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sd" ContentType="application/vnd.visi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oter7.xml" ContentType="application/vnd.openxmlformats-officedocument.wordprocessingml.footer+xml"/>
  <Override PartName="/word/header17.xml" ContentType="application/vnd.openxmlformats-officedocument.wordprocessingml.header+xml"/>
  <Override PartName="/word/footer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footer9.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10.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footer11.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footer12.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13.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header63.xml" ContentType="application/vnd.openxmlformats-officedocument.wordprocessingml.header+xml"/>
  <Override PartName="/word/header64.xml" ContentType="application/vnd.openxmlformats-officedocument.wordprocessingml.header+xml"/>
  <Override PartName="/word/footer14.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header67.xml" ContentType="application/vnd.openxmlformats-officedocument.wordprocessingml.header+xml"/>
  <Override PartName="/word/header68.xml" ContentType="application/vnd.openxmlformats-officedocument.wordprocessingml.header+xml"/>
  <Override PartName="/word/header69.xml" ContentType="application/vnd.openxmlformats-officedocument.wordprocessingml.header+xml"/>
  <Override PartName="/word/header70.xml" ContentType="application/vnd.openxmlformats-officedocument.wordprocessingml.header+xml"/>
  <Override PartName="/word/header71.xml" ContentType="application/vnd.openxmlformats-officedocument.wordprocessingml.header+xml"/>
  <Override PartName="/word/header72.xml" ContentType="application/vnd.openxmlformats-officedocument.wordprocessingml.header+xml"/>
  <Override PartName="/word/header73.xml" ContentType="application/vnd.openxmlformats-officedocument.wordprocessingml.header+xml"/>
  <Override PartName="/word/header74.xml" ContentType="application/vnd.openxmlformats-officedocument.wordprocessingml.header+xml"/>
  <Override PartName="/word/header75.xml" ContentType="application/vnd.openxmlformats-officedocument.wordprocessingml.header+xml"/>
  <Override PartName="/word/header76.xml" ContentType="application/vnd.openxmlformats-officedocument.wordprocessingml.header+xml"/>
  <Override PartName="/word/header77.xml" ContentType="application/vnd.openxmlformats-officedocument.wordprocessingml.header+xml"/>
  <Override PartName="/word/header78.xml" ContentType="application/vnd.openxmlformats-officedocument.wordprocessingml.header+xml"/>
  <Override PartName="/word/header79.xml" ContentType="application/vnd.openxmlformats-officedocument.wordprocessingml.header+xml"/>
  <Override PartName="/word/header80.xml" ContentType="application/vnd.openxmlformats-officedocument.wordprocessingml.header+xml"/>
  <Override PartName="/word/header81.xml" ContentType="application/vnd.openxmlformats-officedocument.wordprocessingml.header+xml"/>
  <Override PartName="/word/header82.xml" ContentType="application/vnd.openxmlformats-officedocument.wordprocessingml.header+xml"/>
  <Override PartName="/word/header83.xml" ContentType="application/vnd.openxmlformats-officedocument.wordprocessingml.header+xml"/>
  <Override PartName="/word/header8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41D37A9" w14:textId="50C6C604" w:rsidR="000B2E72" w:rsidRDefault="000B2E72" w:rsidP="00F874DE">
      <w:pPr>
        <w:tabs>
          <w:tab w:val="left" w:pos="5490"/>
        </w:tabs>
        <w:jc w:val="both"/>
      </w:pPr>
      <w:bookmarkStart w:id="0" w:name="_Hlk524433496"/>
      <w:bookmarkEnd w:id="0"/>
    </w:p>
    <w:p w14:paraId="4FED4528" w14:textId="77777777" w:rsidR="003F1AF0" w:rsidRDefault="003F1AF0" w:rsidP="00F874DE">
      <w:pPr>
        <w:jc w:val="both"/>
      </w:pPr>
    </w:p>
    <w:p w14:paraId="1027081E" w14:textId="77777777" w:rsidR="00A06AA3" w:rsidRDefault="00A06AA3" w:rsidP="00F874DE">
      <w:pPr>
        <w:jc w:val="center"/>
        <w:rPr>
          <w:rFonts w:asciiTheme="minorHAnsi" w:hAnsiTheme="minorHAnsi" w:cstheme="minorHAnsi"/>
          <w:b/>
          <w:sz w:val="40"/>
          <w:szCs w:val="40"/>
        </w:rPr>
      </w:pPr>
    </w:p>
    <w:p w14:paraId="446F2670" w14:textId="143AAFFC" w:rsidR="002048E1" w:rsidRPr="0033329F" w:rsidRDefault="002048E1" w:rsidP="00F874DE">
      <w:pPr>
        <w:pStyle w:val="TitlePageHECM"/>
      </w:pPr>
      <w:r w:rsidRPr="0033329F">
        <w:t>Home Equity Conversion Mortgage</w:t>
      </w:r>
    </w:p>
    <w:p w14:paraId="772271B9" w14:textId="77777777" w:rsidR="002048E1" w:rsidRDefault="002048E1" w:rsidP="00F874DE">
      <w:pPr>
        <w:pStyle w:val="TitlePageHECM"/>
      </w:pPr>
      <w:r w:rsidRPr="00DA0D12">
        <w:t>Service Provider (HECM SP)</w:t>
      </w:r>
    </w:p>
    <w:p w14:paraId="7F71BAA4" w14:textId="77777777" w:rsidR="002048E1" w:rsidRDefault="002048E1" w:rsidP="00F874DE">
      <w:pPr>
        <w:jc w:val="center"/>
      </w:pPr>
    </w:p>
    <w:p w14:paraId="4912301F" w14:textId="77777777" w:rsidR="002048E1" w:rsidRDefault="002048E1" w:rsidP="00F874DE">
      <w:pPr>
        <w:jc w:val="center"/>
      </w:pPr>
    </w:p>
    <w:p w14:paraId="2E56C291" w14:textId="39364B3D" w:rsidR="00607C77" w:rsidRDefault="005D50E4" w:rsidP="00FE5F81">
      <w:pPr>
        <w:pStyle w:val="TitlePageTitle1"/>
      </w:pPr>
      <w:r>
        <w:rPr>
          <w:noProof/>
        </w:rPr>
        <w:drawing>
          <wp:inline distT="0" distB="0" distL="0" distR="0" wp14:anchorId="72F13A26" wp14:editId="2B50BF96">
            <wp:extent cx="4761905" cy="1685714"/>
            <wp:effectExtent l="0" t="0" r="635" b="0"/>
            <wp:docPr id="45" name="Picture 45"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descr="Text&#10;&#10;Description automatically generated with medium confidence"/>
                    <pic:cNvPicPr/>
                  </pic:nvPicPr>
                  <pic:blipFill>
                    <a:blip r:embed="rId12"/>
                    <a:stretch>
                      <a:fillRect/>
                    </a:stretch>
                  </pic:blipFill>
                  <pic:spPr>
                    <a:xfrm>
                      <a:off x="0" y="0"/>
                      <a:ext cx="4761905" cy="1685714"/>
                    </a:xfrm>
                    <a:prstGeom prst="rect">
                      <a:avLst/>
                    </a:prstGeom>
                  </pic:spPr>
                </pic:pic>
              </a:graphicData>
            </a:graphic>
          </wp:inline>
        </w:drawing>
      </w:r>
    </w:p>
    <w:p w14:paraId="5172F557" w14:textId="77777777" w:rsidR="00607C77" w:rsidRDefault="00607C77" w:rsidP="00FE5F81">
      <w:pPr>
        <w:pStyle w:val="TitlePageTitle1"/>
      </w:pPr>
    </w:p>
    <w:p w14:paraId="02B1FDC9" w14:textId="43B73A55" w:rsidR="00FE5F81" w:rsidRDefault="002048E1" w:rsidP="00FE5F81">
      <w:pPr>
        <w:pStyle w:val="TitlePageTitle1"/>
      </w:pPr>
      <w:r w:rsidRPr="006C18A6">
        <w:t>HERMIT User Guide</w:t>
      </w:r>
    </w:p>
    <w:p w14:paraId="67459AC7" w14:textId="07BE3E32" w:rsidR="00C638EE" w:rsidRPr="006C18A6" w:rsidRDefault="00C638EE" w:rsidP="00FE5F81">
      <w:pPr>
        <w:pStyle w:val="TitlePageTitle1"/>
      </w:pPr>
      <w:r>
        <w:t>Servicing Module (SM)</w:t>
      </w:r>
    </w:p>
    <w:p w14:paraId="2528D3B0" w14:textId="0B548A4A" w:rsidR="002048E1" w:rsidRPr="006C18A6" w:rsidRDefault="002048E1" w:rsidP="00F874DE">
      <w:pPr>
        <w:pStyle w:val="TitlePageTitle2"/>
      </w:pPr>
    </w:p>
    <w:p w14:paraId="2A4DDE61" w14:textId="4CE496FE" w:rsidR="002048E1" w:rsidRPr="006C18A6" w:rsidRDefault="00C638EE" w:rsidP="00F874DE">
      <w:pPr>
        <w:pStyle w:val="TitlePageTitle2"/>
        <w:rPr>
          <w:rFonts w:eastAsia="Times New Roman"/>
        </w:rPr>
      </w:pPr>
      <w:r>
        <w:rPr>
          <w:rFonts w:eastAsia="Times New Roman"/>
        </w:rPr>
        <w:t>Release</w:t>
      </w:r>
      <w:r w:rsidRPr="006C18A6">
        <w:rPr>
          <w:rFonts w:eastAsia="Times New Roman"/>
        </w:rPr>
        <w:t xml:space="preserve"> </w:t>
      </w:r>
      <w:r w:rsidR="00782FD7">
        <w:rPr>
          <w:rFonts w:eastAsia="Times New Roman"/>
        </w:rPr>
        <w:t>8.</w:t>
      </w:r>
      <w:r w:rsidR="00B54D3C">
        <w:rPr>
          <w:rFonts w:eastAsia="Times New Roman"/>
        </w:rPr>
        <w:t>3</w:t>
      </w:r>
      <w:r w:rsidR="00FC78B9">
        <w:rPr>
          <w:rFonts w:eastAsia="Times New Roman"/>
        </w:rPr>
        <w:t>0</w:t>
      </w:r>
    </w:p>
    <w:p w14:paraId="13351886" w14:textId="2F6E921B" w:rsidR="0033329F" w:rsidRPr="002F1CAF" w:rsidRDefault="00B54D3C" w:rsidP="002F1CAF">
      <w:pPr>
        <w:jc w:val="center"/>
        <w:sectPr w:rsidR="0033329F" w:rsidRPr="002F1CAF" w:rsidSect="00AB6A5E">
          <w:footerReference w:type="default" r:id="rId13"/>
          <w:headerReference w:type="first" r:id="rId14"/>
          <w:footerReference w:type="first" r:id="rId15"/>
          <w:pgSz w:w="12240" w:h="15840"/>
          <w:pgMar w:top="1440" w:right="1440" w:bottom="1440" w:left="1440" w:header="720" w:footer="720" w:gutter="0"/>
          <w:pgBorders w:display="firstPage" w:offsetFrom="page">
            <w:top w:val="single" w:sz="4" w:space="24" w:color="auto" w:shadow="1"/>
            <w:left w:val="single" w:sz="4" w:space="24" w:color="auto" w:shadow="1"/>
            <w:bottom w:val="single" w:sz="4" w:space="24" w:color="auto" w:shadow="1"/>
            <w:right w:val="single" w:sz="4" w:space="24" w:color="auto" w:shadow="1"/>
          </w:pgBorders>
          <w:pgNumType w:fmt="lowerRoman" w:start="1"/>
          <w:cols w:space="720"/>
          <w:docGrid w:linePitch="360"/>
        </w:sectPr>
      </w:pPr>
      <w:r>
        <w:rPr>
          <w:rFonts w:eastAsia="Times New Roman"/>
        </w:rPr>
        <w:t>May 2026</w:t>
      </w:r>
    </w:p>
    <w:p w14:paraId="415A8B53" w14:textId="77777777" w:rsidR="002048E1" w:rsidRDefault="0049218D" w:rsidP="00F874DE">
      <w:pPr>
        <w:pStyle w:val="Title"/>
        <w:jc w:val="both"/>
      </w:pPr>
      <w:r w:rsidRPr="00E9530E">
        <w:rPr>
          <w:caps w:val="0"/>
        </w:rPr>
        <w:lastRenderedPageBreak/>
        <w:t>TABLE OF CONTENTS</w:t>
      </w:r>
    </w:p>
    <w:p w14:paraId="61D6DCF0" w14:textId="04B0C96E" w:rsidR="00EC7503" w:rsidRDefault="00386863">
      <w:pPr>
        <w:pStyle w:val="TOC1"/>
        <w:rPr>
          <w:rFonts w:eastAsiaTheme="minorEastAsia" w:cstheme="minorBidi"/>
          <w:b w:val="0"/>
          <w:bCs w:val="0"/>
          <w:caps w:val="0"/>
          <w:noProof/>
          <w:color w:val="auto"/>
          <w:kern w:val="2"/>
          <w:sz w:val="24"/>
          <w:szCs w:val="24"/>
          <w:lang w:bidi="ar-SA"/>
          <w14:ligatures w14:val="standardContextual"/>
        </w:rPr>
      </w:pPr>
      <w:r>
        <w:fldChar w:fldCharType="begin"/>
      </w:r>
      <w:r>
        <w:instrText xml:space="preserve"> TOC \o "3-4" \h \z \t "Heading 1,1,Heading 2,2,Appendix,1,Index,1" </w:instrText>
      </w:r>
      <w:r>
        <w:fldChar w:fldCharType="separate"/>
      </w:r>
      <w:hyperlink w:anchor="_Toc230163007" w:history="1">
        <w:r w:rsidR="00EC7503" w:rsidRPr="00BE1DB4">
          <w:rPr>
            <w:rStyle w:val="Hyperlink"/>
          </w:rPr>
          <w:t>1.</w:t>
        </w:r>
        <w:r w:rsidR="00EC7503">
          <w:rPr>
            <w:rFonts w:eastAsiaTheme="minorEastAsia" w:cstheme="minorBidi"/>
            <w:b w:val="0"/>
            <w:bCs w:val="0"/>
            <w:caps w:val="0"/>
            <w:noProof/>
            <w:color w:val="auto"/>
            <w:kern w:val="2"/>
            <w:sz w:val="24"/>
            <w:szCs w:val="24"/>
            <w:lang w:bidi="ar-SA"/>
            <w14:ligatures w14:val="standardContextual"/>
          </w:rPr>
          <w:tab/>
        </w:r>
        <w:r w:rsidR="00EC7503" w:rsidRPr="00BE1DB4">
          <w:rPr>
            <w:rStyle w:val="Hyperlink"/>
          </w:rPr>
          <w:t>SYSTEM OVERVIEW</w:t>
        </w:r>
        <w:r w:rsidR="00EC7503">
          <w:rPr>
            <w:noProof/>
            <w:webHidden/>
          </w:rPr>
          <w:tab/>
        </w:r>
        <w:r w:rsidR="00EC7503">
          <w:rPr>
            <w:noProof/>
            <w:webHidden/>
          </w:rPr>
          <w:fldChar w:fldCharType="begin"/>
        </w:r>
        <w:r w:rsidR="00EC7503">
          <w:rPr>
            <w:noProof/>
            <w:webHidden/>
          </w:rPr>
          <w:instrText xml:space="preserve"> PAGEREF _Toc230163007 \h </w:instrText>
        </w:r>
        <w:r w:rsidR="00EC7503">
          <w:rPr>
            <w:noProof/>
            <w:webHidden/>
          </w:rPr>
        </w:r>
        <w:r w:rsidR="00EC7503">
          <w:rPr>
            <w:noProof/>
            <w:webHidden/>
          </w:rPr>
          <w:fldChar w:fldCharType="separate"/>
        </w:r>
        <w:r w:rsidR="00EC7503">
          <w:rPr>
            <w:noProof/>
            <w:webHidden/>
          </w:rPr>
          <w:t>1-1</w:t>
        </w:r>
        <w:r w:rsidR="00EC7503">
          <w:rPr>
            <w:noProof/>
            <w:webHidden/>
          </w:rPr>
          <w:fldChar w:fldCharType="end"/>
        </w:r>
      </w:hyperlink>
    </w:p>
    <w:p w14:paraId="0AE6D2D6" w14:textId="73D05F43" w:rsidR="00EC7503" w:rsidRDefault="00EC7503">
      <w:pPr>
        <w:pStyle w:val="TOC2"/>
        <w:rPr>
          <w:rFonts w:eastAsiaTheme="minorEastAsia" w:cstheme="minorBidi"/>
          <w:smallCaps w:val="0"/>
          <w:noProof/>
          <w:kern w:val="2"/>
          <w:sz w:val="24"/>
          <w:szCs w:val="24"/>
          <w14:ligatures w14:val="standardContextual"/>
        </w:rPr>
      </w:pPr>
      <w:hyperlink w:anchor="_Toc230163008" w:history="1">
        <w:r w:rsidRPr="00BE1DB4">
          <w:rPr>
            <w:rStyle w:val="Hyperlink"/>
          </w:rPr>
          <w:t>1.1</w:t>
        </w:r>
        <w:r>
          <w:rPr>
            <w:rFonts w:eastAsiaTheme="minorEastAsia" w:cstheme="minorBidi"/>
            <w:smallCaps w:val="0"/>
            <w:noProof/>
            <w:kern w:val="2"/>
            <w:sz w:val="24"/>
            <w:szCs w:val="24"/>
            <w14:ligatures w14:val="standardContextual"/>
          </w:rPr>
          <w:tab/>
        </w:r>
        <w:r w:rsidRPr="00BE1DB4">
          <w:rPr>
            <w:rStyle w:val="Hyperlink"/>
          </w:rPr>
          <w:t>Program Overview</w:t>
        </w:r>
        <w:r>
          <w:rPr>
            <w:noProof/>
            <w:webHidden/>
          </w:rPr>
          <w:tab/>
        </w:r>
        <w:r>
          <w:rPr>
            <w:noProof/>
            <w:webHidden/>
          </w:rPr>
          <w:fldChar w:fldCharType="begin"/>
        </w:r>
        <w:r>
          <w:rPr>
            <w:noProof/>
            <w:webHidden/>
          </w:rPr>
          <w:instrText xml:space="preserve"> PAGEREF _Toc230163008 \h </w:instrText>
        </w:r>
        <w:r>
          <w:rPr>
            <w:noProof/>
            <w:webHidden/>
          </w:rPr>
        </w:r>
        <w:r>
          <w:rPr>
            <w:noProof/>
            <w:webHidden/>
          </w:rPr>
          <w:fldChar w:fldCharType="separate"/>
        </w:r>
        <w:r>
          <w:rPr>
            <w:noProof/>
            <w:webHidden/>
          </w:rPr>
          <w:t>1-1</w:t>
        </w:r>
        <w:r>
          <w:rPr>
            <w:noProof/>
            <w:webHidden/>
          </w:rPr>
          <w:fldChar w:fldCharType="end"/>
        </w:r>
      </w:hyperlink>
    </w:p>
    <w:p w14:paraId="54330194" w14:textId="023B908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09" w:history="1">
        <w:r w:rsidRPr="00BE1DB4">
          <w:rPr>
            <w:rStyle w:val="Hyperlink"/>
          </w:rPr>
          <w:t>1.1.1</w:t>
        </w:r>
        <w:r>
          <w:rPr>
            <w:rFonts w:eastAsiaTheme="minorEastAsia" w:cstheme="minorBidi"/>
            <w:i w:val="0"/>
            <w:iCs w:val="0"/>
            <w:noProof/>
            <w:kern w:val="2"/>
            <w:sz w:val="24"/>
            <w:szCs w:val="24"/>
            <w14:ligatures w14:val="standardContextual"/>
          </w:rPr>
          <w:tab/>
        </w:r>
        <w:r w:rsidRPr="00BE1DB4">
          <w:rPr>
            <w:rStyle w:val="Hyperlink"/>
          </w:rPr>
          <w:t>About the System</w:t>
        </w:r>
        <w:r>
          <w:rPr>
            <w:noProof/>
            <w:webHidden/>
          </w:rPr>
          <w:tab/>
        </w:r>
        <w:r>
          <w:rPr>
            <w:noProof/>
            <w:webHidden/>
          </w:rPr>
          <w:fldChar w:fldCharType="begin"/>
        </w:r>
        <w:r>
          <w:rPr>
            <w:noProof/>
            <w:webHidden/>
          </w:rPr>
          <w:instrText xml:space="preserve"> PAGEREF _Toc230163009 \h </w:instrText>
        </w:r>
        <w:r>
          <w:rPr>
            <w:noProof/>
            <w:webHidden/>
          </w:rPr>
        </w:r>
        <w:r>
          <w:rPr>
            <w:noProof/>
            <w:webHidden/>
          </w:rPr>
          <w:fldChar w:fldCharType="separate"/>
        </w:r>
        <w:r>
          <w:rPr>
            <w:noProof/>
            <w:webHidden/>
          </w:rPr>
          <w:t>1-1</w:t>
        </w:r>
        <w:r>
          <w:rPr>
            <w:noProof/>
            <w:webHidden/>
          </w:rPr>
          <w:fldChar w:fldCharType="end"/>
        </w:r>
      </w:hyperlink>
    </w:p>
    <w:p w14:paraId="43D0808E" w14:textId="7BABC02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0" w:history="1">
        <w:r w:rsidRPr="00BE1DB4">
          <w:rPr>
            <w:rStyle w:val="Hyperlink"/>
          </w:rPr>
          <w:t>1.1.2</w:t>
        </w:r>
        <w:r>
          <w:rPr>
            <w:rFonts w:eastAsiaTheme="minorEastAsia" w:cstheme="minorBidi"/>
            <w:i w:val="0"/>
            <w:iCs w:val="0"/>
            <w:noProof/>
            <w:kern w:val="2"/>
            <w:sz w:val="24"/>
            <w:szCs w:val="24"/>
            <w14:ligatures w14:val="standardContextual"/>
          </w:rPr>
          <w:tab/>
        </w:r>
        <w:r w:rsidRPr="00BE1DB4">
          <w:rPr>
            <w:rStyle w:val="Hyperlink"/>
          </w:rPr>
          <w:t>Background</w:t>
        </w:r>
        <w:r>
          <w:rPr>
            <w:noProof/>
            <w:webHidden/>
          </w:rPr>
          <w:tab/>
        </w:r>
        <w:r>
          <w:rPr>
            <w:noProof/>
            <w:webHidden/>
          </w:rPr>
          <w:fldChar w:fldCharType="begin"/>
        </w:r>
        <w:r>
          <w:rPr>
            <w:noProof/>
            <w:webHidden/>
          </w:rPr>
          <w:instrText xml:space="preserve"> PAGEREF _Toc230163010 \h </w:instrText>
        </w:r>
        <w:r>
          <w:rPr>
            <w:noProof/>
            <w:webHidden/>
          </w:rPr>
        </w:r>
        <w:r>
          <w:rPr>
            <w:noProof/>
            <w:webHidden/>
          </w:rPr>
          <w:fldChar w:fldCharType="separate"/>
        </w:r>
        <w:r>
          <w:rPr>
            <w:noProof/>
            <w:webHidden/>
          </w:rPr>
          <w:t>1-1</w:t>
        </w:r>
        <w:r>
          <w:rPr>
            <w:noProof/>
            <w:webHidden/>
          </w:rPr>
          <w:fldChar w:fldCharType="end"/>
        </w:r>
      </w:hyperlink>
    </w:p>
    <w:p w14:paraId="30E08FBE" w14:textId="3E05773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1" w:history="1">
        <w:r w:rsidRPr="00BE1DB4">
          <w:rPr>
            <w:rStyle w:val="Hyperlink"/>
          </w:rPr>
          <w:t>1.1.3</w:t>
        </w:r>
        <w:r>
          <w:rPr>
            <w:rFonts w:eastAsiaTheme="minorEastAsia" w:cstheme="minorBidi"/>
            <w:i w:val="0"/>
            <w:iCs w:val="0"/>
            <w:noProof/>
            <w:kern w:val="2"/>
            <w:sz w:val="24"/>
            <w:szCs w:val="24"/>
            <w14:ligatures w14:val="standardContextual"/>
          </w:rPr>
          <w:tab/>
        </w:r>
        <w:r w:rsidRPr="00BE1DB4">
          <w:rPr>
            <w:rStyle w:val="Hyperlink"/>
          </w:rPr>
          <w:t>About this User Guide</w:t>
        </w:r>
        <w:r>
          <w:rPr>
            <w:noProof/>
            <w:webHidden/>
          </w:rPr>
          <w:tab/>
        </w:r>
        <w:r>
          <w:rPr>
            <w:noProof/>
            <w:webHidden/>
          </w:rPr>
          <w:fldChar w:fldCharType="begin"/>
        </w:r>
        <w:r>
          <w:rPr>
            <w:noProof/>
            <w:webHidden/>
          </w:rPr>
          <w:instrText xml:space="preserve"> PAGEREF _Toc230163011 \h </w:instrText>
        </w:r>
        <w:r>
          <w:rPr>
            <w:noProof/>
            <w:webHidden/>
          </w:rPr>
        </w:r>
        <w:r>
          <w:rPr>
            <w:noProof/>
            <w:webHidden/>
          </w:rPr>
          <w:fldChar w:fldCharType="separate"/>
        </w:r>
        <w:r>
          <w:rPr>
            <w:noProof/>
            <w:webHidden/>
          </w:rPr>
          <w:t>1-2</w:t>
        </w:r>
        <w:r>
          <w:rPr>
            <w:noProof/>
            <w:webHidden/>
          </w:rPr>
          <w:fldChar w:fldCharType="end"/>
        </w:r>
      </w:hyperlink>
    </w:p>
    <w:p w14:paraId="31F742CB" w14:textId="3E97F07C" w:rsidR="00EC7503" w:rsidRDefault="00EC7503">
      <w:pPr>
        <w:pStyle w:val="TOC2"/>
        <w:rPr>
          <w:rFonts w:eastAsiaTheme="minorEastAsia" w:cstheme="minorBidi"/>
          <w:smallCaps w:val="0"/>
          <w:noProof/>
          <w:kern w:val="2"/>
          <w:sz w:val="24"/>
          <w:szCs w:val="24"/>
          <w14:ligatures w14:val="standardContextual"/>
        </w:rPr>
      </w:pPr>
      <w:hyperlink w:anchor="_Toc230163012" w:history="1">
        <w:r w:rsidRPr="00BE1DB4">
          <w:rPr>
            <w:rStyle w:val="Hyperlink"/>
          </w:rPr>
          <w:t>1.2</w:t>
        </w:r>
        <w:r>
          <w:rPr>
            <w:rFonts w:eastAsiaTheme="minorEastAsia" w:cstheme="minorBidi"/>
            <w:smallCaps w:val="0"/>
            <w:noProof/>
            <w:kern w:val="2"/>
            <w:sz w:val="24"/>
            <w:szCs w:val="24"/>
            <w14:ligatures w14:val="standardContextual"/>
          </w:rPr>
          <w:tab/>
        </w:r>
        <w:r w:rsidRPr="00BE1DB4">
          <w:rPr>
            <w:rStyle w:val="Hyperlink"/>
          </w:rPr>
          <w:t>HERMIT Modules and Functionalities</w:t>
        </w:r>
        <w:r>
          <w:rPr>
            <w:noProof/>
            <w:webHidden/>
          </w:rPr>
          <w:tab/>
        </w:r>
        <w:r>
          <w:rPr>
            <w:noProof/>
            <w:webHidden/>
          </w:rPr>
          <w:fldChar w:fldCharType="begin"/>
        </w:r>
        <w:r>
          <w:rPr>
            <w:noProof/>
            <w:webHidden/>
          </w:rPr>
          <w:instrText xml:space="preserve"> PAGEREF _Toc230163012 \h </w:instrText>
        </w:r>
        <w:r>
          <w:rPr>
            <w:noProof/>
            <w:webHidden/>
          </w:rPr>
        </w:r>
        <w:r>
          <w:rPr>
            <w:noProof/>
            <w:webHidden/>
          </w:rPr>
          <w:fldChar w:fldCharType="separate"/>
        </w:r>
        <w:r>
          <w:rPr>
            <w:noProof/>
            <w:webHidden/>
          </w:rPr>
          <w:t>1-2</w:t>
        </w:r>
        <w:r>
          <w:rPr>
            <w:noProof/>
            <w:webHidden/>
          </w:rPr>
          <w:fldChar w:fldCharType="end"/>
        </w:r>
      </w:hyperlink>
    </w:p>
    <w:p w14:paraId="75CA2642" w14:textId="014C7D6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3" w:history="1">
        <w:r w:rsidRPr="00BE1DB4">
          <w:rPr>
            <w:rStyle w:val="Hyperlink"/>
          </w:rPr>
          <w:t>1.2.1</w:t>
        </w:r>
        <w:r>
          <w:rPr>
            <w:rFonts w:eastAsiaTheme="minorEastAsia" w:cstheme="minorBidi"/>
            <w:i w:val="0"/>
            <w:iCs w:val="0"/>
            <w:noProof/>
            <w:kern w:val="2"/>
            <w:sz w:val="24"/>
            <w:szCs w:val="24"/>
            <w14:ligatures w14:val="standardContextual"/>
          </w:rPr>
          <w:tab/>
        </w:r>
        <w:r w:rsidRPr="00BE1DB4">
          <w:rPr>
            <w:rStyle w:val="Hyperlink"/>
          </w:rPr>
          <w:t>Loan Setup/Premiums Collection</w:t>
        </w:r>
        <w:r>
          <w:rPr>
            <w:noProof/>
            <w:webHidden/>
          </w:rPr>
          <w:tab/>
        </w:r>
        <w:r>
          <w:rPr>
            <w:noProof/>
            <w:webHidden/>
          </w:rPr>
          <w:fldChar w:fldCharType="begin"/>
        </w:r>
        <w:r>
          <w:rPr>
            <w:noProof/>
            <w:webHidden/>
          </w:rPr>
          <w:instrText xml:space="preserve"> PAGEREF _Toc230163013 \h </w:instrText>
        </w:r>
        <w:r>
          <w:rPr>
            <w:noProof/>
            <w:webHidden/>
          </w:rPr>
        </w:r>
        <w:r>
          <w:rPr>
            <w:noProof/>
            <w:webHidden/>
          </w:rPr>
          <w:fldChar w:fldCharType="separate"/>
        </w:r>
        <w:r>
          <w:rPr>
            <w:noProof/>
            <w:webHidden/>
          </w:rPr>
          <w:t>1-2</w:t>
        </w:r>
        <w:r>
          <w:rPr>
            <w:noProof/>
            <w:webHidden/>
          </w:rPr>
          <w:fldChar w:fldCharType="end"/>
        </w:r>
      </w:hyperlink>
    </w:p>
    <w:p w14:paraId="672A9AE0" w14:textId="10248C0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4" w:history="1">
        <w:r w:rsidRPr="00BE1DB4">
          <w:rPr>
            <w:rStyle w:val="Hyperlink"/>
          </w:rPr>
          <w:t>1.2.2</w:t>
        </w:r>
        <w:r>
          <w:rPr>
            <w:rFonts w:eastAsiaTheme="minorEastAsia" w:cstheme="minorBidi"/>
            <w:i w:val="0"/>
            <w:iCs w:val="0"/>
            <w:noProof/>
            <w:kern w:val="2"/>
            <w:sz w:val="24"/>
            <w:szCs w:val="24"/>
            <w14:ligatures w14:val="standardContextual"/>
          </w:rPr>
          <w:tab/>
        </w:r>
        <w:r w:rsidRPr="00BE1DB4">
          <w:rPr>
            <w:rStyle w:val="Hyperlink"/>
          </w:rPr>
          <w:t>General Servicing Activities for Insurance-in-Force Cases (Endorsed Loans) and Assigned Loans</w:t>
        </w:r>
        <w:r>
          <w:rPr>
            <w:noProof/>
            <w:webHidden/>
          </w:rPr>
          <w:tab/>
        </w:r>
        <w:r>
          <w:rPr>
            <w:noProof/>
            <w:webHidden/>
          </w:rPr>
          <w:fldChar w:fldCharType="begin"/>
        </w:r>
        <w:r>
          <w:rPr>
            <w:noProof/>
            <w:webHidden/>
          </w:rPr>
          <w:instrText xml:space="preserve"> PAGEREF _Toc230163014 \h </w:instrText>
        </w:r>
        <w:r>
          <w:rPr>
            <w:noProof/>
            <w:webHidden/>
          </w:rPr>
        </w:r>
        <w:r>
          <w:rPr>
            <w:noProof/>
            <w:webHidden/>
          </w:rPr>
          <w:fldChar w:fldCharType="separate"/>
        </w:r>
        <w:r>
          <w:rPr>
            <w:noProof/>
            <w:webHidden/>
          </w:rPr>
          <w:t>1-2</w:t>
        </w:r>
        <w:r>
          <w:rPr>
            <w:noProof/>
            <w:webHidden/>
          </w:rPr>
          <w:fldChar w:fldCharType="end"/>
        </w:r>
      </w:hyperlink>
    </w:p>
    <w:p w14:paraId="6884689A" w14:textId="7DC0D02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5" w:history="1">
        <w:r w:rsidRPr="00BE1DB4">
          <w:rPr>
            <w:rStyle w:val="Hyperlink"/>
          </w:rPr>
          <w:t>1.2.3</w:t>
        </w:r>
        <w:r>
          <w:rPr>
            <w:rFonts w:eastAsiaTheme="minorEastAsia" w:cstheme="minorBidi"/>
            <w:i w:val="0"/>
            <w:iCs w:val="0"/>
            <w:noProof/>
            <w:kern w:val="2"/>
            <w:sz w:val="24"/>
            <w:szCs w:val="24"/>
            <w14:ligatures w14:val="standardContextual"/>
          </w:rPr>
          <w:tab/>
        </w:r>
        <w:r w:rsidRPr="00BE1DB4">
          <w:rPr>
            <w:rStyle w:val="Hyperlink"/>
          </w:rPr>
          <w:t>Claims Processing</w:t>
        </w:r>
        <w:r>
          <w:rPr>
            <w:noProof/>
            <w:webHidden/>
          </w:rPr>
          <w:tab/>
        </w:r>
        <w:r>
          <w:rPr>
            <w:noProof/>
            <w:webHidden/>
          </w:rPr>
          <w:fldChar w:fldCharType="begin"/>
        </w:r>
        <w:r>
          <w:rPr>
            <w:noProof/>
            <w:webHidden/>
          </w:rPr>
          <w:instrText xml:space="preserve"> PAGEREF _Toc230163015 \h </w:instrText>
        </w:r>
        <w:r>
          <w:rPr>
            <w:noProof/>
            <w:webHidden/>
          </w:rPr>
        </w:r>
        <w:r>
          <w:rPr>
            <w:noProof/>
            <w:webHidden/>
          </w:rPr>
          <w:fldChar w:fldCharType="separate"/>
        </w:r>
        <w:r>
          <w:rPr>
            <w:noProof/>
            <w:webHidden/>
          </w:rPr>
          <w:t>1-3</w:t>
        </w:r>
        <w:r>
          <w:rPr>
            <w:noProof/>
            <w:webHidden/>
          </w:rPr>
          <w:fldChar w:fldCharType="end"/>
        </w:r>
      </w:hyperlink>
    </w:p>
    <w:p w14:paraId="3AADC4FF" w14:textId="2095C11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6" w:history="1">
        <w:r w:rsidRPr="00BE1DB4">
          <w:rPr>
            <w:rStyle w:val="Hyperlink"/>
          </w:rPr>
          <w:t>1.2.4</w:t>
        </w:r>
        <w:r>
          <w:rPr>
            <w:rFonts w:eastAsiaTheme="minorEastAsia" w:cstheme="minorBidi"/>
            <w:i w:val="0"/>
            <w:iCs w:val="0"/>
            <w:noProof/>
            <w:kern w:val="2"/>
            <w:sz w:val="24"/>
            <w:szCs w:val="24"/>
            <w14:ligatures w14:val="standardContextual"/>
          </w:rPr>
          <w:tab/>
        </w:r>
        <w:r w:rsidRPr="00BE1DB4">
          <w:rPr>
            <w:rStyle w:val="Hyperlink"/>
          </w:rPr>
          <w:t>The Accounting Module (AM)</w:t>
        </w:r>
        <w:r>
          <w:rPr>
            <w:noProof/>
            <w:webHidden/>
          </w:rPr>
          <w:tab/>
        </w:r>
        <w:r>
          <w:rPr>
            <w:noProof/>
            <w:webHidden/>
          </w:rPr>
          <w:fldChar w:fldCharType="begin"/>
        </w:r>
        <w:r>
          <w:rPr>
            <w:noProof/>
            <w:webHidden/>
          </w:rPr>
          <w:instrText xml:space="preserve"> PAGEREF _Toc230163016 \h </w:instrText>
        </w:r>
        <w:r>
          <w:rPr>
            <w:noProof/>
            <w:webHidden/>
          </w:rPr>
        </w:r>
        <w:r>
          <w:rPr>
            <w:noProof/>
            <w:webHidden/>
          </w:rPr>
          <w:fldChar w:fldCharType="separate"/>
        </w:r>
        <w:r>
          <w:rPr>
            <w:noProof/>
            <w:webHidden/>
          </w:rPr>
          <w:t>1-4</w:t>
        </w:r>
        <w:r>
          <w:rPr>
            <w:noProof/>
            <w:webHidden/>
          </w:rPr>
          <w:fldChar w:fldCharType="end"/>
        </w:r>
      </w:hyperlink>
    </w:p>
    <w:p w14:paraId="376B3770" w14:textId="09A55E3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17" w:history="1">
        <w:r w:rsidRPr="00BE1DB4">
          <w:rPr>
            <w:rStyle w:val="Hyperlink"/>
          </w:rPr>
          <w:t>1.2.5</w:t>
        </w:r>
        <w:r>
          <w:rPr>
            <w:rFonts w:eastAsiaTheme="minorEastAsia" w:cstheme="minorBidi"/>
            <w:i w:val="0"/>
            <w:iCs w:val="0"/>
            <w:noProof/>
            <w:kern w:val="2"/>
            <w:sz w:val="24"/>
            <w:szCs w:val="24"/>
            <w14:ligatures w14:val="standardContextual"/>
          </w:rPr>
          <w:tab/>
        </w:r>
        <w:r w:rsidRPr="00BE1DB4">
          <w:rPr>
            <w:rStyle w:val="Hyperlink"/>
          </w:rPr>
          <w:t>Data Exchange with External Systems</w:t>
        </w:r>
        <w:r>
          <w:rPr>
            <w:noProof/>
            <w:webHidden/>
          </w:rPr>
          <w:tab/>
        </w:r>
        <w:r>
          <w:rPr>
            <w:noProof/>
            <w:webHidden/>
          </w:rPr>
          <w:fldChar w:fldCharType="begin"/>
        </w:r>
        <w:r>
          <w:rPr>
            <w:noProof/>
            <w:webHidden/>
          </w:rPr>
          <w:instrText xml:space="preserve"> PAGEREF _Toc230163017 \h </w:instrText>
        </w:r>
        <w:r>
          <w:rPr>
            <w:noProof/>
            <w:webHidden/>
          </w:rPr>
        </w:r>
        <w:r>
          <w:rPr>
            <w:noProof/>
            <w:webHidden/>
          </w:rPr>
          <w:fldChar w:fldCharType="separate"/>
        </w:r>
        <w:r>
          <w:rPr>
            <w:noProof/>
            <w:webHidden/>
          </w:rPr>
          <w:t>1-4</w:t>
        </w:r>
        <w:r>
          <w:rPr>
            <w:noProof/>
            <w:webHidden/>
          </w:rPr>
          <w:fldChar w:fldCharType="end"/>
        </w:r>
      </w:hyperlink>
    </w:p>
    <w:p w14:paraId="273AA47F" w14:textId="0980A384" w:rsidR="00EC7503" w:rsidRDefault="00EC7503">
      <w:pPr>
        <w:pStyle w:val="TOC2"/>
        <w:rPr>
          <w:rFonts w:eastAsiaTheme="minorEastAsia" w:cstheme="minorBidi"/>
          <w:smallCaps w:val="0"/>
          <w:noProof/>
          <w:kern w:val="2"/>
          <w:sz w:val="24"/>
          <w:szCs w:val="24"/>
          <w14:ligatures w14:val="standardContextual"/>
        </w:rPr>
      </w:pPr>
      <w:hyperlink w:anchor="_Toc230163018" w:history="1">
        <w:r w:rsidRPr="00BE1DB4">
          <w:rPr>
            <w:rStyle w:val="Hyperlink"/>
          </w:rPr>
          <w:t>1.3</w:t>
        </w:r>
        <w:r>
          <w:rPr>
            <w:rFonts w:eastAsiaTheme="minorEastAsia" w:cstheme="minorBidi"/>
            <w:smallCaps w:val="0"/>
            <w:noProof/>
            <w:kern w:val="2"/>
            <w:sz w:val="24"/>
            <w:szCs w:val="24"/>
            <w14:ligatures w14:val="standardContextual"/>
          </w:rPr>
          <w:tab/>
        </w:r>
        <w:r w:rsidRPr="00BE1DB4">
          <w:rPr>
            <w:rStyle w:val="Hyperlink"/>
          </w:rPr>
          <w:t>HECM-Key Business Process Flow (Simplified)</w:t>
        </w:r>
        <w:r>
          <w:rPr>
            <w:noProof/>
            <w:webHidden/>
          </w:rPr>
          <w:tab/>
        </w:r>
        <w:r>
          <w:rPr>
            <w:noProof/>
            <w:webHidden/>
          </w:rPr>
          <w:fldChar w:fldCharType="begin"/>
        </w:r>
        <w:r>
          <w:rPr>
            <w:noProof/>
            <w:webHidden/>
          </w:rPr>
          <w:instrText xml:space="preserve"> PAGEREF _Toc230163018 \h </w:instrText>
        </w:r>
        <w:r>
          <w:rPr>
            <w:noProof/>
            <w:webHidden/>
          </w:rPr>
        </w:r>
        <w:r>
          <w:rPr>
            <w:noProof/>
            <w:webHidden/>
          </w:rPr>
          <w:fldChar w:fldCharType="separate"/>
        </w:r>
        <w:r>
          <w:rPr>
            <w:noProof/>
            <w:webHidden/>
          </w:rPr>
          <w:t>1-6</w:t>
        </w:r>
        <w:r>
          <w:rPr>
            <w:noProof/>
            <w:webHidden/>
          </w:rPr>
          <w:fldChar w:fldCharType="end"/>
        </w:r>
      </w:hyperlink>
    </w:p>
    <w:p w14:paraId="0FC569B1" w14:textId="5620B980" w:rsidR="00EC7503" w:rsidRDefault="00EC7503">
      <w:pPr>
        <w:pStyle w:val="TOC2"/>
        <w:rPr>
          <w:rFonts w:eastAsiaTheme="minorEastAsia" w:cstheme="minorBidi"/>
          <w:smallCaps w:val="0"/>
          <w:noProof/>
          <w:kern w:val="2"/>
          <w:sz w:val="24"/>
          <w:szCs w:val="24"/>
          <w14:ligatures w14:val="standardContextual"/>
        </w:rPr>
      </w:pPr>
      <w:hyperlink w:anchor="_Toc230163019" w:history="1">
        <w:r w:rsidRPr="00BE1DB4">
          <w:rPr>
            <w:rStyle w:val="Hyperlink"/>
          </w:rPr>
          <w:t>1.4</w:t>
        </w:r>
        <w:r>
          <w:rPr>
            <w:rFonts w:eastAsiaTheme="minorEastAsia" w:cstheme="minorBidi"/>
            <w:smallCaps w:val="0"/>
            <w:noProof/>
            <w:kern w:val="2"/>
            <w:sz w:val="24"/>
            <w:szCs w:val="24"/>
            <w14:ligatures w14:val="standardContextual"/>
          </w:rPr>
          <w:tab/>
        </w:r>
        <w:r w:rsidRPr="00BE1DB4">
          <w:rPr>
            <w:rStyle w:val="Hyperlink"/>
          </w:rPr>
          <w:t>System Functionality Overview</w:t>
        </w:r>
        <w:r>
          <w:rPr>
            <w:noProof/>
            <w:webHidden/>
          </w:rPr>
          <w:tab/>
        </w:r>
        <w:r>
          <w:rPr>
            <w:noProof/>
            <w:webHidden/>
          </w:rPr>
          <w:fldChar w:fldCharType="begin"/>
        </w:r>
        <w:r>
          <w:rPr>
            <w:noProof/>
            <w:webHidden/>
          </w:rPr>
          <w:instrText xml:space="preserve"> PAGEREF _Toc230163019 \h </w:instrText>
        </w:r>
        <w:r>
          <w:rPr>
            <w:noProof/>
            <w:webHidden/>
          </w:rPr>
        </w:r>
        <w:r>
          <w:rPr>
            <w:noProof/>
            <w:webHidden/>
          </w:rPr>
          <w:fldChar w:fldCharType="separate"/>
        </w:r>
        <w:r>
          <w:rPr>
            <w:noProof/>
            <w:webHidden/>
          </w:rPr>
          <w:t>1-8</w:t>
        </w:r>
        <w:r>
          <w:rPr>
            <w:noProof/>
            <w:webHidden/>
          </w:rPr>
          <w:fldChar w:fldCharType="end"/>
        </w:r>
      </w:hyperlink>
    </w:p>
    <w:p w14:paraId="23745EB4" w14:textId="05F6A6F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20" w:history="1">
        <w:r w:rsidRPr="00BE1DB4">
          <w:rPr>
            <w:rStyle w:val="Hyperlink"/>
          </w:rPr>
          <w:t>1.4.1</w:t>
        </w:r>
        <w:r>
          <w:rPr>
            <w:rFonts w:eastAsiaTheme="minorEastAsia" w:cstheme="minorBidi"/>
            <w:i w:val="0"/>
            <w:iCs w:val="0"/>
            <w:noProof/>
            <w:kern w:val="2"/>
            <w:sz w:val="24"/>
            <w:szCs w:val="24"/>
            <w14:ligatures w14:val="standardContextual"/>
          </w:rPr>
          <w:tab/>
        </w:r>
        <w:r w:rsidRPr="00BE1DB4">
          <w:rPr>
            <w:rStyle w:val="Hyperlink"/>
          </w:rPr>
          <w:t>Desktop/System Requirements</w:t>
        </w:r>
        <w:r>
          <w:rPr>
            <w:noProof/>
            <w:webHidden/>
          </w:rPr>
          <w:tab/>
        </w:r>
        <w:r>
          <w:rPr>
            <w:noProof/>
            <w:webHidden/>
          </w:rPr>
          <w:fldChar w:fldCharType="begin"/>
        </w:r>
        <w:r>
          <w:rPr>
            <w:noProof/>
            <w:webHidden/>
          </w:rPr>
          <w:instrText xml:space="preserve"> PAGEREF _Toc230163020 \h </w:instrText>
        </w:r>
        <w:r>
          <w:rPr>
            <w:noProof/>
            <w:webHidden/>
          </w:rPr>
        </w:r>
        <w:r>
          <w:rPr>
            <w:noProof/>
            <w:webHidden/>
          </w:rPr>
          <w:fldChar w:fldCharType="separate"/>
        </w:r>
        <w:r>
          <w:rPr>
            <w:noProof/>
            <w:webHidden/>
          </w:rPr>
          <w:t>1-8</w:t>
        </w:r>
        <w:r>
          <w:rPr>
            <w:noProof/>
            <w:webHidden/>
          </w:rPr>
          <w:fldChar w:fldCharType="end"/>
        </w:r>
      </w:hyperlink>
    </w:p>
    <w:p w14:paraId="4261EA18" w14:textId="2DE9D20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21" w:history="1">
        <w:r w:rsidRPr="00BE1DB4">
          <w:rPr>
            <w:rStyle w:val="Hyperlink"/>
          </w:rPr>
          <w:t>1.4.2</w:t>
        </w:r>
        <w:r>
          <w:rPr>
            <w:rFonts w:eastAsiaTheme="minorEastAsia" w:cstheme="minorBidi"/>
            <w:i w:val="0"/>
            <w:iCs w:val="0"/>
            <w:noProof/>
            <w:kern w:val="2"/>
            <w:sz w:val="24"/>
            <w:szCs w:val="24"/>
            <w14:ligatures w14:val="standardContextual"/>
          </w:rPr>
          <w:tab/>
        </w:r>
        <w:r w:rsidRPr="00BE1DB4">
          <w:rPr>
            <w:rStyle w:val="Hyperlink"/>
          </w:rPr>
          <w:t>Security</w:t>
        </w:r>
        <w:r>
          <w:rPr>
            <w:noProof/>
            <w:webHidden/>
          </w:rPr>
          <w:tab/>
        </w:r>
        <w:r>
          <w:rPr>
            <w:noProof/>
            <w:webHidden/>
          </w:rPr>
          <w:fldChar w:fldCharType="begin"/>
        </w:r>
        <w:r>
          <w:rPr>
            <w:noProof/>
            <w:webHidden/>
          </w:rPr>
          <w:instrText xml:space="preserve"> PAGEREF _Toc230163021 \h </w:instrText>
        </w:r>
        <w:r>
          <w:rPr>
            <w:noProof/>
            <w:webHidden/>
          </w:rPr>
        </w:r>
        <w:r>
          <w:rPr>
            <w:noProof/>
            <w:webHidden/>
          </w:rPr>
          <w:fldChar w:fldCharType="separate"/>
        </w:r>
        <w:r>
          <w:rPr>
            <w:noProof/>
            <w:webHidden/>
          </w:rPr>
          <w:t>1-8</w:t>
        </w:r>
        <w:r>
          <w:rPr>
            <w:noProof/>
            <w:webHidden/>
          </w:rPr>
          <w:fldChar w:fldCharType="end"/>
        </w:r>
      </w:hyperlink>
    </w:p>
    <w:p w14:paraId="415E783B" w14:textId="6E642583"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022" w:history="1">
        <w:r w:rsidRPr="00BE1DB4">
          <w:rPr>
            <w:rStyle w:val="Hyperlink"/>
          </w:rPr>
          <w:t>2.</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GETTING STARTED</w:t>
        </w:r>
        <w:r>
          <w:rPr>
            <w:noProof/>
            <w:webHidden/>
          </w:rPr>
          <w:tab/>
        </w:r>
        <w:r>
          <w:rPr>
            <w:noProof/>
            <w:webHidden/>
          </w:rPr>
          <w:fldChar w:fldCharType="begin"/>
        </w:r>
        <w:r>
          <w:rPr>
            <w:noProof/>
            <w:webHidden/>
          </w:rPr>
          <w:instrText xml:space="preserve"> PAGEREF _Toc230163022 \h </w:instrText>
        </w:r>
        <w:r>
          <w:rPr>
            <w:noProof/>
            <w:webHidden/>
          </w:rPr>
        </w:r>
        <w:r>
          <w:rPr>
            <w:noProof/>
            <w:webHidden/>
          </w:rPr>
          <w:fldChar w:fldCharType="separate"/>
        </w:r>
        <w:r>
          <w:rPr>
            <w:noProof/>
            <w:webHidden/>
          </w:rPr>
          <w:t>2-1</w:t>
        </w:r>
        <w:r>
          <w:rPr>
            <w:noProof/>
            <w:webHidden/>
          </w:rPr>
          <w:fldChar w:fldCharType="end"/>
        </w:r>
      </w:hyperlink>
    </w:p>
    <w:p w14:paraId="60373D48" w14:textId="0009BF1B" w:rsidR="00EC7503" w:rsidRDefault="00EC7503">
      <w:pPr>
        <w:pStyle w:val="TOC2"/>
        <w:rPr>
          <w:rFonts w:eastAsiaTheme="minorEastAsia" w:cstheme="minorBidi"/>
          <w:smallCaps w:val="0"/>
          <w:noProof/>
          <w:kern w:val="2"/>
          <w:sz w:val="24"/>
          <w:szCs w:val="24"/>
          <w14:ligatures w14:val="standardContextual"/>
        </w:rPr>
      </w:pPr>
      <w:hyperlink w:anchor="_Toc230163023" w:history="1">
        <w:r w:rsidRPr="00BE1DB4">
          <w:rPr>
            <w:rStyle w:val="Hyperlink"/>
          </w:rPr>
          <w:t>2.1</w:t>
        </w:r>
        <w:r>
          <w:rPr>
            <w:rFonts w:eastAsiaTheme="minorEastAsia" w:cstheme="minorBidi"/>
            <w:smallCaps w:val="0"/>
            <w:noProof/>
            <w:kern w:val="2"/>
            <w:sz w:val="24"/>
            <w:szCs w:val="24"/>
            <w14:ligatures w14:val="standardContextual"/>
          </w:rPr>
          <w:tab/>
        </w:r>
        <w:r w:rsidRPr="00BE1DB4">
          <w:rPr>
            <w:rStyle w:val="Hyperlink"/>
          </w:rPr>
          <w:t>Getting Help</w:t>
        </w:r>
        <w:r>
          <w:rPr>
            <w:noProof/>
            <w:webHidden/>
          </w:rPr>
          <w:tab/>
        </w:r>
        <w:r>
          <w:rPr>
            <w:noProof/>
            <w:webHidden/>
          </w:rPr>
          <w:fldChar w:fldCharType="begin"/>
        </w:r>
        <w:r>
          <w:rPr>
            <w:noProof/>
            <w:webHidden/>
          </w:rPr>
          <w:instrText xml:space="preserve"> PAGEREF _Toc230163023 \h </w:instrText>
        </w:r>
        <w:r>
          <w:rPr>
            <w:noProof/>
            <w:webHidden/>
          </w:rPr>
        </w:r>
        <w:r>
          <w:rPr>
            <w:noProof/>
            <w:webHidden/>
          </w:rPr>
          <w:fldChar w:fldCharType="separate"/>
        </w:r>
        <w:r>
          <w:rPr>
            <w:noProof/>
            <w:webHidden/>
          </w:rPr>
          <w:t>2-1</w:t>
        </w:r>
        <w:r>
          <w:rPr>
            <w:noProof/>
            <w:webHidden/>
          </w:rPr>
          <w:fldChar w:fldCharType="end"/>
        </w:r>
      </w:hyperlink>
    </w:p>
    <w:p w14:paraId="4236E8CB" w14:textId="2944E44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24" w:history="1">
        <w:r w:rsidRPr="00BE1DB4">
          <w:rPr>
            <w:rStyle w:val="Hyperlink"/>
          </w:rPr>
          <w:t>2.1.1</w:t>
        </w:r>
        <w:r>
          <w:rPr>
            <w:rFonts w:eastAsiaTheme="minorEastAsia" w:cstheme="minorBidi"/>
            <w:i w:val="0"/>
            <w:iCs w:val="0"/>
            <w:noProof/>
            <w:kern w:val="2"/>
            <w:sz w:val="24"/>
            <w:szCs w:val="24"/>
            <w14:ligatures w14:val="standardContextual"/>
          </w:rPr>
          <w:tab/>
        </w:r>
        <w:r w:rsidRPr="00BE1DB4">
          <w:rPr>
            <w:rStyle w:val="Hyperlink"/>
          </w:rPr>
          <w:t>Contacting the HERMIT Help Desk</w:t>
        </w:r>
        <w:r>
          <w:rPr>
            <w:noProof/>
            <w:webHidden/>
          </w:rPr>
          <w:tab/>
        </w:r>
        <w:r>
          <w:rPr>
            <w:noProof/>
            <w:webHidden/>
          </w:rPr>
          <w:fldChar w:fldCharType="begin"/>
        </w:r>
        <w:r>
          <w:rPr>
            <w:noProof/>
            <w:webHidden/>
          </w:rPr>
          <w:instrText xml:space="preserve"> PAGEREF _Toc230163024 \h </w:instrText>
        </w:r>
        <w:r>
          <w:rPr>
            <w:noProof/>
            <w:webHidden/>
          </w:rPr>
        </w:r>
        <w:r>
          <w:rPr>
            <w:noProof/>
            <w:webHidden/>
          </w:rPr>
          <w:fldChar w:fldCharType="separate"/>
        </w:r>
        <w:r>
          <w:rPr>
            <w:noProof/>
            <w:webHidden/>
          </w:rPr>
          <w:t>2-1</w:t>
        </w:r>
        <w:r>
          <w:rPr>
            <w:noProof/>
            <w:webHidden/>
          </w:rPr>
          <w:fldChar w:fldCharType="end"/>
        </w:r>
      </w:hyperlink>
    </w:p>
    <w:p w14:paraId="4F8D9454" w14:textId="401CC4F3" w:rsidR="00EC7503" w:rsidRDefault="00EC7503">
      <w:pPr>
        <w:pStyle w:val="TOC2"/>
        <w:rPr>
          <w:rFonts w:eastAsiaTheme="minorEastAsia" w:cstheme="minorBidi"/>
          <w:smallCaps w:val="0"/>
          <w:noProof/>
          <w:kern w:val="2"/>
          <w:sz w:val="24"/>
          <w:szCs w:val="24"/>
          <w14:ligatures w14:val="standardContextual"/>
        </w:rPr>
      </w:pPr>
      <w:hyperlink w:anchor="_Toc230163025" w:history="1">
        <w:r w:rsidRPr="00BE1DB4">
          <w:rPr>
            <w:rStyle w:val="Hyperlink"/>
          </w:rPr>
          <w:t>2.2</w:t>
        </w:r>
        <w:r>
          <w:rPr>
            <w:rFonts w:eastAsiaTheme="minorEastAsia" w:cstheme="minorBidi"/>
            <w:smallCaps w:val="0"/>
            <w:noProof/>
            <w:kern w:val="2"/>
            <w:sz w:val="24"/>
            <w:szCs w:val="24"/>
            <w14:ligatures w14:val="standardContextual"/>
          </w:rPr>
          <w:tab/>
        </w:r>
        <w:r w:rsidRPr="00BE1DB4">
          <w:rPr>
            <w:rStyle w:val="Hyperlink"/>
          </w:rPr>
          <w:t>Requesting Access to HERMIT</w:t>
        </w:r>
        <w:r>
          <w:rPr>
            <w:noProof/>
            <w:webHidden/>
          </w:rPr>
          <w:tab/>
        </w:r>
        <w:r>
          <w:rPr>
            <w:noProof/>
            <w:webHidden/>
          </w:rPr>
          <w:fldChar w:fldCharType="begin"/>
        </w:r>
        <w:r>
          <w:rPr>
            <w:noProof/>
            <w:webHidden/>
          </w:rPr>
          <w:instrText xml:space="preserve"> PAGEREF _Toc230163025 \h </w:instrText>
        </w:r>
        <w:r>
          <w:rPr>
            <w:noProof/>
            <w:webHidden/>
          </w:rPr>
        </w:r>
        <w:r>
          <w:rPr>
            <w:noProof/>
            <w:webHidden/>
          </w:rPr>
          <w:fldChar w:fldCharType="separate"/>
        </w:r>
        <w:r>
          <w:rPr>
            <w:noProof/>
            <w:webHidden/>
          </w:rPr>
          <w:t>2-1</w:t>
        </w:r>
        <w:r>
          <w:rPr>
            <w:noProof/>
            <w:webHidden/>
          </w:rPr>
          <w:fldChar w:fldCharType="end"/>
        </w:r>
      </w:hyperlink>
    </w:p>
    <w:p w14:paraId="05803987" w14:textId="1B8126C3" w:rsidR="00EC7503" w:rsidRDefault="00EC7503">
      <w:pPr>
        <w:pStyle w:val="TOC2"/>
        <w:rPr>
          <w:rFonts w:eastAsiaTheme="minorEastAsia" w:cstheme="minorBidi"/>
          <w:smallCaps w:val="0"/>
          <w:noProof/>
          <w:kern w:val="2"/>
          <w:sz w:val="24"/>
          <w:szCs w:val="24"/>
          <w14:ligatures w14:val="standardContextual"/>
        </w:rPr>
      </w:pPr>
      <w:hyperlink w:anchor="_Toc230163026" w:history="1">
        <w:r w:rsidRPr="00BE1DB4">
          <w:rPr>
            <w:rStyle w:val="Hyperlink"/>
          </w:rPr>
          <w:t>2.3</w:t>
        </w:r>
        <w:r>
          <w:rPr>
            <w:rFonts w:eastAsiaTheme="minorEastAsia" w:cstheme="minorBidi"/>
            <w:smallCaps w:val="0"/>
            <w:noProof/>
            <w:kern w:val="2"/>
            <w:sz w:val="24"/>
            <w:szCs w:val="24"/>
            <w14:ligatures w14:val="standardContextual"/>
          </w:rPr>
          <w:tab/>
        </w:r>
        <w:r w:rsidRPr="00BE1DB4">
          <w:rPr>
            <w:rStyle w:val="Hyperlink"/>
          </w:rPr>
          <w:t>Resetting and Changing HERMIT Password</w:t>
        </w:r>
        <w:r>
          <w:rPr>
            <w:noProof/>
            <w:webHidden/>
          </w:rPr>
          <w:tab/>
        </w:r>
        <w:r>
          <w:rPr>
            <w:noProof/>
            <w:webHidden/>
          </w:rPr>
          <w:fldChar w:fldCharType="begin"/>
        </w:r>
        <w:r>
          <w:rPr>
            <w:noProof/>
            <w:webHidden/>
          </w:rPr>
          <w:instrText xml:space="preserve"> PAGEREF _Toc230163026 \h </w:instrText>
        </w:r>
        <w:r>
          <w:rPr>
            <w:noProof/>
            <w:webHidden/>
          </w:rPr>
        </w:r>
        <w:r>
          <w:rPr>
            <w:noProof/>
            <w:webHidden/>
          </w:rPr>
          <w:fldChar w:fldCharType="separate"/>
        </w:r>
        <w:r>
          <w:rPr>
            <w:noProof/>
            <w:webHidden/>
          </w:rPr>
          <w:t>2-4</w:t>
        </w:r>
        <w:r>
          <w:rPr>
            <w:noProof/>
            <w:webHidden/>
          </w:rPr>
          <w:fldChar w:fldCharType="end"/>
        </w:r>
      </w:hyperlink>
    </w:p>
    <w:p w14:paraId="232BAFCF" w14:textId="0099670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27" w:history="1">
        <w:r w:rsidRPr="00BE1DB4">
          <w:rPr>
            <w:rStyle w:val="Hyperlink"/>
          </w:rPr>
          <w:t>2.3.1.1</w:t>
        </w:r>
        <w:r>
          <w:rPr>
            <w:rFonts w:eastAsiaTheme="minorEastAsia" w:cstheme="minorBidi"/>
            <w:noProof/>
            <w:kern w:val="2"/>
            <w:sz w:val="24"/>
            <w:szCs w:val="24"/>
            <w14:ligatures w14:val="standardContextual"/>
          </w:rPr>
          <w:tab/>
        </w:r>
        <w:r w:rsidRPr="00BE1DB4">
          <w:rPr>
            <w:rStyle w:val="Hyperlink"/>
          </w:rPr>
          <w:t>Unsuccessful Login Attempts or Forgotten Passwords</w:t>
        </w:r>
        <w:r>
          <w:rPr>
            <w:noProof/>
            <w:webHidden/>
          </w:rPr>
          <w:tab/>
        </w:r>
        <w:r>
          <w:rPr>
            <w:noProof/>
            <w:webHidden/>
          </w:rPr>
          <w:fldChar w:fldCharType="begin"/>
        </w:r>
        <w:r>
          <w:rPr>
            <w:noProof/>
            <w:webHidden/>
          </w:rPr>
          <w:instrText xml:space="preserve"> PAGEREF _Toc230163027 \h </w:instrText>
        </w:r>
        <w:r>
          <w:rPr>
            <w:noProof/>
            <w:webHidden/>
          </w:rPr>
        </w:r>
        <w:r>
          <w:rPr>
            <w:noProof/>
            <w:webHidden/>
          </w:rPr>
          <w:fldChar w:fldCharType="separate"/>
        </w:r>
        <w:r>
          <w:rPr>
            <w:noProof/>
            <w:webHidden/>
          </w:rPr>
          <w:t>2-4</w:t>
        </w:r>
        <w:r>
          <w:rPr>
            <w:noProof/>
            <w:webHidden/>
          </w:rPr>
          <w:fldChar w:fldCharType="end"/>
        </w:r>
      </w:hyperlink>
    </w:p>
    <w:p w14:paraId="5E0461C7" w14:textId="0E08D97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28" w:history="1">
        <w:r w:rsidRPr="00BE1DB4">
          <w:rPr>
            <w:rStyle w:val="Hyperlink"/>
          </w:rPr>
          <w:t>2.3.1.2</w:t>
        </w:r>
        <w:r>
          <w:rPr>
            <w:rFonts w:eastAsiaTheme="minorEastAsia" w:cstheme="minorBidi"/>
            <w:noProof/>
            <w:kern w:val="2"/>
            <w:sz w:val="24"/>
            <w:szCs w:val="24"/>
            <w14:ligatures w14:val="standardContextual"/>
          </w:rPr>
          <w:tab/>
        </w:r>
        <w:r w:rsidRPr="00BE1DB4">
          <w:rPr>
            <w:rStyle w:val="Hyperlink"/>
          </w:rPr>
          <w:t>Changing Your Password</w:t>
        </w:r>
        <w:r>
          <w:rPr>
            <w:noProof/>
            <w:webHidden/>
          </w:rPr>
          <w:tab/>
        </w:r>
        <w:r>
          <w:rPr>
            <w:noProof/>
            <w:webHidden/>
          </w:rPr>
          <w:fldChar w:fldCharType="begin"/>
        </w:r>
        <w:r>
          <w:rPr>
            <w:noProof/>
            <w:webHidden/>
          </w:rPr>
          <w:instrText xml:space="preserve"> PAGEREF _Toc230163028 \h </w:instrText>
        </w:r>
        <w:r>
          <w:rPr>
            <w:noProof/>
            <w:webHidden/>
          </w:rPr>
        </w:r>
        <w:r>
          <w:rPr>
            <w:noProof/>
            <w:webHidden/>
          </w:rPr>
          <w:fldChar w:fldCharType="separate"/>
        </w:r>
        <w:r>
          <w:rPr>
            <w:noProof/>
            <w:webHidden/>
          </w:rPr>
          <w:t>2-4</w:t>
        </w:r>
        <w:r>
          <w:rPr>
            <w:noProof/>
            <w:webHidden/>
          </w:rPr>
          <w:fldChar w:fldCharType="end"/>
        </w:r>
      </w:hyperlink>
    </w:p>
    <w:p w14:paraId="6927F75E" w14:textId="7E0BFAEF" w:rsidR="00EC7503" w:rsidRDefault="00EC7503">
      <w:pPr>
        <w:pStyle w:val="TOC2"/>
        <w:rPr>
          <w:rFonts w:eastAsiaTheme="minorEastAsia" w:cstheme="minorBidi"/>
          <w:smallCaps w:val="0"/>
          <w:noProof/>
          <w:kern w:val="2"/>
          <w:sz w:val="24"/>
          <w:szCs w:val="24"/>
          <w14:ligatures w14:val="standardContextual"/>
        </w:rPr>
      </w:pPr>
      <w:hyperlink w:anchor="_Toc230163029" w:history="1">
        <w:r w:rsidRPr="00BE1DB4">
          <w:rPr>
            <w:rStyle w:val="Hyperlink"/>
          </w:rPr>
          <w:t>2.4</w:t>
        </w:r>
        <w:r>
          <w:rPr>
            <w:rFonts w:eastAsiaTheme="minorEastAsia" w:cstheme="minorBidi"/>
            <w:smallCaps w:val="0"/>
            <w:noProof/>
            <w:kern w:val="2"/>
            <w:sz w:val="24"/>
            <w:szCs w:val="24"/>
            <w14:ligatures w14:val="standardContextual"/>
          </w:rPr>
          <w:tab/>
        </w:r>
        <w:r w:rsidRPr="00BE1DB4">
          <w:rPr>
            <w:rStyle w:val="Hyperlink"/>
          </w:rPr>
          <w:t>Log in to the Servicing Module</w:t>
        </w:r>
        <w:r>
          <w:rPr>
            <w:noProof/>
            <w:webHidden/>
          </w:rPr>
          <w:tab/>
        </w:r>
        <w:r>
          <w:rPr>
            <w:noProof/>
            <w:webHidden/>
          </w:rPr>
          <w:fldChar w:fldCharType="begin"/>
        </w:r>
        <w:r>
          <w:rPr>
            <w:noProof/>
            <w:webHidden/>
          </w:rPr>
          <w:instrText xml:space="preserve"> PAGEREF _Toc230163029 \h </w:instrText>
        </w:r>
        <w:r>
          <w:rPr>
            <w:noProof/>
            <w:webHidden/>
          </w:rPr>
        </w:r>
        <w:r>
          <w:rPr>
            <w:noProof/>
            <w:webHidden/>
          </w:rPr>
          <w:fldChar w:fldCharType="separate"/>
        </w:r>
        <w:r>
          <w:rPr>
            <w:noProof/>
            <w:webHidden/>
          </w:rPr>
          <w:t>2-5</w:t>
        </w:r>
        <w:r>
          <w:rPr>
            <w:noProof/>
            <w:webHidden/>
          </w:rPr>
          <w:fldChar w:fldCharType="end"/>
        </w:r>
      </w:hyperlink>
    </w:p>
    <w:p w14:paraId="3D49B674" w14:textId="11881138" w:rsidR="00EC7503" w:rsidRDefault="00EC7503">
      <w:pPr>
        <w:pStyle w:val="TOC2"/>
        <w:rPr>
          <w:rFonts w:eastAsiaTheme="minorEastAsia" w:cstheme="minorBidi"/>
          <w:smallCaps w:val="0"/>
          <w:noProof/>
          <w:kern w:val="2"/>
          <w:sz w:val="24"/>
          <w:szCs w:val="24"/>
          <w14:ligatures w14:val="standardContextual"/>
        </w:rPr>
      </w:pPr>
      <w:hyperlink w:anchor="_Toc230163030" w:history="1">
        <w:r w:rsidRPr="00BE1DB4">
          <w:rPr>
            <w:rStyle w:val="Hyperlink"/>
          </w:rPr>
          <w:t>2.5</w:t>
        </w:r>
        <w:r>
          <w:rPr>
            <w:rFonts w:eastAsiaTheme="minorEastAsia" w:cstheme="minorBidi"/>
            <w:smallCaps w:val="0"/>
            <w:noProof/>
            <w:kern w:val="2"/>
            <w:sz w:val="24"/>
            <w:szCs w:val="24"/>
            <w14:ligatures w14:val="standardContextual"/>
          </w:rPr>
          <w:tab/>
        </w:r>
        <w:r w:rsidRPr="00BE1DB4">
          <w:rPr>
            <w:rStyle w:val="Hyperlink"/>
          </w:rPr>
          <w:t>Navigating the Servicing Module</w:t>
        </w:r>
        <w:r>
          <w:rPr>
            <w:noProof/>
            <w:webHidden/>
          </w:rPr>
          <w:tab/>
        </w:r>
        <w:r>
          <w:rPr>
            <w:noProof/>
            <w:webHidden/>
          </w:rPr>
          <w:fldChar w:fldCharType="begin"/>
        </w:r>
        <w:r>
          <w:rPr>
            <w:noProof/>
            <w:webHidden/>
          </w:rPr>
          <w:instrText xml:space="preserve"> PAGEREF _Toc230163030 \h </w:instrText>
        </w:r>
        <w:r>
          <w:rPr>
            <w:noProof/>
            <w:webHidden/>
          </w:rPr>
        </w:r>
        <w:r>
          <w:rPr>
            <w:noProof/>
            <w:webHidden/>
          </w:rPr>
          <w:fldChar w:fldCharType="separate"/>
        </w:r>
        <w:r>
          <w:rPr>
            <w:noProof/>
            <w:webHidden/>
          </w:rPr>
          <w:t>2-6</w:t>
        </w:r>
        <w:r>
          <w:rPr>
            <w:noProof/>
            <w:webHidden/>
          </w:rPr>
          <w:fldChar w:fldCharType="end"/>
        </w:r>
      </w:hyperlink>
    </w:p>
    <w:p w14:paraId="4FE949CB" w14:textId="7DD5391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31" w:history="1">
        <w:r w:rsidRPr="00BE1DB4">
          <w:rPr>
            <w:rStyle w:val="Hyperlink"/>
          </w:rPr>
          <w:t>2.5.1</w:t>
        </w:r>
        <w:r>
          <w:rPr>
            <w:rFonts w:eastAsiaTheme="minorEastAsia" w:cstheme="minorBidi"/>
            <w:i w:val="0"/>
            <w:iCs w:val="0"/>
            <w:noProof/>
            <w:kern w:val="2"/>
            <w:sz w:val="24"/>
            <w:szCs w:val="24"/>
            <w14:ligatures w14:val="standardContextual"/>
          </w:rPr>
          <w:tab/>
        </w:r>
        <w:r w:rsidRPr="00BE1DB4">
          <w:rPr>
            <w:rStyle w:val="Hyperlink"/>
          </w:rPr>
          <w:t>Loan Header</w:t>
        </w:r>
        <w:r>
          <w:rPr>
            <w:noProof/>
            <w:webHidden/>
          </w:rPr>
          <w:tab/>
        </w:r>
        <w:r>
          <w:rPr>
            <w:noProof/>
            <w:webHidden/>
          </w:rPr>
          <w:fldChar w:fldCharType="begin"/>
        </w:r>
        <w:r>
          <w:rPr>
            <w:noProof/>
            <w:webHidden/>
          </w:rPr>
          <w:instrText xml:space="preserve"> PAGEREF _Toc230163031 \h </w:instrText>
        </w:r>
        <w:r>
          <w:rPr>
            <w:noProof/>
            <w:webHidden/>
          </w:rPr>
        </w:r>
        <w:r>
          <w:rPr>
            <w:noProof/>
            <w:webHidden/>
          </w:rPr>
          <w:fldChar w:fldCharType="separate"/>
        </w:r>
        <w:r>
          <w:rPr>
            <w:noProof/>
            <w:webHidden/>
          </w:rPr>
          <w:t>2-6</w:t>
        </w:r>
        <w:r>
          <w:rPr>
            <w:noProof/>
            <w:webHidden/>
          </w:rPr>
          <w:fldChar w:fldCharType="end"/>
        </w:r>
      </w:hyperlink>
    </w:p>
    <w:p w14:paraId="43C0DFCA" w14:textId="2D2AEDA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32" w:history="1">
        <w:r w:rsidRPr="00BE1DB4">
          <w:rPr>
            <w:rStyle w:val="Hyperlink"/>
          </w:rPr>
          <w:t>2.5.2</w:t>
        </w:r>
        <w:r>
          <w:rPr>
            <w:rFonts w:eastAsiaTheme="minorEastAsia" w:cstheme="minorBidi"/>
            <w:i w:val="0"/>
            <w:iCs w:val="0"/>
            <w:noProof/>
            <w:kern w:val="2"/>
            <w:sz w:val="24"/>
            <w:szCs w:val="24"/>
            <w14:ligatures w14:val="standardContextual"/>
          </w:rPr>
          <w:tab/>
        </w:r>
        <w:r w:rsidRPr="00BE1DB4">
          <w:rPr>
            <w:rStyle w:val="Hyperlink"/>
          </w:rPr>
          <w:t>Home Screen</w:t>
        </w:r>
        <w:r>
          <w:rPr>
            <w:noProof/>
            <w:webHidden/>
          </w:rPr>
          <w:tab/>
        </w:r>
        <w:r>
          <w:rPr>
            <w:noProof/>
            <w:webHidden/>
          </w:rPr>
          <w:fldChar w:fldCharType="begin"/>
        </w:r>
        <w:r>
          <w:rPr>
            <w:noProof/>
            <w:webHidden/>
          </w:rPr>
          <w:instrText xml:space="preserve"> PAGEREF _Toc230163032 \h </w:instrText>
        </w:r>
        <w:r>
          <w:rPr>
            <w:noProof/>
            <w:webHidden/>
          </w:rPr>
        </w:r>
        <w:r>
          <w:rPr>
            <w:noProof/>
            <w:webHidden/>
          </w:rPr>
          <w:fldChar w:fldCharType="separate"/>
        </w:r>
        <w:r>
          <w:rPr>
            <w:noProof/>
            <w:webHidden/>
          </w:rPr>
          <w:t>2-7</w:t>
        </w:r>
        <w:r>
          <w:rPr>
            <w:noProof/>
            <w:webHidden/>
          </w:rPr>
          <w:fldChar w:fldCharType="end"/>
        </w:r>
      </w:hyperlink>
    </w:p>
    <w:p w14:paraId="59562990" w14:textId="7F9F136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33" w:history="1">
        <w:r w:rsidRPr="00BE1DB4">
          <w:rPr>
            <w:rStyle w:val="Hyperlink"/>
          </w:rPr>
          <w:t>2.5.3</w:t>
        </w:r>
        <w:r>
          <w:rPr>
            <w:rFonts w:eastAsiaTheme="minorEastAsia" w:cstheme="minorBidi"/>
            <w:i w:val="0"/>
            <w:iCs w:val="0"/>
            <w:noProof/>
            <w:kern w:val="2"/>
            <w:sz w:val="24"/>
            <w:szCs w:val="24"/>
            <w14:ligatures w14:val="standardContextual"/>
          </w:rPr>
          <w:tab/>
        </w:r>
        <w:r w:rsidRPr="00BE1DB4">
          <w:rPr>
            <w:rStyle w:val="Hyperlink"/>
          </w:rPr>
          <w:t>Constructing a Basic Loan Search</w:t>
        </w:r>
        <w:r>
          <w:rPr>
            <w:noProof/>
            <w:webHidden/>
          </w:rPr>
          <w:tab/>
        </w:r>
        <w:r>
          <w:rPr>
            <w:noProof/>
            <w:webHidden/>
          </w:rPr>
          <w:fldChar w:fldCharType="begin"/>
        </w:r>
        <w:r>
          <w:rPr>
            <w:noProof/>
            <w:webHidden/>
          </w:rPr>
          <w:instrText xml:space="preserve"> PAGEREF _Toc230163033 \h </w:instrText>
        </w:r>
        <w:r>
          <w:rPr>
            <w:noProof/>
            <w:webHidden/>
          </w:rPr>
        </w:r>
        <w:r>
          <w:rPr>
            <w:noProof/>
            <w:webHidden/>
          </w:rPr>
          <w:fldChar w:fldCharType="separate"/>
        </w:r>
        <w:r>
          <w:rPr>
            <w:noProof/>
            <w:webHidden/>
          </w:rPr>
          <w:t>2-8</w:t>
        </w:r>
        <w:r>
          <w:rPr>
            <w:noProof/>
            <w:webHidden/>
          </w:rPr>
          <w:fldChar w:fldCharType="end"/>
        </w:r>
      </w:hyperlink>
    </w:p>
    <w:p w14:paraId="598569B4" w14:textId="7EF122B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34" w:history="1">
        <w:r w:rsidRPr="00BE1DB4">
          <w:rPr>
            <w:rStyle w:val="Hyperlink"/>
          </w:rPr>
          <w:t>2.5.3.1</w:t>
        </w:r>
        <w:r>
          <w:rPr>
            <w:rFonts w:eastAsiaTheme="minorEastAsia" w:cstheme="minorBidi"/>
            <w:noProof/>
            <w:kern w:val="2"/>
            <w:sz w:val="24"/>
            <w:szCs w:val="24"/>
            <w14:ligatures w14:val="standardContextual"/>
          </w:rPr>
          <w:tab/>
        </w:r>
        <w:r w:rsidRPr="00BE1DB4">
          <w:rPr>
            <w:rStyle w:val="Hyperlink"/>
          </w:rPr>
          <w:t>Search Criteria</w:t>
        </w:r>
        <w:r>
          <w:rPr>
            <w:noProof/>
            <w:webHidden/>
          </w:rPr>
          <w:tab/>
        </w:r>
        <w:r>
          <w:rPr>
            <w:noProof/>
            <w:webHidden/>
          </w:rPr>
          <w:fldChar w:fldCharType="begin"/>
        </w:r>
        <w:r>
          <w:rPr>
            <w:noProof/>
            <w:webHidden/>
          </w:rPr>
          <w:instrText xml:space="preserve"> PAGEREF _Toc230163034 \h </w:instrText>
        </w:r>
        <w:r>
          <w:rPr>
            <w:noProof/>
            <w:webHidden/>
          </w:rPr>
        </w:r>
        <w:r>
          <w:rPr>
            <w:noProof/>
            <w:webHidden/>
          </w:rPr>
          <w:fldChar w:fldCharType="separate"/>
        </w:r>
        <w:r>
          <w:rPr>
            <w:noProof/>
            <w:webHidden/>
          </w:rPr>
          <w:t>2-8</w:t>
        </w:r>
        <w:r>
          <w:rPr>
            <w:noProof/>
            <w:webHidden/>
          </w:rPr>
          <w:fldChar w:fldCharType="end"/>
        </w:r>
      </w:hyperlink>
    </w:p>
    <w:p w14:paraId="6E3509E9" w14:textId="1C906FD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35" w:history="1">
        <w:r w:rsidRPr="00BE1DB4">
          <w:rPr>
            <w:rStyle w:val="Hyperlink"/>
          </w:rPr>
          <w:t>2.5.4</w:t>
        </w:r>
        <w:r>
          <w:rPr>
            <w:rFonts w:eastAsiaTheme="minorEastAsia" w:cstheme="minorBidi"/>
            <w:i w:val="0"/>
            <w:iCs w:val="0"/>
            <w:noProof/>
            <w:kern w:val="2"/>
            <w:sz w:val="24"/>
            <w:szCs w:val="24"/>
            <w14:ligatures w14:val="standardContextual"/>
          </w:rPr>
          <w:tab/>
        </w:r>
        <w:r w:rsidRPr="00BE1DB4">
          <w:rPr>
            <w:rStyle w:val="Hyperlink"/>
          </w:rPr>
          <w:t>Searching for a Loan</w:t>
        </w:r>
        <w:r>
          <w:rPr>
            <w:noProof/>
            <w:webHidden/>
          </w:rPr>
          <w:tab/>
        </w:r>
        <w:r>
          <w:rPr>
            <w:noProof/>
            <w:webHidden/>
          </w:rPr>
          <w:fldChar w:fldCharType="begin"/>
        </w:r>
        <w:r>
          <w:rPr>
            <w:noProof/>
            <w:webHidden/>
          </w:rPr>
          <w:instrText xml:space="preserve"> PAGEREF _Toc230163035 \h </w:instrText>
        </w:r>
        <w:r>
          <w:rPr>
            <w:noProof/>
            <w:webHidden/>
          </w:rPr>
        </w:r>
        <w:r>
          <w:rPr>
            <w:noProof/>
            <w:webHidden/>
          </w:rPr>
          <w:fldChar w:fldCharType="separate"/>
        </w:r>
        <w:r>
          <w:rPr>
            <w:noProof/>
            <w:webHidden/>
          </w:rPr>
          <w:t>2-9</w:t>
        </w:r>
        <w:r>
          <w:rPr>
            <w:noProof/>
            <w:webHidden/>
          </w:rPr>
          <w:fldChar w:fldCharType="end"/>
        </w:r>
      </w:hyperlink>
    </w:p>
    <w:p w14:paraId="03CA2297" w14:textId="63B9530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36" w:history="1">
        <w:r w:rsidRPr="00BE1DB4">
          <w:rPr>
            <w:rStyle w:val="Hyperlink"/>
          </w:rPr>
          <w:t>2.5.4.1</w:t>
        </w:r>
        <w:r>
          <w:rPr>
            <w:rFonts w:eastAsiaTheme="minorEastAsia" w:cstheme="minorBidi"/>
            <w:noProof/>
            <w:kern w:val="2"/>
            <w:sz w:val="24"/>
            <w:szCs w:val="24"/>
            <w14:ligatures w14:val="standardContextual"/>
          </w:rPr>
          <w:tab/>
        </w:r>
        <w:r w:rsidRPr="00BE1DB4">
          <w:rPr>
            <w:rStyle w:val="Hyperlink"/>
          </w:rPr>
          <w:t>Loan Search Criteria</w:t>
        </w:r>
        <w:r>
          <w:rPr>
            <w:noProof/>
            <w:webHidden/>
          </w:rPr>
          <w:tab/>
        </w:r>
        <w:r>
          <w:rPr>
            <w:noProof/>
            <w:webHidden/>
          </w:rPr>
          <w:fldChar w:fldCharType="begin"/>
        </w:r>
        <w:r>
          <w:rPr>
            <w:noProof/>
            <w:webHidden/>
          </w:rPr>
          <w:instrText xml:space="preserve"> PAGEREF _Toc230163036 \h </w:instrText>
        </w:r>
        <w:r>
          <w:rPr>
            <w:noProof/>
            <w:webHidden/>
          </w:rPr>
        </w:r>
        <w:r>
          <w:rPr>
            <w:noProof/>
            <w:webHidden/>
          </w:rPr>
          <w:fldChar w:fldCharType="separate"/>
        </w:r>
        <w:r>
          <w:rPr>
            <w:noProof/>
            <w:webHidden/>
          </w:rPr>
          <w:t>2-9</w:t>
        </w:r>
        <w:r>
          <w:rPr>
            <w:noProof/>
            <w:webHidden/>
          </w:rPr>
          <w:fldChar w:fldCharType="end"/>
        </w:r>
      </w:hyperlink>
    </w:p>
    <w:p w14:paraId="7C9DA08B" w14:textId="73C0070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37" w:history="1">
        <w:r w:rsidRPr="00BE1DB4">
          <w:rPr>
            <w:rStyle w:val="Hyperlink"/>
          </w:rPr>
          <w:t>2.5.4.2</w:t>
        </w:r>
        <w:r>
          <w:rPr>
            <w:rFonts w:eastAsiaTheme="minorEastAsia" w:cstheme="minorBidi"/>
            <w:noProof/>
            <w:kern w:val="2"/>
            <w:sz w:val="24"/>
            <w:szCs w:val="24"/>
            <w14:ligatures w14:val="standardContextual"/>
          </w:rPr>
          <w:tab/>
        </w:r>
        <w:r w:rsidRPr="00BE1DB4">
          <w:rPr>
            <w:rStyle w:val="Hyperlink"/>
          </w:rPr>
          <w:t>Writing Search Criteria</w:t>
        </w:r>
        <w:r>
          <w:rPr>
            <w:noProof/>
            <w:webHidden/>
          </w:rPr>
          <w:tab/>
        </w:r>
        <w:r>
          <w:rPr>
            <w:noProof/>
            <w:webHidden/>
          </w:rPr>
          <w:fldChar w:fldCharType="begin"/>
        </w:r>
        <w:r>
          <w:rPr>
            <w:noProof/>
            <w:webHidden/>
          </w:rPr>
          <w:instrText xml:space="preserve"> PAGEREF _Toc230163037 \h </w:instrText>
        </w:r>
        <w:r>
          <w:rPr>
            <w:noProof/>
            <w:webHidden/>
          </w:rPr>
        </w:r>
        <w:r>
          <w:rPr>
            <w:noProof/>
            <w:webHidden/>
          </w:rPr>
          <w:fldChar w:fldCharType="separate"/>
        </w:r>
        <w:r>
          <w:rPr>
            <w:noProof/>
            <w:webHidden/>
          </w:rPr>
          <w:t>2-10</w:t>
        </w:r>
        <w:r>
          <w:rPr>
            <w:noProof/>
            <w:webHidden/>
          </w:rPr>
          <w:fldChar w:fldCharType="end"/>
        </w:r>
      </w:hyperlink>
    </w:p>
    <w:p w14:paraId="4624DC59" w14:textId="4974093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38" w:history="1">
        <w:r w:rsidRPr="00BE1DB4">
          <w:rPr>
            <w:rStyle w:val="Hyperlink"/>
          </w:rPr>
          <w:t>2.5.5</w:t>
        </w:r>
        <w:r>
          <w:rPr>
            <w:rFonts w:eastAsiaTheme="minorEastAsia" w:cstheme="minorBidi"/>
            <w:i w:val="0"/>
            <w:iCs w:val="0"/>
            <w:noProof/>
            <w:kern w:val="2"/>
            <w:sz w:val="24"/>
            <w:szCs w:val="24"/>
            <w14:ligatures w14:val="standardContextual"/>
          </w:rPr>
          <w:tab/>
        </w:r>
        <w:r w:rsidRPr="00BE1DB4">
          <w:rPr>
            <w:rStyle w:val="Hyperlink"/>
          </w:rPr>
          <w:t>Navigating Search Results</w:t>
        </w:r>
        <w:r>
          <w:rPr>
            <w:noProof/>
            <w:webHidden/>
          </w:rPr>
          <w:tab/>
        </w:r>
        <w:r>
          <w:rPr>
            <w:noProof/>
            <w:webHidden/>
          </w:rPr>
          <w:fldChar w:fldCharType="begin"/>
        </w:r>
        <w:r>
          <w:rPr>
            <w:noProof/>
            <w:webHidden/>
          </w:rPr>
          <w:instrText xml:space="preserve"> PAGEREF _Toc230163038 \h </w:instrText>
        </w:r>
        <w:r>
          <w:rPr>
            <w:noProof/>
            <w:webHidden/>
          </w:rPr>
        </w:r>
        <w:r>
          <w:rPr>
            <w:noProof/>
            <w:webHidden/>
          </w:rPr>
          <w:fldChar w:fldCharType="separate"/>
        </w:r>
        <w:r>
          <w:rPr>
            <w:noProof/>
            <w:webHidden/>
          </w:rPr>
          <w:t>2-10</w:t>
        </w:r>
        <w:r>
          <w:rPr>
            <w:noProof/>
            <w:webHidden/>
          </w:rPr>
          <w:fldChar w:fldCharType="end"/>
        </w:r>
      </w:hyperlink>
    </w:p>
    <w:p w14:paraId="0F2612E2" w14:textId="46C2A30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39" w:history="1">
        <w:r w:rsidRPr="00BE1DB4">
          <w:rPr>
            <w:rStyle w:val="Hyperlink"/>
          </w:rPr>
          <w:t>2.5.5.1</w:t>
        </w:r>
        <w:r>
          <w:rPr>
            <w:rFonts w:eastAsiaTheme="minorEastAsia" w:cstheme="minorBidi"/>
            <w:noProof/>
            <w:kern w:val="2"/>
            <w:sz w:val="24"/>
            <w:szCs w:val="24"/>
            <w14:ligatures w14:val="standardContextual"/>
          </w:rPr>
          <w:tab/>
        </w:r>
        <w:r w:rsidRPr="00BE1DB4">
          <w:rPr>
            <w:rStyle w:val="Hyperlink"/>
          </w:rPr>
          <w:t>Sorting Records</w:t>
        </w:r>
        <w:r>
          <w:rPr>
            <w:noProof/>
            <w:webHidden/>
          </w:rPr>
          <w:tab/>
        </w:r>
        <w:r>
          <w:rPr>
            <w:noProof/>
            <w:webHidden/>
          </w:rPr>
          <w:fldChar w:fldCharType="begin"/>
        </w:r>
        <w:r>
          <w:rPr>
            <w:noProof/>
            <w:webHidden/>
          </w:rPr>
          <w:instrText xml:space="preserve"> PAGEREF _Toc230163039 \h </w:instrText>
        </w:r>
        <w:r>
          <w:rPr>
            <w:noProof/>
            <w:webHidden/>
          </w:rPr>
        </w:r>
        <w:r>
          <w:rPr>
            <w:noProof/>
            <w:webHidden/>
          </w:rPr>
          <w:fldChar w:fldCharType="separate"/>
        </w:r>
        <w:r>
          <w:rPr>
            <w:noProof/>
            <w:webHidden/>
          </w:rPr>
          <w:t>2-11</w:t>
        </w:r>
        <w:r>
          <w:rPr>
            <w:noProof/>
            <w:webHidden/>
          </w:rPr>
          <w:fldChar w:fldCharType="end"/>
        </w:r>
      </w:hyperlink>
    </w:p>
    <w:p w14:paraId="42AF25B1" w14:textId="6D24B59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40" w:history="1">
        <w:r w:rsidRPr="00BE1DB4">
          <w:rPr>
            <w:rStyle w:val="Hyperlink"/>
          </w:rPr>
          <w:t>2.5.5.2</w:t>
        </w:r>
        <w:r>
          <w:rPr>
            <w:rFonts w:eastAsiaTheme="minorEastAsia" w:cstheme="minorBidi"/>
            <w:noProof/>
            <w:kern w:val="2"/>
            <w:sz w:val="24"/>
            <w:szCs w:val="24"/>
            <w14:ligatures w14:val="standardContextual"/>
          </w:rPr>
          <w:tab/>
        </w:r>
        <w:r w:rsidRPr="00BE1DB4">
          <w:rPr>
            <w:rStyle w:val="Hyperlink"/>
          </w:rPr>
          <w:t>To See all the Columns in the Table</w:t>
        </w:r>
        <w:r>
          <w:rPr>
            <w:noProof/>
            <w:webHidden/>
          </w:rPr>
          <w:tab/>
        </w:r>
        <w:r>
          <w:rPr>
            <w:noProof/>
            <w:webHidden/>
          </w:rPr>
          <w:fldChar w:fldCharType="begin"/>
        </w:r>
        <w:r>
          <w:rPr>
            <w:noProof/>
            <w:webHidden/>
          </w:rPr>
          <w:instrText xml:space="preserve"> PAGEREF _Toc230163040 \h </w:instrText>
        </w:r>
        <w:r>
          <w:rPr>
            <w:noProof/>
            <w:webHidden/>
          </w:rPr>
        </w:r>
        <w:r>
          <w:rPr>
            <w:noProof/>
            <w:webHidden/>
          </w:rPr>
          <w:fldChar w:fldCharType="separate"/>
        </w:r>
        <w:r>
          <w:rPr>
            <w:noProof/>
            <w:webHidden/>
          </w:rPr>
          <w:t>2-11</w:t>
        </w:r>
        <w:r>
          <w:rPr>
            <w:noProof/>
            <w:webHidden/>
          </w:rPr>
          <w:fldChar w:fldCharType="end"/>
        </w:r>
      </w:hyperlink>
    </w:p>
    <w:p w14:paraId="5445DCFA" w14:textId="282309E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41" w:history="1">
        <w:r w:rsidRPr="00BE1DB4">
          <w:rPr>
            <w:rStyle w:val="Hyperlink"/>
          </w:rPr>
          <w:t>2.5.5.3</w:t>
        </w:r>
        <w:r>
          <w:rPr>
            <w:rFonts w:eastAsiaTheme="minorEastAsia" w:cstheme="minorBidi"/>
            <w:noProof/>
            <w:kern w:val="2"/>
            <w:sz w:val="24"/>
            <w:szCs w:val="24"/>
            <w14:ligatures w14:val="standardContextual"/>
          </w:rPr>
          <w:tab/>
        </w:r>
        <w:r w:rsidRPr="00BE1DB4">
          <w:rPr>
            <w:rStyle w:val="Hyperlink"/>
          </w:rPr>
          <w:t>Scrolling by Page</w:t>
        </w:r>
        <w:r>
          <w:rPr>
            <w:noProof/>
            <w:webHidden/>
          </w:rPr>
          <w:tab/>
        </w:r>
        <w:r>
          <w:rPr>
            <w:noProof/>
            <w:webHidden/>
          </w:rPr>
          <w:fldChar w:fldCharType="begin"/>
        </w:r>
        <w:r>
          <w:rPr>
            <w:noProof/>
            <w:webHidden/>
          </w:rPr>
          <w:instrText xml:space="preserve"> PAGEREF _Toc230163041 \h </w:instrText>
        </w:r>
        <w:r>
          <w:rPr>
            <w:noProof/>
            <w:webHidden/>
          </w:rPr>
        </w:r>
        <w:r>
          <w:rPr>
            <w:noProof/>
            <w:webHidden/>
          </w:rPr>
          <w:fldChar w:fldCharType="separate"/>
        </w:r>
        <w:r>
          <w:rPr>
            <w:noProof/>
            <w:webHidden/>
          </w:rPr>
          <w:t>2-11</w:t>
        </w:r>
        <w:r>
          <w:rPr>
            <w:noProof/>
            <w:webHidden/>
          </w:rPr>
          <w:fldChar w:fldCharType="end"/>
        </w:r>
      </w:hyperlink>
    </w:p>
    <w:p w14:paraId="173B4F52" w14:textId="461010C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42" w:history="1">
        <w:r w:rsidRPr="00BE1DB4">
          <w:rPr>
            <w:rStyle w:val="Hyperlink"/>
          </w:rPr>
          <w:t>2.5.5.4</w:t>
        </w:r>
        <w:r>
          <w:rPr>
            <w:rFonts w:eastAsiaTheme="minorEastAsia" w:cstheme="minorBidi"/>
            <w:noProof/>
            <w:kern w:val="2"/>
            <w:sz w:val="24"/>
            <w:szCs w:val="24"/>
            <w14:ligatures w14:val="standardContextual"/>
          </w:rPr>
          <w:tab/>
        </w:r>
        <w:r w:rsidRPr="00BE1DB4">
          <w:rPr>
            <w:rStyle w:val="Hyperlink"/>
          </w:rPr>
          <w:t>Navigating by Specific Page Number</w:t>
        </w:r>
        <w:r>
          <w:rPr>
            <w:noProof/>
            <w:webHidden/>
          </w:rPr>
          <w:tab/>
        </w:r>
        <w:r>
          <w:rPr>
            <w:noProof/>
            <w:webHidden/>
          </w:rPr>
          <w:fldChar w:fldCharType="begin"/>
        </w:r>
        <w:r>
          <w:rPr>
            <w:noProof/>
            <w:webHidden/>
          </w:rPr>
          <w:instrText xml:space="preserve"> PAGEREF _Toc230163042 \h </w:instrText>
        </w:r>
        <w:r>
          <w:rPr>
            <w:noProof/>
            <w:webHidden/>
          </w:rPr>
        </w:r>
        <w:r>
          <w:rPr>
            <w:noProof/>
            <w:webHidden/>
          </w:rPr>
          <w:fldChar w:fldCharType="separate"/>
        </w:r>
        <w:r>
          <w:rPr>
            <w:noProof/>
            <w:webHidden/>
          </w:rPr>
          <w:t>2-11</w:t>
        </w:r>
        <w:r>
          <w:rPr>
            <w:noProof/>
            <w:webHidden/>
          </w:rPr>
          <w:fldChar w:fldCharType="end"/>
        </w:r>
      </w:hyperlink>
    </w:p>
    <w:p w14:paraId="595EB0DD" w14:textId="4DE928C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43" w:history="1">
        <w:r w:rsidRPr="00BE1DB4">
          <w:rPr>
            <w:rStyle w:val="Hyperlink"/>
          </w:rPr>
          <w:t>2.5.5.5</w:t>
        </w:r>
        <w:r>
          <w:rPr>
            <w:rFonts w:eastAsiaTheme="minorEastAsia" w:cstheme="minorBidi"/>
            <w:noProof/>
            <w:kern w:val="2"/>
            <w:sz w:val="24"/>
            <w:szCs w:val="24"/>
            <w14:ligatures w14:val="standardContextual"/>
          </w:rPr>
          <w:tab/>
        </w:r>
        <w:r w:rsidRPr="00BE1DB4">
          <w:rPr>
            <w:rStyle w:val="Hyperlink"/>
          </w:rPr>
          <w:t>Viewing the Number of Records Returned in a Query</w:t>
        </w:r>
        <w:r>
          <w:rPr>
            <w:noProof/>
            <w:webHidden/>
          </w:rPr>
          <w:tab/>
        </w:r>
        <w:r>
          <w:rPr>
            <w:noProof/>
            <w:webHidden/>
          </w:rPr>
          <w:fldChar w:fldCharType="begin"/>
        </w:r>
        <w:r>
          <w:rPr>
            <w:noProof/>
            <w:webHidden/>
          </w:rPr>
          <w:instrText xml:space="preserve"> PAGEREF _Toc230163043 \h </w:instrText>
        </w:r>
        <w:r>
          <w:rPr>
            <w:noProof/>
            <w:webHidden/>
          </w:rPr>
        </w:r>
        <w:r>
          <w:rPr>
            <w:noProof/>
            <w:webHidden/>
          </w:rPr>
          <w:fldChar w:fldCharType="separate"/>
        </w:r>
        <w:r>
          <w:rPr>
            <w:noProof/>
            <w:webHidden/>
          </w:rPr>
          <w:t>2-12</w:t>
        </w:r>
        <w:r>
          <w:rPr>
            <w:noProof/>
            <w:webHidden/>
          </w:rPr>
          <w:fldChar w:fldCharType="end"/>
        </w:r>
      </w:hyperlink>
    </w:p>
    <w:p w14:paraId="20B3F158" w14:textId="599511D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44" w:history="1">
        <w:r w:rsidRPr="00BE1DB4">
          <w:rPr>
            <w:rStyle w:val="Hyperlink"/>
          </w:rPr>
          <w:t>2.5.6</w:t>
        </w:r>
        <w:r>
          <w:rPr>
            <w:rFonts w:eastAsiaTheme="minorEastAsia" w:cstheme="minorBidi"/>
            <w:i w:val="0"/>
            <w:iCs w:val="0"/>
            <w:noProof/>
            <w:kern w:val="2"/>
            <w:sz w:val="24"/>
            <w:szCs w:val="24"/>
            <w14:ligatures w14:val="standardContextual"/>
          </w:rPr>
          <w:tab/>
        </w:r>
        <w:r w:rsidRPr="00BE1DB4">
          <w:rPr>
            <w:rStyle w:val="Hyperlink"/>
          </w:rPr>
          <w:t>Exporting Loan Search Results to Excel</w:t>
        </w:r>
        <w:r>
          <w:rPr>
            <w:noProof/>
            <w:webHidden/>
          </w:rPr>
          <w:tab/>
        </w:r>
        <w:r>
          <w:rPr>
            <w:noProof/>
            <w:webHidden/>
          </w:rPr>
          <w:fldChar w:fldCharType="begin"/>
        </w:r>
        <w:r>
          <w:rPr>
            <w:noProof/>
            <w:webHidden/>
          </w:rPr>
          <w:instrText xml:space="preserve"> PAGEREF _Toc230163044 \h </w:instrText>
        </w:r>
        <w:r>
          <w:rPr>
            <w:noProof/>
            <w:webHidden/>
          </w:rPr>
        </w:r>
        <w:r>
          <w:rPr>
            <w:noProof/>
            <w:webHidden/>
          </w:rPr>
          <w:fldChar w:fldCharType="separate"/>
        </w:r>
        <w:r>
          <w:rPr>
            <w:noProof/>
            <w:webHidden/>
          </w:rPr>
          <w:t>2-12</w:t>
        </w:r>
        <w:r>
          <w:rPr>
            <w:noProof/>
            <w:webHidden/>
          </w:rPr>
          <w:fldChar w:fldCharType="end"/>
        </w:r>
      </w:hyperlink>
    </w:p>
    <w:p w14:paraId="323E7564" w14:textId="5484548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45" w:history="1">
        <w:r w:rsidRPr="00BE1DB4">
          <w:rPr>
            <w:rStyle w:val="Hyperlink"/>
          </w:rPr>
          <w:t>2.5.7</w:t>
        </w:r>
        <w:r>
          <w:rPr>
            <w:rFonts w:eastAsiaTheme="minorEastAsia" w:cstheme="minorBidi"/>
            <w:i w:val="0"/>
            <w:iCs w:val="0"/>
            <w:noProof/>
            <w:kern w:val="2"/>
            <w:sz w:val="24"/>
            <w:szCs w:val="24"/>
            <w14:ligatures w14:val="standardContextual"/>
          </w:rPr>
          <w:tab/>
        </w:r>
        <w:r w:rsidRPr="00BE1DB4">
          <w:rPr>
            <w:rStyle w:val="Hyperlink"/>
          </w:rPr>
          <w:t>Left Menu and Loan Balance Screen</w:t>
        </w:r>
        <w:r>
          <w:rPr>
            <w:noProof/>
            <w:webHidden/>
          </w:rPr>
          <w:tab/>
        </w:r>
        <w:r>
          <w:rPr>
            <w:noProof/>
            <w:webHidden/>
          </w:rPr>
          <w:fldChar w:fldCharType="begin"/>
        </w:r>
        <w:r>
          <w:rPr>
            <w:noProof/>
            <w:webHidden/>
          </w:rPr>
          <w:instrText xml:space="preserve"> PAGEREF _Toc230163045 \h </w:instrText>
        </w:r>
        <w:r>
          <w:rPr>
            <w:noProof/>
            <w:webHidden/>
          </w:rPr>
        </w:r>
        <w:r>
          <w:rPr>
            <w:noProof/>
            <w:webHidden/>
          </w:rPr>
          <w:fldChar w:fldCharType="separate"/>
        </w:r>
        <w:r>
          <w:rPr>
            <w:noProof/>
            <w:webHidden/>
          </w:rPr>
          <w:t>2-12</w:t>
        </w:r>
        <w:r>
          <w:rPr>
            <w:noProof/>
            <w:webHidden/>
          </w:rPr>
          <w:fldChar w:fldCharType="end"/>
        </w:r>
      </w:hyperlink>
    </w:p>
    <w:p w14:paraId="212A4E8D" w14:textId="2768C2C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46" w:history="1">
        <w:r w:rsidRPr="00BE1DB4">
          <w:rPr>
            <w:rStyle w:val="Hyperlink"/>
          </w:rPr>
          <w:t>2.5.8</w:t>
        </w:r>
        <w:r>
          <w:rPr>
            <w:rFonts w:eastAsiaTheme="minorEastAsia" w:cstheme="minorBidi"/>
            <w:i w:val="0"/>
            <w:iCs w:val="0"/>
            <w:noProof/>
            <w:kern w:val="2"/>
            <w:sz w:val="24"/>
            <w:szCs w:val="24"/>
            <w14:ligatures w14:val="standardContextual"/>
          </w:rPr>
          <w:tab/>
        </w:r>
        <w:r w:rsidRPr="00BE1DB4">
          <w:rPr>
            <w:rStyle w:val="Hyperlink"/>
          </w:rPr>
          <w:t>Sub Menu</w:t>
        </w:r>
        <w:r>
          <w:rPr>
            <w:noProof/>
            <w:webHidden/>
          </w:rPr>
          <w:tab/>
        </w:r>
        <w:r>
          <w:rPr>
            <w:noProof/>
            <w:webHidden/>
          </w:rPr>
          <w:fldChar w:fldCharType="begin"/>
        </w:r>
        <w:r>
          <w:rPr>
            <w:noProof/>
            <w:webHidden/>
          </w:rPr>
          <w:instrText xml:space="preserve"> PAGEREF _Toc230163046 \h </w:instrText>
        </w:r>
        <w:r>
          <w:rPr>
            <w:noProof/>
            <w:webHidden/>
          </w:rPr>
        </w:r>
        <w:r>
          <w:rPr>
            <w:noProof/>
            <w:webHidden/>
          </w:rPr>
          <w:fldChar w:fldCharType="separate"/>
        </w:r>
        <w:r>
          <w:rPr>
            <w:noProof/>
            <w:webHidden/>
          </w:rPr>
          <w:t>2-14</w:t>
        </w:r>
        <w:r>
          <w:rPr>
            <w:noProof/>
            <w:webHidden/>
          </w:rPr>
          <w:fldChar w:fldCharType="end"/>
        </w:r>
      </w:hyperlink>
    </w:p>
    <w:p w14:paraId="6F144D2A" w14:textId="32A34A7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47" w:history="1">
        <w:r w:rsidRPr="00BE1DB4">
          <w:rPr>
            <w:rStyle w:val="Hyperlink"/>
          </w:rPr>
          <w:t>2.5.8.1</w:t>
        </w:r>
        <w:r>
          <w:rPr>
            <w:rFonts w:eastAsiaTheme="minorEastAsia" w:cstheme="minorBidi"/>
            <w:noProof/>
            <w:kern w:val="2"/>
            <w:sz w:val="24"/>
            <w:szCs w:val="24"/>
            <w14:ligatures w14:val="standardContextual"/>
          </w:rPr>
          <w:tab/>
        </w:r>
        <w:r w:rsidRPr="00BE1DB4">
          <w:rPr>
            <w:rStyle w:val="Hyperlink"/>
          </w:rPr>
          <w:t>Information Help Feature</w:t>
        </w:r>
        <w:r>
          <w:rPr>
            <w:noProof/>
            <w:webHidden/>
          </w:rPr>
          <w:tab/>
        </w:r>
        <w:r>
          <w:rPr>
            <w:noProof/>
            <w:webHidden/>
          </w:rPr>
          <w:fldChar w:fldCharType="begin"/>
        </w:r>
        <w:r>
          <w:rPr>
            <w:noProof/>
            <w:webHidden/>
          </w:rPr>
          <w:instrText xml:space="preserve"> PAGEREF _Toc230163047 \h </w:instrText>
        </w:r>
        <w:r>
          <w:rPr>
            <w:noProof/>
            <w:webHidden/>
          </w:rPr>
        </w:r>
        <w:r>
          <w:rPr>
            <w:noProof/>
            <w:webHidden/>
          </w:rPr>
          <w:fldChar w:fldCharType="separate"/>
        </w:r>
        <w:r>
          <w:rPr>
            <w:noProof/>
            <w:webHidden/>
          </w:rPr>
          <w:t>2-16</w:t>
        </w:r>
        <w:r>
          <w:rPr>
            <w:noProof/>
            <w:webHidden/>
          </w:rPr>
          <w:fldChar w:fldCharType="end"/>
        </w:r>
      </w:hyperlink>
    </w:p>
    <w:p w14:paraId="78E12B35" w14:textId="276E5300"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048" w:history="1">
        <w:r w:rsidRPr="00BE1DB4">
          <w:rPr>
            <w:rStyle w:val="Hyperlink"/>
          </w:rPr>
          <w:t>3.</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INTRODUCTION TO USER GROUPS</w:t>
        </w:r>
        <w:r>
          <w:rPr>
            <w:noProof/>
            <w:webHidden/>
          </w:rPr>
          <w:tab/>
        </w:r>
        <w:r>
          <w:rPr>
            <w:noProof/>
            <w:webHidden/>
          </w:rPr>
          <w:fldChar w:fldCharType="begin"/>
        </w:r>
        <w:r>
          <w:rPr>
            <w:noProof/>
            <w:webHidden/>
          </w:rPr>
          <w:instrText xml:space="preserve"> PAGEREF _Toc230163048 \h </w:instrText>
        </w:r>
        <w:r>
          <w:rPr>
            <w:noProof/>
            <w:webHidden/>
          </w:rPr>
        </w:r>
        <w:r>
          <w:rPr>
            <w:noProof/>
            <w:webHidden/>
          </w:rPr>
          <w:fldChar w:fldCharType="separate"/>
        </w:r>
        <w:r>
          <w:rPr>
            <w:noProof/>
            <w:webHidden/>
          </w:rPr>
          <w:t>3-1</w:t>
        </w:r>
        <w:r>
          <w:rPr>
            <w:noProof/>
            <w:webHidden/>
          </w:rPr>
          <w:fldChar w:fldCharType="end"/>
        </w:r>
      </w:hyperlink>
    </w:p>
    <w:p w14:paraId="71438045" w14:textId="27B8860C" w:rsidR="00EC7503" w:rsidRDefault="00EC7503">
      <w:pPr>
        <w:pStyle w:val="TOC2"/>
        <w:rPr>
          <w:rFonts w:eastAsiaTheme="minorEastAsia" w:cstheme="minorBidi"/>
          <w:smallCaps w:val="0"/>
          <w:noProof/>
          <w:kern w:val="2"/>
          <w:sz w:val="24"/>
          <w:szCs w:val="24"/>
          <w14:ligatures w14:val="standardContextual"/>
        </w:rPr>
      </w:pPr>
      <w:hyperlink w:anchor="_Toc230163049" w:history="1">
        <w:r w:rsidRPr="00BE1DB4">
          <w:rPr>
            <w:rStyle w:val="Hyperlink"/>
          </w:rPr>
          <w:t>3.1</w:t>
        </w:r>
        <w:r>
          <w:rPr>
            <w:rFonts w:eastAsiaTheme="minorEastAsia" w:cstheme="minorBidi"/>
            <w:smallCaps w:val="0"/>
            <w:noProof/>
            <w:kern w:val="2"/>
            <w:sz w:val="24"/>
            <w:szCs w:val="24"/>
            <w14:ligatures w14:val="standardContextual"/>
          </w:rPr>
          <w:tab/>
        </w:r>
        <w:r w:rsidRPr="00BE1DB4">
          <w:rPr>
            <w:rStyle w:val="Hyperlink"/>
          </w:rPr>
          <w:t>Overview of User Groups</w:t>
        </w:r>
        <w:r>
          <w:rPr>
            <w:noProof/>
            <w:webHidden/>
          </w:rPr>
          <w:tab/>
        </w:r>
        <w:r>
          <w:rPr>
            <w:noProof/>
            <w:webHidden/>
          </w:rPr>
          <w:fldChar w:fldCharType="begin"/>
        </w:r>
        <w:r>
          <w:rPr>
            <w:noProof/>
            <w:webHidden/>
          </w:rPr>
          <w:instrText xml:space="preserve"> PAGEREF _Toc230163049 \h </w:instrText>
        </w:r>
        <w:r>
          <w:rPr>
            <w:noProof/>
            <w:webHidden/>
          </w:rPr>
        </w:r>
        <w:r>
          <w:rPr>
            <w:noProof/>
            <w:webHidden/>
          </w:rPr>
          <w:fldChar w:fldCharType="separate"/>
        </w:r>
        <w:r>
          <w:rPr>
            <w:noProof/>
            <w:webHidden/>
          </w:rPr>
          <w:t>3-1</w:t>
        </w:r>
        <w:r>
          <w:rPr>
            <w:noProof/>
            <w:webHidden/>
          </w:rPr>
          <w:fldChar w:fldCharType="end"/>
        </w:r>
      </w:hyperlink>
    </w:p>
    <w:p w14:paraId="459CC62F" w14:textId="7B5F394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50" w:history="1">
        <w:r w:rsidRPr="00BE1DB4">
          <w:rPr>
            <w:rStyle w:val="Hyperlink"/>
          </w:rPr>
          <w:t>3.1.1</w:t>
        </w:r>
        <w:r>
          <w:rPr>
            <w:rFonts w:eastAsiaTheme="minorEastAsia" w:cstheme="minorBidi"/>
            <w:i w:val="0"/>
            <w:iCs w:val="0"/>
            <w:noProof/>
            <w:kern w:val="2"/>
            <w:sz w:val="24"/>
            <w:szCs w:val="24"/>
            <w14:ligatures w14:val="standardContextual"/>
          </w:rPr>
          <w:tab/>
        </w:r>
        <w:r w:rsidRPr="00BE1DB4">
          <w:rPr>
            <w:rStyle w:val="Hyperlink"/>
          </w:rPr>
          <w:t>Changes to User Roles and Permissions</w:t>
        </w:r>
        <w:r>
          <w:rPr>
            <w:noProof/>
            <w:webHidden/>
          </w:rPr>
          <w:tab/>
        </w:r>
        <w:r>
          <w:rPr>
            <w:noProof/>
            <w:webHidden/>
          </w:rPr>
          <w:fldChar w:fldCharType="begin"/>
        </w:r>
        <w:r>
          <w:rPr>
            <w:noProof/>
            <w:webHidden/>
          </w:rPr>
          <w:instrText xml:space="preserve"> PAGEREF _Toc230163050 \h </w:instrText>
        </w:r>
        <w:r>
          <w:rPr>
            <w:noProof/>
            <w:webHidden/>
          </w:rPr>
        </w:r>
        <w:r>
          <w:rPr>
            <w:noProof/>
            <w:webHidden/>
          </w:rPr>
          <w:fldChar w:fldCharType="separate"/>
        </w:r>
        <w:r>
          <w:rPr>
            <w:noProof/>
            <w:webHidden/>
          </w:rPr>
          <w:t>3-2</w:t>
        </w:r>
        <w:r>
          <w:rPr>
            <w:noProof/>
            <w:webHidden/>
          </w:rPr>
          <w:fldChar w:fldCharType="end"/>
        </w:r>
      </w:hyperlink>
    </w:p>
    <w:p w14:paraId="2A6BE14D" w14:textId="51739576" w:rsidR="00EC7503" w:rsidRDefault="00EC7503">
      <w:pPr>
        <w:pStyle w:val="TOC2"/>
        <w:rPr>
          <w:rFonts w:eastAsiaTheme="minorEastAsia" w:cstheme="minorBidi"/>
          <w:smallCaps w:val="0"/>
          <w:noProof/>
          <w:kern w:val="2"/>
          <w:sz w:val="24"/>
          <w:szCs w:val="24"/>
          <w14:ligatures w14:val="standardContextual"/>
        </w:rPr>
      </w:pPr>
      <w:hyperlink w:anchor="_Toc230163051" w:history="1">
        <w:r w:rsidRPr="00BE1DB4">
          <w:rPr>
            <w:rStyle w:val="Hyperlink"/>
          </w:rPr>
          <w:t>3.2</w:t>
        </w:r>
        <w:r>
          <w:rPr>
            <w:rFonts w:eastAsiaTheme="minorEastAsia" w:cstheme="minorBidi"/>
            <w:smallCaps w:val="0"/>
            <w:noProof/>
            <w:kern w:val="2"/>
            <w:sz w:val="24"/>
            <w:szCs w:val="24"/>
            <w14:ligatures w14:val="standardContextual"/>
          </w:rPr>
          <w:tab/>
        </w:r>
        <w:r w:rsidRPr="00BE1DB4">
          <w:rPr>
            <w:rStyle w:val="Hyperlink"/>
          </w:rPr>
          <w:t>Lender User Group</w:t>
        </w:r>
        <w:r>
          <w:rPr>
            <w:noProof/>
            <w:webHidden/>
          </w:rPr>
          <w:tab/>
        </w:r>
        <w:r>
          <w:rPr>
            <w:noProof/>
            <w:webHidden/>
          </w:rPr>
          <w:fldChar w:fldCharType="begin"/>
        </w:r>
        <w:r>
          <w:rPr>
            <w:noProof/>
            <w:webHidden/>
          </w:rPr>
          <w:instrText xml:space="preserve"> PAGEREF _Toc230163051 \h </w:instrText>
        </w:r>
        <w:r>
          <w:rPr>
            <w:noProof/>
            <w:webHidden/>
          </w:rPr>
        </w:r>
        <w:r>
          <w:rPr>
            <w:noProof/>
            <w:webHidden/>
          </w:rPr>
          <w:fldChar w:fldCharType="separate"/>
        </w:r>
        <w:r>
          <w:rPr>
            <w:noProof/>
            <w:webHidden/>
          </w:rPr>
          <w:t>3-3</w:t>
        </w:r>
        <w:r>
          <w:rPr>
            <w:noProof/>
            <w:webHidden/>
          </w:rPr>
          <w:fldChar w:fldCharType="end"/>
        </w:r>
      </w:hyperlink>
    </w:p>
    <w:p w14:paraId="07AF13DA" w14:textId="7377DC2B" w:rsidR="00EC7503" w:rsidRDefault="00EC7503">
      <w:pPr>
        <w:pStyle w:val="TOC2"/>
        <w:rPr>
          <w:rFonts w:eastAsiaTheme="minorEastAsia" w:cstheme="minorBidi"/>
          <w:smallCaps w:val="0"/>
          <w:noProof/>
          <w:kern w:val="2"/>
          <w:sz w:val="24"/>
          <w:szCs w:val="24"/>
          <w14:ligatures w14:val="standardContextual"/>
        </w:rPr>
      </w:pPr>
      <w:hyperlink w:anchor="_Toc230163052" w:history="1">
        <w:r w:rsidRPr="00BE1DB4">
          <w:rPr>
            <w:rStyle w:val="Hyperlink"/>
          </w:rPr>
          <w:t>3.3</w:t>
        </w:r>
        <w:r>
          <w:rPr>
            <w:rFonts w:eastAsiaTheme="minorEastAsia" w:cstheme="minorBidi"/>
            <w:smallCaps w:val="0"/>
            <w:noProof/>
            <w:kern w:val="2"/>
            <w:sz w:val="24"/>
            <w:szCs w:val="24"/>
            <w14:ligatures w14:val="standardContextual"/>
          </w:rPr>
          <w:tab/>
        </w:r>
        <w:r w:rsidRPr="00BE1DB4">
          <w:rPr>
            <w:rStyle w:val="Hyperlink"/>
          </w:rPr>
          <w:t>Servicer User Group</w:t>
        </w:r>
        <w:r>
          <w:rPr>
            <w:noProof/>
            <w:webHidden/>
          </w:rPr>
          <w:tab/>
        </w:r>
        <w:r>
          <w:rPr>
            <w:noProof/>
            <w:webHidden/>
          </w:rPr>
          <w:fldChar w:fldCharType="begin"/>
        </w:r>
        <w:r>
          <w:rPr>
            <w:noProof/>
            <w:webHidden/>
          </w:rPr>
          <w:instrText xml:space="preserve"> PAGEREF _Toc230163052 \h </w:instrText>
        </w:r>
        <w:r>
          <w:rPr>
            <w:noProof/>
            <w:webHidden/>
          </w:rPr>
        </w:r>
        <w:r>
          <w:rPr>
            <w:noProof/>
            <w:webHidden/>
          </w:rPr>
          <w:fldChar w:fldCharType="separate"/>
        </w:r>
        <w:r>
          <w:rPr>
            <w:noProof/>
            <w:webHidden/>
          </w:rPr>
          <w:t>3-4</w:t>
        </w:r>
        <w:r>
          <w:rPr>
            <w:noProof/>
            <w:webHidden/>
          </w:rPr>
          <w:fldChar w:fldCharType="end"/>
        </w:r>
      </w:hyperlink>
    </w:p>
    <w:p w14:paraId="6299539B" w14:textId="1F958D4D" w:rsidR="00EC7503" w:rsidRDefault="00EC7503">
      <w:pPr>
        <w:pStyle w:val="TOC2"/>
        <w:rPr>
          <w:rFonts w:eastAsiaTheme="minorEastAsia" w:cstheme="minorBidi"/>
          <w:smallCaps w:val="0"/>
          <w:noProof/>
          <w:kern w:val="2"/>
          <w:sz w:val="24"/>
          <w:szCs w:val="24"/>
          <w14:ligatures w14:val="standardContextual"/>
        </w:rPr>
      </w:pPr>
      <w:hyperlink w:anchor="_Toc230163053" w:history="1">
        <w:r w:rsidRPr="00BE1DB4">
          <w:rPr>
            <w:rStyle w:val="Hyperlink"/>
          </w:rPr>
          <w:t>3.4</w:t>
        </w:r>
        <w:r>
          <w:rPr>
            <w:rFonts w:eastAsiaTheme="minorEastAsia" w:cstheme="minorBidi"/>
            <w:smallCaps w:val="0"/>
            <w:noProof/>
            <w:kern w:val="2"/>
            <w:sz w:val="24"/>
            <w:szCs w:val="24"/>
            <w14:ligatures w14:val="standardContextual"/>
          </w:rPr>
          <w:tab/>
        </w:r>
        <w:r w:rsidRPr="00BE1DB4">
          <w:rPr>
            <w:rStyle w:val="Hyperlink"/>
          </w:rPr>
          <w:t>Investor User Group</w:t>
        </w:r>
        <w:r>
          <w:rPr>
            <w:noProof/>
            <w:webHidden/>
          </w:rPr>
          <w:tab/>
        </w:r>
        <w:r>
          <w:rPr>
            <w:noProof/>
            <w:webHidden/>
          </w:rPr>
          <w:fldChar w:fldCharType="begin"/>
        </w:r>
        <w:r>
          <w:rPr>
            <w:noProof/>
            <w:webHidden/>
          </w:rPr>
          <w:instrText xml:space="preserve"> PAGEREF _Toc230163053 \h </w:instrText>
        </w:r>
        <w:r>
          <w:rPr>
            <w:noProof/>
            <w:webHidden/>
          </w:rPr>
        </w:r>
        <w:r>
          <w:rPr>
            <w:noProof/>
            <w:webHidden/>
          </w:rPr>
          <w:fldChar w:fldCharType="separate"/>
        </w:r>
        <w:r>
          <w:rPr>
            <w:noProof/>
            <w:webHidden/>
          </w:rPr>
          <w:t>3-6</w:t>
        </w:r>
        <w:r>
          <w:rPr>
            <w:noProof/>
            <w:webHidden/>
          </w:rPr>
          <w:fldChar w:fldCharType="end"/>
        </w:r>
      </w:hyperlink>
    </w:p>
    <w:p w14:paraId="2F29511A" w14:textId="747C0B93" w:rsidR="00EC7503" w:rsidRDefault="00EC7503">
      <w:pPr>
        <w:pStyle w:val="TOC2"/>
        <w:rPr>
          <w:rFonts w:eastAsiaTheme="minorEastAsia" w:cstheme="minorBidi"/>
          <w:smallCaps w:val="0"/>
          <w:noProof/>
          <w:kern w:val="2"/>
          <w:sz w:val="24"/>
          <w:szCs w:val="24"/>
          <w14:ligatures w14:val="standardContextual"/>
        </w:rPr>
      </w:pPr>
      <w:hyperlink w:anchor="_Toc230163054" w:history="1">
        <w:r w:rsidRPr="00BE1DB4">
          <w:rPr>
            <w:rStyle w:val="Hyperlink"/>
          </w:rPr>
          <w:t>3.5</w:t>
        </w:r>
        <w:r>
          <w:rPr>
            <w:rFonts w:eastAsiaTheme="minorEastAsia" w:cstheme="minorBidi"/>
            <w:smallCaps w:val="0"/>
            <w:noProof/>
            <w:kern w:val="2"/>
            <w:sz w:val="24"/>
            <w:szCs w:val="24"/>
            <w14:ligatures w14:val="standardContextual"/>
          </w:rPr>
          <w:tab/>
        </w:r>
        <w:r w:rsidRPr="00BE1DB4">
          <w:rPr>
            <w:rStyle w:val="Hyperlink"/>
          </w:rPr>
          <w:t>HUD Single Family Premiums User Group</w:t>
        </w:r>
        <w:r>
          <w:rPr>
            <w:noProof/>
            <w:webHidden/>
          </w:rPr>
          <w:tab/>
        </w:r>
        <w:r>
          <w:rPr>
            <w:noProof/>
            <w:webHidden/>
          </w:rPr>
          <w:fldChar w:fldCharType="begin"/>
        </w:r>
        <w:r>
          <w:rPr>
            <w:noProof/>
            <w:webHidden/>
          </w:rPr>
          <w:instrText xml:space="preserve"> PAGEREF _Toc230163054 \h </w:instrText>
        </w:r>
        <w:r>
          <w:rPr>
            <w:noProof/>
            <w:webHidden/>
          </w:rPr>
        </w:r>
        <w:r>
          <w:rPr>
            <w:noProof/>
            <w:webHidden/>
          </w:rPr>
          <w:fldChar w:fldCharType="separate"/>
        </w:r>
        <w:r>
          <w:rPr>
            <w:noProof/>
            <w:webHidden/>
          </w:rPr>
          <w:t>3-6</w:t>
        </w:r>
        <w:r>
          <w:rPr>
            <w:noProof/>
            <w:webHidden/>
          </w:rPr>
          <w:fldChar w:fldCharType="end"/>
        </w:r>
      </w:hyperlink>
    </w:p>
    <w:p w14:paraId="5F192C95" w14:textId="68F813A4" w:rsidR="00EC7503" w:rsidRDefault="00EC7503">
      <w:pPr>
        <w:pStyle w:val="TOC2"/>
        <w:rPr>
          <w:rFonts w:eastAsiaTheme="minorEastAsia" w:cstheme="minorBidi"/>
          <w:smallCaps w:val="0"/>
          <w:noProof/>
          <w:kern w:val="2"/>
          <w:sz w:val="24"/>
          <w:szCs w:val="24"/>
          <w14:ligatures w14:val="standardContextual"/>
        </w:rPr>
      </w:pPr>
      <w:hyperlink w:anchor="_Toc230163055" w:history="1">
        <w:r w:rsidRPr="00BE1DB4">
          <w:rPr>
            <w:rStyle w:val="Hyperlink"/>
          </w:rPr>
          <w:t>3.6</w:t>
        </w:r>
        <w:r>
          <w:rPr>
            <w:rFonts w:eastAsiaTheme="minorEastAsia" w:cstheme="minorBidi"/>
            <w:smallCaps w:val="0"/>
            <w:noProof/>
            <w:kern w:val="2"/>
            <w:sz w:val="24"/>
            <w:szCs w:val="24"/>
            <w14:ligatures w14:val="standardContextual"/>
          </w:rPr>
          <w:tab/>
        </w:r>
        <w:r w:rsidRPr="00BE1DB4">
          <w:rPr>
            <w:rStyle w:val="Hyperlink"/>
          </w:rPr>
          <w:t>HUD Claims Staff User Group</w:t>
        </w:r>
        <w:r>
          <w:rPr>
            <w:noProof/>
            <w:webHidden/>
          </w:rPr>
          <w:tab/>
        </w:r>
        <w:r>
          <w:rPr>
            <w:noProof/>
            <w:webHidden/>
          </w:rPr>
          <w:fldChar w:fldCharType="begin"/>
        </w:r>
        <w:r>
          <w:rPr>
            <w:noProof/>
            <w:webHidden/>
          </w:rPr>
          <w:instrText xml:space="preserve"> PAGEREF _Toc230163055 \h </w:instrText>
        </w:r>
        <w:r>
          <w:rPr>
            <w:noProof/>
            <w:webHidden/>
          </w:rPr>
        </w:r>
        <w:r>
          <w:rPr>
            <w:noProof/>
            <w:webHidden/>
          </w:rPr>
          <w:fldChar w:fldCharType="separate"/>
        </w:r>
        <w:r>
          <w:rPr>
            <w:noProof/>
            <w:webHidden/>
          </w:rPr>
          <w:t>3-7</w:t>
        </w:r>
        <w:r>
          <w:rPr>
            <w:noProof/>
            <w:webHidden/>
          </w:rPr>
          <w:fldChar w:fldCharType="end"/>
        </w:r>
      </w:hyperlink>
    </w:p>
    <w:p w14:paraId="63D03DAC" w14:textId="47DBCE90" w:rsidR="00EC7503" w:rsidRDefault="00EC7503">
      <w:pPr>
        <w:pStyle w:val="TOC2"/>
        <w:rPr>
          <w:rFonts w:eastAsiaTheme="minorEastAsia" w:cstheme="minorBidi"/>
          <w:smallCaps w:val="0"/>
          <w:noProof/>
          <w:kern w:val="2"/>
          <w:sz w:val="24"/>
          <w:szCs w:val="24"/>
          <w14:ligatures w14:val="standardContextual"/>
        </w:rPr>
      </w:pPr>
      <w:hyperlink w:anchor="_Toc230163056" w:history="1">
        <w:r w:rsidRPr="00BE1DB4">
          <w:rPr>
            <w:rStyle w:val="Hyperlink"/>
          </w:rPr>
          <w:t>3.7</w:t>
        </w:r>
        <w:r>
          <w:rPr>
            <w:rFonts w:eastAsiaTheme="minorEastAsia" w:cstheme="minorBidi"/>
            <w:smallCaps w:val="0"/>
            <w:noProof/>
            <w:kern w:val="2"/>
            <w:sz w:val="24"/>
            <w:szCs w:val="24"/>
            <w14:ligatures w14:val="standardContextual"/>
          </w:rPr>
          <w:tab/>
        </w:r>
        <w:r w:rsidRPr="00BE1DB4">
          <w:rPr>
            <w:rStyle w:val="Hyperlink"/>
          </w:rPr>
          <w:t>HUD NSC Contractor User Group</w:t>
        </w:r>
        <w:r>
          <w:rPr>
            <w:noProof/>
            <w:webHidden/>
          </w:rPr>
          <w:tab/>
        </w:r>
        <w:r>
          <w:rPr>
            <w:noProof/>
            <w:webHidden/>
          </w:rPr>
          <w:fldChar w:fldCharType="begin"/>
        </w:r>
        <w:r>
          <w:rPr>
            <w:noProof/>
            <w:webHidden/>
          </w:rPr>
          <w:instrText xml:space="preserve"> PAGEREF _Toc230163056 \h </w:instrText>
        </w:r>
        <w:r>
          <w:rPr>
            <w:noProof/>
            <w:webHidden/>
          </w:rPr>
        </w:r>
        <w:r>
          <w:rPr>
            <w:noProof/>
            <w:webHidden/>
          </w:rPr>
          <w:fldChar w:fldCharType="separate"/>
        </w:r>
        <w:r>
          <w:rPr>
            <w:noProof/>
            <w:webHidden/>
          </w:rPr>
          <w:t>3-8</w:t>
        </w:r>
        <w:r>
          <w:rPr>
            <w:noProof/>
            <w:webHidden/>
          </w:rPr>
          <w:fldChar w:fldCharType="end"/>
        </w:r>
      </w:hyperlink>
    </w:p>
    <w:p w14:paraId="46DADEC1" w14:textId="7859B4EA" w:rsidR="00EC7503" w:rsidRDefault="00EC7503">
      <w:pPr>
        <w:pStyle w:val="TOC2"/>
        <w:rPr>
          <w:rFonts w:eastAsiaTheme="minorEastAsia" w:cstheme="minorBidi"/>
          <w:smallCaps w:val="0"/>
          <w:noProof/>
          <w:kern w:val="2"/>
          <w:sz w:val="24"/>
          <w:szCs w:val="24"/>
          <w14:ligatures w14:val="standardContextual"/>
        </w:rPr>
      </w:pPr>
      <w:hyperlink w:anchor="_Toc230163057" w:history="1">
        <w:r w:rsidRPr="00BE1DB4">
          <w:rPr>
            <w:rStyle w:val="Hyperlink"/>
          </w:rPr>
          <w:t>3.8</w:t>
        </w:r>
        <w:r>
          <w:rPr>
            <w:rFonts w:eastAsiaTheme="minorEastAsia" w:cstheme="minorBidi"/>
            <w:smallCaps w:val="0"/>
            <w:noProof/>
            <w:kern w:val="2"/>
            <w:sz w:val="24"/>
            <w:szCs w:val="24"/>
            <w14:ligatures w14:val="standardContextual"/>
          </w:rPr>
          <w:tab/>
        </w:r>
        <w:r w:rsidRPr="00BE1DB4">
          <w:rPr>
            <w:rStyle w:val="Hyperlink"/>
          </w:rPr>
          <w:t>HUD NSC Staff User Group</w:t>
        </w:r>
        <w:r>
          <w:rPr>
            <w:noProof/>
            <w:webHidden/>
          </w:rPr>
          <w:tab/>
        </w:r>
        <w:r>
          <w:rPr>
            <w:noProof/>
            <w:webHidden/>
          </w:rPr>
          <w:fldChar w:fldCharType="begin"/>
        </w:r>
        <w:r>
          <w:rPr>
            <w:noProof/>
            <w:webHidden/>
          </w:rPr>
          <w:instrText xml:space="preserve"> PAGEREF _Toc230163057 \h </w:instrText>
        </w:r>
        <w:r>
          <w:rPr>
            <w:noProof/>
            <w:webHidden/>
          </w:rPr>
        </w:r>
        <w:r>
          <w:rPr>
            <w:noProof/>
            <w:webHidden/>
          </w:rPr>
          <w:fldChar w:fldCharType="separate"/>
        </w:r>
        <w:r>
          <w:rPr>
            <w:noProof/>
            <w:webHidden/>
          </w:rPr>
          <w:t>3-9</w:t>
        </w:r>
        <w:r>
          <w:rPr>
            <w:noProof/>
            <w:webHidden/>
          </w:rPr>
          <w:fldChar w:fldCharType="end"/>
        </w:r>
      </w:hyperlink>
    </w:p>
    <w:p w14:paraId="55A061D6" w14:textId="1FF3A681"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058" w:history="1">
        <w:r w:rsidRPr="00BE1DB4">
          <w:rPr>
            <w:rStyle w:val="Hyperlink"/>
          </w:rPr>
          <w:t>4.</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LOAN SETUP</w:t>
        </w:r>
        <w:r>
          <w:rPr>
            <w:noProof/>
            <w:webHidden/>
          </w:rPr>
          <w:tab/>
        </w:r>
        <w:r>
          <w:rPr>
            <w:noProof/>
            <w:webHidden/>
          </w:rPr>
          <w:fldChar w:fldCharType="begin"/>
        </w:r>
        <w:r>
          <w:rPr>
            <w:noProof/>
            <w:webHidden/>
          </w:rPr>
          <w:instrText xml:space="preserve"> PAGEREF _Toc230163058 \h </w:instrText>
        </w:r>
        <w:r>
          <w:rPr>
            <w:noProof/>
            <w:webHidden/>
          </w:rPr>
        </w:r>
        <w:r>
          <w:rPr>
            <w:noProof/>
            <w:webHidden/>
          </w:rPr>
          <w:fldChar w:fldCharType="separate"/>
        </w:r>
        <w:r>
          <w:rPr>
            <w:noProof/>
            <w:webHidden/>
          </w:rPr>
          <w:t>4-1</w:t>
        </w:r>
        <w:r>
          <w:rPr>
            <w:noProof/>
            <w:webHidden/>
          </w:rPr>
          <w:fldChar w:fldCharType="end"/>
        </w:r>
      </w:hyperlink>
    </w:p>
    <w:p w14:paraId="04D632C7" w14:textId="0C968D70" w:rsidR="00EC7503" w:rsidRDefault="00EC7503">
      <w:pPr>
        <w:pStyle w:val="TOC2"/>
        <w:rPr>
          <w:rFonts w:eastAsiaTheme="minorEastAsia" w:cstheme="minorBidi"/>
          <w:smallCaps w:val="0"/>
          <w:noProof/>
          <w:kern w:val="2"/>
          <w:sz w:val="24"/>
          <w:szCs w:val="24"/>
          <w14:ligatures w14:val="standardContextual"/>
        </w:rPr>
      </w:pPr>
      <w:hyperlink w:anchor="_Toc230163059" w:history="1">
        <w:r w:rsidRPr="00BE1DB4">
          <w:rPr>
            <w:rStyle w:val="Hyperlink"/>
          </w:rPr>
          <w:t>4.1</w:t>
        </w:r>
        <w:r>
          <w:rPr>
            <w:rFonts w:eastAsiaTheme="minorEastAsia" w:cstheme="minorBidi"/>
            <w:smallCaps w:val="0"/>
            <w:noProof/>
            <w:kern w:val="2"/>
            <w:sz w:val="24"/>
            <w:szCs w:val="24"/>
            <w14:ligatures w14:val="standardContextual"/>
          </w:rPr>
          <w:tab/>
        </w:r>
        <w:r w:rsidRPr="00BE1DB4">
          <w:rPr>
            <w:rStyle w:val="Hyperlink"/>
          </w:rPr>
          <w:t>Loan Setup Overview Process</w:t>
        </w:r>
        <w:r>
          <w:rPr>
            <w:noProof/>
            <w:webHidden/>
          </w:rPr>
          <w:tab/>
        </w:r>
        <w:r>
          <w:rPr>
            <w:noProof/>
            <w:webHidden/>
          </w:rPr>
          <w:fldChar w:fldCharType="begin"/>
        </w:r>
        <w:r>
          <w:rPr>
            <w:noProof/>
            <w:webHidden/>
          </w:rPr>
          <w:instrText xml:space="preserve"> PAGEREF _Toc230163059 \h </w:instrText>
        </w:r>
        <w:r>
          <w:rPr>
            <w:noProof/>
            <w:webHidden/>
          </w:rPr>
        </w:r>
        <w:r>
          <w:rPr>
            <w:noProof/>
            <w:webHidden/>
          </w:rPr>
          <w:fldChar w:fldCharType="separate"/>
        </w:r>
        <w:r>
          <w:rPr>
            <w:noProof/>
            <w:webHidden/>
          </w:rPr>
          <w:t>4-1</w:t>
        </w:r>
        <w:r>
          <w:rPr>
            <w:noProof/>
            <w:webHidden/>
          </w:rPr>
          <w:fldChar w:fldCharType="end"/>
        </w:r>
      </w:hyperlink>
    </w:p>
    <w:p w14:paraId="28669C37" w14:textId="13C9180A" w:rsidR="00EC7503" w:rsidRDefault="00EC7503">
      <w:pPr>
        <w:pStyle w:val="TOC2"/>
        <w:rPr>
          <w:rFonts w:eastAsiaTheme="minorEastAsia" w:cstheme="minorBidi"/>
          <w:smallCaps w:val="0"/>
          <w:noProof/>
          <w:kern w:val="2"/>
          <w:sz w:val="24"/>
          <w:szCs w:val="24"/>
          <w14:ligatures w14:val="standardContextual"/>
        </w:rPr>
      </w:pPr>
      <w:hyperlink w:anchor="_Toc230163060" w:history="1">
        <w:r w:rsidRPr="00BE1DB4">
          <w:rPr>
            <w:rStyle w:val="Hyperlink"/>
          </w:rPr>
          <w:t>4.2</w:t>
        </w:r>
        <w:r>
          <w:rPr>
            <w:rFonts w:eastAsiaTheme="minorEastAsia" w:cstheme="minorBidi"/>
            <w:smallCaps w:val="0"/>
            <w:noProof/>
            <w:kern w:val="2"/>
            <w:sz w:val="24"/>
            <w:szCs w:val="24"/>
            <w14:ligatures w14:val="standardContextual"/>
          </w:rPr>
          <w:tab/>
        </w:r>
        <w:r w:rsidRPr="00BE1DB4">
          <w:rPr>
            <w:rStyle w:val="Hyperlink"/>
          </w:rPr>
          <w:t>Manual Loan Setup</w:t>
        </w:r>
        <w:r>
          <w:rPr>
            <w:noProof/>
            <w:webHidden/>
          </w:rPr>
          <w:tab/>
        </w:r>
        <w:r>
          <w:rPr>
            <w:noProof/>
            <w:webHidden/>
          </w:rPr>
          <w:fldChar w:fldCharType="begin"/>
        </w:r>
        <w:r>
          <w:rPr>
            <w:noProof/>
            <w:webHidden/>
          </w:rPr>
          <w:instrText xml:space="preserve"> PAGEREF _Toc230163060 \h </w:instrText>
        </w:r>
        <w:r>
          <w:rPr>
            <w:noProof/>
            <w:webHidden/>
          </w:rPr>
        </w:r>
        <w:r>
          <w:rPr>
            <w:noProof/>
            <w:webHidden/>
          </w:rPr>
          <w:fldChar w:fldCharType="separate"/>
        </w:r>
        <w:r>
          <w:rPr>
            <w:noProof/>
            <w:webHidden/>
          </w:rPr>
          <w:t>4-2</w:t>
        </w:r>
        <w:r>
          <w:rPr>
            <w:noProof/>
            <w:webHidden/>
          </w:rPr>
          <w:fldChar w:fldCharType="end"/>
        </w:r>
      </w:hyperlink>
    </w:p>
    <w:p w14:paraId="0383ABFF" w14:textId="755B60D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61" w:history="1">
        <w:r w:rsidRPr="00BE1DB4">
          <w:rPr>
            <w:rStyle w:val="Hyperlink"/>
          </w:rPr>
          <w:t>4.2.1</w:t>
        </w:r>
        <w:r>
          <w:rPr>
            <w:rFonts w:eastAsiaTheme="minorEastAsia" w:cstheme="minorBidi"/>
            <w:i w:val="0"/>
            <w:iCs w:val="0"/>
            <w:noProof/>
            <w:kern w:val="2"/>
            <w:sz w:val="24"/>
            <w:szCs w:val="24"/>
            <w14:ligatures w14:val="standardContextual"/>
          </w:rPr>
          <w:tab/>
        </w:r>
        <w:r w:rsidRPr="00BE1DB4">
          <w:rPr>
            <w:rStyle w:val="Hyperlink"/>
          </w:rPr>
          <w:t>Performing Loan Setup</w:t>
        </w:r>
        <w:r>
          <w:rPr>
            <w:noProof/>
            <w:webHidden/>
          </w:rPr>
          <w:tab/>
        </w:r>
        <w:r>
          <w:rPr>
            <w:noProof/>
            <w:webHidden/>
          </w:rPr>
          <w:fldChar w:fldCharType="begin"/>
        </w:r>
        <w:r>
          <w:rPr>
            <w:noProof/>
            <w:webHidden/>
          </w:rPr>
          <w:instrText xml:space="preserve"> PAGEREF _Toc230163061 \h </w:instrText>
        </w:r>
        <w:r>
          <w:rPr>
            <w:noProof/>
            <w:webHidden/>
          </w:rPr>
        </w:r>
        <w:r>
          <w:rPr>
            <w:noProof/>
            <w:webHidden/>
          </w:rPr>
          <w:fldChar w:fldCharType="separate"/>
        </w:r>
        <w:r>
          <w:rPr>
            <w:noProof/>
            <w:webHidden/>
          </w:rPr>
          <w:t>4-2</w:t>
        </w:r>
        <w:r>
          <w:rPr>
            <w:noProof/>
            <w:webHidden/>
          </w:rPr>
          <w:fldChar w:fldCharType="end"/>
        </w:r>
      </w:hyperlink>
    </w:p>
    <w:p w14:paraId="6D6A0A16" w14:textId="58B1187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62" w:history="1">
        <w:r w:rsidRPr="00BE1DB4">
          <w:rPr>
            <w:rStyle w:val="Hyperlink"/>
          </w:rPr>
          <w:t>4.2.2</w:t>
        </w:r>
        <w:r>
          <w:rPr>
            <w:rFonts w:eastAsiaTheme="minorEastAsia" w:cstheme="minorBidi"/>
            <w:i w:val="0"/>
            <w:iCs w:val="0"/>
            <w:noProof/>
            <w:kern w:val="2"/>
            <w:sz w:val="24"/>
            <w:szCs w:val="24"/>
            <w14:ligatures w14:val="standardContextual"/>
          </w:rPr>
          <w:tab/>
        </w:r>
        <w:r w:rsidRPr="00BE1DB4">
          <w:rPr>
            <w:rStyle w:val="Hyperlink"/>
          </w:rPr>
          <w:t>Details of Data Fields on the Loan Setup Screen</w:t>
        </w:r>
        <w:r>
          <w:rPr>
            <w:noProof/>
            <w:webHidden/>
          </w:rPr>
          <w:tab/>
        </w:r>
        <w:r>
          <w:rPr>
            <w:noProof/>
            <w:webHidden/>
          </w:rPr>
          <w:fldChar w:fldCharType="begin"/>
        </w:r>
        <w:r>
          <w:rPr>
            <w:noProof/>
            <w:webHidden/>
          </w:rPr>
          <w:instrText xml:space="preserve"> PAGEREF _Toc230163062 \h </w:instrText>
        </w:r>
        <w:r>
          <w:rPr>
            <w:noProof/>
            <w:webHidden/>
          </w:rPr>
        </w:r>
        <w:r>
          <w:rPr>
            <w:noProof/>
            <w:webHidden/>
          </w:rPr>
          <w:fldChar w:fldCharType="separate"/>
        </w:r>
        <w:r>
          <w:rPr>
            <w:noProof/>
            <w:webHidden/>
          </w:rPr>
          <w:t>4-3</w:t>
        </w:r>
        <w:r>
          <w:rPr>
            <w:noProof/>
            <w:webHidden/>
          </w:rPr>
          <w:fldChar w:fldCharType="end"/>
        </w:r>
      </w:hyperlink>
    </w:p>
    <w:p w14:paraId="1811CD87" w14:textId="5B43EA5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3" w:history="1">
        <w:r w:rsidRPr="00BE1DB4">
          <w:rPr>
            <w:rStyle w:val="Hyperlink"/>
          </w:rPr>
          <w:t>4.2.2.1</w:t>
        </w:r>
        <w:r>
          <w:rPr>
            <w:rFonts w:eastAsiaTheme="minorEastAsia" w:cstheme="minorBidi"/>
            <w:noProof/>
            <w:kern w:val="2"/>
            <w:sz w:val="24"/>
            <w:szCs w:val="24"/>
            <w14:ligatures w14:val="standardContextual"/>
          </w:rPr>
          <w:tab/>
        </w:r>
        <w:r w:rsidRPr="00BE1DB4">
          <w:rPr>
            <w:rStyle w:val="Hyperlink"/>
          </w:rPr>
          <w:t>Loan Information</w:t>
        </w:r>
        <w:r>
          <w:rPr>
            <w:noProof/>
            <w:webHidden/>
          </w:rPr>
          <w:tab/>
        </w:r>
        <w:r>
          <w:rPr>
            <w:noProof/>
            <w:webHidden/>
          </w:rPr>
          <w:fldChar w:fldCharType="begin"/>
        </w:r>
        <w:r>
          <w:rPr>
            <w:noProof/>
            <w:webHidden/>
          </w:rPr>
          <w:instrText xml:space="preserve"> PAGEREF _Toc230163063 \h </w:instrText>
        </w:r>
        <w:r>
          <w:rPr>
            <w:noProof/>
            <w:webHidden/>
          </w:rPr>
        </w:r>
        <w:r>
          <w:rPr>
            <w:noProof/>
            <w:webHidden/>
          </w:rPr>
          <w:fldChar w:fldCharType="separate"/>
        </w:r>
        <w:r>
          <w:rPr>
            <w:noProof/>
            <w:webHidden/>
          </w:rPr>
          <w:t>4-3</w:t>
        </w:r>
        <w:r>
          <w:rPr>
            <w:noProof/>
            <w:webHidden/>
          </w:rPr>
          <w:fldChar w:fldCharType="end"/>
        </w:r>
      </w:hyperlink>
    </w:p>
    <w:p w14:paraId="7E067E4B" w14:textId="10B2C17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4" w:history="1">
        <w:r w:rsidRPr="00BE1DB4">
          <w:rPr>
            <w:rStyle w:val="Hyperlink"/>
          </w:rPr>
          <w:t>4.2.2.2</w:t>
        </w:r>
        <w:r>
          <w:rPr>
            <w:rFonts w:eastAsiaTheme="minorEastAsia" w:cstheme="minorBidi"/>
            <w:noProof/>
            <w:kern w:val="2"/>
            <w:sz w:val="24"/>
            <w:szCs w:val="24"/>
            <w14:ligatures w14:val="standardContextual"/>
          </w:rPr>
          <w:tab/>
        </w:r>
        <w:r w:rsidRPr="00BE1DB4">
          <w:rPr>
            <w:rStyle w:val="Hyperlink"/>
          </w:rPr>
          <w:t>Rates Information</w:t>
        </w:r>
        <w:r>
          <w:rPr>
            <w:noProof/>
            <w:webHidden/>
          </w:rPr>
          <w:tab/>
        </w:r>
        <w:r>
          <w:rPr>
            <w:noProof/>
            <w:webHidden/>
          </w:rPr>
          <w:fldChar w:fldCharType="begin"/>
        </w:r>
        <w:r>
          <w:rPr>
            <w:noProof/>
            <w:webHidden/>
          </w:rPr>
          <w:instrText xml:space="preserve"> PAGEREF _Toc230163064 \h </w:instrText>
        </w:r>
        <w:r>
          <w:rPr>
            <w:noProof/>
            <w:webHidden/>
          </w:rPr>
        </w:r>
        <w:r>
          <w:rPr>
            <w:noProof/>
            <w:webHidden/>
          </w:rPr>
          <w:fldChar w:fldCharType="separate"/>
        </w:r>
        <w:r>
          <w:rPr>
            <w:noProof/>
            <w:webHidden/>
          </w:rPr>
          <w:t>4-5</w:t>
        </w:r>
        <w:r>
          <w:rPr>
            <w:noProof/>
            <w:webHidden/>
          </w:rPr>
          <w:fldChar w:fldCharType="end"/>
        </w:r>
      </w:hyperlink>
    </w:p>
    <w:p w14:paraId="5A2803AC" w14:textId="2BABD26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5" w:history="1">
        <w:r w:rsidRPr="00BE1DB4">
          <w:rPr>
            <w:rStyle w:val="Hyperlink"/>
          </w:rPr>
          <w:t>4.2.2.3</w:t>
        </w:r>
        <w:r>
          <w:rPr>
            <w:rFonts w:eastAsiaTheme="minorEastAsia" w:cstheme="minorBidi"/>
            <w:noProof/>
            <w:kern w:val="2"/>
            <w:sz w:val="24"/>
            <w:szCs w:val="24"/>
            <w14:ligatures w14:val="standardContextual"/>
          </w:rPr>
          <w:tab/>
        </w:r>
        <w:r w:rsidRPr="00BE1DB4">
          <w:rPr>
            <w:rStyle w:val="Hyperlink"/>
          </w:rPr>
          <w:t>Lender/Servicer/Investor Information</w:t>
        </w:r>
        <w:r>
          <w:rPr>
            <w:noProof/>
            <w:webHidden/>
          </w:rPr>
          <w:tab/>
        </w:r>
        <w:r>
          <w:rPr>
            <w:noProof/>
            <w:webHidden/>
          </w:rPr>
          <w:fldChar w:fldCharType="begin"/>
        </w:r>
        <w:r>
          <w:rPr>
            <w:noProof/>
            <w:webHidden/>
          </w:rPr>
          <w:instrText xml:space="preserve"> PAGEREF _Toc230163065 \h </w:instrText>
        </w:r>
        <w:r>
          <w:rPr>
            <w:noProof/>
            <w:webHidden/>
          </w:rPr>
        </w:r>
        <w:r>
          <w:rPr>
            <w:noProof/>
            <w:webHidden/>
          </w:rPr>
          <w:fldChar w:fldCharType="separate"/>
        </w:r>
        <w:r>
          <w:rPr>
            <w:noProof/>
            <w:webHidden/>
          </w:rPr>
          <w:t>4-6</w:t>
        </w:r>
        <w:r>
          <w:rPr>
            <w:noProof/>
            <w:webHidden/>
          </w:rPr>
          <w:fldChar w:fldCharType="end"/>
        </w:r>
      </w:hyperlink>
    </w:p>
    <w:p w14:paraId="4C21C436" w14:textId="592D6CD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6" w:history="1">
        <w:r w:rsidRPr="00BE1DB4">
          <w:rPr>
            <w:rStyle w:val="Hyperlink"/>
          </w:rPr>
          <w:t>4.2.2.4</w:t>
        </w:r>
        <w:r>
          <w:rPr>
            <w:rFonts w:eastAsiaTheme="minorEastAsia" w:cstheme="minorBidi"/>
            <w:noProof/>
            <w:kern w:val="2"/>
            <w:sz w:val="24"/>
            <w:szCs w:val="24"/>
            <w14:ligatures w14:val="standardContextual"/>
          </w:rPr>
          <w:tab/>
        </w:r>
        <w:r w:rsidRPr="00BE1DB4">
          <w:rPr>
            <w:rStyle w:val="Hyperlink"/>
          </w:rPr>
          <w:t>HECM For Purchase Information</w:t>
        </w:r>
        <w:r>
          <w:rPr>
            <w:noProof/>
            <w:webHidden/>
          </w:rPr>
          <w:tab/>
        </w:r>
        <w:r>
          <w:rPr>
            <w:noProof/>
            <w:webHidden/>
          </w:rPr>
          <w:fldChar w:fldCharType="begin"/>
        </w:r>
        <w:r>
          <w:rPr>
            <w:noProof/>
            <w:webHidden/>
          </w:rPr>
          <w:instrText xml:space="preserve"> PAGEREF _Toc230163066 \h </w:instrText>
        </w:r>
        <w:r>
          <w:rPr>
            <w:noProof/>
            <w:webHidden/>
          </w:rPr>
        </w:r>
        <w:r>
          <w:rPr>
            <w:noProof/>
            <w:webHidden/>
          </w:rPr>
          <w:fldChar w:fldCharType="separate"/>
        </w:r>
        <w:r>
          <w:rPr>
            <w:noProof/>
            <w:webHidden/>
          </w:rPr>
          <w:t>4-6</w:t>
        </w:r>
        <w:r>
          <w:rPr>
            <w:noProof/>
            <w:webHidden/>
          </w:rPr>
          <w:fldChar w:fldCharType="end"/>
        </w:r>
      </w:hyperlink>
    </w:p>
    <w:p w14:paraId="46712694" w14:textId="4B739A7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7" w:history="1">
        <w:r w:rsidRPr="00BE1DB4">
          <w:rPr>
            <w:rStyle w:val="Hyperlink"/>
          </w:rPr>
          <w:t>4.2.2.5</w:t>
        </w:r>
        <w:r>
          <w:rPr>
            <w:rFonts w:eastAsiaTheme="minorEastAsia" w:cstheme="minorBidi"/>
            <w:noProof/>
            <w:kern w:val="2"/>
            <w:sz w:val="24"/>
            <w:szCs w:val="24"/>
            <w14:ligatures w14:val="standardContextual"/>
          </w:rPr>
          <w:tab/>
        </w:r>
        <w:r w:rsidRPr="00BE1DB4">
          <w:rPr>
            <w:rStyle w:val="Hyperlink"/>
          </w:rPr>
          <w:t>Loan Dates</w:t>
        </w:r>
        <w:r>
          <w:rPr>
            <w:noProof/>
            <w:webHidden/>
          </w:rPr>
          <w:tab/>
        </w:r>
        <w:r>
          <w:rPr>
            <w:noProof/>
            <w:webHidden/>
          </w:rPr>
          <w:fldChar w:fldCharType="begin"/>
        </w:r>
        <w:r>
          <w:rPr>
            <w:noProof/>
            <w:webHidden/>
          </w:rPr>
          <w:instrText xml:space="preserve"> PAGEREF _Toc230163067 \h </w:instrText>
        </w:r>
        <w:r>
          <w:rPr>
            <w:noProof/>
            <w:webHidden/>
          </w:rPr>
        </w:r>
        <w:r>
          <w:rPr>
            <w:noProof/>
            <w:webHidden/>
          </w:rPr>
          <w:fldChar w:fldCharType="separate"/>
        </w:r>
        <w:r>
          <w:rPr>
            <w:noProof/>
            <w:webHidden/>
          </w:rPr>
          <w:t>4-7</w:t>
        </w:r>
        <w:r>
          <w:rPr>
            <w:noProof/>
            <w:webHidden/>
          </w:rPr>
          <w:fldChar w:fldCharType="end"/>
        </w:r>
      </w:hyperlink>
    </w:p>
    <w:p w14:paraId="7DE1E93B" w14:textId="1BA5FEA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8" w:history="1">
        <w:r w:rsidRPr="00BE1DB4">
          <w:rPr>
            <w:rStyle w:val="Hyperlink"/>
          </w:rPr>
          <w:t>4.2.2.6</w:t>
        </w:r>
        <w:r>
          <w:rPr>
            <w:rFonts w:eastAsiaTheme="minorEastAsia" w:cstheme="minorBidi"/>
            <w:noProof/>
            <w:kern w:val="2"/>
            <w:sz w:val="24"/>
            <w:szCs w:val="24"/>
            <w14:ligatures w14:val="standardContextual"/>
          </w:rPr>
          <w:tab/>
        </w:r>
        <w:r w:rsidRPr="00BE1DB4">
          <w:rPr>
            <w:rStyle w:val="Hyperlink"/>
          </w:rPr>
          <w:t>Pay Plan</w:t>
        </w:r>
        <w:r>
          <w:rPr>
            <w:noProof/>
            <w:webHidden/>
          </w:rPr>
          <w:tab/>
        </w:r>
        <w:r>
          <w:rPr>
            <w:noProof/>
            <w:webHidden/>
          </w:rPr>
          <w:fldChar w:fldCharType="begin"/>
        </w:r>
        <w:r>
          <w:rPr>
            <w:noProof/>
            <w:webHidden/>
          </w:rPr>
          <w:instrText xml:space="preserve"> PAGEREF _Toc230163068 \h </w:instrText>
        </w:r>
        <w:r>
          <w:rPr>
            <w:noProof/>
            <w:webHidden/>
          </w:rPr>
        </w:r>
        <w:r>
          <w:rPr>
            <w:noProof/>
            <w:webHidden/>
          </w:rPr>
          <w:fldChar w:fldCharType="separate"/>
        </w:r>
        <w:r>
          <w:rPr>
            <w:noProof/>
            <w:webHidden/>
          </w:rPr>
          <w:t>4-7</w:t>
        </w:r>
        <w:r>
          <w:rPr>
            <w:noProof/>
            <w:webHidden/>
          </w:rPr>
          <w:fldChar w:fldCharType="end"/>
        </w:r>
      </w:hyperlink>
    </w:p>
    <w:p w14:paraId="5EBD8B18" w14:textId="782ECAA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69" w:history="1">
        <w:r w:rsidRPr="00BE1DB4">
          <w:rPr>
            <w:rStyle w:val="Hyperlink"/>
          </w:rPr>
          <w:t>4.2.2.7</w:t>
        </w:r>
        <w:r>
          <w:rPr>
            <w:rFonts w:eastAsiaTheme="minorEastAsia" w:cstheme="minorBidi"/>
            <w:noProof/>
            <w:kern w:val="2"/>
            <w:sz w:val="24"/>
            <w:szCs w:val="24"/>
            <w14:ligatures w14:val="standardContextual"/>
          </w:rPr>
          <w:tab/>
        </w:r>
        <w:r w:rsidRPr="00BE1DB4">
          <w:rPr>
            <w:rStyle w:val="Hyperlink"/>
          </w:rPr>
          <w:t>Late Charge and Penalty Interest</w:t>
        </w:r>
        <w:r>
          <w:rPr>
            <w:noProof/>
            <w:webHidden/>
          </w:rPr>
          <w:tab/>
        </w:r>
        <w:r>
          <w:rPr>
            <w:noProof/>
            <w:webHidden/>
          </w:rPr>
          <w:fldChar w:fldCharType="begin"/>
        </w:r>
        <w:r>
          <w:rPr>
            <w:noProof/>
            <w:webHidden/>
          </w:rPr>
          <w:instrText xml:space="preserve"> PAGEREF _Toc230163069 \h </w:instrText>
        </w:r>
        <w:r>
          <w:rPr>
            <w:noProof/>
            <w:webHidden/>
          </w:rPr>
        </w:r>
        <w:r>
          <w:rPr>
            <w:noProof/>
            <w:webHidden/>
          </w:rPr>
          <w:fldChar w:fldCharType="separate"/>
        </w:r>
        <w:r>
          <w:rPr>
            <w:noProof/>
            <w:webHidden/>
          </w:rPr>
          <w:t>4-8</w:t>
        </w:r>
        <w:r>
          <w:rPr>
            <w:noProof/>
            <w:webHidden/>
          </w:rPr>
          <w:fldChar w:fldCharType="end"/>
        </w:r>
      </w:hyperlink>
    </w:p>
    <w:p w14:paraId="288E11EE" w14:textId="333B1B6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0" w:history="1">
        <w:r w:rsidRPr="00BE1DB4">
          <w:rPr>
            <w:rStyle w:val="Hyperlink"/>
          </w:rPr>
          <w:t>4.2.2.8</w:t>
        </w:r>
        <w:r>
          <w:rPr>
            <w:rFonts w:eastAsiaTheme="minorEastAsia" w:cstheme="minorBidi"/>
            <w:noProof/>
            <w:kern w:val="2"/>
            <w:sz w:val="24"/>
            <w:szCs w:val="24"/>
            <w14:ligatures w14:val="standardContextual"/>
          </w:rPr>
          <w:tab/>
        </w:r>
        <w:r w:rsidRPr="00BE1DB4">
          <w:rPr>
            <w:rStyle w:val="Hyperlink"/>
          </w:rPr>
          <w:t>Principal Limit Calculation</w:t>
        </w:r>
        <w:r>
          <w:rPr>
            <w:noProof/>
            <w:webHidden/>
          </w:rPr>
          <w:tab/>
        </w:r>
        <w:r>
          <w:rPr>
            <w:noProof/>
            <w:webHidden/>
          </w:rPr>
          <w:fldChar w:fldCharType="begin"/>
        </w:r>
        <w:r>
          <w:rPr>
            <w:noProof/>
            <w:webHidden/>
          </w:rPr>
          <w:instrText xml:space="preserve"> PAGEREF _Toc230163070 \h </w:instrText>
        </w:r>
        <w:r>
          <w:rPr>
            <w:noProof/>
            <w:webHidden/>
          </w:rPr>
        </w:r>
        <w:r>
          <w:rPr>
            <w:noProof/>
            <w:webHidden/>
          </w:rPr>
          <w:fldChar w:fldCharType="separate"/>
        </w:r>
        <w:r>
          <w:rPr>
            <w:noProof/>
            <w:webHidden/>
          </w:rPr>
          <w:t>4-8</w:t>
        </w:r>
        <w:r>
          <w:rPr>
            <w:noProof/>
            <w:webHidden/>
          </w:rPr>
          <w:fldChar w:fldCharType="end"/>
        </w:r>
      </w:hyperlink>
    </w:p>
    <w:p w14:paraId="6D5294C0" w14:textId="2F1C01F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1" w:history="1">
        <w:r w:rsidRPr="00BE1DB4">
          <w:rPr>
            <w:rStyle w:val="Hyperlink"/>
          </w:rPr>
          <w:t>4.2.2.9</w:t>
        </w:r>
        <w:r>
          <w:rPr>
            <w:rFonts w:eastAsiaTheme="minorEastAsia" w:cstheme="minorBidi"/>
            <w:noProof/>
            <w:kern w:val="2"/>
            <w:sz w:val="24"/>
            <w:szCs w:val="24"/>
            <w14:ligatures w14:val="standardContextual"/>
          </w:rPr>
          <w:tab/>
        </w:r>
        <w:r w:rsidRPr="00BE1DB4">
          <w:rPr>
            <w:rStyle w:val="Hyperlink"/>
          </w:rPr>
          <w:t>Life Expectancy Set Aside (LESA)</w:t>
        </w:r>
        <w:r>
          <w:rPr>
            <w:noProof/>
            <w:webHidden/>
          </w:rPr>
          <w:tab/>
        </w:r>
        <w:r>
          <w:rPr>
            <w:noProof/>
            <w:webHidden/>
          </w:rPr>
          <w:fldChar w:fldCharType="begin"/>
        </w:r>
        <w:r>
          <w:rPr>
            <w:noProof/>
            <w:webHidden/>
          </w:rPr>
          <w:instrText xml:space="preserve"> PAGEREF _Toc230163071 \h </w:instrText>
        </w:r>
        <w:r>
          <w:rPr>
            <w:noProof/>
            <w:webHidden/>
          </w:rPr>
        </w:r>
        <w:r>
          <w:rPr>
            <w:noProof/>
            <w:webHidden/>
          </w:rPr>
          <w:fldChar w:fldCharType="separate"/>
        </w:r>
        <w:r>
          <w:rPr>
            <w:noProof/>
            <w:webHidden/>
          </w:rPr>
          <w:t>4-9</w:t>
        </w:r>
        <w:r>
          <w:rPr>
            <w:noProof/>
            <w:webHidden/>
          </w:rPr>
          <w:fldChar w:fldCharType="end"/>
        </w:r>
      </w:hyperlink>
    </w:p>
    <w:p w14:paraId="142179EC" w14:textId="74E06B60" w:rsidR="00EC7503" w:rsidRDefault="00EC7503">
      <w:pPr>
        <w:pStyle w:val="TOC2"/>
        <w:rPr>
          <w:rFonts w:eastAsiaTheme="minorEastAsia" w:cstheme="minorBidi"/>
          <w:smallCaps w:val="0"/>
          <w:noProof/>
          <w:kern w:val="2"/>
          <w:sz w:val="24"/>
          <w:szCs w:val="24"/>
          <w14:ligatures w14:val="standardContextual"/>
        </w:rPr>
      </w:pPr>
      <w:hyperlink w:anchor="_Toc230163072" w:history="1">
        <w:r w:rsidRPr="00BE1DB4">
          <w:rPr>
            <w:rStyle w:val="Hyperlink"/>
          </w:rPr>
          <w:t>4.3</w:t>
        </w:r>
        <w:r>
          <w:rPr>
            <w:rFonts w:eastAsiaTheme="minorEastAsia" w:cstheme="minorBidi"/>
            <w:smallCaps w:val="0"/>
            <w:noProof/>
            <w:kern w:val="2"/>
            <w:sz w:val="24"/>
            <w:szCs w:val="24"/>
            <w14:ligatures w14:val="standardContextual"/>
          </w:rPr>
          <w:tab/>
        </w:r>
        <w:r w:rsidRPr="00BE1DB4">
          <w:rPr>
            <w:rStyle w:val="Hyperlink"/>
          </w:rPr>
          <w:t>Loan Setup: Business to Government (B2G)</w:t>
        </w:r>
        <w:r>
          <w:rPr>
            <w:noProof/>
            <w:webHidden/>
          </w:rPr>
          <w:tab/>
        </w:r>
        <w:r>
          <w:rPr>
            <w:noProof/>
            <w:webHidden/>
          </w:rPr>
          <w:fldChar w:fldCharType="begin"/>
        </w:r>
        <w:r>
          <w:rPr>
            <w:noProof/>
            <w:webHidden/>
          </w:rPr>
          <w:instrText xml:space="preserve"> PAGEREF _Toc230163072 \h </w:instrText>
        </w:r>
        <w:r>
          <w:rPr>
            <w:noProof/>
            <w:webHidden/>
          </w:rPr>
        </w:r>
        <w:r>
          <w:rPr>
            <w:noProof/>
            <w:webHidden/>
          </w:rPr>
          <w:fldChar w:fldCharType="separate"/>
        </w:r>
        <w:r>
          <w:rPr>
            <w:noProof/>
            <w:webHidden/>
          </w:rPr>
          <w:t>4-10</w:t>
        </w:r>
        <w:r>
          <w:rPr>
            <w:noProof/>
            <w:webHidden/>
          </w:rPr>
          <w:fldChar w:fldCharType="end"/>
        </w:r>
      </w:hyperlink>
    </w:p>
    <w:p w14:paraId="634F0310" w14:textId="4BE516A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73" w:history="1">
        <w:r w:rsidRPr="00BE1DB4">
          <w:rPr>
            <w:rStyle w:val="Hyperlink"/>
          </w:rPr>
          <w:t>4.3.1</w:t>
        </w:r>
        <w:r>
          <w:rPr>
            <w:rFonts w:eastAsiaTheme="minorEastAsia" w:cstheme="minorBidi"/>
            <w:i w:val="0"/>
            <w:iCs w:val="0"/>
            <w:noProof/>
            <w:kern w:val="2"/>
            <w:sz w:val="24"/>
            <w:szCs w:val="24"/>
            <w14:ligatures w14:val="standardContextual"/>
          </w:rPr>
          <w:tab/>
        </w:r>
        <w:r w:rsidRPr="00BE1DB4">
          <w:rPr>
            <w:rStyle w:val="Hyperlink"/>
          </w:rPr>
          <w:t>Uploading a B2G Loan Setup Import File</w:t>
        </w:r>
        <w:r>
          <w:rPr>
            <w:noProof/>
            <w:webHidden/>
          </w:rPr>
          <w:tab/>
        </w:r>
        <w:r>
          <w:rPr>
            <w:noProof/>
            <w:webHidden/>
          </w:rPr>
          <w:fldChar w:fldCharType="begin"/>
        </w:r>
        <w:r>
          <w:rPr>
            <w:noProof/>
            <w:webHidden/>
          </w:rPr>
          <w:instrText xml:space="preserve"> PAGEREF _Toc230163073 \h </w:instrText>
        </w:r>
        <w:r>
          <w:rPr>
            <w:noProof/>
            <w:webHidden/>
          </w:rPr>
        </w:r>
        <w:r>
          <w:rPr>
            <w:noProof/>
            <w:webHidden/>
          </w:rPr>
          <w:fldChar w:fldCharType="separate"/>
        </w:r>
        <w:r>
          <w:rPr>
            <w:noProof/>
            <w:webHidden/>
          </w:rPr>
          <w:t>4-10</w:t>
        </w:r>
        <w:r>
          <w:rPr>
            <w:noProof/>
            <w:webHidden/>
          </w:rPr>
          <w:fldChar w:fldCharType="end"/>
        </w:r>
      </w:hyperlink>
    </w:p>
    <w:p w14:paraId="69355CB8" w14:textId="38505DA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4" w:history="1">
        <w:r w:rsidRPr="00BE1DB4">
          <w:rPr>
            <w:rStyle w:val="Hyperlink"/>
          </w:rPr>
          <w:t>4.3.1.1</w:t>
        </w:r>
        <w:r>
          <w:rPr>
            <w:rFonts w:eastAsiaTheme="minorEastAsia" w:cstheme="minorBidi"/>
            <w:noProof/>
            <w:kern w:val="2"/>
            <w:sz w:val="24"/>
            <w:szCs w:val="24"/>
            <w14:ligatures w14:val="standardContextual"/>
          </w:rPr>
          <w:tab/>
        </w:r>
        <w:r w:rsidRPr="00BE1DB4">
          <w:rPr>
            <w:rStyle w:val="Hyperlink"/>
          </w:rPr>
          <w:t>Preparing Loan Setup Import file</w:t>
        </w:r>
        <w:r>
          <w:rPr>
            <w:noProof/>
            <w:webHidden/>
          </w:rPr>
          <w:tab/>
        </w:r>
        <w:r>
          <w:rPr>
            <w:noProof/>
            <w:webHidden/>
          </w:rPr>
          <w:fldChar w:fldCharType="begin"/>
        </w:r>
        <w:r>
          <w:rPr>
            <w:noProof/>
            <w:webHidden/>
          </w:rPr>
          <w:instrText xml:space="preserve"> PAGEREF _Toc230163074 \h </w:instrText>
        </w:r>
        <w:r>
          <w:rPr>
            <w:noProof/>
            <w:webHidden/>
          </w:rPr>
        </w:r>
        <w:r>
          <w:rPr>
            <w:noProof/>
            <w:webHidden/>
          </w:rPr>
          <w:fldChar w:fldCharType="separate"/>
        </w:r>
        <w:r>
          <w:rPr>
            <w:noProof/>
            <w:webHidden/>
          </w:rPr>
          <w:t>4-10</w:t>
        </w:r>
        <w:r>
          <w:rPr>
            <w:noProof/>
            <w:webHidden/>
          </w:rPr>
          <w:fldChar w:fldCharType="end"/>
        </w:r>
      </w:hyperlink>
    </w:p>
    <w:p w14:paraId="3F32EBDD" w14:textId="6899234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5" w:history="1">
        <w:r w:rsidRPr="00BE1DB4">
          <w:rPr>
            <w:rStyle w:val="Hyperlink"/>
          </w:rPr>
          <w:t>4.3.1.2</w:t>
        </w:r>
        <w:r>
          <w:rPr>
            <w:rFonts w:eastAsiaTheme="minorEastAsia" w:cstheme="minorBidi"/>
            <w:noProof/>
            <w:kern w:val="2"/>
            <w:sz w:val="24"/>
            <w:szCs w:val="24"/>
            <w14:ligatures w14:val="standardContextual"/>
          </w:rPr>
          <w:tab/>
        </w:r>
        <w:r w:rsidRPr="00BE1DB4">
          <w:rPr>
            <w:rStyle w:val="Hyperlink"/>
          </w:rPr>
          <w:t>Saving the Loan Setup Import file</w:t>
        </w:r>
        <w:r>
          <w:rPr>
            <w:noProof/>
            <w:webHidden/>
          </w:rPr>
          <w:tab/>
        </w:r>
        <w:r>
          <w:rPr>
            <w:noProof/>
            <w:webHidden/>
          </w:rPr>
          <w:fldChar w:fldCharType="begin"/>
        </w:r>
        <w:r>
          <w:rPr>
            <w:noProof/>
            <w:webHidden/>
          </w:rPr>
          <w:instrText xml:space="preserve"> PAGEREF _Toc230163075 \h </w:instrText>
        </w:r>
        <w:r>
          <w:rPr>
            <w:noProof/>
            <w:webHidden/>
          </w:rPr>
        </w:r>
        <w:r>
          <w:rPr>
            <w:noProof/>
            <w:webHidden/>
          </w:rPr>
          <w:fldChar w:fldCharType="separate"/>
        </w:r>
        <w:r>
          <w:rPr>
            <w:noProof/>
            <w:webHidden/>
          </w:rPr>
          <w:t>4-11</w:t>
        </w:r>
        <w:r>
          <w:rPr>
            <w:noProof/>
            <w:webHidden/>
          </w:rPr>
          <w:fldChar w:fldCharType="end"/>
        </w:r>
      </w:hyperlink>
    </w:p>
    <w:p w14:paraId="1F8F6224" w14:textId="6AC299F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6" w:history="1">
        <w:r w:rsidRPr="00BE1DB4">
          <w:rPr>
            <w:rStyle w:val="Hyperlink"/>
          </w:rPr>
          <w:t>4.3.1.3</w:t>
        </w:r>
        <w:r>
          <w:rPr>
            <w:rFonts w:eastAsiaTheme="minorEastAsia" w:cstheme="minorBidi"/>
            <w:noProof/>
            <w:kern w:val="2"/>
            <w:sz w:val="24"/>
            <w:szCs w:val="24"/>
            <w14:ligatures w14:val="standardContextual"/>
          </w:rPr>
          <w:tab/>
        </w:r>
        <w:r w:rsidRPr="00BE1DB4">
          <w:rPr>
            <w:rStyle w:val="Hyperlink"/>
          </w:rPr>
          <w:t>Uploading the Loan Setup Import file</w:t>
        </w:r>
        <w:r>
          <w:rPr>
            <w:noProof/>
            <w:webHidden/>
          </w:rPr>
          <w:tab/>
        </w:r>
        <w:r>
          <w:rPr>
            <w:noProof/>
            <w:webHidden/>
          </w:rPr>
          <w:fldChar w:fldCharType="begin"/>
        </w:r>
        <w:r>
          <w:rPr>
            <w:noProof/>
            <w:webHidden/>
          </w:rPr>
          <w:instrText xml:space="preserve"> PAGEREF _Toc230163076 \h </w:instrText>
        </w:r>
        <w:r>
          <w:rPr>
            <w:noProof/>
            <w:webHidden/>
          </w:rPr>
        </w:r>
        <w:r>
          <w:rPr>
            <w:noProof/>
            <w:webHidden/>
          </w:rPr>
          <w:fldChar w:fldCharType="separate"/>
        </w:r>
        <w:r>
          <w:rPr>
            <w:noProof/>
            <w:webHidden/>
          </w:rPr>
          <w:t>4-11</w:t>
        </w:r>
        <w:r>
          <w:rPr>
            <w:noProof/>
            <w:webHidden/>
          </w:rPr>
          <w:fldChar w:fldCharType="end"/>
        </w:r>
      </w:hyperlink>
    </w:p>
    <w:p w14:paraId="5AB4C549" w14:textId="302DCBA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77" w:history="1">
        <w:r w:rsidRPr="00BE1DB4">
          <w:rPr>
            <w:rStyle w:val="Hyperlink"/>
          </w:rPr>
          <w:t>4.3.1.4</w:t>
        </w:r>
        <w:r>
          <w:rPr>
            <w:rFonts w:eastAsiaTheme="minorEastAsia" w:cstheme="minorBidi"/>
            <w:noProof/>
            <w:kern w:val="2"/>
            <w:sz w:val="24"/>
            <w:szCs w:val="24"/>
            <w14:ligatures w14:val="standardContextual"/>
          </w:rPr>
          <w:tab/>
        </w:r>
        <w:r w:rsidRPr="00BE1DB4">
          <w:rPr>
            <w:rStyle w:val="Hyperlink"/>
          </w:rPr>
          <w:t>Viewing the Upload Status of Loan Setup Import File</w:t>
        </w:r>
        <w:r>
          <w:rPr>
            <w:noProof/>
            <w:webHidden/>
          </w:rPr>
          <w:tab/>
        </w:r>
        <w:r>
          <w:rPr>
            <w:noProof/>
            <w:webHidden/>
          </w:rPr>
          <w:fldChar w:fldCharType="begin"/>
        </w:r>
        <w:r>
          <w:rPr>
            <w:noProof/>
            <w:webHidden/>
          </w:rPr>
          <w:instrText xml:space="preserve"> PAGEREF _Toc230163077 \h </w:instrText>
        </w:r>
        <w:r>
          <w:rPr>
            <w:noProof/>
            <w:webHidden/>
          </w:rPr>
        </w:r>
        <w:r>
          <w:rPr>
            <w:noProof/>
            <w:webHidden/>
          </w:rPr>
          <w:fldChar w:fldCharType="separate"/>
        </w:r>
        <w:r>
          <w:rPr>
            <w:noProof/>
            <w:webHidden/>
          </w:rPr>
          <w:t>4-11</w:t>
        </w:r>
        <w:r>
          <w:rPr>
            <w:noProof/>
            <w:webHidden/>
          </w:rPr>
          <w:fldChar w:fldCharType="end"/>
        </w:r>
      </w:hyperlink>
    </w:p>
    <w:p w14:paraId="640162ED" w14:textId="32FB219A" w:rsidR="00EC7503" w:rsidRDefault="00EC7503">
      <w:pPr>
        <w:pStyle w:val="TOC2"/>
        <w:rPr>
          <w:rFonts w:eastAsiaTheme="minorEastAsia" w:cstheme="minorBidi"/>
          <w:smallCaps w:val="0"/>
          <w:noProof/>
          <w:kern w:val="2"/>
          <w:sz w:val="24"/>
          <w:szCs w:val="24"/>
          <w14:ligatures w14:val="standardContextual"/>
        </w:rPr>
      </w:pPr>
      <w:hyperlink w:anchor="_Toc230163078" w:history="1">
        <w:r w:rsidRPr="00BE1DB4">
          <w:rPr>
            <w:rStyle w:val="Hyperlink"/>
          </w:rPr>
          <w:t>4.4</w:t>
        </w:r>
        <w:r>
          <w:rPr>
            <w:rFonts w:eastAsiaTheme="minorEastAsia" w:cstheme="minorBidi"/>
            <w:smallCaps w:val="0"/>
            <w:noProof/>
            <w:kern w:val="2"/>
            <w:sz w:val="24"/>
            <w:szCs w:val="24"/>
            <w14:ligatures w14:val="standardContextual"/>
          </w:rPr>
          <w:tab/>
        </w:r>
        <w:r w:rsidRPr="00BE1DB4">
          <w:rPr>
            <w:rStyle w:val="Hyperlink"/>
          </w:rPr>
          <w:t>IMIP Collection</w:t>
        </w:r>
        <w:r>
          <w:rPr>
            <w:noProof/>
            <w:webHidden/>
          </w:rPr>
          <w:tab/>
        </w:r>
        <w:r>
          <w:rPr>
            <w:noProof/>
            <w:webHidden/>
          </w:rPr>
          <w:fldChar w:fldCharType="begin"/>
        </w:r>
        <w:r>
          <w:rPr>
            <w:noProof/>
            <w:webHidden/>
          </w:rPr>
          <w:instrText xml:space="preserve"> PAGEREF _Toc230163078 \h </w:instrText>
        </w:r>
        <w:r>
          <w:rPr>
            <w:noProof/>
            <w:webHidden/>
          </w:rPr>
        </w:r>
        <w:r>
          <w:rPr>
            <w:noProof/>
            <w:webHidden/>
          </w:rPr>
          <w:fldChar w:fldCharType="separate"/>
        </w:r>
        <w:r>
          <w:rPr>
            <w:noProof/>
            <w:webHidden/>
          </w:rPr>
          <w:t>4-13</w:t>
        </w:r>
        <w:r>
          <w:rPr>
            <w:noProof/>
            <w:webHidden/>
          </w:rPr>
          <w:fldChar w:fldCharType="end"/>
        </w:r>
      </w:hyperlink>
    </w:p>
    <w:p w14:paraId="243CFD09" w14:textId="573E11B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79" w:history="1">
        <w:r w:rsidRPr="00BE1DB4">
          <w:rPr>
            <w:rStyle w:val="Hyperlink"/>
          </w:rPr>
          <w:t>4.4.1</w:t>
        </w:r>
        <w:r>
          <w:rPr>
            <w:rFonts w:eastAsiaTheme="minorEastAsia" w:cstheme="minorBidi"/>
            <w:i w:val="0"/>
            <w:iCs w:val="0"/>
            <w:noProof/>
            <w:kern w:val="2"/>
            <w:sz w:val="24"/>
            <w:szCs w:val="24"/>
            <w14:ligatures w14:val="standardContextual"/>
          </w:rPr>
          <w:tab/>
        </w:r>
        <w:r w:rsidRPr="00BE1DB4">
          <w:rPr>
            <w:rStyle w:val="Hyperlink"/>
          </w:rPr>
          <w:t>Verifying IMIP Collection Status</w:t>
        </w:r>
        <w:r>
          <w:rPr>
            <w:noProof/>
            <w:webHidden/>
          </w:rPr>
          <w:tab/>
        </w:r>
        <w:r>
          <w:rPr>
            <w:noProof/>
            <w:webHidden/>
          </w:rPr>
          <w:fldChar w:fldCharType="begin"/>
        </w:r>
        <w:r>
          <w:rPr>
            <w:noProof/>
            <w:webHidden/>
          </w:rPr>
          <w:instrText xml:space="preserve"> PAGEREF _Toc230163079 \h </w:instrText>
        </w:r>
        <w:r>
          <w:rPr>
            <w:noProof/>
            <w:webHidden/>
          </w:rPr>
        </w:r>
        <w:r>
          <w:rPr>
            <w:noProof/>
            <w:webHidden/>
          </w:rPr>
          <w:fldChar w:fldCharType="separate"/>
        </w:r>
        <w:r>
          <w:rPr>
            <w:noProof/>
            <w:webHidden/>
          </w:rPr>
          <w:t>4-13</w:t>
        </w:r>
        <w:r>
          <w:rPr>
            <w:noProof/>
            <w:webHidden/>
          </w:rPr>
          <w:fldChar w:fldCharType="end"/>
        </w:r>
      </w:hyperlink>
    </w:p>
    <w:p w14:paraId="52C3FB10" w14:textId="0A12A8DE" w:rsidR="00EC7503" w:rsidRDefault="00EC7503">
      <w:pPr>
        <w:pStyle w:val="TOC2"/>
        <w:rPr>
          <w:rFonts w:eastAsiaTheme="minorEastAsia" w:cstheme="minorBidi"/>
          <w:smallCaps w:val="0"/>
          <w:noProof/>
          <w:kern w:val="2"/>
          <w:sz w:val="24"/>
          <w:szCs w:val="24"/>
          <w14:ligatures w14:val="standardContextual"/>
        </w:rPr>
      </w:pPr>
      <w:hyperlink w:anchor="_Toc230163080" w:history="1">
        <w:r w:rsidRPr="00BE1DB4">
          <w:rPr>
            <w:rStyle w:val="Hyperlink"/>
          </w:rPr>
          <w:t>4.5</w:t>
        </w:r>
        <w:r>
          <w:rPr>
            <w:rFonts w:eastAsiaTheme="minorEastAsia" w:cstheme="minorBidi"/>
            <w:smallCaps w:val="0"/>
            <w:noProof/>
            <w:kern w:val="2"/>
            <w:sz w:val="24"/>
            <w:szCs w:val="24"/>
            <w14:ligatures w14:val="standardContextual"/>
          </w:rPr>
          <w:tab/>
        </w:r>
        <w:r w:rsidRPr="00BE1DB4">
          <w:rPr>
            <w:rStyle w:val="Hyperlink"/>
          </w:rPr>
          <w:t>Refunds</w:t>
        </w:r>
        <w:r>
          <w:rPr>
            <w:noProof/>
            <w:webHidden/>
          </w:rPr>
          <w:tab/>
        </w:r>
        <w:r>
          <w:rPr>
            <w:noProof/>
            <w:webHidden/>
          </w:rPr>
          <w:fldChar w:fldCharType="begin"/>
        </w:r>
        <w:r>
          <w:rPr>
            <w:noProof/>
            <w:webHidden/>
          </w:rPr>
          <w:instrText xml:space="preserve"> PAGEREF _Toc230163080 \h </w:instrText>
        </w:r>
        <w:r>
          <w:rPr>
            <w:noProof/>
            <w:webHidden/>
          </w:rPr>
        </w:r>
        <w:r>
          <w:rPr>
            <w:noProof/>
            <w:webHidden/>
          </w:rPr>
          <w:fldChar w:fldCharType="separate"/>
        </w:r>
        <w:r>
          <w:rPr>
            <w:noProof/>
            <w:webHidden/>
          </w:rPr>
          <w:t>4-14</w:t>
        </w:r>
        <w:r>
          <w:rPr>
            <w:noProof/>
            <w:webHidden/>
          </w:rPr>
          <w:fldChar w:fldCharType="end"/>
        </w:r>
      </w:hyperlink>
    </w:p>
    <w:p w14:paraId="438388E0" w14:textId="52544A8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81" w:history="1">
        <w:r w:rsidRPr="00BE1DB4">
          <w:rPr>
            <w:rStyle w:val="Hyperlink"/>
          </w:rPr>
          <w:t>4.5.1</w:t>
        </w:r>
        <w:r>
          <w:rPr>
            <w:rFonts w:eastAsiaTheme="minorEastAsia" w:cstheme="minorBidi"/>
            <w:i w:val="0"/>
            <w:iCs w:val="0"/>
            <w:noProof/>
            <w:kern w:val="2"/>
            <w:sz w:val="24"/>
            <w:szCs w:val="24"/>
            <w14:ligatures w14:val="standardContextual"/>
          </w:rPr>
          <w:tab/>
        </w:r>
        <w:r w:rsidRPr="00BE1DB4">
          <w:rPr>
            <w:rStyle w:val="Hyperlink"/>
          </w:rPr>
          <w:t>Refund of Late Charges and Penalty Interest</w:t>
        </w:r>
        <w:r>
          <w:rPr>
            <w:noProof/>
            <w:webHidden/>
          </w:rPr>
          <w:tab/>
        </w:r>
        <w:r>
          <w:rPr>
            <w:noProof/>
            <w:webHidden/>
          </w:rPr>
          <w:fldChar w:fldCharType="begin"/>
        </w:r>
        <w:r>
          <w:rPr>
            <w:noProof/>
            <w:webHidden/>
          </w:rPr>
          <w:instrText xml:space="preserve"> PAGEREF _Toc230163081 \h </w:instrText>
        </w:r>
        <w:r>
          <w:rPr>
            <w:noProof/>
            <w:webHidden/>
          </w:rPr>
        </w:r>
        <w:r>
          <w:rPr>
            <w:noProof/>
            <w:webHidden/>
          </w:rPr>
          <w:fldChar w:fldCharType="separate"/>
        </w:r>
        <w:r>
          <w:rPr>
            <w:noProof/>
            <w:webHidden/>
          </w:rPr>
          <w:t>4-14</w:t>
        </w:r>
        <w:r>
          <w:rPr>
            <w:noProof/>
            <w:webHidden/>
          </w:rPr>
          <w:fldChar w:fldCharType="end"/>
        </w:r>
      </w:hyperlink>
    </w:p>
    <w:p w14:paraId="2826E114" w14:textId="7E81888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82" w:history="1">
        <w:r w:rsidRPr="00BE1DB4">
          <w:rPr>
            <w:rStyle w:val="Hyperlink"/>
          </w:rPr>
          <w:t>4.5.1.1</w:t>
        </w:r>
        <w:r>
          <w:rPr>
            <w:rFonts w:eastAsiaTheme="minorEastAsia" w:cstheme="minorBidi"/>
            <w:noProof/>
            <w:kern w:val="2"/>
            <w:sz w:val="24"/>
            <w:szCs w:val="24"/>
            <w14:ligatures w14:val="standardContextual"/>
          </w:rPr>
          <w:tab/>
        </w:r>
        <w:r w:rsidRPr="00BE1DB4">
          <w:rPr>
            <w:rStyle w:val="Hyperlink"/>
          </w:rPr>
          <w:t>Requesting a Refund of Late Charges and Penalty Interest During Loan Setup</w:t>
        </w:r>
        <w:r>
          <w:rPr>
            <w:noProof/>
            <w:webHidden/>
          </w:rPr>
          <w:tab/>
        </w:r>
        <w:r>
          <w:rPr>
            <w:noProof/>
            <w:webHidden/>
          </w:rPr>
          <w:fldChar w:fldCharType="begin"/>
        </w:r>
        <w:r>
          <w:rPr>
            <w:noProof/>
            <w:webHidden/>
          </w:rPr>
          <w:instrText xml:space="preserve"> PAGEREF _Toc230163082 \h </w:instrText>
        </w:r>
        <w:r>
          <w:rPr>
            <w:noProof/>
            <w:webHidden/>
          </w:rPr>
        </w:r>
        <w:r>
          <w:rPr>
            <w:noProof/>
            <w:webHidden/>
          </w:rPr>
          <w:fldChar w:fldCharType="separate"/>
        </w:r>
        <w:r>
          <w:rPr>
            <w:noProof/>
            <w:webHidden/>
          </w:rPr>
          <w:t>4-14</w:t>
        </w:r>
        <w:r>
          <w:rPr>
            <w:noProof/>
            <w:webHidden/>
          </w:rPr>
          <w:fldChar w:fldCharType="end"/>
        </w:r>
      </w:hyperlink>
    </w:p>
    <w:p w14:paraId="76957EB9" w14:textId="7656976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083" w:history="1">
        <w:r w:rsidRPr="00BE1DB4">
          <w:rPr>
            <w:rStyle w:val="Hyperlink"/>
          </w:rPr>
          <w:t>4.5.1.2</w:t>
        </w:r>
        <w:r>
          <w:rPr>
            <w:rFonts w:eastAsiaTheme="minorEastAsia" w:cstheme="minorBidi"/>
            <w:noProof/>
            <w:kern w:val="2"/>
            <w:sz w:val="24"/>
            <w:szCs w:val="24"/>
            <w14:ligatures w14:val="standardContextual"/>
          </w:rPr>
          <w:tab/>
        </w:r>
        <w:r w:rsidRPr="00BE1DB4">
          <w:rPr>
            <w:rStyle w:val="Hyperlink"/>
          </w:rPr>
          <w:t>Requesting a Refund of Late Charges and Penalty Interest After Loan Setup</w:t>
        </w:r>
        <w:r>
          <w:rPr>
            <w:noProof/>
            <w:webHidden/>
          </w:rPr>
          <w:tab/>
        </w:r>
        <w:r>
          <w:rPr>
            <w:noProof/>
            <w:webHidden/>
          </w:rPr>
          <w:fldChar w:fldCharType="begin"/>
        </w:r>
        <w:r>
          <w:rPr>
            <w:noProof/>
            <w:webHidden/>
          </w:rPr>
          <w:instrText xml:space="preserve"> PAGEREF _Toc230163083 \h </w:instrText>
        </w:r>
        <w:r>
          <w:rPr>
            <w:noProof/>
            <w:webHidden/>
          </w:rPr>
        </w:r>
        <w:r>
          <w:rPr>
            <w:noProof/>
            <w:webHidden/>
          </w:rPr>
          <w:fldChar w:fldCharType="separate"/>
        </w:r>
        <w:r>
          <w:rPr>
            <w:noProof/>
            <w:webHidden/>
          </w:rPr>
          <w:t>4-15</w:t>
        </w:r>
        <w:r>
          <w:rPr>
            <w:noProof/>
            <w:webHidden/>
          </w:rPr>
          <w:fldChar w:fldCharType="end"/>
        </w:r>
      </w:hyperlink>
    </w:p>
    <w:p w14:paraId="602B83D4" w14:textId="1AD53D7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84" w:history="1">
        <w:r w:rsidRPr="00BE1DB4">
          <w:rPr>
            <w:rStyle w:val="Hyperlink"/>
          </w:rPr>
          <w:t>4.5.2</w:t>
        </w:r>
        <w:r>
          <w:rPr>
            <w:rFonts w:eastAsiaTheme="minorEastAsia" w:cstheme="minorBidi"/>
            <w:i w:val="0"/>
            <w:iCs w:val="0"/>
            <w:noProof/>
            <w:kern w:val="2"/>
            <w:sz w:val="24"/>
            <w:szCs w:val="24"/>
            <w14:ligatures w14:val="standardContextual"/>
          </w:rPr>
          <w:tab/>
        </w:r>
        <w:r w:rsidRPr="00BE1DB4">
          <w:rPr>
            <w:rStyle w:val="Hyperlink"/>
          </w:rPr>
          <w:t>Automatic Refund of MIP – Cancellation from CHUMS</w:t>
        </w:r>
        <w:r>
          <w:rPr>
            <w:noProof/>
            <w:webHidden/>
          </w:rPr>
          <w:tab/>
        </w:r>
        <w:r>
          <w:rPr>
            <w:noProof/>
            <w:webHidden/>
          </w:rPr>
          <w:fldChar w:fldCharType="begin"/>
        </w:r>
        <w:r>
          <w:rPr>
            <w:noProof/>
            <w:webHidden/>
          </w:rPr>
          <w:instrText xml:space="preserve"> PAGEREF _Toc230163084 \h </w:instrText>
        </w:r>
        <w:r>
          <w:rPr>
            <w:noProof/>
            <w:webHidden/>
          </w:rPr>
        </w:r>
        <w:r>
          <w:rPr>
            <w:noProof/>
            <w:webHidden/>
          </w:rPr>
          <w:fldChar w:fldCharType="separate"/>
        </w:r>
        <w:r>
          <w:rPr>
            <w:noProof/>
            <w:webHidden/>
          </w:rPr>
          <w:t>4-16</w:t>
        </w:r>
        <w:r>
          <w:rPr>
            <w:noProof/>
            <w:webHidden/>
          </w:rPr>
          <w:fldChar w:fldCharType="end"/>
        </w:r>
      </w:hyperlink>
    </w:p>
    <w:p w14:paraId="006D4957" w14:textId="0A17490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85" w:history="1">
        <w:r w:rsidRPr="00BE1DB4">
          <w:rPr>
            <w:rStyle w:val="Hyperlink"/>
          </w:rPr>
          <w:t>4.5.3</w:t>
        </w:r>
        <w:r>
          <w:rPr>
            <w:rFonts w:eastAsiaTheme="minorEastAsia" w:cstheme="minorBidi"/>
            <w:i w:val="0"/>
            <w:iCs w:val="0"/>
            <w:noProof/>
            <w:kern w:val="2"/>
            <w:sz w:val="24"/>
            <w:szCs w:val="24"/>
            <w14:ligatures w14:val="standardContextual"/>
          </w:rPr>
          <w:tab/>
        </w:r>
        <w:r w:rsidRPr="00BE1DB4">
          <w:rPr>
            <w:rStyle w:val="Hyperlink"/>
          </w:rPr>
          <w:t>Approving or Denying a Refund</w:t>
        </w:r>
        <w:r>
          <w:rPr>
            <w:noProof/>
            <w:webHidden/>
          </w:rPr>
          <w:tab/>
        </w:r>
        <w:r>
          <w:rPr>
            <w:noProof/>
            <w:webHidden/>
          </w:rPr>
          <w:fldChar w:fldCharType="begin"/>
        </w:r>
        <w:r>
          <w:rPr>
            <w:noProof/>
            <w:webHidden/>
          </w:rPr>
          <w:instrText xml:space="preserve"> PAGEREF _Toc230163085 \h </w:instrText>
        </w:r>
        <w:r>
          <w:rPr>
            <w:noProof/>
            <w:webHidden/>
          </w:rPr>
        </w:r>
        <w:r>
          <w:rPr>
            <w:noProof/>
            <w:webHidden/>
          </w:rPr>
          <w:fldChar w:fldCharType="separate"/>
        </w:r>
        <w:r>
          <w:rPr>
            <w:noProof/>
            <w:webHidden/>
          </w:rPr>
          <w:t>4-17</w:t>
        </w:r>
        <w:r>
          <w:rPr>
            <w:noProof/>
            <w:webHidden/>
          </w:rPr>
          <w:fldChar w:fldCharType="end"/>
        </w:r>
      </w:hyperlink>
    </w:p>
    <w:p w14:paraId="7BA3429A" w14:textId="68109FB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86" w:history="1">
        <w:r w:rsidRPr="00BE1DB4">
          <w:rPr>
            <w:rStyle w:val="Hyperlink"/>
          </w:rPr>
          <w:t>4.5.4</w:t>
        </w:r>
        <w:r>
          <w:rPr>
            <w:rFonts w:eastAsiaTheme="minorEastAsia" w:cstheme="minorBidi"/>
            <w:i w:val="0"/>
            <w:iCs w:val="0"/>
            <w:noProof/>
            <w:kern w:val="2"/>
            <w:sz w:val="24"/>
            <w:szCs w:val="24"/>
            <w14:ligatures w14:val="standardContextual"/>
          </w:rPr>
          <w:tab/>
        </w:r>
        <w:r w:rsidRPr="00BE1DB4">
          <w:rPr>
            <w:rStyle w:val="Hyperlink"/>
          </w:rPr>
          <w:t>Processing Refund Disbursements</w:t>
        </w:r>
        <w:r>
          <w:rPr>
            <w:noProof/>
            <w:webHidden/>
          </w:rPr>
          <w:tab/>
        </w:r>
        <w:r>
          <w:rPr>
            <w:noProof/>
            <w:webHidden/>
          </w:rPr>
          <w:fldChar w:fldCharType="begin"/>
        </w:r>
        <w:r>
          <w:rPr>
            <w:noProof/>
            <w:webHidden/>
          </w:rPr>
          <w:instrText xml:space="preserve"> PAGEREF _Toc230163086 \h </w:instrText>
        </w:r>
        <w:r>
          <w:rPr>
            <w:noProof/>
            <w:webHidden/>
          </w:rPr>
        </w:r>
        <w:r>
          <w:rPr>
            <w:noProof/>
            <w:webHidden/>
          </w:rPr>
          <w:fldChar w:fldCharType="separate"/>
        </w:r>
        <w:r>
          <w:rPr>
            <w:noProof/>
            <w:webHidden/>
          </w:rPr>
          <w:t>4-18</w:t>
        </w:r>
        <w:r>
          <w:rPr>
            <w:noProof/>
            <w:webHidden/>
          </w:rPr>
          <w:fldChar w:fldCharType="end"/>
        </w:r>
      </w:hyperlink>
    </w:p>
    <w:p w14:paraId="413F1066" w14:textId="405AC2E7"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087" w:history="1">
        <w:r w:rsidRPr="00BE1DB4">
          <w:rPr>
            <w:rStyle w:val="Hyperlink"/>
            <w:rFonts w:eastAsia="Times New Roman"/>
          </w:rPr>
          <w:t>5.</w:t>
        </w:r>
        <w:r>
          <w:rPr>
            <w:rFonts w:eastAsiaTheme="minorEastAsia" w:cstheme="minorBidi"/>
            <w:b w:val="0"/>
            <w:bCs w:val="0"/>
            <w:caps w:val="0"/>
            <w:noProof/>
            <w:color w:val="auto"/>
            <w:kern w:val="2"/>
            <w:sz w:val="24"/>
            <w:szCs w:val="24"/>
            <w:lang w:bidi="ar-SA"/>
            <w14:ligatures w14:val="standardContextual"/>
          </w:rPr>
          <w:tab/>
        </w:r>
        <w:r w:rsidRPr="00BE1DB4">
          <w:rPr>
            <w:rStyle w:val="Hyperlink"/>
            <w:rFonts w:eastAsia="Times New Roman"/>
          </w:rPr>
          <w:t>GENERAL SERVICING (PRE-ENDORSED/ENDORSED)</w:t>
        </w:r>
        <w:r>
          <w:rPr>
            <w:noProof/>
            <w:webHidden/>
          </w:rPr>
          <w:tab/>
        </w:r>
        <w:r>
          <w:rPr>
            <w:noProof/>
            <w:webHidden/>
          </w:rPr>
          <w:fldChar w:fldCharType="begin"/>
        </w:r>
        <w:r>
          <w:rPr>
            <w:noProof/>
            <w:webHidden/>
          </w:rPr>
          <w:instrText xml:space="preserve"> PAGEREF _Toc230163087 \h </w:instrText>
        </w:r>
        <w:r>
          <w:rPr>
            <w:noProof/>
            <w:webHidden/>
          </w:rPr>
        </w:r>
        <w:r>
          <w:rPr>
            <w:noProof/>
            <w:webHidden/>
          </w:rPr>
          <w:fldChar w:fldCharType="separate"/>
        </w:r>
        <w:r>
          <w:rPr>
            <w:noProof/>
            <w:webHidden/>
          </w:rPr>
          <w:t>5-1</w:t>
        </w:r>
        <w:r>
          <w:rPr>
            <w:noProof/>
            <w:webHidden/>
          </w:rPr>
          <w:fldChar w:fldCharType="end"/>
        </w:r>
      </w:hyperlink>
    </w:p>
    <w:p w14:paraId="2B64E136" w14:textId="4B18ED78" w:rsidR="00EC7503" w:rsidRDefault="00EC7503">
      <w:pPr>
        <w:pStyle w:val="TOC2"/>
        <w:rPr>
          <w:rFonts w:eastAsiaTheme="minorEastAsia" w:cstheme="minorBidi"/>
          <w:smallCaps w:val="0"/>
          <w:noProof/>
          <w:kern w:val="2"/>
          <w:sz w:val="24"/>
          <w:szCs w:val="24"/>
          <w14:ligatures w14:val="standardContextual"/>
        </w:rPr>
      </w:pPr>
      <w:hyperlink w:anchor="_Toc230163088" w:history="1">
        <w:r w:rsidRPr="00BE1DB4">
          <w:rPr>
            <w:rStyle w:val="Hyperlink"/>
          </w:rPr>
          <w:t>5.1</w:t>
        </w:r>
        <w:r>
          <w:rPr>
            <w:rFonts w:eastAsiaTheme="minorEastAsia" w:cstheme="minorBidi"/>
            <w:smallCaps w:val="0"/>
            <w:noProof/>
            <w:kern w:val="2"/>
            <w:sz w:val="24"/>
            <w:szCs w:val="24"/>
            <w14:ligatures w14:val="standardContextual"/>
          </w:rPr>
          <w:tab/>
        </w:r>
        <w:r w:rsidRPr="00BE1DB4">
          <w:rPr>
            <w:rStyle w:val="Hyperlink"/>
          </w:rPr>
          <w:t>General Servicing Overview</w:t>
        </w:r>
        <w:r>
          <w:rPr>
            <w:noProof/>
            <w:webHidden/>
          </w:rPr>
          <w:tab/>
        </w:r>
        <w:r>
          <w:rPr>
            <w:noProof/>
            <w:webHidden/>
          </w:rPr>
          <w:fldChar w:fldCharType="begin"/>
        </w:r>
        <w:r>
          <w:rPr>
            <w:noProof/>
            <w:webHidden/>
          </w:rPr>
          <w:instrText xml:space="preserve"> PAGEREF _Toc230163088 \h </w:instrText>
        </w:r>
        <w:r>
          <w:rPr>
            <w:noProof/>
            <w:webHidden/>
          </w:rPr>
        </w:r>
        <w:r>
          <w:rPr>
            <w:noProof/>
            <w:webHidden/>
          </w:rPr>
          <w:fldChar w:fldCharType="separate"/>
        </w:r>
        <w:r>
          <w:rPr>
            <w:noProof/>
            <w:webHidden/>
          </w:rPr>
          <w:t>5-1</w:t>
        </w:r>
        <w:r>
          <w:rPr>
            <w:noProof/>
            <w:webHidden/>
          </w:rPr>
          <w:fldChar w:fldCharType="end"/>
        </w:r>
      </w:hyperlink>
    </w:p>
    <w:p w14:paraId="5820AB62" w14:textId="3C70C7DB" w:rsidR="00EC7503" w:rsidRDefault="00EC7503">
      <w:pPr>
        <w:pStyle w:val="TOC2"/>
        <w:rPr>
          <w:rFonts w:eastAsiaTheme="minorEastAsia" w:cstheme="minorBidi"/>
          <w:smallCaps w:val="0"/>
          <w:noProof/>
          <w:kern w:val="2"/>
          <w:sz w:val="24"/>
          <w:szCs w:val="24"/>
          <w14:ligatures w14:val="standardContextual"/>
        </w:rPr>
      </w:pPr>
      <w:hyperlink w:anchor="_Toc230163089" w:history="1">
        <w:r w:rsidRPr="00BE1DB4">
          <w:rPr>
            <w:rStyle w:val="Hyperlink"/>
          </w:rPr>
          <w:t>5.2</w:t>
        </w:r>
        <w:r>
          <w:rPr>
            <w:rFonts w:eastAsiaTheme="minorEastAsia" w:cstheme="minorBidi"/>
            <w:smallCaps w:val="0"/>
            <w:noProof/>
            <w:kern w:val="2"/>
            <w:sz w:val="24"/>
            <w:szCs w:val="24"/>
            <w14:ligatures w14:val="standardContextual"/>
          </w:rPr>
          <w:tab/>
        </w:r>
        <w:r w:rsidRPr="00BE1DB4">
          <w:rPr>
            <w:rStyle w:val="Hyperlink"/>
          </w:rPr>
          <w:t>Loan Search</w:t>
        </w:r>
        <w:r>
          <w:rPr>
            <w:noProof/>
            <w:webHidden/>
          </w:rPr>
          <w:tab/>
        </w:r>
        <w:r>
          <w:rPr>
            <w:noProof/>
            <w:webHidden/>
          </w:rPr>
          <w:fldChar w:fldCharType="begin"/>
        </w:r>
        <w:r>
          <w:rPr>
            <w:noProof/>
            <w:webHidden/>
          </w:rPr>
          <w:instrText xml:space="preserve"> PAGEREF _Toc230163089 \h </w:instrText>
        </w:r>
        <w:r>
          <w:rPr>
            <w:noProof/>
            <w:webHidden/>
          </w:rPr>
        </w:r>
        <w:r>
          <w:rPr>
            <w:noProof/>
            <w:webHidden/>
          </w:rPr>
          <w:fldChar w:fldCharType="separate"/>
        </w:r>
        <w:r>
          <w:rPr>
            <w:noProof/>
            <w:webHidden/>
          </w:rPr>
          <w:t>5-1</w:t>
        </w:r>
        <w:r>
          <w:rPr>
            <w:noProof/>
            <w:webHidden/>
          </w:rPr>
          <w:fldChar w:fldCharType="end"/>
        </w:r>
      </w:hyperlink>
    </w:p>
    <w:p w14:paraId="785BB57A" w14:textId="706A514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0" w:history="1">
        <w:r w:rsidRPr="00BE1DB4">
          <w:rPr>
            <w:rStyle w:val="Hyperlink"/>
          </w:rPr>
          <w:t>5.2.1</w:t>
        </w:r>
        <w:r>
          <w:rPr>
            <w:rFonts w:eastAsiaTheme="minorEastAsia" w:cstheme="minorBidi"/>
            <w:i w:val="0"/>
            <w:iCs w:val="0"/>
            <w:noProof/>
            <w:kern w:val="2"/>
            <w:sz w:val="24"/>
            <w:szCs w:val="24"/>
            <w14:ligatures w14:val="standardContextual"/>
          </w:rPr>
          <w:tab/>
        </w:r>
        <w:r w:rsidRPr="00BE1DB4">
          <w:rPr>
            <w:rStyle w:val="Hyperlink"/>
          </w:rPr>
          <w:t>Search Criteria</w:t>
        </w:r>
        <w:r>
          <w:rPr>
            <w:noProof/>
            <w:webHidden/>
          </w:rPr>
          <w:tab/>
        </w:r>
        <w:r>
          <w:rPr>
            <w:noProof/>
            <w:webHidden/>
          </w:rPr>
          <w:fldChar w:fldCharType="begin"/>
        </w:r>
        <w:r>
          <w:rPr>
            <w:noProof/>
            <w:webHidden/>
          </w:rPr>
          <w:instrText xml:space="preserve"> PAGEREF _Toc230163090 \h </w:instrText>
        </w:r>
        <w:r>
          <w:rPr>
            <w:noProof/>
            <w:webHidden/>
          </w:rPr>
        </w:r>
        <w:r>
          <w:rPr>
            <w:noProof/>
            <w:webHidden/>
          </w:rPr>
          <w:fldChar w:fldCharType="separate"/>
        </w:r>
        <w:r>
          <w:rPr>
            <w:noProof/>
            <w:webHidden/>
          </w:rPr>
          <w:t>5-1</w:t>
        </w:r>
        <w:r>
          <w:rPr>
            <w:noProof/>
            <w:webHidden/>
          </w:rPr>
          <w:fldChar w:fldCharType="end"/>
        </w:r>
      </w:hyperlink>
    </w:p>
    <w:p w14:paraId="714DF238" w14:textId="3E8B352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1" w:history="1">
        <w:r w:rsidRPr="00BE1DB4">
          <w:rPr>
            <w:rStyle w:val="Hyperlink"/>
          </w:rPr>
          <w:t>5.2.2</w:t>
        </w:r>
        <w:r>
          <w:rPr>
            <w:rFonts w:eastAsiaTheme="minorEastAsia" w:cstheme="minorBidi"/>
            <w:i w:val="0"/>
            <w:iCs w:val="0"/>
            <w:noProof/>
            <w:kern w:val="2"/>
            <w:sz w:val="24"/>
            <w:szCs w:val="24"/>
            <w14:ligatures w14:val="standardContextual"/>
          </w:rPr>
          <w:tab/>
        </w:r>
        <w:r w:rsidRPr="00BE1DB4">
          <w:rPr>
            <w:rStyle w:val="Hyperlink"/>
          </w:rPr>
          <w:t>Searching for a Loan</w:t>
        </w:r>
        <w:r>
          <w:rPr>
            <w:noProof/>
            <w:webHidden/>
          </w:rPr>
          <w:tab/>
        </w:r>
        <w:r>
          <w:rPr>
            <w:noProof/>
            <w:webHidden/>
          </w:rPr>
          <w:fldChar w:fldCharType="begin"/>
        </w:r>
        <w:r>
          <w:rPr>
            <w:noProof/>
            <w:webHidden/>
          </w:rPr>
          <w:instrText xml:space="preserve"> PAGEREF _Toc230163091 \h </w:instrText>
        </w:r>
        <w:r>
          <w:rPr>
            <w:noProof/>
            <w:webHidden/>
          </w:rPr>
        </w:r>
        <w:r>
          <w:rPr>
            <w:noProof/>
            <w:webHidden/>
          </w:rPr>
          <w:fldChar w:fldCharType="separate"/>
        </w:r>
        <w:r>
          <w:rPr>
            <w:noProof/>
            <w:webHidden/>
          </w:rPr>
          <w:t>5-2</w:t>
        </w:r>
        <w:r>
          <w:rPr>
            <w:noProof/>
            <w:webHidden/>
          </w:rPr>
          <w:fldChar w:fldCharType="end"/>
        </w:r>
      </w:hyperlink>
    </w:p>
    <w:p w14:paraId="56523392" w14:textId="13EABB1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2" w:history="1">
        <w:r w:rsidRPr="00BE1DB4">
          <w:rPr>
            <w:rStyle w:val="Hyperlink"/>
          </w:rPr>
          <w:t>5.2.3</w:t>
        </w:r>
        <w:r>
          <w:rPr>
            <w:rFonts w:eastAsiaTheme="minorEastAsia" w:cstheme="minorBidi"/>
            <w:i w:val="0"/>
            <w:iCs w:val="0"/>
            <w:noProof/>
            <w:kern w:val="2"/>
            <w:sz w:val="24"/>
            <w:szCs w:val="24"/>
            <w14:ligatures w14:val="standardContextual"/>
          </w:rPr>
          <w:tab/>
        </w:r>
        <w:r w:rsidRPr="00BE1DB4">
          <w:rPr>
            <w:rStyle w:val="Hyperlink"/>
          </w:rPr>
          <w:t>Loan Search Results</w:t>
        </w:r>
        <w:r>
          <w:rPr>
            <w:noProof/>
            <w:webHidden/>
          </w:rPr>
          <w:tab/>
        </w:r>
        <w:r>
          <w:rPr>
            <w:noProof/>
            <w:webHidden/>
          </w:rPr>
          <w:fldChar w:fldCharType="begin"/>
        </w:r>
        <w:r>
          <w:rPr>
            <w:noProof/>
            <w:webHidden/>
          </w:rPr>
          <w:instrText xml:space="preserve"> PAGEREF _Toc230163092 \h </w:instrText>
        </w:r>
        <w:r>
          <w:rPr>
            <w:noProof/>
            <w:webHidden/>
          </w:rPr>
        </w:r>
        <w:r>
          <w:rPr>
            <w:noProof/>
            <w:webHidden/>
          </w:rPr>
          <w:fldChar w:fldCharType="separate"/>
        </w:r>
        <w:r>
          <w:rPr>
            <w:noProof/>
            <w:webHidden/>
          </w:rPr>
          <w:t>5-2</w:t>
        </w:r>
        <w:r>
          <w:rPr>
            <w:noProof/>
            <w:webHidden/>
          </w:rPr>
          <w:fldChar w:fldCharType="end"/>
        </w:r>
      </w:hyperlink>
    </w:p>
    <w:p w14:paraId="2A91512A" w14:textId="606A3D9F" w:rsidR="00EC7503" w:rsidRDefault="00EC7503">
      <w:pPr>
        <w:pStyle w:val="TOC2"/>
        <w:rPr>
          <w:rFonts w:eastAsiaTheme="minorEastAsia" w:cstheme="minorBidi"/>
          <w:smallCaps w:val="0"/>
          <w:noProof/>
          <w:kern w:val="2"/>
          <w:sz w:val="24"/>
          <w:szCs w:val="24"/>
          <w14:ligatures w14:val="standardContextual"/>
        </w:rPr>
      </w:pPr>
      <w:hyperlink w:anchor="_Toc230163093" w:history="1">
        <w:r w:rsidRPr="00BE1DB4">
          <w:rPr>
            <w:rStyle w:val="Hyperlink"/>
            <w:rFonts w:eastAsia="Times New Roman"/>
          </w:rPr>
          <w:t>5.3</w:t>
        </w:r>
        <w:r>
          <w:rPr>
            <w:rFonts w:eastAsiaTheme="minorEastAsia" w:cstheme="minorBidi"/>
            <w:smallCaps w:val="0"/>
            <w:noProof/>
            <w:kern w:val="2"/>
            <w:sz w:val="24"/>
            <w:szCs w:val="24"/>
            <w14:ligatures w14:val="standardContextual"/>
          </w:rPr>
          <w:tab/>
        </w:r>
        <w:r w:rsidRPr="00BE1DB4">
          <w:rPr>
            <w:rStyle w:val="Hyperlink"/>
            <w:rFonts w:eastAsia="Times New Roman"/>
          </w:rPr>
          <w:t>Loan Balance</w:t>
        </w:r>
        <w:r>
          <w:rPr>
            <w:noProof/>
            <w:webHidden/>
          </w:rPr>
          <w:tab/>
        </w:r>
        <w:r>
          <w:rPr>
            <w:noProof/>
            <w:webHidden/>
          </w:rPr>
          <w:fldChar w:fldCharType="begin"/>
        </w:r>
        <w:r>
          <w:rPr>
            <w:noProof/>
            <w:webHidden/>
          </w:rPr>
          <w:instrText xml:space="preserve"> PAGEREF _Toc230163093 \h </w:instrText>
        </w:r>
        <w:r>
          <w:rPr>
            <w:noProof/>
            <w:webHidden/>
          </w:rPr>
        </w:r>
        <w:r>
          <w:rPr>
            <w:noProof/>
            <w:webHidden/>
          </w:rPr>
          <w:fldChar w:fldCharType="separate"/>
        </w:r>
        <w:r>
          <w:rPr>
            <w:noProof/>
            <w:webHidden/>
          </w:rPr>
          <w:t>5-2</w:t>
        </w:r>
        <w:r>
          <w:rPr>
            <w:noProof/>
            <w:webHidden/>
          </w:rPr>
          <w:fldChar w:fldCharType="end"/>
        </w:r>
      </w:hyperlink>
    </w:p>
    <w:p w14:paraId="23E38C08" w14:textId="1177828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4" w:history="1">
        <w:r w:rsidRPr="00BE1DB4">
          <w:rPr>
            <w:rStyle w:val="Hyperlink"/>
          </w:rPr>
          <w:t>5.3.1</w:t>
        </w:r>
        <w:r>
          <w:rPr>
            <w:rFonts w:eastAsiaTheme="minorEastAsia" w:cstheme="minorBidi"/>
            <w:i w:val="0"/>
            <w:iCs w:val="0"/>
            <w:noProof/>
            <w:kern w:val="2"/>
            <w:sz w:val="24"/>
            <w:szCs w:val="24"/>
            <w14:ligatures w14:val="standardContextual"/>
          </w:rPr>
          <w:tab/>
        </w:r>
        <w:r w:rsidRPr="00BE1DB4">
          <w:rPr>
            <w:rStyle w:val="Hyperlink"/>
          </w:rPr>
          <w:t>Activating or Suspending Payments</w:t>
        </w:r>
        <w:r>
          <w:rPr>
            <w:noProof/>
            <w:webHidden/>
          </w:rPr>
          <w:tab/>
        </w:r>
        <w:r>
          <w:rPr>
            <w:noProof/>
            <w:webHidden/>
          </w:rPr>
          <w:fldChar w:fldCharType="begin"/>
        </w:r>
        <w:r>
          <w:rPr>
            <w:noProof/>
            <w:webHidden/>
          </w:rPr>
          <w:instrText xml:space="preserve"> PAGEREF _Toc230163094 \h </w:instrText>
        </w:r>
        <w:r>
          <w:rPr>
            <w:noProof/>
            <w:webHidden/>
          </w:rPr>
        </w:r>
        <w:r>
          <w:rPr>
            <w:noProof/>
            <w:webHidden/>
          </w:rPr>
          <w:fldChar w:fldCharType="separate"/>
        </w:r>
        <w:r>
          <w:rPr>
            <w:noProof/>
            <w:webHidden/>
          </w:rPr>
          <w:t>5-3</w:t>
        </w:r>
        <w:r>
          <w:rPr>
            <w:noProof/>
            <w:webHidden/>
          </w:rPr>
          <w:fldChar w:fldCharType="end"/>
        </w:r>
      </w:hyperlink>
    </w:p>
    <w:p w14:paraId="6B7FC53A" w14:textId="3509F08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5" w:history="1">
        <w:r w:rsidRPr="00BE1DB4">
          <w:rPr>
            <w:rStyle w:val="Hyperlink"/>
          </w:rPr>
          <w:t>5.3.2</w:t>
        </w:r>
        <w:r>
          <w:rPr>
            <w:rFonts w:eastAsiaTheme="minorEastAsia" w:cstheme="minorBidi"/>
            <w:i w:val="0"/>
            <w:iCs w:val="0"/>
            <w:noProof/>
            <w:kern w:val="2"/>
            <w:sz w:val="24"/>
            <w:szCs w:val="24"/>
            <w14:ligatures w14:val="standardContextual"/>
          </w:rPr>
          <w:tab/>
        </w:r>
        <w:r w:rsidRPr="00BE1DB4">
          <w:rPr>
            <w:rStyle w:val="Hyperlink"/>
          </w:rPr>
          <w:t>Viewing Audit Information</w:t>
        </w:r>
        <w:r>
          <w:rPr>
            <w:noProof/>
            <w:webHidden/>
          </w:rPr>
          <w:tab/>
        </w:r>
        <w:r>
          <w:rPr>
            <w:noProof/>
            <w:webHidden/>
          </w:rPr>
          <w:fldChar w:fldCharType="begin"/>
        </w:r>
        <w:r>
          <w:rPr>
            <w:noProof/>
            <w:webHidden/>
          </w:rPr>
          <w:instrText xml:space="preserve"> PAGEREF _Toc230163095 \h </w:instrText>
        </w:r>
        <w:r>
          <w:rPr>
            <w:noProof/>
            <w:webHidden/>
          </w:rPr>
        </w:r>
        <w:r>
          <w:rPr>
            <w:noProof/>
            <w:webHidden/>
          </w:rPr>
          <w:fldChar w:fldCharType="separate"/>
        </w:r>
        <w:r>
          <w:rPr>
            <w:noProof/>
            <w:webHidden/>
          </w:rPr>
          <w:t>5-4</w:t>
        </w:r>
        <w:r>
          <w:rPr>
            <w:noProof/>
            <w:webHidden/>
          </w:rPr>
          <w:fldChar w:fldCharType="end"/>
        </w:r>
      </w:hyperlink>
    </w:p>
    <w:p w14:paraId="1FBE365C" w14:textId="59ACA19F" w:rsidR="00EC7503" w:rsidRDefault="00EC7503">
      <w:pPr>
        <w:pStyle w:val="TOC2"/>
        <w:rPr>
          <w:rFonts w:eastAsiaTheme="minorEastAsia" w:cstheme="minorBidi"/>
          <w:smallCaps w:val="0"/>
          <w:noProof/>
          <w:kern w:val="2"/>
          <w:sz w:val="24"/>
          <w:szCs w:val="24"/>
          <w14:ligatures w14:val="standardContextual"/>
        </w:rPr>
      </w:pPr>
      <w:hyperlink w:anchor="_Toc230163096" w:history="1">
        <w:r w:rsidRPr="00BE1DB4">
          <w:rPr>
            <w:rStyle w:val="Hyperlink"/>
            <w:rFonts w:eastAsia="Times New Roman"/>
          </w:rPr>
          <w:t>5.4</w:t>
        </w:r>
        <w:r>
          <w:rPr>
            <w:rFonts w:eastAsiaTheme="minorEastAsia" w:cstheme="minorBidi"/>
            <w:smallCaps w:val="0"/>
            <w:noProof/>
            <w:kern w:val="2"/>
            <w:sz w:val="24"/>
            <w:szCs w:val="24"/>
            <w14:ligatures w14:val="standardContextual"/>
          </w:rPr>
          <w:tab/>
        </w:r>
        <w:r w:rsidRPr="00BE1DB4">
          <w:rPr>
            <w:rStyle w:val="Hyperlink"/>
            <w:rFonts w:eastAsia="Times New Roman"/>
          </w:rPr>
          <w:t>Loan Details</w:t>
        </w:r>
        <w:r>
          <w:rPr>
            <w:noProof/>
            <w:webHidden/>
          </w:rPr>
          <w:tab/>
        </w:r>
        <w:r>
          <w:rPr>
            <w:noProof/>
            <w:webHidden/>
          </w:rPr>
          <w:fldChar w:fldCharType="begin"/>
        </w:r>
        <w:r>
          <w:rPr>
            <w:noProof/>
            <w:webHidden/>
          </w:rPr>
          <w:instrText xml:space="preserve"> PAGEREF _Toc230163096 \h </w:instrText>
        </w:r>
        <w:r>
          <w:rPr>
            <w:noProof/>
            <w:webHidden/>
          </w:rPr>
        </w:r>
        <w:r>
          <w:rPr>
            <w:noProof/>
            <w:webHidden/>
          </w:rPr>
          <w:fldChar w:fldCharType="separate"/>
        </w:r>
        <w:r>
          <w:rPr>
            <w:noProof/>
            <w:webHidden/>
          </w:rPr>
          <w:t>5-5</w:t>
        </w:r>
        <w:r>
          <w:rPr>
            <w:noProof/>
            <w:webHidden/>
          </w:rPr>
          <w:fldChar w:fldCharType="end"/>
        </w:r>
      </w:hyperlink>
    </w:p>
    <w:p w14:paraId="5F383DAA" w14:textId="677A3A5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7" w:history="1">
        <w:r w:rsidRPr="00BE1DB4">
          <w:rPr>
            <w:rStyle w:val="Hyperlink"/>
          </w:rPr>
          <w:t>5.4.1</w:t>
        </w:r>
        <w:r>
          <w:rPr>
            <w:rFonts w:eastAsiaTheme="minorEastAsia" w:cstheme="minorBidi"/>
            <w:i w:val="0"/>
            <w:iCs w:val="0"/>
            <w:noProof/>
            <w:kern w:val="2"/>
            <w:sz w:val="24"/>
            <w:szCs w:val="24"/>
            <w14:ligatures w14:val="standardContextual"/>
          </w:rPr>
          <w:tab/>
        </w:r>
        <w:r w:rsidRPr="00BE1DB4">
          <w:rPr>
            <w:rStyle w:val="Hyperlink"/>
          </w:rPr>
          <w:t>Editing Loan Rates</w:t>
        </w:r>
        <w:r>
          <w:rPr>
            <w:noProof/>
            <w:webHidden/>
          </w:rPr>
          <w:tab/>
        </w:r>
        <w:r>
          <w:rPr>
            <w:noProof/>
            <w:webHidden/>
          </w:rPr>
          <w:fldChar w:fldCharType="begin"/>
        </w:r>
        <w:r>
          <w:rPr>
            <w:noProof/>
            <w:webHidden/>
          </w:rPr>
          <w:instrText xml:space="preserve"> PAGEREF _Toc230163097 \h </w:instrText>
        </w:r>
        <w:r>
          <w:rPr>
            <w:noProof/>
            <w:webHidden/>
          </w:rPr>
        </w:r>
        <w:r>
          <w:rPr>
            <w:noProof/>
            <w:webHidden/>
          </w:rPr>
          <w:fldChar w:fldCharType="separate"/>
        </w:r>
        <w:r>
          <w:rPr>
            <w:noProof/>
            <w:webHidden/>
          </w:rPr>
          <w:t>5-5</w:t>
        </w:r>
        <w:r>
          <w:rPr>
            <w:noProof/>
            <w:webHidden/>
          </w:rPr>
          <w:fldChar w:fldCharType="end"/>
        </w:r>
      </w:hyperlink>
    </w:p>
    <w:p w14:paraId="0BA27F39" w14:textId="207F079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8" w:history="1">
        <w:r w:rsidRPr="00BE1DB4">
          <w:rPr>
            <w:rStyle w:val="Hyperlink"/>
          </w:rPr>
          <w:t>5.4.2</w:t>
        </w:r>
        <w:r>
          <w:rPr>
            <w:rFonts w:eastAsiaTheme="minorEastAsia" w:cstheme="minorBidi"/>
            <w:i w:val="0"/>
            <w:iCs w:val="0"/>
            <w:noProof/>
            <w:kern w:val="2"/>
            <w:sz w:val="24"/>
            <w:szCs w:val="24"/>
            <w14:ligatures w14:val="standardContextual"/>
          </w:rPr>
          <w:tab/>
        </w:r>
        <w:r w:rsidRPr="00BE1DB4">
          <w:rPr>
            <w:rStyle w:val="Hyperlink"/>
          </w:rPr>
          <w:t>Editing Loan Dates</w:t>
        </w:r>
        <w:r>
          <w:rPr>
            <w:noProof/>
            <w:webHidden/>
          </w:rPr>
          <w:tab/>
        </w:r>
        <w:r>
          <w:rPr>
            <w:noProof/>
            <w:webHidden/>
          </w:rPr>
          <w:fldChar w:fldCharType="begin"/>
        </w:r>
        <w:r>
          <w:rPr>
            <w:noProof/>
            <w:webHidden/>
          </w:rPr>
          <w:instrText xml:space="preserve"> PAGEREF _Toc230163098 \h </w:instrText>
        </w:r>
        <w:r>
          <w:rPr>
            <w:noProof/>
            <w:webHidden/>
          </w:rPr>
        </w:r>
        <w:r>
          <w:rPr>
            <w:noProof/>
            <w:webHidden/>
          </w:rPr>
          <w:fldChar w:fldCharType="separate"/>
        </w:r>
        <w:r>
          <w:rPr>
            <w:noProof/>
            <w:webHidden/>
          </w:rPr>
          <w:t>5-6</w:t>
        </w:r>
        <w:r>
          <w:rPr>
            <w:noProof/>
            <w:webHidden/>
          </w:rPr>
          <w:fldChar w:fldCharType="end"/>
        </w:r>
      </w:hyperlink>
    </w:p>
    <w:p w14:paraId="73F766BA" w14:textId="2BF4F6D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099" w:history="1">
        <w:r w:rsidRPr="00BE1DB4">
          <w:rPr>
            <w:rStyle w:val="Hyperlink"/>
          </w:rPr>
          <w:t>5.4.3</w:t>
        </w:r>
        <w:r>
          <w:rPr>
            <w:rFonts w:eastAsiaTheme="minorEastAsia" w:cstheme="minorBidi"/>
            <w:i w:val="0"/>
            <w:iCs w:val="0"/>
            <w:noProof/>
            <w:kern w:val="2"/>
            <w:sz w:val="24"/>
            <w:szCs w:val="24"/>
            <w14:ligatures w14:val="standardContextual"/>
          </w:rPr>
          <w:tab/>
        </w:r>
        <w:r w:rsidRPr="00BE1DB4">
          <w:rPr>
            <w:rStyle w:val="Hyperlink"/>
          </w:rPr>
          <w:t>Editing Loan Identifiers</w:t>
        </w:r>
        <w:r>
          <w:rPr>
            <w:noProof/>
            <w:webHidden/>
          </w:rPr>
          <w:tab/>
        </w:r>
        <w:r>
          <w:rPr>
            <w:noProof/>
            <w:webHidden/>
          </w:rPr>
          <w:fldChar w:fldCharType="begin"/>
        </w:r>
        <w:r>
          <w:rPr>
            <w:noProof/>
            <w:webHidden/>
          </w:rPr>
          <w:instrText xml:space="preserve"> PAGEREF _Toc230163099 \h </w:instrText>
        </w:r>
        <w:r>
          <w:rPr>
            <w:noProof/>
            <w:webHidden/>
          </w:rPr>
        </w:r>
        <w:r>
          <w:rPr>
            <w:noProof/>
            <w:webHidden/>
          </w:rPr>
          <w:fldChar w:fldCharType="separate"/>
        </w:r>
        <w:r>
          <w:rPr>
            <w:noProof/>
            <w:webHidden/>
          </w:rPr>
          <w:t>5-6</w:t>
        </w:r>
        <w:r>
          <w:rPr>
            <w:noProof/>
            <w:webHidden/>
          </w:rPr>
          <w:fldChar w:fldCharType="end"/>
        </w:r>
      </w:hyperlink>
    </w:p>
    <w:p w14:paraId="752CD02C" w14:textId="025C9D2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00" w:history="1">
        <w:r w:rsidRPr="00BE1DB4">
          <w:rPr>
            <w:rStyle w:val="Hyperlink"/>
          </w:rPr>
          <w:t>5.4.4</w:t>
        </w:r>
        <w:r>
          <w:rPr>
            <w:rFonts w:eastAsiaTheme="minorEastAsia" w:cstheme="minorBidi"/>
            <w:i w:val="0"/>
            <w:iCs w:val="0"/>
            <w:noProof/>
            <w:kern w:val="2"/>
            <w:sz w:val="24"/>
            <w:szCs w:val="24"/>
            <w14:ligatures w14:val="standardContextual"/>
          </w:rPr>
          <w:tab/>
        </w:r>
        <w:r w:rsidRPr="00BE1DB4">
          <w:rPr>
            <w:rStyle w:val="Hyperlink"/>
          </w:rPr>
          <w:t>Viewing Audit Information</w:t>
        </w:r>
        <w:r>
          <w:rPr>
            <w:noProof/>
            <w:webHidden/>
          </w:rPr>
          <w:tab/>
        </w:r>
        <w:r>
          <w:rPr>
            <w:noProof/>
            <w:webHidden/>
          </w:rPr>
          <w:fldChar w:fldCharType="begin"/>
        </w:r>
        <w:r>
          <w:rPr>
            <w:noProof/>
            <w:webHidden/>
          </w:rPr>
          <w:instrText xml:space="preserve"> PAGEREF _Toc230163100 \h </w:instrText>
        </w:r>
        <w:r>
          <w:rPr>
            <w:noProof/>
            <w:webHidden/>
          </w:rPr>
        </w:r>
        <w:r>
          <w:rPr>
            <w:noProof/>
            <w:webHidden/>
          </w:rPr>
          <w:fldChar w:fldCharType="separate"/>
        </w:r>
        <w:r>
          <w:rPr>
            <w:noProof/>
            <w:webHidden/>
          </w:rPr>
          <w:t>5-7</w:t>
        </w:r>
        <w:r>
          <w:rPr>
            <w:noProof/>
            <w:webHidden/>
          </w:rPr>
          <w:fldChar w:fldCharType="end"/>
        </w:r>
      </w:hyperlink>
    </w:p>
    <w:p w14:paraId="533B29AF" w14:textId="6C60E002" w:rsidR="00EC7503" w:rsidRDefault="00EC7503">
      <w:pPr>
        <w:pStyle w:val="TOC2"/>
        <w:rPr>
          <w:rFonts w:eastAsiaTheme="minorEastAsia" w:cstheme="minorBidi"/>
          <w:smallCaps w:val="0"/>
          <w:noProof/>
          <w:kern w:val="2"/>
          <w:sz w:val="24"/>
          <w:szCs w:val="24"/>
          <w14:ligatures w14:val="standardContextual"/>
        </w:rPr>
      </w:pPr>
      <w:hyperlink w:anchor="_Toc230163101" w:history="1">
        <w:r w:rsidRPr="00BE1DB4">
          <w:rPr>
            <w:rStyle w:val="Hyperlink"/>
            <w:rFonts w:eastAsia="Times New Roman"/>
          </w:rPr>
          <w:t>5.5</w:t>
        </w:r>
        <w:r>
          <w:rPr>
            <w:rFonts w:eastAsiaTheme="minorEastAsia" w:cstheme="minorBidi"/>
            <w:smallCaps w:val="0"/>
            <w:noProof/>
            <w:kern w:val="2"/>
            <w:sz w:val="24"/>
            <w:szCs w:val="24"/>
            <w14:ligatures w14:val="standardContextual"/>
          </w:rPr>
          <w:tab/>
        </w:r>
        <w:r w:rsidRPr="00BE1DB4">
          <w:rPr>
            <w:rStyle w:val="Hyperlink"/>
            <w:rFonts w:eastAsia="Times New Roman"/>
          </w:rPr>
          <w:t>Transactions</w:t>
        </w:r>
        <w:r>
          <w:rPr>
            <w:noProof/>
            <w:webHidden/>
          </w:rPr>
          <w:tab/>
        </w:r>
        <w:r>
          <w:rPr>
            <w:noProof/>
            <w:webHidden/>
          </w:rPr>
          <w:fldChar w:fldCharType="begin"/>
        </w:r>
        <w:r>
          <w:rPr>
            <w:noProof/>
            <w:webHidden/>
          </w:rPr>
          <w:instrText xml:space="preserve"> PAGEREF _Toc230163101 \h </w:instrText>
        </w:r>
        <w:r>
          <w:rPr>
            <w:noProof/>
            <w:webHidden/>
          </w:rPr>
        </w:r>
        <w:r>
          <w:rPr>
            <w:noProof/>
            <w:webHidden/>
          </w:rPr>
          <w:fldChar w:fldCharType="separate"/>
        </w:r>
        <w:r>
          <w:rPr>
            <w:noProof/>
            <w:webHidden/>
          </w:rPr>
          <w:t>5-8</w:t>
        </w:r>
        <w:r>
          <w:rPr>
            <w:noProof/>
            <w:webHidden/>
          </w:rPr>
          <w:fldChar w:fldCharType="end"/>
        </w:r>
      </w:hyperlink>
    </w:p>
    <w:p w14:paraId="1FBB089A" w14:textId="20F18F5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02" w:history="1">
        <w:r w:rsidRPr="00BE1DB4">
          <w:rPr>
            <w:rStyle w:val="Hyperlink"/>
          </w:rPr>
          <w:t>5.5.1</w:t>
        </w:r>
        <w:r>
          <w:rPr>
            <w:rFonts w:eastAsiaTheme="minorEastAsia" w:cstheme="minorBidi"/>
            <w:i w:val="0"/>
            <w:iCs w:val="0"/>
            <w:noProof/>
            <w:kern w:val="2"/>
            <w:sz w:val="24"/>
            <w:szCs w:val="24"/>
            <w14:ligatures w14:val="standardContextual"/>
          </w:rPr>
          <w:tab/>
        </w:r>
        <w:r w:rsidRPr="00BE1DB4">
          <w:rPr>
            <w:rStyle w:val="Hyperlink"/>
          </w:rPr>
          <w:t>Transactions – Loan</w:t>
        </w:r>
        <w:r>
          <w:rPr>
            <w:noProof/>
            <w:webHidden/>
          </w:rPr>
          <w:tab/>
        </w:r>
        <w:r>
          <w:rPr>
            <w:noProof/>
            <w:webHidden/>
          </w:rPr>
          <w:fldChar w:fldCharType="begin"/>
        </w:r>
        <w:r>
          <w:rPr>
            <w:noProof/>
            <w:webHidden/>
          </w:rPr>
          <w:instrText xml:space="preserve"> PAGEREF _Toc230163102 \h </w:instrText>
        </w:r>
        <w:r>
          <w:rPr>
            <w:noProof/>
            <w:webHidden/>
          </w:rPr>
        </w:r>
        <w:r>
          <w:rPr>
            <w:noProof/>
            <w:webHidden/>
          </w:rPr>
          <w:fldChar w:fldCharType="separate"/>
        </w:r>
        <w:r>
          <w:rPr>
            <w:noProof/>
            <w:webHidden/>
          </w:rPr>
          <w:t>5-8</w:t>
        </w:r>
        <w:r>
          <w:rPr>
            <w:noProof/>
            <w:webHidden/>
          </w:rPr>
          <w:fldChar w:fldCharType="end"/>
        </w:r>
      </w:hyperlink>
    </w:p>
    <w:p w14:paraId="6545B03E" w14:textId="46A0C5A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3" w:history="1">
        <w:r w:rsidRPr="00BE1DB4">
          <w:rPr>
            <w:rStyle w:val="Hyperlink"/>
          </w:rPr>
          <w:t>5.5.1.1</w:t>
        </w:r>
        <w:r>
          <w:rPr>
            <w:rFonts w:eastAsiaTheme="minorEastAsia" w:cstheme="minorBidi"/>
            <w:noProof/>
            <w:kern w:val="2"/>
            <w:sz w:val="24"/>
            <w:szCs w:val="24"/>
            <w14:ligatures w14:val="standardContextual"/>
          </w:rPr>
          <w:tab/>
        </w:r>
        <w:r w:rsidRPr="00BE1DB4">
          <w:rPr>
            <w:rStyle w:val="Hyperlink"/>
          </w:rPr>
          <w:t>Transactions – Loan Filter Categories</w:t>
        </w:r>
        <w:r>
          <w:rPr>
            <w:noProof/>
            <w:webHidden/>
          </w:rPr>
          <w:tab/>
        </w:r>
        <w:r>
          <w:rPr>
            <w:noProof/>
            <w:webHidden/>
          </w:rPr>
          <w:fldChar w:fldCharType="begin"/>
        </w:r>
        <w:r>
          <w:rPr>
            <w:noProof/>
            <w:webHidden/>
          </w:rPr>
          <w:instrText xml:space="preserve"> PAGEREF _Toc230163103 \h </w:instrText>
        </w:r>
        <w:r>
          <w:rPr>
            <w:noProof/>
            <w:webHidden/>
          </w:rPr>
        </w:r>
        <w:r>
          <w:rPr>
            <w:noProof/>
            <w:webHidden/>
          </w:rPr>
          <w:fldChar w:fldCharType="separate"/>
        </w:r>
        <w:r>
          <w:rPr>
            <w:noProof/>
            <w:webHidden/>
          </w:rPr>
          <w:t>5-8</w:t>
        </w:r>
        <w:r>
          <w:rPr>
            <w:noProof/>
            <w:webHidden/>
          </w:rPr>
          <w:fldChar w:fldCharType="end"/>
        </w:r>
      </w:hyperlink>
    </w:p>
    <w:p w14:paraId="3D87327C" w14:textId="4DD61C2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4" w:history="1">
        <w:r w:rsidRPr="00BE1DB4">
          <w:rPr>
            <w:rStyle w:val="Hyperlink"/>
          </w:rPr>
          <w:t>5.5.1.2</w:t>
        </w:r>
        <w:r>
          <w:rPr>
            <w:rFonts w:eastAsiaTheme="minorEastAsia" w:cstheme="minorBidi"/>
            <w:noProof/>
            <w:kern w:val="2"/>
            <w:sz w:val="24"/>
            <w:szCs w:val="24"/>
            <w14:ligatures w14:val="standardContextual"/>
          </w:rPr>
          <w:tab/>
        </w:r>
        <w:r w:rsidRPr="00BE1DB4">
          <w:rPr>
            <w:rStyle w:val="Hyperlink"/>
          </w:rPr>
          <w:t>New Loan Transactions</w:t>
        </w:r>
        <w:r>
          <w:rPr>
            <w:noProof/>
            <w:webHidden/>
          </w:rPr>
          <w:tab/>
        </w:r>
        <w:r>
          <w:rPr>
            <w:noProof/>
            <w:webHidden/>
          </w:rPr>
          <w:fldChar w:fldCharType="begin"/>
        </w:r>
        <w:r>
          <w:rPr>
            <w:noProof/>
            <w:webHidden/>
          </w:rPr>
          <w:instrText xml:space="preserve"> PAGEREF _Toc230163104 \h </w:instrText>
        </w:r>
        <w:r>
          <w:rPr>
            <w:noProof/>
            <w:webHidden/>
          </w:rPr>
        </w:r>
        <w:r>
          <w:rPr>
            <w:noProof/>
            <w:webHidden/>
          </w:rPr>
          <w:fldChar w:fldCharType="separate"/>
        </w:r>
        <w:r>
          <w:rPr>
            <w:noProof/>
            <w:webHidden/>
          </w:rPr>
          <w:t>5-11</w:t>
        </w:r>
        <w:r>
          <w:rPr>
            <w:noProof/>
            <w:webHidden/>
          </w:rPr>
          <w:fldChar w:fldCharType="end"/>
        </w:r>
      </w:hyperlink>
    </w:p>
    <w:p w14:paraId="06A89179" w14:textId="57D8B0F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5" w:history="1">
        <w:r w:rsidRPr="00BE1DB4">
          <w:rPr>
            <w:rStyle w:val="Hyperlink"/>
          </w:rPr>
          <w:t>5.5.1.3</w:t>
        </w:r>
        <w:r>
          <w:rPr>
            <w:rFonts w:eastAsiaTheme="minorEastAsia" w:cstheme="minorBidi"/>
            <w:noProof/>
            <w:kern w:val="2"/>
            <w:sz w:val="24"/>
            <w:szCs w:val="24"/>
            <w14:ligatures w14:val="standardContextual"/>
          </w:rPr>
          <w:tab/>
        </w:r>
        <w:r w:rsidRPr="00BE1DB4">
          <w:rPr>
            <w:rStyle w:val="Hyperlink"/>
          </w:rPr>
          <w:t>IMIP adjustments</w:t>
        </w:r>
        <w:r>
          <w:rPr>
            <w:noProof/>
            <w:webHidden/>
          </w:rPr>
          <w:tab/>
        </w:r>
        <w:r>
          <w:rPr>
            <w:noProof/>
            <w:webHidden/>
          </w:rPr>
          <w:fldChar w:fldCharType="begin"/>
        </w:r>
        <w:r>
          <w:rPr>
            <w:noProof/>
            <w:webHidden/>
          </w:rPr>
          <w:instrText xml:space="preserve"> PAGEREF _Toc230163105 \h </w:instrText>
        </w:r>
        <w:r>
          <w:rPr>
            <w:noProof/>
            <w:webHidden/>
          </w:rPr>
        </w:r>
        <w:r>
          <w:rPr>
            <w:noProof/>
            <w:webHidden/>
          </w:rPr>
          <w:fldChar w:fldCharType="separate"/>
        </w:r>
        <w:r>
          <w:rPr>
            <w:noProof/>
            <w:webHidden/>
          </w:rPr>
          <w:t>5-30</w:t>
        </w:r>
        <w:r>
          <w:rPr>
            <w:noProof/>
            <w:webHidden/>
          </w:rPr>
          <w:fldChar w:fldCharType="end"/>
        </w:r>
      </w:hyperlink>
    </w:p>
    <w:p w14:paraId="0BE17AF2" w14:textId="292848C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6" w:history="1">
        <w:r w:rsidRPr="00BE1DB4">
          <w:rPr>
            <w:rStyle w:val="Hyperlink"/>
          </w:rPr>
          <w:t>5.5.1.4</w:t>
        </w:r>
        <w:r>
          <w:rPr>
            <w:rFonts w:eastAsiaTheme="minorEastAsia" w:cstheme="minorBidi"/>
            <w:noProof/>
            <w:kern w:val="2"/>
            <w:sz w:val="24"/>
            <w:szCs w:val="24"/>
            <w14:ligatures w14:val="standardContextual"/>
          </w:rPr>
          <w:tab/>
        </w:r>
        <w:r w:rsidRPr="00BE1DB4">
          <w:rPr>
            <w:rStyle w:val="Hyperlink"/>
          </w:rPr>
          <w:t>Write-Off</w:t>
        </w:r>
        <w:r>
          <w:rPr>
            <w:noProof/>
            <w:webHidden/>
          </w:rPr>
          <w:tab/>
        </w:r>
        <w:r>
          <w:rPr>
            <w:noProof/>
            <w:webHidden/>
          </w:rPr>
          <w:fldChar w:fldCharType="begin"/>
        </w:r>
        <w:r>
          <w:rPr>
            <w:noProof/>
            <w:webHidden/>
          </w:rPr>
          <w:instrText xml:space="preserve"> PAGEREF _Toc230163106 \h </w:instrText>
        </w:r>
        <w:r>
          <w:rPr>
            <w:noProof/>
            <w:webHidden/>
          </w:rPr>
        </w:r>
        <w:r>
          <w:rPr>
            <w:noProof/>
            <w:webHidden/>
          </w:rPr>
          <w:fldChar w:fldCharType="separate"/>
        </w:r>
        <w:r>
          <w:rPr>
            <w:noProof/>
            <w:webHidden/>
          </w:rPr>
          <w:t>5-30</w:t>
        </w:r>
        <w:r>
          <w:rPr>
            <w:noProof/>
            <w:webHidden/>
          </w:rPr>
          <w:fldChar w:fldCharType="end"/>
        </w:r>
      </w:hyperlink>
    </w:p>
    <w:p w14:paraId="64363AED" w14:textId="2BCAE63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7" w:history="1">
        <w:r w:rsidRPr="00BE1DB4">
          <w:rPr>
            <w:rStyle w:val="Hyperlink"/>
          </w:rPr>
          <w:t>5.5.1.5</w:t>
        </w:r>
        <w:r>
          <w:rPr>
            <w:rFonts w:eastAsiaTheme="minorEastAsia" w:cstheme="minorBidi"/>
            <w:noProof/>
            <w:kern w:val="2"/>
            <w:sz w:val="24"/>
            <w:szCs w:val="24"/>
            <w14:ligatures w14:val="standardContextual"/>
          </w:rPr>
          <w:tab/>
        </w:r>
        <w:r w:rsidRPr="00BE1DB4">
          <w:rPr>
            <w:rStyle w:val="Hyperlink"/>
          </w:rPr>
          <w:t>Balance Adjustments</w:t>
        </w:r>
        <w:r>
          <w:rPr>
            <w:noProof/>
            <w:webHidden/>
          </w:rPr>
          <w:tab/>
        </w:r>
        <w:r>
          <w:rPr>
            <w:noProof/>
            <w:webHidden/>
          </w:rPr>
          <w:fldChar w:fldCharType="begin"/>
        </w:r>
        <w:r>
          <w:rPr>
            <w:noProof/>
            <w:webHidden/>
          </w:rPr>
          <w:instrText xml:space="preserve"> PAGEREF _Toc230163107 \h </w:instrText>
        </w:r>
        <w:r>
          <w:rPr>
            <w:noProof/>
            <w:webHidden/>
          </w:rPr>
        </w:r>
        <w:r>
          <w:rPr>
            <w:noProof/>
            <w:webHidden/>
          </w:rPr>
          <w:fldChar w:fldCharType="separate"/>
        </w:r>
        <w:r>
          <w:rPr>
            <w:noProof/>
            <w:webHidden/>
          </w:rPr>
          <w:t>5-31</w:t>
        </w:r>
        <w:r>
          <w:rPr>
            <w:noProof/>
            <w:webHidden/>
          </w:rPr>
          <w:fldChar w:fldCharType="end"/>
        </w:r>
      </w:hyperlink>
    </w:p>
    <w:p w14:paraId="0F7F8BF7" w14:textId="437D0DE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08" w:history="1">
        <w:r w:rsidRPr="00BE1DB4">
          <w:rPr>
            <w:rStyle w:val="Hyperlink"/>
          </w:rPr>
          <w:t>5.5.2</w:t>
        </w:r>
        <w:r>
          <w:rPr>
            <w:rFonts w:eastAsiaTheme="minorEastAsia" w:cstheme="minorBidi"/>
            <w:i w:val="0"/>
            <w:iCs w:val="0"/>
            <w:noProof/>
            <w:kern w:val="2"/>
            <w:sz w:val="24"/>
            <w:szCs w:val="24"/>
            <w14:ligatures w14:val="standardContextual"/>
          </w:rPr>
          <w:tab/>
        </w:r>
        <w:r w:rsidRPr="00BE1DB4">
          <w:rPr>
            <w:rStyle w:val="Hyperlink"/>
          </w:rPr>
          <w:t>Transactions – Growth</w:t>
        </w:r>
        <w:r>
          <w:rPr>
            <w:noProof/>
            <w:webHidden/>
          </w:rPr>
          <w:tab/>
        </w:r>
        <w:r>
          <w:rPr>
            <w:noProof/>
            <w:webHidden/>
          </w:rPr>
          <w:fldChar w:fldCharType="begin"/>
        </w:r>
        <w:r>
          <w:rPr>
            <w:noProof/>
            <w:webHidden/>
          </w:rPr>
          <w:instrText xml:space="preserve"> PAGEREF _Toc230163108 \h </w:instrText>
        </w:r>
        <w:r>
          <w:rPr>
            <w:noProof/>
            <w:webHidden/>
          </w:rPr>
        </w:r>
        <w:r>
          <w:rPr>
            <w:noProof/>
            <w:webHidden/>
          </w:rPr>
          <w:fldChar w:fldCharType="separate"/>
        </w:r>
        <w:r>
          <w:rPr>
            <w:noProof/>
            <w:webHidden/>
          </w:rPr>
          <w:t>5-32</w:t>
        </w:r>
        <w:r>
          <w:rPr>
            <w:noProof/>
            <w:webHidden/>
          </w:rPr>
          <w:fldChar w:fldCharType="end"/>
        </w:r>
      </w:hyperlink>
    </w:p>
    <w:p w14:paraId="2B292B7E" w14:textId="11B679A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09" w:history="1">
        <w:r w:rsidRPr="00BE1DB4">
          <w:rPr>
            <w:rStyle w:val="Hyperlink"/>
          </w:rPr>
          <w:t>5.5.2.1</w:t>
        </w:r>
        <w:r>
          <w:rPr>
            <w:rFonts w:eastAsiaTheme="minorEastAsia" w:cstheme="minorBidi"/>
            <w:noProof/>
            <w:kern w:val="2"/>
            <w:sz w:val="24"/>
            <w:szCs w:val="24"/>
            <w14:ligatures w14:val="standardContextual"/>
          </w:rPr>
          <w:tab/>
        </w:r>
        <w:r w:rsidRPr="00BE1DB4">
          <w:rPr>
            <w:rStyle w:val="Hyperlink"/>
          </w:rPr>
          <w:t>Transactions – Growth Filter</w:t>
        </w:r>
        <w:r>
          <w:rPr>
            <w:noProof/>
            <w:webHidden/>
          </w:rPr>
          <w:tab/>
        </w:r>
        <w:r>
          <w:rPr>
            <w:noProof/>
            <w:webHidden/>
          </w:rPr>
          <w:fldChar w:fldCharType="begin"/>
        </w:r>
        <w:r>
          <w:rPr>
            <w:noProof/>
            <w:webHidden/>
          </w:rPr>
          <w:instrText xml:space="preserve"> PAGEREF _Toc230163109 \h </w:instrText>
        </w:r>
        <w:r>
          <w:rPr>
            <w:noProof/>
            <w:webHidden/>
          </w:rPr>
        </w:r>
        <w:r>
          <w:rPr>
            <w:noProof/>
            <w:webHidden/>
          </w:rPr>
          <w:fldChar w:fldCharType="separate"/>
        </w:r>
        <w:r>
          <w:rPr>
            <w:noProof/>
            <w:webHidden/>
          </w:rPr>
          <w:t>5-33</w:t>
        </w:r>
        <w:r>
          <w:rPr>
            <w:noProof/>
            <w:webHidden/>
          </w:rPr>
          <w:fldChar w:fldCharType="end"/>
        </w:r>
      </w:hyperlink>
    </w:p>
    <w:p w14:paraId="6576536B" w14:textId="4E8E0D5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10" w:history="1">
        <w:r w:rsidRPr="00BE1DB4">
          <w:rPr>
            <w:rStyle w:val="Hyperlink"/>
          </w:rPr>
          <w:t>5.5.3</w:t>
        </w:r>
        <w:r>
          <w:rPr>
            <w:rFonts w:eastAsiaTheme="minorEastAsia" w:cstheme="minorBidi"/>
            <w:i w:val="0"/>
            <w:iCs w:val="0"/>
            <w:noProof/>
            <w:kern w:val="2"/>
            <w:sz w:val="24"/>
            <w:szCs w:val="24"/>
            <w14:ligatures w14:val="standardContextual"/>
          </w:rPr>
          <w:tab/>
        </w:r>
        <w:r w:rsidRPr="00BE1DB4">
          <w:rPr>
            <w:rStyle w:val="Hyperlink"/>
          </w:rPr>
          <w:t>Transactions – Set Asides</w:t>
        </w:r>
        <w:r>
          <w:rPr>
            <w:noProof/>
            <w:webHidden/>
          </w:rPr>
          <w:tab/>
        </w:r>
        <w:r>
          <w:rPr>
            <w:noProof/>
            <w:webHidden/>
          </w:rPr>
          <w:fldChar w:fldCharType="begin"/>
        </w:r>
        <w:r>
          <w:rPr>
            <w:noProof/>
            <w:webHidden/>
          </w:rPr>
          <w:instrText xml:space="preserve"> PAGEREF _Toc230163110 \h </w:instrText>
        </w:r>
        <w:r>
          <w:rPr>
            <w:noProof/>
            <w:webHidden/>
          </w:rPr>
        </w:r>
        <w:r>
          <w:rPr>
            <w:noProof/>
            <w:webHidden/>
          </w:rPr>
          <w:fldChar w:fldCharType="separate"/>
        </w:r>
        <w:r>
          <w:rPr>
            <w:noProof/>
            <w:webHidden/>
          </w:rPr>
          <w:t>5-33</w:t>
        </w:r>
        <w:r>
          <w:rPr>
            <w:noProof/>
            <w:webHidden/>
          </w:rPr>
          <w:fldChar w:fldCharType="end"/>
        </w:r>
      </w:hyperlink>
    </w:p>
    <w:p w14:paraId="076B1720" w14:textId="7681831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11" w:history="1">
        <w:r w:rsidRPr="00BE1DB4">
          <w:rPr>
            <w:rStyle w:val="Hyperlink"/>
          </w:rPr>
          <w:t>5.5.3.1</w:t>
        </w:r>
        <w:r>
          <w:rPr>
            <w:rFonts w:eastAsiaTheme="minorEastAsia" w:cstheme="minorBidi"/>
            <w:noProof/>
            <w:kern w:val="2"/>
            <w:sz w:val="24"/>
            <w:szCs w:val="24"/>
            <w14:ligatures w14:val="standardContextual"/>
          </w:rPr>
          <w:tab/>
        </w:r>
        <w:r w:rsidRPr="00BE1DB4">
          <w:rPr>
            <w:rStyle w:val="Hyperlink"/>
          </w:rPr>
          <w:t>Transactions – Set Aside filter</w:t>
        </w:r>
        <w:r>
          <w:rPr>
            <w:noProof/>
            <w:webHidden/>
          </w:rPr>
          <w:tab/>
        </w:r>
        <w:r>
          <w:rPr>
            <w:noProof/>
            <w:webHidden/>
          </w:rPr>
          <w:fldChar w:fldCharType="begin"/>
        </w:r>
        <w:r>
          <w:rPr>
            <w:noProof/>
            <w:webHidden/>
          </w:rPr>
          <w:instrText xml:space="preserve"> PAGEREF _Toc230163111 \h </w:instrText>
        </w:r>
        <w:r>
          <w:rPr>
            <w:noProof/>
            <w:webHidden/>
          </w:rPr>
        </w:r>
        <w:r>
          <w:rPr>
            <w:noProof/>
            <w:webHidden/>
          </w:rPr>
          <w:fldChar w:fldCharType="separate"/>
        </w:r>
        <w:r>
          <w:rPr>
            <w:noProof/>
            <w:webHidden/>
          </w:rPr>
          <w:t>5-33</w:t>
        </w:r>
        <w:r>
          <w:rPr>
            <w:noProof/>
            <w:webHidden/>
          </w:rPr>
          <w:fldChar w:fldCharType="end"/>
        </w:r>
      </w:hyperlink>
    </w:p>
    <w:p w14:paraId="3262E5A4" w14:textId="6643E19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12" w:history="1">
        <w:r w:rsidRPr="00BE1DB4">
          <w:rPr>
            <w:rStyle w:val="Hyperlink"/>
          </w:rPr>
          <w:t>5.5.3.2</w:t>
        </w:r>
        <w:r>
          <w:rPr>
            <w:rFonts w:eastAsiaTheme="minorEastAsia" w:cstheme="minorBidi"/>
            <w:noProof/>
            <w:kern w:val="2"/>
            <w:sz w:val="24"/>
            <w:szCs w:val="24"/>
            <w14:ligatures w14:val="standardContextual"/>
          </w:rPr>
          <w:tab/>
        </w:r>
        <w:r w:rsidRPr="00BE1DB4">
          <w:rPr>
            <w:rStyle w:val="Hyperlink"/>
          </w:rPr>
          <w:t>Creating a New Set Aside Transaction</w:t>
        </w:r>
        <w:r>
          <w:rPr>
            <w:noProof/>
            <w:webHidden/>
          </w:rPr>
          <w:tab/>
        </w:r>
        <w:r>
          <w:rPr>
            <w:noProof/>
            <w:webHidden/>
          </w:rPr>
          <w:fldChar w:fldCharType="begin"/>
        </w:r>
        <w:r>
          <w:rPr>
            <w:noProof/>
            <w:webHidden/>
          </w:rPr>
          <w:instrText xml:space="preserve"> PAGEREF _Toc230163112 \h </w:instrText>
        </w:r>
        <w:r>
          <w:rPr>
            <w:noProof/>
            <w:webHidden/>
          </w:rPr>
        </w:r>
        <w:r>
          <w:rPr>
            <w:noProof/>
            <w:webHidden/>
          </w:rPr>
          <w:fldChar w:fldCharType="separate"/>
        </w:r>
        <w:r>
          <w:rPr>
            <w:noProof/>
            <w:webHidden/>
          </w:rPr>
          <w:t>5-34</w:t>
        </w:r>
        <w:r>
          <w:rPr>
            <w:noProof/>
            <w:webHidden/>
          </w:rPr>
          <w:fldChar w:fldCharType="end"/>
        </w:r>
      </w:hyperlink>
    </w:p>
    <w:p w14:paraId="17109534" w14:textId="6127DA1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13" w:history="1">
        <w:r w:rsidRPr="00BE1DB4">
          <w:rPr>
            <w:rStyle w:val="Hyperlink"/>
          </w:rPr>
          <w:t>5.5.3.3</w:t>
        </w:r>
        <w:r>
          <w:rPr>
            <w:rFonts w:eastAsiaTheme="minorEastAsia" w:cstheme="minorBidi"/>
            <w:noProof/>
            <w:kern w:val="2"/>
            <w:sz w:val="24"/>
            <w:szCs w:val="24"/>
            <w14:ligatures w14:val="standardContextual"/>
          </w:rPr>
          <w:tab/>
        </w:r>
        <w:r w:rsidRPr="00BE1DB4">
          <w:rPr>
            <w:rStyle w:val="Hyperlink"/>
          </w:rPr>
          <w:t>1</w:t>
        </w:r>
        <w:r w:rsidRPr="00BE1DB4">
          <w:rPr>
            <w:rStyle w:val="Hyperlink"/>
            <w:vertAlign w:val="superscript"/>
          </w:rPr>
          <w:t>st</w:t>
        </w:r>
        <w:r w:rsidRPr="00BE1DB4">
          <w:rPr>
            <w:rStyle w:val="Hyperlink"/>
          </w:rPr>
          <w:t xml:space="preserve"> Yr Taxes and Ins – Setup</w:t>
        </w:r>
        <w:r>
          <w:rPr>
            <w:noProof/>
            <w:webHidden/>
          </w:rPr>
          <w:tab/>
        </w:r>
        <w:r>
          <w:rPr>
            <w:noProof/>
            <w:webHidden/>
          </w:rPr>
          <w:fldChar w:fldCharType="begin"/>
        </w:r>
        <w:r>
          <w:rPr>
            <w:noProof/>
            <w:webHidden/>
          </w:rPr>
          <w:instrText xml:space="preserve"> PAGEREF _Toc230163113 \h </w:instrText>
        </w:r>
        <w:r>
          <w:rPr>
            <w:noProof/>
            <w:webHidden/>
          </w:rPr>
        </w:r>
        <w:r>
          <w:rPr>
            <w:noProof/>
            <w:webHidden/>
          </w:rPr>
          <w:fldChar w:fldCharType="separate"/>
        </w:r>
        <w:r>
          <w:rPr>
            <w:noProof/>
            <w:webHidden/>
          </w:rPr>
          <w:t>5-34</w:t>
        </w:r>
        <w:r>
          <w:rPr>
            <w:noProof/>
            <w:webHidden/>
          </w:rPr>
          <w:fldChar w:fldCharType="end"/>
        </w:r>
      </w:hyperlink>
    </w:p>
    <w:p w14:paraId="7238B073" w14:textId="278956D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14" w:history="1">
        <w:r w:rsidRPr="00BE1DB4">
          <w:rPr>
            <w:rStyle w:val="Hyperlink"/>
          </w:rPr>
          <w:t>5.5.3.4</w:t>
        </w:r>
        <w:r>
          <w:rPr>
            <w:rFonts w:eastAsiaTheme="minorEastAsia" w:cstheme="minorBidi"/>
            <w:noProof/>
            <w:kern w:val="2"/>
            <w:sz w:val="24"/>
            <w:szCs w:val="24"/>
            <w14:ligatures w14:val="standardContextual"/>
          </w:rPr>
          <w:tab/>
        </w:r>
        <w:r w:rsidRPr="00BE1DB4">
          <w:rPr>
            <w:rStyle w:val="Hyperlink"/>
          </w:rPr>
          <w:t>Repair Set Aside- Setup</w:t>
        </w:r>
        <w:r>
          <w:rPr>
            <w:noProof/>
            <w:webHidden/>
          </w:rPr>
          <w:tab/>
        </w:r>
        <w:r>
          <w:rPr>
            <w:noProof/>
            <w:webHidden/>
          </w:rPr>
          <w:fldChar w:fldCharType="begin"/>
        </w:r>
        <w:r>
          <w:rPr>
            <w:noProof/>
            <w:webHidden/>
          </w:rPr>
          <w:instrText xml:space="preserve"> PAGEREF _Toc230163114 \h </w:instrText>
        </w:r>
        <w:r>
          <w:rPr>
            <w:noProof/>
            <w:webHidden/>
          </w:rPr>
        </w:r>
        <w:r>
          <w:rPr>
            <w:noProof/>
            <w:webHidden/>
          </w:rPr>
          <w:fldChar w:fldCharType="separate"/>
        </w:r>
        <w:r>
          <w:rPr>
            <w:noProof/>
            <w:webHidden/>
          </w:rPr>
          <w:t>5-35</w:t>
        </w:r>
        <w:r>
          <w:rPr>
            <w:noProof/>
            <w:webHidden/>
          </w:rPr>
          <w:fldChar w:fldCharType="end"/>
        </w:r>
      </w:hyperlink>
    </w:p>
    <w:p w14:paraId="03D60D57" w14:textId="4E58B62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15" w:history="1">
        <w:r w:rsidRPr="00BE1DB4">
          <w:rPr>
            <w:rStyle w:val="Hyperlink"/>
          </w:rPr>
          <w:t>5.5.4</w:t>
        </w:r>
        <w:r>
          <w:rPr>
            <w:rFonts w:eastAsiaTheme="minorEastAsia" w:cstheme="minorBidi"/>
            <w:i w:val="0"/>
            <w:iCs w:val="0"/>
            <w:noProof/>
            <w:kern w:val="2"/>
            <w:sz w:val="24"/>
            <w:szCs w:val="24"/>
            <w14:ligatures w14:val="standardContextual"/>
          </w:rPr>
          <w:tab/>
        </w:r>
        <w:r w:rsidRPr="00BE1DB4">
          <w:rPr>
            <w:rStyle w:val="Hyperlink"/>
          </w:rPr>
          <w:t>Viewing Life Expectancy Set Aside Growth Transaction</w:t>
        </w:r>
        <w:r>
          <w:rPr>
            <w:noProof/>
            <w:webHidden/>
          </w:rPr>
          <w:tab/>
        </w:r>
        <w:r>
          <w:rPr>
            <w:noProof/>
            <w:webHidden/>
          </w:rPr>
          <w:fldChar w:fldCharType="begin"/>
        </w:r>
        <w:r>
          <w:rPr>
            <w:noProof/>
            <w:webHidden/>
          </w:rPr>
          <w:instrText xml:space="preserve"> PAGEREF _Toc230163115 \h </w:instrText>
        </w:r>
        <w:r>
          <w:rPr>
            <w:noProof/>
            <w:webHidden/>
          </w:rPr>
        </w:r>
        <w:r>
          <w:rPr>
            <w:noProof/>
            <w:webHidden/>
          </w:rPr>
          <w:fldChar w:fldCharType="separate"/>
        </w:r>
        <w:r>
          <w:rPr>
            <w:noProof/>
            <w:webHidden/>
          </w:rPr>
          <w:t>5-35</w:t>
        </w:r>
        <w:r>
          <w:rPr>
            <w:noProof/>
            <w:webHidden/>
          </w:rPr>
          <w:fldChar w:fldCharType="end"/>
        </w:r>
      </w:hyperlink>
    </w:p>
    <w:p w14:paraId="45CA62E6" w14:textId="66141EC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16" w:history="1">
        <w:r w:rsidRPr="00BE1DB4">
          <w:rPr>
            <w:rStyle w:val="Hyperlink"/>
          </w:rPr>
          <w:t>5.5.5</w:t>
        </w:r>
        <w:r>
          <w:rPr>
            <w:rFonts w:eastAsiaTheme="minorEastAsia" w:cstheme="minorBidi"/>
            <w:i w:val="0"/>
            <w:iCs w:val="0"/>
            <w:noProof/>
            <w:kern w:val="2"/>
            <w:sz w:val="24"/>
            <w:szCs w:val="24"/>
            <w14:ligatures w14:val="standardContextual"/>
          </w:rPr>
          <w:tab/>
        </w:r>
        <w:r w:rsidRPr="00BE1DB4">
          <w:rPr>
            <w:rStyle w:val="Hyperlink"/>
          </w:rPr>
          <w:t>Transactions – Claims</w:t>
        </w:r>
        <w:r>
          <w:rPr>
            <w:noProof/>
            <w:webHidden/>
          </w:rPr>
          <w:tab/>
        </w:r>
        <w:r>
          <w:rPr>
            <w:noProof/>
            <w:webHidden/>
          </w:rPr>
          <w:fldChar w:fldCharType="begin"/>
        </w:r>
        <w:r>
          <w:rPr>
            <w:noProof/>
            <w:webHidden/>
          </w:rPr>
          <w:instrText xml:space="preserve"> PAGEREF _Toc230163116 \h </w:instrText>
        </w:r>
        <w:r>
          <w:rPr>
            <w:noProof/>
            <w:webHidden/>
          </w:rPr>
        </w:r>
        <w:r>
          <w:rPr>
            <w:noProof/>
            <w:webHidden/>
          </w:rPr>
          <w:fldChar w:fldCharType="separate"/>
        </w:r>
        <w:r>
          <w:rPr>
            <w:noProof/>
            <w:webHidden/>
          </w:rPr>
          <w:t>5-35</w:t>
        </w:r>
        <w:r>
          <w:rPr>
            <w:noProof/>
            <w:webHidden/>
          </w:rPr>
          <w:fldChar w:fldCharType="end"/>
        </w:r>
      </w:hyperlink>
    </w:p>
    <w:p w14:paraId="0040F66A" w14:textId="2D8DFC3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17" w:history="1">
        <w:r w:rsidRPr="00BE1DB4">
          <w:rPr>
            <w:rStyle w:val="Hyperlink"/>
          </w:rPr>
          <w:t>5.5.5.1</w:t>
        </w:r>
        <w:r>
          <w:rPr>
            <w:rFonts w:eastAsiaTheme="minorEastAsia" w:cstheme="minorBidi"/>
            <w:noProof/>
            <w:kern w:val="2"/>
            <w:sz w:val="24"/>
            <w:szCs w:val="24"/>
            <w14:ligatures w14:val="standardContextual"/>
          </w:rPr>
          <w:tab/>
        </w:r>
        <w:r w:rsidRPr="00BE1DB4">
          <w:rPr>
            <w:rStyle w:val="Hyperlink"/>
          </w:rPr>
          <w:t>Filtering Claims Transactions</w:t>
        </w:r>
        <w:r>
          <w:rPr>
            <w:noProof/>
            <w:webHidden/>
          </w:rPr>
          <w:tab/>
        </w:r>
        <w:r>
          <w:rPr>
            <w:noProof/>
            <w:webHidden/>
          </w:rPr>
          <w:fldChar w:fldCharType="begin"/>
        </w:r>
        <w:r>
          <w:rPr>
            <w:noProof/>
            <w:webHidden/>
          </w:rPr>
          <w:instrText xml:space="preserve"> PAGEREF _Toc230163117 \h </w:instrText>
        </w:r>
        <w:r>
          <w:rPr>
            <w:noProof/>
            <w:webHidden/>
          </w:rPr>
        </w:r>
        <w:r>
          <w:rPr>
            <w:noProof/>
            <w:webHidden/>
          </w:rPr>
          <w:fldChar w:fldCharType="separate"/>
        </w:r>
        <w:r>
          <w:rPr>
            <w:noProof/>
            <w:webHidden/>
          </w:rPr>
          <w:t>5-36</w:t>
        </w:r>
        <w:r>
          <w:rPr>
            <w:noProof/>
            <w:webHidden/>
          </w:rPr>
          <w:fldChar w:fldCharType="end"/>
        </w:r>
      </w:hyperlink>
    </w:p>
    <w:p w14:paraId="5739E05A" w14:textId="594C3734" w:rsidR="00EC7503" w:rsidRDefault="00EC7503">
      <w:pPr>
        <w:pStyle w:val="TOC2"/>
        <w:rPr>
          <w:rFonts w:eastAsiaTheme="minorEastAsia" w:cstheme="minorBidi"/>
          <w:smallCaps w:val="0"/>
          <w:noProof/>
          <w:kern w:val="2"/>
          <w:sz w:val="24"/>
          <w:szCs w:val="24"/>
          <w14:ligatures w14:val="standardContextual"/>
        </w:rPr>
      </w:pPr>
      <w:hyperlink w:anchor="_Toc230163118" w:history="1">
        <w:r w:rsidRPr="00BE1DB4">
          <w:rPr>
            <w:rStyle w:val="Hyperlink"/>
            <w:rFonts w:eastAsia="Times New Roman"/>
            <w:snapToGrid w:val="0"/>
            <w:w w:val="0"/>
          </w:rPr>
          <w:t>5.6</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Contacts</w:t>
        </w:r>
        <w:r>
          <w:rPr>
            <w:noProof/>
            <w:webHidden/>
          </w:rPr>
          <w:tab/>
        </w:r>
        <w:r>
          <w:rPr>
            <w:noProof/>
            <w:webHidden/>
          </w:rPr>
          <w:fldChar w:fldCharType="begin"/>
        </w:r>
        <w:r>
          <w:rPr>
            <w:noProof/>
            <w:webHidden/>
          </w:rPr>
          <w:instrText xml:space="preserve"> PAGEREF _Toc230163118 \h </w:instrText>
        </w:r>
        <w:r>
          <w:rPr>
            <w:noProof/>
            <w:webHidden/>
          </w:rPr>
        </w:r>
        <w:r>
          <w:rPr>
            <w:noProof/>
            <w:webHidden/>
          </w:rPr>
          <w:fldChar w:fldCharType="separate"/>
        </w:r>
        <w:r>
          <w:rPr>
            <w:noProof/>
            <w:webHidden/>
          </w:rPr>
          <w:t>5-38</w:t>
        </w:r>
        <w:r>
          <w:rPr>
            <w:noProof/>
            <w:webHidden/>
          </w:rPr>
          <w:fldChar w:fldCharType="end"/>
        </w:r>
      </w:hyperlink>
    </w:p>
    <w:p w14:paraId="6260BE1A" w14:textId="6D7DEE9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19" w:history="1">
        <w:r w:rsidRPr="00BE1DB4">
          <w:rPr>
            <w:rStyle w:val="Hyperlink"/>
          </w:rPr>
          <w:t>5.6.1</w:t>
        </w:r>
        <w:r>
          <w:rPr>
            <w:rFonts w:eastAsiaTheme="minorEastAsia" w:cstheme="minorBidi"/>
            <w:i w:val="0"/>
            <w:iCs w:val="0"/>
            <w:noProof/>
            <w:kern w:val="2"/>
            <w:sz w:val="24"/>
            <w:szCs w:val="24"/>
            <w14:ligatures w14:val="standardContextual"/>
          </w:rPr>
          <w:tab/>
        </w:r>
        <w:r w:rsidRPr="00BE1DB4">
          <w:rPr>
            <w:rStyle w:val="Hyperlink"/>
          </w:rPr>
          <w:t>Viewing a Contact</w:t>
        </w:r>
        <w:r>
          <w:rPr>
            <w:noProof/>
            <w:webHidden/>
          </w:rPr>
          <w:tab/>
        </w:r>
        <w:r>
          <w:rPr>
            <w:noProof/>
            <w:webHidden/>
          </w:rPr>
          <w:fldChar w:fldCharType="begin"/>
        </w:r>
        <w:r>
          <w:rPr>
            <w:noProof/>
            <w:webHidden/>
          </w:rPr>
          <w:instrText xml:space="preserve"> PAGEREF _Toc230163119 \h </w:instrText>
        </w:r>
        <w:r>
          <w:rPr>
            <w:noProof/>
            <w:webHidden/>
          </w:rPr>
        </w:r>
        <w:r>
          <w:rPr>
            <w:noProof/>
            <w:webHidden/>
          </w:rPr>
          <w:fldChar w:fldCharType="separate"/>
        </w:r>
        <w:r>
          <w:rPr>
            <w:noProof/>
            <w:webHidden/>
          </w:rPr>
          <w:t>5-38</w:t>
        </w:r>
        <w:r>
          <w:rPr>
            <w:noProof/>
            <w:webHidden/>
          </w:rPr>
          <w:fldChar w:fldCharType="end"/>
        </w:r>
      </w:hyperlink>
    </w:p>
    <w:p w14:paraId="3469D8C4" w14:textId="2C7A954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0" w:history="1">
        <w:r w:rsidRPr="00BE1DB4">
          <w:rPr>
            <w:rStyle w:val="Hyperlink"/>
          </w:rPr>
          <w:t>5.6.2</w:t>
        </w:r>
        <w:r>
          <w:rPr>
            <w:rFonts w:eastAsiaTheme="minorEastAsia" w:cstheme="minorBidi"/>
            <w:i w:val="0"/>
            <w:iCs w:val="0"/>
            <w:noProof/>
            <w:kern w:val="2"/>
            <w:sz w:val="24"/>
            <w:szCs w:val="24"/>
            <w14:ligatures w14:val="standardContextual"/>
          </w:rPr>
          <w:tab/>
        </w:r>
        <w:r w:rsidRPr="00BE1DB4">
          <w:rPr>
            <w:rStyle w:val="Hyperlink"/>
          </w:rPr>
          <w:t>Adding a Contact</w:t>
        </w:r>
        <w:r>
          <w:rPr>
            <w:noProof/>
            <w:webHidden/>
          </w:rPr>
          <w:tab/>
        </w:r>
        <w:r>
          <w:rPr>
            <w:noProof/>
            <w:webHidden/>
          </w:rPr>
          <w:fldChar w:fldCharType="begin"/>
        </w:r>
        <w:r>
          <w:rPr>
            <w:noProof/>
            <w:webHidden/>
          </w:rPr>
          <w:instrText xml:space="preserve"> PAGEREF _Toc230163120 \h </w:instrText>
        </w:r>
        <w:r>
          <w:rPr>
            <w:noProof/>
            <w:webHidden/>
          </w:rPr>
        </w:r>
        <w:r>
          <w:rPr>
            <w:noProof/>
            <w:webHidden/>
          </w:rPr>
          <w:fldChar w:fldCharType="separate"/>
        </w:r>
        <w:r>
          <w:rPr>
            <w:noProof/>
            <w:webHidden/>
          </w:rPr>
          <w:t>5-39</w:t>
        </w:r>
        <w:r>
          <w:rPr>
            <w:noProof/>
            <w:webHidden/>
          </w:rPr>
          <w:fldChar w:fldCharType="end"/>
        </w:r>
      </w:hyperlink>
    </w:p>
    <w:p w14:paraId="5BADB191" w14:textId="6C604B3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1" w:history="1">
        <w:r w:rsidRPr="00BE1DB4">
          <w:rPr>
            <w:rStyle w:val="Hyperlink"/>
          </w:rPr>
          <w:t>5.6.3</w:t>
        </w:r>
        <w:r>
          <w:rPr>
            <w:rFonts w:eastAsiaTheme="minorEastAsia" w:cstheme="minorBidi"/>
            <w:i w:val="0"/>
            <w:iCs w:val="0"/>
            <w:noProof/>
            <w:kern w:val="2"/>
            <w:sz w:val="24"/>
            <w:szCs w:val="24"/>
            <w14:ligatures w14:val="standardContextual"/>
          </w:rPr>
          <w:tab/>
        </w:r>
        <w:r w:rsidRPr="00BE1DB4">
          <w:rPr>
            <w:rStyle w:val="Hyperlink"/>
          </w:rPr>
          <w:t>Editing a Contact</w:t>
        </w:r>
        <w:r>
          <w:rPr>
            <w:noProof/>
            <w:webHidden/>
          </w:rPr>
          <w:tab/>
        </w:r>
        <w:r>
          <w:rPr>
            <w:noProof/>
            <w:webHidden/>
          </w:rPr>
          <w:fldChar w:fldCharType="begin"/>
        </w:r>
        <w:r>
          <w:rPr>
            <w:noProof/>
            <w:webHidden/>
          </w:rPr>
          <w:instrText xml:space="preserve"> PAGEREF _Toc230163121 \h </w:instrText>
        </w:r>
        <w:r>
          <w:rPr>
            <w:noProof/>
            <w:webHidden/>
          </w:rPr>
        </w:r>
        <w:r>
          <w:rPr>
            <w:noProof/>
            <w:webHidden/>
          </w:rPr>
          <w:fldChar w:fldCharType="separate"/>
        </w:r>
        <w:r>
          <w:rPr>
            <w:noProof/>
            <w:webHidden/>
          </w:rPr>
          <w:t>5-39</w:t>
        </w:r>
        <w:r>
          <w:rPr>
            <w:noProof/>
            <w:webHidden/>
          </w:rPr>
          <w:fldChar w:fldCharType="end"/>
        </w:r>
      </w:hyperlink>
    </w:p>
    <w:p w14:paraId="3181E3C4" w14:textId="2A445D4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2" w:history="1">
        <w:r w:rsidRPr="00BE1DB4">
          <w:rPr>
            <w:rStyle w:val="Hyperlink"/>
          </w:rPr>
          <w:t>5.6.4</w:t>
        </w:r>
        <w:r>
          <w:rPr>
            <w:rFonts w:eastAsiaTheme="minorEastAsia" w:cstheme="minorBidi"/>
            <w:i w:val="0"/>
            <w:iCs w:val="0"/>
            <w:noProof/>
            <w:kern w:val="2"/>
            <w:sz w:val="24"/>
            <w:szCs w:val="24"/>
            <w14:ligatures w14:val="standardContextual"/>
          </w:rPr>
          <w:tab/>
        </w:r>
        <w:r w:rsidRPr="00BE1DB4">
          <w:rPr>
            <w:rStyle w:val="Hyperlink"/>
          </w:rPr>
          <w:t>Viewing and editing “Borrower in Health Care Facility” checkbox</w:t>
        </w:r>
        <w:r>
          <w:rPr>
            <w:noProof/>
            <w:webHidden/>
          </w:rPr>
          <w:tab/>
        </w:r>
        <w:r>
          <w:rPr>
            <w:noProof/>
            <w:webHidden/>
          </w:rPr>
          <w:fldChar w:fldCharType="begin"/>
        </w:r>
        <w:r>
          <w:rPr>
            <w:noProof/>
            <w:webHidden/>
          </w:rPr>
          <w:instrText xml:space="preserve"> PAGEREF _Toc230163122 \h </w:instrText>
        </w:r>
        <w:r>
          <w:rPr>
            <w:noProof/>
            <w:webHidden/>
          </w:rPr>
        </w:r>
        <w:r>
          <w:rPr>
            <w:noProof/>
            <w:webHidden/>
          </w:rPr>
          <w:fldChar w:fldCharType="separate"/>
        </w:r>
        <w:r>
          <w:rPr>
            <w:noProof/>
            <w:webHidden/>
          </w:rPr>
          <w:t>5-40</w:t>
        </w:r>
        <w:r>
          <w:rPr>
            <w:noProof/>
            <w:webHidden/>
          </w:rPr>
          <w:fldChar w:fldCharType="end"/>
        </w:r>
      </w:hyperlink>
    </w:p>
    <w:p w14:paraId="5F0B92BE" w14:textId="7B57DD9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3" w:history="1">
        <w:r w:rsidRPr="00BE1DB4">
          <w:rPr>
            <w:rStyle w:val="Hyperlink"/>
          </w:rPr>
          <w:t>5.6.5</w:t>
        </w:r>
        <w:r>
          <w:rPr>
            <w:rFonts w:eastAsiaTheme="minorEastAsia" w:cstheme="minorBidi"/>
            <w:i w:val="0"/>
            <w:iCs w:val="0"/>
            <w:noProof/>
            <w:kern w:val="2"/>
            <w:sz w:val="24"/>
            <w:szCs w:val="24"/>
            <w14:ligatures w14:val="standardContextual"/>
          </w:rPr>
          <w:tab/>
        </w:r>
        <w:r w:rsidRPr="00BE1DB4">
          <w:rPr>
            <w:rStyle w:val="Hyperlink"/>
          </w:rPr>
          <w:t>Deleting a Contact</w:t>
        </w:r>
        <w:r>
          <w:rPr>
            <w:noProof/>
            <w:webHidden/>
          </w:rPr>
          <w:tab/>
        </w:r>
        <w:r>
          <w:rPr>
            <w:noProof/>
            <w:webHidden/>
          </w:rPr>
          <w:fldChar w:fldCharType="begin"/>
        </w:r>
        <w:r>
          <w:rPr>
            <w:noProof/>
            <w:webHidden/>
          </w:rPr>
          <w:instrText xml:space="preserve"> PAGEREF _Toc230163123 \h </w:instrText>
        </w:r>
        <w:r>
          <w:rPr>
            <w:noProof/>
            <w:webHidden/>
          </w:rPr>
        </w:r>
        <w:r>
          <w:rPr>
            <w:noProof/>
            <w:webHidden/>
          </w:rPr>
          <w:fldChar w:fldCharType="separate"/>
        </w:r>
        <w:r>
          <w:rPr>
            <w:noProof/>
            <w:webHidden/>
          </w:rPr>
          <w:t>5-40</w:t>
        </w:r>
        <w:r>
          <w:rPr>
            <w:noProof/>
            <w:webHidden/>
          </w:rPr>
          <w:fldChar w:fldCharType="end"/>
        </w:r>
      </w:hyperlink>
    </w:p>
    <w:p w14:paraId="5A097A3C" w14:textId="631BCAE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4" w:history="1">
        <w:r w:rsidRPr="00BE1DB4">
          <w:rPr>
            <w:rStyle w:val="Hyperlink"/>
          </w:rPr>
          <w:t>5.6.6</w:t>
        </w:r>
        <w:r>
          <w:rPr>
            <w:rFonts w:eastAsiaTheme="minorEastAsia" w:cstheme="minorBidi"/>
            <w:i w:val="0"/>
            <w:iCs w:val="0"/>
            <w:noProof/>
            <w:kern w:val="2"/>
            <w:sz w:val="24"/>
            <w:szCs w:val="24"/>
            <w14:ligatures w14:val="standardContextual"/>
          </w:rPr>
          <w:tab/>
        </w:r>
        <w:r w:rsidRPr="00BE1DB4">
          <w:rPr>
            <w:rStyle w:val="Hyperlink"/>
          </w:rPr>
          <w:t>Deactivating a Non Borrowing Spouse</w:t>
        </w:r>
        <w:r>
          <w:rPr>
            <w:noProof/>
            <w:webHidden/>
          </w:rPr>
          <w:tab/>
        </w:r>
        <w:r>
          <w:rPr>
            <w:noProof/>
            <w:webHidden/>
          </w:rPr>
          <w:fldChar w:fldCharType="begin"/>
        </w:r>
        <w:r>
          <w:rPr>
            <w:noProof/>
            <w:webHidden/>
          </w:rPr>
          <w:instrText xml:space="preserve"> PAGEREF _Toc230163124 \h </w:instrText>
        </w:r>
        <w:r>
          <w:rPr>
            <w:noProof/>
            <w:webHidden/>
          </w:rPr>
        </w:r>
        <w:r>
          <w:rPr>
            <w:noProof/>
            <w:webHidden/>
          </w:rPr>
          <w:fldChar w:fldCharType="separate"/>
        </w:r>
        <w:r>
          <w:rPr>
            <w:noProof/>
            <w:webHidden/>
          </w:rPr>
          <w:t>5-41</w:t>
        </w:r>
        <w:r>
          <w:rPr>
            <w:noProof/>
            <w:webHidden/>
          </w:rPr>
          <w:fldChar w:fldCharType="end"/>
        </w:r>
      </w:hyperlink>
    </w:p>
    <w:p w14:paraId="38A32943" w14:textId="15D70D2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5" w:history="1">
        <w:r w:rsidRPr="00BE1DB4">
          <w:rPr>
            <w:rStyle w:val="Hyperlink"/>
          </w:rPr>
          <w:t>5.6.7</w:t>
        </w:r>
        <w:r>
          <w:rPr>
            <w:rFonts w:eastAsiaTheme="minorEastAsia" w:cstheme="minorBidi"/>
            <w:i w:val="0"/>
            <w:iCs w:val="0"/>
            <w:noProof/>
            <w:kern w:val="2"/>
            <w:sz w:val="24"/>
            <w:szCs w:val="24"/>
            <w14:ligatures w14:val="standardContextual"/>
          </w:rPr>
          <w:tab/>
        </w:r>
        <w:r w:rsidRPr="00BE1DB4">
          <w:rPr>
            <w:rStyle w:val="Hyperlink"/>
          </w:rPr>
          <w:t>Viewing Eligible and Ineligible Non Borrowing Spouse</w:t>
        </w:r>
        <w:r>
          <w:rPr>
            <w:noProof/>
            <w:webHidden/>
          </w:rPr>
          <w:tab/>
        </w:r>
        <w:r>
          <w:rPr>
            <w:noProof/>
            <w:webHidden/>
          </w:rPr>
          <w:fldChar w:fldCharType="begin"/>
        </w:r>
        <w:r>
          <w:rPr>
            <w:noProof/>
            <w:webHidden/>
          </w:rPr>
          <w:instrText xml:space="preserve"> PAGEREF _Toc230163125 \h </w:instrText>
        </w:r>
        <w:r>
          <w:rPr>
            <w:noProof/>
            <w:webHidden/>
          </w:rPr>
        </w:r>
        <w:r>
          <w:rPr>
            <w:noProof/>
            <w:webHidden/>
          </w:rPr>
          <w:fldChar w:fldCharType="separate"/>
        </w:r>
        <w:r>
          <w:rPr>
            <w:noProof/>
            <w:webHidden/>
          </w:rPr>
          <w:t>5-41</w:t>
        </w:r>
        <w:r>
          <w:rPr>
            <w:noProof/>
            <w:webHidden/>
          </w:rPr>
          <w:fldChar w:fldCharType="end"/>
        </w:r>
      </w:hyperlink>
    </w:p>
    <w:p w14:paraId="6672C488" w14:textId="79E0915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6" w:history="1">
        <w:r w:rsidRPr="00BE1DB4">
          <w:rPr>
            <w:rStyle w:val="Hyperlink"/>
          </w:rPr>
          <w:t>5.6.8</w:t>
        </w:r>
        <w:r>
          <w:rPr>
            <w:rFonts w:eastAsiaTheme="minorEastAsia" w:cstheme="minorBidi"/>
            <w:i w:val="0"/>
            <w:iCs w:val="0"/>
            <w:noProof/>
            <w:kern w:val="2"/>
            <w:sz w:val="24"/>
            <w:szCs w:val="24"/>
            <w14:ligatures w14:val="standardContextual"/>
          </w:rPr>
          <w:tab/>
        </w:r>
        <w:r w:rsidRPr="00BE1DB4">
          <w:rPr>
            <w:rStyle w:val="Hyperlink"/>
          </w:rPr>
          <w:t>Adding a Non-Borrowing Spouse Contact</w:t>
        </w:r>
        <w:r>
          <w:rPr>
            <w:noProof/>
            <w:webHidden/>
          </w:rPr>
          <w:tab/>
        </w:r>
        <w:r>
          <w:rPr>
            <w:noProof/>
            <w:webHidden/>
          </w:rPr>
          <w:fldChar w:fldCharType="begin"/>
        </w:r>
        <w:r>
          <w:rPr>
            <w:noProof/>
            <w:webHidden/>
          </w:rPr>
          <w:instrText xml:space="preserve"> PAGEREF _Toc230163126 \h </w:instrText>
        </w:r>
        <w:r>
          <w:rPr>
            <w:noProof/>
            <w:webHidden/>
          </w:rPr>
        </w:r>
        <w:r>
          <w:rPr>
            <w:noProof/>
            <w:webHidden/>
          </w:rPr>
          <w:fldChar w:fldCharType="separate"/>
        </w:r>
        <w:r>
          <w:rPr>
            <w:noProof/>
            <w:webHidden/>
          </w:rPr>
          <w:t>5-41</w:t>
        </w:r>
        <w:r>
          <w:rPr>
            <w:noProof/>
            <w:webHidden/>
          </w:rPr>
          <w:fldChar w:fldCharType="end"/>
        </w:r>
      </w:hyperlink>
    </w:p>
    <w:p w14:paraId="5BEA8366" w14:textId="67C3E1D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7" w:history="1">
        <w:r w:rsidRPr="00BE1DB4">
          <w:rPr>
            <w:rStyle w:val="Hyperlink"/>
          </w:rPr>
          <w:t>5.6.9</w:t>
        </w:r>
        <w:r>
          <w:rPr>
            <w:rFonts w:eastAsiaTheme="minorEastAsia" w:cstheme="minorBidi"/>
            <w:i w:val="0"/>
            <w:iCs w:val="0"/>
            <w:noProof/>
            <w:kern w:val="2"/>
            <w:sz w:val="24"/>
            <w:szCs w:val="24"/>
            <w14:ligatures w14:val="standardContextual"/>
          </w:rPr>
          <w:tab/>
        </w:r>
        <w:r w:rsidRPr="00BE1DB4">
          <w:rPr>
            <w:rStyle w:val="Hyperlink"/>
          </w:rPr>
          <w:t>Editing a Non-Borrowing Spouse Contact</w:t>
        </w:r>
        <w:r>
          <w:rPr>
            <w:noProof/>
            <w:webHidden/>
          </w:rPr>
          <w:tab/>
        </w:r>
        <w:r>
          <w:rPr>
            <w:noProof/>
            <w:webHidden/>
          </w:rPr>
          <w:fldChar w:fldCharType="begin"/>
        </w:r>
        <w:r>
          <w:rPr>
            <w:noProof/>
            <w:webHidden/>
          </w:rPr>
          <w:instrText xml:space="preserve"> PAGEREF _Toc230163127 \h </w:instrText>
        </w:r>
        <w:r>
          <w:rPr>
            <w:noProof/>
            <w:webHidden/>
          </w:rPr>
        </w:r>
        <w:r>
          <w:rPr>
            <w:noProof/>
            <w:webHidden/>
          </w:rPr>
          <w:fldChar w:fldCharType="separate"/>
        </w:r>
        <w:r>
          <w:rPr>
            <w:noProof/>
            <w:webHidden/>
          </w:rPr>
          <w:t>5-42</w:t>
        </w:r>
        <w:r>
          <w:rPr>
            <w:noProof/>
            <w:webHidden/>
          </w:rPr>
          <w:fldChar w:fldCharType="end"/>
        </w:r>
      </w:hyperlink>
    </w:p>
    <w:p w14:paraId="4EBFD2C5" w14:textId="4DCBFC1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8" w:history="1">
        <w:r w:rsidRPr="00BE1DB4">
          <w:rPr>
            <w:rStyle w:val="Hyperlink"/>
          </w:rPr>
          <w:t>5.6.10</w:t>
        </w:r>
        <w:r>
          <w:rPr>
            <w:rFonts w:eastAsiaTheme="minorEastAsia" w:cstheme="minorBidi"/>
            <w:i w:val="0"/>
            <w:iCs w:val="0"/>
            <w:noProof/>
            <w:kern w:val="2"/>
            <w:sz w:val="24"/>
            <w:szCs w:val="24"/>
            <w14:ligatures w14:val="standardContextual"/>
          </w:rPr>
          <w:tab/>
        </w:r>
        <w:r w:rsidRPr="00BE1DB4">
          <w:rPr>
            <w:rStyle w:val="Hyperlink"/>
          </w:rPr>
          <w:t>Adding a Changed Borrower Name and Changed Co-Borrower Name Contact</w:t>
        </w:r>
        <w:r>
          <w:rPr>
            <w:noProof/>
            <w:webHidden/>
          </w:rPr>
          <w:tab/>
        </w:r>
        <w:r>
          <w:rPr>
            <w:noProof/>
            <w:webHidden/>
          </w:rPr>
          <w:fldChar w:fldCharType="begin"/>
        </w:r>
        <w:r>
          <w:rPr>
            <w:noProof/>
            <w:webHidden/>
          </w:rPr>
          <w:instrText xml:space="preserve"> PAGEREF _Toc230163128 \h </w:instrText>
        </w:r>
        <w:r>
          <w:rPr>
            <w:noProof/>
            <w:webHidden/>
          </w:rPr>
        </w:r>
        <w:r>
          <w:rPr>
            <w:noProof/>
            <w:webHidden/>
          </w:rPr>
          <w:fldChar w:fldCharType="separate"/>
        </w:r>
        <w:r>
          <w:rPr>
            <w:noProof/>
            <w:webHidden/>
          </w:rPr>
          <w:t>5-42</w:t>
        </w:r>
        <w:r>
          <w:rPr>
            <w:noProof/>
            <w:webHidden/>
          </w:rPr>
          <w:fldChar w:fldCharType="end"/>
        </w:r>
      </w:hyperlink>
    </w:p>
    <w:p w14:paraId="3005ACEE" w14:textId="69ED416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29" w:history="1">
        <w:r w:rsidRPr="00BE1DB4">
          <w:rPr>
            <w:rStyle w:val="Hyperlink"/>
          </w:rPr>
          <w:t>5.6.11</w:t>
        </w:r>
        <w:r>
          <w:rPr>
            <w:rFonts w:eastAsiaTheme="minorEastAsia" w:cstheme="minorBidi"/>
            <w:i w:val="0"/>
            <w:iCs w:val="0"/>
            <w:noProof/>
            <w:kern w:val="2"/>
            <w:sz w:val="24"/>
            <w:szCs w:val="24"/>
            <w14:ligatures w14:val="standardContextual"/>
          </w:rPr>
          <w:tab/>
        </w:r>
        <w:r w:rsidRPr="00BE1DB4">
          <w:rPr>
            <w:rStyle w:val="Hyperlink"/>
          </w:rPr>
          <w:t>Editing a Changed Borrower Name Contact</w:t>
        </w:r>
        <w:r>
          <w:rPr>
            <w:noProof/>
            <w:webHidden/>
          </w:rPr>
          <w:tab/>
        </w:r>
        <w:r>
          <w:rPr>
            <w:noProof/>
            <w:webHidden/>
          </w:rPr>
          <w:fldChar w:fldCharType="begin"/>
        </w:r>
        <w:r>
          <w:rPr>
            <w:noProof/>
            <w:webHidden/>
          </w:rPr>
          <w:instrText xml:space="preserve"> PAGEREF _Toc230163129 \h </w:instrText>
        </w:r>
        <w:r>
          <w:rPr>
            <w:noProof/>
            <w:webHidden/>
          </w:rPr>
        </w:r>
        <w:r>
          <w:rPr>
            <w:noProof/>
            <w:webHidden/>
          </w:rPr>
          <w:fldChar w:fldCharType="separate"/>
        </w:r>
        <w:r>
          <w:rPr>
            <w:noProof/>
            <w:webHidden/>
          </w:rPr>
          <w:t>5-43</w:t>
        </w:r>
        <w:r>
          <w:rPr>
            <w:noProof/>
            <w:webHidden/>
          </w:rPr>
          <w:fldChar w:fldCharType="end"/>
        </w:r>
      </w:hyperlink>
    </w:p>
    <w:p w14:paraId="64C7E65F" w14:textId="0714526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0" w:history="1">
        <w:r w:rsidRPr="00BE1DB4">
          <w:rPr>
            <w:rStyle w:val="Hyperlink"/>
          </w:rPr>
          <w:t>5.6.12</w:t>
        </w:r>
        <w:r>
          <w:rPr>
            <w:rFonts w:eastAsiaTheme="minorEastAsia" w:cstheme="minorBidi"/>
            <w:i w:val="0"/>
            <w:iCs w:val="0"/>
            <w:noProof/>
            <w:kern w:val="2"/>
            <w:sz w:val="24"/>
            <w:szCs w:val="24"/>
            <w14:ligatures w14:val="standardContextual"/>
          </w:rPr>
          <w:tab/>
        </w:r>
        <w:r w:rsidRPr="00BE1DB4">
          <w:rPr>
            <w:rStyle w:val="Hyperlink"/>
          </w:rPr>
          <w:t>Adding Assessment Information</w:t>
        </w:r>
        <w:r>
          <w:rPr>
            <w:noProof/>
            <w:webHidden/>
          </w:rPr>
          <w:tab/>
        </w:r>
        <w:r>
          <w:rPr>
            <w:noProof/>
            <w:webHidden/>
          </w:rPr>
          <w:fldChar w:fldCharType="begin"/>
        </w:r>
        <w:r>
          <w:rPr>
            <w:noProof/>
            <w:webHidden/>
          </w:rPr>
          <w:instrText xml:space="preserve"> PAGEREF _Toc230163130 \h </w:instrText>
        </w:r>
        <w:r>
          <w:rPr>
            <w:noProof/>
            <w:webHidden/>
          </w:rPr>
        </w:r>
        <w:r>
          <w:rPr>
            <w:noProof/>
            <w:webHidden/>
          </w:rPr>
          <w:fldChar w:fldCharType="separate"/>
        </w:r>
        <w:r>
          <w:rPr>
            <w:noProof/>
            <w:webHidden/>
          </w:rPr>
          <w:t>5-44</w:t>
        </w:r>
        <w:r>
          <w:rPr>
            <w:noProof/>
            <w:webHidden/>
          </w:rPr>
          <w:fldChar w:fldCharType="end"/>
        </w:r>
      </w:hyperlink>
    </w:p>
    <w:p w14:paraId="63DDC864" w14:textId="77F91E9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1" w:history="1">
        <w:r w:rsidRPr="00BE1DB4">
          <w:rPr>
            <w:rStyle w:val="Hyperlink"/>
          </w:rPr>
          <w:t>5.6.13</w:t>
        </w:r>
        <w:r>
          <w:rPr>
            <w:rFonts w:eastAsiaTheme="minorEastAsia" w:cstheme="minorBidi"/>
            <w:i w:val="0"/>
            <w:iCs w:val="0"/>
            <w:noProof/>
            <w:kern w:val="2"/>
            <w:sz w:val="24"/>
            <w:szCs w:val="24"/>
            <w14:ligatures w14:val="standardContextual"/>
          </w:rPr>
          <w:tab/>
        </w:r>
        <w:r w:rsidRPr="00BE1DB4">
          <w:rPr>
            <w:rStyle w:val="Hyperlink"/>
          </w:rPr>
          <w:t>Viewing and Editing Assessment Information</w:t>
        </w:r>
        <w:r>
          <w:rPr>
            <w:noProof/>
            <w:webHidden/>
          </w:rPr>
          <w:tab/>
        </w:r>
        <w:r>
          <w:rPr>
            <w:noProof/>
            <w:webHidden/>
          </w:rPr>
          <w:fldChar w:fldCharType="begin"/>
        </w:r>
        <w:r>
          <w:rPr>
            <w:noProof/>
            <w:webHidden/>
          </w:rPr>
          <w:instrText xml:space="preserve"> PAGEREF _Toc230163131 \h </w:instrText>
        </w:r>
        <w:r>
          <w:rPr>
            <w:noProof/>
            <w:webHidden/>
          </w:rPr>
        </w:r>
        <w:r>
          <w:rPr>
            <w:noProof/>
            <w:webHidden/>
          </w:rPr>
          <w:fldChar w:fldCharType="separate"/>
        </w:r>
        <w:r>
          <w:rPr>
            <w:noProof/>
            <w:webHidden/>
          </w:rPr>
          <w:t>5-44</w:t>
        </w:r>
        <w:r>
          <w:rPr>
            <w:noProof/>
            <w:webHidden/>
          </w:rPr>
          <w:fldChar w:fldCharType="end"/>
        </w:r>
      </w:hyperlink>
    </w:p>
    <w:p w14:paraId="4E5D8429" w14:textId="43C71830" w:rsidR="00EC7503" w:rsidRDefault="00EC7503">
      <w:pPr>
        <w:pStyle w:val="TOC2"/>
        <w:rPr>
          <w:rFonts w:eastAsiaTheme="minorEastAsia" w:cstheme="minorBidi"/>
          <w:smallCaps w:val="0"/>
          <w:noProof/>
          <w:kern w:val="2"/>
          <w:sz w:val="24"/>
          <w:szCs w:val="24"/>
          <w14:ligatures w14:val="standardContextual"/>
        </w:rPr>
      </w:pPr>
      <w:hyperlink w:anchor="_Toc230163132" w:history="1">
        <w:r w:rsidRPr="00BE1DB4">
          <w:rPr>
            <w:rStyle w:val="Hyperlink"/>
            <w:rFonts w:eastAsia="Times New Roman"/>
            <w:snapToGrid w:val="0"/>
            <w:w w:val="0"/>
          </w:rPr>
          <w:t>5.7</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Property</w:t>
        </w:r>
        <w:r>
          <w:rPr>
            <w:noProof/>
            <w:webHidden/>
          </w:rPr>
          <w:tab/>
        </w:r>
        <w:r>
          <w:rPr>
            <w:noProof/>
            <w:webHidden/>
          </w:rPr>
          <w:fldChar w:fldCharType="begin"/>
        </w:r>
        <w:r>
          <w:rPr>
            <w:noProof/>
            <w:webHidden/>
          </w:rPr>
          <w:instrText xml:space="preserve"> PAGEREF _Toc230163132 \h </w:instrText>
        </w:r>
        <w:r>
          <w:rPr>
            <w:noProof/>
            <w:webHidden/>
          </w:rPr>
        </w:r>
        <w:r>
          <w:rPr>
            <w:noProof/>
            <w:webHidden/>
          </w:rPr>
          <w:fldChar w:fldCharType="separate"/>
        </w:r>
        <w:r>
          <w:rPr>
            <w:noProof/>
            <w:webHidden/>
          </w:rPr>
          <w:t>5-44</w:t>
        </w:r>
        <w:r>
          <w:rPr>
            <w:noProof/>
            <w:webHidden/>
          </w:rPr>
          <w:fldChar w:fldCharType="end"/>
        </w:r>
      </w:hyperlink>
    </w:p>
    <w:p w14:paraId="74A3FEF2" w14:textId="093BD34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3" w:history="1">
        <w:r w:rsidRPr="00BE1DB4">
          <w:rPr>
            <w:rStyle w:val="Hyperlink"/>
          </w:rPr>
          <w:t>5.7.1</w:t>
        </w:r>
        <w:r>
          <w:rPr>
            <w:rFonts w:eastAsiaTheme="minorEastAsia" w:cstheme="minorBidi"/>
            <w:i w:val="0"/>
            <w:iCs w:val="0"/>
            <w:noProof/>
            <w:kern w:val="2"/>
            <w:sz w:val="24"/>
            <w:szCs w:val="24"/>
            <w14:ligatures w14:val="standardContextual"/>
          </w:rPr>
          <w:tab/>
        </w:r>
        <w:r w:rsidRPr="00BE1DB4">
          <w:rPr>
            <w:rStyle w:val="Hyperlink"/>
          </w:rPr>
          <w:t>Property Information</w:t>
        </w:r>
        <w:r>
          <w:rPr>
            <w:noProof/>
            <w:webHidden/>
          </w:rPr>
          <w:tab/>
        </w:r>
        <w:r>
          <w:rPr>
            <w:noProof/>
            <w:webHidden/>
          </w:rPr>
          <w:fldChar w:fldCharType="begin"/>
        </w:r>
        <w:r>
          <w:rPr>
            <w:noProof/>
            <w:webHidden/>
          </w:rPr>
          <w:instrText xml:space="preserve"> PAGEREF _Toc230163133 \h </w:instrText>
        </w:r>
        <w:r>
          <w:rPr>
            <w:noProof/>
            <w:webHidden/>
          </w:rPr>
        </w:r>
        <w:r>
          <w:rPr>
            <w:noProof/>
            <w:webHidden/>
          </w:rPr>
          <w:fldChar w:fldCharType="separate"/>
        </w:r>
        <w:r>
          <w:rPr>
            <w:noProof/>
            <w:webHidden/>
          </w:rPr>
          <w:t>5-45</w:t>
        </w:r>
        <w:r>
          <w:rPr>
            <w:noProof/>
            <w:webHidden/>
          </w:rPr>
          <w:fldChar w:fldCharType="end"/>
        </w:r>
      </w:hyperlink>
    </w:p>
    <w:p w14:paraId="527872E3" w14:textId="19399B8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34" w:history="1">
        <w:r w:rsidRPr="00BE1DB4">
          <w:rPr>
            <w:rStyle w:val="Hyperlink"/>
          </w:rPr>
          <w:t>5.7.1.1</w:t>
        </w:r>
        <w:r>
          <w:rPr>
            <w:rFonts w:eastAsiaTheme="minorEastAsia" w:cstheme="minorBidi"/>
            <w:noProof/>
            <w:kern w:val="2"/>
            <w:sz w:val="24"/>
            <w:szCs w:val="24"/>
            <w14:ligatures w14:val="standardContextual"/>
          </w:rPr>
          <w:tab/>
        </w:r>
        <w:r w:rsidRPr="00BE1DB4">
          <w:rPr>
            <w:rStyle w:val="Hyperlink"/>
          </w:rPr>
          <w:t>Editing Property Information</w:t>
        </w:r>
        <w:r>
          <w:rPr>
            <w:noProof/>
            <w:webHidden/>
          </w:rPr>
          <w:tab/>
        </w:r>
        <w:r>
          <w:rPr>
            <w:noProof/>
            <w:webHidden/>
          </w:rPr>
          <w:fldChar w:fldCharType="begin"/>
        </w:r>
        <w:r>
          <w:rPr>
            <w:noProof/>
            <w:webHidden/>
          </w:rPr>
          <w:instrText xml:space="preserve"> PAGEREF _Toc230163134 \h </w:instrText>
        </w:r>
        <w:r>
          <w:rPr>
            <w:noProof/>
            <w:webHidden/>
          </w:rPr>
        </w:r>
        <w:r>
          <w:rPr>
            <w:noProof/>
            <w:webHidden/>
          </w:rPr>
          <w:fldChar w:fldCharType="separate"/>
        </w:r>
        <w:r>
          <w:rPr>
            <w:noProof/>
            <w:webHidden/>
          </w:rPr>
          <w:t>5-45</w:t>
        </w:r>
        <w:r>
          <w:rPr>
            <w:noProof/>
            <w:webHidden/>
          </w:rPr>
          <w:fldChar w:fldCharType="end"/>
        </w:r>
      </w:hyperlink>
    </w:p>
    <w:p w14:paraId="71DC5ABC" w14:textId="584AD87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5" w:history="1">
        <w:r w:rsidRPr="00BE1DB4">
          <w:rPr>
            <w:rStyle w:val="Hyperlink"/>
          </w:rPr>
          <w:t>5.7.2</w:t>
        </w:r>
        <w:r>
          <w:rPr>
            <w:rFonts w:eastAsiaTheme="minorEastAsia" w:cstheme="minorBidi"/>
            <w:i w:val="0"/>
            <w:iCs w:val="0"/>
            <w:noProof/>
            <w:kern w:val="2"/>
            <w:sz w:val="24"/>
            <w:szCs w:val="24"/>
            <w14:ligatures w14:val="standardContextual"/>
          </w:rPr>
          <w:tab/>
        </w:r>
        <w:r w:rsidRPr="00BE1DB4">
          <w:rPr>
            <w:rStyle w:val="Hyperlink"/>
          </w:rPr>
          <w:t>Property  Values</w:t>
        </w:r>
        <w:r>
          <w:rPr>
            <w:noProof/>
            <w:webHidden/>
          </w:rPr>
          <w:tab/>
        </w:r>
        <w:r>
          <w:rPr>
            <w:noProof/>
            <w:webHidden/>
          </w:rPr>
          <w:fldChar w:fldCharType="begin"/>
        </w:r>
        <w:r>
          <w:rPr>
            <w:noProof/>
            <w:webHidden/>
          </w:rPr>
          <w:instrText xml:space="preserve"> PAGEREF _Toc230163135 \h </w:instrText>
        </w:r>
        <w:r>
          <w:rPr>
            <w:noProof/>
            <w:webHidden/>
          </w:rPr>
        </w:r>
        <w:r>
          <w:rPr>
            <w:noProof/>
            <w:webHidden/>
          </w:rPr>
          <w:fldChar w:fldCharType="separate"/>
        </w:r>
        <w:r>
          <w:rPr>
            <w:noProof/>
            <w:webHidden/>
          </w:rPr>
          <w:t>5-47</w:t>
        </w:r>
        <w:r>
          <w:rPr>
            <w:noProof/>
            <w:webHidden/>
          </w:rPr>
          <w:fldChar w:fldCharType="end"/>
        </w:r>
      </w:hyperlink>
    </w:p>
    <w:p w14:paraId="2D91CA32" w14:textId="65F6D33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36" w:history="1">
        <w:r w:rsidRPr="00BE1DB4">
          <w:rPr>
            <w:rStyle w:val="Hyperlink"/>
          </w:rPr>
          <w:t>5.7.2.2</w:t>
        </w:r>
        <w:r>
          <w:rPr>
            <w:rFonts w:eastAsiaTheme="minorEastAsia" w:cstheme="minorBidi"/>
            <w:noProof/>
            <w:kern w:val="2"/>
            <w:sz w:val="24"/>
            <w:szCs w:val="24"/>
            <w14:ligatures w14:val="standardContextual"/>
          </w:rPr>
          <w:tab/>
        </w:r>
        <w:r w:rsidRPr="00BE1DB4">
          <w:rPr>
            <w:rStyle w:val="Hyperlink"/>
          </w:rPr>
          <w:t>Adding a New Property Value</w:t>
        </w:r>
        <w:r>
          <w:rPr>
            <w:noProof/>
            <w:webHidden/>
          </w:rPr>
          <w:tab/>
        </w:r>
        <w:r>
          <w:rPr>
            <w:noProof/>
            <w:webHidden/>
          </w:rPr>
          <w:fldChar w:fldCharType="begin"/>
        </w:r>
        <w:r>
          <w:rPr>
            <w:noProof/>
            <w:webHidden/>
          </w:rPr>
          <w:instrText xml:space="preserve"> PAGEREF _Toc230163136 \h </w:instrText>
        </w:r>
        <w:r>
          <w:rPr>
            <w:noProof/>
            <w:webHidden/>
          </w:rPr>
        </w:r>
        <w:r>
          <w:rPr>
            <w:noProof/>
            <w:webHidden/>
          </w:rPr>
          <w:fldChar w:fldCharType="separate"/>
        </w:r>
        <w:r>
          <w:rPr>
            <w:noProof/>
            <w:webHidden/>
          </w:rPr>
          <w:t>5-48</w:t>
        </w:r>
        <w:r>
          <w:rPr>
            <w:noProof/>
            <w:webHidden/>
          </w:rPr>
          <w:fldChar w:fldCharType="end"/>
        </w:r>
      </w:hyperlink>
    </w:p>
    <w:p w14:paraId="4D06A938" w14:textId="66C4970C" w:rsidR="00EC7503" w:rsidRDefault="00EC7503">
      <w:pPr>
        <w:pStyle w:val="TOC2"/>
        <w:rPr>
          <w:rFonts w:eastAsiaTheme="minorEastAsia" w:cstheme="minorBidi"/>
          <w:smallCaps w:val="0"/>
          <w:noProof/>
          <w:kern w:val="2"/>
          <w:sz w:val="24"/>
          <w:szCs w:val="24"/>
          <w14:ligatures w14:val="standardContextual"/>
        </w:rPr>
      </w:pPr>
      <w:hyperlink w:anchor="_Toc230163137" w:history="1">
        <w:r w:rsidRPr="00BE1DB4">
          <w:rPr>
            <w:rStyle w:val="Hyperlink"/>
            <w:rFonts w:eastAsia="Times New Roman"/>
          </w:rPr>
          <w:t>5.8</w:t>
        </w:r>
        <w:r>
          <w:rPr>
            <w:rFonts w:eastAsiaTheme="minorEastAsia" w:cstheme="minorBidi"/>
            <w:smallCaps w:val="0"/>
            <w:noProof/>
            <w:kern w:val="2"/>
            <w:sz w:val="24"/>
            <w:szCs w:val="24"/>
            <w14:ligatures w14:val="standardContextual"/>
          </w:rPr>
          <w:tab/>
        </w:r>
        <w:r w:rsidRPr="00BE1DB4">
          <w:rPr>
            <w:rStyle w:val="Hyperlink"/>
            <w:rFonts w:eastAsia="Times New Roman"/>
          </w:rPr>
          <w:t>Documents</w:t>
        </w:r>
        <w:r>
          <w:rPr>
            <w:noProof/>
            <w:webHidden/>
          </w:rPr>
          <w:tab/>
        </w:r>
        <w:r>
          <w:rPr>
            <w:noProof/>
            <w:webHidden/>
          </w:rPr>
          <w:fldChar w:fldCharType="begin"/>
        </w:r>
        <w:r>
          <w:rPr>
            <w:noProof/>
            <w:webHidden/>
          </w:rPr>
          <w:instrText xml:space="preserve"> PAGEREF _Toc230163137 \h </w:instrText>
        </w:r>
        <w:r>
          <w:rPr>
            <w:noProof/>
            <w:webHidden/>
          </w:rPr>
        </w:r>
        <w:r>
          <w:rPr>
            <w:noProof/>
            <w:webHidden/>
          </w:rPr>
          <w:fldChar w:fldCharType="separate"/>
        </w:r>
        <w:r>
          <w:rPr>
            <w:noProof/>
            <w:webHidden/>
          </w:rPr>
          <w:t>5-49</w:t>
        </w:r>
        <w:r>
          <w:rPr>
            <w:noProof/>
            <w:webHidden/>
          </w:rPr>
          <w:fldChar w:fldCharType="end"/>
        </w:r>
      </w:hyperlink>
    </w:p>
    <w:p w14:paraId="1396A702" w14:textId="1BB7927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8" w:history="1">
        <w:r w:rsidRPr="00BE1DB4">
          <w:rPr>
            <w:rStyle w:val="Hyperlink"/>
          </w:rPr>
          <w:t>5.8.1</w:t>
        </w:r>
        <w:r>
          <w:rPr>
            <w:rFonts w:eastAsiaTheme="minorEastAsia" w:cstheme="minorBidi"/>
            <w:i w:val="0"/>
            <w:iCs w:val="0"/>
            <w:noProof/>
            <w:kern w:val="2"/>
            <w:sz w:val="24"/>
            <w:szCs w:val="24"/>
            <w14:ligatures w14:val="standardContextual"/>
          </w:rPr>
          <w:tab/>
        </w:r>
        <w:r w:rsidRPr="00BE1DB4">
          <w:rPr>
            <w:rStyle w:val="Hyperlink"/>
          </w:rPr>
          <w:t>Viewing Loan Documents</w:t>
        </w:r>
        <w:r>
          <w:rPr>
            <w:noProof/>
            <w:webHidden/>
          </w:rPr>
          <w:tab/>
        </w:r>
        <w:r>
          <w:rPr>
            <w:noProof/>
            <w:webHidden/>
          </w:rPr>
          <w:fldChar w:fldCharType="begin"/>
        </w:r>
        <w:r>
          <w:rPr>
            <w:noProof/>
            <w:webHidden/>
          </w:rPr>
          <w:instrText xml:space="preserve"> PAGEREF _Toc230163138 \h </w:instrText>
        </w:r>
        <w:r>
          <w:rPr>
            <w:noProof/>
            <w:webHidden/>
          </w:rPr>
        </w:r>
        <w:r>
          <w:rPr>
            <w:noProof/>
            <w:webHidden/>
          </w:rPr>
          <w:fldChar w:fldCharType="separate"/>
        </w:r>
        <w:r>
          <w:rPr>
            <w:noProof/>
            <w:webHidden/>
          </w:rPr>
          <w:t>5-49</w:t>
        </w:r>
        <w:r>
          <w:rPr>
            <w:noProof/>
            <w:webHidden/>
          </w:rPr>
          <w:fldChar w:fldCharType="end"/>
        </w:r>
      </w:hyperlink>
    </w:p>
    <w:p w14:paraId="1591AD27" w14:textId="5102DCE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39" w:history="1">
        <w:r w:rsidRPr="00BE1DB4">
          <w:rPr>
            <w:rStyle w:val="Hyperlink"/>
          </w:rPr>
          <w:t>5.8.2</w:t>
        </w:r>
        <w:r>
          <w:rPr>
            <w:rFonts w:eastAsiaTheme="minorEastAsia" w:cstheme="minorBidi"/>
            <w:i w:val="0"/>
            <w:iCs w:val="0"/>
            <w:noProof/>
            <w:kern w:val="2"/>
            <w:sz w:val="24"/>
            <w:szCs w:val="24"/>
            <w14:ligatures w14:val="standardContextual"/>
          </w:rPr>
          <w:tab/>
        </w:r>
        <w:r w:rsidRPr="00BE1DB4">
          <w:rPr>
            <w:rStyle w:val="Hyperlink"/>
          </w:rPr>
          <w:t>Uploading Loan Documents</w:t>
        </w:r>
        <w:r>
          <w:rPr>
            <w:noProof/>
            <w:webHidden/>
          </w:rPr>
          <w:tab/>
        </w:r>
        <w:r>
          <w:rPr>
            <w:noProof/>
            <w:webHidden/>
          </w:rPr>
          <w:fldChar w:fldCharType="begin"/>
        </w:r>
        <w:r>
          <w:rPr>
            <w:noProof/>
            <w:webHidden/>
          </w:rPr>
          <w:instrText xml:space="preserve"> PAGEREF _Toc230163139 \h </w:instrText>
        </w:r>
        <w:r>
          <w:rPr>
            <w:noProof/>
            <w:webHidden/>
          </w:rPr>
        </w:r>
        <w:r>
          <w:rPr>
            <w:noProof/>
            <w:webHidden/>
          </w:rPr>
          <w:fldChar w:fldCharType="separate"/>
        </w:r>
        <w:r>
          <w:rPr>
            <w:noProof/>
            <w:webHidden/>
          </w:rPr>
          <w:t>5-49</w:t>
        </w:r>
        <w:r>
          <w:rPr>
            <w:noProof/>
            <w:webHidden/>
          </w:rPr>
          <w:fldChar w:fldCharType="end"/>
        </w:r>
      </w:hyperlink>
    </w:p>
    <w:p w14:paraId="10AC7834" w14:textId="5999046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0" w:history="1">
        <w:r w:rsidRPr="00BE1DB4">
          <w:rPr>
            <w:rStyle w:val="Hyperlink"/>
          </w:rPr>
          <w:t>5.8.3</w:t>
        </w:r>
        <w:r>
          <w:rPr>
            <w:rFonts w:eastAsiaTheme="minorEastAsia" w:cstheme="minorBidi"/>
            <w:i w:val="0"/>
            <w:iCs w:val="0"/>
            <w:noProof/>
            <w:kern w:val="2"/>
            <w:sz w:val="24"/>
            <w:szCs w:val="24"/>
            <w14:ligatures w14:val="standardContextual"/>
          </w:rPr>
          <w:tab/>
        </w:r>
        <w:r w:rsidRPr="00BE1DB4">
          <w:rPr>
            <w:rStyle w:val="Hyperlink"/>
          </w:rPr>
          <w:t>Deleting a Document</w:t>
        </w:r>
        <w:r>
          <w:rPr>
            <w:noProof/>
            <w:webHidden/>
          </w:rPr>
          <w:tab/>
        </w:r>
        <w:r>
          <w:rPr>
            <w:noProof/>
            <w:webHidden/>
          </w:rPr>
          <w:fldChar w:fldCharType="begin"/>
        </w:r>
        <w:r>
          <w:rPr>
            <w:noProof/>
            <w:webHidden/>
          </w:rPr>
          <w:instrText xml:space="preserve"> PAGEREF _Toc230163140 \h </w:instrText>
        </w:r>
        <w:r>
          <w:rPr>
            <w:noProof/>
            <w:webHidden/>
          </w:rPr>
        </w:r>
        <w:r>
          <w:rPr>
            <w:noProof/>
            <w:webHidden/>
          </w:rPr>
          <w:fldChar w:fldCharType="separate"/>
        </w:r>
        <w:r>
          <w:rPr>
            <w:noProof/>
            <w:webHidden/>
          </w:rPr>
          <w:t>5-50</w:t>
        </w:r>
        <w:r>
          <w:rPr>
            <w:noProof/>
            <w:webHidden/>
          </w:rPr>
          <w:fldChar w:fldCharType="end"/>
        </w:r>
      </w:hyperlink>
    </w:p>
    <w:p w14:paraId="438C1DDC" w14:textId="0DC2B957" w:rsidR="00EC7503" w:rsidRDefault="00EC7503">
      <w:pPr>
        <w:pStyle w:val="TOC2"/>
        <w:rPr>
          <w:rFonts w:eastAsiaTheme="minorEastAsia" w:cstheme="minorBidi"/>
          <w:smallCaps w:val="0"/>
          <w:noProof/>
          <w:kern w:val="2"/>
          <w:sz w:val="24"/>
          <w:szCs w:val="24"/>
          <w14:ligatures w14:val="standardContextual"/>
        </w:rPr>
      </w:pPr>
      <w:hyperlink w:anchor="_Toc230163141" w:history="1">
        <w:r w:rsidRPr="00BE1DB4">
          <w:rPr>
            <w:rStyle w:val="Hyperlink"/>
            <w:rFonts w:eastAsia="Times New Roman"/>
            <w:snapToGrid w:val="0"/>
            <w:w w:val="0"/>
          </w:rPr>
          <w:t>5.9</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Notes</w:t>
        </w:r>
        <w:r>
          <w:rPr>
            <w:noProof/>
            <w:webHidden/>
          </w:rPr>
          <w:tab/>
        </w:r>
        <w:r>
          <w:rPr>
            <w:noProof/>
            <w:webHidden/>
          </w:rPr>
          <w:fldChar w:fldCharType="begin"/>
        </w:r>
        <w:r>
          <w:rPr>
            <w:noProof/>
            <w:webHidden/>
          </w:rPr>
          <w:instrText xml:space="preserve"> PAGEREF _Toc230163141 \h </w:instrText>
        </w:r>
        <w:r>
          <w:rPr>
            <w:noProof/>
            <w:webHidden/>
          </w:rPr>
        </w:r>
        <w:r>
          <w:rPr>
            <w:noProof/>
            <w:webHidden/>
          </w:rPr>
          <w:fldChar w:fldCharType="separate"/>
        </w:r>
        <w:r>
          <w:rPr>
            <w:noProof/>
            <w:webHidden/>
          </w:rPr>
          <w:t>5-50</w:t>
        </w:r>
        <w:r>
          <w:rPr>
            <w:noProof/>
            <w:webHidden/>
          </w:rPr>
          <w:fldChar w:fldCharType="end"/>
        </w:r>
      </w:hyperlink>
    </w:p>
    <w:p w14:paraId="716258E3" w14:textId="5EFB09C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2" w:history="1">
        <w:r w:rsidRPr="00BE1DB4">
          <w:rPr>
            <w:rStyle w:val="Hyperlink"/>
          </w:rPr>
          <w:t>5.9.1</w:t>
        </w:r>
        <w:r>
          <w:rPr>
            <w:rFonts w:eastAsiaTheme="minorEastAsia" w:cstheme="minorBidi"/>
            <w:i w:val="0"/>
            <w:iCs w:val="0"/>
            <w:noProof/>
            <w:kern w:val="2"/>
            <w:sz w:val="24"/>
            <w:szCs w:val="24"/>
            <w14:ligatures w14:val="standardContextual"/>
          </w:rPr>
          <w:tab/>
        </w:r>
        <w:r w:rsidRPr="00BE1DB4">
          <w:rPr>
            <w:rStyle w:val="Hyperlink"/>
          </w:rPr>
          <w:t>Filtering Notes</w:t>
        </w:r>
        <w:r>
          <w:rPr>
            <w:noProof/>
            <w:webHidden/>
          </w:rPr>
          <w:tab/>
        </w:r>
        <w:r>
          <w:rPr>
            <w:noProof/>
            <w:webHidden/>
          </w:rPr>
          <w:fldChar w:fldCharType="begin"/>
        </w:r>
        <w:r>
          <w:rPr>
            <w:noProof/>
            <w:webHidden/>
          </w:rPr>
          <w:instrText xml:space="preserve"> PAGEREF _Toc230163142 \h </w:instrText>
        </w:r>
        <w:r>
          <w:rPr>
            <w:noProof/>
            <w:webHidden/>
          </w:rPr>
        </w:r>
        <w:r>
          <w:rPr>
            <w:noProof/>
            <w:webHidden/>
          </w:rPr>
          <w:fldChar w:fldCharType="separate"/>
        </w:r>
        <w:r>
          <w:rPr>
            <w:noProof/>
            <w:webHidden/>
          </w:rPr>
          <w:t>5-50</w:t>
        </w:r>
        <w:r>
          <w:rPr>
            <w:noProof/>
            <w:webHidden/>
          </w:rPr>
          <w:fldChar w:fldCharType="end"/>
        </w:r>
      </w:hyperlink>
    </w:p>
    <w:p w14:paraId="64F8DFBE" w14:textId="5A5E79E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3" w:history="1">
        <w:r w:rsidRPr="00BE1DB4">
          <w:rPr>
            <w:rStyle w:val="Hyperlink"/>
          </w:rPr>
          <w:t>5.9.2</w:t>
        </w:r>
        <w:r>
          <w:rPr>
            <w:rFonts w:eastAsiaTheme="minorEastAsia" w:cstheme="minorBidi"/>
            <w:i w:val="0"/>
            <w:iCs w:val="0"/>
            <w:noProof/>
            <w:kern w:val="2"/>
            <w:sz w:val="24"/>
            <w:szCs w:val="24"/>
            <w14:ligatures w14:val="standardContextual"/>
          </w:rPr>
          <w:tab/>
        </w:r>
        <w:r w:rsidRPr="00BE1DB4">
          <w:rPr>
            <w:rStyle w:val="Hyperlink"/>
          </w:rPr>
          <w:t>Viewing a Note</w:t>
        </w:r>
        <w:r>
          <w:rPr>
            <w:noProof/>
            <w:webHidden/>
          </w:rPr>
          <w:tab/>
        </w:r>
        <w:r>
          <w:rPr>
            <w:noProof/>
            <w:webHidden/>
          </w:rPr>
          <w:fldChar w:fldCharType="begin"/>
        </w:r>
        <w:r>
          <w:rPr>
            <w:noProof/>
            <w:webHidden/>
          </w:rPr>
          <w:instrText xml:space="preserve"> PAGEREF _Toc230163143 \h </w:instrText>
        </w:r>
        <w:r>
          <w:rPr>
            <w:noProof/>
            <w:webHidden/>
          </w:rPr>
        </w:r>
        <w:r>
          <w:rPr>
            <w:noProof/>
            <w:webHidden/>
          </w:rPr>
          <w:fldChar w:fldCharType="separate"/>
        </w:r>
        <w:r>
          <w:rPr>
            <w:noProof/>
            <w:webHidden/>
          </w:rPr>
          <w:t>5-50</w:t>
        </w:r>
        <w:r>
          <w:rPr>
            <w:noProof/>
            <w:webHidden/>
          </w:rPr>
          <w:fldChar w:fldCharType="end"/>
        </w:r>
      </w:hyperlink>
    </w:p>
    <w:p w14:paraId="3AAC6FCA" w14:textId="16CA0BD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4" w:history="1">
        <w:r w:rsidRPr="00BE1DB4">
          <w:rPr>
            <w:rStyle w:val="Hyperlink"/>
          </w:rPr>
          <w:t>5.9.3</w:t>
        </w:r>
        <w:r>
          <w:rPr>
            <w:rFonts w:eastAsiaTheme="minorEastAsia" w:cstheme="minorBidi"/>
            <w:i w:val="0"/>
            <w:iCs w:val="0"/>
            <w:noProof/>
            <w:kern w:val="2"/>
            <w:sz w:val="24"/>
            <w:szCs w:val="24"/>
            <w14:ligatures w14:val="standardContextual"/>
          </w:rPr>
          <w:tab/>
        </w:r>
        <w:r w:rsidRPr="00BE1DB4">
          <w:rPr>
            <w:rStyle w:val="Hyperlink"/>
          </w:rPr>
          <w:t>Adding a Note</w:t>
        </w:r>
        <w:r>
          <w:rPr>
            <w:noProof/>
            <w:webHidden/>
          </w:rPr>
          <w:tab/>
        </w:r>
        <w:r>
          <w:rPr>
            <w:noProof/>
            <w:webHidden/>
          </w:rPr>
          <w:fldChar w:fldCharType="begin"/>
        </w:r>
        <w:r>
          <w:rPr>
            <w:noProof/>
            <w:webHidden/>
          </w:rPr>
          <w:instrText xml:space="preserve"> PAGEREF _Toc230163144 \h </w:instrText>
        </w:r>
        <w:r>
          <w:rPr>
            <w:noProof/>
            <w:webHidden/>
          </w:rPr>
        </w:r>
        <w:r>
          <w:rPr>
            <w:noProof/>
            <w:webHidden/>
          </w:rPr>
          <w:fldChar w:fldCharType="separate"/>
        </w:r>
        <w:r>
          <w:rPr>
            <w:noProof/>
            <w:webHidden/>
          </w:rPr>
          <w:t>5-51</w:t>
        </w:r>
        <w:r>
          <w:rPr>
            <w:noProof/>
            <w:webHidden/>
          </w:rPr>
          <w:fldChar w:fldCharType="end"/>
        </w:r>
      </w:hyperlink>
    </w:p>
    <w:p w14:paraId="04496437" w14:textId="007E9A4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5" w:history="1">
        <w:r w:rsidRPr="00BE1DB4">
          <w:rPr>
            <w:rStyle w:val="Hyperlink"/>
          </w:rPr>
          <w:t>5.9.4</w:t>
        </w:r>
        <w:r>
          <w:rPr>
            <w:rFonts w:eastAsiaTheme="minorEastAsia" w:cstheme="minorBidi"/>
            <w:i w:val="0"/>
            <w:iCs w:val="0"/>
            <w:noProof/>
            <w:kern w:val="2"/>
            <w:sz w:val="24"/>
            <w:szCs w:val="24"/>
            <w14:ligatures w14:val="standardContextual"/>
          </w:rPr>
          <w:tab/>
        </w:r>
        <w:r w:rsidRPr="00BE1DB4">
          <w:rPr>
            <w:rStyle w:val="Hyperlink"/>
          </w:rPr>
          <w:t>Editing a Note</w:t>
        </w:r>
        <w:r>
          <w:rPr>
            <w:noProof/>
            <w:webHidden/>
          </w:rPr>
          <w:tab/>
        </w:r>
        <w:r>
          <w:rPr>
            <w:noProof/>
            <w:webHidden/>
          </w:rPr>
          <w:fldChar w:fldCharType="begin"/>
        </w:r>
        <w:r>
          <w:rPr>
            <w:noProof/>
            <w:webHidden/>
          </w:rPr>
          <w:instrText xml:space="preserve"> PAGEREF _Toc230163145 \h </w:instrText>
        </w:r>
        <w:r>
          <w:rPr>
            <w:noProof/>
            <w:webHidden/>
          </w:rPr>
        </w:r>
        <w:r>
          <w:rPr>
            <w:noProof/>
            <w:webHidden/>
          </w:rPr>
          <w:fldChar w:fldCharType="separate"/>
        </w:r>
        <w:r>
          <w:rPr>
            <w:noProof/>
            <w:webHidden/>
          </w:rPr>
          <w:t>5-51</w:t>
        </w:r>
        <w:r>
          <w:rPr>
            <w:noProof/>
            <w:webHidden/>
          </w:rPr>
          <w:fldChar w:fldCharType="end"/>
        </w:r>
      </w:hyperlink>
    </w:p>
    <w:p w14:paraId="0E963E91" w14:textId="3C861F1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6" w:history="1">
        <w:r w:rsidRPr="00BE1DB4">
          <w:rPr>
            <w:rStyle w:val="Hyperlink"/>
          </w:rPr>
          <w:t>5.9.5</w:t>
        </w:r>
        <w:r>
          <w:rPr>
            <w:rFonts w:eastAsiaTheme="minorEastAsia" w:cstheme="minorBidi"/>
            <w:i w:val="0"/>
            <w:iCs w:val="0"/>
            <w:noProof/>
            <w:kern w:val="2"/>
            <w:sz w:val="24"/>
            <w:szCs w:val="24"/>
            <w14:ligatures w14:val="standardContextual"/>
          </w:rPr>
          <w:tab/>
        </w:r>
        <w:r w:rsidRPr="00BE1DB4">
          <w:rPr>
            <w:rStyle w:val="Hyperlink"/>
          </w:rPr>
          <w:t>Deleting a Note</w:t>
        </w:r>
        <w:r>
          <w:rPr>
            <w:noProof/>
            <w:webHidden/>
          </w:rPr>
          <w:tab/>
        </w:r>
        <w:r>
          <w:rPr>
            <w:noProof/>
            <w:webHidden/>
          </w:rPr>
          <w:fldChar w:fldCharType="begin"/>
        </w:r>
        <w:r>
          <w:rPr>
            <w:noProof/>
            <w:webHidden/>
          </w:rPr>
          <w:instrText xml:space="preserve"> PAGEREF _Toc230163146 \h </w:instrText>
        </w:r>
        <w:r>
          <w:rPr>
            <w:noProof/>
            <w:webHidden/>
          </w:rPr>
        </w:r>
        <w:r>
          <w:rPr>
            <w:noProof/>
            <w:webHidden/>
          </w:rPr>
          <w:fldChar w:fldCharType="separate"/>
        </w:r>
        <w:r>
          <w:rPr>
            <w:noProof/>
            <w:webHidden/>
          </w:rPr>
          <w:t>5-52</w:t>
        </w:r>
        <w:r>
          <w:rPr>
            <w:noProof/>
            <w:webHidden/>
          </w:rPr>
          <w:fldChar w:fldCharType="end"/>
        </w:r>
      </w:hyperlink>
    </w:p>
    <w:p w14:paraId="34EAF713" w14:textId="7316722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7" w:history="1">
        <w:r w:rsidRPr="00BE1DB4">
          <w:rPr>
            <w:rStyle w:val="Hyperlink"/>
          </w:rPr>
          <w:t>5.9.6</w:t>
        </w:r>
        <w:r>
          <w:rPr>
            <w:rFonts w:eastAsiaTheme="minorEastAsia" w:cstheme="minorBidi"/>
            <w:i w:val="0"/>
            <w:iCs w:val="0"/>
            <w:noProof/>
            <w:kern w:val="2"/>
            <w:sz w:val="24"/>
            <w:szCs w:val="24"/>
            <w14:ligatures w14:val="standardContextual"/>
          </w:rPr>
          <w:tab/>
        </w:r>
        <w:r w:rsidRPr="00BE1DB4">
          <w:rPr>
            <w:rStyle w:val="Hyperlink"/>
          </w:rPr>
          <w:t>Printing Notes</w:t>
        </w:r>
        <w:r>
          <w:rPr>
            <w:noProof/>
            <w:webHidden/>
          </w:rPr>
          <w:tab/>
        </w:r>
        <w:r>
          <w:rPr>
            <w:noProof/>
            <w:webHidden/>
          </w:rPr>
          <w:fldChar w:fldCharType="begin"/>
        </w:r>
        <w:r>
          <w:rPr>
            <w:noProof/>
            <w:webHidden/>
          </w:rPr>
          <w:instrText xml:space="preserve"> PAGEREF _Toc230163147 \h </w:instrText>
        </w:r>
        <w:r>
          <w:rPr>
            <w:noProof/>
            <w:webHidden/>
          </w:rPr>
        </w:r>
        <w:r>
          <w:rPr>
            <w:noProof/>
            <w:webHidden/>
          </w:rPr>
          <w:fldChar w:fldCharType="separate"/>
        </w:r>
        <w:r>
          <w:rPr>
            <w:noProof/>
            <w:webHidden/>
          </w:rPr>
          <w:t>5-52</w:t>
        </w:r>
        <w:r>
          <w:rPr>
            <w:noProof/>
            <w:webHidden/>
          </w:rPr>
          <w:fldChar w:fldCharType="end"/>
        </w:r>
      </w:hyperlink>
    </w:p>
    <w:p w14:paraId="351568CC" w14:textId="372C74E8" w:rsidR="00EC7503" w:rsidRDefault="00EC7503">
      <w:pPr>
        <w:pStyle w:val="TOC2"/>
        <w:rPr>
          <w:rFonts w:eastAsiaTheme="minorEastAsia" w:cstheme="minorBidi"/>
          <w:smallCaps w:val="0"/>
          <w:noProof/>
          <w:kern w:val="2"/>
          <w:sz w:val="24"/>
          <w:szCs w:val="24"/>
          <w14:ligatures w14:val="standardContextual"/>
        </w:rPr>
      </w:pPr>
      <w:hyperlink w:anchor="_Toc230163148" w:history="1">
        <w:r w:rsidRPr="00BE1DB4">
          <w:rPr>
            <w:rStyle w:val="Hyperlink"/>
            <w:rFonts w:eastAsia="Times New Roman"/>
            <w:snapToGrid w:val="0"/>
            <w:w w:val="0"/>
          </w:rPr>
          <w:t>5.10</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Audit Tracking</w:t>
        </w:r>
        <w:r>
          <w:rPr>
            <w:noProof/>
            <w:webHidden/>
          </w:rPr>
          <w:tab/>
        </w:r>
        <w:r>
          <w:rPr>
            <w:noProof/>
            <w:webHidden/>
          </w:rPr>
          <w:fldChar w:fldCharType="begin"/>
        </w:r>
        <w:r>
          <w:rPr>
            <w:noProof/>
            <w:webHidden/>
          </w:rPr>
          <w:instrText xml:space="preserve"> PAGEREF _Toc230163148 \h </w:instrText>
        </w:r>
        <w:r>
          <w:rPr>
            <w:noProof/>
            <w:webHidden/>
          </w:rPr>
        </w:r>
        <w:r>
          <w:rPr>
            <w:noProof/>
            <w:webHidden/>
          </w:rPr>
          <w:fldChar w:fldCharType="separate"/>
        </w:r>
        <w:r>
          <w:rPr>
            <w:noProof/>
            <w:webHidden/>
          </w:rPr>
          <w:t>5-52</w:t>
        </w:r>
        <w:r>
          <w:rPr>
            <w:noProof/>
            <w:webHidden/>
          </w:rPr>
          <w:fldChar w:fldCharType="end"/>
        </w:r>
      </w:hyperlink>
    </w:p>
    <w:p w14:paraId="11622C3C" w14:textId="3D6844E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49" w:history="1">
        <w:r w:rsidRPr="00BE1DB4">
          <w:rPr>
            <w:rStyle w:val="Hyperlink"/>
          </w:rPr>
          <w:t>5.10.1</w:t>
        </w:r>
        <w:r>
          <w:rPr>
            <w:rFonts w:eastAsiaTheme="minorEastAsia" w:cstheme="minorBidi"/>
            <w:i w:val="0"/>
            <w:iCs w:val="0"/>
            <w:noProof/>
            <w:kern w:val="2"/>
            <w:sz w:val="24"/>
            <w:szCs w:val="24"/>
            <w14:ligatures w14:val="standardContextual"/>
          </w:rPr>
          <w:tab/>
        </w:r>
        <w:r w:rsidRPr="00BE1DB4">
          <w:rPr>
            <w:rStyle w:val="Hyperlink"/>
          </w:rPr>
          <w:t>Filtering Audit Information</w:t>
        </w:r>
        <w:r>
          <w:rPr>
            <w:noProof/>
            <w:webHidden/>
          </w:rPr>
          <w:tab/>
        </w:r>
        <w:r>
          <w:rPr>
            <w:noProof/>
            <w:webHidden/>
          </w:rPr>
          <w:fldChar w:fldCharType="begin"/>
        </w:r>
        <w:r>
          <w:rPr>
            <w:noProof/>
            <w:webHidden/>
          </w:rPr>
          <w:instrText xml:space="preserve"> PAGEREF _Toc230163149 \h </w:instrText>
        </w:r>
        <w:r>
          <w:rPr>
            <w:noProof/>
            <w:webHidden/>
          </w:rPr>
        </w:r>
        <w:r>
          <w:rPr>
            <w:noProof/>
            <w:webHidden/>
          </w:rPr>
          <w:fldChar w:fldCharType="separate"/>
        </w:r>
        <w:r>
          <w:rPr>
            <w:noProof/>
            <w:webHidden/>
          </w:rPr>
          <w:t>5-53</w:t>
        </w:r>
        <w:r>
          <w:rPr>
            <w:noProof/>
            <w:webHidden/>
          </w:rPr>
          <w:fldChar w:fldCharType="end"/>
        </w:r>
      </w:hyperlink>
    </w:p>
    <w:p w14:paraId="7E47B044" w14:textId="79E0610F" w:rsidR="00EC7503" w:rsidRDefault="00EC7503">
      <w:pPr>
        <w:pStyle w:val="TOC2"/>
        <w:rPr>
          <w:rFonts w:eastAsiaTheme="minorEastAsia" w:cstheme="minorBidi"/>
          <w:smallCaps w:val="0"/>
          <w:noProof/>
          <w:kern w:val="2"/>
          <w:sz w:val="24"/>
          <w:szCs w:val="24"/>
          <w14:ligatures w14:val="standardContextual"/>
        </w:rPr>
      </w:pPr>
      <w:hyperlink w:anchor="_Toc230163150" w:history="1">
        <w:r w:rsidRPr="00BE1DB4">
          <w:rPr>
            <w:rStyle w:val="Hyperlink"/>
            <w:rFonts w:eastAsia="Times New Roman"/>
            <w:snapToGrid w:val="0"/>
            <w:w w:val="0"/>
          </w:rPr>
          <w:t>5.11</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Alerts</w:t>
        </w:r>
        <w:r>
          <w:rPr>
            <w:noProof/>
            <w:webHidden/>
          </w:rPr>
          <w:tab/>
        </w:r>
        <w:r>
          <w:rPr>
            <w:noProof/>
            <w:webHidden/>
          </w:rPr>
          <w:fldChar w:fldCharType="begin"/>
        </w:r>
        <w:r>
          <w:rPr>
            <w:noProof/>
            <w:webHidden/>
          </w:rPr>
          <w:instrText xml:space="preserve"> PAGEREF _Toc230163150 \h </w:instrText>
        </w:r>
        <w:r>
          <w:rPr>
            <w:noProof/>
            <w:webHidden/>
          </w:rPr>
        </w:r>
        <w:r>
          <w:rPr>
            <w:noProof/>
            <w:webHidden/>
          </w:rPr>
          <w:fldChar w:fldCharType="separate"/>
        </w:r>
        <w:r>
          <w:rPr>
            <w:noProof/>
            <w:webHidden/>
          </w:rPr>
          <w:t>5-53</w:t>
        </w:r>
        <w:r>
          <w:rPr>
            <w:noProof/>
            <w:webHidden/>
          </w:rPr>
          <w:fldChar w:fldCharType="end"/>
        </w:r>
      </w:hyperlink>
    </w:p>
    <w:p w14:paraId="1F4222EE" w14:textId="6B5FBE0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1" w:history="1">
        <w:r w:rsidRPr="00BE1DB4">
          <w:rPr>
            <w:rStyle w:val="Hyperlink"/>
          </w:rPr>
          <w:t>5.11.1</w:t>
        </w:r>
        <w:r>
          <w:rPr>
            <w:rFonts w:eastAsiaTheme="minorEastAsia" w:cstheme="minorBidi"/>
            <w:i w:val="0"/>
            <w:iCs w:val="0"/>
            <w:noProof/>
            <w:kern w:val="2"/>
            <w:sz w:val="24"/>
            <w:szCs w:val="24"/>
            <w14:ligatures w14:val="standardContextual"/>
          </w:rPr>
          <w:tab/>
        </w:r>
        <w:r w:rsidRPr="00BE1DB4">
          <w:rPr>
            <w:rStyle w:val="Hyperlink"/>
          </w:rPr>
          <w:t>Creating New Alerts</w:t>
        </w:r>
        <w:r>
          <w:rPr>
            <w:noProof/>
            <w:webHidden/>
          </w:rPr>
          <w:tab/>
        </w:r>
        <w:r>
          <w:rPr>
            <w:noProof/>
            <w:webHidden/>
          </w:rPr>
          <w:fldChar w:fldCharType="begin"/>
        </w:r>
        <w:r>
          <w:rPr>
            <w:noProof/>
            <w:webHidden/>
          </w:rPr>
          <w:instrText xml:space="preserve"> PAGEREF _Toc230163151 \h </w:instrText>
        </w:r>
        <w:r>
          <w:rPr>
            <w:noProof/>
            <w:webHidden/>
          </w:rPr>
        </w:r>
        <w:r>
          <w:rPr>
            <w:noProof/>
            <w:webHidden/>
          </w:rPr>
          <w:fldChar w:fldCharType="separate"/>
        </w:r>
        <w:r>
          <w:rPr>
            <w:noProof/>
            <w:webHidden/>
          </w:rPr>
          <w:t>5-54</w:t>
        </w:r>
        <w:r>
          <w:rPr>
            <w:noProof/>
            <w:webHidden/>
          </w:rPr>
          <w:fldChar w:fldCharType="end"/>
        </w:r>
      </w:hyperlink>
    </w:p>
    <w:p w14:paraId="4742D29C" w14:textId="1AAA7CF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2" w:history="1">
        <w:r w:rsidRPr="00BE1DB4">
          <w:rPr>
            <w:rStyle w:val="Hyperlink"/>
          </w:rPr>
          <w:t>5.11.2</w:t>
        </w:r>
        <w:r>
          <w:rPr>
            <w:rFonts w:eastAsiaTheme="minorEastAsia" w:cstheme="minorBidi"/>
            <w:i w:val="0"/>
            <w:iCs w:val="0"/>
            <w:noProof/>
            <w:kern w:val="2"/>
            <w:sz w:val="24"/>
            <w:szCs w:val="24"/>
            <w14:ligatures w14:val="standardContextual"/>
          </w:rPr>
          <w:tab/>
        </w:r>
        <w:r w:rsidRPr="00BE1DB4">
          <w:rPr>
            <w:rStyle w:val="Hyperlink"/>
          </w:rPr>
          <w:t>Editing an Alert</w:t>
        </w:r>
        <w:r>
          <w:rPr>
            <w:noProof/>
            <w:webHidden/>
          </w:rPr>
          <w:tab/>
        </w:r>
        <w:r>
          <w:rPr>
            <w:noProof/>
            <w:webHidden/>
          </w:rPr>
          <w:fldChar w:fldCharType="begin"/>
        </w:r>
        <w:r>
          <w:rPr>
            <w:noProof/>
            <w:webHidden/>
          </w:rPr>
          <w:instrText xml:space="preserve"> PAGEREF _Toc230163152 \h </w:instrText>
        </w:r>
        <w:r>
          <w:rPr>
            <w:noProof/>
            <w:webHidden/>
          </w:rPr>
        </w:r>
        <w:r>
          <w:rPr>
            <w:noProof/>
            <w:webHidden/>
          </w:rPr>
          <w:fldChar w:fldCharType="separate"/>
        </w:r>
        <w:r>
          <w:rPr>
            <w:noProof/>
            <w:webHidden/>
          </w:rPr>
          <w:t>5-54</w:t>
        </w:r>
        <w:r>
          <w:rPr>
            <w:noProof/>
            <w:webHidden/>
          </w:rPr>
          <w:fldChar w:fldCharType="end"/>
        </w:r>
      </w:hyperlink>
    </w:p>
    <w:p w14:paraId="699695D1" w14:textId="1A93A1CF" w:rsidR="00EC7503" w:rsidRDefault="00EC7503">
      <w:pPr>
        <w:pStyle w:val="TOC2"/>
        <w:rPr>
          <w:rFonts w:eastAsiaTheme="minorEastAsia" w:cstheme="minorBidi"/>
          <w:smallCaps w:val="0"/>
          <w:noProof/>
          <w:kern w:val="2"/>
          <w:sz w:val="24"/>
          <w:szCs w:val="24"/>
          <w14:ligatures w14:val="standardContextual"/>
        </w:rPr>
      </w:pPr>
      <w:hyperlink w:anchor="_Toc230163153" w:history="1">
        <w:r w:rsidRPr="00BE1DB4">
          <w:rPr>
            <w:rStyle w:val="Hyperlink"/>
            <w:rFonts w:eastAsia="Times New Roman"/>
            <w:snapToGrid w:val="0"/>
            <w:w w:val="0"/>
          </w:rPr>
          <w:t>5.12</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Change of Plan</w:t>
        </w:r>
        <w:r>
          <w:rPr>
            <w:noProof/>
            <w:webHidden/>
          </w:rPr>
          <w:tab/>
        </w:r>
        <w:r>
          <w:rPr>
            <w:noProof/>
            <w:webHidden/>
          </w:rPr>
          <w:fldChar w:fldCharType="begin"/>
        </w:r>
        <w:r>
          <w:rPr>
            <w:noProof/>
            <w:webHidden/>
          </w:rPr>
          <w:instrText xml:space="preserve"> PAGEREF _Toc230163153 \h </w:instrText>
        </w:r>
        <w:r>
          <w:rPr>
            <w:noProof/>
            <w:webHidden/>
          </w:rPr>
        </w:r>
        <w:r>
          <w:rPr>
            <w:noProof/>
            <w:webHidden/>
          </w:rPr>
          <w:fldChar w:fldCharType="separate"/>
        </w:r>
        <w:r>
          <w:rPr>
            <w:noProof/>
            <w:webHidden/>
          </w:rPr>
          <w:t>5-55</w:t>
        </w:r>
        <w:r>
          <w:rPr>
            <w:noProof/>
            <w:webHidden/>
          </w:rPr>
          <w:fldChar w:fldCharType="end"/>
        </w:r>
      </w:hyperlink>
    </w:p>
    <w:p w14:paraId="50FE6963" w14:textId="758BB81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4" w:history="1">
        <w:r w:rsidRPr="00BE1DB4">
          <w:rPr>
            <w:rStyle w:val="Hyperlink"/>
          </w:rPr>
          <w:t>5.12.1</w:t>
        </w:r>
        <w:r>
          <w:rPr>
            <w:rFonts w:eastAsiaTheme="minorEastAsia" w:cstheme="minorBidi"/>
            <w:i w:val="0"/>
            <w:iCs w:val="0"/>
            <w:noProof/>
            <w:kern w:val="2"/>
            <w:sz w:val="24"/>
            <w:szCs w:val="24"/>
            <w14:ligatures w14:val="standardContextual"/>
          </w:rPr>
          <w:tab/>
        </w:r>
        <w:r w:rsidRPr="00BE1DB4">
          <w:rPr>
            <w:rStyle w:val="Hyperlink"/>
          </w:rPr>
          <w:t>Viewing a Payment Plan</w:t>
        </w:r>
        <w:r>
          <w:rPr>
            <w:noProof/>
            <w:webHidden/>
          </w:rPr>
          <w:tab/>
        </w:r>
        <w:r>
          <w:rPr>
            <w:noProof/>
            <w:webHidden/>
          </w:rPr>
          <w:fldChar w:fldCharType="begin"/>
        </w:r>
        <w:r>
          <w:rPr>
            <w:noProof/>
            <w:webHidden/>
          </w:rPr>
          <w:instrText xml:space="preserve"> PAGEREF _Toc230163154 \h </w:instrText>
        </w:r>
        <w:r>
          <w:rPr>
            <w:noProof/>
            <w:webHidden/>
          </w:rPr>
        </w:r>
        <w:r>
          <w:rPr>
            <w:noProof/>
            <w:webHidden/>
          </w:rPr>
          <w:fldChar w:fldCharType="separate"/>
        </w:r>
        <w:r>
          <w:rPr>
            <w:noProof/>
            <w:webHidden/>
          </w:rPr>
          <w:t>5-55</w:t>
        </w:r>
        <w:r>
          <w:rPr>
            <w:noProof/>
            <w:webHidden/>
          </w:rPr>
          <w:fldChar w:fldCharType="end"/>
        </w:r>
      </w:hyperlink>
    </w:p>
    <w:p w14:paraId="4B1DDB79" w14:textId="7F1EFDF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5" w:history="1">
        <w:r w:rsidRPr="00BE1DB4">
          <w:rPr>
            <w:rStyle w:val="Hyperlink"/>
          </w:rPr>
          <w:t>5.12.2</w:t>
        </w:r>
        <w:r>
          <w:rPr>
            <w:rFonts w:eastAsiaTheme="minorEastAsia" w:cstheme="minorBidi"/>
            <w:i w:val="0"/>
            <w:iCs w:val="0"/>
            <w:noProof/>
            <w:kern w:val="2"/>
            <w:sz w:val="24"/>
            <w:szCs w:val="24"/>
            <w14:ligatures w14:val="standardContextual"/>
          </w:rPr>
          <w:tab/>
        </w:r>
        <w:r w:rsidRPr="00BE1DB4">
          <w:rPr>
            <w:rStyle w:val="Hyperlink"/>
          </w:rPr>
          <w:t>Creating a New Payment Plan</w:t>
        </w:r>
        <w:r>
          <w:rPr>
            <w:noProof/>
            <w:webHidden/>
          </w:rPr>
          <w:tab/>
        </w:r>
        <w:r>
          <w:rPr>
            <w:noProof/>
            <w:webHidden/>
          </w:rPr>
          <w:fldChar w:fldCharType="begin"/>
        </w:r>
        <w:r>
          <w:rPr>
            <w:noProof/>
            <w:webHidden/>
          </w:rPr>
          <w:instrText xml:space="preserve"> PAGEREF _Toc230163155 \h </w:instrText>
        </w:r>
        <w:r>
          <w:rPr>
            <w:noProof/>
            <w:webHidden/>
          </w:rPr>
        </w:r>
        <w:r>
          <w:rPr>
            <w:noProof/>
            <w:webHidden/>
          </w:rPr>
          <w:fldChar w:fldCharType="separate"/>
        </w:r>
        <w:r>
          <w:rPr>
            <w:noProof/>
            <w:webHidden/>
          </w:rPr>
          <w:t>5-56</w:t>
        </w:r>
        <w:r>
          <w:rPr>
            <w:noProof/>
            <w:webHidden/>
          </w:rPr>
          <w:fldChar w:fldCharType="end"/>
        </w:r>
      </w:hyperlink>
    </w:p>
    <w:p w14:paraId="537988FF" w14:textId="61A83C8F" w:rsidR="00EC7503" w:rsidRDefault="00EC7503">
      <w:pPr>
        <w:pStyle w:val="TOC2"/>
        <w:rPr>
          <w:rFonts w:eastAsiaTheme="minorEastAsia" w:cstheme="minorBidi"/>
          <w:smallCaps w:val="0"/>
          <w:noProof/>
          <w:kern w:val="2"/>
          <w:sz w:val="24"/>
          <w:szCs w:val="24"/>
          <w14:ligatures w14:val="standardContextual"/>
        </w:rPr>
      </w:pPr>
      <w:hyperlink w:anchor="_Toc230163156" w:history="1">
        <w:r w:rsidRPr="00BE1DB4">
          <w:rPr>
            <w:rStyle w:val="Hyperlink"/>
            <w:rFonts w:eastAsia="Times New Roman"/>
            <w:snapToGrid w:val="0"/>
            <w:w w:val="0"/>
          </w:rPr>
          <w:t>5.13</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Payoff</w:t>
        </w:r>
        <w:r>
          <w:rPr>
            <w:noProof/>
            <w:webHidden/>
          </w:rPr>
          <w:tab/>
        </w:r>
        <w:r>
          <w:rPr>
            <w:noProof/>
            <w:webHidden/>
          </w:rPr>
          <w:fldChar w:fldCharType="begin"/>
        </w:r>
        <w:r>
          <w:rPr>
            <w:noProof/>
            <w:webHidden/>
          </w:rPr>
          <w:instrText xml:space="preserve"> PAGEREF _Toc230163156 \h </w:instrText>
        </w:r>
        <w:r>
          <w:rPr>
            <w:noProof/>
            <w:webHidden/>
          </w:rPr>
        </w:r>
        <w:r>
          <w:rPr>
            <w:noProof/>
            <w:webHidden/>
          </w:rPr>
          <w:fldChar w:fldCharType="separate"/>
        </w:r>
        <w:r>
          <w:rPr>
            <w:noProof/>
            <w:webHidden/>
          </w:rPr>
          <w:t>5-56</w:t>
        </w:r>
        <w:r>
          <w:rPr>
            <w:noProof/>
            <w:webHidden/>
          </w:rPr>
          <w:fldChar w:fldCharType="end"/>
        </w:r>
      </w:hyperlink>
    </w:p>
    <w:p w14:paraId="788988E2" w14:textId="352F7FA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7" w:history="1">
        <w:r w:rsidRPr="00BE1DB4">
          <w:rPr>
            <w:rStyle w:val="Hyperlink"/>
          </w:rPr>
          <w:t>5.13.1</w:t>
        </w:r>
        <w:r>
          <w:rPr>
            <w:rFonts w:eastAsiaTheme="minorEastAsia" w:cstheme="minorBidi"/>
            <w:i w:val="0"/>
            <w:iCs w:val="0"/>
            <w:noProof/>
            <w:kern w:val="2"/>
            <w:sz w:val="24"/>
            <w:szCs w:val="24"/>
            <w14:ligatures w14:val="standardContextual"/>
          </w:rPr>
          <w:tab/>
        </w:r>
        <w:r w:rsidRPr="00BE1DB4">
          <w:rPr>
            <w:rStyle w:val="Hyperlink"/>
          </w:rPr>
          <w:t>Printing a Payoff Statement</w:t>
        </w:r>
        <w:r>
          <w:rPr>
            <w:noProof/>
            <w:webHidden/>
          </w:rPr>
          <w:tab/>
        </w:r>
        <w:r>
          <w:rPr>
            <w:noProof/>
            <w:webHidden/>
          </w:rPr>
          <w:fldChar w:fldCharType="begin"/>
        </w:r>
        <w:r>
          <w:rPr>
            <w:noProof/>
            <w:webHidden/>
          </w:rPr>
          <w:instrText xml:space="preserve"> PAGEREF _Toc230163157 \h </w:instrText>
        </w:r>
        <w:r>
          <w:rPr>
            <w:noProof/>
            <w:webHidden/>
          </w:rPr>
        </w:r>
        <w:r>
          <w:rPr>
            <w:noProof/>
            <w:webHidden/>
          </w:rPr>
          <w:fldChar w:fldCharType="separate"/>
        </w:r>
        <w:r>
          <w:rPr>
            <w:noProof/>
            <w:webHidden/>
          </w:rPr>
          <w:t>5-56</w:t>
        </w:r>
        <w:r>
          <w:rPr>
            <w:noProof/>
            <w:webHidden/>
          </w:rPr>
          <w:fldChar w:fldCharType="end"/>
        </w:r>
      </w:hyperlink>
    </w:p>
    <w:p w14:paraId="4F5535AB" w14:textId="3AF70E32" w:rsidR="00EC7503" w:rsidRDefault="00EC7503">
      <w:pPr>
        <w:pStyle w:val="TOC2"/>
        <w:rPr>
          <w:rFonts w:eastAsiaTheme="minorEastAsia" w:cstheme="minorBidi"/>
          <w:smallCaps w:val="0"/>
          <w:noProof/>
          <w:kern w:val="2"/>
          <w:sz w:val="24"/>
          <w:szCs w:val="24"/>
          <w14:ligatures w14:val="standardContextual"/>
        </w:rPr>
      </w:pPr>
      <w:hyperlink w:anchor="_Toc230163158" w:history="1">
        <w:r w:rsidRPr="00BE1DB4">
          <w:rPr>
            <w:rStyle w:val="Hyperlink"/>
          </w:rPr>
          <w:t>5.14</w:t>
        </w:r>
        <w:r>
          <w:rPr>
            <w:rFonts w:eastAsiaTheme="minorEastAsia" w:cstheme="minorBidi"/>
            <w:smallCaps w:val="0"/>
            <w:noProof/>
            <w:kern w:val="2"/>
            <w:sz w:val="24"/>
            <w:szCs w:val="24"/>
            <w14:ligatures w14:val="standardContextual"/>
          </w:rPr>
          <w:tab/>
        </w:r>
        <w:r w:rsidRPr="00BE1DB4">
          <w:rPr>
            <w:rStyle w:val="Hyperlink"/>
          </w:rPr>
          <w:t>Statement</w:t>
        </w:r>
        <w:r>
          <w:rPr>
            <w:noProof/>
            <w:webHidden/>
          </w:rPr>
          <w:tab/>
        </w:r>
        <w:r>
          <w:rPr>
            <w:noProof/>
            <w:webHidden/>
          </w:rPr>
          <w:fldChar w:fldCharType="begin"/>
        </w:r>
        <w:r>
          <w:rPr>
            <w:noProof/>
            <w:webHidden/>
          </w:rPr>
          <w:instrText xml:space="preserve"> PAGEREF _Toc230163158 \h </w:instrText>
        </w:r>
        <w:r>
          <w:rPr>
            <w:noProof/>
            <w:webHidden/>
          </w:rPr>
        </w:r>
        <w:r>
          <w:rPr>
            <w:noProof/>
            <w:webHidden/>
          </w:rPr>
          <w:fldChar w:fldCharType="separate"/>
        </w:r>
        <w:r>
          <w:rPr>
            <w:noProof/>
            <w:webHidden/>
          </w:rPr>
          <w:t>5-57</w:t>
        </w:r>
        <w:r>
          <w:rPr>
            <w:noProof/>
            <w:webHidden/>
          </w:rPr>
          <w:fldChar w:fldCharType="end"/>
        </w:r>
      </w:hyperlink>
    </w:p>
    <w:p w14:paraId="12F8CCCC" w14:textId="1A2CE9E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59" w:history="1">
        <w:r w:rsidRPr="00BE1DB4">
          <w:rPr>
            <w:rStyle w:val="Hyperlink"/>
          </w:rPr>
          <w:t>5.14.1</w:t>
        </w:r>
        <w:r>
          <w:rPr>
            <w:rFonts w:eastAsiaTheme="minorEastAsia" w:cstheme="minorBidi"/>
            <w:i w:val="0"/>
            <w:iCs w:val="0"/>
            <w:noProof/>
            <w:kern w:val="2"/>
            <w:sz w:val="24"/>
            <w:szCs w:val="24"/>
            <w14:ligatures w14:val="standardContextual"/>
          </w:rPr>
          <w:tab/>
        </w:r>
        <w:r w:rsidRPr="00BE1DB4">
          <w:rPr>
            <w:rStyle w:val="Hyperlink"/>
          </w:rPr>
          <w:t>Viewing and Printing a Monthly Statement</w:t>
        </w:r>
        <w:r>
          <w:rPr>
            <w:noProof/>
            <w:webHidden/>
          </w:rPr>
          <w:tab/>
        </w:r>
        <w:r>
          <w:rPr>
            <w:noProof/>
            <w:webHidden/>
          </w:rPr>
          <w:fldChar w:fldCharType="begin"/>
        </w:r>
        <w:r>
          <w:rPr>
            <w:noProof/>
            <w:webHidden/>
          </w:rPr>
          <w:instrText xml:space="preserve"> PAGEREF _Toc230163159 \h </w:instrText>
        </w:r>
        <w:r>
          <w:rPr>
            <w:noProof/>
            <w:webHidden/>
          </w:rPr>
        </w:r>
        <w:r>
          <w:rPr>
            <w:noProof/>
            <w:webHidden/>
          </w:rPr>
          <w:fldChar w:fldCharType="separate"/>
        </w:r>
        <w:r>
          <w:rPr>
            <w:noProof/>
            <w:webHidden/>
          </w:rPr>
          <w:t>5-57</w:t>
        </w:r>
        <w:r>
          <w:rPr>
            <w:noProof/>
            <w:webHidden/>
          </w:rPr>
          <w:fldChar w:fldCharType="end"/>
        </w:r>
      </w:hyperlink>
    </w:p>
    <w:p w14:paraId="6DD56242" w14:textId="0B05301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0" w:history="1">
        <w:r w:rsidRPr="00BE1DB4">
          <w:rPr>
            <w:rStyle w:val="Hyperlink"/>
          </w:rPr>
          <w:t>5.14.2</w:t>
        </w:r>
        <w:r>
          <w:rPr>
            <w:rFonts w:eastAsiaTheme="minorEastAsia" w:cstheme="minorBidi"/>
            <w:i w:val="0"/>
            <w:iCs w:val="0"/>
            <w:noProof/>
            <w:kern w:val="2"/>
            <w:sz w:val="24"/>
            <w:szCs w:val="24"/>
            <w14:ligatures w14:val="standardContextual"/>
          </w:rPr>
          <w:tab/>
        </w:r>
        <w:r w:rsidRPr="00BE1DB4">
          <w:rPr>
            <w:rStyle w:val="Hyperlink"/>
          </w:rPr>
          <w:t>Editing the Monthly Statement Message</w:t>
        </w:r>
        <w:r>
          <w:rPr>
            <w:noProof/>
            <w:webHidden/>
          </w:rPr>
          <w:tab/>
        </w:r>
        <w:r>
          <w:rPr>
            <w:noProof/>
            <w:webHidden/>
          </w:rPr>
          <w:fldChar w:fldCharType="begin"/>
        </w:r>
        <w:r>
          <w:rPr>
            <w:noProof/>
            <w:webHidden/>
          </w:rPr>
          <w:instrText xml:space="preserve"> PAGEREF _Toc230163160 \h </w:instrText>
        </w:r>
        <w:r>
          <w:rPr>
            <w:noProof/>
            <w:webHidden/>
          </w:rPr>
        </w:r>
        <w:r>
          <w:rPr>
            <w:noProof/>
            <w:webHidden/>
          </w:rPr>
          <w:fldChar w:fldCharType="separate"/>
        </w:r>
        <w:r>
          <w:rPr>
            <w:noProof/>
            <w:webHidden/>
          </w:rPr>
          <w:t>5-57</w:t>
        </w:r>
        <w:r>
          <w:rPr>
            <w:noProof/>
            <w:webHidden/>
          </w:rPr>
          <w:fldChar w:fldCharType="end"/>
        </w:r>
      </w:hyperlink>
    </w:p>
    <w:p w14:paraId="2E276800" w14:textId="41C8E4F0" w:rsidR="00EC7503" w:rsidRDefault="00EC7503">
      <w:pPr>
        <w:pStyle w:val="TOC2"/>
        <w:rPr>
          <w:rFonts w:eastAsiaTheme="minorEastAsia" w:cstheme="minorBidi"/>
          <w:smallCaps w:val="0"/>
          <w:noProof/>
          <w:kern w:val="2"/>
          <w:sz w:val="24"/>
          <w:szCs w:val="24"/>
          <w14:ligatures w14:val="standardContextual"/>
        </w:rPr>
      </w:pPr>
      <w:hyperlink w:anchor="_Toc230163161" w:history="1">
        <w:r w:rsidRPr="00BE1DB4">
          <w:rPr>
            <w:rStyle w:val="Hyperlink"/>
            <w:rFonts w:eastAsia="Times New Roman"/>
            <w:snapToGrid w:val="0"/>
            <w:w w:val="0"/>
          </w:rPr>
          <w:t>5.15</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Disbursement</w:t>
        </w:r>
        <w:r>
          <w:rPr>
            <w:noProof/>
            <w:webHidden/>
          </w:rPr>
          <w:tab/>
        </w:r>
        <w:r>
          <w:rPr>
            <w:noProof/>
            <w:webHidden/>
          </w:rPr>
          <w:fldChar w:fldCharType="begin"/>
        </w:r>
        <w:r>
          <w:rPr>
            <w:noProof/>
            <w:webHidden/>
          </w:rPr>
          <w:instrText xml:space="preserve"> PAGEREF _Toc230163161 \h </w:instrText>
        </w:r>
        <w:r>
          <w:rPr>
            <w:noProof/>
            <w:webHidden/>
          </w:rPr>
        </w:r>
        <w:r>
          <w:rPr>
            <w:noProof/>
            <w:webHidden/>
          </w:rPr>
          <w:fldChar w:fldCharType="separate"/>
        </w:r>
        <w:r>
          <w:rPr>
            <w:noProof/>
            <w:webHidden/>
          </w:rPr>
          <w:t>5-58</w:t>
        </w:r>
        <w:r>
          <w:rPr>
            <w:noProof/>
            <w:webHidden/>
          </w:rPr>
          <w:fldChar w:fldCharType="end"/>
        </w:r>
      </w:hyperlink>
    </w:p>
    <w:p w14:paraId="38CDA2BD" w14:textId="4C69200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2" w:history="1">
        <w:r w:rsidRPr="00BE1DB4">
          <w:rPr>
            <w:rStyle w:val="Hyperlink"/>
          </w:rPr>
          <w:t>5.15.1</w:t>
        </w:r>
        <w:r>
          <w:rPr>
            <w:rFonts w:eastAsiaTheme="minorEastAsia" w:cstheme="minorBidi"/>
            <w:i w:val="0"/>
            <w:iCs w:val="0"/>
            <w:noProof/>
            <w:kern w:val="2"/>
            <w:sz w:val="24"/>
            <w:szCs w:val="24"/>
            <w14:ligatures w14:val="standardContextual"/>
          </w:rPr>
          <w:tab/>
        </w:r>
        <w:r w:rsidRPr="00BE1DB4">
          <w:rPr>
            <w:rStyle w:val="Hyperlink"/>
          </w:rPr>
          <w:t>Performing a HUD Borrower Disbursement on Endorsed Loans and Reimbursing HUD</w:t>
        </w:r>
        <w:r>
          <w:rPr>
            <w:noProof/>
            <w:webHidden/>
          </w:rPr>
          <w:tab/>
        </w:r>
        <w:r>
          <w:rPr>
            <w:noProof/>
            <w:webHidden/>
          </w:rPr>
          <w:fldChar w:fldCharType="begin"/>
        </w:r>
        <w:r>
          <w:rPr>
            <w:noProof/>
            <w:webHidden/>
          </w:rPr>
          <w:instrText xml:space="preserve"> PAGEREF _Toc230163162 \h </w:instrText>
        </w:r>
        <w:r>
          <w:rPr>
            <w:noProof/>
            <w:webHidden/>
          </w:rPr>
        </w:r>
        <w:r>
          <w:rPr>
            <w:noProof/>
            <w:webHidden/>
          </w:rPr>
          <w:fldChar w:fldCharType="separate"/>
        </w:r>
        <w:r>
          <w:rPr>
            <w:noProof/>
            <w:webHidden/>
          </w:rPr>
          <w:t>5-58</w:t>
        </w:r>
        <w:r>
          <w:rPr>
            <w:noProof/>
            <w:webHidden/>
          </w:rPr>
          <w:fldChar w:fldCharType="end"/>
        </w:r>
      </w:hyperlink>
    </w:p>
    <w:p w14:paraId="43E9053A" w14:textId="7A313260" w:rsidR="00EC7503" w:rsidRDefault="00EC7503">
      <w:pPr>
        <w:pStyle w:val="TOC2"/>
        <w:rPr>
          <w:rFonts w:eastAsiaTheme="minorEastAsia" w:cstheme="minorBidi"/>
          <w:smallCaps w:val="0"/>
          <w:noProof/>
          <w:kern w:val="2"/>
          <w:sz w:val="24"/>
          <w:szCs w:val="24"/>
          <w14:ligatures w14:val="standardContextual"/>
        </w:rPr>
      </w:pPr>
      <w:hyperlink w:anchor="_Toc230163163" w:history="1">
        <w:r w:rsidRPr="00BE1DB4">
          <w:rPr>
            <w:rStyle w:val="Hyperlink"/>
            <w:rFonts w:eastAsia="Times New Roman"/>
            <w:snapToGrid w:val="0"/>
            <w:w w:val="0"/>
          </w:rPr>
          <w:t>5.16</w:t>
        </w:r>
        <w:r>
          <w:rPr>
            <w:rFonts w:eastAsiaTheme="minorEastAsia" w:cstheme="minorBidi"/>
            <w:smallCaps w:val="0"/>
            <w:noProof/>
            <w:kern w:val="2"/>
            <w:sz w:val="24"/>
            <w:szCs w:val="24"/>
            <w14:ligatures w14:val="standardContextual"/>
          </w:rPr>
          <w:tab/>
        </w:r>
        <w:r w:rsidRPr="00BE1DB4">
          <w:rPr>
            <w:rStyle w:val="Hyperlink"/>
            <w:rFonts w:eastAsia="Times New Roman"/>
            <w:snapToGrid w:val="0"/>
            <w:w w:val="0"/>
          </w:rPr>
          <w:t>Servicer Info</w:t>
        </w:r>
        <w:r>
          <w:rPr>
            <w:noProof/>
            <w:webHidden/>
          </w:rPr>
          <w:tab/>
        </w:r>
        <w:r>
          <w:rPr>
            <w:noProof/>
            <w:webHidden/>
          </w:rPr>
          <w:fldChar w:fldCharType="begin"/>
        </w:r>
        <w:r>
          <w:rPr>
            <w:noProof/>
            <w:webHidden/>
          </w:rPr>
          <w:instrText xml:space="preserve"> PAGEREF _Toc230163163 \h </w:instrText>
        </w:r>
        <w:r>
          <w:rPr>
            <w:noProof/>
            <w:webHidden/>
          </w:rPr>
        </w:r>
        <w:r>
          <w:rPr>
            <w:noProof/>
            <w:webHidden/>
          </w:rPr>
          <w:fldChar w:fldCharType="separate"/>
        </w:r>
        <w:r>
          <w:rPr>
            <w:noProof/>
            <w:webHidden/>
          </w:rPr>
          <w:t>5-61</w:t>
        </w:r>
        <w:r>
          <w:rPr>
            <w:noProof/>
            <w:webHidden/>
          </w:rPr>
          <w:fldChar w:fldCharType="end"/>
        </w:r>
      </w:hyperlink>
    </w:p>
    <w:p w14:paraId="5D7A505E" w14:textId="12C6A67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4" w:history="1">
        <w:r w:rsidRPr="00BE1DB4">
          <w:rPr>
            <w:rStyle w:val="Hyperlink"/>
          </w:rPr>
          <w:t>5.16.1</w:t>
        </w:r>
        <w:r>
          <w:rPr>
            <w:rFonts w:eastAsiaTheme="minorEastAsia" w:cstheme="minorBidi"/>
            <w:i w:val="0"/>
            <w:iCs w:val="0"/>
            <w:noProof/>
            <w:kern w:val="2"/>
            <w:sz w:val="24"/>
            <w:szCs w:val="24"/>
            <w14:ligatures w14:val="standardContextual"/>
          </w:rPr>
          <w:tab/>
        </w:r>
        <w:r w:rsidRPr="00BE1DB4">
          <w:rPr>
            <w:rStyle w:val="Hyperlink"/>
          </w:rPr>
          <w:t>Transferring a Case to a Servicer</w:t>
        </w:r>
        <w:r>
          <w:rPr>
            <w:noProof/>
            <w:webHidden/>
          </w:rPr>
          <w:tab/>
        </w:r>
        <w:r>
          <w:rPr>
            <w:noProof/>
            <w:webHidden/>
          </w:rPr>
          <w:fldChar w:fldCharType="begin"/>
        </w:r>
        <w:r>
          <w:rPr>
            <w:noProof/>
            <w:webHidden/>
          </w:rPr>
          <w:instrText xml:space="preserve"> PAGEREF _Toc230163164 \h </w:instrText>
        </w:r>
        <w:r>
          <w:rPr>
            <w:noProof/>
            <w:webHidden/>
          </w:rPr>
        </w:r>
        <w:r>
          <w:rPr>
            <w:noProof/>
            <w:webHidden/>
          </w:rPr>
          <w:fldChar w:fldCharType="separate"/>
        </w:r>
        <w:r>
          <w:rPr>
            <w:noProof/>
            <w:webHidden/>
          </w:rPr>
          <w:t>5-61</w:t>
        </w:r>
        <w:r>
          <w:rPr>
            <w:noProof/>
            <w:webHidden/>
          </w:rPr>
          <w:fldChar w:fldCharType="end"/>
        </w:r>
      </w:hyperlink>
    </w:p>
    <w:p w14:paraId="386A1F3C" w14:textId="42931A4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5" w:history="1">
        <w:r w:rsidRPr="00BE1DB4">
          <w:rPr>
            <w:rStyle w:val="Hyperlink"/>
          </w:rPr>
          <w:t>5.16.2</w:t>
        </w:r>
        <w:r>
          <w:rPr>
            <w:rFonts w:eastAsiaTheme="minorEastAsia" w:cstheme="minorBidi"/>
            <w:i w:val="0"/>
            <w:iCs w:val="0"/>
            <w:noProof/>
            <w:kern w:val="2"/>
            <w:sz w:val="24"/>
            <w:szCs w:val="24"/>
            <w14:ligatures w14:val="standardContextual"/>
          </w:rPr>
          <w:tab/>
        </w:r>
        <w:r w:rsidRPr="00BE1DB4">
          <w:rPr>
            <w:rStyle w:val="Hyperlink"/>
          </w:rPr>
          <w:t>Editing Servicer Bank Information</w:t>
        </w:r>
        <w:r>
          <w:rPr>
            <w:noProof/>
            <w:webHidden/>
          </w:rPr>
          <w:tab/>
        </w:r>
        <w:r>
          <w:rPr>
            <w:noProof/>
            <w:webHidden/>
          </w:rPr>
          <w:fldChar w:fldCharType="begin"/>
        </w:r>
        <w:r>
          <w:rPr>
            <w:noProof/>
            <w:webHidden/>
          </w:rPr>
          <w:instrText xml:space="preserve"> PAGEREF _Toc230163165 \h </w:instrText>
        </w:r>
        <w:r>
          <w:rPr>
            <w:noProof/>
            <w:webHidden/>
          </w:rPr>
        </w:r>
        <w:r>
          <w:rPr>
            <w:noProof/>
            <w:webHidden/>
          </w:rPr>
          <w:fldChar w:fldCharType="separate"/>
        </w:r>
        <w:r>
          <w:rPr>
            <w:noProof/>
            <w:webHidden/>
          </w:rPr>
          <w:t>5-62</w:t>
        </w:r>
        <w:r>
          <w:rPr>
            <w:noProof/>
            <w:webHidden/>
          </w:rPr>
          <w:fldChar w:fldCharType="end"/>
        </w:r>
      </w:hyperlink>
    </w:p>
    <w:p w14:paraId="5A3D08A7" w14:textId="2E3E987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6" w:history="1">
        <w:r w:rsidRPr="00BE1DB4">
          <w:rPr>
            <w:rStyle w:val="Hyperlink"/>
          </w:rPr>
          <w:t>5.16.3</w:t>
        </w:r>
        <w:r>
          <w:rPr>
            <w:rFonts w:eastAsiaTheme="minorEastAsia" w:cstheme="minorBidi"/>
            <w:i w:val="0"/>
            <w:iCs w:val="0"/>
            <w:noProof/>
            <w:kern w:val="2"/>
            <w:sz w:val="24"/>
            <w:szCs w:val="24"/>
            <w14:ligatures w14:val="standardContextual"/>
          </w:rPr>
          <w:tab/>
        </w:r>
        <w:r w:rsidRPr="00BE1DB4">
          <w:rPr>
            <w:rStyle w:val="Hyperlink"/>
          </w:rPr>
          <w:t>Transferring a Case to an Investor</w:t>
        </w:r>
        <w:r>
          <w:rPr>
            <w:noProof/>
            <w:webHidden/>
          </w:rPr>
          <w:tab/>
        </w:r>
        <w:r>
          <w:rPr>
            <w:noProof/>
            <w:webHidden/>
          </w:rPr>
          <w:fldChar w:fldCharType="begin"/>
        </w:r>
        <w:r>
          <w:rPr>
            <w:noProof/>
            <w:webHidden/>
          </w:rPr>
          <w:instrText xml:space="preserve"> PAGEREF _Toc230163166 \h </w:instrText>
        </w:r>
        <w:r>
          <w:rPr>
            <w:noProof/>
            <w:webHidden/>
          </w:rPr>
        </w:r>
        <w:r>
          <w:rPr>
            <w:noProof/>
            <w:webHidden/>
          </w:rPr>
          <w:fldChar w:fldCharType="separate"/>
        </w:r>
        <w:r>
          <w:rPr>
            <w:noProof/>
            <w:webHidden/>
          </w:rPr>
          <w:t>5-62</w:t>
        </w:r>
        <w:r>
          <w:rPr>
            <w:noProof/>
            <w:webHidden/>
          </w:rPr>
          <w:fldChar w:fldCharType="end"/>
        </w:r>
      </w:hyperlink>
    </w:p>
    <w:p w14:paraId="7281CFEC" w14:textId="7B7F111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7" w:history="1">
        <w:r w:rsidRPr="00BE1DB4">
          <w:rPr>
            <w:rStyle w:val="Hyperlink"/>
          </w:rPr>
          <w:t>5.16.4</w:t>
        </w:r>
        <w:r>
          <w:rPr>
            <w:rFonts w:eastAsiaTheme="minorEastAsia" w:cstheme="minorBidi"/>
            <w:i w:val="0"/>
            <w:iCs w:val="0"/>
            <w:noProof/>
            <w:kern w:val="2"/>
            <w:sz w:val="24"/>
            <w:szCs w:val="24"/>
            <w14:ligatures w14:val="standardContextual"/>
          </w:rPr>
          <w:tab/>
        </w:r>
        <w:r w:rsidRPr="00BE1DB4">
          <w:rPr>
            <w:rStyle w:val="Hyperlink"/>
          </w:rPr>
          <w:t>Editing Investor Bank Information</w:t>
        </w:r>
        <w:r>
          <w:rPr>
            <w:noProof/>
            <w:webHidden/>
          </w:rPr>
          <w:tab/>
        </w:r>
        <w:r>
          <w:rPr>
            <w:noProof/>
            <w:webHidden/>
          </w:rPr>
          <w:fldChar w:fldCharType="begin"/>
        </w:r>
        <w:r>
          <w:rPr>
            <w:noProof/>
            <w:webHidden/>
          </w:rPr>
          <w:instrText xml:space="preserve"> PAGEREF _Toc230163167 \h </w:instrText>
        </w:r>
        <w:r>
          <w:rPr>
            <w:noProof/>
            <w:webHidden/>
          </w:rPr>
        </w:r>
        <w:r>
          <w:rPr>
            <w:noProof/>
            <w:webHidden/>
          </w:rPr>
          <w:fldChar w:fldCharType="separate"/>
        </w:r>
        <w:r>
          <w:rPr>
            <w:noProof/>
            <w:webHidden/>
          </w:rPr>
          <w:t>5-63</w:t>
        </w:r>
        <w:r>
          <w:rPr>
            <w:noProof/>
            <w:webHidden/>
          </w:rPr>
          <w:fldChar w:fldCharType="end"/>
        </w:r>
      </w:hyperlink>
    </w:p>
    <w:p w14:paraId="79128818" w14:textId="7A4A44A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68" w:history="1">
        <w:r w:rsidRPr="00BE1DB4">
          <w:rPr>
            <w:rStyle w:val="Hyperlink"/>
          </w:rPr>
          <w:t>5.16.5</w:t>
        </w:r>
        <w:r>
          <w:rPr>
            <w:rFonts w:eastAsiaTheme="minorEastAsia" w:cstheme="minorBidi"/>
            <w:i w:val="0"/>
            <w:iCs w:val="0"/>
            <w:noProof/>
            <w:kern w:val="2"/>
            <w:sz w:val="24"/>
            <w:szCs w:val="24"/>
            <w14:ligatures w14:val="standardContextual"/>
          </w:rPr>
          <w:tab/>
        </w:r>
        <w:r w:rsidRPr="00BE1DB4">
          <w:rPr>
            <w:rStyle w:val="Hyperlink"/>
          </w:rPr>
          <w:t>Transfering a case to a Master Servicer</w:t>
        </w:r>
        <w:r>
          <w:rPr>
            <w:noProof/>
            <w:webHidden/>
          </w:rPr>
          <w:tab/>
        </w:r>
        <w:r>
          <w:rPr>
            <w:noProof/>
            <w:webHidden/>
          </w:rPr>
          <w:fldChar w:fldCharType="begin"/>
        </w:r>
        <w:r>
          <w:rPr>
            <w:noProof/>
            <w:webHidden/>
          </w:rPr>
          <w:instrText xml:space="preserve"> PAGEREF _Toc230163168 \h </w:instrText>
        </w:r>
        <w:r>
          <w:rPr>
            <w:noProof/>
            <w:webHidden/>
          </w:rPr>
        </w:r>
        <w:r>
          <w:rPr>
            <w:noProof/>
            <w:webHidden/>
          </w:rPr>
          <w:fldChar w:fldCharType="separate"/>
        </w:r>
        <w:r>
          <w:rPr>
            <w:noProof/>
            <w:webHidden/>
          </w:rPr>
          <w:t>5-63</w:t>
        </w:r>
        <w:r>
          <w:rPr>
            <w:noProof/>
            <w:webHidden/>
          </w:rPr>
          <w:fldChar w:fldCharType="end"/>
        </w:r>
      </w:hyperlink>
    </w:p>
    <w:p w14:paraId="56FBE832" w14:textId="26A6EA9A" w:rsidR="00EC7503" w:rsidRDefault="00EC7503">
      <w:pPr>
        <w:pStyle w:val="TOC2"/>
        <w:rPr>
          <w:rFonts w:eastAsiaTheme="minorEastAsia" w:cstheme="minorBidi"/>
          <w:smallCaps w:val="0"/>
          <w:noProof/>
          <w:kern w:val="2"/>
          <w:sz w:val="24"/>
          <w:szCs w:val="24"/>
          <w14:ligatures w14:val="standardContextual"/>
        </w:rPr>
      </w:pPr>
      <w:hyperlink w:anchor="_Toc230163169" w:history="1">
        <w:r w:rsidRPr="00BE1DB4">
          <w:rPr>
            <w:rStyle w:val="Hyperlink"/>
            <w:rFonts w:eastAsia="Times New Roman"/>
          </w:rPr>
          <w:t>5.17</w:t>
        </w:r>
        <w:r>
          <w:rPr>
            <w:rFonts w:eastAsiaTheme="minorEastAsia" w:cstheme="minorBidi"/>
            <w:smallCaps w:val="0"/>
            <w:noProof/>
            <w:kern w:val="2"/>
            <w:sz w:val="24"/>
            <w:szCs w:val="24"/>
            <w14:ligatures w14:val="standardContextual"/>
          </w:rPr>
          <w:tab/>
        </w:r>
        <w:r w:rsidRPr="00BE1DB4">
          <w:rPr>
            <w:rStyle w:val="Hyperlink"/>
            <w:rFonts w:eastAsia="Times New Roman"/>
          </w:rPr>
          <w:t>Bank Account</w:t>
        </w:r>
        <w:r>
          <w:rPr>
            <w:noProof/>
            <w:webHidden/>
          </w:rPr>
          <w:tab/>
        </w:r>
        <w:r>
          <w:rPr>
            <w:noProof/>
            <w:webHidden/>
          </w:rPr>
          <w:fldChar w:fldCharType="begin"/>
        </w:r>
        <w:r>
          <w:rPr>
            <w:noProof/>
            <w:webHidden/>
          </w:rPr>
          <w:instrText xml:space="preserve"> PAGEREF _Toc230163169 \h </w:instrText>
        </w:r>
        <w:r>
          <w:rPr>
            <w:noProof/>
            <w:webHidden/>
          </w:rPr>
        </w:r>
        <w:r>
          <w:rPr>
            <w:noProof/>
            <w:webHidden/>
          </w:rPr>
          <w:fldChar w:fldCharType="separate"/>
        </w:r>
        <w:r>
          <w:rPr>
            <w:noProof/>
            <w:webHidden/>
          </w:rPr>
          <w:t>5-64</w:t>
        </w:r>
        <w:r>
          <w:rPr>
            <w:noProof/>
            <w:webHidden/>
          </w:rPr>
          <w:fldChar w:fldCharType="end"/>
        </w:r>
      </w:hyperlink>
    </w:p>
    <w:p w14:paraId="19079A29" w14:textId="71591BB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70" w:history="1">
        <w:r w:rsidRPr="00BE1DB4">
          <w:rPr>
            <w:rStyle w:val="Hyperlink"/>
          </w:rPr>
          <w:t>5.17.1</w:t>
        </w:r>
        <w:r>
          <w:rPr>
            <w:rFonts w:eastAsiaTheme="minorEastAsia" w:cstheme="minorBidi"/>
            <w:i w:val="0"/>
            <w:iCs w:val="0"/>
            <w:noProof/>
            <w:kern w:val="2"/>
            <w:sz w:val="24"/>
            <w:szCs w:val="24"/>
            <w14:ligatures w14:val="standardContextual"/>
          </w:rPr>
          <w:tab/>
        </w:r>
        <w:r w:rsidRPr="00BE1DB4">
          <w:rPr>
            <w:rStyle w:val="Hyperlink"/>
          </w:rPr>
          <w:t>Editing Borrower Bank Account Information</w:t>
        </w:r>
        <w:r>
          <w:rPr>
            <w:noProof/>
            <w:webHidden/>
          </w:rPr>
          <w:tab/>
        </w:r>
        <w:r>
          <w:rPr>
            <w:noProof/>
            <w:webHidden/>
          </w:rPr>
          <w:fldChar w:fldCharType="begin"/>
        </w:r>
        <w:r>
          <w:rPr>
            <w:noProof/>
            <w:webHidden/>
          </w:rPr>
          <w:instrText xml:space="preserve"> PAGEREF _Toc230163170 \h </w:instrText>
        </w:r>
        <w:r>
          <w:rPr>
            <w:noProof/>
            <w:webHidden/>
          </w:rPr>
        </w:r>
        <w:r>
          <w:rPr>
            <w:noProof/>
            <w:webHidden/>
          </w:rPr>
          <w:fldChar w:fldCharType="separate"/>
        </w:r>
        <w:r>
          <w:rPr>
            <w:noProof/>
            <w:webHidden/>
          </w:rPr>
          <w:t>5-64</w:t>
        </w:r>
        <w:r>
          <w:rPr>
            <w:noProof/>
            <w:webHidden/>
          </w:rPr>
          <w:fldChar w:fldCharType="end"/>
        </w:r>
      </w:hyperlink>
    </w:p>
    <w:p w14:paraId="53B1E21F" w14:textId="3AAB2AAD" w:rsidR="00EC7503" w:rsidRDefault="00EC7503">
      <w:pPr>
        <w:pStyle w:val="TOC2"/>
        <w:rPr>
          <w:rFonts w:eastAsiaTheme="minorEastAsia" w:cstheme="minorBidi"/>
          <w:smallCaps w:val="0"/>
          <w:noProof/>
          <w:kern w:val="2"/>
          <w:sz w:val="24"/>
          <w:szCs w:val="24"/>
          <w14:ligatures w14:val="standardContextual"/>
        </w:rPr>
      </w:pPr>
      <w:hyperlink w:anchor="_Toc230163171" w:history="1">
        <w:r w:rsidRPr="00BE1DB4">
          <w:rPr>
            <w:rStyle w:val="Hyperlink"/>
            <w:rFonts w:eastAsia="Times New Roman"/>
          </w:rPr>
          <w:t>5.18</w:t>
        </w:r>
        <w:r>
          <w:rPr>
            <w:rFonts w:eastAsiaTheme="minorEastAsia" w:cstheme="minorBidi"/>
            <w:smallCaps w:val="0"/>
            <w:noProof/>
            <w:kern w:val="2"/>
            <w:sz w:val="24"/>
            <w:szCs w:val="24"/>
            <w14:ligatures w14:val="standardContextual"/>
          </w:rPr>
          <w:tab/>
        </w:r>
        <w:r w:rsidRPr="00BE1DB4">
          <w:rPr>
            <w:rStyle w:val="Hyperlink"/>
            <w:rFonts w:eastAsia="Times New Roman"/>
          </w:rPr>
          <w:t>Accounting</w:t>
        </w:r>
        <w:r>
          <w:rPr>
            <w:noProof/>
            <w:webHidden/>
          </w:rPr>
          <w:tab/>
        </w:r>
        <w:r>
          <w:rPr>
            <w:noProof/>
            <w:webHidden/>
          </w:rPr>
          <w:fldChar w:fldCharType="begin"/>
        </w:r>
        <w:r>
          <w:rPr>
            <w:noProof/>
            <w:webHidden/>
          </w:rPr>
          <w:instrText xml:space="preserve"> PAGEREF _Toc230163171 \h </w:instrText>
        </w:r>
        <w:r>
          <w:rPr>
            <w:noProof/>
            <w:webHidden/>
          </w:rPr>
        </w:r>
        <w:r>
          <w:rPr>
            <w:noProof/>
            <w:webHidden/>
          </w:rPr>
          <w:fldChar w:fldCharType="separate"/>
        </w:r>
        <w:r>
          <w:rPr>
            <w:noProof/>
            <w:webHidden/>
          </w:rPr>
          <w:t>5-65</w:t>
        </w:r>
        <w:r>
          <w:rPr>
            <w:noProof/>
            <w:webHidden/>
          </w:rPr>
          <w:fldChar w:fldCharType="end"/>
        </w:r>
      </w:hyperlink>
    </w:p>
    <w:p w14:paraId="6A3CA72F" w14:textId="7AE534B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72" w:history="1">
        <w:r w:rsidRPr="00BE1DB4">
          <w:rPr>
            <w:rStyle w:val="Hyperlink"/>
          </w:rPr>
          <w:t>5.18.1</w:t>
        </w:r>
        <w:r>
          <w:rPr>
            <w:rFonts w:eastAsiaTheme="minorEastAsia" w:cstheme="minorBidi"/>
            <w:i w:val="0"/>
            <w:iCs w:val="0"/>
            <w:noProof/>
            <w:kern w:val="2"/>
            <w:sz w:val="24"/>
            <w:szCs w:val="24"/>
            <w14:ligatures w14:val="standardContextual"/>
          </w:rPr>
          <w:tab/>
        </w:r>
        <w:r w:rsidRPr="00BE1DB4">
          <w:rPr>
            <w:rStyle w:val="Hyperlink"/>
          </w:rPr>
          <w:t>Transmittals</w:t>
        </w:r>
        <w:r>
          <w:rPr>
            <w:noProof/>
            <w:webHidden/>
          </w:rPr>
          <w:tab/>
        </w:r>
        <w:r>
          <w:rPr>
            <w:noProof/>
            <w:webHidden/>
          </w:rPr>
          <w:fldChar w:fldCharType="begin"/>
        </w:r>
        <w:r>
          <w:rPr>
            <w:noProof/>
            <w:webHidden/>
          </w:rPr>
          <w:instrText xml:space="preserve"> PAGEREF _Toc230163172 \h </w:instrText>
        </w:r>
        <w:r>
          <w:rPr>
            <w:noProof/>
            <w:webHidden/>
          </w:rPr>
        </w:r>
        <w:r>
          <w:rPr>
            <w:noProof/>
            <w:webHidden/>
          </w:rPr>
          <w:fldChar w:fldCharType="separate"/>
        </w:r>
        <w:r>
          <w:rPr>
            <w:noProof/>
            <w:webHidden/>
          </w:rPr>
          <w:t>5-65</w:t>
        </w:r>
        <w:r>
          <w:rPr>
            <w:noProof/>
            <w:webHidden/>
          </w:rPr>
          <w:fldChar w:fldCharType="end"/>
        </w:r>
      </w:hyperlink>
    </w:p>
    <w:p w14:paraId="33E6B3CE" w14:textId="56217AF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3" w:history="1">
        <w:r w:rsidRPr="00BE1DB4">
          <w:rPr>
            <w:rStyle w:val="Hyperlink"/>
          </w:rPr>
          <w:t>5.18.1.1</w:t>
        </w:r>
        <w:r>
          <w:rPr>
            <w:rFonts w:eastAsiaTheme="minorEastAsia" w:cstheme="minorBidi"/>
            <w:noProof/>
            <w:kern w:val="2"/>
            <w:sz w:val="24"/>
            <w:szCs w:val="24"/>
            <w14:ligatures w14:val="standardContextual"/>
          </w:rPr>
          <w:tab/>
        </w:r>
        <w:r w:rsidRPr="00BE1DB4">
          <w:rPr>
            <w:rStyle w:val="Hyperlink"/>
          </w:rPr>
          <w:t>IMIP/Refunds/MMIP</w:t>
        </w:r>
        <w:r>
          <w:rPr>
            <w:noProof/>
            <w:webHidden/>
          </w:rPr>
          <w:tab/>
        </w:r>
        <w:r>
          <w:rPr>
            <w:noProof/>
            <w:webHidden/>
          </w:rPr>
          <w:fldChar w:fldCharType="begin"/>
        </w:r>
        <w:r>
          <w:rPr>
            <w:noProof/>
            <w:webHidden/>
          </w:rPr>
          <w:instrText xml:space="preserve"> PAGEREF _Toc230163173 \h </w:instrText>
        </w:r>
        <w:r>
          <w:rPr>
            <w:noProof/>
            <w:webHidden/>
          </w:rPr>
        </w:r>
        <w:r>
          <w:rPr>
            <w:noProof/>
            <w:webHidden/>
          </w:rPr>
          <w:fldChar w:fldCharType="separate"/>
        </w:r>
        <w:r>
          <w:rPr>
            <w:noProof/>
            <w:webHidden/>
          </w:rPr>
          <w:t>5-65</w:t>
        </w:r>
        <w:r>
          <w:rPr>
            <w:noProof/>
            <w:webHidden/>
          </w:rPr>
          <w:fldChar w:fldCharType="end"/>
        </w:r>
      </w:hyperlink>
    </w:p>
    <w:p w14:paraId="348CB7BC" w14:textId="4E58053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4" w:history="1">
        <w:r w:rsidRPr="00BE1DB4">
          <w:rPr>
            <w:rStyle w:val="Hyperlink"/>
          </w:rPr>
          <w:t>5.18.1.2</w:t>
        </w:r>
        <w:r>
          <w:rPr>
            <w:rFonts w:eastAsiaTheme="minorEastAsia" w:cstheme="minorBidi"/>
            <w:noProof/>
            <w:kern w:val="2"/>
            <w:sz w:val="24"/>
            <w:szCs w:val="24"/>
            <w14:ligatures w14:val="standardContextual"/>
          </w:rPr>
          <w:tab/>
        </w:r>
        <w:r w:rsidRPr="00BE1DB4">
          <w:rPr>
            <w:rStyle w:val="Hyperlink"/>
          </w:rPr>
          <w:t>Viewing Transmittal Details</w:t>
        </w:r>
        <w:r>
          <w:rPr>
            <w:noProof/>
            <w:webHidden/>
          </w:rPr>
          <w:tab/>
        </w:r>
        <w:r>
          <w:rPr>
            <w:noProof/>
            <w:webHidden/>
          </w:rPr>
          <w:fldChar w:fldCharType="begin"/>
        </w:r>
        <w:r>
          <w:rPr>
            <w:noProof/>
            <w:webHidden/>
          </w:rPr>
          <w:instrText xml:space="preserve"> PAGEREF _Toc230163174 \h </w:instrText>
        </w:r>
        <w:r>
          <w:rPr>
            <w:noProof/>
            <w:webHidden/>
          </w:rPr>
        </w:r>
        <w:r>
          <w:rPr>
            <w:noProof/>
            <w:webHidden/>
          </w:rPr>
          <w:fldChar w:fldCharType="separate"/>
        </w:r>
        <w:r>
          <w:rPr>
            <w:noProof/>
            <w:webHidden/>
          </w:rPr>
          <w:t>5-66</w:t>
        </w:r>
        <w:r>
          <w:rPr>
            <w:noProof/>
            <w:webHidden/>
          </w:rPr>
          <w:fldChar w:fldCharType="end"/>
        </w:r>
      </w:hyperlink>
    </w:p>
    <w:p w14:paraId="15716F3B" w14:textId="50F2051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5" w:history="1">
        <w:r w:rsidRPr="00BE1DB4">
          <w:rPr>
            <w:rStyle w:val="Hyperlink"/>
          </w:rPr>
          <w:t>5.18.1.3</w:t>
        </w:r>
        <w:r>
          <w:rPr>
            <w:rFonts w:eastAsiaTheme="minorEastAsia" w:cstheme="minorBidi"/>
            <w:noProof/>
            <w:kern w:val="2"/>
            <w:sz w:val="24"/>
            <w:szCs w:val="24"/>
            <w14:ligatures w14:val="standardContextual"/>
          </w:rPr>
          <w:tab/>
        </w:r>
        <w:r w:rsidRPr="00BE1DB4">
          <w:rPr>
            <w:rStyle w:val="Hyperlink"/>
          </w:rPr>
          <w:t>Premiums Batch Statuses</w:t>
        </w:r>
        <w:r>
          <w:rPr>
            <w:noProof/>
            <w:webHidden/>
          </w:rPr>
          <w:tab/>
        </w:r>
        <w:r>
          <w:rPr>
            <w:noProof/>
            <w:webHidden/>
          </w:rPr>
          <w:fldChar w:fldCharType="begin"/>
        </w:r>
        <w:r>
          <w:rPr>
            <w:noProof/>
            <w:webHidden/>
          </w:rPr>
          <w:instrText xml:space="preserve"> PAGEREF _Toc230163175 \h </w:instrText>
        </w:r>
        <w:r>
          <w:rPr>
            <w:noProof/>
            <w:webHidden/>
          </w:rPr>
        </w:r>
        <w:r>
          <w:rPr>
            <w:noProof/>
            <w:webHidden/>
          </w:rPr>
          <w:fldChar w:fldCharType="separate"/>
        </w:r>
        <w:r>
          <w:rPr>
            <w:noProof/>
            <w:webHidden/>
          </w:rPr>
          <w:t>5-67</w:t>
        </w:r>
        <w:r>
          <w:rPr>
            <w:noProof/>
            <w:webHidden/>
          </w:rPr>
          <w:fldChar w:fldCharType="end"/>
        </w:r>
      </w:hyperlink>
    </w:p>
    <w:p w14:paraId="3BC4EC4C" w14:textId="4A988E1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6" w:history="1">
        <w:r w:rsidRPr="00BE1DB4">
          <w:rPr>
            <w:rStyle w:val="Hyperlink"/>
          </w:rPr>
          <w:t>5.18.1.4</w:t>
        </w:r>
        <w:r>
          <w:rPr>
            <w:rFonts w:eastAsiaTheme="minorEastAsia" w:cstheme="minorBidi"/>
            <w:noProof/>
            <w:kern w:val="2"/>
            <w:sz w:val="24"/>
            <w:szCs w:val="24"/>
            <w14:ligatures w14:val="standardContextual"/>
          </w:rPr>
          <w:tab/>
        </w:r>
        <w:r w:rsidRPr="00BE1DB4">
          <w:rPr>
            <w:rStyle w:val="Hyperlink"/>
          </w:rPr>
          <w:t>Claims Batch Statuses</w:t>
        </w:r>
        <w:r>
          <w:rPr>
            <w:noProof/>
            <w:webHidden/>
          </w:rPr>
          <w:tab/>
        </w:r>
        <w:r>
          <w:rPr>
            <w:noProof/>
            <w:webHidden/>
          </w:rPr>
          <w:fldChar w:fldCharType="begin"/>
        </w:r>
        <w:r>
          <w:rPr>
            <w:noProof/>
            <w:webHidden/>
          </w:rPr>
          <w:instrText xml:space="preserve"> PAGEREF _Toc230163176 \h </w:instrText>
        </w:r>
        <w:r>
          <w:rPr>
            <w:noProof/>
            <w:webHidden/>
          </w:rPr>
        </w:r>
        <w:r>
          <w:rPr>
            <w:noProof/>
            <w:webHidden/>
          </w:rPr>
          <w:fldChar w:fldCharType="separate"/>
        </w:r>
        <w:r>
          <w:rPr>
            <w:noProof/>
            <w:webHidden/>
          </w:rPr>
          <w:t>5-67</w:t>
        </w:r>
        <w:r>
          <w:rPr>
            <w:noProof/>
            <w:webHidden/>
          </w:rPr>
          <w:fldChar w:fldCharType="end"/>
        </w:r>
      </w:hyperlink>
    </w:p>
    <w:p w14:paraId="0CA9EC7D" w14:textId="566547D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7" w:history="1">
        <w:r w:rsidRPr="00BE1DB4">
          <w:rPr>
            <w:rStyle w:val="Hyperlink"/>
          </w:rPr>
          <w:t>5.18.1.5</w:t>
        </w:r>
        <w:r>
          <w:rPr>
            <w:rFonts w:eastAsiaTheme="minorEastAsia" w:cstheme="minorBidi"/>
            <w:noProof/>
            <w:kern w:val="2"/>
            <w:sz w:val="24"/>
            <w:szCs w:val="24"/>
            <w14:ligatures w14:val="standardContextual"/>
          </w:rPr>
          <w:tab/>
        </w:r>
        <w:r w:rsidRPr="00BE1DB4">
          <w:rPr>
            <w:rStyle w:val="Hyperlink"/>
          </w:rPr>
          <w:t>Viewing Batch Details</w:t>
        </w:r>
        <w:r>
          <w:rPr>
            <w:noProof/>
            <w:webHidden/>
          </w:rPr>
          <w:tab/>
        </w:r>
        <w:r>
          <w:rPr>
            <w:noProof/>
            <w:webHidden/>
          </w:rPr>
          <w:fldChar w:fldCharType="begin"/>
        </w:r>
        <w:r>
          <w:rPr>
            <w:noProof/>
            <w:webHidden/>
          </w:rPr>
          <w:instrText xml:space="preserve"> PAGEREF _Toc230163177 \h </w:instrText>
        </w:r>
        <w:r>
          <w:rPr>
            <w:noProof/>
            <w:webHidden/>
          </w:rPr>
        </w:r>
        <w:r>
          <w:rPr>
            <w:noProof/>
            <w:webHidden/>
          </w:rPr>
          <w:fldChar w:fldCharType="separate"/>
        </w:r>
        <w:r>
          <w:rPr>
            <w:noProof/>
            <w:webHidden/>
          </w:rPr>
          <w:t>5-68</w:t>
        </w:r>
        <w:r>
          <w:rPr>
            <w:noProof/>
            <w:webHidden/>
          </w:rPr>
          <w:fldChar w:fldCharType="end"/>
        </w:r>
      </w:hyperlink>
    </w:p>
    <w:p w14:paraId="6DE238D2" w14:textId="2823C92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8" w:history="1">
        <w:r w:rsidRPr="00BE1DB4">
          <w:rPr>
            <w:rStyle w:val="Hyperlink"/>
          </w:rPr>
          <w:t>5.18.1.6</w:t>
        </w:r>
        <w:r>
          <w:rPr>
            <w:rFonts w:eastAsiaTheme="minorEastAsia" w:cstheme="minorBidi"/>
            <w:noProof/>
            <w:kern w:val="2"/>
            <w:sz w:val="24"/>
            <w:szCs w:val="24"/>
            <w14:ligatures w14:val="standardContextual"/>
          </w:rPr>
          <w:tab/>
        </w:r>
        <w:r w:rsidRPr="00BE1DB4">
          <w:rPr>
            <w:rStyle w:val="Hyperlink"/>
          </w:rPr>
          <w:t>Approval of MMIP prior to Collection</w:t>
        </w:r>
        <w:r>
          <w:rPr>
            <w:noProof/>
            <w:webHidden/>
          </w:rPr>
          <w:tab/>
        </w:r>
        <w:r>
          <w:rPr>
            <w:noProof/>
            <w:webHidden/>
          </w:rPr>
          <w:fldChar w:fldCharType="begin"/>
        </w:r>
        <w:r>
          <w:rPr>
            <w:noProof/>
            <w:webHidden/>
          </w:rPr>
          <w:instrText xml:space="preserve"> PAGEREF _Toc230163178 \h </w:instrText>
        </w:r>
        <w:r>
          <w:rPr>
            <w:noProof/>
            <w:webHidden/>
          </w:rPr>
        </w:r>
        <w:r>
          <w:rPr>
            <w:noProof/>
            <w:webHidden/>
          </w:rPr>
          <w:fldChar w:fldCharType="separate"/>
        </w:r>
        <w:r>
          <w:rPr>
            <w:noProof/>
            <w:webHidden/>
          </w:rPr>
          <w:t>5-69</w:t>
        </w:r>
        <w:r>
          <w:rPr>
            <w:noProof/>
            <w:webHidden/>
          </w:rPr>
          <w:fldChar w:fldCharType="end"/>
        </w:r>
      </w:hyperlink>
    </w:p>
    <w:p w14:paraId="1AAAC016" w14:textId="1D431F1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79" w:history="1">
        <w:r w:rsidRPr="00BE1DB4">
          <w:rPr>
            <w:rStyle w:val="Hyperlink"/>
          </w:rPr>
          <w:t>5.18.1.7</w:t>
        </w:r>
        <w:r>
          <w:rPr>
            <w:rFonts w:eastAsiaTheme="minorEastAsia" w:cstheme="minorBidi"/>
            <w:noProof/>
            <w:kern w:val="2"/>
            <w:sz w:val="24"/>
            <w:szCs w:val="24"/>
            <w14:ligatures w14:val="standardContextual"/>
          </w:rPr>
          <w:tab/>
        </w:r>
        <w:r w:rsidRPr="00BE1DB4">
          <w:rPr>
            <w:rStyle w:val="Hyperlink"/>
          </w:rPr>
          <w:t>Retry Batch</w:t>
        </w:r>
        <w:r>
          <w:rPr>
            <w:noProof/>
            <w:webHidden/>
          </w:rPr>
          <w:tab/>
        </w:r>
        <w:r>
          <w:rPr>
            <w:noProof/>
            <w:webHidden/>
          </w:rPr>
          <w:fldChar w:fldCharType="begin"/>
        </w:r>
        <w:r>
          <w:rPr>
            <w:noProof/>
            <w:webHidden/>
          </w:rPr>
          <w:instrText xml:space="preserve"> PAGEREF _Toc230163179 \h </w:instrText>
        </w:r>
        <w:r>
          <w:rPr>
            <w:noProof/>
            <w:webHidden/>
          </w:rPr>
        </w:r>
        <w:r>
          <w:rPr>
            <w:noProof/>
            <w:webHidden/>
          </w:rPr>
          <w:fldChar w:fldCharType="separate"/>
        </w:r>
        <w:r>
          <w:rPr>
            <w:noProof/>
            <w:webHidden/>
          </w:rPr>
          <w:t>5-71</w:t>
        </w:r>
        <w:r>
          <w:rPr>
            <w:noProof/>
            <w:webHidden/>
          </w:rPr>
          <w:fldChar w:fldCharType="end"/>
        </w:r>
      </w:hyperlink>
    </w:p>
    <w:p w14:paraId="2397BFC5" w14:textId="0240557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0" w:history="1">
        <w:r w:rsidRPr="00BE1DB4">
          <w:rPr>
            <w:rStyle w:val="Hyperlink"/>
          </w:rPr>
          <w:t>5.18.2</w:t>
        </w:r>
        <w:r>
          <w:rPr>
            <w:rFonts w:eastAsiaTheme="minorEastAsia" w:cstheme="minorBidi"/>
            <w:i w:val="0"/>
            <w:iCs w:val="0"/>
            <w:noProof/>
            <w:kern w:val="2"/>
            <w:sz w:val="24"/>
            <w:szCs w:val="24"/>
            <w14:ligatures w14:val="standardContextual"/>
          </w:rPr>
          <w:tab/>
        </w:r>
        <w:r w:rsidRPr="00BE1DB4">
          <w:rPr>
            <w:rStyle w:val="Hyperlink"/>
          </w:rPr>
          <w:t>Premiums (IMIP)</w:t>
        </w:r>
        <w:r>
          <w:rPr>
            <w:noProof/>
            <w:webHidden/>
          </w:rPr>
          <w:tab/>
        </w:r>
        <w:r>
          <w:rPr>
            <w:noProof/>
            <w:webHidden/>
          </w:rPr>
          <w:fldChar w:fldCharType="begin"/>
        </w:r>
        <w:r>
          <w:rPr>
            <w:noProof/>
            <w:webHidden/>
          </w:rPr>
          <w:instrText xml:space="preserve"> PAGEREF _Toc230163180 \h </w:instrText>
        </w:r>
        <w:r>
          <w:rPr>
            <w:noProof/>
            <w:webHidden/>
          </w:rPr>
        </w:r>
        <w:r>
          <w:rPr>
            <w:noProof/>
            <w:webHidden/>
          </w:rPr>
          <w:fldChar w:fldCharType="separate"/>
        </w:r>
        <w:r>
          <w:rPr>
            <w:noProof/>
            <w:webHidden/>
          </w:rPr>
          <w:t>5-72</w:t>
        </w:r>
        <w:r>
          <w:rPr>
            <w:noProof/>
            <w:webHidden/>
          </w:rPr>
          <w:fldChar w:fldCharType="end"/>
        </w:r>
      </w:hyperlink>
    </w:p>
    <w:p w14:paraId="0FA4AFC0" w14:textId="2893FA6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1" w:history="1">
        <w:r w:rsidRPr="00BE1DB4">
          <w:rPr>
            <w:rStyle w:val="Hyperlink"/>
          </w:rPr>
          <w:t>5.18.3</w:t>
        </w:r>
        <w:r>
          <w:rPr>
            <w:rFonts w:eastAsiaTheme="minorEastAsia" w:cstheme="minorBidi"/>
            <w:i w:val="0"/>
            <w:iCs w:val="0"/>
            <w:noProof/>
            <w:kern w:val="2"/>
            <w:sz w:val="24"/>
            <w:szCs w:val="24"/>
            <w14:ligatures w14:val="standardContextual"/>
          </w:rPr>
          <w:tab/>
        </w:r>
        <w:r w:rsidRPr="00BE1DB4">
          <w:rPr>
            <w:rStyle w:val="Hyperlink"/>
          </w:rPr>
          <w:t>Refunds</w:t>
        </w:r>
        <w:r>
          <w:rPr>
            <w:noProof/>
            <w:webHidden/>
          </w:rPr>
          <w:tab/>
        </w:r>
        <w:r>
          <w:rPr>
            <w:noProof/>
            <w:webHidden/>
          </w:rPr>
          <w:fldChar w:fldCharType="begin"/>
        </w:r>
        <w:r>
          <w:rPr>
            <w:noProof/>
            <w:webHidden/>
          </w:rPr>
          <w:instrText xml:space="preserve"> PAGEREF _Toc230163181 \h </w:instrText>
        </w:r>
        <w:r>
          <w:rPr>
            <w:noProof/>
            <w:webHidden/>
          </w:rPr>
        </w:r>
        <w:r>
          <w:rPr>
            <w:noProof/>
            <w:webHidden/>
          </w:rPr>
          <w:fldChar w:fldCharType="separate"/>
        </w:r>
        <w:r>
          <w:rPr>
            <w:noProof/>
            <w:webHidden/>
          </w:rPr>
          <w:t>5-72</w:t>
        </w:r>
        <w:r>
          <w:rPr>
            <w:noProof/>
            <w:webHidden/>
          </w:rPr>
          <w:fldChar w:fldCharType="end"/>
        </w:r>
      </w:hyperlink>
    </w:p>
    <w:p w14:paraId="3BF721A8" w14:textId="2910F3F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2" w:history="1">
        <w:r w:rsidRPr="00BE1DB4">
          <w:rPr>
            <w:rStyle w:val="Hyperlink"/>
          </w:rPr>
          <w:t>5.18.4</w:t>
        </w:r>
        <w:r>
          <w:rPr>
            <w:rFonts w:eastAsiaTheme="minorEastAsia" w:cstheme="minorBidi"/>
            <w:i w:val="0"/>
            <w:iCs w:val="0"/>
            <w:noProof/>
            <w:kern w:val="2"/>
            <w:sz w:val="24"/>
            <w:szCs w:val="24"/>
            <w14:ligatures w14:val="standardContextual"/>
          </w:rPr>
          <w:tab/>
        </w:r>
        <w:r w:rsidRPr="00BE1DB4">
          <w:rPr>
            <w:rStyle w:val="Hyperlink"/>
          </w:rPr>
          <w:t>Claims</w:t>
        </w:r>
        <w:r>
          <w:rPr>
            <w:noProof/>
            <w:webHidden/>
          </w:rPr>
          <w:tab/>
        </w:r>
        <w:r>
          <w:rPr>
            <w:noProof/>
            <w:webHidden/>
          </w:rPr>
          <w:fldChar w:fldCharType="begin"/>
        </w:r>
        <w:r>
          <w:rPr>
            <w:noProof/>
            <w:webHidden/>
          </w:rPr>
          <w:instrText xml:space="preserve"> PAGEREF _Toc230163182 \h </w:instrText>
        </w:r>
        <w:r>
          <w:rPr>
            <w:noProof/>
            <w:webHidden/>
          </w:rPr>
        </w:r>
        <w:r>
          <w:rPr>
            <w:noProof/>
            <w:webHidden/>
          </w:rPr>
          <w:fldChar w:fldCharType="separate"/>
        </w:r>
        <w:r>
          <w:rPr>
            <w:noProof/>
            <w:webHidden/>
          </w:rPr>
          <w:t>5-73</w:t>
        </w:r>
        <w:r>
          <w:rPr>
            <w:noProof/>
            <w:webHidden/>
          </w:rPr>
          <w:fldChar w:fldCharType="end"/>
        </w:r>
      </w:hyperlink>
    </w:p>
    <w:p w14:paraId="12D2F9C2" w14:textId="44279408" w:rsidR="00EC7503" w:rsidRDefault="00EC7503">
      <w:pPr>
        <w:pStyle w:val="TOC2"/>
        <w:rPr>
          <w:rFonts w:eastAsiaTheme="minorEastAsia" w:cstheme="minorBidi"/>
          <w:smallCaps w:val="0"/>
          <w:noProof/>
          <w:kern w:val="2"/>
          <w:sz w:val="24"/>
          <w:szCs w:val="24"/>
          <w14:ligatures w14:val="standardContextual"/>
        </w:rPr>
      </w:pPr>
      <w:hyperlink w:anchor="_Toc230163183" w:history="1">
        <w:r w:rsidRPr="00BE1DB4">
          <w:rPr>
            <w:rStyle w:val="Hyperlink"/>
            <w:rFonts w:eastAsia="Times New Roman"/>
          </w:rPr>
          <w:t>5.19</w:t>
        </w:r>
        <w:r>
          <w:rPr>
            <w:rFonts w:eastAsiaTheme="minorEastAsia" w:cstheme="minorBidi"/>
            <w:smallCaps w:val="0"/>
            <w:noProof/>
            <w:kern w:val="2"/>
            <w:sz w:val="24"/>
            <w:szCs w:val="24"/>
            <w14:ligatures w14:val="standardContextual"/>
          </w:rPr>
          <w:tab/>
        </w:r>
        <w:r w:rsidRPr="00BE1DB4">
          <w:rPr>
            <w:rStyle w:val="Hyperlink"/>
            <w:rFonts w:eastAsia="Times New Roman"/>
          </w:rPr>
          <w:t>Batch</w:t>
        </w:r>
        <w:r>
          <w:rPr>
            <w:noProof/>
            <w:webHidden/>
          </w:rPr>
          <w:tab/>
        </w:r>
        <w:r>
          <w:rPr>
            <w:noProof/>
            <w:webHidden/>
          </w:rPr>
          <w:fldChar w:fldCharType="begin"/>
        </w:r>
        <w:r>
          <w:rPr>
            <w:noProof/>
            <w:webHidden/>
          </w:rPr>
          <w:instrText xml:space="preserve"> PAGEREF _Toc230163183 \h </w:instrText>
        </w:r>
        <w:r>
          <w:rPr>
            <w:noProof/>
            <w:webHidden/>
          </w:rPr>
        </w:r>
        <w:r>
          <w:rPr>
            <w:noProof/>
            <w:webHidden/>
          </w:rPr>
          <w:fldChar w:fldCharType="separate"/>
        </w:r>
        <w:r>
          <w:rPr>
            <w:noProof/>
            <w:webHidden/>
          </w:rPr>
          <w:t>5-75</w:t>
        </w:r>
        <w:r>
          <w:rPr>
            <w:noProof/>
            <w:webHidden/>
          </w:rPr>
          <w:fldChar w:fldCharType="end"/>
        </w:r>
      </w:hyperlink>
    </w:p>
    <w:p w14:paraId="42C44525" w14:textId="2E516AD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4" w:history="1">
        <w:r w:rsidRPr="00BE1DB4">
          <w:rPr>
            <w:rStyle w:val="Hyperlink"/>
          </w:rPr>
          <w:t>5.19.1</w:t>
        </w:r>
        <w:r>
          <w:rPr>
            <w:rFonts w:eastAsiaTheme="minorEastAsia" w:cstheme="minorBidi"/>
            <w:i w:val="0"/>
            <w:iCs w:val="0"/>
            <w:noProof/>
            <w:kern w:val="2"/>
            <w:sz w:val="24"/>
            <w:szCs w:val="24"/>
            <w14:ligatures w14:val="standardContextual"/>
          </w:rPr>
          <w:tab/>
        </w:r>
        <w:r w:rsidRPr="00BE1DB4">
          <w:rPr>
            <w:rStyle w:val="Hyperlink"/>
          </w:rPr>
          <w:t>Initial Transfer</w:t>
        </w:r>
        <w:r>
          <w:rPr>
            <w:noProof/>
            <w:webHidden/>
          </w:rPr>
          <w:tab/>
        </w:r>
        <w:r>
          <w:rPr>
            <w:noProof/>
            <w:webHidden/>
          </w:rPr>
          <w:fldChar w:fldCharType="begin"/>
        </w:r>
        <w:r>
          <w:rPr>
            <w:noProof/>
            <w:webHidden/>
          </w:rPr>
          <w:instrText xml:space="preserve"> PAGEREF _Toc230163184 \h </w:instrText>
        </w:r>
        <w:r>
          <w:rPr>
            <w:noProof/>
            <w:webHidden/>
          </w:rPr>
        </w:r>
        <w:r>
          <w:rPr>
            <w:noProof/>
            <w:webHidden/>
          </w:rPr>
          <w:fldChar w:fldCharType="separate"/>
        </w:r>
        <w:r>
          <w:rPr>
            <w:noProof/>
            <w:webHidden/>
          </w:rPr>
          <w:t>5-75</w:t>
        </w:r>
        <w:r>
          <w:rPr>
            <w:noProof/>
            <w:webHidden/>
          </w:rPr>
          <w:fldChar w:fldCharType="end"/>
        </w:r>
      </w:hyperlink>
    </w:p>
    <w:p w14:paraId="7E9D62B8" w14:textId="14F76A3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5" w:history="1">
        <w:r w:rsidRPr="00BE1DB4">
          <w:rPr>
            <w:rStyle w:val="Hyperlink"/>
          </w:rPr>
          <w:t>5.19.2</w:t>
        </w:r>
        <w:r>
          <w:rPr>
            <w:rFonts w:eastAsiaTheme="minorEastAsia" w:cstheme="minorBidi"/>
            <w:i w:val="0"/>
            <w:iCs w:val="0"/>
            <w:noProof/>
            <w:kern w:val="2"/>
            <w:sz w:val="24"/>
            <w:szCs w:val="24"/>
            <w14:ligatures w14:val="standardContextual"/>
          </w:rPr>
          <w:tab/>
        </w:r>
        <w:r w:rsidRPr="00BE1DB4">
          <w:rPr>
            <w:rStyle w:val="Hyperlink"/>
          </w:rPr>
          <w:t>Servicer Transfer List</w:t>
        </w:r>
        <w:r>
          <w:rPr>
            <w:noProof/>
            <w:webHidden/>
          </w:rPr>
          <w:tab/>
        </w:r>
        <w:r>
          <w:rPr>
            <w:noProof/>
            <w:webHidden/>
          </w:rPr>
          <w:fldChar w:fldCharType="begin"/>
        </w:r>
        <w:r>
          <w:rPr>
            <w:noProof/>
            <w:webHidden/>
          </w:rPr>
          <w:instrText xml:space="preserve"> PAGEREF _Toc230163185 \h </w:instrText>
        </w:r>
        <w:r>
          <w:rPr>
            <w:noProof/>
            <w:webHidden/>
          </w:rPr>
        </w:r>
        <w:r>
          <w:rPr>
            <w:noProof/>
            <w:webHidden/>
          </w:rPr>
          <w:fldChar w:fldCharType="separate"/>
        </w:r>
        <w:r>
          <w:rPr>
            <w:noProof/>
            <w:webHidden/>
          </w:rPr>
          <w:t>5-76</w:t>
        </w:r>
        <w:r>
          <w:rPr>
            <w:noProof/>
            <w:webHidden/>
          </w:rPr>
          <w:fldChar w:fldCharType="end"/>
        </w:r>
      </w:hyperlink>
    </w:p>
    <w:p w14:paraId="76E13B94" w14:textId="3C5E6D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6" w:history="1">
        <w:r w:rsidRPr="00BE1DB4">
          <w:rPr>
            <w:rStyle w:val="Hyperlink"/>
          </w:rPr>
          <w:t>5.19.3</w:t>
        </w:r>
        <w:r>
          <w:rPr>
            <w:rFonts w:eastAsiaTheme="minorEastAsia" w:cstheme="minorBidi"/>
            <w:i w:val="0"/>
            <w:iCs w:val="0"/>
            <w:noProof/>
            <w:kern w:val="2"/>
            <w:sz w:val="24"/>
            <w:szCs w:val="24"/>
            <w14:ligatures w14:val="standardContextual"/>
          </w:rPr>
          <w:tab/>
        </w:r>
        <w:r w:rsidRPr="00BE1DB4">
          <w:rPr>
            <w:rStyle w:val="Hyperlink"/>
          </w:rPr>
          <w:t>Servicer Transactions</w:t>
        </w:r>
        <w:r>
          <w:rPr>
            <w:noProof/>
            <w:webHidden/>
          </w:rPr>
          <w:tab/>
        </w:r>
        <w:r>
          <w:rPr>
            <w:noProof/>
            <w:webHidden/>
          </w:rPr>
          <w:fldChar w:fldCharType="begin"/>
        </w:r>
        <w:r>
          <w:rPr>
            <w:noProof/>
            <w:webHidden/>
          </w:rPr>
          <w:instrText xml:space="preserve"> PAGEREF _Toc230163186 \h </w:instrText>
        </w:r>
        <w:r>
          <w:rPr>
            <w:noProof/>
            <w:webHidden/>
          </w:rPr>
        </w:r>
        <w:r>
          <w:rPr>
            <w:noProof/>
            <w:webHidden/>
          </w:rPr>
          <w:fldChar w:fldCharType="separate"/>
        </w:r>
        <w:r>
          <w:rPr>
            <w:noProof/>
            <w:webHidden/>
          </w:rPr>
          <w:t>5-77</w:t>
        </w:r>
        <w:r>
          <w:rPr>
            <w:noProof/>
            <w:webHidden/>
          </w:rPr>
          <w:fldChar w:fldCharType="end"/>
        </w:r>
      </w:hyperlink>
    </w:p>
    <w:p w14:paraId="39B79E05" w14:textId="02D82C9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87" w:history="1">
        <w:r w:rsidRPr="00BE1DB4">
          <w:rPr>
            <w:rStyle w:val="Hyperlink"/>
          </w:rPr>
          <w:t>5.19.4</w:t>
        </w:r>
        <w:r>
          <w:rPr>
            <w:rFonts w:eastAsiaTheme="minorEastAsia" w:cstheme="minorBidi"/>
            <w:i w:val="0"/>
            <w:iCs w:val="0"/>
            <w:noProof/>
            <w:kern w:val="2"/>
            <w:sz w:val="24"/>
            <w:szCs w:val="24"/>
            <w14:ligatures w14:val="standardContextual"/>
          </w:rPr>
          <w:tab/>
        </w:r>
        <w:r w:rsidRPr="00BE1DB4">
          <w:rPr>
            <w:rStyle w:val="Hyperlink"/>
          </w:rPr>
          <w:t>Servicer File Upload</w:t>
        </w:r>
        <w:r>
          <w:rPr>
            <w:noProof/>
            <w:webHidden/>
          </w:rPr>
          <w:tab/>
        </w:r>
        <w:r>
          <w:rPr>
            <w:noProof/>
            <w:webHidden/>
          </w:rPr>
          <w:fldChar w:fldCharType="begin"/>
        </w:r>
        <w:r>
          <w:rPr>
            <w:noProof/>
            <w:webHidden/>
          </w:rPr>
          <w:instrText xml:space="preserve"> PAGEREF _Toc230163187 \h </w:instrText>
        </w:r>
        <w:r>
          <w:rPr>
            <w:noProof/>
            <w:webHidden/>
          </w:rPr>
        </w:r>
        <w:r>
          <w:rPr>
            <w:noProof/>
            <w:webHidden/>
          </w:rPr>
          <w:fldChar w:fldCharType="separate"/>
        </w:r>
        <w:r>
          <w:rPr>
            <w:noProof/>
            <w:webHidden/>
          </w:rPr>
          <w:t>5-78</w:t>
        </w:r>
        <w:r>
          <w:rPr>
            <w:noProof/>
            <w:webHidden/>
          </w:rPr>
          <w:fldChar w:fldCharType="end"/>
        </w:r>
      </w:hyperlink>
    </w:p>
    <w:p w14:paraId="5435E607" w14:textId="61FEAC1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88" w:history="1">
        <w:r w:rsidRPr="00BE1DB4">
          <w:rPr>
            <w:rStyle w:val="Hyperlink"/>
          </w:rPr>
          <w:t>5.19.4.1</w:t>
        </w:r>
        <w:r>
          <w:rPr>
            <w:rFonts w:eastAsiaTheme="minorEastAsia" w:cstheme="minorBidi"/>
            <w:noProof/>
            <w:kern w:val="2"/>
            <w:sz w:val="24"/>
            <w:szCs w:val="24"/>
            <w14:ligatures w14:val="standardContextual"/>
          </w:rPr>
          <w:tab/>
        </w:r>
        <w:r w:rsidRPr="00BE1DB4">
          <w:rPr>
            <w:rStyle w:val="Hyperlink"/>
          </w:rPr>
          <w:t>Servicer Transfer</w:t>
        </w:r>
        <w:r>
          <w:rPr>
            <w:noProof/>
            <w:webHidden/>
          </w:rPr>
          <w:tab/>
        </w:r>
        <w:r>
          <w:rPr>
            <w:noProof/>
            <w:webHidden/>
          </w:rPr>
          <w:fldChar w:fldCharType="begin"/>
        </w:r>
        <w:r>
          <w:rPr>
            <w:noProof/>
            <w:webHidden/>
          </w:rPr>
          <w:instrText xml:space="preserve"> PAGEREF _Toc230163188 \h </w:instrText>
        </w:r>
        <w:r>
          <w:rPr>
            <w:noProof/>
            <w:webHidden/>
          </w:rPr>
        </w:r>
        <w:r>
          <w:rPr>
            <w:noProof/>
            <w:webHidden/>
          </w:rPr>
          <w:fldChar w:fldCharType="separate"/>
        </w:r>
        <w:r>
          <w:rPr>
            <w:noProof/>
            <w:webHidden/>
          </w:rPr>
          <w:t>5-79</w:t>
        </w:r>
        <w:r>
          <w:rPr>
            <w:noProof/>
            <w:webHidden/>
          </w:rPr>
          <w:fldChar w:fldCharType="end"/>
        </w:r>
      </w:hyperlink>
    </w:p>
    <w:p w14:paraId="32C68DEF" w14:textId="4BB3DCA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89" w:history="1">
        <w:r w:rsidRPr="00BE1DB4">
          <w:rPr>
            <w:rStyle w:val="Hyperlink"/>
          </w:rPr>
          <w:t>5.19.4.2</w:t>
        </w:r>
        <w:r>
          <w:rPr>
            <w:rFonts w:eastAsiaTheme="minorEastAsia" w:cstheme="minorBidi"/>
            <w:noProof/>
            <w:kern w:val="2"/>
            <w:sz w:val="24"/>
            <w:szCs w:val="24"/>
            <w14:ligatures w14:val="standardContextual"/>
          </w:rPr>
          <w:tab/>
        </w:r>
        <w:r w:rsidRPr="00BE1DB4">
          <w:rPr>
            <w:rStyle w:val="Hyperlink"/>
          </w:rPr>
          <w:t>Transactions Import</w:t>
        </w:r>
        <w:r>
          <w:rPr>
            <w:noProof/>
            <w:webHidden/>
          </w:rPr>
          <w:tab/>
        </w:r>
        <w:r>
          <w:rPr>
            <w:noProof/>
            <w:webHidden/>
          </w:rPr>
          <w:fldChar w:fldCharType="begin"/>
        </w:r>
        <w:r>
          <w:rPr>
            <w:noProof/>
            <w:webHidden/>
          </w:rPr>
          <w:instrText xml:space="preserve"> PAGEREF _Toc230163189 \h </w:instrText>
        </w:r>
        <w:r>
          <w:rPr>
            <w:noProof/>
            <w:webHidden/>
          </w:rPr>
        </w:r>
        <w:r>
          <w:rPr>
            <w:noProof/>
            <w:webHidden/>
          </w:rPr>
          <w:fldChar w:fldCharType="separate"/>
        </w:r>
        <w:r>
          <w:rPr>
            <w:noProof/>
            <w:webHidden/>
          </w:rPr>
          <w:t>5-80</w:t>
        </w:r>
        <w:r>
          <w:rPr>
            <w:noProof/>
            <w:webHidden/>
          </w:rPr>
          <w:fldChar w:fldCharType="end"/>
        </w:r>
      </w:hyperlink>
    </w:p>
    <w:p w14:paraId="063FD92D" w14:textId="5CEFF27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0" w:history="1">
        <w:r w:rsidRPr="00BE1DB4">
          <w:rPr>
            <w:rStyle w:val="Hyperlink"/>
          </w:rPr>
          <w:t>5.19.4.3</w:t>
        </w:r>
        <w:r>
          <w:rPr>
            <w:rFonts w:eastAsiaTheme="minorEastAsia" w:cstheme="minorBidi"/>
            <w:noProof/>
            <w:kern w:val="2"/>
            <w:sz w:val="24"/>
            <w:szCs w:val="24"/>
            <w14:ligatures w14:val="standardContextual"/>
          </w:rPr>
          <w:tab/>
        </w:r>
        <w:r w:rsidRPr="00BE1DB4">
          <w:rPr>
            <w:rStyle w:val="Hyperlink"/>
          </w:rPr>
          <w:t>OPL/CPL Import</w:t>
        </w:r>
        <w:r>
          <w:rPr>
            <w:noProof/>
            <w:webHidden/>
          </w:rPr>
          <w:tab/>
        </w:r>
        <w:r>
          <w:rPr>
            <w:noProof/>
            <w:webHidden/>
          </w:rPr>
          <w:fldChar w:fldCharType="begin"/>
        </w:r>
        <w:r>
          <w:rPr>
            <w:noProof/>
            <w:webHidden/>
          </w:rPr>
          <w:instrText xml:space="preserve"> PAGEREF _Toc230163190 \h </w:instrText>
        </w:r>
        <w:r>
          <w:rPr>
            <w:noProof/>
            <w:webHidden/>
          </w:rPr>
        </w:r>
        <w:r>
          <w:rPr>
            <w:noProof/>
            <w:webHidden/>
          </w:rPr>
          <w:fldChar w:fldCharType="separate"/>
        </w:r>
        <w:r>
          <w:rPr>
            <w:noProof/>
            <w:webHidden/>
          </w:rPr>
          <w:t>5-82</w:t>
        </w:r>
        <w:r>
          <w:rPr>
            <w:noProof/>
            <w:webHidden/>
          </w:rPr>
          <w:fldChar w:fldCharType="end"/>
        </w:r>
      </w:hyperlink>
    </w:p>
    <w:p w14:paraId="5A7B5489" w14:textId="2864A81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1" w:history="1">
        <w:r w:rsidRPr="00BE1DB4">
          <w:rPr>
            <w:rStyle w:val="Hyperlink"/>
          </w:rPr>
          <w:t>5.19.4.4</w:t>
        </w:r>
        <w:r>
          <w:rPr>
            <w:rFonts w:eastAsiaTheme="minorEastAsia" w:cstheme="minorBidi"/>
            <w:noProof/>
            <w:kern w:val="2"/>
            <w:sz w:val="24"/>
            <w:szCs w:val="24"/>
            <w14:ligatures w14:val="standardContextual"/>
          </w:rPr>
          <w:tab/>
        </w:r>
        <w:r w:rsidRPr="00BE1DB4">
          <w:rPr>
            <w:rStyle w:val="Hyperlink"/>
          </w:rPr>
          <w:t>Master Servicer Import</w:t>
        </w:r>
        <w:r>
          <w:rPr>
            <w:noProof/>
            <w:webHidden/>
          </w:rPr>
          <w:tab/>
        </w:r>
        <w:r>
          <w:rPr>
            <w:noProof/>
            <w:webHidden/>
          </w:rPr>
          <w:fldChar w:fldCharType="begin"/>
        </w:r>
        <w:r>
          <w:rPr>
            <w:noProof/>
            <w:webHidden/>
          </w:rPr>
          <w:instrText xml:space="preserve"> PAGEREF _Toc230163191 \h </w:instrText>
        </w:r>
        <w:r>
          <w:rPr>
            <w:noProof/>
            <w:webHidden/>
          </w:rPr>
        </w:r>
        <w:r>
          <w:rPr>
            <w:noProof/>
            <w:webHidden/>
          </w:rPr>
          <w:fldChar w:fldCharType="separate"/>
        </w:r>
        <w:r>
          <w:rPr>
            <w:noProof/>
            <w:webHidden/>
          </w:rPr>
          <w:t>5-84</w:t>
        </w:r>
        <w:r>
          <w:rPr>
            <w:noProof/>
            <w:webHidden/>
          </w:rPr>
          <w:fldChar w:fldCharType="end"/>
        </w:r>
      </w:hyperlink>
    </w:p>
    <w:p w14:paraId="4866E6A8" w14:textId="48CE2D4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2" w:history="1">
        <w:r w:rsidRPr="00BE1DB4">
          <w:rPr>
            <w:rStyle w:val="Hyperlink"/>
          </w:rPr>
          <w:t>5.19.4.5</w:t>
        </w:r>
        <w:r>
          <w:rPr>
            <w:rFonts w:eastAsiaTheme="minorEastAsia" w:cstheme="minorBidi"/>
            <w:noProof/>
            <w:kern w:val="2"/>
            <w:sz w:val="24"/>
            <w:szCs w:val="24"/>
            <w14:ligatures w14:val="standardContextual"/>
          </w:rPr>
          <w:tab/>
        </w:r>
        <w:r w:rsidRPr="00BE1DB4">
          <w:rPr>
            <w:rStyle w:val="Hyperlink"/>
          </w:rPr>
          <w:t>Investor Transfer Import</w:t>
        </w:r>
        <w:r>
          <w:rPr>
            <w:noProof/>
            <w:webHidden/>
          </w:rPr>
          <w:tab/>
        </w:r>
        <w:r>
          <w:rPr>
            <w:noProof/>
            <w:webHidden/>
          </w:rPr>
          <w:fldChar w:fldCharType="begin"/>
        </w:r>
        <w:r>
          <w:rPr>
            <w:noProof/>
            <w:webHidden/>
          </w:rPr>
          <w:instrText xml:space="preserve"> PAGEREF _Toc230163192 \h </w:instrText>
        </w:r>
        <w:r>
          <w:rPr>
            <w:noProof/>
            <w:webHidden/>
          </w:rPr>
        </w:r>
        <w:r>
          <w:rPr>
            <w:noProof/>
            <w:webHidden/>
          </w:rPr>
          <w:fldChar w:fldCharType="separate"/>
        </w:r>
        <w:r>
          <w:rPr>
            <w:noProof/>
            <w:webHidden/>
          </w:rPr>
          <w:t>5-86</w:t>
        </w:r>
        <w:r>
          <w:rPr>
            <w:noProof/>
            <w:webHidden/>
          </w:rPr>
          <w:fldChar w:fldCharType="end"/>
        </w:r>
      </w:hyperlink>
    </w:p>
    <w:p w14:paraId="2EABA189" w14:textId="4FF475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93" w:history="1">
        <w:r w:rsidRPr="00BE1DB4">
          <w:rPr>
            <w:rStyle w:val="Hyperlink"/>
          </w:rPr>
          <w:t>5.19.5</w:t>
        </w:r>
        <w:r>
          <w:rPr>
            <w:rFonts w:eastAsiaTheme="minorEastAsia" w:cstheme="minorBidi"/>
            <w:i w:val="0"/>
            <w:iCs w:val="0"/>
            <w:noProof/>
            <w:kern w:val="2"/>
            <w:sz w:val="24"/>
            <w:szCs w:val="24"/>
            <w14:ligatures w14:val="standardContextual"/>
          </w:rPr>
          <w:tab/>
        </w:r>
        <w:r w:rsidRPr="00BE1DB4">
          <w:rPr>
            <w:rStyle w:val="Hyperlink"/>
          </w:rPr>
          <w:t>Note Uploads</w:t>
        </w:r>
        <w:r>
          <w:rPr>
            <w:noProof/>
            <w:webHidden/>
          </w:rPr>
          <w:tab/>
        </w:r>
        <w:r>
          <w:rPr>
            <w:noProof/>
            <w:webHidden/>
          </w:rPr>
          <w:fldChar w:fldCharType="begin"/>
        </w:r>
        <w:r>
          <w:rPr>
            <w:noProof/>
            <w:webHidden/>
          </w:rPr>
          <w:instrText xml:space="preserve"> PAGEREF _Toc230163193 \h </w:instrText>
        </w:r>
        <w:r>
          <w:rPr>
            <w:noProof/>
            <w:webHidden/>
          </w:rPr>
        </w:r>
        <w:r>
          <w:rPr>
            <w:noProof/>
            <w:webHidden/>
          </w:rPr>
          <w:fldChar w:fldCharType="separate"/>
        </w:r>
        <w:r>
          <w:rPr>
            <w:noProof/>
            <w:webHidden/>
          </w:rPr>
          <w:t>5-87</w:t>
        </w:r>
        <w:r>
          <w:rPr>
            <w:noProof/>
            <w:webHidden/>
          </w:rPr>
          <w:fldChar w:fldCharType="end"/>
        </w:r>
      </w:hyperlink>
    </w:p>
    <w:p w14:paraId="0960CAD5" w14:textId="24383EC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4" w:history="1">
        <w:r w:rsidRPr="00BE1DB4">
          <w:rPr>
            <w:rStyle w:val="Hyperlink"/>
          </w:rPr>
          <w:t>5.19.5.1</w:t>
        </w:r>
        <w:r>
          <w:rPr>
            <w:rFonts w:eastAsiaTheme="minorEastAsia" w:cstheme="minorBidi"/>
            <w:noProof/>
            <w:kern w:val="2"/>
            <w:sz w:val="24"/>
            <w:szCs w:val="24"/>
            <w14:ligatures w14:val="standardContextual"/>
          </w:rPr>
          <w:tab/>
        </w:r>
        <w:r w:rsidRPr="00BE1DB4">
          <w:rPr>
            <w:rStyle w:val="Hyperlink"/>
          </w:rPr>
          <w:t>Preparing Notes Import File</w:t>
        </w:r>
        <w:r>
          <w:rPr>
            <w:noProof/>
            <w:webHidden/>
          </w:rPr>
          <w:tab/>
        </w:r>
        <w:r>
          <w:rPr>
            <w:noProof/>
            <w:webHidden/>
          </w:rPr>
          <w:fldChar w:fldCharType="begin"/>
        </w:r>
        <w:r>
          <w:rPr>
            <w:noProof/>
            <w:webHidden/>
          </w:rPr>
          <w:instrText xml:space="preserve"> PAGEREF _Toc230163194 \h </w:instrText>
        </w:r>
        <w:r>
          <w:rPr>
            <w:noProof/>
            <w:webHidden/>
          </w:rPr>
        </w:r>
        <w:r>
          <w:rPr>
            <w:noProof/>
            <w:webHidden/>
          </w:rPr>
          <w:fldChar w:fldCharType="separate"/>
        </w:r>
        <w:r>
          <w:rPr>
            <w:noProof/>
            <w:webHidden/>
          </w:rPr>
          <w:t>5-87</w:t>
        </w:r>
        <w:r>
          <w:rPr>
            <w:noProof/>
            <w:webHidden/>
          </w:rPr>
          <w:fldChar w:fldCharType="end"/>
        </w:r>
      </w:hyperlink>
    </w:p>
    <w:p w14:paraId="6151FA7C" w14:textId="18BB483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5" w:history="1">
        <w:r w:rsidRPr="00BE1DB4">
          <w:rPr>
            <w:rStyle w:val="Hyperlink"/>
          </w:rPr>
          <w:t>5.19.5.2</w:t>
        </w:r>
        <w:r>
          <w:rPr>
            <w:rFonts w:eastAsiaTheme="minorEastAsia" w:cstheme="minorBidi"/>
            <w:noProof/>
            <w:kern w:val="2"/>
            <w:sz w:val="24"/>
            <w:szCs w:val="24"/>
            <w14:ligatures w14:val="standardContextual"/>
          </w:rPr>
          <w:tab/>
        </w:r>
        <w:r w:rsidRPr="00BE1DB4">
          <w:rPr>
            <w:rStyle w:val="Hyperlink"/>
          </w:rPr>
          <w:t>Saving Notes Import File</w:t>
        </w:r>
        <w:r>
          <w:rPr>
            <w:noProof/>
            <w:webHidden/>
          </w:rPr>
          <w:tab/>
        </w:r>
        <w:r>
          <w:rPr>
            <w:noProof/>
            <w:webHidden/>
          </w:rPr>
          <w:fldChar w:fldCharType="begin"/>
        </w:r>
        <w:r>
          <w:rPr>
            <w:noProof/>
            <w:webHidden/>
          </w:rPr>
          <w:instrText xml:space="preserve"> PAGEREF _Toc230163195 \h </w:instrText>
        </w:r>
        <w:r>
          <w:rPr>
            <w:noProof/>
            <w:webHidden/>
          </w:rPr>
        </w:r>
        <w:r>
          <w:rPr>
            <w:noProof/>
            <w:webHidden/>
          </w:rPr>
          <w:fldChar w:fldCharType="separate"/>
        </w:r>
        <w:r>
          <w:rPr>
            <w:noProof/>
            <w:webHidden/>
          </w:rPr>
          <w:t>5-88</w:t>
        </w:r>
        <w:r>
          <w:rPr>
            <w:noProof/>
            <w:webHidden/>
          </w:rPr>
          <w:fldChar w:fldCharType="end"/>
        </w:r>
      </w:hyperlink>
    </w:p>
    <w:p w14:paraId="21034E3A" w14:textId="6D2D85D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6" w:history="1">
        <w:r w:rsidRPr="00BE1DB4">
          <w:rPr>
            <w:rStyle w:val="Hyperlink"/>
          </w:rPr>
          <w:t>5.19.5.3</w:t>
        </w:r>
        <w:r>
          <w:rPr>
            <w:rFonts w:eastAsiaTheme="minorEastAsia" w:cstheme="minorBidi"/>
            <w:noProof/>
            <w:kern w:val="2"/>
            <w:sz w:val="24"/>
            <w:szCs w:val="24"/>
            <w14:ligatures w14:val="standardContextual"/>
          </w:rPr>
          <w:tab/>
        </w:r>
        <w:r w:rsidRPr="00BE1DB4">
          <w:rPr>
            <w:rStyle w:val="Hyperlink"/>
          </w:rPr>
          <w:t>Uploading Notes Import File</w:t>
        </w:r>
        <w:r>
          <w:rPr>
            <w:noProof/>
            <w:webHidden/>
          </w:rPr>
          <w:tab/>
        </w:r>
        <w:r>
          <w:rPr>
            <w:noProof/>
            <w:webHidden/>
          </w:rPr>
          <w:fldChar w:fldCharType="begin"/>
        </w:r>
        <w:r>
          <w:rPr>
            <w:noProof/>
            <w:webHidden/>
          </w:rPr>
          <w:instrText xml:space="preserve"> PAGEREF _Toc230163196 \h </w:instrText>
        </w:r>
        <w:r>
          <w:rPr>
            <w:noProof/>
            <w:webHidden/>
          </w:rPr>
        </w:r>
        <w:r>
          <w:rPr>
            <w:noProof/>
            <w:webHidden/>
          </w:rPr>
          <w:fldChar w:fldCharType="separate"/>
        </w:r>
        <w:r>
          <w:rPr>
            <w:noProof/>
            <w:webHidden/>
          </w:rPr>
          <w:t>5-88</w:t>
        </w:r>
        <w:r>
          <w:rPr>
            <w:noProof/>
            <w:webHidden/>
          </w:rPr>
          <w:fldChar w:fldCharType="end"/>
        </w:r>
      </w:hyperlink>
    </w:p>
    <w:p w14:paraId="16DCBF1F" w14:textId="22CC3B1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7" w:history="1">
        <w:r w:rsidRPr="00BE1DB4">
          <w:rPr>
            <w:rStyle w:val="Hyperlink"/>
          </w:rPr>
          <w:t>5.19.5.4</w:t>
        </w:r>
        <w:r>
          <w:rPr>
            <w:rFonts w:eastAsiaTheme="minorEastAsia" w:cstheme="minorBidi"/>
            <w:noProof/>
            <w:kern w:val="2"/>
            <w:sz w:val="24"/>
            <w:szCs w:val="24"/>
            <w14:ligatures w14:val="standardContextual"/>
          </w:rPr>
          <w:tab/>
        </w:r>
        <w:r w:rsidRPr="00BE1DB4">
          <w:rPr>
            <w:rStyle w:val="Hyperlink"/>
          </w:rPr>
          <w:t>Viewing Status of Notes Import File</w:t>
        </w:r>
        <w:r>
          <w:rPr>
            <w:noProof/>
            <w:webHidden/>
          </w:rPr>
          <w:tab/>
        </w:r>
        <w:r>
          <w:rPr>
            <w:noProof/>
            <w:webHidden/>
          </w:rPr>
          <w:fldChar w:fldCharType="begin"/>
        </w:r>
        <w:r>
          <w:rPr>
            <w:noProof/>
            <w:webHidden/>
          </w:rPr>
          <w:instrText xml:space="preserve"> PAGEREF _Toc230163197 \h </w:instrText>
        </w:r>
        <w:r>
          <w:rPr>
            <w:noProof/>
            <w:webHidden/>
          </w:rPr>
        </w:r>
        <w:r>
          <w:rPr>
            <w:noProof/>
            <w:webHidden/>
          </w:rPr>
          <w:fldChar w:fldCharType="separate"/>
        </w:r>
        <w:r>
          <w:rPr>
            <w:noProof/>
            <w:webHidden/>
          </w:rPr>
          <w:t>5-89</w:t>
        </w:r>
        <w:r>
          <w:rPr>
            <w:noProof/>
            <w:webHidden/>
          </w:rPr>
          <w:fldChar w:fldCharType="end"/>
        </w:r>
      </w:hyperlink>
    </w:p>
    <w:p w14:paraId="2D9CB6A5" w14:textId="1304C0E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198" w:history="1">
        <w:r w:rsidRPr="00BE1DB4">
          <w:rPr>
            <w:rStyle w:val="Hyperlink"/>
          </w:rPr>
          <w:t>5.19.6</w:t>
        </w:r>
        <w:r>
          <w:rPr>
            <w:rFonts w:eastAsiaTheme="minorEastAsia" w:cstheme="minorBidi"/>
            <w:i w:val="0"/>
            <w:iCs w:val="0"/>
            <w:noProof/>
            <w:kern w:val="2"/>
            <w:sz w:val="24"/>
            <w:szCs w:val="24"/>
            <w14:ligatures w14:val="standardContextual"/>
          </w:rPr>
          <w:tab/>
        </w:r>
        <w:r w:rsidRPr="00BE1DB4">
          <w:rPr>
            <w:rStyle w:val="Hyperlink"/>
          </w:rPr>
          <w:t>HUD Disbursements</w:t>
        </w:r>
        <w:r>
          <w:rPr>
            <w:noProof/>
            <w:webHidden/>
          </w:rPr>
          <w:tab/>
        </w:r>
        <w:r>
          <w:rPr>
            <w:noProof/>
            <w:webHidden/>
          </w:rPr>
          <w:fldChar w:fldCharType="begin"/>
        </w:r>
        <w:r>
          <w:rPr>
            <w:noProof/>
            <w:webHidden/>
          </w:rPr>
          <w:instrText xml:space="preserve"> PAGEREF _Toc230163198 \h </w:instrText>
        </w:r>
        <w:r>
          <w:rPr>
            <w:noProof/>
            <w:webHidden/>
          </w:rPr>
        </w:r>
        <w:r>
          <w:rPr>
            <w:noProof/>
            <w:webHidden/>
          </w:rPr>
          <w:fldChar w:fldCharType="separate"/>
        </w:r>
        <w:r>
          <w:rPr>
            <w:noProof/>
            <w:webHidden/>
          </w:rPr>
          <w:t>5-90</w:t>
        </w:r>
        <w:r>
          <w:rPr>
            <w:noProof/>
            <w:webHidden/>
          </w:rPr>
          <w:fldChar w:fldCharType="end"/>
        </w:r>
      </w:hyperlink>
    </w:p>
    <w:p w14:paraId="70179C20" w14:textId="2ECDA3E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199" w:history="1">
        <w:r w:rsidRPr="00BE1DB4">
          <w:rPr>
            <w:rStyle w:val="Hyperlink"/>
          </w:rPr>
          <w:t>5.19.6.1</w:t>
        </w:r>
        <w:r>
          <w:rPr>
            <w:rFonts w:eastAsiaTheme="minorEastAsia" w:cstheme="minorBidi"/>
            <w:noProof/>
            <w:kern w:val="2"/>
            <w:sz w:val="24"/>
            <w:szCs w:val="24"/>
            <w14:ligatures w14:val="standardContextual"/>
          </w:rPr>
          <w:tab/>
        </w:r>
        <w:r w:rsidRPr="00BE1DB4">
          <w:rPr>
            <w:rStyle w:val="Hyperlink"/>
          </w:rPr>
          <w:t>Preparing HUD Disbursements Import File</w:t>
        </w:r>
        <w:r>
          <w:rPr>
            <w:noProof/>
            <w:webHidden/>
          </w:rPr>
          <w:tab/>
        </w:r>
        <w:r>
          <w:rPr>
            <w:noProof/>
            <w:webHidden/>
          </w:rPr>
          <w:fldChar w:fldCharType="begin"/>
        </w:r>
        <w:r>
          <w:rPr>
            <w:noProof/>
            <w:webHidden/>
          </w:rPr>
          <w:instrText xml:space="preserve"> PAGEREF _Toc230163199 \h </w:instrText>
        </w:r>
        <w:r>
          <w:rPr>
            <w:noProof/>
            <w:webHidden/>
          </w:rPr>
        </w:r>
        <w:r>
          <w:rPr>
            <w:noProof/>
            <w:webHidden/>
          </w:rPr>
          <w:fldChar w:fldCharType="separate"/>
        </w:r>
        <w:r>
          <w:rPr>
            <w:noProof/>
            <w:webHidden/>
          </w:rPr>
          <w:t>5-90</w:t>
        </w:r>
        <w:r>
          <w:rPr>
            <w:noProof/>
            <w:webHidden/>
          </w:rPr>
          <w:fldChar w:fldCharType="end"/>
        </w:r>
      </w:hyperlink>
    </w:p>
    <w:p w14:paraId="54CD5CB4" w14:textId="2778D47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00" w:history="1">
        <w:r w:rsidRPr="00BE1DB4">
          <w:rPr>
            <w:rStyle w:val="Hyperlink"/>
          </w:rPr>
          <w:t>5.19.6.2</w:t>
        </w:r>
        <w:r>
          <w:rPr>
            <w:rFonts w:eastAsiaTheme="minorEastAsia" w:cstheme="minorBidi"/>
            <w:noProof/>
            <w:kern w:val="2"/>
            <w:sz w:val="24"/>
            <w:szCs w:val="24"/>
            <w14:ligatures w14:val="standardContextual"/>
          </w:rPr>
          <w:tab/>
        </w:r>
        <w:r w:rsidRPr="00BE1DB4">
          <w:rPr>
            <w:rStyle w:val="Hyperlink"/>
          </w:rPr>
          <w:t>Saving HUD Disbursements Import File</w:t>
        </w:r>
        <w:r>
          <w:rPr>
            <w:noProof/>
            <w:webHidden/>
          </w:rPr>
          <w:tab/>
        </w:r>
        <w:r>
          <w:rPr>
            <w:noProof/>
            <w:webHidden/>
          </w:rPr>
          <w:fldChar w:fldCharType="begin"/>
        </w:r>
        <w:r>
          <w:rPr>
            <w:noProof/>
            <w:webHidden/>
          </w:rPr>
          <w:instrText xml:space="preserve"> PAGEREF _Toc230163200 \h </w:instrText>
        </w:r>
        <w:r>
          <w:rPr>
            <w:noProof/>
            <w:webHidden/>
          </w:rPr>
        </w:r>
        <w:r>
          <w:rPr>
            <w:noProof/>
            <w:webHidden/>
          </w:rPr>
          <w:fldChar w:fldCharType="separate"/>
        </w:r>
        <w:r>
          <w:rPr>
            <w:noProof/>
            <w:webHidden/>
          </w:rPr>
          <w:t>5-90</w:t>
        </w:r>
        <w:r>
          <w:rPr>
            <w:noProof/>
            <w:webHidden/>
          </w:rPr>
          <w:fldChar w:fldCharType="end"/>
        </w:r>
      </w:hyperlink>
    </w:p>
    <w:p w14:paraId="656A4094" w14:textId="3465737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01" w:history="1">
        <w:r w:rsidRPr="00BE1DB4">
          <w:rPr>
            <w:rStyle w:val="Hyperlink"/>
          </w:rPr>
          <w:t>5.19.6.3</w:t>
        </w:r>
        <w:r>
          <w:rPr>
            <w:rFonts w:eastAsiaTheme="minorEastAsia" w:cstheme="minorBidi"/>
            <w:noProof/>
            <w:kern w:val="2"/>
            <w:sz w:val="24"/>
            <w:szCs w:val="24"/>
            <w14:ligatures w14:val="standardContextual"/>
          </w:rPr>
          <w:tab/>
        </w:r>
        <w:r w:rsidRPr="00BE1DB4">
          <w:rPr>
            <w:rStyle w:val="Hyperlink"/>
          </w:rPr>
          <w:t>Uploading HUD Disbursements Import File</w:t>
        </w:r>
        <w:r>
          <w:rPr>
            <w:noProof/>
            <w:webHidden/>
          </w:rPr>
          <w:tab/>
        </w:r>
        <w:r>
          <w:rPr>
            <w:noProof/>
            <w:webHidden/>
          </w:rPr>
          <w:fldChar w:fldCharType="begin"/>
        </w:r>
        <w:r>
          <w:rPr>
            <w:noProof/>
            <w:webHidden/>
          </w:rPr>
          <w:instrText xml:space="preserve"> PAGEREF _Toc230163201 \h </w:instrText>
        </w:r>
        <w:r>
          <w:rPr>
            <w:noProof/>
            <w:webHidden/>
          </w:rPr>
        </w:r>
        <w:r>
          <w:rPr>
            <w:noProof/>
            <w:webHidden/>
          </w:rPr>
          <w:fldChar w:fldCharType="separate"/>
        </w:r>
        <w:r>
          <w:rPr>
            <w:noProof/>
            <w:webHidden/>
          </w:rPr>
          <w:t>5-91</w:t>
        </w:r>
        <w:r>
          <w:rPr>
            <w:noProof/>
            <w:webHidden/>
          </w:rPr>
          <w:fldChar w:fldCharType="end"/>
        </w:r>
      </w:hyperlink>
    </w:p>
    <w:p w14:paraId="383C49C7" w14:textId="7D136B3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02" w:history="1">
        <w:r w:rsidRPr="00BE1DB4">
          <w:rPr>
            <w:rStyle w:val="Hyperlink"/>
          </w:rPr>
          <w:t>5.19.6.4</w:t>
        </w:r>
        <w:r>
          <w:rPr>
            <w:rFonts w:eastAsiaTheme="minorEastAsia" w:cstheme="minorBidi"/>
            <w:noProof/>
            <w:kern w:val="2"/>
            <w:sz w:val="24"/>
            <w:szCs w:val="24"/>
            <w14:ligatures w14:val="standardContextual"/>
          </w:rPr>
          <w:tab/>
        </w:r>
        <w:r w:rsidRPr="00BE1DB4">
          <w:rPr>
            <w:rStyle w:val="Hyperlink"/>
          </w:rPr>
          <w:t>Viewing Status of HUD Disbursements Import File</w:t>
        </w:r>
        <w:r>
          <w:rPr>
            <w:noProof/>
            <w:webHidden/>
          </w:rPr>
          <w:tab/>
        </w:r>
        <w:r>
          <w:rPr>
            <w:noProof/>
            <w:webHidden/>
          </w:rPr>
          <w:fldChar w:fldCharType="begin"/>
        </w:r>
        <w:r>
          <w:rPr>
            <w:noProof/>
            <w:webHidden/>
          </w:rPr>
          <w:instrText xml:space="preserve"> PAGEREF _Toc230163202 \h </w:instrText>
        </w:r>
        <w:r>
          <w:rPr>
            <w:noProof/>
            <w:webHidden/>
          </w:rPr>
        </w:r>
        <w:r>
          <w:rPr>
            <w:noProof/>
            <w:webHidden/>
          </w:rPr>
          <w:fldChar w:fldCharType="separate"/>
        </w:r>
        <w:r>
          <w:rPr>
            <w:noProof/>
            <w:webHidden/>
          </w:rPr>
          <w:t>5-91</w:t>
        </w:r>
        <w:r>
          <w:rPr>
            <w:noProof/>
            <w:webHidden/>
          </w:rPr>
          <w:fldChar w:fldCharType="end"/>
        </w:r>
      </w:hyperlink>
    </w:p>
    <w:p w14:paraId="7BE7333A" w14:textId="7D98880E" w:rsidR="00EC7503" w:rsidRDefault="00EC7503">
      <w:pPr>
        <w:pStyle w:val="TOC2"/>
        <w:rPr>
          <w:rFonts w:eastAsiaTheme="minorEastAsia" w:cstheme="minorBidi"/>
          <w:smallCaps w:val="0"/>
          <w:noProof/>
          <w:kern w:val="2"/>
          <w:sz w:val="24"/>
          <w:szCs w:val="24"/>
          <w14:ligatures w14:val="standardContextual"/>
        </w:rPr>
      </w:pPr>
      <w:hyperlink w:anchor="_Toc230163203" w:history="1">
        <w:r w:rsidRPr="00BE1DB4">
          <w:rPr>
            <w:rStyle w:val="Hyperlink"/>
          </w:rPr>
          <w:t>5.20</w:t>
        </w:r>
        <w:r>
          <w:rPr>
            <w:rFonts w:eastAsiaTheme="minorEastAsia" w:cstheme="minorBidi"/>
            <w:smallCaps w:val="0"/>
            <w:noProof/>
            <w:kern w:val="2"/>
            <w:sz w:val="24"/>
            <w:szCs w:val="24"/>
            <w14:ligatures w14:val="standardContextual"/>
          </w:rPr>
          <w:tab/>
        </w:r>
        <w:r w:rsidRPr="00BE1DB4">
          <w:rPr>
            <w:rStyle w:val="Hyperlink"/>
          </w:rPr>
          <w:t>Repayment Plan</w:t>
        </w:r>
        <w:r>
          <w:rPr>
            <w:noProof/>
            <w:webHidden/>
          </w:rPr>
          <w:tab/>
        </w:r>
        <w:r>
          <w:rPr>
            <w:noProof/>
            <w:webHidden/>
          </w:rPr>
          <w:fldChar w:fldCharType="begin"/>
        </w:r>
        <w:r>
          <w:rPr>
            <w:noProof/>
            <w:webHidden/>
          </w:rPr>
          <w:instrText xml:space="preserve"> PAGEREF _Toc230163203 \h </w:instrText>
        </w:r>
        <w:r>
          <w:rPr>
            <w:noProof/>
            <w:webHidden/>
          </w:rPr>
        </w:r>
        <w:r>
          <w:rPr>
            <w:noProof/>
            <w:webHidden/>
          </w:rPr>
          <w:fldChar w:fldCharType="separate"/>
        </w:r>
        <w:r>
          <w:rPr>
            <w:noProof/>
            <w:webHidden/>
          </w:rPr>
          <w:t>5-92</w:t>
        </w:r>
        <w:r>
          <w:rPr>
            <w:noProof/>
            <w:webHidden/>
          </w:rPr>
          <w:fldChar w:fldCharType="end"/>
        </w:r>
      </w:hyperlink>
    </w:p>
    <w:p w14:paraId="6FA53366" w14:textId="5D04D62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04" w:history="1">
        <w:r w:rsidRPr="00BE1DB4">
          <w:rPr>
            <w:rStyle w:val="Hyperlink"/>
          </w:rPr>
          <w:t>5.20.1</w:t>
        </w:r>
        <w:r>
          <w:rPr>
            <w:rFonts w:eastAsiaTheme="minorEastAsia" w:cstheme="minorBidi"/>
            <w:i w:val="0"/>
            <w:iCs w:val="0"/>
            <w:noProof/>
            <w:kern w:val="2"/>
            <w:sz w:val="24"/>
            <w:szCs w:val="24"/>
            <w14:ligatures w14:val="standardContextual"/>
          </w:rPr>
          <w:tab/>
        </w:r>
        <w:r w:rsidRPr="00BE1DB4">
          <w:rPr>
            <w:rStyle w:val="Hyperlink"/>
          </w:rPr>
          <w:t>Viewing a Repayment Plan</w:t>
        </w:r>
        <w:r>
          <w:rPr>
            <w:noProof/>
            <w:webHidden/>
          </w:rPr>
          <w:tab/>
        </w:r>
        <w:r>
          <w:rPr>
            <w:noProof/>
            <w:webHidden/>
          </w:rPr>
          <w:fldChar w:fldCharType="begin"/>
        </w:r>
        <w:r>
          <w:rPr>
            <w:noProof/>
            <w:webHidden/>
          </w:rPr>
          <w:instrText xml:space="preserve"> PAGEREF _Toc230163204 \h </w:instrText>
        </w:r>
        <w:r>
          <w:rPr>
            <w:noProof/>
            <w:webHidden/>
          </w:rPr>
        </w:r>
        <w:r>
          <w:rPr>
            <w:noProof/>
            <w:webHidden/>
          </w:rPr>
          <w:fldChar w:fldCharType="separate"/>
        </w:r>
        <w:r>
          <w:rPr>
            <w:noProof/>
            <w:webHidden/>
          </w:rPr>
          <w:t>5-92</w:t>
        </w:r>
        <w:r>
          <w:rPr>
            <w:noProof/>
            <w:webHidden/>
          </w:rPr>
          <w:fldChar w:fldCharType="end"/>
        </w:r>
      </w:hyperlink>
    </w:p>
    <w:p w14:paraId="2FB1CFA9" w14:textId="2995E1F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05" w:history="1">
        <w:r w:rsidRPr="00BE1DB4">
          <w:rPr>
            <w:rStyle w:val="Hyperlink"/>
          </w:rPr>
          <w:t>5.20.2</w:t>
        </w:r>
        <w:r>
          <w:rPr>
            <w:rFonts w:eastAsiaTheme="minorEastAsia" w:cstheme="minorBidi"/>
            <w:i w:val="0"/>
            <w:iCs w:val="0"/>
            <w:noProof/>
            <w:kern w:val="2"/>
            <w:sz w:val="24"/>
            <w:szCs w:val="24"/>
            <w14:ligatures w14:val="standardContextual"/>
          </w:rPr>
          <w:tab/>
        </w:r>
        <w:r w:rsidRPr="00BE1DB4">
          <w:rPr>
            <w:rStyle w:val="Hyperlink"/>
          </w:rPr>
          <w:t>Creating a New Repayment Plan</w:t>
        </w:r>
        <w:r>
          <w:rPr>
            <w:noProof/>
            <w:webHidden/>
          </w:rPr>
          <w:tab/>
        </w:r>
        <w:r>
          <w:rPr>
            <w:noProof/>
            <w:webHidden/>
          </w:rPr>
          <w:fldChar w:fldCharType="begin"/>
        </w:r>
        <w:r>
          <w:rPr>
            <w:noProof/>
            <w:webHidden/>
          </w:rPr>
          <w:instrText xml:space="preserve"> PAGEREF _Toc230163205 \h </w:instrText>
        </w:r>
        <w:r>
          <w:rPr>
            <w:noProof/>
            <w:webHidden/>
          </w:rPr>
        </w:r>
        <w:r>
          <w:rPr>
            <w:noProof/>
            <w:webHidden/>
          </w:rPr>
          <w:fldChar w:fldCharType="separate"/>
        </w:r>
        <w:r>
          <w:rPr>
            <w:noProof/>
            <w:webHidden/>
          </w:rPr>
          <w:t>5-93</w:t>
        </w:r>
        <w:r>
          <w:rPr>
            <w:noProof/>
            <w:webHidden/>
          </w:rPr>
          <w:fldChar w:fldCharType="end"/>
        </w:r>
      </w:hyperlink>
    </w:p>
    <w:p w14:paraId="537846C2" w14:textId="291961D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06" w:history="1">
        <w:r w:rsidRPr="00BE1DB4">
          <w:rPr>
            <w:rStyle w:val="Hyperlink"/>
          </w:rPr>
          <w:t>5.20.3</w:t>
        </w:r>
        <w:r>
          <w:rPr>
            <w:rFonts w:eastAsiaTheme="minorEastAsia" w:cstheme="minorBidi"/>
            <w:i w:val="0"/>
            <w:iCs w:val="0"/>
            <w:noProof/>
            <w:kern w:val="2"/>
            <w:sz w:val="24"/>
            <w:szCs w:val="24"/>
            <w14:ligatures w14:val="standardContextual"/>
          </w:rPr>
          <w:tab/>
        </w:r>
        <w:r w:rsidRPr="00BE1DB4">
          <w:rPr>
            <w:rStyle w:val="Hyperlink"/>
          </w:rPr>
          <w:t>Editing a Repayment Plan</w:t>
        </w:r>
        <w:r>
          <w:rPr>
            <w:noProof/>
            <w:webHidden/>
          </w:rPr>
          <w:tab/>
        </w:r>
        <w:r>
          <w:rPr>
            <w:noProof/>
            <w:webHidden/>
          </w:rPr>
          <w:fldChar w:fldCharType="begin"/>
        </w:r>
        <w:r>
          <w:rPr>
            <w:noProof/>
            <w:webHidden/>
          </w:rPr>
          <w:instrText xml:space="preserve"> PAGEREF _Toc230163206 \h </w:instrText>
        </w:r>
        <w:r>
          <w:rPr>
            <w:noProof/>
            <w:webHidden/>
          </w:rPr>
        </w:r>
        <w:r>
          <w:rPr>
            <w:noProof/>
            <w:webHidden/>
          </w:rPr>
          <w:fldChar w:fldCharType="separate"/>
        </w:r>
        <w:r>
          <w:rPr>
            <w:noProof/>
            <w:webHidden/>
          </w:rPr>
          <w:t>5-94</w:t>
        </w:r>
        <w:r>
          <w:rPr>
            <w:noProof/>
            <w:webHidden/>
          </w:rPr>
          <w:fldChar w:fldCharType="end"/>
        </w:r>
      </w:hyperlink>
    </w:p>
    <w:p w14:paraId="483F5B70" w14:textId="24E9C859" w:rsidR="00EC7503" w:rsidRDefault="00EC7503">
      <w:pPr>
        <w:pStyle w:val="TOC2"/>
        <w:rPr>
          <w:rFonts w:eastAsiaTheme="minorEastAsia" w:cstheme="minorBidi"/>
          <w:smallCaps w:val="0"/>
          <w:noProof/>
          <w:kern w:val="2"/>
          <w:sz w:val="24"/>
          <w:szCs w:val="24"/>
          <w14:ligatures w14:val="standardContextual"/>
        </w:rPr>
      </w:pPr>
      <w:hyperlink w:anchor="_Toc230163207" w:history="1">
        <w:r w:rsidRPr="00BE1DB4">
          <w:rPr>
            <w:rStyle w:val="Hyperlink"/>
          </w:rPr>
          <w:t>5.21</w:t>
        </w:r>
        <w:r>
          <w:rPr>
            <w:rFonts w:eastAsiaTheme="minorEastAsia" w:cstheme="minorBidi"/>
            <w:smallCaps w:val="0"/>
            <w:noProof/>
            <w:kern w:val="2"/>
            <w:sz w:val="24"/>
            <w:szCs w:val="24"/>
            <w14:ligatures w14:val="standardContextual"/>
          </w:rPr>
          <w:tab/>
        </w:r>
        <w:r w:rsidRPr="00BE1DB4">
          <w:rPr>
            <w:rStyle w:val="Hyperlink"/>
          </w:rPr>
          <w:t>Property Preservation: Transactions and Timelines</w:t>
        </w:r>
        <w:r>
          <w:rPr>
            <w:noProof/>
            <w:webHidden/>
          </w:rPr>
          <w:tab/>
        </w:r>
        <w:r>
          <w:rPr>
            <w:noProof/>
            <w:webHidden/>
          </w:rPr>
          <w:fldChar w:fldCharType="begin"/>
        </w:r>
        <w:r>
          <w:rPr>
            <w:noProof/>
            <w:webHidden/>
          </w:rPr>
          <w:instrText xml:space="preserve"> PAGEREF _Toc230163207 \h </w:instrText>
        </w:r>
        <w:r>
          <w:rPr>
            <w:noProof/>
            <w:webHidden/>
          </w:rPr>
        </w:r>
        <w:r>
          <w:rPr>
            <w:noProof/>
            <w:webHidden/>
          </w:rPr>
          <w:fldChar w:fldCharType="separate"/>
        </w:r>
        <w:r>
          <w:rPr>
            <w:noProof/>
            <w:webHidden/>
          </w:rPr>
          <w:t>5-94</w:t>
        </w:r>
        <w:r>
          <w:rPr>
            <w:noProof/>
            <w:webHidden/>
          </w:rPr>
          <w:fldChar w:fldCharType="end"/>
        </w:r>
      </w:hyperlink>
    </w:p>
    <w:p w14:paraId="41A3C528" w14:textId="1D9A5EF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08" w:history="1">
        <w:r w:rsidRPr="00BE1DB4">
          <w:rPr>
            <w:rStyle w:val="Hyperlink"/>
          </w:rPr>
          <w:t>5.21.1</w:t>
        </w:r>
        <w:r>
          <w:rPr>
            <w:rFonts w:eastAsiaTheme="minorEastAsia" w:cstheme="minorBidi"/>
            <w:i w:val="0"/>
            <w:iCs w:val="0"/>
            <w:noProof/>
            <w:kern w:val="2"/>
            <w:sz w:val="24"/>
            <w:szCs w:val="24"/>
            <w14:ligatures w14:val="standardContextual"/>
          </w:rPr>
          <w:tab/>
        </w:r>
        <w:r w:rsidRPr="00BE1DB4">
          <w:rPr>
            <w:rStyle w:val="Hyperlink"/>
          </w:rPr>
          <w:t>Property Preservation and Protection Overview</w:t>
        </w:r>
        <w:r>
          <w:rPr>
            <w:noProof/>
            <w:webHidden/>
          </w:rPr>
          <w:tab/>
        </w:r>
        <w:r>
          <w:rPr>
            <w:noProof/>
            <w:webHidden/>
          </w:rPr>
          <w:fldChar w:fldCharType="begin"/>
        </w:r>
        <w:r>
          <w:rPr>
            <w:noProof/>
            <w:webHidden/>
          </w:rPr>
          <w:instrText xml:space="preserve"> PAGEREF _Toc230163208 \h </w:instrText>
        </w:r>
        <w:r>
          <w:rPr>
            <w:noProof/>
            <w:webHidden/>
          </w:rPr>
        </w:r>
        <w:r>
          <w:rPr>
            <w:noProof/>
            <w:webHidden/>
          </w:rPr>
          <w:fldChar w:fldCharType="separate"/>
        </w:r>
        <w:r>
          <w:rPr>
            <w:noProof/>
            <w:webHidden/>
          </w:rPr>
          <w:t>5-94</w:t>
        </w:r>
        <w:r>
          <w:rPr>
            <w:noProof/>
            <w:webHidden/>
          </w:rPr>
          <w:fldChar w:fldCharType="end"/>
        </w:r>
      </w:hyperlink>
    </w:p>
    <w:p w14:paraId="42CF77D5" w14:textId="2E9E545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09" w:history="1">
        <w:r w:rsidRPr="00BE1DB4">
          <w:rPr>
            <w:rStyle w:val="Hyperlink"/>
          </w:rPr>
          <w:t>5.21.2</w:t>
        </w:r>
        <w:r>
          <w:rPr>
            <w:rFonts w:eastAsiaTheme="minorEastAsia" w:cstheme="minorBidi"/>
            <w:i w:val="0"/>
            <w:iCs w:val="0"/>
            <w:noProof/>
            <w:kern w:val="2"/>
            <w:sz w:val="24"/>
            <w:szCs w:val="24"/>
            <w14:ligatures w14:val="standardContextual"/>
          </w:rPr>
          <w:tab/>
        </w:r>
        <w:r w:rsidRPr="00BE1DB4">
          <w:rPr>
            <w:rStyle w:val="Hyperlink"/>
          </w:rPr>
          <w:t>Property Preservation – Allowable</w:t>
        </w:r>
        <w:r>
          <w:rPr>
            <w:noProof/>
            <w:webHidden/>
          </w:rPr>
          <w:tab/>
        </w:r>
        <w:r>
          <w:rPr>
            <w:noProof/>
            <w:webHidden/>
          </w:rPr>
          <w:fldChar w:fldCharType="begin"/>
        </w:r>
        <w:r>
          <w:rPr>
            <w:noProof/>
            <w:webHidden/>
          </w:rPr>
          <w:instrText xml:space="preserve"> PAGEREF _Toc230163209 \h </w:instrText>
        </w:r>
        <w:r>
          <w:rPr>
            <w:noProof/>
            <w:webHidden/>
          </w:rPr>
        </w:r>
        <w:r>
          <w:rPr>
            <w:noProof/>
            <w:webHidden/>
          </w:rPr>
          <w:fldChar w:fldCharType="separate"/>
        </w:r>
        <w:r>
          <w:rPr>
            <w:noProof/>
            <w:webHidden/>
          </w:rPr>
          <w:t>5-94</w:t>
        </w:r>
        <w:r>
          <w:rPr>
            <w:noProof/>
            <w:webHidden/>
          </w:rPr>
          <w:fldChar w:fldCharType="end"/>
        </w:r>
      </w:hyperlink>
    </w:p>
    <w:p w14:paraId="2C34FA3A" w14:textId="01DF841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0" w:history="1">
        <w:r w:rsidRPr="00BE1DB4">
          <w:rPr>
            <w:rStyle w:val="Hyperlink"/>
          </w:rPr>
          <w:t>5.21.2.1</w:t>
        </w:r>
        <w:r>
          <w:rPr>
            <w:rFonts w:eastAsiaTheme="minorEastAsia" w:cstheme="minorBidi"/>
            <w:noProof/>
            <w:kern w:val="2"/>
            <w:sz w:val="24"/>
            <w:szCs w:val="24"/>
            <w14:ligatures w14:val="standardContextual"/>
          </w:rPr>
          <w:tab/>
        </w:r>
        <w:r w:rsidRPr="00BE1DB4">
          <w:rPr>
            <w:rStyle w:val="Hyperlink"/>
          </w:rPr>
          <w:t>Creating New P&amp;P Corporate Advance (Allowable) Transaction</w:t>
        </w:r>
        <w:r>
          <w:rPr>
            <w:noProof/>
            <w:webHidden/>
          </w:rPr>
          <w:tab/>
        </w:r>
        <w:r>
          <w:rPr>
            <w:noProof/>
            <w:webHidden/>
          </w:rPr>
          <w:fldChar w:fldCharType="begin"/>
        </w:r>
        <w:r>
          <w:rPr>
            <w:noProof/>
            <w:webHidden/>
          </w:rPr>
          <w:instrText xml:space="preserve"> PAGEREF _Toc230163210 \h </w:instrText>
        </w:r>
        <w:r>
          <w:rPr>
            <w:noProof/>
            <w:webHidden/>
          </w:rPr>
        </w:r>
        <w:r>
          <w:rPr>
            <w:noProof/>
            <w:webHidden/>
          </w:rPr>
          <w:fldChar w:fldCharType="separate"/>
        </w:r>
        <w:r>
          <w:rPr>
            <w:noProof/>
            <w:webHidden/>
          </w:rPr>
          <w:t>5-95</w:t>
        </w:r>
        <w:r>
          <w:rPr>
            <w:noProof/>
            <w:webHidden/>
          </w:rPr>
          <w:fldChar w:fldCharType="end"/>
        </w:r>
      </w:hyperlink>
    </w:p>
    <w:p w14:paraId="0770405E" w14:textId="4EB44F7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11" w:history="1">
        <w:r w:rsidRPr="00BE1DB4">
          <w:rPr>
            <w:rStyle w:val="Hyperlink"/>
          </w:rPr>
          <w:t>5.21.3</w:t>
        </w:r>
        <w:r>
          <w:rPr>
            <w:rFonts w:eastAsiaTheme="minorEastAsia" w:cstheme="minorBidi"/>
            <w:i w:val="0"/>
            <w:iCs w:val="0"/>
            <w:noProof/>
            <w:kern w:val="2"/>
            <w:sz w:val="24"/>
            <w:szCs w:val="24"/>
            <w14:ligatures w14:val="standardContextual"/>
          </w:rPr>
          <w:tab/>
        </w:r>
        <w:r w:rsidRPr="00BE1DB4">
          <w:rPr>
            <w:rStyle w:val="Hyperlink"/>
          </w:rPr>
          <w:t>Property Preservation – Over-Allowable</w:t>
        </w:r>
        <w:r>
          <w:rPr>
            <w:noProof/>
            <w:webHidden/>
          </w:rPr>
          <w:tab/>
        </w:r>
        <w:r>
          <w:rPr>
            <w:noProof/>
            <w:webHidden/>
          </w:rPr>
          <w:fldChar w:fldCharType="begin"/>
        </w:r>
        <w:r>
          <w:rPr>
            <w:noProof/>
            <w:webHidden/>
          </w:rPr>
          <w:instrText xml:space="preserve"> PAGEREF _Toc230163211 \h </w:instrText>
        </w:r>
        <w:r>
          <w:rPr>
            <w:noProof/>
            <w:webHidden/>
          </w:rPr>
        </w:r>
        <w:r>
          <w:rPr>
            <w:noProof/>
            <w:webHidden/>
          </w:rPr>
          <w:fldChar w:fldCharType="separate"/>
        </w:r>
        <w:r>
          <w:rPr>
            <w:noProof/>
            <w:webHidden/>
          </w:rPr>
          <w:t>5-96</w:t>
        </w:r>
        <w:r>
          <w:rPr>
            <w:noProof/>
            <w:webHidden/>
          </w:rPr>
          <w:fldChar w:fldCharType="end"/>
        </w:r>
      </w:hyperlink>
    </w:p>
    <w:p w14:paraId="7861F996" w14:textId="609DC0F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2" w:history="1">
        <w:r w:rsidRPr="00BE1DB4">
          <w:rPr>
            <w:rStyle w:val="Hyperlink"/>
          </w:rPr>
          <w:t>5.21.3.1</w:t>
        </w:r>
        <w:r>
          <w:rPr>
            <w:rFonts w:eastAsiaTheme="minorEastAsia" w:cstheme="minorBidi"/>
            <w:noProof/>
            <w:kern w:val="2"/>
            <w:sz w:val="24"/>
            <w:szCs w:val="24"/>
            <w14:ligatures w14:val="standardContextual"/>
          </w:rPr>
          <w:tab/>
        </w:r>
        <w:r w:rsidRPr="00BE1DB4">
          <w:rPr>
            <w:rStyle w:val="Hyperlink"/>
          </w:rPr>
          <w:t>Timeline Steps</w:t>
        </w:r>
        <w:r>
          <w:rPr>
            <w:noProof/>
            <w:webHidden/>
          </w:rPr>
          <w:tab/>
        </w:r>
        <w:r>
          <w:rPr>
            <w:noProof/>
            <w:webHidden/>
          </w:rPr>
          <w:fldChar w:fldCharType="begin"/>
        </w:r>
        <w:r>
          <w:rPr>
            <w:noProof/>
            <w:webHidden/>
          </w:rPr>
          <w:instrText xml:space="preserve"> PAGEREF _Toc230163212 \h </w:instrText>
        </w:r>
        <w:r>
          <w:rPr>
            <w:noProof/>
            <w:webHidden/>
          </w:rPr>
        </w:r>
        <w:r>
          <w:rPr>
            <w:noProof/>
            <w:webHidden/>
          </w:rPr>
          <w:fldChar w:fldCharType="separate"/>
        </w:r>
        <w:r>
          <w:rPr>
            <w:noProof/>
            <w:webHidden/>
          </w:rPr>
          <w:t>5-97</w:t>
        </w:r>
        <w:r>
          <w:rPr>
            <w:noProof/>
            <w:webHidden/>
          </w:rPr>
          <w:fldChar w:fldCharType="end"/>
        </w:r>
      </w:hyperlink>
    </w:p>
    <w:p w14:paraId="61B0EC79" w14:textId="10BF03C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3" w:history="1">
        <w:r w:rsidRPr="00BE1DB4">
          <w:rPr>
            <w:rStyle w:val="Hyperlink"/>
          </w:rPr>
          <w:t>5.21.3.1</w:t>
        </w:r>
        <w:r>
          <w:rPr>
            <w:rFonts w:eastAsiaTheme="minorEastAsia" w:cstheme="minorBidi"/>
            <w:noProof/>
            <w:kern w:val="2"/>
            <w:sz w:val="24"/>
            <w:szCs w:val="24"/>
            <w14:ligatures w14:val="standardContextual"/>
          </w:rPr>
          <w:tab/>
        </w:r>
        <w:r w:rsidRPr="00BE1DB4">
          <w:rPr>
            <w:rStyle w:val="Hyperlink"/>
          </w:rPr>
          <w:t>Servicer Activities – Bid Submission</w:t>
        </w:r>
        <w:r>
          <w:rPr>
            <w:noProof/>
            <w:webHidden/>
          </w:rPr>
          <w:tab/>
        </w:r>
        <w:r>
          <w:rPr>
            <w:noProof/>
            <w:webHidden/>
          </w:rPr>
          <w:fldChar w:fldCharType="begin"/>
        </w:r>
        <w:r>
          <w:rPr>
            <w:noProof/>
            <w:webHidden/>
          </w:rPr>
          <w:instrText xml:space="preserve"> PAGEREF _Toc230163213 \h </w:instrText>
        </w:r>
        <w:r>
          <w:rPr>
            <w:noProof/>
            <w:webHidden/>
          </w:rPr>
        </w:r>
        <w:r>
          <w:rPr>
            <w:noProof/>
            <w:webHidden/>
          </w:rPr>
          <w:fldChar w:fldCharType="separate"/>
        </w:r>
        <w:r>
          <w:rPr>
            <w:noProof/>
            <w:webHidden/>
          </w:rPr>
          <w:t>5-97</w:t>
        </w:r>
        <w:r>
          <w:rPr>
            <w:noProof/>
            <w:webHidden/>
          </w:rPr>
          <w:fldChar w:fldCharType="end"/>
        </w:r>
      </w:hyperlink>
    </w:p>
    <w:p w14:paraId="5B6CB6E5" w14:textId="36A4088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4" w:history="1">
        <w:r w:rsidRPr="00BE1DB4">
          <w:rPr>
            <w:rStyle w:val="Hyperlink"/>
          </w:rPr>
          <w:t>5.21.3.2</w:t>
        </w:r>
        <w:r>
          <w:rPr>
            <w:rFonts w:eastAsiaTheme="minorEastAsia" w:cstheme="minorBidi"/>
            <w:noProof/>
            <w:kern w:val="2"/>
            <w:sz w:val="24"/>
            <w:szCs w:val="24"/>
            <w14:ligatures w14:val="standardContextual"/>
          </w:rPr>
          <w:tab/>
        </w:r>
        <w:r w:rsidRPr="00BE1DB4">
          <w:rPr>
            <w:rStyle w:val="Hyperlink"/>
          </w:rPr>
          <w:t>Decision Activities (HUD or HUD Contractor)</w:t>
        </w:r>
        <w:r>
          <w:rPr>
            <w:noProof/>
            <w:webHidden/>
          </w:rPr>
          <w:tab/>
        </w:r>
        <w:r>
          <w:rPr>
            <w:noProof/>
            <w:webHidden/>
          </w:rPr>
          <w:fldChar w:fldCharType="begin"/>
        </w:r>
        <w:r>
          <w:rPr>
            <w:noProof/>
            <w:webHidden/>
          </w:rPr>
          <w:instrText xml:space="preserve"> PAGEREF _Toc230163214 \h </w:instrText>
        </w:r>
        <w:r>
          <w:rPr>
            <w:noProof/>
            <w:webHidden/>
          </w:rPr>
        </w:r>
        <w:r>
          <w:rPr>
            <w:noProof/>
            <w:webHidden/>
          </w:rPr>
          <w:fldChar w:fldCharType="separate"/>
        </w:r>
        <w:r>
          <w:rPr>
            <w:noProof/>
            <w:webHidden/>
          </w:rPr>
          <w:t>5-98</w:t>
        </w:r>
        <w:r>
          <w:rPr>
            <w:noProof/>
            <w:webHidden/>
          </w:rPr>
          <w:fldChar w:fldCharType="end"/>
        </w:r>
      </w:hyperlink>
    </w:p>
    <w:p w14:paraId="74B16055" w14:textId="535F6F8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5" w:history="1">
        <w:r w:rsidRPr="00BE1DB4">
          <w:rPr>
            <w:rStyle w:val="Hyperlink"/>
          </w:rPr>
          <w:t>5.21.3.3</w:t>
        </w:r>
        <w:r>
          <w:rPr>
            <w:rFonts w:eastAsiaTheme="minorEastAsia" w:cstheme="minorBidi"/>
            <w:noProof/>
            <w:kern w:val="2"/>
            <w:sz w:val="24"/>
            <w:szCs w:val="24"/>
            <w14:ligatures w14:val="standardContextual"/>
          </w:rPr>
          <w:tab/>
        </w:r>
        <w:r w:rsidRPr="00BE1DB4">
          <w:rPr>
            <w:rStyle w:val="Hyperlink"/>
          </w:rPr>
          <w:t>Servicer Activity – Entering Transactions</w:t>
        </w:r>
        <w:r>
          <w:rPr>
            <w:noProof/>
            <w:webHidden/>
          </w:rPr>
          <w:tab/>
        </w:r>
        <w:r>
          <w:rPr>
            <w:noProof/>
            <w:webHidden/>
          </w:rPr>
          <w:fldChar w:fldCharType="begin"/>
        </w:r>
        <w:r>
          <w:rPr>
            <w:noProof/>
            <w:webHidden/>
          </w:rPr>
          <w:instrText xml:space="preserve"> PAGEREF _Toc230163215 \h </w:instrText>
        </w:r>
        <w:r>
          <w:rPr>
            <w:noProof/>
            <w:webHidden/>
          </w:rPr>
        </w:r>
        <w:r>
          <w:rPr>
            <w:noProof/>
            <w:webHidden/>
          </w:rPr>
          <w:fldChar w:fldCharType="separate"/>
        </w:r>
        <w:r>
          <w:rPr>
            <w:noProof/>
            <w:webHidden/>
          </w:rPr>
          <w:t>5-100</w:t>
        </w:r>
        <w:r>
          <w:rPr>
            <w:noProof/>
            <w:webHidden/>
          </w:rPr>
          <w:fldChar w:fldCharType="end"/>
        </w:r>
      </w:hyperlink>
    </w:p>
    <w:p w14:paraId="53C9815B" w14:textId="784E6AE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6" w:history="1">
        <w:r w:rsidRPr="00BE1DB4">
          <w:rPr>
            <w:rStyle w:val="Hyperlink"/>
          </w:rPr>
          <w:t>5.21.3.4</w:t>
        </w:r>
        <w:r>
          <w:rPr>
            <w:rFonts w:eastAsiaTheme="minorEastAsia" w:cstheme="minorBidi"/>
            <w:noProof/>
            <w:kern w:val="2"/>
            <w:sz w:val="24"/>
            <w:szCs w:val="24"/>
            <w14:ligatures w14:val="standardContextual"/>
          </w:rPr>
          <w:tab/>
        </w:r>
        <w:r w:rsidRPr="00BE1DB4">
          <w:rPr>
            <w:rStyle w:val="Hyperlink"/>
          </w:rPr>
          <w:t>Servicer and HUD or HUD Contractor Activities – Pending Decisions</w:t>
        </w:r>
        <w:r>
          <w:rPr>
            <w:noProof/>
            <w:webHidden/>
          </w:rPr>
          <w:tab/>
        </w:r>
        <w:r>
          <w:rPr>
            <w:noProof/>
            <w:webHidden/>
          </w:rPr>
          <w:fldChar w:fldCharType="begin"/>
        </w:r>
        <w:r>
          <w:rPr>
            <w:noProof/>
            <w:webHidden/>
          </w:rPr>
          <w:instrText xml:space="preserve"> PAGEREF _Toc230163216 \h </w:instrText>
        </w:r>
        <w:r>
          <w:rPr>
            <w:noProof/>
            <w:webHidden/>
          </w:rPr>
        </w:r>
        <w:r>
          <w:rPr>
            <w:noProof/>
            <w:webHidden/>
          </w:rPr>
          <w:fldChar w:fldCharType="separate"/>
        </w:r>
        <w:r>
          <w:rPr>
            <w:noProof/>
            <w:webHidden/>
          </w:rPr>
          <w:t>5-101</w:t>
        </w:r>
        <w:r>
          <w:rPr>
            <w:noProof/>
            <w:webHidden/>
          </w:rPr>
          <w:fldChar w:fldCharType="end"/>
        </w:r>
      </w:hyperlink>
    </w:p>
    <w:p w14:paraId="74747039" w14:textId="7EAA7FB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17" w:history="1">
        <w:r w:rsidRPr="00BE1DB4">
          <w:rPr>
            <w:rStyle w:val="Hyperlink"/>
          </w:rPr>
          <w:t>5.21.4</w:t>
        </w:r>
        <w:r>
          <w:rPr>
            <w:rFonts w:eastAsiaTheme="minorEastAsia" w:cstheme="minorBidi"/>
            <w:i w:val="0"/>
            <w:iCs w:val="0"/>
            <w:noProof/>
            <w:kern w:val="2"/>
            <w:sz w:val="24"/>
            <w:szCs w:val="24"/>
            <w14:ligatures w14:val="standardContextual"/>
          </w:rPr>
          <w:tab/>
        </w:r>
        <w:r w:rsidRPr="00BE1DB4">
          <w:rPr>
            <w:rStyle w:val="Hyperlink"/>
          </w:rPr>
          <w:t>Property Preservation – Exclude from Max</w:t>
        </w:r>
        <w:r>
          <w:rPr>
            <w:noProof/>
            <w:webHidden/>
          </w:rPr>
          <w:tab/>
        </w:r>
        <w:r>
          <w:rPr>
            <w:noProof/>
            <w:webHidden/>
          </w:rPr>
          <w:fldChar w:fldCharType="begin"/>
        </w:r>
        <w:r>
          <w:rPr>
            <w:noProof/>
            <w:webHidden/>
          </w:rPr>
          <w:instrText xml:space="preserve"> PAGEREF _Toc230163217 \h </w:instrText>
        </w:r>
        <w:r>
          <w:rPr>
            <w:noProof/>
            <w:webHidden/>
          </w:rPr>
        </w:r>
        <w:r>
          <w:rPr>
            <w:noProof/>
            <w:webHidden/>
          </w:rPr>
          <w:fldChar w:fldCharType="separate"/>
        </w:r>
        <w:r>
          <w:rPr>
            <w:noProof/>
            <w:webHidden/>
          </w:rPr>
          <w:t>5-102</w:t>
        </w:r>
        <w:r>
          <w:rPr>
            <w:noProof/>
            <w:webHidden/>
          </w:rPr>
          <w:fldChar w:fldCharType="end"/>
        </w:r>
      </w:hyperlink>
    </w:p>
    <w:p w14:paraId="320237B0" w14:textId="1DCCC28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18" w:history="1">
        <w:r w:rsidRPr="00BE1DB4">
          <w:rPr>
            <w:rStyle w:val="Hyperlink"/>
          </w:rPr>
          <w:t>5.21.4.1</w:t>
        </w:r>
        <w:r>
          <w:rPr>
            <w:rFonts w:eastAsiaTheme="minorEastAsia" w:cstheme="minorBidi"/>
            <w:noProof/>
            <w:kern w:val="2"/>
            <w:sz w:val="24"/>
            <w:szCs w:val="24"/>
            <w14:ligatures w14:val="standardContextual"/>
          </w:rPr>
          <w:tab/>
        </w:r>
        <w:r w:rsidRPr="00BE1DB4">
          <w:rPr>
            <w:rStyle w:val="Hyperlink"/>
          </w:rPr>
          <w:t>Creating New P&amp;P Corporate Advance (Excluded from Max) Transaction</w:t>
        </w:r>
        <w:r>
          <w:rPr>
            <w:noProof/>
            <w:webHidden/>
          </w:rPr>
          <w:tab/>
        </w:r>
        <w:r>
          <w:rPr>
            <w:noProof/>
            <w:webHidden/>
          </w:rPr>
          <w:fldChar w:fldCharType="begin"/>
        </w:r>
        <w:r>
          <w:rPr>
            <w:noProof/>
            <w:webHidden/>
          </w:rPr>
          <w:instrText xml:space="preserve"> PAGEREF _Toc230163218 \h </w:instrText>
        </w:r>
        <w:r>
          <w:rPr>
            <w:noProof/>
            <w:webHidden/>
          </w:rPr>
        </w:r>
        <w:r>
          <w:rPr>
            <w:noProof/>
            <w:webHidden/>
          </w:rPr>
          <w:fldChar w:fldCharType="separate"/>
        </w:r>
        <w:r>
          <w:rPr>
            <w:noProof/>
            <w:webHidden/>
          </w:rPr>
          <w:t>5-102</w:t>
        </w:r>
        <w:r>
          <w:rPr>
            <w:noProof/>
            <w:webHidden/>
          </w:rPr>
          <w:fldChar w:fldCharType="end"/>
        </w:r>
      </w:hyperlink>
    </w:p>
    <w:p w14:paraId="1A1F33E1" w14:textId="4087F232"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219" w:history="1">
        <w:r w:rsidRPr="00BE1DB4">
          <w:rPr>
            <w:rStyle w:val="Hyperlink"/>
          </w:rPr>
          <w:t>6.</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GENERAL SERVICING (ASSIGNED)</w:t>
        </w:r>
        <w:r>
          <w:rPr>
            <w:noProof/>
            <w:webHidden/>
          </w:rPr>
          <w:tab/>
        </w:r>
        <w:r>
          <w:rPr>
            <w:noProof/>
            <w:webHidden/>
          </w:rPr>
          <w:fldChar w:fldCharType="begin"/>
        </w:r>
        <w:r>
          <w:rPr>
            <w:noProof/>
            <w:webHidden/>
          </w:rPr>
          <w:instrText xml:space="preserve"> PAGEREF _Toc230163219 \h </w:instrText>
        </w:r>
        <w:r>
          <w:rPr>
            <w:noProof/>
            <w:webHidden/>
          </w:rPr>
        </w:r>
        <w:r>
          <w:rPr>
            <w:noProof/>
            <w:webHidden/>
          </w:rPr>
          <w:fldChar w:fldCharType="separate"/>
        </w:r>
        <w:r>
          <w:rPr>
            <w:noProof/>
            <w:webHidden/>
          </w:rPr>
          <w:t>6-1</w:t>
        </w:r>
        <w:r>
          <w:rPr>
            <w:noProof/>
            <w:webHidden/>
          </w:rPr>
          <w:fldChar w:fldCharType="end"/>
        </w:r>
      </w:hyperlink>
    </w:p>
    <w:p w14:paraId="3A160984" w14:textId="0E5221BE" w:rsidR="00EC7503" w:rsidRDefault="00EC7503">
      <w:pPr>
        <w:pStyle w:val="TOC2"/>
        <w:rPr>
          <w:rFonts w:eastAsiaTheme="minorEastAsia" w:cstheme="minorBidi"/>
          <w:smallCaps w:val="0"/>
          <w:noProof/>
          <w:kern w:val="2"/>
          <w:sz w:val="24"/>
          <w:szCs w:val="24"/>
          <w14:ligatures w14:val="standardContextual"/>
        </w:rPr>
      </w:pPr>
      <w:hyperlink w:anchor="_Toc230163220" w:history="1">
        <w:r w:rsidRPr="00BE1DB4">
          <w:rPr>
            <w:rStyle w:val="Hyperlink"/>
          </w:rPr>
          <w:t>6.1</w:t>
        </w:r>
        <w:r>
          <w:rPr>
            <w:rFonts w:eastAsiaTheme="minorEastAsia" w:cstheme="minorBidi"/>
            <w:smallCaps w:val="0"/>
            <w:noProof/>
            <w:kern w:val="2"/>
            <w:sz w:val="24"/>
            <w:szCs w:val="24"/>
            <w14:ligatures w14:val="standardContextual"/>
          </w:rPr>
          <w:tab/>
        </w:r>
        <w:r w:rsidRPr="00BE1DB4">
          <w:rPr>
            <w:rStyle w:val="Hyperlink"/>
          </w:rPr>
          <w:t>Assigned Servicing Overview</w:t>
        </w:r>
        <w:r>
          <w:rPr>
            <w:noProof/>
            <w:webHidden/>
          </w:rPr>
          <w:tab/>
        </w:r>
        <w:r>
          <w:rPr>
            <w:noProof/>
            <w:webHidden/>
          </w:rPr>
          <w:fldChar w:fldCharType="begin"/>
        </w:r>
        <w:r>
          <w:rPr>
            <w:noProof/>
            <w:webHidden/>
          </w:rPr>
          <w:instrText xml:space="preserve"> PAGEREF _Toc230163220 \h </w:instrText>
        </w:r>
        <w:r>
          <w:rPr>
            <w:noProof/>
            <w:webHidden/>
          </w:rPr>
        </w:r>
        <w:r>
          <w:rPr>
            <w:noProof/>
            <w:webHidden/>
          </w:rPr>
          <w:fldChar w:fldCharType="separate"/>
        </w:r>
        <w:r>
          <w:rPr>
            <w:noProof/>
            <w:webHidden/>
          </w:rPr>
          <w:t>6-1</w:t>
        </w:r>
        <w:r>
          <w:rPr>
            <w:noProof/>
            <w:webHidden/>
          </w:rPr>
          <w:fldChar w:fldCharType="end"/>
        </w:r>
      </w:hyperlink>
    </w:p>
    <w:p w14:paraId="7A77F16E" w14:textId="1810C72C" w:rsidR="00EC7503" w:rsidRDefault="00EC7503">
      <w:pPr>
        <w:pStyle w:val="TOC2"/>
        <w:rPr>
          <w:rFonts w:eastAsiaTheme="minorEastAsia" w:cstheme="minorBidi"/>
          <w:smallCaps w:val="0"/>
          <w:noProof/>
          <w:kern w:val="2"/>
          <w:sz w:val="24"/>
          <w:szCs w:val="24"/>
          <w14:ligatures w14:val="standardContextual"/>
        </w:rPr>
      </w:pPr>
      <w:hyperlink w:anchor="_Toc230163221" w:history="1">
        <w:r w:rsidRPr="00BE1DB4">
          <w:rPr>
            <w:rStyle w:val="Hyperlink"/>
          </w:rPr>
          <w:t>6.2</w:t>
        </w:r>
        <w:r>
          <w:rPr>
            <w:rFonts w:eastAsiaTheme="minorEastAsia" w:cstheme="minorBidi"/>
            <w:smallCaps w:val="0"/>
            <w:noProof/>
            <w:kern w:val="2"/>
            <w:sz w:val="24"/>
            <w:szCs w:val="24"/>
            <w14:ligatures w14:val="standardContextual"/>
          </w:rPr>
          <w:tab/>
        </w:r>
        <w:r w:rsidRPr="00BE1DB4">
          <w:rPr>
            <w:rStyle w:val="Hyperlink"/>
          </w:rPr>
          <w:t>Approval Portal</w:t>
        </w:r>
        <w:r>
          <w:rPr>
            <w:noProof/>
            <w:webHidden/>
          </w:rPr>
          <w:tab/>
        </w:r>
        <w:r>
          <w:rPr>
            <w:noProof/>
            <w:webHidden/>
          </w:rPr>
          <w:fldChar w:fldCharType="begin"/>
        </w:r>
        <w:r>
          <w:rPr>
            <w:noProof/>
            <w:webHidden/>
          </w:rPr>
          <w:instrText xml:space="preserve"> PAGEREF _Toc230163221 \h </w:instrText>
        </w:r>
        <w:r>
          <w:rPr>
            <w:noProof/>
            <w:webHidden/>
          </w:rPr>
        </w:r>
        <w:r>
          <w:rPr>
            <w:noProof/>
            <w:webHidden/>
          </w:rPr>
          <w:fldChar w:fldCharType="separate"/>
        </w:r>
        <w:r>
          <w:rPr>
            <w:noProof/>
            <w:webHidden/>
          </w:rPr>
          <w:t>6-1</w:t>
        </w:r>
        <w:r>
          <w:rPr>
            <w:noProof/>
            <w:webHidden/>
          </w:rPr>
          <w:fldChar w:fldCharType="end"/>
        </w:r>
      </w:hyperlink>
    </w:p>
    <w:p w14:paraId="6675F90D" w14:textId="0FC179E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22" w:history="1">
        <w:r w:rsidRPr="00BE1DB4">
          <w:rPr>
            <w:rStyle w:val="Hyperlink"/>
          </w:rPr>
          <w:t>6.2.1</w:t>
        </w:r>
        <w:r>
          <w:rPr>
            <w:rFonts w:eastAsiaTheme="minorEastAsia" w:cstheme="minorBidi"/>
            <w:i w:val="0"/>
            <w:iCs w:val="0"/>
            <w:noProof/>
            <w:kern w:val="2"/>
            <w:sz w:val="24"/>
            <w:szCs w:val="24"/>
            <w14:ligatures w14:val="standardContextual"/>
          </w:rPr>
          <w:tab/>
        </w:r>
        <w:r w:rsidRPr="00BE1DB4">
          <w:rPr>
            <w:rStyle w:val="Hyperlink"/>
          </w:rPr>
          <w:t>Search Criteria</w:t>
        </w:r>
        <w:r>
          <w:rPr>
            <w:noProof/>
            <w:webHidden/>
          </w:rPr>
          <w:tab/>
        </w:r>
        <w:r>
          <w:rPr>
            <w:noProof/>
            <w:webHidden/>
          </w:rPr>
          <w:fldChar w:fldCharType="begin"/>
        </w:r>
        <w:r>
          <w:rPr>
            <w:noProof/>
            <w:webHidden/>
          </w:rPr>
          <w:instrText xml:space="preserve"> PAGEREF _Toc230163222 \h </w:instrText>
        </w:r>
        <w:r>
          <w:rPr>
            <w:noProof/>
            <w:webHidden/>
          </w:rPr>
        </w:r>
        <w:r>
          <w:rPr>
            <w:noProof/>
            <w:webHidden/>
          </w:rPr>
          <w:fldChar w:fldCharType="separate"/>
        </w:r>
        <w:r>
          <w:rPr>
            <w:noProof/>
            <w:webHidden/>
          </w:rPr>
          <w:t>6-2</w:t>
        </w:r>
        <w:r>
          <w:rPr>
            <w:noProof/>
            <w:webHidden/>
          </w:rPr>
          <w:fldChar w:fldCharType="end"/>
        </w:r>
      </w:hyperlink>
    </w:p>
    <w:p w14:paraId="56E05DBC" w14:textId="6742A33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23" w:history="1">
        <w:r w:rsidRPr="00BE1DB4">
          <w:rPr>
            <w:rStyle w:val="Hyperlink"/>
          </w:rPr>
          <w:t>6.2.2</w:t>
        </w:r>
        <w:r>
          <w:rPr>
            <w:rFonts w:eastAsiaTheme="minorEastAsia" w:cstheme="minorBidi"/>
            <w:i w:val="0"/>
            <w:iCs w:val="0"/>
            <w:noProof/>
            <w:kern w:val="2"/>
            <w:sz w:val="24"/>
            <w:szCs w:val="24"/>
            <w14:ligatures w14:val="standardContextual"/>
          </w:rPr>
          <w:tab/>
        </w:r>
        <w:r w:rsidRPr="00BE1DB4">
          <w:rPr>
            <w:rStyle w:val="Hyperlink"/>
          </w:rPr>
          <w:t>Searching for Approval Portal records</w:t>
        </w:r>
        <w:r>
          <w:rPr>
            <w:noProof/>
            <w:webHidden/>
          </w:rPr>
          <w:tab/>
        </w:r>
        <w:r>
          <w:rPr>
            <w:noProof/>
            <w:webHidden/>
          </w:rPr>
          <w:fldChar w:fldCharType="begin"/>
        </w:r>
        <w:r>
          <w:rPr>
            <w:noProof/>
            <w:webHidden/>
          </w:rPr>
          <w:instrText xml:space="preserve"> PAGEREF _Toc230163223 \h </w:instrText>
        </w:r>
        <w:r>
          <w:rPr>
            <w:noProof/>
            <w:webHidden/>
          </w:rPr>
        </w:r>
        <w:r>
          <w:rPr>
            <w:noProof/>
            <w:webHidden/>
          </w:rPr>
          <w:fldChar w:fldCharType="separate"/>
        </w:r>
        <w:r>
          <w:rPr>
            <w:noProof/>
            <w:webHidden/>
          </w:rPr>
          <w:t>6-2</w:t>
        </w:r>
        <w:r>
          <w:rPr>
            <w:noProof/>
            <w:webHidden/>
          </w:rPr>
          <w:fldChar w:fldCharType="end"/>
        </w:r>
      </w:hyperlink>
    </w:p>
    <w:p w14:paraId="7878D25B" w14:textId="668C50E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24" w:history="1">
        <w:r w:rsidRPr="00BE1DB4">
          <w:rPr>
            <w:rStyle w:val="Hyperlink"/>
          </w:rPr>
          <w:t>6.2.2.1</w:t>
        </w:r>
        <w:r>
          <w:rPr>
            <w:rFonts w:eastAsiaTheme="minorEastAsia" w:cstheme="minorBidi"/>
            <w:noProof/>
            <w:kern w:val="2"/>
            <w:sz w:val="24"/>
            <w:szCs w:val="24"/>
            <w14:ligatures w14:val="standardContextual"/>
          </w:rPr>
          <w:tab/>
        </w:r>
        <w:r w:rsidRPr="00BE1DB4">
          <w:rPr>
            <w:rStyle w:val="Hyperlink"/>
          </w:rPr>
          <w:t>Approval Portal Search Criteria</w:t>
        </w:r>
        <w:r>
          <w:rPr>
            <w:noProof/>
            <w:webHidden/>
          </w:rPr>
          <w:tab/>
        </w:r>
        <w:r>
          <w:rPr>
            <w:noProof/>
            <w:webHidden/>
          </w:rPr>
          <w:fldChar w:fldCharType="begin"/>
        </w:r>
        <w:r>
          <w:rPr>
            <w:noProof/>
            <w:webHidden/>
          </w:rPr>
          <w:instrText xml:space="preserve"> PAGEREF _Toc230163224 \h </w:instrText>
        </w:r>
        <w:r>
          <w:rPr>
            <w:noProof/>
            <w:webHidden/>
          </w:rPr>
        </w:r>
        <w:r>
          <w:rPr>
            <w:noProof/>
            <w:webHidden/>
          </w:rPr>
          <w:fldChar w:fldCharType="separate"/>
        </w:r>
        <w:r>
          <w:rPr>
            <w:noProof/>
            <w:webHidden/>
          </w:rPr>
          <w:t>6-2</w:t>
        </w:r>
        <w:r>
          <w:rPr>
            <w:noProof/>
            <w:webHidden/>
          </w:rPr>
          <w:fldChar w:fldCharType="end"/>
        </w:r>
      </w:hyperlink>
    </w:p>
    <w:p w14:paraId="4E2ADDD3" w14:textId="2F78575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25" w:history="1">
        <w:r w:rsidRPr="00BE1DB4">
          <w:rPr>
            <w:rStyle w:val="Hyperlink"/>
          </w:rPr>
          <w:t>6.2.2.2</w:t>
        </w:r>
        <w:r>
          <w:rPr>
            <w:rFonts w:eastAsiaTheme="minorEastAsia" w:cstheme="minorBidi"/>
            <w:noProof/>
            <w:kern w:val="2"/>
            <w:sz w:val="24"/>
            <w:szCs w:val="24"/>
            <w14:ligatures w14:val="standardContextual"/>
          </w:rPr>
          <w:tab/>
        </w:r>
        <w:r w:rsidRPr="00BE1DB4">
          <w:rPr>
            <w:rStyle w:val="Hyperlink"/>
          </w:rPr>
          <w:t>Writing Search Criteria</w:t>
        </w:r>
        <w:r>
          <w:rPr>
            <w:noProof/>
            <w:webHidden/>
          </w:rPr>
          <w:tab/>
        </w:r>
        <w:r>
          <w:rPr>
            <w:noProof/>
            <w:webHidden/>
          </w:rPr>
          <w:fldChar w:fldCharType="begin"/>
        </w:r>
        <w:r>
          <w:rPr>
            <w:noProof/>
            <w:webHidden/>
          </w:rPr>
          <w:instrText xml:space="preserve"> PAGEREF _Toc230163225 \h </w:instrText>
        </w:r>
        <w:r>
          <w:rPr>
            <w:noProof/>
            <w:webHidden/>
          </w:rPr>
        </w:r>
        <w:r>
          <w:rPr>
            <w:noProof/>
            <w:webHidden/>
          </w:rPr>
          <w:fldChar w:fldCharType="separate"/>
        </w:r>
        <w:r>
          <w:rPr>
            <w:noProof/>
            <w:webHidden/>
          </w:rPr>
          <w:t>6-2</w:t>
        </w:r>
        <w:r>
          <w:rPr>
            <w:noProof/>
            <w:webHidden/>
          </w:rPr>
          <w:fldChar w:fldCharType="end"/>
        </w:r>
      </w:hyperlink>
    </w:p>
    <w:p w14:paraId="5D8CCFBA" w14:textId="350A99D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26" w:history="1">
        <w:r w:rsidRPr="00BE1DB4">
          <w:rPr>
            <w:rStyle w:val="Hyperlink"/>
          </w:rPr>
          <w:t>6.2.3</w:t>
        </w:r>
        <w:r>
          <w:rPr>
            <w:rFonts w:eastAsiaTheme="minorEastAsia" w:cstheme="minorBidi"/>
            <w:i w:val="0"/>
            <w:iCs w:val="0"/>
            <w:noProof/>
            <w:kern w:val="2"/>
            <w:sz w:val="24"/>
            <w:szCs w:val="24"/>
            <w14:ligatures w14:val="standardContextual"/>
          </w:rPr>
          <w:tab/>
        </w:r>
        <w:r w:rsidRPr="00BE1DB4">
          <w:rPr>
            <w:rStyle w:val="Hyperlink"/>
          </w:rPr>
          <w:t>Navigating Search Results</w:t>
        </w:r>
        <w:r>
          <w:rPr>
            <w:noProof/>
            <w:webHidden/>
          </w:rPr>
          <w:tab/>
        </w:r>
        <w:r>
          <w:rPr>
            <w:noProof/>
            <w:webHidden/>
          </w:rPr>
          <w:fldChar w:fldCharType="begin"/>
        </w:r>
        <w:r>
          <w:rPr>
            <w:noProof/>
            <w:webHidden/>
          </w:rPr>
          <w:instrText xml:space="preserve"> PAGEREF _Toc230163226 \h </w:instrText>
        </w:r>
        <w:r>
          <w:rPr>
            <w:noProof/>
            <w:webHidden/>
          </w:rPr>
        </w:r>
        <w:r>
          <w:rPr>
            <w:noProof/>
            <w:webHidden/>
          </w:rPr>
          <w:fldChar w:fldCharType="separate"/>
        </w:r>
        <w:r>
          <w:rPr>
            <w:noProof/>
            <w:webHidden/>
          </w:rPr>
          <w:t>6-3</w:t>
        </w:r>
        <w:r>
          <w:rPr>
            <w:noProof/>
            <w:webHidden/>
          </w:rPr>
          <w:fldChar w:fldCharType="end"/>
        </w:r>
      </w:hyperlink>
    </w:p>
    <w:p w14:paraId="7E09F7DF" w14:textId="4C93AA1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27" w:history="1">
        <w:r w:rsidRPr="00BE1DB4">
          <w:rPr>
            <w:rStyle w:val="Hyperlink"/>
          </w:rPr>
          <w:t>6.2.3.1</w:t>
        </w:r>
        <w:r>
          <w:rPr>
            <w:rFonts w:eastAsiaTheme="minorEastAsia" w:cstheme="minorBidi"/>
            <w:noProof/>
            <w:kern w:val="2"/>
            <w:sz w:val="24"/>
            <w:szCs w:val="24"/>
            <w14:ligatures w14:val="standardContextual"/>
          </w:rPr>
          <w:tab/>
        </w:r>
        <w:r w:rsidRPr="00BE1DB4">
          <w:rPr>
            <w:rStyle w:val="Hyperlink"/>
          </w:rPr>
          <w:t>Sorting Records</w:t>
        </w:r>
        <w:r>
          <w:rPr>
            <w:noProof/>
            <w:webHidden/>
          </w:rPr>
          <w:tab/>
        </w:r>
        <w:r>
          <w:rPr>
            <w:noProof/>
            <w:webHidden/>
          </w:rPr>
          <w:fldChar w:fldCharType="begin"/>
        </w:r>
        <w:r>
          <w:rPr>
            <w:noProof/>
            <w:webHidden/>
          </w:rPr>
          <w:instrText xml:space="preserve"> PAGEREF _Toc230163227 \h </w:instrText>
        </w:r>
        <w:r>
          <w:rPr>
            <w:noProof/>
            <w:webHidden/>
          </w:rPr>
        </w:r>
        <w:r>
          <w:rPr>
            <w:noProof/>
            <w:webHidden/>
          </w:rPr>
          <w:fldChar w:fldCharType="separate"/>
        </w:r>
        <w:r>
          <w:rPr>
            <w:noProof/>
            <w:webHidden/>
          </w:rPr>
          <w:t>6-3</w:t>
        </w:r>
        <w:r>
          <w:rPr>
            <w:noProof/>
            <w:webHidden/>
          </w:rPr>
          <w:fldChar w:fldCharType="end"/>
        </w:r>
      </w:hyperlink>
    </w:p>
    <w:p w14:paraId="5F771607" w14:textId="717C262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28" w:history="1">
        <w:r w:rsidRPr="00BE1DB4">
          <w:rPr>
            <w:rStyle w:val="Hyperlink"/>
          </w:rPr>
          <w:t>6.2.3.2</w:t>
        </w:r>
        <w:r>
          <w:rPr>
            <w:rFonts w:eastAsiaTheme="minorEastAsia" w:cstheme="minorBidi"/>
            <w:noProof/>
            <w:kern w:val="2"/>
            <w:sz w:val="24"/>
            <w:szCs w:val="24"/>
            <w14:ligatures w14:val="standardContextual"/>
          </w:rPr>
          <w:tab/>
        </w:r>
        <w:r w:rsidRPr="00BE1DB4">
          <w:rPr>
            <w:rStyle w:val="Hyperlink"/>
          </w:rPr>
          <w:t>Viewing All Available Columns in the Table</w:t>
        </w:r>
        <w:r>
          <w:rPr>
            <w:noProof/>
            <w:webHidden/>
          </w:rPr>
          <w:tab/>
        </w:r>
        <w:r>
          <w:rPr>
            <w:noProof/>
            <w:webHidden/>
          </w:rPr>
          <w:fldChar w:fldCharType="begin"/>
        </w:r>
        <w:r>
          <w:rPr>
            <w:noProof/>
            <w:webHidden/>
          </w:rPr>
          <w:instrText xml:space="preserve"> PAGEREF _Toc230163228 \h </w:instrText>
        </w:r>
        <w:r>
          <w:rPr>
            <w:noProof/>
            <w:webHidden/>
          </w:rPr>
        </w:r>
        <w:r>
          <w:rPr>
            <w:noProof/>
            <w:webHidden/>
          </w:rPr>
          <w:fldChar w:fldCharType="separate"/>
        </w:r>
        <w:r>
          <w:rPr>
            <w:noProof/>
            <w:webHidden/>
          </w:rPr>
          <w:t>6-3</w:t>
        </w:r>
        <w:r>
          <w:rPr>
            <w:noProof/>
            <w:webHidden/>
          </w:rPr>
          <w:fldChar w:fldCharType="end"/>
        </w:r>
      </w:hyperlink>
    </w:p>
    <w:p w14:paraId="7694F9A9" w14:textId="451607E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29" w:history="1">
        <w:r w:rsidRPr="00BE1DB4">
          <w:rPr>
            <w:rStyle w:val="Hyperlink"/>
          </w:rPr>
          <w:t>6.2.3.3</w:t>
        </w:r>
        <w:r>
          <w:rPr>
            <w:rFonts w:eastAsiaTheme="minorEastAsia" w:cstheme="minorBidi"/>
            <w:noProof/>
            <w:kern w:val="2"/>
            <w:sz w:val="24"/>
            <w:szCs w:val="24"/>
            <w14:ligatures w14:val="standardContextual"/>
          </w:rPr>
          <w:tab/>
        </w:r>
        <w:r w:rsidRPr="00BE1DB4">
          <w:rPr>
            <w:rStyle w:val="Hyperlink"/>
          </w:rPr>
          <w:t>Scrolling by Page</w:t>
        </w:r>
        <w:r>
          <w:rPr>
            <w:noProof/>
            <w:webHidden/>
          </w:rPr>
          <w:tab/>
        </w:r>
        <w:r>
          <w:rPr>
            <w:noProof/>
            <w:webHidden/>
          </w:rPr>
          <w:fldChar w:fldCharType="begin"/>
        </w:r>
        <w:r>
          <w:rPr>
            <w:noProof/>
            <w:webHidden/>
          </w:rPr>
          <w:instrText xml:space="preserve"> PAGEREF _Toc230163229 \h </w:instrText>
        </w:r>
        <w:r>
          <w:rPr>
            <w:noProof/>
            <w:webHidden/>
          </w:rPr>
        </w:r>
        <w:r>
          <w:rPr>
            <w:noProof/>
            <w:webHidden/>
          </w:rPr>
          <w:fldChar w:fldCharType="separate"/>
        </w:r>
        <w:r>
          <w:rPr>
            <w:noProof/>
            <w:webHidden/>
          </w:rPr>
          <w:t>6-4</w:t>
        </w:r>
        <w:r>
          <w:rPr>
            <w:noProof/>
            <w:webHidden/>
          </w:rPr>
          <w:fldChar w:fldCharType="end"/>
        </w:r>
      </w:hyperlink>
    </w:p>
    <w:p w14:paraId="4C3AB08B" w14:textId="2FAB4BE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30" w:history="1">
        <w:r w:rsidRPr="00BE1DB4">
          <w:rPr>
            <w:rStyle w:val="Hyperlink"/>
          </w:rPr>
          <w:t>6.2.3.4</w:t>
        </w:r>
        <w:r>
          <w:rPr>
            <w:rFonts w:eastAsiaTheme="minorEastAsia" w:cstheme="minorBidi"/>
            <w:noProof/>
            <w:kern w:val="2"/>
            <w:sz w:val="24"/>
            <w:szCs w:val="24"/>
            <w14:ligatures w14:val="standardContextual"/>
          </w:rPr>
          <w:tab/>
        </w:r>
        <w:r w:rsidRPr="00BE1DB4">
          <w:rPr>
            <w:rStyle w:val="Hyperlink"/>
          </w:rPr>
          <w:t>Navigating by Specific Page Number</w:t>
        </w:r>
        <w:r>
          <w:rPr>
            <w:noProof/>
            <w:webHidden/>
          </w:rPr>
          <w:tab/>
        </w:r>
        <w:r>
          <w:rPr>
            <w:noProof/>
            <w:webHidden/>
          </w:rPr>
          <w:fldChar w:fldCharType="begin"/>
        </w:r>
        <w:r>
          <w:rPr>
            <w:noProof/>
            <w:webHidden/>
          </w:rPr>
          <w:instrText xml:space="preserve"> PAGEREF _Toc230163230 \h </w:instrText>
        </w:r>
        <w:r>
          <w:rPr>
            <w:noProof/>
            <w:webHidden/>
          </w:rPr>
        </w:r>
        <w:r>
          <w:rPr>
            <w:noProof/>
            <w:webHidden/>
          </w:rPr>
          <w:fldChar w:fldCharType="separate"/>
        </w:r>
        <w:r>
          <w:rPr>
            <w:noProof/>
            <w:webHidden/>
          </w:rPr>
          <w:t>6-4</w:t>
        </w:r>
        <w:r>
          <w:rPr>
            <w:noProof/>
            <w:webHidden/>
          </w:rPr>
          <w:fldChar w:fldCharType="end"/>
        </w:r>
      </w:hyperlink>
    </w:p>
    <w:p w14:paraId="0293B0EC" w14:textId="651946A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31" w:history="1">
        <w:r w:rsidRPr="00BE1DB4">
          <w:rPr>
            <w:rStyle w:val="Hyperlink"/>
          </w:rPr>
          <w:t>6.2.3.5</w:t>
        </w:r>
        <w:r>
          <w:rPr>
            <w:rFonts w:eastAsiaTheme="minorEastAsia" w:cstheme="minorBidi"/>
            <w:noProof/>
            <w:kern w:val="2"/>
            <w:sz w:val="24"/>
            <w:szCs w:val="24"/>
            <w14:ligatures w14:val="standardContextual"/>
          </w:rPr>
          <w:tab/>
        </w:r>
        <w:r w:rsidRPr="00BE1DB4">
          <w:rPr>
            <w:rStyle w:val="Hyperlink"/>
          </w:rPr>
          <w:t>Viewing the Number of Records Returned in a Query</w:t>
        </w:r>
        <w:r>
          <w:rPr>
            <w:noProof/>
            <w:webHidden/>
          </w:rPr>
          <w:tab/>
        </w:r>
        <w:r>
          <w:rPr>
            <w:noProof/>
            <w:webHidden/>
          </w:rPr>
          <w:fldChar w:fldCharType="begin"/>
        </w:r>
        <w:r>
          <w:rPr>
            <w:noProof/>
            <w:webHidden/>
          </w:rPr>
          <w:instrText xml:space="preserve"> PAGEREF _Toc230163231 \h </w:instrText>
        </w:r>
        <w:r>
          <w:rPr>
            <w:noProof/>
            <w:webHidden/>
          </w:rPr>
        </w:r>
        <w:r>
          <w:rPr>
            <w:noProof/>
            <w:webHidden/>
          </w:rPr>
          <w:fldChar w:fldCharType="separate"/>
        </w:r>
        <w:r>
          <w:rPr>
            <w:noProof/>
            <w:webHidden/>
          </w:rPr>
          <w:t>6-4</w:t>
        </w:r>
        <w:r>
          <w:rPr>
            <w:noProof/>
            <w:webHidden/>
          </w:rPr>
          <w:fldChar w:fldCharType="end"/>
        </w:r>
      </w:hyperlink>
    </w:p>
    <w:p w14:paraId="76F6FAD7" w14:textId="63B57AA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32" w:history="1">
        <w:r w:rsidRPr="00BE1DB4">
          <w:rPr>
            <w:rStyle w:val="Hyperlink"/>
          </w:rPr>
          <w:t>6.2.4</w:t>
        </w:r>
        <w:r>
          <w:rPr>
            <w:rFonts w:eastAsiaTheme="minorEastAsia" w:cstheme="minorBidi"/>
            <w:i w:val="0"/>
            <w:iCs w:val="0"/>
            <w:noProof/>
            <w:kern w:val="2"/>
            <w:sz w:val="24"/>
            <w:szCs w:val="24"/>
            <w14:ligatures w14:val="standardContextual"/>
          </w:rPr>
          <w:tab/>
        </w:r>
        <w:r w:rsidRPr="00BE1DB4">
          <w:rPr>
            <w:rStyle w:val="Hyperlink"/>
          </w:rPr>
          <w:t>Exporting Approval Portal Search Results to Excel</w:t>
        </w:r>
        <w:r>
          <w:rPr>
            <w:noProof/>
            <w:webHidden/>
          </w:rPr>
          <w:tab/>
        </w:r>
        <w:r>
          <w:rPr>
            <w:noProof/>
            <w:webHidden/>
          </w:rPr>
          <w:fldChar w:fldCharType="begin"/>
        </w:r>
        <w:r>
          <w:rPr>
            <w:noProof/>
            <w:webHidden/>
          </w:rPr>
          <w:instrText xml:space="preserve"> PAGEREF _Toc230163232 \h </w:instrText>
        </w:r>
        <w:r>
          <w:rPr>
            <w:noProof/>
            <w:webHidden/>
          </w:rPr>
        </w:r>
        <w:r>
          <w:rPr>
            <w:noProof/>
            <w:webHidden/>
          </w:rPr>
          <w:fldChar w:fldCharType="separate"/>
        </w:r>
        <w:r>
          <w:rPr>
            <w:noProof/>
            <w:webHidden/>
          </w:rPr>
          <w:t>6-4</w:t>
        </w:r>
        <w:r>
          <w:rPr>
            <w:noProof/>
            <w:webHidden/>
          </w:rPr>
          <w:fldChar w:fldCharType="end"/>
        </w:r>
      </w:hyperlink>
    </w:p>
    <w:p w14:paraId="7C01F148" w14:textId="6F86D79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33" w:history="1">
        <w:r w:rsidRPr="00BE1DB4">
          <w:rPr>
            <w:rStyle w:val="Hyperlink"/>
          </w:rPr>
          <w:t>6.2.5</w:t>
        </w:r>
        <w:r>
          <w:rPr>
            <w:rFonts w:eastAsiaTheme="minorEastAsia" w:cstheme="minorBidi"/>
            <w:i w:val="0"/>
            <w:iCs w:val="0"/>
            <w:noProof/>
            <w:kern w:val="2"/>
            <w:sz w:val="24"/>
            <w:szCs w:val="24"/>
            <w14:ligatures w14:val="standardContextual"/>
          </w:rPr>
          <w:tab/>
        </w:r>
        <w:r w:rsidRPr="00BE1DB4">
          <w:rPr>
            <w:rStyle w:val="Hyperlink"/>
          </w:rPr>
          <w:t>Viewing or Decisioning an Approval Portal record</w:t>
        </w:r>
        <w:r>
          <w:rPr>
            <w:noProof/>
            <w:webHidden/>
          </w:rPr>
          <w:tab/>
        </w:r>
        <w:r>
          <w:rPr>
            <w:noProof/>
            <w:webHidden/>
          </w:rPr>
          <w:fldChar w:fldCharType="begin"/>
        </w:r>
        <w:r>
          <w:rPr>
            <w:noProof/>
            <w:webHidden/>
          </w:rPr>
          <w:instrText xml:space="preserve"> PAGEREF _Toc230163233 \h </w:instrText>
        </w:r>
        <w:r>
          <w:rPr>
            <w:noProof/>
            <w:webHidden/>
          </w:rPr>
        </w:r>
        <w:r>
          <w:rPr>
            <w:noProof/>
            <w:webHidden/>
          </w:rPr>
          <w:fldChar w:fldCharType="separate"/>
        </w:r>
        <w:r>
          <w:rPr>
            <w:noProof/>
            <w:webHidden/>
          </w:rPr>
          <w:t>6-4</w:t>
        </w:r>
        <w:r>
          <w:rPr>
            <w:noProof/>
            <w:webHidden/>
          </w:rPr>
          <w:fldChar w:fldCharType="end"/>
        </w:r>
      </w:hyperlink>
    </w:p>
    <w:p w14:paraId="71924C91" w14:textId="22F6C206" w:rsidR="00EC7503" w:rsidRDefault="00EC7503">
      <w:pPr>
        <w:pStyle w:val="TOC2"/>
        <w:rPr>
          <w:rFonts w:eastAsiaTheme="minorEastAsia" w:cstheme="minorBidi"/>
          <w:smallCaps w:val="0"/>
          <w:noProof/>
          <w:kern w:val="2"/>
          <w:sz w:val="24"/>
          <w:szCs w:val="24"/>
          <w14:ligatures w14:val="standardContextual"/>
        </w:rPr>
      </w:pPr>
      <w:hyperlink w:anchor="_Toc230163234" w:history="1">
        <w:r w:rsidRPr="00BE1DB4">
          <w:rPr>
            <w:rStyle w:val="Hyperlink"/>
          </w:rPr>
          <w:t>6.3</w:t>
        </w:r>
        <w:r>
          <w:rPr>
            <w:rFonts w:eastAsiaTheme="minorEastAsia" w:cstheme="minorBidi"/>
            <w:smallCaps w:val="0"/>
            <w:noProof/>
            <w:kern w:val="2"/>
            <w:sz w:val="24"/>
            <w:szCs w:val="24"/>
            <w14:ligatures w14:val="standardContextual"/>
          </w:rPr>
          <w:tab/>
        </w:r>
        <w:r w:rsidRPr="00BE1DB4">
          <w:rPr>
            <w:rStyle w:val="Hyperlink"/>
          </w:rPr>
          <w:t>Loan Search</w:t>
        </w:r>
        <w:r>
          <w:rPr>
            <w:noProof/>
            <w:webHidden/>
          </w:rPr>
          <w:tab/>
        </w:r>
        <w:r>
          <w:rPr>
            <w:noProof/>
            <w:webHidden/>
          </w:rPr>
          <w:fldChar w:fldCharType="begin"/>
        </w:r>
        <w:r>
          <w:rPr>
            <w:noProof/>
            <w:webHidden/>
          </w:rPr>
          <w:instrText xml:space="preserve"> PAGEREF _Toc230163234 \h </w:instrText>
        </w:r>
        <w:r>
          <w:rPr>
            <w:noProof/>
            <w:webHidden/>
          </w:rPr>
        </w:r>
        <w:r>
          <w:rPr>
            <w:noProof/>
            <w:webHidden/>
          </w:rPr>
          <w:fldChar w:fldCharType="separate"/>
        </w:r>
        <w:r>
          <w:rPr>
            <w:noProof/>
            <w:webHidden/>
          </w:rPr>
          <w:t>6-5</w:t>
        </w:r>
        <w:r>
          <w:rPr>
            <w:noProof/>
            <w:webHidden/>
          </w:rPr>
          <w:fldChar w:fldCharType="end"/>
        </w:r>
      </w:hyperlink>
    </w:p>
    <w:p w14:paraId="149048CB" w14:textId="56E995F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35" w:history="1">
        <w:r w:rsidRPr="00BE1DB4">
          <w:rPr>
            <w:rStyle w:val="Hyperlink"/>
          </w:rPr>
          <w:t>6.3.1</w:t>
        </w:r>
        <w:r>
          <w:rPr>
            <w:rFonts w:eastAsiaTheme="minorEastAsia" w:cstheme="minorBidi"/>
            <w:i w:val="0"/>
            <w:iCs w:val="0"/>
            <w:noProof/>
            <w:kern w:val="2"/>
            <w:sz w:val="24"/>
            <w:szCs w:val="24"/>
            <w14:ligatures w14:val="standardContextual"/>
          </w:rPr>
          <w:tab/>
        </w:r>
        <w:r w:rsidRPr="00BE1DB4">
          <w:rPr>
            <w:rStyle w:val="Hyperlink"/>
          </w:rPr>
          <w:t>Search Criteria</w:t>
        </w:r>
        <w:r>
          <w:rPr>
            <w:noProof/>
            <w:webHidden/>
          </w:rPr>
          <w:tab/>
        </w:r>
        <w:r>
          <w:rPr>
            <w:noProof/>
            <w:webHidden/>
          </w:rPr>
          <w:fldChar w:fldCharType="begin"/>
        </w:r>
        <w:r>
          <w:rPr>
            <w:noProof/>
            <w:webHidden/>
          </w:rPr>
          <w:instrText xml:space="preserve"> PAGEREF _Toc230163235 \h </w:instrText>
        </w:r>
        <w:r>
          <w:rPr>
            <w:noProof/>
            <w:webHidden/>
          </w:rPr>
        </w:r>
        <w:r>
          <w:rPr>
            <w:noProof/>
            <w:webHidden/>
          </w:rPr>
          <w:fldChar w:fldCharType="separate"/>
        </w:r>
        <w:r>
          <w:rPr>
            <w:noProof/>
            <w:webHidden/>
          </w:rPr>
          <w:t>6-5</w:t>
        </w:r>
        <w:r>
          <w:rPr>
            <w:noProof/>
            <w:webHidden/>
          </w:rPr>
          <w:fldChar w:fldCharType="end"/>
        </w:r>
      </w:hyperlink>
    </w:p>
    <w:p w14:paraId="7E455FCB" w14:textId="5779589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36" w:history="1">
        <w:r w:rsidRPr="00BE1DB4">
          <w:rPr>
            <w:rStyle w:val="Hyperlink"/>
          </w:rPr>
          <w:t>6.3.2</w:t>
        </w:r>
        <w:r>
          <w:rPr>
            <w:rFonts w:eastAsiaTheme="minorEastAsia" w:cstheme="minorBidi"/>
            <w:i w:val="0"/>
            <w:iCs w:val="0"/>
            <w:noProof/>
            <w:kern w:val="2"/>
            <w:sz w:val="24"/>
            <w:szCs w:val="24"/>
            <w14:ligatures w14:val="standardContextual"/>
          </w:rPr>
          <w:tab/>
        </w:r>
        <w:r w:rsidRPr="00BE1DB4">
          <w:rPr>
            <w:rStyle w:val="Hyperlink"/>
          </w:rPr>
          <w:t>Searching for a Loan</w:t>
        </w:r>
        <w:r>
          <w:rPr>
            <w:noProof/>
            <w:webHidden/>
          </w:rPr>
          <w:tab/>
        </w:r>
        <w:r>
          <w:rPr>
            <w:noProof/>
            <w:webHidden/>
          </w:rPr>
          <w:fldChar w:fldCharType="begin"/>
        </w:r>
        <w:r>
          <w:rPr>
            <w:noProof/>
            <w:webHidden/>
          </w:rPr>
          <w:instrText xml:space="preserve"> PAGEREF _Toc230163236 \h </w:instrText>
        </w:r>
        <w:r>
          <w:rPr>
            <w:noProof/>
            <w:webHidden/>
          </w:rPr>
        </w:r>
        <w:r>
          <w:rPr>
            <w:noProof/>
            <w:webHidden/>
          </w:rPr>
          <w:fldChar w:fldCharType="separate"/>
        </w:r>
        <w:r>
          <w:rPr>
            <w:noProof/>
            <w:webHidden/>
          </w:rPr>
          <w:t>6-5</w:t>
        </w:r>
        <w:r>
          <w:rPr>
            <w:noProof/>
            <w:webHidden/>
          </w:rPr>
          <w:fldChar w:fldCharType="end"/>
        </w:r>
      </w:hyperlink>
    </w:p>
    <w:p w14:paraId="4678FCF6" w14:textId="0E66483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37" w:history="1">
        <w:r w:rsidRPr="00BE1DB4">
          <w:rPr>
            <w:rStyle w:val="Hyperlink"/>
          </w:rPr>
          <w:t>6.3.3</w:t>
        </w:r>
        <w:r>
          <w:rPr>
            <w:rFonts w:eastAsiaTheme="minorEastAsia" w:cstheme="minorBidi"/>
            <w:i w:val="0"/>
            <w:iCs w:val="0"/>
            <w:noProof/>
            <w:kern w:val="2"/>
            <w:sz w:val="24"/>
            <w:szCs w:val="24"/>
            <w14:ligatures w14:val="standardContextual"/>
          </w:rPr>
          <w:tab/>
        </w:r>
        <w:r w:rsidRPr="00BE1DB4">
          <w:rPr>
            <w:rStyle w:val="Hyperlink"/>
          </w:rPr>
          <w:t>Loan Search Results</w:t>
        </w:r>
        <w:r>
          <w:rPr>
            <w:noProof/>
            <w:webHidden/>
          </w:rPr>
          <w:tab/>
        </w:r>
        <w:r>
          <w:rPr>
            <w:noProof/>
            <w:webHidden/>
          </w:rPr>
          <w:fldChar w:fldCharType="begin"/>
        </w:r>
        <w:r>
          <w:rPr>
            <w:noProof/>
            <w:webHidden/>
          </w:rPr>
          <w:instrText xml:space="preserve"> PAGEREF _Toc230163237 \h </w:instrText>
        </w:r>
        <w:r>
          <w:rPr>
            <w:noProof/>
            <w:webHidden/>
          </w:rPr>
        </w:r>
        <w:r>
          <w:rPr>
            <w:noProof/>
            <w:webHidden/>
          </w:rPr>
          <w:fldChar w:fldCharType="separate"/>
        </w:r>
        <w:r>
          <w:rPr>
            <w:noProof/>
            <w:webHidden/>
          </w:rPr>
          <w:t>6-5</w:t>
        </w:r>
        <w:r>
          <w:rPr>
            <w:noProof/>
            <w:webHidden/>
          </w:rPr>
          <w:fldChar w:fldCharType="end"/>
        </w:r>
      </w:hyperlink>
    </w:p>
    <w:p w14:paraId="2A8D39EB" w14:textId="1D5725B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38" w:history="1">
        <w:r w:rsidRPr="00BE1DB4">
          <w:rPr>
            <w:rStyle w:val="Hyperlink"/>
          </w:rPr>
          <w:t>6.3.3.1</w:t>
        </w:r>
        <w:r>
          <w:rPr>
            <w:rFonts w:eastAsiaTheme="minorEastAsia" w:cstheme="minorBidi"/>
            <w:noProof/>
            <w:kern w:val="2"/>
            <w:sz w:val="24"/>
            <w:szCs w:val="24"/>
            <w14:ligatures w14:val="standardContextual"/>
          </w:rPr>
          <w:tab/>
        </w:r>
        <w:r w:rsidRPr="00BE1DB4">
          <w:rPr>
            <w:rStyle w:val="Hyperlink"/>
          </w:rPr>
          <w:t>Bulk Print Advance Request Forms</w:t>
        </w:r>
        <w:r>
          <w:rPr>
            <w:noProof/>
            <w:webHidden/>
          </w:rPr>
          <w:tab/>
        </w:r>
        <w:r>
          <w:rPr>
            <w:noProof/>
            <w:webHidden/>
          </w:rPr>
          <w:fldChar w:fldCharType="begin"/>
        </w:r>
        <w:r>
          <w:rPr>
            <w:noProof/>
            <w:webHidden/>
          </w:rPr>
          <w:instrText xml:space="preserve"> PAGEREF _Toc230163238 \h </w:instrText>
        </w:r>
        <w:r>
          <w:rPr>
            <w:noProof/>
            <w:webHidden/>
          </w:rPr>
        </w:r>
        <w:r>
          <w:rPr>
            <w:noProof/>
            <w:webHidden/>
          </w:rPr>
          <w:fldChar w:fldCharType="separate"/>
        </w:r>
        <w:r>
          <w:rPr>
            <w:noProof/>
            <w:webHidden/>
          </w:rPr>
          <w:t>6-6</w:t>
        </w:r>
        <w:r>
          <w:rPr>
            <w:noProof/>
            <w:webHidden/>
          </w:rPr>
          <w:fldChar w:fldCharType="end"/>
        </w:r>
      </w:hyperlink>
    </w:p>
    <w:p w14:paraId="06F3A9F7" w14:textId="7373160E" w:rsidR="00EC7503" w:rsidRDefault="00EC7503">
      <w:pPr>
        <w:pStyle w:val="TOC2"/>
        <w:rPr>
          <w:rFonts w:eastAsiaTheme="minorEastAsia" w:cstheme="minorBidi"/>
          <w:smallCaps w:val="0"/>
          <w:noProof/>
          <w:kern w:val="2"/>
          <w:sz w:val="24"/>
          <w:szCs w:val="24"/>
          <w14:ligatures w14:val="standardContextual"/>
        </w:rPr>
      </w:pPr>
      <w:hyperlink w:anchor="_Toc230163239" w:history="1">
        <w:r w:rsidRPr="00BE1DB4">
          <w:rPr>
            <w:rStyle w:val="Hyperlink"/>
          </w:rPr>
          <w:t>6.4</w:t>
        </w:r>
        <w:r>
          <w:rPr>
            <w:rFonts w:eastAsiaTheme="minorEastAsia" w:cstheme="minorBidi"/>
            <w:smallCaps w:val="0"/>
            <w:noProof/>
            <w:kern w:val="2"/>
            <w:sz w:val="24"/>
            <w:szCs w:val="24"/>
            <w14:ligatures w14:val="standardContextual"/>
          </w:rPr>
          <w:tab/>
        </w:r>
        <w:r w:rsidRPr="00BE1DB4">
          <w:rPr>
            <w:rStyle w:val="Hyperlink"/>
          </w:rPr>
          <w:t>Notes Search</w:t>
        </w:r>
        <w:r>
          <w:rPr>
            <w:noProof/>
            <w:webHidden/>
          </w:rPr>
          <w:tab/>
        </w:r>
        <w:r>
          <w:rPr>
            <w:noProof/>
            <w:webHidden/>
          </w:rPr>
          <w:fldChar w:fldCharType="begin"/>
        </w:r>
        <w:r>
          <w:rPr>
            <w:noProof/>
            <w:webHidden/>
          </w:rPr>
          <w:instrText xml:space="preserve"> PAGEREF _Toc230163239 \h </w:instrText>
        </w:r>
        <w:r>
          <w:rPr>
            <w:noProof/>
            <w:webHidden/>
          </w:rPr>
        </w:r>
        <w:r>
          <w:rPr>
            <w:noProof/>
            <w:webHidden/>
          </w:rPr>
          <w:fldChar w:fldCharType="separate"/>
        </w:r>
        <w:r>
          <w:rPr>
            <w:noProof/>
            <w:webHidden/>
          </w:rPr>
          <w:t>6-6</w:t>
        </w:r>
        <w:r>
          <w:rPr>
            <w:noProof/>
            <w:webHidden/>
          </w:rPr>
          <w:fldChar w:fldCharType="end"/>
        </w:r>
      </w:hyperlink>
    </w:p>
    <w:p w14:paraId="4CCC280B" w14:textId="30F8E54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40" w:history="1">
        <w:r w:rsidRPr="00BE1DB4">
          <w:rPr>
            <w:rStyle w:val="Hyperlink"/>
          </w:rPr>
          <w:t>6.4.1</w:t>
        </w:r>
        <w:r>
          <w:rPr>
            <w:rFonts w:eastAsiaTheme="minorEastAsia" w:cstheme="minorBidi"/>
            <w:i w:val="0"/>
            <w:iCs w:val="0"/>
            <w:noProof/>
            <w:kern w:val="2"/>
            <w:sz w:val="24"/>
            <w:szCs w:val="24"/>
            <w14:ligatures w14:val="standardContextual"/>
          </w:rPr>
          <w:tab/>
        </w:r>
        <w:r w:rsidRPr="00BE1DB4">
          <w:rPr>
            <w:rStyle w:val="Hyperlink"/>
          </w:rPr>
          <w:t>Search Criteria</w:t>
        </w:r>
        <w:r>
          <w:rPr>
            <w:noProof/>
            <w:webHidden/>
          </w:rPr>
          <w:tab/>
        </w:r>
        <w:r>
          <w:rPr>
            <w:noProof/>
            <w:webHidden/>
          </w:rPr>
          <w:fldChar w:fldCharType="begin"/>
        </w:r>
        <w:r>
          <w:rPr>
            <w:noProof/>
            <w:webHidden/>
          </w:rPr>
          <w:instrText xml:space="preserve"> PAGEREF _Toc230163240 \h </w:instrText>
        </w:r>
        <w:r>
          <w:rPr>
            <w:noProof/>
            <w:webHidden/>
          </w:rPr>
        </w:r>
        <w:r>
          <w:rPr>
            <w:noProof/>
            <w:webHidden/>
          </w:rPr>
          <w:fldChar w:fldCharType="separate"/>
        </w:r>
        <w:r>
          <w:rPr>
            <w:noProof/>
            <w:webHidden/>
          </w:rPr>
          <w:t>6-6</w:t>
        </w:r>
        <w:r>
          <w:rPr>
            <w:noProof/>
            <w:webHidden/>
          </w:rPr>
          <w:fldChar w:fldCharType="end"/>
        </w:r>
      </w:hyperlink>
    </w:p>
    <w:p w14:paraId="4F291A7E" w14:textId="5CCC753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41" w:history="1">
        <w:r w:rsidRPr="00BE1DB4">
          <w:rPr>
            <w:rStyle w:val="Hyperlink"/>
          </w:rPr>
          <w:t>6.4.2</w:t>
        </w:r>
        <w:r>
          <w:rPr>
            <w:rFonts w:eastAsiaTheme="minorEastAsia" w:cstheme="minorBidi"/>
            <w:i w:val="0"/>
            <w:iCs w:val="0"/>
            <w:noProof/>
            <w:kern w:val="2"/>
            <w:sz w:val="24"/>
            <w:szCs w:val="24"/>
            <w14:ligatures w14:val="standardContextual"/>
          </w:rPr>
          <w:tab/>
        </w:r>
        <w:r w:rsidRPr="00BE1DB4">
          <w:rPr>
            <w:rStyle w:val="Hyperlink"/>
          </w:rPr>
          <w:t>Searching for a Note</w:t>
        </w:r>
        <w:r>
          <w:rPr>
            <w:noProof/>
            <w:webHidden/>
          </w:rPr>
          <w:tab/>
        </w:r>
        <w:r>
          <w:rPr>
            <w:noProof/>
            <w:webHidden/>
          </w:rPr>
          <w:fldChar w:fldCharType="begin"/>
        </w:r>
        <w:r>
          <w:rPr>
            <w:noProof/>
            <w:webHidden/>
          </w:rPr>
          <w:instrText xml:space="preserve"> PAGEREF _Toc230163241 \h </w:instrText>
        </w:r>
        <w:r>
          <w:rPr>
            <w:noProof/>
            <w:webHidden/>
          </w:rPr>
        </w:r>
        <w:r>
          <w:rPr>
            <w:noProof/>
            <w:webHidden/>
          </w:rPr>
          <w:fldChar w:fldCharType="separate"/>
        </w:r>
        <w:r>
          <w:rPr>
            <w:noProof/>
            <w:webHidden/>
          </w:rPr>
          <w:t>6-6</w:t>
        </w:r>
        <w:r>
          <w:rPr>
            <w:noProof/>
            <w:webHidden/>
          </w:rPr>
          <w:fldChar w:fldCharType="end"/>
        </w:r>
      </w:hyperlink>
    </w:p>
    <w:p w14:paraId="76EA2E35" w14:textId="3016C03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2" w:history="1">
        <w:r w:rsidRPr="00BE1DB4">
          <w:rPr>
            <w:rStyle w:val="Hyperlink"/>
          </w:rPr>
          <w:t>6.4.2.1</w:t>
        </w:r>
        <w:r>
          <w:rPr>
            <w:rFonts w:eastAsiaTheme="minorEastAsia" w:cstheme="minorBidi"/>
            <w:noProof/>
            <w:kern w:val="2"/>
            <w:sz w:val="24"/>
            <w:szCs w:val="24"/>
            <w14:ligatures w14:val="standardContextual"/>
          </w:rPr>
          <w:tab/>
        </w:r>
        <w:r w:rsidRPr="00BE1DB4">
          <w:rPr>
            <w:rStyle w:val="Hyperlink"/>
          </w:rPr>
          <w:t>Note Search Criteria</w:t>
        </w:r>
        <w:r>
          <w:rPr>
            <w:noProof/>
            <w:webHidden/>
          </w:rPr>
          <w:tab/>
        </w:r>
        <w:r>
          <w:rPr>
            <w:noProof/>
            <w:webHidden/>
          </w:rPr>
          <w:fldChar w:fldCharType="begin"/>
        </w:r>
        <w:r>
          <w:rPr>
            <w:noProof/>
            <w:webHidden/>
          </w:rPr>
          <w:instrText xml:space="preserve"> PAGEREF _Toc230163242 \h </w:instrText>
        </w:r>
        <w:r>
          <w:rPr>
            <w:noProof/>
            <w:webHidden/>
          </w:rPr>
        </w:r>
        <w:r>
          <w:rPr>
            <w:noProof/>
            <w:webHidden/>
          </w:rPr>
          <w:fldChar w:fldCharType="separate"/>
        </w:r>
        <w:r>
          <w:rPr>
            <w:noProof/>
            <w:webHidden/>
          </w:rPr>
          <w:t>6-7</w:t>
        </w:r>
        <w:r>
          <w:rPr>
            <w:noProof/>
            <w:webHidden/>
          </w:rPr>
          <w:fldChar w:fldCharType="end"/>
        </w:r>
      </w:hyperlink>
    </w:p>
    <w:p w14:paraId="10FBB0AD" w14:textId="55150C9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3" w:history="1">
        <w:r w:rsidRPr="00BE1DB4">
          <w:rPr>
            <w:rStyle w:val="Hyperlink"/>
          </w:rPr>
          <w:t>6.4.2.2</w:t>
        </w:r>
        <w:r>
          <w:rPr>
            <w:rFonts w:eastAsiaTheme="minorEastAsia" w:cstheme="minorBidi"/>
            <w:noProof/>
            <w:kern w:val="2"/>
            <w:sz w:val="24"/>
            <w:szCs w:val="24"/>
            <w14:ligatures w14:val="standardContextual"/>
          </w:rPr>
          <w:tab/>
        </w:r>
        <w:r w:rsidRPr="00BE1DB4">
          <w:rPr>
            <w:rStyle w:val="Hyperlink"/>
          </w:rPr>
          <w:t>Writing Search Criteria</w:t>
        </w:r>
        <w:r>
          <w:rPr>
            <w:noProof/>
            <w:webHidden/>
          </w:rPr>
          <w:tab/>
        </w:r>
        <w:r>
          <w:rPr>
            <w:noProof/>
            <w:webHidden/>
          </w:rPr>
          <w:fldChar w:fldCharType="begin"/>
        </w:r>
        <w:r>
          <w:rPr>
            <w:noProof/>
            <w:webHidden/>
          </w:rPr>
          <w:instrText xml:space="preserve"> PAGEREF _Toc230163243 \h </w:instrText>
        </w:r>
        <w:r>
          <w:rPr>
            <w:noProof/>
            <w:webHidden/>
          </w:rPr>
        </w:r>
        <w:r>
          <w:rPr>
            <w:noProof/>
            <w:webHidden/>
          </w:rPr>
          <w:fldChar w:fldCharType="separate"/>
        </w:r>
        <w:r>
          <w:rPr>
            <w:noProof/>
            <w:webHidden/>
          </w:rPr>
          <w:t>6-7</w:t>
        </w:r>
        <w:r>
          <w:rPr>
            <w:noProof/>
            <w:webHidden/>
          </w:rPr>
          <w:fldChar w:fldCharType="end"/>
        </w:r>
      </w:hyperlink>
    </w:p>
    <w:p w14:paraId="22B5956C" w14:textId="3869BDD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44" w:history="1">
        <w:r w:rsidRPr="00BE1DB4">
          <w:rPr>
            <w:rStyle w:val="Hyperlink"/>
          </w:rPr>
          <w:t>6.4.3</w:t>
        </w:r>
        <w:r>
          <w:rPr>
            <w:rFonts w:eastAsiaTheme="minorEastAsia" w:cstheme="minorBidi"/>
            <w:i w:val="0"/>
            <w:iCs w:val="0"/>
            <w:noProof/>
            <w:kern w:val="2"/>
            <w:sz w:val="24"/>
            <w:szCs w:val="24"/>
            <w14:ligatures w14:val="standardContextual"/>
          </w:rPr>
          <w:tab/>
        </w:r>
        <w:r w:rsidRPr="00BE1DB4">
          <w:rPr>
            <w:rStyle w:val="Hyperlink"/>
          </w:rPr>
          <w:t>Navigating Search Results</w:t>
        </w:r>
        <w:r>
          <w:rPr>
            <w:noProof/>
            <w:webHidden/>
          </w:rPr>
          <w:tab/>
        </w:r>
        <w:r>
          <w:rPr>
            <w:noProof/>
            <w:webHidden/>
          </w:rPr>
          <w:fldChar w:fldCharType="begin"/>
        </w:r>
        <w:r>
          <w:rPr>
            <w:noProof/>
            <w:webHidden/>
          </w:rPr>
          <w:instrText xml:space="preserve"> PAGEREF _Toc230163244 \h </w:instrText>
        </w:r>
        <w:r>
          <w:rPr>
            <w:noProof/>
            <w:webHidden/>
          </w:rPr>
        </w:r>
        <w:r>
          <w:rPr>
            <w:noProof/>
            <w:webHidden/>
          </w:rPr>
          <w:fldChar w:fldCharType="separate"/>
        </w:r>
        <w:r>
          <w:rPr>
            <w:noProof/>
            <w:webHidden/>
          </w:rPr>
          <w:t>6-7</w:t>
        </w:r>
        <w:r>
          <w:rPr>
            <w:noProof/>
            <w:webHidden/>
          </w:rPr>
          <w:fldChar w:fldCharType="end"/>
        </w:r>
      </w:hyperlink>
    </w:p>
    <w:p w14:paraId="2B320908" w14:textId="369A21C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5" w:history="1">
        <w:r w:rsidRPr="00BE1DB4">
          <w:rPr>
            <w:rStyle w:val="Hyperlink"/>
          </w:rPr>
          <w:t>6.4.3.1</w:t>
        </w:r>
        <w:r>
          <w:rPr>
            <w:rFonts w:eastAsiaTheme="minorEastAsia" w:cstheme="minorBidi"/>
            <w:noProof/>
            <w:kern w:val="2"/>
            <w:sz w:val="24"/>
            <w:szCs w:val="24"/>
            <w14:ligatures w14:val="standardContextual"/>
          </w:rPr>
          <w:tab/>
        </w:r>
        <w:r w:rsidRPr="00BE1DB4">
          <w:rPr>
            <w:rStyle w:val="Hyperlink"/>
          </w:rPr>
          <w:t>Sorting Records</w:t>
        </w:r>
        <w:r>
          <w:rPr>
            <w:noProof/>
            <w:webHidden/>
          </w:rPr>
          <w:tab/>
        </w:r>
        <w:r>
          <w:rPr>
            <w:noProof/>
            <w:webHidden/>
          </w:rPr>
          <w:fldChar w:fldCharType="begin"/>
        </w:r>
        <w:r>
          <w:rPr>
            <w:noProof/>
            <w:webHidden/>
          </w:rPr>
          <w:instrText xml:space="preserve"> PAGEREF _Toc230163245 \h </w:instrText>
        </w:r>
        <w:r>
          <w:rPr>
            <w:noProof/>
            <w:webHidden/>
          </w:rPr>
        </w:r>
        <w:r>
          <w:rPr>
            <w:noProof/>
            <w:webHidden/>
          </w:rPr>
          <w:fldChar w:fldCharType="separate"/>
        </w:r>
        <w:r>
          <w:rPr>
            <w:noProof/>
            <w:webHidden/>
          </w:rPr>
          <w:t>6-8</w:t>
        </w:r>
        <w:r>
          <w:rPr>
            <w:noProof/>
            <w:webHidden/>
          </w:rPr>
          <w:fldChar w:fldCharType="end"/>
        </w:r>
      </w:hyperlink>
    </w:p>
    <w:p w14:paraId="3991459C" w14:textId="057E5E3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6" w:history="1">
        <w:r w:rsidRPr="00BE1DB4">
          <w:rPr>
            <w:rStyle w:val="Hyperlink"/>
          </w:rPr>
          <w:t>6.4.3.2</w:t>
        </w:r>
        <w:r>
          <w:rPr>
            <w:rFonts w:eastAsiaTheme="minorEastAsia" w:cstheme="minorBidi"/>
            <w:noProof/>
            <w:kern w:val="2"/>
            <w:sz w:val="24"/>
            <w:szCs w:val="24"/>
            <w14:ligatures w14:val="standardContextual"/>
          </w:rPr>
          <w:tab/>
        </w:r>
        <w:r w:rsidRPr="00BE1DB4">
          <w:rPr>
            <w:rStyle w:val="Hyperlink"/>
          </w:rPr>
          <w:t>To See all the Columns in the Table</w:t>
        </w:r>
        <w:r>
          <w:rPr>
            <w:noProof/>
            <w:webHidden/>
          </w:rPr>
          <w:tab/>
        </w:r>
        <w:r>
          <w:rPr>
            <w:noProof/>
            <w:webHidden/>
          </w:rPr>
          <w:fldChar w:fldCharType="begin"/>
        </w:r>
        <w:r>
          <w:rPr>
            <w:noProof/>
            <w:webHidden/>
          </w:rPr>
          <w:instrText xml:space="preserve"> PAGEREF _Toc230163246 \h </w:instrText>
        </w:r>
        <w:r>
          <w:rPr>
            <w:noProof/>
            <w:webHidden/>
          </w:rPr>
        </w:r>
        <w:r>
          <w:rPr>
            <w:noProof/>
            <w:webHidden/>
          </w:rPr>
          <w:fldChar w:fldCharType="separate"/>
        </w:r>
        <w:r>
          <w:rPr>
            <w:noProof/>
            <w:webHidden/>
          </w:rPr>
          <w:t>6-8</w:t>
        </w:r>
        <w:r>
          <w:rPr>
            <w:noProof/>
            <w:webHidden/>
          </w:rPr>
          <w:fldChar w:fldCharType="end"/>
        </w:r>
      </w:hyperlink>
    </w:p>
    <w:p w14:paraId="15283303" w14:textId="4011346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7" w:history="1">
        <w:r w:rsidRPr="00BE1DB4">
          <w:rPr>
            <w:rStyle w:val="Hyperlink"/>
          </w:rPr>
          <w:t>6.4.3.3</w:t>
        </w:r>
        <w:r>
          <w:rPr>
            <w:rFonts w:eastAsiaTheme="minorEastAsia" w:cstheme="minorBidi"/>
            <w:noProof/>
            <w:kern w:val="2"/>
            <w:sz w:val="24"/>
            <w:szCs w:val="24"/>
            <w14:ligatures w14:val="standardContextual"/>
          </w:rPr>
          <w:tab/>
        </w:r>
        <w:r w:rsidRPr="00BE1DB4">
          <w:rPr>
            <w:rStyle w:val="Hyperlink"/>
          </w:rPr>
          <w:t>Scrolling by Page</w:t>
        </w:r>
        <w:r>
          <w:rPr>
            <w:noProof/>
            <w:webHidden/>
          </w:rPr>
          <w:tab/>
        </w:r>
        <w:r>
          <w:rPr>
            <w:noProof/>
            <w:webHidden/>
          </w:rPr>
          <w:fldChar w:fldCharType="begin"/>
        </w:r>
        <w:r>
          <w:rPr>
            <w:noProof/>
            <w:webHidden/>
          </w:rPr>
          <w:instrText xml:space="preserve"> PAGEREF _Toc230163247 \h </w:instrText>
        </w:r>
        <w:r>
          <w:rPr>
            <w:noProof/>
            <w:webHidden/>
          </w:rPr>
        </w:r>
        <w:r>
          <w:rPr>
            <w:noProof/>
            <w:webHidden/>
          </w:rPr>
          <w:fldChar w:fldCharType="separate"/>
        </w:r>
        <w:r>
          <w:rPr>
            <w:noProof/>
            <w:webHidden/>
          </w:rPr>
          <w:t>6-8</w:t>
        </w:r>
        <w:r>
          <w:rPr>
            <w:noProof/>
            <w:webHidden/>
          </w:rPr>
          <w:fldChar w:fldCharType="end"/>
        </w:r>
      </w:hyperlink>
    </w:p>
    <w:p w14:paraId="4239BC8D" w14:textId="2050D15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8" w:history="1">
        <w:r w:rsidRPr="00BE1DB4">
          <w:rPr>
            <w:rStyle w:val="Hyperlink"/>
          </w:rPr>
          <w:t>6.4.3.4</w:t>
        </w:r>
        <w:r>
          <w:rPr>
            <w:rFonts w:eastAsiaTheme="minorEastAsia" w:cstheme="minorBidi"/>
            <w:noProof/>
            <w:kern w:val="2"/>
            <w:sz w:val="24"/>
            <w:szCs w:val="24"/>
            <w14:ligatures w14:val="standardContextual"/>
          </w:rPr>
          <w:tab/>
        </w:r>
        <w:r w:rsidRPr="00BE1DB4">
          <w:rPr>
            <w:rStyle w:val="Hyperlink"/>
          </w:rPr>
          <w:t>Navigating by Specific Page Number</w:t>
        </w:r>
        <w:r>
          <w:rPr>
            <w:noProof/>
            <w:webHidden/>
          </w:rPr>
          <w:tab/>
        </w:r>
        <w:r>
          <w:rPr>
            <w:noProof/>
            <w:webHidden/>
          </w:rPr>
          <w:fldChar w:fldCharType="begin"/>
        </w:r>
        <w:r>
          <w:rPr>
            <w:noProof/>
            <w:webHidden/>
          </w:rPr>
          <w:instrText xml:space="preserve"> PAGEREF _Toc230163248 \h </w:instrText>
        </w:r>
        <w:r>
          <w:rPr>
            <w:noProof/>
            <w:webHidden/>
          </w:rPr>
        </w:r>
        <w:r>
          <w:rPr>
            <w:noProof/>
            <w:webHidden/>
          </w:rPr>
          <w:fldChar w:fldCharType="separate"/>
        </w:r>
        <w:r>
          <w:rPr>
            <w:noProof/>
            <w:webHidden/>
          </w:rPr>
          <w:t>6-8</w:t>
        </w:r>
        <w:r>
          <w:rPr>
            <w:noProof/>
            <w:webHidden/>
          </w:rPr>
          <w:fldChar w:fldCharType="end"/>
        </w:r>
      </w:hyperlink>
    </w:p>
    <w:p w14:paraId="3C034B7C" w14:textId="663D6C6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49" w:history="1">
        <w:r w:rsidRPr="00BE1DB4">
          <w:rPr>
            <w:rStyle w:val="Hyperlink"/>
          </w:rPr>
          <w:t>6.4.3.5</w:t>
        </w:r>
        <w:r>
          <w:rPr>
            <w:rFonts w:eastAsiaTheme="minorEastAsia" w:cstheme="minorBidi"/>
            <w:noProof/>
            <w:kern w:val="2"/>
            <w:sz w:val="24"/>
            <w:szCs w:val="24"/>
            <w14:ligatures w14:val="standardContextual"/>
          </w:rPr>
          <w:tab/>
        </w:r>
        <w:r w:rsidRPr="00BE1DB4">
          <w:rPr>
            <w:rStyle w:val="Hyperlink"/>
          </w:rPr>
          <w:t>Viewing the Number of Records Returned in a Query</w:t>
        </w:r>
        <w:r>
          <w:rPr>
            <w:noProof/>
            <w:webHidden/>
          </w:rPr>
          <w:tab/>
        </w:r>
        <w:r>
          <w:rPr>
            <w:noProof/>
            <w:webHidden/>
          </w:rPr>
          <w:fldChar w:fldCharType="begin"/>
        </w:r>
        <w:r>
          <w:rPr>
            <w:noProof/>
            <w:webHidden/>
          </w:rPr>
          <w:instrText xml:space="preserve"> PAGEREF _Toc230163249 \h </w:instrText>
        </w:r>
        <w:r>
          <w:rPr>
            <w:noProof/>
            <w:webHidden/>
          </w:rPr>
        </w:r>
        <w:r>
          <w:rPr>
            <w:noProof/>
            <w:webHidden/>
          </w:rPr>
          <w:fldChar w:fldCharType="separate"/>
        </w:r>
        <w:r>
          <w:rPr>
            <w:noProof/>
            <w:webHidden/>
          </w:rPr>
          <w:t>6-9</w:t>
        </w:r>
        <w:r>
          <w:rPr>
            <w:noProof/>
            <w:webHidden/>
          </w:rPr>
          <w:fldChar w:fldCharType="end"/>
        </w:r>
      </w:hyperlink>
    </w:p>
    <w:p w14:paraId="65739ADA" w14:textId="3E3388A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0" w:history="1">
        <w:r w:rsidRPr="00BE1DB4">
          <w:rPr>
            <w:rStyle w:val="Hyperlink"/>
          </w:rPr>
          <w:t>6.4.4</w:t>
        </w:r>
        <w:r>
          <w:rPr>
            <w:rFonts w:eastAsiaTheme="minorEastAsia" w:cstheme="minorBidi"/>
            <w:i w:val="0"/>
            <w:iCs w:val="0"/>
            <w:noProof/>
            <w:kern w:val="2"/>
            <w:sz w:val="24"/>
            <w:szCs w:val="24"/>
            <w14:ligatures w14:val="standardContextual"/>
          </w:rPr>
          <w:tab/>
        </w:r>
        <w:r w:rsidRPr="00BE1DB4">
          <w:rPr>
            <w:rStyle w:val="Hyperlink"/>
          </w:rPr>
          <w:t>Exporting Notes Search Results to Excel</w:t>
        </w:r>
        <w:r>
          <w:rPr>
            <w:noProof/>
            <w:webHidden/>
          </w:rPr>
          <w:tab/>
        </w:r>
        <w:r>
          <w:rPr>
            <w:noProof/>
            <w:webHidden/>
          </w:rPr>
          <w:fldChar w:fldCharType="begin"/>
        </w:r>
        <w:r>
          <w:rPr>
            <w:noProof/>
            <w:webHidden/>
          </w:rPr>
          <w:instrText xml:space="preserve"> PAGEREF _Toc230163250 \h </w:instrText>
        </w:r>
        <w:r>
          <w:rPr>
            <w:noProof/>
            <w:webHidden/>
          </w:rPr>
        </w:r>
        <w:r>
          <w:rPr>
            <w:noProof/>
            <w:webHidden/>
          </w:rPr>
          <w:fldChar w:fldCharType="separate"/>
        </w:r>
        <w:r>
          <w:rPr>
            <w:noProof/>
            <w:webHidden/>
          </w:rPr>
          <w:t>6-9</w:t>
        </w:r>
        <w:r>
          <w:rPr>
            <w:noProof/>
            <w:webHidden/>
          </w:rPr>
          <w:fldChar w:fldCharType="end"/>
        </w:r>
      </w:hyperlink>
    </w:p>
    <w:p w14:paraId="1F088FFD" w14:textId="0AB14D0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1" w:history="1">
        <w:r w:rsidRPr="00BE1DB4">
          <w:rPr>
            <w:rStyle w:val="Hyperlink"/>
          </w:rPr>
          <w:t>6.4.5</w:t>
        </w:r>
        <w:r>
          <w:rPr>
            <w:rFonts w:eastAsiaTheme="minorEastAsia" w:cstheme="minorBidi"/>
            <w:i w:val="0"/>
            <w:iCs w:val="0"/>
            <w:noProof/>
            <w:kern w:val="2"/>
            <w:sz w:val="24"/>
            <w:szCs w:val="24"/>
            <w14:ligatures w14:val="standardContextual"/>
          </w:rPr>
          <w:tab/>
        </w:r>
        <w:r w:rsidRPr="00BE1DB4">
          <w:rPr>
            <w:rStyle w:val="Hyperlink"/>
          </w:rPr>
          <w:t>Viewing a Note</w:t>
        </w:r>
        <w:r>
          <w:rPr>
            <w:noProof/>
            <w:webHidden/>
          </w:rPr>
          <w:tab/>
        </w:r>
        <w:r>
          <w:rPr>
            <w:noProof/>
            <w:webHidden/>
          </w:rPr>
          <w:fldChar w:fldCharType="begin"/>
        </w:r>
        <w:r>
          <w:rPr>
            <w:noProof/>
            <w:webHidden/>
          </w:rPr>
          <w:instrText xml:space="preserve"> PAGEREF _Toc230163251 \h </w:instrText>
        </w:r>
        <w:r>
          <w:rPr>
            <w:noProof/>
            <w:webHidden/>
          </w:rPr>
        </w:r>
        <w:r>
          <w:rPr>
            <w:noProof/>
            <w:webHidden/>
          </w:rPr>
          <w:fldChar w:fldCharType="separate"/>
        </w:r>
        <w:r>
          <w:rPr>
            <w:noProof/>
            <w:webHidden/>
          </w:rPr>
          <w:t>6-9</w:t>
        </w:r>
        <w:r>
          <w:rPr>
            <w:noProof/>
            <w:webHidden/>
          </w:rPr>
          <w:fldChar w:fldCharType="end"/>
        </w:r>
      </w:hyperlink>
    </w:p>
    <w:p w14:paraId="26889AE1" w14:textId="164D0612" w:rsidR="00EC7503" w:rsidRDefault="00EC7503">
      <w:pPr>
        <w:pStyle w:val="TOC2"/>
        <w:rPr>
          <w:rFonts w:eastAsiaTheme="minorEastAsia" w:cstheme="minorBidi"/>
          <w:smallCaps w:val="0"/>
          <w:noProof/>
          <w:kern w:val="2"/>
          <w:sz w:val="24"/>
          <w:szCs w:val="24"/>
          <w14:ligatures w14:val="standardContextual"/>
        </w:rPr>
      </w:pPr>
      <w:hyperlink w:anchor="_Toc230163252" w:history="1">
        <w:r w:rsidRPr="00BE1DB4">
          <w:rPr>
            <w:rStyle w:val="Hyperlink"/>
          </w:rPr>
          <w:t>6.5</w:t>
        </w:r>
        <w:r>
          <w:rPr>
            <w:rFonts w:eastAsiaTheme="minorEastAsia" w:cstheme="minorBidi"/>
            <w:smallCaps w:val="0"/>
            <w:noProof/>
            <w:kern w:val="2"/>
            <w:sz w:val="24"/>
            <w:szCs w:val="24"/>
            <w14:ligatures w14:val="standardContextual"/>
          </w:rPr>
          <w:tab/>
        </w:r>
        <w:r w:rsidRPr="00BE1DB4">
          <w:rPr>
            <w:rStyle w:val="Hyperlink"/>
          </w:rPr>
          <w:t>Loan Balance</w:t>
        </w:r>
        <w:r>
          <w:rPr>
            <w:noProof/>
            <w:webHidden/>
          </w:rPr>
          <w:tab/>
        </w:r>
        <w:r>
          <w:rPr>
            <w:noProof/>
            <w:webHidden/>
          </w:rPr>
          <w:fldChar w:fldCharType="begin"/>
        </w:r>
        <w:r>
          <w:rPr>
            <w:noProof/>
            <w:webHidden/>
          </w:rPr>
          <w:instrText xml:space="preserve"> PAGEREF _Toc230163252 \h </w:instrText>
        </w:r>
        <w:r>
          <w:rPr>
            <w:noProof/>
            <w:webHidden/>
          </w:rPr>
        </w:r>
        <w:r>
          <w:rPr>
            <w:noProof/>
            <w:webHidden/>
          </w:rPr>
          <w:fldChar w:fldCharType="separate"/>
        </w:r>
        <w:r>
          <w:rPr>
            <w:noProof/>
            <w:webHidden/>
          </w:rPr>
          <w:t>6-9</w:t>
        </w:r>
        <w:r>
          <w:rPr>
            <w:noProof/>
            <w:webHidden/>
          </w:rPr>
          <w:fldChar w:fldCharType="end"/>
        </w:r>
      </w:hyperlink>
    </w:p>
    <w:p w14:paraId="61AA6588" w14:textId="1626874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3" w:history="1">
        <w:r w:rsidRPr="00BE1DB4">
          <w:rPr>
            <w:rStyle w:val="Hyperlink"/>
          </w:rPr>
          <w:t>6.5.1</w:t>
        </w:r>
        <w:r>
          <w:rPr>
            <w:rFonts w:eastAsiaTheme="minorEastAsia" w:cstheme="minorBidi"/>
            <w:i w:val="0"/>
            <w:iCs w:val="0"/>
            <w:noProof/>
            <w:kern w:val="2"/>
            <w:sz w:val="24"/>
            <w:szCs w:val="24"/>
            <w14:ligatures w14:val="standardContextual"/>
          </w:rPr>
          <w:tab/>
        </w:r>
        <w:r w:rsidRPr="00BE1DB4">
          <w:rPr>
            <w:rStyle w:val="Hyperlink"/>
          </w:rPr>
          <w:t>Activating or Suspending Payments</w:t>
        </w:r>
        <w:r>
          <w:rPr>
            <w:noProof/>
            <w:webHidden/>
          </w:rPr>
          <w:tab/>
        </w:r>
        <w:r>
          <w:rPr>
            <w:noProof/>
            <w:webHidden/>
          </w:rPr>
          <w:fldChar w:fldCharType="begin"/>
        </w:r>
        <w:r>
          <w:rPr>
            <w:noProof/>
            <w:webHidden/>
          </w:rPr>
          <w:instrText xml:space="preserve"> PAGEREF _Toc230163253 \h </w:instrText>
        </w:r>
        <w:r>
          <w:rPr>
            <w:noProof/>
            <w:webHidden/>
          </w:rPr>
        </w:r>
        <w:r>
          <w:rPr>
            <w:noProof/>
            <w:webHidden/>
          </w:rPr>
          <w:fldChar w:fldCharType="separate"/>
        </w:r>
        <w:r>
          <w:rPr>
            <w:noProof/>
            <w:webHidden/>
          </w:rPr>
          <w:t>6-11</w:t>
        </w:r>
        <w:r>
          <w:rPr>
            <w:noProof/>
            <w:webHidden/>
          </w:rPr>
          <w:fldChar w:fldCharType="end"/>
        </w:r>
      </w:hyperlink>
    </w:p>
    <w:p w14:paraId="6105EA4C" w14:textId="1495BE2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4" w:history="1">
        <w:r w:rsidRPr="00BE1DB4">
          <w:rPr>
            <w:rStyle w:val="Hyperlink"/>
          </w:rPr>
          <w:t>6.5.2</w:t>
        </w:r>
        <w:r>
          <w:rPr>
            <w:rFonts w:eastAsiaTheme="minorEastAsia" w:cstheme="minorBidi"/>
            <w:i w:val="0"/>
            <w:iCs w:val="0"/>
            <w:noProof/>
            <w:kern w:val="2"/>
            <w:sz w:val="24"/>
            <w:szCs w:val="24"/>
            <w14:ligatures w14:val="standardContextual"/>
          </w:rPr>
          <w:tab/>
        </w:r>
        <w:r w:rsidRPr="00BE1DB4">
          <w:rPr>
            <w:rStyle w:val="Hyperlink"/>
          </w:rPr>
          <w:t>Viewing Audit Information</w:t>
        </w:r>
        <w:r>
          <w:rPr>
            <w:noProof/>
            <w:webHidden/>
          </w:rPr>
          <w:tab/>
        </w:r>
        <w:r>
          <w:rPr>
            <w:noProof/>
            <w:webHidden/>
          </w:rPr>
          <w:fldChar w:fldCharType="begin"/>
        </w:r>
        <w:r>
          <w:rPr>
            <w:noProof/>
            <w:webHidden/>
          </w:rPr>
          <w:instrText xml:space="preserve"> PAGEREF _Toc230163254 \h </w:instrText>
        </w:r>
        <w:r>
          <w:rPr>
            <w:noProof/>
            <w:webHidden/>
          </w:rPr>
        </w:r>
        <w:r>
          <w:rPr>
            <w:noProof/>
            <w:webHidden/>
          </w:rPr>
          <w:fldChar w:fldCharType="separate"/>
        </w:r>
        <w:r>
          <w:rPr>
            <w:noProof/>
            <w:webHidden/>
          </w:rPr>
          <w:t>6-12</w:t>
        </w:r>
        <w:r>
          <w:rPr>
            <w:noProof/>
            <w:webHidden/>
          </w:rPr>
          <w:fldChar w:fldCharType="end"/>
        </w:r>
      </w:hyperlink>
    </w:p>
    <w:p w14:paraId="3AFA41EC" w14:textId="0FAE6BE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5" w:history="1">
        <w:r w:rsidRPr="00BE1DB4">
          <w:rPr>
            <w:rStyle w:val="Hyperlink"/>
          </w:rPr>
          <w:t>6.5.3</w:t>
        </w:r>
        <w:r>
          <w:rPr>
            <w:rFonts w:eastAsiaTheme="minorEastAsia" w:cstheme="minorBidi"/>
            <w:i w:val="0"/>
            <w:iCs w:val="0"/>
            <w:noProof/>
            <w:kern w:val="2"/>
            <w:sz w:val="24"/>
            <w:szCs w:val="24"/>
            <w14:ligatures w14:val="standardContextual"/>
          </w:rPr>
          <w:tab/>
        </w:r>
        <w:r w:rsidRPr="00BE1DB4">
          <w:rPr>
            <w:rStyle w:val="Hyperlink"/>
          </w:rPr>
          <w:t>Activating or Suspending Life Expectancy Set Aside (LESA) Payments</w:t>
        </w:r>
        <w:r>
          <w:rPr>
            <w:noProof/>
            <w:webHidden/>
          </w:rPr>
          <w:tab/>
        </w:r>
        <w:r>
          <w:rPr>
            <w:noProof/>
            <w:webHidden/>
          </w:rPr>
          <w:fldChar w:fldCharType="begin"/>
        </w:r>
        <w:r>
          <w:rPr>
            <w:noProof/>
            <w:webHidden/>
          </w:rPr>
          <w:instrText xml:space="preserve"> PAGEREF _Toc230163255 \h </w:instrText>
        </w:r>
        <w:r>
          <w:rPr>
            <w:noProof/>
            <w:webHidden/>
          </w:rPr>
        </w:r>
        <w:r>
          <w:rPr>
            <w:noProof/>
            <w:webHidden/>
          </w:rPr>
          <w:fldChar w:fldCharType="separate"/>
        </w:r>
        <w:r>
          <w:rPr>
            <w:noProof/>
            <w:webHidden/>
          </w:rPr>
          <w:t>6-12</w:t>
        </w:r>
        <w:r>
          <w:rPr>
            <w:noProof/>
            <w:webHidden/>
          </w:rPr>
          <w:fldChar w:fldCharType="end"/>
        </w:r>
      </w:hyperlink>
    </w:p>
    <w:p w14:paraId="2DBFCC2F" w14:textId="610B9A0C" w:rsidR="00EC7503" w:rsidRDefault="00EC7503">
      <w:pPr>
        <w:pStyle w:val="TOC2"/>
        <w:rPr>
          <w:rFonts w:eastAsiaTheme="minorEastAsia" w:cstheme="minorBidi"/>
          <w:smallCaps w:val="0"/>
          <w:noProof/>
          <w:kern w:val="2"/>
          <w:sz w:val="24"/>
          <w:szCs w:val="24"/>
          <w14:ligatures w14:val="standardContextual"/>
        </w:rPr>
      </w:pPr>
      <w:hyperlink w:anchor="_Toc230163256" w:history="1">
        <w:r w:rsidRPr="00BE1DB4">
          <w:rPr>
            <w:rStyle w:val="Hyperlink"/>
          </w:rPr>
          <w:t>6.6</w:t>
        </w:r>
        <w:r>
          <w:rPr>
            <w:rFonts w:eastAsiaTheme="minorEastAsia" w:cstheme="minorBidi"/>
            <w:smallCaps w:val="0"/>
            <w:noProof/>
            <w:kern w:val="2"/>
            <w:sz w:val="24"/>
            <w:szCs w:val="24"/>
            <w14:ligatures w14:val="standardContextual"/>
          </w:rPr>
          <w:tab/>
        </w:r>
        <w:r w:rsidRPr="00BE1DB4">
          <w:rPr>
            <w:rStyle w:val="Hyperlink"/>
          </w:rPr>
          <w:t>Loan Details</w:t>
        </w:r>
        <w:r>
          <w:rPr>
            <w:noProof/>
            <w:webHidden/>
          </w:rPr>
          <w:tab/>
        </w:r>
        <w:r>
          <w:rPr>
            <w:noProof/>
            <w:webHidden/>
          </w:rPr>
          <w:fldChar w:fldCharType="begin"/>
        </w:r>
        <w:r>
          <w:rPr>
            <w:noProof/>
            <w:webHidden/>
          </w:rPr>
          <w:instrText xml:space="preserve"> PAGEREF _Toc230163256 \h </w:instrText>
        </w:r>
        <w:r>
          <w:rPr>
            <w:noProof/>
            <w:webHidden/>
          </w:rPr>
        </w:r>
        <w:r>
          <w:rPr>
            <w:noProof/>
            <w:webHidden/>
          </w:rPr>
          <w:fldChar w:fldCharType="separate"/>
        </w:r>
        <w:r>
          <w:rPr>
            <w:noProof/>
            <w:webHidden/>
          </w:rPr>
          <w:t>6-13</w:t>
        </w:r>
        <w:r>
          <w:rPr>
            <w:noProof/>
            <w:webHidden/>
          </w:rPr>
          <w:fldChar w:fldCharType="end"/>
        </w:r>
      </w:hyperlink>
    </w:p>
    <w:p w14:paraId="3208EB8F" w14:textId="491CFD0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7" w:history="1">
        <w:r w:rsidRPr="00BE1DB4">
          <w:rPr>
            <w:rStyle w:val="Hyperlink"/>
          </w:rPr>
          <w:t>6.6.1</w:t>
        </w:r>
        <w:r>
          <w:rPr>
            <w:rFonts w:eastAsiaTheme="minorEastAsia" w:cstheme="minorBidi"/>
            <w:i w:val="0"/>
            <w:iCs w:val="0"/>
            <w:noProof/>
            <w:kern w:val="2"/>
            <w:sz w:val="24"/>
            <w:szCs w:val="24"/>
            <w14:ligatures w14:val="standardContextual"/>
          </w:rPr>
          <w:tab/>
        </w:r>
        <w:r w:rsidRPr="00BE1DB4">
          <w:rPr>
            <w:rStyle w:val="Hyperlink"/>
          </w:rPr>
          <w:t>Editing Loan Dates</w:t>
        </w:r>
        <w:r>
          <w:rPr>
            <w:noProof/>
            <w:webHidden/>
          </w:rPr>
          <w:tab/>
        </w:r>
        <w:r>
          <w:rPr>
            <w:noProof/>
            <w:webHidden/>
          </w:rPr>
          <w:fldChar w:fldCharType="begin"/>
        </w:r>
        <w:r>
          <w:rPr>
            <w:noProof/>
            <w:webHidden/>
          </w:rPr>
          <w:instrText xml:space="preserve"> PAGEREF _Toc230163257 \h </w:instrText>
        </w:r>
        <w:r>
          <w:rPr>
            <w:noProof/>
            <w:webHidden/>
          </w:rPr>
        </w:r>
        <w:r>
          <w:rPr>
            <w:noProof/>
            <w:webHidden/>
          </w:rPr>
          <w:fldChar w:fldCharType="separate"/>
        </w:r>
        <w:r>
          <w:rPr>
            <w:noProof/>
            <w:webHidden/>
          </w:rPr>
          <w:t>6-13</w:t>
        </w:r>
        <w:r>
          <w:rPr>
            <w:noProof/>
            <w:webHidden/>
          </w:rPr>
          <w:fldChar w:fldCharType="end"/>
        </w:r>
      </w:hyperlink>
    </w:p>
    <w:p w14:paraId="1B41A78A" w14:textId="3A0D19A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8" w:history="1">
        <w:r w:rsidRPr="00BE1DB4">
          <w:rPr>
            <w:rStyle w:val="Hyperlink"/>
          </w:rPr>
          <w:t>6.6.2</w:t>
        </w:r>
        <w:r>
          <w:rPr>
            <w:rFonts w:eastAsiaTheme="minorEastAsia" w:cstheme="minorBidi"/>
            <w:i w:val="0"/>
            <w:iCs w:val="0"/>
            <w:noProof/>
            <w:kern w:val="2"/>
            <w:sz w:val="24"/>
            <w:szCs w:val="24"/>
            <w14:ligatures w14:val="standardContextual"/>
          </w:rPr>
          <w:tab/>
        </w:r>
        <w:r w:rsidRPr="00BE1DB4">
          <w:rPr>
            <w:rStyle w:val="Hyperlink"/>
          </w:rPr>
          <w:t>Editing Loan Identifiers</w:t>
        </w:r>
        <w:r>
          <w:rPr>
            <w:noProof/>
            <w:webHidden/>
          </w:rPr>
          <w:tab/>
        </w:r>
        <w:r>
          <w:rPr>
            <w:noProof/>
            <w:webHidden/>
          </w:rPr>
          <w:fldChar w:fldCharType="begin"/>
        </w:r>
        <w:r>
          <w:rPr>
            <w:noProof/>
            <w:webHidden/>
          </w:rPr>
          <w:instrText xml:space="preserve"> PAGEREF _Toc230163258 \h </w:instrText>
        </w:r>
        <w:r>
          <w:rPr>
            <w:noProof/>
            <w:webHidden/>
          </w:rPr>
        </w:r>
        <w:r>
          <w:rPr>
            <w:noProof/>
            <w:webHidden/>
          </w:rPr>
          <w:fldChar w:fldCharType="separate"/>
        </w:r>
        <w:r>
          <w:rPr>
            <w:noProof/>
            <w:webHidden/>
          </w:rPr>
          <w:t>6-14</w:t>
        </w:r>
        <w:r>
          <w:rPr>
            <w:noProof/>
            <w:webHidden/>
          </w:rPr>
          <w:fldChar w:fldCharType="end"/>
        </w:r>
      </w:hyperlink>
    </w:p>
    <w:p w14:paraId="40C523C3" w14:textId="76B0A0A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59" w:history="1">
        <w:r w:rsidRPr="00BE1DB4">
          <w:rPr>
            <w:rStyle w:val="Hyperlink"/>
          </w:rPr>
          <w:t>6.6.3</w:t>
        </w:r>
        <w:r>
          <w:rPr>
            <w:rFonts w:eastAsiaTheme="minorEastAsia" w:cstheme="minorBidi"/>
            <w:i w:val="0"/>
            <w:iCs w:val="0"/>
            <w:noProof/>
            <w:kern w:val="2"/>
            <w:sz w:val="24"/>
            <w:szCs w:val="24"/>
            <w14:ligatures w14:val="standardContextual"/>
          </w:rPr>
          <w:tab/>
        </w:r>
        <w:r w:rsidRPr="00BE1DB4">
          <w:rPr>
            <w:rStyle w:val="Hyperlink"/>
          </w:rPr>
          <w:t>Viewing Audit Information</w:t>
        </w:r>
        <w:r>
          <w:rPr>
            <w:noProof/>
            <w:webHidden/>
          </w:rPr>
          <w:tab/>
        </w:r>
        <w:r>
          <w:rPr>
            <w:noProof/>
            <w:webHidden/>
          </w:rPr>
          <w:fldChar w:fldCharType="begin"/>
        </w:r>
        <w:r>
          <w:rPr>
            <w:noProof/>
            <w:webHidden/>
          </w:rPr>
          <w:instrText xml:space="preserve"> PAGEREF _Toc230163259 \h </w:instrText>
        </w:r>
        <w:r>
          <w:rPr>
            <w:noProof/>
            <w:webHidden/>
          </w:rPr>
        </w:r>
        <w:r>
          <w:rPr>
            <w:noProof/>
            <w:webHidden/>
          </w:rPr>
          <w:fldChar w:fldCharType="separate"/>
        </w:r>
        <w:r>
          <w:rPr>
            <w:noProof/>
            <w:webHidden/>
          </w:rPr>
          <w:t>6-15</w:t>
        </w:r>
        <w:r>
          <w:rPr>
            <w:noProof/>
            <w:webHidden/>
          </w:rPr>
          <w:fldChar w:fldCharType="end"/>
        </w:r>
      </w:hyperlink>
    </w:p>
    <w:p w14:paraId="65F9C661" w14:textId="236E1572" w:rsidR="00EC7503" w:rsidRDefault="00EC7503">
      <w:pPr>
        <w:pStyle w:val="TOC2"/>
        <w:rPr>
          <w:rFonts w:eastAsiaTheme="minorEastAsia" w:cstheme="minorBidi"/>
          <w:smallCaps w:val="0"/>
          <w:noProof/>
          <w:kern w:val="2"/>
          <w:sz w:val="24"/>
          <w:szCs w:val="24"/>
          <w14:ligatures w14:val="standardContextual"/>
        </w:rPr>
      </w:pPr>
      <w:hyperlink w:anchor="_Toc230163260" w:history="1">
        <w:r w:rsidRPr="00BE1DB4">
          <w:rPr>
            <w:rStyle w:val="Hyperlink"/>
          </w:rPr>
          <w:t>6.7</w:t>
        </w:r>
        <w:r>
          <w:rPr>
            <w:rFonts w:eastAsiaTheme="minorEastAsia" w:cstheme="minorBidi"/>
            <w:smallCaps w:val="0"/>
            <w:noProof/>
            <w:kern w:val="2"/>
            <w:sz w:val="24"/>
            <w:szCs w:val="24"/>
            <w14:ligatures w14:val="standardContextual"/>
          </w:rPr>
          <w:tab/>
        </w:r>
        <w:r w:rsidRPr="00BE1DB4">
          <w:rPr>
            <w:rStyle w:val="Hyperlink"/>
          </w:rPr>
          <w:t>Transactions</w:t>
        </w:r>
        <w:r>
          <w:rPr>
            <w:noProof/>
            <w:webHidden/>
          </w:rPr>
          <w:tab/>
        </w:r>
        <w:r>
          <w:rPr>
            <w:noProof/>
            <w:webHidden/>
          </w:rPr>
          <w:fldChar w:fldCharType="begin"/>
        </w:r>
        <w:r>
          <w:rPr>
            <w:noProof/>
            <w:webHidden/>
          </w:rPr>
          <w:instrText xml:space="preserve"> PAGEREF _Toc230163260 \h </w:instrText>
        </w:r>
        <w:r>
          <w:rPr>
            <w:noProof/>
            <w:webHidden/>
          </w:rPr>
        </w:r>
        <w:r>
          <w:rPr>
            <w:noProof/>
            <w:webHidden/>
          </w:rPr>
          <w:fldChar w:fldCharType="separate"/>
        </w:r>
        <w:r>
          <w:rPr>
            <w:noProof/>
            <w:webHidden/>
          </w:rPr>
          <w:t>6-15</w:t>
        </w:r>
        <w:r>
          <w:rPr>
            <w:noProof/>
            <w:webHidden/>
          </w:rPr>
          <w:fldChar w:fldCharType="end"/>
        </w:r>
      </w:hyperlink>
    </w:p>
    <w:p w14:paraId="3A3C6F93" w14:textId="25E1BBF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61" w:history="1">
        <w:r w:rsidRPr="00BE1DB4">
          <w:rPr>
            <w:rStyle w:val="Hyperlink"/>
          </w:rPr>
          <w:t>6.7.1</w:t>
        </w:r>
        <w:r>
          <w:rPr>
            <w:rFonts w:eastAsiaTheme="minorEastAsia" w:cstheme="minorBidi"/>
            <w:i w:val="0"/>
            <w:iCs w:val="0"/>
            <w:noProof/>
            <w:kern w:val="2"/>
            <w:sz w:val="24"/>
            <w:szCs w:val="24"/>
            <w14:ligatures w14:val="standardContextual"/>
          </w:rPr>
          <w:tab/>
        </w:r>
        <w:r w:rsidRPr="00BE1DB4">
          <w:rPr>
            <w:rStyle w:val="Hyperlink"/>
          </w:rPr>
          <w:t>Transactions – Loan</w:t>
        </w:r>
        <w:r>
          <w:rPr>
            <w:noProof/>
            <w:webHidden/>
          </w:rPr>
          <w:tab/>
        </w:r>
        <w:r>
          <w:rPr>
            <w:noProof/>
            <w:webHidden/>
          </w:rPr>
          <w:fldChar w:fldCharType="begin"/>
        </w:r>
        <w:r>
          <w:rPr>
            <w:noProof/>
            <w:webHidden/>
          </w:rPr>
          <w:instrText xml:space="preserve"> PAGEREF _Toc230163261 \h </w:instrText>
        </w:r>
        <w:r>
          <w:rPr>
            <w:noProof/>
            <w:webHidden/>
          </w:rPr>
        </w:r>
        <w:r>
          <w:rPr>
            <w:noProof/>
            <w:webHidden/>
          </w:rPr>
          <w:fldChar w:fldCharType="separate"/>
        </w:r>
        <w:r>
          <w:rPr>
            <w:noProof/>
            <w:webHidden/>
          </w:rPr>
          <w:t>6-15</w:t>
        </w:r>
        <w:r>
          <w:rPr>
            <w:noProof/>
            <w:webHidden/>
          </w:rPr>
          <w:fldChar w:fldCharType="end"/>
        </w:r>
      </w:hyperlink>
    </w:p>
    <w:p w14:paraId="3B91294D" w14:textId="7A6547D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2" w:history="1">
        <w:r w:rsidRPr="00BE1DB4">
          <w:rPr>
            <w:rStyle w:val="Hyperlink"/>
          </w:rPr>
          <w:t>6.7.1.1</w:t>
        </w:r>
        <w:r>
          <w:rPr>
            <w:rFonts w:eastAsiaTheme="minorEastAsia" w:cstheme="minorBidi"/>
            <w:noProof/>
            <w:kern w:val="2"/>
            <w:sz w:val="24"/>
            <w:szCs w:val="24"/>
            <w14:ligatures w14:val="standardContextual"/>
          </w:rPr>
          <w:tab/>
        </w:r>
        <w:r w:rsidRPr="00BE1DB4">
          <w:rPr>
            <w:rStyle w:val="Hyperlink"/>
          </w:rPr>
          <w:t>Transactions - Loan Filter Categories</w:t>
        </w:r>
        <w:r>
          <w:rPr>
            <w:noProof/>
            <w:webHidden/>
          </w:rPr>
          <w:tab/>
        </w:r>
        <w:r>
          <w:rPr>
            <w:noProof/>
            <w:webHidden/>
          </w:rPr>
          <w:fldChar w:fldCharType="begin"/>
        </w:r>
        <w:r>
          <w:rPr>
            <w:noProof/>
            <w:webHidden/>
          </w:rPr>
          <w:instrText xml:space="preserve"> PAGEREF _Toc230163262 \h </w:instrText>
        </w:r>
        <w:r>
          <w:rPr>
            <w:noProof/>
            <w:webHidden/>
          </w:rPr>
        </w:r>
        <w:r>
          <w:rPr>
            <w:noProof/>
            <w:webHidden/>
          </w:rPr>
          <w:fldChar w:fldCharType="separate"/>
        </w:r>
        <w:r>
          <w:rPr>
            <w:noProof/>
            <w:webHidden/>
          </w:rPr>
          <w:t>6-16</w:t>
        </w:r>
        <w:r>
          <w:rPr>
            <w:noProof/>
            <w:webHidden/>
          </w:rPr>
          <w:fldChar w:fldCharType="end"/>
        </w:r>
      </w:hyperlink>
    </w:p>
    <w:p w14:paraId="4AEA5314" w14:textId="1A16380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3" w:history="1">
        <w:r w:rsidRPr="00BE1DB4">
          <w:rPr>
            <w:rStyle w:val="Hyperlink"/>
          </w:rPr>
          <w:t>6.7.1.2</w:t>
        </w:r>
        <w:r>
          <w:rPr>
            <w:rFonts w:eastAsiaTheme="minorEastAsia" w:cstheme="minorBidi"/>
            <w:noProof/>
            <w:kern w:val="2"/>
            <w:sz w:val="24"/>
            <w:szCs w:val="24"/>
            <w14:ligatures w14:val="standardContextual"/>
          </w:rPr>
          <w:tab/>
        </w:r>
        <w:r w:rsidRPr="00BE1DB4">
          <w:rPr>
            <w:rStyle w:val="Hyperlink"/>
          </w:rPr>
          <w:t>Creating a New Loan Transaction</w:t>
        </w:r>
        <w:r>
          <w:rPr>
            <w:noProof/>
            <w:webHidden/>
          </w:rPr>
          <w:tab/>
        </w:r>
        <w:r>
          <w:rPr>
            <w:noProof/>
            <w:webHidden/>
          </w:rPr>
          <w:fldChar w:fldCharType="begin"/>
        </w:r>
        <w:r>
          <w:rPr>
            <w:noProof/>
            <w:webHidden/>
          </w:rPr>
          <w:instrText xml:space="preserve"> PAGEREF _Toc230163263 \h </w:instrText>
        </w:r>
        <w:r>
          <w:rPr>
            <w:noProof/>
            <w:webHidden/>
          </w:rPr>
        </w:r>
        <w:r>
          <w:rPr>
            <w:noProof/>
            <w:webHidden/>
          </w:rPr>
          <w:fldChar w:fldCharType="separate"/>
        </w:r>
        <w:r>
          <w:rPr>
            <w:noProof/>
            <w:webHidden/>
          </w:rPr>
          <w:t>6-18</w:t>
        </w:r>
        <w:r>
          <w:rPr>
            <w:noProof/>
            <w:webHidden/>
          </w:rPr>
          <w:fldChar w:fldCharType="end"/>
        </w:r>
      </w:hyperlink>
    </w:p>
    <w:p w14:paraId="1A81F385" w14:textId="275B86B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4" w:history="1">
        <w:r w:rsidRPr="00BE1DB4">
          <w:rPr>
            <w:rStyle w:val="Hyperlink"/>
          </w:rPr>
          <w:t>6.7.1.3</w:t>
        </w:r>
        <w:r>
          <w:rPr>
            <w:rFonts w:eastAsiaTheme="minorEastAsia" w:cstheme="minorBidi"/>
            <w:noProof/>
            <w:kern w:val="2"/>
            <w:sz w:val="24"/>
            <w:szCs w:val="24"/>
            <w14:ligatures w14:val="standardContextual"/>
          </w:rPr>
          <w:tab/>
        </w:r>
        <w:r w:rsidRPr="00BE1DB4">
          <w:rPr>
            <w:rStyle w:val="Hyperlink"/>
          </w:rPr>
          <w:t>Repays</w:t>
        </w:r>
        <w:r>
          <w:rPr>
            <w:noProof/>
            <w:webHidden/>
          </w:rPr>
          <w:tab/>
        </w:r>
        <w:r>
          <w:rPr>
            <w:noProof/>
            <w:webHidden/>
          </w:rPr>
          <w:fldChar w:fldCharType="begin"/>
        </w:r>
        <w:r>
          <w:rPr>
            <w:noProof/>
            <w:webHidden/>
          </w:rPr>
          <w:instrText xml:space="preserve"> PAGEREF _Toc230163264 \h </w:instrText>
        </w:r>
        <w:r>
          <w:rPr>
            <w:noProof/>
            <w:webHidden/>
          </w:rPr>
        </w:r>
        <w:r>
          <w:rPr>
            <w:noProof/>
            <w:webHidden/>
          </w:rPr>
          <w:fldChar w:fldCharType="separate"/>
        </w:r>
        <w:r>
          <w:rPr>
            <w:noProof/>
            <w:webHidden/>
          </w:rPr>
          <w:t>6-18</w:t>
        </w:r>
        <w:r>
          <w:rPr>
            <w:noProof/>
            <w:webHidden/>
          </w:rPr>
          <w:fldChar w:fldCharType="end"/>
        </w:r>
      </w:hyperlink>
    </w:p>
    <w:p w14:paraId="0667F336" w14:textId="4F70E23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5" w:history="1">
        <w:r w:rsidRPr="00BE1DB4">
          <w:rPr>
            <w:rStyle w:val="Hyperlink"/>
          </w:rPr>
          <w:t>6.7.1.4</w:t>
        </w:r>
        <w:r>
          <w:rPr>
            <w:rFonts w:eastAsiaTheme="minorEastAsia" w:cstheme="minorBidi"/>
            <w:noProof/>
            <w:kern w:val="2"/>
            <w:sz w:val="24"/>
            <w:szCs w:val="24"/>
            <w14:ligatures w14:val="standardContextual"/>
          </w:rPr>
          <w:tab/>
        </w:r>
        <w:r w:rsidRPr="00BE1DB4">
          <w:rPr>
            <w:rStyle w:val="Hyperlink"/>
          </w:rPr>
          <w:t>Termination</w:t>
        </w:r>
        <w:r>
          <w:rPr>
            <w:noProof/>
            <w:webHidden/>
          </w:rPr>
          <w:tab/>
        </w:r>
        <w:r>
          <w:rPr>
            <w:noProof/>
            <w:webHidden/>
          </w:rPr>
          <w:fldChar w:fldCharType="begin"/>
        </w:r>
        <w:r>
          <w:rPr>
            <w:noProof/>
            <w:webHidden/>
          </w:rPr>
          <w:instrText xml:space="preserve"> PAGEREF _Toc230163265 \h </w:instrText>
        </w:r>
        <w:r>
          <w:rPr>
            <w:noProof/>
            <w:webHidden/>
          </w:rPr>
        </w:r>
        <w:r>
          <w:rPr>
            <w:noProof/>
            <w:webHidden/>
          </w:rPr>
          <w:fldChar w:fldCharType="separate"/>
        </w:r>
        <w:r>
          <w:rPr>
            <w:noProof/>
            <w:webHidden/>
          </w:rPr>
          <w:t>6-19</w:t>
        </w:r>
        <w:r>
          <w:rPr>
            <w:noProof/>
            <w:webHidden/>
          </w:rPr>
          <w:fldChar w:fldCharType="end"/>
        </w:r>
      </w:hyperlink>
    </w:p>
    <w:p w14:paraId="5CEA1371" w14:textId="0FA30B5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6" w:history="1">
        <w:r w:rsidRPr="00BE1DB4">
          <w:rPr>
            <w:rStyle w:val="Hyperlink"/>
          </w:rPr>
          <w:t>6.7.1.5</w:t>
        </w:r>
        <w:r>
          <w:rPr>
            <w:rFonts w:eastAsiaTheme="minorEastAsia" w:cstheme="minorBidi"/>
            <w:noProof/>
            <w:kern w:val="2"/>
            <w:sz w:val="24"/>
            <w:szCs w:val="24"/>
            <w14:ligatures w14:val="standardContextual"/>
          </w:rPr>
          <w:tab/>
        </w:r>
        <w:r w:rsidRPr="00BE1DB4">
          <w:rPr>
            <w:rStyle w:val="Hyperlink"/>
          </w:rPr>
          <w:t>Balance Adjustments</w:t>
        </w:r>
        <w:r>
          <w:rPr>
            <w:noProof/>
            <w:webHidden/>
          </w:rPr>
          <w:tab/>
        </w:r>
        <w:r>
          <w:rPr>
            <w:noProof/>
            <w:webHidden/>
          </w:rPr>
          <w:fldChar w:fldCharType="begin"/>
        </w:r>
        <w:r>
          <w:rPr>
            <w:noProof/>
            <w:webHidden/>
          </w:rPr>
          <w:instrText xml:space="preserve"> PAGEREF _Toc230163266 \h </w:instrText>
        </w:r>
        <w:r>
          <w:rPr>
            <w:noProof/>
            <w:webHidden/>
          </w:rPr>
        </w:r>
        <w:r>
          <w:rPr>
            <w:noProof/>
            <w:webHidden/>
          </w:rPr>
          <w:fldChar w:fldCharType="separate"/>
        </w:r>
        <w:r>
          <w:rPr>
            <w:noProof/>
            <w:webHidden/>
          </w:rPr>
          <w:t>6-21</w:t>
        </w:r>
        <w:r>
          <w:rPr>
            <w:noProof/>
            <w:webHidden/>
          </w:rPr>
          <w:fldChar w:fldCharType="end"/>
        </w:r>
      </w:hyperlink>
    </w:p>
    <w:p w14:paraId="1AF8B211" w14:textId="21D0B55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7" w:history="1">
        <w:r w:rsidRPr="00BE1DB4">
          <w:rPr>
            <w:rStyle w:val="Hyperlink"/>
          </w:rPr>
          <w:t>6.7.1.6</w:t>
        </w:r>
        <w:r>
          <w:rPr>
            <w:rFonts w:eastAsiaTheme="minorEastAsia" w:cstheme="minorBidi"/>
            <w:noProof/>
            <w:kern w:val="2"/>
            <w:sz w:val="24"/>
            <w:szCs w:val="24"/>
            <w14:ligatures w14:val="standardContextual"/>
          </w:rPr>
          <w:tab/>
        </w:r>
        <w:r w:rsidRPr="00BE1DB4">
          <w:rPr>
            <w:rStyle w:val="Hyperlink"/>
          </w:rPr>
          <w:t>Write-Off</w:t>
        </w:r>
        <w:r>
          <w:rPr>
            <w:noProof/>
            <w:webHidden/>
          </w:rPr>
          <w:tab/>
        </w:r>
        <w:r>
          <w:rPr>
            <w:noProof/>
            <w:webHidden/>
          </w:rPr>
          <w:fldChar w:fldCharType="begin"/>
        </w:r>
        <w:r>
          <w:rPr>
            <w:noProof/>
            <w:webHidden/>
          </w:rPr>
          <w:instrText xml:space="preserve"> PAGEREF _Toc230163267 \h </w:instrText>
        </w:r>
        <w:r>
          <w:rPr>
            <w:noProof/>
            <w:webHidden/>
          </w:rPr>
        </w:r>
        <w:r>
          <w:rPr>
            <w:noProof/>
            <w:webHidden/>
          </w:rPr>
          <w:fldChar w:fldCharType="separate"/>
        </w:r>
        <w:r>
          <w:rPr>
            <w:noProof/>
            <w:webHidden/>
          </w:rPr>
          <w:t>6-22</w:t>
        </w:r>
        <w:r>
          <w:rPr>
            <w:noProof/>
            <w:webHidden/>
          </w:rPr>
          <w:fldChar w:fldCharType="end"/>
        </w:r>
      </w:hyperlink>
    </w:p>
    <w:p w14:paraId="51D3EBC0" w14:textId="6F75E5A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68" w:history="1">
        <w:r w:rsidRPr="00BE1DB4">
          <w:rPr>
            <w:rStyle w:val="Hyperlink"/>
          </w:rPr>
          <w:t>6.7.1.7</w:t>
        </w:r>
        <w:r>
          <w:rPr>
            <w:rFonts w:eastAsiaTheme="minorEastAsia" w:cstheme="minorBidi"/>
            <w:noProof/>
            <w:kern w:val="2"/>
            <w:sz w:val="24"/>
            <w:szCs w:val="24"/>
            <w14:ligatures w14:val="standardContextual"/>
          </w:rPr>
          <w:tab/>
        </w:r>
        <w:r w:rsidRPr="00BE1DB4">
          <w:rPr>
            <w:rStyle w:val="Hyperlink"/>
          </w:rPr>
          <w:t>Life Expectancy Set Aside (LESA) Repays</w:t>
        </w:r>
        <w:r>
          <w:rPr>
            <w:noProof/>
            <w:webHidden/>
          </w:rPr>
          <w:tab/>
        </w:r>
        <w:r>
          <w:rPr>
            <w:noProof/>
            <w:webHidden/>
          </w:rPr>
          <w:fldChar w:fldCharType="begin"/>
        </w:r>
        <w:r>
          <w:rPr>
            <w:noProof/>
            <w:webHidden/>
          </w:rPr>
          <w:instrText xml:space="preserve"> PAGEREF _Toc230163268 \h </w:instrText>
        </w:r>
        <w:r>
          <w:rPr>
            <w:noProof/>
            <w:webHidden/>
          </w:rPr>
        </w:r>
        <w:r>
          <w:rPr>
            <w:noProof/>
            <w:webHidden/>
          </w:rPr>
          <w:fldChar w:fldCharType="separate"/>
        </w:r>
        <w:r>
          <w:rPr>
            <w:noProof/>
            <w:webHidden/>
          </w:rPr>
          <w:t>6-22</w:t>
        </w:r>
        <w:r>
          <w:rPr>
            <w:noProof/>
            <w:webHidden/>
          </w:rPr>
          <w:fldChar w:fldCharType="end"/>
        </w:r>
      </w:hyperlink>
    </w:p>
    <w:p w14:paraId="4A07F9B8" w14:textId="7CEA5AD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69" w:history="1">
        <w:r w:rsidRPr="00BE1DB4">
          <w:rPr>
            <w:rStyle w:val="Hyperlink"/>
          </w:rPr>
          <w:t>6.7.2</w:t>
        </w:r>
        <w:r>
          <w:rPr>
            <w:rFonts w:eastAsiaTheme="minorEastAsia" w:cstheme="minorBidi"/>
            <w:i w:val="0"/>
            <w:iCs w:val="0"/>
            <w:noProof/>
            <w:kern w:val="2"/>
            <w:sz w:val="24"/>
            <w:szCs w:val="24"/>
            <w14:ligatures w14:val="standardContextual"/>
          </w:rPr>
          <w:tab/>
        </w:r>
        <w:r w:rsidRPr="00BE1DB4">
          <w:rPr>
            <w:rStyle w:val="Hyperlink"/>
          </w:rPr>
          <w:t>Repay Transactions - Growth</w:t>
        </w:r>
        <w:r>
          <w:rPr>
            <w:noProof/>
            <w:webHidden/>
          </w:rPr>
          <w:tab/>
        </w:r>
        <w:r>
          <w:rPr>
            <w:noProof/>
            <w:webHidden/>
          </w:rPr>
          <w:fldChar w:fldCharType="begin"/>
        </w:r>
        <w:r>
          <w:rPr>
            <w:noProof/>
            <w:webHidden/>
          </w:rPr>
          <w:instrText xml:space="preserve"> PAGEREF _Toc230163269 \h </w:instrText>
        </w:r>
        <w:r>
          <w:rPr>
            <w:noProof/>
            <w:webHidden/>
          </w:rPr>
        </w:r>
        <w:r>
          <w:rPr>
            <w:noProof/>
            <w:webHidden/>
          </w:rPr>
          <w:fldChar w:fldCharType="separate"/>
        </w:r>
        <w:r>
          <w:rPr>
            <w:noProof/>
            <w:webHidden/>
          </w:rPr>
          <w:t>6-23</w:t>
        </w:r>
        <w:r>
          <w:rPr>
            <w:noProof/>
            <w:webHidden/>
          </w:rPr>
          <w:fldChar w:fldCharType="end"/>
        </w:r>
      </w:hyperlink>
    </w:p>
    <w:p w14:paraId="2F03E0EF" w14:textId="4F67F98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0" w:history="1">
        <w:r w:rsidRPr="00BE1DB4">
          <w:rPr>
            <w:rStyle w:val="Hyperlink"/>
          </w:rPr>
          <w:t>6.7.2.1</w:t>
        </w:r>
        <w:r>
          <w:rPr>
            <w:rFonts w:eastAsiaTheme="minorEastAsia" w:cstheme="minorBidi"/>
            <w:noProof/>
            <w:kern w:val="2"/>
            <w:sz w:val="24"/>
            <w:szCs w:val="24"/>
            <w14:ligatures w14:val="standardContextual"/>
          </w:rPr>
          <w:tab/>
        </w:r>
        <w:r w:rsidRPr="00BE1DB4">
          <w:rPr>
            <w:rStyle w:val="Hyperlink"/>
          </w:rPr>
          <w:t>Transactions – Growth Filter</w:t>
        </w:r>
        <w:r>
          <w:rPr>
            <w:noProof/>
            <w:webHidden/>
          </w:rPr>
          <w:tab/>
        </w:r>
        <w:r>
          <w:rPr>
            <w:noProof/>
            <w:webHidden/>
          </w:rPr>
          <w:fldChar w:fldCharType="begin"/>
        </w:r>
        <w:r>
          <w:rPr>
            <w:noProof/>
            <w:webHidden/>
          </w:rPr>
          <w:instrText xml:space="preserve"> PAGEREF _Toc230163270 \h </w:instrText>
        </w:r>
        <w:r>
          <w:rPr>
            <w:noProof/>
            <w:webHidden/>
          </w:rPr>
        </w:r>
        <w:r>
          <w:rPr>
            <w:noProof/>
            <w:webHidden/>
          </w:rPr>
          <w:fldChar w:fldCharType="separate"/>
        </w:r>
        <w:r>
          <w:rPr>
            <w:noProof/>
            <w:webHidden/>
          </w:rPr>
          <w:t>6-24</w:t>
        </w:r>
        <w:r>
          <w:rPr>
            <w:noProof/>
            <w:webHidden/>
          </w:rPr>
          <w:fldChar w:fldCharType="end"/>
        </w:r>
      </w:hyperlink>
    </w:p>
    <w:p w14:paraId="42D9098A" w14:textId="4166177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71" w:history="1">
        <w:r w:rsidRPr="00BE1DB4">
          <w:rPr>
            <w:rStyle w:val="Hyperlink"/>
          </w:rPr>
          <w:t>6.7.3</w:t>
        </w:r>
        <w:r>
          <w:rPr>
            <w:rFonts w:eastAsiaTheme="minorEastAsia" w:cstheme="minorBidi"/>
            <w:i w:val="0"/>
            <w:iCs w:val="0"/>
            <w:noProof/>
            <w:kern w:val="2"/>
            <w:sz w:val="24"/>
            <w:szCs w:val="24"/>
            <w14:ligatures w14:val="standardContextual"/>
          </w:rPr>
          <w:tab/>
        </w:r>
        <w:r w:rsidRPr="00BE1DB4">
          <w:rPr>
            <w:rStyle w:val="Hyperlink"/>
          </w:rPr>
          <w:t>Transactions - Set Asides</w:t>
        </w:r>
        <w:r>
          <w:rPr>
            <w:noProof/>
            <w:webHidden/>
          </w:rPr>
          <w:tab/>
        </w:r>
        <w:r>
          <w:rPr>
            <w:noProof/>
            <w:webHidden/>
          </w:rPr>
          <w:fldChar w:fldCharType="begin"/>
        </w:r>
        <w:r>
          <w:rPr>
            <w:noProof/>
            <w:webHidden/>
          </w:rPr>
          <w:instrText xml:space="preserve"> PAGEREF _Toc230163271 \h </w:instrText>
        </w:r>
        <w:r>
          <w:rPr>
            <w:noProof/>
            <w:webHidden/>
          </w:rPr>
        </w:r>
        <w:r>
          <w:rPr>
            <w:noProof/>
            <w:webHidden/>
          </w:rPr>
          <w:fldChar w:fldCharType="separate"/>
        </w:r>
        <w:r>
          <w:rPr>
            <w:noProof/>
            <w:webHidden/>
          </w:rPr>
          <w:t>6-25</w:t>
        </w:r>
        <w:r>
          <w:rPr>
            <w:noProof/>
            <w:webHidden/>
          </w:rPr>
          <w:fldChar w:fldCharType="end"/>
        </w:r>
      </w:hyperlink>
    </w:p>
    <w:p w14:paraId="1B4FCF5F" w14:textId="0837E8C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2" w:history="1">
        <w:r w:rsidRPr="00BE1DB4">
          <w:rPr>
            <w:rStyle w:val="Hyperlink"/>
          </w:rPr>
          <w:t>6.7.3.1</w:t>
        </w:r>
        <w:r>
          <w:rPr>
            <w:rFonts w:eastAsiaTheme="minorEastAsia" w:cstheme="minorBidi"/>
            <w:noProof/>
            <w:kern w:val="2"/>
            <w:sz w:val="24"/>
            <w:szCs w:val="24"/>
            <w14:ligatures w14:val="standardContextual"/>
          </w:rPr>
          <w:tab/>
        </w:r>
        <w:r w:rsidRPr="00BE1DB4">
          <w:rPr>
            <w:rStyle w:val="Hyperlink"/>
          </w:rPr>
          <w:t>Transactions – Set Aside filter</w:t>
        </w:r>
        <w:r>
          <w:rPr>
            <w:noProof/>
            <w:webHidden/>
          </w:rPr>
          <w:tab/>
        </w:r>
        <w:r>
          <w:rPr>
            <w:noProof/>
            <w:webHidden/>
          </w:rPr>
          <w:fldChar w:fldCharType="begin"/>
        </w:r>
        <w:r>
          <w:rPr>
            <w:noProof/>
            <w:webHidden/>
          </w:rPr>
          <w:instrText xml:space="preserve"> PAGEREF _Toc230163272 \h </w:instrText>
        </w:r>
        <w:r>
          <w:rPr>
            <w:noProof/>
            <w:webHidden/>
          </w:rPr>
        </w:r>
        <w:r>
          <w:rPr>
            <w:noProof/>
            <w:webHidden/>
          </w:rPr>
          <w:fldChar w:fldCharType="separate"/>
        </w:r>
        <w:r>
          <w:rPr>
            <w:noProof/>
            <w:webHidden/>
          </w:rPr>
          <w:t>6-25</w:t>
        </w:r>
        <w:r>
          <w:rPr>
            <w:noProof/>
            <w:webHidden/>
          </w:rPr>
          <w:fldChar w:fldCharType="end"/>
        </w:r>
      </w:hyperlink>
    </w:p>
    <w:p w14:paraId="5FD339FD" w14:textId="0202163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3" w:history="1">
        <w:r w:rsidRPr="00BE1DB4">
          <w:rPr>
            <w:rStyle w:val="Hyperlink"/>
          </w:rPr>
          <w:t>6.7.3.2</w:t>
        </w:r>
        <w:r>
          <w:rPr>
            <w:rFonts w:eastAsiaTheme="minorEastAsia" w:cstheme="minorBidi"/>
            <w:noProof/>
            <w:kern w:val="2"/>
            <w:sz w:val="24"/>
            <w:szCs w:val="24"/>
            <w14:ligatures w14:val="standardContextual"/>
          </w:rPr>
          <w:tab/>
        </w:r>
        <w:r w:rsidRPr="00BE1DB4">
          <w:rPr>
            <w:rStyle w:val="Hyperlink"/>
          </w:rPr>
          <w:t>Creating a New Set Aside Transaction</w:t>
        </w:r>
        <w:r>
          <w:rPr>
            <w:noProof/>
            <w:webHidden/>
          </w:rPr>
          <w:tab/>
        </w:r>
        <w:r>
          <w:rPr>
            <w:noProof/>
            <w:webHidden/>
          </w:rPr>
          <w:fldChar w:fldCharType="begin"/>
        </w:r>
        <w:r>
          <w:rPr>
            <w:noProof/>
            <w:webHidden/>
          </w:rPr>
          <w:instrText xml:space="preserve"> PAGEREF _Toc230163273 \h </w:instrText>
        </w:r>
        <w:r>
          <w:rPr>
            <w:noProof/>
            <w:webHidden/>
          </w:rPr>
        </w:r>
        <w:r>
          <w:rPr>
            <w:noProof/>
            <w:webHidden/>
          </w:rPr>
          <w:fldChar w:fldCharType="separate"/>
        </w:r>
        <w:r>
          <w:rPr>
            <w:noProof/>
            <w:webHidden/>
          </w:rPr>
          <w:t>6-26</w:t>
        </w:r>
        <w:r>
          <w:rPr>
            <w:noProof/>
            <w:webHidden/>
          </w:rPr>
          <w:fldChar w:fldCharType="end"/>
        </w:r>
      </w:hyperlink>
    </w:p>
    <w:p w14:paraId="45648DE1" w14:textId="7F4B0B8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4" w:history="1">
        <w:r w:rsidRPr="00BE1DB4">
          <w:rPr>
            <w:rStyle w:val="Hyperlink"/>
          </w:rPr>
          <w:t>6.7.3.3</w:t>
        </w:r>
        <w:r>
          <w:rPr>
            <w:rFonts w:eastAsiaTheme="minorEastAsia" w:cstheme="minorBidi"/>
            <w:noProof/>
            <w:kern w:val="2"/>
            <w:sz w:val="24"/>
            <w:szCs w:val="24"/>
            <w14:ligatures w14:val="standardContextual"/>
          </w:rPr>
          <w:tab/>
        </w:r>
        <w:r w:rsidRPr="00BE1DB4">
          <w:rPr>
            <w:rStyle w:val="Hyperlink"/>
          </w:rPr>
          <w:t>1st Yr Taxes and Ins - Setup</w:t>
        </w:r>
        <w:r>
          <w:rPr>
            <w:noProof/>
            <w:webHidden/>
          </w:rPr>
          <w:tab/>
        </w:r>
        <w:r>
          <w:rPr>
            <w:noProof/>
            <w:webHidden/>
          </w:rPr>
          <w:fldChar w:fldCharType="begin"/>
        </w:r>
        <w:r>
          <w:rPr>
            <w:noProof/>
            <w:webHidden/>
          </w:rPr>
          <w:instrText xml:space="preserve"> PAGEREF _Toc230163274 \h </w:instrText>
        </w:r>
        <w:r>
          <w:rPr>
            <w:noProof/>
            <w:webHidden/>
          </w:rPr>
        </w:r>
        <w:r>
          <w:rPr>
            <w:noProof/>
            <w:webHidden/>
          </w:rPr>
          <w:fldChar w:fldCharType="separate"/>
        </w:r>
        <w:r>
          <w:rPr>
            <w:noProof/>
            <w:webHidden/>
          </w:rPr>
          <w:t>6-26</w:t>
        </w:r>
        <w:r>
          <w:rPr>
            <w:noProof/>
            <w:webHidden/>
          </w:rPr>
          <w:fldChar w:fldCharType="end"/>
        </w:r>
      </w:hyperlink>
    </w:p>
    <w:p w14:paraId="3DA3CAF4" w14:textId="204C8A6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5" w:history="1">
        <w:r w:rsidRPr="00BE1DB4">
          <w:rPr>
            <w:rStyle w:val="Hyperlink"/>
          </w:rPr>
          <w:t>6.7.3.4</w:t>
        </w:r>
        <w:r>
          <w:rPr>
            <w:rFonts w:eastAsiaTheme="minorEastAsia" w:cstheme="minorBidi"/>
            <w:noProof/>
            <w:kern w:val="2"/>
            <w:sz w:val="24"/>
            <w:szCs w:val="24"/>
            <w14:ligatures w14:val="standardContextual"/>
          </w:rPr>
          <w:tab/>
        </w:r>
        <w:r w:rsidRPr="00BE1DB4">
          <w:rPr>
            <w:rStyle w:val="Hyperlink"/>
          </w:rPr>
          <w:t>Repair Set Aside- Setup</w:t>
        </w:r>
        <w:r>
          <w:rPr>
            <w:noProof/>
            <w:webHidden/>
          </w:rPr>
          <w:tab/>
        </w:r>
        <w:r>
          <w:rPr>
            <w:noProof/>
            <w:webHidden/>
          </w:rPr>
          <w:fldChar w:fldCharType="begin"/>
        </w:r>
        <w:r>
          <w:rPr>
            <w:noProof/>
            <w:webHidden/>
          </w:rPr>
          <w:instrText xml:space="preserve"> PAGEREF _Toc230163275 \h </w:instrText>
        </w:r>
        <w:r>
          <w:rPr>
            <w:noProof/>
            <w:webHidden/>
          </w:rPr>
        </w:r>
        <w:r>
          <w:rPr>
            <w:noProof/>
            <w:webHidden/>
          </w:rPr>
          <w:fldChar w:fldCharType="separate"/>
        </w:r>
        <w:r>
          <w:rPr>
            <w:noProof/>
            <w:webHidden/>
          </w:rPr>
          <w:t>6-27</w:t>
        </w:r>
        <w:r>
          <w:rPr>
            <w:noProof/>
            <w:webHidden/>
          </w:rPr>
          <w:fldChar w:fldCharType="end"/>
        </w:r>
      </w:hyperlink>
    </w:p>
    <w:p w14:paraId="4FADC0CA" w14:textId="0EBCF35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6" w:history="1">
        <w:r w:rsidRPr="00BE1DB4">
          <w:rPr>
            <w:rStyle w:val="Hyperlink"/>
          </w:rPr>
          <w:t>6.7.3.5</w:t>
        </w:r>
        <w:r>
          <w:rPr>
            <w:rFonts w:eastAsiaTheme="minorEastAsia" w:cstheme="minorBidi"/>
            <w:noProof/>
            <w:kern w:val="2"/>
            <w:sz w:val="24"/>
            <w:szCs w:val="24"/>
            <w14:ligatures w14:val="standardContextual"/>
          </w:rPr>
          <w:tab/>
        </w:r>
        <w:r w:rsidRPr="00BE1DB4">
          <w:rPr>
            <w:rStyle w:val="Hyperlink"/>
          </w:rPr>
          <w:t>Loss Draft Set Aside- Setup</w:t>
        </w:r>
        <w:r>
          <w:rPr>
            <w:noProof/>
            <w:webHidden/>
          </w:rPr>
          <w:tab/>
        </w:r>
        <w:r>
          <w:rPr>
            <w:noProof/>
            <w:webHidden/>
          </w:rPr>
          <w:fldChar w:fldCharType="begin"/>
        </w:r>
        <w:r>
          <w:rPr>
            <w:noProof/>
            <w:webHidden/>
          </w:rPr>
          <w:instrText xml:space="preserve"> PAGEREF _Toc230163276 \h </w:instrText>
        </w:r>
        <w:r>
          <w:rPr>
            <w:noProof/>
            <w:webHidden/>
          </w:rPr>
        </w:r>
        <w:r>
          <w:rPr>
            <w:noProof/>
            <w:webHidden/>
          </w:rPr>
          <w:fldChar w:fldCharType="separate"/>
        </w:r>
        <w:r>
          <w:rPr>
            <w:noProof/>
            <w:webHidden/>
          </w:rPr>
          <w:t>6-28</w:t>
        </w:r>
        <w:r>
          <w:rPr>
            <w:noProof/>
            <w:webHidden/>
          </w:rPr>
          <w:fldChar w:fldCharType="end"/>
        </w:r>
      </w:hyperlink>
    </w:p>
    <w:p w14:paraId="57C9F087" w14:textId="4BA8A51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77" w:history="1">
        <w:r w:rsidRPr="00BE1DB4">
          <w:rPr>
            <w:rStyle w:val="Hyperlink"/>
          </w:rPr>
          <w:t>6.7.3.6</w:t>
        </w:r>
        <w:r>
          <w:rPr>
            <w:rFonts w:eastAsiaTheme="minorEastAsia" w:cstheme="minorBidi"/>
            <w:noProof/>
            <w:kern w:val="2"/>
            <w:sz w:val="24"/>
            <w:szCs w:val="24"/>
            <w14:ligatures w14:val="standardContextual"/>
          </w:rPr>
          <w:tab/>
        </w:r>
        <w:r w:rsidRPr="00BE1DB4">
          <w:rPr>
            <w:rStyle w:val="Hyperlink"/>
          </w:rPr>
          <w:t>Hardest Hit Funds Set Aside- Setup</w:t>
        </w:r>
        <w:r>
          <w:rPr>
            <w:noProof/>
            <w:webHidden/>
          </w:rPr>
          <w:tab/>
        </w:r>
        <w:r>
          <w:rPr>
            <w:noProof/>
            <w:webHidden/>
          </w:rPr>
          <w:fldChar w:fldCharType="begin"/>
        </w:r>
        <w:r>
          <w:rPr>
            <w:noProof/>
            <w:webHidden/>
          </w:rPr>
          <w:instrText xml:space="preserve"> PAGEREF _Toc230163277 \h </w:instrText>
        </w:r>
        <w:r>
          <w:rPr>
            <w:noProof/>
            <w:webHidden/>
          </w:rPr>
        </w:r>
        <w:r>
          <w:rPr>
            <w:noProof/>
            <w:webHidden/>
          </w:rPr>
          <w:fldChar w:fldCharType="separate"/>
        </w:r>
        <w:r>
          <w:rPr>
            <w:noProof/>
            <w:webHidden/>
          </w:rPr>
          <w:t>6-28</w:t>
        </w:r>
        <w:r>
          <w:rPr>
            <w:noProof/>
            <w:webHidden/>
          </w:rPr>
          <w:fldChar w:fldCharType="end"/>
        </w:r>
      </w:hyperlink>
    </w:p>
    <w:p w14:paraId="791D6180" w14:textId="7AA9172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78" w:history="1">
        <w:r w:rsidRPr="00BE1DB4">
          <w:rPr>
            <w:rStyle w:val="Hyperlink"/>
          </w:rPr>
          <w:t>6.7.4</w:t>
        </w:r>
        <w:r>
          <w:rPr>
            <w:rFonts w:eastAsiaTheme="minorEastAsia" w:cstheme="minorBidi"/>
            <w:i w:val="0"/>
            <w:iCs w:val="0"/>
            <w:noProof/>
            <w:kern w:val="2"/>
            <w:sz w:val="24"/>
            <w:szCs w:val="24"/>
            <w14:ligatures w14:val="standardContextual"/>
          </w:rPr>
          <w:tab/>
        </w:r>
        <w:r w:rsidRPr="00BE1DB4">
          <w:rPr>
            <w:rStyle w:val="Hyperlink"/>
          </w:rPr>
          <w:t>Transactions - Claims</w:t>
        </w:r>
        <w:r>
          <w:rPr>
            <w:noProof/>
            <w:webHidden/>
          </w:rPr>
          <w:tab/>
        </w:r>
        <w:r>
          <w:rPr>
            <w:noProof/>
            <w:webHidden/>
          </w:rPr>
          <w:fldChar w:fldCharType="begin"/>
        </w:r>
        <w:r>
          <w:rPr>
            <w:noProof/>
            <w:webHidden/>
          </w:rPr>
          <w:instrText xml:space="preserve"> PAGEREF _Toc230163278 \h </w:instrText>
        </w:r>
        <w:r>
          <w:rPr>
            <w:noProof/>
            <w:webHidden/>
          </w:rPr>
        </w:r>
        <w:r>
          <w:rPr>
            <w:noProof/>
            <w:webHidden/>
          </w:rPr>
          <w:fldChar w:fldCharType="separate"/>
        </w:r>
        <w:r>
          <w:rPr>
            <w:noProof/>
            <w:webHidden/>
          </w:rPr>
          <w:t>6-29</w:t>
        </w:r>
        <w:r>
          <w:rPr>
            <w:noProof/>
            <w:webHidden/>
          </w:rPr>
          <w:fldChar w:fldCharType="end"/>
        </w:r>
      </w:hyperlink>
    </w:p>
    <w:p w14:paraId="7732725E" w14:textId="628C047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79" w:history="1">
        <w:r w:rsidRPr="00BE1DB4">
          <w:rPr>
            <w:rStyle w:val="Hyperlink"/>
          </w:rPr>
          <w:t>6.7.5</w:t>
        </w:r>
        <w:r>
          <w:rPr>
            <w:rFonts w:eastAsiaTheme="minorEastAsia" w:cstheme="minorBidi"/>
            <w:i w:val="0"/>
            <w:iCs w:val="0"/>
            <w:noProof/>
            <w:kern w:val="2"/>
            <w:sz w:val="24"/>
            <w:szCs w:val="24"/>
            <w14:ligatures w14:val="standardContextual"/>
          </w:rPr>
          <w:tab/>
        </w:r>
        <w:r w:rsidRPr="00BE1DB4">
          <w:rPr>
            <w:rStyle w:val="Hyperlink"/>
          </w:rPr>
          <w:t>Transactions – Miscellaneous</w:t>
        </w:r>
        <w:r>
          <w:rPr>
            <w:noProof/>
            <w:webHidden/>
          </w:rPr>
          <w:tab/>
        </w:r>
        <w:r>
          <w:rPr>
            <w:noProof/>
            <w:webHidden/>
          </w:rPr>
          <w:fldChar w:fldCharType="begin"/>
        </w:r>
        <w:r>
          <w:rPr>
            <w:noProof/>
            <w:webHidden/>
          </w:rPr>
          <w:instrText xml:space="preserve"> PAGEREF _Toc230163279 \h </w:instrText>
        </w:r>
        <w:r>
          <w:rPr>
            <w:noProof/>
            <w:webHidden/>
          </w:rPr>
        </w:r>
        <w:r>
          <w:rPr>
            <w:noProof/>
            <w:webHidden/>
          </w:rPr>
          <w:fldChar w:fldCharType="separate"/>
        </w:r>
        <w:r>
          <w:rPr>
            <w:noProof/>
            <w:webHidden/>
          </w:rPr>
          <w:t>6-30</w:t>
        </w:r>
        <w:r>
          <w:rPr>
            <w:noProof/>
            <w:webHidden/>
          </w:rPr>
          <w:fldChar w:fldCharType="end"/>
        </w:r>
      </w:hyperlink>
    </w:p>
    <w:p w14:paraId="655A7E8D" w14:textId="273E622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0" w:history="1">
        <w:r w:rsidRPr="00BE1DB4">
          <w:rPr>
            <w:rStyle w:val="Hyperlink"/>
          </w:rPr>
          <w:t>6.7.6</w:t>
        </w:r>
        <w:r>
          <w:rPr>
            <w:rFonts w:eastAsiaTheme="minorEastAsia" w:cstheme="minorBidi"/>
            <w:i w:val="0"/>
            <w:iCs w:val="0"/>
            <w:noProof/>
            <w:kern w:val="2"/>
            <w:sz w:val="24"/>
            <w:szCs w:val="24"/>
            <w14:ligatures w14:val="standardContextual"/>
          </w:rPr>
          <w:tab/>
        </w:r>
        <w:r w:rsidRPr="00BE1DB4">
          <w:rPr>
            <w:rStyle w:val="Hyperlink"/>
          </w:rPr>
          <w:t>Notes Collections</w:t>
        </w:r>
        <w:r>
          <w:rPr>
            <w:noProof/>
            <w:webHidden/>
          </w:rPr>
          <w:tab/>
        </w:r>
        <w:r>
          <w:rPr>
            <w:noProof/>
            <w:webHidden/>
          </w:rPr>
          <w:fldChar w:fldCharType="begin"/>
        </w:r>
        <w:r>
          <w:rPr>
            <w:noProof/>
            <w:webHidden/>
          </w:rPr>
          <w:instrText xml:space="preserve"> PAGEREF _Toc230163280 \h </w:instrText>
        </w:r>
        <w:r>
          <w:rPr>
            <w:noProof/>
            <w:webHidden/>
          </w:rPr>
        </w:r>
        <w:r>
          <w:rPr>
            <w:noProof/>
            <w:webHidden/>
          </w:rPr>
          <w:fldChar w:fldCharType="separate"/>
        </w:r>
        <w:r>
          <w:rPr>
            <w:noProof/>
            <w:webHidden/>
          </w:rPr>
          <w:t>6-30</w:t>
        </w:r>
        <w:r>
          <w:rPr>
            <w:noProof/>
            <w:webHidden/>
          </w:rPr>
          <w:fldChar w:fldCharType="end"/>
        </w:r>
      </w:hyperlink>
    </w:p>
    <w:p w14:paraId="5BB5D18B" w14:textId="13450EBB" w:rsidR="00EC7503" w:rsidRDefault="00EC7503">
      <w:pPr>
        <w:pStyle w:val="TOC2"/>
        <w:rPr>
          <w:rFonts w:eastAsiaTheme="minorEastAsia" w:cstheme="minorBidi"/>
          <w:smallCaps w:val="0"/>
          <w:noProof/>
          <w:kern w:val="2"/>
          <w:sz w:val="24"/>
          <w:szCs w:val="24"/>
          <w14:ligatures w14:val="standardContextual"/>
        </w:rPr>
      </w:pPr>
      <w:hyperlink w:anchor="_Toc230163281" w:history="1">
        <w:r w:rsidRPr="00BE1DB4">
          <w:rPr>
            <w:rStyle w:val="Hyperlink"/>
            <w:snapToGrid w:val="0"/>
            <w:w w:val="0"/>
          </w:rPr>
          <w:t>6.8</w:t>
        </w:r>
        <w:r>
          <w:rPr>
            <w:rFonts w:eastAsiaTheme="minorEastAsia" w:cstheme="minorBidi"/>
            <w:smallCaps w:val="0"/>
            <w:noProof/>
            <w:kern w:val="2"/>
            <w:sz w:val="24"/>
            <w:szCs w:val="24"/>
            <w14:ligatures w14:val="standardContextual"/>
          </w:rPr>
          <w:tab/>
        </w:r>
        <w:r w:rsidRPr="00BE1DB4">
          <w:rPr>
            <w:rStyle w:val="Hyperlink"/>
            <w:snapToGrid w:val="0"/>
            <w:w w:val="0"/>
          </w:rPr>
          <w:t>Contacts</w:t>
        </w:r>
        <w:r>
          <w:rPr>
            <w:noProof/>
            <w:webHidden/>
          </w:rPr>
          <w:tab/>
        </w:r>
        <w:r>
          <w:rPr>
            <w:noProof/>
            <w:webHidden/>
          </w:rPr>
          <w:fldChar w:fldCharType="begin"/>
        </w:r>
        <w:r>
          <w:rPr>
            <w:noProof/>
            <w:webHidden/>
          </w:rPr>
          <w:instrText xml:space="preserve"> PAGEREF _Toc230163281 \h </w:instrText>
        </w:r>
        <w:r>
          <w:rPr>
            <w:noProof/>
            <w:webHidden/>
          </w:rPr>
        </w:r>
        <w:r>
          <w:rPr>
            <w:noProof/>
            <w:webHidden/>
          </w:rPr>
          <w:fldChar w:fldCharType="separate"/>
        </w:r>
        <w:r>
          <w:rPr>
            <w:noProof/>
            <w:webHidden/>
          </w:rPr>
          <w:t>6-31</w:t>
        </w:r>
        <w:r>
          <w:rPr>
            <w:noProof/>
            <w:webHidden/>
          </w:rPr>
          <w:fldChar w:fldCharType="end"/>
        </w:r>
      </w:hyperlink>
    </w:p>
    <w:p w14:paraId="6934B808" w14:textId="14644FE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2" w:history="1">
        <w:r w:rsidRPr="00BE1DB4">
          <w:rPr>
            <w:rStyle w:val="Hyperlink"/>
          </w:rPr>
          <w:t>6.8.1</w:t>
        </w:r>
        <w:r>
          <w:rPr>
            <w:rFonts w:eastAsiaTheme="minorEastAsia" w:cstheme="minorBidi"/>
            <w:i w:val="0"/>
            <w:iCs w:val="0"/>
            <w:noProof/>
            <w:kern w:val="2"/>
            <w:sz w:val="24"/>
            <w:szCs w:val="24"/>
            <w14:ligatures w14:val="standardContextual"/>
          </w:rPr>
          <w:tab/>
        </w:r>
        <w:r w:rsidRPr="00BE1DB4">
          <w:rPr>
            <w:rStyle w:val="Hyperlink"/>
          </w:rPr>
          <w:t>Viewing a Contact</w:t>
        </w:r>
        <w:r>
          <w:rPr>
            <w:noProof/>
            <w:webHidden/>
          </w:rPr>
          <w:tab/>
        </w:r>
        <w:r>
          <w:rPr>
            <w:noProof/>
            <w:webHidden/>
          </w:rPr>
          <w:fldChar w:fldCharType="begin"/>
        </w:r>
        <w:r>
          <w:rPr>
            <w:noProof/>
            <w:webHidden/>
          </w:rPr>
          <w:instrText xml:space="preserve"> PAGEREF _Toc230163282 \h </w:instrText>
        </w:r>
        <w:r>
          <w:rPr>
            <w:noProof/>
            <w:webHidden/>
          </w:rPr>
        </w:r>
        <w:r>
          <w:rPr>
            <w:noProof/>
            <w:webHidden/>
          </w:rPr>
          <w:fldChar w:fldCharType="separate"/>
        </w:r>
        <w:r>
          <w:rPr>
            <w:noProof/>
            <w:webHidden/>
          </w:rPr>
          <w:t>6-31</w:t>
        </w:r>
        <w:r>
          <w:rPr>
            <w:noProof/>
            <w:webHidden/>
          </w:rPr>
          <w:fldChar w:fldCharType="end"/>
        </w:r>
      </w:hyperlink>
    </w:p>
    <w:p w14:paraId="2684F262" w14:textId="606D5B3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3" w:history="1">
        <w:r w:rsidRPr="00BE1DB4">
          <w:rPr>
            <w:rStyle w:val="Hyperlink"/>
          </w:rPr>
          <w:t>6.8.2</w:t>
        </w:r>
        <w:r>
          <w:rPr>
            <w:rFonts w:eastAsiaTheme="minorEastAsia" w:cstheme="minorBidi"/>
            <w:i w:val="0"/>
            <w:iCs w:val="0"/>
            <w:noProof/>
            <w:kern w:val="2"/>
            <w:sz w:val="24"/>
            <w:szCs w:val="24"/>
            <w14:ligatures w14:val="standardContextual"/>
          </w:rPr>
          <w:tab/>
        </w:r>
        <w:r w:rsidRPr="00BE1DB4">
          <w:rPr>
            <w:rStyle w:val="Hyperlink"/>
          </w:rPr>
          <w:t>Adding a Contact</w:t>
        </w:r>
        <w:r>
          <w:rPr>
            <w:noProof/>
            <w:webHidden/>
          </w:rPr>
          <w:tab/>
        </w:r>
        <w:r>
          <w:rPr>
            <w:noProof/>
            <w:webHidden/>
          </w:rPr>
          <w:fldChar w:fldCharType="begin"/>
        </w:r>
        <w:r>
          <w:rPr>
            <w:noProof/>
            <w:webHidden/>
          </w:rPr>
          <w:instrText xml:space="preserve"> PAGEREF _Toc230163283 \h </w:instrText>
        </w:r>
        <w:r>
          <w:rPr>
            <w:noProof/>
            <w:webHidden/>
          </w:rPr>
        </w:r>
        <w:r>
          <w:rPr>
            <w:noProof/>
            <w:webHidden/>
          </w:rPr>
          <w:fldChar w:fldCharType="separate"/>
        </w:r>
        <w:r>
          <w:rPr>
            <w:noProof/>
            <w:webHidden/>
          </w:rPr>
          <w:t>6-32</w:t>
        </w:r>
        <w:r>
          <w:rPr>
            <w:noProof/>
            <w:webHidden/>
          </w:rPr>
          <w:fldChar w:fldCharType="end"/>
        </w:r>
      </w:hyperlink>
    </w:p>
    <w:p w14:paraId="55536D85" w14:textId="680951F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4" w:history="1">
        <w:r w:rsidRPr="00BE1DB4">
          <w:rPr>
            <w:rStyle w:val="Hyperlink"/>
          </w:rPr>
          <w:t>6.8.3</w:t>
        </w:r>
        <w:r>
          <w:rPr>
            <w:rFonts w:eastAsiaTheme="minorEastAsia" w:cstheme="minorBidi"/>
            <w:i w:val="0"/>
            <w:iCs w:val="0"/>
            <w:noProof/>
            <w:kern w:val="2"/>
            <w:sz w:val="24"/>
            <w:szCs w:val="24"/>
            <w14:ligatures w14:val="standardContextual"/>
          </w:rPr>
          <w:tab/>
        </w:r>
        <w:r w:rsidRPr="00BE1DB4">
          <w:rPr>
            <w:rStyle w:val="Hyperlink"/>
          </w:rPr>
          <w:t>Editing a Contact</w:t>
        </w:r>
        <w:r>
          <w:rPr>
            <w:noProof/>
            <w:webHidden/>
          </w:rPr>
          <w:tab/>
        </w:r>
        <w:r>
          <w:rPr>
            <w:noProof/>
            <w:webHidden/>
          </w:rPr>
          <w:fldChar w:fldCharType="begin"/>
        </w:r>
        <w:r>
          <w:rPr>
            <w:noProof/>
            <w:webHidden/>
          </w:rPr>
          <w:instrText xml:space="preserve"> PAGEREF _Toc230163284 \h </w:instrText>
        </w:r>
        <w:r>
          <w:rPr>
            <w:noProof/>
            <w:webHidden/>
          </w:rPr>
        </w:r>
        <w:r>
          <w:rPr>
            <w:noProof/>
            <w:webHidden/>
          </w:rPr>
          <w:fldChar w:fldCharType="separate"/>
        </w:r>
        <w:r>
          <w:rPr>
            <w:noProof/>
            <w:webHidden/>
          </w:rPr>
          <w:t>6-32</w:t>
        </w:r>
        <w:r>
          <w:rPr>
            <w:noProof/>
            <w:webHidden/>
          </w:rPr>
          <w:fldChar w:fldCharType="end"/>
        </w:r>
      </w:hyperlink>
    </w:p>
    <w:p w14:paraId="7C9D71F0" w14:textId="544214F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5" w:history="1">
        <w:r w:rsidRPr="00BE1DB4">
          <w:rPr>
            <w:rStyle w:val="Hyperlink"/>
          </w:rPr>
          <w:t>6.8.4</w:t>
        </w:r>
        <w:r>
          <w:rPr>
            <w:rFonts w:eastAsiaTheme="minorEastAsia" w:cstheme="minorBidi"/>
            <w:i w:val="0"/>
            <w:iCs w:val="0"/>
            <w:noProof/>
            <w:kern w:val="2"/>
            <w:sz w:val="24"/>
            <w:szCs w:val="24"/>
            <w14:ligatures w14:val="standardContextual"/>
          </w:rPr>
          <w:tab/>
        </w:r>
        <w:r w:rsidRPr="00BE1DB4">
          <w:rPr>
            <w:rStyle w:val="Hyperlink"/>
          </w:rPr>
          <w:t>Viewing and editing “Borrower in Health Care Facility” checkbox</w:t>
        </w:r>
        <w:r>
          <w:rPr>
            <w:noProof/>
            <w:webHidden/>
          </w:rPr>
          <w:tab/>
        </w:r>
        <w:r>
          <w:rPr>
            <w:noProof/>
            <w:webHidden/>
          </w:rPr>
          <w:fldChar w:fldCharType="begin"/>
        </w:r>
        <w:r>
          <w:rPr>
            <w:noProof/>
            <w:webHidden/>
          </w:rPr>
          <w:instrText xml:space="preserve"> PAGEREF _Toc230163285 \h </w:instrText>
        </w:r>
        <w:r>
          <w:rPr>
            <w:noProof/>
            <w:webHidden/>
          </w:rPr>
        </w:r>
        <w:r>
          <w:rPr>
            <w:noProof/>
            <w:webHidden/>
          </w:rPr>
          <w:fldChar w:fldCharType="separate"/>
        </w:r>
        <w:r>
          <w:rPr>
            <w:noProof/>
            <w:webHidden/>
          </w:rPr>
          <w:t>6-33</w:t>
        </w:r>
        <w:r>
          <w:rPr>
            <w:noProof/>
            <w:webHidden/>
          </w:rPr>
          <w:fldChar w:fldCharType="end"/>
        </w:r>
      </w:hyperlink>
    </w:p>
    <w:p w14:paraId="3F28F03C" w14:textId="2370953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6" w:history="1">
        <w:r w:rsidRPr="00BE1DB4">
          <w:rPr>
            <w:rStyle w:val="Hyperlink"/>
          </w:rPr>
          <w:t>6.8.5</w:t>
        </w:r>
        <w:r>
          <w:rPr>
            <w:rFonts w:eastAsiaTheme="minorEastAsia" w:cstheme="minorBidi"/>
            <w:i w:val="0"/>
            <w:iCs w:val="0"/>
            <w:noProof/>
            <w:kern w:val="2"/>
            <w:sz w:val="24"/>
            <w:szCs w:val="24"/>
            <w14:ligatures w14:val="standardContextual"/>
          </w:rPr>
          <w:tab/>
        </w:r>
        <w:r w:rsidRPr="00BE1DB4">
          <w:rPr>
            <w:rStyle w:val="Hyperlink"/>
          </w:rPr>
          <w:t>Deleting a Contact</w:t>
        </w:r>
        <w:r>
          <w:rPr>
            <w:noProof/>
            <w:webHidden/>
          </w:rPr>
          <w:tab/>
        </w:r>
        <w:r>
          <w:rPr>
            <w:noProof/>
            <w:webHidden/>
          </w:rPr>
          <w:fldChar w:fldCharType="begin"/>
        </w:r>
        <w:r>
          <w:rPr>
            <w:noProof/>
            <w:webHidden/>
          </w:rPr>
          <w:instrText xml:space="preserve"> PAGEREF _Toc230163286 \h </w:instrText>
        </w:r>
        <w:r>
          <w:rPr>
            <w:noProof/>
            <w:webHidden/>
          </w:rPr>
        </w:r>
        <w:r>
          <w:rPr>
            <w:noProof/>
            <w:webHidden/>
          </w:rPr>
          <w:fldChar w:fldCharType="separate"/>
        </w:r>
        <w:r>
          <w:rPr>
            <w:noProof/>
            <w:webHidden/>
          </w:rPr>
          <w:t>6-33</w:t>
        </w:r>
        <w:r>
          <w:rPr>
            <w:noProof/>
            <w:webHidden/>
          </w:rPr>
          <w:fldChar w:fldCharType="end"/>
        </w:r>
      </w:hyperlink>
    </w:p>
    <w:p w14:paraId="209504F1" w14:textId="3D44651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7" w:history="1">
        <w:r w:rsidRPr="00BE1DB4">
          <w:rPr>
            <w:rStyle w:val="Hyperlink"/>
            <w:snapToGrid w:val="0"/>
            <w:w w:val="0"/>
          </w:rPr>
          <w:t>6.8.6</w:t>
        </w:r>
        <w:r>
          <w:rPr>
            <w:rFonts w:eastAsiaTheme="minorEastAsia" w:cstheme="minorBidi"/>
            <w:i w:val="0"/>
            <w:iCs w:val="0"/>
            <w:noProof/>
            <w:kern w:val="2"/>
            <w:sz w:val="24"/>
            <w:szCs w:val="24"/>
            <w14:ligatures w14:val="standardContextual"/>
          </w:rPr>
          <w:tab/>
        </w:r>
        <w:r w:rsidRPr="00BE1DB4">
          <w:rPr>
            <w:rStyle w:val="Hyperlink"/>
          </w:rPr>
          <w:t>Deactivating a Non-Borrowing Spouse</w:t>
        </w:r>
        <w:r>
          <w:rPr>
            <w:noProof/>
            <w:webHidden/>
          </w:rPr>
          <w:tab/>
        </w:r>
        <w:r>
          <w:rPr>
            <w:noProof/>
            <w:webHidden/>
          </w:rPr>
          <w:fldChar w:fldCharType="begin"/>
        </w:r>
        <w:r>
          <w:rPr>
            <w:noProof/>
            <w:webHidden/>
          </w:rPr>
          <w:instrText xml:space="preserve"> PAGEREF _Toc230163287 \h </w:instrText>
        </w:r>
        <w:r>
          <w:rPr>
            <w:noProof/>
            <w:webHidden/>
          </w:rPr>
        </w:r>
        <w:r>
          <w:rPr>
            <w:noProof/>
            <w:webHidden/>
          </w:rPr>
          <w:fldChar w:fldCharType="separate"/>
        </w:r>
        <w:r>
          <w:rPr>
            <w:noProof/>
            <w:webHidden/>
          </w:rPr>
          <w:t>6-33</w:t>
        </w:r>
        <w:r>
          <w:rPr>
            <w:noProof/>
            <w:webHidden/>
          </w:rPr>
          <w:fldChar w:fldCharType="end"/>
        </w:r>
      </w:hyperlink>
    </w:p>
    <w:p w14:paraId="0FEB4E8C" w14:textId="4DBD6DA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8" w:history="1">
        <w:r w:rsidRPr="00BE1DB4">
          <w:rPr>
            <w:rStyle w:val="Hyperlink"/>
          </w:rPr>
          <w:t>6.8.7</w:t>
        </w:r>
        <w:r>
          <w:rPr>
            <w:rFonts w:eastAsiaTheme="minorEastAsia" w:cstheme="minorBidi"/>
            <w:i w:val="0"/>
            <w:iCs w:val="0"/>
            <w:noProof/>
            <w:kern w:val="2"/>
            <w:sz w:val="24"/>
            <w:szCs w:val="24"/>
            <w14:ligatures w14:val="standardContextual"/>
          </w:rPr>
          <w:tab/>
        </w:r>
        <w:r w:rsidRPr="00BE1DB4">
          <w:rPr>
            <w:rStyle w:val="Hyperlink"/>
          </w:rPr>
          <w:t>Viewing Eligible and Ineligible Non-Borrowing Spouse</w:t>
        </w:r>
        <w:r>
          <w:rPr>
            <w:noProof/>
            <w:webHidden/>
          </w:rPr>
          <w:tab/>
        </w:r>
        <w:r>
          <w:rPr>
            <w:noProof/>
            <w:webHidden/>
          </w:rPr>
          <w:fldChar w:fldCharType="begin"/>
        </w:r>
        <w:r>
          <w:rPr>
            <w:noProof/>
            <w:webHidden/>
          </w:rPr>
          <w:instrText xml:space="preserve"> PAGEREF _Toc230163288 \h </w:instrText>
        </w:r>
        <w:r>
          <w:rPr>
            <w:noProof/>
            <w:webHidden/>
          </w:rPr>
        </w:r>
        <w:r>
          <w:rPr>
            <w:noProof/>
            <w:webHidden/>
          </w:rPr>
          <w:fldChar w:fldCharType="separate"/>
        </w:r>
        <w:r>
          <w:rPr>
            <w:noProof/>
            <w:webHidden/>
          </w:rPr>
          <w:t>6-34</w:t>
        </w:r>
        <w:r>
          <w:rPr>
            <w:noProof/>
            <w:webHidden/>
          </w:rPr>
          <w:fldChar w:fldCharType="end"/>
        </w:r>
      </w:hyperlink>
    </w:p>
    <w:p w14:paraId="5130FECA" w14:textId="54B6CCE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89" w:history="1">
        <w:r w:rsidRPr="00BE1DB4">
          <w:rPr>
            <w:rStyle w:val="Hyperlink"/>
          </w:rPr>
          <w:t>6.8.8</w:t>
        </w:r>
        <w:r>
          <w:rPr>
            <w:rFonts w:eastAsiaTheme="minorEastAsia" w:cstheme="minorBidi"/>
            <w:i w:val="0"/>
            <w:iCs w:val="0"/>
            <w:noProof/>
            <w:kern w:val="2"/>
            <w:sz w:val="24"/>
            <w:szCs w:val="24"/>
            <w14:ligatures w14:val="standardContextual"/>
          </w:rPr>
          <w:tab/>
        </w:r>
        <w:r w:rsidRPr="00BE1DB4">
          <w:rPr>
            <w:rStyle w:val="Hyperlink"/>
          </w:rPr>
          <w:t>Adding a Non-Borrowing Spouse Contact</w:t>
        </w:r>
        <w:r>
          <w:rPr>
            <w:noProof/>
            <w:webHidden/>
          </w:rPr>
          <w:tab/>
        </w:r>
        <w:r>
          <w:rPr>
            <w:noProof/>
            <w:webHidden/>
          </w:rPr>
          <w:fldChar w:fldCharType="begin"/>
        </w:r>
        <w:r>
          <w:rPr>
            <w:noProof/>
            <w:webHidden/>
          </w:rPr>
          <w:instrText xml:space="preserve"> PAGEREF _Toc230163289 \h </w:instrText>
        </w:r>
        <w:r>
          <w:rPr>
            <w:noProof/>
            <w:webHidden/>
          </w:rPr>
        </w:r>
        <w:r>
          <w:rPr>
            <w:noProof/>
            <w:webHidden/>
          </w:rPr>
          <w:fldChar w:fldCharType="separate"/>
        </w:r>
        <w:r>
          <w:rPr>
            <w:noProof/>
            <w:webHidden/>
          </w:rPr>
          <w:t>6-35</w:t>
        </w:r>
        <w:r>
          <w:rPr>
            <w:noProof/>
            <w:webHidden/>
          </w:rPr>
          <w:fldChar w:fldCharType="end"/>
        </w:r>
      </w:hyperlink>
    </w:p>
    <w:p w14:paraId="5FAB727C" w14:textId="5DD3E03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0" w:history="1">
        <w:r w:rsidRPr="00BE1DB4">
          <w:rPr>
            <w:rStyle w:val="Hyperlink"/>
          </w:rPr>
          <w:t>6.8.9</w:t>
        </w:r>
        <w:r>
          <w:rPr>
            <w:rFonts w:eastAsiaTheme="minorEastAsia" w:cstheme="minorBidi"/>
            <w:i w:val="0"/>
            <w:iCs w:val="0"/>
            <w:noProof/>
            <w:kern w:val="2"/>
            <w:sz w:val="24"/>
            <w:szCs w:val="24"/>
            <w14:ligatures w14:val="standardContextual"/>
          </w:rPr>
          <w:tab/>
        </w:r>
        <w:r w:rsidRPr="00BE1DB4">
          <w:rPr>
            <w:rStyle w:val="Hyperlink"/>
          </w:rPr>
          <w:t>Editing a Non-Borrowing Spouse Contact</w:t>
        </w:r>
        <w:r>
          <w:rPr>
            <w:noProof/>
            <w:webHidden/>
          </w:rPr>
          <w:tab/>
        </w:r>
        <w:r>
          <w:rPr>
            <w:noProof/>
            <w:webHidden/>
          </w:rPr>
          <w:fldChar w:fldCharType="begin"/>
        </w:r>
        <w:r>
          <w:rPr>
            <w:noProof/>
            <w:webHidden/>
          </w:rPr>
          <w:instrText xml:space="preserve"> PAGEREF _Toc230163290 \h </w:instrText>
        </w:r>
        <w:r>
          <w:rPr>
            <w:noProof/>
            <w:webHidden/>
          </w:rPr>
        </w:r>
        <w:r>
          <w:rPr>
            <w:noProof/>
            <w:webHidden/>
          </w:rPr>
          <w:fldChar w:fldCharType="separate"/>
        </w:r>
        <w:r>
          <w:rPr>
            <w:noProof/>
            <w:webHidden/>
          </w:rPr>
          <w:t>6-35</w:t>
        </w:r>
        <w:r>
          <w:rPr>
            <w:noProof/>
            <w:webHidden/>
          </w:rPr>
          <w:fldChar w:fldCharType="end"/>
        </w:r>
      </w:hyperlink>
    </w:p>
    <w:p w14:paraId="4F53D67D" w14:textId="5D75F01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1" w:history="1">
        <w:r w:rsidRPr="00BE1DB4">
          <w:rPr>
            <w:rStyle w:val="Hyperlink"/>
          </w:rPr>
          <w:t>6.8.10</w:t>
        </w:r>
        <w:r>
          <w:rPr>
            <w:rFonts w:eastAsiaTheme="minorEastAsia" w:cstheme="minorBidi"/>
            <w:i w:val="0"/>
            <w:iCs w:val="0"/>
            <w:noProof/>
            <w:kern w:val="2"/>
            <w:sz w:val="24"/>
            <w:szCs w:val="24"/>
            <w14:ligatures w14:val="standardContextual"/>
          </w:rPr>
          <w:tab/>
        </w:r>
        <w:r w:rsidRPr="00BE1DB4">
          <w:rPr>
            <w:rStyle w:val="Hyperlink"/>
          </w:rPr>
          <w:t>Adding a Changed Borrower Name and Changed Co-Borrower Name Contact</w:t>
        </w:r>
        <w:r>
          <w:rPr>
            <w:noProof/>
            <w:webHidden/>
          </w:rPr>
          <w:tab/>
        </w:r>
        <w:r>
          <w:rPr>
            <w:noProof/>
            <w:webHidden/>
          </w:rPr>
          <w:fldChar w:fldCharType="begin"/>
        </w:r>
        <w:r>
          <w:rPr>
            <w:noProof/>
            <w:webHidden/>
          </w:rPr>
          <w:instrText xml:space="preserve"> PAGEREF _Toc230163291 \h </w:instrText>
        </w:r>
        <w:r>
          <w:rPr>
            <w:noProof/>
            <w:webHidden/>
          </w:rPr>
        </w:r>
        <w:r>
          <w:rPr>
            <w:noProof/>
            <w:webHidden/>
          </w:rPr>
          <w:fldChar w:fldCharType="separate"/>
        </w:r>
        <w:r>
          <w:rPr>
            <w:noProof/>
            <w:webHidden/>
          </w:rPr>
          <w:t>6-35</w:t>
        </w:r>
        <w:r>
          <w:rPr>
            <w:noProof/>
            <w:webHidden/>
          </w:rPr>
          <w:fldChar w:fldCharType="end"/>
        </w:r>
      </w:hyperlink>
    </w:p>
    <w:p w14:paraId="5E585246" w14:textId="600E507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2" w:history="1">
        <w:r w:rsidRPr="00BE1DB4">
          <w:rPr>
            <w:rStyle w:val="Hyperlink"/>
          </w:rPr>
          <w:t>6.8.11</w:t>
        </w:r>
        <w:r>
          <w:rPr>
            <w:rFonts w:eastAsiaTheme="minorEastAsia" w:cstheme="minorBidi"/>
            <w:i w:val="0"/>
            <w:iCs w:val="0"/>
            <w:noProof/>
            <w:kern w:val="2"/>
            <w:sz w:val="24"/>
            <w:szCs w:val="24"/>
            <w14:ligatures w14:val="standardContextual"/>
          </w:rPr>
          <w:tab/>
        </w:r>
        <w:r w:rsidRPr="00BE1DB4">
          <w:rPr>
            <w:rStyle w:val="Hyperlink"/>
          </w:rPr>
          <w:t>Editing a Changed Borrower Name Contact</w:t>
        </w:r>
        <w:r>
          <w:rPr>
            <w:noProof/>
            <w:webHidden/>
          </w:rPr>
          <w:tab/>
        </w:r>
        <w:r>
          <w:rPr>
            <w:noProof/>
            <w:webHidden/>
          </w:rPr>
          <w:fldChar w:fldCharType="begin"/>
        </w:r>
        <w:r>
          <w:rPr>
            <w:noProof/>
            <w:webHidden/>
          </w:rPr>
          <w:instrText xml:space="preserve"> PAGEREF _Toc230163292 \h </w:instrText>
        </w:r>
        <w:r>
          <w:rPr>
            <w:noProof/>
            <w:webHidden/>
          </w:rPr>
        </w:r>
        <w:r>
          <w:rPr>
            <w:noProof/>
            <w:webHidden/>
          </w:rPr>
          <w:fldChar w:fldCharType="separate"/>
        </w:r>
        <w:r>
          <w:rPr>
            <w:noProof/>
            <w:webHidden/>
          </w:rPr>
          <w:t>6-37</w:t>
        </w:r>
        <w:r>
          <w:rPr>
            <w:noProof/>
            <w:webHidden/>
          </w:rPr>
          <w:fldChar w:fldCharType="end"/>
        </w:r>
      </w:hyperlink>
    </w:p>
    <w:p w14:paraId="7D59319A" w14:textId="21504A6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3" w:history="1">
        <w:r w:rsidRPr="00BE1DB4">
          <w:rPr>
            <w:rStyle w:val="Hyperlink"/>
          </w:rPr>
          <w:t>6.8.12</w:t>
        </w:r>
        <w:r>
          <w:rPr>
            <w:rFonts w:eastAsiaTheme="minorEastAsia" w:cstheme="minorBidi"/>
            <w:i w:val="0"/>
            <w:iCs w:val="0"/>
            <w:noProof/>
            <w:kern w:val="2"/>
            <w:sz w:val="24"/>
            <w:szCs w:val="24"/>
            <w14:ligatures w14:val="standardContextual"/>
          </w:rPr>
          <w:tab/>
        </w:r>
        <w:r w:rsidRPr="00BE1DB4">
          <w:rPr>
            <w:rStyle w:val="Hyperlink"/>
          </w:rPr>
          <w:t>Adding Assessment Information</w:t>
        </w:r>
        <w:r>
          <w:rPr>
            <w:noProof/>
            <w:webHidden/>
          </w:rPr>
          <w:tab/>
        </w:r>
        <w:r>
          <w:rPr>
            <w:noProof/>
            <w:webHidden/>
          </w:rPr>
          <w:fldChar w:fldCharType="begin"/>
        </w:r>
        <w:r>
          <w:rPr>
            <w:noProof/>
            <w:webHidden/>
          </w:rPr>
          <w:instrText xml:space="preserve"> PAGEREF _Toc230163293 \h </w:instrText>
        </w:r>
        <w:r>
          <w:rPr>
            <w:noProof/>
            <w:webHidden/>
          </w:rPr>
        </w:r>
        <w:r>
          <w:rPr>
            <w:noProof/>
            <w:webHidden/>
          </w:rPr>
          <w:fldChar w:fldCharType="separate"/>
        </w:r>
        <w:r>
          <w:rPr>
            <w:noProof/>
            <w:webHidden/>
          </w:rPr>
          <w:t>6-37</w:t>
        </w:r>
        <w:r>
          <w:rPr>
            <w:noProof/>
            <w:webHidden/>
          </w:rPr>
          <w:fldChar w:fldCharType="end"/>
        </w:r>
      </w:hyperlink>
    </w:p>
    <w:p w14:paraId="61D0C98B" w14:textId="660EA70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4" w:history="1">
        <w:r w:rsidRPr="00BE1DB4">
          <w:rPr>
            <w:rStyle w:val="Hyperlink"/>
          </w:rPr>
          <w:t>6.8.13</w:t>
        </w:r>
        <w:r>
          <w:rPr>
            <w:rFonts w:eastAsiaTheme="minorEastAsia" w:cstheme="minorBidi"/>
            <w:i w:val="0"/>
            <w:iCs w:val="0"/>
            <w:noProof/>
            <w:kern w:val="2"/>
            <w:sz w:val="24"/>
            <w:szCs w:val="24"/>
            <w14:ligatures w14:val="standardContextual"/>
          </w:rPr>
          <w:tab/>
        </w:r>
        <w:r w:rsidRPr="00BE1DB4">
          <w:rPr>
            <w:rStyle w:val="Hyperlink"/>
          </w:rPr>
          <w:t>Viewing and Editing Assessment Information</w:t>
        </w:r>
        <w:r>
          <w:rPr>
            <w:noProof/>
            <w:webHidden/>
          </w:rPr>
          <w:tab/>
        </w:r>
        <w:r>
          <w:rPr>
            <w:noProof/>
            <w:webHidden/>
          </w:rPr>
          <w:fldChar w:fldCharType="begin"/>
        </w:r>
        <w:r>
          <w:rPr>
            <w:noProof/>
            <w:webHidden/>
          </w:rPr>
          <w:instrText xml:space="preserve"> PAGEREF _Toc230163294 \h </w:instrText>
        </w:r>
        <w:r>
          <w:rPr>
            <w:noProof/>
            <w:webHidden/>
          </w:rPr>
        </w:r>
        <w:r>
          <w:rPr>
            <w:noProof/>
            <w:webHidden/>
          </w:rPr>
          <w:fldChar w:fldCharType="separate"/>
        </w:r>
        <w:r>
          <w:rPr>
            <w:noProof/>
            <w:webHidden/>
          </w:rPr>
          <w:t>6-38</w:t>
        </w:r>
        <w:r>
          <w:rPr>
            <w:noProof/>
            <w:webHidden/>
          </w:rPr>
          <w:fldChar w:fldCharType="end"/>
        </w:r>
      </w:hyperlink>
    </w:p>
    <w:p w14:paraId="21D0C937" w14:textId="3BD93CBE" w:rsidR="00EC7503" w:rsidRDefault="00EC7503">
      <w:pPr>
        <w:pStyle w:val="TOC2"/>
        <w:rPr>
          <w:rFonts w:eastAsiaTheme="minorEastAsia" w:cstheme="minorBidi"/>
          <w:smallCaps w:val="0"/>
          <w:noProof/>
          <w:kern w:val="2"/>
          <w:sz w:val="24"/>
          <w:szCs w:val="24"/>
          <w14:ligatures w14:val="standardContextual"/>
        </w:rPr>
      </w:pPr>
      <w:hyperlink w:anchor="_Toc230163295" w:history="1">
        <w:r w:rsidRPr="00BE1DB4">
          <w:rPr>
            <w:rStyle w:val="Hyperlink"/>
            <w:snapToGrid w:val="0"/>
            <w:w w:val="0"/>
          </w:rPr>
          <w:t>6.9</w:t>
        </w:r>
        <w:r>
          <w:rPr>
            <w:rFonts w:eastAsiaTheme="minorEastAsia" w:cstheme="minorBidi"/>
            <w:smallCaps w:val="0"/>
            <w:noProof/>
            <w:kern w:val="2"/>
            <w:sz w:val="24"/>
            <w:szCs w:val="24"/>
            <w14:ligatures w14:val="standardContextual"/>
          </w:rPr>
          <w:tab/>
        </w:r>
        <w:r w:rsidRPr="00BE1DB4">
          <w:rPr>
            <w:rStyle w:val="Hyperlink"/>
            <w:snapToGrid w:val="0"/>
            <w:w w:val="0"/>
          </w:rPr>
          <w:t>Property</w:t>
        </w:r>
        <w:r>
          <w:rPr>
            <w:noProof/>
            <w:webHidden/>
          </w:rPr>
          <w:tab/>
        </w:r>
        <w:r>
          <w:rPr>
            <w:noProof/>
            <w:webHidden/>
          </w:rPr>
          <w:fldChar w:fldCharType="begin"/>
        </w:r>
        <w:r>
          <w:rPr>
            <w:noProof/>
            <w:webHidden/>
          </w:rPr>
          <w:instrText xml:space="preserve"> PAGEREF _Toc230163295 \h </w:instrText>
        </w:r>
        <w:r>
          <w:rPr>
            <w:noProof/>
            <w:webHidden/>
          </w:rPr>
        </w:r>
        <w:r>
          <w:rPr>
            <w:noProof/>
            <w:webHidden/>
          </w:rPr>
          <w:fldChar w:fldCharType="separate"/>
        </w:r>
        <w:r>
          <w:rPr>
            <w:noProof/>
            <w:webHidden/>
          </w:rPr>
          <w:t>6-38</w:t>
        </w:r>
        <w:r>
          <w:rPr>
            <w:noProof/>
            <w:webHidden/>
          </w:rPr>
          <w:fldChar w:fldCharType="end"/>
        </w:r>
      </w:hyperlink>
    </w:p>
    <w:p w14:paraId="61C41626" w14:textId="3BB4F2E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296" w:history="1">
        <w:r w:rsidRPr="00BE1DB4">
          <w:rPr>
            <w:rStyle w:val="Hyperlink"/>
          </w:rPr>
          <w:t>6.9.1</w:t>
        </w:r>
        <w:r>
          <w:rPr>
            <w:rFonts w:eastAsiaTheme="minorEastAsia" w:cstheme="minorBidi"/>
            <w:i w:val="0"/>
            <w:iCs w:val="0"/>
            <w:noProof/>
            <w:kern w:val="2"/>
            <w:sz w:val="24"/>
            <w:szCs w:val="24"/>
            <w14:ligatures w14:val="standardContextual"/>
          </w:rPr>
          <w:tab/>
        </w:r>
        <w:r w:rsidRPr="00BE1DB4">
          <w:rPr>
            <w:rStyle w:val="Hyperlink"/>
          </w:rPr>
          <w:t>Property Info</w:t>
        </w:r>
        <w:r>
          <w:rPr>
            <w:noProof/>
            <w:webHidden/>
          </w:rPr>
          <w:tab/>
        </w:r>
        <w:r>
          <w:rPr>
            <w:noProof/>
            <w:webHidden/>
          </w:rPr>
          <w:fldChar w:fldCharType="begin"/>
        </w:r>
        <w:r>
          <w:rPr>
            <w:noProof/>
            <w:webHidden/>
          </w:rPr>
          <w:instrText xml:space="preserve"> PAGEREF _Toc230163296 \h </w:instrText>
        </w:r>
        <w:r>
          <w:rPr>
            <w:noProof/>
            <w:webHidden/>
          </w:rPr>
        </w:r>
        <w:r>
          <w:rPr>
            <w:noProof/>
            <w:webHidden/>
          </w:rPr>
          <w:fldChar w:fldCharType="separate"/>
        </w:r>
        <w:r>
          <w:rPr>
            <w:noProof/>
            <w:webHidden/>
          </w:rPr>
          <w:t>6-38</w:t>
        </w:r>
        <w:r>
          <w:rPr>
            <w:noProof/>
            <w:webHidden/>
          </w:rPr>
          <w:fldChar w:fldCharType="end"/>
        </w:r>
      </w:hyperlink>
    </w:p>
    <w:p w14:paraId="3A92A179" w14:textId="2F97508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97" w:history="1">
        <w:r w:rsidRPr="00BE1DB4">
          <w:rPr>
            <w:rStyle w:val="Hyperlink"/>
          </w:rPr>
          <w:t>6.9.1.1</w:t>
        </w:r>
        <w:r>
          <w:rPr>
            <w:rFonts w:eastAsiaTheme="minorEastAsia" w:cstheme="minorBidi"/>
            <w:noProof/>
            <w:kern w:val="2"/>
            <w:sz w:val="24"/>
            <w:szCs w:val="24"/>
            <w14:ligatures w14:val="standardContextual"/>
          </w:rPr>
          <w:tab/>
        </w:r>
        <w:r w:rsidRPr="00BE1DB4">
          <w:rPr>
            <w:rStyle w:val="Hyperlink"/>
          </w:rPr>
          <w:t>Editing Property Info</w:t>
        </w:r>
        <w:r>
          <w:rPr>
            <w:noProof/>
            <w:webHidden/>
          </w:rPr>
          <w:tab/>
        </w:r>
        <w:r>
          <w:rPr>
            <w:noProof/>
            <w:webHidden/>
          </w:rPr>
          <w:fldChar w:fldCharType="begin"/>
        </w:r>
        <w:r>
          <w:rPr>
            <w:noProof/>
            <w:webHidden/>
          </w:rPr>
          <w:instrText xml:space="preserve"> PAGEREF _Toc230163297 \h </w:instrText>
        </w:r>
        <w:r>
          <w:rPr>
            <w:noProof/>
            <w:webHidden/>
          </w:rPr>
        </w:r>
        <w:r>
          <w:rPr>
            <w:noProof/>
            <w:webHidden/>
          </w:rPr>
          <w:fldChar w:fldCharType="separate"/>
        </w:r>
        <w:r>
          <w:rPr>
            <w:noProof/>
            <w:webHidden/>
          </w:rPr>
          <w:t>6-39</w:t>
        </w:r>
        <w:r>
          <w:rPr>
            <w:noProof/>
            <w:webHidden/>
          </w:rPr>
          <w:fldChar w:fldCharType="end"/>
        </w:r>
      </w:hyperlink>
    </w:p>
    <w:p w14:paraId="2649677D" w14:textId="762A488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98" w:history="1">
        <w:r w:rsidRPr="00BE1DB4">
          <w:rPr>
            <w:rStyle w:val="Hyperlink"/>
          </w:rPr>
          <w:t>6.9.1.2</w:t>
        </w:r>
        <w:r>
          <w:rPr>
            <w:rFonts w:eastAsiaTheme="minorEastAsia" w:cstheme="minorBidi"/>
            <w:noProof/>
            <w:kern w:val="2"/>
            <w:sz w:val="24"/>
            <w:szCs w:val="24"/>
            <w14:ligatures w14:val="standardContextual"/>
          </w:rPr>
          <w:tab/>
        </w:r>
        <w:r w:rsidRPr="00BE1DB4">
          <w:rPr>
            <w:rStyle w:val="Hyperlink"/>
          </w:rPr>
          <w:t>Uploading a Property Photo</w:t>
        </w:r>
        <w:r>
          <w:rPr>
            <w:noProof/>
            <w:webHidden/>
          </w:rPr>
          <w:tab/>
        </w:r>
        <w:r>
          <w:rPr>
            <w:noProof/>
            <w:webHidden/>
          </w:rPr>
          <w:fldChar w:fldCharType="begin"/>
        </w:r>
        <w:r>
          <w:rPr>
            <w:noProof/>
            <w:webHidden/>
          </w:rPr>
          <w:instrText xml:space="preserve"> PAGEREF _Toc230163298 \h </w:instrText>
        </w:r>
        <w:r>
          <w:rPr>
            <w:noProof/>
            <w:webHidden/>
          </w:rPr>
        </w:r>
        <w:r>
          <w:rPr>
            <w:noProof/>
            <w:webHidden/>
          </w:rPr>
          <w:fldChar w:fldCharType="separate"/>
        </w:r>
        <w:r>
          <w:rPr>
            <w:noProof/>
            <w:webHidden/>
          </w:rPr>
          <w:t>6-39</w:t>
        </w:r>
        <w:r>
          <w:rPr>
            <w:noProof/>
            <w:webHidden/>
          </w:rPr>
          <w:fldChar w:fldCharType="end"/>
        </w:r>
      </w:hyperlink>
    </w:p>
    <w:p w14:paraId="6913F9A7" w14:textId="44ED99D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299" w:history="1">
        <w:r w:rsidRPr="00BE1DB4">
          <w:rPr>
            <w:rStyle w:val="Hyperlink"/>
          </w:rPr>
          <w:t>6.9.1.3</w:t>
        </w:r>
        <w:r>
          <w:rPr>
            <w:rFonts w:eastAsiaTheme="minorEastAsia" w:cstheme="minorBidi"/>
            <w:noProof/>
            <w:kern w:val="2"/>
            <w:sz w:val="24"/>
            <w:szCs w:val="24"/>
            <w14:ligatures w14:val="standardContextual"/>
          </w:rPr>
          <w:tab/>
        </w:r>
        <w:r w:rsidRPr="00BE1DB4">
          <w:rPr>
            <w:rStyle w:val="Hyperlink"/>
          </w:rPr>
          <w:t>Editing the Description for a Property Photo</w:t>
        </w:r>
        <w:r>
          <w:rPr>
            <w:noProof/>
            <w:webHidden/>
          </w:rPr>
          <w:tab/>
        </w:r>
        <w:r>
          <w:rPr>
            <w:noProof/>
            <w:webHidden/>
          </w:rPr>
          <w:fldChar w:fldCharType="begin"/>
        </w:r>
        <w:r>
          <w:rPr>
            <w:noProof/>
            <w:webHidden/>
          </w:rPr>
          <w:instrText xml:space="preserve"> PAGEREF _Toc230163299 \h </w:instrText>
        </w:r>
        <w:r>
          <w:rPr>
            <w:noProof/>
            <w:webHidden/>
          </w:rPr>
        </w:r>
        <w:r>
          <w:rPr>
            <w:noProof/>
            <w:webHidden/>
          </w:rPr>
          <w:fldChar w:fldCharType="separate"/>
        </w:r>
        <w:r>
          <w:rPr>
            <w:noProof/>
            <w:webHidden/>
          </w:rPr>
          <w:t>6-40</w:t>
        </w:r>
        <w:r>
          <w:rPr>
            <w:noProof/>
            <w:webHidden/>
          </w:rPr>
          <w:fldChar w:fldCharType="end"/>
        </w:r>
      </w:hyperlink>
    </w:p>
    <w:p w14:paraId="3E5D744E" w14:textId="52BF1DF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0" w:history="1">
        <w:r w:rsidRPr="00BE1DB4">
          <w:rPr>
            <w:rStyle w:val="Hyperlink"/>
          </w:rPr>
          <w:t>6.9.1.4</w:t>
        </w:r>
        <w:r>
          <w:rPr>
            <w:rFonts w:eastAsiaTheme="minorEastAsia" w:cstheme="minorBidi"/>
            <w:noProof/>
            <w:kern w:val="2"/>
            <w:sz w:val="24"/>
            <w:szCs w:val="24"/>
            <w14:ligatures w14:val="standardContextual"/>
          </w:rPr>
          <w:tab/>
        </w:r>
        <w:r w:rsidRPr="00BE1DB4">
          <w:rPr>
            <w:rStyle w:val="Hyperlink"/>
          </w:rPr>
          <w:t>Deleting a Property Photo</w:t>
        </w:r>
        <w:r>
          <w:rPr>
            <w:noProof/>
            <w:webHidden/>
          </w:rPr>
          <w:tab/>
        </w:r>
        <w:r>
          <w:rPr>
            <w:noProof/>
            <w:webHidden/>
          </w:rPr>
          <w:fldChar w:fldCharType="begin"/>
        </w:r>
        <w:r>
          <w:rPr>
            <w:noProof/>
            <w:webHidden/>
          </w:rPr>
          <w:instrText xml:space="preserve"> PAGEREF _Toc230163300 \h </w:instrText>
        </w:r>
        <w:r>
          <w:rPr>
            <w:noProof/>
            <w:webHidden/>
          </w:rPr>
        </w:r>
        <w:r>
          <w:rPr>
            <w:noProof/>
            <w:webHidden/>
          </w:rPr>
          <w:fldChar w:fldCharType="separate"/>
        </w:r>
        <w:r>
          <w:rPr>
            <w:noProof/>
            <w:webHidden/>
          </w:rPr>
          <w:t>6-40</w:t>
        </w:r>
        <w:r>
          <w:rPr>
            <w:noProof/>
            <w:webHidden/>
          </w:rPr>
          <w:fldChar w:fldCharType="end"/>
        </w:r>
      </w:hyperlink>
    </w:p>
    <w:p w14:paraId="224398BF" w14:textId="33B3909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01" w:history="1">
        <w:r w:rsidRPr="00BE1DB4">
          <w:rPr>
            <w:rStyle w:val="Hyperlink"/>
          </w:rPr>
          <w:t>6.9.2</w:t>
        </w:r>
        <w:r>
          <w:rPr>
            <w:rFonts w:eastAsiaTheme="minorEastAsia" w:cstheme="minorBidi"/>
            <w:i w:val="0"/>
            <w:iCs w:val="0"/>
            <w:noProof/>
            <w:kern w:val="2"/>
            <w:sz w:val="24"/>
            <w:szCs w:val="24"/>
            <w14:ligatures w14:val="standardContextual"/>
          </w:rPr>
          <w:tab/>
        </w:r>
        <w:r w:rsidRPr="00BE1DB4">
          <w:rPr>
            <w:rStyle w:val="Hyperlink"/>
          </w:rPr>
          <w:t>Property Values</w:t>
        </w:r>
        <w:r>
          <w:rPr>
            <w:noProof/>
            <w:webHidden/>
          </w:rPr>
          <w:tab/>
        </w:r>
        <w:r>
          <w:rPr>
            <w:noProof/>
            <w:webHidden/>
          </w:rPr>
          <w:fldChar w:fldCharType="begin"/>
        </w:r>
        <w:r>
          <w:rPr>
            <w:noProof/>
            <w:webHidden/>
          </w:rPr>
          <w:instrText xml:space="preserve"> PAGEREF _Toc230163301 \h </w:instrText>
        </w:r>
        <w:r>
          <w:rPr>
            <w:noProof/>
            <w:webHidden/>
          </w:rPr>
        </w:r>
        <w:r>
          <w:rPr>
            <w:noProof/>
            <w:webHidden/>
          </w:rPr>
          <w:fldChar w:fldCharType="separate"/>
        </w:r>
        <w:r>
          <w:rPr>
            <w:noProof/>
            <w:webHidden/>
          </w:rPr>
          <w:t>6-40</w:t>
        </w:r>
        <w:r>
          <w:rPr>
            <w:noProof/>
            <w:webHidden/>
          </w:rPr>
          <w:fldChar w:fldCharType="end"/>
        </w:r>
      </w:hyperlink>
    </w:p>
    <w:p w14:paraId="1647AB02" w14:textId="590A8B7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2" w:history="1">
        <w:r w:rsidRPr="00BE1DB4">
          <w:rPr>
            <w:rStyle w:val="Hyperlink"/>
          </w:rPr>
          <w:t>6.9.2.1</w:t>
        </w:r>
        <w:r>
          <w:rPr>
            <w:rFonts w:eastAsiaTheme="minorEastAsia" w:cstheme="minorBidi"/>
            <w:noProof/>
            <w:kern w:val="2"/>
            <w:sz w:val="24"/>
            <w:szCs w:val="24"/>
            <w14:ligatures w14:val="standardContextual"/>
          </w:rPr>
          <w:tab/>
        </w:r>
        <w:r w:rsidRPr="00BE1DB4">
          <w:rPr>
            <w:rStyle w:val="Hyperlink"/>
          </w:rPr>
          <w:t>Viewing Property Values</w:t>
        </w:r>
        <w:r>
          <w:rPr>
            <w:noProof/>
            <w:webHidden/>
          </w:rPr>
          <w:tab/>
        </w:r>
        <w:r>
          <w:rPr>
            <w:noProof/>
            <w:webHidden/>
          </w:rPr>
          <w:fldChar w:fldCharType="begin"/>
        </w:r>
        <w:r>
          <w:rPr>
            <w:noProof/>
            <w:webHidden/>
          </w:rPr>
          <w:instrText xml:space="preserve"> PAGEREF _Toc230163302 \h </w:instrText>
        </w:r>
        <w:r>
          <w:rPr>
            <w:noProof/>
            <w:webHidden/>
          </w:rPr>
        </w:r>
        <w:r>
          <w:rPr>
            <w:noProof/>
            <w:webHidden/>
          </w:rPr>
          <w:fldChar w:fldCharType="separate"/>
        </w:r>
        <w:r>
          <w:rPr>
            <w:noProof/>
            <w:webHidden/>
          </w:rPr>
          <w:t>6-41</w:t>
        </w:r>
        <w:r>
          <w:rPr>
            <w:noProof/>
            <w:webHidden/>
          </w:rPr>
          <w:fldChar w:fldCharType="end"/>
        </w:r>
      </w:hyperlink>
    </w:p>
    <w:p w14:paraId="56783A7A" w14:textId="47E4640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3" w:history="1">
        <w:r w:rsidRPr="00BE1DB4">
          <w:rPr>
            <w:rStyle w:val="Hyperlink"/>
          </w:rPr>
          <w:t>6.9.2.2</w:t>
        </w:r>
        <w:r>
          <w:rPr>
            <w:rFonts w:eastAsiaTheme="minorEastAsia" w:cstheme="minorBidi"/>
            <w:noProof/>
            <w:kern w:val="2"/>
            <w:sz w:val="24"/>
            <w:szCs w:val="24"/>
            <w14:ligatures w14:val="standardContextual"/>
          </w:rPr>
          <w:tab/>
        </w:r>
        <w:r w:rsidRPr="00BE1DB4">
          <w:rPr>
            <w:rStyle w:val="Hyperlink"/>
          </w:rPr>
          <w:t>Adding a New Property Value</w:t>
        </w:r>
        <w:r>
          <w:rPr>
            <w:noProof/>
            <w:webHidden/>
          </w:rPr>
          <w:tab/>
        </w:r>
        <w:r>
          <w:rPr>
            <w:noProof/>
            <w:webHidden/>
          </w:rPr>
          <w:fldChar w:fldCharType="begin"/>
        </w:r>
        <w:r>
          <w:rPr>
            <w:noProof/>
            <w:webHidden/>
          </w:rPr>
          <w:instrText xml:space="preserve"> PAGEREF _Toc230163303 \h </w:instrText>
        </w:r>
        <w:r>
          <w:rPr>
            <w:noProof/>
            <w:webHidden/>
          </w:rPr>
        </w:r>
        <w:r>
          <w:rPr>
            <w:noProof/>
            <w:webHidden/>
          </w:rPr>
          <w:fldChar w:fldCharType="separate"/>
        </w:r>
        <w:r>
          <w:rPr>
            <w:noProof/>
            <w:webHidden/>
          </w:rPr>
          <w:t>6-41</w:t>
        </w:r>
        <w:r>
          <w:rPr>
            <w:noProof/>
            <w:webHidden/>
          </w:rPr>
          <w:fldChar w:fldCharType="end"/>
        </w:r>
      </w:hyperlink>
    </w:p>
    <w:p w14:paraId="5D68307D" w14:textId="0F35388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4" w:history="1">
        <w:r w:rsidRPr="00BE1DB4">
          <w:rPr>
            <w:rStyle w:val="Hyperlink"/>
          </w:rPr>
          <w:t>6.9.2.3</w:t>
        </w:r>
        <w:r>
          <w:rPr>
            <w:rFonts w:eastAsiaTheme="minorEastAsia" w:cstheme="minorBidi"/>
            <w:noProof/>
            <w:kern w:val="2"/>
            <w:sz w:val="24"/>
            <w:szCs w:val="24"/>
            <w14:ligatures w14:val="standardContextual"/>
          </w:rPr>
          <w:tab/>
        </w:r>
        <w:r w:rsidRPr="00BE1DB4">
          <w:rPr>
            <w:rStyle w:val="Hyperlink"/>
          </w:rPr>
          <w:t>Editing a  Property Value</w:t>
        </w:r>
        <w:r>
          <w:rPr>
            <w:noProof/>
            <w:webHidden/>
          </w:rPr>
          <w:tab/>
        </w:r>
        <w:r>
          <w:rPr>
            <w:noProof/>
            <w:webHidden/>
          </w:rPr>
          <w:fldChar w:fldCharType="begin"/>
        </w:r>
        <w:r>
          <w:rPr>
            <w:noProof/>
            <w:webHidden/>
          </w:rPr>
          <w:instrText xml:space="preserve"> PAGEREF _Toc230163304 \h </w:instrText>
        </w:r>
        <w:r>
          <w:rPr>
            <w:noProof/>
            <w:webHidden/>
          </w:rPr>
        </w:r>
        <w:r>
          <w:rPr>
            <w:noProof/>
            <w:webHidden/>
          </w:rPr>
          <w:fldChar w:fldCharType="separate"/>
        </w:r>
        <w:r>
          <w:rPr>
            <w:noProof/>
            <w:webHidden/>
          </w:rPr>
          <w:t>6-41</w:t>
        </w:r>
        <w:r>
          <w:rPr>
            <w:noProof/>
            <w:webHidden/>
          </w:rPr>
          <w:fldChar w:fldCharType="end"/>
        </w:r>
      </w:hyperlink>
    </w:p>
    <w:p w14:paraId="011900E8" w14:textId="632F018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5" w:history="1">
        <w:r w:rsidRPr="00BE1DB4">
          <w:rPr>
            <w:rStyle w:val="Hyperlink"/>
          </w:rPr>
          <w:t>6.9.2.4</w:t>
        </w:r>
        <w:r>
          <w:rPr>
            <w:rFonts w:eastAsiaTheme="minorEastAsia" w:cstheme="minorBidi"/>
            <w:noProof/>
            <w:kern w:val="2"/>
            <w:sz w:val="24"/>
            <w:szCs w:val="24"/>
            <w14:ligatures w14:val="standardContextual"/>
          </w:rPr>
          <w:tab/>
        </w:r>
        <w:r w:rsidRPr="00BE1DB4">
          <w:rPr>
            <w:rStyle w:val="Hyperlink"/>
          </w:rPr>
          <w:t>Deleting a Property Value</w:t>
        </w:r>
        <w:r>
          <w:rPr>
            <w:noProof/>
            <w:webHidden/>
          </w:rPr>
          <w:tab/>
        </w:r>
        <w:r>
          <w:rPr>
            <w:noProof/>
            <w:webHidden/>
          </w:rPr>
          <w:fldChar w:fldCharType="begin"/>
        </w:r>
        <w:r>
          <w:rPr>
            <w:noProof/>
            <w:webHidden/>
          </w:rPr>
          <w:instrText xml:space="preserve"> PAGEREF _Toc230163305 \h </w:instrText>
        </w:r>
        <w:r>
          <w:rPr>
            <w:noProof/>
            <w:webHidden/>
          </w:rPr>
        </w:r>
        <w:r>
          <w:rPr>
            <w:noProof/>
            <w:webHidden/>
          </w:rPr>
          <w:fldChar w:fldCharType="separate"/>
        </w:r>
        <w:r>
          <w:rPr>
            <w:noProof/>
            <w:webHidden/>
          </w:rPr>
          <w:t>6-42</w:t>
        </w:r>
        <w:r>
          <w:rPr>
            <w:noProof/>
            <w:webHidden/>
          </w:rPr>
          <w:fldChar w:fldCharType="end"/>
        </w:r>
      </w:hyperlink>
    </w:p>
    <w:p w14:paraId="3744816C" w14:textId="5CF0AC0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06" w:history="1">
        <w:r w:rsidRPr="00BE1DB4">
          <w:rPr>
            <w:rStyle w:val="Hyperlink"/>
          </w:rPr>
          <w:t>6.9.3</w:t>
        </w:r>
        <w:r>
          <w:rPr>
            <w:rFonts w:eastAsiaTheme="minorEastAsia" w:cstheme="minorBidi"/>
            <w:i w:val="0"/>
            <w:iCs w:val="0"/>
            <w:noProof/>
            <w:kern w:val="2"/>
            <w:sz w:val="24"/>
            <w:szCs w:val="24"/>
            <w14:ligatures w14:val="standardContextual"/>
          </w:rPr>
          <w:tab/>
        </w:r>
        <w:r w:rsidRPr="00BE1DB4">
          <w:rPr>
            <w:rStyle w:val="Hyperlink"/>
          </w:rPr>
          <w:t>Property Tax Info</w:t>
        </w:r>
        <w:r>
          <w:rPr>
            <w:noProof/>
            <w:webHidden/>
          </w:rPr>
          <w:tab/>
        </w:r>
        <w:r>
          <w:rPr>
            <w:noProof/>
            <w:webHidden/>
          </w:rPr>
          <w:fldChar w:fldCharType="begin"/>
        </w:r>
        <w:r>
          <w:rPr>
            <w:noProof/>
            <w:webHidden/>
          </w:rPr>
          <w:instrText xml:space="preserve"> PAGEREF _Toc230163306 \h </w:instrText>
        </w:r>
        <w:r>
          <w:rPr>
            <w:noProof/>
            <w:webHidden/>
          </w:rPr>
        </w:r>
        <w:r>
          <w:rPr>
            <w:noProof/>
            <w:webHidden/>
          </w:rPr>
          <w:fldChar w:fldCharType="separate"/>
        </w:r>
        <w:r>
          <w:rPr>
            <w:noProof/>
            <w:webHidden/>
          </w:rPr>
          <w:t>6-42</w:t>
        </w:r>
        <w:r>
          <w:rPr>
            <w:noProof/>
            <w:webHidden/>
          </w:rPr>
          <w:fldChar w:fldCharType="end"/>
        </w:r>
      </w:hyperlink>
    </w:p>
    <w:p w14:paraId="5A25EE77" w14:textId="032F5FD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07" w:history="1">
        <w:r w:rsidRPr="00BE1DB4">
          <w:rPr>
            <w:rStyle w:val="Hyperlink"/>
          </w:rPr>
          <w:t>6.9.3.1</w:t>
        </w:r>
        <w:r>
          <w:rPr>
            <w:rFonts w:eastAsiaTheme="minorEastAsia" w:cstheme="minorBidi"/>
            <w:noProof/>
            <w:kern w:val="2"/>
            <w:sz w:val="24"/>
            <w:szCs w:val="24"/>
            <w14:ligatures w14:val="standardContextual"/>
          </w:rPr>
          <w:tab/>
        </w:r>
        <w:r w:rsidRPr="00BE1DB4">
          <w:rPr>
            <w:rStyle w:val="Hyperlink"/>
          </w:rPr>
          <w:t>Filtering Property Tax Info</w:t>
        </w:r>
        <w:r>
          <w:rPr>
            <w:noProof/>
            <w:webHidden/>
          </w:rPr>
          <w:tab/>
        </w:r>
        <w:r>
          <w:rPr>
            <w:noProof/>
            <w:webHidden/>
          </w:rPr>
          <w:fldChar w:fldCharType="begin"/>
        </w:r>
        <w:r>
          <w:rPr>
            <w:noProof/>
            <w:webHidden/>
          </w:rPr>
          <w:instrText xml:space="preserve"> PAGEREF _Toc230163307 \h </w:instrText>
        </w:r>
        <w:r>
          <w:rPr>
            <w:noProof/>
            <w:webHidden/>
          </w:rPr>
        </w:r>
        <w:r>
          <w:rPr>
            <w:noProof/>
            <w:webHidden/>
          </w:rPr>
          <w:fldChar w:fldCharType="separate"/>
        </w:r>
        <w:r>
          <w:rPr>
            <w:noProof/>
            <w:webHidden/>
          </w:rPr>
          <w:t>6-43</w:t>
        </w:r>
        <w:r>
          <w:rPr>
            <w:noProof/>
            <w:webHidden/>
          </w:rPr>
          <w:fldChar w:fldCharType="end"/>
        </w:r>
      </w:hyperlink>
    </w:p>
    <w:p w14:paraId="7C3A358D" w14:textId="05A736E0" w:rsidR="00EC7503" w:rsidRDefault="00EC7503">
      <w:pPr>
        <w:pStyle w:val="TOC2"/>
        <w:rPr>
          <w:rFonts w:eastAsiaTheme="minorEastAsia" w:cstheme="minorBidi"/>
          <w:smallCaps w:val="0"/>
          <w:noProof/>
          <w:kern w:val="2"/>
          <w:sz w:val="24"/>
          <w:szCs w:val="24"/>
          <w14:ligatures w14:val="standardContextual"/>
        </w:rPr>
      </w:pPr>
      <w:hyperlink w:anchor="_Toc230163308" w:history="1">
        <w:r w:rsidRPr="00BE1DB4">
          <w:rPr>
            <w:rStyle w:val="Hyperlink"/>
          </w:rPr>
          <w:t>6.10</w:t>
        </w:r>
        <w:r>
          <w:rPr>
            <w:rFonts w:eastAsiaTheme="minorEastAsia" w:cstheme="minorBidi"/>
            <w:smallCaps w:val="0"/>
            <w:noProof/>
            <w:kern w:val="2"/>
            <w:sz w:val="24"/>
            <w:szCs w:val="24"/>
            <w14:ligatures w14:val="standardContextual"/>
          </w:rPr>
          <w:tab/>
        </w:r>
        <w:r w:rsidRPr="00BE1DB4">
          <w:rPr>
            <w:rStyle w:val="Hyperlink"/>
          </w:rPr>
          <w:t>Documents</w:t>
        </w:r>
        <w:r>
          <w:rPr>
            <w:noProof/>
            <w:webHidden/>
          </w:rPr>
          <w:tab/>
        </w:r>
        <w:r>
          <w:rPr>
            <w:noProof/>
            <w:webHidden/>
          </w:rPr>
          <w:fldChar w:fldCharType="begin"/>
        </w:r>
        <w:r>
          <w:rPr>
            <w:noProof/>
            <w:webHidden/>
          </w:rPr>
          <w:instrText xml:space="preserve"> PAGEREF _Toc230163308 \h </w:instrText>
        </w:r>
        <w:r>
          <w:rPr>
            <w:noProof/>
            <w:webHidden/>
          </w:rPr>
        </w:r>
        <w:r>
          <w:rPr>
            <w:noProof/>
            <w:webHidden/>
          </w:rPr>
          <w:fldChar w:fldCharType="separate"/>
        </w:r>
        <w:r>
          <w:rPr>
            <w:noProof/>
            <w:webHidden/>
          </w:rPr>
          <w:t>6-43</w:t>
        </w:r>
        <w:r>
          <w:rPr>
            <w:noProof/>
            <w:webHidden/>
          </w:rPr>
          <w:fldChar w:fldCharType="end"/>
        </w:r>
      </w:hyperlink>
    </w:p>
    <w:p w14:paraId="602558C2" w14:textId="082440E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09" w:history="1">
        <w:r w:rsidRPr="00BE1DB4">
          <w:rPr>
            <w:rStyle w:val="Hyperlink"/>
          </w:rPr>
          <w:t>6.10.1</w:t>
        </w:r>
        <w:r>
          <w:rPr>
            <w:rFonts w:eastAsiaTheme="minorEastAsia" w:cstheme="minorBidi"/>
            <w:i w:val="0"/>
            <w:iCs w:val="0"/>
            <w:noProof/>
            <w:kern w:val="2"/>
            <w:sz w:val="24"/>
            <w:szCs w:val="24"/>
            <w14:ligatures w14:val="standardContextual"/>
          </w:rPr>
          <w:tab/>
        </w:r>
        <w:r w:rsidRPr="00BE1DB4">
          <w:rPr>
            <w:rStyle w:val="Hyperlink"/>
          </w:rPr>
          <w:t>Viewing Loan Documents</w:t>
        </w:r>
        <w:r>
          <w:rPr>
            <w:noProof/>
            <w:webHidden/>
          </w:rPr>
          <w:tab/>
        </w:r>
        <w:r>
          <w:rPr>
            <w:noProof/>
            <w:webHidden/>
          </w:rPr>
          <w:fldChar w:fldCharType="begin"/>
        </w:r>
        <w:r>
          <w:rPr>
            <w:noProof/>
            <w:webHidden/>
          </w:rPr>
          <w:instrText xml:space="preserve"> PAGEREF _Toc230163309 \h </w:instrText>
        </w:r>
        <w:r>
          <w:rPr>
            <w:noProof/>
            <w:webHidden/>
          </w:rPr>
        </w:r>
        <w:r>
          <w:rPr>
            <w:noProof/>
            <w:webHidden/>
          </w:rPr>
          <w:fldChar w:fldCharType="separate"/>
        </w:r>
        <w:r>
          <w:rPr>
            <w:noProof/>
            <w:webHidden/>
          </w:rPr>
          <w:t>6-43</w:t>
        </w:r>
        <w:r>
          <w:rPr>
            <w:noProof/>
            <w:webHidden/>
          </w:rPr>
          <w:fldChar w:fldCharType="end"/>
        </w:r>
      </w:hyperlink>
    </w:p>
    <w:p w14:paraId="13CAF21B" w14:textId="50773C5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0" w:history="1">
        <w:r w:rsidRPr="00BE1DB4">
          <w:rPr>
            <w:rStyle w:val="Hyperlink"/>
          </w:rPr>
          <w:t>6.10.2</w:t>
        </w:r>
        <w:r>
          <w:rPr>
            <w:rFonts w:eastAsiaTheme="minorEastAsia" w:cstheme="minorBidi"/>
            <w:i w:val="0"/>
            <w:iCs w:val="0"/>
            <w:noProof/>
            <w:kern w:val="2"/>
            <w:sz w:val="24"/>
            <w:szCs w:val="24"/>
            <w14:ligatures w14:val="standardContextual"/>
          </w:rPr>
          <w:tab/>
        </w:r>
        <w:r w:rsidRPr="00BE1DB4">
          <w:rPr>
            <w:rStyle w:val="Hyperlink"/>
          </w:rPr>
          <w:t>Uploading  Loan Documents</w:t>
        </w:r>
        <w:r>
          <w:rPr>
            <w:noProof/>
            <w:webHidden/>
          </w:rPr>
          <w:tab/>
        </w:r>
        <w:r>
          <w:rPr>
            <w:noProof/>
            <w:webHidden/>
          </w:rPr>
          <w:fldChar w:fldCharType="begin"/>
        </w:r>
        <w:r>
          <w:rPr>
            <w:noProof/>
            <w:webHidden/>
          </w:rPr>
          <w:instrText xml:space="preserve"> PAGEREF _Toc230163310 \h </w:instrText>
        </w:r>
        <w:r>
          <w:rPr>
            <w:noProof/>
            <w:webHidden/>
          </w:rPr>
        </w:r>
        <w:r>
          <w:rPr>
            <w:noProof/>
            <w:webHidden/>
          </w:rPr>
          <w:fldChar w:fldCharType="separate"/>
        </w:r>
        <w:r>
          <w:rPr>
            <w:noProof/>
            <w:webHidden/>
          </w:rPr>
          <w:t>6-44</w:t>
        </w:r>
        <w:r>
          <w:rPr>
            <w:noProof/>
            <w:webHidden/>
          </w:rPr>
          <w:fldChar w:fldCharType="end"/>
        </w:r>
      </w:hyperlink>
    </w:p>
    <w:p w14:paraId="6BB6B14D" w14:textId="33103EA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1" w:history="1">
        <w:r w:rsidRPr="00BE1DB4">
          <w:rPr>
            <w:rStyle w:val="Hyperlink"/>
          </w:rPr>
          <w:t>6.10.3</w:t>
        </w:r>
        <w:r>
          <w:rPr>
            <w:rFonts w:eastAsiaTheme="minorEastAsia" w:cstheme="minorBidi"/>
            <w:i w:val="0"/>
            <w:iCs w:val="0"/>
            <w:noProof/>
            <w:kern w:val="2"/>
            <w:sz w:val="24"/>
            <w:szCs w:val="24"/>
            <w14:ligatures w14:val="standardContextual"/>
          </w:rPr>
          <w:tab/>
        </w:r>
        <w:r w:rsidRPr="00BE1DB4">
          <w:rPr>
            <w:rStyle w:val="Hyperlink"/>
          </w:rPr>
          <w:t>Deleting a Document</w:t>
        </w:r>
        <w:r>
          <w:rPr>
            <w:noProof/>
            <w:webHidden/>
          </w:rPr>
          <w:tab/>
        </w:r>
        <w:r>
          <w:rPr>
            <w:noProof/>
            <w:webHidden/>
          </w:rPr>
          <w:fldChar w:fldCharType="begin"/>
        </w:r>
        <w:r>
          <w:rPr>
            <w:noProof/>
            <w:webHidden/>
          </w:rPr>
          <w:instrText xml:space="preserve"> PAGEREF _Toc230163311 \h </w:instrText>
        </w:r>
        <w:r>
          <w:rPr>
            <w:noProof/>
            <w:webHidden/>
          </w:rPr>
        </w:r>
        <w:r>
          <w:rPr>
            <w:noProof/>
            <w:webHidden/>
          </w:rPr>
          <w:fldChar w:fldCharType="separate"/>
        </w:r>
        <w:r>
          <w:rPr>
            <w:noProof/>
            <w:webHidden/>
          </w:rPr>
          <w:t>6-44</w:t>
        </w:r>
        <w:r>
          <w:rPr>
            <w:noProof/>
            <w:webHidden/>
          </w:rPr>
          <w:fldChar w:fldCharType="end"/>
        </w:r>
      </w:hyperlink>
    </w:p>
    <w:p w14:paraId="5ABCB95A" w14:textId="7BB5849E" w:rsidR="00EC7503" w:rsidRDefault="00EC7503">
      <w:pPr>
        <w:pStyle w:val="TOC2"/>
        <w:rPr>
          <w:rFonts w:eastAsiaTheme="minorEastAsia" w:cstheme="minorBidi"/>
          <w:smallCaps w:val="0"/>
          <w:noProof/>
          <w:kern w:val="2"/>
          <w:sz w:val="24"/>
          <w:szCs w:val="24"/>
          <w14:ligatures w14:val="standardContextual"/>
        </w:rPr>
      </w:pPr>
      <w:hyperlink w:anchor="_Toc230163312" w:history="1">
        <w:r w:rsidRPr="00BE1DB4">
          <w:rPr>
            <w:rStyle w:val="Hyperlink"/>
            <w:snapToGrid w:val="0"/>
            <w:w w:val="0"/>
          </w:rPr>
          <w:t>6.11</w:t>
        </w:r>
        <w:r>
          <w:rPr>
            <w:rFonts w:eastAsiaTheme="minorEastAsia" w:cstheme="minorBidi"/>
            <w:smallCaps w:val="0"/>
            <w:noProof/>
            <w:kern w:val="2"/>
            <w:sz w:val="24"/>
            <w:szCs w:val="24"/>
            <w14:ligatures w14:val="standardContextual"/>
          </w:rPr>
          <w:tab/>
        </w:r>
        <w:r w:rsidRPr="00BE1DB4">
          <w:rPr>
            <w:rStyle w:val="Hyperlink"/>
            <w:snapToGrid w:val="0"/>
            <w:w w:val="0"/>
          </w:rPr>
          <w:t>Notes</w:t>
        </w:r>
        <w:r>
          <w:rPr>
            <w:noProof/>
            <w:webHidden/>
          </w:rPr>
          <w:tab/>
        </w:r>
        <w:r>
          <w:rPr>
            <w:noProof/>
            <w:webHidden/>
          </w:rPr>
          <w:fldChar w:fldCharType="begin"/>
        </w:r>
        <w:r>
          <w:rPr>
            <w:noProof/>
            <w:webHidden/>
          </w:rPr>
          <w:instrText xml:space="preserve"> PAGEREF _Toc230163312 \h </w:instrText>
        </w:r>
        <w:r>
          <w:rPr>
            <w:noProof/>
            <w:webHidden/>
          </w:rPr>
        </w:r>
        <w:r>
          <w:rPr>
            <w:noProof/>
            <w:webHidden/>
          </w:rPr>
          <w:fldChar w:fldCharType="separate"/>
        </w:r>
        <w:r>
          <w:rPr>
            <w:noProof/>
            <w:webHidden/>
          </w:rPr>
          <w:t>6-44</w:t>
        </w:r>
        <w:r>
          <w:rPr>
            <w:noProof/>
            <w:webHidden/>
          </w:rPr>
          <w:fldChar w:fldCharType="end"/>
        </w:r>
      </w:hyperlink>
    </w:p>
    <w:p w14:paraId="151F9E92" w14:textId="0A0ED7D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3" w:history="1">
        <w:r w:rsidRPr="00BE1DB4">
          <w:rPr>
            <w:rStyle w:val="Hyperlink"/>
          </w:rPr>
          <w:t>6.11.1</w:t>
        </w:r>
        <w:r>
          <w:rPr>
            <w:rFonts w:eastAsiaTheme="minorEastAsia" w:cstheme="minorBidi"/>
            <w:i w:val="0"/>
            <w:iCs w:val="0"/>
            <w:noProof/>
            <w:kern w:val="2"/>
            <w:sz w:val="24"/>
            <w:szCs w:val="24"/>
            <w14:ligatures w14:val="standardContextual"/>
          </w:rPr>
          <w:tab/>
        </w:r>
        <w:r w:rsidRPr="00BE1DB4">
          <w:rPr>
            <w:rStyle w:val="Hyperlink"/>
          </w:rPr>
          <w:t>Filtering Notes</w:t>
        </w:r>
        <w:r>
          <w:rPr>
            <w:noProof/>
            <w:webHidden/>
          </w:rPr>
          <w:tab/>
        </w:r>
        <w:r>
          <w:rPr>
            <w:noProof/>
            <w:webHidden/>
          </w:rPr>
          <w:fldChar w:fldCharType="begin"/>
        </w:r>
        <w:r>
          <w:rPr>
            <w:noProof/>
            <w:webHidden/>
          </w:rPr>
          <w:instrText xml:space="preserve"> PAGEREF _Toc230163313 \h </w:instrText>
        </w:r>
        <w:r>
          <w:rPr>
            <w:noProof/>
            <w:webHidden/>
          </w:rPr>
        </w:r>
        <w:r>
          <w:rPr>
            <w:noProof/>
            <w:webHidden/>
          </w:rPr>
          <w:fldChar w:fldCharType="separate"/>
        </w:r>
        <w:r>
          <w:rPr>
            <w:noProof/>
            <w:webHidden/>
          </w:rPr>
          <w:t>6-45</w:t>
        </w:r>
        <w:r>
          <w:rPr>
            <w:noProof/>
            <w:webHidden/>
          </w:rPr>
          <w:fldChar w:fldCharType="end"/>
        </w:r>
      </w:hyperlink>
    </w:p>
    <w:p w14:paraId="7912F797" w14:textId="5E134E6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4" w:history="1">
        <w:r w:rsidRPr="00BE1DB4">
          <w:rPr>
            <w:rStyle w:val="Hyperlink"/>
          </w:rPr>
          <w:t>6.11.2</w:t>
        </w:r>
        <w:r>
          <w:rPr>
            <w:rFonts w:eastAsiaTheme="minorEastAsia" w:cstheme="minorBidi"/>
            <w:i w:val="0"/>
            <w:iCs w:val="0"/>
            <w:noProof/>
            <w:kern w:val="2"/>
            <w:sz w:val="24"/>
            <w:szCs w:val="24"/>
            <w14:ligatures w14:val="standardContextual"/>
          </w:rPr>
          <w:tab/>
        </w:r>
        <w:r w:rsidRPr="00BE1DB4">
          <w:rPr>
            <w:rStyle w:val="Hyperlink"/>
          </w:rPr>
          <w:t>Viewing a Note</w:t>
        </w:r>
        <w:r>
          <w:rPr>
            <w:noProof/>
            <w:webHidden/>
          </w:rPr>
          <w:tab/>
        </w:r>
        <w:r>
          <w:rPr>
            <w:noProof/>
            <w:webHidden/>
          </w:rPr>
          <w:fldChar w:fldCharType="begin"/>
        </w:r>
        <w:r>
          <w:rPr>
            <w:noProof/>
            <w:webHidden/>
          </w:rPr>
          <w:instrText xml:space="preserve"> PAGEREF _Toc230163314 \h </w:instrText>
        </w:r>
        <w:r>
          <w:rPr>
            <w:noProof/>
            <w:webHidden/>
          </w:rPr>
        </w:r>
        <w:r>
          <w:rPr>
            <w:noProof/>
            <w:webHidden/>
          </w:rPr>
          <w:fldChar w:fldCharType="separate"/>
        </w:r>
        <w:r>
          <w:rPr>
            <w:noProof/>
            <w:webHidden/>
          </w:rPr>
          <w:t>6-45</w:t>
        </w:r>
        <w:r>
          <w:rPr>
            <w:noProof/>
            <w:webHidden/>
          </w:rPr>
          <w:fldChar w:fldCharType="end"/>
        </w:r>
      </w:hyperlink>
    </w:p>
    <w:p w14:paraId="67B150AB" w14:textId="75F4840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5" w:history="1">
        <w:r w:rsidRPr="00BE1DB4">
          <w:rPr>
            <w:rStyle w:val="Hyperlink"/>
          </w:rPr>
          <w:t>6.11.3</w:t>
        </w:r>
        <w:r>
          <w:rPr>
            <w:rFonts w:eastAsiaTheme="minorEastAsia" w:cstheme="minorBidi"/>
            <w:i w:val="0"/>
            <w:iCs w:val="0"/>
            <w:noProof/>
            <w:kern w:val="2"/>
            <w:sz w:val="24"/>
            <w:szCs w:val="24"/>
            <w14:ligatures w14:val="standardContextual"/>
          </w:rPr>
          <w:tab/>
        </w:r>
        <w:r w:rsidRPr="00BE1DB4">
          <w:rPr>
            <w:rStyle w:val="Hyperlink"/>
          </w:rPr>
          <w:t>Adding a Note</w:t>
        </w:r>
        <w:r>
          <w:rPr>
            <w:noProof/>
            <w:webHidden/>
          </w:rPr>
          <w:tab/>
        </w:r>
        <w:r>
          <w:rPr>
            <w:noProof/>
            <w:webHidden/>
          </w:rPr>
          <w:fldChar w:fldCharType="begin"/>
        </w:r>
        <w:r>
          <w:rPr>
            <w:noProof/>
            <w:webHidden/>
          </w:rPr>
          <w:instrText xml:space="preserve"> PAGEREF _Toc230163315 \h </w:instrText>
        </w:r>
        <w:r>
          <w:rPr>
            <w:noProof/>
            <w:webHidden/>
          </w:rPr>
        </w:r>
        <w:r>
          <w:rPr>
            <w:noProof/>
            <w:webHidden/>
          </w:rPr>
          <w:fldChar w:fldCharType="separate"/>
        </w:r>
        <w:r>
          <w:rPr>
            <w:noProof/>
            <w:webHidden/>
          </w:rPr>
          <w:t>6-46</w:t>
        </w:r>
        <w:r>
          <w:rPr>
            <w:noProof/>
            <w:webHidden/>
          </w:rPr>
          <w:fldChar w:fldCharType="end"/>
        </w:r>
      </w:hyperlink>
    </w:p>
    <w:p w14:paraId="187090DB" w14:textId="2045561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6" w:history="1">
        <w:r w:rsidRPr="00BE1DB4">
          <w:rPr>
            <w:rStyle w:val="Hyperlink"/>
          </w:rPr>
          <w:t>6.11.4</w:t>
        </w:r>
        <w:r>
          <w:rPr>
            <w:rFonts w:eastAsiaTheme="minorEastAsia" w:cstheme="minorBidi"/>
            <w:i w:val="0"/>
            <w:iCs w:val="0"/>
            <w:noProof/>
            <w:kern w:val="2"/>
            <w:sz w:val="24"/>
            <w:szCs w:val="24"/>
            <w14:ligatures w14:val="standardContextual"/>
          </w:rPr>
          <w:tab/>
        </w:r>
        <w:r w:rsidRPr="00BE1DB4">
          <w:rPr>
            <w:rStyle w:val="Hyperlink"/>
          </w:rPr>
          <w:t>Editing a Note</w:t>
        </w:r>
        <w:r>
          <w:rPr>
            <w:noProof/>
            <w:webHidden/>
          </w:rPr>
          <w:tab/>
        </w:r>
        <w:r>
          <w:rPr>
            <w:noProof/>
            <w:webHidden/>
          </w:rPr>
          <w:fldChar w:fldCharType="begin"/>
        </w:r>
        <w:r>
          <w:rPr>
            <w:noProof/>
            <w:webHidden/>
          </w:rPr>
          <w:instrText xml:space="preserve"> PAGEREF _Toc230163316 \h </w:instrText>
        </w:r>
        <w:r>
          <w:rPr>
            <w:noProof/>
            <w:webHidden/>
          </w:rPr>
        </w:r>
        <w:r>
          <w:rPr>
            <w:noProof/>
            <w:webHidden/>
          </w:rPr>
          <w:fldChar w:fldCharType="separate"/>
        </w:r>
        <w:r>
          <w:rPr>
            <w:noProof/>
            <w:webHidden/>
          </w:rPr>
          <w:t>6-46</w:t>
        </w:r>
        <w:r>
          <w:rPr>
            <w:noProof/>
            <w:webHidden/>
          </w:rPr>
          <w:fldChar w:fldCharType="end"/>
        </w:r>
      </w:hyperlink>
    </w:p>
    <w:p w14:paraId="3171E824" w14:textId="3996473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7" w:history="1">
        <w:r w:rsidRPr="00BE1DB4">
          <w:rPr>
            <w:rStyle w:val="Hyperlink"/>
          </w:rPr>
          <w:t>6.11.5</w:t>
        </w:r>
        <w:r>
          <w:rPr>
            <w:rFonts w:eastAsiaTheme="minorEastAsia" w:cstheme="minorBidi"/>
            <w:i w:val="0"/>
            <w:iCs w:val="0"/>
            <w:noProof/>
            <w:kern w:val="2"/>
            <w:sz w:val="24"/>
            <w:szCs w:val="24"/>
            <w14:ligatures w14:val="standardContextual"/>
          </w:rPr>
          <w:tab/>
        </w:r>
        <w:r w:rsidRPr="00BE1DB4">
          <w:rPr>
            <w:rStyle w:val="Hyperlink"/>
          </w:rPr>
          <w:t>Deleting a Note</w:t>
        </w:r>
        <w:r>
          <w:rPr>
            <w:noProof/>
            <w:webHidden/>
          </w:rPr>
          <w:tab/>
        </w:r>
        <w:r>
          <w:rPr>
            <w:noProof/>
            <w:webHidden/>
          </w:rPr>
          <w:fldChar w:fldCharType="begin"/>
        </w:r>
        <w:r>
          <w:rPr>
            <w:noProof/>
            <w:webHidden/>
          </w:rPr>
          <w:instrText xml:space="preserve"> PAGEREF _Toc230163317 \h </w:instrText>
        </w:r>
        <w:r>
          <w:rPr>
            <w:noProof/>
            <w:webHidden/>
          </w:rPr>
        </w:r>
        <w:r>
          <w:rPr>
            <w:noProof/>
            <w:webHidden/>
          </w:rPr>
          <w:fldChar w:fldCharType="separate"/>
        </w:r>
        <w:r>
          <w:rPr>
            <w:noProof/>
            <w:webHidden/>
          </w:rPr>
          <w:t>6-47</w:t>
        </w:r>
        <w:r>
          <w:rPr>
            <w:noProof/>
            <w:webHidden/>
          </w:rPr>
          <w:fldChar w:fldCharType="end"/>
        </w:r>
      </w:hyperlink>
    </w:p>
    <w:p w14:paraId="79E38AF6" w14:textId="4C0F01F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18" w:history="1">
        <w:r w:rsidRPr="00BE1DB4">
          <w:rPr>
            <w:rStyle w:val="Hyperlink"/>
          </w:rPr>
          <w:t>6.11.6</w:t>
        </w:r>
        <w:r>
          <w:rPr>
            <w:rFonts w:eastAsiaTheme="minorEastAsia" w:cstheme="minorBidi"/>
            <w:i w:val="0"/>
            <w:iCs w:val="0"/>
            <w:noProof/>
            <w:kern w:val="2"/>
            <w:sz w:val="24"/>
            <w:szCs w:val="24"/>
            <w14:ligatures w14:val="standardContextual"/>
          </w:rPr>
          <w:tab/>
        </w:r>
        <w:r w:rsidRPr="00BE1DB4">
          <w:rPr>
            <w:rStyle w:val="Hyperlink"/>
          </w:rPr>
          <w:t>Printing Notes</w:t>
        </w:r>
        <w:r>
          <w:rPr>
            <w:noProof/>
            <w:webHidden/>
          </w:rPr>
          <w:tab/>
        </w:r>
        <w:r>
          <w:rPr>
            <w:noProof/>
            <w:webHidden/>
          </w:rPr>
          <w:fldChar w:fldCharType="begin"/>
        </w:r>
        <w:r>
          <w:rPr>
            <w:noProof/>
            <w:webHidden/>
          </w:rPr>
          <w:instrText xml:space="preserve"> PAGEREF _Toc230163318 \h </w:instrText>
        </w:r>
        <w:r>
          <w:rPr>
            <w:noProof/>
            <w:webHidden/>
          </w:rPr>
        </w:r>
        <w:r>
          <w:rPr>
            <w:noProof/>
            <w:webHidden/>
          </w:rPr>
          <w:fldChar w:fldCharType="separate"/>
        </w:r>
        <w:r>
          <w:rPr>
            <w:noProof/>
            <w:webHidden/>
          </w:rPr>
          <w:t>6-47</w:t>
        </w:r>
        <w:r>
          <w:rPr>
            <w:noProof/>
            <w:webHidden/>
          </w:rPr>
          <w:fldChar w:fldCharType="end"/>
        </w:r>
      </w:hyperlink>
    </w:p>
    <w:p w14:paraId="2956F010" w14:textId="603EBE38" w:rsidR="00EC7503" w:rsidRDefault="00EC7503">
      <w:pPr>
        <w:pStyle w:val="TOC2"/>
        <w:rPr>
          <w:rFonts w:eastAsiaTheme="minorEastAsia" w:cstheme="minorBidi"/>
          <w:smallCaps w:val="0"/>
          <w:noProof/>
          <w:kern w:val="2"/>
          <w:sz w:val="24"/>
          <w:szCs w:val="24"/>
          <w14:ligatures w14:val="standardContextual"/>
        </w:rPr>
      </w:pPr>
      <w:hyperlink w:anchor="_Toc230163319" w:history="1">
        <w:r w:rsidRPr="00BE1DB4">
          <w:rPr>
            <w:rStyle w:val="Hyperlink"/>
            <w:snapToGrid w:val="0"/>
            <w:w w:val="0"/>
          </w:rPr>
          <w:t>6.12</w:t>
        </w:r>
        <w:r>
          <w:rPr>
            <w:rFonts w:eastAsiaTheme="minorEastAsia" w:cstheme="minorBidi"/>
            <w:smallCaps w:val="0"/>
            <w:noProof/>
            <w:kern w:val="2"/>
            <w:sz w:val="24"/>
            <w:szCs w:val="24"/>
            <w14:ligatures w14:val="standardContextual"/>
          </w:rPr>
          <w:tab/>
        </w:r>
        <w:r w:rsidRPr="00BE1DB4">
          <w:rPr>
            <w:rStyle w:val="Hyperlink"/>
            <w:snapToGrid w:val="0"/>
            <w:w w:val="0"/>
          </w:rPr>
          <w:t>Audit Tracking</w:t>
        </w:r>
        <w:r>
          <w:rPr>
            <w:noProof/>
            <w:webHidden/>
          </w:rPr>
          <w:tab/>
        </w:r>
        <w:r>
          <w:rPr>
            <w:noProof/>
            <w:webHidden/>
          </w:rPr>
          <w:fldChar w:fldCharType="begin"/>
        </w:r>
        <w:r>
          <w:rPr>
            <w:noProof/>
            <w:webHidden/>
          </w:rPr>
          <w:instrText xml:space="preserve"> PAGEREF _Toc230163319 \h </w:instrText>
        </w:r>
        <w:r>
          <w:rPr>
            <w:noProof/>
            <w:webHidden/>
          </w:rPr>
        </w:r>
        <w:r>
          <w:rPr>
            <w:noProof/>
            <w:webHidden/>
          </w:rPr>
          <w:fldChar w:fldCharType="separate"/>
        </w:r>
        <w:r>
          <w:rPr>
            <w:noProof/>
            <w:webHidden/>
          </w:rPr>
          <w:t>6-47</w:t>
        </w:r>
        <w:r>
          <w:rPr>
            <w:noProof/>
            <w:webHidden/>
          </w:rPr>
          <w:fldChar w:fldCharType="end"/>
        </w:r>
      </w:hyperlink>
    </w:p>
    <w:p w14:paraId="0744507C" w14:textId="41686FA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0" w:history="1">
        <w:r w:rsidRPr="00BE1DB4">
          <w:rPr>
            <w:rStyle w:val="Hyperlink"/>
          </w:rPr>
          <w:t>6.12.1</w:t>
        </w:r>
        <w:r>
          <w:rPr>
            <w:rFonts w:eastAsiaTheme="minorEastAsia" w:cstheme="minorBidi"/>
            <w:i w:val="0"/>
            <w:iCs w:val="0"/>
            <w:noProof/>
            <w:kern w:val="2"/>
            <w:sz w:val="24"/>
            <w:szCs w:val="24"/>
            <w14:ligatures w14:val="standardContextual"/>
          </w:rPr>
          <w:tab/>
        </w:r>
        <w:r w:rsidRPr="00BE1DB4">
          <w:rPr>
            <w:rStyle w:val="Hyperlink"/>
          </w:rPr>
          <w:t>Filtering Audit Information</w:t>
        </w:r>
        <w:r>
          <w:rPr>
            <w:noProof/>
            <w:webHidden/>
          </w:rPr>
          <w:tab/>
        </w:r>
        <w:r>
          <w:rPr>
            <w:noProof/>
            <w:webHidden/>
          </w:rPr>
          <w:fldChar w:fldCharType="begin"/>
        </w:r>
        <w:r>
          <w:rPr>
            <w:noProof/>
            <w:webHidden/>
          </w:rPr>
          <w:instrText xml:space="preserve"> PAGEREF _Toc230163320 \h </w:instrText>
        </w:r>
        <w:r>
          <w:rPr>
            <w:noProof/>
            <w:webHidden/>
          </w:rPr>
        </w:r>
        <w:r>
          <w:rPr>
            <w:noProof/>
            <w:webHidden/>
          </w:rPr>
          <w:fldChar w:fldCharType="separate"/>
        </w:r>
        <w:r>
          <w:rPr>
            <w:noProof/>
            <w:webHidden/>
          </w:rPr>
          <w:t>6-47</w:t>
        </w:r>
        <w:r>
          <w:rPr>
            <w:noProof/>
            <w:webHidden/>
          </w:rPr>
          <w:fldChar w:fldCharType="end"/>
        </w:r>
      </w:hyperlink>
    </w:p>
    <w:p w14:paraId="62D06123" w14:textId="48E47C6D" w:rsidR="00EC7503" w:rsidRDefault="00EC7503">
      <w:pPr>
        <w:pStyle w:val="TOC2"/>
        <w:rPr>
          <w:rFonts w:eastAsiaTheme="minorEastAsia" w:cstheme="minorBidi"/>
          <w:smallCaps w:val="0"/>
          <w:noProof/>
          <w:kern w:val="2"/>
          <w:sz w:val="24"/>
          <w:szCs w:val="24"/>
          <w14:ligatures w14:val="standardContextual"/>
        </w:rPr>
      </w:pPr>
      <w:hyperlink w:anchor="_Toc230163321" w:history="1">
        <w:r w:rsidRPr="00BE1DB4">
          <w:rPr>
            <w:rStyle w:val="Hyperlink"/>
            <w:snapToGrid w:val="0"/>
            <w:w w:val="0"/>
          </w:rPr>
          <w:t>6.13</w:t>
        </w:r>
        <w:r>
          <w:rPr>
            <w:rFonts w:eastAsiaTheme="minorEastAsia" w:cstheme="minorBidi"/>
            <w:smallCaps w:val="0"/>
            <w:noProof/>
            <w:kern w:val="2"/>
            <w:sz w:val="24"/>
            <w:szCs w:val="24"/>
            <w14:ligatures w14:val="standardContextual"/>
          </w:rPr>
          <w:tab/>
        </w:r>
        <w:r w:rsidRPr="00BE1DB4">
          <w:rPr>
            <w:rStyle w:val="Hyperlink"/>
            <w:snapToGrid w:val="0"/>
            <w:w w:val="0"/>
          </w:rPr>
          <w:t>Alerts</w:t>
        </w:r>
        <w:r>
          <w:rPr>
            <w:noProof/>
            <w:webHidden/>
          </w:rPr>
          <w:tab/>
        </w:r>
        <w:r>
          <w:rPr>
            <w:noProof/>
            <w:webHidden/>
          </w:rPr>
          <w:fldChar w:fldCharType="begin"/>
        </w:r>
        <w:r>
          <w:rPr>
            <w:noProof/>
            <w:webHidden/>
          </w:rPr>
          <w:instrText xml:space="preserve"> PAGEREF _Toc230163321 \h </w:instrText>
        </w:r>
        <w:r>
          <w:rPr>
            <w:noProof/>
            <w:webHidden/>
          </w:rPr>
        </w:r>
        <w:r>
          <w:rPr>
            <w:noProof/>
            <w:webHidden/>
          </w:rPr>
          <w:fldChar w:fldCharType="separate"/>
        </w:r>
        <w:r>
          <w:rPr>
            <w:noProof/>
            <w:webHidden/>
          </w:rPr>
          <w:t>6-48</w:t>
        </w:r>
        <w:r>
          <w:rPr>
            <w:noProof/>
            <w:webHidden/>
          </w:rPr>
          <w:fldChar w:fldCharType="end"/>
        </w:r>
      </w:hyperlink>
    </w:p>
    <w:p w14:paraId="6F2B6F7A" w14:textId="3966809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2" w:history="1">
        <w:r w:rsidRPr="00BE1DB4">
          <w:rPr>
            <w:rStyle w:val="Hyperlink"/>
          </w:rPr>
          <w:t>6.13.1</w:t>
        </w:r>
        <w:r>
          <w:rPr>
            <w:rFonts w:eastAsiaTheme="minorEastAsia" w:cstheme="minorBidi"/>
            <w:i w:val="0"/>
            <w:iCs w:val="0"/>
            <w:noProof/>
            <w:kern w:val="2"/>
            <w:sz w:val="24"/>
            <w:szCs w:val="24"/>
            <w14:ligatures w14:val="standardContextual"/>
          </w:rPr>
          <w:tab/>
        </w:r>
        <w:r w:rsidRPr="00BE1DB4">
          <w:rPr>
            <w:rStyle w:val="Hyperlink"/>
          </w:rPr>
          <w:t>Creating New Alerts</w:t>
        </w:r>
        <w:r>
          <w:rPr>
            <w:noProof/>
            <w:webHidden/>
          </w:rPr>
          <w:tab/>
        </w:r>
        <w:r>
          <w:rPr>
            <w:noProof/>
            <w:webHidden/>
          </w:rPr>
          <w:fldChar w:fldCharType="begin"/>
        </w:r>
        <w:r>
          <w:rPr>
            <w:noProof/>
            <w:webHidden/>
          </w:rPr>
          <w:instrText xml:space="preserve"> PAGEREF _Toc230163322 \h </w:instrText>
        </w:r>
        <w:r>
          <w:rPr>
            <w:noProof/>
            <w:webHidden/>
          </w:rPr>
        </w:r>
        <w:r>
          <w:rPr>
            <w:noProof/>
            <w:webHidden/>
          </w:rPr>
          <w:fldChar w:fldCharType="separate"/>
        </w:r>
        <w:r>
          <w:rPr>
            <w:noProof/>
            <w:webHidden/>
          </w:rPr>
          <w:t>6-49</w:t>
        </w:r>
        <w:r>
          <w:rPr>
            <w:noProof/>
            <w:webHidden/>
          </w:rPr>
          <w:fldChar w:fldCharType="end"/>
        </w:r>
      </w:hyperlink>
    </w:p>
    <w:p w14:paraId="70608D82" w14:textId="54D13E0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3" w:history="1">
        <w:r w:rsidRPr="00BE1DB4">
          <w:rPr>
            <w:rStyle w:val="Hyperlink"/>
          </w:rPr>
          <w:t>6.13.2</w:t>
        </w:r>
        <w:r>
          <w:rPr>
            <w:rFonts w:eastAsiaTheme="minorEastAsia" w:cstheme="minorBidi"/>
            <w:i w:val="0"/>
            <w:iCs w:val="0"/>
            <w:noProof/>
            <w:kern w:val="2"/>
            <w:sz w:val="24"/>
            <w:szCs w:val="24"/>
            <w14:ligatures w14:val="standardContextual"/>
          </w:rPr>
          <w:tab/>
        </w:r>
        <w:r w:rsidRPr="00BE1DB4">
          <w:rPr>
            <w:rStyle w:val="Hyperlink"/>
          </w:rPr>
          <w:t>Editing an Alert</w:t>
        </w:r>
        <w:r>
          <w:rPr>
            <w:noProof/>
            <w:webHidden/>
          </w:rPr>
          <w:tab/>
        </w:r>
        <w:r>
          <w:rPr>
            <w:noProof/>
            <w:webHidden/>
          </w:rPr>
          <w:fldChar w:fldCharType="begin"/>
        </w:r>
        <w:r>
          <w:rPr>
            <w:noProof/>
            <w:webHidden/>
          </w:rPr>
          <w:instrText xml:space="preserve"> PAGEREF _Toc230163323 \h </w:instrText>
        </w:r>
        <w:r>
          <w:rPr>
            <w:noProof/>
            <w:webHidden/>
          </w:rPr>
        </w:r>
        <w:r>
          <w:rPr>
            <w:noProof/>
            <w:webHidden/>
          </w:rPr>
          <w:fldChar w:fldCharType="separate"/>
        </w:r>
        <w:r>
          <w:rPr>
            <w:noProof/>
            <w:webHidden/>
          </w:rPr>
          <w:t>6-49</w:t>
        </w:r>
        <w:r>
          <w:rPr>
            <w:noProof/>
            <w:webHidden/>
          </w:rPr>
          <w:fldChar w:fldCharType="end"/>
        </w:r>
      </w:hyperlink>
    </w:p>
    <w:p w14:paraId="4321AD89" w14:textId="66A64A99" w:rsidR="00EC7503" w:rsidRDefault="00EC7503">
      <w:pPr>
        <w:pStyle w:val="TOC2"/>
        <w:rPr>
          <w:rFonts w:eastAsiaTheme="minorEastAsia" w:cstheme="minorBidi"/>
          <w:smallCaps w:val="0"/>
          <w:noProof/>
          <w:kern w:val="2"/>
          <w:sz w:val="24"/>
          <w:szCs w:val="24"/>
          <w14:ligatures w14:val="standardContextual"/>
        </w:rPr>
      </w:pPr>
      <w:hyperlink w:anchor="_Toc230163324" w:history="1">
        <w:r w:rsidRPr="00BE1DB4">
          <w:rPr>
            <w:rStyle w:val="Hyperlink"/>
          </w:rPr>
          <w:t>6.14</w:t>
        </w:r>
        <w:r>
          <w:rPr>
            <w:rFonts w:eastAsiaTheme="minorEastAsia" w:cstheme="minorBidi"/>
            <w:smallCaps w:val="0"/>
            <w:noProof/>
            <w:kern w:val="2"/>
            <w:sz w:val="24"/>
            <w:szCs w:val="24"/>
            <w14:ligatures w14:val="standardContextual"/>
          </w:rPr>
          <w:tab/>
        </w:r>
        <w:r w:rsidRPr="00BE1DB4">
          <w:rPr>
            <w:rStyle w:val="Hyperlink"/>
          </w:rPr>
          <w:t>Change of Plan</w:t>
        </w:r>
        <w:r>
          <w:rPr>
            <w:noProof/>
            <w:webHidden/>
          </w:rPr>
          <w:tab/>
        </w:r>
        <w:r>
          <w:rPr>
            <w:noProof/>
            <w:webHidden/>
          </w:rPr>
          <w:fldChar w:fldCharType="begin"/>
        </w:r>
        <w:r>
          <w:rPr>
            <w:noProof/>
            <w:webHidden/>
          </w:rPr>
          <w:instrText xml:space="preserve"> PAGEREF _Toc230163324 \h </w:instrText>
        </w:r>
        <w:r>
          <w:rPr>
            <w:noProof/>
            <w:webHidden/>
          </w:rPr>
        </w:r>
        <w:r>
          <w:rPr>
            <w:noProof/>
            <w:webHidden/>
          </w:rPr>
          <w:fldChar w:fldCharType="separate"/>
        </w:r>
        <w:r>
          <w:rPr>
            <w:noProof/>
            <w:webHidden/>
          </w:rPr>
          <w:t>6-49</w:t>
        </w:r>
        <w:r>
          <w:rPr>
            <w:noProof/>
            <w:webHidden/>
          </w:rPr>
          <w:fldChar w:fldCharType="end"/>
        </w:r>
      </w:hyperlink>
    </w:p>
    <w:p w14:paraId="7E0B3D9A" w14:textId="5F9823B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5" w:history="1">
        <w:r w:rsidRPr="00BE1DB4">
          <w:rPr>
            <w:rStyle w:val="Hyperlink"/>
          </w:rPr>
          <w:t>6.14.1</w:t>
        </w:r>
        <w:r>
          <w:rPr>
            <w:rFonts w:eastAsiaTheme="minorEastAsia" w:cstheme="minorBidi"/>
            <w:i w:val="0"/>
            <w:iCs w:val="0"/>
            <w:noProof/>
            <w:kern w:val="2"/>
            <w:sz w:val="24"/>
            <w:szCs w:val="24"/>
            <w14:ligatures w14:val="standardContextual"/>
          </w:rPr>
          <w:tab/>
        </w:r>
        <w:r w:rsidRPr="00BE1DB4">
          <w:rPr>
            <w:rStyle w:val="Hyperlink"/>
          </w:rPr>
          <w:t>Viewing a Payment Plan</w:t>
        </w:r>
        <w:r>
          <w:rPr>
            <w:noProof/>
            <w:webHidden/>
          </w:rPr>
          <w:tab/>
        </w:r>
        <w:r>
          <w:rPr>
            <w:noProof/>
            <w:webHidden/>
          </w:rPr>
          <w:fldChar w:fldCharType="begin"/>
        </w:r>
        <w:r>
          <w:rPr>
            <w:noProof/>
            <w:webHidden/>
          </w:rPr>
          <w:instrText xml:space="preserve"> PAGEREF _Toc230163325 \h </w:instrText>
        </w:r>
        <w:r>
          <w:rPr>
            <w:noProof/>
            <w:webHidden/>
          </w:rPr>
        </w:r>
        <w:r>
          <w:rPr>
            <w:noProof/>
            <w:webHidden/>
          </w:rPr>
          <w:fldChar w:fldCharType="separate"/>
        </w:r>
        <w:r>
          <w:rPr>
            <w:noProof/>
            <w:webHidden/>
          </w:rPr>
          <w:t>6-50</w:t>
        </w:r>
        <w:r>
          <w:rPr>
            <w:noProof/>
            <w:webHidden/>
          </w:rPr>
          <w:fldChar w:fldCharType="end"/>
        </w:r>
      </w:hyperlink>
    </w:p>
    <w:p w14:paraId="10473F2D" w14:textId="4DD9528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6" w:history="1">
        <w:r w:rsidRPr="00BE1DB4">
          <w:rPr>
            <w:rStyle w:val="Hyperlink"/>
          </w:rPr>
          <w:t>6.14.2</w:t>
        </w:r>
        <w:r>
          <w:rPr>
            <w:rFonts w:eastAsiaTheme="minorEastAsia" w:cstheme="minorBidi"/>
            <w:i w:val="0"/>
            <w:iCs w:val="0"/>
            <w:noProof/>
            <w:kern w:val="2"/>
            <w:sz w:val="24"/>
            <w:szCs w:val="24"/>
            <w14:ligatures w14:val="standardContextual"/>
          </w:rPr>
          <w:tab/>
        </w:r>
        <w:r w:rsidRPr="00BE1DB4">
          <w:rPr>
            <w:rStyle w:val="Hyperlink"/>
          </w:rPr>
          <w:t>Creating a New Payment Plan</w:t>
        </w:r>
        <w:r>
          <w:rPr>
            <w:noProof/>
            <w:webHidden/>
          </w:rPr>
          <w:tab/>
        </w:r>
        <w:r>
          <w:rPr>
            <w:noProof/>
            <w:webHidden/>
          </w:rPr>
          <w:fldChar w:fldCharType="begin"/>
        </w:r>
        <w:r>
          <w:rPr>
            <w:noProof/>
            <w:webHidden/>
          </w:rPr>
          <w:instrText xml:space="preserve"> PAGEREF _Toc230163326 \h </w:instrText>
        </w:r>
        <w:r>
          <w:rPr>
            <w:noProof/>
            <w:webHidden/>
          </w:rPr>
        </w:r>
        <w:r>
          <w:rPr>
            <w:noProof/>
            <w:webHidden/>
          </w:rPr>
          <w:fldChar w:fldCharType="separate"/>
        </w:r>
        <w:r>
          <w:rPr>
            <w:noProof/>
            <w:webHidden/>
          </w:rPr>
          <w:t>6-51</w:t>
        </w:r>
        <w:r>
          <w:rPr>
            <w:noProof/>
            <w:webHidden/>
          </w:rPr>
          <w:fldChar w:fldCharType="end"/>
        </w:r>
      </w:hyperlink>
    </w:p>
    <w:p w14:paraId="184F4923" w14:textId="1C39EE1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7" w:history="1">
        <w:r w:rsidRPr="00BE1DB4">
          <w:rPr>
            <w:rStyle w:val="Hyperlink"/>
          </w:rPr>
          <w:t>6.14.3</w:t>
        </w:r>
        <w:r>
          <w:rPr>
            <w:rFonts w:eastAsiaTheme="minorEastAsia" w:cstheme="minorBidi"/>
            <w:i w:val="0"/>
            <w:iCs w:val="0"/>
            <w:noProof/>
            <w:kern w:val="2"/>
            <w:sz w:val="24"/>
            <w:szCs w:val="24"/>
            <w14:ligatures w14:val="standardContextual"/>
          </w:rPr>
          <w:tab/>
        </w:r>
        <w:r w:rsidRPr="00BE1DB4">
          <w:rPr>
            <w:rStyle w:val="Hyperlink"/>
          </w:rPr>
          <w:t>Approving a Pending Payment Plan</w:t>
        </w:r>
        <w:r>
          <w:rPr>
            <w:noProof/>
            <w:webHidden/>
          </w:rPr>
          <w:tab/>
        </w:r>
        <w:r>
          <w:rPr>
            <w:noProof/>
            <w:webHidden/>
          </w:rPr>
          <w:fldChar w:fldCharType="begin"/>
        </w:r>
        <w:r>
          <w:rPr>
            <w:noProof/>
            <w:webHidden/>
          </w:rPr>
          <w:instrText xml:space="preserve"> PAGEREF _Toc230163327 \h </w:instrText>
        </w:r>
        <w:r>
          <w:rPr>
            <w:noProof/>
            <w:webHidden/>
          </w:rPr>
        </w:r>
        <w:r>
          <w:rPr>
            <w:noProof/>
            <w:webHidden/>
          </w:rPr>
          <w:fldChar w:fldCharType="separate"/>
        </w:r>
        <w:r>
          <w:rPr>
            <w:noProof/>
            <w:webHidden/>
          </w:rPr>
          <w:t>6-52</w:t>
        </w:r>
        <w:r>
          <w:rPr>
            <w:noProof/>
            <w:webHidden/>
          </w:rPr>
          <w:fldChar w:fldCharType="end"/>
        </w:r>
      </w:hyperlink>
    </w:p>
    <w:p w14:paraId="34B58880" w14:textId="56C83FE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8" w:history="1">
        <w:r w:rsidRPr="00BE1DB4">
          <w:rPr>
            <w:rStyle w:val="Hyperlink"/>
          </w:rPr>
          <w:t>6.14.4</w:t>
        </w:r>
        <w:r>
          <w:rPr>
            <w:rFonts w:eastAsiaTheme="minorEastAsia" w:cstheme="minorBidi"/>
            <w:i w:val="0"/>
            <w:iCs w:val="0"/>
            <w:noProof/>
            <w:kern w:val="2"/>
            <w:sz w:val="24"/>
            <w:szCs w:val="24"/>
            <w14:ligatures w14:val="standardContextual"/>
          </w:rPr>
          <w:tab/>
        </w:r>
        <w:r w:rsidRPr="00BE1DB4">
          <w:rPr>
            <w:rStyle w:val="Hyperlink"/>
          </w:rPr>
          <w:t>Printing a Pending Change of Plan</w:t>
        </w:r>
        <w:r>
          <w:rPr>
            <w:noProof/>
            <w:webHidden/>
          </w:rPr>
          <w:tab/>
        </w:r>
        <w:r>
          <w:rPr>
            <w:noProof/>
            <w:webHidden/>
          </w:rPr>
          <w:fldChar w:fldCharType="begin"/>
        </w:r>
        <w:r>
          <w:rPr>
            <w:noProof/>
            <w:webHidden/>
          </w:rPr>
          <w:instrText xml:space="preserve"> PAGEREF _Toc230163328 \h </w:instrText>
        </w:r>
        <w:r>
          <w:rPr>
            <w:noProof/>
            <w:webHidden/>
          </w:rPr>
        </w:r>
        <w:r>
          <w:rPr>
            <w:noProof/>
            <w:webHidden/>
          </w:rPr>
          <w:fldChar w:fldCharType="separate"/>
        </w:r>
        <w:r>
          <w:rPr>
            <w:noProof/>
            <w:webHidden/>
          </w:rPr>
          <w:t>6-52</w:t>
        </w:r>
        <w:r>
          <w:rPr>
            <w:noProof/>
            <w:webHidden/>
          </w:rPr>
          <w:fldChar w:fldCharType="end"/>
        </w:r>
      </w:hyperlink>
    </w:p>
    <w:p w14:paraId="33426699" w14:textId="75AE21D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29" w:history="1">
        <w:r w:rsidRPr="00BE1DB4">
          <w:rPr>
            <w:rStyle w:val="Hyperlink"/>
          </w:rPr>
          <w:t>6.14.5</w:t>
        </w:r>
        <w:r>
          <w:rPr>
            <w:rFonts w:eastAsiaTheme="minorEastAsia" w:cstheme="minorBidi"/>
            <w:i w:val="0"/>
            <w:iCs w:val="0"/>
            <w:noProof/>
            <w:kern w:val="2"/>
            <w:sz w:val="24"/>
            <w:szCs w:val="24"/>
            <w14:ligatures w14:val="standardContextual"/>
          </w:rPr>
          <w:tab/>
        </w:r>
        <w:r w:rsidRPr="00BE1DB4">
          <w:rPr>
            <w:rStyle w:val="Hyperlink"/>
          </w:rPr>
          <w:t>Deleting a Pending Change of Plan</w:t>
        </w:r>
        <w:r>
          <w:rPr>
            <w:noProof/>
            <w:webHidden/>
          </w:rPr>
          <w:tab/>
        </w:r>
        <w:r>
          <w:rPr>
            <w:noProof/>
            <w:webHidden/>
          </w:rPr>
          <w:fldChar w:fldCharType="begin"/>
        </w:r>
        <w:r>
          <w:rPr>
            <w:noProof/>
            <w:webHidden/>
          </w:rPr>
          <w:instrText xml:space="preserve"> PAGEREF _Toc230163329 \h </w:instrText>
        </w:r>
        <w:r>
          <w:rPr>
            <w:noProof/>
            <w:webHidden/>
          </w:rPr>
        </w:r>
        <w:r>
          <w:rPr>
            <w:noProof/>
            <w:webHidden/>
          </w:rPr>
          <w:fldChar w:fldCharType="separate"/>
        </w:r>
        <w:r>
          <w:rPr>
            <w:noProof/>
            <w:webHidden/>
          </w:rPr>
          <w:t>6-53</w:t>
        </w:r>
        <w:r>
          <w:rPr>
            <w:noProof/>
            <w:webHidden/>
          </w:rPr>
          <w:fldChar w:fldCharType="end"/>
        </w:r>
      </w:hyperlink>
    </w:p>
    <w:p w14:paraId="1566DC18" w14:textId="2172367B" w:rsidR="00EC7503" w:rsidRDefault="00EC7503">
      <w:pPr>
        <w:pStyle w:val="TOC2"/>
        <w:rPr>
          <w:rFonts w:eastAsiaTheme="minorEastAsia" w:cstheme="minorBidi"/>
          <w:smallCaps w:val="0"/>
          <w:noProof/>
          <w:kern w:val="2"/>
          <w:sz w:val="24"/>
          <w:szCs w:val="24"/>
          <w14:ligatures w14:val="standardContextual"/>
        </w:rPr>
      </w:pPr>
      <w:hyperlink w:anchor="_Toc230163330" w:history="1">
        <w:r w:rsidRPr="00BE1DB4">
          <w:rPr>
            <w:rStyle w:val="Hyperlink"/>
          </w:rPr>
          <w:t>6.15</w:t>
        </w:r>
        <w:r>
          <w:rPr>
            <w:rFonts w:eastAsiaTheme="minorEastAsia" w:cstheme="minorBidi"/>
            <w:smallCaps w:val="0"/>
            <w:noProof/>
            <w:kern w:val="2"/>
            <w:sz w:val="24"/>
            <w:szCs w:val="24"/>
            <w14:ligatures w14:val="standardContextual"/>
          </w:rPr>
          <w:tab/>
        </w:r>
        <w:r w:rsidRPr="00BE1DB4">
          <w:rPr>
            <w:rStyle w:val="Hyperlink"/>
          </w:rPr>
          <w:t>Payoff</w:t>
        </w:r>
        <w:r>
          <w:rPr>
            <w:noProof/>
            <w:webHidden/>
          </w:rPr>
          <w:tab/>
        </w:r>
        <w:r>
          <w:rPr>
            <w:noProof/>
            <w:webHidden/>
          </w:rPr>
          <w:fldChar w:fldCharType="begin"/>
        </w:r>
        <w:r>
          <w:rPr>
            <w:noProof/>
            <w:webHidden/>
          </w:rPr>
          <w:instrText xml:space="preserve"> PAGEREF _Toc230163330 \h </w:instrText>
        </w:r>
        <w:r>
          <w:rPr>
            <w:noProof/>
            <w:webHidden/>
          </w:rPr>
        </w:r>
        <w:r>
          <w:rPr>
            <w:noProof/>
            <w:webHidden/>
          </w:rPr>
          <w:fldChar w:fldCharType="separate"/>
        </w:r>
        <w:r>
          <w:rPr>
            <w:noProof/>
            <w:webHidden/>
          </w:rPr>
          <w:t>6-53</w:t>
        </w:r>
        <w:r>
          <w:rPr>
            <w:noProof/>
            <w:webHidden/>
          </w:rPr>
          <w:fldChar w:fldCharType="end"/>
        </w:r>
      </w:hyperlink>
    </w:p>
    <w:p w14:paraId="26163666" w14:textId="72B6998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1" w:history="1">
        <w:r w:rsidRPr="00BE1DB4">
          <w:rPr>
            <w:rStyle w:val="Hyperlink"/>
          </w:rPr>
          <w:t>6.15.1</w:t>
        </w:r>
        <w:r>
          <w:rPr>
            <w:rFonts w:eastAsiaTheme="minorEastAsia" w:cstheme="minorBidi"/>
            <w:i w:val="0"/>
            <w:iCs w:val="0"/>
            <w:noProof/>
            <w:kern w:val="2"/>
            <w:sz w:val="24"/>
            <w:szCs w:val="24"/>
            <w14:ligatures w14:val="standardContextual"/>
          </w:rPr>
          <w:tab/>
        </w:r>
        <w:r w:rsidRPr="00BE1DB4">
          <w:rPr>
            <w:rStyle w:val="Hyperlink"/>
          </w:rPr>
          <w:t>Printing a Payoff Statement</w:t>
        </w:r>
        <w:r>
          <w:rPr>
            <w:noProof/>
            <w:webHidden/>
          </w:rPr>
          <w:tab/>
        </w:r>
        <w:r>
          <w:rPr>
            <w:noProof/>
            <w:webHidden/>
          </w:rPr>
          <w:fldChar w:fldCharType="begin"/>
        </w:r>
        <w:r>
          <w:rPr>
            <w:noProof/>
            <w:webHidden/>
          </w:rPr>
          <w:instrText xml:space="preserve"> PAGEREF _Toc230163331 \h </w:instrText>
        </w:r>
        <w:r>
          <w:rPr>
            <w:noProof/>
            <w:webHidden/>
          </w:rPr>
        </w:r>
        <w:r>
          <w:rPr>
            <w:noProof/>
            <w:webHidden/>
          </w:rPr>
          <w:fldChar w:fldCharType="separate"/>
        </w:r>
        <w:r>
          <w:rPr>
            <w:noProof/>
            <w:webHidden/>
          </w:rPr>
          <w:t>6-54</w:t>
        </w:r>
        <w:r>
          <w:rPr>
            <w:noProof/>
            <w:webHidden/>
          </w:rPr>
          <w:fldChar w:fldCharType="end"/>
        </w:r>
      </w:hyperlink>
    </w:p>
    <w:p w14:paraId="3D31AAF1" w14:textId="7A60CFE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2" w:history="1">
        <w:r w:rsidRPr="00BE1DB4">
          <w:rPr>
            <w:rStyle w:val="Hyperlink"/>
          </w:rPr>
          <w:t>6.15.2</w:t>
        </w:r>
        <w:r>
          <w:rPr>
            <w:rFonts w:eastAsiaTheme="minorEastAsia" w:cstheme="minorBidi"/>
            <w:i w:val="0"/>
            <w:iCs w:val="0"/>
            <w:noProof/>
            <w:kern w:val="2"/>
            <w:sz w:val="24"/>
            <w:szCs w:val="24"/>
            <w14:ligatures w14:val="standardContextual"/>
          </w:rPr>
          <w:tab/>
        </w:r>
        <w:r w:rsidRPr="00BE1DB4">
          <w:rPr>
            <w:rStyle w:val="Hyperlink"/>
          </w:rPr>
          <w:t>Add an Estimated Expense</w:t>
        </w:r>
        <w:r>
          <w:rPr>
            <w:noProof/>
            <w:webHidden/>
          </w:rPr>
          <w:tab/>
        </w:r>
        <w:r>
          <w:rPr>
            <w:noProof/>
            <w:webHidden/>
          </w:rPr>
          <w:fldChar w:fldCharType="begin"/>
        </w:r>
        <w:r>
          <w:rPr>
            <w:noProof/>
            <w:webHidden/>
          </w:rPr>
          <w:instrText xml:space="preserve"> PAGEREF _Toc230163332 \h </w:instrText>
        </w:r>
        <w:r>
          <w:rPr>
            <w:noProof/>
            <w:webHidden/>
          </w:rPr>
        </w:r>
        <w:r>
          <w:rPr>
            <w:noProof/>
            <w:webHidden/>
          </w:rPr>
          <w:fldChar w:fldCharType="separate"/>
        </w:r>
        <w:r>
          <w:rPr>
            <w:noProof/>
            <w:webHidden/>
          </w:rPr>
          <w:t>6-54</w:t>
        </w:r>
        <w:r>
          <w:rPr>
            <w:noProof/>
            <w:webHidden/>
          </w:rPr>
          <w:fldChar w:fldCharType="end"/>
        </w:r>
      </w:hyperlink>
    </w:p>
    <w:p w14:paraId="3577A8C2" w14:textId="7086C80B" w:rsidR="00EC7503" w:rsidRDefault="00EC7503">
      <w:pPr>
        <w:pStyle w:val="TOC2"/>
        <w:rPr>
          <w:rFonts w:eastAsiaTheme="minorEastAsia" w:cstheme="minorBidi"/>
          <w:smallCaps w:val="0"/>
          <w:noProof/>
          <w:kern w:val="2"/>
          <w:sz w:val="24"/>
          <w:szCs w:val="24"/>
          <w14:ligatures w14:val="standardContextual"/>
        </w:rPr>
      </w:pPr>
      <w:hyperlink w:anchor="_Toc230163333" w:history="1">
        <w:r w:rsidRPr="00BE1DB4">
          <w:rPr>
            <w:rStyle w:val="Hyperlink"/>
          </w:rPr>
          <w:t>6.16</w:t>
        </w:r>
        <w:r>
          <w:rPr>
            <w:rFonts w:eastAsiaTheme="minorEastAsia" w:cstheme="minorBidi"/>
            <w:smallCaps w:val="0"/>
            <w:noProof/>
            <w:kern w:val="2"/>
            <w:sz w:val="24"/>
            <w:szCs w:val="24"/>
            <w14:ligatures w14:val="standardContextual"/>
          </w:rPr>
          <w:tab/>
        </w:r>
        <w:r w:rsidRPr="00BE1DB4">
          <w:rPr>
            <w:rStyle w:val="Hyperlink"/>
          </w:rPr>
          <w:t>Statement</w:t>
        </w:r>
        <w:r>
          <w:rPr>
            <w:noProof/>
            <w:webHidden/>
          </w:rPr>
          <w:tab/>
        </w:r>
        <w:r>
          <w:rPr>
            <w:noProof/>
            <w:webHidden/>
          </w:rPr>
          <w:fldChar w:fldCharType="begin"/>
        </w:r>
        <w:r>
          <w:rPr>
            <w:noProof/>
            <w:webHidden/>
          </w:rPr>
          <w:instrText xml:space="preserve"> PAGEREF _Toc230163333 \h </w:instrText>
        </w:r>
        <w:r>
          <w:rPr>
            <w:noProof/>
            <w:webHidden/>
          </w:rPr>
        </w:r>
        <w:r>
          <w:rPr>
            <w:noProof/>
            <w:webHidden/>
          </w:rPr>
          <w:fldChar w:fldCharType="separate"/>
        </w:r>
        <w:r>
          <w:rPr>
            <w:noProof/>
            <w:webHidden/>
          </w:rPr>
          <w:t>6-55</w:t>
        </w:r>
        <w:r>
          <w:rPr>
            <w:noProof/>
            <w:webHidden/>
          </w:rPr>
          <w:fldChar w:fldCharType="end"/>
        </w:r>
      </w:hyperlink>
    </w:p>
    <w:p w14:paraId="4A91DFB6" w14:textId="2C55710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4" w:history="1">
        <w:r w:rsidRPr="00BE1DB4">
          <w:rPr>
            <w:rStyle w:val="Hyperlink"/>
          </w:rPr>
          <w:t>6.16.1</w:t>
        </w:r>
        <w:r>
          <w:rPr>
            <w:rFonts w:eastAsiaTheme="minorEastAsia" w:cstheme="minorBidi"/>
            <w:i w:val="0"/>
            <w:iCs w:val="0"/>
            <w:noProof/>
            <w:kern w:val="2"/>
            <w:sz w:val="24"/>
            <w:szCs w:val="24"/>
            <w14:ligatures w14:val="standardContextual"/>
          </w:rPr>
          <w:tab/>
        </w:r>
        <w:r w:rsidRPr="00BE1DB4">
          <w:rPr>
            <w:rStyle w:val="Hyperlink"/>
          </w:rPr>
          <w:t>Viewing and Printing a Monthly Statement</w:t>
        </w:r>
        <w:r>
          <w:rPr>
            <w:noProof/>
            <w:webHidden/>
          </w:rPr>
          <w:tab/>
        </w:r>
        <w:r>
          <w:rPr>
            <w:noProof/>
            <w:webHidden/>
          </w:rPr>
          <w:fldChar w:fldCharType="begin"/>
        </w:r>
        <w:r>
          <w:rPr>
            <w:noProof/>
            <w:webHidden/>
          </w:rPr>
          <w:instrText xml:space="preserve"> PAGEREF _Toc230163334 \h </w:instrText>
        </w:r>
        <w:r>
          <w:rPr>
            <w:noProof/>
            <w:webHidden/>
          </w:rPr>
        </w:r>
        <w:r>
          <w:rPr>
            <w:noProof/>
            <w:webHidden/>
          </w:rPr>
          <w:fldChar w:fldCharType="separate"/>
        </w:r>
        <w:r>
          <w:rPr>
            <w:noProof/>
            <w:webHidden/>
          </w:rPr>
          <w:t>6-55</w:t>
        </w:r>
        <w:r>
          <w:rPr>
            <w:noProof/>
            <w:webHidden/>
          </w:rPr>
          <w:fldChar w:fldCharType="end"/>
        </w:r>
      </w:hyperlink>
    </w:p>
    <w:p w14:paraId="59401CA9" w14:textId="0D78EAC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5" w:history="1">
        <w:r w:rsidRPr="00BE1DB4">
          <w:rPr>
            <w:rStyle w:val="Hyperlink"/>
          </w:rPr>
          <w:t>6.16.2</w:t>
        </w:r>
        <w:r>
          <w:rPr>
            <w:rFonts w:eastAsiaTheme="minorEastAsia" w:cstheme="minorBidi"/>
            <w:i w:val="0"/>
            <w:iCs w:val="0"/>
            <w:noProof/>
            <w:kern w:val="2"/>
            <w:sz w:val="24"/>
            <w:szCs w:val="24"/>
            <w14:ligatures w14:val="standardContextual"/>
          </w:rPr>
          <w:tab/>
        </w:r>
        <w:r w:rsidRPr="00BE1DB4">
          <w:rPr>
            <w:rStyle w:val="Hyperlink"/>
          </w:rPr>
          <w:t>Editing the Monthly Statement Message</w:t>
        </w:r>
        <w:r>
          <w:rPr>
            <w:noProof/>
            <w:webHidden/>
          </w:rPr>
          <w:tab/>
        </w:r>
        <w:r>
          <w:rPr>
            <w:noProof/>
            <w:webHidden/>
          </w:rPr>
          <w:fldChar w:fldCharType="begin"/>
        </w:r>
        <w:r>
          <w:rPr>
            <w:noProof/>
            <w:webHidden/>
          </w:rPr>
          <w:instrText xml:space="preserve"> PAGEREF _Toc230163335 \h </w:instrText>
        </w:r>
        <w:r>
          <w:rPr>
            <w:noProof/>
            <w:webHidden/>
          </w:rPr>
        </w:r>
        <w:r>
          <w:rPr>
            <w:noProof/>
            <w:webHidden/>
          </w:rPr>
          <w:fldChar w:fldCharType="separate"/>
        </w:r>
        <w:r>
          <w:rPr>
            <w:noProof/>
            <w:webHidden/>
          </w:rPr>
          <w:t>6-56</w:t>
        </w:r>
        <w:r>
          <w:rPr>
            <w:noProof/>
            <w:webHidden/>
          </w:rPr>
          <w:fldChar w:fldCharType="end"/>
        </w:r>
      </w:hyperlink>
    </w:p>
    <w:p w14:paraId="0B986D8B" w14:textId="35C7BC5D" w:rsidR="00EC7503" w:rsidRDefault="00EC7503">
      <w:pPr>
        <w:pStyle w:val="TOC2"/>
        <w:rPr>
          <w:rFonts w:eastAsiaTheme="minorEastAsia" w:cstheme="minorBidi"/>
          <w:smallCaps w:val="0"/>
          <w:noProof/>
          <w:kern w:val="2"/>
          <w:sz w:val="24"/>
          <w:szCs w:val="24"/>
          <w14:ligatures w14:val="standardContextual"/>
        </w:rPr>
      </w:pPr>
      <w:hyperlink w:anchor="_Toc230163336" w:history="1">
        <w:r w:rsidRPr="00BE1DB4">
          <w:rPr>
            <w:rStyle w:val="Hyperlink"/>
          </w:rPr>
          <w:t>6.17</w:t>
        </w:r>
        <w:r>
          <w:rPr>
            <w:rFonts w:eastAsiaTheme="minorEastAsia" w:cstheme="minorBidi"/>
            <w:smallCaps w:val="0"/>
            <w:noProof/>
            <w:kern w:val="2"/>
            <w:sz w:val="24"/>
            <w:szCs w:val="24"/>
            <w14:ligatures w14:val="standardContextual"/>
          </w:rPr>
          <w:tab/>
        </w:r>
        <w:r w:rsidRPr="00BE1DB4">
          <w:rPr>
            <w:rStyle w:val="Hyperlink"/>
          </w:rPr>
          <w:t>Disbursement</w:t>
        </w:r>
        <w:r>
          <w:rPr>
            <w:noProof/>
            <w:webHidden/>
          </w:rPr>
          <w:tab/>
        </w:r>
        <w:r>
          <w:rPr>
            <w:noProof/>
            <w:webHidden/>
          </w:rPr>
          <w:fldChar w:fldCharType="begin"/>
        </w:r>
        <w:r>
          <w:rPr>
            <w:noProof/>
            <w:webHidden/>
          </w:rPr>
          <w:instrText xml:space="preserve"> PAGEREF _Toc230163336 \h </w:instrText>
        </w:r>
        <w:r>
          <w:rPr>
            <w:noProof/>
            <w:webHidden/>
          </w:rPr>
        </w:r>
        <w:r>
          <w:rPr>
            <w:noProof/>
            <w:webHidden/>
          </w:rPr>
          <w:fldChar w:fldCharType="separate"/>
        </w:r>
        <w:r>
          <w:rPr>
            <w:noProof/>
            <w:webHidden/>
          </w:rPr>
          <w:t>6-56</w:t>
        </w:r>
        <w:r>
          <w:rPr>
            <w:noProof/>
            <w:webHidden/>
          </w:rPr>
          <w:fldChar w:fldCharType="end"/>
        </w:r>
      </w:hyperlink>
    </w:p>
    <w:p w14:paraId="71AF216B" w14:textId="5F88817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7" w:history="1">
        <w:r w:rsidRPr="00BE1DB4">
          <w:rPr>
            <w:rStyle w:val="Hyperlink"/>
          </w:rPr>
          <w:t>6.17.1</w:t>
        </w:r>
        <w:r>
          <w:rPr>
            <w:rFonts w:eastAsiaTheme="minorEastAsia" w:cstheme="minorBidi"/>
            <w:i w:val="0"/>
            <w:iCs w:val="0"/>
            <w:noProof/>
            <w:kern w:val="2"/>
            <w:sz w:val="24"/>
            <w:szCs w:val="24"/>
            <w14:ligatures w14:val="standardContextual"/>
          </w:rPr>
          <w:tab/>
        </w:r>
        <w:r w:rsidRPr="00BE1DB4">
          <w:rPr>
            <w:rStyle w:val="Hyperlink"/>
          </w:rPr>
          <w:t>Performing a Corp Advance – Penalty Disbursement</w:t>
        </w:r>
        <w:r>
          <w:rPr>
            <w:noProof/>
            <w:webHidden/>
          </w:rPr>
          <w:tab/>
        </w:r>
        <w:r>
          <w:rPr>
            <w:noProof/>
            <w:webHidden/>
          </w:rPr>
          <w:fldChar w:fldCharType="begin"/>
        </w:r>
        <w:r>
          <w:rPr>
            <w:noProof/>
            <w:webHidden/>
          </w:rPr>
          <w:instrText xml:space="preserve"> PAGEREF _Toc230163337 \h </w:instrText>
        </w:r>
        <w:r>
          <w:rPr>
            <w:noProof/>
            <w:webHidden/>
          </w:rPr>
        </w:r>
        <w:r>
          <w:rPr>
            <w:noProof/>
            <w:webHidden/>
          </w:rPr>
          <w:fldChar w:fldCharType="separate"/>
        </w:r>
        <w:r>
          <w:rPr>
            <w:noProof/>
            <w:webHidden/>
          </w:rPr>
          <w:t>6-57</w:t>
        </w:r>
        <w:r>
          <w:rPr>
            <w:noProof/>
            <w:webHidden/>
          </w:rPr>
          <w:fldChar w:fldCharType="end"/>
        </w:r>
      </w:hyperlink>
    </w:p>
    <w:p w14:paraId="66A2015A" w14:textId="2F1A874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8" w:history="1">
        <w:r w:rsidRPr="00BE1DB4">
          <w:rPr>
            <w:rStyle w:val="Hyperlink"/>
          </w:rPr>
          <w:t>6.17.2</w:t>
        </w:r>
        <w:r>
          <w:rPr>
            <w:rFonts w:eastAsiaTheme="minorEastAsia" w:cstheme="minorBidi"/>
            <w:i w:val="0"/>
            <w:iCs w:val="0"/>
            <w:noProof/>
            <w:kern w:val="2"/>
            <w:sz w:val="24"/>
            <w:szCs w:val="24"/>
            <w14:ligatures w14:val="standardContextual"/>
          </w:rPr>
          <w:tab/>
        </w:r>
        <w:r w:rsidRPr="00BE1DB4">
          <w:rPr>
            <w:rStyle w:val="Hyperlink"/>
          </w:rPr>
          <w:t>Performing a Corp Advance - Section 305 Disbursement</w:t>
        </w:r>
        <w:r>
          <w:rPr>
            <w:noProof/>
            <w:webHidden/>
          </w:rPr>
          <w:tab/>
        </w:r>
        <w:r>
          <w:rPr>
            <w:noProof/>
            <w:webHidden/>
          </w:rPr>
          <w:fldChar w:fldCharType="begin"/>
        </w:r>
        <w:r>
          <w:rPr>
            <w:noProof/>
            <w:webHidden/>
          </w:rPr>
          <w:instrText xml:space="preserve"> PAGEREF _Toc230163338 \h </w:instrText>
        </w:r>
        <w:r>
          <w:rPr>
            <w:noProof/>
            <w:webHidden/>
          </w:rPr>
        </w:r>
        <w:r>
          <w:rPr>
            <w:noProof/>
            <w:webHidden/>
          </w:rPr>
          <w:fldChar w:fldCharType="separate"/>
        </w:r>
        <w:r>
          <w:rPr>
            <w:noProof/>
            <w:webHidden/>
          </w:rPr>
          <w:t>6-59</w:t>
        </w:r>
        <w:r>
          <w:rPr>
            <w:noProof/>
            <w:webHidden/>
          </w:rPr>
          <w:fldChar w:fldCharType="end"/>
        </w:r>
      </w:hyperlink>
    </w:p>
    <w:p w14:paraId="701AC0B8" w14:textId="4151A91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39" w:history="1">
        <w:r w:rsidRPr="00BE1DB4">
          <w:rPr>
            <w:rStyle w:val="Hyperlink"/>
          </w:rPr>
          <w:t>6.17.3</w:t>
        </w:r>
        <w:r>
          <w:rPr>
            <w:rFonts w:eastAsiaTheme="minorEastAsia" w:cstheme="minorBidi"/>
            <w:i w:val="0"/>
            <w:iCs w:val="0"/>
            <w:noProof/>
            <w:kern w:val="2"/>
            <w:sz w:val="24"/>
            <w:szCs w:val="24"/>
            <w14:ligatures w14:val="standardContextual"/>
          </w:rPr>
          <w:tab/>
        </w:r>
        <w:r w:rsidRPr="00BE1DB4">
          <w:rPr>
            <w:rStyle w:val="Hyperlink"/>
          </w:rPr>
          <w:t>Performing an Unscheduled from LOC Disbursement</w:t>
        </w:r>
        <w:r>
          <w:rPr>
            <w:noProof/>
            <w:webHidden/>
          </w:rPr>
          <w:tab/>
        </w:r>
        <w:r>
          <w:rPr>
            <w:noProof/>
            <w:webHidden/>
          </w:rPr>
          <w:fldChar w:fldCharType="begin"/>
        </w:r>
        <w:r>
          <w:rPr>
            <w:noProof/>
            <w:webHidden/>
          </w:rPr>
          <w:instrText xml:space="preserve"> PAGEREF _Toc230163339 \h </w:instrText>
        </w:r>
        <w:r>
          <w:rPr>
            <w:noProof/>
            <w:webHidden/>
          </w:rPr>
        </w:r>
        <w:r>
          <w:rPr>
            <w:noProof/>
            <w:webHidden/>
          </w:rPr>
          <w:fldChar w:fldCharType="separate"/>
        </w:r>
        <w:r>
          <w:rPr>
            <w:noProof/>
            <w:webHidden/>
          </w:rPr>
          <w:t>6-60</w:t>
        </w:r>
        <w:r>
          <w:rPr>
            <w:noProof/>
            <w:webHidden/>
          </w:rPr>
          <w:fldChar w:fldCharType="end"/>
        </w:r>
      </w:hyperlink>
    </w:p>
    <w:p w14:paraId="4D6049AE" w14:textId="12CC3FD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0" w:history="1">
        <w:r w:rsidRPr="00BE1DB4">
          <w:rPr>
            <w:rStyle w:val="Hyperlink"/>
          </w:rPr>
          <w:t>6.17.4</w:t>
        </w:r>
        <w:r>
          <w:rPr>
            <w:rFonts w:eastAsiaTheme="minorEastAsia" w:cstheme="minorBidi"/>
            <w:i w:val="0"/>
            <w:iCs w:val="0"/>
            <w:noProof/>
            <w:kern w:val="2"/>
            <w:sz w:val="24"/>
            <w:szCs w:val="24"/>
            <w14:ligatures w14:val="standardContextual"/>
          </w:rPr>
          <w:tab/>
        </w:r>
        <w:r w:rsidRPr="00BE1DB4">
          <w:rPr>
            <w:rStyle w:val="Hyperlink"/>
          </w:rPr>
          <w:t>Performing a Loss Draft Disbursement</w:t>
        </w:r>
        <w:r>
          <w:rPr>
            <w:noProof/>
            <w:webHidden/>
          </w:rPr>
          <w:tab/>
        </w:r>
        <w:r>
          <w:rPr>
            <w:noProof/>
            <w:webHidden/>
          </w:rPr>
          <w:fldChar w:fldCharType="begin"/>
        </w:r>
        <w:r>
          <w:rPr>
            <w:noProof/>
            <w:webHidden/>
          </w:rPr>
          <w:instrText xml:space="preserve"> PAGEREF _Toc230163340 \h </w:instrText>
        </w:r>
        <w:r>
          <w:rPr>
            <w:noProof/>
            <w:webHidden/>
          </w:rPr>
        </w:r>
        <w:r>
          <w:rPr>
            <w:noProof/>
            <w:webHidden/>
          </w:rPr>
          <w:fldChar w:fldCharType="separate"/>
        </w:r>
        <w:r>
          <w:rPr>
            <w:noProof/>
            <w:webHidden/>
          </w:rPr>
          <w:t>6-63</w:t>
        </w:r>
        <w:r>
          <w:rPr>
            <w:noProof/>
            <w:webHidden/>
          </w:rPr>
          <w:fldChar w:fldCharType="end"/>
        </w:r>
      </w:hyperlink>
    </w:p>
    <w:p w14:paraId="01F7755A" w14:textId="30CA17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1" w:history="1">
        <w:r w:rsidRPr="00BE1DB4">
          <w:rPr>
            <w:rStyle w:val="Hyperlink"/>
          </w:rPr>
          <w:t>6.17.5</w:t>
        </w:r>
        <w:r>
          <w:rPr>
            <w:rFonts w:eastAsiaTheme="minorEastAsia" w:cstheme="minorBidi"/>
            <w:i w:val="0"/>
            <w:iCs w:val="0"/>
            <w:noProof/>
            <w:kern w:val="2"/>
            <w:sz w:val="24"/>
            <w:szCs w:val="24"/>
            <w14:ligatures w14:val="standardContextual"/>
          </w:rPr>
          <w:tab/>
        </w:r>
        <w:r w:rsidRPr="00BE1DB4">
          <w:rPr>
            <w:rStyle w:val="Hyperlink"/>
          </w:rPr>
          <w:t>Performing a Hardest Hit Funds Disbursement</w:t>
        </w:r>
        <w:r>
          <w:rPr>
            <w:noProof/>
            <w:webHidden/>
          </w:rPr>
          <w:tab/>
        </w:r>
        <w:r>
          <w:rPr>
            <w:noProof/>
            <w:webHidden/>
          </w:rPr>
          <w:fldChar w:fldCharType="begin"/>
        </w:r>
        <w:r>
          <w:rPr>
            <w:noProof/>
            <w:webHidden/>
          </w:rPr>
          <w:instrText xml:space="preserve"> PAGEREF _Toc230163341 \h </w:instrText>
        </w:r>
        <w:r>
          <w:rPr>
            <w:noProof/>
            <w:webHidden/>
          </w:rPr>
        </w:r>
        <w:r>
          <w:rPr>
            <w:noProof/>
            <w:webHidden/>
          </w:rPr>
          <w:fldChar w:fldCharType="separate"/>
        </w:r>
        <w:r>
          <w:rPr>
            <w:noProof/>
            <w:webHidden/>
          </w:rPr>
          <w:t>6-64</w:t>
        </w:r>
        <w:r>
          <w:rPr>
            <w:noProof/>
            <w:webHidden/>
          </w:rPr>
          <w:fldChar w:fldCharType="end"/>
        </w:r>
      </w:hyperlink>
    </w:p>
    <w:p w14:paraId="0D5DA8B5" w14:textId="3B9E00B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2" w:history="1">
        <w:r w:rsidRPr="00BE1DB4">
          <w:rPr>
            <w:rStyle w:val="Hyperlink"/>
          </w:rPr>
          <w:t>6.17.6</w:t>
        </w:r>
        <w:r>
          <w:rPr>
            <w:rFonts w:eastAsiaTheme="minorEastAsia" w:cstheme="minorBidi"/>
            <w:i w:val="0"/>
            <w:iCs w:val="0"/>
            <w:noProof/>
            <w:kern w:val="2"/>
            <w:sz w:val="24"/>
            <w:szCs w:val="24"/>
            <w14:ligatures w14:val="standardContextual"/>
          </w:rPr>
          <w:tab/>
        </w:r>
        <w:r w:rsidRPr="00BE1DB4">
          <w:rPr>
            <w:rStyle w:val="Hyperlink"/>
          </w:rPr>
          <w:t>Performing a Repair Set Aside Disbursement</w:t>
        </w:r>
        <w:r>
          <w:rPr>
            <w:noProof/>
            <w:webHidden/>
          </w:rPr>
          <w:tab/>
        </w:r>
        <w:r>
          <w:rPr>
            <w:noProof/>
            <w:webHidden/>
          </w:rPr>
          <w:fldChar w:fldCharType="begin"/>
        </w:r>
        <w:r>
          <w:rPr>
            <w:noProof/>
            <w:webHidden/>
          </w:rPr>
          <w:instrText xml:space="preserve"> PAGEREF _Toc230163342 \h </w:instrText>
        </w:r>
        <w:r>
          <w:rPr>
            <w:noProof/>
            <w:webHidden/>
          </w:rPr>
        </w:r>
        <w:r>
          <w:rPr>
            <w:noProof/>
            <w:webHidden/>
          </w:rPr>
          <w:fldChar w:fldCharType="separate"/>
        </w:r>
        <w:r>
          <w:rPr>
            <w:noProof/>
            <w:webHidden/>
          </w:rPr>
          <w:t>6-66</w:t>
        </w:r>
        <w:r>
          <w:rPr>
            <w:noProof/>
            <w:webHidden/>
          </w:rPr>
          <w:fldChar w:fldCharType="end"/>
        </w:r>
      </w:hyperlink>
    </w:p>
    <w:p w14:paraId="5D1DE545" w14:textId="65132D2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3" w:history="1">
        <w:r w:rsidRPr="00BE1DB4">
          <w:rPr>
            <w:rStyle w:val="Hyperlink"/>
          </w:rPr>
          <w:t>6.17.7</w:t>
        </w:r>
        <w:r>
          <w:rPr>
            <w:rFonts w:eastAsiaTheme="minorEastAsia" w:cstheme="minorBidi"/>
            <w:i w:val="0"/>
            <w:iCs w:val="0"/>
            <w:noProof/>
            <w:kern w:val="2"/>
            <w:sz w:val="24"/>
            <w:szCs w:val="24"/>
            <w14:ligatures w14:val="standardContextual"/>
          </w:rPr>
          <w:tab/>
        </w:r>
        <w:r w:rsidRPr="00BE1DB4">
          <w:rPr>
            <w:rStyle w:val="Hyperlink"/>
          </w:rPr>
          <w:t>Monthly Accruals</w:t>
        </w:r>
        <w:r>
          <w:rPr>
            <w:noProof/>
            <w:webHidden/>
          </w:rPr>
          <w:tab/>
        </w:r>
        <w:r>
          <w:rPr>
            <w:noProof/>
            <w:webHidden/>
          </w:rPr>
          <w:fldChar w:fldCharType="begin"/>
        </w:r>
        <w:r>
          <w:rPr>
            <w:noProof/>
            <w:webHidden/>
          </w:rPr>
          <w:instrText xml:space="preserve"> PAGEREF _Toc230163343 \h </w:instrText>
        </w:r>
        <w:r>
          <w:rPr>
            <w:noProof/>
            <w:webHidden/>
          </w:rPr>
        </w:r>
        <w:r>
          <w:rPr>
            <w:noProof/>
            <w:webHidden/>
          </w:rPr>
          <w:fldChar w:fldCharType="separate"/>
        </w:r>
        <w:r>
          <w:rPr>
            <w:noProof/>
            <w:webHidden/>
          </w:rPr>
          <w:t>6-67</w:t>
        </w:r>
        <w:r>
          <w:rPr>
            <w:noProof/>
            <w:webHidden/>
          </w:rPr>
          <w:fldChar w:fldCharType="end"/>
        </w:r>
      </w:hyperlink>
    </w:p>
    <w:p w14:paraId="5EF17DC7" w14:textId="5234333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4" w:history="1">
        <w:r w:rsidRPr="00BE1DB4">
          <w:rPr>
            <w:rStyle w:val="Hyperlink"/>
          </w:rPr>
          <w:t>6.17.8</w:t>
        </w:r>
        <w:r>
          <w:rPr>
            <w:rFonts w:eastAsiaTheme="minorEastAsia" w:cstheme="minorBidi"/>
            <w:i w:val="0"/>
            <w:iCs w:val="0"/>
            <w:noProof/>
            <w:kern w:val="2"/>
            <w:sz w:val="24"/>
            <w:szCs w:val="24"/>
            <w14:ligatures w14:val="standardContextual"/>
          </w:rPr>
          <w:tab/>
        </w:r>
        <w:r w:rsidRPr="00BE1DB4">
          <w:rPr>
            <w:rStyle w:val="Hyperlink"/>
          </w:rPr>
          <w:t>Performing a Refund/Payment Remittance Overage Disbursement</w:t>
        </w:r>
        <w:r>
          <w:rPr>
            <w:noProof/>
            <w:webHidden/>
          </w:rPr>
          <w:tab/>
        </w:r>
        <w:r>
          <w:rPr>
            <w:noProof/>
            <w:webHidden/>
          </w:rPr>
          <w:fldChar w:fldCharType="begin"/>
        </w:r>
        <w:r>
          <w:rPr>
            <w:noProof/>
            <w:webHidden/>
          </w:rPr>
          <w:instrText xml:space="preserve"> PAGEREF _Toc230163344 \h </w:instrText>
        </w:r>
        <w:r>
          <w:rPr>
            <w:noProof/>
            <w:webHidden/>
          </w:rPr>
        </w:r>
        <w:r>
          <w:rPr>
            <w:noProof/>
            <w:webHidden/>
          </w:rPr>
          <w:fldChar w:fldCharType="separate"/>
        </w:r>
        <w:r>
          <w:rPr>
            <w:noProof/>
            <w:webHidden/>
          </w:rPr>
          <w:t>6-67</w:t>
        </w:r>
        <w:r>
          <w:rPr>
            <w:noProof/>
            <w:webHidden/>
          </w:rPr>
          <w:fldChar w:fldCharType="end"/>
        </w:r>
      </w:hyperlink>
    </w:p>
    <w:p w14:paraId="717322D7" w14:textId="573324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45" w:history="1">
        <w:r w:rsidRPr="00BE1DB4">
          <w:rPr>
            <w:rStyle w:val="Hyperlink"/>
          </w:rPr>
          <w:t>6.17.9</w:t>
        </w:r>
        <w:r>
          <w:rPr>
            <w:rFonts w:eastAsiaTheme="minorEastAsia" w:cstheme="minorBidi"/>
            <w:i w:val="0"/>
            <w:iCs w:val="0"/>
            <w:noProof/>
            <w:kern w:val="2"/>
            <w:sz w:val="24"/>
            <w:szCs w:val="24"/>
            <w14:ligatures w14:val="standardContextual"/>
          </w:rPr>
          <w:tab/>
        </w:r>
        <w:r w:rsidRPr="00BE1DB4">
          <w:rPr>
            <w:rStyle w:val="Hyperlink"/>
          </w:rPr>
          <w:t>Performing a 1</w:t>
        </w:r>
        <w:r w:rsidRPr="00BE1DB4">
          <w:rPr>
            <w:rStyle w:val="Hyperlink"/>
            <w:vertAlign w:val="superscript"/>
          </w:rPr>
          <w:t>st</w:t>
        </w:r>
        <w:r w:rsidRPr="00BE1DB4">
          <w:rPr>
            <w:rStyle w:val="Hyperlink"/>
          </w:rPr>
          <w:t xml:space="preserve"> Year Taxes &amp; Ins Set Aside Disbursement</w:t>
        </w:r>
        <w:r>
          <w:rPr>
            <w:noProof/>
            <w:webHidden/>
          </w:rPr>
          <w:tab/>
        </w:r>
        <w:r>
          <w:rPr>
            <w:noProof/>
            <w:webHidden/>
          </w:rPr>
          <w:fldChar w:fldCharType="begin"/>
        </w:r>
        <w:r>
          <w:rPr>
            <w:noProof/>
            <w:webHidden/>
          </w:rPr>
          <w:instrText xml:space="preserve"> PAGEREF _Toc230163345 \h </w:instrText>
        </w:r>
        <w:r>
          <w:rPr>
            <w:noProof/>
            <w:webHidden/>
          </w:rPr>
        </w:r>
        <w:r>
          <w:rPr>
            <w:noProof/>
            <w:webHidden/>
          </w:rPr>
          <w:fldChar w:fldCharType="separate"/>
        </w:r>
        <w:r>
          <w:rPr>
            <w:noProof/>
            <w:webHidden/>
          </w:rPr>
          <w:t>6-69</w:t>
        </w:r>
        <w:r>
          <w:rPr>
            <w:noProof/>
            <w:webHidden/>
          </w:rPr>
          <w:fldChar w:fldCharType="end"/>
        </w:r>
      </w:hyperlink>
    </w:p>
    <w:p w14:paraId="690C935B" w14:textId="2E68D15B"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346" w:history="1">
        <w:r w:rsidRPr="00BE1DB4">
          <w:rPr>
            <w:rStyle w:val="Hyperlink"/>
          </w:rPr>
          <w:t>6.17.10</w:t>
        </w:r>
        <w:r>
          <w:rPr>
            <w:rFonts w:eastAsiaTheme="minorEastAsia" w:cstheme="minorBidi"/>
            <w:i w:val="0"/>
            <w:iCs w:val="0"/>
            <w:noProof/>
            <w:kern w:val="2"/>
            <w:sz w:val="24"/>
            <w:szCs w:val="24"/>
            <w14:ligatures w14:val="standardContextual"/>
          </w:rPr>
          <w:tab/>
        </w:r>
        <w:r w:rsidRPr="00BE1DB4">
          <w:rPr>
            <w:rStyle w:val="Hyperlink"/>
          </w:rPr>
          <w:t>Performing a Life Expectancy Set Aside Disbursement</w:t>
        </w:r>
        <w:r>
          <w:rPr>
            <w:noProof/>
            <w:webHidden/>
          </w:rPr>
          <w:tab/>
        </w:r>
        <w:r>
          <w:rPr>
            <w:noProof/>
            <w:webHidden/>
          </w:rPr>
          <w:fldChar w:fldCharType="begin"/>
        </w:r>
        <w:r>
          <w:rPr>
            <w:noProof/>
            <w:webHidden/>
          </w:rPr>
          <w:instrText xml:space="preserve"> PAGEREF _Toc230163346 \h </w:instrText>
        </w:r>
        <w:r>
          <w:rPr>
            <w:noProof/>
            <w:webHidden/>
          </w:rPr>
        </w:r>
        <w:r>
          <w:rPr>
            <w:noProof/>
            <w:webHidden/>
          </w:rPr>
          <w:fldChar w:fldCharType="separate"/>
        </w:r>
        <w:r>
          <w:rPr>
            <w:noProof/>
            <w:webHidden/>
          </w:rPr>
          <w:t>6-70</w:t>
        </w:r>
        <w:r>
          <w:rPr>
            <w:noProof/>
            <w:webHidden/>
          </w:rPr>
          <w:fldChar w:fldCharType="end"/>
        </w:r>
      </w:hyperlink>
    </w:p>
    <w:p w14:paraId="227DF0A3" w14:textId="2464E781"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347" w:history="1">
        <w:r w:rsidRPr="00BE1DB4">
          <w:rPr>
            <w:rStyle w:val="Hyperlink"/>
          </w:rPr>
          <w:t>6.17.11</w:t>
        </w:r>
        <w:r>
          <w:rPr>
            <w:rFonts w:eastAsiaTheme="minorEastAsia" w:cstheme="minorBidi"/>
            <w:i w:val="0"/>
            <w:iCs w:val="0"/>
            <w:noProof/>
            <w:kern w:val="2"/>
            <w:sz w:val="24"/>
            <w:szCs w:val="24"/>
            <w14:ligatures w14:val="standardContextual"/>
          </w:rPr>
          <w:tab/>
        </w:r>
        <w:r w:rsidRPr="00BE1DB4">
          <w:rPr>
            <w:rStyle w:val="Hyperlink"/>
          </w:rPr>
          <w:t>Manually Adding a Scheduled Payment Disbursement</w:t>
        </w:r>
        <w:r>
          <w:rPr>
            <w:noProof/>
            <w:webHidden/>
          </w:rPr>
          <w:tab/>
        </w:r>
        <w:r>
          <w:rPr>
            <w:noProof/>
            <w:webHidden/>
          </w:rPr>
          <w:fldChar w:fldCharType="begin"/>
        </w:r>
        <w:r>
          <w:rPr>
            <w:noProof/>
            <w:webHidden/>
          </w:rPr>
          <w:instrText xml:space="preserve"> PAGEREF _Toc230163347 \h </w:instrText>
        </w:r>
        <w:r>
          <w:rPr>
            <w:noProof/>
            <w:webHidden/>
          </w:rPr>
        </w:r>
        <w:r>
          <w:rPr>
            <w:noProof/>
            <w:webHidden/>
          </w:rPr>
          <w:fldChar w:fldCharType="separate"/>
        </w:r>
        <w:r>
          <w:rPr>
            <w:noProof/>
            <w:webHidden/>
          </w:rPr>
          <w:t>6-72</w:t>
        </w:r>
        <w:r>
          <w:rPr>
            <w:noProof/>
            <w:webHidden/>
          </w:rPr>
          <w:fldChar w:fldCharType="end"/>
        </w:r>
      </w:hyperlink>
    </w:p>
    <w:p w14:paraId="54856A3D" w14:textId="240147A3"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348" w:history="1">
        <w:r w:rsidRPr="00BE1DB4">
          <w:rPr>
            <w:rStyle w:val="Hyperlink"/>
          </w:rPr>
          <w:t>6.17.12</w:t>
        </w:r>
        <w:r>
          <w:rPr>
            <w:rFonts w:eastAsiaTheme="minorEastAsia" w:cstheme="minorBidi"/>
            <w:i w:val="0"/>
            <w:iCs w:val="0"/>
            <w:noProof/>
            <w:kern w:val="2"/>
            <w:sz w:val="24"/>
            <w:szCs w:val="24"/>
            <w14:ligatures w14:val="standardContextual"/>
          </w:rPr>
          <w:tab/>
        </w:r>
        <w:r w:rsidRPr="00BE1DB4">
          <w:rPr>
            <w:rStyle w:val="Hyperlink"/>
          </w:rPr>
          <w:t>Notes Disbursements</w:t>
        </w:r>
        <w:r>
          <w:rPr>
            <w:noProof/>
            <w:webHidden/>
          </w:rPr>
          <w:tab/>
        </w:r>
        <w:r>
          <w:rPr>
            <w:noProof/>
            <w:webHidden/>
          </w:rPr>
          <w:fldChar w:fldCharType="begin"/>
        </w:r>
        <w:r>
          <w:rPr>
            <w:noProof/>
            <w:webHidden/>
          </w:rPr>
          <w:instrText xml:space="preserve"> PAGEREF _Toc230163348 \h </w:instrText>
        </w:r>
        <w:r>
          <w:rPr>
            <w:noProof/>
            <w:webHidden/>
          </w:rPr>
        </w:r>
        <w:r>
          <w:rPr>
            <w:noProof/>
            <w:webHidden/>
          </w:rPr>
          <w:fldChar w:fldCharType="separate"/>
        </w:r>
        <w:r>
          <w:rPr>
            <w:noProof/>
            <w:webHidden/>
          </w:rPr>
          <w:t>6-74</w:t>
        </w:r>
        <w:r>
          <w:rPr>
            <w:noProof/>
            <w:webHidden/>
          </w:rPr>
          <w:fldChar w:fldCharType="end"/>
        </w:r>
      </w:hyperlink>
    </w:p>
    <w:p w14:paraId="1D499BE0" w14:textId="2EC07E12" w:rsidR="00EC7503" w:rsidRDefault="00EC7503">
      <w:pPr>
        <w:pStyle w:val="TOC2"/>
        <w:rPr>
          <w:rFonts w:eastAsiaTheme="minorEastAsia" w:cstheme="minorBidi"/>
          <w:smallCaps w:val="0"/>
          <w:noProof/>
          <w:kern w:val="2"/>
          <w:sz w:val="24"/>
          <w:szCs w:val="24"/>
          <w14:ligatures w14:val="standardContextual"/>
        </w:rPr>
      </w:pPr>
      <w:hyperlink w:anchor="_Toc230163349" w:history="1">
        <w:r w:rsidRPr="00BE1DB4">
          <w:rPr>
            <w:rStyle w:val="Hyperlink"/>
          </w:rPr>
          <w:t>6.18</w:t>
        </w:r>
        <w:r>
          <w:rPr>
            <w:rFonts w:eastAsiaTheme="minorEastAsia" w:cstheme="minorBidi"/>
            <w:smallCaps w:val="0"/>
            <w:noProof/>
            <w:kern w:val="2"/>
            <w:sz w:val="24"/>
            <w:szCs w:val="24"/>
            <w14:ligatures w14:val="standardContextual"/>
          </w:rPr>
          <w:tab/>
        </w:r>
        <w:r w:rsidRPr="00BE1DB4">
          <w:rPr>
            <w:rStyle w:val="Hyperlink"/>
          </w:rPr>
          <w:t>Servicer Info</w:t>
        </w:r>
        <w:r>
          <w:rPr>
            <w:noProof/>
            <w:webHidden/>
          </w:rPr>
          <w:tab/>
        </w:r>
        <w:r>
          <w:rPr>
            <w:noProof/>
            <w:webHidden/>
          </w:rPr>
          <w:fldChar w:fldCharType="begin"/>
        </w:r>
        <w:r>
          <w:rPr>
            <w:noProof/>
            <w:webHidden/>
          </w:rPr>
          <w:instrText xml:space="preserve"> PAGEREF _Toc230163349 \h </w:instrText>
        </w:r>
        <w:r>
          <w:rPr>
            <w:noProof/>
            <w:webHidden/>
          </w:rPr>
        </w:r>
        <w:r>
          <w:rPr>
            <w:noProof/>
            <w:webHidden/>
          </w:rPr>
          <w:fldChar w:fldCharType="separate"/>
        </w:r>
        <w:r>
          <w:rPr>
            <w:noProof/>
            <w:webHidden/>
          </w:rPr>
          <w:t>6-75</w:t>
        </w:r>
        <w:r>
          <w:rPr>
            <w:noProof/>
            <w:webHidden/>
          </w:rPr>
          <w:fldChar w:fldCharType="end"/>
        </w:r>
      </w:hyperlink>
    </w:p>
    <w:p w14:paraId="2BEDA190" w14:textId="1119F74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0" w:history="1">
        <w:r w:rsidRPr="00BE1DB4">
          <w:rPr>
            <w:rStyle w:val="Hyperlink"/>
          </w:rPr>
          <w:t>6.18.1</w:t>
        </w:r>
        <w:r>
          <w:rPr>
            <w:rFonts w:eastAsiaTheme="minorEastAsia" w:cstheme="minorBidi"/>
            <w:i w:val="0"/>
            <w:iCs w:val="0"/>
            <w:noProof/>
            <w:kern w:val="2"/>
            <w:sz w:val="24"/>
            <w:szCs w:val="24"/>
            <w14:ligatures w14:val="standardContextual"/>
          </w:rPr>
          <w:tab/>
        </w:r>
        <w:r w:rsidRPr="00BE1DB4">
          <w:rPr>
            <w:rStyle w:val="Hyperlink"/>
          </w:rPr>
          <w:t>Transferring a Case to a Servicer</w:t>
        </w:r>
        <w:r>
          <w:rPr>
            <w:noProof/>
            <w:webHidden/>
          </w:rPr>
          <w:tab/>
        </w:r>
        <w:r>
          <w:rPr>
            <w:noProof/>
            <w:webHidden/>
          </w:rPr>
          <w:fldChar w:fldCharType="begin"/>
        </w:r>
        <w:r>
          <w:rPr>
            <w:noProof/>
            <w:webHidden/>
          </w:rPr>
          <w:instrText xml:space="preserve"> PAGEREF _Toc230163350 \h </w:instrText>
        </w:r>
        <w:r>
          <w:rPr>
            <w:noProof/>
            <w:webHidden/>
          </w:rPr>
        </w:r>
        <w:r>
          <w:rPr>
            <w:noProof/>
            <w:webHidden/>
          </w:rPr>
          <w:fldChar w:fldCharType="separate"/>
        </w:r>
        <w:r>
          <w:rPr>
            <w:noProof/>
            <w:webHidden/>
          </w:rPr>
          <w:t>6-76</w:t>
        </w:r>
        <w:r>
          <w:rPr>
            <w:noProof/>
            <w:webHidden/>
          </w:rPr>
          <w:fldChar w:fldCharType="end"/>
        </w:r>
      </w:hyperlink>
    </w:p>
    <w:p w14:paraId="565BEC33" w14:textId="4C9E22B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1" w:history="1">
        <w:r w:rsidRPr="00BE1DB4">
          <w:rPr>
            <w:rStyle w:val="Hyperlink"/>
          </w:rPr>
          <w:t>6.18.2</w:t>
        </w:r>
        <w:r>
          <w:rPr>
            <w:rFonts w:eastAsiaTheme="minorEastAsia" w:cstheme="minorBidi"/>
            <w:i w:val="0"/>
            <w:iCs w:val="0"/>
            <w:noProof/>
            <w:kern w:val="2"/>
            <w:sz w:val="24"/>
            <w:szCs w:val="24"/>
            <w14:ligatures w14:val="standardContextual"/>
          </w:rPr>
          <w:tab/>
        </w:r>
        <w:r w:rsidRPr="00BE1DB4">
          <w:rPr>
            <w:rStyle w:val="Hyperlink"/>
          </w:rPr>
          <w:t>Transferring a Case to an Investor</w:t>
        </w:r>
        <w:r>
          <w:rPr>
            <w:noProof/>
            <w:webHidden/>
          </w:rPr>
          <w:tab/>
        </w:r>
        <w:r>
          <w:rPr>
            <w:noProof/>
            <w:webHidden/>
          </w:rPr>
          <w:fldChar w:fldCharType="begin"/>
        </w:r>
        <w:r>
          <w:rPr>
            <w:noProof/>
            <w:webHidden/>
          </w:rPr>
          <w:instrText xml:space="preserve"> PAGEREF _Toc230163351 \h </w:instrText>
        </w:r>
        <w:r>
          <w:rPr>
            <w:noProof/>
            <w:webHidden/>
          </w:rPr>
        </w:r>
        <w:r>
          <w:rPr>
            <w:noProof/>
            <w:webHidden/>
          </w:rPr>
          <w:fldChar w:fldCharType="separate"/>
        </w:r>
        <w:r>
          <w:rPr>
            <w:noProof/>
            <w:webHidden/>
          </w:rPr>
          <w:t>6-77</w:t>
        </w:r>
        <w:r>
          <w:rPr>
            <w:noProof/>
            <w:webHidden/>
          </w:rPr>
          <w:fldChar w:fldCharType="end"/>
        </w:r>
      </w:hyperlink>
    </w:p>
    <w:p w14:paraId="1F814708" w14:textId="2539581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2" w:history="1">
        <w:r w:rsidRPr="00BE1DB4">
          <w:rPr>
            <w:rStyle w:val="Hyperlink"/>
          </w:rPr>
          <w:t>6.18.3</w:t>
        </w:r>
        <w:r>
          <w:rPr>
            <w:rFonts w:eastAsiaTheme="minorEastAsia" w:cstheme="minorBidi"/>
            <w:i w:val="0"/>
            <w:iCs w:val="0"/>
            <w:noProof/>
            <w:kern w:val="2"/>
            <w:sz w:val="24"/>
            <w:szCs w:val="24"/>
            <w14:ligatures w14:val="standardContextual"/>
          </w:rPr>
          <w:tab/>
        </w:r>
        <w:r w:rsidRPr="00BE1DB4">
          <w:rPr>
            <w:rStyle w:val="Hyperlink"/>
          </w:rPr>
          <w:t>Transferring a Case to a Master Servicer</w:t>
        </w:r>
        <w:r>
          <w:rPr>
            <w:noProof/>
            <w:webHidden/>
          </w:rPr>
          <w:tab/>
        </w:r>
        <w:r>
          <w:rPr>
            <w:noProof/>
            <w:webHidden/>
          </w:rPr>
          <w:fldChar w:fldCharType="begin"/>
        </w:r>
        <w:r>
          <w:rPr>
            <w:noProof/>
            <w:webHidden/>
          </w:rPr>
          <w:instrText xml:space="preserve"> PAGEREF _Toc230163352 \h </w:instrText>
        </w:r>
        <w:r>
          <w:rPr>
            <w:noProof/>
            <w:webHidden/>
          </w:rPr>
        </w:r>
        <w:r>
          <w:rPr>
            <w:noProof/>
            <w:webHidden/>
          </w:rPr>
          <w:fldChar w:fldCharType="separate"/>
        </w:r>
        <w:r>
          <w:rPr>
            <w:noProof/>
            <w:webHidden/>
          </w:rPr>
          <w:t>6-77</w:t>
        </w:r>
        <w:r>
          <w:rPr>
            <w:noProof/>
            <w:webHidden/>
          </w:rPr>
          <w:fldChar w:fldCharType="end"/>
        </w:r>
      </w:hyperlink>
    </w:p>
    <w:p w14:paraId="3D8EC3F7" w14:textId="14B5F349" w:rsidR="00EC7503" w:rsidRDefault="00EC7503">
      <w:pPr>
        <w:pStyle w:val="TOC2"/>
        <w:rPr>
          <w:rFonts w:eastAsiaTheme="minorEastAsia" w:cstheme="minorBidi"/>
          <w:smallCaps w:val="0"/>
          <w:noProof/>
          <w:kern w:val="2"/>
          <w:sz w:val="24"/>
          <w:szCs w:val="24"/>
          <w14:ligatures w14:val="standardContextual"/>
        </w:rPr>
      </w:pPr>
      <w:hyperlink w:anchor="_Toc230163353" w:history="1">
        <w:r w:rsidRPr="00BE1DB4">
          <w:rPr>
            <w:rStyle w:val="Hyperlink"/>
          </w:rPr>
          <w:t>6.19</w:t>
        </w:r>
        <w:r>
          <w:rPr>
            <w:rFonts w:eastAsiaTheme="minorEastAsia" w:cstheme="minorBidi"/>
            <w:smallCaps w:val="0"/>
            <w:noProof/>
            <w:kern w:val="2"/>
            <w:sz w:val="24"/>
            <w:szCs w:val="24"/>
            <w14:ligatures w14:val="standardContextual"/>
          </w:rPr>
          <w:tab/>
        </w:r>
        <w:r w:rsidRPr="00BE1DB4">
          <w:rPr>
            <w:rStyle w:val="Hyperlink"/>
          </w:rPr>
          <w:t>Bank Account</w:t>
        </w:r>
        <w:r>
          <w:rPr>
            <w:noProof/>
            <w:webHidden/>
          </w:rPr>
          <w:tab/>
        </w:r>
        <w:r>
          <w:rPr>
            <w:noProof/>
            <w:webHidden/>
          </w:rPr>
          <w:fldChar w:fldCharType="begin"/>
        </w:r>
        <w:r>
          <w:rPr>
            <w:noProof/>
            <w:webHidden/>
          </w:rPr>
          <w:instrText xml:space="preserve"> PAGEREF _Toc230163353 \h </w:instrText>
        </w:r>
        <w:r>
          <w:rPr>
            <w:noProof/>
            <w:webHidden/>
          </w:rPr>
        </w:r>
        <w:r>
          <w:rPr>
            <w:noProof/>
            <w:webHidden/>
          </w:rPr>
          <w:fldChar w:fldCharType="separate"/>
        </w:r>
        <w:r>
          <w:rPr>
            <w:noProof/>
            <w:webHidden/>
          </w:rPr>
          <w:t>6-78</w:t>
        </w:r>
        <w:r>
          <w:rPr>
            <w:noProof/>
            <w:webHidden/>
          </w:rPr>
          <w:fldChar w:fldCharType="end"/>
        </w:r>
      </w:hyperlink>
    </w:p>
    <w:p w14:paraId="2900AE34" w14:textId="5A9CBA8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4" w:history="1">
        <w:r w:rsidRPr="00BE1DB4">
          <w:rPr>
            <w:rStyle w:val="Hyperlink"/>
          </w:rPr>
          <w:t>6.19.1</w:t>
        </w:r>
        <w:r>
          <w:rPr>
            <w:rFonts w:eastAsiaTheme="minorEastAsia" w:cstheme="minorBidi"/>
            <w:i w:val="0"/>
            <w:iCs w:val="0"/>
            <w:noProof/>
            <w:kern w:val="2"/>
            <w:sz w:val="24"/>
            <w:szCs w:val="24"/>
            <w14:ligatures w14:val="standardContextual"/>
          </w:rPr>
          <w:tab/>
        </w:r>
        <w:r w:rsidRPr="00BE1DB4">
          <w:rPr>
            <w:rStyle w:val="Hyperlink"/>
          </w:rPr>
          <w:t>Editing Borrower Bank Account Information</w:t>
        </w:r>
        <w:r>
          <w:rPr>
            <w:noProof/>
            <w:webHidden/>
          </w:rPr>
          <w:tab/>
        </w:r>
        <w:r>
          <w:rPr>
            <w:noProof/>
            <w:webHidden/>
          </w:rPr>
          <w:fldChar w:fldCharType="begin"/>
        </w:r>
        <w:r>
          <w:rPr>
            <w:noProof/>
            <w:webHidden/>
          </w:rPr>
          <w:instrText xml:space="preserve"> PAGEREF _Toc230163354 \h </w:instrText>
        </w:r>
        <w:r>
          <w:rPr>
            <w:noProof/>
            <w:webHidden/>
          </w:rPr>
        </w:r>
        <w:r>
          <w:rPr>
            <w:noProof/>
            <w:webHidden/>
          </w:rPr>
          <w:fldChar w:fldCharType="separate"/>
        </w:r>
        <w:r>
          <w:rPr>
            <w:noProof/>
            <w:webHidden/>
          </w:rPr>
          <w:t>6-78</w:t>
        </w:r>
        <w:r>
          <w:rPr>
            <w:noProof/>
            <w:webHidden/>
          </w:rPr>
          <w:fldChar w:fldCharType="end"/>
        </w:r>
      </w:hyperlink>
    </w:p>
    <w:p w14:paraId="1A27C1B5" w14:textId="049E4352" w:rsidR="00EC7503" w:rsidRDefault="00EC7503">
      <w:pPr>
        <w:pStyle w:val="TOC2"/>
        <w:rPr>
          <w:rFonts w:eastAsiaTheme="minorEastAsia" w:cstheme="minorBidi"/>
          <w:smallCaps w:val="0"/>
          <w:noProof/>
          <w:kern w:val="2"/>
          <w:sz w:val="24"/>
          <w:szCs w:val="24"/>
          <w14:ligatures w14:val="standardContextual"/>
        </w:rPr>
      </w:pPr>
      <w:hyperlink w:anchor="_Toc230163355" w:history="1">
        <w:r w:rsidRPr="00BE1DB4">
          <w:rPr>
            <w:rStyle w:val="Hyperlink"/>
          </w:rPr>
          <w:t>6.20</w:t>
        </w:r>
        <w:r>
          <w:rPr>
            <w:rFonts w:eastAsiaTheme="minorEastAsia" w:cstheme="minorBidi"/>
            <w:smallCaps w:val="0"/>
            <w:noProof/>
            <w:kern w:val="2"/>
            <w:sz w:val="24"/>
            <w:szCs w:val="24"/>
            <w14:ligatures w14:val="standardContextual"/>
          </w:rPr>
          <w:tab/>
        </w:r>
        <w:r w:rsidRPr="00BE1DB4">
          <w:rPr>
            <w:rStyle w:val="Hyperlink"/>
          </w:rPr>
          <w:t>Accounting</w:t>
        </w:r>
        <w:r>
          <w:rPr>
            <w:noProof/>
            <w:webHidden/>
          </w:rPr>
          <w:tab/>
        </w:r>
        <w:r>
          <w:rPr>
            <w:noProof/>
            <w:webHidden/>
          </w:rPr>
          <w:fldChar w:fldCharType="begin"/>
        </w:r>
        <w:r>
          <w:rPr>
            <w:noProof/>
            <w:webHidden/>
          </w:rPr>
          <w:instrText xml:space="preserve"> PAGEREF _Toc230163355 \h </w:instrText>
        </w:r>
        <w:r>
          <w:rPr>
            <w:noProof/>
            <w:webHidden/>
          </w:rPr>
        </w:r>
        <w:r>
          <w:rPr>
            <w:noProof/>
            <w:webHidden/>
          </w:rPr>
          <w:fldChar w:fldCharType="separate"/>
        </w:r>
        <w:r>
          <w:rPr>
            <w:noProof/>
            <w:webHidden/>
          </w:rPr>
          <w:t>6-79</w:t>
        </w:r>
        <w:r>
          <w:rPr>
            <w:noProof/>
            <w:webHidden/>
          </w:rPr>
          <w:fldChar w:fldCharType="end"/>
        </w:r>
      </w:hyperlink>
    </w:p>
    <w:p w14:paraId="023EF4CE" w14:textId="1FF0A9A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6" w:history="1">
        <w:r w:rsidRPr="00BE1DB4">
          <w:rPr>
            <w:rStyle w:val="Hyperlink"/>
          </w:rPr>
          <w:t>6.20.1</w:t>
        </w:r>
        <w:r>
          <w:rPr>
            <w:rFonts w:eastAsiaTheme="minorEastAsia" w:cstheme="minorBidi"/>
            <w:i w:val="0"/>
            <w:iCs w:val="0"/>
            <w:noProof/>
            <w:kern w:val="2"/>
            <w:sz w:val="24"/>
            <w:szCs w:val="24"/>
            <w14:ligatures w14:val="standardContextual"/>
          </w:rPr>
          <w:tab/>
        </w:r>
        <w:r w:rsidRPr="00BE1DB4">
          <w:rPr>
            <w:rStyle w:val="Hyperlink"/>
          </w:rPr>
          <w:t>Accounting &gt; Transmittals</w:t>
        </w:r>
        <w:r>
          <w:rPr>
            <w:noProof/>
            <w:webHidden/>
          </w:rPr>
          <w:tab/>
        </w:r>
        <w:r>
          <w:rPr>
            <w:noProof/>
            <w:webHidden/>
          </w:rPr>
          <w:fldChar w:fldCharType="begin"/>
        </w:r>
        <w:r>
          <w:rPr>
            <w:noProof/>
            <w:webHidden/>
          </w:rPr>
          <w:instrText xml:space="preserve"> PAGEREF _Toc230163356 \h </w:instrText>
        </w:r>
        <w:r>
          <w:rPr>
            <w:noProof/>
            <w:webHidden/>
          </w:rPr>
        </w:r>
        <w:r>
          <w:rPr>
            <w:noProof/>
            <w:webHidden/>
          </w:rPr>
          <w:fldChar w:fldCharType="separate"/>
        </w:r>
        <w:r>
          <w:rPr>
            <w:noProof/>
            <w:webHidden/>
          </w:rPr>
          <w:t>6-79</w:t>
        </w:r>
        <w:r>
          <w:rPr>
            <w:noProof/>
            <w:webHidden/>
          </w:rPr>
          <w:fldChar w:fldCharType="end"/>
        </w:r>
      </w:hyperlink>
    </w:p>
    <w:p w14:paraId="44423137" w14:textId="00EA8DF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57" w:history="1">
        <w:r w:rsidRPr="00BE1DB4">
          <w:rPr>
            <w:rStyle w:val="Hyperlink"/>
          </w:rPr>
          <w:t>6.20.1.1</w:t>
        </w:r>
        <w:r>
          <w:rPr>
            <w:rFonts w:eastAsiaTheme="minorEastAsia" w:cstheme="minorBidi"/>
            <w:noProof/>
            <w:kern w:val="2"/>
            <w:sz w:val="24"/>
            <w:szCs w:val="24"/>
            <w14:ligatures w14:val="standardContextual"/>
          </w:rPr>
          <w:tab/>
        </w:r>
        <w:r w:rsidRPr="00BE1DB4">
          <w:rPr>
            <w:rStyle w:val="Hyperlink"/>
          </w:rPr>
          <w:t>Notes Batch Statuses</w:t>
        </w:r>
        <w:r>
          <w:rPr>
            <w:noProof/>
            <w:webHidden/>
          </w:rPr>
          <w:tab/>
        </w:r>
        <w:r>
          <w:rPr>
            <w:noProof/>
            <w:webHidden/>
          </w:rPr>
          <w:fldChar w:fldCharType="begin"/>
        </w:r>
        <w:r>
          <w:rPr>
            <w:noProof/>
            <w:webHidden/>
          </w:rPr>
          <w:instrText xml:space="preserve"> PAGEREF _Toc230163357 \h </w:instrText>
        </w:r>
        <w:r>
          <w:rPr>
            <w:noProof/>
            <w:webHidden/>
          </w:rPr>
        </w:r>
        <w:r>
          <w:rPr>
            <w:noProof/>
            <w:webHidden/>
          </w:rPr>
          <w:fldChar w:fldCharType="separate"/>
        </w:r>
        <w:r>
          <w:rPr>
            <w:noProof/>
            <w:webHidden/>
          </w:rPr>
          <w:t>6-80</w:t>
        </w:r>
        <w:r>
          <w:rPr>
            <w:noProof/>
            <w:webHidden/>
          </w:rPr>
          <w:fldChar w:fldCharType="end"/>
        </w:r>
      </w:hyperlink>
    </w:p>
    <w:p w14:paraId="3A66F588" w14:textId="574CACE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58" w:history="1">
        <w:r w:rsidRPr="00BE1DB4">
          <w:rPr>
            <w:rStyle w:val="Hyperlink"/>
          </w:rPr>
          <w:t>6.20.1.2</w:t>
        </w:r>
        <w:r>
          <w:rPr>
            <w:rFonts w:eastAsiaTheme="minorEastAsia" w:cstheme="minorBidi"/>
            <w:noProof/>
            <w:kern w:val="2"/>
            <w:sz w:val="24"/>
            <w:szCs w:val="24"/>
            <w14:ligatures w14:val="standardContextual"/>
          </w:rPr>
          <w:tab/>
        </w:r>
        <w:r w:rsidRPr="00BE1DB4">
          <w:rPr>
            <w:rStyle w:val="Hyperlink"/>
          </w:rPr>
          <w:t>Claims Batch Statuses</w:t>
        </w:r>
        <w:r>
          <w:rPr>
            <w:noProof/>
            <w:webHidden/>
          </w:rPr>
          <w:tab/>
        </w:r>
        <w:r>
          <w:rPr>
            <w:noProof/>
            <w:webHidden/>
          </w:rPr>
          <w:fldChar w:fldCharType="begin"/>
        </w:r>
        <w:r>
          <w:rPr>
            <w:noProof/>
            <w:webHidden/>
          </w:rPr>
          <w:instrText xml:space="preserve"> PAGEREF _Toc230163358 \h </w:instrText>
        </w:r>
        <w:r>
          <w:rPr>
            <w:noProof/>
            <w:webHidden/>
          </w:rPr>
        </w:r>
        <w:r>
          <w:rPr>
            <w:noProof/>
            <w:webHidden/>
          </w:rPr>
          <w:fldChar w:fldCharType="separate"/>
        </w:r>
        <w:r>
          <w:rPr>
            <w:noProof/>
            <w:webHidden/>
          </w:rPr>
          <w:t>6-80</w:t>
        </w:r>
        <w:r>
          <w:rPr>
            <w:noProof/>
            <w:webHidden/>
          </w:rPr>
          <w:fldChar w:fldCharType="end"/>
        </w:r>
      </w:hyperlink>
    </w:p>
    <w:p w14:paraId="1AE63820" w14:textId="2A1D748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59" w:history="1">
        <w:r w:rsidRPr="00BE1DB4">
          <w:rPr>
            <w:rStyle w:val="Hyperlink"/>
          </w:rPr>
          <w:t>6.20.2</w:t>
        </w:r>
        <w:r>
          <w:rPr>
            <w:rFonts w:eastAsiaTheme="minorEastAsia" w:cstheme="minorBidi"/>
            <w:i w:val="0"/>
            <w:iCs w:val="0"/>
            <w:noProof/>
            <w:kern w:val="2"/>
            <w:sz w:val="24"/>
            <w:szCs w:val="24"/>
            <w14:ligatures w14:val="standardContextual"/>
          </w:rPr>
          <w:tab/>
        </w:r>
        <w:r w:rsidRPr="00BE1DB4">
          <w:rPr>
            <w:rStyle w:val="Hyperlink"/>
          </w:rPr>
          <w:t>Viewing Batch Details</w:t>
        </w:r>
        <w:r>
          <w:rPr>
            <w:noProof/>
            <w:webHidden/>
          </w:rPr>
          <w:tab/>
        </w:r>
        <w:r>
          <w:rPr>
            <w:noProof/>
            <w:webHidden/>
          </w:rPr>
          <w:fldChar w:fldCharType="begin"/>
        </w:r>
        <w:r>
          <w:rPr>
            <w:noProof/>
            <w:webHidden/>
          </w:rPr>
          <w:instrText xml:space="preserve"> PAGEREF _Toc230163359 \h </w:instrText>
        </w:r>
        <w:r>
          <w:rPr>
            <w:noProof/>
            <w:webHidden/>
          </w:rPr>
        </w:r>
        <w:r>
          <w:rPr>
            <w:noProof/>
            <w:webHidden/>
          </w:rPr>
          <w:fldChar w:fldCharType="separate"/>
        </w:r>
        <w:r>
          <w:rPr>
            <w:noProof/>
            <w:webHidden/>
          </w:rPr>
          <w:t>6-81</w:t>
        </w:r>
        <w:r>
          <w:rPr>
            <w:noProof/>
            <w:webHidden/>
          </w:rPr>
          <w:fldChar w:fldCharType="end"/>
        </w:r>
      </w:hyperlink>
    </w:p>
    <w:p w14:paraId="0D03F5AD" w14:textId="4124A04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60" w:history="1">
        <w:r w:rsidRPr="00BE1DB4">
          <w:rPr>
            <w:rStyle w:val="Hyperlink"/>
          </w:rPr>
          <w:t>6.20.3</w:t>
        </w:r>
        <w:r>
          <w:rPr>
            <w:rFonts w:eastAsiaTheme="minorEastAsia" w:cstheme="minorBidi"/>
            <w:i w:val="0"/>
            <w:iCs w:val="0"/>
            <w:noProof/>
            <w:kern w:val="2"/>
            <w:sz w:val="24"/>
            <w:szCs w:val="24"/>
            <w14:ligatures w14:val="standardContextual"/>
          </w:rPr>
          <w:tab/>
        </w:r>
        <w:r w:rsidRPr="00BE1DB4">
          <w:rPr>
            <w:rStyle w:val="Hyperlink"/>
          </w:rPr>
          <w:t>Accounting &gt; Disbursements</w:t>
        </w:r>
        <w:r>
          <w:rPr>
            <w:noProof/>
            <w:webHidden/>
          </w:rPr>
          <w:tab/>
        </w:r>
        <w:r>
          <w:rPr>
            <w:noProof/>
            <w:webHidden/>
          </w:rPr>
          <w:fldChar w:fldCharType="begin"/>
        </w:r>
        <w:r>
          <w:rPr>
            <w:noProof/>
            <w:webHidden/>
          </w:rPr>
          <w:instrText xml:space="preserve"> PAGEREF _Toc230163360 \h </w:instrText>
        </w:r>
        <w:r>
          <w:rPr>
            <w:noProof/>
            <w:webHidden/>
          </w:rPr>
        </w:r>
        <w:r>
          <w:rPr>
            <w:noProof/>
            <w:webHidden/>
          </w:rPr>
          <w:fldChar w:fldCharType="separate"/>
        </w:r>
        <w:r>
          <w:rPr>
            <w:noProof/>
            <w:webHidden/>
          </w:rPr>
          <w:t>6-82</w:t>
        </w:r>
        <w:r>
          <w:rPr>
            <w:noProof/>
            <w:webHidden/>
          </w:rPr>
          <w:fldChar w:fldCharType="end"/>
        </w:r>
      </w:hyperlink>
    </w:p>
    <w:p w14:paraId="6BF49D5A" w14:textId="5FFA282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61" w:history="1">
        <w:r w:rsidRPr="00BE1DB4">
          <w:rPr>
            <w:rStyle w:val="Hyperlink"/>
          </w:rPr>
          <w:t>6.20.3.1</w:t>
        </w:r>
        <w:r>
          <w:rPr>
            <w:rFonts w:eastAsiaTheme="minorEastAsia" w:cstheme="minorBidi"/>
            <w:noProof/>
            <w:kern w:val="2"/>
            <w:sz w:val="24"/>
            <w:szCs w:val="24"/>
            <w14:ligatures w14:val="standardContextual"/>
          </w:rPr>
          <w:tab/>
        </w:r>
        <w:r w:rsidRPr="00BE1DB4">
          <w:rPr>
            <w:rStyle w:val="Hyperlink"/>
          </w:rPr>
          <w:t>View Disbursements</w:t>
        </w:r>
        <w:r>
          <w:rPr>
            <w:noProof/>
            <w:webHidden/>
          </w:rPr>
          <w:tab/>
        </w:r>
        <w:r>
          <w:rPr>
            <w:noProof/>
            <w:webHidden/>
          </w:rPr>
          <w:fldChar w:fldCharType="begin"/>
        </w:r>
        <w:r>
          <w:rPr>
            <w:noProof/>
            <w:webHidden/>
          </w:rPr>
          <w:instrText xml:space="preserve"> PAGEREF _Toc230163361 \h </w:instrText>
        </w:r>
        <w:r>
          <w:rPr>
            <w:noProof/>
            <w:webHidden/>
          </w:rPr>
        </w:r>
        <w:r>
          <w:rPr>
            <w:noProof/>
            <w:webHidden/>
          </w:rPr>
          <w:fldChar w:fldCharType="separate"/>
        </w:r>
        <w:r>
          <w:rPr>
            <w:noProof/>
            <w:webHidden/>
          </w:rPr>
          <w:t>6-84</w:t>
        </w:r>
        <w:r>
          <w:rPr>
            <w:noProof/>
            <w:webHidden/>
          </w:rPr>
          <w:fldChar w:fldCharType="end"/>
        </w:r>
      </w:hyperlink>
    </w:p>
    <w:p w14:paraId="224565AE" w14:textId="0DF51D7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62" w:history="1">
        <w:r w:rsidRPr="00BE1DB4">
          <w:rPr>
            <w:rStyle w:val="Hyperlink"/>
          </w:rPr>
          <w:t>6.20.3.2</w:t>
        </w:r>
        <w:r>
          <w:rPr>
            <w:rFonts w:eastAsiaTheme="minorEastAsia" w:cstheme="minorBidi"/>
            <w:noProof/>
            <w:kern w:val="2"/>
            <w:sz w:val="24"/>
            <w:szCs w:val="24"/>
            <w14:ligatures w14:val="standardContextual"/>
          </w:rPr>
          <w:tab/>
        </w:r>
        <w:r w:rsidRPr="00BE1DB4">
          <w:rPr>
            <w:rStyle w:val="Hyperlink"/>
          </w:rPr>
          <w:t>Inactivate Disbursements – Check/ACH</w:t>
        </w:r>
        <w:r>
          <w:rPr>
            <w:noProof/>
            <w:webHidden/>
          </w:rPr>
          <w:tab/>
        </w:r>
        <w:r>
          <w:rPr>
            <w:noProof/>
            <w:webHidden/>
          </w:rPr>
          <w:fldChar w:fldCharType="begin"/>
        </w:r>
        <w:r>
          <w:rPr>
            <w:noProof/>
            <w:webHidden/>
          </w:rPr>
          <w:instrText xml:space="preserve"> PAGEREF _Toc230163362 \h </w:instrText>
        </w:r>
        <w:r>
          <w:rPr>
            <w:noProof/>
            <w:webHidden/>
          </w:rPr>
        </w:r>
        <w:r>
          <w:rPr>
            <w:noProof/>
            <w:webHidden/>
          </w:rPr>
          <w:fldChar w:fldCharType="separate"/>
        </w:r>
        <w:r>
          <w:rPr>
            <w:noProof/>
            <w:webHidden/>
          </w:rPr>
          <w:t>6-85</w:t>
        </w:r>
        <w:r>
          <w:rPr>
            <w:noProof/>
            <w:webHidden/>
          </w:rPr>
          <w:fldChar w:fldCharType="end"/>
        </w:r>
      </w:hyperlink>
    </w:p>
    <w:p w14:paraId="5B5A91E9" w14:textId="3B5B206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63" w:history="1">
        <w:r w:rsidRPr="00BE1DB4">
          <w:rPr>
            <w:rStyle w:val="Hyperlink"/>
          </w:rPr>
          <w:t>6.20.3.3</w:t>
        </w:r>
        <w:r>
          <w:rPr>
            <w:rFonts w:eastAsiaTheme="minorEastAsia" w:cstheme="minorBidi"/>
            <w:noProof/>
            <w:kern w:val="2"/>
            <w:sz w:val="24"/>
            <w:szCs w:val="24"/>
            <w14:ligatures w14:val="standardContextual"/>
          </w:rPr>
          <w:tab/>
        </w:r>
        <w:r w:rsidRPr="00BE1DB4">
          <w:rPr>
            <w:rStyle w:val="Hyperlink"/>
          </w:rPr>
          <w:t>Authorize Disbursements Check/ACH</w:t>
        </w:r>
        <w:r>
          <w:rPr>
            <w:noProof/>
            <w:webHidden/>
          </w:rPr>
          <w:tab/>
        </w:r>
        <w:r>
          <w:rPr>
            <w:noProof/>
            <w:webHidden/>
          </w:rPr>
          <w:fldChar w:fldCharType="begin"/>
        </w:r>
        <w:r>
          <w:rPr>
            <w:noProof/>
            <w:webHidden/>
          </w:rPr>
          <w:instrText xml:space="preserve"> PAGEREF _Toc230163363 \h </w:instrText>
        </w:r>
        <w:r>
          <w:rPr>
            <w:noProof/>
            <w:webHidden/>
          </w:rPr>
        </w:r>
        <w:r>
          <w:rPr>
            <w:noProof/>
            <w:webHidden/>
          </w:rPr>
          <w:fldChar w:fldCharType="separate"/>
        </w:r>
        <w:r>
          <w:rPr>
            <w:noProof/>
            <w:webHidden/>
          </w:rPr>
          <w:t>6-86</w:t>
        </w:r>
        <w:r>
          <w:rPr>
            <w:noProof/>
            <w:webHidden/>
          </w:rPr>
          <w:fldChar w:fldCharType="end"/>
        </w:r>
      </w:hyperlink>
    </w:p>
    <w:p w14:paraId="3C9C7F59" w14:textId="03DEFDE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64" w:history="1">
        <w:r w:rsidRPr="00BE1DB4">
          <w:rPr>
            <w:rStyle w:val="Hyperlink"/>
          </w:rPr>
          <w:t>6.20.3.4</w:t>
        </w:r>
        <w:r>
          <w:rPr>
            <w:rFonts w:eastAsiaTheme="minorEastAsia" w:cstheme="minorBidi"/>
            <w:noProof/>
            <w:kern w:val="2"/>
            <w:sz w:val="24"/>
            <w:szCs w:val="24"/>
            <w14:ligatures w14:val="standardContextual"/>
          </w:rPr>
          <w:tab/>
        </w:r>
        <w:r w:rsidRPr="00BE1DB4">
          <w:rPr>
            <w:rStyle w:val="Hyperlink"/>
          </w:rPr>
          <w:t>Void/Clear Check</w:t>
        </w:r>
        <w:r>
          <w:rPr>
            <w:noProof/>
            <w:webHidden/>
          </w:rPr>
          <w:tab/>
        </w:r>
        <w:r>
          <w:rPr>
            <w:noProof/>
            <w:webHidden/>
          </w:rPr>
          <w:fldChar w:fldCharType="begin"/>
        </w:r>
        <w:r>
          <w:rPr>
            <w:noProof/>
            <w:webHidden/>
          </w:rPr>
          <w:instrText xml:space="preserve"> PAGEREF _Toc230163364 \h </w:instrText>
        </w:r>
        <w:r>
          <w:rPr>
            <w:noProof/>
            <w:webHidden/>
          </w:rPr>
        </w:r>
        <w:r>
          <w:rPr>
            <w:noProof/>
            <w:webHidden/>
          </w:rPr>
          <w:fldChar w:fldCharType="separate"/>
        </w:r>
        <w:r>
          <w:rPr>
            <w:noProof/>
            <w:webHidden/>
          </w:rPr>
          <w:t>6-87</w:t>
        </w:r>
        <w:r>
          <w:rPr>
            <w:noProof/>
            <w:webHidden/>
          </w:rPr>
          <w:fldChar w:fldCharType="end"/>
        </w:r>
      </w:hyperlink>
    </w:p>
    <w:p w14:paraId="5ACE3BCB" w14:textId="1CAC9A7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65" w:history="1">
        <w:r w:rsidRPr="00BE1DB4">
          <w:rPr>
            <w:rStyle w:val="Hyperlink"/>
          </w:rPr>
          <w:t>6.20.3.5</w:t>
        </w:r>
        <w:r>
          <w:rPr>
            <w:rFonts w:eastAsiaTheme="minorEastAsia" w:cstheme="minorBidi"/>
            <w:noProof/>
            <w:kern w:val="2"/>
            <w:sz w:val="24"/>
            <w:szCs w:val="24"/>
            <w14:ligatures w14:val="standardContextual"/>
          </w:rPr>
          <w:tab/>
        </w:r>
        <w:r w:rsidRPr="00BE1DB4">
          <w:rPr>
            <w:rStyle w:val="Hyperlink"/>
          </w:rPr>
          <w:t>Void/Clear ACH</w:t>
        </w:r>
        <w:r>
          <w:rPr>
            <w:noProof/>
            <w:webHidden/>
          </w:rPr>
          <w:tab/>
        </w:r>
        <w:r>
          <w:rPr>
            <w:noProof/>
            <w:webHidden/>
          </w:rPr>
          <w:fldChar w:fldCharType="begin"/>
        </w:r>
        <w:r>
          <w:rPr>
            <w:noProof/>
            <w:webHidden/>
          </w:rPr>
          <w:instrText xml:space="preserve"> PAGEREF _Toc230163365 \h </w:instrText>
        </w:r>
        <w:r>
          <w:rPr>
            <w:noProof/>
            <w:webHidden/>
          </w:rPr>
        </w:r>
        <w:r>
          <w:rPr>
            <w:noProof/>
            <w:webHidden/>
          </w:rPr>
          <w:fldChar w:fldCharType="separate"/>
        </w:r>
        <w:r>
          <w:rPr>
            <w:noProof/>
            <w:webHidden/>
          </w:rPr>
          <w:t>6-88</w:t>
        </w:r>
        <w:r>
          <w:rPr>
            <w:noProof/>
            <w:webHidden/>
          </w:rPr>
          <w:fldChar w:fldCharType="end"/>
        </w:r>
      </w:hyperlink>
    </w:p>
    <w:p w14:paraId="34D8B902" w14:textId="59606CF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66" w:history="1">
        <w:r w:rsidRPr="00BE1DB4">
          <w:rPr>
            <w:rStyle w:val="Hyperlink"/>
          </w:rPr>
          <w:t>6.20.4</w:t>
        </w:r>
        <w:r>
          <w:rPr>
            <w:rFonts w:eastAsiaTheme="minorEastAsia" w:cstheme="minorBidi"/>
            <w:i w:val="0"/>
            <w:iCs w:val="0"/>
            <w:noProof/>
            <w:kern w:val="2"/>
            <w:sz w:val="24"/>
            <w:szCs w:val="24"/>
            <w14:ligatures w14:val="standardContextual"/>
          </w:rPr>
          <w:tab/>
        </w:r>
        <w:r w:rsidRPr="00BE1DB4">
          <w:rPr>
            <w:rStyle w:val="Hyperlink"/>
          </w:rPr>
          <w:t>Accounting &gt; Authorizations</w:t>
        </w:r>
        <w:r>
          <w:rPr>
            <w:noProof/>
            <w:webHidden/>
          </w:rPr>
          <w:tab/>
        </w:r>
        <w:r>
          <w:rPr>
            <w:noProof/>
            <w:webHidden/>
          </w:rPr>
          <w:fldChar w:fldCharType="begin"/>
        </w:r>
        <w:r>
          <w:rPr>
            <w:noProof/>
            <w:webHidden/>
          </w:rPr>
          <w:instrText xml:space="preserve"> PAGEREF _Toc230163366 \h </w:instrText>
        </w:r>
        <w:r>
          <w:rPr>
            <w:noProof/>
            <w:webHidden/>
          </w:rPr>
        </w:r>
        <w:r>
          <w:rPr>
            <w:noProof/>
            <w:webHidden/>
          </w:rPr>
          <w:fldChar w:fldCharType="separate"/>
        </w:r>
        <w:r>
          <w:rPr>
            <w:noProof/>
            <w:webHidden/>
          </w:rPr>
          <w:t>6-91</w:t>
        </w:r>
        <w:r>
          <w:rPr>
            <w:noProof/>
            <w:webHidden/>
          </w:rPr>
          <w:fldChar w:fldCharType="end"/>
        </w:r>
      </w:hyperlink>
    </w:p>
    <w:p w14:paraId="793E4888" w14:textId="6921EE7F" w:rsidR="00EC7503" w:rsidRDefault="00EC7503">
      <w:pPr>
        <w:pStyle w:val="TOC2"/>
        <w:rPr>
          <w:rFonts w:eastAsiaTheme="minorEastAsia" w:cstheme="minorBidi"/>
          <w:smallCaps w:val="0"/>
          <w:noProof/>
          <w:kern w:val="2"/>
          <w:sz w:val="24"/>
          <w:szCs w:val="24"/>
          <w14:ligatures w14:val="standardContextual"/>
        </w:rPr>
      </w:pPr>
      <w:hyperlink w:anchor="_Toc230163367" w:history="1">
        <w:r w:rsidRPr="00BE1DB4">
          <w:rPr>
            <w:rStyle w:val="Hyperlink"/>
            <w:rFonts w:eastAsia="Times New Roman"/>
          </w:rPr>
          <w:t>6.21</w:t>
        </w:r>
        <w:r>
          <w:rPr>
            <w:rFonts w:eastAsiaTheme="minorEastAsia" w:cstheme="minorBidi"/>
            <w:smallCaps w:val="0"/>
            <w:noProof/>
            <w:kern w:val="2"/>
            <w:sz w:val="24"/>
            <w:szCs w:val="24"/>
            <w14:ligatures w14:val="standardContextual"/>
          </w:rPr>
          <w:tab/>
        </w:r>
        <w:r w:rsidRPr="00BE1DB4">
          <w:rPr>
            <w:rStyle w:val="Hyperlink"/>
            <w:rFonts w:eastAsia="Times New Roman"/>
          </w:rPr>
          <w:t>Batch</w:t>
        </w:r>
        <w:r>
          <w:rPr>
            <w:noProof/>
            <w:webHidden/>
          </w:rPr>
          <w:tab/>
        </w:r>
        <w:r>
          <w:rPr>
            <w:noProof/>
            <w:webHidden/>
          </w:rPr>
          <w:fldChar w:fldCharType="begin"/>
        </w:r>
        <w:r>
          <w:rPr>
            <w:noProof/>
            <w:webHidden/>
          </w:rPr>
          <w:instrText xml:space="preserve"> PAGEREF _Toc230163367 \h </w:instrText>
        </w:r>
        <w:r>
          <w:rPr>
            <w:noProof/>
            <w:webHidden/>
          </w:rPr>
        </w:r>
        <w:r>
          <w:rPr>
            <w:noProof/>
            <w:webHidden/>
          </w:rPr>
          <w:fldChar w:fldCharType="separate"/>
        </w:r>
        <w:r>
          <w:rPr>
            <w:noProof/>
            <w:webHidden/>
          </w:rPr>
          <w:t>6-92</w:t>
        </w:r>
        <w:r>
          <w:rPr>
            <w:noProof/>
            <w:webHidden/>
          </w:rPr>
          <w:fldChar w:fldCharType="end"/>
        </w:r>
      </w:hyperlink>
    </w:p>
    <w:p w14:paraId="65717C32" w14:textId="6132822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68" w:history="1">
        <w:r w:rsidRPr="00BE1DB4">
          <w:rPr>
            <w:rStyle w:val="Hyperlink"/>
          </w:rPr>
          <w:t>6.21.1</w:t>
        </w:r>
        <w:r>
          <w:rPr>
            <w:rFonts w:eastAsiaTheme="minorEastAsia" w:cstheme="minorBidi"/>
            <w:i w:val="0"/>
            <w:iCs w:val="0"/>
            <w:noProof/>
            <w:kern w:val="2"/>
            <w:sz w:val="24"/>
            <w:szCs w:val="24"/>
            <w14:ligatures w14:val="standardContextual"/>
          </w:rPr>
          <w:tab/>
        </w:r>
        <w:r w:rsidRPr="00BE1DB4">
          <w:rPr>
            <w:rStyle w:val="Hyperlink"/>
          </w:rPr>
          <w:t>NSC Bulk Disbursements</w:t>
        </w:r>
        <w:r>
          <w:rPr>
            <w:noProof/>
            <w:webHidden/>
          </w:rPr>
          <w:tab/>
        </w:r>
        <w:r>
          <w:rPr>
            <w:noProof/>
            <w:webHidden/>
          </w:rPr>
          <w:fldChar w:fldCharType="begin"/>
        </w:r>
        <w:r>
          <w:rPr>
            <w:noProof/>
            <w:webHidden/>
          </w:rPr>
          <w:instrText xml:space="preserve"> PAGEREF _Toc230163368 \h </w:instrText>
        </w:r>
        <w:r>
          <w:rPr>
            <w:noProof/>
            <w:webHidden/>
          </w:rPr>
        </w:r>
        <w:r>
          <w:rPr>
            <w:noProof/>
            <w:webHidden/>
          </w:rPr>
          <w:fldChar w:fldCharType="separate"/>
        </w:r>
        <w:r>
          <w:rPr>
            <w:noProof/>
            <w:webHidden/>
          </w:rPr>
          <w:t>6-92</w:t>
        </w:r>
        <w:r>
          <w:rPr>
            <w:noProof/>
            <w:webHidden/>
          </w:rPr>
          <w:fldChar w:fldCharType="end"/>
        </w:r>
      </w:hyperlink>
    </w:p>
    <w:p w14:paraId="4DB66E7E" w14:textId="7C6579E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69" w:history="1">
        <w:r w:rsidRPr="00BE1DB4">
          <w:rPr>
            <w:rStyle w:val="Hyperlink"/>
          </w:rPr>
          <w:t>6.21.2</w:t>
        </w:r>
        <w:r>
          <w:rPr>
            <w:rFonts w:eastAsiaTheme="minorEastAsia" w:cstheme="minorBidi"/>
            <w:i w:val="0"/>
            <w:iCs w:val="0"/>
            <w:noProof/>
            <w:kern w:val="2"/>
            <w:sz w:val="24"/>
            <w:szCs w:val="24"/>
            <w14:ligatures w14:val="standardContextual"/>
          </w:rPr>
          <w:tab/>
        </w:r>
        <w:r w:rsidRPr="00BE1DB4">
          <w:rPr>
            <w:rStyle w:val="Hyperlink"/>
          </w:rPr>
          <w:t>NSC Bulk Servicing Steps</w:t>
        </w:r>
        <w:r>
          <w:rPr>
            <w:noProof/>
            <w:webHidden/>
          </w:rPr>
          <w:tab/>
        </w:r>
        <w:r>
          <w:rPr>
            <w:noProof/>
            <w:webHidden/>
          </w:rPr>
          <w:fldChar w:fldCharType="begin"/>
        </w:r>
        <w:r>
          <w:rPr>
            <w:noProof/>
            <w:webHidden/>
          </w:rPr>
          <w:instrText xml:space="preserve"> PAGEREF _Toc230163369 \h </w:instrText>
        </w:r>
        <w:r>
          <w:rPr>
            <w:noProof/>
            <w:webHidden/>
          </w:rPr>
        </w:r>
        <w:r>
          <w:rPr>
            <w:noProof/>
            <w:webHidden/>
          </w:rPr>
          <w:fldChar w:fldCharType="separate"/>
        </w:r>
        <w:r>
          <w:rPr>
            <w:noProof/>
            <w:webHidden/>
          </w:rPr>
          <w:t>6-93</w:t>
        </w:r>
        <w:r>
          <w:rPr>
            <w:noProof/>
            <w:webHidden/>
          </w:rPr>
          <w:fldChar w:fldCharType="end"/>
        </w:r>
      </w:hyperlink>
    </w:p>
    <w:p w14:paraId="6AB9B9ED" w14:textId="4329FB3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70" w:history="1">
        <w:r w:rsidRPr="00BE1DB4">
          <w:rPr>
            <w:rStyle w:val="Hyperlink"/>
          </w:rPr>
          <w:t>6.21.3</w:t>
        </w:r>
        <w:r>
          <w:rPr>
            <w:rFonts w:eastAsiaTheme="minorEastAsia" w:cstheme="minorBidi"/>
            <w:i w:val="0"/>
            <w:iCs w:val="0"/>
            <w:noProof/>
            <w:kern w:val="2"/>
            <w:sz w:val="24"/>
            <w:szCs w:val="24"/>
            <w14:ligatures w14:val="standardContextual"/>
          </w:rPr>
          <w:tab/>
        </w:r>
        <w:r w:rsidRPr="00BE1DB4">
          <w:rPr>
            <w:rStyle w:val="Hyperlink"/>
          </w:rPr>
          <w:t>Alert Uploads</w:t>
        </w:r>
        <w:r>
          <w:rPr>
            <w:noProof/>
            <w:webHidden/>
          </w:rPr>
          <w:tab/>
        </w:r>
        <w:r>
          <w:rPr>
            <w:noProof/>
            <w:webHidden/>
          </w:rPr>
          <w:fldChar w:fldCharType="begin"/>
        </w:r>
        <w:r>
          <w:rPr>
            <w:noProof/>
            <w:webHidden/>
          </w:rPr>
          <w:instrText xml:space="preserve"> PAGEREF _Toc230163370 \h </w:instrText>
        </w:r>
        <w:r>
          <w:rPr>
            <w:noProof/>
            <w:webHidden/>
          </w:rPr>
        </w:r>
        <w:r>
          <w:rPr>
            <w:noProof/>
            <w:webHidden/>
          </w:rPr>
          <w:fldChar w:fldCharType="separate"/>
        </w:r>
        <w:r>
          <w:rPr>
            <w:noProof/>
            <w:webHidden/>
          </w:rPr>
          <w:t>6-94</w:t>
        </w:r>
        <w:r>
          <w:rPr>
            <w:noProof/>
            <w:webHidden/>
          </w:rPr>
          <w:fldChar w:fldCharType="end"/>
        </w:r>
      </w:hyperlink>
    </w:p>
    <w:p w14:paraId="721EB759" w14:textId="005CA91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1" w:history="1">
        <w:r w:rsidRPr="00BE1DB4">
          <w:rPr>
            <w:rStyle w:val="Hyperlink"/>
          </w:rPr>
          <w:t>6.21.3.1</w:t>
        </w:r>
        <w:r>
          <w:rPr>
            <w:rFonts w:eastAsiaTheme="minorEastAsia" w:cstheme="minorBidi"/>
            <w:noProof/>
            <w:kern w:val="2"/>
            <w:sz w:val="24"/>
            <w:szCs w:val="24"/>
            <w14:ligatures w14:val="standardContextual"/>
          </w:rPr>
          <w:tab/>
        </w:r>
        <w:r w:rsidRPr="00BE1DB4">
          <w:rPr>
            <w:rStyle w:val="Hyperlink"/>
          </w:rPr>
          <w:t>Preparing Alerts Import File</w:t>
        </w:r>
        <w:r>
          <w:rPr>
            <w:noProof/>
            <w:webHidden/>
          </w:rPr>
          <w:tab/>
        </w:r>
        <w:r>
          <w:rPr>
            <w:noProof/>
            <w:webHidden/>
          </w:rPr>
          <w:fldChar w:fldCharType="begin"/>
        </w:r>
        <w:r>
          <w:rPr>
            <w:noProof/>
            <w:webHidden/>
          </w:rPr>
          <w:instrText xml:space="preserve"> PAGEREF _Toc230163371 \h </w:instrText>
        </w:r>
        <w:r>
          <w:rPr>
            <w:noProof/>
            <w:webHidden/>
          </w:rPr>
        </w:r>
        <w:r>
          <w:rPr>
            <w:noProof/>
            <w:webHidden/>
          </w:rPr>
          <w:fldChar w:fldCharType="separate"/>
        </w:r>
        <w:r>
          <w:rPr>
            <w:noProof/>
            <w:webHidden/>
          </w:rPr>
          <w:t>6-94</w:t>
        </w:r>
        <w:r>
          <w:rPr>
            <w:noProof/>
            <w:webHidden/>
          </w:rPr>
          <w:fldChar w:fldCharType="end"/>
        </w:r>
      </w:hyperlink>
    </w:p>
    <w:p w14:paraId="1F6CD402" w14:textId="168515D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2" w:history="1">
        <w:r w:rsidRPr="00BE1DB4">
          <w:rPr>
            <w:rStyle w:val="Hyperlink"/>
          </w:rPr>
          <w:t>6.21.3.2</w:t>
        </w:r>
        <w:r>
          <w:rPr>
            <w:rFonts w:eastAsiaTheme="minorEastAsia" w:cstheme="minorBidi"/>
            <w:noProof/>
            <w:kern w:val="2"/>
            <w:sz w:val="24"/>
            <w:szCs w:val="24"/>
            <w14:ligatures w14:val="standardContextual"/>
          </w:rPr>
          <w:tab/>
        </w:r>
        <w:r w:rsidRPr="00BE1DB4">
          <w:rPr>
            <w:rStyle w:val="Hyperlink"/>
          </w:rPr>
          <w:t>Saving Alerts Import File</w:t>
        </w:r>
        <w:r>
          <w:rPr>
            <w:noProof/>
            <w:webHidden/>
          </w:rPr>
          <w:tab/>
        </w:r>
        <w:r>
          <w:rPr>
            <w:noProof/>
            <w:webHidden/>
          </w:rPr>
          <w:fldChar w:fldCharType="begin"/>
        </w:r>
        <w:r>
          <w:rPr>
            <w:noProof/>
            <w:webHidden/>
          </w:rPr>
          <w:instrText xml:space="preserve"> PAGEREF _Toc230163372 \h </w:instrText>
        </w:r>
        <w:r>
          <w:rPr>
            <w:noProof/>
            <w:webHidden/>
          </w:rPr>
        </w:r>
        <w:r>
          <w:rPr>
            <w:noProof/>
            <w:webHidden/>
          </w:rPr>
          <w:fldChar w:fldCharType="separate"/>
        </w:r>
        <w:r>
          <w:rPr>
            <w:noProof/>
            <w:webHidden/>
          </w:rPr>
          <w:t>6-95</w:t>
        </w:r>
        <w:r>
          <w:rPr>
            <w:noProof/>
            <w:webHidden/>
          </w:rPr>
          <w:fldChar w:fldCharType="end"/>
        </w:r>
      </w:hyperlink>
    </w:p>
    <w:p w14:paraId="2D0E222D" w14:textId="3664E8B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3" w:history="1">
        <w:r w:rsidRPr="00BE1DB4">
          <w:rPr>
            <w:rStyle w:val="Hyperlink"/>
          </w:rPr>
          <w:t>6.21.3.3</w:t>
        </w:r>
        <w:r>
          <w:rPr>
            <w:rFonts w:eastAsiaTheme="minorEastAsia" w:cstheme="minorBidi"/>
            <w:noProof/>
            <w:kern w:val="2"/>
            <w:sz w:val="24"/>
            <w:szCs w:val="24"/>
            <w14:ligatures w14:val="standardContextual"/>
          </w:rPr>
          <w:tab/>
        </w:r>
        <w:r w:rsidRPr="00BE1DB4">
          <w:rPr>
            <w:rStyle w:val="Hyperlink"/>
          </w:rPr>
          <w:t>Uploading Alerts Import File</w:t>
        </w:r>
        <w:r>
          <w:rPr>
            <w:noProof/>
            <w:webHidden/>
          </w:rPr>
          <w:tab/>
        </w:r>
        <w:r>
          <w:rPr>
            <w:noProof/>
            <w:webHidden/>
          </w:rPr>
          <w:fldChar w:fldCharType="begin"/>
        </w:r>
        <w:r>
          <w:rPr>
            <w:noProof/>
            <w:webHidden/>
          </w:rPr>
          <w:instrText xml:space="preserve"> PAGEREF _Toc230163373 \h </w:instrText>
        </w:r>
        <w:r>
          <w:rPr>
            <w:noProof/>
            <w:webHidden/>
          </w:rPr>
        </w:r>
        <w:r>
          <w:rPr>
            <w:noProof/>
            <w:webHidden/>
          </w:rPr>
          <w:fldChar w:fldCharType="separate"/>
        </w:r>
        <w:r>
          <w:rPr>
            <w:noProof/>
            <w:webHidden/>
          </w:rPr>
          <w:t>6-95</w:t>
        </w:r>
        <w:r>
          <w:rPr>
            <w:noProof/>
            <w:webHidden/>
          </w:rPr>
          <w:fldChar w:fldCharType="end"/>
        </w:r>
      </w:hyperlink>
    </w:p>
    <w:p w14:paraId="1241DCD6" w14:textId="6AB9011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4" w:history="1">
        <w:r w:rsidRPr="00BE1DB4">
          <w:rPr>
            <w:rStyle w:val="Hyperlink"/>
          </w:rPr>
          <w:t>6.21.3.4</w:t>
        </w:r>
        <w:r>
          <w:rPr>
            <w:rFonts w:eastAsiaTheme="minorEastAsia" w:cstheme="minorBidi"/>
            <w:noProof/>
            <w:kern w:val="2"/>
            <w:sz w:val="24"/>
            <w:szCs w:val="24"/>
            <w14:ligatures w14:val="standardContextual"/>
          </w:rPr>
          <w:tab/>
        </w:r>
        <w:r w:rsidRPr="00BE1DB4">
          <w:rPr>
            <w:rStyle w:val="Hyperlink"/>
          </w:rPr>
          <w:t>Viewing Status of Alerts Import File</w:t>
        </w:r>
        <w:r>
          <w:rPr>
            <w:noProof/>
            <w:webHidden/>
          </w:rPr>
          <w:tab/>
        </w:r>
        <w:r>
          <w:rPr>
            <w:noProof/>
            <w:webHidden/>
          </w:rPr>
          <w:fldChar w:fldCharType="begin"/>
        </w:r>
        <w:r>
          <w:rPr>
            <w:noProof/>
            <w:webHidden/>
          </w:rPr>
          <w:instrText xml:space="preserve"> PAGEREF _Toc230163374 \h </w:instrText>
        </w:r>
        <w:r>
          <w:rPr>
            <w:noProof/>
            <w:webHidden/>
          </w:rPr>
        </w:r>
        <w:r>
          <w:rPr>
            <w:noProof/>
            <w:webHidden/>
          </w:rPr>
          <w:fldChar w:fldCharType="separate"/>
        </w:r>
        <w:r>
          <w:rPr>
            <w:noProof/>
            <w:webHidden/>
          </w:rPr>
          <w:t>6-95</w:t>
        </w:r>
        <w:r>
          <w:rPr>
            <w:noProof/>
            <w:webHidden/>
          </w:rPr>
          <w:fldChar w:fldCharType="end"/>
        </w:r>
      </w:hyperlink>
    </w:p>
    <w:p w14:paraId="03C1B1F9" w14:textId="16507D6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75" w:history="1">
        <w:r w:rsidRPr="00BE1DB4">
          <w:rPr>
            <w:rStyle w:val="Hyperlink"/>
          </w:rPr>
          <w:t>6.21.4</w:t>
        </w:r>
        <w:r>
          <w:rPr>
            <w:rFonts w:eastAsiaTheme="minorEastAsia" w:cstheme="minorBidi"/>
            <w:i w:val="0"/>
            <w:iCs w:val="0"/>
            <w:noProof/>
            <w:kern w:val="2"/>
            <w:sz w:val="24"/>
            <w:szCs w:val="24"/>
            <w14:ligatures w14:val="standardContextual"/>
          </w:rPr>
          <w:tab/>
        </w:r>
        <w:r w:rsidRPr="00BE1DB4">
          <w:rPr>
            <w:rStyle w:val="Hyperlink"/>
          </w:rPr>
          <w:t>NSC Disbursement Uploads – Multiple File Types</w:t>
        </w:r>
        <w:r>
          <w:rPr>
            <w:noProof/>
            <w:webHidden/>
          </w:rPr>
          <w:tab/>
        </w:r>
        <w:r>
          <w:rPr>
            <w:noProof/>
            <w:webHidden/>
          </w:rPr>
          <w:fldChar w:fldCharType="begin"/>
        </w:r>
        <w:r>
          <w:rPr>
            <w:noProof/>
            <w:webHidden/>
          </w:rPr>
          <w:instrText xml:space="preserve"> PAGEREF _Toc230163375 \h </w:instrText>
        </w:r>
        <w:r>
          <w:rPr>
            <w:noProof/>
            <w:webHidden/>
          </w:rPr>
        </w:r>
        <w:r>
          <w:rPr>
            <w:noProof/>
            <w:webHidden/>
          </w:rPr>
          <w:fldChar w:fldCharType="separate"/>
        </w:r>
        <w:r>
          <w:rPr>
            <w:noProof/>
            <w:webHidden/>
          </w:rPr>
          <w:t>6-96</w:t>
        </w:r>
        <w:r>
          <w:rPr>
            <w:noProof/>
            <w:webHidden/>
          </w:rPr>
          <w:fldChar w:fldCharType="end"/>
        </w:r>
      </w:hyperlink>
    </w:p>
    <w:p w14:paraId="38D541B9" w14:textId="747F01D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6" w:history="1">
        <w:r w:rsidRPr="00BE1DB4">
          <w:rPr>
            <w:rStyle w:val="Hyperlink"/>
          </w:rPr>
          <w:t>6.21.4.1</w:t>
        </w:r>
        <w:r>
          <w:rPr>
            <w:rFonts w:eastAsiaTheme="minorEastAsia" w:cstheme="minorBidi"/>
            <w:noProof/>
            <w:kern w:val="2"/>
            <w:sz w:val="24"/>
            <w:szCs w:val="24"/>
            <w14:ligatures w14:val="standardContextual"/>
          </w:rPr>
          <w:tab/>
        </w:r>
        <w:r w:rsidRPr="00BE1DB4">
          <w:rPr>
            <w:rStyle w:val="Hyperlink"/>
          </w:rPr>
          <w:t>Preparing a Disbursements Import File</w:t>
        </w:r>
        <w:r>
          <w:rPr>
            <w:noProof/>
            <w:webHidden/>
          </w:rPr>
          <w:tab/>
        </w:r>
        <w:r>
          <w:rPr>
            <w:noProof/>
            <w:webHidden/>
          </w:rPr>
          <w:fldChar w:fldCharType="begin"/>
        </w:r>
        <w:r>
          <w:rPr>
            <w:noProof/>
            <w:webHidden/>
          </w:rPr>
          <w:instrText xml:space="preserve"> PAGEREF _Toc230163376 \h </w:instrText>
        </w:r>
        <w:r>
          <w:rPr>
            <w:noProof/>
            <w:webHidden/>
          </w:rPr>
        </w:r>
        <w:r>
          <w:rPr>
            <w:noProof/>
            <w:webHidden/>
          </w:rPr>
          <w:fldChar w:fldCharType="separate"/>
        </w:r>
        <w:r>
          <w:rPr>
            <w:noProof/>
            <w:webHidden/>
          </w:rPr>
          <w:t>6-97</w:t>
        </w:r>
        <w:r>
          <w:rPr>
            <w:noProof/>
            <w:webHidden/>
          </w:rPr>
          <w:fldChar w:fldCharType="end"/>
        </w:r>
      </w:hyperlink>
    </w:p>
    <w:p w14:paraId="68472CBF" w14:textId="2329A71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7" w:history="1">
        <w:r w:rsidRPr="00BE1DB4">
          <w:rPr>
            <w:rStyle w:val="Hyperlink"/>
          </w:rPr>
          <w:t>6.21.4.2</w:t>
        </w:r>
        <w:r>
          <w:rPr>
            <w:rFonts w:eastAsiaTheme="minorEastAsia" w:cstheme="minorBidi"/>
            <w:noProof/>
            <w:kern w:val="2"/>
            <w:sz w:val="24"/>
            <w:szCs w:val="24"/>
            <w14:ligatures w14:val="standardContextual"/>
          </w:rPr>
          <w:tab/>
        </w:r>
        <w:r w:rsidRPr="00BE1DB4">
          <w:rPr>
            <w:rStyle w:val="Hyperlink"/>
          </w:rPr>
          <w:t>Saving a Disbursements Import File</w:t>
        </w:r>
        <w:r>
          <w:rPr>
            <w:noProof/>
            <w:webHidden/>
          </w:rPr>
          <w:tab/>
        </w:r>
        <w:r>
          <w:rPr>
            <w:noProof/>
            <w:webHidden/>
          </w:rPr>
          <w:fldChar w:fldCharType="begin"/>
        </w:r>
        <w:r>
          <w:rPr>
            <w:noProof/>
            <w:webHidden/>
          </w:rPr>
          <w:instrText xml:space="preserve"> PAGEREF _Toc230163377 \h </w:instrText>
        </w:r>
        <w:r>
          <w:rPr>
            <w:noProof/>
            <w:webHidden/>
          </w:rPr>
        </w:r>
        <w:r>
          <w:rPr>
            <w:noProof/>
            <w:webHidden/>
          </w:rPr>
          <w:fldChar w:fldCharType="separate"/>
        </w:r>
        <w:r>
          <w:rPr>
            <w:noProof/>
            <w:webHidden/>
          </w:rPr>
          <w:t>6-97</w:t>
        </w:r>
        <w:r>
          <w:rPr>
            <w:noProof/>
            <w:webHidden/>
          </w:rPr>
          <w:fldChar w:fldCharType="end"/>
        </w:r>
      </w:hyperlink>
    </w:p>
    <w:p w14:paraId="0D8C93BA" w14:textId="3EB4753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8" w:history="1">
        <w:r w:rsidRPr="00BE1DB4">
          <w:rPr>
            <w:rStyle w:val="Hyperlink"/>
          </w:rPr>
          <w:t>6.21.4.3</w:t>
        </w:r>
        <w:r>
          <w:rPr>
            <w:rFonts w:eastAsiaTheme="minorEastAsia" w:cstheme="minorBidi"/>
            <w:noProof/>
            <w:kern w:val="2"/>
            <w:sz w:val="24"/>
            <w:szCs w:val="24"/>
            <w14:ligatures w14:val="standardContextual"/>
          </w:rPr>
          <w:tab/>
        </w:r>
        <w:r w:rsidRPr="00BE1DB4">
          <w:rPr>
            <w:rStyle w:val="Hyperlink"/>
          </w:rPr>
          <w:t>Uploading a Disbursements Import File</w:t>
        </w:r>
        <w:r>
          <w:rPr>
            <w:noProof/>
            <w:webHidden/>
          </w:rPr>
          <w:tab/>
        </w:r>
        <w:r>
          <w:rPr>
            <w:noProof/>
            <w:webHidden/>
          </w:rPr>
          <w:fldChar w:fldCharType="begin"/>
        </w:r>
        <w:r>
          <w:rPr>
            <w:noProof/>
            <w:webHidden/>
          </w:rPr>
          <w:instrText xml:space="preserve"> PAGEREF _Toc230163378 \h </w:instrText>
        </w:r>
        <w:r>
          <w:rPr>
            <w:noProof/>
            <w:webHidden/>
          </w:rPr>
        </w:r>
        <w:r>
          <w:rPr>
            <w:noProof/>
            <w:webHidden/>
          </w:rPr>
          <w:fldChar w:fldCharType="separate"/>
        </w:r>
        <w:r>
          <w:rPr>
            <w:noProof/>
            <w:webHidden/>
          </w:rPr>
          <w:t>6-98</w:t>
        </w:r>
        <w:r>
          <w:rPr>
            <w:noProof/>
            <w:webHidden/>
          </w:rPr>
          <w:fldChar w:fldCharType="end"/>
        </w:r>
      </w:hyperlink>
    </w:p>
    <w:p w14:paraId="650BEF1B" w14:textId="6BE7D23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79" w:history="1">
        <w:r w:rsidRPr="00BE1DB4">
          <w:rPr>
            <w:rStyle w:val="Hyperlink"/>
          </w:rPr>
          <w:t>6.21.4.4</w:t>
        </w:r>
        <w:r>
          <w:rPr>
            <w:rFonts w:eastAsiaTheme="minorEastAsia" w:cstheme="minorBidi"/>
            <w:noProof/>
            <w:kern w:val="2"/>
            <w:sz w:val="24"/>
            <w:szCs w:val="24"/>
            <w14:ligatures w14:val="standardContextual"/>
          </w:rPr>
          <w:tab/>
        </w:r>
        <w:r w:rsidRPr="00BE1DB4">
          <w:rPr>
            <w:rStyle w:val="Hyperlink"/>
          </w:rPr>
          <w:t>Viewing Status of a Disbursements Import File</w:t>
        </w:r>
        <w:r>
          <w:rPr>
            <w:noProof/>
            <w:webHidden/>
          </w:rPr>
          <w:tab/>
        </w:r>
        <w:r>
          <w:rPr>
            <w:noProof/>
            <w:webHidden/>
          </w:rPr>
          <w:fldChar w:fldCharType="begin"/>
        </w:r>
        <w:r>
          <w:rPr>
            <w:noProof/>
            <w:webHidden/>
          </w:rPr>
          <w:instrText xml:space="preserve"> PAGEREF _Toc230163379 \h </w:instrText>
        </w:r>
        <w:r>
          <w:rPr>
            <w:noProof/>
            <w:webHidden/>
          </w:rPr>
        </w:r>
        <w:r>
          <w:rPr>
            <w:noProof/>
            <w:webHidden/>
          </w:rPr>
          <w:fldChar w:fldCharType="separate"/>
        </w:r>
        <w:r>
          <w:rPr>
            <w:noProof/>
            <w:webHidden/>
          </w:rPr>
          <w:t>6-98</w:t>
        </w:r>
        <w:r>
          <w:rPr>
            <w:noProof/>
            <w:webHidden/>
          </w:rPr>
          <w:fldChar w:fldCharType="end"/>
        </w:r>
      </w:hyperlink>
    </w:p>
    <w:p w14:paraId="15E0C2EA" w14:textId="4FFD81D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80" w:history="1">
        <w:r w:rsidRPr="00BE1DB4">
          <w:rPr>
            <w:rStyle w:val="Hyperlink"/>
          </w:rPr>
          <w:t>6.21.5</w:t>
        </w:r>
        <w:r>
          <w:rPr>
            <w:rFonts w:eastAsiaTheme="minorEastAsia" w:cstheme="minorBidi"/>
            <w:i w:val="0"/>
            <w:iCs w:val="0"/>
            <w:noProof/>
            <w:kern w:val="2"/>
            <w:sz w:val="24"/>
            <w:szCs w:val="24"/>
            <w14:ligatures w14:val="standardContextual"/>
          </w:rPr>
          <w:tab/>
        </w:r>
        <w:r w:rsidRPr="00BE1DB4">
          <w:rPr>
            <w:rStyle w:val="Hyperlink"/>
          </w:rPr>
          <w:t>Note Uploads</w:t>
        </w:r>
        <w:r>
          <w:rPr>
            <w:noProof/>
            <w:webHidden/>
          </w:rPr>
          <w:tab/>
        </w:r>
        <w:r>
          <w:rPr>
            <w:noProof/>
            <w:webHidden/>
          </w:rPr>
          <w:fldChar w:fldCharType="begin"/>
        </w:r>
        <w:r>
          <w:rPr>
            <w:noProof/>
            <w:webHidden/>
          </w:rPr>
          <w:instrText xml:space="preserve"> PAGEREF _Toc230163380 \h </w:instrText>
        </w:r>
        <w:r>
          <w:rPr>
            <w:noProof/>
            <w:webHidden/>
          </w:rPr>
        </w:r>
        <w:r>
          <w:rPr>
            <w:noProof/>
            <w:webHidden/>
          </w:rPr>
          <w:fldChar w:fldCharType="separate"/>
        </w:r>
        <w:r>
          <w:rPr>
            <w:noProof/>
            <w:webHidden/>
          </w:rPr>
          <w:t>6-99</w:t>
        </w:r>
        <w:r>
          <w:rPr>
            <w:noProof/>
            <w:webHidden/>
          </w:rPr>
          <w:fldChar w:fldCharType="end"/>
        </w:r>
      </w:hyperlink>
    </w:p>
    <w:p w14:paraId="6AA25842" w14:textId="039C95A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1" w:history="1">
        <w:r w:rsidRPr="00BE1DB4">
          <w:rPr>
            <w:rStyle w:val="Hyperlink"/>
          </w:rPr>
          <w:t>6.21.5.1</w:t>
        </w:r>
        <w:r>
          <w:rPr>
            <w:rFonts w:eastAsiaTheme="minorEastAsia" w:cstheme="minorBidi"/>
            <w:noProof/>
            <w:kern w:val="2"/>
            <w:sz w:val="24"/>
            <w:szCs w:val="24"/>
            <w14:ligatures w14:val="standardContextual"/>
          </w:rPr>
          <w:tab/>
        </w:r>
        <w:r w:rsidRPr="00BE1DB4">
          <w:rPr>
            <w:rStyle w:val="Hyperlink"/>
          </w:rPr>
          <w:t>Preparing Notes Import File</w:t>
        </w:r>
        <w:r>
          <w:rPr>
            <w:noProof/>
            <w:webHidden/>
          </w:rPr>
          <w:tab/>
        </w:r>
        <w:r>
          <w:rPr>
            <w:noProof/>
            <w:webHidden/>
          </w:rPr>
          <w:fldChar w:fldCharType="begin"/>
        </w:r>
        <w:r>
          <w:rPr>
            <w:noProof/>
            <w:webHidden/>
          </w:rPr>
          <w:instrText xml:space="preserve"> PAGEREF _Toc230163381 \h </w:instrText>
        </w:r>
        <w:r>
          <w:rPr>
            <w:noProof/>
            <w:webHidden/>
          </w:rPr>
        </w:r>
        <w:r>
          <w:rPr>
            <w:noProof/>
            <w:webHidden/>
          </w:rPr>
          <w:fldChar w:fldCharType="separate"/>
        </w:r>
        <w:r>
          <w:rPr>
            <w:noProof/>
            <w:webHidden/>
          </w:rPr>
          <w:t>6-99</w:t>
        </w:r>
        <w:r>
          <w:rPr>
            <w:noProof/>
            <w:webHidden/>
          </w:rPr>
          <w:fldChar w:fldCharType="end"/>
        </w:r>
      </w:hyperlink>
    </w:p>
    <w:p w14:paraId="7120C03A" w14:textId="142262D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2" w:history="1">
        <w:r w:rsidRPr="00BE1DB4">
          <w:rPr>
            <w:rStyle w:val="Hyperlink"/>
          </w:rPr>
          <w:t>6.21.5.2</w:t>
        </w:r>
        <w:r>
          <w:rPr>
            <w:rFonts w:eastAsiaTheme="minorEastAsia" w:cstheme="minorBidi"/>
            <w:noProof/>
            <w:kern w:val="2"/>
            <w:sz w:val="24"/>
            <w:szCs w:val="24"/>
            <w14:ligatures w14:val="standardContextual"/>
          </w:rPr>
          <w:tab/>
        </w:r>
        <w:r w:rsidRPr="00BE1DB4">
          <w:rPr>
            <w:rStyle w:val="Hyperlink"/>
          </w:rPr>
          <w:t>Saving Notes Import File</w:t>
        </w:r>
        <w:r>
          <w:rPr>
            <w:noProof/>
            <w:webHidden/>
          </w:rPr>
          <w:tab/>
        </w:r>
        <w:r>
          <w:rPr>
            <w:noProof/>
            <w:webHidden/>
          </w:rPr>
          <w:fldChar w:fldCharType="begin"/>
        </w:r>
        <w:r>
          <w:rPr>
            <w:noProof/>
            <w:webHidden/>
          </w:rPr>
          <w:instrText xml:space="preserve"> PAGEREF _Toc230163382 \h </w:instrText>
        </w:r>
        <w:r>
          <w:rPr>
            <w:noProof/>
            <w:webHidden/>
          </w:rPr>
        </w:r>
        <w:r>
          <w:rPr>
            <w:noProof/>
            <w:webHidden/>
          </w:rPr>
          <w:fldChar w:fldCharType="separate"/>
        </w:r>
        <w:r>
          <w:rPr>
            <w:noProof/>
            <w:webHidden/>
          </w:rPr>
          <w:t>6-100</w:t>
        </w:r>
        <w:r>
          <w:rPr>
            <w:noProof/>
            <w:webHidden/>
          </w:rPr>
          <w:fldChar w:fldCharType="end"/>
        </w:r>
      </w:hyperlink>
    </w:p>
    <w:p w14:paraId="107B72A0" w14:textId="4F37465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3" w:history="1">
        <w:r w:rsidRPr="00BE1DB4">
          <w:rPr>
            <w:rStyle w:val="Hyperlink"/>
          </w:rPr>
          <w:t>6.21.5.3</w:t>
        </w:r>
        <w:r>
          <w:rPr>
            <w:rFonts w:eastAsiaTheme="minorEastAsia" w:cstheme="minorBidi"/>
            <w:noProof/>
            <w:kern w:val="2"/>
            <w:sz w:val="24"/>
            <w:szCs w:val="24"/>
            <w14:ligatures w14:val="standardContextual"/>
          </w:rPr>
          <w:tab/>
        </w:r>
        <w:r w:rsidRPr="00BE1DB4">
          <w:rPr>
            <w:rStyle w:val="Hyperlink"/>
          </w:rPr>
          <w:t>Uploading Notes Import File</w:t>
        </w:r>
        <w:r>
          <w:rPr>
            <w:noProof/>
            <w:webHidden/>
          </w:rPr>
          <w:tab/>
        </w:r>
        <w:r>
          <w:rPr>
            <w:noProof/>
            <w:webHidden/>
          </w:rPr>
          <w:fldChar w:fldCharType="begin"/>
        </w:r>
        <w:r>
          <w:rPr>
            <w:noProof/>
            <w:webHidden/>
          </w:rPr>
          <w:instrText xml:space="preserve"> PAGEREF _Toc230163383 \h </w:instrText>
        </w:r>
        <w:r>
          <w:rPr>
            <w:noProof/>
            <w:webHidden/>
          </w:rPr>
        </w:r>
        <w:r>
          <w:rPr>
            <w:noProof/>
            <w:webHidden/>
          </w:rPr>
          <w:fldChar w:fldCharType="separate"/>
        </w:r>
        <w:r>
          <w:rPr>
            <w:noProof/>
            <w:webHidden/>
          </w:rPr>
          <w:t>6-100</w:t>
        </w:r>
        <w:r>
          <w:rPr>
            <w:noProof/>
            <w:webHidden/>
          </w:rPr>
          <w:fldChar w:fldCharType="end"/>
        </w:r>
      </w:hyperlink>
    </w:p>
    <w:p w14:paraId="6AE919D9" w14:textId="25A7CAE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4" w:history="1">
        <w:r w:rsidRPr="00BE1DB4">
          <w:rPr>
            <w:rStyle w:val="Hyperlink"/>
          </w:rPr>
          <w:t>6.21.5.4</w:t>
        </w:r>
        <w:r>
          <w:rPr>
            <w:rFonts w:eastAsiaTheme="minorEastAsia" w:cstheme="minorBidi"/>
            <w:noProof/>
            <w:kern w:val="2"/>
            <w:sz w:val="24"/>
            <w:szCs w:val="24"/>
            <w14:ligatures w14:val="standardContextual"/>
          </w:rPr>
          <w:tab/>
        </w:r>
        <w:r w:rsidRPr="00BE1DB4">
          <w:rPr>
            <w:rStyle w:val="Hyperlink"/>
          </w:rPr>
          <w:t>Viewing Status of Notes Import File</w:t>
        </w:r>
        <w:r>
          <w:rPr>
            <w:noProof/>
            <w:webHidden/>
          </w:rPr>
          <w:tab/>
        </w:r>
        <w:r>
          <w:rPr>
            <w:noProof/>
            <w:webHidden/>
          </w:rPr>
          <w:fldChar w:fldCharType="begin"/>
        </w:r>
        <w:r>
          <w:rPr>
            <w:noProof/>
            <w:webHidden/>
          </w:rPr>
          <w:instrText xml:space="preserve"> PAGEREF _Toc230163384 \h </w:instrText>
        </w:r>
        <w:r>
          <w:rPr>
            <w:noProof/>
            <w:webHidden/>
          </w:rPr>
        </w:r>
        <w:r>
          <w:rPr>
            <w:noProof/>
            <w:webHidden/>
          </w:rPr>
          <w:fldChar w:fldCharType="separate"/>
        </w:r>
        <w:r>
          <w:rPr>
            <w:noProof/>
            <w:webHidden/>
          </w:rPr>
          <w:t>6-100</w:t>
        </w:r>
        <w:r>
          <w:rPr>
            <w:noProof/>
            <w:webHidden/>
          </w:rPr>
          <w:fldChar w:fldCharType="end"/>
        </w:r>
      </w:hyperlink>
    </w:p>
    <w:p w14:paraId="0B917CBE" w14:textId="0B36E92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85" w:history="1">
        <w:r w:rsidRPr="00BE1DB4">
          <w:rPr>
            <w:rStyle w:val="Hyperlink"/>
          </w:rPr>
          <w:t>6.21.6</w:t>
        </w:r>
        <w:r>
          <w:rPr>
            <w:rFonts w:eastAsiaTheme="minorEastAsia" w:cstheme="minorBidi"/>
            <w:i w:val="0"/>
            <w:iCs w:val="0"/>
            <w:noProof/>
            <w:kern w:val="2"/>
            <w:sz w:val="24"/>
            <w:szCs w:val="24"/>
            <w14:ligatures w14:val="standardContextual"/>
          </w:rPr>
          <w:tab/>
        </w:r>
        <w:r w:rsidRPr="00BE1DB4">
          <w:rPr>
            <w:rStyle w:val="Hyperlink"/>
          </w:rPr>
          <w:t>NSC File Uploads – Multiple File Types</w:t>
        </w:r>
        <w:r>
          <w:rPr>
            <w:noProof/>
            <w:webHidden/>
          </w:rPr>
          <w:tab/>
        </w:r>
        <w:r>
          <w:rPr>
            <w:noProof/>
            <w:webHidden/>
          </w:rPr>
          <w:fldChar w:fldCharType="begin"/>
        </w:r>
        <w:r>
          <w:rPr>
            <w:noProof/>
            <w:webHidden/>
          </w:rPr>
          <w:instrText xml:space="preserve"> PAGEREF _Toc230163385 \h </w:instrText>
        </w:r>
        <w:r>
          <w:rPr>
            <w:noProof/>
            <w:webHidden/>
          </w:rPr>
        </w:r>
        <w:r>
          <w:rPr>
            <w:noProof/>
            <w:webHidden/>
          </w:rPr>
          <w:fldChar w:fldCharType="separate"/>
        </w:r>
        <w:r>
          <w:rPr>
            <w:noProof/>
            <w:webHidden/>
          </w:rPr>
          <w:t>6-101</w:t>
        </w:r>
        <w:r>
          <w:rPr>
            <w:noProof/>
            <w:webHidden/>
          </w:rPr>
          <w:fldChar w:fldCharType="end"/>
        </w:r>
      </w:hyperlink>
    </w:p>
    <w:p w14:paraId="676B2F81" w14:textId="67CD093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6" w:history="1">
        <w:r w:rsidRPr="00BE1DB4">
          <w:rPr>
            <w:rStyle w:val="Hyperlink"/>
          </w:rPr>
          <w:t>6.21.6.1</w:t>
        </w:r>
        <w:r>
          <w:rPr>
            <w:rFonts w:eastAsiaTheme="minorEastAsia" w:cstheme="minorBidi"/>
            <w:noProof/>
            <w:kern w:val="2"/>
            <w:sz w:val="24"/>
            <w:szCs w:val="24"/>
            <w14:ligatures w14:val="standardContextual"/>
          </w:rPr>
          <w:tab/>
        </w:r>
        <w:r w:rsidRPr="00BE1DB4">
          <w:rPr>
            <w:rStyle w:val="Hyperlink"/>
          </w:rPr>
          <w:t>NSC Transactions</w:t>
        </w:r>
        <w:r>
          <w:rPr>
            <w:noProof/>
            <w:webHidden/>
          </w:rPr>
          <w:tab/>
        </w:r>
        <w:r>
          <w:rPr>
            <w:noProof/>
            <w:webHidden/>
          </w:rPr>
          <w:fldChar w:fldCharType="begin"/>
        </w:r>
        <w:r>
          <w:rPr>
            <w:noProof/>
            <w:webHidden/>
          </w:rPr>
          <w:instrText xml:space="preserve"> PAGEREF _Toc230163386 \h </w:instrText>
        </w:r>
        <w:r>
          <w:rPr>
            <w:noProof/>
            <w:webHidden/>
          </w:rPr>
        </w:r>
        <w:r>
          <w:rPr>
            <w:noProof/>
            <w:webHidden/>
          </w:rPr>
          <w:fldChar w:fldCharType="separate"/>
        </w:r>
        <w:r>
          <w:rPr>
            <w:noProof/>
            <w:webHidden/>
          </w:rPr>
          <w:t>6-102</w:t>
        </w:r>
        <w:r>
          <w:rPr>
            <w:noProof/>
            <w:webHidden/>
          </w:rPr>
          <w:fldChar w:fldCharType="end"/>
        </w:r>
      </w:hyperlink>
    </w:p>
    <w:p w14:paraId="160A67B2" w14:textId="4418A7F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7" w:history="1">
        <w:r w:rsidRPr="00BE1DB4">
          <w:rPr>
            <w:rStyle w:val="Hyperlink"/>
          </w:rPr>
          <w:t>6.21.6.2</w:t>
        </w:r>
        <w:r>
          <w:rPr>
            <w:rFonts w:eastAsiaTheme="minorEastAsia" w:cstheme="minorBidi"/>
            <w:noProof/>
            <w:kern w:val="2"/>
            <w:sz w:val="24"/>
            <w:szCs w:val="24"/>
            <w14:ligatures w14:val="standardContextual"/>
          </w:rPr>
          <w:tab/>
        </w:r>
        <w:r w:rsidRPr="00BE1DB4">
          <w:rPr>
            <w:rStyle w:val="Hyperlink"/>
          </w:rPr>
          <w:t>Asset Sales Reports</w:t>
        </w:r>
        <w:r>
          <w:rPr>
            <w:noProof/>
            <w:webHidden/>
          </w:rPr>
          <w:tab/>
        </w:r>
        <w:r>
          <w:rPr>
            <w:noProof/>
            <w:webHidden/>
          </w:rPr>
          <w:fldChar w:fldCharType="begin"/>
        </w:r>
        <w:r>
          <w:rPr>
            <w:noProof/>
            <w:webHidden/>
          </w:rPr>
          <w:instrText xml:space="preserve"> PAGEREF _Toc230163387 \h </w:instrText>
        </w:r>
        <w:r>
          <w:rPr>
            <w:noProof/>
            <w:webHidden/>
          </w:rPr>
        </w:r>
        <w:r>
          <w:rPr>
            <w:noProof/>
            <w:webHidden/>
          </w:rPr>
          <w:fldChar w:fldCharType="separate"/>
        </w:r>
        <w:r>
          <w:rPr>
            <w:noProof/>
            <w:webHidden/>
          </w:rPr>
          <w:t>6-104</w:t>
        </w:r>
        <w:r>
          <w:rPr>
            <w:noProof/>
            <w:webHidden/>
          </w:rPr>
          <w:fldChar w:fldCharType="end"/>
        </w:r>
      </w:hyperlink>
    </w:p>
    <w:p w14:paraId="2838C67F" w14:textId="445BA52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88" w:history="1">
        <w:r w:rsidRPr="00BE1DB4">
          <w:rPr>
            <w:rStyle w:val="Hyperlink"/>
          </w:rPr>
          <w:t>6.21.6.3</w:t>
        </w:r>
        <w:r>
          <w:rPr>
            <w:rFonts w:eastAsiaTheme="minorEastAsia" w:cstheme="minorBidi"/>
            <w:noProof/>
            <w:kern w:val="2"/>
            <w:sz w:val="24"/>
            <w:szCs w:val="24"/>
            <w14:ligatures w14:val="standardContextual"/>
          </w:rPr>
          <w:tab/>
        </w:r>
        <w:r w:rsidRPr="00BE1DB4">
          <w:rPr>
            <w:rStyle w:val="Hyperlink"/>
          </w:rPr>
          <w:t>Loan Details / Transactions PDFs Import</w:t>
        </w:r>
        <w:r>
          <w:rPr>
            <w:noProof/>
            <w:webHidden/>
          </w:rPr>
          <w:tab/>
        </w:r>
        <w:r>
          <w:rPr>
            <w:noProof/>
            <w:webHidden/>
          </w:rPr>
          <w:fldChar w:fldCharType="begin"/>
        </w:r>
        <w:r>
          <w:rPr>
            <w:noProof/>
            <w:webHidden/>
          </w:rPr>
          <w:instrText xml:space="preserve"> PAGEREF _Toc230163388 \h </w:instrText>
        </w:r>
        <w:r>
          <w:rPr>
            <w:noProof/>
            <w:webHidden/>
          </w:rPr>
        </w:r>
        <w:r>
          <w:rPr>
            <w:noProof/>
            <w:webHidden/>
          </w:rPr>
          <w:fldChar w:fldCharType="separate"/>
        </w:r>
        <w:r>
          <w:rPr>
            <w:noProof/>
            <w:webHidden/>
          </w:rPr>
          <w:t>6-106</w:t>
        </w:r>
        <w:r>
          <w:rPr>
            <w:noProof/>
            <w:webHidden/>
          </w:rPr>
          <w:fldChar w:fldCharType="end"/>
        </w:r>
      </w:hyperlink>
    </w:p>
    <w:p w14:paraId="2523BDC5" w14:textId="342F696C" w:rsidR="00EC7503" w:rsidRDefault="00EC7503">
      <w:pPr>
        <w:pStyle w:val="TOC2"/>
        <w:rPr>
          <w:rFonts w:eastAsiaTheme="minorEastAsia" w:cstheme="minorBidi"/>
          <w:smallCaps w:val="0"/>
          <w:noProof/>
          <w:kern w:val="2"/>
          <w:sz w:val="24"/>
          <w:szCs w:val="24"/>
          <w14:ligatures w14:val="standardContextual"/>
        </w:rPr>
      </w:pPr>
      <w:hyperlink w:anchor="_Toc230163389" w:history="1">
        <w:r w:rsidRPr="00BE1DB4">
          <w:rPr>
            <w:rStyle w:val="Hyperlink"/>
          </w:rPr>
          <w:t>6.22</w:t>
        </w:r>
        <w:r>
          <w:rPr>
            <w:rFonts w:eastAsiaTheme="minorEastAsia" w:cstheme="minorBidi"/>
            <w:smallCaps w:val="0"/>
            <w:noProof/>
            <w:kern w:val="2"/>
            <w:sz w:val="24"/>
            <w:szCs w:val="24"/>
            <w14:ligatures w14:val="standardContextual"/>
          </w:rPr>
          <w:tab/>
        </w:r>
        <w:r w:rsidRPr="00BE1DB4">
          <w:rPr>
            <w:rStyle w:val="Hyperlink"/>
          </w:rPr>
          <w:t>Repayment Plan</w:t>
        </w:r>
        <w:r>
          <w:rPr>
            <w:noProof/>
            <w:webHidden/>
          </w:rPr>
          <w:tab/>
        </w:r>
        <w:r>
          <w:rPr>
            <w:noProof/>
            <w:webHidden/>
          </w:rPr>
          <w:fldChar w:fldCharType="begin"/>
        </w:r>
        <w:r>
          <w:rPr>
            <w:noProof/>
            <w:webHidden/>
          </w:rPr>
          <w:instrText xml:space="preserve"> PAGEREF _Toc230163389 \h </w:instrText>
        </w:r>
        <w:r>
          <w:rPr>
            <w:noProof/>
            <w:webHidden/>
          </w:rPr>
        </w:r>
        <w:r>
          <w:rPr>
            <w:noProof/>
            <w:webHidden/>
          </w:rPr>
          <w:fldChar w:fldCharType="separate"/>
        </w:r>
        <w:r>
          <w:rPr>
            <w:noProof/>
            <w:webHidden/>
          </w:rPr>
          <w:t>6-108</w:t>
        </w:r>
        <w:r>
          <w:rPr>
            <w:noProof/>
            <w:webHidden/>
          </w:rPr>
          <w:fldChar w:fldCharType="end"/>
        </w:r>
      </w:hyperlink>
    </w:p>
    <w:p w14:paraId="6733FAEB" w14:textId="149F215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90" w:history="1">
        <w:r w:rsidRPr="00BE1DB4">
          <w:rPr>
            <w:rStyle w:val="Hyperlink"/>
          </w:rPr>
          <w:t>6.22.1</w:t>
        </w:r>
        <w:r>
          <w:rPr>
            <w:rFonts w:eastAsiaTheme="minorEastAsia" w:cstheme="minorBidi"/>
            <w:i w:val="0"/>
            <w:iCs w:val="0"/>
            <w:noProof/>
            <w:kern w:val="2"/>
            <w:sz w:val="24"/>
            <w:szCs w:val="24"/>
            <w14:ligatures w14:val="standardContextual"/>
          </w:rPr>
          <w:tab/>
        </w:r>
        <w:r w:rsidRPr="00BE1DB4">
          <w:rPr>
            <w:rStyle w:val="Hyperlink"/>
          </w:rPr>
          <w:t>Creating a New Repayment Plan</w:t>
        </w:r>
        <w:r>
          <w:rPr>
            <w:noProof/>
            <w:webHidden/>
          </w:rPr>
          <w:tab/>
        </w:r>
        <w:r>
          <w:rPr>
            <w:noProof/>
            <w:webHidden/>
          </w:rPr>
          <w:fldChar w:fldCharType="begin"/>
        </w:r>
        <w:r>
          <w:rPr>
            <w:noProof/>
            <w:webHidden/>
          </w:rPr>
          <w:instrText xml:space="preserve"> PAGEREF _Toc230163390 \h </w:instrText>
        </w:r>
        <w:r>
          <w:rPr>
            <w:noProof/>
            <w:webHidden/>
          </w:rPr>
        </w:r>
        <w:r>
          <w:rPr>
            <w:noProof/>
            <w:webHidden/>
          </w:rPr>
          <w:fldChar w:fldCharType="separate"/>
        </w:r>
        <w:r>
          <w:rPr>
            <w:noProof/>
            <w:webHidden/>
          </w:rPr>
          <w:t>6-108</w:t>
        </w:r>
        <w:r>
          <w:rPr>
            <w:noProof/>
            <w:webHidden/>
          </w:rPr>
          <w:fldChar w:fldCharType="end"/>
        </w:r>
      </w:hyperlink>
    </w:p>
    <w:p w14:paraId="502DE6BB" w14:textId="25A818C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91" w:history="1">
        <w:r w:rsidRPr="00BE1DB4">
          <w:rPr>
            <w:rStyle w:val="Hyperlink"/>
          </w:rPr>
          <w:t>6.22.2</w:t>
        </w:r>
        <w:r>
          <w:rPr>
            <w:rFonts w:eastAsiaTheme="minorEastAsia" w:cstheme="minorBidi"/>
            <w:i w:val="0"/>
            <w:iCs w:val="0"/>
            <w:noProof/>
            <w:kern w:val="2"/>
            <w:sz w:val="24"/>
            <w:szCs w:val="24"/>
            <w14:ligatures w14:val="standardContextual"/>
          </w:rPr>
          <w:tab/>
        </w:r>
        <w:r w:rsidRPr="00BE1DB4">
          <w:rPr>
            <w:rStyle w:val="Hyperlink"/>
          </w:rPr>
          <w:t>Viewing a Repayment Plan Details and Scheduled Repayments</w:t>
        </w:r>
        <w:r>
          <w:rPr>
            <w:noProof/>
            <w:webHidden/>
          </w:rPr>
          <w:tab/>
        </w:r>
        <w:r>
          <w:rPr>
            <w:noProof/>
            <w:webHidden/>
          </w:rPr>
          <w:fldChar w:fldCharType="begin"/>
        </w:r>
        <w:r>
          <w:rPr>
            <w:noProof/>
            <w:webHidden/>
          </w:rPr>
          <w:instrText xml:space="preserve"> PAGEREF _Toc230163391 \h </w:instrText>
        </w:r>
        <w:r>
          <w:rPr>
            <w:noProof/>
            <w:webHidden/>
          </w:rPr>
        </w:r>
        <w:r>
          <w:rPr>
            <w:noProof/>
            <w:webHidden/>
          </w:rPr>
          <w:fldChar w:fldCharType="separate"/>
        </w:r>
        <w:r>
          <w:rPr>
            <w:noProof/>
            <w:webHidden/>
          </w:rPr>
          <w:t>6-109</w:t>
        </w:r>
        <w:r>
          <w:rPr>
            <w:noProof/>
            <w:webHidden/>
          </w:rPr>
          <w:fldChar w:fldCharType="end"/>
        </w:r>
      </w:hyperlink>
    </w:p>
    <w:p w14:paraId="0BF97A37" w14:textId="405CFF2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92" w:history="1">
        <w:r w:rsidRPr="00BE1DB4">
          <w:rPr>
            <w:rStyle w:val="Hyperlink"/>
          </w:rPr>
          <w:t>6.22.3</w:t>
        </w:r>
        <w:r>
          <w:rPr>
            <w:rFonts w:eastAsiaTheme="minorEastAsia" w:cstheme="minorBidi"/>
            <w:i w:val="0"/>
            <w:iCs w:val="0"/>
            <w:noProof/>
            <w:kern w:val="2"/>
            <w:sz w:val="24"/>
            <w:szCs w:val="24"/>
            <w14:ligatures w14:val="standardContextual"/>
          </w:rPr>
          <w:tab/>
        </w:r>
        <w:r w:rsidRPr="00BE1DB4">
          <w:rPr>
            <w:rStyle w:val="Hyperlink"/>
          </w:rPr>
          <w:t>Editing a Repayment Plan</w:t>
        </w:r>
        <w:r>
          <w:rPr>
            <w:noProof/>
            <w:webHidden/>
          </w:rPr>
          <w:tab/>
        </w:r>
        <w:r>
          <w:rPr>
            <w:noProof/>
            <w:webHidden/>
          </w:rPr>
          <w:fldChar w:fldCharType="begin"/>
        </w:r>
        <w:r>
          <w:rPr>
            <w:noProof/>
            <w:webHidden/>
          </w:rPr>
          <w:instrText xml:space="preserve"> PAGEREF _Toc230163392 \h </w:instrText>
        </w:r>
        <w:r>
          <w:rPr>
            <w:noProof/>
            <w:webHidden/>
          </w:rPr>
        </w:r>
        <w:r>
          <w:rPr>
            <w:noProof/>
            <w:webHidden/>
          </w:rPr>
          <w:fldChar w:fldCharType="separate"/>
        </w:r>
        <w:r>
          <w:rPr>
            <w:noProof/>
            <w:webHidden/>
          </w:rPr>
          <w:t>6-111</w:t>
        </w:r>
        <w:r>
          <w:rPr>
            <w:noProof/>
            <w:webHidden/>
          </w:rPr>
          <w:fldChar w:fldCharType="end"/>
        </w:r>
      </w:hyperlink>
    </w:p>
    <w:p w14:paraId="7CD24121" w14:textId="2EA9C46D"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393" w:history="1">
        <w:r w:rsidRPr="00BE1DB4">
          <w:rPr>
            <w:rStyle w:val="Hyperlink"/>
          </w:rPr>
          <w:t>7.</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TIMELINES</w:t>
        </w:r>
        <w:r>
          <w:rPr>
            <w:noProof/>
            <w:webHidden/>
          </w:rPr>
          <w:tab/>
        </w:r>
        <w:r>
          <w:rPr>
            <w:noProof/>
            <w:webHidden/>
          </w:rPr>
          <w:fldChar w:fldCharType="begin"/>
        </w:r>
        <w:r>
          <w:rPr>
            <w:noProof/>
            <w:webHidden/>
          </w:rPr>
          <w:instrText xml:space="preserve"> PAGEREF _Toc230163393 \h </w:instrText>
        </w:r>
        <w:r>
          <w:rPr>
            <w:noProof/>
            <w:webHidden/>
          </w:rPr>
        </w:r>
        <w:r>
          <w:rPr>
            <w:noProof/>
            <w:webHidden/>
          </w:rPr>
          <w:fldChar w:fldCharType="separate"/>
        </w:r>
        <w:r>
          <w:rPr>
            <w:noProof/>
            <w:webHidden/>
          </w:rPr>
          <w:t>7-1</w:t>
        </w:r>
        <w:r>
          <w:rPr>
            <w:noProof/>
            <w:webHidden/>
          </w:rPr>
          <w:fldChar w:fldCharType="end"/>
        </w:r>
      </w:hyperlink>
    </w:p>
    <w:p w14:paraId="29199530" w14:textId="7EB65119" w:rsidR="00EC7503" w:rsidRDefault="00EC7503">
      <w:pPr>
        <w:pStyle w:val="TOC2"/>
        <w:rPr>
          <w:rFonts w:eastAsiaTheme="minorEastAsia" w:cstheme="minorBidi"/>
          <w:smallCaps w:val="0"/>
          <w:noProof/>
          <w:kern w:val="2"/>
          <w:sz w:val="24"/>
          <w:szCs w:val="24"/>
          <w14:ligatures w14:val="standardContextual"/>
        </w:rPr>
      </w:pPr>
      <w:hyperlink w:anchor="_Toc230163394" w:history="1">
        <w:r w:rsidRPr="00BE1DB4">
          <w:rPr>
            <w:rStyle w:val="Hyperlink"/>
          </w:rPr>
          <w:t>7.1</w:t>
        </w:r>
        <w:r>
          <w:rPr>
            <w:rFonts w:eastAsiaTheme="minorEastAsia" w:cstheme="minorBidi"/>
            <w:smallCaps w:val="0"/>
            <w:noProof/>
            <w:kern w:val="2"/>
            <w:sz w:val="24"/>
            <w:szCs w:val="24"/>
            <w14:ligatures w14:val="standardContextual"/>
          </w:rPr>
          <w:tab/>
        </w:r>
        <w:r w:rsidRPr="00BE1DB4">
          <w:rPr>
            <w:rStyle w:val="Hyperlink"/>
          </w:rPr>
          <w:t>Timelines Overview</w:t>
        </w:r>
        <w:r>
          <w:rPr>
            <w:noProof/>
            <w:webHidden/>
          </w:rPr>
          <w:tab/>
        </w:r>
        <w:r>
          <w:rPr>
            <w:noProof/>
            <w:webHidden/>
          </w:rPr>
          <w:fldChar w:fldCharType="begin"/>
        </w:r>
        <w:r>
          <w:rPr>
            <w:noProof/>
            <w:webHidden/>
          </w:rPr>
          <w:instrText xml:space="preserve"> PAGEREF _Toc230163394 \h </w:instrText>
        </w:r>
        <w:r>
          <w:rPr>
            <w:noProof/>
            <w:webHidden/>
          </w:rPr>
        </w:r>
        <w:r>
          <w:rPr>
            <w:noProof/>
            <w:webHidden/>
          </w:rPr>
          <w:fldChar w:fldCharType="separate"/>
        </w:r>
        <w:r>
          <w:rPr>
            <w:noProof/>
            <w:webHidden/>
          </w:rPr>
          <w:t>7-1</w:t>
        </w:r>
        <w:r>
          <w:rPr>
            <w:noProof/>
            <w:webHidden/>
          </w:rPr>
          <w:fldChar w:fldCharType="end"/>
        </w:r>
      </w:hyperlink>
    </w:p>
    <w:p w14:paraId="557D1233" w14:textId="712C4D4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95" w:history="1">
        <w:r w:rsidRPr="00BE1DB4">
          <w:rPr>
            <w:rStyle w:val="Hyperlink"/>
          </w:rPr>
          <w:t>7.1.1</w:t>
        </w:r>
        <w:r>
          <w:rPr>
            <w:rFonts w:eastAsiaTheme="minorEastAsia" w:cstheme="minorBidi"/>
            <w:i w:val="0"/>
            <w:iCs w:val="0"/>
            <w:noProof/>
            <w:kern w:val="2"/>
            <w:sz w:val="24"/>
            <w:szCs w:val="24"/>
            <w14:ligatures w14:val="standardContextual"/>
          </w:rPr>
          <w:tab/>
        </w:r>
        <w:r w:rsidRPr="00BE1DB4">
          <w:rPr>
            <w:rStyle w:val="Hyperlink"/>
          </w:rPr>
          <w:t>Navigating Timelines</w:t>
        </w:r>
        <w:r>
          <w:rPr>
            <w:noProof/>
            <w:webHidden/>
          </w:rPr>
          <w:tab/>
        </w:r>
        <w:r>
          <w:rPr>
            <w:noProof/>
            <w:webHidden/>
          </w:rPr>
          <w:fldChar w:fldCharType="begin"/>
        </w:r>
        <w:r>
          <w:rPr>
            <w:noProof/>
            <w:webHidden/>
          </w:rPr>
          <w:instrText xml:space="preserve"> PAGEREF _Toc230163395 \h </w:instrText>
        </w:r>
        <w:r>
          <w:rPr>
            <w:noProof/>
            <w:webHidden/>
          </w:rPr>
        </w:r>
        <w:r>
          <w:rPr>
            <w:noProof/>
            <w:webHidden/>
          </w:rPr>
          <w:fldChar w:fldCharType="separate"/>
        </w:r>
        <w:r>
          <w:rPr>
            <w:noProof/>
            <w:webHidden/>
          </w:rPr>
          <w:t>7-1</w:t>
        </w:r>
        <w:r>
          <w:rPr>
            <w:noProof/>
            <w:webHidden/>
          </w:rPr>
          <w:fldChar w:fldCharType="end"/>
        </w:r>
      </w:hyperlink>
    </w:p>
    <w:p w14:paraId="3A301E79" w14:textId="653E338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96" w:history="1">
        <w:r w:rsidRPr="00BE1DB4">
          <w:rPr>
            <w:rStyle w:val="Hyperlink"/>
          </w:rPr>
          <w:t>7.1.1.1</w:t>
        </w:r>
        <w:r>
          <w:rPr>
            <w:rFonts w:eastAsiaTheme="minorEastAsia" w:cstheme="minorBidi"/>
            <w:noProof/>
            <w:kern w:val="2"/>
            <w:sz w:val="24"/>
            <w:szCs w:val="24"/>
            <w14:ligatures w14:val="standardContextual"/>
          </w:rPr>
          <w:tab/>
        </w:r>
        <w:r w:rsidRPr="00BE1DB4">
          <w:rPr>
            <w:rStyle w:val="Hyperlink"/>
          </w:rPr>
          <w:t>Timeline Group</w:t>
        </w:r>
        <w:r>
          <w:rPr>
            <w:noProof/>
            <w:webHidden/>
          </w:rPr>
          <w:tab/>
        </w:r>
        <w:r>
          <w:rPr>
            <w:noProof/>
            <w:webHidden/>
          </w:rPr>
          <w:fldChar w:fldCharType="begin"/>
        </w:r>
        <w:r>
          <w:rPr>
            <w:noProof/>
            <w:webHidden/>
          </w:rPr>
          <w:instrText xml:space="preserve"> PAGEREF _Toc230163396 \h </w:instrText>
        </w:r>
        <w:r>
          <w:rPr>
            <w:noProof/>
            <w:webHidden/>
          </w:rPr>
        </w:r>
        <w:r>
          <w:rPr>
            <w:noProof/>
            <w:webHidden/>
          </w:rPr>
          <w:fldChar w:fldCharType="separate"/>
        </w:r>
        <w:r>
          <w:rPr>
            <w:noProof/>
            <w:webHidden/>
          </w:rPr>
          <w:t>7-1</w:t>
        </w:r>
        <w:r>
          <w:rPr>
            <w:noProof/>
            <w:webHidden/>
          </w:rPr>
          <w:fldChar w:fldCharType="end"/>
        </w:r>
      </w:hyperlink>
    </w:p>
    <w:p w14:paraId="630DC9AB" w14:textId="7069EA9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97" w:history="1">
        <w:r w:rsidRPr="00BE1DB4">
          <w:rPr>
            <w:rStyle w:val="Hyperlink"/>
          </w:rPr>
          <w:t>7.1.1.2</w:t>
        </w:r>
        <w:r>
          <w:rPr>
            <w:rFonts w:eastAsiaTheme="minorEastAsia" w:cstheme="minorBidi"/>
            <w:noProof/>
            <w:kern w:val="2"/>
            <w:sz w:val="24"/>
            <w:szCs w:val="24"/>
            <w14:ligatures w14:val="standardContextual"/>
          </w:rPr>
          <w:tab/>
        </w:r>
        <w:r w:rsidRPr="00BE1DB4">
          <w:rPr>
            <w:rStyle w:val="Hyperlink"/>
          </w:rPr>
          <w:t>Timeline Categories</w:t>
        </w:r>
        <w:r>
          <w:rPr>
            <w:noProof/>
            <w:webHidden/>
          </w:rPr>
          <w:tab/>
        </w:r>
        <w:r>
          <w:rPr>
            <w:noProof/>
            <w:webHidden/>
          </w:rPr>
          <w:fldChar w:fldCharType="begin"/>
        </w:r>
        <w:r>
          <w:rPr>
            <w:noProof/>
            <w:webHidden/>
          </w:rPr>
          <w:instrText xml:space="preserve"> PAGEREF _Toc230163397 \h </w:instrText>
        </w:r>
        <w:r>
          <w:rPr>
            <w:noProof/>
            <w:webHidden/>
          </w:rPr>
        </w:r>
        <w:r>
          <w:rPr>
            <w:noProof/>
            <w:webHidden/>
          </w:rPr>
          <w:fldChar w:fldCharType="separate"/>
        </w:r>
        <w:r>
          <w:rPr>
            <w:noProof/>
            <w:webHidden/>
          </w:rPr>
          <w:t>7-1</w:t>
        </w:r>
        <w:r>
          <w:rPr>
            <w:noProof/>
            <w:webHidden/>
          </w:rPr>
          <w:fldChar w:fldCharType="end"/>
        </w:r>
      </w:hyperlink>
    </w:p>
    <w:p w14:paraId="22FE8A6D" w14:textId="46146A3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398" w:history="1">
        <w:r w:rsidRPr="00BE1DB4">
          <w:rPr>
            <w:rStyle w:val="Hyperlink"/>
          </w:rPr>
          <w:t>7.1.1.3</w:t>
        </w:r>
        <w:r>
          <w:rPr>
            <w:rFonts w:eastAsiaTheme="minorEastAsia" w:cstheme="minorBidi"/>
            <w:noProof/>
            <w:kern w:val="2"/>
            <w:sz w:val="24"/>
            <w:szCs w:val="24"/>
            <w14:ligatures w14:val="standardContextual"/>
          </w:rPr>
          <w:tab/>
        </w:r>
        <w:r w:rsidRPr="00BE1DB4">
          <w:rPr>
            <w:rStyle w:val="Hyperlink"/>
          </w:rPr>
          <w:t>Servicing Types / Timeline name</w:t>
        </w:r>
        <w:r>
          <w:rPr>
            <w:noProof/>
            <w:webHidden/>
          </w:rPr>
          <w:tab/>
        </w:r>
        <w:r>
          <w:rPr>
            <w:noProof/>
            <w:webHidden/>
          </w:rPr>
          <w:fldChar w:fldCharType="begin"/>
        </w:r>
        <w:r>
          <w:rPr>
            <w:noProof/>
            <w:webHidden/>
          </w:rPr>
          <w:instrText xml:space="preserve"> PAGEREF _Toc230163398 \h </w:instrText>
        </w:r>
        <w:r>
          <w:rPr>
            <w:noProof/>
            <w:webHidden/>
          </w:rPr>
        </w:r>
        <w:r>
          <w:rPr>
            <w:noProof/>
            <w:webHidden/>
          </w:rPr>
          <w:fldChar w:fldCharType="separate"/>
        </w:r>
        <w:r>
          <w:rPr>
            <w:noProof/>
            <w:webHidden/>
          </w:rPr>
          <w:t>7-2</w:t>
        </w:r>
        <w:r>
          <w:rPr>
            <w:noProof/>
            <w:webHidden/>
          </w:rPr>
          <w:fldChar w:fldCharType="end"/>
        </w:r>
      </w:hyperlink>
    </w:p>
    <w:p w14:paraId="1A114141" w14:textId="355A0B4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399" w:history="1">
        <w:r w:rsidRPr="00BE1DB4">
          <w:rPr>
            <w:rStyle w:val="Hyperlink"/>
          </w:rPr>
          <w:t>7.1.2</w:t>
        </w:r>
        <w:r>
          <w:rPr>
            <w:rFonts w:eastAsiaTheme="minorEastAsia" w:cstheme="minorBidi"/>
            <w:i w:val="0"/>
            <w:iCs w:val="0"/>
            <w:noProof/>
            <w:kern w:val="2"/>
            <w:sz w:val="24"/>
            <w:szCs w:val="24"/>
            <w14:ligatures w14:val="standardContextual"/>
          </w:rPr>
          <w:tab/>
        </w:r>
        <w:r w:rsidRPr="00BE1DB4">
          <w:rPr>
            <w:rStyle w:val="Hyperlink"/>
          </w:rPr>
          <w:t>Setup Criteria to Initiate Timelines</w:t>
        </w:r>
        <w:r>
          <w:rPr>
            <w:noProof/>
            <w:webHidden/>
          </w:rPr>
          <w:tab/>
        </w:r>
        <w:r>
          <w:rPr>
            <w:noProof/>
            <w:webHidden/>
          </w:rPr>
          <w:fldChar w:fldCharType="begin"/>
        </w:r>
        <w:r>
          <w:rPr>
            <w:noProof/>
            <w:webHidden/>
          </w:rPr>
          <w:instrText xml:space="preserve"> PAGEREF _Toc230163399 \h </w:instrText>
        </w:r>
        <w:r>
          <w:rPr>
            <w:noProof/>
            <w:webHidden/>
          </w:rPr>
        </w:r>
        <w:r>
          <w:rPr>
            <w:noProof/>
            <w:webHidden/>
          </w:rPr>
          <w:fldChar w:fldCharType="separate"/>
        </w:r>
        <w:r>
          <w:rPr>
            <w:noProof/>
            <w:webHidden/>
          </w:rPr>
          <w:t>7-5</w:t>
        </w:r>
        <w:r>
          <w:rPr>
            <w:noProof/>
            <w:webHidden/>
          </w:rPr>
          <w:fldChar w:fldCharType="end"/>
        </w:r>
      </w:hyperlink>
    </w:p>
    <w:p w14:paraId="2301234C" w14:textId="052960B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0" w:history="1">
        <w:r w:rsidRPr="00BE1DB4">
          <w:rPr>
            <w:rStyle w:val="Hyperlink"/>
          </w:rPr>
          <w:t>7.1.3</w:t>
        </w:r>
        <w:r>
          <w:rPr>
            <w:rFonts w:eastAsiaTheme="minorEastAsia" w:cstheme="minorBidi"/>
            <w:i w:val="0"/>
            <w:iCs w:val="0"/>
            <w:noProof/>
            <w:kern w:val="2"/>
            <w:sz w:val="24"/>
            <w:szCs w:val="24"/>
            <w14:ligatures w14:val="standardContextual"/>
          </w:rPr>
          <w:tab/>
        </w:r>
        <w:r w:rsidRPr="00BE1DB4">
          <w:rPr>
            <w:rStyle w:val="Hyperlink"/>
          </w:rPr>
          <w:t>Search Criteria for Timelines that have been Initiated</w:t>
        </w:r>
        <w:r>
          <w:rPr>
            <w:noProof/>
            <w:webHidden/>
          </w:rPr>
          <w:tab/>
        </w:r>
        <w:r>
          <w:rPr>
            <w:noProof/>
            <w:webHidden/>
          </w:rPr>
          <w:fldChar w:fldCharType="begin"/>
        </w:r>
        <w:r>
          <w:rPr>
            <w:noProof/>
            <w:webHidden/>
          </w:rPr>
          <w:instrText xml:space="preserve"> PAGEREF _Toc230163400 \h </w:instrText>
        </w:r>
        <w:r>
          <w:rPr>
            <w:noProof/>
            <w:webHidden/>
          </w:rPr>
        </w:r>
        <w:r>
          <w:rPr>
            <w:noProof/>
            <w:webHidden/>
          </w:rPr>
          <w:fldChar w:fldCharType="separate"/>
        </w:r>
        <w:r>
          <w:rPr>
            <w:noProof/>
            <w:webHidden/>
          </w:rPr>
          <w:t>7-7</w:t>
        </w:r>
        <w:r>
          <w:rPr>
            <w:noProof/>
            <w:webHidden/>
          </w:rPr>
          <w:fldChar w:fldCharType="end"/>
        </w:r>
      </w:hyperlink>
    </w:p>
    <w:p w14:paraId="7DB3D56D" w14:textId="16D202E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01" w:history="1">
        <w:r w:rsidRPr="00BE1DB4">
          <w:rPr>
            <w:rStyle w:val="Hyperlink"/>
          </w:rPr>
          <w:t>7.1.3.1</w:t>
        </w:r>
        <w:r>
          <w:rPr>
            <w:rFonts w:eastAsiaTheme="minorEastAsia" w:cstheme="minorBidi"/>
            <w:noProof/>
            <w:kern w:val="2"/>
            <w:sz w:val="24"/>
            <w:szCs w:val="24"/>
            <w14:ligatures w14:val="standardContextual"/>
          </w:rPr>
          <w:tab/>
        </w:r>
        <w:r w:rsidRPr="00BE1DB4">
          <w:rPr>
            <w:rStyle w:val="Hyperlink"/>
          </w:rPr>
          <w:t>All Loan Information Search Criteria</w:t>
        </w:r>
        <w:r>
          <w:rPr>
            <w:noProof/>
            <w:webHidden/>
          </w:rPr>
          <w:tab/>
        </w:r>
        <w:r>
          <w:rPr>
            <w:noProof/>
            <w:webHidden/>
          </w:rPr>
          <w:fldChar w:fldCharType="begin"/>
        </w:r>
        <w:r>
          <w:rPr>
            <w:noProof/>
            <w:webHidden/>
          </w:rPr>
          <w:instrText xml:space="preserve"> PAGEREF _Toc230163401 \h </w:instrText>
        </w:r>
        <w:r>
          <w:rPr>
            <w:noProof/>
            <w:webHidden/>
          </w:rPr>
        </w:r>
        <w:r>
          <w:rPr>
            <w:noProof/>
            <w:webHidden/>
          </w:rPr>
          <w:fldChar w:fldCharType="separate"/>
        </w:r>
        <w:r>
          <w:rPr>
            <w:noProof/>
            <w:webHidden/>
          </w:rPr>
          <w:t>7-7</w:t>
        </w:r>
        <w:r>
          <w:rPr>
            <w:noProof/>
            <w:webHidden/>
          </w:rPr>
          <w:fldChar w:fldCharType="end"/>
        </w:r>
      </w:hyperlink>
    </w:p>
    <w:p w14:paraId="770FA6FD" w14:textId="24DBB41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02" w:history="1">
        <w:r w:rsidRPr="00BE1DB4">
          <w:rPr>
            <w:rStyle w:val="Hyperlink"/>
          </w:rPr>
          <w:t>7.1.3.2</w:t>
        </w:r>
        <w:r>
          <w:rPr>
            <w:rFonts w:eastAsiaTheme="minorEastAsia" w:cstheme="minorBidi"/>
            <w:noProof/>
            <w:kern w:val="2"/>
            <w:sz w:val="24"/>
            <w:szCs w:val="24"/>
            <w14:ligatures w14:val="standardContextual"/>
          </w:rPr>
          <w:tab/>
        </w:r>
        <w:r w:rsidRPr="00BE1DB4">
          <w:rPr>
            <w:rStyle w:val="Hyperlink"/>
          </w:rPr>
          <w:t>Servicing Management Search Criteria</w:t>
        </w:r>
        <w:r>
          <w:rPr>
            <w:noProof/>
            <w:webHidden/>
          </w:rPr>
          <w:tab/>
        </w:r>
        <w:r>
          <w:rPr>
            <w:noProof/>
            <w:webHidden/>
          </w:rPr>
          <w:fldChar w:fldCharType="begin"/>
        </w:r>
        <w:r>
          <w:rPr>
            <w:noProof/>
            <w:webHidden/>
          </w:rPr>
          <w:instrText xml:space="preserve"> PAGEREF _Toc230163402 \h </w:instrText>
        </w:r>
        <w:r>
          <w:rPr>
            <w:noProof/>
            <w:webHidden/>
          </w:rPr>
        </w:r>
        <w:r>
          <w:rPr>
            <w:noProof/>
            <w:webHidden/>
          </w:rPr>
          <w:fldChar w:fldCharType="separate"/>
        </w:r>
        <w:r>
          <w:rPr>
            <w:noProof/>
            <w:webHidden/>
          </w:rPr>
          <w:t>7-8</w:t>
        </w:r>
        <w:r>
          <w:rPr>
            <w:noProof/>
            <w:webHidden/>
          </w:rPr>
          <w:fldChar w:fldCharType="end"/>
        </w:r>
      </w:hyperlink>
    </w:p>
    <w:p w14:paraId="2E86236F" w14:textId="2781806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3" w:history="1">
        <w:r w:rsidRPr="00BE1DB4">
          <w:rPr>
            <w:rStyle w:val="Hyperlink"/>
          </w:rPr>
          <w:t>7.1.4</w:t>
        </w:r>
        <w:r>
          <w:rPr>
            <w:rFonts w:eastAsiaTheme="minorEastAsia" w:cstheme="minorBidi"/>
            <w:i w:val="0"/>
            <w:iCs w:val="0"/>
            <w:noProof/>
            <w:kern w:val="2"/>
            <w:sz w:val="24"/>
            <w:szCs w:val="24"/>
            <w14:ligatures w14:val="standardContextual"/>
          </w:rPr>
          <w:tab/>
        </w:r>
        <w:r w:rsidRPr="00BE1DB4">
          <w:rPr>
            <w:rStyle w:val="Hyperlink"/>
          </w:rPr>
          <w:t>Standard Timeline Fields</w:t>
        </w:r>
        <w:r>
          <w:rPr>
            <w:noProof/>
            <w:webHidden/>
          </w:rPr>
          <w:tab/>
        </w:r>
        <w:r>
          <w:rPr>
            <w:noProof/>
            <w:webHidden/>
          </w:rPr>
          <w:fldChar w:fldCharType="begin"/>
        </w:r>
        <w:r>
          <w:rPr>
            <w:noProof/>
            <w:webHidden/>
          </w:rPr>
          <w:instrText xml:space="preserve"> PAGEREF _Toc230163403 \h </w:instrText>
        </w:r>
        <w:r>
          <w:rPr>
            <w:noProof/>
            <w:webHidden/>
          </w:rPr>
        </w:r>
        <w:r>
          <w:rPr>
            <w:noProof/>
            <w:webHidden/>
          </w:rPr>
          <w:fldChar w:fldCharType="separate"/>
        </w:r>
        <w:r>
          <w:rPr>
            <w:noProof/>
            <w:webHidden/>
          </w:rPr>
          <w:t>7-9</w:t>
        </w:r>
        <w:r>
          <w:rPr>
            <w:noProof/>
            <w:webHidden/>
          </w:rPr>
          <w:fldChar w:fldCharType="end"/>
        </w:r>
      </w:hyperlink>
    </w:p>
    <w:p w14:paraId="6B0A25F9" w14:textId="3BD89F7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4" w:history="1">
        <w:r w:rsidRPr="00BE1DB4">
          <w:rPr>
            <w:rStyle w:val="Hyperlink"/>
          </w:rPr>
          <w:t>7.1.5</w:t>
        </w:r>
        <w:r>
          <w:rPr>
            <w:rFonts w:eastAsiaTheme="minorEastAsia" w:cstheme="minorBidi"/>
            <w:i w:val="0"/>
            <w:iCs w:val="0"/>
            <w:noProof/>
            <w:kern w:val="2"/>
            <w:sz w:val="24"/>
            <w:szCs w:val="24"/>
            <w14:ligatures w14:val="standardContextual"/>
          </w:rPr>
          <w:tab/>
        </w:r>
        <w:r w:rsidRPr="00BE1DB4">
          <w:rPr>
            <w:rStyle w:val="Hyperlink"/>
          </w:rPr>
          <w:t>Additional Timeline Fields</w:t>
        </w:r>
        <w:r>
          <w:rPr>
            <w:noProof/>
            <w:webHidden/>
          </w:rPr>
          <w:tab/>
        </w:r>
        <w:r>
          <w:rPr>
            <w:noProof/>
            <w:webHidden/>
          </w:rPr>
          <w:fldChar w:fldCharType="begin"/>
        </w:r>
        <w:r>
          <w:rPr>
            <w:noProof/>
            <w:webHidden/>
          </w:rPr>
          <w:instrText xml:space="preserve"> PAGEREF _Toc230163404 \h </w:instrText>
        </w:r>
        <w:r>
          <w:rPr>
            <w:noProof/>
            <w:webHidden/>
          </w:rPr>
        </w:r>
        <w:r>
          <w:rPr>
            <w:noProof/>
            <w:webHidden/>
          </w:rPr>
          <w:fldChar w:fldCharType="separate"/>
        </w:r>
        <w:r>
          <w:rPr>
            <w:noProof/>
            <w:webHidden/>
          </w:rPr>
          <w:t>7-10</w:t>
        </w:r>
        <w:r>
          <w:rPr>
            <w:noProof/>
            <w:webHidden/>
          </w:rPr>
          <w:fldChar w:fldCharType="end"/>
        </w:r>
      </w:hyperlink>
    </w:p>
    <w:p w14:paraId="7F5FBAB0" w14:textId="106FF9A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5" w:history="1">
        <w:r w:rsidRPr="00BE1DB4">
          <w:rPr>
            <w:rStyle w:val="Hyperlink"/>
          </w:rPr>
          <w:t>7.1.6</w:t>
        </w:r>
        <w:r>
          <w:rPr>
            <w:rFonts w:eastAsiaTheme="minorEastAsia" w:cstheme="minorBidi"/>
            <w:i w:val="0"/>
            <w:iCs w:val="0"/>
            <w:noProof/>
            <w:kern w:val="2"/>
            <w:sz w:val="24"/>
            <w:szCs w:val="24"/>
            <w14:ligatures w14:val="standardContextual"/>
          </w:rPr>
          <w:tab/>
        </w:r>
        <w:r w:rsidRPr="00BE1DB4">
          <w:rPr>
            <w:rStyle w:val="Hyperlink"/>
          </w:rPr>
          <w:t>Timeline Side / Left Menu Options</w:t>
        </w:r>
        <w:r>
          <w:rPr>
            <w:noProof/>
            <w:webHidden/>
          </w:rPr>
          <w:tab/>
        </w:r>
        <w:r>
          <w:rPr>
            <w:noProof/>
            <w:webHidden/>
          </w:rPr>
          <w:fldChar w:fldCharType="begin"/>
        </w:r>
        <w:r>
          <w:rPr>
            <w:noProof/>
            <w:webHidden/>
          </w:rPr>
          <w:instrText xml:space="preserve"> PAGEREF _Toc230163405 \h </w:instrText>
        </w:r>
        <w:r>
          <w:rPr>
            <w:noProof/>
            <w:webHidden/>
          </w:rPr>
        </w:r>
        <w:r>
          <w:rPr>
            <w:noProof/>
            <w:webHidden/>
          </w:rPr>
          <w:fldChar w:fldCharType="separate"/>
        </w:r>
        <w:r>
          <w:rPr>
            <w:noProof/>
            <w:webHidden/>
          </w:rPr>
          <w:t>7-11</w:t>
        </w:r>
        <w:r>
          <w:rPr>
            <w:noProof/>
            <w:webHidden/>
          </w:rPr>
          <w:fldChar w:fldCharType="end"/>
        </w:r>
      </w:hyperlink>
    </w:p>
    <w:p w14:paraId="1689EE3F" w14:textId="6A9B61B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06" w:history="1">
        <w:r w:rsidRPr="00BE1DB4">
          <w:rPr>
            <w:rStyle w:val="Hyperlink"/>
          </w:rPr>
          <w:t>7.1.6.1</w:t>
        </w:r>
        <w:r>
          <w:rPr>
            <w:rFonts w:eastAsiaTheme="minorEastAsia" w:cstheme="minorBidi"/>
            <w:noProof/>
            <w:kern w:val="2"/>
            <w:sz w:val="24"/>
            <w:szCs w:val="24"/>
            <w14:ligatures w14:val="standardContextual"/>
          </w:rPr>
          <w:tab/>
        </w:r>
        <w:r w:rsidRPr="00BE1DB4">
          <w:rPr>
            <w:rStyle w:val="Hyperlink"/>
          </w:rPr>
          <w:t>Servicing Management Screen</w:t>
        </w:r>
        <w:r>
          <w:rPr>
            <w:noProof/>
            <w:webHidden/>
          </w:rPr>
          <w:tab/>
        </w:r>
        <w:r>
          <w:rPr>
            <w:noProof/>
            <w:webHidden/>
          </w:rPr>
          <w:fldChar w:fldCharType="begin"/>
        </w:r>
        <w:r>
          <w:rPr>
            <w:noProof/>
            <w:webHidden/>
          </w:rPr>
          <w:instrText xml:space="preserve"> PAGEREF _Toc230163406 \h </w:instrText>
        </w:r>
        <w:r>
          <w:rPr>
            <w:noProof/>
            <w:webHidden/>
          </w:rPr>
        </w:r>
        <w:r>
          <w:rPr>
            <w:noProof/>
            <w:webHidden/>
          </w:rPr>
          <w:fldChar w:fldCharType="separate"/>
        </w:r>
        <w:r>
          <w:rPr>
            <w:noProof/>
            <w:webHidden/>
          </w:rPr>
          <w:t>7-11</w:t>
        </w:r>
        <w:r>
          <w:rPr>
            <w:noProof/>
            <w:webHidden/>
          </w:rPr>
          <w:fldChar w:fldCharType="end"/>
        </w:r>
      </w:hyperlink>
    </w:p>
    <w:p w14:paraId="4485A78D" w14:textId="1CA4D3F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07" w:history="1">
        <w:r w:rsidRPr="00BE1DB4">
          <w:rPr>
            <w:rStyle w:val="Hyperlink"/>
          </w:rPr>
          <w:t>7.1.6.2</w:t>
        </w:r>
        <w:r>
          <w:rPr>
            <w:rFonts w:eastAsiaTheme="minorEastAsia" w:cstheme="minorBidi"/>
            <w:noProof/>
            <w:kern w:val="2"/>
            <w:sz w:val="24"/>
            <w:szCs w:val="24"/>
            <w14:ligatures w14:val="standardContextual"/>
          </w:rPr>
          <w:tab/>
        </w:r>
        <w:r w:rsidRPr="00BE1DB4">
          <w:rPr>
            <w:rStyle w:val="Hyperlink"/>
          </w:rPr>
          <w:t>Steps</w:t>
        </w:r>
        <w:r>
          <w:rPr>
            <w:noProof/>
            <w:webHidden/>
          </w:rPr>
          <w:tab/>
        </w:r>
        <w:r>
          <w:rPr>
            <w:noProof/>
            <w:webHidden/>
          </w:rPr>
          <w:fldChar w:fldCharType="begin"/>
        </w:r>
        <w:r>
          <w:rPr>
            <w:noProof/>
            <w:webHidden/>
          </w:rPr>
          <w:instrText xml:space="preserve"> PAGEREF _Toc230163407 \h </w:instrText>
        </w:r>
        <w:r>
          <w:rPr>
            <w:noProof/>
            <w:webHidden/>
          </w:rPr>
        </w:r>
        <w:r>
          <w:rPr>
            <w:noProof/>
            <w:webHidden/>
          </w:rPr>
          <w:fldChar w:fldCharType="separate"/>
        </w:r>
        <w:r>
          <w:rPr>
            <w:noProof/>
            <w:webHidden/>
          </w:rPr>
          <w:t>7-11</w:t>
        </w:r>
        <w:r>
          <w:rPr>
            <w:noProof/>
            <w:webHidden/>
          </w:rPr>
          <w:fldChar w:fldCharType="end"/>
        </w:r>
      </w:hyperlink>
    </w:p>
    <w:p w14:paraId="56799CB2" w14:textId="07E96BD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8" w:history="1">
        <w:r w:rsidRPr="00BE1DB4">
          <w:rPr>
            <w:rStyle w:val="Hyperlink"/>
          </w:rPr>
          <w:t>7.1.7</w:t>
        </w:r>
        <w:r>
          <w:rPr>
            <w:rFonts w:eastAsiaTheme="minorEastAsia" w:cstheme="minorBidi"/>
            <w:i w:val="0"/>
            <w:iCs w:val="0"/>
            <w:noProof/>
            <w:kern w:val="2"/>
            <w:sz w:val="24"/>
            <w:szCs w:val="24"/>
            <w14:ligatures w14:val="standardContextual"/>
          </w:rPr>
          <w:tab/>
        </w:r>
        <w:r w:rsidRPr="00BE1DB4">
          <w:rPr>
            <w:rStyle w:val="Hyperlink"/>
          </w:rPr>
          <w:t>To Complete Timeline Steps</w:t>
        </w:r>
        <w:r>
          <w:rPr>
            <w:noProof/>
            <w:webHidden/>
          </w:rPr>
          <w:tab/>
        </w:r>
        <w:r>
          <w:rPr>
            <w:noProof/>
            <w:webHidden/>
          </w:rPr>
          <w:fldChar w:fldCharType="begin"/>
        </w:r>
        <w:r>
          <w:rPr>
            <w:noProof/>
            <w:webHidden/>
          </w:rPr>
          <w:instrText xml:space="preserve"> PAGEREF _Toc230163408 \h </w:instrText>
        </w:r>
        <w:r>
          <w:rPr>
            <w:noProof/>
            <w:webHidden/>
          </w:rPr>
        </w:r>
        <w:r>
          <w:rPr>
            <w:noProof/>
            <w:webHidden/>
          </w:rPr>
          <w:fldChar w:fldCharType="separate"/>
        </w:r>
        <w:r>
          <w:rPr>
            <w:noProof/>
            <w:webHidden/>
          </w:rPr>
          <w:t>7-11</w:t>
        </w:r>
        <w:r>
          <w:rPr>
            <w:noProof/>
            <w:webHidden/>
          </w:rPr>
          <w:fldChar w:fldCharType="end"/>
        </w:r>
      </w:hyperlink>
    </w:p>
    <w:p w14:paraId="127D35A7" w14:textId="1B3D831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09" w:history="1">
        <w:r w:rsidRPr="00BE1DB4">
          <w:rPr>
            <w:rStyle w:val="Hyperlink"/>
            <w:lang w:bidi="en-US"/>
          </w:rPr>
          <w:t>7.1.8</w:t>
        </w:r>
        <w:r>
          <w:rPr>
            <w:rFonts w:eastAsiaTheme="minorEastAsia" w:cstheme="minorBidi"/>
            <w:i w:val="0"/>
            <w:iCs w:val="0"/>
            <w:noProof/>
            <w:kern w:val="2"/>
            <w:sz w:val="24"/>
            <w:szCs w:val="24"/>
            <w14:ligatures w14:val="standardContextual"/>
          </w:rPr>
          <w:tab/>
        </w:r>
        <w:r w:rsidRPr="00BE1DB4">
          <w:rPr>
            <w:rStyle w:val="Hyperlink"/>
          </w:rPr>
          <w:t>To Add Optional Timeline Steps</w:t>
        </w:r>
        <w:r>
          <w:rPr>
            <w:noProof/>
            <w:webHidden/>
          </w:rPr>
          <w:tab/>
        </w:r>
        <w:r>
          <w:rPr>
            <w:noProof/>
            <w:webHidden/>
          </w:rPr>
          <w:fldChar w:fldCharType="begin"/>
        </w:r>
        <w:r>
          <w:rPr>
            <w:noProof/>
            <w:webHidden/>
          </w:rPr>
          <w:instrText xml:space="preserve"> PAGEREF _Toc230163409 \h </w:instrText>
        </w:r>
        <w:r>
          <w:rPr>
            <w:noProof/>
            <w:webHidden/>
          </w:rPr>
        </w:r>
        <w:r>
          <w:rPr>
            <w:noProof/>
            <w:webHidden/>
          </w:rPr>
          <w:fldChar w:fldCharType="separate"/>
        </w:r>
        <w:r>
          <w:rPr>
            <w:noProof/>
            <w:webHidden/>
          </w:rPr>
          <w:t>7-12</w:t>
        </w:r>
        <w:r>
          <w:rPr>
            <w:noProof/>
            <w:webHidden/>
          </w:rPr>
          <w:fldChar w:fldCharType="end"/>
        </w:r>
      </w:hyperlink>
    </w:p>
    <w:p w14:paraId="68800B1A" w14:textId="567E3149" w:rsidR="00EC7503" w:rsidRDefault="00EC7503">
      <w:pPr>
        <w:pStyle w:val="TOC2"/>
        <w:rPr>
          <w:rFonts w:eastAsiaTheme="minorEastAsia" w:cstheme="minorBidi"/>
          <w:smallCaps w:val="0"/>
          <w:noProof/>
          <w:kern w:val="2"/>
          <w:sz w:val="24"/>
          <w:szCs w:val="24"/>
          <w14:ligatures w14:val="standardContextual"/>
        </w:rPr>
      </w:pPr>
      <w:hyperlink w:anchor="_Toc230163410" w:history="1">
        <w:r w:rsidRPr="00BE1DB4">
          <w:rPr>
            <w:rStyle w:val="Hyperlink"/>
          </w:rPr>
          <w:t>7.2</w:t>
        </w:r>
        <w:r>
          <w:rPr>
            <w:rFonts w:eastAsiaTheme="minorEastAsia" w:cstheme="minorBidi"/>
            <w:smallCaps w:val="0"/>
            <w:noProof/>
            <w:kern w:val="2"/>
            <w:sz w:val="24"/>
            <w:szCs w:val="24"/>
            <w14:ligatures w14:val="standardContextual"/>
          </w:rPr>
          <w:tab/>
        </w:r>
        <w:r w:rsidRPr="00BE1DB4">
          <w:rPr>
            <w:rStyle w:val="Hyperlink"/>
          </w:rPr>
          <w:t>Endorsed Timelines</w:t>
        </w:r>
        <w:r>
          <w:rPr>
            <w:noProof/>
            <w:webHidden/>
          </w:rPr>
          <w:tab/>
        </w:r>
        <w:r>
          <w:rPr>
            <w:noProof/>
            <w:webHidden/>
          </w:rPr>
          <w:fldChar w:fldCharType="begin"/>
        </w:r>
        <w:r>
          <w:rPr>
            <w:noProof/>
            <w:webHidden/>
          </w:rPr>
          <w:instrText xml:space="preserve"> PAGEREF _Toc230163410 \h </w:instrText>
        </w:r>
        <w:r>
          <w:rPr>
            <w:noProof/>
            <w:webHidden/>
          </w:rPr>
        </w:r>
        <w:r>
          <w:rPr>
            <w:noProof/>
            <w:webHidden/>
          </w:rPr>
          <w:fldChar w:fldCharType="separate"/>
        </w:r>
        <w:r>
          <w:rPr>
            <w:noProof/>
            <w:webHidden/>
          </w:rPr>
          <w:t>7-14</w:t>
        </w:r>
        <w:r>
          <w:rPr>
            <w:noProof/>
            <w:webHidden/>
          </w:rPr>
          <w:fldChar w:fldCharType="end"/>
        </w:r>
      </w:hyperlink>
    </w:p>
    <w:p w14:paraId="1336D092" w14:textId="2043D05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11" w:history="1">
        <w:r w:rsidRPr="00BE1DB4">
          <w:rPr>
            <w:rStyle w:val="Hyperlink"/>
          </w:rPr>
          <w:t>7.2.1</w:t>
        </w:r>
        <w:r>
          <w:rPr>
            <w:rFonts w:eastAsiaTheme="minorEastAsia" w:cstheme="minorBidi"/>
            <w:i w:val="0"/>
            <w:iCs w:val="0"/>
            <w:noProof/>
            <w:kern w:val="2"/>
            <w:sz w:val="24"/>
            <w:szCs w:val="24"/>
            <w14:ligatures w14:val="standardContextual"/>
          </w:rPr>
          <w:tab/>
        </w:r>
        <w:r w:rsidRPr="00BE1DB4">
          <w:rPr>
            <w:rStyle w:val="Hyperlink"/>
          </w:rPr>
          <w:t>Compliance Timelines</w:t>
        </w:r>
        <w:r>
          <w:rPr>
            <w:noProof/>
            <w:webHidden/>
          </w:rPr>
          <w:tab/>
        </w:r>
        <w:r>
          <w:rPr>
            <w:noProof/>
            <w:webHidden/>
          </w:rPr>
          <w:fldChar w:fldCharType="begin"/>
        </w:r>
        <w:r>
          <w:rPr>
            <w:noProof/>
            <w:webHidden/>
          </w:rPr>
          <w:instrText xml:space="preserve"> PAGEREF _Toc230163411 \h </w:instrText>
        </w:r>
        <w:r>
          <w:rPr>
            <w:noProof/>
            <w:webHidden/>
          </w:rPr>
        </w:r>
        <w:r>
          <w:rPr>
            <w:noProof/>
            <w:webHidden/>
          </w:rPr>
          <w:fldChar w:fldCharType="separate"/>
        </w:r>
        <w:r>
          <w:rPr>
            <w:noProof/>
            <w:webHidden/>
          </w:rPr>
          <w:t>7-14</w:t>
        </w:r>
        <w:r>
          <w:rPr>
            <w:noProof/>
            <w:webHidden/>
          </w:rPr>
          <w:fldChar w:fldCharType="end"/>
        </w:r>
      </w:hyperlink>
    </w:p>
    <w:p w14:paraId="38EC28A3" w14:textId="53588B9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2" w:history="1">
        <w:r w:rsidRPr="00BE1DB4">
          <w:rPr>
            <w:rStyle w:val="Hyperlink"/>
          </w:rPr>
          <w:t>7.2.1.1</w:t>
        </w:r>
        <w:r>
          <w:rPr>
            <w:rFonts w:eastAsiaTheme="minorEastAsia" w:cstheme="minorBidi"/>
            <w:noProof/>
            <w:kern w:val="2"/>
            <w:sz w:val="24"/>
            <w:szCs w:val="24"/>
            <w14:ligatures w14:val="standardContextual"/>
          </w:rPr>
          <w:tab/>
        </w:r>
        <w:r w:rsidRPr="00BE1DB4">
          <w:rPr>
            <w:rStyle w:val="Hyperlink"/>
          </w:rPr>
          <w:t>Insurance – Flood Policy</w:t>
        </w:r>
        <w:r>
          <w:rPr>
            <w:noProof/>
            <w:webHidden/>
          </w:rPr>
          <w:tab/>
        </w:r>
        <w:r>
          <w:rPr>
            <w:noProof/>
            <w:webHidden/>
          </w:rPr>
          <w:fldChar w:fldCharType="begin"/>
        </w:r>
        <w:r>
          <w:rPr>
            <w:noProof/>
            <w:webHidden/>
          </w:rPr>
          <w:instrText xml:space="preserve"> PAGEREF _Toc230163412 \h </w:instrText>
        </w:r>
        <w:r>
          <w:rPr>
            <w:noProof/>
            <w:webHidden/>
          </w:rPr>
        </w:r>
        <w:r>
          <w:rPr>
            <w:noProof/>
            <w:webHidden/>
          </w:rPr>
          <w:fldChar w:fldCharType="separate"/>
        </w:r>
        <w:r>
          <w:rPr>
            <w:noProof/>
            <w:webHidden/>
          </w:rPr>
          <w:t>7-14</w:t>
        </w:r>
        <w:r>
          <w:rPr>
            <w:noProof/>
            <w:webHidden/>
          </w:rPr>
          <w:fldChar w:fldCharType="end"/>
        </w:r>
      </w:hyperlink>
    </w:p>
    <w:p w14:paraId="56DFC683" w14:textId="554CF5D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3" w:history="1">
        <w:r w:rsidRPr="00BE1DB4">
          <w:rPr>
            <w:rStyle w:val="Hyperlink"/>
          </w:rPr>
          <w:t>7.2.1.2</w:t>
        </w:r>
        <w:r>
          <w:rPr>
            <w:rFonts w:eastAsiaTheme="minorEastAsia" w:cstheme="minorBidi"/>
            <w:noProof/>
            <w:kern w:val="2"/>
            <w:sz w:val="24"/>
            <w:szCs w:val="24"/>
            <w14:ligatures w14:val="standardContextual"/>
          </w:rPr>
          <w:tab/>
        </w:r>
        <w:r w:rsidRPr="00BE1DB4">
          <w:rPr>
            <w:rStyle w:val="Hyperlink"/>
          </w:rPr>
          <w:t>Insurance – Forced Place</w:t>
        </w:r>
        <w:r>
          <w:rPr>
            <w:noProof/>
            <w:webHidden/>
          </w:rPr>
          <w:tab/>
        </w:r>
        <w:r>
          <w:rPr>
            <w:noProof/>
            <w:webHidden/>
          </w:rPr>
          <w:fldChar w:fldCharType="begin"/>
        </w:r>
        <w:r>
          <w:rPr>
            <w:noProof/>
            <w:webHidden/>
          </w:rPr>
          <w:instrText xml:space="preserve"> PAGEREF _Toc230163413 \h </w:instrText>
        </w:r>
        <w:r>
          <w:rPr>
            <w:noProof/>
            <w:webHidden/>
          </w:rPr>
        </w:r>
        <w:r>
          <w:rPr>
            <w:noProof/>
            <w:webHidden/>
          </w:rPr>
          <w:fldChar w:fldCharType="separate"/>
        </w:r>
        <w:r>
          <w:rPr>
            <w:noProof/>
            <w:webHidden/>
          </w:rPr>
          <w:t>7-15</w:t>
        </w:r>
        <w:r>
          <w:rPr>
            <w:noProof/>
            <w:webHidden/>
          </w:rPr>
          <w:fldChar w:fldCharType="end"/>
        </w:r>
      </w:hyperlink>
    </w:p>
    <w:p w14:paraId="61CF6C80" w14:textId="59EC397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4" w:history="1">
        <w:r w:rsidRPr="00BE1DB4">
          <w:rPr>
            <w:rStyle w:val="Hyperlink"/>
          </w:rPr>
          <w:t>7.2.1.3</w:t>
        </w:r>
        <w:r>
          <w:rPr>
            <w:rFonts w:eastAsiaTheme="minorEastAsia" w:cstheme="minorBidi"/>
            <w:noProof/>
            <w:kern w:val="2"/>
            <w:sz w:val="24"/>
            <w:szCs w:val="24"/>
            <w14:ligatures w14:val="standardContextual"/>
          </w:rPr>
          <w:tab/>
        </w:r>
        <w:r w:rsidRPr="00BE1DB4">
          <w:rPr>
            <w:rStyle w:val="Hyperlink"/>
          </w:rPr>
          <w:t>Insurance – Hazard Policy</w:t>
        </w:r>
        <w:r>
          <w:rPr>
            <w:noProof/>
            <w:webHidden/>
          </w:rPr>
          <w:tab/>
        </w:r>
        <w:r>
          <w:rPr>
            <w:noProof/>
            <w:webHidden/>
          </w:rPr>
          <w:fldChar w:fldCharType="begin"/>
        </w:r>
        <w:r>
          <w:rPr>
            <w:noProof/>
            <w:webHidden/>
          </w:rPr>
          <w:instrText xml:space="preserve"> PAGEREF _Toc230163414 \h </w:instrText>
        </w:r>
        <w:r>
          <w:rPr>
            <w:noProof/>
            <w:webHidden/>
          </w:rPr>
        </w:r>
        <w:r>
          <w:rPr>
            <w:noProof/>
            <w:webHidden/>
          </w:rPr>
          <w:fldChar w:fldCharType="separate"/>
        </w:r>
        <w:r>
          <w:rPr>
            <w:noProof/>
            <w:webHidden/>
          </w:rPr>
          <w:t>7-16</w:t>
        </w:r>
        <w:r>
          <w:rPr>
            <w:noProof/>
            <w:webHidden/>
          </w:rPr>
          <w:fldChar w:fldCharType="end"/>
        </w:r>
      </w:hyperlink>
    </w:p>
    <w:p w14:paraId="6D824D54" w14:textId="3CD1176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5" w:history="1">
        <w:r w:rsidRPr="00BE1DB4">
          <w:rPr>
            <w:rStyle w:val="Hyperlink"/>
          </w:rPr>
          <w:t>7.2.1.4</w:t>
        </w:r>
        <w:r>
          <w:rPr>
            <w:rFonts w:eastAsiaTheme="minorEastAsia" w:cstheme="minorBidi"/>
            <w:noProof/>
            <w:kern w:val="2"/>
            <w:sz w:val="24"/>
            <w:szCs w:val="24"/>
            <w14:ligatures w14:val="standardContextual"/>
          </w:rPr>
          <w:tab/>
        </w:r>
        <w:r w:rsidRPr="00BE1DB4">
          <w:rPr>
            <w:rStyle w:val="Hyperlink"/>
          </w:rPr>
          <w:t>Occupancy Compliance Certification</w:t>
        </w:r>
        <w:r>
          <w:rPr>
            <w:noProof/>
            <w:webHidden/>
          </w:rPr>
          <w:tab/>
        </w:r>
        <w:r>
          <w:rPr>
            <w:noProof/>
            <w:webHidden/>
          </w:rPr>
          <w:fldChar w:fldCharType="begin"/>
        </w:r>
        <w:r>
          <w:rPr>
            <w:noProof/>
            <w:webHidden/>
          </w:rPr>
          <w:instrText xml:space="preserve"> PAGEREF _Toc230163415 \h </w:instrText>
        </w:r>
        <w:r>
          <w:rPr>
            <w:noProof/>
            <w:webHidden/>
          </w:rPr>
        </w:r>
        <w:r>
          <w:rPr>
            <w:noProof/>
            <w:webHidden/>
          </w:rPr>
          <w:fldChar w:fldCharType="separate"/>
        </w:r>
        <w:r>
          <w:rPr>
            <w:noProof/>
            <w:webHidden/>
          </w:rPr>
          <w:t>7-17</w:t>
        </w:r>
        <w:r>
          <w:rPr>
            <w:noProof/>
            <w:webHidden/>
          </w:rPr>
          <w:fldChar w:fldCharType="end"/>
        </w:r>
      </w:hyperlink>
    </w:p>
    <w:p w14:paraId="3ADD7FC2" w14:textId="04B1884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6" w:history="1">
        <w:r w:rsidRPr="00BE1DB4">
          <w:rPr>
            <w:rStyle w:val="Hyperlink"/>
          </w:rPr>
          <w:t>7.2.1.5</w:t>
        </w:r>
        <w:r>
          <w:rPr>
            <w:rFonts w:eastAsiaTheme="minorEastAsia" w:cstheme="minorBidi"/>
            <w:noProof/>
            <w:kern w:val="2"/>
            <w:sz w:val="24"/>
            <w:szCs w:val="24"/>
            <w14:ligatures w14:val="standardContextual"/>
          </w:rPr>
          <w:tab/>
        </w:r>
        <w:r w:rsidRPr="00BE1DB4">
          <w:rPr>
            <w:rStyle w:val="Hyperlink"/>
          </w:rPr>
          <w:t>Repairs</w:t>
        </w:r>
        <w:r>
          <w:rPr>
            <w:noProof/>
            <w:webHidden/>
          </w:rPr>
          <w:tab/>
        </w:r>
        <w:r>
          <w:rPr>
            <w:noProof/>
            <w:webHidden/>
          </w:rPr>
          <w:fldChar w:fldCharType="begin"/>
        </w:r>
        <w:r>
          <w:rPr>
            <w:noProof/>
            <w:webHidden/>
          </w:rPr>
          <w:instrText xml:space="preserve"> PAGEREF _Toc230163416 \h </w:instrText>
        </w:r>
        <w:r>
          <w:rPr>
            <w:noProof/>
            <w:webHidden/>
          </w:rPr>
        </w:r>
        <w:r>
          <w:rPr>
            <w:noProof/>
            <w:webHidden/>
          </w:rPr>
          <w:fldChar w:fldCharType="separate"/>
        </w:r>
        <w:r>
          <w:rPr>
            <w:noProof/>
            <w:webHidden/>
          </w:rPr>
          <w:t>7-18</w:t>
        </w:r>
        <w:r>
          <w:rPr>
            <w:noProof/>
            <w:webHidden/>
          </w:rPr>
          <w:fldChar w:fldCharType="end"/>
        </w:r>
      </w:hyperlink>
    </w:p>
    <w:p w14:paraId="5E7B1336" w14:textId="3A88746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7" w:history="1">
        <w:r w:rsidRPr="00BE1DB4">
          <w:rPr>
            <w:rStyle w:val="Hyperlink"/>
          </w:rPr>
          <w:t>7.2.1.6</w:t>
        </w:r>
        <w:r>
          <w:rPr>
            <w:rFonts w:eastAsiaTheme="minorEastAsia" w:cstheme="minorBidi"/>
            <w:noProof/>
            <w:kern w:val="2"/>
            <w:sz w:val="24"/>
            <w:szCs w:val="24"/>
            <w14:ligatures w14:val="standardContextual"/>
          </w:rPr>
          <w:tab/>
        </w:r>
        <w:r w:rsidRPr="00BE1DB4">
          <w:rPr>
            <w:rStyle w:val="Hyperlink"/>
          </w:rPr>
          <w:t>Taxes Delinquent</w:t>
        </w:r>
        <w:r>
          <w:rPr>
            <w:noProof/>
            <w:webHidden/>
          </w:rPr>
          <w:tab/>
        </w:r>
        <w:r>
          <w:rPr>
            <w:noProof/>
            <w:webHidden/>
          </w:rPr>
          <w:fldChar w:fldCharType="begin"/>
        </w:r>
        <w:r>
          <w:rPr>
            <w:noProof/>
            <w:webHidden/>
          </w:rPr>
          <w:instrText xml:space="preserve"> PAGEREF _Toc230163417 \h </w:instrText>
        </w:r>
        <w:r>
          <w:rPr>
            <w:noProof/>
            <w:webHidden/>
          </w:rPr>
        </w:r>
        <w:r>
          <w:rPr>
            <w:noProof/>
            <w:webHidden/>
          </w:rPr>
          <w:fldChar w:fldCharType="separate"/>
        </w:r>
        <w:r>
          <w:rPr>
            <w:noProof/>
            <w:webHidden/>
          </w:rPr>
          <w:t>7-20</w:t>
        </w:r>
        <w:r>
          <w:rPr>
            <w:noProof/>
            <w:webHidden/>
          </w:rPr>
          <w:fldChar w:fldCharType="end"/>
        </w:r>
      </w:hyperlink>
    </w:p>
    <w:p w14:paraId="329CE160" w14:textId="5A3B95E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18" w:history="1">
        <w:r w:rsidRPr="00BE1DB4">
          <w:rPr>
            <w:rStyle w:val="Hyperlink"/>
          </w:rPr>
          <w:t>7.2.2</w:t>
        </w:r>
        <w:r>
          <w:rPr>
            <w:rFonts w:eastAsiaTheme="minorEastAsia" w:cstheme="minorBidi"/>
            <w:i w:val="0"/>
            <w:iCs w:val="0"/>
            <w:noProof/>
            <w:kern w:val="2"/>
            <w:sz w:val="24"/>
            <w:szCs w:val="24"/>
            <w14:ligatures w14:val="standardContextual"/>
          </w:rPr>
          <w:tab/>
        </w:r>
        <w:r w:rsidRPr="00BE1DB4">
          <w:rPr>
            <w:rStyle w:val="Hyperlink"/>
          </w:rPr>
          <w:t>Disposition Timelines</w:t>
        </w:r>
        <w:r>
          <w:rPr>
            <w:noProof/>
            <w:webHidden/>
          </w:rPr>
          <w:tab/>
        </w:r>
        <w:r>
          <w:rPr>
            <w:noProof/>
            <w:webHidden/>
          </w:rPr>
          <w:fldChar w:fldCharType="begin"/>
        </w:r>
        <w:r>
          <w:rPr>
            <w:noProof/>
            <w:webHidden/>
          </w:rPr>
          <w:instrText xml:space="preserve"> PAGEREF _Toc230163418 \h </w:instrText>
        </w:r>
        <w:r>
          <w:rPr>
            <w:noProof/>
            <w:webHidden/>
          </w:rPr>
        </w:r>
        <w:r>
          <w:rPr>
            <w:noProof/>
            <w:webHidden/>
          </w:rPr>
          <w:fldChar w:fldCharType="separate"/>
        </w:r>
        <w:r>
          <w:rPr>
            <w:noProof/>
            <w:webHidden/>
          </w:rPr>
          <w:t>7-22</w:t>
        </w:r>
        <w:r>
          <w:rPr>
            <w:noProof/>
            <w:webHidden/>
          </w:rPr>
          <w:fldChar w:fldCharType="end"/>
        </w:r>
      </w:hyperlink>
    </w:p>
    <w:p w14:paraId="477EE2C9" w14:textId="269F39C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19" w:history="1">
        <w:r w:rsidRPr="00BE1DB4">
          <w:rPr>
            <w:rStyle w:val="Hyperlink"/>
          </w:rPr>
          <w:t>7.2.2.1</w:t>
        </w:r>
        <w:r>
          <w:rPr>
            <w:rFonts w:eastAsiaTheme="minorEastAsia" w:cstheme="minorBidi"/>
            <w:noProof/>
            <w:kern w:val="2"/>
            <w:sz w:val="24"/>
            <w:szCs w:val="24"/>
            <w14:ligatures w14:val="standardContextual"/>
          </w:rPr>
          <w:tab/>
        </w:r>
        <w:r w:rsidRPr="00BE1DB4">
          <w:rPr>
            <w:rStyle w:val="Hyperlink"/>
          </w:rPr>
          <w:t>Due and Payable w/o HUD Approval</w:t>
        </w:r>
        <w:r>
          <w:rPr>
            <w:noProof/>
            <w:webHidden/>
          </w:rPr>
          <w:tab/>
        </w:r>
        <w:r>
          <w:rPr>
            <w:noProof/>
            <w:webHidden/>
          </w:rPr>
          <w:fldChar w:fldCharType="begin"/>
        </w:r>
        <w:r>
          <w:rPr>
            <w:noProof/>
            <w:webHidden/>
          </w:rPr>
          <w:instrText xml:space="preserve"> PAGEREF _Toc230163419 \h </w:instrText>
        </w:r>
        <w:r>
          <w:rPr>
            <w:noProof/>
            <w:webHidden/>
          </w:rPr>
        </w:r>
        <w:r>
          <w:rPr>
            <w:noProof/>
            <w:webHidden/>
          </w:rPr>
          <w:fldChar w:fldCharType="separate"/>
        </w:r>
        <w:r>
          <w:rPr>
            <w:noProof/>
            <w:webHidden/>
          </w:rPr>
          <w:t>7-23</w:t>
        </w:r>
        <w:r>
          <w:rPr>
            <w:noProof/>
            <w:webHidden/>
          </w:rPr>
          <w:fldChar w:fldCharType="end"/>
        </w:r>
      </w:hyperlink>
    </w:p>
    <w:p w14:paraId="69CF1AB9" w14:textId="50F232F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0" w:history="1">
        <w:r w:rsidRPr="00BE1DB4">
          <w:rPr>
            <w:rStyle w:val="Hyperlink"/>
          </w:rPr>
          <w:t>7.2.2.2</w:t>
        </w:r>
        <w:r>
          <w:rPr>
            <w:rFonts w:eastAsiaTheme="minorEastAsia" w:cstheme="minorBidi"/>
            <w:noProof/>
            <w:kern w:val="2"/>
            <w:sz w:val="24"/>
            <w:szCs w:val="24"/>
            <w14:ligatures w14:val="standardContextual"/>
          </w:rPr>
          <w:tab/>
        </w:r>
        <w:r w:rsidRPr="00BE1DB4">
          <w:rPr>
            <w:rStyle w:val="Hyperlink"/>
          </w:rPr>
          <w:t>Loss Mitigation – Cash for Keys</w:t>
        </w:r>
        <w:r>
          <w:rPr>
            <w:noProof/>
            <w:webHidden/>
          </w:rPr>
          <w:tab/>
        </w:r>
        <w:r>
          <w:rPr>
            <w:noProof/>
            <w:webHidden/>
          </w:rPr>
          <w:fldChar w:fldCharType="begin"/>
        </w:r>
        <w:r>
          <w:rPr>
            <w:noProof/>
            <w:webHidden/>
          </w:rPr>
          <w:instrText xml:space="preserve"> PAGEREF _Toc230163420 \h </w:instrText>
        </w:r>
        <w:r>
          <w:rPr>
            <w:noProof/>
            <w:webHidden/>
          </w:rPr>
        </w:r>
        <w:r>
          <w:rPr>
            <w:noProof/>
            <w:webHidden/>
          </w:rPr>
          <w:fldChar w:fldCharType="separate"/>
        </w:r>
        <w:r>
          <w:rPr>
            <w:noProof/>
            <w:webHidden/>
          </w:rPr>
          <w:t>7-24</w:t>
        </w:r>
        <w:r>
          <w:rPr>
            <w:noProof/>
            <w:webHidden/>
          </w:rPr>
          <w:fldChar w:fldCharType="end"/>
        </w:r>
      </w:hyperlink>
    </w:p>
    <w:p w14:paraId="49412604" w14:textId="1481F44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1" w:history="1">
        <w:r w:rsidRPr="00BE1DB4">
          <w:rPr>
            <w:rStyle w:val="Hyperlink"/>
          </w:rPr>
          <w:t>7.2.2.3</w:t>
        </w:r>
        <w:r>
          <w:rPr>
            <w:rFonts w:eastAsiaTheme="minorEastAsia" w:cstheme="minorBidi"/>
            <w:noProof/>
            <w:kern w:val="2"/>
            <w:sz w:val="24"/>
            <w:szCs w:val="24"/>
            <w14:ligatures w14:val="standardContextual"/>
          </w:rPr>
          <w:tab/>
        </w:r>
        <w:r w:rsidRPr="00BE1DB4">
          <w:rPr>
            <w:rStyle w:val="Hyperlink"/>
          </w:rPr>
          <w:t>Loss Mitigation – Deed-in-Lieu</w:t>
        </w:r>
        <w:r>
          <w:rPr>
            <w:noProof/>
            <w:webHidden/>
          </w:rPr>
          <w:tab/>
        </w:r>
        <w:r>
          <w:rPr>
            <w:noProof/>
            <w:webHidden/>
          </w:rPr>
          <w:fldChar w:fldCharType="begin"/>
        </w:r>
        <w:r>
          <w:rPr>
            <w:noProof/>
            <w:webHidden/>
          </w:rPr>
          <w:instrText xml:space="preserve"> PAGEREF _Toc230163421 \h </w:instrText>
        </w:r>
        <w:r>
          <w:rPr>
            <w:noProof/>
            <w:webHidden/>
          </w:rPr>
        </w:r>
        <w:r>
          <w:rPr>
            <w:noProof/>
            <w:webHidden/>
          </w:rPr>
          <w:fldChar w:fldCharType="separate"/>
        </w:r>
        <w:r>
          <w:rPr>
            <w:noProof/>
            <w:webHidden/>
          </w:rPr>
          <w:t>7-25</w:t>
        </w:r>
        <w:r>
          <w:rPr>
            <w:noProof/>
            <w:webHidden/>
          </w:rPr>
          <w:fldChar w:fldCharType="end"/>
        </w:r>
      </w:hyperlink>
    </w:p>
    <w:p w14:paraId="635C3620" w14:textId="63C7245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2" w:history="1">
        <w:r w:rsidRPr="00BE1DB4">
          <w:rPr>
            <w:rStyle w:val="Hyperlink"/>
          </w:rPr>
          <w:t>7.2.2.4</w:t>
        </w:r>
        <w:r>
          <w:rPr>
            <w:rFonts w:eastAsiaTheme="minorEastAsia" w:cstheme="minorBidi"/>
            <w:noProof/>
            <w:kern w:val="2"/>
            <w:sz w:val="24"/>
            <w:szCs w:val="24"/>
            <w14:ligatures w14:val="standardContextual"/>
          </w:rPr>
          <w:tab/>
        </w:r>
        <w:r w:rsidRPr="00BE1DB4">
          <w:rPr>
            <w:rStyle w:val="Hyperlink"/>
          </w:rPr>
          <w:t>Loss Mitigation – Family Sale Pending</w:t>
        </w:r>
        <w:r>
          <w:rPr>
            <w:noProof/>
            <w:webHidden/>
          </w:rPr>
          <w:tab/>
        </w:r>
        <w:r>
          <w:rPr>
            <w:noProof/>
            <w:webHidden/>
          </w:rPr>
          <w:fldChar w:fldCharType="begin"/>
        </w:r>
        <w:r>
          <w:rPr>
            <w:noProof/>
            <w:webHidden/>
          </w:rPr>
          <w:instrText xml:space="preserve"> PAGEREF _Toc230163422 \h </w:instrText>
        </w:r>
        <w:r>
          <w:rPr>
            <w:noProof/>
            <w:webHidden/>
          </w:rPr>
        </w:r>
        <w:r>
          <w:rPr>
            <w:noProof/>
            <w:webHidden/>
          </w:rPr>
          <w:fldChar w:fldCharType="separate"/>
        </w:r>
        <w:r>
          <w:rPr>
            <w:noProof/>
            <w:webHidden/>
          </w:rPr>
          <w:t>7-26</w:t>
        </w:r>
        <w:r>
          <w:rPr>
            <w:noProof/>
            <w:webHidden/>
          </w:rPr>
          <w:fldChar w:fldCharType="end"/>
        </w:r>
      </w:hyperlink>
    </w:p>
    <w:p w14:paraId="63955F30" w14:textId="283D426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3" w:history="1">
        <w:r w:rsidRPr="00BE1DB4">
          <w:rPr>
            <w:rStyle w:val="Hyperlink"/>
          </w:rPr>
          <w:t>7.2.2.5</w:t>
        </w:r>
        <w:r>
          <w:rPr>
            <w:rFonts w:eastAsiaTheme="minorEastAsia" w:cstheme="minorBidi"/>
            <w:noProof/>
            <w:kern w:val="2"/>
            <w:sz w:val="24"/>
            <w:szCs w:val="24"/>
            <w14:ligatures w14:val="standardContextual"/>
          </w:rPr>
          <w:tab/>
        </w:r>
        <w:r w:rsidRPr="00BE1DB4">
          <w:rPr>
            <w:rStyle w:val="Hyperlink"/>
          </w:rPr>
          <w:t>Loss Mitigation – Pre-Foreclosure</w:t>
        </w:r>
        <w:r>
          <w:rPr>
            <w:noProof/>
            <w:webHidden/>
          </w:rPr>
          <w:tab/>
        </w:r>
        <w:r>
          <w:rPr>
            <w:noProof/>
            <w:webHidden/>
          </w:rPr>
          <w:fldChar w:fldCharType="begin"/>
        </w:r>
        <w:r>
          <w:rPr>
            <w:noProof/>
            <w:webHidden/>
          </w:rPr>
          <w:instrText xml:space="preserve"> PAGEREF _Toc230163423 \h </w:instrText>
        </w:r>
        <w:r>
          <w:rPr>
            <w:noProof/>
            <w:webHidden/>
          </w:rPr>
        </w:r>
        <w:r>
          <w:rPr>
            <w:noProof/>
            <w:webHidden/>
          </w:rPr>
          <w:fldChar w:fldCharType="separate"/>
        </w:r>
        <w:r>
          <w:rPr>
            <w:noProof/>
            <w:webHidden/>
          </w:rPr>
          <w:t>7-27</w:t>
        </w:r>
        <w:r>
          <w:rPr>
            <w:noProof/>
            <w:webHidden/>
          </w:rPr>
          <w:fldChar w:fldCharType="end"/>
        </w:r>
      </w:hyperlink>
    </w:p>
    <w:p w14:paraId="74718E0D" w14:textId="637D0C8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4" w:history="1">
        <w:r w:rsidRPr="00BE1DB4">
          <w:rPr>
            <w:rStyle w:val="Hyperlink"/>
          </w:rPr>
          <w:t>7.2.2.6</w:t>
        </w:r>
        <w:r>
          <w:rPr>
            <w:rFonts w:eastAsiaTheme="minorEastAsia" w:cstheme="minorBidi"/>
            <w:noProof/>
            <w:kern w:val="2"/>
            <w:sz w:val="24"/>
            <w:szCs w:val="24"/>
            <w14:ligatures w14:val="standardContextual"/>
          </w:rPr>
          <w:tab/>
        </w:r>
        <w:r w:rsidRPr="00BE1DB4">
          <w:rPr>
            <w:rStyle w:val="Hyperlink"/>
          </w:rPr>
          <w:t>Loss Mitigation – Short Sale</w:t>
        </w:r>
        <w:r>
          <w:rPr>
            <w:noProof/>
            <w:webHidden/>
          </w:rPr>
          <w:tab/>
        </w:r>
        <w:r>
          <w:rPr>
            <w:noProof/>
            <w:webHidden/>
          </w:rPr>
          <w:fldChar w:fldCharType="begin"/>
        </w:r>
        <w:r>
          <w:rPr>
            <w:noProof/>
            <w:webHidden/>
          </w:rPr>
          <w:instrText xml:space="preserve"> PAGEREF _Toc230163424 \h </w:instrText>
        </w:r>
        <w:r>
          <w:rPr>
            <w:noProof/>
            <w:webHidden/>
          </w:rPr>
        </w:r>
        <w:r>
          <w:rPr>
            <w:noProof/>
            <w:webHidden/>
          </w:rPr>
          <w:fldChar w:fldCharType="separate"/>
        </w:r>
        <w:r>
          <w:rPr>
            <w:noProof/>
            <w:webHidden/>
          </w:rPr>
          <w:t>7-27</w:t>
        </w:r>
        <w:r>
          <w:rPr>
            <w:noProof/>
            <w:webHidden/>
          </w:rPr>
          <w:fldChar w:fldCharType="end"/>
        </w:r>
      </w:hyperlink>
    </w:p>
    <w:p w14:paraId="43636BDA" w14:textId="3465BED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25" w:history="1">
        <w:r w:rsidRPr="00BE1DB4">
          <w:rPr>
            <w:rStyle w:val="Hyperlink"/>
          </w:rPr>
          <w:t>7.2.3</w:t>
        </w:r>
        <w:r>
          <w:rPr>
            <w:rFonts w:eastAsiaTheme="minorEastAsia" w:cstheme="minorBidi"/>
            <w:i w:val="0"/>
            <w:iCs w:val="0"/>
            <w:noProof/>
            <w:kern w:val="2"/>
            <w:sz w:val="24"/>
            <w:szCs w:val="24"/>
            <w14:ligatures w14:val="standardContextual"/>
          </w:rPr>
          <w:tab/>
        </w:r>
        <w:r w:rsidRPr="00BE1DB4">
          <w:rPr>
            <w:rStyle w:val="Hyperlink"/>
          </w:rPr>
          <w:t>Requests Timelines</w:t>
        </w:r>
        <w:r>
          <w:rPr>
            <w:noProof/>
            <w:webHidden/>
          </w:rPr>
          <w:tab/>
        </w:r>
        <w:r>
          <w:rPr>
            <w:noProof/>
            <w:webHidden/>
          </w:rPr>
          <w:fldChar w:fldCharType="begin"/>
        </w:r>
        <w:r>
          <w:rPr>
            <w:noProof/>
            <w:webHidden/>
          </w:rPr>
          <w:instrText xml:space="preserve"> PAGEREF _Toc230163425 \h </w:instrText>
        </w:r>
        <w:r>
          <w:rPr>
            <w:noProof/>
            <w:webHidden/>
          </w:rPr>
        </w:r>
        <w:r>
          <w:rPr>
            <w:noProof/>
            <w:webHidden/>
          </w:rPr>
          <w:fldChar w:fldCharType="separate"/>
        </w:r>
        <w:r>
          <w:rPr>
            <w:noProof/>
            <w:webHidden/>
          </w:rPr>
          <w:t>7-28</w:t>
        </w:r>
        <w:r>
          <w:rPr>
            <w:noProof/>
            <w:webHidden/>
          </w:rPr>
          <w:fldChar w:fldCharType="end"/>
        </w:r>
      </w:hyperlink>
    </w:p>
    <w:p w14:paraId="582D7006" w14:textId="34AAA69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6" w:history="1">
        <w:r w:rsidRPr="00BE1DB4">
          <w:rPr>
            <w:rStyle w:val="Hyperlink"/>
          </w:rPr>
          <w:t>7.2.3.1</w:t>
        </w:r>
        <w:r>
          <w:rPr>
            <w:rFonts w:eastAsiaTheme="minorEastAsia" w:cstheme="minorBidi"/>
            <w:noProof/>
            <w:kern w:val="2"/>
            <w:sz w:val="24"/>
            <w:szCs w:val="24"/>
            <w14:ligatures w14:val="standardContextual"/>
          </w:rPr>
          <w:tab/>
        </w:r>
        <w:r w:rsidRPr="00BE1DB4">
          <w:rPr>
            <w:rStyle w:val="Hyperlink"/>
          </w:rPr>
          <w:t>Certificate of Indebtedness</w:t>
        </w:r>
        <w:r>
          <w:rPr>
            <w:noProof/>
            <w:webHidden/>
          </w:rPr>
          <w:tab/>
        </w:r>
        <w:r>
          <w:rPr>
            <w:noProof/>
            <w:webHidden/>
          </w:rPr>
          <w:fldChar w:fldCharType="begin"/>
        </w:r>
        <w:r>
          <w:rPr>
            <w:noProof/>
            <w:webHidden/>
          </w:rPr>
          <w:instrText xml:space="preserve"> PAGEREF _Toc230163426 \h </w:instrText>
        </w:r>
        <w:r>
          <w:rPr>
            <w:noProof/>
            <w:webHidden/>
          </w:rPr>
        </w:r>
        <w:r>
          <w:rPr>
            <w:noProof/>
            <w:webHidden/>
          </w:rPr>
          <w:fldChar w:fldCharType="separate"/>
        </w:r>
        <w:r>
          <w:rPr>
            <w:noProof/>
            <w:webHidden/>
          </w:rPr>
          <w:t>7-29</w:t>
        </w:r>
        <w:r>
          <w:rPr>
            <w:noProof/>
            <w:webHidden/>
          </w:rPr>
          <w:fldChar w:fldCharType="end"/>
        </w:r>
      </w:hyperlink>
    </w:p>
    <w:p w14:paraId="622F6A3F" w14:textId="0B8EF75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7" w:history="1">
        <w:r w:rsidRPr="00BE1DB4">
          <w:rPr>
            <w:rStyle w:val="Hyperlink"/>
          </w:rPr>
          <w:t>7.2.3.2</w:t>
        </w:r>
        <w:r>
          <w:rPr>
            <w:rFonts w:eastAsiaTheme="minorEastAsia" w:cstheme="minorBidi"/>
            <w:noProof/>
            <w:kern w:val="2"/>
            <w:sz w:val="24"/>
            <w:szCs w:val="24"/>
            <w14:ligatures w14:val="standardContextual"/>
          </w:rPr>
          <w:tab/>
        </w:r>
        <w:r w:rsidRPr="00BE1DB4">
          <w:rPr>
            <w:rStyle w:val="Hyperlink"/>
          </w:rPr>
          <w:t>Consent of Lienholder</w:t>
        </w:r>
        <w:r>
          <w:rPr>
            <w:noProof/>
            <w:webHidden/>
          </w:rPr>
          <w:tab/>
        </w:r>
        <w:r>
          <w:rPr>
            <w:noProof/>
            <w:webHidden/>
          </w:rPr>
          <w:fldChar w:fldCharType="begin"/>
        </w:r>
        <w:r>
          <w:rPr>
            <w:noProof/>
            <w:webHidden/>
          </w:rPr>
          <w:instrText xml:space="preserve"> PAGEREF _Toc230163427 \h </w:instrText>
        </w:r>
        <w:r>
          <w:rPr>
            <w:noProof/>
            <w:webHidden/>
          </w:rPr>
        </w:r>
        <w:r>
          <w:rPr>
            <w:noProof/>
            <w:webHidden/>
          </w:rPr>
          <w:fldChar w:fldCharType="separate"/>
        </w:r>
        <w:r>
          <w:rPr>
            <w:noProof/>
            <w:webHidden/>
          </w:rPr>
          <w:t>7-31</w:t>
        </w:r>
        <w:r>
          <w:rPr>
            <w:noProof/>
            <w:webHidden/>
          </w:rPr>
          <w:fldChar w:fldCharType="end"/>
        </w:r>
      </w:hyperlink>
    </w:p>
    <w:p w14:paraId="500BEB72" w14:textId="068C568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8" w:history="1">
        <w:r w:rsidRPr="00BE1DB4">
          <w:rPr>
            <w:rStyle w:val="Hyperlink"/>
          </w:rPr>
          <w:t>7.2.3.3</w:t>
        </w:r>
        <w:r>
          <w:rPr>
            <w:rFonts w:eastAsiaTheme="minorEastAsia" w:cstheme="minorBidi"/>
            <w:noProof/>
            <w:kern w:val="2"/>
            <w:sz w:val="24"/>
            <w:szCs w:val="24"/>
            <w14:ligatures w14:val="standardContextual"/>
          </w:rPr>
          <w:tab/>
        </w:r>
        <w:r w:rsidRPr="00BE1DB4">
          <w:rPr>
            <w:rStyle w:val="Hyperlink"/>
          </w:rPr>
          <w:t>Due and Payable w/ HUD Approval</w:t>
        </w:r>
        <w:r>
          <w:rPr>
            <w:noProof/>
            <w:webHidden/>
          </w:rPr>
          <w:tab/>
        </w:r>
        <w:r>
          <w:rPr>
            <w:noProof/>
            <w:webHidden/>
          </w:rPr>
          <w:fldChar w:fldCharType="begin"/>
        </w:r>
        <w:r>
          <w:rPr>
            <w:noProof/>
            <w:webHidden/>
          </w:rPr>
          <w:instrText xml:space="preserve"> PAGEREF _Toc230163428 \h </w:instrText>
        </w:r>
        <w:r>
          <w:rPr>
            <w:noProof/>
            <w:webHidden/>
          </w:rPr>
        </w:r>
        <w:r>
          <w:rPr>
            <w:noProof/>
            <w:webHidden/>
          </w:rPr>
          <w:fldChar w:fldCharType="separate"/>
        </w:r>
        <w:r>
          <w:rPr>
            <w:noProof/>
            <w:webHidden/>
          </w:rPr>
          <w:t>7-34</w:t>
        </w:r>
        <w:r>
          <w:rPr>
            <w:noProof/>
            <w:webHidden/>
          </w:rPr>
          <w:fldChar w:fldCharType="end"/>
        </w:r>
      </w:hyperlink>
    </w:p>
    <w:p w14:paraId="74545837" w14:textId="497F324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29" w:history="1">
        <w:r w:rsidRPr="00BE1DB4">
          <w:rPr>
            <w:rStyle w:val="Hyperlink"/>
          </w:rPr>
          <w:t>7.2.3.4</w:t>
        </w:r>
        <w:r>
          <w:rPr>
            <w:rFonts w:eastAsiaTheme="minorEastAsia" w:cstheme="minorBidi"/>
            <w:noProof/>
            <w:kern w:val="2"/>
            <w:sz w:val="24"/>
            <w:szCs w:val="24"/>
            <w14:ligatures w14:val="standardContextual"/>
          </w:rPr>
          <w:tab/>
        </w:r>
        <w:r w:rsidRPr="00BE1DB4">
          <w:rPr>
            <w:rStyle w:val="Hyperlink"/>
          </w:rPr>
          <w:t>Extension – Appraisal</w:t>
        </w:r>
        <w:r>
          <w:rPr>
            <w:noProof/>
            <w:webHidden/>
          </w:rPr>
          <w:tab/>
        </w:r>
        <w:r>
          <w:rPr>
            <w:noProof/>
            <w:webHidden/>
          </w:rPr>
          <w:fldChar w:fldCharType="begin"/>
        </w:r>
        <w:r>
          <w:rPr>
            <w:noProof/>
            <w:webHidden/>
          </w:rPr>
          <w:instrText xml:space="preserve"> PAGEREF _Toc230163429 \h </w:instrText>
        </w:r>
        <w:r>
          <w:rPr>
            <w:noProof/>
            <w:webHidden/>
          </w:rPr>
        </w:r>
        <w:r>
          <w:rPr>
            <w:noProof/>
            <w:webHidden/>
          </w:rPr>
          <w:fldChar w:fldCharType="separate"/>
        </w:r>
        <w:r>
          <w:rPr>
            <w:noProof/>
            <w:webHidden/>
          </w:rPr>
          <w:t>7-38</w:t>
        </w:r>
        <w:r>
          <w:rPr>
            <w:noProof/>
            <w:webHidden/>
          </w:rPr>
          <w:fldChar w:fldCharType="end"/>
        </w:r>
      </w:hyperlink>
    </w:p>
    <w:p w14:paraId="62C93415" w14:textId="52DF95C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0" w:history="1">
        <w:r w:rsidRPr="00BE1DB4">
          <w:rPr>
            <w:rStyle w:val="Hyperlink"/>
          </w:rPr>
          <w:t>7.2.3.5</w:t>
        </w:r>
        <w:r>
          <w:rPr>
            <w:rFonts w:eastAsiaTheme="minorEastAsia" w:cstheme="minorBidi"/>
            <w:noProof/>
            <w:kern w:val="2"/>
            <w:sz w:val="24"/>
            <w:szCs w:val="24"/>
            <w14:ligatures w14:val="standardContextual"/>
          </w:rPr>
          <w:tab/>
        </w:r>
        <w:r w:rsidRPr="00BE1DB4">
          <w:rPr>
            <w:rStyle w:val="Hyperlink"/>
          </w:rPr>
          <w:t>Extension – At-Risk</w:t>
        </w:r>
        <w:r>
          <w:rPr>
            <w:noProof/>
            <w:webHidden/>
          </w:rPr>
          <w:tab/>
        </w:r>
        <w:r>
          <w:rPr>
            <w:noProof/>
            <w:webHidden/>
          </w:rPr>
          <w:fldChar w:fldCharType="begin"/>
        </w:r>
        <w:r>
          <w:rPr>
            <w:noProof/>
            <w:webHidden/>
          </w:rPr>
          <w:instrText xml:space="preserve"> PAGEREF _Toc230163430 \h </w:instrText>
        </w:r>
        <w:r>
          <w:rPr>
            <w:noProof/>
            <w:webHidden/>
          </w:rPr>
        </w:r>
        <w:r>
          <w:rPr>
            <w:noProof/>
            <w:webHidden/>
          </w:rPr>
          <w:fldChar w:fldCharType="separate"/>
        </w:r>
        <w:r>
          <w:rPr>
            <w:noProof/>
            <w:webHidden/>
          </w:rPr>
          <w:t>7-38</w:t>
        </w:r>
        <w:r>
          <w:rPr>
            <w:noProof/>
            <w:webHidden/>
          </w:rPr>
          <w:fldChar w:fldCharType="end"/>
        </w:r>
      </w:hyperlink>
    </w:p>
    <w:p w14:paraId="5BDFFE71" w14:textId="18ADD0CF"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1" w:history="1">
        <w:r w:rsidRPr="00BE1DB4">
          <w:rPr>
            <w:rStyle w:val="Hyperlink"/>
          </w:rPr>
          <w:t>7.2.3.6</w:t>
        </w:r>
        <w:r>
          <w:rPr>
            <w:rFonts w:eastAsiaTheme="minorEastAsia" w:cstheme="minorBidi"/>
            <w:noProof/>
            <w:kern w:val="2"/>
            <w:sz w:val="24"/>
            <w:szCs w:val="24"/>
            <w14:ligatures w14:val="standardContextual"/>
          </w:rPr>
          <w:tab/>
        </w:r>
        <w:r w:rsidRPr="00BE1DB4">
          <w:rPr>
            <w:rStyle w:val="Hyperlink"/>
          </w:rPr>
          <w:t>Extension – Claims Deadlines</w:t>
        </w:r>
        <w:r>
          <w:rPr>
            <w:noProof/>
            <w:webHidden/>
          </w:rPr>
          <w:tab/>
        </w:r>
        <w:r>
          <w:rPr>
            <w:noProof/>
            <w:webHidden/>
          </w:rPr>
          <w:fldChar w:fldCharType="begin"/>
        </w:r>
        <w:r>
          <w:rPr>
            <w:noProof/>
            <w:webHidden/>
          </w:rPr>
          <w:instrText xml:space="preserve"> PAGEREF _Toc230163431 \h </w:instrText>
        </w:r>
        <w:r>
          <w:rPr>
            <w:noProof/>
            <w:webHidden/>
          </w:rPr>
        </w:r>
        <w:r>
          <w:rPr>
            <w:noProof/>
            <w:webHidden/>
          </w:rPr>
          <w:fldChar w:fldCharType="separate"/>
        </w:r>
        <w:r>
          <w:rPr>
            <w:noProof/>
            <w:webHidden/>
          </w:rPr>
          <w:t>7-40</w:t>
        </w:r>
        <w:r>
          <w:rPr>
            <w:noProof/>
            <w:webHidden/>
          </w:rPr>
          <w:fldChar w:fldCharType="end"/>
        </w:r>
      </w:hyperlink>
    </w:p>
    <w:p w14:paraId="3B3115B5" w14:textId="5A77E57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2" w:history="1">
        <w:r w:rsidRPr="00BE1DB4">
          <w:rPr>
            <w:rStyle w:val="Hyperlink"/>
          </w:rPr>
          <w:t>7.2.3.7</w:t>
        </w:r>
        <w:r>
          <w:rPr>
            <w:rFonts w:eastAsiaTheme="minorEastAsia" w:cstheme="minorBidi"/>
            <w:noProof/>
            <w:kern w:val="2"/>
            <w:sz w:val="24"/>
            <w:szCs w:val="24"/>
            <w14:ligatures w14:val="standardContextual"/>
          </w:rPr>
          <w:tab/>
        </w:r>
        <w:r w:rsidRPr="00BE1DB4">
          <w:rPr>
            <w:rStyle w:val="Hyperlink"/>
          </w:rPr>
          <w:t>Extension – COVID-19 Request to Delay Claims Submission</w:t>
        </w:r>
        <w:r>
          <w:rPr>
            <w:noProof/>
            <w:webHidden/>
          </w:rPr>
          <w:tab/>
        </w:r>
        <w:r>
          <w:rPr>
            <w:noProof/>
            <w:webHidden/>
          </w:rPr>
          <w:fldChar w:fldCharType="begin"/>
        </w:r>
        <w:r>
          <w:rPr>
            <w:noProof/>
            <w:webHidden/>
          </w:rPr>
          <w:instrText xml:space="preserve"> PAGEREF _Toc230163432 \h </w:instrText>
        </w:r>
        <w:r>
          <w:rPr>
            <w:noProof/>
            <w:webHidden/>
          </w:rPr>
        </w:r>
        <w:r>
          <w:rPr>
            <w:noProof/>
            <w:webHidden/>
          </w:rPr>
          <w:fldChar w:fldCharType="separate"/>
        </w:r>
        <w:r>
          <w:rPr>
            <w:noProof/>
            <w:webHidden/>
          </w:rPr>
          <w:t>7-40</w:t>
        </w:r>
        <w:r>
          <w:rPr>
            <w:noProof/>
            <w:webHidden/>
          </w:rPr>
          <w:fldChar w:fldCharType="end"/>
        </w:r>
      </w:hyperlink>
    </w:p>
    <w:p w14:paraId="651AA6BB" w14:textId="07DF509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3" w:history="1">
        <w:r w:rsidRPr="00BE1DB4">
          <w:rPr>
            <w:rStyle w:val="Hyperlink"/>
          </w:rPr>
          <w:t>7.2.3.8</w:t>
        </w:r>
        <w:r>
          <w:rPr>
            <w:rFonts w:eastAsiaTheme="minorEastAsia" w:cstheme="minorBidi"/>
            <w:noProof/>
            <w:kern w:val="2"/>
            <w:sz w:val="24"/>
            <w:szCs w:val="24"/>
            <w14:ligatures w14:val="standardContextual"/>
          </w:rPr>
          <w:tab/>
        </w:r>
        <w:r w:rsidRPr="00BE1DB4">
          <w:rPr>
            <w:rStyle w:val="Hyperlink"/>
          </w:rPr>
          <w:t>Extension – COVID-19 Request to Delay Due &amp; Payable</w:t>
        </w:r>
        <w:r>
          <w:rPr>
            <w:noProof/>
            <w:webHidden/>
          </w:rPr>
          <w:tab/>
        </w:r>
        <w:r>
          <w:rPr>
            <w:noProof/>
            <w:webHidden/>
          </w:rPr>
          <w:fldChar w:fldCharType="begin"/>
        </w:r>
        <w:r>
          <w:rPr>
            <w:noProof/>
            <w:webHidden/>
          </w:rPr>
          <w:instrText xml:space="preserve"> PAGEREF _Toc230163433 \h </w:instrText>
        </w:r>
        <w:r>
          <w:rPr>
            <w:noProof/>
            <w:webHidden/>
          </w:rPr>
        </w:r>
        <w:r>
          <w:rPr>
            <w:noProof/>
            <w:webHidden/>
          </w:rPr>
          <w:fldChar w:fldCharType="separate"/>
        </w:r>
        <w:r>
          <w:rPr>
            <w:noProof/>
            <w:webHidden/>
          </w:rPr>
          <w:t>7-41</w:t>
        </w:r>
        <w:r>
          <w:rPr>
            <w:noProof/>
            <w:webHidden/>
          </w:rPr>
          <w:fldChar w:fldCharType="end"/>
        </w:r>
      </w:hyperlink>
    </w:p>
    <w:p w14:paraId="4A7B35F1" w14:textId="0836606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4" w:history="1">
        <w:r w:rsidRPr="00BE1DB4">
          <w:rPr>
            <w:rStyle w:val="Hyperlink"/>
          </w:rPr>
          <w:t>7.2.3.9</w:t>
        </w:r>
        <w:r>
          <w:rPr>
            <w:rFonts w:eastAsiaTheme="minorEastAsia" w:cstheme="minorBidi"/>
            <w:noProof/>
            <w:kern w:val="2"/>
            <w:sz w:val="24"/>
            <w:szCs w:val="24"/>
            <w14:ligatures w14:val="standardContextual"/>
          </w:rPr>
          <w:tab/>
        </w:r>
        <w:r w:rsidRPr="00BE1DB4">
          <w:rPr>
            <w:rStyle w:val="Hyperlink"/>
          </w:rPr>
          <w:t>Extension – COVID-19 Request to Delay Foreclosure</w:t>
        </w:r>
        <w:r>
          <w:rPr>
            <w:noProof/>
            <w:webHidden/>
          </w:rPr>
          <w:tab/>
        </w:r>
        <w:r>
          <w:rPr>
            <w:noProof/>
            <w:webHidden/>
          </w:rPr>
          <w:fldChar w:fldCharType="begin"/>
        </w:r>
        <w:r>
          <w:rPr>
            <w:noProof/>
            <w:webHidden/>
          </w:rPr>
          <w:instrText xml:space="preserve"> PAGEREF _Toc230163434 \h </w:instrText>
        </w:r>
        <w:r>
          <w:rPr>
            <w:noProof/>
            <w:webHidden/>
          </w:rPr>
        </w:r>
        <w:r>
          <w:rPr>
            <w:noProof/>
            <w:webHidden/>
          </w:rPr>
          <w:fldChar w:fldCharType="separate"/>
        </w:r>
        <w:r>
          <w:rPr>
            <w:noProof/>
            <w:webHidden/>
          </w:rPr>
          <w:t>7-42</w:t>
        </w:r>
        <w:r>
          <w:rPr>
            <w:noProof/>
            <w:webHidden/>
          </w:rPr>
          <w:fldChar w:fldCharType="end"/>
        </w:r>
      </w:hyperlink>
    </w:p>
    <w:p w14:paraId="73D12881" w14:textId="7350EDF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5" w:history="1">
        <w:r w:rsidRPr="00BE1DB4">
          <w:rPr>
            <w:rStyle w:val="Hyperlink"/>
          </w:rPr>
          <w:t>7.2.3.10</w:t>
        </w:r>
        <w:r>
          <w:rPr>
            <w:rFonts w:eastAsiaTheme="minorEastAsia" w:cstheme="minorBidi"/>
            <w:noProof/>
            <w:kern w:val="2"/>
            <w:sz w:val="24"/>
            <w:szCs w:val="24"/>
            <w14:ligatures w14:val="standardContextual"/>
          </w:rPr>
          <w:tab/>
        </w:r>
        <w:r w:rsidRPr="00BE1DB4">
          <w:rPr>
            <w:rStyle w:val="Hyperlink"/>
          </w:rPr>
          <w:t>Extension – Deed-In-Lieu</w:t>
        </w:r>
        <w:r>
          <w:rPr>
            <w:noProof/>
            <w:webHidden/>
          </w:rPr>
          <w:tab/>
        </w:r>
        <w:r>
          <w:rPr>
            <w:noProof/>
            <w:webHidden/>
          </w:rPr>
          <w:fldChar w:fldCharType="begin"/>
        </w:r>
        <w:r>
          <w:rPr>
            <w:noProof/>
            <w:webHidden/>
          </w:rPr>
          <w:instrText xml:space="preserve"> PAGEREF _Toc230163435 \h </w:instrText>
        </w:r>
        <w:r>
          <w:rPr>
            <w:noProof/>
            <w:webHidden/>
          </w:rPr>
        </w:r>
        <w:r>
          <w:rPr>
            <w:noProof/>
            <w:webHidden/>
          </w:rPr>
          <w:fldChar w:fldCharType="separate"/>
        </w:r>
        <w:r>
          <w:rPr>
            <w:noProof/>
            <w:webHidden/>
          </w:rPr>
          <w:t>7-43</w:t>
        </w:r>
        <w:r>
          <w:rPr>
            <w:noProof/>
            <w:webHidden/>
          </w:rPr>
          <w:fldChar w:fldCharType="end"/>
        </w:r>
      </w:hyperlink>
    </w:p>
    <w:p w14:paraId="3A0BC16B" w14:textId="18E5ED0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6" w:history="1">
        <w:r w:rsidRPr="00BE1DB4">
          <w:rPr>
            <w:rStyle w:val="Hyperlink"/>
          </w:rPr>
          <w:t>7.2.3.11</w:t>
        </w:r>
        <w:r>
          <w:rPr>
            <w:rFonts w:eastAsiaTheme="minorEastAsia" w:cstheme="minorBidi"/>
            <w:noProof/>
            <w:kern w:val="2"/>
            <w:sz w:val="24"/>
            <w:szCs w:val="24"/>
            <w14:ligatures w14:val="standardContextual"/>
          </w:rPr>
          <w:tab/>
        </w:r>
        <w:r w:rsidRPr="00BE1DB4">
          <w:rPr>
            <w:rStyle w:val="Hyperlink"/>
          </w:rPr>
          <w:t>Extension – Delay Due &amp; Payable</w:t>
        </w:r>
        <w:r>
          <w:rPr>
            <w:noProof/>
            <w:webHidden/>
          </w:rPr>
          <w:tab/>
        </w:r>
        <w:r>
          <w:rPr>
            <w:noProof/>
            <w:webHidden/>
          </w:rPr>
          <w:fldChar w:fldCharType="begin"/>
        </w:r>
        <w:r>
          <w:rPr>
            <w:noProof/>
            <w:webHidden/>
          </w:rPr>
          <w:instrText xml:space="preserve"> PAGEREF _Toc230163436 \h </w:instrText>
        </w:r>
        <w:r>
          <w:rPr>
            <w:noProof/>
            <w:webHidden/>
          </w:rPr>
        </w:r>
        <w:r>
          <w:rPr>
            <w:noProof/>
            <w:webHidden/>
          </w:rPr>
          <w:fldChar w:fldCharType="separate"/>
        </w:r>
        <w:r>
          <w:rPr>
            <w:noProof/>
            <w:webHidden/>
          </w:rPr>
          <w:t>7-44</w:t>
        </w:r>
        <w:r>
          <w:rPr>
            <w:noProof/>
            <w:webHidden/>
          </w:rPr>
          <w:fldChar w:fldCharType="end"/>
        </w:r>
      </w:hyperlink>
    </w:p>
    <w:p w14:paraId="7007F6B7" w14:textId="1DCC66C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7" w:history="1">
        <w:r w:rsidRPr="00BE1DB4">
          <w:rPr>
            <w:rStyle w:val="Hyperlink"/>
          </w:rPr>
          <w:t>7.2.3.12</w:t>
        </w:r>
        <w:r>
          <w:rPr>
            <w:rFonts w:eastAsiaTheme="minorEastAsia" w:cstheme="minorBidi"/>
            <w:noProof/>
            <w:kern w:val="2"/>
            <w:sz w:val="24"/>
            <w:szCs w:val="24"/>
            <w14:ligatures w14:val="standardContextual"/>
          </w:rPr>
          <w:tab/>
        </w:r>
        <w:r w:rsidRPr="00BE1DB4">
          <w:rPr>
            <w:rStyle w:val="Hyperlink"/>
          </w:rPr>
          <w:t>Extension – Hardest Hit Fund (HHF)</w:t>
        </w:r>
        <w:r>
          <w:rPr>
            <w:noProof/>
            <w:webHidden/>
          </w:rPr>
          <w:tab/>
        </w:r>
        <w:r>
          <w:rPr>
            <w:noProof/>
            <w:webHidden/>
          </w:rPr>
          <w:fldChar w:fldCharType="begin"/>
        </w:r>
        <w:r>
          <w:rPr>
            <w:noProof/>
            <w:webHidden/>
          </w:rPr>
          <w:instrText xml:space="preserve"> PAGEREF _Toc230163437 \h </w:instrText>
        </w:r>
        <w:r>
          <w:rPr>
            <w:noProof/>
            <w:webHidden/>
          </w:rPr>
        </w:r>
        <w:r>
          <w:rPr>
            <w:noProof/>
            <w:webHidden/>
          </w:rPr>
          <w:fldChar w:fldCharType="separate"/>
        </w:r>
        <w:r>
          <w:rPr>
            <w:noProof/>
            <w:webHidden/>
          </w:rPr>
          <w:t>7-45</w:t>
        </w:r>
        <w:r>
          <w:rPr>
            <w:noProof/>
            <w:webHidden/>
          </w:rPr>
          <w:fldChar w:fldCharType="end"/>
        </w:r>
      </w:hyperlink>
    </w:p>
    <w:p w14:paraId="7C90CA4E" w14:textId="432FE2E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8" w:history="1">
        <w:r w:rsidRPr="00BE1DB4">
          <w:rPr>
            <w:rStyle w:val="Hyperlink"/>
          </w:rPr>
          <w:t>7.2.3.13</w:t>
        </w:r>
        <w:r>
          <w:rPr>
            <w:rFonts w:eastAsiaTheme="minorEastAsia" w:cstheme="minorBidi"/>
            <w:noProof/>
            <w:kern w:val="2"/>
            <w:sz w:val="24"/>
            <w:szCs w:val="24"/>
            <w14:ligatures w14:val="standardContextual"/>
          </w:rPr>
          <w:tab/>
        </w:r>
        <w:r w:rsidRPr="00BE1DB4">
          <w:rPr>
            <w:rStyle w:val="Hyperlink"/>
          </w:rPr>
          <w:t>Extension – Late Notification of Death</w:t>
        </w:r>
        <w:r>
          <w:rPr>
            <w:noProof/>
            <w:webHidden/>
          </w:rPr>
          <w:tab/>
        </w:r>
        <w:r>
          <w:rPr>
            <w:noProof/>
            <w:webHidden/>
          </w:rPr>
          <w:fldChar w:fldCharType="begin"/>
        </w:r>
        <w:r>
          <w:rPr>
            <w:noProof/>
            <w:webHidden/>
          </w:rPr>
          <w:instrText xml:space="preserve"> PAGEREF _Toc230163438 \h </w:instrText>
        </w:r>
        <w:r>
          <w:rPr>
            <w:noProof/>
            <w:webHidden/>
          </w:rPr>
        </w:r>
        <w:r>
          <w:rPr>
            <w:noProof/>
            <w:webHidden/>
          </w:rPr>
          <w:fldChar w:fldCharType="separate"/>
        </w:r>
        <w:r>
          <w:rPr>
            <w:noProof/>
            <w:webHidden/>
          </w:rPr>
          <w:t>7-45</w:t>
        </w:r>
        <w:r>
          <w:rPr>
            <w:noProof/>
            <w:webHidden/>
          </w:rPr>
          <w:fldChar w:fldCharType="end"/>
        </w:r>
      </w:hyperlink>
    </w:p>
    <w:p w14:paraId="59AE0E0B" w14:textId="3E5F5E5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39" w:history="1">
        <w:r w:rsidRPr="00BE1DB4">
          <w:rPr>
            <w:rStyle w:val="Hyperlink"/>
          </w:rPr>
          <w:t>7.2.3.14</w:t>
        </w:r>
        <w:r>
          <w:rPr>
            <w:rFonts w:eastAsiaTheme="minorEastAsia" w:cstheme="minorBidi"/>
            <w:noProof/>
            <w:kern w:val="2"/>
            <w:sz w:val="24"/>
            <w:szCs w:val="24"/>
            <w14:ligatures w14:val="standardContextual"/>
          </w:rPr>
          <w:tab/>
        </w:r>
        <w:r w:rsidRPr="00BE1DB4">
          <w:rPr>
            <w:rStyle w:val="Hyperlink"/>
          </w:rPr>
          <w:t>Extension – Other</w:t>
        </w:r>
        <w:r>
          <w:rPr>
            <w:noProof/>
            <w:webHidden/>
          </w:rPr>
          <w:tab/>
        </w:r>
        <w:r>
          <w:rPr>
            <w:noProof/>
            <w:webHidden/>
          </w:rPr>
          <w:fldChar w:fldCharType="begin"/>
        </w:r>
        <w:r>
          <w:rPr>
            <w:noProof/>
            <w:webHidden/>
          </w:rPr>
          <w:instrText xml:space="preserve"> PAGEREF _Toc230163439 \h </w:instrText>
        </w:r>
        <w:r>
          <w:rPr>
            <w:noProof/>
            <w:webHidden/>
          </w:rPr>
        </w:r>
        <w:r>
          <w:rPr>
            <w:noProof/>
            <w:webHidden/>
          </w:rPr>
          <w:fldChar w:fldCharType="separate"/>
        </w:r>
        <w:r>
          <w:rPr>
            <w:noProof/>
            <w:webHidden/>
          </w:rPr>
          <w:t>7-46</w:t>
        </w:r>
        <w:r>
          <w:rPr>
            <w:noProof/>
            <w:webHidden/>
          </w:rPr>
          <w:fldChar w:fldCharType="end"/>
        </w:r>
      </w:hyperlink>
    </w:p>
    <w:p w14:paraId="055D91A5" w14:textId="4E2DAFB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0" w:history="1">
        <w:r w:rsidRPr="00BE1DB4">
          <w:rPr>
            <w:rStyle w:val="Hyperlink"/>
          </w:rPr>
          <w:t>7.2.3.15</w:t>
        </w:r>
        <w:r>
          <w:rPr>
            <w:rFonts w:eastAsiaTheme="minorEastAsia" w:cstheme="minorBidi"/>
            <w:noProof/>
            <w:kern w:val="2"/>
            <w:sz w:val="24"/>
            <w:szCs w:val="24"/>
            <w14:ligatures w14:val="standardContextual"/>
          </w:rPr>
          <w:tab/>
        </w:r>
        <w:r w:rsidRPr="00BE1DB4">
          <w:rPr>
            <w:rStyle w:val="Hyperlink"/>
          </w:rPr>
          <w:t>Extension – Property Charge Loss Mitigation</w:t>
        </w:r>
        <w:r>
          <w:rPr>
            <w:noProof/>
            <w:webHidden/>
          </w:rPr>
          <w:tab/>
        </w:r>
        <w:r>
          <w:rPr>
            <w:noProof/>
            <w:webHidden/>
          </w:rPr>
          <w:fldChar w:fldCharType="begin"/>
        </w:r>
        <w:r>
          <w:rPr>
            <w:noProof/>
            <w:webHidden/>
          </w:rPr>
          <w:instrText xml:space="preserve"> PAGEREF _Toc230163440 \h </w:instrText>
        </w:r>
        <w:r>
          <w:rPr>
            <w:noProof/>
            <w:webHidden/>
          </w:rPr>
        </w:r>
        <w:r>
          <w:rPr>
            <w:noProof/>
            <w:webHidden/>
          </w:rPr>
          <w:fldChar w:fldCharType="separate"/>
        </w:r>
        <w:r>
          <w:rPr>
            <w:noProof/>
            <w:webHidden/>
          </w:rPr>
          <w:t>7-47</w:t>
        </w:r>
        <w:r>
          <w:rPr>
            <w:noProof/>
            <w:webHidden/>
          </w:rPr>
          <w:fldChar w:fldCharType="end"/>
        </w:r>
      </w:hyperlink>
    </w:p>
    <w:p w14:paraId="71A90BA7" w14:textId="14B074E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1" w:history="1">
        <w:r w:rsidRPr="00BE1DB4">
          <w:rPr>
            <w:rStyle w:val="Hyperlink"/>
          </w:rPr>
          <w:t>7.2.3.16</w:t>
        </w:r>
        <w:r>
          <w:rPr>
            <w:rFonts w:eastAsiaTheme="minorEastAsia" w:cstheme="minorBidi"/>
            <w:noProof/>
            <w:kern w:val="2"/>
            <w:sz w:val="24"/>
            <w:szCs w:val="24"/>
            <w14:ligatures w14:val="standardContextual"/>
          </w:rPr>
          <w:tab/>
        </w:r>
        <w:r w:rsidRPr="00BE1DB4">
          <w:rPr>
            <w:rStyle w:val="Hyperlink"/>
          </w:rPr>
          <w:t>Extension – Repairs</w:t>
        </w:r>
        <w:r>
          <w:rPr>
            <w:noProof/>
            <w:webHidden/>
          </w:rPr>
          <w:tab/>
        </w:r>
        <w:r>
          <w:rPr>
            <w:noProof/>
            <w:webHidden/>
          </w:rPr>
          <w:fldChar w:fldCharType="begin"/>
        </w:r>
        <w:r>
          <w:rPr>
            <w:noProof/>
            <w:webHidden/>
          </w:rPr>
          <w:instrText xml:space="preserve"> PAGEREF _Toc230163441 \h </w:instrText>
        </w:r>
        <w:r>
          <w:rPr>
            <w:noProof/>
            <w:webHidden/>
          </w:rPr>
        </w:r>
        <w:r>
          <w:rPr>
            <w:noProof/>
            <w:webHidden/>
          </w:rPr>
          <w:fldChar w:fldCharType="separate"/>
        </w:r>
        <w:r>
          <w:rPr>
            <w:noProof/>
            <w:webHidden/>
          </w:rPr>
          <w:t>7-48</w:t>
        </w:r>
        <w:r>
          <w:rPr>
            <w:noProof/>
            <w:webHidden/>
          </w:rPr>
          <w:fldChar w:fldCharType="end"/>
        </w:r>
      </w:hyperlink>
    </w:p>
    <w:p w14:paraId="7D310604" w14:textId="05F0BA9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2" w:history="1">
        <w:r w:rsidRPr="00BE1DB4">
          <w:rPr>
            <w:rStyle w:val="Hyperlink"/>
          </w:rPr>
          <w:t>7.2.3.17</w:t>
        </w:r>
        <w:r>
          <w:rPr>
            <w:rFonts w:eastAsiaTheme="minorEastAsia" w:cstheme="minorBidi"/>
            <w:noProof/>
            <w:kern w:val="2"/>
            <w:sz w:val="24"/>
            <w:szCs w:val="24"/>
            <w14:ligatures w14:val="standardContextual"/>
          </w:rPr>
          <w:tab/>
        </w:r>
        <w:r w:rsidRPr="00BE1DB4">
          <w:rPr>
            <w:rStyle w:val="Hyperlink"/>
          </w:rPr>
          <w:t>Extension – Request to Delay Foreclosure</w:t>
        </w:r>
        <w:r>
          <w:rPr>
            <w:noProof/>
            <w:webHidden/>
          </w:rPr>
          <w:tab/>
        </w:r>
        <w:r>
          <w:rPr>
            <w:noProof/>
            <w:webHidden/>
          </w:rPr>
          <w:fldChar w:fldCharType="begin"/>
        </w:r>
        <w:r>
          <w:rPr>
            <w:noProof/>
            <w:webHidden/>
          </w:rPr>
          <w:instrText xml:space="preserve"> PAGEREF _Toc230163442 \h </w:instrText>
        </w:r>
        <w:r>
          <w:rPr>
            <w:noProof/>
            <w:webHidden/>
          </w:rPr>
        </w:r>
        <w:r>
          <w:rPr>
            <w:noProof/>
            <w:webHidden/>
          </w:rPr>
          <w:fldChar w:fldCharType="separate"/>
        </w:r>
        <w:r>
          <w:rPr>
            <w:noProof/>
            <w:webHidden/>
          </w:rPr>
          <w:t>7-48</w:t>
        </w:r>
        <w:r>
          <w:rPr>
            <w:noProof/>
            <w:webHidden/>
          </w:rPr>
          <w:fldChar w:fldCharType="end"/>
        </w:r>
      </w:hyperlink>
    </w:p>
    <w:p w14:paraId="5CC0CD80" w14:textId="459FBDB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3" w:history="1">
        <w:r w:rsidRPr="00BE1DB4">
          <w:rPr>
            <w:rStyle w:val="Hyperlink"/>
          </w:rPr>
          <w:t>7.2.3.18</w:t>
        </w:r>
        <w:r>
          <w:rPr>
            <w:rFonts w:eastAsiaTheme="minorEastAsia" w:cstheme="minorBidi"/>
            <w:noProof/>
            <w:kern w:val="2"/>
            <w:sz w:val="24"/>
            <w:szCs w:val="24"/>
            <w14:ligatures w14:val="standardContextual"/>
          </w:rPr>
          <w:tab/>
        </w:r>
        <w:r w:rsidRPr="00BE1DB4">
          <w:rPr>
            <w:rStyle w:val="Hyperlink"/>
          </w:rPr>
          <w:t>Investor Short Sale</w:t>
        </w:r>
        <w:r>
          <w:rPr>
            <w:noProof/>
            <w:webHidden/>
          </w:rPr>
          <w:tab/>
        </w:r>
        <w:r>
          <w:rPr>
            <w:noProof/>
            <w:webHidden/>
          </w:rPr>
          <w:fldChar w:fldCharType="begin"/>
        </w:r>
        <w:r>
          <w:rPr>
            <w:noProof/>
            <w:webHidden/>
          </w:rPr>
          <w:instrText xml:space="preserve"> PAGEREF _Toc230163443 \h </w:instrText>
        </w:r>
        <w:r>
          <w:rPr>
            <w:noProof/>
            <w:webHidden/>
          </w:rPr>
        </w:r>
        <w:r>
          <w:rPr>
            <w:noProof/>
            <w:webHidden/>
          </w:rPr>
          <w:fldChar w:fldCharType="separate"/>
        </w:r>
        <w:r>
          <w:rPr>
            <w:noProof/>
            <w:webHidden/>
          </w:rPr>
          <w:t>7-49</w:t>
        </w:r>
        <w:r>
          <w:rPr>
            <w:noProof/>
            <w:webHidden/>
          </w:rPr>
          <w:fldChar w:fldCharType="end"/>
        </w:r>
      </w:hyperlink>
    </w:p>
    <w:p w14:paraId="6B987FB0" w14:textId="1BA65D9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4" w:history="1">
        <w:r w:rsidRPr="00BE1DB4">
          <w:rPr>
            <w:rStyle w:val="Hyperlink"/>
          </w:rPr>
          <w:t>7.2.3.19</w:t>
        </w:r>
        <w:r>
          <w:rPr>
            <w:rFonts w:eastAsiaTheme="minorEastAsia" w:cstheme="minorBidi"/>
            <w:noProof/>
            <w:kern w:val="2"/>
            <w:sz w:val="24"/>
            <w:szCs w:val="24"/>
            <w14:ligatures w14:val="standardContextual"/>
          </w:rPr>
          <w:tab/>
        </w:r>
        <w:r w:rsidRPr="00BE1DB4">
          <w:rPr>
            <w:rStyle w:val="Hyperlink"/>
          </w:rPr>
          <w:t>Partial Release</w:t>
        </w:r>
        <w:r>
          <w:rPr>
            <w:noProof/>
            <w:webHidden/>
          </w:rPr>
          <w:tab/>
        </w:r>
        <w:r>
          <w:rPr>
            <w:noProof/>
            <w:webHidden/>
          </w:rPr>
          <w:fldChar w:fldCharType="begin"/>
        </w:r>
        <w:r>
          <w:rPr>
            <w:noProof/>
            <w:webHidden/>
          </w:rPr>
          <w:instrText xml:space="preserve"> PAGEREF _Toc230163444 \h </w:instrText>
        </w:r>
        <w:r>
          <w:rPr>
            <w:noProof/>
            <w:webHidden/>
          </w:rPr>
        </w:r>
        <w:r>
          <w:rPr>
            <w:noProof/>
            <w:webHidden/>
          </w:rPr>
          <w:fldChar w:fldCharType="separate"/>
        </w:r>
        <w:r>
          <w:rPr>
            <w:noProof/>
            <w:webHidden/>
          </w:rPr>
          <w:t>7-50</w:t>
        </w:r>
        <w:r>
          <w:rPr>
            <w:noProof/>
            <w:webHidden/>
          </w:rPr>
          <w:fldChar w:fldCharType="end"/>
        </w:r>
      </w:hyperlink>
    </w:p>
    <w:p w14:paraId="54677B1F" w14:textId="4CCFDB4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5" w:history="1">
        <w:r w:rsidRPr="00BE1DB4">
          <w:rPr>
            <w:rStyle w:val="Hyperlink"/>
          </w:rPr>
          <w:t>7.2.3.20</w:t>
        </w:r>
        <w:r>
          <w:rPr>
            <w:rFonts w:eastAsiaTheme="minorEastAsia" w:cstheme="minorBidi"/>
            <w:noProof/>
            <w:kern w:val="2"/>
            <w:sz w:val="24"/>
            <w:szCs w:val="24"/>
            <w14:ligatures w14:val="standardContextual"/>
          </w:rPr>
          <w:tab/>
        </w:r>
        <w:r w:rsidRPr="00BE1DB4">
          <w:rPr>
            <w:rStyle w:val="Hyperlink"/>
          </w:rPr>
          <w:t>Payoff Request</w:t>
        </w:r>
        <w:r>
          <w:rPr>
            <w:noProof/>
            <w:webHidden/>
          </w:rPr>
          <w:tab/>
        </w:r>
        <w:r>
          <w:rPr>
            <w:noProof/>
            <w:webHidden/>
          </w:rPr>
          <w:fldChar w:fldCharType="begin"/>
        </w:r>
        <w:r>
          <w:rPr>
            <w:noProof/>
            <w:webHidden/>
          </w:rPr>
          <w:instrText xml:space="preserve"> PAGEREF _Toc230163445 \h </w:instrText>
        </w:r>
        <w:r>
          <w:rPr>
            <w:noProof/>
            <w:webHidden/>
          </w:rPr>
        </w:r>
        <w:r>
          <w:rPr>
            <w:noProof/>
            <w:webHidden/>
          </w:rPr>
          <w:fldChar w:fldCharType="separate"/>
        </w:r>
        <w:r>
          <w:rPr>
            <w:noProof/>
            <w:webHidden/>
          </w:rPr>
          <w:t>7-54</w:t>
        </w:r>
        <w:r>
          <w:rPr>
            <w:noProof/>
            <w:webHidden/>
          </w:rPr>
          <w:fldChar w:fldCharType="end"/>
        </w:r>
      </w:hyperlink>
    </w:p>
    <w:p w14:paraId="20EB3B97" w14:textId="3993732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6" w:history="1">
        <w:r w:rsidRPr="00BE1DB4">
          <w:rPr>
            <w:rStyle w:val="Hyperlink"/>
          </w:rPr>
          <w:t>7.2.3.21</w:t>
        </w:r>
        <w:r>
          <w:rPr>
            <w:rFonts w:eastAsiaTheme="minorEastAsia" w:cstheme="minorBidi"/>
            <w:noProof/>
            <w:kern w:val="2"/>
            <w:sz w:val="24"/>
            <w:szCs w:val="24"/>
            <w14:ligatures w14:val="standardContextual"/>
          </w:rPr>
          <w:tab/>
        </w:r>
        <w:r w:rsidRPr="00BE1DB4">
          <w:rPr>
            <w:rStyle w:val="Hyperlink"/>
          </w:rPr>
          <w:t>Preservation and Protection</w:t>
        </w:r>
        <w:r>
          <w:rPr>
            <w:noProof/>
            <w:webHidden/>
          </w:rPr>
          <w:tab/>
        </w:r>
        <w:r>
          <w:rPr>
            <w:noProof/>
            <w:webHidden/>
          </w:rPr>
          <w:fldChar w:fldCharType="begin"/>
        </w:r>
        <w:r>
          <w:rPr>
            <w:noProof/>
            <w:webHidden/>
          </w:rPr>
          <w:instrText xml:space="preserve"> PAGEREF _Toc230163446 \h </w:instrText>
        </w:r>
        <w:r>
          <w:rPr>
            <w:noProof/>
            <w:webHidden/>
          </w:rPr>
        </w:r>
        <w:r>
          <w:rPr>
            <w:noProof/>
            <w:webHidden/>
          </w:rPr>
          <w:fldChar w:fldCharType="separate"/>
        </w:r>
        <w:r>
          <w:rPr>
            <w:noProof/>
            <w:webHidden/>
          </w:rPr>
          <w:t>7-55</w:t>
        </w:r>
        <w:r>
          <w:rPr>
            <w:noProof/>
            <w:webHidden/>
          </w:rPr>
          <w:fldChar w:fldCharType="end"/>
        </w:r>
      </w:hyperlink>
    </w:p>
    <w:p w14:paraId="7B59D5D6" w14:textId="7773A70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7" w:history="1">
        <w:r w:rsidRPr="00BE1DB4">
          <w:rPr>
            <w:rStyle w:val="Hyperlink"/>
          </w:rPr>
          <w:t>7.2.3.22</w:t>
        </w:r>
        <w:r>
          <w:rPr>
            <w:rFonts w:eastAsiaTheme="minorEastAsia" w:cstheme="minorBidi"/>
            <w:noProof/>
            <w:kern w:val="2"/>
            <w:sz w:val="24"/>
            <w:szCs w:val="24"/>
            <w14:ligatures w14:val="standardContextual"/>
          </w:rPr>
          <w:tab/>
        </w:r>
        <w:r w:rsidRPr="00BE1DB4">
          <w:rPr>
            <w:rStyle w:val="Hyperlink"/>
          </w:rPr>
          <w:t>Request for HUD Advance (Assignment)</w:t>
        </w:r>
        <w:r>
          <w:rPr>
            <w:noProof/>
            <w:webHidden/>
          </w:rPr>
          <w:tab/>
        </w:r>
        <w:r>
          <w:rPr>
            <w:noProof/>
            <w:webHidden/>
          </w:rPr>
          <w:fldChar w:fldCharType="begin"/>
        </w:r>
        <w:r>
          <w:rPr>
            <w:noProof/>
            <w:webHidden/>
          </w:rPr>
          <w:instrText xml:space="preserve"> PAGEREF _Toc230163447 \h </w:instrText>
        </w:r>
        <w:r>
          <w:rPr>
            <w:noProof/>
            <w:webHidden/>
          </w:rPr>
        </w:r>
        <w:r>
          <w:rPr>
            <w:noProof/>
            <w:webHidden/>
          </w:rPr>
          <w:fldChar w:fldCharType="separate"/>
        </w:r>
        <w:r>
          <w:rPr>
            <w:noProof/>
            <w:webHidden/>
          </w:rPr>
          <w:t>7-55</w:t>
        </w:r>
        <w:r>
          <w:rPr>
            <w:noProof/>
            <w:webHidden/>
          </w:rPr>
          <w:fldChar w:fldCharType="end"/>
        </w:r>
      </w:hyperlink>
    </w:p>
    <w:p w14:paraId="406D659C" w14:textId="2819744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8" w:history="1">
        <w:r w:rsidRPr="00BE1DB4">
          <w:rPr>
            <w:rStyle w:val="Hyperlink"/>
          </w:rPr>
          <w:t>7.2.3.23</w:t>
        </w:r>
        <w:r>
          <w:rPr>
            <w:rFonts w:eastAsiaTheme="minorEastAsia" w:cstheme="minorBidi"/>
            <w:noProof/>
            <w:kern w:val="2"/>
            <w:sz w:val="24"/>
            <w:szCs w:val="24"/>
            <w14:ligatures w14:val="standardContextual"/>
          </w:rPr>
          <w:tab/>
        </w:r>
        <w:r w:rsidRPr="00BE1DB4">
          <w:rPr>
            <w:rStyle w:val="Hyperlink"/>
          </w:rPr>
          <w:t>Subordination</w:t>
        </w:r>
        <w:r>
          <w:rPr>
            <w:noProof/>
            <w:webHidden/>
          </w:rPr>
          <w:tab/>
        </w:r>
        <w:r>
          <w:rPr>
            <w:noProof/>
            <w:webHidden/>
          </w:rPr>
          <w:fldChar w:fldCharType="begin"/>
        </w:r>
        <w:r>
          <w:rPr>
            <w:noProof/>
            <w:webHidden/>
          </w:rPr>
          <w:instrText xml:space="preserve"> PAGEREF _Toc230163448 \h </w:instrText>
        </w:r>
        <w:r>
          <w:rPr>
            <w:noProof/>
            <w:webHidden/>
          </w:rPr>
        </w:r>
        <w:r>
          <w:rPr>
            <w:noProof/>
            <w:webHidden/>
          </w:rPr>
          <w:fldChar w:fldCharType="separate"/>
        </w:r>
        <w:r>
          <w:rPr>
            <w:noProof/>
            <w:webHidden/>
          </w:rPr>
          <w:t>7-57</w:t>
        </w:r>
        <w:r>
          <w:rPr>
            <w:noProof/>
            <w:webHidden/>
          </w:rPr>
          <w:fldChar w:fldCharType="end"/>
        </w:r>
      </w:hyperlink>
    </w:p>
    <w:p w14:paraId="3FDFD6AE" w14:textId="18E28D7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49" w:history="1">
        <w:r w:rsidRPr="00BE1DB4">
          <w:rPr>
            <w:rStyle w:val="Hyperlink"/>
          </w:rPr>
          <w:t>7.2.3.24</w:t>
        </w:r>
        <w:r>
          <w:rPr>
            <w:rFonts w:eastAsiaTheme="minorEastAsia" w:cstheme="minorBidi"/>
            <w:noProof/>
            <w:kern w:val="2"/>
            <w:sz w:val="24"/>
            <w:szCs w:val="24"/>
            <w14:ligatures w14:val="standardContextual"/>
          </w:rPr>
          <w:tab/>
        </w:r>
        <w:r w:rsidRPr="00BE1DB4">
          <w:rPr>
            <w:rStyle w:val="Hyperlink"/>
          </w:rPr>
          <w:t>Substitution of Collateral</w:t>
        </w:r>
        <w:r>
          <w:rPr>
            <w:noProof/>
            <w:webHidden/>
          </w:rPr>
          <w:tab/>
        </w:r>
        <w:r>
          <w:rPr>
            <w:noProof/>
            <w:webHidden/>
          </w:rPr>
          <w:fldChar w:fldCharType="begin"/>
        </w:r>
        <w:r>
          <w:rPr>
            <w:noProof/>
            <w:webHidden/>
          </w:rPr>
          <w:instrText xml:space="preserve"> PAGEREF _Toc230163449 \h </w:instrText>
        </w:r>
        <w:r>
          <w:rPr>
            <w:noProof/>
            <w:webHidden/>
          </w:rPr>
        </w:r>
        <w:r>
          <w:rPr>
            <w:noProof/>
            <w:webHidden/>
          </w:rPr>
          <w:fldChar w:fldCharType="separate"/>
        </w:r>
        <w:r>
          <w:rPr>
            <w:noProof/>
            <w:webHidden/>
          </w:rPr>
          <w:t>7-60</w:t>
        </w:r>
        <w:r>
          <w:rPr>
            <w:noProof/>
            <w:webHidden/>
          </w:rPr>
          <w:fldChar w:fldCharType="end"/>
        </w:r>
      </w:hyperlink>
    </w:p>
    <w:p w14:paraId="093BB638" w14:textId="54029FB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50" w:history="1">
        <w:r w:rsidRPr="00BE1DB4">
          <w:rPr>
            <w:rStyle w:val="Hyperlink"/>
          </w:rPr>
          <w:t>7.2.3.25</w:t>
        </w:r>
        <w:r>
          <w:rPr>
            <w:rFonts w:eastAsiaTheme="minorEastAsia" w:cstheme="minorBidi"/>
            <w:noProof/>
            <w:kern w:val="2"/>
            <w:sz w:val="24"/>
            <w:szCs w:val="24"/>
            <w14:ligatures w14:val="standardContextual"/>
          </w:rPr>
          <w:tab/>
        </w:r>
        <w:r w:rsidRPr="00BE1DB4">
          <w:rPr>
            <w:rStyle w:val="Hyperlink"/>
          </w:rPr>
          <w:t>Zero Balance</w:t>
        </w:r>
        <w:r>
          <w:rPr>
            <w:noProof/>
            <w:webHidden/>
          </w:rPr>
          <w:tab/>
        </w:r>
        <w:r>
          <w:rPr>
            <w:noProof/>
            <w:webHidden/>
          </w:rPr>
          <w:fldChar w:fldCharType="begin"/>
        </w:r>
        <w:r>
          <w:rPr>
            <w:noProof/>
            <w:webHidden/>
          </w:rPr>
          <w:instrText xml:space="preserve"> PAGEREF _Toc230163450 \h </w:instrText>
        </w:r>
        <w:r>
          <w:rPr>
            <w:noProof/>
            <w:webHidden/>
          </w:rPr>
        </w:r>
        <w:r>
          <w:rPr>
            <w:noProof/>
            <w:webHidden/>
          </w:rPr>
          <w:fldChar w:fldCharType="separate"/>
        </w:r>
        <w:r>
          <w:rPr>
            <w:noProof/>
            <w:webHidden/>
          </w:rPr>
          <w:t>7-63</w:t>
        </w:r>
        <w:r>
          <w:rPr>
            <w:noProof/>
            <w:webHidden/>
          </w:rPr>
          <w:fldChar w:fldCharType="end"/>
        </w:r>
      </w:hyperlink>
    </w:p>
    <w:p w14:paraId="52CA3020" w14:textId="1EE3329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51" w:history="1">
        <w:r w:rsidRPr="00BE1DB4">
          <w:rPr>
            <w:rStyle w:val="Hyperlink"/>
          </w:rPr>
          <w:t>7.2.4</w:t>
        </w:r>
        <w:r>
          <w:rPr>
            <w:rFonts w:eastAsiaTheme="minorEastAsia" w:cstheme="minorBidi"/>
            <w:i w:val="0"/>
            <w:iCs w:val="0"/>
            <w:noProof/>
            <w:kern w:val="2"/>
            <w:sz w:val="24"/>
            <w:szCs w:val="24"/>
            <w14:ligatures w14:val="standardContextual"/>
          </w:rPr>
          <w:tab/>
        </w:r>
        <w:r w:rsidRPr="00BE1DB4">
          <w:rPr>
            <w:rStyle w:val="Hyperlink"/>
          </w:rPr>
          <w:t>Foreclosure Timeline</w:t>
        </w:r>
        <w:r>
          <w:rPr>
            <w:noProof/>
            <w:webHidden/>
          </w:rPr>
          <w:tab/>
        </w:r>
        <w:r>
          <w:rPr>
            <w:noProof/>
            <w:webHidden/>
          </w:rPr>
          <w:fldChar w:fldCharType="begin"/>
        </w:r>
        <w:r>
          <w:rPr>
            <w:noProof/>
            <w:webHidden/>
          </w:rPr>
          <w:instrText xml:space="preserve"> PAGEREF _Toc230163451 \h </w:instrText>
        </w:r>
        <w:r>
          <w:rPr>
            <w:noProof/>
            <w:webHidden/>
          </w:rPr>
        </w:r>
        <w:r>
          <w:rPr>
            <w:noProof/>
            <w:webHidden/>
          </w:rPr>
          <w:fldChar w:fldCharType="separate"/>
        </w:r>
        <w:r>
          <w:rPr>
            <w:noProof/>
            <w:webHidden/>
          </w:rPr>
          <w:t>7-65</w:t>
        </w:r>
        <w:r>
          <w:rPr>
            <w:noProof/>
            <w:webHidden/>
          </w:rPr>
          <w:fldChar w:fldCharType="end"/>
        </w:r>
      </w:hyperlink>
    </w:p>
    <w:p w14:paraId="31A514CA" w14:textId="797ADC3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52" w:history="1">
        <w:r w:rsidRPr="00BE1DB4">
          <w:rPr>
            <w:rStyle w:val="Hyperlink"/>
          </w:rPr>
          <w:t>7.2.5</w:t>
        </w:r>
        <w:r>
          <w:rPr>
            <w:rFonts w:eastAsiaTheme="minorEastAsia" w:cstheme="minorBidi"/>
            <w:i w:val="0"/>
            <w:iCs w:val="0"/>
            <w:noProof/>
            <w:kern w:val="2"/>
            <w:sz w:val="24"/>
            <w:szCs w:val="24"/>
            <w14:ligatures w14:val="standardContextual"/>
          </w:rPr>
          <w:tab/>
        </w:r>
        <w:r w:rsidRPr="00BE1DB4">
          <w:rPr>
            <w:rStyle w:val="Hyperlink"/>
          </w:rPr>
          <w:t>Bankruptcy Timelines</w:t>
        </w:r>
        <w:r>
          <w:rPr>
            <w:noProof/>
            <w:webHidden/>
          </w:rPr>
          <w:tab/>
        </w:r>
        <w:r>
          <w:rPr>
            <w:noProof/>
            <w:webHidden/>
          </w:rPr>
          <w:fldChar w:fldCharType="begin"/>
        </w:r>
        <w:r>
          <w:rPr>
            <w:noProof/>
            <w:webHidden/>
          </w:rPr>
          <w:instrText xml:space="preserve"> PAGEREF _Toc230163452 \h </w:instrText>
        </w:r>
        <w:r>
          <w:rPr>
            <w:noProof/>
            <w:webHidden/>
          </w:rPr>
        </w:r>
        <w:r>
          <w:rPr>
            <w:noProof/>
            <w:webHidden/>
          </w:rPr>
          <w:fldChar w:fldCharType="separate"/>
        </w:r>
        <w:r>
          <w:rPr>
            <w:noProof/>
            <w:webHidden/>
          </w:rPr>
          <w:t>7-66</w:t>
        </w:r>
        <w:r>
          <w:rPr>
            <w:noProof/>
            <w:webHidden/>
          </w:rPr>
          <w:fldChar w:fldCharType="end"/>
        </w:r>
      </w:hyperlink>
    </w:p>
    <w:p w14:paraId="251B6911" w14:textId="33438B0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53" w:history="1">
        <w:r w:rsidRPr="00BE1DB4">
          <w:rPr>
            <w:rStyle w:val="Hyperlink"/>
          </w:rPr>
          <w:t>7.2.5.1</w:t>
        </w:r>
        <w:r>
          <w:rPr>
            <w:rFonts w:eastAsiaTheme="minorEastAsia" w:cstheme="minorBidi"/>
            <w:noProof/>
            <w:kern w:val="2"/>
            <w:sz w:val="24"/>
            <w:szCs w:val="24"/>
            <w14:ligatures w14:val="standardContextual"/>
          </w:rPr>
          <w:tab/>
        </w:r>
        <w:r w:rsidRPr="00BE1DB4">
          <w:rPr>
            <w:rStyle w:val="Hyperlink"/>
          </w:rPr>
          <w:t>Bankruptcy - Chapter 13</w:t>
        </w:r>
        <w:r>
          <w:rPr>
            <w:noProof/>
            <w:webHidden/>
          </w:rPr>
          <w:tab/>
        </w:r>
        <w:r>
          <w:rPr>
            <w:noProof/>
            <w:webHidden/>
          </w:rPr>
          <w:fldChar w:fldCharType="begin"/>
        </w:r>
        <w:r>
          <w:rPr>
            <w:noProof/>
            <w:webHidden/>
          </w:rPr>
          <w:instrText xml:space="preserve"> PAGEREF _Toc230163453 \h </w:instrText>
        </w:r>
        <w:r>
          <w:rPr>
            <w:noProof/>
            <w:webHidden/>
          </w:rPr>
        </w:r>
        <w:r>
          <w:rPr>
            <w:noProof/>
            <w:webHidden/>
          </w:rPr>
          <w:fldChar w:fldCharType="separate"/>
        </w:r>
        <w:r>
          <w:rPr>
            <w:noProof/>
            <w:webHidden/>
          </w:rPr>
          <w:t>7-66</w:t>
        </w:r>
        <w:r>
          <w:rPr>
            <w:noProof/>
            <w:webHidden/>
          </w:rPr>
          <w:fldChar w:fldCharType="end"/>
        </w:r>
      </w:hyperlink>
    </w:p>
    <w:p w14:paraId="279A894B" w14:textId="2D91D54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54" w:history="1">
        <w:r w:rsidRPr="00BE1DB4">
          <w:rPr>
            <w:rStyle w:val="Hyperlink"/>
          </w:rPr>
          <w:t>7.2.5.2</w:t>
        </w:r>
        <w:r>
          <w:rPr>
            <w:rFonts w:eastAsiaTheme="minorEastAsia" w:cstheme="minorBidi"/>
            <w:noProof/>
            <w:kern w:val="2"/>
            <w:sz w:val="24"/>
            <w:szCs w:val="24"/>
            <w14:ligatures w14:val="standardContextual"/>
          </w:rPr>
          <w:tab/>
        </w:r>
        <w:r w:rsidRPr="00BE1DB4">
          <w:rPr>
            <w:rStyle w:val="Hyperlink"/>
          </w:rPr>
          <w:t>Bankruptcy - Chapter 7</w:t>
        </w:r>
        <w:r>
          <w:rPr>
            <w:noProof/>
            <w:webHidden/>
          </w:rPr>
          <w:tab/>
        </w:r>
        <w:r>
          <w:rPr>
            <w:noProof/>
            <w:webHidden/>
          </w:rPr>
          <w:fldChar w:fldCharType="begin"/>
        </w:r>
        <w:r>
          <w:rPr>
            <w:noProof/>
            <w:webHidden/>
          </w:rPr>
          <w:instrText xml:space="preserve"> PAGEREF _Toc230163454 \h </w:instrText>
        </w:r>
        <w:r>
          <w:rPr>
            <w:noProof/>
            <w:webHidden/>
          </w:rPr>
        </w:r>
        <w:r>
          <w:rPr>
            <w:noProof/>
            <w:webHidden/>
          </w:rPr>
          <w:fldChar w:fldCharType="separate"/>
        </w:r>
        <w:r>
          <w:rPr>
            <w:noProof/>
            <w:webHidden/>
          </w:rPr>
          <w:t>7-67</w:t>
        </w:r>
        <w:r>
          <w:rPr>
            <w:noProof/>
            <w:webHidden/>
          </w:rPr>
          <w:fldChar w:fldCharType="end"/>
        </w:r>
      </w:hyperlink>
    </w:p>
    <w:p w14:paraId="6E91CD19" w14:textId="5D6FB58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55" w:history="1">
        <w:r w:rsidRPr="00BE1DB4">
          <w:rPr>
            <w:rStyle w:val="Hyperlink"/>
          </w:rPr>
          <w:t>7.2.6</w:t>
        </w:r>
        <w:r>
          <w:rPr>
            <w:rFonts w:eastAsiaTheme="minorEastAsia" w:cstheme="minorBidi"/>
            <w:i w:val="0"/>
            <w:iCs w:val="0"/>
            <w:noProof/>
            <w:kern w:val="2"/>
            <w:sz w:val="24"/>
            <w:szCs w:val="24"/>
            <w14:ligatures w14:val="standardContextual"/>
          </w:rPr>
          <w:tab/>
        </w:r>
        <w:r w:rsidRPr="00BE1DB4">
          <w:rPr>
            <w:rStyle w:val="Hyperlink"/>
          </w:rPr>
          <w:t>Release Timelines (Endorsed)</w:t>
        </w:r>
        <w:r>
          <w:rPr>
            <w:noProof/>
            <w:webHidden/>
          </w:rPr>
          <w:tab/>
        </w:r>
        <w:r>
          <w:rPr>
            <w:noProof/>
            <w:webHidden/>
          </w:rPr>
          <w:fldChar w:fldCharType="begin"/>
        </w:r>
        <w:r>
          <w:rPr>
            <w:noProof/>
            <w:webHidden/>
          </w:rPr>
          <w:instrText xml:space="preserve"> PAGEREF _Toc230163455 \h </w:instrText>
        </w:r>
        <w:r>
          <w:rPr>
            <w:noProof/>
            <w:webHidden/>
          </w:rPr>
        </w:r>
        <w:r>
          <w:rPr>
            <w:noProof/>
            <w:webHidden/>
          </w:rPr>
          <w:fldChar w:fldCharType="separate"/>
        </w:r>
        <w:r>
          <w:rPr>
            <w:noProof/>
            <w:webHidden/>
          </w:rPr>
          <w:t>7-69</w:t>
        </w:r>
        <w:r>
          <w:rPr>
            <w:noProof/>
            <w:webHidden/>
          </w:rPr>
          <w:fldChar w:fldCharType="end"/>
        </w:r>
      </w:hyperlink>
    </w:p>
    <w:p w14:paraId="6A762387" w14:textId="624FFFD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56" w:history="1">
        <w:r w:rsidRPr="00BE1DB4">
          <w:rPr>
            <w:rStyle w:val="Hyperlink"/>
          </w:rPr>
          <w:t>7.2.6.1</w:t>
        </w:r>
        <w:r>
          <w:rPr>
            <w:rFonts w:eastAsiaTheme="minorEastAsia" w:cstheme="minorBidi"/>
            <w:noProof/>
            <w:kern w:val="2"/>
            <w:sz w:val="24"/>
            <w:szCs w:val="24"/>
            <w14:ligatures w14:val="standardContextual"/>
          </w:rPr>
          <w:tab/>
        </w:r>
        <w:r w:rsidRPr="00BE1DB4">
          <w:rPr>
            <w:rStyle w:val="Hyperlink"/>
          </w:rPr>
          <w:t>Release 2</w:t>
        </w:r>
        <w:r w:rsidRPr="00BE1DB4">
          <w:rPr>
            <w:rStyle w:val="Hyperlink"/>
            <w:vertAlign w:val="superscript"/>
          </w:rPr>
          <w:t>nd</w:t>
        </w:r>
        <w:r w:rsidRPr="00BE1DB4">
          <w:rPr>
            <w:rStyle w:val="Hyperlink"/>
          </w:rPr>
          <w:t xml:space="preserve">  (Release of HUD's Second Mortgage)</w:t>
        </w:r>
        <w:r>
          <w:rPr>
            <w:noProof/>
            <w:webHidden/>
          </w:rPr>
          <w:tab/>
        </w:r>
        <w:r>
          <w:rPr>
            <w:noProof/>
            <w:webHidden/>
          </w:rPr>
          <w:fldChar w:fldCharType="begin"/>
        </w:r>
        <w:r>
          <w:rPr>
            <w:noProof/>
            <w:webHidden/>
          </w:rPr>
          <w:instrText xml:space="preserve"> PAGEREF _Toc230163456 \h </w:instrText>
        </w:r>
        <w:r>
          <w:rPr>
            <w:noProof/>
            <w:webHidden/>
          </w:rPr>
        </w:r>
        <w:r>
          <w:rPr>
            <w:noProof/>
            <w:webHidden/>
          </w:rPr>
          <w:fldChar w:fldCharType="separate"/>
        </w:r>
        <w:r>
          <w:rPr>
            <w:noProof/>
            <w:webHidden/>
          </w:rPr>
          <w:t>7-69</w:t>
        </w:r>
        <w:r>
          <w:rPr>
            <w:noProof/>
            <w:webHidden/>
          </w:rPr>
          <w:fldChar w:fldCharType="end"/>
        </w:r>
      </w:hyperlink>
    </w:p>
    <w:p w14:paraId="513DDE2A" w14:textId="4E8A2D9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57" w:history="1">
        <w:r w:rsidRPr="00BE1DB4">
          <w:rPr>
            <w:rStyle w:val="Hyperlink"/>
          </w:rPr>
          <w:t>7.2.7</w:t>
        </w:r>
        <w:r>
          <w:rPr>
            <w:rFonts w:eastAsiaTheme="minorEastAsia" w:cstheme="minorBidi"/>
            <w:i w:val="0"/>
            <w:iCs w:val="0"/>
            <w:noProof/>
            <w:kern w:val="2"/>
            <w:sz w:val="24"/>
            <w:szCs w:val="24"/>
            <w14:ligatures w14:val="standardContextual"/>
          </w:rPr>
          <w:tab/>
        </w:r>
        <w:r w:rsidRPr="00BE1DB4">
          <w:rPr>
            <w:rStyle w:val="Hyperlink"/>
          </w:rPr>
          <w:t>Claims Timelines (Endorsed)</w:t>
        </w:r>
        <w:r>
          <w:rPr>
            <w:noProof/>
            <w:webHidden/>
          </w:rPr>
          <w:tab/>
        </w:r>
        <w:r>
          <w:rPr>
            <w:noProof/>
            <w:webHidden/>
          </w:rPr>
          <w:fldChar w:fldCharType="begin"/>
        </w:r>
        <w:r>
          <w:rPr>
            <w:noProof/>
            <w:webHidden/>
          </w:rPr>
          <w:instrText xml:space="preserve"> PAGEREF _Toc230163457 \h </w:instrText>
        </w:r>
        <w:r>
          <w:rPr>
            <w:noProof/>
            <w:webHidden/>
          </w:rPr>
        </w:r>
        <w:r>
          <w:rPr>
            <w:noProof/>
            <w:webHidden/>
          </w:rPr>
          <w:fldChar w:fldCharType="separate"/>
        </w:r>
        <w:r>
          <w:rPr>
            <w:noProof/>
            <w:webHidden/>
          </w:rPr>
          <w:t>7-71</w:t>
        </w:r>
        <w:r>
          <w:rPr>
            <w:noProof/>
            <w:webHidden/>
          </w:rPr>
          <w:fldChar w:fldCharType="end"/>
        </w:r>
      </w:hyperlink>
    </w:p>
    <w:p w14:paraId="4D80CF38" w14:textId="7C392132" w:rsidR="00EC7503" w:rsidRDefault="00EC7503">
      <w:pPr>
        <w:pStyle w:val="TOC2"/>
        <w:rPr>
          <w:rFonts w:eastAsiaTheme="minorEastAsia" w:cstheme="minorBidi"/>
          <w:smallCaps w:val="0"/>
          <w:noProof/>
          <w:kern w:val="2"/>
          <w:sz w:val="24"/>
          <w:szCs w:val="24"/>
          <w14:ligatures w14:val="standardContextual"/>
        </w:rPr>
      </w:pPr>
      <w:hyperlink w:anchor="_Toc230163458" w:history="1">
        <w:r w:rsidRPr="00BE1DB4">
          <w:rPr>
            <w:rStyle w:val="Hyperlink"/>
          </w:rPr>
          <w:t>7.3</w:t>
        </w:r>
        <w:r>
          <w:rPr>
            <w:rFonts w:eastAsiaTheme="minorEastAsia" w:cstheme="minorBidi"/>
            <w:smallCaps w:val="0"/>
            <w:noProof/>
            <w:kern w:val="2"/>
            <w:sz w:val="24"/>
            <w:szCs w:val="24"/>
            <w14:ligatures w14:val="standardContextual"/>
          </w:rPr>
          <w:tab/>
        </w:r>
        <w:r w:rsidRPr="00BE1DB4">
          <w:rPr>
            <w:rStyle w:val="Hyperlink"/>
          </w:rPr>
          <w:t>Assigned Timelines</w:t>
        </w:r>
        <w:r>
          <w:rPr>
            <w:noProof/>
            <w:webHidden/>
          </w:rPr>
          <w:tab/>
        </w:r>
        <w:r>
          <w:rPr>
            <w:noProof/>
            <w:webHidden/>
          </w:rPr>
          <w:fldChar w:fldCharType="begin"/>
        </w:r>
        <w:r>
          <w:rPr>
            <w:noProof/>
            <w:webHidden/>
          </w:rPr>
          <w:instrText xml:space="preserve"> PAGEREF _Toc230163458 \h </w:instrText>
        </w:r>
        <w:r>
          <w:rPr>
            <w:noProof/>
            <w:webHidden/>
          </w:rPr>
        </w:r>
        <w:r>
          <w:rPr>
            <w:noProof/>
            <w:webHidden/>
          </w:rPr>
          <w:fldChar w:fldCharType="separate"/>
        </w:r>
        <w:r>
          <w:rPr>
            <w:noProof/>
            <w:webHidden/>
          </w:rPr>
          <w:t>7-71</w:t>
        </w:r>
        <w:r>
          <w:rPr>
            <w:noProof/>
            <w:webHidden/>
          </w:rPr>
          <w:fldChar w:fldCharType="end"/>
        </w:r>
      </w:hyperlink>
    </w:p>
    <w:p w14:paraId="619A68A4" w14:textId="4EE374A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59" w:history="1">
        <w:r w:rsidRPr="00BE1DB4">
          <w:rPr>
            <w:rStyle w:val="Hyperlink"/>
          </w:rPr>
          <w:t>7.3.1</w:t>
        </w:r>
        <w:r>
          <w:rPr>
            <w:rFonts w:eastAsiaTheme="minorEastAsia" w:cstheme="minorBidi"/>
            <w:i w:val="0"/>
            <w:iCs w:val="0"/>
            <w:noProof/>
            <w:kern w:val="2"/>
            <w:sz w:val="24"/>
            <w:szCs w:val="24"/>
            <w14:ligatures w14:val="standardContextual"/>
          </w:rPr>
          <w:tab/>
        </w:r>
        <w:r w:rsidRPr="00BE1DB4">
          <w:rPr>
            <w:rStyle w:val="Hyperlink"/>
          </w:rPr>
          <w:t>Compliance Timelines</w:t>
        </w:r>
        <w:r>
          <w:rPr>
            <w:noProof/>
            <w:webHidden/>
          </w:rPr>
          <w:tab/>
        </w:r>
        <w:r>
          <w:rPr>
            <w:noProof/>
            <w:webHidden/>
          </w:rPr>
          <w:fldChar w:fldCharType="begin"/>
        </w:r>
        <w:r>
          <w:rPr>
            <w:noProof/>
            <w:webHidden/>
          </w:rPr>
          <w:instrText xml:space="preserve"> PAGEREF _Toc230163459 \h </w:instrText>
        </w:r>
        <w:r>
          <w:rPr>
            <w:noProof/>
            <w:webHidden/>
          </w:rPr>
        </w:r>
        <w:r>
          <w:rPr>
            <w:noProof/>
            <w:webHidden/>
          </w:rPr>
          <w:fldChar w:fldCharType="separate"/>
        </w:r>
        <w:r>
          <w:rPr>
            <w:noProof/>
            <w:webHidden/>
          </w:rPr>
          <w:t>7-71</w:t>
        </w:r>
        <w:r>
          <w:rPr>
            <w:noProof/>
            <w:webHidden/>
          </w:rPr>
          <w:fldChar w:fldCharType="end"/>
        </w:r>
      </w:hyperlink>
    </w:p>
    <w:p w14:paraId="7BAD387C" w14:textId="6E686FB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0" w:history="1">
        <w:r w:rsidRPr="00BE1DB4">
          <w:rPr>
            <w:rStyle w:val="Hyperlink"/>
          </w:rPr>
          <w:t>7.3.1.1</w:t>
        </w:r>
        <w:r>
          <w:rPr>
            <w:rFonts w:eastAsiaTheme="minorEastAsia" w:cstheme="minorBidi"/>
            <w:noProof/>
            <w:kern w:val="2"/>
            <w:sz w:val="24"/>
            <w:szCs w:val="24"/>
            <w14:ligatures w14:val="standardContextual"/>
          </w:rPr>
          <w:tab/>
        </w:r>
        <w:r w:rsidRPr="00BE1DB4">
          <w:rPr>
            <w:rStyle w:val="Hyperlink"/>
          </w:rPr>
          <w:t>Insurance - Flood Policy</w:t>
        </w:r>
        <w:r>
          <w:rPr>
            <w:noProof/>
            <w:webHidden/>
          </w:rPr>
          <w:tab/>
        </w:r>
        <w:r>
          <w:rPr>
            <w:noProof/>
            <w:webHidden/>
          </w:rPr>
          <w:fldChar w:fldCharType="begin"/>
        </w:r>
        <w:r>
          <w:rPr>
            <w:noProof/>
            <w:webHidden/>
          </w:rPr>
          <w:instrText xml:space="preserve"> PAGEREF _Toc230163460 \h </w:instrText>
        </w:r>
        <w:r>
          <w:rPr>
            <w:noProof/>
            <w:webHidden/>
          </w:rPr>
        </w:r>
        <w:r>
          <w:rPr>
            <w:noProof/>
            <w:webHidden/>
          </w:rPr>
          <w:fldChar w:fldCharType="separate"/>
        </w:r>
        <w:r>
          <w:rPr>
            <w:noProof/>
            <w:webHidden/>
          </w:rPr>
          <w:t>7-71</w:t>
        </w:r>
        <w:r>
          <w:rPr>
            <w:noProof/>
            <w:webHidden/>
          </w:rPr>
          <w:fldChar w:fldCharType="end"/>
        </w:r>
      </w:hyperlink>
    </w:p>
    <w:p w14:paraId="3F5CF63E" w14:textId="6A2AEE1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1" w:history="1">
        <w:r w:rsidRPr="00BE1DB4">
          <w:rPr>
            <w:rStyle w:val="Hyperlink"/>
          </w:rPr>
          <w:t>7.3.1.2</w:t>
        </w:r>
        <w:r>
          <w:rPr>
            <w:rFonts w:eastAsiaTheme="minorEastAsia" w:cstheme="minorBidi"/>
            <w:noProof/>
            <w:kern w:val="2"/>
            <w:sz w:val="24"/>
            <w:szCs w:val="24"/>
            <w14:ligatures w14:val="standardContextual"/>
          </w:rPr>
          <w:tab/>
        </w:r>
        <w:r w:rsidRPr="00BE1DB4">
          <w:rPr>
            <w:rStyle w:val="Hyperlink"/>
          </w:rPr>
          <w:t>Insurance - Hazard Policy</w:t>
        </w:r>
        <w:r>
          <w:rPr>
            <w:noProof/>
            <w:webHidden/>
          </w:rPr>
          <w:tab/>
        </w:r>
        <w:r>
          <w:rPr>
            <w:noProof/>
            <w:webHidden/>
          </w:rPr>
          <w:fldChar w:fldCharType="begin"/>
        </w:r>
        <w:r>
          <w:rPr>
            <w:noProof/>
            <w:webHidden/>
          </w:rPr>
          <w:instrText xml:space="preserve"> PAGEREF _Toc230163461 \h </w:instrText>
        </w:r>
        <w:r>
          <w:rPr>
            <w:noProof/>
            <w:webHidden/>
          </w:rPr>
        </w:r>
        <w:r>
          <w:rPr>
            <w:noProof/>
            <w:webHidden/>
          </w:rPr>
          <w:fldChar w:fldCharType="separate"/>
        </w:r>
        <w:r>
          <w:rPr>
            <w:noProof/>
            <w:webHidden/>
          </w:rPr>
          <w:t>7-73</w:t>
        </w:r>
        <w:r>
          <w:rPr>
            <w:noProof/>
            <w:webHidden/>
          </w:rPr>
          <w:fldChar w:fldCharType="end"/>
        </w:r>
      </w:hyperlink>
    </w:p>
    <w:p w14:paraId="6C5F727A" w14:textId="56EF85B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2" w:history="1">
        <w:r w:rsidRPr="00BE1DB4">
          <w:rPr>
            <w:rStyle w:val="Hyperlink"/>
          </w:rPr>
          <w:t>7.3.1.3</w:t>
        </w:r>
        <w:r>
          <w:rPr>
            <w:rFonts w:eastAsiaTheme="minorEastAsia" w:cstheme="minorBidi"/>
            <w:noProof/>
            <w:kern w:val="2"/>
            <w:sz w:val="24"/>
            <w:szCs w:val="24"/>
            <w14:ligatures w14:val="standardContextual"/>
          </w:rPr>
          <w:tab/>
        </w:r>
        <w:r w:rsidRPr="00BE1DB4">
          <w:rPr>
            <w:rStyle w:val="Hyperlink"/>
          </w:rPr>
          <w:t>Insurance/Hardest Hit Funds Administration</w:t>
        </w:r>
        <w:r>
          <w:rPr>
            <w:noProof/>
            <w:webHidden/>
          </w:rPr>
          <w:tab/>
        </w:r>
        <w:r>
          <w:rPr>
            <w:noProof/>
            <w:webHidden/>
          </w:rPr>
          <w:fldChar w:fldCharType="begin"/>
        </w:r>
        <w:r>
          <w:rPr>
            <w:noProof/>
            <w:webHidden/>
          </w:rPr>
          <w:instrText xml:space="preserve"> PAGEREF _Toc230163462 \h </w:instrText>
        </w:r>
        <w:r>
          <w:rPr>
            <w:noProof/>
            <w:webHidden/>
          </w:rPr>
        </w:r>
        <w:r>
          <w:rPr>
            <w:noProof/>
            <w:webHidden/>
          </w:rPr>
          <w:fldChar w:fldCharType="separate"/>
        </w:r>
        <w:r>
          <w:rPr>
            <w:noProof/>
            <w:webHidden/>
          </w:rPr>
          <w:t>7-74</w:t>
        </w:r>
        <w:r>
          <w:rPr>
            <w:noProof/>
            <w:webHidden/>
          </w:rPr>
          <w:fldChar w:fldCharType="end"/>
        </w:r>
      </w:hyperlink>
    </w:p>
    <w:p w14:paraId="24B796E0" w14:textId="689840C3"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3" w:history="1">
        <w:r w:rsidRPr="00BE1DB4">
          <w:rPr>
            <w:rStyle w:val="Hyperlink"/>
          </w:rPr>
          <w:t>7.3.1.4</w:t>
        </w:r>
        <w:r>
          <w:rPr>
            <w:rFonts w:eastAsiaTheme="minorEastAsia" w:cstheme="minorBidi"/>
            <w:noProof/>
            <w:kern w:val="2"/>
            <w:sz w:val="24"/>
            <w:szCs w:val="24"/>
            <w14:ligatures w14:val="standardContextual"/>
          </w:rPr>
          <w:tab/>
        </w:r>
        <w:r w:rsidRPr="00BE1DB4">
          <w:rPr>
            <w:rStyle w:val="Hyperlink"/>
          </w:rPr>
          <w:t>Insurance/Loss Draft Administration</w:t>
        </w:r>
        <w:r>
          <w:rPr>
            <w:noProof/>
            <w:webHidden/>
          </w:rPr>
          <w:tab/>
        </w:r>
        <w:r>
          <w:rPr>
            <w:noProof/>
            <w:webHidden/>
          </w:rPr>
          <w:fldChar w:fldCharType="begin"/>
        </w:r>
        <w:r>
          <w:rPr>
            <w:noProof/>
            <w:webHidden/>
          </w:rPr>
          <w:instrText xml:space="preserve"> PAGEREF _Toc230163463 \h </w:instrText>
        </w:r>
        <w:r>
          <w:rPr>
            <w:noProof/>
            <w:webHidden/>
          </w:rPr>
        </w:r>
        <w:r>
          <w:rPr>
            <w:noProof/>
            <w:webHidden/>
          </w:rPr>
          <w:fldChar w:fldCharType="separate"/>
        </w:r>
        <w:r>
          <w:rPr>
            <w:noProof/>
            <w:webHidden/>
          </w:rPr>
          <w:t>7-74</w:t>
        </w:r>
        <w:r>
          <w:rPr>
            <w:noProof/>
            <w:webHidden/>
          </w:rPr>
          <w:fldChar w:fldCharType="end"/>
        </w:r>
      </w:hyperlink>
    </w:p>
    <w:p w14:paraId="3223E039" w14:textId="04AE0C4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4" w:history="1">
        <w:r w:rsidRPr="00BE1DB4">
          <w:rPr>
            <w:rStyle w:val="Hyperlink"/>
          </w:rPr>
          <w:t>7.3.1.5</w:t>
        </w:r>
        <w:r>
          <w:rPr>
            <w:rFonts w:eastAsiaTheme="minorEastAsia" w:cstheme="minorBidi"/>
            <w:noProof/>
            <w:kern w:val="2"/>
            <w:sz w:val="24"/>
            <w:szCs w:val="24"/>
            <w14:ligatures w14:val="standardContextual"/>
          </w:rPr>
          <w:tab/>
        </w:r>
        <w:r w:rsidRPr="00BE1DB4">
          <w:rPr>
            <w:rStyle w:val="Hyperlink"/>
          </w:rPr>
          <w:t>Occupancy Compliance Certification</w:t>
        </w:r>
        <w:r>
          <w:rPr>
            <w:noProof/>
            <w:webHidden/>
          </w:rPr>
          <w:tab/>
        </w:r>
        <w:r>
          <w:rPr>
            <w:noProof/>
            <w:webHidden/>
          </w:rPr>
          <w:fldChar w:fldCharType="begin"/>
        </w:r>
        <w:r>
          <w:rPr>
            <w:noProof/>
            <w:webHidden/>
          </w:rPr>
          <w:instrText xml:space="preserve"> PAGEREF _Toc230163464 \h </w:instrText>
        </w:r>
        <w:r>
          <w:rPr>
            <w:noProof/>
            <w:webHidden/>
          </w:rPr>
        </w:r>
        <w:r>
          <w:rPr>
            <w:noProof/>
            <w:webHidden/>
          </w:rPr>
          <w:fldChar w:fldCharType="separate"/>
        </w:r>
        <w:r>
          <w:rPr>
            <w:noProof/>
            <w:webHidden/>
          </w:rPr>
          <w:t>7-76</w:t>
        </w:r>
        <w:r>
          <w:rPr>
            <w:noProof/>
            <w:webHidden/>
          </w:rPr>
          <w:fldChar w:fldCharType="end"/>
        </w:r>
      </w:hyperlink>
    </w:p>
    <w:p w14:paraId="255DC42C" w14:textId="1293216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5" w:history="1">
        <w:r w:rsidRPr="00BE1DB4">
          <w:rPr>
            <w:rStyle w:val="Hyperlink"/>
          </w:rPr>
          <w:t>7.3.1.6</w:t>
        </w:r>
        <w:r>
          <w:rPr>
            <w:rFonts w:eastAsiaTheme="minorEastAsia" w:cstheme="minorBidi"/>
            <w:noProof/>
            <w:kern w:val="2"/>
            <w:sz w:val="24"/>
            <w:szCs w:val="24"/>
            <w14:ligatures w14:val="standardContextual"/>
          </w:rPr>
          <w:tab/>
        </w:r>
        <w:r w:rsidRPr="00BE1DB4">
          <w:rPr>
            <w:rStyle w:val="Hyperlink"/>
          </w:rPr>
          <w:t>Request for Payment</w:t>
        </w:r>
        <w:r>
          <w:rPr>
            <w:noProof/>
            <w:webHidden/>
          </w:rPr>
          <w:tab/>
        </w:r>
        <w:r>
          <w:rPr>
            <w:noProof/>
            <w:webHidden/>
          </w:rPr>
          <w:fldChar w:fldCharType="begin"/>
        </w:r>
        <w:r>
          <w:rPr>
            <w:noProof/>
            <w:webHidden/>
          </w:rPr>
          <w:instrText xml:space="preserve"> PAGEREF _Toc230163465 \h </w:instrText>
        </w:r>
        <w:r>
          <w:rPr>
            <w:noProof/>
            <w:webHidden/>
          </w:rPr>
        </w:r>
        <w:r>
          <w:rPr>
            <w:noProof/>
            <w:webHidden/>
          </w:rPr>
          <w:fldChar w:fldCharType="separate"/>
        </w:r>
        <w:r>
          <w:rPr>
            <w:noProof/>
            <w:webHidden/>
          </w:rPr>
          <w:t>7-76</w:t>
        </w:r>
        <w:r>
          <w:rPr>
            <w:noProof/>
            <w:webHidden/>
          </w:rPr>
          <w:fldChar w:fldCharType="end"/>
        </w:r>
      </w:hyperlink>
    </w:p>
    <w:p w14:paraId="193BA12E" w14:textId="19E1E0E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6" w:history="1">
        <w:r w:rsidRPr="00BE1DB4">
          <w:rPr>
            <w:rStyle w:val="Hyperlink"/>
          </w:rPr>
          <w:t>7.3.1.7</w:t>
        </w:r>
        <w:r>
          <w:rPr>
            <w:rFonts w:eastAsiaTheme="minorEastAsia" w:cstheme="minorBidi"/>
            <w:noProof/>
            <w:kern w:val="2"/>
            <w:sz w:val="24"/>
            <w:szCs w:val="24"/>
            <w14:ligatures w14:val="standardContextual"/>
          </w:rPr>
          <w:tab/>
        </w:r>
        <w:r w:rsidRPr="00BE1DB4">
          <w:rPr>
            <w:rStyle w:val="Hyperlink"/>
          </w:rPr>
          <w:t>Request for Unscheduled Advance</w:t>
        </w:r>
        <w:r>
          <w:rPr>
            <w:noProof/>
            <w:webHidden/>
          </w:rPr>
          <w:tab/>
        </w:r>
        <w:r>
          <w:rPr>
            <w:noProof/>
            <w:webHidden/>
          </w:rPr>
          <w:fldChar w:fldCharType="begin"/>
        </w:r>
        <w:r>
          <w:rPr>
            <w:noProof/>
            <w:webHidden/>
          </w:rPr>
          <w:instrText xml:space="preserve"> PAGEREF _Toc230163466 \h </w:instrText>
        </w:r>
        <w:r>
          <w:rPr>
            <w:noProof/>
            <w:webHidden/>
          </w:rPr>
        </w:r>
        <w:r>
          <w:rPr>
            <w:noProof/>
            <w:webHidden/>
          </w:rPr>
          <w:fldChar w:fldCharType="separate"/>
        </w:r>
        <w:r>
          <w:rPr>
            <w:noProof/>
            <w:webHidden/>
          </w:rPr>
          <w:t>7-77</w:t>
        </w:r>
        <w:r>
          <w:rPr>
            <w:noProof/>
            <w:webHidden/>
          </w:rPr>
          <w:fldChar w:fldCharType="end"/>
        </w:r>
      </w:hyperlink>
    </w:p>
    <w:p w14:paraId="1FA32958" w14:textId="4370871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7" w:history="1">
        <w:r w:rsidRPr="00BE1DB4">
          <w:rPr>
            <w:rStyle w:val="Hyperlink"/>
          </w:rPr>
          <w:t>7.3.1.8</w:t>
        </w:r>
        <w:r>
          <w:rPr>
            <w:rFonts w:eastAsiaTheme="minorEastAsia" w:cstheme="minorBidi"/>
            <w:noProof/>
            <w:kern w:val="2"/>
            <w:sz w:val="24"/>
            <w:szCs w:val="24"/>
            <w14:ligatures w14:val="standardContextual"/>
          </w:rPr>
          <w:tab/>
        </w:r>
        <w:r w:rsidRPr="00BE1DB4">
          <w:rPr>
            <w:rStyle w:val="Hyperlink"/>
          </w:rPr>
          <w:t>Taxes Delinquent</w:t>
        </w:r>
        <w:r>
          <w:rPr>
            <w:noProof/>
            <w:webHidden/>
          </w:rPr>
          <w:tab/>
        </w:r>
        <w:r>
          <w:rPr>
            <w:noProof/>
            <w:webHidden/>
          </w:rPr>
          <w:fldChar w:fldCharType="begin"/>
        </w:r>
        <w:r>
          <w:rPr>
            <w:noProof/>
            <w:webHidden/>
          </w:rPr>
          <w:instrText xml:space="preserve"> PAGEREF _Toc230163467 \h </w:instrText>
        </w:r>
        <w:r>
          <w:rPr>
            <w:noProof/>
            <w:webHidden/>
          </w:rPr>
        </w:r>
        <w:r>
          <w:rPr>
            <w:noProof/>
            <w:webHidden/>
          </w:rPr>
          <w:fldChar w:fldCharType="separate"/>
        </w:r>
        <w:r>
          <w:rPr>
            <w:noProof/>
            <w:webHidden/>
          </w:rPr>
          <w:t>7-77</w:t>
        </w:r>
        <w:r>
          <w:rPr>
            <w:noProof/>
            <w:webHidden/>
          </w:rPr>
          <w:fldChar w:fldCharType="end"/>
        </w:r>
      </w:hyperlink>
    </w:p>
    <w:p w14:paraId="5175E152" w14:textId="09195C7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68" w:history="1">
        <w:r w:rsidRPr="00BE1DB4">
          <w:rPr>
            <w:rStyle w:val="Hyperlink"/>
          </w:rPr>
          <w:t>7.3.2</w:t>
        </w:r>
        <w:r>
          <w:rPr>
            <w:rFonts w:eastAsiaTheme="minorEastAsia" w:cstheme="minorBidi"/>
            <w:i w:val="0"/>
            <w:iCs w:val="0"/>
            <w:noProof/>
            <w:kern w:val="2"/>
            <w:sz w:val="24"/>
            <w:szCs w:val="24"/>
            <w14:ligatures w14:val="standardContextual"/>
          </w:rPr>
          <w:tab/>
        </w:r>
        <w:r w:rsidRPr="00BE1DB4">
          <w:rPr>
            <w:rStyle w:val="Hyperlink"/>
          </w:rPr>
          <w:t>Disposition Timelines</w:t>
        </w:r>
        <w:r>
          <w:rPr>
            <w:noProof/>
            <w:webHidden/>
          </w:rPr>
          <w:tab/>
        </w:r>
        <w:r>
          <w:rPr>
            <w:noProof/>
            <w:webHidden/>
          </w:rPr>
          <w:fldChar w:fldCharType="begin"/>
        </w:r>
        <w:r>
          <w:rPr>
            <w:noProof/>
            <w:webHidden/>
          </w:rPr>
          <w:instrText xml:space="preserve"> PAGEREF _Toc230163468 \h </w:instrText>
        </w:r>
        <w:r>
          <w:rPr>
            <w:noProof/>
            <w:webHidden/>
          </w:rPr>
        </w:r>
        <w:r>
          <w:rPr>
            <w:noProof/>
            <w:webHidden/>
          </w:rPr>
          <w:fldChar w:fldCharType="separate"/>
        </w:r>
        <w:r>
          <w:rPr>
            <w:noProof/>
            <w:webHidden/>
          </w:rPr>
          <w:t>7-80</w:t>
        </w:r>
        <w:r>
          <w:rPr>
            <w:noProof/>
            <w:webHidden/>
          </w:rPr>
          <w:fldChar w:fldCharType="end"/>
        </w:r>
      </w:hyperlink>
    </w:p>
    <w:p w14:paraId="3251E427" w14:textId="113326E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69" w:history="1">
        <w:r w:rsidRPr="00BE1DB4">
          <w:rPr>
            <w:rStyle w:val="Hyperlink"/>
          </w:rPr>
          <w:t>7.3.2.1</w:t>
        </w:r>
        <w:r>
          <w:rPr>
            <w:rFonts w:eastAsiaTheme="minorEastAsia" w:cstheme="minorBidi"/>
            <w:noProof/>
            <w:kern w:val="2"/>
            <w:sz w:val="24"/>
            <w:szCs w:val="24"/>
            <w14:ligatures w14:val="standardContextual"/>
          </w:rPr>
          <w:tab/>
        </w:r>
        <w:r w:rsidRPr="00BE1DB4">
          <w:rPr>
            <w:rStyle w:val="Hyperlink"/>
          </w:rPr>
          <w:t>Asset Sale</w:t>
        </w:r>
        <w:r>
          <w:rPr>
            <w:noProof/>
            <w:webHidden/>
          </w:rPr>
          <w:tab/>
        </w:r>
        <w:r>
          <w:rPr>
            <w:noProof/>
            <w:webHidden/>
          </w:rPr>
          <w:fldChar w:fldCharType="begin"/>
        </w:r>
        <w:r>
          <w:rPr>
            <w:noProof/>
            <w:webHidden/>
          </w:rPr>
          <w:instrText xml:space="preserve"> PAGEREF _Toc230163469 \h </w:instrText>
        </w:r>
        <w:r>
          <w:rPr>
            <w:noProof/>
            <w:webHidden/>
          </w:rPr>
        </w:r>
        <w:r>
          <w:rPr>
            <w:noProof/>
            <w:webHidden/>
          </w:rPr>
          <w:fldChar w:fldCharType="separate"/>
        </w:r>
        <w:r>
          <w:rPr>
            <w:noProof/>
            <w:webHidden/>
          </w:rPr>
          <w:t>7-80</w:t>
        </w:r>
        <w:r>
          <w:rPr>
            <w:noProof/>
            <w:webHidden/>
          </w:rPr>
          <w:fldChar w:fldCharType="end"/>
        </w:r>
      </w:hyperlink>
    </w:p>
    <w:p w14:paraId="0AAA6C16" w14:textId="168ABEF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0" w:history="1">
        <w:r w:rsidRPr="00BE1DB4">
          <w:rPr>
            <w:rStyle w:val="Hyperlink"/>
          </w:rPr>
          <w:t>7.3.2.2</w:t>
        </w:r>
        <w:r>
          <w:rPr>
            <w:rFonts w:eastAsiaTheme="minorEastAsia" w:cstheme="minorBidi"/>
            <w:noProof/>
            <w:kern w:val="2"/>
            <w:sz w:val="24"/>
            <w:szCs w:val="24"/>
            <w14:ligatures w14:val="standardContextual"/>
          </w:rPr>
          <w:tab/>
        </w:r>
        <w:r w:rsidRPr="00BE1DB4">
          <w:rPr>
            <w:rStyle w:val="Hyperlink"/>
          </w:rPr>
          <w:t>Due and Payable</w:t>
        </w:r>
        <w:r>
          <w:rPr>
            <w:noProof/>
            <w:webHidden/>
          </w:rPr>
          <w:tab/>
        </w:r>
        <w:r>
          <w:rPr>
            <w:noProof/>
            <w:webHidden/>
          </w:rPr>
          <w:fldChar w:fldCharType="begin"/>
        </w:r>
        <w:r>
          <w:rPr>
            <w:noProof/>
            <w:webHidden/>
          </w:rPr>
          <w:instrText xml:space="preserve"> PAGEREF _Toc230163470 \h </w:instrText>
        </w:r>
        <w:r>
          <w:rPr>
            <w:noProof/>
            <w:webHidden/>
          </w:rPr>
        </w:r>
        <w:r>
          <w:rPr>
            <w:noProof/>
            <w:webHidden/>
          </w:rPr>
          <w:fldChar w:fldCharType="separate"/>
        </w:r>
        <w:r>
          <w:rPr>
            <w:noProof/>
            <w:webHidden/>
          </w:rPr>
          <w:t>7-81</w:t>
        </w:r>
        <w:r>
          <w:rPr>
            <w:noProof/>
            <w:webHidden/>
          </w:rPr>
          <w:fldChar w:fldCharType="end"/>
        </w:r>
      </w:hyperlink>
    </w:p>
    <w:p w14:paraId="47013925" w14:textId="3537AE0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1" w:history="1">
        <w:r w:rsidRPr="00BE1DB4">
          <w:rPr>
            <w:rStyle w:val="Hyperlink"/>
          </w:rPr>
          <w:t>7.3.2.3</w:t>
        </w:r>
        <w:r>
          <w:rPr>
            <w:rFonts w:eastAsiaTheme="minorEastAsia" w:cstheme="minorBidi"/>
            <w:noProof/>
            <w:kern w:val="2"/>
            <w:sz w:val="24"/>
            <w:szCs w:val="24"/>
            <w14:ligatures w14:val="standardContextual"/>
          </w:rPr>
          <w:tab/>
        </w:r>
        <w:r w:rsidRPr="00BE1DB4">
          <w:rPr>
            <w:rStyle w:val="Hyperlink"/>
          </w:rPr>
          <w:t>Loss Mitigation - Deed-in-Lieu</w:t>
        </w:r>
        <w:r>
          <w:rPr>
            <w:noProof/>
            <w:webHidden/>
          </w:rPr>
          <w:tab/>
        </w:r>
        <w:r>
          <w:rPr>
            <w:noProof/>
            <w:webHidden/>
          </w:rPr>
          <w:fldChar w:fldCharType="begin"/>
        </w:r>
        <w:r>
          <w:rPr>
            <w:noProof/>
            <w:webHidden/>
          </w:rPr>
          <w:instrText xml:space="preserve"> PAGEREF _Toc230163471 \h </w:instrText>
        </w:r>
        <w:r>
          <w:rPr>
            <w:noProof/>
            <w:webHidden/>
          </w:rPr>
        </w:r>
        <w:r>
          <w:rPr>
            <w:noProof/>
            <w:webHidden/>
          </w:rPr>
          <w:fldChar w:fldCharType="separate"/>
        </w:r>
        <w:r>
          <w:rPr>
            <w:noProof/>
            <w:webHidden/>
          </w:rPr>
          <w:t>7-82</w:t>
        </w:r>
        <w:r>
          <w:rPr>
            <w:noProof/>
            <w:webHidden/>
          </w:rPr>
          <w:fldChar w:fldCharType="end"/>
        </w:r>
      </w:hyperlink>
    </w:p>
    <w:p w14:paraId="14FA2047" w14:textId="35CA29A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2" w:history="1">
        <w:r w:rsidRPr="00BE1DB4">
          <w:rPr>
            <w:rStyle w:val="Hyperlink"/>
          </w:rPr>
          <w:t>7.3.2.4</w:t>
        </w:r>
        <w:r>
          <w:rPr>
            <w:rFonts w:eastAsiaTheme="minorEastAsia" w:cstheme="minorBidi"/>
            <w:noProof/>
            <w:kern w:val="2"/>
            <w:sz w:val="24"/>
            <w:szCs w:val="24"/>
            <w14:ligatures w14:val="standardContextual"/>
          </w:rPr>
          <w:tab/>
        </w:r>
        <w:r w:rsidRPr="00BE1DB4">
          <w:rPr>
            <w:rStyle w:val="Hyperlink"/>
          </w:rPr>
          <w:t>Loss Mitigation – Family Sale Pending</w:t>
        </w:r>
        <w:r>
          <w:rPr>
            <w:noProof/>
            <w:webHidden/>
          </w:rPr>
          <w:tab/>
        </w:r>
        <w:r>
          <w:rPr>
            <w:noProof/>
            <w:webHidden/>
          </w:rPr>
          <w:fldChar w:fldCharType="begin"/>
        </w:r>
        <w:r>
          <w:rPr>
            <w:noProof/>
            <w:webHidden/>
          </w:rPr>
          <w:instrText xml:space="preserve"> PAGEREF _Toc230163472 \h </w:instrText>
        </w:r>
        <w:r>
          <w:rPr>
            <w:noProof/>
            <w:webHidden/>
          </w:rPr>
        </w:r>
        <w:r>
          <w:rPr>
            <w:noProof/>
            <w:webHidden/>
          </w:rPr>
          <w:fldChar w:fldCharType="separate"/>
        </w:r>
        <w:r>
          <w:rPr>
            <w:noProof/>
            <w:webHidden/>
          </w:rPr>
          <w:t>7-83</w:t>
        </w:r>
        <w:r>
          <w:rPr>
            <w:noProof/>
            <w:webHidden/>
          </w:rPr>
          <w:fldChar w:fldCharType="end"/>
        </w:r>
      </w:hyperlink>
    </w:p>
    <w:p w14:paraId="5AB5037B" w14:textId="2A051F31"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3" w:history="1">
        <w:r w:rsidRPr="00BE1DB4">
          <w:rPr>
            <w:rStyle w:val="Hyperlink"/>
          </w:rPr>
          <w:t>7.3.2.5</w:t>
        </w:r>
        <w:r>
          <w:rPr>
            <w:rFonts w:eastAsiaTheme="minorEastAsia" w:cstheme="minorBidi"/>
            <w:noProof/>
            <w:kern w:val="2"/>
            <w:sz w:val="24"/>
            <w:szCs w:val="24"/>
            <w14:ligatures w14:val="standardContextual"/>
          </w:rPr>
          <w:tab/>
        </w:r>
        <w:r w:rsidRPr="00BE1DB4">
          <w:rPr>
            <w:rStyle w:val="Hyperlink"/>
          </w:rPr>
          <w:t>Loss Mitigation – Pre-Foreclosure</w:t>
        </w:r>
        <w:r>
          <w:rPr>
            <w:noProof/>
            <w:webHidden/>
          </w:rPr>
          <w:tab/>
        </w:r>
        <w:r>
          <w:rPr>
            <w:noProof/>
            <w:webHidden/>
          </w:rPr>
          <w:fldChar w:fldCharType="begin"/>
        </w:r>
        <w:r>
          <w:rPr>
            <w:noProof/>
            <w:webHidden/>
          </w:rPr>
          <w:instrText xml:space="preserve"> PAGEREF _Toc230163473 \h </w:instrText>
        </w:r>
        <w:r>
          <w:rPr>
            <w:noProof/>
            <w:webHidden/>
          </w:rPr>
        </w:r>
        <w:r>
          <w:rPr>
            <w:noProof/>
            <w:webHidden/>
          </w:rPr>
          <w:fldChar w:fldCharType="separate"/>
        </w:r>
        <w:r>
          <w:rPr>
            <w:noProof/>
            <w:webHidden/>
          </w:rPr>
          <w:t>7-84</w:t>
        </w:r>
        <w:r>
          <w:rPr>
            <w:noProof/>
            <w:webHidden/>
          </w:rPr>
          <w:fldChar w:fldCharType="end"/>
        </w:r>
      </w:hyperlink>
    </w:p>
    <w:p w14:paraId="6D536EA8" w14:textId="5805851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4" w:history="1">
        <w:r w:rsidRPr="00BE1DB4">
          <w:rPr>
            <w:rStyle w:val="Hyperlink"/>
          </w:rPr>
          <w:t>7.3.2.6</w:t>
        </w:r>
        <w:r>
          <w:rPr>
            <w:rFonts w:eastAsiaTheme="minorEastAsia" w:cstheme="minorBidi"/>
            <w:noProof/>
            <w:kern w:val="2"/>
            <w:sz w:val="24"/>
            <w:szCs w:val="24"/>
            <w14:ligatures w14:val="standardContextual"/>
          </w:rPr>
          <w:tab/>
        </w:r>
        <w:r w:rsidRPr="00BE1DB4">
          <w:rPr>
            <w:rStyle w:val="Hyperlink"/>
          </w:rPr>
          <w:t>Loss Mitigation – Short Sale</w:t>
        </w:r>
        <w:r>
          <w:rPr>
            <w:noProof/>
            <w:webHidden/>
          </w:rPr>
          <w:tab/>
        </w:r>
        <w:r>
          <w:rPr>
            <w:noProof/>
            <w:webHidden/>
          </w:rPr>
          <w:fldChar w:fldCharType="begin"/>
        </w:r>
        <w:r>
          <w:rPr>
            <w:noProof/>
            <w:webHidden/>
          </w:rPr>
          <w:instrText xml:space="preserve"> PAGEREF _Toc230163474 \h </w:instrText>
        </w:r>
        <w:r>
          <w:rPr>
            <w:noProof/>
            <w:webHidden/>
          </w:rPr>
        </w:r>
        <w:r>
          <w:rPr>
            <w:noProof/>
            <w:webHidden/>
          </w:rPr>
          <w:fldChar w:fldCharType="separate"/>
        </w:r>
        <w:r>
          <w:rPr>
            <w:noProof/>
            <w:webHidden/>
          </w:rPr>
          <w:t>7-86</w:t>
        </w:r>
        <w:r>
          <w:rPr>
            <w:noProof/>
            <w:webHidden/>
          </w:rPr>
          <w:fldChar w:fldCharType="end"/>
        </w:r>
      </w:hyperlink>
    </w:p>
    <w:p w14:paraId="34C90F3B" w14:textId="65B7A94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5" w:history="1">
        <w:r w:rsidRPr="00BE1DB4">
          <w:rPr>
            <w:rStyle w:val="Hyperlink"/>
          </w:rPr>
          <w:t>7.3.2.7</w:t>
        </w:r>
        <w:r>
          <w:rPr>
            <w:rFonts w:eastAsiaTheme="minorEastAsia" w:cstheme="minorBidi"/>
            <w:noProof/>
            <w:kern w:val="2"/>
            <w:sz w:val="24"/>
            <w:szCs w:val="24"/>
            <w14:ligatures w14:val="standardContextual"/>
          </w:rPr>
          <w:tab/>
        </w:r>
        <w:r w:rsidRPr="00BE1DB4">
          <w:rPr>
            <w:rStyle w:val="Hyperlink"/>
          </w:rPr>
          <w:t>Write-Off Review</w:t>
        </w:r>
        <w:r>
          <w:rPr>
            <w:noProof/>
            <w:webHidden/>
          </w:rPr>
          <w:tab/>
        </w:r>
        <w:r>
          <w:rPr>
            <w:noProof/>
            <w:webHidden/>
          </w:rPr>
          <w:fldChar w:fldCharType="begin"/>
        </w:r>
        <w:r>
          <w:rPr>
            <w:noProof/>
            <w:webHidden/>
          </w:rPr>
          <w:instrText xml:space="preserve"> PAGEREF _Toc230163475 \h </w:instrText>
        </w:r>
        <w:r>
          <w:rPr>
            <w:noProof/>
            <w:webHidden/>
          </w:rPr>
        </w:r>
        <w:r>
          <w:rPr>
            <w:noProof/>
            <w:webHidden/>
          </w:rPr>
          <w:fldChar w:fldCharType="separate"/>
        </w:r>
        <w:r>
          <w:rPr>
            <w:noProof/>
            <w:webHidden/>
          </w:rPr>
          <w:t>7-87</w:t>
        </w:r>
        <w:r>
          <w:rPr>
            <w:noProof/>
            <w:webHidden/>
          </w:rPr>
          <w:fldChar w:fldCharType="end"/>
        </w:r>
      </w:hyperlink>
    </w:p>
    <w:p w14:paraId="205A0900" w14:textId="1072BDD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76" w:history="1">
        <w:r w:rsidRPr="00BE1DB4">
          <w:rPr>
            <w:rStyle w:val="Hyperlink"/>
          </w:rPr>
          <w:t>7.3.3</w:t>
        </w:r>
        <w:r>
          <w:rPr>
            <w:rFonts w:eastAsiaTheme="minorEastAsia" w:cstheme="minorBidi"/>
            <w:i w:val="0"/>
            <w:iCs w:val="0"/>
            <w:noProof/>
            <w:kern w:val="2"/>
            <w:sz w:val="24"/>
            <w:szCs w:val="24"/>
            <w14:ligatures w14:val="standardContextual"/>
          </w:rPr>
          <w:tab/>
        </w:r>
        <w:r w:rsidRPr="00BE1DB4">
          <w:rPr>
            <w:rStyle w:val="Hyperlink"/>
          </w:rPr>
          <w:t>Request Timelines</w:t>
        </w:r>
        <w:r>
          <w:rPr>
            <w:noProof/>
            <w:webHidden/>
          </w:rPr>
          <w:tab/>
        </w:r>
        <w:r>
          <w:rPr>
            <w:noProof/>
            <w:webHidden/>
          </w:rPr>
          <w:fldChar w:fldCharType="begin"/>
        </w:r>
        <w:r>
          <w:rPr>
            <w:noProof/>
            <w:webHidden/>
          </w:rPr>
          <w:instrText xml:space="preserve"> PAGEREF _Toc230163476 \h </w:instrText>
        </w:r>
        <w:r>
          <w:rPr>
            <w:noProof/>
            <w:webHidden/>
          </w:rPr>
        </w:r>
        <w:r>
          <w:rPr>
            <w:noProof/>
            <w:webHidden/>
          </w:rPr>
          <w:fldChar w:fldCharType="separate"/>
        </w:r>
        <w:r>
          <w:rPr>
            <w:noProof/>
            <w:webHidden/>
          </w:rPr>
          <w:t>7-88</w:t>
        </w:r>
        <w:r>
          <w:rPr>
            <w:noProof/>
            <w:webHidden/>
          </w:rPr>
          <w:fldChar w:fldCharType="end"/>
        </w:r>
      </w:hyperlink>
    </w:p>
    <w:p w14:paraId="3918122D" w14:textId="4C3FF86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7" w:history="1">
        <w:r w:rsidRPr="00BE1DB4">
          <w:rPr>
            <w:rStyle w:val="Hyperlink"/>
          </w:rPr>
          <w:t>7.3.3.1</w:t>
        </w:r>
        <w:r>
          <w:rPr>
            <w:rFonts w:eastAsiaTheme="minorEastAsia" w:cstheme="minorBidi"/>
            <w:noProof/>
            <w:kern w:val="2"/>
            <w:sz w:val="24"/>
            <w:szCs w:val="24"/>
            <w14:ligatures w14:val="standardContextual"/>
          </w:rPr>
          <w:tab/>
        </w:r>
        <w:r w:rsidRPr="00BE1DB4">
          <w:rPr>
            <w:rStyle w:val="Hyperlink"/>
          </w:rPr>
          <w:t>Certificate of Indebtedness (COI)</w:t>
        </w:r>
        <w:r>
          <w:rPr>
            <w:noProof/>
            <w:webHidden/>
          </w:rPr>
          <w:tab/>
        </w:r>
        <w:r>
          <w:rPr>
            <w:noProof/>
            <w:webHidden/>
          </w:rPr>
          <w:fldChar w:fldCharType="begin"/>
        </w:r>
        <w:r>
          <w:rPr>
            <w:noProof/>
            <w:webHidden/>
          </w:rPr>
          <w:instrText xml:space="preserve"> PAGEREF _Toc230163477 \h </w:instrText>
        </w:r>
        <w:r>
          <w:rPr>
            <w:noProof/>
            <w:webHidden/>
          </w:rPr>
        </w:r>
        <w:r>
          <w:rPr>
            <w:noProof/>
            <w:webHidden/>
          </w:rPr>
          <w:fldChar w:fldCharType="separate"/>
        </w:r>
        <w:r>
          <w:rPr>
            <w:noProof/>
            <w:webHidden/>
          </w:rPr>
          <w:t>7-88</w:t>
        </w:r>
        <w:r>
          <w:rPr>
            <w:noProof/>
            <w:webHidden/>
          </w:rPr>
          <w:fldChar w:fldCharType="end"/>
        </w:r>
      </w:hyperlink>
    </w:p>
    <w:p w14:paraId="6B7E25A2" w14:textId="418037F8"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8" w:history="1">
        <w:r w:rsidRPr="00BE1DB4">
          <w:rPr>
            <w:rStyle w:val="Hyperlink"/>
          </w:rPr>
          <w:t>7.3.3.2</w:t>
        </w:r>
        <w:r>
          <w:rPr>
            <w:rFonts w:eastAsiaTheme="minorEastAsia" w:cstheme="minorBidi"/>
            <w:noProof/>
            <w:kern w:val="2"/>
            <w:sz w:val="24"/>
            <w:szCs w:val="24"/>
            <w14:ligatures w14:val="standardContextual"/>
          </w:rPr>
          <w:tab/>
        </w:r>
        <w:r w:rsidRPr="00BE1DB4">
          <w:rPr>
            <w:rStyle w:val="Hyperlink"/>
          </w:rPr>
          <w:t>Extension – At-Risk</w:t>
        </w:r>
        <w:r>
          <w:rPr>
            <w:noProof/>
            <w:webHidden/>
          </w:rPr>
          <w:tab/>
        </w:r>
        <w:r>
          <w:rPr>
            <w:noProof/>
            <w:webHidden/>
          </w:rPr>
          <w:fldChar w:fldCharType="begin"/>
        </w:r>
        <w:r>
          <w:rPr>
            <w:noProof/>
            <w:webHidden/>
          </w:rPr>
          <w:instrText xml:space="preserve"> PAGEREF _Toc230163478 \h </w:instrText>
        </w:r>
        <w:r>
          <w:rPr>
            <w:noProof/>
            <w:webHidden/>
          </w:rPr>
        </w:r>
        <w:r>
          <w:rPr>
            <w:noProof/>
            <w:webHidden/>
          </w:rPr>
          <w:fldChar w:fldCharType="separate"/>
        </w:r>
        <w:r>
          <w:rPr>
            <w:noProof/>
            <w:webHidden/>
          </w:rPr>
          <w:t>7-88</w:t>
        </w:r>
        <w:r>
          <w:rPr>
            <w:noProof/>
            <w:webHidden/>
          </w:rPr>
          <w:fldChar w:fldCharType="end"/>
        </w:r>
      </w:hyperlink>
    </w:p>
    <w:p w14:paraId="61769729" w14:textId="0595C536"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79" w:history="1">
        <w:r w:rsidRPr="00BE1DB4">
          <w:rPr>
            <w:rStyle w:val="Hyperlink"/>
          </w:rPr>
          <w:t>7.3.3.3</w:t>
        </w:r>
        <w:r>
          <w:rPr>
            <w:rFonts w:eastAsiaTheme="minorEastAsia" w:cstheme="minorBidi"/>
            <w:noProof/>
            <w:kern w:val="2"/>
            <w:sz w:val="24"/>
            <w:szCs w:val="24"/>
            <w14:ligatures w14:val="standardContextual"/>
          </w:rPr>
          <w:tab/>
        </w:r>
        <w:r w:rsidRPr="00BE1DB4">
          <w:rPr>
            <w:rStyle w:val="Hyperlink"/>
          </w:rPr>
          <w:t>Extension – COVID-19 Request to Delay Due &amp; Payable</w:t>
        </w:r>
        <w:r>
          <w:rPr>
            <w:noProof/>
            <w:webHidden/>
          </w:rPr>
          <w:tab/>
        </w:r>
        <w:r>
          <w:rPr>
            <w:noProof/>
            <w:webHidden/>
          </w:rPr>
          <w:fldChar w:fldCharType="begin"/>
        </w:r>
        <w:r>
          <w:rPr>
            <w:noProof/>
            <w:webHidden/>
          </w:rPr>
          <w:instrText xml:space="preserve"> PAGEREF _Toc230163479 \h </w:instrText>
        </w:r>
        <w:r>
          <w:rPr>
            <w:noProof/>
            <w:webHidden/>
          </w:rPr>
        </w:r>
        <w:r>
          <w:rPr>
            <w:noProof/>
            <w:webHidden/>
          </w:rPr>
          <w:fldChar w:fldCharType="separate"/>
        </w:r>
        <w:r>
          <w:rPr>
            <w:noProof/>
            <w:webHidden/>
          </w:rPr>
          <w:t>7-89</w:t>
        </w:r>
        <w:r>
          <w:rPr>
            <w:noProof/>
            <w:webHidden/>
          </w:rPr>
          <w:fldChar w:fldCharType="end"/>
        </w:r>
      </w:hyperlink>
    </w:p>
    <w:p w14:paraId="1D91DB89" w14:textId="76D7614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0" w:history="1">
        <w:r w:rsidRPr="00BE1DB4">
          <w:rPr>
            <w:rStyle w:val="Hyperlink"/>
          </w:rPr>
          <w:t>7.3.3.4</w:t>
        </w:r>
        <w:r>
          <w:rPr>
            <w:rFonts w:eastAsiaTheme="minorEastAsia" w:cstheme="minorBidi"/>
            <w:noProof/>
            <w:kern w:val="2"/>
            <w:sz w:val="24"/>
            <w:szCs w:val="24"/>
            <w14:ligatures w14:val="standardContextual"/>
          </w:rPr>
          <w:tab/>
        </w:r>
        <w:r w:rsidRPr="00BE1DB4">
          <w:rPr>
            <w:rStyle w:val="Hyperlink"/>
          </w:rPr>
          <w:t>Extension – COVID-19 Request to Delay Foreclosure</w:t>
        </w:r>
        <w:r>
          <w:rPr>
            <w:noProof/>
            <w:webHidden/>
          </w:rPr>
          <w:tab/>
        </w:r>
        <w:r>
          <w:rPr>
            <w:noProof/>
            <w:webHidden/>
          </w:rPr>
          <w:fldChar w:fldCharType="begin"/>
        </w:r>
        <w:r>
          <w:rPr>
            <w:noProof/>
            <w:webHidden/>
          </w:rPr>
          <w:instrText xml:space="preserve"> PAGEREF _Toc230163480 \h </w:instrText>
        </w:r>
        <w:r>
          <w:rPr>
            <w:noProof/>
            <w:webHidden/>
          </w:rPr>
        </w:r>
        <w:r>
          <w:rPr>
            <w:noProof/>
            <w:webHidden/>
          </w:rPr>
          <w:fldChar w:fldCharType="separate"/>
        </w:r>
        <w:r>
          <w:rPr>
            <w:noProof/>
            <w:webHidden/>
          </w:rPr>
          <w:t>7-90</w:t>
        </w:r>
        <w:r>
          <w:rPr>
            <w:noProof/>
            <w:webHidden/>
          </w:rPr>
          <w:fldChar w:fldCharType="end"/>
        </w:r>
      </w:hyperlink>
    </w:p>
    <w:p w14:paraId="7F9FCFDD" w14:textId="7D86771C"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1" w:history="1">
        <w:r w:rsidRPr="00BE1DB4">
          <w:rPr>
            <w:rStyle w:val="Hyperlink"/>
          </w:rPr>
          <w:t>7.3.3.5</w:t>
        </w:r>
        <w:r>
          <w:rPr>
            <w:rFonts w:eastAsiaTheme="minorEastAsia" w:cstheme="minorBidi"/>
            <w:noProof/>
            <w:kern w:val="2"/>
            <w:sz w:val="24"/>
            <w:szCs w:val="24"/>
            <w14:ligatures w14:val="standardContextual"/>
          </w:rPr>
          <w:tab/>
        </w:r>
        <w:r w:rsidRPr="00BE1DB4">
          <w:rPr>
            <w:rStyle w:val="Hyperlink"/>
          </w:rPr>
          <w:t>Extension – Property Charge Loss Mitigation</w:t>
        </w:r>
        <w:r>
          <w:rPr>
            <w:noProof/>
            <w:webHidden/>
          </w:rPr>
          <w:tab/>
        </w:r>
        <w:r>
          <w:rPr>
            <w:noProof/>
            <w:webHidden/>
          </w:rPr>
          <w:fldChar w:fldCharType="begin"/>
        </w:r>
        <w:r>
          <w:rPr>
            <w:noProof/>
            <w:webHidden/>
          </w:rPr>
          <w:instrText xml:space="preserve"> PAGEREF _Toc230163481 \h </w:instrText>
        </w:r>
        <w:r>
          <w:rPr>
            <w:noProof/>
            <w:webHidden/>
          </w:rPr>
        </w:r>
        <w:r>
          <w:rPr>
            <w:noProof/>
            <w:webHidden/>
          </w:rPr>
          <w:fldChar w:fldCharType="separate"/>
        </w:r>
        <w:r>
          <w:rPr>
            <w:noProof/>
            <w:webHidden/>
          </w:rPr>
          <w:t>7-91</w:t>
        </w:r>
        <w:r>
          <w:rPr>
            <w:noProof/>
            <w:webHidden/>
          </w:rPr>
          <w:fldChar w:fldCharType="end"/>
        </w:r>
      </w:hyperlink>
    </w:p>
    <w:p w14:paraId="30F63ADC" w14:textId="187A4CFA"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2" w:history="1">
        <w:r w:rsidRPr="00BE1DB4">
          <w:rPr>
            <w:rStyle w:val="Hyperlink"/>
          </w:rPr>
          <w:t>7.3.3.6</w:t>
        </w:r>
        <w:r>
          <w:rPr>
            <w:rFonts w:eastAsiaTheme="minorEastAsia" w:cstheme="minorBidi"/>
            <w:noProof/>
            <w:kern w:val="2"/>
            <w:sz w:val="24"/>
            <w:szCs w:val="24"/>
            <w14:ligatures w14:val="standardContextual"/>
          </w:rPr>
          <w:tab/>
        </w:r>
        <w:r w:rsidRPr="00BE1DB4">
          <w:rPr>
            <w:rStyle w:val="Hyperlink"/>
          </w:rPr>
          <w:t>Extension – Request to Delay Foreclosure</w:t>
        </w:r>
        <w:r>
          <w:rPr>
            <w:noProof/>
            <w:webHidden/>
          </w:rPr>
          <w:tab/>
        </w:r>
        <w:r>
          <w:rPr>
            <w:noProof/>
            <w:webHidden/>
          </w:rPr>
          <w:fldChar w:fldCharType="begin"/>
        </w:r>
        <w:r>
          <w:rPr>
            <w:noProof/>
            <w:webHidden/>
          </w:rPr>
          <w:instrText xml:space="preserve"> PAGEREF _Toc230163482 \h </w:instrText>
        </w:r>
        <w:r>
          <w:rPr>
            <w:noProof/>
            <w:webHidden/>
          </w:rPr>
        </w:r>
        <w:r>
          <w:rPr>
            <w:noProof/>
            <w:webHidden/>
          </w:rPr>
          <w:fldChar w:fldCharType="separate"/>
        </w:r>
        <w:r>
          <w:rPr>
            <w:noProof/>
            <w:webHidden/>
          </w:rPr>
          <w:t>7-91</w:t>
        </w:r>
        <w:r>
          <w:rPr>
            <w:noProof/>
            <w:webHidden/>
          </w:rPr>
          <w:fldChar w:fldCharType="end"/>
        </w:r>
      </w:hyperlink>
    </w:p>
    <w:p w14:paraId="713CE136" w14:textId="25363D3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3" w:history="1">
        <w:r w:rsidRPr="00BE1DB4">
          <w:rPr>
            <w:rStyle w:val="Hyperlink"/>
          </w:rPr>
          <w:t>7.3.3.7</w:t>
        </w:r>
        <w:r>
          <w:rPr>
            <w:rFonts w:eastAsiaTheme="minorEastAsia" w:cstheme="minorBidi"/>
            <w:noProof/>
            <w:kern w:val="2"/>
            <w:sz w:val="24"/>
            <w:szCs w:val="24"/>
            <w14:ligatures w14:val="standardContextual"/>
          </w:rPr>
          <w:tab/>
        </w:r>
        <w:r w:rsidRPr="00BE1DB4">
          <w:rPr>
            <w:rStyle w:val="Hyperlink"/>
          </w:rPr>
          <w:t>Partial Release</w:t>
        </w:r>
        <w:r>
          <w:rPr>
            <w:noProof/>
            <w:webHidden/>
          </w:rPr>
          <w:tab/>
        </w:r>
        <w:r>
          <w:rPr>
            <w:noProof/>
            <w:webHidden/>
          </w:rPr>
          <w:fldChar w:fldCharType="begin"/>
        </w:r>
        <w:r>
          <w:rPr>
            <w:noProof/>
            <w:webHidden/>
          </w:rPr>
          <w:instrText xml:space="preserve"> PAGEREF _Toc230163483 \h </w:instrText>
        </w:r>
        <w:r>
          <w:rPr>
            <w:noProof/>
            <w:webHidden/>
          </w:rPr>
        </w:r>
        <w:r>
          <w:rPr>
            <w:noProof/>
            <w:webHidden/>
          </w:rPr>
          <w:fldChar w:fldCharType="separate"/>
        </w:r>
        <w:r>
          <w:rPr>
            <w:noProof/>
            <w:webHidden/>
          </w:rPr>
          <w:t>7-92</w:t>
        </w:r>
        <w:r>
          <w:rPr>
            <w:noProof/>
            <w:webHidden/>
          </w:rPr>
          <w:fldChar w:fldCharType="end"/>
        </w:r>
      </w:hyperlink>
    </w:p>
    <w:p w14:paraId="4798C5E9" w14:textId="4746349D"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4" w:history="1">
        <w:r w:rsidRPr="00BE1DB4">
          <w:rPr>
            <w:rStyle w:val="Hyperlink"/>
          </w:rPr>
          <w:t>7.3.3.8</w:t>
        </w:r>
        <w:r>
          <w:rPr>
            <w:rFonts w:eastAsiaTheme="minorEastAsia" w:cstheme="minorBidi"/>
            <w:noProof/>
            <w:kern w:val="2"/>
            <w:sz w:val="24"/>
            <w:szCs w:val="24"/>
            <w14:ligatures w14:val="standardContextual"/>
          </w:rPr>
          <w:tab/>
        </w:r>
        <w:r w:rsidRPr="00BE1DB4">
          <w:rPr>
            <w:rStyle w:val="Hyperlink"/>
          </w:rPr>
          <w:t>Payoff Request</w:t>
        </w:r>
        <w:r>
          <w:rPr>
            <w:noProof/>
            <w:webHidden/>
          </w:rPr>
          <w:tab/>
        </w:r>
        <w:r>
          <w:rPr>
            <w:noProof/>
            <w:webHidden/>
          </w:rPr>
          <w:fldChar w:fldCharType="begin"/>
        </w:r>
        <w:r>
          <w:rPr>
            <w:noProof/>
            <w:webHidden/>
          </w:rPr>
          <w:instrText xml:space="preserve"> PAGEREF _Toc230163484 \h </w:instrText>
        </w:r>
        <w:r>
          <w:rPr>
            <w:noProof/>
            <w:webHidden/>
          </w:rPr>
        </w:r>
        <w:r>
          <w:rPr>
            <w:noProof/>
            <w:webHidden/>
          </w:rPr>
          <w:fldChar w:fldCharType="separate"/>
        </w:r>
        <w:r>
          <w:rPr>
            <w:noProof/>
            <w:webHidden/>
          </w:rPr>
          <w:t>7-93</w:t>
        </w:r>
        <w:r>
          <w:rPr>
            <w:noProof/>
            <w:webHidden/>
          </w:rPr>
          <w:fldChar w:fldCharType="end"/>
        </w:r>
      </w:hyperlink>
    </w:p>
    <w:p w14:paraId="4AED47B2" w14:textId="75FCA1F7"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5" w:history="1">
        <w:r w:rsidRPr="00BE1DB4">
          <w:rPr>
            <w:rStyle w:val="Hyperlink"/>
          </w:rPr>
          <w:t>7.3.3.9</w:t>
        </w:r>
        <w:r>
          <w:rPr>
            <w:rFonts w:eastAsiaTheme="minorEastAsia" w:cstheme="minorBidi"/>
            <w:noProof/>
            <w:kern w:val="2"/>
            <w:sz w:val="24"/>
            <w:szCs w:val="24"/>
            <w14:ligatures w14:val="standardContextual"/>
          </w:rPr>
          <w:tab/>
        </w:r>
        <w:r w:rsidRPr="00BE1DB4">
          <w:rPr>
            <w:rStyle w:val="Hyperlink"/>
          </w:rPr>
          <w:t>Substitution of Collateral timeline</w:t>
        </w:r>
        <w:r>
          <w:rPr>
            <w:noProof/>
            <w:webHidden/>
          </w:rPr>
          <w:tab/>
        </w:r>
        <w:r>
          <w:rPr>
            <w:noProof/>
            <w:webHidden/>
          </w:rPr>
          <w:fldChar w:fldCharType="begin"/>
        </w:r>
        <w:r>
          <w:rPr>
            <w:noProof/>
            <w:webHidden/>
          </w:rPr>
          <w:instrText xml:space="preserve"> PAGEREF _Toc230163485 \h </w:instrText>
        </w:r>
        <w:r>
          <w:rPr>
            <w:noProof/>
            <w:webHidden/>
          </w:rPr>
        </w:r>
        <w:r>
          <w:rPr>
            <w:noProof/>
            <w:webHidden/>
          </w:rPr>
          <w:fldChar w:fldCharType="separate"/>
        </w:r>
        <w:r>
          <w:rPr>
            <w:noProof/>
            <w:webHidden/>
          </w:rPr>
          <w:t>7-94</w:t>
        </w:r>
        <w:r>
          <w:rPr>
            <w:noProof/>
            <w:webHidden/>
          </w:rPr>
          <w:fldChar w:fldCharType="end"/>
        </w:r>
      </w:hyperlink>
    </w:p>
    <w:p w14:paraId="0BE45F85" w14:textId="2B0884F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6" w:history="1">
        <w:r w:rsidRPr="00BE1DB4">
          <w:rPr>
            <w:rStyle w:val="Hyperlink"/>
          </w:rPr>
          <w:t>7.3.3.10</w:t>
        </w:r>
        <w:r>
          <w:rPr>
            <w:rFonts w:eastAsiaTheme="minorEastAsia" w:cstheme="minorBidi"/>
            <w:noProof/>
            <w:kern w:val="2"/>
            <w:sz w:val="24"/>
            <w:szCs w:val="24"/>
            <w14:ligatures w14:val="standardContextual"/>
          </w:rPr>
          <w:tab/>
        </w:r>
        <w:r w:rsidRPr="00BE1DB4">
          <w:rPr>
            <w:rStyle w:val="Hyperlink"/>
          </w:rPr>
          <w:t>Zero Balance</w:t>
        </w:r>
        <w:r>
          <w:rPr>
            <w:noProof/>
            <w:webHidden/>
          </w:rPr>
          <w:tab/>
        </w:r>
        <w:r>
          <w:rPr>
            <w:noProof/>
            <w:webHidden/>
          </w:rPr>
          <w:fldChar w:fldCharType="begin"/>
        </w:r>
        <w:r>
          <w:rPr>
            <w:noProof/>
            <w:webHidden/>
          </w:rPr>
          <w:instrText xml:space="preserve"> PAGEREF _Toc230163486 \h </w:instrText>
        </w:r>
        <w:r>
          <w:rPr>
            <w:noProof/>
            <w:webHidden/>
          </w:rPr>
        </w:r>
        <w:r>
          <w:rPr>
            <w:noProof/>
            <w:webHidden/>
          </w:rPr>
          <w:fldChar w:fldCharType="separate"/>
        </w:r>
        <w:r>
          <w:rPr>
            <w:noProof/>
            <w:webHidden/>
          </w:rPr>
          <w:t>7-95</w:t>
        </w:r>
        <w:r>
          <w:rPr>
            <w:noProof/>
            <w:webHidden/>
          </w:rPr>
          <w:fldChar w:fldCharType="end"/>
        </w:r>
      </w:hyperlink>
    </w:p>
    <w:p w14:paraId="53311B5A" w14:textId="7C3B6C1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87" w:history="1">
        <w:r w:rsidRPr="00BE1DB4">
          <w:rPr>
            <w:rStyle w:val="Hyperlink"/>
          </w:rPr>
          <w:t>7.3.4</w:t>
        </w:r>
        <w:r>
          <w:rPr>
            <w:rFonts w:eastAsiaTheme="minorEastAsia" w:cstheme="minorBidi"/>
            <w:i w:val="0"/>
            <w:iCs w:val="0"/>
            <w:noProof/>
            <w:kern w:val="2"/>
            <w:sz w:val="24"/>
            <w:szCs w:val="24"/>
            <w14:ligatures w14:val="standardContextual"/>
          </w:rPr>
          <w:tab/>
        </w:r>
        <w:r w:rsidRPr="00BE1DB4">
          <w:rPr>
            <w:rStyle w:val="Hyperlink"/>
          </w:rPr>
          <w:t>Assigned Foreclosure Timeline</w:t>
        </w:r>
        <w:r>
          <w:rPr>
            <w:noProof/>
            <w:webHidden/>
          </w:rPr>
          <w:tab/>
        </w:r>
        <w:r>
          <w:rPr>
            <w:noProof/>
            <w:webHidden/>
          </w:rPr>
          <w:fldChar w:fldCharType="begin"/>
        </w:r>
        <w:r>
          <w:rPr>
            <w:noProof/>
            <w:webHidden/>
          </w:rPr>
          <w:instrText xml:space="preserve"> PAGEREF _Toc230163487 \h </w:instrText>
        </w:r>
        <w:r>
          <w:rPr>
            <w:noProof/>
            <w:webHidden/>
          </w:rPr>
        </w:r>
        <w:r>
          <w:rPr>
            <w:noProof/>
            <w:webHidden/>
          </w:rPr>
          <w:fldChar w:fldCharType="separate"/>
        </w:r>
        <w:r>
          <w:rPr>
            <w:noProof/>
            <w:webHidden/>
          </w:rPr>
          <w:t>7-95</w:t>
        </w:r>
        <w:r>
          <w:rPr>
            <w:noProof/>
            <w:webHidden/>
          </w:rPr>
          <w:fldChar w:fldCharType="end"/>
        </w:r>
      </w:hyperlink>
    </w:p>
    <w:p w14:paraId="1DF321B7" w14:textId="5E26845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88" w:history="1">
        <w:r w:rsidRPr="00BE1DB4">
          <w:rPr>
            <w:rStyle w:val="Hyperlink"/>
          </w:rPr>
          <w:t>7.3.5</w:t>
        </w:r>
        <w:r>
          <w:rPr>
            <w:rFonts w:eastAsiaTheme="minorEastAsia" w:cstheme="minorBidi"/>
            <w:i w:val="0"/>
            <w:iCs w:val="0"/>
            <w:noProof/>
            <w:kern w:val="2"/>
            <w:sz w:val="24"/>
            <w:szCs w:val="24"/>
            <w14:ligatures w14:val="standardContextual"/>
          </w:rPr>
          <w:tab/>
        </w:r>
        <w:r w:rsidRPr="00BE1DB4">
          <w:rPr>
            <w:rStyle w:val="Hyperlink"/>
          </w:rPr>
          <w:t>Bankruptcy Timelines</w:t>
        </w:r>
        <w:r>
          <w:rPr>
            <w:noProof/>
            <w:webHidden/>
          </w:rPr>
          <w:tab/>
        </w:r>
        <w:r>
          <w:rPr>
            <w:noProof/>
            <w:webHidden/>
          </w:rPr>
          <w:fldChar w:fldCharType="begin"/>
        </w:r>
        <w:r>
          <w:rPr>
            <w:noProof/>
            <w:webHidden/>
          </w:rPr>
          <w:instrText xml:space="preserve"> PAGEREF _Toc230163488 \h </w:instrText>
        </w:r>
        <w:r>
          <w:rPr>
            <w:noProof/>
            <w:webHidden/>
          </w:rPr>
        </w:r>
        <w:r>
          <w:rPr>
            <w:noProof/>
            <w:webHidden/>
          </w:rPr>
          <w:fldChar w:fldCharType="separate"/>
        </w:r>
        <w:r>
          <w:rPr>
            <w:noProof/>
            <w:webHidden/>
          </w:rPr>
          <w:t>7-97</w:t>
        </w:r>
        <w:r>
          <w:rPr>
            <w:noProof/>
            <w:webHidden/>
          </w:rPr>
          <w:fldChar w:fldCharType="end"/>
        </w:r>
      </w:hyperlink>
    </w:p>
    <w:p w14:paraId="1361310A" w14:textId="214DF49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89" w:history="1">
        <w:r w:rsidRPr="00BE1DB4">
          <w:rPr>
            <w:rStyle w:val="Hyperlink"/>
          </w:rPr>
          <w:t>7.3.5.1</w:t>
        </w:r>
        <w:r>
          <w:rPr>
            <w:rFonts w:eastAsiaTheme="minorEastAsia" w:cstheme="minorBidi"/>
            <w:noProof/>
            <w:kern w:val="2"/>
            <w:sz w:val="24"/>
            <w:szCs w:val="24"/>
            <w14:ligatures w14:val="standardContextual"/>
          </w:rPr>
          <w:tab/>
        </w:r>
        <w:r w:rsidRPr="00BE1DB4">
          <w:rPr>
            <w:rStyle w:val="Hyperlink"/>
          </w:rPr>
          <w:t>Bankruptcy - Chapter 13</w:t>
        </w:r>
        <w:r>
          <w:rPr>
            <w:noProof/>
            <w:webHidden/>
          </w:rPr>
          <w:tab/>
        </w:r>
        <w:r>
          <w:rPr>
            <w:noProof/>
            <w:webHidden/>
          </w:rPr>
          <w:fldChar w:fldCharType="begin"/>
        </w:r>
        <w:r>
          <w:rPr>
            <w:noProof/>
            <w:webHidden/>
          </w:rPr>
          <w:instrText xml:space="preserve"> PAGEREF _Toc230163489 \h </w:instrText>
        </w:r>
        <w:r>
          <w:rPr>
            <w:noProof/>
            <w:webHidden/>
          </w:rPr>
        </w:r>
        <w:r>
          <w:rPr>
            <w:noProof/>
            <w:webHidden/>
          </w:rPr>
          <w:fldChar w:fldCharType="separate"/>
        </w:r>
        <w:r>
          <w:rPr>
            <w:noProof/>
            <w:webHidden/>
          </w:rPr>
          <w:t>7-97</w:t>
        </w:r>
        <w:r>
          <w:rPr>
            <w:noProof/>
            <w:webHidden/>
          </w:rPr>
          <w:fldChar w:fldCharType="end"/>
        </w:r>
      </w:hyperlink>
    </w:p>
    <w:p w14:paraId="12A31205" w14:textId="6B42B3D4"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90" w:history="1">
        <w:r w:rsidRPr="00BE1DB4">
          <w:rPr>
            <w:rStyle w:val="Hyperlink"/>
          </w:rPr>
          <w:t>7.3.5.2</w:t>
        </w:r>
        <w:r>
          <w:rPr>
            <w:rFonts w:eastAsiaTheme="minorEastAsia" w:cstheme="minorBidi"/>
            <w:noProof/>
            <w:kern w:val="2"/>
            <w:sz w:val="24"/>
            <w:szCs w:val="24"/>
            <w14:ligatures w14:val="standardContextual"/>
          </w:rPr>
          <w:tab/>
        </w:r>
        <w:r w:rsidRPr="00BE1DB4">
          <w:rPr>
            <w:rStyle w:val="Hyperlink"/>
          </w:rPr>
          <w:t>Bankruptcy - Chapter 7</w:t>
        </w:r>
        <w:r>
          <w:rPr>
            <w:noProof/>
            <w:webHidden/>
          </w:rPr>
          <w:tab/>
        </w:r>
        <w:r>
          <w:rPr>
            <w:noProof/>
            <w:webHidden/>
          </w:rPr>
          <w:fldChar w:fldCharType="begin"/>
        </w:r>
        <w:r>
          <w:rPr>
            <w:noProof/>
            <w:webHidden/>
          </w:rPr>
          <w:instrText xml:space="preserve"> PAGEREF _Toc230163490 \h </w:instrText>
        </w:r>
        <w:r>
          <w:rPr>
            <w:noProof/>
            <w:webHidden/>
          </w:rPr>
        </w:r>
        <w:r>
          <w:rPr>
            <w:noProof/>
            <w:webHidden/>
          </w:rPr>
          <w:fldChar w:fldCharType="separate"/>
        </w:r>
        <w:r>
          <w:rPr>
            <w:noProof/>
            <w:webHidden/>
          </w:rPr>
          <w:t>7-98</w:t>
        </w:r>
        <w:r>
          <w:rPr>
            <w:noProof/>
            <w:webHidden/>
          </w:rPr>
          <w:fldChar w:fldCharType="end"/>
        </w:r>
      </w:hyperlink>
    </w:p>
    <w:p w14:paraId="14F704F0" w14:textId="20BAC1E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91" w:history="1">
        <w:r w:rsidRPr="00BE1DB4">
          <w:rPr>
            <w:rStyle w:val="Hyperlink"/>
          </w:rPr>
          <w:t>7.3.6</w:t>
        </w:r>
        <w:r>
          <w:rPr>
            <w:rFonts w:eastAsiaTheme="minorEastAsia" w:cstheme="minorBidi"/>
            <w:i w:val="0"/>
            <w:iCs w:val="0"/>
            <w:noProof/>
            <w:kern w:val="2"/>
            <w:sz w:val="24"/>
            <w:szCs w:val="24"/>
            <w14:ligatures w14:val="standardContextual"/>
          </w:rPr>
          <w:tab/>
        </w:r>
        <w:r w:rsidRPr="00BE1DB4">
          <w:rPr>
            <w:rStyle w:val="Hyperlink"/>
          </w:rPr>
          <w:t>Assigned Release Timelines</w:t>
        </w:r>
        <w:r>
          <w:rPr>
            <w:noProof/>
            <w:webHidden/>
          </w:rPr>
          <w:tab/>
        </w:r>
        <w:r>
          <w:rPr>
            <w:noProof/>
            <w:webHidden/>
          </w:rPr>
          <w:fldChar w:fldCharType="begin"/>
        </w:r>
        <w:r>
          <w:rPr>
            <w:noProof/>
            <w:webHidden/>
          </w:rPr>
          <w:instrText xml:space="preserve"> PAGEREF _Toc230163491 \h </w:instrText>
        </w:r>
        <w:r>
          <w:rPr>
            <w:noProof/>
            <w:webHidden/>
          </w:rPr>
        </w:r>
        <w:r>
          <w:rPr>
            <w:noProof/>
            <w:webHidden/>
          </w:rPr>
          <w:fldChar w:fldCharType="separate"/>
        </w:r>
        <w:r>
          <w:rPr>
            <w:noProof/>
            <w:webHidden/>
          </w:rPr>
          <w:t>7-99</w:t>
        </w:r>
        <w:r>
          <w:rPr>
            <w:noProof/>
            <w:webHidden/>
          </w:rPr>
          <w:fldChar w:fldCharType="end"/>
        </w:r>
      </w:hyperlink>
    </w:p>
    <w:p w14:paraId="63852ABA" w14:textId="371A4FA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92" w:history="1">
        <w:r w:rsidRPr="00BE1DB4">
          <w:rPr>
            <w:rStyle w:val="Hyperlink"/>
          </w:rPr>
          <w:t>7.3.6.1</w:t>
        </w:r>
        <w:r>
          <w:rPr>
            <w:rFonts w:eastAsiaTheme="minorEastAsia" w:cstheme="minorBidi"/>
            <w:noProof/>
            <w:kern w:val="2"/>
            <w:sz w:val="24"/>
            <w:szCs w:val="24"/>
            <w14:ligatures w14:val="standardContextual"/>
          </w:rPr>
          <w:tab/>
        </w:r>
        <w:r w:rsidRPr="00BE1DB4">
          <w:rPr>
            <w:rStyle w:val="Hyperlink"/>
          </w:rPr>
          <w:t>Release 1</w:t>
        </w:r>
        <w:r w:rsidRPr="00BE1DB4">
          <w:rPr>
            <w:rStyle w:val="Hyperlink"/>
            <w:vertAlign w:val="superscript"/>
          </w:rPr>
          <w:t>st</w:t>
        </w:r>
        <w:r w:rsidRPr="00BE1DB4">
          <w:rPr>
            <w:rStyle w:val="Hyperlink"/>
          </w:rPr>
          <w:t xml:space="preserve"> (Release of HUD's First Mortgage)</w:t>
        </w:r>
        <w:r>
          <w:rPr>
            <w:noProof/>
            <w:webHidden/>
          </w:rPr>
          <w:tab/>
        </w:r>
        <w:r>
          <w:rPr>
            <w:noProof/>
            <w:webHidden/>
          </w:rPr>
          <w:fldChar w:fldCharType="begin"/>
        </w:r>
        <w:r>
          <w:rPr>
            <w:noProof/>
            <w:webHidden/>
          </w:rPr>
          <w:instrText xml:space="preserve"> PAGEREF _Toc230163492 \h </w:instrText>
        </w:r>
        <w:r>
          <w:rPr>
            <w:noProof/>
            <w:webHidden/>
          </w:rPr>
        </w:r>
        <w:r>
          <w:rPr>
            <w:noProof/>
            <w:webHidden/>
          </w:rPr>
          <w:fldChar w:fldCharType="separate"/>
        </w:r>
        <w:r>
          <w:rPr>
            <w:noProof/>
            <w:webHidden/>
          </w:rPr>
          <w:t>7-99</w:t>
        </w:r>
        <w:r>
          <w:rPr>
            <w:noProof/>
            <w:webHidden/>
          </w:rPr>
          <w:fldChar w:fldCharType="end"/>
        </w:r>
      </w:hyperlink>
    </w:p>
    <w:p w14:paraId="06C4FC9D" w14:textId="0ED14F9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93" w:history="1">
        <w:r w:rsidRPr="00BE1DB4">
          <w:rPr>
            <w:rStyle w:val="Hyperlink"/>
            <w:rFonts w:asciiTheme="majorHAnsi" w:hAnsiTheme="majorHAnsi"/>
          </w:rPr>
          <w:t>7.3.6.2</w:t>
        </w:r>
        <w:r>
          <w:rPr>
            <w:rFonts w:eastAsiaTheme="minorEastAsia" w:cstheme="minorBidi"/>
            <w:noProof/>
            <w:kern w:val="2"/>
            <w:sz w:val="24"/>
            <w:szCs w:val="24"/>
            <w14:ligatures w14:val="standardContextual"/>
          </w:rPr>
          <w:tab/>
        </w:r>
        <w:r w:rsidRPr="00BE1DB4">
          <w:rPr>
            <w:rStyle w:val="Hyperlink"/>
            <w:rFonts w:asciiTheme="majorHAnsi" w:hAnsiTheme="majorHAnsi"/>
          </w:rPr>
          <w:t>Release 2</w:t>
        </w:r>
        <w:r w:rsidRPr="00BE1DB4">
          <w:rPr>
            <w:rStyle w:val="Hyperlink"/>
            <w:rFonts w:asciiTheme="majorHAnsi" w:hAnsiTheme="majorHAnsi"/>
            <w:vertAlign w:val="superscript"/>
          </w:rPr>
          <w:t xml:space="preserve">nd </w:t>
        </w:r>
        <w:r w:rsidRPr="00BE1DB4">
          <w:rPr>
            <w:rStyle w:val="Hyperlink"/>
            <w:rFonts w:asciiTheme="majorHAnsi" w:hAnsiTheme="majorHAnsi"/>
          </w:rPr>
          <w:t>(Release of HUD's Second Mortgage)</w:t>
        </w:r>
        <w:r>
          <w:rPr>
            <w:noProof/>
            <w:webHidden/>
          </w:rPr>
          <w:tab/>
        </w:r>
        <w:r>
          <w:rPr>
            <w:noProof/>
            <w:webHidden/>
          </w:rPr>
          <w:fldChar w:fldCharType="begin"/>
        </w:r>
        <w:r>
          <w:rPr>
            <w:noProof/>
            <w:webHidden/>
          </w:rPr>
          <w:instrText xml:space="preserve"> PAGEREF _Toc230163493 \h </w:instrText>
        </w:r>
        <w:r>
          <w:rPr>
            <w:noProof/>
            <w:webHidden/>
          </w:rPr>
        </w:r>
        <w:r>
          <w:rPr>
            <w:noProof/>
            <w:webHidden/>
          </w:rPr>
          <w:fldChar w:fldCharType="separate"/>
        </w:r>
        <w:r>
          <w:rPr>
            <w:noProof/>
            <w:webHidden/>
          </w:rPr>
          <w:t>7-101</w:t>
        </w:r>
        <w:r>
          <w:rPr>
            <w:noProof/>
            <w:webHidden/>
          </w:rPr>
          <w:fldChar w:fldCharType="end"/>
        </w:r>
      </w:hyperlink>
    </w:p>
    <w:p w14:paraId="4E1BBABF" w14:textId="2851635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94" w:history="1">
        <w:r w:rsidRPr="00BE1DB4">
          <w:rPr>
            <w:rStyle w:val="Hyperlink"/>
          </w:rPr>
          <w:t>7.3.7</w:t>
        </w:r>
        <w:r>
          <w:rPr>
            <w:rFonts w:eastAsiaTheme="minorEastAsia" w:cstheme="minorBidi"/>
            <w:i w:val="0"/>
            <w:iCs w:val="0"/>
            <w:noProof/>
            <w:kern w:val="2"/>
            <w:sz w:val="24"/>
            <w:szCs w:val="24"/>
            <w14:ligatures w14:val="standardContextual"/>
          </w:rPr>
          <w:tab/>
        </w:r>
        <w:r w:rsidRPr="00BE1DB4">
          <w:rPr>
            <w:rStyle w:val="Hyperlink"/>
          </w:rPr>
          <w:t>Assigned Claims Timelines</w:t>
        </w:r>
        <w:r>
          <w:rPr>
            <w:noProof/>
            <w:webHidden/>
          </w:rPr>
          <w:tab/>
        </w:r>
        <w:r>
          <w:rPr>
            <w:noProof/>
            <w:webHidden/>
          </w:rPr>
          <w:fldChar w:fldCharType="begin"/>
        </w:r>
        <w:r>
          <w:rPr>
            <w:noProof/>
            <w:webHidden/>
          </w:rPr>
          <w:instrText xml:space="preserve"> PAGEREF _Toc230163494 \h </w:instrText>
        </w:r>
        <w:r>
          <w:rPr>
            <w:noProof/>
            <w:webHidden/>
          </w:rPr>
        </w:r>
        <w:r>
          <w:rPr>
            <w:noProof/>
            <w:webHidden/>
          </w:rPr>
          <w:fldChar w:fldCharType="separate"/>
        </w:r>
        <w:r>
          <w:rPr>
            <w:noProof/>
            <w:webHidden/>
          </w:rPr>
          <w:t>7-102</w:t>
        </w:r>
        <w:r>
          <w:rPr>
            <w:noProof/>
            <w:webHidden/>
          </w:rPr>
          <w:fldChar w:fldCharType="end"/>
        </w:r>
      </w:hyperlink>
    </w:p>
    <w:p w14:paraId="18D81592" w14:textId="0A34BA79"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95" w:history="1">
        <w:r w:rsidRPr="00BE1DB4">
          <w:rPr>
            <w:rStyle w:val="Hyperlink"/>
          </w:rPr>
          <w:t>7.3.7.1</w:t>
        </w:r>
        <w:r>
          <w:rPr>
            <w:rFonts w:eastAsiaTheme="minorEastAsia" w:cstheme="minorBidi"/>
            <w:noProof/>
            <w:kern w:val="2"/>
            <w:sz w:val="24"/>
            <w:szCs w:val="24"/>
            <w14:ligatures w14:val="standardContextual"/>
          </w:rPr>
          <w:tab/>
        </w:r>
        <w:r w:rsidRPr="00BE1DB4">
          <w:rPr>
            <w:rStyle w:val="Hyperlink"/>
          </w:rPr>
          <w:t>Assignment Repurchase</w:t>
        </w:r>
        <w:r>
          <w:rPr>
            <w:noProof/>
            <w:webHidden/>
          </w:rPr>
          <w:tab/>
        </w:r>
        <w:r>
          <w:rPr>
            <w:noProof/>
            <w:webHidden/>
          </w:rPr>
          <w:fldChar w:fldCharType="begin"/>
        </w:r>
        <w:r>
          <w:rPr>
            <w:noProof/>
            <w:webHidden/>
          </w:rPr>
          <w:instrText xml:space="preserve"> PAGEREF _Toc230163495 \h </w:instrText>
        </w:r>
        <w:r>
          <w:rPr>
            <w:noProof/>
            <w:webHidden/>
          </w:rPr>
        </w:r>
        <w:r>
          <w:rPr>
            <w:noProof/>
            <w:webHidden/>
          </w:rPr>
          <w:fldChar w:fldCharType="separate"/>
        </w:r>
        <w:r>
          <w:rPr>
            <w:noProof/>
            <w:webHidden/>
          </w:rPr>
          <w:t>7-102</w:t>
        </w:r>
        <w:r>
          <w:rPr>
            <w:noProof/>
            <w:webHidden/>
          </w:rPr>
          <w:fldChar w:fldCharType="end"/>
        </w:r>
      </w:hyperlink>
    </w:p>
    <w:p w14:paraId="34C02FE5" w14:textId="3D50F9E5"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496" w:history="1">
        <w:r w:rsidRPr="00BE1DB4">
          <w:rPr>
            <w:rStyle w:val="Hyperlink"/>
          </w:rPr>
          <w:t>7.3.7.2</w:t>
        </w:r>
        <w:r>
          <w:rPr>
            <w:rFonts w:eastAsiaTheme="minorEastAsia" w:cstheme="minorBidi"/>
            <w:noProof/>
            <w:kern w:val="2"/>
            <w:sz w:val="24"/>
            <w:szCs w:val="24"/>
            <w14:ligatures w14:val="standardContextual"/>
          </w:rPr>
          <w:tab/>
        </w:r>
        <w:r w:rsidRPr="00BE1DB4">
          <w:rPr>
            <w:rStyle w:val="Hyperlink"/>
          </w:rPr>
          <w:t>Title Approval</w:t>
        </w:r>
        <w:r>
          <w:rPr>
            <w:noProof/>
            <w:webHidden/>
          </w:rPr>
          <w:tab/>
        </w:r>
        <w:r>
          <w:rPr>
            <w:noProof/>
            <w:webHidden/>
          </w:rPr>
          <w:fldChar w:fldCharType="begin"/>
        </w:r>
        <w:r>
          <w:rPr>
            <w:noProof/>
            <w:webHidden/>
          </w:rPr>
          <w:instrText xml:space="preserve"> PAGEREF _Toc230163496 \h </w:instrText>
        </w:r>
        <w:r>
          <w:rPr>
            <w:noProof/>
            <w:webHidden/>
          </w:rPr>
        </w:r>
        <w:r>
          <w:rPr>
            <w:noProof/>
            <w:webHidden/>
          </w:rPr>
          <w:fldChar w:fldCharType="separate"/>
        </w:r>
        <w:r>
          <w:rPr>
            <w:noProof/>
            <w:webHidden/>
          </w:rPr>
          <w:t>7-109</w:t>
        </w:r>
        <w:r>
          <w:rPr>
            <w:noProof/>
            <w:webHidden/>
          </w:rPr>
          <w:fldChar w:fldCharType="end"/>
        </w:r>
      </w:hyperlink>
    </w:p>
    <w:p w14:paraId="4BFA4453" w14:textId="30E3CE98"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497" w:history="1">
        <w:r w:rsidRPr="00BE1DB4">
          <w:rPr>
            <w:rStyle w:val="Hyperlink"/>
          </w:rPr>
          <w:t>8.</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CLAIMS</w:t>
        </w:r>
        <w:r>
          <w:rPr>
            <w:noProof/>
            <w:webHidden/>
          </w:rPr>
          <w:tab/>
        </w:r>
        <w:r>
          <w:rPr>
            <w:noProof/>
            <w:webHidden/>
          </w:rPr>
          <w:fldChar w:fldCharType="begin"/>
        </w:r>
        <w:r>
          <w:rPr>
            <w:noProof/>
            <w:webHidden/>
          </w:rPr>
          <w:instrText xml:space="preserve"> PAGEREF _Toc230163497 \h </w:instrText>
        </w:r>
        <w:r>
          <w:rPr>
            <w:noProof/>
            <w:webHidden/>
          </w:rPr>
        </w:r>
        <w:r>
          <w:rPr>
            <w:noProof/>
            <w:webHidden/>
          </w:rPr>
          <w:fldChar w:fldCharType="separate"/>
        </w:r>
        <w:r>
          <w:rPr>
            <w:noProof/>
            <w:webHidden/>
          </w:rPr>
          <w:t>8-1</w:t>
        </w:r>
        <w:r>
          <w:rPr>
            <w:noProof/>
            <w:webHidden/>
          </w:rPr>
          <w:fldChar w:fldCharType="end"/>
        </w:r>
      </w:hyperlink>
    </w:p>
    <w:p w14:paraId="5B1BFFB7" w14:textId="0346DE3B" w:rsidR="00EC7503" w:rsidRDefault="00EC7503">
      <w:pPr>
        <w:pStyle w:val="TOC2"/>
        <w:rPr>
          <w:rFonts w:eastAsiaTheme="minorEastAsia" w:cstheme="minorBidi"/>
          <w:smallCaps w:val="0"/>
          <w:noProof/>
          <w:kern w:val="2"/>
          <w:sz w:val="24"/>
          <w:szCs w:val="24"/>
          <w14:ligatures w14:val="standardContextual"/>
        </w:rPr>
      </w:pPr>
      <w:hyperlink w:anchor="_Toc230163498" w:history="1">
        <w:r w:rsidRPr="00BE1DB4">
          <w:rPr>
            <w:rStyle w:val="Hyperlink"/>
          </w:rPr>
          <w:t>8.1</w:t>
        </w:r>
        <w:r>
          <w:rPr>
            <w:rFonts w:eastAsiaTheme="minorEastAsia" w:cstheme="minorBidi"/>
            <w:smallCaps w:val="0"/>
            <w:noProof/>
            <w:kern w:val="2"/>
            <w:sz w:val="24"/>
            <w:szCs w:val="24"/>
            <w14:ligatures w14:val="standardContextual"/>
          </w:rPr>
          <w:tab/>
        </w:r>
        <w:r w:rsidRPr="00BE1DB4">
          <w:rPr>
            <w:rStyle w:val="Hyperlink"/>
          </w:rPr>
          <w:t>Claims Overview</w:t>
        </w:r>
        <w:r>
          <w:rPr>
            <w:noProof/>
            <w:webHidden/>
          </w:rPr>
          <w:tab/>
        </w:r>
        <w:r>
          <w:rPr>
            <w:noProof/>
            <w:webHidden/>
          </w:rPr>
          <w:fldChar w:fldCharType="begin"/>
        </w:r>
        <w:r>
          <w:rPr>
            <w:noProof/>
            <w:webHidden/>
          </w:rPr>
          <w:instrText xml:space="preserve"> PAGEREF _Toc230163498 \h </w:instrText>
        </w:r>
        <w:r>
          <w:rPr>
            <w:noProof/>
            <w:webHidden/>
          </w:rPr>
        </w:r>
        <w:r>
          <w:rPr>
            <w:noProof/>
            <w:webHidden/>
          </w:rPr>
          <w:fldChar w:fldCharType="separate"/>
        </w:r>
        <w:r>
          <w:rPr>
            <w:noProof/>
            <w:webHidden/>
          </w:rPr>
          <w:t>8-1</w:t>
        </w:r>
        <w:r>
          <w:rPr>
            <w:noProof/>
            <w:webHidden/>
          </w:rPr>
          <w:fldChar w:fldCharType="end"/>
        </w:r>
      </w:hyperlink>
    </w:p>
    <w:p w14:paraId="5C2DE7F8" w14:textId="2B316A8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499" w:history="1">
        <w:r w:rsidRPr="00BE1DB4">
          <w:rPr>
            <w:rStyle w:val="Hyperlink"/>
          </w:rPr>
          <w:t>8.1.1</w:t>
        </w:r>
        <w:r>
          <w:rPr>
            <w:rFonts w:eastAsiaTheme="minorEastAsia" w:cstheme="minorBidi"/>
            <w:i w:val="0"/>
            <w:iCs w:val="0"/>
            <w:noProof/>
            <w:kern w:val="2"/>
            <w:sz w:val="24"/>
            <w:szCs w:val="24"/>
            <w14:ligatures w14:val="standardContextual"/>
          </w:rPr>
          <w:tab/>
        </w:r>
        <w:r w:rsidRPr="00BE1DB4">
          <w:rPr>
            <w:rStyle w:val="Hyperlink"/>
          </w:rPr>
          <w:t>Claim Processing Activities</w:t>
        </w:r>
        <w:r>
          <w:rPr>
            <w:noProof/>
            <w:webHidden/>
          </w:rPr>
          <w:tab/>
        </w:r>
        <w:r>
          <w:rPr>
            <w:noProof/>
            <w:webHidden/>
          </w:rPr>
          <w:fldChar w:fldCharType="begin"/>
        </w:r>
        <w:r>
          <w:rPr>
            <w:noProof/>
            <w:webHidden/>
          </w:rPr>
          <w:instrText xml:space="preserve"> PAGEREF _Toc230163499 \h </w:instrText>
        </w:r>
        <w:r>
          <w:rPr>
            <w:noProof/>
            <w:webHidden/>
          </w:rPr>
        </w:r>
        <w:r>
          <w:rPr>
            <w:noProof/>
            <w:webHidden/>
          </w:rPr>
          <w:fldChar w:fldCharType="separate"/>
        </w:r>
        <w:r>
          <w:rPr>
            <w:noProof/>
            <w:webHidden/>
          </w:rPr>
          <w:t>8-2</w:t>
        </w:r>
        <w:r>
          <w:rPr>
            <w:noProof/>
            <w:webHidden/>
          </w:rPr>
          <w:fldChar w:fldCharType="end"/>
        </w:r>
      </w:hyperlink>
    </w:p>
    <w:p w14:paraId="682902C9" w14:textId="3DF6134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0" w:history="1">
        <w:r w:rsidRPr="00BE1DB4">
          <w:rPr>
            <w:rStyle w:val="Hyperlink"/>
          </w:rPr>
          <w:t>8.1.2</w:t>
        </w:r>
        <w:r>
          <w:rPr>
            <w:rFonts w:eastAsiaTheme="minorEastAsia" w:cstheme="minorBidi"/>
            <w:i w:val="0"/>
            <w:iCs w:val="0"/>
            <w:noProof/>
            <w:kern w:val="2"/>
            <w:sz w:val="24"/>
            <w:szCs w:val="24"/>
            <w14:ligatures w14:val="standardContextual"/>
          </w:rPr>
          <w:tab/>
        </w:r>
        <w:r w:rsidRPr="00BE1DB4">
          <w:rPr>
            <w:rStyle w:val="Hyperlink"/>
          </w:rPr>
          <w:t>Claims Setup - Search Criteria</w:t>
        </w:r>
        <w:r>
          <w:rPr>
            <w:noProof/>
            <w:webHidden/>
          </w:rPr>
          <w:tab/>
        </w:r>
        <w:r>
          <w:rPr>
            <w:noProof/>
            <w:webHidden/>
          </w:rPr>
          <w:fldChar w:fldCharType="begin"/>
        </w:r>
        <w:r>
          <w:rPr>
            <w:noProof/>
            <w:webHidden/>
          </w:rPr>
          <w:instrText xml:space="preserve"> PAGEREF _Toc230163500 \h </w:instrText>
        </w:r>
        <w:r>
          <w:rPr>
            <w:noProof/>
            <w:webHidden/>
          </w:rPr>
        </w:r>
        <w:r>
          <w:rPr>
            <w:noProof/>
            <w:webHidden/>
          </w:rPr>
          <w:fldChar w:fldCharType="separate"/>
        </w:r>
        <w:r>
          <w:rPr>
            <w:noProof/>
            <w:webHidden/>
          </w:rPr>
          <w:t>8-2</w:t>
        </w:r>
        <w:r>
          <w:rPr>
            <w:noProof/>
            <w:webHidden/>
          </w:rPr>
          <w:fldChar w:fldCharType="end"/>
        </w:r>
      </w:hyperlink>
    </w:p>
    <w:p w14:paraId="085CD63A" w14:textId="7C162FA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1" w:history="1">
        <w:r w:rsidRPr="00BE1DB4">
          <w:rPr>
            <w:rStyle w:val="Hyperlink"/>
          </w:rPr>
          <w:t>8.1.3</w:t>
        </w:r>
        <w:r>
          <w:rPr>
            <w:rFonts w:eastAsiaTheme="minorEastAsia" w:cstheme="minorBidi"/>
            <w:i w:val="0"/>
            <w:iCs w:val="0"/>
            <w:noProof/>
            <w:kern w:val="2"/>
            <w:sz w:val="24"/>
            <w:szCs w:val="24"/>
            <w14:ligatures w14:val="standardContextual"/>
          </w:rPr>
          <w:tab/>
        </w:r>
        <w:r w:rsidRPr="00BE1DB4">
          <w:rPr>
            <w:rStyle w:val="Hyperlink"/>
          </w:rPr>
          <w:t>Claims - Search</w:t>
        </w:r>
        <w:r>
          <w:rPr>
            <w:noProof/>
            <w:webHidden/>
          </w:rPr>
          <w:tab/>
        </w:r>
        <w:r>
          <w:rPr>
            <w:noProof/>
            <w:webHidden/>
          </w:rPr>
          <w:fldChar w:fldCharType="begin"/>
        </w:r>
        <w:r>
          <w:rPr>
            <w:noProof/>
            <w:webHidden/>
          </w:rPr>
          <w:instrText xml:space="preserve"> PAGEREF _Toc230163501 \h </w:instrText>
        </w:r>
        <w:r>
          <w:rPr>
            <w:noProof/>
            <w:webHidden/>
          </w:rPr>
        </w:r>
        <w:r>
          <w:rPr>
            <w:noProof/>
            <w:webHidden/>
          </w:rPr>
          <w:fldChar w:fldCharType="separate"/>
        </w:r>
        <w:r>
          <w:rPr>
            <w:noProof/>
            <w:webHidden/>
          </w:rPr>
          <w:t>8-4</w:t>
        </w:r>
        <w:r>
          <w:rPr>
            <w:noProof/>
            <w:webHidden/>
          </w:rPr>
          <w:fldChar w:fldCharType="end"/>
        </w:r>
      </w:hyperlink>
    </w:p>
    <w:p w14:paraId="6C93368D" w14:textId="7471C8DE"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502" w:history="1">
        <w:r w:rsidRPr="00BE1DB4">
          <w:rPr>
            <w:rStyle w:val="Hyperlink"/>
          </w:rPr>
          <w:t>8.1.3.1</w:t>
        </w:r>
        <w:r>
          <w:rPr>
            <w:rFonts w:eastAsiaTheme="minorEastAsia" w:cstheme="minorBidi"/>
            <w:noProof/>
            <w:kern w:val="2"/>
            <w:sz w:val="24"/>
            <w:szCs w:val="24"/>
            <w14:ligatures w14:val="standardContextual"/>
          </w:rPr>
          <w:tab/>
        </w:r>
        <w:r w:rsidRPr="00BE1DB4">
          <w:rPr>
            <w:rStyle w:val="Hyperlink"/>
          </w:rPr>
          <w:t>Claims Search Screen – Field Definitions</w:t>
        </w:r>
        <w:r>
          <w:rPr>
            <w:noProof/>
            <w:webHidden/>
          </w:rPr>
          <w:tab/>
        </w:r>
        <w:r>
          <w:rPr>
            <w:noProof/>
            <w:webHidden/>
          </w:rPr>
          <w:fldChar w:fldCharType="begin"/>
        </w:r>
        <w:r>
          <w:rPr>
            <w:noProof/>
            <w:webHidden/>
          </w:rPr>
          <w:instrText xml:space="preserve"> PAGEREF _Toc230163502 \h </w:instrText>
        </w:r>
        <w:r>
          <w:rPr>
            <w:noProof/>
            <w:webHidden/>
          </w:rPr>
        </w:r>
        <w:r>
          <w:rPr>
            <w:noProof/>
            <w:webHidden/>
          </w:rPr>
          <w:fldChar w:fldCharType="separate"/>
        </w:r>
        <w:r>
          <w:rPr>
            <w:noProof/>
            <w:webHidden/>
          </w:rPr>
          <w:t>8-4</w:t>
        </w:r>
        <w:r>
          <w:rPr>
            <w:noProof/>
            <w:webHidden/>
          </w:rPr>
          <w:fldChar w:fldCharType="end"/>
        </w:r>
      </w:hyperlink>
    </w:p>
    <w:p w14:paraId="66A0A400" w14:textId="7D0CD038" w:rsidR="00EC7503" w:rsidRDefault="00EC7503">
      <w:pPr>
        <w:pStyle w:val="TOC2"/>
        <w:rPr>
          <w:rFonts w:eastAsiaTheme="minorEastAsia" w:cstheme="minorBidi"/>
          <w:smallCaps w:val="0"/>
          <w:noProof/>
          <w:kern w:val="2"/>
          <w:sz w:val="24"/>
          <w:szCs w:val="24"/>
          <w14:ligatures w14:val="standardContextual"/>
        </w:rPr>
      </w:pPr>
      <w:hyperlink w:anchor="_Toc230163503" w:history="1">
        <w:r w:rsidRPr="00BE1DB4">
          <w:rPr>
            <w:rStyle w:val="Hyperlink"/>
            <w:rFonts w:eastAsia="Times New Roman"/>
            <w:lang w:bidi="en-US"/>
          </w:rPr>
          <w:t>8.2</w:t>
        </w:r>
        <w:r>
          <w:rPr>
            <w:rFonts w:eastAsiaTheme="minorEastAsia" w:cstheme="minorBidi"/>
            <w:smallCaps w:val="0"/>
            <w:noProof/>
            <w:kern w:val="2"/>
            <w:sz w:val="24"/>
            <w:szCs w:val="24"/>
            <w14:ligatures w14:val="standardContextual"/>
          </w:rPr>
          <w:tab/>
        </w:r>
        <w:r w:rsidRPr="00BE1DB4">
          <w:rPr>
            <w:rStyle w:val="Hyperlink"/>
            <w:rFonts w:eastAsia="Times New Roman"/>
            <w:lang w:bidi="en-US"/>
          </w:rPr>
          <w:t>Submitting Claim Type 20</w:t>
        </w:r>
        <w:r>
          <w:rPr>
            <w:noProof/>
            <w:webHidden/>
          </w:rPr>
          <w:tab/>
        </w:r>
        <w:r>
          <w:rPr>
            <w:noProof/>
            <w:webHidden/>
          </w:rPr>
          <w:fldChar w:fldCharType="begin"/>
        </w:r>
        <w:r>
          <w:rPr>
            <w:noProof/>
            <w:webHidden/>
          </w:rPr>
          <w:instrText xml:space="preserve"> PAGEREF _Toc230163503 \h </w:instrText>
        </w:r>
        <w:r>
          <w:rPr>
            <w:noProof/>
            <w:webHidden/>
          </w:rPr>
        </w:r>
        <w:r>
          <w:rPr>
            <w:noProof/>
            <w:webHidden/>
          </w:rPr>
          <w:fldChar w:fldCharType="separate"/>
        </w:r>
        <w:r>
          <w:rPr>
            <w:noProof/>
            <w:webHidden/>
          </w:rPr>
          <w:t>8-7</w:t>
        </w:r>
        <w:r>
          <w:rPr>
            <w:noProof/>
            <w:webHidden/>
          </w:rPr>
          <w:fldChar w:fldCharType="end"/>
        </w:r>
      </w:hyperlink>
    </w:p>
    <w:p w14:paraId="3BC079AE" w14:textId="7087316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4" w:history="1">
        <w:r w:rsidRPr="00BE1DB4">
          <w:rPr>
            <w:rStyle w:val="Hyperlink"/>
          </w:rPr>
          <w:t>8.2.1</w:t>
        </w:r>
        <w:r>
          <w:rPr>
            <w:rFonts w:eastAsiaTheme="minorEastAsia" w:cstheme="minorBidi"/>
            <w:i w:val="0"/>
            <w:iCs w:val="0"/>
            <w:noProof/>
            <w:kern w:val="2"/>
            <w:sz w:val="24"/>
            <w:szCs w:val="24"/>
            <w14:ligatures w14:val="standardContextual"/>
          </w:rPr>
          <w:tab/>
        </w:r>
        <w:r w:rsidRPr="00BE1DB4">
          <w:rPr>
            <w:rStyle w:val="Hyperlink"/>
          </w:rPr>
          <w:t>CT20 Timeline Steps</w:t>
        </w:r>
        <w:r>
          <w:rPr>
            <w:noProof/>
            <w:webHidden/>
          </w:rPr>
          <w:tab/>
        </w:r>
        <w:r>
          <w:rPr>
            <w:noProof/>
            <w:webHidden/>
          </w:rPr>
          <w:fldChar w:fldCharType="begin"/>
        </w:r>
        <w:r>
          <w:rPr>
            <w:noProof/>
            <w:webHidden/>
          </w:rPr>
          <w:instrText xml:space="preserve"> PAGEREF _Toc230163504 \h </w:instrText>
        </w:r>
        <w:r>
          <w:rPr>
            <w:noProof/>
            <w:webHidden/>
          </w:rPr>
        </w:r>
        <w:r>
          <w:rPr>
            <w:noProof/>
            <w:webHidden/>
          </w:rPr>
          <w:fldChar w:fldCharType="separate"/>
        </w:r>
        <w:r>
          <w:rPr>
            <w:noProof/>
            <w:webHidden/>
          </w:rPr>
          <w:t>8-7</w:t>
        </w:r>
        <w:r>
          <w:rPr>
            <w:noProof/>
            <w:webHidden/>
          </w:rPr>
          <w:fldChar w:fldCharType="end"/>
        </w:r>
      </w:hyperlink>
    </w:p>
    <w:p w14:paraId="6208CE58" w14:textId="5CD3D2C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5" w:history="1">
        <w:r w:rsidRPr="00BE1DB4">
          <w:rPr>
            <w:rStyle w:val="Hyperlink"/>
          </w:rPr>
          <w:t>8.2.2</w:t>
        </w:r>
        <w:r>
          <w:rPr>
            <w:rFonts w:eastAsiaTheme="minorEastAsia" w:cstheme="minorBidi"/>
            <w:i w:val="0"/>
            <w:iCs w:val="0"/>
            <w:noProof/>
            <w:kern w:val="2"/>
            <w:sz w:val="24"/>
            <w:szCs w:val="24"/>
            <w14:ligatures w14:val="standardContextual"/>
          </w:rPr>
          <w:tab/>
        </w:r>
        <w:r w:rsidRPr="00BE1DB4">
          <w:rPr>
            <w:rStyle w:val="Hyperlink"/>
          </w:rPr>
          <w:t>CT20 Assignment Timeline Letters</w:t>
        </w:r>
        <w:r>
          <w:rPr>
            <w:noProof/>
            <w:webHidden/>
          </w:rPr>
          <w:tab/>
        </w:r>
        <w:r>
          <w:rPr>
            <w:noProof/>
            <w:webHidden/>
          </w:rPr>
          <w:fldChar w:fldCharType="begin"/>
        </w:r>
        <w:r>
          <w:rPr>
            <w:noProof/>
            <w:webHidden/>
          </w:rPr>
          <w:instrText xml:space="preserve"> PAGEREF _Toc230163505 \h </w:instrText>
        </w:r>
        <w:r>
          <w:rPr>
            <w:noProof/>
            <w:webHidden/>
          </w:rPr>
        </w:r>
        <w:r>
          <w:rPr>
            <w:noProof/>
            <w:webHidden/>
          </w:rPr>
          <w:fldChar w:fldCharType="separate"/>
        </w:r>
        <w:r>
          <w:rPr>
            <w:noProof/>
            <w:webHidden/>
          </w:rPr>
          <w:t>8-8</w:t>
        </w:r>
        <w:r>
          <w:rPr>
            <w:noProof/>
            <w:webHidden/>
          </w:rPr>
          <w:fldChar w:fldCharType="end"/>
        </w:r>
      </w:hyperlink>
    </w:p>
    <w:p w14:paraId="06E0E069" w14:textId="2A2D741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6" w:history="1">
        <w:r w:rsidRPr="00BE1DB4">
          <w:rPr>
            <w:rStyle w:val="Hyperlink"/>
          </w:rPr>
          <w:t>8.2.3</w:t>
        </w:r>
        <w:r>
          <w:rPr>
            <w:rFonts w:eastAsiaTheme="minorEastAsia" w:cstheme="minorBidi"/>
            <w:i w:val="0"/>
            <w:iCs w:val="0"/>
            <w:noProof/>
            <w:kern w:val="2"/>
            <w:sz w:val="24"/>
            <w:szCs w:val="24"/>
            <w14:ligatures w14:val="standardContextual"/>
          </w:rPr>
          <w:tab/>
        </w:r>
        <w:r w:rsidRPr="00BE1DB4">
          <w:rPr>
            <w:rStyle w:val="Hyperlink"/>
          </w:rPr>
          <w:t>Servicer Activities - Submit Assignment Request to HUD</w:t>
        </w:r>
        <w:r>
          <w:rPr>
            <w:noProof/>
            <w:webHidden/>
          </w:rPr>
          <w:tab/>
        </w:r>
        <w:r>
          <w:rPr>
            <w:noProof/>
            <w:webHidden/>
          </w:rPr>
          <w:fldChar w:fldCharType="begin"/>
        </w:r>
        <w:r>
          <w:rPr>
            <w:noProof/>
            <w:webHidden/>
          </w:rPr>
          <w:instrText xml:space="preserve"> PAGEREF _Toc230163506 \h </w:instrText>
        </w:r>
        <w:r>
          <w:rPr>
            <w:noProof/>
            <w:webHidden/>
          </w:rPr>
        </w:r>
        <w:r>
          <w:rPr>
            <w:noProof/>
            <w:webHidden/>
          </w:rPr>
          <w:fldChar w:fldCharType="separate"/>
        </w:r>
        <w:r>
          <w:rPr>
            <w:noProof/>
            <w:webHidden/>
          </w:rPr>
          <w:t>8-9</w:t>
        </w:r>
        <w:r>
          <w:rPr>
            <w:noProof/>
            <w:webHidden/>
          </w:rPr>
          <w:fldChar w:fldCharType="end"/>
        </w:r>
      </w:hyperlink>
    </w:p>
    <w:p w14:paraId="7C0DD8D5" w14:textId="39FA25E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7" w:history="1">
        <w:r w:rsidRPr="00BE1DB4">
          <w:rPr>
            <w:rStyle w:val="Hyperlink"/>
          </w:rPr>
          <w:t>8.2.4</w:t>
        </w:r>
        <w:r>
          <w:rPr>
            <w:rFonts w:eastAsiaTheme="minorEastAsia" w:cstheme="minorBidi"/>
            <w:i w:val="0"/>
            <w:iCs w:val="0"/>
            <w:noProof/>
            <w:kern w:val="2"/>
            <w:sz w:val="24"/>
            <w:szCs w:val="24"/>
            <w14:ligatures w14:val="standardContextual"/>
          </w:rPr>
          <w:tab/>
        </w:r>
        <w:r w:rsidRPr="00BE1DB4">
          <w:rPr>
            <w:rStyle w:val="Hyperlink"/>
          </w:rPr>
          <w:t>HUD NSC Contractor Activities - Preliminary Title Approval</w:t>
        </w:r>
        <w:r>
          <w:rPr>
            <w:noProof/>
            <w:webHidden/>
          </w:rPr>
          <w:tab/>
        </w:r>
        <w:r>
          <w:rPr>
            <w:noProof/>
            <w:webHidden/>
          </w:rPr>
          <w:fldChar w:fldCharType="begin"/>
        </w:r>
        <w:r>
          <w:rPr>
            <w:noProof/>
            <w:webHidden/>
          </w:rPr>
          <w:instrText xml:space="preserve"> PAGEREF _Toc230163507 \h </w:instrText>
        </w:r>
        <w:r>
          <w:rPr>
            <w:noProof/>
            <w:webHidden/>
          </w:rPr>
        </w:r>
        <w:r>
          <w:rPr>
            <w:noProof/>
            <w:webHidden/>
          </w:rPr>
          <w:fldChar w:fldCharType="separate"/>
        </w:r>
        <w:r>
          <w:rPr>
            <w:noProof/>
            <w:webHidden/>
          </w:rPr>
          <w:t>8-10</w:t>
        </w:r>
        <w:r>
          <w:rPr>
            <w:noProof/>
            <w:webHidden/>
          </w:rPr>
          <w:fldChar w:fldCharType="end"/>
        </w:r>
      </w:hyperlink>
    </w:p>
    <w:p w14:paraId="3A446887" w14:textId="7C9E016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8" w:history="1">
        <w:r w:rsidRPr="00BE1DB4">
          <w:rPr>
            <w:rStyle w:val="Hyperlink"/>
          </w:rPr>
          <w:t>8.2.5</w:t>
        </w:r>
        <w:r>
          <w:rPr>
            <w:rFonts w:eastAsiaTheme="minorEastAsia" w:cstheme="minorBidi"/>
            <w:i w:val="0"/>
            <w:iCs w:val="0"/>
            <w:noProof/>
            <w:kern w:val="2"/>
            <w:sz w:val="24"/>
            <w:szCs w:val="24"/>
            <w14:ligatures w14:val="standardContextual"/>
          </w:rPr>
          <w:tab/>
        </w:r>
        <w:r w:rsidRPr="00BE1DB4">
          <w:rPr>
            <w:rStyle w:val="Hyperlink"/>
          </w:rPr>
          <w:t>Servicer Activities  - Claim Filing via “27011” step</w:t>
        </w:r>
        <w:r>
          <w:rPr>
            <w:noProof/>
            <w:webHidden/>
          </w:rPr>
          <w:tab/>
        </w:r>
        <w:r>
          <w:rPr>
            <w:noProof/>
            <w:webHidden/>
          </w:rPr>
          <w:fldChar w:fldCharType="begin"/>
        </w:r>
        <w:r>
          <w:rPr>
            <w:noProof/>
            <w:webHidden/>
          </w:rPr>
          <w:instrText xml:space="preserve"> PAGEREF _Toc230163508 \h </w:instrText>
        </w:r>
        <w:r>
          <w:rPr>
            <w:noProof/>
            <w:webHidden/>
          </w:rPr>
        </w:r>
        <w:r>
          <w:rPr>
            <w:noProof/>
            <w:webHidden/>
          </w:rPr>
          <w:fldChar w:fldCharType="separate"/>
        </w:r>
        <w:r>
          <w:rPr>
            <w:noProof/>
            <w:webHidden/>
          </w:rPr>
          <w:t>8-11</w:t>
        </w:r>
        <w:r>
          <w:rPr>
            <w:noProof/>
            <w:webHidden/>
          </w:rPr>
          <w:fldChar w:fldCharType="end"/>
        </w:r>
      </w:hyperlink>
    </w:p>
    <w:p w14:paraId="6D6AD456" w14:textId="0D06969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09" w:history="1">
        <w:r w:rsidRPr="00BE1DB4">
          <w:rPr>
            <w:rStyle w:val="Hyperlink"/>
          </w:rPr>
          <w:t>8.2.6</w:t>
        </w:r>
        <w:r>
          <w:rPr>
            <w:rFonts w:eastAsiaTheme="minorEastAsia" w:cstheme="minorBidi"/>
            <w:i w:val="0"/>
            <w:iCs w:val="0"/>
            <w:noProof/>
            <w:kern w:val="2"/>
            <w:sz w:val="24"/>
            <w:szCs w:val="24"/>
            <w14:ligatures w14:val="standardContextual"/>
          </w:rPr>
          <w:tab/>
        </w:r>
        <w:r w:rsidRPr="00BE1DB4">
          <w:rPr>
            <w:rStyle w:val="Hyperlink"/>
          </w:rPr>
          <w:t>Activities after Claim is submitted – Servicer and HUD NSC Contractor</w:t>
        </w:r>
        <w:r>
          <w:rPr>
            <w:noProof/>
            <w:webHidden/>
          </w:rPr>
          <w:tab/>
        </w:r>
        <w:r>
          <w:rPr>
            <w:noProof/>
            <w:webHidden/>
          </w:rPr>
          <w:fldChar w:fldCharType="begin"/>
        </w:r>
        <w:r>
          <w:rPr>
            <w:noProof/>
            <w:webHidden/>
          </w:rPr>
          <w:instrText xml:space="preserve"> PAGEREF _Toc230163509 \h </w:instrText>
        </w:r>
        <w:r>
          <w:rPr>
            <w:noProof/>
            <w:webHidden/>
          </w:rPr>
        </w:r>
        <w:r>
          <w:rPr>
            <w:noProof/>
            <w:webHidden/>
          </w:rPr>
          <w:fldChar w:fldCharType="separate"/>
        </w:r>
        <w:r>
          <w:rPr>
            <w:noProof/>
            <w:webHidden/>
          </w:rPr>
          <w:t>8-14</w:t>
        </w:r>
        <w:r>
          <w:rPr>
            <w:noProof/>
            <w:webHidden/>
          </w:rPr>
          <w:fldChar w:fldCharType="end"/>
        </w:r>
      </w:hyperlink>
    </w:p>
    <w:p w14:paraId="3660EA84" w14:textId="4D7AEDC0"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510" w:history="1">
        <w:r w:rsidRPr="00BE1DB4">
          <w:rPr>
            <w:rStyle w:val="Hyperlink"/>
          </w:rPr>
          <w:t>8.2.6.1</w:t>
        </w:r>
        <w:r>
          <w:rPr>
            <w:rFonts w:eastAsiaTheme="minorEastAsia" w:cstheme="minorBidi"/>
            <w:noProof/>
            <w:kern w:val="2"/>
            <w:sz w:val="24"/>
            <w:szCs w:val="24"/>
            <w14:ligatures w14:val="standardContextual"/>
          </w:rPr>
          <w:tab/>
        </w:r>
        <w:r w:rsidRPr="00BE1DB4">
          <w:rPr>
            <w:rStyle w:val="Hyperlink"/>
          </w:rPr>
          <w:t>Servicer Activities</w:t>
        </w:r>
        <w:r>
          <w:rPr>
            <w:noProof/>
            <w:webHidden/>
          </w:rPr>
          <w:tab/>
        </w:r>
        <w:r>
          <w:rPr>
            <w:noProof/>
            <w:webHidden/>
          </w:rPr>
          <w:fldChar w:fldCharType="begin"/>
        </w:r>
        <w:r>
          <w:rPr>
            <w:noProof/>
            <w:webHidden/>
          </w:rPr>
          <w:instrText xml:space="preserve"> PAGEREF _Toc230163510 \h </w:instrText>
        </w:r>
        <w:r>
          <w:rPr>
            <w:noProof/>
            <w:webHidden/>
          </w:rPr>
        </w:r>
        <w:r>
          <w:rPr>
            <w:noProof/>
            <w:webHidden/>
          </w:rPr>
          <w:fldChar w:fldCharType="separate"/>
        </w:r>
        <w:r>
          <w:rPr>
            <w:noProof/>
            <w:webHidden/>
          </w:rPr>
          <w:t>8-14</w:t>
        </w:r>
        <w:r>
          <w:rPr>
            <w:noProof/>
            <w:webHidden/>
          </w:rPr>
          <w:fldChar w:fldCharType="end"/>
        </w:r>
      </w:hyperlink>
    </w:p>
    <w:p w14:paraId="3F11ACC9" w14:textId="12841192" w:rsidR="00EC7503" w:rsidRDefault="00EC7503">
      <w:pPr>
        <w:pStyle w:val="TOC4"/>
        <w:tabs>
          <w:tab w:val="right" w:leader="dot" w:pos="9350"/>
        </w:tabs>
        <w:rPr>
          <w:rFonts w:eastAsiaTheme="minorEastAsia" w:cstheme="minorBidi"/>
          <w:noProof/>
          <w:kern w:val="2"/>
          <w:sz w:val="24"/>
          <w:szCs w:val="24"/>
          <w14:ligatures w14:val="standardContextual"/>
        </w:rPr>
      </w:pPr>
      <w:hyperlink w:anchor="_Toc230163511" w:history="1">
        <w:r w:rsidRPr="00BE1DB4">
          <w:rPr>
            <w:rStyle w:val="Hyperlink"/>
          </w:rPr>
          <w:t>HUD NSC Contractor Activities</w:t>
        </w:r>
        <w:r>
          <w:rPr>
            <w:noProof/>
            <w:webHidden/>
          </w:rPr>
          <w:tab/>
        </w:r>
        <w:r>
          <w:rPr>
            <w:noProof/>
            <w:webHidden/>
          </w:rPr>
          <w:fldChar w:fldCharType="begin"/>
        </w:r>
        <w:r>
          <w:rPr>
            <w:noProof/>
            <w:webHidden/>
          </w:rPr>
          <w:instrText xml:space="preserve"> PAGEREF _Toc230163511 \h </w:instrText>
        </w:r>
        <w:r>
          <w:rPr>
            <w:noProof/>
            <w:webHidden/>
          </w:rPr>
        </w:r>
        <w:r>
          <w:rPr>
            <w:noProof/>
            <w:webHidden/>
          </w:rPr>
          <w:fldChar w:fldCharType="separate"/>
        </w:r>
        <w:r>
          <w:rPr>
            <w:noProof/>
            <w:webHidden/>
          </w:rPr>
          <w:t>8-15</w:t>
        </w:r>
        <w:r>
          <w:rPr>
            <w:noProof/>
            <w:webHidden/>
          </w:rPr>
          <w:fldChar w:fldCharType="end"/>
        </w:r>
      </w:hyperlink>
    </w:p>
    <w:p w14:paraId="241E64E7" w14:textId="5362258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2" w:history="1">
        <w:r w:rsidRPr="00BE1DB4">
          <w:rPr>
            <w:rStyle w:val="Hyperlink"/>
          </w:rPr>
          <w:t>8.2.7</w:t>
        </w:r>
        <w:r>
          <w:rPr>
            <w:rFonts w:eastAsiaTheme="minorEastAsia" w:cstheme="minorBidi"/>
            <w:i w:val="0"/>
            <w:iCs w:val="0"/>
            <w:noProof/>
            <w:kern w:val="2"/>
            <w:sz w:val="24"/>
            <w:szCs w:val="24"/>
            <w14:ligatures w14:val="standardContextual"/>
          </w:rPr>
          <w:tab/>
        </w:r>
        <w:r w:rsidRPr="00BE1DB4">
          <w:rPr>
            <w:rStyle w:val="Hyperlink"/>
          </w:rPr>
          <w:t>Incomplete Assignment Package – HUD, HUD NSC Contractor, and Servicer Activities</w:t>
        </w:r>
        <w:r>
          <w:rPr>
            <w:noProof/>
            <w:webHidden/>
          </w:rPr>
          <w:tab/>
        </w:r>
        <w:r>
          <w:rPr>
            <w:noProof/>
            <w:webHidden/>
          </w:rPr>
          <w:fldChar w:fldCharType="begin"/>
        </w:r>
        <w:r>
          <w:rPr>
            <w:noProof/>
            <w:webHidden/>
          </w:rPr>
          <w:instrText xml:space="preserve"> PAGEREF _Toc230163512 \h </w:instrText>
        </w:r>
        <w:r>
          <w:rPr>
            <w:noProof/>
            <w:webHidden/>
          </w:rPr>
        </w:r>
        <w:r>
          <w:rPr>
            <w:noProof/>
            <w:webHidden/>
          </w:rPr>
          <w:fldChar w:fldCharType="separate"/>
        </w:r>
        <w:r>
          <w:rPr>
            <w:noProof/>
            <w:webHidden/>
          </w:rPr>
          <w:t>8-15</w:t>
        </w:r>
        <w:r>
          <w:rPr>
            <w:noProof/>
            <w:webHidden/>
          </w:rPr>
          <w:fldChar w:fldCharType="end"/>
        </w:r>
      </w:hyperlink>
    </w:p>
    <w:p w14:paraId="3D11A924" w14:textId="0EB53DB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3" w:history="1">
        <w:r w:rsidRPr="00BE1DB4">
          <w:rPr>
            <w:rStyle w:val="Hyperlink"/>
          </w:rPr>
          <w:t>8.2.8</w:t>
        </w:r>
        <w:r>
          <w:rPr>
            <w:rFonts w:eastAsiaTheme="minorEastAsia" w:cstheme="minorBidi"/>
            <w:i w:val="0"/>
            <w:iCs w:val="0"/>
            <w:noProof/>
            <w:kern w:val="2"/>
            <w:sz w:val="24"/>
            <w:szCs w:val="24"/>
            <w14:ligatures w14:val="standardContextual"/>
          </w:rPr>
          <w:tab/>
        </w:r>
        <w:r w:rsidRPr="00BE1DB4">
          <w:rPr>
            <w:rStyle w:val="Hyperlink"/>
          </w:rPr>
          <w:t>Assignment Denials – HUD NSC Contractor and Servicer Activities</w:t>
        </w:r>
        <w:r>
          <w:rPr>
            <w:noProof/>
            <w:webHidden/>
          </w:rPr>
          <w:tab/>
        </w:r>
        <w:r>
          <w:rPr>
            <w:noProof/>
            <w:webHidden/>
          </w:rPr>
          <w:fldChar w:fldCharType="begin"/>
        </w:r>
        <w:r>
          <w:rPr>
            <w:noProof/>
            <w:webHidden/>
          </w:rPr>
          <w:instrText xml:space="preserve"> PAGEREF _Toc230163513 \h </w:instrText>
        </w:r>
        <w:r>
          <w:rPr>
            <w:noProof/>
            <w:webHidden/>
          </w:rPr>
        </w:r>
        <w:r>
          <w:rPr>
            <w:noProof/>
            <w:webHidden/>
          </w:rPr>
          <w:fldChar w:fldCharType="separate"/>
        </w:r>
        <w:r>
          <w:rPr>
            <w:noProof/>
            <w:webHidden/>
          </w:rPr>
          <w:t>8-16</w:t>
        </w:r>
        <w:r>
          <w:rPr>
            <w:noProof/>
            <w:webHidden/>
          </w:rPr>
          <w:fldChar w:fldCharType="end"/>
        </w:r>
      </w:hyperlink>
    </w:p>
    <w:p w14:paraId="69929EE5" w14:textId="2436EC02" w:rsidR="00EC7503" w:rsidRDefault="00EC7503">
      <w:pPr>
        <w:pStyle w:val="TOC2"/>
        <w:rPr>
          <w:rFonts w:eastAsiaTheme="minorEastAsia" w:cstheme="minorBidi"/>
          <w:smallCaps w:val="0"/>
          <w:noProof/>
          <w:kern w:val="2"/>
          <w:sz w:val="24"/>
          <w:szCs w:val="24"/>
          <w14:ligatures w14:val="standardContextual"/>
        </w:rPr>
      </w:pPr>
      <w:hyperlink w:anchor="_Toc230163514" w:history="1">
        <w:r w:rsidRPr="00BE1DB4">
          <w:rPr>
            <w:rStyle w:val="Hyperlink"/>
          </w:rPr>
          <w:t>8.3</w:t>
        </w:r>
        <w:r>
          <w:rPr>
            <w:rFonts w:eastAsiaTheme="minorEastAsia" w:cstheme="minorBidi"/>
            <w:smallCaps w:val="0"/>
            <w:noProof/>
            <w:kern w:val="2"/>
            <w:sz w:val="24"/>
            <w:szCs w:val="24"/>
            <w14:ligatures w14:val="standardContextual"/>
          </w:rPr>
          <w:tab/>
        </w:r>
        <w:r w:rsidRPr="00BE1DB4">
          <w:rPr>
            <w:rStyle w:val="Hyperlink"/>
          </w:rPr>
          <w:t>Submitting Claim Type 21</w:t>
        </w:r>
        <w:r>
          <w:rPr>
            <w:noProof/>
            <w:webHidden/>
          </w:rPr>
          <w:tab/>
        </w:r>
        <w:r>
          <w:rPr>
            <w:noProof/>
            <w:webHidden/>
          </w:rPr>
          <w:fldChar w:fldCharType="begin"/>
        </w:r>
        <w:r>
          <w:rPr>
            <w:noProof/>
            <w:webHidden/>
          </w:rPr>
          <w:instrText xml:space="preserve"> PAGEREF _Toc230163514 \h </w:instrText>
        </w:r>
        <w:r>
          <w:rPr>
            <w:noProof/>
            <w:webHidden/>
          </w:rPr>
        </w:r>
        <w:r>
          <w:rPr>
            <w:noProof/>
            <w:webHidden/>
          </w:rPr>
          <w:fldChar w:fldCharType="separate"/>
        </w:r>
        <w:r>
          <w:rPr>
            <w:noProof/>
            <w:webHidden/>
          </w:rPr>
          <w:t>8-16</w:t>
        </w:r>
        <w:r>
          <w:rPr>
            <w:noProof/>
            <w:webHidden/>
          </w:rPr>
          <w:fldChar w:fldCharType="end"/>
        </w:r>
      </w:hyperlink>
    </w:p>
    <w:p w14:paraId="38E6A8B5" w14:textId="6D7C194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5" w:history="1">
        <w:r w:rsidRPr="00BE1DB4">
          <w:rPr>
            <w:rStyle w:val="Hyperlink"/>
          </w:rPr>
          <w:t>8.3.1</w:t>
        </w:r>
        <w:r>
          <w:rPr>
            <w:rFonts w:eastAsiaTheme="minorEastAsia" w:cstheme="minorBidi"/>
            <w:i w:val="0"/>
            <w:iCs w:val="0"/>
            <w:noProof/>
            <w:kern w:val="2"/>
            <w:sz w:val="24"/>
            <w:szCs w:val="24"/>
            <w14:ligatures w14:val="standardContextual"/>
          </w:rPr>
          <w:tab/>
        </w:r>
        <w:r w:rsidRPr="00BE1DB4">
          <w:rPr>
            <w:rStyle w:val="Hyperlink"/>
          </w:rPr>
          <w:t>CT21 Timeline Steps</w:t>
        </w:r>
        <w:r>
          <w:rPr>
            <w:noProof/>
            <w:webHidden/>
          </w:rPr>
          <w:tab/>
        </w:r>
        <w:r>
          <w:rPr>
            <w:noProof/>
            <w:webHidden/>
          </w:rPr>
          <w:fldChar w:fldCharType="begin"/>
        </w:r>
        <w:r>
          <w:rPr>
            <w:noProof/>
            <w:webHidden/>
          </w:rPr>
          <w:instrText xml:space="preserve"> PAGEREF _Toc230163515 \h </w:instrText>
        </w:r>
        <w:r>
          <w:rPr>
            <w:noProof/>
            <w:webHidden/>
          </w:rPr>
        </w:r>
        <w:r>
          <w:rPr>
            <w:noProof/>
            <w:webHidden/>
          </w:rPr>
          <w:fldChar w:fldCharType="separate"/>
        </w:r>
        <w:r>
          <w:rPr>
            <w:noProof/>
            <w:webHidden/>
          </w:rPr>
          <w:t>8-17</w:t>
        </w:r>
        <w:r>
          <w:rPr>
            <w:noProof/>
            <w:webHidden/>
          </w:rPr>
          <w:fldChar w:fldCharType="end"/>
        </w:r>
      </w:hyperlink>
    </w:p>
    <w:p w14:paraId="03E308B7" w14:textId="4F6A809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6" w:history="1">
        <w:r w:rsidRPr="00BE1DB4">
          <w:rPr>
            <w:rStyle w:val="Hyperlink"/>
          </w:rPr>
          <w:t>8.3.2</w:t>
        </w:r>
        <w:r>
          <w:rPr>
            <w:rFonts w:eastAsiaTheme="minorEastAsia" w:cstheme="minorBidi"/>
            <w:i w:val="0"/>
            <w:iCs w:val="0"/>
            <w:noProof/>
            <w:kern w:val="2"/>
            <w:sz w:val="24"/>
            <w:szCs w:val="24"/>
            <w14:ligatures w14:val="standardContextual"/>
          </w:rPr>
          <w:tab/>
        </w:r>
        <w:r w:rsidRPr="00BE1DB4">
          <w:rPr>
            <w:rStyle w:val="Hyperlink"/>
          </w:rPr>
          <w:t>CT21 Process</w:t>
        </w:r>
        <w:r>
          <w:rPr>
            <w:noProof/>
            <w:webHidden/>
          </w:rPr>
          <w:tab/>
        </w:r>
        <w:r>
          <w:rPr>
            <w:noProof/>
            <w:webHidden/>
          </w:rPr>
          <w:fldChar w:fldCharType="begin"/>
        </w:r>
        <w:r>
          <w:rPr>
            <w:noProof/>
            <w:webHidden/>
          </w:rPr>
          <w:instrText xml:space="preserve"> PAGEREF _Toc230163516 \h </w:instrText>
        </w:r>
        <w:r>
          <w:rPr>
            <w:noProof/>
            <w:webHidden/>
          </w:rPr>
        </w:r>
        <w:r>
          <w:rPr>
            <w:noProof/>
            <w:webHidden/>
          </w:rPr>
          <w:fldChar w:fldCharType="separate"/>
        </w:r>
        <w:r>
          <w:rPr>
            <w:noProof/>
            <w:webHidden/>
          </w:rPr>
          <w:t>8-17</w:t>
        </w:r>
        <w:r>
          <w:rPr>
            <w:noProof/>
            <w:webHidden/>
          </w:rPr>
          <w:fldChar w:fldCharType="end"/>
        </w:r>
      </w:hyperlink>
    </w:p>
    <w:p w14:paraId="37D2099B" w14:textId="5E69A1FF" w:rsidR="00EC7503" w:rsidRDefault="00EC7503">
      <w:pPr>
        <w:pStyle w:val="TOC2"/>
        <w:rPr>
          <w:rFonts w:eastAsiaTheme="minorEastAsia" w:cstheme="minorBidi"/>
          <w:smallCaps w:val="0"/>
          <w:noProof/>
          <w:kern w:val="2"/>
          <w:sz w:val="24"/>
          <w:szCs w:val="24"/>
          <w14:ligatures w14:val="standardContextual"/>
        </w:rPr>
      </w:pPr>
      <w:hyperlink w:anchor="_Toc230163517" w:history="1">
        <w:r w:rsidRPr="00BE1DB4">
          <w:rPr>
            <w:rStyle w:val="Hyperlink"/>
            <w:rFonts w:eastAsia="Times New Roman"/>
            <w:lang w:bidi="en-US"/>
          </w:rPr>
          <w:t>8.4</w:t>
        </w:r>
        <w:r>
          <w:rPr>
            <w:rFonts w:eastAsiaTheme="minorEastAsia" w:cstheme="minorBidi"/>
            <w:smallCaps w:val="0"/>
            <w:noProof/>
            <w:kern w:val="2"/>
            <w:sz w:val="24"/>
            <w:szCs w:val="24"/>
            <w14:ligatures w14:val="standardContextual"/>
          </w:rPr>
          <w:tab/>
        </w:r>
        <w:r w:rsidRPr="00BE1DB4">
          <w:rPr>
            <w:rStyle w:val="Hyperlink"/>
            <w:rFonts w:eastAsia="Times New Roman"/>
            <w:lang w:bidi="en-US"/>
          </w:rPr>
          <w:t xml:space="preserve"> Submitting Claim Type 22</w:t>
        </w:r>
        <w:r>
          <w:rPr>
            <w:noProof/>
            <w:webHidden/>
          </w:rPr>
          <w:tab/>
        </w:r>
        <w:r>
          <w:rPr>
            <w:noProof/>
            <w:webHidden/>
          </w:rPr>
          <w:fldChar w:fldCharType="begin"/>
        </w:r>
        <w:r>
          <w:rPr>
            <w:noProof/>
            <w:webHidden/>
          </w:rPr>
          <w:instrText xml:space="preserve"> PAGEREF _Toc230163517 \h </w:instrText>
        </w:r>
        <w:r>
          <w:rPr>
            <w:noProof/>
            <w:webHidden/>
          </w:rPr>
        </w:r>
        <w:r>
          <w:rPr>
            <w:noProof/>
            <w:webHidden/>
          </w:rPr>
          <w:fldChar w:fldCharType="separate"/>
        </w:r>
        <w:r>
          <w:rPr>
            <w:noProof/>
            <w:webHidden/>
          </w:rPr>
          <w:t>8-23</w:t>
        </w:r>
        <w:r>
          <w:rPr>
            <w:noProof/>
            <w:webHidden/>
          </w:rPr>
          <w:fldChar w:fldCharType="end"/>
        </w:r>
      </w:hyperlink>
    </w:p>
    <w:p w14:paraId="0FC750D5" w14:textId="4C9635F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8" w:history="1">
        <w:r w:rsidRPr="00BE1DB4">
          <w:rPr>
            <w:rStyle w:val="Hyperlink"/>
          </w:rPr>
          <w:t>8.4.1</w:t>
        </w:r>
        <w:r>
          <w:rPr>
            <w:rFonts w:eastAsiaTheme="minorEastAsia" w:cstheme="minorBidi"/>
            <w:i w:val="0"/>
            <w:iCs w:val="0"/>
            <w:noProof/>
            <w:kern w:val="2"/>
            <w:sz w:val="24"/>
            <w:szCs w:val="24"/>
            <w14:ligatures w14:val="standardContextual"/>
          </w:rPr>
          <w:tab/>
        </w:r>
        <w:r w:rsidRPr="00BE1DB4">
          <w:rPr>
            <w:rStyle w:val="Hyperlink"/>
          </w:rPr>
          <w:t>CT22 Timeline Steps</w:t>
        </w:r>
        <w:r>
          <w:rPr>
            <w:noProof/>
            <w:webHidden/>
          </w:rPr>
          <w:tab/>
        </w:r>
        <w:r>
          <w:rPr>
            <w:noProof/>
            <w:webHidden/>
          </w:rPr>
          <w:fldChar w:fldCharType="begin"/>
        </w:r>
        <w:r>
          <w:rPr>
            <w:noProof/>
            <w:webHidden/>
          </w:rPr>
          <w:instrText xml:space="preserve"> PAGEREF _Toc230163518 \h </w:instrText>
        </w:r>
        <w:r>
          <w:rPr>
            <w:noProof/>
            <w:webHidden/>
          </w:rPr>
        </w:r>
        <w:r>
          <w:rPr>
            <w:noProof/>
            <w:webHidden/>
          </w:rPr>
          <w:fldChar w:fldCharType="separate"/>
        </w:r>
        <w:r>
          <w:rPr>
            <w:noProof/>
            <w:webHidden/>
          </w:rPr>
          <w:t>8-24</w:t>
        </w:r>
        <w:r>
          <w:rPr>
            <w:noProof/>
            <w:webHidden/>
          </w:rPr>
          <w:fldChar w:fldCharType="end"/>
        </w:r>
      </w:hyperlink>
    </w:p>
    <w:p w14:paraId="6C74C6D4" w14:textId="77C21A5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19" w:history="1">
        <w:r w:rsidRPr="00BE1DB4">
          <w:rPr>
            <w:rStyle w:val="Hyperlink"/>
          </w:rPr>
          <w:t>8.4.2</w:t>
        </w:r>
        <w:r>
          <w:rPr>
            <w:rFonts w:eastAsiaTheme="minorEastAsia" w:cstheme="minorBidi"/>
            <w:i w:val="0"/>
            <w:iCs w:val="0"/>
            <w:noProof/>
            <w:kern w:val="2"/>
            <w:sz w:val="24"/>
            <w:szCs w:val="24"/>
            <w14:ligatures w14:val="standardContextual"/>
          </w:rPr>
          <w:tab/>
        </w:r>
        <w:r w:rsidRPr="00BE1DB4">
          <w:rPr>
            <w:rStyle w:val="Hyperlink"/>
          </w:rPr>
          <w:t>CT22 Assignment Timeline Letters</w:t>
        </w:r>
        <w:r>
          <w:rPr>
            <w:noProof/>
            <w:webHidden/>
          </w:rPr>
          <w:tab/>
        </w:r>
        <w:r>
          <w:rPr>
            <w:noProof/>
            <w:webHidden/>
          </w:rPr>
          <w:fldChar w:fldCharType="begin"/>
        </w:r>
        <w:r>
          <w:rPr>
            <w:noProof/>
            <w:webHidden/>
          </w:rPr>
          <w:instrText xml:space="preserve"> PAGEREF _Toc230163519 \h </w:instrText>
        </w:r>
        <w:r>
          <w:rPr>
            <w:noProof/>
            <w:webHidden/>
          </w:rPr>
        </w:r>
        <w:r>
          <w:rPr>
            <w:noProof/>
            <w:webHidden/>
          </w:rPr>
          <w:fldChar w:fldCharType="separate"/>
        </w:r>
        <w:r>
          <w:rPr>
            <w:noProof/>
            <w:webHidden/>
          </w:rPr>
          <w:t>8-25</w:t>
        </w:r>
        <w:r>
          <w:rPr>
            <w:noProof/>
            <w:webHidden/>
          </w:rPr>
          <w:fldChar w:fldCharType="end"/>
        </w:r>
      </w:hyperlink>
    </w:p>
    <w:p w14:paraId="56FCAFD8" w14:textId="6798841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0" w:history="1">
        <w:r w:rsidRPr="00BE1DB4">
          <w:rPr>
            <w:rStyle w:val="Hyperlink"/>
          </w:rPr>
          <w:t>8.4.3</w:t>
        </w:r>
        <w:r>
          <w:rPr>
            <w:rFonts w:eastAsiaTheme="minorEastAsia" w:cstheme="minorBidi"/>
            <w:i w:val="0"/>
            <w:iCs w:val="0"/>
            <w:noProof/>
            <w:kern w:val="2"/>
            <w:sz w:val="24"/>
            <w:szCs w:val="24"/>
            <w14:ligatures w14:val="standardContextual"/>
          </w:rPr>
          <w:tab/>
        </w:r>
        <w:r w:rsidRPr="00BE1DB4">
          <w:rPr>
            <w:rStyle w:val="Hyperlink"/>
          </w:rPr>
          <w:t>Servicer Activities - Submit Assignment Request to HUD</w:t>
        </w:r>
        <w:r>
          <w:rPr>
            <w:noProof/>
            <w:webHidden/>
          </w:rPr>
          <w:tab/>
        </w:r>
        <w:r>
          <w:rPr>
            <w:noProof/>
            <w:webHidden/>
          </w:rPr>
          <w:fldChar w:fldCharType="begin"/>
        </w:r>
        <w:r>
          <w:rPr>
            <w:noProof/>
            <w:webHidden/>
          </w:rPr>
          <w:instrText xml:space="preserve"> PAGEREF _Toc230163520 \h </w:instrText>
        </w:r>
        <w:r>
          <w:rPr>
            <w:noProof/>
            <w:webHidden/>
          </w:rPr>
        </w:r>
        <w:r>
          <w:rPr>
            <w:noProof/>
            <w:webHidden/>
          </w:rPr>
          <w:fldChar w:fldCharType="separate"/>
        </w:r>
        <w:r>
          <w:rPr>
            <w:noProof/>
            <w:webHidden/>
          </w:rPr>
          <w:t>8-26</w:t>
        </w:r>
        <w:r>
          <w:rPr>
            <w:noProof/>
            <w:webHidden/>
          </w:rPr>
          <w:fldChar w:fldCharType="end"/>
        </w:r>
      </w:hyperlink>
    </w:p>
    <w:p w14:paraId="36F2E2FC" w14:textId="5916C50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1" w:history="1">
        <w:r w:rsidRPr="00BE1DB4">
          <w:rPr>
            <w:rStyle w:val="Hyperlink"/>
          </w:rPr>
          <w:t>8.4.4</w:t>
        </w:r>
        <w:r>
          <w:rPr>
            <w:rFonts w:eastAsiaTheme="minorEastAsia" w:cstheme="minorBidi"/>
            <w:i w:val="0"/>
            <w:iCs w:val="0"/>
            <w:noProof/>
            <w:kern w:val="2"/>
            <w:sz w:val="24"/>
            <w:szCs w:val="24"/>
            <w14:ligatures w14:val="standardContextual"/>
          </w:rPr>
          <w:tab/>
        </w:r>
        <w:r w:rsidRPr="00BE1DB4">
          <w:rPr>
            <w:rStyle w:val="Hyperlink"/>
          </w:rPr>
          <w:t>HUD NSC Contractor Activities - Preliminary Title Approval</w:t>
        </w:r>
        <w:r>
          <w:rPr>
            <w:noProof/>
            <w:webHidden/>
          </w:rPr>
          <w:tab/>
        </w:r>
        <w:r>
          <w:rPr>
            <w:noProof/>
            <w:webHidden/>
          </w:rPr>
          <w:fldChar w:fldCharType="begin"/>
        </w:r>
        <w:r>
          <w:rPr>
            <w:noProof/>
            <w:webHidden/>
          </w:rPr>
          <w:instrText xml:space="preserve"> PAGEREF _Toc230163521 \h </w:instrText>
        </w:r>
        <w:r>
          <w:rPr>
            <w:noProof/>
            <w:webHidden/>
          </w:rPr>
        </w:r>
        <w:r>
          <w:rPr>
            <w:noProof/>
            <w:webHidden/>
          </w:rPr>
          <w:fldChar w:fldCharType="separate"/>
        </w:r>
        <w:r>
          <w:rPr>
            <w:noProof/>
            <w:webHidden/>
          </w:rPr>
          <w:t>8-27</w:t>
        </w:r>
        <w:r>
          <w:rPr>
            <w:noProof/>
            <w:webHidden/>
          </w:rPr>
          <w:fldChar w:fldCharType="end"/>
        </w:r>
      </w:hyperlink>
    </w:p>
    <w:p w14:paraId="1EFABE82" w14:textId="6246CA8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2" w:history="1">
        <w:r w:rsidRPr="00BE1DB4">
          <w:rPr>
            <w:rStyle w:val="Hyperlink"/>
          </w:rPr>
          <w:t>8.4.5</w:t>
        </w:r>
        <w:r>
          <w:rPr>
            <w:rFonts w:eastAsiaTheme="minorEastAsia" w:cstheme="minorBidi"/>
            <w:i w:val="0"/>
            <w:iCs w:val="0"/>
            <w:noProof/>
            <w:kern w:val="2"/>
            <w:sz w:val="24"/>
            <w:szCs w:val="24"/>
            <w14:ligatures w14:val="standardContextual"/>
          </w:rPr>
          <w:tab/>
        </w:r>
        <w:r w:rsidRPr="00BE1DB4">
          <w:rPr>
            <w:rStyle w:val="Hyperlink"/>
          </w:rPr>
          <w:t>Servicer Activities  - Claim Filing via “27011” step</w:t>
        </w:r>
        <w:r>
          <w:rPr>
            <w:noProof/>
            <w:webHidden/>
          </w:rPr>
          <w:tab/>
        </w:r>
        <w:r>
          <w:rPr>
            <w:noProof/>
            <w:webHidden/>
          </w:rPr>
          <w:fldChar w:fldCharType="begin"/>
        </w:r>
        <w:r>
          <w:rPr>
            <w:noProof/>
            <w:webHidden/>
          </w:rPr>
          <w:instrText xml:space="preserve"> PAGEREF _Toc230163522 \h </w:instrText>
        </w:r>
        <w:r>
          <w:rPr>
            <w:noProof/>
            <w:webHidden/>
          </w:rPr>
        </w:r>
        <w:r>
          <w:rPr>
            <w:noProof/>
            <w:webHidden/>
          </w:rPr>
          <w:fldChar w:fldCharType="separate"/>
        </w:r>
        <w:r>
          <w:rPr>
            <w:noProof/>
            <w:webHidden/>
          </w:rPr>
          <w:t>8-28</w:t>
        </w:r>
        <w:r>
          <w:rPr>
            <w:noProof/>
            <w:webHidden/>
          </w:rPr>
          <w:fldChar w:fldCharType="end"/>
        </w:r>
      </w:hyperlink>
    </w:p>
    <w:p w14:paraId="146B365B" w14:textId="6EE1E89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3" w:history="1">
        <w:r w:rsidRPr="00BE1DB4">
          <w:rPr>
            <w:rStyle w:val="Hyperlink"/>
          </w:rPr>
          <w:t>8.4.6</w:t>
        </w:r>
        <w:r>
          <w:rPr>
            <w:rFonts w:eastAsiaTheme="minorEastAsia" w:cstheme="minorBidi"/>
            <w:i w:val="0"/>
            <w:iCs w:val="0"/>
            <w:noProof/>
            <w:kern w:val="2"/>
            <w:sz w:val="24"/>
            <w:szCs w:val="24"/>
            <w14:ligatures w14:val="standardContextual"/>
          </w:rPr>
          <w:tab/>
        </w:r>
        <w:r w:rsidRPr="00BE1DB4">
          <w:rPr>
            <w:rStyle w:val="Hyperlink"/>
          </w:rPr>
          <w:t>Activities after Claim is filed – Servicer and HUD NSC Contractor</w:t>
        </w:r>
        <w:r>
          <w:rPr>
            <w:noProof/>
            <w:webHidden/>
          </w:rPr>
          <w:tab/>
        </w:r>
        <w:r>
          <w:rPr>
            <w:noProof/>
            <w:webHidden/>
          </w:rPr>
          <w:fldChar w:fldCharType="begin"/>
        </w:r>
        <w:r>
          <w:rPr>
            <w:noProof/>
            <w:webHidden/>
          </w:rPr>
          <w:instrText xml:space="preserve"> PAGEREF _Toc230163523 \h </w:instrText>
        </w:r>
        <w:r>
          <w:rPr>
            <w:noProof/>
            <w:webHidden/>
          </w:rPr>
        </w:r>
        <w:r>
          <w:rPr>
            <w:noProof/>
            <w:webHidden/>
          </w:rPr>
          <w:fldChar w:fldCharType="separate"/>
        </w:r>
        <w:r>
          <w:rPr>
            <w:noProof/>
            <w:webHidden/>
          </w:rPr>
          <w:t>8-32</w:t>
        </w:r>
        <w:r>
          <w:rPr>
            <w:noProof/>
            <w:webHidden/>
          </w:rPr>
          <w:fldChar w:fldCharType="end"/>
        </w:r>
      </w:hyperlink>
    </w:p>
    <w:p w14:paraId="7010EC37" w14:textId="2F180702"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524" w:history="1">
        <w:r w:rsidRPr="00BE1DB4">
          <w:rPr>
            <w:rStyle w:val="Hyperlink"/>
          </w:rPr>
          <w:t>8.4.6.1</w:t>
        </w:r>
        <w:r>
          <w:rPr>
            <w:rFonts w:eastAsiaTheme="minorEastAsia" w:cstheme="minorBidi"/>
            <w:noProof/>
            <w:kern w:val="2"/>
            <w:sz w:val="24"/>
            <w:szCs w:val="24"/>
            <w14:ligatures w14:val="standardContextual"/>
          </w:rPr>
          <w:tab/>
        </w:r>
        <w:r w:rsidRPr="00BE1DB4">
          <w:rPr>
            <w:rStyle w:val="Hyperlink"/>
          </w:rPr>
          <w:t>Servicer Activities</w:t>
        </w:r>
        <w:r>
          <w:rPr>
            <w:noProof/>
            <w:webHidden/>
          </w:rPr>
          <w:tab/>
        </w:r>
        <w:r>
          <w:rPr>
            <w:noProof/>
            <w:webHidden/>
          </w:rPr>
          <w:fldChar w:fldCharType="begin"/>
        </w:r>
        <w:r>
          <w:rPr>
            <w:noProof/>
            <w:webHidden/>
          </w:rPr>
          <w:instrText xml:space="preserve"> PAGEREF _Toc230163524 \h </w:instrText>
        </w:r>
        <w:r>
          <w:rPr>
            <w:noProof/>
            <w:webHidden/>
          </w:rPr>
        </w:r>
        <w:r>
          <w:rPr>
            <w:noProof/>
            <w:webHidden/>
          </w:rPr>
          <w:fldChar w:fldCharType="separate"/>
        </w:r>
        <w:r>
          <w:rPr>
            <w:noProof/>
            <w:webHidden/>
          </w:rPr>
          <w:t>8-32</w:t>
        </w:r>
        <w:r>
          <w:rPr>
            <w:noProof/>
            <w:webHidden/>
          </w:rPr>
          <w:fldChar w:fldCharType="end"/>
        </w:r>
      </w:hyperlink>
    </w:p>
    <w:p w14:paraId="5442EBCC" w14:textId="535F104B" w:rsidR="00EC7503" w:rsidRDefault="00EC7503">
      <w:pPr>
        <w:pStyle w:val="TOC4"/>
        <w:tabs>
          <w:tab w:val="left" w:pos="1540"/>
          <w:tab w:val="right" w:leader="dot" w:pos="9350"/>
        </w:tabs>
        <w:rPr>
          <w:rFonts w:eastAsiaTheme="minorEastAsia" w:cstheme="minorBidi"/>
          <w:noProof/>
          <w:kern w:val="2"/>
          <w:sz w:val="24"/>
          <w:szCs w:val="24"/>
          <w14:ligatures w14:val="standardContextual"/>
        </w:rPr>
      </w:pPr>
      <w:hyperlink w:anchor="_Toc230163525" w:history="1">
        <w:r w:rsidRPr="00BE1DB4">
          <w:rPr>
            <w:rStyle w:val="Hyperlink"/>
          </w:rPr>
          <w:t>8.4.6.1</w:t>
        </w:r>
        <w:r>
          <w:rPr>
            <w:rFonts w:eastAsiaTheme="minorEastAsia" w:cstheme="minorBidi"/>
            <w:noProof/>
            <w:kern w:val="2"/>
            <w:sz w:val="24"/>
            <w:szCs w:val="24"/>
            <w14:ligatures w14:val="standardContextual"/>
          </w:rPr>
          <w:tab/>
        </w:r>
        <w:r w:rsidRPr="00BE1DB4">
          <w:rPr>
            <w:rStyle w:val="Hyperlink"/>
          </w:rPr>
          <w:t>HUD NSC Contractor Activities</w:t>
        </w:r>
        <w:r>
          <w:rPr>
            <w:noProof/>
            <w:webHidden/>
          </w:rPr>
          <w:tab/>
        </w:r>
        <w:r>
          <w:rPr>
            <w:noProof/>
            <w:webHidden/>
          </w:rPr>
          <w:fldChar w:fldCharType="begin"/>
        </w:r>
        <w:r>
          <w:rPr>
            <w:noProof/>
            <w:webHidden/>
          </w:rPr>
          <w:instrText xml:space="preserve"> PAGEREF _Toc230163525 \h </w:instrText>
        </w:r>
        <w:r>
          <w:rPr>
            <w:noProof/>
            <w:webHidden/>
          </w:rPr>
        </w:r>
        <w:r>
          <w:rPr>
            <w:noProof/>
            <w:webHidden/>
          </w:rPr>
          <w:fldChar w:fldCharType="separate"/>
        </w:r>
        <w:r>
          <w:rPr>
            <w:noProof/>
            <w:webHidden/>
          </w:rPr>
          <w:t>8-32</w:t>
        </w:r>
        <w:r>
          <w:rPr>
            <w:noProof/>
            <w:webHidden/>
          </w:rPr>
          <w:fldChar w:fldCharType="end"/>
        </w:r>
      </w:hyperlink>
    </w:p>
    <w:p w14:paraId="265CC7A7" w14:textId="1D5FE9A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6" w:history="1">
        <w:r w:rsidRPr="00BE1DB4">
          <w:rPr>
            <w:rStyle w:val="Hyperlink"/>
          </w:rPr>
          <w:t>8.4.7</w:t>
        </w:r>
        <w:r>
          <w:rPr>
            <w:rFonts w:eastAsiaTheme="minorEastAsia" w:cstheme="minorBidi"/>
            <w:i w:val="0"/>
            <w:iCs w:val="0"/>
            <w:noProof/>
            <w:kern w:val="2"/>
            <w:sz w:val="24"/>
            <w:szCs w:val="24"/>
            <w14:ligatures w14:val="standardContextual"/>
          </w:rPr>
          <w:tab/>
        </w:r>
        <w:r w:rsidRPr="00BE1DB4">
          <w:rPr>
            <w:rStyle w:val="Hyperlink"/>
          </w:rPr>
          <w:t>Assignment Denials – HUD NSC Contractor and Servicer Activities</w:t>
        </w:r>
        <w:r>
          <w:rPr>
            <w:noProof/>
            <w:webHidden/>
          </w:rPr>
          <w:tab/>
        </w:r>
        <w:r>
          <w:rPr>
            <w:noProof/>
            <w:webHidden/>
          </w:rPr>
          <w:fldChar w:fldCharType="begin"/>
        </w:r>
        <w:r>
          <w:rPr>
            <w:noProof/>
            <w:webHidden/>
          </w:rPr>
          <w:instrText xml:space="preserve"> PAGEREF _Toc230163526 \h </w:instrText>
        </w:r>
        <w:r>
          <w:rPr>
            <w:noProof/>
            <w:webHidden/>
          </w:rPr>
        </w:r>
        <w:r>
          <w:rPr>
            <w:noProof/>
            <w:webHidden/>
          </w:rPr>
          <w:fldChar w:fldCharType="separate"/>
        </w:r>
        <w:r>
          <w:rPr>
            <w:noProof/>
            <w:webHidden/>
          </w:rPr>
          <w:t>8-33</w:t>
        </w:r>
        <w:r>
          <w:rPr>
            <w:noProof/>
            <w:webHidden/>
          </w:rPr>
          <w:fldChar w:fldCharType="end"/>
        </w:r>
      </w:hyperlink>
    </w:p>
    <w:p w14:paraId="506423A4" w14:textId="26682B32" w:rsidR="00EC7503" w:rsidRDefault="00EC7503">
      <w:pPr>
        <w:pStyle w:val="TOC2"/>
        <w:rPr>
          <w:rFonts w:eastAsiaTheme="minorEastAsia" w:cstheme="minorBidi"/>
          <w:smallCaps w:val="0"/>
          <w:noProof/>
          <w:kern w:val="2"/>
          <w:sz w:val="24"/>
          <w:szCs w:val="24"/>
          <w14:ligatures w14:val="standardContextual"/>
        </w:rPr>
      </w:pPr>
      <w:hyperlink w:anchor="_Toc230163527" w:history="1">
        <w:r w:rsidRPr="00BE1DB4">
          <w:rPr>
            <w:rStyle w:val="Hyperlink"/>
            <w:rFonts w:eastAsia="Times New Roman"/>
            <w:lang w:bidi="en-US"/>
          </w:rPr>
          <w:t>8.5</w:t>
        </w:r>
        <w:r>
          <w:rPr>
            <w:rFonts w:eastAsiaTheme="minorEastAsia" w:cstheme="minorBidi"/>
            <w:smallCaps w:val="0"/>
            <w:noProof/>
            <w:kern w:val="2"/>
            <w:sz w:val="24"/>
            <w:szCs w:val="24"/>
            <w14:ligatures w14:val="standardContextual"/>
          </w:rPr>
          <w:tab/>
        </w:r>
        <w:r w:rsidRPr="00BE1DB4">
          <w:rPr>
            <w:rStyle w:val="Hyperlink"/>
            <w:rFonts w:eastAsia="Times New Roman"/>
            <w:lang w:bidi="en-US"/>
          </w:rPr>
          <w:t>Submitting Claim Type 23</w:t>
        </w:r>
        <w:r>
          <w:rPr>
            <w:noProof/>
            <w:webHidden/>
          </w:rPr>
          <w:tab/>
        </w:r>
        <w:r>
          <w:rPr>
            <w:noProof/>
            <w:webHidden/>
          </w:rPr>
          <w:fldChar w:fldCharType="begin"/>
        </w:r>
        <w:r>
          <w:rPr>
            <w:noProof/>
            <w:webHidden/>
          </w:rPr>
          <w:instrText xml:space="preserve"> PAGEREF _Toc230163527 \h </w:instrText>
        </w:r>
        <w:r>
          <w:rPr>
            <w:noProof/>
            <w:webHidden/>
          </w:rPr>
        </w:r>
        <w:r>
          <w:rPr>
            <w:noProof/>
            <w:webHidden/>
          </w:rPr>
          <w:fldChar w:fldCharType="separate"/>
        </w:r>
        <w:r>
          <w:rPr>
            <w:noProof/>
            <w:webHidden/>
          </w:rPr>
          <w:t>8-33</w:t>
        </w:r>
        <w:r>
          <w:rPr>
            <w:noProof/>
            <w:webHidden/>
          </w:rPr>
          <w:fldChar w:fldCharType="end"/>
        </w:r>
      </w:hyperlink>
    </w:p>
    <w:p w14:paraId="2CB8197B" w14:textId="1AF1442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8" w:history="1">
        <w:r w:rsidRPr="00BE1DB4">
          <w:rPr>
            <w:rStyle w:val="Hyperlink"/>
          </w:rPr>
          <w:t>8.5.1</w:t>
        </w:r>
        <w:r>
          <w:rPr>
            <w:rFonts w:eastAsiaTheme="minorEastAsia" w:cstheme="minorBidi"/>
            <w:i w:val="0"/>
            <w:iCs w:val="0"/>
            <w:noProof/>
            <w:kern w:val="2"/>
            <w:sz w:val="24"/>
            <w:szCs w:val="24"/>
            <w14:ligatures w14:val="standardContextual"/>
          </w:rPr>
          <w:tab/>
        </w:r>
        <w:r w:rsidRPr="00BE1DB4">
          <w:rPr>
            <w:rStyle w:val="Hyperlink"/>
          </w:rPr>
          <w:t>CT23 Timeline Steps</w:t>
        </w:r>
        <w:r>
          <w:rPr>
            <w:noProof/>
            <w:webHidden/>
          </w:rPr>
          <w:tab/>
        </w:r>
        <w:r>
          <w:rPr>
            <w:noProof/>
            <w:webHidden/>
          </w:rPr>
          <w:fldChar w:fldCharType="begin"/>
        </w:r>
        <w:r>
          <w:rPr>
            <w:noProof/>
            <w:webHidden/>
          </w:rPr>
          <w:instrText xml:space="preserve"> PAGEREF _Toc230163528 \h </w:instrText>
        </w:r>
        <w:r>
          <w:rPr>
            <w:noProof/>
            <w:webHidden/>
          </w:rPr>
        </w:r>
        <w:r>
          <w:rPr>
            <w:noProof/>
            <w:webHidden/>
          </w:rPr>
          <w:fldChar w:fldCharType="separate"/>
        </w:r>
        <w:r>
          <w:rPr>
            <w:noProof/>
            <w:webHidden/>
          </w:rPr>
          <w:t>8-33</w:t>
        </w:r>
        <w:r>
          <w:rPr>
            <w:noProof/>
            <w:webHidden/>
          </w:rPr>
          <w:fldChar w:fldCharType="end"/>
        </w:r>
      </w:hyperlink>
    </w:p>
    <w:p w14:paraId="2DB6416D" w14:textId="1F762CE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29" w:history="1">
        <w:r w:rsidRPr="00BE1DB4">
          <w:rPr>
            <w:rStyle w:val="Hyperlink"/>
          </w:rPr>
          <w:t>8.5.2</w:t>
        </w:r>
        <w:r>
          <w:rPr>
            <w:rFonts w:eastAsiaTheme="minorEastAsia" w:cstheme="minorBidi"/>
            <w:i w:val="0"/>
            <w:iCs w:val="0"/>
            <w:noProof/>
            <w:kern w:val="2"/>
            <w:sz w:val="24"/>
            <w:szCs w:val="24"/>
            <w14:ligatures w14:val="standardContextual"/>
          </w:rPr>
          <w:tab/>
        </w:r>
        <w:r w:rsidRPr="00BE1DB4">
          <w:rPr>
            <w:rStyle w:val="Hyperlink"/>
          </w:rPr>
          <w:t>CT23 Process</w:t>
        </w:r>
        <w:r>
          <w:rPr>
            <w:noProof/>
            <w:webHidden/>
          </w:rPr>
          <w:tab/>
        </w:r>
        <w:r>
          <w:rPr>
            <w:noProof/>
            <w:webHidden/>
          </w:rPr>
          <w:fldChar w:fldCharType="begin"/>
        </w:r>
        <w:r>
          <w:rPr>
            <w:noProof/>
            <w:webHidden/>
          </w:rPr>
          <w:instrText xml:space="preserve"> PAGEREF _Toc230163529 \h </w:instrText>
        </w:r>
        <w:r>
          <w:rPr>
            <w:noProof/>
            <w:webHidden/>
          </w:rPr>
        </w:r>
        <w:r>
          <w:rPr>
            <w:noProof/>
            <w:webHidden/>
          </w:rPr>
          <w:fldChar w:fldCharType="separate"/>
        </w:r>
        <w:r>
          <w:rPr>
            <w:noProof/>
            <w:webHidden/>
          </w:rPr>
          <w:t>8-34</w:t>
        </w:r>
        <w:r>
          <w:rPr>
            <w:noProof/>
            <w:webHidden/>
          </w:rPr>
          <w:fldChar w:fldCharType="end"/>
        </w:r>
      </w:hyperlink>
    </w:p>
    <w:p w14:paraId="43F8BFD9" w14:textId="4437243A" w:rsidR="00EC7503" w:rsidRDefault="00EC7503">
      <w:pPr>
        <w:pStyle w:val="TOC2"/>
        <w:rPr>
          <w:rFonts w:eastAsiaTheme="minorEastAsia" w:cstheme="minorBidi"/>
          <w:smallCaps w:val="0"/>
          <w:noProof/>
          <w:kern w:val="2"/>
          <w:sz w:val="24"/>
          <w:szCs w:val="24"/>
          <w14:ligatures w14:val="standardContextual"/>
        </w:rPr>
      </w:pPr>
      <w:hyperlink w:anchor="_Toc230163530" w:history="1">
        <w:r w:rsidRPr="00BE1DB4">
          <w:rPr>
            <w:rStyle w:val="Hyperlink"/>
            <w:rFonts w:eastAsia="Times New Roman"/>
            <w:lang w:bidi="en-US"/>
          </w:rPr>
          <w:t>8.6</w:t>
        </w:r>
        <w:r>
          <w:rPr>
            <w:rFonts w:eastAsiaTheme="minorEastAsia" w:cstheme="minorBidi"/>
            <w:smallCaps w:val="0"/>
            <w:noProof/>
            <w:kern w:val="2"/>
            <w:sz w:val="24"/>
            <w:szCs w:val="24"/>
            <w14:ligatures w14:val="standardContextual"/>
          </w:rPr>
          <w:tab/>
        </w:r>
        <w:r w:rsidRPr="00BE1DB4">
          <w:rPr>
            <w:rStyle w:val="Hyperlink"/>
            <w:rFonts w:eastAsia="Times New Roman"/>
            <w:lang w:bidi="en-US"/>
          </w:rPr>
          <w:t>Submitting Claim Type 24</w:t>
        </w:r>
        <w:r w:rsidRPr="00BE1DB4">
          <w:rPr>
            <w:rStyle w:val="Hyperlink"/>
          </w:rPr>
          <w:t xml:space="preserve"> </w:t>
        </w:r>
        <w:r>
          <w:rPr>
            <w:noProof/>
            <w:webHidden/>
          </w:rPr>
          <w:tab/>
        </w:r>
        <w:r>
          <w:rPr>
            <w:noProof/>
            <w:webHidden/>
          </w:rPr>
          <w:fldChar w:fldCharType="begin"/>
        </w:r>
        <w:r>
          <w:rPr>
            <w:noProof/>
            <w:webHidden/>
          </w:rPr>
          <w:instrText xml:space="preserve"> PAGEREF _Toc230163530 \h </w:instrText>
        </w:r>
        <w:r>
          <w:rPr>
            <w:noProof/>
            <w:webHidden/>
          </w:rPr>
        </w:r>
        <w:r>
          <w:rPr>
            <w:noProof/>
            <w:webHidden/>
          </w:rPr>
          <w:fldChar w:fldCharType="separate"/>
        </w:r>
        <w:r>
          <w:rPr>
            <w:noProof/>
            <w:webHidden/>
          </w:rPr>
          <w:t>8-41</w:t>
        </w:r>
        <w:r>
          <w:rPr>
            <w:noProof/>
            <w:webHidden/>
          </w:rPr>
          <w:fldChar w:fldCharType="end"/>
        </w:r>
      </w:hyperlink>
    </w:p>
    <w:p w14:paraId="38E4CC16" w14:textId="440981A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1" w:history="1">
        <w:r w:rsidRPr="00BE1DB4">
          <w:rPr>
            <w:rStyle w:val="Hyperlink"/>
          </w:rPr>
          <w:t>8.6.1</w:t>
        </w:r>
        <w:r>
          <w:rPr>
            <w:rFonts w:eastAsiaTheme="minorEastAsia" w:cstheme="minorBidi"/>
            <w:i w:val="0"/>
            <w:iCs w:val="0"/>
            <w:noProof/>
            <w:kern w:val="2"/>
            <w:sz w:val="24"/>
            <w:szCs w:val="24"/>
            <w14:ligatures w14:val="standardContextual"/>
          </w:rPr>
          <w:tab/>
        </w:r>
        <w:r w:rsidRPr="00BE1DB4">
          <w:rPr>
            <w:rStyle w:val="Hyperlink"/>
          </w:rPr>
          <w:t>CT24 Timeline Steps</w:t>
        </w:r>
        <w:r>
          <w:rPr>
            <w:noProof/>
            <w:webHidden/>
          </w:rPr>
          <w:tab/>
        </w:r>
        <w:r>
          <w:rPr>
            <w:noProof/>
            <w:webHidden/>
          </w:rPr>
          <w:fldChar w:fldCharType="begin"/>
        </w:r>
        <w:r>
          <w:rPr>
            <w:noProof/>
            <w:webHidden/>
          </w:rPr>
          <w:instrText xml:space="preserve"> PAGEREF _Toc230163531 \h </w:instrText>
        </w:r>
        <w:r>
          <w:rPr>
            <w:noProof/>
            <w:webHidden/>
          </w:rPr>
        </w:r>
        <w:r>
          <w:rPr>
            <w:noProof/>
            <w:webHidden/>
          </w:rPr>
          <w:fldChar w:fldCharType="separate"/>
        </w:r>
        <w:r>
          <w:rPr>
            <w:noProof/>
            <w:webHidden/>
          </w:rPr>
          <w:t>8-41</w:t>
        </w:r>
        <w:r>
          <w:rPr>
            <w:noProof/>
            <w:webHidden/>
          </w:rPr>
          <w:fldChar w:fldCharType="end"/>
        </w:r>
      </w:hyperlink>
    </w:p>
    <w:p w14:paraId="3C76432E" w14:textId="6CFA731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2" w:history="1">
        <w:r w:rsidRPr="00BE1DB4">
          <w:rPr>
            <w:rStyle w:val="Hyperlink"/>
          </w:rPr>
          <w:t>8.6.2</w:t>
        </w:r>
        <w:r>
          <w:rPr>
            <w:rFonts w:eastAsiaTheme="minorEastAsia" w:cstheme="minorBidi"/>
            <w:i w:val="0"/>
            <w:iCs w:val="0"/>
            <w:noProof/>
            <w:kern w:val="2"/>
            <w:sz w:val="24"/>
            <w:szCs w:val="24"/>
            <w14:ligatures w14:val="standardContextual"/>
          </w:rPr>
          <w:tab/>
        </w:r>
        <w:r w:rsidRPr="00BE1DB4">
          <w:rPr>
            <w:rStyle w:val="Hyperlink"/>
          </w:rPr>
          <w:t>CT24 Process</w:t>
        </w:r>
        <w:r>
          <w:rPr>
            <w:noProof/>
            <w:webHidden/>
          </w:rPr>
          <w:tab/>
        </w:r>
        <w:r>
          <w:rPr>
            <w:noProof/>
            <w:webHidden/>
          </w:rPr>
          <w:fldChar w:fldCharType="begin"/>
        </w:r>
        <w:r>
          <w:rPr>
            <w:noProof/>
            <w:webHidden/>
          </w:rPr>
          <w:instrText xml:space="preserve"> PAGEREF _Toc230163532 \h </w:instrText>
        </w:r>
        <w:r>
          <w:rPr>
            <w:noProof/>
            <w:webHidden/>
          </w:rPr>
        </w:r>
        <w:r>
          <w:rPr>
            <w:noProof/>
            <w:webHidden/>
          </w:rPr>
          <w:fldChar w:fldCharType="separate"/>
        </w:r>
        <w:r>
          <w:rPr>
            <w:noProof/>
            <w:webHidden/>
          </w:rPr>
          <w:t>8-41</w:t>
        </w:r>
        <w:r>
          <w:rPr>
            <w:noProof/>
            <w:webHidden/>
          </w:rPr>
          <w:fldChar w:fldCharType="end"/>
        </w:r>
      </w:hyperlink>
    </w:p>
    <w:p w14:paraId="1FFC17BA" w14:textId="004BA210" w:rsidR="00EC7503" w:rsidRDefault="00EC7503">
      <w:pPr>
        <w:pStyle w:val="TOC2"/>
        <w:rPr>
          <w:rFonts w:eastAsiaTheme="minorEastAsia" w:cstheme="minorBidi"/>
          <w:smallCaps w:val="0"/>
          <w:noProof/>
          <w:kern w:val="2"/>
          <w:sz w:val="24"/>
          <w:szCs w:val="24"/>
          <w14:ligatures w14:val="standardContextual"/>
        </w:rPr>
      </w:pPr>
      <w:hyperlink w:anchor="_Toc230163533" w:history="1">
        <w:r w:rsidRPr="00BE1DB4">
          <w:rPr>
            <w:rStyle w:val="Hyperlink"/>
            <w:rFonts w:eastAsia="Times New Roman"/>
          </w:rPr>
          <w:t>8.7</w:t>
        </w:r>
        <w:r>
          <w:rPr>
            <w:rFonts w:eastAsiaTheme="minorEastAsia" w:cstheme="minorBidi"/>
            <w:smallCaps w:val="0"/>
            <w:noProof/>
            <w:kern w:val="2"/>
            <w:sz w:val="24"/>
            <w:szCs w:val="24"/>
            <w14:ligatures w14:val="standardContextual"/>
          </w:rPr>
          <w:tab/>
        </w:r>
        <w:r w:rsidRPr="00BE1DB4">
          <w:rPr>
            <w:rStyle w:val="Hyperlink"/>
            <w:rFonts w:eastAsia="Times New Roman"/>
          </w:rPr>
          <w:t>Reviewing and Processing Claims</w:t>
        </w:r>
        <w:r>
          <w:rPr>
            <w:noProof/>
            <w:webHidden/>
          </w:rPr>
          <w:tab/>
        </w:r>
        <w:r>
          <w:rPr>
            <w:noProof/>
            <w:webHidden/>
          </w:rPr>
          <w:fldChar w:fldCharType="begin"/>
        </w:r>
        <w:r>
          <w:rPr>
            <w:noProof/>
            <w:webHidden/>
          </w:rPr>
          <w:instrText xml:space="preserve"> PAGEREF _Toc230163533 \h </w:instrText>
        </w:r>
        <w:r>
          <w:rPr>
            <w:noProof/>
            <w:webHidden/>
          </w:rPr>
        </w:r>
        <w:r>
          <w:rPr>
            <w:noProof/>
            <w:webHidden/>
          </w:rPr>
          <w:fldChar w:fldCharType="separate"/>
        </w:r>
        <w:r>
          <w:rPr>
            <w:noProof/>
            <w:webHidden/>
          </w:rPr>
          <w:t>8-47</w:t>
        </w:r>
        <w:r>
          <w:rPr>
            <w:noProof/>
            <w:webHidden/>
          </w:rPr>
          <w:fldChar w:fldCharType="end"/>
        </w:r>
      </w:hyperlink>
    </w:p>
    <w:p w14:paraId="2526F025" w14:textId="1C2F5C1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4" w:history="1">
        <w:r w:rsidRPr="00BE1DB4">
          <w:rPr>
            <w:rStyle w:val="Hyperlink"/>
          </w:rPr>
          <w:t>8.7.1</w:t>
        </w:r>
        <w:r>
          <w:rPr>
            <w:rFonts w:eastAsiaTheme="minorEastAsia" w:cstheme="minorBidi"/>
            <w:i w:val="0"/>
            <w:iCs w:val="0"/>
            <w:noProof/>
            <w:kern w:val="2"/>
            <w:sz w:val="24"/>
            <w:szCs w:val="24"/>
            <w14:ligatures w14:val="standardContextual"/>
          </w:rPr>
          <w:tab/>
        </w:r>
        <w:r w:rsidRPr="00BE1DB4">
          <w:rPr>
            <w:rStyle w:val="Hyperlink"/>
          </w:rPr>
          <w:t>Approving a Claim</w:t>
        </w:r>
        <w:r>
          <w:rPr>
            <w:noProof/>
            <w:webHidden/>
          </w:rPr>
          <w:tab/>
        </w:r>
        <w:r>
          <w:rPr>
            <w:noProof/>
            <w:webHidden/>
          </w:rPr>
          <w:fldChar w:fldCharType="begin"/>
        </w:r>
        <w:r>
          <w:rPr>
            <w:noProof/>
            <w:webHidden/>
          </w:rPr>
          <w:instrText xml:space="preserve"> PAGEREF _Toc230163534 \h </w:instrText>
        </w:r>
        <w:r>
          <w:rPr>
            <w:noProof/>
            <w:webHidden/>
          </w:rPr>
        </w:r>
        <w:r>
          <w:rPr>
            <w:noProof/>
            <w:webHidden/>
          </w:rPr>
          <w:fldChar w:fldCharType="separate"/>
        </w:r>
        <w:r>
          <w:rPr>
            <w:noProof/>
            <w:webHidden/>
          </w:rPr>
          <w:t>8-48</w:t>
        </w:r>
        <w:r>
          <w:rPr>
            <w:noProof/>
            <w:webHidden/>
          </w:rPr>
          <w:fldChar w:fldCharType="end"/>
        </w:r>
      </w:hyperlink>
    </w:p>
    <w:p w14:paraId="61D79069" w14:textId="27662F6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5" w:history="1">
        <w:r w:rsidRPr="00BE1DB4">
          <w:rPr>
            <w:rStyle w:val="Hyperlink"/>
            <w:lang w:bidi="en-US"/>
          </w:rPr>
          <w:t>8.7.2</w:t>
        </w:r>
        <w:r>
          <w:rPr>
            <w:rFonts w:eastAsiaTheme="minorEastAsia" w:cstheme="minorBidi"/>
            <w:i w:val="0"/>
            <w:iCs w:val="0"/>
            <w:noProof/>
            <w:kern w:val="2"/>
            <w:sz w:val="24"/>
            <w:szCs w:val="24"/>
            <w14:ligatures w14:val="standardContextual"/>
          </w:rPr>
          <w:tab/>
        </w:r>
        <w:r w:rsidRPr="00BE1DB4">
          <w:rPr>
            <w:rStyle w:val="Hyperlink"/>
          </w:rPr>
          <w:t>Denying a Claim</w:t>
        </w:r>
        <w:r>
          <w:rPr>
            <w:noProof/>
            <w:webHidden/>
          </w:rPr>
          <w:tab/>
        </w:r>
        <w:r>
          <w:rPr>
            <w:noProof/>
            <w:webHidden/>
          </w:rPr>
          <w:fldChar w:fldCharType="begin"/>
        </w:r>
        <w:r>
          <w:rPr>
            <w:noProof/>
            <w:webHidden/>
          </w:rPr>
          <w:instrText xml:space="preserve"> PAGEREF _Toc230163535 \h </w:instrText>
        </w:r>
        <w:r>
          <w:rPr>
            <w:noProof/>
            <w:webHidden/>
          </w:rPr>
        </w:r>
        <w:r>
          <w:rPr>
            <w:noProof/>
            <w:webHidden/>
          </w:rPr>
          <w:fldChar w:fldCharType="separate"/>
        </w:r>
        <w:r>
          <w:rPr>
            <w:noProof/>
            <w:webHidden/>
          </w:rPr>
          <w:t>8-50</w:t>
        </w:r>
        <w:r>
          <w:rPr>
            <w:noProof/>
            <w:webHidden/>
          </w:rPr>
          <w:fldChar w:fldCharType="end"/>
        </w:r>
      </w:hyperlink>
    </w:p>
    <w:p w14:paraId="25CBE53C" w14:textId="2E00A5B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6" w:history="1">
        <w:r w:rsidRPr="00BE1DB4">
          <w:rPr>
            <w:rStyle w:val="Hyperlink"/>
          </w:rPr>
          <w:t>8.7.3</w:t>
        </w:r>
        <w:r>
          <w:rPr>
            <w:rFonts w:eastAsiaTheme="minorEastAsia" w:cstheme="minorBidi"/>
            <w:i w:val="0"/>
            <w:iCs w:val="0"/>
            <w:noProof/>
            <w:kern w:val="2"/>
            <w:sz w:val="24"/>
            <w:szCs w:val="24"/>
            <w14:ligatures w14:val="standardContextual"/>
          </w:rPr>
          <w:tab/>
        </w:r>
        <w:r w:rsidRPr="00BE1DB4">
          <w:rPr>
            <w:rStyle w:val="Hyperlink"/>
          </w:rPr>
          <w:t>Requesting Pending Additional Information About a Claim</w:t>
        </w:r>
        <w:r>
          <w:rPr>
            <w:noProof/>
            <w:webHidden/>
          </w:rPr>
          <w:tab/>
        </w:r>
        <w:r>
          <w:rPr>
            <w:noProof/>
            <w:webHidden/>
          </w:rPr>
          <w:fldChar w:fldCharType="begin"/>
        </w:r>
        <w:r>
          <w:rPr>
            <w:noProof/>
            <w:webHidden/>
          </w:rPr>
          <w:instrText xml:space="preserve"> PAGEREF _Toc230163536 \h </w:instrText>
        </w:r>
        <w:r>
          <w:rPr>
            <w:noProof/>
            <w:webHidden/>
          </w:rPr>
        </w:r>
        <w:r>
          <w:rPr>
            <w:noProof/>
            <w:webHidden/>
          </w:rPr>
          <w:fldChar w:fldCharType="separate"/>
        </w:r>
        <w:r>
          <w:rPr>
            <w:noProof/>
            <w:webHidden/>
          </w:rPr>
          <w:t>8-52</w:t>
        </w:r>
        <w:r>
          <w:rPr>
            <w:noProof/>
            <w:webHidden/>
          </w:rPr>
          <w:fldChar w:fldCharType="end"/>
        </w:r>
      </w:hyperlink>
    </w:p>
    <w:p w14:paraId="1A260784" w14:textId="3063E3E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7" w:history="1">
        <w:r w:rsidRPr="00BE1DB4">
          <w:rPr>
            <w:rStyle w:val="Hyperlink"/>
          </w:rPr>
          <w:t>8.7.4</w:t>
        </w:r>
        <w:r>
          <w:rPr>
            <w:rFonts w:eastAsiaTheme="minorEastAsia" w:cstheme="minorBidi"/>
            <w:i w:val="0"/>
            <w:iCs w:val="0"/>
            <w:noProof/>
            <w:kern w:val="2"/>
            <w:sz w:val="24"/>
            <w:szCs w:val="24"/>
            <w14:ligatures w14:val="standardContextual"/>
          </w:rPr>
          <w:tab/>
        </w:r>
        <w:r w:rsidRPr="00BE1DB4">
          <w:rPr>
            <w:rStyle w:val="Hyperlink"/>
          </w:rPr>
          <w:t>Granting Exceptions to file CT24</w:t>
        </w:r>
        <w:r>
          <w:rPr>
            <w:noProof/>
            <w:webHidden/>
          </w:rPr>
          <w:tab/>
        </w:r>
        <w:r>
          <w:rPr>
            <w:noProof/>
            <w:webHidden/>
          </w:rPr>
          <w:fldChar w:fldCharType="begin"/>
        </w:r>
        <w:r>
          <w:rPr>
            <w:noProof/>
            <w:webHidden/>
          </w:rPr>
          <w:instrText xml:space="preserve"> PAGEREF _Toc230163537 \h </w:instrText>
        </w:r>
        <w:r>
          <w:rPr>
            <w:noProof/>
            <w:webHidden/>
          </w:rPr>
        </w:r>
        <w:r>
          <w:rPr>
            <w:noProof/>
            <w:webHidden/>
          </w:rPr>
          <w:fldChar w:fldCharType="separate"/>
        </w:r>
        <w:r>
          <w:rPr>
            <w:noProof/>
            <w:webHidden/>
          </w:rPr>
          <w:t>8-58</w:t>
        </w:r>
        <w:r>
          <w:rPr>
            <w:noProof/>
            <w:webHidden/>
          </w:rPr>
          <w:fldChar w:fldCharType="end"/>
        </w:r>
      </w:hyperlink>
    </w:p>
    <w:p w14:paraId="3FFB08D4" w14:textId="7D83F3D9" w:rsidR="00EC7503" w:rsidRDefault="00EC7503">
      <w:pPr>
        <w:pStyle w:val="TOC2"/>
        <w:rPr>
          <w:rFonts w:eastAsiaTheme="minorEastAsia" w:cstheme="minorBidi"/>
          <w:smallCaps w:val="0"/>
          <w:noProof/>
          <w:kern w:val="2"/>
          <w:sz w:val="24"/>
          <w:szCs w:val="24"/>
          <w14:ligatures w14:val="standardContextual"/>
        </w:rPr>
      </w:pPr>
      <w:hyperlink w:anchor="_Toc230163538" w:history="1">
        <w:r w:rsidRPr="00BE1DB4">
          <w:rPr>
            <w:rStyle w:val="Hyperlink"/>
            <w:rFonts w:eastAsia="Times New Roman"/>
          </w:rPr>
          <w:t>8.8</w:t>
        </w:r>
        <w:r>
          <w:rPr>
            <w:rFonts w:eastAsiaTheme="minorEastAsia" w:cstheme="minorBidi"/>
            <w:smallCaps w:val="0"/>
            <w:noProof/>
            <w:kern w:val="2"/>
            <w:sz w:val="24"/>
            <w:szCs w:val="24"/>
            <w14:ligatures w14:val="standardContextual"/>
          </w:rPr>
          <w:tab/>
        </w:r>
        <w:r w:rsidRPr="00BE1DB4">
          <w:rPr>
            <w:rStyle w:val="Hyperlink"/>
            <w:rFonts w:eastAsia="Times New Roman"/>
          </w:rPr>
          <w:t>No Pay Order</w:t>
        </w:r>
        <w:r>
          <w:rPr>
            <w:noProof/>
            <w:webHidden/>
          </w:rPr>
          <w:tab/>
        </w:r>
        <w:r>
          <w:rPr>
            <w:noProof/>
            <w:webHidden/>
          </w:rPr>
          <w:fldChar w:fldCharType="begin"/>
        </w:r>
        <w:r>
          <w:rPr>
            <w:noProof/>
            <w:webHidden/>
          </w:rPr>
          <w:instrText xml:space="preserve"> PAGEREF _Toc230163538 \h </w:instrText>
        </w:r>
        <w:r>
          <w:rPr>
            <w:noProof/>
            <w:webHidden/>
          </w:rPr>
        </w:r>
        <w:r>
          <w:rPr>
            <w:noProof/>
            <w:webHidden/>
          </w:rPr>
          <w:fldChar w:fldCharType="separate"/>
        </w:r>
        <w:r>
          <w:rPr>
            <w:noProof/>
            <w:webHidden/>
          </w:rPr>
          <w:t>8-60</w:t>
        </w:r>
        <w:r>
          <w:rPr>
            <w:noProof/>
            <w:webHidden/>
          </w:rPr>
          <w:fldChar w:fldCharType="end"/>
        </w:r>
      </w:hyperlink>
    </w:p>
    <w:p w14:paraId="1C8E777F" w14:textId="02110A0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39" w:history="1">
        <w:r w:rsidRPr="00BE1DB4">
          <w:rPr>
            <w:rStyle w:val="Hyperlink"/>
          </w:rPr>
          <w:t>8.8.1</w:t>
        </w:r>
        <w:r>
          <w:rPr>
            <w:rFonts w:eastAsiaTheme="minorEastAsia" w:cstheme="minorBidi"/>
            <w:i w:val="0"/>
            <w:iCs w:val="0"/>
            <w:noProof/>
            <w:kern w:val="2"/>
            <w:sz w:val="24"/>
            <w:szCs w:val="24"/>
            <w14:ligatures w14:val="standardContextual"/>
          </w:rPr>
          <w:tab/>
        </w:r>
        <w:r w:rsidRPr="00BE1DB4">
          <w:rPr>
            <w:rStyle w:val="Hyperlink"/>
          </w:rPr>
          <w:t>Adding a No Pay Order on a Loan</w:t>
        </w:r>
        <w:r>
          <w:rPr>
            <w:noProof/>
            <w:webHidden/>
          </w:rPr>
          <w:tab/>
        </w:r>
        <w:r>
          <w:rPr>
            <w:noProof/>
            <w:webHidden/>
          </w:rPr>
          <w:fldChar w:fldCharType="begin"/>
        </w:r>
        <w:r>
          <w:rPr>
            <w:noProof/>
            <w:webHidden/>
          </w:rPr>
          <w:instrText xml:space="preserve"> PAGEREF _Toc230163539 \h </w:instrText>
        </w:r>
        <w:r>
          <w:rPr>
            <w:noProof/>
            <w:webHidden/>
          </w:rPr>
        </w:r>
        <w:r>
          <w:rPr>
            <w:noProof/>
            <w:webHidden/>
          </w:rPr>
          <w:fldChar w:fldCharType="separate"/>
        </w:r>
        <w:r>
          <w:rPr>
            <w:noProof/>
            <w:webHidden/>
          </w:rPr>
          <w:t>8-60</w:t>
        </w:r>
        <w:r>
          <w:rPr>
            <w:noProof/>
            <w:webHidden/>
          </w:rPr>
          <w:fldChar w:fldCharType="end"/>
        </w:r>
      </w:hyperlink>
    </w:p>
    <w:p w14:paraId="208B0BBF" w14:textId="2A427B7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0" w:history="1">
        <w:r w:rsidRPr="00BE1DB4">
          <w:rPr>
            <w:rStyle w:val="Hyperlink"/>
          </w:rPr>
          <w:t>8.8.2</w:t>
        </w:r>
        <w:r>
          <w:rPr>
            <w:rFonts w:eastAsiaTheme="minorEastAsia" w:cstheme="minorBidi"/>
            <w:i w:val="0"/>
            <w:iCs w:val="0"/>
            <w:noProof/>
            <w:kern w:val="2"/>
            <w:sz w:val="24"/>
            <w:szCs w:val="24"/>
            <w14:ligatures w14:val="standardContextual"/>
          </w:rPr>
          <w:tab/>
        </w:r>
        <w:r w:rsidRPr="00BE1DB4">
          <w:rPr>
            <w:rStyle w:val="Hyperlink"/>
          </w:rPr>
          <w:t>Adding a No Pay Order on a Servicer</w:t>
        </w:r>
        <w:r>
          <w:rPr>
            <w:noProof/>
            <w:webHidden/>
          </w:rPr>
          <w:tab/>
        </w:r>
        <w:r>
          <w:rPr>
            <w:noProof/>
            <w:webHidden/>
          </w:rPr>
          <w:fldChar w:fldCharType="begin"/>
        </w:r>
        <w:r>
          <w:rPr>
            <w:noProof/>
            <w:webHidden/>
          </w:rPr>
          <w:instrText xml:space="preserve"> PAGEREF _Toc230163540 \h </w:instrText>
        </w:r>
        <w:r>
          <w:rPr>
            <w:noProof/>
            <w:webHidden/>
          </w:rPr>
        </w:r>
        <w:r>
          <w:rPr>
            <w:noProof/>
            <w:webHidden/>
          </w:rPr>
          <w:fldChar w:fldCharType="separate"/>
        </w:r>
        <w:r>
          <w:rPr>
            <w:noProof/>
            <w:webHidden/>
          </w:rPr>
          <w:t>8-61</w:t>
        </w:r>
        <w:r>
          <w:rPr>
            <w:noProof/>
            <w:webHidden/>
          </w:rPr>
          <w:fldChar w:fldCharType="end"/>
        </w:r>
      </w:hyperlink>
    </w:p>
    <w:p w14:paraId="114E523E" w14:textId="637C7381" w:rsidR="00EC7503" w:rsidRDefault="00EC7503">
      <w:pPr>
        <w:pStyle w:val="TOC2"/>
        <w:rPr>
          <w:rFonts w:eastAsiaTheme="minorEastAsia" w:cstheme="minorBidi"/>
          <w:smallCaps w:val="0"/>
          <w:noProof/>
          <w:kern w:val="2"/>
          <w:sz w:val="24"/>
          <w:szCs w:val="24"/>
          <w14:ligatures w14:val="standardContextual"/>
        </w:rPr>
      </w:pPr>
      <w:hyperlink w:anchor="_Toc230163541" w:history="1">
        <w:r w:rsidRPr="00BE1DB4">
          <w:rPr>
            <w:rStyle w:val="Hyperlink"/>
          </w:rPr>
          <w:t>8.9</w:t>
        </w:r>
        <w:r>
          <w:rPr>
            <w:rFonts w:eastAsiaTheme="minorEastAsia" w:cstheme="minorBidi"/>
            <w:smallCaps w:val="0"/>
            <w:noProof/>
            <w:kern w:val="2"/>
            <w:sz w:val="24"/>
            <w:szCs w:val="24"/>
            <w14:ligatures w14:val="standardContextual"/>
          </w:rPr>
          <w:tab/>
        </w:r>
        <w:r w:rsidRPr="00BE1DB4">
          <w:rPr>
            <w:rStyle w:val="Hyperlink"/>
          </w:rPr>
          <w:t>Cancel Payment</w:t>
        </w:r>
        <w:r>
          <w:rPr>
            <w:noProof/>
            <w:webHidden/>
          </w:rPr>
          <w:tab/>
        </w:r>
        <w:r>
          <w:rPr>
            <w:noProof/>
            <w:webHidden/>
          </w:rPr>
          <w:fldChar w:fldCharType="begin"/>
        </w:r>
        <w:r>
          <w:rPr>
            <w:noProof/>
            <w:webHidden/>
          </w:rPr>
          <w:instrText xml:space="preserve"> PAGEREF _Toc230163541 \h </w:instrText>
        </w:r>
        <w:r>
          <w:rPr>
            <w:noProof/>
            <w:webHidden/>
          </w:rPr>
        </w:r>
        <w:r>
          <w:rPr>
            <w:noProof/>
            <w:webHidden/>
          </w:rPr>
          <w:fldChar w:fldCharType="separate"/>
        </w:r>
        <w:r>
          <w:rPr>
            <w:noProof/>
            <w:webHidden/>
          </w:rPr>
          <w:t>8-62</w:t>
        </w:r>
        <w:r>
          <w:rPr>
            <w:noProof/>
            <w:webHidden/>
          </w:rPr>
          <w:fldChar w:fldCharType="end"/>
        </w:r>
      </w:hyperlink>
    </w:p>
    <w:p w14:paraId="04B5BC50" w14:textId="0C1254F9" w:rsidR="00EC7503" w:rsidRDefault="00EC7503">
      <w:pPr>
        <w:pStyle w:val="TOC2"/>
        <w:rPr>
          <w:rFonts w:eastAsiaTheme="minorEastAsia" w:cstheme="minorBidi"/>
          <w:smallCaps w:val="0"/>
          <w:noProof/>
          <w:kern w:val="2"/>
          <w:sz w:val="24"/>
          <w:szCs w:val="24"/>
          <w14:ligatures w14:val="standardContextual"/>
        </w:rPr>
      </w:pPr>
      <w:hyperlink w:anchor="_Toc230163542" w:history="1">
        <w:r w:rsidRPr="00BE1DB4">
          <w:rPr>
            <w:rStyle w:val="Hyperlink"/>
            <w:rFonts w:eastAsia="Times New Roman"/>
          </w:rPr>
          <w:t>8.10</w:t>
        </w:r>
        <w:r>
          <w:rPr>
            <w:rFonts w:eastAsiaTheme="minorEastAsia" w:cstheme="minorBidi"/>
            <w:smallCaps w:val="0"/>
            <w:noProof/>
            <w:kern w:val="2"/>
            <w:sz w:val="24"/>
            <w:szCs w:val="24"/>
            <w14:ligatures w14:val="standardContextual"/>
          </w:rPr>
          <w:tab/>
        </w:r>
        <w:r w:rsidRPr="00BE1DB4">
          <w:rPr>
            <w:rStyle w:val="Hyperlink"/>
            <w:rFonts w:eastAsia="Times New Roman"/>
          </w:rPr>
          <w:t>Payment Processing</w:t>
        </w:r>
        <w:r>
          <w:rPr>
            <w:noProof/>
            <w:webHidden/>
          </w:rPr>
          <w:tab/>
        </w:r>
        <w:r>
          <w:rPr>
            <w:noProof/>
            <w:webHidden/>
          </w:rPr>
          <w:fldChar w:fldCharType="begin"/>
        </w:r>
        <w:r>
          <w:rPr>
            <w:noProof/>
            <w:webHidden/>
          </w:rPr>
          <w:instrText xml:space="preserve"> PAGEREF _Toc230163542 \h </w:instrText>
        </w:r>
        <w:r>
          <w:rPr>
            <w:noProof/>
            <w:webHidden/>
          </w:rPr>
        </w:r>
        <w:r>
          <w:rPr>
            <w:noProof/>
            <w:webHidden/>
          </w:rPr>
          <w:fldChar w:fldCharType="separate"/>
        </w:r>
        <w:r>
          <w:rPr>
            <w:noProof/>
            <w:webHidden/>
          </w:rPr>
          <w:t>8-64</w:t>
        </w:r>
        <w:r>
          <w:rPr>
            <w:noProof/>
            <w:webHidden/>
          </w:rPr>
          <w:fldChar w:fldCharType="end"/>
        </w:r>
      </w:hyperlink>
    </w:p>
    <w:p w14:paraId="4B060DD9" w14:textId="18831E7F" w:rsidR="00EC7503" w:rsidRDefault="00EC7503">
      <w:pPr>
        <w:pStyle w:val="TOC2"/>
        <w:rPr>
          <w:rFonts w:eastAsiaTheme="minorEastAsia" w:cstheme="minorBidi"/>
          <w:smallCaps w:val="0"/>
          <w:noProof/>
          <w:kern w:val="2"/>
          <w:sz w:val="24"/>
          <w:szCs w:val="24"/>
          <w14:ligatures w14:val="standardContextual"/>
        </w:rPr>
      </w:pPr>
      <w:hyperlink w:anchor="_Toc230163543" w:history="1">
        <w:r w:rsidRPr="00BE1DB4">
          <w:rPr>
            <w:rStyle w:val="Hyperlink"/>
          </w:rPr>
          <w:t>8.11</w:t>
        </w:r>
        <w:r>
          <w:rPr>
            <w:rFonts w:eastAsiaTheme="minorEastAsia" w:cstheme="minorBidi"/>
            <w:smallCaps w:val="0"/>
            <w:noProof/>
            <w:kern w:val="2"/>
            <w:sz w:val="24"/>
            <w:szCs w:val="24"/>
            <w14:ligatures w14:val="standardContextual"/>
          </w:rPr>
          <w:tab/>
        </w:r>
        <w:r w:rsidRPr="00BE1DB4">
          <w:rPr>
            <w:rStyle w:val="Hyperlink"/>
          </w:rPr>
          <w:t>Claim Reimbursements - Over Claims: Servicers remit funds to HUD via HERMIT</w:t>
        </w:r>
        <w:r>
          <w:rPr>
            <w:noProof/>
            <w:webHidden/>
          </w:rPr>
          <w:tab/>
        </w:r>
        <w:r>
          <w:rPr>
            <w:noProof/>
            <w:webHidden/>
          </w:rPr>
          <w:fldChar w:fldCharType="begin"/>
        </w:r>
        <w:r>
          <w:rPr>
            <w:noProof/>
            <w:webHidden/>
          </w:rPr>
          <w:instrText xml:space="preserve"> PAGEREF _Toc230163543 \h </w:instrText>
        </w:r>
        <w:r>
          <w:rPr>
            <w:noProof/>
            <w:webHidden/>
          </w:rPr>
        </w:r>
        <w:r>
          <w:rPr>
            <w:noProof/>
            <w:webHidden/>
          </w:rPr>
          <w:fldChar w:fldCharType="separate"/>
        </w:r>
        <w:r>
          <w:rPr>
            <w:noProof/>
            <w:webHidden/>
          </w:rPr>
          <w:t>8-65</w:t>
        </w:r>
        <w:r>
          <w:rPr>
            <w:noProof/>
            <w:webHidden/>
          </w:rPr>
          <w:fldChar w:fldCharType="end"/>
        </w:r>
      </w:hyperlink>
    </w:p>
    <w:p w14:paraId="424E0DEE" w14:textId="1C8DF2C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4" w:history="1">
        <w:r w:rsidRPr="00BE1DB4">
          <w:rPr>
            <w:rStyle w:val="Hyperlink"/>
          </w:rPr>
          <w:t>8.11.1</w:t>
        </w:r>
        <w:r>
          <w:rPr>
            <w:rFonts w:eastAsiaTheme="minorEastAsia" w:cstheme="minorBidi"/>
            <w:i w:val="0"/>
            <w:iCs w:val="0"/>
            <w:noProof/>
            <w:kern w:val="2"/>
            <w:sz w:val="24"/>
            <w:szCs w:val="24"/>
            <w14:ligatures w14:val="standardContextual"/>
          </w:rPr>
          <w:tab/>
        </w:r>
        <w:r w:rsidRPr="00BE1DB4">
          <w:rPr>
            <w:rStyle w:val="Hyperlink"/>
          </w:rPr>
          <w:t>HECM Over Claim Transaction Codes available for the remittance of HECM Over Claims:</w:t>
        </w:r>
        <w:r>
          <w:rPr>
            <w:noProof/>
            <w:webHidden/>
          </w:rPr>
          <w:tab/>
        </w:r>
        <w:r>
          <w:rPr>
            <w:noProof/>
            <w:webHidden/>
          </w:rPr>
          <w:fldChar w:fldCharType="begin"/>
        </w:r>
        <w:r>
          <w:rPr>
            <w:noProof/>
            <w:webHidden/>
          </w:rPr>
          <w:instrText xml:space="preserve"> PAGEREF _Toc230163544 \h </w:instrText>
        </w:r>
        <w:r>
          <w:rPr>
            <w:noProof/>
            <w:webHidden/>
          </w:rPr>
        </w:r>
        <w:r>
          <w:rPr>
            <w:noProof/>
            <w:webHidden/>
          </w:rPr>
          <w:fldChar w:fldCharType="separate"/>
        </w:r>
        <w:r>
          <w:rPr>
            <w:noProof/>
            <w:webHidden/>
          </w:rPr>
          <w:t>8-65</w:t>
        </w:r>
        <w:r>
          <w:rPr>
            <w:noProof/>
            <w:webHidden/>
          </w:rPr>
          <w:fldChar w:fldCharType="end"/>
        </w:r>
      </w:hyperlink>
    </w:p>
    <w:p w14:paraId="477943F8" w14:textId="255FA26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5" w:history="1">
        <w:r w:rsidRPr="00BE1DB4">
          <w:rPr>
            <w:rStyle w:val="Hyperlink"/>
          </w:rPr>
          <w:t>8.11.2</w:t>
        </w:r>
        <w:r>
          <w:rPr>
            <w:rFonts w:eastAsiaTheme="minorEastAsia" w:cstheme="minorBidi"/>
            <w:i w:val="0"/>
            <w:iCs w:val="0"/>
            <w:noProof/>
            <w:kern w:val="2"/>
            <w:sz w:val="24"/>
            <w:szCs w:val="24"/>
            <w14:ligatures w14:val="standardContextual"/>
          </w:rPr>
          <w:tab/>
        </w:r>
        <w:r w:rsidRPr="00BE1DB4">
          <w:rPr>
            <w:rStyle w:val="Hyperlink"/>
          </w:rPr>
          <w:t>Claim Type 20 and 22</w:t>
        </w:r>
        <w:r>
          <w:rPr>
            <w:noProof/>
            <w:webHidden/>
          </w:rPr>
          <w:tab/>
        </w:r>
        <w:r>
          <w:rPr>
            <w:noProof/>
            <w:webHidden/>
          </w:rPr>
          <w:fldChar w:fldCharType="begin"/>
        </w:r>
        <w:r>
          <w:rPr>
            <w:noProof/>
            <w:webHidden/>
          </w:rPr>
          <w:instrText xml:space="preserve"> PAGEREF _Toc230163545 \h </w:instrText>
        </w:r>
        <w:r>
          <w:rPr>
            <w:noProof/>
            <w:webHidden/>
          </w:rPr>
        </w:r>
        <w:r>
          <w:rPr>
            <w:noProof/>
            <w:webHidden/>
          </w:rPr>
          <w:fldChar w:fldCharType="separate"/>
        </w:r>
        <w:r>
          <w:rPr>
            <w:noProof/>
            <w:webHidden/>
          </w:rPr>
          <w:t>8-65</w:t>
        </w:r>
        <w:r>
          <w:rPr>
            <w:noProof/>
            <w:webHidden/>
          </w:rPr>
          <w:fldChar w:fldCharType="end"/>
        </w:r>
      </w:hyperlink>
    </w:p>
    <w:p w14:paraId="12315923" w14:textId="0842701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6" w:history="1">
        <w:r w:rsidRPr="00BE1DB4">
          <w:rPr>
            <w:rStyle w:val="Hyperlink"/>
          </w:rPr>
          <w:t>8.11.3</w:t>
        </w:r>
        <w:r>
          <w:rPr>
            <w:rFonts w:eastAsiaTheme="minorEastAsia" w:cstheme="minorBidi"/>
            <w:i w:val="0"/>
            <w:iCs w:val="0"/>
            <w:noProof/>
            <w:kern w:val="2"/>
            <w:sz w:val="24"/>
            <w:szCs w:val="24"/>
            <w14:ligatures w14:val="standardContextual"/>
          </w:rPr>
          <w:tab/>
        </w:r>
        <w:r w:rsidRPr="00BE1DB4">
          <w:rPr>
            <w:rStyle w:val="Hyperlink"/>
          </w:rPr>
          <w:t>Claim Type 21, Claim Type 23, Claim Type 21 – Supplemental Over Claim and Claim Type 23 – Supplemental Over Claim</w:t>
        </w:r>
        <w:r>
          <w:rPr>
            <w:noProof/>
            <w:webHidden/>
          </w:rPr>
          <w:tab/>
        </w:r>
        <w:r>
          <w:rPr>
            <w:noProof/>
            <w:webHidden/>
          </w:rPr>
          <w:fldChar w:fldCharType="begin"/>
        </w:r>
        <w:r>
          <w:rPr>
            <w:noProof/>
            <w:webHidden/>
          </w:rPr>
          <w:instrText xml:space="preserve"> PAGEREF _Toc230163546 \h </w:instrText>
        </w:r>
        <w:r>
          <w:rPr>
            <w:noProof/>
            <w:webHidden/>
          </w:rPr>
        </w:r>
        <w:r>
          <w:rPr>
            <w:noProof/>
            <w:webHidden/>
          </w:rPr>
          <w:fldChar w:fldCharType="separate"/>
        </w:r>
        <w:r>
          <w:rPr>
            <w:noProof/>
            <w:webHidden/>
          </w:rPr>
          <w:t>8-66</w:t>
        </w:r>
        <w:r>
          <w:rPr>
            <w:noProof/>
            <w:webHidden/>
          </w:rPr>
          <w:fldChar w:fldCharType="end"/>
        </w:r>
      </w:hyperlink>
    </w:p>
    <w:p w14:paraId="0A35579A" w14:textId="763E438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7" w:history="1">
        <w:r w:rsidRPr="00BE1DB4">
          <w:rPr>
            <w:rStyle w:val="Hyperlink"/>
          </w:rPr>
          <w:t>8.11.4</w:t>
        </w:r>
        <w:r>
          <w:rPr>
            <w:rFonts w:eastAsiaTheme="minorEastAsia" w:cstheme="minorBidi"/>
            <w:i w:val="0"/>
            <w:iCs w:val="0"/>
            <w:noProof/>
            <w:kern w:val="2"/>
            <w:sz w:val="24"/>
            <w:szCs w:val="24"/>
            <w14:ligatures w14:val="standardContextual"/>
          </w:rPr>
          <w:tab/>
        </w:r>
        <w:r w:rsidRPr="00BE1DB4">
          <w:rPr>
            <w:rStyle w:val="Hyperlink"/>
          </w:rPr>
          <w:t>Reason Codes for Over Claim Transactions:</w:t>
        </w:r>
        <w:r>
          <w:rPr>
            <w:noProof/>
            <w:webHidden/>
          </w:rPr>
          <w:tab/>
        </w:r>
        <w:r>
          <w:rPr>
            <w:noProof/>
            <w:webHidden/>
          </w:rPr>
          <w:fldChar w:fldCharType="begin"/>
        </w:r>
        <w:r>
          <w:rPr>
            <w:noProof/>
            <w:webHidden/>
          </w:rPr>
          <w:instrText xml:space="preserve"> PAGEREF _Toc230163547 \h </w:instrText>
        </w:r>
        <w:r>
          <w:rPr>
            <w:noProof/>
            <w:webHidden/>
          </w:rPr>
        </w:r>
        <w:r>
          <w:rPr>
            <w:noProof/>
            <w:webHidden/>
          </w:rPr>
          <w:fldChar w:fldCharType="separate"/>
        </w:r>
        <w:r>
          <w:rPr>
            <w:noProof/>
            <w:webHidden/>
          </w:rPr>
          <w:t>8-67</w:t>
        </w:r>
        <w:r>
          <w:rPr>
            <w:noProof/>
            <w:webHidden/>
          </w:rPr>
          <w:fldChar w:fldCharType="end"/>
        </w:r>
      </w:hyperlink>
    </w:p>
    <w:p w14:paraId="3B6E7827" w14:textId="2399DE8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48" w:history="1">
        <w:r w:rsidRPr="00BE1DB4">
          <w:rPr>
            <w:rStyle w:val="Hyperlink"/>
          </w:rPr>
          <w:t>8.11.5</w:t>
        </w:r>
        <w:r>
          <w:rPr>
            <w:rFonts w:eastAsiaTheme="minorEastAsia" w:cstheme="minorBidi"/>
            <w:i w:val="0"/>
            <w:iCs w:val="0"/>
            <w:noProof/>
            <w:kern w:val="2"/>
            <w:sz w:val="24"/>
            <w:szCs w:val="24"/>
            <w14:ligatures w14:val="standardContextual"/>
          </w:rPr>
          <w:tab/>
        </w:r>
        <w:r w:rsidRPr="00BE1DB4">
          <w:rPr>
            <w:rStyle w:val="Hyperlink"/>
          </w:rPr>
          <w:t>Over Claim Transaction Validations</w:t>
        </w:r>
        <w:r>
          <w:rPr>
            <w:noProof/>
            <w:webHidden/>
          </w:rPr>
          <w:tab/>
        </w:r>
        <w:r>
          <w:rPr>
            <w:noProof/>
            <w:webHidden/>
          </w:rPr>
          <w:fldChar w:fldCharType="begin"/>
        </w:r>
        <w:r>
          <w:rPr>
            <w:noProof/>
            <w:webHidden/>
          </w:rPr>
          <w:instrText xml:space="preserve"> PAGEREF _Toc230163548 \h </w:instrText>
        </w:r>
        <w:r>
          <w:rPr>
            <w:noProof/>
            <w:webHidden/>
          </w:rPr>
        </w:r>
        <w:r>
          <w:rPr>
            <w:noProof/>
            <w:webHidden/>
          </w:rPr>
          <w:fldChar w:fldCharType="separate"/>
        </w:r>
        <w:r>
          <w:rPr>
            <w:noProof/>
            <w:webHidden/>
          </w:rPr>
          <w:t>8-69</w:t>
        </w:r>
        <w:r>
          <w:rPr>
            <w:noProof/>
            <w:webHidden/>
          </w:rPr>
          <w:fldChar w:fldCharType="end"/>
        </w:r>
      </w:hyperlink>
    </w:p>
    <w:p w14:paraId="18043568" w14:textId="78D853FF" w:rsidR="00EC7503" w:rsidRDefault="00EC7503">
      <w:pPr>
        <w:pStyle w:val="TOC2"/>
        <w:rPr>
          <w:rFonts w:eastAsiaTheme="minorEastAsia" w:cstheme="minorBidi"/>
          <w:smallCaps w:val="0"/>
          <w:noProof/>
          <w:kern w:val="2"/>
          <w:sz w:val="24"/>
          <w:szCs w:val="24"/>
          <w14:ligatures w14:val="standardContextual"/>
        </w:rPr>
      </w:pPr>
      <w:hyperlink w:anchor="_Toc230163549" w:history="1">
        <w:r w:rsidRPr="00BE1DB4">
          <w:rPr>
            <w:rStyle w:val="Hyperlink"/>
          </w:rPr>
          <w:t>8.12</w:t>
        </w:r>
        <w:r>
          <w:rPr>
            <w:rFonts w:eastAsiaTheme="minorEastAsia" w:cstheme="minorBidi"/>
            <w:smallCaps w:val="0"/>
            <w:noProof/>
            <w:kern w:val="2"/>
            <w:sz w:val="24"/>
            <w:szCs w:val="24"/>
            <w14:ligatures w14:val="standardContextual"/>
          </w:rPr>
          <w:tab/>
        </w:r>
        <w:r w:rsidRPr="00BE1DB4">
          <w:rPr>
            <w:rStyle w:val="Hyperlink"/>
          </w:rPr>
          <w:t>Paper Claim Transactions</w:t>
        </w:r>
        <w:r>
          <w:rPr>
            <w:noProof/>
            <w:webHidden/>
          </w:rPr>
          <w:tab/>
        </w:r>
        <w:r>
          <w:rPr>
            <w:noProof/>
            <w:webHidden/>
          </w:rPr>
          <w:fldChar w:fldCharType="begin"/>
        </w:r>
        <w:r>
          <w:rPr>
            <w:noProof/>
            <w:webHidden/>
          </w:rPr>
          <w:instrText xml:space="preserve"> PAGEREF _Toc230163549 \h </w:instrText>
        </w:r>
        <w:r>
          <w:rPr>
            <w:noProof/>
            <w:webHidden/>
          </w:rPr>
        </w:r>
        <w:r>
          <w:rPr>
            <w:noProof/>
            <w:webHidden/>
          </w:rPr>
          <w:fldChar w:fldCharType="separate"/>
        </w:r>
        <w:r>
          <w:rPr>
            <w:noProof/>
            <w:webHidden/>
          </w:rPr>
          <w:t>8-69</w:t>
        </w:r>
        <w:r>
          <w:rPr>
            <w:noProof/>
            <w:webHidden/>
          </w:rPr>
          <w:fldChar w:fldCharType="end"/>
        </w:r>
      </w:hyperlink>
    </w:p>
    <w:p w14:paraId="748183F6" w14:textId="1C02A63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50" w:history="1">
        <w:r w:rsidRPr="00BE1DB4">
          <w:rPr>
            <w:rStyle w:val="Hyperlink"/>
          </w:rPr>
          <w:t>8.12.1</w:t>
        </w:r>
        <w:r>
          <w:rPr>
            <w:rFonts w:eastAsiaTheme="minorEastAsia" w:cstheme="minorBidi"/>
            <w:i w:val="0"/>
            <w:iCs w:val="0"/>
            <w:noProof/>
            <w:kern w:val="2"/>
            <w:sz w:val="24"/>
            <w:szCs w:val="24"/>
            <w14:ligatures w14:val="standardContextual"/>
          </w:rPr>
          <w:tab/>
        </w:r>
        <w:r w:rsidRPr="00BE1DB4">
          <w:rPr>
            <w:rStyle w:val="Hyperlink"/>
          </w:rPr>
          <w:t>Servicer can Initiate a Claim if there was a Paper Claim Type 22 and a Repurchase on a loan. Conditions below.</w:t>
        </w:r>
        <w:r>
          <w:rPr>
            <w:noProof/>
            <w:webHidden/>
          </w:rPr>
          <w:tab/>
        </w:r>
        <w:r>
          <w:rPr>
            <w:noProof/>
            <w:webHidden/>
          </w:rPr>
          <w:fldChar w:fldCharType="begin"/>
        </w:r>
        <w:r>
          <w:rPr>
            <w:noProof/>
            <w:webHidden/>
          </w:rPr>
          <w:instrText xml:space="preserve"> PAGEREF _Toc230163550 \h </w:instrText>
        </w:r>
        <w:r>
          <w:rPr>
            <w:noProof/>
            <w:webHidden/>
          </w:rPr>
        </w:r>
        <w:r>
          <w:rPr>
            <w:noProof/>
            <w:webHidden/>
          </w:rPr>
          <w:fldChar w:fldCharType="separate"/>
        </w:r>
        <w:r>
          <w:rPr>
            <w:noProof/>
            <w:webHidden/>
          </w:rPr>
          <w:t>8-70</w:t>
        </w:r>
        <w:r>
          <w:rPr>
            <w:noProof/>
            <w:webHidden/>
          </w:rPr>
          <w:fldChar w:fldCharType="end"/>
        </w:r>
      </w:hyperlink>
    </w:p>
    <w:p w14:paraId="27B06283" w14:textId="7A256C77" w:rsidR="00EC7503" w:rsidRDefault="00EC7503">
      <w:pPr>
        <w:pStyle w:val="TOC2"/>
        <w:rPr>
          <w:rFonts w:eastAsiaTheme="minorEastAsia" w:cstheme="minorBidi"/>
          <w:smallCaps w:val="0"/>
          <w:noProof/>
          <w:kern w:val="2"/>
          <w:sz w:val="24"/>
          <w:szCs w:val="24"/>
          <w14:ligatures w14:val="standardContextual"/>
        </w:rPr>
      </w:pPr>
      <w:hyperlink w:anchor="_Toc230163551" w:history="1">
        <w:r w:rsidRPr="00BE1DB4">
          <w:rPr>
            <w:rStyle w:val="Hyperlink"/>
          </w:rPr>
          <w:t>8.13</w:t>
        </w:r>
        <w:r>
          <w:rPr>
            <w:rFonts w:eastAsiaTheme="minorEastAsia" w:cstheme="minorBidi"/>
            <w:smallCaps w:val="0"/>
            <w:noProof/>
            <w:kern w:val="2"/>
            <w:sz w:val="24"/>
            <w:szCs w:val="24"/>
            <w14:ligatures w14:val="standardContextual"/>
          </w:rPr>
          <w:tab/>
        </w:r>
        <w:r w:rsidRPr="00BE1DB4">
          <w:rPr>
            <w:rStyle w:val="Hyperlink"/>
          </w:rPr>
          <w:t>Rejected / Returned Claim Payments from Investor</w:t>
        </w:r>
        <w:r>
          <w:rPr>
            <w:noProof/>
            <w:webHidden/>
          </w:rPr>
          <w:tab/>
        </w:r>
        <w:r>
          <w:rPr>
            <w:noProof/>
            <w:webHidden/>
          </w:rPr>
          <w:fldChar w:fldCharType="begin"/>
        </w:r>
        <w:r>
          <w:rPr>
            <w:noProof/>
            <w:webHidden/>
          </w:rPr>
          <w:instrText xml:space="preserve"> PAGEREF _Toc230163551 \h </w:instrText>
        </w:r>
        <w:r>
          <w:rPr>
            <w:noProof/>
            <w:webHidden/>
          </w:rPr>
        </w:r>
        <w:r>
          <w:rPr>
            <w:noProof/>
            <w:webHidden/>
          </w:rPr>
          <w:fldChar w:fldCharType="separate"/>
        </w:r>
        <w:r>
          <w:rPr>
            <w:noProof/>
            <w:webHidden/>
          </w:rPr>
          <w:t>8-70</w:t>
        </w:r>
        <w:r>
          <w:rPr>
            <w:noProof/>
            <w:webHidden/>
          </w:rPr>
          <w:fldChar w:fldCharType="end"/>
        </w:r>
      </w:hyperlink>
    </w:p>
    <w:p w14:paraId="34C01608" w14:textId="237D12F9"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552" w:history="1">
        <w:r w:rsidRPr="00BE1DB4">
          <w:rPr>
            <w:rStyle w:val="Hyperlink"/>
          </w:rPr>
          <w:t>9.</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REPORTS</w:t>
        </w:r>
        <w:r>
          <w:rPr>
            <w:noProof/>
            <w:webHidden/>
          </w:rPr>
          <w:tab/>
        </w:r>
        <w:r>
          <w:rPr>
            <w:noProof/>
            <w:webHidden/>
          </w:rPr>
          <w:fldChar w:fldCharType="begin"/>
        </w:r>
        <w:r>
          <w:rPr>
            <w:noProof/>
            <w:webHidden/>
          </w:rPr>
          <w:instrText xml:space="preserve"> PAGEREF _Toc230163552 \h </w:instrText>
        </w:r>
        <w:r>
          <w:rPr>
            <w:noProof/>
            <w:webHidden/>
          </w:rPr>
        </w:r>
        <w:r>
          <w:rPr>
            <w:noProof/>
            <w:webHidden/>
          </w:rPr>
          <w:fldChar w:fldCharType="separate"/>
        </w:r>
        <w:r>
          <w:rPr>
            <w:noProof/>
            <w:webHidden/>
          </w:rPr>
          <w:t>9-1</w:t>
        </w:r>
        <w:r>
          <w:rPr>
            <w:noProof/>
            <w:webHidden/>
          </w:rPr>
          <w:fldChar w:fldCharType="end"/>
        </w:r>
      </w:hyperlink>
    </w:p>
    <w:p w14:paraId="4819ED99" w14:textId="0F94BE96" w:rsidR="00EC7503" w:rsidRDefault="00EC7503">
      <w:pPr>
        <w:pStyle w:val="TOC2"/>
        <w:rPr>
          <w:rFonts w:eastAsiaTheme="minorEastAsia" w:cstheme="minorBidi"/>
          <w:smallCaps w:val="0"/>
          <w:noProof/>
          <w:kern w:val="2"/>
          <w:sz w:val="24"/>
          <w:szCs w:val="24"/>
          <w14:ligatures w14:val="standardContextual"/>
        </w:rPr>
      </w:pPr>
      <w:hyperlink w:anchor="_Toc230163553" w:history="1">
        <w:r w:rsidRPr="00BE1DB4">
          <w:rPr>
            <w:rStyle w:val="Hyperlink"/>
          </w:rPr>
          <w:t>9.1</w:t>
        </w:r>
        <w:r>
          <w:rPr>
            <w:rFonts w:eastAsiaTheme="minorEastAsia" w:cstheme="minorBidi"/>
            <w:smallCaps w:val="0"/>
            <w:noProof/>
            <w:kern w:val="2"/>
            <w:sz w:val="24"/>
            <w:szCs w:val="24"/>
            <w14:ligatures w14:val="standardContextual"/>
          </w:rPr>
          <w:tab/>
        </w:r>
        <w:r w:rsidRPr="00BE1DB4">
          <w:rPr>
            <w:rStyle w:val="Hyperlink"/>
          </w:rPr>
          <w:t>Reports Overview</w:t>
        </w:r>
        <w:r>
          <w:rPr>
            <w:noProof/>
            <w:webHidden/>
          </w:rPr>
          <w:tab/>
        </w:r>
        <w:r>
          <w:rPr>
            <w:noProof/>
            <w:webHidden/>
          </w:rPr>
          <w:fldChar w:fldCharType="begin"/>
        </w:r>
        <w:r>
          <w:rPr>
            <w:noProof/>
            <w:webHidden/>
          </w:rPr>
          <w:instrText xml:space="preserve"> PAGEREF _Toc230163553 \h </w:instrText>
        </w:r>
        <w:r>
          <w:rPr>
            <w:noProof/>
            <w:webHidden/>
          </w:rPr>
        </w:r>
        <w:r>
          <w:rPr>
            <w:noProof/>
            <w:webHidden/>
          </w:rPr>
          <w:fldChar w:fldCharType="separate"/>
        </w:r>
        <w:r>
          <w:rPr>
            <w:noProof/>
            <w:webHidden/>
          </w:rPr>
          <w:t>9-1</w:t>
        </w:r>
        <w:r>
          <w:rPr>
            <w:noProof/>
            <w:webHidden/>
          </w:rPr>
          <w:fldChar w:fldCharType="end"/>
        </w:r>
      </w:hyperlink>
    </w:p>
    <w:p w14:paraId="25BCE55E" w14:textId="7FF848C4" w:rsidR="00EC7503" w:rsidRDefault="00EC7503">
      <w:pPr>
        <w:pStyle w:val="TOC2"/>
        <w:rPr>
          <w:rFonts w:eastAsiaTheme="minorEastAsia" w:cstheme="minorBidi"/>
          <w:smallCaps w:val="0"/>
          <w:noProof/>
          <w:kern w:val="2"/>
          <w:sz w:val="24"/>
          <w:szCs w:val="24"/>
          <w14:ligatures w14:val="standardContextual"/>
        </w:rPr>
      </w:pPr>
      <w:hyperlink w:anchor="_Toc230163554" w:history="1">
        <w:r w:rsidRPr="00BE1DB4">
          <w:rPr>
            <w:rStyle w:val="Hyperlink"/>
          </w:rPr>
          <w:t>9.2</w:t>
        </w:r>
        <w:r>
          <w:rPr>
            <w:rFonts w:eastAsiaTheme="minorEastAsia" w:cstheme="minorBidi"/>
            <w:smallCaps w:val="0"/>
            <w:noProof/>
            <w:kern w:val="2"/>
            <w:sz w:val="24"/>
            <w:szCs w:val="24"/>
            <w14:ligatures w14:val="standardContextual"/>
          </w:rPr>
          <w:tab/>
        </w:r>
        <w:r w:rsidRPr="00BE1DB4">
          <w:rPr>
            <w:rStyle w:val="Hyperlink"/>
          </w:rPr>
          <w:t>Accessing Reports</w:t>
        </w:r>
        <w:r>
          <w:rPr>
            <w:noProof/>
            <w:webHidden/>
          </w:rPr>
          <w:tab/>
        </w:r>
        <w:r>
          <w:rPr>
            <w:noProof/>
            <w:webHidden/>
          </w:rPr>
          <w:fldChar w:fldCharType="begin"/>
        </w:r>
        <w:r>
          <w:rPr>
            <w:noProof/>
            <w:webHidden/>
          </w:rPr>
          <w:instrText xml:space="preserve"> PAGEREF _Toc230163554 \h </w:instrText>
        </w:r>
        <w:r>
          <w:rPr>
            <w:noProof/>
            <w:webHidden/>
          </w:rPr>
        </w:r>
        <w:r>
          <w:rPr>
            <w:noProof/>
            <w:webHidden/>
          </w:rPr>
          <w:fldChar w:fldCharType="separate"/>
        </w:r>
        <w:r>
          <w:rPr>
            <w:noProof/>
            <w:webHidden/>
          </w:rPr>
          <w:t>9-2</w:t>
        </w:r>
        <w:r>
          <w:rPr>
            <w:noProof/>
            <w:webHidden/>
          </w:rPr>
          <w:fldChar w:fldCharType="end"/>
        </w:r>
      </w:hyperlink>
    </w:p>
    <w:p w14:paraId="5AB8185F" w14:textId="44FAF85A" w:rsidR="00EC7503" w:rsidRDefault="00EC7503">
      <w:pPr>
        <w:pStyle w:val="TOC2"/>
        <w:rPr>
          <w:rFonts w:eastAsiaTheme="minorEastAsia" w:cstheme="minorBidi"/>
          <w:smallCaps w:val="0"/>
          <w:noProof/>
          <w:kern w:val="2"/>
          <w:sz w:val="24"/>
          <w:szCs w:val="24"/>
          <w14:ligatures w14:val="standardContextual"/>
        </w:rPr>
      </w:pPr>
      <w:hyperlink w:anchor="_Toc230163555" w:history="1">
        <w:r w:rsidRPr="00BE1DB4">
          <w:rPr>
            <w:rStyle w:val="Hyperlink"/>
          </w:rPr>
          <w:t>9.3</w:t>
        </w:r>
        <w:r>
          <w:rPr>
            <w:rFonts w:eastAsiaTheme="minorEastAsia" w:cstheme="minorBidi"/>
            <w:smallCaps w:val="0"/>
            <w:noProof/>
            <w:kern w:val="2"/>
            <w:sz w:val="24"/>
            <w:szCs w:val="24"/>
            <w14:ligatures w14:val="standardContextual"/>
          </w:rPr>
          <w:tab/>
        </w:r>
        <w:r w:rsidRPr="00BE1DB4">
          <w:rPr>
            <w:rStyle w:val="Hyperlink"/>
          </w:rPr>
          <w:t>Using the Search Criteria</w:t>
        </w:r>
        <w:r>
          <w:rPr>
            <w:noProof/>
            <w:webHidden/>
          </w:rPr>
          <w:tab/>
        </w:r>
        <w:r>
          <w:rPr>
            <w:noProof/>
            <w:webHidden/>
          </w:rPr>
          <w:fldChar w:fldCharType="begin"/>
        </w:r>
        <w:r>
          <w:rPr>
            <w:noProof/>
            <w:webHidden/>
          </w:rPr>
          <w:instrText xml:space="preserve"> PAGEREF _Toc230163555 \h </w:instrText>
        </w:r>
        <w:r>
          <w:rPr>
            <w:noProof/>
            <w:webHidden/>
          </w:rPr>
        </w:r>
        <w:r>
          <w:rPr>
            <w:noProof/>
            <w:webHidden/>
          </w:rPr>
          <w:fldChar w:fldCharType="separate"/>
        </w:r>
        <w:r>
          <w:rPr>
            <w:noProof/>
            <w:webHidden/>
          </w:rPr>
          <w:t>9-5</w:t>
        </w:r>
        <w:r>
          <w:rPr>
            <w:noProof/>
            <w:webHidden/>
          </w:rPr>
          <w:fldChar w:fldCharType="end"/>
        </w:r>
      </w:hyperlink>
    </w:p>
    <w:p w14:paraId="638BCA74" w14:textId="54006D72" w:rsidR="00EC7503" w:rsidRDefault="00EC7503">
      <w:pPr>
        <w:pStyle w:val="TOC2"/>
        <w:rPr>
          <w:rFonts w:eastAsiaTheme="minorEastAsia" w:cstheme="minorBidi"/>
          <w:smallCaps w:val="0"/>
          <w:noProof/>
          <w:kern w:val="2"/>
          <w:sz w:val="24"/>
          <w:szCs w:val="24"/>
          <w14:ligatures w14:val="standardContextual"/>
        </w:rPr>
      </w:pPr>
      <w:hyperlink w:anchor="_Toc230163556" w:history="1">
        <w:r w:rsidRPr="00BE1DB4">
          <w:rPr>
            <w:rStyle w:val="Hyperlink"/>
          </w:rPr>
          <w:t>9.4</w:t>
        </w:r>
        <w:r>
          <w:rPr>
            <w:rFonts w:eastAsiaTheme="minorEastAsia" w:cstheme="minorBidi"/>
            <w:smallCaps w:val="0"/>
            <w:noProof/>
            <w:kern w:val="2"/>
            <w:sz w:val="24"/>
            <w:szCs w:val="24"/>
            <w14:ligatures w14:val="standardContextual"/>
          </w:rPr>
          <w:tab/>
        </w:r>
        <w:r w:rsidRPr="00BE1DB4">
          <w:rPr>
            <w:rStyle w:val="Hyperlink"/>
          </w:rPr>
          <w:t>Generating Reports</w:t>
        </w:r>
        <w:r>
          <w:rPr>
            <w:noProof/>
            <w:webHidden/>
          </w:rPr>
          <w:tab/>
        </w:r>
        <w:r>
          <w:rPr>
            <w:noProof/>
            <w:webHidden/>
          </w:rPr>
          <w:fldChar w:fldCharType="begin"/>
        </w:r>
        <w:r>
          <w:rPr>
            <w:noProof/>
            <w:webHidden/>
          </w:rPr>
          <w:instrText xml:space="preserve"> PAGEREF _Toc230163556 \h </w:instrText>
        </w:r>
        <w:r>
          <w:rPr>
            <w:noProof/>
            <w:webHidden/>
          </w:rPr>
        </w:r>
        <w:r>
          <w:rPr>
            <w:noProof/>
            <w:webHidden/>
          </w:rPr>
          <w:fldChar w:fldCharType="separate"/>
        </w:r>
        <w:r>
          <w:rPr>
            <w:noProof/>
            <w:webHidden/>
          </w:rPr>
          <w:t>9-5</w:t>
        </w:r>
        <w:r>
          <w:rPr>
            <w:noProof/>
            <w:webHidden/>
          </w:rPr>
          <w:fldChar w:fldCharType="end"/>
        </w:r>
      </w:hyperlink>
    </w:p>
    <w:p w14:paraId="04E2AB19" w14:textId="7DC07CF9" w:rsidR="00EC7503" w:rsidRDefault="00EC7503">
      <w:pPr>
        <w:pStyle w:val="TOC2"/>
        <w:rPr>
          <w:rFonts w:eastAsiaTheme="minorEastAsia" w:cstheme="minorBidi"/>
          <w:smallCaps w:val="0"/>
          <w:noProof/>
          <w:kern w:val="2"/>
          <w:sz w:val="24"/>
          <w:szCs w:val="24"/>
          <w14:ligatures w14:val="standardContextual"/>
        </w:rPr>
      </w:pPr>
      <w:hyperlink w:anchor="_Toc230163557" w:history="1">
        <w:r w:rsidRPr="00BE1DB4">
          <w:rPr>
            <w:rStyle w:val="Hyperlink"/>
          </w:rPr>
          <w:t>9.5</w:t>
        </w:r>
        <w:r>
          <w:rPr>
            <w:rFonts w:eastAsiaTheme="minorEastAsia" w:cstheme="minorBidi"/>
            <w:smallCaps w:val="0"/>
            <w:noProof/>
            <w:kern w:val="2"/>
            <w:sz w:val="24"/>
            <w:szCs w:val="24"/>
            <w14:ligatures w14:val="standardContextual"/>
          </w:rPr>
          <w:tab/>
        </w:r>
        <w:r w:rsidRPr="00BE1DB4">
          <w:rPr>
            <w:rStyle w:val="Hyperlink"/>
          </w:rPr>
          <w:t>Lender/Servicer Reports</w:t>
        </w:r>
        <w:r>
          <w:rPr>
            <w:noProof/>
            <w:webHidden/>
          </w:rPr>
          <w:tab/>
        </w:r>
        <w:r>
          <w:rPr>
            <w:noProof/>
            <w:webHidden/>
          </w:rPr>
          <w:fldChar w:fldCharType="begin"/>
        </w:r>
        <w:r>
          <w:rPr>
            <w:noProof/>
            <w:webHidden/>
          </w:rPr>
          <w:instrText xml:space="preserve"> PAGEREF _Toc230163557 \h </w:instrText>
        </w:r>
        <w:r>
          <w:rPr>
            <w:noProof/>
            <w:webHidden/>
          </w:rPr>
        </w:r>
        <w:r>
          <w:rPr>
            <w:noProof/>
            <w:webHidden/>
          </w:rPr>
          <w:fldChar w:fldCharType="separate"/>
        </w:r>
        <w:r>
          <w:rPr>
            <w:noProof/>
            <w:webHidden/>
          </w:rPr>
          <w:t>9-6</w:t>
        </w:r>
        <w:r>
          <w:rPr>
            <w:noProof/>
            <w:webHidden/>
          </w:rPr>
          <w:fldChar w:fldCharType="end"/>
        </w:r>
      </w:hyperlink>
    </w:p>
    <w:p w14:paraId="06CA813A" w14:textId="4E56E40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58" w:history="1">
        <w:r w:rsidRPr="00BE1DB4">
          <w:rPr>
            <w:rStyle w:val="Hyperlink"/>
          </w:rPr>
          <w:t>9.5.1</w:t>
        </w:r>
        <w:r>
          <w:rPr>
            <w:rFonts w:eastAsiaTheme="minorEastAsia" w:cstheme="minorBidi"/>
            <w:i w:val="0"/>
            <w:iCs w:val="0"/>
            <w:noProof/>
            <w:kern w:val="2"/>
            <w:sz w:val="24"/>
            <w:szCs w:val="24"/>
            <w14:ligatures w14:val="standardContextual"/>
          </w:rPr>
          <w:tab/>
        </w:r>
        <w:r w:rsidRPr="00BE1DB4">
          <w:rPr>
            <w:rStyle w:val="Hyperlink"/>
          </w:rPr>
          <w:t>Daily IMIP Transaction Report</w:t>
        </w:r>
        <w:r>
          <w:rPr>
            <w:noProof/>
            <w:webHidden/>
          </w:rPr>
          <w:tab/>
        </w:r>
        <w:r>
          <w:rPr>
            <w:noProof/>
            <w:webHidden/>
          </w:rPr>
          <w:fldChar w:fldCharType="begin"/>
        </w:r>
        <w:r>
          <w:rPr>
            <w:noProof/>
            <w:webHidden/>
          </w:rPr>
          <w:instrText xml:space="preserve"> PAGEREF _Toc230163558 \h </w:instrText>
        </w:r>
        <w:r>
          <w:rPr>
            <w:noProof/>
            <w:webHidden/>
          </w:rPr>
        </w:r>
        <w:r>
          <w:rPr>
            <w:noProof/>
            <w:webHidden/>
          </w:rPr>
          <w:fldChar w:fldCharType="separate"/>
        </w:r>
        <w:r>
          <w:rPr>
            <w:noProof/>
            <w:webHidden/>
          </w:rPr>
          <w:t>9-6</w:t>
        </w:r>
        <w:r>
          <w:rPr>
            <w:noProof/>
            <w:webHidden/>
          </w:rPr>
          <w:fldChar w:fldCharType="end"/>
        </w:r>
      </w:hyperlink>
    </w:p>
    <w:p w14:paraId="21CC48D1" w14:textId="3D41BF3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59" w:history="1">
        <w:r w:rsidRPr="00BE1DB4">
          <w:rPr>
            <w:rStyle w:val="Hyperlink"/>
          </w:rPr>
          <w:t>9.5.2</w:t>
        </w:r>
        <w:r>
          <w:rPr>
            <w:rFonts w:eastAsiaTheme="minorEastAsia" w:cstheme="minorBidi"/>
            <w:i w:val="0"/>
            <w:iCs w:val="0"/>
            <w:noProof/>
            <w:kern w:val="2"/>
            <w:sz w:val="24"/>
            <w:szCs w:val="24"/>
            <w14:ligatures w14:val="standardContextual"/>
          </w:rPr>
          <w:tab/>
        </w:r>
        <w:r w:rsidRPr="00BE1DB4">
          <w:rPr>
            <w:rStyle w:val="Hyperlink"/>
          </w:rPr>
          <w:t>Daily Refund Transaction Report</w:t>
        </w:r>
        <w:r>
          <w:rPr>
            <w:noProof/>
            <w:webHidden/>
          </w:rPr>
          <w:tab/>
        </w:r>
        <w:r>
          <w:rPr>
            <w:noProof/>
            <w:webHidden/>
          </w:rPr>
          <w:fldChar w:fldCharType="begin"/>
        </w:r>
        <w:r>
          <w:rPr>
            <w:noProof/>
            <w:webHidden/>
          </w:rPr>
          <w:instrText xml:space="preserve"> PAGEREF _Toc230163559 \h </w:instrText>
        </w:r>
        <w:r>
          <w:rPr>
            <w:noProof/>
            <w:webHidden/>
          </w:rPr>
        </w:r>
        <w:r>
          <w:rPr>
            <w:noProof/>
            <w:webHidden/>
          </w:rPr>
          <w:fldChar w:fldCharType="separate"/>
        </w:r>
        <w:r>
          <w:rPr>
            <w:noProof/>
            <w:webHidden/>
          </w:rPr>
          <w:t>9-6</w:t>
        </w:r>
        <w:r>
          <w:rPr>
            <w:noProof/>
            <w:webHidden/>
          </w:rPr>
          <w:fldChar w:fldCharType="end"/>
        </w:r>
      </w:hyperlink>
    </w:p>
    <w:p w14:paraId="35123CFD" w14:textId="0EE8685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0" w:history="1">
        <w:r w:rsidRPr="00BE1DB4">
          <w:rPr>
            <w:rStyle w:val="Hyperlink"/>
          </w:rPr>
          <w:t>9.5.3</w:t>
        </w:r>
        <w:r>
          <w:rPr>
            <w:rFonts w:eastAsiaTheme="minorEastAsia" w:cstheme="minorBidi"/>
            <w:i w:val="0"/>
            <w:iCs w:val="0"/>
            <w:noProof/>
            <w:kern w:val="2"/>
            <w:sz w:val="24"/>
            <w:szCs w:val="24"/>
            <w14:ligatures w14:val="standardContextual"/>
          </w:rPr>
          <w:tab/>
        </w:r>
        <w:r w:rsidRPr="00BE1DB4">
          <w:rPr>
            <w:rStyle w:val="Hyperlink"/>
          </w:rPr>
          <w:t>Property Assessments Report</w:t>
        </w:r>
        <w:r>
          <w:rPr>
            <w:noProof/>
            <w:webHidden/>
          </w:rPr>
          <w:tab/>
        </w:r>
        <w:r>
          <w:rPr>
            <w:noProof/>
            <w:webHidden/>
          </w:rPr>
          <w:fldChar w:fldCharType="begin"/>
        </w:r>
        <w:r>
          <w:rPr>
            <w:noProof/>
            <w:webHidden/>
          </w:rPr>
          <w:instrText xml:space="preserve"> PAGEREF _Toc230163560 \h </w:instrText>
        </w:r>
        <w:r>
          <w:rPr>
            <w:noProof/>
            <w:webHidden/>
          </w:rPr>
        </w:r>
        <w:r>
          <w:rPr>
            <w:noProof/>
            <w:webHidden/>
          </w:rPr>
          <w:fldChar w:fldCharType="separate"/>
        </w:r>
        <w:r>
          <w:rPr>
            <w:noProof/>
            <w:webHidden/>
          </w:rPr>
          <w:t>9-7</w:t>
        </w:r>
        <w:r>
          <w:rPr>
            <w:noProof/>
            <w:webHidden/>
          </w:rPr>
          <w:fldChar w:fldCharType="end"/>
        </w:r>
      </w:hyperlink>
    </w:p>
    <w:p w14:paraId="17BA7F31" w14:textId="4B935FDA" w:rsidR="00EC7503" w:rsidRDefault="00EC7503">
      <w:pPr>
        <w:pStyle w:val="TOC2"/>
        <w:rPr>
          <w:rFonts w:eastAsiaTheme="minorEastAsia" w:cstheme="minorBidi"/>
          <w:smallCaps w:val="0"/>
          <w:noProof/>
          <w:kern w:val="2"/>
          <w:sz w:val="24"/>
          <w:szCs w:val="24"/>
          <w14:ligatures w14:val="standardContextual"/>
        </w:rPr>
      </w:pPr>
      <w:hyperlink w:anchor="_Toc230163561" w:history="1">
        <w:r w:rsidRPr="00BE1DB4">
          <w:rPr>
            <w:rStyle w:val="Hyperlink"/>
          </w:rPr>
          <w:t>9.6</w:t>
        </w:r>
        <w:r>
          <w:rPr>
            <w:rFonts w:eastAsiaTheme="minorEastAsia" w:cstheme="minorBidi"/>
            <w:smallCaps w:val="0"/>
            <w:noProof/>
            <w:kern w:val="2"/>
            <w:sz w:val="24"/>
            <w:szCs w:val="24"/>
            <w14:ligatures w14:val="standardContextual"/>
          </w:rPr>
          <w:tab/>
        </w:r>
        <w:r w:rsidRPr="00BE1DB4">
          <w:rPr>
            <w:rStyle w:val="Hyperlink"/>
          </w:rPr>
          <w:t>Assigned Notes Reports</w:t>
        </w:r>
        <w:r>
          <w:rPr>
            <w:noProof/>
            <w:webHidden/>
          </w:rPr>
          <w:tab/>
        </w:r>
        <w:r>
          <w:rPr>
            <w:noProof/>
            <w:webHidden/>
          </w:rPr>
          <w:fldChar w:fldCharType="begin"/>
        </w:r>
        <w:r>
          <w:rPr>
            <w:noProof/>
            <w:webHidden/>
          </w:rPr>
          <w:instrText xml:space="preserve"> PAGEREF _Toc230163561 \h </w:instrText>
        </w:r>
        <w:r>
          <w:rPr>
            <w:noProof/>
            <w:webHidden/>
          </w:rPr>
        </w:r>
        <w:r>
          <w:rPr>
            <w:noProof/>
            <w:webHidden/>
          </w:rPr>
          <w:fldChar w:fldCharType="separate"/>
        </w:r>
        <w:r>
          <w:rPr>
            <w:noProof/>
            <w:webHidden/>
          </w:rPr>
          <w:t>9-8</w:t>
        </w:r>
        <w:r>
          <w:rPr>
            <w:noProof/>
            <w:webHidden/>
          </w:rPr>
          <w:fldChar w:fldCharType="end"/>
        </w:r>
      </w:hyperlink>
    </w:p>
    <w:p w14:paraId="68AE4700" w14:textId="43A6767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2" w:history="1">
        <w:r w:rsidRPr="00BE1DB4">
          <w:rPr>
            <w:rStyle w:val="Hyperlink"/>
          </w:rPr>
          <w:t>9.6.1</w:t>
        </w:r>
        <w:r>
          <w:rPr>
            <w:rFonts w:eastAsiaTheme="minorEastAsia" w:cstheme="minorBidi"/>
            <w:i w:val="0"/>
            <w:iCs w:val="0"/>
            <w:noProof/>
            <w:kern w:val="2"/>
            <w:sz w:val="24"/>
            <w:szCs w:val="24"/>
            <w14:ligatures w14:val="standardContextual"/>
          </w:rPr>
          <w:tab/>
        </w:r>
        <w:r w:rsidRPr="00BE1DB4">
          <w:rPr>
            <w:rStyle w:val="Hyperlink"/>
          </w:rPr>
          <w:t>Accounting Exceptions for Notes Report</w:t>
        </w:r>
        <w:r>
          <w:rPr>
            <w:noProof/>
            <w:webHidden/>
          </w:rPr>
          <w:tab/>
        </w:r>
        <w:r>
          <w:rPr>
            <w:noProof/>
            <w:webHidden/>
          </w:rPr>
          <w:fldChar w:fldCharType="begin"/>
        </w:r>
        <w:r>
          <w:rPr>
            <w:noProof/>
            <w:webHidden/>
          </w:rPr>
          <w:instrText xml:space="preserve"> PAGEREF _Toc230163562 \h </w:instrText>
        </w:r>
        <w:r>
          <w:rPr>
            <w:noProof/>
            <w:webHidden/>
          </w:rPr>
        </w:r>
        <w:r>
          <w:rPr>
            <w:noProof/>
            <w:webHidden/>
          </w:rPr>
          <w:fldChar w:fldCharType="separate"/>
        </w:r>
        <w:r>
          <w:rPr>
            <w:noProof/>
            <w:webHidden/>
          </w:rPr>
          <w:t>9-9</w:t>
        </w:r>
        <w:r>
          <w:rPr>
            <w:noProof/>
            <w:webHidden/>
          </w:rPr>
          <w:fldChar w:fldCharType="end"/>
        </w:r>
      </w:hyperlink>
    </w:p>
    <w:p w14:paraId="00E6C0CB" w14:textId="348F182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3" w:history="1">
        <w:r w:rsidRPr="00BE1DB4">
          <w:rPr>
            <w:rStyle w:val="Hyperlink"/>
          </w:rPr>
          <w:t>9.6.2</w:t>
        </w:r>
        <w:r>
          <w:rPr>
            <w:rFonts w:eastAsiaTheme="minorEastAsia" w:cstheme="minorBidi"/>
            <w:i w:val="0"/>
            <w:iCs w:val="0"/>
            <w:noProof/>
            <w:kern w:val="2"/>
            <w:sz w:val="24"/>
            <w:szCs w:val="24"/>
            <w14:ligatures w14:val="standardContextual"/>
          </w:rPr>
          <w:tab/>
        </w:r>
        <w:r w:rsidRPr="00BE1DB4">
          <w:rPr>
            <w:rStyle w:val="Hyperlink"/>
          </w:rPr>
          <w:t>Alerts Detail Report</w:t>
        </w:r>
        <w:r>
          <w:rPr>
            <w:noProof/>
            <w:webHidden/>
          </w:rPr>
          <w:tab/>
        </w:r>
        <w:r>
          <w:rPr>
            <w:noProof/>
            <w:webHidden/>
          </w:rPr>
          <w:fldChar w:fldCharType="begin"/>
        </w:r>
        <w:r>
          <w:rPr>
            <w:noProof/>
            <w:webHidden/>
          </w:rPr>
          <w:instrText xml:space="preserve"> PAGEREF _Toc230163563 \h </w:instrText>
        </w:r>
        <w:r>
          <w:rPr>
            <w:noProof/>
            <w:webHidden/>
          </w:rPr>
        </w:r>
        <w:r>
          <w:rPr>
            <w:noProof/>
            <w:webHidden/>
          </w:rPr>
          <w:fldChar w:fldCharType="separate"/>
        </w:r>
        <w:r>
          <w:rPr>
            <w:noProof/>
            <w:webHidden/>
          </w:rPr>
          <w:t>9-9</w:t>
        </w:r>
        <w:r>
          <w:rPr>
            <w:noProof/>
            <w:webHidden/>
          </w:rPr>
          <w:fldChar w:fldCharType="end"/>
        </w:r>
      </w:hyperlink>
    </w:p>
    <w:p w14:paraId="2F7ECD8A" w14:textId="615F212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4" w:history="1">
        <w:r w:rsidRPr="00BE1DB4">
          <w:rPr>
            <w:rStyle w:val="Hyperlink"/>
          </w:rPr>
          <w:t>9.6.3</w:t>
        </w:r>
        <w:r>
          <w:rPr>
            <w:rFonts w:eastAsiaTheme="minorEastAsia" w:cstheme="minorBidi"/>
            <w:i w:val="0"/>
            <w:iCs w:val="0"/>
            <w:noProof/>
            <w:kern w:val="2"/>
            <w:sz w:val="24"/>
            <w:szCs w:val="24"/>
            <w14:ligatures w14:val="standardContextual"/>
          </w:rPr>
          <w:tab/>
        </w:r>
        <w:r w:rsidRPr="00BE1DB4">
          <w:rPr>
            <w:rStyle w:val="Hyperlink"/>
          </w:rPr>
          <w:t>Asset Sale Report</w:t>
        </w:r>
        <w:r>
          <w:rPr>
            <w:noProof/>
            <w:webHidden/>
          </w:rPr>
          <w:tab/>
        </w:r>
        <w:r>
          <w:rPr>
            <w:noProof/>
            <w:webHidden/>
          </w:rPr>
          <w:fldChar w:fldCharType="begin"/>
        </w:r>
        <w:r>
          <w:rPr>
            <w:noProof/>
            <w:webHidden/>
          </w:rPr>
          <w:instrText xml:space="preserve"> PAGEREF _Toc230163564 \h </w:instrText>
        </w:r>
        <w:r>
          <w:rPr>
            <w:noProof/>
            <w:webHidden/>
          </w:rPr>
        </w:r>
        <w:r>
          <w:rPr>
            <w:noProof/>
            <w:webHidden/>
          </w:rPr>
          <w:fldChar w:fldCharType="separate"/>
        </w:r>
        <w:r>
          <w:rPr>
            <w:noProof/>
            <w:webHidden/>
          </w:rPr>
          <w:t>9-11</w:t>
        </w:r>
        <w:r>
          <w:rPr>
            <w:noProof/>
            <w:webHidden/>
          </w:rPr>
          <w:fldChar w:fldCharType="end"/>
        </w:r>
      </w:hyperlink>
    </w:p>
    <w:p w14:paraId="2E9FFDE7" w14:textId="0F55BE0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5" w:history="1">
        <w:r w:rsidRPr="00BE1DB4">
          <w:rPr>
            <w:rStyle w:val="Hyperlink"/>
          </w:rPr>
          <w:t>9.6.4</w:t>
        </w:r>
        <w:r>
          <w:rPr>
            <w:rFonts w:eastAsiaTheme="minorEastAsia" w:cstheme="minorBidi"/>
            <w:i w:val="0"/>
            <w:iCs w:val="0"/>
            <w:noProof/>
            <w:kern w:val="2"/>
            <w:sz w:val="24"/>
            <w:szCs w:val="24"/>
            <w14:ligatures w14:val="standardContextual"/>
          </w:rPr>
          <w:tab/>
        </w:r>
        <w:r w:rsidRPr="00BE1DB4">
          <w:rPr>
            <w:rStyle w:val="Hyperlink"/>
          </w:rPr>
          <w:t>Audit Tracking Report</w:t>
        </w:r>
        <w:r>
          <w:rPr>
            <w:noProof/>
            <w:webHidden/>
          </w:rPr>
          <w:tab/>
        </w:r>
        <w:r>
          <w:rPr>
            <w:noProof/>
            <w:webHidden/>
          </w:rPr>
          <w:fldChar w:fldCharType="begin"/>
        </w:r>
        <w:r>
          <w:rPr>
            <w:noProof/>
            <w:webHidden/>
          </w:rPr>
          <w:instrText xml:space="preserve"> PAGEREF _Toc230163565 \h </w:instrText>
        </w:r>
        <w:r>
          <w:rPr>
            <w:noProof/>
            <w:webHidden/>
          </w:rPr>
        </w:r>
        <w:r>
          <w:rPr>
            <w:noProof/>
            <w:webHidden/>
          </w:rPr>
          <w:fldChar w:fldCharType="separate"/>
        </w:r>
        <w:r>
          <w:rPr>
            <w:noProof/>
            <w:webHidden/>
          </w:rPr>
          <w:t>9-11</w:t>
        </w:r>
        <w:r>
          <w:rPr>
            <w:noProof/>
            <w:webHidden/>
          </w:rPr>
          <w:fldChar w:fldCharType="end"/>
        </w:r>
      </w:hyperlink>
    </w:p>
    <w:p w14:paraId="4ADC52EF" w14:textId="2B1AAB8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6" w:history="1">
        <w:r w:rsidRPr="00BE1DB4">
          <w:rPr>
            <w:rStyle w:val="Hyperlink"/>
          </w:rPr>
          <w:t>9.6.5</w:t>
        </w:r>
        <w:r>
          <w:rPr>
            <w:rFonts w:eastAsiaTheme="minorEastAsia" w:cstheme="minorBidi"/>
            <w:i w:val="0"/>
            <w:iCs w:val="0"/>
            <w:noProof/>
            <w:kern w:val="2"/>
            <w:sz w:val="24"/>
            <w:szCs w:val="24"/>
            <w14:ligatures w14:val="standardContextual"/>
          </w:rPr>
          <w:tab/>
        </w:r>
        <w:r w:rsidRPr="00BE1DB4">
          <w:rPr>
            <w:rStyle w:val="Hyperlink"/>
          </w:rPr>
          <w:t>Bulk Printing Letters Report</w:t>
        </w:r>
        <w:r>
          <w:rPr>
            <w:noProof/>
            <w:webHidden/>
          </w:rPr>
          <w:tab/>
        </w:r>
        <w:r>
          <w:rPr>
            <w:noProof/>
            <w:webHidden/>
          </w:rPr>
          <w:fldChar w:fldCharType="begin"/>
        </w:r>
        <w:r>
          <w:rPr>
            <w:noProof/>
            <w:webHidden/>
          </w:rPr>
          <w:instrText xml:space="preserve"> PAGEREF _Toc230163566 \h </w:instrText>
        </w:r>
        <w:r>
          <w:rPr>
            <w:noProof/>
            <w:webHidden/>
          </w:rPr>
        </w:r>
        <w:r>
          <w:rPr>
            <w:noProof/>
            <w:webHidden/>
          </w:rPr>
          <w:fldChar w:fldCharType="separate"/>
        </w:r>
        <w:r>
          <w:rPr>
            <w:noProof/>
            <w:webHidden/>
          </w:rPr>
          <w:t>9-12</w:t>
        </w:r>
        <w:r>
          <w:rPr>
            <w:noProof/>
            <w:webHidden/>
          </w:rPr>
          <w:fldChar w:fldCharType="end"/>
        </w:r>
      </w:hyperlink>
    </w:p>
    <w:p w14:paraId="01666C03" w14:textId="5E2B926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7" w:history="1">
        <w:r w:rsidRPr="00BE1DB4">
          <w:rPr>
            <w:rStyle w:val="Hyperlink"/>
          </w:rPr>
          <w:t>9.6.6</w:t>
        </w:r>
        <w:r>
          <w:rPr>
            <w:rFonts w:eastAsiaTheme="minorEastAsia" w:cstheme="minorBidi"/>
            <w:i w:val="0"/>
            <w:iCs w:val="0"/>
            <w:noProof/>
            <w:kern w:val="2"/>
            <w:sz w:val="24"/>
            <w:szCs w:val="24"/>
            <w14:ligatures w14:val="standardContextual"/>
          </w:rPr>
          <w:tab/>
        </w:r>
        <w:r w:rsidRPr="00BE1DB4">
          <w:rPr>
            <w:rStyle w:val="Hyperlink"/>
          </w:rPr>
          <w:t>Closed Loan Files Report</w:t>
        </w:r>
        <w:r>
          <w:rPr>
            <w:noProof/>
            <w:webHidden/>
          </w:rPr>
          <w:tab/>
        </w:r>
        <w:r>
          <w:rPr>
            <w:noProof/>
            <w:webHidden/>
          </w:rPr>
          <w:fldChar w:fldCharType="begin"/>
        </w:r>
        <w:r>
          <w:rPr>
            <w:noProof/>
            <w:webHidden/>
          </w:rPr>
          <w:instrText xml:space="preserve"> PAGEREF _Toc230163567 \h </w:instrText>
        </w:r>
        <w:r>
          <w:rPr>
            <w:noProof/>
            <w:webHidden/>
          </w:rPr>
        </w:r>
        <w:r>
          <w:rPr>
            <w:noProof/>
            <w:webHidden/>
          </w:rPr>
          <w:fldChar w:fldCharType="separate"/>
        </w:r>
        <w:r>
          <w:rPr>
            <w:noProof/>
            <w:webHidden/>
          </w:rPr>
          <w:t>9-14</w:t>
        </w:r>
        <w:r>
          <w:rPr>
            <w:noProof/>
            <w:webHidden/>
          </w:rPr>
          <w:fldChar w:fldCharType="end"/>
        </w:r>
      </w:hyperlink>
    </w:p>
    <w:p w14:paraId="514A6E54" w14:textId="2EB1ADF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8" w:history="1">
        <w:r w:rsidRPr="00BE1DB4">
          <w:rPr>
            <w:rStyle w:val="Hyperlink"/>
          </w:rPr>
          <w:t>9.6.7</w:t>
        </w:r>
        <w:r>
          <w:rPr>
            <w:rFonts w:eastAsiaTheme="minorEastAsia" w:cstheme="minorBidi"/>
            <w:i w:val="0"/>
            <w:iCs w:val="0"/>
            <w:noProof/>
            <w:kern w:val="2"/>
            <w:sz w:val="24"/>
            <w:szCs w:val="24"/>
            <w14:ligatures w14:val="standardContextual"/>
          </w:rPr>
          <w:tab/>
        </w:r>
        <w:r w:rsidRPr="00BE1DB4">
          <w:rPr>
            <w:rStyle w:val="Hyperlink"/>
          </w:rPr>
          <w:t>Contact Information Report</w:t>
        </w:r>
        <w:r>
          <w:rPr>
            <w:noProof/>
            <w:webHidden/>
          </w:rPr>
          <w:tab/>
        </w:r>
        <w:r>
          <w:rPr>
            <w:noProof/>
            <w:webHidden/>
          </w:rPr>
          <w:fldChar w:fldCharType="begin"/>
        </w:r>
        <w:r>
          <w:rPr>
            <w:noProof/>
            <w:webHidden/>
          </w:rPr>
          <w:instrText xml:space="preserve"> PAGEREF _Toc230163568 \h </w:instrText>
        </w:r>
        <w:r>
          <w:rPr>
            <w:noProof/>
            <w:webHidden/>
          </w:rPr>
        </w:r>
        <w:r>
          <w:rPr>
            <w:noProof/>
            <w:webHidden/>
          </w:rPr>
          <w:fldChar w:fldCharType="separate"/>
        </w:r>
        <w:r>
          <w:rPr>
            <w:noProof/>
            <w:webHidden/>
          </w:rPr>
          <w:t>9-15</w:t>
        </w:r>
        <w:r>
          <w:rPr>
            <w:noProof/>
            <w:webHidden/>
          </w:rPr>
          <w:fldChar w:fldCharType="end"/>
        </w:r>
      </w:hyperlink>
    </w:p>
    <w:p w14:paraId="2F77720C" w14:textId="5FBA70B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69" w:history="1">
        <w:r w:rsidRPr="00BE1DB4">
          <w:rPr>
            <w:rStyle w:val="Hyperlink"/>
          </w:rPr>
          <w:t>9.6.8</w:t>
        </w:r>
        <w:r>
          <w:rPr>
            <w:rFonts w:eastAsiaTheme="minorEastAsia" w:cstheme="minorBidi"/>
            <w:i w:val="0"/>
            <w:iCs w:val="0"/>
            <w:noProof/>
            <w:kern w:val="2"/>
            <w:sz w:val="24"/>
            <w:szCs w:val="24"/>
            <w14:ligatures w14:val="standardContextual"/>
          </w:rPr>
          <w:tab/>
        </w:r>
        <w:r w:rsidRPr="00BE1DB4">
          <w:rPr>
            <w:rStyle w:val="Hyperlink"/>
          </w:rPr>
          <w:t>Disbursement Detail Report</w:t>
        </w:r>
        <w:r>
          <w:rPr>
            <w:noProof/>
            <w:webHidden/>
          </w:rPr>
          <w:tab/>
        </w:r>
        <w:r>
          <w:rPr>
            <w:noProof/>
            <w:webHidden/>
          </w:rPr>
          <w:fldChar w:fldCharType="begin"/>
        </w:r>
        <w:r>
          <w:rPr>
            <w:noProof/>
            <w:webHidden/>
          </w:rPr>
          <w:instrText xml:space="preserve"> PAGEREF _Toc230163569 \h </w:instrText>
        </w:r>
        <w:r>
          <w:rPr>
            <w:noProof/>
            <w:webHidden/>
          </w:rPr>
        </w:r>
        <w:r>
          <w:rPr>
            <w:noProof/>
            <w:webHidden/>
          </w:rPr>
          <w:fldChar w:fldCharType="separate"/>
        </w:r>
        <w:r>
          <w:rPr>
            <w:noProof/>
            <w:webHidden/>
          </w:rPr>
          <w:t>9-15</w:t>
        </w:r>
        <w:r>
          <w:rPr>
            <w:noProof/>
            <w:webHidden/>
          </w:rPr>
          <w:fldChar w:fldCharType="end"/>
        </w:r>
      </w:hyperlink>
    </w:p>
    <w:p w14:paraId="145EFA06" w14:textId="56943B6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0" w:history="1">
        <w:r w:rsidRPr="00BE1DB4">
          <w:rPr>
            <w:rStyle w:val="Hyperlink"/>
          </w:rPr>
          <w:t>9.6.9</w:t>
        </w:r>
        <w:r>
          <w:rPr>
            <w:rFonts w:eastAsiaTheme="minorEastAsia" w:cstheme="minorBidi"/>
            <w:i w:val="0"/>
            <w:iCs w:val="0"/>
            <w:noProof/>
            <w:kern w:val="2"/>
            <w:sz w:val="24"/>
            <w:szCs w:val="24"/>
            <w14:ligatures w14:val="standardContextual"/>
          </w:rPr>
          <w:tab/>
        </w:r>
        <w:r w:rsidRPr="00BE1DB4">
          <w:rPr>
            <w:rStyle w:val="Hyperlink"/>
          </w:rPr>
          <w:t>Disbursement Summary Report</w:t>
        </w:r>
        <w:r>
          <w:rPr>
            <w:noProof/>
            <w:webHidden/>
          </w:rPr>
          <w:tab/>
        </w:r>
        <w:r>
          <w:rPr>
            <w:noProof/>
            <w:webHidden/>
          </w:rPr>
          <w:fldChar w:fldCharType="begin"/>
        </w:r>
        <w:r>
          <w:rPr>
            <w:noProof/>
            <w:webHidden/>
          </w:rPr>
          <w:instrText xml:space="preserve"> PAGEREF _Toc230163570 \h </w:instrText>
        </w:r>
        <w:r>
          <w:rPr>
            <w:noProof/>
            <w:webHidden/>
          </w:rPr>
        </w:r>
        <w:r>
          <w:rPr>
            <w:noProof/>
            <w:webHidden/>
          </w:rPr>
          <w:fldChar w:fldCharType="separate"/>
        </w:r>
        <w:r>
          <w:rPr>
            <w:noProof/>
            <w:webHidden/>
          </w:rPr>
          <w:t>9-16</w:t>
        </w:r>
        <w:r>
          <w:rPr>
            <w:noProof/>
            <w:webHidden/>
          </w:rPr>
          <w:fldChar w:fldCharType="end"/>
        </w:r>
      </w:hyperlink>
    </w:p>
    <w:p w14:paraId="1AAA6C7B" w14:textId="7BD87C8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1" w:history="1">
        <w:r w:rsidRPr="00BE1DB4">
          <w:rPr>
            <w:rStyle w:val="Hyperlink"/>
          </w:rPr>
          <w:t>9.6.10</w:t>
        </w:r>
        <w:r>
          <w:rPr>
            <w:rFonts w:eastAsiaTheme="minorEastAsia" w:cstheme="minorBidi"/>
            <w:i w:val="0"/>
            <w:iCs w:val="0"/>
            <w:noProof/>
            <w:kern w:val="2"/>
            <w:sz w:val="24"/>
            <w:szCs w:val="24"/>
            <w14:ligatures w14:val="standardContextual"/>
          </w:rPr>
          <w:tab/>
        </w:r>
        <w:r w:rsidRPr="00BE1DB4">
          <w:rPr>
            <w:rStyle w:val="Hyperlink"/>
          </w:rPr>
          <w:t>Document Tracking Report</w:t>
        </w:r>
        <w:r>
          <w:rPr>
            <w:noProof/>
            <w:webHidden/>
          </w:rPr>
          <w:tab/>
        </w:r>
        <w:r>
          <w:rPr>
            <w:noProof/>
            <w:webHidden/>
          </w:rPr>
          <w:fldChar w:fldCharType="begin"/>
        </w:r>
        <w:r>
          <w:rPr>
            <w:noProof/>
            <w:webHidden/>
          </w:rPr>
          <w:instrText xml:space="preserve"> PAGEREF _Toc230163571 \h </w:instrText>
        </w:r>
        <w:r>
          <w:rPr>
            <w:noProof/>
            <w:webHidden/>
          </w:rPr>
        </w:r>
        <w:r>
          <w:rPr>
            <w:noProof/>
            <w:webHidden/>
          </w:rPr>
          <w:fldChar w:fldCharType="separate"/>
        </w:r>
        <w:r>
          <w:rPr>
            <w:noProof/>
            <w:webHidden/>
          </w:rPr>
          <w:t>9-18</w:t>
        </w:r>
        <w:r>
          <w:rPr>
            <w:noProof/>
            <w:webHidden/>
          </w:rPr>
          <w:fldChar w:fldCharType="end"/>
        </w:r>
      </w:hyperlink>
    </w:p>
    <w:p w14:paraId="17107C49" w14:textId="76F7AA1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2" w:history="1">
        <w:r w:rsidRPr="00BE1DB4">
          <w:rPr>
            <w:rStyle w:val="Hyperlink"/>
          </w:rPr>
          <w:t>9.6.11</w:t>
        </w:r>
        <w:r>
          <w:rPr>
            <w:rFonts w:eastAsiaTheme="minorEastAsia" w:cstheme="minorBidi"/>
            <w:i w:val="0"/>
            <w:iCs w:val="0"/>
            <w:noProof/>
            <w:kern w:val="2"/>
            <w:sz w:val="24"/>
            <w:szCs w:val="24"/>
            <w14:ligatures w14:val="standardContextual"/>
          </w:rPr>
          <w:tab/>
        </w:r>
        <w:r w:rsidRPr="00BE1DB4">
          <w:rPr>
            <w:rStyle w:val="Hyperlink"/>
          </w:rPr>
          <w:t>Due &amp; Payable Report</w:t>
        </w:r>
        <w:r>
          <w:rPr>
            <w:noProof/>
            <w:webHidden/>
          </w:rPr>
          <w:tab/>
        </w:r>
        <w:r>
          <w:rPr>
            <w:noProof/>
            <w:webHidden/>
          </w:rPr>
          <w:fldChar w:fldCharType="begin"/>
        </w:r>
        <w:r>
          <w:rPr>
            <w:noProof/>
            <w:webHidden/>
          </w:rPr>
          <w:instrText xml:space="preserve"> PAGEREF _Toc230163572 \h </w:instrText>
        </w:r>
        <w:r>
          <w:rPr>
            <w:noProof/>
            <w:webHidden/>
          </w:rPr>
        </w:r>
        <w:r>
          <w:rPr>
            <w:noProof/>
            <w:webHidden/>
          </w:rPr>
          <w:fldChar w:fldCharType="separate"/>
        </w:r>
        <w:r>
          <w:rPr>
            <w:noProof/>
            <w:webHidden/>
          </w:rPr>
          <w:t>9-19</w:t>
        </w:r>
        <w:r>
          <w:rPr>
            <w:noProof/>
            <w:webHidden/>
          </w:rPr>
          <w:fldChar w:fldCharType="end"/>
        </w:r>
      </w:hyperlink>
    </w:p>
    <w:p w14:paraId="6E7CA893" w14:textId="6B5C554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3" w:history="1">
        <w:r w:rsidRPr="00BE1DB4">
          <w:rPr>
            <w:rStyle w:val="Hyperlink"/>
          </w:rPr>
          <w:t>9.6.12</w:t>
        </w:r>
        <w:r>
          <w:rPr>
            <w:rFonts w:eastAsiaTheme="minorEastAsia" w:cstheme="minorBidi"/>
            <w:i w:val="0"/>
            <w:iCs w:val="0"/>
            <w:noProof/>
            <w:kern w:val="2"/>
            <w:sz w:val="24"/>
            <w:szCs w:val="24"/>
            <w14:ligatures w14:val="standardContextual"/>
          </w:rPr>
          <w:tab/>
        </w:r>
        <w:r w:rsidRPr="00BE1DB4">
          <w:rPr>
            <w:rStyle w:val="Hyperlink"/>
          </w:rPr>
          <w:t>Foreclosure Activity Listing Report</w:t>
        </w:r>
        <w:r>
          <w:rPr>
            <w:noProof/>
            <w:webHidden/>
          </w:rPr>
          <w:tab/>
        </w:r>
        <w:r>
          <w:rPr>
            <w:noProof/>
            <w:webHidden/>
          </w:rPr>
          <w:fldChar w:fldCharType="begin"/>
        </w:r>
        <w:r>
          <w:rPr>
            <w:noProof/>
            <w:webHidden/>
          </w:rPr>
          <w:instrText xml:space="preserve"> PAGEREF _Toc230163573 \h </w:instrText>
        </w:r>
        <w:r>
          <w:rPr>
            <w:noProof/>
            <w:webHidden/>
          </w:rPr>
        </w:r>
        <w:r>
          <w:rPr>
            <w:noProof/>
            <w:webHidden/>
          </w:rPr>
          <w:fldChar w:fldCharType="separate"/>
        </w:r>
        <w:r>
          <w:rPr>
            <w:noProof/>
            <w:webHidden/>
          </w:rPr>
          <w:t>9-19</w:t>
        </w:r>
        <w:r>
          <w:rPr>
            <w:noProof/>
            <w:webHidden/>
          </w:rPr>
          <w:fldChar w:fldCharType="end"/>
        </w:r>
      </w:hyperlink>
    </w:p>
    <w:p w14:paraId="3F5C081D" w14:textId="3AA45A3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4" w:history="1">
        <w:r w:rsidRPr="00BE1DB4">
          <w:rPr>
            <w:rStyle w:val="Hyperlink"/>
          </w:rPr>
          <w:t>9.6.13</w:t>
        </w:r>
        <w:r>
          <w:rPr>
            <w:rFonts w:eastAsiaTheme="minorEastAsia" w:cstheme="minorBidi"/>
            <w:i w:val="0"/>
            <w:iCs w:val="0"/>
            <w:noProof/>
            <w:kern w:val="2"/>
            <w:sz w:val="24"/>
            <w:szCs w:val="24"/>
            <w14:ligatures w14:val="standardContextual"/>
          </w:rPr>
          <w:tab/>
        </w:r>
        <w:r w:rsidRPr="00BE1DB4">
          <w:rPr>
            <w:rStyle w:val="Hyperlink"/>
          </w:rPr>
          <w:t>HECM Foreclosure Report</w:t>
        </w:r>
        <w:r>
          <w:rPr>
            <w:noProof/>
            <w:webHidden/>
          </w:rPr>
          <w:tab/>
        </w:r>
        <w:r>
          <w:rPr>
            <w:noProof/>
            <w:webHidden/>
          </w:rPr>
          <w:fldChar w:fldCharType="begin"/>
        </w:r>
        <w:r>
          <w:rPr>
            <w:noProof/>
            <w:webHidden/>
          </w:rPr>
          <w:instrText xml:space="preserve"> PAGEREF _Toc230163574 \h </w:instrText>
        </w:r>
        <w:r>
          <w:rPr>
            <w:noProof/>
            <w:webHidden/>
          </w:rPr>
        </w:r>
        <w:r>
          <w:rPr>
            <w:noProof/>
            <w:webHidden/>
          </w:rPr>
          <w:fldChar w:fldCharType="separate"/>
        </w:r>
        <w:r>
          <w:rPr>
            <w:noProof/>
            <w:webHidden/>
          </w:rPr>
          <w:t>9-20</w:t>
        </w:r>
        <w:r>
          <w:rPr>
            <w:noProof/>
            <w:webHidden/>
          </w:rPr>
          <w:fldChar w:fldCharType="end"/>
        </w:r>
      </w:hyperlink>
    </w:p>
    <w:p w14:paraId="48B00BFD" w14:textId="16A31E2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5" w:history="1">
        <w:r w:rsidRPr="00BE1DB4">
          <w:rPr>
            <w:rStyle w:val="Hyperlink"/>
          </w:rPr>
          <w:t>9.6.14</w:t>
        </w:r>
        <w:r>
          <w:rPr>
            <w:rFonts w:eastAsiaTheme="minorEastAsia" w:cstheme="minorBidi"/>
            <w:i w:val="0"/>
            <w:iCs w:val="0"/>
            <w:noProof/>
            <w:kern w:val="2"/>
            <w:sz w:val="24"/>
            <w:szCs w:val="24"/>
            <w14:ligatures w14:val="standardContextual"/>
          </w:rPr>
          <w:tab/>
        </w:r>
        <w:r w:rsidRPr="00BE1DB4">
          <w:rPr>
            <w:rStyle w:val="Hyperlink"/>
          </w:rPr>
          <w:t>Insurance Policy Information Report</w:t>
        </w:r>
        <w:r>
          <w:rPr>
            <w:noProof/>
            <w:webHidden/>
          </w:rPr>
          <w:tab/>
        </w:r>
        <w:r>
          <w:rPr>
            <w:noProof/>
            <w:webHidden/>
          </w:rPr>
          <w:fldChar w:fldCharType="begin"/>
        </w:r>
        <w:r>
          <w:rPr>
            <w:noProof/>
            <w:webHidden/>
          </w:rPr>
          <w:instrText xml:space="preserve"> PAGEREF _Toc230163575 \h </w:instrText>
        </w:r>
        <w:r>
          <w:rPr>
            <w:noProof/>
            <w:webHidden/>
          </w:rPr>
        </w:r>
        <w:r>
          <w:rPr>
            <w:noProof/>
            <w:webHidden/>
          </w:rPr>
          <w:fldChar w:fldCharType="separate"/>
        </w:r>
        <w:r>
          <w:rPr>
            <w:noProof/>
            <w:webHidden/>
          </w:rPr>
          <w:t>9-21</w:t>
        </w:r>
        <w:r>
          <w:rPr>
            <w:noProof/>
            <w:webHidden/>
          </w:rPr>
          <w:fldChar w:fldCharType="end"/>
        </w:r>
      </w:hyperlink>
    </w:p>
    <w:p w14:paraId="24C8BF61" w14:textId="5EDDE2B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6" w:history="1">
        <w:r w:rsidRPr="00BE1DB4">
          <w:rPr>
            <w:rStyle w:val="Hyperlink"/>
          </w:rPr>
          <w:t>9.6.15</w:t>
        </w:r>
        <w:r>
          <w:rPr>
            <w:rFonts w:eastAsiaTheme="minorEastAsia" w:cstheme="minorBidi"/>
            <w:i w:val="0"/>
            <w:iCs w:val="0"/>
            <w:noProof/>
            <w:kern w:val="2"/>
            <w:sz w:val="24"/>
            <w:szCs w:val="24"/>
            <w14:ligatures w14:val="standardContextual"/>
          </w:rPr>
          <w:tab/>
        </w:r>
        <w:r w:rsidRPr="00BE1DB4">
          <w:rPr>
            <w:rStyle w:val="Hyperlink"/>
          </w:rPr>
          <w:t>Loan Principal Limit Detail Report</w:t>
        </w:r>
        <w:r>
          <w:rPr>
            <w:noProof/>
            <w:webHidden/>
          </w:rPr>
          <w:tab/>
        </w:r>
        <w:r>
          <w:rPr>
            <w:noProof/>
            <w:webHidden/>
          </w:rPr>
          <w:fldChar w:fldCharType="begin"/>
        </w:r>
        <w:r>
          <w:rPr>
            <w:noProof/>
            <w:webHidden/>
          </w:rPr>
          <w:instrText xml:space="preserve"> PAGEREF _Toc230163576 \h </w:instrText>
        </w:r>
        <w:r>
          <w:rPr>
            <w:noProof/>
            <w:webHidden/>
          </w:rPr>
        </w:r>
        <w:r>
          <w:rPr>
            <w:noProof/>
            <w:webHidden/>
          </w:rPr>
          <w:fldChar w:fldCharType="separate"/>
        </w:r>
        <w:r>
          <w:rPr>
            <w:noProof/>
            <w:webHidden/>
          </w:rPr>
          <w:t>9-22</w:t>
        </w:r>
        <w:r>
          <w:rPr>
            <w:noProof/>
            <w:webHidden/>
          </w:rPr>
          <w:fldChar w:fldCharType="end"/>
        </w:r>
      </w:hyperlink>
    </w:p>
    <w:p w14:paraId="4462B73E" w14:textId="3B7C9F9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7" w:history="1">
        <w:r w:rsidRPr="00BE1DB4">
          <w:rPr>
            <w:rStyle w:val="Hyperlink"/>
          </w:rPr>
          <w:t>9.6.16</w:t>
        </w:r>
        <w:r>
          <w:rPr>
            <w:rFonts w:eastAsiaTheme="minorEastAsia" w:cstheme="minorBidi"/>
            <w:i w:val="0"/>
            <w:iCs w:val="0"/>
            <w:noProof/>
            <w:kern w:val="2"/>
            <w:sz w:val="24"/>
            <w:szCs w:val="24"/>
            <w14:ligatures w14:val="standardContextual"/>
          </w:rPr>
          <w:tab/>
        </w:r>
        <w:r w:rsidRPr="00BE1DB4">
          <w:rPr>
            <w:rStyle w:val="Hyperlink"/>
          </w:rPr>
          <w:t>Missing Loan Document Detail Report</w:t>
        </w:r>
        <w:r>
          <w:rPr>
            <w:noProof/>
            <w:webHidden/>
          </w:rPr>
          <w:tab/>
        </w:r>
        <w:r>
          <w:rPr>
            <w:noProof/>
            <w:webHidden/>
          </w:rPr>
          <w:fldChar w:fldCharType="begin"/>
        </w:r>
        <w:r>
          <w:rPr>
            <w:noProof/>
            <w:webHidden/>
          </w:rPr>
          <w:instrText xml:space="preserve"> PAGEREF _Toc230163577 \h </w:instrText>
        </w:r>
        <w:r>
          <w:rPr>
            <w:noProof/>
            <w:webHidden/>
          </w:rPr>
        </w:r>
        <w:r>
          <w:rPr>
            <w:noProof/>
            <w:webHidden/>
          </w:rPr>
          <w:fldChar w:fldCharType="separate"/>
        </w:r>
        <w:r>
          <w:rPr>
            <w:noProof/>
            <w:webHidden/>
          </w:rPr>
          <w:t>9-23</w:t>
        </w:r>
        <w:r>
          <w:rPr>
            <w:noProof/>
            <w:webHidden/>
          </w:rPr>
          <w:fldChar w:fldCharType="end"/>
        </w:r>
      </w:hyperlink>
    </w:p>
    <w:p w14:paraId="1A1C988C" w14:textId="71F8082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8" w:history="1">
        <w:r w:rsidRPr="00BE1DB4">
          <w:rPr>
            <w:rStyle w:val="Hyperlink"/>
          </w:rPr>
          <w:t>9.6.17</w:t>
        </w:r>
        <w:r>
          <w:rPr>
            <w:rFonts w:eastAsiaTheme="minorEastAsia" w:cstheme="minorBidi"/>
            <w:i w:val="0"/>
            <w:iCs w:val="0"/>
            <w:noProof/>
            <w:kern w:val="2"/>
            <w:sz w:val="24"/>
            <w:szCs w:val="24"/>
            <w14:ligatures w14:val="standardContextual"/>
          </w:rPr>
          <w:tab/>
        </w:r>
        <w:r w:rsidRPr="00BE1DB4">
          <w:rPr>
            <w:rStyle w:val="Hyperlink"/>
          </w:rPr>
          <w:t>NBS Missing SSN Report</w:t>
        </w:r>
        <w:r>
          <w:rPr>
            <w:noProof/>
            <w:webHidden/>
          </w:rPr>
          <w:tab/>
        </w:r>
        <w:r>
          <w:rPr>
            <w:noProof/>
            <w:webHidden/>
          </w:rPr>
          <w:fldChar w:fldCharType="begin"/>
        </w:r>
        <w:r>
          <w:rPr>
            <w:noProof/>
            <w:webHidden/>
          </w:rPr>
          <w:instrText xml:space="preserve"> PAGEREF _Toc230163578 \h </w:instrText>
        </w:r>
        <w:r>
          <w:rPr>
            <w:noProof/>
            <w:webHidden/>
          </w:rPr>
        </w:r>
        <w:r>
          <w:rPr>
            <w:noProof/>
            <w:webHidden/>
          </w:rPr>
          <w:fldChar w:fldCharType="separate"/>
        </w:r>
        <w:r>
          <w:rPr>
            <w:noProof/>
            <w:webHidden/>
          </w:rPr>
          <w:t>9-24</w:t>
        </w:r>
        <w:r>
          <w:rPr>
            <w:noProof/>
            <w:webHidden/>
          </w:rPr>
          <w:fldChar w:fldCharType="end"/>
        </w:r>
      </w:hyperlink>
    </w:p>
    <w:p w14:paraId="5614F03A" w14:textId="599F500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79" w:history="1">
        <w:r w:rsidRPr="00BE1DB4">
          <w:rPr>
            <w:rStyle w:val="Hyperlink"/>
          </w:rPr>
          <w:t>9.6.18</w:t>
        </w:r>
        <w:r>
          <w:rPr>
            <w:rFonts w:eastAsiaTheme="minorEastAsia" w:cstheme="minorBidi"/>
            <w:i w:val="0"/>
            <w:iCs w:val="0"/>
            <w:noProof/>
            <w:kern w:val="2"/>
            <w:sz w:val="24"/>
            <w:szCs w:val="24"/>
            <w14:ligatures w14:val="standardContextual"/>
          </w:rPr>
          <w:tab/>
        </w:r>
        <w:r w:rsidRPr="00BE1DB4">
          <w:rPr>
            <w:rStyle w:val="Hyperlink"/>
          </w:rPr>
          <w:t>Needs Custodial Care Report</w:t>
        </w:r>
        <w:r>
          <w:rPr>
            <w:noProof/>
            <w:webHidden/>
          </w:rPr>
          <w:tab/>
        </w:r>
        <w:r>
          <w:rPr>
            <w:noProof/>
            <w:webHidden/>
          </w:rPr>
          <w:fldChar w:fldCharType="begin"/>
        </w:r>
        <w:r>
          <w:rPr>
            <w:noProof/>
            <w:webHidden/>
          </w:rPr>
          <w:instrText xml:space="preserve"> PAGEREF _Toc230163579 \h </w:instrText>
        </w:r>
        <w:r>
          <w:rPr>
            <w:noProof/>
            <w:webHidden/>
          </w:rPr>
        </w:r>
        <w:r>
          <w:rPr>
            <w:noProof/>
            <w:webHidden/>
          </w:rPr>
          <w:fldChar w:fldCharType="separate"/>
        </w:r>
        <w:r>
          <w:rPr>
            <w:noProof/>
            <w:webHidden/>
          </w:rPr>
          <w:t>9-24</w:t>
        </w:r>
        <w:r>
          <w:rPr>
            <w:noProof/>
            <w:webHidden/>
          </w:rPr>
          <w:fldChar w:fldCharType="end"/>
        </w:r>
      </w:hyperlink>
    </w:p>
    <w:p w14:paraId="7C50B1D7" w14:textId="38D1653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0" w:history="1">
        <w:r w:rsidRPr="00BE1DB4">
          <w:rPr>
            <w:rStyle w:val="Hyperlink"/>
          </w:rPr>
          <w:t>9.6.19</w:t>
        </w:r>
        <w:r>
          <w:rPr>
            <w:rFonts w:eastAsiaTheme="minorEastAsia" w:cstheme="minorBidi"/>
            <w:i w:val="0"/>
            <w:iCs w:val="0"/>
            <w:noProof/>
            <w:kern w:val="2"/>
            <w:sz w:val="24"/>
            <w:szCs w:val="24"/>
            <w14:ligatures w14:val="standardContextual"/>
          </w:rPr>
          <w:tab/>
        </w:r>
        <w:r w:rsidRPr="00BE1DB4">
          <w:rPr>
            <w:rStyle w:val="Hyperlink"/>
          </w:rPr>
          <w:t>Occupancy Certifications and Hazard/Flood Ins Detail Report</w:t>
        </w:r>
        <w:r>
          <w:rPr>
            <w:noProof/>
            <w:webHidden/>
          </w:rPr>
          <w:tab/>
        </w:r>
        <w:r>
          <w:rPr>
            <w:noProof/>
            <w:webHidden/>
          </w:rPr>
          <w:fldChar w:fldCharType="begin"/>
        </w:r>
        <w:r>
          <w:rPr>
            <w:noProof/>
            <w:webHidden/>
          </w:rPr>
          <w:instrText xml:space="preserve"> PAGEREF _Toc230163580 \h </w:instrText>
        </w:r>
        <w:r>
          <w:rPr>
            <w:noProof/>
            <w:webHidden/>
          </w:rPr>
        </w:r>
        <w:r>
          <w:rPr>
            <w:noProof/>
            <w:webHidden/>
          </w:rPr>
          <w:fldChar w:fldCharType="separate"/>
        </w:r>
        <w:r>
          <w:rPr>
            <w:noProof/>
            <w:webHidden/>
          </w:rPr>
          <w:t>9-25</w:t>
        </w:r>
        <w:r>
          <w:rPr>
            <w:noProof/>
            <w:webHidden/>
          </w:rPr>
          <w:fldChar w:fldCharType="end"/>
        </w:r>
      </w:hyperlink>
    </w:p>
    <w:p w14:paraId="3EC37DF7" w14:textId="507EBD0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1" w:history="1">
        <w:r w:rsidRPr="00BE1DB4">
          <w:rPr>
            <w:rStyle w:val="Hyperlink"/>
          </w:rPr>
          <w:t>9.6.20</w:t>
        </w:r>
        <w:r>
          <w:rPr>
            <w:rFonts w:eastAsiaTheme="minorEastAsia" w:cstheme="minorBidi"/>
            <w:i w:val="0"/>
            <w:iCs w:val="0"/>
            <w:noProof/>
            <w:kern w:val="2"/>
            <w:sz w:val="24"/>
            <w:szCs w:val="24"/>
            <w14:ligatures w14:val="standardContextual"/>
          </w:rPr>
          <w:tab/>
        </w:r>
        <w:r w:rsidRPr="00BE1DB4">
          <w:rPr>
            <w:rStyle w:val="Hyperlink"/>
          </w:rPr>
          <w:t>Overage Amounts</w:t>
        </w:r>
        <w:r>
          <w:rPr>
            <w:noProof/>
            <w:webHidden/>
          </w:rPr>
          <w:tab/>
        </w:r>
        <w:r>
          <w:rPr>
            <w:noProof/>
            <w:webHidden/>
          </w:rPr>
          <w:fldChar w:fldCharType="begin"/>
        </w:r>
        <w:r>
          <w:rPr>
            <w:noProof/>
            <w:webHidden/>
          </w:rPr>
          <w:instrText xml:space="preserve"> PAGEREF _Toc230163581 \h </w:instrText>
        </w:r>
        <w:r>
          <w:rPr>
            <w:noProof/>
            <w:webHidden/>
          </w:rPr>
        </w:r>
        <w:r>
          <w:rPr>
            <w:noProof/>
            <w:webHidden/>
          </w:rPr>
          <w:fldChar w:fldCharType="separate"/>
        </w:r>
        <w:r>
          <w:rPr>
            <w:noProof/>
            <w:webHidden/>
          </w:rPr>
          <w:t>9-27</w:t>
        </w:r>
        <w:r>
          <w:rPr>
            <w:noProof/>
            <w:webHidden/>
          </w:rPr>
          <w:fldChar w:fldCharType="end"/>
        </w:r>
      </w:hyperlink>
    </w:p>
    <w:p w14:paraId="6CC4461E" w14:textId="2C564B4E"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2" w:history="1">
        <w:r w:rsidRPr="00BE1DB4">
          <w:rPr>
            <w:rStyle w:val="Hyperlink"/>
          </w:rPr>
          <w:t>9.6.21</w:t>
        </w:r>
        <w:r>
          <w:rPr>
            <w:rFonts w:eastAsiaTheme="minorEastAsia" w:cstheme="minorBidi"/>
            <w:i w:val="0"/>
            <w:iCs w:val="0"/>
            <w:noProof/>
            <w:kern w:val="2"/>
            <w:sz w:val="24"/>
            <w:szCs w:val="24"/>
            <w14:ligatures w14:val="standardContextual"/>
          </w:rPr>
          <w:tab/>
        </w:r>
        <w:r w:rsidRPr="00BE1DB4">
          <w:rPr>
            <w:rStyle w:val="Hyperlink"/>
          </w:rPr>
          <w:t>Placed In Custodial Care Report</w:t>
        </w:r>
        <w:r>
          <w:rPr>
            <w:noProof/>
            <w:webHidden/>
          </w:rPr>
          <w:tab/>
        </w:r>
        <w:r>
          <w:rPr>
            <w:noProof/>
            <w:webHidden/>
          </w:rPr>
          <w:fldChar w:fldCharType="begin"/>
        </w:r>
        <w:r>
          <w:rPr>
            <w:noProof/>
            <w:webHidden/>
          </w:rPr>
          <w:instrText xml:space="preserve"> PAGEREF _Toc230163582 \h </w:instrText>
        </w:r>
        <w:r>
          <w:rPr>
            <w:noProof/>
            <w:webHidden/>
          </w:rPr>
        </w:r>
        <w:r>
          <w:rPr>
            <w:noProof/>
            <w:webHidden/>
          </w:rPr>
          <w:fldChar w:fldCharType="separate"/>
        </w:r>
        <w:r>
          <w:rPr>
            <w:noProof/>
            <w:webHidden/>
          </w:rPr>
          <w:t>9-27</w:t>
        </w:r>
        <w:r>
          <w:rPr>
            <w:noProof/>
            <w:webHidden/>
          </w:rPr>
          <w:fldChar w:fldCharType="end"/>
        </w:r>
      </w:hyperlink>
    </w:p>
    <w:p w14:paraId="40C2E17D" w14:textId="0DCB20D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3" w:history="1">
        <w:r w:rsidRPr="00BE1DB4">
          <w:rPr>
            <w:rStyle w:val="Hyperlink"/>
          </w:rPr>
          <w:t>9.6.22</w:t>
        </w:r>
        <w:r>
          <w:rPr>
            <w:rFonts w:eastAsiaTheme="minorEastAsia" w:cstheme="minorBidi"/>
            <w:i w:val="0"/>
            <w:iCs w:val="0"/>
            <w:noProof/>
            <w:kern w:val="2"/>
            <w:sz w:val="24"/>
            <w:szCs w:val="24"/>
            <w14:ligatures w14:val="standardContextual"/>
          </w:rPr>
          <w:tab/>
        </w:r>
        <w:r w:rsidRPr="00BE1DB4">
          <w:rPr>
            <w:rStyle w:val="Hyperlink"/>
          </w:rPr>
          <w:t>Property Charge Default Report</w:t>
        </w:r>
        <w:r>
          <w:rPr>
            <w:noProof/>
            <w:webHidden/>
          </w:rPr>
          <w:tab/>
        </w:r>
        <w:r>
          <w:rPr>
            <w:noProof/>
            <w:webHidden/>
          </w:rPr>
          <w:fldChar w:fldCharType="begin"/>
        </w:r>
        <w:r>
          <w:rPr>
            <w:noProof/>
            <w:webHidden/>
          </w:rPr>
          <w:instrText xml:space="preserve"> PAGEREF _Toc230163583 \h </w:instrText>
        </w:r>
        <w:r>
          <w:rPr>
            <w:noProof/>
            <w:webHidden/>
          </w:rPr>
        </w:r>
        <w:r>
          <w:rPr>
            <w:noProof/>
            <w:webHidden/>
          </w:rPr>
          <w:fldChar w:fldCharType="separate"/>
        </w:r>
        <w:r>
          <w:rPr>
            <w:noProof/>
            <w:webHidden/>
          </w:rPr>
          <w:t>9-28</w:t>
        </w:r>
        <w:r>
          <w:rPr>
            <w:noProof/>
            <w:webHidden/>
          </w:rPr>
          <w:fldChar w:fldCharType="end"/>
        </w:r>
      </w:hyperlink>
    </w:p>
    <w:p w14:paraId="0F51442A" w14:textId="75441C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4" w:history="1">
        <w:r w:rsidRPr="00BE1DB4">
          <w:rPr>
            <w:rStyle w:val="Hyperlink"/>
          </w:rPr>
          <w:t>9.6.23</w:t>
        </w:r>
        <w:r>
          <w:rPr>
            <w:rFonts w:eastAsiaTheme="minorEastAsia" w:cstheme="minorBidi"/>
            <w:i w:val="0"/>
            <w:iCs w:val="0"/>
            <w:noProof/>
            <w:kern w:val="2"/>
            <w:sz w:val="24"/>
            <w:szCs w:val="24"/>
            <w14:ligatures w14:val="standardContextual"/>
          </w:rPr>
          <w:tab/>
        </w:r>
        <w:r w:rsidRPr="00BE1DB4">
          <w:rPr>
            <w:rStyle w:val="Hyperlink"/>
          </w:rPr>
          <w:t>Release Activity Steps By User Report</w:t>
        </w:r>
        <w:r>
          <w:rPr>
            <w:noProof/>
            <w:webHidden/>
          </w:rPr>
          <w:tab/>
        </w:r>
        <w:r>
          <w:rPr>
            <w:noProof/>
            <w:webHidden/>
          </w:rPr>
          <w:fldChar w:fldCharType="begin"/>
        </w:r>
        <w:r>
          <w:rPr>
            <w:noProof/>
            <w:webHidden/>
          </w:rPr>
          <w:instrText xml:space="preserve"> PAGEREF _Toc230163584 \h </w:instrText>
        </w:r>
        <w:r>
          <w:rPr>
            <w:noProof/>
            <w:webHidden/>
          </w:rPr>
        </w:r>
        <w:r>
          <w:rPr>
            <w:noProof/>
            <w:webHidden/>
          </w:rPr>
          <w:fldChar w:fldCharType="separate"/>
        </w:r>
        <w:r>
          <w:rPr>
            <w:noProof/>
            <w:webHidden/>
          </w:rPr>
          <w:t>9-29</w:t>
        </w:r>
        <w:r>
          <w:rPr>
            <w:noProof/>
            <w:webHidden/>
          </w:rPr>
          <w:fldChar w:fldCharType="end"/>
        </w:r>
      </w:hyperlink>
    </w:p>
    <w:p w14:paraId="3BB0CB3C" w14:textId="5915A66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5" w:history="1">
        <w:r w:rsidRPr="00BE1DB4">
          <w:rPr>
            <w:rStyle w:val="Hyperlink"/>
          </w:rPr>
          <w:t>9.6.24</w:t>
        </w:r>
        <w:r>
          <w:rPr>
            <w:rFonts w:eastAsiaTheme="minorEastAsia" w:cstheme="minorBidi"/>
            <w:i w:val="0"/>
            <w:iCs w:val="0"/>
            <w:noProof/>
            <w:kern w:val="2"/>
            <w:sz w:val="24"/>
            <w:szCs w:val="24"/>
            <w14:ligatures w14:val="standardContextual"/>
          </w:rPr>
          <w:tab/>
        </w:r>
        <w:r w:rsidRPr="00BE1DB4">
          <w:rPr>
            <w:rStyle w:val="Hyperlink"/>
          </w:rPr>
          <w:t>SAMS Daily Transaction File Report</w:t>
        </w:r>
        <w:r>
          <w:rPr>
            <w:noProof/>
            <w:webHidden/>
          </w:rPr>
          <w:tab/>
        </w:r>
        <w:r>
          <w:rPr>
            <w:noProof/>
            <w:webHidden/>
          </w:rPr>
          <w:fldChar w:fldCharType="begin"/>
        </w:r>
        <w:r>
          <w:rPr>
            <w:noProof/>
            <w:webHidden/>
          </w:rPr>
          <w:instrText xml:space="preserve"> PAGEREF _Toc230163585 \h </w:instrText>
        </w:r>
        <w:r>
          <w:rPr>
            <w:noProof/>
            <w:webHidden/>
          </w:rPr>
        </w:r>
        <w:r>
          <w:rPr>
            <w:noProof/>
            <w:webHidden/>
          </w:rPr>
          <w:fldChar w:fldCharType="separate"/>
        </w:r>
        <w:r>
          <w:rPr>
            <w:noProof/>
            <w:webHidden/>
          </w:rPr>
          <w:t>9-30</w:t>
        </w:r>
        <w:r>
          <w:rPr>
            <w:noProof/>
            <w:webHidden/>
          </w:rPr>
          <w:fldChar w:fldCharType="end"/>
        </w:r>
      </w:hyperlink>
    </w:p>
    <w:p w14:paraId="08719DAF" w14:textId="4FE2942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6" w:history="1">
        <w:r w:rsidRPr="00BE1DB4">
          <w:rPr>
            <w:rStyle w:val="Hyperlink"/>
          </w:rPr>
          <w:t>9.6.25</w:t>
        </w:r>
        <w:r>
          <w:rPr>
            <w:rFonts w:eastAsiaTheme="minorEastAsia" w:cstheme="minorBidi"/>
            <w:i w:val="0"/>
            <w:iCs w:val="0"/>
            <w:noProof/>
            <w:kern w:val="2"/>
            <w:sz w:val="24"/>
            <w:szCs w:val="24"/>
            <w14:ligatures w14:val="standardContextual"/>
          </w:rPr>
          <w:tab/>
        </w:r>
        <w:r w:rsidRPr="00BE1DB4">
          <w:rPr>
            <w:rStyle w:val="Hyperlink"/>
          </w:rPr>
          <w:t>Subordinations Carried Over Detail Report</w:t>
        </w:r>
        <w:r>
          <w:rPr>
            <w:noProof/>
            <w:webHidden/>
          </w:rPr>
          <w:tab/>
        </w:r>
        <w:r>
          <w:rPr>
            <w:noProof/>
            <w:webHidden/>
          </w:rPr>
          <w:fldChar w:fldCharType="begin"/>
        </w:r>
        <w:r>
          <w:rPr>
            <w:noProof/>
            <w:webHidden/>
          </w:rPr>
          <w:instrText xml:space="preserve"> PAGEREF _Toc230163586 \h </w:instrText>
        </w:r>
        <w:r>
          <w:rPr>
            <w:noProof/>
            <w:webHidden/>
          </w:rPr>
        </w:r>
        <w:r>
          <w:rPr>
            <w:noProof/>
            <w:webHidden/>
          </w:rPr>
          <w:fldChar w:fldCharType="separate"/>
        </w:r>
        <w:r>
          <w:rPr>
            <w:noProof/>
            <w:webHidden/>
          </w:rPr>
          <w:t>9-30</w:t>
        </w:r>
        <w:r>
          <w:rPr>
            <w:noProof/>
            <w:webHidden/>
          </w:rPr>
          <w:fldChar w:fldCharType="end"/>
        </w:r>
      </w:hyperlink>
    </w:p>
    <w:p w14:paraId="09BAF0BC" w14:textId="3659827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7" w:history="1">
        <w:r w:rsidRPr="00BE1DB4">
          <w:rPr>
            <w:rStyle w:val="Hyperlink"/>
          </w:rPr>
          <w:t>9.6.26</w:t>
        </w:r>
        <w:r>
          <w:rPr>
            <w:rFonts w:eastAsiaTheme="minorEastAsia" w:cstheme="minorBidi"/>
            <w:i w:val="0"/>
            <w:iCs w:val="0"/>
            <w:noProof/>
            <w:kern w:val="2"/>
            <w:sz w:val="24"/>
            <w:szCs w:val="24"/>
            <w14:ligatures w14:val="standardContextual"/>
          </w:rPr>
          <w:tab/>
        </w:r>
        <w:r w:rsidRPr="00BE1DB4">
          <w:rPr>
            <w:rStyle w:val="Hyperlink"/>
          </w:rPr>
          <w:t>Tax Amount Report</w:t>
        </w:r>
        <w:r>
          <w:rPr>
            <w:noProof/>
            <w:webHidden/>
          </w:rPr>
          <w:tab/>
        </w:r>
        <w:r>
          <w:rPr>
            <w:noProof/>
            <w:webHidden/>
          </w:rPr>
          <w:fldChar w:fldCharType="begin"/>
        </w:r>
        <w:r>
          <w:rPr>
            <w:noProof/>
            <w:webHidden/>
          </w:rPr>
          <w:instrText xml:space="preserve"> PAGEREF _Toc230163587 \h </w:instrText>
        </w:r>
        <w:r>
          <w:rPr>
            <w:noProof/>
            <w:webHidden/>
          </w:rPr>
        </w:r>
        <w:r>
          <w:rPr>
            <w:noProof/>
            <w:webHidden/>
          </w:rPr>
          <w:fldChar w:fldCharType="separate"/>
        </w:r>
        <w:r>
          <w:rPr>
            <w:noProof/>
            <w:webHidden/>
          </w:rPr>
          <w:t>9-31</w:t>
        </w:r>
        <w:r>
          <w:rPr>
            <w:noProof/>
            <w:webHidden/>
          </w:rPr>
          <w:fldChar w:fldCharType="end"/>
        </w:r>
      </w:hyperlink>
    </w:p>
    <w:p w14:paraId="63B20B93" w14:textId="5F14FF4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8" w:history="1">
        <w:r w:rsidRPr="00BE1DB4">
          <w:rPr>
            <w:rStyle w:val="Hyperlink"/>
          </w:rPr>
          <w:t>9.6.27</w:t>
        </w:r>
        <w:r>
          <w:rPr>
            <w:rFonts w:eastAsiaTheme="minorEastAsia" w:cstheme="minorBidi"/>
            <w:i w:val="0"/>
            <w:iCs w:val="0"/>
            <w:noProof/>
            <w:kern w:val="2"/>
            <w:sz w:val="24"/>
            <w:szCs w:val="24"/>
            <w14:ligatures w14:val="standardContextual"/>
          </w:rPr>
          <w:tab/>
        </w:r>
        <w:r w:rsidRPr="00BE1DB4">
          <w:rPr>
            <w:rStyle w:val="Hyperlink"/>
          </w:rPr>
          <w:t>Tax Payment Report</w:t>
        </w:r>
        <w:r>
          <w:rPr>
            <w:noProof/>
            <w:webHidden/>
          </w:rPr>
          <w:tab/>
        </w:r>
        <w:r>
          <w:rPr>
            <w:noProof/>
            <w:webHidden/>
          </w:rPr>
          <w:fldChar w:fldCharType="begin"/>
        </w:r>
        <w:r>
          <w:rPr>
            <w:noProof/>
            <w:webHidden/>
          </w:rPr>
          <w:instrText xml:space="preserve"> PAGEREF _Toc230163588 \h </w:instrText>
        </w:r>
        <w:r>
          <w:rPr>
            <w:noProof/>
            <w:webHidden/>
          </w:rPr>
        </w:r>
        <w:r>
          <w:rPr>
            <w:noProof/>
            <w:webHidden/>
          </w:rPr>
          <w:fldChar w:fldCharType="separate"/>
        </w:r>
        <w:r>
          <w:rPr>
            <w:noProof/>
            <w:webHidden/>
          </w:rPr>
          <w:t>9-32</w:t>
        </w:r>
        <w:r>
          <w:rPr>
            <w:noProof/>
            <w:webHidden/>
          </w:rPr>
          <w:fldChar w:fldCharType="end"/>
        </w:r>
      </w:hyperlink>
    </w:p>
    <w:p w14:paraId="4072F7D8" w14:textId="7A370E3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89" w:history="1">
        <w:r w:rsidRPr="00BE1DB4">
          <w:rPr>
            <w:rStyle w:val="Hyperlink"/>
          </w:rPr>
          <w:t>9.6.28</w:t>
        </w:r>
        <w:r>
          <w:rPr>
            <w:rFonts w:eastAsiaTheme="minorEastAsia" w:cstheme="minorBidi"/>
            <w:i w:val="0"/>
            <w:iCs w:val="0"/>
            <w:noProof/>
            <w:kern w:val="2"/>
            <w:sz w:val="24"/>
            <w:szCs w:val="24"/>
            <w14:ligatures w14:val="standardContextual"/>
          </w:rPr>
          <w:tab/>
        </w:r>
        <w:r w:rsidRPr="00BE1DB4">
          <w:rPr>
            <w:rStyle w:val="Hyperlink"/>
          </w:rPr>
          <w:t>Timeline Activity Report</w:t>
        </w:r>
        <w:r>
          <w:rPr>
            <w:noProof/>
            <w:webHidden/>
          </w:rPr>
          <w:tab/>
        </w:r>
        <w:r>
          <w:rPr>
            <w:noProof/>
            <w:webHidden/>
          </w:rPr>
          <w:fldChar w:fldCharType="begin"/>
        </w:r>
        <w:r>
          <w:rPr>
            <w:noProof/>
            <w:webHidden/>
          </w:rPr>
          <w:instrText xml:space="preserve"> PAGEREF _Toc230163589 \h </w:instrText>
        </w:r>
        <w:r>
          <w:rPr>
            <w:noProof/>
            <w:webHidden/>
          </w:rPr>
        </w:r>
        <w:r>
          <w:rPr>
            <w:noProof/>
            <w:webHidden/>
          </w:rPr>
          <w:fldChar w:fldCharType="separate"/>
        </w:r>
        <w:r>
          <w:rPr>
            <w:noProof/>
            <w:webHidden/>
          </w:rPr>
          <w:t>9-33</w:t>
        </w:r>
        <w:r>
          <w:rPr>
            <w:noProof/>
            <w:webHidden/>
          </w:rPr>
          <w:fldChar w:fldCharType="end"/>
        </w:r>
      </w:hyperlink>
    </w:p>
    <w:p w14:paraId="159AF376" w14:textId="16F3A92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0" w:history="1">
        <w:r w:rsidRPr="00BE1DB4">
          <w:rPr>
            <w:rStyle w:val="Hyperlink"/>
          </w:rPr>
          <w:t>9.6.29</w:t>
        </w:r>
        <w:r>
          <w:rPr>
            <w:rFonts w:eastAsiaTheme="minorEastAsia" w:cstheme="minorBidi"/>
            <w:i w:val="0"/>
            <w:iCs w:val="0"/>
            <w:noProof/>
            <w:kern w:val="2"/>
            <w:sz w:val="24"/>
            <w:szCs w:val="24"/>
            <w14:ligatures w14:val="standardContextual"/>
          </w:rPr>
          <w:tab/>
        </w:r>
        <w:r w:rsidRPr="00BE1DB4">
          <w:rPr>
            <w:rStyle w:val="Hyperlink"/>
          </w:rPr>
          <w:t>Transaction Activity Report</w:t>
        </w:r>
        <w:r>
          <w:rPr>
            <w:noProof/>
            <w:webHidden/>
          </w:rPr>
          <w:tab/>
        </w:r>
        <w:r>
          <w:rPr>
            <w:noProof/>
            <w:webHidden/>
          </w:rPr>
          <w:fldChar w:fldCharType="begin"/>
        </w:r>
        <w:r>
          <w:rPr>
            <w:noProof/>
            <w:webHidden/>
          </w:rPr>
          <w:instrText xml:space="preserve"> PAGEREF _Toc230163590 \h </w:instrText>
        </w:r>
        <w:r>
          <w:rPr>
            <w:noProof/>
            <w:webHidden/>
          </w:rPr>
        </w:r>
        <w:r>
          <w:rPr>
            <w:noProof/>
            <w:webHidden/>
          </w:rPr>
          <w:fldChar w:fldCharType="separate"/>
        </w:r>
        <w:r>
          <w:rPr>
            <w:noProof/>
            <w:webHidden/>
          </w:rPr>
          <w:t>9-34</w:t>
        </w:r>
        <w:r>
          <w:rPr>
            <w:noProof/>
            <w:webHidden/>
          </w:rPr>
          <w:fldChar w:fldCharType="end"/>
        </w:r>
      </w:hyperlink>
    </w:p>
    <w:p w14:paraId="747AAF1C" w14:textId="3236D48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1" w:history="1">
        <w:r w:rsidRPr="00BE1DB4">
          <w:rPr>
            <w:rStyle w:val="Hyperlink"/>
          </w:rPr>
          <w:t>9.6.30</w:t>
        </w:r>
        <w:r>
          <w:rPr>
            <w:rFonts w:eastAsiaTheme="minorEastAsia" w:cstheme="minorBidi"/>
            <w:i w:val="0"/>
            <w:iCs w:val="0"/>
            <w:noProof/>
            <w:kern w:val="2"/>
            <w:sz w:val="24"/>
            <w:szCs w:val="24"/>
            <w14:ligatures w14:val="standardContextual"/>
          </w:rPr>
          <w:tab/>
        </w:r>
        <w:r w:rsidRPr="00BE1DB4">
          <w:rPr>
            <w:rStyle w:val="Hyperlink"/>
          </w:rPr>
          <w:t>HUD Monthly Count Report</w:t>
        </w:r>
        <w:r>
          <w:rPr>
            <w:noProof/>
            <w:webHidden/>
          </w:rPr>
          <w:tab/>
        </w:r>
        <w:r>
          <w:rPr>
            <w:noProof/>
            <w:webHidden/>
          </w:rPr>
          <w:fldChar w:fldCharType="begin"/>
        </w:r>
        <w:r>
          <w:rPr>
            <w:noProof/>
            <w:webHidden/>
          </w:rPr>
          <w:instrText xml:space="preserve"> PAGEREF _Toc230163591 \h </w:instrText>
        </w:r>
        <w:r>
          <w:rPr>
            <w:noProof/>
            <w:webHidden/>
          </w:rPr>
        </w:r>
        <w:r>
          <w:rPr>
            <w:noProof/>
            <w:webHidden/>
          </w:rPr>
          <w:fldChar w:fldCharType="separate"/>
        </w:r>
        <w:r>
          <w:rPr>
            <w:noProof/>
            <w:webHidden/>
          </w:rPr>
          <w:t>9-35</w:t>
        </w:r>
        <w:r>
          <w:rPr>
            <w:noProof/>
            <w:webHidden/>
          </w:rPr>
          <w:fldChar w:fldCharType="end"/>
        </w:r>
      </w:hyperlink>
    </w:p>
    <w:p w14:paraId="219CBCAF" w14:textId="4AF311F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2" w:history="1">
        <w:r w:rsidRPr="00BE1DB4">
          <w:rPr>
            <w:rStyle w:val="Hyperlink"/>
          </w:rPr>
          <w:t>9.6.31</w:t>
        </w:r>
        <w:r>
          <w:rPr>
            <w:rFonts w:eastAsiaTheme="minorEastAsia" w:cstheme="minorBidi"/>
            <w:i w:val="0"/>
            <w:iCs w:val="0"/>
            <w:noProof/>
            <w:kern w:val="2"/>
            <w:sz w:val="24"/>
            <w:szCs w:val="24"/>
            <w14:ligatures w14:val="standardContextual"/>
          </w:rPr>
          <w:tab/>
        </w:r>
        <w:r w:rsidRPr="00BE1DB4">
          <w:rPr>
            <w:rStyle w:val="Hyperlink"/>
          </w:rPr>
          <w:t>HUD Monthly Director Report – HECM Assigned Detail Report</w:t>
        </w:r>
        <w:r>
          <w:rPr>
            <w:noProof/>
            <w:webHidden/>
          </w:rPr>
          <w:tab/>
        </w:r>
        <w:r>
          <w:rPr>
            <w:noProof/>
            <w:webHidden/>
          </w:rPr>
          <w:fldChar w:fldCharType="begin"/>
        </w:r>
        <w:r>
          <w:rPr>
            <w:noProof/>
            <w:webHidden/>
          </w:rPr>
          <w:instrText xml:space="preserve"> PAGEREF _Toc230163592 \h </w:instrText>
        </w:r>
        <w:r>
          <w:rPr>
            <w:noProof/>
            <w:webHidden/>
          </w:rPr>
        </w:r>
        <w:r>
          <w:rPr>
            <w:noProof/>
            <w:webHidden/>
          </w:rPr>
          <w:fldChar w:fldCharType="separate"/>
        </w:r>
        <w:r>
          <w:rPr>
            <w:noProof/>
            <w:webHidden/>
          </w:rPr>
          <w:t>9-36</w:t>
        </w:r>
        <w:r>
          <w:rPr>
            <w:noProof/>
            <w:webHidden/>
          </w:rPr>
          <w:fldChar w:fldCharType="end"/>
        </w:r>
      </w:hyperlink>
    </w:p>
    <w:p w14:paraId="14FF54A0" w14:textId="6D51297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3" w:history="1">
        <w:r w:rsidRPr="00BE1DB4">
          <w:rPr>
            <w:rStyle w:val="Hyperlink"/>
          </w:rPr>
          <w:t>9.6.32</w:t>
        </w:r>
        <w:r>
          <w:rPr>
            <w:rFonts w:eastAsiaTheme="minorEastAsia" w:cstheme="minorBidi"/>
            <w:i w:val="0"/>
            <w:iCs w:val="0"/>
            <w:noProof/>
            <w:kern w:val="2"/>
            <w:sz w:val="24"/>
            <w:szCs w:val="24"/>
            <w14:ligatures w14:val="standardContextual"/>
          </w:rPr>
          <w:tab/>
        </w:r>
        <w:r w:rsidRPr="00BE1DB4">
          <w:rPr>
            <w:rStyle w:val="Hyperlink"/>
          </w:rPr>
          <w:t>HUD Monthly Management Report</w:t>
        </w:r>
        <w:r>
          <w:rPr>
            <w:noProof/>
            <w:webHidden/>
          </w:rPr>
          <w:tab/>
        </w:r>
        <w:r>
          <w:rPr>
            <w:noProof/>
            <w:webHidden/>
          </w:rPr>
          <w:fldChar w:fldCharType="begin"/>
        </w:r>
        <w:r>
          <w:rPr>
            <w:noProof/>
            <w:webHidden/>
          </w:rPr>
          <w:instrText xml:space="preserve"> PAGEREF _Toc230163593 \h </w:instrText>
        </w:r>
        <w:r>
          <w:rPr>
            <w:noProof/>
            <w:webHidden/>
          </w:rPr>
        </w:r>
        <w:r>
          <w:rPr>
            <w:noProof/>
            <w:webHidden/>
          </w:rPr>
          <w:fldChar w:fldCharType="separate"/>
        </w:r>
        <w:r>
          <w:rPr>
            <w:noProof/>
            <w:webHidden/>
          </w:rPr>
          <w:t>9-37</w:t>
        </w:r>
        <w:r>
          <w:rPr>
            <w:noProof/>
            <w:webHidden/>
          </w:rPr>
          <w:fldChar w:fldCharType="end"/>
        </w:r>
      </w:hyperlink>
    </w:p>
    <w:p w14:paraId="225E49CE" w14:textId="758D4CF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4" w:history="1">
        <w:r w:rsidRPr="00BE1DB4">
          <w:rPr>
            <w:rStyle w:val="Hyperlink"/>
          </w:rPr>
          <w:t>9.6.33</w:t>
        </w:r>
        <w:r>
          <w:rPr>
            <w:rFonts w:eastAsiaTheme="minorEastAsia" w:cstheme="minorBidi"/>
            <w:i w:val="0"/>
            <w:iCs w:val="0"/>
            <w:noProof/>
            <w:kern w:val="2"/>
            <w:sz w:val="24"/>
            <w:szCs w:val="24"/>
            <w14:ligatures w14:val="standardContextual"/>
          </w:rPr>
          <w:tab/>
        </w:r>
        <w:r w:rsidRPr="00BE1DB4">
          <w:rPr>
            <w:rStyle w:val="Hyperlink"/>
          </w:rPr>
          <w:t>Month-End Trial Balance Detail Report</w:t>
        </w:r>
        <w:r>
          <w:rPr>
            <w:noProof/>
            <w:webHidden/>
          </w:rPr>
          <w:tab/>
        </w:r>
        <w:r>
          <w:rPr>
            <w:noProof/>
            <w:webHidden/>
          </w:rPr>
          <w:fldChar w:fldCharType="begin"/>
        </w:r>
        <w:r>
          <w:rPr>
            <w:noProof/>
            <w:webHidden/>
          </w:rPr>
          <w:instrText xml:space="preserve"> PAGEREF _Toc230163594 \h </w:instrText>
        </w:r>
        <w:r>
          <w:rPr>
            <w:noProof/>
            <w:webHidden/>
          </w:rPr>
        </w:r>
        <w:r>
          <w:rPr>
            <w:noProof/>
            <w:webHidden/>
          </w:rPr>
          <w:fldChar w:fldCharType="separate"/>
        </w:r>
        <w:r>
          <w:rPr>
            <w:noProof/>
            <w:webHidden/>
          </w:rPr>
          <w:t>9-38</w:t>
        </w:r>
        <w:r>
          <w:rPr>
            <w:noProof/>
            <w:webHidden/>
          </w:rPr>
          <w:fldChar w:fldCharType="end"/>
        </w:r>
      </w:hyperlink>
    </w:p>
    <w:p w14:paraId="164228D9" w14:textId="582E683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5" w:history="1">
        <w:r w:rsidRPr="00BE1DB4">
          <w:rPr>
            <w:rStyle w:val="Hyperlink"/>
          </w:rPr>
          <w:t>9.6.34</w:t>
        </w:r>
        <w:r>
          <w:rPr>
            <w:rFonts w:eastAsiaTheme="minorEastAsia" w:cstheme="minorBidi"/>
            <w:i w:val="0"/>
            <w:iCs w:val="0"/>
            <w:noProof/>
            <w:kern w:val="2"/>
            <w:sz w:val="24"/>
            <w:szCs w:val="24"/>
            <w14:ligatures w14:val="standardContextual"/>
          </w:rPr>
          <w:tab/>
        </w:r>
        <w:r w:rsidRPr="00BE1DB4">
          <w:rPr>
            <w:rStyle w:val="Hyperlink"/>
          </w:rPr>
          <w:t>Monthly Activity Detail Report</w:t>
        </w:r>
        <w:r>
          <w:rPr>
            <w:noProof/>
            <w:webHidden/>
          </w:rPr>
          <w:tab/>
        </w:r>
        <w:r>
          <w:rPr>
            <w:noProof/>
            <w:webHidden/>
          </w:rPr>
          <w:fldChar w:fldCharType="begin"/>
        </w:r>
        <w:r>
          <w:rPr>
            <w:noProof/>
            <w:webHidden/>
          </w:rPr>
          <w:instrText xml:space="preserve"> PAGEREF _Toc230163595 \h </w:instrText>
        </w:r>
        <w:r>
          <w:rPr>
            <w:noProof/>
            <w:webHidden/>
          </w:rPr>
        </w:r>
        <w:r>
          <w:rPr>
            <w:noProof/>
            <w:webHidden/>
          </w:rPr>
          <w:fldChar w:fldCharType="separate"/>
        </w:r>
        <w:r>
          <w:rPr>
            <w:noProof/>
            <w:webHidden/>
          </w:rPr>
          <w:t>9-39</w:t>
        </w:r>
        <w:r>
          <w:rPr>
            <w:noProof/>
            <w:webHidden/>
          </w:rPr>
          <w:fldChar w:fldCharType="end"/>
        </w:r>
      </w:hyperlink>
    </w:p>
    <w:p w14:paraId="0325CB7A" w14:textId="015046F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6" w:history="1">
        <w:r w:rsidRPr="00BE1DB4">
          <w:rPr>
            <w:rStyle w:val="Hyperlink"/>
          </w:rPr>
          <w:t>9.6.35</w:t>
        </w:r>
        <w:r>
          <w:rPr>
            <w:rFonts w:eastAsiaTheme="minorEastAsia" w:cstheme="minorBidi"/>
            <w:i w:val="0"/>
            <w:iCs w:val="0"/>
            <w:noProof/>
            <w:kern w:val="2"/>
            <w:sz w:val="24"/>
            <w:szCs w:val="24"/>
            <w14:ligatures w14:val="standardContextual"/>
          </w:rPr>
          <w:tab/>
        </w:r>
        <w:r w:rsidRPr="00BE1DB4">
          <w:rPr>
            <w:rStyle w:val="Hyperlink"/>
          </w:rPr>
          <w:t>Monthly Claims Paid Report</w:t>
        </w:r>
        <w:r>
          <w:rPr>
            <w:noProof/>
            <w:webHidden/>
          </w:rPr>
          <w:tab/>
        </w:r>
        <w:r>
          <w:rPr>
            <w:noProof/>
            <w:webHidden/>
          </w:rPr>
          <w:fldChar w:fldCharType="begin"/>
        </w:r>
        <w:r>
          <w:rPr>
            <w:noProof/>
            <w:webHidden/>
          </w:rPr>
          <w:instrText xml:space="preserve"> PAGEREF _Toc230163596 \h </w:instrText>
        </w:r>
        <w:r>
          <w:rPr>
            <w:noProof/>
            <w:webHidden/>
          </w:rPr>
        </w:r>
        <w:r>
          <w:rPr>
            <w:noProof/>
            <w:webHidden/>
          </w:rPr>
          <w:fldChar w:fldCharType="separate"/>
        </w:r>
        <w:r>
          <w:rPr>
            <w:noProof/>
            <w:webHidden/>
          </w:rPr>
          <w:t>9-39</w:t>
        </w:r>
        <w:r>
          <w:rPr>
            <w:noProof/>
            <w:webHidden/>
          </w:rPr>
          <w:fldChar w:fldCharType="end"/>
        </w:r>
      </w:hyperlink>
    </w:p>
    <w:p w14:paraId="5BFBB51A" w14:textId="447B739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7" w:history="1">
        <w:r w:rsidRPr="00BE1DB4">
          <w:rPr>
            <w:rStyle w:val="Hyperlink"/>
          </w:rPr>
          <w:t>9.6.36</w:t>
        </w:r>
        <w:r>
          <w:rPr>
            <w:rFonts w:eastAsiaTheme="minorEastAsia" w:cstheme="minorBidi"/>
            <w:i w:val="0"/>
            <w:iCs w:val="0"/>
            <w:noProof/>
            <w:kern w:val="2"/>
            <w:sz w:val="24"/>
            <w:szCs w:val="24"/>
            <w14:ligatures w14:val="standardContextual"/>
          </w:rPr>
          <w:tab/>
        </w:r>
        <w:r w:rsidRPr="00BE1DB4">
          <w:rPr>
            <w:rStyle w:val="Hyperlink"/>
          </w:rPr>
          <w:t>Monthly Portfolio Activity Report</w:t>
        </w:r>
        <w:r>
          <w:rPr>
            <w:noProof/>
            <w:webHidden/>
          </w:rPr>
          <w:tab/>
        </w:r>
        <w:r>
          <w:rPr>
            <w:noProof/>
            <w:webHidden/>
          </w:rPr>
          <w:fldChar w:fldCharType="begin"/>
        </w:r>
        <w:r>
          <w:rPr>
            <w:noProof/>
            <w:webHidden/>
          </w:rPr>
          <w:instrText xml:space="preserve"> PAGEREF _Toc230163597 \h </w:instrText>
        </w:r>
        <w:r>
          <w:rPr>
            <w:noProof/>
            <w:webHidden/>
          </w:rPr>
        </w:r>
        <w:r>
          <w:rPr>
            <w:noProof/>
            <w:webHidden/>
          </w:rPr>
          <w:fldChar w:fldCharType="separate"/>
        </w:r>
        <w:r>
          <w:rPr>
            <w:noProof/>
            <w:webHidden/>
          </w:rPr>
          <w:t>9-40</w:t>
        </w:r>
        <w:r>
          <w:rPr>
            <w:noProof/>
            <w:webHidden/>
          </w:rPr>
          <w:fldChar w:fldCharType="end"/>
        </w:r>
      </w:hyperlink>
    </w:p>
    <w:p w14:paraId="625F7F9C" w14:textId="4ADF1244" w:rsidR="00EC7503" w:rsidRDefault="00EC7503">
      <w:pPr>
        <w:pStyle w:val="TOC2"/>
        <w:rPr>
          <w:rFonts w:eastAsiaTheme="minorEastAsia" w:cstheme="minorBidi"/>
          <w:smallCaps w:val="0"/>
          <w:noProof/>
          <w:kern w:val="2"/>
          <w:sz w:val="24"/>
          <w:szCs w:val="24"/>
          <w14:ligatures w14:val="standardContextual"/>
        </w:rPr>
      </w:pPr>
      <w:hyperlink w:anchor="_Toc230163598" w:history="1">
        <w:r w:rsidRPr="00BE1DB4">
          <w:rPr>
            <w:rStyle w:val="Hyperlink"/>
          </w:rPr>
          <w:t>9.7</w:t>
        </w:r>
        <w:r>
          <w:rPr>
            <w:rFonts w:eastAsiaTheme="minorEastAsia" w:cstheme="minorBidi"/>
            <w:smallCaps w:val="0"/>
            <w:noProof/>
            <w:kern w:val="2"/>
            <w:sz w:val="24"/>
            <w:szCs w:val="24"/>
            <w14:ligatures w14:val="standardContextual"/>
          </w:rPr>
          <w:tab/>
        </w:r>
        <w:r w:rsidRPr="00BE1DB4">
          <w:rPr>
            <w:rStyle w:val="Hyperlink"/>
          </w:rPr>
          <w:t>Management and Budgetary Reports</w:t>
        </w:r>
        <w:r>
          <w:rPr>
            <w:noProof/>
            <w:webHidden/>
          </w:rPr>
          <w:tab/>
        </w:r>
        <w:r>
          <w:rPr>
            <w:noProof/>
            <w:webHidden/>
          </w:rPr>
          <w:fldChar w:fldCharType="begin"/>
        </w:r>
        <w:r>
          <w:rPr>
            <w:noProof/>
            <w:webHidden/>
          </w:rPr>
          <w:instrText xml:space="preserve"> PAGEREF _Toc230163598 \h </w:instrText>
        </w:r>
        <w:r>
          <w:rPr>
            <w:noProof/>
            <w:webHidden/>
          </w:rPr>
        </w:r>
        <w:r>
          <w:rPr>
            <w:noProof/>
            <w:webHidden/>
          </w:rPr>
          <w:fldChar w:fldCharType="separate"/>
        </w:r>
        <w:r>
          <w:rPr>
            <w:noProof/>
            <w:webHidden/>
          </w:rPr>
          <w:t>9-40</w:t>
        </w:r>
        <w:r>
          <w:rPr>
            <w:noProof/>
            <w:webHidden/>
          </w:rPr>
          <w:fldChar w:fldCharType="end"/>
        </w:r>
      </w:hyperlink>
    </w:p>
    <w:p w14:paraId="04AF7A5D" w14:textId="48BE43E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599" w:history="1">
        <w:r w:rsidRPr="00BE1DB4">
          <w:rPr>
            <w:rStyle w:val="Hyperlink"/>
          </w:rPr>
          <w:t>9.7.1</w:t>
        </w:r>
        <w:r>
          <w:rPr>
            <w:rFonts w:eastAsiaTheme="minorEastAsia" w:cstheme="minorBidi"/>
            <w:i w:val="0"/>
            <w:iCs w:val="0"/>
            <w:noProof/>
            <w:kern w:val="2"/>
            <w:sz w:val="24"/>
            <w:szCs w:val="24"/>
            <w14:ligatures w14:val="standardContextual"/>
          </w:rPr>
          <w:tab/>
        </w:r>
        <w:r w:rsidRPr="00BE1DB4">
          <w:rPr>
            <w:rStyle w:val="Hyperlink"/>
          </w:rPr>
          <w:t>CT-22 Denial Reason</w:t>
        </w:r>
        <w:r>
          <w:rPr>
            <w:noProof/>
            <w:webHidden/>
          </w:rPr>
          <w:tab/>
        </w:r>
        <w:r>
          <w:rPr>
            <w:noProof/>
            <w:webHidden/>
          </w:rPr>
          <w:fldChar w:fldCharType="begin"/>
        </w:r>
        <w:r>
          <w:rPr>
            <w:noProof/>
            <w:webHidden/>
          </w:rPr>
          <w:instrText xml:space="preserve"> PAGEREF _Toc230163599 \h </w:instrText>
        </w:r>
        <w:r>
          <w:rPr>
            <w:noProof/>
            <w:webHidden/>
          </w:rPr>
        </w:r>
        <w:r>
          <w:rPr>
            <w:noProof/>
            <w:webHidden/>
          </w:rPr>
          <w:fldChar w:fldCharType="separate"/>
        </w:r>
        <w:r>
          <w:rPr>
            <w:noProof/>
            <w:webHidden/>
          </w:rPr>
          <w:t>9-41</w:t>
        </w:r>
        <w:r>
          <w:rPr>
            <w:noProof/>
            <w:webHidden/>
          </w:rPr>
          <w:fldChar w:fldCharType="end"/>
        </w:r>
      </w:hyperlink>
    </w:p>
    <w:p w14:paraId="5AF5EA78" w14:textId="030C361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0" w:history="1">
        <w:r w:rsidRPr="00BE1DB4">
          <w:rPr>
            <w:rStyle w:val="Hyperlink"/>
          </w:rPr>
          <w:t>9.7.2</w:t>
        </w:r>
        <w:r>
          <w:rPr>
            <w:rFonts w:eastAsiaTheme="minorEastAsia" w:cstheme="minorBidi"/>
            <w:i w:val="0"/>
            <w:iCs w:val="0"/>
            <w:noProof/>
            <w:kern w:val="2"/>
            <w:sz w:val="24"/>
            <w:szCs w:val="24"/>
            <w14:ligatures w14:val="standardContextual"/>
          </w:rPr>
          <w:tab/>
        </w:r>
        <w:r w:rsidRPr="00BE1DB4">
          <w:rPr>
            <w:rStyle w:val="Hyperlink"/>
          </w:rPr>
          <w:t>HUD Pending Decision Report</w:t>
        </w:r>
        <w:r>
          <w:rPr>
            <w:noProof/>
            <w:webHidden/>
          </w:rPr>
          <w:tab/>
        </w:r>
        <w:r>
          <w:rPr>
            <w:noProof/>
            <w:webHidden/>
          </w:rPr>
          <w:fldChar w:fldCharType="begin"/>
        </w:r>
        <w:r>
          <w:rPr>
            <w:noProof/>
            <w:webHidden/>
          </w:rPr>
          <w:instrText xml:space="preserve"> PAGEREF _Toc230163600 \h </w:instrText>
        </w:r>
        <w:r>
          <w:rPr>
            <w:noProof/>
            <w:webHidden/>
          </w:rPr>
        </w:r>
        <w:r>
          <w:rPr>
            <w:noProof/>
            <w:webHidden/>
          </w:rPr>
          <w:fldChar w:fldCharType="separate"/>
        </w:r>
        <w:r>
          <w:rPr>
            <w:noProof/>
            <w:webHidden/>
          </w:rPr>
          <w:t>9-42</w:t>
        </w:r>
        <w:r>
          <w:rPr>
            <w:noProof/>
            <w:webHidden/>
          </w:rPr>
          <w:fldChar w:fldCharType="end"/>
        </w:r>
      </w:hyperlink>
    </w:p>
    <w:p w14:paraId="2730EFA3" w14:textId="78278A66"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1" w:history="1">
        <w:r w:rsidRPr="00BE1DB4">
          <w:rPr>
            <w:rStyle w:val="Hyperlink"/>
          </w:rPr>
          <w:t>9.7.3</w:t>
        </w:r>
        <w:r>
          <w:rPr>
            <w:rFonts w:eastAsiaTheme="minorEastAsia" w:cstheme="minorBidi"/>
            <w:i w:val="0"/>
            <w:iCs w:val="0"/>
            <w:noProof/>
            <w:kern w:val="2"/>
            <w:sz w:val="24"/>
            <w:szCs w:val="24"/>
            <w14:ligatures w14:val="standardContextual"/>
          </w:rPr>
          <w:tab/>
        </w:r>
        <w:r w:rsidRPr="00BE1DB4">
          <w:rPr>
            <w:rStyle w:val="Hyperlink"/>
          </w:rPr>
          <w:t>Indemnification Data Report</w:t>
        </w:r>
        <w:r>
          <w:rPr>
            <w:noProof/>
            <w:webHidden/>
          </w:rPr>
          <w:tab/>
        </w:r>
        <w:r>
          <w:rPr>
            <w:noProof/>
            <w:webHidden/>
          </w:rPr>
          <w:fldChar w:fldCharType="begin"/>
        </w:r>
        <w:r>
          <w:rPr>
            <w:noProof/>
            <w:webHidden/>
          </w:rPr>
          <w:instrText xml:space="preserve"> PAGEREF _Toc230163601 \h </w:instrText>
        </w:r>
        <w:r>
          <w:rPr>
            <w:noProof/>
            <w:webHidden/>
          </w:rPr>
        </w:r>
        <w:r>
          <w:rPr>
            <w:noProof/>
            <w:webHidden/>
          </w:rPr>
          <w:fldChar w:fldCharType="separate"/>
        </w:r>
        <w:r>
          <w:rPr>
            <w:noProof/>
            <w:webHidden/>
          </w:rPr>
          <w:t>9-43</w:t>
        </w:r>
        <w:r>
          <w:rPr>
            <w:noProof/>
            <w:webHidden/>
          </w:rPr>
          <w:fldChar w:fldCharType="end"/>
        </w:r>
      </w:hyperlink>
    </w:p>
    <w:p w14:paraId="1B66053A" w14:textId="256DD54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2" w:history="1">
        <w:r w:rsidRPr="00BE1DB4">
          <w:rPr>
            <w:rStyle w:val="Hyperlink"/>
          </w:rPr>
          <w:t>9.7.4</w:t>
        </w:r>
        <w:r>
          <w:rPr>
            <w:rFonts w:eastAsiaTheme="minorEastAsia" w:cstheme="minorBidi"/>
            <w:i w:val="0"/>
            <w:iCs w:val="0"/>
            <w:noProof/>
            <w:kern w:val="2"/>
            <w:sz w:val="24"/>
            <w:szCs w:val="24"/>
            <w14:ligatures w14:val="standardContextual"/>
          </w:rPr>
          <w:tab/>
        </w:r>
        <w:r w:rsidRPr="00BE1DB4">
          <w:rPr>
            <w:rStyle w:val="Hyperlink"/>
          </w:rPr>
          <w:t>Repayment Plan Report</w:t>
        </w:r>
        <w:r>
          <w:rPr>
            <w:noProof/>
            <w:webHidden/>
          </w:rPr>
          <w:tab/>
        </w:r>
        <w:r>
          <w:rPr>
            <w:noProof/>
            <w:webHidden/>
          </w:rPr>
          <w:fldChar w:fldCharType="begin"/>
        </w:r>
        <w:r>
          <w:rPr>
            <w:noProof/>
            <w:webHidden/>
          </w:rPr>
          <w:instrText xml:space="preserve"> PAGEREF _Toc230163602 \h </w:instrText>
        </w:r>
        <w:r>
          <w:rPr>
            <w:noProof/>
            <w:webHidden/>
          </w:rPr>
        </w:r>
        <w:r>
          <w:rPr>
            <w:noProof/>
            <w:webHidden/>
          </w:rPr>
          <w:fldChar w:fldCharType="separate"/>
        </w:r>
        <w:r>
          <w:rPr>
            <w:noProof/>
            <w:webHidden/>
          </w:rPr>
          <w:t>9-43</w:t>
        </w:r>
        <w:r>
          <w:rPr>
            <w:noProof/>
            <w:webHidden/>
          </w:rPr>
          <w:fldChar w:fldCharType="end"/>
        </w:r>
      </w:hyperlink>
    </w:p>
    <w:p w14:paraId="33E340B6" w14:textId="6CFF3B6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3" w:history="1">
        <w:r w:rsidRPr="00BE1DB4">
          <w:rPr>
            <w:rStyle w:val="Hyperlink"/>
          </w:rPr>
          <w:t>9.7.5</w:t>
        </w:r>
        <w:r>
          <w:rPr>
            <w:rFonts w:eastAsiaTheme="minorEastAsia" w:cstheme="minorBidi"/>
            <w:i w:val="0"/>
            <w:iCs w:val="0"/>
            <w:noProof/>
            <w:kern w:val="2"/>
            <w:sz w:val="24"/>
            <w:szCs w:val="24"/>
            <w14:ligatures w14:val="standardContextual"/>
          </w:rPr>
          <w:tab/>
        </w:r>
        <w:r w:rsidRPr="00BE1DB4">
          <w:rPr>
            <w:rStyle w:val="Hyperlink"/>
          </w:rPr>
          <w:t>Monthly Cohort Summary Report</w:t>
        </w:r>
        <w:r>
          <w:rPr>
            <w:noProof/>
            <w:webHidden/>
          </w:rPr>
          <w:tab/>
        </w:r>
        <w:r>
          <w:rPr>
            <w:noProof/>
            <w:webHidden/>
          </w:rPr>
          <w:fldChar w:fldCharType="begin"/>
        </w:r>
        <w:r>
          <w:rPr>
            <w:noProof/>
            <w:webHidden/>
          </w:rPr>
          <w:instrText xml:space="preserve"> PAGEREF _Toc230163603 \h </w:instrText>
        </w:r>
        <w:r>
          <w:rPr>
            <w:noProof/>
            <w:webHidden/>
          </w:rPr>
        </w:r>
        <w:r>
          <w:rPr>
            <w:noProof/>
            <w:webHidden/>
          </w:rPr>
          <w:fldChar w:fldCharType="separate"/>
        </w:r>
        <w:r>
          <w:rPr>
            <w:noProof/>
            <w:webHidden/>
          </w:rPr>
          <w:t>9-44</w:t>
        </w:r>
        <w:r>
          <w:rPr>
            <w:noProof/>
            <w:webHidden/>
          </w:rPr>
          <w:fldChar w:fldCharType="end"/>
        </w:r>
      </w:hyperlink>
    </w:p>
    <w:p w14:paraId="30365A43" w14:textId="3BB268B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4" w:history="1">
        <w:r w:rsidRPr="00BE1DB4">
          <w:rPr>
            <w:rStyle w:val="Hyperlink"/>
          </w:rPr>
          <w:t>9.7.6</w:t>
        </w:r>
        <w:r>
          <w:rPr>
            <w:rFonts w:eastAsiaTheme="minorEastAsia" w:cstheme="minorBidi"/>
            <w:i w:val="0"/>
            <w:iCs w:val="0"/>
            <w:noProof/>
            <w:kern w:val="2"/>
            <w:sz w:val="24"/>
            <w:szCs w:val="24"/>
            <w14:ligatures w14:val="standardContextual"/>
          </w:rPr>
          <w:tab/>
        </w:r>
        <w:r w:rsidRPr="00BE1DB4">
          <w:rPr>
            <w:rStyle w:val="Hyperlink"/>
          </w:rPr>
          <w:t>Monthly Portfolio Activity Report</w:t>
        </w:r>
        <w:r>
          <w:rPr>
            <w:noProof/>
            <w:webHidden/>
          </w:rPr>
          <w:tab/>
        </w:r>
        <w:r>
          <w:rPr>
            <w:noProof/>
            <w:webHidden/>
          </w:rPr>
          <w:fldChar w:fldCharType="begin"/>
        </w:r>
        <w:r>
          <w:rPr>
            <w:noProof/>
            <w:webHidden/>
          </w:rPr>
          <w:instrText xml:space="preserve"> PAGEREF _Toc230163604 \h </w:instrText>
        </w:r>
        <w:r>
          <w:rPr>
            <w:noProof/>
            <w:webHidden/>
          </w:rPr>
        </w:r>
        <w:r>
          <w:rPr>
            <w:noProof/>
            <w:webHidden/>
          </w:rPr>
          <w:fldChar w:fldCharType="separate"/>
        </w:r>
        <w:r>
          <w:rPr>
            <w:noProof/>
            <w:webHidden/>
          </w:rPr>
          <w:t>9-45</w:t>
        </w:r>
        <w:r>
          <w:rPr>
            <w:noProof/>
            <w:webHidden/>
          </w:rPr>
          <w:fldChar w:fldCharType="end"/>
        </w:r>
      </w:hyperlink>
    </w:p>
    <w:p w14:paraId="30319581" w14:textId="37CE0A8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5" w:history="1">
        <w:r w:rsidRPr="00BE1DB4">
          <w:rPr>
            <w:rStyle w:val="Hyperlink"/>
          </w:rPr>
          <w:t>9.7.7</w:t>
        </w:r>
        <w:r>
          <w:rPr>
            <w:rFonts w:eastAsiaTheme="minorEastAsia" w:cstheme="minorBidi"/>
            <w:i w:val="0"/>
            <w:iCs w:val="0"/>
            <w:noProof/>
            <w:kern w:val="2"/>
            <w:sz w:val="24"/>
            <w:szCs w:val="24"/>
            <w14:ligatures w14:val="standardContextual"/>
          </w:rPr>
          <w:tab/>
        </w:r>
        <w:r w:rsidRPr="00BE1DB4">
          <w:rPr>
            <w:rStyle w:val="Hyperlink"/>
          </w:rPr>
          <w:t>Monthly Statistical Summary Report</w:t>
        </w:r>
        <w:r>
          <w:rPr>
            <w:noProof/>
            <w:webHidden/>
          </w:rPr>
          <w:tab/>
        </w:r>
        <w:r>
          <w:rPr>
            <w:noProof/>
            <w:webHidden/>
          </w:rPr>
          <w:fldChar w:fldCharType="begin"/>
        </w:r>
        <w:r>
          <w:rPr>
            <w:noProof/>
            <w:webHidden/>
          </w:rPr>
          <w:instrText xml:space="preserve"> PAGEREF _Toc230163605 \h </w:instrText>
        </w:r>
        <w:r>
          <w:rPr>
            <w:noProof/>
            <w:webHidden/>
          </w:rPr>
        </w:r>
        <w:r>
          <w:rPr>
            <w:noProof/>
            <w:webHidden/>
          </w:rPr>
          <w:fldChar w:fldCharType="separate"/>
        </w:r>
        <w:r>
          <w:rPr>
            <w:noProof/>
            <w:webHidden/>
          </w:rPr>
          <w:t>9-45</w:t>
        </w:r>
        <w:r>
          <w:rPr>
            <w:noProof/>
            <w:webHidden/>
          </w:rPr>
          <w:fldChar w:fldCharType="end"/>
        </w:r>
      </w:hyperlink>
    </w:p>
    <w:p w14:paraId="7941558B" w14:textId="58047F6D" w:rsidR="00EC7503" w:rsidRDefault="00EC7503">
      <w:pPr>
        <w:pStyle w:val="TOC2"/>
        <w:rPr>
          <w:rFonts w:eastAsiaTheme="minorEastAsia" w:cstheme="minorBidi"/>
          <w:smallCaps w:val="0"/>
          <w:noProof/>
          <w:kern w:val="2"/>
          <w:sz w:val="24"/>
          <w:szCs w:val="24"/>
          <w14:ligatures w14:val="standardContextual"/>
        </w:rPr>
      </w:pPr>
      <w:hyperlink w:anchor="_Toc230163606" w:history="1">
        <w:r w:rsidRPr="00BE1DB4">
          <w:rPr>
            <w:rStyle w:val="Hyperlink"/>
          </w:rPr>
          <w:t>9.8</w:t>
        </w:r>
        <w:r>
          <w:rPr>
            <w:rFonts w:eastAsiaTheme="minorEastAsia" w:cstheme="minorBidi"/>
            <w:smallCaps w:val="0"/>
            <w:noProof/>
            <w:kern w:val="2"/>
            <w:sz w:val="24"/>
            <w:szCs w:val="24"/>
            <w14:ligatures w14:val="standardContextual"/>
          </w:rPr>
          <w:tab/>
        </w:r>
        <w:r w:rsidRPr="00BE1DB4">
          <w:rPr>
            <w:rStyle w:val="Hyperlink"/>
          </w:rPr>
          <w:t>Servicer Reports</w:t>
        </w:r>
        <w:r>
          <w:rPr>
            <w:noProof/>
            <w:webHidden/>
          </w:rPr>
          <w:tab/>
        </w:r>
        <w:r>
          <w:rPr>
            <w:noProof/>
            <w:webHidden/>
          </w:rPr>
          <w:fldChar w:fldCharType="begin"/>
        </w:r>
        <w:r>
          <w:rPr>
            <w:noProof/>
            <w:webHidden/>
          </w:rPr>
          <w:instrText xml:space="preserve"> PAGEREF _Toc230163606 \h </w:instrText>
        </w:r>
        <w:r>
          <w:rPr>
            <w:noProof/>
            <w:webHidden/>
          </w:rPr>
        </w:r>
        <w:r>
          <w:rPr>
            <w:noProof/>
            <w:webHidden/>
          </w:rPr>
          <w:fldChar w:fldCharType="separate"/>
        </w:r>
        <w:r>
          <w:rPr>
            <w:noProof/>
            <w:webHidden/>
          </w:rPr>
          <w:t>9-47</w:t>
        </w:r>
        <w:r>
          <w:rPr>
            <w:noProof/>
            <w:webHidden/>
          </w:rPr>
          <w:fldChar w:fldCharType="end"/>
        </w:r>
      </w:hyperlink>
    </w:p>
    <w:p w14:paraId="5A7BB3F9" w14:textId="780DA39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7" w:history="1">
        <w:r w:rsidRPr="00BE1DB4">
          <w:rPr>
            <w:rStyle w:val="Hyperlink"/>
          </w:rPr>
          <w:t>9.8.1</w:t>
        </w:r>
        <w:r>
          <w:rPr>
            <w:rFonts w:eastAsiaTheme="minorEastAsia" w:cstheme="minorBidi"/>
            <w:i w:val="0"/>
            <w:iCs w:val="0"/>
            <w:noProof/>
            <w:kern w:val="2"/>
            <w:sz w:val="24"/>
            <w:szCs w:val="24"/>
            <w14:ligatures w14:val="standardContextual"/>
          </w:rPr>
          <w:tab/>
        </w:r>
        <w:r w:rsidRPr="00BE1DB4">
          <w:rPr>
            <w:rStyle w:val="Hyperlink"/>
          </w:rPr>
          <w:t>CHUMS-HERMIT Data Mismatch Report</w:t>
        </w:r>
        <w:r>
          <w:rPr>
            <w:noProof/>
            <w:webHidden/>
          </w:rPr>
          <w:tab/>
        </w:r>
        <w:r>
          <w:rPr>
            <w:noProof/>
            <w:webHidden/>
          </w:rPr>
          <w:fldChar w:fldCharType="begin"/>
        </w:r>
        <w:r>
          <w:rPr>
            <w:noProof/>
            <w:webHidden/>
          </w:rPr>
          <w:instrText xml:space="preserve"> PAGEREF _Toc230163607 \h </w:instrText>
        </w:r>
        <w:r>
          <w:rPr>
            <w:noProof/>
            <w:webHidden/>
          </w:rPr>
        </w:r>
        <w:r>
          <w:rPr>
            <w:noProof/>
            <w:webHidden/>
          </w:rPr>
          <w:fldChar w:fldCharType="separate"/>
        </w:r>
        <w:r>
          <w:rPr>
            <w:noProof/>
            <w:webHidden/>
          </w:rPr>
          <w:t>9-47</w:t>
        </w:r>
        <w:r>
          <w:rPr>
            <w:noProof/>
            <w:webHidden/>
          </w:rPr>
          <w:fldChar w:fldCharType="end"/>
        </w:r>
      </w:hyperlink>
    </w:p>
    <w:p w14:paraId="56B448AC" w14:textId="22AD391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8" w:history="1">
        <w:r w:rsidRPr="00BE1DB4">
          <w:rPr>
            <w:rStyle w:val="Hyperlink"/>
          </w:rPr>
          <w:t>9.8.2</w:t>
        </w:r>
        <w:r>
          <w:rPr>
            <w:rFonts w:eastAsiaTheme="minorEastAsia" w:cstheme="minorBidi"/>
            <w:i w:val="0"/>
            <w:iCs w:val="0"/>
            <w:noProof/>
            <w:kern w:val="2"/>
            <w:sz w:val="24"/>
            <w:szCs w:val="24"/>
            <w14:ligatures w14:val="standardContextual"/>
          </w:rPr>
          <w:tab/>
        </w:r>
        <w:r w:rsidRPr="00BE1DB4">
          <w:rPr>
            <w:rStyle w:val="Hyperlink"/>
          </w:rPr>
          <w:t>Claim AOP Amounts Report</w:t>
        </w:r>
        <w:r>
          <w:rPr>
            <w:noProof/>
            <w:webHidden/>
          </w:rPr>
          <w:tab/>
        </w:r>
        <w:r>
          <w:rPr>
            <w:noProof/>
            <w:webHidden/>
          </w:rPr>
          <w:fldChar w:fldCharType="begin"/>
        </w:r>
        <w:r>
          <w:rPr>
            <w:noProof/>
            <w:webHidden/>
          </w:rPr>
          <w:instrText xml:space="preserve"> PAGEREF _Toc230163608 \h </w:instrText>
        </w:r>
        <w:r>
          <w:rPr>
            <w:noProof/>
            <w:webHidden/>
          </w:rPr>
        </w:r>
        <w:r>
          <w:rPr>
            <w:noProof/>
            <w:webHidden/>
          </w:rPr>
          <w:fldChar w:fldCharType="separate"/>
        </w:r>
        <w:r>
          <w:rPr>
            <w:noProof/>
            <w:webHidden/>
          </w:rPr>
          <w:t>9-48</w:t>
        </w:r>
        <w:r>
          <w:rPr>
            <w:noProof/>
            <w:webHidden/>
          </w:rPr>
          <w:fldChar w:fldCharType="end"/>
        </w:r>
      </w:hyperlink>
    </w:p>
    <w:p w14:paraId="5D54D9EE" w14:textId="6FA3820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09" w:history="1">
        <w:r w:rsidRPr="00BE1DB4">
          <w:rPr>
            <w:rStyle w:val="Hyperlink"/>
          </w:rPr>
          <w:t>9.8.3</w:t>
        </w:r>
        <w:r>
          <w:rPr>
            <w:rFonts w:eastAsiaTheme="minorEastAsia" w:cstheme="minorBidi"/>
            <w:i w:val="0"/>
            <w:iCs w:val="0"/>
            <w:noProof/>
            <w:kern w:val="2"/>
            <w:sz w:val="24"/>
            <w:szCs w:val="24"/>
            <w14:ligatures w14:val="standardContextual"/>
          </w:rPr>
          <w:tab/>
        </w:r>
        <w:r w:rsidRPr="00BE1DB4">
          <w:rPr>
            <w:rStyle w:val="Hyperlink"/>
          </w:rPr>
          <w:t>Claims Detail Report</w:t>
        </w:r>
        <w:r>
          <w:rPr>
            <w:noProof/>
            <w:webHidden/>
          </w:rPr>
          <w:tab/>
        </w:r>
        <w:r>
          <w:rPr>
            <w:noProof/>
            <w:webHidden/>
          </w:rPr>
          <w:fldChar w:fldCharType="begin"/>
        </w:r>
        <w:r>
          <w:rPr>
            <w:noProof/>
            <w:webHidden/>
          </w:rPr>
          <w:instrText xml:space="preserve"> PAGEREF _Toc230163609 \h </w:instrText>
        </w:r>
        <w:r>
          <w:rPr>
            <w:noProof/>
            <w:webHidden/>
          </w:rPr>
        </w:r>
        <w:r>
          <w:rPr>
            <w:noProof/>
            <w:webHidden/>
          </w:rPr>
          <w:fldChar w:fldCharType="separate"/>
        </w:r>
        <w:r>
          <w:rPr>
            <w:noProof/>
            <w:webHidden/>
          </w:rPr>
          <w:t>9-49</w:t>
        </w:r>
        <w:r>
          <w:rPr>
            <w:noProof/>
            <w:webHidden/>
          </w:rPr>
          <w:fldChar w:fldCharType="end"/>
        </w:r>
      </w:hyperlink>
    </w:p>
    <w:p w14:paraId="1B396B6F" w14:textId="52F3658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0" w:history="1">
        <w:r w:rsidRPr="00BE1DB4">
          <w:rPr>
            <w:rStyle w:val="Hyperlink"/>
          </w:rPr>
          <w:t>9.8.4</w:t>
        </w:r>
        <w:r>
          <w:rPr>
            <w:rFonts w:eastAsiaTheme="minorEastAsia" w:cstheme="minorBidi"/>
            <w:i w:val="0"/>
            <w:iCs w:val="0"/>
            <w:noProof/>
            <w:kern w:val="2"/>
            <w:sz w:val="24"/>
            <w:szCs w:val="24"/>
            <w14:ligatures w14:val="standardContextual"/>
          </w:rPr>
          <w:tab/>
        </w:r>
        <w:r w:rsidRPr="00BE1DB4">
          <w:rPr>
            <w:rStyle w:val="Hyperlink"/>
          </w:rPr>
          <w:t>Complete Date Changes Report</w:t>
        </w:r>
        <w:r>
          <w:rPr>
            <w:noProof/>
            <w:webHidden/>
          </w:rPr>
          <w:tab/>
        </w:r>
        <w:r>
          <w:rPr>
            <w:noProof/>
            <w:webHidden/>
          </w:rPr>
          <w:fldChar w:fldCharType="begin"/>
        </w:r>
        <w:r>
          <w:rPr>
            <w:noProof/>
            <w:webHidden/>
          </w:rPr>
          <w:instrText xml:space="preserve"> PAGEREF _Toc230163610 \h </w:instrText>
        </w:r>
        <w:r>
          <w:rPr>
            <w:noProof/>
            <w:webHidden/>
          </w:rPr>
        </w:r>
        <w:r>
          <w:rPr>
            <w:noProof/>
            <w:webHidden/>
          </w:rPr>
          <w:fldChar w:fldCharType="separate"/>
        </w:r>
        <w:r>
          <w:rPr>
            <w:noProof/>
            <w:webHidden/>
          </w:rPr>
          <w:t>9-50</w:t>
        </w:r>
        <w:r>
          <w:rPr>
            <w:noProof/>
            <w:webHidden/>
          </w:rPr>
          <w:fldChar w:fldCharType="end"/>
        </w:r>
      </w:hyperlink>
    </w:p>
    <w:p w14:paraId="04DB515A" w14:textId="65FC803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1" w:history="1">
        <w:r w:rsidRPr="00BE1DB4">
          <w:rPr>
            <w:rStyle w:val="Hyperlink"/>
          </w:rPr>
          <w:t>9.8.5</w:t>
        </w:r>
        <w:r>
          <w:rPr>
            <w:rFonts w:eastAsiaTheme="minorEastAsia" w:cstheme="minorBidi"/>
            <w:i w:val="0"/>
            <w:iCs w:val="0"/>
            <w:noProof/>
            <w:kern w:val="2"/>
            <w:sz w:val="24"/>
            <w:szCs w:val="24"/>
            <w14:ligatures w14:val="standardContextual"/>
          </w:rPr>
          <w:tab/>
        </w:r>
        <w:r w:rsidRPr="00BE1DB4">
          <w:rPr>
            <w:rStyle w:val="Hyperlink"/>
          </w:rPr>
          <w:t>Default Key Dates Report</w:t>
        </w:r>
        <w:r>
          <w:rPr>
            <w:noProof/>
            <w:webHidden/>
          </w:rPr>
          <w:tab/>
        </w:r>
        <w:r>
          <w:rPr>
            <w:noProof/>
            <w:webHidden/>
          </w:rPr>
          <w:fldChar w:fldCharType="begin"/>
        </w:r>
        <w:r>
          <w:rPr>
            <w:noProof/>
            <w:webHidden/>
          </w:rPr>
          <w:instrText xml:space="preserve"> PAGEREF _Toc230163611 \h </w:instrText>
        </w:r>
        <w:r>
          <w:rPr>
            <w:noProof/>
            <w:webHidden/>
          </w:rPr>
        </w:r>
        <w:r>
          <w:rPr>
            <w:noProof/>
            <w:webHidden/>
          </w:rPr>
          <w:fldChar w:fldCharType="separate"/>
        </w:r>
        <w:r>
          <w:rPr>
            <w:noProof/>
            <w:webHidden/>
          </w:rPr>
          <w:t>9-51</w:t>
        </w:r>
        <w:r>
          <w:rPr>
            <w:noProof/>
            <w:webHidden/>
          </w:rPr>
          <w:fldChar w:fldCharType="end"/>
        </w:r>
      </w:hyperlink>
    </w:p>
    <w:p w14:paraId="6CCC9CDE" w14:textId="3755AB7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2" w:history="1">
        <w:r w:rsidRPr="00BE1DB4">
          <w:rPr>
            <w:rStyle w:val="Hyperlink"/>
          </w:rPr>
          <w:t>9.8.6</w:t>
        </w:r>
        <w:r>
          <w:rPr>
            <w:rFonts w:eastAsiaTheme="minorEastAsia" w:cstheme="minorBidi"/>
            <w:i w:val="0"/>
            <w:iCs w:val="0"/>
            <w:noProof/>
            <w:kern w:val="2"/>
            <w:sz w:val="24"/>
            <w:szCs w:val="24"/>
            <w14:ligatures w14:val="standardContextual"/>
          </w:rPr>
          <w:tab/>
        </w:r>
        <w:r w:rsidRPr="00BE1DB4">
          <w:rPr>
            <w:rStyle w:val="Hyperlink"/>
          </w:rPr>
          <w:t>DMF (Death Master File) Report</w:t>
        </w:r>
        <w:r>
          <w:rPr>
            <w:noProof/>
            <w:webHidden/>
          </w:rPr>
          <w:tab/>
        </w:r>
        <w:r>
          <w:rPr>
            <w:noProof/>
            <w:webHidden/>
          </w:rPr>
          <w:fldChar w:fldCharType="begin"/>
        </w:r>
        <w:r>
          <w:rPr>
            <w:noProof/>
            <w:webHidden/>
          </w:rPr>
          <w:instrText xml:space="preserve"> PAGEREF _Toc230163612 \h </w:instrText>
        </w:r>
        <w:r>
          <w:rPr>
            <w:noProof/>
            <w:webHidden/>
          </w:rPr>
        </w:r>
        <w:r>
          <w:rPr>
            <w:noProof/>
            <w:webHidden/>
          </w:rPr>
          <w:fldChar w:fldCharType="separate"/>
        </w:r>
        <w:r>
          <w:rPr>
            <w:noProof/>
            <w:webHidden/>
          </w:rPr>
          <w:t>9-53</w:t>
        </w:r>
        <w:r>
          <w:rPr>
            <w:noProof/>
            <w:webHidden/>
          </w:rPr>
          <w:fldChar w:fldCharType="end"/>
        </w:r>
      </w:hyperlink>
    </w:p>
    <w:p w14:paraId="00AAF32D" w14:textId="28A2D6F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3" w:history="1">
        <w:r w:rsidRPr="00BE1DB4">
          <w:rPr>
            <w:rStyle w:val="Hyperlink"/>
          </w:rPr>
          <w:t>9.8.7</w:t>
        </w:r>
        <w:r>
          <w:rPr>
            <w:rFonts w:eastAsiaTheme="minorEastAsia" w:cstheme="minorBidi"/>
            <w:i w:val="0"/>
            <w:iCs w:val="0"/>
            <w:noProof/>
            <w:kern w:val="2"/>
            <w:sz w:val="24"/>
            <w:szCs w:val="24"/>
            <w14:ligatures w14:val="standardContextual"/>
          </w:rPr>
          <w:tab/>
        </w:r>
        <w:r w:rsidRPr="00BE1DB4">
          <w:rPr>
            <w:rStyle w:val="Hyperlink"/>
          </w:rPr>
          <w:t>Document Tracking Report</w:t>
        </w:r>
        <w:r>
          <w:rPr>
            <w:noProof/>
            <w:webHidden/>
          </w:rPr>
          <w:tab/>
        </w:r>
        <w:r>
          <w:rPr>
            <w:noProof/>
            <w:webHidden/>
          </w:rPr>
          <w:fldChar w:fldCharType="begin"/>
        </w:r>
        <w:r>
          <w:rPr>
            <w:noProof/>
            <w:webHidden/>
          </w:rPr>
          <w:instrText xml:space="preserve"> PAGEREF _Toc230163613 \h </w:instrText>
        </w:r>
        <w:r>
          <w:rPr>
            <w:noProof/>
            <w:webHidden/>
          </w:rPr>
        </w:r>
        <w:r>
          <w:rPr>
            <w:noProof/>
            <w:webHidden/>
          </w:rPr>
          <w:fldChar w:fldCharType="separate"/>
        </w:r>
        <w:r>
          <w:rPr>
            <w:noProof/>
            <w:webHidden/>
          </w:rPr>
          <w:t>9-54</w:t>
        </w:r>
        <w:r>
          <w:rPr>
            <w:noProof/>
            <w:webHidden/>
          </w:rPr>
          <w:fldChar w:fldCharType="end"/>
        </w:r>
      </w:hyperlink>
    </w:p>
    <w:p w14:paraId="393FC902" w14:textId="118BBCC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4" w:history="1">
        <w:r w:rsidRPr="00BE1DB4">
          <w:rPr>
            <w:rStyle w:val="Hyperlink"/>
          </w:rPr>
          <w:t>9.8.8</w:t>
        </w:r>
        <w:r>
          <w:rPr>
            <w:rFonts w:eastAsiaTheme="minorEastAsia" w:cstheme="minorBidi"/>
            <w:i w:val="0"/>
            <w:iCs w:val="0"/>
            <w:noProof/>
            <w:kern w:val="2"/>
            <w:sz w:val="24"/>
            <w:szCs w:val="24"/>
            <w14:ligatures w14:val="standardContextual"/>
          </w:rPr>
          <w:tab/>
        </w:r>
        <w:r w:rsidRPr="00BE1DB4">
          <w:rPr>
            <w:rStyle w:val="Hyperlink"/>
          </w:rPr>
          <w:t>LESA (Life Expectancy Set Aside) Report</w:t>
        </w:r>
        <w:r>
          <w:rPr>
            <w:noProof/>
            <w:webHidden/>
          </w:rPr>
          <w:tab/>
        </w:r>
        <w:r>
          <w:rPr>
            <w:noProof/>
            <w:webHidden/>
          </w:rPr>
          <w:fldChar w:fldCharType="begin"/>
        </w:r>
        <w:r>
          <w:rPr>
            <w:noProof/>
            <w:webHidden/>
          </w:rPr>
          <w:instrText xml:space="preserve"> PAGEREF _Toc230163614 \h </w:instrText>
        </w:r>
        <w:r>
          <w:rPr>
            <w:noProof/>
            <w:webHidden/>
          </w:rPr>
        </w:r>
        <w:r>
          <w:rPr>
            <w:noProof/>
            <w:webHidden/>
          </w:rPr>
          <w:fldChar w:fldCharType="separate"/>
        </w:r>
        <w:r>
          <w:rPr>
            <w:noProof/>
            <w:webHidden/>
          </w:rPr>
          <w:t>9-54</w:t>
        </w:r>
        <w:r>
          <w:rPr>
            <w:noProof/>
            <w:webHidden/>
          </w:rPr>
          <w:fldChar w:fldCharType="end"/>
        </w:r>
      </w:hyperlink>
    </w:p>
    <w:p w14:paraId="5F0F2C64" w14:textId="5976278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5" w:history="1">
        <w:r w:rsidRPr="00BE1DB4">
          <w:rPr>
            <w:rStyle w:val="Hyperlink"/>
          </w:rPr>
          <w:t>9.8.9</w:t>
        </w:r>
        <w:r>
          <w:rPr>
            <w:rFonts w:eastAsiaTheme="minorEastAsia" w:cstheme="minorBidi"/>
            <w:i w:val="0"/>
            <w:iCs w:val="0"/>
            <w:noProof/>
            <w:kern w:val="2"/>
            <w:sz w:val="24"/>
            <w:szCs w:val="24"/>
            <w14:ligatures w14:val="standardContextual"/>
          </w:rPr>
          <w:tab/>
        </w:r>
        <w:r w:rsidRPr="00BE1DB4">
          <w:rPr>
            <w:rStyle w:val="Hyperlink"/>
          </w:rPr>
          <w:t>No Pay Order Report</w:t>
        </w:r>
        <w:r>
          <w:rPr>
            <w:noProof/>
            <w:webHidden/>
          </w:rPr>
          <w:tab/>
        </w:r>
        <w:r>
          <w:rPr>
            <w:noProof/>
            <w:webHidden/>
          </w:rPr>
          <w:fldChar w:fldCharType="begin"/>
        </w:r>
        <w:r>
          <w:rPr>
            <w:noProof/>
            <w:webHidden/>
          </w:rPr>
          <w:instrText xml:space="preserve"> PAGEREF _Toc230163615 \h </w:instrText>
        </w:r>
        <w:r>
          <w:rPr>
            <w:noProof/>
            <w:webHidden/>
          </w:rPr>
        </w:r>
        <w:r>
          <w:rPr>
            <w:noProof/>
            <w:webHidden/>
          </w:rPr>
          <w:fldChar w:fldCharType="separate"/>
        </w:r>
        <w:r>
          <w:rPr>
            <w:noProof/>
            <w:webHidden/>
          </w:rPr>
          <w:t>9-55</w:t>
        </w:r>
        <w:r>
          <w:rPr>
            <w:noProof/>
            <w:webHidden/>
          </w:rPr>
          <w:fldChar w:fldCharType="end"/>
        </w:r>
      </w:hyperlink>
    </w:p>
    <w:p w14:paraId="6426D563" w14:textId="5B2B8B1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6" w:history="1">
        <w:r w:rsidRPr="00BE1DB4">
          <w:rPr>
            <w:rStyle w:val="Hyperlink"/>
          </w:rPr>
          <w:t>9.8.10</w:t>
        </w:r>
        <w:r>
          <w:rPr>
            <w:rFonts w:eastAsiaTheme="minorEastAsia" w:cstheme="minorBidi"/>
            <w:i w:val="0"/>
            <w:iCs w:val="0"/>
            <w:noProof/>
            <w:kern w:val="2"/>
            <w:sz w:val="24"/>
            <w:szCs w:val="24"/>
            <w14:ligatures w14:val="standardContextual"/>
          </w:rPr>
          <w:tab/>
        </w:r>
        <w:r w:rsidRPr="00BE1DB4">
          <w:rPr>
            <w:rStyle w:val="Hyperlink"/>
          </w:rPr>
          <w:t>Over Claims Report</w:t>
        </w:r>
        <w:r>
          <w:rPr>
            <w:noProof/>
            <w:webHidden/>
          </w:rPr>
          <w:tab/>
        </w:r>
        <w:r>
          <w:rPr>
            <w:noProof/>
            <w:webHidden/>
          </w:rPr>
          <w:fldChar w:fldCharType="begin"/>
        </w:r>
        <w:r>
          <w:rPr>
            <w:noProof/>
            <w:webHidden/>
          </w:rPr>
          <w:instrText xml:space="preserve"> PAGEREF _Toc230163616 \h </w:instrText>
        </w:r>
        <w:r>
          <w:rPr>
            <w:noProof/>
            <w:webHidden/>
          </w:rPr>
        </w:r>
        <w:r>
          <w:rPr>
            <w:noProof/>
            <w:webHidden/>
          </w:rPr>
          <w:fldChar w:fldCharType="separate"/>
        </w:r>
        <w:r>
          <w:rPr>
            <w:noProof/>
            <w:webHidden/>
          </w:rPr>
          <w:t>9-56</w:t>
        </w:r>
        <w:r>
          <w:rPr>
            <w:noProof/>
            <w:webHidden/>
          </w:rPr>
          <w:fldChar w:fldCharType="end"/>
        </w:r>
      </w:hyperlink>
    </w:p>
    <w:p w14:paraId="40D527BB" w14:textId="3B3685B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7" w:history="1">
        <w:r w:rsidRPr="00BE1DB4">
          <w:rPr>
            <w:rStyle w:val="Hyperlink"/>
          </w:rPr>
          <w:t>9.8.11</w:t>
        </w:r>
        <w:r>
          <w:rPr>
            <w:rFonts w:eastAsiaTheme="minorEastAsia" w:cstheme="minorBidi"/>
            <w:i w:val="0"/>
            <w:iCs w:val="0"/>
            <w:noProof/>
            <w:kern w:val="2"/>
            <w:sz w:val="24"/>
            <w:szCs w:val="24"/>
            <w14:ligatures w14:val="standardContextual"/>
          </w:rPr>
          <w:tab/>
        </w:r>
        <w:r w:rsidRPr="00BE1DB4">
          <w:rPr>
            <w:rStyle w:val="Hyperlink"/>
          </w:rPr>
          <w:t>Prop Pres Detail Report</w:t>
        </w:r>
        <w:r>
          <w:rPr>
            <w:noProof/>
            <w:webHidden/>
          </w:rPr>
          <w:tab/>
        </w:r>
        <w:r>
          <w:rPr>
            <w:noProof/>
            <w:webHidden/>
          </w:rPr>
          <w:fldChar w:fldCharType="begin"/>
        </w:r>
        <w:r>
          <w:rPr>
            <w:noProof/>
            <w:webHidden/>
          </w:rPr>
          <w:instrText xml:space="preserve"> PAGEREF _Toc230163617 \h </w:instrText>
        </w:r>
        <w:r>
          <w:rPr>
            <w:noProof/>
            <w:webHidden/>
          </w:rPr>
        </w:r>
        <w:r>
          <w:rPr>
            <w:noProof/>
            <w:webHidden/>
          </w:rPr>
          <w:fldChar w:fldCharType="separate"/>
        </w:r>
        <w:r>
          <w:rPr>
            <w:noProof/>
            <w:webHidden/>
          </w:rPr>
          <w:t>9-57</w:t>
        </w:r>
        <w:r>
          <w:rPr>
            <w:noProof/>
            <w:webHidden/>
          </w:rPr>
          <w:fldChar w:fldCharType="end"/>
        </w:r>
      </w:hyperlink>
    </w:p>
    <w:p w14:paraId="4C6218EF" w14:textId="5A3244D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8" w:history="1">
        <w:r w:rsidRPr="00BE1DB4">
          <w:rPr>
            <w:rStyle w:val="Hyperlink"/>
          </w:rPr>
          <w:t>9.8.12</w:t>
        </w:r>
        <w:r>
          <w:rPr>
            <w:rFonts w:eastAsiaTheme="minorEastAsia" w:cstheme="minorBidi"/>
            <w:i w:val="0"/>
            <w:iCs w:val="0"/>
            <w:noProof/>
            <w:kern w:val="2"/>
            <w:sz w:val="24"/>
            <w:szCs w:val="24"/>
            <w14:ligatures w14:val="standardContextual"/>
          </w:rPr>
          <w:tab/>
        </w:r>
        <w:r w:rsidRPr="00BE1DB4">
          <w:rPr>
            <w:rStyle w:val="Hyperlink"/>
          </w:rPr>
          <w:t>Repurchase Timelines Report</w:t>
        </w:r>
        <w:r>
          <w:rPr>
            <w:noProof/>
            <w:webHidden/>
          </w:rPr>
          <w:tab/>
        </w:r>
        <w:r>
          <w:rPr>
            <w:noProof/>
            <w:webHidden/>
          </w:rPr>
          <w:fldChar w:fldCharType="begin"/>
        </w:r>
        <w:r>
          <w:rPr>
            <w:noProof/>
            <w:webHidden/>
          </w:rPr>
          <w:instrText xml:space="preserve"> PAGEREF _Toc230163618 \h </w:instrText>
        </w:r>
        <w:r>
          <w:rPr>
            <w:noProof/>
            <w:webHidden/>
          </w:rPr>
        </w:r>
        <w:r>
          <w:rPr>
            <w:noProof/>
            <w:webHidden/>
          </w:rPr>
          <w:fldChar w:fldCharType="separate"/>
        </w:r>
        <w:r>
          <w:rPr>
            <w:noProof/>
            <w:webHidden/>
          </w:rPr>
          <w:t>9-58</w:t>
        </w:r>
        <w:r>
          <w:rPr>
            <w:noProof/>
            <w:webHidden/>
          </w:rPr>
          <w:fldChar w:fldCharType="end"/>
        </w:r>
      </w:hyperlink>
    </w:p>
    <w:p w14:paraId="6A636728" w14:textId="79BE3C95"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19" w:history="1">
        <w:r w:rsidRPr="00BE1DB4">
          <w:rPr>
            <w:rStyle w:val="Hyperlink"/>
          </w:rPr>
          <w:t>9.8.13</w:t>
        </w:r>
        <w:r>
          <w:rPr>
            <w:rFonts w:eastAsiaTheme="minorEastAsia" w:cstheme="minorBidi"/>
            <w:i w:val="0"/>
            <w:iCs w:val="0"/>
            <w:noProof/>
            <w:kern w:val="2"/>
            <w:sz w:val="24"/>
            <w:szCs w:val="24"/>
            <w14:ligatures w14:val="standardContextual"/>
          </w:rPr>
          <w:tab/>
        </w:r>
        <w:r w:rsidRPr="00BE1DB4">
          <w:rPr>
            <w:rStyle w:val="Hyperlink"/>
          </w:rPr>
          <w:t>Servicer Alert Details Report</w:t>
        </w:r>
        <w:r>
          <w:rPr>
            <w:noProof/>
            <w:webHidden/>
          </w:rPr>
          <w:tab/>
        </w:r>
        <w:r>
          <w:rPr>
            <w:noProof/>
            <w:webHidden/>
          </w:rPr>
          <w:fldChar w:fldCharType="begin"/>
        </w:r>
        <w:r>
          <w:rPr>
            <w:noProof/>
            <w:webHidden/>
          </w:rPr>
          <w:instrText xml:space="preserve"> PAGEREF _Toc230163619 \h </w:instrText>
        </w:r>
        <w:r>
          <w:rPr>
            <w:noProof/>
            <w:webHidden/>
          </w:rPr>
        </w:r>
        <w:r>
          <w:rPr>
            <w:noProof/>
            <w:webHidden/>
          </w:rPr>
          <w:fldChar w:fldCharType="separate"/>
        </w:r>
        <w:r>
          <w:rPr>
            <w:noProof/>
            <w:webHidden/>
          </w:rPr>
          <w:t>9-59</w:t>
        </w:r>
        <w:r>
          <w:rPr>
            <w:noProof/>
            <w:webHidden/>
          </w:rPr>
          <w:fldChar w:fldCharType="end"/>
        </w:r>
      </w:hyperlink>
    </w:p>
    <w:p w14:paraId="02795DAD" w14:textId="02DF2551" w:rsidR="00EC7503" w:rsidRDefault="00EC7503">
      <w:pPr>
        <w:pStyle w:val="TOC2"/>
        <w:rPr>
          <w:rFonts w:eastAsiaTheme="minorEastAsia" w:cstheme="minorBidi"/>
          <w:smallCaps w:val="0"/>
          <w:noProof/>
          <w:kern w:val="2"/>
          <w:sz w:val="24"/>
          <w:szCs w:val="24"/>
          <w14:ligatures w14:val="standardContextual"/>
        </w:rPr>
      </w:pPr>
      <w:hyperlink w:anchor="_Toc230163620" w:history="1">
        <w:r w:rsidRPr="00BE1DB4">
          <w:rPr>
            <w:rStyle w:val="Hyperlink"/>
          </w:rPr>
          <w:t>9.9</w:t>
        </w:r>
        <w:r>
          <w:rPr>
            <w:rFonts w:eastAsiaTheme="minorEastAsia" w:cstheme="minorBidi"/>
            <w:smallCaps w:val="0"/>
            <w:noProof/>
            <w:kern w:val="2"/>
            <w:sz w:val="24"/>
            <w:szCs w:val="24"/>
            <w14:ligatures w14:val="standardContextual"/>
          </w:rPr>
          <w:tab/>
        </w:r>
        <w:r w:rsidRPr="00BE1DB4">
          <w:rPr>
            <w:rStyle w:val="Hyperlink"/>
          </w:rPr>
          <w:t>HERMIT Support</w:t>
        </w:r>
        <w:r>
          <w:rPr>
            <w:noProof/>
            <w:webHidden/>
          </w:rPr>
          <w:tab/>
        </w:r>
        <w:r>
          <w:rPr>
            <w:noProof/>
            <w:webHidden/>
          </w:rPr>
          <w:fldChar w:fldCharType="begin"/>
        </w:r>
        <w:r>
          <w:rPr>
            <w:noProof/>
            <w:webHidden/>
          </w:rPr>
          <w:instrText xml:space="preserve"> PAGEREF _Toc230163620 \h </w:instrText>
        </w:r>
        <w:r>
          <w:rPr>
            <w:noProof/>
            <w:webHidden/>
          </w:rPr>
        </w:r>
        <w:r>
          <w:rPr>
            <w:noProof/>
            <w:webHidden/>
          </w:rPr>
          <w:fldChar w:fldCharType="separate"/>
        </w:r>
        <w:r>
          <w:rPr>
            <w:noProof/>
            <w:webHidden/>
          </w:rPr>
          <w:t>9-60</w:t>
        </w:r>
        <w:r>
          <w:rPr>
            <w:noProof/>
            <w:webHidden/>
          </w:rPr>
          <w:fldChar w:fldCharType="end"/>
        </w:r>
      </w:hyperlink>
    </w:p>
    <w:p w14:paraId="050B57CB" w14:textId="3FFF3DC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1" w:history="1">
        <w:r w:rsidRPr="00BE1DB4">
          <w:rPr>
            <w:rStyle w:val="Hyperlink"/>
          </w:rPr>
          <w:t>9.9.1</w:t>
        </w:r>
        <w:r>
          <w:rPr>
            <w:rFonts w:eastAsiaTheme="minorEastAsia" w:cstheme="minorBidi"/>
            <w:i w:val="0"/>
            <w:iCs w:val="0"/>
            <w:noProof/>
            <w:kern w:val="2"/>
            <w:sz w:val="24"/>
            <w:szCs w:val="24"/>
            <w14:ligatures w14:val="standardContextual"/>
          </w:rPr>
          <w:tab/>
        </w:r>
        <w:r w:rsidRPr="00BE1DB4">
          <w:rPr>
            <w:rStyle w:val="Hyperlink"/>
          </w:rPr>
          <w:t>Accounting Exceptions Report</w:t>
        </w:r>
        <w:r>
          <w:rPr>
            <w:noProof/>
            <w:webHidden/>
          </w:rPr>
          <w:tab/>
        </w:r>
        <w:r>
          <w:rPr>
            <w:noProof/>
            <w:webHidden/>
          </w:rPr>
          <w:fldChar w:fldCharType="begin"/>
        </w:r>
        <w:r>
          <w:rPr>
            <w:noProof/>
            <w:webHidden/>
          </w:rPr>
          <w:instrText xml:space="preserve"> PAGEREF _Toc230163621 \h </w:instrText>
        </w:r>
        <w:r>
          <w:rPr>
            <w:noProof/>
            <w:webHidden/>
          </w:rPr>
        </w:r>
        <w:r>
          <w:rPr>
            <w:noProof/>
            <w:webHidden/>
          </w:rPr>
          <w:fldChar w:fldCharType="separate"/>
        </w:r>
        <w:r>
          <w:rPr>
            <w:noProof/>
            <w:webHidden/>
          </w:rPr>
          <w:t>9-60</w:t>
        </w:r>
        <w:r>
          <w:rPr>
            <w:noProof/>
            <w:webHidden/>
          </w:rPr>
          <w:fldChar w:fldCharType="end"/>
        </w:r>
      </w:hyperlink>
    </w:p>
    <w:p w14:paraId="1F33C517" w14:textId="5CEF70A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2" w:history="1">
        <w:r w:rsidRPr="00BE1DB4">
          <w:rPr>
            <w:rStyle w:val="Hyperlink"/>
          </w:rPr>
          <w:t>9.9.2</w:t>
        </w:r>
        <w:r>
          <w:rPr>
            <w:rFonts w:eastAsiaTheme="minorEastAsia" w:cstheme="minorBidi"/>
            <w:i w:val="0"/>
            <w:iCs w:val="0"/>
            <w:noProof/>
            <w:kern w:val="2"/>
            <w:sz w:val="24"/>
            <w:szCs w:val="24"/>
            <w14:ligatures w14:val="standardContextual"/>
          </w:rPr>
          <w:tab/>
        </w:r>
        <w:r w:rsidRPr="00BE1DB4">
          <w:rPr>
            <w:rStyle w:val="Hyperlink"/>
          </w:rPr>
          <w:t>Audit Tracking – Non Loan Report</w:t>
        </w:r>
        <w:r>
          <w:rPr>
            <w:noProof/>
            <w:webHidden/>
          </w:rPr>
          <w:tab/>
        </w:r>
        <w:r>
          <w:rPr>
            <w:noProof/>
            <w:webHidden/>
          </w:rPr>
          <w:fldChar w:fldCharType="begin"/>
        </w:r>
        <w:r>
          <w:rPr>
            <w:noProof/>
            <w:webHidden/>
          </w:rPr>
          <w:instrText xml:space="preserve"> PAGEREF _Toc230163622 \h </w:instrText>
        </w:r>
        <w:r>
          <w:rPr>
            <w:noProof/>
            <w:webHidden/>
          </w:rPr>
        </w:r>
        <w:r>
          <w:rPr>
            <w:noProof/>
            <w:webHidden/>
          </w:rPr>
          <w:fldChar w:fldCharType="separate"/>
        </w:r>
        <w:r>
          <w:rPr>
            <w:noProof/>
            <w:webHidden/>
          </w:rPr>
          <w:t>9-61</w:t>
        </w:r>
        <w:r>
          <w:rPr>
            <w:noProof/>
            <w:webHidden/>
          </w:rPr>
          <w:fldChar w:fldCharType="end"/>
        </w:r>
      </w:hyperlink>
    </w:p>
    <w:p w14:paraId="201CD29F" w14:textId="3DA1A03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3" w:history="1">
        <w:r w:rsidRPr="00BE1DB4">
          <w:rPr>
            <w:rStyle w:val="Hyperlink"/>
          </w:rPr>
          <w:t>9.9.3</w:t>
        </w:r>
        <w:r>
          <w:rPr>
            <w:rFonts w:eastAsiaTheme="minorEastAsia" w:cstheme="minorBidi"/>
            <w:i w:val="0"/>
            <w:iCs w:val="0"/>
            <w:noProof/>
            <w:kern w:val="2"/>
            <w:sz w:val="24"/>
            <w:szCs w:val="24"/>
            <w14:ligatures w14:val="standardContextual"/>
          </w:rPr>
          <w:tab/>
        </w:r>
        <w:r w:rsidRPr="00BE1DB4">
          <w:rPr>
            <w:rStyle w:val="Hyperlink"/>
          </w:rPr>
          <w:t>B2G Transaction Exception Report</w:t>
        </w:r>
        <w:r>
          <w:rPr>
            <w:noProof/>
            <w:webHidden/>
          </w:rPr>
          <w:tab/>
        </w:r>
        <w:r>
          <w:rPr>
            <w:noProof/>
            <w:webHidden/>
          </w:rPr>
          <w:fldChar w:fldCharType="begin"/>
        </w:r>
        <w:r>
          <w:rPr>
            <w:noProof/>
            <w:webHidden/>
          </w:rPr>
          <w:instrText xml:space="preserve"> PAGEREF _Toc230163623 \h </w:instrText>
        </w:r>
        <w:r>
          <w:rPr>
            <w:noProof/>
            <w:webHidden/>
          </w:rPr>
        </w:r>
        <w:r>
          <w:rPr>
            <w:noProof/>
            <w:webHidden/>
          </w:rPr>
          <w:fldChar w:fldCharType="separate"/>
        </w:r>
        <w:r>
          <w:rPr>
            <w:noProof/>
            <w:webHidden/>
          </w:rPr>
          <w:t>9-61</w:t>
        </w:r>
        <w:r>
          <w:rPr>
            <w:noProof/>
            <w:webHidden/>
          </w:rPr>
          <w:fldChar w:fldCharType="end"/>
        </w:r>
      </w:hyperlink>
    </w:p>
    <w:p w14:paraId="0CC8EF1A" w14:textId="57A33A7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4" w:history="1">
        <w:r w:rsidRPr="00BE1DB4">
          <w:rPr>
            <w:rStyle w:val="Hyperlink"/>
          </w:rPr>
          <w:t>9.9.4</w:t>
        </w:r>
        <w:r>
          <w:rPr>
            <w:rFonts w:eastAsiaTheme="minorEastAsia" w:cstheme="minorBidi"/>
            <w:i w:val="0"/>
            <w:iCs w:val="0"/>
            <w:noProof/>
            <w:kern w:val="2"/>
            <w:sz w:val="24"/>
            <w:szCs w:val="24"/>
            <w14:ligatures w14:val="standardContextual"/>
          </w:rPr>
          <w:tab/>
        </w:r>
        <w:r w:rsidRPr="00BE1DB4">
          <w:rPr>
            <w:rStyle w:val="Hyperlink"/>
          </w:rPr>
          <w:t>File Upload Exception Report</w:t>
        </w:r>
        <w:r>
          <w:rPr>
            <w:noProof/>
            <w:webHidden/>
          </w:rPr>
          <w:tab/>
        </w:r>
        <w:r>
          <w:rPr>
            <w:noProof/>
            <w:webHidden/>
          </w:rPr>
          <w:fldChar w:fldCharType="begin"/>
        </w:r>
        <w:r>
          <w:rPr>
            <w:noProof/>
            <w:webHidden/>
          </w:rPr>
          <w:instrText xml:space="preserve"> PAGEREF _Toc230163624 \h </w:instrText>
        </w:r>
        <w:r>
          <w:rPr>
            <w:noProof/>
            <w:webHidden/>
          </w:rPr>
        </w:r>
        <w:r>
          <w:rPr>
            <w:noProof/>
            <w:webHidden/>
          </w:rPr>
          <w:fldChar w:fldCharType="separate"/>
        </w:r>
        <w:r>
          <w:rPr>
            <w:noProof/>
            <w:webHidden/>
          </w:rPr>
          <w:t>9-62</w:t>
        </w:r>
        <w:r>
          <w:rPr>
            <w:noProof/>
            <w:webHidden/>
          </w:rPr>
          <w:fldChar w:fldCharType="end"/>
        </w:r>
      </w:hyperlink>
    </w:p>
    <w:p w14:paraId="13895F4C" w14:textId="36F3D59F"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625" w:history="1">
        <w:r w:rsidRPr="00BE1DB4">
          <w:rPr>
            <w:rStyle w:val="Hyperlink"/>
          </w:rPr>
          <w:t>10.</w:t>
        </w:r>
        <w:r>
          <w:rPr>
            <w:rFonts w:eastAsiaTheme="minorEastAsia" w:cstheme="minorBidi"/>
            <w:b w:val="0"/>
            <w:bCs w:val="0"/>
            <w:caps w:val="0"/>
            <w:noProof/>
            <w:color w:val="auto"/>
            <w:kern w:val="2"/>
            <w:sz w:val="24"/>
            <w:szCs w:val="24"/>
            <w:lang w:bidi="ar-SA"/>
            <w14:ligatures w14:val="standardContextual"/>
          </w:rPr>
          <w:tab/>
        </w:r>
        <w:r w:rsidRPr="00BE1DB4">
          <w:rPr>
            <w:rStyle w:val="Hyperlink"/>
          </w:rPr>
          <w:t>ADMIN FUNCTIONS</w:t>
        </w:r>
        <w:r>
          <w:rPr>
            <w:noProof/>
            <w:webHidden/>
          </w:rPr>
          <w:tab/>
        </w:r>
        <w:r>
          <w:rPr>
            <w:noProof/>
            <w:webHidden/>
          </w:rPr>
          <w:fldChar w:fldCharType="begin"/>
        </w:r>
        <w:r>
          <w:rPr>
            <w:noProof/>
            <w:webHidden/>
          </w:rPr>
          <w:instrText xml:space="preserve"> PAGEREF _Toc230163625 \h </w:instrText>
        </w:r>
        <w:r>
          <w:rPr>
            <w:noProof/>
            <w:webHidden/>
          </w:rPr>
        </w:r>
        <w:r>
          <w:rPr>
            <w:noProof/>
            <w:webHidden/>
          </w:rPr>
          <w:fldChar w:fldCharType="separate"/>
        </w:r>
        <w:r>
          <w:rPr>
            <w:noProof/>
            <w:webHidden/>
          </w:rPr>
          <w:t>10-1</w:t>
        </w:r>
        <w:r>
          <w:rPr>
            <w:noProof/>
            <w:webHidden/>
          </w:rPr>
          <w:fldChar w:fldCharType="end"/>
        </w:r>
      </w:hyperlink>
    </w:p>
    <w:p w14:paraId="1819B433" w14:textId="7B4E58D7" w:rsidR="00EC7503" w:rsidRDefault="00EC7503">
      <w:pPr>
        <w:pStyle w:val="TOC2"/>
        <w:rPr>
          <w:rFonts w:eastAsiaTheme="minorEastAsia" w:cstheme="minorBidi"/>
          <w:smallCaps w:val="0"/>
          <w:noProof/>
          <w:kern w:val="2"/>
          <w:sz w:val="24"/>
          <w:szCs w:val="24"/>
          <w14:ligatures w14:val="standardContextual"/>
        </w:rPr>
      </w:pPr>
      <w:hyperlink w:anchor="_Toc230163626" w:history="1">
        <w:r w:rsidRPr="00BE1DB4">
          <w:rPr>
            <w:rStyle w:val="Hyperlink"/>
          </w:rPr>
          <w:t>10.1</w:t>
        </w:r>
        <w:r>
          <w:rPr>
            <w:rFonts w:eastAsiaTheme="minorEastAsia" w:cstheme="minorBidi"/>
            <w:smallCaps w:val="0"/>
            <w:noProof/>
            <w:kern w:val="2"/>
            <w:sz w:val="24"/>
            <w:szCs w:val="24"/>
            <w14:ligatures w14:val="standardContextual"/>
          </w:rPr>
          <w:tab/>
        </w:r>
        <w:r w:rsidRPr="00BE1DB4">
          <w:rPr>
            <w:rStyle w:val="Hyperlink"/>
          </w:rPr>
          <w:t>Admin Functions Overview</w:t>
        </w:r>
        <w:r>
          <w:rPr>
            <w:noProof/>
            <w:webHidden/>
          </w:rPr>
          <w:tab/>
        </w:r>
        <w:r>
          <w:rPr>
            <w:noProof/>
            <w:webHidden/>
          </w:rPr>
          <w:fldChar w:fldCharType="begin"/>
        </w:r>
        <w:r>
          <w:rPr>
            <w:noProof/>
            <w:webHidden/>
          </w:rPr>
          <w:instrText xml:space="preserve"> PAGEREF _Toc230163626 \h </w:instrText>
        </w:r>
        <w:r>
          <w:rPr>
            <w:noProof/>
            <w:webHidden/>
          </w:rPr>
        </w:r>
        <w:r>
          <w:rPr>
            <w:noProof/>
            <w:webHidden/>
          </w:rPr>
          <w:fldChar w:fldCharType="separate"/>
        </w:r>
        <w:r>
          <w:rPr>
            <w:noProof/>
            <w:webHidden/>
          </w:rPr>
          <w:t>10-1</w:t>
        </w:r>
        <w:r>
          <w:rPr>
            <w:noProof/>
            <w:webHidden/>
          </w:rPr>
          <w:fldChar w:fldCharType="end"/>
        </w:r>
      </w:hyperlink>
    </w:p>
    <w:p w14:paraId="2D22D298" w14:textId="01D806DD" w:rsidR="00EC7503" w:rsidRDefault="00EC7503">
      <w:pPr>
        <w:pStyle w:val="TOC2"/>
        <w:rPr>
          <w:rFonts w:eastAsiaTheme="minorEastAsia" w:cstheme="minorBidi"/>
          <w:smallCaps w:val="0"/>
          <w:noProof/>
          <w:kern w:val="2"/>
          <w:sz w:val="24"/>
          <w:szCs w:val="24"/>
          <w14:ligatures w14:val="standardContextual"/>
        </w:rPr>
      </w:pPr>
      <w:hyperlink w:anchor="_Toc230163627" w:history="1">
        <w:r w:rsidRPr="00BE1DB4">
          <w:rPr>
            <w:rStyle w:val="Hyperlink"/>
          </w:rPr>
          <w:t>10.2</w:t>
        </w:r>
        <w:r>
          <w:rPr>
            <w:rFonts w:eastAsiaTheme="minorEastAsia" w:cstheme="minorBidi"/>
            <w:smallCaps w:val="0"/>
            <w:noProof/>
            <w:kern w:val="2"/>
            <w:sz w:val="24"/>
            <w:szCs w:val="24"/>
            <w14:ligatures w14:val="standardContextual"/>
          </w:rPr>
          <w:tab/>
        </w:r>
        <w:r w:rsidRPr="00BE1DB4">
          <w:rPr>
            <w:rStyle w:val="Hyperlink"/>
          </w:rPr>
          <w:t>Common Functionality</w:t>
        </w:r>
        <w:r>
          <w:rPr>
            <w:noProof/>
            <w:webHidden/>
          </w:rPr>
          <w:tab/>
        </w:r>
        <w:r>
          <w:rPr>
            <w:noProof/>
            <w:webHidden/>
          </w:rPr>
          <w:fldChar w:fldCharType="begin"/>
        </w:r>
        <w:r>
          <w:rPr>
            <w:noProof/>
            <w:webHidden/>
          </w:rPr>
          <w:instrText xml:space="preserve"> PAGEREF _Toc230163627 \h </w:instrText>
        </w:r>
        <w:r>
          <w:rPr>
            <w:noProof/>
            <w:webHidden/>
          </w:rPr>
        </w:r>
        <w:r>
          <w:rPr>
            <w:noProof/>
            <w:webHidden/>
          </w:rPr>
          <w:fldChar w:fldCharType="separate"/>
        </w:r>
        <w:r>
          <w:rPr>
            <w:noProof/>
            <w:webHidden/>
          </w:rPr>
          <w:t>10-2</w:t>
        </w:r>
        <w:r>
          <w:rPr>
            <w:noProof/>
            <w:webHidden/>
          </w:rPr>
          <w:fldChar w:fldCharType="end"/>
        </w:r>
      </w:hyperlink>
    </w:p>
    <w:p w14:paraId="2BF5ED0B" w14:textId="2E58EA9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8" w:history="1">
        <w:r w:rsidRPr="00BE1DB4">
          <w:rPr>
            <w:rStyle w:val="Hyperlink"/>
          </w:rPr>
          <w:t>10.2.1</w:t>
        </w:r>
        <w:r>
          <w:rPr>
            <w:rFonts w:eastAsiaTheme="minorEastAsia" w:cstheme="minorBidi"/>
            <w:i w:val="0"/>
            <w:iCs w:val="0"/>
            <w:noProof/>
            <w:kern w:val="2"/>
            <w:sz w:val="24"/>
            <w:szCs w:val="24"/>
            <w14:ligatures w14:val="standardContextual"/>
          </w:rPr>
          <w:tab/>
        </w:r>
        <w:r w:rsidRPr="00BE1DB4">
          <w:rPr>
            <w:rStyle w:val="Hyperlink"/>
          </w:rPr>
          <w:t>Restricting a Search (General Instructions)</w:t>
        </w:r>
        <w:r>
          <w:rPr>
            <w:noProof/>
            <w:webHidden/>
          </w:rPr>
          <w:tab/>
        </w:r>
        <w:r>
          <w:rPr>
            <w:noProof/>
            <w:webHidden/>
          </w:rPr>
          <w:fldChar w:fldCharType="begin"/>
        </w:r>
        <w:r>
          <w:rPr>
            <w:noProof/>
            <w:webHidden/>
          </w:rPr>
          <w:instrText xml:space="preserve"> PAGEREF _Toc230163628 \h </w:instrText>
        </w:r>
        <w:r>
          <w:rPr>
            <w:noProof/>
            <w:webHidden/>
          </w:rPr>
        </w:r>
        <w:r>
          <w:rPr>
            <w:noProof/>
            <w:webHidden/>
          </w:rPr>
          <w:fldChar w:fldCharType="separate"/>
        </w:r>
        <w:r>
          <w:rPr>
            <w:noProof/>
            <w:webHidden/>
          </w:rPr>
          <w:t>10-3</w:t>
        </w:r>
        <w:r>
          <w:rPr>
            <w:noProof/>
            <w:webHidden/>
          </w:rPr>
          <w:fldChar w:fldCharType="end"/>
        </w:r>
      </w:hyperlink>
    </w:p>
    <w:p w14:paraId="14939CB2" w14:textId="7AD28D1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29" w:history="1">
        <w:r w:rsidRPr="00BE1DB4">
          <w:rPr>
            <w:rStyle w:val="Hyperlink"/>
          </w:rPr>
          <w:t>10.2.2</w:t>
        </w:r>
        <w:r>
          <w:rPr>
            <w:rFonts w:eastAsiaTheme="minorEastAsia" w:cstheme="minorBidi"/>
            <w:i w:val="0"/>
            <w:iCs w:val="0"/>
            <w:noProof/>
            <w:kern w:val="2"/>
            <w:sz w:val="24"/>
            <w:szCs w:val="24"/>
            <w14:ligatures w14:val="standardContextual"/>
          </w:rPr>
          <w:tab/>
        </w:r>
        <w:r w:rsidRPr="00BE1DB4">
          <w:rPr>
            <w:rStyle w:val="Hyperlink"/>
          </w:rPr>
          <w:t>Sorting the Search Results by Column (General Instructions)</w:t>
        </w:r>
        <w:r>
          <w:rPr>
            <w:noProof/>
            <w:webHidden/>
          </w:rPr>
          <w:tab/>
        </w:r>
        <w:r>
          <w:rPr>
            <w:noProof/>
            <w:webHidden/>
          </w:rPr>
          <w:fldChar w:fldCharType="begin"/>
        </w:r>
        <w:r>
          <w:rPr>
            <w:noProof/>
            <w:webHidden/>
          </w:rPr>
          <w:instrText xml:space="preserve"> PAGEREF _Toc230163629 \h </w:instrText>
        </w:r>
        <w:r>
          <w:rPr>
            <w:noProof/>
            <w:webHidden/>
          </w:rPr>
        </w:r>
        <w:r>
          <w:rPr>
            <w:noProof/>
            <w:webHidden/>
          </w:rPr>
          <w:fldChar w:fldCharType="separate"/>
        </w:r>
        <w:r>
          <w:rPr>
            <w:noProof/>
            <w:webHidden/>
          </w:rPr>
          <w:t>10-3</w:t>
        </w:r>
        <w:r>
          <w:rPr>
            <w:noProof/>
            <w:webHidden/>
          </w:rPr>
          <w:fldChar w:fldCharType="end"/>
        </w:r>
      </w:hyperlink>
    </w:p>
    <w:p w14:paraId="7DEF24C0" w14:textId="65F850E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0" w:history="1">
        <w:r w:rsidRPr="00BE1DB4">
          <w:rPr>
            <w:rStyle w:val="Hyperlink"/>
          </w:rPr>
          <w:t>10.2.3</w:t>
        </w:r>
        <w:r>
          <w:rPr>
            <w:rFonts w:eastAsiaTheme="minorEastAsia" w:cstheme="minorBidi"/>
            <w:i w:val="0"/>
            <w:iCs w:val="0"/>
            <w:noProof/>
            <w:kern w:val="2"/>
            <w:sz w:val="24"/>
            <w:szCs w:val="24"/>
            <w14:ligatures w14:val="standardContextual"/>
          </w:rPr>
          <w:tab/>
        </w:r>
        <w:r w:rsidRPr="00BE1DB4">
          <w:rPr>
            <w:rStyle w:val="Hyperlink"/>
          </w:rPr>
          <w:t>Exporting your Search Results to Excel (General Instructions)</w:t>
        </w:r>
        <w:r>
          <w:rPr>
            <w:noProof/>
            <w:webHidden/>
          </w:rPr>
          <w:tab/>
        </w:r>
        <w:r>
          <w:rPr>
            <w:noProof/>
            <w:webHidden/>
          </w:rPr>
          <w:fldChar w:fldCharType="begin"/>
        </w:r>
        <w:r>
          <w:rPr>
            <w:noProof/>
            <w:webHidden/>
          </w:rPr>
          <w:instrText xml:space="preserve"> PAGEREF _Toc230163630 \h </w:instrText>
        </w:r>
        <w:r>
          <w:rPr>
            <w:noProof/>
            <w:webHidden/>
          </w:rPr>
        </w:r>
        <w:r>
          <w:rPr>
            <w:noProof/>
            <w:webHidden/>
          </w:rPr>
          <w:fldChar w:fldCharType="separate"/>
        </w:r>
        <w:r>
          <w:rPr>
            <w:noProof/>
            <w:webHidden/>
          </w:rPr>
          <w:t>10-3</w:t>
        </w:r>
        <w:r>
          <w:rPr>
            <w:noProof/>
            <w:webHidden/>
          </w:rPr>
          <w:fldChar w:fldCharType="end"/>
        </w:r>
      </w:hyperlink>
    </w:p>
    <w:p w14:paraId="5A61D844" w14:textId="20FDDFB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1" w:history="1">
        <w:r w:rsidRPr="00BE1DB4">
          <w:rPr>
            <w:rStyle w:val="Hyperlink"/>
          </w:rPr>
          <w:t>10.2.4</w:t>
        </w:r>
        <w:r>
          <w:rPr>
            <w:rFonts w:eastAsiaTheme="minorEastAsia" w:cstheme="minorBidi"/>
            <w:i w:val="0"/>
            <w:iCs w:val="0"/>
            <w:noProof/>
            <w:kern w:val="2"/>
            <w:sz w:val="24"/>
            <w:szCs w:val="24"/>
            <w14:ligatures w14:val="standardContextual"/>
          </w:rPr>
          <w:tab/>
        </w:r>
        <w:r w:rsidRPr="00BE1DB4">
          <w:rPr>
            <w:rStyle w:val="Hyperlink"/>
          </w:rPr>
          <w:t>Create a New Record (General Instructions)</w:t>
        </w:r>
        <w:r>
          <w:rPr>
            <w:noProof/>
            <w:webHidden/>
          </w:rPr>
          <w:tab/>
        </w:r>
        <w:r>
          <w:rPr>
            <w:noProof/>
            <w:webHidden/>
          </w:rPr>
          <w:fldChar w:fldCharType="begin"/>
        </w:r>
        <w:r>
          <w:rPr>
            <w:noProof/>
            <w:webHidden/>
          </w:rPr>
          <w:instrText xml:space="preserve"> PAGEREF _Toc230163631 \h </w:instrText>
        </w:r>
        <w:r>
          <w:rPr>
            <w:noProof/>
            <w:webHidden/>
          </w:rPr>
        </w:r>
        <w:r>
          <w:rPr>
            <w:noProof/>
            <w:webHidden/>
          </w:rPr>
          <w:fldChar w:fldCharType="separate"/>
        </w:r>
        <w:r>
          <w:rPr>
            <w:noProof/>
            <w:webHidden/>
          </w:rPr>
          <w:t>10-3</w:t>
        </w:r>
        <w:r>
          <w:rPr>
            <w:noProof/>
            <w:webHidden/>
          </w:rPr>
          <w:fldChar w:fldCharType="end"/>
        </w:r>
      </w:hyperlink>
    </w:p>
    <w:p w14:paraId="76B28A55" w14:textId="5181E5E4"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2" w:history="1">
        <w:r w:rsidRPr="00BE1DB4">
          <w:rPr>
            <w:rStyle w:val="Hyperlink"/>
          </w:rPr>
          <w:t>10.2.5</w:t>
        </w:r>
        <w:r>
          <w:rPr>
            <w:rFonts w:eastAsiaTheme="minorEastAsia" w:cstheme="minorBidi"/>
            <w:i w:val="0"/>
            <w:iCs w:val="0"/>
            <w:noProof/>
            <w:kern w:val="2"/>
            <w:sz w:val="24"/>
            <w:szCs w:val="24"/>
            <w14:ligatures w14:val="standardContextual"/>
          </w:rPr>
          <w:tab/>
        </w:r>
        <w:r w:rsidRPr="00BE1DB4">
          <w:rPr>
            <w:rStyle w:val="Hyperlink"/>
          </w:rPr>
          <w:t>Editing an Existing Record</w:t>
        </w:r>
        <w:r>
          <w:rPr>
            <w:noProof/>
            <w:webHidden/>
          </w:rPr>
          <w:tab/>
        </w:r>
        <w:r>
          <w:rPr>
            <w:noProof/>
            <w:webHidden/>
          </w:rPr>
          <w:fldChar w:fldCharType="begin"/>
        </w:r>
        <w:r>
          <w:rPr>
            <w:noProof/>
            <w:webHidden/>
          </w:rPr>
          <w:instrText xml:space="preserve"> PAGEREF _Toc230163632 \h </w:instrText>
        </w:r>
        <w:r>
          <w:rPr>
            <w:noProof/>
            <w:webHidden/>
          </w:rPr>
        </w:r>
        <w:r>
          <w:rPr>
            <w:noProof/>
            <w:webHidden/>
          </w:rPr>
          <w:fldChar w:fldCharType="separate"/>
        </w:r>
        <w:r>
          <w:rPr>
            <w:noProof/>
            <w:webHidden/>
          </w:rPr>
          <w:t>10-3</w:t>
        </w:r>
        <w:r>
          <w:rPr>
            <w:noProof/>
            <w:webHidden/>
          </w:rPr>
          <w:fldChar w:fldCharType="end"/>
        </w:r>
      </w:hyperlink>
    </w:p>
    <w:p w14:paraId="3A71D2B8" w14:textId="36119098" w:rsidR="00EC7503" w:rsidRDefault="00EC7503">
      <w:pPr>
        <w:pStyle w:val="TOC2"/>
        <w:rPr>
          <w:rFonts w:eastAsiaTheme="minorEastAsia" w:cstheme="minorBidi"/>
          <w:smallCaps w:val="0"/>
          <w:noProof/>
          <w:kern w:val="2"/>
          <w:sz w:val="24"/>
          <w:szCs w:val="24"/>
          <w14:ligatures w14:val="standardContextual"/>
        </w:rPr>
      </w:pPr>
      <w:hyperlink w:anchor="_Toc230163633" w:history="1">
        <w:r w:rsidRPr="00BE1DB4">
          <w:rPr>
            <w:rStyle w:val="Hyperlink"/>
          </w:rPr>
          <w:t>10.3</w:t>
        </w:r>
        <w:r>
          <w:rPr>
            <w:rFonts w:eastAsiaTheme="minorEastAsia" w:cstheme="minorBidi"/>
            <w:smallCaps w:val="0"/>
            <w:noProof/>
            <w:kern w:val="2"/>
            <w:sz w:val="24"/>
            <w:szCs w:val="24"/>
            <w14:ligatures w14:val="standardContextual"/>
          </w:rPr>
          <w:tab/>
        </w:r>
        <w:r w:rsidRPr="00BE1DB4">
          <w:rPr>
            <w:rStyle w:val="Hyperlink"/>
          </w:rPr>
          <w:t>Alerts Screen</w:t>
        </w:r>
        <w:r>
          <w:rPr>
            <w:noProof/>
            <w:webHidden/>
          </w:rPr>
          <w:tab/>
        </w:r>
        <w:r>
          <w:rPr>
            <w:noProof/>
            <w:webHidden/>
          </w:rPr>
          <w:fldChar w:fldCharType="begin"/>
        </w:r>
        <w:r>
          <w:rPr>
            <w:noProof/>
            <w:webHidden/>
          </w:rPr>
          <w:instrText xml:space="preserve"> PAGEREF _Toc230163633 \h </w:instrText>
        </w:r>
        <w:r>
          <w:rPr>
            <w:noProof/>
            <w:webHidden/>
          </w:rPr>
        </w:r>
        <w:r>
          <w:rPr>
            <w:noProof/>
            <w:webHidden/>
          </w:rPr>
          <w:fldChar w:fldCharType="separate"/>
        </w:r>
        <w:r>
          <w:rPr>
            <w:noProof/>
            <w:webHidden/>
          </w:rPr>
          <w:t>10-4</w:t>
        </w:r>
        <w:r>
          <w:rPr>
            <w:noProof/>
            <w:webHidden/>
          </w:rPr>
          <w:fldChar w:fldCharType="end"/>
        </w:r>
      </w:hyperlink>
    </w:p>
    <w:p w14:paraId="3BADAFCA" w14:textId="1CF2134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4" w:history="1">
        <w:r w:rsidRPr="00BE1DB4">
          <w:rPr>
            <w:rStyle w:val="Hyperlink"/>
          </w:rPr>
          <w:t>10.3.1</w:t>
        </w:r>
        <w:r>
          <w:rPr>
            <w:rFonts w:eastAsiaTheme="minorEastAsia" w:cstheme="minorBidi"/>
            <w:i w:val="0"/>
            <w:iCs w:val="0"/>
            <w:noProof/>
            <w:kern w:val="2"/>
            <w:sz w:val="24"/>
            <w:szCs w:val="24"/>
            <w14:ligatures w14:val="standardContextual"/>
          </w:rPr>
          <w:tab/>
        </w:r>
        <w:r w:rsidRPr="00BE1DB4">
          <w:rPr>
            <w:rStyle w:val="Hyperlink"/>
          </w:rPr>
          <w:t>Filtering Alerts</w:t>
        </w:r>
        <w:r>
          <w:rPr>
            <w:noProof/>
            <w:webHidden/>
          </w:rPr>
          <w:tab/>
        </w:r>
        <w:r>
          <w:rPr>
            <w:noProof/>
            <w:webHidden/>
          </w:rPr>
          <w:fldChar w:fldCharType="begin"/>
        </w:r>
        <w:r>
          <w:rPr>
            <w:noProof/>
            <w:webHidden/>
          </w:rPr>
          <w:instrText xml:space="preserve"> PAGEREF _Toc230163634 \h </w:instrText>
        </w:r>
        <w:r>
          <w:rPr>
            <w:noProof/>
            <w:webHidden/>
          </w:rPr>
        </w:r>
        <w:r>
          <w:rPr>
            <w:noProof/>
            <w:webHidden/>
          </w:rPr>
          <w:fldChar w:fldCharType="separate"/>
        </w:r>
        <w:r>
          <w:rPr>
            <w:noProof/>
            <w:webHidden/>
          </w:rPr>
          <w:t>10-4</w:t>
        </w:r>
        <w:r>
          <w:rPr>
            <w:noProof/>
            <w:webHidden/>
          </w:rPr>
          <w:fldChar w:fldCharType="end"/>
        </w:r>
      </w:hyperlink>
    </w:p>
    <w:p w14:paraId="113DB526" w14:textId="7160F9E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5" w:history="1">
        <w:r w:rsidRPr="00BE1DB4">
          <w:rPr>
            <w:rStyle w:val="Hyperlink"/>
          </w:rPr>
          <w:t>10.3.2</w:t>
        </w:r>
        <w:r>
          <w:rPr>
            <w:rFonts w:eastAsiaTheme="minorEastAsia" w:cstheme="minorBidi"/>
            <w:i w:val="0"/>
            <w:iCs w:val="0"/>
            <w:noProof/>
            <w:kern w:val="2"/>
            <w:sz w:val="24"/>
            <w:szCs w:val="24"/>
            <w14:ligatures w14:val="standardContextual"/>
          </w:rPr>
          <w:tab/>
        </w:r>
        <w:r w:rsidRPr="00BE1DB4">
          <w:rPr>
            <w:rStyle w:val="Hyperlink"/>
          </w:rPr>
          <w:t>Sorting Alerts</w:t>
        </w:r>
        <w:r>
          <w:rPr>
            <w:noProof/>
            <w:webHidden/>
          </w:rPr>
          <w:tab/>
        </w:r>
        <w:r>
          <w:rPr>
            <w:noProof/>
            <w:webHidden/>
          </w:rPr>
          <w:fldChar w:fldCharType="begin"/>
        </w:r>
        <w:r>
          <w:rPr>
            <w:noProof/>
            <w:webHidden/>
          </w:rPr>
          <w:instrText xml:space="preserve"> PAGEREF _Toc230163635 \h </w:instrText>
        </w:r>
        <w:r>
          <w:rPr>
            <w:noProof/>
            <w:webHidden/>
          </w:rPr>
        </w:r>
        <w:r>
          <w:rPr>
            <w:noProof/>
            <w:webHidden/>
          </w:rPr>
          <w:fldChar w:fldCharType="separate"/>
        </w:r>
        <w:r>
          <w:rPr>
            <w:noProof/>
            <w:webHidden/>
          </w:rPr>
          <w:t>10-4</w:t>
        </w:r>
        <w:r>
          <w:rPr>
            <w:noProof/>
            <w:webHidden/>
          </w:rPr>
          <w:fldChar w:fldCharType="end"/>
        </w:r>
      </w:hyperlink>
    </w:p>
    <w:p w14:paraId="075B2157" w14:textId="0D16181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6" w:history="1">
        <w:r w:rsidRPr="00BE1DB4">
          <w:rPr>
            <w:rStyle w:val="Hyperlink"/>
          </w:rPr>
          <w:t>10.3.3</w:t>
        </w:r>
        <w:r>
          <w:rPr>
            <w:rFonts w:eastAsiaTheme="minorEastAsia" w:cstheme="minorBidi"/>
            <w:i w:val="0"/>
            <w:iCs w:val="0"/>
            <w:noProof/>
            <w:kern w:val="2"/>
            <w:sz w:val="24"/>
            <w:szCs w:val="24"/>
            <w14:ligatures w14:val="standardContextual"/>
          </w:rPr>
          <w:tab/>
        </w:r>
        <w:r w:rsidRPr="00BE1DB4">
          <w:rPr>
            <w:rStyle w:val="Hyperlink"/>
          </w:rPr>
          <w:t>Creating an Alert</w:t>
        </w:r>
        <w:r>
          <w:rPr>
            <w:noProof/>
            <w:webHidden/>
          </w:rPr>
          <w:tab/>
        </w:r>
        <w:r>
          <w:rPr>
            <w:noProof/>
            <w:webHidden/>
          </w:rPr>
          <w:fldChar w:fldCharType="begin"/>
        </w:r>
        <w:r>
          <w:rPr>
            <w:noProof/>
            <w:webHidden/>
          </w:rPr>
          <w:instrText xml:space="preserve"> PAGEREF _Toc230163636 \h </w:instrText>
        </w:r>
        <w:r>
          <w:rPr>
            <w:noProof/>
            <w:webHidden/>
          </w:rPr>
        </w:r>
        <w:r>
          <w:rPr>
            <w:noProof/>
            <w:webHidden/>
          </w:rPr>
          <w:fldChar w:fldCharType="separate"/>
        </w:r>
        <w:r>
          <w:rPr>
            <w:noProof/>
            <w:webHidden/>
          </w:rPr>
          <w:t>10-5</w:t>
        </w:r>
        <w:r>
          <w:rPr>
            <w:noProof/>
            <w:webHidden/>
          </w:rPr>
          <w:fldChar w:fldCharType="end"/>
        </w:r>
      </w:hyperlink>
    </w:p>
    <w:p w14:paraId="4E1AB25D" w14:textId="7306BC1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7" w:history="1">
        <w:r w:rsidRPr="00BE1DB4">
          <w:rPr>
            <w:rStyle w:val="Hyperlink"/>
          </w:rPr>
          <w:t>10.3.4</w:t>
        </w:r>
        <w:r>
          <w:rPr>
            <w:rFonts w:eastAsiaTheme="minorEastAsia" w:cstheme="minorBidi"/>
            <w:i w:val="0"/>
            <w:iCs w:val="0"/>
            <w:noProof/>
            <w:kern w:val="2"/>
            <w:sz w:val="24"/>
            <w:szCs w:val="24"/>
            <w14:ligatures w14:val="standardContextual"/>
          </w:rPr>
          <w:tab/>
        </w:r>
        <w:r w:rsidRPr="00BE1DB4">
          <w:rPr>
            <w:rStyle w:val="Hyperlink"/>
          </w:rPr>
          <w:t>Editing an Alert</w:t>
        </w:r>
        <w:r>
          <w:rPr>
            <w:noProof/>
            <w:webHidden/>
          </w:rPr>
          <w:tab/>
        </w:r>
        <w:r>
          <w:rPr>
            <w:noProof/>
            <w:webHidden/>
          </w:rPr>
          <w:fldChar w:fldCharType="begin"/>
        </w:r>
        <w:r>
          <w:rPr>
            <w:noProof/>
            <w:webHidden/>
          </w:rPr>
          <w:instrText xml:space="preserve"> PAGEREF _Toc230163637 \h </w:instrText>
        </w:r>
        <w:r>
          <w:rPr>
            <w:noProof/>
            <w:webHidden/>
          </w:rPr>
        </w:r>
        <w:r>
          <w:rPr>
            <w:noProof/>
            <w:webHidden/>
          </w:rPr>
          <w:fldChar w:fldCharType="separate"/>
        </w:r>
        <w:r>
          <w:rPr>
            <w:noProof/>
            <w:webHidden/>
          </w:rPr>
          <w:t>10-5</w:t>
        </w:r>
        <w:r>
          <w:rPr>
            <w:noProof/>
            <w:webHidden/>
          </w:rPr>
          <w:fldChar w:fldCharType="end"/>
        </w:r>
      </w:hyperlink>
    </w:p>
    <w:p w14:paraId="7139769E" w14:textId="47ADE04E" w:rsidR="00EC7503" w:rsidRDefault="00EC7503">
      <w:pPr>
        <w:pStyle w:val="TOC2"/>
        <w:rPr>
          <w:rFonts w:eastAsiaTheme="minorEastAsia" w:cstheme="minorBidi"/>
          <w:smallCaps w:val="0"/>
          <w:noProof/>
          <w:kern w:val="2"/>
          <w:sz w:val="24"/>
          <w:szCs w:val="24"/>
          <w14:ligatures w14:val="standardContextual"/>
        </w:rPr>
      </w:pPr>
      <w:hyperlink w:anchor="_Toc230163638" w:history="1">
        <w:r w:rsidRPr="00BE1DB4">
          <w:rPr>
            <w:rStyle w:val="Hyperlink"/>
          </w:rPr>
          <w:t>10.4</w:t>
        </w:r>
        <w:r>
          <w:rPr>
            <w:rFonts w:eastAsiaTheme="minorEastAsia" w:cstheme="minorBidi"/>
            <w:smallCaps w:val="0"/>
            <w:noProof/>
            <w:kern w:val="2"/>
            <w:sz w:val="24"/>
            <w:szCs w:val="24"/>
            <w14:ligatures w14:val="standardContextual"/>
          </w:rPr>
          <w:tab/>
        </w:r>
        <w:r w:rsidRPr="00BE1DB4">
          <w:rPr>
            <w:rStyle w:val="Hyperlink"/>
          </w:rPr>
          <w:t>Announcements Screen</w:t>
        </w:r>
        <w:r>
          <w:rPr>
            <w:noProof/>
            <w:webHidden/>
          </w:rPr>
          <w:tab/>
        </w:r>
        <w:r>
          <w:rPr>
            <w:noProof/>
            <w:webHidden/>
          </w:rPr>
          <w:fldChar w:fldCharType="begin"/>
        </w:r>
        <w:r>
          <w:rPr>
            <w:noProof/>
            <w:webHidden/>
          </w:rPr>
          <w:instrText xml:space="preserve"> PAGEREF _Toc230163638 \h </w:instrText>
        </w:r>
        <w:r>
          <w:rPr>
            <w:noProof/>
            <w:webHidden/>
          </w:rPr>
        </w:r>
        <w:r>
          <w:rPr>
            <w:noProof/>
            <w:webHidden/>
          </w:rPr>
          <w:fldChar w:fldCharType="separate"/>
        </w:r>
        <w:r>
          <w:rPr>
            <w:noProof/>
            <w:webHidden/>
          </w:rPr>
          <w:t>10-6</w:t>
        </w:r>
        <w:r>
          <w:rPr>
            <w:noProof/>
            <w:webHidden/>
          </w:rPr>
          <w:fldChar w:fldCharType="end"/>
        </w:r>
      </w:hyperlink>
    </w:p>
    <w:p w14:paraId="44888DA0" w14:textId="5B9B465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39" w:history="1">
        <w:r w:rsidRPr="00BE1DB4">
          <w:rPr>
            <w:rStyle w:val="Hyperlink"/>
          </w:rPr>
          <w:t>10.4.1</w:t>
        </w:r>
        <w:r>
          <w:rPr>
            <w:rFonts w:eastAsiaTheme="minorEastAsia" w:cstheme="minorBidi"/>
            <w:i w:val="0"/>
            <w:iCs w:val="0"/>
            <w:noProof/>
            <w:kern w:val="2"/>
            <w:sz w:val="24"/>
            <w:szCs w:val="24"/>
            <w14:ligatures w14:val="standardContextual"/>
          </w:rPr>
          <w:tab/>
        </w:r>
        <w:r w:rsidRPr="00BE1DB4">
          <w:rPr>
            <w:rStyle w:val="Hyperlink"/>
          </w:rPr>
          <w:t>Filtering Announcements</w:t>
        </w:r>
        <w:r>
          <w:rPr>
            <w:noProof/>
            <w:webHidden/>
          </w:rPr>
          <w:tab/>
        </w:r>
        <w:r>
          <w:rPr>
            <w:noProof/>
            <w:webHidden/>
          </w:rPr>
          <w:fldChar w:fldCharType="begin"/>
        </w:r>
        <w:r>
          <w:rPr>
            <w:noProof/>
            <w:webHidden/>
          </w:rPr>
          <w:instrText xml:space="preserve"> PAGEREF _Toc230163639 \h </w:instrText>
        </w:r>
        <w:r>
          <w:rPr>
            <w:noProof/>
            <w:webHidden/>
          </w:rPr>
        </w:r>
        <w:r>
          <w:rPr>
            <w:noProof/>
            <w:webHidden/>
          </w:rPr>
          <w:fldChar w:fldCharType="separate"/>
        </w:r>
        <w:r>
          <w:rPr>
            <w:noProof/>
            <w:webHidden/>
          </w:rPr>
          <w:t>10-6</w:t>
        </w:r>
        <w:r>
          <w:rPr>
            <w:noProof/>
            <w:webHidden/>
          </w:rPr>
          <w:fldChar w:fldCharType="end"/>
        </w:r>
      </w:hyperlink>
    </w:p>
    <w:p w14:paraId="45AE0146" w14:textId="7CFBA68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0" w:history="1">
        <w:r w:rsidRPr="00BE1DB4">
          <w:rPr>
            <w:rStyle w:val="Hyperlink"/>
          </w:rPr>
          <w:t>10.4.2</w:t>
        </w:r>
        <w:r>
          <w:rPr>
            <w:rFonts w:eastAsiaTheme="minorEastAsia" w:cstheme="minorBidi"/>
            <w:i w:val="0"/>
            <w:iCs w:val="0"/>
            <w:noProof/>
            <w:kern w:val="2"/>
            <w:sz w:val="24"/>
            <w:szCs w:val="24"/>
            <w14:ligatures w14:val="standardContextual"/>
          </w:rPr>
          <w:tab/>
        </w:r>
        <w:r w:rsidRPr="00BE1DB4">
          <w:rPr>
            <w:rStyle w:val="Hyperlink"/>
          </w:rPr>
          <w:t>Sorting Announcements</w:t>
        </w:r>
        <w:r>
          <w:rPr>
            <w:noProof/>
            <w:webHidden/>
          </w:rPr>
          <w:tab/>
        </w:r>
        <w:r>
          <w:rPr>
            <w:noProof/>
            <w:webHidden/>
          </w:rPr>
          <w:fldChar w:fldCharType="begin"/>
        </w:r>
        <w:r>
          <w:rPr>
            <w:noProof/>
            <w:webHidden/>
          </w:rPr>
          <w:instrText xml:space="preserve"> PAGEREF _Toc230163640 \h </w:instrText>
        </w:r>
        <w:r>
          <w:rPr>
            <w:noProof/>
            <w:webHidden/>
          </w:rPr>
        </w:r>
        <w:r>
          <w:rPr>
            <w:noProof/>
            <w:webHidden/>
          </w:rPr>
          <w:fldChar w:fldCharType="separate"/>
        </w:r>
        <w:r>
          <w:rPr>
            <w:noProof/>
            <w:webHidden/>
          </w:rPr>
          <w:t>10-6</w:t>
        </w:r>
        <w:r>
          <w:rPr>
            <w:noProof/>
            <w:webHidden/>
          </w:rPr>
          <w:fldChar w:fldCharType="end"/>
        </w:r>
      </w:hyperlink>
    </w:p>
    <w:p w14:paraId="3F73C594" w14:textId="12B314A2"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1" w:history="1">
        <w:r w:rsidRPr="00BE1DB4">
          <w:rPr>
            <w:rStyle w:val="Hyperlink"/>
          </w:rPr>
          <w:t>10.4.3</w:t>
        </w:r>
        <w:r>
          <w:rPr>
            <w:rFonts w:eastAsiaTheme="minorEastAsia" w:cstheme="minorBidi"/>
            <w:i w:val="0"/>
            <w:iCs w:val="0"/>
            <w:noProof/>
            <w:kern w:val="2"/>
            <w:sz w:val="24"/>
            <w:szCs w:val="24"/>
            <w14:ligatures w14:val="standardContextual"/>
          </w:rPr>
          <w:tab/>
        </w:r>
        <w:r w:rsidRPr="00BE1DB4">
          <w:rPr>
            <w:rStyle w:val="Hyperlink"/>
          </w:rPr>
          <w:t>Creating an Announcement</w:t>
        </w:r>
        <w:r>
          <w:rPr>
            <w:noProof/>
            <w:webHidden/>
          </w:rPr>
          <w:tab/>
        </w:r>
        <w:r>
          <w:rPr>
            <w:noProof/>
            <w:webHidden/>
          </w:rPr>
          <w:fldChar w:fldCharType="begin"/>
        </w:r>
        <w:r>
          <w:rPr>
            <w:noProof/>
            <w:webHidden/>
          </w:rPr>
          <w:instrText xml:space="preserve"> PAGEREF _Toc230163641 \h </w:instrText>
        </w:r>
        <w:r>
          <w:rPr>
            <w:noProof/>
            <w:webHidden/>
          </w:rPr>
        </w:r>
        <w:r>
          <w:rPr>
            <w:noProof/>
            <w:webHidden/>
          </w:rPr>
          <w:fldChar w:fldCharType="separate"/>
        </w:r>
        <w:r>
          <w:rPr>
            <w:noProof/>
            <w:webHidden/>
          </w:rPr>
          <w:t>10-7</w:t>
        </w:r>
        <w:r>
          <w:rPr>
            <w:noProof/>
            <w:webHidden/>
          </w:rPr>
          <w:fldChar w:fldCharType="end"/>
        </w:r>
      </w:hyperlink>
    </w:p>
    <w:p w14:paraId="576F8EDD" w14:textId="4880E5F8"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2" w:history="1">
        <w:r w:rsidRPr="00BE1DB4">
          <w:rPr>
            <w:rStyle w:val="Hyperlink"/>
          </w:rPr>
          <w:t>10.4.4</w:t>
        </w:r>
        <w:r>
          <w:rPr>
            <w:rFonts w:eastAsiaTheme="minorEastAsia" w:cstheme="minorBidi"/>
            <w:i w:val="0"/>
            <w:iCs w:val="0"/>
            <w:noProof/>
            <w:kern w:val="2"/>
            <w:sz w:val="24"/>
            <w:szCs w:val="24"/>
            <w14:ligatures w14:val="standardContextual"/>
          </w:rPr>
          <w:tab/>
        </w:r>
        <w:r w:rsidRPr="00BE1DB4">
          <w:rPr>
            <w:rStyle w:val="Hyperlink"/>
          </w:rPr>
          <w:t>Editing an Announcement</w:t>
        </w:r>
        <w:r>
          <w:rPr>
            <w:noProof/>
            <w:webHidden/>
          </w:rPr>
          <w:tab/>
        </w:r>
        <w:r>
          <w:rPr>
            <w:noProof/>
            <w:webHidden/>
          </w:rPr>
          <w:fldChar w:fldCharType="begin"/>
        </w:r>
        <w:r>
          <w:rPr>
            <w:noProof/>
            <w:webHidden/>
          </w:rPr>
          <w:instrText xml:space="preserve"> PAGEREF _Toc230163642 \h </w:instrText>
        </w:r>
        <w:r>
          <w:rPr>
            <w:noProof/>
            <w:webHidden/>
          </w:rPr>
        </w:r>
        <w:r>
          <w:rPr>
            <w:noProof/>
            <w:webHidden/>
          </w:rPr>
          <w:fldChar w:fldCharType="separate"/>
        </w:r>
        <w:r>
          <w:rPr>
            <w:noProof/>
            <w:webHidden/>
          </w:rPr>
          <w:t>10-7</w:t>
        </w:r>
        <w:r>
          <w:rPr>
            <w:noProof/>
            <w:webHidden/>
          </w:rPr>
          <w:fldChar w:fldCharType="end"/>
        </w:r>
      </w:hyperlink>
    </w:p>
    <w:p w14:paraId="6DC894CA" w14:textId="57AB622C" w:rsidR="00EC7503" w:rsidRDefault="00EC7503">
      <w:pPr>
        <w:pStyle w:val="TOC2"/>
        <w:rPr>
          <w:rFonts w:eastAsiaTheme="minorEastAsia" w:cstheme="minorBidi"/>
          <w:smallCaps w:val="0"/>
          <w:noProof/>
          <w:kern w:val="2"/>
          <w:sz w:val="24"/>
          <w:szCs w:val="24"/>
          <w14:ligatures w14:val="standardContextual"/>
        </w:rPr>
      </w:pPr>
      <w:hyperlink w:anchor="_Toc230163643" w:history="1">
        <w:r w:rsidRPr="00BE1DB4">
          <w:rPr>
            <w:rStyle w:val="Hyperlink"/>
          </w:rPr>
          <w:t>10.5</w:t>
        </w:r>
        <w:r>
          <w:rPr>
            <w:rFonts w:eastAsiaTheme="minorEastAsia" w:cstheme="minorBidi"/>
            <w:smallCaps w:val="0"/>
            <w:noProof/>
            <w:kern w:val="2"/>
            <w:sz w:val="24"/>
            <w:szCs w:val="24"/>
            <w14:ligatures w14:val="standardContextual"/>
          </w:rPr>
          <w:tab/>
        </w:r>
        <w:r w:rsidRPr="00BE1DB4">
          <w:rPr>
            <w:rStyle w:val="Hyperlink"/>
          </w:rPr>
          <w:t>County Clerks Screen</w:t>
        </w:r>
        <w:r>
          <w:rPr>
            <w:noProof/>
            <w:webHidden/>
          </w:rPr>
          <w:tab/>
        </w:r>
        <w:r>
          <w:rPr>
            <w:noProof/>
            <w:webHidden/>
          </w:rPr>
          <w:fldChar w:fldCharType="begin"/>
        </w:r>
        <w:r>
          <w:rPr>
            <w:noProof/>
            <w:webHidden/>
          </w:rPr>
          <w:instrText xml:space="preserve"> PAGEREF _Toc230163643 \h </w:instrText>
        </w:r>
        <w:r>
          <w:rPr>
            <w:noProof/>
            <w:webHidden/>
          </w:rPr>
        </w:r>
        <w:r>
          <w:rPr>
            <w:noProof/>
            <w:webHidden/>
          </w:rPr>
          <w:fldChar w:fldCharType="separate"/>
        </w:r>
        <w:r>
          <w:rPr>
            <w:noProof/>
            <w:webHidden/>
          </w:rPr>
          <w:t>10-8</w:t>
        </w:r>
        <w:r>
          <w:rPr>
            <w:noProof/>
            <w:webHidden/>
          </w:rPr>
          <w:fldChar w:fldCharType="end"/>
        </w:r>
      </w:hyperlink>
    </w:p>
    <w:p w14:paraId="430107C9" w14:textId="4EC9F0E0"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4" w:history="1">
        <w:r w:rsidRPr="00BE1DB4">
          <w:rPr>
            <w:rStyle w:val="Hyperlink"/>
          </w:rPr>
          <w:t>10.5.1</w:t>
        </w:r>
        <w:r>
          <w:rPr>
            <w:rFonts w:eastAsiaTheme="minorEastAsia" w:cstheme="minorBidi"/>
            <w:i w:val="0"/>
            <w:iCs w:val="0"/>
            <w:noProof/>
            <w:kern w:val="2"/>
            <w:sz w:val="24"/>
            <w:szCs w:val="24"/>
            <w14:ligatures w14:val="standardContextual"/>
          </w:rPr>
          <w:tab/>
        </w:r>
        <w:r w:rsidRPr="00BE1DB4">
          <w:rPr>
            <w:rStyle w:val="Hyperlink"/>
          </w:rPr>
          <w:t>Filtering County Clerks</w:t>
        </w:r>
        <w:r>
          <w:rPr>
            <w:noProof/>
            <w:webHidden/>
          </w:rPr>
          <w:tab/>
        </w:r>
        <w:r>
          <w:rPr>
            <w:noProof/>
            <w:webHidden/>
          </w:rPr>
          <w:fldChar w:fldCharType="begin"/>
        </w:r>
        <w:r>
          <w:rPr>
            <w:noProof/>
            <w:webHidden/>
          </w:rPr>
          <w:instrText xml:space="preserve"> PAGEREF _Toc230163644 \h </w:instrText>
        </w:r>
        <w:r>
          <w:rPr>
            <w:noProof/>
            <w:webHidden/>
          </w:rPr>
        </w:r>
        <w:r>
          <w:rPr>
            <w:noProof/>
            <w:webHidden/>
          </w:rPr>
          <w:fldChar w:fldCharType="separate"/>
        </w:r>
        <w:r>
          <w:rPr>
            <w:noProof/>
            <w:webHidden/>
          </w:rPr>
          <w:t>10-8</w:t>
        </w:r>
        <w:r>
          <w:rPr>
            <w:noProof/>
            <w:webHidden/>
          </w:rPr>
          <w:fldChar w:fldCharType="end"/>
        </w:r>
      </w:hyperlink>
    </w:p>
    <w:p w14:paraId="19949458" w14:textId="63298C49"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5" w:history="1">
        <w:r w:rsidRPr="00BE1DB4">
          <w:rPr>
            <w:rStyle w:val="Hyperlink"/>
          </w:rPr>
          <w:t>10.5.2</w:t>
        </w:r>
        <w:r>
          <w:rPr>
            <w:rFonts w:eastAsiaTheme="minorEastAsia" w:cstheme="minorBidi"/>
            <w:i w:val="0"/>
            <w:iCs w:val="0"/>
            <w:noProof/>
            <w:kern w:val="2"/>
            <w:sz w:val="24"/>
            <w:szCs w:val="24"/>
            <w14:ligatures w14:val="standardContextual"/>
          </w:rPr>
          <w:tab/>
        </w:r>
        <w:r w:rsidRPr="00BE1DB4">
          <w:rPr>
            <w:rStyle w:val="Hyperlink"/>
          </w:rPr>
          <w:t>Sorting County Clerks</w:t>
        </w:r>
        <w:r>
          <w:rPr>
            <w:noProof/>
            <w:webHidden/>
          </w:rPr>
          <w:tab/>
        </w:r>
        <w:r>
          <w:rPr>
            <w:noProof/>
            <w:webHidden/>
          </w:rPr>
          <w:fldChar w:fldCharType="begin"/>
        </w:r>
        <w:r>
          <w:rPr>
            <w:noProof/>
            <w:webHidden/>
          </w:rPr>
          <w:instrText xml:space="preserve"> PAGEREF _Toc230163645 \h </w:instrText>
        </w:r>
        <w:r>
          <w:rPr>
            <w:noProof/>
            <w:webHidden/>
          </w:rPr>
        </w:r>
        <w:r>
          <w:rPr>
            <w:noProof/>
            <w:webHidden/>
          </w:rPr>
          <w:fldChar w:fldCharType="separate"/>
        </w:r>
        <w:r>
          <w:rPr>
            <w:noProof/>
            <w:webHidden/>
          </w:rPr>
          <w:t>10-8</w:t>
        </w:r>
        <w:r>
          <w:rPr>
            <w:noProof/>
            <w:webHidden/>
          </w:rPr>
          <w:fldChar w:fldCharType="end"/>
        </w:r>
      </w:hyperlink>
    </w:p>
    <w:p w14:paraId="740BC424" w14:textId="7AEEB87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6" w:history="1">
        <w:r w:rsidRPr="00BE1DB4">
          <w:rPr>
            <w:rStyle w:val="Hyperlink"/>
          </w:rPr>
          <w:t>10.5.3</w:t>
        </w:r>
        <w:r>
          <w:rPr>
            <w:rFonts w:eastAsiaTheme="minorEastAsia" w:cstheme="minorBidi"/>
            <w:i w:val="0"/>
            <w:iCs w:val="0"/>
            <w:noProof/>
            <w:kern w:val="2"/>
            <w:sz w:val="24"/>
            <w:szCs w:val="24"/>
            <w14:ligatures w14:val="standardContextual"/>
          </w:rPr>
          <w:tab/>
        </w:r>
        <w:r w:rsidRPr="00BE1DB4">
          <w:rPr>
            <w:rStyle w:val="Hyperlink"/>
          </w:rPr>
          <w:t>Creating a County Clerk</w:t>
        </w:r>
        <w:r>
          <w:rPr>
            <w:noProof/>
            <w:webHidden/>
          </w:rPr>
          <w:tab/>
        </w:r>
        <w:r>
          <w:rPr>
            <w:noProof/>
            <w:webHidden/>
          </w:rPr>
          <w:fldChar w:fldCharType="begin"/>
        </w:r>
        <w:r>
          <w:rPr>
            <w:noProof/>
            <w:webHidden/>
          </w:rPr>
          <w:instrText xml:space="preserve"> PAGEREF _Toc230163646 \h </w:instrText>
        </w:r>
        <w:r>
          <w:rPr>
            <w:noProof/>
            <w:webHidden/>
          </w:rPr>
        </w:r>
        <w:r>
          <w:rPr>
            <w:noProof/>
            <w:webHidden/>
          </w:rPr>
          <w:fldChar w:fldCharType="separate"/>
        </w:r>
        <w:r>
          <w:rPr>
            <w:noProof/>
            <w:webHidden/>
          </w:rPr>
          <w:t>10-9</w:t>
        </w:r>
        <w:r>
          <w:rPr>
            <w:noProof/>
            <w:webHidden/>
          </w:rPr>
          <w:fldChar w:fldCharType="end"/>
        </w:r>
      </w:hyperlink>
    </w:p>
    <w:p w14:paraId="0270808F" w14:textId="11E527B7"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47" w:history="1">
        <w:r w:rsidRPr="00BE1DB4">
          <w:rPr>
            <w:rStyle w:val="Hyperlink"/>
          </w:rPr>
          <w:t>10.5.4</w:t>
        </w:r>
        <w:r>
          <w:rPr>
            <w:rFonts w:eastAsiaTheme="minorEastAsia" w:cstheme="minorBidi"/>
            <w:i w:val="0"/>
            <w:iCs w:val="0"/>
            <w:noProof/>
            <w:kern w:val="2"/>
            <w:sz w:val="24"/>
            <w:szCs w:val="24"/>
            <w14:ligatures w14:val="standardContextual"/>
          </w:rPr>
          <w:tab/>
        </w:r>
        <w:r w:rsidRPr="00BE1DB4">
          <w:rPr>
            <w:rStyle w:val="Hyperlink"/>
          </w:rPr>
          <w:t>Editing a County Clerk</w:t>
        </w:r>
        <w:r>
          <w:rPr>
            <w:noProof/>
            <w:webHidden/>
          </w:rPr>
          <w:tab/>
        </w:r>
        <w:r>
          <w:rPr>
            <w:noProof/>
            <w:webHidden/>
          </w:rPr>
          <w:fldChar w:fldCharType="begin"/>
        </w:r>
        <w:r>
          <w:rPr>
            <w:noProof/>
            <w:webHidden/>
          </w:rPr>
          <w:instrText xml:space="preserve"> PAGEREF _Toc230163647 \h </w:instrText>
        </w:r>
        <w:r>
          <w:rPr>
            <w:noProof/>
            <w:webHidden/>
          </w:rPr>
        </w:r>
        <w:r>
          <w:rPr>
            <w:noProof/>
            <w:webHidden/>
          </w:rPr>
          <w:fldChar w:fldCharType="separate"/>
        </w:r>
        <w:r>
          <w:rPr>
            <w:noProof/>
            <w:webHidden/>
          </w:rPr>
          <w:t>10-10</w:t>
        </w:r>
        <w:r>
          <w:rPr>
            <w:noProof/>
            <w:webHidden/>
          </w:rPr>
          <w:fldChar w:fldCharType="end"/>
        </w:r>
      </w:hyperlink>
    </w:p>
    <w:p w14:paraId="31009B95" w14:textId="42CD36E4" w:rsidR="00EC7503" w:rsidRDefault="00EC7503">
      <w:pPr>
        <w:pStyle w:val="TOC2"/>
        <w:rPr>
          <w:rFonts w:eastAsiaTheme="minorEastAsia" w:cstheme="minorBidi"/>
          <w:smallCaps w:val="0"/>
          <w:noProof/>
          <w:kern w:val="2"/>
          <w:sz w:val="24"/>
          <w:szCs w:val="24"/>
          <w14:ligatures w14:val="standardContextual"/>
        </w:rPr>
      </w:pPr>
      <w:hyperlink w:anchor="_Toc230163648" w:history="1">
        <w:r w:rsidRPr="00BE1DB4">
          <w:rPr>
            <w:rStyle w:val="Hyperlink"/>
          </w:rPr>
          <w:t>10.6</w:t>
        </w:r>
        <w:r>
          <w:rPr>
            <w:rFonts w:eastAsiaTheme="minorEastAsia" w:cstheme="minorBidi"/>
            <w:smallCaps w:val="0"/>
            <w:noProof/>
            <w:kern w:val="2"/>
            <w:sz w:val="24"/>
            <w:szCs w:val="24"/>
            <w14:ligatures w14:val="standardContextual"/>
          </w:rPr>
          <w:tab/>
        </w:r>
        <w:r w:rsidRPr="00BE1DB4">
          <w:rPr>
            <w:rStyle w:val="Hyperlink"/>
          </w:rPr>
          <w:t>Editable Timeline Steps</w:t>
        </w:r>
        <w:r>
          <w:rPr>
            <w:noProof/>
            <w:webHidden/>
          </w:rPr>
          <w:tab/>
        </w:r>
        <w:r>
          <w:rPr>
            <w:noProof/>
            <w:webHidden/>
          </w:rPr>
          <w:fldChar w:fldCharType="begin"/>
        </w:r>
        <w:r>
          <w:rPr>
            <w:noProof/>
            <w:webHidden/>
          </w:rPr>
          <w:instrText xml:space="preserve"> PAGEREF _Toc230163648 \h </w:instrText>
        </w:r>
        <w:r>
          <w:rPr>
            <w:noProof/>
            <w:webHidden/>
          </w:rPr>
        </w:r>
        <w:r>
          <w:rPr>
            <w:noProof/>
            <w:webHidden/>
          </w:rPr>
          <w:fldChar w:fldCharType="separate"/>
        </w:r>
        <w:r>
          <w:rPr>
            <w:noProof/>
            <w:webHidden/>
          </w:rPr>
          <w:t>10-12</w:t>
        </w:r>
        <w:r>
          <w:rPr>
            <w:noProof/>
            <w:webHidden/>
          </w:rPr>
          <w:fldChar w:fldCharType="end"/>
        </w:r>
      </w:hyperlink>
    </w:p>
    <w:p w14:paraId="7F5D6E5B" w14:textId="313E0969" w:rsidR="00EC7503" w:rsidRDefault="00EC7503">
      <w:pPr>
        <w:pStyle w:val="TOC2"/>
        <w:rPr>
          <w:rFonts w:eastAsiaTheme="minorEastAsia" w:cstheme="minorBidi"/>
          <w:smallCaps w:val="0"/>
          <w:noProof/>
          <w:kern w:val="2"/>
          <w:sz w:val="24"/>
          <w:szCs w:val="24"/>
          <w14:ligatures w14:val="standardContextual"/>
        </w:rPr>
      </w:pPr>
      <w:hyperlink w:anchor="_Toc230163649" w:history="1">
        <w:r w:rsidRPr="00BE1DB4">
          <w:rPr>
            <w:rStyle w:val="Hyperlink"/>
          </w:rPr>
          <w:t>10.7</w:t>
        </w:r>
        <w:r>
          <w:rPr>
            <w:rFonts w:eastAsiaTheme="minorEastAsia" w:cstheme="minorBidi"/>
            <w:smallCaps w:val="0"/>
            <w:noProof/>
            <w:kern w:val="2"/>
            <w:sz w:val="24"/>
            <w:szCs w:val="24"/>
            <w14:ligatures w14:val="standardContextual"/>
          </w:rPr>
          <w:tab/>
        </w:r>
        <w:r w:rsidRPr="00BE1DB4">
          <w:rPr>
            <w:rStyle w:val="Hyperlink"/>
          </w:rPr>
          <w:t>Helpful Links Screen</w:t>
        </w:r>
        <w:r>
          <w:rPr>
            <w:noProof/>
            <w:webHidden/>
          </w:rPr>
          <w:tab/>
        </w:r>
        <w:r>
          <w:rPr>
            <w:noProof/>
            <w:webHidden/>
          </w:rPr>
          <w:fldChar w:fldCharType="begin"/>
        </w:r>
        <w:r>
          <w:rPr>
            <w:noProof/>
            <w:webHidden/>
          </w:rPr>
          <w:instrText xml:space="preserve"> PAGEREF _Toc230163649 \h </w:instrText>
        </w:r>
        <w:r>
          <w:rPr>
            <w:noProof/>
            <w:webHidden/>
          </w:rPr>
        </w:r>
        <w:r>
          <w:rPr>
            <w:noProof/>
            <w:webHidden/>
          </w:rPr>
          <w:fldChar w:fldCharType="separate"/>
        </w:r>
        <w:r>
          <w:rPr>
            <w:noProof/>
            <w:webHidden/>
          </w:rPr>
          <w:t>10-12</w:t>
        </w:r>
        <w:r>
          <w:rPr>
            <w:noProof/>
            <w:webHidden/>
          </w:rPr>
          <w:fldChar w:fldCharType="end"/>
        </w:r>
      </w:hyperlink>
    </w:p>
    <w:p w14:paraId="3E5F97FD" w14:textId="5DAE4281"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0" w:history="1">
        <w:r w:rsidRPr="00BE1DB4">
          <w:rPr>
            <w:rStyle w:val="Hyperlink"/>
          </w:rPr>
          <w:t>10.7.1</w:t>
        </w:r>
        <w:r>
          <w:rPr>
            <w:rFonts w:eastAsiaTheme="minorEastAsia" w:cstheme="minorBidi"/>
            <w:i w:val="0"/>
            <w:iCs w:val="0"/>
            <w:noProof/>
            <w:kern w:val="2"/>
            <w:sz w:val="24"/>
            <w:szCs w:val="24"/>
            <w14:ligatures w14:val="standardContextual"/>
          </w:rPr>
          <w:tab/>
        </w:r>
        <w:r w:rsidRPr="00BE1DB4">
          <w:rPr>
            <w:rStyle w:val="Hyperlink"/>
          </w:rPr>
          <w:t>Filtering Helpful Links</w:t>
        </w:r>
        <w:r>
          <w:rPr>
            <w:noProof/>
            <w:webHidden/>
          </w:rPr>
          <w:tab/>
        </w:r>
        <w:r>
          <w:rPr>
            <w:noProof/>
            <w:webHidden/>
          </w:rPr>
          <w:fldChar w:fldCharType="begin"/>
        </w:r>
        <w:r>
          <w:rPr>
            <w:noProof/>
            <w:webHidden/>
          </w:rPr>
          <w:instrText xml:space="preserve"> PAGEREF _Toc230163650 \h </w:instrText>
        </w:r>
        <w:r>
          <w:rPr>
            <w:noProof/>
            <w:webHidden/>
          </w:rPr>
        </w:r>
        <w:r>
          <w:rPr>
            <w:noProof/>
            <w:webHidden/>
          </w:rPr>
          <w:fldChar w:fldCharType="separate"/>
        </w:r>
        <w:r>
          <w:rPr>
            <w:noProof/>
            <w:webHidden/>
          </w:rPr>
          <w:t>10-12</w:t>
        </w:r>
        <w:r>
          <w:rPr>
            <w:noProof/>
            <w:webHidden/>
          </w:rPr>
          <w:fldChar w:fldCharType="end"/>
        </w:r>
      </w:hyperlink>
    </w:p>
    <w:p w14:paraId="7456935B" w14:textId="32FB47B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1" w:history="1">
        <w:r w:rsidRPr="00BE1DB4">
          <w:rPr>
            <w:rStyle w:val="Hyperlink"/>
          </w:rPr>
          <w:t>10.7.2</w:t>
        </w:r>
        <w:r>
          <w:rPr>
            <w:rFonts w:eastAsiaTheme="minorEastAsia" w:cstheme="minorBidi"/>
            <w:i w:val="0"/>
            <w:iCs w:val="0"/>
            <w:noProof/>
            <w:kern w:val="2"/>
            <w:sz w:val="24"/>
            <w:szCs w:val="24"/>
            <w14:ligatures w14:val="standardContextual"/>
          </w:rPr>
          <w:tab/>
        </w:r>
        <w:r w:rsidRPr="00BE1DB4">
          <w:rPr>
            <w:rStyle w:val="Hyperlink"/>
          </w:rPr>
          <w:t>Sorting Helpful Links</w:t>
        </w:r>
        <w:r>
          <w:rPr>
            <w:noProof/>
            <w:webHidden/>
          </w:rPr>
          <w:tab/>
        </w:r>
        <w:r>
          <w:rPr>
            <w:noProof/>
            <w:webHidden/>
          </w:rPr>
          <w:fldChar w:fldCharType="begin"/>
        </w:r>
        <w:r>
          <w:rPr>
            <w:noProof/>
            <w:webHidden/>
          </w:rPr>
          <w:instrText xml:space="preserve"> PAGEREF _Toc230163651 \h </w:instrText>
        </w:r>
        <w:r>
          <w:rPr>
            <w:noProof/>
            <w:webHidden/>
          </w:rPr>
        </w:r>
        <w:r>
          <w:rPr>
            <w:noProof/>
            <w:webHidden/>
          </w:rPr>
          <w:fldChar w:fldCharType="separate"/>
        </w:r>
        <w:r>
          <w:rPr>
            <w:noProof/>
            <w:webHidden/>
          </w:rPr>
          <w:t>10-12</w:t>
        </w:r>
        <w:r>
          <w:rPr>
            <w:noProof/>
            <w:webHidden/>
          </w:rPr>
          <w:fldChar w:fldCharType="end"/>
        </w:r>
      </w:hyperlink>
    </w:p>
    <w:p w14:paraId="38601115" w14:textId="1955A68C"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2" w:history="1">
        <w:r w:rsidRPr="00BE1DB4">
          <w:rPr>
            <w:rStyle w:val="Hyperlink"/>
          </w:rPr>
          <w:t>10.7.3</w:t>
        </w:r>
        <w:r>
          <w:rPr>
            <w:rFonts w:eastAsiaTheme="minorEastAsia" w:cstheme="minorBidi"/>
            <w:i w:val="0"/>
            <w:iCs w:val="0"/>
            <w:noProof/>
            <w:kern w:val="2"/>
            <w:sz w:val="24"/>
            <w:szCs w:val="24"/>
            <w14:ligatures w14:val="standardContextual"/>
          </w:rPr>
          <w:tab/>
        </w:r>
        <w:r w:rsidRPr="00BE1DB4">
          <w:rPr>
            <w:rStyle w:val="Hyperlink"/>
          </w:rPr>
          <w:t>Creating Helpful Links</w:t>
        </w:r>
        <w:r>
          <w:rPr>
            <w:noProof/>
            <w:webHidden/>
          </w:rPr>
          <w:tab/>
        </w:r>
        <w:r>
          <w:rPr>
            <w:noProof/>
            <w:webHidden/>
          </w:rPr>
          <w:fldChar w:fldCharType="begin"/>
        </w:r>
        <w:r>
          <w:rPr>
            <w:noProof/>
            <w:webHidden/>
          </w:rPr>
          <w:instrText xml:space="preserve"> PAGEREF _Toc230163652 \h </w:instrText>
        </w:r>
        <w:r>
          <w:rPr>
            <w:noProof/>
            <w:webHidden/>
          </w:rPr>
        </w:r>
        <w:r>
          <w:rPr>
            <w:noProof/>
            <w:webHidden/>
          </w:rPr>
          <w:fldChar w:fldCharType="separate"/>
        </w:r>
        <w:r>
          <w:rPr>
            <w:noProof/>
            <w:webHidden/>
          </w:rPr>
          <w:t>10-13</w:t>
        </w:r>
        <w:r>
          <w:rPr>
            <w:noProof/>
            <w:webHidden/>
          </w:rPr>
          <w:fldChar w:fldCharType="end"/>
        </w:r>
      </w:hyperlink>
    </w:p>
    <w:p w14:paraId="587C1264" w14:textId="717E2F53"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3" w:history="1">
        <w:r w:rsidRPr="00BE1DB4">
          <w:rPr>
            <w:rStyle w:val="Hyperlink"/>
          </w:rPr>
          <w:t>10.7.4</w:t>
        </w:r>
        <w:r>
          <w:rPr>
            <w:rFonts w:eastAsiaTheme="minorEastAsia" w:cstheme="minorBidi"/>
            <w:i w:val="0"/>
            <w:iCs w:val="0"/>
            <w:noProof/>
            <w:kern w:val="2"/>
            <w:sz w:val="24"/>
            <w:szCs w:val="24"/>
            <w14:ligatures w14:val="standardContextual"/>
          </w:rPr>
          <w:tab/>
        </w:r>
        <w:r w:rsidRPr="00BE1DB4">
          <w:rPr>
            <w:rStyle w:val="Hyperlink"/>
          </w:rPr>
          <w:t>Editing a Helpful Link</w:t>
        </w:r>
        <w:r>
          <w:rPr>
            <w:noProof/>
            <w:webHidden/>
          </w:rPr>
          <w:tab/>
        </w:r>
        <w:r>
          <w:rPr>
            <w:noProof/>
            <w:webHidden/>
          </w:rPr>
          <w:fldChar w:fldCharType="begin"/>
        </w:r>
        <w:r>
          <w:rPr>
            <w:noProof/>
            <w:webHidden/>
          </w:rPr>
          <w:instrText xml:space="preserve"> PAGEREF _Toc230163653 \h </w:instrText>
        </w:r>
        <w:r>
          <w:rPr>
            <w:noProof/>
            <w:webHidden/>
          </w:rPr>
        </w:r>
        <w:r>
          <w:rPr>
            <w:noProof/>
            <w:webHidden/>
          </w:rPr>
          <w:fldChar w:fldCharType="separate"/>
        </w:r>
        <w:r>
          <w:rPr>
            <w:noProof/>
            <w:webHidden/>
          </w:rPr>
          <w:t>10-13</w:t>
        </w:r>
        <w:r>
          <w:rPr>
            <w:noProof/>
            <w:webHidden/>
          </w:rPr>
          <w:fldChar w:fldCharType="end"/>
        </w:r>
      </w:hyperlink>
    </w:p>
    <w:p w14:paraId="2ADA7646" w14:textId="0C2BF4EF" w:rsidR="00EC7503" w:rsidRDefault="00EC7503">
      <w:pPr>
        <w:pStyle w:val="TOC2"/>
        <w:rPr>
          <w:rFonts w:eastAsiaTheme="minorEastAsia" w:cstheme="minorBidi"/>
          <w:smallCaps w:val="0"/>
          <w:noProof/>
          <w:kern w:val="2"/>
          <w:sz w:val="24"/>
          <w:szCs w:val="24"/>
          <w14:ligatures w14:val="standardContextual"/>
        </w:rPr>
      </w:pPr>
      <w:hyperlink w:anchor="_Toc230163654" w:history="1">
        <w:r w:rsidRPr="00BE1DB4">
          <w:rPr>
            <w:rStyle w:val="Hyperlink"/>
          </w:rPr>
          <w:t>10.8</w:t>
        </w:r>
        <w:r>
          <w:rPr>
            <w:rFonts w:eastAsiaTheme="minorEastAsia" w:cstheme="minorBidi"/>
            <w:smallCaps w:val="0"/>
            <w:noProof/>
            <w:kern w:val="2"/>
            <w:sz w:val="24"/>
            <w:szCs w:val="24"/>
            <w14:ligatures w14:val="standardContextual"/>
          </w:rPr>
          <w:tab/>
        </w:r>
        <w:r w:rsidRPr="00BE1DB4">
          <w:rPr>
            <w:rStyle w:val="Hyperlink"/>
          </w:rPr>
          <w:t>Investor Screen</w:t>
        </w:r>
        <w:r>
          <w:rPr>
            <w:noProof/>
            <w:webHidden/>
          </w:rPr>
          <w:tab/>
        </w:r>
        <w:r>
          <w:rPr>
            <w:noProof/>
            <w:webHidden/>
          </w:rPr>
          <w:fldChar w:fldCharType="begin"/>
        </w:r>
        <w:r>
          <w:rPr>
            <w:noProof/>
            <w:webHidden/>
          </w:rPr>
          <w:instrText xml:space="preserve"> PAGEREF _Toc230163654 \h </w:instrText>
        </w:r>
        <w:r>
          <w:rPr>
            <w:noProof/>
            <w:webHidden/>
          </w:rPr>
        </w:r>
        <w:r>
          <w:rPr>
            <w:noProof/>
            <w:webHidden/>
          </w:rPr>
          <w:fldChar w:fldCharType="separate"/>
        </w:r>
        <w:r>
          <w:rPr>
            <w:noProof/>
            <w:webHidden/>
          </w:rPr>
          <w:t>10-15</w:t>
        </w:r>
        <w:r>
          <w:rPr>
            <w:noProof/>
            <w:webHidden/>
          </w:rPr>
          <w:fldChar w:fldCharType="end"/>
        </w:r>
      </w:hyperlink>
    </w:p>
    <w:p w14:paraId="19F81D25" w14:textId="3EDCADC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5" w:history="1">
        <w:r w:rsidRPr="00BE1DB4">
          <w:rPr>
            <w:rStyle w:val="Hyperlink"/>
          </w:rPr>
          <w:t>10.8.1</w:t>
        </w:r>
        <w:r>
          <w:rPr>
            <w:rFonts w:eastAsiaTheme="minorEastAsia" w:cstheme="minorBidi"/>
            <w:i w:val="0"/>
            <w:iCs w:val="0"/>
            <w:noProof/>
            <w:kern w:val="2"/>
            <w:sz w:val="24"/>
            <w:szCs w:val="24"/>
            <w14:ligatures w14:val="standardContextual"/>
          </w:rPr>
          <w:tab/>
        </w:r>
        <w:r w:rsidRPr="00BE1DB4">
          <w:rPr>
            <w:rStyle w:val="Hyperlink"/>
          </w:rPr>
          <w:t>Filtering Investors</w:t>
        </w:r>
        <w:r>
          <w:rPr>
            <w:noProof/>
            <w:webHidden/>
          </w:rPr>
          <w:tab/>
        </w:r>
        <w:r>
          <w:rPr>
            <w:noProof/>
            <w:webHidden/>
          </w:rPr>
          <w:fldChar w:fldCharType="begin"/>
        </w:r>
        <w:r>
          <w:rPr>
            <w:noProof/>
            <w:webHidden/>
          </w:rPr>
          <w:instrText xml:space="preserve"> PAGEREF _Toc230163655 \h </w:instrText>
        </w:r>
        <w:r>
          <w:rPr>
            <w:noProof/>
            <w:webHidden/>
          </w:rPr>
        </w:r>
        <w:r>
          <w:rPr>
            <w:noProof/>
            <w:webHidden/>
          </w:rPr>
          <w:fldChar w:fldCharType="separate"/>
        </w:r>
        <w:r>
          <w:rPr>
            <w:noProof/>
            <w:webHidden/>
          </w:rPr>
          <w:t>10-15</w:t>
        </w:r>
        <w:r>
          <w:rPr>
            <w:noProof/>
            <w:webHidden/>
          </w:rPr>
          <w:fldChar w:fldCharType="end"/>
        </w:r>
      </w:hyperlink>
    </w:p>
    <w:p w14:paraId="5E82D361" w14:textId="39621F5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6" w:history="1">
        <w:r w:rsidRPr="00BE1DB4">
          <w:rPr>
            <w:rStyle w:val="Hyperlink"/>
          </w:rPr>
          <w:t>10.8.2</w:t>
        </w:r>
        <w:r>
          <w:rPr>
            <w:rFonts w:eastAsiaTheme="minorEastAsia" w:cstheme="minorBidi"/>
            <w:i w:val="0"/>
            <w:iCs w:val="0"/>
            <w:noProof/>
            <w:kern w:val="2"/>
            <w:sz w:val="24"/>
            <w:szCs w:val="24"/>
            <w14:ligatures w14:val="standardContextual"/>
          </w:rPr>
          <w:tab/>
        </w:r>
        <w:r w:rsidRPr="00BE1DB4">
          <w:rPr>
            <w:rStyle w:val="Hyperlink"/>
          </w:rPr>
          <w:t>Sorting Investors</w:t>
        </w:r>
        <w:r>
          <w:rPr>
            <w:noProof/>
            <w:webHidden/>
          </w:rPr>
          <w:tab/>
        </w:r>
        <w:r>
          <w:rPr>
            <w:noProof/>
            <w:webHidden/>
          </w:rPr>
          <w:fldChar w:fldCharType="begin"/>
        </w:r>
        <w:r>
          <w:rPr>
            <w:noProof/>
            <w:webHidden/>
          </w:rPr>
          <w:instrText xml:space="preserve"> PAGEREF _Toc230163656 \h </w:instrText>
        </w:r>
        <w:r>
          <w:rPr>
            <w:noProof/>
            <w:webHidden/>
          </w:rPr>
        </w:r>
        <w:r>
          <w:rPr>
            <w:noProof/>
            <w:webHidden/>
          </w:rPr>
          <w:fldChar w:fldCharType="separate"/>
        </w:r>
        <w:r>
          <w:rPr>
            <w:noProof/>
            <w:webHidden/>
          </w:rPr>
          <w:t>10-15</w:t>
        </w:r>
        <w:r>
          <w:rPr>
            <w:noProof/>
            <w:webHidden/>
          </w:rPr>
          <w:fldChar w:fldCharType="end"/>
        </w:r>
      </w:hyperlink>
    </w:p>
    <w:p w14:paraId="5BF42041" w14:textId="19D1FB7B"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7" w:history="1">
        <w:r w:rsidRPr="00BE1DB4">
          <w:rPr>
            <w:rStyle w:val="Hyperlink"/>
          </w:rPr>
          <w:t>10.8.3</w:t>
        </w:r>
        <w:r>
          <w:rPr>
            <w:rFonts w:eastAsiaTheme="minorEastAsia" w:cstheme="minorBidi"/>
            <w:i w:val="0"/>
            <w:iCs w:val="0"/>
            <w:noProof/>
            <w:kern w:val="2"/>
            <w:sz w:val="24"/>
            <w:szCs w:val="24"/>
            <w14:ligatures w14:val="standardContextual"/>
          </w:rPr>
          <w:tab/>
        </w:r>
        <w:r w:rsidRPr="00BE1DB4">
          <w:rPr>
            <w:rStyle w:val="Hyperlink"/>
          </w:rPr>
          <w:t>Editing an Investor</w:t>
        </w:r>
        <w:r>
          <w:rPr>
            <w:noProof/>
            <w:webHidden/>
          </w:rPr>
          <w:tab/>
        </w:r>
        <w:r>
          <w:rPr>
            <w:noProof/>
            <w:webHidden/>
          </w:rPr>
          <w:fldChar w:fldCharType="begin"/>
        </w:r>
        <w:r>
          <w:rPr>
            <w:noProof/>
            <w:webHidden/>
          </w:rPr>
          <w:instrText xml:space="preserve"> PAGEREF _Toc230163657 \h </w:instrText>
        </w:r>
        <w:r>
          <w:rPr>
            <w:noProof/>
            <w:webHidden/>
          </w:rPr>
        </w:r>
        <w:r>
          <w:rPr>
            <w:noProof/>
            <w:webHidden/>
          </w:rPr>
          <w:fldChar w:fldCharType="separate"/>
        </w:r>
        <w:r>
          <w:rPr>
            <w:noProof/>
            <w:webHidden/>
          </w:rPr>
          <w:t>10-15</w:t>
        </w:r>
        <w:r>
          <w:rPr>
            <w:noProof/>
            <w:webHidden/>
          </w:rPr>
          <w:fldChar w:fldCharType="end"/>
        </w:r>
      </w:hyperlink>
    </w:p>
    <w:p w14:paraId="3F864CA8" w14:textId="281C66BA" w:rsidR="00EC7503" w:rsidRDefault="00EC7503">
      <w:pPr>
        <w:pStyle w:val="TOC2"/>
        <w:rPr>
          <w:rFonts w:eastAsiaTheme="minorEastAsia" w:cstheme="minorBidi"/>
          <w:smallCaps w:val="0"/>
          <w:noProof/>
          <w:kern w:val="2"/>
          <w:sz w:val="24"/>
          <w:szCs w:val="24"/>
          <w14:ligatures w14:val="standardContextual"/>
        </w:rPr>
      </w:pPr>
      <w:hyperlink w:anchor="_Toc230163658" w:history="1">
        <w:r w:rsidRPr="00BE1DB4">
          <w:rPr>
            <w:rStyle w:val="Hyperlink"/>
          </w:rPr>
          <w:t>10.9</w:t>
        </w:r>
        <w:r>
          <w:rPr>
            <w:rFonts w:eastAsiaTheme="minorEastAsia" w:cstheme="minorBidi"/>
            <w:smallCaps w:val="0"/>
            <w:noProof/>
            <w:kern w:val="2"/>
            <w:sz w:val="24"/>
            <w:szCs w:val="24"/>
            <w14:ligatures w14:val="standardContextual"/>
          </w:rPr>
          <w:tab/>
        </w:r>
        <w:r w:rsidRPr="00BE1DB4">
          <w:rPr>
            <w:rStyle w:val="Hyperlink"/>
          </w:rPr>
          <w:t>Lender Screen</w:t>
        </w:r>
        <w:r>
          <w:rPr>
            <w:noProof/>
            <w:webHidden/>
          </w:rPr>
          <w:tab/>
        </w:r>
        <w:r>
          <w:rPr>
            <w:noProof/>
            <w:webHidden/>
          </w:rPr>
          <w:fldChar w:fldCharType="begin"/>
        </w:r>
        <w:r>
          <w:rPr>
            <w:noProof/>
            <w:webHidden/>
          </w:rPr>
          <w:instrText xml:space="preserve"> PAGEREF _Toc230163658 \h </w:instrText>
        </w:r>
        <w:r>
          <w:rPr>
            <w:noProof/>
            <w:webHidden/>
          </w:rPr>
        </w:r>
        <w:r>
          <w:rPr>
            <w:noProof/>
            <w:webHidden/>
          </w:rPr>
          <w:fldChar w:fldCharType="separate"/>
        </w:r>
        <w:r>
          <w:rPr>
            <w:noProof/>
            <w:webHidden/>
          </w:rPr>
          <w:t>10-16</w:t>
        </w:r>
        <w:r>
          <w:rPr>
            <w:noProof/>
            <w:webHidden/>
          </w:rPr>
          <w:fldChar w:fldCharType="end"/>
        </w:r>
      </w:hyperlink>
    </w:p>
    <w:p w14:paraId="1E37AA37" w14:textId="1428B69F"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59" w:history="1">
        <w:r w:rsidRPr="00BE1DB4">
          <w:rPr>
            <w:rStyle w:val="Hyperlink"/>
          </w:rPr>
          <w:t>10.9.1</w:t>
        </w:r>
        <w:r>
          <w:rPr>
            <w:rFonts w:eastAsiaTheme="minorEastAsia" w:cstheme="minorBidi"/>
            <w:i w:val="0"/>
            <w:iCs w:val="0"/>
            <w:noProof/>
            <w:kern w:val="2"/>
            <w:sz w:val="24"/>
            <w:szCs w:val="24"/>
            <w14:ligatures w14:val="standardContextual"/>
          </w:rPr>
          <w:tab/>
        </w:r>
        <w:r w:rsidRPr="00BE1DB4">
          <w:rPr>
            <w:rStyle w:val="Hyperlink"/>
          </w:rPr>
          <w:t>Filtering Lenders</w:t>
        </w:r>
        <w:r>
          <w:rPr>
            <w:noProof/>
            <w:webHidden/>
          </w:rPr>
          <w:tab/>
        </w:r>
        <w:r>
          <w:rPr>
            <w:noProof/>
            <w:webHidden/>
          </w:rPr>
          <w:fldChar w:fldCharType="begin"/>
        </w:r>
        <w:r>
          <w:rPr>
            <w:noProof/>
            <w:webHidden/>
          </w:rPr>
          <w:instrText xml:space="preserve"> PAGEREF _Toc230163659 \h </w:instrText>
        </w:r>
        <w:r>
          <w:rPr>
            <w:noProof/>
            <w:webHidden/>
          </w:rPr>
        </w:r>
        <w:r>
          <w:rPr>
            <w:noProof/>
            <w:webHidden/>
          </w:rPr>
          <w:fldChar w:fldCharType="separate"/>
        </w:r>
        <w:r>
          <w:rPr>
            <w:noProof/>
            <w:webHidden/>
          </w:rPr>
          <w:t>10-16</w:t>
        </w:r>
        <w:r>
          <w:rPr>
            <w:noProof/>
            <w:webHidden/>
          </w:rPr>
          <w:fldChar w:fldCharType="end"/>
        </w:r>
      </w:hyperlink>
    </w:p>
    <w:p w14:paraId="5889CA02" w14:textId="10A87C1A"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60" w:history="1">
        <w:r w:rsidRPr="00BE1DB4">
          <w:rPr>
            <w:rStyle w:val="Hyperlink"/>
          </w:rPr>
          <w:t>10.9.2</w:t>
        </w:r>
        <w:r>
          <w:rPr>
            <w:rFonts w:eastAsiaTheme="minorEastAsia" w:cstheme="minorBidi"/>
            <w:i w:val="0"/>
            <w:iCs w:val="0"/>
            <w:noProof/>
            <w:kern w:val="2"/>
            <w:sz w:val="24"/>
            <w:szCs w:val="24"/>
            <w14:ligatures w14:val="standardContextual"/>
          </w:rPr>
          <w:tab/>
        </w:r>
        <w:r w:rsidRPr="00BE1DB4">
          <w:rPr>
            <w:rStyle w:val="Hyperlink"/>
          </w:rPr>
          <w:t>Sorting Lenders</w:t>
        </w:r>
        <w:r>
          <w:rPr>
            <w:noProof/>
            <w:webHidden/>
          </w:rPr>
          <w:tab/>
        </w:r>
        <w:r>
          <w:rPr>
            <w:noProof/>
            <w:webHidden/>
          </w:rPr>
          <w:fldChar w:fldCharType="begin"/>
        </w:r>
        <w:r>
          <w:rPr>
            <w:noProof/>
            <w:webHidden/>
          </w:rPr>
          <w:instrText xml:space="preserve"> PAGEREF _Toc230163660 \h </w:instrText>
        </w:r>
        <w:r>
          <w:rPr>
            <w:noProof/>
            <w:webHidden/>
          </w:rPr>
        </w:r>
        <w:r>
          <w:rPr>
            <w:noProof/>
            <w:webHidden/>
          </w:rPr>
          <w:fldChar w:fldCharType="separate"/>
        </w:r>
        <w:r>
          <w:rPr>
            <w:noProof/>
            <w:webHidden/>
          </w:rPr>
          <w:t>10-17</w:t>
        </w:r>
        <w:r>
          <w:rPr>
            <w:noProof/>
            <w:webHidden/>
          </w:rPr>
          <w:fldChar w:fldCharType="end"/>
        </w:r>
      </w:hyperlink>
    </w:p>
    <w:p w14:paraId="39179A40" w14:textId="6309FE7D" w:rsidR="00EC7503" w:rsidRDefault="00EC7503">
      <w:pPr>
        <w:pStyle w:val="TOC3"/>
        <w:tabs>
          <w:tab w:val="left" w:pos="1320"/>
          <w:tab w:val="right" w:leader="dot" w:pos="9350"/>
        </w:tabs>
        <w:rPr>
          <w:rFonts w:eastAsiaTheme="minorEastAsia" w:cstheme="minorBidi"/>
          <w:i w:val="0"/>
          <w:iCs w:val="0"/>
          <w:noProof/>
          <w:kern w:val="2"/>
          <w:sz w:val="24"/>
          <w:szCs w:val="24"/>
          <w14:ligatures w14:val="standardContextual"/>
        </w:rPr>
      </w:pPr>
      <w:hyperlink w:anchor="_Toc230163661" w:history="1">
        <w:r w:rsidRPr="00BE1DB4">
          <w:rPr>
            <w:rStyle w:val="Hyperlink"/>
          </w:rPr>
          <w:t>10.9.3</w:t>
        </w:r>
        <w:r>
          <w:rPr>
            <w:rFonts w:eastAsiaTheme="minorEastAsia" w:cstheme="minorBidi"/>
            <w:i w:val="0"/>
            <w:iCs w:val="0"/>
            <w:noProof/>
            <w:kern w:val="2"/>
            <w:sz w:val="24"/>
            <w:szCs w:val="24"/>
            <w14:ligatures w14:val="standardContextual"/>
          </w:rPr>
          <w:tab/>
        </w:r>
        <w:r w:rsidRPr="00BE1DB4">
          <w:rPr>
            <w:rStyle w:val="Hyperlink"/>
          </w:rPr>
          <w:t>Editing a Lender</w:t>
        </w:r>
        <w:r>
          <w:rPr>
            <w:noProof/>
            <w:webHidden/>
          </w:rPr>
          <w:tab/>
        </w:r>
        <w:r>
          <w:rPr>
            <w:noProof/>
            <w:webHidden/>
          </w:rPr>
          <w:fldChar w:fldCharType="begin"/>
        </w:r>
        <w:r>
          <w:rPr>
            <w:noProof/>
            <w:webHidden/>
          </w:rPr>
          <w:instrText xml:space="preserve"> PAGEREF _Toc230163661 \h </w:instrText>
        </w:r>
        <w:r>
          <w:rPr>
            <w:noProof/>
            <w:webHidden/>
          </w:rPr>
        </w:r>
        <w:r>
          <w:rPr>
            <w:noProof/>
            <w:webHidden/>
          </w:rPr>
          <w:fldChar w:fldCharType="separate"/>
        </w:r>
        <w:r>
          <w:rPr>
            <w:noProof/>
            <w:webHidden/>
          </w:rPr>
          <w:t>10-17</w:t>
        </w:r>
        <w:r>
          <w:rPr>
            <w:noProof/>
            <w:webHidden/>
          </w:rPr>
          <w:fldChar w:fldCharType="end"/>
        </w:r>
      </w:hyperlink>
    </w:p>
    <w:p w14:paraId="598555D3" w14:textId="5041BBEA" w:rsidR="00EC7503" w:rsidRDefault="00EC7503">
      <w:pPr>
        <w:pStyle w:val="TOC2"/>
        <w:rPr>
          <w:rFonts w:eastAsiaTheme="minorEastAsia" w:cstheme="minorBidi"/>
          <w:smallCaps w:val="0"/>
          <w:noProof/>
          <w:kern w:val="2"/>
          <w:sz w:val="24"/>
          <w:szCs w:val="24"/>
          <w14:ligatures w14:val="standardContextual"/>
        </w:rPr>
      </w:pPr>
      <w:hyperlink w:anchor="_Toc230163662" w:history="1">
        <w:r w:rsidRPr="00BE1DB4">
          <w:rPr>
            <w:rStyle w:val="Hyperlink"/>
          </w:rPr>
          <w:t>10.10</w:t>
        </w:r>
        <w:r>
          <w:rPr>
            <w:rFonts w:eastAsiaTheme="minorEastAsia" w:cstheme="minorBidi"/>
            <w:smallCaps w:val="0"/>
            <w:noProof/>
            <w:kern w:val="2"/>
            <w:sz w:val="24"/>
            <w:szCs w:val="24"/>
            <w14:ligatures w14:val="standardContextual"/>
          </w:rPr>
          <w:tab/>
        </w:r>
        <w:r w:rsidRPr="00BE1DB4">
          <w:rPr>
            <w:rStyle w:val="Hyperlink"/>
          </w:rPr>
          <w:t>Master Servicer Links</w:t>
        </w:r>
        <w:r>
          <w:rPr>
            <w:noProof/>
            <w:webHidden/>
          </w:rPr>
          <w:tab/>
        </w:r>
        <w:r>
          <w:rPr>
            <w:noProof/>
            <w:webHidden/>
          </w:rPr>
          <w:fldChar w:fldCharType="begin"/>
        </w:r>
        <w:r>
          <w:rPr>
            <w:noProof/>
            <w:webHidden/>
          </w:rPr>
          <w:instrText xml:space="preserve"> PAGEREF _Toc230163662 \h </w:instrText>
        </w:r>
        <w:r>
          <w:rPr>
            <w:noProof/>
            <w:webHidden/>
          </w:rPr>
        </w:r>
        <w:r>
          <w:rPr>
            <w:noProof/>
            <w:webHidden/>
          </w:rPr>
          <w:fldChar w:fldCharType="separate"/>
        </w:r>
        <w:r>
          <w:rPr>
            <w:noProof/>
            <w:webHidden/>
          </w:rPr>
          <w:t>10-19</w:t>
        </w:r>
        <w:r>
          <w:rPr>
            <w:noProof/>
            <w:webHidden/>
          </w:rPr>
          <w:fldChar w:fldCharType="end"/>
        </w:r>
      </w:hyperlink>
    </w:p>
    <w:p w14:paraId="6B3A71EA" w14:textId="28D0E1EF" w:rsidR="00EC7503" w:rsidRDefault="00EC7503">
      <w:pPr>
        <w:pStyle w:val="TOC2"/>
        <w:rPr>
          <w:rFonts w:eastAsiaTheme="minorEastAsia" w:cstheme="minorBidi"/>
          <w:smallCaps w:val="0"/>
          <w:noProof/>
          <w:kern w:val="2"/>
          <w:sz w:val="24"/>
          <w:szCs w:val="24"/>
          <w14:ligatures w14:val="standardContextual"/>
        </w:rPr>
      </w:pPr>
      <w:hyperlink w:anchor="_Toc230163663" w:history="1">
        <w:r w:rsidRPr="00BE1DB4">
          <w:rPr>
            <w:rStyle w:val="Hyperlink"/>
          </w:rPr>
          <w:t>10.11</w:t>
        </w:r>
        <w:r>
          <w:rPr>
            <w:rFonts w:eastAsiaTheme="minorEastAsia" w:cstheme="minorBidi"/>
            <w:smallCaps w:val="0"/>
            <w:noProof/>
            <w:kern w:val="2"/>
            <w:sz w:val="24"/>
            <w:szCs w:val="24"/>
            <w14:ligatures w14:val="standardContextual"/>
          </w:rPr>
          <w:tab/>
        </w:r>
        <w:r w:rsidRPr="00BE1DB4">
          <w:rPr>
            <w:rStyle w:val="Hyperlink"/>
          </w:rPr>
          <w:t>Servicer Screen</w:t>
        </w:r>
        <w:r>
          <w:rPr>
            <w:noProof/>
            <w:webHidden/>
          </w:rPr>
          <w:tab/>
        </w:r>
        <w:r>
          <w:rPr>
            <w:noProof/>
            <w:webHidden/>
          </w:rPr>
          <w:fldChar w:fldCharType="begin"/>
        </w:r>
        <w:r>
          <w:rPr>
            <w:noProof/>
            <w:webHidden/>
          </w:rPr>
          <w:instrText xml:space="preserve"> PAGEREF _Toc230163663 \h </w:instrText>
        </w:r>
        <w:r>
          <w:rPr>
            <w:noProof/>
            <w:webHidden/>
          </w:rPr>
        </w:r>
        <w:r>
          <w:rPr>
            <w:noProof/>
            <w:webHidden/>
          </w:rPr>
          <w:fldChar w:fldCharType="separate"/>
        </w:r>
        <w:r>
          <w:rPr>
            <w:noProof/>
            <w:webHidden/>
          </w:rPr>
          <w:t>10-19</w:t>
        </w:r>
        <w:r>
          <w:rPr>
            <w:noProof/>
            <w:webHidden/>
          </w:rPr>
          <w:fldChar w:fldCharType="end"/>
        </w:r>
      </w:hyperlink>
    </w:p>
    <w:p w14:paraId="3C311E49" w14:textId="566733D8"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64" w:history="1">
        <w:r w:rsidRPr="00BE1DB4">
          <w:rPr>
            <w:rStyle w:val="Hyperlink"/>
          </w:rPr>
          <w:t>10.11.1</w:t>
        </w:r>
        <w:r>
          <w:rPr>
            <w:rFonts w:eastAsiaTheme="minorEastAsia" w:cstheme="minorBidi"/>
            <w:i w:val="0"/>
            <w:iCs w:val="0"/>
            <w:noProof/>
            <w:kern w:val="2"/>
            <w:sz w:val="24"/>
            <w:szCs w:val="24"/>
            <w14:ligatures w14:val="standardContextual"/>
          </w:rPr>
          <w:tab/>
        </w:r>
        <w:r w:rsidRPr="00BE1DB4">
          <w:rPr>
            <w:rStyle w:val="Hyperlink"/>
          </w:rPr>
          <w:t>Filtering Servicers</w:t>
        </w:r>
        <w:r>
          <w:rPr>
            <w:noProof/>
            <w:webHidden/>
          </w:rPr>
          <w:tab/>
        </w:r>
        <w:r>
          <w:rPr>
            <w:noProof/>
            <w:webHidden/>
          </w:rPr>
          <w:fldChar w:fldCharType="begin"/>
        </w:r>
        <w:r>
          <w:rPr>
            <w:noProof/>
            <w:webHidden/>
          </w:rPr>
          <w:instrText xml:space="preserve"> PAGEREF _Toc230163664 \h </w:instrText>
        </w:r>
        <w:r>
          <w:rPr>
            <w:noProof/>
            <w:webHidden/>
          </w:rPr>
        </w:r>
        <w:r>
          <w:rPr>
            <w:noProof/>
            <w:webHidden/>
          </w:rPr>
          <w:fldChar w:fldCharType="separate"/>
        </w:r>
        <w:r>
          <w:rPr>
            <w:noProof/>
            <w:webHidden/>
          </w:rPr>
          <w:t>10-19</w:t>
        </w:r>
        <w:r>
          <w:rPr>
            <w:noProof/>
            <w:webHidden/>
          </w:rPr>
          <w:fldChar w:fldCharType="end"/>
        </w:r>
      </w:hyperlink>
    </w:p>
    <w:p w14:paraId="4363AF29" w14:textId="449E15B8"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65" w:history="1">
        <w:r w:rsidRPr="00BE1DB4">
          <w:rPr>
            <w:rStyle w:val="Hyperlink"/>
          </w:rPr>
          <w:t>10.11.2</w:t>
        </w:r>
        <w:r>
          <w:rPr>
            <w:rFonts w:eastAsiaTheme="minorEastAsia" w:cstheme="minorBidi"/>
            <w:i w:val="0"/>
            <w:iCs w:val="0"/>
            <w:noProof/>
            <w:kern w:val="2"/>
            <w:sz w:val="24"/>
            <w:szCs w:val="24"/>
            <w14:ligatures w14:val="standardContextual"/>
          </w:rPr>
          <w:tab/>
        </w:r>
        <w:r w:rsidRPr="00BE1DB4">
          <w:rPr>
            <w:rStyle w:val="Hyperlink"/>
          </w:rPr>
          <w:t>Sorting Servicers</w:t>
        </w:r>
        <w:r>
          <w:rPr>
            <w:noProof/>
            <w:webHidden/>
          </w:rPr>
          <w:tab/>
        </w:r>
        <w:r>
          <w:rPr>
            <w:noProof/>
            <w:webHidden/>
          </w:rPr>
          <w:fldChar w:fldCharType="begin"/>
        </w:r>
        <w:r>
          <w:rPr>
            <w:noProof/>
            <w:webHidden/>
          </w:rPr>
          <w:instrText xml:space="preserve"> PAGEREF _Toc230163665 \h </w:instrText>
        </w:r>
        <w:r>
          <w:rPr>
            <w:noProof/>
            <w:webHidden/>
          </w:rPr>
        </w:r>
        <w:r>
          <w:rPr>
            <w:noProof/>
            <w:webHidden/>
          </w:rPr>
          <w:fldChar w:fldCharType="separate"/>
        </w:r>
        <w:r>
          <w:rPr>
            <w:noProof/>
            <w:webHidden/>
          </w:rPr>
          <w:t>10-20</w:t>
        </w:r>
        <w:r>
          <w:rPr>
            <w:noProof/>
            <w:webHidden/>
          </w:rPr>
          <w:fldChar w:fldCharType="end"/>
        </w:r>
      </w:hyperlink>
    </w:p>
    <w:p w14:paraId="62438D29" w14:textId="37169FEC"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66" w:history="1">
        <w:r w:rsidRPr="00BE1DB4">
          <w:rPr>
            <w:rStyle w:val="Hyperlink"/>
          </w:rPr>
          <w:t>10.11.3</w:t>
        </w:r>
        <w:r>
          <w:rPr>
            <w:rFonts w:eastAsiaTheme="minorEastAsia" w:cstheme="minorBidi"/>
            <w:i w:val="0"/>
            <w:iCs w:val="0"/>
            <w:noProof/>
            <w:kern w:val="2"/>
            <w:sz w:val="24"/>
            <w:szCs w:val="24"/>
            <w14:ligatures w14:val="standardContextual"/>
          </w:rPr>
          <w:tab/>
        </w:r>
        <w:r w:rsidRPr="00BE1DB4">
          <w:rPr>
            <w:rStyle w:val="Hyperlink"/>
          </w:rPr>
          <w:t>Editing a Servicer</w:t>
        </w:r>
        <w:r>
          <w:rPr>
            <w:noProof/>
            <w:webHidden/>
          </w:rPr>
          <w:tab/>
        </w:r>
        <w:r>
          <w:rPr>
            <w:noProof/>
            <w:webHidden/>
          </w:rPr>
          <w:fldChar w:fldCharType="begin"/>
        </w:r>
        <w:r>
          <w:rPr>
            <w:noProof/>
            <w:webHidden/>
          </w:rPr>
          <w:instrText xml:space="preserve"> PAGEREF _Toc230163666 \h </w:instrText>
        </w:r>
        <w:r>
          <w:rPr>
            <w:noProof/>
            <w:webHidden/>
          </w:rPr>
        </w:r>
        <w:r>
          <w:rPr>
            <w:noProof/>
            <w:webHidden/>
          </w:rPr>
          <w:fldChar w:fldCharType="separate"/>
        </w:r>
        <w:r>
          <w:rPr>
            <w:noProof/>
            <w:webHidden/>
          </w:rPr>
          <w:t>10-21</w:t>
        </w:r>
        <w:r>
          <w:rPr>
            <w:noProof/>
            <w:webHidden/>
          </w:rPr>
          <w:fldChar w:fldCharType="end"/>
        </w:r>
      </w:hyperlink>
    </w:p>
    <w:p w14:paraId="548B52DB" w14:textId="38D42CA0" w:rsidR="00EC7503" w:rsidRDefault="00EC7503">
      <w:pPr>
        <w:pStyle w:val="TOC2"/>
        <w:rPr>
          <w:rFonts w:eastAsiaTheme="minorEastAsia" w:cstheme="minorBidi"/>
          <w:smallCaps w:val="0"/>
          <w:noProof/>
          <w:kern w:val="2"/>
          <w:sz w:val="24"/>
          <w:szCs w:val="24"/>
          <w14:ligatures w14:val="standardContextual"/>
        </w:rPr>
      </w:pPr>
      <w:hyperlink w:anchor="_Toc230163667" w:history="1">
        <w:r w:rsidRPr="00BE1DB4">
          <w:rPr>
            <w:rStyle w:val="Hyperlink"/>
          </w:rPr>
          <w:t>10.12</w:t>
        </w:r>
        <w:r>
          <w:rPr>
            <w:rFonts w:eastAsiaTheme="minorEastAsia" w:cstheme="minorBidi"/>
            <w:smallCaps w:val="0"/>
            <w:noProof/>
            <w:kern w:val="2"/>
            <w:sz w:val="24"/>
            <w:szCs w:val="24"/>
            <w14:ligatures w14:val="standardContextual"/>
          </w:rPr>
          <w:tab/>
        </w:r>
        <w:r w:rsidRPr="00BE1DB4">
          <w:rPr>
            <w:rStyle w:val="Hyperlink"/>
          </w:rPr>
          <w:t>Master Servicer</w:t>
        </w:r>
        <w:r>
          <w:rPr>
            <w:noProof/>
            <w:webHidden/>
          </w:rPr>
          <w:tab/>
        </w:r>
        <w:r>
          <w:rPr>
            <w:noProof/>
            <w:webHidden/>
          </w:rPr>
          <w:fldChar w:fldCharType="begin"/>
        </w:r>
        <w:r>
          <w:rPr>
            <w:noProof/>
            <w:webHidden/>
          </w:rPr>
          <w:instrText xml:space="preserve"> PAGEREF _Toc230163667 \h </w:instrText>
        </w:r>
        <w:r>
          <w:rPr>
            <w:noProof/>
            <w:webHidden/>
          </w:rPr>
        </w:r>
        <w:r>
          <w:rPr>
            <w:noProof/>
            <w:webHidden/>
          </w:rPr>
          <w:fldChar w:fldCharType="separate"/>
        </w:r>
        <w:r>
          <w:rPr>
            <w:noProof/>
            <w:webHidden/>
          </w:rPr>
          <w:t>10-22</w:t>
        </w:r>
        <w:r>
          <w:rPr>
            <w:noProof/>
            <w:webHidden/>
          </w:rPr>
          <w:fldChar w:fldCharType="end"/>
        </w:r>
      </w:hyperlink>
    </w:p>
    <w:p w14:paraId="7FF68A26" w14:textId="0794F5C8"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68" w:history="1">
        <w:r w:rsidRPr="00BE1DB4">
          <w:rPr>
            <w:rStyle w:val="Hyperlink"/>
          </w:rPr>
          <w:t>10.12.1</w:t>
        </w:r>
        <w:r>
          <w:rPr>
            <w:rFonts w:eastAsiaTheme="minorEastAsia" w:cstheme="minorBidi"/>
            <w:i w:val="0"/>
            <w:iCs w:val="0"/>
            <w:noProof/>
            <w:kern w:val="2"/>
            <w:sz w:val="24"/>
            <w:szCs w:val="24"/>
            <w14:ligatures w14:val="standardContextual"/>
          </w:rPr>
          <w:tab/>
        </w:r>
        <w:r w:rsidRPr="00BE1DB4">
          <w:rPr>
            <w:rStyle w:val="Hyperlink"/>
          </w:rPr>
          <w:t>Filtering Master Servicers</w:t>
        </w:r>
        <w:r>
          <w:rPr>
            <w:noProof/>
            <w:webHidden/>
          </w:rPr>
          <w:tab/>
        </w:r>
        <w:r>
          <w:rPr>
            <w:noProof/>
            <w:webHidden/>
          </w:rPr>
          <w:fldChar w:fldCharType="begin"/>
        </w:r>
        <w:r>
          <w:rPr>
            <w:noProof/>
            <w:webHidden/>
          </w:rPr>
          <w:instrText xml:space="preserve"> PAGEREF _Toc230163668 \h </w:instrText>
        </w:r>
        <w:r>
          <w:rPr>
            <w:noProof/>
            <w:webHidden/>
          </w:rPr>
        </w:r>
        <w:r>
          <w:rPr>
            <w:noProof/>
            <w:webHidden/>
          </w:rPr>
          <w:fldChar w:fldCharType="separate"/>
        </w:r>
        <w:r>
          <w:rPr>
            <w:noProof/>
            <w:webHidden/>
          </w:rPr>
          <w:t>10-22</w:t>
        </w:r>
        <w:r>
          <w:rPr>
            <w:noProof/>
            <w:webHidden/>
          </w:rPr>
          <w:fldChar w:fldCharType="end"/>
        </w:r>
      </w:hyperlink>
    </w:p>
    <w:p w14:paraId="301ED7E8" w14:textId="09EC60A0"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69" w:history="1">
        <w:r w:rsidRPr="00BE1DB4">
          <w:rPr>
            <w:rStyle w:val="Hyperlink"/>
          </w:rPr>
          <w:t>10.12.2</w:t>
        </w:r>
        <w:r>
          <w:rPr>
            <w:rFonts w:eastAsiaTheme="minorEastAsia" w:cstheme="minorBidi"/>
            <w:i w:val="0"/>
            <w:iCs w:val="0"/>
            <w:noProof/>
            <w:kern w:val="2"/>
            <w:sz w:val="24"/>
            <w:szCs w:val="24"/>
            <w14:ligatures w14:val="standardContextual"/>
          </w:rPr>
          <w:tab/>
        </w:r>
        <w:r w:rsidRPr="00BE1DB4">
          <w:rPr>
            <w:rStyle w:val="Hyperlink"/>
          </w:rPr>
          <w:t>Sorting Master Servicers</w:t>
        </w:r>
        <w:r>
          <w:rPr>
            <w:noProof/>
            <w:webHidden/>
          </w:rPr>
          <w:tab/>
        </w:r>
        <w:r>
          <w:rPr>
            <w:noProof/>
            <w:webHidden/>
          </w:rPr>
          <w:fldChar w:fldCharType="begin"/>
        </w:r>
        <w:r>
          <w:rPr>
            <w:noProof/>
            <w:webHidden/>
          </w:rPr>
          <w:instrText xml:space="preserve"> PAGEREF _Toc230163669 \h </w:instrText>
        </w:r>
        <w:r>
          <w:rPr>
            <w:noProof/>
            <w:webHidden/>
          </w:rPr>
        </w:r>
        <w:r>
          <w:rPr>
            <w:noProof/>
            <w:webHidden/>
          </w:rPr>
          <w:fldChar w:fldCharType="separate"/>
        </w:r>
        <w:r>
          <w:rPr>
            <w:noProof/>
            <w:webHidden/>
          </w:rPr>
          <w:t>10-22</w:t>
        </w:r>
        <w:r>
          <w:rPr>
            <w:noProof/>
            <w:webHidden/>
          </w:rPr>
          <w:fldChar w:fldCharType="end"/>
        </w:r>
      </w:hyperlink>
    </w:p>
    <w:p w14:paraId="2A4D9BC0" w14:textId="58FD8333"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0" w:history="1">
        <w:r w:rsidRPr="00BE1DB4">
          <w:rPr>
            <w:rStyle w:val="Hyperlink"/>
          </w:rPr>
          <w:t>10.12.3</w:t>
        </w:r>
        <w:r>
          <w:rPr>
            <w:rFonts w:eastAsiaTheme="minorEastAsia" w:cstheme="minorBidi"/>
            <w:i w:val="0"/>
            <w:iCs w:val="0"/>
            <w:noProof/>
            <w:kern w:val="2"/>
            <w:sz w:val="24"/>
            <w:szCs w:val="24"/>
            <w14:ligatures w14:val="standardContextual"/>
          </w:rPr>
          <w:tab/>
        </w:r>
        <w:r w:rsidRPr="00BE1DB4">
          <w:rPr>
            <w:rStyle w:val="Hyperlink"/>
          </w:rPr>
          <w:t>Editing a Master Servicer</w:t>
        </w:r>
        <w:r>
          <w:rPr>
            <w:noProof/>
            <w:webHidden/>
          </w:rPr>
          <w:tab/>
        </w:r>
        <w:r>
          <w:rPr>
            <w:noProof/>
            <w:webHidden/>
          </w:rPr>
          <w:fldChar w:fldCharType="begin"/>
        </w:r>
        <w:r>
          <w:rPr>
            <w:noProof/>
            <w:webHidden/>
          </w:rPr>
          <w:instrText xml:space="preserve"> PAGEREF _Toc230163670 \h </w:instrText>
        </w:r>
        <w:r>
          <w:rPr>
            <w:noProof/>
            <w:webHidden/>
          </w:rPr>
        </w:r>
        <w:r>
          <w:rPr>
            <w:noProof/>
            <w:webHidden/>
          </w:rPr>
          <w:fldChar w:fldCharType="separate"/>
        </w:r>
        <w:r>
          <w:rPr>
            <w:noProof/>
            <w:webHidden/>
          </w:rPr>
          <w:t>10-23</w:t>
        </w:r>
        <w:r>
          <w:rPr>
            <w:noProof/>
            <w:webHidden/>
          </w:rPr>
          <w:fldChar w:fldCharType="end"/>
        </w:r>
      </w:hyperlink>
    </w:p>
    <w:p w14:paraId="7E5CDEA0" w14:textId="433FBA98" w:rsidR="00EC7503" w:rsidRDefault="00EC7503">
      <w:pPr>
        <w:pStyle w:val="TOC2"/>
        <w:rPr>
          <w:rFonts w:eastAsiaTheme="minorEastAsia" w:cstheme="minorBidi"/>
          <w:smallCaps w:val="0"/>
          <w:noProof/>
          <w:kern w:val="2"/>
          <w:sz w:val="24"/>
          <w:szCs w:val="24"/>
          <w14:ligatures w14:val="standardContextual"/>
        </w:rPr>
      </w:pPr>
      <w:hyperlink w:anchor="_Toc230163671" w:history="1">
        <w:r w:rsidRPr="00BE1DB4">
          <w:rPr>
            <w:rStyle w:val="Hyperlink"/>
          </w:rPr>
          <w:t>10.13</w:t>
        </w:r>
        <w:r>
          <w:rPr>
            <w:rFonts w:eastAsiaTheme="minorEastAsia" w:cstheme="minorBidi"/>
            <w:smallCaps w:val="0"/>
            <w:noProof/>
            <w:kern w:val="2"/>
            <w:sz w:val="24"/>
            <w:szCs w:val="24"/>
            <w14:ligatures w14:val="standardContextual"/>
          </w:rPr>
          <w:tab/>
        </w:r>
        <w:r w:rsidRPr="00BE1DB4">
          <w:rPr>
            <w:rStyle w:val="Hyperlink"/>
          </w:rPr>
          <w:t>Petitioner Screen</w:t>
        </w:r>
        <w:r>
          <w:rPr>
            <w:noProof/>
            <w:webHidden/>
          </w:rPr>
          <w:tab/>
        </w:r>
        <w:r>
          <w:rPr>
            <w:noProof/>
            <w:webHidden/>
          </w:rPr>
          <w:fldChar w:fldCharType="begin"/>
        </w:r>
        <w:r>
          <w:rPr>
            <w:noProof/>
            <w:webHidden/>
          </w:rPr>
          <w:instrText xml:space="preserve"> PAGEREF _Toc230163671 \h </w:instrText>
        </w:r>
        <w:r>
          <w:rPr>
            <w:noProof/>
            <w:webHidden/>
          </w:rPr>
        </w:r>
        <w:r>
          <w:rPr>
            <w:noProof/>
            <w:webHidden/>
          </w:rPr>
          <w:fldChar w:fldCharType="separate"/>
        </w:r>
        <w:r>
          <w:rPr>
            <w:noProof/>
            <w:webHidden/>
          </w:rPr>
          <w:t>10-23</w:t>
        </w:r>
        <w:r>
          <w:rPr>
            <w:noProof/>
            <w:webHidden/>
          </w:rPr>
          <w:fldChar w:fldCharType="end"/>
        </w:r>
      </w:hyperlink>
    </w:p>
    <w:p w14:paraId="4BD5A413" w14:textId="613E8CBD"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2" w:history="1">
        <w:r w:rsidRPr="00BE1DB4">
          <w:rPr>
            <w:rStyle w:val="Hyperlink"/>
          </w:rPr>
          <w:t>10.13.1</w:t>
        </w:r>
        <w:r>
          <w:rPr>
            <w:rFonts w:eastAsiaTheme="minorEastAsia" w:cstheme="minorBidi"/>
            <w:i w:val="0"/>
            <w:iCs w:val="0"/>
            <w:noProof/>
            <w:kern w:val="2"/>
            <w:sz w:val="24"/>
            <w:szCs w:val="24"/>
            <w14:ligatures w14:val="standardContextual"/>
          </w:rPr>
          <w:tab/>
        </w:r>
        <w:r w:rsidRPr="00BE1DB4">
          <w:rPr>
            <w:rStyle w:val="Hyperlink"/>
          </w:rPr>
          <w:t>Filtering Petitioners</w:t>
        </w:r>
        <w:r>
          <w:rPr>
            <w:noProof/>
            <w:webHidden/>
          </w:rPr>
          <w:tab/>
        </w:r>
        <w:r>
          <w:rPr>
            <w:noProof/>
            <w:webHidden/>
          </w:rPr>
          <w:fldChar w:fldCharType="begin"/>
        </w:r>
        <w:r>
          <w:rPr>
            <w:noProof/>
            <w:webHidden/>
          </w:rPr>
          <w:instrText xml:space="preserve"> PAGEREF _Toc230163672 \h </w:instrText>
        </w:r>
        <w:r>
          <w:rPr>
            <w:noProof/>
            <w:webHidden/>
          </w:rPr>
        </w:r>
        <w:r>
          <w:rPr>
            <w:noProof/>
            <w:webHidden/>
          </w:rPr>
          <w:fldChar w:fldCharType="separate"/>
        </w:r>
        <w:r>
          <w:rPr>
            <w:noProof/>
            <w:webHidden/>
          </w:rPr>
          <w:t>10-24</w:t>
        </w:r>
        <w:r>
          <w:rPr>
            <w:noProof/>
            <w:webHidden/>
          </w:rPr>
          <w:fldChar w:fldCharType="end"/>
        </w:r>
      </w:hyperlink>
    </w:p>
    <w:p w14:paraId="5E0441CB" w14:textId="142E447B"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3" w:history="1">
        <w:r w:rsidRPr="00BE1DB4">
          <w:rPr>
            <w:rStyle w:val="Hyperlink"/>
          </w:rPr>
          <w:t>10.13.2</w:t>
        </w:r>
        <w:r>
          <w:rPr>
            <w:rFonts w:eastAsiaTheme="minorEastAsia" w:cstheme="minorBidi"/>
            <w:i w:val="0"/>
            <w:iCs w:val="0"/>
            <w:noProof/>
            <w:kern w:val="2"/>
            <w:sz w:val="24"/>
            <w:szCs w:val="24"/>
            <w14:ligatures w14:val="standardContextual"/>
          </w:rPr>
          <w:tab/>
        </w:r>
        <w:r w:rsidRPr="00BE1DB4">
          <w:rPr>
            <w:rStyle w:val="Hyperlink"/>
          </w:rPr>
          <w:t>Sorting Petitioners</w:t>
        </w:r>
        <w:r>
          <w:rPr>
            <w:noProof/>
            <w:webHidden/>
          </w:rPr>
          <w:tab/>
        </w:r>
        <w:r>
          <w:rPr>
            <w:noProof/>
            <w:webHidden/>
          </w:rPr>
          <w:fldChar w:fldCharType="begin"/>
        </w:r>
        <w:r>
          <w:rPr>
            <w:noProof/>
            <w:webHidden/>
          </w:rPr>
          <w:instrText xml:space="preserve"> PAGEREF _Toc230163673 \h </w:instrText>
        </w:r>
        <w:r>
          <w:rPr>
            <w:noProof/>
            <w:webHidden/>
          </w:rPr>
        </w:r>
        <w:r>
          <w:rPr>
            <w:noProof/>
            <w:webHidden/>
          </w:rPr>
          <w:fldChar w:fldCharType="separate"/>
        </w:r>
        <w:r>
          <w:rPr>
            <w:noProof/>
            <w:webHidden/>
          </w:rPr>
          <w:t>10-24</w:t>
        </w:r>
        <w:r>
          <w:rPr>
            <w:noProof/>
            <w:webHidden/>
          </w:rPr>
          <w:fldChar w:fldCharType="end"/>
        </w:r>
      </w:hyperlink>
    </w:p>
    <w:p w14:paraId="645D013B" w14:textId="52E9DE10"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4" w:history="1">
        <w:r w:rsidRPr="00BE1DB4">
          <w:rPr>
            <w:rStyle w:val="Hyperlink"/>
          </w:rPr>
          <w:t>10.13.3</w:t>
        </w:r>
        <w:r>
          <w:rPr>
            <w:rFonts w:eastAsiaTheme="minorEastAsia" w:cstheme="minorBidi"/>
            <w:i w:val="0"/>
            <w:iCs w:val="0"/>
            <w:noProof/>
            <w:kern w:val="2"/>
            <w:sz w:val="24"/>
            <w:szCs w:val="24"/>
            <w14:ligatures w14:val="standardContextual"/>
          </w:rPr>
          <w:tab/>
        </w:r>
        <w:r w:rsidRPr="00BE1DB4">
          <w:rPr>
            <w:rStyle w:val="Hyperlink"/>
          </w:rPr>
          <w:t>Creating a Petitioner</w:t>
        </w:r>
        <w:r>
          <w:rPr>
            <w:noProof/>
            <w:webHidden/>
          </w:rPr>
          <w:tab/>
        </w:r>
        <w:r>
          <w:rPr>
            <w:noProof/>
            <w:webHidden/>
          </w:rPr>
          <w:fldChar w:fldCharType="begin"/>
        </w:r>
        <w:r>
          <w:rPr>
            <w:noProof/>
            <w:webHidden/>
          </w:rPr>
          <w:instrText xml:space="preserve"> PAGEREF _Toc230163674 \h </w:instrText>
        </w:r>
        <w:r>
          <w:rPr>
            <w:noProof/>
            <w:webHidden/>
          </w:rPr>
        </w:r>
        <w:r>
          <w:rPr>
            <w:noProof/>
            <w:webHidden/>
          </w:rPr>
          <w:fldChar w:fldCharType="separate"/>
        </w:r>
        <w:r>
          <w:rPr>
            <w:noProof/>
            <w:webHidden/>
          </w:rPr>
          <w:t>10-25</w:t>
        </w:r>
        <w:r>
          <w:rPr>
            <w:noProof/>
            <w:webHidden/>
          </w:rPr>
          <w:fldChar w:fldCharType="end"/>
        </w:r>
      </w:hyperlink>
    </w:p>
    <w:p w14:paraId="5F051145" w14:textId="1943F5AF"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5" w:history="1">
        <w:r w:rsidRPr="00BE1DB4">
          <w:rPr>
            <w:rStyle w:val="Hyperlink"/>
          </w:rPr>
          <w:t>10.13.4</w:t>
        </w:r>
        <w:r>
          <w:rPr>
            <w:rFonts w:eastAsiaTheme="minorEastAsia" w:cstheme="minorBidi"/>
            <w:i w:val="0"/>
            <w:iCs w:val="0"/>
            <w:noProof/>
            <w:kern w:val="2"/>
            <w:sz w:val="24"/>
            <w:szCs w:val="24"/>
            <w14:ligatures w14:val="standardContextual"/>
          </w:rPr>
          <w:tab/>
        </w:r>
        <w:r w:rsidRPr="00BE1DB4">
          <w:rPr>
            <w:rStyle w:val="Hyperlink"/>
          </w:rPr>
          <w:t>Editing a Petitioner</w:t>
        </w:r>
        <w:r>
          <w:rPr>
            <w:noProof/>
            <w:webHidden/>
          </w:rPr>
          <w:tab/>
        </w:r>
        <w:r>
          <w:rPr>
            <w:noProof/>
            <w:webHidden/>
          </w:rPr>
          <w:fldChar w:fldCharType="begin"/>
        </w:r>
        <w:r>
          <w:rPr>
            <w:noProof/>
            <w:webHidden/>
          </w:rPr>
          <w:instrText xml:space="preserve"> PAGEREF _Toc230163675 \h </w:instrText>
        </w:r>
        <w:r>
          <w:rPr>
            <w:noProof/>
            <w:webHidden/>
          </w:rPr>
        </w:r>
        <w:r>
          <w:rPr>
            <w:noProof/>
            <w:webHidden/>
          </w:rPr>
          <w:fldChar w:fldCharType="separate"/>
        </w:r>
        <w:r>
          <w:rPr>
            <w:noProof/>
            <w:webHidden/>
          </w:rPr>
          <w:t>10-25</w:t>
        </w:r>
        <w:r>
          <w:rPr>
            <w:noProof/>
            <w:webHidden/>
          </w:rPr>
          <w:fldChar w:fldCharType="end"/>
        </w:r>
      </w:hyperlink>
    </w:p>
    <w:p w14:paraId="60745FED" w14:textId="106E8E6D" w:rsidR="00EC7503" w:rsidRDefault="00EC7503">
      <w:pPr>
        <w:pStyle w:val="TOC2"/>
        <w:rPr>
          <w:rFonts w:eastAsiaTheme="minorEastAsia" w:cstheme="minorBidi"/>
          <w:smallCaps w:val="0"/>
          <w:noProof/>
          <w:kern w:val="2"/>
          <w:sz w:val="24"/>
          <w:szCs w:val="24"/>
          <w14:ligatures w14:val="standardContextual"/>
        </w:rPr>
      </w:pPr>
      <w:hyperlink w:anchor="_Toc230163676" w:history="1">
        <w:r w:rsidRPr="00BE1DB4">
          <w:rPr>
            <w:rStyle w:val="Hyperlink"/>
          </w:rPr>
          <w:t>10.14</w:t>
        </w:r>
        <w:r>
          <w:rPr>
            <w:rFonts w:eastAsiaTheme="minorEastAsia" w:cstheme="minorBidi"/>
            <w:smallCaps w:val="0"/>
            <w:noProof/>
            <w:kern w:val="2"/>
            <w:sz w:val="24"/>
            <w:szCs w:val="24"/>
            <w14:ligatures w14:val="standardContextual"/>
          </w:rPr>
          <w:tab/>
        </w:r>
        <w:r w:rsidRPr="00BE1DB4">
          <w:rPr>
            <w:rStyle w:val="Hyperlink"/>
          </w:rPr>
          <w:t>Tax Authority Screen</w:t>
        </w:r>
        <w:r>
          <w:rPr>
            <w:noProof/>
            <w:webHidden/>
          </w:rPr>
          <w:tab/>
        </w:r>
        <w:r>
          <w:rPr>
            <w:noProof/>
            <w:webHidden/>
          </w:rPr>
          <w:fldChar w:fldCharType="begin"/>
        </w:r>
        <w:r>
          <w:rPr>
            <w:noProof/>
            <w:webHidden/>
          </w:rPr>
          <w:instrText xml:space="preserve"> PAGEREF _Toc230163676 \h </w:instrText>
        </w:r>
        <w:r>
          <w:rPr>
            <w:noProof/>
            <w:webHidden/>
          </w:rPr>
        </w:r>
        <w:r>
          <w:rPr>
            <w:noProof/>
            <w:webHidden/>
          </w:rPr>
          <w:fldChar w:fldCharType="separate"/>
        </w:r>
        <w:r>
          <w:rPr>
            <w:noProof/>
            <w:webHidden/>
          </w:rPr>
          <w:t>10-26</w:t>
        </w:r>
        <w:r>
          <w:rPr>
            <w:noProof/>
            <w:webHidden/>
          </w:rPr>
          <w:fldChar w:fldCharType="end"/>
        </w:r>
      </w:hyperlink>
    </w:p>
    <w:p w14:paraId="6B90FB75" w14:textId="3E418ECC"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7" w:history="1">
        <w:r w:rsidRPr="00BE1DB4">
          <w:rPr>
            <w:rStyle w:val="Hyperlink"/>
          </w:rPr>
          <w:t>10.14.1</w:t>
        </w:r>
        <w:r>
          <w:rPr>
            <w:rFonts w:eastAsiaTheme="minorEastAsia" w:cstheme="minorBidi"/>
            <w:i w:val="0"/>
            <w:iCs w:val="0"/>
            <w:noProof/>
            <w:kern w:val="2"/>
            <w:sz w:val="24"/>
            <w:szCs w:val="24"/>
            <w14:ligatures w14:val="standardContextual"/>
          </w:rPr>
          <w:tab/>
        </w:r>
        <w:r w:rsidRPr="00BE1DB4">
          <w:rPr>
            <w:rStyle w:val="Hyperlink"/>
          </w:rPr>
          <w:t>Filtering Tax Authorities</w:t>
        </w:r>
        <w:r>
          <w:rPr>
            <w:noProof/>
            <w:webHidden/>
          </w:rPr>
          <w:tab/>
        </w:r>
        <w:r>
          <w:rPr>
            <w:noProof/>
            <w:webHidden/>
          </w:rPr>
          <w:fldChar w:fldCharType="begin"/>
        </w:r>
        <w:r>
          <w:rPr>
            <w:noProof/>
            <w:webHidden/>
          </w:rPr>
          <w:instrText xml:space="preserve"> PAGEREF _Toc230163677 \h </w:instrText>
        </w:r>
        <w:r>
          <w:rPr>
            <w:noProof/>
            <w:webHidden/>
          </w:rPr>
        </w:r>
        <w:r>
          <w:rPr>
            <w:noProof/>
            <w:webHidden/>
          </w:rPr>
          <w:fldChar w:fldCharType="separate"/>
        </w:r>
        <w:r>
          <w:rPr>
            <w:noProof/>
            <w:webHidden/>
          </w:rPr>
          <w:t>10-26</w:t>
        </w:r>
        <w:r>
          <w:rPr>
            <w:noProof/>
            <w:webHidden/>
          </w:rPr>
          <w:fldChar w:fldCharType="end"/>
        </w:r>
      </w:hyperlink>
    </w:p>
    <w:p w14:paraId="340BBB14" w14:textId="21D4BF3B"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8" w:history="1">
        <w:r w:rsidRPr="00BE1DB4">
          <w:rPr>
            <w:rStyle w:val="Hyperlink"/>
          </w:rPr>
          <w:t>10.14.2</w:t>
        </w:r>
        <w:r>
          <w:rPr>
            <w:rFonts w:eastAsiaTheme="minorEastAsia" w:cstheme="minorBidi"/>
            <w:i w:val="0"/>
            <w:iCs w:val="0"/>
            <w:noProof/>
            <w:kern w:val="2"/>
            <w:sz w:val="24"/>
            <w:szCs w:val="24"/>
            <w14:ligatures w14:val="standardContextual"/>
          </w:rPr>
          <w:tab/>
        </w:r>
        <w:r w:rsidRPr="00BE1DB4">
          <w:rPr>
            <w:rStyle w:val="Hyperlink"/>
          </w:rPr>
          <w:t>Sorting Tax Authorities</w:t>
        </w:r>
        <w:r>
          <w:rPr>
            <w:noProof/>
            <w:webHidden/>
          </w:rPr>
          <w:tab/>
        </w:r>
        <w:r>
          <w:rPr>
            <w:noProof/>
            <w:webHidden/>
          </w:rPr>
          <w:fldChar w:fldCharType="begin"/>
        </w:r>
        <w:r>
          <w:rPr>
            <w:noProof/>
            <w:webHidden/>
          </w:rPr>
          <w:instrText xml:space="preserve"> PAGEREF _Toc230163678 \h </w:instrText>
        </w:r>
        <w:r>
          <w:rPr>
            <w:noProof/>
            <w:webHidden/>
          </w:rPr>
        </w:r>
        <w:r>
          <w:rPr>
            <w:noProof/>
            <w:webHidden/>
          </w:rPr>
          <w:fldChar w:fldCharType="separate"/>
        </w:r>
        <w:r>
          <w:rPr>
            <w:noProof/>
            <w:webHidden/>
          </w:rPr>
          <w:t>10-26</w:t>
        </w:r>
        <w:r>
          <w:rPr>
            <w:noProof/>
            <w:webHidden/>
          </w:rPr>
          <w:fldChar w:fldCharType="end"/>
        </w:r>
      </w:hyperlink>
    </w:p>
    <w:p w14:paraId="4114C69B" w14:textId="4B152112"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79" w:history="1">
        <w:r w:rsidRPr="00BE1DB4">
          <w:rPr>
            <w:rStyle w:val="Hyperlink"/>
          </w:rPr>
          <w:t>10.14.3</w:t>
        </w:r>
        <w:r>
          <w:rPr>
            <w:rFonts w:eastAsiaTheme="minorEastAsia" w:cstheme="minorBidi"/>
            <w:i w:val="0"/>
            <w:iCs w:val="0"/>
            <w:noProof/>
            <w:kern w:val="2"/>
            <w:sz w:val="24"/>
            <w:szCs w:val="24"/>
            <w14:ligatures w14:val="standardContextual"/>
          </w:rPr>
          <w:tab/>
        </w:r>
        <w:r w:rsidRPr="00BE1DB4">
          <w:rPr>
            <w:rStyle w:val="Hyperlink"/>
          </w:rPr>
          <w:t>Creating a Tax Authority</w:t>
        </w:r>
        <w:r>
          <w:rPr>
            <w:noProof/>
            <w:webHidden/>
          </w:rPr>
          <w:tab/>
        </w:r>
        <w:r>
          <w:rPr>
            <w:noProof/>
            <w:webHidden/>
          </w:rPr>
          <w:fldChar w:fldCharType="begin"/>
        </w:r>
        <w:r>
          <w:rPr>
            <w:noProof/>
            <w:webHidden/>
          </w:rPr>
          <w:instrText xml:space="preserve"> PAGEREF _Toc230163679 \h </w:instrText>
        </w:r>
        <w:r>
          <w:rPr>
            <w:noProof/>
            <w:webHidden/>
          </w:rPr>
        </w:r>
        <w:r>
          <w:rPr>
            <w:noProof/>
            <w:webHidden/>
          </w:rPr>
          <w:fldChar w:fldCharType="separate"/>
        </w:r>
        <w:r>
          <w:rPr>
            <w:noProof/>
            <w:webHidden/>
          </w:rPr>
          <w:t>10-27</w:t>
        </w:r>
        <w:r>
          <w:rPr>
            <w:noProof/>
            <w:webHidden/>
          </w:rPr>
          <w:fldChar w:fldCharType="end"/>
        </w:r>
      </w:hyperlink>
    </w:p>
    <w:p w14:paraId="55140811" w14:textId="68273ACF"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0" w:history="1">
        <w:r w:rsidRPr="00BE1DB4">
          <w:rPr>
            <w:rStyle w:val="Hyperlink"/>
          </w:rPr>
          <w:t>10.14.4</w:t>
        </w:r>
        <w:r>
          <w:rPr>
            <w:rFonts w:eastAsiaTheme="minorEastAsia" w:cstheme="minorBidi"/>
            <w:i w:val="0"/>
            <w:iCs w:val="0"/>
            <w:noProof/>
            <w:kern w:val="2"/>
            <w:sz w:val="24"/>
            <w:szCs w:val="24"/>
            <w14:ligatures w14:val="standardContextual"/>
          </w:rPr>
          <w:tab/>
        </w:r>
        <w:r w:rsidRPr="00BE1DB4">
          <w:rPr>
            <w:rStyle w:val="Hyperlink"/>
          </w:rPr>
          <w:t>Editing a Tax Authority</w:t>
        </w:r>
        <w:r>
          <w:rPr>
            <w:noProof/>
            <w:webHidden/>
          </w:rPr>
          <w:tab/>
        </w:r>
        <w:r>
          <w:rPr>
            <w:noProof/>
            <w:webHidden/>
          </w:rPr>
          <w:fldChar w:fldCharType="begin"/>
        </w:r>
        <w:r>
          <w:rPr>
            <w:noProof/>
            <w:webHidden/>
          </w:rPr>
          <w:instrText xml:space="preserve"> PAGEREF _Toc230163680 \h </w:instrText>
        </w:r>
        <w:r>
          <w:rPr>
            <w:noProof/>
            <w:webHidden/>
          </w:rPr>
        </w:r>
        <w:r>
          <w:rPr>
            <w:noProof/>
            <w:webHidden/>
          </w:rPr>
          <w:fldChar w:fldCharType="separate"/>
        </w:r>
        <w:r>
          <w:rPr>
            <w:noProof/>
            <w:webHidden/>
          </w:rPr>
          <w:t>10-28</w:t>
        </w:r>
        <w:r>
          <w:rPr>
            <w:noProof/>
            <w:webHidden/>
          </w:rPr>
          <w:fldChar w:fldCharType="end"/>
        </w:r>
      </w:hyperlink>
    </w:p>
    <w:p w14:paraId="7C865342" w14:textId="019F8853" w:rsidR="00EC7503" w:rsidRDefault="00EC7503">
      <w:pPr>
        <w:pStyle w:val="TOC2"/>
        <w:rPr>
          <w:rFonts w:eastAsiaTheme="minorEastAsia" w:cstheme="minorBidi"/>
          <w:smallCaps w:val="0"/>
          <w:noProof/>
          <w:kern w:val="2"/>
          <w:sz w:val="24"/>
          <w:szCs w:val="24"/>
          <w14:ligatures w14:val="standardContextual"/>
        </w:rPr>
      </w:pPr>
      <w:hyperlink w:anchor="_Toc230163681" w:history="1">
        <w:r w:rsidRPr="00BE1DB4">
          <w:rPr>
            <w:rStyle w:val="Hyperlink"/>
          </w:rPr>
          <w:t>10.15</w:t>
        </w:r>
        <w:r>
          <w:rPr>
            <w:rFonts w:eastAsiaTheme="minorEastAsia" w:cstheme="minorBidi"/>
            <w:smallCaps w:val="0"/>
            <w:noProof/>
            <w:kern w:val="2"/>
            <w:sz w:val="24"/>
            <w:szCs w:val="24"/>
            <w14:ligatures w14:val="standardContextual"/>
          </w:rPr>
          <w:tab/>
        </w:r>
        <w:r w:rsidRPr="00BE1DB4">
          <w:rPr>
            <w:rStyle w:val="Hyperlink"/>
          </w:rPr>
          <w:t>Vendors Screen</w:t>
        </w:r>
        <w:r>
          <w:rPr>
            <w:noProof/>
            <w:webHidden/>
          </w:rPr>
          <w:tab/>
        </w:r>
        <w:r>
          <w:rPr>
            <w:noProof/>
            <w:webHidden/>
          </w:rPr>
          <w:fldChar w:fldCharType="begin"/>
        </w:r>
        <w:r>
          <w:rPr>
            <w:noProof/>
            <w:webHidden/>
          </w:rPr>
          <w:instrText xml:space="preserve"> PAGEREF _Toc230163681 \h </w:instrText>
        </w:r>
        <w:r>
          <w:rPr>
            <w:noProof/>
            <w:webHidden/>
          </w:rPr>
        </w:r>
        <w:r>
          <w:rPr>
            <w:noProof/>
            <w:webHidden/>
          </w:rPr>
          <w:fldChar w:fldCharType="separate"/>
        </w:r>
        <w:r>
          <w:rPr>
            <w:noProof/>
            <w:webHidden/>
          </w:rPr>
          <w:t>10-29</w:t>
        </w:r>
        <w:r>
          <w:rPr>
            <w:noProof/>
            <w:webHidden/>
          </w:rPr>
          <w:fldChar w:fldCharType="end"/>
        </w:r>
      </w:hyperlink>
    </w:p>
    <w:p w14:paraId="4834F812" w14:textId="32900345"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2" w:history="1">
        <w:r w:rsidRPr="00BE1DB4">
          <w:rPr>
            <w:rStyle w:val="Hyperlink"/>
          </w:rPr>
          <w:t>10.15.1</w:t>
        </w:r>
        <w:r>
          <w:rPr>
            <w:rFonts w:eastAsiaTheme="minorEastAsia" w:cstheme="minorBidi"/>
            <w:i w:val="0"/>
            <w:iCs w:val="0"/>
            <w:noProof/>
            <w:kern w:val="2"/>
            <w:sz w:val="24"/>
            <w:szCs w:val="24"/>
            <w14:ligatures w14:val="standardContextual"/>
          </w:rPr>
          <w:tab/>
        </w:r>
        <w:r w:rsidRPr="00BE1DB4">
          <w:rPr>
            <w:rStyle w:val="Hyperlink"/>
          </w:rPr>
          <w:t>Filtering Vendors</w:t>
        </w:r>
        <w:r>
          <w:rPr>
            <w:noProof/>
            <w:webHidden/>
          </w:rPr>
          <w:tab/>
        </w:r>
        <w:r>
          <w:rPr>
            <w:noProof/>
            <w:webHidden/>
          </w:rPr>
          <w:fldChar w:fldCharType="begin"/>
        </w:r>
        <w:r>
          <w:rPr>
            <w:noProof/>
            <w:webHidden/>
          </w:rPr>
          <w:instrText xml:space="preserve"> PAGEREF _Toc230163682 \h </w:instrText>
        </w:r>
        <w:r>
          <w:rPr>
            <w:noProof/>
            <w:webHidden/>
          </w:rPr>
        </w:r>
        <w:r>
          <w:rPr>
            <w:noProof/>
            <w:webHidden/>
          </w:rPr>
          <w:fldChar w:fldCharType="separate"/>
        </w:r>
        <w:r>
          <w:rPr>
            <w:noProof/>
            <w:webHidden/>
          </w:rPr>
          <w:t>10-29</w:t>
        </w:r>
        <w:r>
          <w:rPr>
            <w:noProof/>
            <w:webHidden/>
          </w:rPr>
          <w:fldChar w:fldCharType="end"/>
        </w:r>
      </w:hyperlink>
    </w:p>
    <w:p w14:paraId="331DB65D" w14:textId="2225AD93"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3" w:history="1">
        <w:r w:rsidRPr="00BE1DB4">
          <w:rPr>
            <w:rStyle w:val="Hyperlink"/>
          </w:rPr>
          <w:t>10.15.2</w:t>
        </w:r>
        <w:r>
          <w:rPr>
            <w:rFonts w:eastAsiaTheme="minorEastAsia" w:cstheme="minorBidi"/>
            <w:i w:val="0"/>
            <w:iCs w:val="0"/>
            <w:noProof/>
            <w:kern w:val="2"/>
            <w:sz w:val="24"/>
            <w:szCs w:val="24"/>
            <w14:ligatures w14:val="standardContextual"/>
          </w:rPr>
          <w:tab/>
        </w:r>
        <w:r w:rsidRPr="00BE1DB4">
          <w:rPr>
            <w:rStyle w:val="Hyperlink"/>
          </w:rPr>
          <w:t>Sorting Vendors</w:t>
        </w:r>
        <w:r>
          <w:rPr>
            <w:noProof/>
            <w:webHidden/>
          </w:rPr>
          <w:tab/>
        </w:r>
        <w:r>
          <w:rPr>
            <w:noProof/>
            <w:webHidden/>
          </w:rPr>
          <w:fldChar w:fldCharType="begin"/>
        </w:r>
        <w:r>
          <w:rPr>
            <w:noProof/>
            <w:webHidden/>
          </w:rPr>
          <w:instrText xml:space="preserve"> PAGEREF _Toc230163683 \h </w:instrText>
        </w:r>
        <w:r>
          <w:rPr>
            <w:noProof/>
            <w:webHidden/>
          </w:rPr>
        </w:r>
        <w:r>
          <w:rPr>
            <w:noProof/>
            <w:webHidden/>
          </w:rPr>
          <w:fldChar w:fldCharType="separate"/>
        </w:r>
        <w:r>
          <w:rPr>
            <w:noProof/>
            <w:webHidden/>
          </w:rPr>
          <w:t>10-29</w:t>
        </w:r>
        <w:r>
          <w:rPr>
            <w:noProof/>
            <w:webHidden/>
          </w:rPr>
          <w:fldChar w:fldCharType="end"/>
        </w:r>
      </w:hyperlink>
    </w:p>
    <w:p w14:paraId="15E9CFE0" w14:textId="51FDCD2D"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4" w:history="1">
        <w:r w:rsidRPr="00BE1DB4">
          <w:rPr>
            <w:rStyle w:val="Hyperlink"/>
          </w:rPr>
          <w:t>10.15.3</w:t>
        </w:r>
        <w:r>
          <w:rPr>
            <w:rFonts w:eastAsiaTheme="minorEastAsia" w:cstheme="minorBidi"/>
            <w:i w:val="0"/>
            <w:iCs w:val="0"/>
            <w:noProof/>
            <w:kern w:val="2"/>
            <w:sz w:val="24"/>
            <w:szCs w:val="24"/>
            <w14:ligatures w14:val="standardContextual"/>
          </w:rPr>
          <w:tab/>
        </w:r>
        <w:r w:rsidRPr="00BE1DB4">
          <w:rPr>
            <w:rStyle w:val="Hyperlink"/>
          </w:rPr>
          <w:t>Creating a Vendor</w:t>
        </w:r>
        <w:r>
          <w:rPr>
            <w:noProof/>
            <w:webHidden/>
          </w:rPr>
          <w:tab/>
        </w:r>
        <w:r>
          <w:rPr>
            <w:noProof/>
            <w:webHidden/>
          </w:rPr>
          <w:fldChar w:fldCharType="begin"/>
        </w:r>
        <w:r>
          <w:rPr>
            <w:noProof/>
            <w:webHidden/>
          </w:rPr>
          <w:instrText xml:space="preserve"> PAGEREF _Toc230163684 \h </w:instrText>
        </w:r>
        <w:r>
          <w:rPr>
            <w:noProof/>
            <w:webHidden/>
          </w:rPr>
        </w:r>
        <w:r>
          <w:rPr>
            <w:noProof/>
            <w:webHidden/>
          </w:rPr>
          <w:fldChar w:fldCharType="separate"/>
        </w:r>
        <w:r>
          <w:rPr>
            <w:noProof/>
            <w:webHidden/>
          </w:rPr>
          <w:t>10-30</w:t>
        </w:r>
        <w:r>
          <w:rPr>
            <w:noProof/>
            <w:webHidden/>
          </w:rPr>
          <w:fldChar w:fldCharType="end"/>
        </w:r>
      </w:hyperlink>
    </w:p>
    <w:p w14:paraId="45D87FCB" w14:textId="0F1EBC11"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5" w:history="1">
        <w:r w:rsidRPr="00BE1DB4">
          <w:rPr>
            <w:rStyle w:val="Hyperlink"/>
          </w:rPr>
          <w:t>10.15.4</w:t>
        </w:r>
        <w:r>
          <w:rPr>
            <w:rFonts w:eastAsiaTheme="minorEastAsia" w:cstheme="minorBidi"/>
            <w:i w:val="0"/>
            <w:iCs w:val="0"/>
            <w:noProof/>
            <w:kern w:val="2"/>
            <w:sz w:val="24"/>
            <w:szCs w:val="24"/>
            <w14:ligatures w14:val="standardContextual"/>
          </w:rPr>
          <w:tab/>
        </w:r>
        <w:r w:rsidRPr="00BE1DB4">
          <w:rPr>
            <w:rStyle w:val="Hyperlink"/>
          </w:rPr>
          <w:t>Editing a Vendor</w:t>
        </w:r>
        <w:r>
          <w:rPr>
            <w:noProof/>
            <w:webHidden/>
          </w:rPr>
          <w:tab/>
        </w:r>
        <w:r>
          <w:rPr>
            <w:noProof/>
            <w:webHidden/>
          </w:rPr>
          <w:fldChar w:fldCharType="begin"/>
        </w:r>
        <w:r>
          <w:rPr>
            <w:noProof/>
            <w:webHidden/>
          </w:rPr>
          <w:instrText xml:space="preserve"> PAGEREF _Toc230163685 \h </w:instrText>
        </w:r>
        <w:r>
          <w:rPr>
            <w:noProof/>
            <w:webHidden/>
          </w:rPr>
        </w:r>
        <w:r>
          <w:rPr>
            <w:noProof/>
            <w:webHidden/>
          </w:rPr>
          <w:fldChar w:fldCharType="separate"/>
        </w:r>
        <w:r>
          <w:rPr>
            <w:noProof/>
            <w:webHidden/>
          </w:rPr>
          <w:t>10-31</w:t>
        </w:r>
        <w:r>
          <w:rPr>
            <w:noProof/>
            <w:webHidden/>
          </w:rPr>
          <w:fldChar w:fldCharType="end"/>
        </w:r>
      </w:hyperlink>
    </w:p>
    <w:p w14:paraId="1DAB6A29" w14:textId="08E8A0F8" w:rsidR="00EC7503" w:rsidRDefault="00EC7503">
      <w:pPr>
        <w:pStyle w:val="TOC2"/>
        <w:rPr>
          <w:rFonts w:eastAsiaTheme="minorEastAsia" w:cstheme="minorBidi"/>
          <w:smallCaps w:val="0"/>
          <w:noProof/>
          <w:kern w:val="2"/>
          <w:sz w:val="24"/>
          <w:szCs w:val="24"/>
          <w14:ligatures w14:val="standardContextual"/>
        </w:rPr>
      </w:pPr>
      <w:hyperlink w:anchor="_Toc230163686" w:history="1">
        <w:r w:rsidRPr="00BE1DB4">
          <w:rPr>
            <w:rStyle w:val="Hyperlink"/>
          </w:rPr>
          <w:t>10.16</w:t>
        </w:r>
        <w:r>
          <w:rPr>
            <w:rFonts w:eastAsiaTheme="minorEastAsia" w:cstheme="minorBidi"/>
            <w:smallCaps w:val="0"/>
            <w:noProof/>
            <w:kern w:val="2"/>
            <w:sz w:val="24"/>
            <w:szCs w:val="24"/>
            <w14:ligatures w14:val="standardContextual"/>
          </w:rPr>
          <w:tab/>
        </w:r>
        <w:r w:rsidRPr="00BE1DB4">
          <w:rPr>
            <w:rStyle w:val="Hyperlink"/>
          </w:rPr>
          <w:t>Claims Auto Delegation Screen</w:t>
        </w:r>
        <w:r>
          <w:rPr>
            <w:noProof/>
            <w:webHidden/>
          </w:rPr>
          <w:tab/>
        </w:r>
        <w:r>
          <w:rPr>
            <w:noProof/>
            <w:webHidden/>
          </w:rPr>
          <w:fldChar w:fldCharType="begin"/>
        </w:r>
        <w:r>
          <w:rPr>
            <w:noProof/>
            <w:webHidden/>
          </w:rPr>
          <w:instrText xml:space="preserve"> PAGEREF _Toc230163686 \h </w:instrText>
        </w:r>
        <w:r>
          <w:rPr>
            <w:noProof/>
            <w:webHidden/>
          </w:rPr>
        </w:r>
        <w:r>
          <w:rPr>
            <w:noProof/>
            <w:webHidden/>
          </w:rPr>
          <w:fldChar w:fldCharType="separate"/>
        </w:r>
        <w:r>
          <w:rPr>
            <w:noProof/>
            <w:webHidden/>
          </w:rPr>
          <w:t>10-32</w:t>
        </w:r>
        <w:r>
          <w:rPr>
            <w:noProof/>
            <w:webHidden/>
          </w:rPr>
          <w:fldChar w:fldCharType="end"/>
        </w:r>
      </w:hyperlink>
    </w:p>
    <w:p w14:paraId="54147173" w14:textId="0226A0F2"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7" w:history="1">
        <w:r w:rsidRPr="00BE1DB4">
          <w:rPr>
            <w:rStyle w:val="Hyperlink"/>
          </w:rPr>
          <w:t>10.16.1</w:t>
        </w:r>
        <w:r>
          <w:rPr>
            <w:rFonts w:eastAsiaTheme="minorEastAsia" w:cstheme="minorBidi"/>
            <w:i w:val="0"/>
            <w:iCs w:val="0"/>
            <w:noProof/>
            <w:kern w:val="2"/>
            <w:sz w:val="24"/>
            <w:szCs w:val="24"/>
            <w14:ligatures w14:val="standardContextual"/>
          </w:rPr>
          <w:tab/>
        </w:r>
        <w:r w:rsidRPr="00BE1DB4">
          <w:rPr>
            <w:rStyle w:val="Hyperlink"/>
          </w:rPr>
          <w:t>Claims Auto Delegation –  Setting Responsible Party delegation</w:t>
        </w:r>
        <w:r>
          <w:rPr>
            <w:noProof/>
            <w:webHidden/>
          </w:rPr>
          <w:tab/>
        </w:r>
        <w:r>
          <w:rPr>
            <w:noProof/>
            <w:webHidden/>
          </w:rPr>
          <w:fldChar w:fldCharType="begin"/>
        </w:r>
        <w:r>
          <w:rPr>
            <w:noProof/>
            <w:webHidden/>
          </w:rPr>
          <w:instrText xml:space="preserve"> PAGEREF _Toc230163687 \h </w:instrText>
        </w:r>
        <w:r>
          <w:rPr>
            <w:noProof/>
            <w:webHidden/>
          </w:rPr>
        </w:r>
        <w:r>
          <w:rPr>
            <w:noProof/>
            <w:webHidden/>
          </w:rPr>
          <w:fldChar w:fldCharType="separate"/>
        </w:r>
        <w:r>
          <w:rPr>
            <w:noProof/>
            <w:webHidden/>
          </w:rPr>
          <w:t>10-32</w:t>
        </w:r>
        <w:r>
          <w:rPr>
            <w:noProof/>
            <w:webHidden/>
          </w:rPr>
          <w:fldChar w:fldCharType="end"/>
        </w:r>
      </w:hyperlink>
    </w:p>
    <w:p w14:paraId="2F51185A" w14:textId="5396196D"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88" w:history="1">
        <w:r w:rsidRPr="00BE1DB4">
          <w:rPr>
            <w:rStyle w:val="Hyperlink"/>
          </w:rPr>
          <w:t>10.16.2</w:t>
        </w:r>
        <w:r>
          <w:rPr>
            <w:rFonts w:eastAsiaTheme="minorEastAsia" w:cstheme="minorBidi"/>
            <w:i w:val="0"/>
            <w:iCs w:val="0"/>
            <w:noProof/>
            <w:kern w:val="2"/>
            <w:sz w:val="24"/>
            <w:szCs w:val="24"/>
            <w14:ligatures w14:val="standardContextual"/>
          </w:rPr>
          <w:tab/>
        </w:r>
        <w:r w:rsidRPr="00BE1DB4">
          <w:rPr>
            <w:rStyle w:val="Hyperlink"/>
          </w:rPr>
          <w:t>Claims Auto Delegation - Audit Information</w:t>
        </w:r>
        <w:r>
          <w:rPr>
            <w:noProof/>
            <w:webHidden/>
          </w:rPr>
          <w:tab/>
        </w:r>
        <w:r>
          <w:rPr>
            <w:noProof/>
            <w:webHidden/>
          </w:rPr>
          <w:fldChar w:fldCharType="begin"/>
        </w:r>
        <w:r>
          <w:rPr>
            <w:noProof/>
            <w:webHidden/>
          </w:rPr>
          <w:instrText xml:space="preserve"> PAGEREF _Toc230163688 \h </w:instrText>
        </w:r>
        <w:r>
          <w:rPr>
            <w:noProof/>
            <w:webHidden/>
          </w:rPr>
        </w:r>
        <w:r>
          <w:rPr>
            <w:noProof/>
            <w:webHidden/>
          </w:rPr>
          <w:fldChar w:fldCharType="separate"/>
        </w:r>
        <w:r>
          <w:rPr>
            <w:noProof/>
            <w:webHidden/>
          </w:rPr>
          <w:t>10-33</w:t>
        </w:r>
        <w:r>
          <w:rPr>
            <w:noProof/>
            <w:webHidden/>
          </w:rPr>
          <w:fldChar w:fldCharType="end"/>
        </w:r>
      </w:hyperlink>
    </w:p>
    <w:p w14:paraId="55200AC9" w14:textId="63537F19" w:rsidR="00EC7503" w:rsidRDefault="00EC7503">
      <w:pPr>
        <w:pStyle w:val="TOC2"/>
        <w:rPr>
          <w:rFonts w:eastAsiaTheme="minorEastAsia" w:cstheme="minorBidi"/>
          <w:smallCaps w:val="0"/>
          <w:noProof/>
          <w:kern w:val="2"/>
          <w:sz w:val="24"/>
          <w:szCs w:val="24"/>
          <w14:ligatures w14:val="standardContextual"/>
        </w:rPr>
      </w:pPr>
      <w:hyperlink w:anchor="_Toc230163689" w:history="1">
        <w:r w:rsidRPr="00BE1DB4">
          <w:rPr>
            <w:rStyle w:val="Hyperlink"/>
          </w:rPr>
          <w:t>10.17</w:t>
        </w:r>
        <w:r>
          <w:rPr>
            <w:rFonts w:eastAsiaTheme="minorEastAsia" w:cstheme="minorBidi"/>
            <w:smallCaps w:val="0"/>
            <w:noProof/>
            <w:kern w:val="2"/>
            <w:sz w:val="24"/>
            <w:szCs w:val="24"/>
            <w14:ligatures w14:val="standardContextual"/>
          </w:rPr>
          <w:tab/>
        </w:r>
        <w:r w:rsidRPr="00BE1DB4">
          <w:rPr>
            <w:rStyle w:val="Hyperlink"/>
          </w:rPr>
          <w:t>Bulk Vendor Upload Screen</w:t>
        </w:r>
        <w:r>
          <w:rPr>
            <w:noProof/>
            <w:webHidden/>
          </w:rPr>
          <w:tab/>
        </w:r>
        <w:r>
          <w:rPr>
            <w:noProof/>
            <w:webHidden/>
          </w:rPr>
          <w:fldChar w:fldCharType="begin"/>
        </w:r>
        <w:r>
          <w:rPr>
            <w:noProof/>
            <w:webHidden/>
          </w:rPr>
          <w:instrText xml:space="preserve"> PAGEREF _Toc230163689 \h </w:instrText>
        </w:r>
        <w:r>
          <w:rPr>
            <w:noProof/>
            <w:webHidden/>
          </w:rPr>
        </w:r>
        <w:r>
          <w:rPr>
            <w:noProof/>
            <w:webHidden/>
          </w:rPr>
          <w:fldChar w:fldCharType="separate"/>
        </w:r>
        <w:r>
          <w:rPr>
            <w:noProof/>
            <w:webHidden/>
          </w:rPr>
          <w:t>10-33</w:t>
        </w:r>
        <w:r>
          <w:rPr>
            <w:noProof/>
            <w:webHidden/>
          </w:rPr>
          <w:fldChar w:fldCharType="end"/>
        </w:r>
      </w:hyperlink>
    </w:p>
    <w:p w14:paraId="494AB5E8" w14:textId="4AE509B7" w:rsidR="00EC7503" w:rsidRDefault="00EC7503">
      <w:pPr>
        <w:pStyle w:val="TOC3"/>
        <w:tabs>
          <w:tab w:val="left" w:pos="1540"/>
          <w:tab w:val="right" w:leader="dot" w:pos="9350"/>
        </w:tabs>
        <w:rPr>
          <w:rFonts w:eastAsiaTheme="minorEastAsia" w:cstheme="minorBidi"/>
          <w:i w:val="0"/>
          <w:iCs w:val="0"/>
          <w:noProof/>
          <w:kern w:val="2"/>
          <w:sz w:val="24"/>
          <w:szCs w:val="24"/>
          <w14:ligatures w14:val="standardContextual"/>
        </w:rPr>
      </w:pPr>
      <w:hyperlink w:anchor="_Toc230163690" w:history="1">
        <w:r w:rsidRPr="00BE1DB4">
          <w:rPr>
            <w:rStyle w:val="Hyperlink"/>
          </w:rPr>
          <w:t>10.17.1</w:t>
        </w:r>
        <w:r>
          <w:rPr>
            <w:rFonts w:eastAsiaTheme="minorEastAsia" w:cstheme="minorBidi"/>
            <w:i w:val="0"/>
            <w:iCs w:val="0"/>
            <w:noProof/>
            <w:kern w:val="2"/>
            <w:sz w:val="24"/>
            <w:szCs w:val="24"/>
            <w14:ligatures w14:val="standardContextual"/>
          </w:rPr>
          <w:tab/>
        </w:r>
        <w:r w:rsidRPr="00BE1DB4">
          <w:rPr>
            <w:rStyle w:val="Hyperlink"/>
          </w:rPr>
          <w:t>Creating Bulk Vendors</w:t>
        </w:r>
        <w:r>
          <w:rPr>
            <w:noProof/>
            <w:webHidden/>
          </w:rPr>
          <w:tab/>
        </w:r>
        <w:r>
          <w:rPr>
            <w:noProof/>
            <w:webHidden/>
          </w:rPr>
          <w:fldChar w:fldCharType="begin"/>
        </w:r>
        <w:r>
          <w:rPr>
            <w:noProof/>
            <w:webHidden/>
          </w:rPr>
          <w:instrText xml:space="preserve"> PAGEREF _Toc230163690 \h </w:instrText>
        </w:r>
        <w:r>
          <w:rPr>
            <w:noProof/>
            <w:webHidden/>
          </w:rPr>
        </w:r>
        <w:r>
          <w:rPr>
            <w:noProof/>
            <w:webHidden/>
          </w:rPr>
          <w:fldChar w:fldCharType="separate"/>
        </w:r>
        <w:r>
          <w:rPr>
            <w:noProof/>
            <w:webHidden/>
          </w:rPr>
          <w:t>10-34</w:t>
        </w:r>
        <w:r>
          <w:rPr>
            <w:noProof/>
            <w:webHidden/>
          </w:rPr>
          <w:fldChar w:fldCharType="end"/>
        </w:r>
      </w:hyperlink>
    </w:p>
    <w:p w14:paraId="52316CE8" w14:textId="0E7267A8" w:rsidR="00EC7503" w:rsidRDefault="00EC7503">
      <w:pPr>
        <w:pStyle w:val="TOC1"/>
        <w:rPr>
          <w:rFonts w:eastAsiaTheme="minorEastAsia" w:cstheme="minorBidi"/>
          <w:b w:val="0"/>
          <w:bCs w:val="0"/>
          <w:caps w:val="0"/>
          <w:noProof/>
          <w:color w:val="auto"/>
          <w:kern w:val="2"/>
          <w:sz w:val="24"/>
          <w:szCs w:val="24"/>
          <w:lang w:bidi="ar-SA"/>
          <w14:ligatures w14:val="standardContextual"/>
        </w:rPr>
      </w:pPr>
      <w:hyperlink w:anchor="_Toc230163691" w:history="1">
        <w:r w:rsidRPr="00BE1DB4">
          <w:rPr>
            <w:rStyle w:val="Hyperlink"/>
          </w:rPr>
          <w:t>APPENDICES</w:t>
        </w:r>
        <w:r>
          <w:rPr>
            <w:noProof/>
            <w:webHidden/>
          </w:rPr>
          <w:tab/>
        </w:r>
        <w:r>
          <w:rPr>
            <w:noProof/>
            <w:webHidden/>
          </w:rPr>
          <w:fldChar w:fldCharType="begin"/>
        </w:r>
        <w:r>
          <w:rPr>
            <w:noProof/>
            <w:webHidden/>
          </w:rPr>
          <w:instrText xml:space="preserve"> PAGEREF _Toc230163691 \h </w:instrText>
        </w:r>
        <w:r>
          <w:rPr>
            <w:noProof/>
            <w:webHidden/>
          </w:rPr>
        </w:r>
        <w:r>
          <w:rPr>
            <w:noProof/>
            <w:webHidden/>
          </w:rPr>
          <w:fldChar w:fldCharType="separate"/>
        </w:r>
        <w:r>
          <w:rPr>
            <w:noProof/>
            <w:webHidden/>
          </w:rPr>
          <w:t>i</w:t>
        </w:r>
        <w:r>
          <w:rPr>
            <w:noProof/>
            <w:webHidden/>
          </w:rPr>
          <w:fldChar w:fldCharType="end"/>
        </w:r>
      </w:hyperlink>
    </w:p>
    <w:p w14:paraId="4D2BE223" w14:textId="3DB00F85" w:rsidR="00EC7503" w:rsidRDefault="00EC7503">
      <w:pPr>
        <w:pStyle w:val="TOC2"/>
        <w:rPr>
          <w:rFonts w:eastAsiaTheme="minorEastAsia" w:cstheme="minorBidi"/>
          <w:smallCaps w:val="0"/>
          <w:noProof/>
          <w:kern w:val="2"/>
          <w:sz w:val="24"/>
          <w:szCs w:val="24"/>
          <w14:ligatures w14:val="standardContextual"/>
        </w:rPr>
      </w:pPr>
      <w:hyperlink w:anchor="_Toc230163692" w:history="1">
        <w:r w:rsidRPr="00BE1DB4">
          <w:rPr>
            <w:rStyle w:val="Hyperlink"/>
          </w:rPr>
          <w:t>A.</w:t>
        </w:r>
        <w:r>
          <w:rPr>
            <w:rFonts w:eastAsiaTheme="minorEastAsia" w:cstheme="minorBidi"/>
            <w:smallCaps w:val="0"/>
            <w:noProof/>
            <w:kern w:val="2"/>
            <w:sz w:val="24"/>
            <w:szCs w:val="24"/>
            <w14:ligatures w14:val="standardContextual"/>
          </w:rPr>
          <w:tab/>
        </w:r>
        <w:r w:rsidRPr="00BE1DB4">
          <w:rPr>
            <w:rStyle w:val="Hyperlink"/>
          </w:rPr>
          <w:t>APPENDIX A: ACRONYMS</w:t>
        </w:r>
        <w:r>
          <w:rPr>
            <w:noProof/>
            <w:webHidden/>
          </w:rPr>
          <w:tab/>
        </w:r>
        <w:r>
          <w:rPr>
            <w:noProof/>
            <w:webHidden/>
          </w:rPr>
          <w:fldChar w:fldCharType="begin"/>
        </w:r>
        <w:r>
          <w:rPr>
            <w:noProof/>
            <w:webHidden/>
          </w:rPr>
          <w:instrText xml:space="preserve"> PAGEREF _Toc230163692 \h </w:instrText>
        </w:r>
        <w:r>
          <w:rPr>
            <w:noProof/>
            <w:webHidden/>
          </w:rPr>
        </w:r>
        <w:r>
          <w:rPr>
            <w:noProof/>
            <w:webHidden/>
          </w:rPr>
          <w:fldChar w:fldCharType="separate"/>
        </w:r>
        <w:r>
          <w:rPr>
            <w:noProof/>
            <w:webHidden/>
          </w:rPr>
          <w:t>2</w:t>
        </w:r>
        <w:r>
          <w:rPr>
            <w:noProof/>
            <w:webHidden/>
          </w:rPr>
          <w:fldChar w:fldCharType="end"/>
        </w:r>
      </w:hyperlink>
    </w:p>
    <w:p w14:paraId="278F3B19" w14:textId="6EF47F76" w:rsidR="00EC7503" w:rsidRDefault="00EC7503">
      <w:pPr>
        <w:pStyle w:val="TOC2"/>
        <w:rPr>
          <w:rFonts w:eastAsiaTheme="minorEastAsia" w:cstheme="minorBidi"/>
          <w:smallCaps w:val="0"/>
          <w:noProof/>
          <w:kern w:val="2"/>
          <w:sz w:val="24"/>
          <w:szCs w:val="24"/>
          <w14:ligatures w14:val="standardContextual"/>
        </w:rPr>
      </w:pPr>
      <w:hyperlink w:anchor="_Toc230163693" w:history="1">
        <w:r w:rsidRPr="00BE1DB4">
          <w:rPr>
            <w:rStyle w:val="Hyperlink"/>
          </w:rPr>
          <w:t>B.</w:t>
        </w:r>
        <w:r>
          <w:rPr>
            <w:rFonts w:eastAsiaTheme="minorEastAsia" w:cstheme="minorBidi"/>
            <w:smallCaps w:val="0"/>
            <w:noProof/>
            <w:kern w:val="2"/>
            <w:sz w:val="24"/>
            <w:szCs w:val="24"/>
            <w14:ligatures w14:val="standardContextual"/>
          </w:rPr>
          <w:tab/>
        </w:r>
        <w:r w:rsidRPr="00BE1DB4">
          <w:rPr>
            <w:rStyle w:val="Hyperlink"/>
          </w:rPr>
          <w:t>APPENDIX B: SM MENU MAP</w:t>
        </w:r>
        <w:r>
          <w:rPr>
            <w:noProof/>
            <w:webHidden/>
          </w:rPr>
          <w:tab/>
        </w:r>
        <w:r>
          <w:rPr>
            <w:noProof/>
            <w:webHidden/>
          </w:rPr>
          <w:fldChar w:fldCharType="begin"/>
        </w:r>
        <w:r>
          <w:rPr>
            <w:noProof/>
            <w:webHidden/>
          </w:rPr>
          <w:instrText xml:space="preserve"> PAGEREF _Toc230163693 \h </w:instrText>
        </w:r>
        <w:r>
          <w:rPr>
            <w:noProof/>
            <w:webHidden/>
          </w:rPr>
        </w:r>
        <w:r>
          <w:rPr>
            <w:noProof/>
            <w:webHidden/>
          </w:rPr>
          <w:fldChar w:fldCharType="separate"/>
        </w:r>
        <w:r>
          <w:rPr>
            <w:noProof/>
            <w:webHidden/>
          </w:rPr>
          <w:t>6</w:t>
        </w:r>
        <w:r>
          <w:rPr>
            <w:noProof/>
            <w:webHidden/>
          </w:rPr>
          <w:fldChar w:fldCharType="end"/>
        </w:r>
      </w:hyperlink>
    </w:p>
    <w:p w14:paraId="3CDAF484" w14:textId="5F55030D" w:rsidR="00EC7503" w:rsidRDefault="00EC7503">
      <w:pPr>
        <w:pStyle w:val="TOC2"/>
        <w:rPr>
          <w:rFonts w:eastAsiaTheme="minorEastAsia" w:cstheme="minorBidi"/>
          <w:smallCaps w:val="0"/>
          <w:noProof/>
          <w:kern w:val="2"/>
          <w:sz w:val="24"/>
          <w:szCs w:val="24"/>
          <w14:ligatures w14:val="standardContextual"/>
        </w:rPr>
      </w:pPr>
      <w:hyperlink w:anchor="_Toc230163694" w:history="1">
        <w:r w:rsidRPr="00BE1DB4">
          <w:rPr>
            <w:rStyle w:val="Hyperlink"/>
          </w:rPr>
          <w:t>C.</w:t>
        </w:r>
        <w:r>
          <w:rPr>
            <w:rFonts w:eastAsiaTheme="minorEastAsia" w:cstheme="minorBidi"/>
            <w:smallCaps w:val="0"/>
            <w:noProof/>
            <w:kern w:val="2"/>
            <w:sz w:val="24"/>
            <w:szCs w:val="24"/>
            <w14:ligatures w14:val="standardContextual"/>
          </w:rPr>
          <w:tab/>
        </w:r>
        <w:r w:rsidRPr="00BE1DB4">
          <w:rPr>
            <w:rStyle w:val="Hyperlink"/>
          </w:rPr>
          <w:t>APPENDIX C: HERMIT USER GUIDE VERSION 2.8 UPDATES (Release 4.1)</w:t>
        </w:r>
        <w:r>
          <w:rPr>
            <w:noProof/>
            <w:webHidden/>
          </w:rPr>
          <w:tab/>
        </w:r>
        <w:r>
          <w:rPr>
            <w:noProof/>
            <w:webHidden/>
          </w:rPr>
          <w:fldChar w:fldCharType="begin"/>
        </w:r>
        <w:r>
          <w:rPr>
            <w:noProof/>
            <w:webHidden/>
          </w:rPr>
          <w:instrText xml:space="preserve"> PAGEREF _Toc230163694 \h </w:instrText>
        </w:r>
        <w:r>
          <w:rPr>
            <w:noProof/>
            <w:webHidden/>
          </w:rPr>
        </w:r>
        <w:r>
          <w:rPr>
            <w:noProof/>
            <w:webHidden/>
          </w:rPr>
          <w:fldChar w:fldCharType="separate"/>
        </w:r>
        <w:r>
          <w:rPr>
            <w:noProof/>
            <w:webHidden/>
          </w:rPr>
          <w:t>9</w:t>
        </w:r>
        <w:r>
          <w:rPr>
            <w:noProof/>
            <w:webHidden/>
          </w:rPr>
          <w:fldChar w:fldCharType="end"/>
        </w:r>
      </w:hyperlink>
    </w:p>
    <w:p w14:paraId="36E33BE7" w14:textId="7BBDFD1C" w:rsidR="00EC7503" w:rsidRDefault="00EC7503">
      <w:pPr>
        <w:pStyle w:val="TOC2"/>
        <w:rPr>
          <w:rFonts w:eastAsiaTheme="minorEastAsia" w:cstheme="minorBidi"/>
          <w:smallCaps w:val="0"/>
          <w:noProof/>
          <w:kern w:val="2"/>
          <w:sz w:val="24"/>
          <w:szCs w:val="24"/>
          <w14:ligatures w14:val="standardContextual"/>
        </w:rPr>
      </w:pPr>
      <w:hyperlink w:anchor="_Toc230163695" w:history="1">
        <w:r w:rsidRPr="00BE1DB4">
          <w:rPr>
            <w:rStyle w:val="Hyperlink"/>
          </w:rPr>
          <w:t>D.</w:t>
        </w:r>
        <w:r>
          <w:rPr>
            <w:rFonts w:eastAsiaTheme="minorEastAsia" w:cstheme="minorBidi"/>
            <w:smallCaps w:val="0"/>
            <w:noProof/>
            <w:kern w:val="2"/>
            <w:sz w:val="24"/>
            <w:szCs w:val="24"/>
            <w14:ligatures w14:val="standardContextual"/>
          </w:rPr>
          <w:tab/>
        </w:r>
        <w:r w:rsidRPr="00BE1DB4">
          <w:rPr>
            <w:rStyle w:val="Hyperlink"/>
          </w:rPr>
          <w:t>APPENDIX D: HERMIT User Guide Version 2.9 Updates (Release 4.2)</w:t>
        </w:r>
        <w:r>
          <w:rPr>
            <w:noProof/>
            <w:webHidden/>
          </w:rPr>
          <w:tab/>
        </w:r>
        <w:r>
          <w:rPr>
            <w:noProof/>
            <w:webHidden/>
          </w:rPr>
          <w:fldChar w:fldCharType="begin"/>
        </w:r>
        <w:r>
          <w:rPr>
            <w:noProof/>
            <w:webHidden/>
          </w:rPr>
          <w:instrText xml:space="preserve"> PAGEREF _Toc230163695 \h </w:instrText>
        </w:r>
        <w:r>
          <w:rPr>
            <w:noProof/>
            <w:webHidden/>
          </w:rPr>
        </w:r>
        <w:r>
          <w:rPr>
            <w:noProof/>
            <w:webHidden/>
          </w:rPr>
          <w:fldChar w:fldCharType="separate"/>
        </w:r>
        <w:r>
          <w:rPr>
            <w:noProof/>
            <w:webHidden/>
          </w:rPr>
          <w:t>13</w:t>
        </w:r>
        <w:r>
          <w:rPr>
            <w:noProof/>
            <w:webHidden/>
          </w:rPr>
          <w:fldChar w:fldCharType="end"/>
        </w:r>
      </w:hyperlink>
    </w:p>
    <w:p w14:paraId="467DDF7D" w14:textId="2D47DD36" w:rsidR="00EC7503" w:rsidRDefault="00EC7503">
      <w:pPr>
        <w:pStyle w:val="TOC2"/>
        <w:rPr>
          <w:rFonts w:eastAsiaTheme="minorEastAsia" w:cstheme="minorBidi"/>
          <w:smallCaps w:val="0"/>
          <w:noProof/>
          <w:kern w:val="2"/>
          <w:sz w:val="24"/>
          <w:szCs w:val="24"/>
          <w14:ligatures w14:val="standardContextual"/>
        </w:rPr>
      </w:pPr>
      <w:hyperlink w:anchor="_Toc230163696" w:history="1">
        <w:r w:rsidRPr="00BE1DB4">
          <w:rPr>
            <w:rStyle w:val="Hyperlink"/>
          </w:rPr>
          <w:t>E.</w:t>
        </w:r>
        <w:r>
          <w:rPr>
            <w:rFonts w:eastAsiaTheme="minorEastAsia" w:cstheme="minorBidi"/>
            <w:smallCaps w:val="0"/>
            <w:noProof/>
            <w:kern w:val="2"/>
            <w:sz w:val="24"/>
            <w:szCs w:val="24"/>
            <w14:ligatures w14:val="standardContextual"/>
          </w:rPr>
          <w:tab/>
        </w:r>
        <w:r w:rsidRPr="00BE1DB4">
          <w:rPr>
            <w:rStyle w:val="Hyperlink"/>
          </w:rPr>
          <w:t>APPENDIX E: HERMIT User Guide Version 2.10 Updates (Release 4.3)</w:t>
        </w:r>
        <w:r>
          <w:rPr>
            <w:noProof/>
            <w:webHidden/>
          </w:rPr>
          <w:tab/>
        </w:r>
        <w:r>
          <w:rPr>
            <w:noProof/>
            <w:webHidden/>
          </w:rPr>
          <w:fldChar w:fldCharType="begin"/>
        </w:r>
        <w:r>
          <w:rPr>
            <w:noProof/>
            <w:webHidden/>
          </w:rPr>
          <w:instrText xml:space="preserve"> PAGEREF _Toc230163696 \h </w:instrText>
        </w:r>
        <w:r>
          <w:rPr>
            <w:noProof/>
            <w:webHidden/>
          </w:rPr>
        </w:r>
        <w:r>
          <w:rPr>
            <w:noProof/>
            <w:webHidden/>
          </w:rPr>
          <w:fldChar w:fldCharType="separate"/>
        </w:r>
        <w:r>
          <w:rPr>
            <w:noProof/>
            <w:webHidden/>
          </w:rPr>
          <w:t>16</w:t>
        </w:r>
        <w:r>
          <w:rPr>
            <w:noProof/>
            <w:webHidden/>
          </w:rPr>
          <w:fldChar w:fldCharType="end"/>
        </w:r>
      </w:hyperlink>
    </w:p>
    <w:p w14:paraId="65F39EB1" w14:textId="0A801E6A" w:rsidR="00EC7503" w:rsidRDefault="00EC7503">
      <w:pPr>
        <w:pStyle w:val="TOC2"/>
        <w:rPr>
          <w:rFonts w:eastAsiaTheme="minorEastAsia" w:cstheme="minorBidi"/>
          <w:smallCaps w:val="0"/>
          <w:noProof/>
          <w:kern w:val="2"/>
          <w:sz w:val="24"/>
          <w:szCs w:val="24"/>
          <w14:ligatures w14:val="standardContextual"/>
        </w:rPr>
      </w:pPr>
      <w:hyperlink w:anchor="_Toc230163697" w:history="1">
        <w:r w:rsidRPr="00BE1DB4">
          <w:rPr>
            <w:rStyle w:val="Hyperlink"/>
          </w:rPr>
          <w:t>F.</w:t>
        </w:r>
        <w:r>
          <w:rPr>
            <w:rFonts w:eastAsiaTheme="minorEastAsia" w:cstheme="minorBidi"/>
            <w:smallCaps w:val="0"/>
            <w:noProof/>
            <w:kern w:val="2"/>
            <w:sz w:val="24"/>
            <w:szCs w:val="24"/>
            <w14:ligatures w14:val="standardContextual"/>
          </w:rPr>
          <w:tab/>
        </w:r>
        <w:r w:rsidRPr="00BE1DB4">
          <w:rPr>
            <w:rStyle w:val="Hyperlink"/>
          </w:rPr>
          <w:t>APPENDIX F: HERMIT User Guide Version 2.11 Updates (Release 5.0)</w:t>
        </w:r>
        <w:r>
          <w:rPr>
            <w:noProof/>
            <w:webHidden/>
          </w:rPr>
          <w:tab/>
        </w:r>
        <w:r>
          <w:rPr>
            <w:noProof/>
            <w:webHidden/>
          </w:rPr>
          <w:fldChar w:fldCharType="begin"/>
        </w:r>
        <w:r>
          <w:rPr>
            <w:noProof/>
            <w:webHidden/>
          </w:rPr>
          <w:instrText xml:space="preserve"> PAGEREF _Toc230163697 \h </w:instrText>
        </w:r>
        <w:r>
          <w:rPr>
            <w:noProof/>
            <w:webHidden/>
          </w:rPr>
        </w:r>
        <w:r>
          <w:rPr>
            <w:noProof/>
            <w:webHidden/>
          </w:rPr>
          <w:fldChar w:fldCharType="separate"/>
        </w:r>
        <w:r>
          <w:rPr>
            <w:noProof/>
            <w:webHidden/>
          </w:rPr>
          <w:t>18</w:t>
        </w:r>
        <w:r>
          <w:rPr>
            <w:noProof/>
            <w:webHidden/>
          </w:rPr>
          <w:fldChar w:fldCharType="end"/>
        </w:r>
      </w:hyperlink>
    </w:p>
    <w:p w14:paraId="4E1BD5CD" w14:textId="6A369B4B" w:rsidR="00EC7503" w:rsidRDefault="00EC7503">
      <w:pPr>
        <w:pStyle w:val="TOC2"/>
        <w:rPr>
          <w:rFonts w:eastAsiaTheme="minorEastAsia" w:cstheme="minorBidi"/>
          <w:smallCaps w:val="0"/>
          <w:noProof/>
          <w:kern w:val="2"/>
          <w:sz w:val="24"/>
          <w:szCs w:val="24"/>
          <w14:ligatures w14:val="standardContextual"/>
        </w:rPr>
      </w:pPr>
      <w:hyperlink w:anchor="_Toc230163698" w:history="1">
        <w:r w:rsidRPr="00BE1DB4">
          <w:rPr>
            <w:rStyle w:val="Hyperlink"/>
          </w:rPr>
          <w:t>G.</w:t>
        </w:r>
        <w:r>
          <w:rPr>
            <w:rFonts w:eastAsiaTheme="minorEastAsia" w:cstheme="minorBidi"/>
            <w:smallCaps w:val="0"/>
            <w:noProof/>
            <w:kern w:val="2"/>
            <w:sz w:val="24"/>
            <w:szCs w:val="24"/>
            <w14:ligatures w14:val="standardContextual"/>
          </w:rPr>
          <w:tab/>
        </w:r>
        <w:r w:rsidRPr="00BE1DB4">
          <w:rPr>
            <w:rStyle w:val="Hyperlink"/>
          </w:rPr>
          <w:t>APPENDIX G: HERMIT User Guide Version 2.12 Updates (Release 5.1)</w:t>
        </w:r>
        <w:r>
          <w:rPr>
            <w:noProof/>
            <w:webHidden/>
          </w:rPr>
          <w:tab/>
        </w:r>
        <w:r>
          <w:rPr>
            <w:noProof/>
            <w:webHidden/>
          </w:rPr>
          <w:fldChar w:fldCharType="begin"/>
        </w:r>
        <w:r>
          <w:rPr>
            <w:noProof/>
            <w:webHidden/>
          </w:rPr>
          <w:instrText xml:space="preserve"> PAGEREF _Toc230163698 \h </w:instrText>
        </w:r>
        <w:r>
          <w:rPr>
            <w:noProof/>
            <w:webHidden/>
          </w:rPr>
        </w:r>
        <w:r>
          <w:rPr>
            <w:noProof/>
            <w:webHidden/>
          </w:rPr>
          <w:fldChar w:fldCharType="separate"/>
        </w:r>
        <w:r>
          <w:rPr>
            <w:noProof/>
            <w:webHidden/>
          </w:rPr>
          <w:t>20</w:t>
        </w:r>
        <w:r>
          <w:rPr>
            <w:noProof/>
            <w:webHidden/>
          </w:rPr>
          <w:fldChar w:fldCharType="end"/>
        </w:r>
      </w:hyperlink>
    </w:p>
    <w:p w14:paraId="1CE5E9B9" w14:textId="63DC0562" w:rsidR="00EC7503" w:rsidRDefault="00EC7503">
      <w:pPr>
        <w:pStyle w:val="TOC2"/>
        <w:rPr>
          <w:rFonts w:eastAsiaTheme="minorEastAsia" w:cstheme="minorBidi"/>
          <w:smallCaps w:val="0"/>
          <w:noProof/>
          <w:kern w:val="2"/>
          <w:sz w:val="24"/>
          <w:szCs w:val="24"/>
          <w14:ligatures w14:val="standardContextual"/>
        </w:rPr>
      </w:pPr>
      <w:hyperlink w:anchor="_Toc230163699" w:history="1">
        <w:r w:rsidRPr="00BE1DB4">
          <w:rPr>
            <w:rStyle w:val="Hyperlink"/>
          </w:rPr>
          <w:t>H.</w:t>
        </w:r>
        <w:r>
          <w:rPr>
            <w:rFonts w:eastAsiaTheme="minorEastAsia" w:cstheme="minorBidi"/>
            <w:smallCaps w:val="0"/>
            <w:noProof/>
            <w:kern w:val="2"/>
            <w:sz w:val="24"/>
            <w:szCs w:val="24"/>
            <w14:ligatures w14:val="standardContextual"/>
          </w:rPr>
          <w:tab/>
        </w:r>
        <w:r w:rsidRPr="00BE1DB4">
          <w:rPr>
            <w:rStyle w:val="Hyperlink"/>
          </w:rPr>
          <w:t>APPENDIX H: HERMIT User Guide Version 2.13 Updates (Release 5.2)</w:t>
        </w:r>
        <w:r>
          <w:rPr>
            <w:noProof/>
            <w:webHidden/>
          </w:rPr>
          <w:tab/>
        </w:r>
        <w:r>
          <w:rPr>
            <w:noProof/>
            <w:webHidden/>
          </w:rPr>
          <w:fldChar w:fldCharType="begin"/>
        </w:r>
        <w:r>
          <w:rPr>
            <w:noProof/>
            <w:webHidden/>
          </w:rPr>
          <w:instrText xml:space="preserve"> PAGEREF _Toc230163699 \h </w:instrText>
        </w:r>
        <w:r>
          <w:rPr>
            <w:noProof/>
            <w:webHidden/>
          </w:rPr>
        </w:r>
        <w:r>
          <w:rPr>
            <w:noProof/>
            <w:webHidden/>
          </w:rPr>
          <w:fldChar w:fldCharType="separate"/>
        </w:r>
        <w:r>
          <w:rPr>
            <w:noProof/>
            <w:webHidden/>
          </w:rPr>
          <w:t>22</w:t>
        </w:r>
        <w:r>
          <w:rPr>
            <w:noProof/>
            <w:webHidden/>
          </w:rPr>
          <w:fldChar w:fldCharType="end"/>
        </w:r>
      </w:hyperlink>
    </w:p>
    <w:p w14:paraId="3B44264A" w14:textId="1DFF260D" w:rsidR="00EC7503" w:rsidRDefault="00EC7503">
      <w:pPr>
        <w:pStyle w:val="TOC2"/>
        <w:rPr>
          <w:rFonts w:eastAsiaTheme="minorEastAsia" w:cstheme="minorBidi"/>
          <w:smallCaps w:val="0"/>
          <w:noProof/>
          <w:kern w:val="2"/>
          <w:sz w:val="24"/>
          <w:szCs w:val="24"/>
          <w14:ligatures w14:val="standardContextual"/>
        </w:rPr>
      </w:pPr>
      <w:hyperlink w:anchor="_Toc230163700" w:history="1">
        <w:r w:rsidRPr="00BE1DB4">
          <w:rPr>
            <w:rStyle w:val="Hyperlink"/>
          </w:rPr>
          <w:t>I.</w:t>
        </w:r>
        <w:r>
          <w:rPr>
            <w:rFonts w:eastAsiaTheme="minorEastAsia" w:cstheme="minorBidi"/>
            <w:smallCaps w:val="0"/>
            <w:noProof/>
            <w:kern w:val="2"/>
            <w:sz w:val="24"/>
            <w:szCs w:val="24"/>
            <w14:ligatures w14:val="standardContextual"/>
          </w:rPr>
          <w:tab/>
        </w:r>
        <w:r w:rsidRPr="00BE1DB4">
          <w:rPr>
            <w:rStyle w:val="Hyperlink"/>
          </w:rPr>
          <w:t>APPENDIX I: HERMIT User Guide Version 2.14 Updates (Release 5.3)</w:t>
        </w:r>
        <w:r>
          <w:rPr>
            <w:noProof/>
            <w:webHidden/>
          </w:rPr>
          <w:tab/>
        </w:r>
        <w:r>
          <w:rPr>
            <w:noProof/>
            <w:webHidden/>
          </w:rPr>
          <w:fldChar w:fldCharType="begin"/>
        </w:r>
        <w:r>
          <w:rPr>
            <w:noProof/>
            <w:webHidden/>
          </w:rPr>
          <w:instrText xml:space="preserve"> PAGEREF _Toc230163700 \h </w:instrText>
        </w:r>
        <w:r>
          <w:rPr>
            <w:noProof/>
            <w:webHidden/>
          </w:rPr>
        </w:r>
        <w:r>
          <w:rPr>
            <w:noProof/>
            <w:webHidden/>
          </w:rPr>
          <w:fldChar w:fldCharType="separate"/>
        </w:r>
        <w:r>
          <w:rPr>
            <w:noProof/>
            <w:webHidden/>
          </w:rPr>
          <w:t>25</w:t>
        </w:r>
        <w:r>
          <w:rPr>
            <w:noProof/>
            <w:webHidden/>
          </w:rPr>
          <w:fldChar w:fldCharType="end"/>
        </w:r>
      </w:hyperlink>
    </w:p>
    <w:p w14:paraId="407DB4AF" w14:textId="6513FBAD" w:rsidR="00EC7503" w:rsidRDefault="00EC7503">
      <w:pPr>
        <w:pStyle w:val="TOC2"/>
        <w:rPr>
          <w:rFonts w:eastAsiaTheme="minorEastAsia" w:cstheme="minorBidi"/>
          <w:smallCaps w:val="0"/>
          <w:noProof/>
          <w:kern w:val="2"/>
          <w:sz w:val="24"/>
          <w:szCs w:val="24"/>
          <w14:ligatures w14:val="standardContextual"/>
        </w:rPr>
      </w:pPr>
      <w:hyperlink w:anchor="_Toc230163701" w:history="1">
        <w:r w:rsidRPr="00BE1DB4">
          <w:rPr>
            <w:rStyle w:val="Hyperlink"/>
          </w:rPr>
          <w:t>J.</w:t>
        </w:r>
        <w:r>
          <w:rPr>
            <w:rFonts w:eastAsiaTheme="minorEastAsia" w:cstheme="minorBidi"/>
            <w:smallCaps w:val="0"/>
            <w:noProof/>
            <w:kern w:val="2"/>
            <w:sz w:val="24"/>
            <w:szCs w:val="24"/>
            <w14:ligatures w14:val="standardContextual"/>
          </w:rPr>
          <w:tab/>
        </w:r>
        <w:r w:rsidRPr="00BE1DB4">
          <w:rPr>
            <w:rStyle w:val="Hyperlink"/>
          </w:rPr>
          <w:t>APPENDIX J: HERMIT User Guide Version 2.15 Updates (Release 5.4)</w:t>
        </w:r>
        <w:r>
          <w:rPr>
            <w:noProof/>
            <w:webHidden/>
          </w:rPr>
          <w:tab/>
        </w:r>
        <w:r>
          <w:rPr>
            <w:noProof/>
            <w:webHidden/>
          </w:rPr>
          <w:fldChar w:fldCharType="begin"/>
        </w:r>
        <w:r>
          <w:rPr>
            <w:noProof/>
            <w:webHidden/>
          </w:rPr>
          <w:instrText xml:space="preserve"> PAGEREF _Toc230163701 \h </w:instrText>
        </w:r>
        <w:r>
          <w:rPr>
            <w:noProof/>
            <w:webHidden/>
          </w:rPr>
        </w:r>
        <w:r>
          <w:rPr>
            <w:noProof/>
            <w:webHidden/>
          </w:rPr>
          <w:fldChar w:fldCharType="separate"/>
        </w:r>
        <w:r>
          <w:rPr>
            <w:noProof/>
            <w:webHidden/>
          </w:rPr>
          <w:t>27</w:t>
        </w:r>
        <w:r>
          <w:rPr>
            <w:noProof/>
            <w:webHidden/>
          </w:rPr>
          <w:fldChar w:fldCharType="end"/>
        </w:r>
      </w:hyperlink>
    </w:p>
    <w:p w14:paraId="31896236" w14:textId="1F494874" w:rsidR="00EC7503" w:rsidRDefault="00EC7503">
      <w:pPr>
        <w:pStyle w:val="TOC2"/>
        <w:rPr>
          <w:rFonts w:eastAsiaTheme="minorEastAsia" w:cstheme="minorBidi"/>
          <w:smallCaps w:val="0"/>
          <w:noProof/>
          <w:kern w:val="2"/>
          <w:sz w:val="24"/>
          <w:szCs w:val="24"/>
          <w14:ligatures w14:val="standardContextual"/>
        </w:rPr>
      </w:pPr>
      <w:hyperlink w:anchor="_Toc230163702" w:history="1">
        <w:r w:rsidRPr="00BE1DB4">
          <w:rPr>
            <w:rStyle w:val="Hyperlink"/>
          </w:rPr>
          <w:t>K.</w:t>
        </w:r>
        <w:r>
          <w:rPr>
            <w:rFonts w:eastAsiaTheme="minorEastAsia" w:cstheme="minorBidi"/>
            <w:smallCaps w:val="0"/>
            <w:noProof/>
            <w:kern w:val="2"/>
            <w:sz w:val="24"/>
            <w:szCs w:val="24"/>
            <w14:ligatures w14:val="standardContextual"/>
          </w:rPr>
          <w:tab/>
        </w:r>
        <w:r w:rsidRPr="00BE1DB4">
          <w:rPr>
            <w:rStyle w:val="Hyperlink"/>
          </w:rPr>
          <w:t>APPENDIX K: HERMIT User Guide Version 2.16 Updates (Release 5.5)</w:t>
        </w:r>
        <w:r>
          <w:rPr>
            <w:noProof/>
            <w:webHidden/>
          </w:rPr>
          <w:tab/>
        </w:r>
        <w:r>
          <w:rPr>
            <w:noProof/>
            <w:webHidden/>
          </w:rPr>
          <w:fldChar w:fldCharType="begin"/>
        </w:r>
        <w:r>
          <w:rPr>
            <w:noProof/>
            <w:webHidden/>
          </w:rPr>
          <w:instrText xml:space="preserve"> PAGEREF _Toc230163702 \h </w:instrText>
        </w:r>
        <w:r>
          <w:rPr>
            <w:noProof/>
            <w:webHidden/>
          </w:rPr>
        </w:r>
        <w:r>
          <w:rPr>
            <w:noProof/>
            <w:webHidden/>
          </w:rPr>
          <w:fldChar w:fldCharType="separate"/>
        </w:r>
        <w:r>
          <w:rPr>
            <w:noProof/>
            <w:webHidden/>
          </w:rPr>
          <w:t>29</w:t>
        </w:r>
        <w:r>
          <w:rPr>
            <w:noProof/>
            <w:webHidden/>
          </w:rPr>
          <w:fldChar w:fldCharType="end"/>
        </w:r>
      </w:hyperlink>
    </w:p>
    <w:p w14:paraId="7E8973C6" w14:textId="4EB3AA24" w:rsidR="00EC7503" w:rsidRDefault="00EC7503">
      <w:pPr>
        <w:pStyle w:val="TOC2"/>
        <w:rPr>
          <w:rFonts w:eastAsiaTheme="minorEastAsia" w:cstheme="minorBidi"/>
          <w:smallCaps w:val="0"/>
          <w:noProof/>
          <w:kern w:val="2"/>
          <w:sz w:val="24"/>
          <w:szCs w:val="24"/>
          <w14:ligatures w14:val="standardContextual"/>
        </w:rPr>
      </w:pPr>
      <w:hyperlink w:anchor="_Toc230163703" w:history="1">
        <w:r w:rsidRPr="00BE1DB4">
          <w:rPr>
            <w:rStyle w:val="Hyperlink"/>
          </w:rPr>
          <w:t>L.</w:t>
        </w:r>
        <w:r>
          <w:rPr>
            <w:rFonts w:eastAsiaTheme="minorEastAsia" w:cstheme="minorBidi"/>
            <w:smallCaps w:val="0"/>
            <w:noProof/>
            <w:kern w:val="2"/>
            <w:sz w:val="24"/>
            <w:szCs w:val="24"/>
            <w14:ligatures w14:val="standardContextual"/>
          </w:rPr>
          <w:tab/>
        </w:r>
        <w:r w:rsidRPr="00BE1DB4">
          <w:rPr>
            <w:rStyle w:val="Hyperlink"/>
          </w:rPr>
          <w:t>APPENDIX L: HERMIT User Guide Version 2.17 Updates (Release 5.6)</w:t>
        </w:r>
        <w:r>
          <w:rPr>
            <w:noProof/>
            <w:webHidden/>
          </w:rPr>
          <w:tab/>
        </w:r>
        <w:r>
          <w:rPr>
            <w:noProof/>
            <w:webHidden/>
          </w:rPr>
          <w:fldChar w:fldCharType="begin"/>
        </w:r>
        <w:r>
          <w:rPr>
            <w:noProof/>
            <w:webHidden/>
          </w:rPr>
          <w:instrText xml:space="preserve"> PAGEREF _Toc230163703 \h </w:instrText>
        </w:r>
        <w:r>
          <w:rPr>
            <w:noProof/>
            <w:webHidden/>
          </w:rPr>
        </w:r>
        <w:r>
          <w:rPr>
            <w:noProof/>
            <w:webHidden/>
          </w:rPr>
          <w:fldChar w:fldCharType="separate"/>
        </w:r>
        <w:r>
          <w:rPr>
            <w:noProof/>
            <w:webHidden/>
          </w:rPr>
          <w:t>32</w:t>
        </w:r>
        <w:r>
          <w:rPr>
            <w:noProof/>
            <w:webHidden/>
          </w:rPr>
          <w:fldChar w:fldCharType="end"/>
        </w:r>
      </w:hyperlink>
    </w:p>
    <w:p w14:paraId="7A2B820A" w14:textId="69E7DC71" w:rsidR="00EC7503" w:rsidRDefault="00EC7503">
      <w:pPr>
        <w:pStyle w:val="TOC2"/>
        <w:rPr>
          <w:rFonts w:eastAsiaTheme="minorEastAsia" w:cstheme="minorBidi"/>
          <w:smallCaps w:val="0"/>
          <w:noProof/>
          <w:kern w:val="2"/>
          <w:sz w:val="24"/>
          <w:szCs w:val="24"/>
          <w14:ligatures w14:val="standardContextual"/>
        </w:rPr>
      </w:pPr>
      <w:hyperlink w:anchor="_Toc230163704" w:history="1">
        <w:r w:rsidRPr="00BE1DB4">
          <w:rPr>
            <w:rStyle w:val="Hyperlink"/>
          </w:rPr>
          <w:t>M.</w:t>
        </w:r>
        <w:r>
          <w:rPr>
            <w:rFonts w:eastAsiaTheme="minorEastAsia" w:cstheme="minorBidi"/>
            <w:smallCaps w:val="0"/>
            <w:noProof/>
            <w:kern w:val="2"/>
            <w:sz w:val="24"/>
            <w:szCs w:val="24"/>
            <w14:ligatures w14:val="standardContextual"/>
          </w:rPr>
          <w:tab/>
        </w:r>
        <w:r w:rsidRPr="00BE1DB4">
          <w:rPr>
            <w:rStyle w:val="Hyperlink"/>
          </w:rPr>
          <w:t>APPENDIX M: HERMIT User Guide Version 2.18 Updates (Release 5.7)</w:t>
        </w:r>
        <w:r>
          <w:rPr>
            <w:noProof/>
            <w:webHidden/>
          </w:rPr>
          <w:tab/>
        </w:r>
        <w:r>
          <w:rPr>
            <w:noProof/>
            <w:webHidden/>
          </w:rPr>
          <w:fldChar w:fldCharType="begin"/>
        </w:r>
        <w:r>
          <w:rPr>
            <w:noProof/>
            <w:webHidden/>
          </w:rPr>
          <w:instrText xml:space="preserve"> PAGEREF _Toc230163704 \h </w:instrText>
        </w:r>
        <w:r>
          <w:rPr>
            <w:noProof/>
            <w:webHidden/>
          </w:rPr>
        </w:r>
        <w:r>
          <w:rPr>
            <w:noProof/>
            <w:webHidden/>
          </w:rPr>
          <w:fldChar w:fldCharType="separate"/>
        </w:r>
        <w:r>
          <w:rPr>
            <w:noProof/>
            <w:webHidden/>
          </w:rPr>
          <w:t>34</w:t>
        </w:r>
        <w:r>
          <w:rPr>
            <w:noProof/>
            <w:webHidden/>
          </w:rPr>
          <w:fldChar w:fldCharType="end"/>
        </w:r>
      </w:hyperlink>
    </w:p>
    <w:p w14:paraId="7228B76F" w14:textId="59BDD9C6" w:rsidR="00EC7503" w:rsidRDefault="00EC7503">
      <w:pPr>
        <w:pStyle w:val="TOC2"/>
        <w:rPr>
          <w:rFonts w:eastAsiaTheme="minorEastAsia" w:cstheme="minorBidi"/>
          <w:smallCaps w:val="0"/>
          <w:noProof/>
          <w:kern w:val="2"/>
          <w:sz w:val="24"/>
          <w:szCs w:val="24"/>
          <w14:ligatures w14:val="standardContextual"/>
        </w:rPr>
      </w:pPr>
      <w:hyperlink w:anchor="_Toc230163705" w:history="1">
        <w:r w:rsidRPr="00BE1DB4">
          <w:rPr>
            <w:rStyle w:val="Hyperlink"/>
          </w:rPr>
          <w:t>N.</w:t>
        </w:r>
        <w:r>
          <w:rPr>
            <w:rFonts w:eastAsiaTheme="minorEastAsia" w:cstheme="minorBidi"/>
            <w:smallCaps w:val="0"/>
            <w:noProof/>
            <w:kern w:val="2"/>
            <w:sz w:val="24"/>
            <w:szCs w:val="24"/>
            <w14:ligatures w14:val="standardContextual"/>
          </w:rPr>
          <w:tab/>
        </w:r>
        <w:r w:rsidRPr="00BE1DB4">
          <w:rPr>
            <w:rStyle w:val="Hyperlink"/>
          </w:rPr>
          <w:t>APPENDIX N: HERMIT User Guide Version 2.19 Updates (Release 5.8)</w:t>
        </w:r>
        <w:r>
          <w:rPr>
            <w:noProof/>
            <w:webHidden/>
          </w:rPr>
          <w:tab/>
        </w:r>
        <w:r>
          <w:rPr>
            <w:noProof/>
            <w:webHidden/>
          </w:rPr>
          <w:fldChar w:fldCharType="begin"/>
        </w:r>
        <w:r>
          <w:rPr>
            <w:noProof/>
            <w:webHidden/>
          </w:rPr>
          <w:instrText xml:space="preserve"> PAGEREF _Toc230163705 \h </w:instrText>
        </w:r>
        <w:r>
          <w:rPr>
            <w:noProof/>
            <w:webHidden/>
          </w:rPr>
        </w:r>
        <w:r>
          <w:rPr>
            <w:noProof/>
            <w:webHidden/>
          </w:rPr>
          <w:fldChar w:fldCharType="separate"/>
        </w:r>
        <w:r>
          <w:rPr>
            <w:noProof/>
            <w:webHidden/>
          </w:rPr>
          <w:t>36</w:t>
        </w:r>
        <w:r>
          <w:rPr>
            <w:noProof/>
            <w:webHidden/>
          </w:rPr>
          <w:fldChar w:fldCharType="end"/>
        </w:r>
      </w:hyperlink>
    </w:p>
    <w:p w14:paraId="1F121CA1" w14:textId="51F4EE56" w:rsidR="00EC7503" w:rsidRDefault="00EC7503">
      <w:pPr>
        <w:pStyle w:val="TOC2"/>
        <w:rPr>
          <w:rFonts w:eastAsiaTheme="minorEastAsia" w:cstheme="minorBidi"/>
          <w:smallCaps w:val="0"/>
          <w:noProof/>
          <w:kern w:val="2"/>
          <w:sz w:val="24"/>
          <w:szCs w:val="24"/>
          <w14:ligatures w14:val="standardContextual"/>
        </w:rPr>
      </w:pPr>
      <w:hyperlink w:anchor="_Toc230163706" w:history="1">
        <w:r w:rsidRPr="00BE1DB4">
          <w:rPr>
            <w:rStyle w:val="Hyperlink"/>
          </w:rPr>
          <w:t>O.</w:t>
        </w:r>
        <w:r>
          <w:rPr>
            <w:rFonts w:eastAsiaTheme="minorEastAsia" w:cstheme="minorBidi"/>
            <w:smallCaps w:val="0"/>
            <w:noProof/>
            <w:kern w:val="2"/>
            <w:sz w:val="24"/>
            <w:szCs w:val="24"/>
            <w14:ligatures w14:val="standardContextual"/>
          </w:rPr>
          <w:tab/>
        </w:r>
        <w:r w:rsidRPr="00BE1DB4">
          <w:rPr>
            <w:rStyle w:val="Hyperlink"/>
          </w:rPr>
          <w:t>APPENDIX O: HERMIT User Guide Version 2.20 Updates (Release 5.9)</w:t>
        </w:r>
        <w:r>
          <w:rPr>
            <w:noProof/>
            <w:webHidden/>
          </w:rPr>
          <w:tab/>
        </w:r>
        <w:r>
          <w:rPr>
            <w:noProof/>
            <w:webHidden/>
          </w:rPr>
          <w:fldChar w:fldCharType="begin"/>
        </w:r>
        <w:r>
          <w:rPr>
            <w:noProof/>
            <w:webHidden/>
          </w:rPr>
          <w:instrText xml:space="preserve"> PAGEREF _Toc230163706 \h </w:instrText>
        </w:r>
        <w:r>
          <w:rPr>
            <w:noProof/>
            <w:webHidden/>
          </w:rPr>
        </w:r>
        <w:r>
          <w:rPr>
            <w:noProof/>
            <w:webHidden/>
          </w:rPr>
          <w:fldChar w:fldCharType="separate"/>
        </w:r>
        <w:r>
          <w:rPr>
            <w:noProof/>
            <w:webHidden/>
          </w:rPr>
          <w:t>39</w:t>
        </w:r>
        <w:r>
          <w:rPr>
            <w:noProof/>
            <w:webHidden/>
          </w:rPr>
          <w:fldChar w:fldCharType="end"/>
        </w:r>
      </w:hyperlink>
    </w:p>
    <w:p w14:paraId="14E11758" w14:textId="083113A0" w:rsidR="00EC7503" w:rsidRDefault="00EC7503">
      <w:pPr>
        <w:pStyle w:val="TOC2"/>
        <w:rPr>
          <w:rFonts w:eastAsiaTheme="minorEastAsia" w:cstheme="minorBidi"/>
          <w:smallCaps w:val="0"/>
          <w:noProof/>
          <w:kern w:val="2"/>
          <w:sz w:val="24"/>
          <w:szCs w:val="24"/>
          <w14:ligatures w14:val="standardContextual"/>
        </w:rPr>
      </w:pPr>
      <w:hyperlink w:anchor="_Toc230163707" w:history="1">
        <w:r w:rsidRPr="00BE1DB4">
          <w:rPr>
            <w:rStyle w:val="Hyperlink"/>
          </w:rPr>
          <w:t>P.</w:t>
        </w:r>
        <w:r>
          <w:rPr>
            <w:rFonts w:eastAsiaTheme="minorEastAsia" w:cstheme="minorBidi"/>
            <w:smallCaps w:val="0"/>
            <w:noProof/>
            <w:kern w:val="2"/>
            <w:sz w:val="24"/>
            <w:szCs w:val="24"/>
            <w14:ligatures w14:val="standardContextual"/>
          </w:rPr>
          <w:tab/>
        </w:r>
        <w:r w:rsidRPr="00BE1DB4">
          <w:rPr>
            <w:rStyle w:val="Hyperlink"/>
          </w:rPr>
          <w:t>APPENDIX P: HERMIT User Guide Version 2.21 Updates (Release 6.0)</w:t>
        </w:r>
        <w:r>
          <w:rPr>
            <w:noProof/>
            <w:webHidden/>
          </w:rPr>
          <w:tab/>
        </w:r>
        <w:r>
          <w:rPr>
            <w:noProof/>
            <w:webHidden/>
          </w:rPr>
          <w:fldChar w:fldCharType="begin"/>
        </w:r>
        <w:r>
          <w:rPr>
            <w:noProof/>
            <w:webHidden/>
          </w:rPr>
          <w:instrText xml:space="preserve"> PAGEREF _Toc230163707 \h </w:instrText>
        </w:r>
        <w:r>
          <w:rPr>
            <w:noProof/>
            <w:webHidden/>
          </w:rPr>
        </w:r>
        <w:r>
          <w:rPr>
            <w:noProof/>
            <w:webHidden/>
          </w:rPr>
          <w:fldChar w:fldCharType="separate"/>
        </w:r>
        <w:r>
          <w:rPr>
            <w:noProof/>
            <w:webHidden/>
          </w:rPr>
          <w:t>41</w:t>
        </w:r>
        <w:r>
          <w:rPr>
            <w:noProof/>
            <w:webHidden/>
          </w:rPr>
          <w:fldChar w:fldCharType="end"/>
        </w:r>
      </w:hyperlink>
    </w:p>
    <w:p w14:paraId="1A49500E" w14:textId="42CD05EC" w:rsidR="00EC7503" w:rsidRDefault="00EC7503">
      <w:pPr>
        <w:pStyle w:val="TOC2"/>
        <w:rPr>
          <w:rFonts w:eastAsiaTheme="minorEastAsia" w:cstheme="minorBidi"/>
          <w:smallCaps w:val="0"/>
          <w:noProof/>
          <w:kern w:val="2"/>
          <w:sz w:val="24"/>
          <w:szCs w:val="24"/>
          <w14:ligatures w14:val="standardContextual"/>
        </w:rPr>
      </w:pPr>
      <w:hyperlink w:anchor="_Toc230163708" w:history="1">
        <w:r w:rsidRPr="00BE1DB4">
          <w:rPr>
            <w:rStyle w:val="Hyperlink"/>
          </w:rPr>
          <w:t>Q.</w:t>
        </w:r>
        <w:r>
          <w:rPr>
            <w:rFonts w:eastAsiaTheme="minorEastAsia" w:cstheme="minorBidi"/>
            <w:smallCaps w:val="0"/>
            <w:noProof/>
            <w:kern w:val="2"/>
            <w:sz w:val="24"/>
            <w:szCs w:val="24"/>
            <w14:ligatures w14:val="standardContextual"/>
          </w:rPr>
          <w:tab/>
        </w:r>
        <w:r w:rsidRPr="00BE1DB4">
          <w:rPr>
            <w:rStyle w:val="Hyperlink"/>
          </w:rPr>
          <w:t>APPENDIX Q: HERMIT User Guide Version 2.22 Updates (Release 6.1)</w:t>
        </w:r>
        <w:r>
          <w:rPr>
            <w:noProof/>
            <w:webHidden/>
          </w:rPr>
          <w:tab/>
        </w:r>
        <w:r>
          <w:rPr>
            <w:noProof/>
            <w:webHidden/>
          </w:rPr>
          <w:fldChar w:fldCharType="begin"/>
        </w:r>
        <w:r>
          <w:rPr>
            <w:noProof/>
            <w:webHidden/>
          </w:rPr>
          <w:instrText xml:space="preserve"> PAGEREF _Toc230163708 \h </w:instrText>
        </w:r>
        <w:r>
          <w:rPr>
            <w:noProof/>
            <w:webHidden/>
          </w:rPr>
        </w:r>
        <w:r>
          <w:rPr>
            <w:noProof/>
            <w:webHidden/>
          </w:rPr>
          <w:fldChar w:fldCharType="separate"/>
        </w:r>
        <w:r>
          <w:rPr>
            <w:noProof/>
            <w:webHidden/>
          </w:rPr>
          <w:t>43</w:t>
        </w:r>
        <w:r>
          <w:rPr>
            <w:noProof/>
            <w:webHidden/>
          </w:rPr>
          <w:fldChar w:fldCharType="end"/>
        </w:r>
      </w:hyperlink>
    </w:p>
    <w:p w14:paraId="0990EEB3" w14:textId="306EEA93" w:rsidR="00EC7503" w:rsidRDefault="00EC7503">
      <w:pPr>
        <w:pStyle w:val="TOC2"/>
        <w:rPr>
          <w:rFonts w:eastAsiaTheme="minorEastAsia" w:cstheme="minorBidi"/>
          <w:smallCaps w:val="0"/>
          <w:noProof/>
          <w:kern w:val="2"/>
          <w:sz w:val="24"/>
          <w:szCs w:val="24"/>
          <w14:ligatures w14:val="standardContextual"/>
        </w:rPr>
      </w:pPr>
      <w:hyperlink w:anchor="_Toc230163709" w:history="1">
        <w:r w:rsidRPr="00BE1DB4">
          <w:rPr>
            <w:rStyle w:val="Hyperlink"/>
          </w:rPr>
          <w:t>R.</w:t>
        </w:r>
        <w:r>
          <w:rPr>
            <w:rFonts w:eastAsiaTheme="minorEastAsia" w:cstheme="minorBidi"/>
            <w:smallCaps w:val="0"/>
            <w:noProof/>
            <w:kern w:val="2"/>
            <w:sz w:val="24"/>
            <w:szCs w:val="24"/>
            <w14:ligatures w14:val="standardContextual"/>
          </w:rPr>
          <w:tab/>
        </w:r>
        <w:r w:rsidRPr="00BE1DB4">
          <w:rPr>
            <w:rStyle w:val="Hyperlink"/>
          </w:rPr>
          <w:t>APPENDIX R: HERMIT User Guide Version 2.23 Updates (Release 6.2)</w:t>
        </w:r>
        <w:r>
          <w:rPr>
            <w:noProof/>
            <w:webHidden/>
          </w:rPr>
          <w:tab/>
        </w:r>
        <w:r>
          <w:rPr>
            <w:noProof/>
            <w:webHidden/>
          </w:rPr>
          <w:fldChar w:fldCharType="begin"/>
        </w:r>
        <w:r>
          <w:rPr>
            <w:noProof/>
            <w:webHidden/>
          </w:rPr>
          <w:instrText xml:space="preserve"> PAGEREF _Toc230163709 \h </w:instrText>
        </w:r>
        <w:r>
          <w:rPr>
            <w:noProof/>
            <w:webHidden/>
          </w:rPr>
        </w:r>
        <w:r>
          <w:rPr>
            <w:noProof/>
            <w:webHidden/>
          </w:rPr>
          <w:fldChar w:fldCharType="separate"/>
        </w:r>
        <w:r>
          <w:rPr>
            <w:noProof/>
            <w:webHidden/>
          </w:rPr>
          <w:t>45</w:t>
        </w:r>
        <w:r>
          <w:rPr>
            <w:noProof/>
            <w:webHidden/>
          </w:rPr>
          <w:fldChar w:fldCharType="end"/>
        </w:r>
      </w:hyperlink>
    </w:p>
    <w:p w14:paraId="1821F2B1" w14:textId="1FF4C1C1" w:rsidR="00EC7503" w:rsidRDefault="00EC7503">
      <w:pPr>
        <w:pStyle w:val="TOC2"/>
        <w:rPr>
          <w:rFonts w:eastAsiaTheme="minorEastAsia" w:cstheme="minorBidi"/>
          <w:smallCaps w:val="0"/>
          <w:noProof/>
          <w:kern w:val="2"/>
          <w:sz w:val="24"/>
          <w:szCs w:val="24"/>
          <w14:ligatures w14:val="standardContextual"/>
        </w:rPr>
      </w:pPr>
      <w:hyperlink w:anchor="_Toc230163710" w:history="1">
        <w:r w:rsidRPr="00BE1DB4">
          <w:rPr>
            <w:rStyle w:val="Hyperlink"/>
          </w:rPr>
          <w:t>S.</w:t>
        </w:r>
        <w:r>
          <w:rPr>
            <w:rFonts w:eastAsiaTheme="minorEastAsia" w:cstheme="minorBidi"/>
            <w:smallCaps w:val="0"/>
            <w:noProof/>
            <w:kern w:val="2"/>
            <w:sz w:val="24"/>
            <w:szCs w:val="24"/>
            <w14:ligatures w14:val="standardContextual"/>
          </w:rPr>
          <w:tab/>
        </w:r>
        <w:r w:rsidRPr="00BE1DB4">
          <w:rPr>
            <w:rStyle w:val="Hyperlink"/>
          </w:rPr>
          <w:t>APPENDIX S: HERMIT User Guide Version 2.24 Updates (Release 6.3)</w:t>
        </w:r>
        <w:r>
          <w:rPr>
            <w:noProof/>
            <w:webHidden/>
          </w:rPr>
          <w:tab/>
        </w:r>
        <w:r>
          <w:rPr>
            <w:noProof/>
            <w:webHidden/>
          </w:rPr>
          <w:fldChar w:fldCharType="begin"/>
        </w:r>
        <w:r>
          <w:rPr>
            <w:noProof/>
            <w:webHidden/>
          </w:rPr>
          <w:instrText xml:space="preserve"> PAGEREF _Toc230163710 \h </w:instrText>
        </w:r>
        <w:r>
          <w:rPr>
            <w:noProof/>
            <w:webHidden/>
          </w:rPr>
        </w:r>
        <w:r>
          <w:rPr>
            <w:noProof/>
            <w:webHidden/>
          </w:rPr>
          <w:fldChar w:fldCharType="separate"/>
        </w:r>
        <w:r>
          <w:rPr>
            <w:noProof/>
            <w:webHidden/>
          </w:rPr>
          <w:t>47</w:t>
        </w:r>
        <w:r>
          <w:rPr>
            <w:noProof/>
            <w:webHidden/>
          </w:rPr>
          <w:fldChar w:fldCharType="end"/>
        </w:r>
      </w:hyperlink>
    </w:p>
    <w:p w14:paraId="69682379" w14:textId="735052D0" w:rsidR="00EC7503" w:rsidRDefault="00EC7503">
      <w:pPr>
        <w:pStyle w:val="TOC2"/>
        <w:rPr>
          <w:rFonts w:eastAsiaTheme="minorEastAsia" w:cstheme="minorBidi"/>
          <w:smallCaps w:val="0"/>
          <w:noProof/>
          <w:kern w:val="2"/>
          <w:sz w:val="24"/>
          <w:szCs w:val="24"/>
          <w14:ligatures w14:val="standardContextual"/>
        </w:rPr>
      </w:pPr>
      <w:hyperlink w:anchor="_Toc230163711" w:history="1">
        <w:r w:rsidRPr="00BE1DB4">
          <w:rPr>
            <w:rStyle w:val="Hyperlink"/>
          </w:rPr>
          <w:t>T.</w:t>
        </w:r>
        <w:r>
          <w:rPr>
            <w:rFonts w:eastAsiaTheme="minorEastAsia" w:cstheme="minorBidi"/>
            <w:smallCaps w:val="0"/>
            <w:noProof/>
            <w:kern w:val="2"/>
            <w:sz w:val="24"/>
            <w:szCs w:val="24"/>
            <w14:ligatures w14:val="standardContextual"/>
          </w:rPr>
          <w:tab/>
        </w:r>
        <w:r w:rsidRPr="00BE1DB4">
          <w:rPr>
            <w:rStyle w:val="Hyperlink"/>
          </w:rPr>
          <w:t>APPENDIX T: HERMIT User Guide Version 2.25 Updates (Release 6.4)</w:t>
        </w:r>
        <w:r>
          <w:rPr>
            <w:noProof/>
            <w:webHidden/>
          </w:rPr>
          <w:tab/>
        </w:r>
        <w:r>
          <w:rPr>
            <w:noProof/>
            <w:webHidden/>
          </w:rPr>
          <w:fldChar w:fldCharType="begin"/>
        </w:r>
        <w:r>
          <w:rPr>
            <w:noProof/>
            <w:webHidden/>
          </w:rPr>
          <w:instrText xml:space="preserve"> PAGEREF _Toc230163711 \h </w:instrText>
        </w:r>
        <w:r>
          <w:rPr>
            <w:noProof/>
            <w:webHidden/>
          </w:rPr>
        </w:r>
        <w:r>
          <w:rPr>
            <w:noProof/>
            <w:webHidden/>
          </w:rPr>
          <w:fldChar w:fldCharType="separate"/>
        </w:r>
        <w:r>
          <w:rPr>
            <w:noProof/>
            <w:webHidden/>
          </w:rPr>
          <w:t>49</w:t>
        </w:r>
        <w:r>
          <w:rPr>
            <w:noProof/>
            <w:webHidden/>
          </w:rPr>
          <w:fldChar w:fldCharType="end"/>
        </w:r>
      </w:hyperlink>
    </w:p>
    <w:p w14:paraId="5B25DB7B" w14:textId="0B5AC72A" w:rsidR="00EC7503" w:rsidRDefault="00EC7503">
      <w:pPr>
        <w:pStyle w:val="TOC2"/>
        <w:rPr>
          <w:rFonts w:eastAsiaTheme="minorEastAsia" w:cstheme="minorBidi"/>
          <w:smallCaps w:val="0"/>
          <w:noProof/>
          <w:kern w:val="2"/>
          <w:sz w:val="24"/>
          <w:szCs w:val="24"/>
          <w14:ligatures w14:val="standardContextual"/>
        </w:rPr>
      </w:pPr>
      <w:hyperlink w:anchor="_Toc230163712" w:history="1">
        <w:r w:rsidRPr="00BE1DB4">
          <w:rPr>
            <w:rStyle w:val="Hyperlink"/>
          </w:rPr>
          <w:t>U.</w:t>
        </w:r>
        <w:r>
          <w:rPr>
            <w:rFonts w:eastAsiaTheme="minorEastAsia" w:cstheme="minorBidi"/>
            <w:smallCaps w:val="0"/>
            <w:noProof/>
            <w:kern w:val="2"/>
            <w:sz w:val="24"/>
            <w:szCs w:val="24"/>
            <w14:ligatures w14:val="standardContextual"/>
          </w:rPr>
          <w:tab/>
        </w:r>
        <w:r w:rsidRPr="00BE1DB4">
          <w:rPr>
            <w:rStyle w:val="Hyperlink"/>
          </w:rPr>
          <w:t>APPENDIX U: HERMIT User Guide Version 2.26 Updates (Release 6.5)</w:t>
        </w:r>
        <w:r>
          <w:rPr>
            <w:noProof/>
            <w:webHidden/>
          </w:rPr>
          <w:tab/>
        </w:r>
        <w:r>
          <w:rPr>
            <w:noProof/>
            <w:webHidden/>
          </w:rPr>
          <w:fldChar w:fldCharType="begin"/>
        </w:r>
        <w:r>
          <w:rPr>
            <w:noProof/>
            <w:webHidden/>
          </w:rPr>
          <w:instrText xml:space="preserve"> PAGEREF _Toc230163712 \h </w:instrText>
        </w:r>
        <w:r>
          <w:rPr>
            <w:noProof/>
            <w:webHidden/>
          </w:rPr>
        </w:r>
        <w:r>
          <w:rPr>
            <w:noProof/>
            <w:webHidden/>
          </w:rPr>
          <w:fldChar w:fldCharType="separate"/>
        </w:r>
        <w:r>
          <w:rPr>
            <w:noProof/>
            <w:webHidden/>
          </w:rPr>
          <w:t>51</w:t>
        </w:r>
        <w:r>
          <w:rPr>
            <w:noProof/>
            <w:webHidden/>
          </w:rPr>
          <w:fldChar w:fldCharType="end"/>
        </w:r>
      </w:hyperlink>
    </w:p>
    <w:p w14:paraId="5661E78E" w14:textId="29BE10F0" w:rsidR="00EC7503" w:rsidRDefault="00EC7503">
      <w:pPr>
        <w:pStyle w:val="TOC2"/>
        <w:rPr>
          <w:rFonts w:eastAsiaTheme="minorEastAsia" w:cstheme="minorBidi"/>
          <w:smallCaps w:val="0"/>
          <w:noProof/>
          <w:kern w:val="2"/>
          <w:sz w:val="24"/>
          <w:szCs w:val="24"/>
          <w14:ligatures w14:val="standardContextual"/>
        </w:rPr>
      </w:pPr>
      <w:hyperlink w:anchor="_Toc230163713" w:history="1">
        <w:r w:rsidRPr="00BE1DB4">
          <w:rPr>
            <w:rStyle w:val="Hyperlink"/>
          </w:rPr>
          <w:t>V.</w:t>
        </w:r>
        <w:r>
          <w:rPr>
            <w:rFonts w:eastAsiaTheme="minorEastAsia" w:cstheme="minorBidi"/>
            <w:smallCaps w:val="0"/>
            <w:noProof/>
            <w:kern w:val="2"/>
            <w:sz w:val="24"/>
            <w:szCs w:val="24"/>
            <w14:ligatures w14:val="standardContextual"/>
          </w:rPr>
          <w:tab/>
        </w:r>
        <w:r w:rsidRPr="00BE1DB4">
          <w:rPr>
            <w:rStyle w:val="Hyperlink"/>
          </w:rPr>
          <w:t>APPENDIX V: HERMIT User Guide Version 2.27 Updates (Release 6.6)</w:t>
        </w:r>
        <w:r>
          <w:rPr>
            <w:noProof/>
            <w:webHidden/>
          </w:rPr>
          <w:tab/>
        </w:r>
        <w:r>
          <w:rPr>
            <w:noProof/>
            <w:webHidden/>
          </w:rPr>
          <w:fldChar w:fldCharType="begin"/>
        </w:r>
        <w:r>
          <w:rPr>
            <w:noProof/>
            <w:webHidden/>
          </w:rPr>
          <w:instrText xml:space="preserve"> PAGEREF _Toc230163713 \h </w:instrText>
        </w:r>
        <w:r>
          <w:rPr>
            <w:noProof/>
            <w:webHidden/>
          </w:rPr>
        </w:r>
        <w:r>
          <w:rPr>
            <w:noProof/>
            <w:webHidden/>
          </w:rPr>
          <w:fldChar w:fldCharType="separate"/>
        </w:r>
        <w:r>
          <w:rPr>
            <w:noProof/>
            <w:webHidden/>
          </w:rPr>
          <w:t>53</w:t>
        </w:r>
        <w:r>
          <w:rPr>
            <w:noProof/>
            <w:webHidden/>
          </w:rPr>
          <w:fldChar w:fldCharType="end"/>
        </w:r>
      </w:hyperlink>
    </w:p>
    <w:p w14:paraId="04FD25AE" w14:textId="407EB660" w:rsidR="00EC7503" w:rsidRDefault="00EC7503">
      <w:pPr>
        <w:pStyle w:val="TOC2"/>
        <w:rPr>
          <w:rFonts w:eastAsiaTheme="minorEastAsia" w:cstheme="minorBidi"/>
          <w:smallCaps w:val="0"/>
          <w:noProof/>
          <w:kern w:val="2"/>
          <w:sz w:val="24"/>
          <w:szCs w:val="24"/>
          <w14:ligatures w14:val="standardContextual"/>
        </w:rPr>
      </w:pPr>
      <w:hyperlink w:anchor="_Toc230163714" w:history="1">
        <w:r w:rsidRPr="00BE1DB4">
          <w:rPr>
            <w:rStyle w:val="Hyperlink"/>
          </w:rPr>
          <w:t>W.</w:t>
        </w:r>
        <w:r>
          <w:rPr>
            <w:rFonts w:eastAsiaTheme="minorEastAsia" w:cstheme="minorBidi"/>
            <w:smallCaps w:val="0"/>
            <w:noProof/>
            <w:kern w:val="2"/>
            <w:sz w:val="24"/>
            <w:szCs w:val="24"/>
            <w14:ligatures w14:val="standardContextual"/>
          </w:rPr>
          <w:tab/>
        </w:r>
        <w:r w:rsidRPr="00BE1DB4">
          <w:rPr>
            <w:rStyle w:val="Hyperlink"/>
          </w:rPr>
          <w:t>APPENDIX W: HERMIT User Guide Version 2.28 Updates (Release 6.7)</w:t>
        </w:r>
        <w:r>
          <w:rPr>
            <w:noProof/>
            <w:webHidden/>
          </w:rPr>
          <w:tab/>
        </w:r>
        <w:r>
          <w:rPr>
            <w:noProof/>
            <w:webHidden/>
          </w:rPr>
          <w:fldChar w:fldCharType="begin"/>
        </w:r>
        <w:r>
          <w:rPr>
            <w:noProof/>
            <w:webHidden/>
          </w:rPr>
          <w:instrText xml:space="preserve"> PAGEREF _Toc230163714 \h </w:instrText>
        </w:r>
        <w:r>
          <w:rPr>
            <w:noProof/>
            <w:webHidden/>
          </w:rPr>
        </w:r>
        <w:r>
          <w:rPr>
            <w:noProof/>
            <w:webHidden/>
          </w:rPr>
          <w:fldChar w:fldCharType="separate"/>
        </w:r>
        <w:r>
          <w:rPr>
            <w:noProof/>
            <w:webHidden/>
          </w:rPr>
          <w:t>55</w:t>
        </w:r>
        <w:r>
          <w:rPr>
            <w:noProof/>
            <w:webHidden/>
          </w:rPr>
          <w:fldChar w:fldCharType="end"/>
        </w:r>
      </w:hyperlink>
    </w:p>
    <w:p w14:paraId="7E9B37AF" w14:textId="76350E27" w:rsidR="00EC7503" w:rsidRDefault="00EC7503">
      <w:pPr>
        <w:pStyle w:val="TOC2"/>
        <w:rPr>
          <w:rFonts w:eastAsiaTheme="minorEastAsia" w:cstheme="minorBidi"/>
          <w:smallCaps w:val="0"/>
          <w:noProof/>
          <w:kern w:val="2"/>
          <w:sz w:val="24"/>
          <w:szCs w:val="24"/>
          <w14:ligatures w14:val="standardContextual"/>
        </w:rPr>
      </w:pPr>
      <w:hyperlink w:anchor="_Toc230163715" w:history="1">
        <w:r w:rsidRPr="00BE1DB4">
          <w:rPr>
            <w:rStyle w:val="Hyperlink"/>
          </w:rPr>
          <w:t>X.</w:t>
        </w:r>
        <w:r>
          <w:rPr>
            <w:rFonts w:eastAsiaTheme="minorEastAsia" w:cstheme="minorBidi"/>
            <w:smallCaps w:val="0"/>
            <w:noProof/>
            <w:kern w:val="2"/>
            <w:sz w:val="24"/>
            <w:szCs w:val="24"/>
            <w14:ligatures w14:val="standardContextual"/>
          </w:rPr>
          <w:tab/>
        </w:r>
        <w:r w:rsidRPr="00BE1DB4">
          <w:rPr>
            <w:rStyle w:val="Hyperlink"/>
          </w:rPr>
          <w:t>APPENDIX X: HERMIT User Guide Version 2.29 Updates (Release 6.8)</w:t>
        </w:r>
        <w:r>
          <w:rPr>
            <w:noProof/>
            <w:webHidden/>
          </w:rPr>
          <w:tab/>
        </w:r>
        <w:r>
          <w:rPr>
            <w:noProof/>
            <w:webHidden/>
          </w:rPr>
          <w:fldChar w:fldCharType="begin"/>
        </w:r>
        <w:r>
          <w:rPr>
            <w:noProof/>
            <w:webHidden/>
          </w:rPr>
          <w:instrText xml:space="preserve"> PAGEREF _Toc230163715 \h </w:instrText>
        </w:r>
        <w:r>
          <w:rPr>
            <w:noProof/>
            <w:webHidden/>
          </w:rPr>
        </w:r>
        <w:r>
          <w:rPr>
            <w:noProof/>
            <w:webHidden/>
          </w:rPr>
          <w:fldChar w:fldCharType="separate"/>
        </w:r>
        <w:r>
          <w:rPr>
            <w:noProof/>
            <w:webHidden/>
          </w:rPr>
          <w:t>57</w:t>
        </w:r>
        <w:r>
          <w:rPr>
            <w:noProof/>
            <w:webHidden/>
          </w:rPr>
          <w:fldChar w:fldCharType="end"/>
        </w:r>
      </w:hyperlink>
    </w:p>
    <w:p w14:paraId="23B42C9D" w14:textId="297D4A36" w:rsidR="00EC7503" w:rsidRDefault="00EC7503">
      <w:pPr>
        <w:pStyle w:val="TOC2"/>
        <w:rPr>
          <w:rFonts w:eastAsiaTheme="minorEastAsia" w:cstheme="minorBidi"/>
          <w:smallCaps w:val="0"/>
          <w:noProof/>
          <w:kern w:val="2"/>
          <w:sz w:val="24"/>
          <w:szCs w:val="24"/>
          <w14:ligatures w14:val="standardContextual"/>
        </w:rPr>
      </w:pPr>
      <w:hyperlink w:anchor="_Toc230163716" w:history="1">
        <w:r w:rsidRPr="00BE1DB4">
          <w:rPr>
            <w:rStyle w:val="Hyperlink"/>
          </w:rPr>
          <w:t>Y.</w:t>
        </w:r>
        <w:r>
          <w:rPr>
            <w:rFonts w:eastAsiaTheme="minorEastAsia" w:cstheme="minorBidi"/>
            <w:smallCaps w:val="0"/>
            <w:noProof/>
            <w:kern w:val="2"/>
            <w:sz w:val="24"/>
            <w:szCs w:val="24"/>
            <w14:ligatures w14:val="standardContextual"/>
          </w:rPr>
          <w:tab/>
        </w:r>
        <w:r w:rsidRPr="00BE1DB4">
          <w:rPr>
            <w:rStyle w:val="Hyperlink"/>
          </w:rPr>
          <w:t>APPENDIX Y: HERMIT User Guide Version Release 7.00</w:t>
        </w:r>
        <w:r>
          <w:rPr>
            <w:noProof/>
            <w:webHidden/>
          </w:rPr>
          <w:tab/>
        </w:r>
        <w:r>
          <w:rPr>
            <w:noProof/>
            <w:webHidden/>
          </w:rPr>
          <w:fldChar w:fldCharType="begin"/>
        </w:r>
        <w:r>
          <w:rPr>
            <w:noProof/>
            <w:webHidden/>
          </w:rPr>
          <w:instrText xml:space="preserve"> PAGEREF _Toc230163716 \h </w:instrText>
        </w:r>
        <w:r>
          <w:rPr>
            <w:noProof/>
            <w:webHidden/>
          </w:rPr>
        </w:r>
        <w:r>
          <w:rPr>
            <w:noProof/>
            <w:webHidden/>
          </w:rPr>
          <w:fldChar w:fldCharType="separate"/>
        </w:r>
        <w:r>
          <w:rPr>
            <w:noProof/>
            <w:webHidden/>
          </w:rPr>
          <w:t>59</w:t>
        </w:r>
        <w:r>
          <w:rPr>
            <w:noProof/>
            <w:webHidden/>
          </w:rPr>
          <w:fldChar w:fldCharType="end"/>
        </w:r>
      </w:hyperlink>
    </w:p>
    <w:p w14:paraId="52203636" w14:textId="5167FBE4" w:rsidR="00EC7503" w:rsidRDefault="00EC7503">
      <w:pPr>
        <w:pStyle w:val="TOC2"/>
        <w:rPr>
          <w:rFonts w:eastAsiaTheme="minorEastAsia" w:cstheme="minorBidi"/>
          <w:smallCaps w:val="0"/>
          <w:noProof/>
          <w:kern w:val="2"/>
          <w:sz w:val="24"/>
          <w:szCs w:val="24"/>
          <w14:ligatures w14:val="standardContextual"/>
        </w:rPr>
      </w:pPr>
      <w:hyperlink w:anchor="_Toc230163717" w:history="1">
        <w:r w:rsidRPr="00BE1DB4">
          <w:rPr>
            <w:rStyle w:val="Hyperlink"/>
          </w:rPr>
          <w:t>Z.</w:t>
        </w:r>
        <w:r>
          <w:rPr>
            <w:rFonts w:eastAsiaTheme="minorEastAsia" w:cstheme="minorBidi"/>
            <w:smallCaps w:val="0"/>
            <w:noProof/>
            <w:kern w:val="2"/>
            <w:sz w:val="24"/>
            <w:szCs w:val="24"/>
            <w14:ligatures w14:val="standardContextual"/>
          </w:rPr>
          <w:tab/>
        </w:r>
        <w:r w:rsidRPr="00BE1DB4">
          <w:rPr>
            <w:rStyle w:val="Hyperlink"/>
          </w:rPr>
          <w:t>APPENDIX Z: HERMIT User Guide Version Release 7.10</w:t>
        </w:r>
        <w:r>
          <w:rPr>
            <w:noProof/>
            <w:webHidden/>
          </w:rPr>
          <w:tab/>
        </w:r>
        <w:r>
          <w:rPr>
            <w:noProof/>
            <w:webHidden/>
          </w:rPr>
          <w:fldChar w:fldCharType="begin"/>
        </w:r>
        <w:r>
          <w:rPr>
            <w:noProof/>
            <w:webHidden/>
          </w:rPr>
          <w:instrText xml:space="preserve"> PAGEREF _Toc230163717 \h </w:instrText>
        </w:r>
        <w:r>
          <w:rPr>
            <w:noProof/>
            <w:webHidden/>
          </w:rPr>
        </w:r>
        <w:r>
          <w:rPr>
            <w:noProof/>
            <w:webHidden/>
          </w:rPr>
          <w:fldChar w:fldCharType="separate"/>
        </w:r>
        <w:r>
          <w:rPr>
            <w:noProof/>
            <w:webHidden/>
          </w:rPr>
          <w:t>61</w:t>
        </w:r>
        <w:r>
          <w:rPr>
            <w:noProof/>
            <w:webHidden/>
          </w:rPr>
          <w:fldChar w:fldCharType="end"/>
        </w:r>
      </w:hyperlink>
    </w:p>
    <w:p w14:paraId="38CC91C8" w14:textId="686188D4" w:rsidR="00EC7503" w:rsidRDefault="00EC7503">
      <w:pPr>
        <w:pStyle w:val="TOC2"/>
        <w:rPr>
          <w:rFonts w:eastAsiaTheme="minorEastAsia" w:cstheme="minorBidi"/>
          <w:smallCaps w:val="0"/>
          <w:noProof/>
          <w:kern w:val="2"/>
          <w:sz w:val="24"/>
          <w:szCs w:val="24"/>
          <w14:ligatures w14:val="standardContextual"/>
        </w:rPr>
      </w:pPr>
      <w:hyperlink w:anchor="_Toc230163718" w:history="1">
        <w:r w:rsidRPr="00BE1DB4">
          <w:rPr>
            <w:rStyle w:val="Hyperlink"/>
          </w:rPr>
          <w:t>AA.</w:t>
        </w:r>
        <w:r>
          <w:rPr>
            <w:rFonts w:eastAsiaTheme="minorEastAsia" w:cstheme="minorBidi"/>
            <w:smallCaps w:val="0"/>
            <w:noProof/>
            <w:kern w:val="2"/>
            <w:sz w:val="24"/>
            <w:szCs w:val="24"/>
            <w14:ligatures w14:val="standardContextual"/>
          </w:rPr>
          <w:tab/>
        </w:r>
        <w:r w:rsidRPr="00BE1DB4">
          <w:rPr>
            <w:rStyle w:val="Hyperlink"/>
          </w:rPr>
          <w:t>APPENDIX AA: HERMIT User Guide Version Release 7.20</w:t>
        </w:r>
        <w:r>
          <w:rPr>
            <w:noProof/>
            <w:webHidden/>
          </w:rPr>
          <w:tab/>
        </w:r>
        <w:r>
          <w:rPr>
            <w:noProof/>
            <w:webHidden/>
          </w:rPr>
          <w:fldChar w:fldCharType="begin"/>
        </w:r>
        <w:r>
          <w:rPr>
            <w:noProof/>
            <w:webHidden/>
          </w:rPr>
          <w:instrText xml:space="preserve"> PAGEREF _Toc230163718 \h </w:instrText>
        </w:r>
        <w:r>
          <w:rPr>
            <w:noProof/>
            <w:webHidden/>
          </w:rPr>
        </w:r>
        <w:r>
          <w:rPr>
            <w:noProof/>
            <w:webHidden/>
          </w:rPr>
          <w:fldChar w:fldCharType="separate"/>
        </w:r>
        <w:r>
          <w:rPr>
            <w:noProof/>
            <w:webHidden/>
          </w:rPr>
          <w:t>63</w:t>
        </w:r>
        <w:r>
          <w:rPr>
            <w:noProof/>
            <w:webHidden/>
          </w:rPr>
          <w:fldChar w:fldCharType="end"/>
        </w:r>
      </w:hyperlink>
    </w:p>
    <w:p w14:paraId="1B01692B" w14:textId="0998FCCD" w:rsidR="00EC7503" w:rsidRDefault="00EC7503">
      <w:pPr>
        <w:pStyle w:val="TOC2"/>
        <w:rPr>
          <w:rFonts w:eastAsiaTheme="minorEastAsia" w:cstheme="minorBidi"/>
          <w:smallCaps w:val="0"/>
          <w:noProof/>
          <w:kern w:val="2"/>
          <w:sz w:val="24"/>
          <w:szCs w:val="24"/>
          <w14:ligatures w14:val="standardContextual"/>
        </w:rPr>
      </w:pPr>
      <w:hyperlink w:anchor="_Toc230163719" w:history="1">
        <w:r w:rsidRPr="00BE1DB4">
          <w:rPr>
            <w:rStyle w:val="Hyperlink"/>
          </w:rPr>
          <w:t>BB.</w:t>
        </w:r>
        <w:r>
          <w:rPr>
            <w:rFonts w:eastAsiaTheme="minorEastAsia" w:cstheme="minorBidi"/>
            <w:smallCaps w:val="0"/>
            <w:noProof/>
            <w:kern w:val="2"/>
            <w:sz w:val="24"/>
            <w:szCs w:val="24"/>
            <w14:ligatures w14:val="standardContextual"/>
          </w:rPr>
          <w:tab/>
        </w:r>
        <w:r w:rsidRPr="00BE1DB4">
          <w:rPr>
            <w:rStyle w:val="Hyperlink"/>
          </w:rPr>
          <w:t>APPENDIX BB: HERMIT User Guide Version Release 7.30</w:t>
        </w:r>
        <w:r>
          <w:rPr>
            <w:noProof/>
            <w:webHidden/>
          </w:rPr>
          <w:tab/>
        </w:r>
        <w:r>
          <w:rPr>
            <w:noProof/>
            <w:webHidden/>
          </w:rPr>
          <w:fldChar w:fldCharType="begin"/>
        </w:r>
        <w:r>
          <w:rPr>
            <w:noProof/>
            <w:webHidden/>
          </w:rPr>
          <w:instrText xml:space="preserve"> PAGEREF _Toc230163719 \h </w:instrText>
        </w:r>
        <w:r>
          <w:rPr>
            <w:noProof/>
            <w:webHidden/>
          </w:rPr>
        </w:r>
        <w:r>
          <w:rPr>
            <w:noProof/>
            <w:webHidden/>
          </w:rPr>
          <w:fldChar w:fldCharType="separate"/>
        </w:r>
        <w:r>
          <w:rPr>
            <w:noProof/>
            <w:webHidden/>
          </w:rPr>
          <w:t>65</w:t>
        </w:r>
        <w:r>
          <w:rPr>
            <w:noProof/>
            <w:webHidden/>
          </w:rPr>
          <w:fldChar w:fldCharType="end"/>
        </w:r>
      </w:hyperlink>
    </w:p>
    <w:p w14:paraId="202C635A" w14:textId="6B1A016A" w:rsidR="00EC7503" w:rsidRDefault="00EC7503">
      <w:pPr>
        <w:pStyle w:val="TOC2"/>
        <w:rPr>
          <w:rFonts w:eastAsiaTheme="minorEastAsia" w:cstheme="minorBidi"/>
          <w:smallCaps w:val="0"/>
          <w:noProof/>
          <w:kern w:val="2"/>
          <w:sz w:val="24"/>
          <w:szCs w:val="24"/>
          <w14:ligatures w14:val="standardContextual"/>
        </w:rPr>
      </w:pPr>
      <w:hyperlink w:anchor="_Toc230163720" w:history="1">
        <w:r w:rsidRPr="00BE1DB4">
          <w:rPr>
            <w:rStyle w:val="Hyperlink"/>
          </w:rPr>
          <w:t>CC.</w:t>
        </w:r>
        <w:r>
          <w:rPr>
            <w:rFonts w:eastAsiaTheme="minorEastAsia" w:cstheme="minorBidi"/>
            <w:smallCaps w:val="0"/>
            <w:noProof/>
            <w:kern w:val="2"/>
            <w:sz w:val="24"/>
            <w:szCs w:val="24"/>
            <w14:ligatures w14:val="standardContextual"/>
          </w:rPr>
          <w:tab/>
        </w:r>
        <w:r w:rsidRPr="00BE1DB4">
          <w:rPr>
            <w:rStyle w:val="Hyperlink"/>
          </w:rPr>
          <w:t>APPENDIX CC: HERMIT User Guide Version Release 7.40</w:t>
        </w:r>
        <w:r>
          <w:rPr>
            <w:noProof/>
            <w:webHidden/>
          </w:rPr>
          <w:tab/>
        </w:r>
        <w:r>
          <w:rPr>
            <w:noProof/>
            <w:webHidden/>
          </w:rPr>
          <w:fldChar w:fldCharType="begin"/>
        </w:r>
        <w:r>
          <w:rPr>
            <w:noProof/>
            <w:webHidden/>
          </w:rPr>
          <w:instrText xml:space="preserve"> PAGEREF _Toc230163720 \h </w:instrText>
        </w:r>
        <w:r>
          <w:rPr>
            <w:noProof/>
            <w:webHidden/>
          </w:rPr>
        </w:r>
        <w:r>
          <w:rPr>
            <w:noProof/>
            <w:webHidden/>
          </w:rPr>
          <w:fldChar w:fldCharType="separate"/>
        </w:r>
        <w:r>
          <w:rPr>
            <w:noProof/>
            <w:webHidden/>
          </w:rPr>
          <w:t>67</w:t>
        </w:r>
        <w:r>
          <w:rPr>
            <w:noProof/>
            <w:webHidden/>
          </w:rPr>
          <w:fldChar w:fldCharType="end"/>
        </w:r>
      </w:hyperlink>
    </w:p>
    <w:p w14:paraId="61EC272B" w14:textId="44887B40" w:rsidR="00EC7503" w:rsidRDefault="00EC7503">
      <w:pPr>
        <w:pStyle w:val="TOC2"/>
        <w:rPr>
          <w:rFonts w:eastAsiaTheme="minorEastAsia" w:cstheme="minorBidi"/>
          <w:smallCaps w:val="0"/>
          <w:noProof/>
          <w:kern w:val="2"/>
          <w:sz w:val="24"/>
          <w:szCs w:val="24"/>
          <w14:ligatures w14:val="standardContextual"/>
        </w:rPr>
      </w:pPr>
      <w:hyperlink w:anchor="_Toc230163721" w:history="1">
        <w:r w:rsidRPr="00BE1DB4">
          <w:rPr>
            <w:rStyle w:val="Hyperlink"/>
          </w:rPr>
          <w:t>DD.</w:t>
        </w:r>
        <w:r>
          <w:rPr>
            <w:rFonts w:eastAsiaTheme="minorEastAsia" w:cstheme="minorBidi"/>
            <w:smallCaps w:val="0"/>
            <w:noProof/>
            <w:kern w:val="2"/>
            <w:sz w:val="24"/>
            <w:szCs w:val="24"/>
            <w14:ligatures w14:val="standardContextual"/>
          </w:rPr>
          <w:tab/>
        </w:r>
        <w:r w:rsidRPr="00BE1DB4">
          <w:rPr>
            <w:rStyle w:val="Hyperlink"/>
          </w:rPr>
          <w:t>APPENDIX DD: HERMIT User Guide Version Release 7.50</w:t>
        </w:r>
        <w:r>
          <w:rPr>
            <w:noProof/>
            <w:webHidden/>
          </w:rPr>
          <w:tab/>
        </w:r>
        <w:r>
          <w:rPr>
            <w:noProof/>
            <w:webHidden/>
          </w:rPr>
          <w:fldChar w:fldCharType="begin"/>
        </w:r>
        <w:r>
          <w:rPr>
            <w:noProof/>
            <w:webHidden/>
          </w:rPr>
          <w:instrText xml:space="preserve"> PAGEREF _Toc230163721 \h </w:instrText>
        </w:r>
        <w:r>
          <w:rPr>
            <w:noProof/>
            <w:webHidden/>
          </w:rPr>
        </w:r>
        <w:r>
          <w:rPr>
            <w:noProof/>
            <w:webHidden/>
          </w:rPr>
          <w:fldChar w:fldCharType="separate"/>
        </w:r>
        <w:r>
          <w:rPr>
            <w:noProof/>
            <w:webHidden/>
          </w:rPr>
          <w:t>69</w:t>
        </w:r>
        <w:r>
          <w:rPr>
            <w:noProof/>
            <w:webHidden/>
          </w:rPr>
          <w:fldChar w:fldCharType="end"/>
        </w:r>
      </w:hyperlink>
    </w:p>
    <w:p w14:paraId="3BA794A8" w14:textId="1DAD0743" w:rsidR="00EC7503" w:rsidRDefault="00EC7503">
      <w:pPr>
        <w:pStyle w:val="TOC2"/>
        <w:rPr>
          <w:rFonts w:eastAsiaTheme="minorEastAsia" w:cstheme="minorBidi"/>
          <w:smallCaps w:val="0"/>
          <w:noProof/>
          <w:kern w:val="2"/>
          <w:sz w:val="24"/>
          <w:szCs w:val="24"/>
          <w14:ligatures w14:val="standardContextual"/>
        </w:rPr>
      </w:pPr>
      <w:hyperlink w:anchor="_Toc230163722" w:history="1">
        <w:r w:rsidRPr="00BE1DB4">
          <w:rPr>
            <w:rStyle w:val="Hyperlink"/>
          </w:rPr>
          <w:t>EE.</w:t>
        </w:r>
        <w:r>
          <w:rPr>
            <w:rFonts w:eastAsiaTheme="minorEastAsia" w:cstheme="minorBidi"/>
            <w:smallCaps w:val="0"/>
            <w:noProof/>
            <w:kern w:val="2"/>
            <w:sz w:val="24"/>
            <w:szCs w:val="24"/>
            <w14:ligatures w14:val="standardContextual"/>
          </w:rPr>
          <w:tab/>
        </w:r>
        <w:r w:rsidRPr="00BE1DB4">
          <w:rPr>
            <w:rStyle w:val="Hyperlink"/>
          </w:rPr>
          <w:t>APPENDIX EE: HERMIT User Guide Version Release 7.60</w:t>
        </w:r>
        <w:r>
          <w:rPr>
            <w:noProof/>
            <w:webHidden/>
          </w:rPr>
          <w:tab/>
        </w:r>
        <w:r>
          <w:rPr>
            <w:noProof/>
            <w:webHidden/>
          </w:rPr>
          <w:fldChar w:fldCharType="begin"/>
        </w:r>
        <w:r>
          <w:rPr>
            <w:noProof/>
            <w:webHidden/>
          </w:rPr>
          <w:instrText xml:space="preserve"> PAGEREF _Toc230163722 \h </w:instrText>
        </w:r>
        <w:r>
          <w:rPr>
            <w:noProof/>
            <w:webHidden/>
          </w:rPr>
        </w:r>
        <w:r>
          <w:rPr>
            <w:noProof/>
            <w:webHidden/>
          </w:rPr>
          <w:fldChar w:fldCharType="separate"/>
        </w:r>
        <w:r>
          <w:rPr>
            <w:noProof/>
            <w:webHidden/>
          </w:rPr>
          <w:t>71</w:t>
        </w:r>
        <w:r>
          <w:rPr>
            <w:noProof/>
            <w:webHidden/>
          </w:rPr>
          <w:fldChar w:fldCharType="end"/>
        </w:r>
      </w:hyperlink>
    </w:p>
    <w:p w14:paraId="26FECA6C" w14:textId="1A61FEFC" w:rsidR="00EC7503" w:rsidRDefault="00EC7503">
      <w:pPr>
        <w:pStyle w:val="TOC2"/>
        <w:rPr>
          <w:rFonts w:eastAsiaTheme="minorEastAsia" w:cstheme="minorBidi"/>
          <w:smallCaps w:val="0"/>
          <w:noProof/>
          <w:kern w:val="2"/>
          <w:sz w:val="24"/>
          <w:szCs w:val="24"/>
          <w14:ligatures w14:val="standardContextual"/>
        </w:rPr>
      </w:pPr>
      <w:hyperlink w:anchor="_Toc230163723" w:history="1">
        <w:r w:rsidRPr="00BE1DB4">
          <w:rPr>
            <w:rStyle w:val="Hyperlink"/>
          </w:rPr>
          <w:t>FF.</w:t>
        </w:r>
        <w:r>
          <w:rPr>
            <w:rFonts w:eastAsiaTheme="minorEastAsia" w:cstheme="minorBidi"/>
            <w:smallCaps w:val="0"/>
            <w:noProof/>
            <w:kern w:val="2"/>
            <w:sz w:val="24"/>
            <w:szCs w:val="24"/>
            <w14:ligatures w14:val="standardContextual"/>
          </w:rPr>
          <w:tab/>
        </w:r>
        <w:r w:rsidRPr="00BE1DB4">
          <w:rPr>
            <w:rStyle w:val="Hyperlink"/>
          </w:rPr>
          <w:t>APPENDIX FF: HERMIT User Guide Version Release 7.70</w:t>
        </w:r>
        <w:r>
          <w:rPr>
            <w:noProof/>
            <w:webHidden/>
          </w:rPr>
          <w:tab/>
        </w:r>
        <w:r>
          <w:rPr>
            <w:noProof/>
            <w:webHidden/>
          </w:rPr>
          <w:fldChar w:fldCharType="begin"/>
        </w:r>
        <w:r>
          <w:rPr>
            <w:noProof/>
            <w:webHidden/>
          </w:rPr>
          <w:instrText xml:space="preserve"> PAGEREF _Toc230163723 \h </w:instrText>
        </w:r>
        <w:r>
          <w:rPr>
            <w:noProof/>
            <w:webHidden/>
          </w:rPr>
        </w:r>
        <w:r>
          <w:rPr>
            <w:noProof/>
            <w:webHidden/>
          </w:rPr>
          <w:fldChar w:fldCharType="separate"/>
        </w:r>
        <w:r>
          <w:rPr>
            <w:noProof/>
            <w:webHidden/>
          </w:rPr>
          <w:t>73</w:t>
        </w:r>
        <w:r>
          <w:rPr>
            <w:noProof/>
            <w:webHidden/>
          </w:rPr>
          <w:fldChar w:fldCharType="end"/>
        </w:r>
      </w:hyperlink>
    </w:p>
    <w:p w14:paraId="17A85F76" w14:textId="0B1905A4" w:rsidR="00EC7503" w:rsidRDefault="00EC7503">
      <w:pPr>
        <w:pStyle w:val="TOC2"/>
        <w:rPr>
          <w:rFonts w:eastAsiaTheme="minorEastAsia" w:cstheme="minorBidi"/>
          <w:smallCaps w:val="0"/>
          <w:noProof/>
          <w:kern w:val="2"/>
          <w:sz w:val="24"/>
          <w:szCs w:val="24"/>
          <w14:ligatures w14:val="standardContextual"/>
        </w:rPr>
      </w:pPr>
      <w:hyperlink w:anchor="_Toc230163724" w:history="1">
        <w:r w:rsidRPr="00BE1DB4">
          <w:rPr>
            <w:rStyle w:val="Hyperlink"/>
          </w:rPr>
          <w:t>GG.</w:t>
        </w:r>
        <w:r>
          <w:rPr>
            <w:rFonts w:eastAsiaTheme="minorEastAsia" w:cstheme="minorBidi"/>
            <w:smallCaps w:val="0"/>
            <w:noProof/>
            <w:kern w:val="2"/>
            <w:sz w:val="24"/>
            <w:szCs w:val="24"/>
            <w14:ligatures w14:val="standardContextual"/>
          </w:rPr>
          <w:tab/>
        </w:r>
        <w:r w:rsidRPr="00BE1DB4">
          <w:rPr>
            <w:rStyle w:val="Hyperlink"/>
          </w:rPr>
          <w:t>APPENDIX GG: HERMIT User Guide Version Release 7.80</w:t>
        </w:r>
        <w:r>
          <w:rPr>
            <w:noProof/>
            <w:webHidden/>
          </w:rPr>
          <w:tab/>
        </w:r>
        <w:r>
          <w:rPr>
            <w:noProof/>
            <w:webHidden/>
          </w:rPr>
          <w:fldChar w:fldCharType="begin"/>
        </w:r>
        <w:r>
          <w:rPr>
            <w:noProof/>
            <w:webHidden/>
          </w:rPr>
          <w:instrText xml:space="preserve"> PAGEREF _Toc230163724 \h </w:instrText>
        </w:r>
        <w:r>
          <w:rPr>
            <w:noProof/>
            <w:webHidden/>
          </w:rPr>
        </w:r>
        <w:r>
          <w:rPr>
            <w:noProof/>
            <w:webHidden/>
          </w:rPr>
          <w:fldChar w:fldCharType="separate"/>
        </w:r>
        <w:r>
          <w:rPr>
            <w:noProof/>
            <w:webHidden/>
          </w:rPr>
          <w:t>76</w:t>
        </w:r>
        <w:r>
          <w:rPr>
            <w:noProof/>
            <w:webHidden/>
          </w:rPr>
          <w:fldChar w:fldCharType="end"/>
        </w:r>
      </w:hyperlink>
    </w:p>
    <w:p w14:paraId="3162FD9F" w14:textId="6A430536" w:rsidR="00EC7503" w:rsidRDefault="00EC7503">
      <w:pPr>
        <w:pStyle w:val="TOC2"/>
        <w:rPr>
          <w:rFonts w:eastAsiaTheme="minorEastAsia" w:cstheme="minorBidi"/>
          <w:smallCaps w:val="0"/>
          <w:noProof/>
          <w:kern w:val="2"/>
          <w:sz w:val="24"/>
          <w:szCs w:val="24"/>
          <w14:ligatures w14:val="standardContextual"/>
        </w:rPr>
      </w:pPr>
      <w:hyperlink w:anchor="_Toc230163725" w:history="1">
        <w:r w:rsidRPr="00BE1DB4">
          <w:rPr>
            <w:rStyle w:val="Hyperlink"/>
          </w:rPr>
          <w:t>HH.</w:t>
        </w:r>
        <w:r>
          <w:rPr>
            <w:rFonts w:eastAsiaTheme="minorEastAsia" w:cstheme="minorBidi"/>
            <w:smallCaps w:val="0"/>
            <w:noProof/>
            <w:kern w:val="2"/>
            <w:sz w:val="24"/>
            <w:szCs w:val="24"/>
            <w14:ligatures w14:val="standardContextual"/>
          </w:rPr>
          <w:tab/>
        </w:r>
        <w:r w:rsidRPr="00BE1DB4">
          <w:rPr>
            <w:rStyle w:val="Hyperlink"/>
          </w:rPr>
          <w:t>APPENDIX HH: HERMIT User Guide Version Release 7.90</w:t>
        </w:r>
        <w:r>
          <w:rPr>
            <w:noProof/>
            <w:webHidden/>
          </w:rPr>
          <w:tab/>
        </w:r>
        <w:r>
          <w:rPr>
            <w:noProof/>
            <w:webHidden/>
          </w:rPr>
          <w:fldChar w:fldCharType="begin"/>
        </w:r>
        <w:r>
          <w:rPr>
            <w:noProof/>
            <w:webHidden/>
          </w:rPr>
          <w:instrText xml:space="preserve"> PAGEREF _Toc230163725 \h </w:instrText>
        </w:r>
        <w:r>
          <w:rPr>
            <w:noProof/>
            <w:webHidden/>
          </w:rPr>
        </w:r>
        <w:r>
          <w:rPr>
            <w:noProof/>
            <w:webHidden/>
          </w:rPr>
          <w:fldChar w:fldCharType="separate"/>
        </w:r>
        <w:r>
          <w:rPr>
            <w:noProof/>
            <w:webHidden/>
          </w:rPr>
          <w:t>78</w:t>
        </w:r>
        <w:r>
          <w:rPr>
            <w:noProof/>
            <w:webHidden/>
          </w:rPr>
          <w:fldChar w:fldCharType="end"/>
        </w:r>
      </w:hyperlink>
    </w:p>
    <w:p w14:paraId="3DA888BD" w14:textId="37BAB006" w:rsidR="00EC7503" w:rsidRDefault="00EC7503">
      <w:pPr>
        <w:pStyle w:val="TOC2"/>
        <w:rPr>
          <w:rFonts w:eastAsiaTheme="minorEastAsia" w:cstheme="minorBidi"/>
          <w:smallCaps w:val="0"/>
          <w:noProof/>
          <w:kern w:val="2"/>
          <w:sz w:val="24"/>
          <w:szCs w:val="24"/>
          <w14:ligatures w14:val="standardContextual"/>
        </w:rPr>
      </w:pPr>
      <w:hyperlink w:anchor="_Toc230163726" w:history="1">
        <w:r w:rsidRPr="00BE1DB4">
          <w:rPr>
            <w:rStyle w:val="Hyperlink"/>
          </w:rPr>
          <w:t>II.</w:t>
        </w:r>
        <w:r>
          <w:rPr>
            <w:rFonts w:eastAsiaTheme="minorEastAsia" w:cstheme="minorBidi"/>
            <w:smallCaps w:val="0"/>
            <w:noProof/>
            <w:kern w:val="2"/>
            <w:sz w:val="24"/>
            <w:szCs w:val="24"/>
            <w14:ligatures w14:val="standardContextual"/>
          </w:rPr>
          <w:tab/>
        </w:r>
        <w:r w:rsidRPr="00BE1DB4">
          <w:rPr>
            <w:rStyle w:val="Hyperlink"/>
          </w:rPr>
          <w:t>APPENDIX II: HERMIT User Guide Version Release 8.00</w:t>
        </w:r>
        <w:r>
          <w:rPr>
            <w:noProof/>
            <w:webHidden/>
          </w:rPr>
          <w:tab/>
        </w:r>
        <w:r>
          <w:rPr>
            <w:noProof/>
            <w:webHidden/>
          </w:rPr>
          <w:fldChar w:fldCharType="begin"/>
        </w:r>
        <w:r>
          <w:rPr>
            <w:noProof/>
            <w:webHidden/>
          </w:rPr>
          <w:instrText xml:space="preserve"> PAGEREF _Toc230163726 \h </w:instrText>
        </w:r>
        <w:r>
          <w:rPr>
            <w:noProof/>
            <w:webHidden/>
          </w:rPr>
        </w:r>
        <w:r>
          <w:rPr>
            <w:noProof/>
            <w:webHidden/>
          </w:rPr>
          <w:fldChar w:fldCharType="separate"/>
        </w:r>
        <w:r>
          <w:rPr>
            <w:noProof/>
            <w:webHidden/>
          </w:rPr>
          <w:t>81</w:t>
        </w:r>
        <w:r>
          <w:rPr>
            <w:noProof/>
            <w:webHidden/>
          </w:rPr>
          <w:fldChar w:fldCharType="end"/>
        </w:r>
      </w:hyperlink>
    </w:p>
    <w:p w14:paraId="05929B8C" w14:textId="5B7B8ABE" w:rsidR="00EC7503" w:rsidRDefault="00EC7503">
      <w:pPr>
        <w:pStyle w:val="TOC2"/>
        <w:rPr>
          <w:rFonts w:eastAsiaTheme="minorEastAsia" w:cstheme="minorBidi"/>
          <w:smallCaps w:val="0"/>
          <w:noProof/>
          <w:kern w:val="2"/>
          <w:sz w:val="24"/>
          <w:szCs w:val="24"/>
          <w14:ligatures w14:val="standardContextual"/>
        </w:rPr>
      </w:pPr>
      <w:hyperlink w:anchor="_Toc230163727" w:history="1">
        <w:r w:rsidRPr="00BE1DB4">
          <w:rPr>
            <w:rStyle w:val="Hyperlink"/>
          </w:rPr>
          <w:t>JJ.</w:t>
        </w:r>
        <w:r>
          <w:rPr>
            <w:rFonts w:eastAsiaTheme="minorEastAsia" w:cstheme="minorBidi"/>
            <w:smallCaps w:val="0"/>
            <w:noProof/>
            <w:kern w:val="2"/>
            <w:sz w:val="24"/>
            <w:szCs w:val="24"/>
            <w14:ligatures w14:val="standardContextual"/>
          </w:rPr>
          <w:tab/>
        </w:r>
        <w:r w:rsidRPr="00BE1DB4">
          <w:rPr>
            <w:rStyle w:val="Hyperlink"/>
          </w:rPr>
          <w:t>APPENDIX JJ: HERMIT User Guide Version Release 8.10</w:t>
        </w:r>
        <w:r>
          <w:rPr>
            <w:noProof/>
            <w:webHidden/>
          </w:rPr>
          <w:tab/>
        </w:r>
        <w:r>
          <w:rPr>
            <w:noProof/>
            <w:webHidden/>
          </w:rPr>
          <w:fldChar w:fldCharType="begin"/>
        </w:r>
        <w:r>
          <w:rPr>
            <w:noProof/>
            <w:webHidden/>
          </w:rPr>
          <w:instrText xml:space="preserve"> PAGEREF _Toc230163727 \h </w:instrText>
        </w:r>
        <w:r>
          <w:rPr>
            <w:noProof/>
            <w:webHidden/>
          </w:rPr>
        </w:r>
        <w:r>
          <w:rPr>
            <w:noProof/>
            <w:webHidden/>
          </w:rPr>
          <w:fldChar w:fldCharType="separate"/>
        </w:r>
        <w:r>
          <w:rPr>
            <w:noProof/>
            <w:webHidden/>
          </w:rPr>
          <w:t>84</w:t>
        </w:r>
        <w:r>
          <w:rPr>
            <w:noProof/>
            <w:webHidden/>
          </w:rPr>
          <w:fldChar w:fldCharType="end"/>
        </w:r>
      </w:hyperlink>
    </w:p>
    <w:p w14:paraId="6465F803" w14:textId="1BB6A305" w:rsidR="00EC7503" w:rsidRDefault="00EC7503">
      <w:pPr>
        <w:pStyle w:val="TOC2"/>
        <w:rPr>
          <w:rFonts w:eastAsiaTheme="minorEastAsia" w:cstheme="minorBidi"/>
          <w:smallCaps w:val="0"/>
          <w:noProof/>
          <w:kern w:val="2"/>
          <w:sz w:val="24"/>
          <w:szCs w:val="24"/>
          <w14:ligatures w14:val="standardContextual"/>
        </w:rPr>
      </w:pPr>
      <w:hyperlink w:anchor="_Toc230163728" w:history="1">
        <w:r w:rsidRPr="00BE1DB4">
          <w:rPr>
            <w:rStyle w:val="Hyperlink"/>
          </w:rPr>
          <w:t>KK.</w:t>
        </w:r>
        <w:r>
          <w:rPr>
            <w:rFonts w:eastAsiaTheme="minorEastAsia" w:cstheme="minorBidi"/>
            <w:smallCaps w:val="0"/>
            <w:noProof/>
            <w:kern w:val="2"/>
            <w:sz w:val="24"/>
            <w:szCs w:val="24"/>
            <w14:ligatures w14:val="standardContextual"/>
          </w:rPr>
          <w:tab/>
        </w:r>
        <w:r w:rsidRPr="00BE1DB4">
          <w:rPr>
            <w:rStyle w:val="Hyperlink"/>
          </w:rPr>
          <w:t>APPENDIX KK: HERMIT User Guide Version Release 8.20</w:t>
        </w:r>
        <w:r>
          <w:rPr>
            <w:noProof/>
            <w:webHidden/>
          </w:rPr>
          <w:tab/>
        </w:r>
        <w:r>
          <w:rPr>
            <w:noProof/>
            <w:webHidden/>
          </w:rPr>
          <w:fldChar w:fldCharType="begin"/>
        </w:r>
        <w:r>
          <w:rPr>
            <w:noProof/>
            <w:webHidden/>
          </w:rPr>
          <w:instrText xml:space="preserve"> PAGEREF _Toc230163728 \h </w:instrText>
        </w:r>
        <w:r>
          <w:rPr>
            <w:noProof/>
            <w:webHidden/>
          </w:rPr>
        </w:r>
        <w:r>
          <w:rPr>
            <w:noProof/>
            <w:webHidden/>
          </w:rPr>
          <w:fldChar w:fldCharType="separate"/>
        </w:r>
        <w:r>
          <w:rPr>
            <w:noProof/>
            <w:webHidden/>
          </w:rPr>
          <w:t>87</w:t>
        </w:r>
        <w:r>
          <w:rPr>
            <w:noProof/>
            <w:webHidden/>
          </w:rPr>
          <w:fldChar w:fldCharType="end"/>
        </w:r>
      </w:hyperlink>
    </w:p>
    <w:p w14:paraId="36E88719" w14:textId="234E367B" w:rsidR="00EC7503" w:rsidRDefault="00EC7503">
      <w:pPr>
        <w:pStyle w:val="TOC2"/>
        <w:rPr>
          <w:rFonts w:eastAsiaTheme="minorEastAsia" w:cstheme="minorBidi"/>
          <w:smallCaps w:val="0"/>
          <w:noProof/>
          <w:kern w:val="2"/>
          <w:sz w:val="24"/>
          <w:szCs w:val="24"/>
          <w14:ligatures w14:val="standardContextual"/>
        </w:rPr>
      </w:pPr>
      <w:hyperlink w:anchor="_Toc230163729" w:history="1">
        <w:r w:rsidRPr="00BE1DB4">
          <w:rPr>
            <w:rStyle w:val="Hyperlink"/>
          </w:rPr>
          <w:t>LL.</w:t>
        </w:r>
        <w:r>
          <w:rPr>
            <w:rFonts w:eastAsiaTheme="minorEastAsia" w:cstheme="minorBidi"/>
            <w:smallCaps w:val="0"/>
            <w:noProof/>
            <w:kern w:val="2"/>
            <w:sz w:val="24"/>
            <w:szCs w:val="24"/>
            <w14:ligatures w14:val="standardContextual"/>
          </w:rPr>
          <w:tab/>
        </w:r>
        <w:r w:rsidRPr="00BE1DB4">
          <w:rPr>
            <w:rStyle w:val="Hyperlink"/>
          </w:rPr>
          <w:t>APPENDIX LL: HERMIT User Guide Version Release 8.30</w:t>
        </w:r>
        <w:r>
          <w:rPr>
            <w:noProof/>
            <w:webHidden/>
          </w:rPr>
          <w:tab/>
        </w:r>
        <w:r>
          <w:rPr>
            <w:noProof/>
            <w:webHidden/>
          </w:rPr>
          <w:fldChar w:fldCharType="begin"/>
        </w:r>
        <w:r>
          <w:rPr>
            <w:noProof/>
            <w:webHidden/>
          </w:rPr>
          <w:instrText xml:space="preserve"> PAGEREF _Toc230163729 \h </w:instrText>
        </w:r>
        <w:r>
          <w:rPr>
            <w:noProof/>
            <w:webHidden/>
          </w:rPr>
        </w:r>
        <w:r>
          <w:rPr>
            <w:noProof/>
            <w:webHidden/>
          </w:rPr>
          <w:fldChar w:fldCharType="separate"/>
        </w:r>
        <w:r>
          <w:rPr>
            <w:noProof/>
            <w:webHidden/>
          </w:rPr>
          <w:t>89</w:t>
        </w:r>
        <w:r>
          <w:rPr>
            <w:noProof/>
            <w:webHidden/>
          </w:rPr>
          <w:fldChar w:fldCharType="end"/>
        </w:r>
      </w:hyperlink>
    </w:p>
    <w:p w14:paraId="4D27A42A" w14:textId="1193952A" w:rsidR="008D5157" w:rsidRDefault="00386863" w:rsidP="008D5157">
      <w:pPr>
        <w:tabs>
          <w:tab w:val="center" w:pos="4680"/>
        </w:tabs>
        <w:sectPr w:rsidR="008D5157" w:rsidSect="00AB6A5E">
          <w:headerReference w:type="default" r:id="rId16"/>
          <w:pgSz w:w="12240" w:h="15840"/>
          <w:pgMar w:top="1440" w:right="1440" w:bottom="1440" w:left="1440" w:header="720" w:footer="720" w:gutter="0"/>
          <w:pgNumType w:fmt="lowerRoman"/>
          <w:cols w:space="720"/>
          <w:docGrid w:linePitch="360"/>
        </w:sectPr>
      </w:pPr>
      <w:r>
        <w:fldChar w:fldCharType="end"/>
      </w:r>
    </w:p>
    <w:p w14:paraId="731F482A" w14:textId="5890FC30" w:rsidR="002048E1" w:rsidRPr="00D516A9" w:rsidRDefault="00553A9E" w:rsidP="008D5157">
      <w:pPr>
        <w:tabs>
          <w:tab w:val="center" w:pos="4680"/>
        </w:tabs>
        <w:rPr>
          <w:caps/>
        </w:rPr>
      </w:pPr>
      <w:r w:rsidRPr="00D516A9">
        <w:rPr>
          <w:caps/>
        </w:rPr>
        <w:t>LIST OF TABLES</w:t>
      </w:r>
    </w:p>
    <w:p w14:paraId="0D0DC3AD" w14:textId="72A5795A" w:rsidR="00EC7503" w:rsidRDefault="002048E1">
      <w:pPr>
        <w:pStyle w:val="TableofFigures"/>
        <w:rPr>
          <w:rFonts w:eastAsiaTheme="minorEastAsia" w:cstheme="minorBidi"/>
          <w:kern w:val="2"/>
          <w:sz w:val="24"/>
          <w:szCs w:val="24"/>
          <w14:ligatures w14:val="standardContextual"/>
        </w:rPr>
      </w:pPr>
      <w:r w:rsidRPr="00E9530E">
        <w:fldChar w:fldCharType="begin"/>
      </w:r>
      <w:r w:rsidRPr="00E9530E">
        <w:instrText xml:space="preserve"> TOC \h \z \c "Table" </w:instrText>
      </w:r>
      <w:r w:rsidRPr="00E9530E">
        <w:fldChar w:fldCharType="separate"/>
      </w:r>
      <w:hyperlink w:anchor="_Toc230163730" w:history="1">
        <w:r w:rsidR="00EC7503" w:rsidRPr="002E6D60">
          <w:rPr>
            <w:rStyle w:val="Hyperlink"/>
            <w:lang w:bidi="en-US"/>
          </w:rPr>
          <w:t>Table 2</w:t>
        </w:r>
        <w:r w:rsidR="00EC7503" w:rsidRPr="002E6D60">
          <w:rPr>
            <w:rStyle w:val="Hyperlink"/>
            <w:lang w:bidi="en-US"/>
          </w:rPr>
          <w:noBreakHyphen/>
          <w:t>1: Description of the Home Screen Sections</w:t>
        </w:r>
        <w:r w:rsidR="00EC7503">
          <w:rPr>
            <w:webHidden/>
          </w:rPr>
          <w:tab/>
        </w:r>
        <w:r w:rsidR="00EC7503">
          <w:rPr>
            <w:webHidden/>
          </w:rPr>
          <w:fldChar w:fldCharType="begin"/>
        </w:r>
        <w:r w:rsidR="00EC7503">
          <w:rPr>
            <w:webHidden/>
          </w:rPr>
          <w:instrText xml:space="preserve"> PAGEREF _Toc230163730 \h </w:instrText>
        </w:r>
        <w:r w:rsidR="00EC7503">
          <w:rPr>
            <w:webHidden/>
          </w:rPr>
        </w:r>
        <w:r w:rsidR="00EC7503">
          <w:rPr>
            <w:webHidden/>
          </w:rPr>
          <w:fldChar w:fldCharType="separate"/>
        </w:r>
        <w:r w:rsidR="00EC7503">
          <w:rPr>
            <w:webHidden/>
          </w:rPr>
          <w:t>2-8</w:t>
        </w:r>
        <w:r w:rsidR="00EC7503">
          <w:rPr>
            <w:webHidden/>
          </w:rPr>
          <w:fldChar w:fldCharType="end"/>
        </w:r>
      </w:hyperlink>
    </w:p>
    <w:p w14:paraId="6418863B" w14:textId="54C85522" w:rsidR="00EC7503" w:rsidRDefault="00EC7503">
      <w:pPr>
        <w:pStyle w:val="TableofFigures"/>
        <w:rPr>
          <w:rFonts w:eastAsiaTheme="minorEastAsia" w:cstheme="minorBidi"/>
          <w:kern w:val="2"/>
          <w:sz w:val="24"/>
          <w:szCs w:val="24"/>
          <w14:ligatures w14:val="standardContextual"/>
        </w:rPr>
      </w:pPr>
      <w:hyperlink w:anchor="_Toc230163731" w:history="1">
        <w:r w:rsidRPr="002E6D60">
          <w:rPr>
            <w:rStyle w:val="Hyperlink"/>
            <w:lang w:bidi="en-US"/>
          </w:rPr>
          <w:t>Table 2</w:t>
        </w:r>
        <w:r w:rsidRPr="002E6D60">
          <w:rPr>
            <w:rStyle w:val="Hyperlink"/>
            <w:lang w:bidi="en-US"/>
          </w:rPr>
          <w:noBreakHyphen/>
          <w:t>2: Loan Search Criteria</w:t>
        </w:r>
        <w:r>
          <w:rPr>
            <w:webHidden/>
          </w:rPr>
          <w:tab/>
        </w:r>
        <w:r>
          <w:rPr>
            <w:webHidden/>
          </w:rPr>
          <w:fldChar w:fldCharType="begin"/>
        </w:r>
        <w:r>
          <w:rPr>
            <w:webHidden/>
          </w:rPr>
          <w:instrText xml:space="preserve"> PAGEREF _Toc230163731 \h </w:instrText>
        </w:r>
        <w:r>
          <w:rPr>
            <w:webHidden/>
          </w:rPr>
        </w:r>
        <w:r>
          <w:rPr>
            <w:webHidden/>
          </w:rPr>
          <w:fldChar w:fldCharType="separate"/>
        </w:r>
        <w:r>
          <w:rPr>
            <w:webHidden/>
          </w:rPr>
          <w:t>2-10</w:t>
        </w:r>
        <w:r>
          <w:rPr>
            <w:webHidden/>
          </w:rPr>
          <w:fldChar w:fldCharType="end"/>
        </w:r>
      </w:hyperlink>
    </w:p>
    <w:p w14:paraId="1BE28317" w14:textId="015F44A3" w:rsidR="00EC7503" w:rsidRDefault="00EC7503">
      <w:pPr>
        <w:pStyle w:val="TableofFigures"/>
        <w:rPr>
          <w:rFonts w:eastAsiaTheme="minorEastAsia" w:cstheme="minorBidi"/>
          <w:kern w:val="2"/>
          <w:sz w:val="24"/>
          <w:szCs w:val="24"/>
          <w14:ligatures w14:val="standardContextual"/>
        </w:rPr>
      </w:pPr>
      <w:hyperlink w:anchor="_Toc230163732" w:history="1">
        <w:r w:rsidRPr="002E6D60">
          <w:rPr>
            <w:rStyle w:val="Hyperlink"/>
            <w:lang w:bidi="en-US"/>
          </w:rPr>
          <w:t>Table 2</w:t>
        </w:r>
        <w:r w:rsidRPr="002E6D60">
          <w:rPr>
            <w:rStyle w:val="Hyperlink"/>
            <w:lang w:bidi="en-US"/>
          </w:rPr>
          <w:noBreakHyphen/>
          <w:t>3: Description of the Servicing Module Left Menu</w:t>
        </w:r>
        <w:r>
          <w:rPr>
            <w:webHidden/>
          </w:rPr>
          <w:tab/>
        </w:r>
        <w:r>
          <w:rPr>
            <w:webHidden/>
          </w:rPr>
          <w:fldChar w:fldCharType="begin"/>
        </w:r>
        <w:r>
          <w:rPr>
            <w:webHidden/>
          </w:rPr>
          <w:instrText xml:space="preserve"> PAGEREF _Toc230163732 \h </w:instrText>
        </w:r>
        <w:r>
          <w:rPr>
            <w:webHidden/>
          </w:rPr>
        </w:r>
        <w:r>
          <w:rPr>
            <w:webHidden/>
          </w:rPr>
          <w:fldChar w:fldCharType="separate"/>
        </w:r>
        <w:r>
          <w:rPr>
            <w:webHidden/>
          </w:rPr>
          <w:t>2-14</w:t>
        </w:r>
        <w:r>
          <w:rPr>
            <w:webHidden/>
          </w:rPr>
          <w:fldChar w:fldCharType="end"/>
        </w:r>
      </w:hyperlink>
    </w:p>
    <w:p w14:paraId="5BCBD448" w14:textId="1CEED84C" w:rsidR="00EC7503" w:rsidRDefault="00EC7503">
      <w:pPr>
        <w:pStyle w:val="TableofFigures"/>
        <w:rPr>
          <w:rFonts w:eastAsiaTheme="minorEastAsia" w:cstheme="minorBidi"/>
          <w:kern w:val="2"/>
          <w:sz w:val="24"/>
          <w:szCs w:val="24"/>
          <w14:ligatures w14:val="standardContextual"/>
        </w:rPr>
      </w:pPr>
      <w:hyperlink w:anchor="_Toc230163733" w:history="1">
        <w:r w:rsidRPr="002E6D60">
          <w:rPr>
            <w:rStyle w:val="Hyperlink"/>
            <w:lang w:bidi="en-US"/>
          </w:rPr>
          <w:t>Table 2</w:t>
        </w:r>
        <w:r w:rsidRPr="002E6D60">
          <w:rPr>
            <w:rStyle w:val="Hyperlink"/>
            <w:lang w:bidi="en-US"/>
          </w:rPr>
          <w:noBreakHyphen/>
          <w:t>4: Description of the Servicing Module Sub Menu</w:t>
        </w:r>
        <w:r>
          <w:rPr>
            <w:webHidden/>
          </w:rPr>
          <w:tab/>
        </w:r>
        <w:r>
          <w:rPr>
            <w:webHidden/>
          </w:rPr>
          <w:fldChar w:fldCharType="begin"/>
        </w:r>
        <w:r>
          <w:rPr>
            <w:webHidden/>
          </w:rPr>
          <w:instrText xml:space="preserve"> PAGEREF _Toc230163733 \h </w:instrText>
        </w:r>
        <w:r>
          <w:rPr>
            <w:webHidden/>
          </w:rPr>
        </w:r>
        <w:r>
          <w:rPr>
            <w:webHidden/>
          </w:rPr>
          <w:fldChar w:fldCharType="separate"/>
        </w:r>
        <w:r>
          <w:rPr>
            <w:webHidden/>
          </w:rPr>
          <w:t>2-15</w:t>
        </w:r>
        <w:r>
          <w:rPr>
            <w:webHidden/>
          </w:rPr>
          <w:fldChar w:fldCharType="end"/>
        </w:r>
      </w:hyperlink>
    </w:p>
    <w:p w14:paraId="359BC093" w14:textId="3FE5DADD" w:rsidR="00EC7503" w:rsidRDefault="00EC7503">
      <w:pPr>
        <w:pStyle w:val="TableofFigures"/>
        <w:rPr>
          <w:rFonts w:eastAsiaTheme="minorEastAsia" w:cstheme="minorBidi"/>
          <w:kern w:val="2"/>
          <w:sz w:val="24"/>
          <w:szCs w:val="24"/>
          <w14:ligatures w14:val="standardContextual"/>
        </w:rPr>
      </w:pPr>
      <w:hyperlink w:anchor="_Toc230163734" w:history="1">
        <w:r w:rsidRPr="002E6D60">
          <w:rPr>
            <w:rStyle w:val="Hyperlink"/>
            <w:lang w:bidi="en-US"/>
          </w:rPr>
          <w:t>Table 3</w:t>
        </w:r>
        <w:r w:rsidRPr="002E6D60">
          <w:rPr>
            <w:rStyle w:val="Hyperlink"/>
            <w:lang w:bidi="en-US"/>
          </w:rPr>
          <w:noBreakHyphen/>
          <w:t>1: Lender User Group Crosswalk</w:t>
        </w:r>
        <w:r>
          <w:rPr>
            <w:webHidden/>
          </w:rPr>
          <w:tab/>
        </w:r>
        <w:r>
          <w:rPr>
            <w:webHidden/>
          </w:rPr>
          <w:fldChar w:fldCharType="begin"/>
        </w:r>
        <w:r>
          <w:rPr>
            <w:webHidden/>
          </w:rPr>
          <w:instrText xml:space="preserve"> PAGEREF _Toc230163734 \h </w:instrText>
        </w:r>
        <w:r>
          <w:rPr>
            <w:webHidden/>
          </w:rPr>
        </w:r>
        <w:r>
          <w:rPr>
            <w:webHidden/>
          </w:rPr>
          <w:fldChar w:fldCharType="separate"/>
        </w:r>
        <w:r>
          <w:rPr>
            <w:webHidden/>
          </w:rPr>
          <w:t>3-3</w:t>
        </w:r>
        <w:r>
          <w:rPr>
            <w:webHidden/>
          </w:rPr>
          <w:fldChar w:fldCharType="end"/>
        </w:r>
      </w:hyperlink>
    </w:p>
    <w:p w14:paraId="333788E4" w14:textId="52B98B61" w:rsidR="00EC7503" w:rsidRDefault="00EC7503">
      <w:pPr>
        <w:pStyle w:val="TableofFigures"/>
        <w:rPr>
          <w:rFonts w:eastAsiaTheme="minorEastAsia" w:cstheme="minorBidi"/>
          <w:kern w:val="2"/>
          <w:sz w:val="24"/>
          <w:szCs w:val="24"/>
          <w14:ligatures w14:val="standardContextual"/>
        </w:rPr>
      </w:pPr>
      <w:hyperlink w:anchor="_Toc230163735" w:history="1">
        <w:r w:rsidRPr="002E6D60">
          <w:rPr>
            <w:rStyle w:val="Hyperlink"/>
            <w:lang w:bidi="en-US"/>
          </w:rPr>
          <w:t>Table 3</w:t>
        </w:r>
        <w:r w:rsidRPr="002E6D60">
          <w:rPr>
            <w:rStyle w:val="Hyperlink"/>
            <w:lang w:bidi="en-US"/>
          </w:rPr>
          <w:noBreakHyphen/>
          <w:t>2: Servicer User Group Crosswalk</w:t>
        </w:r>
        <w:r>
          <w:rPr>
            <w:webHidden/>
          </w:rPr>
          <w:tab/>
        </w:r>
        <w:r>
          <w:rPr>
            <w:webHidden/>
          </w:rPr>
          <w:fldChar w:fldCharType="begin"/>
        </w:r>
        <w:r>
          <w:rPr>
            <w:webHidden/>
          </w:rPr>
          <w:instrText xml:space="preserve"> PAGEREF _Toc230163735 \h </w:instrText>
        </w:r>
        <w:r>
          <w:rPr>
            <w:webHidden/>
          </w:rPr>
        </w:r>
        <w:r>
          <w:rPr>
            <w:webHidden/>
          </w:rPr>
          <w:fldChar w:fldCharType="separate"/>
        </w:r>
        <w:r>
          <w:rPr>
            <w:webHidden/>
          </w:rPr>
          <w:t>3-5</w:t>
        </w:r>
        <w:r>
          <w:rPr>
            <w:webHidden/>
          </w:rPr>
          <w:fldChar w:fldCharType="end"/>
        </w:r>
      </w:hyperlink>
    </w:p>
    <w:p w14:paraId="748B6339" w14:textId="2B914D74" w:rsidR="00EC7503" w:rsidRDefault="00EC7503">
      <w:pPr>
        <w:pStyle w:val="TableofFigures"/>
        <w:rPr>
          <w:rFonts w:eastAsiaTheme="minorEastAsia" w:cstheme="minorBidi"/>
          <w:kern w:val="2"/>
          <w:sz w:val="24"/>
          <w:szCs w:val="24"/>
          <w14:ligatures w14:val="standardContextual"/>
        </w:rPr>
      </w:pPr>
      <w:hyperlink w:anchor="_Toc230163736" w:history="1">
        <w:r w:rsidRPr="002E6D60">
          <w:rPr>
            <w:rStyle w:val="Hyperlink"/>
            <w:lang w:bidi="en-US"/>
          </w:rPr>
          <w:t>Table 3</w:t>
        </w:r>
        <w:r w:rsidRPr="002E6D60">
          <w:rPr>
            <w:rStyle w:val="Hyperlink"/>
            <w:lang w:bidi="en-US"/>
          </w:rPr>
          <w:noBreakHyphen/>
          <w:t>3: Investor User Group Crosswalk</w:t>
        </w:r>
        <w:r>
          <w:rPr>
            <w:webHidden/>
          </w:rPr>
          <w:tab/>
        </w:r>
        <w:r>
          <w:rPr>
            <w:webHidden/>
          </w:rPr>
          <w:fldChar w:fldCharType="begin"/>
        </w:r>
        <w:r>
          <w:rPr>
            <w:webHidden/>
          </w:rPr>
          <w:instrText xml:space="preserve"> PAGEREF _Toc230163736 \h </w:instrText>
        </w:r>
        <w:r>
          <w:rPr>
            <w:webHidden/>
          </w:rPr>
        </w:r>
        <w:r>
          <w:rPr>
            <w:webHidden/>
          </w:rPr>
          <w:fldChar w:fldCharType="separate"/>
        </w:r>
        <w:r>
          <w:rPr>
            <w:webHidden/>
          </w:rPr>
          <w:t>3-6</w:t>
        </w:r>
        <w:r>
          <w:rPr>
            <w:webHidden/>
          </w:rPr>
          <w:fldChar w:fldCharType="end"/>
        </w:r>
      </w:hyperlink>
    </w:p>
    <w:p w14:paraId="226A7E17" w14:textId="5CF8B438" w:rsidR="00EC7503" w:rsidRDefault="00EC7503">
      <w:pPr>
        <w:pStyle w:val="TableofFigures"/>
        <w:rPr>
          <w:rFonts w:eastAsiaTheme="minorEastAsia" w:cstheme="minorBidi"/>
          <w:kern w:val="2"/>
          <w:sz w:val="24"/>
          <w:szCs w:val="24"/>
          <w14:ligatures w14:val="standardContextual"/>
        </w:rPr>
      </w:pPr>
      <w:hyperlink w:anchor="_Toc230163737" w:history="1">
        <w:r w:rsidRPr="002E6D60">
          <w:rPr>
            <w:rStyle w:val="Hyperlink"/>
            <w:lang w:bidi="en-US"/>
          </w:rPr>
          <w:t>Table 3</w:t>
        </w:r>
        <w:r w:rsidRPr="002E6D60">
          <w:rPr>
            <w:rStyle w:val="Hyperlink"/>
            <w:lang w:bidi="en-US"/>
          </w:rPr>
          <w:noBreakHyphen/>
          <w:t>4: HUD Single-Family Premiums User Group Crosswalk</w:t>
        </w:r>
        <w:r>
          <w:rPr>
            <w:webHidden/>
          </w:rPr>
          <w:tab/>
        </w:r>
        <w:r>
          <w:rPr>
            <w:webHidden/>
          </w:rPr>
          <w:fldChar w:fldCharType="begin"/>
        </w:r>
        <w:r>
          <w:rPr>
            <w:webHidden/>
          </w:rPr>
          <w:instrText xml:space="preserve"> PAGEREF _Toc230163737 \h </w:instrText>
        </w:r>
        <w:r>
          <w:rPr>
            <w:webHidden/>
          </w:rPr>
        </w:r>
        <w:r>
          <w:rPr>
            <w:webHidden/>
          </w:rPr>
          <w:fldChar w:fldCharType="separate"/>
        </w:r>
        <w:r>
          <w:rPr>
            <w:webHidden/>
          </w:rPr>
          <w:t>3-6</w:t>
        </w:r>
        <w:r>
          <w:rPr>
            <w:webHidden/>
          </w:rPr>
          <w:fldChar w:fldCharType="end"/>
        </w:r>
      </w:hyperlink>
    </w:p>
    <w:p w14:paraId="6A73FFE9" w14:textId="05339694" w:rsidR="00EC7503" w:rsidRDefault="00EC7503">
      <w:pPr>
        <w:pStyle w:val="TableofFigures"/>
        <w:rPr>
          <w:rFonts w:eastAsiaTheme="minorEastAsia" w:cstheme="minorBidi"/>
          <w:kern w:val="2"/>
          <w:sz w:val="24"/>
          <w:szCs w:val="24"/>
          <w14:ligatures w14:val="standardContextual"/>
        </w:rPr>
      </w:pPr>
      <w:hyperlink w:anchor="_Toc230163738" w:history="1">
        <w:r w:rsidRPr="002E6D60">
          <w:rPr>
            <w:rStyle w:val="Hyperlink"/>
            <w:lang w:bidi="en-US"/>
          </w:rPr>
          <w:t>Table 3</w:t>
        </w:r>
        <w:r w:rsidRPr="002E6D60">
          <w:rPr>
            <w:rStyle w:val="Hyperlink"/>
            <w:lang w:bidi="en-US"/>
          </w:rPr>
          <w:noBreakHyphen/>
          <w:t>5: HUD Claims Staff User Group Crosswalk</w:t>
        </w:r>
        <w:r>
          <w:rPr>
            <w:webHidden/>
          </w:rPr>
          <w:tab/>
        </w:r>
        <w:r>
          <w:rPr>
            <w:webHidden/>
          </w:rPr>
          <w:fldChar w:fldCharType="begin"/>
        </w:r>
        <w:r>
          <w:rPr>
            <w:webHidden/>
          </w:rPr>
          <w:instrText xml:space="preserve"> PAGEREF _Toc230163738 \h </w:instrText>
        </w:r>
        <w:r>
          <w:rPr>
            <w:webHidden/>
          </w:rPr>
        </w:r>
        <w:r>
          <w:rPr>
            <w:webHidden/>
          </w:rPr>
          <w:fldChar w:fldCharType="separate"/>
        </w:r>
        <w:r>
          <w:rPr>
            <w:webHidden/>
          </w:rPr>
          <w:t>3-7</w:t>
        </w:r>
        <w:r>
          <w:rPr>
            <w:webHidden/>
          </w:rPr>
          <w:fldChar w:fldCharType="end"/>
        </w:r>
      </w:hyperlink>
    </w:p>
    <w:p w14:paraId="7F2D7963" w14:textId="3A805286" w:rsidR="00EC7503" w:rsidRDefault="00EC7503">
      <w:pPr>
        <w:pStyle w:val="TableofFigures"/>
        <w:rPr>
          <w:rFonts w:eastAsiaTheme="minorEastAsia" w:cstheme="minorBidi"/>
          <w:kern w:val="2"/>
          <w:sz w:val="24"/>
          <w:szCs w:val="24"/>
          <w14:ligatures w14:val="standardContextual"/>
        </w:rPr>
      </w:pPr>
      <w:hyperlink w:anchor="_Toc230163739" w:history="1">
        <w:r w:rsidRPr="002E6D60">
          <w:rPr>
            <w:rStyle w:val="Hyperlink"/>
            <w:lang w:bidi="en-US"/>
          </w:rPr>
          <w:t>Table 3</w:t>
        </w:r>
        <w:r w:rsidRPr="002E6D60">
          <w:rPr>
            <w:rStyle w:val="Hyperlink"/>
            <w:lang w:bidi="en-US"/>
          </w:rPr>
          <w:noBreakHyphen/>
          <w:t>6: HUD NSC Contractor User Group Crosswalk</w:t>
        </w:r>
        <w:r>
          <w:rPr>
            <w:webHidden/>
          </w:rPr>
          <w:tab/>
        </w:r>
        <w:r>
          <w:rPr>
            <w:webHidden/>
          </w:rPr>
          <w:fldChar w:fldCharType="begin"/>
        </w:r>
        <w:r>
          <w:rPr>
            <w:webHidden/>
          </w:rPr>
          <w:instrText xml:space="preserve"> PAGEREF _Toc230163739 \h </w:instrText>
        </w:r>
        <w:r>
          <w:rPr>
            <w:webHidden/>
          </w:rPr>
        </w:r>
        <w:r>
          <w:rPr>
            <w:webHidden/>
          </w:rPr>
          <w:fldChar w:fldCharType="separate"/>
        </w:r>
        <w:r>
          <w:rPr>
            <w:webHidden/>
          </w:rPr>
          <w:t>3-9</w:t>
        </w:r>
        <w:r>
          <w:rPr>
            <w:webHidden/>
          </w:rPr>
          <w:fldChar w:fldCharType="end"/>
        </w:r>
      </w:hyperlink>
    </w:p>
    <w:p w14:paraId="0E96D2D0" w14:textId="2F9C3BAF" w:rsidR="00EC7503" w:rsidRDefault="00EC7503">
      <w:pPr>
        <w:pStyle w:val="TableofFigures"/>
        <w:rPr>
          <w:rFonts w:eastAsiaTheme="minorEastAsia" w:cstheme="minorBidi"/>
          <w:kern w:val="2"/>
          <w:sz w:val="24"/>
          <w:szCs w:val="24"/>
          <w14:ligatures w14:val="standardContextual"/>
        </w:rPr>
      </w:pPr>
      <w:hyperlink w:anchor="_Toc230163740" w:history="1">
        <w:r w:rsidRPr="002E6D60">
          <w:rPr>
            <w:rStyle w:val="Hyperlink"/>
            <w:lang w:bidi="en-US"/>
          </w:rPr>
          <w:t>Table 3</w:t>
        </w:r>
        <w:r w:rsidRPr="002E6D60">
          <w:rPr>
            <w:rStyle w:val="Hyperlink"/>
            <w:lang w:bidi="en-US"/>
          </w:rPr>
          <w:noBreakHyphen/>
          <w:t>7: HUD NSC Staff User Group Crosswalk</w:t>
        </w:r>
        <w:r>
          <w:rPr>
            <w:webHidden/>
          </w:rPr>
          <w:tab/>
        </w:r>
        <w:r>
          <w:rPr>
            <w:webHidden/>
          </w:rPr>
          <w:fldChar w:fldCharType="begin"/>
        </w:r>
        <w:r>
          <w:rPr>
            <w:webHidden/>
          </w:rPr>
          <w:instrText xml:space="preserve"> PAGEREF _Toc230163740 \h </w:instrText>
        </w:r>
        <w:r>
          <w:rPr>
            <w:webHidden/>
          </w:rPr>
        </w:r>
        <w:r>
          <w:rPr>
            <w:webHidden/>
          </w:rPr>
          <w:fldChar w:fldCharType="separate"/>
        </w:r>
        <w:r>
          <w:rPr>
            <w:webHidden/>
          </w:rPr>
          <w:t>3-9</w:t>
        </w:r>
        <w:r>
          <w:rPr>
            <w:webHidden/>
          </w:rPr>
          <w:fldChar w:fldCharType="end"/>
        </w:r>
      </w:hyperlink>
    </w:p>
    <w:p w14:paraId="4B22352D" w14:textId="0143463D" w:rsidR="00EC7503" w:rsidRDefault="00EC7503">
      <w:pPr>
        <w:pStyle w:val="TableofFigures"/>
        <w:rPr>
          <w:rFonts w:eastAsiaTheme="minorEastAsia" w:cstheme="minorBidi"/>
          <w:kern w:val="2"/>
          <w:sz w:val="24"/>
          <w:szCs w:val="24"/>
          <w14:ligatures w14:val="standardContextual"/>
        </w:rPr>
      </w:pPr>
      <w:hyperlink w:anchor="_Toc230163741" w:history="1">
        <w:r w:rsidRPr="002E6D60">
          <w:rPr>
            <w:rStyle w:val="Hyperlink"/>
            <w:lang w:bidi="en-US"/>
          </w:rPr>
          <w:t>Table 4</w:t>
        </w:r>
        <w:r w:rsidRPr="002E6D60">
          <w:rPr>
            <w:rStyle w:val="Hyperlink"/>
            <w:lang w:bidi="en-US"/>
          </w:rPr>
          <w:noBreakHyphen/>
          <w:t>1: Data Fields - Loan Information Section</w:t>
        </w:r>
        <w:r>
          <w:rPr>
            <w:webHidden/>
          </w:rPr>
          <w:tab/>
        </w:r>
        <w:r>
          <w:rPr>
            <w:webHidden/>
          </w:rPr>
          <w:fldChar w:fldCharType="begin"/>
        </w:r>
        <w:r>
          <w:rPr>
            <w:webHidden/>
          </w:rPr>
          <w:instrText xml:space="preserve"> PAGEREF _Toc230163741 \h </w:instrText>
        </w:r>
        <w:r>
          <w:rPr>
            <w:webHidden/>
          </w:rPr>
        </w:r>
        <w:r>
          <w:rPr>
            <w:webHidden/>
          </w:rPr>
          <w:fldChar w:fldCharType="separate"/>
        </w:r>
        <w:r>
          <w:rPr>
            <w:webHidden/>
          </w:rPr>
          <w:t>4-5</w:t>
        </w:r>
        <w:r>
          <w:rPr>
            <w:webHidden/>
          </w:rPr>
          <w:fldChar w:fldCharType="end"/>
        </w:r>
      </w:hyperlink>
    </w:p>
    <w:p w14:paraId="7A5EE15A" w14:textId="125051F6" w:rsidR="00EC7503" w:rsidRDefault="00EC7503">
      <w:pPr>
        <w:pStyle w:val="TableofFigures"/>
        <w:rPr>
          <w:rFonts w:eastAsiaTheme="minorEastAsia" w:cstheme="minorBidi"/>
          <w:kern w:val="2"/>
          <w:sz w:val="24"/>
          <w:szCs w:val="24"/>
          <w14:ligatures w14:val="standardContextual"/>
        </w:rPr>
      </w:pPr>
      <w:hyperlink w:anchor="_Toc230163742" w:history="1">
        <w:r w:rsidRPr="002E6D60">
          <w:rPr>
            <w:rStyle w:val="Hyperlink"/>
            <w:lang w:bidi="en-US"/>
          </w:rPr>
          <w:t>Table 4</w:t>
        </w:r>
        <w:r w:rsidRPr="002E6D60">
          <w:rPr>
            <w:rStyle w:val="Hyperlink"/>
            <w:lang w:bidi="en-US"/>
          </w:rPr>
          <w:noBreakHyphen/>
          <w:t>2: Data Fields - Rates Information Section</w:t>
        </w:r>
        <w:r>
          <w:rPr>
            <w:webHidden/>
          </w:rPr>
          <w:tab/>
        </w:r>
        <w:r>
          <w:rPr>
            <w:webHidden/>
          </w:rPr>
          <w:fldChar w:fldCharType="begin"/>
        </w:r>
        <w:r>
          <w:rPr>
            <w:webHidden/>
          </w:rPr>
          <w:instrText xml:space="preserve"> PAGEREF _Toc230163742 \h </w:instrText>
        </w:r>
        <w:r>
          <w:rPr>
            <w:webHidden/>
          </w:rPr>
        </w:r>
        <w:r>
          <w:rPr>
            <w:webHidden/>
          </w:rPr>
          <w:fldChar w:fldCharType="separate"/>
        </w:r>
        <w:r>
          <w:rPr>
            <w:webHidden/>
          </w:rPr>
          <w:t>4-6</w:t>
        </w:r>
        <w:r>
          <w:rPr>
            <w:webHidden/>
          </w:rPr>
          <w:fldChar w:fldCharType="end"/>
        </w:r>
      </w:hyperlink>
    </w:p>
    <w:p w14:paraId="24F82A04" w14:textId="737528AF" w:rsidR="00EC7503" w:rsidRDefault="00EC7503">
      <w:pPr>
        <w:pStyle w:val="TableofFigures"/>
        <w:rPr>
          <w:rFonts w:eastAsiaTheme="minorEastAsia" w:cstheme="minorBidi"/>
          <w:kern w:val="2"/>
          <w:sz w:val="24"/>
          <w:szCs w:val="24"/>
          <w14:ligatures w14:val="standardContextual"/>
        </w:rPr>
      </w:pPr>
      <w:hyperlink w:anchor="_Toc230163743" w:history="1">
        <w:r w:rsidRPr="002E6D60">
          <w:rPr>
            <w:rStyle w:val="Hyperlink"/>
            <w:lang w:bidi="en-US"/>
          </w:rPr>
          <w:t>Table 4</w:t>
        </w:r>
        <w:r w:rsidRPr="002E6D60">
          <w:rPr>
            <w:rStyle w:val="Hyperlink"/>
            <w:lang w:bidi="en-US"/>
          </w:rPr>
          <w:noBreakHyphen/>
          <w:t>3: Data Fields - Lender/Servicer/Investor Information Section</w:t>
        </w:r>
        <w:r>
          <w:rPr>
            <w:webHidden/>
          </w:rPr>
          <w:tab/>
        </w:r>
        <w:r>
          <w:rPr>
            <w:webHidden/>
          </w:rPr>
          <w:fldChar w:fldCharType="begin"/>
        </w:r>
        <w:r>
          <w:rPr>
            <w:webHidden/>
          </w:rPr>
          <w:instrText xml:space="preserve"> PAGEREF _Toc230163743 \h </w:instrText>
        </w:r>
        <w:r>
          <w:rPr>
            <w:webHidden/>
          </w:rPr>
        </w:r>
        <w:r>
          <w:rPr>
            <w:webHidden/>
          </w:rPr>
          <w:fldChar w:fldCharType="separate"/>
        </w:r>
        <w:r>
          <w:rPr>
            <w:webHidden/>
          </w:rPr>
          <w:t>4-6</w:t>
        </w:r>
        <w:r>
          <w:rPr>
            <w:webHidden/>
          </w:rPr>
          <w:fldChar w:fldCharType="end"/>
        </w:r>
      </w:hyperlink>
    </w:p>
    <w:p w14:paraId="5F7099B8" w14:textId="490A09A4" w:rsidR="00EC7503" w:rsidRDefault="00EC7503">
      <w:pPr>
        <w:pStyle w:val="TableofFigures"/>
        <w:rPr>
          <w:rFonts w:eastAsiaTheme="minorEastAsia" w:cstheme="minorBidi"/>
          <w:kern w:val="2"/>
          <w:sz w:val="24"/>
          <w:szCs w:val="24"/>
          <w14:ligatures w14:val="standardContextual"/>
        </w:rPr>
      </w:pPr>
      <w:hyperlink w:anchor="_Toc230163744" w:history="1">
        <w:r w:rsidRPr="002E6D60">
          <w:rPr>
            <w:rStyle w:val="Hyperlink"/>
            <w:lang w:bidi="en-US"/>
          </w:rPr>
          <w:t>Table 4</w:t>
        </w:r>
        <w:r w:rsidRPr="002E6D60">
          <w:rPr>
            <w:rStyle w:val="Hyperlink"/>
            <w:lang w:bidi="en-US"/>
          </w:rPr>
          <w:noBreakHyphen/>
          <w:t>4: Data Fields - HECM for Purchase information Section</w:t>
        </w:r>
        <w:r>
          <w:rPr>
            <w:webHidden/>
          </w:rPr>
          <w:tab/>
        </w:r>
        <w:r>
          <w:rPr>
            <w:webHidden/>
          </w:rPr>
          <w:fldChar w:fldCharType="begin"/>
        </w:r>
        <w:r>
          <w:rPr>
            <w:webHidden/>
          </w:rPr>
          <w:instrText xml:space="preserve"> PAGEREF _Toc230163744 \h </w:instrText>
        </w:r>
        <w:r>
          <w:rPr>
            <w:webHidden/>
          </w:rPr>
        </w:r>
        <w:r>
          <w:rPr>
            <w:webHidden/>
          </w:rPr>
          <w:fldChar w:fldCharType="separate"/>
        </w:r>
        <w:r>
          <w:rPr>
            <w:webHidden/>
          </w:rPr>
          <w:t>4-7</w:t>
        </w:r>
        <w:r>
          <w:rPr>
            <w:webHidden/>
          </w:rPr>
          <w:fldChar w:fldCharType="end"/>
        </w:r>
      </w:hyperlink>
    </w:p>
    <w:p w14:paraId="7DC5FF82" w14:textId="7EE7FED9" w:rsidR="00EC7503" w:rsidRDefault="00EC7503">
      <w:pPr>
        <w:pStyle w:val="TableofFigures"/>
        <w:rPr>
          <w:rFonts w:eastAsiaTheme="minorEastAsia" w:cstheme="minorBidi"/>
          <w:kern w:val="2"/>
          <w:sz w:val="24"/>
          <w:szCs w:val="24"/>
          <w14:ligatures w14:val="standardContextual"/>
        </w:rPr>
      </w:pPr>
      <w:hyperlink w:anchor="_Toc230163745" w:history="1">
        <w:r w:rsidRPr="002E6D60">
          <w:rPr>
            <w:rStyle w:val="Hyperlink"/>
            <w:lang w:bidi="en-US"/>
          </w:rPr>
          <w:t>Table 4</w:t>
        </w:r>
        <w:r w:rsidRPr="002E6D60">
          <w:rPr>
            <w:rStyle w:val="Hyperlink"/>
            <w:lang w:bidi="en-US"/>
          </w:rPr>
          <w:noBreakHyphen/>
          <w:t>5: Data Fields - Loan Dates Section</w:t>
        </w:r>
        <w:r>
          <w:rPr>
            <w:webHidden/>
          </w:rPr>
          <w:tab/>
        </w:r>
        <w:r>
          <w:rPr>
            <w:webHidden/>
          </w:rPr>
          <w:fldChar w:fldCharType="begin"/>
        </w:r>
        <w:r>
          <w:rPr>
            <w:webHidden/>
          </w:rPr>
          <w:instrText xml:space="preserve"> PAGEREF _Toc230163745 \h </w:instrText>
        </w:r>
        <w:r>
          <w:rPr>
            <w:webHidden/>
          </w:rPr>
        </w:r>
        <w:r>
          <w:rPr>
            <w:webHidden/>
          </w:rPr>
          <w:fldChar w:fldCharType="separate"/>
        </w:r>
        <w:r>
          <w:rPr>
            <w:webHidden/>
          </w:rPr>
          <w:t>4-7</w:t>
        </w:r>
        <w:r>
          <w:rPr>
            <w:webHidden/>
          </w:rPr>
          <w:fldChar w:fldCharType="end"/>
        </w:r>
      </w:hyperlink>
    </w:p>
    <w:p w14:paraId="2FE80BFF" w14:textId="2A8318B0" w:rsidR="00EC7503" w:rsidRDefault="00EC7503">
      <w:pPr>
        <w:pStyle w:val="TableofFigures"/>
        <w:rPr>
          <w:rFonts w:eastAsiaTheme="minorEastAsia" w:cstheme="minorBidi"/>
          <w:kern w:val="2"/>
          <w:sz w:val="24"/>
          <w:szCs w:val="24"/>
          <w14:ligatures w14:val="standardContextual"/>
        </w:rPr>
      </w:pPr>
      <w:hyperlink w:anchor="_Toc230163746" w:history="1">
        <w:r w:rsidRPr="002E6D60">
          <w:rPr>
            <w:rStyle w:val="Hyperlink"/>
            <w:lang w:bidi="en-US"/>
          </w:rPr>
          <w:t>Table 4</w:t>
        </w:r>
        <w:r w:rsidRPr="002E6D60">
          <w:rPr>
            <w:rStyle w:val="Hyperlink"/>
            <w:lang w:bidi="en-US"/>
          </w:rPr>
          <w:noBreakHyphen/>
          <w:t>6: Data Fields - Pay Plan Section</w:t>
        </w:r>
        <w:r>
          <w:rPr>
            <w:webHidden/>
          </w:rPr>
          <w:tab/>
        </w:r>
        <w:r>
          <w:rPr>
            <w:webHidden/>
          </w:rPr>
          <w:fldChar w:fldCharType="begin"/>
        </w:r>
        <w:r>
          <w:rPr>
            <w:webHidden/>
          </w:rPr>
          <w:instrText xml:space="preserve"> PAGEREF _Toc230163746 \h </w:instrText>
        </w:r>
        <w:r>
          <w:rPr>
            <w:webHidden/>
          </w:rPr>
        </w:r>
        <w:r>
          <w:rPr>
            <w:webHidden/>
          </w:rPr>
          <w:fldChar w:fldCharType="separate"/>
        </w:r>
        <w:r>
          <w:rPr>
            <w:webHidden/>
          </w:rPr>
          <w:t>4-8</w:t>
        </w:r>
        <w:r>
          <w:rPr>
            <w:webHidden/>
          </w:rPr>
          <w:fldChar w:fldCharType="end"/>
        </w:r>
      </w:hyperlink>
    </w:p>
    <w:p w14:paraId="74211385" w14:textId="5B3B9FD6" w:rsidR="00EC7503" w:rsidRDefault="00EC7503">
      <w:pPr>
        <w:pStyle w:val="TableofFigures"/>
        <w:rPr>
          <w:rFonts w:eastAsiaTheme="minorEastAsia" w:cstheme="minorBidi"/>
          <w:kern w:val="2"/>
          <w:sz w:val="24"/>
          <w:szCs w:val="24"/>
          <w14:ligatures w14:val="standardContextual"/>
        </w:rPr>
      </w:pPr>
      <w:hyperlink w:anchor="_Toc230163747" w:history="1">
        <w:r w:rsidRPr="002E6D60">
          <w:rPr>
            <w:rStyle w:val="Hyperlink"/>
            <w:lang w:bidi="en-US"/>
          </w:rPr>
          <w:t>Table 4</w:t>
        </w:r>
        <w:r w:rsidRPr="002E6D60">
          <w:rPr>
            <w:rStyle w:val="Hyperlink"/>
            <w:lang w:bidi="en-US"/>
          </w:rPr>
          <w:noBreakHyphen/>
          <w:t>7: Data Fields - Late Charge and Penalty Interest Section</w:t>
        </w:r>
        <w:r>
          <w:rPr>
            <w:webHidden/>
          </w:rPr>
          <w:tab/>
        </w:r>
        <w:r>
          <w:rPr>
            <w:webHidden/>
          </w:rPr>
          <w:fldChar w:fldCharType="begin"/>
        </w:r>
        <w:r>
          <w:rPr>
            <w:webHidden/>
          </w:rPr>
          <w:instrText xml:space="preserve"> PAGEREF _Toc230163747 \h </w:instrText>
        </w:r>
        <w:r>
          <w:rPr>
            <w:webHidden/>
          </w:rPr>
        </w:r>
        <w:r>
          <w:rPr>
            <w:webHidden/>
          </w:rPr>
          <w:fldChar w:fldCharType="separate"/>
        </w:r>
        <w:r>
          <w:rPr>
            <w:webHidden/>
          </w:rPr>
          <w:t>4-8</w:t>
        </w:r>
        <w:r>
          <w:rPr>
            <w:webHidden/>
          </w:rPr>
          <w:fldChar w:fldCharType="end"/>
        </w:r>
      </w:hyperlink>
    </w:p>
    <w:p w14:paraId="33F6C602" w14:textId="6E807C2B" w:rsidR="00EC7503" w:rsidRDefault="00EC7503">
      <w:pPr>
        <w:pStyle w:val="TableofFigures"/>
        <w:rPr>
          <w:rFonts w:eastAsiaTheme="minorEastAsia" w:cstheme="minorBidi"/>
          <w:kern w:val="2"/>
          <w:sz w:val="24"/>
          <w:szCs w:val="24"/>
          <w14:ligatures w14:val="standardContextual"/>
        </w:rPr>
      </w:pPr>
      <w:hyperlink w:anchor="_Toc230163748" w:history="1">
        <w:r w:rsidRPr="002E6D60">
          <w:rPr>
            <w:rStyle w:val="Hyperlink"/>
            <w:lang w:bidi="en-US"/>
          </w:rPr>
          <w:t>Table 4</w:t>
        </w:r>
        <w:r w:rsidRPr="002E6D60">
          <w:rPr>
            <w:rStyle w:val="Hyperlink"/>
            <w:lang w:bidi="en-US"/>
          </w:rPr>
          <w:noBreakHyphen/>
          <w:t>8: Data Fields - Principal Limit Calculation Section</w:t>
        </w:r>
        <w:r>
          <w:rPr>
            <w:webHidden/>
          </w:rPr>
          <w:tab/>
        </w:r>
        <w:r>
          <w:rPr>
            <w:webHidden/>
          </w:rPr>
          <w:fldChar w:fldCharType="begin"/>
        </w:r>
        <w:r>
          <w:rPr>
            <w:webHidden/>
          </w:rPr>
          <w:instrText xml:space="preserve"> PAGEREF _Toc230163748 \h </w:instrText>
        </w:r>
        <w:r>
          <w:rPr>
            <w:webHidden/>
          </w:rPr>
        </w:r>
        <w:r>
          <w:rPr>
            <w:webHidden/>
          </w:rPr>
          <w:fldChar w:fldCharType="separate"/>
        </w:r>
        <w:r>
          <w:rPr>
            <w:webHidden/>
          </w:rPr>
          <w:t>4-9</w:t>
        </w:r>
        <w:r>
          <w:rPr>
            <w:webHidden/>
          </w:rPr>
          <w:fldChar w:fldCharType="end"/>
        </w:r>
      </w:hyperlink>
    </w:p>
    <w:p w14:paraId="1D171BC3" w14:textId="762ADC80" w:rsidR="00EC7503" w:rsidRDefault="00EC7503">
      <w:pPr>
        <w:pStyle w:val="TableofFigures"/>
        <w:rPr>
          <w:rFonts w:eastAsiaTheme="minorEastAsia" w:cstheme="minorBidi"/>
          <w:kern w:val="2"/>
          <w:sz w:val="24"/>
          <w:szCs w:val="24"/>
          <w14:ligatures w14:val="standardContextual"/>
        </w:rPr>
      </w:pPr>
      <w:hyperlink w:anchor="_Toc230163749" w:history="1">
        <w:r w:rsidRPr="002E6D60">
          <w:rPr>
            <w:rStyle w:val="Hyperlink"/>
            <w:lang w:bidi="en-US"/>
          </w:rPr>
          <w:t>Table 4</w:t>
        </w:r>
        <w:r w:rsidRPr="002E6D60">
          <w:rPr>
            <w:rStyle w:val="Hyperlink"/>
            <w:lang w:bidi="en-US"/>
          </w:rPr>
          <w:noBreakHyphen/>
          <w:t>9: Data Fields – Life Expectancy Set Aside (LESA) Section</w:t>
        </w:r>
        <w:r>
          <w:rPr>
            <w:webHidden/>
          </w:rPr>
          <w:tab/>
        </w:r>
        <w:r>
          <w:rPr>
            <w:webHidden/>
          </w:rPr>
          <w:fldChar w:fldCharType="begin"/>
        </w:r>
        <w:r>
          <w:rPr>
            <w:webHidden/>
          </w:rPr>
          <w:instrText xml:space="preserve"> PAGEREF _Toc230163749 \h </w:instrText>
        </w:r>
        <w:r>
          <w:rPr>
            <w:webHidden/>
          </w:rPr>
        </w:r>
        <w:r>
          <w:rPr>
            <w:webHidden/>
          </w:rPr>
          <w:fldChar w:fldCharType="separate"/>
        </w:r>
        <w:r>
          <w:rPr>
            <w:webHidden/>
          </w:rPr>
          <w:t>4-10</w:t>
        </w:r>
        <w:r>
          <w:rPr>
            <w:webHidden/>
          </w:rPr>
          <w:fldChar w:fldCharType="end"/>
        </w:r>
      </w:hyperlink>
    </w:p>
    <w:p w14:paraId="1A90C3EF" w14:textId="4B4C6DE5" w:rsidR="00EC7503" w:rsidRDefault="00EC7503">
      <w:pPr>
        <w:pStyle w:val="TableofFigures"/>
        <w:rPr>
          <w:rFonts w:eastAsiaTheme="minorEastAsia" w:cstheme="minorBidi"/>
          <w:kern w:val="2"/>
          <w:sz w:val="24"/>
          <w:szCs w:val="24"/>
          <w14:ligatures w14:val="standardContextual"/>
        </w:rPr>
      </w:pPr>
      <w:hyperlink w:anchor="_Toc230163750" w:history="1">
        <w:r w:rsidRPr="002E6D60">
          <w:rPr>
            <w:rStyle w:val="Hyperlink"/>
            <w:lang w:bidi="en-US"/>
          </w:rPr>
          <w:t>Table 4</w:t>
        </w:r>
        <w:r w:rsidRPr="002E6D60">
          <w:rPr>
            <w:rStyle w:val="Hyperlink"/>
            <w:lang w:bidi="en-US"/>
          </w:rPr>
          <w:noBreakHyphen/>
          <w:t>10: B2G Interface Files</w:t>
        </w:r>
        <w:r>
          <w:rPr>
            <w:webHidden/>
          </w:rPr>
          <w:tab/>
        </w:r>
        <w:r>
          <w:rPr>
            <w:webHidden/>
          </w:rPr>
          <w:fldChar w:fldCharType="begin"/>
        </w:r>
        <w:r>
          <w:rPr>
            <w:webHidden/>
          </w:rPr>
          <w:instrText xml:space="preserve"> PAGEREF _Toc230163750 \h </w:instrText>
        </w:r>
        <w:r>
          <w:rPr>
            <w:webHidden/>
          </w:rPr>
        </w:r>
        <w:r>
          <w:rPr>
            <w:webHidden/>
          </w:rPr>
          <w:fldChar w:fldCharType="separate"/>
        </w:r>
        <w:r>
          <w:rPr>
            <w:webHidden/>
          </w:rPr>
          <w:t>4-10</w:t>
        </w:r>
        <w:r>
          <w:rPr>
            <w:webHidden/>
          </w:rPr>
          <w:fldChar w:fldCharType="end"/>
        </w:r>
      </w:hyperlink>
    </w:p>
    <w:p w14:paraId="3EB9753A" w14:textId="5B40CABD" w:rsidR="00EC7503" w:rsidRDefault="00EC7503">
      <w:pPr>
        <w:pStyle w:val="TableofFigures"/>
        <w:rPr>
          <w:rFonts w:eastAsiaTheme="minorEastAsia" w:cstheme="minorBidi"/>
          <w:kern w:val="2"/>
          <w:sz w:val="24"/>
          <w:szCs w:val="24"/>
          <w14:ligatures w14:val="standardContextual"/>
        </w:rPr>
      </w:pPr>
      <w:hyperlink w:anchor="_Toc230163751" w:history="1">
        <w:r w:rsidRPr="002E6D60">
          <w:rPr>
            <w:rStyle w:val="Hyperlink"/>
            <w:lang w:bidi="en-US"/>
          </w:rPr>
          <w:t>Table 5</w:t>
        </w:r>
        <w:r w:rsidRPr="002E6D60">
          <w:rPr>
            <w:rStyle w:val="Hyperlink"/>
            <w:lang w:bidi="en-US"/>
          </w:rPr>
          <w:noBreakHyphen/>
          <w:t>1: Loan Screen – Transactions</w:t>
        </w:r>
        <w:r>
          <w:rPr>
            <w:webHidden/>
          </w:rPr>
          <w:tab/>
        </w:r>
        <w:r>
          <w:rPr>
            <w:webHidden/>
          </w:rPr>
          <w:fldChar w:fldCharType="begin"/>
        </w:r>
        <w:r>
          <w:rPr>
            <w:webHidden/>
          </w:rPr>
          <w:instrText xml:space="preserve"> PAGEREF _Toc230163751 \h </w:instrText>
        </w:r>
        <w:r>
          <w:rPr>
            <w:webHidden/>
          </w:rPr>
        </w:r>
        <w:r>
          <w:rPr>
            <w:webHidden/>
          </w:rPr>
          <w:fldChar w:fldCharType="separate"/>
        </w:r>
        <w:r>
          <w:rPr>
            <w:webHidden/>
          </w:rPr>
          <w:t>5-11</w:t>
        </w:r>
        <w:r>
          <w:rPr>
            <w:webHidden/>
          </w:rPr>
          <w:fldChar w:fldCharType="end"/>
        </w:r>
      </w:hyperlink>
    </w:p>
    <w:p w14:paraId="6BD2FDE5" w14:textId="4974D574" w:rsidR="00EC7503" w:rsidRDefault="00EC7503">
      <w:pPr>
        <w:pStyle w:val="TableofFigures"/>
        <w:rPr>
          <w:rFonts w:eastAsiaTheme="minorEastAsia" w:cstheme="minorBidi"/>
          <w:kern w:val="2"/>
          <w:sz w:val="24"/>
          <w:szCs w:val="24"/>
          <w14:ligatures w14:val="standardContextual"/>
        </w:rPr>
      </w:pPr>
      <w:hyperlink w:anchor="_Toc230163752" w:history="1">
        <w:r w:rsidRPr="002E6D60">
          <w:rPr>
            <w:rStyle w:val="Hyperlink"/>
            <w:lang w:bidi="en-US"/>
          </w:rPr>
          <w:t>Table 5</w:t>
        </w:r>
        <w:r w:rsidRPr="002E6D60">
          <w:rPr>
            <w:rStyle w:val="Hyperlink"/>
            <w:lang w:bidi="en-US"/>
          </w:rPr>
          <w:noBreakHyphen/>
          <w:t>2: Transaction Categories</w:t>
        </w:r>
        <w:r>
          <w:rPr>
            <w:webHidden/>
          </w:rPr>
          <w:tab/>
        </w:r>
        <w:r>
          <w:rPr>
            <w:webHidden/>
          </w:rPr>
          <w:fldChar w:fldCharType="begin"/>
        </w:r>
        <w:r>
          <w:rPr>
            <w:webHidden/>
          </w:rPr>
          <w:instrText xml:space="preserve"> PAGEREF _Toc230163752 \h </w:instrText>
        </w:r>
        <w:r>
          <w:rPr>
            <w:webHidden/>
          </w:rPr>
        </w:r>
        <w:r>
          <w:rPr>
            <w:webHidden/>
          </w:rPr>
          <w:fldChar w:fldCharType="separate"/>
        </w:r>
        <w:r>
          <w:rPr>
            <w:webHidden/>
          </w:rPr>
          <w:t>5-11</w:t>
        </w:r>
        <w:r>
          <w:rPr>
            <w:webHidden/>
          </w:rPr>
          <w:fldChar w:fldCharType="end"/>
        </w:r>
      </w:hyperlink>
    </w:p>
    <w:p w14:paraId="18633381" w14:textId="49D54766" w:rsidR="00EC7503" w:rsidRDefault="00EC7503">
      <w:pPr>
        <w:pStyle w:val="TableofFigures"/>
        <w:rPr>
          <w:rFonts w:eastAsiaTheme="minorEastAsia" w:cstheme="minorBidi"/>
          <w:kern w:val="2"/>
          <w:sz w:val="24"/>
          <w:szCs w:val="24"/>
          <w14:ligatures w14:val="standardContextual"/>
        </w:rPr>
      </w:pPr>
      <w:hyperlink w:anchor="_Toc230163753" w:history="1">
        <w:r w:rsidRPr="002E6D60">
          <w:rPr>
            <w:rStyle w:val="Hyperlink"/>
            <w:lang w:bidi="en-US"/>
          </w:rPr>
          <w:t>Table 5</w:t>
        </w:r>
        <w:r w:rsidRPr="002E6D60">
          <w:rPr>
            <w:rStyle w:val="Hyperlink"/>
            <w:lang w:bidi="en-US"/>
          </w:rPr>
          <w:noBreakHyphen/>
          <w:t>3: Corp Advance Transactions</w:t>
        </w:r>
        <w:r>
          <w:rPr>
            <w:webHidden/>
          </w:rPr>
          <w:tab/>
        </w:r>
        <w:r>
          <w:rPr>
            <w:webHidden/>
          </w:rPr>
          <w:fldChar w:fldCharType="begin"/>
        </w:r>
        <w:r>
          <w:rPr>
            <w:webHidden/>
          </w:rPr>
          <w:instrText xml:space="preserve"> PAGEREF _Toc230163753 \h </w:instrText>
        </w:r>
        <w:r>
          <w:rPr>
            <w:webHidden/>
          </w:rPr>
        </w:r>
        <w:r>
          <w:rPr>
            <w:webHidden/>
          </w:rPr>
          <w:fldChar w:fldCharType="separate"/>
        </w:r>
        <w:r>
          <w:rPr>
            <w:webHidden/>
          </w:rPr>
          <w:t>5-17</w:t>
        </w:r>
        <w:r>
          <w:rPr>
            <w:webHidden/>
          </w:rPr>
          <w:fldChar w:fldCharType="end"/>
        </w:r>
      </w:hyperlink>
    </w:p>
    <w:p w14:paraId="30BB9256" w14:textId="0AAC00D6" w:rsidR="00EC7503" w:rsidRDefault="00EC7503">
      <w:pPr>
        <w:pStyle w:val="TableofFigures"/>
        <w:rPr>
          <w:rFonts w:eastAsiaTheme="minorEastAsia" w:cstheme="minorBidi"/>
          <w:kern w:val="2"/>
          <w:sz w:val="24"/>
          <w:szCs w:val="24"/>
          <w14:ligatures w14:val="standardContextual"/>
        </w:rPr>
      </w:pPr>
      <w:hyperlink w:anchor="_Toc230163754" w:history="1">
        <w:r w:rsidRPr="002E6D60">
          <w:rPr>
            <w:rStyle w:val="Hyperlink"/>
            <w:lang w:bidi="en-US"/>
          </w:rPr>
          <w:t>Table 5</w:t>
        </w:r>
        <w:r w:rsidRPr="002E6D60">
          <w:rPr>
            <w:rStyle w:val="Hyperlink"/>
            <w:lang w:bidi="en-US"/>
          </w:rPr>
          <w:noBreakHyphen/>
          <w:t>4: Property Charges – Pre D&amp;P Transactions</w:t>
        </w:r>
        <w:r>
          <w:rPr>
            <w:webHidden/>
          </w:rPr>
          <w:tab/>
        </w:r>
        <w:r>
          <w:rPr>
            <w:webHidden/>
          </w:rPr>
          <w:fldChar w:fldCharType="begin"/>
        </w:r>
        <w:r>
          <w:rPr>
            <w:webHidden/>
          </w:rPr>
          <w:instrText xml:space="preserve"> PAGEREF _Toc230163754 \h </w:instrText>
        </w:r>
        <w:r>
          <w:rPr>
            <w:webHidden/>
          </w:rPr>
        </w:r>
        <w:r>
          <w:rPr>
            <w:webHidden/>
          </w:rPr>
          <w:fldChar w:fldCharType="separate"/>
        </w:r>
        <w:r>
          <w:rPr>
            <w:webHidden/>
          </w:rPr>
          <w:t>5-21</w:t>
        </w:r>
        <w:r>
          <w:rPr>
            <w:webHidden/>
          </w:rPr>
          <w:fldChar w:fldCharType="end"/>
        </w:r>
      </w:hyperlink>
    </w:p>
    <w:p w14:paraId="26E9C91B" w14:textId="7FB94373" w:rsidR="00EC7503" w:rsidRDefault="00EC7503">
      <w:pPr>
        <w:pStyle w:val="TableofFigures"/>
        <w:rPr>
          <w:rFonts w:eastAsiaTheme="minorEastAsia" w:cstheme="minorBidi"/>
          <w:kern w:val="2"/>
          <w:sz w:val="24"/>
          <w:szCs w:val="24"/>
          <w14:ligatures w14:val="standardContextual"/>
        </w:rPr>
      </w:pPr>
      <w:hyperlink w:anchor="_Toc230163755" w:history="1">
        <w:r w:rsidRPr="002E6D60">
          <w:rPr>
            <w:rStyle w:val="Hyperlink"/>
            <w:lang w:bidi="en-US"/>
          </w:rPr>
          <w:t>Table 5</w:t>
        </w:r>
        <w:r w:rsidRPr="002E6D60">
          <w:rPr>
            <w:rStyle w:val="Hyperlink"/>
            <w:lang w:bidi="en-US"/>
          </w:rPr>
          <w:noBreakHyphen/>
          <w:t>5: Disbursement Transactions</w:t>
        </w:r>
        <w:r>
          <w:rPr>
            <w:webHidden/>
          </w:rPr>
          <w:tab/>
        </w:r>
        <w:r>
          <w:rPr>
            <w:webHidden/>
          </w:rPr>
          <w:fldChar w:fldCharType="begin"/>
        </w:r>
        <w:r>
          <w:rPr>
            <w:webHidden/>
          </w:rPr>
          <w:instrText xml:space="preserve"> PAGEREF _Toc230163755 \h </w:instrText>
        </w:r>
        <w:r>
          <w:rPr>
            <w:webHidden/>
          </w:rPr>
        </w:r>
        <w:r>
          <w:rPr>
            <w:webHidden/>
          </w:rPr>
          <w:fldChar w:fldCharType="separate"/>
        </w:r>
        <w:r>
          <w:rPr>
            <w:webHidden/>
          </w:rPr>
          <w:t>5-23</w:t>
        </w:r>
        <w:r>
          <w:rPr>
            <w:webHidden/>
          </w:rPr>
          <w:fldChar w:fldCharType="end"/>
        </w:r>
      </w:hyperlink>
    </w:p>
    <w:p w14:paraId="71D4DECE" w14:textId="7AAEFD74" w:rsidR="00EC7503" w:rsidRDefault="00EC7503">
      <w:pPr>
        <w:pStyle w:val="TableofFigures"/>
        <w:rPr>
          <w:rFonts w:eastAsiaTheme="minorEastAsia" w:cstheme="minorBidi"/>
          <w:kern w:val="2"/>
          <w:sz w:val="24"/>
          <w:szCs w:val="24"/>
          <w14:ligatures w14:val="standardContextual"/>
        </w:rPr>
      </w:pPr>
      <w:hyperlink w:anchor="_Toc230163756" w:history="1">
        <w:r w:rsidRPr="002E6D60">
          <w:rPr>
            <w:rStyle w:val="Hyperlink"/>
            <w:lang w:bidi="en-US"/>
          </w:rPr>
          <w:t>Table 5</w:t>
        </w:r>
        <w:r w:rsidRPr="002E6D60">
          <w:rPr>
            <w:rStyle w:val="Hyperlink"/>
            <w:lang w:bidi="en-US"/>
          </w:rPr>
          <w:noBreakHyphen/>
          <w:t>6: HUD -1 Closing Costs Transactions</w:t>
        </w:r>
        <w:r>
          <w:rPr>
            <w:webHidden/>
          </w:rPr>
          <w:tab/>
        </w:r>
        <w:r>
          <w:rPr>
            <w:webHidden/>
          </w:rPr>
          <w:fldChar w:fldCharType="begin"/>
        </w:r>
        <w:r>
          <w:rPr>
            <w:webHidden/>
          </w:rPr>
          <w:instrText xml:space="preserve"> PAGEREF _Toc230163756 \h </w:instrText>
        </w:r>
        <w:r>
          <w:rPr>
            <w:webHidden/>
          </w:rPr>
        </w:r>
        <w:r>
          <w:rPr>
            <w:webHidden/>
          </w:rPr>
          <w:fldChar w:fldCharType="separate"/>
        </w:r>
        <w:r>
          <w:rPr>
            <w:webHidden/>
          </w:rPr>
          <w:t>5-25</w:t>
        </w:r>
        <w:r>
          <w:rPr>
            <w:webHidden/>
          </w:rPr>
          <w:fldChar w:fldCharType="end"/>
        </w:r>
      </w:hyperlink>
    </w:p>
    <w:p w14:paraId="0E74886A" w14:textId="3B5994A9" w:rsidR="00EC7503" w:rsidRDefault="00EC7503">
      <w:pPr>
        <w:pStyle w:val="TableofFigures"/>
        <w:rPr>
          <w:rFonts w:eastAsiaTheme="minorEastAsia" w:cstheme="minorBidi"/>
          <w:kern w:val="2"/>
          <w:sz w:val="24"/>
          <w:szCs w:val="24"/>
          <w14:ligatures w14:val="standardContextual"/>
        </w:rPr>
      </w:pPr>
      <w:hyperlink w:anchor="_Toc230163757" w:history="1">
        <w:r w:rsidRPr="002E6D60">
          <w:rPr>
            <w:rStyle w:val="Hyperlink"/>
            <w:lang w:bidi="en-US"/>
          </w:rPr>
          <w:t>Table 5</w:t>
        </w:r>
        <w:r w:rsidRPr="002E6D60">
          <w:rPr>
            <w:rStyle w:val="Hyperlink"/>
            <w:lang w:bidi="en-US"/>
          </w:rPr>
          <w:noBreakHyphen/>
          <w:t>7: Repay Transactions</w:t>
        </w:r>
        <w:r>
          <w:rPr>
            <w:webHidden/>
          </w:rPr>
          <w:tab/>
        </w:r>
        <w:r>
          <w:rPr>
            <w:webHidden/>
          </w:rPr>
          <w:fldChar w:fldCharType="begin"/>
        </w:r>
        <w:r>
          <w:rPr>
            <w:webHidden/>
          </w:rPr>
          <w:instrText xml:space="preserve"> PAGEREF _Toc230163757 \h </w:instrText>
        </w:r>
        <w:r>
          <w:rPr>
            <w:webHidden/>
          </w:rPr>
        </w:r>
        <w:r>
          <w:rPr>
            <w:webHidden/>
          </w:rPr>
          <w:fldChar w:fldCharType="separate"/>
        </w:r>
        <w:r>
          <w:rPr>
            <w:webHidden/>
          </w:rPr>
          <w:t>5-27</w:t>
        </w:r>
        <w:r>
          <w:rPr>
            <w:webHidden/>
          </w:rPr>
          <w:fldChar w:fldCharType="end"/>
        </w:r>
      </w:hyperlink>
    </w:p>
    <w:p w14:paraId="27A1FC7D" w14:textId="47D71804" w:rsidR="00EC7503" w:rsidRDefault="00EC7503">
      <w:pPr>
        <w:pStyle w:val="TableofFigures"/>
        <w:rPr>
          <w:rFonts w:eastAsiaTheme="minorEastAsia" w:cstheme="minorBidi"/>
          <w:kern w:val="2"/>
          <w:sz w:val="24"/>
          <w:szCs w:val="24"/>
          <w14:ligatures w14:val="standardContextual"/>
        </w:rPr>
      </w:pPr>
      <w:hyperlink w:anchor="_Toc230163758" w:history="1">
        <w:r w:rsidRPr="002E6D60">
          <w:rPr>
            <w:rStyle w:val="Hyperlink"/>
            <w:lang w:bidi="en-US"/>
          </w:rPr>
          <w:t>Table 5</w:t>
        </w:r>
        <w:r w:rsidRPr="002E6D60">
          <w:rPr>
            <w:rStyle w:val="Hyperlink"/>
            <w:lang w:bidi="en-US"/>
          </w:rPr>
          <w:noBreakHyphen/>
          <w:t>8: LESA Repay Transactions</w:t>
        </w:r>
        <w:r>
          <w:rPr>
            <w:webHidden/>
          </w:rPr>
          <w:tab/>
        </w:r>
        <w:r>
          <w:rPr>
            <w:webHidden/>
          </w:rPr>
          <w:fldChar w:fldCharType="begin"/>
        </w:r>
        <w:r>
          <w:rPr>
            <w:webHidden/>
          </w:rPr>
          <w:instrText xml:space="preserve"> PAGEREF _Toc230163758 \h </w:instrText>
        </w:r>
        <w:r>
          <w:rPr>
            <w:webHidden/>
          </w:rPr>
        </w:r>
        <w:r>
          <w:rPr>
            <w:webHidden/>
          </w:rPr>
          <w:fldChar w:fldCharType="separate"/>
        </w:r>
        <w:r>
          <w:rPr>
            <w:webHidden/>
          </w:rPr>
          <w:t>5-28</w:t>
        </w:r>
        <w:r>
          <w:rPr>
            <w:webHidden/>
          </w:rPr>
          <w:fldChar w:fldCharType="end"/>
        </w:r>
      </w:hyperlink>
    </w:p>
    <w:p w14:paraId="0C6000CF" w14:textId="09E8F675" w:rsidR="00EC7503" w:rsidRDefault="00EC7503">
      <w:pPr>
        <w:pStyle w:val="TableofFigures"/>
        <w:rPr>
          <w:rFonts w:eastAsiaTheme="minorEastAsia" w:cstheme="minorBidi"/>
          <w:kern w:val="2"/>
          <w:sz w:val="24"/>
          <w:szCs w:val="24"/>
          <w14:ligatures w14:val="standardContextual"/>
        </w:rPr>
      </w:pPr>
      <w:hyperlink w:anchor="_Toc230163759" w:history="1">
        <w:r w:rsidRPr="002E6D60">
          <w:rPr>
            <w:rStyle w:val="Hyperlink"/>
            <w:lang w:bidi="en-US"/>
          </w:rPr>
          <w:t>Table 5</w:t>
        </w:r>
        <w:r w:rsidRPr="002E6D60">
          <w:rPr>
            <w:rStyle w:val="Hyperlink"/>
            <w:lang w:bidi="en-US"/>
          </w:rPr>
          <w:noBreakHyphen/>
          <w:t>9: Terminate Transactions</w:t>
        </w:r>
        <w:r>
          <w:rPr>
            <w:webHidden/>
          </w:rPr>
          <w:tab/>
        </w:r>
        <w:r>
          <w:rPr>
            <w:webHidden/>
          </w:rPr>
          <w:fldChar w:fldCharType="begin"/>
        </w:r>
        <w:r>
          <w:rPr>
            <w:webHidden/>
          </w:rPr>
          <w:instrText xml:space="preserve"> PAGEREF _Toc230163759 \h </w:instrText>
        </w:r>
        <w:r>
          <w:rPr>
            <w:webHidden/>
          </w:rPr>
        </w:r>
        <w:r>
          <w:rPr>
            <w:webHidden/>
          </w:rPr>
          <w:fldChar w:fldCharType="separate"/>
        </w:r>
        <w:r>
          <w:rPr>
            <w:webHidden/>
          </w:rPr>
          <w:t>5-30</w:t>
        </w:r>
        <w:r>
          <w:rPr>
            <w:webHidden/>
          </w:rPr>
          <w:fldChar w:fldCharType="end"/>
        </w:r>
      </w:hyperlink>
    </w:p>
    <w:p w14:paraId="5A0BBDEB" w14:textId="41E9FEAF" w:rsidR="00EC7503" w:rsidRDefault="00EC7503">
      <w:pPr>
        <w:pStyle w:val="TableofFigures"/>
        <w:rPr>
          <w:rFonts w:eastAsiaTheme="minorEastAsia" w:cstheme="minorBidi"/>
          <w:kern w:val="2"/>
          <w:sz w:val="24"/>
          <w:szCs w:val="24"/>
          <w14:ligatures w14:val="standardContextual"/>
        </w:rPr>
      </w:pPr>
      <w:hyperlink w:anchor="_Toc230163760" w:history="1">
        <w:r w:rsidRPr="002E6D60">
          <w:rPr>
            <w:rStyle w:val="Hyperlink"/>
            <w:lang w:bidi="en-US"/>
          </w:rPr>
          <w:t>Table 5</w:t>
        </w:r>
        <w:r w:rsidRPr="002E6D60">
          <w:rPr>
            <w:rStyle w:val="Hyperlink"/>
            <w:lang w:bidi="en-US"/>
          </w:rPr>
          <w:noBreakHyphen/>
          <w:t>10: Growth Transactions</w:t>
        </w:r>
        <w:r>
          <w:rPr>
            <w:webHidden/>
          </w:rPr>
          <w:tab/>
        </w:r>
        <w:r>
          <w:rPr>
            <w:webHidden/>
          </w:rPr>
          <w:fldChar w:fldCharType="begin"/>
        </w:r>
        <w:r>
          <w:rPr>
            <w:webHidden/>
          </w:rPr>
          <w:instrText xml:space="preserve"> PAGEREF _Toc230163760 \h </w:instrText>
        </w:r>
        <w:r>
          <w:rPr>
            <w:webHidden/>
          </w:rPr>
        </w:r>
        <w:r>
          <w:rPr>
            <w:webHidden/>
          </w:rPr>
          <w:fldChar w:fldCharType="separate"/>
        </w:r>
        <w:r>
          <w:rPr>
            <w:webHidden/>
          </w:rPr>
          <w:t>5-33</w:t>
        </w:r>
        <w:r>
          <w:rPr>
            <w:webHidden/>
          </w:rPr>
          <w:fldChar w:fldCharType="end"/>
        </w:r>
      </w:hyperlink>
    </w:p>
    <w:p w14:paraId="0F81CD78" w14:textId="4698DD9D" w:rsidR="00EC7503" w:rsidRDefault="00EC7503">
      <w:pPr>
        <w:pStyle w:val="TableofFigures"/>
        <w:rPr>
          <w:rFonts w:eastAsiaTheme="minorEastAsia" w:cstheme="minorBidi"/>
          <w:kern w:val="2"/>
          <w:sz w:val="24"/>
          <w:szCs w:val="24"/>
          <w14:ligatures w14:val="standardContextual"/>
        </w:rPr>
      </w:pPr>
      <w:hyperlink w:anchor="_Toc230163761" w:history="1">
        <w:r w:rsidRPr="002E6D60">
          <w:rPr>
            <w:rStyle w:val="Hyperlink"/>
            <w:lang w:bidi="en-US"/>
          </w:rPr>
          <w:t>Table 5</w:t>
        </w:r>
        <w:r w:rsidRPr="002E6D60">
          <w:rPr>
            <w:rStyle w:val="Hyperlink"/>
            <w:lang w:bidi="en-US"/>
          </w:rPr>
          <w:noBreakHyphen/>
          <w:t>11: Claims Transactions</w:t>
        </w:r>
        <w:r>
          <w:rPr>
            <w:webHidden/>
          </w:rPr>
          <w:tab/>
        </w:r>
        <w:r>
          <w:rPr>
            <w:webHidden/>
          </w:rPr>
          <w:fldChar w:fldCharType="begin"/>
        </w:r>
        <w:r>
          <w:rPr>
            <w:webHidden/>
          </w:rPr>
          <w:instrText xml:space="preserve"> PAGEREF _Toc230163761 \h </w:instrText>
        </w:r>
        <w:r>
          <w:rPr>
            <w:webHidden/>
          </w:rPr>
        </w:r>
        <w:r>
          <w:rPr>
            <w:webHidden/>
          </w:rPr>
          <w:fldChar w:fldCharType="separate"/>
        </w:r>
        <w:r>
          <w:rPr>
            <w:webHidden/>
          </w:rPr>
          <w:t>5-36</w:t>
        </w:r>
        <w:r>
          <w:rPr>
            <w:webHidden/>
          </w:rPr>
          <w:fldChar w:fldCharType="end"/>
        </w:r>
      </w:hyperlink>
    </w:p>
    <w:p w14:paraId="01B43A0E" w14:textId="099A4AA3" w:rsidR="00EC7503" w:rsidRDefault="00EC7503">
      <w:pPr>
        <w:pStyle w:val="TableofFigures"/>
        <w:rPr>
          <w:rFonts w:eastAsiaTheme="minorEastAsia" w:cstheme="minorBidi"/>
          <w:kern w:val="2"/>
          <w:sz w:val="24"/>
          <w:szCs w:val="24"/>
          <w14:ligatures w14:val="standardContextual"/>
        </w:rPr>
      </w:pPr>
      <w:hyperlink w:anchor="_Toc230163762" w:history="1">
        <w:r w:rsidRPr="002E6D60">
          <w:rPr>
            <w:rStyle w:val="Hyperlink"/>
            <w:lang w:bidi="en-US"/>
          </w:rPr>
          <w:t>Table 5</w:t>
        </w:r>
        <w:r w:rsidRPr="002E6D60">
          <w:rPr>
            <w:rStyle w:val="Hyperlink"/>
            <w:lang w:bidi="en-US"/>
          </w:rPr>
          <w:noBreakHyphen/>
          <w:t>12: Payment Plan Types</w:t>
        </w:r>
        <w:r>
          <w:rPr>
            <w:webHidden/>
          </w:rPr>
          <w:tab/>
        </w:r>
        <w:r>
          <w:rPr>
            <w:webHidden/>
          </w:rPr>
          <w:fldChar w:fldCharType="begin"/>
        </w:r>
        <w:r>
          <w:rPr>
            <w:webHidden/>
          </w:rPr>
          <w:instrText xml:space="preserve"> PAGEREF _Toc230163762 \h </w:instrText>
        </w:r>
        <w:r>
          <w:rPr>
            <w:webHidden/>
          </w:rPr>
        </w:r>
        <w:r>
          <w:rPr>
            <w:webHidden/>
          </w:rPr>
          <w:fldChar w:fldCharType="separate"/>
        </w:r>
        <w:r>
          <w:rPr>
            <w:webHidden/>
          </w:rPr>
          <w:t>5-55</w:t>
        </w:r>
        <w:r>
          <w:rPr>
            <w:webHidden/>
          </w:rPr>
          <w:fldChar w:fldCharType="end"/>
        </w:r>
      </w:hyperlink>
    </w:p>
    <w:p w14:paraId="7A23ED2B" w14:textId="23F908AA" w:rsidR="00EC7503" w:rsidRDefault="00EC7503">
      <w:pPr>
        <w:pStyle w:val="TableofFigures"/>
        <w:rPr>
          <w:rFonts w:eastAsiaTheme="minorEastAsia" w:cstheme="minorBidi"/>
          <w:kern w:val="2"/>
          <w:sz w:val="24"/>
          <w:szCs w:val="24"/>
          <w14:ligatures w14:val="standardContextual"/>
        </w:rPr>
      </w:pPr>
      <w:hyperlink w:anchor="_Toc230163763" w:history="1">
        <w:r w:rsidRPr="002E6D60">
          <w:rPr>
            <w:rStyle w:val="Hyperlink"/>
            <w:lang w:bidi="en-US"/>
          </w:rPr>
          <w:t>Table 5</w:t>
        </w:r>
        <w:r w:rsidRPr="002E6D60">
          <w:rPr>
            <w:rStyle w:val="Hyperlink"/>
            <w:lang w:bidi="en-US"/>
          </w:rPr>
          <w:noBreakHyphen/>
          <w:t>13: Transmittal Screen Search Criteria</w:t>
        </w:r>
        <w:r>
          <w:rPr>
            <w:webHidden/>
          </w:rPr>
          <w:tab/>
        </w:r>
        <w:r>
          <w:rPr>
            <w:webHidden/>
          </w:rPr>
          <w:fldChar w:fldCharType="begin"/>
        </w:r>
        <w:r>
          <w:rPr>
            <w:webHidden/>
          </w:rPr>
          <w:instrText xml:space="preserve"> PAGEREF _Toc230163763 \h </w:instrText>
        </w:r>
        <w:r>
          <w:rPr>
            <w:webHidden/>
          </w:rPr>
        </w:r>
        <w:r>
          <w:rPr>
            <w:webHidden/>
          </w:rPr>
          <w:fldChar w:fldCharType="separate"/>
        </w:r>
        <w:r>
          <w:rPr>
            <w:webHidden/>
          </w:rPr>
          <w:t>5-66</w:t>
        </w:r>
        <w:r>
          <w:rPr>
            <w:webHidden/>
          </w:rPr>
          <w:fldChar w:fldCharType="end"/>
        </w:r>
      </w:hyperlink>
    </w:p>
    <w:p w14:paraId="4F4E92C4" w14:textId="358CDF66" w:rsidR="00EC7503" w:rsidRDefault="00EC7503">
      <w:pPr>
        <w:pStyle w:val="TableofFigures"/>
        <w:rPr>
          <w:rFonts w:eastAsiaTheme="minorEastAsia" w:cstheme="minorBidi"/>
          <w:kern w:val="2"/>
          <w:sz w:val="24"/>
          <w:szCs w:val="24"/>
          <w14:ligatures w14:val="standardContextual"/>
        </w:rPr>
      </w:pPr>
      <w:hyperlink w:anchor="_Toc230163764" w:history="1">
        <w:r w:rsidRPr="002E6D60">
          <w:rPr>
            <w:rStyle w:val="Hyperlink"/>
            <w:lang w:bidi="en-US"/>
          </w:rPr>
          <w:t>Table 5</w:t>
        </w:r>
        <w:r w:rsidRPr="002E6D60">
          <w:rPr>
            <w:rStyle w:val="Hyperlink"/>
            <w:lang w:bidi="en-US"/>
          </w:rPr>
          <w:noBreakHyphen/>
          <w:t>14: Transmittal Search Result Dataset</w:t>
        </w:r>
        <w:r>
          <w:rPr>
            <w:webHidden/>
          </w:rPr>
          <w:tab/>
        </w:r>
        <w:r>
          <w:rPr>
            <w:webHidden/>
          </w:rPr>
          <w:fldChar w:fldCharType="begin"/>
        </w:r>
        <w:r>
          <w:rPr>
            <w:webHidden/>
          </w:rPr>
          <w:instrText xml:space="preserve"> PAGEREF _Toc230163764 \h </w:instrText>
        </w:r>
        <w:r>
          <w:rPr>
            <w:webHidden/>
          </w:rPr>
        </w:r>
        <w:r>
          <w:rPr>
            <w:webHidden/>
          </w:rPr>
          <w:fldChar w:fldCharType="separate"/>
        </w:r>
        <w:r>
          <w:rPr>
            <w:webHidden/>
          </w:rPr>
          <w:t>5-67</w:t>
        </w:r>
        <w:r>
          <w:rPr>
            <w:webHidden/>
          </w:rPr>
          <w:fldChar w:fldCharType="end"/>
        </w:r>
      </w:hyperlink>
    </w:p>
    <w:p w14:paraId="14615B9F" w14:textId="0D97E08A" w:rsidR="00EC7503" w:rsidRDefault="00EC7503">
      <w:pPr>
        <w:pStyle w:val="TableofFigures"/>
        <w:rPr>
          <w:rFonts w:eastAsiaTheme="minorEastAsia" w:cstheme="minorBidi"/>
          <w:kern w:val="2"/>
          <w:sz w:val="24"/>
          <w:szCs w:val="24"/>
          <w14:ligatures w14:val="standardContextual"/>
        </w:rPr>
      </w:pPr>
      <w:hyperlink w:anchor="_Toc230163765" w:history="1">
        <w:r w:rsidRPr="002E6D60">
          <w:rPr>
            <w:rStyle w:val="Hyperlink"/>
            <w:lang w:bidi="en-US"/>
          </w:rPr>
          <w:t>Table 5</w:t>
        </w:r>
        <w:r w:rsidRPr="002E6D60">
          <w:rPr>
            <w:rStyle w:val="Hyperlink"/>
            <w:lang w:bidi="en-US"/>
          </w:rPr>
          <w:noBreakHyphen/>
          <w:t>15: Premiums Batch Statuses</w:t>
        </w:r>
        <w:r>
          <w:rPr>
            <w:webHidden/>
          </w:rPr>
          <w:tab/>
        </w:r>
        <w:r>
          <w:rPr>
            <w:webHidden/>
          </w:rPr>
          <w:fldChar w:fldCharType="begin"/>
        </w:r>
        <w:r>
          <w:rPr>
            <w:webHidden/>
          </w:rPr>
          <w:instrText xml:space="preserve"> PAGEREF _Toc230163765 \h </w:instrText>
        </w:r>
        <w:r>
          <w:rPr>
            <w:webHidden/>
          </w:rPr>
        </w:r>
        <w:r>
          <w:rPr>
            <w:webHidden/>
          </w:rPr>
          <w:fldChar w:fldCharType="separate"/>
        </w:r>
        <w:r>
          <w:rPr>
            <w:webHidden/>
          </w:rPr>
          <w:t>5-67</w:t>
        </w:r>
        <w:r>
          <w:rPr>
            <w:webHidden/>
          </w:rPr>
          <w:fldChar w:fldCharType="end"/>
        </w:r>
      </w:hyperlink>
    </w:p>
    <w:p w14:paraId="7604A43F" w14:textId="5A402D33" w:rsidR="00EC7503" w:rsidRDefault="00EC7503">
      <w:pPr>
        <w:pStyle w:val="TableofFigures"/>
        <w:rPr>
          <w:rFonts w:eastAsiaTheme="minorEastAsia" w:cstheme="minorBidi"/>
          <w:kern w:val="2"/>
          <w:sz w:val="24"/>
          <w:szCs w:val="24"/>
          <w14:ligatures w14:val="standardContextual"/>
        </w:rPr>
      </w:pPr>
      <w:hyperlink w:anchor="_Toc230163766" w:history="1">
        <w:r w:rsidRPr="002E6D60">
          <w:rPr>
            <w:rStyle w:val="Hyperlink"/>
            <w:lang w:bidi="en-US"/>
          </w:rPr>
          <w:t>Table 5</w:t>
        </w:r>
        <w:r w:rsidRPr="002E6D60">
          <w:rPr>
            <w:rStyle w:val="Hyperlink"/>
            <w:lang w:bidi="en-US"/>
          </w:rPr>
          <w:noBreakHyphen/>
          <w:t>16: Claims Batch Statuses</w:t>
        </w:r>
        <w:r>
          <w:rPr>
            <w:webHidden/>
          </w:rPr>
          <w:tab/>
        </w:r>
        <w:r>
          <w:rPr>
            <w:webHidden/>
          </w:rPr>
          <w:fldChar w:fldCharType="begin"/>
        </w:r>
        <w:r>
          <w:rPr>
            <w:webHidden/>
          </w:rPr>
          <w:instrText xml:space="preserve"> PAGEREF _Toc230163766 \h </w:instrText>
        </w:r>
        <w:r>
          <w:rPr>
            <w:webHidden/>
          </w:rPr>
        </w:r>
        <w:r>
          <w:rPr>
            <w:webHidden/>
          </w:rPr>
          <w:fldChar w:fldCharType="separate"/>
        </w:r>
        <w:r>
          <w:rPr>
            <w:webHidden/>
          </w:rPr>
          <w:t>5-68</w:t>
        </w:r>
        <w:r>
          <w:rPr>
            <w:webHidden/>
          </w:rPr>
          <w:fldChar w:fldCharType="end"/>
        </w:r>
      </w:hyperlink>
    </w:p>
    <w:p w14:paraId="2B1DFBA6" w14:textId="507A992D" w:rsidR="00EC7503" w:rsidRDefault="00EC7503">
      <w:pPr>
        <w:pStyle w:val="TableofFigures"/>
        <w:rPr>
          <w:rFonts w:eastAsiaTheme="minorEastAsia" w:cstheme="minorBidi"/>
          <w:kern w:val="2"/>
          <w:sz w:val="24"/>
          <w:szCs w:val="24"/>
          <w14:ligatures w14:val="standardContextual"/>
        </w:rPr>
      </w:pPr>
      <w:hyperlink w:anchor="_Toc230163767" w:history="1">
        <w:r w:rsidRPr="002E6D60">
          <w:rPr>
            <w:rStyle w:val="Hyperlink"/>
            <w:lang w:bidi="en-US"/>
          </w:rPr>
          <w:t>Table 5-17: Search Criteria for Premiums</w:t>
        </w:r>
        <w:r>
          <w:rPr>
            <w:webHidden/>
          </w:rPr>
          <w:tab/>
        </w:r>
        <w:r>
          <w:rPr>
            <w:webHidden/>
          </w:rPr>
          <w:fldChar w:fldCharType="begin"/>
        </w:r>
        <w:r>
          <w:rPr>
            <w:webHidden/>
          </w:rPr>
          <w:instrText xml:space="preserve"> PAGEREF _Toc230163767 \h </w:instrText>
        </w:r>
        <w:r>
          <w:rPr>
            <w:webHidden/>
          </w:rPr>
        </w:r>
        <w:r>
          <w:rPr>
            <w:webHidden/>
          </w:rPr>
          <w:fldChar w:fldCharType="separate"/>
        </w:r>
        <w:r>
          <w:rPr>
            <w:webHidden/>
          </w:rPr>
          <w:t>5-72</w:t>
        </w:r>
        <w:r>
          <w:rPr>
            <w:webHidden/>
          </w:rPr>
          <w:fldChar w:fldCharType="end"/>
        </w:r>
      </w:hyperlink>
    </w:p>
    <w:p w14:paraId="384BE566" w14:textId="3643C1BA" w:rsidR="00EC7503" w:rsidRDefault="00EC7503">
      <w:pPr>
        <w:pStyle w:val="TableofFigures"/>
        <w:rPr>
          <w:rFonts w:eastAsiaTheme="minorEastAsia" w:cstheme="minorBidi"/>
          <w:kern w:val="2"/>
          <w:sz w:val="24"/>
          <w:szCs w:val="24"/>
          <w14:ligatures w14:val="standardContextual"/>
        </w:rPr>
      </w:pPr>
      <w:hyperlink w:anchor="_Toc230163768" w:history="1">
        <w:r w:rsidRPr="002E6D60">
          <w:rPr>
            <w:rStyle w:val="Hyperlink"/>
            <w:lang w:bidi="en-US"/>
          </w:rPr>
          <w:t>Table 5-18: Search Criteria for Refunds</w:t>
        </w:r>
        <w:r>
          <w:rPr>
            <w:webHidden/>
          </w:rPr>
          <w:tab/>
        </w:r>
        <w:r>
          <w:rPr>
            <w:webHidden/>
          </w:rPr>
          <w:fldChar w:fldCharType="begin"/>
        </w:r>
        <w:r>
          <w:rPr>
            <w:webHidden/>
          </w:rPr>
          <w:instrText xml:space="preserve"> PAGEREF _Toc230163768 \h </w:instrText>
        </w:r>
        <w:r>
          <w:rPr>
            <w:webHidden/>
          </w:rPr>
        </w:r>
        <w:r>
          <w:rPr>
            <w:webHidden/>
          </w:rPr>
          <w:fldChar w:fldCharType="separate"/>
        </w:r>
        <w:r>
          <w:rPr>
            <w:webHidden/>
          </w:rPr>
          <w:t>5-73</w:t>
        </w:r>
        <w:r>
          <w:rPr>
            <w:webHidden/>
          </w:rPr>
          <w:fldChar w:fldCharType="end"/>
        </w:r>
      </w:hyperlink>
    </w:p>
    <w:p w14:paraId="52AC4894" w14:textId="247A86E7" w:rsidR="00EC7503" w:rsidRDefault="00EC7503">
      <w:pPr>
        <w:pStyle w:val="TableofFigures"/>
        <w:rPr>
          <w:rFonts w:eastAsiaTheme="minorEastAsia" w:cstheme="minorBidi"/>
          <w:kern w:val="2"/>
          <w:sz w:val="24"/>
          <w:szCs w:val="24"/>
          <w14:ligatures w14:val="standardContextual"/>
        </w:rPr>
      </w:pPr>
      <w:hyperlink w:anchor="_Toc230163769" w:history="1">
        <w:r w:rsidRPr="002E6D60">
          <w:rPr>
            <w:rStyle w:val="Hyperlink"/>
            <w:lang w:bidi="en-US"/>
          </w:rPr>
          <w:t>Table 5</w:t>
        </w:r>
        <w:r w:rsidRPr="002E6D60">
          <w:rPr>
            <w:rStyle w:val="Hyperlink"/>
            <w:lang w:bidi="en-US"/>
          </w:rPr>
          <w:noBreakHyphen/>
          <w:t>19: Claims Search Criteria</w:t>
        </w:r>
        <w:r>
          <w:rPr>
            <w:webHidden/>
          </w:rPr>
          <w:tab/>
        </w:r>
        <w:r>
          <w:rPr>
            <w:webHidden/>
          </w:rPr>
          <w:fldChar w:fldCharType="begin"/>
        </w:r>
        <w:r>
          <w:rPr>
            <w:webHidden/>
          </w:rPr>
          <w:instrText xml:space="preserve"> PAGEREF _Toc230163769 \h </w:instrText>
        </w:r>
        <w:r>
          <w:rPr>
            <w:webHidden/>
          </w:rPr>
        </w:r>
        <w:r>
          <w:rPr>
            <w:webHidden/>
          </w:rPr>
          <w:fldChar w:fldCharType="separate"/>
        </w:r>
        <w:r>
          <w:rPr>
            <w:webHidden/>
          </w:rPr>
          <w:t>5-74</w:t>
        </w:r>
        <w:r>
          <w:rPr>
            <w:webHidden/>
          </w:rPr>
          <w:fldChar w:fldCharType="end"/>
        </w:r>
      </w:hyperlink>
    </w:p>
    <w:p w14:paraId="36693D64" w14:textId="19A95B5C" w:rsidR="00EC7503" w:rsidRDefault="00EC7503">
      <w:pPr>
        <w:pStyle w:val="TableofFigures"/>
        <w:rPr>
          <w:rFonts w:eastAsiaTheme="minorEastAsia" w:cstheme="minorBidi"/>
          <w:kern w:val="2"/>
          <w:sz w:val="24"/>
          <w:szCs w:val="24"/>
          <w14:ligatures w14:val="standardContextual"/>
        </w:rPr>
      </w:pPr>
      <w:hyperlink w:anchor="_Toc230163770" w:history="1">
        <w:r w:rsidRPr="002E6D60">
          <w:rPr>
            <w:rStyle w:val="Hyperlink"/>
            <w:lang w:bidi="en-US"/>
          </w:rPr>
          <w:t>Table 5</w:t>
        </w:r>
        <w:r w:rsidRPr="002E6D60">
          <w:rPr>
            <w:rStyle w:val="Hyperlink"/>
            <w:lang w:bidi="en-US"/>
          </w:rPr>
          <w:noBreakHyphen/>
          <w:t>20: Initial Transfer Fields</w:t>
        </w:r>
        <w:r>
          <w:rPr>
            <w:webHidden/>
          </w:rPr>
          <w:tab/>
        </w:r>
        <w:r>
          <w:rPr>
            <w:webHidden/>
          </w:rPr>
          <w:fldChar w:fldCharType="begin"/>
        </w:r>
        <w:r>
          <w:rPr>
            <w:webHidden/>
          </w:rPr>
          <w:instrText xml:space="preserve"> PAGEREF _Toc230163770 \h </w:instrText>
        </w:r>
        <w:r>
          <w:rPr>
            <w:webHidden/>
          </w:rPr>
        </w:r>
        <w:r>
          <w:rPr>
            <w:webHidden/>
          </w:rPr>
          <w:fldChar w:fldCharType="separate"/>
        </w:r>
        <w:r>
          <w:rPr>
            <w:webHidden/>
          </w:rPr>
          <w:t>5-75</w:t>
        </w:r>
        <w:r>
          <w:rPr>
            <w:webHidden/>
          </w:rPr>
          <w:fldChar w:fldCharType="end"/>
        </w:r>
      </w:hyperlink>
    </w:p>
    <w:p w14:paraId="7E65072E" w14:textId="76327EA7" w:rsidR="00EC7503" w:rsidRDefault="00EC7503">
      <w:pPr>
        <w:pStyle w:val="TableofFigures"/>
        <w:rPr>
          <w:rFonts w:eastAsiaTheme="minorEastAsia" w:cstheme="minorBidi"/>
          <w:kern w:val="2"/>
          <w:sz w:val="24"/>
          <w:szCs w:val="24"/>
          <w14:ligatures w14:val="standardContextual"/>
        </w:rPr>
      </w:pPr>
      <w:hyperlink w:anchor="_Toc230163771" w:history="1">
        <w:r w:rsidRPr="002E6D60">
          <w:rPr>
            <w:rStyle w:val="Hyperlink"/>
            <w:lang w:bidi="en-US"/>
          </w:rPr>
          <w:t>Table 5</w:t>
        </w:r>
        <w:r w:rsidRPr="002E6D60">
          <w:rPr>
            <w:rStyle w:val="Hyperlink"/>
            <w:lang w:bidi="en-US"/>
          </w:rPr>
          <w:noBreakHyphen/>
          <w:t>21: Servicer Transfer Search Screen</w:t>
        </w:r>
        <w:r>
          <w:rPr>
            <w:webHidden/>
          </w:rPr>
          <w:tab/>
        </w:r>
        <w:r>
          <w:rPr>
            <w:webHidden/>
          </w:rPr>
          <w:fldChar w:fldCharType="begin"/>
        </w:r>
        <w:r>
          <w:rPr>
            <w:webHidden/>
          </w:rPr>
          <w:instrText xml:space="preserve"> PAGEREF _Toc230163771 \h </w:instrText>
        </w:r>
        <w:r>
          <w:rPr>
            <w:webHidden/>
          </w:rPr>
        </w:r>
        <w:r>
          <w:rPr>
            <w:webHidden/>
          </w:rPr>
          <w:fldChar w:fldCharType="separate"/>
        </w:r>
        <w:r>
          <w:rPr>
            <w:webHidden/>
          </w:rPr>
          <w:t>5-76</w:t>
        </w:r>
        <w:r>
          <w:rPr>
            <w:webHidden/>
          </w:rPr>
          <w:fldChar w:fldCharType="end"/>
        </w:r>
      </w:hyperlink>
    </w:p>
    <w:p w14:paraId="04D17876" w14:textId="33C6D62C" w:rsidR="00EC7503" w:rsidRDefault="00EC7503">
      <w:pPr>
        <w:pStyle w:val="TableofFigures"/>
        <w:rPr>
          <w:rFonts w:eastAsiaTheme="minorEastAsia" w:cstheme="minorBidi"/>
          <w:kern w:val="2"/>
          <w:sz w:val="24"/>
          <w:szCs w:val="24"/>
          <w14:ligatures w14:val="standardContextual"/>
        </w:rPr>
      </w:pPr>
      <w:hyperlink w:anchor="_Toc230163772" w:history="1">
        <w:r w:rsidRPr="002E6D60">
          <w:rPr>
            <w:rStyle w:val="Hyperlink"/>
            <w:lang w:bidi="en-US"/>
          </w:rPr>
          <w:t>Table 5</w:t>
        </w:r>
        <w:r w:rsidRPr="002E6D60">
          <w:rPr>
            <w:rStyle w:val="Hyperlink"/>
            <w:lang w:bidi="en-US"/>
          </w:rPr>
          <w:noBreakHyphen/>
          <w:t>22: B2G File Descriptions</w:t>
        </w:r>
        <w:r>
          <w:rPr>
            <w:webHidden/>
          </w:rPr>
          <w:tab/>
        </w:r>
        <w:r>
          <w:rPr>
            <w:webHidden/>
          </w:rPr>
          <w:fldChar w:fldCharType="begin"/>
        </w:r>
        <w:r>
          <w:rPr>
            <w:webHidden/>
          </w:rPr>
          <w:instrText xml:space="preserve"> PAGEREF _Toc230163772 \h </w:instrText>
        </w:r>
        <w:r>
          <w:rPr>
            <w:webHidden/>
          </w:rPr>
        </w:r>
        <w:r>
          <w:rPr>
            <w:webHidden/>
          </w:rPr>
          <w:fldChar w:fldCharType="separate"/>
        </w:r>
        <w:r>
          <w:rPr>
            <w:webHidden/>
          </w:rPr>
          <w:t>5-78</w:t>
        </w:r>
        <w:r>
          <w:rPr>
            <w:webHidden/>
          </w:rPr>
          <w:fldChar w:fldCharType="end"/>
        </w:r>
      </w:hyperlink>
    </w:p>
    <w:p w14:paraId="7306E702" w14:textId="713E21E6" w:rsidR="00EC7503" w:rsidRDefault="00EC7503">
      <w:pPr>
        <w:pStyle w:val="TableofFigures"/>
        <w:rPr>
          <w:rFonts w:eastAsiaTheme="minorEastAsia" w:cstheme="minorBidi"/>
          <w:kern w:val="2"/>
          <w:sz w:val="24"/>
          <w:szCs w:val="24"/>
          <w14:ligatures w14:val="standardContextual"/>
        </w:rPr>
      </w:pPr>
      <w:hyperlink w:anchor="_Toc230163773" w:history="1">
        <w:r w:rsidRPr="002E6D60">
          <w:rPr>
            <w:rStyle w:val="Hyperlink"/>
            <w:lang w:bidi="en-US"/>
          </w:rPr>
          <w:t>Table 5</w:t>
        </w:r>
        <w:r w:rsidRPr="002E6D60">
          <w:rPr>
            <w:rStyle w:val="Hyperlink"/>
            <w:lang w:bidi="en-US"/>
          </w:rPr>
          <w:noBreakHyphen/>
          <w:t>23: B2G File Descriptions</w:t>
        </w:r>
        <w:r>
          <w:rPr>
            <w:webHidden/>
          </w:rPr>
          <w:tab/>
        </w:r>
        <w:r>
          <w:rPr>
            <w:webHidden/>
          </w:rPr>
          <w:fldChar w:fldCharType="begin"/>
        </w:r>
        <w:r>
          <w:rPr>
            <w:webHidden/>
          </w:rPr>
          <w:instrText xml:space="preserve"> PAGEREF _Toc230163773 \h </w:instrText>
        </w:r>
        <w:r>
          <w:rPr>
            <w:webHidden/>
          </w:rPr>
        </w:r>
        <w:r>
          <w:rPr>
            <w:webHidden/>
          </w:rPr>
          <w:fldChar w:fldCharType="separate"/>
        </w:r>
        <w:r>
          <w:rPr>
            <w:webHidden/>
          </w:rPr>
          <w:t>5-87</w:t>
        </w:r>
        <w:r>
          <w:rPr>
            <w:webHidden/>
          </w:rPr>
          <w:fldChar w:fldCharType="end"/>
        </w:r>
      </w:hyperlink>
    </w:p>
    <w:p w14:paraId="6AD93501" w14:textId="6D1D54E5" w:rsidR="00EC7503" w:rsidRDefault="00EC7503">
      <w:pPr>
        <w:pStyle w:val="TableofFigures"/>
        <w:rPr>
          <w:rFonts w:eastAsiaTheme="minorEastAsia" w:cstheme="minorBidi"/>
          <w:kern w:val="2"/>
          <w:sz w:val="24"/>
          <w:szCs w:val="24"/>
          <w14:ligatures w14:val="standardContextual"/>
        </w:rPr>
      </w:pPr>
      <w:hyperlink w:anchor="_Toc230163774" w:history="1">
        <w:r w:rsidRPr="002E6D60">
          <w:rPr>
            <w:rStyle w:val="Hyperlink"/>
            <w:lang w:bidi="en-US"/>
          </w:rPr>
          <w:t>Table 5</w:t>
        </w:r>
        <w:r w:rsidRPr="002E6D60">
          <w:rPr>
            <w:rStyle w:val="Hyperlink"/>
            <w:lang w:bidi="en-US"/>
          </w:rPr>
          <w:noBreakHyphen/>
          <w:t>24: B2G File Descriptions</w:t>
        </w:r>
        <w:r>
          <w:rPr>
            <w:webHidden/>
          </w:rPr>
          <w:tab/>
        </w:r>
        <w:r>
          <w:rPr>
            <w:webHidden/>
          </w:rPr>
          <w:fldChar w:fldCharType="begin"/>
        </w:r>
        <w:r>
          <w:rPr>
            <w:webHidden/>
          </w:rPr>
          <w:instrText xml:space="preserve"> PAGEREF _Toc230163774 \h </w:instrText>
        </w:r>
        <w:r>
          <w:rPr>
            <w:webHidden/>
          </w:rPr>
        </w:r>
        <w:r>
          <w:rPr>
            <w:webHidden/>
          </w:rPr>
          <w:fldChar w:fldCharType="separate"/>
        </w:r>
        <w:r>
          <w:rPr>
            <w:webHidden/>
          </w:rPr>
          <w:t>5-90</w:t>
        </w:r>
        <w:r>
          <w:rPr>
            <w:webHidden/>
          </w:rPr>
          <w:fldChar w:fldCharType="end"/>
        </w:r>
      </w:hyperlink>
    </w:p>
    <w:p w14:paraId="29D35C2E" w14:textId="7EA2A95A" w:rsidR="00EC7503" w:rsidRDefault="00EC7503">
      <w:pPr>
        <w:pStyle w:val="TableofFigures"/>
        <w:rPr>
          <w:rFonts w:eastAsiaTheme="minorEastAsia" w:cstheme="minorBidi"/>
          <w:kern w:val="2"/>
          <w:sz w:val="24"/>
          <w:szCs w:val="24"/>
          <w14:ligatures w14:val="standardContextual"/>
        </w:rPr>
      </w:pPr>
      <w:hyperlink w:anchor="_Toc230163775" w:history="1">
        <w:r w:rsidRPr="002E6D60">
          <w:rPr>
            <w:rStyle w:val="Hyperlink"/>
            <w:lang w:bidi="en-US"/>
          </w:rPr>
          <w:t>Table 5</w:t>
        </w:r>
        <w:r w:rsidRPr="002E6D60">
          <w:rPr>
            <w:rStyle w:val="Hyperlink"/>
            <w:lang w:bidi="en-US"/>
          </w:rPr>
          <w:noBreakHyphen/>
          <w:t>25: Corp Advance Transactions</w:t>
        </w:r>
        <w:r>
          <w:rPr>
            <w:webHidden/>
          </w:rPr>
          <w:tab/>
        </w:r>
        <w:r>
          <w:rPr>
            <w:webHidden/>
          </w:rPr>
          <w:fldChar w:fldCharType="begin"/>
        </w:r>
        <w:r>
          <w:rPr>
            <w:webHidden/>
          </w:rPr>
          <w:instrText xml:space="preserve"> PAGEREF _Toc230163775 \h </w:instrText>
        </w:r>
        <w:r>
          <w:rPr>
            <w:webHidden/>
          </w:rPr>
        </w:r>
        <w:r>
          <w:rPr>
            <w:webHidden/>
          </w:rPr>
          <w:fldChar w:fldCharType="separate"/>
        </w:r>
        <w:r>
          <w:rPr>
            <w:webHidden/>
          </w:rPr>
          <w:t>5-96</w:t>
        </w:r>
        <w:r>
          <w:rPr>
            <w:webHidden/>
          </w:rPr>
          <w:fldChar w:fldCharType="end"/>
        </w:r>
      </w:hyperlink>
    </w:p>
    <w:p w14:paraId="2C840B15" w14:textId="7C0B793C" w:rsidR="00EC7503" w:rsidRDefault="00EC7503">
      <w:pPr>
        <w:pStyle w:val="TableofFigures"/>
        <w:rPr>
          <w:rFonts w:eastAsiaTheme="minorEastAsia" w:cstheme="minorBidi"/>
          <w:kern w:val="2"/>
          <w:sz w:val="24"/>
          <w:szCs w:val="24"/>
          <w14:ligatures w14:val="standardContextual"/>
        </w:rPr>
      </w:pPr>
      <w:hyperlink w:anchor="_Toc230163776" w:history="1">
        <w:r w:rsidRPr="002E6D60">
          <w:rPr>
            <w:rStyle w:val="Hyperlink"/>
            <w:lang w:bidi="en-US"/>
          </w:rPr>
          <w:t>Table 6</w:t>
        </w:r>
        <w:r w:rsidRPr="002E6D60">
          <w:rPr>
            <w:rStyle w:val="Hyperlink"/>
            <w:lang w:bidi="en-US"/>
          </w:rPr>
          <w:noBreakHyphen/>
          <w:t>1: Approval Portal Search Criteria</w:t>
        </w:r>
        <w:r>
          <w:rPr>
            <w:webHidden/>
          </w:rPr>
          <w:tab/>
        </w:r>
        <w:r>
          <w:rPr>
            <w:webHidden/>
          </w:rPr>
          <w:fldChar w:fldCharType="begin"/>
        </w:r>
        <w:r>
          <w:rPr>
            <w:webHidden/>
          </w:rPr>
          <w:instrText xml:space="preserve"> PAGEREF _Toc230163776 \h </w:instrText>
        </w:r>
        <w:r>
          <w:rPr>
            <w:webHidden/>
          </w:rPr>
        </w:r>
        <w:r>
          <w:rPr>
            <w:webHidden/>
          </w:rPr>
          <w:fldChar w:fldCharType="separate"/>
        </w:r>
        <w:r>
          <w:rPr>
            <w:webHidden/>
          </w:rPr>
          <w:t>6-2</w:t>
        </w:r>
        <w:r>
          <w:rPr>
            <w:webHidden/>
          </w:rPr>
          <w:fldChar w:fldCharType="end"/>
        </w:r>
      </w:hyperlink>
    </w:p>
    <w:p w14:paraId="60A9EB36" w14:textId="58D0476F" w:rsidR="00EC7503" w:rsidRDefault="00EC7503">
      <w:pPr>
        <w:pStyle w:val="TableofFigures"/>
        <w:rPr>
          <w:rFonts w:eastAsiaTheme="minorEastAsia" w:cstheme="minorBidi"/>
          <w:kern w:val="2"/>
          <w:sz w:val="24"/>
          <w:szCs w:val="24"/>
          <w14:ligatures w14:val="standardContextual"/>
        </w:rPr>
      </w:pPr>
      <w:hyperlink w:anchor="_Toc230163777" w:history="1">
        <w:r w:rsidRPr="002E6D60">
          <w:rPr>
            <w:rStyle w:val="Hyperlink"/>
            <w:lang w:bidi="en-US"/>
          </w:rPr>
          <w:t>Table 6</w:t>
        </w:r>
        <w:r w:rsidRPr="002E6D60">
          <w:rPr>
            <w:rStyle w:val="Hyperlink"/>
            <w:lang w:bidi="en-US"/>
          </w:rPr>
          <w:noBreakHyphen/>
          <w:t>2: Note Search Criteria</w:t>
        </w:r>
        <w:r>
          <w:rPr>
            <w:webHidden/>
          </w:rPr>
          <w:tab/>
        </w:r>
        <w:r>
          <w:rPr>
            <w:webHidden/>
          </w:rPr>
          <w:fldChar w:fldCharType="begin"/>
        </w:r>
        <w:r>
          <w:rPr>
            <w:webHidden/>
          </w:rPr>
          <w:instrText xml:space="preserve"> PAGEREF _Toc230163777 \h </w:instrText>
        </w:r>
        <w:r>
          <w:rPr>
            <w:webHidden/>
          </w:rPr>
        </w:r>
        <w:r>
          <w:rPr>
            <w:webHidden/>
          </w:rPr>
          <w:fldChar w:fldCharType="separate"/>
        </w:r>
        <w:r>
          <w:rPr>
            <w:webHidden/>
          </w:rPr>
          <w:t>6-7</w:t>
        </w:r>
        <w:r>
          <w:rPr>
            <w:webHidden/>
          </w:rPr>
          <w:fldChar w:fldCharType="end"/>
        </w:r>
      </w:hyperlink>
    </w:p>
    <w:p w14:paraId="71B15480" w14:textId="50F56778" w:rsidR="00EC7503" w:rsidRDefault="00EC7503">
      <w:pPr>
        <w:pStyle w:val="TableofFigures"/>
        <w:rPr>
          <w:rFonts w:eastAsiaTheme="minorEastAsia" w:cstheme="minorBidi"/>
          <w:kern w:val="2"/>
          <w:sz w:val="24"/>
          <w:szCs w:val="24"/>
          <w14:ligatures w14:val="standardContextual"/>
        </w:rPr>
      </w:pPr>
      <w:hyperlink w:anchor="_Toc230163778" w:history="1">
        <w:r w:rsidRPr="002E6D60">
          <w:rPr>
            <w:rStyle w:val="Hyperlink"/>
            <w:lang w:bidi="en-US"/>
          </w:rPr>
          <w:t>Table 6</w:t>
        </w:r>
        <w:r w:rsidRPr="002E6D60">
          <w:rPr>
            <w:rStyle w:val="Hyperlink"/>
            <w:lang w:bidi="en-US"/>
          </w:rPr>
          <w:noBreakHyphen/>
          <w:t>3: Transactions - Loan Screen</w:t>
        </w:r>
        <w:r>
          <w:rPr>
            <w:webHidden/>
          </w:rPr>
          <w:tab/>
        </w:r>
        <w:r>
          <w:rPr>
            <w:webHidden/>
          </w:rPr>
          <w:fldChar w:fldCharType="begin"/>
        </w:r>
        <w:r>
          <w:rPr>
            <w:webHidden/>
          </w:rPr>
          <w:instrText xml:space="preserve"> PAGEREF _Toc230163778 \h </w:instrText>
        </w:r>
        <w:r>
          <w:rPr>
            <w:webHidden/>
          </w:rPr>
        </w:r>
        <w:r>
          <w:rPr>
            <w:webHidden/>
          </w:rPr>
          <w:fldChar w:fldCharType="separate"/>
        </w:r>
        <w:r>
          <w:rPr>
            <w:webHidden/>
          </w:rPr>
          <w:t>6-17</w:t>
        </w:r>
        <w:r>
          <w:rPr>
            <w:webHidden/>
          </w:rPr>
          <w:fldChar w:fldCharType="end"/>
        </w:r>
      </w:hyperlink>
    </w:p>
    <w:p w14:paraId="3B03A331" w14:textId="1FCD1251" w:rsidR="00EC7503" w:rsidRDefault="00EC7503">
      <w:pPr>
        <w:pStyle w:val="TableofFigures"/>
        <w:rPr>
          <w:rFonts w:eastAsiaTheme="minorEastAsia" w:cstheme="minorBidi"/>
          <w:kern w:val="2"/>
          <w:sz w:val="24"/>
          <w:szCs w:val="24"/>
          <w14:ligatures w14:val="standardContextual"/>
        </w:rPr>
      </w:pPr>
      <w:hyperlink w:anchor="_Toc230163779" w:history="1">
        <w:r w:rsidRPr="002E6D60">
          <w:rPr>
            <w:rStyle w:val="Hyperlink"/>
            <w:lang w:bidi="en-US"/>
          </w:rPr>
          <w:t>Table 6</w:t>
        </w:r>
        <w:r w:rsidRPr="002E6D60">
          <w:rPr>
            <w:rStyle w:val="Hyperlink"/>
            <w:lang w:bidi="en-US"/>
          </w:rPr>
          <w:noBreakHyphen/>
          <w:t>4: Transaction Categories</w:t>
        </w:r>
        <w:r>
          <w:rPr>
            <w:webHidden/>
          </w:rPr>
          <w:tab/>
        </w:r>
        <w:r>
          <w:rPr>
            <w:webHidden/>
          </w:rPr>
          <w:fldChar w:fldCharType="begin"/>
        </w:r>
        <w:r>
          <w:rPr>
            <w:webHidden/>
          </w:rPr>
          <w:instrText xml:space="preserve"> PAGEREF _Toc230163779 \h </w:instrText>
        </w:r>
        <w:r>
          <w:rPr>
            <w:webHidden/>
          </w:rPr>
        </w:r>
        <w:r>
          <w:rPr>
            <w:webHidden/>
          </w:rPr>
          <w:fldChar w:fldCharType="separate"/>
        </w:r>
        <w:r>
          <w:rPr>
            <w:webHidden/>
          </w:rPr>
          <w:t>6-18</w:t>
        </w:r>
        <w:r>
          <w:rPr>
            <w:webHidden/>
          </w:rPr>
          <w:fldChar w:fldCharType="end"/>
        </w:r>
      </w:hyperlink>
    </w:p>
    <w:p w14:paraId="15986FD6" w14:textId="72B02846" w:rsidR="00EC7503" w:rsidRDefault="00EC7503">
      <w:pPr>
        <w:pStyle w:val="TableofFigures"/>
        <w:rPr>
          <w:rFonts w:eastAsiaTheme="minorEastAsia" w:cstheme="minorBidi"/>
          <w:kern w:val="2"/>
          <w:sz w:val="24"/>
          <w:szCs w:val="24"/>
          <w14:ligatures w14:val="standardContextual"/>
        </w:rPr>
      </w:pPr>
      <w:hyperlink w:anchor="_Toc230163780" w:history="1">
        <w:r w:rsidRPr="002E6D60">
          <w:rPr>
            <w:rStyle w:val="Hyperlink"/>
            <w:lang w:bidi="en-US"/>
          </w:rPr>
          <w:t>Table 6</w:t>
        </w:r>
        <w:r w:rsidRPr="002E6D60">
          <w:rPr>
            <w:rStyle w:val="Hyperlink"/>
            <w:lang w:bidi="en-US"/>
          </w:rPr>
          <w:noBreakHyphen/>
          <w:t>5: Repay Transactions</w:t>
        </w:r>
        <w:r>
          <w:rPr>
            <w:webHidden/>
          </w:rPr>
          <w:tab/>
        </w:r>
        <w:r>
          <w:rPr>
            <w:webHidden/>
          </w:rPr>
          <w:fldChar w:fldCharType="begin"/>
        </w:r>
        <w:r>
          <w:rPr>
            <w:webHidden/>
          </w:rPr>
          <w:instrText xml:space="preserve"> PAGEREF _Toc230163780 \h </w:instrText>
        </w:r>
        <w:r>
          <w:rPr>
            <w:webHidden/>
          </w:rPr>
        </w:r>
        <w:r>
          <w:rPr>
            <w:webHidden/>
          </w:rPr>
          <w:fldChar w:fldCharType="separate"/>
        </w:r>
        <w:r>
          <w:rPr>
            <w:webHidden/>
          </w:rPr>
          <w:t>6-19</w:t>
        </w:r>
        <w:r>
          <w:rPr>
            <w:webHidden/>
          </w:rPr>
          <w:fldChar w:fldCharType="end"/>
        </w:r>
      </w:hyperlink>
    </w:p>
    <w:p w14:paraId="140720D6" w14:textId="5D3BD5D4" w:rsidR="00EC7503" w:rsidRDefault="00EC7503">
      <w:pPr>
        <w:pStyle w:val="TableofFigures"/>
        <w:rPr>
          <w:rFonts w:eastAsiaTheme="minorEastAsia" w:cstheme="minorBidi"/>
          <w:kern w:val="2"/>
          <w:sz w:val="24"/>
          <w:szCs w:val="24"/>
          <w14:ligatures w14:val="standardContextual"/>
        </w:rPr>
      </w:pPr>
      <w:hyperlink w:anchor="_Toc230163781" w:history="1">
        <w:r w:rsidRPr="002E6D60">
          <w:rPr>
            <w:rStyle w:val="Hyperlink"/>
            <w:lang w:bidi="en-US"/>
          </w:rPr>
          <w:t>Table 6</w:t>
        </w:r>
        <w:r w:rsidRPr="002E6D60">
          <w:rPr>
            <w:rStyle w:val="Hyperlink"/>
            <w:lang w:bidi="en-US"/>
          </w:rPr>
          <w:noBreakHyphen/>
          <w:t>6: Terminate Transactions</w:t>
        </w:r>
        <w:r>
          <w:rPr>
            <w:webHidden/>
          </w:rPr>
          <w:tab/>
        </w:r>
        <w:r>
          <w:rPr>
            <w:webHidden/>
          </w:rPr>
          <w:fldChar w:fldCharType="begin"/>
        </w:r>
        <w:r>
          <w:rPr>
            <w:webHidden/>
          </w:rPr>
          <w:instrText xml:space="preserve"> PAGEREF _Toc230163781 \h </w:instrText>
        </w:r>
        <w:r>
          <w:rPr>
            <w:webHidden/>
          </w:rPr>
        </w:r>
        <w:r>
          <w:rPr>
            <w:webHidden/>
          </w:rPr>
          <w:fldChar w:fldCharType="separate"/>
        </w:r>
        <w:r>
          <w:rPr>
            <w:webHidden/>
          </w:rPr>
          <w:t>6-21</w:t>
        </w:r>
        <w:r>
          <w:rPr>
            <w:webHidden/>
          </w:rPr>
          <w:fldChar w:fldCharType="end"/>
        </w:r>
      </w:hyperlink>
    </w:p>
    <w:p w14:paraId="70837F24" w14:textId="648E0C2D" w:rsidR="00EC7503" w:rsidRDefault="00EC7503">
      <w:pPr>
        <w:pStyle w:val="TableofFigures"/>
        <w:rPr>
          <w:rFonts w:eastAsiaTheme="minorEastAsia" w:cstheme="minorBidi"/>
          <w:kern w:val="2"/>
          <w:sz w:val="24"/>
          <w:szCs w:val="24"/>
          <w14:ligatures w14:val="standardContextual"/>
        </w:rPr>
      </w:pPr>
      <w:hyperlink w:anchor="_Toc230163782" w:history="1">
        <w:r w:rsidRPr="002E6D60">
          <w:rPr>
            <w:rStyle w:val="Hyperlink"/>
            <w:lang w:bidi="en-US"/>
          </w:rPr>
          <w:t>Table 6</w:t>
        </w:r>
        <w:r w:rsidRPr="002E6D60">
          <w:rPr>
            <w:rStyle w:val="Hyperlink"/>
            <w:lang w:bidi="en-US"/>
          </w:rPr>
          <w:noBreakHyphen/>
          <w:t>7: LESA Repay Transactions</w:t>
        </w:r>
        <w:r>
          <w:rPr>
            <w:webHidden/>
          </w:rPr>
          <w:tab/>
        </w:r>
        <w:r>
          <w:rPr>
            <w:webHidden/>
          </w:rPr>
          <w:fldChar w:fldCharType="begin"/>
        </w:r>
        <w:r>
          <w:rPr>
            <w:webHidden/>
          </w:rPr>
          <w:instrText xml:space="preserve"> PAGEREF _Toc230163782 \h </w:instrText>
        </w:r>
        <w:r>
          <w:rPr>
            <w:webHidden/>
          </w:rPr>
        </w:r>
        <w:r>
          <w:rPr>
            <w:webHidden/>
          </w:rPr>
          <w:fldChar w:fldCharType="separate"/>
        </w:r>
        <w:r>
          <w:rPr>
            <w:webHidden/>
          </w:rPr>
          <w:t>6-23</w:t>
        </w:r>
        <w:r>
          <w:rPr>
            <w:webHidden/>
          </w:rPr>
          <w:fldChar w:fldCharType="end"/>
        </w:r>
      </w:hyperlink>
    </w:p>
    <w:p w14:paraId="7FB17A44" w14:textId="257DE98D" w:rsidR="00EC7503" w:rsidRDefault="00EC7503">
      <w:pPr>
        <w:pStyle w:val="TableofFigures"/>
        <w:rPr>
          <w:rFonts w:eastAsiaTheme="minorEastAsia" w:cstheme="minorBidi"/>
          <w:kern w:val="2"/>
          <w:sz w:val="24"/>
          <w:szCs w:val="24"/>
          <w14:ligatures w14:val="standardContextual"/>
        </w:rPr>
      </w:pPr>
      <w:hyperlink w:anchor="_Toc230163783" w:history="1">
        <w:r w:rsidRPr="002E6D60">
          <w:rPr>
            <w:rStyle w:val="Hyperlink"/>
            <w:lang w:bidi="en-US"/>
          </w:rPr>
          <w:t>Table 6</w:t>
        </w:r>
        <w:r w:rsidRPr="002E6D60">
          <w:rPr>
            <w:rStyle w:val="Hyperlink"/>
            <w:lang w:bidi="en-US"/>
          </w:rPr>
          <w:noBreakHyphen/>
          <w:t>8: Growth Transactions</w:t>
        </w:r>
        <w:r>
          <w:rPr>
            <w:webHidden/>
          </w:rPr>
          <w:tab/>
        </w:r>
        <w:r>
          <w:rPr>
            <w:webHidden/>
          </w:rPr>
          <w:fldChar w:fldCharType="begin"/>
        </w:r>
        <w:r>
          <w:rPr>
            <w:webHidden/>
          </w:rPr>
          <w:instrText xml:space="preserve"> PAGEREF _Toc230163783 \h </w:instrText>
        </w:r>
        <w:r>
          <w:rPr>
            <w:webHidden/>
          </w:rPr>
        </w:r>
        <w:r>
          <w:rPr>
            <w:webHidden/>
          </w:rPr>
          <w:fldChar w:fldCharType="separate"/>
        </w:r>
        <w:r>
          <w:rPr>
            <w:webHidden/>
          </w:rPr>
          <w:t>6-24</w:t>
        </w:r>
        <w:r>
          <w:rPr>
            <w:webHidden/>
          </w:rPr>
          <w:fldChar w:fldCharType="end"/>
        </w:r>
      </w:hyperlink>
    </w:p>
    <w:p w14:paraId="56AC7C03" w14:textId="3CB5A10E" w:rsidR="00EC7503" w:rsidRDefault="00EC7503">
      <w:pPr>
        <w:pStyle w:val="TableofFigures"/>
        <w:rPr>
          <w:rFonts w:eastAsiaTheme="minorEastAsia" w:cstheme="minorBidi"/>
          <w:kern w:val="2"/>
          <w:sz w:val="24"/>
          <w:szCs w:val="24"/>
          <w14:ligatures w14:val="standardContextual"/>
        </w:rPr>
      </w:pPr>
      <w:hyperlink w:anchor="_Toc230163784" w:history="1">
        <w:r w:rsidRPr="002E6D60">
          <w:rPr>
            <w:rStyle w:val="Hyperlink"/>
            <w:lang w:bidi="en-US"/>
          </w:rPr>
          <w:t>Table 6</w:t>
        </w:r>
        <w:r w:rsidRPr="002E6D60">
          <w:rPr>
            <w:rStyle w:val="Hyperlink"/>
            <w:lang w:bidi="en-US"/>
          </w:rPr>
          <w:noBreakHyphen/>
          <w:t>9: Claims Transactions</w:t>
        </w:r>
        <w:r>
          <w:rPr>
            <w:webHidden/>
          </w:rPr>
          <w:tab/>
        </w:r>
        <w:r>
          <w:rPr>
            <w:webHidden/>
          </w:rPr>
          <w:fldChar w:fldCharType="begin"/>
        </w:r>
        <w:r>
          <w:rPr>
            <w:webHidden/>
          </w:rPr>
          <w:instrText xml:space="preserve"> PAGEREF _Toc230163784 \h </w:instrText>
        </w:r>
        <w:r>
          <w:rPr>
            <w:webHidden/>
          </w:rPr>
        </w:r>
        <w:r>
          <w:rPr>
            <w:webHidden/>
          </w:rPr>
          <w:fldChar w:fldCharType="separate"/>
        </w:r>
        <w:r>
          <w:rPr>
            <w:webHidden/>
          </w:rPr>
          <w:t>6-30</w:t>
        </w:r>
        <w:r>
          <w:rPr>
            <w:webHidden/>
          </w:rPr>
          <w:fldChar w:fldCharType="end"/>
        </w:r>
      </w:hyperlink>
    </w:p>
    <w:p w14:paraId="321E5BED" w14:textId="08A6ACE9" w:rsidR="00EC7503" w:rsidRDefault="00EC7503">
      <w:pPr>
        <w:pStyle w:val="TableofFigures"/>
        <w:rPr>
          <w:rFonts w:eastAsiaTheme="minorEastAsia" w:cstheme="minorBidi"/>
          <w:kern w:val="2"/>
          <w:sz w:val="24"/>
          <w:szCs w:val="24"/>
          <w14:ligatures w14:val="standardContextual"/>
        </w:rPr>
      </w:pPr>
      <w:hyperlink w:anchor="_Toc230163785" w:history="1">
        <w:r w:rsidRPr="002E6D60">
          <w:rPr>
            <w:rStyle w:val="Hyperlink"/>
            <w:lang w:bidi="en-US"/>
          </w:rPr>
          <w:t>Table 6</w:t>
        </w:r>
        <w:r w:rsidRPr="002E6D60">
          <w:rPr>
            <w:rStyle w:val="Hyperlink"/>
            <w:lang w:bidi="en-US"/>
          </w:rPr>
          <w:noBreakHyphen/>
          <w:t>10: Payment Plan Types</w:t>
        </w:r>
        <w:r>
          <w:rPr>
            <w:webHidden/>
          </w:rPr>
          <w:tab/>
        </w:r>
        <w:r>
          <w:rPr>
            <w:webHidden/>
          </w:rPr>
          <w:fldChar w:fldCharType="begin"/>
        </w:r>
        <w:r>
          <w:rPr>
            <w:webHidden/>
          </w:rPr>
          <w:instrText xml:space="preserve"> PAGEREF _Toc230163785 \h </w:instrText>
        </w:r>
        <w:r>
          <w:rPr>
            <w:webHidden/>
          </w:rPr>
        </w:r>
        <w:r>
          <w:rPr>
            <w:webHidden/>
          </w:rPr>
          <w:fldChar w:fldCharType="separate"/>
        </w:r>
        <w:r>
          <w:rPr>
            <w:webHidden/>
          </w:rPr>
          <w:t>6-50</w:t>
        </w:r>
        <w:r>
          <w:rPr>
            <w:webHidden/>
          </w:rPr>
          <w:fldChar w:fldCharType="end"/>
        </w:r>
      </w:hyperlink>
    </w:p>
    <w:p w14:paraId="51B96EF6" w14:textId="3B1D8CBE" w:rsidR="00EC7503" w:rsidRDefault="00EC7503">
      <w:pPr>
        <w:pStyle w:val="TableofFigures"/>
        <w:rPr>
          <w:rFonts w:eastAsiaTheme="minorEastAsia" w:cstheme="minorBidi"/>
          <w:kern w:val="2"/>
          <w:sz w:val="24"/>
          <w:szCs w:val="24"/>
          <w14:ligatures w14:val="standardContextual"/>
        </w:rPr>
      </w:pPr>
      <w:hyperlink w:anchor="_Toc230163786" w:history="1">
        <w:r w:rsidRPr="002E6D60">
          <w:rPr>
            <w:rStyle w:val="Hyperlink"/>
            <w:lang w:bidi="en-US"/>
          </w:rPr>
          <w:t>Table 6</w:t>
        </w:r>
        <w:r w:rsidRPr="002E6D60">
          <w:rPr>
            <w:rStyle w:val="Hyperlink"/>
            <w:lang w:bidi="en-US"/>
          </w:rPr>
          <w:noBreakHyphen/>
          <w:t>11: Corp Advance – Section 305 Disbursements</w:t>
        </w:r>
        <w:r>
          <w:rPr>
            <w:webHidden/>
          </w:rPr>
          <w:tab/>
        </w:r>
        <w:r>
          <w:rPr>
            <w:webHidden/>
          </w:rPr>
          <w:fldChar w:fldCharType="begin"/>
        </w:r>
        <w:r>
          <w:rPr>
            <w:webHidden/>
          </w:rPr>
          <w:instrText xml:space="preserve"> PAGEREF _Toc230163786 \h </w:instrText>
        </w:r>
        <w:r>
          <w:rPr>
            <w:webHidden/>
          </w:rPr>
        </w:r>
        <w:r>
          <w:rPr>
            <w:webHidden/>
          </w:rPr>
          <w:fldChar w:fldCharType="separate"/>
        </w:r>
        <w:r>
          <w:rPr>
            <w:webHidden/>
          </w:rPr>
          <w:t>6-60</w:t>
        </w:r>
        <w:r>
          <w:rPr>
            <w:webHidden/>
          </w:rPr>
          <w:fldChar w:fldCharType="end"/>
        </w:r>
      </w:hyperlink>
    </w:p>
    <w:p w14:paraId="51E2A15E" w14:textId="47734269" w:rsidR="00EC7503" w:rsidRDefault="00EC7503">
      <w:pPr>
        <w:pStyle w:val="TableofFigures"/>
        <w:rPr>
          <w:rFonts w:eastAsiaTheme="minorEastAsia" w:cstheme="minorBidi"/>
          <w:kern w:val="2"/>
          <w:sz w:val="24"/>
          <w:szCs w:val="24"/>
          <w14:ligatures w14:val="standardContextual"/>
        </w:rPr>
      </w:pPr>
      <w:hyperlink w:anchor="_Toc230163787" w:history="1">
        <w:r w:rsidRPr="002E6D60">
          <w:rPr>
            <w:rStyle w:val="Hyperlink"/>
            <w:lang w:bidi="en-US"/>
          </w:rPr>
          <w:t>Table 6</w:t>
        </w:r>
        <w:r w:rsidRPr="002E6D60">
          <w:rPr>
            <w:rStyle w:val="Hyperlink"/>
            <w:lang w:bidi="en-US"/>
          </w:rPr>
          <w:noBreakHyphen/>
          <w:t>12: Unscheduled LOC Disbursements</w:t>
        </w:r>
        <w:r>
          <w:rPr>
            <w:webHidden/>
          </w:rPr>
          <w:tab/>
        </w:r>
        <w:r>
          <w:rPr>
            <w:webHidden/>
          </w:rPr>
          <w:fldChar w:fldCharType="begin"/>
        </w:r>
        <w:r>
          <w:rPr>
            <w:webHidden/>
          </w:rPr>
          <w:instrText xml:space="preserve"> PAGEREF _Toc230163787 \h </w:instrText>
        </w:r>
        <w:r>
          <w:rPr>
            <w:webHidden/>
          </w:rPr>
        </w:r>
        <w:r>
          <w:rPr>
            <w:webHidden/>
          </w:rPr>
          <w:fldChar w:fldCharType="separate"/>
        </w:r>
        <w:r>
          <w:rPr>
            <w:webHidden/>
          </w:rPr>
          <w:t>6-63</w:t>
        </w:r>
        <w:r>
          <w:rPr>
            <w:webHidden/>
          </w:rPr>
          <w:fldChar w:fldCharType="end"/>
        </w:r>
      </w:hyperlink>
    </w:p>
    <w:p w14:paraId="7E55705B" w14:textId="1FC3A10D" w:rsidR="00EC7503" w:rsidRDefault="00EC7503">
      <w:pPr>
        <w:pStyle w:val="TableofFigures"/>
        <w:rPr>
          <w:rFonts w:eastAsiaTheme="minorEastAsia" w:cstheme="minorBidi"/>
          <w:kern w:val="2"/>
          <w:sz w:val="24"/>
          <w:szCs w:val="24"/>
          <w14:ligatures w14:val="standardContextual"/>
        </w:rPr>
      </w:pPr>
      <w:hyperlink w:anchor="_Toc230163788" w:history="1">
        <w:r w:rsidRPr="002E6D60">
          <w:rPr>
            <w:rStyle w:val="Hyperlink"/>
            <w:lang w:bidi="en-US"/>
          </w:rPr>
          <w:t>Table 6</w:t>
        </w:r>
        <w:r w:rsidRPr="002E6D60">
          <w:rPr>
            <w:rStyle w:val="Hyperlink"/>
            <w:lang w:bidi="en-US"/>
          </w:rPr>
          <w:noBreakHyphen/>
          <w:t>13: Loss Draft Disbursements</w:t>
        </w:r>
        <w:r>
          <w:rPr>
            <w:webHidden/>
          </w:rPr>
          <w:tab/>
        </w:r>
        <w:r>
          <w:rPr>
            <w:webHidden/>
          </w:rPr>
          <w:fldChar w:fldCharType="begin"/>
        </w:r>
        <w:r>
          <w:rPr>
            <w:webHidden/>
          </w:rPr>
          <w:instrText xml:space="preserve"> PAGEREF _Toc230163788 \h </w:instrText>
        </w:r>
        <w:r>
          <w:rPr>
            <w:webHidden/>
          </w:rPr>
        </w:r>
        <w:r>
          <w:rPr>
            <w:webHidden/>
          </w:rPr>
          <w:fldChar w:fldCharType="separate"/>
        </w:r>
        <w:r>
          <w:rPr>
            <w:webHidden/>
          </w:rPr>
          <w:t>6-64</w:t>
        </w:r>
        <w:r>
          <w:rPr>
            <w:webHidden/>
          </w:rPr>
          <w:fldChar w:fldCharType="end"/>
        </w:r>
      </w:hyperlink>
    </w:p>
    <w:p w14:paraId="2EC451C4" w14:textId="1D07C498" w:rsidR="00EC7503" w:rsidRDefault="00EC7503">
      <w:pPr>
        <w:pStyle w:val="TableofFigures"/>
        <w:rPr>
          <w:rFonts w:eastAsiaTheme="minorEastAsia" w:cstheme="minorBidi"/>
          <w:kern w:val="2"/>
          <w:sz w:val="24"/>
          <w:szCs w:val="24"/>
          <w14:ligatures w14:val="standardContextual"/>
        </w:rPr>
      </w:pPr>
      <w:hyperlink w:anchor="_Toc230163789" w:history="1">
        <w:r w:rsidRPr="002E6D60">
          <w:rPr>
            <w:rStyle w:val="Hyperlink"/>
            <w:lang w:bidi="en-US"/>
          </w:rPr>
          <w:t>Table 6</w:t>
        </w:r>
        <w:r w:rsidRPr="002E6D60">
          <w:rPr>
            <w:rStyle w:val="Hyperlink"/>
            <w:lang w:bidi="en-US"/>
          </w:rPr>
          <w:noBreakHyphen/>
          <w:t>14: Hardest Hit Funds Disbursements</w:t>
        </w:r>
        <w:r>
          <w:rPr>
            <w:webHidden/>
          </w:rPr>
          <w:tab/>
        </w:r>
        <w:r>
          <w:rPr>
            <w:webHidden/>
          </w:rPr>
          <w:fldChar w:fldCharType="begin"/>
        </w:r>
        <w:r>
          <w:rPr>
            <w:webHidden/>
          </w:rPr>
          <w:instrText xml:space="preserve"> PAGEREF _Toc230163789 \h </w:instrText>
        </w:r>
        <w:r>
          <w:rPr>
            <w:webHidden/>
          </w:rPr>
        </w:r>
        <w:r>
          <w:rPr>
            <w:webHidden/>
          </w:rPr>
          <w:fldChar w:fldCharType="separate"/>
        </w:r>
        <w:r>
          <w:rPr>
            <w:webHidden/>
          </w:rPr>
          <w:t>6-66</w:t>
        </w:r>
        <w:r>
          <w:rPr>
            <w:webHidden/>
          </w:rPr>
          <w:fldChar w:fldCharType="end"/>
        </w:r>
      </w:hyperlink>
    </w:p>
    <w:p w14:paraId="3C8185AC" w14:textId="7F6F2343" w:rsidR="00EC7503" w:rsidRDefault="00EC7503">
      <w:pPr>
        <w:pStyle w:val="TableofFigures"/>
        <w:rPr>
          <w:rFonts w:eastAsiaTheme="minorEastAsia" w:cstheme="minorBidi"/>
          <w:kern w:val="2"/>
          <w:sz w:val="24"/>
          <w:szCs w:val="24"/>
          <w14:ligatures w14:val="standardContextual"/>
        </w:rPr>
      </w:pPr>
      <w:hyperlink w:anchor="_Toc230163790" w:history="1">
        <w:r w:rsidRPr="002E6D60">
          <w:rPr>
            <w:rStyle w:val="Hyperlink"/>
            <w:lang w:bidi="en-US"/>
          </w:rPr>
          <w:t>Table 6</w:t>
        </w:r>
        <w:r w:rsidRPr="002E6D60">
          <w:rPr>
            <w:rStyle w:val="Hyperlink"/>
            <w:lang w:bidi="en-US"/>
          </w:rPr>
          <w:noBreakHyphen/>
          <w:t>15: Repair Set Aside Disbursements</w:t>
        </w:r>
        <w:r>
          <w:rPr>
            <w:webHidden/>
          </w:rPr>
          <w:tab/>
        </w:r>
        <w:r>
          <w:rPr>
            <w:webHidden/>
          </w:rPr>
          <w:fldChar w:fldCharType="begin"/>
        </w:r>
        <w:r>
          <w:rPr>
            <w:webHidden/>
          </w:rPr>
          <w:instrText xml:space="preserve"> PAGEREF _Toc230163790 \h </w:instrText>
        </w:r>
        <w:r>
          <w:rPr>
            <w:webHidden/>
          </w:rPr>
        </w:r>
        <w:r>
          <w:rPr>
            <w:webHidden/>
          </w:rPr>
          <w:fldChar w:fldCharType="separate"/>
        </w:r>
        <w:r>
          <w:rPr>
            <w:webHidden/>
          </w:rPr>
          <w:t>6-67</w:t>
        </w:r>
        <w:r>
          <w:rPr>
            <w:webHidden/>
          </w:rPr>
          <w:fldChar w:fldCharType="end"/>
        </w:r>
      </w:hyperlink>
    </w:p>
    <w:p w14:paraId="4FF1FD89" w14:textId="14FC0FEB" w:rsidR="00EC7503" w:rsidRDefault="00EC7503">
      <w:pPr>
        <w:pStyle w:val="TableofFigures"/>
        <w:rPr>
          <w:rFonts w:eastAsiaTheme="minorEastAsia" w:cstheme="minorBidi"/>
          <w:kern w:val="2"/>
          <w:sz w:val="24"/>
          <w:szCs w:val="24"/>
          <w14:ligatures w14:val="standardContextual"/>
        </w:rPr>
      </w:pPr>
      <w:hyperlink w:anchor="_Toc230163791" w:history="1">
        <w:r w:rsidRPr="002E6D60">
          <w:rPr>
            <w:rStyle w:val="Hyperlink"/>
            <w:lang w:bidi="en-US"/>
          </w:rPr>
          <w:t>Table 6</w:t>
        </w:r>
        <w:r w:rsidRPr="002E6D60">
          <w:rPr>
            <w:rStyle w:val="Hyperlink"/>
            <w:lang w:bidi="en-US"/>
          </w:rPr>
          <w:noBreakHyphen/>
          <w:t>16: Life Expectancy Set Aside (LESA) Disbursements</w:t>
        </w:r>
        <w:r>
          <w:rPr>
            <w:webHidden/>
          </w:rPr>
          <w:tab/>
        </w:r>
        <w:r>
          <w:rPr>
            <w:webHidden/>
          </w:rPr>
          <w:fldChar w:fldCharType="begin"/>
        </w:r>
        <w:r>
          <w:rPr>
            <w:webHidden/>
          </w:rPr>
          <w:instrText xml:space="preserve"> PAGEREF _Toc230163791 \h </w:instrText>
        </w:r>
        <w:r>
          <w:rPr>
            <w:webHidden/>
          </w:rPr>
        </w:r>
        <w:r>
          <w:rPr>
            <w:webHidden/>
          </w:rPr>
          <w:fldChar w:fldCharType="separate"/>
        </w:r>
        <w:r>
          <w:rPr>
            <w:webHidden/>
          </w:rPr>
          <w:t>6-72</w:t>
        </w:r>
        <w:r>
          <w:rPr>
            <w:webHidden/>
          </w:rPr>
          <w:fldChar w:fldCharType="end"/>
        </w:r>
      </w:hyperlink>
    </w:p>
    <w:p w14:paraId="119859BF" w14:textId="5E4E5155" w:rsidR="00EC7503" w:rsidRDefault="00EC7503">
      <w:pPr>
        <w:pStyle w:val="TableofFigures"/>
        <w:rPr>
          <w:rFonts w:eastAsiaTheme="minorEastAsia" w:cstheme="minorBidi"/>
          <w:kern w:val="2"/>
          <w:sz w:val="24"/>
          <w:szCs w:val="24"/>
          <w14:ligatures w14:val="standardContextual"/>
        </w:rPr>
      </w:pPr>
      <w:hyperlink w:anchor="_Toc230163792" w:history="1">
        <w:r w:rsidRPr="002E6D60">
          <w:rPr>
            <w:rStyle w:val="Hyperlink"/>
            <w:lang w:bidi="en-US"/>
          </w:rPr>
          <w:t>Table 6</w:t>
        </w:r>
        <w:r w:rsidRPr="002E6D60">
          <w:rPr>
            <w:rStyle w:val="Hyperlink"/>
            <w:lang w:bidi="en-US"/>
          </w:rPr>
          <w:noBreakHyphen/>
          <w:t>17: Transmittal Screen Search Criteria</w:t>
        </w:r>
        <w:r>
          <w:rPr>
            <w:webHidden/>
          </w:rPr>
          <w:tab/>
        </w:r>
        <w:r>
          <w:rPr>
            <w:webHidden/>
          </w:rPr>
          <w:fldChar w:fldCharType="begin"/>
        </w:r>
        <w:r>
          <w:rPr>
            <w:webHidden/>
          </w:rPr>
          <w:instrText xml:space="preserve"> PAGEREF _Toc230163792 \h </w:instrText>
        </w:r>
        <w:r>
          <w:rPr>
            <w:webHidden/>
          </w:rPr>
        </w:r>
        <w:r>
          <w:rPr>
            <w:webHidden/>
          </w:rPr>
          <w:fldChar w:fldCharType="separate"/>
        </w:r>
        <w:r>
          <w:rPr>
            <w:webHidden/>
          </w:rPr>
          <w:t>6-79</w:t>
        </w:r>
        <w:r>
          <w:rPr>
            <w:webHidden/>
          </w:rPr>
          <w:fldChar w:fldCharType="end"/>
        </w:r>
      </w:hyperlink>
    </w:p>
    <w:p w14:paraId="1CB7BA39" w14:textId="0FAE713B" w:rsidR="00EC7503" w:rsidRDefault="00EC7503">
      <w:pPr>
        <w:pStyle w:val="TableofFigures"/>
        <w:rPr>
          <w:rFonts w:eastAsiaTheme="minorEastAsia" w:cstheme="minorBidi"/>
          <w:kern w:val="2"/>
          <w:sz w:val="24"/>
          <w:szCs w:val="24"/>
          <w14:ligatures w14:val="standardContextual"/>
        </w:rPr>
      </w:pPr>
      <w:hyperlink w:anchor="_Toc230163793" w:history="1">
        <w:r w:rsidRPr="002E6D60">
          <w:rPr>
            <w:rStyle w:val="Hyperlink"/>
            <w:lang w:bidi="en-US"/>
          </w:rPr>
          <w:t>Table 6</w:t>
        </w:r>
        <w:r w:rsidRPr="002E6D60">
          <w:rPr>
            <w:rStyle w:val="Hyperlink"/>
            <w:lang w:bidi="en-US"/>
          </w:rPr>
          <w:noBreakHyphen/>
          <w:t>18: Notes Batch Statuses</w:t>
        </w:r>
        <w:r>
          <w:rPr>
            <w:webHidden/>
          </w:rPr>
          <w:tab/>
        </w:r>
        <w:r>
          <w:rPr>
            <w:webHidden/>
          </w:rPr>
          <w:fldChar w:fldCharType="begin"/>
        </w:r>
        <w:r>
          <w:rPr>
            <w:webHidden/>
          </w:rPr>
          <w:instrText xml:space="preserve"> PAGEREF _Toc230163793 \h </w:instrText>
        </w:r>
        <w:r>
          <w:rPr>
            <w:webHidden/>
          </w:rPr>
        </w:r>
        <w:r>
          <w:rPr>
            <w:webHidden/>
          </w:rPr>
          <w:fldChar w:fldCharType="separate"/>
        </w:r>
        <w:r>
          <w:rPr>
            <w:webHidden/>
          </w:rPr>
          <w:t>6-80</w:t>
        </w:r>
        <w:r>
          <w:rPr>
            <w:webHidden/>
          </w:rPr>
          <w:fldChar w:fldCharType="end"/>
        </w:r>
      </w:hyperlink>
    </w:p>
    <w:p w14:paraId="4F6FDB46" w14:textId="0C19605F" w:rsidR="00EC7503" w:rsidRDefault="00EC7503">
      <w:pPr>
        <w:pStyle w:val="TableofFigures"/>
        <w:rPr>
          <w:rFonts w:eastAsiaTheme="minorEastAsia" w:cstheme="minorBidi"/>
          <w:kern w:val="2"/>
          <w:sz w:val="24"/>
          <w:szCs w:val="24"/>
          <w14:ligatures w14:val="standardContextual"/>
        </w:rPr>
      </w:pPr>
      <w:hyperlink w:anchor="_Toc230163794" w:history="1">
        <w:r w:rsidRPr="002E6D60">
          <w:rPr>
            <w:rStyle w:val="Hyperlink"/>
            <w:lang w:bidi="en-US"/>
          </w:rPr>
          <w:t>Table 6</w:t>
        </w:r>
        <w:r w:rsidRPr="002E6D60">
          <w:rPr>
            <w:rStyle w:val="Hyperlink"/>
            <w:lang w:bidi="en-US"/>
          </w:rPr>
          <w:noBreakHyphen/>
          <w:t>19: Claims Batch Statuses</w:t>
        </w:r>
        <w:r>
          <w:rPr>
            <w:webHidden/>
          </w:rPr>
          <w:tab/>
        </w:r>
        <w:r>
          <w:rPr>
            <w:webHidden/>
          </w:rPr>
          <w:fldChar w:fldCharType="begin"/>
        </w:r>
        <w:r>
          <w:rPr>
            <w:webHidden/>
          </w:rPr>
          <w:instrText xml:space="preserve"> PAGEREF _Toc230163794 \h </w:instrText>
        </w:r>
        <w:r>
          <w:rPr>
            <w:webHidden/>
          </w:rPr>
        </w:r>
        <w:r>
          <w:rPr>
            <w:webHidden/>
          </w:rPr>
          <w:fldChar w:fldCharType="separate"/>
        </w:r>
        <w:r>
          <w:rPr>
            <w:webHidden/>
          </w:rPr>
          <w:t>6-81</w:t>
        </w:r>
        <w:r>
          <w:rPr>
            <w:webHidden/>
          </w:rPr>
          <w:fldChar w:fldCharType="end"/>
        </w:r>
      </w:hyperlink>
    </w:p>
    <w:p w14:paraId="113BD99C" w14:textId="522D4CF5" w:rsidR="00EC7503" w:rsidRDefault="00EC7503">
      <w:pPr>
        <w:pStyle w:val="TableofFigures"/>
        <w:rPr>
          <w:rFonts w:eastAsiaTheme="minorEastAsia" w:cstheme="minorBidi"/>
          <w:kern w:val="2"/>
          <w:sz w:val="24"/>
          <w:szCs w:val="24"/>
          <w14:ligatures w14:val="standardContextual"/>
        </w:rPr>
      </w:pPr>
      <w:hyperlink w:anchor="_Toc230163795" w:history="1">
        <w:r w:rsidRPr="002E6D60">
          <w:rPr>
            <w:rStyle w:val="Hyperlink"/>
            <w:lang w:bidi="en-US"/>
          </w:rPr>
          <w:t>Table 6</w:t>
        </w:r>
        <w:r w:rsidRPr="002E6D60">
          <w:rPr>
            <w:rStyle w:val="Hyperlink"/>
            <w:lang w:bidi="en-US"/>
          </w:rPr>
          <w:noBreakHyphen/>
          <w:t>20: Loan Information</w:t>
        </w:r>
        <w:r>
          <w:rPr>
            <w:webHidden/>
          </w:rPr>
          <w:tab/>
        </w:r>
        <w:r>
          <w:rPr>
            <w:webHidden/>
          </w:rPr>
          <w:fldChar w:fldCharType="begin"/>
        </w:r>
        <w:r>
          <w:rPr>
            <w:webHidden/>
          </w:rPr>
          <w:instrText xml:space="preserve"> PAGEREF _Toc230163795 \h </w:instrText>
        </w:r>
        <w:r>
          <w:rPr>
            <w:webHidden/>
          </w:rPr>
        </w:r>
        <w:r>
          <w:rPr>
            <w:webHidden/>
          </w:rPr>
          <w:fldChar w:fldCharType="separate"/>
        </w:r>
        <w:r>
          <w:rPr>
            <w:webHidden/>
          </w:rPr>
          <w:t>6-83</w:t>
        </w:r>
        <w:r>
          <w:rPr>
            <w:webHidden/>
          </w:rPr>
          <w:fldChar w:fldCharType="end"/>
        </w:r>
      </w:hyperlink>
    </w:p>
    <w:p w14:paraId="4017EC98" w14:textId="02916844" w:rsidR="00EC7503" w:rsidRDefault="00EC7503">
      <w:pPr>
        <w:pStyle w:val="TableofFigures"/>
        <w:rPr>
          <w:rFonts w:eastAsiaTheme="minorEastAsia" w:cstheme="minorBidi"/>
          <w:kern w:val="2"/>
          <w:sz w:val="24"/>
          <w:szCs w:val="24"/>
          <w14:ligatures w14:val="standardContextual"/>
        </w:rPr>
      </w:pPr>
      <w:hyperlink w:anchor="_Toc230163796" w:history="1">
        <w:r w:rsidRPr="002E6D60">
          <w:rPr>
            <w:rStyle w:val="Hyperlink"/>
            <w:lang w:bidi="en-US"/>
          </w:rPr>
          <w:t>Table 6</w:t>
        </w:r>
        <w:r w:rsidRPr="002E6D60">
          <w:rPr>
            <w:rStyle w:val="Hyperlink"/>
            <w:lang w:bidi="en-US"/>
          </w:rPr>
          <w:noBreakHyphen/>
          <w:t>21: Disbursement Information</w:t>
        </w:r>
        <w:r>
          <w:rPr>
            <w:webHidden/>
          </w:rPr>
          <w:tab/>
        </w:r>
        <w:r>
          <w:rPr>
            <w:webHidden/>
          </w:rPr>
          <w:fldChar w:fldCharType="begin"/>
        </w:r>
        <w:r>
          <w:rPr>
            <w:webHidden/>
          </w:rPr>
          <w:instrText xml:space="preserve"> PAGEREF _Toc230163796 \h </w:instrText>
        </w:r>
        <w:r>
          <w:rPr>
            <w:webHidden/>
          </w:rPr>
        </w:r>
        <w:r>
          <w:rPr>
            <w:webHidden/>
          </w:rPr>
          <w:fldChar w:fldCharType="separate"/>
        </w:r>
        <w:r>
          <w:rPr>
            <w:webHidden/>
          </w:rPr>
          <w:t>6-84</w:t>
        </w:r>
        <w:r>
          <w:rPr>
            <w:webHidden/>
          </w:rPr>
          <w:fldChar w:fldCharType="end"/>
        </w:r>
      </w:hyperlink>
    </w:p>
    <w:p w14:paraId="70DC6286" w14:textId="4CD641E7" w:rsidR="00EC7503" w:rsidRDefault="00EC7503">
      <w:pPr>
        <w:pStyle w:val="TableofFigures"/>
        <w:rPr>
          <w:rFonts w:eastAsiaTheme="minorEastAsia" w:cstheme="minorBidi"/>
          <w:kern w:val="2"/>
          <w:sz w:val="24"/>
          <w:szCs w:val="24"/>
          <w14:ligatures w14:val="standardContextual"/>
        </w:rPr>
      </w:pPr>
      <w:hyperlink w:anchor="_Toc230163797" w:history="1">
        <w:r w:rsidRPr="002E6D60">
          <w:rPr>
            <w:rStyle w:val="Hyperlink"/>
            <w:lang w:bidi="en-US"/>
          </w:rPr>
          <w:t>Table 6</w:t>
        </w:r>
        <w:r w:rsidRPr="002E6D60">
          <w:rPr>
            <w:rStyle w:val="Hyperlink"/>
            <w:lang w:bidi="en-US"/>
          </w:rPr>
          <w:noBreakHyphen/>
          <w:t>22: Search Criteria for Authorizations</w:t>
        </w:r>
        <w:r>
          <w:rPr>
            <w:webHidden/>
          </w:rPr>
          <w:tab/>
        </w:r>
        <w:r>
          <w:rPr>
            <w:webHidden/>
          </w:rPr>
          <w:fldChar w:fldCharType="begin"/>
        </w:r>
        <w:r>
          <w:rPr>
            <w:webHidden/>
          </w:rPr>
          <w:instrText xml:space="preserve"> PAGEREF _Toc230163797 \h </w:instrText>
        </w:r>
        <w:r>
          <w:rPr>
            <w:webHidden/>
          </w:rPr>
        </w:r>
        <w:r>
          <w:rPr>
            <w:webHidden/>
          </w:rPr>
          <w:fldChar w:fldCharType="separate"/>
        </w:r>
        <w:r>
          <w:rPr>
            <w:webHidden/>
          </w:rPr>
          <w:t>6-91</w:t>
        </w:r>
        <w:r>
          <w:rPr>
            <w:webHidden/>
          </w:rPr>
          <w:fldChar w:fldCharType="end"/>
        </w:r>
      </w:hyperlink>
    </w:p>
    <w:p w14:paraId="51BCB0AE" w14:textId="0B086878" w:rsidR="00EC7503" w:rsidRDefault="00EC7503">
      <w:pPr>
        <w:pStyle w:val="TableofFigures"/>
        <w:rPr>
          <w:rFonts w:eastAsiaTheme="minorEastAsia" w:cstheme="minorBidi"/>
          <w:kern w:val="2"/>
          <w:sz w:val="24"/>
          <w:szCs w:val="24"/>
          <w14:ligatures w14:val="standardContextual"/>
        </w:rPr>
      </w:pPr>
      <w:hyperlink w:anchor="_Toc230163798" w:history="1">
        <w:r w:rsidRPr="002E6D60">
          <w:rPr>
            <w:rStyle w:val="Hyperlink"/>
            <w:lang w:bidi="en-US"/>
          </w:rPr>
          <w:t>Table 6</w:t>
        </w:r>
        <w:r w:rsidRPr="002E6D60">
          <w:rPr>
            <w:rStyle w:val="Hyperlink"/>
            <w:lang w:bidi="en-US"/>
          </w:rPr>
          <w:noBreakHyphen/>
          <w:t>23: B2G File Descriptions</w:t>
        </w:r>
        <w:r>
          <w:rPr>
            <w:webHidden/>
          </w:rPr>
          <w:tab/>
        </w:r>
        <w:r>
          <w:rPr>
            <w:webHidden/>
          </w:rPr>
          <w:fldChar w:fldCharType="begin"/>
        </w:r>
        <w:r>
          <w:rPr>
            <w:webHidden/>
          </w:rPr>
          <w:instrText xml:space="preserve"> PAGEREF _Toc230163798 \h </w:instrText>
        </w:r>
        <w:r>
          <w:rPr>
            <w:webHidden/>
          </w:rPr>
        </w:r>
        <w:r>
          <w:rPr>
            <w:webHidden/>
          </w:rPr>
          <w:fldChar w:fldCharType="separate"/>
        </w:r>
        <w:r>
          <w:rPr>
            <w:webHidden/>
          </w:rPr>
          <w:t>6-96</w:t>
        </w:r>
        <w:r>
          <w:rPr>
            <w:webHidden/>
          </w:rPr>
          <w:fldChar w:fldCharType="end"/>
        </w:r>
      </w:hyperlink>
    </w:p>
    <w:p w14:paraId="4ED2E2BE" w14:textId="77AAF510" w:rsidR="00EC7503" w:rsidRDefault="00EC7503">
      <w:pPr>
        <w:pStyle w:val="TableofFigures"/>
        <w:rPr>
          <w:rFonts w:eastAsiaTheme="minorEastAsia" w:cstheme="minorBidi"/>
          <w:kern w:val="2"/>
          <w:sz w:val="24"/>
          <w:szCs w:val="24"/>
          <w14:ligatures w14:val="standardContextual"/>
        </w:rPr>
      </w:pPr>
      <w:hyperlink w:anchor="_Toc230163799" w:history="1">
        <w:r w:rsidRPr="002E6D60">
          <w:rPr>
            <w:rStyle w:val="Hyperlink"/>
            <w:lang w:bidi="en-US"/>
          </w:rPr>
          <w:t>Table 6</w:t>
        </w:r>
        <w:r w:rsidRPr="002E6D60">
          <w:rPr>
            <w:rStyle w:val="Hyperlink"/>
            <w:lang w:bidi="en-US"/>
          </w:rPr>
          <w:noBreakHyphen/>
          <w:t>24: B2G File Descriptions</w:t>
        </w:r>
        <w:r>
          <w:rPr>
            <w:webHidden/>
          </w:rPr>
          <w:tab/>
        </w:r>
        <w:r>
          <w:rPr>
            <w:webHidden/>
          </w:rPr>
          <w:fldChar w:fldCharType="begin"/>
        </w:r>
        <w:r>
          <w:rPr>
            <w:webHidden/>
          </w:rPr>
          <w:instrText xml:space="preserve"> PAGEREF _Toc230163799 \h </w:instrText>
        </w:r>
        <w:r>
          <w:rPr>
            <w:webHidden/>
          </w:rPr>
        </w:r>
        <w:r>
          <w:rPr>
            <w:webHidden/>
          </w:rPr>
          <w:fldChar w:fldCharType="separate"/>
        </w:r>
        <w:r>
          <w:rPr>
            <w:webHidden/>
          </w:rPr>
          <w:t>6-101</w:t>
        </w:r>
        <w:r>
          <w:rPr>
            <w:webHidden/>
          </w:rPr>
          <w:fldChar w:fldCharType="end"/>
        </w:r>
      </w:hyperlink>
    </w:p>
    <w:p w14:paraId="0B518392" w14:textId="30B6ACAF" w:rsidR="00EC7503" w:rsidRDefault="00EC7503">
      <w:pPr>
        <w:pStyle w:val="TableofFigures"/>
        <w:rPr>
          <w:rFonts w:eastAsiaTheme="minorEastAsia" w:cstheme="minorBidi"/>
          <w:kern w:val="2"/>
          <w:sz w:val="24"/>
          <w:szCs w:val="24"/>
          <w14:ligatures w14:val="standardContextual"/>
        </w:rPr>
      </w:pPr>
      <w:hyperlink w:anchor="_Toc230163800" w:history="1">
        <w:r w:rsidRPr="002E6D60">
          <w:rPr>
            <w:rStyle w:val="Hyperlink"/>
            <w:lang w:bidi="en-US"/>
          </w:rPr>
          <w:t>Table 7</w:t>
        </w:r>
        <w:r w:rsidRPr="002E6D60">
          <w:rPr>
            <w:rStyle w:val="Hyperlink"/>
            <w:lang w:bidi="en-US"/>
          </w:rPr>
          <w:noBreakHyphen/>
          <w:t>1: Timeline Categories</w:t>
        </w:r>
        <w:r>
          <w:rPr>
            <w:webHidden/>
          </w:rPr>
          <w:tab/>
        </w:r>
        <w:r>
          <w:rPr>
            <w:webHidden/>
          </w:rPr>
          <w:fldChar w:fldCharType="begin"/>
        </w:r>
        <w:r>
          <w:rPr>
            <w:webHidden/>
          </w:rPr>
          <w:instrText xml:space="preserve"> PAGEREF _Toc230163800 \h </w:instrText>
        </w:r>
        <w:r>
          <w:rPr>
            <w:webHidden/>
          </w:rPr>
        </w:r>
        <w:r>
          <w:rPr>
            <w:webHidden/>
          </w:rPr>
          <w:fldChar w:fldCharType="separate"/>
        </w:r>
        <w:r>
          <w:rPr>
            <w:webHidden/>
          </w:rPr>
          <w:t>7-2</w:t>
        </w:r>
        <w:r>
          <w:rPr>
            <w:webHidden/>
          </w:rPr>
          <w:fldChar w:fldCharType="end"/>
        </w:r>
      </w:hyperlink>
    </w:p>
    <w:p w14:paraId="513124C5" w14:textId="36641D5A" w:rsidR="00EC7503" w:rsidRDefault="00EC7503">
      <w:pPr>
        <w:pStyle w:val="TableofFigures"/>
        <w:rPr>
          <w:rFonts w:eastAsiaTheme="minorEastAsia" w:cstheme="minorBidi"/>
          <w:kern w:val="2"/>
          <w:sz w:val="24"/>
          <w:szCs w:val="24"/>
          <w14:ligatures w14:val="standardContextual"/>
        </w:rPr>
      </w:pPr>
      <w:hyperlink w:anchor="_Toc230163801" w:history="1">
        <w:r w:rsidRPr="002E6D60">
          <w:rPr>
            <w:rStyle w:val="Hyperlink"/>
            <w:lang w:bidi="en-US"/>
          </w:rPr>
          <w:t>Table 7</w:t>
        </w:r>
        <w:r w:rsidRPr="002E6D60">
          <w:rPr>
            <w:rStyle w:val="Hyperlink"/>
            <w:lang w:bidi="en-US"/>
          </w:rPr>
          <w:noBreakHyphen/>
          <w:t>2: Timelines by Group and Category</w:t>
        </w:r>
        <w:r>
          <w:rPr>
            <w:webHidden/>
          </w:rPr>
          <w:tab/>
        </w:r>
        <w:r>
          <w:rPr>
            <w:webHidden/>
          </w:rPr>
          <w:fldChar w:fldCharType="begin"/>
        </w:r>
        <w:r>
          <w:rPr>
            <w:webHidden/>
          </w:rPr>
          <w:instrText xml:space="preserve"> PAGEREF _Toc230163801 \h </w:instrText>
        </w:r>
        <w:r>
          <w:rPr>
            <w:webHidden/>
          </w:rPr>
        </w:r>
        <w:r>
          <w:rPr>
            <w:webHidden/>
          </w:rPr>
          <w:fldChar w:fldCharType="separate"/>
        </w:r>
        <w:r>
          <w:rPr>
            <w:webHidden/>
          </w:rPr>
          <w:t>7-4</w:t>
        </w:r>
        <w:r>
          <w:rPr>
            <w:webHidden/>
          </w:rPr>
          <w:fldChar w:fldCharType="end"/>
        </w:r>
      </w:hyperlink>
    </w:p>
    <w:p w14:paraId="655C8443" w14:textId="1C7D67D3" w:rsidR="00EC7503" w:rsidRDefault="00EC7503">
      <w:pPr>
        <w:pStyle w:val="TableofFigures"/>
        <w:rPr>
          <w:rFonts w:eastAsiaTheme="minorEastAsia" w:cstheme="minorBidi"/>
          <w:kern w:val="2"/>
          <w:sz w:val="24"/>
          <w:szCs w:val="24"/>
          <w14:ligatures w14:val="standardContextual"/>
        </w:rPr>
      </w:pPr>
      <w:hyperlink w:anchor="_Toc230163802" w:history="1">
        <w:r w:rsidRPr="002E6D60">
          <w:rPr>
            <w:rStyle w:val="Hyperlink"/>
            <w:lang w:bidi="en-US"/>
          </w:rPr>
          <w:t>Table 7</w:t>
        </w:r>
        <w:r w:rsidRPr="002E6D60">
          <w:rPr>
            <w:rStyle w:val="Hyperlink"/>
            <w:lang w:bidi="en-US"/>
          </w:rPr>
          <w:noBreakHyphen/>
          <w:t>3: Search Criteria on the Setup Screen</w:t>
        </w:r>
        <w:r>
          <w:rPr>
            <w:webHidden/>
          </w:rPr>
          <w:tab/>
        </w:r>
        <w:r>
          <w:rPr>
            <w:webHidden/>
          </w:rPr>
          <w:fldChar w:fldCharType="begin"/>
        </w:r>
        <w:r>
          <w:rPr>
            <w:webHidden/>
          </w:rPr>
          <w:instrText xml:space="preserve"> PAGEREF _Toc230163802 \h </w:instrText>
        </w:r>
        <w:r>
          <w:rPr>
            <w:webHidden/>
          </w:rPr>
        </w:r>
        <w:r>
          <w:rPr>
            <w:webHidden/>
          </w:rPr>
          <w:fldChar w:fldCharType="separate"/>
        </w:r>
        <w:r>
          <w:rPr>
            <w:webHidden/>
          </w:rPr>
          <w:t>7-5</w:t>
        </w:r>
        <w:r>
          <w:rPr>
            <w:webHidden/>
          </w:rPr>
          <w:fldChar w:fldCharType="end"/>
        </w:r>
      </w:hyperlink>
    </w:p>
    <w:p w14:paraId="294AF15B" w14:textId="5D620F6E" w:rsidR="00EC7503" w:rsidRDefault="00EC7503">
      <w:pPr>
        <w:pStyle w:val="TableofFigures"/>
        <w:rPr>
          <w:rFonts w:eastAsiaTheme="minorEastAsia" w:cstheme="minorBidi"/>
          <w:kern w:val="2"/>
          <w:sz w:val="24"/>
          <w:szCs w:val="24"/>
          <w14:ligatures w14:val="standardContextual"/>
        </w:rPr>
      </w:pPr>
      <w:hyperlink w:anchor="_Toc230163803" w:history="1">
        <w:r w:rsidRPr="002E6D60">
          <w:rPr>
            <w:rStyle w:val="Hyperlink"/>
            <w:lang w:bidi="en-US"/>
          </w:rPr>
          <w:t>Table 7</w:t>
        </w:r>
        <w:r w:rsidRPr="002E6D60">
          <w:rPr>
            <w:rStyle w:val="Hyperlink"/>
            <w:lang w:bidi="en-US"/>
          </w:rPr>
          <w:noBreakHyphen/>
          <w:t>4: All Loan Information Criteria</w:t>
        </w:r>
        <w:r>
          <w:rPr>
            <w:webHidden/>
          </w:rPr>
          <w:tab/>
        </w:r>
        <w:r>
          <w:rPr>
            <w:webHidden/>
          </w:rPr>
          <w:fldChar w:fldCharType="begin"/>
        </w:r>
        <w:r>
          <w:rPr>
            <w:webHidden/>
          </w:rPr>
          <w:instrText xml:space="preserve"> PAGEREF _Toc230163803 \h </w:instrText>
        </w:r>
        <w:r>
          <w:rPr>
            <w:webHidden/>
          </w:rPr>
        </w:r>
        <w:r>
          <w:rPr>
            <w:webHidden/>
          </w:rPr>
          <w:fldChar w:fldCharType="separate"/>
        </w:r>
        <w:r>
          <w:rPr>
            <w:webHidden/>
          </w:rPr>
          <w:t>7-7</w:t>
        </w:r>
        <w:r>
          <w:rPr>
            <w:webHidden/>
          </w:rPr>
          <w:fldChar w:fldCharType="end"/>
        </w:r>
      </w:hyperlink>
    </w:p>
    <w:p w14:paraId="3B1A02EE" w14:textId="3B988312" w:rsidR="00EC7503" w:rsidRDefault="00EC7503">
      <w:pPr>
        <w:pStyle w:val="TableofFigures"/>
        <w:rPr>
          <w:rFonts w:eastAsiaTheme="minorEastAsia" w:cstheme="minorBidi"/>
          <w:kern w:val="2"/>
          <w:sz w:val="24"/>
          <w:szCs w:val="24"/>
          <w14:ligatures w14:val="standardContextual"/>
        </w:rPr>
      </w:pPr>
      <w:hyperlink w:anchor="_Toc230163804" w:history="1">
        <w:r w:rsidRPr="002E6D60">
          <w:rPr>
            <w:rStyle w:val="Hyperlink"/>
            <w:lang w:bidi="en-US"/>
          </w:rPr>
          <w:t>Table 7</w:t>
        </w:r>
        <w:r w:rsidRPr="002E6D60">
          <w:rPr>
            <w:rStyle w:val="Hyperlink"/>
            <w:lang w:bidi="en-US"/>
          </w:rPr>
          <w:noBreakHyphen/>
          <w:t>5: All Servicing Management Criteria</w:t>
        </w:r>
        <w:r>
          <w:rPr>
            <w:webHidden/>
          </w:rPr>
          <w:tab/>
        </w:r>
        <w:r>
          <w:rPr>
            <w:webHidden/>
          </w:rPr>
          <w:fldChar w:fldCharType="begin"/>
        </w:r>
        <w:r>
          <w:rPr>
            <w:webHidden/>
          </w:rPr>
          <w:instrText xml:space="preserve"> PAGEREF _Toc230163804 \h </w:instrText>
        </w:r>
        <w:r>
          <w:rPr>
            <w:webHidden/>
          </w:rPr>
        </w:r>
        <w:r>
          <w:rPr>
            <w:webHidden/>
          </w:rPr>
          <w:fldChar w:fldCharType="separate"/>
        </w:r>
        <w:r>
          <w:rPr>
            <w:webHidden/>
          </w:rPr>
          <w:t>7-8</w:t>
        </w:r>
        <w:r>
          <w:rPr>
            <w:webHidden/>
          </w:rPr>
          <w:fldChar w:fldCharType="end"/>
        </w:r>
      </w:hyperlink>
    </w:p>
    <w:p w14:paraId="6FEF3A40" w14:textId="5E585969" w:rsidR="00EC7503" w:rsidRDefault="00EC7503">
      <w:pPr>
        <w:pStyle w:val="TableofFigures"/>
        <w:rPr>
          <w:rFonts w:eastAsiaTheme="minorEastAsia" w:cstheme="minorBidi"/>
          <w:kern w:val="2"/>
          <w:sz w:val="24"/>
          <w:szCs w:val="24"/>
          <w14:ligatures w14:val="standardContextual"/>
        </w:rPr>
      </w:pPr>
      <w:hyperlink w:anchor="_Toc230163805" w:history="1">
        <w:r w:rsidRPr="002E6D60">
          <w:rPr>
            <w:rStyle w:val="Hyperlink"/>
          </w:rPr>
          <w:t>Table 7</w:t>
        </w:r>
        <w:r w:rsidRPr="002E6D60">
          <w:rPr>
            <w:rStyle w:val="Hyperlink"/>
          </w:rPr>
          <w:noBreakHyphen/>
          <w:t>6: Standard Timeline Fields</w:t>
        </w:r>
        <w:r>
          <w:rPr>
            <w:webHidden/>
          </w:rPr>
          <w:tab/>
        </w:r>
        <w:r>
          <w:rPr>
            <w:webHidden/>
          </w:rPr>
          <w:fldChar w:fldCharType="begin"/>
        </w:r>
        <w:r>
          <w:rPr>
            <w:webHidden/>
          </w:rPr>
          <w:instrText xml:space="preserve"> PAGEREF _Toc230163805 \h </w:instrText>
        </w:r>
        <w:r>
          <w:rPr>
            <w:webHidden/>
          </w:rPr>
        </w:r>
        <w:r>
          <w:rPr>
            <w:webHidden/>
          </w:rPr>
          <w:fldChar w:fldCharType="separate"/>
        </w:r>
        <w:r>
          <w:rPr>
            <w:webHidden/>
          </w:rPr>
          <w:t>7-10</w:t>
        </w:r>
        <w:r>
          <w:rPr>
            <w:webHidden/>
          </w:rPr>
          <w:fldChar w:fldCharType="end"/>
        </w:r>
      </w:hyperlink>
    </w:p>
    <w:p w14:paraId="479AA8A1" w14:textId="680788BB" w:rsidR="00EC7503" w:rsidRDefault="00EC7503">
      <w:pPr>
        <w:pStyle w:val="TableofFigures"/>
        <w:rPr>
          <w:rFonts w:eastAsiaTheme="minorEastAsia" w:cstheme="minorBidi"/>
          <w:kern w:val="2"/>
          <w:sz w:val="24"/>
          <w:szCs w:val="24"/>
          <w14:ligatures w14:val="standardContextual"/>
        </w:rPr>
      </w:pPr>
      <w:hyperlink w:anchor="_Toc230163806" w:history="1">
        <w:r w:rsidRPr="002E6D60">
          <w:rPr>
            <w:rStyle w:val="Hyperlink"/>
            <w:lang w:bidi="en-US"/>
          </w:rPr>
          <w:t>Table 7</w:t>
        </w:r>
        <w:r w:rsidRPr="002E6D60">
          <w:rPr>
            <w:rStyle w:val="Hyperlink"/>
            <w:lang w:bidi="en-US"/>
          </w:rPr>
          <w:noBreakHyphen/>
          <w:t>7: Additional Timeline Fields</w:t>
        </w:r>
        <w:r>
          <w:rPr>
            <w:webHidden/>
          </w:rPr>
          <w:tab/>
        </w:r>
        <w:r>
          <w:rPr>
            <w:webHidden/>
          </w:rPr>
          <w:fldChar w:fldCharType="begin"/>
        </w:r>
        <w:r>
          <w:rPr>
            <w:webHidden/>
          </w:rPr>
          <w:instrText xml:space="preserve"> PAGEREF _Toc230163806 \h </w:instrText>
        </w:r>
        <w:r>
          <w:rPr>
            <w:webHidden/>
          </w:rPr>
        </w:r>
        <w:r>
          <w:rPr>
            <w:webHidden/>
          </w:rPr>
          <w:fldChar w:fldCharType="separate"/>
        </w:r>
        <w:r>
          <w:rPr>
            <w:webHidden/>
          </w:rPr>
          <w:t>7-10</w:t>
        </w:r>
        <w:r>
          <w:rPr>
            <w:webHidden/>
          </w:rPr>
          <w:fldChar w:fldCharType="end"/>
        </w:r>
      </w:hyperlink>
    </w:p>
    <w:p w14:paraId="1343FA3D" w14:textId="44F588F9" w:rsidR="00EC7503" w:rsidRDefault="00EC7503">
      <w:pPr>
        <w:pStyle w:val="TableofFigures"/>
        <w:rPr>
          <w:rFonts w:eastAsiaTheme="minorEastAsia" w:cstheme="minorBidi"/>
          <w:kern w:val="2"/>
          <w:sz w:val="24"/>
          <w:szCs w:val="24"/>
          <w14:ligatures w14:val="standardContextual"/>
        </w:rPr>
      </w:pPr>
      <w:hyperlink w:anchor="_Toc230163807" w:history="1">
        <w:r w:rsidRPr="002E6D60">
          <w:rPr>
            <w:rStyle w:val="Hyperlink"/>
            <w:lang w:bidi="en-US"/>
          </w:rPr>
          <w:t>Table 8</w:t>
        </w:r>
        <w:r w:rsidRPr="002E6D60">
          <w:rPr>
            <w:rStyle w:val="Hyperlink"/>
            <w:lang w:bidi="en-US"/>
          </w:rPr>
          <w:noBreakHyphen/>
          <w:t>1: Claims Setup Screen Search Criteria</w:t>
        </w:r>
        <w:r>
          <w:rPr>
            <w:webHidden/>
          </w:rPr>
          <w:tab/>
        </w:r>
        <w:r>
          <w:rPr>
            <w:webHidden/>
          </w:rPr>
          <w:fldChar w:fldCharType="begin"/>
        </w:r>
        <w:r>
          <w:rPr>
            <w:webHidden/>
          </w:rPr>
          <w:instrText xml:space="preserve"> PAGEREF _Toc230163807 \h </w:instrText>
        </w:r>
        <w:r>
          <w:rPr>
            <w:webHidden/>
          </w:rPr>
        </w:r>
        <w:r>
          <w:rPr>
            <w:webHidden/>
          </w:rPr>
          <w:fldChar w:fldCharType="separate"/>
        </w:r>
        <w:r>
          <w:rPr>
            <w:webHidden/>
          </w:rPr>
          <w:t>8-3</w:t>
        </w:r>
        <w:r>
          <w:rPr>
            <w:webHidden/>
          </w:rPr>
          <w:fldChar w:fldCharType="end"/>
        </w:r>
      </w:hyperlink>
    </w:p>
    <w:p w14:paraId="31E3B028" w14:textId="5186763A" w:rsidR="00EC7503" w:rsidRDefault="00EC7503">
      <w:pPr>
        <w:pStyle w:val="TableofFigures"/>
        <w:rPr>
          <w:rFonts w:eastAsiaTheme="minorEastAsia" w:cstheme="minorBidi"/>
          <w:kern w:val="2"/>
          <w:sz w:val="24"/>
          <w:szCs w:val="24"/>
          <w14:ligatures w14:val="standardContextual"/>
        </w:rPr>
      </w:pPr>
      <w:hyperlink w:anchor="_Toc230163808" w:history="1">
        <w:r w:rsidRPr="002E6D60">
          <w:rPr>
            <w:rStyle w:val="Hyperlink"/>
            <w:lang w:bidi="en-US"/>
          </w:rPr>
          <w:t>Table 8</w:t>
        </w:r>
        <w:r w:rsidRPr="002E6D60">
          <w:rPr>
            <w:rStyle w:val="Hyperlink"/>
            <w:lang w:bidi="en-US"/>
          </w:rPr>
          <w:noBreakHyphen/>
          <w:t>2: Claims Timeline Search Criteria</w:t>
        </w:r>
        <w:r>
          <w:rPr>
            <w:webHidden/>
          </w:rPr>
          <w:tab/>
        </w:r>
        <w:r>
          <w:rPr>
            <w:webHidden/>
          </w:rPr>
          <w:fldChar w:fldCharType="begin"/>
        </w:r>
        <w:r>
          <w:rPr>
            <w:webHidden/>
          </w:rPr>
          <w:instrText xml:space="preserve"> PAGEREF _Toc230163808 \h </w:instrText>
        </w:r>
        <w:r>
          <w:rPr>
            <w:webHidden/>
          </w:rPr>
        </w:r>
        <w:r>
          <w:rPr>
            <w:webHidden/>
          </w:rPr>
          <w:fldChar w:fldCharType="separate"/>
        </w:r>
        <w:r>
          <w:rPr>
            <w:webHidden/>
          </w:rPr>
          <w:t>8-5</w:t>
        </w:r>
        <w:r>
          <w:rPr>
            <w:webHidden/>
          </w:rPr>
          <w:fldChar w:fldCharType="end"/>
        </w:r>
      </w:hyperlink>
    </w:p>
    <w:p w14:paraId="06E9B8A4" w14:textId="78E16546" w:rsidR="00EC7503" w:rsidRDefault="00EC7503">
      <w:pPr>
        <w:pStyle w:val="TableofFigures"/>
        <w:rPr>
          <w:rFonts w:eastAsiaTheme="minorEastAsia" w:cstheme="minorBidi"/>
          <w:kern w:val="2"/>
          <w:sz w:val="24"/>
          <w:szCs w:val="24"/>
          <w14:ligatures w14:val="standardContextual"/>
        </w:rPr>
      </w:pPr>
      <w:hyperlink w:anchor="_Toc230163809" w:history="1">
        <w:r w:rsidRPr="002E6D60">
          <w:rPr>
            <w:rStyle w:val="Hyperlink"/>
            <w:lang w:bidi="en-US"/>
          </w:rPr>
          <w:t>Table 8</w:t>
        </w:r>
        <w:r w:rsidRPr="002E6D60">
          <w:rPr>
            <w:rStyle w:val="Hyperlink"/>
            <w:lang w:bidi="en-US"/>
          </w:rPr>
          <w:noBreakHyphen/>
          <w:t>3: Search Criteria by Claim Type</w:t>
        </w:r>
        <w:r>
          <w:rPr>
            <w:webHidden/>
          </w:rPr>
          <w:tab/>
        </w:r>
        <w:r>
          <w:rPr>
            <w:webHidden/>
          </w:rPr>
          <w:fldChar w:fldCharType="begin"/>
        </w:r>
        <w:r>
          <w:rPr>
            <w:webHidden/>
          </w:rPr>
          <w:instrText xml:space="preserve"> PAGEREF _Toc230163809 \h </w:instrText>
        </w:r>
        <w:r>
          <w:rPr>
            <w:webHidden/>
          </w:rPr>
        </w:r>
        <w:r>
          <w:rPr>
            <w:webHidden/>
          </w:rPr>
          <w:fldChar w:fldCharType="separate"/>
        </w:r>
        <w:r>
          <w:rPr>
            <w:webHidden/>
          </w:rPr>
          <w:t>8-7</w:t>
        </w:r>
        <w:r>
          <w:rPr>
            <w:webHidden/>
          </w:rPr>
          <w:fldChar w:fldCharType="end"/>
        </w:r>
      </w:hyperlink>
    </w:p>
    <w:p w14:paraId="4F5D1157" w14:textId="1BF580E4" w:rsidR="00EC7503" w:rsidRDefault="00EC7503">
      <w:pPr>
        <w:pStyle w:val="TableofFigures"/>
        <w:rPr>
          <w:rFonts w:eastAsiaTheme="minorEastAsia" w:cstheme="minorBidi"/>
          <w:kern w:val="2"/>
          <w:sz w:val="24"/>
          <w:szCs w:val="24"/>
          <w14:ligatures w14:val="standardContextual"/>
        </w:rPr>
      </w:pPr>
      <w:hyperlink w:anchor="_Toc230163810" w:history="1">
        <w:r w:rsidRPr="002E6D60">
          <w:rPr>
            <w:rStyle w:val="Hyperlink"/>
            <w:lang w:bidi="en-US"/>
          </w:rPr>
          <w:t>Table 8</w:t>
        </w:r>
        <w:r w:rsidRPr="002E6D60">
          <w:rPr>
            <w:rStyle w:val="Hyperlink"/>
            <w:lang w:bidi="en-US"/>
          </w:rPr>
          <w:noBreakHyphen/>
          <w:t>4: Paid Amount of Corporate Advance Expenses</w:t>
        </w:r>
        <w:r>
          <w:rPr>
            <w:webHidden/>
          </w:rPr>
          <w:tab/>
        </w:r>
        <w:r>
          <w:rPr>
            <w:webHidden/>
          </w:rPr>
          <w:fldChar w:fldCharType="begin"/>
        </w:r>
        <w:r>
          <w:rPr>
            <w:webHidden/>
          </w:rPr>
          <w:instrText xml:space="preserve"> PAGEREF _Toc230163810 \h </w:instrText>
        </w:r>
        <w:r>
          <w:rPr>
            <w:webHidden/>
          </w:rPr>
        </w:r>
        <w:r>
          <w:rPr>
            <w:webHidden/>
          </w:rPr>
          <w:fldChar w:fldCharType="separate"/>
        </w:r>
        <w:r>
          <w:rPr>
            <w:webHidden/>
          </w:rPr>
          <w:t>8-23</w:t>
        </w:r>
        <w:r>
          <w:rPr>
            <w:webHidden/>
          </w:rPr>
          <w:fldChar w:fldCharType="end"/>
        </w:r>
      </w:hyperlink>
    </w:p>
    <w:p w14:paraId="406F256D" w14:textId="27D83405" w:rsidR="00EC7503" w:rsidRDefault="00EC7503">
      <w:pPr>
        <w:pStyle w:val="TableofFigures"/>
        <w:rPr>
          <w:rFonts w:eastAsiaTheme="minorEastAsia" w:cstheme="minorBidi"/>
          <w:kern w:val="2"/>
          <w:sz w:val="24"/>
          <w:szCs w:val="24"/>
          <w14:ligatures w14:val="standardContextual"/>
        </w:rPr>
      </w:pPr>
      <w:hyperlink w:anchor="_Toc230163811" w:history="1">
        <w:r w:rsidRPr="002E6D60">
          <w:rPr>
            <w:rStyle w:val="Hyperlink"/>
            <w:lang w:bidi="en-US"/>
          </w:rPr>
          <w:t>Table 8</w:t>
        </w:r>
        <w:r w:rsidRPr="002E6D60">
          <w:rPr>
            <w:rStyle w:val="Hyperlink"/>
            <w:lang w:bidi="en-US"/>
          </w:rPr>
          <w:noBreakHyphen/>
          <w:t>5: Paid Amount of Corporate Advance Expenses</w:t>
        </w:r>
        <w:r>
          <w:rPr>
            <w:webHidden/>
          </w:rPr>
          <w:tab/>
        </w:r>
        <w:r>
          <w:rPr>
            <w:webHidden/>
          </w:rPr>
          <w:fldChar w:fldCharType="begin"/>
        </w:r>
        <w:r>
          <w:rPr>
            <w:webHidden/>
          </w:rPr>
          <w:instrText xml:space="preserve"> PAGEREF _Toc230163811 \h </w:instrText>
        </w:r>
        <w:r>
          <w:rPr>
            <w:webHidden/>
          </w:rPr>
        </w:r>
        <w:r>
          <w:rPr>
            <w:webHidden/>
          </w:rPr>
          <w:fldChar w:fldCharType="separate"/>
        </w:r>
        <w:r>
          <w:rPr>
            <w:webHidden/>
          </w:rPr>
          <w:t>8-40</w:t>
        </w:r>
        <w:r>
          <w:rPr>
            <w:webHidden/>
          </w:rPr>
          <w:fldChar w:fldCharType="end"/>
        </w:r>
      </w:hyperlink>
    </w:p>
    <w:p w14:paraId="02FB92E1" w14:textId="25D1F4A3" w:rsidR="00EC7503" w:rsidRDefault="00EC7503">
      <w:pPr>
        <w:pStyle w:val="TableofFigures"/>
        <w:rPr>
          <w:rFonts w:eastAsiaTheme="minorEastAsia" w:cstheme="minorBidi"/>
          <w:kern w:val="2"/>
          <w:sz w:val="24"/>
          <w:szCs w:val="24"/>
          <w14:ligatures w14:val="standardContextual"/>
        </w:rPr>
      </w:pPr>
      <w:hyperlink w:anchor="_Toc230163812" w:history="1">
        <w:r w:rsidRPr="002E6D60">
          <w:rPr>
            <w:rStyle w:val="Hyperlink"/>
            <w:lang w:bidi="en-US"/>
          </w:rPr>
          <w:t>Table 8</w:t>
        </w:r>
        <w:r w:rsidRPr="002E6D60">
          <w:rPr>
            <w:rStyle w:val="Hyperlink"/>
            <w:lang w:bidi="en-US"/>
          </w:rPr>
          <w:noBreakHyphen/>
          <w:t>6: Paid Amount of Corporate Advance Expenses</w:t>
        </w:r>
        <w:r>
          <w:rPr>
            <w:webHidden/>
          </w:rPr>
          <w:tab/>
        </w:r>
        <w:r>
          <w:rPr>
            <w:webHidden/>
          </w:rPr>
          <w:fldChar w:fldCharType="begin"/>
        </w:r>
        <w:r>
          <w:rPr>
            <w:webHidden/>
          </w:rPr>
          <w:instrText xml:space="preserve"> PAGEREF _Toc230163812 \h </w:instrText>
        </w:r>
        <w:r>
          <w:rPr>
            <w:webHidden/>
          </w:rPr>
        </w:r>
        <w:r>
          <w:rPr>
            <w:webHidden/>
          </w:rPr>
          <w:fldChar w:fldCharType="separate"/>
        </w:r>
        <w:r>
          <w:rPr>
            <w:webHidden/>
          </w:rPr>
          <w:t>8-47</w:t>
        </w:r>
        <w:r>
          <w:rPr>
            <w:webHidden/>
          </w:rPr>
          <w:fldChar w:fldCharType="end"/>
        </w:r>
      </w:hyperlink>
    </w:p>
    <w:p w14:paraId="083E71C5" w14:textId="3D939B9B" w:rsidR="00EC7503" w:rsidRDefault="00EC7503">
      <w:pPr>
        <w:pStyle w:val="TableofFigures"/>
        <w:rPr>
          <w:rFonts w:eastAsiaTheme="minorEastAsia" w:cstheme="minorBidi"/>
          <w:kern w:val="2"/>
          <w:sz w:val="24"/>
          <w:szCs w:val="24"/>
          <w14:ligatures w14:val="standardContextual"/>
        </w:rPr>
      </w:pPr>
      <w:hyperlink w:anchor="_Toc230163813" w:history="1">
        <w:r w:rsidRPr="002E6D60">
          <w:rPr>
            <w:rStyle w:val="Hyperlink"/>
            <w:lang w:bidi="en-US"/>
          </w:rPr>
          <w:t>Table 8</w:t>
        </w:r>
        <w:r w:rsidRPr="002E6D60">
          <w:rPr>
            <w:rStyle w:val="Hyperlink"/>
            <w:lang w:bidi="en-US"/>
          </w:rPr>
          <w:noBreakHyphen/>
          <w:t>7: Search Criteria by Claim Type</w:t>
        </w:r>
        <w:r>
          <w:rPr>
            <w:webHidden/>
          </w:rPr>
          <w:tab/>
        </w:r>
        <w:r>
          <w:rPr>
            <w:webHidden/>
          </w:rPr>
          <w:fldChar w:fldCharType="begin"/>
        </w:r>
        <w:r>
          <w:rPr>
            <w:webHidden/>
          </w:rPr>
          <w:instrText xml:space="preserve"> PAGEREF _Toc230163813 \h </w:instrText>
        </w:r>
        <w:r>
          <w:rPr>
            <w:webHidden/>
          </w:rPr>
        </w:r>
        <w:r>
          <w:rPr>
            <w:webHidden/>
          </w:rPr>
          <w:fldChar w:fldCharType="separate"/>
        </w:r>
        <w:r>
          <w:rPr>
            <w:webHidden/>
          </w:rPr>
          <w:t>8-48</w:t>
        </w:r>
        <w:r>
          <w:rPr>
            <w:webHidden/>
          </w:rPr>
          <w:fldChar w:fldCharType="end"/>
        </w:r>
      </w:hyperlink>
    </w:p>
    <w:p w14:paraId="5E9F569A" w14:textId="48659DE5" w:rsidR="00EC7503" w:rsidRDefault="00EC7503">
      <w:pPr>
        <w:pStyle w:val="TableofFigures"/>
        <w:rPr>
          <w:rFonts w:eastAsiaTheme="minorEastAsia" w:cstheme="minorBidi"/>
          <w:kern w:val="2"/>
          <w:sz w:val="24"/>
          <w:szCs w:val="24"/>
          <w14:ligatures w14:val="standardContextual"/>
        </w:rPr>
      </w:pPr>
      <w:hyperlink w:anchor="_Toc230163814" w:history="1">
        <w:r w:rsidRPr="002E6D60">
          <w:rPr>
            <w:rStyle w:val="Hyperlink"/>
            <w:lang w:bidi="en-US"/>
          </w:rPr>
          <w:t>Table 8</w:t>
        </w:r>
        <w:r w:rsidRPr="002E6D60">
          <w:rPr>
            <w:rStyle w:val="Hyperlink"/>
            <w:lang w:bidi="en-US"/>
          </w:rPr>
          <w:noBreakHyphen/>
          <w:t>8: Update of Case Status and Case Sub-Status - Receipt of Payment Confirmation</w:t>
        </w:r>
        <w:r>
          <w:rPr>
            <w:webHidden/>
          </w:rPr>
          <w:tab/>
        </w:r>
        <w:r>
          <w:rPr>
            <w:webHidden/>
          </w:rPr>
          <w:fldChar w:fldCharType="begin"/>
        </w:r>
        <w:r>
          <w:rPr>
            <w:webHidden/>
          </w:rPr>
          <w:instrText xml:space="preserve"> PAGEREF _Toc230163814 \h </w:instrText>
        </w:r>
        <w:r>
          <w:rPr>
            <w:webHidden/>
          </w:rPr>
        </w:r>
        <w:r>
          <w:rPr>
            <w:webHidden/>
          </w:rPr>
          <w:fldChar w:fldCharType="separate"/>
        </w:r>
        <w:r>
          <w:rPr>
            <w:webHidden/>
          </w:rPr>
          <w:t>8-65</w:t>
        </w:r>
        <w:r>
          <w:rPr>
            <w:webHidden/>
          </w:rPr>
          <w:fldChar w:fldCharType="end"/>
        </w:r>
      </w:hyperlink>
    </w:p>
    <w:p w14:paraId="21CA4015" w14:textId="7BA2C44F" w:rsidR="00EC7503" w:rsidRDefault="00EC7503">
      <w:pPr>
        <w:pStyle w:val="TableofFigures"/>
        <w:rPr>
          <w:rFonts w:eastAsiaTheme="minorEastAsia" w:cstheme="minorBidi"/>
          <w:kern w:val="2"/>
          <w:sz w:val="24"/>
          <w:szCs w:val="24"/>
          <w14:ligatures w14:val="standardContextual"/>
        </w:rPr>
      </w:pPr>
      <w:hyperlink w:anchor="_Toc230163815" w:history="1">
        <w:r w:rsidRPr="002E6D60">
          <w:rPr>
            <w:rStyle w:val="Hyperlink"/>
            <w:lang w:bidi="en-US"/>
          </w:rPr>
          <w:t>Table 10</w:t>
        </w:r>
        <w:r w:rsidRPr="002E6D60">
          <w:rPr>
            <w:rStyle w:val="Hyperlink"/>
            <w:lang w:bidi="en-US"/>
          </w:rPr>
          <w:noBreakHyphen/>
          <w:t>1: Admin Functions</w:t>
        </w:r>
        <w:r>
          <w:rPr>
            <w:webHidden/>
          </w:rPr>
          <w:tab/>
        </w:r>
        <w:r>
          <w:rPr>
            <w:webHidden/>
          </w:rPr>
          <w:fldChar w:fldCharType="begin"/>
        </w:r>
        <w:r>
          <w:rPr>
            <w:webHidden/>
          </w:rPr>
          <w:instrText xml:space="preserve"> PAGEREF _Toc230163815 \h </w:instrText>
        </w:r>
        <w:r>
          <w:rPr>
            <w:webHidden/>
          </w:rPr>
        </w:r>
        <w:r>
          <w:rPr>
            <w:webHidden/>
          </w:rPr>
          <w:fldChar w:fldCharType="separate"/>
        </w:r>
        <w:r>
          <w:rPr>
            <w:webHidden/>
          </w:rPr>
          <w:t>10-2</w:t>
        </w:r>
        <w:r>
          <w:rPr>
            <w:webHidden/>
          </w:rPr>
          <w:fldChar w:fldCharType="end"/>
        </w:r>
      </w:hyperlink>
    </w:p>
    <w:p w14:paraId="17CE030C" w14:textId="670930A1" w:rsidR="00D65F80" w:rsidRDefault="002048E1" w:rsidP="00F874DE">
      <w:pPr>
        <w:jc w:val="both"/>
        <w:rPr>
          <w:rFonts w:asciiTheme="minorHAnsi" w:hAnsiTheme="minorHAnsi" w:cstheme="minorHAnsi"/>
        </w:rPr>
        <w:sectPr w:rsidR="00D65F80" w:rsidSect="00AB6A5E">
          <w:headerReference w:type="default" r:id="rId17"/>
          <w:pgSz w:w="12240" w:h="15840"/>
          <w:pgMar w:top="1440" w:right="1440" w:bottom="1440" w:left="1440" w:header="720" w:footer="720" w:gutter="0"/>
          <w:pgNumType w:fmt="lowerRoman"/>
          <w:cols w:space="720"/>
          <w:docGrid w:linePitch="360"/>
        </w:sectPr>
      </w:pPr>
      <w:r w:rsidRPr="00E9530E">
        <w:rPr>
          <w:rFonts w:asciiTheme="minorHAnsi" w:hAnsiTheme="minorHAnsi" w:cstheme="minorHAnsi"/>
        </w:rPr>
        <w:fldChar w:fldCharType="end"/>
      </w:r>
    </w:p>
    <w:p w14:paraId="5D593669" w14:textId="77777777" w:rsidR="008D1000" w:rsidRDefault="008D1000" w:rsidP="00F874DE">
      <w:pPr>
        <w:jc w:val="both"/>
        <w:rPr>
          <w:rFonts w:asciiTheme="minorHAnsi" w:eastAsia="Times New Roman" w:hAnsiTheme="minorHAnsi" w:cstheme="minorHAnsi"/>
          <w:b/>
          <w:color w:val="0070C0"/>
          <w:spacing w:val="5"/>
          <w:kern w:val="28"/>
          <w:sz w:val="32"/>
          <w:szCs w:val="32"/>
        </w:rPr>
      </w:pPr>
      <w:r>
        <w:rPr>
          <w:caps/>
        </w:rPr>
        <w:br w:type="page"/>
      </w:r>
    </w:p>
    <w:p w14:paraId="5557A72B" w14:textId="17E8E9AC" w:rsidR="00943FD3" w:rsidRDefault="00553A9E" w:rsidP="00F874DE">
      <w:pPr>
        <w:pStyle w:val="Title"/>
        <w:jc w:val="both"/>
      </w:pPr>
      <w:r w:rsidRPr="00E9530E">
        <w:rPr>
          <w:caps w:val="0"/>
        </w:rPr>
        <w:t>LIST OF FIGURES</w:t>
      </w:r>
    </w:p>
    <w:p w14:paraId="06627350" w14:textId="168781B7" w:rsidR="00EC7503" w:rsidRDefault="002048E1">
      <w:pPr>
        <w:pStyle w:val="TableofFigures"/>
        <w:rPr>
          <w:rFonts w:eastAsiaTheme="minorEastAsia" w:cstheme="minorBidi"/>
          <w:kern w:val="2"/>
          <w:sz w:val="24"/>
          <w:szCs w:val="24"/>
          <w14:ligatures w14:val="standardContextual"/>
        </w:rPr>
      </w:pPr>
      <w:r>
        <w:fldChar w:fldCharType="begin"/>
      </w:r>
      <w:r w:rsidRPr="00E9530E">
        <w:instrText xml:space="preserve"> TOC \h \z \c "Figure" </w:instrText>
      </w:r>
      <w:r>
        <w:fldChar w:fldCharType="separate"/>
      </w:r>
      <w:hyperlink w:anchor="_Toc230163816" w:history="1">
        <w:r w:rsidR="00EC7503" w:rsidRPr="00B545B5">
          <w:rPr>
            <w:rStyle w:val="Hyperlink"/>
            <w:lang w:bidi="en-US"/>
          </w:rPr>
          <w:t>Figure 1</w:t>
        </w:r>
        <w:r w:rsidR="00EC7503" w:rsidRPr="00B545B5">
          <w:rPr>
            <w:rStyle w:val="Hyperlink"/>
            <w:lang w:bidi="en-US"/>
          </w:rPr>
          <w:noBreakHyphen/>
          <w:t>1: Business Process Flow</w:t>
        </w:r>
        <w:r w:rsidR="00EC7503">
          <w:rPr>
            <w:webHidden/>
          </w:rPr>
          <w:tab/>
        </w:r>
        <w:r w:rsidR="00EC7503">
          <w:rPr>
            <w:webHidden/>
          </w:rPr>
          <w:fldChar w:fldCharType="begin"/>
        </w:r>
        <w:r w:rsidR="00EC7503">
          <w:rPr>
            <w:webHidden/>
          </w:rPr>
          <w:instrText xml:space="preserve"> PAGEREF _Toc230163816 \h </w:instrText>
        </w:r>
        <w:r w:rsidR="00EC7503">
          <w:rPr>
            <w:webHidden/>
          </w:rPr>
        </w:r>
        <w:r w:rsidR="00EC7503">
          <w:rPr>
            <w:webHidden/>
          </w:rPr>
          <w:fldChar w:fldCharType="separate"/>
        </w:r>
        <w:r w:rsidR="00EC7503">
          <w:rPr>
            <w:webHidden/>
          </w:rPr>
          <w:t>1-6</w:t>
        </w:r>
        <w:r w:rsidR="00EC7503">
          <w:rPr>
            <w:webHidden/>
          </w:rPr>
          <w:fldChar w:fldCharType="end"/>
        </w:r>
      </w:hyperlink>
    </w:p>
    <w:p w14:paraId="09EE67BB" w14:textId="65E3817A" w:rsidR="00EC7503" w:rsidRDefault="00EC7503">
      <w:pPr>
        <w:pStyle w:val="TableofFigures"/>
        <w:rPr>
          <w:rFonts w:eastAsiaTheme="minorEastAsia" w:cstheme="minorBidi"/>
          <w:kern w:val="2"/>
          <w:sz w:val="24"/>
          <w:szCs w:val="24"/>
          <w14:ligatures w14:val="standardContextual"/>
        </w:rPr>
      </w:pPr>
      <w:hyperlink w:anchor="_Toc230163817" w:history="1">
        <w:r w:rsidRPr="00B545B5">
          <w:rPr>
            <w:rStyle w:val="Hyperlink"/>
            <w:lang w:bidi="en-US"/>
          </w:rPr>
          <w:t>Figure 2</w:t>
        </w:r>
        <w:r w:rsidRPr="00B545B5">
          <w:rPr>
            <w:rStyle w:val="Hyperlink"/>
            <w:lang w:bidi="en-US"/>
          </w:rPr>
          <w:noBreakHyphen/>
          <w:t>1: Process for Requesting Access to HERMIT</w:t>
        </w:r>
        <w:r>
          <w:rPr>
            <w:webHidden/>
          </w:rPr>
          <w:tab/>
        </w:r>
        <w:r>
          <w:rPr>
            <w:webHidden/>
          </w:rPr>
          <w:fldChar w:fldCharType="begin"/>
        </w:r>
        <w:r>
          <w:rPr>
            <w:webHidden/>
          </w:rPr>
          <w:instrText xml:space="preserve"> PAGEREF _Toc230163817 \h </w:instrText>
        </w:r>
        <w:r>
          <w:rPr>
            <w:webHidden/>
          </w:rPr>
        </w:r>
        <w:r>
          <w:rPr>
            <w:webHidden/>
          </w:rPr>
          <w:fldChar w:fldCharType="separate"/>
        </w:r>
        <w:r>
          <w:rPr>
            <w:webHidden/>
          </w:rPr>
          <w:t>2-3</w:t>
        </w:r>
        <w:r>
          <w:rPr>
            <w:webHidden/>
          </w:rPr>
          <w:fldChar w:fldCharType="end"/>
        </w:r>
      </w:hyperlink>
    </w:p>
    <w:p w14:paraId="1A0E3618" w14:textId="4CE09050" w:rsidR="00EC7503" w:rsidRDefault="00EC7503">
      <w:pPr>
        <w:pStyle w:val="TableofFigures"/>
        <w:rPr>
          <w:rFonts w:eastAsiaTheme="minorEastAsia" w:cstheme="minorBidi"/>
          <w:kern w:val="2"/>
          <w:sz w:val="24"/>
          <w:szCs w:val="24"/>
          <w14:ligatures w14:val="standardContextual"/>
        </w:rPr>
      </w:pPr>
      <w:hyperlink w:anchor="_Toc230163818" w:history="1">
        <w:r w:rsidRPr="00B545B5">
          <w:rPr>
            <w:rStyle w:val="Hyperlink"/>
            <w:lang w:bidi="en-US"/>
          </w:rPr>
          <w:t>Figure 2</w:t>
        </w:r>
        <w:r w:rsidRPr="00B545B5">
          <w:rPr>
            <w:rStyle w:val="Hyperlink"/>
            <w:lang w:bidi="en-US"/>
          </w:rPr>
          <w:noBreakHyphen/>
          <w:t>2: Resetting Password</w:t>
        </w:r>
        <w:r>
          <w:rPr>
            <w:webHidden/>
          </w:rPr>
          <w:tab/>
        </w:r>
        <w:r>
          <w:rPr>
            <w:webHidden/>
          </w:rPr>
          <w:fldChar w:fldCharType="begin"/>
        </w:r>
        <w:r>
          <w:rPr>
            <w:webHidden/>
          </w:rPr>
          <w:instrText xml:space="preserve"> PAGEREF _Toc230163818 \h </w:instrText>
        </w:r>
        <w:r>
          <w:rPr>
            <w:webHidden/>
          </w:rPr>
        </w:r>
        <w:r>
          <w:rPr>
            <w:webHidden/>
          </w:rPr>
          <w:fldChar w:fldCharType="separate"/>
        </w:r>
        <w:r>
          <w:rPr>
            <w:webHidden/>
          </w:rPr>
          <w:t>2-4</w:t>
        </w:r>
        <w:r>
          <w:rPr>
            <w:webHidden/>
          </w:rPr>
          <w:fldChar w:fldCharType="end"/>
        </w:r>
      </w:hyperlink>
    </w:p>
    <w:p w14:paraId="2E3E034C" w14:textId="37FF3016" w:rsidR="00EC7503" w:rsidRDefault="00EC7503">
      <w:pPr>
        <w:pStyle w:val="TableofFigures"/>
        <w:rPr>
          <w:rFonts w:eastAsiaTheme="minorEastAsia" w:cstheme="minorBidi"/>
          <w:kern w:val="2"/>
          <w:sz w:val="24"/>
          <w:szCs w:val="24"/>
          <w14:ligatures w14:val="standardContextual"/>
        </w:rPr>
      </w:pPr>
      <w:hyperlink w:anchor="_Toc230163819" w:history="1">
        <w:r w:rsidRPr="00B545B5">
          <w:rPr>
            <w:rStyle w:val="Hyperlink"/>
            <w:lang w:bidi="en-US"/>
          </w:rPr>
          <w:t>Figure 2</w:t>
        </w:r>
        <w:r w:rsidRPr="00B545B5">
          <w:rPr>
            <w:rStyle w:val="Hyperlink"/>
            <w:lang w:bidi="en-US"/>
          </w:rPr>
          <w:noBreakHyphen/>
          <w:t>3: Edit Profile on Home Screen</w:t>
        </w:r>
        <w:r>
          <w:rPr>
            <w:webHidden/>
          </w:rPr>
          <w:tab/>
        </w:r>
        <w:r>
          <w:rPr>
            <w:webHidden/>
          </w:rPr>
          <w:fldChar w:fldCharType="begin"/>
        </w:r>
        <w:r>
          <w:rPr>
            <w:webHidden/>
          </w:rPr>
          <w:instrText xml:space="preserve"> PAGEREF _Toc230163819 \h </w:instrText>
        </w:r>
        <w:r>
          <w:rPr>
            <w:webHidden/>
          </w:rPr>
        </w:r>
        <w:r>
          <w:rPr>
            <w:webHidden/>
          </w:rPr>
          <w:fldChar w:fldCharType="separate"/>
        </w:r>
        <w:r>
          <w:rPr>
            <w:webHidden/>
          </w:rPr>
          <w:t>2-4</w:t>
        </w:r>
        <w:r>
          <w:rPr>
            <w:webHidden/>
          </w:rPr>
          <w:fldChar w:fldCharType="end"/>
        </w:r>
      </w:hyperlink>
    </w:p>
    <w:p w14:paraId="1C114684" w14:textId="7F97A91D" w:rsidR="00EC7503" w:rsidRDefault="00EC7503">
      <w:pPr>
        <w:pStyle w:val="TableofFigures"/>
        <w:rPr>
          <w:rFonts w:eastAsiaTheme="minorEastAsia" w:cstheme="minorBidi"/>
          <w:kern w:val="2"/>
          <w:sz w:val="24"/>
          <w:szCs w:val="24"/>
          <w14:ligatures w14:val="standardContextual"/>
        </w:rPr>
      </w:pPr>
      <w:hyperlink w:anchor="_Toc230163820" w:history="1">
        <w:r w:rsidRPr="00B545B5">
          <w:rPr>
            <w:rStyle w:val="Hyperlink"/>
            <w:lang w:bidi="en-US"/>
          </w:rPr>
          <w:t>Figure 2</w:t>
        </w:r>
        <w:r w:rsidRPr="00B545B5">
          <w:rPr>
            <w:rStyle w:val="Hyperlink"/>
            <w:lang w:bidi="en-US"/>
          </w:rPr>
          <w:noBreakHyphen/>
          <w:t>4: Password Tab</w:t>
        </w:r>
        <w:r>
          <w:rPr>
            <w:webHidden/>
          </w:rPr>
          <w:tab/>
        </w:r>
        <w:r>
          <w:rPr>
            <w:webHidden/>
          </w:rPr>
          <w:fldChar w:fldCharType="begin"/>
        </w:r>
        <w:r>
          <w:rPr>
            <w:webHidden/>
          </w:rPr>
          <w:instrText xml:space="preserve"> PAGEREF _Toc230163820 \h </w:instrText>
        </w:r>
        <w:r>
          <w:rPr>
            <w:webHidden/>
          </w:rPr>
        </w:r>
        <w:r>
          <w:rPr>
            <w:webHidden/>
          </w:rPr>
          <w:fldChar w:fldCharType="separate"/>
        </w:r>
        <w:r>
          <w:rPr>
            <w:webHidden/>
          </w:rPr>
          <w:t>2-4</w:t>
        </w:r>
        <w:r>
          <w:rPr>
            <w:webHidden/>
          </w:rPr>
          <w:fldChar w:fldCharType="end"/>
        </w:r>
      </w:hyperlink>
    </w:p>
    <w:p w14:paraId="5DCAE981" w14:textId="3EFD3D3D" w:rsidR="00EC7503" w:rsidRDefault="00EC7503">
      <w:pPr>
        <w:pStyle w:val="TableofFigures"/>
        <w:rPr>
          <w:rFonts w:eastAsiaTheme="minorEastAsia" w:cstheme="minorBidi"/>
          <w:kern w:val="2"/>
          <w:sz w:val="24"/>
          <w:szCs w:val="24"/>
          <w14:ligatures w14:val="standardContextual"/>
        </w:rPr>
      </w:pPr>
      <w:hyperlink w:anchor="_Toc230163821" w:history="1">
        <w:r w:rsidRPr="00B545B5">
          <w:rPr>
            <w:rStyle w:val="Hyperlink"/>
            <w:lang w:bidi="en-US"/>
          </w:rPr>
          <w:t>Figure 2</w:t>
        </w:r>
        <w:r w:rsidRPr="00B545B5">
          <w:rPr>
            <w:rStyle w:val="Hyperlink"/>
            <w:lang w:bidi="en-US"/>
          </w:rPr>
          <w:noBreakHyphen/>
          <w:t>5: Login Screen</w:t>
        </w:r>
        <w:r>
          <w:rPr>
            <w:webHidden/>
          </w:rPr>
          <w:tab/>
        </w:r>
        <w:r>
          <w:rPr>
            <w:webHidden/>
          </w:rPr>
          <w:fldChar w:fldCharType="begin"/>
        </w:r>
        <w:r>
          <w:rPr>
            <w:webHidden/>
          </w:rPr>
          <w:instrText xml:space="preserve"> PAGEREF _Toc230163821 \h </w:instrText>
        </w:r>
        <w:r>
          <w:rPr>
            <w:webHidden/>
          </w:rPr>
        </w:r>
        <w:r>
          <w:rPr>
            <w:webHidden/>
          </w:rPr>
          <w:fldChar w:fldCharType="separate"/>
        </w:r>
        <w:r>
          <w:rPr>
            <w:webHidden/>
          </w:rPr>
          <w:t>2-5</w:t>
        </w:r>
        <w:r>
          <w:rPr>
            <w:webHidden/>
          </w:rPr>
          <w:fldChar w:fldCharType="end"/>
        </w:r>
      </w:hyperlink>
    </w:p>
    <w:p w14:paraId="4C6CD281" w14:textId="24C6EF39" w:rsidR="00EC7503" w:rsidRDefault="00EC7503">
      <w:pPr>
        <w:pStyle w:val="TableofFigures"/>
        <w:rPr>
          <w:rFonts w:eastAsiaTheme="minorEastAsia" w:cstheme="minorBidi"/>
          <w:kern w:val="2"/>
          <w:sz w:val="24"/>
          <w:szCs w:val="24"/>
          <w14:ligatures w14:val="standardContextual"/>
        </w:rPr>
      </w:pPr>
      <w:hyperlink w:anchor="_Toc230163822" w:history="1">
        <w:r w:rsidRPr="00B545B5">
          <w:rPr>
            <w:rStyle w:val="Hyperlink"/>
            <w:lang w:bidi="en-US"/>
          </w:rPr>
          <w:t>Figure 2</w:t>
        </w:r>
        <w:r w:rsidRPr="00B545B5">
          <w:rPr>
            <w:rStyle w:val="Hyperlink"/>
            <w:lang w:bidi="en-US"/>
          </w:rPr>
          <w:noBreakHyphen/>
          <w:t>6: MFA Screen</w:t>
        </w:r>
        <w:r>
          <w:rPr>
            <w:webHidden/>
          </w:rPr>
          <w:tab/>
        </w:r>
        <w:r>
          <w:rPr>
            <w:webHidden/>
          </w:rPr>
          <w:fldChar w:fldCharType="begin"/>
        </w:r>
        <w:r>
          <w:rPr>
            <w:webHidden/>
          </w:rPr>
          <w:instrText xml:space="preserve"> PAGEREF _Toc230163822 \h </w:instrText>
        </w:r>
        <w:r>
          <w:rPr>
            <w:webHidden/>
          </w:rPr>
        </w:r>
        <w:r>
          <w:rPr>
            <w:webHidden/>
          </w:rPr>
          <w:fldChar w:fldCharType="separate"/>
        </w:r>
        <w:r>
          <w:rPr>
            <w:webHidden/>
          </w:rPr>
          <w:t>2-5</w:t>
        </w:r>
        <w:r>
          <w:rPr>
            <w:webHidden/>
          </w:rPr>
          <w:fldChar w:fldCharType="end"/>
        </w:r>
      </w:hyperlink>
    </w:p>
    <w:p w14:paraId="05D47423" w14:textId="2D5593B0" w:rsidR="00EC7503" w:rsidRDefault="00EC7503">
      <w:pPr>
        <w:pStyle w:val="TableofFigures"/>
        <w:rPr>
          <w:rFonts w:eastAsiaTheme="minorEastAsia" w:cstheme="minorBidi"/>
          <w:kern w:val="2"/>
          <w:sz w:val="24"/>
          <w:szCs w:val="24"/>
          <w14:ligatures w14:val="standardContextual"/>
        </w:rPr>
      </w:pPr>
      <w:hyperlink w:anchor="_Toc230163823" w:history="1">
        <w:r w:rsidRPr="00B545B5">
          <w:rPr>
            <w:rStyle w:val="Hyperlink"/>
            <w:lang w:bidi="en-US"/>
          </w:rPr>
          <w:t>Figure 2</w:t>
        </w:r>
        <w:r w:rsidRPr="00B545B5">
          <w:rPr>
            <w:rStyle w:val="Hyperlink"/>
            <w:lang w:bidi="en-US"/>
          </w:rPr>
          <w:noBreakHyphen/>
          <w:t>7: 6-digit code via Text Message</w:t>
        </w:r>
        <w:r>
          <w:rPr>
            <w:webHidden/>
          </w:rPr>
          <w:tab/>
        </w:r>
        <w:r>
          <w:rPr>
            <w:webHidden/>
          </w:rPr>
          <w:fldChar w:fldCharType="begin"/>
        </w:r>
        <w:r>
          <w:rPr>
            <w:webHidden/>
          </w:rPr>
          <w:instrText xml:space="preserve"> PAGEREF _Toc230163823 \h </w:instrText>
        </w:r>
        <w:r>
          <w:rPr>
            <w:webHidden/>
          </w:rPr>
        </w:r>
        <w:r>
          <w:rPr>
            <w:webHidden/>
          </w:rPr>
          <w:fldChar w:fldCharType="separate"/>
        </w:r>
        <w:r>
          <w:rPr>
            <w:webHidden/>
          </w:rPr>
          <w:t>2-5</w:t>
        </w:r>
        <w:r>
          <w:rPr>
            <w:webHidden/>
          </w:rPr>
          <w:fldChar w:fldCharType="end"/>
        </w:r>
      </w:hyperlink>
    </w:p>
    <w:p w14:paraId="42780AF4" w14:textId="3E163E46" w:rsidR="00EC7503" w:rsidRDefault="00EC7503">
      <w:pPr>
        <w:pStyle w:val="TableofFigures"/>
        <w:rPr>
          <w:rFonts w:eastAsiaTheme="minorEastAsia" w:cstheme="minorBidi"/>
          <w:kern w:val="2"/>
          <w:sz w:val="24"/>
          <w:szCs w:val="24"/>
          <w14:ligatures w14:val="standardContextual"/>
        </w:rPr>
      </w:pPr>
      <w:hyperlink w:anchor="_Toc230163824" w:history="1">
        <w:r w:rsidRPr="00B545B5">
          <w:rPr>
            <w:rStyle w:val="Hyperlink"/>
            <w:lang w:bidi="en-US"/>
          </w:rPr>
          <w:t>Figure 2</w:t>
        </w:r>
        <w:r w:rsidRPr="00B545B5">
          <w:rPr>
            <w:rStyle w:val="Hyperlink"/>
            <w:lang w:bidi="en-US"/>
          </w:rPr>
          <w:noBreakHyphen/>
          <w:t>8: 6-digit code via Email</w:t>
        </w:r>
        <w:r>
          <w:rPr>
            <w:webHidden/>
          </w:rPr>
          <w:tab/>
        </w:r>
        <w:r>
          <w:rPr>
            <w:webHidden/>
          </w:rPr>
          <w:fldChar w:fldCharType="begin"/>
        </w:r>
        <w:r>
          <w:rPr>
            <w:webHidden/>
          </w:rPr>
          <w:instrText xml:space="preserve"> PAGEREF _Toc230163824 \h </w:instrText>
        </w:r>
        <w:r>
          <w:rPr>
            <w:webHidden/>
          </w:rPr>
        </w:r>
        <w:r>
          <w:rPr>
            <w:webHidden/>
          </w:rPr>
          <w:fldChar w:fldCharType="separate"/>
        </w:r>
        <w:r>
          <w:rPr>
            <w:webHidden/>
          </w:rPr>
          <w:t>2-6</w:t>
        </w:r>
        <w:r>
          <w:rPr>
            <w:webHidden/>
          </w:rPr>
          <w:fldChar w:fldCharType="end"/>
        </w:r>
      </w:hyperlink>
    </w:p>
    <w:p w14:paraId="1248FAE0" w14:textId="5839A068" w:rsidR="00EC7503" w:rsidRDefault="00EC7503">
      <w:pPr>
        <w:pStyle w:val="TableofFigures"/>
        <w:rPr>
          <w:rFonts w:eastAsiaTheme="minorEastAsia" w:cstheme="minorBidi"/>
          <w:kern w:val="2"/>
          <w:sz w:val="24"/>
          <w:szCs w:val="24"/>
          <w14:ligatures w14:val="standardContextual"/>
        </w:rPr>
      </w:pPr>
      <w:hyperlink w:anchor="_Toc230163825" w:history="1">
        <w:r w:rsidRPr="00B545B5">
          <w:rPr>
            <w:rStyle w:val="Hyperlink"/>
            <w:lang w:bidi="en-US"/>
          </w:rPr>
          <w:t>Figure 2</w:t>
        </w:r>
        <w:r w:rsidRPr="00B545B5">
          <w:rPr>
            <w:rStyle w:val="Hyperlink"/>
            <w:lang w:bidi="en-US"/>
          </w:rPr>
          <w:noBreakHyphen/>
          <w:t>9: MFA Temporary Code</w:t>
        </w:r>
        <w:r>
          <w:rPr>
            <w:webHidden/>
          </w:rPr>
          <w:tab/>
        </w:r>
        <w:r>
          <w:rPr>
            <w:webHidden/>
          </w:rPr>
          <w:fldChar w:fldCharType="begin"/>
        </w:r>
        <w:r>
          <w:rPr>
            <w:webHidden/>
          </w:rPr>
          <w:instrText xml:space="preserve"> PAGEREF _Toc230163825 \h </w:instrText>
        </w:r>
        <w:r>
          <w:rPr>
            <w:webHidden/>
          </w:rPr>
        </w:r>
        <w:r>
          <w:rPr>
            <w:webHidden/>
          </w:rPr>
          <w:fldChar w:fldCharType="separate"/>
        </w:r>
        <w:r>
          <w:rPr>
            <w:webHidden/>
          </w:rPr>
          <w:t>2-6</w:t>
        </w:r>
        <w:r>
          <w:rPr>
            <w:webHidden/>
          </w:rPr>
          <w:fldChar w:fldCharType="end"/>
        </w:r>
      </w:hyperlink>
    </w:p>
    <w:p w14:paraId="14CD1AC0" w14:textId="60BB711E" w:rsidR="00EC7503" w:rsidRDefault="00EC7503">
      <w:pPr>
        <w:pStyle w:val="TableofFigures"/>
        <w:rPr>
          <w:rFonts w:eastAsiaTheme="minorEastAsia" w:cstheme="minorBidi"/>
          <w:kern w:val="2"/>
          <w:sz w:val="24"/>
          <w:szCs w:val="24"/>
          <w14:ligatures w14:val="standardContextual"/>
        </w:rPr>
      </w:pPr>
      <w:hyperlink w:anchor="_Toc230163826" w:history="1">
        <w:r w:rsidRPr="00B545B5">
          <w:rPr>
            <w:rStyle w:val="Hyperlink"/>
            <w:lang w:bidi="en-US"/>
          </w:rPr>
          <w:t>Figure 2</w:t>
        </w:r>
        <w:r w:rsidRPr="00B545B5">
          <w:rPr>
            <w:rStyle w:val="Hyperlink"/>
            <w:lang w:bidi="en-US"/>
          </w:rPr>
          <w:noBreakHyphen/>
          <w:t>10: System Use Notification Screen</w:t>
        </w:r>
        <w:r>
          <w:rPr>
            <w:webHidden/>
          </w:rPr>
          <w:tab/>
        </w:r>
        <w:r>
          <w:rPr>
            <w:webHidden/>
          </w:rPr>
          <w:fldChar w:fldCharType="begin"/>
        </w:r>
        <w:r>
          <w:rPr>
            <w:webHidden/>
          </w:rPr>
          <w:instrText xml:space="preserve"> PAGEREF _Toc230163826 \h </w:instrText>
        </w:r>
        <w:r>
          <w:rPr>
            <w:webHidden/>
          </w:rPr>
        </w:r>
        <w:r>
          <w:rPr>
            <w:webHidden/>
          </w:rPr>
          <w:fldChar w:fldCharType="separate"/>
        </w:r>
        <w:r>
          <w:rPr>
            <w:webHidden/>
          </w:rPr>
          <w:t>2-6</w:t>
        </w:r>
        <w:r>
          <w:rPr>
            <w:webHidden/>
          </w:rPr>
          <w:fldChar w:fldCharType="end"/>
        </w:r>
      </w:hyperlink>
    </w:p>
    <w:p w14:paraId="1B87F425" w14:textId="2A077F59" w:rsidR="00EC7503" w:rsidRDefault="00EC7503">
      <w:pPr>
        <w:pStyle w:val="TableofFigures"/>
        <w:rPr>
          <w:rFonts w:eastAsiaTheme="minorEastAsia" w:cstheme="minorBidi"/>
          <w:kern w:val="2"/>
          <w:sz w:val="24"/>
          <w:szCs w:val="24"/>
          <w14:ligatures w14:val="standardContextual"/>
        </w:rPr>
      </w:pPr>
      <w:hyperlink w:anchor="_Toc230163827" w:history="1">
        <w:r w:rsidRPr="00B545B5">
          <w:rPr>
            <w:rStyle w:val="Hyperlink"/>
            <w:lang w:bidi="en-US"/>
          </w:rPr>
          <w:t>Figure 2</w:t>
        </w:r>
        <w:r w:rsidRPr="00B545B5">
          <w:rPr>
            <w:rStyle w:val="Hyperlink"/>
            <w:lang w:bidi="en-US"/>
          </w:rPr>
          <w:noBreakHyphen/>
          <w:t>11: Loan Header</w:t>
        </w:r>
        <w:r>
          <w:rPr>
            <w:webHidden/>
          </w:rPr>
          <w:tab/>
        </w:r>
        <w:r>
          <w:rPr>
            <w:webHidden/>
          </w:rPr>
          <w:fldChar w:fldCharType="begin"/>
        </w:r>
        <w:r>
          <w:rPr>
            <w:webHidden/>
          </w:rPr>
          <w:instrText xml:space="preserve"> PAGEREF _Toc230163827 \h </w:instrText>
        </w:r>
        <w:r>
          <w:rPr>
            <w:webHidden/>
          </w:rPr>
        </w:r>
        <w:r>
          <w:rPr>
            <w:webHidden/>
          </w:rPr>
          <w:fldChar w:fldCharType="separate"/>
        </w:r>
        <w:r>
          <w:rPr>
            <w:webHidden/>
          </w:rPr>
          <w:t>2-7</w:t>
        </w:r>
        <w:r>
          <w:rPr>
            <w:webHidden/>
          </w:rPr>
          <w:fldChar w:fldCharType="end"/>
        </w:r>
      </w:hyperlink>
    </w:p>
    <w:p w14:paraId="49ADF25A" w14:textId="1ECA22C4" w:rsidR="00EC7503" w:rsidRDefault="00EC7503">
      <w:pPr>
        <w:pStyle w:val="TableofFigures"/>
        <w:rPr>
          <w:rFonts w:eastAsiaTheme="minorEastAsia" w:cstheme="minorBidi"/>
          <w:kern w:val="2"/>
          <w:sz w:val="24"/>
          <w:szCs w:val="24"/>
          <w14:ligatures w14:val="standardContextual"/>
        </w:rPr>
      </w:pPr>
      <w:hyperlink w:anchor="_Toc230163828" w:history="1">
        <w:r w:rsidRPr="00B545B5">
          <w:rPr>
            <w:rStyle w:val="Hyperlink"/>
            <w:lang w:bidi="en-US"/>
          </w:rPr>
          <w:t>Figure 2</w:t>
        </w:r>
        <w:r w:rsidRPr="00B545B5">
          <w:rPr>
            <w:rStyle w:val="Hyperlink"/>
            <w:lang w:bidi="en-US"/>
          </w:rPr>
          <w:noBreakHyphen/>
          <w:t>12: The Home Screen</w:t>
        </w:r>
        <w:r>
          <w:rPr>
            <w:webHidden/>
          </w:rPr>
          <w:tab/>
        </w:r>
        <w:r>
          <w:rPr>
            <w:webHidden/>
          </w:rPr>
          <w:fldChar w:fldCharType="begin"/>
        </w:r>
        <w:r>
          <w:rPr>
            <w:webHidden/>
          </w:rPr>
          <w:instrText xml:space="preserve"> PAGEREF _Toc230163828 \h </w:instrText>
        </w:r>
        <w:r>
          <w:rPr>
            <w:webHidden/>
          </w:rPr>
        </w:r>
        <w:r>
          <w:rPr>
            <w:webHidden/>
          </w:rPr>
          <w:fldChar w:fldCharType="separate"/>
        </w:r>
        <w:r>
          <w:rPr>
            <w:webHidden/>
          </w:rPr>
          <w:t>2-7</w:t>
        </w:r>
        <w:r>
          <w:rPr>
            <w:webHidden/>
          </w:rPr>
          <w:fldChar w:fldCharType="end"/>
        </w:r>
      </w:hyperlink>
    </w:p>
    <w:p w14:paraId="31374867" w14:textId="7E181ECF" w:rsidR="00EC7503" w:rsidRDefault="00EC7503">
      <w:pPr>
        <w:pStyle w:val="TableofFigures"/>
        <w:rPr>
          <w:rFonts w:eastAsiaTheme="minorEastAsia" w:cstheme="minorBidi"/>
          <w:kern w:val="2"/>
          <w:sz w:val="24"/>
          <w:szCs w:val="24"/>
          <w14:ligatures w14:val="standardContextual"/>
        </w:rPr>
      </w:pPr>
      <w:hyperlink w:anchor="_Toc230163829" w:history="1">
        <w:r w:rsidRPr="00B545B5">
          <w:rPr>
            <w:rStyle w:val="Hyperlink"/>
            <w:lang w:bidi="en-US"/>
          </w:rPr>
          <w:t>Figure 2</w:t>
        </w:r>
        <w:r w:rsidRPr="00B545B5">
          <w:rPr>
            <w:rStyle w:val="Hyperlink"/>
            <w:lang w:bidi="en-US"/>
          </w:rPr>
          <w:noBreakHyphen/>
          <w:t>13: Loan Search Screen</w:t>
        </w:r>
        <w:r>
          <w:rPr>
            <w:webHidden/>
          </w:rPr>
          <w:tab/>
        </w:r>
        <w:r>
          <w:rPr>
            <w:webHidden/>
          </w:rPr>
          <w:fldChar w:fldCharType="begin"/>
        </w:r>
        <w:r>
          <w:rPr>
            <w:webHidden/>
          </w:rPr>
          <w:instrText xml:space="preserve"> PAGEREF _Toc230163829 \h </w:instrText>
        </w:r>
        <w:r>
          <w:rPr>
            <w:webHidden/>
          </w:rPr>
        </w:r>
        <w:r>
          <w:rPr>
            <w:webHidden/>
          </w:rPr>
          <w:fldChar w:fldCharType="separate"/>
        </w:r>
        <w:r>
          <w:rPr>
            <w:webHidden/>
          </w:rPr>
          <w:t>2-8</w:t>
        </w:r>
        <w:r>
          <w:rPr>
            <w:webHidden/>
          </w:rPr>
          <w:fldChar w:fldCharType="end"/>
        </w:r>
      </w:hyperlink>
    </w:p>
    <w:p w14:paraId="30E16BDD" w14:textId="357A4E52" w:rsidR="00EC7503" w:rsidRDefault="00EC7503">
      <w:pPr>
        <w:pStyle w:val="TableofFigures"/>
        <w:rPr>
          <w:rFonts w:eastAsiaTheme="minorEastAsia" w:cstheme="minorBidi"/>
          <w:kern w:val="2"/>
          <w:sz w:val="24"/>
          <w:szCs w:val="24"/>
          <w14:ligatures w14:val="standardContextual"/>
        </w:rPr>
      </w:pPr>
      <w:hyperlink w:anchor="_Toc230163830" w:history="1">
        <w:r w:rsidRPr="00B545B5">
          <w:rPr>
            <w:rStyle w:val="Hyperlink"/>
            <w:lang w:bidi="en-US"/>
          </w:rPr>
          <w:t>Figure 2</w:t>
        </w:r>
        <w:r w:rsidRPr="00B545B5">
          <w:rPr>
            <w:rStyle w:val="Hyperlink"/>
            <w:lang w:bidi="en-US"/>
          </w:rPr>
          <w:noBreakHyphen/>
          <w:t>14: Building a Search</w:t>
        </w:r>
        <w:r>
          <w:rPr>
            <w:webHidden/>
          </w:rPr>
          <w:tab/>
        </w:r>
        <w:r>
          <w:rPr>
            <w:webHidden/>
          </w:rPr>
          <w:fldChar w:fldCharType="begin"/>
        </w:r>
        <w:r>
          <w:rPr>
            <w:webHidden/>
          </w:rPr>
          <w:instrText xml:space="preserve"> PAGEREF _Toc230163830 \h </w:instrText>
        </w:r>
        <w:r>
          <w:rPr>
            <w:webHidden/>
          </w:rPr>
        </w:r>
        <w:r>
          <w:rPr>
            <w:webHidden/>
          </w:rPr>
          <w:fldChar w:fldCharType="separate"/>
        </w:r>
        <w:r>
          <w:rPr>
            <w:webHidden/>
          </w:rPr>
          <w:t>2-10</w:t>
        </w:r>
        <w:r>
          <w:rPr>
            <w:webHidden/>
          </w:rPr>
          <w:fldChar w:fldCharType="end"/>
        </w:r>
      </w:hyperlink>
    </w:p>
    <w:p w14:paraId="52F3CBF6" w14:textId="2555D25B" w:rsidR="00EC7503" w:rsidRDefault="00EC7503">
      <w:pPr>
        <w:pStyle w:val="TableofFigures"/>
        <w:rPr>
          <w:rFonts w:eastAsiaTheme="minorEastAsia" w:cstheme="minorBidi"/>
          <w:kern w:val="2"/>
          <w:sz w:val="24"/>
          <w:szCs w:val="24"/>
          <w14:ligatures w14:val="standardContextual"/>
        </w:rPr>
      </w:pPr>
      <w:hyperlink w:anchor="_Toc230163831" w:history="1">
        <w:r w:rsidRPr="00B545B5">
          <w:rPr>
            <w:rStyle w:val="Hyperlink"/>
            <w:lang w:bidi="en-US"/>
          </w:rPr>
          <w:t>Figure 2</w:t>
        </w:r>
        <w:r w:rsidRPr="00B545B5">
          <w:rPr>
            <w:rStyle w:val="Hyperlink"/>
            <w:lang w:bidi="en-US"/>
          </w:rPr>
          <w:noBreakHyphen/>
          <w:t>15: Navigating Search Results</w:t>
        </w:r>
        <w:r>
          <w:rPr>
            <w:webHidden/>
          </w:rPr>
          <w:tab/>
        </w:r>
        <w:r>
          <w:rPr>
            <w:webHidden/>
          </w:rPr>
          <w:fldChar w:fldCharType="begin"/>
        </w:r>
        <w:r>
          <w:rPr>
            <w:webHidden/>
          </w:rPr>
          <w:instrText xml:space="preserve"> PAGEREF _Toc230163831 \h </w:instrText>
        </w:r>
        <w:r>
          <w:rPr>
            <w:webHidden/>
          </w:rPr>
        </w:r>
        <w:r>
          <w:rPr>
            <w:webHidden/>
          </w:rPr>
          <w:fldChar w:fldCharType="separate"/>
        </w:r>
        <w:r>
          <w:rPr>
            <w:webHidden/>
          </w:rPr>
          <w:t>2-10</w:t>
        </w:r>
        <w:r>
          <w:rPr>
            <w:webHidden/>
          </w:rPr>
          <w:fldChar w:fldCharType="end"/>
        </w:r>
      </w:hyperlink>
    </w:p>
    <w:p w14:paraId="6DE46B90" w14:textId="3BDEC005" w:rsidR="00EC7503" w:rsidRDefault="00EC7503">
      <w:pPr>
        <w:pStyle w:val="TableofFigures"/>
        <w:rPr>
          <w:rFonts w:eastAsiaTheme="minorEastAsia" w:cstheme="minorBidi"/>
          <w:kern w:val="2"/>
          <w:sz w:val="24"/>
          <w:szCs w:val="24"/>
          <w14:ligatures w14:val="standardContextual"/>
        </w:rPr>
      </w:pPr>
      <w:hyperlink w:anchor="_Toc230163832" w:history="1">
        <w:r w:rsidRPr="00B545B5">
          <w:rPr>
            <w:rStyle w:val="Hyperlink"/>
            <w:lang w:bidi="en-US"/>
          </w:rPr>
          <w:t>Figure 2</w:t>
        </w:r>
        <w:r w:rsidRPr="00B545B5">
          <w:rPr>
            <w:rStyle w:val="Hyperlink"/>
            <w:lang w:bidi="en-US"/>
          </w:rPr>
          <w:noBreakHyphen/>
          <w:t>16: Sorting Search Results</w:t>
        </w:r>
        <w:r>
          <w:rPr>
            <w:webHidden/>
          </w:rPr>
          <w:tab/>
        </w:r>
        <w:r>
          <w:rPr>
            <w:webHidden/>
          </w:rPr>
          <w:fldChar w:fldCharType="begin"/>
        </w:r>
        <w:r>
          <w:rPr>
            <w:webHidden/>
          </w:rPr>
          <w:instrText xml:space="preserve"> PAGEREF _Toc230163832 \h </w:instrText>
        </w:r>
        <w:r>
          <w:rPr>
            <w:webHidden/>
          </w:rPr>
        </w:r>
        <w:r>
          <w:rPr>
            <w:webHidden/>
          </w:rPr>
          <w:fldChar w:fldCharType="separate"/>
        </w:r>
        <w:r>
          <w:rPr>
            <w:webHidden/>
          </w:rPr>
          <w:t>2-11</w:t>
        </w:r>
        <w:r>
          <w:rPr>
            <w:webHidden/>
          </w:rPr>
          <w:fldChar w:fldCharType="end"/>
        </w:r>
      </w:hyperlink>
    </w:p>
    <w:p w14:paraId="6EFF734A" w14:textId="2B20804E" w:rsidR="00EC7503" w:rsidRDefault="00EC7503">
      <w:pPr>
        <w:pStyle w:val="TableofFigures"/>
        <w:rPr>
          <w:rFonts w:eastAsiaTheme="minorEastAsia" w:cstheme="minorBidi"/>
          <w:kern w:val="2"/>
          <w:sz w:val="24"/>
          <w:szCs w:val="24"/>
          <w14:ligatures w14:val="standardContextual"/>
        </w:rPr>
      </w:pPr>
      <w:hyperlink w:anchor="_Toc230163833" w:history="1">
        <w:r w:rsidRPr="00B545B5">
          <w:rPr>
            <w:rStyle w:val="Hyperlink"/>
            <w:lang w:bidi="en-US"/>
          </w:rPr>
          <w:t>Figure 2</w:t>
        </w:r>
        <w:r w:rsidRPr="00B545B5">
          <w:rPr>
            <w:rStyle w:val="Hyperlink"/>
            <w:lang w:bidi="en-US"/>
          </w:rPr>
          <w:noBreakHyphen/>
          <w:t>17: Navigating Search Results – Horizontal Bar</w:t>
        </w:r>
        <w:r>
          <w:rPr>
            <w:webHidden/>
          </w:rPr>
          <w:tab/>
        </w:r>
        <w:r>
          <w:rPr>
            <w:webHidden/>
          </w:rPr>
          <w:fldChar w:fldCharType="begin"/>
        </w:r>
        <w:r>
          <w:rPr>
            <w:webHidden/>
          </w:rPr>
          <w:instrText xml:space="preserve"> PAGEREF _Toc230163833 \h </w:instrText>
        </w:r>
        <w:r>
          <w:rPr>
            <w:webHidden/>
          </w:rPr>
        </w:r>
        <w:r>
          <w:rPr>
            <w:webHidden/>
          </w:rPr>
          <w:fldChar w:fldCharType="separate"/>
        </w:r>
        <w:r>
          <w:rPr>
            <w:webHidden/>
          </w:rPr>
          <w:t>2-11</w:t>
        </w:r>
        <w:r>
          <w:rPr>
            <w:webHidden/>
          </w:rPr>
          <w:fldChar w:fldCharType="end"/>
        </w:r>
      </w:hyperlink>
    </w:p>
    <w:p w14:paraId="58F6C103" w14:textId="71C63A4B" w:rsidR="00EC7503" w:rsidRDefault="00EC7503">
      <w:pPr>
        <w:pStyle w:val="TableofFigures"/>
        <w:rPr>
          <w:rFonts w:eastAsiaTheme="minorEastAsia" w:cstheme="minorBidi"/>
          <w:kern w:val="2"/>
          <w:sz w:val="24"/>
          <w:szCs w:val="24"/>
          <w14:ligatures w14:val="standardContextual"/>
        </w:rPr>
      </w:pPr>
      <w:hyperlink w:anchor="_Toc230163834" w:history="1">
        <w:r w:rsidRPr="00B545B5">
          <w:rPr>
            <w:rStyle w:val="Hyperlink"/>
            <w:lang w:bidi="en-US"/>
          </w:rPr>
          <w:t>Figure 2</w:t>
        </w:r>
        <w:r w:rsidRPr="00B545B5">
          <w:rPr>
            <w:rStyle w:val="Hyperlink"/>
            <w:lang w:bidi="en-US"/>
          </w:rPr>
          <w:noBreakHyphen/>
          <w:t>18: Scrolling by Page</w:t>
        </w:r>
        <w:r>
          <w:rPr>
            <w:webHidden/>
          </w:rPr>
          <w:tab/>
        </w:r>
        <w:r>
          <w:rPr>
            <w:webHidden/>
          </w:rPr>
          <w:fldChar w:fldCharType="begin"/>
        </w:r>
        <w:r>
          <w:rPr>
            <w:webHidden/>
          </w:rPr>
          <w:instrText xml:space="preserve"> PAGEREF _Toc230163834 \h </w:instrText>
        </w:r>
        <w:r>
          <w:rPr>
            <w:webHidden/>
          </w:rPr>
        </w:r>
        <w:r>
          <w:rPr>
            <w:webHidden/>
          </w:rPr>
          <w:fldChar w:fldCharType="separate"/>
        </w:r>
        <w:r>
          <w:rPr>
            <w:webHidden/>
          </w:rPr>
          <w:t>2-11</w:t>
        </w:r>
        <w:r>
          <w:rPr>
            <w:webHidden/>
          </w:rPr>
          <w:fldChar w:fldCharType="end"/>
        </w:r>
      </w:hyperlink>
    </w:p>
    <w:p w14:paraId="0D5775EC" w14:textId="7EA68993" w:rsidR="00EC7503" w:rsidRDefault="00EC7503">
      <w:pPr>
        <w:pStyle w:val="TableofFigures"/>
        <w:rPr>
          <w:rFonts w:eastAsiaTheme="minorEastAsia" w:cstheme="minorBidi"/>
          <w:kern w:val="2"/>
          <w:sz w:val="24"/>
          <w:szCs w:val="24"/>
          <w14:ligatures w14:val="standardContextual"/>
        </w:rPr>
      </w:pPr>
      <w:hyperlink w:anchor="_Toc230163835" w:history="1">
        <w:r w:rsidRPr="00B545B5">
          <w:rPr>
            <w:rStyle w:val="Hyperlink"/>
            <w:lang w:bidi="en-US"/>
          </w:rPr>
          <w:t>Figure 2</w:t>
        </w:r>
        <w:r w:rsidRPr="00B545B5">
          <w:rPr>
            <w:rStyle w:val="Hyperlink"/>
            <w:lang w:bidi="en-US"/>
          </w:rPr>
          <w:noBreakHyphen/>
          <w:t>19: Navigating by Specific Page Number</w:t>
        </w:r>
        <w:r>
          <w:rPr>
            <w:webHidden/>
          </w:rPr>
          <w:tab/>
        </w:r>
        <w:r>
          <w:rPr>
            <w:webHidden/>
          </w:rPr>
          <w:fldChar w:fldCharType="begin"/>
        </w:r>
        <w:r>
          <w:rPr>
            <w:webHidden/>
          </w:rPr>
          <w:instrText xml:space="preserve"> PAGEREF _Toc230163835 \h </w:instrText>
        </w:r>
        <w:r>
          <w:rPr>
            <w:webHidden/>
          </w:rPr>
        </w:r>
        <w:r>
          <w:rPr>
            <w:webHidden/>
          </w:rPr>
          <w:fldChar w:fldCharType="separate"/>
        </w:r>
        <w:r>
          <w:rPr>
            <w:webHidden/>
          </w:rPr>
          <w:t>2-11</w:t>
        </w:r>
        <w:r>
          <w:rPr>
            <w:webHidden/>
          </w:rPr>
          <w:fldChar w:fldCharType="end"/>
        </w:r>
      </w:hyperlink>
    </w:p>
    <w:p w14:paraId="6F538C70" w14:textId="43051C8B" w:rsidR="00EC7503" w:rsidRDefault="00EC7503">
      <w:pPr>
        <w:pStyle w:val="TableofFigures"/>
        <w:rPr>
          <w:rFonts w:eastAsiaTheme="minorEastAsia" w:cstheme="minorBidi"/>
          <w:kern w:val="2"/>
          <w:sz w:val="24"/>
          <w:szCs w:val="24"/>
          <w14:ligatures w14:val="standardContextual"/>
        </w:rPr>
      </w:pPr>
      <w:hyperlink w:anchor="_Toc230163836" w:history="1">
        <w:r w:rsidRPr="00B545B5">
          <w:rPr>
            <w:rStyle w:val="Hyperlink"/>
            <w:lang w:bidi="en-US"/>
          </w:rPr>
          <w:t>Figure 2</w:t>
        </w:r>
        <w:r w:rsidRPr="00B545B5">
          <w:rPr>
            <w:rStyle w:val="Hyperlink"/>
            <w:lang w:bidi="en-US"/>
          </w:rPr>
          <w:noBreakHyphen/>
          <w:t>20: Viewing the Number of Records Returned</w:t>
        </w:r>
        <w:r>
          <w:rPr>
            <w:webHidden/>
          </w:rPr>
          <w:tab/>
        </w:r>
        <w:r>
          <w:rPr>
            <w:webHidden/>
          </w:rPr>
          <w:fldChar w:fldCharType="begin"/>
        </w:r>
        <w:r>
          <w:rPr>
            <w:webHidden/>
          </w:rPr>
          <w:instrText xml:space="preserve"> PAGEREF _Toc230163836 \h </w:instrText>
        </w:r>
        <w:r>
          <w:rPr>
            <w:webHidden/>
          </w:rPr>
        </w:r>
        <w:r>
          <w:rPr>
            <w:webHidden/>
          </w:rPr>
          <w:fldChar w:fldCharType="separate"/>
        </w:r>
        <w:r>
          <w:rPr>
            <w:webHidden/>
          </w:rPr>
          <w:t>2-12</w:t>
        </w:r>
        <w:r>
          <w:rPr>
            <w:webHidden/>
          </w:rPr>
          <w:fldChar w:fldCharType="end"/>
        </w:r>
      </w:hyperlink>
    </w:p>
    <w:p w14:paraId="733F9D3F" w14:textId="3F3D8263" w:rsidR="00EC7503" w:rsidRDefault="00EC7503">
      <w:pPr>
        <w:pStyle w:val="TableofFigures"/>
        <w:rPr>
          <w:rFonts w:eastAsiaTheme="minorEastAsia" w:cstheme="minorBidi"/>
          <w:kern w:val="2"/>
          <w:sz w:val="24"/>
          <w:szCs w:val="24"/>
          <w14:ligatures w14:val="standardContextual"/>
        </w:rPr>
      </w:pPr>
      <w:hyperlink w:anchor="_Toc230163837" w:history="1">
        <w:r w:rsidRPr="00B545B5">
          <w:rPr>
            <w:rStyle w:val="Hyperlink"/>
            <w:lang w:bidi="en-US"/>
          </w:rPr>
          <w:t>Figure 2</w:t>
        </w:r>
        <w:r w:rsidRPr="00B545B5">
          <w:rPr>
            <w:rStyle w:val="Hyperlink"/>
            <w:lang w:bidi="en-US"/>
          </w:rPr>
          <w:noBreakHyphen/>
          <w:t>21: Exporting Loan Search Results to Excel</w:t>
        </w:r>
        <w:r>
          <w:rPr>
            <w:webHidden/>
          </w:rPr>
          <w:tab/>
        </w:r>
        <w:r>
          <w:rPr>
            <w:webHidden/>
          </w:rPr>
          <w:fldChar w:fldCharType="begin"/>
        </w:r>
        <w:r>
          <w:rPr>
            <w:webHidden/>
          </w:rPr>
          <w:instrText xml:space="preserve"> PAGEREF _Toc230163837 \h </w:instrText>
        </w:r>
        <w:r>
          <w:rPr>
            <w:webHidden/>
          </w:rPr>
        </w:r>
        <w:r>
          <w:rPr>
            <w:webHidden/>
          </w:rPr>
          <w:fldChar w:fldCharType="separate"/>
        </w:r>
        <w:r>
          <w:rPr>
            <w:webHidden/>
          </w:rPr>
          <w:t>2-12</w:t>
        </w:r>
        <w:r>
          <w:rPr>
            <w:webHidden/>
          </w:rPr>
          <w:fldChar w:fldCharType="end"/>
        </w:r>
      </w:hyperlink>
    </w:p>
    <w:p w14:paraId="6A805DC4" w14:textId="1FC9A661" w:rsidR="00EC7503" w:rsidRDefault="00EC7503">
      <w:pPr>
        <w:pStyle w:val="TableofFigures"/>
        <w:rPr>
          <w:rFonts w:eastAsiaTheme="minorEastAsia" w:cstheme="minorBidi"/>
          <w:kern w:val="2"/>
          <w:sz w:val="24"/>
          <w:szCs w:val="24"/>
          <w14:ligatures w14:val="standardContextual"/>
        </w:rPr>
      </w:pPr>
      <w:hyperlink w:anchor="_Toc230163838" w:history="1">
        <w:r w:rsidRPr="00B545B5">
          <w:rPr>
            <w:rStyle w:val="Hyperlink"/>
            <w:lang w:bidi="en-US"/>
          </w:rPr>
          <w:t>Figure 2</w:t>
        </w:r>
        <w:r w:rsidRPr="00B545B5">
          <w:rPr>
            <w:rStyle w:val="Hyperlink"/>
            <w:lang w:bidi="en-US"/>
          </w:rPr>
          <w:noBreakHyphen/>
          <w:t>22: Example of the Left Menu</w:t>
        </w:r>
        <w:r>
          <w:rPr>
            <w:webHidden/>
          </w:rPr>
          <w:tab/>
        </w:r>
        <w:r>
          <w:rPr>
            <w:webHidden/>
          </w:rPr>
          <w:fldChar w:fldCharType="begin"/>
        </w:r>
        <w:r>
          <w:rPr>
            <w:webHidden/>
          </w:rPr>
          <w:instrText xml:space="preserve"> PAGEREF _Toc230163838 \h </w:instrText>
        </w:r>
        <w:r>
          <w:rPr>
            <w:webHidden/>
          </w:rPr>
        </w:r>
        <w:r>
          <w:rPr>
            <w:webHidden/>
          </w:rPr>
          <w:fldChar w:fldCharType="separate"/>
        </w:r>
        <w:r>
          <w:rPr>
            <w:webHidden/>
          </w:rPr>
          <w:t>2-13</w:t>
        </w:r>
        <w:r>
          <w:rPr>
            <w:webHidden/>
          </w:rPr>
          <w:fldChar w:fldCharType="end"/>
        </w:r>
      </w:hyperlink>
    </w:p>
    <w:p w14:paraId="599A06FC" w14:textId="30406459" w:rsidR="00EC7503" w:rsidRDefault="00EC7503">
      <w:pPr>
        <w:pStyle w:val="TableofFigures"/>
        <w:rPr>
          <w:rFonts w:eastAsiaTheme="minorEastAsia" w:cstheme="minorBidi"/>
          <w:kern w:val="2"/>
          <w:sz w:val="24"/>
          <w:szCs w:val="24"/>
          <w14:ligatures w14:val="standardContextual"/>
        </w:rPr>
      </w:pPr>
      <w:hyperlink w:anchor="_Toc230163839" w:history="1">
        <w:r w:rsidRPr="00B545B5">
          <w:rPr>
            <w:rStyle w:val="Hyperlink"/>
            <w:lang w:bidi="en-US"/>
          </w:rPr>
          <w:t>Figure 2</w:t>
        </w:r>
        <w:r w:rsidRPr="00B545B5">
          <w:rPr>
            <w:rStyle w:val="Hyperlink"/>
            <w:lang w:bidi="en-US"/>
          </w:rPr>
          <w:noBreakHyphen/>
          <w:t>23: Example of the Sub Menu</w:t>
        </w:r>
        <w:r>
          <w:rPr>
            <w:webHidden/>
          </w:rPr>
          <w:tab/>
        </w:r>
        <w:r>
          <w:rPr>
            <w:webHidden/>
          </w:rPr>
          <w:fldChar w:fldCharType="begin"/>
        </w:r>
        <w:r>
          <w:rPr>
            <w:webHidden/>
          </w:rPr>
          <w:instrText xml:space="preserve"> PAGEREF _Toc230163839 \h </w:instrText>
        </w:r>
        <w:r>
          <w:rPr>
            <w:webHidden/>
          </w:rPr>
        </w:r>
        <w:r>
          <w:rPr>
            <w:webHidden/>
          </w:rPr>
          <w:fldChar w:fldCharType="separate"/>
        </w:r>
        <w:r>
          <w:rPr>
            <w:webHidden/>
          </w:rPr>
          <w:t>2-14</w:t>
        </w:r>
        <w:r>
          <w:rPr>
            <w:webHidden/>
          </w:rPr>
          <w:fldChar w:fldCharType="end"/>
        </w:r>
      </w:hyperlink>
    </w:p>
    <w:p w14:paraId="050AE923" w14:textId="5E7B44C5" w:rsidR="00EC7503" w:rsidRDefault="00EC7503">
      <w:pPr>
        <w:pStyle w:val="TableofFigures"/>
        <w:rPr>
          <w:rFonts w:eastAsiaTheme="minorEastAsia" w:cstheme="minorBidi"/>
          <w:kern w:val="2"/>
          <w:sz w:val="24"/>
          <w:szCs w:val="24"/>
          <w14:ligatures w14:val="standardContextual"/>
        </w:rPr>
      </w:pPr>
      <w:hyperlink w:anchor="_Toc230163840" w:history="1">
        <w:r w:rsidRPr="00B545B5">
          <w:rPr>
            <w:rStyle w:val="Hyperlink"/>
            <w:lang w:bidi="en-US"/>
          </w:rPr>
          <w:t>Figure 2</w:t>
        </w:r>
        <w:r w:rsidRPr="00B545B5">
          <w:rPr>
            <w:rStyle w:val="Hyperlink"/>
            <w:lang w:bidi="en-US"/>
          </w:rPr>
          <w:noBreakHyphen/>
          <w:t>24: Information Help Feature</w:t>
        </w:r>
        <w:r>
          <w:rPr>
            <w:webHidden/>
          </w:rPr>
          <w:tab/>
        </w:r>
        <w:r>
          <w:rPr>
            <w:webHidden/>
          </w:rPr>
          <w:fldChar w:fldCharType="begin"/>
        </w:r>
        <w:r>
          <w:rPr>
            <w:webHidden/>
          </w:rPr>
          <w:instrText xml:space="preserve"> PAGEREF _Toc230163840 \h </w:instrText>
        </w:r>
        <w:r>
          <w:rPr>
            <w:webHidden/>
          </w:rPr>
        </w:r>
        <w:r>
          <w:rPr>
            <w:webHidden/>
          </w:rPr>
          <w:fldChar w:fldCharType="separate"/>
        </w:r>
        <w:r>
          <w:rPr>
            <w:webHidden/>
          </w:rPr>
          <w:t>2-16</w:t>
        </w:r>
        <w:r>
          <w:rPr>
            <w:webHidden/>
          </w:rPr>
          <w:fldChar w:fldCharType="end"/>
        </w:r>
      </w:hyperlink>
    </w:p>
    <w:p w14:paraId="0E9E934C" w14:textId="2EFEF54F" w:rsidR="00EC7503" w:rsidRDefault="00EC7503">
      <w:pPr>
        <w:pStyle w:val="TableofFigures"/>
        <w:rPr>
          <w:rFonts w:eastAsiaTheme="minorEastAsia" w:cstheme="minorBidi"/>
          <w:kern w:val="2"/>
          <w:sz w:val="24"/>
          <w:szCs w:val="24"/>
          <w14:ligatures w14:val="standardContextual"/>
        </w:rPr>
      </w:pPr>
      <w:hyperlink w:anchor="_Toc230163841" w:history="1">
        <w:r w:rsidRPr="00B545B5">
          <w:rPr>
            <w:rStyle w:val="Hyperlink"/>
            <w:lang w:bidi="en-US"/>
          </w:rPr>
          <w:t>Figure 4</w:t>
        </w:r>
        <w:r w:rsidRPr="00B545B5">
          <w:rPr>
            <w:rStyle w:val="Hyperlink"/>
            <w:lang w:bidi="en-US"/>
          </w:rPr>
          <w:noBreakHyphen/>
          <w:t>1: Loan Search Screen - Suspense Loans</w:t>
        </w:r>
        <w:r>
          <w:rPr>
            <w:webHidden/>
          </w:rPr>
          <w:tab/>
        </w:r>
        <w:r>
          <w:rPr>
            <w:webHidden/>
          </w:rPr>
          <w:fldChar w:fldCharType="begin"/>
        </w:r>
        <w:r>
          <w:rPr>
            <w:webHidden/>
          </w:rPr>
          <w:instrText xml:space="preserve"> PAGEREF _Toc230163841 \h </w:instrText>
        </w:r>
        <w:r>
          <w:rPr>
            <w:webHidden/>
          </w:rPr>
        </w:r>
        <w:r>
          <w:rPr>
            <w:webHidden/>
          </w:rPr>
          <w:fldChar w:fldCharType="separate"/>
        </w:r>
        <w:r>
          <w:rPr>
            <w:webHidden/>
          </w:rPr>
          <w:t>4-2</w:t>
        </w:r>
        <w:r>
          <w:rPr>
            <w:webHidden/>
          </w:rPr>
          <w:fldChar w:fldCharType="end"/>
        </w:r>
      </w:hyperlink>
    </w:p>
    <w:p w14:paraId="74858B32" w14:textId="077441E3" w:rsidR="00EC7503" w:rsidRDefault="00EC7503">
      <w:pPr>
        <w:pStyle w:val="TableofFigures"/>
        <w:rPr>
          <w:rFonts w:eastAsiaTheme="minorEastAsia" w:cstheme="minorBidi"/>
          <w:kern w:val="2"/>
          <w:sz w:val="24"/>
          <w:szCs w:val="24"/>
          <w14:ligatures w14:val="standardContextual"/>
        </w:rPr>
      </w:pPr>
      <w:hyperlink w:anchor="_Toc230163842" w:history="1">
        <w:r w:rsidRPr="00B545B5">
          <w:rPr>
            <w:rStyle w:val="Hyperlink"/>
            <w:lang w:bidi="en-US"/>
          </w:rPr>
          <w:t>Figure 4</w:t>
        </w:r>
        <w:r w:rsidRPr="00B545B5">
          <w:rPr>
            <w:rStyle w:val="Hyperlink"/>
            <w:lang w:bidi="en-US"/>
          </w:rPr>
          <w:noBreakHyphen/>
          <w:t>2: Loan Setup Screen</w:t>
        </w:r>
        <w:r>
          <w:rPr>
            <w:webHidden/>
          </w:rPr>
          <w:tab/>
        </w:r>
        <w:r>
          <w:rPr>
            <w:webHidden/>
          </w:rPr>
          <w:fldChar w:fldCharType="begin"/>
        </w:r>
        <w:r>
          <w:rPr>
            <w:webHidden/>
          </w:rPr>
          <w:instrText xml:space="preserve"> PAGEREF _Toc230163842 \h </w:instrText>
        </w:r>
        <w:r>
          <w:rPr>
            <w:webHidden/>
          </w:rPr>
        </w:r>
        <w:r>
          <w:rPr>
            <w:webHidden/>
          </w:rPr>
          <w:fldChar w:fldCharType="separate"/>
        </w:r>
        <w:r>
          <w:rPr>
            <w:webHidden/>
          </w:rPr>
          <w:t>4-3</w:t>
        </w:r>
        <w:r>
          <w:rPr>
            <w:webHidden/>
          </w:rPr>
          <w:fldChar w:fldCharType="end"/>
        </w:r>
      </w:hyperlink>
    </w:p>
    <w:p w14:paraId="4239ED08" w14:textId="1A74723F" w:rsidR="00EC7503" w:rsidRDefault="00EC7503">
      <w:pPr>
        <w:pStyle w:val="TableofFigures"/>
        <w:rPr>
          <w:rFonts w:eastAsiaTheme="minorEastAsia" w:cstheme="minorBidi"/>
          <w:kern w:val="2"/>
          <w:sz w:val="24"/>
          <w:szCs w:val="24"/>
          <w14:ligatures w14:val="standardContextual"/>
        </w:rPr>
      </w:pPr>
      <w:hyperlink w:anchor="_Toc230163843" w:history="1">
        <w:r w:rsidRPr="00B545B5">
          <w:rPr>
            <w:rStyle w:val="Hyperlink"/>
            <w:lang w:bidi="en-US"/>
          </w:rPr>
          <w:t>Figure 4</w:t>
        </w:r>
        <w:r w:rsidRPr="00B545B5">
          <w:rPr>
            <w:rStyle w:val="Hyperlink"/>
            <w:lang w:bidi="en-US"/>
          </w:rPr>
          <w:noBreakHyphen/>
          <w:t>3: Sample Error Message - Loan Setup Screen</w:t>
        </w:r>
        <w:r>
          <w:rPr>
            <w:webHidden/>
          </w:rPr>
          <w:tab/>
        </w:r>
        <w:r>
          <w:rPr>
            <w:webHidden/>
          </w:rPr>
          <w:fldChar w:fldCharType="begin"/>
        </w:r>
        <w:r>
          <w:rPr>
            <w:webHidden/>
          </w:rPr>
          <w:instrText xml:space="preserve"> PAGEREF _Toc230163843 \h </w:instrText>
        </w:r>
        <w:r>
          <w:rPr>
            <w:webHidden/>
          </w:rPr>
        </w:r>
        <w:r>
          <w:rPr>
            <w:webHidden/>
          </w:rPr>
          <w:fldChar w:fldCharType="separate"/>
        </w:r>
        <w:r>
          <w:rPr>
            <w:webHidden/>
          </w:rPr>
          <w:t>4-3</w:t>
        </w:r>
        <w:r>
          <w:rPr>
            <w:webHidden/>
          </w:rPr>
          <w:fldChar w:fldCharType="end"/>
        </w:r>
      </w:hyperlink>
    </w:p>
    <w:p w14:paraId="43472D17" w14:textId="0A821004" w:rsidR="00EC7503" w:rsidRDefault="00EC7503">
      <w:pPr>
        <w:pStyle w:val="TableofFigures"/>
        <w:rPr>
          <w:rFonts w:eastAsiaTheme="minorEastAsia" w:cstheme="minorBidi"/>
          <w:kern w:val="2"/>
          <w:sz w:val="24"/>
          <w:szCs w:val="24"/>
          <w14:ligatures w14:val="standardContextual"/>
        </w:rPr>
      </w:pPr>
      <w:hyperlink w:anchor="_Toc230163844" w:history="1">
        <w:r w:rsidRPr="00B545B5">
          <w:rPr>
            <w:rStyle w:val="Hyperlink"/>
            <w:lang w:bidi="en-US"/>
          </w:rPr>
          <w:t>Figure 4</w:t>
        </w:r>
        <w:r w:rsidRPr="00B545B5">
          <w:rPr>
            <w:rStyle w:val="Hyperlink"/>
            <w:lang w:bidi="en-US"/>
          </w:rPr>
          <w:noBreakHyphen/>
          <w:t>4: Sample Excel Template – B2G Loan Setup Import File</w:t>
        </w:r>
        <w:r>
          <w:rPr>
            <w:webHidden/>
          </w:rPr>
          <w:tab/>
        </w:r>
        <w:r>
          <w:rPr>
            <w:webHidden/>
          </w:rPr>
          <w:fldChar w:fldCharType="begin"/>
        </w:r>
        <w:r>
          <w:rPr>
            <w:webHidden/>
          </w:rPr>
          <w:instrText xml:space="preserve"> PAGEREF _Toc230163844 \h </w:instrText>
        </w:r>
        <w:r>
          <w:rPr>
            <w:webHidden/>
          </w:rPr>
        </w:r>
        <w:r>
          <w:rPr>
            <w:webHidden/>
          </w:rPr>
          <w:fldChar w:fldCharType="separate"/>
        </w:r>
        <w:r>
          <w:rPr>
            <w:webHidden/>
          </w:rPr>
          <w:t>4-11</w:t>
        </w:r>
        <w:r>
          <w:rPr>
            <w:webHidden/>
          </w:rPr>
          <w:fldChar w:fldCharType="end"/>
        </w:r>
      </w:hyperlink>
    </w:p>
    <w:p w14:paraId="1C999563" w14:textId="1F8647A4" w:rsidR="00EC7503" w:rsidRDefault="00EC7503">
      <w:pPr>
        <w:pStyle w:val="TableofFigures"/>
        <w:rPr>
          <w:rFonts w:eastAsiaTheme="minorEastAsia" w:cstheme="minorBidi"/>
          <w:kern w:val="2"/>
          <w:sz w:val="24"/>
          <w:szCs w:val="24"/>
          <w14:ligatures w14:val="standardContextual"/>
        </w:rPr>
      </w:pPr>
      <w:hyperlink w:anchor="_Toc230163845" w:history="1">
        <w:r w:rsidRPr="00B545B5">
          <w:rPr>
            <w:rStyle w:val="Hyperlink"/>
            <w:lang w:bidi="en-US"/>
          </w:rPr>
          <w:t>Figure 4</w:t>
        </w:r>
        <w:r w:rsidRPr="00B545B5">
          <w:rPr>
            <w:rStyle w:val="Hyperlink"/>
            <w:lang w:bidi="en-US"/>
          </w:rPr>
          <w:noBreakHyphen/>
          <w:t>5: Servicer File Upload Screen – Import Results Section</w:t>
        </w:r>
        <w:r>
          <w:rPr>
            <w:webHidden/>
          </w:rPr>
          <w:tab/>
        </w:r>
        <w:r>
          <w:rPr>
            <w:webHidden/>
          </w:rPr>
          <w:fldChar w:fldCharType="begin"/>
        </w:r>
        <w:r>
          <w:rPr>
            <w:webHidden/>
          </w:rPr>
          <w:instrText xml:space="preserve"> PAGEREF _Toc230163845 \h </w:instrText>
        </w:r>
        <w:r>
          <w:rPr>
            <w:webHidden/>
          </w:rPr>
        </w:r>
        <w:r>
          <w:rPr>
            <w:webHidden/>
          </w:rPr>
          <w:fldChar w:fldCharType="separate"/>
        </w:r>
        <w:r>
          <w:rPr>
            <w:webHidden/>
          </w:rPr>
          <w:t>4-12</w:t>
        </w:r>
        <w:r>
          <w:rPr>
            <w:webHidden/>
          </w:rPr>
          <w:fldChar w:fldCharType="end"/>
        </w:r>
      </w:hyperlink>
    </w:p>
    <w:p w14:paraId="4B04BC20" w14:textId="5CA04D63" w:rsidR="00EC7503" w:rsidRDefault="00EC7503">
      <w:pPr>
        <w:pStyle w:val="TableofFigures"/>
        <w:rPr>
          <w:rFonts w:eastAsiaTheme="minorEastAsia" w:cstheme="minorBidi"/>
          <w:kern w:val="2"/>
          <w:sz w:val="24"/>
          <w:szCs w:val="24"/>
          <w14:ligatures w14:val="standardContextual"/>
        </w:rPr>
      </w:pPr>
      <w:hyperlink w:anchor="_Toc230163846" w:history="1">
        <w:r w:rsidRPr="00B545B5">
          <w:rPr>
            <w:rStyle w:val="Hyperlink"/>
            <w:lang w:bidi="en-US"/>
          </w:rPr>
          <w:t>Figure 4</w:t>
        </w:r>
        <w:r w:rsidRPr="00B545B5">
          <w:rPr>
            <w:rStyle w:val="Hyperlink"/>
            <w:lang w:bidi="en-US"/>
          </w:rPr>
          <w:noBreakHyphen/>
          <w:t>6: Transmittal Search Results for Initial IMIP Due</w:t>
        </w:r>
        <w:r>
          <w:rPr>
            <w:webHidden/>
          </w:rPr>
          <w:tab/>
        </w:r>
        <w:r>
          <w:rPr>
            <w:webHidden/>
          </w:rPr>
          <w:fldChar w:fldCharType="begin"/>
        </w:r>
        <w:r>
          <w:rPr>
            <w:webHidden/>
          </w:rPr>
          <w:instrText xml:space="preserve"> PAGEREF _Toc230163846 \h </w:instrText>
        </w:r>
        <w:r>
          <w:rPr>
            <w:webHidden/>
          </w:rPr>
        </w:r>
        <w:r>
          <w:rPr>
            <w:webHidden/>
          </w:rPr>
          <w:fldChar w:fldCharType="separate"/>
        </w:r>
        <w:r>
          <w:rPr>
            <w:webHidden/>
          </w:rPr>
          <w:t>4-14</w:t>
        </w:r>
        <w:r>
          <w:rPr>
            <w:webHidden/>
          </w:rPr>
          <w:fldChar w:fldCharType="end"/>
        </w:r>
      </w:hyperlink>
    </w:p>
    <w:p w14:paraId="0FB1E434" w14:textId="1526414E" w:rsidR="00EC7503" w:rsidRDefault="00EC7503">
      <w:pPr>
        <w:pStyle w:val="TableofFigures"/>
        <w:rPr>
          <w:rFonts w:eastAsiaTheme="minorEastAsia" w:cstheme="minorBidi"/>
          <w:kern w:val="2"/>
          <w:sz w:val="24"/>
          <w:szCs w:val="24"/>
          <w14:ligatures w14:val="standardContextual"/>
        </w:rPr>
      </w:pPr>
      <w:hyperlink w:anchor="_Toc230163847" w:history="1">
        <w:r w:rsidRPr="00B545B5">
          <w:rPr>
            <w:rStyle w:val="Hyperlink"/>
            <w:lang w:bidi="en-US"/>
          </w:rPr>
          <w:t>Figure 4</w:t>
        </w:r>
        <w:r w:rsidRPr="00B545B5">
          <w:rPr>
            <w:rStyle w:val="Hyperlink"/>
            <w:lang w:bidi="en-US"/>
          </w:rPr>
          <w:noBreakHyphen/>
          <w:t>7: Loan Setup Screen – Refund Request Section</w:t>
        </w:r>
        <w:r>
          <w:rPr>
            <w:webHidden/>
          </w:rPr>
          <w:tab/>
        </w:r>
        <w:r>
          <w:rPr>
            <w:webHidden/>
          </w:rPr>
          <w:fldChar w:fldCharType="begin"/>
        </w:r>
        <w:r>
          <w:rPr>
            <w:webHidden/>
          </w:rPr>
          <w:instrText xml:space="preserve"> PAGEREF _Toc230163847 \h </w:instrText>
        </w:r>
        <w:r>
          <w:rPr>
            <w:webHidden/>
          </w:rPr>
        </w:r>
        <w:r>
          <w:rPr>
            <w:webHidden/>
          </w:rPr>
          <w:fldChar w:fldCharType="separate"/>
        </w:r>
        <w:r>
          <w:rPr>
            <w:webHidden/>
          </w:rPr>
          <w:t>4-15</w:t>
        </w:r>
        <w:r>
          <w:rPr>
            <w:webHidden/>
          </w:rPr>
          <w:fldChar w:fldCharType="end"/>
        </w:r>
      </w:hyperlink>
    </w:p>
    <w:p w14:paraId="368C6ACB" w14:textId="6B6F29D5" w:rsidR="00EC7503" w:rsidRDefault="00EC7503">
      <w:pPr>
        <w:pStyle w:val="TableofFigures"/>
        <w:rPr>
          <w:rFonts w:eastAsiaTheme="minorEastAsia" w:cstheme="minorBidi"/>
          <w:kern w:val="2"/>
          <w:sz w:val="24"/>
          <w:szCs w:val="24"/>
          <w14:ligatures w14:val="standardContextual"/>
        </w:rPr>
      </w:pPr>
      <w:hyperlink w:anchor="_Toc230163848" w:history="1">
        <w:r w:rsidRPr="00B545B5">
          <w:rPr>
            <w:rStyle w:val="Hyperlink"/>
            <w:lang w:bidi="en-US"/>
          </w:rPr>
          <w:t>Figure 4</w:t>
        </w:r>
        <w:r w:rsidRPr="00B545B5">
          <w:rPr>
            <w:rStyle w:val="Hyperlink"/>
            <w:lang w:bidi="en-US"/>
          </w:rPr>
          <w:noBreakHyphen/>
          <w:t>8: Refund Request after Loan Setup</w:t>
        </w:r>
        <w:r>
          <w:rPr>
            <w:webHidden/>
          </w:rPr>
          <w:tab/>
        </w:r>
        <w:r>
          <w:rPr>
            <w:webHidden/>
          </w:rPr>
          <w:fldChar w:fldCharType="begin"/>
        </w:r>
        <w:r>
          <w:rPr>
            <w:webHidden/>
          </w:rPr>
          <w:instrText xml:space="preserve"> PAGEREF _Toc230163848 \h </w:instrText>
        </w:r>
        <w:r>
          <w:rPr>
            <w:webHidden/>
          </w:rPr>
        </w:r>
        <w:r>
          <w:rPr>
            <w:webHidden/>
          </w:rPr>
          <w:fldChar w:fldCharType="separate"/>
        </w:r>
        <w:r>
          <w:rPr>
            <w:webHidden/>
          </w:rPr>
          <w:t>4-16</w:t>
        </w:r>
        <w:r>
          <w:rPr>
            <w:webHidden/>
          </w:rPr>
          <w:fldChar w:fldCharType="end"/>
        </w:r>
      </w:hyperlink>
    </w:p>
    <w:p w14:paraId="43E9C7A9" w14:textId="272ABE28" w:rsidR="00EC7503" w:rsidRDefault="00EC7503">
      <w:pPr>
        <w:pStyle w:val="TableofFigures"/>
        <w:rPr>
          <w:rFonts w:eastAsiaTheme="minorEastAsia" w:cstheme="minorBidi"/>
          <w:kern w:val="2"/>
          <w:sz w:val="24"/>
          <w:szCs w:val="24"/>
          <w14:ligatures w14:val="standardContextual"/>
        </w:rPr>
      </w:pPr>
      <w:hyperlink w:anchor="_Toc230163849" w:history="1">
        <w:r w:rsidRPr="00B545B5">
          <w:rPr>
            <w:rStyle w:val="Hyperlink"/>
            <w:lang w:bidi="en-US"/>
          </w:rPr>
          <w:t>Figure 4</w:t>
        </w:r>
        <w:r w:rsidRPr="00B545B5">
          <w:rPr>
            <w:rStyle w:val="Hyperlink"/>
            <w:lang w:bidi="en-US"/>
          </w:rPr>
          <w:noBreakHyphen/>
          <w:t>9: Refund Transaction on Cancelled Loan</w:t>
        </w:r>
        <w:r>
          <w:rPr>
            <w:webHidden/>
          </w:rPr>
          <w:tab/>
        </w:r>
        <w:r>
          <w:rPr>
            <w:webHidden/>
          </w:rPr>
          <w:fldChar w:fldCharType="begin"/>
        </w:r>
        <w:r>
          <w:rPr>
            <w:webHidden/>
          </w:rPr>
          <w:instrText xml:space="preserve"> PAGEREF _Toc230163849 \h </w:instrText>
        </w:r>
        <w:r>
          <w:rPr>
            <w:webHidden/>
          </w:rPr>
        </w:r>
        <w:r>
          <w:rPr>
            <w:webHidden/>
          </w:rPr>
          <w:fldChar w:fldCharType="separate"/>
        </w:r>
        <w:r>
          <w:rPr>
            <w:webHidden/>
          </w:rPr>
          <w:t>4-17</w:t>
        </w:r>
        <w:r>
          <w:rPr>
            <w:webHidden/>
          </w:rPr>
          <w:fldChar w:fldCharType="end"/>
        </w:r>
      </w:hyperlink>
    </w:p>
    <w:p w14:paraId="7A9D7708" w14:textId="485B136C" w:rsidR="00EC7503" w:rsidRDefault="00EC7503">
      <w:pPr>
        <w:pStyle w:val="TableofFigures"/>
        <w:rPr>
          <w:rFonts w:eastAsiaTheme="minorEastAsia" w:cstheme="minorBidi"/>
          <w:kern w:val="2"/>
          <w:sz w:val="24"/>
          <w:szCs w:val="24"/>
          <w14:ligatures w14:val="standardContextual"/>
        </w:rPr>
      </w:pPr>
      <w:hyperlink w:anchor="_Toc230163850" w:history="1">
        <w:r w:rsidRPr="00B545B5">
          <w:rPr>
            <w:rStyle w:val="Hyperlink"/>
            <w:lang w:bidi="en-US"/>
          </w:rPr>
          <w:t>Figure 4</w:t>
        </w:r>
        <w:r w:rsidRPr="00B545B5">
          <w:rPr>
            <w:rStyle w:val="Hyperlink"/>
            <w:lang w:bidi="en-US"/>
          </w:rPr>
          <w:noBreakHyphen/>
          <w:t>10: Accounting Refund Search</w:t>
        </w:r>
        <w:r>
          <w:rPr>
            <w:webHidden/>
          </w:rPr>
          <w:tab/>
        </w:r>
        <w:r>
          <w:rPr>
            <w:webHidden/>
          </w:rPr>
          <w:fldChar w:fldCharType="begin"/>
        </w:r>
        <w:r>
          <w:rPr>
            <w:webHidden/>
          </w:rPr>
          <w:instrText xml:space="preserve"> PAGEREF _Toc230163850 \h </w:instrText>
        </w:r>
        <w:r>
          <w:rPr>
            <w:webHidden/>
          </w:rPr>
        </w:r>
        <w:r>
          <w:rPr>
            <w:webHidden/>
          </w:rPr>
          <w:fldChar w:fldCharType="separate"/>
        </w:r>
        <w:r>
          <w:rPr>
            <w:webHidden/>
          </w:rPr>
          <w:t>4-17</w:t>
        </w:r>
        <w:r>
          <w:rPr>
            <w:webHidden/>
          </w:rPr>
          <w:fldChar w:fldCharType="end"/>
        </w:r>
      </w:hyperlink>
    </w:p>
    <w:p w14:paraId="05EC698B" w14:textId="0074984F" w:rsidR="00EC7503" w:rsidRDefault="00EC7503">
      <w:pPr>
        <w:pStyle w:val="TableofFigures"/>
        <w:rPr>
          <w:rFonts w:eastAsiaTheme="minorEastAsia" w:cstheme="minorBidi"/>
          <w:kern w:val="2"/>
          <w:sz w:val="24"/>
          <w:szCs w:val="24"/>
          <w14:ligatures w14:val="standardContextual"/>
        </w:rPr>
      </w:pPr>
      <w:hyperlink w:anchor="_Toc230163851" w:history="1">
        <w:r w:rsidRPr="00B545B5">
          <w:rPr>
            <w:rStyle w:val="Hyperlink"/>
            <w:lang w:bidi="en-US"/>
          </w:rPr>
          <w:t>Figure 4</w:t>
        </w:r>
        <w:r w:rsidRPr="00B545B5">
          <w:rPr>
            <w:rStyle w:val="Hyperlink"/>
            <w:lang w:bidi="en-US"/>
          </w:rPr>
          <w:noBreakHyphen/>
          <w:t>11: Refund Information</w:t>
        </w:r>
        <w:r>
          <w:rPr>
            <w:webHidden/>
          </w:rPr>
          <w:tab/>
        </w:r>
        <w:r>
          <w:rPr>
            <w:webHidden/>
          </w:rPr>
          <w:fldChar w:fldCharType="begin"/>
        </w:r>
        <w:r>
          <w:rPr>
            <w:webHidden/>
          </w:rPr>
          <w:instrText xml:space="preserve"> PAGEREF _Toc230163851 \h </w:instrText>
        </w:r>
        <w:r>
          <w:rPr>
            <w:webHidden/>
          </w:rPr>
        </w:r>
        <w:r>
          <w:rPr>
            <w:webHidden/>
          </w:rPr>
          <w:fldChar w:fldCharType="separate"/>
        </w:r>
        <w:r>
          <w:rPr>
            <w:webHidden/>
          </w:rPr>
          <w:t>4-18</w:t>
        </w:r>
        <w:r>
          <w:rPr>
            <w:webHidden/>
          </w:rPr>
          <w:fldChar w:fldCharType="end"/>
        </w:r>
      </w:hyperlink>
    </w:p>
    <w:p w14:paraId="5999A1E2" w14:textId="6C7CC9B4" w:rsidR="00EC7503" w:rsidRDefault="00EC7503">
      <w:pPr>
        <w:pStyle w:val="TableofFigures"/>
        <w:rPr>
          <w:rFonts w:eastAsiaTheme="minorEastAsia" w:cstheme="minorBidi"/>
          <w:kern w:val="2"/>
          <w:sz w:val="24"/>
          <w:szCs w:val="24"/>
          <w14:ligatures w14:val="standardContextual"/>
        </w:rPr>
      </w:pPr>
      <w:hyperlink w:anchor="_Toc230163852" w:history="1">
        <w:r w:rsidRPr="00B545B5">
          <w:rPr>
            <w:rStyle w:val="Hyperlink"/>
            <w:lang w:bidi="en-US"/>
          </w:rPr>
          <w:t>Figure 5</w:t>
        </w:r>
        <w:r w:rsidRPr="00B545B5">
          <w:rPr>
            <w:rStyle w:val="Hyperlink"/>
            <w:lang w:bidi="en-US"/>
          </w:rPr>
          <w:noBreakHyphen/>
          <w:t>1: Critical Alerts Window</w:t>
        </w:r>
        <w:r>
          <w:rPr>
            <w:webHidden/>
          </w:rPr>
          <w:tab/>
        </w:r>
        <w:r>
          <w:rPr>
            <w:webHidden/>
          </w:rPr>
          <w:fldChar w:fldCharType="begin"/>
        </w:r>
        <w:r>
          <w:rPr>
            <w:webHidden/>
          </w:rPr>
          <w:instrText xml:space="preserve"> PAGEREF _Toc230163852 \h </w:instrText>
        </w:r>
        <w:r>
          <w:rPr>
            <w:webHidden/>
          </w:rPr>
        </w:r>
        <w:r>
          <w:rPr>
            <w:webHidden/>
          </w:rPr>
          <w:fldChar w:fldCharType="separate"/>
        </w:r>
        <w:r>
          <w:rPr>
            <w:webHidden/>
          </w:rPr>
          <w:t>5-2</w:t>
        </w:r>
        <w:r>
          <w:rPr>
            <w:webHidden/>
          </w:rPr>
          <w:fldChar w:fldCharType="end"/>
        </w:r>
      </w:hyperlink>
    </w:p>
    <w:p w14:paraId="75E43144" w14:textId="2ABAA8FD" w:rsidR="00EC7503" w:rsidRDefault="00EC7503">
      <w:pPr>
        <w:pStyle w:val="TableofFigures"/>
        <w:rPr>
          <w:rFonts w:eastAsiaTheme="minorEastAsia" w:cstheme="minorBidi"/>
          <w:kern w:val="2"/>
          <w:sz w:val="24"/>
          <w:szCs w:val="24"/>
          <w14:ligatures w14:val="standardContextual"/>
        </w:rPr>
      </w:pPr>
      <w:hyperlink w:anchor="_Toc230163853" w:history="1">
        <w:r w:rsidRPr="00B545B5">
          <w:rPr>
            <w:rStyle w:val="Hyperlink"/>
            <w:lang w:bidi="en-US"/>
          </w:rPr>
          <w:t>Figure 5</w:t>
        </w:r>
        <w:r w:rsidRPr="00B545B5">
          <w:rPr>
            <w:rStyle w:val="Hyperlink"/>
            <w:lang w:bidi="en-US"/>
          </w:rPr>
          <w:noBreakHyphen/>
          <w:t>2: Loan Balance</w:t>
        </w:r>
        <w:r>
          <w:rPr>
            <w:webHidden/>
          </w:rPr>
          <w:tab/>
        </w:r>
        <w:r>
          <w:rPr>
            <w:webHidden/>
          </w:rPr>
          <w:fldChar w:fldCharType="begin"/>
        </w:r>
        <w:r>
          <w:rPr>
            <w:webHidden/>
          </w:rPr>
          <w:instrText xml:space="preserve"> PAGEREF _Toc230163853 \h </w:instrText>
        </w:r>
        <w:r>
          <w:rPr>
            <w:webHidden/>
          </w:rPr>
        </w:r>
        <w:r>
          <w:rPr>
            <w:webHidden/>
          </w:rPr>
          <w:fldChar w:fldCharType="separate"/>
        </w:r>
        <w:r>
          <w:rPr>
            <w:webHidden/>
          </w:rPr>
          <w:t>5-3</w:t>
        </w:r>
        <w:r>
          <w:rPr>
            <w:webHidden/>
          </w:rPr>
          <w:fldChar w:fldCharType="end"/>
        </w:r>
      </w:hyperlink>
    </w:p>
    <w:p w14:paraId="4E42F98F" w14:textId="368D08A8" w:rsidR="00EC7503" w:rsidRDefault="00EC7503">
      <w:pPr>
        <w:pStyle w:val="TableofFigures"/>
        <w:rPr>
          <w:rFonts w:eastAsiaTheme="minorEastAsia" w:cstheme="minorBidi"/>
          <w:kern w:val="2"/>
          <w:sz w:val="24"/>
          <w:szCs w:val="24"/>
          <w14:ligatures w14:val="standardContextual"/>
        </w:rPr>
      </w:pPr>
      <w:hyperlink w:anchor="_Toc230163854" w:history="1">
        <w:r w:rsidRPr="00B545B5">
          <w:rPr>
            <w:rStyle w:val="Hyperlink"/>
            <w:lang w:bidi="en-US"/>
          </w:rPr>
          <w:t>Figure 5</w:t>
        </w:r>
        <w:r w:rsidRPr="00B545B5">
          <w:rPr>
            <w:rStyle w:val="Hyperlink"/>
            <w:lang w:bidi="en-US"/>
          </w:rPr>
          <w:noBreakHyphen/>
          <w:t>3: Payment Plan Information</w:t>
        </w:r>
        <w:r>
          <w:rPr>
            <w:webHidden/>
          </w:rPr>
          <w:tab/>
        </w:r>
        <w:r>
          <w:rPr>
            <w:webHidden/>
          </w:rPr>
          <w:fldChar w:fldCharType="begin"/>
        </w:r>
        <w:r>
          <w:rPr>
            <w:webHidden/>
          </w:rPr>
          <w:instrText xml:space="preserve"> PAGEREF _Toc230163854 \h </w:instrText>
        </w:r>
        <w:r>
          <w:rPr>
            <w:webHidden/>
          </w:rPr>
        </w:r>
        <w:r>
          <w:rPr>
            <w:webHidden/>
          </w:rPr>
          <w:fldChar w:fldCharType="separate"/>
        </w:r>
        <w:r>
          <w:rPr>
            <w:webHidden/>
          </w:rPr>
          <w:t>5-3</w:t>
        </w:r>
        <w:r>
          <w:rPr>
            <w:webHidden/>
          </w:rPr>
          <w:fldChar w:fldCharType="end"/>
        </w:r>
      </w:hyperlink>
    </w:p>
    <w:p w14:paraId="7A6CC687" w14:textId="094C09C4" w:rsidR="00EC7503" w:rsidRDefault="00EC7503">
      <w:pPr>
        <w:pStyle w:val="TableofFigures"/>
        <w:rPr>
          <w:rFonts w:eastAsiaTheme="minorEastAsia" w:cstheme="minorBidi"/>
          <w:kern w:val="2"/>
          <w:sz w:val="24"/>
          <w:szCs w:val="24"/>
          <w14:ligatures w14:val="standardContextual"/>
        </w:rPr>
      </w:pPr>
      <w:hyperlink w:anchor="_Toc230163855" w:history="1">
        <w:r w:rsidRPr="00B545B5">
          <w:rPr>
            <w:rStyle w:val="Hyperlink"/>
            <w:lang w:bidi="en-US"/>
          </w:rPr>
          <w:t>Figure 5</w:t>
        </w:r>
        <w:r w:rsidRPr="00B545B5">
          <w:rPr>
            <w:rStyle w:val="Hyperlink"/>
            <w:lang w:bidi="en-US"/>
          </w:rPr>
          <w:noBreakHyphen/>
          <w:t>4: Edit Payment Plan Window</w:t>
        </w:r>
        <w:r>
          <w:rPr>
            <w:webHidden/>
          </w:rPr>
          <w:tab/>
        </w:r>
        <w:r>
          <w:rPr>
            <w:webHidden/>
          </w:rPr>
          <w:fldChar w:fldCharType="begin"/>
        </w:r>
        <w:r>
          <w:rPr>
            <w:webHidden/>
          </w:rPr>
          <w:instrText xml:space="preserve"> PAGEREF _Toc230163855 \h </w:instrText>
        </w:r>
        <w:r>
          <w:rPr>
            <w:webHidden/>
          </w:rPr>
        </w:r>
        <w:r>
          <w:rPr>
            <w:webHidden/>
          </w:rPr>
          <w:fldChar w:fldCharType="separate"/>
        </w:r>
        <w:r>
          <w:rPr>
            <w:webHidden/>
          </w:rPr>
          <w:t>5-4</w:t>
        </w:r>
        <w:r>
          <w:rPr>
            <w:webHidden/>
          </w:rPr>
          <w:fldChar w:fldCharType="end"/>
        </w:r>
      </w:hyperlink>
    </w:p>
    <w:p w14:paraId="3A09123E" w14:textId="5C03BBF2" w:rsidR="00EC7503" w:rsidRDefault="00EC7503">
      <w:pPr>
        <w:pStyle w:val="TableofFigures"/>
        <w:rPr>
          <w:rFonts w:eastAsiaTheme="minorEastAsia" w:cstheme="minorBidi"/>
          <w:kern w:val="2"/>
          <w:sz w:val="24"/>
          <w:szCs w:val="24"/>
          <w14:ligatures w14:val="standardContextual"/>
        </w:rPr>
      </w:pPr>
      <w:hyperlink w:anchor="_Toc230163856" w:history="1">
        <w:r w:rsidRPr="00B545B5">
          <w:rPr>
            <w:rStyle w:val="Hyperlink"/>
            <w:lang w:bidi="en-US"/>
          </w:rPr>
          <w:t>Figure 5</w:t>
        </w:r>
        <w:r w:rsidRPr="00B545B5">
          <w:rPr>
            <w:rStyle w:val="Hyperlink"/>
            <w:lang w:bidi="en-US"/>
          </w:rPr>
          <w:noBreakHyphen/>
          <w:t>5: Loan Balance Screen – Audit Information Section</w:t>
        </w:r>
        <w:r>
          <w:rPr>
            <w:webHidden/>
          </w:rPr>
          <w:tab/>
        </w:r>
        <w:r>
          <w:rPr>
            <w:webHidden/>
          </w:rPr>
          <w:fldChar w:fldCharType="begin"/>
        </w:r>
        <w:r>
          <w:rPr>
            <w:webHidden/>
          </w:rPr>
          <w:instrText xml:space="preserve"> PAGEREF _Toc230163856 \h </w:instrText>
        </w:r>
        <w:r>
          <w:rPr>
            <w:webHidden/>
          </w:rPr>
        </w:r>
        <w:r>
          <w:rPr>
            <w:webHidden/>
          </w:rPr>
          <w:fldChar w:fldCharType="separate"/>
        </w:r>
        <w:r>
          <w:rPr>
            <w:webHidden/>
          </w:rPr>
          <w:t>5-4</w:t>
        </w:r>
        <w:r>
          <w:rPr>
            <w:webHidden/>
          </w:rPr>
          <w:fldChar w:fldCharType="end"/>
        </w:r>
      </w:hyperlink>
    </w:p>
    <w:p w14:paraId="090DAF44" w14:textId="4D03E5FF" w:rsidR="00EC7503" w:rsidRDefault="00EC7503">
      <w:pPr>
        <w:pStyle w:val="TableofFigures"/>
        <w:rPr>
          <w:rFonts w:eastAsiaTheme="minorEastAsia" w:cstheme="minorBidi"/>
          <w:kern w:val="2"/>
          <w:sz w:val="24"/>
          <w:szCs w:val="24"/>
          <w14:ligatures w14:val="standardContextual"/>
        </w:rPr>
      </w:pPr>
      <w:hyperlink w:anchor="_Toc230163857" w:history="1">
        <w:r w:rsidRPr="00B545B5">
          <w:rPr>
            <w:rStyle w:val="Hyperlink"/>
            <w:lang w:bidi="en-US"/>
          </w:rPr>
          <w:t>Figure 5</w:t>
        </w:r>
        <w:r w:rsidRPr="00B545B5">
          <w:rPr>
            <w:rStyle w:val="Hyperlink"/>
            <w:lang w:bidi="en-US"/>
          </w:rPr>
          <w:noBreakHyphen/>
          <w:t>6: User Information Window</w:t>
        </w:r>
        <w:r>
          <w:rPr>
            <w:webHidden/>
          </w:rPr>
          <w:tab/>
        </w:r>
        <w:r>
          <w:rPr>
            <w:webHidden/>
          </w:rPr>
          <w:fldChar w:fldCharType="begin"/>
        </w:r>
        <w:r>
          <w:rPr>
            <w:webHidden/>
          </w:rPr>
          <w:instrText xml:space="preserve"> PAGEREF _Toc230163857 \h </w:instrText>
        </w:r>
        <w:r>
          <w:rPr>
            <w:webHidden/>
          </w:rPr>
        </w:r>
        <w:r>
          <w:rPr>
            <w:webHidden/>
          </w:rPr>
          <w:fldChar w:fldCharType="separate"/>
        </w:r>
        <w:r>
          <w:rPr>
            <w:webHidden/>
          </w:rPr>
          <w:t>5-4</w:t>
        </w:r>
        <w:r>
          <w:rPr>
            <w:webHidden/>
          </w:rPr>
          <w:fldChar w:fldCharType="end"/>
        </w:r>
      </w:hyperlink>
    </w:p>
    <w:p w14:paraId="6D0975E7" w14:textId="47593265" w:rsidR="00EC7503" w:rsidRDefault="00EC7503">
      <w:pPr>
        <w:pStyle w:val="TableofFigures"/>
        <w:rPr>
          <w:rFonts w:eastAsiaTheme="minorEastAsia" w:cstheme="minorBidi"/>
          <w:kern w:val="2"/>
          <w:sz w:val="24"/>
          <w:szCs w:val="24"/>
          <w14:ligatures w14:val="standardContextual"/>
        </w:rPr>
      </w:pPr>
      <w:hyperlink w:anchor="_Toc230163858" w:history="1">
        <w:r w:rsidRPr="00B545B5">
          <w:rPr>
            <w:rStyle w:val="Hyperlink"/>
            <w:lang w:bidi="en-US"/>
          </w:rPr>
          <w:t>Figure 5</w:t>
        </w:r>
        <w:r w:rsidRPr="00B545B5">
          <w:rPr>
            <w:rStyle w:val="Hyperlink"/>
            <w:lang w:bidi="en-US"/>
          </w:rPr>
          <w:noBreakHyphen/>
          <w:t>7: Loan Details</w:t>
        </w:r>
        <w:r>
          <w:rPr>
            <w:webHidden/>
          </w:rPr>
          <w:tab/>
        </w:r>
        <w:r>
          <w:rPr>
            <w:webHidden/>
          </w:rPr>
          <w:fldChar w:fldCharType="begin"/>
        </w:r>
        <w:r>
          <w:rPr>
            <w:webHidden/>
          </w:rPr>
          <w:instrText xml:space="preserve"> PAGEREF _Toc230163858 \h </w:instrText>
        </w:r>
        <w:r>
          <w:rPr>
            <w:webHidden/>
          </w:rPr>
        </w:r>
        <w:r>
          <w:rPr>
            <w:webHidden/>
          </w:rPr>
          <w:fldChar w:fldCharType="separate"/>
        </w:r>
        <w:r>
          <w:rPr>
            <w:webHidden/>
          </w:rPr>
          <w:t>5-5</w:t>
        </w:r>
        <w:r>
          <w:rPr>
            <w:webHidden/>
          </w:rPr>
          <w:fldChar w:fldCharType="end"/>
        </w:r>
      </w:hyperlink>
    </w:p>
    <w:p w14:paraId="1EFD1395" w14:textId="46477C5E" w:rsidR="00EC7503" w:rsidRDefault="00EC7503">
      <w:pPr>
        <w:pStyle w:val="TableofFigures"/>
        <w:rPr>
          <w:rFonts w:eastAsiaTheme="minorEastAsia" w:cstheme="minorBidi"/>
          <w:kern w:val="2"/>
          <w:sz w:val="24"/>
          <w:szCs w:val="24"/>
          <w14:ligatures w14:val="standardContextual"/>
        </w:rPr>
      </w:pPr>
      <w:hyperlink w:anchor="_Toc230163859" w:history="1">
        <w:r w:rsidRPr="00B545B5">
          <w:rPr>
            <w:rStyle w:val="Hyperlink"/>
            <w:lang w:bidi="en-US"/>
          </w:rPr>
          <w:t>Figure 5</w:t>
        </w:r>
        <w:r w:rsidRPr="00B545B5">
          <w:rPr>
            <w:rStyle w:val="Hyperlink"/>
            <w:lang w:bidi="en-US"/>
          </w:rPr>
          <w:noBreakHyphen/>
          <w:t>8: Edit Loan Rates Window</w:t>
        </w:r>
        <w:r>
          <w:rPr>
            <w:webHidden/>
          </w:rPr>
          <w:tab/>
        </w:r>
        <w:r>
          <w:rPr>
            <w:webHidden/>
          </w:rPr>
          <w:fldChar w:fldCharType="begin"/>
        </w:r>
        <w:r>
          <w:rPr>
            <w:webHidden/>
          </w:rPr>
          <w:instrText xml:space="preserve"> PAGEREF _Toc230163859 \h </w:instrText>
        </w:r>
        <w:r>
          <w:rPr>
            <w:webHidden/>
          </w:rPr>
        </w:r>
        <w:r>
          <w:rPr>
            <w:webHidden/>
          </w:rPr>
          <w:fldChar w:fldCharType="separate"/>
        </w:r>
        <w:r>
          <w:rPr>
            <w:webHidden/>
          </w:rPr>
          <w:t>5-6</w:t>
        </w:r>
        <w:r>
          <w:rPr>
            <w:webHidden/>
          </w:rPr>
          <w:fldChar w:fldCharType="end"/>
        </w:r>
      </w:hyperlink>
    </w:p>
    <w:p w14:paraId="6DE50DEC" w14:textId="6A252178" w:rsidR="00EC7503" w:rsidRDefault="00EC7503">
      <w:pPr>
        <w:pStyle w:val="TableofFigures"/>
        <w:rPr>
          <w:rFonts w:eastAsiaTheme="minorEastAsia" w:cstheme="minorBidi"/>
          <w:kern w:val="2"/>
          <w:sz w:val="24"/>
          <w:szCs w:val="24"/>
          <w14:ligatures w14:val="standardContextual"/>
        </w:rPr>
      </w:pPr>
      <w:hyperlink w:anchor="_Toc230163860" w:history="1">
        <w:r w:rsidRPr="00B545B5">
          <w:rPr>
            <w:rStyle w:val="Hyperlink"/>
            <w:lang w:bidi="en-US"/>
          </w:rPr>
          <w:t>Figure 5</w:t>
        </w:r>
        <w:r w:rsidRPr="00B545B5">
          <w:rPr>
            <w:rStyle w:val="Hyperlink"/>
            <w:lang w:bidi="en-US"/>
          </w:rPr>
          <w:noBreakHyphen/>
          <w:t>9: Edit Loan Dates Window</w:t>
        </w:r>
        <w:r>
          <w:rPr>
            <w:webHidden/>
          </w:rPr>
          <w:tab/>
        </w:r>
        <w:r>
          <w:rPr>
            <w:webHidden/>
          </w:rPr>
          <w:fldChar w:fldCharType="begin"/>
        </w:r>
        <w:r>
          <w:rPr>
            <w:webHidden/>
          </w:rPr>
          <w:instrText xml:space="preserve"> PAGEREF _Toc230163860 \h </w:instrText>
        </w:r>
        <w:r>
          <w:rPr>
            <w:webHidden/>
          </w:rPr>
        </w:r>
        <w:r>
          <w:rPr>
            <w:webHidden/>
          </w:rPr>
          <w:fldChar w:fldCharType="separate"/>
        </w:r>
        <w:r>
          <w:rPr>
            <w:webHidden/>
          </w:rPr>
          <w:t>5-6</w:t>
        </w:r>
        <w:r>
          <w:rPr>
            <w:webHidden/>
          </w:rPr>
          <w:fldChar w:fldCharType="end"/>
        </w:r>
      </w:hyperlink>
    </w:p>
    <w:p w14:paraId="07540BED" w14:textId="6E355BA6" w:rsidR="00EC7503" w:rsidRDefault="00EC7503">
      <w:pPr>
        <w:pStyle w:val="TableofFigures"/>
        <w:rPr>
          <w:rFonts w:eastAsiaTheme="minorEastAsia" w:cstheme="minorBidi"/>
          <w:kern w:val="2"/>
          <w:sz w:val="24"/>
          <w:szCs w:val="24"/>
          <w14:ligatures w14:val="standardContextual"/>
        </w:rPr>
      </w:pPr>
      <w:hyperlink w:anchor="_Toc230163861" w:history="1">
        <w:r w:rsidRPr="00B545B5">
          <w:rPr>
            <w:rStyle w:val="Hyperlink"/>
            <w:lang w:bidi="en-US"/>
          </w:rPr>
          <w:t>Figure 5</w:t>
        </w:r>
        <w:r w:rsidRPr="00B545B5">
          <w:rPr>
            <w:rStyle w:val="Hyperlink"/>
            <w:lang w:bidi="en-US"/>
          </w:rPr>
          <w:noBreakHyphen/>
          <w:t>10: Edit Loan Identifiers Window</w:t>
        </w:r>
        <w:r>
          <w:rPr>
            <w:webHidden/>
          </w:rPr>
          <w:tab/>
        </w:r>
        <w:r>
          <w:rPr>
            <w:webHidden/>
          </w:rPr>
          <w:fldChar w:fldCharType="begin"/>
        </w:r>
        <w:r>
          <w:rPr>
            <w:webHidden/>
          </w:rPr>
          <w:instrText xml:space="preserve"> PAGEREF _Toc230163861 \h </w:instrText>
        </w:r>
        <w:r>
          <w:rPr>
            <w:webHidden/>
          </w:rPr>
        </w:r>
        <w:r>
          <w:rPr>
            <w:webHidden/>
          </w:rPr>
          <w:fldChar w:fldCharType="separate"/>
        </w:r>
        <w:r>
          <w:rPr>
            <w:webHidden/>
          </w:rPr>
          <w:t>5-7</w:t>
        </w:r>
        <w:r>
          <w:rPr>
            <w:webHidden/>
          </w:rPr>
          <w:fldChar w:fldCharType="end"/>
        </w:r>
      </w:hyperlink>
    </w:p>
    <w:p w14:paraId="3E5A39DF" w14:textId="6786C7EF" w:rsidR="00EC7503" w:rsidRDefault="00EC7503">
      <w:pPr>
        <w:pStyle w:val="TableofFigures"/>
        <w:rPr>
          <w:rFonts w:eastAsiaTheme="minorEastAsia" w:cstheme="minorBidi"/>
          <w:kern w:val="2"/>
          <w:sz w:val="24"/>
          <w:szCs w:val="24"/>
          <w14:ligatures w14:val="standardContextual"/>
        </w:rPr>
      </w:pPr>
      <w:hyperlink w:anchor="_Toc230163862" w:history="1">
        <w:r w:rsidRPr="00B545B5">
          <w:rPr>
            <w:rStyle w:val="Hyperlink"/>
            <w:lang w:bidi="en-US"/>
          </w:rPr>
          <w:t>Figure 5</w:t>
        </w:r>
        <w:r w:rsidRPr="00B545B5">
          <w:rPr>
            <w:rStyle w:val="Hyperlink"/>
            <w:lang w:bidi="en-US"/>
          </w:rPr>
          <w:noBreakHyphen/>
          <w:t>11: Audit Information Section on Loan Details</w:t>
        </w:r>
        <w:r>
          <w:rPr>
            <w:webHidden/>
          </w:rPr>
          <w:tab/>
        </w:r>
        <w:r>
          <w:rPr>
            <w:webHidden/>
          </w:rPr>
          <w:fldChar w:fldCharType="begin"/>
        </w:r>
        <w:r>
          <w:rPr>
            <w:webHidden/>
          </w:rPr>
          <w:instrText xml:space="preserve"> PAGEREF _Toc230163862 \h </w:instrText>
        </w:r>
        <w:r>
          <w:rPr>
            <w:webHidden/>
          </w:rPr>
        </w:r>
        <w:r>
          <w:rPr>
            <w:webHidden/>
          </w:rPr>
          <w:fldChar w:fldCharType="separate"/>
        </w:r>
        <w:r>
          <w:rPr>
            <w:webHidden/>
          </w:rPr>
          <w:t>5-7</w:t>
        </w:r>
        <w:r>
          <w:rPr>
            <w:webHidden/>
          </w:rPr>
          <w:fldChar w:fldCharType="end"/>
        </w:r>
      </w:hyperlink>
    </w:p>
    <w:p w14:paraId="266AF163" w14:textId="7D00308C" w:rsidR="00EC7503" w:rsidRDefault="00EC7503">
      <w:pPr>
        <w:pStyle w:val="TableofFigures"/>
        <w:rPr>
          <w:rFonts w:eastAsiaTheme="minorEastAsia" w:cstheme="minorBidi"/>
          <w:kern w:val="2"/>
          <w:sz w:val="24"/>
          <w:szCs w:val="24"/>
          <w14:ligatures w14:val="standardContextual"/>
        </w:rPr>
      </w:pPr>
      <w:hyperlink w:anchor="_Toc230163863" w:history="1">
        <w:r w:rsidRPr="00B545B5">
          <w:rPr>
            <w:rStyle w:val="Hyperlink"/>
            <w:lang w:bidi="en-US"/>
          </w:rPr>
          <w:t>Figure 5</w:t>
        </w:r>
        <w:r w:rsidRPr="00B545B5">
          <w:rPr>
            <w:rStyle w:val="Hyperlink"/>
            <w:lang w:bidi="en-US"/>
          </w:rPr>
          <w:noBreakHyphen/>
          <w:t>12: User Information</w:t>
        </w:r>
        <w:r>
          <w:rPr>
            <w:webHidden/>
          </w:rPr>
          <w:tab/>
        </w:r>
        <w:r>
          <w:rPr>
            <w:webHidden/>
          </w:rPr>
          <w:fldChar w:fldCharType="begin"/>
        </w:r>
        <w:r>
          <w:rPr>
            <w:webHidden/>
          </w:rPr>
          <w:instrText xml:space="preserve"> PAGEREF _Toc230163863 \h </w:instrText>
        </w:r>
        <w:r>
          <w:rPr>
            <w:webHidden/>
          </w:rPr>
        </w:r>
        <w:r>
          <w:rPr>
            <w:webHidden/>
          </w:rPr>
          <w:fldChar w:fldCharType="separate"/>
        </w:r>
        <w:r>
          <w:rPr>
            <w:webHidden/>
          </w:rPr>
          <w:t>5-7</w:t>
        </w:r>
        <w:r>
          <w:rPr>
            <w:webHidden/>
          </w:rPr>
          <w:fldChar w:fldCharType="end"/>
        </w:r>
      </w:hyperlink>
    </w:p>
    <w:p w14:paraId="6FBB207A" w14:textId="1BB1E5CE" w:rsidR="00EC7503" w:rsidRDefault="00EC7503">
      <w:pPr>
        <w:pStyle w:val="TableofFigures"/>
        <w:rPr>
          <w:rFonts w:eastAsiaTheme="minorEastAsia" w:cstheme="minorBidi"/>
          <w:kern w:val="2"/>
          <w:sz w:val="24"/>
          <w:szCs w:val="24"/>
          <w14:ligatures w14:val="standardContextual"/>
        </w:rPr>
      </w:pPr>
      <w:hyperlink w:anchor="_Toc230163864" w:history="1">
        <w:r w:rsidRPr="00B545B5">
          <w:rPr>
            <w:rStyle w:val="Hyperlink"/>
            <w:lang w:bidi="en-US"/>
          </w:rPr>
          <w:t>Figure 5</w:t>
        </w:r>
        <w:r w:rsidRPr="00B545B5">
          <w:rPr>
            <w:rStyle w:val="Hyperlink"/>
            <w:lang w:bidi="en-US"/>
          </w:rPr>
          <w:noBreakHyphen/>
          <w:t>13: Transactions</w:t>
        </w:r>
        <w:r>
          <w:rPr>
            <w:webHidden/>
          </w:rPr>
          <w:tab/>
        </w:r>
        <w:r>
          <w:rPr>
            <w:webHidden/>
          </w:rPr>
          <w:fldChar w:fldCharType="begin"/>
        </w:r>
        <w:r>
          <w:rPr>
            <w:webHidden/>
          </w:rPr>
          <w:instrText xml:space="preserve"> PAGEREF _Toc230163864 \h </w:instrText>
        </w:r>
        <w:r>
          <w:rPr>
            <w:webHidden/>
          </w:rPr>
        </w:r>
        <w:r>
          <w:rPr>
            <w:webHidden/>
          </w:rPr>
          <w:fldChar w:fldCharType="separate"/>
        </w:r>
        <w:r>
          <w:rPr>
            <w:webHidden/>
          </w:rPr>
          <w:t>5-8</w:t>
        </w:r>
        <w:r>
          <w:rPr>
            <w:webHidden/>
          </w:rPr>
          <w:fldChar w:fldCharType="end"/>
        </w:r>
      </w:hyperlink>
    </w:p>
    <w:p w14:paraId="78D9ED64" w14:textId="62173D11" w:rsidR="00EC7503" w:rsidRDefault="00EC7503">
      <w:pPr>
        <w:pStyle w:val="TableofFigures"/>
        <w:rPr>
          <w:rFonts w:eastAsiaTheme="minorEastAsia" w:cstheme="minorBidi"/>
          <w:kern w:val="2"/>
          <w:sz w:val="24"/>
          <w:szCs w:val="24"/>
          <w14:ligatures w14:val="standardContextual"/>
        </w:rPr>
      </w:pPr>
      <w:hyperlink w:anchor="_Toc230163865" w:history="1">
        <w:r w:rsidRPr="00B545B5">
          <w:rPr>
            <w:rStyle w:val="Hyperlink"/>
            <w:lang w:bidi="en-US"/>
          </w:rPr>
          <w:t>Figure 5</w:t>
        </w:r>
        <w:r w:rsidRPr="00B545B5">
          <w:rPr>
            <w:rStyle w:val="Hyperlink"/>
            <w:lang w:bidi="en-US"/>
          </w:rPr>
          <w:noBreakHyphen/>
          <w:t>14: Loan Transactions Filter and Results Section</w:t>
        </w:r>
        <w:r>
          <w:rPr>
            <w:webHidden/>
          </w:rPr>
          <w:tab/>
        </w:r>
        <w:r>
          <w:rPr>
            <w:webHidden/>
          </w:rPr>
          <w:fldChar w:fldCharType="begin"/>
        </w:r>
        <w:r>
          <w:rPr>
            <w:webHidden/>
          </w:rPr>
          <w:instrText xml:space="preserve"> PAGEREF _Toc230163865 \h </w:instrText>
        </w:r>
        <w:r>
          <w:rPr>
            <w:webHidden/>
          </w:rPr>
        </w:r>
        <w:r>
          <w:rPr>
            <w:webHidden/>
          </w:rPr>
          <w:fldChar w:fldCharType="separate"/>
        </w:r>
        <w:r>
          <w:rPr>
            <w:webHidden/>
          </w:rPr>
          <w:t>5-9</w:t>
        </w:r>
        <w:r>
          <w:rPr>
            <w:webHidden/>
          </w:rPr>
          <w:fldChar w:fldCharType="end"/>
        </w:r>
      </w:hyperlink>
    </w:p>
    <w:p w14:paraId="5B7505F2" w14:textId="6C9D89BF" w:rsidR="00EC7503" w:rsidRDefault="00EC7503">
      <w:pPr>
        <w:pStyle w:val="TableofFigures"/>
        <w:rPr>
          <w:rFonts w:eastAsiaTheme="minorEastAsia" w:cstheme="minorBidi"/>
          <w:kern w:val="2"/>
          <w:sz w:val="24"/>
          <w:szCs w:val="24"/>
          <w14:ligatures w14:val="standardContextual"/>
        </w:rPr>
      </w:pPr>
      <w:hyperlink w:anchor="_Toc230163866" w:history="1">
        <w:r w:rsidRPr="00B545B5">
          <w:rPr>
            <w:rStyle w:val="Hyperlink"/>
            <w:lang w:bidi="en-US"/>
          </w:rPr>
          <w:t>Figure 5</w:t>
        </w:r>
        <w:r w:rsidRPr="00B545B5">
          <w:rPr>
            <w:rStyle w:val="Hyperlink"/>
            <w:lang w:bidi="en-US"/>
          </w:rPr>
          <w:noBreakHyphen/>
          <w:t>15: New Corporate Advance Transaction</w:t>
        </w:r>
        <w:r>
          <w:rPr>
            <w:webHidden/>
          </w:rPr>
          <w:tab/>
        </w:r>
        <w:r>
          <w:rPr>
            <w:webHidden/>
          </w:rPr>
          <w:fldChar w:fldCharType="begin"/>
        </w:r>
        <w:r>
          <w:rPr>
            <w:webHidden/>
          </w:rPr>
          <w:instrText xml:space="preserve"> PAGEREF _Toc230163866 \h </w:instrText>
        </w:r>
        <w:r>
          <w:rPr>
            <w:webHidden/>
          </w:rPr>
        </w:r>
        <w:r>
          <w:rPr>
            <w:webHidden/>
          </w:rPr>
          <w:fldChar w:fldCharType="separate"/>
        </w:r>
        <w:r>
          <w:rPr>
            <w:webHidden/>
          </w:rPr>
          <w:t>5-12</w:t>
        </w:r>
        <w:r>
          <w:rPr>
            <w:webHidden/>
          </w:rPr>
          <w:fldChar w:fldCharType="end"/>
        </w:r>
      </w:hyperlink>
    </w:p>
    <w:p w14:paraId="3371EF0E" w14:textId="70B808F2" w:rsidR="00EC7503" w:rsidRDefault="00EC7503">
      <w:pPr>
        <w:pStyle w:val="TableofFigures"/>
        <w:rPr>
          <w:rFonts w:eastAsiaTheme="minorEastAsia" w:cstheme="minorBidi"/>
          <w:kern w:val="2"/>
          <w:sz w:val="24"/>
          <w:szCs w:val="24"/>
          <w14:ligatures w14:val="standardContextual"/>
        </w:rPr>
      </w:pPr>
      <w:hyperlink w:anchor="_Toc230163867" w:history="1">
        <w:r w:rsidRPr="00B545B5">
          <w:rPr>
            <w:rStyle w:val="Hyperlink"/>
            <w:rFonts w:eastAsiaTheme="minorHAnsi"/>
            <w:lang w:bidi="en-US"/>
            <w14:scene3d>
              <w14:camera w14:prst="orthographicFront"/>
              <w14:lightRig w14:rig="threePt" w14:dir="t">
                <w14:rot w14:lat="0" w14:lon="0" w14:rev="0"/>
              </w14:lightRig>
            </w14:scene3d>
          </w:rPr>
          <w:t>Figure 5</w:t>
        </w:r>
        <w:r w:rsidRPr="00B545B5">
          <w:rPr>
            <w:rStyle w:val="Hyperlink"/>
            <w:rFonts w:eastAsiaTheme="minorHAnsi"/>
            <w:lang w:bidi="en-US"/>
            <w14:scene3d>
              <w14:camera w14:prst="orthographicFront"/>
              <w14:lightRig w14:rig="threePt" w14:dir="t">
                <w14:rot w14:lat="0" w14:lon="0" w14:rev="0"/>
              </w14:lightRig>
            </w14:scene3d>
          </w:rPr>
          <w:noBreakHyphen/>
          <w:t>16: New Prop Chrg Pre D&amp;P Disbursement Transaction</w:t>
        </w:r>
        <w:r>
          <w:rPr>
            <w:webHidden/>
          </w:rPr>
          <w:tab/>
        </w:r>
        <w:r>
          <w:rPr>
            <w:webHidden/>
          </w:rPr>
          <w:fldChar w:fldCharType="begin"/>
        </w:r>
        <w:r>
          <w:rPr>
            <w:webHidden/>
          </w:rPr>
          <w:instrText xml:space="preserve"> PAGEREF _Toc230163867 \h </w:instrText>
        </w:r>
        <w:r>
          <w:rPr>
            <w:webHidden/>
          </w:rPr>
        </w:r>
        <w:r>
          <w:rPr>
            <w:webHidden/>
          </w:rPr>
          <w:fldChar w:fldCharType="separate"/>
        </w:r>
        <w:r>
          <w:rPr>
            <w:webHidden/>
          </w:rPr>
          <w:t>5-20</w:t>
        </w:r>
        <w:r>
          <w:rPr>
            <w:webHidden/>
          </w:rPr>
          <w:fldChar w:fldCharType="end"/>
        </w:r>
      </w:hyperlink>
    </w:p>
    <w:p w14:paraId="34ECB345" w14:textId="216CD88C" w:rsidR="00EC7503" w:rsidRDefault="00EC7503">
      <w:pPr>
        <w:pStyle w:val="TableofFigures"/>
        <w:rPr>
          <w:rFonts w:eastAsiaTheme="minorEastAsia" w:cstheme="minorBidi"/>
          <w:kern w:val="2"/>
          <w:sz w:val="24"/>
          <w:szCs w:val="24"/>
          <w14:ligatures w14:val="standardContextual"/>
        </w:rPr>
      </w:pPr>
      <w:hyperlink w:anchor="_Toc230163868" w:history="1">
        <w:r w:rsidRPr="00B545B5">
          <w:rPr>
            <w:rStyle w:val="Hyperlink"/>
            <w:rFonts w:eastAsiaTheme="minorHAnsi"/>
            <w:lang w:bidi="en-US"/>
            <w14:scene3d>
              <w14:camera w14:prst="orthographicFront"/>
              <w14:lightRig w14:rig="threePt" w14:dir="t">
                <w14:rot w14:lat="0" w14:lon="0" w14:rev="0"/>
              </w14:lightRig>
            </w14:scene3d>
          </w:rPr>
          <w:t>Figure 5</w:t>
        </w:r>
        <w:r w:rsidRPr="00B545B5">
          <w:rPr>
            <w:rStyle w:val="Hyperlink"/>
            <w:rFonts w:eastAsiaTheme="minorHAnsi"/>
            <w:lang w:bidi="en-US"/>
            <w14:scene3d>
              <w14:camera w14:prst="orthographicFront"/>
              <w14:lightRig w14:rig="threePt" w14:dir="t">
                <w14:rot w14:lat="0" w14:lon="0" w14:rev="0"/>
              </w14:lightRig>
            </w14:scene3d>
          </w:rPr>
          <w:noBreakHyphen/>
          <w:t>17: New Disbursement Transaction</w:t>
        </w:r>
        <w:r>
          <w:rPr>
            <w:webHidden/>
          </w:rPr>
          <w:tab/>
        </w:r>
        <w:r>
          <w:rPr>
            <w:webHidden/>
          </w:rPr>
          <w:fldChar w:fldCharType="begin"/>
        </w:r>
        <w:r>
          <w:rPr>
            <w:webHidden/>
          </w:rPr>
          <w:instrText xml:space="preserve"> PAGEREF _Toc230163868 \h </w:instrText>
        </w:r>
        <w:r>
          <w:rPr>
            <w:webHidden/>
          </w:rPr>
        </w:r>
        <w:r>
          <w:rPr>
            <w:webHidden/>
          </w:rPr>
          <w:fldChar w:fldCharType="separate"/>
        </w:r>
        <w:r>
          <w:rPr>
            <w:webHidden/>
          </w:rPr>
          <w:t>5-22</w:t>
        </w:r>
        <w:r>
          <w:rPr>
            <w:webHidden/>
          </w:rPr>
          <w:fldChar w:fldCharType="end"/>
        </w:r>
      </w:hyperlink>
    </w:p>
    <w:p w14:paraId="77A626F8" w14:textId="38651F6C" w:rsidR="00EC7503" w:rsidRDefault="00EC7503">
      <w:pPr>
        <w:pStyle w:val="TableofFigures"/>
        <w:rPr>
          <w:rFonts w:eastAsiaTheme="minorEastAsia" w:cstheme="minorBidi"/>
          <w:kern w:val="2"/>
          <w:sz w:val="24"/>
          <w:szCs w:val="24"/>
          <w14:ligatures w14:val="standardContextual"/>
        </w:rPr>
      </w:pPr>
      <w:hyperlink w:anchor="_Toc230163869" w:history="1">
        <w:r w:rsidRPr="00B545B5">
          <w:rPr>
            <w:rStyle w:val="Hyperlink"/>
            <w:lang w:bidi="en-US"/>
          </w:rPr>
          <w:t>Figure 5</w:t>
        </w:r>
        <w:r w:rsidRPr="00B545B5">
          <w:rPr>
            <w:rStyle w:val="Hyperlink"/>
            <w:lang w:bidi="en-US"/>
          </w:rPr>
          <w:noBreakHyphen/>
          <w:t>18: Closing Costs Transaction</w:t>
        </w:r>
        <w:r>
          <w:rPr>
            <w:webHidden/>
          </w:rPr>
          <w:tab/>
        </w:r>
        <w:r>
          <w:rPr>
            <w:webHidden/>
          </w:rPr>
          <w:fldChar w:fldCharType="begin"/>
        </w:r>
        <w:r>
          <w:rPr>
            <w:webHidden/>
          </w:rPr>
          <w:instrText xml:space="preserve"> PAGEREF _Toc230163869 \h </w:instrText>
        </w:r>
        <w:r>
          <w:rPr>
            <w:webHidden/>
          </w:rPr>
        </w:r>
        <w:r>
          <w:rPr>
            <w:webHidden/>
          </w:rPr>
          <w:fldChar w:fldCharType="separate"/>
        </w:r>
        <w:r>
          <w:rPr>
            <w:webHidden/>
          </w:rPr>
          <w:t>5-24</w:t>
        </w:r>
        <w:r>
          <w:rPr>
            <w:webHidden/>
          </w:rPr>
          <w:fldChar w:fldCharType="end"/>
        </w:r>
      </w:hyperlink>
    </w:p>
    <w:p w14:paraId="3C31EE2E" w14:textId="54BBA0C1" w:rsidR="00EC7503" w:rsidRDefault="00EC7503">
      <w:pPr>
        <w:pStyle w:val="TableofFigures"/>
        <w:rPr>
          <w:rFonts w:eastAsiaTheme="minorEastAsia" w:cstheme="minorBidi"/>
          <w:kern w:val="2"/>
          <w:sz w:val="24"/>
          <w:szCs w:val="24"/>
          <w14:ligatures w14:val="standardContextual"/>
        </w:rPr>
      </w:pPr>
      <w:hyperlink w:anchor="_Toc230163870" w:history="1">
        <w:r w:rsidRPr="00B545B5">
          <w:rPr>
            <w:rStyle w:val="Hyperlink"/>
            <w:lang w:bidi="en-US"/>
          </w:rPr>
          <w:t>Figure 5</w:t>
        </w:r>
        <w:r w:rsidRPr="00B545B5">
          <w:rPr>
            <w:rStyle w:val="Hyperlink"/>
            <w:lang w:bidi="en-US"/>
          </w:rPr>
          <w:noBreakHyphen/>
          <w:t>19: Repay Transaction</w:t>
        </w:r>
        <w:r>
          <w:rPr>
            <w:webHidden/>
          </w:rPr>
          <w:tab/>
        </w:r>
        <w:r>
          <w:rPr>
            <w:webHidden/>
          </w:rPr>
          <w:fldChar w:fldCharType="begin"/>
        </w:r>
        <w:r>
          <w:rPr>
            <w:webHidden/>
          </w:rPr>
          <w:instrText xml:space="preserve"> PAGEREF _Toc230163870 \h </w:instrText>
        </w:r>
        <w:r>
          <w:rPr>
            <w:webHidden/>
          </w:rPr>
        </w:r>
        <w:r>
          <w:rPr>
            <w:webHidden/>
          </w:rPr>
          <w:fldChar w:fldCharType="separate"/>
        </w:r>
        <w:r>
          <w:rPr>
            <w:webHidden/>
          </w:rPr>
          <w:t>5-26</w:t>
        </w:r>
        <w:r>
          <w:rPr>
            <w:webHidden/>
          </w:rPr>
          <w:fldChar w:fldCharType="end"/>
        </w:r>
      </w:hyperlink>
    </w:p>
    <w:p w14:paraId="628B3EBD" w14:textId="19EFA919" w:rsidR="00EC7503" w:rsidRDefault="00EC7503">
      <w:pPr>
        <w:pStyle w:val="TableofFigures"/>
        <w:rPr>
          <w:rFonts w:eastAsiaTheme="minorEastAsia" w:cstheme="minorBidi"/>
          <w:kern w:val="2"/>
          <w:sz w:val="24"/>
          <w:szCs w:val="24"/>
          <w14:ligatures w14:val="standardContextual"/>
        </w:rPr>
      </w:pPr>
      <w:hyperlink w:anchor="_Toc230163871" w:history="1">
        <w:r w:rsidRPr="00B545B5">
          <w:rPr>
            <w:rStyle w:val="Hyperlink"/>
            <w:lang w:bidi="en-US"/>
          </w:rPr>
          <w:t>Figure 5</w:t>
        </w:r>
        <w:r w:rsidRPr="00B545B5">
          <w:rPr>
            <w:rStyle w:val="Hyperlink"/>
            <w:lang w:bidi="en-US"/>
          </w:rPr>
          <w:noBreakHyphen/>
          <w:t>20: Repays- LESA  Transaction Window</w:t>
        </w:r>
        <w:r>
          <w:rPr>
            <w:webHidden/>
          </w:rPr>
          <w:tab/>
        </w:r>
        <w:r>
          <w:rPr>
            <w:webHidden/>
          </w:rPr>
          <w:fldChar w:fldCharType="begin"/>
        </w:r>
        <w:r>
          <w:rPr>
            <w:webHidden/>
          </w:rPr>
          <w:instrText xml:space="preserve"> PAGEREF _Toc230163871 \h </w:instrText>
        </w:r>
        <w:r>
          <w:rPr>
            <w:webHidden/>
          </w:rPr>
        </w:r>
        <w:r>
          <w:rPr>
            <w:webHidden/>
          </w:rPr>
          <w:fldChar w:fldCharType="separate"/>
        </w:r>
        <w:r>
          <w:rPr>
            <w:webHidden/>
          </w:rPr>
          <w:t>5-27</w:t>
        </w:r>
        <w:r>
          <w:rPr>
            <w:webHidden/>
          </w:rPr>
          <w:fldChar w:fldCharType="end"/>
        </w:r>
      </w:hyperlink>
    </w:p>
    <w:p w14:paraId="12F2C54F" w14:textId="47DB1962" w:rsidR="00EC7503" w:rsidRDefault="00EC7503">
      <w:pPr>
        <w:pStyle w:val="TableofFigures"/>
        <w:rPr>
          <w:rFonts w:eastAsiaTheme="minorEastAsia" w:cstheme="minorBidi"/>
          <w:kern w:val="2"/>
          <w:sz w:val="24"/>
          <w:szCs w:val="24"/>
          <w14:ligatures w14:val="standardContextual"/>
        </w:rPr>
      </w:pPr>
      <w:hyperlink w:anchor="_Toc230163872" w:history="1">
        <w:r w:rsidRPr="00B545B5">
          <w:rPr>
            <w:rStyle w:val="Hyperlink"/>
            <w:lang w:bidi="en-US"/>
          </w:rPr>
          <w:t>Figure 5</w:t>
        </w:r>
        <w:r w:rsidRPr="00B545B5">
          <w:rPr>
            <w:rStyle w:val="Hyperlink"/>
            <w:lang w:bidi="en-US"/>
          </w:rPr>
          <w:noBreakHyphen/>
          <w:t>21: Error message Termination amount exceeds limit</w:t>
        </w:r>
        <w:r>
          <w:rPr>
            <w:webHidden/>
          </w:rPr>
          <w:tab/>
        </w:r>
        <w:r>
          <w:rPr>
            <w:webHidden/>
          </w:rPr>
          <w:fldChar w:fldCharType="begin"/>
        </w:r>
        <w:r>
          <w:rPr>
            <w:webHidden/>
          </w:rPr>
          <w:instrText xml:space="preserve"> PAGEREF _Toc230163872 \h </w:instrText>
        </w:r>
        <w:r>
          <w:rPr>
            <w:webHidden/>
          </w:rPr>
        </w:r>
        <w:r>
          <w:rPr>
            <w:webHidden/>
          </w:rPr>
          <w:fldChar w:fldCharType="separate"/>
        </w:r>
        <w:r>
          <w:rPr>
            <w:webHidden/>
          </w:rPr>
          <w:t>5-28</w:t>
        </w:r>
        <w:r>
          <w:rPr>
            <w:webHidden/>
          </w:rPr>
          <w:fldChar w:fldCharType="end"/>
        </w:r>
      </w:hyperlink>
    </w:p>
    <w:p w14:paraId="068829B7" w14:textId="6020AD81" w:rsidR="00EC7503" w:rsidRDefault="00EC7503">
      <w:pPr>
        <w:pStyle w:val="TableofFigures"/>
        <w:rPr>
          <w:rFonts w:eastAsiaTheme="minorEastAsia" w:cstheme="minorBidi"/>
          <w:kern w:val="2"/>
          <w:sz w:val="24"/>
          <w:szCs w:val="24"/>
          <w14:ligatures w14:val="standardContextual"/>
        </w:rPr>
      </w:pPr>
      <w:hyperlink w:anchor="_Toc230163873" w:history="1">
        <w:r w:rsidRPr="00B545B5">
          <w:rPr>
            <w:rStyle w:val="Hyperlink"/>
            <w:lang w:bidi="en-US"/>
          </w:rPr>
          <w:t>Figure 5</w:t>
        </w:r>
        <w:r w:rsidRPr="00B545B5">
          <w:rPr>
            <w:rStyle w:val="Hyperlink"/>
            <w:lang w:bidi="en-US"/>
          </w:rPr>
          <w:noBreakHyphen/>
          <w:t>22: Error message Active HUD Advance timeline</w:t>
        </w:r>
        <w:r>
          <w:rPr>
            <w:webHidden/>
          </w:rPr>
          <w:tab/>
        </w:r>
        <w:r>
          <w:rPr>
            <w:webHidden/>
          </w:rPr>
          <w:fldChar w:fldCharType="begin"/>
        </w:r>
        <w:r>
          <w:rPr>
            <w:webHidden/>
          </w:rPr>
          <w:instrText xml:space="preserve"> PAGEREF _Toc230163873 \h </w:instrText>
        </w:r>
        <w:r>
          <w:rPr>
            <w:webHidden/>
          </w:rPr>
        </w:r>
        <w:r>
          <w:rPr>
            <w:webHidden/>
          </w:rPr>
          <w:fldChar w:fldCharType="separate"/>
        </w:r>
        <w:r>
          <w:rPr>
            <w:webHidden/>
          </w:rPr>
          <w:t>5-28</w:t>
        </w:r>
        <w:r>
          <w:rPr>
            <w:webHidden/>
          </w:rPr>
          <w:fldChar w:fldCharType="end"/>
        </w:r>
      </w:hyperlink>
    </w:p>
    <w:p w14:paraId="30B505EE" w14:textId="6949B358" w:rsidR="00EC7503" w:rsidRDefault="00EC7503">
      <w:pPr>
        <w:pStyle w:val="TableofFigures"/>
        <w:rPr>
          <w:rFonts w:eastAsiaTheme="minorEastAsia" w:cstheme="minorBidi"/>
          <w:kern w:val="2"/>
          <w:sz w:val="24"/>
          <w:szCs w:val="24"/>
          <w14:ligatures w14:val="standardContextual"/>
        </w:rPr>
      </w:pPr>
      <w:hyperlink w:anchor="_Toc230163874" w:history="1">
        <w:r w:rsidRPr="00B545B5">
          <w:rPr>
            <w:rStyle w:val="Hyperlink"/>
            <w:lang w:bidi="en-US"/>
          </w:rPr>
          <w:t>Figure 5</w:t>
        </w:r>
        <w:r w:rsidRPr="00B545B5">
          <w:rPr>
            <w:rStyle w:val="Hyperlink"/>
            <w:lang w:bidi="en-US"/>
          </w:rPr>
          <w:noBreakHyphen/>
          <w:t>23 New Loan Transaction – Terminate</w:t>
        </w:r>
        <w:r>
          <w:rPr>
            <w:webHidden/>
          </w:rPr>
          <w:tab/>
        </w:r>
        <w:r>
          <w:rPr>
            <w:webHidden/>
          </w:rPr>
          <w:fldChar w:fldCharType="begin"/>
        </w:r>
        <w:r>
          <w:rPr>
            <w:webHidden/>
          </w:rPr>
          <w:instrText xml:space="preserve"> PAGEREF _Toc230163874 \h </w:instrText>
        </w:r>
        <w:r>
          <w:rPr>
            <w:webHidden/>
          </w:rPr>
        </w:r>
        <w:r>
          <w:rPr>
            <w:webHidden/>
          </w:rPr>
          <w:fldChar w:fldCharType="separate"/>
        </w:r>
        <w:r>
          <w:rPr>
            <w:webHidden/>
          </w:rPr>
          <w:t>5-29</w:t>
        </w:r>
        <w:r>
          <w:rPr>
            <w:webHidden/>
          </w:rPr>
          <w:fldChar w:fldCharType="end"/>
        </w:r>
      </w:hyperlink>
    </w:p>
    <w:p w14:paraId="2BB15AFF" w14:textId="7631965F" w:rsidR="00EC7503" w:rsidRDefault="00EC7503">
      <w:pPr>
        <w:pStyle w:val="TableofFigures"/>
        <w:rPr>
          <w:rFonts w:eastAsiaTheme="minorEastAsia" w:cstheme="minorBidi"/>
          <w:kern w:val="2"/>
          <w:sz w:val="24"/>
          <w:szCs w:val="24"/>
          <w14:ligatures w14:val="standardContextual"/>
        </w:rPr>
      </w:pPr>
      <w:hyperlink w:anchor="_Toc230163875" w:history="1">
        <w:r w:rsidRPr="00B545B5">
          <w:rPr>
            <w:rStyle w:val="Hyperlink"/>
            <w:lang w:bidi="en-US"/>
          </w:rPr>
          <w:t>Figure 5</w:t>
        </w:r>
        <w:r w:rsidRPr="00B545B5">
          <w:rPr>
            <w:rStyle w:val="Hyperlink"/>
            <w:lang w:bidi="en-US"/>
          </w:rPr>
          <w:noBreakHyphen/>
          <w:t>24 Confirmation Message</w:t>
        </w:r>
        <w:r>
          <w:rPr>
            <w:webHidden/>
          </w:rPr>
          <w:tab/>
        </w:r>
        <w:r>
          <w:rPr>
            <w:webHidden/>
          </w:rPr>
          <w:fldChar w:fldCharType="begin"/>
        </w:r>
        <w:r>
          <w:rPr>
            <w:webHidden/>
          </w:rPr>
          <w:instrText xml:space="preserve"> PAGEREF _Toc230163875 \h </w:instrText>
        </w:r>
        <w:r>
          <w:rPr>
            <w:webHidden/>
          </w:rPr>
        </w:r>
        <w:r>
          <w:rPr>
            <w:webHidden/>
          </w:rPr>
          <w:fldChar w:fldCharType="separate"/>
        </w:r>
        <w:r>
          <w:rPr>
            <w:webHidden/>
          </w:rPr>
          <w:t>5-29</w:t>
        </w:r>
        <w:r>
          <w:rPr>
            <w:webHidden/>
          </w:rPr>
          <w:fldChar w:fldCharType="end"/>
        </w:r>
      </w:hyperlink>
    </w:p>
    <w:p w14:paraId="4DFCB2D1" w14:textId="4FEFC3AE" w:rsidR="00EC7503" w:rsidRDefault="00EC7503">
      <w:pPr>
        <w:pStyle w:val="TableofFigures"/>
        <w:rPr>
          <w:rFonts w:eastAsiaTheme="minorEastAsia" w:cstheme="minorBidi"/>
          <w:kern w:val="2"/>
          <w:sz w:val="24"/>
          <w:szCs w:val="24"/>
          <w14:ligatures w14:val="standardContextual"/>
        </w:rPr>
      </w:pPr>
      <w:hyperlink w:anchor="_Toc230163876" w:history="1">
        <w:r w:rsidRPr="00B545B5">
          <w:rPr>
            <w:rStyle w:val="Hyperlink"/>
            <w:lang w:bidi="en-US"/>
          </w:rPr>
          <w:t>Figure 5</w:t>
        </w:r>
        <w:r w:rsidRPr="00B545B5">
          <w:rPr>
            <w:rStyle w:val="Hyperlink"/>
            <w:lang w:bidi="en-US"/>
          </w:rPr>
          <w:noBreakHyphen/>
          <w:t>25: Adjust IMIP Window</w:t>
        </w:r>
        <w:r>
          <w:rPr>
            <w:webHidden/>
          </w:rPr>
          <w:tab/>
        </w:r>
        <w:r>
          <w:rPr>
            <w:webHidden/>
          </w:rPr>
          <w:fldChar w:fldCharType="begin"/>
        </w:r>
        <w:r>
          <w:rPr>
            <w:webHidden/>
          </w:rPr>
          <w:instrText xml:space="preserve"> PAGEREF _Toc230163876 \h </w:instrText>
        </w:r>
        <w:r>
          <w:rPr>
            <w:webHidden/>
          </w:rPr>
        </w:r>
        <w:r>
          <w:rPr>
            <w:webHidden/>
          </w:rPr>
          <w:fldChar w:fldCharType="separate"/>
        </w:r>
        <w:r>
          <w:rPr>
            <w:webHidden/>
          </w:rPr>
          <w:t>5-30</w:t>
        </w:r>
        <w:r>
          <w:rPr>
            <w:webHidden/>
          </w:rPr>
          <w:fldChar w:fldCharType="end"/>
        </w:r>
      </w:hyperlink>
    </w:p>
    <w:p w14:paraId="7264CF05" w14:textId="03CB8A90" w:rsidR="00EC7503" w:rsidRDefault="00EC7503">
      <w:pPr>
        <w:pStyle w:val="TableofFigures"/>
        <w:rPr>
          <w:rFonts w:eastAsiaTheme="minorEastAsia" w:cstheme="minorBidi"/>
          <w:kern w:val="2"/>
          <w:sz w:val="24"/>
          <w:szCs w:val="24"/>
          <w14:ligatures w14:val="standardContextual"/>
        </w:rPr>
      </w:pPr>
      <w:hyperlink w:anchor="_Toc230163877" w:history="1">
        <w:r w:rsidRPr="00B545B5">
          <w:rPr>
            <w:rStyle w:val="Hyperlink"/>
            <w:lang w:bidi="en-US"/>
          </w:rPr>
          <w:t>Figure 5</w:t>
        </w:r>
        <w:r w:rsidRPr="00B545B5">
          <w:rPr>
            <w:rStyle w:val="Hyperlink"/>
            <w:lang w:bidi="en-US"/>
          </w:rPr>
          <w:noBreakHyphen/>
          <w:t>26: Write-Off Transaction</w:t>
        </w:r>
        <w:r>
          <w:rPr>
            <w:webHidden/>
          </w:rPr>
          <w:tab/>
        </w:r>
        <w:r>
          <w:rPr>
            <w:webHidden/>
          </w:rPr>
          <w:fldChar w:fldCharType="begin"/>
        </w:r>
        <w:r>
          <w:rPr>
            <w:webHidden/>
          </w:rPr>
          <w:instrText xml:space="preserve"> PAGEREF _Toc230163877 \h </w:instrText>
        </w:r>
        <w:r>
          <w:rPr>
            <w:webHidden/>
          </w:rPr>
        </w:r>
        <w:r>
          <w:rPr>
            <w:webHidden/>
          </w:rPr>
          <w:fldChar w:fldCharType="separate"/>
        </w:r>
        <w:r>
          <w:rPr>
            <w:webHidden/>
          </w:rPr>
          <w:t>5-31</w:t>
        </w:r>
        <w:r>
          <w:rPr>
            <w:webHidden/>
          </w:rPr>
          <w:fldChar w:fldCharType="end"/>
        </w:r>
      </w:hyperlink>
    </w:p>
    <w:p w14:paraId="2066DD84" w14:textId="3FF1BD8D" w:rsidR="00EC7503" w:rsidRDefault="00EC7503">
      <w:pPr>
        <w:pStyle w:val="TableofFigures"/>
        <w:rPr>
          <w:rFonts w:eastAsiaTheme="minorEastAsia" w:cstheme="minorBidi"/>
          <w:kern w:val="2"/>
          <w:sz w:val="24"/>
          <w:szCs w:val="24"/>
          <w14:ligatures w14:val="standardContextual"/>
        </w:rPr>
      </w:pPr>
      <w:hyperlink w:anchor="_Toc230163878" w:history="1">
        <w:r w:rsidRPr="00B545B5">
          <w:rPr>
            <w:rStyle w:val="Hyperlink"/>
            <w:lang w:bidi="en-US"/>
          </w:rPr>
          <w:t>Figure 5</w:t>
        </w:r>
        <w:r w:rsidRPr="00B545B5">
          <w:rPr>
            <w:rStyle w:val="Hyperlink"/>
            <w:lang w:bidi="en-US"/>
          </w:rPr>
          <w:noBreakHyphen/>
          <w:t>27: Adjust Loan Balance Window</w:t>
        </w:r>
        <w:r>
          <w:rPr>
            <w:webHidden/>
          </w:rPr>
          <w:tab/>
        </w:r>
        <w:r>
          <w:rPr>
            <w:webHidden/>
          </w:rPr>
          <w:fldChar w:fldCharType="begin"/>
        </w:r>
        <w:r>
          <w:rPr>
            <w:webHidden/>
          </w:rPr>
          <w:instrText xml:space="preserve"> PAGEREF _Toc230163878 \h </w:instrText>
        </w:r>
        <w:r>
          <w:rPr>
            <w:webHidden/>
          </w:rPr>
        </w:r>
        <w:r>
          <w:rPr>
            <w:webHidden/>
          </w:rPr>
          <w:fldChar w:fldCharType="separate"/>
        </w:r>
        <w:r>
          <w:rPr>
            <w:webHidden/>
          </w:rPr>
          <w:t>5-31</w:t>
        </w:r>
        <w:r>
          <w:rPr>
            <w:webHidden/>
          </w:rPr>
          <w:fldChar w:fldCharType="end"/>
        </w:r>
      </w:hyperlink>
    </w:p>
    <w:p w14:paraId="254CDD9B" w14:textId="30E8F808" w:rsidR="00EC7503" w:rsidRDefault="00EC7503">
      <w:pPr>
        <w:pStyle w:val="TableofFigures"/>
        <w:rPr>
          <w:rFonts w:eastAsiaTheme="minorEastAsia" w:cstheme="minorBidi"/>
          <w:kern w:val="2"/>
          <w:sz w:val="24"/>
          <w:szCs w:val="24"/>
          <w14:ligatures w14:val="standardContextual"/>
        </w:rPr>
      </w:pPr>
      <w:hyperlink w:anchor="_Toc230163879" w:history="1">
        <w:r w:rsidRPr="00B545B5">
          <w:rPr>
            <w:rStyle w:val="Hyperlink"/>
            <w:lang w:bidi="en-US"/>
          </w:rPr>
          <w:t>Figure 5</w:t>
        </w:r>
        <w:r w:rsidRPr="00B545B5">
          <w:rPr>
            <w:rStyle w:val="Hyperlink"/>
            <w:lang w:bidi="en-US"/>
          </w:rPr>
          <w:noBreakHyphen/>
          <w:t>28: Loan Balance Adjustment Transaction</w:t>
        </w:r>
        <w:r>
          <w:rPr>
            <w:webHidden/>
          </w:rPr>
          <w:tab/>
        </w:r>
        <w:r>
          <w:rPr>
            <w:webHidden/>
          </w:rPr>
          <w:fldChar w:fldCharType="begin"/>
        </w:r>
        <w:r>
          <w:rPr>
            <w:webHidden/>
          </w:rPr>
          <w:instrText xml:space="preserve"> PAGEREF _Toc230163879 \h </w:instrText>
        </w:r>
        <w:r>
          <w:rPr>
            <w:webHidden/>
          </w:rPr>
        </w:r>
        <w:r>
          <w:rPr>
            <w:webHidden/>
          </w:rPr>
          <w:fldChar w:fldCharType="separate"/>
        </w:r>
        <w:r>
          <w:rPr>
            <w:webHidden/>
          </w:rPr>
          <w:t>5-32</w:t>
        </w:r>
        <w:r>
          <w:rPr>
            <w:webHidden/>
          </w:rPr>
          <w:fldChar w:fldCharType="end"/>
        </w:r>
      </w:hyperlink>
    </w:p>
    <w:p w14:paraId="10DE562F" w14:textId="6FA78C3E" w:rsidR="00EC7503" w:rsidRDefault="00EC7503">
      <w:pPr>
        <w:pStyle w:val="TableofFigures"/>
        <w:rPr>
          <w:rFonts w:eastAsiaTheme="minorEastAsia" w:cstheme="minorBidi"/>
          <w:kern w:val="2"/>
          <w:sz w:val="24"/>
          <w:szCs w:val="24"/>
          <w14:ligatures w14:val="standardContextual"/>
        </w:rPr>
      </w:pPr>
      <w:hyperlink w:anchor="_Toc230163880" w:history="1">
        <w:r w:rsidRPr="00B545B5">
          <w:rPr>
            <w:rStyle w:val="Hyperlink"/>
            <w:lang w:bidi="en-US"/>
          </w:rPr>
          <w:t>Figure 5</w:t>
        </w:r>
        <w:r w:rsidRPr="00B545B5">
          <w:rPr>
            <w:rStyle w:val="Hyperlink"/>
            <w:lang w:bidi="en-US"/>
          </w:rPr>
          <w:noBreakHyphen/>
          <w:t>29: Transactions – Growth</w:t>
        </w:r>
        <w:r>
          <w:rPr>
            <w:webHidden/>
          </w:rPr>
          <w:tab/>
        </w:r>
        <w:r>
          <w:rPr>
            <w:webHidden/>
          </w:rPr>
          <w:fldChar w:fldCharType="begin"/>
        </w:r>
        <w:r>
          <w:rPr>
            <w:webHidden/>
          </w:rPr>
          <w:instrText xml:space="preserve"> PAGEREF _Toc230163880 \h </w:instrText>
        </w:r>
        <w:r>
          <w:rPr>
            <w:webHidden/>
          </w:rPr>
        </w:r>
        <w:r>
          <w:rPr>
            <w:webHidden/>
          </w:rPr>
          <w:fldChar w:fldCharType="separate"/>
        </w:r>
        <w:r>
          <w:rPr>
            <w:webHidden/>
          </w:rPr>
          <w:t>5-32</w:t>
        </w:r>
        <w:r>
          <w:rPr>
            <w:webHidden/>
          </w:rPr>
          <w:fldChar w:fldCharType="end"/>
        </w:r>
      </w:hyperlink>
    </w:p>
    <w:p w14:paraId="3C9CF881" w14:textId="0F801DD7" w:rsidR="00EC7503" w:rsidRDefault="00EC7503">
      <w:pPr>
        <w:pStyle w:val="TableofFigures"/>
        <w:rPr>
          <w:rFonts w:eastAsiaTheme="minorEastAsia" w:cstheme="minorBidi"/>
          <w:kern w:val="2"/>
          <w:sz w:val="24"/>
          <w:szCs w:val="24"/>
          <w14:ligatures w14:val="standardContextual"/>
        </w:rPr>
      </w:pPr>
      <w:hyperlink w:anchor="_Toc230163881" w:history="1">
        <w:r w:rsidRPr="00B545B5">
          <w:rPr>
            <w:rStyle w:val="Hyperlink"/>
            <w:lang w:bidi="en-US"/>
          </w:rPr>
          <w:t>Figure 5</w:t>
        </w:r>
        <w:r w:rsidRPr="00B545B5">
          <w:rPr>
            <w:rStyle w:val="Hyperlink"/>
            <w:lang w:bidi="en-US"/>
          </w:rPr>
          <w:noBreakHyphen/>
          <w:t>30: Growth Transactions Filter and Results Section</w:t>
        </w:r>
        <w:r>
          <w:rPr>
            <w:webHidden/>
          </w:rPr>
          <w:tab/>
        </w:r>
        <w:r>
          <w:rPr>
            <w:webHidden/>
          </w:rPr>
          <w:fldChar w:fldCharType="begin"/>
        </w:r>
        <w:r>
          <w:rPr>
            <w:webHidden/>
          </w:rPr>
          <w:instrText xml:space="preserve"> PAGEREF _Toc230163881 \h </w:instrText>
        </w:r>
        <w:r>
          <w:rPr>
            <w:webHidden/>
          </w:rPr>
        </w:r>
        <w:r>
          <w:rPr>
            <w:webHidden/>
          </w:rPr>
          <w:fldChar w:fldCharType="separate"/>
        </w:r>
        <w:r>
          <w:rPr>
            <w:webHidden/>
          </w:rPr>
          <w:t>5-33</w:t>
        </w:r>
        <w:r>
          <w:rPr>
            <w:webHidden/>
          </w:rPr>
          <w:fldChar w:fldCharType="end"/>
        </w:r>
      </w:hyperlink>
    </w:p>
    <w:p w14:paraId="6CF645E0" w14:textId="0C55C746" w:rsidR="00EC7503" w:rsidRDefault="00EC7503">
      <w:pPr>
        <w:pStyle w:val="TableofFigures"/>
        <w:rPr>
          <w:rFonts w:eastAsiaTheme="minorEastAsia" w:cstheme="minorBidi"/>
          <w:kern w:val="2"/>
          <w:sz w:val="24"/>
          <w:szCs w:val="24"/>
          <w14:ligatures w14:val="standardContextual"/>
        </w:rPr>
      </w:pPr>
      <w:hyperlink w:anchor="_Toc230163882" w:history="1">
        <w:r w:rsidRPr="00B545B5">
          <w:rPr>
            <w:rStyle w:val="Hyperlink"/>
            <w:lang w:bidi="en-US"/>
          </w:rPr>
          <w:t>Figure 5</w:t>
        </w:r>
        <w:r w:rsidRPr="00B545B5">
          <w:rPr>
            <w:rStyle w:val="Hyperlink"/>
            <w:lang w:bidi="en-US"/>
          </w:rPr>
          <w:noBreakHyphen/>
          <w:t>31: Set Aside Transactions Filter and Results Section</w:t>
        </w:r>
        <w:r>
          <w:rPr>
            <w:webHidden/>
          </w:rPr>
          <w:tab/>
        </w:r>
        <w:r>
          <w:rPr>
            <w:webHidden/>
          </w:rPr>
          <w:fldChar w:fldCharType="begin"/>
        </w:r>
        <w:r>
          <w:rPr>
            <w:webHidden/>
          </w:rPr>
          <w:instrText xml:space="preserve"> PAGEREF _Toc230163882 \h </w:instrText>
        </w:r>
        <w:r>
          <w:rPr>
            <w:webHidden/>
          </w:rPr>
        </w:r>
        <w:r>
          <w:rPr>
            <w:webHidden/>
          </w:rPr>
          <w:fldChar w:fldCharType="separate"/>
        </w:r>
        <w:r>
          <w:rPr>
            <w:webHidden/>
          </w:rPr>
          <w:t>5-34</w:t>
        </w:r>
        <w:r>
          <w:rPr>
            <w:webHidden/>
          </w:rPr>
          <w:fldChar w:fldCharType="end"/>
        </w:r>
      </w:hyperlink>
    </w:p>
    <w:p w14:paraId="3EE39A7C" w14:textId="61C390A6" w:rsidR="00EC7503" w:rsidRDefault="00EC7503">
      <w:pPr>
        <w:pStyle w:val="TableofFigures"/>
        <w:rPr>
          <w:rFonts w:eastAsiaTheme="minorEastAsia" w:cstheme="minorBidi"/>
          <w:kern w:val="2"/>
          <w:sz w:val="24"/>
          <w:szCs w:val="24"/>
          <w14:ligatures w14:val="standardContextual"/>
        </w:rPr>
      </w:pPr>
      <w:hyperlink w:anchor="_Toc230163883" w:history="1">
        <w:r w:rsidRPr="00B545B5">
          <w:rPr>
            <w:rStyle w:val="Hyperlink"/>
            <w:lang w:bidi="en-US"/>
          </w:rPr>
          <w:t>Figure 5</w:t>
        </w:r>
        <w:r w:rsidRPr="00B545B5">
          <w:rPr>
            <w:rStyle w:val="Hyperlink"/>
            <w:lang w:bidi="en-US"/>
          </w:rPr>
          <w:noBreakHyphen/>
          <w:t>32: Set Aside – Taxes &amp; Insurance Transaction</w:t>
        </w:r>
        <w:r>
          <w:rPr>
            <w:webHidden/>
          </w:rPr>
          <w:tab/>
        </w:r>
        <w:r>
          <w:rPr>
            <w:webHidden/>
          </w:rPr>
          <w:fldChar w:fldCharType="begin"/>
        </w:r>
        <w:r>
          <w:rPr>
            <w:webHidden/>
          </w:rPr>
          <w:instrText xml:space="preserve"> PAGEREF _Toc230163883 \h </w:instrText>
        </w:r>
        <w:r>
          <w:rPr>
            <w:webHidden/>
          </w:rPr>
        </w:r>
        <w:r>
          <w:rPr>
            <w:webHidden/>
          </w:rPr>
          <w:fldChar w:fldCharType="separate"/>
        </w:r>
        <w:r>
          <w:rPr>
            <w:webHidden/>
          </w:rPr>
          <w:t>5-34</w:t>
        </w:r>
        <w:r>
          <w:rPr>
            <w:webHidden/>
          </w:rPr>
          <w:fldChar w:fldCharType="end"/>
        </w:r>
      </w:hyperlink>
    </w:p>
    <w:p w14:paraId="3CAA677B" w14:textId="25F416F8" w:rsidR="00EC7503" w:rsidRDefault="00EC7503">
      <w:pPr>
        <w:pStyle w:val="TableofFigures"/>
        <w:rPr>
          <w:rFonts w:eastAsiaTheme="minorEastAsia" w:cstheme="minorBidi"/>
          <w:kern w:val="2"/>
          <w:sz w:val="24"/>
          <w:szCs w:val="24"/>
          <w14:ligatures w14:val="standardContextual"/>
        </w:rPr>
      </w:pPr>
      <w:hyperlink w:anchor="_Toc230163884" w:history="1">
        <w:r w:rsidRPr="00B545B5">
          <w:rPr>
            <w:rStyle w:val="Hyperlink"/>
            <w:lang w:bidi="en-US"/>
          </w:rPr>
          <w:t>Figure 5</w:t>
        </w:r>
        <w:r w:rsidRPr="00B545B5">
          <w:rPr>
            <w:rStyle w:val="Hyperlink"/>
            <w:lang w:bidi="en-US"/>
          </w:rPr>
          <w:noBreakHyphen/>
          <w:t>33: Set Aside – Repair Transaction</w:t>
        </w:r>
        <w:r>
          <w:rPr>
            <w:webHidden/>
          </w:rPr>
          <w:tab/>
        </w:r>
        <w:r>
          <w:rPr>
            <w:webHidden/>
          </w:rPr>
          <w:fldChar w:fldCharType="begin"/>
        </w:r>
        <w:r>
          <w:rPr>
            <w:webHidden/>
          </w:rPr>
          <w:instrText xml:space="preserve"> PAGEREF _Toc230163884 \h </w:instrText>
        </w:r>
        <w:r>
          <w:rPr>
            <w:webHidden/>
          </w:rPr>
        </w:r>
        <w:r>
          <w:rPr>
            <w:webHidden/>
          </w:rPr>
          <w:fldChar w:fldCharType="separate"/>
        </w:r>
        <w:r>
          <w:rPr>
            <w:webHidden/>
          </w:rPr>
          <w:t>5-35</w:t>
        </w:r>
        <w:r>
          <w:rPr>
            <w:webHidden/>
          </w:rPr>
          <w:fldChar w:fldCharType="end"/>
        </w:r>
      </w:hyperlink>
    </w:p>
    <w:p w14:paraId="7050AAC1" w14:textId="4F361319" w:rsidR="00EC7503" w:rsidRDefault="00EC7503">
      <w:pPr>
        <w:pStyle w:val="TableofFigures"/>
        <w:rPr>
          <w:rFonts w:eastAsiaTheme="minorEastAsia" w:cstheme="minorBidi"/>
          <w:kern w:val="2"/>
          <w:sz w:val="24"/>
          <w:szCs w:val="24"/>
          <w14:ligatures w14:val="standardContextual"/>
        </w:rPr>
      </w:pPr>
      <w:hyperlink w:anchor="_Toc230163885" w:history="1">
        <w:r w:rsidRPr="00B545B5">
          <w:rPr>
            <w:rStyle w:val="Hyperlink"/>
            <w:lang w:bidi="en-US"/>
          </w:rPr>
          <w:t>Figure 5</w:t>
        </w:r>
        <w:r w:rsidRPr="00B545B5">
          <w:rPr>
            <w:rStyle w:val="Hyperlink"/>
            <w:lang w:bidi="en-US"/>
          </w:rPr>
          <w:noBreakHyphen/>
          <w:t>34: Viewing LESA-Growth Transaction</w:t>
        </w:r>
        <w:r>
          <w:rPr>
            <w:webHidden/>
          </w:rPr>
          <w:tab/>
        </w:r>
        <w:r>
          <w:rPr>
            <w:webHidden/>
          </w:rPr>
          <w:fldChar w:fldCharType="begin"/>
        </w:r>
        <w:r>
          <w:rPr>
            <w:webHidden/>
          </w:rPr>
          <w:instrText xml:space="preserve"> PAGEREF _Toc230163885 \h </w:instrText>
        </w:r>
        <w:r>
          <w:rPr>
            <w:webHidden/>
          </w:rPr>
        </w:r>
        <w:r>
          <w:rPr>
            <w:webHidden/>
          </w:rPr>
          <w:fldChar w:fldCharType="separate"/>
        </w:r>
        <w:r>
          <w:rPr>
            <w:webHidden/>
          </w:rPr>
          <w:t>5-35</w:t>
        </w:r>
        <w:r>
          <w:rPr>
            <w:webHidden/>
          </w:rPr>
          <w:fldChar w:fldCharType="end"/>
        </w:r>
      </w:hyperlink>
    </w:p>
    <w:p w14:paraId="61B39C7B" w14:textId="3065FC5E" w:rsidR="00EC7503" w:rsidRDefault="00EC7503">
      <w:pPr>
        <w:pStyle w:val="TableofFigures"/>
        <w:rPr>
          <w:rFonts w:eastAsiaTheme="minorEastAsia" w:cstheme="minorBidi"/>
          <w:kern w:val="2"/>
          <w:sz w:val="24"/>
          <w:szCs w:val="24"/>
          <w14:ligatures w14:val="standardContextual"/>
        </w:rPr>
      </w:pPr>
      <w:hyperlink w:anchor="_Toc230163886" w:history="1">
        <w:r w:rsidRPr="00B545B5">
          <w:rPr>
            <w:rStyle w:val="Hyperlink"/>
            <w:lang w:bidi="en-US"/>
          </w:rPr>
          <w:t>Figure 5</w:t>
        </w:r>
        <w:r w:rsidRPr="00B545B5">
          <w:rPr>
            <w:rStyle w:val="Hyperlink"/>
            <w:lang w:bidi="en-US"/>
          </w:rPr>
          <w:noBreakHyphen/>
          <w:t>35: Claims Transactions Filter and Results Section</w:t>
        </w:r>
        <w:r>
          <w:rPr>
            <w:webHidden/>
          </w:rPr>
          <w:tab/>
        </w:r>
        <w:r>
          <w:rPr>
            <w:webHidden/>
          </w:rPr>
          <w:fldChar w:fldCharType="begin"/>
        </w:r>
        <w:r>
          <w:rPr>
            <w:webHidden/>
          </w:rPr>
          <w:instrText xml:space="preserve"> PAGEREF _Toc230163886 \h </w:instrText>
        </w:r>
        <w:r>
          <w:rPr>
            <w:webHidden/>
          </w:rPr>
        </w:r>
        <w:r>
          <w:rPr>
            <w:webHidden/>
          </w:rPr>
          <w:fldChar w:fldCharType="separate"/>
        </w:r>
        <w:r>
          <w:rPr>
            <w:webHidden/>
          </w:rPr>
          <w:t>5-37</w:t>
        </w:r>
        <w:r>
          <w:rPr>
            <w:webHidden/>
          </w:rPr>
          <w:fldChar w:fldCharType="end"/>
        </w:r>
      </w:hyperlink>
    </w:p>
    <w:p w14:paraId="428709F4" w14:textId="3E52FB99" w:rsidR="00EC7503" w:rsidRDefault="00EC7503">
      <w:pPr>
        <w:pStyle w:val="TableofFigures"/>
        <w:rPr>
          <w:rFonts w:eastAsiaTheme="minorEastAsia" w:cstheme="minorBidi"/>
          <w:kern w:val="2"/>
          <w:sz w:val="24"/>
          <w:szCs w:val="24"/>
          <w14:ligatures w14:val="standardContextual"/>
        </w:rPr>
      </w:pPr>
      <w:hyperlink w:anchor="_Toc230163887" w:history="1">
        <w:r w:rsidRPr="00B545B5">
          <w:rPr>
            <w:rStyle w:val="Hyperlink"/>
            <w:lang w:bidi="en-US"/>
          </w:rPr>
          <w:t>Figure 5</w:t>
        </w:r>
        <w:r w:rsidRPr="00B545B5">
          <w:rPr>
            <w:rStyle w:val="Hyperlink"/>
            <w:lang w:bidi="en-US"/>
          </w:rPr>
          <w:noBreakHyphen/>
          <w:t>36: View Contact Information Screen</w:t>
        </w:r>
        <w:r>
          <w:rPr>
            <w:webHidden/>
          </w:rPr>
          <w:tab/>
        </w:r>
        <w:r>
          <w:rPr>
            <w:webHidden/>
          </w:rPr>
          <w:fldChar w:fldCharType="begin"/>
        </w:r>
        <w:r>
          <w:rPr>
            <w:webHidden/>
          </w:rPr>
          <w:instrText xml:space="preserve"> PAGEREF _Toc230163887 \h </w:instrText>
        </w:r>
        <w:r>
          <w:rPr>
            <w:webHidden/>
          </w:rPr>
        </w:r>
        <w:r>
          <w:rPr>
            <w:webHidden/>
          </w:rPr>
          <w:fldChar w:fldCharType="separate"/>
        </w:r>
        <w:r>
          <w:rPr>
            <w:webHidden/>
          </w:rPr>
          <w:t>5-38</w:t>
        </w:r>
        <w:r>
          <w:rPr>
            <w:webHidden/>
          </w:rPr>
          <w:fldChar w:fldCharType="end"/>
        </w:r>
      </w:hyperlink>
    </w:p>
    <w:p w14:paraId="5195A55D" w14:textId="3C6492B2" w:rsidR="00EC7503" w:rsidRDefault="00EC7503">
      <w:pPr>
        <w:pStyle w:val="TableofFigures"/>
        <w:rPr>
          <w:rFonts w:eastAsiaTheme="minorEastAsia" w:cstheme="minorBidi"/>
          <w:kern w:val="2"/>
          <w:sz w:val="24"/>
          <w:szCs w:val="24"/>
          <w14:ligatures w14:val="standardContextual"/>
        </w:rPr>
      </w:pPr>
      <w:hyperlink w:anchor="_Toc230163888" w:history="1">
        <w:r w:rsidRPr="00B545B5">
          <w:rPr>
            <w:rStyle w:val="Hyperlink"/>
            <w:lang w:bidi="en-US"/>
          </w:rPr>
          <w:t>Figure 5</w:t>
        </w:r>
        <w:r w:rsidRPr="00B545B5">
          <w:rPr>
            <w:rStyle w:val="Hyperlink"/>
            <w:lang w:bidi="en-US"/>
          </w:rPr>
          <w:noBreakHyphen/>
          <w:t>37: Add Contact Information Window</w:t>
        </w:r>
        <w:r>
          <w:rPr>
            <w:webHidden/>
          </w:rPr>
          <w:tab/>
        </w:r>
        <w:r>
          <w:rPr>
            <w:webHidden/>
          </w:rPr>
          <w:fldChar w:fldCharType="begin"/>
        </w:r>
        <w:r>
          <w:rPr>
            <w:webHidden/>
          </w:rPr>
          <w:instrText xml:space="preserve"> PAGEREF _Toc230163888 \h </w:instrText>
        </w:r>
        <w:r>
          <w:rPr>
            <w:webHidden/>
          </w:rPr>
        </w:r>
        <w:r>
          <w:rPr>
            <w:webHidden/>
          </w:rPr>
          <w:fldChar w:fldCharType="separate"/>
        </w:r>
        <w:r>
          <w:rPr>
            <w:webHidden/>
          </w:rPr>
          <w:t>5-39</w:t>
        </w:r>
        <w:r>
          <w:rPr>
            <w:webHidden/>
          </w:rPr>
          <w:fldChar w:fldCharType="end"/>
        </w:r>
      </w:hyperlink>
    </w:p>
    <w:p w14:paraId="74F5C4D0" w14:textId="6BD07CAF" w:rsidR="00EC7503" w:rsidRDefault="00EC7503">
      <w:pPr>
        <w:pStyle w:val="TableofFigures"/>
        <w:rPr>
          <w:rFonts w:eastAsiaTheme="minorEastAsia" w:cstheme="minorBidi"/>
          <w:kern w:val="2"/>
          <w:sz w:val="24"/>
          <w:szCs w:val="24"/>
          <w14:ligatures w14:val="standardContextual"/>
        </w:rPr>
      </w:pPr>
      <w:hyperlink w:anchor="_Toc230163889" w:history="1">
        <w:r w:rsidRPr="00B545B5">
          <w:rPr>
            <w:rStyle w:val="Hyperlink"/>
            <w:lang w:bidi="en-US"/>
          </w:rPr>
          <w:t>Figure 5</w:t>
        </w:r>
        <w:r w:rsidRPr="00B545B5">
          <w:rPr>
            <w:rStyle w:val="Hyperlink"/>
            <w:lang w:bidi="en-US"/>
          </w:rPr>
          <w:noBreakHyphen/>
          <w:t>38: Edit Contact Information Window</w:t>
        </w:r>
        <w:r>
          <w:rPr>
            <w:webHidden/>
          </w:rPr>
          <w:tab/>
        </w:r>
        <w:r>
          <w:rPr>
            <w:webHidden/>
          </w:rPr>
          <w:fldChar w:fldCharType="begin"/>
        </w:r>
        <w:r>
          <w:rPr>
            <w:webHidden/>
          </w:rPr>
          <w:instrText xml:space="preserve"> PAGEREF _Toc230163889 \h </w:instrText>
        </w:r>
        <w:r>
          <w:rPr>
            <w:webHidden/>
          </w:rPr>
        </w:r>
        <w:r>
          <w:rPr>
            <w:webHidden/>
          </w:rPr>
          <w:fldChar w:fldCharType="separate"/>
        </w:r>
        <w:r>
          <w:rPr>
            <w:webHidden/>
          </w:rPr>
          <w:t>5-40</w:t>
        </w:r>
        <w:r>
          <w:rPr>
            <w:webHidden/>
          </w:rPr>
          <w:fldChar w:fldCharType="end"/>
        </w:r>
      </w:hyperlink>
    </w:p>
    <w:p w14:paraId="138C4C36" w14:textId="5F464A3F" w:rsidR="00EC7503" w:rsidRDefault="00EC7503">
      <w:pPr>
        <w:pStyle w:val="TableofFigures"/>
        <w:rPr>
          <w:rFonts w:eastAsiaTheme="minorEastAsia" w:cstheme="minorBidi"/>
          <w:kern w:val="2"/>
          <w:sz w:val="24"/>
          <w:szCs w:val="24"/>
          <w14:ligatures w14:val="standardContextual"/>
        </w:rPr>
      </w:pPr>
      <w:hyperlink w:anchor="_Toc230163890" w:history="1">
        <w:r w:rsidRPr="00B545B5">
          <w:rPr>
            <w:rStyle w:val="Hyperlink"/>
            <w:lang w:bidi="en-US"/>
          </w:rPr>
          <w:t>Figure 5</w:t>
        </w:r>
        <w:r w:rsidRPr="00B545B5">
          <w:rPr>
            <w:rStyle w:val="Hyperlink"/>
            <w:lang w:bidi="en-US"/>
          </w:rPr>
          <w:noBreakHyphen/>
          <w:t>39: Delete Contact Information</w:t>
        </w:r>
        <w:r>
          <w:rPr>
            <w:webHidden/>
          </w:rPr>
          <w:tab/>
        </w:r>
        <w:r>
          <w:rPr>
            <w:webHidden/>
          </w:rPr>
          <w:fldChar w:fldCharType="begin"/>
        </w:r>
        <w:r>
          <w:rPr>
            <w:webHidden/>
          </w:rPr>
          <w:instrText xml:space="preserve"> PAGEREF _Toc230163890 \h </w:instrText>
        </w:r>
        <w:r>
          <w:rPr>
            <w:webHidden/>
          </w:rPr>
        </w:r>
        <w:r>
          <w:rPr>
            <w:webHidden/>
          </w:rPr>
          <w:fldChar w:fldCharType="separate"/>
        </w:r>
        <w:r>
          <w:rPr>
            <w:webHidden/>
          </w:rPr>
          <w:t>5-41</w:t>
        </w:r>
        <w:r>
          <w:rPr>
            <w:webHidden/>
          </w:rPr>
          <w:fldChar w:fldCharType="end"/>
        </w:r>
      </w:hyperlink>
    </w:p>
    <w:p w14:paraId="085475C8" w14:textId="2E961920" w:rsidR="00EC7503" w:rsidRDefault="00EC7503">
      <w:pPr>
        <w:pStyle w:val="TableofFigures"/>
        <w:rPr>
          <w:rFonts w:eastAsiaTheme="minorEastAsia" w:cstheme="minorBidi"/>
          <w:kern w:val="2"/>
          <w:sz w:val="24"/>
          <w:szCs w:val="24"/>
          <w14:ligatures w14:val="standardContextual"/>
        </w:rPr>
      </w:pPr>
      <w:hyperlink w:anchor="_Toc230163891" w:history="1">
        <w:r w:rsidRPr="00B545B5">
          <w:rPr>
            <w:rStyle w:val="Hyperlink"/>
            <w:lang w:bidi="en-US"/>
          </w:rPr>
          <w:t>Figure 5</w:t>
        </w:r>
        <w:r w:rsidRPr="00B545B5">
          <w:rPr>
            <w:rStyle w:val="Hyperlink"/>
            <w:lang w:bidi="en-US"/>
          </w:rPr>
          <w:noBreakHyphen/>
          <w:t>40: Deactivate a Non-Borrowing Spouse</w:t>
        </w:r>
        <w:r>
          <w:rPr>
            <w:webHidden/>
          </w:rPr>
          <w:tab/>
        </w:r>
        <w:r>
          <w:rPr>
            <w:webHidden/>
          </w:rPr>
          <w:fldChar w:fldCharType="begin"/>
        </w:r>
        <w:r>
          <w:rPr>
            <w:webHidden/>
          </w:rPr>
          <w:instrText xml:space="preserve"> PAGEREF _Toc230163891 \h </w:instrText>
        </w:r>
        <w:r>
          <w:rPr>
            <w:webHidden/>
          </w:rPr>
        </w:r>
        <w:r>
          <w:rPr>
            <w:webHidden/>
          </w:rPr>
          <w:fldChar w:fldCharType="separate"/>
        </w:r>
        <w:r>
          <w:rPr>
            <w:webHidden/>
          </w:rPr>
          <w:t>5-41</w:t>
        </w:r>
        <w:r>
          <w:rPr>
            <w:webHidden/>
          </w:rPr>
          <w:fldChar w:fldCharType="end"/>
        </w:r>
      </w:hyperlink>
    </w:p>
    <w:p w14:paraId="2B373C0B" w14:textId="1896ACF3" w:rsidR="00EC7503" w:rsidRDefault="00EC7503">
      <w:pPr>
        <w:pStyle w:val="TableofFigures"/>
        <w:rPr>
          <w:rFonts w:eastAsiaTheme="minorEastAsia" w:cstheme="minorBidi"/>
          <w:kern w:val="2"/>
          <w:sz w:val="24"/>
          <w:szCs w:val="24"/>
          <w14:ligatures w14:val="standardContextual"/>
        </w:rPr>
      </w:pPr>
      <w:hyperlink w:anchor="_Toc230163892" w:history="1">
        <w:r w:rsidRPr="00B545B5">
          <w:rPr>
            <w:rStyle w:val="Hyperlink"/>
            <w:lang w:bidi="en-US"/>
          </w:rPr>
          <w:t>Figure 5</w:t>
        </w:r>
        <w:r w:rsidRPr="00B545B5">
          <w:rPr>
            <w:rStyle w:val="Hyperlink"/>
            <w:lang w:bidi="en-US"/>
          </w:rPr>
          <w:noBreakHyphen/>
          <w:t>41:  New Changed Borrower / Co Borrower Name Contact Type</w:t>
        </w:r>
        <w:r>
          <w:rPr>
            <w:webHidden/>
          </w:rPr>
          <w:tab/>
        </w:r>
        <w:r>
          <w:rPr>
            <w:webHidden/>
          </w:rPr>
          <w:fldChar w:fldCharType="begin"/>
        </w:r>
        <w:r>
          <w:rPr>
            <w:webHidden/>
          </w:rPr>
          <w:instrText xml:space="preserve"> PAGEREF _Toc230163892 \h </w:instrText>
        </w:r>
        <w:r>
          <w:rPr>
            <w:webHidden/>
          </w:rPr>
        </w:r>
        <w:r>
          <w:rPr>
            <w:webHidden/>
          </w:rPr>
          <w:fldChar w:fldCharType="separate"/>
        </w:r>
        <w:r>
          <w:rPr>
            <w:webHidden/>
          </w:rPr>
          <w:t>5-42</w:t>
        </w:r>
        <w:r>
          <w:rPr>
            <w:webHidden/>
          </w:rPr>
          <w:fldChar w:fldCharType="end"/>
        </w:r>
      </w:hyperlink>
    </w:p>
    <w:p w14:paraId="0107494B" w14:textId="2944487F" w:rsidR="00EC7503" w:rsidRDefault="00EC7503">
      <w:pPr>
        <w:pStyle w:val="TableofFigures"/>
        <w:rPr>
          <w:rFonts w:eastAsiaTheme="minorEastAsia" w:cstheme="minorBidi"/>
          <w:kern w:val="2"/>
          <w:sz w:val="24"/>
          <w:szCs w:val="24"/>
          <w14:ligatures w14:val="standardContextual"/>
        </w:rPr>
      </w:pPr>
      <w:hyperlink w:anchor="_Toc230163893" w:history="1">
        <w:r w:rsidRPr="00B545B5">
          <w:rPr>
            <w:rStyle w:val="Hyperlink"/>
            <w:lang w:bidi="en-US"/>
          </w:rPr>
          <w:t>Figure 5</w:t>
        </w:r>
        <w:r w:rsidRPr="00B545B5">
          <w:rPr>
            <w:rStyle w:val="Hyperlink"/>
            <w:lang w:bidi="en-US"/>
          </w:rPr>
          <w:noBreakHyphen/>
          <w:t>42: Add Changed Borrower Name</w:t>
        </w:r>
        <w:r>
          <w:rPr>
            <w:webHidden/>
          </w:rPr>
          <w:tab/>
        </w:r>
        <w:r>
          <w:rPr>
            <w:webHidden/>
          </w:rPr>
          <w:fldChar w:fldCharType="begin"/>
        </w:r>
        <w:r>
          <w:rPr>
            <w:webHidden/>
          </w:rPr>
          <w:instrText xml:space="preserve"> PAGEREF _Toc230163893 \h </w:instrText>
        </w:r>
        <w:r>
          <w:rPr>
            <w:webHidden/>
          </w:rPr>
        </w:r>
        <w:r>
          <w:rPr>
            <w:webHidden/>
          </w:rPr>
          <w:fldChar w:fldCharType="separate"/>
        </w:r>
        <w:r>
          <w:rPr>
            <w:webHidden/>
          </w:rPr>
          <w:t>5-43</w:t>
        </w:r>
        <w:r>
          <w:rPr>
            <w:webHidden/>
          </w:rPr>
          <w:fldChar w:fldCharType="end"/>
        </w:r>
      </w:hyperlink>
    </w:p>
    <w:p w14:paraId="0F9366D0" w14:textId="382576AD" w:rsidR="00EC7503" w:rsidRDefault="00EC7503">
      <w:pPr>
        <w:pStyle w:val="TableofFigures"/>
        <w:rPr>
          <w:rFonts w:eastAsiaTheme="minorEastAsia" w:cstheme="minorBidi"/>
          <w:kern w:val="2"/>
          <w:sz w:val="24"/>
          <w:szCs w:val="24"/>
          <w14:ligatures w14:val="standardContextual"/>
        </w:rPr>
      </w:pPr>
      <w:hyperlink w:anchor="_Toc230163894" w:history="1">
        <w:r w:rsidRPr="00B545B5">
          <w:rPr>
            <w:rStyle w:val="Hyperlink"/>
            <w:lang w:bidi="en-US"/>
          </w:rPr>
          <w:t>Figure 5</w:t>
        </w:r>
        <w:r w:rsidRPr="00B545B5">
          <w:rPr>
            <w:rStyle w:val="Hyperlink"/>
            <w:lang w:bidi="en-US"/>
          </w:rPr>
          <w:noBreakHyphen/>
          <w:t>43: Add Changed Co Borrower Name</w:t>
        </w:r>
        <w:r>
          <w:rPr>
            <w:webHidden/>
          </w:rPr>
          <w:tab/>
        </w:r>
        <w:r>
          <w:rPr>
            <w:webHidden/>
          </w:rPr>
          <w:fldChar w:fldCharType="begin"/>
        </w:r>
        <w:r>
          <w:rPr>
            <w:webHidden/>
          </w:rPr>
          <w:instrText xml:space="preserve"> PAGEREF _Toc230163894 \h </w:instrText>
        </w:r>
        <w:r>
          <w:rPr>
            <w:webHidden/>
          </w:rPr>
        </w:r>
        <w:r>
          <w:rPr>
            <w:webHidden/>
          </w:rPr>
          <w:fldChar w:fldCharType="separate"/>
        </w:r>
        <w:r>
          <w:rPr>
            <w:webHidden/>
          </w:rPr>
          <w:t>5-43</w:t>
        </w:r>
        <w:r>
          <w:rPr>
            <w:webHidden/>
          </w:rPr>
          <w:fldChar w:fldCharType="end"/>
        </w:r>
      </w:hyperlink>
    </w:p>
    <w:p w14:paraId="24DC059E" w14:textId="7EF27F15" w:rsidR="00EC7503" w:rsidRDefault="00EC7503">
      <w:pPr>
        <w:pStyle w:val="TableofFigures"/>
        <w:rPr>
          <w:rFonts w:eastAsiaTheme="minorEastAsia" w:cstheme="minorBidi"/>
          <w:kern w:val="2"/>
          <w:sz w:val="24"/>
          <w:szCs w:val="24"/>
          <w14:ligatures w14:val="standardContextual"/>
        </w:rPr>
      </w:pPr>
      <w:hyperlink w:anchor="_Toc230163895" w:history="1">
        <w:r w:rsidRPr="00B545B5">
          <w:rPr>
            <w:rStyle w:val="Hyperlink"/>
            <w:lang w:bidi="en-US"/>
          </w:rPr>
          <w:t>Figure 5</w:t>
        </w:r>
        <w:r w:rsidRPr="00B545B5">
          <w:rPr>
            <w:rStyle w:val="Hyperlink"/>
            <w:lang w:bidi="en-US"/>
          </w:rPr>
          <w:noBreakHyphen/>
          <w:t>44: View Changed Borrower / Co Borrower Name</w:t>
        </w:r>
        <w:r>
          <w:rPr>
            <w:webHidden/>
          </w:rPr>
          <w:tab/>
        </w:r>
        <w:r>
          <w:rPr>
            <w:webHidden/>
          </w:rPr>
          <w:fldChar w:fldCharType="begin"/>
        </w:r>
        <w:r>
          <w:rPr>
            <w:webHidden/>
          </w:rPr>
          <w:instrText xml:space="preserve"> PAGEREF _Toc230163895 \h </w:instrText>
        </w:r>
        <w:r>
          <w:rPr>
            <w:webHidden/>
          </w:rPr>
        </w:r>
        <w:r>
          <w:rPr>
            <w:webHidden/>
          </w:rPr>
          <w:fldChar w:fldCharType="separate"/>
        </w:r>
        <w:r>
          <w:rPr>
            <w:webHidden/>
          </w:rPr>
          <w:t>5-44</w:t>
        </w:r>
        <w:r>
          <w:rPr>
            <w:webHidden/>
          </w:rPr>
          <w:fldChar w:fldCharType="end"/>
        </w:r>
      </w:hyperlink>
    </w:p>
    <w:p w14:paraId="27D04B64" w14:textId="4B8E3B18" w:rsidR="00EC7503" w:rsidRDefault="00EC7503">
      <w:pPr>
        <w:pStyle w:val="TableofFigures"/>
        <w:rPr>
          <w:rFonts w:eastAsiaTheme="minorEastAsia" w:cstheme="minorBidi"/>
          <w:kern w:val="2"/>
          <w:sz w:val="24"/>
          <w:szCs w:val="24"/>
          <w14:ligatures w14:val="standardContextual"/>
        </w:rPr>
      </w:pPr>
      <w:hyperlink w:anchor="_Toc230163896" w:history="1">
        <w:r w:rsidRPr="00B545B5">
          <w:rPr>
            <w:rStyle w:val="Hyperlink"/>
            <w:lang w:bidi="en-US"/>
          </w:rPr>
          <w:t>Figure 5</w:t>
        </w:r>
        <w:r w:rsidRPr="00B545B5">
          <w:rPr>
            <w:rStyle w:val="Hyperlink"/>
            <w:lang w:bidi="en-US"/>
          </w:rPr>
          <w:noBreakHyphen/>
          <w:t>45: Add Assessments Information Window</w:t>
        </w:r>
        <w:r>
          <w:rPr>
            <w:webHidden/>
          </w:rPr>
          <w:tab/>
        </w:r>
        <w:r>
          <w:rPr>
            <w:webHidden/>
          </w:rPr>
          <w:fldChar w:fldCharType="begin"/>
        </w:r>
        <w:r>
          <w:rPr>
            <w:webHidden/>
          </w:rPr>
          <w:instrText xml:space="preserve"> PAGEREF _Toc230163896 \h </w:instrText>
        </w:r>
        <w:r>
          <w:rPr>
            <w:webHidden/>
          </w:rPr>
        </w:r>
        <w:r>
          <w:rPr>
            <w:webHidden/>
          </w:rPr>
          <w:fldChar w:fldCharType="separate"/>
        </w:r>
        <w:r>
          <w:rPr>
            <w:webHidden/>
          </w:rPr>
          <w:t>5-44</w:t>
        </w:r>
        <w:r>
          <w:rPr>
            <w:webHidden/>
          </w:rPr>
          <w:fldChar w:fldCharType="end"/>
        </w:r>
      </w:hyperlink>
    </w:p>
    <w:p w14:paraId="7CE8F402" w14:textId="38A22F60" w:rsidR="00EC7503" w:rsidRDefault="00EC7503">
      <w:pPr>
        <w:pStyle w:val="TableofFigures"/>
        <w:rPr>
          <w:rFonts w:eastAsiaTheme="minorEastAsia" w:cstheme="minorBidi"/>
          <w:kern w:val="2"/>
          <w:sz w:val="24"/>
          <w:szCs w:val="24"/>
          <w14:ligatures w14:val="standardContextual"/>
        </w:rPr>
      </w:pPr>
      <w:hyperlink w:anchor="_Toc230163897" w:history="1">
        <w:r w:rsidRPr="00B545B5">
          <w:rPr>
            <w:rStyle w:val="Hyperlink"/>
            <w:lang w:bidi="en-US"/>
          </w:rPr>
          <w:t>Figure 5</w:t>
        </w:r>
        <w:r w:rsidRPr="00B545B5">
          <w:rPr>
            <w:rStyle w:val="Hyperlink"/>
            <w:lang w:bidi="en-US"/>
          </w:rPr>
          <w:noBreakHyphen/>
          <w:t>46: View Assessment Information Screen</w:t>
        </w:r>
        <w:r>
          <w:rPr>
            <w:webHidden/>
          </w:rPr>
          <w:tab/>
        </w:r>
        <w:r>
          <w:rPr>
            <w:webHidden/>
          </w:rPr>
          <w:fldChar w:fldCharType="begin"/>
        </w:r>
        <w:r>
          <w:rPr>
            <w:webHidden/>
          </w:rPr>
          <w:instrText xml:space="preserve"> PAGEREF _Toc230163897 \h </w:instrText>
        </w:r>
        <w:r>
          <w:rPr>
            <w:webHidden/>
          </w:rPr>
        </w:r>
        <w:r>
          <w:rPr>
            <w:webHidden/>
          </w:rPr>
          <w:fldChar w:fldCharType="separate"/>
        </w:r>
        <w:r>
          <w:rPr>
            <w:webHidden/>
          </w:rPr>
          <w:t>5-44</w:t>
        </w:r>
        <w:r>
          <w:rPr>
            <w:webHidden/>
          </w:rPr>
          <w:fldChar w:fldCharType="end"/>
        </w:r>
      </w:hyperlink>
    </w:p>
    <w:p w14:paraId="0FE5ED86" w14:textId="417DEDFE" w:rsidR="00EC7503" w:rsidRDefault="00EC7503">
      <w:pPr>
        <w:pStyle w:val="TableofFigures"/>
        <w:rPr>
          <w:rFonts w:eastAsiaTheme="minorEastAsia" w:cstheme="minorBidi"/>
          <w:kern w:val="2"/>
          <w:sz w:val="24"/>
          <w:szCs w:val="24"/>
          <w14:ligatures w14:val="standardContextual"/>
        </w:rPr>
      </w:pPr>
      <w:hyperlink w:anchor="_Toc230163898" w:history="1">
        <w:r w:rsidRPr="00B545B5">
          <w:rPr>
            <w:rStyle w:val="Hyperlink"/>
            <w:lang w:bidi="en-US"/>
          </w:rPr>
          <w:t>Figure 5</w:t>
        </w:r>
        <w:r w:rsidRPr="00B545B5">
          <w:rPr>
            <w:rStyle w:val="Hyperlink"/>
            <w:lang w:bidi="en-US"/>
          </w:rPr>
          <w:noBreakHyphen/>
          <w:t>47: Property Information Screen</w:t>
        </w:r>
        <w:r>
          <w:rPr>
            <w:webHidden/>
          </w:rPr>
          <w:tab/>
        </w:r>
        <w:r>
          <w:rPr>
            <w:webHidden/>
          </w:rPr>
          <w:fldChar w:fldCharType="begin"/>
        </w:r>
        <w:r>
          <w:rPr>
            <w:webHidden/>
          </w:rPr>
          <w:instrText xml:space="preserve"> PAGEREF _Toc230163898 \h </w:instrText>
        </w:r>
        <w:r>
          <w:rPr>
            <w:webHidden/>
          </w:rPr>
        </w:r>
        <w:r>
          <w:rPr>
            <w:webHidden/>
          </w:rPr>
          <w:fldChar w:fldCharType="separate"/>
        </w:r>
        <w:r>
          <w:rPr>
            <w:webHidden/>
          </w:rPr>
          <w:t>5-45</w:t>
        </w:r>
        <w:r>
          <w:rPr>
            <w:webHidden/>
          </w:rPr>
          <w:fldChar w:fldCharType="end"/>
        </w:r>
      </w:hyperlink>
    </w:p>
    <w:p w14:paraId="02D5E20F" w14:textId="41D0E4F5" w:rsidR="00EC7503" w:rsidRDefault="00EC7503">
      <w:pPr>
        <w:pStyle w:val="TableofFigures"/>
        <w:rPr>
          <w:rFonts w:eastAsiaTheme="minorEastAsia" w:cstheme="minorBidi"/>
          <w:kern w:val="2"/>
          <w:sz w:val="24"/>
          <w:szCs w:val="24"/>
          <w14:ligatures w14:val="standardContextual"/>
        </w:rPr>
      </w:pPr>
      <w:hyperlink w:anchor="_Toc230163899" w:history="1">
        <w:r w:rsidRPr="00B545B5">
          <w:rPr>
            <w:rStyle w:val="Hyperlink"/>
            <w:lang w:bidi="en-US"/>
          </w:rPr>
          <w:t>Figure 5</w:t>
        </w:r>
        <w:r w:rsidRPr="00B545B5">
          <w:rPr>
            <w:rStyle w:val="Hyperlink"/>
            <w:lang w:bidi="en-US"/>
          </w:rPr>
          <w:noBreakHyphen/>
          <w:t>48: Edit Property Info Window</w:t>
        </w:r>
        <w:r>
          <w:rPr>
            <w:webHidden/>
          </w:rPr>
          <w:tab/>
        </w:r>
        <w:r>
          <w:rPr>
            <w:webHidden/>
          </w:rPr>
          <w:fldChar w:fldCharType="begin"/>
        </w:r>
        <w:r>
          <w:rPr>
            <w:webHidden/>
          </w:rPr>
          <w:instrText xml:space="preserve"> PAGEREF _Toc230163899 \h </w:instrText>
        </w:r>
        <w:r>
          <w:rPr>
            <w:webHidden/>
          </w:rPr>
        </w:r>
        <w:r>
          <w:rPr>
            <w:webHidden/>
          </w:rPr>
          <w:fldChar w:fldCharType="separate"/>
        </w:r>
        <w:r>
          <w:rPr>
            <w:webHidden/>
          </w:rPr>
          <w:t>5-46</w:t>
        </w:r>
        <w:r>
          <w:rPr>
            <w:webHidden/>
          </w:rPr>
          <w:fldChar w:fldCharType="end"/>
        </w:r>
      </w:hyperlink>
    </w:p>
    <w:p w14:paraId="624E0BA6" w14:textId="597DDD49" w:rsidR="00EC7503" w:rsidRDefault="00EC7503">
      <w:pPr>
        <w:pStyle w:val="TableofFigures"/>
        <w:rPr>
          <w:rFonts w:eastAsiaTheme="minorEastAsia" w:cstheme="minorBidi"/>
          <w:kern w:val="2"/>
          <w:sz w:val="24"/>
          <w:szCs w:val="24"/>
          <w14:ligatures w14:val="standardContextual"/>
        </w:rPr>
      </w:pPr>
      <w:hyperlink w:anchor="_Toc230163900" w:history="1">
        <w:r w:rsidRPr="00B545B5">
          <w:rPr>
            <w:rStyle w:val="Hyperlink"/>
            <w:lang w:bidi="en-US"/>
          </w:rPr>
          <w:t>Figure 5</w:t>
        </w:r>
        <w:r w:rsidRPr="00B545B5">
          <w:rPr>
            <w:rStyle w:val="Hyperlink"/>
            <w:lang w:bidi="en-US"/>
          </w:rPr>
          <w:noBreakHyphen/>
          <w:t>49: Upload Property Photo</w:t>
        </w:r>
        <w:r>
          <w:rPr>
            <w:webHidden/>
          </w:rPr>
          <w:tab/>
        </w:r>
        <w:r>
          <w:rPr>
            <w:webHidden/>
          </w:rPr>
          <w:fldChar w:fldCharType="begin"/>
        </w:r>
        <w:r>
          <w:rPr>
            <w:webHidden/>
          </w:rPr>
          <w:instrText xml:space="preserve"> PAGEREF _Toc230163900 \h </w:instrText>
        </w:r>
        <w:r>
          <w:rPr>
            <w:webHidden/>
          </w:rPr>
        </w:r>
        <w:r>
          <w:rPr>
            <w:webHidden/>
          </w:rPr>
          <w:fldChar w:fldCharType="separate"/>
        </w:r>
        <w:r>
          <w:rPr>
            <w:webHidden/>
          </w:rPr>
          <w:t>5-46</w:t>
        </w:r>
        <w:r>
          <w:rPr>
            <w:webHidden/>
          </w:rPr>
          <w:fldChar w:fldCharType="end"/>
        </w:r>
      </w:hyperlink>
    </w:p>
    <w:p w14:paraId="6721D3F8" w14:textId="0F688E92" w:rsidR="00EC7503" w:rsidRDefault="00EC7503">
      <w:pPr>
        <w:pStyle w:val="TableofFigures"/>
        <w:rPr>
          <w:rFonts w:eastAsiaTheme="minorEastAsia" w:cstheme="minorBidi"/>
          <w:kern w:val="2"/>
          <w:sz w:val="24"/>
          <w:szCs w:val="24"/>
          <w14:ligatures w14:val="standardContextual"/>
        </w:rPr>
      </w:pPr>
      <w:hyperlink w:anchor="_Toc230163901" w:history="1">
        <w:r w:rsidRPr="00B545B5">
          <w:rPr>
            <w:rStyle w:val="Hyperlink"/>
            <w:lang w:bidi="en-US"/>
          </w:rPr>
          <w:t>Figure 5</w:t>
        </w:r>
        <w:r w:rsidRPr="00B545B5">
          <w:rPr>
            <w:rStyle w:val="Hyperlink"/>
            <w:lang w:bidi="en-US"/>
          </w:rPr>
          <w:noBreakHyphen/>
          <w:t>50: Edit Property Description Window</w:t>
        </w:r>
        <w:r>
          <w:rPr>
            <w:webHidden/>
          </w:rPr>
          <w:tab/>
        </w:r>
        <w:r>
          <w:rPr>
            <w:webHidden/>
          </w:rPr>
          <w:fldChar w:fldCharType="begin"/>
        </w:r>
        <w:r>
          <w:rPr>
            <w:webHidden/>
          </w:rPr>
          <w:instrText xml:space="preserve"> PAGEREF _Toc230163901 \h </w:instrText>
        </w:r>
        <w:r>
          <w:rPr>
            <w:webHidden/>
          </w:rPr>
        </w:r>
        <w:r>
          <w:rPr>
            <w:webHidden/>
          </w:rPr>
          <w:fldChar w:fldCharType="separate"/>
        </w:r>
        <w:r>
          <w:rPr>
            <w:webHidden/>
          </w:rPr>
          <w:t>5-47</w:t>
        </w:r>
        <w:r>
          <w:rPr>
            <w:webHidden/>
          </w:rPr>
          <w:fldChar w:fldCharType="end"/>
        </w:r>
      </w:hyperlink>
    </w:p>
    <w:p w14:paraId="17CDBAD2" w14:textId="533FCB04" w:rsidR="00EC7503" w:rsidRDefault="00EC7503">
      <w:pPr>
        <w:pStyle w:val="TableofFigures"/>
        <w:rPr>
          <w:rFonts w:eastAsiaTheme="minorEastAsia" w:cstheme="minorBidi"/>
          <w:kern w:val="2"/>
          <w:sz w:val="24"/>
          <w:szCs w:val="24"/>
          <w14:ligatures w14:val="standardContextual"/>
        </w:rPr>
      </w:pPr>
      <w:hyperlink w:anchor="_Toc230163902" w:history="1">
        <w:r w:rsidRPr="00B545B5">
          <w:rPr>
            <w:rStyle w:val="Hyperlink"/>
            <w:lang w:bidi="en-US"/>
          </w:rPr>
          <w:t>Figure 5</w:t>
        </w:r>
        <w:r w:rsidRPr="00B545B5">
          <w:rPr>
            <w:rStyle w:val="Hyperlink"/>
            <w:lang w:bidi="en-US"/>
          </w:rPr>
          <w:noBreakHyphen/>
          <w:t>51: Delete Property Photo Window</w:t>
        </w:r>
        <w:r>
          <w:rPr>
            <w:webHidden/>
          </w:rPr>
          <w:tab/>
        </w:r>
        <w:r>
          <w:rPr>
            <w:webHidden/>
          </w:rPr>
          <w:fldChar w:fldCharType="begin"/>
        </w:r>
        <w:r>
          <w:rPr>
            <w:webHidden/>
          </w:rPr>
          <w:instrText xml:space="preserve"> PAGEREF _Toc230163902 \h </w:instrText>
        </w:r>
        <w:r>
          <w:rPr>
            <w:webHidden/>
          </w:rPr>
        </w:r>
        <w:r>
          <w:rPr>
            <w:webHidden/>
          </w:rPr>
          <w:fldChar w:fldCharType="separate"/>
        </w:r>
        <w:r>
          <w:rPr>
            <w:webHidden/>
          </w:rPr>
          <w:t>5-47</w:t>
        </w:r>
        <w:r>
          <w:rPr>
            <w:webHidden/>
          </w:rPr>
          <w:fldChar w:fldCharType="end"/>
        </w:r>
      </w:hyperlink>
    </w:p>
    <w:p w14:paraId="4A84C914" w14:textId="57B1E80C" w:rsidR="00EC7503" w:rsidRDefault="00EC7503">
      <w:pPr>
        <w:pStyle w:val="TableofFigures"/>
        <w:rPr>
          <w:rFonts w:eastAsiaTheme="minorEastAsia" w:cstheme="minorBidi"/>
          <w:kern w:val="2"/>
          <w:sz w:val="24"/>
          <w:szCs w:val="24"/>
          <w14:ligatures w14:val="standardContextual"/>
        </w:rPr>
      </w:pPr>
      <w:hyperlink w:anchor="_Toc230163903" w:history="1">
        <w:r w:rsidRPr="00B545B5">
          <w:rPr>
            <w:rStyle w:val="Hyperlink"/>
            <w:lang w:bidi="en-US"/>
          </w:rPr>
          <w:t>Figure 5</w:t>
        </w:r>
        <w:r w:rsidRPr="00B545B5">
          <w:rPr>
            <w:rStyle w:val="Hyperlink"/>
            <w:lang w:bidi="en-US"/>
          </w:rPr>
          <w:noBreakHyphen/>
          <w:t>52: View Property Values Window</w:t>
        </w:r>
        <w:r>
          <w:rPr>
            <w:webHidden/>
          </w:rPr>
          <w:tab/>
        </w:r>
        <w:r>
          <w:rPr>
            <w:webHidden/>
          </w:rPr>
          <w:fldChar w:fldCharType="begin"/>
        </w:r>
        <w:r>
          <w:rPr>
            <w:webHidden/>
          </w:rPr>
          <w:instrText xml:space="preserve"> PAGEREF _Toc230163903 \h </w:instrText>
        </w:r>
        <w:r>
          <w:rPr>
            <w:webHidden/>
          </w:rPr>
        </w:r>
        <w:r>
          <w:rPr>
            <w:webHidden/>
          </w:rPr>
          <w:fldChar w:fldCharType="separate"/>
        </w:r>
        <w:r>
          <w:rPr>
            <w:webHidden/>
          </w:rPr>
          <w:t>5-48</w:t>
        </w:r>
        <w:r>
          <w:rPr>
            <w:webHidden/>
          </w:rPr>
          <w:fldChar w:fldCharType="end"/>
        </w:r>
      </w:hyperlink>
    </w:p>
    <w:p w14:paraId="6322E658" w14:textId="6A352757" w:rsidR="00EC7503" w:rsidRDefault="00EC7503">
      <w:pPr>
        <w:pStyle w:val="TableofFigures"/>
        <w:rPr>
          <w:rFonts w:eastAsiaTheme="minorEastAsia" w:cstheme="minorBidi"/>
          <w:kern w:val="2"/>
          <w:sz w:val="24"/>
          <w:szCs w:val="24"/>
          <w14:ligatures w14:val="standardContextual"/>
        </w:rPr>
      </w:pPr>
      <w:hyperlink w:anchor="_Toc230163904" w:history="1">
        <w:r w:rsidRPr="00B545B5">
          <w:rPr>
            <w:rStyle w:val="Hyperlink"/>
            <w:lang w:bidi="en-US"/>
          </w:rPr>
          <w:t>Figure 5</w:t>
        </w:r>
        <w:r w:rsidRPr="00B545B5">
          <w:rPr>
            <w:rStyle w:val="Hyperlink"/>
            <w:lang w:bidi="en-US"/>
          </w:rPr>
          <w:noBreakHyphen/>
          <w:t>53: Add a New Property Value</w:t>
        </w:r>
        <w:r>
          <w:rPr>
            <w:webHidden/>
          </w:rPr>
          <w:tab/>
        </w:r>
        <w:r>
          <w:rPr>
            <w:webHidden/>
          </w:rPr>
          <w:fldChar w:fldCharType="begin"/>
        </w:r>
        <w:r>
          <w:rPr>
            <w:webHidden/>
          </w:rPr>
          <w:instrText xml:space="preserve"> PAGEREF _Toc230163904 \h </w:instrText>
        </w:r>
        <w:r>
          <w:rPr>
            <w:webHidden/>
          </w:rPr>
        </w:r>
        <w:r>
          <w:rPr>
            <w:webHidden/>
          </w:rPr>
          <w:fldChar w:fldCharType="separate"/>
        </w:r>
        <w:r>
          <w:rPr>
            <w:webHidden/>
          </w:rPr>
          <w:t>5-48</w:t>
        </w:r>
        <w:r>
          <w:rPr>
            <w:webHidden/>
          </w:rPr>
          <w:fldChar w:fldCharType="end"/>
        </w:r>
      </w:hyperlink>
    </w:p>
    <w:p w14:paraId="4CEBB541" w14:textId="07E30463" w:rsidR="00EC7503" w:rsidRDefault="00EC7503">
      <w:pPr>
        <w:pStyle w:val="TableofFigures"/>
        <w:rPr>
          <w:rFonts w:eastAsiaTheme="minorEastAsia" w:cstheme="minorBidi"/>
          <w:kern w:val="2"/>
          <w:sz w:val="24"/>
          <w:szCs w:val="24"/>
          <w14:ligatures w14:val="standardContextual"/>
        </w:rPr>
      </w:pPr>
      <w:hyperlink w:anchor="_Toc230163905" w:history="1">
        <w:r w:rsidRPr="00B545B5">
          <w:rPr>
            <w:rStyle w:val="Hyperlink"/>
            <w:lang w:bidi="en-US"/>
          </w:rPr>
          <w:t>Figure 5</w:t>
        </w:r>
        <w:r w:rsidRPr="00B545B5">
          <w:rPr>
            <w:rStyle w:val="Hyperlink"/>
            <w:lang w:bidi="en-US"/>
          </w:rPr>
          <w:noBreakHyphen/>
          <w:t>54: Delete Property Value Window</w:t>
        </w:r>
        <w:r>
          <w:rPr>
            <w:webHidden/>
          </w:rPr>
          <w:tab/>
        </w:r>
        <w:r>
          <w:rPr>
            <w:webHidden/>
          </w:rPr>
          <w:fldChar w:fldCharType="begin"/>
        </w:r>
        <w:r>
          <w:rPr>
            <w:webHidden/>
          </w:rPr>
          <w:instrText xml:space="preserve"> PAGEREF _Toc230163905 \h </w:instrText>
        </w:r>
        <w:r>
          <w:rPr>
            <w:webHidden/>
          </w:rPr>
        </w:r>
        <w:r>
          <w:rPr>
            <w:webHidden/>
          </w:rPr>
          <w:fldChar w:fldCharType="separate"/>
        </w:r>
        <w:r>
          <w:rPr>
            <w:webHidden/>
          </w:rPr>
          <w:t>5-48</w:t>
        </w:r>
        <w:r>
          <w:rPr>
            <w:webHidden/>
          </w:rPr>
          <w:fldChar w:fldCharType="end"/>
        </w:r>
      </w:hyperlink>
    </w:p>
    <w:p w14:paraId="09955F0D" w14:textId="545B6A8E" w:rsidR="00EC7503" w:rsidRDefault="00EC7503">
      <w:pPr>
        <w:pStyle w:val="TableofFigures"/>
        <w:rPr>
          <w:rFonts w:eastAsiaTheme="minorEastAsia" w:cstheme="minorBidi"/>
          <w:kern w:val="2"/>
          <w:sz w:val="24"/>
          <w:szCs w:val="24"/>
          <w14:ligatures w14:val="standardContextual"/>
        </w:rPr>
      </w:pPr>
      <w:hyperlink w:anchor="_Toc230163906" w:history="1">
        <w:r w:rsidRPr="00B545B5">
          <w:rPr>
            <w:rStyle w:val="Hyperlink"/>
            <w:lang w:bidi="en-US"/>
          </w:rPr>
          <w:t>Figure 5</w:t>
        </w:r>
        <w:r w:rsidRPr="00B545B5">
          <w:rPr>
            <w:rStyle w:val="Hyperlink"/>
            <w:lang w:bidi="en-US"/>
          </w:rPr>
          <w:noBreakHyphen/>
          <w:t>55: Loan Documents Screen</w:t>
        </w:r>
        <w:r>
          <w:rPr>
            <w:webHidden/>
          </w:rPr>
          <w:tab/>
        </w:r>
        <w:r>
          <w:rPr>
            <w:webHidden/>
          </w:rPr>
          <w:fldChar w:fldCharType="begin"/>
        </w:r>
        <w:r>
          <w:rPr>
            <w:webHidden/>
          </w:rPr>
          <w:instrText xml:space="preserve"> PAGEREF _Toc230163906 \h </w:instrText>
        </w:r>
        <w:r>
          <w:rPr>
            <w:webHidden/>
          </w:rPr>
        </w:r>
        <w:r>
          <w:rPr>
            <w:webHidden/>
          </w:rPr>
          <w:fldChar w:fldCharType="separate"/>
        </w:r>
        <w:r>
          <w:rPr>
            <w:webHidden/>
          </w:rPr>
          <w:t>5-49</w:t>
        </w:r>
        <w:r>
          <w:rPr>
            <w:webHidden/>
          </w:rPr>
          <w:fldChar w:fldCharType="end"/>
        </w:r>
      </w:hyperlink>
    </w:p>
    <w:p w14:paraId="426C206F" w14:textId="5703F7AC" w:rsidR="00EC7503" w:rsidRDefault="00EC7503">
      <w:pPr>
        <w:pStyle w:val="TableofFigures"/>
        <w:rPr>
          <w:rFonts w:eastAsiaTheme="minorEastAsia" w:cstheme="minorBidi"/>
          <w:kern w:val="2"/>
          <w:sz w:val="24"/>
          <w:szCs w:val="24"/>
          <w14:ligatures w14:val="standardContextual"/>
        </w:rPr>
      </w:pPr>
      <w:hyperlink w:anchor="_Toc230163907" w:history="1">
        <w:r w:rsidRPr="00B545B5">
          <w:rPr>
            <w:rStyle w:val="Hyperlink"/>
            <w:lang w:bidi="en-US"/>
          </w:rPr>
          <w:t>Figure 5</w:t>
        </w:r>
        <w:r w:rsidRPr="00B545B5">
          <w:rPr>
            <w:rStyle w:val="Hyperlink"/>
            <w:lang w:bidi="en-US"/>
          </w:rPr>
          <w:noBreakHyphen/>
          <w:t>56: Upload Document Window</w:t>
        </w:r>
        <w:r>
          <w:rPr>
            <w:webHidden/>
          </w:rPr>
          <w:tab/>
        </w:r>
        <w:r>
          <w:rPr>
            <w:webHidden/>
          </w:rPr>
          <w:fldChar w:fldCharType="begin"/>
        </w:r>
        <w:r>
          <w:rPr>
            <w:webHidden/>
          </w:rPr>
          <w:instrText xml:space="preserve"> PAGEREF _Toc230163907 \h </w:instrText>
        </w:r>
        <w:r>
          <w:rPr>
            <w:webHidden/>
          </w:rPr>
        </w:r>
        <w:r>
          <w:rPr>
            <w:webHidden/>
          </w:rPr>
          <w:fldChar w:fldCharType="separate"/>
        </w:r>
        <w:r>
          <w:rPr>
            <w:webHidden/>
          </w:rPr>
          <w:t>5-49</w:t>
        </w:r>
        <w:r>
          <w:rPr>
            <w:webHidden/>
          </w:rPr>
          <w:fldChar w:fldCharType="end"/>
        </w:r>
      </w:hyperlink>
    </w:p>
    <w:p w14:paraId="49250A54" w14:textId="3F478F12" w:rsidR="00EC7503" w:rsidRDefault="00EC7503">
      <w:pPr>
        <w:pStyle w:val="TableofFigures"/>
        <w:rPr>
          <w:rFonts w:eastAsiaTheme="minorEastAsia" w:cstheme="minorBidi"/>
          <w:kern w:val="2"/>
          <w:sz w:val="24"/>
          <w:szCs w:val="24"/>
          <w14:ligatures w14:val="standardContextual"/>
        </w:rPr>
      </w:pPr>
      <w:hyperlink w:anchor="_Toc230163908" w:history="1">
        <w:r w:rsidRPr="00B545B5">
          <w:rPr>
            <w:rStyle w:val="Hyperlink"/>
            <w:lang w:bidi="en-US"/>
          </w:rPr>
          <w:t>Figure 5</w:t>
        </w:r>
        <w:r w:rsidRPr="00B545B5">
          <w:rPr>
            <w:rStyle w:val="Hyperlink"/>
            <w:lang w:bidi="en-US"/>
          </w:rPr>
          <w:noBreakHyphen/>
          <w:t>57: Delete Document</w:t>
        </w:r>
        <w:r>
          <w:rPr>
            <w:webHidden/>
          </w:rPr>
          <w:tab/>
        </w:r>
        <w:r>
          <w:rPr>
            <w:webHidden/>
          </w:rPr>
          <w:fldChar w:fldCharType="begin"/>
        </w:r>
        <w:r>
          <w:rPr>
            <w:webHidden/>
          </w:rPr>
          <w:instrText xml:space="preserve"> PAGEREF _Toc230163908 \h </w:instrText>
        </w:r>
        <w:r>
          <w:rPr>
            <w:webHidden/>
          </w:rPr>
        </w:r>
        <w:r>
          <w:rPr>
            <w:webHidden/>
          </w:rPr>
          <w:fldChar w:fldCharType="separate"/>
        </w:r>
        <w:r>
          <w:rPr>
            <w:webHidden/>
          </w:rPr>
          <w:t>5-50</w:t>
        </w:r>
        <w:r>
          <w:rPr>
            <w:webHidden/>
          </w:rPr>
          <w:fldChar w:fldCharType="end"/>
        </w:r>
      </w:hyperlink>
    </w:p>
    <w:p w14:paraId="2D0A27B6" w14:textId="7303A124" w:rsidR="00EC7503" w:rsidRDefault="00EC7503">
      <w:pPr>
        <w:pStyle w:val="TableofFigures"/>
        <w:rPr>
          <w:rFonts w:eastAsiaTheme="minorEastAsia" w:cstheme="minorBidi"/>
          <w:kern w:val="2"/>
          <w:sz w:val="24"/>
          <w:szCs w:val="24"/>
          <w14:ligatures w14:val="standardContextual"/>
        </w:rPr>
      </w:pPr>
      <w:hyperlink w:anchor="_Toc230163909" w:history="1">
        <w:r w:rsidRPr="00B545B5">
          <w:rPr>
            <w:rStyle w:val="Hyperlink"/>
            <w:lang w:bidi="en-US"/>
          </w:rPr>
          <w:t>Figure 5</w:t>
        </w:r>
        <w:r w:rsidRPr="00B545B5">
          <w:rPr>
            <w:rStyle w:val="Hyperlink"/>
            <w:lang w:bidi="en-US"/>
          </w:rPr>
          <w:noBreakHyphen/>
          <w:t>58: Filter Notes Window</w:t>
        </w:r>
        <w:r>
          <w:rPr>
            <w:webHidden/>
          </w:rPr>
          <w:tab/>
        </w:r>
        <w:r>
          <w:rPr>
            <w:webHidden/>
          </w:rPr>
          <w:fldChar w:fldCharType="begin"/>
        </w:r>
        <w:r>
          <w:rPr>
            <w:webHidden/>
          </w:rPr>
          <w:instrText xml:space="preserve"> PAGEREF _Toc230163909 \h </w:instrText>
        </w:r>
        <w:r>
          <w:rPr>
            <w:webHidden/>
          </w:rPr>
        </w:r>
        <w:r>
          <w:rPr>
            <w:webHidden/>
          </w:rPr>
          <w:fldChar w:fldCharType="separate"/>
        </w:r>
        <w:r>
          <w:rPr>
            <w:webHidden/>
          </w:rPr>
          <w:t>5-50</w:t>
        </w:r>
        <w:r>
          <w:rPr>
            <w:webHidden/>
          </w:rPr>
          <w:fldChar w:fldCharType="end"/>
        </w:r>
      </w:hyperlink>
    </w:p>
    <w:p w14:paraId="79A239DF" w14:textId="449AAB6D" w:rsidR="00EC7503" w:rsidRDefault="00EC7503">
      <w:pPr>
        <w:pStyle w:val="TableofFigures"/>
        <w:rPr>
          <w:rFonts w:eastAsiaTheme="minorEastAsia" w:cstheme="minorBidi"/>
          <w:kern w:val="2"/>
          <w:sz w:val="24"/>
          <w:szCs w:val="24"/>
          <w14:ligatures w14:val="standardContextual"/>
        </w:rPr>
      </w:pPr>
      <w:hyperlink w:anchor="_Toc230163910" w:history="1">
        <w:r w:rsidRPr="00B545B5">
          <w:rPr>
            <w:rStyle w:val="Hyperlink"/>
            <w:lang w:bidi="en-US"/>
          </w:rPr>
          <w:t>Figure 5</w:t>
        </w:r>
        <w:r w:rsidRPr="00B545B5">
          <w:rPr>
            <w:rStyle w:val="Hyperlink"/>
            <w:lang w:bidi="en-US"/>
          </w:rPr>
          <w:noBreakHyphen/>
          <w:t>59: View Note Window</w:t>
        </w:r>
        <w:r>
          <w:rPr>
            <w:webHidden/>
          </w:rPr>
          <w:tab/>
        </w:r>
        <w:r>
          <w:rPr>
            <w:webHidden/>
          </w:rPr>
          <w:fldChar w:fldCharType="begin"/>
        </w:r>
        <w:r>
          <w:rPr>
            <w:webHidden/>
          </w:rPr>
          <w:instrText xml:space="preserve"> PAGEREF _Toc230163910 \h </w:instrText>
        </w:r>
        <w:r>
          <w:rPr>
            <w:webHidden/>
          </w:rPr>
        </w:r>
        <w:r>
          <w:rPr>
            <w:webHidden/>
          </w:rPr>
          <w:fldChar w:fldCharType="separate"/>
        </w:r>
        <w:r>
          <w:rPr>
            <w:webHidden/>
          </w:rPr>
          <w:t>5-51</w:t>
        </w:r>
        <w:r>
          <w:rPr>
            <w:webHidden/>
          </w:rPr>
          <w:fldChar w:fldCharType="end"/>
        </w:r>
      </w:hyperlink>
    </w:p>
    <w:p w14:paraId="5F930829" w14:textId="6BF97503" w:rsidR="00EC7503" w:rsidRDefault="00EC7503">
      <w:pPr>
        <w:pStyle w:val="TableofFigures"/>
        <w:rPr>
          <w:rFonts w:eastAsiaTheme="minorEastAsia" w:cstheme="minorBidi"/>
          <w:kern w:val="2"/>
          <w:sz w:val="24"/>
          <w:szCs w:val="24"/>
          <w14:ligatures w14:val="standardContextual"/>
        </w:rPr>
      </w:pPr>
      <w:hyperlink w:anchor="_Toc230163911" w:history="1">
        <w:r w:rsidRPr="00B545B5">
          <w:rPr>
            <w:rStyle w:val="Hyperlink"/>
            <w:lang w:bidi="en-US"/>
          </w:rPr>
          <w:t>Figure 5</w:t>
        </w:r>
        <w:r w:rsidRPr="00B545B5">
          <w:rPr>
            <w:rStyle w:val="Hyperlink"/>
            <w:lang w:bidi="en-US"/>
          </w:rPr>
          <w:noBreakHyphen/>
          <w:t>60: Create New Note Window</w:t>
        </w:r>
        <w:r>
          <w:rPr>
            <w:webHidden/>
          </w:rPr>
          <w:tab/>
        </w:r>
        <w:r>
          <w:rPr>
            <w:webHidden/>
          </w:rPr>
          <w:fldChar w:fldCharType="begin"/>
        </w:r>
        <w:r>
          <w:rPr>
            <w:webHidden/>
          </w:rPr>
          <w:instrText xml:space="preserve"> PAGEREF _Toc230163911 \h </w:instrText>
        </w:r>
        <w:r>
          <w:rPr>
            <w:webHidden/>
          </w:rPr>
        </w:r>
        <w:r>
          <w:rPr>
            <w:webHidden/>
          </w:rPr>
          <w:fldChar w:fldCharType="separate"/>
        </w:r>
        <w:r>
          <w:rPr>
            <w:webHidden/>
          </w:rPr>
          <w:t>5-51</w:t>
        </w:r>
        <w:r>
          <w:rPr>
            <w:webHidden/>
          </w:rPr>
          <w:fldChar w:fldCharType="end"/>
        </w:r>
      </w:hyperlink>
    </w:p>
    <w:p w14:paraId="26ACF951" w14:textId="2A7BBC4E" w:rsidR="00EC7503" w:rsidRDefault="00EC7503">
      <w:pPr>
        <w:pStyle w:val="TableofFigures"/>
        <w:rPr>
          <w:rFonts w:eastAsiaTheme="minorEastAsia" w:cstheme="minorBidi"/>
          <w:kern w:val="2"/>
          <w:sz w:val="24"/>
          <w:szCs w:val="24"/>
          <w14:ligatures w14:val="standardContextual"/>
        </w:rPr>
      </w:pPr>
      <w:hyperlink w:anchor="_Toc230163912" w:history="1">
        <w:r w:rsidRPr="00B545B5">
          <w:rPr>
            <w:rStyle w:val="Hyperlink"/>
            <w:lang w:bidi="en-US"/>
          </w:rPr>
          <w:t>Figure 5</w:t>
        </w:r>
        <w:r w:rsidRPr="00B545B5">
          <w:rPr>
            <w:rStyle w:val="Hyperlink"/>
            <w:lang w:bidi="en-US"/>
          </w:rPr>
          <w:noBreakHyphen/>
          <w:t>61: Edit Note Window</w:t>
        </w:r>
        <w:r>
          <w:rPr>
            <w:webHidden/>
          </w:rPr>
          <w:tab/>
        </w:r>
        <w:r>
          <w:rPr>
            <w:webHidden/>
          </w:rPr>
          <w:fldChar w:fldCharType="begin"/>
        </w:r>
        <w:r>
          <w:rPr>
            <w:webHidden/>
          </w:rPr>
          <w:instrText xml:space="preserve"> PAGEREF _Toc230163912 \h </w:instrText>
        </w:r>
        <w:r>
          <w:rPr>
            <w:webHidden/>
          </w:rPr>
        </w:r>
        <w:r>
          <w:rPr>
            <w:webHidden/>
          </w:rPr>
          <w:fldChar w:fldCharType="separate"/>
        </w:r>
        <w:r>
          <w:rPr>
            <w:webHidden/>
          </w:rPr>
          <w:t>5-52</w:t>
        </w:r>
        <w:r>
          <w:rPr>
            <w:webHidden/>
          </w:rPr>
          <w:fldChar w:fldCharType="end"/>
        </w:r>
      </w:hyperlink>
    </w:p>
    <w:p w14:paraId="54E56BE5" w14:textId="0FDF745C" w:rsidR="00EC7503" w:rsidRDefault="00EC7503">
      <w:pPr>
        <w:pStyle w:val="TableofFigures"/>
        <w:rPr>
          <w:rFonts w:eastAsiaTheme="minorEastAsia" w:cstheme="minorBidi"/>
          <w:kern w:val="2"/>
          <w:sz w:val="24"/>
          <w:szCs w:val="24"/>
          <w14:ligatures w14:val="standardContextual"/>
        </w:rPr>
      </w:pPr>
      <w:hyperlink w:anchor="_Toc230163913" w:history="1">
        <w:r w:rsidRPr="00B545B5">
          <w:rPr>
            <w:rStyle w:val="Hyperlink"/>
            <w:lang w:bidi="en-US"/>
          </w:rPr>
          <w:t>Figure 5</w:t>
        </w:r>
        <w:r w:rsidRPr="00B545B5">
          <w:rPr>
            <w:rStyle w:val="Hyperlink"/>
            <w:lang w:bidi="en-US"/>
          </w:rPr>
          <w:noBreakHyphen/>
          <w:t>62: Delete Note Window</w:t>
        </w:r>
        <w:r>
          <w:rPr>
            <w:webHidden/>
          </w:rPr>
          <w:tab/>
        </w:r>
        <w:r>
          <w:rPr>
            <w:webHidden/>
          </w:rPr>
          <w:fldChar w:fldCharType="begin"/>
        </w:r>
        <w:r>
          <w:rPr>
            <w:webHidden/>
          </w:rPr>
          <w:instrText xml:space="preserve"> PAGEREF _Toc230163913 \h </w:instrText>
        </w:r>
        <w:r>
          <w:rPr>
            <w:webHidden/>
          </w:rPr>
        </w:r>
        <w:r>
          <w:rPr>
            <w:webHidden/>
          </w:rPr>
          <w:fldChar w:fldCharType="separate"/>
        </w:r>
        <w:r>
          <w:rPr>
            <w:webHidden/>
          </w:rPr>
          <w:t>5-52</w:t>
        </w:r>
        <w:r>
          <w:rPr>
            <w:webHidden/>
          </w:rPr>
          <w:fldChar w:fldCharType="end"/>
        </w:r>
      </w:hyperlink>
    </w:p>
    <w:p w14:paraId="0069175F" w14:textId="5EBF388B" w:rsidR="00EC7503" w:rsidRDefault="00EC7503">
      <w:pPr>
        <w:pStyle w:val="TableofFigures"/>
        <w:rPr>
          <w:rFonts w:eastAsiaTheme="minorEastAsia" w:cstheme="minorBidi"/>
          <w:kern w:val="2"/>
          <w:sz w:val="24"/>
          <w:szCs w:val="24"/>
          <w14:ligatures w14:val="standardContextual"/>
        </w:rPr>
      </w:pPr>
      <w:hyperlink w:anchor="_Toc230163914" w:history="1">
        <w:r w:rsidRPr="00B545B5">
          <w:rPr>
            <w:rStyle w:val="Hyperlink"/>
            <w:lang w:bidi="en-US"/>
          </w:rPr>
          <w:t>Figure 5</w:t>
        </w:r>
        <w:r w:rsidRPr="00B545B5">
          <w:rPr>
            <w:rStyle w:val="Hyperlink"/>
            <w:lang w:bidi="en-US"/>
          </w:rPr>
          <w:noBreakHyphen/>
          <w:t>63: Print Notes</w:t>
        </w:r>
        <w:r>
          <w:rPr>
            <w:webHidden/>
          </w:rPr>
          <w:tab/>
        </w:r>
        <w:r>
          <w:rPr>
            <w:webHidden/>
          </w:rPr>
          <w:fldChar w:fldCharType="begin"/>
        </w:r>
        <w:r>
          <w:rPr>
            <w:webHidden/>
          </w:rPr>
          <w:instrText xml:space="preserve"> PAGEREF _Toc230163914 \h </w:instrText>
        </w:r>
        <w:r>
          <w:rPr>
            <w:webHidden/>
          </w:rPr>
        </w:r>
        <w:r>
          <w:rPr>
            <w:webHidden/>
          </w:rPr>
          <w:fldChar w:fldCharType="separate"/>
        </w:r>
        <w:r>
          <w:rPr>
            <w:webHidden/>
          </w:rPr>
          <w:t>5-52</w:t>
        </w:r>
        <w:r>
          <w:rPr>
            <w:webHidden/>
          </w:rPr>
          <w:fldChar w:fldCharType="end"/>
        </w:r>
      </w:hyperlink>
    </w:p>
    <w:p w14:paraId="5AB24F8F" w14:textId="4F657A40" w:rsidR="00EC7503" w:rsidRDefault="00EC7503">
      <w:pPr>
        <w:pStyle w:val="TableofFigures"/>
        <w:rPr>
          <w:rFonts w:eastAsiaTheme="minorEastAsia" w:cstheme="minorBidi"/>
          <w:kern w:val="2"/>
          <w:sz w:val="24"/>
          <w:szCs w:val="24"/>
          <w14:ligatures w14:val="standardContextual"/>
        </w:rPr>
      </w:pPr>
      <w:hyperlink w:anchor="_Toc230163915" w:history="1">
        <w:r w:rsidRPr="00B545B5">
          <w:rPr>
            <w:rStyle w:val="Hyperlink"/>
            <w:lang w:bidi="en-US"/>
          </w:rPr>
          <w:t>Figure 5</w:t>
        </w:r>
        <w:r w:rsidRPr="00B545B5">
          <w:rPr>
            <w:rStyle w:val="Hyperlink"/>
            <w:lang w:bidi="en-US"/>
          </w:rPr>
          <w:noBreakHyphen/>
          <w:t>64: Audit Filter Window</w:t>
        </w:r>
        <w:r>
          <w:rPr>
            <w:webHidden/>
          </w:rPr>
          <w:tab/>
        </w:r>
        <w:r>
          <w:rPr>
            <w:webHidden/>
          </w:rPr>
          <w:fldChar w:fldCharType="begin"/>
        </w:r>
        <w:r>
          <w:rPr>
            <w:webHidden/>
          </w:rPr>
          <w:instrText xml:space="preserve"> PAGEREF _Toc230163915 \h </w:instrText>
        </w:r>
        <w:r>
          <w:rPr>
            <w:webHidden/>
          </w:rPr>
        </w:r>
        <w:r>
          <w:rPr>
            <w:webHidden/>
          </w:rPr>
          <w:fldChar w:fldCharType="separate"/>
        </w:r>
        <w:r>
          <w:rPr>
            <w:webHidden/>
          </w:rPr>
          <w:t>5-53</w:t>
        </w:r>
        <w:r>
          <w:rPr>
            <w:webHidden/>
          </w:rPr>
          <w:fldChar w:fldCharType="end"/>
        </w:r>
      </w:hyperlink>
    </w:p>
    <w:p w14:paraId="05A2F5B3" w14:textId="0D8888DE" w:rsidR="00EC7503" w:rsidRDefault="00EC7503">
      <w:pPr>
        <w:pStyle w:val="TableofFigures"/>
        <w:rPr>
          <w:rFonts w:eastAsiaTheme="minorEastAsia" w:cstheme="minorBidi"/>
          <w:kern w:val="2"/>
          <w:sz w:val="24"/>
          <w:szCs w:val="24"/>
          <w14:ligatures w14:val="standardContextual"/>
        </w:rPr>
      </w:pPr>
      <w:hyperlink w:anchor="_Toc230163916" w:history="1">
        <w:r w:rsidRPr="00B545B5">
          <w:rPr>
            <w:rStyle w:val="Hyperlink"/>
            <w:lang w:bidi="en-US"/>
          </w:rPr>
          <w:t>Figure 5</w:t>
        </w:r>
        <w:r w:rsidRPr="00B545B5">
          <w:rPr>
            <w:rStyle w:val="Hyperlink"/>
            <w:lang w:bidi="en-US"/>
          </w:rPr>
          <w:noBreakHyphen/>
          <w:t>65: Alerts Screen</w:t>
        </w:r>
        <w:r>
          <w:rPr>
            <w:webHidden/>
          </w:rPr>
          <w:tab/>
        </w:r>
        <w:r>
          <w:rPr>
            <w:webHidden/>
          </w:rPr>
          <w:fldChar w:fldCharType="begin"/>
        </w:r>
        <w:r>
          <w:rPr>
            <w:webHidden/>
          </w:rPr>
          <w:instrText xml:space="preserve"> PAGEREF _Toc230163916 \h </w:instrText>
        </w:r>
        <w:r>
          <w:rPr>
            <w:webHidden/>
          </w:rPr>
        </w:r>
        <w:r>
          <w:rPr>
            <w:webHidden/>
          </w:rPr>
          <w:fldChar w:fldCharType="separate"/>
        </w:r>
        <w:r>
          <w:rPr>
            <w:webHidden/>
          </w:rPr>
          <w:t>5-53</w:t>
        </w:r>
        <w:r>
          <w:rPr>
            <w:webHidden/>
          </w:rPr>
          <w:fldChar w:fldCharType="end"/>
        </w:r>
      </w:hyperlink>
    </w:p>
    <w:p w14:paraId="57B8803C" w14:textId="34F5945B" w:rsidR="00EC7503" w:rsidRDefault="00EC7503">
      <w:pPr>
        <w:pStyle w:val="TableofFigures"/>
        <w:rPr>
          <w:rFonts w:eastAsiaTheme="minorEastAsia" w:cstheme="minorBidi"/>
          <w:kern w:val="2"/>
          <w:sz w:val="24"/>
          <w:szCs w:val="24"/>
          <w14:ligatures w14:val="standardContextual"/>
        </w:rPr>
      </w:pPr>
      <w:hyperlink w:anchor="_Toc230163917" w:history="1">
        <w:r w:rsidRPr="00B545B5">
          <w:rPr>
            <w:rStyle w:val="Hyperlink"/>
            <w:lang w:bidi="en-US"/>
          </w:rPr>
          <w:t>Figure 5</w:t>
        </w:r>
        <w:r w:rsidRPr="00B545B5">
          <w:rPr>
            <w:rStyle w:val="Hyperlink"/>
            <w:lang w:bidi="en-US"/>
          </w:rPr>
          <w:noBreakHyphen/>
          <w:t>66: New Alert Window</w:t>
        </w:r>
        <w:r>
          <w:rPr>
            <w:webHidden/>
          </w:rPr>
          <w:tab/>
        </w:r>
        <w:r>
          <w:rPr>
            <w:webHidden/>
          </w:rPr>
          <w:fldChar w:fldCharType="begin"/>
        </w:r>
        <w:r>
          <w:rPr>
            <w:webHidden/>
          </w:rPr>
          <w:instrText xml:space="preserve"> PAGEREF _Toc230163917 \h </w:instrText>
        </w:r>
        <w:r>
          <w:rPr>
            <w:webHidden/>
          </w:rPr>
        </w:r>
        <w:r>
          <w:rPr>
            <w:webHidden/>
          </w:rPr>
          <w:fldChar w:fldCharType="separate"/>
        </w:r>
        <w:r>
          <w:rPr>
            <w:webHidden/>
          </w:rPr>
          <w:t>5-54</w:t>
        </w:r>
        <w:r>
          <w:rPr>
            <w:webHidden/>
          </w:rPr>
          <w:fldChar w:fldCharType="end"/>
        </w:r>
      </w:hyperlink>
    </w:p>
    <w:p w14:paraId="5C1C5E14" w14:textId="328D7ABE" w:rsidR="00EC7503" w:rsidRDefault="00EC7503">
      <w:pPr>
        <w:pStyle w:val="TableofFigures"/>
        <w:rPr>
          <w:rFonts w:eastAsiaTheme="minorEastAsia" w:cstheme="minorBidi"/>
          <w:kern w:val="2"/>
          <w:sz w:val="24"/>
          <w:szCs w:val="24"/>
          <w14:ligatures w14:val="standardContextual"/>
        </w:rPr>
      </w:pPr>
      <w:hyperlink w:anchor="_Toc230163918" w:history="1">
        <w:r w:rsidRPr="00B545B5">
          <w:rPr>
            <w:rStyle w:val="Hyperlink"/>
            <w:lang w:bidi="en-US"/>
          </w:rPr>
          <w:t>Figure 5</w:t>
        </w:r>
        <w:r w:rsidRPr="00B545B5">
          <w:rPr>
            <w:rStyle w:val="Hyperlink"/>
            <w:lang w:bidi="en-US"/>
          </w:rPr>
          <w:noBreakHyphen/>
          <w:t>67: Edit Alert Window</w:t>
        </w:r>
        <w:r>
          <w:rPr>
            <w:webHidden/>
          </w:rPr>
          <w:tab/>
        </w:r>
        <w:r>
          <w:rPr>
            <w:webHidden/>
          </w:rPr>
          <w:fldChar w:fldCharType="begin"/>
        </w:r>
        <w:r>
          <w:rPr>
            <w:webHidden/>
          </w:rPr>
          <w:instrText xml:space="preserve"> PAGEREF _Toc230163918 \h </w:instrText>
        </w:r>
        <w:r>
          <w:rPr>
            <w:webHidden/>
          </w:rPr>
        </w:r>
        <w:r>
          <w:rPr>
            <w:webHidden/>
          </w:rPr>
          <w:fldChar w:fldCharType="separate"/>
        </w:r>
        <w:r>
          <w:rPr>
            <w:webHidden/>
          </w:rPr>
          <w:t>5-54</w:t>
        </w:r>
        <w:r>
          <w:rPr>
            <w:webHidden/>
          </w:rPr>
          <w:fldChar w:fldCharType="end"/>
        </w:r>
      </w:hyperlink>
    </w:p>
    <w:p w14:paraId="47520EC4" w14:textId="454446CD" w:rsidR="00EC7503" w:rsidRDefault="00EC7503">
      <w:pPr>
        <w:pStyle w:val="TableofFigures"/>
        <w:rPr>
          <w:rFonts w:eastAsiaTheme="minorEastAsia" w:cstheme="minorBidi"/>
          <w:kern w:val="2"/>
          <w:sz w:val="24"/>
          <w:szCs w:val="24"/>
          <w14:ligatures w14:val="standardContextual"/>
        </w:rPr>
      </w:pPr>
      <w:hyperlink w:anchor="_Toc230163919" w:history="1">
        <w:r w:rsidRPr="00B545B5">
          <w:rPr>
            <w:rStyle w:val="Hyperlink"/>
            <w:lang w:bidi="en-US"/>
          </w:rPr>
          <w:t>Figure 5</w:t>
        </w:r>
        <w:r w:rsidRPr="00B545B5">
          <w:rPr>
            <w:rStyle w:val="Hyperlink"/>
            <w:lang w:bidi="en-US"/>
          </w:rPr>
          <w:noBreakHyphen/>
          <w:t>68: View Payment Plan Window</w:t>
        </w:r>
        <w:r>
          <w:rPr>
            <w:webHidden/>
          </w:rPr>
          <w:tab/>
        </w:r>
        <w:r>
          <w:rPr>
            <w:webHidden/>
          </w:rPr>
          <w:fldChar w:fldCharType="begin"/>
        </w:r>
        <w:r>
          <w:rPr>
            <w:webHidden/>
          </w:rPr>
          <w:instrText xml:space="preserve"> PAGEREF _Toc230163919 \h </w:instrText>
        </w:r>
        <w:r>
          <w:rPr>
            <w:webHidden/>
          </w:rPr>
        </w:r>
        <w:r>
          <w:rPr>
            <w:webHidden/>
          </w:rPr>
          <w:fldChar w:fldCharType="separate"/>
        </w:r>
        <w:r>
          <w:rPr>
            <w:webHidden/>
          </w:rPr>
          <w:t>5-56</w:t>
        </w:r>
        <w:r>
          <w:rPr>
            <w:webHidden/>
          </w:rPr>
          <w:fldChar w:fldCharType="end"/>
        </w:r>
      </w:hyperlink>
    </w:p>
    <w:p w14:paraId="320D4574" w14:textId="77E73774" w:rsidR="00EC7503" w:rsidRDefault="00EC7503">
      <w:pPr>
        <w:pStyle w:val="TableofFigures"/>
        <w:rPr>
          <w:rFonts w:eastAsiaTheme="minorEastAsia" w:cstheme="minorBidi"/>
          <w:kern w:val="2"/>
          <w:sz w:val="24"/>
          <w:szCs w:val="24"/>
          <w14:ligatures w14:val="standardContextual"/>
        </w:rPr>
      </w:pPr>
      <w:hyperlink w:anchor="_Toc230163920" w:history="1">
        <w:r w:rsidRPr="00B545B5">
          <w:rPr>
            <w:rStyle w:val="Hyperlink"/>
            <w:lang w:bidi="en-US"/>
          </w:rPr>
          <w:t>Figure 5</w:t>
        </w:r>
        <w:r w:rsidRPr="00B545B5">
          <w:rPr>
            <w:rStyle w:val="Hyperlink"/>
            <w:lang w:bidi="en-US"/>
          </w:rPr>
          <w:noBreakHyphen/>
          <w:t>69: Create New Pay Plan Window</w:t>
        </w:r>
        <w:r>
          <w:rPr>
            <w:webHidden/>
          </w:rPr>
          <w:tab/>
        </w:r>
        <w:r>
          <w:rPr>
            <w:webHidden/>
          </w:rPr>
          <w:fldChar w:fldCharType="begin"/>
        </w:r>
        <w:r>
          <w:rPr>
            <w:webHidden/>
          </w:rPr>
          <w:instrText xml:space="preserve"> PAGEREF _Toc230163920 \h </w:instrText>
        </w:r>
        <w:r>
          <w:rPr>
            <w:webHidden/>
          </w:rPr>
        </w:r>
        <w:r>
          <w:rPr>
            <w:webHidden/>
          </w:rPr>
          <w:fldChar w:fldCharType="separate"/>
        </w:r>
        <w:r>
          <w:rPr>
            <w:webHidden/>
          </w:rPr>
          <w:t>5-56</w:t>
        </w:r>
        <w:r>
          <w:rPr>
            <w:webHidden/>
          </w:rPr>
          <w:fldChar w:fldCharType="end"/>
        </w:r>
      </w:hyperlink>
    </w:p>
    <w:p w14:paraId="422E3B39" w14:textId="56D521BC" w:rsidR="00EC7503" w:rsidRDefault="00EC7503">
      <w:pPr>
        <w:pStyle w:val="TableofFigures"/>
        <w:rPr>
          <w:rFonts w:eastAsiaTheme="minorEastAsia" w:cstheme="minorBidi"/>
          <w:kern w:val="2"/>
          <w:sz w:val="24"/>
          <w:szCs w:val="24"/>
          <w14:ligatures w14:val="standardContextual"/>
        </w:rPr>
      </w:pPr>
      <w:hyperlink w:anchor="_Toc230163921" w:history="1">
        <w:r w:rsidRPr="00B545B5">
          <w:rPr>
            <w:rStyle w:val="Hyperlink"/>
            <w:lang w:bidi="en-US"/>
          </w:rPr>
          <w:t>Figure 5</w:t>
        </w:r>
        <w:r w:rsidRPr="00B545B5">
          <w:rPr>
            <w:rStyle w:val="Hyperlink"/>
            <w:lang w:bidi="en-US"/>
          </w:rPr>
          <w:noBreakHyphen/>
          <w:t>70: View Payoff Statement Screen</w:t>
        </w:r>
        <w:r>
          <w:rPr>
            <w:webHidden/>
          </w:rPr>
          <w:tab/>
        </w:r>
        <w:r>
          <w:rPr>
            <w:webHidden/>
          </w:rPr>
          <w:fldChar w:fldCharType="begin"/>
        </w:r>
        <w:r>
          <w:rPr>
            <w:webHidden/>
          </w:rPr>
          <w:instrText xml:space="preserve"> PAGEREF _Toc230163921 \h </w:instrText>
        </w:r>
        <w:r>
          <w:rPr>
            <w:webHidden/>
          </w:rPr>
        </w:r>
        <w:r>
          <w:rPr>
            <w:webHidden/>
          </w:rPr>
          <w:fldChar w:fldCharType="separate"/>
        </w:r>
        <w:r>
          <w:rPr>
            <w:webHidden/>
          </w:rPr>
          <w:t>5-57</w:t>
        </w:r>
        <w:r>
          <w:rPr>
            <w:webHidden/>
          </w:rPr>
          <w:fldChar w:fldCharType="end"/>
        </w:r>
      </w:hyperlink>
    </w:p>
    <w:p w14:paraId="02A2C982" w14:textId="374053FD" w:rsidR="00EC7503" w:rsidRDefault="00EC7503">
      <w:pPr>
        <w:pStyle w:val="TableofFigures"/>
        <w:rPr>
          <w:rFonts w:eastAsiaTheme="minorEastAsia" w:cstheme="minorBidi"/>
          <w:kern w:val="2"/>
          <w:sz w:val="24"/>
          <w:szCs w:val="24"/>
          <w14:ligatures w14:val="standardContextual"/>
        </w:rPr>
      </w:pPr>
      <w:hyperlink w:anchor="_Toc230163922" w:history="1">
        <w:r w:rsidRPr="00B545B5">
          <w:rPr>
            <w:rStyle w:val="Hyperlink"/>
            <w:lang w:bidi="en-US"/>
          </w:rPr>
          <w:t>Figure 5</w:t>
        </w:r>
        <w:r w:rsidRPr="00B545B5">
          <w:rPr>
            <w:rStyle w:val="Hyperlink"/>
            <w:lang w:bidi="en-US"/>
          </w:rPr>
          <w:noBreakHyphen/>
          <w:t>71: View Monthly Statement Screen</w:t>
        </w:r>
        <w:r>
          <w:rPr>
            <w:webHidden/>
          </w:rPr>
          <w:tab/>
        </w:r>
        <w:r>
          <w:rPr>
            <w:webHidden/>
          </w:rPr>
          <w:fldChar w:fldCharType="begin"/>
        </w:r>
        <w:r>
          <w:rPr>
            <w:webHidden/>
          </w:rPr>
          <w:instrText xml:space="preserve"> PAGEREF _Toc230163922 \h </w:instrText>
        </w:r>
        <w:r>
          <w:rPr>
            <w:webHidden/>
          </w:rPr>
        </w:r>
        <w:r>
          <w:rPr>
            <w:webHidden/>
          </w:rPr>
          <w:fldChar w:fldCharType="separate"/>
        </w:r>
        <w:r>
          <w:rPr>
            <w:webHidden/>
          </w:rPr>
          <w:t>5-57</w:t>
        </w:r>
        <w:r>
          <w:rPr>
            <w:webHidden/>
          </w:rPr>
          <w:fldChar w:fldCharType="end"/>
        </w:r>
      </w:hyperlink>
    </w:p>
    <w:p w14:paraId="3A1944DD" w14:textId="509CA1B3" w:rsidR="00EC7503" w:rsidRDefault="00EC7503">
      <w:pPr>
        <w:pStyle w:val="TableofFigures"/>
        <w:rPr>
          <w:rFonts w:eastAsiaTheme="minorEastAsia" w:cstheme="minorBidi"/>
          <w:kern w:val="2"/>
          <w:sz w:val="24"/>
          <w:szCs w:val="24"/>
          <w14:ligatures w14:val="standardContextual"/>
        </w:rPr>
      </w:pPr>
      <w:hyperlink w:anchor="_Toc230163923" w:history="1">
        <w:r w:rsidRPr="00B545B5">
          <w:rPr>
            <w:rStyle w:val="Hyperlink"/>
            <w:lang w:bidi="en-US"/>
          </w:rPr>
          <w:t>Figure 5</w:t>
        </w:r>
        <w:r w:rsidRPr="00B545B5">
          <w:rPr>
            <w:rStyle w:val="Hyperlink"/>
            <w:lang w:bidi="en-US"/>
          </w:rPr>
          <w:noBreakHyphen/>
          <w:t>72: Edit Monthly Statement Message Window</w:t>
        </w:r>
        <w:r>
          <w:rPr>
            <w:webHidden/>
          </w:rPr>
          <w:tab/>
        </w:r>
        <w:r>
          <w:rPr>
            <w:webHidden/>
          </w:rPr>
          <w:fldChar w:fldCharType="begin"/>
        </w:r>
        <w:r>
          <w:rPr>
            <w:webHidden/>
          </w:rPr>
          <w:instrText xml:space="preserve"> PAGEREF _Toc230163923 \h </w:instrText>
        </w:r>
        <w:r>
          <w:rPr>
            <w:webHidden/>
          </w:rPr>
        </w:r>
        <w:r>
          <w:rPr>
            <w:webHidden/>
          </w:rPr>
          <w:fldChar w:fldCharType="separate"/>
        </w:r>
        <w:r>
          <w:rPr>
            <w:webHidden/>
          </w:rPr>
          <w:t>5-58</w:t>
        </w:r>
        <w:r>
          <w:rPr>
            <w:webHidden/>
          </w:rPr>
          <w:fldChar w:fldCharType="end"/>
        </w:r>
      </w:hyperlink>
    </w:p>
    <w:p w14:paraId="76739472" w14:textId="682DC45F" w:rsidR="00EC7503" w:rsidRDefault="00EC7503">
      <w:pPr>
        <w:pStyle w:val="TableofFigures"/>
        <w:rPr>
          <w:rFonts w:eastAsiaTheme="minorEastAsia" w:cstheme="minorBidi"/>
          <w:kern w:val="2"/>
          <w:sz w:val="24"/>
          <w:szCs w:val="24"/>
          <w14:ligatures w14:val="standardContextual"/>
        </w:rPr>
      </w:pPr>
      <w:hyperlink w:anchor="_Toc230163924" w:history="1">
        <w:r w:rsidRPr="00B545B5">
          <w:rPr>
            <w:rStyle w:val="Hyperlink"/>
            <w:lang w:bidi="en-US"/>
          </w:rPr>
          <w:t>Figure 5</w:t>
        </w:r>
        <w:r w:rsidRPr="00B545B5">
          <w:rPr>
            <w:rStyle w:val="Hyperlink"/>
            <w:lang w:bidi="en-US"/>
          </w:rPr>
          <w:noBreakHyphen/>
          <w:t>73: Reimbursements to HUD Search</w:t>
        </w:r>
        <w:r>
          <w:rPr>
            <w:webHidden/>
          </w:rPr>
          <w:tab/>
        </w:r>
        <w:r>
          <w:rPr>
            <w:webHidden/>
          </w:rPr>
          <w:fldChar w:fldCharType="begin"/>
        </w:r>
        <w:r>
          <w:rPr>
            <w:webHidden/>
          </w:rPr>
          <w:instrText xml:space="preserve"> PAGEREF _Toc230163924 \h </w:instrText>
        </w:r>
        <w:r>
          <w:rPr>
            <w:webHidden/>
          </w:rPr>
        </w:r>
        <w:r>
          <w:rPr>
            <w:webHidden/>
          </w:rPr>
          <w:fldChar w:fldCharType="separate"/>
        </w:r>
        <w:r>
          <w:rPr>
            <w:webHidden/>
          </w:rPr>
          <w:t>5-59</w:t>
        </w:r>
        <w:r>
          <w:rPr>
            <w:webHidden/>
          </w:rPr>
          <w:fldChar w:fldCharType="end"/>
        </w:r>
      </w:hyperlink>
    </w:p>
    <w:p w14:paraId="4B12D92B" w14:textId="4DC38EBE" w:rsidR="00EC7503" w:rsidRDefault="00EC7503">
      <w:pPr>
        <w:pStyle w:val="TableofFigures"/>
        <w:rPr>
          <w:rFonts w:eastAsiaTheme="minorEastAsia" w:cstheme="minorBidi"/>
          <w:kern w:val="2"/>
          <w:sz w:val="24"/>
          <w:szCs w:val="24"/>
          <w14:ligatures w14:val="standardContextual"/>
        </w:rPr>
      </w:pPr>
      <w:hyperlink w:anchor="_Toc230163925" w:history="1">
        <w:r w:rsidRPr="00B545B5">
          <w:rPr>
            <w:rStyle w:val="Hyperlink"/>
            <w:lang w:bidi="en-US"/>
          </w:rPr>
          <w:t>Figure 5</w:t>
        </w:r>
        <w:r w:rsidRPr="00B545B5">
          <w:rPr>
            <w:rStyle w:val="Hyperlink"/>
            <w:lang w:bidi="en-US"/>
          </w:rPr>
          <w:noBreakHyphen/>
          <w:t>74: Reimbursements to HUD Results</w:t>
        </w:r>
        <w:r>
          <w:rPr>
            <w:webHidden/>
          </w:rPr>
          <w:tab/>
        </w:r>
        <w:r>
          <w:rPr>
            <w:webHidden/>
          </w:rPr>
          <w:fldChar w:fldCharType="begin"/>
        </w:r>
        <w:r>
          <w:rPr>
            <w:webHidden/>
          </w:rPr>
          <w:instrText xml:space="preserve"> PAGEREF _Toc230163925 \h </w:instrText>
        </w:r>
        <w:r>
          <w:rPr>
            <w:webHidden/>
          </w:rPr>
        </w:r>
        <w:r>
          <w:rPr>
            <w:webHidden/>
          </w:rPr>
          <w:fldChar w:fldCharType="separate"/>
        </w:r>
        <w:r>
          <w:rPr>
            <w:webHidden/>
          </w:rPr>
          <w:t>5-59</w:t>
        </w:r>
        <w:r>
          <w:rPr>
            <w:webHidden/>
          </w:rPr>
          <w:fldChar w:fldCharType="end"/>
        </w:r>
      </w:hyperlink>
    </w:p>
    <w:p w14:paraId="2D2214EC" w14:textId="7C137413" w:rsidR="00EC7503" w:rsidRDefault="00EC7503">
      <w:pPr>
        <w:pStyle w:val="TableofFigures"/>
        <w:rPr>
          <w:rFonts w:eastAsiaTheme="minorEastAsia" w:cstheme="minorBidi"/>
          <w:kern w:val="2"/>
          <w:sz w:val="24"/>
          <w:szCs w:val="24"/>
          <w14:ligatures w14:val="standardContextual"/>
        </w:rPr>
      </w:pPr>
      <w:hyperlink w:anchor="_Toc230163926" w:history="1">
        <w:r w:rsidRPr="00B545B5">
          <w:rPr>
            <w:rStyle w:val="Hyperlink"/>
            <w:lang w:bidi="en-US"/>
          </w:rPr>
          <w:t>Figure 5</w:t>
        </w:r>
        <w:r w:rsidRPr="00B545B5">
          <w:rPr>
            <w:rStyle w:val="Hyperlink"/>
            <w:lang w:bidi="en-US"/>
          </w:rPr>
          <w:noBreakHyphen/>
          <w:t>75: Reimbursements to HUD Selected Records</w:t>
        </w:r>
        <w:r>
          <w:rPr>
            <w:webHidden/>
          </w:rPr>
          <w:tab/>
        </w:r>
        <w:r>
          <w:rPr>
            <w:webHidden/>
          </w:rPr>
          <w:fldChar w:fldCharType="begin"/>
        </w:r>
        <w:r>
          <w:rPr>
            <w:webHidden/>
          </w:rPr>
          <w:instrText xml:space="preserve"> PAGEREF _Toc230163926 \h </w:instrText>
        </w:r>
        <w:r>
          <w:rPr>
            <w:webHidden/>
          </w:rPr>
        </w:r>
        <w:r>
          <w:rPr>
            <w:webHidden/>
          </w:rPr>
          <w:fldChar w:fldCharType="separate"/>
        </w:r>
        <w:r>
          <w:rPr>
            <w:webHidden/>
          </w:rPr>
          <w:t>5-60</w:t>
        </w:r>
        <w:r>
          <w:rPr>
            <w:webHidden/>
          </w:rPr>
          <w:fldChar w:fldCharType="end"/>
        </w:r>
      </w:hyperlink>
    </w:p>
    <w:p w14:paraId="0F897475" w14:textId="1C99D614" w:rsidR="00EC7503" w:rsidRDefault="00EC7503">
      <w:pPr>
        <w:pStyle w:val="TableofFigures"/>
        <w:rPr>
          <w:rFonts w:eastAsiaTheme="minorEastAsia" w:cstheme="minorBidi"/>
          <w:kern w:val="2"/>
          <w:sz w:val="24"/>
          <w:szCs w:val="24"/>
          <w14:ligatures w14:val="standardContextual"/>
        </w:rPr>
      </w:pPr>
      <w:hyperlink w:anchor="_Toc230163927" w:history="1">
        <w:r w:rsidRPr="00B545B5">
          <w:rPr>
            <w:rStyle w:val="Hyperlink"/>
            <w:lang w:bidi="en-US"/>
          </w:rPr>
          <w:t>Figure 5</w:t>
        </w:r>
        <w:r w:rsidRPr="00B545B5">
          <w:rPr>
            <w:rStyle w:val="Hyperlink"/>
            <w:lang w:bidi="en-US"/>
          </w:rPr>
          <w:noBreakHyphen/>
          <w:t>76: Reimbursements to HUD Authorization Information</w:t>
        </w:r>
        <w:r>
          <w:rPr>
            <w:webHidden/>
          </w:rPr>
          <w:tab/>
        </w:r>
        <w:r>
          <w:rPr>
            <w:webHidden/>
          </w:rPr>
          <w:fldChar w:fldCharType="begin"/>
        </w:r>
        <w:r>
          <w:rPr>
            <w:webHidden/>
          </w:rPr>
          <w:instrText xml:space="preserve"> PAGEREF _Toc230163927 \h </w:instrText>
        </w:r>
        <w:r>
          <w:rPr>
            <w:webHidden/>
          </w:rPr>
        </w:r>
        <w:r>
          <w:rPr>
            <w:webHidden/>
          </w:rPr>
          <w:fldChar w:fldCharType="separate"/>
        </w:r>
        <w:r>
          <w:rPr>
            <w:webHidden/>
          </w:rPr>
          <w:t>5-60</w:t>
        </w:r>
        <w:r>
          <w:rPr>
            <w:webHidden/>
          </w:rPr>
          <w:fldChar w:fldCharType="end"/>
        </w:r>
      </w:hyperlink>
    </w:p>
    <w:p w14:paraId="2745745D" w14:textId="766916AF" w:rsidR="00EC7503" w:rsidRDefault="00EC7503">
      <w:pPr>
        <w:pStyle w:val="TableofFigures"/>
        <w:rPr>
          <w:rFonts w:eastAsiaTheme="minorEastAsia" w:cstheme="minorBidi"/>
          <w:kern w:val="2"/>
          <w:sz w:val="24"/>
          <w:szCs w:val="24"/>
          <w14:ligatures w14:val="standardContextual"/>
        </w:rPr>
      </w:pPr>
      <w:hyperlink w:anchor="_Toc230163928" w:history="1">
        <w:r w:rsidRPr="00B545B5">
          <w:rPr>
            <w:rStyle w:val="Hyperlink"/>
            <w:lang w:bidi="en-US"/>
          </w:rPr>
          <w:t>Figure 5</w:t>
        </w:r>
        <w:r w:rsidRPr="00B545B5">
          <w:rPr>
            <w:rStyle w:val="Hyperlink"/>
            <w:lang w:bidi="en-US"/>
          </w:rPr>
          <w:noBreakHyphen/>
          <w:t>77: Reimbursements to HUD Approve Authorization</w:t>
        </w:r>
        <w:r>
          <w:rPr>
            <w:webHidden/>
          </w:rPr>
          <w:tab/>
        </w:r>
        <w:r>
          <w:rPr>
            <w:webHidden/>
          </w:rPr>
          <w:fldChar w:fldCharType="begin"/>
        </w:r>
        <w:r>
          <w:rPr>
            <w:webHidden/>
          </w:rPr>
          <w:instrText xml:space="preserve"> PAGEREF _Toc230163928 \h </w:instrText>
        </w:r>
        <w:r>
          <w:rPr>
            <w:webHidden/>
          </w:rPr>
        </w:r>
        <w:r>
          <w:rPr>
            <w:webHidden/>
          </w:rPr>
          <w:fldChar w:fldCharType="separate"/>
        </w:r>
        <w:r>
          <w:rPr>
            <w:webHidden/>
          </w:rPr>
          <w:t>5-60</w:t>
        </w:r>
        <w:r>
          <w:rPr>
            <w:webHidden/>
          </w:rPr>
          <w:fldChar w:fldCharType="end"/>
        </w:r>
      </w:hyperlink>
    </w:p>
    <w:p w14:paraId="2E8DCEAE" w14:textId="40A99599" w:rsidR="00EC7503" w:rsidRDefault="00EC7503">
      <w:pPr>
        <w:pStyle w:val="TableofFigures"/>
        <w:rPr>
          <w:rFonts w:eastAsiaTheme="minorEastAsia" w:cstheme="minorBidi"/>
          <w:kern w:val="2"/>
          <w:sz w:val="24"/>
          <w:szCs w:val="24"/>
          <w14:ligatures w14:val="standardContextual"/>
        </w:rPr>
      </w:pPr>
      <w:hyperlink w:anchor="_Toc230163929" w:history="1">
        <w:r w:rsidRPr="00B545B5">
          <w:rPr>
            <w:rStyle w:val="Hyperlink"/>
            <w:lang w:bidi="en-US"/>
          </w:rPr>
          <w:t>Figure 5</w:t>
        </w:r>
        <w:r w:rsidRPr="00B545B5">
          <w:rPr>
            <w:rStyle w:val="Hyperlink"/>
            <w:lang w:bidi="en-US"/>
          </w:rPr>
          <w:noBreakHyphen/>
          <w:t>78: Servicer Information Screen</w:t>
        </w:r>
        <w:r>
          <w:rPr>
            <w:webHidden/>
          </w:rPr>
          <w:tab/>
        </w:r>
        <w:r>
          <w:rPr>
            <w:webHidden/>
          </w:rPr>
          <w:fldChar w:fldCharType="begin"/>
        </w:r>
        <w:r>
          <w:rPr>
            <w:webHidden/>
          </w:rPr>
          <w:instrText xml:space="preserve"> PAGEREF _Toc230163929 \h </w:instrText>
        </w:r>
        <w:r>
          <w:rPr>
            <w:webHidden/>
          </w:rPr>
        </w:r>
        <w:r>
          <w:rPr>
            <w:webHidden/>
          </w:rPr>
          <w:fldChar w:fldCharType="separate"/>
        </w:r>
        <w:r>
          <w:rPr>
            <w:webHidden/>
          </w:rPr>
          <w:t>5-61</w:t>
        </w:r>
        <w:r>
          <w:rPr>
            <w:webHidden/>
          </w:rPr>
          <w:fldChar w:fldCharType="end"/>
        </w:r>
      </w:hyperlink>
    </w:p>
    <w:p w14:paraId="113EBA36" w14:textId="6893F700" w:rsidR="00EC7503" w:rsidRDefault="00EC7503">
      <w:pPr>
        <w:pStyle w:val="TableofFigures"/>
        <w:rPr>
          <w:rFonts w:eastAsiaTheme="minorEastAsia" w:cstheme="minorBidi"/>
          <w:kern w:val="2"/>
          <w:sz w:val="24"/>
          <w:szCs w:val="24"/>
          <w14:ligatures w14:val="standardContextual"/>
        </w:rPr>
      </w:pPr>
      <w:hyperlink w:anchor="_Toc230163930" w:history="1">
        <w:r w:rsidRPr="00B545B5">
          <w:rPr>
            <w:rStyle w:val="Hyperlink"/>
            <w:lang w:bidi="en-US"/>
          </w:rPr>
          <w:t>Figure 5</w:t>
        </w:r>
        <w:r w:rsidRPr="00B545B5">
          <w:rPr>
            <w:rStyle w:val="Hyperlink"/>
            <w:lang w:bidi="en-US"/>
          </w:rPr>
          <w:noBreakHyphen/>
          <w:t>79: Transfer Servicer</w:t>
        </w:r>
        <w:r>
          <w:rPr>
            <w:webHidden/>
          </w:rPr>
          <w:tab/>
        </w:r>
        <w:r>
          <w:rPr>
            <w:webHidden/>
          </w:rPr>
          <w:fldChar w:fldCharType="begin"/>
        </w:r>
        <w:r>
          <w:rPr>
            <w:webHidden/>
          </w:rPr>
          <w:instrText xml:space="preserve"> PAGEREF _Toc230163930 \h </w:instrText>
        </w:r>
        <w:r>
          <w:rPr>
            <w:webHidden/>
          </w:rPr>
        </w:r>
        <w:r>
          <w:rPr>
            <w:webHidden/>
          </w:rPr>
          <w:fldChar w:fldCharType="separate"/>
        </w:r>
        <w:r>
          <w:rPr>
            <w:webHidden/>
          </w:rPr>
          <w:t>5-62</w:t>
        </w:r>
        <w:r>
          <w:rPr>
            <w:webHidden/>
          </w:rPr>
          <w:fldChar w:fldCharType="end"/>
        </w:r>
      </w:hyperlink>
    </w:p>
    <w:p w14:paraId="2E7A6AA8" w14:textId="7D97FF9B" w:rsidR="00EC7503" w:rsidRDefault="00EC7503">
      <w:pPr>
        <w:pStyle w:val="TableofFigures"/>
        <w:rPr>
          <w:rFonts w:eastAsiaTheme="minorEastAsia" w:cstheme="minorBidi"/>
          <w:kern w:val="2"/>
          <w:sz w:val="24"/>
          <w:szCs w:val="24"/>
          <w14:ligatures w14:val="standardContextual"/>
        </w:rPr>
      </w:pPr>
      <w:hyperlink w:anchor="_Toc230163931" w:history="1">
        <w:r w:rsidRPr="00B545B5">
          <w:rPr>
            <w:rStyle w:val="Hyperlink"/>
            <w:lang w:bidi="en-US"/>
          </w:rPr>
          <w:t>Figure 5</w:t>
        </w:r>
        <w:r w:rsidRPr="00B545B5">
          <w:rPr>
            <w:rStyle w:val="Hyperlink"/>
            <w:lang w:bidi="en-US"/>
          </w:rPr>
          <w:noBreakHyphen/>
          <w:t>80: Edit Servicer Bank Account Information Window</w:t>
        </w:r>
        <w:r>
          <w:rPr>
            <w:webHidden/>
          </w:rPr>
          <w:tab/>
        </w:r>
        <w:r>
          <w:rPr>
            <w:webHidden/>
          </w:rPr>
          <w:fldChar w:fldCharType="begin"/>
        </w:r>
        <w:r>
          <w:rPr>
            <w:webHidden/>
          </w:rPr>
          <w:instrText xml:space="preserve"> PAGEREF _Toc230163931 \h </w:instrText>
        </w:r>
        <w:r>
          <w:rPr>
            <w:webHidden/>
          </w:rPr>
        </w:r>
        <w:r>
          <w:rPr>
            <w:webHidden/>
          </w:rPr>
          <w:fldChar w:fldCharType="separate"/>
        </w:r>
        <w:r>
          <w:rPr>
            <w:webHidden/>
          </w:rPr>
          <w:t>5-62</w:t>
        </w:r>
        <w:r>
          <w:rPr>
            <w:webHidden/>
          </w:rPr>
          <w:fldChar w:fldCharType="end"/>
        </w:r>
      </w:hyperlink>
    </w:p>
    <w:p w14:paraId="295A7BFC" w14:textId="6A6BF456" w:rsidR="00EC7503" w:rsidRDefault="00EC7503">
      <w:pPr>
        <w:pStyle w:val="TableofFigures"/>
        <w:rPr>
          <w:rFonts w:eastAsiaTheme="minorEastAsia" w:cstheme="minorBidi"/>
          <w:kern w:val="2"/>
          <w:sz w:val="24"/>
          <w:szCs w:val="24"/>
          <w14:ligatures w14:val="standardContextual"/>
        </w:rPr>
      </w:pPr>
      <w:hyperlink w:anchor="_Toc230163932" w:history="1">
        <w:r w:rsidRPr="00B545B5">
          <w:rPr>
            <w:rStyle w:val="Hyperlink"/>
            <w:lang w:bidi="en-US"/>
          </w:rPr>
          <w:t>Figure 5</w:t>
        </w:r>
        <w:r w:rsidRPr="00B545B5">
          <w:rPr>
            <w:rStyle w:val="Hyperlink"/>
            <w:lang w:bidi="en-US"/>
          </w:rPr>
          <w:noBreakHyphen/>
          <w:t>81: Transfer Investor Window</w:t>
        </w:r>
        <w:r>
          <w:rPr>
            <w:webHidden/>
          </w:rPr>
          <w:tab/>
        </w:r>
        <w:r>
          <w:rPr>
            <w:webHidden/>
          </w:rPr>
          <w:fldChar w:fldCharType="begin"/>
        </w:r>
        <w:r>
          <w:rPr>
            <w:webHidden/>
          </w:rPr>
          <w:instrText xml:space="preserve"> PAGEREF _Toc230163932 \h </w:instrText>
        </w:r>
        <w:r>
          <w:rPr>
            <w:webHidden/>
          </w:rPr>
        </w:r>
        <w:r>
          <w:rPr>
            <w:webHidden/>
          </w:rPr>
          <w:fldChar w:fldCharType="separate"/>
        </w:r>
        <w:r>
          <w:rPr>
            <w:webHidden/>
          </w:rPr>
          <w:t>5-63</w:t>
        </w:r>
        <w:r>
          <w:rPr>
            <w:webHidden/>
          </w:rPr>
          <w:fldChar w:fldCharType="end"/>
        </w:r>
      </w:hyperlink>
    </w:p>
    <w:p w14:paraId="0F533AEE" w14:textId="14A8C56E" w:rsidR="00EC7503" w:rsidRDefault="00EC7503">
      <w:pPr>
        <w:pStyle w:val="TableofFigures"/>
        <w:rPr>
          <w:rFonts w:eastAsiaTheme="minorEastAsia" w:cstheme="minorBidi"/>
          <w:kern w:val="2"/>
          <w:sz w:val="24"/>
          <w:szCs w:val="24"/>
          <w14:ligatures w14:val="standardContextual"/>
        </w:rPr>
      </w:pPr>
      <w:hyperlink w:anchor="_Toc230163933" w:history="1">
        <w:r w:rsidRPr="00B545B5">
          <w:rPr>
            <w:rStyle w:val="Hyperlink"/>
            <w:lang w:bidi="en-US"/>
          </w:rPr>
          <w:t>Figure 5</w:t>
        </w:r>
        <w:r w:rsidRPr="00B545B5">
          <w:rPr>
            <w:rStyle w:val="Hyperlink"/>
            <w:lang w:bidi="en-US"/>
          </w:rPr>
          <w:noBreakHyphen/>
          <w:t>82: Edit Investor Bank Account Information Window</w:t>
        </w:r>
        <w:r>
          <w:rPr>
            <w:webHidden/>
          </w:rPr>
          <w:tab/>
        </w:r>
        <w:r>
          <w:rPr>
            <w:webHidden/>
          </w:rPr>
          <w:fldChar w:fldCharType="begin"/>
        </w:r>
        <w:r>
          <w:rPr>
            <w:webHidden/>
          </w:rPr>
          <w:instrText xml:space="preserve"> PAGEREF _Toc230163933 \h </w:instrText>
        </w:r>
        <w:r>
          <w:rPr>
            <w:webHidden/>
          </w:rPr>
        </w:r>
        <w:r>
          <w:rPr>
            <w:webHidden/>
          </w:rPr>
          <w:fldChar w:fldCharType="separate"/>
        </w:r>
        <w:r>
          <w:rPr>
            <w:webHidden/>
          </w:rPr>
          <w:t>5-63</w:t>
        </w:r>
        <w:r>
          <w:rPr>
            <w:webHidden/>
          </w:rPr>
          <w:fldChar w:fldCharType="end"/>
        </w:r>
      </w:hyperlink>
    </w:p>
    <w:p w14:paraId="070881C6" w14:textId="1A4B9055" w:rsidR="00EC7503" w:rsidRDefault="00EC7503">
      <w:pPr>
        <w:pStyle w:val="TableofFigures"/>
        <w:rPr>
          <w:rFonts w:eastAsiaTheme="minorEastAsia" w:cstheme="minorBidi"/>
          <w:kern w:val="2"/>
          <w:sz w:val="24"/>
          <w:szCs w:val="24"/>
          <w14:ligatures w14:val="standardContextual"/>
        </w:rPr>
      </w:pPr>
      <w:hyperlink w:anchor="_Toc230163934" w:history="1">
        <w:r w:rsidRPr="00B545B5">
          <w:rPr>
            <w:rStyle w:val="Hyperlink"/>
            <w:lang w:bidi="en-US"/>
          </w:rPr>
          <w:t>Figure 5</w:t>
        </w:r>
        <w:r w:rsidRPr="00B545B5">
          <w:rPr>
            <w:rStyle w:val="Hyperlink"/>
            <w:lang w:bidi="en-US"/>
          </w:rPr>
          <w:noBreakHyphen/>
          <w:t>83: Transfer Master Servicer Window</w:t>
        </w:r>
        <w:r>
          <w:rPr>
            <w:webHidden/>
          </w:rPr>
          <w:tab/>
        </w:r>
        <w:r>
          <w:rPr>
            <w:webHidden/>
          </w:rPr>
          <w:fldChar w:fldCharType="begin"/>
        </w:r>
        <w:r>
          <w:rPr>
            <w:webHidden/>
          </w:rPr>
          <w:instrText xml:space="preserve"> PAGEREF _Toc230163934 \h </w:instrText>
        </w:r>
        <w:r>
          <w:rPr>
            <w:webHidden/>
          </w:rPr>
        </w:r>
        <w:r>
          <w:rPr>
            <w:webHidden/>
          </w:rPr>
          <w:fldChar w:fldCharType="separate"/>
        </w:r>
        <w:r>
          <w:rPr>
            <w:webHidden/>
          </w:rPr>
          <w:t>5-64</w:t>
        </w:r>
        <w:r>
          <w:rPr>
            <w:webHidden/>
          </w:rPr>
          <w:fldChar w:fldCharType="end"/>
        </w:r>
      </w:hyperlink>
    </w:p>
    <w:p w14:paraId="6C673D14" w14:textId="190C4FB0" w:rsidR="00EC7503" w:rsidRDefault="00EC7503">
      <w:pPr>
        <w:pStyle w:val="TableofFigures"/>
        <w:rPr>
          <w:rFonts w:eastAsiaTheme="minorEastAsia" w:cstheme="minorBidi"/>
          <w:kern w:val="2"/>
          <w:sz w:val="24"/>
          <w:szCs w:val="24"/>
          <w14:ligatures w14:val="standardContextual"/>
        </w:rPr>
      </w:pPr>
      <w:hyperlink w:anchor="_Toc230163935" w:history="1">
        <w:r w:rsidRPr="00B545B5">
          <w:rPr>
            <w:rStyle w:val="Hyperlink"/>
            <w:lang w:bidi="en-US"/>
          </w:rPr>
          <w:t>Figure 5</w:t>
        </w:r>
        <w:r w:rsidRPr="00B545B5">
          <w:rPr>
            <w:rStyle w:val="Hyperlink"/>
            <w:lang w:bidi="en-US"/>
          </w:rPr>
          <w:noBreakHyphen/>
          <w:t>84: Edit Borrower Bank Account Information Window</w:t>
        </w:r>
        <w:r>
          <w:rPr>
            <w:webHidden/>
          </w:rPr>
          <w:tab/>
        </w:r>
        <w:r>
          <w:rPr>
            <w:webHidden/>
          </w:rPr>
          <w:fldChar w:fldCharType="begin"/>
        </w:r>
        <w:r>
          <w:rPr>
            <w:webHidden/>
          </w:rPr>
          <w:instrText xml:space="preserve"> PAGEREF _Toc230163935 \h </w:instrText>
        </w:r>
        <w:r>
          <w:rPr>
            <w:webHidden/>
          </w:rPr>
        </w:r>
        <w:r>
          <w:rPr>
            <w:webHidden/>
          </w:rPr>
          <w:fldChar w:fldCharType="separate"/>
        </w:r>
        <w:r>
          <w:rPr>
            <w:webHidden/>
          </w:rPr>
          <w:t>5-64</w:t>
        </w:r>
        <w:r>
          <w:rPr>
            <w:webHidden/>
          </w:rPr>
          <w:fldChar w:fldCharType="end"/>
        </w:r>
      </w:hyperlink>
    </w:p>
    <w:p w14:paraId="4F9F124A" w14:textId="7BB54D48" w:rsidR="00EC7503" w:rsidRDefault="00EC7503">
      <w:pPr>
        <w:pStyle w:val="TableofFigures"/>
        <w:rPr>
          <w:rFonts w:eastAsiaTheme="minorEastAsia" w:cstheme="minorBidi"/>
          <w:kern w:val="2"/>
          <w:sz w:val="24"/>
          <w:szCs w:val="24"/>
          <w14:ligatures w14:val="standardContextual"/>
        </w:rPr>
      </w:pPr>
      <w:hyperlink w:anchor="_Toc230163936" w:history="1">
        <w:r w:rsidRPr="00B545B5">
          <w:rPr>
            <w:rStyle w:val="Hyperlink"/>
            <w:lang w:bidi="en-US"/>
          </w:rPr>
          <w:t>Figure 5</w:t>
        </w:r>
        <w:r w:rsidRPr="00B545B5">
          <w:rPr>
            <w:rStyle w:val="Hyperlink"/>
            <w:lang w:bidi="en-US"/>
          </w:rPr>
          <w:noBreakHyphen/>
          <w:t>85: Transmittals Search Results Screen</w:t>
        </w:r>
        <w:r>
          <w:rPr>
            <w:webHidden/>
          </w:rPr>
          <w:tab/>
        </w:r>
        <w:r>
          <w:rPr>
            <w:webHidden/>
          </w:rPr>
          <w:fldChar w:fldCharType="begin"/>
        </w:r>
        <w:r>
          <w:rPr>
            <w:webHidden/>
          </w:rPr>
          <w:instrText xml:space="preserve"> PAGEREF _Toc230163936 \h </w:instrText>
        </w:r>
        <w:r>
          <w:rPr>
            <w:webHidden/>
          </w:rPr>
        </w:r>
        <w:r>
          <w:rPr>
            <w:webHidden/>
          </w:rPr>
          <w:fldChar w:fldCharType="separate"/>
        </w:r>
        <w:r>
          <w:rPr>
            <w:webHidden/>
          </w:rPr>
          <w:t>5-66</w:t>
        </w:r>
        <w:r>
          <w:rPr>
            <w:webHidden/>
          </w:rPr>
          <w:fldChar w:fldCharType="end"/>
        </w:r>
      </w:hyperlink>
    </w:p>
    <w:p w14:paraId="248D7B9F" w14:textId="693B0EC0" w:rsidR="00EC7503" w:rsidRDefault="00EC7503">
      <w:pPr>
        <w:pStyle w:val="TableofFigures"/>
        <w:rPr>
          <w:rFonts w:eastAsiaTheme="minorEastAsia" w:cstheme="minorBidi"/>
          <w:kern w:val="2"/>
          <w:sz w:val="24"/>
          <w:szCs w:val="24"/>
          <w14:ligatures w14:val="standardContextual"/>
        </w:rPr>
      </w:pPr>
      <w:hyperlink w:anchor="_Toc230163937" w:history="1">
        <w:r w:rsidRPr="00B545B5">
          <w:rPr>
            <w:rStyle w:val="Hyperlink"/>
            <w:lang w:bidi="en-US"/>
          </w:rPr>
          <w:t>Figure 5</w:t>
        </w:r>
        <w:r w:rsidRPr="00B545B5">
          <w:rPr>
            <w:rStyle w:val="Hyperlink"/>
            <w:lang w:bidi="en-US"/>
          </w:rPr>
          <w:noBreakHyphen/>
          <w:t>86: Batch Details Screen</w:t>
        </w:r>
        <w:r>
          <w:rPr>
            <w:webHidden/>
          </w:rPr>
          <w:tab/>
        </w:r>
        <w:r>
          <w:rPr>
            <w:webHidden/>
          </w:rPr>
          <w:fldChar w:fldCharType="begin"/>
        </w:r>
        <w:r>
          <w:rPr>
            <w:webHidden/>
          </w:rPr>
          <w:instrText xml:space="preserve"> PAGEREF _Toc230163937 \h </w:instrText>
        </w:r>
        <w:r>
          <w:rPr>
            <w:webHidden/>
          </w:rPr>
        </w:r>
        <w:r>
          <w:rPr>
            <w:webHidden/>
          </w:rPr>
          <w:fldChar w:fldCharType="separate"/>
        </w:r>
        <w:r>
          <w:rPr>
            <w:webHidden/>
          </w:rPr>
          <w:t>5-69</w:t>
        </w:r>
        <w:r>
          <w:rPr>
            <w:webHidden/>
          </w:rPr>
          <w:fldChar w:fldCharType="end"/>
        </w:r>
      </w:hyperlink>
    </w:p>
    <w:p w14:paraId="62CC5B53" w14:textId="542B1586" w:rsidR="00EC7503" w:rsidRDefault="00EC7503">
      <w:pPr>
        <w:pStyle w:val="TableofFigures"/>
        <w:rPr>
          <w:rFonts w:eastAsiaTheme="minorEastAsia" w:cstheme="minorBidi"/>
          <w:kern w:val="2"/>
          <w:sz w:val="24"/>
          <w:szCs w:val="24"/>
          <w14:ligatures w14:val="standardContextual"/>
        </w:rPr>
      </w:pPr>
      <w:hyperlink w:anchor="_Toc230163938" w:history="1">
        <w:r w:rsidRPr="00B545B5">
          <w:rPr>
            <w:rStyle w:val="Hyperlink"/>
            <w:lang w:bidi="en-US"/>
          </w:rPr>
          <w:t>Figure 5</w:t>
        </w:r>
        <w:r w:rsidRPr="00B545B5">
          <w:rPr>
            <w:rStyle w:val="Hyperlink"/>
            <w:lang w:bidi="en-US"/>
          </w:rPr>
          <w:noBreakHyphen/>
          <w:t>87: Audit Results Screen</w:t>
        </w:r>
        <w:r>
          <w:rPr>
            <w:webHidden/>
          </w:rPr>
          <w:tab/>
        </w:r>
        <w:r>
          <w:rPr>
            <w:webHidden/>
          </w:rPr>
          <w:fldChar w:fldCharType="begin"/>
        </w:r>
        <w:r>
          <w:rPr>
            <w:webHidden/>
          </w:rPr>
          <w:instrText xml:space="preserve"> PAGEREF _Toc230163938 \h </w:instrText>
        </w:r>
        <w:r>
          <w:rPr>
            <w:webHidden/>
          </w:rPr>
        </w:r>
        <w:r>
          <w:rPr>
            <w:webHidden/>
          </w:rPr>
          <w:fldChar w:fldCharType="separate"/>
        </w:r>
        <w:r>
          <w:rPr>
            <w:webHidden/>
          </w:rPr>
          <w:t>5-69</w:t>
        </w:r>
        <w:r>
          <w:rPr>
            <w:webHidden/>
          </w:rPr>
          <w:fldChar w:fldCharType="end"/>
        </w:r>
      </w:hyperlink>
    </w:p>
    <w:p w14:paraId="54D873D1" w14:textId="69216E97" w:rsidR="00EC7503" w:rsidRDefault="00EC7503">
      <w:pPr>
        <w:pStyle w:val="TableofFigures"/>
        <w:rPr>
          <w:rFonts w:eastAsiaTheme="minorEastAsia" w:cstheme="minorBidi"/>
          <w:kern w:val="2"/>
          <w:sz w:val="24"/>
          <w:szCs w:val="24"/>
          <w14:ligatures w14:val="standardContextual"/>
        </w:rPr>
      </w:pPr>
      <w:hyperlink w:anchor="_Toc230163939" w:history="1">
        <w:r w:rsidRPr="00B545B5">
          <w:rPr>
            <w:rStyle w:val="Hyperlink"/>
            <w:lang w:bidi="en-US"/>
          </w:rPr>
          <w:t>Figure 5</w:t>
        </w:r>
        <w:r w:rsidRPr="00B545B5">
          <w:rPr>
            <w:rStyle w:val="Hyperlink"/>
            <w:lang w:bidi="en-US"/>
          </w:rPr>
          <w:noBreakHyphen/>
          <w:t>88: Audit Results Screen</w:t>
        </w:r>
        <w:r>
          <w:rPr>
            <w:webHidden/>
          </w:rPr>
          <w:tab/>
        </w:r>
        <w:r>
          <w:rPr>
            <w:webHidden/>
          </w:rPr>
          <w:fldChar w:fldCharType="begin"/>
        </w:r>
        <w:r>
          <w:rPr>
            <w:webHidden/>
          </w:rPr>
          <w:instrText xml:space="preserve"> PAGEREF _Toc230163939 \h </w:instrText>
        </w:r>
        <w:r>
          <w:rPr>
            <w:webHidden/>
          </w:rPr>
        </w:r>
        <w:r>
          <w:rPr>
            <w:webHidden/>
          </w:rPr>
          <w:fldChar w:fldCharType="separate"/>
        </w:r>
        <w:r>
          <w:rPr>
            <w:webHidden/>
          </w:rPr>
          <w:t>5-70</w:t>
        </w:r>
        <w:r>
          <w:rPr>
            <w:webHidden/>
          </w:rPr>
          <w:fldChar w:fldCharType="end"/>
        </w:r>
      </w:hyperlink>
    </w:p>
    <w:p w14:paraId="0EDFEBA6" w14:textId="088A9818" w:rsidR="00EC7503" w:rsidRDefault="00EC7503">
      <w:pPr>
        <w:pStyle w:val="TableofFigures"/>
        <w:rPr>
          <w:rFonts w:eastAsiaTheme="minorEastAsia" w:cstheme="minorBidi"/>
          <w:kern w:val="2"/>
          <w:sz w:val="24"/>
          <w:szCs w:val="24"/>
          <w14:ligatures w14:val="standardContextual"/>
        </w:rPr>
      </w:pPr>
      <w:hyperlink w:anchor="_Toc230163940" w:history="1">
        <w:r w:rsidRPr="00B545B5">
          <w:rPr>
            <w:rStyle w:val="Hyperlink"/>
            <w:lang w:bidi="en-US"/>
          </w:rPr>
          <w:t>Figure 5</w:t>
        </w:r>
        <w:r w:rsidRPr="00B545B5">
          <w:rPr>
            <w:rStyle w:val="Hyperlink"/>
            <w:lang w:bidi="en-US"/>
          </w:rPr>
          <w:noBreakHyphen/>
          <w:t>89: Audit Results Screen</w:t>
        </w:r>
        <w:r>
          <w:rPr>
            <w:webHidden/>
          </w:rPr>
          <w:tab/>
        </w:r>
        <w:r>
          <w:rPr>
            <w:webHidden/>
          </w:rPr>
          <w:fldChar w:fldCharType="begin"/>
        </w:r>
        <w:r>
          <w:rPr>
            <w:webHidden/>
          </w:rPr>
          <w:instrText xml:space="preserve"> PAGEREF _Toc230163940 \h </w:instrText>
        </w:r>
        <w:r>
          <w:rPr>
            <w:webHidden/>
          </w:rPr>
        </w:r>
        <w:r>
          <w:rPr>
            <w:webHidden/>
          </w:rPr>
          <w:fldChar w:fldCharType="separate"/>
        </w:r>
        <w:r>
          <w:rPr>
            <w:webHidden/>
          </w:rPr>
          <w:t>5-71</w:t>
        </w:r>
        <w:r>
          <w:rPr>
            <w:webHidden/>
          </w:rPr>
          <w:fldChar w:fldCharType="end"/>
        </w:r>
      </w:hyperlink>
    </w:p>
    <w:p w14:paraId="3F600729" w14:textId="4D4261F4" w:rsidR="00EC7503" w:rsidRDefault="00EC7503">
      <w:pPr>
        <w:pStyle w:val="TableofFigures"/>
        <w:rPr>
          <w:rFonts w:eastAsiaTheme="minorEastAsia" w:cstheme="minorBidi"/>
          <w:kern w:val="2"/>
          <w:sz w:val="24"/>
          <w:szCs w:val="24"/>
          <w14:ligatures w14:val="standardContextual"/>
        </w:rPr>
      </w:pPr>
      <w:hyperlink w:anchor="_Toc230163941" w:history="1">
        <w:r w:rsidRPr="00B545B5">
          <w:rPr>
            <w:rStyle w:val="Hyperlink"/>
            <w:lang w:bidi="en-US"/>
          </w:rPr>
          <w:t>Figure 5</w:t>
        </w:r>
        <w:r w:rsidRPr="00B545B5">
          <w:rPr>
            <w:rStyle w:val="Hyperlink"/>
            <w:lang w:bidi="en-US"/>
          </w:rPr>
          <w:noBreakHyphen/>
          <w:t>90: Retry Batch Window</w:t>
        </w:r>
        <w:r>
          <w:rPr>
            <w:webHidden/>
          </w:rPr>
          <w:tab/>
        </w:r>
        <w:r>
          <w:rPr>
            <w:webHidden/>
          </w:rPr>
          <w:fldChar w:fldCharType="begin"/>
        </w:r>
        <w:r>
          <w:rPr>
            <w:webHidden/>
          </w:rPr>
          <w:instrText xml:space="preserve"> PAGEREF _Toc230163941 \h </w:instrText>
        </w:r>
        <w:r>
          <w:rPr>
            <w:webHidden/>
          </w:rPr>
        </w:r>
        <w:r>
          <w:rPr>
            <w:webHidden/>
          </w:rPr>
          <w:fldChar w:fldCharType="separate"/>
        </w:r>
        <w:r>
          <w:rPr>
            <w:webHidden/>
          </w:rPr>
          <w:t>5-71</w:t>
        </w:r>
        <w:r>
          <w:rPr>
            <w:webHidden/>
          </w:rPr>
          <w:fldChar w:fldCharType="end"/>
        </w:r>
      </w:hyperlink>
    </w:p>
    <w:p w14:paraId="61FF9126" w14:textId="5AA3F5B3" w:rsidR="00EC7503" w:rsidRDefault="00EC7503">
      <w:pPr>
        <w:pStyle w:val="TableofFigures"/>
        <w:rPr>
          <w:rFonts w:eastAsiaTheme="minorEastAsia" w:cstheme="minorBidi"/>
          <w:kern w:val="2"/>
          <w:sz w:val="24"/>
          <w:szCs w:val="24"/>
          <w14:ligatures w14:val="standardContextual"/>
        </w:rPr>
      </w:pPr>
      <w:hyperlink w:anchor="_Toc230163942" w:history="1">
        <w:r w:rsidRPr="00B545B5">
          <w:rPr>
            <w:rStyle w:val="Hyperlink"/>
            <w:lang w:bidi="en-US"/>
          </w:rPr>
          <w:t>Figure 5</w:t>
        </w:r>
        <w:r w:rsidRPr="00B545B5">
          <w:rPr>
            <w:rStyle w:val="Hyperlink"/>
            <w:lang w:bidi="en-US"/>
          </w:rPr>
          <w:noBreakHyphen/>
          <w:t>91: Premiums Screen</w:t>
        </w:r>
        <w:r>
          <w:rPr>
            <w:webHidden/>
          </w:rPr>
          <w:tab/>
        </w:r>
        <w:r>
          <w:rPr>
            <w:webHidden/>
          </w:rPr>
          <w:fldChar w:fldCharType="begin"/>
        </w:r>
        <w:r>
          <w:rPr>
            <w:webHidden/>
          </w:rPr>
          <w:instrText xml:space="preserve"> PAGEREF _Toc230163942 \h </w:instrText>
        </w:r>
        <w:r>
          <w:rPr>
            <w:webHidden/>
          </w:rPr>
        </w:r>
        <w:r>
          <w:rPr>
            <w:webHidden/>
          </w:rPr>
          <w:fldChar w:fldCharType="separate"/>
        </w:r>
        <w:r>
          <w:rPr>
            <w:webHidden/>
          </w:rPr>
          <w:t>5-72</w:t>
        </w:r>
        <w:r>
          <w:rPr>
            <w:webHidden/>
          </w:rPr>
          <w:fldChar w:fldCharType="end"/>
        </w:r>
      </w:hyperlink>
    </w:p>
    <w:p w14:paraId="2470562B" w14:textId="611488C8" w:rsidR="00EC7503" w:rsidRDefault="00EC7503">
      <w:pPr>
        <w:pStyle w:val="TableofFigures"/>
        <w:rPr>
          <w:rFonts w:eastAsiaTheme="minorEastAsia" w:cstheme="minorBidi"/>
          <w:kern w:val="2"/>
          <w:sz w:val="24"/>
          <w:szCs w:val="24"/>
          <w14:ligatures w14:val="standardContextual"/>
        </w:rPr>
      </w:pPr>
      <w:hyperlink w:anchor="_Toc230163943" w:history="1">
        <w:r w:rsidRPr="00B545B5">
          <w:rPr>
            <w:rStyle w:val="Hyperlink"/>
            <w:lang w:bidi="en-US"/>
          </w:rPr>
          <w:t>Figure 5</w:t>
        </w:r>
        <w:r w:rsidRPr="00B545B5">
          <w:rPr>
            <w:rStyle w:val="Hyperlink"/>
            <w:lang w:bidi="en-US"/>
          </w:rPr>
          <w:noBreakHyphen/>
          <w:t>92: Edit Refund Information Window</w:t>
        </w:r>
        <w:r>
          <w:rPr>
            <w:webHidden/>
          </w:rPr>
          <w:tab/>
        </w:r>
        <w:r>
          <w:rPr>
            <w:webHidden/>
          </w:rPr>
          <w:fldChar w:fldCharType="begin"/>
        </w:r>
        <w:r>
          <w:rPr>
            <w:webHidden/>
          </w:rPr>
          <w:instrText xml:space="preserve"> PAGEREF _Toc230163943 \h </w:instrText>
        </w:r>
        <w:r>
          <w:rPr>
            <w:webHidden/>
          </w:rPr>
        </w:r>
        <w:r>
          <w:rPr>
            <w:webHidden/>
          </w:rPr>
          <w:fldChar w:fldCharType="separate"/>
        </w:r>
        <w:r>
          <w:rPr>
            <w:webHidden/>
          </w:rPr>
          <w:t>5-73</w:t>
        </w:r>
        <w:r>
          <w:rPr>
            <w:webHidden/>
          </w:rPr>
          <w:fldChar w:fldCharType="end"/>
        </w:r>
      </w:hyperlink>
    </w:p>
    <w:p w14:paraId="04A670AA" w14:textId="2E3E6D5D" w:rsidR="00EC7503" w:rsidRDefault="00EC7503">
      <w:pPr>
        <w:pStyle w:val="TableofFigures"/>
        <w:rPr>
          <w:rFonts w:eastAsiaTheme="minorEastAsia" w:cstheme="minorBidi"/>
          <w:kern w:val="2"/>
          <w:sz w:val="24"/>
          <w:szCs w:val="24"/>
          <w14:ligatures w14:val="standardContextual"/>
        </w:rPr>
      </w:pPr>
      <w:hyperlink w:anchor="_Toc230163944" w:history="1">
        <w:r w:rsidRPr="00B545B5">
          <w:rPr>
            <w:rStyle w:val="Hyperlink"/>
            <w:lang w:bidi="en-US"/>
          </w:rPr>
          <w:t>Figure 5</w:t>
        </w:r>
        <w:r w:rsidRPr="00B545B5">
          <w:rPr>
            <w:rStyle w:val="Hyperlink"/>
            <w:lang w:bidi="en-US"/>
          </w:rPr>
          <w:noBreakHyphen/>
          <w:t>93: Accounting – Claims Screen</w:t>
        </w:r>
        <w:r>
          <w:rPr>
            <w:webHidden/>
          </w:rPr>
          <w:tab/>
        </w:r>
        <w:r>
          <w:rPr>
            <w:webHidden/>
          </w:rPr>
          <w:fldChar w:fldCharType="begin"/>
        </w:r>
        <w:r>
          <w:rPr>
            <w:webHidden/>
          </w:rPr>
          <w:instrText xml:space="preserve"> PAGEREF _Toc230163944 \h </w:instrText>
        </w:r>
        <w:r>
          <w:rPr>
            <w:webHidden/>
          </w:rPr>
        </w:r>
        <w:r>
          <w:rPr>
            <w:webHidden/>
          </w:rPr>
          <w:fldChar w:fldCharType="separate"/>
        </w:r>
        <w:r>
          <w:rPr>
            <w:webHidden/>
          </w:rPr>
          <w:t>5-74</w:t>
        </w:r>
        <w:r>
          <w:rPr>
            <w:webHidden/>
          </w:rPr>
          <w:fldChar w:fldCharType="end"/>
        </w:r>
      </w:hyperlink>
    </w:p>
    <w:p w14:paraId="003CD05A" w14:textId="22109564" w:rsidR="00EC7503" w:rsidRDefault="00EC7503">
      <w:pPr>
        <w:pStyle w:val="TableofFigures"/>
        <w:rPr>
          <w:rFonts w:eastAsiaTheme="minorEastAsia" w:cstheme="minorBidi"/>
          <w:kern w:val="2"/>
          <w:sz w:val="24"/>
          <w:szCs w:val="24"/>
          <w14:ligatures w14:val="standardContextual"/>
        </w:rPr>
      </w:pPr>
      <w:hyperlink w:anchor="_Toc230163945" w:history="1">
        <w:r w:rsidRPr="00B545B5">
          <w:rPr>
            <w:rStyle w:val="Hyperlink"/>
            <w:lang w:bidi="en-US"/>
          </w:rPr>
          <w:t>Figure 5</w:t>
        </w:r>
        <w:r w:rsidRPr="00B545B5">
          <w:rPr>
            <w:rStyle w:val="Hyperlink"/>
            <w:lang w:bidi="en-US"/>
          </w:rPr>
          <w:noBreakHyphen/>
          <w:t>94: Edit Claim Window</w:t>
        </w:r>
        <w:r>
          <w:rPr>
            <w:webHidden/>
          </w:rPr>
          <w:tab/>
        </w:r>
        <w:r>
          <w:rPr>
            <w:webHidden/>
          </w:rPr>
          <w:fldChar w:fldCharType="begin"/>
        </w:r>
        <w:r>
          <w:rPr>
            <w:webHidden/>
          </w:rPr>
          <w:instrText xml:space="preserve"> PAGEREF _Toc230163945 \h </w:instrText>
        </w:r>
        <w:r>
          <w:rPr>
            <w:webHidden/>
          </w:rPr>
        </w:r>
        <w:r>
          <w:rPr>
            <w:webHidden/>
          </w:rPr>
          <w:fldChar w:fldCharType="separate"/>
        </w:r>
        <w:r>
          <w:rPr>
            <w:webHidden/>
          </w:rPr>
          <w:t>5-74</w:t>
        </w:r>
        <w:r>
          <w:rPr>
            <w:webHidden/>
          </w:rPr>
          <w:fldChar w:fldCharType="end"/>
        </w:r>
      </w:hyperlink>
    </w:p>
    <w:p w14:paraId="3811AEB7" w14:textId="3B36DE1C" w:rsidR="00EC7503" w:rsidRDefault="00EC7503">
      <w:pPr>
        <w:pStyle w:val="TableofFigures"/>
        <w:rPr>
          <w:rFonts w:eastAsiaTheme="minorEastAsia" w:cstheme="minorBidi"/>
          <w:kern w:val="2"/>
          <w:sz w:val="24"/>
          <w:szCs w:val="24"/>
          <w14:ligatures w14:val="standardContextual"/>
        </w:rPr>
      </w:pPr>
      <w:hyperlink w:anchor="_Toc230163946" w:history="1">
        <w:r w:rsidRPr="00B545B5">
          <w:rPr>
            <w:rStyle w:val="Hyperlink"/>
            <w:lang w:bidi="en-US"/>
          </w:rPr>
          <w:t>Figure 5</w:t>
        </w:r>
        <w:r w:rsidRPr="00B545B5">
          <w:rPr>
            <w:rStyle w:val="Hyperlink"/>
            <w:lang w:bidi="en-US"/>
          </w:rPr>
          <w:noBreakHyphen/>
          <w:t>95: Certify Window</w:t>
        </w:r>
        <w:r>
          <w:rPr>
            <w:webHidden/>
          </w:rPr>
          <w:tab/>
        </w:r>
        <w:r>
          <w:rPr>
            <w:webHidden/>
          </w:rPr>
          <w:fldChar w:fldCharType="begin"/>
        </w:r>
        <w:r>
          <w:rPr>
            <w:webHidden/>
          </w:rPr>
          <w:instrText xml:space="preserve"> PAGEREF _Toc230163946 \h </w:instrText>
        </w:r>
        <w:r>
          <w:rPr>
            <w:webHidden/>
          </w:rPr>
        </w:r>
        <w:r>
          <w:rPr>
            <w:webHidden/>
          </w:rPr>
          <w:fldChar w:fldCharType="separate"/>
        </w:r>
        <w:r>
          <w:rPr>
            <w:webHidden/>
          </w:rPr>
          <w:t>5-75</w:t>
        </w:r>
        <w:r>
          <w:rPr>
            <w:webHidden/>
          </w:rPr>
          <w:fldChar w:fldCharType="end"/>
        </w:r>
      </w:hyperlink>
    </w:p>
    <w:p w14:paraId="196867CB" w14:textId="16A29590" w:rsidR="00EC7503" w:rsidRDefault="00EC7503">
      <w:pPr>
        <w:pStyle w:val="TableofFigures"/>
        <w:rPr>
          <w:rFonts w:eastAsiaTheme="minorEastAsia" w:cstheme="minorBidi"/>
          <w:kern w:val="2"/>
          <w:sz w:val="24"/>
          <w:szCs w:val="24"/>
          <w14:ligatures w14:val="standardContextual"/>
        </w:rPr>
      </w:pPr>
      <w:hyperlink w:anchor="_Toc230163947" w:history="1">
        <w:r w:rsidRPr="00B545B5">
          <w:rPr>
            <w:rStyle w:val="Hyperlink"/>
            <w:lang w:bidi="en-US"/>
          </w:rPr>
          <w:t>Figure 5</w:t>
        </w:r>
        <w:r w:rsidRPr="00B545B5">
          <w:rPr>
            <w:rStyle w:val="Hyperlink"/>
            <w:lang w:bidi="en-US"/>
          </w:rPr>
          <w:noBreakHyphen/>
          <w:t>96: Initial Transfer Screen</w:t>
        </w:r>
        <w:r>
          <w:rPr>
            <w:webHidden/>
          </w:rPr>
          <w:tab/>
        </w:r>
        <w:r>
          <w:rPr>
            <w:webHidden/>
          </w:rPr>
          <w:fldChar w:fldCharType="begin"/>
        </w:r>
        <w:r>
          <w:rPr>
            <w:webHidden/>
          </w:rPr>
          <w:instrText xml:space="preserve"> PAGEREF _Toc230163947 \h </w:instrText>
        </w:r>
        <w:r>
          <w:rPr>
            <w:webHidden/>
          </w:rPr>
        </w:r>
        <w:r>
          <w:rPr>
            <w:webHidden/>
          </w:rPr>
          <w:fldChar w:fldCharType="separate"/>
        </w:r>
        <w:r>
          <w:rPr>
            <w:webHidden/>
          </w:rPr>
          <w:t>5-76</w:t>
        </w:r>
        <w:r>
          <w:rPr>
            <w:webHidden/>
          </w:rPr>
          <w:fldChar w:fldCharType="end"/>
        </w:r>
      </w:hyperlink>
    </w:p>
    <w:p w14:paraId="55629948" w14:textId="070D10D5" w:rsidR="00EC7503" w:rsidRDefault="00EC7503">
      <w:pPr>
        <w:pStyle w:val="TableofFigures"/>
        <w:rPr>
          <w:rFonts w:eastAsiaTheme="minorEastAsia" w:cstheme="minorBidi"/>
          <w:kern w:val="2"/>
          <w:sz w:val="24"/>
          <w:szCs w:val="24"/>
          <w14:ligatures w14:val="standardContextual"/>
        </w:rPr>
      </w:pPr>
      <w:hyperlink w:anchor="_Toc230163948" w:history="1">
        <w:r w:rsidRPr="00B545B5">
          <w:rPr>
            <w:rStyle w:val="Hyperlink"/>
            <w:lang w:bidi="en-US"/>
          </w:rPr>
          <w:t>Figure 5</w:t>
        </w:r>
        <w:r w:rsidRPr="00B545B5">
          <w:rPr>
            <w:rStyle w:val="Hyperlink"/>
            <w:lang w:bidi="en-US"/>
          </w:rPr>
          <w:noBreakHyphen/>
          <w:t>97: Servicer Transfer Search Results</w:t>
        </w:r>
        <w:r>
          <w:rPr>
            <w:webHidden/>
          </w:rPr>
          <w:tab/>
        </w:r>
        <w:r>
          <w:rPr>
            <w:webHidden/>
          </w:rPr>
          <w:fldChar w:fldCharType="begin"/>
        </w:r>
        <w:r>
          <w:rPr>
            <w:webHidden/>
          </w:rPr>
          <w:instrText xml:space="preserve"> PAGEREF _Toc230163948 \h </w:instrText>
        </w:r>
        <w:r>
          <w:rPr>
            <w:webHidden/>
          </w:rPr>
        </w:r>
        <w:r>
          <w:rPr>
            <w:webHidden/>
          </w:rPr>
          <w:fldChar w:fldCharType="separate"/>
        </w:r>
        <w:r>
          <w:rPr>
            <w:webHidden/>
          </w:rPr>
          <w:t>5-76</w:t>
        </w:r>
        <w:r>
          <w:rPr>
            <w:webHidden/>
          </w:rPr>
          <w:fldChar w:fldCharType="end"/>
        </w:r>
      </w:hyperlink>
    </w:p>
    <w:p w14:paraId="429F4462" w14:textId="38E58DDA" w:rsidR="00EC7503" w:rsidRDefault="00EC7503">
      <w:pPr>
        <w:pStyle w:val="TableofFigures"/>
        <w:rPr>
          <w:rFonts w:eastAsiaTheme="minorEastAsia" w:cstheme="minorBidi"/>
          <w:kern w:val="2"/>
          <w:sz w:val="24"/>
          <w:szCs w:val="24"/>
          <w14:ligatures w14:val="standardContextual"/>
        </w:rPr>
      </w:pPr>
      <w:hyperlink w:anchor="_Toc230163949" w:history="1">
        <w:r w:rsidRPr="00B545B5">
          <w:rPr>
            <w:rStyle w:val="Hyperlink"/>
            <w:lang w:bidi="en-US"/>
          </w:rPr>
          <w:t>Figure 5</w:t>
        </w:r>
        <w:r w:rsidRPr="00B545B5">
          <w:rPr>
            <w:rStyle w:val="Hyperlink"/>
            <w:lang w:bidi="en-US"/>
          </w:rPr>
          <w:noBreakHyphen/>
          <w:t>98: Cancel Pending Transfer</w:t>
        </w:r>
        <w:r>
          <w:rPr>
            <w:webHidden/>
          </w:rPr>
          <w:tab/>
        </w:r>
        <w:r>
          <w:rPr>
            <w:webHidden/>
          </w:rPr>
          <w:fldChar w:fldCharType="begin"/>
        </w:r>
        <w:r>
          <w:rPr>
            <w:webHidden/>
          </w:rPr>
          <w:instrText xml:space="preserve"> PAGEREF _Toc230163949 \h </w:instrText>
        </w:r>
        <w:r>
          <w:rPr>
            <w:webHidden/>
          </w:rPr>
        </w:r>
        <w:r>
          <w:rPr>
            <w:webHidden/>
          </w:rPr>
          <w:fldChar w:fldCharType="separate"/>
        </w:r>
        <w:r>
          <w:rPr>
            <w:webHidden/>
          </w:rPr>
          <w:t>5-77</w:t>
        </w:r>
        <w:r>
          <w:rPr>
            <w:webHidden/>
          </w:rPr>
          <w:fldChar w:fldCharType="end"/>
        </w:r>
      </w:hyperlink>
    </w:p>
    <w:p w14:paraId="730F4CA6" w14:textId="11FE0FB9" w:rsidR="00EC7503" w:rsidRDefault="00EC7503">
      <w:pPr>
        <w:pStyle w:val="TableofFigures"/>
        <w:rPr>
          <w:rFonts w:eastAsiaTheme="minorEastAsia" w:cstheme="minorBidi"/>
          <w:kern w:val="2"/>
          <w:sz w:val="24"/>
          <w:szCs w:val="24"/>
          <w14:ligatures w14:val="standardContextual"/>
        </w:rPr>
      </w:pPr>
      <w:hyperlink w:anchor="_Toc230163950" w:history="1">
        <w:r w:rsidRPr="00B545B5">
          <w:rPr>
            <w:rStyle w:val="Hyperlink"/>
            <w:lang w:bidi="en-US"/>
          </w:rPr>
          <w:t>Figure 5</w:t>
        </w:r>
        <w:r w:rsidRPr="00B545B5">
          <w:rPr>
            <w:rStyle w:val="Hyperlink"/>
            <w:lang w:bidi="en-US"/>
          </w:rPr>
          <w:noBreakHyphen/>
          <w:t>99: Batch Servicer Transactions</w:t>
        </w:r>
        <w:r>
          <w:rPr>
            <w:webHidden/>
          </w:rPr>
          <w:tab/>
        </w:r>
        <w:r>
          <w:rPr>
            <w:webHidden/>
          </w:rPr>
          <w:fldChar w:fldCharType="begin"/>
        </w:r>
        <w:r>
          <w:rPr>
            <w:webHidden/>
          </w:rPr>
          <w:instrText xml:space="preserve"> PAGEREF _Toc230163950 \h </w:instrText>
        </w:r>
        <w:r>
          <w:rPr>
            <w:webHidden/>
          </w:rPr>
        </w:r>
        <w:r>
          <w:rPr>
            <w:webHidden/>
          </w:rPr>
          <w:fldChar w:fldCharType="separate"/>
        </w:r>
        <w:r>
          <w:rPr>
            <w:webHidden/>
          </w:rPr>
          <w:t>5-77</w:t>
        </w:r>
        <w:r>
          <w:rPr>
            <w:webHidden/>
          </w:rPr>
          <w:fldChar w:fldCharType="end"/>
        </w:r>
      </w:hyperlink>
    </w:p>
    <w:p w14:paraId="2CFC6F79" w14:textId="5E9B6984" w:rsidR="00EC7503" w:rsidRDefault="00EC7503">
      <w:pPr>
        <w:pStyle w:val="TableofFigures"/>
        <w:rPr>
          <w:rFonts w:eastAsiaTheme="minorEastAsia" w:cstheme="minorBidi"/>
          <w:kern w:val="2"/>
          <w:sz w:val="24"/>
          <w:szCs w:val="24"/>
          <w14:ligatures w14:val="standardContextual"/>
        </w:rPr>
      </w:pPr>
      <w:hyperlink w:anchor="_Toc230163951" w:history="1">
        <w:r w:rsidRPr="00B545B5">
          <w:rPr>
            <w:rStyle w:val="Hyperlink"/>
            <w:lang w:bidi="en-US"/>
          </w:rPr>
          <w:t>Figure 5</w:t>
        </w:r>
        <w:r w:rsidRPr="00B545B5">
          <w:rPr>
            <w:rStyle w:val="Hyperlink"/>
            <w:lang w:bidi="en-US"/>
          </w:rPr>
          <w:noBreakHyphen/>
          <w:t>100: Servicer File Upload</w:t>
        </w:r>
        <w:r>
          <w:rPr>
            <w:webHidden/>
          </w:rPr>
          <w:tab/>
        </w:r>
        <w:r>
          <w:rPr>
            <w:webHidden/>
          </w:rPr>
          <w:fldChar w:fldCharType="begin"/>
        </w:r>
        <w:r>
          <w:rPr>
            <w:webHidden/>
          </w:rPr>
          <w:instrText xml:space="preserve"> PAGEREF _Toc230163951 \h </w:instrText>
        </w:r>
        <w:r>
          <w:rPr>
            <w:webHidden/>
          </w:rPr>
        </w:r>
        <w:r>
          <w:rPr>
            <w:webHidden/>
          </w:rPr>
          <w:fldChar w:fldCharType="separate"/>
        </w:r>
        <w:r>
          <w:rPr>
            <w:webHidden/>
          </w:rPr>
          <w:t>5-78</w:t>
        </w:r>
        <w:r>
          <w:rPr>
            <w:webHidden/>
          </w:rPr>
          <w:fldChar w:fldCharType="end"/>
        </w:r>
      </w:hyperlink>
    </w:p>
    <w:p w14:paraId="6B4D2F79" w14:textId="2C394B9B" w:rsidR="00EC7503" w:rsidRDefault="00EC7503">
      <w:pPr>
        <w:pStyle w:val="TableofFigures"/>
        <w:rPr>
          <w:rFonts w:eastAsiaTheme="minorEastAsia" w:cstheme="minorBidi"/>
          <w:kern w:val="2"/>
          <w:sz w:val="24"/>
          <w:szCs w:val="24"/>
          <w14:ligatures w14:val="standardContextual"/>
        </w:rPr>
      </w:pPr>
      <w:hyperlink w:anchor="_Toc230163952" w:history="1">
        <w:r w:rsidRPr="00B545B5">
          <w:rPr>
            <w:rStyle w:val="Hyperlink"/>
            <w:lang w:bidi="en-US"/>
          </w:rPr>
          <w:t>Figure 5</w:t>
        </w:r>
        <w:r w:rsidRPr="00B545B5">
          <w:rPr>
            <w:rStyle w:val="Hyperlink"/>
            <w:lang w:bidi="en-US"/>
          </w:rPr>
          <w:noBreakHyphen/>
          <w:t>101: Sample Excel Template for B2G Servicer Transfer Import</w:t>
        </w:r>
        <w:r>
          <w:rPr>
            <w:webHidden/>
          </w:rPr>
          <w:tab/>
        </w:r>
        <w:r>
          <w:rPr>
            <w:webHidden/>
          </w:rPr>
          <w:fldChar w:fldCharType="begin"/>
        </w:r>
        <w:r>
          <w:rPr>
            <w:webHidden/>
          </w:rPr>
          <w:instrText xml:space="preserve"> PAGEREF _Toc230163952 \h </w:instrText>
        </w:r>
        <w:r>
          <w:rPr>
            <w:webHidden/>
          </w:rPr>
        </w:r>
        <w:r>
          <w:rPr>
            <w:webHidden/>
          </w:rPr>
          <w:fldChar w:fldCharType="separate"/>
        </w:r>
        <w:r>
          <w:rPr>
            <w:webHidden/>
          </w:rPr>
          <w:t>5-79</w:t>
        </w:r>
        <w:r>
          <w:rPr>
            <w:webHidden/>
          </w:rPr>
          <w:fldChar w:fldCharType="end"/>
        </w:r>
      </w:hyperlink>
    </w:p>
    <w:p w14:paraId="0B232FD8" w14:textId="49FCC772" w:rsidR="00EC7503" w:rsidRDefault="00EC7503">
      <w:pPr>
        <w:pStyle w:val="TableofFigures"/>
        <w:rPr>
          <w:rFonts w:eastAsiaTheme="minorEastAsia" w:cstheme="minorBidi"/>
          <w:kern w:val="2"/>
          <w:sz w:val="24"/>
          <w:szCs w:val="24"/>
          <w14:ligatures w14:val="standardContextual"/>
        </w:rPr>
      </w:pPr>
      <w:hyperlink w:anchor="_Toc230163953" w:history="1">
        <w:r w:rsidRPr="00B545B5">
          <w:rPr>
            <w:rStyle w:val="Hyperlink"/>
            <w:lang w:bidi="en-US"/>
          </w:rPr>
          <w:t>Figure 5</w:t>
        </w:r>
        <w:r w:rsidRPr="00B545B5">
          <w:rPr>
            <w:rStyle w:val="Hyperlink"/>
            <w:lang w:bidi="en-US"/>
          </w:rPr>
          <w:noBreakHyphen/>
          <w:t>102: Servicer Transfer Import Results</w:t>
        </w:r>
        <w:r>
          <w:rPr>
            <w:webHidden/>
          </w:rPr>
          <w:tab/>
        </w:r>
        <w:r>
          <w:rPr>
            <w:webHidden/>
          </w:rPr>
          <w:fldChar w:fldCharType="begin"/>
        </w:r>
        <w:r>
          <w:rPr>
            <w:webHidden/>
          </w:rPr>
          <w:instrText xml:space="preserve"> PAGEREF _Toc230163953 \h </w:instrText>
        </w:r>
        <w:r>
          <w:rPr>
            <w:webHidden/>
          </w:rPr>
        </w:r>
        <w:r>
          <w:rPr>
            <w:webHidden/>
          </w:rPr>
          <w:fldChar w:fldCharType="separate"/>
        </w:r>
        <w:r>
          <w:rPr>
            <w:webHidden/>
          </w:rPr>
          <w:t>5-80</w:t>
        </w:r>
        <w:r>
          <w:rPr>
            <w:webHidden/>
          </w:rPr>
          <w:fldChar w:fldCharType="end"/>
        </w:r>
      </w:hyperlink>
    </w:p>
    <w:p w14:paraId="5FEF20BF" w14:textId="161E5DED" w:rsidR="00EC7503" w:rsidRDefault="00EC7503">
      <w:pPr>
        <w:pStyle w:val="TableofFigures"/>
        <w:rPr>
          <w:rFonts w:eastAsiaTheme="minorEastAsia" w:cstheme="minorBidi"/>
          <w:kern w:val="2"/>
          <w:sz w:val="24"/>
          <w:szCs w:val="24"/>
          <w14:ligatures w14:val="standardContextual"/>
        </w:rPr>
      </w:pPr>
      <w:hyperlink w:anchor="_Toc230163954" w:history="1">
        <w:r w:rsidRPr="00B545B5">
          <w:rPr>
            <w:rStyle w:val="Hyperlink"/>
            <w:lang w:bidi="en-US"/>
          </w:rPr>
          <w:t>Figure 5</w:t>
        </w:r>
        <w:r w:rsidRPr="00B545B5">
          <w:rPr>
            <w:rStyle w:val="Hyperlink"/>
            <w:lang w:bidi="en-US"/>
          </w:rPr>
          <w:noBreakHyphen/>
          <w:t>103: Sample Excel Template for B2G Transactions Import</w:t>
        </w:r>
        <w:r>
          <w:rPr>
            <w:webHidden/>
          </w:rPr>
          <w:tab/>
        </w:r>
        <w:r>
          <w:rPr>
            <w:webHidden/>
          </w:rPr>
          <w:fldChar w:fldCharType="begin"/>
        </w:r>
        <w:r>
          <w:rPr>
            <w:webHidden/>
          </w:rPr>
          <w:instrText xml:space="preserve"> PAGEREF _Toc230163954 \h </w:instrText>
        </w:r>
        <w:r>
          <w:rPr>
            <w:webHidden/>
          </w:rPr>
        </w:r>
        <w:r>
          <w:rPr>
            <w:webHidden/>
          </w:rPr>
          <w:fldChar w:fldCharType="separate"/>
        </w:r>
        <w:r>
          <w:rPr>
            <w:webHidden/>
          </w:rPr>
          <w:t>5-81</w:t>
        </w:r>
        <w:r>
          <w:rPr>
            <w:webHidden/>
          </w:rPr>
          <w:fldChar w:fldCharType="end"/>
        </w:r>
      </w:hyperlink>
    </w:p>
    <w:p w14:paraId="73C830D3" w14:textId="507057A4" w:rsidR="00EC7503" w:rsidRDefault="00EC7503">
      <w:pPr>
        <w:pStyle w:val="TableofFigures"/>
        <w:rPr>
          <w:rFonts w:eastAsiaTheme="minorEastAsia" w:cstheme="minorBidi"/>
          <w:kern w:val="2"/>
          <w:sz w:val="24"/>
          <w:szCs w:val="24"/>
          <w14:ligatures w14:val="standardContextual"/>
        </w:rPr>
      </w:pPr>
      <w:hyperlink w:anchor="_Toc230163955" w:history="1">
        <w:r w:rsidRPr="00B545B5">
          <w:rPr>
            <w:rStyle w:val="Hyperlink"/>
            <w:lang w:bidi="en-US"/>
          </w:rPr>
          <w:t>Figure 5</w:t>
        </w:r>
        <w:r w:rsidRPr="00B545B5">
          <w:rPr>
            <w:rStyle w:val="Hyperlink"/>
            <w:lang w:bidi="en-US"/>
          </w:rPr>
          <w:noBreakHyphen/>
          <w:t>104: Transactions Import Results</w:t>
        </w:r>
        <w:r>
          <w:rPr>
            <w:webHidden/>
          </w:rPr>
          <w:tab/>
        </w:r>
        <w:r>
          <w:rPr>
            <w:webHidden/>
          </w:rPr>
          <w:fldChar w:fldCharType="begin"/>
        </w:r>
        <w:r>
          <w:rPr>
            <w:webHidden/>
          </w:rPr>
          <w:instrText xml:space="preserve"> PAGEREF _Toc230163955 \h </w:instrText>
        </w:r>
        <w:r>
          <w:rPr>
            <w:webHidden/>
          </w:rPr>
        </w:r>
        <w:r>
          <w:rPr>
            <w:webHidden/>
          </w:rPr>
          <w:fldChar w:fldCharType="separate"/>
        </w:r>
        <w:r>
          <w:rPr>
            <w:webHidden/>
          </w:rPr>
          <w:t>5-82</w:t>
        </w:r>
        <w:r>
          <w:rPr>
            <w:webHidden/>
          </w:rPr>
          <w:fldChar w:fldCharType="end"/>
        </w:r>
      </w:hyperlink>
    </w:p>
    <w:p w14:paraId="62060F01" w14:textId="0AEEE901" w:rsidR="00EC7503" w:rsidRDefault="00EC7503">
      <w:pPr>
        <w:pStyle w:val="TableofFigures"/>
        <w:rPr>
          <w:rFonts w:eastAsiaTheme="minorEastAsia" w:cstheme="minorBidi"/>
          <w:kern w:val="2"/>
          <w:sz w:val="24"/>
          <w:szCs w:val="24"/>
          <w14:ligatures w14:val="standardContextual"/>
        </w:rPr>
      </w:pPr>
      <w:hyperlink w:anchor="_Toc230163956" w:history="1">
        <w:r w:rsidRPr="00B545B5">
          <w:rPr>
            <w:rStyle w:val="Hyperlink"/>
            <w:lang w:bidi="en-US"/>
          </w:rPr>
          <w:t>Figure 5</w:t>
        </w:r>
        <w:r w:rsidRPr="00B545B5">
          <w:rPr>
            <w:rStyle w:val="Hyperlink"/>
            <w:lang w:bidi="en-US"/>
          </w:rPr>
          <w:noBreakHyphen/>
          <w:t>105: Sample Excel Template for B2G OPL/CPL Import</w:t>
        </w:r>
        <w:r>
          <w:rPr>
            <w:webHidden/>
          </w:rPr>
          <w:tab/>
        </w:r>
        <w:r>
          <w:rPr>
            <w:webHidden/>
          </w:rPr>
          <w:fldChar w:fldCharType="begin"/>
        </w:r>
        <w:r>
          <w:rPr>
            <w:webHidden/>
          </w:rPr>
          <w:instrText xml:space="preserve"> PAGEREF _Toc230163956 \h </w:instrText>
        </w:r>
        <w:r>
          <w:rPr>
            <w:webHidden/>
          </w:rPr>
        </w:r>
        <w:r>
          <w:rPr>
            <w:webHidden/>
          </w:rPr>
          <w:fldChar w:fldCharType="separate"/>
        </w:r>
        <w:r>
          <w:rPr>
            <w:webHidden/>
          </w:rPr>
          <w:t>5-82</w:t>
        </w:r>
        <w:r>
          <w:rPr>
            <w:webHidden/>
          </w:rPr>
          <w:fldChar w:fldCharType="end"/>
        </w:r>
      </w:hyperlink>
    </w:p>
    <w:p w14:paraId="1D7A790D" w14:textId="28C6F754" w:rsidR="00EC7503" w:rsidRDefault="00EC7503">
      <w:pPr>
        <w:pStyle w:val="TableofFigures"/>
        <w:rPr>
          <w:rFonts w:eastAsiaTheme="minorEastAsia" w:cstheme="minorBidi"/>
          <w:kern w:val="2"/>
          <w:sz w:val="24"/>
          <w:szCs w:val="24"/>
          <w14:ligatures w14:val="standardContextual"/>
        </w:rPr>
      </w:pPr>
      <w:hyperlink w:anchor="_Toc230163957" w:history="1">
        <w:r w:rsidRPr="00B545B5">
          <w:rPr>
            <w:rStyle w:val="Hyperlink"/>
            <w:lang w:bidi="en-US"/>
          </w:rPr>
          <w:t>Figure 5</w:t>
        </w:r>
        <w:r w:rsidRPr="00B545B5">
          <w:rPr>
            <w:rStyle w:val="Hyperlink"/>
            <w:lang w:bidi="en-US"/>
          </w:rPr>
          <w:noBreakHyphen/>
          <w:t>106: OPL/CPL Import Results</w:t>
        </w:r>
        <w:r>
          <w:rPr>
            <w:webHidden/>
          </w:rPr>
          <w:tab/>
        </w:r>
        <w:r>
          <w:rPr>
            <w:webHidden/>
          </w:rPr>
          <w:fldChar w:fldCharType="begin"/>
        </w:r>
        <w:r>
          <w:rPr>
            <w:webHidden/>
          </w:rPr>
          <w:instrText xml:space="preserve"> PAGEREF _Toc230163957 \h </w:instrText>
        </w:r>
        <w:r>
          <w:rPr>
            <w:webHidden/>
          </w:rPr>
        </w:r>
        <w:r>
          <w:rPr>
            <w:webHidden/>
          </w:rPr>
          <w:fldChar w:fldCharType="separate"/>
        </w:r>
        <w:r>
          <w:rPr>
            <w:webHidden/>
          </w:rPr>
          <w:t>5-84</w:t>
        </w:r>
        <w:r>
          <w:rPr>
            <w:webHidden/>
          </w:rPr>
          <w:fldChar w:fldCharType="end"/>
        </w:r>
      </w:hyperlink>
    </w:p>
    <w:p w14:paraId="7E829979" w14:textId="68B54462" w:rsidR="00EC7503" w:rsidRDefault="00EC7503">
      <w:pPr>
        <w:pStyle w:val="TableofFigures"/>
        <w:rPr>
          <w:rFonts w:eastAsiaTheme="minorEastAsia" w:cstheme="minorBidi"/>
          <w:kern w:val="2"/>
          <w:sz w:val="24"/>
          <w:szCs w:val="24"/>
          <w14:ligatures w14:val="standardContextual"/>
        </w:rPr>
      </w:pPr>
      <w:hyperlink w:anchor="_Toc230163958" w:history="1">
        <w:r w:rsidRPr="00B545B5">
          <w:rPr>
            <w:rStyle w:val="Hyperlink"/>
            <w:lang w:bidi="en-US"/>
          </w:rPr>
          <w:t>Figure 5</w:t>
        </w:r>
        <w:r w:rsidRPr="00B545B5">
          <w:rPr>
            <w:rStyle w:val="Hyperlink"/>
            <w:lang w:bidi="en-US"/>
          </w:rPr>
          <w:noBreakHyphen/>
          <w:t>107: Sample Excel Template for B2G Master Servicer Import</w:t>
        </w:r>
        <w:r>
          <w:rPr>
            <w:webHidden/>
          </w:rPr>
          <w:tab/>
        </w:r>
        <w:r>
          <w:rPr>
            <w:webHidden/>
          </w:rPr>
          <w:fldChar w:fldCharType="begin"/>
        </w:r>
        <w:r>
          <w:rPr>
            <w:webHidden/>
          </w:rPr>
          <w:instrText xml:space="preserve"> PAGEREF _Toc230163958 \h </w:instrText>
        </w:r>
        <w:r>
          <w:rPr>
            <w:webHidden/>
          </w:rPr>
        </w:r>
        <w:r>
          <w:rPr>
            <w:webHidden/>
          </w:rPr>
          <w:fldChar w:fldCharType="separate"/>
        </w:r>
        <w:r>
          <w:rPr>
            <w:webHidden/>
          </w:rPr>
          <w:t>5-84</w:t>
        </w:r>
        <w:r>
          <w:rPr>
            <w:webHidden/>
          </w:rPr>
          <w:fldChar w:fldCharType="end"/>
        </w:r>
      </w:hyperlink>
    </w:p>
    <w:p w14:paraId="7346A82C" w14:textId="5381811D" w:rsidR="00EC7503" w:rsidRDefault="00EC7503">
      <w:pPr>
        <w:pStyle w:val="TableofFigures"/>
        <w:rPr>
          <w:rFonts w:eastAsiaTheme="minorEastAsia" w:cstheme="minorBidi"/>
          <w:kern w:val="2"/>
          <w:sz w:val="24"/>
          <w:szCs w:val="24"/>
          <w14:ligatures w14:val="standardContextual"/>
        </w:rPr>
      </w:pPr>
      <w:hyperlink w:anchor="_Toc230163959" w:history="1">
        <w:r w:rsidRPr="00B545B5">
          <w:rPr>
            <w:rStyle w:val="Hyperlink"/>
            <w:lang w:bidi="en-US"/>
          </w:rPr>
          <w:t>Figure 5</w:t>
        </w:r>
        <w:r w:rsidRPr="00B545B5">
          <w:rPr>
            <w:rStyle w:val="Hyperlink"/>
            <w:lang w:bidi="en-US"/>
          </w:rPr>
          <w:noBreakHyphen/>
          <w:t>108: Master Servicer Import Results</w:t>
        </w:r>
        <w:r>
          <w:rPr>
            <w:webHidden/>
          </w:rPr>
          <w:tab/>
        </w:r>
        <w:r>
          <w:rPr>
            <w:webHidden/>
          </w:rPr>
          <w:fldChar w:fldCharType="begin"/>
        </w:r>
        <w:r>
          <w:rPr>
            <w:webHidden/>
          </w:rPr>
          <w:instrText xml:space="preserve"> PAGEREF _Toc230163959 \h </w:instrText>
        </w:r>
        <w:r>
          <w:rPr>
            <w:webHidden/>
          </w:rPr>
        </w:r>
        <w:r>
          <w:rPr>
            <w:webHidden/>
          </w:rPr>
          <w:fldChar w:fldCharType="separate"/>
        </w:r>
        <w:r>
          <w:rPr>
            <w:webHidden/>
          </w:rPr>
          <w:t>5-85</w:t>
        </w:r>
        <w:r>
          <w:rPr>
            <w:webHidden/>
          </w:rPr>
          <w:fldChar w:fldCharType="end"/>
        </w:r>
      </w:hyperlink>
    </w:p>
    <w:p w14:paraId="78AE8B81" w14:textId="6B2D1679" w:rsidR="00EC7503" w:rsidRDefault="00EC7503">
      <w:pPr>
        <w:pStyle w:val="TableofFigures"/>
        <w:rPr>
          <w:rFonts w:eastAsiaTheme="minorEastAsia" w:cstheme="minorBidi"/>
          <w:kern w:val="2"/>
          <w:sz w:val="24"/>
          <w:szCs w:val="24"/>
          <w14:ligatures w14:val="standardContextual"/>
        </w:rPr>
      </w:pPr>
      <w:hyperlink w:anchor="_Toc230163960" w:history="1">
        <w:r w:rsidRPr="00B545B5">
          <w:rPr>
            <w:rStyle w:val="Hyperlink"/>
            <w:lang w:bidi="en-US"/>
          </w:rPr>
          <w:t>Figure 5</w:t>
        </w:r>
        <w:r w:rsidRPr="00B545B5">
          <w:rPr>
            <w:rStyle w:val="Hyperlink"/>
            <w:lang w:bidi="en-US"/>
          </w:rPr>
          <w:noBreakHyphen/>
          <w:t>109: Sample Excel Template for B2G Investor Transfer Import</w:t>
        </w:r>
        <w:r>
          <w:rPr>
            <w:webHidden/>
          </w:rPr>
          <w:tab/>
        </w:r>
        <w:r>
          <w:rPr>
            <w:webHidden/>
          </w:rPr>
          <w:fldChar w:fldCharType="begin"/>
        </w:r>
        <w:r>
          <w:rPr>
            <w:webHidden/>
          </w:rPr>
          <w:instrText xml:space="preserve"> PAGEREF _Toc230163960 \h </w:instrText>
        </w:r>
        <w:r>
          <w:rPr>
            <w:webHidden/>
          </w:rPr>
        </w:r>
        <w:r>
          <w:rPr>
            <w:webHidden/>
          </w:rPr>
          <w:fldChar w:fldCharType="separate"/>
        </w:r>
        <w:r>
          <w:rPr>
            <w:webHidden/>
          </w:rPr>
          <w:t>5-86</w:t>
        </w:r>
        <w:r>
          <w:rPr>
            <w:webHidden/>
          </w:rPr>
          <w:fldChar w:fldCharType="end"/>
        </w:r>
      </w:hyperlink>
    </w:p>
    <w:p w14:paraId="5B2AC6E0" w14:textId="6CF8E350" w:rsidR="00EC7503" w:rsidRDefault="00EC7503">
      <w:pPr>
        <w:pStyle w:val="TableofFigures"/>
        <w:rPr>
          <w:rFonts w:eastAsiaTheme="minorEastAsia" w:cstheme="minorBidi"/>
          <w:kern w:val="2"/>
          <w:sz w:val="24"/>
          <w:szCs w:val="24"/>
          <w14:ligatures w14:val="standardContextual"/>
        </w:rPr>
      </w:pPr>
      <w:hyperlink w:anchor="_Toc230163961" w:history="1">
        <w:r w:rsidRPr="00B545B5">
          <w:rPr>
            <w:rStyle w:val="Hyperlink"/>
            <w:lang w:bidi="en-US"/>
          </w:rPr>
          <w:t>Figure 5</w:t>
        </w:r>
        <w:r w:rsidRPr="00B545B5">
          <w:rPr>
            <w:rStyle w:val="Hyperlink"/>
            <w:lang w:bidi="en-US"/>
          </w:rPr>
          <w:noBreakHyphen/>
          <w:t>110: Investor Transfer Import Results</w:t>
        </w:r>
        <w:r>
          <w:rPr>
            <w:webHidden/>
          </w:rPr>
          <w:tab/>
        </w:r>
        <w:r>
          <w:rPr>
            <w:webHidden/>
          </w:rPr>
          <w:fldChar w:fldCharType="begin"/>
        </w:r>
        <w:r>
          <w:rPr>
            <w:webHidden/>
          </w:rPr>
          <w:instrText xml:space="preserve"> PAGEREF _Toc230163961 \h </w:instrText>
        </w:r>
        <w:r>
          <w:rPr>
            <w:webHidden/>
          </w:rPr>
        </w:r>
        <w:r>
          <w:rPr>
            <w:webHidden/>
          </w:rPr>
          <w:fldChar w:fldCharType="separate"/>
        </w:r>
        <w:r>
          <w:rPr>
            <w:webHidden/>
          </w:rPr>
          <w:t>5-87</w:t>
        </w:r>
        <w:r>
          <w:rPr>
            <w:webHidden/>
          </w:rPr>
          <w:fldChar w:fldCharType="end"/>
        </w:r>
      </w:hyperlink>
    </w:p>
    <w:p w14:paraId="131C78B0" w14:textId="52FC9A6B" w:rsidR="00EC7503" w:rsidRDefault="00EC7503">
      <w:pPr>
        <w:pStyle w:val="TableofFigures"/>
        <w:rPr>
          <w:rFonts w:eastAsiaTheme="minorEastAsia" w:cstheme="minorBidi"/>
          <w:kern w:val="2"/>
          <w:sz w:val="24"/>
          <w:szCs w:val="24"/>
          <w14:ligatures w14:val="standardContextual"/>
        </w:rPr>
      </w:pPr>
      <w:hyperlink w:anchor="_Toc230163962" w:history="1">
        <w:r w:rsidRPr="00B545B5">
          <w:rPr>
            <w:rStyle w:val="Hyperlink"/>
            <w:lang w:bidi="en-US"/>
          </w:rPr>
          <w:t>Figure 5</w:t>
        </w:r>
        <w:r w:rsidRPr="00B545B5">
          <w:rPr>
            <w:rStyle w:val="Hyperlink"/>
            <w:lang w:bidi="en-US"/>
          </w:rPr>
          <w:noBreakHyphen/>
          <w:t>111: Sample Excel Template for B2G Notes Import</w:t>
        </w:r>
        <w:r>
          <w:rPr>
            <w:webHidden/>
          </w:rPr>
          <w:tab/>
        </w:r>
        <w:r>
          <w:rPr>
            <w:webHidden/>
          </w:rPr>
          <w:fldChar w:fldCharType="begin"/>
        </w:r>
        <w:r>
          <w:rPr>
            <w:webHidden/>
          </w:rPr>
          <w:instrText xml:space="preserve"> PAGEREF _Toc230163962 \h </w:instrText>
        </w:r>
        <w:r>
          <w:rPr>
            <w:webHidden/>
          </w:rPr>
        </w:r>
        <w:r>
          <w:rPr>
            <w:webHidden/>
          </w:rPr>
          <w:fldChar w:fldCharType="separate"/>
        </w:r>
        <w:r>
          <w:rPr>
            <w:webHidden/>
          </w:rPr>
          <w:t>5-88</w:t>
        </w:r>
        <w:r>
          <w:rPr>
            <w:webHidden/>
          </w:rPr>
          <w:fldChar w:fldCharType="end"/>
        </w:r>
      </w:hyperlink>
    </w:p>
    <w:p w14:paraId="464EAE56" w14:textId="4DE51180" w:rsidR="00EC7503" w:rsidRDefault="00EC7503">
      <w:pPr>
        <w:pStyle w:val="TableofFigures"/>
        <w:rPr>
          <w:rFonts w:eastAsiaTheme="minorEastAsia" w:cstheme="minorBidi"/>
          <w:kern w:val="2"/>
          <w:sz w:val="24"/>
          <w:szCs w:val="24"/>
          <w14:ligatures w14:val="standardContextual"/>
        </w:rPr>
      </w:pPr>
      <w:hyperlink w:anchor="_Toc230163963" w:history="1">
        <w:r w:rsidRPr="00B545B5">
          <w:rPr>
            <w:rStyle w:val="Hyperlink"/>
            <w:lang w:bidi="en-US"/>
          </w:rPr>
          <w:t>Figure 5</w:t>
        </w:r>
        <w:r w:rsidRPr="00B545B5">
          <w:rPr>
            <w:rStyle w:val="Hyperlink"/>
            <w:lang w:bidi="en-US"/>
          </w:rPr>
          <w:noBreakHyphen/>
          <w:t>112: Notes Import Results</w:t>
        </w:r>
        <w:r>
          <w:rPr>
            <w:webHidden/>
          </w:rPr>
          <w:tab/>
        </w:r>
        <w:r>
          <w:rPr>
            <w:webHidden/>
          </w:rPr>
          <w:fldChar w:fldCharType="begin"/>
        </w:r>
        <w:r>
          <w:rPr>
            <w:webHidden/>
          </w:rPr>
          <w:instrText xml:space="preserve"> PAGEREF _Toc230163963 \h </w:instrText>
        </w:r>
        <w:r>
          <w:rPr>
            <w:webHidden/>
          </w:rPr>
        </w:r>
        <w:r>
          <w:rPr>
            <w:webHidden/>
          </w:rPr>
          <w:fldChar w:fldCharType="separate"/>
        </w:r>
        <w:r>
          <w:rPr>
            <w:webHidden/>
          </w:rPr>
          <w:t>5-89</w:t>
        </w:r>
        <w:r>
          <w:rPr>
            <w:webHidden/>
          </w:rPr>
          <w:fldChar w:fldCharType="end"/>
        </w:r>
      </w:hyperlink>
    </w:p>
    <w:p w14:paraId="5382EE23" w14:textId="2B880576" w:rsidR="00EC7503" w:rsidRDefault="00EC7503">
      <w:pPr>
        <w:pStyle w:val="TableofFigures"/>
        <w:rPr>
          <w:rFonts w:eastAsiaTheme="minorEastAsia" w:cstheme="minorBidi"/>
          <w:kern w:val="2"/>
          <w:sz w:val="24"/>
          <w:szCs w:val="24"/>
          <w14:ligatures w14:val="standardContextual"/>
        </w:rPr>
      </w:pPr>
      <w:hyperlink w:anchor="_Toc230163964" w:history="1">
        <w:r w:rsidRPr="00B545B5">
          <w:rPr>
            <w:rStyle w:val="Hyperlink"/>
            <w:lang w:bidi="en-US"/>
          </w:rPr>
          <w:t>Figure 5</w:t>
        </w:r>
        <w:r w:rsidRPr="00B545B5">
          <w:rPr>
            <w:rStyle w:val="Hyperlink"/>
            <w:lang w:bidi="en-US"/>
          </w:rPr>
          <w:noBreakHyphen/>
          <w:t>113: Sample Excel Template for B2G HUD Disbursements Import</w:t>
        </w:r>
        <w:r>
          <w:rPr>
            <w:webHidden/>
          </w:rPr>
          <w:tab/>
        </w:r>
        <w:r>
          <w:rPr>
            <w:webHidden/>
          </w:rPr>
          <w:fldChar w:fldCharType="begin"/>
        </w:r>
        <w:r>
          <w:rPr>
            <w:webHidden/>
          </w:rPr>
          <w:instrText xml:space="preserve"> PAGEREF _Toc230163964 \h </w:instrText>
        </w:r>
        <w:r>
          <w:rPr>
            <w:webHidden/>
          </w:rPr>
        </w:r>
        <w:r>
          <w:rPr>
            <w:webHidden/>
          </w:rPr>
          <w:fldChar w:fldCharType="separate"/>
        </w:r>
        <w:r>
          <w:rPr>
            <w:webHidden/>
          </w:rPr>
          <w:t>5-90</w:t>
        </w:r>
        <w:r>
          <w:rPr>
            <w:webHidden/>
          </w:rPr>
          <w:fldChar w:fldCharType="end"/>
        </w:r>
      </w:hyperlink>
    </w:p>
    <w:p w14:paraId="60F686D6" w14:textId="4FB5FFE7" w:rsidR="00EC7503" w:rsidRDefault="00EC7503">
      <w:pPr>
        <w:pStyle w:val="TableofFigures"/>
        <w:rPr>
          <w:rFonts w:eastAsiaTheme="minorEastAsia" w:cstheme="minorBidi"/>
          <w:kern w:val="2"/>
          <w:sz w:val="24"/>
          <w:szCs w:val="24"/>
          <w14:ligatures w14:val="standardContextual"/>
        </w:rPr>
      </w:pPr>
      <w:hyperlink w:anchor="_Toc230163965" w:history="1">
        <w:r w:rsidRPr="00B545B5">
          <w:rPr>
            <w:rStyle w:val="Hyperlink"/>
            <w:lang w:bidi="en-US"/>
          </w:rPr>
          <w:t>Figure 5</w:t>
        </w:r>
        <w:r w:rsidRPr="00B545B5">
          <w:rPr>
            <w:rStyle w:val="Hyperlink"/>
            <w:lang w:bidi="en-US"/>
          </w:rPr>
          <w:noBreakHyphen/>
          <w:t>114: HUD Disbursements Import Results</w:t>
        </w:r>
        <w:r>
          <w:rPr>
            <w:webHidden/>
          </w:rPr>
          <w:tab/>
        </w:r>
        <w:r>
          <w:rPr>
            <w:webHidden/>
          </w:rPr>
          <w:fldChar w:fldCharType="begin"/>
        </w:r>
        <w:r>
          <w:rPr>
            <w:webHidden/>
          </w:rPr>
          <w:instrText xml:space="preserve"> PAGEREF _Toc230163965 \h </w:instrText>
        </w:r>
        <w:r>
          <w:rPr>
            <w:webHidden/>
          </w:rPr>
        </w:r>
        <w:r>
          <w:rPr>
            <w:webHidden/>
          </w:rPr>
          <w:fldChar w:fldCharType="separate"/>
        </w:r>
        <w:r>
          <w:rPr>
            <w:webHidden/>
          </w:rPr>
          <w:t>5-91</w:t>
        </w:r>
        <w:r>
          <w:rPr>
            <w:webHidden/>
          </w:rPr>
          <w:fldChar w:fldCharType="end"/>
        </w:r>
      </w:hyperlink>
    </w:p>
    <w:p w14:paraId="6C9F9C93" w14:textId="3C17AC31" w:rsidR="00EC7503" w:rsidRDefault="00EC7503">
      <w:pPr>
        <w:pStyle w:val="TableofFigures"/>
        <w:rPr>
          <w:rFonts w:eastAsiaTheme="minorEastAsia" w:cstheme="minorBidi"/>
          <w:kern w:val="2"/>
          <w:sz w:val="24"/>
          <w:szCs w:val="24"/>
          <w14:ligatures w14:val="standardContextual"/>
        </w:rPr>
      </w:pPr>
      <w:hyperlink w:anchor="_Toc230163966" w:history="1">
        <w:r w:rsidRPr="00B545B5">
          <w:rPr>
            <w:rStyle w:val="Hyperlink"/>
            <w:lang w:bidi="en-US"/>
          </w:rPr>
          <w:t>Figure 5</w:t>
        </w:r>
        <w:r w:rsidRPr="00B545B5">
          <w:rPr>
            <w:rStyle w:val="Hyperlink"/>
            <w:lang w:bidi="en-US"/>
          </w:rPr>
          <w:noBreakHyphen/>
          <w:t>115: Repayment Plan Screen</w:t>
        </w:r>
        <w:r>
          <w:rPr>
            <w:webHidden/>
          </w:rPr>
          <w:tab/>
        </w:r>
        <w:r>
          <w:rPr>
            <w:webHidden/>
          </w:rPr>
          <w:fldChar w:fldCharType="begin"/>
        </w:r>
        <w:r>
          <w:rPr>
            <w:webHidden/>
          </w:rPr>
          <w:instrText xml:space="preserve"> PAGEREF _Toc230163966 \h </w:instrText>
        </w:r>
        <w:r>
          <w:rPr>
            <w:webHidden/>
          </w:rPr>
        </w:r>
        <w:r>
          <w:rPr>
            <w:webHidden/>
          </w:rPr>
          <w:fldChar w:fldCharType="separate"/>
        </w:r>
        <w:r>
          <w:rPr>
            <w:webHidden/>
          </w:rPr>
          <w:t>5-92</w:t>
        </w:r>
        <w:r>
          <w:rPr>
            <w:webHidden/>
          </w:rPr>
          <w:fldChar w:fldCharType="end"/>
        </w:r>
      </w:hyperlink>
    </w:p>
    <w:p w14:paraId="4246B5A1" w14:textId="6BB27100" w:rsidR="00EC7503" w:rsidRDefault="00EC7503">
      <w:pPr>
        <w:pStyle w:val="TableofFigures"/>
        <w:rPr>
          <w:rFonts w:eastAsiaTheme="minorEastAsia" w:cstheme="minorBidi"/>
          <w:kern w:val="2"/>
          <w:sz w:val="24"/>
          <w:szCs w:val="24"/>
          <w14:ligatures w14:val="standardContextual"/>
        </w:rPr>
      </w:pPr>
      <w:hyperlink w:anchor="_Toc230163967" w:history="1">
        <w:r w:rsidRPr="00B545B5">
          <w:rPr>
            <w:rStyle w:val="Hyperlink"/>
            <w:lang w:bidi="en-US"/>
          </w:rPr>
          <w:t>Figure 5</w:t>
        </w:r>
        <w:r w:rsidRPr="00B545B5">
          <w:rPr>
            <w:rStyle w:val="Hyperlink"/>
            <w:lang w:bidi="en-US"/>
          </w:rPr>
          <w:noBreakHyphen/>
          <w:t>116: View Repayment Plan Screen</w:t>
        </w:r>
        <w:r>
          <w:rPr>
            <w:webHidden/>
          </w:rPr>
          <w:tab/>
        </w:r>
        <w:r>
          <w:rPr>
            <w:webHidden/>
          </w:rPr>
          <w:fldChar w:fldCharType="begin"/>
        </w:r>
        <w:r>
          <w:rPr>
            <w:webHidden/>
          </w:rPr>
          <w:instrText xml:space="preserve"> PAGEREF _Toc230163967 \h </w:instrText>
        </w:r>
        <w:r>
          <w:rPr>
            <w:webHidden/>
          </w:rPr>
        </w:r>
        <w:r>
          <w:rPr>
            <w:webHidden/>
          </w:rPr>
          <w:fldChar w:fldCharType="separate"/>
        </w:r>
        <w:r>
          <w:rPr>
            <w:webHidden/>
          </w:rPr>
          <w:t>5-93</w:t>
        </w:r>
        <w:r>
          <w:rPr>
            <w:webHidden/>
          </w:rPr>
          <w:fldChar w:fldCharType="end"/>
        </w:r>
      </w:hyperlink>
    </w:p>
    <w:p w14:paraId="2DB2AFA4" w14:textId="75D73258" w:rsidR="00EC7503" w:rsidRDefault="00EC7503">
      <w:pPr>
        <w:pStyle w:val="TableofFigures"/>
        <w:rPr>
          <w:rFonts w:eastAsiaTheme="minorEastAsia" w:cstheme="minorBidi"/>
          <w:kern w:val="2"/>
          <w:sz w:val="24"/>
          <w:szCs w:val="24"/>
          <w14:ligatures w14:val="standardContextual"/>
        </w:rPr>
      </w:pPr>
      <w:hyperlink w:anchor="_Toc230163968" w:history="1">
        <w:r w:rsidRPr="00B545B5">
          <w:rPr>
            <w:rStyle w:val="Hyperlink"/>
            <w:lang w:bidi="en-US"/>
          </w:rPr>
          <w:t>Figure 5</w:t>
        </w:r>
        <w:r w:rsidRPr="00B545B5">
          <w:rPr>
            <w:rStyle w:val="Hyperlink"/>
            <w:lang w:bidi="en-US"/>
          </w:rPr>
          <w:noBreakHyphen/>
          <w:t>117: New Repayment Plan Window</w:t>
        </w:r>
        <w:r>
          <w:rPr>
            <w:webHidden/>
          </w:rPr>
          <w:tab/>
        </w:r>
        <w:r>
          <w:rPr>
            <w:webHidden/>
          </w:rPr>
          <w:fldChar w:fldCharType="begin"/>
        </w:r>
        <w:r>
          <w:rPr>
            <w:webHidden/>
          </w:rPr>
          <w:instrText xml:space="preserve"> PAGEREF _Toc230163968 \h </w:instrText>
        </w:r>
        <w:r>
          <w:rPr>
            <w:webHidden/>
          </w:rPr>
        </w:r>
        <w:r>
          <w:rPr>
            <w:webHidden/>
          </w:rPr>
          <w:fldChar w:fldCharType="separate"/>
        </w:r>
        <w:r>
          <w:rPr>
            <w:webHidden/>
          </w:rPr>
          <w:t>5-93</w:t>
        </w:r>
        <w:r>
          <w:rPr>
            <w:webHidden/>
          </w:rPr>
          <w:fldChar w:fldCharType="end"/>
        </w:r>
      </w:hyperlink>
    </w:p>
    <w:p w14:paraId="3B08EB5D" w14:textId="0AB0FA7F" w:rsidR="00EC7503" w:rsidRDefault="00EC7503">
      <w:pPr>
        <w:pStyle w:val="TableofFigures"/>
        <w:rPr>
          <w:rFonts w:eastAsiaTheme="minorEastAsia" w:cstheme="minorBidi"/>
          <w:kern w:val="2"/>
          <w:sz w:val="24"/>
          <w:szCs w:val="24"/>
          <w14:ligatures w14:val="standardContextual"/>
        </w:rPr>
      </w:pPr>
      <w:hyperlink w:anchor="_Toc230163969" w:history="1">
        <w:r w:rsidRPr="00B545B5">
          <w:rPr>
            <w:rStyle w:val="Hyperlink"/>
            <w:lang w:bidi="en-US"/>
          </w:rPr>
          <w:t>Figure 5</w:t>
        </w:r>
        <w:r w:rsidRPr="00B545B5">
          <w:rPr>
            <w:rStyle w:val="Hyperlink"/>
            <w:lang w:bidi="en-US"/>
          </w:rPr>
          <w:noBreakHyphen/>
          <w:t>118: New Repayment Plan Displayed on Repayment Plans Section</w:t>
        </w:r>
        <w:r>
          <w:rPr>
            <w:webHidden/>
          </w:rPr>
          <w:tab/>
        </w:r>
        <w:r>
          <w:rPr>
            <w:webHidden/>
          </w:rPr>
          <w:fldChar w:fldCharType="begin"/>
        </w:r>
        <w:r>
          <w:rPr>
            <w:webHidden/>
          </w:rPr>
          <w:instrText xml:space="preserve"> PAGEREF _Toc230163969 \h </w:instrText>
        </w:r>
        <w:r>
          <w:rPr>
            <w:webHidden/>
          </w:rPr>
        </w:r>
        <w:r>
          <w:rPr>
            <w:webHidden/>
          </w:rPr>
          <w:fldChar w:fldCharType="separate"/>
        </w:r>
        <w:r>
          <w:rPr>
            <w:webHidden/>
          </w:rPr>
          <w:t>5-93</w:t>
        </w:r>
        <w:r>
          <w:rPr>
            <w:webHidden/>
          </w:rPr>
          <w:fldChar w:fldCharType="end"/>
        </w:r>
      </w:hyperlink>
    </w:p>
    <w:p w14:paraId="603A1EE2" w14:textId="3F133049" w:rsidR="00EC7503" w:rsidRDefault="00EC7503">
      <w:pPr>
        <w:pStyle w:val="TableofFigures"/>
        <w:rPr>
          <w:rFonts w:eastAsiaTheme="minorEastAsia" w:cstheme="minorBidi"/>
          <w:kern w:val="2"/>
          <w:sz w:val="24"/>
          <w:szCs w:val="24"/>
          <w14:ligatures w14:val="standardContextual"/>
        </w:rPr>
      </w:pPr>
      <w:hyperlink w:anchor="_Toc230163970" w:history="1">
        <w:r w:rsidRPr="00B545B5">
          <w:rPr>
            <w:rStyle w:val="Hyperlink"/>
            <w:lang w:bidi="en-US"/>
          </w:rPr>
          <w:t>Figure 5</w:t>
        </w:r>
        <w:r w:rsidRPr="00B545B5">
          <w:rPr>
            <w:rStyle w:val="Hyperlink"/>
            <w:lang w:bidi="en-US"/>
          </w:rPr>
          <w:noBreakHyphen/>
          <w:t>119: Edit Repayment Plan Window</w:t>
        </w:r>
        <w:r>
          <w:rPr>
            <w:webHidden/>
          </w:rPr>
          <w:tab/>
        </w:r>
        <w:r>
          <w:rPr>
            <w:webHidden/>
          </w:rPr>
          <w:fldChar w:fldCharType="begin"/>
        </w:r>
        <w:r>
          <w:rPr>
            <w:webHidden/>
          </w:rPr>
          <w:instrText xml:space="preserve"> PAGEREF _Toc230163970 \h </w:instrText>
        </w:r>
        <w:r>
          <w:rPr>
            <w:webHidden/>
          </w:rPr>
        </w:r>
        <w:r>
          <w:rPr>
            <w:webHidden/>
          </w:rPr>
          <w:fldChar w:fldCharType="separate"/>
        </w:r>
        <w:r>
          <w:rPr>
            <w:webHidden/>
          </w:rPr>
          <w:t>5-94</w:t>
        </w:r>
        <w:r>
          <w:rPr>
            <w:webHidden/>
          </w:rPr>
          <w:fldChar w:fldCharType="end"/>
        </w:r>
      </w:hyperlink>
    </w:p>
    <w:p w14:paraId="30BFA49C" w14:textId="7A1F19E5" w:rsidR="00EC7503" w:rsidRDefault="00EC7503">
      <w:pPr>
        <w:pStyle w:val="TableofFigures"/>
        <w:rPr>
          <w:rFonts w:eastAsiaTheme="minorEastAsia" w:cstheme="minorBidi"/>
          <w:kern w:val="2"/>
          <w:sz w:val="24"/>
          <w:szCs w:val="24"/>
          <w14:ligatures w14:val="standardContextual"/>
        </w:rPr>
      </w:pPr>
      <w:hyperlink w:anchor="_Toc230163971" w:history="1">
        <w:r w:rsidRPr="00B545B5">
          <w:rPr>
            <w:rStyle w:val="Hyperlink"/>
            <w:lang w:bidi="en-US"/>
          </w:rPr>
          <w:t>Figure 5</w:t>
        </w:r>
        <w:r w:rsidRPr="00B545B5">
          <w:rPr>
            <w:rStyle w:val="Hyperlink"/>
            <w:lang w:bidi="en-US"/>
          </w:rPr>
          <w:noBreakHyphen/>
          <w:t>120: New Preservation &amp; Protection Transaction - Allowable</w:t>
        </w:r>
        <w:r>
          <w:rPr>
            <w:webHidden/>
          </w:rPr>
          <w:tab/>
        </w:r>
        <w:r>
          <w:rPr>
            <w:webHidden/>
          </w:rPr>
          <w:fldChar w:fldCharType="begin"/>
        </w:r>
        <w:r>
          <w:rPr>
            <w:webHidden/>
          </w:rPr>
          <w:instrText xml:space="preserve"> PAGEREF _Toc230163971 \h </w:instrText>
        </w:r>
        <w:r>
          <w:rPr>
            <w:webHidden/>
          </w:rPr>
        </w:r>
        <w:r>
          <w:rPr>
            <w:webHidden/>
          </w:rPr>
          <w:fldChar w:fldCharType="separate"/>
        </w:r>
        <w:r>
          <w:rPr>
            <w:webHidden/>
          </w:rPr>
          <w:t>5-95</w:t>
        </w:r>
        <w:r>
          <w:rPr>
            <w:webHidden/>
          </w:rPr>
          <w:fldChar w:fldCharType="end"/>
        </w:r>
      </w:hyperlink>
    </w:p>
    <w:p w14:paraId="431ACCB6" w14:textId="7E073B78" w:rsidR="00EC7503" w:rsidRDefault="00EC7503">
      <w:pPr>
        <w:pStyle w:val="TableofFigures"/>
        <w:rPr>
          <w:rFonts w:eastAsiaTheme="minorEastAsia" w:cstheme="minorBidi"/>
          <w:kern w:val="2"/>
          <w:sz w:val="24"/>
          <w:szCs w:val="24"/>
          <w14:ligatures w14:val="standardContextual"/>
        </w:rPr>
      </w:pPr>
      <w:hyperlink w:anchor="_Toc230163972" w:history="1">
        <w:r w:rsidRPr="00B545B5">
          <w:rPr>
            <w:rStyle w:val="Hyperlink"/>
            <w:lang w:bidi="en-US"/>
          </w:rPr>
          <w:t>Figure 5</w:t>
        </w:r>
        <w:r w:rsidRPr="00B545B5">
          <w:rPr>
            <w:rStyle w:val="Hyperlink"/>
            <w:lang w:bidi="en-US"/>
          </w:rPr>
          <w:noBreakHyphen/>
          <w:t>121: Preserve &amp; Protect Tab</w:t>
        </w:r>
        <w:r>
          <w:rPr>
            <w:webHidden/>
          </w:rPr>
          <w:tab/>
        </w:r>
        <w:r>
          <w:rPr>
            <w:webHidden/>
          </w:rPr>
          <w:fldChar w:fldCharType="begin"/>
        </w:r>
        <w:r>
          <w:rPr>
            <w:webHidden/>
          </w:rPr>
          <w:instrText xml:space="preserve"> PAGEREF _Toc230163972 \h </w:instrText>
        </w:r>
        <w:r>
          <w:rPr>
            <w:webHidden/>
          </w:rPr>
        </w:r>
        <w:r>
          <w:rPr>
            <w:webHidden/>
          </w:rPr>
          <w:fldChar w:fldCharType="separate"/>
        </w:r>
        <w:r>
          <w:rPr>
            <w:webHidden/>
          </w:rPr>
          <w:t>5-97</w:t>
        </w:r>
        <w:r>
          <w:rPr>
            <w:webHidden/>
          </w:rPr>
          <w:fldChar w:fldCharType="end"/>
        </w:r>
      </w:hyperlink>
    </w:p>
    <w:p w14:paraId="762C4C5D" w14:textId="5E66805E" w:rsidR="00EC7503" w:rsidRDefault="00EC7503">
      <w:pPr>
        <w:pStyle w:val="TableofFigures"/>
        <w:rPr>
          <w:rFonts w:eastAsiaTheme="minorEastAsia" w:cstheme="minorBidi"/>
          <w:kern w:val="2"/>
          <w:sz w:val="24"/>
          <w:szCs w:val="24"/>
          <w14:ligatures w14:val="standardContextual"/>
        </w:rPr>
      </w:pPr>
      <w:hyperlink w:anchor="_Toc230163973" w:history="1">
        <w:r w:rsidRPr="00B545B5">
          <w:rPr>
            <w:rStyle w:val="Hyperlink"/>
            <w:lang w:bidi="en-US"/>
          </w:rPr>
          <w:t>Figure 5</w:t>
        </w:r>
        <w:r w:rsidRPr="00B545B5">
          <w:rPr>
            <w:rStyle w:val="Hyperlink"/>
            <w:lang w:bidi="en-US"/>
          </w:rPr>
          <w:noBreakHyphen/>
          <w:t>122: New Request for Preservation and Protection</w:t>
        </w:r>
        <w:r>
          <w:rPr>
            <w:webHidden/>
          </w:rPr>
          <w:tab/>
        </w:r>
        <w:r>
          <w:rPr>
            <w:webHidden/>
          </w:rPr>
          <w:fldChar w:fldCharType="begin"/>
        </w:r>
        <w:r>
          <w:rPr>
            <w:webHidden/>
          </w:rPr>
          <w:instrText xml:space="preserve"> PAGEREF _Toc230163973 \h </w:instrText>
        </w:r>
        <w:r>
          <w:rPr>
            <w:webHidden/>
          </w:rPr>
        </w:r>
        <w:r>
          <w:rPr>
            <w:webHidden/>
          </w:rPr>
          <w:fldChar w:fldCharType="separate"/>
        </w:r>
        <w:r>
          <w:rPr>
            <w:webHidden/>
          </w:rPr>
          <w:t>5-98</w:t>
        </w:r>
        <w:r>
          <w:rPr>
            <w:webHidden/>
          </w:rPr>
          <w:fldChar w:fldCharType="end"/>
        </w:r>
      </w:hyperlink>
    </w:p>
    <w:p w14:paraId="1C7A7B5B" w14:textId="42A8DDF5" w:rsidR="00EC7503" w:rsidRDefault="00EC7503">
      <w:pPr>
        <w:pStyle w:val="TableofFigures"/>
        <w:rPr>
          <w:rFonts w:eastAsiaTheme="minorEastAsia" w:cstheme="minorBidi"/>
          <w:kern w:val="2"/>
          <w:sz w:val="24"/>
          <w:szCs w:val="24"/>
          <w14:ligatures w14:val="standardContextual"/>
        </w:rPr>
      </w:pPr>
      <w:hyperlink w:anchor="_Toc230163974" w:history="1">
        <w:r w:rsidRPr="00B545B5">
          <w:rPr>
            <w:rStyle w:val="Hyperlink"/>
            <w:lang w:bidi="en-US"/>
          </w:rPr>
          <w:t>Figure 5</w:t>
        </w:r>
        <w:r w:rsidRPr="00B545B5">
          <w:rPr>
            <w:rStyle w:val="Hyperlink"/>
            <w:lang w:bidi="en-US"/>
          </w:rPr>
          <w:noBreakHyphen/>
          <w:t>123: Preservation and Protection tab</w:t>
        </w:r>
        <w:r>
          <w:rPr>
            <w:webHidden/>
          </w:rPr>
          <w:tab/>
        </w:r>
        <w:r>
          <w:rPr>
            <w:webHidden/>
          </w:rPr>
          <w:fldChar w:fldCharType="begin"/>
        </w:r>
        <w:r>
          <w:rPr>
            <w:webHidden/>
          </w:rPr>
          <w:instrText xml:space="preserve"> PAGEREF _Toc230163974 \h </w:instrText>
        </w:r>
        <w:r>
          <w:rPr>
            <w:webHidden/>
          </w:rPr>
        </w:r>
        <w:r>
          <w:rPr>
            <w:webHidden/>
          </w:rPr>
          <w:fldChar w:fldCharType="separate"/>
        </w:r>
        <w:r>
          <w:rPr>
            <w:webHidden/>
          </w:rPr>
          <w:t>5-99</w:t>
        </w:r>
        <w:r>
          <w:rPr>
            <w:webHidden/>
          </w:rPr>
          <w:fldChar w:fldCharType="end"/>
        </w:r>
      </w:hyperlink>
    </w:p>
    <w:p w14:paraId="21DB175F" w14:textId="39FCDFC8" w:rsidR="00EC7503" w:rsidRDefault="00EC7503">
      <w:pPr>
        <w:pStyle w:val="TableofFigures"/>
        <w:rPr>
          <w:rFonts w:eastAsiaTheme="minorEastAsia" w:cstheme="minorBidi"/>
          <w:kern w:val="2"/>
          <w:sz w:val="24"/>
          <w:szCs w:val="24"/>
          <w14:ligatures w14:val="standardContextual"/>
        </w:rPr>
      </w:pPr>
      <w:hyperlink w:anchor="_Toc230163975" w:history="1">
        <w:r w:rsidRPr="00B545B5">
          <w:rPr>
            <w:rStyle w:val="Hyperlink"/>
            <w:lang w:bidi="en-US"/>
          </w:rPr>
          <w:t>Figure 5</w:t>
        </w:r>
        <w:r w:rsidRPr="00B545B5">
          <w:rPr>
            <w:rStyle w:val="Hyperlink"/>
            <w:lang w:bidi="en-US"/>
          </w:rPr>
          <w:noBreakHyphen/>
          <w:t>124: Endorsed - Requests - Preservation and Protection - Edit Request</w:t>
        </w:r>
        <w:r>
          <w:rPr>
            <w:webHidden/>
          </w:rPr>
          <w:tab/>
        </w:r>
        <w:r>
          <w:rPr>
            <w:webHidden/>
          </w:rPr>
          <w:fldChar w:fldCharType="begin"/>
        </w:r>
        <w:r>
          <w:rPr>
            <w:webHidden/>
          </w:rPr>
          <w:instrText xml:space="preserve"> PAGEREF _Toc230163975 \h </w:instrText>
        </w:r>
        <w:r>
          <w:rPr>
            <w:webHidden/>
          </w:rPr>
        </w:r>
        <w:r>
          <w:rPr>
            <w:webHidden/>
          </w:rPr>
          <w:fldChar w:fldCharType="separate"/>
        </w:r>
        <w:r>
          <w:rPr>
            <w:webHidden/>
          </w:rPr>
          <w:t>5-99</w:t>
        </w:r>
        <w:r>
          <w:rPr>
            <w:webHidden/>
          </w:rPr>
          <w:fldChar w:fldCharType="end"/>
        </w:r>
      </w:hyperlink>
    </w:p>
    <w:p w14:paraId="6D1C4BA9" w14:textId="6EB4B30C" w:rsidR="00EC7503" w:rsidRDefault="00EC7503">
      <w:pPr>
        <w:pStyle w:val="TableofFigures"/>
        <w:rPr>
          <w:rFonts w:eastAsiaTheme="minorEastAsia" w:cstheme="minorBidi"/>
          <w:kern w:val="2"/>
          <w:sz w:val="24"/>
          <w:szCs w:val="24"/>
          <w14:ligatures w14:val="standardContextual"/>
        </w:rPr>
      </w:pPr>
      <w:hyperlink w:anchor="_Toc230163976" w:history="1">
        <w:r w:rsidRPr="00B545B5">
          <w:rPr>
            <w:rStyle w:val="Hyperlink"/>
            <w:lang w:bidi="en-US"/>
          </w:rPr>
          <w:t>Figure 5</w:t>
        </w:r>
        <w:r w:rsidRPr="00B545B5">
          <w:rPr>
            <w:rStyle w:val="Hyperlink"/>
            <w:lang w:bidi="en-US"/>
          </w:rPr>
          <w:noBreakHyphen/>
          <w:t>125: New Preservation &amp; Protection Transaction</w:t>
        </w:r>
        <w:r>
          <w:rPr>
            <w:webHidden/>
          </w:rPr>
          <w:tab/>
        </w:r>
        <w:r>
          <w:rPr>
            <w:webHidden/>
          </w:rPr>
          <w:fldChar w:fldCharType="begin"/>
        </w:r>
        <w:r>
          <w:rPr>
            <w:webHidden/>
          </w:rPr>
          <w:instrText xml:space="preserve"> PAGEREF _Toc230163976 \h </w:instrText>
        </w:r>
        <w:r>
          <w:rPr>
            <w:webHidden/>
          </w:rPr>
        </w:r>
        <w:r>
          <w:rPr>
            <w:webHidden/>
          </w:rPr>
          <w:fldChar w:fldCharType="separate"/>
        </w:r>
        <w:r>
          <w:rPr>
            <w:webHidden/>
          </w:rPr>
          <w:t>5-101</w:t>
        </w:r>
        <w:r>
          <w:rPr>
            <w:webHidden/>
          </w:rPr>
          <w:fldChar w:fldCharType="end"/>
        </w:r>
      </w:hyperlink>
    </w:p>
    <w:p w14:paraId="718F7C6A" w14:textId="00316B53" w:rsidR="00EC7503" w:rsidRDefault="00EC7503">
      <w:pPr>
        <w:pStyle w:val="TableofFigures"/>
        <w:rPr>
          <w:rFonts w:eastAsiaTheme="minorEastAsia" w:cstheme="minorBidi"/>
          <w:kern w:val="2"/>
          <w:sz w:val="24"/>
          <w:szCs w:val="24"/>
          <w14:ligatures w14:val="standardContextual"/>
        </w:rPr>
      </w:pPr>
      <w:hyperlink w:anchor="_Toc230163977" w:history="1">
        <w:r w:rsidRPr="00B545B5">
          <w:rPr>
            <w:rStyle w:val="Hyperlink"/>
            <w:lang w:bidi="en-US"/>
          </w:rPr>
          <w:t>Figure 5</w:t>
        </w:r>
        <w:r w:rsidRPr="00B545B5">
          <w:rPr>
            <w:rStyle w:val="Hyperlink"/>
            <w:lang w:bidi="en-US"/>
          </w:rPr>
          <w:noBreakHyphen/>
          <w:t>126: Exclude from Max Confirmation Window</w:t>
        </w:r>
        <w:r>
          <w:rPr>
            <w:webHidden/>
          </w:rPr>
          <w:tab/>
        </w:r>
        <w:r>
          <w:rPr>
            <w:webHidden/>
          </w:rPr>
          <w:fldChar w:fldCharType="begin"/>
        </w:r>
        <w:r>
          <w:rPr>
            <w:webHidden/>
          </w:rPr>
          <w:instrText xml:space="preserve"> PAGEREF _Toc230163977 \h </w:instrText>
        </w:r>
        <w:r>
          <w:rPr>
            <w:webHidden/>
          </w:rPr>
        </w:r>
        <w:r>
          <w:rPr>
            <w:webHidden/>
          </w:rPr>
          <w:fldChar w:fldCharType="separate"/>
        </w:r>
        <w:r>
          <w:rPr>
            <w:webHidden/>
          </w:rPr>
          <w:t>5-103</w:t>
        </w:r>
        <w:r>
          <w:rPr>
            <w:webHidden/>
          </w:rPr>
          <w:fldChar w:fldCharType="end"/>
        </w:r>
      </w:hyperlink>
    </w:p>
    <w:p w14:paraId="28A4EF9C" w14:textId="2807F7DC" w:rsidR="00EC7503" w:rsidRDefault="00EC7503">
      <w:pPr>
        <w:pStyle w:val="TableofFigures"/>
        <w:rPr>
          <w:rFonts w:eastAsiaTheme="minorEastAsia" w:cstheme="minorBidi"/>
          <w:kern w:val="2"/>
          <w:sz w:val="24"/>
          <w:szCs w:val="24"/>
          <w14:ligatures w14:val="standardContextual"/>
        </w:rPr>
      </w:pPr>
      <w:hyperlink w:anchor="_Toc230163978" w:history="1">
        <w:r w:rsidRPr="00B545B5">
          <w:rPr>
            <w:rStyle w:val="Hyperlink"/>
            <w:lang w:bidi="en-US"/>
          </w:rPr>
          <w:t>Figure 6</w:t>
        </w:r>
        <w:r w:rsidRPr="00B545B5">
          <w:rPr>
            <w:rStyle w:val="Hyperlink"/>
            <w:lang w:bidi="en-US"/>
          </w:rPr>
          <w:noBreakHyphen/>
          <w:t>1: Approval Portal Search Screen</w:t>
        </w:r>
        <w:r>
          <w:rPr>
            <w:webHidden/>
          </w:rPr>
          <w:tab/>
        </w:r>
        <w:r>
          <w:rPr>
            <w:webHidden/>
          </w:rPr>
          <w:fldChar w:fldCharType="begin"/>
        </w:r>
        <w:r>
          <w:rPr>
            <w:webHidden/>
          </w:rPr>
          <w:instrText xml:space="preserve"> PAGEREF _Toc230163978 \h </w:instrText>
        </w:r>
        <w:r>
          <w:rPr>
            <w:webHidden/>
          </w:rPr>
        </w:r>
        <w:r>
          <w:rPr>
            <w:webHidden/>
          </w:rPr>
          <w:fldChar w:fldCharType="separate"/>
        </w:r>
        <w:r>
          <w:rPr>
            <w:webHidden/>
          </w:rPr>
          <w:t>6-2</w:t>
        </w:r>
        <w:r>
          <w:rPr>
            <w:webHidden/>
          </w:rPr>
          <w:fldChar w:fldCharType="end"/>
        </w:r>
      </w:hyperlink>
    </w:p>
    <w:p w14:paraId="5A890C50" w14:textId="5D8DB4C5" w:rsidR="00EC7503" w:rsidRDefault="00EC7503">
      <w:pPr>
        <w:pStyle w:val="TableofFigures"/>
        <w:rPr>
          <w:rFonts w:eastAsiaTheme="minorEastAsia" w:cstheme="minorBidi"/>
          <w:kern w:val="2"/>
          <w:sz w:val="24"/>
          <w:szCs w:val="24"/>
          <w14:ligatures w14:val="standardContextual"/>
        </w:rPr>
      </w:pPr>
      <w:hyperlink w:anchor="_Toc230163979" w:history="1">
        <w:r w:rsidRPr="00B545B5">
          <w:rPr>
            <w:rStyle w:val="Hyperlink"/>
            <w:lang w:bidi="en-US"/>
          </w:rPr>
          <w:t>Figure 6</w:t>
        </w:r>
        <w:r w:rsidRPr="00B545B5">
          <w:rPr>
            <w:rStyle w:val="Hyperlink"/>
            <w:lang w:bidi="en-US"/>
          </w:rPr>
          <w:noBreakHyphen/>
          <w:t>2: Building a Search</w:t>
        </w:r>
        <w:r>
          <w:rPr>
            <w:webHidden/>
          </w:rPr>
          <w:tab/>
        </w:r>
        <w:r>
          <w:rPr>
            <w:webHidden/>
          </w:rPr>
          <w:fldChar w:fldCharType="begin"/>
        </w:r>
        <w:r>
          <w:rPr>
            <w:webHidden/>
          </w:rPr>
          <w:instrText xml:space="preserve"> PAGEREF _Toc230163979 \h </w:instrText>
        </w:r>
        <w:r>
          <w:rPr>
            <w:webHidden/>
          </w:rPr>
        </w:r>
        <w:r>
          <w:rPr>
            <w:webHidden/>
          </w:rPr>
          <w:fldChar w:fldCharType="separate"/>
        </w:r>
        <w:r>
          <w:rPr>
            <w:webHidden/>
          </w:rPr>
          <w:t>6-3</w:t>
        </w:r>
        <w:r>
          <w:rPr>
            <w:webHidden/>
          </w:rPr>
          <w:fldChar w:fldCharType="end"/>
        </w:r>
      </w:hyperlink>
    </w:p>
    <w:p w14:paraId="56AA2E54" w14:textId="23E08603" w:rsidR="00EC7503" w:rsidRDefault="00EC7503">
      <w:pPr>
        <w:pStyle w:val="TableofFigures"/>
        <w:rPr>
          <w:rFonts w:eastAsiaTheme="minorEastAsia" w:cstheme="minorBidi"/>
          <w:kern w:val="2"/>
          <w:sz w:val="24"/>
          <w:szCs w:val="24"/>
          <w14:ligatures w14:val="standardContextual"/>
        </w:rPr>
      </w:pPr>
      <w:hyperlink w:anchor="_Toc230163980" w:history="1">
        <w:r w:rsidRPr="00B545B5">
          <w:rPr>
            <w:rStyle w:val="Hyperlink"/>
            <w:lang w:bidi="en-US"/>
          </w:rPr>
          <w:t>Figure 6</w:t>
        </w:r>
        <w:r w:rsidRPr="00B545B5">
          <w:rPr>
            <w:rStyle w:val="Hyperlink"/>
            <w:lang w:bidi="en-US"/>
          </w:rPr>
          <w:noBreakHyphen/>
          <w:t>3: Navigating Search Results</w:t>
        </w:r>
        <w:r>
          <w:rPr>
            <w:webHidden/>
          </w:rPr>
          <w:tab/>
        </w:r>
        <w:r>
          <w:rPr>
            <w:webHidden/>
          </w:rPr>
          <w:fldChar w:fldCharType="begin"/>
        </w:r>
        <w:r>
          <w:rPr>
            <w:webHidden/>
          </w:rPr>
          <w:instrText xml:space="preserve"> PAGEREF _Toc230163980 \h </w:instrText>
        </w:r>
        <w:r>
          <w:rPr>
            <w:webHidden/>
          </w:rPr>
        </w:r>
        <w:r>
          <w:rPr>
            <w:webHidden/>
          </w:rPr>
          <w:fldChar w:fldCharType="separate"/>
        </w:r>
        <w:r>
          <w:rPr>
            <w:webHidden/>
          </w:rPr>
          <w:t>6-3</w:t>
        </w:r>
        <w:r>
          <w:rPr>
            <w:webHidden/>
          </w:rPr>
          <w:fldChar w:fldCharType="end"/>
        </w:r>
      </w:hyperlink>
    </w:p>
    <w:p w14:paraId="59C0417A" w14:textId="4EB582F4" w:rsidR="00EC7503" w:rsidRDefault="00EC7503">
      <w:pPr>
        <w:pStyle w:val="TableofFigures"/>
        <w:rPr>
          <w:rFonts w:eastAsiaTheme="minorEastAsia" w:cstheme="minorBidi"/>
          <w:kern w:val="2"/>
          <w:sz w:val="24"/>
          <w:szCs w:val="24"/>
          <w14:ligatures w14:val="standardContextual"/>
        </w:rPr>
      </w:pPr>
      <w:hyperlink w:anchor="_Toc230163981" w:history="1">
        <w:r w:rsidRPr="00B545B5">
          <w:rPr>
            <w:rStyle w:val="Hyperlink"/>
            <w:lang w:bidi="en-US"/>
          </w:rPr>
          <w:t>Figure 6</w:t>
        </w:r>
        <w:r w:rsidRPr="00B545B5">
          <w:rPr>
            <w:rStyle w:val="Hyperlink"/>
            <w:lang w:bidi="en-US"/>
          </w:rPr>
          <w:noBreakHyphen/>
          <w:t>4: Navigating Search Results – Horizontal Bar</w:t>
        </w:r>
        <w:r>
          <w:rPr>
            <w:webHidden/>
          </w:rPr>
          <w:tab/>
        </w:r>
        <w:r>
          <w:rPr>
            <w:webHidden/>
          </w:rPr>
          <w:fldChar w:fldCharType="begin"/>
        </w:r>
        <w:r>
          <w:rPr>
            <w:webHidden/>
          </w:rPr>
          <w:instrText xml:space="preserve"> PAGEREF _Toc230163981 \h </w:instrText>
        </w:r>
        <w:r>
          <w:rPr>
            <w:webHidden/>
          </w:rPr>
        </w:r>
        <w:r>
          <w:rPr>
            <w:webHidden/>
          </w:rPr>
          <w:fldChar w:fldCharType="separate"/>
        </w:r>
        <w:r>
          <w:rPr>
            <w:webHidden/>
          </w:rPr>
          <w:t>6-3</w:t>
        </w:r>
        <w:r>
          <w:rPr>
            <w:webHidden/>
          </w:rPr>
          <w:fldChar w:fldCharType="end"/>
        </w:r>
      </w:hyperlink>
    </w:p>
    <w:p w14:paraId="3F9CD3EA" w14:textId="1EEF817A" w:rsidR="00EC7503" w:rsidRDefault="00EC7503">
      <w:pPr>
        <w:pStyle w:val="TableofFigures"/>
        <w:rPr>
          <w:rFonts w:eastAsiaTheme="minorEastAsia" w:cstheme="minorBidi"/>
          <w:kern w:val="2"/>
          <w:sz w:val="24"/>
          <w:szCs w:val="24"/>
          <w14:ligatures w14:val="standardContextual"/>
        </w:rPr>
      </w:pPr>
      <w:hyperlink w:anchor="_Toc230163982" w:history="1">
        <w:r w:rsidRPr="00B545B5">
          <w:rPr>
            <w:rStyle w:val="Hyperlink"/>
            <w:lang w:bidi="en-US"/>
          </w:rPr>
          <w:t>Figure 6</w:t>
        </w:r>
        <w:r w:rsidRPr="00B545B5">
          <w:rPr>
            <w:rStyle w:val="Hyperlink"/>
            <w:lang w:bidi="en-US"/>
          </w:rPr>
          <w:noBreakHyphen/>
          <w:t>5: Scrolling by Page</w:t>
        </w:r>
        <w:r>
          <w:rPr>
            <w:webHidden/>
          </w:rPr>
          <w:tab/>
        </w:r>
        <w:r>
          <w:rPr>
            <w:webHidden/>
          </w:rPr>
          <w:fldChar w:fldCharType="begin"/>
        </w:r>
        <w:r>
          <w:rPr>
            <w:webHidden/>
          </w:rPr>
          <w:instrText xml:space="preserve"> PAGEREF _Toc230163982 \h </w:instrText>
        </w:r>
        <w:r>
          <w:rPr>
            <w:webHidden/>
          </w:rPr>
        </w:r>
        <w:r>
          <w:rPr>
            <w:webHidden/>
          </w:rPr>
          <w:fldChar w:fldCharType="separate"/>
        </w:r>
        <w:r>
          <w:rPr>
            <w:webHidden/>
          </w:rPr>
          <w:t>6-4</w:t>
        </w:r>
        <w:r>
          <w:rPr>
            <w:webHidden/>
          </w:rPr>
          <w:fldChar w:fldCharType="end"/>
        </w:r>
      </w:hyperlink>
    </w:p>
    <w:p w14:paraId="7E7A95BD" w14:textId="6BB8479B" w:rsidR="00EC7503" w:rsidRDefault="00EC7503">
      <w:pPr>
        <w:pStyle w:val="TableofFigures"/>
        <w:rPr>
          <w:rFonts w:eastAsiaTheme="minorEastAsia" w:cstheme="minorBidi"/>
          <w:kern w:val="2"/>
          <w:sz w:val="24"/>
          <w:szCs w:val="24"/>
          <w14:ligatures w14:val="standardContextual"/>
        </w:rPr>
      </w:pPr>
      <w:hyperlink w:anchor="_Toc230163983" w:history="1">
        <w:r w:rsidRPr="00B545B5">
          <w:rPr>
            <w:rStyle w:val="Hyperlink"/>
            <w:lang w:bidi="en-US"/>
          </w:rPr>
          <w:t>Figure 6</w:t>
        </w:r>
        <w:r w:rsidRPr="00B545B5">
          <w:rPr>
            <w:rStyle w:val="Hyperlink"/>
            <w:lang w:bidi="en-US"/>
          </w:rPr>
          <w:noBreakHyphen/>
          <w:t>6: Navigating by Specific Page Number</w:t>
        </w:r>
        <w:r>
          <w:rPr>
            <w:webHidden/>
          </w:rPr>
          <w:tab/>
        </w:r>
        <w:r>
          <w:rPr>
            <w:webHidden/>
          </w:rPr>
          <w:fldChar w:fldCharType="begin"/>
        </w:r>
        <w:r>
          <w:rPr>
            <w:webHidden/>
          </w:rPr>
          <w:instrText xml:space="preserve"> PAGEREF _Toc230163983 \h </w:instrText>
        </w:r>
        <w:r>
          <w:rPr>
            <w:webHidden/>
          </w:rPr>
        </w:r>
        <w:r>
          <w:rPr>
            <w:webHidden/>
          </w:rPr>
          <w:fldChar w:fldCharType="separate"/>
        </w:r>
        <w:r>
          <w:rPr>
            <w:webHidden/>
          </w:rPr>
          <w:t>6-4</w:t>
        </w:r>
        <w:r>
          <w:rPr>
            <w:webHidden/>
          </w:rPr>
          <w:fldChar w:fldCharType="end"/>
        </w:r>
      </w:hyperlink>
    </w:p>
    <w:p w14:paraId="3FCF7CC7" w14:textId="6C93B74A" w:rsidR="00EC7503" w:rsidRDefault="00EC7503">
      <w:pPr>
        <w:pStyle w:val="TableofFigures"/>
        <w:rPr>
          <w:rFonts w:eastAsiaTheme="minorEastAsia" w:cstheme="minorBidi"/>
          <w:kern w:val="2"/>
          <w:sz w:val="24"/>
          <w:szCs w:val="24"/>
          <w14:ligatures w14:val="standardContextual"/>
        </w:rPr>
      </w:pPr>
      <w:hyperlink w:anchor="_Toc230163984" w:history="1">
        <w:r w:rsidRPr="00B545B5">
          <w:rPr>
            <w:rStyle w:val="Hyperlink"/>
            <w:lang w:bidi="en-US"/>
          </w:rPr>
          <w:t>Figure 6</w:t>
        </w:r>
        <w:r w:rsidRPr="00B545B5">
          <w:rPr>
            <w:rStyle w:val="Hyperlink"/>
            <w:lang w:bidi="en-US"/>
          </w:rPr>
          <w:noBreakHyphen/>
          <w:t>7: Viewing the Number of Records Returned</w:t>
        </w:r>
        <w:r>
          <w:rPr>
            <w:webHidden/>
          </w:rPr>
          <w:tab/>
        </w:r>
        <w:r>
          <w:rPr>
            <w:webHidden/>
          </w:rPr>
          <w:fldChar w:fldCharType="begin"/>
        </w:r>
        <w:r>
          <w:rPr>
            <w:webHidden/>
          </w:rPr>
          <w:instrText xml:space="preserve"> PAGEREF _Toc230163984 \h </w:instrText>
        </w:r>
        <w:r>
          <w:rPr>
            <w:webHidden/>
          </w:rPr>
        </w:r>
        <w:r>
          <w:rPr>
            <w:webHidden/>
          </w:rPr>
          <w:fldChar w:fldCharType="separate"/>
        </w:r>
        <w:r>
          <w:rPr>
            <w:webHidden/>
          </w:rPr>
          <w:t>6-4</w:t>
        </w:r>
        <w:r>
          <w:rPr>
            <w:webHidden/>
          </w:rPr>
          <w:fldChar w:fldCharType="end"/>
        </w:r>
      </w:hyperlink>
    </w:p>
    <w:p w14:paraId="15F2C7B8" w14:textId="5A67A928" w:rsidR="00EC7503" w:rsidRDefault="00EC7503">
      <w:pPr>
        <w:pStyle w:val="TableofFigures"/>
        <w:rPr>
          <w:rFonts w:eastAsiaTheme="minorEastAsia" w:cstheme="minorBidi"/>
          <w:kern w:val="2"/>
          <w:sz w:val="24"/>
          <w:szCs w:val="24"/>
          <w14:ligatures w14:val="standardContextual"/>
        </w:rPr>
      </w:pPr>
      <w:hyperlink w:anchor="_Toc230163985" w:history="1">
        <w:r w:rsidRPr="00B545B5">
          <w:rPr>
            <w:rStyle w:val="Hyperlink"/>
            <w:lang w:bidi="en-US"/>
          </w:rPr>
          <w:t>Figure 6</w:t>
        </w:r>
        <w:r w:rsidRPr="00B545B5">
          <w:rPr>
            <w:rStyle w:val="Hyperlink"/>
            <w:lang w:bidi="en-US"/>
          </w:rPr>
          <w:noBreakHyphen/>
          <w:t>8: Exporting Approval Portal Search Results to Excel</w:t>
        </w:r>
        <w:r>
          <w:rPr>
            <w:webHidden/>
          </w:rPr>
          <w:tab/>
        </w:r>
        <w:r>
          <w:rPr>
            <w:webHidden/>
          </w:rPr>
          <w:fldChar w:fldCharType="begin"/>
        </w:r>
        <w:r>
          <w:rPr>
            <w:webHidden/>
          </w:rPr>
          <w:instrText xml:space="preserve"> PAGEREF _Toc230163985 \h </w:instrText>
        </w:r>
        <w:r>
          <w:rPr>
            <w:webHidden/>
          </w:rPr>
        </w:r>
        <w:r>
          <w:rPr>
            <w:webHidden/>
          </w:rPr>
          <w:fldChar w:fldCharType="separate"/>
        </w:r>
        <w:r>
          <w:rPr>
            <w:webHidden/>
          </w:rPr>
          <w:t>6-4</w:t>
        </w:r>
        <w:r>
          <w:rPr>
            <w:webHidden/>
          </w:rPr>
          <w:fldChar w:fldCharType="end"/>
        </w:r>
      </w:hyperlink>
    </w:p>
    <w:p w14:paraId="1DE4A720" w14:textId="5BD80162" w:rsidR="00EC7503" w:rsidRDefault="00EC7503">
      <w:pPr>
        <w:pStyle w:val="TableofFigures"/>
        <w:rPr>
          <w:rFonts w:eastAsiaTheme="minorEastAsia" w:cstheme="minorBidi"/>
          <w:kern w:val="2"/>
          <w:sz w:val="24"/>
          <w:szCs w:val="24"/>
          <w14:ligatures w14:val="standardContextual"/>
        </w:rPr>
      </w:pPr>
      <w:hyperlink w:anchor="_Toc230163986" w:history="1">
        <w:r w:rsidRPr="00B545B5">
          <w:rPr>
            <w:rStyle w:val="Hyperlink"/>
            <w:lang w:bidi="en-US"/>
          </w:rPr>
          <w:t>Figure 6</w:t>
        </w:r>
        <w:r w:rsidRPr="00B545B5">
          <w:rPr>
            <w:rStyle w:val="Hyperlink"/>
            <w:lang w:bidi="en-US"/>
          </w:rPr>
          <w:noBreakHyphen/>
          <w:t>9: Approval Portal Request Details modal displaying Approve or Deny Buttons</w:t>
        </w:r>
        <w:r>
          <w:rPr>
            <w:webHidden/>
          </w:rPr>
          <w:tab/>
        </w:r>
        <w:r>
          <w:rPr>
            <w:webHidden/>
          </w:rPr>
          <w:fldChar w:fldCharType="begin"/>
        </w:r>
        <w:r>
          <w:rPr>
            <w:webHidden/>
          </w:rPr>
          <w:instrText xml:space="preserve"> PAGEREF _Toc230163986 \h </w:instrText>
        </w:r>
        <w:r>
          <w:rPr>
            <w:webHidden/>
          </w:rPr>
        </w:r>
        <w:r>
          <w:rPr>
            <w:webHidden/>
          </w:rPr>
          <w:fldChar w:fldCharType="separate"/>
        </w:r>
        <w:r>
          <w:rPr>
            <w:webHidden/>
          </w:rPr>
          <w:t>6-5</w:t>
        </w:r>
        <w:r>
          <w:rPr>
            <w:webHidden/>
          </w:rPr>
          <w:fldChar w:fldCharType="end"/>
        </w:r>
      </w:hyperlink>
    </w:p>
    <w:p w14:paraId="67EC42D3" w14:textId="6084FACE" w:rsidR="00EC7503" w:rsidRDefault="00EC7503">
      <w:pPr>
        <w:pStyle w:val="TableofFigures"/>
        <w:rPr>
          <w:rFonts w:eastAsiaTheme="minorEastAsia" w:cstheme="minorBidi"/>
          <w:kern w:val="2"/>
          <w:sz w:val="24"/>
          <w:szCs w:val="24"/>
          <w14:ligatures w14:val="standardContextual"/>
        </w:rPr>
      </w:pPr>
      <w:hyperlink w:anchor="_Toc230163987" w:history="1">
        <w:r w:rsidRPr="00B545B5">
          <w:rPr>
            <w:rStyle w:val="Hyperlink"/>
            <w:lang w:bidi="en-US"/>
          </w:rPr>
          <w:t>Figure 6</w:t>
        </w:r>
        <w:r w:rsidRPr="00B545B5">
          <w:rPr>
            <w:rStyle w:val="Hyperlink"/>
            <w:lang w:bidi="en-US"/>
          </w:rPr>
          <w:noBreakHyphen/>
          <w:t>10: Print Unscheduled Advance Request Form Window</w:t>
        </w:r>
        <w:r>
          <w:rPr>
            <w:webHidden/>
          </w:rPr>
          <w:tab/>
        </w:r>
        <w:r>
          <w:rPr>
            <w:webHidden/>
          </w:rPr>
          <w:fldChar w:fldCharType="begin"/>
        </w:r>
        <w:r>
          <w:rPr>
            <w:webHidden/>
          </w:rPr>
          <w:instrText xml:space="preserve"> PAGEREF _Toc230163987 \h </w:instrText>
        </w:r>
        <w:r>
          <w:rPr>
            <w:webHidden/>
          </w:rPr>
        </w:r>
        <w:r>
          <w:rPr>
            <w:webHidden/>
          </w:rPr>
          <w:fldChar w:fldCharType="separate"/>
        </w:r>
        <w:r>
          <w:rPr>
            <w:webHidden/>
          </w:rPr>
          <w:t>6-6</w:t>
        </w:r>
        <w:r>
          <w:rPr>
            <w:webHidden/>
          </w:rPr>
          <w:fldChar w:fldCharType="end"/>
        </w:r>
      </w:hyperlink>
    </w:p>
    <w:p w14:paraId="6DCC8E70" w14:textId="74E24308" w:rsidR="00EC7503" w:rsidRDefault="00EC7503">
      <w:pPr>
        <w:pStyle w:val="TableofFigures"/>
        <w:rPr>
          <w:rFonts w:eastAsiaTheme="minorEastAsia" w:cstheme="minorBidi"/>
          <w:kern w:val="2"/>
          <w:sz w:val="24"/>
          <w:szCs w:val="24"/>
          <w14:ligatures w14:val="standardContextual"/>
        </w:rPr>
      </w:pPr>
      <w:hyperlink w:anchor="_Toc230163988" w:history="1">
        <w:r w:rsidRPr="00B545B5">
          <w:rPr>
            <w:rStyle w:val="Hyperlink"/>
            <w:lang w:bidi="en-US"/>
          </w:rPr>
          <w:t>Figure 6</w:t>
        </w:r>
        <w:r w:rsidRPr="00B545B5">
          <w:rPr>
            <w:rStyle w:val="Hyperlink"/>
            <w:lang w:bidi="en-US"/>
          </w:rPr>
          <w:noBreakHyphen/>
          <w:t>11: Notes Search Screen</w:t>
        </w:r>
        <w:r>
          <w:rPr>
            <w:webHidden/>
          </w:rPr>
          <w:tab/>
        </w:r>
        <w:r>
          <w:rPr>
            <w:webHidden/>
          </w:rPr>
          <w:fldChar w:fldCharType="begin"/>
        </w:r>
        <w:r>
          <w:rPr>
            <w:webHidden/>
          </w:rPr>
          <w:instrText xml:space="preserve"> PAGEREF _Toc230163988 \h </w:instrText>
        </w:r>
        <w:r>
          <w:rPr>
            <w:webHidden/>
          </w:rPr>
        </w:r>
        <w:r>
          <w:rPr>
            <w:webHidden/>
          </w:rPr>
          <w:fldChar w:fldCharType="separate"/>
        </w:r>
        <w:r>
          <w:rPr>
            <w:webHidden/>
          </w:rPr>
          <w:t>6-6</w:t>
        </w:r>
        <w:r>
          <w:rPr>
            <w:webHidden/>
          </w:rPr>
          <w:fldChar w:fldCharType="end"/>
        </w:r>
      </w:hyperlink>
    </w:p>
    <w:p w14:paraId="5B814D35" w14:textId="56038749" w:rsidR="00EC7503" w:rsidRDefault="00EC7503">
      <w:pPr>
        <w:pStyle w:val="TableofFigures"/>
        <w:rPr>
          <w:rFonts w:eastAsiaTheme="minorEastAsia" w:cstheme="minorBidi"/>
          <w:kern w:val="2"/>
          <w:sz w:val="24"/>
          <w:szCs w:val="24"/>
          <w14:ligatures w14:val="standardContextual"/>
        </w:rPr>
      </w:pPr>
      <w:hyperlink w:anchor="_Toc230163989" w:history="1">
        <w:r w:rsidRPr="00B545B5">
          <w:rPr>
            <w:rStyle w:val="Hyperlink"/>
            <w:lang w:bidi="en-US"/>
          </w:rPr>
          <w:t>Figure 6</w:t>
        </w:r>
        <w:r w:rsidRPr="00B545B5">
          <w:rPr>
            <w:rStyle w:val="Hyperlink"/>
            <w:lang w:bidi="en-US"/>
          </w:rPr>
          <w:noBreakHyphen/>
          <w:t>12: Building a Search</w:t>
        </w:r>
        <w:r>
          <w:rPr>
            <w:webHidden/>
          </w:rPr>
          <w:tab/>
        </w:r>
        <w:r>
          <w:rPr>
            <w:webHidden/>
          </w:rPr>
          <w:fldChar w:fldCharType="begin"/>
        </w:r>
        <w:r>
          <w:rPr>
            <w:webHidden/>
          </w:rPr>
          <w:instrText xml:space="preserve"> PAGEREF _Toc230163989 \h </w:instrText>
        </w:r>
        <w:r>
          <w:rPr>
            <w:webHidden/>
          </w:rPr>
        </w:r>
        <w:r>
          <w:rPr>
            <w:webHidden/>
          </w:rPr>
          <w:fldChar w:fldCharType="separate"/>
        </w:r>
        <w:r>
          <w:rPr>
            <w:webHidden/>
          </w:rPr>
          <w:t>6-7</w:t>
        </w:r>
        <w:r>
          <w:rPr>
            <w:webHidden/>
          </w:rPr>
          <w:fldChar w:fldCharType="end"/>
        </w:r>
      </w:hyperlink>
    </w:p>
    <w:p w14:paraId="0A7BC119" w14:textId="568163B9" w:rsidR="00EC7503" w:rsidRDefault="00EC7503">
      <w:pPr>
        <w:pStyle w:val="TableofFigures"/>
        <w:rPr>
          <w:rFonts w:eastAsiaTheme="minorEastAsia" w:cstheme="minorBidi"/>
          <w:kern w:val="2"/>
          <w:sz w:val="24"/>
          <w:szCs w:val="24"/>
          <w14:ligatures w14:val="standardContextual"/>
        </w:rPr>
      </w:pPr>
      <w:hyperlink w:anchor="_Toc230163990" w:history="1">
        <w:r w:rsidRPr="00B545B5">
          <w:rPr>
            <w:rStyle w:val="Hyperlink"/>
            <w:lang w:bidi="en-US"/>
          </w:rPr>
          <w:t>Figure 6</w:t>
        </w:r>
        <w:r w:rsidRPr="00B545B5">
          <w:rPr>
            <w:rStyle w:val="Hyperlink"/>
            <w:lang w:bidi="en-US"/>
          </w:rPr>
          <w:noBreakHyphen/>
          <w:t>13: Navigating Search Results</w:t>
        </w:r>
        <w:r>
          <w:rPr>
            <w:webHidden/>
          </w:rPr>
          <w:tab/>
        </w:r>
        <w:r>
          <w:rPr>
            <w:webHidden/>
          </w:rPr>
          <w:fldChar w:fldCharType="begin"/>
        </w:r>
        <w:r>
          <w:rPr>
            <w:webHidden/>
          </w:rPr>
          <w:instrText xml:space="preserve"> PAGEREF _Toc230163990 \h </w:instrText>
        </w:r>
        <w:r>
          <w:rPr>
            <w:webHidden/>
          </w:rPr>
        </w:r>
        <w:r>
          <w:rPr>
            <w:webHidden/>
          </w:rPr>
          <w:fldChar w:fldCharType="separate"/>
        </w:r>
        <w:r>
          <w:rPr>
            <w:webHidden/>
          </w:rPr>
          <w:t>6-8</w:t>
        </w:r>
        <w:r>
          <w:rPr>
            <w:webHidden/>
          </w:rPr>
          <w:fldChar w:fldCharType="end"/>
        </w:r>
      </w:hyperlink>
    </w:p>
    <w:p w14:paraId="48ABA390" w14:textId="4F2BCA6F" w:rsidR="00EC7503" w:rsidRDefault="00EC7503">
      <w:pPr>
        <w:pStyle w:val="TableofFigures"/>
        <w:rPr>
          <w:rFonts w:eastAsiaTheme="minorEastAsia" w:cstheme="minorBidi"/>
          <w:kern w:val="2"/>
          <w:sz w:val="24"/>
          <w:szCs w:val="24"/>
          <w14:ligatures w14:val="standardContextual"/>
        </w:rPr>
      </w:pPr>
      <w:hyperlink w:anchor="_Toc230163991" w:history="1">
        <w:r w:rsidRPr="00B545B5">
          <w:rPr>
            <w:rStyle w:val="Hyperlink"/>
            <w:lang w:bidi="en-US"/>
          </w:rPr>
          <w:t>Figure 6</w:t>
        </w:r>
        <w:r w:rsidRPr="00B545B5">
          <w:rPr>
            <w:rStyle w:val="Hyperlink"/>
            <w:lang w:bidi="en-US"/>
          </w:rPr>
          <w:noBreakHyphen/>
          <w:t>14: Navigating Search Results – Horizontal Bar</w:t>
        </w:r>
        <w:r>
          <w:rPr>
            <w:webHidden/>
          </w:rPr>
          <w:tab/>
        </w:r>
        <w:r>
          <w:rPr>
            <w:webHidden/>
          </w:rPr>
          <w:fldChar w:fldCharType="begin"/>
        </w:r>
        <w:r>
          <w:rPr>
            <w:webHidden/>
          </w:rPr>
          <w:instrText xml:space="preserve"> PAGEREF _Toc230163991 \h </w:instrText>
        </w:r>
        <w:r>
          <w:rPr>
            <w:webHidden/>
          </w:rPr>
        </w:r>
        <w:r>
          <w:rPr>
            <w:webHidden/>
          </w:rPr>
          <w:fldChar w:fldCharType="separate"/>
        </w:r>
        <w:r>
          <w:rPr>
            <w:webHidden/>
          </w:rPr>
          <w:t>6-8</w:t>
        </w:r>
        <w:r>
          <w:rPr>
            <w:webHidden/>
          </w:rPr>
          <w:fldChar w:fldCharType="end"/>
        </w:r>
      </w:hyperlink>
    </w:p>
    <w:p w14:paraId="7BAEB016" w14:textId="08FC9FB3" w:rsidR="00EC7503" w:rsidRDefault="00EC7503">
      <w:pPr>
        <w:pStyle w:val="TableofFigures"/>
        <w:rPr>
          <w:rFonts w:eastAsiaTheme="minorEastAsia" w:cstheme="minorBidi"/>
          <w:kern w:val="2"/>
          <w:sz w:val="24"/>
          <w:szCs w:val="24"/>
          <w14:ligatures w14:val="standardContextual"/>
        </w:rPr>
      </w:pPr>
      <w:hyperlink w:anchor="_Toc230163992" w:history="1">
        <w:r w:rsidRPr="00B545B5">
          <w:rPr>
            <w:rStyle w:val="Hyperlink"/>
            <w:lang w:bidi="en-US"/>
          </w:rPr>
          <w:t>Figure 6</w:t>
        </w:r>
        <w:r w:rsidRPr="00B545B5">
          <w:rPr>
            <w:rStyle w:val="Hyperlink"/>
            <w:lang w:bidi="en-US"/>
          </w:rPr>
          <w:noBreakHyphen/>
          <w:t>15: Scrolling by Page</w:t>
        </w:r>
        <w:r>
          <w:rPr>
            <w:webHidden/>
          </w:rPr>
          <w:tab/>
        </w:r>
        <w:r>
          <w:rPr>
            <w:webHidden/>
          </w:rPr>
          <w:fldChar w:fldCharType="begin"/>
        </w:r>
        <w:r>
          <w:rPr>
            <w:webHidden/>
          </w:rPr>
          <w:instrText xml:space="preserve"> PAGEREF _Toc230163992 \h </w:instrText>
        </w:r>
        <w:r>
          <w:rPr>
            <w:webHidden/>
          </w:rPr>
        </w:r>
        <w:r>
          <w:rPr>
            <w:webHidden/>
          </w:rPr>
          <w:fldChar w:fldCharType="separate"/>
        </w:r>
        <w:r>
          <w:rPr>
            <w:webHidden/>
          </w:rPr>
          <w:t>6-8</w:t>
        </w:r>
        <w:r>
          <w:rPr>
            <w:webHidden/>
          </w:rPr>
          <w:fldChar w:fldCharType="end"/>
        </w:r>
      </w:hyperlink>
    </w:p>
    <w:p w14:paraId="77A647F5" w14:textId="08D9377E" w:rsidR="00EC7503" w:rsidRDefault="00EC7503">
      <w:pPr>
        <w:pStyle w:val="TableofFigures"/>
        <w:rPr>
          <w:rFonts w:eastAsiaTheme="minorEastAsia" w:cstheme="minorBidi"/>
          <w:kern w:val="2"/>
          <w:sz w:val="24"/>
          <w:szCs w:val="24"/>
          <w14:ligatures w14:val="standardContextual"/>
        </w:rPr>
      </w:pPr>
      <w:hyperlink w:anchor="_Toc230163993" w:history="1">
        <w:r w:rsidRPr="00B545B5">
          <w:rPr>
            <w:rStyle w:val="Hyperlink"/>
            <w:lang w:bidi="en-US"/>
          </w:rPr>
          <w:t>Figure 6</w:t>
        </w:r>
        <w:r w:rsidRPr="00B545B5">
          <w:rPr>
            <w:rStyle w:val="Hyperlink"/>
            <w:lang w:bidi="en-US"/>
          </w:rPr>
          <w:noBreakHyphen/>
          <w:t>16: Navigating by Specific Page Number</w:t>
        </w:r>
        <w:r>
          <w:rPr>
            <w:webHidden/>
          </w:rPr>
          <w:tab/>
        </w:r>
        <w:r>
          <w:rPr>
            <w:webHidden/>
          </w:rPr>
          <w:fldChar w:fldCharType="begin"/>
        </w:r>
        <w:r>
          <w:rPr>
            <w:webHidden/>
          </w:rPr>
          <w:instrText xml:space="preserve"> PAGEREF _Toc230163993 \h </w:instrText>
        </w:r>
        <w:r>
          <w:rPr>
            <w:webHidden/>
          </w:rPr>
        </w:r>
        <w:r>
          <w:rPr>
            <w:webHidden/>
          </w:rPr>
          <w:fldChar w:fldCharType="separate"/>
        </w:r>
        <w:r>
          <w:rPr>
            <w:webHidden/>
          </w:rPr>
          <w:t>6-8</w:t>
        </w:r>
        <w:r>
          <w:rPr>
            <w:webHidden/>
          </w:rPr>
          <w:fldChar w:fldCharType="end"/>
        </w:r>
      </w:hyperlink>
    </w:p>
    <w:p w14:paraId="41236788" w14:textId="00C6028D" w:rsidR="00EC7503" w:rsidRDefault="00EC7503">
      <w:pPr>
        <w:pStyle w:val="TableofFigures"/>
        <w:rPr>
          <w:rFonts w:eastAsiaTheme="minorEastAsia" w:cstheme="minorBidi"/>
          <w:kern w:val="2"/>
          <w:sz w:val="24"/>
          <w:szCs w:val="24"/>
          <w14:ligatures w14:val="standardContextual"/>
        </w:rPr>
      </w:pPr>
      <w:hyperlink w:anchor="_Toc230163994" w:history="1">
        <w:r w:rsidRPr="00B545B5">
          <w:rPr>
            <w:rStyle w:val="Hyperlink"/>
            <w:lang w:bidi="en-US"/>
          </w:rPr>
          <w:t>Figure 6</w:t>
        </w:r>
        <w:r w:rsidRPr="00B545B5">
          <w:rPr>
            <w:rStyle w:val="Hyperlink"/>
            <w:lang w:bidi="en-US"/>
          </w:rPr>
          <w:noBreakHyphen/>
          <w:t>17: Viewing the Number of Records Returned</w:t>
        </w:r>
        <w:r>
          <w:rPr>
            <w:webHidden/>
          </w:rPr>
          <w:tab/>
        </w:r>
        <w:r>
          <w:rPr>
            <w:webHidden/>
          </w:rPr>
          <w:fldChar w:fldCharType="begin"/>
        </w:r>
        <w:r>
          <w:rPr>
            <w:webHidden/>
          </w:rPr>
          <w:instrText xml:space="preserve"> PAGEREF _Toc230163994 \h </w:instrText>
        </w:r>
        <w:r>
          <w:rPr>
            <w:webHidden/>
          </w:rPr>
        </w:r>
        <w:r>
          <w:rPr>
            <w:webHidden/>
          </w:rPr>
          <w:fldChar w:fldCharType="separate"/>
        </w:r>
        <w:r>
          <w:rPr>
            <w:webHidden/>
          </w:rPr>
          <w:t>6-9</w:t>
        </w:r>
        <w:r>
          <w:rPr>
            <w:webHidden/>
          </w:rPr>
          <w:fldChar w:fldCharType="end"/>
        </w:r>
      </w:hyperlink>
    </w:p>
    <w:p w14:paraId="0647AB0B" w14:textId="472E3FEE" w:rsidR="00EC7503" w:rsidRDefault="00EC7503">
      <w:pPr>
        <w:pStyle w:val="TableofFigures"/>
        <w:rPr>
          <w:rFonts w:eastAsiaTheme="minorEastAsia" w:cstheme="minorBidi"/>
          <w:kern w:val="2"/>
          <w:sz w:val="24"/>
          <w:szCs w:val="24"/>
          <w14:ligatures w14:val="standardContextual"/>
        </w:rPr>
      </w:pPr>
      <w:hyperlink w:anchor="_Toc230163995" w:history="1">
        <w:r w:rsidRPr="00B545B5">
          <w:rPr>
            <w:rStyle w:val="Hyperlink"/>
            <w:lang w:bidi="en-US"/>
          </w:rPr>
          <w:t>Figure 6</w:t>
        </w:r>
        <w:r w:rsidRPr="00B545B5">
          <w:rPr>
            <w:rStyle w:val="Hyperlink"/>
            <w:lang w:bidi="en-US"/>
          </w:rPr>
          <w:noBreakHyphen/>
          <w:t>18: Exporting Notes Search Results to Excel</w:t>
        </w:r>
        <w:r>
          <w:rPr>
            <w:webHidden/>
          </w:rPr>
          <w:tab/>
        </w:r>
        <w:r>
          <w:rPr>
            <w:webHidden/>
          </w:rPr>
          <w:fldChar w:fldCharType="begin"/>
        </w:r>
        <w:r>
          <w:rPr>
            <w:webHidden/>
          </w:rPr>
          <w:instrText xml:space="preserve"> PAGEREF _Toc230163995 \h </w:instrText>
        </w:r>
        <w:r>
          <w:rPr>
            <w:webHidden/>
          </w:rPr>
        </w:r>
        <w:r>
          <w:rPr>
            <w:webHidden/>
          </w:rPr>
          <w:fldChar w:fldCharType="separate"/>
        </w:r>
        <w:r>
          <w:rPr>
            <w:webHidden/>
          </w:rPr>
          <w:t>6-9</w:t>
        </w:r>
        <w:r>
          <w:rPr>
            <w:webHidden/>
          </w:rPr>
          <w:fldChar w:fldCharType="end"/>
        </w:r>
      </w:hyperlink>
    </w:p>
    <w:p w14:paraId="06798849" w14:textId="386D8348" w:rsidR="00EC7503" w:rsidRDefault="00EC7503">
      <w:pPr>
        <w:pStyle w:val="TableofFigures"/>
        <w:rPr>
          <w:rFonts w:eastAsiaTheme="minorEastAsia" w:cstheme="minorBidi"/>
          <w:kern w:val="2"/>
          <w:sz w:val="24"/>
          <w:szCs w:val="24"/>
          <w14:ligatures w14:val="standardContextual"/>
        </w:rPr>
      </w:pPr>
      <w:hyperlink w:anchor="_Toc230163996" w:history="1">
        <w:r w:rsidRPr="00B545B5">
          <w:rPr>
            <w:rStyle w:val="Hyperlink"/>
            <w:lang w:bidi="en-US"/>
          </w:rPr>
          <w:t>Figure 6</w:t>
        </w:r>
        <w:r w:rsidRPr="00B545B5">
          <w:rPr>
            <w:rStyle w:val="Hyperlink"/>
            <w:lang w:bidi="en-US"/>
          </w:rPr>
          <w:noBreakHyphen/>
          <w:t>19: Critical Alerts Window</w:t>
        </w:r>
        <w:r>
          <w:rPr>
            <w:webHidden/>
          </w:rPr>
          <w:tab/>
        </w:r>
        <w:r>
          <w:rPr>
            <w:webHidden/>
          </w:rPr>
          <w:fldChar w:fldCharType="begin"/>
        </w:r>
        <w:r>
          <w:rPr>
            <w:webHidden/>
          </w:rPr>
          <w:instrText xml:space="preserve"> PAGEREF _Toc230163996 \h </w:instrText>
        </w:r>
        <w:r>
          <w:rPr>
            <w:webHidden/>
          </w:rPr>
        </w:r>
        <w:r>
          <w:rPr>
            <w:webHidden/>
          </w:rPr>
          <w:fldChar w:fldCharType="separate"/>
        </w:r>
        <w:r>
          <w:rPr>
            <w:webHidden/>
          </w:rPr>
          <w:t>6-10</w:t>
        </w:r>
        <w:r>
          <w:rPr>
            <w:webHidden/>
          </w:rPr>
          <w:fldChar w:fldCharType="end"/>
        </w:r>
      </w:hyperlink>
    </w:p>
    <w:p w14:paraId="7F6E1056" w14:textId="5ACD8D60" w:rsidR="00EC7503" w:rsidRDefault="00EC7503">
      <w:pPr>
        <w:pStyle w:val="TableofFigures"/>
        <w:rPr>
          <w:rFonts w:eastAsiaTheme="minorEastAsia" w:cstheme="minorBidi"/>
          <w:kern w:val="2"/>
          <w:sz w:val="24"/>
          <w:szCs w:val="24"/>
          <w14:ligatures w14:val="standardContextual"/>
        </w:rPr>
      </w:pPr>
      <w:hyperlink w:anchor="_Toc230163997" w:history="1">
        <w:r w:rsidRPr="00B545B5">
          <w:rPr>
            <w:rStyle w:val="Hyperlink"/>
            <w:lang w:bidi="en-US"/>
          </w:rPr>
          <w:t>Figure 6</w:t>
        </w:r>
        <w:r w:rsidRPr="00B545B5">
          <w:rPr>
            <w:rStyle w:val="Hyperlink"/>
            <w:lang w:bidi="en-US"/>
          </w:rPr>
          <w:noBreakHyphen/>
          <w:t>20: Loan Balance Screen</w:t>
        </w:r>
        <w:r>
          <w:rPr>
            <w:webHidden/>
          </w:rPr>
          <w:tab/>
        </w:r>
        <w:r>
          <w:rPr>
            <w:webHidden/>
          </w:rPr>
          <w:fldChar w:fldCharType="begin"/>
        </w:r>
        <w:r>
          <w:rPr>
            <w:webHidden/>
          </w:rPr>
          <w:instrText xml:space="preserve"> PAGEREF _Toc230163997 \h </w:instrText>
        </w:r>
        <w:r>
          <w:rPr>
            <w:webHidden/>
          </w:rPr>
        </w:r>
        <w:r>
          <w:rPr>
            <w:webHidden/>
          </w:rPr>
          <w:fldChar w:fldCharType="separate"/>
        </w:r>
        <w:r>
          <w:rPr>
            <w:webHidden/>
          </w:rPr>
          <w:t>6-10</w:t>
        </w:r>
        <w:r>
          <w:rPr>
            <w:webHidden/>
          </w:rPr>
          <w:fldChar w:fldCharType="end"/>
        </w:r>
      </w:hyperlink>
    </w:p>
    <w:p w14:paraId="3C75BFCF" w14:textId="3FDBEEDC" w:rsidR="00EC7503" w:rsidRDefault="00EC7503">
      <w:pPr>
        <w:pStyle w:val="TableofFigures"/>
        <w:rPr>
          <w:rFonts w:eastAsiaTheme="minorEastAsia" w:cstheme="minorBidi"/>
          <w:kern w:val="2"/>
          <w:sz w:val="24"/>
          <w:szCs w:val="24"/>
          <w14:ligatures w14:val="standardContextual"/>
        </w:rPr>
      </w:pPr>
      <w:hyperlink w:anchor="_Toc230163998" w:history="1">
        <w:r w:rsidRPr="00B545B5">
          <w:rPr>
            <w:rStyle w:val="Hyperlink"/>
            <w:lang w:bidi="en-US"/>
          </w:rPr>
          <w:t>Figure 6</w:t>
        </w:r>
        <w:r w:rsidRPr="00B545B5">
          <w:rPr>
            <w:rStyle w:val="Hyperlink"/>
            <w:lang w:bidi="en-US"/>
          </w:rPr>
          <w:noBreakHyphen/>
          <w:t>21: Payment Plan Information Section</w:t>
        </w:r>
        <w:r>
          <w:rPr>
            <w:webHidden/>
          </w:rPr>
          <w:tab/>
        </w:r>
        <w:r>
          <w:rPr>
            <w:webHidden/>
          </w:rPr>
          <w:fldChar w:fldCharType="begin"/>
        </w:r>
        <w:r>
          <w:rPr>
            <w:webHidden/>
          </w:rPr>
          <w:instrText xml:space="preserve"> PAGEREF _Toc230163998 \h </w:instrText>
        </w:r>
        <w:r>
          <w:rPr>
            <w:webHidden/>
          </w:rPr>
        </w:r>
        <w:r>
          <w:rPr>
            <w:webHidden/>
          </w:rPr>
          <w:fldChar w:fldCharType="separate"/>
        </w:r>
        <w:r>
          <w:rPr>
            <w:webHidden/>
          </w:rPr>
          <w:t>6-11</w:t>
        </w:r>
        <w:r>
          <w:rPr>
            <w:webHidden/>
          </w:rPr>
          <w:fldChar w:fldCharType="end"/>
        </w:r>
      </w:hyperlink>
    </w:p>
    <w:p w14:paraId="0C4C38C0" w14:textId="5913F9B9" w:rsidR="00EC7503" w:rsidRDefault="00EC7503">
      <w:pPr>
        <w:pStyle w:val="TableofFigures"/>
        <w:rPr>
          <w:rFonts w:eastAsiaTheme="minorEastAsia" w:cstheme="minorBidi"/>
          <w:kern w:val="2"/>
          <w:sz w:val="24"/>
          <w:szCs w:val="24"/>
          <w14:ligatures w14:val="standardContextual"/>
        </w:rPr>
      </w:pPr>
      <w:hyperlink w:anchor="_Toc230163999" w:history="1">
        <w:r w:rsidRPr="00B545B5">
          <w:rPr>
            <w:rStyle w:val="Hyperlink"/>
            <w:lang w:bidi="en-US"/>
          </w:rPr>
          <w:t>Figure 6</w:t>
        </w:r>
        <w:r w:rsidRPr="00B545B5">
          <w:rPr>
            <w:rStyle w:val="Hyperlink"/>
            <w:lang w:bidi="en-US"/>
          </w:rPr>
          <w:noBreakHyphen/>
          <w:t>22: Edit Payment Plan Window</w:t>
        </w:r>
        <w:r>
          <w:rPr>
            <w:webHidden/>
          </w:rPr>
          <w:tab/>
        </w:r>
        <w:r>
          <w:rPr>
            <w:webHidden/>
          </w:rPr>
          <w:fldChar w:fldCharType="begin"/>
        </w:r>
        <w:r>
          <w:rPr>
            <w:webHidden/>
          </w:rPr>
          <w:instrText xml:space="preserve"> PAGEREF _Toc230163999 \h </w:instrText>
        </w:r>
        <w:r>
          <w:rPr>
            <w:webHidden/>
          </w:rPr>
        </w:r>
        <w:r>
          <w:rPr>
            <w:webHidden/>
          </w:rPr>
          <w:fldChar w:fldCharType="separate"/>
        </w:r>
        <w:r>
          <w:rPr>
            <w:webHidden/>
          </w:rPr>
          <w:t>6-11</w:t>
        </w:r>
        <w:r>
          <w:rPr>
            <w:webHidden/>
          </w:rPr>
          <w:fldChar w:fldCharType="end"/>
        </w:r>
      </w:hyperlink>
    </w:p>
    <w:p w14:paraId="6329DB57" w14:textId="7589015F" w:rsidR="00EC7503" w:rsidRDefault="00EC7503">
      <w:pPr>
        <w:pStyle w:val="TableofFigures"/>
        <w:rPr>
          <w:rFonts w:eastAsiaTheme="minorEastAsia" w:cstheme="minorBidi"/>
          <w:kern w:val="2"/>
          <w:sz w:val="24"/>
          <w:szCs w:val="24"/>
          <w14:ligatures w14:val="standardContextual"/>
        </w:rPr>
      </w:pPr>
      <w:hyperlink w:anchor="_Toc230164000" w:history="1">
        <w:r w:rsidRPr="00B545B5">
          <w:rPr>
            <w:rStyle w:val="Hyperlink"/>
            <w:lang w:bidi="en-US"/>
          </w:rPr>
          <w:t>Figure 6</w:t>
        </w:r>
        <w:r w:rsidRPr="00B545B5">
          <w:rPr>
            <w:rStyle w:val="Hyperlink"/>
            <w:lang w:bidi="en-US"/>
          </w:rPr>
          <w:noBreakHyphen/>
          <w:t>23: Audit Information Section on Loan Balance Screen</w:t>
        </w:r>
        <w:r>
          <w:rPr>
            <w:webHidden/>
          </w:rPr>
          <w:tab/>
        </w:r>
        <w:r>
          <w:rPr>
            <w:webHidden/>
          </w:rPr>
          <w:fldChar w:fldCharType="begin"/>
        </w:r>
        <w:r>
          <w:rPr>
            <w:webHidden/>
          </w:rPr>
          <w:instrText xml:space="preserve"> PAGEREF _Toc230164000 \h </w:instrText>
        </w:r>
        <w:r>
          <w:rPr>
            <w:webHidden/>
          </w:rPr>
        </w:r>
        <w:r>
          <w:rPr>
            <w:webHidden/>
          </w:rPr>
          <w:fldChar w:fldCharType="separate"/>
        </w:r>
        <w:r>
          <w:rPr>
            <w:webHidden/>
          </w:rPr>
          <w:t>6-12</w:t>
        </w:r>
        <w:r>
          <w:rPr>
            <w:webHidden/>
          </w:rPr>
          <w:fldChar w:fldCharType="end"/>
        </w:r>
      </w:hyperlink>
    </w:p>
    <w:p w14:paraId="57D07E48" w14:textId="2CFBCAF4" w:rsidR="00EC7503" w:rsidRDefault="00EC7503">
      <w:pPr>
        <w:pStyle w:val="TableofFigures"/>
        <w:rPr>
          <w:rFonts w:eastAsiaTheme="minorEastAsia" w:cstheme="minorBidi"/>
          <w:kern w:val="2"/>
          <w:sz w:val="24"/>
          <w:szCs w:val="24"/>
          <w14:ligatures w14:val="standardContextual"/>
        </w:rPr>
      </w:pPr>
      <w:hyperlink w:anchor="_Toc230164001" w:history="1">
        <w:r w:rsidRPr="00B545B5">
          <w:rPr>
            <w:rStyle w:val="Hyperlink"/>
            <w:lang w:bidi="en-US"/>
          </w:rPr>
          <w:t>Figure 6</w:t>
        </w:r>
        <w:r w:rsidRPr="00B545B5">
          <w:rPr>
            <w:rStyle w:val="Hyperlink"/>
            <w:lang w:bidi="en-US"/>
          </w:rPr>
          <w:noBreakHyphen/>
          <w:t>24: User Information Window</w:t>
        </w:r>
        <w:r>
          <w:rPr>
            <w:webHidden/>
          </w:rPr>
          <w:tab/>
        </w:r>
        <w:r>
          <w:rPr>
            <w:webHidden/>
          </w:rPr>
          <w:fldChar w:fldCharType="begin"/>
        </w:r>
        <w:r>
          <w:rPr>
            <w:webHidden/>
          </w:rPr>
          <w:instrText xml:space="preserve"> PAGEREF _Toc230164001 \h </w:instrText>
        </w:r>
        <w:r>
          <w:rPr>
            <w:webHidden/>
          </w:rPr>
        </w:r>
        <w:r>
          <w:rPr>
            <w:webHidden/>
          </w:rPr>
          <w:fldChar w:fldCharType="separate"/>
        </w:r>
        <w:r>
          <w:rPr>
            <w:webHidden/>
          </w:rPr>
          <w:t>6-12</w:t>
        </w:r>
        <w:r>
          <w:rPr>
            <w:webHidden/>
          </w:rPr>
          <w:fldChar w:fldCharType="end"/>
        </w:r>
      </w:hyperlink>
    </w:p>
    <w:p w14:paraId="74897CA6" w14:textId="3994AB0B" w:rsidR="00EC7503" w:rsidRDefault="00EC7503">
      <w:pPr>
        <w:pStyle w:val="TableofFigures"/>
        <w:rPr>
          <w:rFonts w:eastAsiaTheme="minorEastAsia" w:cstheme="minorBidi"/>
          <w:kern w:val="2"/>
          <w:sz w:val="24"/>
          <w:szCs w:val="24"/>
          <w14:ligatures w14:val="standardContextual"/>
        </w:rPr>
      </w:pPr>
      <w:hyperlink w:anchor="_Toc230164002" w:history="1">
        <w:r w:rsidRPr="00B545B5">
          <w:rPr>
            <w:rStyle w:val="Hyperlink"/>
            <w:lang w:bidi="en-US"/>
          </w:rPr>
          <w:t>Figure 6</w:t>
        </w:r>
        <w:r w:rsidRPr="00B545B5">
          <w:rPr>
            <w:rStyle w:val="Hyperlink"/>
            <w:lang w:bidi="en-US"/>
          </w:rPr>
          <w:noBreakHyphen/>
          <w:t>25: LESA Payment Plan Information Section</w:t>
        </w:r>
        <w:r>
          <w:rPr>
            <w:webHidden/>
          </w:rPr>
          <w:tab/>
        </w:r>
        <w:r>
          <w:rPr>
            <w:webHidden/>
          </w:rPr>
          <w:fldChar w:fldCharType="begin"/>
        </w:r>
        <w:r>
          <w:rPr>
            <w:webHidden/>
          </w:rPr>
          <w:instrText xml:space="preserve"> PAGEREF _Toc230164002 \h </w:instrText>
        </w:r>
        <w:r>
          <w:rPr>
            <w:webHidden/>
          </w:rPr>
        </w:r>
        <w:r>
          <w:rPr>
            <w:webHidden/>
          </w:rPr>
          <w:fldChar w:fldCharType="separate"/>
        </w:r>
        <w:r>
          <w:rPr>
            <w:webHidden/>
          </w:rPr>
          <w:t>6-12</w:t>
        </w:r>
        <w:r>
          <w:rPr>
            <w:webHidden/>
          </w:rPr>
          <w:fldChar w:fldCharType="end"/>
        </w:r>
      </w:hyperlink>
    </w:p>
    <w:p w14:paraId="597FED1B" w14:textId="21EE38CE" w:rsidR="00EC7503" w:rsidRDefault="00EC7503">
      <w:pPr>
        <w:pStyle w:val="TableofFigures"/>
        <w:rPr>
          <w:rFonts w:eastAsiaTheme="minorEastAsia" w:cstheme="minorBidi"/>
          <w:kern w:val="2"/>
          <w:sz w:val="24"/>
          <w:szCs w:val="24"/>
          <w14:ligatures w14:val="standardContextual"/>
        </w:rPr>
      </w:pPr>
      <w:hyperlink w:anchor="_Toc230164003" w:history="1">
        <w:r w:rsidRPr="00B545B5">
          <w:rPr>
            <w:rStyle w:val="Hyperlink"/>
            <w:lang w:bidi="en-US"/>
          </w:rPr>
          <w:t>Figure 6</w:t>
        </w:r>
        <w:r w:rsidRPr="00B545B5">
          <w:rPr>
            <w:rStyle w:val="Hyperlink"/>
            <w:lang w:bidi="en-US"/>
          </w:rPr>
          <w:noBreakHyphen/>
          <w:t>26: Edit LESA Payment Plan Window</w:t>
        </w:r>
        <w:r>
          <w:rPr>
            <w:webHidden/>
          </w:rPr>
          <w:tab/>
        </w:r>
        <w:r>
          <w:rPr>
            <w:webHidden/>
          </w:rPr>
          <w:fldChar w:fldCharType="begin"/>
        </w:r>
        <w:r>
          <w:rPr>
            <w:webHidden/>
          </w:rPr>
          <w:instrText xml:space="preserve"> PAGEREF _Toc230164003 \h </w:instrText>
        </w:r>
        <w:r>
          <w:rPr>
            <w:webHidden/>
          </w:rPr>
        </w:r>
        <w:r>
          <w:rPr>
            <w:webHidden/>
          </w:rPr>
          <w:fldChar w:fldCharType="separate"/>
        </w:r>
        <w:r>
          <w:rPr>
            <w:webHidden/>
          </w:rPr>
          <w:t>6-13</w:t>
        </w:r>
        <w:r>
          <w:rPr>
            <w:webHidden/>
          </w:rPr>
          <w:fldChar w:fldCharType="end"/>
        </w:r>
      </w:hyperlink>
    </w:p>
    <w:p w14:paraId="1BB807F1" w14:textId="416A3DA7" w:rsidR="00EC7503" w:rsidRDefault="00EC7503">
      <w:pPr>
        <w:pStyle w:val="TableofFigures"/>
        <w:rPr>
          <w:rFonts w:eastAsiaTheme="minorEastAsia" w:cstheme="minorBidi"/>
          <w:kern w:val="2"/>
          <w:sz w:val="24"/>
          <w:szCs w:val="24"/>
          <w14:ligatures w14:val="standardContextual"/>
        </w:rPr>
      </w:pPr>
      <w:hyperlink w:anchor="_Toc230164004" w:history="1">
        <w:r w:rsidRPr="00B545B5">
          <w:rPr>
            <w:rStyle w:val="Hyperlink"/>
            <w:lang w:bidi="en-US"/>
          </w:rPr>
          <w:t>Figure 6</w:t>
        </w:r>
        <w:r w:rsidRPr="00B545B5">
          <w:rPr>
            <w:rStyle w:val="Hyperlink"/>
            <w:lang w:bidi="en-US"/>
          </w:rPr>
          <w:noBreakHyphen/>
          <w:t>27: Loan Details Screen</w:t>
        </w:r>
        <w:r>
          <w:rPr>
            <w:webHidden/>
          </w:rPr>
          <w:tab/>
        </w:r>
        <w:r>
          <w:rPr>
            <w:webHidden/>
          </w:rPr>
          <w:fldChar w:fldCharType="begin"/>
        </w:r>
        <w:r>
          <w:rPr>
            <w:webHidden/>
          </w:rPr>
          <w:instrText xml:space="preserve"> PAGEREF _Toc230164004 \h </w:instrText>
        </w:r>
        <w:r>
          <w:rPr>
            <w:webHidden/>
          </w:rPr>
        </w:r>
        <w:r>
          <w:rPr>
            <w:webHidden/>
          </w:rPr>
          <w:fldChar w:fldCharType="separate"/>
        </w:r>
        <w:r>
          <w:rPr>
            <w:webHidden/>
          </w:rPr>
          <w:t>6-13</w:t>
        </w:r>
        <w:r>
          <w:rPr>
            <w:webHidden/>
          </w:rPr>
          <w:fldChar w:fldCharType="end"/>
        </w:r>
      </w:hyperlink>
    </w:p>
    <w:p w14:paraId="7E1567F0" w14:textId="63090F41" w:rsidR="00EC7503" w:rsidRDefault="00EC7503">
      <w:pPr>
        <w:pStyle w:val="TableofFigures"/>
        <w:rPr>
          <w:rFonts w:eastAsiaTheme="minorEastAsia" w:cstheme="minorBidi"/>
          <w:kern w:val="2"/>
          <w:sz w:val="24"/>
          <w:szCs w:val="24"/>
          <w14:ligatures w14:val="standardContextual"/>
        </w:rPr>
      </w:pPr>
      <w:hyperlink w:anchor="_Toc230164005" w:history="1">
        <w:r w:rsidRPr="00B545B5">
          <w:rPr>
            <w:rStyle w:val="Hyperlink"/>
            <w:lang w:bidi="en-US"/>
          </w:rPr>
          <w:t>Figure 6</w:t>
        </w:r>
        <w:r w:rsidRPr="00B545B5">
          <w:rPr>
            <w:rStyle w:val="Hyperlink"/>
            <w:lang w:bidi="en-US"/>
          </w:rPr>
          <w:noBreakHyphen/>
          <w:t>28: Edit Loan Dates Window</w:t>
        </w:r>
        <w:r>
          <w:rPr>
            <w:webHidden/>
          </w:rPr>
          <w:tab/>
        </w:r>
        <w:r>
          <w:rPr>
            <w:webHidden/>
          </w:rPr>
          <w:fldChar w:fldCharType="begin"/>
        </w:r>
        <w:r>
          <w:rPr>
            <w:webHidden/>
          </w:rPr>
          <w:instrText xml:space="preserve"> PAGEREF _Toc230164005 \h </w:instrText>
        </w:r>
        <w:r>
          <w:rPr>
            <w:webHidden/>
          </w:rPr>
        </w:r>
        <w:r>
          <w:rPr>
            <w:webHidden/>
          </w:rPr>
          <w:fldChar w:fldCharType="separate"/>
        </w:r>
        <w:r>
          <w:rPr>
            <w:webHidden/>
          </w:rPr>
          <w:t>6-14</w:t>
        </w:r>
        <w:r>
          <w:rPr>
            <w:webHidden/>
          </w:rPr>
          <w:fldChar w:fldCharType="end"/>
        </w:r>
      </w:hyperlink>
    </w:p>
    <w:p w14:paraId="164155A8" w14:textId="7211DD1C" w:rsidR="00EC7503" w:rsidRDefault="00EC7503">
      <w:pPr>
        <w:pStyle w:val="TableofFigures"/>
        <w:rPr>
          <w:rFonts w:eastAsiaTheme="minorEastAsia" w:cstheme="minorBidi"/>
          <w:kern w:val="2"/>
          <w:sz w:val="24"/>
          <w:szCs w:val="24"/>
          <w14:ligatures w14:val="standardContextual"/>
        </w:rPr>
      </w:pPr>
      <w:hyperlink w:anchor="_Toc230164006" w:history="1">
        <w:r w:rsidRPr="00B545B5">
          <w:rPr>
            <w:rStyle w:val="Hyperlink"/>
            <w:lang w:bidi="en-US"/>
          </w:rPr>
          <w:t>Figure 6</w:t>
        </w:r>
        <w:r w:rsidRPr="00B545B5">
          <w:rPr>
            <w:rStyle w:val="Hyperlink"/>
            <w:lang w:bidi="en-US"/>
          </w:rPr>
          <w:noBreakHyphen/>
          <w:t>29: Edit Loan Identifiers Window</w:t>
        </w:r>
        <w:r>
          <w:rPr>
            <w:webHidden/>
          </w:rPr>
          <w:tab/>
        </w:r>
        <w:r>
          <w:rPr>
            <w:webHidden/>
          </w:rPr>
          <w:fldChar w:fldCharType="begin"/>
        </w:r>
        <w:r>
          <w:rPr>
            <w:webHidden/>
          </w:rPr>
          <w:instrText xml:space="preserve"> PAGEREF _Toc230164006 \h </w:instrText>
        </w:r>
        <w:r>
          <w:rPr>
            <w:webHidden/>
          </w:rPr>
        </w:r>
        <w:r>
          <w:rPr>
            <w:webHidden/>
          </w:rPr>
          <w:fldChar w:fldCharType="separate"/>
        </w:r>
        <w:r>
          <w:rPr>
            <w:webHidden/>
          </w:rPr>
          <w:t>6-14</w:t>
        </w:r>
        <w:r>
          <w:rPr>
            <w:webHidden/>
          </w:rPr>
          <w:fldChar w:fldCharType="end"/>
        </w:r>
      </w:hyperlink>
    </w:p>
    <w:p w14:paraId="637FBE0F" w14:textId="1DEDC68B" w:rsidR="00EC7503" w:rsidRDefault="00EC7503">
      <w:pPr>
        <w:pStyle w:val="TableofFigures"/>
        <w:rPr>
          <w:rFonts w:eastAsiaTheme="minorEastAsia" w:cstheme="minorBidi"/>
          <w:kern w:val="2"/>
          <w:sz w:val="24"/>
          <w:szCs w:val="24"/>
          <w14:ligatures w14:val="standardContextual"/>
        </w:rPr>
      </w:pPr>
      <w:hyperlink w:anchor="_Toc230164007" w:history="1">
        <w:r w:rsidRPr="00B545B5">
          <w:rPr>
            <w:rStyle w:val="Hyperlink"/>
            <w:lang w:bidi="en-US"/>
          </w:rPr>
          <w:t>Figure 6</w:t>
        </w:r>
        <w:r w:rsidRPr="00B545B5">
          <w:rPr>
            <w:rStyle w:val="Hyperlink"/>
            <w:lang w:bidi="en-US"/>
          </w:rPr>
          <w:noBreakHyphen/>
          <w:t>30: Audit Information Section on Loan Details Screen</w:t>
        </w:r>
        <w:r>
          <w:rPr>
            <w:webHidden/>
          </w:rPr>
          <w:tab/>
        </w:r>
        <w:r>
          <w:rPr>
            <w:webHidden/>
          </w:rPr>
          <w:fldChar w:fldCharType="begin"/>
        </w:r>
        <w:r>
          <w:rPr>
            <w:webHidden/>
          </w:rPr>
          <w:instrText xml:space="preserve"> PAGEREF _Toc230164007 \h </w:instrText>
        </w:r>
        <w:r>
          <w:rPr>
            <w:webHidden/>
          </w:rPr>
        </w:r>
        <w:r>
          <w:rPr>
            <w:webHidden/>
          </w:rPr>
          <w:fldChar w:fldCharType="separate"/>
        </w:r>
        <w:r>
          <w:rPr>
            <w:webHidden/>
          </w:rPr>
          <w:t>6-15</w:t>
        </w:r>
        <w:r>
          <w:rPr>
            <w:webHidden/>
          </w:rPr>
          <w:fldChar w:fldCharType="end"/>
        </w:r>
      </w:hyperlink>
    </w:p>
    <w:p w14:paraId="36AB2FD9" w14:textId="3648779F" w:rsidR="00EC7503" w:rsidRDefault="00EC7503">
      <w:pPr>
        <w:pStyle w:val="TableofFigures"/>
        <w:rPr>
          <w:rFonts w:eastAsiaTheme="minorEastAsia" w:cstheme="minorBidi"/>
          <w:kern w:val="2"/>
          <w:sz w:val="24"/>
          <w:szCs w:val="24"/>
          <w14:ligatures w14:val="standardContextual"/>
        </w:rPr>
      </w:pPr>
      <w:hyperlink w:anchor="_Toc230164008" w:history="1">
        <w:r w:rsidRPr="00B545B5">
          <w:rPr>
            <w:rStyle w:val="Hyperlink"/>
            <w:lang w:bidi="en-US"/>
          </w:rPr>
          <w:t>Figure 6</w:t>
        </w:r>
        <w:r w:rsidRPr="00B545B5">
          <w:rPr>
            <w:rStyle w:val="Hyperlink"/>
            <w:lang w:bidi="en-US"/>
          </w:rPr>
          <w:noBreakHyphen/>
          <w:t>31: User Information Window</w:t>
        </w:r>
        <w:r>
          <w:rPr>
            <w:webHidden/>
          </w:rPr>
          <w:tab/>
        </w:r>
        <w:r>
          <w:rPr>
            <w:webHidden/>
          </w:rPr>
          <w:fldChar w:fldCharType="begin"/>
        </w:r>
        <w:r>
          <w:rPr>
            <w:webHidden/>
          </w:rPr>
          <w:instrText xml:space="preserve"> PAGEREF _Toc230164008 \h </w:instrText>
        </w:r>
        <w:r>
          <w:rPr>
            <w:webHidden/>
          </w:rPr>
        </w:r>
        <w:r>
          <w:rPr>
            <w:webHidden/>
          </w:rPr>
          <w:fldChar w:fldCharType="separate"/>
        </w:r>
        <w:r>
          <w:rPr>
            <w:webHidden/>
          </w:rPr>
          <w:t>6-15</w:t>
        </w:r>
        <w:r>
          <w:rPr>
            <w:webHidden/>
          </w:rPr>
          <w:fldChar w:fldCharType="end"/>
        </w:r>
      </w:hyperlink>
    </w:p>
    <w:p w14:paraId="60576EF9" w14:textId="4D9AF382" w:rsidR="00EC7503" w:rsidRDefault="00EC7503">
      <w:pPr>
        <w:pStyle w:val="TableofFigures"/>
        <w:rPr>
          <w:rFonts w:eastAsiaTheme="minorEastAsia" w:cstheme="minorBidi"/>
          <w:kern w:val="2"/>
          <w:sz w:val="24"/>
          <w:szCs w:val="24"/>
          <w14:ligatures w14:val="standardContextual"/>
        </w:rPr>
      </w:pPr>
      <w:hyperlink w:anchor="_Toc230164009" w:history="1">
        <w:r w:rsidRPr="00B545B5">
          <w:rPr>
            <w:rStyle w:val="Hyperlink"/>
            <w:lang w:bidi="en-US"/>
          </w:rPr>
          <w:t>Figure 6</w:t>
        </w:r>
        <w:r w:rsidRPr="00B545B5">
          <w:rPr>
            <w:rStyle w:val="Hyperlink"/>
            <w:lang w:bidi="en-US"/>
          </w:rPr>
          <w:noBreakHyphen/>
          <w:t>32: Transactions – Loan Screen</w:t>
        </w:r>
        <w:r>
          <w:rPr>
            <w:webHidden/>
          </w:rPr>
          <w:tab/>
        </w:r>
        <w:r>
          <w:rPr>
            <w:webHidden/>
          </w:rPr>
          <w:fldChar w:fldCharType="begin"/>
        </w:r>
        <w:r>
          <w:rPr>
            <w:webHidden/>
          </w:rPr>
          <w:instrText xml:space="preserve"> PAGEREF _Toc230164009 \h </w:instrText>
        </w:r>
        <w:r>
          <w:rPr>
            <w:webHidden/>
          </w:rPr>
        </w:r>
        <w:r>
          <w:rPr>
            <w:webHidden/>
          </w:rPr>
          <w:fldChar w:fldCharType="separate"/>
        </w:r>
        <w:r>
          <w:rPr>
            <w:webHidden/>
          </w:rPr>
          <w:t>6-16</w:t>
        </w:r>
        <w:r>
          <w:rPr>
            <w:webHidden/>
          </w:rPr>
          <w:fldChar w:fldCharType="end"/>
        </w:r>
      </w:hyperlink>
    </w:p>
    <w:p w14:paraId="154929D1" w14:textId="66254B32" w:rsidR="00EC7503" w:rsidRDefault="00EC7503">
      <w:pPr>
        <w:pStyle w:val="TableofFigures"/>
        <w:rPr>
          <w:rFonts w:eastAsiaTheme="minorEastAsia" w:cstheme="minorBidi"/>
          <w:kern w:val="2"/>
          <w:sz w:val="24"/>
          <w:szCs w:val="24"/>
          <w14:ligatures w14:val="standardContextual"/>
        </w:rPr>
      </w:pPr>
      <w:hyperlink w:anchor="_Toc230164010" w:history="1">
        <w:r w:rsidRPr="00B545B5">
          <w:rPr>
            <w:rStyle w:val="Hyperlink"/>
            <w:lang w:bidi="en-US"/>
          </w:rPr>
          <w:t>Figure 6</w:t>
        </w:r>
        <w:r w:rsidRPr="00B545B5">
          <w:rPr>
            <w:rStyle w:val="Hyperlink"/>
            <w:lang w:bidi="en-US"/>
          </w:rPr>
          <w:noBreakHyphen/>
          <w:t>33: Loan Transactions Filter and Results Section</w:t>
        </w:r>
        <w:r>
          <w:rPr>
            <w:webHidden/>
          </w:rPr>
          <w:tab/>
        </w:r>
        <w:r>
          <w:rPr>
            <w:webHidden/>
          </w:rPr>
          <w:fldChar w:fldCharType="begin"/>
        </w:r>
        <w:r>
          <w:rPr>
            <w:webHidden/>
          </w:rPr>
          <w:instrText xml:space="preserve"> PAGEREF _Toc230164010 \h </w:instrText>
        </w:r>
        <w:r>
          <w:rPr>
            <w:webHidden/>
          </w:rPr>
        </w:r>
        <w:r>
          <w:rPr>
            <w:webHidden/>
          </w:rPr>
          <w:fldChar w:fldCharType="separate"/>
        </w:r>
        <w:r>
          <w:rPr>
            <w:webHidden/>
          </w:rPr>
          <w:t>6-18</w:t>
        </w:r>
        <w:r>
          <w:rPr>
            <w:webHidden/>
          </w:rPr>
          <w:fldChar w:fldCharType="end"/>
        </w:r>
      </w:hyperlink>
    </w:p>
    <w:p w14:paraId="32D5E4DC" w14:textId="2A32CFFD" w:rsidR="00EC7503" w:rsidRDefault="00EC7503">
      <w:pPr>
        <w:pStyle w:val="TableofFigures"/>
        <w:rPr>
          <w:rFonts w:eastAsiaTheme="minorEastAsia" w:cstheme="minorBidi"/>
          <w:kern w:val="2"/>
          <w:sz w:val="24"/>
          <w:szCs w:val="24"/>
          <w14:ligatures w14:val="standardContextual"/>
        </w:rPr>
      </w:pPr>
      <w:hyperlink w:anchor="_Toc230164011" w:history="1">
        <w:r w:rsidRPr="00B545B5">
          <w:rPr>
            <w:rStyle w:val="Hyperlink"/>
            <w:lang w:bidi="en-US"/>
          </w:rPr>
          <w:t>Figure 6</w:t>
        </w:r>
        <w:r w:rsidRPr="00B545B5">
          <w:rPr>
            <w:rStyle w:val="Hyperlink"/>
            <w:lang w:bidi="en-US"/>
          </w:rPr>
          <w:noBreakHyphen/>
          <w:t>34: Repay Transaction Window</w:t>
        </w:r>
        <w:r>
          <w:rPr>
            <w:webHidden/>
          </w:rPr>
          <w:tab/>
        </w:r>
        <w:r>
          <w:rPr>
            <w:webHidden/>
          </w:rPr>
          <w:fldChar w:fldCharType="begin"/>
        </w:r>
        <w:r>
          <w:rPr>
            <w:webHidden/>
          </w:rPr>
          <w:instrText xml:space="preserve"> PAGEREF _Toc230164011 \h </w:instrText>
        </w:r>
        <w:r>
          <w:rPr>
            <w:webHidden/>
          </w:rPr>
        </w:r>
        <w:r>
          <w:rPr>
            <w:webHidden/>
          </w:rPr>
          <w:fldChar w:fldCharType="separate"/>
        </w:r>
        <w:r>
          <w:rPr>
            <w:webHidden/>
          </w:rPr>
          <w:t>6-19</w:t>
        </w:r>
        <w:r>
          <w:rPr>
            <w:webHidden/>
          </w:rPr>
          <w:fldChar w:fldCharType="end"/>
        </w:r>
      </w:hyperlink>
    </w:p>
    <w:p w14:paraId="52B98CA9" w14:textId="1A8EDD92" w:rsidR="00EC7503" w:rsidRDefault="00EC7503">
      <w:pPr>
        <w:pStyle w:val="TableofFigures"/>
        <w:rPr>
          <w:rFonts w:eastAsiaTheme="minorEastAsia" w:cstheme="minorBidi"/>
          <w:kern w:val="2"/>
          <w:sz w:val="24"/>
          <w:szCs w:val="24"/>
          <w14:ligatures w14:val="standardContextual"/>
        </w:rPr>
      </w:pPr>
      <w:hyperlink w:anchor="_Toc230164012" w:history="1">
        <w:r w:rsidRPr="00B545B5">
          <w:rPr>
            <w:rStyle w:val="Hyperlink"/>
            <w:lang w:bidi="en-US"/>
          </w:rPr>
          <w:t>Figure 6</w:t>
        </w:r>
        <w:r w:rsidRPr="00B545B5">
          <w:rPr>
            <w:rStyle w:val="Hyperlink"/>
            <w:lang w:bidi="en-US"/>
          </w:rPr>
          <w:noBreakHyphen/>
          <w:t>35: New Loan Transaction - Terminate</w:t>
        </w:r>
        <w:r>
          <w:rPr>
            <w:webHidden/>
          </w:rPr>
          <w:tab/>
        </w:r>
        <w:r>
          <w:rPr>
            <w:webHidden/>
          </w:rPr>
          <w:fldChar w:fldCharType="begin"/>
        </w:r>
        <w:r>
          <w:rPr>
            <w:webHidden/>
          </w:rPr>
          <w:instrText xml:space="preserve"> PAGEREF _Toc230164012 \h </w:instrText>
        </w:r>
        <w:r>
          <w:rPr>
            <w:webHidden/>
          </w:rPr>
        </w:r>
        <w:r>
          <w:rPr>
            <w:webHidden/>
          </w:rPr>
          <w:fldChar w:fldCharType="separate"/>
        </w:r>
        <w:r>
          <w:rPr>
            <w:webHidden/>
          </w:rPr>
          <w:t>6-20</w:t>
        </w:r>
        <w:r>
          <w:rPr>
            <w:webHidden/>
          </w:rPr>
          <w:fldChar w:fldCharType="end"/>
        </w:r>
      </w:hyperlink>
    </w:p>
    <w:p w14:paraId="335606D6" w14:textId="53583072" w:rsidR="00EC7503" w:rsidRDefault="00EC7503">
      <w:pPr>
        <w:pStyle w:val="TableofFigures"/>
        <w:rPr>
          <w:rFonts w:eastAsiaTheme="minorEastAsia" w:cstheme="minorBidi"/>
          <w:kern w:val="2"/>
          <w:sz w:val="24"/>
          <w:szCs w:val="24"/>
          <w14:ligatures w14:val="standardContextual"/>
        </w:rPr>
      </w:pPr>
      <w:hyperlink w:anchor="_Toc230164013" w:history="1">
        <w:r w:rsidRPr="00B545B5">
          <w:rPr>
            <w:rStyle w:val="Hyperlink"/>
            <w:lang w:bidi="en-US"/>
          </w:rPr>
          <w:t>Figure 6</w:t>
        </w:r>
        <w:r w:rsidRPr="00B545B5">
          <w:rPr>
            <w:rStyle w:val="Hyperlink"/>
            <w:lang w:bidi="en-US"/>
          </w:rPr>
          <w:noBreakHyphen/>
          <w:t>36: Confirmation Message</w:t>
        </w:r>
        <w:r>
          <w:rPr>
            <w:webHidden/>
          </w:rPr>
          <w:tab/>
        </w:r>
        <w:r>
          <w:rPr>
            <w:webHidden/>
          </w:rPr>
          <w:fldChar w:fldCharType="begin"/>
        </w:r>
        <w:r>
          <w:rPr>
            <w:webHidden/>
          </w:rPr>
          <w:instrText xml:space="preserve"> PAGEREF _Toc230164013 \h </w:instrText>
        </w:r>
        <w:r>
          <w:rPr>
            <w:webHidden/>
          </w:rPr>
        </w:r>
        <w:r>
          <w:rPr>
            <w:webHidden/>
          </w:rPr>
          <w:fldChar w:fldCharType="separate"/>
        </w:r>
        <w:r>
          <w:rPr>
            <w:webHidden/>
          </w:rPr>
          <w:t>6-20</w:t>
        </w:r>
        <w:r>
          <w:rPr>
            <w:webHidden/>
          </w:rPr>
          <w:fldChar w:fldCharType="end"/>
        </w:r>
      </w:hyperlink>
    </w:p>
    <w:p w14:paraId="0651189C" w14:textId="43E9FD98" w:rsidR="00EC7503" w:rsidRDefault="00EC7503">
      <w:pPr>
        <w:pStyle w:val="TableofFigures"/>
        <w:rPr>
          <w:rFonts w:eastAsiaTheme="minorEastAsia" w:cstheme="minorBidi"/>
          <w:kern w:val="2"/>
          <w:sz w:val="24"/>
          <w:szCs w:val="24"/>
          <w14:ligatures w14:val="standardContextual"/>
        </w:rPr>
      </w:pPr>
      <w:hyperlink w:anchor="_Toc230164014" w:history="1">
        <w:r w:rsidRPr="00B545B5">
          <w:rPr>
            <w:rStyle w:val="Hyperlink"/>
            <w:lang w:bidi="en-US"/>
          </w:rPr>
          <w:t>Figure 6</w:t>
        </w:r>
        <w:r w:rsidRPr="00B545B5">
          <w:rPr>
            <w:rStyle w:val="Hyperlink"/>
            <w:lang w:bidi="en-US"/>
          </w:rPr>
          <w:noBreakHyphen/>
          <w:t>37: Adjust Loan Balance Window</w:t>
        </w:r>
        <w:r>
          <w:rPr>
            <w:webHidden/>
          </w:rPr>
          <w:tab/>
        </w:r>
        <w:r>
          <w:rPr>
            <w:webHidden/>
          </w:rPr>
          <w:fldChar w:fldCharType="begin"/>
        </w:r>
        <w:r>
          <w:rPr>
            <w:webHidden/>
          </w:rPr>
          <w:instrText xml:space="preserve"> PAGEREF _Toc230164014 \h </w:instrText>
        </w:r>
        <w:r>
          <w:rPr>
            <w:webHidden/>
          </w:rPr>
        </w:r>
        <w:r>
          <w:rPr>
            <w:webHidden/>
          </w:rPr>
          <w:fldChar w:fldCharType="separate"/>
        </w:r>
        <w:r>
          <w:rPr>
            <w:webHidden/>
          </w:rPr>
          <w:t>6-21</w:t>
        </w:r>
        <w:r>
          <w:rPr>
            <w:webHidden/>
          </w:rPr>
          <w:fldChar w:fldCharType="end"/>
        </w:r>
      </w:hyperlink>
    </w:p>
    <w:p w14:paraId="7029DC7B" w14:textId="1547C00E" w:rsidR="00EC7503" w:rsidRDefault="00EC7503">
      <w:pPr>
        <w:pStyle w:val="TableofFigures"/>
        <w:rPr>
          <w:rFonts w:eastAsiaTheme="minorEastAsia" w:cstheme="minorBidi"/>
          <w:kern w:val="2"/>
          <w:sz w:val="24"/>
          <w:szCs w:val="24"/>
          <w14:ligatures w14:val="standardContextual"/>
        </w:rPr>
      </w:pPr>
      <w:hyperlink w:anchor="_Toc230164015" w:history="1">
        <w:r w:rsidRPr="00B545B5">
          <w:rPr>
            <w:rStyle w:val="Hyperlink"/>
            <w:lang w:bidi="en-US"/>
          </w:rPr>
          <w:t>Figure 6</w:t>
        </w:r>
        <w:r w:rsidRPr="00B545B5">
          <w:rPr>
            <w:rStyle w:val="Hyperlink"/>
            <w:lang w:bidi="en-US"/>
          </w:rPr>
          <w:noBreakHyphen/>
          <w:t>38: Loan Balance Adjustment Transaction</w:t>
        </w:r>
        <w:r>
          <w:rPr>
            <w:webHidden/>
          </w:rPr>
          <w:tab/>
        </w:r>
        <w:r>
          <w:rPr>
            <w:webHidden/>
          </w:rPr>
          <w:fldChar w:fldCharType="begin"/>
        </w:r>
        <w:r>
          <w:rPr>
            <w:webHidden/>
          </w:rPr>
          <w:instrText xml:space="preserve"> PAGEREF _Toc230164015 \h </w:instrText>
        </w:r>
        <w:r>
          <w:rPr>
            <w:webHidden/>
          </w:rPr>
        </w:r>
        <w:r>
          <w:rPr>
            <w:webHidden/>
          </w:rPr>
          <w:fldChar w:fldCharType="separate"/>
        </w:r>
        <w:r>
          <w:rPr>
            <w:webHidden/>
          </w:rPr>
          <w:t>6-22</w:t>
        </w:r>
        <w:r>
          <w:rPr>
            <w:webHidden/>
          </w:rPr>
          <w:fldChar w:fldCharType="end"/>
        </w:r>
      </w:hyperlink>
    </w:p>
    <w:p w14:paraId="10FC4349" w14:textId="1413689F" w:rsidR="00EC7503" w:rsidRDefault="00EC7503">
      <w:pPr>
        <w:pStyle w:val="TableofFigures"/>
        <w:rPr>
          <w:rFonts w:eastAsiaTheme="minorEastAsia" w:cstheme="minorBidi"/>
          <w:kern w:val="2"/>
          <w:sz w:val="24"/>
          <w:szCs w:val="24"/>
          <w14:ligatures w14:val="standardContextual"/>
        </w:rPr>
      </w:pPr>
      <w:hyperlink w:anchor="_Toc230164016" w:history="1">
        <w:r w:rsidRPr="00B545B5">
          <w:rPr>
            <w:rStyle w:val="Hyperlink"/>
            <w:lang w:bidi="en-US"/>
          </w:rPr>
          <w:t>Figure 6</w:t>
        </w:r>
        <w:r w:rsidRPr="00B545B5">
          <w:rPr>
            <w:rStyle w:val="Hyperlink"/>
            <w:lang w:bidi="en-US"/>
          </w:rPr>
          <w:noBreakHyphen/>
          <w:t>39: Write-off Transaction Window</w:t>
        </w:r>
        <w:r>
          <w:rPr>
            <w:webHidden/>
          </w:rPr>
          <w:tab/>
        </w:r>
        <w:r>
          <w:rPr>
            <w:webHidden/>
          </w:rPr>
          <w:fldChar w:fldCharType="begin"/>
        </w:r>
        <w:r>
          <w:rPr>
            <w:webHidden/>
          </w:rPr>
          <w:instrText xml:space="preserve"> PAGEREF _Toc230164016 \h </w:instrText>
        </w:r>
        <w:r>
          <w:rPr>
            <w:webHidden/>
          </w:rPr>
        </w:r>
        <w:r>
          <w:rPr>
            <w:webHidden/>
          </w:rPr>
          <w:fldChar w:fldCharType="separate"/>
        </w:r>
        <w:r>
          <w:rPr>
            <w:webHidden/>
          </w:rPr>
          <w:t>6-22</w:t>
        </w:r>
        <w:r>
          <w:rPr>
            <w:webHidden/>
          </w:rPr>
          <w:fldChar w:fldCharType="end"/>
        </w:r>
      </w:hyperlink>
    </w:p>
    <w:p w14:paraId="38AE10E0" w14:textId="15BC828E" w:rsidR="00EC7503" w:rsidRDefault="00EC7503">
      <w:pPr>
        <w:pStyle w:val="TableofFigures"/>
        <w:rPr>
          <w:rFonts w:eastAsiaTheme="minorEastAsia" w:cstheme="minorBidi"/>
          <w:kern w:val="2"/>
          <w:sz w:val="24"/>
          <w:szCs w:val="24"/>
          <w14:ligatures w14:val="standardContextual"/>
        </w:rPr>
      </w:pPr>
      <w:hyperlink w:anchor="_Toc230164017" w:history="1">
        <w:r w:rsidRPr="00B545B5">
          <w:rPr>
            <w:rStyle w:val="Hyperlink"/>
            <w:lang w:bidi="en-US"/>
          </w:rPr>
          <w:t>Figure 6</w:t>
        </w:r>
        <w:r w:rsidRPr="00B545B5">
          <w:rPr>
            <w:rStyle w:val="Hyperlink"/>
            <w:lang w:bidi="en-US"/>
          </w:rPr>
          <w:noBreakHyphen/>
          <w:t>40: Repays- LESA  Transaction Window</w:t>
        </w:r>
        <w:r>
          <w:rPr>
            <w:webHidden/>
          </w:rPr>
          <w:tab/>
        </w:r>
        <w:r>
          <w:rPr>
            <w:webHidden/>
          </w:rPr>
          <w:fldChar w:fldCharType="begin"/>
        </w:r>
        <w:r>
          <w:rPr>
            <w:webHidden/>
          </w:rPr>
          <w:instrText xml:space="preserve"> PAGEREF _Toc230164017 \h </w:instrText>
        </w:r>
        <w:r>
          <w:rPr>
            <w:webHidden/>
          </w:rPr>
        </w:r>
        <w:r>
          <w:rPr>
            <w:webHidden/>
          </w:rPr>
          <w:fldChar w:fldCharType="separate"/>
        </w:r>
        <w:r>
          <w:rPr>
            <w:webHidden/>
          </w:rPr>
          <w:t>6-23</w:t>
        </w:r>
        <w:r>
          <w:rPr>
            <w:webHidden/>
          </w:rPr>
          <w:fldChar w:fldCharType="end"/>
        </w:r>
      </w:hyperlink>
    </w:p>
    <w:p w14:paraId="08CA348D" w14:textId="3DBF2BD0" w:rsidR="00EC7503" w:rsidRDefault="00EC7503">
      <w:pPr>
        <w:pStyle w:val="TableofFigures"/>
        <w:rPr>
          <w:rFonts w:eastAsiaTheme="minorEastAsia" w:cstheme="minorBidi"/>
          <w:kern w:val="2"/>
          <w:sz w:val="24"/>
          <w:szCs w:val="24"/>
          <w14:ligatures w14:val="standardContextual"/>
        </w:rPr>
      </w:pPr>
      <w:hyperlink w:anchor="_Toc230164018" w:history="1">
        <w:r w:rsidRPr="00B545B5">
          <w:rPr>
            <w:rStyle w:val="Hyperlink"/>
            <w:lang w:bidi="en-US"/>
          </w:rPr>
          <w:t>Figure 6</w:t>
        </w:r>
        <w:r w:rsidRPr="00B545B5">
          <w:rPr>
            <w:rStyle w:val="Hyperlink"/>
            <w:lang w:bidi="en-US"/>
          </w:rPr>
          <w:noBreakHyphen/>
          <w:t>41: Transactions – Growth</w:t>
        </w:r>
        <w:r>
          <w:rPr>
            <w:webHidden/>
          </w:rPr>
          <w:tab/>
        </w:r>
        <w:r>
          <w:rPr>
            <w:webHidden/>
          </w:rPr>
          <w:fldChar w:fldCharType="begin"/>
        </w:r>
        <w:r>
          <w:rPr>
            <w:webHidden/>
          </w:rPr>
          <w:instrText xml:space="preserve"> PAGEREF _Toc230164018 \h </w:instrText>
        </w:r>
        <w:r>
          <w:rPr>
            <w:webHidden/>
          </w:rPr>
        </w:r>
        <w:r>
          <w:rPr>
            <w:webHidden/>
          </w:rPr>
          <w:fldChar w:fldCharType="separate"/>
        </w:r>
        <w:r>
          <w:rPr>
            <w:webHidden/>
          </w:rPr>
          <w:t>6-23</w:t>
        </w:r>
        <w:r>
          <w:rPr>
            <w:webHidden/>
          </w:rPr>
          <w:fldChar w:fldCharType="end"/>
        </w:r>
      </w:hyperlink>
    </w:p>
    <w:p w14:paraId="504EAA29" w14:textId="329678C9" w:rsidR="00EC7503" w:rsidRDefault="00EC7503">
      <w:pPr>
        <w:pStyle w:val="TableofFigures"/>
        <w:rPr>
          <w:rFonts w:eastAsiaTheme="minorEastAsia" w:cstheme="minorBidi"/>
          <w:kern w:val="2"/>
          <w:sz w:val="24"/>
          <w:szCs w:val="24"/>
          <w14:ligatures w14:val="standardContextual"/>
        </w:rPr>
      </w:pPr>
      <w:hyperlink w:anchor="_Toc230164019" w:history="1">
        <w:r w:rsidRPr="00B545B5">
          <w:rPr>
            <w:rStyle w:val="Hyperlink"/>
            <w:lang w:bidi="en-US"/>
          </w:rPr>
          <w:t>Figure 6</w:t>
        </w:r>
        <w:r w:rsidRPr="00B545B5">
          <w:rPr>
            <w:rStyle w:val="Hyperlink"/>
            <w:lang w:bidi="en-US"/>
          </w:rPr>
          <w:noBreakHyphen/>
          <w:t>42: Growth Transactions Filter and Results Section</w:t>
        </w:r>
        <w:r>
          <w:rPr>
            <w:webHidden/>
          </w:rPr>
          <w:tab/>
        </w:r>
        <w:r>
          <w:rPr>
            <w:webHidden/>
          </w:rPr>
          <w:fldChar w:fldCharType="begin"/>
        </w:r>
        <w:r>
          <w:rPr>
            <w:webHidden/>
          </w:rPr>
          <w:instrText xml:space="preserve"> PAGEREF _Toc230164019 \h </w:instrText>
        </w:r>
        <w:r>
          <w:rPr>
            <w:webHidden/>
          </w:rPr>
        </w:r>
        <w:r>
          <w:rPr>
            <w:webHidden/>
          </w:rPr>
          <w:fldChar w:fldCharType="separate"/>
        </w:r>
        <w:r>
          <w:rPr>
            <w:webHidden/>
          </w:rPr>
          <w:t>6-25</w:t>
        </w:r>
        <w:r>
          <w:rPr>
            <w:webHidden/>
          </w:rPr>
          <w:fldChar w:fldCharType="end"/>
        </w:r>
      </w:hyperlink>
    </w:p>
    <w:p w14:paraId="74E2D5C9" w14:textId="2F3F71A6" w:rsidR="00EC7503" w:rsidRDefault="00EC7503">
      <w:pPr>
        <w:pStyle w:val="TableofFigures"/>
        <w:rPr>
          <w:rFonts w:eastAsiaTheme="minorEastAsia" w:cstheme="minorBidi"/>
          <w:kern w:val="2"/>
          <w:sz w:val="24"/>
          <w:szCs w:val="24"/>
          <w14:ligatures w14:val="standardContextual"/>
        </w:rPr>
      </w:pPr>
      <w:hyperlink w:anchor="_Toc230164020" w:history="1">
        <w:r w:rsidRPr="00B545B5">
          <w:rPr>
            <w:rStyle w:val="Hyperlink"/>
            <w:lang w:bidi="en-US"/>
          </w:rPr>
          <w:t>Figure 6</w:t>
        </w:r>
        <w:r w:rsidRPr="00B545B5">
          <w:rPr>
            <w:rStyle w:val="Hyperlink"/>
            <w:lang w:bidi="en-US"/>
          </w:rPr>
          <w:noBreakHyphen/>
          <w:t>43: Transactions - Set Aside</w:t>
        </w:r>
        <w:r>
          <w:rPr>
            <w:webHidden/>
          </w:rPr>
          <w:tab/>
        </w:r>
        <w:r>
          <w:rPr>
            <w:webHidden/>
          </w:rPr>
          <w:fldChar w:fldCharType="begin"/>
        </w:r>
        <w:r>
          <w:rPr>
            <w:webHidden/>
          </w:rPr>
          <w:instrText xml:space="preserve"> PAGEREF _Toc230164020 \h </w:instrText>
        </w:r>
        <w:r>
          <w:rPr>
            <w:webHidden/>
          </w:rPr>
        </w:r>
        <w:r>
          <w:rPr>
            <w:webHidden/>
          </w:rPr>
          <w:fldChar w:fldCharType="separate"/>
        </w:r>
        <w:r>
          <w:rPr>
            <w:webHidden/>
          </w:rPr>
          <w:t>6-25</w:t>
        </w:r>
        <w:r>
          <w:rPr>
            <w:webHidden/>
          </w:rPr>
          <w:fldChar w:fldCharType="end"/>
        </w:r>
      </w:hyperlink>
    </w:p>
    <w:p w14:paraId="3D3079A1" w14:textId="4F71AA2F" w:rsidR="00EC7503" w:rsidRDefault="00EC7503">
      <w:pPr>
        <w:pStyle w:val="TableofFigures"/>
        <w:rPr>
          <w:rFonts w:eastAsiaTheme="minorEastAsia" w:cstheme="minorBidi"/>
          <w:kern w:val="2"/>
          <w:sz w:val="24"/>
          <w:szCs w:val="24"/>
          <w14:ligatures w14:val="standardContextual"/>
        </w:rPr>
      </w:pPr>
      <w:hyperlink w:anchor="_Toc230164021" w:history="1">
        <w:r w:rsidRPr="00B545B5">
          <w:rPr>
            <w:rStyle w:val="Hyperlink"/>
            <w:lang w:bidi="en-US"/>
          </w:rPr>
          <w:t>Figure 6</w:t>
        </w:r>
        <w:r w:rsidRPr="00B545B5">
          <w:rPr>
            <w:rStyle w:val="Hyperlink"/>
            <w:lang w:bidi="en-US"/>
          </w:rPr>
          <w:noBreakHyphen/>
          <w:t>44: Set Aside Transactions Filter and Results Section</w:t>
        </w:r>
        <w:r>
          <w:rPr>
            <w:webHidden/>
          </w:rPr>
          <w:tab/>
        </w:r>
        <w:r>
          <w:rPr>
            <w:webHidden/>
          </w:rPr>
          <w:fldChar w:fldCharType="begin"/>
        </w:r>
        <w:r>
          <w:rPr>
            <w:webHidden/>
          </w:rPr>
          <w:instrText xml:space="preserve"> PAGEREF _Toc230164021 \h </w:instrText>
        </w:r>
        <w:r>
          <w:rPr>
            <w:webHidden/>
          </w:rPr>
        </w:r>
        <w:r>
          <w:rPr>
            <w:webHidden/>
          </w:rPr>
          <w:fldChar w:fldCharType="separate"/>
        </w:r>
        <w:r>
          <w:rPr>
            <w:webHidden/>
          </w:rPr>
          <w:t>6-26</w:t>
        </w:r>
        <w:r>
          <w:rPr>
            <w:webHidden/>
          </w:rPr>
          <w:fldChar w:fldCharType="end"/>
        </w:r>
      </w:hyperlink>
    </w:p>
    <w:p w14:paraId="07B6E7D7" w14:textId="04530415" w:rsidR="00EC7503" w:rsidRDefault="00EC7503">
      <w:pPr>
        <w:pStyle w:val="TableofFigures"/>
        <w:rPr>
          <w:rFonts w:eastAsiaTheme="minorEastAsia" w:cstheme="minorBidi"/>
          <w:kern w:val="2"/>
          <w:sz w:val="24"/>
          <w:szCs w:val="24"/>
          <w14:ligatures w14:val="standardContextual"/>
        </w:rPr>
      </w:pPr>
      <w:hyperlink w:anchor="_Toc230164022" w:history="1">
        <w:r w:rsidRPr="00B545B5">
          <w:rPr>
            <w:rStyle w:val="Hyperlink"/>
            <w:lang w:bidi="en-US"/>
          </w:rPr>
          <w:t>Figure 6</w:t>
        </w:r>
        <w:r w:rsidRPr="00B545B5">
          <w:rPr>
            <w:rStyle w:val="Hyperlink"/>
            <w:lang w:bidi="en-US"/>
          </w:rPr>
          <w:noBreakHyphen/>
          <w:t>45: Set Aside - Taxes &amp; Insurance Transaction</w:t>
        </w:r>
        <w:r>
          <w:rPr>
            <w:webHidden/>
          </w:rPr>
          <w:tab/>
        </w:r>
        <w:r>
          <w:rPr>
            <w:webHidden/>
          </w:rPr>
          <w:fldChar w:fldCharType="begin"/>
        </w:r>
        <w:r>
          <w:rPr>
            <w:webHidden/>
          </w:rPr>
          <w:instrText xml:space="preserve"> PAGEREF _Toc230164022 \h </w:instrText>
        </w:r>
        <w:r>
          <w:rPr>
            <w:webHidden/>
          </w:rPr>
        </w:r>
        <w:r>
          <w:rPr>
            <w:webHidden/>
          </w:rPr>
          <w:fldChar w:fldCharType="separate"/>
        </w:r>
        <w:r>
          <w:rPr>
            <w:webHidden/>
          </w:rPr>
          <w:t>6-26</w:t>
        </w:r>
        <w:r>
          <w:rPr>
            <w:webHidden/>
          </w:rPr>
          <w:fldChar w:fldCharType="end"/>
        </w:r>
      </w:hyperlink>
    </w:p>
    <w:p w14:paraId="0EE8C820" w14:textId="75C04FC1" w:rsidR="00EC7503" w:rsidRDefault="00EC7503">
      <w:pPr>
        <w:pStyle w:val="TableofFigures"/>
        <w:rPr>
          <w:rFonts w:eastAsiaTheme="minorEastAsia" w:cstheme="minorBidi"/>
          <w:kern w:val="2"/>
          <w:sz w:val="24"/>
          <w:szCs w:val="24"/>
          <w14:ligatures w14:val="standardContextual"/>
        </w:rPr>
      </w:pPr>
      <w:hyperlink w:anchor="_Toc230164023" w:history="1">
        <w:r w:rsidRPr="00B545B5">
          <w:rPr>
            <w:rStyle w:val="Hyperlink"/>
            <w:lang w:bidi="en-US"/>
          </w:rPr>
          <w:t>Figure 6</w:t>
        </w:r>
        <w:r w:rsidRPr="00B545B5">
          <w:rPr>
            <w:rStyle w:val="Hyperlink"/>
            <w:lang w:bidi="en-US"/>
          </w:rPr>
          <w:noBreakHyphen/>
          <w:t>46: Document Icon Beside Set Aside Transaction</w:t>
        </w:r>
        <w:r>
          <w:rPr>
            <w:webHidden/>
          </w:rPr>
          <w:tab/>
        </w:r>
        <w:r>
          <w:rPr>
            <w:webHidden/>
          </w:rPr>
          <w:fldChar w:fldCharType="begin"/>
        </w:r>
        <w:r>
          <w:rPr>
            <w:webHidden/>
          </w:rPr>
          <w:instrText xml:space="preserve"> PAGEREF _Toc230164023 \h </w:instrText>
        </w:r>
        <w:r>
          <w:rPr>
            <w:webHidden/>
          </w:rPr>
        </w:r>
        <w:r>
          <w:rPr>
            <w:webHidden/>
          </w:rPr>
          <w:fldChar w:fldCharType="separate"/>
        </w:r>
        <w:r>
          <w:rPr>
            <w:webHidden/>
          </w:rPr>
          <w:t>6-26</w:t>
        </w:r>
        <w:r>
          <w:rPr>
            <w:webHidden/>
          </w:rPr>
          <w:fldChar w:fldCharType="end"/>
        </w:r>
      </w:hyperlink>
    </w:p>
    <w:p w14:paraId="13521CC4" w14:textId="0E42DF7E" w:rsidR="00EC7503" w:rsidRDefault="00EC7503">
      <w:pPr>
        <w:pStyle w:val="TableofFigures"/>
        <w:rPr>
          <w:rFonts w:eastAsiaTheme="minorEastAsia" w:cstheme="minorBidi"/>
          <w:kern w:val="2"/>
          <w:sz w:val="24"/>
          <w:szCs w:val="24"/>
          <w14:ligatures w14:val="standardContextual"/>
        </w:rPr>
      </w:pPr>
      <w:hyperlink w:anchor="_Toc230164024" w:history="1">
        <w:r w:rsidRPr="00B545B5">
          <w:rPr>
            <w:rStyle w:val="Hyperlink"/>
            <w:lang w:bidi="en-US"/>
          </w:rPr>
          <w:t>Figure 6</w:t>
        </w:r>
        <w:r w:rsidRPr="00B545B5">
          <w:rPr>
            <w:rStyle w:val="Hyperlink"/>
            <w:lang w:bidi="en-US"/>
          </w:rPr>
          <w:noBreakHyphen/>
          <w:t>47: 1</w:t>
        </w:r>
        <w:r w:rsidRPr="00B545B5">
          <w:rPr>
            <w:rStyle w:val="Hyperlink"/>
            <w:vertAlign w:val="superscript"/>
            <w:lang w:bidi="en-US"/>
          </w:rPr>
          <w:t>st</w:t>
        </w:r>
        <w:r w:rsidRPr="00B545B5">
          <w:rPr>
            <w:rStyle w:val="Hyperlink"/>
            <w:lang w:bidi="en-US"/>
          </w:rPr>
          <w:t xml:space="preserve"> Year Taxes &amp; Ins. Set Aside Adjustment Transaction</w:t>
        </w:r>
        <w:r>
          <w:rPr>
            <w:webHidden/>
          </w:rPr>
          <w:tab/>
        </w:r>
        <w:r>
          <w:rPr>
            <w:webHidden/>
          </w:rPr>
          <w:fldChar w:fldCharType="begin"/>
        </w:r>
        <w:r>
          <w:rPr>
            <w:webHidden/>
          </w:rPr>
          <w:instrText xml:space="preserve"> PAGEREF _Toc230164024 \h </w:instrText>
        </w:r>
        <w:r>
          <w:rPr>
            <w:webHidden/>
          </w:rPr>
        </w:r>
        <w:r>
          <w:rPr>
            <w:webHidden/>
          </w:rPr>
          <w:fldChar w:fldCharType="separate"/>
        </w:r>
        <w:r>
          <w:rPr>
            <w:webHidden/>
          </w:rPr>
          <w:t>6-27</w:t>
        </w:r>
        <w:r>
          <w:rPr>
            <w:webHidden/>
          </w:rPr>
          <w:fldChar w:fldCharType="end"/>
        </w:r>
      </w:hyperlink>
    </w:p>
    <w:p w14:paraId="502633F7" w14:textId="16D4AC4E" w:rsidR="00EC7503" w:rsidRDefault="00EC7503">
      <w:pPr>
        <w:pStyle w:val="TableofFigures"/>
        <w:rPr>
          <w:rFonts w:eastAsiaTheme="minorEastAsia" w:cstheme="minorBidi"/>
          <w:kern w:val="2"/>
          <w:sz w:val="24"/>
          <w:szCs w:val="24"/>
          <w14:ligatures w14:val="standardContextual"/>
        </w:rPr>
      </w:pPr>
      <w:hyperlink w:anchor="_Toc230164025" w:history="1">
        <w:r w:rsidRPr="00B545B5">
          <w:rPr>
            <w:rStyle w:val="Hyperlink"/>
            <w:lang w:bidi="en-US"/>
          </w:rPr>
          <w:t>Figure 6</w:t>
        </w:r>
        <w:r w:rsidRPr="00B545B5">
          <w:rPr>
            <w:rStyle w:val="Hyperlink"/>
            <w:lang w:bidi="en-US"/>
          </w:rPr>
          <w:noBreakHyphen/>
          <w:t>48: Set Aside - Repair Transaction Window</w:t>
        </w:r>
        <w:r>
          <w:rPr>
            <w:webHidden/>
          </w:rPr>
          <w:tab/>
        </w:r>
        <w:r>
          <w:rPr>
            <w:webHidden/>
          </w:rPr>
          <w:fldChar w:fldCharType="begin"/>
        </w:r>
        <w:r>
          <w:rPr>
            <w:webHidden/>
          </w:rPr>
          <w:instrText xml:space="preserve"> PAGEREF _Toc230164025 \h </w:instrText>
        </w:r>
        <w:r>
          <w:rPr>
            <w:webHidden/>
          </w:rPr>
        </w:r>
        <w:r>
          <w:rPr>
            <w:webHidden/>
          </w:rPr>
          <w:fldChar w:fldCharType="separate"/>
        </w:r>
        <w:r>
          <w:rPr>
            <w:webHidden/>
          </w:rPr>
          <w:t>6-27</w:t>
        </w:r>
        <w:r>
          <w:rPr>
            <w:webHidden/>
          </w:rPr>
          <w:fldChar w:fldCharType="end"/>
        </w:r>
      </w:hyperlink>
    </w:p>
    <w:p w14:paraId="64A45D60" w14:textId="583AA301" w:rsidR="00EC7503" w:rsidRDefault="00EC7503">
      <w:pPr>
        <w:pStyle w:val="TableofFigures"/>
        <w:rPr>
          <w:rFonts w:eastAsiaTheme="minorEastAsia" w:cstheme="minorBidi"/>
          <w:kern w:val="2"/>
          <w:sz w:val="24"/>
          <w:szCs w:val="24"/>
          <w14:ligatures w14:val="standardContextual"/>
        </w:rPr>
      </w:pPr>
      <w:hyperlink w:anchor="_Toc230164026" w:history="1">
        <w:r w:rsidRPr="00B545B5">
          <w:rPr>
            <w:rStyle w:val="Hyperlink"/>
            <w:lang w:bidi="en-US"/>
          </w:rPr>
          <w:t>Figure 6</w:t>
        </w:r>
        <w:r w:rsidRPr="00B545B5">
          <w:rPr>
            <w:rStyle w:val="Hyperlink"/>
            <w:lang w:bidi="en-US"/>
          </w:rPr>
          <w:noBreakHyphen/>
          <w:t>49: Adjust Set Aside Transaction Window</w:t>
        </w:r>
        <w:r>
          <w:rPr>
            <w:webHidden/>
          </w:rPr>
          <w:tab/>
        </w:r>
        <w:r>
          <w:rPr>
            <w:webHidden/>
          </w:rPr>
          <w:fldChar w:fldCharType="begin"/>
        </w:r>
        <w:r>
          <w:rPr>
            <w:webHidden/>
          </w:rPr>
          <w:instrText xml:space="preserve"> PAGEREF _Toc230164026 \h </w:instrText>
        </w:r>
        <w:r>
          <w:rPr>
            <w:webHidden/>
          </w:rPr>
        </w:r>
        <w:r>
          <w:rPr>
            <w:webHidden/>
          </w:rPr>
          <w:fldChar w:fldCharType="separate"/>
        </w:r>
        <w:r>
          <w:rPr>
            <w:webHidden/>
          </w:rPr>
          <w:t>6-27</w:t>
        </w:r>
        <w:r>
          <w:rPr>
            <w:webHidden/>
          </w:rPr>
          <w:fldChar w:fldCharType="end"/>
        </w:r>
      </w:hyperlink>
    </w:p>
    <w:p w14:paraId="109F1321" w14:textId="0E44E87E" w:rsidR="00EC7503" w:rsidRDefault="00EC7503">
      <w:pPr>
        <w:pStyle w:val="TableofFigures"/>
        <w:rPr>
          <w:rFonts w:eastAsiaTheme="minorEastAsia" w:cstheme="minorBidi"/>
          <w:kern w:val="2"/>
          <w:sz w:val="24"/>
          <w:szCs w:val="24"/>
          <w14:ligatures w14:val="standardContextual"/>
        </w:rPr>
      </w:pPr>
      <w:hyperlink w:anchor="_Toc230164027" w:history="1">
        <w:r w:rsidRPr="00B545B5">
          <w:rPr>
            <w:rStyle w:val="Hyperlink"/>
            <w:lang w:bidi="en-US"/>
          </w:rPr>
          <w:t>Figure 6</w:t>
        </w:r>
        <w:r w:rsidRPr="00B545B5">
          <w:rPr>
            <w:rStyle w:val="Hyperlink"/>
            <w:lang w:bidi="en-US"/>
          </w:rPr>
          <w:noBreakHyphen/>
          <w:t>50: Repair Set Aside Adjustment Transaction</w:t>
        </w:r>
        <w:r>
          <w:rPr>
            <w:webHidden/>
          </w:rPr>
          <w:tab/>
        </w:r>
        <w:r>
          <w:rPr>
            <w:webHidden/>
          </w:rPr>
          <w:fldChar w:fldCharType="begin"/>
        </w:r>
        <w:r>
          <w:rPr>
            <w:webHidden/>
          </w:rPr>
          <w:instrText xml:space="preserve"> PAGEREF _Toc230164027 \h </w:instrText>
        </w:r>
        <w:r>
          <w:rPr>
            <w:webHidden/>
          </w:rPr>
        </w:r>
        <w:r>
          <w:rPr>
            <w:webHidden/>
          </w:rPr>
          <w:fldChar w:fldCharType="separate"/>
        </w:r>
        <w:r>
          <w:rPr>
            <w:webHidden/>
          </w:rPr>
          <w:t>6-27</w:t>
        </w:r>
        <w:r>
          <w:rPr>
            <w:webHidden/>
          </w:rPr>
          <w:fldChar w:fldCharType="end"/>
        </w:r>
      </w:hyperlink>
    </w:p>
    <w:p w14:paraId="41AD9801" w14:textId="5068F96C" w:rsidR="00EC7503" w:rsidRDefault="00EC7503">
      <w:pPr>
        <w:pStyle w:val="TableofFigures"/>
        <w:rPr>
          <w:rFonts w:eastAsiaTheme="minorEastAsia" w:cstheme="minorBidi"/>
          <w:kern w:val="2"/>
          <w:sz w:val="24"/>
          <w:szCs w:val="24"/>
          <w14:ligatures w14:val="standardContextual"/>
        </w:rPr>
      </w:pPr>
      <w:hyperlink w:anchor="_Toc230164028" w:history="1">
        <w:r w:rsidRPr="00B545B5">
          <w:rPr>
            <w:rStyle w:val="Hyperlink"/>
            <w:lang w:bidi="en-US"/>
          </w:rPr>
          <w:t>Figure 6</w:t>
        </w:r>
        <w:r w:rsidRPr="00B545B5">
          <w:rPr>
            <w:rStyle w:val="Hyperlink"/>
            <w:lang w:bidi="en-US"/>
          </w:rPr>
          <w:noBreakHyphen/>
          <w:t>51: Set Aside - Loss Draft Transaction Window</w:t>
        </w:r>
        <w:r>
          <w:rPr>
            <w:webHidden/>
          </w:rPr>
          <w:tab/>
        </w:r>
        <w:r>
          <w:rPr>
            <w:webHidden/>
          </w:rPr>
          <w:fldChar w:fldCharType="begin"/>
        </w:r>
        <w:r>
          <w:rPr>
            <w:webHidden/>
          </w:rPr>
          <w:instrText xml:space="preserve"> PAGEREF _Toc230164028 \h </w:instrText>
        </w:r>
        <w:r>
          <w:rPr>
            <w:webHidden/>
          </w:rPr>
        </w:r>
        <w:r>
          <w:rPr>
            <w:webHidden/>
          </w:rPr>
          <w:fldChar w:fldCharType="separate"/>
        </w:r>
        <w:r>
          <w:rPr>
            <w:webHidden/>
          </w:rPr>
          <w:t>6-28</w:t>
        </w:r>
        <w:r>
          <w:rPr>
            <w:webHidden/>
          </w:rPr>
          <w:fldChar w:fldCharType="end"/>
        </w:r>
      </w:hyperlink>
    </w:p>
    <w:p w14:paraId="3BAD2EFD" w14:textId="2E746217" w:rsidR="00EC7503" w:rsidRDefault="00EC7503">
      <w:pPr>
        <w:pStyle w:val="TableofFigures"/>
        <w:rPr>
          <w:rFonts w:eastAsiaTheme="minorEastAsia" w:cstheme="minorBidi"/>
          <w:kern w:val="2"/>
          <w:sz w:val="24"/>
          <w:szCs w:val="24"/>
          <w14:ligatures w14:val="standardContextual"/>
        </w:rPr>
      </w:pPr>
      <w:hyperlink w:anchor="_Toc230164029" w:history="1">
        <w:r w:rsidRPr="00B545B5">
          <w:rPr>
            <w:rStyle w:val="Hyperlink"/>
            <w:lang w:bidi="en-US"/>
          </w:rPr>
          <w:t>Figure 6</w:t>
        </w:r>
        <w:r w:rsidRPr="00B545B5">
          <w:rPr>
            <w:rStyle w:val="Hyperlink"/>
            <w:lang w:bidi="en-US"/>
          </w:rPr>
          <w:noBreakHyphen/>
          <w:t>52: Set Aside - Hardest Hit Transaction Window</w:t>
        </w:r>
        <w:r>
          <w:rPr>
            <w:webHidden/>
          </w:rPr>
          <w:tab/>
        </w:r>
        <w:r>
          <w:rPr>
            <w:webHidden/>
          </w:rPr>
          <w:fldChar w:fldCharType="begin"/>
        </w:r>
        <w:r>
          <w:rPr>
            <w:webHidden/>
          </w:rPr>
          <w:instrText xml:space="preserve"> PAGEREF _Toc230164029 \h </w:instrText>
        </w:r>
        <w:r>
          <w:rPr>
            <w:webHidden/>
          </w:rPr>
        </w:r>
        <w:r>
          <w:rPr>
            <w:webHidden/>
          </w:rPr>
          <w:fldChar w:fldCharType="separate"/>
        </w:r>
        <w:r>
          <w:rPr>
            <w:webHidden/>
          </w:rPr>
          <w:t>6-29</w:t>
        </w:r>
        <w:r>
          <w:rPr>
            <w:webHidden/>
          </w:rPr>
          <w:fldChar w:fldCharType="end"/>
        </w:r>
      </w:hyperlink>
    </w:p>
    <w:p w14:paraId="7DF06477" w14:textId="5EC3A0AE" w:rsidR="00EC7503" w:rsidRDefault="00EC7503">
      <w:pPr>
        <w:pStyle w:val="TableofFigures"/>
        <w:rPr>
          <w:rFonts w:eastAsiaTheme="minorEastAsia" w:cstheme="minorBidi"/>
          <w:kern w:val="2"/>
          <w:sz w:val="24"/>
          <w:szCs w:val="24"/>
          <w14:ligatures w14:val="standardContextual"/>
        </w:rPr>
      </w:pPr>
      <w:hyperlink w:anchor="_Toc230164030" w:history="1">
        <w:r w:rsidRPr="00B545B5">
          <w:rPr>
            <w:rStyle w:val="Hyperlink"/>
            <w:lang w:bidi="en-US"/>
          </w:rPr>
          <w:t>Figure 6</w:t>
        </w:r>
        <w:r w:rsidRPr="00B545B5">
          <w:rPr>
            <w:rStyle w:val="Hyperlink"/>
            <w:lang w:bidi="en-US"/>
          </w:rPr>
          <w:noBreakHyphen/>
          <w:t>53: Miscellaneous Transaction Window</w:t>
        </w:r>
        <w:r>
          <w:rPr>
            <w:webHidden/>
          </w:rPr>
          <w:tab/>
        </w:r>
        <w:r>
          <w:rPr>
            <w:webHidden/>
          </w:rPr>
          <w:fldChar w:fldCharType="begin"/>
        </w:r>
        <w:r>
          <w:rPr>
            <w:webHidden/>
          </w:rPr>
          <w:instrText xml:space="preserve"> PAGEREF _Toc230164030 \h </w:instrText>
        </w:r>
        <w:r>
          <w:rPr>
            <w:webHidden/>
          </w:rPr>
        </w:r>
        <w:r>
          <w:rPr>
            <w:webHidden/>
          </w:rPr>
          <w:fldChar w:fldCharType="separate"/>
        </w:r>
        <w:r>
          <w:rPr>
            <w:webHidden/>
          </w:rPr>
          <w:t>6-30</w:t>
        </w:r>
        <w:r>
          <w:rPr>
            <w:webHidden/>
          </w:rPr>
          <w:fldChar w:fldCharType="end"/>
        </w:r>
      </w:hyperlink>
    </w:p>
    <w:p w14:paraId="0A4B3127" w14:textId="761EE61D" w:rsidR="00EC7503" w:rsidRDefault="00EC7503">
      <w:pPr>
        <w:pStyle w:val="TableofFigures"/>
        <w:rPr>
          <w:rFonts w:eastAsiaTheme="minorEastAsia" w:cstheme="minorBidi"/>
          <w:kern w:val="2"/>
          <w:sz w:val="24"/>
          <w:szCs w:val="24"/>
          <w14:ligatures w14:val="standardContextual"/>
        </w:rPr>
      </w:pPr>
      <w:hyperlink w:anchor="_Toc230164031" w:history="1">
        <w:r w:rsidRPr="00B545B5">
          <w:rPr>
            <w:rStyle w:val="Hyperlink"/>
            <w:lang w:bidi="en-US"/>
          </w:rPr>
          <w:t>Figure 6</w:t>
        </w:r>
        <w:r w:rsidRPr="00B545B5">
          <w:rPr>
            <w:rStyle w:val="Hyperlink"/>
            <w:lang w:bidi="en-US"/>
          </w:rPr>
          <w:noBreakHyphen/>
          <w:t>54: View Contact Information Screen</w:t>
        </w:r>
        <w:r>
          <w:rPr>
            <w:webHidden/>
          </w:rPr>
          <w:tab/>
        </w:r>
        <w:r>
          <w:rPr>
            <w:webHidden/>
          </w:rPr>
          <w:fldChar w:fldCharType="begin"/>
        </w:r>
        <w:r>
          <w:rPr>
            <w:webHidden/>
          </w:rPr>
          <w:instrText xml:space="preserve"> PAGEREF _Toc230164031 \h </w:instrText>
        </w:r>
        <w:r>
          <w:rPr>
            <w:webHidden/>
          </w:rPr>
        </w:r>
        <w:r>
          <w:rPr>
            <w:webHidden/>
          </w:rPr>
          <w:fldChar w:fldCharType="separate"/>
        </w:r>
        <w:r>
          <w:rPr>
            <w:webHidden/>
          </w:rPr>
          <w:t>6-32</w:t>
        </w:r>
        <w:r>
          <w:rPr>
            <w:webHidden/>
          </w:rPr>
          <w:fldChar w:fldCharType="end"/>
        </w:r>
      </w:hyperlink>
    </w:p>
    <w:p w14:paraId="01A96BD4" w14:textId="2997096E" w:rsidR="00EC7503" w:rsidRDefault="00EC7503">
      <w:pPr>
        <w:pStyle w:val="TableofFigures"/>
        <w:rPr>
          <w:rFonts w:eastAsiaTheme="minorEastAsia" w:cstheme="minorBidi"/>
          <w:kern w:val="2"/>
          <w:sz w:val="24"/>
          <w:szCs w:val="24"/>
          <w14:ligatures w14:val="standardContextual"/>
        </w:rPr>
      </w:pPr>
      <w:hyperlink w:anchor="_Toc230164032" w:history="1">
        <w:r w:rsidRPr="00B545B5">
          <w:rPr>
            <w:rStyle w:val="Hyperlink"/>
            <w:lang w:bidi="en-US"/>
          </w:rPr>
          <w:t>Figure 6</w:t>
        </w:r>
        <w:r w:rsidRPr="00B545B5">
          <w:rPr>
            <w:rStyle w:val="Hyperlink"/>
            <w:lang w:bidi="en-US"/>
          </w:rPr>
          <w:noBreakHyphen/>
          <w:t>55: Add Contact Information Window</w:t>
        </w:r>
        <w:r>
          <w:rPr>
            <w:webHidden/>
          </w:rPr>
          <w:tab/>
        </w:r>
        <w:r>
          <w:rPr>
            <w:webHidden/>
          </w:rPr>
          <w:fldChar w:fldCharType="begin"/>
        </w:r>
        <w:r>
          <w:rPr>
            <w:webHidden/>
          </w:rPr>
          <w:instrText xml:space="preserve"> PAGEREF _Toc230164032 \h </w:instrText>
        </w:r>
        <w:r>
          <w:rPr>
            <w:webHidden/>
          </w:rPr>
        </w:r>
        <w:r>
          <w:rPr>
            <w:webHidden/>
          </w:rPr>
          <w:fldChar w:fldCharType="separate"/>
        </w:r>
        <w:r>
          <w:rPr>
            <w:webHidden/>
          </w:rPr>
          <w:t>6-32</w:t>
        </w:r>
        <w:r>
          <w:rPr>
            <w:webHidden/>
          </w:rPr>
          <w:fldChar w:fldCharType="end"/>
        </w:r>
      </w:hyperlink>
    </w:p>
    <w:p w14:paraId="5B9A6281" w14:textId="2B990B17" w:rsidR="00EC7503" w:rsidRDefault="00EC7503">
      <w:pPr>
        <w:pStyle w:val="TableofFigures"/>
        <w:rPr>
          <w:rFonts w:eastAsiaTheme="minorEastAsia" w:cstheme="minorBidi"/>
          <w:kern w:val="2"/>
          <w:sz w:val="24"/>
          <w:szCs w:val="24"/>
          <w14:ligatures w14:val="standardContextual"/>
        </w:rPr>
      </w:pPr>
      <w:hyperlink w:anchor="_Toc230164033" w:history="1">
        <w:r w:rsidRPr="00B545B5">
          <w:rPr>
            <w:rStyle w:val="Hyperlink"/>
            <w:lang w:bidi="en-US"/>
          </w:rPr>
          <w:t>Figure 6</w:t>
        </w:r>
        <w:r w:rsidRPr="00B545B5">
          <w:rPr>
            <w:rStyle w:val="Hyperlink"/>
            <w:lang w:bidi="en-US"/>
          </w:rPr>
          <w:noBreakHyphen/>
          <w:t>56: Edit Contact Information Window</w:t>
        </w:r>
        <w:r>
          <w:rPr>
            <w:webHidden/>
          </w:rPr>
          <w:tab/>
        </w:r>
        <w:r>
          <w:rPr>
            <w:webHidden/>
          </w:rPr>
          <w:fldChar w:fldCharType="begin"/>
        </w:r>
        <w:r>
          <w:rPr>
            <w:webHidden/>
          </w:rPr>
          <w:instrText xml:space="preserve"> PAGEREF _Toc230164033 \h </w:instrText>
        </w:r>
        <w:r>
          <w:rPr>
            <w:webHidden/>
          </w:rPr>
        </w:r>
        <w:r>
          <w:rPr>
            <w:webHidden/>
          </w:rPr>
          <w:fldChar w:fldCharType="separate"/>
        </w:r>
        <w:r>
          <w:rPr>
            <w:webHidden/>
          </w:rPr>
          <w:t>6-33</w:t>
        </w:r>
        <w:r>
          <w:rPr>
            <w:webHidden/>
          </w:rPr>
          <w:fldChar w:fldCharType="end"/>
        </w:r>
      </w:hyperlink>
    </w:p>
    <w:p w14:paraId="4CC1DB6F" w14:textId="4876B000" w:rsidR="00EC7503" w:rsidRDefault="00EC7503">
      <w:pPr>
        <w:pStyle w:val="TableofFigures"/>
        <w:rPr>
          <w:rFonts w:eastAsiaTheme="minorEastAsia" w:cstheme="minorBidi"/>
          <w:kern w:val="2"/>
          <w:sz w:val="24"/>
          <w:szCs w:val="24"/>
          <w14:ligatures w14:val="standardContextual"/>
        </w:rPr>
      </w:pPr>
      <w:hyperlink w:anchor="_Toc230164034" w:history="1">
        <w:r w:rsidRPr="00B545B5">
          <w:rPr>
            <w:rStyle w:val="Hyperlink"/>
            <w:lang w:bidi="en-US"/>
          </w:rPr>
          <w:t>Figure 6</w:t>
        </w:r>
        <w:r w:rsidRPr="00B545B5">
          <w:rPr>
            <w:rStyle w:val="Hyperlink"/>
            <w:lang w:bidi="en-US"/>
          </w:rPr>
          <w:noBreakHyphen/>
          <w:t>57: Delete Contact Information</w:t>
        </w:r>
        <w:r>
          <w:rPr>
            <w:webHidden/>
          </w:rPr>
          <w:tab/>
        </w:r>
        <w:r>
          <w:rPr>
            <w:webHidden/>
          </w:rPr>
          <w:fldChar w:fldCharType="begin"/>
        </w:r>
        <w:r>
          <w:rPr>
            <w:webHidden/>
          </w:rPr>
          <w:instrText xml:space="preserve"> PAGEREF _Toc230164034 \h </w:instrText>
        </w:r>
        <w:r>
          <w:rPr>
            <w:webHidden/>
          </w:rPr>
        </w:r>
        <w:r>
          <w:rPr>
            <w:webHidden/>
          </w:rPr>
          <w:fldChar w:fldCharType="separate"/>
        </w:r>
        <w:r>
          <w:rPr>
            <w:webHidden/>
          </w:rPr>
          <w:t>6-33</w:t>
        </w:r>
        <w:r>
          <w:rPr>
            <w:webHidden/>
          </w:rPr>
          <w:fldChar w:fldCharType="end"/>
        </w:r>
      </w:hyperlink>
    </w:p>
    <w:p w14:paraId="440C1E32" w14:textId="2BEBF1C1" w:rsidR="00EC7503" w:rsidRDefault="00EC7503">
      <w:pPr>
        <w:pStyle w:val="TableofFigures"/>
        <w:rPr>
          <w:rFonts w:eastAsiaTheme="minorEastAsia" w:cstheme="minorBidi"/>
          <w:kern w:val="2"/>
          <w:sz w:val="24"/>
          <w:szCs w:val="24"/>
          <w14:ligatures w14:val="standardContextual"/>
        </w:rPr>
      </w:pPr>
      <w:hyperlink w:anchor="_Toc230164035" w:history="1">
        <w:r w:rsidRPr="00B545B5">
          <w:rPr>
            <w:rStyle w:val="Hyperlink"/>
            <w:lang w:bidi="en-US"/>
          </w:rPr>
          <w:t>Figure 6</w:t>
        </w:r>
        <w:r w:rsidRPr="00B545B5">
          <w:rPr>
            <w:rStyle w:val="Hyperlink"/>
            <w:lang w:bidi="en-US"/>
          </w:rPr>
          <w:noBreakHyphen/>
          <w:t>58: Deactivate a Non-Borrowing Spouse</w:t>
        </w:r>
        <w:r>
          <w:rPr>
            <w:webHidden/>
          </w:rPr>
          <w:tab/>
        </w:r>
        <w:r>
          <w:rPr>
            <w:webHidden/>
          </w:rPr>
          <w:fldChar w:fldCharType="begin"/>
        </w:r>
        <w:r>
          <w:rPr>
            <w:webHidden/>
          </w:rPr>
          <w:instrText xml:space="preserve"> PAGEREF _Toc230164035 \h </w:instrText>
        </w:r>
        <w:r>
          <w:rPr>
            <w:webHidden/>
          </w:rPr>
        </w:r>
        <w:r>
          <w:rPr>
            <w:webHidden/>
          </w:rPr>
          <w:fldChar w:fldCharType="separate"/>
        </w:r>
        <w:r>
          <w:rPr>
            <w:webHidden/>
          </w:rPr>
          <w:t>6-34</w:t>
        </w:r>
        <w:r>
          <w:rPr>
            <w:webHidden/>
          </w:rPr>
          <w:fldChar w:fldCharType="end"/>
        </w:r>
      </w:hyperlink>
    </w:p>
    <w:p w14:paraId="1FEF3B15" w14:textId="25ACF023" w:rsidR="00EC7503" w:rsidRDefault="00EC7503">
      <w:pPr>
        <w:pStyle w:val="TableofFigures"/>
        <w:rPr>
          <w:rFonts w:eastAsiaTheme="minorEastAsia" w:cstheme="minorBidi"/>
          <w:kern w:val="2"/>
          <w:sz w:val="24"/>
          <w:szCs w:val="24"/>
          <w14:ligatures w14:val="standardContextual"/>
        </w:rPr>
      </w:pPr>
      <w:hyperlink w:anchor="_Toc230164036" w:history="1">
        <w:r w:rsidRPr="00B545B5">
          <w:rPr>
            <w:rStyle w:val="Hyperlink"/>
            <w:lang w:bidi="en-US"/>
          </w:rPr>
          <w:t>Figure 6</w:t>
        </w:r>
        <w:r w:rsidRPr="00B545B5">
          <w:rPr>
            <w:rStyle w:val="Hyperlink"/>
            <w:lang w:bidi="en-US"/>
          </w:rPr>
          <w:noBreakHyphen/>
          <w:t>59: Error message: “A 9 digit SSN is required for Eligible NBS.”</w:t>
        </w:r>
        <w:r>
          <w:rPr>
            <w:webHidden/>
          </w:rPr>
          <w:tab/>
        </w:r>
        <w:r>
          <w:rPr>
            <w:webHidden/>
          </w:rPr>
          <w:fldChar w:fldCharType="begin"/>
        </w:r>
        <w:r>
          <w:rPr>
            <w:webHidden/>
          </w:rPr>
          <w:instrText xml:space="preserve"> PAGEREF _Toc230164036 \h </w:instrText>
        </w:r>
        <w:r>
          <w:rPr>
            <w:webHidden/>
          </w:rPr>
        </w:r>
        <w:r>
          <w:rPr>
            <w:webHidden/>
          </w:rPr>
          <w:fldChar w:fldCharType="separate"/>
        </w:r>
        <w:r>
          <w:rPr>
            <w:webHidden/>
          </w:rPr>
          <w:t>6-34</w:t>
        </w:r>
        <w:r>
          <w:rPr>
            <w:webHidden/>
          </w:rPr>
          <w:fldChar w:fldCharType="end"/>
        </w:r>
      </w:hyperlink>
    </w:p>
    <w:p w14:paraId="37BA6314" w14:textId="70C4B232" w:rsidR="00EC7503" w:rsidRDefault="00EC7503">
      <w:pPr>
        <w:pStyle w:val="TableofFigures"/>
        <w:rPr>
          <w:rFonts w:eastAsiaTheme="minorEastAsia" w:cstheme="minorBidi"/>
          <w:kern w:val="2"/>
          <w:sz w:val="24"/>
          <w:szCs w:val="24"/>
          <w14:ligatures w14:val="standardContextual"/>
        </w:rPr>
      </w:pPr>
      <w:hyperlink w:anchor="_Toc230164037" w:history="1">
        <w:r w:rsidRPr="00B545B5">
          <w:rPr>
            <w:rStyle w:val="Hyperlink"/>
            <w:lang w:bidi="en-US"/>
          </w:rPr>
          <w:t>Figure 6</w:t>
        </w:r>
        <w:r w:rsidRPr="00B545B5">
          <w:rPr>
            <w:rStyle w:val="Hyperlink"/>
            <w:lang w:bidi="en-US"/>
          </w:rPr>
          <w:noBreakHyphen/>
          <w:t>60: Add Changed Borrower / Co Borrower Contact Type</w:t>
        </w:r>
        <w:r>
          <w:rPr>
            <w:webHidden/>
          </w:rPr>
          <w:tab/>
        </w:r>
        <w:r>
          <w:rPr>
            <w:webHidden/>
          </w:rPr>
          <w:fldChar w:fldCharType="begin"/>
        </w:r>
        <w:r>
          <w:rPr>
            <w:webHidden/>
          </w:rPr>
          <w:instrText xml:space="preserve"> PAGEREF _Toc230164037 \h </w:instrText>
        </w:r>
        <w:r>
          <w:rPr>
            <w:webHidden/>
          </w:rPr>
        </w:r>
        <w:r>
          <w:rPr>
            <w:webHidden/>
          </w:rPr>
          <w:fldChar w:fldCharType="separate"/>
        </w:r>
        <w:r>
          <w:rPr>
            <w:webHidden/>
          </w:rPr>
          <w:t>6-36</w:t>
        </w:r>
        <w:r>
          <w:rPr>
            <w:webHidden/>
          </w:rPr>
          <w:fldChar w:fldCharType="end"/>
        </w:r>
      </w:hyperlink>
    </w:p>
    <w:p w14:paraId="0477D6ED" w14:textId="0C766BC3" w:rsidR="00EC7503" w:rsidRDefault="00EC7503">
      <w:pPr>
        <w:pStyle w:val="TableofFigures"/>
        <w:rPr>
          <w:rFonts w:eastAsiaTheme="minorEastAsia" w:cstheme="minorBidi"/>
          <w:kern w:val="2"/>
          <w:sz w:val="24"/>
          <w:szCs w:val="24"/>
          <w14:ligatures w14:val="standardContextual"/>
        </w:rPr>
      </w:pPr>
      <w:hyperlink w:anchor="_Toc230164038" w:history="1">
        <w:r w:rsidRPr="00B545B5">
          <w:rPr>
            <w:rStyle w:val="Hyperlink"/>
            <w:lang w:bidi="en-US"/>
          </w:rPr>
          <w:t>Figure 6</w:t>
        </w:r>
        <w:r w:rsidRPr="00B545B5">
          <w:rPr>
            <w:rStyle w:val="Hyperlink"/>
            <w:lang w:bidi="en-US"/>
          </w:rPr>
          <w:noBreakHyphen/>
          <w:t>61: New Changed Borrower Contact Type</w:t>
        </w:r>
        <w:r>
          <w:rPr>
            <w:webHidden/>
          </w:rPr>
          <w:tab/>
        </w:r>
        <w:r>
          <w:rPr>
            <w:webHidden/>
          </w:rPr>
          <w:fldChar w:fldCharType="begin"/>
        </w:r>
        <w:r>
          <w:rPr>
            <w:webHidden/>
          </w:rPr>
          <w:instrText xml:space="preserve"> PAGEREF _Toc230164038 \h </w:instrText>
        </w:r>
        <w:r>
          <w:rPr>
            <w:webHidden/>
          </w:rPr>
        </w:r>
        <w:r>
          <w:rPr>
            <w:webHidden/>
          </w:rPr>
          <w:fldChar w:fldCharType="separate"/>
        </w:r>
        <w:r>
          <w:rPr>
            <w:webHidden/>
          </w:rPr>
          <w:t>6-36</w:t>
        </w:r>
        <w:r>
          <w:rPr>
            <w:webHidden/>
          </w:rPr>
          <w:fldChar w:fldCharType="end"/>
        </w:r>
      </w:hyperlink>
    </w:p>
    <w:p w14:paraId="047D01B7" w14:textId="3BCAE5D1" w:rsidR="00EC7503" w:rsidRDefault="00EC7503">
      <w:pPr>
        <w:pStyle w:val="TableofFigures"/>
        <w:rPr>
          <w:rFonts w:eastAsiaTheme="minorEastAsia" w:cstheme="minorBidi"/>
          <w:kern w:val="2"/>
          <w:sz w:val="24"/>
          <w:szCs w:val="24"/>
          <w14:ligatures w14:val="standardContextual"/>
        </w:rPr>
      </w:pPr>
      <w:hyperlink w:anchor="_Toc230164039" w:history="1">
        <w:r w:rsidRPr="00B545B5">
          <w:rPr>
            <w:rStyle w:val="Hyperlink"/>
            <w:lang w:bidi="en-US"/>
          </w:rPr>
          <w:t>Figure 6</w:t>
        </w:r>
        <w:r w:rsidRPr="00B545B5">
          <w:rPr>
            <w:rStyle w:val="Hyperlink"/>
            <w:lang w:bidi="en-US"/>
          </w:rPr>
          <w:noBreakHyphen/>
          <w:t>62: New Changed Co Borrower Contact Type</w:t>
        </w:r>
        <w:r>
          <w:rPr>
            <w:webHidden/>
          </w:rPr>
          <w:tab/>
        </w:r>
        <w:r>
          <w:rPr>
            <w:webHidden/>
          </w:rPr>
          <w:fldChar w:fldCharType="begin"/>
        </w:r>
        <w:r>
          <w:rPr>
            <w:webHidden/>
          </w:rPr>
          <w:instrText xml:space="preserve"> PAGEREF _Toc230164039 \h </w:instrText>
        </w:r>
        <w:r>
          <w:rPr>
            <w:webHidden/>
          </w:rPr>
        </w:r>
        <w:r>
          <w:rPr>
            <w:webHidden/>
          </w:rPr>
          <w:fldChar w:fldCharType="separate"/>
        </w:r>
        <w:r>
          <w:rPr>
            <w:webHidden/>
          </w:rPr>
          <w:t>6-37</w:t>
        </w:r>
        <w:r>
          <w:rPr>
            <w:webHidden/>
          </w:rPr>
          <w:fldChar w:fldCharType="end"/>
        </w:r>
      </w:hyperlink>
    </w:p>
    <w:p w14:paraId="4AB78520" w14:textId="1F449068" w:rsidR="00EC7503" w:rsidRDefault="00EC7503">
      <w:pPr>
        <w:pStyle w:val="TableofFigures"/>
        <w:rPr>
          <w:rFonts w:eastAsiaTheme="minorEastAsia" w:cstheme="minorBidi"/>
          <w:kern w:val="2"/>
          <w:sz w:val="24"/>
          <w:szCs w:val="24"/>
          <w14:ligatures w14:val="standardContextual"/>
        </w:rPr>
      </w:pPr>
      <w:hyperlink w:anchor="_Toc230164040" w:history="1">
        <w:r w:rsidRPr="00B545B5">
          <w:rPr>
            <w:rStyle w:val="Hyperlink"/>
            <w:lang w:bidi="en-US"/>
          </w:rPr>
          <w:t>Figure 6</w:t>
        </w:r>
        <w:r w:rsidRPr="00B545B5">
          <w:rPr>
            <w:rStyle w:val="Hyperlink"/>
            <w:lang w:bidi="en-US"/>
          </w:rPr>
          <w:noBreakHyphen/>
          <w:t>63: View Changed Borrower / Co Borrower Contact Type</w:t>
        </w:r>
        <w:r>
          <w:rPr>
            <w:webHidden/>
          </w:rPr>
          <w:tab/>
        </w:r>
        <w:r>
          <w:rPr>
            <w:webHidden/>
          </w:rPr>
          <w:fldChar w:fldCharType="begin"/>
        </w:r>
        <w:r>
          <w:rPr>
            <w:webHidden/>
          </w:rPr>
          <w:instrText xml:space="preserve"> PAGEREF _Toc230164040 \h </w:instrText>
        </w:r>
        <w:r>
          <w:rPr>
            <w:webHidden/>
          </w:rPr>
        </w:r>
        <w:r>
          <w:rPr>
            <w:webHidden/>
          </w:rPr>
          <w:fldChar w:fldCharType="separate"/>
        </w:r>
        <w:r>
          <w:rPr>
            <w:webHidden/>
          </w:rPr>
          <w:t>6-37</w:t>
        </w:r>
        <w:r>
          <w:rPr>
            <w:webHidden/>
          </w:rPr>
          <w:fldChar w:fldCharType="end"/>
        </w:r>
      </w:hyperlink>
    </w:p>
    <w:p w14:paraId="7D7AE693" w14:textId="438EBCAE" w:rsidR="00EC7503" w:rsidRDefault="00EC7503">
      <w:pPr>
        <w:pStyle w:val="TableofFigures"/>
        <w:rPr>
          <w:rFonts w:eastAsiaTheme="minorEastAsia" w:cstheme="minorBidi"/>
          <w:kern w:val="2"/>
          <w:sz w:val="24"/>
          <w:szCs w:val="24"/>
          <w14:ligatures w14:val="standardContextual"/>
        </w:rPr>
      </w:pPr>
      <w:hyperlink w:anchor="_Toc230164041" w:history="1">
        <w:r w:rsidRPr="00B545B5">
          <w:rPr>
            <w:rStyle w:val="Hyperlink"/>
            <w:lang w:bidi="en-US"/>
          </w:rPr>
          <w:t>Figure 6</w:t>
        </w:r>
        <w:r w:rsidRPr="00B545B5">
          <w:rPr>
            <w:rStyle w:val="Hyperlink"/>
            <w:lang w:bidi="en-US"/>
          </w:rPr>
          <w:noBreakHyphen/>
          <w:t>64: Add Assessments Information Window</w:t>
        </w:r>
        <w:r>
          <w:rPr>
            <w:webHidden/>
          </w:rPr>
          <w:tab/>
        </w:r>
        <w:r>
          <w:rPr>
            <w:webHidden/>
          </w:rPr>
          <w:fldChar w:fldCharType="begin"/>
        </w:r>
        <w:r>
          <w:rPr>
            <w:webHidden/>
          </w:rPr>
          <w:instrText xml:space="preserve"> PAGEREF _Toc230164041 \h </w:instrText>
        </w:r>
        <w:r>
          <w:rPr>
            <w:webHidden/>
          </w:rPr>
        </w:r>
        <w:r>
          <w:rPr>
            <w:webHidden/>
          </w:rPr>
          <w:fldChar w:fldCharType="separate"/>
        </w:r>
        <w:r>
          <w:rPr>
            <w:webHidden/>
          </w:rPr>
          <w:t>6-38</w:t>
        </w:r>
        <w:r>
          <w:rPr>
            <w:webHidden/>
          </w:rPr>
          <w:fldChar w:fldCharType="end"/>
        </w:r>
      </w:hyperlink>
    </w:p>
    <w:p w14:paraId="6EECA051" w14:textId="71779FC9" w:rsidR="00EC7503" w:rsidRDefault="00EC7503">
      <w:pPr>
        <w:pStyle w:val="TableofFigures"/>
        <w:rPr>
          <w:rFonts w:eastAsiaTheme="minorEastAsia" w:cstheme="minorBidi"/>
          <w:kern w:val="2"/>
          <w:sz w:val="24"/>
          <w:szCs w:val="24"/>
          <w14:ligatures w14:val="standardContextual"/>
        </w:rPr>
      </w:pPr>
      <w:hyperlink w:anchor="_Toc230164042" w:history="1">
        <w:r w:rsidRPr="00B545B5">
          <w:rPr>
            <w:rStyle w:val="Hyperlink"/>
            <w:lang w:bidi="en-US"/>
          </w:rPr>
          <w:t>Figure 6</w:t>
        </w:r>
        <w:r w:rsidRPr="00B545B5">
          <w:rPr>
            <w:rStyle w:val="Hyperlink"/>
            <w:lang w:bidi="en-US"/>
          </w:rPr>
          <w:noBreakHyphen/>
          <w:t>65: View Assessment Information Screen</w:t>
        </w:r>
        <w:r>
          <w:rPr>
            <w:webHidden/>
          </w:rPr>
          <w:tab/>
        </w:r>
        <w:r>
          <w:rPr>
            <w:webHidden/>
          </w:rPr>
          <w:fldChar w:fldCharType="begin"/>
        </w:r>
        <w:r>
          <w:rPr>
            <w:webHidden/>
          </w:rPr>
          <w:instrText xml:space="preserve"> PAGEREF _Toc230164042 \h </w:instrText>
        </w:r>
        <w:r>
          <w:rPr>
            <w:webHidden/>
          </w:rPr>
        </w:r>
        <w:r>
          <w:rPr>
            <w:webHidden/>
          </w:rPr>
          <w:fldChar w:fldCharType="separate"/>
        </w:r>
        <w:r>
          <w:rPr>
            <w:webHidden/>
          </w:rPr>
          <w:t>6-38</w:t>
        </w:r>
        <w:r>
          <w:rPr>
            <w:webHidden/>
          </w:rPr>
          <w:fldChar w:fldCharType="end"/>
        </w:r>
      </w:hyperlink>
    </w:p>
    <w:p w14:paraId="06CF3AA4" w14:textId="670A8913" w:rsidR="00EC7503" w:rsidRDefault="00EC7503">
      <w:pPr>
        <w:pStyle w:val="TableofFigures"/>
        <w:rPr>
          <w:rFonts w:eastAsiaTheme="minorEastAsia" w:cstheme="minorBidi"/>
          <w:kern w:val="2"/>
          <w:sz w:val="24"/>
          <w:szCs w:val="24"/>
          <w14:ligatures w14:val="standardContextual"/>
        </w:rPr>
      </w:pPr>
      <w:hyperlink w:anchor="_Toc230164043" w:history="1">
        <w:r w:rsidRPr="00B545B5">
          <w:rPr>
            <w:rStyle w:val="Hyperlink"/>
            <w:lang w:bidi="en-US"/>
          </w:rPr>
          <w:t>Figure 6</w:t>
        </w:r>
        <w:r w:rsidRPr="00B545B5">
          <w:rPr>
            <w:rStyle w:val="Hyperlink"/>
            <w:lang w:bidi="en-US"/>
          </w:rPr>
          <w:noBreakHyphen/>
          <w:t>66: Property Information Screen</w:t>
        </w:r>
        <w:r>
          <w:rPr>
            <w:webHidden/>
          </w:rPr>
          <w:tab/>
        </w:r>
        <w:r>
          <w:rPr>
            <w:webHidden/>
          </w:rPr>
          <w:fldChar w:fldCharType="begin"/>
        </w:r>
        <w:r>
          <w:rPr>
            <w:webHidden/>
          </w:rPr>
          <w:instrText xml:space="preserve"> PAGEREF _Toc230164043 \h </w:instrText>
        </w:r>
        <w:r>
          <w:rPr>
            <w:webHidden/>
          </w:rPr>
        </w:r>
        <w:r>
          <w:rPr>
            <w:webHidden/>
          </w:rPr>
          <w:fldChar w:fldCharType="separate"/>
        </w:r>
        <w:r>
          <w:rPr>
            <w:webHidden/>
          </w:rPr>
          <w:t>6-39</w:t>
        </w:r>
        <w:r>
          <w:rPr>
            <w:webHidden/>
          </w:rPr>
          <w:fldChar w:fldCharType="end"/>
        </w:r>
      </w:hyperlink>
    </w:p>
    <w:p w14:paraId="570958C1" w14:textId="2D5F7B68" w:rsidR="00EC7503" w:rsidRDefault="00EC7503">
      <w:pPr>
        <w:pStyle w:val="TableofFigures"/>
        <w:rPr>
          <w:rFonts w:eastAsiaTheme="minorEastAsia" w:cstheme="minorBidi"/>
          <w:kern w:val="2"/>
          <w:sz w:val="24"/>
          <w:szCs w:val="24"/>
          <w14:ligatures w14:val="standardContextual"/>
        </w:rPr>
      </w:pPr>
      <w:hyperlink w:anchor="_Toc230164044" w:history="1">
        <w:r w:rsidRPr="00B545B5">
          <w:rPr>
            <w:rStyle w:val="Hyperlink"/>
            <w:lang w:bidi="en-US"/>
          </w:rPr>
          <w:t>Figure 6</w:t>
        </w:r>
        <w:r w:rsidRPr="00B545B5">
          <w:rPr>
            <w:rStyle w:val="Hyperlink"/>
            <w:lang w:bidi="en-US"/>
          </w:rPr>
          <w:noBreakHyphen/>
          <w:t>67: Edit Property Info Window</w:t>
        </w:r>
        <w:r>
          <w:rPr>
            <w:webHidden/>
          </w:rPr>
          <w:tab/>
        </w:r>
        <w:r>
          <w:rPr>
            <w:webHidden/>
          </w:rPr>
          <w:fldChar w:fldCharType="begin"/>
        </w:r>
        <w:r>
          <w:rPr>
            <w:webHidden/>
          </w:rPr>
          <w:instrText xml:space="preserve"> PAGEREF _Toc230164044 \h </w:instrText>
        </w:r>
        <w:r>
          <w:rPr>
            <w:webHidden/>
          </w:rPr>
        </w:r>
        <w:r>
          <w:rPr>
            <w:webHidden/>
          </w:rPr>
          <w:fldChar w:fldCharType="separate"/>
        </w:r>
        <w:r>
          <w:rPr>
            <w:webHidden/>
          </w:rPr>
          <w:t>6-39</w:t>
        </w:r>
        <w:r>
          <w:rPr>
            <w:webHidden/>
          </w:rPr>
          <w:fldChar w:fldCharType="end"/>
        </w:r>
      </w:hyperlink>
    </w:p>
    <w:p w14:paraId="1C9EC047" w14:textId="0EED749E" w:rsidR="00EC7503" w:rsidRDefault="00EC7503">
      <w:pPr>
        <w:pStyle w:val="TableofFigures"/>
        <w:rPr>
          <w:rFonts w:eastAsiaTheme="minorEastAsia" w:cstheme="minorBidi"/>
          <w:kern w:val="2"/>
          <w:sz w:val="24"/>
          <w:szCs w:val="24"/>
          <w14:ligatures w14:val="standardContextual"/>
        </w:rPr>
      </w:pPr>
      <w:hyperlink w:anchor="_Toc230164045" w:history="1">
        <w:r w:rsidRPr="00B545B5">
          <w:rPr>
            <w:rStyle w:val="Hyperlink"/>
            <w:lang w:bidi="en-US"/>
          </w:rPr>
          <w:t>Figure 6</w:t>
        </w:r>
        <w:r w:rsidRPr="00B545B5">
          <w:rPr>
            <w:rStyle w:val="Hyperlink"/>
            <w:lang w:bidi="en-US"/>
          </w:rPr>
          <w:noBreakHyphen/>
          <w:t>68: Upload Property Photo</w:t>
        </w:r>
        <w:r>
          <w:rPr>
            <w:webHidden/>
          </w:rPr>
          <w:tab/>
        </w:r>
        <w:r>
          <w:rPr>
            <w:webHidden/>
          </w:rPr>
          <w:fldChar w:fldCharType="begin"/>
        </w:r>
        <w:r>
          <w:rPr>
            <w:webHidden/>
          </w:rPr>
          <w:instrText xml:space="preserve"> PAGEREF _Toc230164045 \h </w:instrText>
        </w:r>
        <w:r>
          <w:rPr>
            <w:webHidden/>
          </w:rPr>
        </w:r>
        <w:r>
          <w:rPr>
            <w:webHidden/>
          </w:rPr>
          <w:fldChar w:fldCharType="separate"/>
        </w:r>
        <w:r>
          <w:rPr>
            <w:webHidden/>
          </w:rPr>
          <w:t>6-39</w:t>
        </w:r>
        <w:r>
          <w:rPr>
            <w:webHidden/>
          </w:rPr>
          <w:fldChar w:fldCharType="end"/>
        </w:r>
      </w:hyperlink>
    </w:p>
    <w:p w14:paraId="1143274E" w14:textId="7442CE4E" w:rsidR="00EC7503" w:rsidRDefault="00EC7503">
      <w:pPr>
        <w:pStyle w:val="TableofFigures"/>
        <w:rPr>
          <w:rFonts w:eastAsiaTheme="minorEastAsia" w:cstheme="minorBidi"/>
          <w:kern w:val="2"/>
          <w:sz w:val="24"/>
          <w:szCs w:val="24"/>
          <w14:ligatures w14:val="standardContextual"/>
        </w:rPr>
      </w:pPr>
      <w:hyperlink w:anchor="_Toc230164046" w:history="1">
        <w:r w:rsidRPr="00B545B5">
          <w:rPr>
            <w:rStyle w:val="Hyperlink"/>
            <w:lang w:bidi="en-US"/>
          </w:rPr>
          <w:t>Figure 6</w:t>
        </w:r>
        <w:r w:rsidRPr="00B545B5">
          <w:rPr>
            <w:rStyle w:val="Hyperlink"/>
            <w:lang w:bidi="en-US"/>
          </w:rPr>
          <w:noBreakHyphen/>
          <w:t>69: Edit Property Description Window</w:t>
        </w:r>
        <w:r>
          <w:rPr>
            <w:webHidden/>
          </w:rPr>
          <w:tab/>
        </w:r>
        <w:r>
          <w:rPr>
            <w:webHidden/>
          </w:rPr>
          <w:fldChar w:fldCharType="begin"/>
        </w:r>
        <w:r>
          <w:rPr>
            <w:webHidden/>
          </w:rPr>
          <w:instrText xml:space="preserve"> PAGEREF _Toc230164046 \h </w:instrText>
        </w:r>
        <w:r>
          <w:rPr>
            <w:webHidden/>
          </w:rPr>
        </w:r>
        <w:r>
          <w:rPr>
            <w:webHidden/>
          </w:rPr>
          <w:fldChar w:fldCharType="separate"/>
        </w:r>
        <w:r>
          <w:rPr>
            <w:webHidden/>
          </w:rPr>
          <w:t>6-40</w:t>
        </w:r>
        <w:r>
          <w:rPr>
            <w:webHidden/>
          </w:rPr>
          <w:fldChar w:fldCharType="end"/>
        </w:r>
      </w:hyperlink>
    </w:p>
    <w:p w14:paraId="5847A810" w14:textId="6AA083D8" w:rsidR="00EC7503" w:rsidRDefault="00EC7503">
      <w:pPr>
        <w:pStyle w:val="TableofFigures"/>
        <w:rPr>
          <w:rFonts w:eastAsiaTheme="minorEastAsia" w:cstheme="minorBidi"/>
          <w:kern w:val="2"/>
          <w:sz w:val="24"/>
          <w:szCs w:val="24"/>
          <w14:ligatures w14:val="standardContextual"/>
        </w:rPr>
      </w:pPr>
      <w:hyperlink w:anchor="_Toc230164047" w:history="1">
        <w:r w:rsidRPr="00B545B5">
          <w:rPr>
            <w:rStyle w:val="Hyperlink"/>
            <w:lang w:bidi="en-US"/>
          </w:rPr>
          <w:t>Figure 6</w:t>
        </w:r>
        <w:r w:rsidRPr="00B545B5">
          <w:rPr>
            <w:rStyle w:val="Hyperlink"/>
            <w:lang w:bidi="en-US"/>
          </w:rPr>
          <w:noBreakHyphen/>
          <w:t>70: Delete Property Photo Window</w:t>
        </w:r>
        <w:r>
          <w:rPr>
            <w:webHidden/>
          </w:rPr>
          <w:tab/>
        </w:r>
        <w:r>
          <w:rPr>
            <w:webHidden/>
          </w:rPr>
          <w:fldChar w:fldCharType="begin"/>
        </w:r>
        <w:r>
          <w:rPr>
            <w:webHidden/>
          </w:rPr>
          <w:instrText xml:space="preserve"> PAGEREF _Toc230164047 \h </w:instrText>
        </w:r>
        <w:r>
          <w:rPr>
            <w:webHidden/>
          </w:rPr>
        </w:r>
        <w:r>
          <w:rPr>
            <w:webHidden/>
          </w:rPr>
          <w:fldChar w:fldCharType="separate"/>
        </w:r>
        <w:r>
          <w:rPr>
            <w:webHidden/>
          </w:rPr>
          <w:t>6-40</w:t>
        </w:r>
        <w:r>
          <w:rPr>
            <w:webHidden/>
          </w:rPr>
          <w:fldChar w:fldCharType="end"/>
        </w:r>
      </w:hyperlink>
    </w:p>
    <w:p w14:paraId="500747A7" w14:textId="2AB2CBE9" w:rsidR="00EC7503" w:rsidRDefault="00EC7503">
      <w:pPr>
        <w:pStyle w:val="TableofFigures"/>
        <w:rPr>
          <w:rFonts w:eastAsiaTheme="minorEastAsia" w:cstheme="minorBidi"/>
          <w:kern w:val="2"/>
          <w:sz w:val="24"/>
          <w:szCs w:val="24"/>
          <w14:ligatures w14:val="standardContextual"/>
        </w:rPr>
      </w:pPr>
      <w:hyperlink w:anchor="_Toc230164048" w:history="1">
        <w:r w:rsidRPr="00B545B5">
          <w:rPr>
            <w:rStyle w:val="Hyperlink"/>
            <w:lang w:bidi="en-US"/>
          </w:rPr>
          <w:t>Figure 6</w:t>
        </w:r>
        <w:r w:rsidRPr="00B545B5">
          <w:rPr>
            <w:rStyle w:val="Hyperlink"/>
            <w:lang w:bidi="en-US"/>
          </w:rPr>
          <w:noBreakHyphen/>
          <w:t>71: View Property Values Screen</w:t>
        </w:r>
        <w:r>
          <w:rPr>
            <w:webHidden/>
          </w:rPr>
          <w:tab/>
        </w:r>
        <w:r>
          <w:rPr>
            <w:webHidden/>
          </w:rPr>
          <w:fldChar w:fldCharType="begin"/>
        </w:r>
        <w:r>
          <w:rPr>
            <w:webHidden/>
          </w:rPr>
          <w:instrText xml:space="preserve"> PAGEREF _Toc230164048 \h </w:instrText>
        </w:r>
        <w:r>
          <w:rPr>
            <w:webHidden/>
          </w:rPr>
        </w:r>
        <w:r>
          <w:rPr>
            <w:webHidden/>
          </w:rPr>
          <w:fldChar w:fldCharType="separate"/>
        </w:r>
        <w:r>
          <w:rPr>
            <w:webHidden/>
          </w:rPr>
          <w:t>6-41</w:t>
        </w:r>
        <w:r>
          <w:rPr>
            <w:webHidden/>
          </w:rPr>
          <w:fldChar w:fldCharType="end"/>
        </w:r>
      </w:hyperlink>
    </w:p>
    <w:p w14:paraId="4254A357" w14:textId="0B50FA90" w:rsidR="00EC7503" w:rsidRDefault="00EC7503">
      <w:pPr>
        <w:pStyle w:val="TableofFigures"/>
        <w:rPr>
          <w:rFonts w:eastAsiaTheme="minorEastAsia" w:cstheme="minorBidi"/>
          <w:kern w:val="2"/>
          <w:sz w:val="24"/>
          <w:szCs w:val="24"/>
          <w14:ligatures w14:val="standardContextual"/>
        </w:rPr>
      </w:pPr>
      <w:hyperlink w:anchor="_Toc230164049" w:history="1">
        <w:r w:rsidRPr="00B545B5">
          <w:rPr>
            <w:rStyle w:val="Hyperlink"/>
            <w:lang w:bidi="en-US"/>
          </w:rPr>
          <w:t>Figure 6</w:t>
        </w:r>
        <w:r w:rsidRPr="00B545B5">
          <w:rPr>
            <w:rStyle w:val="Hyperlink"/>
            <w:lang w:bidi="en-US"/>
          </w:rPr>
          <w:noBreakHyphen/>
          <w:t>72: Adding a New Property Value Window</w:t>
        </w:r>
        <w:r>
          <w:rPr>
            <w:webHidden/>
          </w:rPr>
          <w:tab/>
        </w:r>
        <w:r>
          <w:rPr>
            <w:webHidden/>
          </w:rPr>
          <w:fldChar w:fldCharType="begin"/>
        </w:r>
        <w:r>
          <w:rPr>
            <w:webHidden/>
          </w:rPr>
          <w:instrText xml:space="preserve"> PAGEREF _Toc230164049 \h </w:instrText>
        </w:r>
        <w:r>
          <w:rPr>
            <w:webHidden/>
          </w:rPr>
        </w:r>
        <w:r>
          <w:rPr>
            <w:webHidden/>
          </w:rPr>
          <w:fldChar w:fldCharType="separate"/>
        </w:r>
        <w:r>
          <w:rPr>
            <w:webHidden/>
          </w:rPr>
          <w:t>6-41</w:t>
        </w:r>
        <w:r>
          <w:rPr>
            <w:webHidden/>
          </w:rPr>
          <w:fldChar w:fldCharType="end"/>
        </w:r>
      </w:hyperlink>
    </w:p>
    <w:p w14:paraId="440B19FF" w14:textId="3DFBCFCE" w:rsidR="00EC7503" w:rsidRDefault="00EC7503">
      <w:pPr>
        <w:pStyle w:val="TableofFigures"/>
        <w:rPr>
          <w:rFonts w:eastAsiaTheme="minorEastAsia" w:cstheme="minorBidi"/>
          <w:kern w:val="2"/>
          <w:sz w:val="24"/>
          <w:szCs w:val="24"/>
          <w14:ligatures w14:val="standardContextual"/>
        </w:rPr>
      </w:pPr>
      <w:hyperlink w:anchor="_Toc230164050" w:history="1">
        <w:r w:rsidRPr="00B545B5">
          <w:rPr>
            <w:rStyle w:val="Hyperlink"/>
            <w:lang w:bidi="en-US"/>
          </w:rPr>
          <w:t>Figure 6</w:t>
        </w:r>
        <w:r w:rsidRPr="00B545B5">
          <w:rPr>
            <w:rStyle w:val="Hyperlink"/>
            <w:lang w:bidi="en-US"/>
          </w:rPr>
          <w:noBreakHyphen/>
          <w:t>73: Edit Property Values Window</w:t>
        </w:r>
        <w:r>
          <w:rPr>
            <w:webHidden/>
          </w:rPr>
          <w:tab/>
        </w:r>
        <w:r>
          <w:rPr>
            <w:webHidden/>
          </w:rPr>
          <w:fldChar w:fldCharType="begin"/>
        </w:r>
        <w:r>
          <w:rPr>
            <w:webHidden/>
          </w:rPr>
          <w:instrText xml:space="preserve"> PAGEREF _Toc230164050 \h </w:instrText>
        </w:r>
        <w:r>
          <w:rPr>
            <w:webHidden/>
          </w:rPr>
        </w:r>
        <w:r>
          <w:rPr>
            <w:webHidden/>
          </w:rPr>
          <w:fldChar w:fldCharType="separate"/>
        </w:r>
        <w:r>
          <w:rPr>
            <w:webHidden/>
          </w:rPr>
          <w:t>6-42</w:t>
        </w:r>
        <w:r>
          <w:rPr>
            <w:webHidden/>
          </w:rPr>
          <w:fldChar w:fldCharType="end"/>
        </w:r>
      </w:hyperlink>
    </w:p>
    <w:p w14:paraId="78F119DC" w14:textId="7B7976A9" w:rsidR="00EC7503" w:rsidRDefault="00EC7503">
      <w:pPr>
        <w:pStyle w:val="TableofFigures"/>
        <w:rPr>
          <w:rFonts w:eastAsiaTheme="minorEastAsia" w:cstheme="minorBidi"/>
          <w:kern w:val="2"/>
          <w:sz w:val="24"/>
          <w:szCs w:val="24"/>
          <w14:ligatures w14:val="standardContextual"/>
        </w:rPr>
      </w:pPr>
      <w:hyperlink w:anchor="_Toc230164051" w:history="1">
        <w:r w:rsidRPr="00B545B5">
          <w:rPr>
            <w:rStyle w:val="Hyperlink"/>
            <w:lang w:bidi="en-US"/>
          </w:rPr>
          <w:t>Figure 6</w:t>
        </w:r>
        <w:r w:rsidRPr="00B545B5">
          <w:rPr>
            <w:rStyle w:val="Hyperlink"/>
            <w:lang w:bidi="en-US"/>
          </w:rPr>
          <w:noBreakHyphen/>
          <w:t>74: Delete Property Value Window</w:t>
        </w:r>
        <w:r>
          <w:rPr>
            <w:webHidden/>
          </w:rPr>
          <w:tab/>
        </w:r>
        <w:r>
          <w:rPr>
            <w:webHidden/>
          </w:rPr>
          <w:fldChar w:fldCharType="begin"/>
        </w:r>
        <w:r>
          <w:rPr>
            <w:webHidden/>
          </w:rPr>
          <w:instrText xml:space="preserve"> PAGEREF _Toc230164051 \h </w:instrText>
        </w:r>
        <w:r>
          <w:rPr>
            <w:webHidden/>
          </w:rPr>
        </w:r>
        <w:r>
          <w:rPr>
            <w:webHidden/>
          </w:rPr>
          <w:fldChar w:fldCharType="separate"/>
        </w:r>
        <w:r>
          <w:rPr>
            <w:webHidden/>
          </w:rPr>
          <w:t>6-42</w:t>
        </w:r>
        <w:r>
          <w:rPr>
            <w:webHidden/>
          </w:rPr>
          <w:fldChar w:fldCharType="end"/>
        </w:r>
      </w:hyperlink>
    </w:p>
    <w:p w14:paraId="5479FF09" w14:textId="528FA71C" w:rsidR="00EC7503" w:rsidRDefault="00EC7503">
      <w:pPr>
        <w:pStyle w:val="TableofFigures"/>
        <w:rPr>
          <w:rFonts w:eastAsiaTheme="minorEastAsia" w:cstheme="minorBidi"/>
          <w:kern w:val="2"/>
          <w:sz w:val="24"/>
          <w:szCs w:val="24"/>
          <w14:ligatures w14:val="standardContextual"/>
        </w:rPr>
      </w:pPr>
      <w:hyperlink w:anchor="_Toc230164052" w:history="1">
        <w:r w:rsidRPr="00B545B5">
          <w:rPr>
            <w:rStyle w:val="Hyperlink"/>
            <w:lang w:bidi="en-US"/>
          </w:rPr>
          <w:t>Figure 6</w:t>
        </w:r>
        <w:r w:rsidRPr="00B545B5">
          <w:rPr>
            <w:rStyle w:val="Hyperlink"/>
            <w:lang w:bidi="en-US"/>
          </w:rPr>
          <w:noBreakHyphen/>
          <w:t>75: Property Tax Information Screen</w:t>
        </w:r>
        <w:r>
          <w:rPr>
            <w:webHidden/>
          </w:rPr>
          <w:tab/>
        </w:r>
        <w:r>
          <w:rPr>
            <w:webHidden/>
          </w:rPr>
          <w:fldChar w:fldCharType="begin"/>
        </w:r>
        <w:r>
          <w:rPr>
            <w:webHidden/>
          </w:rPr>
          <w:instrText xml:space="preserve"> PAGEREF _Toc230164052 \h </w:instrText>
        </w:r>
        <w:r>
          <w:rPr>
            <w:webHidden/>
          </w:rPr>
        </w:r>
        <w:r>
          <w:rPr>
            <w:webHidden/>
          </w:rPr>
          <w:fldChar w:fldCharType="separate"/>
        </w:r>
        <w:r>
          <w:rPr>
            <w:webHidden/>
          </w:rPr>
          <w:t>6-43</w:t>
        </w:r>
        <w:r>
          <w:rPr>
            <w:webHidden/>
          </w:rPr>
          <w:fldChar w:fldCharType="end"/>
        </w:r>
      </w:hyperlink>
    </w:p>
    <w:p w14:paraId="6739EEAF" w14:textId="75D05515" w:rsidR="00EC7503" w:rsidRDefault="00EC7503">
      <w:pPr>
        <w:pStyle w:val="TableofFigures"/>
        <w:rPr>
          <w:rFonts w:eastAsiaTheme="minorEastAsia" w:cstheme="minorBidi"/>
          <w:kern w:val="2"/>
          <w:sz w:val="24"/>
          <w:szCs w:val="24"/>
          <w14:ligatures w14:val="standardContextual"/>
        </w:rPr>
      </w:pPr>
      <w:hyperlink w:anchor="_Toc230164053" w:history="1">
        <w:r w:rsidRPr="00B545B5">
          <w:rPr>
            <w:rStyle w:val="Hyperlink"/>
            <w:lang w:bidi="en-US"/>
          </w:rPr>
          <w:t>Figure 6</w:t>
        </w:r>
        <w:r w:rsidRPr="00B545B5">
          <w:rPr>
            <w:rStyle w:val="Hyperlink"/>
            <w:lang w:bidi="en-US"/>
          </w:rPr>
          <w:noBreakHyphen/>
          <w:t>76: Filter the Property Tax Info Window</w:t>
        </w:r>
        <w:r>
          <w:rPr>
            <w:webHidden/>
          </w:rPr>
          <w:tab/>
        </w:r>
        <w:r>
          <w:rPr>
            <w:webHidden/>
          </w:rPr>
          <w:fldChar w:fldCharType="begin"/>
        </w:r>
        <w:r>
          <w:rPr>
            <w:webHidden/>
          </w:rPr>
          <w:instrText xml:space="preserve"> PAGEREF _Toc230164053 \h </w:instrText>
        </w:r>
        <w:r>
          <w:rPr>
            <w:webHidden/>
          </w:rPr>
        </w:r>
        <w:r>
          <w:rPr>
            <w:webHidden/>
          </w:rPr>
          <w:fldChar w:fldCharType="separate"/>
        </w:r>
        <w:r>
          <w:rPr>
            <w:webHidden/>
          </w:rPr>
          <w:t>6-43</w:t>
        </w:r>
        <w:r>
          <w:rPr>
            <w:webHidden/>
          </w:rPr>
          <w:fldChar w:fldCharType="end"/>
        </w:r>
      </w:hyperlink>
    </w:p>
    <w:p w14:paraId="3486976D" w14:textId="0D3589A6" w:rsidR="00EC7503" w:rsidRDefault="00EC7503">
      <w:pPr>
        <w:pStyle w:val="TableofFigures"/>
        <w:rPr>
          <w:rFonts w:eastAsiaTheme="minorEastAsia" w:cstheme="minorBidi"/>
          <w:kern w:val="2"/>
          <w:sz w:val="24"/>
          <w:szCs w:val="24"/>
          <w14:ligatures w14:val="standardContextual"/>
        </w:rPr>
      </w:pPr>
      <w:hyperlink w:anchor="_Toc230164054" w:history="1">
        <w:r w:rsidRPr="00B545B5">
          <w:rPr>
            <w:rStyle w:val="Hyperlink"/>
            <w:lang w:bidi="en-US"/>
          </w:rPr>
          <w:t>Figure 6</w:t>
        </w:r>
        <w:r w:rsidRPr="00B545B5">
          <w:rPr>
            <w:rStyle w:val="Hyperlink"/>
            <w:lang w:bidi="en-US"/>
          </w:rPr>
          <w:noBreakHyphen/>
          <w:t>77: Loan Documents Screen</w:t>
        </w:r>
        <w:r>
          <w:rPr>
            <w:webHidden/>
          </w:rPr>
          <w:tab/>
        </w:r>
        <w:r>
          <w:rPr>
            <w:webHidden/>
          </w:rPr>
          <w:fldChar w:fldCharType="begin"/>
        </w:r>
        <w:r>
          <w:rPr>
            <w:webHidden/>
          </w:rPr>
          <w:instrText xml:space="preserve"> PAGEREF _Toc230164054 \h </w:instrText>
        </w:r>
        <w:r>
          <w:rPr>
            <w:webHidden/>
          </w:rPr>
        </w:r>
        <w:r>
          <w:rPr>
            <w:webHidden/>
          </w:rPr>
          <w:fldChar w:fldCharType="separate"/>
        </w:r>
        <w:r>
          <w:rPr>
            <w:webHidden/>
          </w:rPr>
          <w:t>6-44</w:t>
        </w:r>
        <w:r>
          <w:rPr>
            <w:webHidden/>
          </w:rPr>
          <w:fldChar w:fldCharType="end"/>
        </w:r>
      </w:hyperlink>
    </w:p>
    <w:p w14:paraId="2A6C00FF" w14:textId="2AD03FCD" w:rsidR="00EC7503" w:rsidRDefault="00EC7503">
      <w:pPr>
        <w:pStyle w:val="TableofFigures"/>
        <w:rPr>
          <w:rFonts w:eastAsiaTheme="minorEastAsia" w:cstheme="minorBidi"/>
          <w:kern w:val="2"/>
          <w:sz w:val="24"/>
          <w:szCs w:val="24"/>
          <w14:ligatures w14:val="standardContextual"/>
        </w:rPr>
      </w:pPr>
      <w:hyperlink w:anchor="_Toc230164055" w:history="1">
        <w:r w:rsidRPr="00B545B5">
          <w:rPr>
            <w:rStyle w:val="Hyperlink"/>
            <w:lang w:bidi="en-US"/>
          </w:rPr>
          <w:t>Figure 6</w:t>
        </w:r>
        <w:r w:rsidRPr="00B545B5">
          <w:rPr>
            <w:rStyle w:val="Hyperlink"/>
            <w:lang w:bidi="en-US"/>
          </w:rPr>
          <w:noBreakHyphen/>
          <w:t>78: Upload Document Window</w:t>
        </w:r>
        <w:r>
          <w:rPr>
            <w:webHidden/>
          </w:rPr>
          <w:tab/>
        </w:r>
        <w:r>
          <w:rPr>
            <w:webHidden/>
          </w:rPr>
          <w:fldChar w:fldCharType="begin"/>
        </w:r>
        <w:r>
          <w:rPr>
            <w:webHidden/>
          </w:rPr>
          <w:instrText xml:space="preserve"> PAGEREF _Toc230164055 \h </w:instrText>
        </w:r>
        <w:r>
          <w:rPr>
            <w:webHidden/>
          </w:rPr>
        </w:r>
        <w:r>
          <w:rPr>
            <w:webHidden/>
          </w:rPr>
          <w:fldChar w:fldCharType="separate"/>
        </w:r>
        <w:r>
          <w:rPr>
            <w:webHidden/>
          </w:rPr>
          <w:t>6-44</w:t>
        </w:r>
        <w:r>
          <w:rPr>
            <w:webHidden/>
          </w:rPr>
          <w:fldChar w:fldCharType="end"/>
        </w:r>
      </w:hyperlink>
    </w:p>
    <w:p w14:paraId="0C6F0CA8" w14:textId="4AA0DDA5" w:rsidR="00EC7503" w:rsidRDefault="00EC7503">
      <w:pPr>
        <w:pStyle w:val="TableofFigures"/>
        <w:rPr>
          <w:rFonts w:eastAsiaTheme="minorEastAsia" w:cstheme="minorBidi"/>
          <w:kern w:val="2"/>
          <w:sz w:val="24"/>
          <w:szCs w:val="24"/>
          <w14:ligatures w14:val="standardContextual"/>
        </w:rPr>
      </w:pPr>
      <w:hyperlink w:anchor="_Toc230164056" w:history="1">
        <w:r w:rsidRPr="00B545B5">
          <w:rPr>
            <w:rStyle w:val="Hyperlink"/>
            <w:lang w:bidi="en-US"/>
          </w:rPr>
          <w:t>Figure 6</w:t>
        </w:r>
        <w:r w:rsidRPr="00B545B5">
          <w:rPr>
            <w:rStyle w:val="Hyperlink"/>
            <w:lang w:bidi="en-US"/>
          </w:rPr>
          <w:noBreakHyphen/>
          <w:t>79: Delete Document</w:t>
        </w:r>
        <w:r>
          <w:rPr>
            <w:webHidden/>
          </w:rPr>
          <w:tab/>
        </w:r>
        <w:r>
          <w:rPr>
            <w:webHidden/>
          </w:rPr>
          <w:fldChar w:fldCharType="begin"/>
        </w:r>
        <w:r>
          <w:rPr>
            <w:webHidden/>
          </w:rPr>
          <w:instrText xml:space="preserve"> PAGEREF _Toc230164056 \h </w:instrText>
        </w:r>
        <w:r>
          <w:rPr>
            <w:webHidden/>
          </w:rPr>
        </w:r>
        <w:r>
          <w:rPr>
            <w:webHidden/>
          </w:rPr>
          <w:fldChar w:fldCharType="separate"/>
        </w:r>
        <w:r>
          <w:rPr>
            <w:webHidden/>
          </w:rPr>
          <w:t>6-44</w:t>
        </w:r>
        <w:r>
          <w:rPr>
            <w:webHidden/>
          </w:rPr>
          <w:fldChar w:fldCharType="end"/>
        </w:r>
      </w:hyperlink>
    </w:p>
    <w:p w14:paraId="1B455097" w14:textId="4ACECE2E" w:rsidR="00EC7503" w:rsidRDefault="00EC7503">
      <w:pPr>
        <w:pStyle w:val="TableofFigures"/>
        <w:rPr>
          <w:rFonts w:eastAsiaTheme="minorEastAsia" w:cstheme="minorBidi"/>
          <w:kern w:val="2"/>
          <w:sz w:val="24"/>
          <w:szCs w:val="24"/>
          <w14:ligatures w14:val="standardContextual"/>
        </w:rPr>
      </w:pPr>
      <w:hyperlink w:anchor="_Toc230164057" w:history="1">
        <w:r w:rsidRPr="00B545B5">
          <w:rPr>
            <w:rStyle w:val="Hyperlink"/>
            <w:lang w:bidi="en-US"/>
          </w:rPr>
          <w:t>Figure 6</w:t>
        </w:r>
        <w:r w:rsidRPr="00B545B5">
          <w:rPr>
            <w:rStyle w:val="Hyperlink"/>
            <w:lang w:bidi="en-US"/>
          </w:rPr>
          <w:noBreakHyphen/>
          <w:t>80: Filter Notes Window</w:t>
        </w:r>
        <w:r>
          <w:rPr>
            <w:webHidden/>
          </w:rPr>
          <w:tab/>
        </w:r>
        <w:r>
          <w:rPr>
            <w:webHidden/>
          </w:rPr>
          <w:fldChar w:fldCharType="begin"/>
        </w:r>
        <w:r>
          <w:rPr>
            <w:webHidden/>
          </w:rPr>
          <w:instrText xml:space="preserve"> PAGEREF _Toc230164057 \h </w:instrText>
        </w:r>
        <w:r>
          <w:rPr>
            <w:webHidden/>
          </w:rPr>
        </w:r>
        <w:r>
          <w:rPr>
            <w:webHidden/>
          </w:rPr>
          <w:fldChar w:fldCharType="separate"/>
        </w:r>
        <w:r>
          <w:rPr>
            <w:webHidden/>
          </w:rPr>
          <w:t>6-45</w:t>
        </w:r>
        <w:r>
          <w:rPr>
            <w:webHidden/>
          </w:rPr>
          <w:fldChar w:fldCharType="end"/>
        </w:r>
      </w:hyperlink>
    </w:p>
    <w:p w14:paraId="4D31763D" w14:textId="7D3C8847" w:rsidR="00EC7503" w:rsidRDefault="00EC7503">
      <w:pPr>
        <w:pStyle w:val="TableofFigures"/>
        <w:rPr>
          <w:rFonts w:eastAsiaTheme="minorEastAsia" w:cstheme="minorBidi"/>
          <w:kern w:val="2"/>
          <w:sz w:val="24"/>
          <w:szCs w:val="24"/>
          <w14:ligatures w14:val="standardContextual"/>
        </w:rPr>
      </w:pPr>
      <w:hyperlink w:anchor="_Toc230164058" w:history="1">
        <w:r w:rsidRPr="00B545B5">
          <w:rPr>
            <w:rStyle w:val="Hyperlink"/>
            <w:lang w:bidi="en-US"/>
          </w:rPr>
          <w:t>Figure 6</w:t>
        </w:r>
        <w:r w:rsidRPr="00B545B5">
          <w:rPr>
            <w:rStyle w:val="Hyperlink"/>
            <w:lang w:bidi="en-US"/>
          </w:rPr>
          <w:noBreakHyphen/>
          <w:t>81: View Note Window</w:t>
        </w:r>
        <w:r>
          <w:rPr>
            <w:webHidden/>
          </w:rPr>
          <w:tab/>
        </w:r>
        <w:r>
          <w:rPr>
            <w:webHidden/>
          </w:rPr>
          <w:fldChar w:fldCharType="begin"/>
        </w:r>
        <w:r>
          <w:rPr>
            <w:webHidden/>
          </w:rPr>
          <w:instrText xml:space="preserve"> PAGEREF _Toc230164058 \h </w:instrText>
        </w:r>
        <w:r>
          <w:rPr>
            <w:webHidden/>
          </w:rPr>
        </w:r>
        <w:r>
          <w:rPr>
            <w:webHidden/>
          </w:rPr>
          <w:fldChar w:fldCharType="separate"/>
        </w:r>
        <w:r>
          <w:rPr>
            <w:webHidden/>
          </w:rPr>
          <w:t>6-45</w:t>
        </w:r>
        <w:r>
          <w:rPr>
            <w:webHidden/>
          </w:rPr>
          <w:fldChar w:fldCharType="end"/>
        </w:r>
      </w:hyperlink>
    </w:p>
    <w:p w14:paraId="7D91E3A3" w14:textId="710F9136" w:rsidR="00EC7503" w:rsidRDefault="00EC7503">
      <w:pPr>
        <w:pStyle w:val="TableofFigures"/>
        <w:rPr>
          <w:rFonts w:eastAsiaTheme="minorEastAsia" w:cstheme="minorBidi"/>
          <w:kern w:val="2"/>
          <w:sz w:val="24"/>
          <w:szCs w:val="24"/>
          <w14:ligatures w14:val="standardContextual"/>
        </w:rPr>
      </w:pPr>
      <w:hyperlink w:anchor="_Toc230164059" w:history="1">
        <w:r w:rsidRPr="00B545B5">
          <w:rPr>
            <w:rStyle w:val="Hyperlink"/>
            <w:lang w:bidi="en-US"/>
          </w:rPr>
          <w:t>Figure 6</w:t>
        </w:r>
        <w:r w:rsidRPr="00B545B5">
          <w:rPr>
            <w:rStyle w:val="Hyperlink"/>
            <w:lang w:bidi="en-US"/>
          </w:rPr>
          <w:noBreakHyphen/>
          <w:t>82: Create New Note Window</w:t>
        </w:r>
        <w:r>
          <w:rPr>
            <w:webHidden/>
          </w:rPr>
          <w:tab/>
        </w:r>
        <w:r>
          <w:rPr>
            <w:webHidden/>
          </w:rPr>
          <w:fldChar w:fldCharType="begin"/>
        </w:r>
        <w:r>
          <w:rPr>
            <w:webHidden/>
          </w:rPr>
          <w:instrText xml:space="preserve"> PAGEREF _Toc230164059 \h </w:instrText>
        </w:r>
        <w:r>
          <w:rPr>
            <w:webHidden/>
          </w:rPr>
        </w:r>
        <w:r>
          <w:rPr>
            <w:webHidden/>
          </w:rPr>
          <w:fldChar w:fldCharType="separate"/>
        </w:r>
        <w:r>
          <w:rPr>
            <w:webHidden/>
          </w:rPr>
          <w:t>6-46</w:t>
        </w:r>
        <w:r>
          <w:rPr>
            <w:webHidden/>
          </w:rPr>
          <w:fldChar w:fldCharType="end"/>
        </w:r>
      </w:hyperlink>
    </w:p>
    <w:p w14:paraId="60D6F07B" w14:textId="01B14A37" w:rsidR="00EC7503" w:rsidRDefault="00EC7503">
      <w:pPr>
        <w:pStyle w:val="TableofFigures"/>
        <w:rPr>
          <w:rFonts w:eastAsiaTheme="minorEastAsia" w:cstheme="minorBidi"/>
          <w:kern w:val="2"/>
          <w:sz w:val="24"/>
          <w:szCs w:val="24"/>
          <w14:ligatures w14:val="standardContextual"/>
        </w:rPr>
      </w:pPr>
      <w:hyperlink w:anchor="_Toc230164060" w:history="1">
        <w:r w:rsidRPr="00B545B5">
          <w:rPr>
            <w:rStyle w:val="Hyperlink"/>
            <w:lang w:bidi="en-US"/>
          </w:rPr>
          <w:t>Figure 6</w:t>
        </w:r>
        <w:r w:rsidRPr="00B545B5">
          <w:rPr>
            <w:rStyle w:val="Hyperlink"/>
            <w:lang w:bidi="en-US"/>
          </w:rPr>
          <w:noBreakHyphen/>
          <w:t>83: New Note Displayed on Notes Results Section</w:t>
        </w:r>
        <w:r>
          <w:rPr>
            <w:webHidden/>
          </w:rPr>
          <w:tab/>
        </w:r>
        <w:r>
          <w:rPr>
            <w:webHidden/>
          </w:rPr>
          <w:fldChar w:fldCharType="begin"/>
        </w:r>
        <w:r>
          <w:rPr>
            <w:webHidden/>
          </w:rPr>
          <w:instrText xml:space="preserve"> PAGEREF _Toc230164060 \h </w:instrText>
        </w:r>
        <w:r>
          <w:rPr>
            <w:webHidden/>
          </w:rPr>
        </w:r>
        <w:r>
          <w:rPr>
            <w:webHidden/>
          </w:rPr>
          <w:fldChar w:fldCharType="separate"/>
        </w:r>
        <w:r>
          <w:rPr>
            <w:webHidden/>
          </w:rPr>
          <w:t>6-46</w:t>
        </w:r>
        <w:r>
          <w:rPr>
            <w:webHidden/>
          </w:rPr>
          <w:fldChar w:fldCharType="end"/>
        </w:r>
      </w:hyperlink>
    </w:p>
    <w:p w14:paraId="30D479B9" w14:textId="7B3E0236" w:rsidR="00EC7503" w:rsidRDefault="00EC7503">
      <w:pPr>
        <w:pStyle w:val="TableofFigures"/>
        <w:rPr>
          <w:rFonts w:eastAsiaTheme="minorEastAsia" w:cstheme="minorBidi"/>
          <w:kern w:val="2"/>
          <w:sz w:val="24"/>
          <w:szCs w:val="24"/>
          <w14:ligatures w14:val="standardContextual"/>
        </w:rPr>
      </w:pPr>
      <w:hyperlink w:anchor="_Toc230164061" w:history="1">
        <w:r w:rsidRPr="00B545B5">
          <w:rPr>
            <w:rStyle w:val="Hyperlink"/>
            <w:lang w:bidi="en-US"/>
          </w:rPr>
          <w:t>Figure 6</w:t>
        </w:r>
        <w:r w:rsidRPr="00B545B5">
          <w:rPr>
            <w:rStyle w:val="Hyperlink"/>
            <w:lang w:bidi="en-US"/>
          </w:rPr>
          <w:noBreakHyphen/>
          <w:t>84: Edit Note Window</w:t>
        </w:r>
        <w:r>
          <w:rPr>
            <w:webHidden/>
          </w:rPr>
          <w:tab/>
        </w:r>
        <w:r>
          <w:rPr>
            <w:webHidden/>
          </w:rPr>
          <w:fldChar w:fldCharType="begin"/>
        </w:r>
        <w:r>
          <w:rPr>
            <w:webHidden/>
          </w:rPr>
          <w:instrText xml:space="preserve"> PAGEREF _Toc230164061 \h </w:instrText>
        </w:r>
        <w:r>
          <w:rPr>
            <w:webHidden/>
          </w:rPr>
        </w:r>
        <w:r>
          <w:rPr>
            <w:webHidden/>
          </w:rPr>
          <w:fldChar w:fldCharType="separate"/>
        </w:r>
        <w:r>
          <w:rPr>
            <w:webHidden/>
          </w:rPr>
          <w:t>6-46</w:t>
        </w:r>
        <w:r>
          <w:rPr>
            <w:webHidden/>
          </w:rPr>
          <w:fldChar w:fldCharType="end"/>
        </w:r>
      </w:hyperlink>
    </w:p>
    <w:p w14:paraId="624E7C48" w14:textId="193B5FB3" w:rsidR="00EC7503" w:rsidRDefault="00EC7503">
      <w:pPr>
        <w:pStyle w:val="TableofFigures"/>
        <w:rPr>
          <w:rFonts w:eastAsiaTheme="minorEastAsia" w:cstheme="minorBidi"/>
          <w:kern w:val="2"/>
          <w:sz w:val="24"/>
          <w:szCs w:val="24"/>
          <w14:ligatures w14:val="standardContextual"/>
        </w:rPr>
      </w:pPr>
      <w:hyperlink w:anchor="_Toc230164062" w:history="1">
        <w:r w:rsidRPr="00B545B5">
          <w:rPr>
            <w:rStyle w:val="Hyperlink"/>
            <w:lang w:bidi="en-US"/>
          </w:rPr>
          <w:t>Figure 6</w:t>
        </w:r>
        <w:r w:rsidRPr="00B545B5">
          <w:rPr>
            <w:rStyle w:val="Hyperlink"/>
            <w:lang w:bidi="en-US"/>
          </w:rPr>
          <w:noBreakHyphen/>
          <w:t>85: Delete Note Window</w:t>
        </w:r>
        <w:r>
          <w:rPr>
            <w:webHidden/>
          </w:rPr>
          <w:tab/>
        </w:r>
        <w:r>
          <w:rPr>
            <w:webHidden/>
          </w:rPr>
          <w:fldChar w:fldCharType="begin"/>
        </w:r>
        <w:r>
          <w:rPr>
            <w:webHidden/>
          </w:rPr>
          <w:instrText xml:space="preserve"> PAGEREF _Toc230164062 \h </w:instrText>
        </w:r>
        <w:r>
          <w:rPr>
            <w:webHidden/>
          </w:rPr>
        </w:r>
        <w:r>
          <w:rPr>
            <w:webHidden/>
          </w:rPr>
          <w:fldChar w:fldCharType="separate"/>
        </w:r>
        <w:r>
          <w:rPr>
            <w:webHidden/>
          </w:rPr>
          <w:t>6-47</w:t>
        </w:r>
        <w:r>
          <w:rPr>
            <w:webHidden/>
          </w:rPr>
          <w:fldChar w:fldCharType="end"/>
        </w:r>
      </w:hyperlink>
    </w:p>
    <w:p w14:paraId="7802BA55" w14:textId="60229D5D" w:rsidR="00EC7503" w:rsidRDefault="00EC7503">
      <w:pPr>
        <w:pStyle w:val="TableofFigures"/>
        <w:rPr>
          <w:rFonts w:eastAsiaTheme="minorEastAsia" w:cstheme="minorBidi"/>
          <w:kern w:val="2"/>
          <w:sz w:val="24"/>
          <w:szCs w:val="24"/>
          <w14:ligatures w14:val="standardContextual"/>
        </w:rPr>
      </w:pPr>
      <w:hyperlink w:anchor="_Toc230164063" w:history="1">
        <w:r w:rsidRPr="00B545B5">
          <w:rPr>
            <w:rStyle w:val="Hyperlink"/>
            <w:lang w:bidi="en-US"/>
          </w:rPr>
          <w:t>Figure 6</w:t>
        </w:r>
        <w:r w:rsidRPr="00B545B5">
          <w:rPr>
            <w:rStyle w:val="Hyperlink"/>
            <w:lang w:bidi="en-US"/>
          </w:rPr>
          <w:noBreakHyphen/>
          <w:t>86: Deleted Note not Displayed on Notes Results Section</w:t>
        </w:r>
        <w:r>
          <w:rPr>
            <w:webHidden/>
          </w:rPr>
          <w:tab/>
        </w:r>
        <w:r>
          <w:rPr>
            <w:webHidden/>
          </w:rPr>
          <w:fldChar w:fldCharType="begin"/>
        </w:r>
        <w:r>
          <w:rPr>
            <w:webHidden/>
          </w:rPr>
          <w:instrText xml:space="preserve"> PAGEREF _Toc230164063 \h </w:instrText>
        </w:r>
        <w:r>
          <w:rPr>
            <w:webHidden/>
          </w:rPr>
        </w:r>
        <w:r>
          <w:rPr>
            <w:webHidden/>
          </w:rPr>
          <w:fldChar w:fldCharType="separate"/>
        </w:r>
        <w:r>
          <w:rPr>
            <w:webHidden/>
          </w:rPr>
          <w:t>6-47</w:t>
        </w:r>
        <w:r>
          <w:rPr>
            <w:webHidden/>
          </w:rPr>
          <w:fldChar w:fldCharType="end"/>
        </w:r>
      </w:hyperlink>
    </w:p>
    <w:p w14:paraId="1BB34977" w14:textId="1D780B82" w:rsidR="00EC7503" w:rsidRDefault="00EC7503">
      <w:pPr>
        <w:pStyle w:val="TableofFigures"/>
        <w:rPr>
          <w:rFonts w:eastAsiaTheme="minorEastAsia" w:cstheme="minorBidi"/>
          <w:kern w:val="2"/>
          <w:sz w:val="24"/>
          <w:szCs w:val="24"/>
          <w14:ligatures w14:val="standardContextual"/>
        </w:rPr>
      </w:pPr>
      <w:hyperlink w:anchor="_Toc230164064" w:history="1">
        <w:r w:rsidRPr="00B545B5">
          <w:rPr>
            <w:rStyle w:val="Hyperlink"/>
            <w:lang w:bidi="en-US"/>
          </w:rPr>
          <w:t>Figure 6</w:t>
        </w:r>
        <w:r w:rsidRPr="00B545B5">
          <w:rPr>
            <w:rStyle w:val="Hyperlink"/>
            <w:lang w:bidi="en-US"/>
          </w:rPr>
          <w:noBreakHyphen/>
          <w:t>87: Print Notes</w:t>
        </w:r>
        <w:r>
          <w:rPr>
            <w:webHidden/>
          </w:rPr>
          <w:tab/>
        </w:r>
        <w:r>
          <w:rPr>
            <w:webHidden/>
          </w:rPr>
          <w:fldChar w:fldCharType="begin"/>
        </w:r>
        <w:r>
          <w:rPr>
            <w:webHidden/>
          </w:rPr>
          <w:instrText xml:space="preserve"> PAGEREF _Toc230164064 \h </w:instrText>
        </w:r>
        <w:r>
          <w:rPr>
            <w:webHidden/>
          </w:rPr>
        </w:r>
        <w:r>
          <w:rPr>
            <w:webHidden/>
          </w:rPr>
          <w:fldChar w:fldCharType="separate"/>
        </w:r>
        <w:r>
          <w:rPr>
            <w:webHidden/>
          </w:rPr>
          <w:t>6-47</w:t>
        </w:r>
        <w:r>
          <w:rPr>
            <w:webHidden/>
          </w:rPr>
          <w:fldChar w:fldCharType="end"/>
        </w:r>
      </w:hyperlink>
    </w:p>
    <w:p w14:paraId="48161400" w14:textId="39FFCB08" w:rsidR="00EC7503" w:rsidRDefault="00EC7503">
      <w:pPr>
        <w:pStyle w:val="TableofFigures"/>
        <w:rPr>
          <w:rFonts w:eastAsiaTheme="minorEastAsia" w:cstheme="minorBidi"/>
          <w:kern w:val="2"/>
          <w:sz w:val="24"/>
          <w:szCs w:val="24"/>
          <w14:ligatures w14:val="standardContextual"/>
        </w:rPr>
      </w:pPr>
      <w:hyperlink w:anchor="_Toc230164065" w:history="1">
        <w:r w:rsidRPr="00B545B5">
          <w:rPr>
            <w:rStyle w:val="Hyperlink"/>
            <w:lang w:bidi="en-US"/>
          </w:rPr>
          <w:t>Figure 6</w:t>
        </w:r>
        <w:r w:rsidRPr="00B545B5">
          <w:rPr>
            <w:rStyle w:val="Hyperlink"/>
            <w:lang w:bidi="en-US"/>
          </w:rPr>
          <w:noBreakHyphen/>
          <w:t>88: Audit Filter Window</w:t>
        </w:r>
        <w:r>
          <w:rPr>
            <w:webHidden/>
          </w:rPr>
          <w:tab/>
        </w:r>
        <w:r>
          <w:rPr>
            <w:webHidden/>
          </w:rPr>
          <w:fldChar w:fldCharType="begin"/>
        </w:r>
        <w:r>
          <w:rPr>
            <w:webHidden/>
          </w:rPr>
          <w:instrText xml:space="preserve"> PAGEREF _Toc230164065 \h </w:instrText>
        </w:r>
        <w:r>
          <w:rPr>
            <w:webHidden/>
          </w:rPr>
        </w:r>
        <w:r>
          <w:rPr>
            <w:webHidden/>
          </w:rPr>
          <w:fldChar w:fldCharType="separate"/>
        </w:r>
        <w:r>
          <w:rPr>
            <w:webHidden/>
          </w:rPr>
          <w:t>6-48</w:t>
        </w:r>
        <w:r>
          <w:rPr>
            <w:webHidden/>
          </w:rPr>
          <w:fldChar w:fldCharType="end"/>
        </w:r>
      </w:hyperlink>
    </w:p>
    <w:p w14:paraId="120A1F91" w14:textId="5A8AE989" w:rsidR="00EC7503" w:rsidRDefault="00EC7503">
      <w:pPr>
        <w:pStyle w:val="TableofFigures"/>
        <w:rPr>
          <w:rFonts w:eastAsiaTheme="minorEastAsia" w:cstheme="minorBidi"/>
          <w:kern w:val="2"/>
          <w:sz w:val="24"/>
          <w:szCs w:val="24"/>
          <w14:ligatures w14:val="standardContextual"/>
        </w:rPr>
      </w:pPr>
      <w:hyperlink w:anchor="_Toc230164066" w:history="1">
        <w:r w:rsidRPr="00B545B5">
          <w:rPr>
            <w:rStyle w:val="Hyperlink"/>
            <w:lang w:bidi="en-US"/>
          </w:rPr>
          <w:t>Figure 6</w:t>
        </w:r>
        <w:r w:rsidRPr="00B545B5">
          <w:rPr>
            <w:rStyle w:val="Hyperlink"/>
            <w:lang w:bidi="en-US"/>
          </w:rPr>
          <w:noBreakHyphen/>
          <w:t>89: Alerts Screen</w:t>
        </w:r>
        <w:r>
          <w:rPr>
            <w:webHidden/>
          </w:rPr>
          <w:tab/>
        </w:r>
        <w:r>
          <w:rPr>
            <w:webHidden/>
          </w:rPr>
          <w:fldChar w:fldCharType="begin"/>
        </w:r>
        <w:r>
          <w:rPr>
            <w:webHidden/>
          </w:rPr>
          <w:instrText xml:space="preserve"> PAGEREF _Toc230164066 \h </w:instrText>
        </w:r>
        <w:r>
          <w:rPr>
            <w:webHidden/>
          </w:rPr>
        </w:r>
        <w:r>
          <w:rPr>
            <w:webHidden/>
          </w:rPr>
          <w:fldChar w:fldCharType="separate"/>
        </w:r>
        <w:r>
          <w:rPr>
            <w:webHidden/>
          </w:rPr>
          <w:t>6-48</w:t>
        </w:r>
        <w:r>
          <w:rPr>
            <w:webHidden/>
          </w:rPr>
          <w:fldChar w:fldCharType="end"/>
        </w:r>
      </w:hyperlink>
    </w:p>
    <w:p w14:paraId="2969AFCE" w14:textId="679DB662" w:rsidR="00EC7503" w:rsidRDefault="00EC7503">
      <w:pPr>
        <w:pStyle w:val="TableofFigures"/>
        <w:rPr>
          <w:rFonts w:eastAsiaTheme="minorEastAsia" w:cstheme="minorBidi"/>
          <w:kern w:val="2"/>
          <w:sz w:val="24"/>
          <w:szCs w:val="24"/>
          <w14:ligatures w14:val="standardContextual"/>
        </w:rPr>
      </w:pPr>
      <w:hyperlink w:anchor="_Toc230164067" w:history="1">
        <w:r w:rsidRPr="00B545B5">
          <w:rPr>
            <w:rStyle w:val="Hyperlink"/>
            <w:lang w:bidi="en-US"/>
          </w:rPr>
          <w:t>Figure 6</w:t>
        </w:r>
        <w:r w:rsidRPr="00B545B5">
          <w:rPr>
            <w:rStyle w:val="Hyperlink"/>
            <w:lang w:bidi="en-US"/>
          </w:rPr>
          <w:noBreakHyphen/>
          <w:t>90: New Alert Window</w:t>
        </w:r>
        <w:r>
          <w:rPr>
            <w:webHidden/>
          </w:rPr>
          <w:tab/>
        </w:r>
        <w:r>
          <w:rPr>
            <w:webHidden/>
          </w:rPr>
          <w:fldChar w:fldCharType="begin"/>
        </w:r>
        <w:r>
          <w:rPr>
            <w:webHidden/>
          </w:rPr>
          <w:instrText xml:space="preserve"> PAGEREF _Toc230164067 \h </w:instrText>
        </w:r>
        <w:r>
          <w:rPr>
            <w:webHidden/>
          </w:rPr>
        </w:r>
        <w:r>
          <w:rPr>
            <w:webHidden/>
          </w:rPr>
          <w:fldChar w:fldCharType="separate"/>
        </w:r>
        <w:r>
          <w:rPr>
            <w:webHidden/>
          </w:rPr>
          <w:t>6-49</w:t>
        </w:r>
        <w:r>
          <w:rPr>
            <w:webHidden/>
          </w:rPr>
          <w:fldChar w:fldCharType="end"/>
        </w:r>
      </w:hyperlink>
    </w:p>
    <w:p w14:paraId="568A392B" w14:textId="22C55C43" w:rsidR="00EC7503" w:rsidRDefault="00EC7503">
      <w:pPr>
        <w:pStyle w:val="TableofFigures"/>
        <w:rPr>
          <w:rFonts w:eastAsiaTheme="minorEastAsia" w:cstheme="minorBidi"/>
          <w:kern w:val="2"/>
          <w:sz w:val="24"/>
          <w:szCs w:val="24"/>
          <w14:ligatures w14:val="standardContextual"/>
        </w:rPr>
      </w:pPr>
      <w:hyperlink w:anchor="_Toc230164068" w:history="1">
        <w:r w:rsidRPr="00B545B5">
          <w:rPr>
            <w:rStyle w:val="Hyperlink"/>
            <w:lang w:bidi="en-US"/>
          </w:rPr>
          <w:t>Figure 6</w:t>
        </w:r>
        <w:r w:rsidRPr="00B545B5">
          <w:rPr>
            <w:rStyle w:val="Hyperlink"/>
            <w:lang w:bidi="en-US"/>
          </w:rPr>
          <w:noBreakHyphen/>
          <w:t>91: Edit Alert Window</w:t>
        </w:r>
        <w:r>
          <w:rPr>
            <w:webHidden/>
          </w:rPr>
          <w:tab/>
        </w:r>
        <w:r>
          <w:rPr>
            <w:webHidden/>
          </w:rPr>
          <w:fldChar w:fldCharType="begin"/>
        </w:r>
        <w:r>
          <w:rPr>
            <w:webHidden/>
          </w:rPr>
          <w:instrText xml:space="preserve"> PAGEREF _Toc230164068 \h </w:instrText>
        </w:r>
        <w:r>
          <w:rPr>
            <w:webHidden/>
          </w:rPr>
        </w:r>
        <w:r>
          <w:rPr>
            <w:webHidden/>
          </w:rPr>
          <w:fldChar w:fldCharType="separate"/>
        </w:r>
        <w:r>
          <w:rPr>
            <w:webHidden/>
          </w:rPr>
          <w:t>6-49</w:t>
        </w:r>
        <w:r>
          <w:rPr>
            <w:webHidden/>
          </w:rPr>
          <w:fldChar w:fldCharType="end"/>
        </w:r>
      </w:hyperlink>
    </w:p>
    <w:p w14:paraId="0FBFFD77" w14:textId="7B9CC338" w:rsidR="00EC7503" w:rsidRDefault="00EC7503">
      <w:pPr>
        <w:pStyle w:val="TableofFigures"/>
        <w:rPr>
          <w:rFonts w:eastAsiaTheme="minorEastAsia" w:cstheme="minorBidi"/>
          <w:kern w:val="2"/>
          <w:sz w:val="24"/>
          <w:szCs w:val="24"/>
          <w14:ligatures w14:val="standardContextual"/>
        </w:rPr>
      </w:pPr>
      <w:hyperlink w:anchor="_Toc230164069" w:history="1">
        <w:r w:rsidRPr="00B545B5">
          <w:rPr>
            <w:rStyle w:val="Hyperlink"/>
            <w:lang w:bidi="en-US"/>
          </w:rPr>
          <w:t>Figure 6</w:t>
        </w:r>
        <w:r w:rsidRPr="00B545B5">
          <w:rPr>
            <w:rStyle w:val="Hyperlink"/>
            <w:lang w:bidi="en-US"/>
          </w:rPr>
          <w:noBreakHyphen/>
          <w:t>92: Change of Plan Screen</w:t>
        </w:r>
        <w:r>
          <w:rPr>
            <w:webHidden/>
          </w:rPr>
          <w:tab/>
        </w:r>
        <w:r>
          <w:rPr>
            <w:webHidden/>
          </w:rPr>
          <w:fldChar w:fldCharType="begin"/>
        </w:r>
        <w:r>
          <w:rPr>
            <w:webHidden/>
          </w:rPr>
          <w:instrText xml:space="preserve"> PAGEREF _Toc230164069 \h </w:instrText>
        </w:r>
        <w:r>
          <w:rPr>
            <w:webHidden/>
          </w:rPr>
        </w:r>
        <w:r>
          <w:rPr>
            <w:webHidden/>
          </w:rPr>
          <w:fldChar w:fldCharType="separate"/>
        </w:r>
        <w:r>
          <w:rPr>
            <w:webHidden/>
          </w:rPr>
          <w:t>6-50</w:t>
        </w:r>
        <w:r>
          <w:rPr>
            <w:webHidden/>
          </w:rPr>
          <w:fldChar w:fldCharType="end"/>
        </w:r>
      </w:hyperlink>
    </w:p>
    <w:p w14:paraId="536B85B6" w14:textId="6577DF6E" w:rsidR="00EC7503" w:rsidRDefault="00EC7503">
      <w:pPr>
        <w:pStyle w:val="TableofFigures"/>
        <w:rPr>
          <w:rFonts w:eastAsiaTheme="minorEastAsia" w:cstheme="minorBidi"/>
          <w:kern w:val="2"/>
          <w:sz w:val="24"/>
          <w:szCs w:val="24"/>
          <w14:ligatures w14:val="standardContextual"/>
        </w:rPr>
      </w:pPr>
      <w:hyperlink w:anchor="_Toc230164070" w:history="1">
        <w:r w:rsidRPr="00B545B5">
          <w:rPr>
            <w:rStyle w:val="Hyperlink"/>
            <w:lang w:bidi="en-US"/>
          </w:rPr>
          <w:t>Figure 6</w:t>
        </w:r>
        <w:r w:rsidRPr="00B545B5">
          <w:rPr>
            <w:rStyle w:val="Hyperlink"/>
            <w:lang w:bidi="en-US"/>
          </w:rPr>
          <w:noBreakHyphen/>
          <w:t>93: View Payment Plan Screen</w:t>
        </w:r>
        <w:r>
          <w:rPr>
            <w:webHidden/>
          </w:rPr>
          <w:tab/>
        </w:r>
        <w:r>
          <w:rPr>
            <w:webHidden/>
          </w:rPr>
          <w:fldChar w:fldCharType="begin"/>
        </w:r>
        <w:r>
          <w:rPr>
            <w:webHidden/>
          </w:rPr>
          <w:instrText xml:space="preserve"> PAGEREF _Toc230164070 \h </w:instrText>
        </w:r>
        <w:r>
          <w:rPr>
            <w:webHidden/>
          </w:rPr>
        </w:r>
        <w:r>
          <w:rPr>
            <w:webHidden/>
          </w:rPr>
          <w:fldChar w:fldCharType="separate"/>
        </w:r>
        <w:r>
          <w:rPr>
            <w:webHidden/>
          </w:rPr>
          <w:t>6-51</w:t>
        </w:r>
        <w:r>
          <w:rPr>
            <w:webHidden/>
          </w:rPr>
          <w:fldChar w:fldCharType="end"/>
        </w:r>
      </w:hyperlink>
    </w:p>
    <w:p w14:paraId="5EF57BE5" w14:textId="5DE1833C" w:rsidR="00EC7503" w:rsidRDefault="00EC7503">
      <w:pPr>
        <w:pStyle w:val="TableofFigures"/>
        <w:rPr>
          <w:rFonts w:eastAsiaTheme="minorEastAsia" w:cstheme="minorBidi"/>
          <w:kern w:val="2"/>
          <w:sz w:val="24"/>
          <w:szCs w:val="24"/>
          <w14:ligatures w14:val="standardContextual"/>
        </w:rPr>
      </w:pPr>
      <w:hyperlink w:anchor="_Toc230164071" w:history="1">
        <w:r w:rsidRPr="00B545B5">
          <w:rPr>
            <w:rStyle w:val="Hyperlink"/>
            <w:lang w:bidi="en-US"/>
          </w:rPr>
          <w:t>Figure 6</w:t>
        </w:r>
        <w:r w:rsidRPr="00B545B5">
          <w:rPr>
            <w:rStyle w:val="Hyperlink"/>
            <w:lang w:bidi="en-US"/>
          </w:rPr>
          <w:noBreakHyphen/>
          <w:t>94: New Payment Plan Window</w:t>
        </w:r>
        <w:r>
          <w:rPr>
            <w:webHidden/>
          </w:rPr>
          <w:tab/>
        </w:r>
        <w:r>
          <w:rPr>
            <w:webHidden/>
          </w:rPr>
          <w:fldChar w:fldCharType="begin"/>
        </w:r>
        <w:r>
          <w:rPr>
            <w:webHidden/>
          </w:rPr>
          <w:instrText xml:space="preserve"> PAGEREF _Toc230164071 \h </w:instrText>
        </w:r>
        <w:r>
          <w:rPr>
            <w:webHidden/>
          </w:rPr>
        </w:r>
        <w:r>
          <w:rPr>
            <w:webHidden/>
          </w:rPr>
          <w:fldChar w:fldCharType="separate"/>
        </w:r>
        <w:r>
          <w:rPr>
            <w:webHidden/>
          </w:rPr>
          <w:t>6-51</w:t>
        </w:r>
        <w:r>
          <w:rPr>
            <w:webHidden/>
          </w:rPr>
          <w:fldChar w:fldCharType="end"/>
        </w:r>
      </w:hyperlink>
    </w:p>
    <w:p w14:paraId="0A9EE5CC" w14:textId="22940011" w:rsidR="00EC7503" w:rsidRDefault="00EC7503">
      <w:pPr>
        <w:pStyle w:val="TableofFigures"/>
        <w:rPr>
          <w:rFonts w:eastAsiaTheme="minorEastAsia" w:cstheme="minorBidi"/>
          <w:kern w:val="2"/>
          <w:sz w:val="24"/>
          <w:szCs w:val="24"/>
          <w14:ligatures w14:val="standardContextual"/>
        </w:rPr>
      </w:pPr>
      <w:hyperlink w:anchor="_Toc230164072" w:history="1">
        <w:r w:rsidRPr="00B545B5">
          <w:rPr>
            <w:rStyle w:val="Hyperlink"/>
            <w:lang w:bidi="en-US"/>
          </w:rPr>
          <w:t>Figure 6</w:t>
        </w:r>
        <w:r w:rsidRPr="00B545B5">
          <w:rPr>
            <w:rStyle w:val="Hyperlink"/>
            <w:lang w:bidi="en-US"/>
          </w:rPr>
          <w:noBreakHyphen/>
          <w:t>95: Change of Plan Worksheet</w:t>
        </w:r>
        <w:r>
          <w:rPr>
            <w:webHidden/>
          </w:rPr>
          <w:tab/>
        </w:r>
        <w:r>
          <w:rPr>
            <w:webHidden/>
          </w:rPr>
          <w:fldChar w:fldCharType="begin"/>
        </w:r>
        <w:r>
          <w:rPr>
            <w:webHidden/>
          </w:rPr>
          <w:instrText xml:space="preserve"> PAGEREF _Toc230164072 \h </w:instrText>
        </w:r>
        <w:r>
          <w:rPr>
            <w:webHidden/>
          </w:rPr>
        </w:r>
        <w:r>
          <w:rPr>
            <w:webHidden/>
          </w:rPr>
          <w:fldChar w:fldCharType="separate"/>
        </w:r>
        <w:r>
          <w:rPr>
            <w:webHidden/>
          </w:rPr>
          <w:t>6-51</w:t>
        </w:r>
        <w:r>
          <w:rPr>
            <w:webHidden/>
          </w:rPr>
          <w:fldChar w:fldCharType="end"/>
        </w:r>
      </w:hyperlink>
    </w:p>
    <w:p w14:paraId="0CE28247" w14:textId="213A2D6E" w:rsidR="00EC7503" w:rsidRDefault="00EC7503">
      <w:pPr>
        <w:pStyle w:val="TableofFigures"/>
        <w:rPr>
          <w:rFonts w:eastAsiaTheme="minorEastAsia" w:cstheme="minorBidi"/>
          <w:kern w:val="2"/>
          <w:sz w:val="24"/>
          <w:szCs w:val="24"/>
          <w14:ligatures w14:val="standardContextual"/>
        </w:rPr>
      </w:pPr>
      <w:hyperlink w:anchor="_Toc230164073" w:history="1">
        <w:r w:rsidRPr="00B545B5">
          <w:rPr>
            <w:rStyle w:val="Hyperlink"/>
            <w:lang w:bidi="en-US"/>
          </w:rPr>
          <w:t>Figure 6</w:t>
        </w:r>
        <w:r w:rsidRPr="00B545B5">
          <w:rPr>
            <w:rStyle w:val="Hyperlink"/>
            <w:lang w:bidi="en-US"/>
          </w:rPr>
          <w:noBreakHyphen/>
          <w:t>96: New Change of Plan Displayed on Pay Plans Section</w:t>
        </w:r>
        <w:r>
          <w:rPr>
            <w:webHidden/>
          </w:rPr>
          <w:tab/>
        </w:r>
        <w:r>
          <w:rPr>
            <w:webHidden/>
          </w:rPr>
          <w:fldChar w:fldCharType="begin"/>
        </w:r>
        <w:r>
          <w:rPr>
            <w:webHidden/>
          </w:rPr>
          <w:instrText xml:space="preserve"> PAGEREF _Toc230164073 \h </w:instrText>
        </w:r>
        <w:r>
          <w:rPr>
            <w:webHidden/>
          </w:rPr>
        </w:r>
        <w:r>
          <w:rPr>
            <w:webHidden/>
          </w:rPr>
          <w:fldChar w:fldCharType="separate"/>
        </w:r>
        <w:r>
          <w:rPr>
            <w:webHidden/>
          </w:rPr>
          <w:t>6-51</w:t>
        </w:r>
        <w:r>
          <w:rPr>
            <w:webHidden/>
          </w:rPr>
          <w:fldChar w:fldCharType="end"/>
        </w:r>
      </w:hyperlink>
    </w:p>
    <w:p w14:paraId="68AC95FD" w14:textId="6B8029D7" w:rsidR="00EC7503" w:rsidRDefault="00EC7503">
      <w:pPr>
        <w:pStyle w:val="TableofFigures"/>
        <w:rPr>
          <w:rFonts w:eastAsiaTheme="minorEastAsia" w:cstheme="minorBidi"/>
          <w:kern w:val="2"/>
          <w:sz w:val="24"/>
          <w:szCs w:val="24"/>
          <w14:ligatures w14:val="standardContextual"/>
        </w:rPr>
      </w:pPr>
      <w:hyperlink w:anchor="_Toc230164074" w:history="1">
        <w:r w:rsidRPr="00B545B5">
          <w:rPr>
            <w:rStyle w:val="Hyperlink"/>
            <w:lang w:bidi="en-US"/>
          </w:rPr>
          <w:t>Figure 6</w:t>
        </w:r>
        <w:r w:rsidRPr="00B545B5">
          <w:rPr>
            <w:rStyle w:val="Hyperlink"/>
            <w:lang w:bidi="en-US"/>
          </w:rPr>
          <w:noBreakHyphen/>
          <w:t>97: Confirm Approval on Change of Plan</w:t>
        </w:r>
        <w:r>
          <w:rPr>
            <w:webHidden/>
          </w:rPr>
          <w:tab/>
        </w:r>
        <w:r>
          <w:rPr>
            <w:webHidden/>
          </w:rPr>
          <w:fldChar w:fldCharType="begin"/>
        </w:r>
        <w:r>
          <w:rPr>
            <w:webHidden/>
          </w:rPr>
          <w:instrText xml:space="preserve"> PAGEREF _Toc230164074 \h </w:instrText>
        </w:r>
        <w:r>
          <w:rPr>
            <w:webHidden/>
          </w:rPr>
        </w:r>
        <w:r>
          <w:rPr>
            <w:webHidden/>
          </w:rPr>
          <w:fldChar w:fldCharType="separate"/>
        </w:r>
        <w:r>
          <w:rPr>
            <w:webHidden/>
          </w:rPr>
          <w:t>6-52</w:t>
        </w:r>
        <w:r>
          <w:rPr>
            <w:webHidden/>
          </w:rPr>
          <w:fldChar w:fldCharType="end"/>
        </w:r>
      </w:hyperlink>
    </w:p>
    <w:p w14:paraId="4002ED97" w14:textId="4DFD4E8C" w:rsidR="00EC7503" w:rsidRDefault="00EC7503">
      <w:pPr>
        <w:pStyle w:val="TableofFigures"/>
        <w:rPr>
          <w:rFonts w:eastAsiaTheme="minorEastAsia" w:cstheme="minorBidi"/>
          <w:kern w:val="2"/>
          <w:sz w:val="24"/>
          <w:szCs w:val="24"/>
          <w14:ligatures w14:val="standardContextual"/>
        </w:rPr>
      </w:pPr>
      <w:hyperlink w:anchor="_Toc230164075" w:history="1">
        <w:r w:rsidRPr="00B545B5">
          <w:rPr>
            <w:rStyle w:val="Hyperlink"/>
            <w:lang w:bidi="en-US"/>
          </w:rPr>
          <w:t>Figure 6</w:t>
        </w:r>
        <w:r w:rsidRPr="00B545B5">
          <w:rPr>
            <w:rStyle w:val="Hyperlink"/>
            <w:lang w:bidi="en-US"/>
          </w:rPr>
          <w:noBreakHyphen/>
          <w:t>98: Change of Plan Status Updated</w:t>
        </w:r>
        <w:r>
          <w:rPr>
            <w:webHidden/>
          </w:rPr>
          <w:tab/>
        </w:r>
        <w:r>
          <w:rPr>
            <w:webHidden/>
          </w:rPr>
          <w:fldChar w:fldCharType="begin"/>
        </w:r>
        <w:r>
          <w:rPr>
            <w:webHidden/>
          </w:rPr>
          <w:instrText xml:space="preserve"> PAGEREF _Toc230164075 \h </w:instrText>
        </w:r>
        <w:r>
          <w:rPr>
            <w:webHidden/>
          </w:rPr>
        </w:r>
        <w:r>
          <w:rPr>
            <w:webHidden/>
          </w:rPr>
          <w:fldChar w:fldCharType="separate"/>
        </w:r>
        <w:r>
          <w:rPr>
            <w:webHidden/>
          </w:rPr>
          <w:t>6-52</w:t>
        </w:r>
        <w:r>
          <w:rPr>
            <w:webHidden/>
          </w:rPr>
          <w:fldChar w:fldCharType="end"/>
        </w:r>
      </w:hyperlink>
    </w:p>
    <w:p w14:paraId="4B619C29" w14:textId="6BB28E96" w:rsidR="00EC7503" w:rsidRDefault="00EC7503">
      <w:pPr>
        <w:pStyle w:val="TableofFigures"/>
        <w:rPr>
          <w:rFonts w:eastAsiaTheme="minorEastAsia" w:cstheme="minorBidi"/>
          <w:kern w:val="2"/>
          <w:sz w:val="24"/>
          <w:szCs w:val="24"/>
          <w14:ligatures w14:val="standardContextual"/>
        </w:rPr>
      </w:pPr>
      <w:hyperlink w:anchor="_Toc230164076" w:history="1">
        <w:r w:rsidRPr="00B545B5">
          <w:rPr>
            <w:rStyle w:val="Hyperlink"/>
            <w:lang w:bidi="en-US"/>
          </w:rPr>
          <w:t>Figure 6</w:t>
        </w:r>
        <w:r w:rsidRPr="00B545B5">
          <w:rPr>
            <w:rStyle w:val="Hyperlink"/>
            <w:lang w:bidi="en-US"/>
          </w:rPr>
          <w:noBreakHyphen/>
          <w:t>99: Print Pending Change of Plan Window</w:t>
        </w:r>
        <w:r>
          <w:rPr>
            <w:webHidden/>
          </w:rPr>
          <w:tab/>
        </w:r>
        <w:r>
          <w:rPr>
            <w:webHidden/>
          </w:rPr>
          <w:fldChar w:fldCharType="begin"/>
        </w:r>
        <w:r>
          <w:rPr>
            <w:webHidden/>
          </w:rPr>
          <w:instrText xml:space="preserve"> PAGEREF _Toc230164076 \h </w:instrText>
        </w:r>
        <w:r>
          <w:rPr>
            <w:webHidden/>
          </w:rPr>
        </w:r>
        <w:r>
          <w:rPr>
            <w:webHidden/>
          </w:rPr>
          <w:fldChar w:fldCharType="separate"/>
        </w:r>
        <w:r>
          <w:rPr>
            <w:webHidden/>
          </w:rPr>
          <w:t>6-52</w:t>
        </w:r>
        <w:r>
          <w:rPr>
            <w:webHidden/>
          </w:rPr>
          <w:fldChar w:fldCharType="end"/>
        </w:r>
      </w:hyperlink>
    </w:p>
    <w:p w14:paraId="7AB0B6B8" w14:textId="0C8ACCBB" w:rsidR="00EC7503" w:rsidRDefault="00EC7503">
      <w:pPr>
        <w:pStyle w:val="TableofFigures"/>
        <w:rPr>
          <w:rFonts w:eastAsiaTheme="minorEastAsia" w:cstheme="minorBidi"/>
          <w:kern w:val="2"/>
          <w:sz w:val="24"/>
          <w:szCs w:val="24"/>
          <w14:ligatures w14:val="standardContextual"/>
        </w:rPr>
      </w:pPr>
      <w:hyperlink w:anchor="_Toc230164077" w:history="1">
        <w:r w:rsidRPr="00B545B5">
          <w:rPr>
            <w:rStyle w:val="Hyperlink"/>
            <w:lang w:bidi="en-US"/>
          </w:rPr>
          <w:t>Figure 6</w:t>
        </w:r>
        <w:r w:rsidRPr="00B545B5">
          <w:rPr>
            <w:rStyle w:val="Hyperlink"/>
            <w:lang w:bidi="en-US"/>
          </w:rPr>
          <w:noBreakHyphen/>
          <w:t>100: Delete Pending Change of Plan</w:t>
        </w:r>
        <w:r>
          <w:rPr>
            <w:webHidden/>
          </w:rPr>
          <w:tab/>
        </w:r>
        <w:r>
          <w:rPr>
            <w:webHidden/>
          </w:rPr>
          <w:fldChar w:fldCharType="begin"/>
        </w:r>
        <w:r>
          <w:rPr>
            <w:webHidden/>
          </w:rPr>
          <w:instrText xml:space="preserve"> PAGEREF _Toc230164077 \h </w:instrText>
        </w:r>
        <w:r>
          <w:rPr>
            <w:webHidden/>
          </w:rPr>
        </w:r>
        <w:r>
          <w:rPr>
            <w:webHidden/>
          </w:rPr>
          <w:fldChar w:fldCharType="separate"/>
        </w:r>
        <w:r>
          <w:rPr>
            <w:webHidden/>
          </w:rPr>
          <w:t>6-53</w:t>
        </w:r>
        <w:r>
          <w:rPr>
            <w:webHidden/>
          </w:rPr>
          <w:fldChar w:fldCharType="end"/>
        </w:r>
      </w:hyperlink>
    </w:p>
    <w:p w14:paraId="685EAB46" w14:textId="0B49FF6E" w:rsidR="00EC7503" w:rsidRDefault="00EC7503">
      <w:pPr>
        <w:pStyle w:val="TableofFigures"/>
        <w:rPr>
          <w:rFonts w:eastAsiaTheme="minorEastAsia" w:cstheme="minorBidi"/>
          <w:kern w:val="2"/>
          <w:sz w:val="24"/>
          <w:szCs w:val="24"/>
          <w14:ligatures w14:val="standardContextual"/>
        </w:rPr>
      </w:pPr>
      <w:hyperlink w:anchor="_Toc230164078" w:history="1">
        <w:r w:rsidRPr="00B545B5">
          <w:rPr>
            <w:rStyle w:val="Hyperlink"/>
            <w:lang w:bidi="en-US"/>
          </w:rPr>
          <w:t>Figure 6</w:t>
        </w:r>
        <w:r w:rsidRPr="00B545B5">
          <w:rPr>
            <w:rStyle w:val="Hyperlink"/>
            <w:lang w:bidi="en-US"/>
          </w:rPr>
          <w:noBreakHyphen/>
          <w:t>101: Delete Pending Change of Plan Confirmation</w:t>
        </w:r>
        <w:r>
          <w:rPr>
            <w:webHidden/>
          </w:rPr>
          <w:tab/>
        </w:r>
        <w:r>
          <w:rPr>
            <w:webHidden/>
          </w:rPr>
          <w:fldChar w:fldCharType="begin"/>
        </w:r>
        <w:r>
          <w:rPr>
            <w:webHidden/>
          </w:rPr>
          <w:instrText xml:space="preserve"> PAGEREF _Toc230164078 \h </w:instrText>
        </w:r>
        <w:r>
          <w:rPr>
            <w:webHidden/>
          </w:rPr>
        </w:r>
        <w:r>
          <w:rPr>
            <w:webHidden/>
          </w:rPr>
          <w:fldChar w:fldCharType="separate"/>
        </w:r>
        <w:r>
          <w:rPr>
            <w:webHidden/>
          </w:rPr>
          <w:t>6-53</w:t>
        </w:r>
        <w:r>
          <w:rPr>
            <w:webHidden/>
          </w:rPr>
          <w:fldChar w:fldCharType="end"/>
        </w:r>
      </w:hyperlink>
    </w:p>
    <w:p w14:paraId="12DD9524" w14:textId="0A3BB6C9" w:rsidR="00EC7503" w:rsidRDefault="00EC7503">
      <w:pPr>
        <w:pStyle w:val="TableofFigures"/>
        <w:rPr>
          <w:rFonts w:eastAsiaTheme="minorEastAsia" w:cstheme="minorBidi"/>
          <w:kern w:val="2"/>
          <w:sz w:val="24"/>
          <w:szCs w:val="24"/>
          <w14:ligatures w14:val="standardContextual"/>
        </w:rPr>
      </w:pPr>
      <w:hyperlink w:anchor="_Toc230164079" w:history="1">
        <w:r w:rsidRPr="00B545B5">
          <w:rPr>
            <w:rStyle w:val="Hyperlink"/>
            <w:lang w:bidi="en-US"/>
          </w:rPr>
          <w:t>Figure 6</w:t>
        </w:r>
        <w:r w:rsidRPr="00B545B5">
          <w:rPr>
            <w:rStyle w:val="Hyperlink"/>
            <w:lang w:bidi="en-US"/>
          </w:rPr>
          <w:noBreakHyphen/>
          <w:t>102: View Payoff Statement Screen</w:t>
        </w:r>
        <w:r>
          <w:rPr>
            <w:webHidden/>
          </w:rPr>
          <w:tab/>
        </w:r>
        <w:r>
          <w:rPr>
            <w:webHidden/>
          </w:rPr>
          <w:fldChar w:fldCharType="begin"/>
        </w:r>
        <w:r>
          <w:rPr>
            <w:webHidden/>
          </w:rPr>
          <w:instrText xml:space="preserve"> PAGEREF _Toc230164079 \h </w:instrText>
        </w:r>
        <w:r>
          <w:rPr>
            <w:webHidden/>
          </w:rPr>
        </w:r>
        <w:r>
          <w:rPr>
            <w:webHidden/>
          </w:rPr>
          <w:fldChar w:fldCharType="separate"/>
        </w:r>
        <w:r>
          <w:rPr>
            <w:webHidden/>
          </w:rPr>
          <w:t>6-54</w:t>
        </w:r>
        <w:r>
          <w:rPr>
            <w:webHidden/>
          </w:rPr>
          <w:fldChar w:fldCharType="end"/>
        </w:r>
      </w:hyperlink>
    </w:p>
    <w:p w14:paraId="59AF5174" w14:textId="3B6DBD14" w:rsidR="00EC7503" w:rsidRDefault="00EC7503">
      <w:pPr>
        <w:pStyle w:val="TableofFigures"/>
        <w:rPr>
          <w:rFonts w:eastAsiaTheme="minorEastAsia" w:cstheme="minorBidi"/>
          <w:kern w:val="2"/>
          <w:sz w:val="24"/>
          <w:szCs w:val="24"/>
          <w14:ligatures w14:val="standardContextual"/>
        </w:rPr>
      </w:pPr>
      <w:hyperlink w:anchor="_Toc230164080" w:history="1">
        <w:r w:rsidRPr="00B545B5">
          <w:rPr>
            <w:rStyle w:val="Hyperlink"/>
            <w:lang w:bidi="en-US"/>
          </w:rPr>
          <w:t>Figure 6</w:t>
        </w:r>
        <w:r w:rsidRPr="00B545B5">
          <w:rPr>
            <w:rStyle w:val="Hyperlink"/>
            <w:lang w:bidi="en-US"/>
          </w:rPr>
          <w:noBreakHyphen/>
          <w:t>103: View Payoff Statement Screen with line items</w:t>
        </w:r>
        <w:r>
          <w:rPr>
            <w:webHidden/>
          </w:rPr>
          <w:tab/>
        </w:r>
        <w:r>
          <w:rPr>
            <w:webHidden/>
          </w:rPr>
          <w:fldChar w:fldCharType="begin"/>
        </w:r>
        <w:r>
          <w:rPr>
            <w:webHidden/>
          </w:rPr>
          <w:instrText xml:space="preserve"> PAGEREF _Toc230164080 \h </w:instrText>
        </w:r>
        <w:r>
          <w:rPr>
            <w:webHidden/>
          </w:rPr>
        </w:r>
        <w:r>
          <w:rPr>
            <w:webHidden/>
          </w:rPr>
          <w:fldChar w:fldCharType="separate"/>
        </w:r>
        <w:r>
          <w:rPr>
            <w:webHidden/>
          </w:rPr>
          <w:t>6-54</w:t>
        </w:r>
        <w:r>
          <w:rPr>
            <w:webHidden/>
          </w:rPr>
          <w:fldChar w:fldCharType="end"/>
        </w:r>
      </w:hyperlink>
    </w:p>
    <w:p w14:paraId="35D4C501" w14:textId="7AB277DD" w:rsidR="00EC7503" w:rsidRDefault="00EC7503">
      <w:pPr>
        <w:pStyle w:val="TableofFigures"/>
        <w:rPr>
          <w:rFonts w:eastAsiaTheme="minorEastAsia" w:cstheme="minorBidi"/>
          <w:kern w:val="2"/>
          <w:sz w:val="24"/>
          <w:szCs w:val="24"/>
          <w14:ligatures w14:val="standardContextual"/>
        </w:rPr>
      </w:pPr>
      <w:hyperlink w:anchor="_Toc230164081" w:history="1">
        <w:r w:rsidRPr="00B545B5">
          <w:rPr>
            <w:rStyle w:val="Hyperlink"/>
            <w:lang w:bidi="en-US"/>
          </w:rPr>
          <w:t>Figure 6</w:t>
        </w:r>
        <w:r w:rsidRPr="00B545B5">
          <w:rPr>
            <w:rStyle w:val="Hyperlink"/>
            <w:lang w:bidi="en-US"/>
          </w:rPr>
          <w:noBreakHyphen/>
          <w:t>104: View Payoff Statement with line items</w:t>
        </w:r>
        <w:r>
          <w:rPr>
            <w:webHidden/>
          </w:rPr>
          <w:tab/>
        </w:r>
        <w:r>
          <w:rPr>
            <w:webHidden/>
          </w:rPr>
          <w:fldChar w:fldCharType="begin"/>
        </w:r>
        <w:r>
          <w:rPr>
            <w:webHidden/>
          </w:rPr>
          <w:instrText xml:space="preserve"> PAGEREF _Toc230164081 \h </w:instrText>
        </w:r>
        <w:r>
          <w:rPr>
            <w:webHidden/>
          </w:rPr>
        </w:r>
        <w:r>
          <w:rPr>
            <w:webHidden/>
          </w:rPr>
          <w:fldChar w:fldCharType="separate"/>
        </w:r>
        <w:r>
          <w:rPr>
            <w:webHidden/>
          </w:rPr>
          <w:t>6-54</w:t>
        </w:r>
        <w:r>
          <w:rPr>
            <w:webHidden/>
          </w:rPr>
          <w:fldChar w:fldCharType="end"/>
        </w:r>
      </w:hyperlink>
    </w:p>
    <w:p w14:paraId="3E96867D" w14:textId="361ACD77" w:rsidR="00EC7503" w:rsidRDefault="00EC7503">
      <w:pPr>
        <w:pStyle w:val="TableofFigures"/>
        <w:rPr>
          <w:rFonts w:eastAsiaTheme="minorEastAsia" w:cstheme="minorBidi"/>
          <w:kern w:val="2"/>
          <w:sz w:val="24"/>
          <w:szCs w:val="24"/>
          <w14:ligatures w14:val="standardContextual"/>
        </w:rPr>
      </w:pPr>
      <w:hyperlink w:anchor="_Toc230164082" w:history="1">
        <w:r w:rsidRPr="00B545B5">
          <w:rPr>
            <w:rStyle w:val="Hyperlink"/>
            <w:lang w:bidi="en-US"/>
          </w:rPr>
          <w:t>Figure 6</w:t>
        </w:r>
        <w:r w:rsidRPr="00B545B5">
          <w:rPr>
            <w:rStyle w:val="Hyperlink"/>
            <w:lang w:bidi="en-US"/>
          </w:rPr>
          <w:noBreakHyphen/>
          <w:t>105: Add Estimated Expense</w:t>
        </w:r>
        <w:r>
          <w:rPr>
            <w:webHidden/>
          </w:rPr>
          <w:tab/>
        </w:r>
        <w:r>
          <w:rPr>
            <w:webHidden/>
          </w:rPr>
          <w:fldChar w:fldCharType="begin"/>
        </w:r>
        <w:r>
          <w:rPr>
            <w:webHidden/>
          </w:rPr>
          <w:instrText xml:space="preserve"> PAGEREF _Toc230164082 \h </w:instrText>
        </w:r>
        <w:r>
          <w:rPr>
            <w:webHidden/>
          </w:rPr>
        </w:r>
        <w:r>
          <w:rPr>
            <w:webHidden/>
          </w:rPr>
          <w:fldChar w:fldCharType="separate"/>
        </w:r>
        <w:r>
          <w:rPr>
            <w:webHidden/>
          </w:rPr>
          <w:t>6-55</w:t>
        </w:r>
        <w:r>
          <w:rPr>
            <w:webHidden/>
          </w:rPr>
          <w:fldChar w:fldCharType="end"/>
        </w:r>
      </w:hyperlink>
    </w:p>
    <w:p w14:paraId="2FB23C0F" w14:textId="3A792D60" w:rsidR="00EC7503" w:rsidRDefault="00EC7503">
      <w:pPr>
        <w:pStyle w:val="TableofFigures"/>
        <w:rPr>
          <w:rFonts w:eastAsiaTheme="minorEastAsia" w:cstheme="minorBidi"/>
          <w:kern w:val="2"/>
          <w:sz w:val="24"/>
          <w:szCs w:val="24"/>
          <w14:ligatures w14:val="standardContextual"/>
        </w:rPr>
      </w:pPr>
      <w:hyperlink w:anchor="_Toc230164083" w:history="1">
        <w:r w:rsidRPr="00B545B5">
          <w:rPr>
            <w:rStyle w:val="Hyperlink"/>
            <w:lang w:bidi="en-US"/>
          </w:rPr>
          <w:t>Figure 6</w:t>
        </w:r>
        <w:r w:rsidRPr="00B545B5">
          <w:rPr>
            <w:rStyle w:val="Hyperlink"/>
            <w:lang w:bidi="en-US"/>
          </w:rPr>
          <w:noBreakHyphen/>
          <w:t>106: Delete Estimated Expense</w:t>
        </w:r>
        <w:r>
          <w:rPr>
            <w:webHidden/>
          </w:rPr>
          <w:tab/>
        </w:r>
        <w:r>
          <w:rPr>
            <w:webHidden/>
          </w:rPr>
          <w:fldChar w:fldCharType="begin"/>
        </w:r>
        <w:r>
          <w:rPr>
            <w:webHidden/>
          </w:rPr>
          <w:instrText xml:space="preserve"> PAGEREF _Toc230164083 \h </w:instrText>
        </w:r>
        <w:r>
          <w:rPr>
            <w:webHidden/>
          </w:rPr>
        </w:r>
        <w:r>
          <w:rPr>
            <w:webHidden/>
          </w:rPr>
          <w:fldChar w:fldCharType="separate"/>
        </w:r>
        <w:r>
          <w:rPr>
            <w:webHidden/>
          </w:rPr>
          <w:t>6-55</w:t>
        </w:r>
        <w:r>
          <w:rPr>
            <w:webHidden/>
          </w:rPr>
          <w:fldChar w:fldCharType="end"/>
        </w:r>
      </w:hyperlink>
    </w:p>
    <w:p w14:paraId="63B6CC56" w14:textId="71104220" w:rsidR="00EC7503" w:rsidRDefault="00EC7503">
      <w:pPr>
        <w:pStyle w:val="TableofFigures"/>
        <w:rPr>
          <w:rFonts w:eastAsiaTheme="minorEastAsia" w:cstheme="minorBidi"/>
          <w:kern w:val="2"/>
          <w:sz w:val="24"/>
          <w:szCs w:val="24"/>
          <w14:ligatures w14:val="standardContextual"/>
        </w:rPr>
      </w:pPr>
      <w:hyperlink w:anchor="_Toc230164084" w:history="1">
        <w:r w:rsidRPr="00B545B5">
          <w:rPr>
            <w:rStyle w:val="Hyperlink"/>
            <w:lang w:bidi="en-US"/>
          </w:rPr>
          <w:t>Figure 6</w:t>
        </w:r>
        <w:r w:rsidRPr="00B545B5">
          <w:rPr>
            <w:rStyle w:val="Hyperlink"/>
            <w:lang w:bidi="en-US"/>
          </w:rPr>
          <w:noBreakHyphen/>
          <w:t>107: View Monthly Statement Screen</w:t>
        </w:r>
        <w:r>
          <w:rPr>
            <w:webHidden/>
          </w:rPr>
          <w:tab/>
        </w:r>
        <w:r>
          <w:rPr>
            <w:webHidden/>
          </w:rPr>
          <w:fldChar w:fldCharType="begin"/>
        </w:r>
        <w:r>
          <w:rPr>
            <w:webHidden/>
          </w:rPr>
          <w:instrText xml:space="preserve"> PAGEREF _Toc230164084 \h </w:instrText>
        </w:r>
        <w:r>
          <w:rPr>
            <w:webHidden/>
          </w:rPr>
        </w:r>
        <w:r>
          <w:rPr>
            <w:webHidden/>
          </w:rPr>
          <w:fldChar w:fldCharType="separate"/>
        </w:r>
        <w:r>
          <w:rPr>
            <w:webHidden/>
          </w:rPr>
          <w:t>6-56</w:t>
        </w:r>
        <w:r>
          <w:rPr>
            <w:webHidden/>
          </w:rPr>
          <w:fldChar w:fldCharType="end"/>
        </w:r>
      </w:hyperlink>
    </w:p>
    <w:p w14:paraId="76C9E49E" w14:textId="1626EBAA" w:rsidR="00EC7503" w:rsidRDefault="00EC7503">
      <w:pPr>
        <w:pStyle w:val="TableofFigures"/>
        <w:rPr>
          <w:rFonts w:eastAsiaTheme="minorEastAsia" w:cstheme="minorBidi"/>
          <w:kern w:val="2"/>
          <w:sz w:val="24"/>
          <w:szCs w:val="24"/>
          <w14:ligatures w14:val="standardContextual"/>
        </w:rPr>
      </w:pPr>
      <w:hyperlink w:anchor="_Toc230164085" w:history="1">
        <w:r w:rsidRPr="00B545B5">
          <w:rPr>
            <w:rStyle w:val="Hyperlink"/>
            <w:lang w:bidi="en-US"/>
          </w:rPr>
          <w:t>Figure 6</w:t>
        </w:r>
        <w:r w:rsidRPr="00B545B5">
          <w:rPr>
            <w:rStyle w:val="Hyperlink"/>
            <w:lang w:bidi="en-US"/>
          </w:rPr>
          <w:noBreakHyphen/>
          <w:t>108: Edit Monthly Statement Message Window</w:t>
        </w:r>
        <w:r>
          <w:rPr>
            <w:webHidden/>
          </w:rPr>
          <w:tab/>
        </w:r>
        <w:r>
          <w:rPr>
            <w:webHidden/>
          </w:rPr>
          <w:fldChar w:fldCharType="begin"/>
        </w:r>
        <w:r>
          <w:rPr>
            <w:webHidden/>
          </w:rPr>
          <w:instrText xml:space="preserve"> PAGEREF _Toc230164085 \h </w:instrText>
        </w:r>
        <w:r>
          <w:rPr>
            <w:webHidden/>
          </w:rPr>
        </w:r>
        <w:r>
          <w:rPr>
            <w:webHidden/>
          </w:rPr>
          <w:fldChar w:fldCharType="separate"/>
        </w:r>
        <w:r>
          <w:rPr>
            <w:webHidden/>
          </w:rPr>
          <w:t>6-56</w:t>
        </w:r>
        <w:r>
          <w:rPr>
            <w:webHidden/>
          </w:rPr>
          <w:fldChar w:fldCharType="end"/>
        </w:r>
      </w:hyperlink>
    </w:p>
    <w:p w14:paraId="3A547863" w14:textId="184DC45C" w:rsidR="00EC7503" w:rsidRDefault="00EC7503">
      <w:pPr>
        <w:pStyle w:val="TableofFigures"/>
        <w:rPr>
          <w:rFonts w:eastAsiaTheme="minorEastAsia" w:cstheme="minorBidi"/>
          <w:kern w:val="2"/>
          <w:sz w:val="24"/>
          <w:szCs w:val="24"/>
          <w14:ligatures w14:val="standardContextual"/>
        </w:rPr>
      </w:pPr>
      <w:hyperlink w:anchor="_Toc230164086" w:history="1">
        <w:r w:rsidRPr="00B545B5">
          <w:rPr>
            <w:rStyle w:val="Hyperlink"/>
            <w:lang w:bidi="en-US"/>
          </w:rPr>
          <w:t>Figure 6</w:t>
        </w:r>
        <w:r w:rsidRPr="00B545B5">
          <w:rPr>
            <w:rStyle w:val="Hyperlink"/>
            <w:lang w:bidi="en-US"/>
          </w:rPr>
          <w:noBreakHyphen/>
          <w:t>109: Export Disbursements link</w:t>
        </w:r>
        <w:r>
          <w:rPr>
            <w:webHidden/>
          </w:rPr>
          <w:tab/>
        </w:r>
        <w:r>
          <w:rPr>
            <w:webHidden/>
          </w:rPr>
          <w:fldChar w:fldCharType="begin"/>
        </w:r>
        <w:r>
          <w:rPr>
            <w:webHidden/>
          </w:rPr>
          <w:instrText xml:space="preserve"> PAGEREF _Toc230164086 \h </w:instrText>
        </w:r>
        <w:r>
          <w:rPr>
            <w:webHidden/>
          </w:rPr>
        </w:r>
        <w:r>
          <w:rPr>
            <w:webHidden/>
          </w:rPr>
          <w:fldChar w:fldCharType="separate"/>
        </w:r>
        <w:r>
          <w:rPr>
            <w:webHidden/>
          </w:rPr>
          <w:t>6-57</w:t>
        </w:r>
        <w:r>
          <w:rPr>
            <w:webHidden/>
          </w:rPr>
          <w:fldChar w:fldCharType="end"/>
        </w:r>
      </w:hyperlink>
    </w:p>
    <w:p w14:paraId="559B3286" w14:textId="1D71F3CC" w:rsidR="00EC7503" w:rsidRDefault="00EC7503">
      <w:pPr>
        <w:pStyle w:val="TableofFigures"/>
        <w:rPr>
          <w:rFonts w:eastAsiaTheme="minorEastAsia" w:cstheme="minorBidi"/>
          <w:kern w:val="2"/>
          <w:sz w:val="24"/>
          <w:szCs w:val="24"/>
          <w14:ligatures w14:val="standardContextual"/>
        </w:rPr>
      </w:pPr>
      <w:hyperlink w:anchor="_Toc230164087" w:history="1">
        <w:r w:rsidRPr="00B545B5">
          <w:rPr>
            <w:rStyle w:val="Hyperlink"/>
            <w:lang w:bidi="en-US"/>
          </w:rPr>
          <w:t>Figure 6</w:t>
        </w:r>
        <w:r w:rsidRPr="00B545B5">
          <w:rPr>
            <w:rStyle w:val="Hyperlink"/>
            <w:lang w:bidi="en-US"/>
          </w:rPr>
          <w:noBreakHyphen/>
          <w:t>110: Corp Advance Penalty - New Disbursement Window</w:t>
        </w:r>
        <w:r>
          <w:rPr>
            <w:webHidden/>
          </w:rPr>
          <w:tab/>
        </w:r>
        <w:r>
          <w:rPr>
            <w:webHidden/>
          </w:rPr>
          <w:fldChar w:fldCharType="begin"/>
        </w:r>
        <w:r>
          <w:rPr>
            <w:webHidden/>
          </w:rPr>
          <w:instrText xml:space="preserve"> PAGEREF _Toc230164087 \h </w:instrText>
        </w:r>
        <w:r>
          <w:rPr>
            <w:webHidden/>
          </w:rPr>
        </w:r>
        <w:r>
          <w:rPr>
            <w:webHidden/>
          </w:rPr>
          <w:fldChar w:fldCharType="separate"/>
        </w:r>
        <w:r>
          <w:rPr>
            <w:webHidden/>
          </w:rPr>
          <w:t>6-57</w:t>
        </w:r>
        <w:r>
          <w:rPr>
            <w:webHidden/>
          </w:rPr>
          <w:fldChar w:fldCharType="end"/>
        </w:r>
      </w:hyperlink>
    </w:p>
    <w:p w14:paraId="3DEE203D" w14:textId="74B5889B" w:rsidR="00EC7503" w:rsidRDefault="00EC7503">
      <w:pPr>
        <w:pStyle w:val="TableofFigures"/>
        <w:rPr>
          <w:rFonts w:eastAsiaTheme="minorEastAsia" w:cstheme="minorBidi"/>
          <w:kern w:val="2"/>
          <w:sz w:val="24"/>
          <w:szCs w:val="24"/>
          <w14:ligatures w14:val="standardContextual"/>
        </w:rPr>
      </w:pPr>
      <w:hyperlink w:anchor="_Toc230164088" w:history="1">
        <w:r w:rsidRPr="00B545B5">
          <w:rPr>
            <w:rStyle w:val="Hyperlink"/>
            <w:lang w:bidi="en-US"/>
          </w:rPr>
          <w:t>Figure 6</w:t>
        </w:r>
        <w:r w:rsidRPr="00B545B5">
          <w:rPr>
            <w:rStyle w:val="Hyperlink"/>
            <w:lang w:bidi="en-US"/>
          </w:rPr>
          <w:noBreakHyphen/>
          <w:t>111: Special Handling box</w:t>
        </w:r>
        <w:r>
          <w:rPr>
            <w:webHidden/>
          </w:rPr>
          <w:tab/>
        </w:r>
        <w:r>
          <w:rPr>
            <w:webHidden/>
          </w:rPr>
          <w:fldChar w:fldCharType="begin"/>
        </w:r>
        <w:r>
          <w:rPr>
            <w:webHidden/>
          </w:rPr>
          <w:instrText xml:space="preserve"> PAGEREF _Toc230164088 \h </w:instrText>
        </w:r>
        <w:r>
          <w:rPr>
            <w:webHidden/>
          </w:rPr>
        </w:r>
        <w:r>
          <w:rPr>
            <w:webHidden/>
          </w:rPr>
          <w:fldChar w:fldCharType="separate"/>
        </w:r>
        <w:r>
          <w:rPr>
            <w:webHidden/>
          </w:rPr>
          <w:t>6-58</w:t>
        </w:r>
        <w:r>
          <w:rPr>
            <w:webHidden/>
          </w:rPr>
          <w:fldChar w:fldCharType="end"/>
        </w:r>
      </w:hyperlink>
    </w:p>
    <w:p w14:paraId="73578AAA" w14:textId="768D9C14" w:rsidR="00EC7503" w:rsidRDefault="00EC7503">
      <w:pPr>
        <w:pStyle w:val="TableofFigures"/>
        <w:rPr>
          <w:rFonts w:eastAsiaTheme="minorEastAsia" w:cstheme="minorBidi"/>
          <w:kern w:val="2"/>
          <w:sz w:val="24"/>
          <w:szCs w:val="24"/>
          <w14:ligatures w14:val="standardContextual"/>
        </w:rPr>
      </w:pPr>
      <w:hyperlink w:anchor="_Toc230164089" w:history="1">
        <w:r w:rsidRPr="00B545B5">
          <w:rPr>
            <w:rStyle w:val="Hyperlink"/>
            <w:lang w:bidi="en-US"/>
          </w:rPr>
          <w:t>Figure 6</w:t>
        </w:r>
        <w:r w:rsidRPr="00B545B5">
          <w:rPr>
            <w:rStyle w:val="Hyperlink"/>
            <w:lang w:bidi="en-US"/>
          </w:rPr>
          <w:noBreakHyphen/>
          <w:t>112: Confirmation of New Disbursement Screen</w:t>
        </w:r>
        <w:r>
          <w:rPr>
            <w:webHidden/>
          </w:rPr>
          <w:tab/>
        </w:r>
        <w:r>
          <w:rPr>
            <w:webHidden/>
          </w:rPr>
          <w:fldChar w:fldCharType="begin"/>
        </w:r>
        <w:r>
          <w:rPr>
            <w:webHidden/>
          </w:rPr>
          <w:instrText xml:space="preserve"> PAGEREF _Toc230164089 \h </w:instrText>
        </w:r>
        <w:r>
          <w:rPr>
            <w:webHidden/>
          </w:rPr>
        </w:r>
        <w:r>
          <w:rPr>
            <w:webHidden/>
          </w:rPr>
          <w:fldChar w:fldCharType="separate"/>
        </w:r>
        <w:r>
          <w:rPr>
            <w:webHidden/>
          </w:rPr>
          <w:t>6-58</w:t>
        </w:r>
        <w:r>
          <w:rPr>
            <w:webHidden/>
          </w:rPr>
          <w:fldChar w:fldCharType="end"/>
        </w:r>
      </w:hyperlink>
    </w:p>
    <w:p w14:paraId="006F990B" w14:textId="51CB52E1" w:rsidR="00EC7503" w:rsidRDefault="00EC7503">
      <w:pPr>
        <w:pStyle w:val="TableofFigures"/>
        <w:rPr>
          <w:rFonts w:eastAsiaTheme="minorEastAsia" w:cstheme="minorBidi"/>
          <w:kern w:val="2"/>
          <w:sz w:val="24"/>
          <w:szCs w:val="24"/>
          <w14:ligatures w14:val="standardContextual"/>
        </w:rPr>
      </w:pPr>
      <w:hyperlink w:anchor="_Toc230164090" w:history="1">
        <w:r w:rsidRPr="00B545B5">
          <w:rPr>
            <w:rStyle w:val="Hyperlink"/>
            <w:lang w:bidi="en-US"/>
          </w:rPr>
          <w:t>Figure 6</w:t>
        </w:r>
        <w:r w:rsidRPr="00B545B5">
          <w:rPr>
            <w:rStyle w:val="Hyperlink"/>
            <w:lang w:bidi="en-US"/>
          </w:rPr>
          <w:noBreakHyphen/>
          <w:t>113: Corp Advance Section 305 Disbursements - New Disbursement Window</w:t>
        </w:r>
        <w:r>
          <w:rPr>
            <w:webHidden/>
          </w:rPr>
          <w:tab/>
        </w:r>
        <w:r>
          <w:rPr>
            <w:webHidden/>
          </w:rPr>
          <w:fldChar w:fldCharType="begin"/>
        </w:r>
        <w:r>
          <w:rPr>
            <w:webHidden/>
          </w:rPr>
          <w:instrText xml:space="preserve"> PAGEREF _Toc230164090 \h </w:instrText>
        </w:r>
        <w:r>
          <w:rPr>
            <w:webHidden/>
          </w:rPr>
        </w:r>
        <w:r>
          <w:rPr>
            <w:webHidden/>
          </w:rPr>
          <w:fldChar w:fldCharType="separate"/>
        </w:r>
        <w:r>
          <w:rPr>
            <w:webHidden/>
          </w:rPr>
          <w:t>6-59</w:t>
        </w:r>
        <w:r>
          <w:rPr>
            <w:webHidden/>
          </w:rPr>
          <w:fldChar w:fldCharType="end"/>
        </w:r>
      </w:hyperlink>
    </w:p>
    <w:p w14:paraId="544EE315" w14:textId="67CC6268" w:rsidR="00EC7503" w:rsidRDefault="00EC7503">
      <w:pPr>
        <w:pStyle w:val="TableofFigures"/>
        <w:rPr>
          <w:rFonts w:eastAsiaTheme="minorEastAsia" w:cstheme="minorBidi"/>
          <w:kern w:val="2"/>
          <w:sz w:val="24"/>
          <w:szCs w:val="24"/>
          <w14:ligatures w14:val="standardContextual"/>
        </w:rPr>
      </w:pPr>
      <w:hyperlink w:anchor="_Toc230164091" w:history="1">
        <w:r w:rsidRPr="00B545B5">
          <w:rPr>
            <w:rStyle w:val="Hyperlink"/>
            <w:lang w:bidi="en-US"/>
          </w:rPr>
          <w:t>Figure 6-114: Confirmation of New Disbursement Screen</w:t>
        </w:r>
        <w:r>
          <w:rPr>
            <w:webHidden/>
          </w:rPr>
          <w:tab/>
        </w:r>
        <w:r>
          <w:rPr>
            <w:webHidden/>
          </w:rPr>
          <w:fldChar w:fldCharType="begin"/>
        </w:r>
        <w:r>
          <w:rPr>
            <w:webHidden/>
          </w:rPr>
          <w:instrText xml:space="preserve"> PAGEREF _Toc230164091 \h </w:instrText>
        </w:r>
        <w:r>
          <w:rPr>
            <w:webHidden/>
          </w:rPr>
        </w:r>
        <w:r>
          <w:rPr>
            <w:webHidden/>
          </w:rPr>
          <w:fldChar w:fldCharType="separate"/>
        </w:r>
        <w:r>
          <w:rPr>
            <w:webHidden/>
          </w:rPr>
          <w:t>6-59</w:t>
        </w:r>
        <w:r>
          <w:rPr>
            <w:webHidden/>
          </w:rPr>
          <w:fldChar w:fldCharType="end"/>
        </w:r>
      </w:hyperlink>
    </w:p>
    <w:p w14:paraId="716A7D49" w14:textId="3482D6BC" w:rsidR="00EC7503" w:rsidRDefault="00EC7503">
      <w:pPr>
        <w:pStyle w:val="TableofFigures"/>
        <w:rPr>
          <w:rFonts w:eastAsiaTheme="minorEastAsia" w:cstheme="minorBidi"/>
          <w:kern w:val="2"/>
          <w:sz w:val="24"/>
          <w:szCs w:val="24"/>
          <w14:ligatures w14:val="standardContextual"/>
        </w:rPr>
      </w:pPr>
      <w:hyperlink w:anchor="_Toc230164092" w:history="1">
        <w:r w:rsidRPr="00B545B5">
          <w:rPr>
            <w:rStyle w:val="Hyperlink"/>
            <w:lang w:bidi="en-US"/>
          </w:rPr>
          <w:t>Figure 6</w:t>
        </w:r>
        <w:r w:rsidRPr="00B545B5">
          <w:rPr>
            <w:rStyle w:val="Hyperlink"/>
            <w:lang w:bidi="en-US"/>
          </w:rPr>
          <w:noBreakHyphen/>
          <w:t>115: Unscheduled from LOC - New Disbursement Window</w:t>
        </w:r>
        <w:r>
          <w:rPr>
            <w:webHidden/>
          </w:rPr>
          <w:tab/>
        </w:r>
        <w:r>
          <w:rPr>
            <w:webHidden/>
          </w:rPr>
          <w:fldChar w:fldCharType="begin"/>
        </w:r>
        <w:r>
          <w:rPr>
            <w:webHidden/>
          </w:rPr>
          <w:instrText xml:space="preserve"> PAGEREF _Toc230164092 \h </w:instrText>
        </w:r>
        <w:r>
          <w:rPr>
            <w:webHidden/>
          </w:rPr>
        </w:r>
        <w:r>
          <w:rPr>
            <w:webHidden/>
          </w:rPr>
          <w:fldChar w:fldCharType="separate"/>
        </w:r>
        <w:r>
          <w:rPr>
            <w:webHidden/>
          </w:rPr>
          <w:t>6-60</w:t>
        </w:r>
        <w:r>
          <w:rPr>
            <w:webHidden/>
          </w:rPr>
          <w:fldChar w:fldCharType="end"/>
        </w:r>
      </w:hyperlink>
    </w:p>
    <w:p w14:paraId="1D554AF7" w14:textId="0C6A2654" w:rsidR="00EC7503" w:rsidRDefault="00EC7503">
      <w:pPr>
        <w:pStyle w:val="TableofFigures"/>
        <w:rPr>
          <w:rFonts w:eastAsiaTheme="minorEastAsia" w:cstheme="minorBidi"/>
          <w:kern w:val="2"/>
          <w:sz w:val="24"/>
          <w:szCs w:val="24"/>
          <w14:ligatures w14:val="standardContextual"/>
        </w:rPr>
      </w:pPr>
      <w:hyperlink w:anchor="_Toc230164093" w:history="1">
        <w:r w:rsidRPr="00B545B5">
          <w:rPr>
            <w:rStyle w:val="Hyperlink"/>
            <w:lang w:bidi="en-US"/>
          </w:rPr>
          <w:t>Figure 6</w:t>
        </w:r>
        <w:r w:rsidRPr="00B545B5">
          <w:rPr>
            <w:rStyle w:val="Hyperlink"/>
            <w:lang w:bidi="en-US"/>
          </w:rPr>
          <w:noBreakHyphen/>
          <w:t>116: Disbursement Screen</w:t>
        </w:r>
        <w:r>
          <w:rPr>
            <w:webHidden/>
          </w:rPr>
          <w:tab/>
        </w:r>
        <w:r>
          <w:rPr>
            <w:webHidden/>
          </w:rPr>
          <w:fldChar w:fldCharType="begin"/>
        </w:r>
        <w:r>
          <w:rPr>
            <w:webHidden/>
          </w:rPr>
          <w:instrText xml:space="preserve"> PAGEREF _Toc230164093 \h </w:instrText>
        </w:r>
        <w:r>
          <w:rPr>
            <w:webHidden/>
          </w:rPr>
        </w:r>
        <w:r>
          <w:rPr>
            <w:webHidden/>
          </w:rPr>
          <w:fldChar w:fldCharType="separate"/>
        </w:r>
        <w:r>
          <w:rPr>
            <w:webHidden/>
          </w:rPr>
          <w:t>6-61</w:t>
        </w:r>
        <w:r>
          <w:rPr>
            <w:webHidden/>
          </w:rPr>
          <w:fldChar w:fldCharType="end"/>
        </w:r>
      </w:hyperlink>
    </w:p>
    <w:p w14:paraId="6C299981" w14:textId="2F10B53E" w:rsidR="00EC7503" w:rsidRDefault="00EC7503">
      <w:pPr>
        <w:pStyle w:val="TableofFigures"/>
        <w:rPr>
          <w:rFonts w:eastAsiaTheme="minorEastAsia" w:cstheme="minorBidi"/>
          <w:kern w:val="2"/>
          <w:sz w:val="24"/>
          <w:szCs w:val="24"/>
          <w14:ligatures w14:val="standardContextual"/>
        </w:rPr>
      </w:pPr>
      <w:hyperlink w:anchor="_Toc230164094" w:history="1">
        <w:r w:rsidRPr="00B545B5">
          <w:rPr>
            <w:rStyle w:val="Hyperlink"/>
            <w:lang w:bidi="en-US"/>
          </w:rPr>
          <w:t>Figure 6</w:t>
        </w:r>
        <w:r w:rsidRPr="00B545B5">
          <w:rPr>
            <w:rStyle w:val="Hyperlink"/>
            <w:lang w:bidi="en-US"/>
          </w:rPr>
          <w:noBreakHyphen/>
          <w:t>117: Loss Draft - New Disbursement Window</w:t>
        </w:r>
        <w:r>
          <w:rPr>
            <w:webHidden/>
          </w:rPr>
          <w:tab/>
        </w:r>
        <w:r>
          <w:rPr>
            <w:webHidden/>
          </w:rPr>
          <w:fldChar w:fldCharType="begin"/>
        </w:r>
        <w:r>
          <w:rPr>
            <w:webHidden/>
          </w:rPr>
          <w:instrText xml:space="preserve"> PAGEREF _Toc230164094 \h </w:instrText>
        </w:r>
        <w:r>
          <w:rPr>
            <w:webHidden/>
          </w:rPr>
        </w:r>
        <w:r>
          <w:rPr>
            <w:webHidden/>
          </w:rPr>
          <w:fldChar w:fldCharType="separate"/>
        </w:r>
        <w:r>
          <w:rPr>
            <w:webHidden/>
          </w:rPr>
          <w:t>6-63</w:t>
        </w:r>
        <w:r>
          <w:rPr>
            <w:webHidden/>
          </w:rPr>
          <w:fldChar w:fldCharType="end"/>
        </w:r>
      </w:hyperlink>
    </w:p>
    <w:p w14:paraId="12F2D769" w14:textId="104B51D0" w:rsidR="00EC7503" w:rsidRDefault="00EC7503">
      <w:pPr>
        <w:pStyle w:val="TableofFigures"/>
        <w:rPr>
          <w:rFonts w:eastAsiaTheme="minorEastAsia" w:cstheme="minorBidi"/>
          <w:kern w:val="2"/>
          <w:sz w:val="24"/>
          <w:szCs w:val="24"/>
          <w14:ligatures w14:val="standardContextual"/>
        </w:rPr>
      </w:pPr>
      <w:hyperlink w:anchor="_Toc230164095" w:history="1">
        <w:r w:rsidRPr="00B545B5">
          <w:rPr>
            <w:rStyle w:val="Hyperlink"/>
            <w:lang w:bidi="en-US"/>
          </w:rPr>
          <w:t>Figure 6</w:t>
        </w:r>
        <w:r w:rsidRPr="00B545B5">
          <w:rPr>
            <w:rStyle w:val="Hyperlink"/>
            <w:lang w:bidi="en-US"/>
          </w:rPr>
          <w:noBreakHyphen/>
          <w:t>118: Loss Draft - Disbursements</w:t>
        </w:r>
        <w:r>
          <w:rPr>
            <w:webHidden/>
          </w:rPr>
          <w:tab/>
        </w:r>
        <w:r>
          <w:rPr>
            <w:webHidden/>
          </w:rPr>
          <w:fldChar w:fldCharType="begin"/>
        </w:r>
        <w:r>
          <w:rPr>
            <w:webHidden/>
          </w:rPr>
          <w:instrText xml:space="preserve"> PAGEREF _Toc230164095 \h </w:instrText>
        </w:r>
        <w:r>
          <w:rPr>
            <w:webHidden/>
          </w:rPr>
        </w:r>
        <w:r>
          <w:rPr>
            <w:webHidden/>
          </w:rPr>
          <w:fldChar w:fldCharType="separate"/>
        </w:r>
        <w:r>
          <w:rPr>
            <w:webHidden/>
          </w:rPr>
          <w:t>6-64</w:t>
        </w:r>
        <w:r>
          <w:rPr>
            <w:webHidden/>
          </w:rPr>
          <w:fldChar w:fldCharType="end"/>
        </w:r>
      </w:hyperlink>
    </w:p>
    <w:p w14:paraId="093EA034" w14:textId="549FEF6E" w:rsidR="00EC7503" w:rsidRDefault="00EC7503">
      <w:pPr>
        <w:pStyle w:val="TableofFigures"/>
        <w:rPr>
          <w:rFonts w:eastAsiaTheme="minorEastAsia" w:cstheme="minorBidi"/>
          <w:kern w:val="2"/>
          <w:sz w:val="24"/>
          <w:szCs w:val="24"/>
          <w14:ligatures w14:val="standardContextual"/>
        </w:rPr>
      </w:pPr>
      <w:hyperlink w:anchor="_Toc230164096" w:history="1">
        <w:r w:rsidRPr="00B545B5">
          <w:rPr>
            <w:rStyle w:val="Hyperlink"/>
            <w:lang w:bidi="en-US"/>
          </w:rPr>
          <w:t>Figure 6</w:t>
        </w:r>
        <w:r w:rsidRPr="00B545B5">
          <w:rPr>
            <w:rStyle w:val="Hyperlink"/>
            <w:lang w:bidi="en-US"/>
          </w:rPr>
          <w:noBreakHyphen/>
          <w:t>119: Hardest Hit Funds - New Disbursement Window</w:t>
        </w:r>
        <w:r>
          <w:rPr>
            <w:webHidden/>
          </w:rPr>
          <w:tab/>
        </w:r>
        <w:r>
          <w:rPr>
            <w:webHidden/>
          </w:rPr>
          <w:fldChar w:fldCharType="begin"/>
        </w:r>
        <w:r>
          <w:rPr>
            <w:webHidden/>
          </w:rPr>
          <w:instrText xml:space="preserve"> PAGEREF _Toc230164096 \h </w:instrText>
        </w:r>
        <w:r>
          <w:rPr>
            <w:webHidden/>
          </w:rPr>
        </w:r>
        <w:r>
          <w:rPr>
            <w:webHidden/>
          </w:rPr>
          <w:fldChar w:fldCharType="separate"/>
        </w:r>
        <w:r>
          <w:rPr>
            <w:webHidden/>
          </w:rPr>
          <w:t>6-65</w:t>
        </w:r>
        <w:r>
          <w:rPr>
            <w:webHidden/>
          </w:rPr>
          <w:fldChar w:fldCharType="end"/>
        </w:r>
      </w:hyperlink>
    </w:p>
    <w:p w14:paraId="4294A230" w14:textId="2676E6A3" w:rsidR="00EC7503" w:rsidRDefault="00EC7503">
      <w:pPr>
        <w:pStyle w:val="TableofFigures"/>
        <w:rPr>
          <w:rFonts w:eastAsiaTheme="minorEastAsia" w:cstheme="minorBidi"/>
          <w:kern w:val="2"/>
          <w:sz w:val="24"/>
          <w:szCs w:val="24"/>
          <w14:ligatures w14:val="standardContextual"/>
        </w:rPr>
      </w:pPr>
      <w:hyperlink w:anchor="_Toc230164097" w:history="1">
        <w:r w:rsidRPr="00B545B5">
          <w:rPr>
            <w:rStyle w:val="Hyperlink"/>
            <w:lang w:bidi="en-US"/>
          </w:rPr>
          <w:t>Figure 6</w:t>
        </w:r>
        <w:r w:rsidRPr="00B545B5">
          <w:rPr>
            <w:rStyle w:val="Hyperlink"/>
            <w:lang w:bidi="en-US"/>
          </w:rPr>
          <w:noBreakHyphen/>
          <w:t>120: Hardest Hit Funds - Disbursements</w:t>
        </w:r>
        <w:r>
          <w:rPr>
            <w:webHidden/>
          </w:rPr>
          <w:tab/>
        </w:r>
        <w:r>
          <w:rPr>
            <w:webHidden/>
          </w:rPr>
          <w:fldChar w:fldCharType="begin"/>
        </w:r>
        <w:r>
          <w:rPr>
            <w:webHidden/>
          </w:rPr>
          <w:instrText xml:space="preserve"> PAGEREF _Toc230164097 \h </w:instrText>
        </w:r>
        <w:r>
          <w:rPr>
            <w:webHidden/>
          </w:rPr>
        </w:r>
        <w:r>
          <w:rPr>
            <w:webHidden/>
          </w:rPr>
          <w:fldChar w:fldCharType="separate"/>
        </w:r>
        <w:r>
          <w:rPr>
            <w:webHidden/>
          </w:rPr>
          <w:t>6-65</w:t>
        </w:r>
        <w:r>
          <w:rPr>
            <w:webHidden/>
          </w:rPr>
          <w:fldChar w:fldCharType="end"/>
        </w:r>
      </w:hyperlink>
    </w:p>
    <w:p w14:paraId="5B1EE739" w14:textId="120211A7" w:rsidR="00EC7503" w:rsidRDefault="00EC7503">
      <w:pPr>
        <w:pStyle w:val="TableofFigures"/>
        <w:rPr>
          <w:rFonts w:eastAsiaTheme="minorEastAsia" w:cstheme="minorBidi"/>
          <w:kern w:val="2"/>
          <w:sz w:val="24"/>
          <w:szCs w:val="24"/>
          <w14:ligatures w14:val="standardContextual"/>
        </w:rPr>
      </w:pPr>
      <w:hyperlink w:anchor="_Toc230164098" w:history="1">
        <w:r w:rsidRPr="00B545B5">
          <w:rPr>
            <w:rStyle w:val="Hyperlink"/>
            <w:lang w:bidi="en-US"/>
          </w:rPr>
          <w:t>Figure 6</w:t>
        </w:r>
        <w:r w:rsidRPr="00B545B5">
          <w:rPr>
            <w:rStyle w:val="Hyperlink"/>
            <w:lang w:bidi="en-US"/>
          </w:rPr>
          <w:noBreakHyphen/>
          <w:t>121: Repair Set Aside - New Disbursement Window</w:t>
        </w:r>
        <w:r>
          <w:rPr>
            <w:webHidden/>
          </w:rPr>
          <w:tab/>
        </w:r>
        <w:r>
          <w:rPr>
            <w:webHidden/>
          </w:rPr>
          <w:fldChar w:fldCharType="begin"/>
        </w:r>
        <w:r>
          <w:rPr>
            <w:webHidden/>
          </w:rPr>
          <w:instrText xml:space="preserve"> PAGEREF _Toc230164098 \h </w:instrText>
        </w:r>
        <w:r>
          <w:rPr>
            <w:webHidden/>
          </w:rPr>
        </w:r>
        <w:r>
          <w:rPr>
            <w:webHidden/>
          </w:rPr>
          <w:fldChar w:fldCharType="separate"/>
        </w:r>
        <w:r>
          <w:rPr>
            <w:webHidden/>
          </w:rPr>
          <w:t>6-66</w:t>
        </w:r>
        <w:r>
          <w:rPr>
            <w:webHidden/>
          </w:rPr>
          <w:fldChar w:fldCharType="end"/>
        </w:r>
      </w:hyperlink>
    </w:p>
    <w:p w14:paraId="4B99631A" w14:textId="6D388976" w:rsidR="00EC7503" w:rsidRDefault="00EC7503">
      <w:pPr>
        <w:pStyle w:val="TableofFigures"/>
        <w:rPr>
          <w:rFonts w:eastAsiaTheme="minorEastAsia" w:cstheme="minorBidi"/>
          <w:kern w:val="2"/>
          <w:sz w:val="24"/>
          <w:szCs w:val="24"/>
          <w14:ligatures w14:val="standardContextual"/>
        </w:rPr>
      </w:pPr>
      <w:hyperlink w:anchor="_Toc230164099" w:history="1">
        <w:r w:rsidRPr="00B545B5">
          <w:rPr>
            <w:rStyle w:val="Hyperlink"/>
            <w:lang w:bidi="en-US"/>
          </w:rPr>
          <w:t>Figure 6</w:t>
        </w:r>
        <w:r w:rsidRPr="00B545B5">
          <w:rPr>
            <w:rStyle w:val="Hyperlink"/>
            <w:lang w:bidi="en-US"/>
          </w:rPr>
          <w:noBreakHyphen/>
          <w:t>122: Repair Set Aside - Disbursements</w:t>
        </w:r>
        <w:r>
          <w:rPr>
            <w:webHidden/>
          </w:rPr>
          <w:tab/>
        </w:r>
        <w:r>
          <w:rPr>
            <w:webHidden/>
          </w:rPr>
          <w:fldChar w:fldCharType="begin"/>
        </w:r>
        <w:r>
          <w:rPr>
            <w:webHidden/>
          </w:rPr>
          <w:instrText xml:space="preserve"> PAGEREF _Toc230164099 \h </w:instrText>
        </w:r>
        <w:r>
          <w:rPr>
            <w:webHidden/>
          </w:rPr>
        </w:r>
        <w:r>
          <w:rPr>
            <w:webHidden/>
          </w:rPr>
          <w:fldChar w:fldCharType="separate"/>
        </w:r>
        <w:r>
          <w:rPr>
            <w:webHidden/>
          </w:rPr>
          <w:t>6-67</w:t>
        </w:r>
        <w:r>
          <w:rPr>
            <w:webHidden/>
          </w:rPr>
          <w:fldChar w:fldCharType="end"/>
        </w:r>
      </w:hyperlink>
    </w:p>
    <w:p w14:paraId="567BBDC7" w14:textId="3605C753" w:rsidR="00EC7503" w:rsidRDefault="00EC7503">
      <w:pPr>
        <w:pStyle w:val="TableofFigures"/>
        <w:rPr>
          <w:rFonts w:eastAsiaTheme="minorEastAsia" w:cstheme="minorBidi"/>
          <w:kern w:val="2"/>
          <w:sz w:val="24"/>
          <w:szCs w:val="24"/>
          <w14:ligatures w14:val="standardContextual"/>
        </w:rPr>
      </w:pPr>
      <w:hyperlink w:anchor="_Toc230164100" w:history="1">
        <w:r w:rsidRPr="00B545B5">
          <w:rPr>
            <w:rStyle w:val="Hyperlink"/>
            <w:lang w:bidi="en-US"/>
          </w:rPr>
          <w:t>Figure 6</w:t>
        </w:r>
        <w:r w:rsidRPr="00B545B5">
          <w:rPr>
            <w:rStyle w:val="Hyperlink"/>
            <w:lang w:bidi="en-US"/>
          </w:rPr>
          <w:noBreakHyphen/>
          <w:t>123: Refund Remittance Overage – Add Payee to timeline</w:t>
        </w:r>
        <w:r>
          <w:rPr>
            <w:webHidden/>
          </w:rPr>
          <w:tab/>
        </w:r>
        <w:r>
          <w:rPr>
            <w:webHidden/>
          </w:rPr>
          <w:fldChar w:fldCharType="begin"/>
        </w:r>
        <w:r>
          <w:rPr>
            <w:webHidden/>
          </w:rPr>
          <w:instrText xml:space="preserve"> PAGEREF _Toc230164100 \h </w:instrText>
        </w:r>
        <w:r>
          <w:rPr>
            <w:webHidden/>
          </w:rPr>
        </w:r>
        <w:r>
          <w:rPr>
            <w:webHidden/>
          </w:rPr>
          <w:fldChar w:fldCharType="separate"/>
        </w:r>
        <w:r>
          <w:rPr>
            <w:webHidden/>
          </w:rPr>
          <w:t>6-68</w:t>
        </w:r>
        <w:r>
          <w:rPr>
            <w:webHidden/>
          </w:rPr>
          <w:fldChar w:fldCharType="end"/>
        </w:r>
      </w:hyperlink>
    </w:p>
    <w:p w14:paraId="642C5342" w14:textId="5B64C92D" w:rsidR="00EC7503" w:rsidRDefault="00EC7503">
      <w:pPr>
        <w:pStyle w:val="TableofFigures"/>
        <w:rPr>
          <w:rFonts w:eastAsiaTheme="minorEastAsia" w:cstheme="minorBidi"/>
          <w:kern w:val="2"/>
          <w:sz w:val="24"/>
          <w:szCs w:val="24"/>
          <w14:ligatures w14:val="standardContextual"/>
        </w:rPr>
      </w:pPr>
      <w:hyperlink w:anchor="_Toc230164101" w:history="1">
        <w:r w:rsidRPr="00B545B5">
          <w:rPr>
            <w:rStyle w:val="Hyperlink"/>
            <w:lang w:bidi="en-US"/>
          </w:rPr>
          <w:t>Figure 6</w:t>
        </w:r>
        <w:r w:rsidRPr="00B545B5">
          <w:rPr>
            <w:rStyle w:val="Hyperlink"/>
            <w:lang w:bidi="en-US"/>
          </w:rPr>
          <w:noBreakHyphen/>
          <w:t>124: Refund/Payment Remittance Overage – New Disbursement</w:t>
        </w:r>
        <w:r>
          <w:rPr>
            <w:webHidden/>
          </w:rPr>
          <w:tab/>
        </w:r>
        <w:r>
          <w:rPr>
            <w:webHidden/>
          </w:rPr>
          <w:fldChar w:fldCharType="begin"/>
        </w:r>
        <w:r>
          <w:rPr>
            <w:webHidden/>
          </w:rPr>
          <w:instrText xml:space="preserve"> PAGEREF _Toc230164101 \h </w:instrText>
        </w:r>
        <w:r>
          <w:rPr>
            <w:webHidden/>
          </w:rPr>
        </w:r>
        <w:r>
          <w:rPr>
            <w:webHidden/>
          </w:rPr>
          <w:fldChar w:fldCharType="separate"/>
        </w:r>
        <w:r>
          <w:rPr>
            <w:webHidden/>
          </w:rPr>
          <w:t>6-68</w:t>
        </w:r>
        <w:r>
          <w:rPr>
            <w:webHidden/>
          </w:rPr>
          <w:fldChar w:fldCharType="end"/>
        </w:r>
      </w:hyperlink>
    </w:p>
    <w:p w14:paraId="1382EE42" w14:textId="7F28BF7D" w:rsidR="00EC7503" w:rsidRDefault="00EC7503">
      <w:pPr>
        <w:pStyle w:val="TableofFigures"/>
        <w:rPr>
          <w:rFonts w:eastAsiaTheme="minorEastAsia" w:cstheme="minorBidi"/>
          <w:kern w:val="2"/>
          <w:sz w:val="24"/>
          <w:szCs w:val="24"/>
          <w14:ligatures w14:val="standardContextual"/>
        </w:rPr>
      </w:pPr>
      <w:hyperlink w:anchor="_Toc230164102" w:history="1">
        <w:r w:rsidRPr="00B545B5">
          <w:rPr>
            <w:rStyle w:val="Hyperlink"/>
            <w:lang w:bidi="en-US"/>
          </w:rPr>
          <w:t>Figure 6</w:t>
        </w:r>
        <w:r w:rsidRPr="00B545B5">
          <w:rPr>
            <w:rStyle w:val="Hyperlink"/>
            <w:lang w:bidi="en-US"/>
          </w:rPr>
          <w:noBreakHyphen/>
          <w:t>125: 1</w:t>
        </w:r>
        <w:r w:rsidRPr="00B545B5">
          <w:rPr>
            <w:rStyle w:val="Hyperlink"/>
            <w:vertAlign w:val="superscript"/>
            <w:lang w:bidi="en-US"/>
          </w:rPr>
          <w:t>st</w:t>
        </w:r>
        <w:r w:rsidRPr="00B545B5">
          <w:rPr>
            <w:rStyle w:val="Hyperlink"/>
            <w:lang w:bidi="en-US"/>
          </w:rPr>
          <w:t xml:space="preserve"> Year Taxes &amp; Ins Set Aside – New Disbursement</w:t>
        </w:r>
        <w:r>
          <w:rPr>
            <w:webHidden/>
          </w:rPr>
          <w:tab/>
        </w:r>
        <w:r>
          <w:rPr>
            <w:webHidden/>
          </w:rPr>
          <w:fldChar w:fldCharType="begin"/>
        </w:r>
        <w:r>
          <w:rPr>
            <w:webHidden/>
          </w:rPr>
          <w:instrText xml:space="preserve"> PAGEREF _Toc230164102 \h </w:instrText>
        </w:r>
        <w:r>
          <w:rPr>
            <w:webHidden/>
          </w:rPr>
        </w:r>
        <w:r>
          <w:rPr>
            <w:webHidden/>
          </w:rPr>
          <w:fldChar w:fldCharType="separate"/>
        </w:r>
        <w:r>
          <w:rPr>
            <w:webHidden/>
          </w:rPr>
          <w:t>6-69</w:t>
        </w:r>
        <w:r>
          <w:rPr>
            <w:webHidden/>
          </w:rPr>
          <w:fldChar w:fldCharType="end"/>
        </w:r>
      </w:hyperlink>
    </w:p>
    <w:p w14:paraId="20FB274E" w14:textId="1803E3A5" w:rsidR="00EC7503" w:rsidRDefault="00EC7503">
      <w:pPr>
        <w:pStyle w:val="TableofFigures"/>
        <w:rPr>
          <w:rFonts w:eastAsiaTheme="minorEastAsia" w:cstheme="minorBidi"/>
          <w:kern w:val="2"/>
          <w:sz w:val="24"/>
          <w:szCs w:val="24"/>
          <w14:ligatures w14:val="standardContextual"/>
        </w:rPr>
      </w:pPr>
      <w:hyperlink w:anchor="_Toc230164103" w:history="1">
        <w:r w:rsidRPr="00B545B5">
          <w:rPr>
            <w:rStyle w:val="Hyperlink"/>
            <w:lang w:bidi="en-US"/>
          </w:rPr>
          <w:t>Figure 6</w:t>
        </w:r>
        <w:r w:rsidRPr="00B545B5">
          <w:rPr>
            <w:rStyle w:val="Hyperlink"/>
            <w:lang w:bidi="en-US"/>
          </w:rPr>
          <w:noBreakHyphen/>
          <w:t>126: 1</w:t>
        </w:r>
        <w:r w:rsidRPr="00B545B5">
          <w:rPr>
            <w:rStyle w:val="Hyperlink"/>
            <w:vertAlign w:val="superscript"/>
            <w:lang w:bidi="en-US"/>
          </w:rPr>
          <w:t>st</w:t>
        </w:r>
        <w:r w:rsidRPr="00B545B5">
          <w:rPr>
            <w:rStyle w:val="Hyperlink"/>
            <w:lang w:bidi="en-US"/>
          </w:rPr>
          <w:t xml:space="preserve"> Year TI Set Aside - Disbursements</w:t>
        </w:r>
        <w:r>
          <w:rPr>
            <w:webHidden/>
          </w:rPr>
          <w:tab/>
        </w:r>
        <w:r>
          <w:rPr>
            <w:webHidden/>
          </w:rPr>
          <w:fldChar w:fldCharType="begin"/>
        </w:r>
        <w:r>
          <w:rPr>
            <w:webHidden/>
          </w:rPr>
          <w:instrText xml:space="preserve"> PAGEREF _Toc230164103 \h </w:instrText>
        </w:r>
        <w:r>
          <w:rPr>
            <w:webHidden/>
          </w:rPr>
        </w:r>
        <w:r>
          <w:rPr>
            <w:webHidden/>
          </w:rPr>
          <w:fldChar w:fldCharType="separate"/>
        </w:r>
        <w:r>
          <w:rPr>
            <w:webHidden/>
          </w:rPr>
          <w:t>6-70</w:t>
        </w:r>
        <w:r>
          <w:rPr>
            <w:webHidden/>
          </w:rPr>
          <w:fldChar w:fldCharType="end"/>
        </w:r>
      </w:hyperlink>
    </w:p>
    <w:p w14:paraId="5E1FA032" w14:textId="1E67B8F3" w:rsidR="00EC7503" w:rsidRDefault="00EC7503">
      <w:pPr>
        <w:pStyle w:val="TableofFigures"/>
        <w:rPr>
          <w:rFonts w:eastAsiaTheme="minorEastAsia" w:cstheme="minorBidi"/>
          <w:kern w:val="2"/>
          <w:sz w:val="24"/>
          <w:szCs w:val="24"/>
          <w14:ligatures w14:val="standardContextual"/>
        </w:rPr>
      </w:pPr>
      <w:hyperlink w:anchor="_Toc230164104" w:history="1">
        <w:r w:rsidRPr="00B545B5">
          <w:rPr>
            <w:rStyle w:val="Hyperlink"/>
            <w:lang w:bidi="en-US"/>
          </w:rPr>
          <w:t>Figure 6</w:t>
        </w:r>
        <w:r w:rsidRPr="00B545B5">
          <w:rPr>
            <w:rStyle w:val="Hyperlink"/>
            <w:lang w:bidi="en-US"/>
          </w:rPr>
          <w:noBreakHyphen/>
          <w:t>127: Life Expectancy Set Aside - New Disbursement Window</w:t>
        </w:r>
        <w:r>
          <w:rPr>
            <w:webHidden/>
          </w:rPr>
          <w:tab/>
        </w:r>
        <w:r>
          <w:rPr>
            <w:webHidden/>
          </w:rPr>
          <w:fldChar w:fldCharType="begin"/>
        </w:r>
        <w:r>
          <w:rPr>
            <w:webHidden/>
          </w:rPr>
          <w:instrText xml:space="preserve"> PAGEREF _Toc230164104 \h </w:instrText>
        </w:r>
        <w:r>
          <w:rPr>
            <w:webHidden/>
          </w:rPr>
        </w:r>
        <w:r>
          <w:rPr>
            <w:webHidden/>
          </w:rPr>
          <w:fldChar w:fldCharType="separate"/>
        </w:r>
        <w:r>
          <w:rPr>
            <w:webHidden/>
          </w:rPr>
          <w:t>6-71</w:t>
        </w:r>
        <w:r>
          <w:rPr>
            <w:webHidden/>
          </w:rPr>
          <w:fldChar w:fldCharType="end"/>
        </w:r>
      </w:hyperlink>
    </w:p>
    <w:p w14:paraId="7E51753A" w14:textId="00DE9B8E" w:rsidR="00EC7503" w:rsidRDefault="00EC7503">
      <w:pPr>
        <w:pStyle w:val="TableofFigures"/>
        <w:rPr>
          <w:rFonts w:eastAsiaTheme="minorEastAsia" w:cstheme="minorBidi"/>
          <w:kern w:val="2"/>
          <w:sz w:val="24"/>
          <w:szCs w:val="24"/>
          <w14:ligatures w14:val="standardContextual"/>
        </w:rPr>
      </w:pPr>
      <w:hyperlink w:anchor="_Toc230164105" w:history="1">
        <w:r w:rsidRPr="00B545B5">
          <w:rPr>
            <w:rStyle w:val="Hyperlink"/>
            <w:lang w:bidi="en-US"/>
          </w:rPr>
          <w:t>Figure 6</w:t>
        </w:r>
        <w:r w:rsidRPr="00B545B5">
          <w:rPr>
            <w:rStyle w:val="Hyperlink"/>
            <w:lang w:bidi="en-US"/>
          </w:rPr>
          <w:noBreakHyphen/>
          <w:t>128: LESA - Disbursements</w:t>
        </w:r>
        <w:r>
          <w:rPr>
            <w:webHidden/>
          </w:rPr>
          <w:tab/>
        </w:r>
        <w:r>
          <w:rPr>
            <w:webHidden/>
          </w:rPr>
          <w:fldChar w:fldCharType="begin"/>
        </w:r>
        <w:r>
          <w:rPr>
            <w:webHidden/>
          </w:rPr>
          <w:instrText xml:space="preserve"> PAGEREF _Toc230164105 \h </w:instrText>
        </w:r>
        <w:r>
          <w:rPr>
            <w:webHidden/>
          </w:rPr>
        </w:r>
        <w:r>
          <w:rPr>
            <w:webHidden/>
          </w:rPr>
          <w:fldChar w:fldCharType="separate"/>
        </w:r>
        <w:r>
          <w:rPr>
            <w:webHidden/>
          </w:rPr>
          <w:t>6-71</w:t>
        </w:r>
        <w:r>
          <w:rPr>
            <w:webHidden/>
          </w:rPr>
          <w:fldChar w:fldCharType="end"/>
        </w:r>
      </w:hyperlink>
    </w:p>
    <w:p w14:paraId="160B34D3" w14:textId="2F9DA571" w:rsidR="00EC7503" w:rsidRDefault="00EC7503">
      <w:pPr>
        <w:pStyle w:val="TableofFigures"/>
        <w:rPr>
          <w:rFonts w:eastAsiaTheme="minorEastAsia" w:cstheme="minorBidi"/>
          <w:kern w:val="2"/>
          <w:sz w:val="24"/>
          <w:szCs w:val="24"/>
          <w14:ligatures w14:val="standardContextual"/>
        </w:rPr>
      </w:pPr>
      <w:hyperlink w:anchor="_Toc230164106" w:history="1">
        <w:r w:rsidRPr="00B545B5">
          <w:rPr>
            <w:rStyle w:val="Hyperlink"/>
            <w:lang w:bidi="en-US"/>
          </w:rPr>
          <w:t>Figure 6</w:t>
        </w:r>
        <w:r w:rsidRPr="00B545B5">
          <w:rPr>
            <w:rStyle w:val="Hyperlink"/>
            <w:lang w:bidi="en-US"/>
          </w:rPr>
          <w:noBreakHyphen/>
          <w:t>129: New Disbursement Button</w:t>
        </w:r>
        <w:r>
          <w:rPr>
            <w:webHidden/>
          </w:rPr>
          <w:tab/>
        </w:r>
        <w:r>
          <w:rPr>
            <w:webHidden/>
          </w:rPr>
          <w:fldChar w:fldCharType="begin"/>
        </w:r>
        <w:r>
          <w:rPr>
            <w:webHidden/>
          </w:rPr>
          <w:instrText xml:space="preserve"> PAGEREF _Toc230164106 \h </w:instrText>
        </w:r>
        <w:r>
          <w:rPr>
            <w:webHidden/>
          </w:rPr>
        </w:r>
        <w:r>
          <w:rPr>
            <w:webHidden/>
          </w:rPr>
          <w:fldChar w:fldCharType="separate"/>
        </w:r>
        <w:r>
          <w:rPr>
            <w:webHidden/>
          </w:rPr>
          <w:t>6-72</w:t>
        </w:r>
        <w:r>
          <w:rPr>
            <w:webHidden/>
          </w:rPr>
          <w:fldChar w:fldCharType="end"/>
        </w:r>
      </w:hyperlink>
    </w:p>
    <w:p w14:paraId="46F634C7" w14:textId="3F37494C" w:rsidR="00EC7503" w:rsidRDefault="00EC7503">
      <w:pPr>
        <w:pStyle w:val="TableofFigures"/>
        <w:rPr>
          <w:rFonts w:eastAsiaTheme="minorEastAsia" w:cstheme="minorBidi"/>
          <w:kern w:val="2"/>
          <w:sz w:val="24"/>
          <w:szCs w:val="24"/>
          <w14:ligatures w14:val="standardContextual"/>
        </w:rPr>
      </w:pPr>
      <w:hyperlink w:anchor="_Toc230164107" w:history="1">
        <w:r w:rsidRPr="00B545B5">
          <w:rPr>
            <w:rStyle w:val="Hyperlink"/>
            <w:lang w:bidi="en-US"/>
          </w:rPr>
          <w:t>Figure 6</w:t>
        </w:r>
        <w:r w:rsidRPr="00B545B5">
          <w:rPr>
            <w:rStyle w:val="Hyperlink"/>
            <w:lang w:bidi="en-US"/>
          </w:rPr>
          <w:noBreakHyphen/>
          <w:t>130: New Disbursement Transaction Entry Window</w:t>
        </w:r>
        <w:r>
          <w:rPr>
            <w:webHidden/>
          </w:rPr>
          <w:tab/>
        </w:r>
        <w:r>
          <w:rPr>
            <w:webHidden/>
          </w:rPr>
          <w:fldChar w:fldCharType="begin"/>
        </w:r>
        <w:r>
          <w:rPr>
            <w:webHidden/>
          </w:rPr>
          <w:instrText xml:space="preserve"> PAGEREF _Toc230164107 \h </w:instrText>
        </w:r>
        <w:r>
          <w:rPr>
            <w:webHidden/>
          </w:rPr>
        </w:r>
        <w:r>
          <w:rPr>
            <w:webHidden/>
          </w:rPr>
          <w:fldChar w:fldCharType="separate"/>
        </w:r>
        <w:r>
          <w:rPr>
            <w:webHidden/>
          </w:rPr>
          <w:t>6-72</w:t>
        </w:r>
        <w:r>
          <w:rPr>
            <w:webHidden/>
          </w:rPr>
          <w:fldChar w:fldCharType="end"/>
        </w:r>
      </w:hyperlink>
    </w:p>
    <w:p w14:paraId="6E53A3FC" w14:textId="74DD57BE" w:rsidR="00EC7503" w:rsidRDefault="00EC7503">
      <w:pPr>
        <w:pStyle w:val="TableofFigures"/>
        <w:rPr>
          <w:rFonts w:eastAsiaTheme="minorEastAsia" w:cstheme="minorBidi"/>
          <w:kern w:val="2"/>
          <w:sz w:val="24"/>
          <w:szCs w:val="24"/>
          <w14:ligatures w14:val="standardContextual"/>
        </w:rPr>
      </w:pPr>
      <w:hyperlink w:anchor="_Toc230164108" w:history="1">
        <w:r w:rsidRPr="00B545B5">
          <w:rPr>
            <w:rStyle w:val="Hyperlink"/>
            <w:lang w:bidi="en-US"/>
          </w:rPr>
          <w:t>Figure 6</w:t>
        </w:r>
        <w:r w:rsidRPr="00B545B5">
          <w:rPr>
            <w:rStyle w:val="Hyperlink"/>
            <w:lang w:bidi="en-US"/>
          </w:rPr>
          <w:noBreakHyphen/>
          <w:t>131: New Disbursement Payee Entry Window</w:t>
        </w:r>
        <w:r>
          <w:rPr>
            <w:webHidden/>
          </w:rPr>
          <w:tab/>
        </w:r>
        <w:r>
          <w:rPr>
            <w:webHidden/>
          </w:rPr>
          <w:fldChar w:fldCharType="begin"/>
        </w:r>
        <w:r>
          <w:rPr>
            <w:webHidden/>
          </w:rPr>
          <w:instrText xml:space="preserve"> PAGEREF _Toc230164108 \h </w:instrText>
        </w:r>
        <w:r>
          <w:rPr>
            <w:webHidden/>
          </w:rPr>
        </w:r>
        <w:r>
          <w:rPr>
            <w:webHidden/>
          </w:rPr>
          <w:fldChar w:fldCharType="separate"/>
        </w:r>
        <w:r>
          <w:rPr>
            <w:webHidden/>
          </w:rPr>
          <w:t>6-73</w:t>
        </w:r>
        <w:r>
          <w:rPr>
            <w:webHidden/>
          </w:rPr>
          <w:fldChar w:fldCharType="end"/>
        </w:r>
      </w:hyperlink>
    </w:p>
    <w:p w14:paraId="19C6F7C1" w14:textId="32636660" w:rsidR="00EC7503" w:rsidRDefault="00EC7503">
      <w:pPr>
        <w:pStyle w:val="TableofFigures"/>
        <w:rPr>
          <w:rFonts w:eastAsiaTheme="minorEastAsia" w:cstheme="minorBidi"/>
          <w:kern w:val="2"/>
          <w:sz w:val="24"/>
          <w:szCs w:val="24"/>
          <w14:ligatures w14:val="standardContextual"/>
        </w:rPr>
      </w:pPr>
      <w:hyperlink w:anchor="_Toc230164109" w:history="1">
        <w:r w:rsidRPr="00B545B5">
          <w:rPr>
            <w:rStyle w:val="Hyperlink"/>
            <w:lang w:bidi="en-US"/>
          </w:rPr>
          <w:t>Figure 6</w:t>
        </w:r>
        <w:r w:rsidRPr="00B545B5">
          <w:rPr>
            <w:rStyle w:val="Hyperlink"/>
            <w:lang w:bidi="en-US"/>
          </w:rPr>
          <w:noBreakHyphen/>
          <w:t>132: New Disbursement Record</w:t>
        </w:r>
        <w:r>
          <w:rPr>
            <w:webHidden/>
          </w:rPr>
          <w:tab/>
        </w:r>
        <w:r>
          <w:rPr>
            <w:webHidden/>
          </w:rPr>
          <w:fldChar w:fldCharType="begin"/>
        </w:r>
        <w:r>
          <w:rPr>
            <w:webHidden/>
          </w:rPr>
          <w:instrText xml:space="preserve"> PAGEREF _Toc230164109 \h </w:instrText>
        </w:r>
        <w:r>
          <w:rPr>
            <w:webHidden/>
          </w:rPr>
        </w:r>
        <w:r>
          <w:rPr>
            <w:webHidden/>
          </w:rPr>
          <w:fldChar w:fldCharType="separate"/>
        </w:r>
        <w:r>
          <w:rPr>
            <w:webHidden/>
          </w:rPr>
          <w:t>6-73</w:t>
        </w:r>
        <w:r>
          <w:rPr>
            <w:webHidden/>
          </w:rPr>
          <w:fldChar w:fldCharType="end"/>
        </w:r>
      </w:hyperlink>
    </w:p>
    <w:p w14:paraId="011B6EAD" w14:textId="07BEE927" w:rsidR="00EC7503" w:rsidRDefault="00EC7503">
      <w:pPr>
        <w:pStyle w:val="TableofFigures"/>
        <w:rPr>
          <w:rFonts w:eastAsiaTheme="minorEastAsia" w:cstheme="minorBidi"/>
          <w:kern w:val="2"/>
          <w:sz w:val="24"/>
          <w:szCs w:val="24"/>
          <w14:ligatures w14:val="standardContextual"/>
        </w:rPr>
      </w:pPr>
      <w:hyperlink w:anchor="_Toc230164110" w:history="1">
        <w:r w:rsidRPr="00B545B5">
          <w:rPr>
            <w:rStyle w:val="Hyperlink"/>
            <w:lang w:bidi="en-US"/>
          </w:rPr>
          <w:t>Figure 6</w:t>
        </w:r>
        <w:r w:rsidRPr="00B545B5">
          <w:rPr>
            <w:rStyle w:val="Hyperlink"/>
            <w:lang w:bidi="en-US"/>
          </w:rPr>
          <w:noBreakHyphen/>
          <w:t>133: Process Flow chart</w:t>
        </w:r>
        <w:r>
          <w:rPr>
            <w:webHidden/>
          </w:rPr>
          <w:tab/>
        </w:r>
        <w:r>
          <w:rPr>
            <w:webHidden/>
          </w:rPr>
          <w:fldChar w:fldCharType="begin"/>
        </w:r>
        <w:r>
          <w:rPr>
            <w:webHidden/>
          </w:rPr>
          <w:instrText xml:space="preserve"> PAGEREF _Toc230164110 \h </w:instrText>
        </w:r>
        <w:r>
          <w:rPr>
            <w:webHidden/>
          </w:rPr>
        </w:r>
        <w:r>
          <w:rPr>
            <w:webHidden/>
          </w:rPr>
          <w:fldChar w:fldCharType="separate"/>
        </w:r>
        <w:r>
          <w:rPr>
            <w:webHidden/>
          </w:rPr>
          <w:t>6-74</w:t>
        </w:r>
        <w:r>
          <w:rPr>
            <w:webHidden/>
          </w:rPr>
          <w:fldChar w:fldCharType="end"/>
        </w:r>
      </w:hyperlink>
    </w:p>
    <w:p w14:paraId="147181DF" w14:textId="0FAA58E7" w:rsidR="00EC7503" w:rsidRDefault="00EC7503">
      <w:pPr>
        <w:pStyle w:val="TableofFigures"/>
        <w:rPr>
          <w:rFonts w:eastAsiaTheme="minorEastAsia" w:cstheme="minorBidi"/>
          <w:kern w:val="2"/>
          <w:sz w:val="24"/>
          <w:szCs w:val="24"/>
          <w14:ligatures w14:val="standardContextual"/>
        </w:rPr>
      </w:pPr>
      <w:hyperlink w:anchor="_Toc230164111" w:history="1">
        <w:r w:rsidRPr="00B545B5">
          <w:rPr>
            <w:rStyle w:val="Hyperlink"/>
            <w:lang w:bidi="en-US"/>
          </w:rPr>
          <w:t>Figure 6</w:t>
        </w:r>
        <w:r w:rsidRPr="00B545B5">
          <w:rPr>
            <w:rStyle w:val="Hyperlink"/>
            <w:lang w:bidi="en-US"/>
          </w:rPr>
          <w:noBreakHyphen/>
          <w:t>134: Populating Vendor /Tax Authority Pay To Fields</w:t>
        </w:r>
        <w:r>
          <w:rPr>
            <w:webHidden/>
          </w:rPr>
          <w:tab/>
        </w:r>
        <w:r>
          <w:rPr>
            <w:webHidden/>
          </w:rPr>
          <w:fldChar w:fldCharType="begin"/>
        </w:r>
        <w:r>
          <w:rPr>
            <w:webHidden/>
          </w:rPr>
          <w:instrText xml:space="preserve"> PAGEREF _Toc230164111 \h </w:instrText>
        </w:r>
        <w:r>
          <w:rPr>
            <w:webHidden/>
          </w:rPr>
        </w:r>
        <w:r>
          <w:rPr>
            <w:webHidden/>
          </w:rPr>
          <w:fldChar w:fldCharType="separate"/>
        </w:r>
        <w:r>
          <w:rPr>
            <w:webHidden/>
          </w:rPr>
          <w:t>6-75</w:t>
        </w:r>
        <w:r>
          <w:rPr>
            <w:webHidden/>
          </w:rPr>
          <w:fldChar w:fldCharType="end"/>
        </w:r>
      </w:hyperlink>
    </w:p>
    <w:p w14:paraId="61900321" w14:textId="377FAB15" w:rsidR="00EC7503" w:rsidRDefault="00EC7503">
      <w:pPr>
        <w:pStyle w:val="TableofFigures"/>
        <w:rPr>
          <w:rFonts w:eastAsiaTheme="minorEastAsia" w:cstheme="minorBidi"/>
          <w:kern w:val="2"/>
          <w:sz w:val="24"/>
          <w:szCs w:val="24"/>
          <w14:ligatures w14:val="standardContextual"/>
        </w:rPr>
      </w:pPr>
      <w:hyperlink w:anchor="_Toc230164112" w:history="1">
        <w:r w:rsidRPr="00B545B5">
          <w:rPr>
            <w:rStyle w:val="Hyperlink"/>
            <w:lang w:bidi="en-US"/>
          </w:rPr>
          <w:t>Figure 6</w:t>
        </w:r>
        <w:r w:rsidRPr="00B545B5">
          <w:rPr>
            <w:rStyle w:val="Hyperlink"/>
            <w:lang w:bidi="en-US"/>
          </w:rPr>
          <w:noBreakHyphen/>
          <w:t>135: Servicer Information Screen</w:t>
        </w:r>
        <w:r>
          <w:rPr>
            <w:webHidden/>
          </w:rPr>
          <w:tab/>
        </w:r>
        <w:r>
          <w:rPr>
            <w:webHidden/>
          </w:rPr>
          <w:fldChar w:fldCharType="begin"/>
        </w:r>
        <w:r>
          <w:rPr>
            <w:webHidden/>
          </w:rPr>
          <w:instrText xml:space="preserve"> PAGEREF _Toc230164112 \h </w:instrText>
        </w:r>
        <w:r>
          <w:rPr>
            <w:webHidden/>
          </w:rPr>
        </w:r>
        <w:r>
          <w:rPr>
            <w:webHidden/>
          </w:rPr>
          <w:fldChar w:fldCharType="separate"/>
        </w:r>
        <w:r>
          <w:rPr>
            <w:webHidden/>
          </w:rPr>
          <w:t>6-76</w:t>
        </w:r>
        <w:r>
          <w:rPr>
            <w:webHidden/>
          </w:rPr>
          <w:fldChar w:fldCharType="end"/>
        </w:r>
      </w:hyperlink>
    </w:p>
    <w:p w14:paraId="6CD4FA64" w14:textId="3792A6CB" w:rsidR="00EC7503" w:rsidRDefault="00EC7503">
      <w:pPr>
        <w:pStyle w:val="TableofFigures"/>
        <w:rPr>
          <w:rFonts w:eastAsiaTheme="minorEastAsia" w:cstheme="minorBidi"/>
          <w:kern w:val="2"/>
          <w:sz w:val="24"/>
          <w:szCs w:val="24"/>
          <w14:ligatures w14:val="standardContextual"/>
        </w:rPr>
      </w:pPr>
      <w:hyperlink w:anchor="_Toc230164113" w:history="1">
        <w:r w:rsidRPr="00B545B5">
          <w:rPr>
            <w:rStyle w:val="Hyperlink"/>
            <w:lang w:bidi="en-US"/>
          </w:rPr>
          <w:t>Figure 6</w:t>
        </w:r>
        <w:r w:rsidRPr="00B545B5">
          <w:rPr>
            <w:rStyle w:val="Hyperlink"/>
            <w:lang w:bidi="en-US"/>
          </w:rPr>
          <w:noBreakHyphen/>
          <w:t>136: Transferring a Servicer</w:t>
        </w:r>
        <w:r>
          <w:rPr>
            <w:webHidden/>
          </w:rPr>
          <w:tab/>
        </w:r>
        <w:r>
          <w:rPr>
            <w:webHidden/>
          </w:rPr>
          <w:fldChar w:fldCharType="begin"/>
        </w:r>
        <w:r>
          <w:rPr>
            <w:webHidden/>
          </w:rPr>
          <w:instrText xml:space="preserve"> PAGEREF _Toc230164113 \h </w:instrText>
        </w:r>
        <w:r>
          <w:rPr>
            <w:webHidden/>
          </w:rPr>
        </w:r>
        <w:r>
          <w:rPr>
            <w:webHidden/>
          </w:rPr>
          <w:fldChar w:fldCharType="separate"/>
        </w:r>
        <w:r>
          <w:rPr>
            <w:webHidden/>
          </w:rPr>
          <w:t>6-76</w:t>
        </w:r>
        <w:r>
          <w:rPr>
            <w:webHidden/>
          </w:rPr>
          <w:fldChar w:fldCharType="end"/>
        </w:r>
      </w:hyperlink>
    </w:p>
    <w:p w14:paraId="4196B7FA" w14:textId="27FF4554" w:rsidR="00EC7503" w:rsidRDefault="00EC7503">
      <w:pPr>
        <w:pStyle w:val="TableofFigures"/>
        <w:rPr>
          <w:rFonts w:eastAsiaTheme="minorEastAsia" w:cstheme="minorBidi"/>
          <w:kern w:val="2"/>
          <w:sz w:val="24"/>
          <w:szCs w:val="24"/>
          <w14:ligatures w14:val="standardContextual"/>
        </w:rPr>
      </w:pPr>
      <w:hyperlink w:anchor="_Toc230164114" w:history="1">
        <w:r w:rsidRPr="00B545B5">
          <w:rPr>
            <w:rStyle w:val="Hyperlink"/>
            <w:lang w:bidi="en-US"/>
          </w:rPr>
          <w:t>Figure 6</w:t>
        </w:r>
        <w:r w:rsidRPr="00B545B5">
          <w:rPr>
            <w:rStyle w:val="Hyperlink"/>
            <w:lang w:bidi="en-US"/>
          </w:rPr>
          <w:noBreakHyphen/>
          <w:t>137: Transfer Investor Window</w:t>
        </w:r>
        <w:r>
          <w:rPr>
            <w:webHidden/>
          </w:rPr>
          <w:tab/>
        </w:r>
        <w:r>
          <w:rPr>
            <w:webHidden/>
          </w:rPr>
          <w:fldChar w:fldCharType="begin"/>
        </w:r>
        <w:r>
          <w:rPr>
            <w:webHidden/>
          </w:rPr>
          <w:instrText xml:space="preserve"> PAGEREF _Toc230164114 \h </w:instrText>
        </w:r>
        <w:r>
          <w:rPr>
            <w:webHidden/>
          </w:rPr>
        </w:r>
        <w:r>
          <w:rPr>
            <w:webHidden/>
          </w:rPr>
          <w:fldChar w:fldCharType="separate"/>
        </w:r>
        <w:r>
          <w:rPr>
            <w:webHidden/>
          </w:rPr>
          <w:t>6-77</w:t>
        </w:r>
        <w:r>
          <w:rPr>
            <w:webHidden/>
          </w:rPr>
          <w:fldChar w:fldCharType="end"/>
        </w:r>
      </w:hyperlink>
    </w:p>
    <w:p w14:paraId="4E1CD028" w14:textId="0F6DD33B" w:rsidR="00EC7503" w:rsidRDefault="00EC7503">
      <w:pPr>
        <w:pStyle w:val="TableofFigures"/>
        <w:rPr>
          <w:rFonts w:eastAsiaTheme="minorEastAsia" w:cstheme="minorBidi"/>
          <w:kern w:val="2"/>
          <w:sz w:val="24"/>
          <w:szCs w:val="24"/>
          <w14:ligatures w14:val="standardContextual"/>
        </w:rPr>
      </w:pPr>
      <w:hyperlink w:anchor="_Toc230164115" w:history="1">
        <w:r w:rsidRPr="00B545B5">
          <w:rPr>
            <w:rStyle w:val="Hyperlink"/>
            <w:lang w:bidi="en-US"/>
          </w:rPr>
          <w:t>Figure 6</w:t>
        </w:r>
        <w:r w:rsidRPr="00B545B5">
          <w:rPr>
            <w:rStyle w:val="Hyperlink"/>
            <w:lang w:bidi="en-US"/>
          </w:rPr>
          <w:noBreakHyphen/>
          <w:t>138: Transfer Master Window</w:t>
        </w:r>
        <w:r>
          <w:rPr>
            <w:webHidden/>
          </w:rPr>
          <w:tab/>
        </w:r>
        <w:r>
          <w:rPr>
            <w:webHidden/>
          </w:rPr>
          <w:fldChar w:fldCharType="begin"/>
        </w:r>
        <w:r>
          <w:rPr>
            <w:webHidden/>
          </w:rPr>
          <w:instrText xml:space="preserve"> PAGEREF _Toc230164115 \h </w:instrText>
        </w:r>
        <w:r>
          <w:rPr>
            <w:webHidden/>
          </w:rPr>
        </w:r>
        <w:r>
          <w:rPr>
            <w:webHidden/>
          </w:rPr>
          <w:fldChar w:fldCharType="separate"/>
        </w:r>
        <w:r>
          <w:rPr>
            <w:webHidden/>
          </w:rPr>
          <w:t>6-77</w:t>
        </w:r>
        <w:r>
          <w:rPr>
            <w:webHidden/>
          </w:rPr>
          <w:fldChar w:fldCharType="end"/>
        </w:r>
      </w:hyperlink>
    </w:p>
    <w:p w14:paraId="426A5C4F" w14:textId="4269B5DC" w:rsidR="00EC7503" w:rsidRDefault="00EC7503">
      <w:pPr>
        <w:pStyle w:val="TableofFigures"/>
        <w:rPr>
          <w:rFonts w:eastAsiaTheme="minorEastAsia" w:cstheme="minorBidi"/>
          <w:kern w:val="2"/>
          <w:sz w:val="24"/>
          <w:szCs w:val="24"/>
          <w14:ligatures w14:val="standardContextual"/>
        </w:rPr>
      </w:pPr>
      <w:hyperlink w:anchor="_Toc230164116" w:history="1">
        <w:r w:rsidRPr="00B545B5">
          <w:rPr>
            <w:rStyle w:val="Hyperlink"/>
            <w:lang w:bidi="en-US"/>
          </w:rPr>
          <w:t>Figure 6</w:t>
        </w:r>
        <w:r w:rsidRPr="00B545B5">
          <w:rPr>
            <w:rStyle w:val="Hyperlink"/>
            <w:lang w:bidi="en-US"/>
          </w:rPr>
          <w:noBreakHyphen/>
          <w:t>139: Edit Borrower Bank Account Information Window</w:t>
        </w:r>
        <w:r>
          <w:rPr>
            <w:webHidden/>
          </w:rPr>
          <w:tab/>
        </w:r>
        <w:r>
          <w:rPr>
            <w:webHidden/>
          </w:rPr>
          <w:fldChar w:fldCharType="begin"/>
        </w:r>
        <w:r>
          <w:rPr>
            <w:webHidden/>
          </w:rPr>
          <w:instrText xml:space="preserve"> PAGEREF _Toc230164116 \h </w:instrText>
        </w:r>
        <w:r>
          <w:rPr>
            <w:webHidden/>
          </w:rPr>
        </w:r>
        <w:r>
          <w:rPr>
            <w:webHidden/>
          </w:rPr>
          <w:fldChar w:fldCharType="separate"/>
        </w:r>
        <w:r>
          <w:rPr>
            <w:webHidden/>
          </w:rPr>
          <w:t>6-78</w:t>
        </w:r>
        <w:r>
          <w:rPr>
            <w:webHidden/>
          </w:rPr>
          <w:fldChar w:fldCharType="end"/>
        </w:r>
      </w:hyperlink>
    </w:p>
    <w:p w14:paraId="05640B02" w14:textId="04CDF07D" w:rsidR="00EC7503" w:rsidRDefault="00EC7503">
      <w:pPr>
        <w:pStyle w:val="TableofFigures"/>
        <w:rPr>
          <w:rFonts w:eastAsiaTheme="minorEastAsia" w:cstheme="minorBidi"/>
          <w:kern w:val="2"/>
          <w:sz w:val="24"/>
          <w:szCs w:val="24"/>
          <w14:ligatures w14:val="standardContextual"/>
        </w:rPr>
      </w:pPr>
      <w:hyperlink w:anchor="_Toc230164117" w:history="1">
        <w:r w:rsidRPr="00B545B5">
          <w:rPr>
            <w:rStyle w:val="Hyperlink"/>
            <w:lang w:bidi="en-US"/>
          </w:rPr>
          <w:t>Figure 6</w:t>
        </w:r>
        <w:r w:rsidRPr="00B545B5">
          <w:rPr>
            <w:rStyle w:val="Hyperlink"/>
            <w:lang w:bidi="en-US"/>
          </w:rPr>
          <w:noBreakHyphen/>
          <w:t>140: Transmittals Search Results Screen</w:t>
        </w:r>
        <w:r>
          <w:rPr>
            <w:webHidden/>
          </w:rPr>
          <w:tab/>
        </w:r>
        <w:r>
          <w:rPr>
            <w:webHidden/>
          </w:rPr>
          <w:fldChar w:fldCharType="begin"/>
        </w:r>
        <w:r>
          <w:rPr>
            <w:webHidden/>
          </w:rPr>
          <w:instrText xml:space="preserve"> PAGEREF _Toc230164117 \h </w:instrText>
        </w:r>
        <w:r>
          <w:rPr>
            <w:webHidden/>
          </w:rPr>
        </w:r>
        <w:r>
          <w:rPr>
            <w:webHidden/>
          </w:rPr>
          <w:fldChar w:fldCharType="separate"/>
        </w:r>
        <w:r>
          <w:rPr>
            <w:webHidden/>
          </w:rPr>
          <w:t>6-80</w:t>
        </w:r>
        <w:r>
          <w:rPr>
            <w:webHidden/>
          </w:rPr>
          <w:fldChar w:fldCharType="end"/>
        </w:r>
      </w:hyperlink>
    </w:p>
    <w:p w14:paraId="6A070A11" w14:textId="018FA7F7" w:rsidR="00EC7503" w:rsidRDefault="00EC7503">
      <w:pPr>
        <w:pStyle w:val="TableofFigures"/>
        <w:rPr>
          <w:rFonts w:eastAsiaTheme="minorEastAsia" w:cstheme="minorBidi"/>
          <w:kern w:val="2"/>
          <w:sz w:val="24"/>
          <w:szCs w:val="24"/>
          <w14:ligatures w14:val="standardContextual"/>
        </w:rPr>
      </w:pPr>
      <w:hyperlink w:anchor="_Toc230164118" w:history="1">
        <w:r w:rsidRPr="00B545B5">
          <w:rPr>
            <w:rStyle w:val="Hyperlink"/>
            <w:lang w:bidi="en-US"/>
          </w:rPr>
          <w:t>Figure 6</w:t>
        </w:r>
        <w:r w:rsidRPr="00B545B5">
          <w:rPr>
            <w:rStyle w:val="Hyperlink"/>
            <w:lang w:bidi="en-US"/>
          </w:rPr>
          <w:noBreakHyphen/>
          <w:t>141: Batch Details Screen</w:t>
        </w:r>
        <w:r>
          <w:rPr>
            <w:webHidden/>
          </w:rPr>
          <w:tab/>
        </w:r>
        <w:r>
          <w:rPr>
            <w:webHidden/>
          </w:rPr>
          <w:fldChar w:fldCharType="begin"/>
        </w:r>
        <w:r>
          <w:rPr>
            <w:webHidden/>
          </w:rPr>
          <w:instrText xml:space="preserve"> PAGEREF _Toc230164118 \h </w:instrText>
        </w:r>
        <w:r>
          <w:rPr>
            <w:webHidden/>
          </w:rPr>
        </w:r>
        <w:r>
          <w:rPr>
            <w:webHidden/>
          </w:rPr>
          <w:fldChar w:fldCharType="separate"/>
        </w:r>
        <w:r>
          <w:rPr>
            <w:webHidden/>
          </w:rPr>
          <w:t>6-82</w:t>
        </w:r>
        <w:r>
          <w:rPr>
            <w:webHidden/>
          </w:rPr>
          <w:fldChar w:fldCharType="end"/>
        </w:r>
      </w:hyperlink>
    </w:p>
    <w:p w14:paraId="2B1A0CD0" w14:textId="3FBC4D68" w:rsidR="00EC7503" w:rsidRDefault="00EC7503">
      <w:pPr>
        <w:pStyle w:val="TableofFigures"/>
        <w:rPr>
          <w:rFonts w:eastAsiaTheme="minorEastAsia" w:cstheme="minorBidi"/>
          <w:kern w:val="2"/>
          <w:sz w:val="24"/>
          <w:szCs w:val="24"/>
          <w14:ligatures w14:val="standardContextual"/>
        </w:rPr>
      </w:pPr>
      <w:hyperlink w:anchor="_Toc230164119" w:history="1">
        <w:r w:rsidRPr="00B545B5">
          <w:rPr>
            <w:rStyle w:val="Hyperlink"/>
            <w:lang w:bidi="en-US"/>
          </w:rPr>
          <w:t>Figure 6</w:t>
        </w:r>
        <w:r w:rsidRPr="00B545B5">
          <w:rPr>
            <w:rStyle w:val="Hyperlink"/>
            <w:lang w:bidi="en-US"/>
          </w:rPr>
          <w:noBreakHyphen/>
          <w:t>142: Audit Results Screen</w:t>
        </w:r>
        <w:r>
          <w:rPr>
            <w:webHidden/>
          </w:rPr>
          <w:tab/>
        </w:r>
        <w:r>
          <w:rPr>
            <w:webHidden/>
          </w:rPr>
          <w:fldChar w:fldCharType="begin"/>
        </w:r>
        <w:r>
          <w:rPr>
            <w:webHidden/>
          </w:rPr>
          <w:instrText xml:space="preserve"> PAGEREF _Toc230164119 \h </w:instrText>
        </w:r>
        <w:r>
          <w:rPr>
            <w:webHidden/>
          </w:rPr>
        </w:r>
        <w:r>
          <w:rPr>
            <w:webHidden/>
          </w:rPr>
          <w:fldChar w:fldCharType="separate"/>
        </w:r>
        <w:r>
          <w:rPr>
            <w:webHidden/>
          </w:rPr>
          <w:t>6-82</w:t>
        </w:r>
        <w:r>
          <w:rPr>
            <w:webHidden/>
          </w:rPr>
          <w:fldChar w:fldCharType="end"/>
        </w:r>
      </w:hyperlink>
    </w:p>
    <w:p w14:paraId="216A4ADA" w14:textId="31EED30D" w:rsidR="00EC7503" w:rsidRDefault="00EC7503">
      <w:pPr>
        <w:pStyle w:val="TableofFigures"/>
        <w:rPr>
          <w:rFonts w:eastAsiaTheme="minorEastAsia" w:cstheme="minorBidi"/>
          <w:kern w:val="2"/>
          <w:sz w:val="24"/>
          <w:szCs w:val="24"/>
          <w14:ligatures w14:val="standardContextual"/>
        </w:rPr>
      </w:pPr>
      <w:hyperlink w:anchor="_Toc230164120" w:history="1">
        <w:r w:rsidRPr="00B545B5">
          <w:rPr>
            <w:rStyle w:val="Hyperlink"/>
            <w:lang w:bidi="en-US"/>
          </w:rPr>
          <w:t>Figure 6</w:t>
        </w:r>
        <w:r w:rsidRPr="00B545B5">
          <w:rPr>
            <w:rStyle w:val="Hyperlink"/>
            <w:lang w:bidi="en-US"/>
          </w:rPr>
          <w:noBreakHyphen/>
          <w:t>143: Batch Notes Screen</w:t>
        </w:r>
        <w:r>
          <w:rPr>
            <w:webHidden/>
          </w:rPr>
          <w:tab/>
        </w:r>
        <w:r>
          <w:rPr>
            <w:webHidden/>
          </w:rPr>
          <w:fldChar w:fldCharType="begin"/>
        </w:r>
        <w:r>
          <w:rPr>
            <w:webHidden/>
          </w:rPr>
          <w:instrText xml:space="preserve"> PAGEREF _Toc230164120 \h </w:instrText>
        </w:r>
        <w:r>
          <w:rPr>
            <w:webHidden/>
          </w:rPr>
        </w:r>
        <w:r>
          <w:rPr>
            <w:webHidden/>
          </w:rPr>
          <w:fldChar w:fldCharType="separate"/>
        </w:r>
        <w:r>
          <w:rPr>
            <w:webHidden/>
          </w:rPr>
          <w:t>6-82</w:t>
        </w:r>
        <w:r>
          <w:rPr>
            <w:webHidden/>
          </w:rPr>
          <w:fldChar w:fldCharType="end"/>
        </w:r>
      </w:hyperlink>
    </w:p>
    <w:p w14:paraId="05C64505" w14:textId="15826813" w:rsidR="00EC7503" w:rsidRDefault="00EC7503">
      <w:pPr>
        <w:pStyle w:val="TableofFigures"/>
        <w:rPr>
          <w:rFonts w:eastAsiaTheme="minorEastAsia" w:cstheme="minorBidi"/>
          <w:kern w:val="2"/>
          <w:sz w:val="24"/>
          <w:szCs w:val="24"/>
          <w14:ligatures w14:val="standardContextual"/>
        </w:rPr>
      </w:pPr>
      <w:hyperlink w:anchor="_Toc230164121" w:history="1">
        <w:r w:rsidRPr="00B545B5">
          <w:rPr>
            <w:rStyle w:val="Hyperlink"/>
            <w:lang w:bidi="en-US"/>
          </w:rPr>
          <w:t>Figure 6</w:t>
        </w:r>
        <w:r w:rsidRPr="00B545B5">
          <w:rPr>
            <w:rStyle w:val="Hyperlink"/>
            <w:lang w:bidi="en-US"/>
          </w:rPr>
          <w:noBreakHyphen/>
          <w:t>144: Disbursements Screen</w:t>
        </w:r>
        <w:r>
          <w:rPr>
            <w:webHidden/>
          </w:rPr>
          <w:tab/>
        </w:r>
        <w:r>
          <w:rPr>
            <w:webHidden/>
          </w:rPr>
          <w:fldChar w:fldCharType="begin"/>
        </w:r>
        <w:r>
          <w:rPr>
            <w:webHidden/>
          </w:rPr>
          <w:instrText xml:space="preserve"> PAGEREF _Toc230164121 \h </w:instrText>
        </w:r>
        <w:r>
          <w:rPr>
            <w:webHidden/>
          </w:rPr>
        </w:r>
        <w:r>
          <w:rPr>
            <w:webHidden/>
          </w:rPr>
          <w:fldChar w:fldCharType="separate"/>
        </w:r>
        <w:r>
          <w:rPr>
            <w:webHidden/>
          </w:rPr>
          <w:t>6-83</w:t>
        </w:r>
        <w:r>
          <w:rPr>
            <w:webHidden/>
          </w:rPr>
          <w:fldChar w:fldCharType="end"/>
        </w:r>
      </w:hyperlink>
    </w:p>
    <w:p w14:paraId="225290A8" w14:textId="002AE51F" w:rsidR="00EC7503" w:rsidRDefault="00EC7503">
      <w:pPr>
        <w:pStyle w:val="TableofFigures"/>
        <w:rPr>
          <w:rFonts w:eastAsiaTheme="minorEastAsia" w:cstheme="minorBidi"/>
          <w:kern w:val="2"/>
          <w:sz w:val="24"/>
          <w:szCs w:val="24"/>
          <w14:ligatures w14:val="standardContextual"/>
        </w:rPr>
      </w:pPr>
      <w:hyperlink w:anchor="_Toc230164122" w:history="1">
        <w:r w:rsidRPr="00B545B5">
          <w:rPr>
            <w:rStyle w:val="Hyperlink"/>
            <w:lang w:bidi="en-US"/>
          </w:rPr>
          <w:t>Figure 6</w:t>
        </w:r>
        <w:r w:rsidRPr="00B545B5">
          <w:rPr>
            <w:rStyle w:val="Hyperlink"/>
            <w:lang w:bidi="en-US"/>
          </w:rPr>
          <w:noBreakHyphen/>
          <w:t>145: Edit Disbursement Window</w:t>
        </w:r>
        <w:r>
          <w:rPr>
            <w:webHidden/>
          </w:rPr>
          <w:tab/>
        </w:r>
        <w:r>
          <w:rPr>
            <w:webHidden/>
          </w:rPr>
          <w:fldChar w:fldCharType="begin"/>
        </w:r>
        <w:r>
          <w:rPr>
            <w:webHidden/>
          </w:rPr>
          <w:instrText xml:space="preserve"> PAGEREF _Toc230164122 \h </w:instrText>
        </w:r>
        <w:r>
          <w:rPr>
            <w:webHidden/>
          </w:rPr>
        </w:r>
        <w:r>
          <w:rPr>
            <w:webHidden/>
          </w:rPr>
          <w:fldChar w:fldCharType="separate"/>
        </w:r>
        <w:r>
          <w:rPr>
            <w:webHidden/>
          </w:rPr>
          <w:t>6-85</w:t>
        </w:r>
        <w:r>
          <w:rPr>
            <w:webHidden/>
          </w:rPr>
          <w:fldChar w:fldCharType="end"/>
        </w:r>
      </w:hyperlink>
    </w:p>
    <w:p w14:paraId="54844D94" w14:textId="2C199FC4" w:rsidR="00EC7503" w:rsidRDefault="00EC7503">
      <w:pPr>
        <w:pStyle w:val="TableofFigures"/>
        <w:rPr>
          <w:rFonts w:eastAsiaTheme="minorEastAsia" w:cstheme="minorBidi"/>
          <w:kern w:val="2"/>
          <w:sz w:val="24"/>
          <w:szCs w:val="24"/>
          <w14:ligatures w14:val="standardContextual"/>
        </w:rPr>
      </w:pPr>
      <w:hyperlink w:anchor="_Toc230164123" w:history="1">
        <w:r w:rsidRPr="00B545B5">
          <w:rPr>
            <w:rStyle w:val="Hyperlink"/>
            <w:lang w:bidi="en-US"/>
          </w:rPr>
          <w:t>Figure 6</w:t>
        </w:r>
        <w:r w:rsidRPr="00B545B5">
          <w:rPr>
            <w:rStyle w:val="Hyperlink"/>
            <w:lang w:bidi="en-US"/>
          </w:rPr>
          <w:noBreakHyphen/>
          <w:t>146: Export Exceptions on Authorization</w:t>
        </w:r>
        <w:r>
          <w:rPr>
            <w:webHidden/>
          </w:rPr>
          <w:tab/>
        </w:r>
        <w:r>
          <w:rPr>
            <w:webHidden/>
          </w:rPr>
          <w:fldChar w:fldCharType="begin"/>
        </w:r>
        <w:r>
          <w:rPr>
            <w:webHidden/>
          </w:rPr>
          <w:instrText xml:space="preserve"> PAGEREF _Toc230164123 \h </w:instrText>
        </w:r>
        <w:r>
          <w:rPr>
            <w:webHidden/>
          </w:rPr>
        </w:r>
        <w:r>
          <w:rPr>
            <w:webHidden/>
          </w:rPr>
          <w:fldChar w:fldCharType="separate"/>
        </w:r>
        <w:r>
          <w:rPr>
            <w:webHidden/>
          </w:rPr>
          <w:t>6-85</w:t>
        </w:r>
        <w:r>
          <w:rPr>
            <w:webHidden/>
          </w:rPr>
          <w:fldChar w:fldCharType="end"/>
        </w:r>
      </w:hyperlink>
    </w:p>
    <w:p w14:paraId="72A10AB8" w14:textId="65FD4E7D" w:rsidR="00EC7503" w:rsidRDefault="00EC7503">
      <w:pPr>
        <w:pStyle w:val="TableofFigures"/>
        <w:rPr>
          <w:rFonts w:eastAsiaTheme="minorEastAsia" w:cstheme="minorBidi"/>
          <w:kern w:val="2"/>
          <w:sz w:val="24"/>
          <w:szCs w:val="24"/>
          <w14:ligatures w14:val="standardContextual"/>
        </w:rPr>
      </w:pPr>
      <w:hyperlink w:anchor="_Toc230164124" w:history="1">
        <w:r w:rsidRPr="00B545B5">
          <w:rPr>
            <w:rStyle w:val="Hyperlink"/>
            <w:lang w:bidi="en-US"/>
          </w:rPr>
          <w:t>Figure 6</w:t>
        </w:r>
        <w:r w:rsidRPr="00B545B5">
          <w:rPr>
            <w:rStyle w:val="Hyperlink"/>
            <w:lang w:bidi="en-US"/>
          </w:rPr>
          <w:noBreakHyphen/>
          <w:t>147: Authorize Disbursements - Checks</w:t>
        </w:r>
        <w:r>
          <w:rPr>
            <w:webHidden/>
          </w:rPr>
          <w:tab/>
        </w:r>
        <w:r>
          <w:rPr>
            <w:webHidden/>
          </w:rPr>
          <w:fldChar w:fldCharType="begin"/>
        </w:r>
        <w:r>
          <w:rPr>
            <w:webHidden/>
          </w:rPr>
          <w:instrText xml:space="preserve"> PAGEREF _Toc230164124 \h </w:instrText>
        </w:r>
        <w:r>
          <w:rPr>
            <w:webHidden/>
          </w:rPr>
        </w:r>
        <w:r>
          <w:rPr>
            <w:webHidden/>
          </w:rPr>
          <w:fldChar w:fldCharType="separate"/>
        </w:r>
        <w:r>
          <w:rPr>
            <w:webHidden/>
          </w:rPr>
          <w:t>6-86</w:t>
        </w:r>
        <w:r>
          <w:rPr>
            <w:webHidden/>
          </w:rPr>
          <w:fldChar w:fldCharType="end"/>
        </w:r>
      </w:hyperlink>
    </w:p>
    <w:p w14:paraId="27251A86" w14:textId="727B5600" w:rsidR="00EC7503" w:rsidRDefault="00EC7503">
      <w:pPr>
        <w:pStyle w:val="TableofFigures"/>
        <w:rPr>
          <w:rFonts w:eastAsiaTheme="minorEastAsia" w:cstheme="minorBidi"/>
          <w:kern w:val="2"/>
          <w:sz w:val="24"/>
          <w:szCs w:val="24"/>
          <w14:ligatures w14:val="standardContextual"/>
        </w:rPr>
      </w:pPr>
      <w:hyperlink w:anchor="_Toc230164125" w:history="1">
        <w:r w:rsidRPr="00B545B5">
          <w:rPr>
            <w:rStyle w:val="Hyperlink"/>
            <w:lang w:bidi="en-US"/>
          </w:rPr>
          <w:t>Figure 6</w:t>
        </w:r>
        <w:r w:rsidRPr="00B545B5">
          <w:rPr>
            <w:rStyle w:val="Hyperlink"/>
            <w:lang w:bidi="en-US"/>
          </w:rPr>
          <w:noBreakHyphen/>
          <w:t>148: Authorize Disbursements - ACH</w:t>
        </w:r>
        <w:r>
          <w:rPr>
            <w:webHidden/>
          </w:rPr>
          <w:tab/>
        </w:r>
        <w:r>
          <w:rPr>
            <w:webHidden/>
          </w:rPr>
          <w:fldChar w:fldCharType="begin"/>
        </w:r>
        <w:r>
          <w:rPr>
            <w:webHidden/>
          </w:rPr>
          <w:instrText xml:space="preserve"> PAGEREF _Toc230164125 \h </w:instrText>
        </w:r>
        <w:r>
          <w:rPr>
            <w:webHidden/>
          </w:rPr>
        </w:r>
        <w:r>
          <w:rPr>
            <w:webHidden/>
          </w:rPr>
          <w:fldChar w:fldCharType="separate"/>
        </w:r>
        <w:r>
          <w:rPr>
            <w:webHidden/>
          </w:rPr>
          <w:t>6-87</w:t>
        </w:r>
        <w:r>
          <w:rPr>
            <w:webHidden/>
          </w:rPr>
          <w:fldChar w:fldCharType="end"/>
        </w:r>
      </w:hyperlink>
    </w:p>
    <w:p w14:paraId="55774CE3" w14:textId="7564C231" w:rsidR="00EC7503" w:rsidRDefault="00EC7503">
      <w:pPr>
        <w:pStyle w:val="TableofFigures"/>
        <w:rPr>
          <w:rFonts w:eastAsiaTheme="minorEastAsia" w:cstheme="minorBidi"/>
          <w:kern w:val="2"/>
          <w:sz w:val="24"/>
          <w:szCs w:val="24"/>
          <w14:ligatures w14:val="standardContextual"/>
        </w:rPr>
      </w:pPr>
      <w:hyperlink w:anchor="_Toc230164126" w:history="1">
        <w:r w:rsidRPr="00B545B5">
          <w:rPr>
            <w:rStyle w:val="Hyperlink"/>
            <w:lang w:bidi="en-US"/>
          </w:rPr>
          <w:t>Figure 6</w:t>
        </w:r>
        <w:r w:rsidRPr="00B545B5">
          <w:rPr>
            <w:rStyle w:val="Hyperlink"/>
            <w:lang w:bidi="en-US"/>
          </w:rPr>
          <w:noBreakHyphen/>
          <w:t>149: Void Check</w:t>
        </w:r>
        <w:r>
          <w:rPr>
            <w:webHidden/>
          </w:rPr>
          <w:tab/>
        </w:r>
        <w:r>
          <w:rPr>
            <w:webHidden/>
          </w:rPr>
          <w:fldChar w:fldCharType="begin"/>
        </w:r>
        <w:r>
          <w:rPr>
            <w:webHidden/>
          </w:rPr>
          <w:instrText xml:space="preserve"> PAGEREF _Toc230164126 \h </w:instrText>
        </w:r>
        <w:r>
          <w:rPr>
            <w:webHidden/>
          </w:rPr>
        </w:r>
        <w:r>
          <w:rPr>
            <w:webHidden/>
          </w:rPr>
          <w:fldChar w:fldCharType="separate"/>
        </w:r>
        <w:r>
          <w:rPr>
            <w:webHidden/>
          </w:rPr>
          <w:t>6-87</w:t>
        </w:r>
        <w:r>
          <w:rPr>
            <w:webHidden/>
          </w:rPr>
          <w:fldChar w:fldCharType="end"/>
        </w:r>
      </w:hyperlink>
    </w:p>
    <w:p w14:paraId="5CCD81DF" w14:textId="40481692" w:rsidR="00EC7503" w:rsidRDefault="00EC7503">
      <w:pPr>
        <w:pStyle w:val="TableofFigures"/>
        <w:rPr>
          <w:rFonts w:eastAsiaTheme="minorEastAsia" w:cstheme="minorBidi"/>
          <w:kern w:val="2"/>
          <w:sz w:val="24"/>
          <w:szCs w:val="24"/>
          <w14:ligatures w14:val="standardContextual"/>
        </w:rPr>
      </w:pPr>
      <w:hyperlink w:anchor="_Toc230164127" w:history="1">
        <w:r w:rsidRPr="00B545B5">
          <w:rPr>
            <w:rStyle w:val="Hyperlink"/>
            <w:lang w:bidi="en-US"/>
          </w:rPr>
          <w:t>Figure 6</w:t>
        </w:r>
        <w:r w:rsidRPr="00B545B5">
          <w:rPr>
            <w:rStyle w:val="Hyperlink"/>
            <w:lang w:bidi="en-US"/>
          </w:rPr>
          <w:noBreakHyphen/>
          <w:t>150: Clear Check</w:t>
        </w:r>
        <w:r>
          <w:rPr>
            <w:webHidden/>
          </w:rPr>
          <w:tab/>
        </w:r>
        <w:r>
          <w:rPr>
            <w:webHidden/>
          </w:rPr>
          <w:fldChar w:fldCharType="begin"/>
        </w:r>
        <w:r>
          <w:rPr>
            <w:webHidden/>
          </w:rPr>
          <w:instrText xml:space="preserve"> PAGEREF _Toc230164127 \h </w:instrText>
        </w:r>
        <w:r>
          <w:rPr>
            <w:webHidden/>
          </w:rPr>
        </w:r>
        <w:r>
          <w:rPr>
            <w:webHidden/>
          </w:rPr>
          <w:fldChar w:fldCharType="separate"/>
        </w:r>
        <w:r>
          <w:rPr>
            <w:webHidden/>
          </w:rPr>
          <w:t>6-88</w:t>
        </w:r>
        <w:r>
          <w:rPr>
            <w:webHidden/>
          </w:rPr>
          <w:fldChar w:fldCharType="end"/>
        </w:r>
      </w:hyperlink>
    </w:p>
    <w:p w14:paraId="52FC26F2" w14:textId="39538081" w:rsidR="00EC7503" w:rsidRDefault="00EC7503">
      <w:pPr>
        <w:pStyle w:val="TableofFigures"/>
        <w:rPr>
          <w:rFonts w:eastAsiaTheme="minorEastAsia" w:cstheme="minorBidi"/>
          <w:kern w:val="2"/>
          <w:sz w:val="24"/>
          <w:szCs w:val="24"/>
          <w14:ligatures w14:val="standardContextual"/>
        </w:rPr>
      </w:pPr>
      <w:hyperlink w:anchor="_Toc230164128" w:history="1">
        <w:r w:rsidRPr="00B545B5">
          <w:rPr>
            <w:rStyle w:val="Hyperlink"/>
            <w:lang w:bidi="en-US"/>
          </w:rPr>
          <w:t>Figure 6</w:t>
        </w:r>
        <w:r w:rsidRPr="00B545B5">
          <w:rPr>
            <w:rStyle w:val="Hyperlink"/>
            <w:lang w:bidi="en-US"/>
          </w:rPr>
          <w:noBreakHyphen/>
          <w:t>151: Void ACH</w:t>
        </w:r>
        <w:r>
          <w:rPr>
            <w:webHidden/>
          </w:rPr>
          <w:tab/>
        </w:r>
        <w:r>
          <w:rPr>
            <w:webHidden/>
          </w:rPr>
          <w:fldChar w:fldCharType="begin"/>
        </w:r>
        <w:r>
          <w:rPr>
            <w:webHidden/>
          </w:rPr>
          <w:instrText xml:space="preserve"> PAGEREF _Toc230164128 \h </w:instrText>
        </w:r>
        <w:r>
          <w:rPr>
            <w:webHidden/>
          </w:rPr>
        </w:r>
        <w:r>
          <w:rPr>
            <w:webHidden/>
          </w:rPr>
          <w:fldChar w:fldCharType="separate"/>
        </w:r>
        <w:r>
          <w:rPr>
            <w:webHidden/>
          </w:rPr>
          <w:t>6-89</w:t>
        </w:r>
        <w:r>
          <w:rPr>
            <w:webHidden/>
          </w:rPr>
          <w:fldChar w:fldCharType="end"/>
        </w:r>
      </w:hyperlink>
    </w:p>
    <w:p w14:paraId="2E6EF113" w14:textId="6617D169" w:rsidR="00EC7503" w:rsidRDefault="00EC7503">
      <w:pPr>
        <w:pStyle w:val="TableofFigures"/>
        <w:rPr>
          <w:rFonts w:eastAsiaTheme="minorEastAsia" w:cstheme="minorBidi"/>
          <w:kern w:val="2"/>
          <w:sz w:val="24"/>
          <w:szCs w:val="24"/>
          <w14:ligatures w14:val="standardContextual"/>
        </w:rPr>
      </w:pPr>
      <w:hyperlink w:anchor="_Toc230164129" w:history="1">
        <w:r w:rsidRPr="00B545B5">
          <w:rPr>
            <w:rStyle w:val="Hyperlink"/>
            <w:lang w:bidi="en-US"/>
          </w:rPr>
          <w:t>Figure 6</w:t>
        </w:r>
        <w:r w:rsidRPr="00B545B5">
          <w:rPr>
            <w:rStyle w:val="Hyperlink"/>
            <w:lang w:bidi="en-US"/>
          </w:rPr>
          <w:noBreakHyphen/>
          <w:t>152: Clear ACH</w:t>
        </w:r>
        <w:r>
          <w:rPr>
            <w:webHidden/>
          </w:rPr>
          <w:tab/>
        </w:r>
        <w:r>
          <w:rPr>
            <w:webHidden/>
          </w:rPr>
          <w:fldChar w:fldCharType="begin"/>
        </w:r>
        <w:r>
          <w:rPr>
            <w:webHidden/>
          </w:rPr>
          <w:instrText xml:space="preserve"> PAGEREF _Toc230164129 \h </w:instrText>
        </w:r>
        <w:r>
          <w:rPr>
            <w:webHidden/>
          </w:rPr>
        </w:r>
        <w:r>
          <w:rPr>
            <w:webHidden/>
          </w:rPr>
          <w:fldChar w:fldCharType="separate"/>
        </w:r>
        <w:r>
          <w:rPr>
            <w:webHidden/>
          </w:rPr>
          <w:t>6-89</w:t>
        </w:r>
        <w:r>
          <w:rPr>
            <w:webHidden/>
          </w:rPr>
          <w:fldChar w:fldCharType="end"/>
        </w:r>
      </w:hyperlink>
    </w:p>
    <w:p w14:paraId="7123339A" w14:textId="65642DA6" w:rsidR="00EC7503" w:rsidRDefault="00EC7503">
      <w:pPr>
        <w:pStyle w:val="TableofFigures"/>
        <w:rPr>
          <w:rFonts w:eastAsiaTheme="minorEastAsia" w:cstheme="minorBidi"/>
          <w:kern w:val="2"/>
          <w:sz w:val="24"/>
          <w:szCs w:val="24"/>
          <w14:ligatures w14:val="standardContextual"/>
        </w:rPr>
      </w:pPr>
      <w:hyperlink w:anchor="_Toc230164130" w:history="1">
        <w:r w:rsidRPr="00B545B5">
          <w:rPr>
            <w:rStyle w:val="Hyperlink"/>
            <w:lang w:bidi="en-US"/>
          </w:rPr>
          <w:t>Figure 6</w:t>
        </w:r>
        <w:r w:rsidRPr="00B545B5">
          <w:rPr>
            <w:rStyle w:val="Hyperlink"/>
            <w:lang w:bidi="en-US"/>
          </w:rPr>
          <w:noBreakHyphen/>
          <w:t>153: Clear ACH</w:t>
        </w:r>
        <w:r>
          <w:rPr>
            <w:webHidden/>
          </w:rPr>
          <w:tab/>
        </w:r>
        <w:r>
          <w:rPr>
            <w:webHidden/>
          </w:rPr>
          <w:fldChar w:fldCharType="begin"/>
        </w:r>
        <w:r>
          <w:rPr>
            <w:webHidden/>
          </w:rPr>
          <w:instrText xml:space="preserve"> PAGEREF _Toc230164130 \h </w:instrText>
        </w:r>
        <w:r>
          <w:rPr>
            <w:webHidden/>
          </w:rPr>
        </w:r>
        <w:r>
          <w:rPr>
            <w:webHidden/>
          </w:rPr>
          <w:fldChar w:fldCharType="separate"/>
        </w:r>
        <w:r>
          <w:rPr>
            <w:webHidden/>
          </w:rPr>
          <w:t>6-90</w:t>
        </w:r>
        <w:r>
          <w:rPr>
            <w:webHidden/>
          </w:rPr>
          <w:fldChar w:fldCharType="end"/>
        </w:r>
      </w:hyperlink>
    </w:p>
    <w:p w14:paraId="6E7F82A5" w14:textId="38488153" w:rsidR="00EC7503" w:rsidRDefault="00EC7503">
      <w:pPr>
        <w:pStyle w:val="TableofFigures"/>
        <w:rPr>
          <w:rFonts w:eastAsiaTheme="minorEastAsia" w:cstheme="minorBidi"/>
          <w:kern w:val="2"/>
          <w:sz w:val="24"/>
          <w:szCs w:val="24"/>
          <w14:ligatures w14:val="standardContextual"/>
        </w:rPr>
      </w:pPr>
      <w:hyperlink w:anchor="_Toc230164131" w:history="1">
        <w:r w:rsidRPr="00B545B5">
          <w:rPr>
            <w:rStyle w:val="Hyperlink"/>
            <w:lang w:bidi="en-US"/>
          </w:rPr>
          <w:t>Figure 6</w:t>
        </w:r>
        <w:r w:rsidRPr="00B545B5">
          <w:rPr>
            <w:rStyle w:val="Hyperlink"/>
            <w:lang w:bidi="en-US"/>
          </w:rPr>
          <w:noBreakHyphen/>
          <w:t>154: Void ACH</w:t>
        </w:r>
        <w:r>
          <w:rPr>
            <w:webHidden/>
          </w:rPr>
          <w:tab/>
        </w:r>
        <w:r>
          <w:rPr>
            <w:webHidden/>
          </w:rPr>
          <w:fldChar w:fldCharType="begin"/>
        </w:r>
        <w:r>
          <w:rPr>
            <w:webHidden/>
          </w:rPr>
          <w:instrText xml:space="preserve"> PAGEREF _Toc230164131 \h </w:instrText>
        </w:r>
        <w:r>
          <w:rPr>
            <w:webHidden/>
          </w:rPr>
        </w:r>
        <w:r>
          <w:rPr>
            <w:webHidden/>
          </w:rPr>
          <w:fldChar w:fldCharType="separate"/>
        </w:r>
        <w:r>
          <w:rPr>
            <w:webHidden/>
          </w:rPr>
          <w:t>6-90</w:t>
        </w:r>
        <w:r>
          <w:rPr>
            <w:webHidden/>
          </w:rPr>
          <w:fldChar w:fldCharType="end"/>
        </w:r>
      </w:hyperlink>
    </w:p>
    <w:p w14:paraId="2CC3DCC5" w14:textId="2BE9C9DE" w:rsidR="00EC7503" w:rsidRDefault="00EC7503">
      <w:pPr>
        <w:pStyle w:val="TableofFigures"/>
        <w:rPr>
          <w:rFonts w:eastAsiaTheme="minorEastAsia" w:cstheme="minorBidi"/>
          <w:kern w:val="2"/>
          <w:sz w:val="24"/>
          <w:szCs w:val="24"/>
          <w14:ligatures w14:val="standardContextual"/>
        </w:rPr>
      </w:pPr>
      <w:hyperlink w:anchor="_Toc230164132" w:history="1">
        <w:r w:rsidRPr="00B545B5">
          <w:rPr>
            <w:rStyle w:val="Hyperlink"/>
            <w:lang w:bidi="en-US"/>
          </w:rPr>
          <w:t>Figure 6</w:t>
        </w:r>
        <w:r w:rsidRPr="00B545B5">
          <w:rPr>
            <w:rStyle w:val="Hyperlink"/>
            <w:lang w:bidi="en-US"/>
          </w:rPr>
          <w:noBreakHyphen/>
          <w:t>155: Authorize a Repurchase Transaction</w:t>
        </w:r>
        <w:r>
          <w:rPr>
            <w:webHidden/>
          </w:rPr>
          <w:tab/>
        </w:r>
        <w:r>
          <w:rPr>
            <w:webHidden/>
          </w:rPr>
          <w:fldChar w:fldCharType="begin"/>
        </w:r>
        <w:r>
          <w:rPr>
            <w:webHidden/>
          </w:rPr>
          <w:instrText xml:space="preserve"> PAGEREF _Toc230164132 \h </w:instrText>
        </w:r>
        <w:r>
          <w:rPr>
            <w:webHidden/>
          </w:rPr>
        </w:r>
        <w:r>
          <w:rPr>
            <w:webHidden/>
          </w:rPr>
          <w:fldChar w:fldCharType="separate"/>
        </w:r>
        <w:r>
          <w:rPr>
            <w:webHidden/>
          </w:rPr>
          <w:t>6-91</w:t>
        </w:r>
        <w:r>
          <w:rPr>
            <w:webHidden/>
          </w:rPr>
          <w:fldChar w:fldCharType="end"/>
        </w:r>
      </w:hyperlink>
    </w:p>
    <w:p w14:paraId="70F92989" w14:textId="5DEF2817" w:rsidR="00EC7503" w:rsidRDefault="00EC7503">
      <w:pPr>
        <w:pStyle w:val="TableofFigures"/>
        <w:rPr>
          <w:rFonts w:eastAsiaTheme="minorEastAsia" w:cstheme="minorBidi"/>
          <w:kern w:val="2"/>
          <w:sz w:val="24"/>
          <w:szCs w:val="24"/>
          <w14:ligatures w14:val="standardContextual"/>
        </w:rPr>
      </w:pPr>
      <w:hyperlink w:anchor="_Toc230164133" w:history="1">
        <w:r w:rsidRPr="00B545B5">
          <w:rPr>
            <w:rStyle w:val="Hyperlink"/>
            <w:lang w:bidi="en-US"/>
          </w:rPr>
          <w:t>Figure 6</w:t>
        </w:r>
        <w:r w:rsidRPr="00B545B5">
          <w:rPr>
            <w:rStyle w:val="Hyperlink"/>
            <w:lang w:bidi="en-US"/>
          </w:rPr>
          <w:noBreakHyphen/>
          <w:t>156: NSC Bulk Disbursments</w:t>
        </w:r>
        <w:r>
          <w:rPr>
            <w:webHidden/>
          </w:rPr>
          <w:tab/>
        </w:r>
        <w:r>
          <w:rPr>
            <w:webHidden/>
          </w:rPr>
          <w:fldChar w:fldCharType="begin"/>
        </w:r>
        <w:r>
          <w:rPr>
            <w:webHidden/>
          </w:rPr>
          <w:instrText xml:space="preserve"> PAGEREF _Toc230164133 \h </w:instrText>
        </w:r>
        <w:r>
          <w:rPr>
            <w:webHidden/>
          </w:rPr>
        </w:r>
        <w:r>
          <w:rPr>
            <w:webHidden/>
          </w:rPr>
          <w:fldChar w:fldCharType="separate"/>
        </w:r>
        <w:r>
          <w:rPr>
            <w:webHidden/>
          </w:rPr>
          <w:t>6-93</w:t>
        </w:r>
        <w:r>
          <w:rPr>
            <w:webHidden/>
          </w:rPr>
          <w:fldChar w:fldCharType="end"/>
        </w:r>
      </w:hyperlink>
    </w:p>
    <w:p w14:paraId="21BB60E9" w14:textId="066ADEC2" w:rsidR="00EC7503" w:rsidRDefault="00EC7503">
      <w:pPr>
        <w:pStyle w:val="TableofFigures"/>
        <w:rPr>
          <w:rFonts w:eastAsiaTheme="minorEastAsia" w:cstheme="minorBidi"/>
          <w:kern w:val="2"/>
          <w:sz w:val="24"/>
          <w:szCs w:val="24"/>
          <w14:ligatures w14:val="standardContextual"/>
        </w:rPr>
      </w:pPr>
      <w:hyperlink w:anchor="_Toc230164134" w:history="1">
        <w:r w:rsidRPr="00B545B5">
          <w:rPr>
            <w:rStyle w:val="Hyperlink"/>
            <w:lang w:bidi="en-US"/>
          </w:rPr>
          <w:t>Figure 6</w:t>
        </w:r>
        <w:r w:rsidRPr="00B545B5">
          <w:rPr>
            <w:rStyle w:val="Hyperlink"/>
            <w:lang w:bidi="en-US"/>
          </w:rPr>
          <w:noBreakHyphen/>
          <w:t>157: NSC Bulk Servicing Steps</w:t>
        </w:r>
        <w:r>
          <w:rPr>
            <w:webHidden/>
          </w:rPr>
          <w:tab/>
        </w:r>
        <w:r>
          <w:rPr>
            <w:webHidden/>
          </w:rPr>
          <w:fldChar w:fldCharType="begin"/>
        </w:r>
        <w:r>
          <w:rPr>
            <w:webHidden/>
          </w:rPr>
          <w:instrText xml:space="preserve"> PAGEREF _Toc230164134 \h </w:instrText>
        </w:r>
        <w:r>
          <w:rPr>
            <w:webHidden/>
          </w:rPr>
        </w:r>
        <w:r>
          <w:rPr>
            <w:webHidden/>
          </w:rPr>
          <w:fldChar w:fldCharType="separate"/>
        </w:r>
        <w:r>
          <w:rPr>
            <w:webHidden/>
          </w:rPr>
          <w:t>6-94</w:t>
        </w:r>
        <w:r>
          <w:rPr>
            <w:webHidden/>
          </w:rPr>
          <w:fldChar w:fldCharType="end"/>
        </w:r>
      </w:hyperlink>
    </w:p>
    <w:p w14:paraId="2C81931A" w14:textId="412A81A1" w:rsidR="00EC7503" w:rsidRDefault="00EC7503">
      <w:pPr>
        <w:pStyle w:val="TableofFigures"/>
        <w:rPr>
          <w:rFonts w:eastAsiaTheme="minorEastAsia" w:cstheme="minorBidi"/>
          <w:kern w:val="2"/>
          <w:sz w:val="24"/>
          <w:szCs w:val="24"/>
          <w14:ligatures w14:val="standardContextual"/>
        </w:rPr>
      </w:pPr>
      <w:hyperlink w:anchor="_Toc230164135" w:history="1">
        <w:r w:rsidRPr="00B545B5">
          <w:rPr>
            <w:rStyle w:val="Hyperlink"/>
            <w:lang w:bidi="en-US"/>
          </w:rPr>
          <w:t>Figure 6</w:t>
        </w:r>
        <w:r w:rsidRPr="00B545B5">
          <w:rPr>
            <w:rStyle w:val="Hyperlink"/>
            <w:lang w:bidi="en-US"/>
          </w:rPr>
          <w:noBreakHyphen/>
          <w:t>158: Sample Excel Template for B2G Alerts Import</w:t>
        </w:r>
        <w:r>
          <w:rPr>
            <w:webHidden/>
          </w:rPr>
          <w:tab/>
        </w:r>
        <w:r>
          <w:rPr>
            <w:webHidden/>
          </w:rPr>
          <w:fldChar w:fldCharType="begin"/>
        </w:r>
        <w:r>
          <w:rPr>
            <w:webHidden/>
          </w:rPr>
          <w:instrText xml:space="preserve"> PAGEREF _Toc230164135 \h </w:instrText>
        </w:r>
        <w:r>
          <w:rPr>
            <w:webHidden/>
          </w:rPr>
        </w:r>
        <w:r>
          <w:rPr>
            <w:webHidden/>
          </w:rPr>
          <w:fldChar w:fldCharType="separate"/>
        </w:r>
        <w:r>
          <w:rPr>
            <w:webHidden/>
          </w:rPr>
          <w:t>6-94</w:t>
        </w:r>
        <w:r>
          <w:rPr>
            <w:webHidden/>
          </w:rPr>
          <w:fldChar w:fldCharType="end"/>
        </w:r>
      </w:hyperlink>
    </w:p>
    <w:p w14:paraId="01F518BA" w14:textId="3D5AB90B" w:rsidR="00EC7503" w:rsidRDefault="00EC7503">
      <w:pPr>
        <w:pStyle w:val="TableofFigures"/>
        <w:rPr>
          <w:rFonts w:eastAsiaTheme="minorEastAsia" w:cstheme="minorBidi"/>
          <w:kern w:val="2"/>
          <w:sz w:val="24"/>
          <w:szCs w:val="24"/>
          <w14:ligatures w14:val="standardContextual"/>
        </w:rPr>
      </w:pPr>
      <w:hyperlink w:anchor="_Toc230164136" w:history="1">
        <w:r w:rsidRPr="00B545B5">
          <w:rPr>
            <w:rStyle w:val="Hyperlink"/>
            <w:lang w:bidi="en-US"/>
          </w:rPr>
          <w:t>Figure 6</w:t>
        </w:r>
        <w:r w:rsidRPr="00B545B5">
          <w:rPr>
            <w:rStyle w:val="Hyperlink"/>
            <w:lang w:bidi="en-US"/>
          </w:rPr>
          <w:noBreakHyphen/>
          <w:t>159: Alert Import Results</w:t>
        </w:r>
        <w:r>
          <w:rPr>
            <w:webHidden/>
          </w:rPr>
          <w:tab/>
        </w:r>
        <w:r>
          <w:rPr>
            <w:webHidden/>
          </w:rPr>
          <w:fldChar w:fldCharType="begin"/>
        </w:r>
        <w:r>
          <w:rPr>
            <w:webHidden/>
          </w:rPr>
          <w:instrText xml:space="preserve"> PAGEREF _Toc230164136 \h </w:instrText>
        </w:r>
        <w:r>
          <w:rPr>
            <w:webHidden/>
          </w:rPr>
        </w:r>
        <w:r>
          <w:rPr>
            <w:webHidden/>
          </w:rPr>
          <w:fldChar w:fldCharType="separate"/>
        </w:r>
        <w:r>
          <w:rPr>
            <w:webHidden/>
          </w:rPr>
          <w:t>6-96</w:t>
        </w:r>
        <w:r>
          <w:rPr>
            <w:webHidden/>
          </w:rPr>
          <w:fldChar w:fldCharType="end"/>
        </w:r>
      </w:hyperlink>
    </w:p>
    <w:p w14:paraId="32C2479A" w14:textId="44ED1DF9" w:rsidR="00EC7503" w:rsidRDefault="00EC7503">
      <w:pPr>
        <w:pStyle w:val="TableofFigures"/>
        <w:rPr>
          <w:rFonts w:eastAsiaTheme="minorEastAsia" w:cstheme="minorBidi"/>
          <w:kern w:val="2"/>
          <w:sz w:val="24"/>
          <w:szCs w:val="24"/>
          <w14:ligatures w14:val="standardContextual"/>
        </w:rPr>
      </w:pPr>
      <w:hyperlink w:anchor="_Toc230164137" w:history="1">
        <w:r w:rsidRPr="00B545B5">
          <w:rPr>
            <w:rStyle w:val="Hyperlink"/>
            <w:lang w:bidi="en-US"/>
          </w:rPr>
          <w:t>Figure 6</w:t>
        </w:r>
        <w:r w:rsidRPr="00B545B5">
          <w:rPr>
            <w:rStyle w:val="Hyperlink"/>
            <w:lang w:bidi="en-US"/>
          </w:rPr>
          <w:noBreakHyphen/>
          <w:t>160: NSC Disbursement Uploads</w:t>
        </w:r>
        <w:r>
          <w:rPr>
            <w:webHidden/>
          </w:rPr>
          <w:tab/>
        </w:r>
        <w:r>
          <w:rPr>
            <w:webHidden/>
          </w:rPr>
          <w:fldChar w:fldCharType="begin"/>
        </w:r>
        <w:r>
          <w:rPr>
            <w:webHidden/>
          </w:rPr>
          <w:instrText xml:space="preserve"> PAGEREF _Toc230164137 \h </w:instrText>
        </w:r>
        <w:r>
          <w:rPr>
            <w:webHidden/>
          </w:rPr>
        </w:r>
        <w:r>
          <w:rPr>
            <w:webHidden/>
          </w:rPr>
          <w:fldChar w:fldCharType="separate"/>
        </w:r>
        <w:r>
          <w:rPr>
            <w:webHidden/>
          </w:rPr>
          <w:t>6-97</w:t>
        </w:r>
        <w:r>
          <w:rPr>
            <w:webHidden/>
          </w:rPr>
          <w:fldChar w:fldCharType="end"/>
        </w:r>
      </w:hyperlink>
    </w:p>
    <w:p w14:paraId="6241A2FB" w14:textId="3EF9D295" w:rsidR="00EC7503" w:rsidRDefault="00EC7503">
      <w:pPr>
        <w:pStyle w:val="TableofFigures"/>
        <w:rPr>
          <w:rFonts w:eastAsiaTheme="minorEastAsia" w:cstheme="minorBidi"/>
          <w:kern w:val="2"/>
          <w:sz w:val="24"/>
          <w:szCs w:val="24"/>
          <w14:ligatures w14:val="standardContextual"/>
        </w:rPr>
      </w:pPr>
      <w:hyperlink w:anchor="_Toc230164138" w:history="1">
        <w:r w:rsidRPr="00B545B5">
          <w:rPr>
            <w:rStyle w:val="Hyperlink"/>
            <w:lang w:bidi="en-US"/>
          </w:rPr>
          <w:t>Figure 6</w:t>
        </w:r>
        <w:r w:rsidRPr="00B545B5">
          <w:rPr>
            <w:rStyle w:val="Hyperlink"/>
            <w:lang w:bidi="en-US"/>
          </w:rPr>
          <w:noBreakHyphen/>
          <w:t>161: Sample Excel Template for B2G Inspection Disbursements Import</w:t>
        </w:r>
        <w:r>
          <w:rPr>
            <w:webHidden/>
          </w:rPr>
          <w:tab/>
        </w:r>
        <w:r>
          <w:rPr>
            <w:webHidden/>
          </w:rPr>
          <w:fldChar w:fldCharType="begin"/>
        </w:r>
        <w:r>
          <w:rPr>
            <w:webHidden/>
          </w:rPr>
          <w:instrText xml:space="preserve"> PAGEREF _Toc230164138 \h </w:instrText>
        </w:r>
        <w:r>
          <w:rPr>
            <w:webHidden/>
          </w:rPr>
        </w:r>
        <w:r>
          <w:rPr>
            <w:webHidden/>
          </w:rPr>
          <w:fldChar w:fldCharType="separate"/>
        </w:r>
        <w:r>
          <w:rPr>
            <w:webHidden/>
          </w:rPr>
          <w:t>6-97</w:t>
        </w:r>
        <w:r>
          <w:rPr>
            <w:webHidden/>
          </w:rPr>
          <w:fldChar w:fldCharType="end"/>
        </w:r>
      </w:hyperlink>
    </w:p>
    <w:p w14:paraId="0B166555" w14:textId="3F729B4B" w:rsidR="00EC7503" w:rsidRDefault="00EC7503">
      <w:pPr>
        <w:pStyle w:val="TableofFigures"/>
        <w:rPr>
          <w:rFonts w:eastAsiaTheme="minorEastAsia" w:cstheme="minorBidi"/>
          <w:kern w:val="2"/>
          <w:sz w:val="24"/>
          <w:szCs w:val="24"/>
          <w14:ligatures w14:val="standardContextual"/>
        </w:rPr>
      </w:pPr>
      <w:hyperlink w:anchor="_Toc230164139" w:history="1">
        <w:r w:rsidRPr="00B545B5">
          <w:rPr>
            <w:rStyle w:val="Hyperlink"/>
            <w:lang w:bidi="en-US"/>
          </w:rPr>
          <w:t>Figure 6</w:t>
        </w:r>
        <w:r w:rsidRPr="00B545B5">
          <w:rPr>
            <w:rStyle w:val="Hyperlink"/>
            <w:lang w:bidi="en-US"/>
          </w:rPr>
          <w:noBreakHyphen/>
          <w:t>162: Inspection Disbursement Import Results</w:t>
        </w:r>
        <w:r>
          <w:rPr>
            <w:webHidden/>
          </w:rPr>
          <w:tab/>
        </w:r>
        <w:r>
          <w:rPr>
            <w:webHidden/>
          </w:rPr>
          <w:fldChar w:fldCharType="begin"/>
        </w:r>
        <w:r>
          <w:rPr>
            <w:webHidden/>
          </w:rPr>
          <w:instrText xml:space="preserve"> PAGEREF _Toc230164139 \h </w:instrText>
        </w:r>
        <w:r>
          <w:rPr>
            <w:webHidden/>
          </w:rPr>
        </w:r>
        <w:r>
          <w:rPr>
            <w:webHidden/>
          </w:rPr>
          <w:fldChar w:fldCharType="separate"/>
        </w:r>
        <w:r>
          <w:rPr>
            <w:webHidden/>
          </w:rPr>
          <w:t>6-99</w:t>
        </w:r>
        <w:r>
          <w:rPr>
            <w:webHidden/>
          </w:rPr>
          <w:fldChar w:fldCharType="end"/>
        </w:r>
      </w:hyperlink>
    </w:p>
    <w:p w14:paraId="753A21CD" w14:textId="17325C5A" w:rsidR="00EC7503" w:rsidRDefault="00EC7503">
      <w:pPr>
        <w:pStyle w:val="TableofFigures"/>
        <w:rPr>
          <w:rFonts w:eastAsiaTheme="minorEastAsia" w:cstheme="minorBidi"/>
          <w:kern w:val="2"/>
          <w:sz w:val="24"/>
          <w:szCs w:val="24"/>
          <w14:ligatures w14:val="standardContextual"/>
        </w:rPr>
      </w:pPr>
      <w:hyperlink w:anchor="_Toc230164140" w:history="1">
        <w:r w:rsidRPr="00B545B5">
          <w:rPr>
            <w:rStyle w:val="Hyperlink"/>
            <w:lang w:bidi="en-US"/>
          </w:rPr>
          <w:t>Figure 6</w:t>
        </w:r>
        <w:r w:rsidRPr="00B545B5">
          <w:rPr>
            <w:rStyle w:val="Hyperlink"/>
            <w:lang w:bidi="en-US"/>
          </w:rPr>
          <w:noBreakHyphen/>
          <w:t>163: Sample Excel Template for B2G Notes Import</w:t>
        </w:r>
        <w:r>
          <w:rPr>
            <w:webHidden/>
          </w:rPr>
          <w:tab/>
        </w:r>
        <w:r>
          <w:rPr>
            <w:webHidden/>
          </w:rPr>
          <w:fldChar w:fldCharType="begin"/>
        </w:r>
        <w:r>
          <w:rPr>
            <w:webHidden/>
          </w:rPr>
          <w:instrText xml:space="preserve"> PAGEREF _Toc230164140 \h </w:instrText>
        </w:r>
        <w:r>
          <w:rPr>
            <w:webHidden/>
          </w:rPr>
        </w:r>
        <w:r>
          <w:rPr>
            <w:webHidden/>
          </w:rPr>
          <w:fldChar w:fldCharType="separate"/>
        </w:r>
        <w:r>
          <w:rPr>
            <w:webHidden/>
          </w:rPr>
          <w:t>6-100</w:t>
        </w:r>
        <w:r>
          <w:rPr>
            <w:webHidden/>
          </w:rPr>
          <w:fldChar w:fldCharType="end"/>
        </w:r>
      </w:hyperlink>
    </w:p>
    <w:p w14:paraId="522FB0F4" w14:textId="5E49FFDF" w:rsidR="00EC7503" w:rsidRDefault="00EC7503">
      <w:pPr>
        <w:pStyle w:val="TableofFigures"/>
        <w:rPr>
          <w:rFonts w:eastAsiaTheme="minorEastAsia" w:cstheme="minorBidi"/>
          <w:kern w:val="2"/>
          <w:sz w:val="24"/>
          <w:szCs w:val="24"/>
          <w14:ligatures w14:val="standardContextual"/>
        </w:rPr>
      </w:pPr>
      <w:hyperlink w:anchor="_Toc230164141" w:history="1">
        <w:r w:rsidRPr="00B545B5">
          <w:rPr>
            <w:rStyle w:val="Hyperlink"/>
            <w:lang w:bidi="en-US"/>
          </w:rPr>
          <w:t>Figure 6</w:t>
        </w:r>
        <w:r w:rsidRPr="00B545B5">
          <w:rPr>
            <w:rStyle w:val="Hyperlink"/>
            <w:lang w:bidi="en-US"/>
          </w:rPr>
          <w:noBreakHyphen/>
          <w:t>164: Notes Import Results</w:t>
        </w:r>
        <w:r>
          <w:rPr>
            <w:webHidden/>
          </w:rPr>
          <w:tab/>
        </w:r>
        <w:r>
          <w:rPr>
            <w:webHidden/>
          </w:rPr>
          <w:fldChar w:fldCharType="begin"/>
        </w:r>
        <w:r>
          <w:rPr>
            <w:webHidden/>
          </w:rPr>
          <w:instrText xml:space="preserve"> PAGEREF _Toc230164141 \h </w:instrText>
        </w:r>
        <w:r>
          <w:rPr>
            <w:webHidden/>
          </w:rPr>
        </w:r>
        <w:r>
          <w:rPr>
            <w:webHidden/>
          </w:rPr>
          <w:fldChar w:fldCharType="separate"/>
        </w:r>
        <w:r>
          <w:rPr>
            <w:webHidden/>
          </w:rPr>
          <w:t>6-101</w:t>
        </w:r>
        <w:r>
          <w:rPr>
            <w:webHidden/>
          </w:rPr>
          <w:fldChar w:fldCharType="end"/>
        </w:r>
      </w:hyperlink>
    </w:p>
    <w:p w14:paraId="0AA467AC" w14:textId="462AFF72" w:rsidR="00EC7503" w:rsidRDefault="00EC7503">
      <w:pPr>
        <w:pStyle w:val="TableofFigures"/>
        <w:rPr>
          <w:rFonts w:eastAsiaTheme="minorEastAsia" w:cstheme="minorBidi"/>
          <w:kern w:val="2"/>
          <w:sz w:val="24"/>
          <w:szCs w:val="24"/>
          <w14:ligatures w14:val="standardContextual"/>
        </w:rPr>
      </w:pPr>
      <w:hyperlink w:anchor="_Toc230164142" w:history="1">
        <w:r w:rsidRPr="00B545B5">
          <w:rPr>
            <w:rStyle w:val="Hyperlink"/>
            <w:lang w:bidi="en-US"/>
          </w:rPr>
          <w:t>Figure 6</w:t>
        </w:r>
        <w:r w:rsidRPr="00B545B5">
          <w:rPr>
            <w:rStyle w:val="Hyperlink"/>
            <w:lang w:bidi="en-US"/>
          </w:rPr>
          <w:noBreakHyphen/>
          <w:t>165: NSC File Upload</w:t>
        </w:r>
        <w:r>
          <w:rPr>
            <w:webHidden/>
          </w:rPr>
          <w:tab/>
        </w:r>
        <w:r>
          <w:rPr>
            <w:webHidden/>
          </w:rPr>
          <w:fldChar w:fldCharType="begin"/>
        </w:r>
        <w:r>
          <w:rPr>
            <w:webHidden/>
          </w:rPr>
          <w:instrText xml:space="preserve"> PAGEREF _Toc230164142 \h </w:instrText>
        </w:r>
        <w:r>
          <w:rPr>
            <w:webHidden/>
          </w:rPr>
        </w:r>
        <w:r>
          <w:rPr>
            <w:webHidden/>
          </w:rPr>
          <w:fldChar w:fldCharType="separate"/>
        </w:r>
        <w:r>
          <w:rPr>
            <w:webHidden/>
          </w:rPr>
          <w:t>6-102</w:t>
        </w:r>
        <w:r>
          <w:rPr>
            <w:webHidden/>
          </w:rPr>
          <w:fldChar w:fldCharType="end"/>
        </w:r>
      </w:hyperlink>
    </w:p>
    <w:p w14:paraId="6029DB98" w14:textId="7B70308F" w:rsidR="00EC7503" w:rsidRDefault="00EC7503">
      <w:pPr>
        <w:pStyle w:val="TableofFigures"/>
        <w:rPr>
          <w:rFonts w:eastAsiaTheme="minorEastAsia" w:cstheme="minorBidi"/>
          <w:kern w:val="2"/>
          <w:sz w:val="24"/>
          <w:szCs w:val="24"/>
          <w14:ligatures w14:val="standardContextual"/>
        </w:rPr>
      </w:pPr>
      <w:hyperlink w:anchor="_Toc230164143" w:history="1">
        <w:r w:rsidRPr="00B545B5">
          <w:rPr>
            <w:rStyle w:val="Hyperlink"/>
            <w:lang w:bidi="en-US"/>
          </w:rPr>
          <w:t>Figure 6</w:t>
        </w:r>
        <w:r w:rsidRPr="00B545B5">
          <w:rPr>
            <w:rStyle w:val="Hyperlink"/>
            <w:lang w:bidi="en-US"/>
          </w:rPr>
          <w:noBreakHyphen/>
          <w:t>166: Sample Excel Template for B2G NSC Transaction Import</w:t>
        </w:r>
        <w:r>
          <w:rPr>
            <w:webHidden/>
          </w:rPr>
          <w:tab/>
        </w:r>
        <w:r>
          <w:rPr>
            <w:webHidden/>
          </w:rPr>
          <w:fldChar w:fldCharType="begin"/>
        </w:r>
        <w:r>
          <w:rPr>
            <w:webHidden/>
          </w:rPr>
          <w:instrText xml:space="preserve"> PAGEREF _Toc230164143 \h </w:instrText>
        </w:r>
        <w:r>
          <w:rPr>
            <w:webHidden/>
          </w:rPr>
        </w:r>
        <w:r>
          <w:rPr>
            <w:webHidden/>
          </w:rPr>
          <w:fldChar w:fldCharType="separate"/>
        </w:r>
        <w:r>
          <w:rPr>
            <w:webHidden/>
          </w:rPr>
          <w:t>6-103</w:t>
        </w:r>
        <w:r>
          <w:rPr>
            <w:webHidden/>
          </w:rPr>
          <w:fldChar w:fldCharType="end"/>
        </w:r>
      </w:hyperlink>
    </w:p>
    <w:p w14:paraId="40DA3334" w14:textId="23513A31" w:rsidR="00EC7503" w:rsidRDefault="00EC7503">
      <w:pPr>
        <w:pStyle w:val="TableofFigures"/>
        <w:rPr>
          <w:rFonts w:eastAsiaTheme="minorEastAsia" w:cstheme="minorBidi"/>
          <w:kern w:val="2"/>
          <w:sz w:val="24"/>
          <w:szCs w:val="24"/>
          <w14:ligatures w14:val="standardContextual"/>
        </w:rPr>
      </w:pPr>
      <w:hyperlink w:anchor="_Toc230164144" w:history="1">
        <w:r w:rsidRPr="00B545B5">
          <w:rPr>
            <w:rStyle w:val="Hyperlink"/>
            <w:lang w:bidi="en-US"/>
          </w:rPr>
          <w:t>Figure 6</w:t>
        </w:r>
        <w:r w:rsidRPr="00B545B5">
          <w:rPr>
            <w:rStyle w:val="Hyperlink"/>
            <w:lang w:bidi="en-US"/>
          </w:rPr>
          <w:noBreakHyphen/>
          <w:t>167: NSC Transaction Import Results</w:t>
        </w:r>
        <w:r>
          <w:rPr>
            <w:webHidden/>
          </w:rPr>
          <w:tab/>
        </w:r>
        <w:r>
          <w:rPr>
            <w:webHidden/>
          </w:rPr>
          <w:fldChar w:fldCharType="begin"/>
        </w:r>
        <w:r>
          <w:rPr>
            <w:webHidden/>
          </w:rPr>
          <w:instrText xml:space="preserve"> PAGEREF _Toc230164144 \h </w:instrText>
        </w:r>
        <w:r>
          <w:rPr>
            <w:webHidden/>
          </w:rPr>
        </w:r>
        <w:r>
          <w:rPr>
            <w:webHidden/>
          </w:rPr>
          <w:fldChar w:fldCharType="separate"/>
        </w:r>
        <w:r>
          <w:rPr>
            <w:webHidden/>
          </w:rPr>
          <w:t>6-104</w:t>
        </w:r>
        <w:r>
          <w:rPr>
            <w:webHidden/>
          </w:rPr>
          <w:fldChar w:fldCharType="end"/>
        </w:r>
      </w:hyperlink>
    </w:p>
    <w:p w14:paraId="0DEB3BB1" w14:textId="644F1651" w:rsidR="00EC7503" w:rsidRDefault="00EC7503">
      <w:pPr>
        <w:pStyle w:val="TableofFigures"/>
        <w:rPr>
          <w:rFonts w:eastAsiaTheme="minorEastAsia" w:cstheme="minorBidi"/>
          <w:kern w:val="2"/>
          <w:sz w:val="24"/>
          <w:szCs w:val="24"/>
          <w14:ligatures w14:val="standardContextual"/>
        </w:rPr>
      </w:pPr>
      <w:hyperlink w:anchor="_Toc230164145" w:history="1">
        <w:r w:rsidRPr="00B545B5">
          <w:rPr>
            <w:rStyle w:val="Hyperlink"/>
            <w:lang w:bidi="en-US"/>
          </w:rPr>
          <w:t>Figure 6</w:t>
        </w:r>
        <w:r w:rsidRPr="00B545B5">
          <w:rPr>
            <w:rStyle w:val="Hyperlink"/>
            <w:lang w:bidi="en-US"/>
          </w:rPr>
          <w:noBreakHyphen/>
          <w:t>168: Sample Excel Template for B2G Asset Sale Reports Import</w:t>
        </w:r>
        <w:r>
          <w:rPr>
            <w:webHidden/>
          </w:rPr>
          <w:tab/>
        </w:r>
        <w:r>
          <w:rPr>
            <w:webHidden/>
          </w:rPr>
          <w:fldChar w:fldCharType="begin"/>
        </w:r>
        <w:r>
          <w:rPr>
            <w:webHidden/>
          </w:rPr>
          <w:instrText xml:space="preserve"> PAGEREF _Toc230164145 \h </w:instrText>
        </w:r>
        <w:r>
          <w:rPr>
            <w:webHidden/>
          </w:rPr>
        </w:r>
        <w:r>
          <w:rPr>
            <w:webHidden/>
          </w:rPr>
          <w:fldChar w:fldCharType="separate"/>
        </w:r>
        <w:r>
          <w:rPr>
            <w:webHidden/>
          </w:rPr>
          <w:t>6-104</w:t>
        </w:r>
        <w:r>
          <w:rPr>
            <w:webHidden/>
          </w:rPr>
          <w:fldChar w:fldCharType="end"/>
        </w:r>
      </w:hyperlink>
    </w:p>
    <w:p w14:paraId="145DBB10" w14:textId="3956E2A2" w:rsidR="00EC7503" w:rsidRDefault="00EC7503">
      <w:pPr>
        <w:pStyle w:val="TableofFigures"/>
        <w:rPr>
          <w:rFonts w:eastAsiaTheme="minorEastAsia" w:cstheme="minorBidi"/>
          <w:kern w:val="2"/>
          <w:sz w:val="24"/>
          <w:szCs w:val="24"/>
          <w14:ligatures w14:val="standardContextual"/>
        </w:rPr>
      </w:pPr>
      <w:hyperlink w:anchor="_Toc230164146" w:history="1">
        <w:r w:rsidRPr="00B545B5">
          <w:rPr>
            <w:rStyle w:val="Hyperlink"/>
            <w:lang w:bidi="en-US"/>
          </w:rPr>
          <w:t>Figure 6</w:t>
        </w:r>
        <w:r w:rsidRPr="00B545B5">
          <w:rPr>
            <w:rStyle w:val="Hyperlink"/>
            <w:lang w:bidi="en-US"/>
          </w:rPr>
          <w:noBreakHyphen/>
          <w:t>169: Download Queue</w:t>
        </w:r>
        <w:r>
          <w:rPr>
            <w:webHidden/>
          </w:rPr>
          <w:tab/>
        </w:r>
        <w:r>
          <w:rPr>
            <w:webHidden/>
          </w:rPr>
          <w:fldChar w:fldCharType="begin"/>
        </w:r>
        <w:r>
          <w:rPr>
            <w:webHidden/>
          </w:rPr>
          <w:instrText xml:space="preserve"> PAGEREF _Toc230164146 \h </w:instrText>
        </w:r>
        <w:r>
          <w:rPr>
            <w:webHidden/>
          </w:rPr>
        </w:r>
        <w:r>
          <w:rPr>
            <w:webHidden/>
          </w:rPr>
          <w:fldChar w:fldCharType="separate"/>
        </w:r>
        <w:r>
          <w:rPr>
            <w:webHidden/>
          </w:rPr>
          <w:t>6-106</w:t>
        </w:r>
        <w:r>
          <w:rPr>
            <w:webHidden/>
          </w:rPr>
          <w:fldChar w:fldCharType="end"/>
        </w:r>
      </w:hyperlink>
    </w:p>
    <w:p w14:paraId="6ADE0C68" w14:textId="40F9FB0B" w:rsidR="00EC7503" w:rsidRDefault="00EC7503">
      <w:pPr>
        <w:pStyle w:val="TableofFigures"/>
        <w:rPr>
          <w:rFonts w:eastAsiaTheme="minorEastAsia" w:cstheme="minorBidi"/>
          <w:kern w:val="2"/>
          <w:sz w:val="24"/>
          <w:szCs w:val="24"/>
          <w14:ligatures w14:val="standardContextual"/>
        </w:rPr>
      </w:pPr>
      <w:hyperlink w:anchor="_Toc230164147" w:history="1">
        <w:r w:rsidRPr="00B545B5">
          <w:rPr>
            <w:rStyle w:val="Hyperlink"/>
            <w:lang w:bidi="en-US"/>
          </w:rPr>
          <w:t>Figure 6</w:t>
        </w:r>
        <w:r w:rsidRPr="00B545B5">
          <w:rPr>
            <w:rStyle w:val="Hyperlink"/>
            <w:lang w:bidi="en-US"/>
          </w:rPr>
          <w:noBreakHyphen/>
          <w:t>170: Sample Excel Template for Loan Details &amp; Transactions PDFs Import</w:t>
        </w:r>
        <w:r>
          <w:rPr>
            <w:webHidden/>
          </w:rPr>
          <w:tab/>
        </w:r>
        <w:r>
          <w:rPr>
            <w:webHidden/>
          </w:rPr>
          <w:fldChar w:fldCharType="begin"/>
        </w:r>
        <w:r>
          <w:rPr>
            <w:webHidden/>
          </w:rPr>
          <w:instrText xml:space="preserve"> PAGEREF _Toc230164147 \h </w:instrText>
        </w:r>
        <w:r>
          <w:rPr>
            <w:webHidden/>
          </w:rPr>
        </w:r>
        <w:r>
          <w:rPr>
            <w:webHidden/>
          </w:rPr>
          <w:fldChar w:fldCharType="separate"/>
        </w:r>
        <w:r>
          <w:rPr>
            <w:webHidden/>
          </w:rPr>
          <w:t>6-106</w:t>
        </w:r>
        <w:r>
          <w:rPr>
            <w:webHidden/>
          </w:rPr>
          <w:fldChar w:fldCharType="end"/>
        </w:r>
      </w:hyperlink>
    </w:p>
    <w:p w14:paraId="638EE971" w14:textId="6ED74E4A" w:rsidR="00EC7503" w:rsidRDefault="00EC7503">
      <w:pPr>
        <w:pStyle w:val="TableofFigures"/>
        <w:rPr>
          <w:rFonts w:eastAsiaTheme="minorEastAsia" w:cstheme="minorBidi"/>
          <w:kern w:val="2"/>
          <w:sz w:val="24"/>
          <w:szCs w:val="24"/>
          <w14:ligatures w14:val="standardContextual"/>
        </w:rPr>
      </w:pPr>
      <w:hyperlink w:anchor="_Toc230164148" w:history="1">
        <w:r w:rsidRPr="00B545B5">
          <w:rPr>
            <w:rStyle w:val="Hyperlink"/>
            <w:lang w:bidi="en-US"/>
          </w:rPr>
          <w:t>Figure 6</w:t>
        </w:r>
        <w:r w:rsidRPr="00B545B5">
          <w:rPr>
            <w:rStyle w:val="Hyperlink"/>
            <w:lang w:bidi="en-US"/>
          </w:rPr>
          <w:noBreakHyphen/>
          <w:t>171: Download Queue</w:t>
        </w:r>
        <w:r>
          <w:rPr>
            <w:webHidden/>
          </w:rPr>
          <w:tab/>
        </w:r>
        <w:r>
          <w:rPr>
            <w:webHidden/>
          </w:rPr>
          <w:fldChar w:fldCharType="begin"/>
        </w:r>
        <w:r>
          <w:rPr>
            <w:webHidden/>
          </w:rPr>
          <w:instrText xml:space="preserve"> PAGEREF _Toc230164148 \h </w:instrText>
        </w:r>
        <w:r>
          <w:rPr>
            <w:webHidden/>
          </w:rPr>
        </w:r>
        <w:r>
          <w:rPr>
            <w:webHidden/>
          </w:rPr>
          <w:fldChar w:fldCharType="separate"/>
        </w:r>
        <w:r>
          <w:rPr>
            <w:webHidden/>
          </w:rPr>
          <w:t>6-108</w:t>
        </w:r>
        <w:r>
          <w:rPr>
            <w:webHidden/>
          </w:rPr>
          <w:fldChar w:fldCharType="end"/>
        </w:r>
      </w:hyperlink>
    </w:p>
    <w:p w14:paraId="7C9E7109" w14:textId="326CC74B" w:rsidR="00EC7503" w:rsidRDefault="00EC7503">
      <w:pPr>
        <w:pStyle w:val="TableofFigures"/>
        <w:rPr>
          <w:rFonts w:eastAsiaTheme="minorEastAsia" w:cstheme="minorBidi"/>
          <w:kern w:val="2"/>
          <w:sz w:val="24"/>
          <w:szCs w:val="24"/>
          <w14:ligatures w14:val="standardContextual"/>
        </w:rPr>
      </w:pPr>
      <w:hyperlink w:anchor="_Toc230164149" w:history="1">
        <w:r w:rsidRPr="00B545B5">
          <w:rPr>
            <w:rStyle w:val="Hyperlink"/>
            <w:lang w:bidi="en-US"/>
          </w:rPr>
          <w:t>Figure 6</w:t>
        </w:r>
        <w:r w:rsidRPr="00B545B5">
          <w:rPr>
            <w:rStyle w:val="Hyperlink"/>
            <w:lang w:bidi="en-US"/>
          </w:rPr>
          <w:noBreakHyphen/>
          <w:t>172: Assigned Repayment Plan Screen</w:t>
        </w:r>
        <w:r>
          <w:rPr>
            <w:webHidden/>
          </w:rPr>
          <w:tab/>
        </w:r>
        <w:r>
          <w:rPr>
            <w:webHidden/>
          </w:rPr>
          <w:fldChar w:fldCharType="begin"/>
        </w:r>
        <w:r>
          <w:rPr>
            <w:webHidden/>
          </w:rPr>
          <w:instrText xml:space="preserve"> PAGEREF _Toc230164149 \h </w:instrText>
        </w:r>
        <w:r>
          <w:rPr>
            <w:webHidden/>
          </w:rPr>
        </w:r>
        <w:r>
          <w:rPr>
            <w:webHidden/>
          </w:rPr>
          <w:fldChar w:fldCharType="separate"/>
        </w:r>
        <w:r>
          <w:rPr>
            <w:webHidden/>
          </w:rPr>
          <w:t>6-108</w:t>
        </w:r>
        <w:r>
          <w:rPr>
            <w:webHidden/>
          </w:rPr>
          <w:fldChar w:fldCharType="end"/>
        </w:r>
      </w:hyperlink>
    </w:p>
    <w:p w14:paraId="65635011" w14:textId="6517DCF7" w:rsidR="00EC7503" w:rsidRDefault="00EC7503">
      <w:pPr>
        <w:pStyle w:val="TableofFigures"/>
        <w:rPr>
          <w:rFonts w:eastAsiaTheme="minorEastAsia" w:cstheme="minorBidi"/>
          <w:kern w:val="2"/>
          <w:sz w:val="24"/>
          <w:szCs w:val="24"/>
          <w14:ligatures w14:val="standardContextual"/>
        </w:rPr>
      </w:pPr>
      <w:hyperlink w:anchor="_Toc230164150" w:history="1">
        <w:r w:rsidRPr="00B545B5">
          <w:rPr>
            <w:rStyle w:val="Hyperlink"/>
            <w:lang w:bidi="en-US"/>
          </w:rPr>
          <w:t>Figure 6</w:t>
        </w:r>
        <w:r w:rsidRPr="00B545B5">
          <w:rPr>
            <w:rStyle w:val="Hyperlink"/>
            <w:lang w:bidi="en-US"/>
          </w:rPr>
          <w:noBreakHyphen/>
          <w:t>173: New Repayment Plan Window</w:t>
        </w:r>
        <w:r>
          <w:rPr>
            <w:webHidden/>
          </w:rPr>
          <w:tab/>
        </w:r>
        <w:r>
          <w:rPr>
            <w:webHidden/>
          </w:rPr>
          <w:fldChar w:fldCharType="begin"/>
        </w:r>
        <w:r>
          <w:rPr>
            <w:webHidden/>
          </w:rPr>
          <w:instrText xml:space="preserve"> PAGEREF _Toc230164150 \h </w:instrText>
        </w:r>
        <w:r>
          <w:rPr>
            <w:webHidden/>
          </w:rPr>
        </w:r>
        <w:r>
          <w:rPr>
            <w:webHidden/>
          </w:rPr>
          <w:fldChar w:fldCharType="separate"/>
        </w:r>
        <w:r>
          <w:rPr>
            <w:webHidden/>
          </w:rPr>
          <w:t>6-109</w:t>
        </w:r>
        <w:r>
          <w:rPr>
            <w:webHidden/>
          </w:rPr>
          <w:fldChar w:fldCharType="end"/>
        </w:r>
      </w:hyperlink>
    </w:p>
    <w:p w14:paraId="2E03884C" w14:textId="06777DB8" w:rsidR="00EC7503" w:rsidRDefault="00EC7503">
      <w:pPr>
        <w:pStyle w:val="TableofFigures"/>
        <w:rPr>
          <w:rFonts w:eastAsiaTheme="minorEastAsia" w:cstheme="minorBidi"/>
          <w:kern w:val="2"/>
          <w:sz w:val="24"/>
          <w:szCs w:val="24"/>
          <w14:ligatures w14:val="standardContextual"/>
        </w:rPr>
      </w:pPr>
      <w:hyperlink w:anchor="_Toc230164151" w:history="1">
        <w:r w:rsidRPr="00B545B5">
          <w:rPr>
            <w:rStyle w:val="Hyperlink"/>
            <w:lang w:bidi="en-US"/>
          </w:rPr>
          <w:t>Figure 6</w:t>
        </w:r>
        <w:r w:rsidRPr="00B545B5">
          <w:rPr>
            <w:rStyle w:val="Hyperlink"/>
            <w:lang w:bidi="en-US"/>
          </w:rPr>
          <w:noBreakHyphen/>
          <w:t>174: New Repayment Plan Displayed on Repayment Plans Section</w:t>
        </w:r>
        <w:r>
          <w:rPr>
            <w:webHidden/>
          </w:rPr>
          <w:tab/>
        </w:r>
        <w:r>
          <w:rPr>
            <w:webHidden/>
          </w:rPr>
          <w:fldChar w:fldCharType="begin"/>
        </w:r>
        <w:r>
          <w:rPr>
            <w:webHidden/>
          </w:rPr>
          <w:instrText xml:space="preserve"> PAGEREF _Toc230164151 \h </w:instrText>
        </w:r>
        <w:r>
          <w:rPr>
            <w:webHidden/>
          </w:rPr>
        </w:r>
        <w:r>
          <w:rPr>
            <w:webHidden/>
          </w:rPr>
          <w:fldChar w:fldCharType="separate"/>
        </w:r>
        <w:r>
          <w:rPr>
            <w:webHidden/>
          </w:rPr>
          <w:t>6-109</w:t>
        </w:r>
        <w:r>
          <w:rPr>
            <w:webHidden/>
          </w:rPr>
          <w:fldChar w:fldCharType="end"/>
        </w:r>
      </w:hyperlink>
    </w:p>
    <w:p w14:paraId="5890A991" w14:textId="03803436" w:rsidR="00EC7503" w:rsidRDefault="00EC7503">
      <w:pPr>
        <w:pStyle w:val="TableofFigures"/>
        <w:rPr>
          <w:rFonts w:eastAsiaTheme="minorEastAsia" w:cstheme="minorBidi"/>
          <w:kern w:val="2"/>
          <w:sz w:val="24"/>
          <w:szCs w:val="24"/>
          <w14:ligatures w14:val="standardContextual"/>
        </w:rPr>
      </w:pPr>
      <w:hyperlink w:anchor="_Toc230164152" w:history="1">
        <w:r w:rsidRPr="00B545B5">
          <w:rPr>
            <w:rStyle w:val="Hyperlink"/>
            <w:lang w:bidi="en-US"/>
          </w:rPr>
          <w:t>Figure 6</w:t>
        </w:r>
        <w:r w:rsidRPr="00B545B5">
          <w:rPr>
            <w:rStyle w:val="Hyperlink"/>
            <w:lang w:bidi="en-US"/>
          </w:rPr>
          <w:noBreakHyphen/>
          <w:t>175: View Repayment Plan Screen</w:t>
        </w:r>
        <w:r>
          <w:rPr>
            <w:webHidden/>
          </w:rPr>
          <w:tab/>
        </w:r>
        <w:r>
          <w:rPr>
            <w:webHidden/>
          </w:rPr>
          <w:fldChar w:fldCharType="begin"/>
        </w:r>
        <w:r>
          <w:rPr>
            <w:webHidden/>
          </w:rPr>
          <w:instrText xml:space="preserve"> PAGEREF _Toc230164152 \h </w:instrText>
        </w:r>
        <w:r>
          <w:rPr>
            <w:webHidden/>
          </w:rPr>
        </w:r>
        <w:r>
          <w:rPr>
            <w:webHidden/>
          </w:rPr>
          <w:fldChar w:fldCharType="separate"/>
        </w:r>
        <w:r>
          <w:rPr>
            <w:webHidden/>
          </w:rPr>
          <w:t>6-111</w:t>
        </w:r>
        <w:r>
          <w:rPr>
            <w:webHidden/>
          </w:rPr>
          <w:fldChar w:fldCharType="end"/>
        </w:r>
      </w:hyperlink>
    </w:p>
    <w:p w14:paraId="40C61756" w14:textId="3AD8515D" w:rsidR="00EC7503" w:rsidRDefault="00EC7503">
      <w:pPr>
        <w:pStyle w:val="TableofFigures"/>
        <w:rPr>
          <w:rFonts w:eastAsiaTheme="minorEastAsia" w:cstheme="minorBidi"/>
          <w:kern w:val="2"/>
          <w:sz w:val="24"/>
          <w:szCs w:val="24"/>
          <w14:ligatures w14:val="standardContextual"/>
        </w:rPr>
      </w:pPr>
      <w:hyperlink w:anchor="_Toc230164153" w:history="1">
        <w:r w:rsidRPr="00B545B5">
          <w:rPr>
            <w:rStyle w:val="Hyperlink"/>
            <w:lang w:bidi="en-US"/>
          </w:rPr>
          <w:t>Figure 6</w:t>
        </w:r>
        <w:r w:rsidRPr="00B545B5">
          <w:rPr>
            <w:rStyle w:val="Hyperlink"/>
            <w:lang w:bidi="en-US"/>
          </w:rPr>
          <w:noBreakHyphen/>
          <w:t>176: Edit Repayment Plan Window</w:t>
        </w:r>
        <w:r>
          <w:rPr>
            <w:webHidden/>
          </w:rPr>
          <w:tab/>
        </w:r>
        <w:r>
          <w:rPr>
            <w:webHidden/>
          </w:rPr>
          <w:fldChar w:fldCharType="begin"/>
        </w:r>
        <w:r>
          <w:rPr>
            <w:webHidden/>
          </w:rPr>
          <w:instrText xml:space="preserve"> PAGEREF _Toc230164153 \h </w:instrText>
        </w:r>
        <w:r>
          <w:rPr>
            <w:webHidden/>
          </w:rPr>
        </w:r>
        <w:r>
          <w:rPr>
            <w:webHidden/>
          </w:rPr>
          <w:fldChar w:fldCharType="separate"/>
        </w:r>
        <w:r>
          <w:rPr>
            <w:webHidden/>
          </w:rPr>
          <w:t>6-111</w:t>
        </w:r>
        <w:r>
          <w:rPr>
            <w:webHidden/>
          </w:rPr>
          <w:fldChar w:fldCharType="end"/>
        </w:r>
      </w:hyperlink>
    </w:p>
    <w:p w14:paraId="0A7A1B28" w14:textId="445789ED" w:rsidR="00EC7503" w:rsidRDefault="00EC7503">
      <w:pPr>
        <w:pStyle w:val="TableofFigures"/>
        <w:rPr>
          <w:rFonts w:eastAsiaTheme="minorEastAsia" w:cstheme="minorBidi"/>
          <w:kern w:val="2"/>
          <w:sz w:val="24"/>
          <w:szCs w:val="24"/>
          <w14:ligatures w14:val="standardContextual"/>
        </w:rPr>
      </w:pPr>
      <w:hyperlink w:anchor="_Toc230164154" w:history="1">
        <w:r w:rsidRPr="00B545B5">
          <w:rPr>
            <w:rStyle w:val="Hyperlink"/>
            <w:lang w:bidi="en-US"/>
          </w:rPr>
          <w:t>Figure 7</w:t>
        </w:r>
        <w:r w:rsidRPr="00B545B5">
          <w:rPr>
            <w:rStyle w:val="Hyperlink"/>
            <w:lang w:bidi="en-US"/>
          </w:rPr>
          <w:noBreakHyphen/>
          <w:t>1: Getting to Timeline Setup Page</w:t>
        </w:r>
        <w:r>
          <w:rPr>
            <w:webHidden/>
          </w:rPr>
          <w:tab/>
        </w:r>
        <w:r>
          <w:rPr>
            <w:webHidden/>
          </w:rPr>
          <w:fldChar w:fldCharType="begin"/>
        </w:r>
        <w:r>
          <w:rPr>
            <w:webHidden/>
          </w:rPr>
          <w:instrText xml:space="preserve"> PAGEREF _Toc230164154 \h </w:instrText>
        </w:r>
        <w:r>
          <w:rPr>
            <w:webHidden/>
          </w:rPr>
        </w:r>
        <w:r>
          <w:rPr>
            <w:webHidden/>
          </w:rPr>
          <w:fldChar w:fldCharType="separate"/>
        </w:r>
        <w:r>
          <w:rPr>
            <w:webHidden/>
          </w:rPr>
          <w:t>7-5</w:t>
        </w:r>
        <w:r>
          <w:rPr>
            <w:webHidden/>
          </w:rPr>
          <w:fldChar w:fldCharType="end"/>
        </w:r>
      </w:hyperlink>
    </w:p>
    <w:p w14:paraId="09708A01" w14:textId="29FCFC86" w:rsidR="00EC7503" w:rsidRDefault="00EC7503">
      <w:pPr>
        <w:pStyle w:val="TableofFigures"/>
        <w:rPr>
          <w:rFonts w:eastAsiaTheme="minorEastAsia" w:cstheme="minorBidi"/>
          <w:kern w:val="2"/>
          <w:sz w:val="24"/>
          <w:szCs w:val="24"/>
          <w14:ligatures w14:val="standardContextual"/>
        </w:rPr>
      </w:pPr>
      <w:hyperlink w:anchor="_Toc230164155" w:history="1">
        <w:r w:rsidRPr="00B545B5">
          <w:rPr>
            <w:rStyle w:val="Hyperlink"/>
            <w:lang w:bidi="en-US"/>
          </w:rPr>
          <w:t>Figure 7</w:t>
        </w:r>
        <w:r w:rsidRPr="00B545B5">
          <w:rPr>
            <w:rStyle w:val="Hyperlink"/>
            <w:lang w:bidi="en-US"/>
          </w:rPr>
          <w:noBreakHyphen/>
          <w:t>2: Timeline Setup Search Page</w:t>
        </w:r>
        <w:r>
          <w:rPr>
            <w:webHidden/>
          </w:rPr>
          <w:tab/>
        </w:r>
        <w:r>
          <w:rPr>
            <w:webHidden/>
          </w:rPr>
          <w:fldChar w:fldCharType="begin"/>
        </w:r>
        <w:r>
          <w:rPr>
            <w:webHidden/>
          </w:rPr>
          <w:instrText xml:space="preserve"> PAGEREF _Toc230164155 \h </w:instrText>
        </w:r>
        <w:r>
          <w:rPr>
            <w:webHidden/>
          </w:rPr>
        </w:r>
        <w:r>
          <w:rPr>
            <w:webHidden/>
          </w:rPr>
          <w:fldChar w:fldCharType="separate"/>
        </w:r>
        <w:r>
          <w:rPr>
            <w:webHidden/>
          </w:rPr>
          <w:t>7-6</w:t>
        </w:r>
        <w:r>
          <w:rPr>
            <w:webHidden/>
          </w:rPr>
          <w:fldChar w:fldCharType="end"/>
        </w:r>
      </w:hyperlink>
    </w:p>
    <w:p w14:paraId="3D6AEBE1" w14:textId="1986A419" w:rsidR="00EC7503" w:rsidRDefault="00EC7503">
      <w:pPr>
        <w:pStyle w:val="TableofFigures"/>
        <w:rPr>
          <w:rFonts w:eastAsiaTheme="minorEastAsia" w:cstheme="minorBidi"/>
          <w:kern w:val="2"/>
          <w:sz w:val="24"/>
          <w:szCs w:val="24"/>
          <w14:ligatures w14:val="standardContextual"/>
        </w:rPr>
      </w:pPr>
      <w:hyperlink w:anchor="_Toc230164156" w:history="1">
        <w:r w:rsidRPr="00B545B5">
          <w:rPr>
            <w:rStyle w:val="Hyperlink"/>
            <w:lang w:bidi="en-US"/>
          </w:rPr>
          <w:t>Figure 7</w:t>
        </w:r>
        <w:r w:rsidRPr="00B545B5">
          <w:rPr>
            <w:rStyle w:val="Hyperlink"/>
            <w:lang w:bidi="en-US"/>
          </w:rPr>
          <w:noBreakHyphen/>
          <w:t>3: Timeline Setup Search Results</w:t>
        </w:r>
        <w:r>
          <w:rPr>
            <w:webHidden/>
          </w:rPr>
          <w:tab/>
        </w:r>
        <w:r>
          <w:rPr>
            <w:webHidden/>
          </w:rPr>
          <w:fldChar w:fldCharType="begin"/>
        </w:r>
        <w:r>
          <w:rPr>
            <w:webHidden/>
          </w:rPr>
          <w:instrText xml:space="preserve"> PAGEREF _Toc230164156 \h </w:instrText>
        </w:r>
        <w:r>
          <w:rPr>
            <w:webHidden/>
          </w:rPr>
        </w:r>
        <w:r>
          <w:rPr>
            <w:webHidden/>
          </w:rPr>
          <w:fldChar w:fldCharType="separate"/>
        </w:r>
        <w:r>
          <w:rPr>
            <w:webHidden/>
          </w:rPr>
          <w:t>7-6</w:t>
        </w:r>
        <w:r>
          <w:rPr>
            <w:webHidden/>
          </w:rPr>
          <w:fldChar w:fldCharType="end"/>
        </w:r>
      </w:hyperlink>
    </w:p>
    <w:p w14:paraId="49E7F453" w14:textId="2EFAABD0" w:rsidR="00EC7503" w:rsidRDefault="00EC7503">
      <w:pPr>
        <w:pStyle w:val="TableofFigures"/>
        <w:rPr>
          <w:rFonts w:eastAsiaTheme="minorEastAsia" w:cstheme="minorBidi"/>
          <w:kern w:val="2"/>
          <w:sz w:val="24"/>
          <w:szCs w:val="24"/>
          <w14:ligatures w14:val="standardContextual"/>
        </w:rPr>
      </w:pPr>
      <w:hyperlink w:anchor="_Toc230164157" w:history="1">
        <w:r w:rsidRPr="00B545B5">
          <w:rPr>
            <w:rStyle w:val="Hyperlink"/>
            <w:lang w:bidi="en-US"/>
          </w:rPr>
          <w:t>Figure 7</w:t>
        </w:r>
        <w:r w:rsidRPr="00B545B5">
          <w:rPr>
            <w:rStyle w:val="Hyperlink"/>
            <w:lang w:bidi="en-US"/>
          </w:rPr>
          <w:noBreakHyphen/>
          <w:t>4: Timeline Setup Popup Modal</w:t>
        </w:r>
        <w:r>
          <w:rPr>
            <w:webHidden/>
          </w:rPr>
          <w:tab/>
        </w:r>
        <w:r>
          <w:rPr>
            <w:webHidden/>
          </w:rPr>
          <w:fldChar w:fldCharType="begin"/>
        </w:r>
        <w:r>
          <w:rPr>
            <w:webHidden/>
          </w:rPr>
          <w:instrText xml:space="preserve"> PAGEREF _Toc230164157 \h </w:instrText>
        </w:r>
        <w:r>
          <w:rPr>
            <w:webHidden/>
          </w:rPr>
        </w:r>
        <w:r>
          <w:rPr>
            <w:webHidden/>
          </w:rPr>
          <w:fldChar w:fldCharType="separate"/>
        </w:r>
        <w:r>
          <w:rPr>
            <w:webHidden/>
          </w:rPr>
          <w:t>7-6</w:t>
        </w:r>
        <w:r>
          <w:rPr>
            <w:webHidden/>
          </w:rPr>
          <w:fldChar w:fldCharType="end"/>
        </w:r>
      </w:hyperlink>
    </w:p>
    <w:p w14:paraId="6294E8F8" w14:textId="07F0773C" w:rsidR="00EC7503" w:rsidRDefault="00EC7503">
      <w:pPr>
        <w:pStyle w:val="TableofFigures"/>
        <w:rPr>
          <w:rFonts w:eastAsiaTheme="minorEastAsia" w:cstheme="minorBidi"/>
          <w:kern w:val="2"/>
          <w:sz w:val="24"/>
          <w:szCs w:val="24"/>
          <w14:ligatures w14:val="standardContextual"/>
        </w:rPr>
      </w:pPr>
      <w:hyperlink w:anchor="_Toc230164158" w:history="1">
        <w:r w:rsidRPr="00B545B5">
          <w:rPr>
            <w:rStyle w:val="Hyperlink"/>
            <w:lang w:bidi="en-US"/>
          </w:rPr>
          <w:t>Figure 7</w:t>
        </w:r>
        <w:r w:rsidRPr="00B545B5">
          <w:rPr>
            <w:rStyle w:val="Hyperlink"/>
            <w:lang w:bidi="en-US"/>
          </w:rPr>
          <w:noBreakHyphen/>
          <w:t>5: Timeline Search Page</w:t>
        </w:r>
        <w:r>
          <w:rPr>
            <w:webHidden/>
          </w:rPr>
          <w:tab/>
        </w:r>
        <w:r>
          <w:rPr>
            <w:webHidden/>
          </w:rPr>
          <w:fldChar w:fldCharType="begin"/>
        </w:r>
        <w:r>
          <w:rPr>
            <w:webHidden/>
          </w:rPr>
          <w:instrText xml:space="preserve"> PAGEREF _Toc230164158 \h </w:instrText>
        </w:r>
        <w:r>
          <w:rPr>
            <w:webHidden/>
          </w:rPr>
        </w:r>
        <w:r>
          <w:rPr>
            <w:webHidden/>
          </w:rPr>
          <w:fldChar w:fldCharType="separate"/>
        </w:r>
        <w:r>
          <w:rPr>
            <w:webHidden/>
          </w:rPr>
          <w:t>7-8</w:t>
        </w:r>
        <w:r>
          <w:rPr>
            <w:webHidden/>
          </w:rPr>
          <w:fldChar w:fldCharType="end"/>
        </w:r>
      </w:hyperlink>
    </w:p>
    <w:p w14:paraId="05BA639D" w14:textId="38E6B415" w:rsidR="00EC7503" w:rsidRDefault="00EC7503">
      <w:pPr>
        <w:pStyle w:val="TableofFigures"/>
        <w:rPr>
          <w:rFonts w:eastAsiaTheme="minorEastAsia" w:cstheme="minorBidi"/>
          <w:kern w:val="2"/>
          <w:sz w:val="24"/>
          <w:szCs w:val="24"/>
          <w14:ligatures w14:val="standardContextual"/>
        </w:rPr>
      </w:pPr>
      <w:hyperlink w:anchor="_Toc230164159" w:history="1">
        <w:r w:rsidRPr="00B545B5">
          <w:rPr>
            <w:rStyle w:val="Hyperlink"/>
            <w:lang w:bidi="en-US"/>
          </w:rPr>
          <w:t>Figure 7</w:t>
        </w:r>
        <w:r w:rsidRPr="00B545B5">
          <w:rPr>
            <w:rStyle w:val="Hyperlink"/>
            <w:lang w:bidi="en-US"/>
          </w:rPr>
          <w:noBreakHyphen/>
          <w:t>6: Servicing Management Tab</w:t>
        </w:r>
        <w:r>
          <w:rPr>
            <w:webHidden/>
          </w:rPr>
          <w:tab/>
        </w:r>
        <w:r>
          <w:rPr>
            <w:webHidden/>
          </w:rPr>
          <w:fldChar w:fldCharType="begin"/>
        </w:r>
        <w:r>
          <w:rPr>
            <w:webHidden/>
          </w:rPr>
          <w:instrText xml:space="preserve"> PAGEREF _Toc230164159 \h </w:instrText>
        </w:r>
        <w:r>
          <w:rPr>
            <w:webHidden/>
          </w:rPr>
        </w:r>
        <w:r>
          <w:rPr>
            <w:webHidden/>
          </w:rPr>
          <w:fldChar w:fldCharType="separate"/>
        </w:r>
        <w:r>
          <w:rPr>
            <w:webHidden/>
          </w:rPr>
          <w:t>7-11</w:t>
        </w:r>
        <w:r>
          <w:rPr>
            <w:webHidden/>
          </w:rPr>
          <w:fldChar w:fldCharType="end"/>
        </w:r>
      </w:hyperlink>
    </w:p>
    <w:p w14:paraId="5A8C38A1" w14:textId="1B0C4D10" w:rsidR="00EC7503" w:rsidRDefault="00EC7503">
      <w:pPr>
        <w:pStyle w:val="TableofFigures"/>
        <w:rPr>
          <w:rFonts w:eastAsiaTheme="minorEastAsia" w:cstheme="minorBidi"/>
          <w:kern w:val="2"/>
          <w:sz w:val="24"/>
          <w:szCs w:val="24"/>
          <w14:ligatures w14:val="standardContextual"/>
        </w:rPr>
      </w:pPr>
      <w:hyperlink w:anchor="_Toc230164160" w:history="1">
        <w:r w:rsidRPr="00B545B5">
          <w:rPr>
            <w:rStyle w:val="Hyperlink"/>
            <w:lang w:bidi="en-US"/>
          </w:rPr>
          <w:t>Figure 7</w:t>
        </w:r>
        <w:r w:rsidRPr="00B545B5">
          <w:rPr>
            <w:rStyle w:val="Hyperlink"/>
            <w:lang w:bidi="en-US"/>
          </w:rPr>
          <w:noBreakHyphen/>
          <w:t>7: Servicing Management Screen</w:t>
        </w:r>
        <w:r>
          <w:rPr>
            <w:webHidden/>
          </w:rPr>
          <w:tab/>
        </w:r>
        <w:r>
          <w:rPr>
            <w:webHidden/>
          </w:rPr>
          <w:fldChar w:fldCharType="begin"/>
        </w:r>
        <w:r>
          <w:rPr>
            <w:webHidden/>
          </w:rPr>
          <w:instrText xml:space="preserve"> PAGEREF _Toc230164160 \h </w:instrText>
        </w:r>
        <w:r>
          <w:rPr>
            <w:webHidden/>
          </w:rPr>
        </w:r>
        <w:r>
          <w:rPr>
            <w:webHidden/>
          </w:rPr>
          <w:fldChar w:fldCharType="separate"/>
        </w:r>
        <w:r>
          <w:rPr>
            <w:webHidden/>
          </w:rPr>
          <w:t>7-11</w:t>
        </w:r>
        <w:r>
          <w:rPr>
            <w:webHidden/>
          </w:rPr>
          <w:fldChar w:fldCharType="end"/>
        </w:r>
      </w:hyperlink>
    </w:p>
    <w:p w14:paraId="506553FA" w14:textId="737A9F27" w:rsidR="00EC7503" w:rsidRDefault="00EC7503">
      <w:pPr>
        <w:pStyle w:val="TableofFigures"/>
        <w:rPr>
          <w:rFonts w:eastAsiaTheme="minorEastAsia" w:cstheme="minorBidi"/>
          <w:kern w:val="2"/>
          <w:sz w:val="24"/>
          <w:szCs w:val="24"/>
          <w14:ligatures w14:val="standardContextual"/>
        </w:rPr>
      </w:pPr>
      <w:hyperlink w:anchor="_Toc230164161" w:history="1">
        <w:r w:rsidRPr="00B545B5">
          <w:rPr>
            <w:rStyle w:val="Hyperlink"/>
            <w:lang w:bidi="en-US"/>
          </w:rPr>
          <w:t>Figure 7</w:t>
        </w:r>
        <w:r w:rsidRPr="00B545B5">
          <w:rPr>
            <w:rStyle w:val="Hyperlink"/>
            <w:lang w:bidi="en-US"/>
          </w:rPr>
          <w:noBreakHyphen/>
          <w:t>8: Edit Step – Endorsed Due and Payable with HUD Approval</w:t>
        </w:r>
        <w:r>
          <w:rPr>
            <w:webHidden/>
          </w:rPr>
          <w:tab/>
        </w:r>
        <w:r>
          <w:rPr>
            <w:webHidden/>
          </w:rPr>
          <w:fldChar w:fldCharType="begin"/>
        </w:r>
        <w:r>
          <w:rPr>
            <w:webHidden/>
          </w:rPr>
          <w:instrText xml:space="preserve"> PAGEREF _Toc230164161 \h </w:instrText>
        </w:r>
        <w:r>
          <w:rPr>
            <w:webHidden/>
          </w:rPr>
        </w:r>
        <w:r>
          <w:rPr>
            <w:webHidden/>
          </w:rPr>
          <w:fldChar w:fldCharType="separate"/>
        </w:r>
        <w:r>
          <w:rPr>
            <w:webHidden/>
          </w:rPr>
          <w:t>7-12</w:t>
        </w:r>
        <w:r>
          <w:rPr>
            <w:webHidden/>
          </w:rPr>
          <w:fldChar w:fldCharType="end"/>
        </w:r>
      </w:hyperlink>
    </w:p>
    <w:p w14:paraId="5A536F57" w14:textId="0FF5658A" w:rsidR="00EC7503" w:rsidRDefault="00EC7503">
      <w:pPr>
        <w:pStyle w:val="TableofFigures"/>
        <w:rPr>
          <w:rFonts w:eastAsiaTheme="minorEastAsia" w:cstheme="minorBidi"/>
          <w:kern w:val="2"/>
          <w:sz w:val="24"/>
          <w:szCs w:val="24"/>
          <w14:ligatures w14:val="standardContextual"/>
        </w:rPr>
      </w:pPr>
      <w:hyperlink w:anchor="_Toc230164162" w:history="1">
        <w:r w:rsidRPr="00B545B5">
          <w:rPr>
            <w:rStyle w:val="Hyperlink"/>
            <w:lang w:bidi="en-US"/>
          </w:rPr>
          <w:t>Figure 7</w:t>
        </w:r>
        <w:r w:rsidRPr="00B545B5">
          <w:rPr>
            <w:rStyle w:val="Hyperlink"/>
            <w:lang w:bidi="en-US"/>
          </w:rPr>
          <w:noBreakHyphen/>
          <w:t>9: Endorsed - Compliance - Setup Search</w:t>
        </w:r>
        <w:r>
          <w:rPr>
            <w:webHidden/>
          </w:rPr>
          <w:tab/>
        </w:r>
        <w:r>
          <w:rPr>
            <w:webHidden/>
          </w:rPr>
          <w:fldChar w:fldCharType="begin"/>
        </w:r>
        <w:r>
          <w:rPr>
            <w:webHidden/>
          </w:rPr>
          <w:instrText xml:space="preserve"> PAGEREF _Toc230164162 \h </w:instrText>
        </w:r>
        <w:r>
          <w:rPr>
            <w:webHidden/>
          </w:rPr>
        </w:r>
        <w:r>
          <w:rPr>
            <w:webHidden/>
          </w:rPr>
          <w:fldChar w:fldCharType="separate"/>
        </w:r>
        <w:r>
          <w:rPr>
            <w:webHidden/>
          </w:rPr>
          <w:t>7-18</w:t>
        </w:r>
        <w:r>
          <w:rPr>
            <w:webHidden/>
          </w:rPr>
          <w:fldChar w:fldCharType="end"/>
        </w:r>
      </w:hyperlink>
    </w:p>
    <w:p w14:paraId="4DE34E6C" w14:textId="7929D95E" w:rsidR="00EC7503" w:rsidRDefault="00EC7503">
      <w:pPr>
        <w:pStyle w:val="TableofFigures"/>
        <w:rPr>
          <w:rFonts w:eastAsiaTheme="minorEastAsia" w:cstheme="minorBidi"/>
          <w:kern w:val="2"/>
          <w:sz w:val="24"/>
          <w:szCs w:val="24"/>
          <w14:ligatures w14:val="standardContextual"/>
        </w:rPr>
      </w:pPr>
      <w:hyperlink w:anchor="_Toc230164163" w:history="1">
        <w:r w:rsidRPr="00B545B5">
          <w:rPr>
            <w:rStyle w:val="Hyperlink"/>
            <w:lang w:bidi="en-US"/>
          </w:rPr>
          <w:t>Figure 7</w:t>
        </w:r>
        <w:r w:rsidRPr="00B545B5">
          <w:rPr>
            <w:rStyle w:val="Hyperlink"/>
            <w:lang w:bidi="en-US"/>
          </w:rPr>
          <w:noBreakHyphen/>
          <w:t>10: Endorsed - Compliance - Repairs - Edit Servicing Management</w:t>
        </w:r>
        <w:r>
          <w:rPr>
            <w:webHidden/>
          </w:rPr>
          <w:tab/>
        </w:r>
        <w:r>
          <w:rPr>
            <w:webHidden/>
          </w:rPr>
          <w:fldChar w:fldCharType="begin"/>
        </w:r>
        <w:r>
          <w:rPr>
            <w:webHidden/>
          </w:rPr>
          <w:instrText xml:space="preserve"> PAGEREF _Toc230164163 \h </w:instrText>
        </w:r>
        <w:r>
          <w:rPr>
            <w:webHidden/>
          </w:rPr>
        </w:r>
        <w:r>
          <w:rPr>
            <w:webHidden/>
          </w:rPr>
          <w:fldChar w:fldCharType="separate"/>
        </w:r>
        <w:r>
          <w:rPr>
            <w:webHidden/>
          </w:rPr>
          <w:t>7-19</w:t>
        </w:r>
        <w:r>
          <w:rPr>
            <w:webHidden/>
          </w:rPr>
          <w:fldChar w:fldCharType="end"/>
        </w:r>
      </w:hyperlink>
    </w:p>
    <w:p w14:paraId="24445BB4" w14:textId="647FAD4F" w:rsidR="00EC7503" w:rsidRDefault="00EC7503">
      <w:pPr>
        <w:pStyle w:val="TableofFigures"/>
        <w:rPr>
          <w:rFonts w:eastAsiaTheme="minorEastAsia" w:cstheme="minorBidi"/>
          <w:kern w:val="2"/>
          <w:sz w:val="24"/>
          <w:szCs w:val="24"/>
          <w14:ligatures w14:val="standardContextual"/>
        </w:rPr>
      </w:pPr>
      <w:hyperlink w:anchor="_Toc230164164" w:history="1">
        <w:r w:rsidRPr="00B545B5">
          <w:rPr>
            <w:rStyle w:val="Hyperlink"/>
            <w:lang w:bidi="en-US"/>
          </w:rPr>
          <w:t>Figure 7</w:t>
        </w:r>
        <w:r w:rsidRPr="00B545B5">
          <w:rPr>
            <w:rStyle w:val="Hyperlink"/>
            <w:lang w:bidi="en-US"/>
          </w:rPr>
          <w:noBreakHyphen/>
          <w:t>11: Endorsed - Compliance - Repairs - Timeline Steps</w:t>
        </w:r>
        <w:r>
          <w:rPr>
            <w:webHidden/>
          </w:rPr>
          <w:tab/>
        </w:r>
        <w:r>
          <w:rPr>
            <w:webHidden/>
          </w:rPr>
          <w:fldChar w:fldCharType="begin"/>
        </w:r>
        <w:r>
          <w:rPr>
            <w:webHidden/>
          </w:rPr>
          <w:instrText xml:space="preserve"> PAGEREF _Toc230164164 \h </w:instrText>
        </w:r>
        <w:r>
          <w:rPr>
            <w:webHidden/>
          </w:rPr>
        </w:r>
        <w:r>
          <w:rPr>
            <w:webHidden/>
          </w:rPr>
          <w:fldChar w:fldCharType="separate"/>
        </w:r>
        <w:r>
          <w:rPr>
            <w:webHidden/>
          </w:rPr>
          <w:t>7-19</w:t>
        </w:r>
        <w:r>
          <w:rPr>
            <w:webHidden/>
          </w:rPr>
          <w:fldChar w:fldCharType="end"/>
        </w:r>
      </w:hyperlink>
    </w:p>
    <w:p w14:paraId="6D7ED364" w14:textId="5E30C246" w:rsidR="00EC7503" w:rsidRDefault="00EC7503">
      <w:pPr>
        <w:pStyle w:val="TableofFigures"/>
        <w:rPr>
          <w:rFonts w:eastAsiaTheme="minorEastAsia" w:cstheme="minorBidi"/>
          <w:kern w:val="2"/>
          <w:sz w:val="24"/>
          <w:szCs w:val="24"/>
          <w14:ligatures w14:val="standardContextual"/>
        </w:rPr>
      </w:pPr>
      <w:hyperlink w:anchor="_Toc230164165" w:history="1">
        <w:r w:rsidRPr="00B545B5">
          <w:rPr>
            <w:rStyle w:val="Hyperlink"/>
            <w:lang w:bidi="en-US"/>
          </w:rPr>
          <w:t>Figure 7</w:t>
        </w:r>
        <w:r w:rsidRPr="00B545B5">
          <w:rPr>
            <w:rStyle w:val="Hyperlink"/>
            <w:lang w:bidi="en-US"/>
          </w:rPr>
          <w:noBreakHyphen/>
          <w:t>12: Endorsed - Compliance - Repairs - Edit Step</w:t>
        </w:r>
        <w:r>
          <w:rPr>
            <w:webHidden/>
          </w:rPr>
          <w:tab/>
        </w:r>
        <w:r>
          <w:rPr>
            <w:webHidden/>
          </w:rPr>
          <w:fldChar w:fldCharType="begin"/>
        </w:r>
        <w:r>
          <w:rPr>
            <w:webHidden/>
          </w:rPr>
          <w:instrText xml:space="preserve"> PAGEREF _Toc230164165 \h </w:instrText>
        </w:r>
        <w:r>
          <w:rPr>
            <w:webHidden/>
          </w:rPr>
        </w:r>
        <w:r>
          <w:rPr>
            <w:webHidden/>
          </w:rPr>
          <w:fldChar w:fldCharType="separate"/>
        </w:r>
        <w:r>
          <w:rPr>
            <w:webHidden/>
          </w:rPr>
          <w:t>7-20</w:t>
        </w:r>
        <w:r>
          <w:rPr>
            <w:webHidden/>
          </w:rPr>
          <w:fldChar w:fldCharType="end"/>
        </w:r>
      </w:hyperlink>
    </w:p>
    <w:p w14:paraId="35809CB7" w14:textId="1CC16170" w:rsidR="00EC7503" w:rsidRDefault="00EC7503">
      <w:pPr>
        <w:pStyle w:val="TableofFigures"/>
        <w:rPr>
          <w:rFonts w:eastAsiaTheme="minorEastAsia" w:cstheme="minorBidi"/>
          <w:kern w:val="2"/>
          <w:sz w:val="24"/>
          <w:szCs w:val="24"/>
          <w14:ligatures w14:val="standardContextual"/>
        </w:rPr>
      </w:pPr>
      <w:hyperlink w:anchor="_Toc230164166" w:history="1">
        <w:r w:rsidRPr="00B545B5">
          <w:rPr>
            <w:rStyle w:val="Hyperlink"/>
            <w:lang w:bidi="en-US"/>
          </w:rPr>
          <w:t>Figure 7</w:t>
        </w:r>
        <w:r w:rsidRPr="00B545B5">
          <w:rPr>
            <w:rStyle w:val="Hyperlink"/>
            <w:lang w:bidi="en-US"/>
          </w:rPr>
          <w:noBreakHyphen/>
          <w:t>13: Endorsed - Compliance - Setup Search</w:t>
        </w:r>
        <w:r>
          <w:rPr>
            <w:webHidden/>
          </w:rPr>
          <w:tab/>
        </w:r>
        <w:r>
          <w:rPr>
            <w:webHidden/>
          </w:rPr>
          <w:fldChar w:fldCharType="begin"/>
        </w:r>
        <w:r>
          <w:rPr>
            <w:webHidden/>
          </w:rPr>
          <w:instrText xml:space="preserve"> PAGEREF _Toc230164166 \h </w:instrText>
        </w:r>
        <w:r>
          <w:rPr>
            <w:webHidden/>
          </w:rPr>
        </w:r>
        <w:r>
          <w:rPr>
            <w:webHidden/>
          </w:rPr>
          <w:fldChar w:fldCharType="separate"/>
        </w:r>
        <w:r>
          <w:rPr>
            <w:webHidden/>
          </w:rPr>
          <w:t>7-21</w:t>
        </w:r>
        <w:r>
          <w:rPr>
            <w:webHidden/>
          </w:rPr>
          <w:fldChar w:fldCharType="end"/>
        </w:r>
      </w:hyperlink>
    </w:p>
    <w:p w14:paraId="2208D5D9" w14:textId="0D5869C9" w:rsidR="00EC7503" w:rsidRDefault="00EC7503">
      <w:pPr>
        <w:pStyle w:val="TableofFigures"/>
        <w:rPr>
          <w:rFonts w:eastAsiaTheme="minorEastAsia" w:cstheme="minorBidi"/>
          <w:kern w:val="2"/>
          <w:sz w:val="24"/>
          <w:szCs w:val="24"/>
          <w14:ligatures w14:val="standardContextual"/>
        </w:rPr>
      </w:pPr>
      <w:hyperlink w:anchor="_Toc230164167" w:history="1">
        <w:r w:rsidRPr="00B545B5">
          <w:rPr>
            <w:rStyle w:val="Hyperlink"/>
            <w:lang w:bidi="en-US"/>
          </w:rPr>
          <w:t>Figure 7</w:t>
        </w:r>
        <w:r w:rsidRPr="00B545B5">
          <w:rPr>
            <w:rStyle w:val="Hyperlink"/>
            <w:lang w:bidi="en-US"/>
          </w:rPr>
          <w:noBreakHyphen/>
          <w:t>14: Endorsed - Compliance - Taxes Delinquent - Edit Servicing Management</w:t>
        </w:r>
        <w:r>
          <w:rPr>
            <w:webHidden/>
          </w:rPr>
          <w:tab/>
        </w:r>
        <w:r>
          <w:rPr>
            <w:webHidden/>
          </w:rPr>
          <w:fldChar w:fldCharType="begin"/>
        </w:r>
        <w:r>
          <w:rPr>
            <w:webHidden/>
          </w:rPr>
          <w:instrText xml:space="preserve"> PAGEREF _Toc230164167 \h </w:instrText>
        </w:r>
        <w:r>
          <w:rPr>
            <w:webHidden/>
          </w:rPr>
        </w:r>
        <w:r>
          <w:rPr>
            <w:webHidden/>
          </w:rPr>
          <w:fldChar w:fldCharType="separate"/>
        </w:r>
        <w:r>
          <w:rPr>
            <w:webHidden/>
          </w:rPr>
          <w:t>7-21</w:t>
        </w:r>
        <w:r>
          <w:rPr>
            <w:webHidden/>
          </w:rPr>
          <w:fldChar w:fldCharType="end"/>
        </w:r>
      </w:hyperlink>
    </w:p>
    <w:p w14:paraId="4800B69B" w14:textId="6D0E6631" w:rsidR="00EC7503" w:rsidRDefault="00EC7503">
      <w:pPr>
        <w:pStyle w:val="TableofFigures"/>
        <w:rPr>
          <w:rFonts w:eastAsiaTheme="minorEastAsia" w:cstheme="minorBidi"/>
          <w:kern w:val="2"/>
          <w:sz w:val="24"/>
          <w:szCs w:val="24"/>
          <w14:ligatures w14:val="standardContextual"/>
        </w:rPr>
      </w:pPr>
      <w:hyperlink w:anchor="_Toc230164168" w:history="1">
        <w:r w:rsidRPr="00B545B5">
          <w:rPr>
            <w:rStyle w:val="Hyperlink"/>
            <w:lang w:bidi="en-US"/>
          </w:rPr>
          <w:t>Figure 7</w:t>
        </w:r>
        <w:r w:rsidRPr="00B545B5">
          <w:rPr>
            <w:rStyle w:val="Hyperlink"/>
            <w:lang w:bidi="en-US"/>
          </w:rPr>
          <w:noBreakHyphen/>
          <w:t>15: Endorsed - Compliance - Taxes Delinquent - Timeline Steps</w:t>
        </w:r>
        <w:r>
          <w:rPr>
            <w:webHidden/>
          </w:rPr>
          <w:tab/>
        </w:r>
        <w:r>
          <w:rPr>
            <w:webHidden/>
          </w:rPr>
          <w:fldChar w:fldCharType="begin"/>
        </w:r>
        <w:r>
          <w:rPr>
            <w:webHidden/>
          </w:rPr>
          <w:instrText xml:space="preserve"> PAGEREF _Toc230164168 \h </w:instrText>
        </w:r>
        <w:r>
          <w:rPr>
            <w:webHidden/>
          </w:rPr>
        </w:r>
        <w:r>
          <w:rPr>
            <w:webHidden/>
          </w:rPr>
          <w:fldChar w:fldCharType="separate"/>
        </w:r>
        <w:r>
          <w:rPr>
            <w:webHidden/>
          </w:rPr>
          <w:t>7-21</w:t>
        </w:r>
        <w:r>
          <w:rPr>
            <w:webHidden/>
          </w:rPr>
          <w:fldChar w:fldCharType="end"/>
        </w:r>
      </w:hyperlink>
    </w:p>
    <w:p w14:paraId="5E6A2ACE" w14:textId="513FB024" w:rsidR="00EC7503" w:rsidRDefault="00EC7503">
      <w:pPr>
        <w:pStyle w:val="TableofFigures"/>
        <w:rPr>
          <w:rFonts w:eastAsiaTheme="minorEastAsia" w:cstheme="minorBidi"/>
          <w:kern w:val="2"/>
          <w:sz w:val="24"/>
          <w:szCs w:val="24"/>
          <w14:ligatures w14:val="standardContextual"/>
        </w:rPr>
      </w:pPr>
      <w:hyperlink w:anchor="_Toc230164169" w:history="1">
        <w:r w:rsidRPr="00B545B5">
          <w:rPr>
            <w:rStyle w:val="Hyperlink"/>
            <w:lang w:bidi="en-US"/>
          </w:rPr>
          <w:t>Figure 7</w:t>
        </w:r>
        <w:r w:rsidRPr="00B545B5">
          <w:rPr>
            <w:rStyle w:val="Hyperlink"/>
            <w:lang w:bidi="en-US"/>
          </w:rPr>
          <w:noBreakHyphen/>
          <w:t>16: Endorsed - Compliance - Taxes Delinquent - Edit Step</w:t>
        </w:r>
        <w:r>
          <w:rPr>
            <w:webHidden/>
          </w:rPr>
          <w:tab/>
        </w:r>
        <w:r>
          <w:rPr>
            <w:webHidden/>
          </w:rPr>
          <w:fldChar w:fldCharType="begin"/>
        </w:r>
        <w:r>
          <w:rPr>
            <w:webHidden/>
          </w:rPr>
          <w:instrText xml:space="preserve"> PAGEREF _Toc230164169 \h </w:instrText>
        </w:r>
        <w:r>
          <w:rPr>
            <w:webHidden/>
          </w:rPr>
        </w:r>
        <w:r>
          <w:rPr>
            <w:webHidden/>
          </w:rPr>
          <w:fldChar w:fldCharType="separate"/>
        </w:r>
        <w:r>
          <w:rPr>
            <w:webHidden/>
          </w:rPr>
          <w:t>7-22</w:t>
        </w:r>
        <w:r>
          <w:rPr>
            <w:webHidden/>
          </w:rPr>
          <w:fldChar w:fldCharType="end"/>
        </w:r>
      </w:hyperlink>
    </w:p>
    <w:p w14:paraId="29F8FA27" w14:textId="498AB5CA" w:rsidR="00EC7503" w:rsidRDefault="00EC7503">
      <w:pPr>
        <w:pStyle w:val="TableofFigures"/>
        <w:rPr>
          <w:rFonts w:eastAsiaTheme="minorEastAsia" w:cstheme="minorBidi"/>
          <w:kern w:val="2"/>
          <w:sz w:val="24"/>
          <w:szCs w:val="24"/>
          <w14:ligatures w14:val="standardContextual"/>
        </w:rPr>
      </w:pPr>
      <w:hyperlink w:anchor="_Toc230164170" w:history="1">
        <w:r w:rsidRPr="00B545B5">
          <w:rPr>
            <w:rStyle w:val="Hyperlink"/>
            <w:lang w:bidi="en-US"/>
          </w:rPr>
          <w:t>Figure 7</w:t>
        </w:r>
        <w:r w:rsidRPr="00B545B5">
          <w:rPr>
            <w:rStyle w:val="Hyperlink"/>
            <w:lang w:bidi="en-US"/>
          </w:rPr>
          <w:noBreakHyphen/>
          <w:t>17: Endorsed - Compliance - Taxes Delinquent - New Step</w:t>
        </w:r>
        <w:r>
          <w:rPr>
            <w:webHidden/>
          </w:rPr>
          <w:tab/>
        </w:r>
        <w:r>
          <w:rPr>
            <w:webHidden/>
          </w:rPr>
          <w:fldChar w:fldCharType="begin"/>
        </w:r>
        <w:r>
          <w:rPr>
            <w:webHidden/>
          </w:rPr>
          <w:instrText xml:space="preserve"> PAGEREF _Toc230164170 \h </w:instrText>
        </w:r>
        <w:r>
          <w:rPr>
            <w:webHidden/>
          </w:rPr>
        </w:r>
        <w:r>
          <w:rPr>
            <w:webHidden/>
          </w:rPr>
          <w:fldChar w:fldCharType="separate"/>
        </w:r>
        <w:r>
          <w:rPr>
            <w:webHidden/>
          </w:rPr>
          <w:t>7-22</w:t>
        </w:r>
        <w:r>
          <w:rPr>
            <w:webHidden/>
          </w:rPr>
          <w:fldChar w:fldCharType="end"/>
        </w:r>
      </w:hyperlink>
    </w:p>
    <w:p w14:paraId="4FA1716D" w14:textId="0F47AEE0" w:rsidR="00EC7503" w:rsidRDefault="00EC7503">
      <w:pPr>
        <w:pStyle w:val="TableofFigures"/>
        <w:rPr>
          <w:rFonts w:eastAsiaTheme="minorEastAsia" w:cstheme="minorBidi"/>
          <w:kern w:val="2"/>
          <w:sz w:val="24"/>
          <w:szCs w:val="24"/>
          <w14:ligatures w14:val="standardContextual"/>
        </w:rPr>
      </w:pPr>
      <w:hyperlink w:anchor="_Toc230164171" w:history="1">
        <w:r w:rsidRPr="00B545B5">
          <w:rPr>
            <w:rStyle w:val="Hyperlink"/>
            <w:lang w:bidi="en-US"/>
          </w:rPr>
          <w:t>Figure 7</w:t>
        </w:r>
        <w:r w:rsidRPr="00B545B5">
          <w:rPr>
            <w:rStyle w:val="Hyperlink"/>
            <w:lang w:bidi="en-US"/>
          </w:rPr>
          <w:noBreakHyphen/>
          <w:t>18: Setup Search – Endorsed - Certificate of Indebtedness</w:t>
        </w:r>
        <w:r>
          <w:rPr>
            <w:webHidden/>
          </w:rPr>
          <w:tab/>
        </w:r>
        <w:r>
          <w:rPr>
            <w:webHidden/>
          </w:rPr>
          <w:fldChar w:fldCharType="begin"/>
        </w:r>
        <w:r>
          <w:rPr>
            <w:webHidden/>
          </w:rPr>
          <w:instrText xml:space="preserve"> PAGEREF _Toc230164171 \h </w:instrText>
        </w:r>
        <w:r>
          <w:rPr>
            <w:webHidden/>
          </w:rPr>
        </w:r>
        <w:r>
          <w:rPr>
            <w:webHidden/>
          </w:rPr>
          <w:fldChar w:fldCharType="separate"/>
        </w:r>
        <w:r>
          <w:rPr>
            <w:webHidden/>
          </w:rPr>
          <w:t>7-29</w:t>
        </w:r>
        <w:r>
          <w:rPr>
            <w:webHidden/>
          </w:rPr>
          <w:fldChar w:fldCharType="end"/>
        </w:r>
      </w:hyperlink>
    </w:p>
    <w:p w14:paraId="7F893278" w14:textId="17D457B8" w:rsidR="00EC7503" w:rsidRDefault="00EC7503">
      <w:pPr>
        <w:pStyle w:val="TableofFigures"/>
        <w:rPr>
          <w:rFonts w:eastAsiaTheme="minorEastAsia" w:cstheme="minorBidi"/>
          <w:kern w:val="2"/>
          <w:sz w:val="24"/>
          <w:szCs w:val="24"/>
          <w14:ligatures w14:val="standardContextual"/>
        </w:rPr>
      </w:pPr>
      <w:hyperlink w:anchor="_Toc230164172" w:history="1">
        <w:r w:rsidRPr="00B545B5">
          <w:rPr>
            <w:rStyle w:val="Hyperlink"/>
            <w:lang w:bidi="en-US"/>
          </w:rPr>
          <w:t>Figure 7</w:t>
        </w:r>
        <w:r w:rsidRPr="00B545B5">
          <w:rPr>
            <w:rStyle w:val="Hyperlink"/>
            <w:lang w:bidi="en-US"/>
          </w:rPr>
          <w:noBreakHyphen/>
          <w:t>19: Endorsed - Requests - Certificate of Indebtedness (COI) - Edit Servicing Management</w:t>
        </w:r>
        <w:r>
          <w:rPr>
            <w:webHidden/>
          </w:rPr>
          <w:tab/>
        </w:r>
        <w:r>
          <w:rPr>
            <w:webHidden/>
          </w:rPr>
          <w:fldChar w:fldCharType="begin"/>
        </w:r>
        <w:r>
          <w:rPr>
            <w:webHidden/>
          </w:rPr>
          <w:instrText xml:space="preserve"> PAGEREF _Toc230164172 \h </w:instrText>
        </w:r>
        <w:r>
          <w:rPr>
            <w:webHidden/>
          </w:rPr>
        </w:r>
        <w:r>
          <w:rPr>
            <w:webHidden/>
          </w:rPr>
          <w:fldChar w:fldCharType="separate"/>
        </w:r>
        <w:r>
          <w:rPr>
            <w:webHidden/>
          </w:rPr>
          <w:t>7-30</w:t>
        </w:r>
        <w:r>
          <w:rPr>
            <w:webHidden/>
          </w:rPr>
          <w:fldChar w:fldCharType="end"/>
        </w:r>
      </w:hyperlink>
    </w:p>
    <w:p w14:paraId="4D62178F" w14:textId="5A700627" w:rsidR="00EC7503" w:rsidRDefault="00EC7503">
      <w:pPr>
        <w:pStyle w:val="TableofFigures"/>
        <w:rPr>
          <w:rFonts w:eastAsiaTheme="minorEastAsia" w:cstheme="minorBidi"/>
          <w:kern w:val="2"/>
          <w:sz w:val="24"/>
          <w:szCs w:val="24"/>
          <w14:ligatures w14:val="standardContextual"/>
        </w:rPr>
      </w:pPr>
      <w:hyperlink w:anchor="_Toc230164173" w:history="1">
        <w:r w:rsidRPr="00B545B5">
          <w:rPr>
            <w:rStyle w:val="Hyperlink"/>
            <w:lang w:bidi="en-US"/>
          </w:rPr>
          <w:t>Figure 7</w:t>
        </w:r>
        <w:r w:rsidRPr="00B545B5">
          <w:rPr>
            <w:rStyle w:val="Hyperlink"/>
            <w:lang w:bidi="en-US"/>
          </w:rPr>
          <w:noBreakHyphen/>
          <w:t>20: Endorsed - Requests - Certificate of Indebtedness (COI) - Timeline Steps</w:t>
        </w:r>
        <w:r>
          <w:rPr>
            <w:webHidden/>
          </w:rPr>
          <w:tab/>
        </w:r>
        <w:r>
          <w:rPr>
            <w:webHidden/>
          </w:rPr>
          <w:fldChar w:fldCharType="begin"/>
        </w:r>
        <w:r>
          <w:rPr>
            <w:webHidden/>
          </w:rPr>
          <w:instrText xml:space="preserve"> PAGEREF _Toc230164173 \h </w:instrText>
        </w:r>
        <w:r>
          <w:rPr>
            <w:webHidden/>
          </w:rPr>
        </w:r>
        <w:r>
          <w:rPr>
            <w:webHidden/>
          </w:rPr>
          <w:fldChar w:fldCharType="separate"/>
        </w:r>
        <w:r>
          <w:rPr>
            <w:webHidden/>
          </w:rPr>
          <w:t>7-30</w:t>
        </w:r>
        <w:r>
          <w:rPr>
            <w:webHidden/>
          </w:rPr>
          <w:fldChar w:fldCharType="end"/>
        </w:r>
      </w:hyperlink>
    </w:p>
    <w:p w14:paraId="472EAD6E" w14:textId="68CE9113" w:rsidR="00EC7503" w:rsidRDefault="00EC7503">
      <w:pPr>
        <w:pStyle w:val="TableofFigures"/>
        <w:rPr>
          <w:rFonts w:eastAsiaTheme="minorEastAsia" w:cstheme="minorBidi"/>
          <w:kern w:val="2"/>
          <w:sz w:val="24"/>
          <w:szCs w:val="24"/>
          <w14:ligatures w14:val="standardContextual"/>
        </w:rPr>
      </w:pPr>
      <w:hyperlink w:anchor="_Toc230164174" w:history="1">
        <w:r w:rsidRPr="00B545B5">
          <w:rPr>
            <w:rStyle w:val="Hyperlink"/>
            <w:lang w:bidi="en-US"/>
          </w:rPr>
          <w:t>Figure 7</w:t>
        </w:r>
        <w:r w:rsidRPr="00B545B5">
          <w:rPr>
            <w:rStyle w:val="Hyperlink"/>
            <w:lang w:bidi="en-US"/>
          </w:rPr>
          <w:noBreakHyphen/>
          <w:t>21: Endorsed - Requests - Certificate of Indebtedness (COI) - Edit Step</w:t>
        </w:r>
        <w:r>
          <w:rPr>
            <w:webHidden/>
          </w:rPr>
          <w:tab/>
        </w:r>
        <w:r>
          <w:rPr>
            <w:webHidden/>
          </w:rPr>
          <w:fldChar w:fldCharType="begin"/>
        </w:r>
        <w:r>
          <w:rPr>
            <w:webHidden/>
          </w:rPr>
          <w:instrText xml:space="preserve"> PAGEREF _Toc230164174 \h </w:instrText>
        </w:r>
        <w:r>
          <w:rPr>
            <w:webHidden/>
          </w:rPr>
        </w:r>
        <w:r>
          <w:rPr>
            <w:webHidden/>
          </w:rPr>
          <w:fldChar w:fldCharType="separate"/>
        </w:r>
        <w:r>
          <w:rPr>
            <w:webHidden/>
          </w:rPr>
          <w:t>7-30</w:t>
        </w:r>
        <w:r>
          <w:rPr>
            <w:webHidden/>
          </w:rPr>
          <w:fldChar w:fldCharType="end"/>
        </w:r>
      </w:hyperlink>
    </w:p>
    <w:p w14:paraId="64C01EB0" w14:textId="43D57086" w:rsidR="00EC7503" w:rsidRDefault="00EC7503">
      <w:pPr>
        <w:pStyle w:val="TableofFigures"/>
        <w:rPr>
          <w:rFonts w:eastAsiaTheme="minorEastAsia" w:cstheme="minorBidi"/>
          <w:kern w:val="2"/>
          <w:sz w:val="24"/>
          <w:szCs w:val="24"/>
          <w14:ligatures w14:val="standardContextual"/>
        </w:rPr>
      </w:pPr>
      <w:hyperlink w:anchor="_Toc230164175" w:history="1">
        <w:r w:rsidRPr="00B545B5">
          <w:rPr>
            <w:rStyle w:val="Hyperlink"/>
            <w:lang w:bidi="en-US"/>
          </w:rPr>
          <w:t>Figure 7</w:t>
        </w:r>
        <w:r w:rsidRPr="00B545B5">
          <w:rPr>
            <w:rStyle w:val="Hyperlink"/>
            <w:lang w:bidi="en-US"/>
          </w:rPr>
          <w:noBreakHyphen/>
          <w:t>22: Endorsed - Requests - Setup Search</w:t>
        </w:r>
        <w:r>
          <w:rPr>
            <w:webHidden/>
          </w:rPr>
          <w:tab/>
        </w:r>
        <w:r>
          <w:rPr>
            <w:webHidden/>
          </w:rPr>
          <w:fldChar w:fldCharType="begin"/>
        </w:r>
        <w:r>
          <w:rPr>
            <w:webHidden/>
          </w:rPr>
          <w:instrText xml:space="preserve"> PAGEREF _Toc230164175 \h </w:instrText>
        </w:r>
        <w:r>
          <w:rPr>
            <w:webHidden/>
          </w:rPr>
        </w:r>
        <w:r>
          <w:rPr>
            <w:webHidden/>
          </w:rPr>
          <w:fldChar w:fldCharType="separate"/>
        </w:r>
        <w:r>
          <w:rPr>
            <w:webHidden/>
          </w:rPr>
          <w:t>7-31</w:t>
        </w:r>
        <w:r>
          <w:rPr>
            <w:webHidden/>
          </w:rPr>
          <w:fldChar w:fldCharType="end"/>
        </w:r>
      </w:hyperlink>
    </w:p>
    <w:p w14:paraId="39663BF3" w14:textId="40B5BA38" w:rsidR="00EC7503" w:rsidRDefault="00EC7503">
      <w:pPr>
        <w:pStyle w:val="TableofFigures"/>
        <w:rPr>
          <w:rFonts w:eastAsiaTheme="minorEastAsia" w:cstheme="minorBidi"/>
          <w:kern w:val="2"/>
          <w:sz w:val="24"/>
          <w:szCs w:val="24"/>
          <w14:ligatures w14:val="standardContextual"/>
        </w:rPr>
      </w:pPr>
      <w:hyperlink w:anchor="_Toc230164176" w:history="1">
        <w:r w:rsidRPr="00B545B5">
          <w:rPr>
            <w:rStyle w:val="Hyperlink"/>
            <w:lang w:bidi="en-US"/>
          </w:rPr>
          <w:t>Figure 7</w:t>
        </w:r>
        <w:r w:rsidRPr="00B545B5">
          <w:rPr>
            <w:rStyle w:val="Hyperlink"/>
            <w:lang w:bidi="en-US"/>
          </w:rPr>
          <w:noBreakHyphen/>
          <w:t>23: Endorsed - Requests - Consent of Lienholder - Edit Servicing Management</w:t>
        </w:r>
        <w:r>
          <w:rPr>
            <w:webHidden/>
          </w:rPr>
          <w:tab/>
        </w:r>
        <w:r>
          <w:rPr>
            <w:webHidden/>
          </w:rPr>
          <w:fldChar w:fldCharType="begin"/>
        </w:r>
        <w:r>
          <w:rPr>
            <w:webHidden/>
          </w:rPr>
          <w:instrText xml:space="preserve"> PAGEREF _Toc230164176 \h </w:instrText>
        </w:r>
        <w:r>
          <w:rPr>
            <w:webHidden/>
          </w:rPr>
        </w:r>
        <w:r>
          <w:rPr>
            <w:webHidden/>
          </w:rPr>
          <w:fldChar w:fldCharType="separate"/>
        </w:r>
        <w:r>
          <w:rPr>
            <w:webHidden/>
          </w:rPr>
          <w:t>7-32</w:t>
        </w:r>
        <w:r>
          <w:rPr>
            <w:webHidden/>
          </w:rPr>
          <w:fldChar w:fldCharType="end"/>
        </w:r>
      </w:hyperlink>
    </w:p>
    <w:p w14:paraId="2216B657" w14:textId="593C9E85" w:rsidR="00EC7503" w:rsidRDefault="00EC7503">
      <w:pPr>
        <w:pStyle w:val="TableofFigures"/>
        <w:rPr>
          <w:rFonts w:eastAsiaTheme="minorEastAsia" w:cstheme="minorBidi"/>
          <w:kern w:val="2"/>
          <w:sz w:val="24"/>
          <w:szCs w:val="24"/>
          <w14:ligatures w14:val="standardContextual"/>
        </w:rPr>
      </w:pPr>
      <w:hyperlink w:anchor="_Toc230164177" w:history="1">
        <w:r w:rsidRPr="00B545B5">
          <w:rPr>
            <w:rStyle w:val="Hyperlink"/>
            <w:lang w:bidi="en-US"/>
          </w:rPr>
          <w:t>Figure 7</w:t>
        </w:r>
        <w:r w:rsidRPr="00B545B5">
          <w:rPr>
            <w:rStyle w:val="Hyperlink"/>
            <w:lang w:bidi="en-US"/>
          </w:rPr>
          <w:noBreakHyphen/>
          <w:t>24: Endorsed - Requests - Consent of Lienholder - Timeline Steps</w:t>
        </w:r>
        <w:r>
          <w:rPr>
            <w:webHidden/>
          </w:rPr>
          <w:tab/>
        </w:r>
        <w:r>
          <w:rPr>
            <w:webHidden/>
          </w:rPr>
          <w:fldChar w:fldCharType="begin"/>
        </w:r>
        <w:r>
          <w:rPr>
            <w:webHidden/>
          </w:rPr>
          <w:instrText xml:space="preserve"> PAGEREF _Toc230164177 \h </w:instrText>
        </w:r>
        <w:r>
          <w:rPr>
            <w:webHidden/>
          </w:rPr>
        </w:r>
        <w:r>
          <w:rPr>
            <w:webHidden/>
          </w:rPr>
          <w:fldChar w:fldCharType="separate"/>
        </w:r>
        <w:r>
          <w:rPr>
            <w:webHidden/>
          </w:rPr>
          <w:t>7-32</w:t>
        </w:r>
        <w:r>
          <w:rPr>
            <w:webHidden/>
          </w:rPr>
          <w:fldChar w:fldCharType="end"/>
        </w:r>
      </w:hyperlink>
    </w:p>
    <w:p w14:paraId="5C5DF202" w14:textId="07E67AD3" w:rsidR="00EC7503" w:rsidRDefault="00EC7503">
      <w:pPr>
        <w:pStyle w:val="TableofFigures"/>
        <w:rPr>
          <w:rFonts w:eastAsiaTheme="minorEastAsia" w:cstheme="minorBidi"/>
          <w:kern w:val="2"/>
          <w:sz w:val="24"/>
          <w:szCs w:val="24"/>
          <w14:ligatures w14:val="standardContextual"/>
        </w:rPr>
      </w:pPr>
      <w:hyperlink w:anchor="_Toc230164178" w:history="1">
        <w:r w:rsidRPr="00B545B5">
          <w:rPr>
            <w:rStyle w:val="Hyperlink"/>
            <w:lang w:bidi="en-US"/>
          </w:rPr>
          <w:t>Figure 7</w:t>
        </w:r>
        <w:r w:rsidRPr="00B545B5">
          <w:rPr>
            <w:rStyle w:val="Hyperlink"/>
            <w:lang w:bidi="en-US"/>
          </w:rPr>
          <w:noBreakHyphen/>
          <w:t>25: Endorsed - Requests - Consent of Lienholder - Edit Step</w:t>
        </w:r>
        <w:r>
          <w:rPr>
            <w:webHidden/>
          </w:rPr>
          <w:tab/>
        </w:r>
        <w:r>
          <w:rPr>
            <w:webHidden/>
          </w:rPr>
          <w:fldChar w:fldCharType="begin"/>
        </w:r>
        <w:r>
          <w:rPr>
            <w:webHidden/>
          </w:rPr>
          <w:instrText xml:space="preserve"> PAGEREF _Toc230164178 \h </w:instrText>
        </w:r>
        <w:r>
          <w:rPr>
            <w:webHidden/>
          </w:rPr>
        </w:r>
        <w:r>
          <w:rPr>
            <w:webHidden/>
          </w:rPr>
          <w:fldChar w:fldCharType="separate"/>
        </w:r>
        <w:r>
          <w:rPr>
            <w:webHidden/>
          </w:rPr>
          <w:t>7-33</w:t>
        </w:r>
        <w:r>
          <w:rPr>
            <w:webHidden/>
          </w:rPr>
          <w:fldChar w:fldCharType="end"/>
        </w:r>
      </w:hyperlink>
    </w:p>
    <w:p w14:paraId="1B1A1EBB" w14:textId="7372F439" w:rsidR="00EC7503" w:rsidRDefault="00EC7503">
      <w:pPr>
        <w:pStyle w:val="TableofFigures"/>
        <w:rPr>
          <w:rFonts w:eastAsiaTheme="minorEastAsia" w:cstheme="minorBidi"/>
          <w:kern w:val="2"/>
          <w:sz w:val="24"/>
          <w:szCs w:val="24"/>
          <w14:ligatures w14:val="standardContextual"/>
        </w:rPr>
      </w:pPr>
      <w:hyperlink w:anchor="_Toc230164179" w:history="1">
        <w:r w:rsidRPr="00B545B5">
          <w:rPr>
            <w:rStyle w:val="Hyperlink"/>
            <w:lang w:bidi="en-US"/>
          </w:rPr>
          <w:t>Figure 7</w:t>
        </w:r>
        <w:r w:rsidRPr="00B545B5">
          <w:rPr>
            <w:rStyle w:val="Hyperlink"/>
            <w:lang w:bidi="en-US"/>
          </w:rPr>
          <w:noBreakHyphen/>
          <w:t>26: Endorsed - Requests - Consent of Lienholder - New Step</w:t>
        </w:r>
        <w:r>
          <w:rPr>
            <w:webHidden/>
          </w:rPr>
          <w:tab/>
        </w:r>
        <w:r>
          <w:rPr>
            <w:webHidden/>
          </w:rPr>
          <w:fldChar w:fldCharType="begin"/>
        </w:r>
        <w:r>
          <w:rPr>
            <w:webHidden/>
          </w:rPr>
          <w:instrText xml:space="preserve"> PAGEREF _Toc230164179 \h </w:instrText>
        </w:r>
        <w:r>
          <w:rPr>
            <w:webHidden/>
          </w:rPr>
        </w:r>
        <w:r>
          <w:rPr>
            <w:webHidden/>
          </w:rPr>
          <w:fldChar w:fldCharType="separate"/>
        </w:r>
        <w:r>
          <w:rPr>
            <w:webHidden/>
          </w:rPr>
          <w:t>7-33</w:t>
        </w:r>
        <w:r>
          <w:rPr>
            <w:webHidden/>
          </w:rPr>
          <w:fldChar w:fldCharType="end"/>
        </w:r>
      </w:hyperlink>
    </w:p>
    <w:p w14:paraId="5419A3E7" w14:textId="31550FE1" w:rsidR="00EC7503" w:rsidRDefault="00EC7503">
      <w:pPr>
        <w:pStyle w:val="TableofFigures"/>
        <w:rPr>
          <w:rFonts w:eastAsiaTheme="minorEastAsia" w:cstheme="minorBidi"/>
          <w:kern w:val="2"/>
          <w:sz w:val="24"/>
          <w:szCs w:val="24"/>
          <w14:ligatures w14:val="standardContextual"/>
        </w:rPr>
      </w:pPr>
      <w:hyperlink w:anchor="_Toc230164180" w:history="1">
        <w:r w:rsidRPr="00B545B5">
          <w:rPr>
            <w:rStyle w:val="Hyperlink"/>
            <w:lang w:bidi="en-US"/>
          </w:rPr>
          <w:t>Figure 7</w:t>
        </w:r>
        <w:r w:rsidRPr="00B545B5">
          <w:rPr>
            <w:rStyle w:val="Hyperlink"/>
            <w:lang w:bidi="en-US"/>
          </w:rPr>
          <w:noBreakHyphen/>
          <w:t>27: Endorsed - Requests - Consent of Lienholder - New Step</w:t>
        </w:r>
        <w:r>
          <w:rPr>
            <w:webHidden/>
          </w:rPr>
          <w:tab/>
        </w:r>
        <w:r>
          <w:rPr>
            <w:webHidden/>
          </w:rPr>
          <w:fldChar w:fldCharType="begin"/>
        </w:r>
        <w:r>
          <w:rPr>
            <w:webHidden/>
          </w:rPr>
          <w:instrText xml:space="preserve"> PAGEREF _Toc230164180 \h </w:instrText>
        </w:r>
        <w:r>
          <w:rPr>
            <w:webHidden/>
          </w:rPr>
        </w:r>
        <w:r>
          <w:rPr>
            <w:webHidden/>
          </w:rPr>
          <w:fldChar w:fldCharType="separate"/>
        </w:r>
        <w:r>
          <w:rPr>
            <w:webHidden/>
          </w:rPr>
          <w:t>7-34</w:t>
        </w:r>
        <w:r>
          <w:rPr>
            <w:webHidden/>
          </w:rPr>
          <w:fldChar w:fldCharType="end"/>
        </w:r>
      </w:hyperlink>
    </w:p>
    <w:p w14:paraId="76B1C90E" w14:textId="1B7E29D0" w:rsidR="00EC7503" w:rsidRDefault="00EC7503">
      <w:pPr>
        <w:pStyle w:val="TableofFigures"/>
        <w:rPr>
          <w:rFonts w:eastAsiaTheme="minorEastAsia" w:cstheme="minorBidi"/>
          <w:kern w:val="2"/>
          <w:sz w:val="24"/>
          <w:szCs w:val="24"/>
          <w14:ligatures w14:val="standardContextual"/>
        </w:rPr>
      </w:pPr>
      <w:hyperlink w:anchor="_Toc230164181" w:history="1">
        <w:r w:rsidRPr="00B545B5">
          <w:rPr>
            <w:rStyle w:val="Hyperlink"/>
            <w:lang w:bidi="en-US"/>
          </w:rPr>
          <w:t>Figure 7</w:t>
        </w:r>
        <w:r w:rsidRPr="00B545B5">
          <w:rPr>
            <w:rStyle w:val="Hyperlink"/>
            <w:lang w:bidi="en-US"/>
          </w:rPr>
          <w:noBreakHyphen/>
          <w:t>28: Endorsed - Requests - Due &amp; Payable w/ HUD Approval - Edit Step</w:t>
        </w:r>
        <w:r>
          <w:rPr>
            <w:webHidden/>
          </w:rPr>
          <w:tab/>
        </w:r>
        <w:r>
          <w:rPr>
            <w:webHidden/>
          </w:rPr>
          <w:fldChar w:fldCharType="begin"/>
        </w:r>
        <w:r>
          <w:rPr>
            <w:webHidden/>
          </w:rPr>
          <w:instrText xml:space="preserve"> PAGEREF _Toc230164181 \h </w:instrText>
        </w:r>
        <w:r>
          <w:rPr>
            <w:webHidden/>
          </w:rPr>
        </w:r>
        <w:r>
          <w:rPr>
            <w:webHidden/>
          </w:rPr>
          <w:fldChar w:fldCharType="separate"/>
        </w:r>
        <w:r>
          <w:rPr>
            <w:webHidden/>
          </w:rPr>
          <w:t>7-36</w:t>
        </w:r>
        <w:r>
          <w:rPr>
            <w:webHidden/>
          </w:rPr>
          <w:fldChar w:fldCharType="end"/>
        </w:r>
      </w:hyperlink>
    </w:p>
    <w:p w14:paraId="1D7B0CC2" w14:textId="51B5BF69" w:rsidR="00EC7503" w:rsidRDefault="00EC7503">
      <w:pPr>
        <w:pStyle w:val="TableofFigures"/>
        <w:rPr>
          <w:rFonts w:eastAsiaTheme="minorEastAsia" w:cstheme="minorBidi"/>
          <w:kern w:val="2"/>
          <w:sz w:val="24"/>
          <w:szCs w:val="24"/>
          <w14:ligatures w14:val="standardContextual"/>
        </w:rPr>
      </w:pPr>
      <w:hyperlink w:anchor="_Toc230164182" w:history="1">
        <w:r w:rsidRPr="00B545B5">
          <w:rPr>
            <w:rStyle w:val="Hyperlink"/>
            <w:lang w:bidi="en-US"/>
          </w:rPr>
          <w:t>Figure 7</w:t>
        </w:r>
        <w:r w:rsidRPr="00B545B5">
          <w:rPr>
            <w:rStyle w:val="Hyperlink"/>
            <w:lang w:bidi="en-US"/>
          </w:rPr>
          <w:noBreakHyphen/>
          <w:t>29: Endorsed - Requests - Setup Search</w:t>
        </w:r>
        <w:r>
          <w:rPr>
            <w:webHidden/>
          </w:rPr>
          <w:tab/>
        </w:r>
        <w:r>
          <w:rPr>
            <w:webHidden/>
          </w:rPr>
          <w:fldChar w:fldCharType="begin"/>
        </w:r>
        <w:r>
          <w:rPr>
            <w:webHidden/>
          </w:rPr>
          <w:instrText xml:space="preserve"> PAGEREF _Toc230164182 \h </w:instrText>
        </w:r>
        <w:r>
          <w:rPr>
            <w:webHidden/>
          </w:rPr>
        </w:r>
        <w:r>
          <w:rPr>
            <w:webHidden/>
          </w:rPr>
          <w:fldChar w:fldCharType="separate"/>
        </w:r>
        <w:r>
          <w:rPr>
            <w:webHidden/>
          </w:rPr>
          <w:t>7-51</w:t>
        </w:r>
        <w:r>
          <w:rPr>
            <w:webHidden/>
          </w:rPr>
          <w:fldChar w:fldCharType="end"/>
        </w:r>
      </w:hyperlink>
    </w:p>
    <w:p w14:paraId="14A52CE5" w14:textId="0C5CAB36" w:rsidR="00EC7503" w:rsidRDefault="00EC7503">
      <w:pPr>
        <w:pStyle w:val="TableofFigures"/>
        <w:rPr>
          <w:rFonts w:eastAsiaTheme="minorEastAsia" w:cstheme="minorBidi"/>
          <w:kern w:val="2"/>
          <w:sz w:val="24"/>
          <w:szCs w:val="24"/>
          <w14:ligatures w14:val="standardContextual"/>
        </w:rPr>
      </w:pPr>
      <w:hyperlink w:anchor="_Toc230164183" w:history="1">
        <w:r w:rsidRPr="00B545B5">
          <w:rPr>
            <w:rStyle w:val="Hyperlink"/>
            <w:lang w:bidi="en-US"/>
          </w:rPr>
          <w:t>Figure 7</w:t>
        </w:r>
        <w:r w:rsidRPr="00B545B5">
          <w:rPr>
            <w:rStyle w:val="Hyperlink"/>
            <w:lang w:bidi="en-US"/>
          </w:rPr>
          <w:noBreakHyphen/>
          <w:t>30: Endorsed - Requests - Extension – Partial Release - Edit Servicing Management</w:t>
        </w:r>
        <w:r>
          <w:rPr>
            <w:webHidden/>
          </w:rPr>
          <w:tab/>
        </w:r>
        <w:r>
          <w:rPr>
            <w:webHidden/>
          </w:rPr>
          <w:fldChar w:fldCharType="begin"/>
        </w:r>
        <w:r>
          <w:rPr>
            <w:webHidden/>
          </w:rPr>
          <w:instrText xml:space="preserve"> PAGEREF _Toc230164183 \h </w:instrText>
        </w:r>
        <w:r>
          <w:rPr>
            <w:webHidden/>
          </w:rPr>
        </w:r>
        <w:r>
          <w:rPr>
            <w:webHidden/>
          </w:rPr>
          <w:fldChar w:fldCharType="separate"/>
        </w:r>
        <w:r>
          <w:rPr>
            <w:webHidden/>
          </w:rPr>
          <w:t>7-51</w:t>
        </w:r>
        <w:r>
          <w:rPr>
            <w:webHidden/>
          </w:rPr>
          <w:fldChar w:fldCharType="end"/>
        </w:r>
      </w:hyperlink>
    </w:p>
    <w:p w14:paraId="1FB80C6F" w14:textId="3A3D5DDA" w:rsidR="00EC7503" w:rsidRDefault="00EC7503">
      <w:pPr>
        <w:pStyle w:val="TableofFigures"/>
        <w:rPr>
          <w:rFonts w:eastAsiaTheme="minorEastAsia" w:cstheme="minorBidi"/>
          <w:kern w:val="2"/>
          <w:sz w:val="24"/>
          <w:szCs w:val="24"/>
          <w14:ligatures w14:val="standardContextual"/>
        </w:rPr>
      </w:pPr>
      <w:hyperlink w:anchor="_Toc230164184" w:history="1">
        <w:r w:rsidRPr="00B545B5">
          <w:rPr>
            <w:rStyle w:val="Hyperlink"/>
            <w:lang w:bidi="en-US"/>
          </w:rPr>
          <w:t>Figure 7</w:t>
        </w:r>
        <w:r w:rsidRPr="00B545B5">
          <w:rPr>
            <w:rStyle w:val="Hyperlink"/>
            <w:lang w:bidi="en-US"/>
          </w:rPr>
          <w:noBreakHyphen/>
          <w:t>31: Endorsed - Requests - Extension – Partial Release - Timeline Steps</w:t>
        </w:r>
        <w:r>
          <w:rPr>
            <w:webHidden/>
          </w:rPr>
          <w:tab/>
        </w:r>
        <w:r>
          <w:rPr>
            <w:webHidden/>
          </w:rPr>
          <w:fldChar w:fldCharType="begin"/>
        </w:r>
        <w:r>
          <w:rPr>
            <w:webHidden/>
          </w:rPr>
          <w:instrText xml:space="preserve"> PAGEREF _Toc230164184 \h </w:instrText>
        </w:r>
        <w:r>
          <w:rPr>
            <w:webHidden/>
          </w:rPr>
        </w:r>
        <w:r>
          <w:rPr>
            <w:webHidden/>
          </w:rPr>
          <w:fldChar w:fldCharType="separate"/>
        </w:r>
        <w:r>
          <w:rPr>
            <w:webHidden/>
          </w:rPr>
          <w:t>7-52</w:t>
        </w:r>
        <w:r>
          <w:rPr>
            <w:webHidden/>
          </w:rPr>
          <w:fldChar w:fldCharType="end"/>
        </w:r>
      </w:hyperlink>
    </w:p>
    <w:p w14:paraId="72C1BD7C" w14:textId="243E42B3" w:rsidR="00EC7503" w:rsidRDefault="00EC7503">
      <w:pPr>
        <w:pStyle w:val="TableofFigures"/>
        <w:rPr>
          <w:rFonts w:eastAsiaTheme="minorEastAsia" w:cstheme="minorBidi"/>
          <w:kern w:val="2"/>
          <w:sz w:val="24"/>
          <w:szCs w:val="24"/>
          <w14:ligatures w14:val="standardContextual"/>
        </w:rPr>
      </w:pPr>
      <w:hyperlink w:anchor="_Toc230164185" w:history="1">
        <w:r w:rsidRPr="00B545B5">
          <w:rPr>
            <w:rStyle w:val="Hyperlink"/>
            <w:lang w:bidi="en-US"/>
          </w:rPr>
          <w:t>Figure 7</w:t>
        </w:r>
        <w:r w:rsidRPr="00B545B5">
          <w:rPr>
            <w:rStyle w:val="Hyperlink"/>
            <w:lang w:bidi="en-US"/>
          </w:rPr>
          <w:noBreakHyphen/>
          <w:t>32: Endorsed - Requests - Extension – Partial Release - Edit Step</w:t>
        </w:r>
        <w:r>
          <w:rPr>
            <w:webHidden/>
          </w:rPr>
          <w:tab/>
        </w:r>
        <w:r>
          <w:rPr>
            <w:webHidden/>
          </w:rPr>
          <w:fldChar w:fldCharType="begin"/>
        </w:r>
        <w:r>
          <w:rPr>
            <w:webHidden/>
          </w:rPr>
          <w:instrText xml:space="preserve"> PAGEREF _Toc230164185 \h </w:instrText>
        </w:r>
        <w:r>
          <w:rPr>
            <w:webHidden/>
          </w:rPr>
        </w:r>
        <w:r>
          <w:rPr>
            <w:webHidden/>
          </w:rPr>
          <w:fldChar w:fldCharType="separate"/>
        </w:r>
        <w:r>
          <w:rPr>
            <w:webHidden/>
          </w:rPr>
          <w:t>7-52</w:t>
        </w:r>
        <w:r>
          <w:rPr>
            <w:webHidden/>
          </w:rPr>
          <w:fldChar w:fldCharType="end"/>
        </w:r>
      </w:hyperlink>
    </w:p>
    <w:p w14:paraId="0D8F42F9" w14:textId="002104DC" w:rsidR="00EC7503" w:rsidRDefault="00EC7503">
      <w:pPr>
        <w:pStyle w:val="TableofFigures"/>
        <w:rPr>
          <w:rFonts w:eastAsiaTheme="minorEastAsia" w:cstheme="minorBidi"/>
          <w:kern w:val="2"/>
          <w:sz w:val="24"/>
          <w:szCs w:val="24"/>
          <w14:ligatures w14:val="standardContextual"/>
        </w:rPr>
      </w:pPr>
      <w:hyperlink w:anchor="_Toc230164186" w:history="1">
        <w:r w:rsidRPr="00B545B5">
          <w:rPr>
            <w:rStyle w:val="Hyperlink"/>
            <w:lang w:bidi="en-US"/>
          </w:rPr>
          <w:t>Figure 7</w:t>
        </w:r>
        <w:r w:rsidRPr="00B545B5">
          <w:rPr>
            <w:rStyle w:val="Hyperlink"/>
            <w:lang w:bidi="en-US"/>
          </w:rPr>
          <w:noBreakHyphen/>
          <w:t>33: Endorsed - Requests - Extension – Partial Release - New Step</w:t>
        </w:r>
        <w:r>
          <w:rPr>
            <w:webHidden/>
          </w:rPr>
          <w:tab/>
        </w:r>
        <w:r>
          <w:rPr>
            <w:webHidden/>
          </w:rPr>
          <w:fldChar w:fldCharType="begin"/>
        </w:r>
        <w:r>
          <w:rPr>
            <w:webHidden/>
          </w:rPr>
          <w:instrText xml:space="preserve"> PAGEREF _Toc230164186 \h </w:instrText>
        </w:r>
        <w:r>
          <w:rPr>
            <w:webHidden/>
          </w:rPr>
        </w:r>
        <w:r>
          <w:rPr>
            <w:webHidden/>
          </w:rPr>
          <w:fldChar w:fldCharType="separate"/>
        </w:r>
        <w:r>
          <w:rPr>
            <w:webHidden/>
          </w:rPr>
          <w:t>7-53</w:t>
        </w:r>
        <w:r>
          <w:rPr>
            <w:webHidden/>
          </w:rPr>
          <w:fldChar w:fldCharType="end"/>
        </w:r>
      </w:hyperlink>
    </w:p>
    <w:p w14:paraId="4C0906EC" w14:textId="359C98C2" w:rsidR="00EC7503" w:rsidRDefault="00EC7503">
      <w:pPr>
        <w:pStyle w:val="TableofFigures"/>
        <w:rPr>
          <w:rFonts w:eastAsiaTheme="minorEastAsia" w:cstheme="minorBidi"/>
          <w:kern w:val="2"/>
          <w:sz w:val="24"/>
          <w:szCs w:val="24"/>
          <w14:ligatures w14:val="standardContextual"/>
        </w:rPr>
      </w:pPr>
      <w:hyperlink w:anchor="_Toc230164187" w:history="1">
        <w:r w:rsidRPr="00B545B5">
          <w:rPr>
            <w:rStyle w:val="Hyperlink"/>
            <w:lang w:bidi="en-US"/>
          </w:rPr>
          <w:t>Figure 7</w:t>
        </w:r>
        <w:r w:rsidRPr="00B545B5">
          <w:rPr>
            <w:rStyle w:val="Hyperlink"/>
            <w:lang w:bidi="en-US"/>
          </w:rPr>
          <w:noBreakHyphen/>
          <w:t>34: Endorsed - Requests - Setup Search</w:t>
        </w:r>
        <w:r>
          <w:rPr>
            <w:webHidden/>
          </w:rPr>
          <w:tab/>
        </w:r>
        <w:r>
          <w:rPr>
            <w:webHidden/>
          </w:rPr>
          <w:fldChar w:fldCharType="begin"/>
        </w:r>
        <w:r>
          <w:rPr>
            <w:webHidden/>
          </w:rPr>
          <w:instrText xml:space="preserve"> PAGEREF _Toc230164187 \h </w:instrText>
        </w:r>
        <w:r>
          <w:rPr>
            <w:webHidden/>
          </w:rPr>
        </w:r>
        <w:r>
          <w:rPr>
            <w:webHidden/>
          </w:rPr>
          <w:fldChar w:fldCharType="separate"/>
        </w:r>
        <w:r>
          <w:rPr>
            <w:webHidden/>
          </w:rPr>
          <w:t>7-54</w:t>
        </w:r>
        <w:r>
          <w:rPr>
            <w:webHidden/>
          </w:rPr>
          <w:fldChar w:fldCharType="end"/>
        </w:r>
      </w:hyperlink>
    </w:p>
    <w:p w14:paraId="115B7BFB" w14:textId="4D753D6F" w:rsidR="00EC7503" w:rsidRDefault="00EC7503">
      <w:pPr>
        <w:pStyle w:val="TableofFigures"/>
        <w:rPr>
          <w:rFonts w:eastAsiaTheme="minorEastAsia" w:cstheme="minorBidi"/>
          <w:kern w:val="2"/>
          <w:sz w:val="24"/>
          <w:szCs w:val="24"/>
          <w14:ligatures w14:val="standardContextual"/>
        </w:rPr>
      </w:pPr>
      <w:hyperlink w:anchor="_Toc230164188" w:history="1">
        <w:r w:rsidRPr="00B545B5">
          <w:rPr>
            <w:rStyle w:val="Hyperlink"/>
            <w:lang w:bidi="en-US"/>
          </w:rPr>
          <w:t>Figure 7</w:t>
        </w:r>
        <w:r w:rsidRPr="00B545B5">
          <w:rPr>
            <w:rStyle w:val="Hyperlink"/>
            <w:lang w:bidi="en-US"/>
          </w:rPr>
          <w:noBreakHyphen/>
          <w:t>35: Endorsed - Requests - Payoff Request - Edit Servicing Management</w:t>
        </w:r>
        <w:r>
          <w:rPr>
            <w:webHidden/>
          </w:rPr>
          <w:tab/>
        </w:r>
        <w:r>
          <w:rPr>
            <w:webHidden/>
          </w:rPr>
          <w:fldChar w:fldCharType="begin"/>
        </w:r>
        <w:r>
          <w:rPr>
            <w:webHidden/>
          </w:rPr>
          <w:instrText xml:space="preserve"> PAGEREF _Toc230164188 \h </w:instrText>
        </w:r>
        <w:r>
          <w:rPr>
            <w:webHidden/>
          </w:rPr>
        </w:r>
        <w:r>
          <w:rPr>
            <w:webHidden/>
          </w:rPr>
          <w:fldChar w:fldCharType="separate"/>
        </w:r>
        <w:r>
          <w:rPr>
            <w:webHidden/>
          </w:rPr>
          <w:t>7-54</w:t>
        </w:r>
        <w:r>
          <w:rPr>
            <w:webHidden/>
          </w:rPr>
          <w:fldChar w:fldCharType="end"/>
        </w:r>
      </w:hyperlink>
    </w:p>
    <w:p w14:paraId="7DB00367" w14:textId="38CDFC58" w:rsidR="00EC7503" w:rsidRDefault="00EC7503">
      <w:pPr>
        <w:pStyle w:val="TableofFigures"/>
        <w:rPr>
          <w:rFonts w:eastAsiaTheme="minorEastAsia" w:cstheme="minorBidi"/>
          <w:kern w:val="2"/>
          <w:sz w:val="24"/>
          <w:szCs w:val="24"/>
          <w14:ligatures w14:val="standardContextual"/>
        </w:rPr>
      </w:pPr>
      <w:hyperlink w:anchor="_Toc230164189" w:history="1">
        <w:r w:rsidRPr="00B545B5">
          <w:rPr>
            <w:rStyle w:val="Hyperlink"/>
            <w:lang w:bidi="en-US"/>
          </w:rPr>
          <w:t>Figure 7</w:t>
        </w:r>
        <w:r w:rsidRPr="00B545B5">
          <w:rPr>
            <w:rStyle w:val="Hyperlink"/>
            <w:lang w:bidi="en-US"/>
          </w:rPr>
          <w:noBreakHyphen/>
          <w:t>36: Endorsed - Requests - Payoff Request - Timeline Steps</w:t>
        </w:r>
        <w:r>
          <w:rPr>
            <w:webHidden/>
          </w:rPr>
          <w:tab/>
        </w:r>
        <w:r>
          <w:rPr>
            <w:webHidden/>
          </w:rPr>
          <w:fldChar w:fldCharType="begin"/>
        </w:r>
        <w:r>
          <w:rPr>
            <w:webHidden/>
          </w:rPr>
          <w:instrText xml:space="preserve"> PAGEREF _Toc230164189 \h </w:instrText>
        </w:r>
        <w:r>
          <w:rPr>
            <w:webHidden/>
          </w:rPr>
        </w:r>
        <w:r>
          <w:rPr>
            <w:webHidden/>
          </w:rPr>
          <w:fldChar w:fldCharType="separate"/>
        </w:r>
        <w:r>
          <w:rPr>
            <w:webHidden/>
          </w:rPr>
          <w:t>7-55</w:t>
        </w:r>
        <w:r>
          <w:rPr>
            <w:webHidden/>
          </w:rPr>
          <w:fldChar w:fldCharType="end"/>
        </w:r>
      </w:hyperlink>
    </w:p>
    <w:p w14:paraId="647F8199" w14:textId="7E2BE0FE" w:rsidR="00EC7503" w:rsidRDefault="00EC7503">
      <w:pPr>
        <w:pStyle w:val="TableofFigures"/>
        <w:rPr>
          <w:rFonts w:eastAsiaTheme="minorEastAsia" w:cstheme="minorBidi"/>
          <w:kern w:val="2"/>
          <w:sz w:val="24"/>
          <w:szCs w:val="24"/>
          <w14:ligatures w14:val="standardContextual"/>
        </w:rPr>
      </w:pPr>
      <w:hyperlink w:anchor="_Toc230164190" w:history="1">
        <w:r w:rsidRPr="00B545B5">
          <w:rPr>
            <w:rStyle w:val="Hyperlink"/>
            <w:lang w:bidi="en-US"/>
          </w:rPr>
          <w:t>Figure 7</w:t>
        </w:r>
        <w:r w:rsidRPr="00B545B5">
          <w:rPr>
            <w:rStyle w:val="Hyperlink"/>
            <w:lang w:bidi="en-US"/>
          </w:rPr>
          <w:noBreakHyphen/>
          <w:t>37: Endorsed - Requests - Payoff Request - Edit Step</w:t>
        </w:r>
        <w:r>
          <w:rPr>
            <w:webHidden/>
          </w:rPr>
          <w:tab/>
        </w:r>
        <w:r>
          <w:rPr>
            <w:webHidden/>
          </w:rPr>
          <w:fldChar w:fldCharType="begin"/>
        </w:r>
        <w:r>
          <w:rPr>
            <w:webHidden/>
          </w:rPr>
          <w:instrText xml:space="preserve"> PAGEREF _Toc230164190 \h </w:instrText>
        </w:r>
        <w:r>
          <w:rPr>
            <w:webHidden/>
          </w:rPr>
        </w:r>
        <w:r>
          <w:rPr>
            <w:webHidden/>
          </w:rPr>
          <w:fldChar w:fldCharType="separate"/>
        </w:r>
        <w:r>
          <w:rPr>
            <w:webHidden/>
          </w:rPr>
          <w:t>7-55</w:t>
        </w:r>
        <w:r>
          <w:rPr>
            <w:webHidden/>
          </w:rPr>
          <w:fldChar w:fldCharType="end"/>
        </w:r>
      </w:hyperlink>
    </w:p>
    <w:p w14:paraId="0A9BBC1A" w14:textId="26B9403D" w:rsidR="00EC7503" w:rsidRDefault="00EC7503">
      <w:pPr>
        <w:pStyle w:val="TableofFigures"/>
        <w:rPr>
          <w:rFonts w:eastAsiaTheme="minorEastAsia" w:cstheme="minorBidi"/>
          <w:kern w:val="2"/>
          <w:sz w:val="24"/>
          <w:szCs w:val="24"/>
          <w14:ligatures w14:val="standardContextual"/>
        </w:rPr>
      </w:pPr>
      <w:hyperlink w:anchor="_Toc230164191" w:history="1">
        <w:r w:rsidRPr="00B545B5">
          <w:rPr>
            <w:rStyle w:val="Hyperlink"/>
            <w:lang w:bidi="en-US"/>
          </w:rPr>
          <w:t>Figure 7</w:t>
        </w:r>
        <w:r w:rsidRPr="00B545B5">
          <w:rPr>
            <w:rStyle w:val="Hyperlink"/>
            <w:lang w:bidi="en-US"/>
          </w:rPr>
          <w:noBreakHyphen/>
          <w:t>38: Accounting - Authorization – Request for HUD Advance (Assignment)</w:t>
        </w:r>
        <w:r>
          <w:rPr>
            <w:webHidden/>
          </w:rPr>
          <w:tab/>
        </w:r>
        <w:r>
          <w:rPr>
            <w:webHidden/>
          </w:rPr>
          <w:fldChar w:fldCharType="begin"/>
        </w:r>
        <w:r>
          <w:rPr>
            <w:webHidden/>
          </w:rPr>
          <w:instrText xml:space="preserve"> PAGEREF _Toc230164191 \h </w:instrText>
        </w:r>
        <w:r>
          <w:rPr>
            <w:webHidden/>
          </w:rPr>
        </w:r>
        <w:r>
          <w:rPr>
            <w:webHidden/>
          </w:rPr>
          <w:fldChar w:fldCharType="separate"/>
        </w:r>
        <w:r>
          <w:rPr>
            <w:webHidden/>
          </w:rPr>
          <w:t>7-57</w:t>
        </w:r>
        <w:r>
          <w:rPr>
            <w:webHidden/>
          </w:rPr>
          <w:fldChar w:fldCharType="end"/>
        </w:r>
      </w:hyperlink>
    </w:p>
    <w:p w14:paraId="138BEC0B" w14:textId="217CD728" w:rsidR="00EC7503" w:rsidRDefault="00EC7503">
      <w:pPr>
        <w:pStyle w:val="TableofFigures"/>
        <w:rPr>
          <w:rFonts w:eastAsiaTheme="minorEastAsia" w:cstheme="minorBidi"/>
          <w:kern w:val="2"/>
          <w:sz w:val="24"/>
          <w:szCs w:val="24"/>
          <w14:ligatures w14:val="standardContextual"/>
        </w:rPr>
      </w:pPr>
      <w:hyperlink w:anchor="_Toc230164192" w:history="1">
        <w:r w:rsidRPr="00B545B5">
          <w:rPr>
            <w:rStyle w:val="Hyperlink"/>
            <w:lang w:bidi="en-US"/>
          </w:rPr>
          <w:t>Figure 7</w:t>
        </w:r>
        <w:r w:rsidRPr="00B545B5">
          <w:rPr>
            <w:rStyle w:val="Hyperlink"/>
            <w:lang w:bidi="en-US"/>
          </w:rPr>
          <w:noBreakHyphen/>
          <w:t>39: Endorsed - Requests - Setup Search</w:t>
        </w:r>
        <w:r>
          <w:rPr>
            <w:webHidden/>
          </w:rPr>
          <w:tab/>
        </w:r>
        <w:r>
          <w:rPr>
            <w:webHidden/>
          </w:rPr>
          <w:fldChar w:fldCharType="begin"/>
        </w:r>
        <w:r>
          <w:rPr>
            <w:webHidden/>
          </w:rPr>
          <w:instrText xml:space="preserve"> PAGEREF _Toc230164192 \h </w:instrText>
        </w:r>
        <w:r>
          <w:rPr>
            <w:webHidden/>
          </w:rPr>
        </w:r>
        <w:r>
          <w:rPr>
            <w:webHidden/>
          </w:rPr>
          <w:fldChar w:fldCharType="separate"/>
        </w:r>
        <w:r>
          <w:rPr>
            <w:webHidden/>
          </w:rPr>
          <w:t>7-58</w:t>
        </w:r>
        <w:r>
          <w:rPr>
            <w:webHidden/>
          </w:rPr>
          <w:fldChar w:fldCharType="end"/>
        </w:r>
      </w:hyperlink>
    </w:p>
    <w:p w14:paraId="79EB171E" w14:textId="1939B26A" w:rsidR="00EC7503" w:rsidRDefault="00EC7503">
      <w:pPr>
        <w:pStyle w:val="TableofFigures"/>
        <w:rPr>
          <w:rFonts w:eastAsiaTheme="minorEastAsia" w:cstheme="minorBidi"/>
          <w:kern w:val="2"/>
          <w:sz w:val="24"/>
          <w:szCs w:val="24"/>
          <w14:ligatures w14:val="standardContextual"/>
        </w:rPr>
      </w:pPr>
      <w:hyperlink w:anchor="_Toc230164193" w:history="1">
        <w:r w:rsidRPr="00B545B5">
          <w:rPr>
            <w:rStyle w:val="Hyperlink"/>
            <w:lang w:bidi="en-US"/>
          </w:rPr>
          <w:t>Figure 7</w:t>
        </w:r>
        <w:r w:rsidRPr="00B545B5">
          <w:rPr>
            <w:rStyle w:val="Hyperlink"/>
            <w:lang w:bidi="en-US"/>
          </w:rPr>
          <w:noBreakHyphen/>
          <w:t>40: Endorsed - Requests - Subordination - Edit Servicing Management</w:t>
        </w:r>
        <w:r>
          <w:rPr>
            <w:webHidden/>
          </w:rPr>
          <w:tab/>
        </w:r>
        <w:r>
          <w:rPr>
            <w:webHidden/>
          </w:rPr>
          <w:fldChar w:fldCharType="begin"/>
        </w:r>
        <w:r>
          <w:rPr>
            <w:webHidden/>
          </w:rPr>
          <w:instrText xml:space="preserve"> PAGEREF _Toc230164193 \h </w:instrText>
        </w:r>
        <w:r>
          <w:rPr>
            <w:webHidden/>
          </w:rPr>
        </w:r>
        <w:r>
          <w:rPr>
            <w:webHidden/>
          </w:rPr>
          <w:fldChar w:fldCharType="separate"/>
        </w:r>
        <w:r>
          <w:rPr>
            <w:webHidden/>
          </w:rPr>
          <w:t>7-58</w:t>
        </w:r>
        <w:r>
          <w:rPr>
            <w:webHidden/>
          </w:rPr>
          <w:fldChar w:fldCharType="end"/>
        </w:r>
      </w:hyperlink>
    </w:p>
    <w:p w14:paraId="4AE2D1C9" w14:textId="68F066A1" w:rsidR="00EC7503" w:rsidRDefault="00EC7503">
      <w:pPr>
        <w:pStyle w:val="TableofFigures"/>
        <w:rPr>
          <w:rFonts w:eastAsiaTheme="minorEastAsia" w:cstheme="minorBidi"/>
          <w:kern w:val="2"/>
          <w:sz w:val="24"/>
          <w:szCs w:val="24"/>
          <w14:ligatures w14:val="standardContextual"/>
        </w:rPr>
      </w:pPr>
      <w:hyperlink w:anchor="_Toc230164194" w:history="1">
        <w:r w:rsidRPr="00B545B5">
          <w:rPr>
            <w:rStyle w:val="Hyperlink"/>
            <w:lang w:bidi="en-US"/>
          </w:rPr>
          <w:t>Figure 7</w:t>
        </w:r>
        <w:r w:rsidRPr="00B545B5">
          <w:rPr>
            <w:rStyle w:val="Hyperlink"/>
            <w:lang w:bidi="en-US"/>
          </w:rPr>
          <w:noBreakHyphen/>
          <w:t>41: Endorsed - Requests - Subordination - Timeline Steps</w:t>
        </w:r>
        <w:r>
          <w:rPr>
            <w:webHidden/>
          </w:rPr>
          <w:tab/>
        </w:r>
        <w:r>
          <w:rPr>
            <w:webHidden/>
          </w:rPr>
          <w:fldChar w:fldCharType="begin"/>
        </w:r>
        <w:r>
          <w:rPr>
            <w:webHidden/>
          </w:rPr>
          <w:instrText xml:space="preserve"> PAGEREF _Toc230164194 \h </w:instrText>
        </w:r>
        <w:r>
          <w:rPr>
            <w:webHidden/>
          </w:rPr>
        </w:r>
        <w:r>
          <w:rPr>
            <w:webHidden/>
          </w:rPr>
          <w:fldChar w:fldCharType="separate"/>
        </w:r>
        <w:r>
          <w:rPr>
            <w:webHidden/>
          </w:rPr>
          <w:t>7-59</w:t>
        </w:r>
        <w:r>
          <w:rPr>
            <w:webHidden/>
          </w:rPr>
          <w:fldChar w:fldCharType="end"/>
        </w:r>
      </w:hyperlink>
    </w:p>
    <w:p w14:paraId="7A96D778" w14:textId="70DFF718" w:rsidR="00EC7503" w:rsidRDefault="00EC7503">
      <w:pPr>
        <w:pStyle w:val="TableofFigures"/>
        <w:rPr>
          <w:rFonts w:eastAsiaTheme="minorEastAsia" w:cstheme="minorBidi"/>
          <w:kern w:val="2"/>
          <w:sz w:val="24"/>
          <w:szCs w:val="24"/>
          <w14:ligatures w14:val="standardContextual"/>
        </w:rPr>
      </w:pPr>
      <w:hyperlink w:anchor="_Toc230164195" w:history="1">
        <w:r w:rsidRPr="00B545B5">
          <w:rPr>
            <w:rStyle w:val="Hyperlink"/>
            <w:lang w:bidi="en-US"/>
          </w:rPr>
          <w:t>Figure 7</w:t>
        </w:r>
        <w:r w:rsidRPr="00B545B5">
          <w:rPr>
            <w:rStyle w:val="Hyperlink"/>
            <w:lang w:bidi="en-US"/>
          </w:rPr>
          <w:noBreakHyphen/>
          <w:t>42: Endorsed - Requests - Subordination - Edit Step</w:t>
        </w:r>
        <w:r>
          <w:rPr>
            <w:webHidden/>
          </w:rPr>
          <w:tab/>
        </w:r>
        <w:r>
          <w:rPr>
            <w:webHidden/>
          </w:rPr>
          <w:fldChar w:fldCharType="begin"/>
        </w:r>
        <w:r>
          <w:rPr>
            <w:webHidden/>
          </w:rPr>
          <w:instrText xml:space="preserve"> PAGEREF _Toc230164195 \h </w:instrText>
        </w:r>
        <w:r>
          <w:rPr>
            <w:webHidden/>
          </w:rPr>
        </w:r>
        <w:r>
          <w:rPr>
            <w:webHidden/>
          </w:rPr>
          <w:fldChar w:fldCharType="separate"/>
        </w:r>
        <w:r>
          <w:rPr>
            <w:webHidden/>
          </w:rPr>
          <w:t>7-59</w:t>
        </w:r>
        <w:r>
          <w:rPr>
            <w:webHidden/>
          </w:rPr>
          <w:fldChar w:fldCharType="end"/>
        </w:r>
      </w:hyperlink>
    </w:p>
    <w:p w14:paraId="07D5136E" w14:textId="29D5CCA7" w:rsidR="00EC7503" w:rsidRDefault="00EC7503">
      <w:pPr>
        <w:pStyle w:val="TableofFigures"/>
        <w:rPr>
          <w:rFonts w:eastAsiaTheme="minorEastAsia" w:cstheme="minorBidi"/>
          <w:kern w:val="2"/>
          <w:sz w:val="24"/>
          <w:szCs w:val="24"/>
          <w14:ligatures w14:val="standardContextual"/>
        </w:rPr>
      </w:pPr>
      <w:hyperlink w:anchor="_Toc230164196" w:history="1">
        <w:r w:rsidRPr="00B545B5">
          <w:rPr>
            <w:rStyle w:val="Hyperlink"/>
            <w:lang w:bidi="en-US"/>
          </w:rPr>
          <w:t>Figure 7</w:t>
        </w:r>
        <w:r w:rsidRPr="00B545B5">
          <w:rPr>
            <w:rStyle w:val="Hyperlink"/>
            <w:lang w:bidi="en-US"/>
          </w:rPr>
          <w:noBreakHyphen/>
          <w:t>43: Endorsed - Requests - Subordination - New Step</w:t>
        </w:r>
        <w:r>
          <w:rPr>
            <w:webHidden/>
          </w:rPr>
          <w:tab/>
        </w:r>
        <w:r>
          <w:rPr>
            <w:webHidden/>
          </w:rPr>
          <w:fldChar w:fldCharType="begin"/>
        </w:r>
        <w:r>
          <w:rPr>
            <w:webHidden/>
          </w:rPr>
          <w:instrText xml:space="preserve"> PAGEREF _Toc230164196 \h </w:instrText>
        </w:r>
        <w:r>
          <w:rPr>
            <w:webHidden/>
          </w:rPr>
        </w:r>
        <w:r>
          <w:rPr>
            <w:webHidden/>
          </w:rPr>
          <w:fldChar w:fldCharType="separate"/>
        </w:r>
        <w:r>
          <w:rPr>
            <w:webHidden/>
          </w:rPr>
          <w:t>7-59</w:t>
        </w:r>
        <w:r>
          <w:rPr>
            <w:webHidden/>
          </w:rPr>
          <w:fldChar w:fldCharType="end"/>
        </w:r>
      </w:hyperlink>
    </w:p>
    <w:p w14:paraId="145707C1" w14:textId="7BA47882" w:rsidR="00EC7503" w:rsidRDefault="00EC7503">
      <w:pPr>
        <w:pStyle w:val="TableofFigures"/>
        <w:rPr>
          <w:rFonts w:eastAsiaTheme="minorEastAsia" w:cstheme="minorBidi"/>
          <w:kern w:val="2"/>
          <w:sz w:val="24"/>
          <w:szCs w:val="24"/>
          <w14:ligatures w14:val="standardContextual"/>
        </w:rPr>
      </w:pPr>
      <w:hyperlink w:anchor="_Toc230164197" w:history="1">
        <w:r w:rsidRPr="00B545B5">
          <w:rPr>
            <w:rStyle w:val="Hyperlink"/>
            <w:lang w:bidi="en-US"/>
          </w:rPr>
          <w:t>Figure 7</w:t>
        </w:r>
        <w:r w:rsidRPr="00B545B5">
          <w:rPr>
            <w:rStyle w:val="Hyperlink"/>
            <w:lang w:bidi="en-US"/>
          </w:rPr>
          <w:noBreakHyphen/>
          <w:t>44: Endorsed - Requests - Setup Search</w:t>
        </w:r>
        <w:r>
          <w:rPr>
            <w:webHidden/>
          </w:rPr>
          <w:tab/>
        </w:r>
        <w:r>
          <w:rPr>
            <w:webHidden/>
          </w:rPr>
          <w:fldChar w:fldCharType="begin"/>
        </w:r>
        <w:r>
          <w:rPr>
            <w:webHidden/>
          </w:rPr>
          <w:instrText xml:space="preserve"> PAGEREF _Toc230164197 \h </w:instrText>
        </w:r>
        <w:r>
          <w:rPr>
            <w:webHidden/>
          </w:rPr>
        </w:r>
        <w:r>
          <w:rPr>
            <w:webHidden/>
          </w:rPr>
          <w:fldChar w:fldCharType="separate"/>
        </w:r>
        <w:r>
          <w:rPr>
            <w:webHidden/>
          </w:rPr>
          <w:t>7-60</w:t>
        </w:r>
        <w:r>
          <w:rPr>
            <w:webHidden/>
          </w:rPr>
          <w:fldChar w:fldCharType="end"/>
        </w:r>
      </w:hyperlink>
    </w:p>
    <w:p w14:paraId="69D131B4" w14:textId="4EFAAABF" w:rsidR="00EC7503" w:rsidRDefault="00EC7503">
      <w:pPr>
        <w:pStyle w:val="TableofFigures"/>
        <w:rPr>
          <w:rFonts w:eastAsiaTheme="minorEastAsia" w:cstheme="minorBidi"/>
          <w:kern w:val="2"/>
          <w:sz w:val="24"/>
          <w:szCs w:val="24"/>
          <w14:ligatures w14:val="standardContextual"/>
        </w:rPr>
      </w:pPr>
      <w:hyperlink w:anchor="_Toc230164198" w:history="1">
        <w:r w:rsidRPr="00B545B5">
          <w:rPr>
            <w:rStyle w:val="Hyperlink"/>
            <w:lang w:bidi="en-US"/>
          </w:rPr>
          <w:t>Figure 7</w:t>
        </w:r>
        <w:r w:rsidRPr="00B545B5">
          <w:rPr>
            <w:rStyle w:val="Hyperlink"/>
            <w:lang w:bidi="en-US"/>
          </w:rPr>
          <w:noBreakHyphen/>
          <w:t>45: Endorsed - Requests - Extension – Substitution of Collateral - Edit Servicing Management</w:t>
        </w:r>
        <w:r>
          <w:rPr>
            <w:webHidden/>
          </w:rPr>
          <w:tab/>
        </w:r>
        <w:r>
          <w:rPr>
            <w:webHidden/>
          </w:rPr>
          <w:fldChar w:fldCharType="begin"/>
        </w:r>
        <w:r>
          <w:rPr>
            <w:webHidden/>
          </w:rPr>
          <w:instrText xml:space="preserve"> PAGEREF _Toc230164198 \h </w:instrText>
        </w:r>
        <w:r>
          <w:rPr>
            <w:webHidden/>
          </w:rPr>
        </w:r>
        <w:r>
          <w:rPr>
            <w:webHidden/>
          </w:rPr>
          <w:fldChar w:fldCharType="separate"/>
        </w:r>
        <w:r>
          <w:rPr>
            <w:webHidden/>
          </w:rPr>
          <w:t>7-61</w:t>
        </w:r>
        <w:r>
          <w:rPr>
            <w:webHidden/>
          </w:rPr>
          <w:fldChar w:fldCharType="end"/>
        </w:r>
      </w:hyperlink>
    </w:p>
    <w:p w14:paraId="196CC83E" w14:textId="0B7ED9F3" w:rsidR="00EC7503" w:rsidRDefault="00EC7503">
      <w:pPr>
        <w:pStyle w:val="TableofFigures"/>
        <w:rPr>
          <w:rFonts w:eastAsiaTheme="minorEastAsia" w:cstheme="minorBidi"/>
          <w:kern w:val="2"/>
          <w:sz w:val="24"/>
          <w:szCs w:val="24"/>
          <w14:ligatures w14:val="standardContextual"/>
        </w:rPr>
      </w:pPr>
      <w:hyperlink w:anchor="_Toc230164199" w:history="1">
        <w:r w:rsidRPr="00B545B5">
          <w:rPr>
            <w:rStyle w:val="Hyperlink"/>
            <w:lang w:bidi="en-US"/>
          </w:rPr>
          <w:t>Figure 7</w:t>
        </w:r>
        <w:r w:rsidRPr="00B545B5">
          <w:rPr>
            <w:rStyle w:val="Hyperlink"/>
            <w:lang w:bidi="en-US"/>
          </w:rPr>
          <w:noBreakHyphen/>
          <w:t>46: Endorsed - Requests - Extension – Substitution of Collateral - Timeline Steps</w:t>
        </w:r>
        <w:r>
          <w:rPr>
            <w:webHidden/>
          </w:rPr>
          <w:tab/>
        </w:r>
        <w:r>
          <w:rPr>
            <w:webHidden/>
          </w:rPr>
          <w:fldChar w:fldCharType="begin"/>
        </w:r>
        <w:r>
          <w:rPr>
            <w:webHidden/>
          </w:rPr>
          <w:instrText xml:space="preserve"> PAGEREF _Toc230164199 \h </w:instrText>
        </w:r>
        <w:r>
          <w:rPr>
            <w:webHidden/>
          </w:rPr>
        </w:r>
        <w:r>
          <w:rPr>
            <w:webHidden/>
          </w:rPr>
          <w:fldChar w:fldCharType="separate"/>
        </w:r>
        <w:r>
          <w:rPr>
            <w:webHidden/>
          </w:rPr>
          <w:t>7-61</w:t>
        </w:r>
        <w:r>
          <w:rPr>
            <w:webHidden/>
          </w:rPr>
          <w:fldChar w:fldCharType="end"/>
        </w:r>
      </w:hyperlink>
    </w:p>
    <w:p w14:paraId="7D4AC40B" w14:textId="5B64648B" w:rsidR="00EC7503" w:rsidRDefault="00EC7503">
      <w:pPr>
        <w:pStyle w:val="TableofFigures"/>
        <w:rPr>
          <w:rFonts w:eastAsiaTheme="minorEastAsia" w:cstheme="minorBidi"/>
          <w:kern w:val="2"/>
          <w:sz w:val="24"/>
          <w:szCs w:val="24"/>
          <w14:ligatures w14:val="standardContextual"/>
        </w:rPr>
      </w:pPr>
      <w:hyperlink w:anchor="_Toc230164200" w:history="1">
        <w:r w:rsidRPr="00B545B5">
          <w:rPr>
            <w:rStyle w:val="Hyperlink"/>
            <w:lang w:bidi="en-US"/>
          </w:rPr>
          <w:t>Figure 7</w:t>
        </w:r>
        <w:r w:rsidRPr="00B545B5">
          <w:rPr>
            <w:rStyle w:val="Hyperlink"/>
            <w:lang w:bidi="en-US"/>
          </w:rPr>
          <w:noBreakHyphen/>
          <w:t>47: Endorsed - Requests - Extension – Substitution of Collateral - Edit Step</w:t>
        </w:r>
        <w:r>
          <w:rPr>
            <w:webHidden/>
          </w:rPr>
          <w:tab/>
        </w:r>
        <w:r>
          <w:rPr>
            <w:webHidden/>
          </w:rPr>
          <w:fldChar w:fldCharType="begin"/>
        </w:r>
        <w:r>
          <w:rPr>
            <w:webHidden/>
          </w:rPr>
          <w:instrText xml:space="preserve"> PAGEREF _Toc230164200 \h </w:instrText>
        </w:r>
        <w:r>
          <w:rPr>
            <w:webHidden/>
          </w:rPr>
        </w:r>
        <w:r>
          <w:rPr>
            <w:webHidden/>
          </w:rPr>
          <w:fldChar w:fldCharType="separate"/>
        </w:r>
        <w:r>
          <w:rPr>
            <w:webHidden/>
          </w:rPr>
          <w:t>7-62</w:t>
        </w:r>
        <w:r>
          <w:rPr>
            <w:webHidden/>
          </w:rPr>
          <w:fldChar w:fldCharType="end"/>
        </w:r>
      </w:hyperlink>
    </w:p>
    <w:p w14:paraId="384FCBD0" w14:textId="7286F6BD" w:rsidR="00EC7503" w:rsidRDefault="00EC7503">
      <w:pPr>
        <w:pStyle w:val="TableofFigures"/>
        <w:rPr>
          <w:rFonts w:eastAsiaTheme="minorEastAsia" w:cstheme="minorBidi"/>
          <w:kern w:val="2"/>
          <w:sz w:val="24"/>
          <w:szCs w:val="24"/>
          <w14:ligatures w14:val="standardContextual"/>
        </w:rPr>
      </w:pPr>
      <w:hyperlink w:anchor="_Toc230164201" w:history="1">
        <w:r w:rsidRPr="00B545B5">
          <w:rPr>
            <w:rStyle w:val="Hyperlink"/>
            <w:lang w:bidi="en-US"/>
          </w:rPr>
          <w:t>Figure 7</w:t>
        </w:r>
        <w:r w:rsidRPr="00B545B5">
          <w:rPr>
            <w:rStyle w:val="Hyperlink"/>
            <w:lang w:bidi="en-US"/>
          </w:rPr>
          <w:noBreakHyphen/>
          <w:t>48: Endorsed - Requests - Extension – Substitution of Collateral - New Step</w:t>
        </w:r>
        <w:r>
          <w:rPr>
            <w:webHidden/>
          </w:rPr>
          <w:tab/>
        </w:r>
        <w:r>
          <w:rPr>
            <w:webHidden/>
          </w:rPr>
          <w:fldChar w:fldCharType="begin"/>
        </w:r>
        <w:r>
          <w:rPr>
            <w:webHidden/>
          </w:rPr>
          <w:instrText xml:space="preserve"> PAGEREF _Toc230164201 \h </w:instrText>
        </w:r>
        <w:r>
          <w:rPr>
            <w:webHidden/>
          </w:rPr>
        </w:r>
        <w:r>
          <w:rPr>
            <w:webHidden/>
          </w:rPr>
          <w:fldChar w:fldCharType="separate"/>
        </w:r>
        <w:r>
          <w:rPr>
            <w:webHidden/>
          </w:rPr>
          <w:t>7-62</w:t>
        </w:r>
        <w:r>
          <w:rPr>
            <w:webHidden/>
          </w:rPr>
          <w:fldChar w:fldCharType="end"/>
        </w:r>
      </w:hyperlink>
    </w:p>
    <w:p w14:paraId="684AC11A" w14:textId="30AD912D" w:rsidR="00EC7503" w:rsidRDefault="00EC7503">
      <w:pPr>
        <w:pStyle w:val="TableofFigures"/>
        <w:rPr>
          <w:rFonts w:eastAsiaTheme="minorEastAsia" w:cstheme="minorBidi"/>
          <w:kern w:val="2"/>
          <w:sz w:val="24"/>
          <w:szCs w:val="24"/>
          <w14:ligatures w14:val="standardContextual"/>
        </w:rPr>
      </w:pPr>
      <w:hyperlink w:anchor="_Toc230164202" w:history="1">
        <w:r w:rsidRPr="00B545B5">
          <w:rPr>
            <w:rStyle w:val="Hyperlink"/>
            <w:lang w:bidi="en-US"/>
          </w:rPr>
          <w:t>Figure 7</w:t>
        </w:r>
        <w:r w:rsidRPr="00B545B5">
          <w:rPr>
            <w:rStyle w:val="Hyperlink"/>
            <w:lang w:bidi="en-US"/>
          </w:rPr>
          <w:noBreakHyphen/>
          <w:t>49: Endorsed - Requests - Setup Search</w:t>
        </w:r>
        <w:r>
          <w:rPr>
            <w:webHidden/>
          </w:rPr>
          <w:tab/>
        </w:r>
        <w:r>
          <w:rPr>
            <w:webHidden/>
          </w:rPr>
          <w:fldChar w:fldCharType="begin"/>
        </w:r>
        <w:r>
          <w:rPr>
            <w:webHidden/>
          </w:rPr>
          <w:instrText xml:space="preserve"> PAGEREF _Toc230164202 \h </w:instrText>
        </w:r>
        <w:r>
          <w:rPr>
            <w:webHidden/>
          </w:rPr>
        </w:r>
        <w:r>
          <w:rPr>
            <w:webHidden/>
          </w:rPr>
          <w:fldChar w:fldCharType="separate"/>
        </w:r>
        <w:r>
          <w:rPr>
            <w:webHidden/>
          </w:rPr>
          <w:t>7-63</w:t>
        </w:r>
        <w:r>
          <w:rPr>
            <w:webHidden/>
          </w:rPr>
          <w:fldChar w:fldCharType="end"/>
        </w:r>
      </w:hyperlink>
    </w:p>
    <w:p w14:paraId="16DEFAC8" w14:textId="6507B4C1" w:rsidR="00EC7503" w:rsidRDefault="00EC7503">
      <w:pPr>
        <w:pStyle w:val="TableofFigures"/>
        <w:rPr>
          <w:rFonts w:eastAsiaTheme="minorEastAsia" w:cstheme="minorBidi"/>
          <w:kern w:val="2"/>
          <w:sz w:val="24"/>
          <w:szCs w:val="24"/>
          <w14:ligatures w14:val="standardContextual"/>
        </w:rPr>
      </w:pPr>
      <w:hyperlink w:anchor="_Toc230164203" w:history="1">
        <w:r w:rsidRPr="00B545B5">
          <w:rPr>
            <w:rStyle w:val="Hyperlink"/>
            <w:lang w:bidi="en-US"/>
          </w:rPr>
          <w:t>Figure 7</w:t>
        </w:r>
        <w:r w:rsidRPr="00B545B5">
          <w:rPr>
            <w:rStyle w:val="Hyperlink"/>
            <w:lang w:bidi="en-US"/>
          </w:rPr>
          <w:noBreakHyphen/>
          <w:t>50: Endorsed - Requests - Zero Balance - Edit Servicing Management</w:t>
        </w:r>
        <w:r>
          <w:rPr>
            <w:webHidden/>
          </w:rPr>
          <w:tab/>
        </w:r>
        <w:r>
          <w:rPr>
            <w:webHidden/>
          </w:rPr>
          <w:fldChar w:fldCharType="begin"/>
        </w:r>
        <w:r>
          <w:rPr>
            <w:webHidden/>
          </w:rPr>
          <w:instrText xml:space="preserve"> PAGEREF _Toc230164203 \h </w:instrText>
        </w:r>
        <w:r>
          <w:rPr>
            <w:webHidden/>
          </w:rPr>
        </w:r>
        <w:r>
          <w:rPr>
            <w:webHidden/>
          </w:rPr>
          <w:fldChar w:fldCharType="separate"/>
        </w:r>
        <w:r>
          <w:rPr>
            <w:webHidden/>
          </w:rPr>
          <w:t>7-64</w:t>
        </w:r>
        <w:r>
          <w:rPr>
            <w:webHidden/>
          </w:rPr>
          <w:fldChar w:fldCharType="end"/>
        </w:r>
      </w:hyperlink>
    </w:p>
    <w:p w14:paraId="0347998F" w14:textId="7E918485" w:rsidR="00EC7503" w:rsidRDefault="00EC7503">
      <w:pPr>
        <w:pStyle w:val="TableofFigures"/>
        <w:rPr>
          <w:rFonts w:eastAsiaTheme="minorEastAsia" w:cstheme="minorBidi"/>
          <w:kern w:val="2"/>
          <w:sz w:val="24"/>
          <w:szCs w:val="24"/>
          <w14:ligatures w14:val="standardContextual"/>
        </w:rPr>
      </w:pPr>
      <w:hyperlink w:anchor="_Toc230164204" w:history="1">
        <w:r w:rsidRPr="00B545B5">
          <w:rPr>
            <w:rStyle w:val="Hyperlink"/>
            <w:lang w:bidi="en-US"/>
          </w:rPr>
          <w:t>Figure 7</w:t>
        </w:r>
        <w:r w:rsidRPr="00B545B5">
          <w:rPr>
            <w:rStyle w:val="Hyperlink"/>
            <w:lang w:bidi="en-US"/>
          </w:rPr>
          <w:noBreakHyphen/>
          <w:t>51: Endorsed - Requests - Zero Balance - Timeline Steps</w:t>
        </w:r>
        <w:r>
          <w:rPr>
            <w:webHidden/>
          </w:rPr>
          <w:tab/>
        </w:r>
        <w:r>
          <w:rPr>
            <w:webHidden/>
          </w:rPr>
          <w:fldChar w:fldCharType="begin"/>
        </w:r>
        <w:r>
          <w:rPr>
            <w:webHidden/>
          </w:rPr>
          <w:instrText xml:space="preserve"> PAGEREF _Toc230164204 \h </w:instrText>
        </w:r>
        <w:r>
          <w:rPr>
            <w:webHidden/>
          </w:rPr>
        </w:r>
        <w:r>
          <w:rPr>
            <w:webHidden/>
          </w:rPr>
          <w:fldChar w:fldCharType="separate"/>
        </w:r>
        <w:r>
          <w:rPr>
            <w:webHidden/>
          </w:rPr>
          <w:t>7-64</w:t>
        </w:r>
        <w:r>
          <w:rPr>
            <w:webHidden/>
          </w:rPr>
          <w:fldChar w:fldCharType="end"/>
        </w:r>
      </w:hyperlink>
    </w:p>
    <w:p w14:paraId="6CDAC0B0" w14:textId="24A9D3DC" w:rsidR="00EC7503" w:rsidRDefault="00EC7503">
      <w:pPr>
        <w:pStyle w:val="TableofFigures"/>
        <w:rPr>
          <w:rFonts w:eastAsiaTheme="minorEastAsia" w:cstheme="minorBidi"/>
          <w:kern w:val="2"/>
          <w:sz w:val="24"/>
          <w:szCs w:val="24"/>
          <w14:ligatures w14:val="standardContextual"/>
        </w:rPr>
      </w:pPr>
      <w:hyperlink w:anchor="_Toc230164205" w:history="1">
        <w:r w:rsidRPr="00B545B5">
          <w:rPr>
            <w:rStyle w:val="Hyperlink"/>
            <w:lang w:bidi="en-US"/>
          </w:rPr>
          <w:t>Figure 7</w:t>
        </w:r>
        <w:r w:rsidRPr="00B545B5">
          <w:rPr>
            <w:rStyle w:val="Hyperlink"/>
            <w:lang w:bidi="en-US"/>
          </w:rPr>
          <w:noBreakHyphen/>
          <w:t>52: Endorsed - Requests - Zero Balance - Edit Step</w:t>
        </w:r>
        <w:r>
          <w:rPr>
            <w:webHidden/>
          </w:rPr>
          <w:tab/>
        </w:r>
        <w:r>
          <w:rPr>
            <w:webHidden/>
          </w:rPr>
          <w:fldChar w:fldCharType="begin"/>
        </w:r>
        <w:r>
          <w:rPr>
            <w:webHidden/>
          </w:rPr>
          <w:instrText xml:space="preserve"> PAGEREF _Toc230164205 \h </w:instrText>
        </w:r>
        <w:r>
          <w:rPr>
            <w:webHidden/>
          </w:rPr>
        </w:r>
        <w:r>
          <w:rPr>
            <w:webHidden/>
          </w:rPr>
          <w:fldChar w:fldCharType="separate"/>
        </w:r>
        <w:r>
          <w:rPr>
            <w:webHidden/>
          </w:rPr>
          <w:t>7-64</w:t>
        </w:r>
        <w:r>
          <w:rPr>
            <w:webHidden/>
          </w:rPr>
          <w:fldChar w:fldCharType="end"/>
        </w:r>
      </w:hyperlink>
    </w:p>
    <w:p w14:paraId="1F1F138E" w14:textId="594703D2" w:rsidR="00EC7503" w:rsidRDefault="00EC7503">
      <w:pPr>
        <w:pStyle w:val="TableofFigures"/>
        <w:rPr>
          <w:rFonts w:eastAsiaTheme="minorEastAsia" w:cstheme="minorBidi"/>
          <w:kern w:val="2"/>
          <w:sz w:val="24"/>
          <w:szCs w:val="24"/>
          <w14:ligatures w14:val="standardContextual"/>
        </w:rPr>
      </w:pPr>
      <w:hyperlink w:anchor="_Toc230164206" w:history="1">
        <w:r w:rsidRPr="00B545B5">
          <w:rPr>
            <w:rStyle w:val="Hyperlink"/>
            <w:lang w:bidi="en-US"/>
          </w:rPr>
          <w:t>Figure 7</w:t>
        </w:r>
        <w:r w:rsidRPr="00B545B5">
          <w:rPr>
            <w:rStyle w:val="Hyperlink"/>
            <w:lang w:bidi="en-US"/>
          </w:rPr>
          <w:noBreakHyphen/>
          <w:t>53: Endorsed - Release - Search – Release 2</w:t>
        </w:r>
        <w:r w:rsidRPr="00B545B5">
          <w:rPr>
            <w:rStyle w:val="Hyperlink"/>
            <w:vertAlign w:val="superscript"/>
            <w:lang w:bidi="en-US"/>
          </w:rPr>
          <w:t>nd</w:t>
        </w:r>
        <w:r>
          <w:rPr>
            <w:webHidden/>
          </w:rPr>
          <w:tab/>
        </w:r>
        <w:r>
          <w:rPr>
            <w:webHidden/>
          </w:rPr>
          <w:fldChar w:fldCharType="begin"/>
        </w:r>
        <w:r>
          <w:rPr>
            <w:webHidden/>
          </w:rPr>
          <w:instrText xml:space="preserve"> PAGEREF _Toc230164206 \h </w:instrText>
        </w:r>
        <w:r>
          <w:rPr>
            <w:webHidden/>
          </w:rPr>
        </w:r>
        <w:r>
          <w:rPr>
            <w:webHidden/>
          </w:rPr>
          <w:fldChar w:fldCharType="separate"/>
        </w:r>
        <w:r>
          <w:rPr>
            <w:webHidden/>
          </w:rPr>
          <w:t>7-70</w:t>
        </w:r>
        <w:r>
          <w:rPr>
            <w:webHidden/>
          </w:rPr>
          <w:fldChar w:fldCharType="end"/>
        </w:r>
      </w:hyperlink>
    </w:p>
    <w:p w14:paraId="063E037C" w14:textId="52ABB903" w:rsidR="00EC7503" w:rsidRDefault="00EC7503">
      <w:pPr>
        <w:pStyle w:val="TableofFigures"/>
        <w:rPr>
          <w:rFonts w:eastAsiaTheme="minorEastAsia" w:cstheme="minorBidi"/>
          <w:kern w:val="2"/>
          <w:sz w:val="24"/>
          <w:szCs w:val="24"/>
          <w14:ligatures w14:val="standardContextual"/>
        </w:rPr>
      </w:pPr>
      <w:hyperlink w:anchor="_Toc230164207" w:history="1">
        <w:r w:rsidRPr="00B545B5">
          <w:rPr>
            <w:rStyle w:val="Hyperlink"/>
            <w:lang w:bidi="en-US"/>
          </w:rPr>
          <w:t>Figure 7</w:t>
        </w:r>
        <w:r w:rsidRPr="00B545B5">
          <w:rPr>
            <w:rStyle w:val="Hyperlink"/>
            <w:lang w:bidi="en-US"/>
          </w:rPr>
          <w:noBreakHyphen/>
          <w:t>54: Endorsed - Release – Release 2</w:t>
        </w:r>
        <w:r w:rsidRPr="00B545B5">
          <w:rPr>
            <w:rStyle w:val="Hyperlink"/>
            <w:vertAlign w:val="superscript"/>
            <w:lang w:bidi="en-US"/>
          </w:rPr>
          <w:t>nd</w:t>
        </w:r>
        <w:r w:rsidRPr="00B545B5">
          <w:rPr>
            <w:rStyle w:val="Hyperlink"/>
            <w:lang w:bidi="en-US"/>
          </w:rPr>
          <w:t xml:space="preserve"> - Timeline Steps</w:t>
        </w:r>
        <w:r>
          <w:rPr>
            <w:webHidden/>
          </w:rPr>
          <w:tab/>
        </w:r>
        <w:r>
          <w:rPr>
            <w:webHidden/>
          </w:rPr>
          <w:fldChar w:fldCharType="begin"/>
        </w:r>
        <w:r>
          <w:rPr>
            <w:webHidden/>
          </w:rPr>
          <w:instrText xml:space="preserve"> PAGEREF _Toc230164207 \h </w:instrText>
        </w:r>
        <w:r>
          <w:rPr>
            <w:webHidden/>
          </w:rPr>
        </w:r>
        <w:r>
          <w:rPr>
            <w:webHidden/>
          </w:rPr>
          <w:fldChar w:fldCharType="separate"/>
        </w:r>
        <w:r>
          <w:rPr>
            <w:webHidden/>
          </w:rPr>
          <w:t>7-70</w:t>
        </w:r>
        <w:r>
          <w:rPr>
            <w:webHidden/>
          </w:rPr>
          <w:fldChar w:fldCharType="end"/>
        </w:r>
      </w:hyperlink>
    </w:p>
    <w:p w14:paraId="141857CF" w14:textId="1FA7F9C8" w:rsidR="00EC7503" w:rsidRDefault="00EC7503">
      <w:pPr>
        <w:pStyle w:val="TableofFigures"/>
        <w:rPr>
          <w:rFonts w:eastAsiaTheme="minorEastAsia" w:cstheme="minorBidi"/>
          <w:kern w:val="2"/>
          <w:sz w:val="24"/>
          <w:szCs w:val="24"/>
          <w14:ligatures w14:val="standardContextual"/>
        </w:rPr>
      </w:pPr>
      <w:hyperlink w:anchor="_Toc230164208" w:history="1">
        <w:r w:rsidRPr="00B545B5">
          <w:rPr>
            <w:rStyle w:val="Hyperlink"/>
            <w:lang w:bidi="en-US"/>
          </w:rPr>
          <w:t>Figure 7</w:t>
        </w:r>
        <w:r w:rsidRPr="00B545B5">
          <w:rPr>
            <w:rStyle w:val="Hyperlink"/>
            <w:lang w:bidi="en-US"/>
          </w:rPr>
          <w:noBreakHyphen/>
          <w:t>55: Endorsed - Release – Release 2</w:t>
        </w:r>
        <w:r w:rsidRPr="00B545B5">
          <w:rPr>
            <w:rStyle w:val="Hyperlink"/>
            <w:vertAlign w:val="superscript"/>
            <w:lang w:bidi="en-US"/>
          </w:rPr>
          <w:t>nd</w:t>
        </w:r>
        <w:r w:rsidRPr="00B545B5">
          <w:rPr>
            <w:rStyle w:val="Hyperlink"/>
            <w:lang w:bidi="en-US"/>
          </w:rPr>
          <w:t xml:space="preserve"> – Edit Step</w:t>
        </w:r>
        <w:r>
          <w:rPr>
            <w:webHidden/>
          </w:rPr>
          <w:tab/>
        </w:r>
        <w:r>
          <w:rPr>
            <w:webHidden/>
          </w:rPr>
          <w:fldChar w:fldCharType="begin"/>
        </w:r>
        <w:r>
          <w:rPr>
            <w:webHidden/>
          </w:rPr>
          <w:instrText xml:space="preserve"> PAGEREF _Toc230164208 \h </w:instrText>
        </w:r>
        <w:r>
          <w:rPr>
            <w:webHidden/>
          </w:rPr>
        </w:r>
        <w:r>
          <w:rPr>
            <w:webHidden/>
          </w:rPr>
          <w:fldChar w:fldCharType="separate"/>
        </w:r>
        <w:r>
          <w:rPr>
            <w:webHidden/>
          </w:rPr>
          <w:t>7-70</w:t>
        </w:r>
        <w:r>
          <w:rPr>
            <w:webHidden/>
          </w:rPr>
          <w:fldChar w:fldCharType="end"/>
        </w:r>
      </w:hyperlink>
    </w:p>
    <w:p w14:paraId="04ED56AD" w14:textId="76D7243B" w:rsidR="00EC7503" w:rsidRDefault="00EC7503">
      <w:pPr>
        <w:pStyle w:val="TableofFigures"/>
        <w:rPr>
          <w:rFonts w:eastAsiaTheme="minorEastAsia" w:cstheme="minorBidi"/>
          <w:kern w:val="2"/>
          <w:sz w:val="24"/>
          <w:szCs w:val="24"/>
          <w14:ligatures w14:val="standardContextual"/>
        </w:rPr>
      </w:pPr>
      <w:hyperlink w:anchor="_Toc230164209" w:history="1">
        <w:r w:rsidRPr="00B545B5">
          <w:rPr>
            <w:rStyle w:val="Hyperlink"/>
            <w:lang w:bidi="en-US"/>
          </w:rPr>
          <w:t>Figure 7</w:t>
        </w:r>
        <w:r w:rsidRPr="00B545B5">
          <w:rPr>
            <w:rStyle w:val="Hyperlink"/>
            <w:lang w:bidi="en-US"/>
          </w:rPr>
          <w:noBreakHyphen/>
          <w:t>56: Endorsed - Release – Release 2</w:t>
        </w:r>
        <w:r w:rsidRPr="00B545B5">
          <w:rPr>
            <w:rStyle w:val="Hyperlink"/>
            <w:vertAlign w:val="superscript"/>
            <w:lang w:bidi="en-US"/>
          </w:rPr>
          <w:t>nd</w:t>
        </w:r>
        <w:r w:rsidRPr="00B545B5">
          <w:rPr>
            <w:rStyle w:val="Hyperlink"/>
            <w:lang w:bidi="en-US"/>
          </w:rPr>
          <w:t xml:space="preserve"> – New Step</w:t>
        </w:r>
        <w:r>
          <w:rPr>
            <w:webHidden/>
          </w:rPr>
          <w:tab/>
        </w:r>
        <w:r>
          <w:rPr>
            <w:webHidden/>
          </w:rPr>
          <w:fldChar w:fldCharType="begin"/>
        </w:r>
        <w:r>
          <w:rPr>
            <w:webHidden/>
          </w:rPr>
          <w:instrText xml:space="preserve"> PAGEREF _Toc230164209 \h </w:instrText>
        </w:r>
        <w:r>
          <w:rPr>
            <w:webHidden/>
          </w:rPr>
        </w:r>
        <w:r>
          <w:rPr>
            <w:webHidden/>
          </w:rPr>
          <w:fldChar w:fldCharType="separate"/>
        </w:r>
        <w:r>
          <w:rPr>
            <w:webHidden/>
          </w:rPr>
          <w:t>7-71</w:t>
        </w:r>
        <w:r>
          <w:rPr>
            <w:webHidden/>
          </w:rPr>
          <w:fldChar w:fldCharType="end"/>
        </w:r>
      </w:hyperlink>
    </w:p>
    <w:p w14:paraId="2022E059" w14:textId="3104B7F6" w:rsidR="00EC7503" w:rsidRDefault="00EC7503">
      <w:pPr>
        <w:pStyle w:val="TableofFigures"/>
        <w:rPr>
          <w:rFonts w:eastAsiaTheme="minorEastAsia" w:cstheme="minorBidi"/>
          <w:kern w:val="2"/>
          <w:sz w:val="24"/>
          <w:szCs w:val="24"/>
          <w14:ligatures w14:val="standardContextual"/>
        </w:rPr>
      </w:pPr>
      <w:hyperlink w:anchor="_Toc230164210" w:history="1">
        <w:r w:rsidRPr="00B545B5">
          <w:rPr>
            <w:rStyle w:val="Hyperlink"/>
            <w:lang w:bidi="en-US"/>
          </w:rPr>
          <w:t>Figure 7</w:t>
        </w:r>
        <w:r w:rsidRPr="00B545B5">
          <w:rPr>
            <w:rStyle w:val="Hyperlink"/>
            <w:lang w:bidi="en-US"/>
          </w:rPr>
          <w:noBreakHyphen/>
          <w:t>57: Assigned - Compliance - Setup Search</w:t>
        </w:r>
        <w:r>
          <w:rPr>
            <w:webHidden/>
          </w:rPr>
          <w:tab/>
        </w:r>
        <w:r>
          <w:rPr>
            <w:webHidden/>
          </w:rPr>
          <w:fldChar w:fldCharType="begin"/>
        </w:r>
        <w:r>
          <w:rPr>
            <w:webHidden/>
          </w:rPr>
          <w:instrText xml:space="preserve"> PAGEREF _Toc230164210 \h </w:instrText>
        </w:r>
        <w:r>
          <w:rPr>
            <w:webHidden/>
          </w:rPr>
        </w:r>
        <w:r>
          <w:rPr>
            <w:webHidden/>
          </w:rPr>
          <w:fldChar w:fldCharType="separate"/>
        </w:r>
        <w:r>
          <w:rPr>
            <w:webHidden/>
          </w:rPr>
          <w:t>7-78</w:t>
        </w:r>
        <w:r>
          <w:rPr>
            <w:webHidden/>
          </w:rPr>
          <w:fldChar w:fldCharType="end"/>
        </w:r>
      </w:hyperlink>
    </w:p>
    <w:p w14:paraId="75058454" w14:textId="5A1ABB18" w:rsidR="00EC7503" w:rsidRDefault="00EC7503">
      <w:pPr>
        <w:pStyle w:val="TableofFigures"/>
        <w:rPr>
          <w:rFonts w:eastAsiaTheme="minorEastAsia" w:cstheme="minorBidi"/>
          <w:kern w:val="2"/>
          <w:sz w:val="24"/>
          <w:szCs w:val="24"/>
          <w14:ligatures w14:val="standardContextual"/>
        </w:rPr>
      </w:pPr>
      <w:hyperlink w:anchor="_Toc230164211" w:history="1">
        <w:r w:rsidRPr="00B545B5">
          <w:rPr>
            <w:rStyle w:val="Hyperlink"/>
            <w:lang w:bidi="en-US"/>
          </w:rPr>
          <w:t>Figure 7</w:t>
        </w:r>
        <w:r w:rsidRPr="00B545B5">
          <w:rPr>
            <w:rStyle w:val="Hyperlink"/>
            <w:lang w:bidi="en-US"/>
          </w:rPr>
          <w:noBreakHyphen/>
          <w:t>58: Assigned - Compliance - Taxes Delinquent - Edit Servicing Management</w:t>
        </w:r>
        <w:r>
          <w:rPr>
            <w:webHidden/>
          </w:rPr>
          <w:tab/>
        </w:r>
        <w:r>
          <w:rPr>
            <w:webHidden/>
          </w:rPr>
          <w:fldChar w:fldCharType="begin"/>
        </w:r>
        <w:r>
          <w:rPr>
            <w:webHidden/>
          </w:rPr>
          <w:instrText xml:space="preserve"> PAGEREF _Toc230164211 \h </w:instrText>
        </w:r>
        <w:r>
          <w:rPr>
            <w:webHidden/>
          </w:rPr>
        </w:r>
        <w:r>
          <w:rPr>
            <w:webHidden/>
          </w:rPr>
          <w:fldChar w:fldCharType="separate"/>
        </w:r>
        <w:r>
          <w:rPr>
            <w:webHidden/>
          </w:rPr>
          <w:t>7-78</w:t>
        </w:r>
        <w:r>
          <w:rPr>
            <w:webHidden/>
          </w:rPr>
          <w:fldChar w:fldCharType="end"/>
        </w:r>
      </w:hyperlink>
    </w:p>
    <w:p w14:paraId="6FB28E16" w14:textId="6304C63F" w:rsidR="00EC7503" w:rsidRDefault="00EC7503">
      <w:pPr>
        <w:pStyle w:val="TableofFigures"/>
        <w:rPr>
          <w:rFonts w:eastAsiaTheme="minorEastAsia" w:cstheme="minorBidi"/>
          <w:kern w:val="2"/>
          <w:sz w:val="24"/>
          <w:szCs w:val="24"/>
          <w14:ligatures w14:val="standardContextual"/>
        </w:rPr>
      </w:pPr>
      <w:hyperlink w:anchor="_Toc230164212" w:history="1">
        <w:r w:rsidRPr="00B545B5">
          <w:rPr>
            <w:rStyle w:val="Hyperlink"/>
            <w:lang w:bidi="en-US"/>
          </w:rPr>
          <w:t>Figure 7</w:t>
        </w:r>
        <w:r w:rsidRPr="00B545B5">
          <w:rPr>
            <w:rStyle w:val="Hyperlink"/>
            <w:lang w:bidi="en-US"/>
          </w:rPr>
          <w:noBreakHyphen/>
          <w:t>59: Assigned - Compliance - Taxes Delinquent - Timeline Steps</w:t>
        </w:r>
        <w:r>
          <w:rPr>
            <w:webHidden/>
          </w:rPr>
          <w:tab/>
        </w:r>
        <w:r>
          <w:rPr>
            <w:webHidden/>
          </w:rPr>
          <w:fldChar w:fldCharType="begin"/>
        </w:r>
        <w:r>
          <w:rPr>
            <w:webHidden/>
          </w:rPr>
          <w:instrText xml:space="preserve"> PAGEREF _Toc230164212 \h </w:instrText>
        </w:r>
        <w:r>
          <w:rPr>
            <w:webHidden/>
          </w:rPr>
        </w:r>
        <w:r>
          <w:rPr>
            <w:webHidden/>
          </w:rPr>
          <w:fldChar w:fldCharType="separate"/>
        </w:r>
        <w:r>
          <w:rPr>
            <w:webHidden/>
          </w:rPr>
          <w:t>7-79</w:t>
        </w:r>
        <w:r>
          <w:rPr>
            <w:webHidden/>
          </w:rPr>
          <w:fldChar w:fldCharType="end"/>
        </w:r>
      </w:hyperlink>
    </w:p>
    <w:p w14:paraId="3001E0B2" w14:textId="427E0E79" w:rsidR="00EC7503" w:rsidRDefault="00EC7503">
      <w:pPr>
        <w:pStyle w:val="TableofFigures"/>
        <w:rPr>
          <w:rFonts w:eastAsiaTheme="minorEastAsia" w:cstheme="minorBidi"/>
          <w:kern w:val="2"/>
          <w:sz w:val="24"/>
          <w:szCs w:val="24"/>
          <w14:ligatures w14:val="standardContextual"/>
        </w:rPr>
      </w:pPr>
      <w:hyperlink w:anchor="_Toc230164213" w:history="1">
        <w:r w:rsidRPr="00B545B5">
          <w:rPr>
            <w:rStyle w:val="Hyperlink"/>
            <w:lang w:bidi="en-US"/>
          </w:rPr>
          <w:t>Figure 7</w:t>
        </w:r>
        <w:r w:rsidRPr="00B545B5">
          <w:rPr>
            <w:rStyle w:val="Hyperlink"/>
            <w:lang w:bidi="en-US"/>
          </w:rPr>
          <w:noBreakHyphen/>
          <w:t>60: Assigned - Compliance - Taxes Delinquent - New Step</w:t>
        </w:r>
        <w:r>
          <w:rPr>
            <w:webHidden/>
          </w:rPr>
          <w:tab/>
        </w:r>
        <w:r>
          <w:rPr>
            <w:webHidden/>
          </w:rPr>
          <w:fldChar w:fldCharType="begin"/>
        </w:r>
        <w:r>
          <w:rPr>
            <w:webHidden/>
          </w:rPr>
          <w:instrText xml:space="preserve"> PAGEREF _Toc230164213 \h </w:instrText>
        </w:r>
        <w:r>
          <w:rPr>
            <w:webHidden/>
          </w:rPr>
        </w:r>
        <w:r>
          <w:rPr>
            <w:webHidden/>
          </w:rPr>
          <w:fldChar w:fldCharType="separate"/>
        </w:r>
        <w:r>
          <w:rPr>
            <w:webHidden/>
          </w:rPr>
          <w:t>7-79</w:t>
        </w:r>
        <w:r>
          <w:rPr>
            <w:webHidden/>
          </w:rPr>
          <w:fldChar w:fldCharType="end"/>
        </w:r>
      </w:hyperlink>
    </w:p>
    <w:p w14:paraId="5315EC7F" w14:textId="44908135" w:rsidR="00EC7503" w:rsidRDefault="00EC7503">
      <w:pPr>
        <w:pStyle w:val="TableofFigures"/>
        <w:rPr>
          <w:rFonts w:eastAsiaTheme="minorEastAsia" w:cstheme="minorBidi"/>
          <w:kern w:val="2"/>
          <w:sz w:val="24"/>
          <w:szCs w:val="24"/>
          <w14:ligatures w14:val="standardContextual"/>
        </w:rPr>
      </w:pPr>
      <w:hyperlink w:anchor="_Toc230164214" w:history="1">
        <w:r w:rsidRPr="00B545B5">
          <w:rPr>
            <w:rStyle w:val="Hyperlink"/>
            <w:lang w:bidi="en-US"/>
          </w:rPr>
          <w:t>Figure 7</w:t>
        </w:r>
        <w:r w:rsidRPr="00B545B5">
          <w:rPr>
            <w:rStyle w:val="Hyperlink"/>
            <w:lang w:bidi="en-US"/>
          </w:rPr>
          <w:noBreakHyphen/>
          <w:t>61: Assigned - Disposition - Loss Mitigation - Pre-Foreclosure - Edit Step</w:t>
        </w:r>
        <w:r>
          <w:rPr>
            <w:webHidden/>
          </w:rPr>
          <w:tab/>
        </w:r>
        <w:r>
          <w:rPr>
            <w:webHidden/>
          </w:rPr>
          <w:fldChar w:fldCharType="begin"/>
        </w:r>
        <w:r>
          <w:rPr>
            <w:webHidden/>
          </w:rPr>
          <w:instrText xml:space="preserve"> PAGEREF _Toc230164214 \h </w:instrText>
        </w:r>
        <w:r>
          <w:rPr>
            <w:webHidden/>
          </w:rPr>
        </w:r>
        <w:r>
          <w:rPr>
            <w:webHidden/>
          </w:rPr>
          <w:fldChar w:fldCharType="separate"/>
        </w:r>
        <w:r>
          <w:rPr>
            <w:webHidden/>
          </w:rPr>
          <w:t>7-85</w:t>
        </w:r>
        <w:r>
          <w:rPr>
            <w:webHidden/>
          </w:rPr>
          <w:fldChar w:fldCharType="end"/>
        </w:r>
      </w:hyperlink>
    </w:p>
    <w:p w14:paraId="0B1EAA31" w14:textId="49560AB4" w:rsidR="00EC7503" w:rsidRDefault="00EC7503">
      <w:pPr>
        <w:pStyle w:val="TableofFigures"/>
        <w:rPr>
          <w:rFonts w:eastAsiaTheme="minorEastAsia" w:cstheme="minorBidi"/>
          <w:kern w:val="2"/>
          <w:sz w:val="24"/>
          <w:szCs w:val="24"/>
          <w14:ligatures w14:val="standardContextual"/>
        </w:rPr>
      </w:pPr>
      <w:hyperlink w:anchor="_Toc230164215" w:history="1">
        <w:r w:rsidRPr="00B545B5">
          <w:rPr>
            <w:rStyle w:val="Hyperlink"/>
            <w:lang w:bidi="en-US"/>
          </w:rPr>
          <w:t>Figure 7</w:t>
        </w:r>
        <w:r w:rsidRPr="00B545B5">
          <w:rPr>
            <w:rStyle w:val="Hyperlink"/>
            <w:lang w:bidi="en-US"/>
          </w:rPr>
          <w:noBreakHyphen/>
          <w:t>62: Assigned - Release - Search</w:t>
        </w:r>
        <w:r>
          <w:rPr>
            <w:webHidden/>
          </w:rPr>
          <w:tab/>
        </w:r>
        <w:r>
          <w:rPr>
            <w:webHidden/>
          </w:rPr>
          <w:fldChar w:fldCharType="begin"/>
        </w:r>
        <w:r>
          <w:rPr>
            <w:webHidden/>
          </w:rPr>
          <w:instrText xml:space="preserve"> PAGEREF _Toc230164215 \h </w:instrText>
        </w:r>
        <w:r>
          <w:rPr>
            <w:webHidden/>
          </w:rPr>
        </w:r>
        <w:r>
          <w:rPr>
            <w:webHidden/>
          </w:rPr>
          <w:fldChar w:fldCharType="separate"/>
        </w:r>
        <w:r>
          <w:rPr>
            <w:webHidden/>
          </w:rPr>
          <w:t>7-100</w:t>
        </w:r>
        <w:r>
          <w:rPr>
            <w:webHidden/>
          </w:rPr>
          <w:fldChar w:fldCharType="end"/>
        </w:r>
      </w:hyperlink>
    </w:p>
    <w:p w14:paraId="3273DC6A" w14:textId="72E31DB0" w:rsidR="00EC7503" w:rsidRDefault="00EC7503">
      <w:pPr>
        <w:pStyle w:val="TableofFigures"/>
        <w:rPr>
          <w:rFonts w:eastAsiaTheme="minorEastAsia" w:cstheme="minorBidi"/>
          <w:kern w:val="2"/>
          <w:sz w:val="24"/>
          <w:szCs w:val="24"/>
          <w14:ligatures w14:val="standardContextual"/>
        </w:rPr>
      </w:pPr>
      <w:hyperlink w:anchor="_Toc230164216" w:history="1">
        <w:r w:rsidRPr="00B545B5">
          <w:rPr>
            <w:rStyle w:val="Hyperlink"/>
            <w:lang w:bidi="en-US"/>
          </w:rPr>
          <w:t>Figure 7</w:t>
        </w:r>
        <w:r w:rsidRPr="00B545B5">
          <w:rPr>
            <w:rStyle w:val="Hyperlink"/>
            <w:lang w:bidi="en-US"/>
          </w:rPr>
          <w:noBreakHyphen/>
          <w:t>63: Assigned - Release - Release 1st - Timeline Steps</w:t>
        </w:r>
        <w:r>
          <w:rPr>
            <w:webHidden/>
          </w:rPr>
          <w:tab/>
        </w:r>
        <w:r>
          <w:rPr>
            <w:webHidden/>
          </w:rPr>
          <w:fldChar w:fldCharType="begin"/>
        </w:r>
        <w:r>
          <w:rPr>
            <w:webHidden/>
          </w:rPr>
          <w:instrText xml:space="preserve"> PAGEREF _Toc230164216 \h </w:instrText>
        </w:r>
        <w:r>
          <w:rPr>
            <w:webHidden/>
          </w:rPr>
        </w:r>
        <w:r>
          <w:rPr>
            <w:webHidden/>
          </w:rPr>
          <w:fldChar w:fldCharType="separate"/>
        </w:r>
        <w:r>
          <w:rPr>
            <w:webHidden/>
          </w:rPr>
          <w:t>7-100</w:t>
        </w:r>
        <w:r>
          <w:rPr>
            <w:webHidden/>
          </w:rPr>
          <w:fldChar w:fldCharType="end"/>
        </w:r>
      </w:hyperlink>
    </w:p>
    <w:p w14:paraId="21DB9458" w14:textId="527DB14B" w:rsidR="00EC7503" w:rsidRDefault="00EC7503">
      <w:pPr>
        <w:pStyle w:val="TableofFigures"/>
        <w:rPr>
          <w:rFonts w:eastAsiaTheme="minorEastAsia" w:cstheme="minorBidi"/>
          <w:kern w:val="2"/>
          <w:sz w:val="24"/>
          <w:szCs w:val="24"/>
          <w14:ligatures w14:val="standardContextual"/>
        </w:rPr>
      </w:pPr>
      <w:hyperlink w:anchor="_Toc230164217" w:history="1">
        <w:r w:rsidRPr="00B545B5">
          <w:rPr>
            <w:rStyle w:val="Hyperlink"/>
            <w:lang w:bidi="en-US"/>
          </w:rPr>
          <w:t>Figure 7</w:t>
        </w:r>
        <w:r w:rsidRPr="00B545B5">
          <w:rPr>
            <w:rStyle w:val="Hyperlink"/>
            <w:lang w:bidi="en-US"/>
          </w:rPr>
          <w:noBreakHyphen/>
          <w:t>64: Assigned - Release - Release 1st - New Step</w:t>
        </w:r>
        <w:r>
          <w:rPr>
            <w:webHidden/>
          </w:rPr>
          <w:tab/>
        </w:r>
        <w:r>
          <w:rPr>
            <w:webHidden/>
          </w:rPr>
          <w:fldChar w:fldCharType="begin"/>
        </w:r>
        <w:r>
          <w:rPr>
            <w:webHidden/>
          </w:rPr>
          <w:instrText xml:space="preserve"> PAGEREF _Toc230164217 \h </w:instrText>
        </w:r>
        <w:r>
          <w:rPr>
            <w:webHidden/>
          </w:rPr>
        </w:r>
        <w:r>
          <w:rPr>
            <w:webHidden/>
          </w:rPr>
          <w:fldChar w:fldCharType="separate"/>
        </w:r>
        <w:r>
          <w:rPr>
            <w:webHidden/>
          </w:rPr>
          <w:t>7-101</w:t>
        </w:r>
        <w:r>
          <w:rPr>
            <w:webHidden/>
          </w:rPr>
          <w:fldChar w:fldCharType="end"/>
        </w:r>
      </w:hyperlink>
    </w:p>
    <w:p w14:paraId="7FD6B288" w14:textId="259A5189" w:rsidR="00EC7503" w:rsidRDefault="00EC7503">
      <w:pPr>
        <w:pStyle w:val="TableofFigures"/>
        <w:rPr>
          <w:rFonts w:eastAsiaTheme="minorEastAsia" w:cstheme="minorBidi"/>
          <w:kern w:val="2"/>
          <w:sz w:val="24"/>
          <w:szCs w:val="24"/>
          <w14:ligatures w14:val="standardContextual"/>
        </w:rPr>
      </w:pPr>
      <w:hyperlink w:anchor="_Toc230164218" w:history="1">
        <w:r w:rsidRPr="00B545B5">
          <w:rPr>
            <w:rStyle w:val="Hyperlink"/>
            <w:lang w:bidi="en-US"/>
          </w:rPr>
          <w:t>Figure 7</w:t>
        </w:r>
        <w:r w:rsidRPr="00B545B5">
          <w:rPr>
            <w:rStyle w:val="Hyperlink"/>
            <w:lang w:bidi="en-US"/>
          </w:rPr>
          <w:noBreakHyphen/>
          <w:t>65: Assigned - Release - Search</w:t>
        </w:r>
        <w:r>
          <w:rPr>
            <w:webHidden/>
          </w:rPr>
          <w:tab/>
        </w:r>
        <w:r>
          <w:rPr>
            <w:webHidden/>
          </w:rPr>
          <w:fldChar w:fldCharType="begin"/>
        </w:r>
        <w:r>
          <w:rPr>
            <w:webHidden/>
          </w:rPr>
          <w:instrText xml:space="preserve"> PAGEREF _Toc230164218 \h </w:instrText>
        </w:r>
        <w:r>
          <w:rPr>
            <w:webHidden/>
          </w:rPr>
        </w:r>
        <w:r>
          <w:rPr>
            <w:webHidden/>
          </w:rPr>
          <w:fldChar w:fldCharType="separate"/>
        </w:r>
        <w:r>
          <w:rPr>
            <w:webHidden/>
          </w:rPr>
          <w:t>7-101</w:t>
        </w:r>
        <w:r>
          <w:rPr>
            <w:webHidden/>
          </w:rPr>
          <w:fldChar w:fldCharType="end"/>
        </w:r>
      </w:hyperlink>
    </w:p>
    <w:p w14:paraId="6A8BFEF2" w14:textId="4CF1B03B" w:rsidR="00EC7503" w:rsidRDefault="00EC7503">
      <w:pPr>
        <w:pStyle w:val="TableofFigures"/>
        <w:rPr>
          <w:rFonts w:eastAsiaTheme="minorEastAsia" w:cstheme="minorBidi"/>
          <w:kern w:val="2"/>
          <w:sz w:val="24"/>
          <w:szCs w:val="24"/>
          <w14:ligatures w14:val="standardContextual"/>
        </w:rPr>
      </w:pPr>
      <w:hyperlink w:anchor="_Toc230164219" w:history="1">
        <w:r w:rsidRPr="00B545B5">
          <w:rPr>
            <w:rStyle w:val="Hyperlink"/>
            <w:lang w:bidi="en-US"/>
          </w:rPr>
          <w:t>Figure 7</w:t>
        </w:r>
        <w:r w:rsidRPr="00B545B5">
          <w:rPr>
            <w:rStyle w:val="Hyperlink"/>
            <w:lang w:bidi="en-US"/>
          </w:rPr>
          <w:noBreakHyphen/>
          <w:t>66: Assigned - Release - Release 2nd - Timeline Steps</w:t>
        </w:r>
        <w:r>
          <w:rPr>
            <w:webHidden/>
          </w:rPr>
          <w:tab/>
        </w:r>
        <w:r>
          <w:rPr>
            <w:webHidden/>
          </w:rPr>
          <w:fldChar w:fldCharType="begin"/>
        </w:r>
        <w:r>
          <w:rPr>
            <w:webHidden/>
          </w:rPr>
          <w:instrText xml:space="preserve"> PAGEREF _Toc230164219 \h </w:instrText>
        </w:r>
        <w:r>
          <w:rPr>
            <w:webHidden/>
          </w:rPr>
        </w:r>
        <w:r>
          <w:rPr>
            <w:webHidden/>
          </w:rPr>
          <w:fldChar w:fldCharType="separate"/>
        </w:r>
        <w:r>
          <w:rPr>
            <w:webHidden/>
          </w:rPr>
          <w:t>7-101</w:t>
        </w:r>
        <w:r>
          <w:rPr>
            <w:webHidden/>
          </w:rPr>
          <w:fldChar w:fldCharType="end"/>
        </w:r>
      </w:hyperlink>
    </w:p>
    <w:p w14:paraId="17C0675A" w14:textId="560E0847" w:rsidR="00EC7503" w:rsidRDefault="00EC7503">
      <w:pPr>
        <w:pStyle w:val="TableofFigures"/>
        <w:rPr>
          <w:rFonts w:eastAsiaTheme="minorEastAsia" w:cstheme="minorBidi"/>
          <w:kern w:val="2"/>
          <w:sz w:val="24"/>
          <w:szCs w:val="24"/>
          <w14:ligatures w14:val="standardContextual"/>
        </w:rPr>
      </w:pPr>
      <w:hyperlink w:anchor="_Toc230164220" w:history="1">
        <w:r w:rsidRPr="00B545B5">
          <w:rPr>
            <w:rStyle w:val="Hyperlink"/>
            <w:lang w:bidi="en-US"/>
          </w:rPr>
          <w:t>Figure 7</w:t>
        </w:r>
        <w:r w:rsidRPr="00B545B5">
          <w:rPr>
            <w:rStyle w:val="Hyperlink"/>
            <w:lang w:bidi="en-US"/>
          </w:rPr>
          <w:noBreakHyphen/>
          <w:t>67: Assigned - Release - Release 2nd - New Step</w:t>
        </w:r>
        <w:r>
          <w:rPr>
            <w:webHidden/>
          </w:rPr>
          <w:tab/>
        </w:r>
        <w:r>
          <w:rPr>
            <w:webHidden/>
          </w:rPr>
          <w:fldChar w:fldCharType="begin"/>
        </w:r>
        <w:r>
          <w:rPr>
            <w:webHidden/>
          </w:rPr>
          <w:instrText xml:space="preserve"> PAGEREF _Toc230164220 \h </w:instrText>
        </w:r>
        <w:r>
          <w:rPr>
            <w:webHidden/>
          </w:rPr>
        </w:r>
        <w:r>
          <w:rPr>
            <w:webHidden/>
          </w:rPr>
          <w:fldChar w:fldCharType="separate"/>
        </w:r>
        <w:r>
          <w:rPr>
            <w:webHidden/>
          </w:rPr>
          <w:t>7-102</w:t>
        </w:r>
        <w:r>
          <w:rPr>
            <w:webHidden/>
          </w:rPr>
          <w:fldChar w:fldCharType="end"/>
        </w:r>
      </w:hyperlink>
    </w:p>
    <w:p w14:paraId="4B49AE94" w14:textId="5580BA01" w:rsidR="00EC7503" w:rsidRDefault="00EC7503">
      <w:pPr>
        <w:pStyle w:val="TableofFigures"/>
        <w:rPr>
          <w:rFonts w:eastAsiaTheme="minorEastAsia" w:cstheme="minorBidi"/>
          <w:kern w:val="2"/>
          <w:sz w:val="24"/>
          <w:szCs w:val="24"/>
          <w14:ligatures w14:val="standardContextual"/>
        </w:rPr>
      </w:pPr>
      <w:hyperlink w:anchor="_Toc230164221" w:history="1">
        <w:r w:rsidRPr="00B545B5">
          <w:rPr>
            <w:rStyle w:val="Hyperlink"/>
            <w:lang w:bidi="en-US"/>
          </w:rPr>
          <w:t>Figure 7</w:t>
        </w:r>
        <w:r w:rsidRPr="00B545B5">
          <w:rPr>
            <w:rStyle w:val="Hyperlink"/>
            <w:lang w:bidi="en-US"/>
          </w:rPr>
          <w:noBreakHyphen/>
          <w:t>68: Assigned - Claims - Setup Search</w:t>
        </w:r>
        <w:r>
          <w:rPr>
            <w:webHidden/>
          </w:rPr>
          <w:tab/>
        </w:r>
        <w:r>
          <w:rPr>
            <w:webHidden/>
          </w:rPr>
          <w:fldChar w:fldCharType="begin"/>
        </w:r>
        <w:r>
          <w:rPr>
            <w:webHidden/>
          </w:rPr>
          <w:instrText xml:space="preserve"> PAGEREF _Toc230164221 \h </w:instrText>
        </w:r>
        <w:r>
          <w:rPr>
            <w:webHidden/>
          </w:rPr>
        </w:r>
        <w:r>
          <w:rPr>
            <w:webHidden/>
          </w:rPr>
          <w:fldChar w:fldCharType="separate"/>
        </w:r>
        <w:r>
          <w:rPr>
            <w:webHidden/>
          </w:rPr>
          <w:t>7-103</w:t>
        </w:r>
        <w:r>
          <w:rPr>
            <w:webHidden/>
          </w:rPr>
          <w:fldChar w:fldCharType="end"/>
        </w:r>
      </w:hyperlink>
    </w:p>
    <w:p w14:paraId="64BB3729" w14:textId="4EC71FD6" w:rsidR="00EC7503" w:rsidRDefault="00EC7503">
      <w:pPr>
        <w:pStyle w:val="TableofFigures"/>
        <w:rPr>
          <w:rFonts w:eastAsiaTheme="minorEastAsia" w:cstheme="minorBidi"/>
          <w:kern w:val="2"/>
          <w:sz w:val="24"/>
          <w:szCs w:val="24"/>
          <w14:ligatures w14:val="standardContextual"/>
        </w:rPr>
      </w:pPr>
      <w:hyperlink w:anchor="_Toc230164222" w:history="1">
        <w:r w:rsidRPr="00B545B5">
          <w:rPr>
            <w:rStyle w:val="Hyperlink"/>
            <w:lang w:bidi="en-US"/>
          </w:rPr>
          <w:t>Figure 7</w:t>
        </w:r>
        <w:r w:rsidRPr="00B545B5">
          <w:rPr>
            <w:rStyle w:val="Hyperlink"/>
            <w:lang w:bidi="en-US"/>
          </w:rPr>
          <w:noBreakHyphen/>
          <w:t>69: Assigned - Claims - Assignment Repurchase - Edit Servicing Management</w:t>
        </w:r>
        <w:r>
          <w:rPr>
            <w:webHidden/>
          </w:rPr>
          <w:tab/>
        </w:r>
        <w:r>
          <w:rPr>
            <w:webHidden/>
          </w:rPr>
          <w:fldChar w:fldCharType="begin"/>
        </w:r>
        <w:r>
          <w:rPr>
            <w:webHidden/>
          </w:rPr>
          <w:instrText xml:space="preserve"> PAGEREF _Toc230164222 \h </w:instrText>
        </w:r>
        <w:r>
          <w:rPr>
            <w:webHidden/>
          </w:rPr>
        </w:r>
        <w:r>
          <w:rPr>
            <w:webHidden/>
          </w:rPr>
          <w:fldChar w:fldCharType="separate"/>
        </w:r>
        <w:r>
          <w:rPr>
            <w:webHidden/>
          </w:rPr>
          <w:t>7-103</w:t>
        </w:r>
        <w:r>
          <w:rPr>
            <w:webHidden/>
          </w:rPr>
          <w:fldChar w:fldCharType="end"/>
        </w:r>
      </w:hyperlink>
    </w:p>
    <w:p w14:paraId="7D400019" w14:textId="24E10129" w:rsidR="00EC7503" w:rsidRDefault="00EC7503">
      <w:pPr>
        <w:pStyle w:val="TableofFigures"/>
        <w:rPr>
          <w:rFonts w:eastAsiaTheme="minorEastAsia" w:cstheme="minorBidi"/>
          <w:kern w:val="2"/>
          <w:sz w:val="24"/>
          <w:szCs w:val="24"/>
          <w14:ligatures w14:val="standardContextual"/>
        </w:rPr>
      </w:pPr>
      <w:hyperlink w:anchor="_Toc230164223" w:history="1">
        <w:r w:rsidRPr="00B545B5">
          <w:rPr>
            <w:rStyle w:val="Hyperlink"/>
            <w:lang w:bidi="en-US"/>
          </w:rPr>
          <w:t>Figure 7</w:t>
        </w:r>
        <w:r w:rsidRPr="00B545B5">
          <w:rPr>
            <w:rStyle w:val="Hyperlink"/>
            <w:lang w:bidi="en-US"/>
          </w:rPr>
          <w:noBreakHyphen/>
          <w:t>70: Assigned - Claims - Assignment Repurchase - Timeline Steps</w:t>
        </w:r>
        <w:r>
          <w:rPr>
            <w:webHidden/>
          </w:rPr>
          <w:tab/>
        </w:r>
        <w:r>
          <w:rPr>
            <w:webHidden/>
          </w:rPr>
          <w:fldChar w:fldCharType="begin"/>
        </w:r>
        <w:r>
          <w:rPr>
            <w:webHidden/>
          </w:rPr>
          <w:instrText xml:space="preserve"> PAGEREF _Toc230164223 \h </w:instrText>
        </w:r>
        <w:r>
          <w:rPr>
            <w:webHidden/>
          </w:rPr>
        </w:r>
        <w:r>
          <w:rPr>
            <w:webHidden/>
          </w:rPr>
          <w:fldChar w:fldCharType="separate"/>
        </w:r>
        <w:r>
          <w:rPr>
            <w:webHidden/>
          </w:rPr>
          <w:t>7-104</w:t>
        </w:r>
        <w:r>
          <w:rPr>
            <w:webHidden/>
          </w:rPr>
          <w:fldChar w:fldCharType="end"/>
        </w:r>
      </w:hyperlink>
    </w:p>
    <w:p w14:paraId="1B50C7FB" w14:textId="135B1649" w:rsidR="00EC7503" w:rsidRDefault="00EC7503">
      <w:pPr>
        <w:pStyle w:val="TableofFigures"/>
        <w:rPr>
          <w:rFonts w:eastAsiaTheme="minorEastAsia" w:cstheme="minorBidi"/>
          <w:kern w:val="2"/>
          <w:sz w:val="24"/>
          <w:szCs w:val="24"/>
          <w14:ligatures w14:val="standardContextual"/>
        </w:rPr>
      </w:pPr>
      <w:hyperlink w:anchor="_Toc230164224" w:history="1">
        <w:r w:rsidRPr="00B545B5">
          <w:rPr>
            <w:rStyle w:val="Hyperlink"/>
            <w:lang w:bidi="en-US"/>
          </w:rPr>
          <w:t>Figure 7</w:t>
        </w:r>
        <w:r w:rsidRPr="00B545B5">
          <w:rPr>
            <w:rStyle w:val="Hyperlink"/>
            <w:lang w:bidi="en-US"/>
          </w:rPr>
          <w:noBreakHyphen/>
          <w:t>71: Approve / Cancel Repurchase</w:t>
        </w:r>
        <w:r>
          <w:rPr>
            <w:webHidden/>
          </w:rPr>
          <w:tab/>
        </w:r>
        <w:r>
          <w:rPr>
            <w:webHidden/>
          </w:rPr>
          <w:fldChar w:fldCharType="begin"/>
        </w:r>
        <w:r>
          <w:rPr>
            <w:webHidden/>
          </w:rPr>
          <w:instrText xml:space="preserve"> PAGEREF _Toc230164224 \h </w:instrText>
        </w:r>
        <w:r>
          <w:rPr>
            <w:webHidden/>
          </w:rPr>
        </w:r>
        <w:r>
          <w:rPr>
            <w:webHidden/>
          </w:rPr>
          <w:fldChar w:fldCharType="separate"/>
        </w:r>
        <w:r>
          <w:rPr>
            <w:webHidden/>
          </w:rPr>
          <w:t>7-108</w:t>
        </w:r>
        <w:r>
          <w:rPr>
            <w:webHidden/>
          </w:rPr>
          <w:fldChar w:fldCharType="end"/>
        </w:r>
      </w:hyperlink>
    </w:p>
    <w:p w14:paraId="05149645" w14:textId="4F2557AC" w:rsidR="00EC7503" w:rsidRDefault="00EC7503">
      <w:pPr>
        <w:pStyle w:val="TableofFigures"/>
        <w:rPr>
          <w:rFonts w:eastAsiaTheme="minorEastAsia" w:cstheme="minorBidi"/>
          <w:kern w:val="2"/>
          <w:sz w:val="24"/>
          <w:szCs w:val="24"/>
          <w14:ligatures w14:val="standardContextual"/>
        </w:rPr>
      </w:pPr>
      <w:hyperlink w:anchor="_Toc230164225" w:history="1">
        <w:r w:rsidRPr="00B545B5">
          <w:rPr>
            <w:rStyle w:val="Hyperlink"/>
            <w:lang w:bidi="en-US"/>
          </w:rPr>
          <w:t>Figure 7</w:t>
        </w:r>
        <w:r w:rsidRPr="00B545B5">
          <w:rPr>
            <w:rStyle w:val="Hyperlink"/>
            <w:lang w:bidi="en-US"/>
          </w:rPr>
          <w:noBreakHyphen/>
          <w:t>72: Approve / Certify Repurchase</w:t>
        </w:r>
        <w:r>
          <w:rPr>
            <w:webHidden/>
          </w:rPr>
          <w:tab/>
        </w:r>
        <w:r>
          <w:rPr>
            <w:webHidden/>
          </w:rPr>
          <w:fldChar w:fldCharType="begin"/>
        </w:r>
        <w:r>
          <w:rPr>
            <w:webHidden/>
          </w:rPr>
          <w:instrText xml:space="preserve"> PAGEREF _Toc230164225 \h </w:instrText>
        </w:r>
        <w:r>
          <w:rPr>
            <w:webHidden/>
          </w:rPr>
        </w:r>
        <w:r>
          <w:rPr>
            <w:webHidden/>
          </w:rPr>
          <w:fldChar w:fldCharType="separate"/>
        </w:r>
        <w:r>
          <w:rPr>
            <w:webHidden/>
          </w:rPr>
          <w:t>7-108</w:t>
        </w:r>
        <w:r>
          <w:rPr>
            <w:webHidden/>
          </w:rPr>
          <w:fldChar w:fldCharType="end"/>
        </w:r>
      </w:hyperlink>
    </w:p>
    <w:p w14:paraId="01D57D62" w14:textId="53D220C9" w:rsidR="00EC7503" w:rsidRDefault="00EC7503">
      <w:pPr>
        <w:pStyle w:val="TableofFigures"/>
        <w:rPr>
          <w:rFonts w:eastAsiaTheme="minorEastAsia" w:cstheme="minorBidi"/>
          <w:kern w:val="2"/>
          <w:sz w:val="24"/>
          <w:szCs w:val="24"/>
          <w14:ligatures w14:val="standardContextual"/>
        </w:rPr>
      </w:pPr>
      <w:hyperlink w:anchor="_Toc230164226" w:history="1">
        <w:r w:rsidRPr="00B545B5">
          <w:rPr>
            <w:rStyle w:val="Hyperlink"/>
            <w:lang w:bidi="en-US"/>
          </w:rPr>
          <w:t>Figure 8</w:t>
        </w:r>
        <w:r w:rsidRPr="00B545B5">
          <w:rPr>
            <w:rStyle w:val="Hyperlink"/>
            <w:lang w:bidi="en-US"/>
          </w:rPr>
          <w:noBreakHyphen/>
          <w:t>1: Endorsed - Claims - Setup</w:t>
        </w:r>
        <w:r>
          <w:rPr>
            <w:webHidden/>
          </w:rPr>
          <w:tab/>
        </w:r>
        <w:r>
          <w:rPr>
            <w:webHidden/>
          </w:rPr>
          <w:fldChar w:fldCharType="begin"/>
        </w:r>
        <w:r>
          <w:rPr>
            <w:webHidden/>
          </w:rPr>
          <w:instrText xml:space="preserve"> PAGEREF _Toc230164226 \h </w:instrText>
        </w:r>
        <w:r>
          <w:rPr>
            <w:webHidden/>
          </w:rPr>
        </w:r>
        <w:r>
          <w:rPr>
            <w:webHidden/>
          </w:rPr>
          <w:fldChar w:fldCharType="separate"/>
        </w:r>
        <w:r>
          <w:rPr>
            <w:webHidden/>
          </w:rPr>
          <w:t>8-3</w:t>
        </w:r>
        <w:r>
          <w:rPr>
            <w:webHidden/>
          </w:rPr>
          <w:fldChar w:fldCharType="end"/>
        </w:r>
      </w:hyperlink>
    </w:p>
    <w:p w14:paraId="7637C16F" w14:textId="300C155E" w:rsidR="00EC7503" w:rsidRDefault="00EC7503">
      <w:pPr>
        <w:pStyle w:val="TableofFigures"/>
        <w:rPr>
          <w:rFonts w:eastAsiaTheme="minorEastAsia" w:cstheme="minorBidi"/>
          <w:kern w:val="2"/>
          <w:sz w:val="24"/>
          <w:szCs w:val="24"/>
          <w14:ligatures w14:val="standardContextual"/>
        </w:rPr>
      </w:pPr>
      <w:hyperlink w:anchor="_Toc230164227" w:history="1">
        <w:r w:rsidRPr="00B545B5">
          <w:rPr>
            <w:rStyle w:val="Hyperlink"/>
            <w:lang w:bidi="en-US"/>
          </w:rPr>
          <w:t>Figure 8</w:t>
        </w:r>
        <w:r w:rsidRPr="00B545B5">
          <w:rPr>
            <w:rStyle w:val="Hyperlink"/>
            <w:lang w:bidi="en-US"/>
          </w:rPr>
          <w:noBreakHyphen/>
          <w:t>2: Endorsed - Claims - Setup Search</w:t>
        </w:r>
        <w:r>
          <w:rPr>
            <w:webHidden/>
          </w:rPr>
          <w:tab/>
        </w:r>
        <w:r>
          <w:rPr>
            <w:webHidden/>
          </w:rPr>
          <w:fldChar w:fldCharType="begin"/>
        </w:r>
        <w:r>
          <w:rPr>
            <w:webHidden/>
          </w:rPr>
          <w:instrText xml:space="preserve"> PAGEREF _Toc230164227 \h </w:instrText>
        </w:r>
        <w:r>
          <w:rPr>
            <w:webHidden/>
          </w:rPr>
        </w:r>
        <w:r>
          <w:rPr>
            <w:webHidden/>
          </w:rPr>
          <w:fldChar w:fldCharType="separate"/>
        </w:r>
        <w:r>
          <w:rPr>
            <w:webHidden/>
          </w:rPr>
          <w:t>8-4</w:t>
        </w:r>
        <w:r>
          <w:rPr>
            <w:webHidden/>
          </w:rPr>
          <w:fldChar w:fldCharType="end"/>
        </w:r>
      </w:hyperlink>
    </w:p>
    <w:p w14:paraId="5404BF4E" w14:textId="3F233D3E" w:rsidR="00EC7503" w:rsidRDefault="00EC7503">
      <w:pPr>
        <w:pStyle w:val="TableofFigures"/>
        <w:rPr>
          <w:rFonts w:eastAsiaTheme="minorEastAsia" w:cstheme="minorBidi"/>
          <w:kern w:val="2"/>
          <w:sz w:val="24"/>
          <w:szCs w:val="24"/>
          <w14:ligatures w14:val="standardContextual"/>
        </w:rPr>
      </w:pPr>
      <w:hyperlink w:anchor="_Toc230164228" w:history="1">
        <w:r w:rsidRPr="00B545B5">
          <w:rPr>
            <w:rStyle w:val="Hyperlink"/>
            <w:lang w:bidi="en-US"/>
          </w:rPr>
          <w:t>Figure 8</w:t>
        </w:r>
        <w:r w:rsidRPr="00B545B5">
          <w:rPr>
            <w:rStyle w:val="Hyperlink"/>
            <w:lang w:bidi="en-US"/>
          </w:rPr>
          <w:noBreakHyphen/>
          <w:t>3: Endorsed - Claims - Search</w:t>
        </w:r>
        <w:r>
          <w:rPr>
            <w:webHidden/>
          </w:rPr>
          <w:tab/>
        </w:r>
        <w:r>
          <w:rPr>
            <w:webHidden/>
          </w:rPr>
          <w:fldChar w:fldCharType="begin"/>
        </w:r>
        <w:r>
          <w:rPr>
            <w:webHidden/>
          </w:rPr>
          <w:instrText xml:space="preserve"> PAGEREF _Toc230164228 \h </w:instrText>
        </w:r>
        <w:r>
          <w:rPr>
            <w:webHidden/>
          </w:rPr>
        </w:r>
        <w:r>
          <w:rPr>
            <w:webHidden/>
          </w:rPr>
          <w:fldChar w:fldCharType="separate"/>
        </w:r>
        <w:r>
          <w:rPr>
            <w:webHidden/>
          </w:rPr>
          <w:t>8-5</w:t>
        </w:r>
        <w:r>
          <w:rPr>
            <w:webHidden/>
          </w:rPr>
          <w:fldChar w:fldCharType="end"/>
        </w:r>
      </w:hyperlink>
    </w:p>
    <w:p w14:paraId="552BE72E" w14:textId="56906AAE" w:rsidR="00EC7503" w:rsidRDefault="00EC7503">
      <w:pPr>
        <w:pStyle w:val="TableofFigures"/>
        <w:rPr>
          <w:rFonts w:eastAsiaTheme="minorEastAsia" w:cstheme="minorBidi"/>
          <w:kern w:val="2"/>
          <w:sz w:val="24"/>
          <w:szCs w:val="24"/>
          <w14:ligatures w14:val="standardContextual"/>
        </w:rPr>
      </w:pPr>
      <w:hyperlink w:anchor="_Toc230164229" w:history="1">
        <w:r w:rsidRPr="00B545B5">
          <w:rPr>
            <w:rStyle w:val="Hyperlink"/>
            <w:lang w:bidi="en-US"/>
          </w:rPr>
          <w:t>Figure 8</w:t>
        </w:r>
        <w:r w:rsidRPr="00B545B5">
          <w:rPr>
            <w:rStyle w:val="Hyperlink"/>
            <w:lang w:bidi="en-US"/>
          </w:rPr>
          <w:noBreakHyphen/>
          <w:t>4: Error Message to Enter Mortgagee Reference #</w:t>
        </w:r>
        <w:r>
          <w:rPr>
            <w:webHidden/>
          </w:rPr>
          <w:tab/>
        </w:r>
        <w:r>
          <w:rPr>
            <w:webHidden/>
          </w:rPr>
          <w:fldChar w:fldCharType="begin"/>
        </w:r>
        <w:r>
          <w:rPr>
            <w:webHidden/>
          </w:rPr>
          <w:instrText xml:space="preserve"> PAGEREF _Toc230164229 \h </w:instrText>
        </w:r>
        <w:r>
          <w:rPr>
            <w:webHidden/>
          </w:rPr>
        </w:r>
        <w:r>
          <w:rPr>
            <w:webHidden/>
          </w:rPr>
          <w:fldChar w:fldCharType="separate"/>
        </w:r>
        <w:r>
          <w:rPr>
            <w:webHidden/>
          </w:rPr>
          <w:t>8-9</w:t>
        </w:r>
        <w:r>
          <w:rPr>
            <w:webHidden/>
          </w:rPr>
          <w:fldChar w:fldCharType="end"/>
        </w:r>
      </w:hyperlink>
    </w:p>
    <w:p w14:paraId="1050B35E" w14:textId="6A599F27" w:rsidR="00EC7503" w:rsidRDefault="00EC7503">
      <w:pPr>
        <w:pStyle w:val="TableofFigures"/>
        <w:rPr>
          <w:rFonts w:eastAsiaTheme="minorEastAsia" w:cstheme="minorBidi"/>
          <w:kern w:val="2"/>
          <w:sz w:val="24"/>
          <w:szCs w:val="24"/>
          <w14:ligatures w14:val="standardContextual"/>
        </w:rPr>
      </w:pPr>
      <w:hyperlink w:anchor="_Toc230164230" w:history="1">
        <w:r w:rsidRPr="00B545B5">
          <w:rPr>
            <w:rStyle w:val="Hyperlink"/>
            <w:lang w:bidi="en-US"/>
          </w:rPr>
          <w:t>Figure 8</w:t>
        </w:r>
        <w:r w:rsidRPr="00B545B5">
          <w:rPr>
            <w:rStyle w:val="Hyperlink"/>
            <w:lang w:bidi="en-US"/>
          </w:rPr>
          <w:noBreakHyphen/>
          <w:t>5: Certify Window – Submit Assignment Request Step</w:t>
        </w:r>
        <w:r>
          <w:rPr>
            <w:webHidden/>
          </w:rPr>
          <w:tab/>
        </w:r>
        <w:r>
          <w:rPr>
            <w:webHidden/>
          </w:rPr>
          <w:fldChar w:fldCharType="begin"/>
        </w:r>
        <w:r>
          <w:rPr>
            <w:webHidden/>
          </w:rPr>
          <w:instrText xml:space="preserve"> PAGEREF _Toc230164230 \h </w:instrText>
        </w:r>
        <w:r>
          <w:rPr>
            <w:webHidden/>
          </w:rPr>
        </w:r>
        <w:r>
          <w:rPr>
            <w:webHidden/>
          </w:rPr>
          <w:fldChar w:fldCharType="separate"/>
        </w:r>
        <w:r>
          <w:rPr>
            <w:webHidden/>
          </w:rPr>
          <w:t>8-10</w:t>
        </w:r>
        <w:r>
          <w:rPr>
            <w:webHidden/>
          </w:rPr>
          <w:fldChar w:fldCharType="end"/>
        </w:r>
      </w:hyperlink>
    </w:p>
    <w:p w14:paraId="02FDE6F5" w14:textId="0588826F" w:rsidR="00EC7503" w:rsidRDefault="00EC7503">
      <w:pPr>
        <w:pStyle w:val="TableofFigures"/>
        <w:rPr>
          <w:rFonts w:eastAsiaTheme="minorEastAsia" w:cstheme="minorBidi"/>
          <w:kern w:val="2"/>
          <w:sz w:val="24"/>
          <w:szCs w:val="24"/>
          <w14:ligatures w14:val="standardContextual"/>
        </w:rPr>
      </w:pPr>
      <w:hyperlink w:anchor="_Toc230164231" w:history="1">
        <w:r w:rsidRPr="00B545B5">
          <w:rPr>
            <w:rStyle w:val="Hyperlink"/>
            <w:lang w:bidi="en-US"/>
          </w:rPr>
          <w:t>Figure 8</w:t>
        </w:r>
        <w:r w:rsidRPr="00B545B5">
          <w:rPr>
            <w:rStyle w:val="Hyperlink"/>
            <w:lang w:bidi="en-US"/>
          </w:rPr>
          <w:noBreakHyphen/>
          <w:t>6: Certify Window – Preliminary Title Approval Step</w:t>
        </w:r>
        <w:r>
          <w:rPr>
            <w:webHidden/>
          </w:rPr>
          <w:tab/>
        </w:r>
        <w:r>
          <w:rPr>
            <w:webHidden/>
          </w:rPr>
          <w:fldChar w:fldCharType="begin"/>
        </w:r>
        <w:r>
          <w:rPr>
            <w:webHidden/>
          </w:rPr>
          <w:instrText xml:space="preserve"> PAGEREF _Toc230164231 \h </w:instrText>
        </w:r>
        <w:r>
          <w:rPr>
            <w:webHidden/>
          </w:rPr>
        </w:r>
        <w:r>
          <w:rPr>
            <w:webHidden/>
          </w:rPr>
          <w:fldChar w:fldCharType="separate"/>
        </w:r>
        <w:r>
          <w:rPr>
            <w:webHidden/>
          </w:rPr>
          <w:t>8-10</w:t>
        </w:r>
        <w:r>
          <w:rPr>
            <w:webHidden/>
          </w:rPr>
          <w:fldChar w:fldCharType="end"/>
        </w:r>
      </w:hyperlink>
    </w:p>
    <w:p w14:paraId="6191F542" w14:textId="6D2C420E" w:rsidR="00EC7503" w:rsidRDefault="00EC7503">
      <w:pPr>
        <w:pStyle w:val="TableofFigures"/>
        <w:rPr>
          <w:rFonts w:eastAsiaTheme="minorEastAsia" w:cstheme="minorBidi"/>
          <w:kern w:val="2"/>
          <w:sz w:val="24"/>
          <w:szCs w:val="24"/>
          <w14:ligatures w14:val="standardContextual"/>
        </w:rPr>
      </w:pPr>
      <w:hyperlink w:anchor="_Toc230164232" w:history="1">
        <w:r w:rsidRPr="00B545B5">
          <w:rPr>
            <w:rStyle w:val="Hyperlink"/>
            <w:lang w:bidi="en-US"/>
          </w:rPr>
          <w:t>Figure 8</w:t>
        </w:r>
        <w:r w:rsidRPr="00B545B5">
          <w:rPr>
            <w:rStyle w:val="Hyperlink"/>
            <w:lang w:bidi="en-US"/>
          </w:rPr>
          <w:noBreakHyphen/>
          <w:t>7: Warning Message for CT20</w:t>
        </w:r>
        <w:r>
          <w:rPr>
            <w:webHidden/>
          </w:rPr>
          <w:tab/>
        </w:r>
        <w:r>
          <w:rPr>
            <w:webHidden/>
          </w:rPr>
          <w:fldChar w:fldCharType="begin"/>
        </w:r>
        <w:r>
          <w:rPr>
            <w:webHidden/>
          </w:rPr>
          <w:instrText xml:space="preserve"> PAGEREF _Toc230164232 \h </w:instrText>
        </w:r>
        <w:r>
          <w:rPr>
            <w:webHidden/>
          </w:rPr>
        </w:r>
        <w:r>
          <w:rPr>
            <w:webHidden/>
          </w:rPr>
          <w:fldChar w:fldCharType="separate"/>
        </w:r>
        <w:r>
          <w:rPr>
            <w:webHidden/>
          </w:rPr>
          <w:t>8-11</w:t>
        </w:r>
        <w:r>
          <w:rPr>
            <w:webHidden/>
          </w:rPr>
          <w:fldChar w:fldCharType="end"/>
        </w:r>
      </w:hyperlink>
    </w:p>
    <w:p w14:paraId="377ABDEB" w14:textId="502B4AF9" w:rsidR="00EC7503" w:rsidRDefault="00EC7503">
      <w:pPr>
        <w:pStyle w:val="TableofFigures"/>
        <w:rPr>
          <w:rFonts w:eastAsiaTheme="minorEastAsia" w:cstheme="minorBidi"/>
          <w:kern w:val="2"/>
          <w:sz w:val="24"/>
          <w:szCs w:val="24"/>
          <w14:ligatures w14:val="standardContextual"/>
        </w:rPr>
      </w:pPr>
      <w:hyperlink w:anchor="_Toc230164233" w:history="1">
        <w:r w:rsidRPr="00B545B5">
          <w:rPr>
            <w:rStyle w:val="Hyperlink"/>
            <w:lang w:bidi="en-US"/>
          </w:rPr>
          <w:t>Figure 8</w:t>
        </w:r>
        <w:r w:rsidRPr="00B545B5">
          <w:rPr>
            <w:rStyle w:val="Hyperlink"/>
            <w:lang w:bidi="en-US"/>
          </w:rPr>
          <w:noBreakHyphen/>
          <w:t>8: Claims Worksheet for CT20 with Active Due &amp; Payable Validation Error</w:t>
        </w:r>
        <w:r>
          <w:rPr>
            <w:webHidden/>
          </w:rPr>
          <w:tab/>
        </w:r>
        <w:r>
          <w:rPr>
            <w:webHidden/>
          </w:rPr>
          <w:fldChar w:fldCharType="begin"/>
        </w:r>
        <w:r>
          <w:rPr>
            <w:webHidden/>
          </w:rPr>
          <w:instrText xml:space="preserve"> PAGEREF _Toc230164233 \h </w:instrText>
        </w:r>
        <w:r>
          <w:rPr>
            <w:webHidden/>
          </w:rPr>
        </w:r>
        <w:r>
          <w:rPr>
            <w:webHidden/>
          </w:rPr>
          <w:fldChar w:fldCharType="separate"/>
        </w:r>
        <w:r>
          <w:rPr>
            <w:webHidden/>
          </w:rPr>
          <w:t>8-13</w:t>
        </w:r>
        <w:r>
          <w:rPr>
            <w:webHidden/>
          </w:rPr>
          <w:fldChar w:fldCharType="end"/>
        </w:r>
      </w:hyperlink>
    </w:p>
    <w:p w14:paraId="7AD4C226" w14:textId="0DEA1D3D" w:rsidR="00EC7503" w:rsidRDefault="00EC7503">
      <w:pPr>
        <w:pStyle w:val="TableofFigures"/>
        <w:rPr>
          <w:rFonts w:eastAsiaTheme="minorEastAsia" w:cstheme="minorBidi"/>
          <w:kern w:val="2"/>
          <w:sz w:val="24"/>
          <w:szCs w:val="24"/>
          <w14:ligatures w14:val="standardContextual"/>
        </w:rPr>
      </w:pPr>
      <w:hyperlink w:anchor="_Toc230164234" w:history="1">
        <w:r w:rsidRPr="00B545B5">
          <w:rPr>
            <w:rStyle w:val="Hyperlink"/>
            <w:lang w:bidi="en-US"/>
          </w:rPr>
          <w:t>Figure 8</w:t>
        </w:r>
        <w:r w:rsidRPr="00B545B5">
          <w:rPr>
            <w:rStyle w:val="Hyperlink"/>
            <w:lang w:bidi="en-US"/>
          </w:rPr>
          <w:noBreakHyphen/>
          <w:t>9: Claims Worksheet for CT20 with No Validation Errors</w:t>
        </w:r>
        <w:r>
          <w:rPr>
            <w:webHidden/>
          </w:rPr>
          <w:tab/>
        </w:r>
        <w:r>
          <w:rPr>
            <w:webHidden/>
          </w:rPr>
          <w:fldChar w:fldCharType="begin"/>
        </w:r>
        <w:r>
          <w:rPr>
            <w:webHidden/>
          </w:rPr>
          <w:instrText xml:space="preserve"> PAGEREF _Toc230164234 \h </w:instrText>
        </w:r>
        <w:r>
          <w:rPr>
            <w:webHidden/>
          </w:rPr>
        </w:r>
        <w:r>
          <w:rPr>
            <w:webHidden/>
          </w:rPr>
          <w:fldChar w:fldCharType="separate"/>
        </w:r>
        <w:r>
          <w:rPr>
            <w:webHidden/>
          </w:rPr>
          <w:t>8-13</w:t>
        </w:r>
        <w:r>
          <w:rPr>
            <w:webHidden/>
          </w:rPr>
          <w:fldChar w:fldCharType="end"/>
        </w:r>
      </w:hyperlink>
    </w:p>
    <w:p w14:paraId="4F292D94" w14:textId="19296884" w:rsidR="00EC7503" w:rsidRDefault="00EC7503">
      <w:pPr>
        <w:pStyle w:val="TableofFigures"/>
        <w:rPr>
          <w:rFonts w:eastAsiaTheme="minorEastAsia" w:cstheme="minorBidi"/>
          <w:kern w:val="2"/>
          <w:sz w:val="24"/>
          <w:szCs w:val="24"/>
          <w14:ligatures w14:val="standardContextual"/>
        </w:rPr>
      </w:pPr>
      <w:hyperlink w:anchor="_Toc230164235" w:history="1">
        <w:r w:rsidRPr="00B545B5">
          <w:rPr>
            <w:rStyle w:val="Hyperlink"/>
            <w:lang w:bidi="en-US"/>
          </w:rPr>
          <w:t>Figure 8</w:t>
        </w:r>
        <w:r w:rsidRPr="00B545B5">
          <w:rPr>
            <w:rStyle w:val="Hyperlink"/>
            <w:lang w:bidi="en-US"/>
          </w:rPr>
          <w:noBreakHyphen/>
          <w:t>10: Finalize and Submit Warning Message for CT20</w:t>
        </w:r>
        <w:r>
          <w:rPr>
            <w:webHidden/>
          </w:rPr>
          <w:tab/>
        </w:r>
        <w:r>
          <w:rPr>
            <w:webHidden/>
          </w:rPr>
          <w:fldChar w:fldCharType="begin"/>
        </w:r>
        <w:r>
          <w:rPr>
            <w:webHidden/>
          </w:rPr>
          <w:instrText xml:space="preserve"> PAGEREF _Toc230164235 \h </w:instrText>
        </w:r>
        <w:r>
          <w:rPr>
            <w:webHidden/>
          </w:rPr>
        </w:r>
        <w:r>
          <w:rPr>
            <w:webHidden/>
          </w:rPr>
          <w:fldChar w:fldCharType="separate"/>
        </w:r>
        <w:r>
          <w:rPr>
            <w:webHidden/>
          </w:rPr>
          <w:t>8-13</w:t>
        </w:r>
        <w:r>
          <w:rPr>
            <w:webHidden/>
          </w:rPr>
          <w:fldChar w:fldCharType="end"/>
        </w:r>
      </w:hyperlink>
    </w:p>
    <w:p w14:paraId="79C677AE" w14:textId="35C9A9DD" w:rsidR="00EC7503" w:rsidRDefault="00EC7503">
      <w:pPr>
        <w:pStyle w:val="TableofFigures"/>
        <w:rPr>
          <w:rFonts w:eastAsiaTheme="minorEastAsia" w:cstheme="minorBidi"/>
          <w:kern w:val="2"/>
          <w:sz w:val="24"/>
          <w:szCs w:val="24"/>
          <w14:ligatures w14:val="standardContextual"/>
        </w:rPr>
      </w:pPr>
      <w:hyperlink w:anchor="_Toc230164236" w:history="1">
        <w:r w:rsidRPr="00B545B5">
          <w:rPr>
            <w:rStyle w:val="Hyperlink"/>
            <w:lang w:bidi="en-US"/>
          </w:rPr>
          <w:t>Figure 8</w:t>
        </w:r>
        <w:r w:rsidRPr="00B545B5">
          <w:rPr>
            <w:rStyle w:val="Hyperlink"/>
            <w:lang w:bidi="en-US"/>
          </w:rPr>
          <w:noBreakHyphen/>
          <w:t>11: Certify Window – CT20</w:t>
        </w:r>
        <w:r>
          <w:rPr>
            <w:webHidden/>
          </w:rPr>
          <w:tab/>
        </w:r>
        <w:r>
          <w:rPr>
            <w:webHidden/>
          </w:rPr>
          <w:fldChar w:fldCharType="begin"/>
        </w:r>
        <w:r>
          <w:rPr>
            <w:webHidden/>
          </w:rPr>
          <w:instrText xml:space="preserve"> PAGEREF _Toc230164236 \h </w:instrText>
        </w:r>
        <w:r>
          <w:rPr>
            <w:webHidden/>
          </w:rPr>
        </w:r>
        <w:r>
          <w:rPr>
            <w:webHidden/>
          </w:rPr>
          <w:fldChar w:fldCharType="separate"/>
        </w:r>
        <w:r>
          <w:rPr>
            <w:webHidden/>
          </w:rPr>
          <w:t>8-14</w:t>
        </w:r>
        <w:r>
          <w:rPr>
            <w:webHidden/>
          </w:rPr>
          <w:fldChar w:fldCharType="end"/>
        </w:r>
      </w:hyperlink>
    </w:p>
    <w:p w14:paraId="4DEA4426" w14:textId="004256BA" w:rsidR="00EC7503" w:rsidRDefault="00EC7503">
      <w:pPr>
        <w:pStyle w:val="TableofFigures"/>
        <w:rPr>
          <w:rFonts w:eastAsiaTheme="minorEastAsia" w:cstheme="minorBidi"/>
          <w:kern w:val="2"/>
          <w:sz w:val="24"/>
          <w:szCs w:val="24"/>
          <w14:ligatures w14:val="standardContextual"/>
        </w:rPr>
      </w:pPr>
      <w:hyperlink w:anchor="_Toc230164237" w:history="1">
        <w:r w:rsidRPr="00B545B5">
          <w:rPr>
            <w:rStyle w:val="Hyperlink"/>
            <w:lang w:bidi="en-US"/>
          </w:rPr>
          <w:t>Figure 8</w:t>
        </w:r>
        <w:r w:rsidRPr="00B545B5">
          <w:rPr>
            <w:rStyle w:val="Hyperlink"/>
            <w:lang w:bidi="en-US"/>
          </w:rPr>
          <w:noBreakHyphen/>
          <w:t>12: Certify Window – Final Title Approval Step</w:t>
        </w:r>
        <w:r>
          <w:rPr>
            <w:webHidden/>
          </w:rPr>
          <w:tab/>
        </w:r>
        <w:r>
          <w:rPr>
            <w:webHidden/>
          </w:rPr>
          <w:fldChar w:fldCharType="begin"/>
        </w:r>
        <w:r>
          <w:rPr>
            <w:webHidden/>
          </w:rPr>
          <w:instrText xml:space="preserve"> PAGEREF _Toc230164237 \h </w:instrText>
        </w:r>
        <w:r>
          <w:rPr>
            <w:webHidden/>
          </w:rPr>
        </w:r>
        <w:r>
          <w:rPr>
            <w:webHidden/>
          </w:rPr>
          <w:fldChar w:fldCharType="separate"/>
        </w:r>
        <w:r>
          <w:rPr>
            <w:webHidden/>
          </w:rPr>
          <w:t>8-15</w:t>
        </w:r>
        <w:r>
          <w:rPr>
            <w:webHidden/>
          </w:rPr>
          <w:fldChar w:fldCharType="end"/>
        </w:r>
      </w:hyperlink>
    </w:p>
    <w:p w14:paraId="2F453C0C" w14:textId="54124379" w:rsidR="00EC7503" w:rsidRDefault="00EC7503">
      <w:pPr>
        <w:pStyle w:val="TableofFigures"/>
        <w:rPr>
          <w:rFonts w:eastAsiaTheme="minorEastAsia" w:cstheme="minorBidi"/>
          <w:kern w:val="2"/>
          <w:sz w:val="24"/>
          <w:szCs w:val="24"/>
          <w14:ligatures w14:val="standardContextual"/>
        </w:rPr>
      </w:pPr>
      <w:hyperlink w:anchor="_Toc230164238" w:history="1">
        <w:r w:rsidRPr="00B545B5">
          <w:rPr>
            <w:rStyle w:val="Hyperlink"/>
            <w:lang w:bidi="en-US"/>
          </w:rPr>
          <w:t>Figure 8</w:t>
        </w:r>
        <w:r w:rsidRPr="00B545B5">
          <w:rPr>
            <w:rStyle w:val="Hyperlink"/>
            <w:lang w:bidi="en-US"/>
          </w:rPr>
          <w:noBreakHyphen/>
          <w:t>13: Initiating Claim Type 21</w:t>
        </w:r>
        <w:r>
          <w:rPr>
            <w:webHidden/>
          </w:rPr>
          <w:tab/>
        </w:r>
        <w:r>
          <w:rPr>
            <w:webHidden/>
          </w:rPr>
          <w:fldChar w:fldCharType="begin"/>
        </w:r>
        <w:r>
          <w:rPr>
            <w:webHidden/>
          </w:rPr>
          <w:instrText xml:space="preserve"> PAGEREF _Toc230164238 \h </w:instrText>
        </w:r>
        <w:r>
          <w:rPr>
            <w:webHidden/>
          </w:rPr>
        </w:r>
        <w:r>
          <w:rPr>
            <w:webHidden/>
          </w:rPr>
          <w:fldChar w:fldCharType="separate"/>
        </w:r>
        <w:r>
          <w:rPr>
            <w:webHidden/>
          </w:rPr>
          <w:t>8-17</w:t>
        </w:r>
        <w:r>
          <w:rPr>
            <w:webHidden/>
          </w:rPr>
          <w:fldChar w:fldCharType="end"/>
        </w:r>
      </w:hyperlink>
    </w:p>
    <w:p w14:paraId="0E1D74D3" w14:textId="0D5005AC" w:rsidR="00EC7503" w:rsidRDefault="00EC7503">
      <w:pPr>
        <w:pStyle w:val="TableofFigures"/>
        <w:rPr>
          <w:rFonts w:eastAsiaTheme="minorEastAsia" w:cstheme="minorBidi"/>
          <w:kern w:val="2"/>
          <w:sz w:val="24"/>
          <w:szCs w:val="24"/>
          <w14:ligatures w14:val="standardContextual"/>
        </w:rPr>
      </w:pPr>
      <w:hyperlink w:anchor="_Toc230164239" w:history="1">
        <w:r w:rsidRPr="00B545B5">
          <w:rPr>
            <w:rStyle w:val="Hyperlink"/>
            <w:lang w:bidi="en-US"/>
          </w:rPr>
          <w:t>Figure 8</w:t>
        </w:r>
        <w:r w:rsidRPr="00B545B5">
          <w:rPr>
            <w:rStyle w:val="Hyperlink"/>
            <w:lang w:bidi="en-US"/>
          </w:rPr>
          <w:noBreakHyphen/>
          <w:t>14: Step Information for Claim Type 21 – DIL/FCL</w:t>
        </w:r>
        <w:r>
          <w:rPr>
            <w:webHidden/>
          </w:rPr>
          <w:tab/>
        </w:r>
        <w:r>
          <w:rPr>
            <w:webHidden/>
          </w:rPr>
          <w:fldChar w:fldCharType="begin"/>
        </w:r>
        <w:r>
          <w:rPr>
            <w:webHidden/>
          </w:rPr>
          <w:instrText xml:space="preserve"> PAGEREF _Toc230164239 \h </w:instrText>
        </w:r>
        <w:r>
          <w:rPr>
            <w:webHidden/>
          </w:rPr>
        </w:r>
        <w:r>
          <w:rPr>
            <w:webHidden/>
          </w:rPr>
          <w:fldChar w:fldCharType="separate"/>
        </w:r>
        <w:r>
          <w:rPr>
            <w:webHidden/>
          </w:rPr>
          <w:t>8-18</w:t>
        </w:r>
        <w:r>
          <w:rPr>
            <w:webHidden/>
          </w:rPr>
          <w:fldChar w:fldCharType="end"/>
        </w:r>
      </w:hyperlink>
    </w:p>
    <w:p w14:paraId="1B177BAD" w14:textId="72641CFE" w:rsidR="00EC7503" w:rsidRDefault="00EC7503">
      <w:pPr>
        <w:pStyle w:val="TableofFigures"/>
        <w:rPr>
          <w:rFonts w:eastAsiaTheme="minorEastAsia" w:cstheme="minorBidi"/>
          <w:kern w:val="2"/>
          <w:sz w:val="24"/>
          <w:szCs w:val="24"/>
          <w14:ligatures w14:val="standardContextual"/>
        </w:rPr>
      </w:pPr>
      <w:hyperlink w:anchor="_Toc230164240" w:history="1">
        <w:r w:rsidRPr="00B545B5">
          <w:rPr>
            <w:rStyle w:val="Hyperlink"/>
            <w:lang w:bidi="en-US"/>
          </w:rPr>
          <w:t>Figure 8</w:t>
        </w:r>
        <w:r w:rsidRPr="00B545B5">
          <w:rPr>
            <w:rStyle w:val="Hyperlink"/>
            <w:lang w:bidi="en-US"/>
          </w:rPr>
          <w:noBreakHyphen/>
          <w:t>15: Warning Message for CT 21</w:t>
        </w:r>
        <w:r>
          <w:rPr>
            <w:webHidden/>
          </w:rPr>
          <w:tab/>
        </w:r>
        <w:r>
          <w:rPr>
            <w:webHidden/>
          </w:rPr>
          <w:fldChar w:fldCharType="begin"/>
        </w:r>
        <w:r>
          <w:rPr>
            <w:webHidden/>
          </w:rPr>
          <w:instrText xml:space="preserve"> PAGEREF _Toc230164240 \h </w:instrText>
        </w:r>
        <w:r>
          <w:rPr>
            <w:webHidden/>
          </w:rPr>
        </w:r>
        <w:r>
          <w:rPr>
            <w:webHidden/>
          </w:rPr>
          <w:fldChar w:fldCharType="separate"/>
        </w:r>
        <w:r>
          <w:rPr>
            <w:webHidden/>
          </w:rPr>
          <w:t>8-18</w:t>
        </w:r>
        <w:r>
          <w:rPr>
            <w:webHidden/>
          </w:rPr>
          <w:fldChar w:fldCharType="end"/>
        </w:r>
      </w:hyperlink>
    </w:p>
    <w:p w14:paraId="6EF05816" w14:textId="2A8371D6" w:rsidR="00EC7503" w:rsidRDefault="00EC7503">
      <w:pPr>
        <w:pStyle w:val="TableofFigures"/>
        <w:rPr>
          <w:rFonts w:eastAsiaTheme="minorEastAsia" w:cstheme="minorBidi"/>
          <w:kern w:val="2"/>
          <w:sz w:val="24"/>
          <w:szCs w:val="24"/>
          <w14:ligatures w14:val="standardContextual"/>
        </w:rPr>
      </w:pPr>
      <w:hyperlink w:anchor="_Toc230164241" w:history="1">
        <w:r w:rsidRPr="00B545B5">
          <w:rPr>
            <w:rStyle w:val="Hyperlink"/>
            <w:lang w:bidi="en-US"/>
          </w:rPr>
          <w:t>Figure 8</w:t>
        </w:r>
        <w:r w:rsidRPr="00B545B5">
          <w:rPr>
            <w:rStyle w:val="Hyperlink"/>
            <w:lang w:bidi="en-US"/>
          </w:rPr>
          <w:noBreakHyphen/>
          <w:t>16: Disposition Information for CT 21</w:t>
        </w:r>
        <w:r>
          <w:rPr>
            <w:webHidden/>
          </w:rPr>
          <w:tab/>
        </w:r>
        <w:r>
          <w:rPr>
            <w:webHidden/>
          </w:rPr>
          <w:fldChar w:fldCharType="begin"/>
        </w:r>
        <w:r>
          <w:rPr>
            <w:webHidden/>
          </w:rPr>
          <w:instrText xml:space="preserve"> PAGEREF _Toc230164241 \h </w:instrText>
        </w:r>
        <w:r>
          <w:rPr>
            <w:webHidden/>
          </w:rPr>
        </w:r>
        <w:r>
          <w:rPr>
            <w:webHidden/>
          </w:rPr>
          <w:fldChar w:fldCharType="separate"/>
        </w:r>
        <w:r>
          <w:rPr>
            <w:webHidden/>
          </w:rPr>
          <w:t>8-19</w:t>
        </w:r>
        <w:r>
          <w:rPr>
            <w:webHidden/>
          </w:rPr>
          <w:fldChar w:fldCharType="end"/>
        </w:r>
      </w:hyperlink>
    </w:p>
    <w:p w14:paraId="157045B2" w14:textId="5C8A853E" w:rsidR="00EC7503" w:rsidRDefault="00EC7503">
      <w:pPr>
        <w:pStyle w:val="TableofFigures"/>
        <w:rPr>
          <w:rFonts w:eastAsiaTheme="minorEastAsia" w:cstheme="minorBidi"/>
          <w:kern w:val="2"/>
          <w:sz w:val="24"/>
          <w:szCs w:val="24"/>
          <w14:ligatures w14:val="standardContextual"/>
        </w:rPr>
      </w:pPr>
      <w:hyperlink w:anchor="_Toc230164242" w:history="1">
        <w:r w:rsidRPr="00B545B5">
          <w:rPr>
            <w:rStyle w:val="Hyperlink"/>
            <w:lang w:bidi="en-US"/>
          </w:rPr>
          <w:t>Figure 8</w:t>
        </w:r>
        <w:r w:rsidRPr="00B545B5">
          <w:rPr>
            <w:rStyle w:val="Hyperlink"/>
            <w:lang w:bidi="en-US"/>
          </w:rPr>
          <w:noBreakHyphen/>
          <w:t>17: Warning Message</w:t>
        </w:r>
        <w:r>
          <w:rPr>
            <w:webHidden/>
          </w:rPr>
          <w:tab/>
        </w:r>
        <w:r>
          <w:rPr>
            <w:webHidden/>
          </w:rPr>
          <w:fldChar w:fldCharType="begin"/>
        </w:r>
        <w:r>
          <w:rPr>
            <w:webHidden/>
          </w:rPr>
          <w:instrText xml:space="preserve"> PAGEREF _Toc230164242 \h </w:instrText>
        </w:r>
        <w:r>
          <w:rPr>
            <w:webHidden/>
          </w:rPr>
        </w:r>
        <w:r>
          <w:rPr>
            <w:webHidden/>
          </w:rPr>
          <w:fldChar w:fldCharType="separate"/>
        </w:r>
        <w:r>
          <w:rPr>
            <w:webHidden/>
          </w:rPr>
          <w:t>8-20</w:t>
        </w:r>
        <w:r>
          <w:rPr>
            <w:webHidden/>
          </w:rPr>
          <w:fldChar w:fldCharType="end"/>
        </w:r>
      </w:hyperlink>
    </w:p>
    <w:p w14:paraId="0F2E8154" w14:textId="67C3F0AA" w:rsidR="00EC7503" w:rsidRDefault="00EC7503">
      <w:pPr>
        <w:pStyle w:val="TableofFigures"/>
        <w:rPr>
          <w:rFonts w:eastAsiaTheme="minorEastAsia" w:cstheme="minorBidi"/>
          <w:kern w:val="2"/>
          <w:sz w:val="24"/>
          <w:szCs w:val="24"/>
          <w14:ligatures w14:val="standardContextual"/>
        </w:rPr>
      </w:pPr>
      <w:hyperlink w:anchor="_Toc230164243" w:history="1">
        <w:r w:rsidRPr="00B545B5">
          <w:rPr>
            <w:rStyle w:val="Hyperlink"/>
            <w:lang w:bidi="en-US"/>
          </w:rPr>
          <w:t>Figure 8</w:t>
        </w:r>
        <w:r w:rsidRPr="00B545B5">
          <w:rPr>
            <w:rStyle w:val="Hyperlink"/>
            <w:lang w:bidi="en-US"/>
          </w:rPr>
          <w:noBreakHyphen/>
          <w:t>18: Claims Worksheet for CT 21 with Missing Banking Information Validation Error</w:t>
        </w:r>
        <w:r>
          <w:rPr>
            <w:webHidden/>
          </w:rPr>
          <w:tab/>
        </w:r>
        <w:r>
          <w:rPr>
            <w:webHidden/>
          </w:rPr>
          <w:fldChar w:fldCharType="begin"/>
        </w:r>
        <w:r>
          <w:rPr>
            <w:webHidden/>
          </w:rPr>
          <w:instrText xml:space="preserve"> PAGEREF _Toc230164243 \h </w:instrText>
        </w:r>
        <w:r>
          <w:rPr>
            <w:webHidden/>
          </w:rPr>
        </w:r>
        <w:r>
          <w:rPr>
            <w:webHidden/>
          </w:rPr>
          <w:fldChar w:fldCharType="separate"/>
        </w:r>
        <w:r>
          <w:rPr>
            <w:webHidden/>
          </w:rPr>
          <w:t>8-20</w:t>
        </w:r>
        <w:r>
          <w:rPr>
            <w:webHidden/>
          </w:rPr>
          <w:fldChar w:fldCharType="end"/>
        </w:r>
      </w:hyperlink>
    </w:p>
    <w:p w14:paraId="062427D2" w14:textId="5D09CC7B" w:rsidR="00EC7503" w:rsidRDefault="00EC7503">
      <w:pPr>
        <w:pStyle w:val="TableofFigures"/>
        <w:rPr>
          <w:rFonts w:eastAsiaTheme="minorEastAsia" w:cstheme="minorBidi"/>
          <w:kern w:val="2"/>
          <w:sz w:val="24"/>
          <w:szCs w:val="24"/>
          <w14:ligatures w14:val="standardContextual"/>
        </w:rPr>
      </w:pPr>
      <w:hyperlink w:anchor="_Toc230164244" w:history="1">
        <w:r w:rsidRPr="00B545B5">
          <w:rPr>
            <w:rStyle w:val="Hyperlink"/>
            <w:lang w:bidi="en-US"/>
          </w:rPr>
          <w:t>Figure 8</w:t>
        </w:r>
        <w:r w:rsidRPr="00B545B5">
          <w:rPr>
            <w:rStyle w:val="Hyperlink"/>
            <w:lang w:bidi="en-US"/>
          </w:rPr>
          <w:noBreakHyphen/>
          <w:t>19: Claims Worksheet for CT 21 with Cash for Keys Upload Package Validation Errors</w:t>
        </w:r>
        <w:r>
          <w:rPr>
            <w:webHidden/>
          </w:rPr>
          <w:tab/>
        </w:r>
        <w:r>
          <w:rPr>
            <w:webHidden/>
          </w:rPr>
          <w:fldChar w:fldCharType="begin"/>
        </w:r>
        <w:r>
          <w:rPr>
            <w:webHidden/>
          </w:rPr>
          <w:instrText xml:space="preserve"> PAGEREF _Toc230164244 \h </w:instrText>
        </w:r>
        <w:r>
          <w:rPr>
            <w:webHidden/>
          </w:rPr>
        </w:r>
        <w:r>
          <w:rPr>
            <w:webHidden/>
          </w:rPr>
          <w:fldChar w:fldCharType="separate"/>
        </w:r>
        <w:r>
          <w:rPr>
            <w:webHidden/>
          </w:rPr>
          <w:t>8-21</w:t>
        </w:r>
        <w:r>
          <w:rPr>
            <w:webHidden/>
          </w:rPr>
          <w:fldChar w:fldCharType="end"/>
        </w:r>
      </w:hyperlink>
    </w:p>
    <w:p w14:paraId="34184E86" w14:textId="18278716" w:rsidR="00EC7503" w:rsidRDefault="00EC7503">
      <w:pPr>
        <w:pStyle w:val="TableofFigures"/>
        <w:rPr>
          <w:rFonts w:eastAsiaTheme="minorEastAsia" w:cstheme="minorBidi"/>
          <w:kern w:val="2"/>
          <w:sz w:val="24"/>
          <w:szCs w:val="24"/>
          <w14:ligatures w14:val="standardContextual"/>
        </w:rPr>
      </w:pPr>
      <w:hyperlink w:anchor="_Toc230164245" w:history="1">
        <w:r w:rsidRPr="00B545B5">
          <w:rPr>
            <w:rStyle w:val="Hyperlink"/>
            <w:lang w:bidi="en-US"/>
          </w:rPr>
          <w:t>Figure 8</w:t>
        </w:r>
        <w:r w:rsidRPr="00B545B5">
          <w:rPr>
            <w:rStyle w:val="Hyperlink"/>
            <w:lang w:bidi="en-US"/>
          </w:rPr>
          <w:noBreakHyphen/>
          <w:t>20: Claims Worksheet for CT 21 with Validation Errors</w:t>
        </w:r>
        <w:r>
          <w:rPr>
            <w:webHidden/>
          </w:rPr>
          <w:tab/>
        </w:r>
        <w:r>
          <w:rPr>
            <w:webHidden/>
          </w:rPr>
          <w:fldChar w:fldCharType="begin"/>
        </w:r>
        <w:r>
          <w:rPr>
            <w:webHidden/>
          </w:rPr>
          <w:instrText xml:space="preserve"> PAGEREF _Toc230164245 \h </w:instrText>
        </w:r>
        <w:r>
          <w:rPr>
            <w:webHidden/>
          </w:rPr>
        </w:r>
        <w:r>
          <w:rPr>
            <w:webHidden/>
          </w:rPr>
          <w:fldChar w:fldCharType="separate"/>
        </w:r>
        <w:r>
          <w:rPr>
            <w:webHidden/>
          </w:rPr>
          <w:t>8-21</w:t>
        </w:r>
        <w:r>
          <w:rPr>
            <w:webHidden/>
          </w:rPr>
          <w:fldChar w:fldCharType="end"/>
        </w:r>
      </w:hyperlink>
    </w:p>
    <w:p w14:paraId="23893D1A" w14:textId="2E62906E" w:rsidR="00EC7503" w:rsidRDefault="00EC7503">
      <w:pPr>
        <w:pStyle w:val="TableofFigures"/>
        <w:rPr>
          <w:rFonts w:eastAsiaTheme="minorEastAsia" w:cstheme="minorBidi"/>
          <w:kern w:val="2"/>
          <w:sz w:val="24"/>
          <w:szCs w:val="24"/>
          <w14:ligatures w14:val="standardContextual"/>
        </w:rPr>
      </w:pPr>
      <w:hyperlink w:anchor="_Toc230164246" w:history="1">
        <w:r w:rsidRPr="00B545B5">
          <w:rPr>
            <w:rStyle w:val="Hyperlink"/>
            <w:lang w:bidi="en-US"/>
          </w:rPr>
          <w:t>Figure 8</w:t>
        </w:r>
        <w:r w:rsidRPr="00B545B5">
          <w:rPr>
            <w:rStyle w:val="Hyperlink"/>
            <w:lang w:bidi="en-US"/>
          </w:rPr>
          <w:noBreakHyphen/>
          <w:t>21: Claims Worksheet for CT 21 with No Validation Errors</w:t>
        </w:r>
        <w:r>
          <w:rPr>
            <w:webHidden/>
          </w:rPr>
          <w:tab/>
        </w:r>
        <w:r>
          <w:rPr>
            <w:webHidden/>
          </w:rPr>
          <w:fldChar w:fldCharType="begin"/>
        </w:r>
        <w:r>
          <w:rPr>
            <w:webHidden/>
          </w:rPr>
          <w:instrText xml:space="preserve"> PAGEREF _Toc230164246 \h </w:instrText>
        </w:r>
        <w:r>
          <w:rPr>
            <w:webHidden/>
          </w:rPr>
        </w:r>
        <w:r>
          <w:rPr>
            <w:webHidden/>
          </w:rPr>
          <w:fldChar w:fldCharType="separate"/>
        </w:r>
        <w:r>
          <w:rPr>
            <w:webHidden/>
          </w:rPr>
          <w:t>8-21</w:t>
        </w:r>
        <w:r>
          <w:rPr>
            <w:webHidden/>
          </w:rPr>
          <w:fldChar w:fldCharType="end"/>
        </w:r>
      </w:hyperlink>
    </w:p>
    <w:p w14:paraId="62F9E0CA" w14:textId="6EE25E1E" w:rsidR="00EC7503" w:rsidRDefault="00EC7503">
      <w:pPr>
        <w:pStyle w:val="TableofFigures"/>
        <w:rPr>
          <w:rFonts w:eastAsiaTheme="minorEastAsia" w:cstheme="minorBidi"/>
          <w:kern w:val="2"/>
          <w:sz w:val="24"/>
          <w:szCs w:val="24"/>
          <w14:ligatures w14:val="standardContextual"/>
        </w:rPr>
      </w:pPr>
      <w:hyperlink w:anchor="_Toc230164247" w:history="1">
        <w:r w:rsidRPr="00B545B5">
          <w:rPr>
            <w:rStyle w:val="Hyperlink"/>
            <w:lang w:bidi="en-US"/>
          </w:rPr>
          <w:t>Figure 8</w:t>
        </w:r>
        <w:r w:rsidRPr="00B545B5">
          <w:rPr>
            <w:rStyle w:val="Hyperlink"/>
            <w:lang w:bidi="en-US"/>
          </w:rPr>
          <w:noBreakHyphen/>
          <w:t>22: MCA and Investor Warning Message for CT 21</w:t>
        </w:r>
        <w:r>
          <w:rPr>
            <w:webHidden/>
          </w:rPr>
          <w:tab/>
        </w:r>
        <w:r>
          <w:rPr>
            <w:webHidden/>
          </w:rPr>
          <w:fldChar w:fldCharType="begin"/>
        </w:r>
        <w:r>
          <w:rPr>
            <w:webHidden/>
          </w:rPr>
          <w:instrText xml:space="preserve"> PAGEREF _Toc230164247 \h </w:instrText>
        </w:r>
        <w:r>
          <w:rPr>
            <w:webHidden/>
          </w:rPr>
        </w:r>
        <w:r>
          <w:rPr>
            <w:webHidden/>
          </w:rPr>
          <w:fldChar w:fldCharType="separate"/>
        </w:r>
        <w:r>
          <w:rPr>
            <w:webHidden/>
          </w:rPr>
          <w:t>8-22</w:t>
        </w:r>
        <w:r>
          <w:rPr>
            <w:webHidden/>
          </w:rPr>
          <w:fldChar w:fldCharType="end"/>
        </w:r>
      </w:hyperlink>
    </w:p>
    <w:p w14:paraId="27319720" w14:textId="574B6C17" w:rsidR="00EC7503" w:rsidRDefault="00EC7503">
      <w:pPr>
        <w:pStyle w:val="TableofFigures"/>
        <w:rPr>
          <w:rFonts w:eastAsiaTheme="minorEastAsia" w:cstheme="minorBidi"/>
          <w:kern w:val="2"/>
          <w:sz w:val="24"/>
          <w:szCs w:val="24"/>
          <w14:ligatures w14:val="standardContextual"/>
        </w:rPr>
      </w:pPr>
      <w:hyperlink w:anchor="_Toc230164248" w:history="1">
        <w:r w:rsidRPr="00B545B5">
          <w:rPr>
            <w:rStyle w:val="Hyperlink"/>
            <w:lang w:bidi="en-US"/>
          </w:rPr>
          <w:t>Figure 8</w:t>
        </w:r>
        <w:r w:rsidRPr="00B545B5">
          <w:rPr>
            <w:rStyle w:val="Hyperlink"/>
            <w:lang w:bidi="en-US"/>
          </w:rPr>
          <w:noBreakHyphen/>
          <w:t>23: Certify Window for CT 21</w:t>
        </w:r>
        <w:r>
          <w:rPr>
            <w:webHidden/>
          </w:rPr>
          <w:tab/>
        </w:r>
        <w:r>
          <w:rPr>
            <w:webHidden/>
          </w:rPr>
          <w:fldChar w:fldCharType="begin"/>
        </w:r>
        <w:r>
          <w:rPr>
            <w:webHidden/>
          </w:rPr>
          <w:instrText xml:space="preserve"> PAGEREF _Toc230164248 \h </w:instrText>
        </w:r>
        <w:r>
          <w:rPr>
            <w:webHidden/>
          </w:rPr>
        </w:r>
        <w:r>
          <w:rPr>
            <w:webHidden/>
          </w:rPr>
          <w:fldChar w:fldCharType="separate"/>
        </w:r>
        <w:r>
          <w:rPr>
            <w:webHidden/>
          </w:rPr>
          <w:t>8-22</w:t>
        </w:r>
        <w:r>
          <w:rPr>
            <w:webHidden/>
          </w:rPr>
          <w:fldChar w:fldCharType="end"/>
        </w:r>
      </w:hyperlink>
    </w:p>
    <w:p w14:paraId="347F7620" w14:textId="28DCB098" w:rsidR="00EC7503" w:rsidRDefault="00EC7503">
      <w:pPr>
        <w:pStyle w:val="TableofFigures"/>
        <w:rPr>
          <w:rFonts w:eastAsiaTheme="minorEastAsia" w:cstheme="minorBidi"/>
          <w:kern w:val="2"/>
          <w:sz w:val="24"/>
          <w:szCs w:val="24"/>
          <w14:ligatures w14:val="standardContextual"/>
        </w:rPr>
      </w:pPr>
      <w:hyperlink w:anchor="_Toc230164249" w:history="1">
        <w:r w:rsidRPr="00B545B5">
          <w:rPr>
            <w:rStyle w:val="Hyperlink"/>
            <w:lang w:bidi="en-US"/>
          </w:rPr>
          <w:t>Figure 8</w:t>
        </w:r>
        <w:r w:rsidRPr="00B545B5">
          <w:rPr>
            <w:rStyle w:val="Hyperlink"/>
            <w:lang w:bidi="en-US"/>
          </w:rPr>
          <w:noBreakHyphen/>
          <w:t>24: Error Message to Enter Mortgagee Reference #</w:t>
        </w:r>
        <w:r>
          <w:rPr>
            <w:webHidden/>
          </w:rPr>
          <w:tab/>
        </w:r>
        <w:r>
          <w:rPr>
            <w:webHidden/>
          </w:rPr>
          <w:fldChar w:fldCharType="begin"/>
        </w:r>
        <w:r>
          <w:rPr>
            <w:webHidden/>
          </w:rPr>
          <w:instrText xml:space="preserve"> PAGEREF _Toc230164249 \h </w:instrText>
        </w:r>
        <w:r>
          <w:rPr>
            <w:webHidden/>
          </w:rPr>
        </w:r>
        <w:r>
          <w:rPr>
            <w:webHidden/>
          </w:rPr>
          <w:fldChar w:fldCharType="separate"/>
        </w:r>
        <w:r>
          <w:rPr>
            <w:webHidden/>
          </w:rPr>
          <w:t>8-26</w:t>
        </w:r>
        <w:r>
          <w:rPr>
            <w:webHidden/>
          </w:rPr>
          <w:fldChar w:fldCharType="end"/>
        </w:r>
      </w:hyperlink>
    </w:p>
    <w:p w14:paraId="18E378C1" w14:textId="13F47FEF" w:rsidR="00EC7503" w:rsidRDefault="00EC7503">
      <w:pPr>
        <w:pStyle w:val="TableofFigures"/>
        <w:rPr>
          <w:rFonts w:eastAsiaTheme="minorEastAsia" w:cstheme="minorBidi"/>
          <w:kern w:val="2"/>
          <w:sz w:val="24"/>
          <w:szCs w:val="24"/>
          <w14:ligatures w14:val="standardContextual"/>
        </w:rPr>
      </w:pPr>
      <w:hyperlink w:anchor="_Toc230164250" w:history="1">
        <w:r w:rsidRPr="00B545B5">
          <w:rPr>
            <w:rStyle w:val="Hyperlink"/>
            <w:lang w:bidi="en-US"/>
          </w:rPr>
          <w:t>Figure 8</w:t>
        </w:r>
        <w:r w:rsidRPr="00B545B5">
          <w:rPr>
            <w:rStyle w:val="Hyperlink"/>
            <w:lang w:bidi="en-US"/>
          </w:rPr>
          <w:noBreakHyphen/>
          <w:t>25: Certify Window – Submit Assignment Request Step</w:t>
        </w:r>
        <w:r>
          <w:rPr>
            <w:webHidden/>
          </w:rPr>
          <w:tab/>
        </w:r>
        <w:r>
          <w:rPr>
            <w:webHidden/>
          </w:rPr>
          <w:fldChar w:fldCharType="begin"/>
        </w:r>
        <w:r>
          <w:rPr>
            <w:webHidden/>
          </w:rPr>
          <w:instrText xml:space="preserve"> PAGEREF _Toc230164250 \h </w:instrText>
        </w:r>
        <w:r>
          <w:rPr>
            <w:webHidden/>
          </w:rPr>
        </w:r>
        <w:r>
          <w:rPr>
            <w:webHidden/>
          </w:rPr>
          <w:fldChar w:fldCharType="separate"/>
        </w:r>
        <w:r>
          <w:rPr>
            <w:webHidden/>
          </w:rPr>
          <w:t>8-27</w:t>
        </w:r>
        <w:r>
          <w:rPr>
            <w:webHidden/>
          </w:rPr>
          <w:fldChar w:fldCharType="end"/>
        </w:r>
      </w:hyperlink>
    </w:p>
    <w:p w14:paraId="699C3065" w14:textId="1FDF660F" w:rsidR="00EC7503" w:rsidRDefault="00EC7503">
      <w:pPr>
        <w:pStyle w:val="TableofFigures"/>
        <w:rPr>
          <w:rFonts w:eastAsiaTheme="minorEastAsia" w:cstheme="minorBidi"/>
          <w:kern w:val="2"/>
          <w:sz w:val="24"/>
          <w:szCs w:val="24"/>
          <w14:ligatures w14:val="standardContextual"/>
        </w:rPr>
      </w:pPr>
      <w:hyperlink w:anchor="_Toc230164251" w:history="1">
        <w:r w:rsidRPr="00B545B5">
          <w:rPr>
            <w:rStyle w:val="Hyperlink"/>
            <w:lang w:bidi="en-US"/>
          </w:rPr>
          <w:t>Figure 8</w:t>
        </w:r>
        <w:r w:rsidRPr="00B545B5">
          <w:rPr>
            <w:rStyle w:val="Hyperlink"/>
            <w:lang w:bidi="en-US"/>
          </w:rPr>
          <w:noBreakHyphen/>
          <w:t>26: Certify Window – Preliminary Title Approval Step</w:t>
        </w:r>
        <w:r>
          <w:rPr>
            <w:webHidden/>
          </w:rPr>
          <w:tab/>
        </w:r>
        <w:r>
          <w:rPr>
            <w:webHidden/>
          </w:rPr>
          <w:fldChar w:fldCharType="begin"/>
        </w:r>
        <w:r>
          <w:rPr>
            <w:webHidden/>
          </w:rPr>
          <w:instrText xml:space="preserve"> PAGEREF _Toc230164251 \h </w:instrText>
        </w:r>
        <w:r>
          <w:rPr>
            <w:webHidden/>
          </w:rPr>
        </w:r>
        <w:r>
          <w:rPr>
            <w:webHidden/>
          </w:rPr>
          <w:fldChar w:fldCharType="separate"/>
        </w:r>
        <w:r>
          <w:rPr>
            <w:webHidden/>
          </w:rPr>
          <w:t>8-27</w:t>
        </w:r>
        <w:r>
          <w:rPr>
            <w:webHidden/>
          </w:rPr>
          <w:fldChar w:fldCharType="end"/>
        </w:r>
      </w:hyperlink>
    </w:p>
    <w:p w14:paraId="27F979F2" w14:textId="35C69B34" w:rsidR="00EC7503" w:rsidRDefault="00EC7503">
      <w:pPr>
        <w:pStyle w:val="TableofFigures"/>
        <w:rPr>
          <w:rFonts w:eastAsiaTheme="minorEastAsia" w:cstheme="minorBidi"/>
          <w:kern w:val="2"/>
          <w:sz w:val="24"/>
          <w:szCs w:val="24"/>
          <w14:ligatures w14:val="standardContextual"/>
        </w:rPr>
      </w:pPr>
      <w:hyperlink w:anchor="_Toc230164252" w:history="1">
        <w:r w:rsidRPr="00B545B5">
          <w:rPr>
            <w:rStyle w:val="Hyperlink"/>
            <w:lang w:bidi="en-US"/>
          </w:rPr>
          <w:t>Figure 8</w:t>
        </w:r>
        <w:r w:rsidRPr="00B545B5">
          <w:rPr>
            <w:rStyle w:val="Hyperlink"/>
            <w:lang w:bidi="en-US"/>
          </w:rPr>
          <w:noBreakHyphen/>
          <w:t>27: Warning Message for CT 22</w:t>
        </w:r>
        <w:r>
          <w:rPr>
            <w:webHidden/>
          </w:rPr>
          <w:tab/>
        </w:r>
        <w:r>
          <w:rPr>
            <w:webHidden/>
          </w:rPr>
          <w:fldChar w:fldCharType="begin"/>
        </w:r>
        <w:r>
          <w:rPr>
            <w:webHidden/>
          </w:rPr>
          <w:instrText xml:space="preserve"> PAGEREF _Toc230164252 \h </w:instrText>
        </w:r>
        <w:r>
          <w:rPr>
            <w:webHidden/>
          </w:rPr>
        </w:r>
        <w:r>
          <w:rPr>
            <w:webHidden/>
          </w:rPr>
          <w:fldChar w:fldCharType="separate"/>
        </w:r>
        <w:r>
          <w:rPr>
            <w:webHidden/>
          </w:rPr>
          <w:t>8-28</w:t>
        </w:r>
        <w:r>
          <w:rPr>
            <w:webHidden/>
          </w:rPr>
          <w:fldChar w:fldCharType="end"/>
        </w:r>
      </w:hyperlink>
    </w:p>
    <w:p w14:paraId="28C7F7EE" w14:textId="7D7F3FB6" w:rsidR="00EC7503" w:rsidRDefault="00EC7503">
      <w:pPr>
        <w:pStyle w:val="TableofFigures"/>
        <w:rPr>
          <w:rFonts w:eastAsiaTheme="minorEastAsia" w:cstheme="minorBidi"/>
          <w:kern w:val="2"/>
          <w:sz w:val="24"/>
          <w:szCs w:val="24"/>
          <w14:ligatures w14:val="standardContextual"/>
        </w:rPr>
      </w:pPr>
      <w:hyperlink w:anchor="_Toc230164253" w:history="1">
        <w:r w:rsidRPr="00B545B5">
          <w:rPr>
            <w:rStyle w:val="Hyperlink"/>
            <w:lang w:bidi="en-US"/>
          </w:rPr>
          <w:t>Figure 8</w:t>
        </w:r>
        <w:r w:rsidRPr="00B545B5">
          <w:rPr>
            <w:rStyle w:val="Hyperlink"/>
            <w:lang w:bidi="en-US"/>
          </w:rPr>
          <w:noBreakHyphen/>
          <w:t>28: Claims Worksheet for CT 22 with Validation Errors</w:t>
        </w:r>
        <w:r>
          <w:rPr>
            <w:webHidden/>
          </w:rPr>
          <w:tab/>
        </w:r>
        <w:r>
          <w:rPr>
            <w:webHidden/>
          </w:rPr>
          <w:fldChar w:fldCharType="begin"/>
        </w:r>
        <w:r>
          <w:rPr>
            <w:webHidden/>
          </w:rPr>
          <w:instrText xml:space="preserve"> PAGEREF _Toc230164253 \h </w:instrText>
        </w:r>
        <w:r>
          <w:rPr>
            <w:webHidden/>
          </w:rPr>
        </w:r>
        <w:r>
          <w:rPr>
            <w:webHidden/>
          </w:rPr>
          <w:fldChar w:fldCharType="separate"/>
        </w:r>
        <w:r>
          <w:rPr>
            <w:webHidden/>
          </w:rPr>
          <w:t>8-29</w:t>
        </w:r>
        <w:r>
          <w:rPr>
            <w:webHidden/>
          </w:rPr>
          <w:fldChar w:fldCharType="end"/>
        </w:r>
      </w:hyperlink>
    </w:p>
    <w:p w14:paraId="1A7F3616" w14:textId="6B98E26B" w:rsidR="00EC7503" w:rsidRDefault="00EC7503">
      <w:pPr>
        <w:pStyle w:val="TableofFigures"/>
        <w:rPr>
          <w:rFonts w:eastAsiaTheme="minorEastAsia" w:cstheme="minorBidi"/>
          <w:kern w:val="2"/>
          <w:sz w:val="24"/>
          <w:szCs w:val="24"/>
          <w14:ligatures w14:val="standardContextual"/>
        </w:rPr>
      </w:pPr>
      <w:hyperlink w:anchor="_Toc230164254" w:history="1">
        <w:r w:rsidRPr="00B545B5">
          <w:rPr>
            <w:rStyle w:val="Hyperlink"/>
            <w:lang w:bidi="en-US"/>
          </w:rPr>
          <w:t>Figure 8</w:t>
        </w:r>
        <w:r w:rsidRPr="00B545B5">
          <w:rPr>
            <w:rStyle w:val="Hyperlink"/>
            <w:lang w:bidi="en-US"/>
          </w:rPr>
          <w:noBreakHyphen/>
          <w:t>29: Claims Worksheet for CT 22 with Missing Banking Information Validation Error</w:t>
        </w:r>
        <w:r>
          <w:rPr>
            <w:webHidden/>
          </w:rPr>
          <w:tab/>
        </w:r>
        <w:r>
          <w:rPr>
            <w:webHidden/>
          </w:rPr>
          <w:fldChar w:fldCharType="begin"/>
        </w:r>
        <w:r>
          <w:rPr>
            <w:webHidden/>
          </w:rPr>
          <w:instrText xml:space="preserve"> PAGEREF _Toc230164254 \h </w:instrText>
        </w:r>
        <w:r>
          <w:rPr>
            <w:webHidden/>
          </w:rPr>
        </w:r>
        <w:r>
          <w:rPr>
            <w:webHidden/>
          </w:rPr>
          <w:fldChar w:fldCharType="separate"/>
        </w:r>
        <w:r>
          <w:rPr>
            <w:webHidden/>
          </w:rPr>
          <w:t>8-30</w:t>
        </w:r>
        <w:r>
          <w:rPr>
            <w:webHidden/>
          </w:rPr>
          <w:fldChar w:fldCharType="end"/>
        </w:r>
      </w:hyperlink>
    </w:p>
    <w:p w14:paraId="1D4AAE8E" w14:textId="37E46EF8" w:rsidR="00EC7503" w:rsidRDefault="00EC7503">
      <w:pPr>
        <w:pStyle w:val="TableofFigures"/>
        <w:rPr>
          <w:rFonts w:eastAsiaTheme="minorEastAsia" w:cstheme="minorBidi"/>
          <w:kern w:val="2"/>
          <w:sz w:val="24"/>
          <w:szCs w:val="24"/>
          <w14:ligatures w14:val="standardContextual"/>
        </w:rPr>
      </w:pPr>
      <w:hyperlink w:anchor="_Toc230164255" w:history="1">
        <w:r w:rsidRPr="00B545B5">
          <w:rPr>
            <w:rStyle w:val="Hyperlink"/>
            <w:lang w:bidi="en-US"/>
          </w:rPr>
          <w:t>Figure 8</w:t>
        </w:r>
        <w:r w:rsidRPr="00B545B5">
          <w:rPr>
            <w:rStyle w:val="Hyperlink"/>
            <w:lang w:bidi="en-US"/>
          </w:rPr>
          <w:noBreakHyphen/>
          <w:t>30: Claims Worksheet for CT 22 with Active Due &amp; Payable Validation Error</w:t>
        </w:r>
        <w:r>
          <w:rPr>
            <w:webHidden/>
          </w:rPr>
          <w:tab/>
        </w:r>
        <w:r>
          <w:rPr>
            <w:webHidden/>
          </w:rPr>
          <w:fldChar w:fldCharType="begin"/>
        </w:r>
        <w:r>
          <w:rPr>
            <w:webHidden/>
          </w:rPr>
          <w:instrText xml:space="preserve"> PAGEREF _Toc230164255 \h </w:instrText>
        </w:r>
        <w:r>
          <w:rPr>
            <w:webHidden/>
          </w:rPr>
        </w:r>
        <w:r>
          <w:rPr>
            <w:webHidden/>
          </w:rPr>
          <w:fldChar w:fldCharType="separate"/>
        </w:r>
        <w:r>
          <w:rPr>
            <w:webHidden/>
          </w:rPr>
          <w:t>8-30</w:t>
        </w:r>
        <w:r>
          <w:rPr>
            <w:webHidden/>
          </w:rPr>
          <w:fldChar w:fldCharType="end"/>
        </w:r>
      </w:hyperlink>
    </w:p>
    <w:p w14:paraId="551738C7" w14:textId="009ACBCE" w:rsidR="00EC7503" w:rsidRDefault="00EC7503">
      <w:pPr>
        <w:pStyle w:val="TableofFigures"/>
        <w:rPr>
          <w:rFonts w:eastAsiaTheme="minorEastAsia" w:cstheme="minorBidi"/>
          <w:kern w:val="2"/>
          <w:sz w:val="24"/>
          <w:szCs w:val="24"/>
          <w14:ligatures w14:val="standardContextual"/>
        </w:rPr>
      </w:pPr>
      <w:hyperlink w:anchor="_Toc230164256" w:history="1">
        <w:r w:rsidRPr="00B545B5">
          <w:rPr>
            <w:rStyle w:val="Hyperlink"/>
            <w:lang w:bidi="en-US"/>
          </w:rPr>
          <w:t>Figure 8</w:t>
        </w:r>
        <w:r w:rsidRPr="00B545B5">
          <w:rPr>
            <w:rStyle w:val="Hyperlink"/>
            <w:lang w:bidi="en-US"/>
          </w:rPr>
          <w:noBreakHyphen/>
          <w:t>31: Claims Worksheet for CT 22 with No Validation Errors</w:t>
        </w:r>
        <w:r>
          <w:rPr>
            <w:webHidden/>
          </w:rPr>
          <w:tab/>
        </w:r>
        <w:r>
          <w:rPr>
            <w:webHidden/>
          </w:rPr>
          <w:fldChar w:fldCharType="begin"/>
        </w:r>
        <w:r>
          <w:rPr>
            <w:webHidden/>
          </w:rPr>
          <w:instrText xml:space="preserve"> PAGEREF _Toc230164256 \h </w:instrText>
        </w:r>
        <w:r>
          <w:rPr>
            <w:webHidden/>
          </w:rPr>
        </w:r>
        <w:r>
          <w:rPr>
            <w:webHidden/>
          </w:rPr>
          <w:fldChar w:fldCharType="separate"/>
        </w:r>
        <w:r>
          <w:rPr>
            <w:webHidden/>
          </w:rPr>
          <w:t>8-30</w:t>
        </w:r>
        <w:r>
          <w:rPr>
            <w:webHidden/>
          </w:rPr>
          <w:fldChar w:fldCharType="end"/>
        </w:r>
      </w:hyperlink>
    </w:p>
    <w:p w14:paraId="76EA1729" w14:textId="2729A570" w:rsidR="00EC7503" w:rsidRDefault="00EC7503">
      <w:pPr>
        <w:pStyle w:val="TableofFigures"/>
        <w:rPr>
          <w:rFonts w:eastAsiaTheme="minorEastAsia" w:cstheme="minorBidi"/>
          <w:kern w:val="2"/>
          <w:sz w:val="24"/>
          <w:szCs w:val="24"/>
          <w14:ligatures w14:val="standardContextual"/>
        </w:rPr>
      </w:pPr>
      <w:hyperlink w:anchor="_Toc230164257" w:history="1">
        <w:r w:rsidRPr="00B545B5">
          <w:rPr>
            <w:rStyle w:val="Hyperlink"/>
            <w:lang w:bidi="en-US"/>
          </w:rPr>
          <w:t>Figure 8</w:t>
        </w:r>
        <w:r w:rsidRPr="00B545B5">
          <w:rPr>
            <w:rStyle w:val="Hyperlink"/>
            <w:lang w:bidi="en-US"/>
          </w:rPr>
          <w:noBreakHyphen/>
          <w:t>32: Finalize and Submit Warning Message for CT 22</w:t>
        </w:r>
        <w:r>
          <w:rPr>
            <w:webHidden/>
          </w:rPr>
          <w:tab/>
        </w:r>
        <w:r>
          <w:rPr>
            <w:webHidden/>
          </w:rPr>
          <w:fldChar w:fldCharType="begin"/>
        </w:r>
        <w:r>
          <w:rPr>
            <w:webHidden/>
          </w:rPr>
          <w:instrText xml:space="preserve"> PAGEREF _Toc230164257 \h </w:instrText>
        </w:r>
        <w:r>
          <w:rPr>
            <w:webHidden/>
          </w:rPr>
        </w:r>
        <w:r>
          <w:rPr>
            <w:webHidden/>
          </w:rPr>
          <w:fldChar w:fldCharType="separate"/>
        </w:r>
        <w:r>
          <w:rPr>
            <w:webHidden/>
          </w:rPr>
          <w:t>8-31</w:t>
        </w:r>
        <w:r>
          <w:rPr>
            <w:webHidden/>
          </w:rPr>
          <w:fldChar w:fldCharType="end"/>
        </w:r>
      </w:hyperlink>
    </w:p>
    <w:p w14:paraId="0D877D2E" w14:textId="70AE9F2A" w:rsidR="00EC7503" w:rsidRDefault="00EC7503">
      <w:pPr>
        <w:pStyle w:val="TableofFigures"/>
        <w:rPr>
          <w:rFonts w:eastAsiaTheme="minorEastAsia" w:cstheme="minorBidi"/>
          <w:kern w:val="2"/>
          <w:sz w:val="24"/>
          <w:szCs w:val="24"/>
          <w14:ligatures w14:val="standardContextual"/>
        </w:rPr>
      </w:pPr>
      <w:hyperlink w:anchor="_Toc230164258" w:history="1">
        <w:r w:rsidRPr="00B545B5">
          <w:rPr>
            <w:rStyle w:val="Hyperlink"/>
            <w:lang w:bidi="en-US"/>
          </w:rPr>
          <w:t>Figure 8</w:t>
        </w:r>
        <w:r w:rsidRPr="00B545B5">
          <w:rPr>
            <w:rStyle w:val="Hyperlink"/>
            <w:lang w:bidi="en-US"/>
          </w:rPr>
          <w:noBreakHyphen/>
          <w:t>33: Certify Window – CT 22</w:t>
        </w:r>
        <w:r>
          <w:rPr>
            <w:webHidden/>
          </w:rPr>
          <w:tab/>
        </w:r>
        <w:r>
          <w:rPr>
            <w:webHidden/>
          </w:rPr>
          <w:fldChar w:fldCharType="begin"/>
        </w:r>
        <w:r>
          <w:rPr>
            <w:webHidden/>
          </w:rPr>
          <w:instrText xml:space="preserve"> PAGEREF _Toc230164258 \h </w:instrText>
        </w:r>
        <w:r>
          <w:rPr>
            <w:webHidden/>
          </w:rPr>
        </w:r>
        <w:r>
          <w:rPr>
            <w:webHidden/>
          </w:rPr>
          <w:fldChar w:fldCharType="separate"/>
        </w:r>
        <w:r>
          <w:rPr>
            <w:webHidden/>
          </w:rPr>
          <w:t>8-31</w:t>
        </w:r>
        <w:r>
          <w:rPr>
            <w:webHidden/>
          </w:rPr>
          <w:fldChar w:fldCharType="end"/>
        </w:r>
      </w:hyperlink>
    </w:p>
    <w:p w14:paraId="21D9F5CD" w14:textId="5439512E" w:rsidR="00EC7503" w:rsidRDefault="00EC7503">
      <w:pPr>
        <w:pStyle w:val="TableofFigures"/>
        <w:rPr>
          <w:rFonts w:eastAsiaTheme="minorEastAsia" w:cstheme="minorBidi"/>
          <w:kern w:val="2"/>
          <w:sz w:val="24"/>
          <w:szCs w:val="24"/>
          <w14:ligatures w14:val="standardContextual"/>
        </w:rPr>
      </w:pPr>
      <w:hyperlink w:anchor="_Toc230164259" w:history="1">
        <w:r w:rsidRPr="00B545B5">
          <w:rPr>
            <w:rStyle w:val="Hyperlink"/>
            <w:lang w:bidi="en-US"/>
          </w:rPr>
          <w:t>Figure 8</w:t>
        </w:r>
        <w:r w:rsidRPr="00B545B5">
          <w:rPr>
            <w:rStyle w:val="Hyperlink"/>
            <w:lang w:bidi="en-US"/>
          </w:rPr>
          <w:noBreakHyphen/>
          <w:t>34: Certify Window – Final Title Approval Step</w:t>
        </w:r>
        <w:r>
          <w:rPr>
            <w:webHidden/>
          </w:rPr>
          <w:tab/>
        </w:r>
        <w:r>
          <w:rPr>
            <w:webHidden/>
          </w:rPr>
          <w:fldChar w:fldCharType="begin"/>
        </w:r>
        <w:r>
          <w:rPr>
            <w:webHidden/>
          </w:rPr>
          <w:instrText xml:space="preserve"> PAGEREF _Toc230164259 \h </w:instrText>
        </w:r>
        <w:r>
          <w:rPr>
            <w:webHidden/>
          </w:rPr>
        </w:r>
        <w:r>
          <w:rPr>
            <w:webHidden/>
          </w:rPr>
          <w:fldChar w:fldCharType="separate"/>
        </w:r>
        <w:r>
          <w:rPr>
            <w:webHidden/>
          </w:rPr>
          <w:t>8-32</w:t>
        </w:r>
        <w:r>
          <w:rPr>
            <w:webHidden/>
          </w:rPr>
          <w:fldChar w:fldCharType="end"/>
        </w:r>
      </w:hyperlink>
    </w:p>
    <w:p w14:paraId="41B773C4" w14:textId="441B262F" w:rsidR="00EC7503" w:rsidRDefault="00EC7503">
      <w:pPr>
        <w:pStyle w:val="TableofFigures"/>
        <w:rPr>
          <w:rFonts w:eastAsiaTheme="minorEastAsia" w:cstheme="minorBidi"/>
          <w:kern w:val="2"/>
          <w:sz w:val="24"/>
          <w:szCs w:val="24"/>
          <w14:ligatures w14:val="standardContextual"/>
        </w:rPr>
      </w:pPr>
      <w:hyperlink w:anchor="_Toc230164260" w:history="1">
        <w:r w:rsidRPr="00B545B5">
          <w:rPr>
            <w:rStyle w:val="Hyperlink"/>
            <w:lang w:bidi="en-US"/>
          </w:rPr>
          <w:t>Figure 8</w:t>
        </w:r>
        <w:r w:rsidRPr="00B545B5">
          <w:rPr>
            <w:rStyle w:val="Hyperlink"/>
            <w:lang w:bidi="en-US"/>
          </w:rPr>
          <w:noBreakHyphen/>
          <w:t>35: Initiating CT 23</w:t>
        </w:r>
        <w:r>
          <w:rPr>
            <w:webHidden/>
          </w:rPr>
          <w:tab/>
        </w:r>
        <w:r>
          <w:rPr>
            <w:webHidden/>
          </w:rPr>
          <w:fldChar w:fldCharType="begin"/>
        </w:r>
        <w:r>
          <w:rPr>
            <w:webHidden/>
          </w:rPr>
          <w:instrText xml:space="preserve"> PAGEREF _Toc230164260 \h </w:instrText>
        </w:r>
        <w:r>
          <w:rPr>
            <w:webHidden/>
          </w:rPr>
        </w:r>
        <w:r>
          <w:rPr>
            <w:webHidden/>
          </w:rPr>
          <w:fldChar w:fldCharType="separate"/>
        </w:r>
        <w:r>
          <w:rPr>
            <w:webHidden/>
          </w:rPr>
          <w:t>8-34</w:t>
        </w:r>
        <w:r>
          <w:rPr>
            <w:webHidden/>
          </w:rPr>
          <w:fldChar w:fldCharType="end"/>
        </w:r>
      </w:hyperlink>
    </w:p>
    <w:p w14:paraId="35E10C2E" w14:textId="41C921E4" w:rsidR="00EC7503" w:rsidRDefault="00EC7503">
      <w:pPr>
        <w:pStyle w:val="TableofFigures"/>
        <w:rPr>
          <w:rFonts w:eastAsiaTheme="minorEastAsia" w:cstheme="minorBidi"/>
          <w:kern w:val="2"/>
          <w:sz w:val="24"/>
          <w:szCs w:val="24"/>
          <w14:ligatures w14:val="standardContextual"/>
        </w:rPr>
      </w:pPr>
      <w:hyperlink w:anchor="_Toc230164261" w:history="1">
        <w:r w:rsidRPr="00B545B5">
          <w:rPr>
            <w:rStyle w:val="Hyperlink"/>
            <w:lang w:bidi="en-US"/>
          </w:rPr>
          <w:t>Figure 8</w:t>
        </w:r>
        <w:r w:rsidRPr="00B545B5">
          <w:rPr>
            <w:rStyle w:val="Hyperlink"/>
            <w:lang w:bidi="en-US"/>
          </w:rPr>
          <w:noBreakHyphen/>
          <w:t>36: Error message when initiating CT 23</w:t>
        </w:r>
        <w:r>
          <w:rPr>
            <w:webHidden/>
          </w:rPr>
          <w:tab/>
        </w:r>
        <w:r>
          <w:rPr>
            <w:webHidden/>
          </w:rPr>
          <w:fldChar w:fldCharType="begin"/>
        </w:r>
        <w:r>
          <w:rPr>
            <w:webHidden/>
          </w:rPr>
          <w:instrText xml:space="preserve"> PAGEREF _Toc230164261 \h </w:instrText>
        </w:r>
        <w:r>
          <w:rPr>
            <w:webHidden/>
          </w:rPr>
        </w:r>
        <w:r>
          <w:rPr>
            <w:webHidden/>
          </w:rPr>
          <w:fldChar w:fldCharType="separate"/>
        </w:r>
        <w:r>
          <w:rPr>
            <w:webHidden/>
          </w:rPr>
          <w:t>8-35</w:t>
        </w:r>
        <w:r>
          <w:rPr>
            <w:webHidden/>
          </w:rPr>
          <w:fldChar w:fldCharType="end"/>
        </w:r>
      </w:hyperlink>
    </w:p>
    <w:p w14:paraId="159D22B8" w14:textId="36D628EB" w:rsidR="00EC7503" w:rsidRDefault="00EC7503">
      <w:pPr>
        <w:pStyle w:val="TableofFigures"/>
        <w:rPr>
          <w:rFonts w:eastAsiaTheme="minorEastAsia" w:cstheme="minorBidi"/>
          <w:kern w:val="2"/>
          <w:sz w:val="24"/>
          <w:szCs w:val="24"/>
          <w14:ligatures w14:val="standardContextual"/>
        </w:rPr>
      </w:pPr>
      <w:hyperlink w:anchor="_Toc230164262" w:history="1">
        <w:r w:rsidRPr="00B545B5">
          <w:rPr>
            <w:rStyle w:val="Hyperlink"/>
            <w:lang w:bidi="en-US"/>
          </w:rPr>
          <w:t>Figure 8</w:t>
        </w:r>
        <w:r w:rsidRPr="00B545B5">
          <w:rPr>
            <w:rStyle w:val="Hyperlink"/>
            <w:lang w:bidi="en-US"/>
          </w:rPr>
          <w:noBreakHyphen/>
          <w:t>37: Step Information for CT 23 – DIL/FCL</w:t>
        </w:r>
        <w:r>
          <w:rPr>
            <w:webHidden/>
          </w:rPr>
          <w:tab/>
        </w:r>
        <w:r>
          <w:rPr>
            <w:webHidden/>
          </w:rPr>
          <w:fldChar w:fldCharType="begin"/>
        </w:r>
        <w:r>
          <w:rPr>
            <w:webHidden/>
          </w:rPr>
          <w:instrText xml:space="preserve"> PAGEREF _Toc230164262 \h </w:instrText>
        </w:r>
        <w:r>
          <w:rPr>
            <w:webHidden/>
          </w:rPr>
        </w:r>
        <w:r>
          <w:rPr>
            <w:webHidden/>
          </w:rPr>
          <w:fldChar w:fldCharType="separate"/>
        </w:r>
        <w:r>
          <w:rPr>
            <w:webHidden/>
          </w:rPr>
          <w:t>8-35</w:t>
        </w:r>
        <w:r>
          <w:rPr>
            <w:webHidden/>
          </w:rPr>
          <w:fldChar w:fldCharType="end"/>
        </w:r>
      </w:hyperlink>
    </w:p>
    <w:p w14:paraId="4849B6CC" w14:textId="1DF292FC" w:rsidR="00EC7503" w:rsidRDefault="00EC7503">
      <w:pPr>
        <w:pStyle w:val="TableofFigures"/>
        <w:rPr>
          <w:rFonts w:eastAsiaTheme="minorEastAsia" w:cstheme="minorBidi"/>
          <w:kern w:val="2"/>
          <w:sz w:val="24"/>
          <w:szCs w:val="24"/>
          <w14:ligatures w14:val="standardContextual"/>
        </w:rPr>
      </w:pPr>
      <w:hyperlink w:anchor="_Toc230164263" w:history="1">
        <w:r w:rsidRPr="00B545B5">
          <w:rPr>
            <w:rStyle w:val="Hyperlink"/>
            <w:lang w:bidi="en-US"/>
          </w:rPr>
          <w:t>Figure 8</w:t>
        </w:r>
        <w:r w:rsidRPr="00B545B5">
          <w:rPr>
            <w:rStyle w:val="Hyperlink"/>
            <w:lang w:bidi="en-US"/>
          </w:rPr>
          <w:noBreakHyphen/>
          <w:t>38: Warning Message for CT 23</w:t>
        </w:r>
        <w:r>
          <w:rPr>
            <w:webHidden/>
          </w:rPr>
          <w:tab/>
        </w:r>
        <w:r>
          <w:rPr>
            <w:webHidden/>
          </w:rPr>
          <w:fldChar w:fldCharType="begin"/>
        </w:r>
        <w:r>
          <w:rPr>
            <w:webHidden/>
          </w:rPr>
          <w:instrText xml:space="preserve"> PAGEREF _Toc230164263 \h </w:instrText>
        </w:r>
        <w:r>
          <w:rPr>
            <w:webHidden/>
          </w:rPr>
        </w:r>
        <w:r>
          <w:rPr>
            <w:webHidden/>
          </w:rPr>
          <w:fldChar w:fldCharType="separate"/>
        </w:r>
        <w:r>
          <w:rPr>
            <w:webHidden/>
          </w:rPr>
          <w:t>8-35</w:t>
        </w:r>
        <w:r>
          <w:rPr>
            <w:webHidden/>
          </w:rPr>
          <w:fldChar w:fldCharType="end"/>
        </w:r>
      </w:hyperlink>
    </w:p>
    <w:p w14:paraId="4EF694AA" w14:textId="024E4937" w:rsidR="00EC7503" w:rsidRDefault="00EC7503">
      <w:pPr>
        <w:pStyle w:val="TableofFigures"/>
        <w:rPr>
          <w:rFonts w:eastAsiaTheme="minorEastAsia" w:cstheme="minorBidi"/>
          <w:kern w:val="2"/>
          <w:sz w:val="24"/>
          <w:szCs w:val="24"/>
          <w14:ligatures w14:val="standardContextual"/>
        </w:rPr>
      </w:pPr>
      <w:hyperlink w:anchor="_Toc230164264" w:history="1">
        <w:r w:rsidRPr="00B545B5">
          <w:rPr>
            <w:rStyle w:val="Hyperlink"/>
            <w:lang w:bidi="en-US"/>
          </w:rPr>
          <w:t>Figure 8</w:t>
        </w:r>
        <w:r w:rsidRPr="00B545B5">
          <w:rPr>
            <w:rStyle w:val="Hyperlink"/>
            <w:lang w:bidi="en-US"/>
          </w:rPr>
          <w:noBreakHyphen/>
          <w:t>39: Claims Worksheet for CT 23</w:t>
        </w:r>
        <w:r>
          <w:rPr>
            <w:webHidden/>
          </w:rPr>
          <w:tab/>
        </w:r>
        <w:r>
          <w:rPr>
            <w:webHidden/>
          </w:rPr>
          <w:fldChar w:fldCharType="begin"/>
        </w:r>
        <w:r>
          <w:rPr>
            <w:webHidden/>
          </w:rPr>
          <w:instrText xml:space="preserve"> PAGEREF _Toc230164264 \h </w:instrText>
        </w:r>
        <w:r>
          <w:rPr>
            <w:webHidden/>
          </w:rPr>
        </w:r>
        <w:r>
          <w:rPr>
            <w:webHidden/>
          </w:rPr>
          <w:fldChar w:fldCharType="separate"/>
        </w:r>
        <w:r>
          <w:rPr>
            <w:webHidden/>
          </w:rPr>
          <w:t>8-36</w:t>
        </w:r>
        <w:r>
          <w:rPr>
            <w:webHidden/>
          </w:rPr>
          <w:fldChar w:fldCharType="end"/>
        </w:r>
      </w:hyperlink>
    </w:p>
    <w:p w14:paraId="64B20E74" w14:textId="21B3A2F9" w:rsidR="00EC7503" w:rsidRDefault="00EC7503">
      <w:pPr>
        <w:pStyle w:val="TableofFigures"/>
        <w:rPr>
          <w:rFonts w:eastAsiaTheme="minorEastAsia" w:cstheme="minorBidi"/>
          <w:kern w:val="2"/>
          <w:sz w:val="24"/>
          <w:szCs w:val="24"/>
          <w14:ligatures w14:val="standardContextual"/>
        </w:rPr>
      </w:pPr>
      <w:hyperlink w:anchor="_Toc230164265" w:history="1">
        <w:r w:rsidRPr="00B545B5">
          <w:rPr>
            <w:rStyle w:val="Hyperlink"/>
            <w:lang w:bidi="en-US"/>
          </w:rPr>
          <w:t>Figure 8</w:t>
        </w:r>
        <w:r w:rsidRPr="00B545B5">
          <w:rPr>
            <w:rStyle w:val="Hyperlink"/>
            <w:lang w:bidi="en-US"/>
          </w:rPr>
          <w:noBreakHyphen/>
          <w:t>40: User Alerts message</w:t>
        </w:r>
        <w:r>
          <w:rPr>
            <w:webHidden/>
          </w:rPr>
          <w:tab/>
        </w:r>
        <w:r>
          <w:rPr>
            <w:webHidden/>
          </w:rPr>
          <w:fldChar w:fldCharType="begin"/>
        </w:r>
        <w:r>
          <w:rPr>
            <w:webHidden/>
          </w:rPr>
          <w:instrText xml:space="preserve"> PAGEREF _Toc230164265 \h </w:instrText>
        </w:r>
        <w:r>
          <w:rPr>
            <w:webHidden/>
          </w:rPr>
        </w:r>
        <w:r>
          <w:rPr>
            <w:webHidden/>
          </w:rPr>
          <w:fldChar w:fldCharType="separate"/>
        </w:r>
        <w:r>
          <w:rPr>
            <w:webHidden/>
          </w:rPr>
          <w:t>8-36</w:t>
        </w:r>
        <w:r>
          <w:rPr>
            <w:webHidden/>
          </w:rPr>
          <w:fldChar w:fldCharType="end"/>
        </w:r>
      </w:hyperlink>
    </w:p>
    <w:p w14:paraId="1DE16A09" w14:textId="5B46CD6F" w:rsidR="00EC7503" w:rsidRDefault="00EC7503">
      <w:pPr>
        <w:pStyle w:val="TableofFigures"/>
        <w:rPr>
          <w:rFonts w:eastAsiaTheme="minorEastAsia" w:cstheme="minorBidi"/>
          <w:kern w:val="2"/>
          <w:sz w:val="24"/>
          <w:szCs w:val="24"/>
          <w14:ligatures w14:val="standardContextual"/>
        </w:rPr>
      </w:pPr>
      <w:hyperlink w:anchor="_Toc230164266" w:history="1">
        <w:r w:rsidRPr="00B545B5">
          <w:rPr>
            <w:rStyle w:val="Hyperlink"/>
            <w:lang w:bidi="en-US"/>
          </w:rPr>
          <w:t>Figure 8</w:t>
        </w:r>
        <w:r w:rsidRPr="00B545B5">
          <w:rPr>
            <w:rStyle w:val="Hyperlink"/>
            <w:lang w:bidi="en-US"/>
          </w:rPr>
          <w:noBreakHyphen/>
          <w:t>41: Claims Worksheet for CT 23</w:t>
        </w:r>
        <w:r>
          <w:rPr>
            <w:webHidden/>
          </w:rPr>
          <w:tab/>
        </w:r>
        <w:r>
          <w:rPr>
            <w:webHidden/>
          </w:rPr>
          <w:fldChar w:fldCharType="begin"/>
        </w:r>
        <w:r>
          <w:rPr>
            <w:webHidden/>
          </w:rPr>
          <w:instrText xml:space="preserve"> PAGEREF _Toc230164266 \h </w:instrText>
        </w:r>
        <w:r>
          <w:rPr>
            <w:webHidden/>
          </w:rPr>
        </w:r>
        <w:r>
          <w:rPr>
            <w:webHidden/>
          </w:rPr>
          <w:fldChar w:fldCharType="separate"/>
        </w:r>
        <w:r>
          <w:rPr>
            <w:webHidden/>
          </w:rPr>
          <w:t>8-37</w:t>
        </w:r>
        <w:r>
          <w:rPr>
            <w:webHidden/>
          </w:rPr>
          <w:fldChar w:fldCharType="end"/>
        </w:r>
      </w:hyperlink>
    </w:p>
    <w:p w14:paraId="6BAD9257" w14:textId="3B93963A" w:rsidR="00EC7503" w:rsidRDefault="00EC7503">
      <w:pPr>
        <w:pStyle w:val="TableofFigures"/>
        <w:rPr>
          <w:rFonts w:eastAsiaTheme="minorEastAsia" w:cstheme="minorBidi"/>
          <w:kern w:val="2"/>
          <w:sz w:val="24"/>
          <w:szCs w:val="24"/>
          <w14:ligatures w14:val="standardContextual"/>
        </w:rPr>
      </w:pPr>
      <w:hyperlink w:anchor="_Toc230164267" w:history="1">
        <w:r w:rsidRPr="00B545B5">
          <w:rPr>
            <w:rStyle w:val="Hyperlink"/>
            <w:lang w:bidi="en-US"/>
          </w:rPr>
          <w:t>Figure 8</w:t>
        </w:r>
        <w:r w:rsidRPr="00B545B5">
          <w:rPr>
            <w:rStyle w:val="Hyperlink"/>
            <w:lang w:bidi="en-US"/>
          </w:rPr>
          <w:noBreakHyphen/>
          <w:t>42: Claims Worksheet for CT 23 with Missing Banking Information Validation Error</w:t>
        </w:r>
        <w:r>
          <w:rPr>
            <w:webHidden/>
          </w:rPr>
          <w:tab/>
        </w:r>
        <w:r>
          <w:rPr>
            <w:webHidden/>
          </w:rPr>
          <w:fldChar w:fldCharType="begin"/>
        </w:r>
        <w:r>
          <w:rPr>
            <w:webHidden/>
          </w:rPr>
          <w:instrText xml:space="preserve"> PAGEREF _Toc230164267 \h </w:instrText>
        </w:r>
        <w:r>
          <w:rPr>
            <w:webHidden/>
          </w:rPr>
        </w:r>
        <w:r>
          <w:rPr>
            <w:webHidden/>
          </w:rPr>
          <w:fldChar w:fldCharType="separate"/>
        </w:r>
        <w:r>
          <w:rPr>
            <w:webHidden/>
          </w:rPr>
          <w:t>8-38</w:t>
        </w:r>
        <w:r>
          <w:rPr>
            <w:webHidden/>
          </w:rPr>
          <w:fldChar w:fldCharType="end"/>
        </w:r>
      </w:hyperlink>
    </w:p>
    <w:p w14:paraId="7CD400D9" w14:textId="4B2C03AB" w:rsidR="00EC7503" w:rsidRDefault="00EC7503">
      <w:pPr>
        <w:pStyle w:val="TableofFigures"/>
        <w:rPr>
          <w:rFonts w:eastAsiaTheme="minorEastAsia" w:cstheme="minorBidi"/>
          <w:kern w:val="2"/>
          <w:sz w:val="24"/>
          <w:szCs w:val="24"/>
          <w14:ligatures w14:val="standardContextual"/>
        </w:rPr>
      </w:pPr>
      <w:hyperlink w:anchor="_Toc230164268" w:history="1">
        <w:r w:rsidRPr="00B545B5">
          <w:rPr>
            <w:rStyle w:val="Hyperlink"/>
            <w:lang w:bidi="en-US"/>
          </w:rPr>
          <w:t>Figure 8</w:t>
        </w:r>
        <w:r w:rsidRPr="00B545B5">
          <w:rPr>
            <w:rStyle w:val="Hyperlink"/>
            <w:lang w:bidi="en-US"/>
          </w:rPr>
          <w:noBreakHyphen/>
          <w:t>43: Claims Worksheet for CT 23 with Cash for Keys Upload Package Validation Error</w:t>
        </w:r>
        <w:r>
          <w:rPr>
            <w:webHidden/>
          </w:rPr>
          <w:tab/>
        </w:r>
        <w:r>
          <w:rPr>
            <w:webHidden/>
          </w:rPr>
          <w:fldChar w:fldCharType="begin"/>
        </w:r>
        <w:r>
          <w:rPr>
            <w:webHidden/>
          </w:rPr>
          <w:instrText xml:space="preserve"> PAGEREF _Toc230164268 \h </w:instrText>
        </w:r>
        <w:r>
          <w:rPr>
            <w:webHidden/>
          </w:rPr>
        </w:r>
        <w:r>
          <w:rPr>
            <w:webHidden/>
          </w:rPr>
          <w:fldChar w:fldCharType="separate"/>
        </w:r>
        <w:r>
          <w:rPr>
            <w:webHidden/>
          </w:rPr>
          <w:t>8-38</w:t>
        </w:r>
        <w:r>
          <w:rPr>
            <w:webHidden/>
          </w:rPr>
          <w:fldChar w:fldCharType="end"/>
        </w:r>
      </w:hyperlink>
    </w:p>
    <w:p w14:paraId="6C317EBD" w14:textId="717F0129" w:rsidR="00EC7503" w:rsidRDefault="00EC7503">
      <w:pPr>
        <w:pStyle w:val="TableofFigures"/>
        <w:rPr>
          <w:rFonts w:eastAsiaTheme="minorEastAsia" w:cstheme="minorBidi"/>
          <w:kern w:val="2"/>
          <w:sz w:val="24"/>
          <w:szCs w:val="24"/>
          <w14:ligatures w14:val="standardContextual"/>
        </w:rPr>
      </w:pPr>
      <w:hyperlink w:anchor="_Toc230164269" w:history="1">
        <w:r w:rsidRPr="00B545B5">
          <w:rPr>
            <w:rStyle w:val="Hyperlink"/>
            <w:lang w:bidi="en-US"/>
          </w:rPr>
          <w:t>Figure 8</w:t>
        </w:r>
        <w:r w:rsidRPr="00B545B5">
          <w:rPr>
            <w:rStyle w:val="Hyperlink"/>
            <w:lang w:bidi="en-US"/>
          </w:rPr>
          <w:noBreakHyphen/>
          <w:t>44: Claims Worksheet for CT 23 with Validation Errors</w:t>
        </w:r>
        <w:r>
          <w:rPr>
            <w:webHidden/>
          </w:rPr>
          <w:tab/>
        </w:r>
        <w:r>
          <w:rPr>
            <w:webHidden/>
          </w:rPr>
          <w:fldChar w:fldCharType="begin"/>
        </w:r>
        <w:r>
          <w:rPr>
            <w:webHidden/>
          </w:rPr>
          <w:instrText xml:space="preserve"> PAGEREF _Toc230164269 \h </w:instrText>
        </w:r>
        <w:r>
          <w:rPr>
            <w:webHidden/>
          </w:rPr>
        </w:r>
        <w:r>
          <w:rPr>
            <w:webHidden/>
          </w:rPr>
          <w:fldChar w:fldCharType="separate"/>
        </w:r>
        <w:r>
          <w:rPr>
            <w:webHidden/>
          </w:rPr>
          <w:t>8-38</w:t>
        </w:r>
        <w:r>
          <w:rPr>
            <w:webHidden/>
          </w:rPr>
          <w:fldChar w:fldCharType="end"/>
        </w:r>
      </w:hyperlink>
    </w:p>
    <w:p w14:paraId="41D806E1" w14:textId="68FA7F30" w:rsidR="00EC7503" w:rsidRDefault="00EC7503">
      <w:pPr>
        <w:pStyle w:val="TableofFigures"/>
        <w:rPr>
          <w:rFonts w:eastAsiaTheme="minorEastAsia" w:cstheme="minorBidi"/>
          <w:kern w:val="2"/>
          <w:sz w:val="24"/>
          <w:szCs w:val="24"/>
          <w14:ligatures w14:val="standardContextual"/>
        </w:rPr>
      </w:pPr>
      <w:hyperlink w:anchor="_Toc230164270" w:history="1">
        <w:r w:rsidRPr="00B545B5">
          <w:rPr>
            <w:rStyle w:val="Hyperlink"/>
            <w:lang w:bidi="en-US"/>
          </w:rPr>
          <w:t>Figure 8</w:t>
        </w:r>
        <w:r w:rsidRPr="00B545B5">
          <w:rPr>
            <w:rStyle w:val="Hyperlink"/>
            <w:lang w:bidi="en-US"/>
          </w:rPr>
          <w:noBreakHyphen/>
          <w:t>45: Claims Worksheet for CT 23 with No Validation Errors</w:t>
        </w:r>
        <w:r>
          <w:rPr>
            <w:webHidden/>
          </w:rPr>
          <w:tab/>
        </w:r>
        <w:r>
          <w:rPr>
            <w:webHidden/>
          </w:rPr>
          <w:fldChar w:fldCharType="begin"/>
        </w:r>
        <w:r>
          <w:rPr>
            <w:webHidden/>
          </w:rPr>
          <w:instrText xml:space="preserve"> PAGEREF _Toc230164270 \h </w:instrText>
        </w:r>
        <w:r>
          <w:rPr>
            <w:webHidden/>
          </w:rPr>
        </w:r>
        <w:r>
          <w:rPr>
            <w:webHidden/>
          </w:rPr>
          <w:fldChar w:fldCharType="separate"/>
        </w:r>
        <w:r>
          <w:rPr>
            <w:webHidden/>
          </w:rPr>
          <w:t>8-38</w:t>
        </w:r>
        <w:r>
          <w:rPr>
            <w:webHidden/>
          </w:rPr>
          <w:fldChar w:fldCharType="end"/>
        </w:r>
      </w:hyperlink>
    </w:p>
    <w:p w14:paraId="178CC713" w14:textId="0B54EA3B" w:rsidR="00EC7503" w:rsidRDefault="00EC7503">
      <w:pPr>
        <w:pStyle w:val="TableofFigures"/>
        <w:rPr>
          <w:rFonts w:eastAsiaTheme="minorEastAsia" w:cstheme="minorBidi"/>
          <w:kern w:val="2"/>
          <w:sz w:val="24"/>
          <w:szCs w:val="24"/>
          <w14:ligatures w14:val="standardContextual"/>
        </w:rPr>
      </w:pPr>
      <w:hyperlink w:anchor="_Toc230164271" w:history="1">
        <w:r w:rsidRPr="00B545B5">
          <w:rPr>
            <w:rStyle w:val="Hyperlink"/>
            <w:lang w:bidi="en-US"/>
          </w:rPr>
          <w:t>Figure 8</w:t>
        </w:r>
        <w:r w:rsidRPr="00B545B5">
          <w:rPr>
            <w:rStyle w:val="Hyperlink"/>
            <w:lang w:bidi="en-US"/>
          </w:rPr>
          <w:noBreakHyphen/>
          <w:t>46: Finalize and Submit Warning Message for CT 23</w:t>
        </w:r>
        <w:r>
          <w:rPr>
            <w:webHidden/>
          </w:rPr>
          <w:tab/>
        </w:r>
        <w:r>
          <w:rPr>
            <w:webHidden/>
          </w:rPr>
          <w:fldChar w:fldCharType="begin"/>
        </w:r>
        <w:r>
          <w:rPr>
            <w:webHidden/>
          </w:rPr>
          <w:instrText xml:space="preserve"> PAGEREF _Toc230164271 \h </w:instrText>
        </w:r>
        <w:r>
          <w:rPr>
            <w:webHidden/>
          </w:rPr>
        </w:r>
        <w:r>
          <w:rPr>
            <w:webHidden/>
          </w:rPr>
          <w:fldChar w:fldCharType="separate"/>
        </w:r>
        <w:r>
          <w:rPr>
            <w:webHidden/>
          </w:rPr>
          <w:t>8-39</w:t>
        </w:r>
        <w:r>
          <w:rPr>
            <w:webHidden/>
          </w:rPr>
          <w:fldChar w:fldCharType="end"/>
        </w:r>
      </w:hyperlink>
    </w:p>
    <w:p w14:paraId="0EBDD582" w14:textId="531FFEF8" w:rsidR="00EC7503" w:rsidRDefault="00EC7503">
      <w:pPr>
        <w:pStyle w:val="TableofFigures"/>
        <w:rPr>
          <w:rFonts w:eastAsiaTheme="minorEastAsia" w:cstheme="minorBidi"/>
          <w:kern w:val="2"/>
          <w:sz w:val="24"/>
          <w:szCs w:val="24"/>
          <w14:ligatures w14:val="standardContextual"/>
        </w:rPr>
      </w:pPr>
      <w:hyperlink w:anchor="_Toc230164272" w:history="1">
        <w:r w:rsidRPr="00B545B5">
          <w:rPr>
            <w:rStyle w:val="Hyperlink"/>
            <w:lang w:bidi="en-US"/>
          </w:rPr>
          <w:t>Figure 8</w:t>
        </w:r>
        <w:r w:rsidRPr="00B545B5">
          <w:rPr>
            <w:rStyle w:val="Hyperlink"/>
            <w:lang w:bidi="en-US"/>
          </w:rPr>
          <w:noBreakHyphen/>
          <w:t>47: Certify Window – CT 23</w:t>
        </w:r>
        <w:r>
          <w:rPr>
            <w:webHidden/>
          </w:rPr>
          <w:tab/>
        </w:r>
        <w:r>
          <w:rPr>
            <w:webHidden/>
          </w:rPr>
          <w:fldChar w:fldCharType="begin"/>
        </w:r>
        <w:r>
          <w:rPr>
            <w:webHidden/>
          </w:rPr>
          <w:instrText xml:space="preserve"> PAGEREF _Toc230164272 \h </w:instrText>
        </w:r>
        <w:r>
          <w:rPr>
            <w:webHidden/>
          </w:rPr>
        </w:r>
        <w:r>
          <w:rPr>
            <w:webHidden/>
          </w:rPr>
          <w:fldChar w:fldCharType="separate"/>
        </w:r>
        <w:r>
          <w:rPr>
            <w:webHidden/>
          </w:rPr>
          <w:t>8-39</w:t>
        </w:r>
        <w:r>
          <w:rPr>
            <w:webHidden/>
          </w:rPr>
          <w:fldChar w:fldCharType="end"/>
        </w:r>
      </w:hyperlink>
    </w:p>
    <w:p w14:paraId="23B49925" w14:textId="4D106BE5" w:rsidR="00EC7503" w:rsidRDefault="00EC7503">
      <w:pPr>
        <w:pStyle w:val="TableofFigures"/>
        <w:rPr>
          <w:rFonts w:eastAsiaTheme="minorEastAsia" w:cstheme="minorBidi"/>
          <w:kern w:val="2"/>
          <w:sz w:val="24"/>
          <w:szCs w:val="24"/>
          <w14:ligatures w14:val="standardContextual"/>
        </w:rPr>
      </w:pPr>
      <w:hyperlink w:anchor="_Toc230164273" w:history="1">
        <w:r w:rsidRPr="00B545B5">
          <w:rPr>
            <w:rStyle w:val="Hyperlink"/>
            <w:lang w:bidi="en-US"/>
          </w:rPr>
          <w:t>Figure 8</w:t>
        </w:r>
        <w:r w:rsidRPr="00B545B5">
          <w:rPr>
            <w:rStyle w:val="Hyperlink"/>
            <w:lang w:bidi="en-US"/>
          </w:rPr>
          <w:noBreakHyphen/>
          <w:t>48: Initiating Claim Type 24</w:t>
        </w:r>
        <w:r>
          <w:rPr>
            <w:webHidden/>
          </w:rPr>
          <w:tab/>
        </w:r>
        <w:r>
          <w:rPr>
            <w:webHidden/>
          </w:rPr>
          <w:fldChar w:fldCharType="begin"/>
        </w:r>
        <w:r>
          <w:rPr>
            <w:webHidden/>
          </w:rPr>
          <w:instrText xml:space="preserve"> PAGEREF _Toc230164273 \h </w:instrText>
        </w:r>
        <w:r>
          <w:rPr>
            <w:webHidden/>
          </w:rPr>
        </w:r>
        <w:r>
          <w:rPr>
            <w:webHidden/>
          </w:rPr>
          <w:fldChar w:fldCharType="separate"/>
        </w:r>
        <w:r>
          <w:rPr>
            <w:webHidden/>
          </w:rPr>
          <w:t>8-42</w:t>
        </w:r>
        <w:r>
          <w:rPr>
            <w:webHidden/>
          </w:rPr>
          <w:fldChar w:fldCharType="end"/>
        </w:r>
      </w:hyperlink>
    </w:p>
    <w:p w14:paraId="6263EDC4" w14:textId="6F64BE5F" w:rsidR="00EC7503" w:rsidRDefault="00EC7503">
      <w:pPr>
        <w:pStyle w:val="TableofFigures"/>
        <w:rPr>
          <w:rFonts w:eastAsiaTheme="minorEastAsia" w:cstheme="minorBidi"/>
          <w:kern w:val="2"/>
          <w:sz w:val="24"/>
          <w:szCs w:val="24"/>
          <w14:ligatures w14:val="standardContextual"/>
        </w:rPr>
      </w:pPr>
      <w:hyperlink w:anchor="_Toc230164274" w:history="1">
        <w:r w:rsidRPr="00B545B5">
          <w:rPr>
            <w:rStyle w:val="Hyperlink"/>
            <w:lang w:bidi="en-US"/>
          </w:rPr>
          <w:t>Figure 8</w:t>
        </w:r>
        <w:r w:rsidRPr="00B545B5">
          <w:rPr>
            <w:rStyle w:val="Hyperlink"/>
            <w:lang w:bidi="en-US"/>
          </w:rPr>
          <w:noBreakHyphen/>
          <w:t>49: Warning Message for CT 24</w:t>
        </w:r>
        <w:r>
          <w:rPr>
            <w:webHidden/>
          </w:rPr>
          <w:tab/>
        </w:r>
        <w:r>
          <w:rPr>
            <w:webHidden/>
          </w:rPr>
          <w:fldChar w:fldCharType="begin"/>
        </w:r>
        <w:r>
          <w:rPr>
            <w:webHidden/>
          </w:rPr>
          <w:instrText xml:space="preserve"> PAGEREF _Toc230164274 \h </w:instrText>
        </w:r>
        <w:r>
          <w:rPr>
            <w:webHidden/>
          </w:rPr>
        </w:r>
        <w:r>
          <w:rPr>
            <w:webHidden/>
          </w:rPr>
          <w:fldChar w:fldCharType="separate"/>
        </w:r>
        <w:r>
          <w:rPr>
            <w:webHidden/>
          </w:rPr>
          <w:t>8-42</w:t>
        </w:r>
        <w:r>
          <w:rPr>
            <w:webHidden/>
          </w:rPr>
          <w:fldChar w:fldCharType="end"/>
        </w:r>
      </w:hyperlink>
    </w:p>
    <w:p w14:paraId="2EA5636D" w14:textId="15EA0886" w:rsidR="00EC7503" w:rsidRDefault="00EC7503">
      <w:pPr>
        <w:pStyle w:val="TableofFigures"/>
        <w:rPr>
          <w:rFonts w:eastAsiaTheme="minorEastAsia" w:cstheme="minorBidi"/>
          <w:kern w:val="2"/>
          <w:sz w:val="24"/>
          <w:szCs w:val="24"/>
          <w14:ligatures w14:val="standardContextual"/>
        </w:rPr>
      </w:pPr>
      <w:hyperlink w:anchor="_Toc230164275" w:history="1">
        <w:r w:rsidRPr="00B545B5">
          <w:rPr>
            <w:rStyle w:val="Hyperlink"/>
            <w:lang w:bidi="en-US"/>
          </w:rPr>
          <w:t>Figure 8</w:t>
        </w:r>
        <w:r w:rsidRPr="00B545B5">
          <w:rPr>
            <w:rStyle w:val="Hyperlink"/>
            <w:lang w:bidi="en-US"/>
          </w:rPr>
          <w:noBreakHyphen/>
          <w:t>50: Step Information for Claim Type 24 – HECM Supplemental</w:t>
        </w:r>
        <w:r>
          <w:rPr>
            <w:webHidden/>
          </w:rPr>
          <w:tab/>
        </w:r>
        <w:r>
          <w:rPr>
            <w:webHidden/>
          </w:rPr>
          <w:fldChar w:fldCharType="begin"/>
        </w:r>
        <w:r>
          <w:rPr>
            <w:webHidden/>
          </w:rPr>
          <w:instrText xml:space="preserve"> PAGEREF _Toc230164275 \h </w:instrText>
        </w:r>
        <w:r>
          <w:rPr>
            <w:webHidden/>
          </w:rPr>
        </w:r>
        <w:r>
          <w:rPr>
            <w:webHidden/>
          </w:rPr>
          <w:fldChar w:fldCharType="separate"/>
        </w:r>
        <w:r>
          <w:rPr>
            <w:webHidden/>
          </w:rPr>
          <w:t>8-42</w:t>
        </w:r>
        <w:r>
          <w:rPr>
            <w:webHidden/>
          </w:rPr>
          <w:fldChar w:fldCharType="end"/>
        </w:r>
      </w:hyperlink>
    </w:p>
    <w:p w14:paraId="19E423AB" w14:textId="4C617184" w:rsidR="00EC7503" w:rsidRDefault="00EC7503">
      <w:pPr>
        <w:pStyle w:val="TableofFigures"/>
        <w:rPr>
          <w:rFonts w:eastAsiaTheme="minorEastAsia" w:cstheme="minorBidi"/>
          <w:kern w:val="2"/>
          <w:sz w:val="24"/>
          <w:szCs w:val="24"/>
          <w14:ligatures w14:val="standardContextual"/>
        </w:rPr>
      </w:pPr>
      <w:hyperlink w:anchor="_Toc230164276" w:history="1">
        <w:r w:rsidRPr="00B545B5">
          <w:rPr>
            <w:rStyle w:val="Hyperlink"/>
            <w:lang w:bidi="en-US"/>
          </w:rPr>
          <w:t>Figure 8</w:t>
        </w:r>
        <w:r w:rsidRPr="00B545B5">
          <w:rPr>
            <w:rStyle w:val="Hyperlink"/>
            <w:lang w:bidi="en-US"/>
          </w:rPr>
          <w:noBreakHyphen/>
          <w:t>51: Warning Message for CT 24</w:t>
        </w:r>
        <w:r>
          <w:rPr>
            <w:webHidden/>
          </w:rPr>
          <w:tab/>
        </w:r>
        <w:r>
          <w:rPr>
            <w:webHidden/>
          </w:rPr>
          <w:fldChar w:fldCharType="begin"/>
        </w:r>
        <w:r>
          <w:rPr>
            <w:webHidden/>
          </w:rPr>
          <w:instrText xml:space="preserve"> PAGEREF _Toc230164276 \h </w:instrText>
        </w:r>
        <w:r>
          <w:rPr>
            <w:webHidden/>
          </w:rPr>
        </w:r>
        <w:r>
          <w:rPr>
            <w:webHidden/>
          </w:rPr>
          <w:fldChar w:fldCharType="separate"/>
        </w:r>
        <w:r>
          <w:rPr>
            <w:webHidden/>
          </w:rPr>
          <w:t>8-43</w:t>
        </w:r>
        <w:r>
          <w:rPr>
            <w:webHidden/>
          </w:rPr>
          <w:fldChar w:fldCharType="end"/>
        </w:r>
      </w:hyperlink>
    </w:p>
    <w:p w14:paraId="60390D25" w14:textId="070E0595" w:rsidR="00EC7503" w:rsidRDefault="00EC7503">
      <w:pPr>
        <w:pStyle w:val="TableofFigures"/>
        <w:rPr>
          <w:rFonts w:eastAsiaTheme="minorEastAsia" w:cstheme="minorBidi"/>
          <w:kern w:val="2"/>
          <w:sz w:val="24"/>
          <w:szCs w:val="24"/>
          <w14:ligatures w14:val="standardContextual"/>
        </w:rPr>
      </w:pPr>
      <w:hyperlink w:anchor="_Toc230164277" w:history="1">
        <w:r w:rsidRPr="00B545B5">
          <w:rPr>
            <w:rStyle w:val="Hyperlink"/>
            <w:lang w:bidi="en-US"/>
          </w:rPr>
          <w:t>Figure 8</w:t>
        </w:r>
        <w:r w:rsidRPr="00B545B5">
          <w:rPr>
            <w:rStyle w:val="Hyperlink"/>
            <w:lang w:bidi="en-US"/>
          </w:rPr>
          <w:noBreakHyphen/>
          <w:t>52: User Alerts message</w:t>
        </w:r>
        <w:r>
          <w:rPr>
            <w:webHidden/>
          </w:rPr>
          <w:tab/>
        </w:r>
        <w:r>
          <w:rPr>
            <w:webHidden/>
          </w:rPr>
          <w:fldChar w:fldCharType="begin"/>
        </w:r>
        <w:r>
          <w:rPr>
            <w:webHidden/>
          </w:rPr>
          <w:instrText xml:space="preserve"> PAGEREF _Toc230164277 \h </w:instrText>
        </w:r>
        <w:r>
          <w:rPr>
            <w:webHidden/>
          </w:rPr>
        </w:r>
        <w:r>
          <w:rPr>
            <w:webHidden/>
          </w:rPr>
          <w:fldChar w:fldCharType="separate"/>
        </w:r>
        <w:r>
          <w:rPr>
            <w:webHidden/>
          </w:rPr>
          <w:t>8-43</w:t>
        </w:r>
        <w:r>
          <w:rPr>
            <w:webHidden/>
          </w:rPr>
          <w:fldChar w:fldCharType="end"/>
        </w:r>
      </w:hyperlink>
    </w:p>
    <w:p w14:paraId="07BA1CDC" w14:textId="4B71C343" w:rsidR="00EC7503" w:rsidRDefault="00EC7503">
      <w:pPr>
        <w:pStyle w:val="TableofFigures"/>
        <w:rPr>
          <w:rFonts w:eastAsiaTheme="minorEastAsia" w:cstheme="minorBidi"/>
          <w:kern w:val="2"/>
          <w:sz w:val="24"/>
          <w:szCs w:val="24"/>
          <w14:ligatures w14:val="standardContextual"/>
        </w:rPr>
      </w:pPr>
      <w:hyperlink w:anchor="_Toc230164278" w:history="1">
        <w:r w:rsidRPr="00B545B5">
          <w:rPr>
            <w:rStyle w:val="Hyperlink"/>
            <w:lang w:bidi="en-US"/>
          </w:rPr>
          <w:t>Figure 8</w:t>
        </w:r>
        <w:r w:rsidRPr="00B545B5">
          <w:rPr>
            <w:rStyle w:val="Hyperlink"/>
            <w:lang w:bidi="en-US"/>
          </w:rPr>
          <w:noBreakHyphen/>
          <w:t>53: Claims Worksheet for CT 24 with Validation Errors</w:t>
        </w:r>
        <w:r>
          <w:rPr>
            <w:webHidden/>
          </w:rPr>
          <w:tab/>
        </w:r>
        <w:r>
          <w:rPr>
            <w:webHidden/>
          </w:rPr>
          <w:fldChar w:fldCharType="begin"/>
        </w:r>
        <w:r>
          <w:rPr>
            <w:webHidden/>
          </w:rPr>
          <w:instrText xml:space="preserve"> PAGEREF _Toc230164278 \h </w:instrText>
        </w:r>
        <w:r>
          <w:rPr>
            <w:webHidden/>
          </w:rPr>
        </w:r>
        <w:r>
          <w:rPr>
            <w:webHidden/>
          </w:rPr>
          <w:fldChar w:fldCharType="separate"/>
        </w:r>
        <w:r>
          <w:rPr>
            <w:webHidden/>
          </w:rPr>
          <w:t>8-44</w:t>
        </w:r>
        <w:r>
          <w:rPr>
            <w:webHidden/>
          </w:rPr>
          <w:fldChar w:fldCharType="end"/>
        </w:r>
      </w:hyperlink>
    </w:p>
    <w:p w14:paraId="09F1E44A" w14:textId="0D6ED1EE" w:rsidR="00EC7503" w:rsidRDefault="00EC7503">
      <w:pPr>
        <w:pStyle w:val="TableofFigures"/>
        <w:rPr>
          <w:rFonts w:eastAsiaTheme="minorEastAsia" w:cstheme="minorBidi"/>
          <w:kern w:val="2"/>
          <w:sz w:val="24"/>
          <w:szCs w:val="24"/>
          <w14:ligatures w14:val="standardContextual"/>
        </w:rPr>
      </w:pPr>
      <w:hyperlink w:anchor="_Toc230164279" w:history="1">
        <w:r w:rsidRPr="00B545B5">
          <w:rPr>
            <w:rStyle w:val="Hyperlink"/>
            <w:lang w:bidi="en-US"/>
          </w:rPr>
          <w:t>Figure 8</w:t>
        </w:r>
        <w:r w:rsidRPr="00B545B5">
          <w:rPr>
            <w:rStyle w:val="Hyperlink"/>
            <w:lang w:bidi="en-US"/>
          </w:rPr>
          <w:noBreakHyphen/>
          <w:t>54: Claims Worksheet for CT 24 with Missing Investor Banking Information Validation Error</w:t>
        </w:r>
        <w:r>
          <w:rPr>
            <w:webHidden/>
          </w:rPr>
          <w:tab/>
        </w:r>
        <w:r>
          <w:rPr>
            <w:webHidden/>
          </w:rPr>
          <w:fldChar w:fldCharType="begin"/>
        </w:r>
        <w:r>
          <w:rPr>
            <w:webHidden/>
          </w:rPr>
          <w:instrText xml:space="preserve"> PAGEREF _Toc230164279 \h </w:instrText>
        </w:r>
        <w:r>
          <w:rPr>
            <w:webHidden/>
          </w:rPr>
        </w:r>
        <w:r>
          <w:rPr>
            <w:webHidden/>
          </w:rPr>
          <w:fldChar w:fldCharType="separate"/>
        </w:r>
        <w:r>
          <w:rPr>
            <w:webHidden/>
          </w:rPr>
          <w:t>8-45</w:t>
        </w:r>
        <w:r>
          <w:rPr>
            <w:webHidden/>
          </w:rPr>
          <w:fldChar w:fldCharType="end"/>
        </w:r>
      </w:hyperlink>
    </w:p>
    <w:p w14:paraId="1FCF9F7C" w14:textId="77386FD4" w:rsidR="00EC7503" w:rsidRDefault="00EC7503">
      <w:pPr>
        <w:pStyle w:val="TableofFigures"/>
        <w:rPr>
          <w:rFonts w:eastAsiaTheme="minorEastAsia" w:cstheme="minorBidi"/>
          <w:kern w:val="2"/>
          <w:sz w:val="24"/>
          <w:szCs w:val="24"/>
          <w14:ligatures w14:val="standardContextual"/>
        </w:rPr>
      </w:pPr>
      <w:hyperlink w:anchor="_Toc230164280" w:history="1">
        <w:r w:rsidRPr="00B545B5">
          <w:rPr>
            <w:rStyle w:val="Hyperlink"/>
            <w:lang w:bidi="en-US"/>
          </w:rPr>
          <w:t>Figure 8</w:t>
        </w:r>
        <w:r w:rsidRPr="00B545B5">
          <w:rPr>
            <w:rStyle w:val="Hyperlink"/>
            <w:lang w:bidi="en-US"/>
          </w:rPr>
          <w:noBreakHyphen/>
          <w:t>55: Claims Worksheet for CT 24 with no Validation Errors</w:t>
        </w:r>
        <w:r>
          <w:rPr>
            <w:webHidden/>
          </w:rPr>
          <w:tab/>
        </w:r>
        <w:r>
          <w:rPr>
            <w:webHidden/>
          </w:rPr>
          <w:fldChar w:fldCharType="begin"/>
        </w:r>
        <w:r>
          <w:rPr>
            <w:webHidden/>
          </w:rPr>
          <w:instrText xml:space="preserve"> PAGEREF _Toc230164280 \h </w:instrText>
        </w:r>
        <w:r>
          <w:rPr>
            <w:webHidden/>
          </w:rPr>
        </w:r>
        <w:r>
          <w:rPr>
            <w:webHidden/>
          </w:rPr>
          <w:fldChar w:fldCharType="separate"/>
        </w:r>
        <w:r>
          <w:rPr>
            <w:webHidden/>
          </w:rPr>
          <w:t>8-45</w:t>
        </w:r>
        <w:r>
          <w:rPr>
            <w:webHidden/>
          </w:rPr>
          <w:fldChar w:fldCharType="end"/>
        </w:r>
      </w:hyperlink>
    </w:p>
    <w:p w14:paraId="7B261F27" w14:textId="33328C9D" w:rsidR="00EC7503" w:rsidRDefault="00EC7503">
      <w:pPr>
        <w:pStyle w:val="TableofFigures"/>
        <w:rPr>
          <w:rFonts w:eastAsiaTheme="minorEastAsia" w:cstheme="minorBidi"/>
          <w:kern w:val="2"/>
          <w:sz w:val="24"/>
          <w:szCs w:val="24"/>
          <w14:ligatures w14:val="standardContextual"/>
        </w:rPr>
      </w:pPr>
      <w:hyperlink w:anchor="_Toc230164281" w:history="1">
        <w:r w:rsidRPr="00B545B5">
          <w:rPr>
            <w:rStyle w:val="Hyperlink"/>
            <w:lang w:bidi="en-US"/>
          </w:rPr>
          <w:t>Figure 8</w:t>
        </w:r>
        <w:r w:rsidRPr="00B545B5">
          <w:rPr>
            <w:rStyle w:val="Hyperlink"/>
            <w:lang w:bidi="en-US"/>
          </w:rPr>
          <w:noBreakHyphen/>
          <w:t>56: Finalize and Submit Warning Message for CT 24</w:t>
        </w:r>
        <w:r>
          <w:rPr>
            <w:webHidden/>
          </w:rPr>
          <w:tab/>
        </w:r>
        <w:r>
          <w:rPr>
            <w:webHidden/>
          </w:rPr>
          <w:fldChar w:fldCharType="begin"/>
        </w:r>
        <w:r>
          <w:rPr>
            <w:webHidden/>
          </w:rPr>
          <w:instrText xml:space="preserve"> PAGEREF _Toc230164281 \h </w:instrText>
        </w:r>
        <w:r>
          <w:rPr>
            <w:webHidden/>
          </w:rPr>
        </w:r>
        <w:r>
          <w:rPr>
            <w:webHidden/>
          </w:rPr>
          <w:fldChar w:fldCharType="separate"/>
        </w:r>
        <w:r>
          <w:rPr>
            <w:webHidden/>
          </w:rPr>
          <w:t>8-45</w:t>
        </w:r>
        <w:r>
          <w:rPr>
            <w:webHidden/>
          </w:rPr>
          <w:fldChar w:fldCharType="end"/>
        </w:r>
      </w:hyperlink>
    </w:p>
    <w:p w14:paraId="00860379" w14:textId="52F0EEBB" w:rsidR="00EC7503" w:rsidRDefault="00EC7503">
      <w:pPr>
        <w:pStyle w:val="TableofFigures"/>
        <w:rPr>
          <w:rFonts w:eastAsiaTheme="minorEastAsia" w:cstheme="minorBidi"/>
          <w:kern w:val="2"/>
          <w:sz w:val="24"/>
          <w:szCs w:val="24"/>
          <w14:ligatures w14:val="standardContextual"/>
        </w:rPr>
      </w:pPr>
      <w:hyperlink w:anchor="_Toc230164282" w:history="1">
        <w:r w:rsidRPr="00B545B5">
          <w:rPr>
            <w:rStyle w:val="Hyperlink"/>
            <w:lang w:bidi="en-US"/>
          </w:rPr>
          <w:t>Figure 8</w:t>
        </w:r>
        <w:r w:rsidRPr="00B545B5">
          <w:rPr>
            <w:rStyle w:val="Hyperlink"/>
            <w:lang w:bidi="en-US"/>
          </w:rPr>
          <w:noBreakHyphen/>
          <w:t>57: Certify Window – CT 24</w:t>
        </w:r>
        <w:r>
          <w:rPr>
            <w:webHidden/>
          </w:rPr>
          <w:tab/>
        </w:r>
        <w:r>
          <w:rPr>
            <w:webHidden/>
          </w:rPr>
          <w:fldChar w:fldCharType="begin"/>
        </w:r>
        <w:r>
          <w:rPr>
            <w:webHidden/>
          </w:rPr>
          <w:instrText xml:space="preserve"> PAGEREF _Toc230164282 \h </w:instrText>
        </w:r>
        <w:r>
          <w:rPr>
            <w:webHidden/>
          </w:rPr>
        </w:r>
        <w:r>
          <w:rPr>
            <w:webHidden/>
          </w:rPr>
          <w:fldChar w:fldCharType="separate"/>
        </w:r>
        <w:r>
          <w:rPr>
            <w:webHidden/>
          </w:rPr>
          <w:t>8-46</w:t>
        </w:r>
        <w:r>
          <w:rPr>
            <w:webHidden/>
          </w:rPr>
          <w:fldChar w:fldCharType="end"/>
        </w:r>
      </w:hyperlink>
    </w:p>
    <w:p w14:paraId="303FE671" w14:textId="1CC1AA4D" w:rsidR="00EC7503" w:rsidRDefault="00EC7503">
      <w:pPr>
        <w:pStyle w:val="TableofFigures"/>
        <w:rPr>
          <w:rFonts w:eastAsiaTheme="minorEastAsia" w:cstheme="minorBidi"/>
          <w:kern w:val="2"/>
          <w:sz w:val="24"/>
          <w:szCs w:val="24"/>
          <w14:ligatures w14:val="standardContextual"/>
        </w:rPr>
      </w:pPr>
      <w:hyperlink w:anchor="_Toc230164283" w:history="1">
        <w:r w:rsidRPr="00B545B5">
          <w:rPr>
            <w:rStyle w:val="Hyperlink"/>
            <w:lang w:bidi="en-US"/>
          </w:rPr>
          <w:t>Figure 8</w:t>
        </w:r>
        <w:r w:rsidRPr="00B545B5">
          <w:rPr>
            <w:rStyle w:val="Hyperlink"/>
            <w:lang w:bidi="en-US"/>
          </w:rPr>
          <w:noBreakHyphen/>
          <w:t>58: Error Message Subsequent CT24 not permitted</w:t>
        </w:r>
        <w:r>
          <w:rPr>
            <w:webHidden/>
          </w:rPr>
          <w:tab/>
        </w:r>
        <w:r>
          <w:rPr>
            <w:webHidden/>
          </w:rPr>
          <w:fldChar w:fldCharType="begin"/>
        </w:r>
        <w:r>
          <w:rPr>
            <w:webHidden/>
          </w:rPr>
          <w:instrText xml:space="preserve"> PAGEREF _Toc230164283 \h </w:instrText>
        </w:r>
        <w:r>
          <w:rPr>
            <w:webHidden/>
          </w:rPr>
        </w:r>
        <w:r>
          <w:rPr>
            <w:webHidden/>
          </w:rPr>
          <w:fldChar w:fldCharType="separate"/>
        </w:r>
        <w:r>
          <w:rPr>
            <w:webHidden/>
          </w:rPr>
          <w:t>8-46</w:t>
        </w:r>
        <w:r>
          <w:rPr>
            <w:webHidden/>
          </w:rPr>
          <w:fldChar w:fldCharType="end"/>
        </w:r>
      </w:hyperlink>
    </w:p>
    <w:p w14:paraId="1E783A58" w14:textId="713FD620" w:rsidR="00EC7503" w:rsidRDefault="00EC7503">
      <w:pPr>
        <w:pStyle w:val="TableofFigures"/>
        <w:rPr>
          <w:rFonts w:eastAsiaTheme="minorEastAsia" w:cstheme="minorBidi"/>
          <w:kern w:val="2"/>
          <w:sz w:val="24"/>
          <w:szCs w:val="24"/>
          <w14:ligatures w14:val="standardContextual"/>
        </w:rPr>
      </w:pPr>
      <w:hyperlink w:anchor="_Toc230164284" w:history="1">
        <w:r w:rsidRPr="00B545B5">
          <w:rPr>
            <w:rStyle w:val="Hyperlink"/>
            <w:lang w:bidi="en-US"/>
          </w:rPr>
          <w:t>Figure 8</w:t>
        </w:r>
        <w:r w:rsidRPr="00B545B5">
          <w:rPr>
            <w:rStyle w:val="Hyperlink"/>
            <w:lang w:bidi="en-US"/>
          </w:rPr>
          <w:noBreakHyphen/>
          <w:t>59: Step Information for a Claim Type</w:t>
        </w:r>
        <w:r>
          <w:rPr>
            <w:webHidden/>
          </w:rPr>
          <w:tab/>
        </w:r>
        <w:r>
          <w:rPr>
            <w:webHidden/>
          </w:rPr>
          <w:fldChar w:fldCharType="begin"/>
        </w:r>
        <w:r>
          <w:rPr>
            <w:webHidden/>
          </w:rPr>
          <w:instrText xml:space="preserve"> PAGEREF _Toc230164284 \h </w:instrText>
        </w:r>
        <w:r>
          <w:rPr>
            <w:webHidden/>
          </w:rPr>
        </w:r>
        <w:r>
          <w:rPr>
            <w:webHidden/>
          </w:rPr>
          <w:fldChar w:fldCharType="separate"/>
        </w:r>
        <w:r>
          <w:rPr>
            <w:webHidden/>
          </w:rPr>
          <w:t>8-49</w:t>
        </w:r>
        <w:r>
          <w:rPr>
            <w:webHidden/>
          </w:rPr>
          <w:fldChar w:fldCharType="end"/>
        </w:r>
      </w:hyperlink>
    </w:p>
    <w:p w14:paraId="05631747" w14:textId="4678AEAA" w:rsidR="00EC7503" w:rsidRDefault="00EC7503">
      <w:pPr>
        <w:pStyle w:val="TableofFigures"/>
        <w:rPr>
          <w:rFonts w:eastAsiaTheme="minorEastAsia" w:cstheme="minorBidi"/>
          <w:kern w:val="2"/>
          <w:sz w:val="24"/>
          <w:szCs w:val="24"/>
          <w14:ligatures w14:val="standardContextual"/>
        </w:rPr>
      </w:pPr>
      <w:hyperlink w:anchor="_Toc230164285" w:history="1">
        <w:r w:rsidRPr="00B545B5">
          <w:rPr>
            <w:rStyle w:val="Hyperlink"/>
            <w:lang w:bidi="en-US"/>
          </w:rPr>
          <w:t>Figure 8</w:t>
        </w:r>
        <w:r w:rsidRPr="00B545B5">
          <w:rPr>
            <w:rStyle w:val="Hyperlink"/>
            <w:lang w:bidi="en-US"/>
          </w:rPr>
          <w:noBreakHyphen/>
          <w:t>60: Sample Claims Worksheet</w:t>
        </w:r>
        <w:r>
          <w:rPr>
            <w:webHidden/>
          </w:rPr>
          <w:tab/>
        </w:r>
        <w:r>
          <w:rPr>
            <w:webHidden/>
          </w:rPr>
          <w:fldChar w:fldCharType="begin"/>
        </w:r>
        <w:r>
          <w:rPr>
            <w:webHidden/>
          </w:rPr>
          <w:instrText xml:space="preserve"> PAGEREF _Toc230164285 \h </w:instrText>
        </w:r>
        <w:r>
          <w:rPr>
            <w:webHidden/>
          </w:rPr>
        </w:r>
        <w:r>
          <w:rPr>
            <w:webHidden/>
          </w:rPr>
          <w:fldChar w:fldCharType="separate"/>
        </w:r>
        <w:r>
          <w:rPr>
            <w:webHidden/>
          </w:rPr>
          <w:t>8-49</w:t>
        </w:r>
        <w:r>
          <w:rPr>
            <w:webHidden/>
          </w:rPr>
          <w:fldChar w:fldCharType="end"/>
        </w:r>
      </w:hyperlink>
    </w:p>
    <w:p w14:paraId="4580BDB2" w14:textId="651D40D5" w:rsidR="00EC7503" w:rsidRDefault="00EC7503">
      <w:pPr>
        <w:pStyle w:val="TableofFigures"/>
        <w:rPr>
          <w:rFonts w:eastAsiaTheme="minorEastAsia" w:cstheme="minorBidi"/>
          <w:kern w:val="2"/>
          <w:sz w:val="24"/>
          <w:szCs w:val="24"/>
          <w14:ligatures w14:val="standardContextual"/>
        </w:rPr>
      </w:pPr>
      <w:hyperlink w:anchor="_Toc230164286" w:history="1">
        <w:r w:rsidRPr="00B545B5">
          <w:rPr>
            <w:rStyle w:val="Hyperlink"/>
            <w:lang w:bidi="en-US"/>
          </w:rPr>
          <w:t>Figure 8</w:t>
        </w:r>
        <w:r w:rsidRPr="00B545B5">
          <w:rPr>
            <w:rStyle w:val="Hyperlink"/>
            <w:lang w:bidi="en-US"/>
          </w:rPr>
          <w:noBreakHyphen/>
          <w:t>61: Sample Claim Approval Step</w:t>
        </w:r>
        <w:r>
          <w:rPr>
            <w:webHidden/>
          </w:rPr>
          <w:tab/>
        </w:r>
        <w:r>
          <w:rPr>
            <w:webHidden/>
          </w:rPr>
          <w:fldChar w:fldCharType="begin"/>
        </w:r>
        <w:r>
          <w:rPr>
            <w:webHidden/>
          </w:rPr>
          <w:instrText xml:space="preserve"> PAGEREF _Toc230164286 \h </w:instrText>
        </w:r>
        <w:r>
          <w:rPr>
            <w:webHidden/>
          </w:rPr>
        </w:r>
        <w:r>
          <w:rPr>
            <w:webHidden/>
          </w:rPr>
          <w:fldChar w:fldCharType="separate"/>
        </w:r>
        <w:r>
          <w:rPr>
            <w:webHidden/>
          </w:rPr>
          <w:t>8-50</w:t>
        </w:r>
        <w:r>
          <w:rPr>
            <w:webHidden/>
          </w:rPr>
          <w:fldChar w:fldCharType="end"/>
        </w:r>
      </w:hyperlink>
    </w:p>
    <w:p w14:paraId="76FA2F03" w14:textId="5FFE36C7" w:rsidR="00EC7503" w:rsidRDefault="00EC7503">
      <w:pPr>
        <w:pStyle w:val="TableofFigures"/>
        <w:rPr>
          <w:rFonts w:eastAsiaTheme="minorEastAsia" w:cstheme="minorBidi"/>
          <w:kern w:val="2"/>
          <w:sz w:val="24"/>
          <w:szCs w:val="24"/>
          <w14:ligatures w14:val="standardContextual"/>
        </w:rPr>
      </w:pPr>
      <w:hyperlink w:anchor="_Toc230164287" w:history="1">
        <w:r w:rsidRPr="00B545B5">
          <w:rPr>
            <w:rStyle w:val="Hyperlink"/>
            <w:lang w:bidi="en-US"/>
          </w:rPr>
          <w:t>Figure 8</w:t>
        </w:r>
        <w:r w:rsidRPr="00B545B5">
          <w:rPr>
            <w:rStyle w:val="Hyperlink"/>
            <w:lang w:bidi="en-US"/>
          </w:rPr>
          <w:noBreakHyphen/>
          <w:t>62: Sample Claim Approval Step</w:t>
        </w:r>
        <w:r>
          <w:rPr>
            <w:webHidden/>
          </w:rPr>
          <w:tab/>
        </w:r>
        <w:r>
          <w:rPr>
            <w:webHidden/>
          </w:rPr>
          <w:fldChar w:fldCharType="begin"/>
        </w:r>
        <w:r>
          <w:rPr>
            <w:webHidden/>
          </w:rPr>
          <w:instrText xml:space="preserve"> PAGEREF _Toc230164287 \h </w:instrText>
        </w:r>
        <w:r>
          <w:rPr>
            <w:webHidden/>
          </w:rPr>
        </w:r>
        <w:r>
          <w:rPr>
            <w:webHidden/>
          </w:rPr>
          <w:fldChar w:fldCharType="separate"/>
        </w:r>
        <w:r>
          <w:rPr>
            <w:webHidden/>
          </w:rPr>
          <w:t>8-50</w:t>
        </w:r>
        <w:r>
          <w:rPr>
            <w:webHidden/>
          </w:rPr>
          <w:fldChar w:fldCharType="end"/>
        </w:r>
      </w:hyperlink>
    </w:p>
    <w:p w14:paraId="76EA8A69" w14:textId="251AF154" w:rsidR="00EC7503" w:rsidRDefault="00EC7503">
      <w:pPr>
        <w:pStyle w:val="TableofFigures"/>
        <w:rPr>
          <w:rFonts w:eastAsiaTheme="minorEastAsia" w:cstheme="minorBidi"/>
          <w:kern w:val="2"/>
          <w:sz w:val="24"/>
          <w:szCs w:val="24"/>
          <w14:ligatures w14:val="standardContextual"/>
        </w:rPr>
      </w:pPr>
      <w:hyperlink w:anchor="_Toc230164288" w:history="1">
        <w:r w:rsidRPr="00B545B5">
          <w:rPr>
            <w:rStyle w:val="Hyperlink"/>
            <w:lang w:bidi="en-US"/>
          </w:rPr>
          <w:t>Figure 8</w:t>
        </w:r>
        <w:r w:rsidRPr="00B545B5">
          <w:rPr>
            <w:rStyle w:val="Hyperlink"/>
            <w:lang w:bidi="en-US"/>
          </w:rPr>
          <w:noBreakHyphen/>
          <w:t>63: Step Information for a Claim Type</w:t>
        </w:r>
        <w:r>
          <w:rPr>
            <w:webHidden/>
          </w:rPr>
          <w:tab/>
        </w:r>
        <w:r>
          <w:rPr>
            <w:webHidden/>
          </w:rPr>
          <w:fldChar w:fldCharType="begin"/>
        </w:r>
        <w:r>
          <w:rPr>
            <w:webHidden/>
          </w:rPr>
          <w:instrText xml:space="preserve"> PAGEREF _Toc230164288 \h </w:instrText>
        </w:r>
        <w:r>
          <w:rPr>
            <w:webHidden/>
          </w:rPr>
        </w:r>
        <w:r>
          <w:rPr>
            <w:webHidden/>
          </w:rPr>
          <w:fldChar w:fldCharType="separate"/>
        </w:r>
        <w:r>
          <w:rPr>
            <w:webHidden/>
          </w:rPr>
          <w:t>8-51</w:t>
        </w:r>
        <w:r>
          <w:rPr>
            <w:webHidden/>
          </w:rPr>
          <w:fldChar w:fldCharType="end"/>
        </w:r>
      </w:hyperlink>
    </w:p>
    <w:p w14:paraId="1ECCD5F5" w14:textId="0B8E65F4" w:rsidR="00EC7503" w:rsidRDefault="00EC7503">
      <w:pPr>
        <w:pStyle w:val="TableofFigures"/>
        <w:rPr>
          <w:rFonts w:eastAsiaTheme="minorEastAsia" w:cstheme="minorBidi"/>
          <w:kern w:val="2"/>
          <w:sz w:val="24"/>
          <w:szCs w:val="24"/>
          <w14:ligatures w14:val="standardContextual"/>
        </w:rPr>
      </w:pPr>
      <w:hyperlink w:anchor="_Toc230164289" w:history="1">
        <w:r w:rsidRPr="00B545B5">
          <w:rPr>
            <w:rStyle w:val="Hyperlink"/>
            <w:lang w:bidi="en-US"/>
          </w:rPr>
          <w:t>Figure 8</w:t>
        </w:r>
        <w:r w:rsidRPr="00B545B5">
          <w:rPr>
            <w:rStyle w:val="Hyperlink"/>
            <w:lang w:bidi="en-US"/>
          </w:rPr>
          <w:noBreakHyphen/>
          <w:t>64: Sample Claims Worksheet – Deny Claim</w:t>
        </w:r>
        <w:r>
          <w:rPr>
            <w:webHidden/>
          </w:rPr>
          <w:tab/>
        </w:r>
        <w:r>
          <w:rPr>
            <w:webHidden/>
          </w:rPr>
          <w:fldChar w:fldCharType="begin"/>
        </w:r>
        <w:r>
          <w:rPr>
            <w:webHidden/>
          </w:rPr>
          <w:instrText xml:space="preserve"> PAGEREF _Toc230164289 \h </w:instrText>
        </w:r>
        <w:r>
          <w:rPr>
            <w:webHidden/>
          </w:rPr>
        </w:r>
        <w:r>
          <w:rPr>
            <w:webHidden/>
          </w:rPr>
          <w:fldChar w:fldCharType="separate"/>
        </w:r>
        <w:r>
          <w:rPr>
            <w:webHidden/>
          </w:rPr>
          <w:t>8-51</w:t>
        </w:r>
        <w:r>
          <w:rPr>
            <w:webHidden/>
          </w:rPr>
          <w:fldChar w:fldCharType="end"/>
        </w:r>
      </w:hyperlink>
    </w:p>
    <w:p w14:paraId="3338DC90" w14:textId="5CB4D751" w:rsidR="00EC7503" w:rsidRDefault="00EC7503">
      <w:pPr>
        <w:pStyle w:val="TableofFigures"/>
        <w:rPr>
          <w:rFonts w:eastAsiaTheme="minorEastAsia" w:cstheme="minorBidi"/>
          <w:kern w:val="2"/>
          <w:sz w:val="24"/>
          <w:szCs w:val="24"/>
          <w14:ligatures w14:val="standardContextual"/>
        </w:rPr>
      </w:pPr>
      <w:hyperlink w:anchor="_Toc230164290" w:history="1">
        <w:r w:rsidRPr="00B545B5">
          <w:rPr>
            <w:rStyle w:val="Hyperlink"/>
            <w:lang w:bidi="en-US"/>
          </w:rPr>
          <w:t>Figure 8</w:t>
        </w:r>
        <w:r w:rsidRPr="00B545B5">
          <w:rPr>
            <w:rStyle w:val="Hyperlink"/>
            <w:lang w:bidi="en-US"/>
          </w:rPr>
          <w:noBreakHyphen/>
          <w:t>65: Sample Claim Denied Step</w:t>
        </w:r>
        <w:r>
          <w:rPr>
            <w:webHidden/>
          </w:rPr>
          <w:tab/>
        </w:r>
        <w:r>
          <w:rPr>
            <w:webHidden/>
          </w:rPr>
          <w:fldChar w:fldCharType="begin"/>
        </w:r>
        <w:r>
          <w:rPr>
            <w:webHidden/>
          </w:rPr>
          <w:instrText xml:space="preserve"> PAGEREF _Toc230164290 \h </w:instrText>
        </w:r>
        <w:r>
          <w:rPr>
            <w:webHidden/>
          </w:rPr>
        </w:r>
        <w:r>
          <w:rPr>
            <w:webHidden/>
          </w:rPr>
          <w:fldChar w:fldCharType="separate"/>
        </w:r>
        <w:r>
          <w:rPr>
            <w:webHidden/>
          </w:rPr>
          <w:t>8-52</w:t>
        </w:r>
        <w:r>
          <w:rPr>
            <w:webHidden/>
          </w:rPr>
          <w:fldChar w:fldCharType="end"/>
        </w:r>
      </w:hyperlink>
    </w:p>
    <w:p w14:paraId="277261DF" w14:textId="5F7EEE37" w:rsidR="00EC7503" w:rsidRDefault="00EC7503">
      <w:pPr>
        <w:pStyle w:val="TableofFigures"/>
        <w:rPr>
          <w:rFonts w:eastAsiaTheme="minorEastAsia" w:cstheme="minorBidi"/>
          <w:kern w:val="2"/>
          <w:sz w:val="24"/>
          <w:szCs w:val="24"/>
          <w14:ligatures w14:val="standardContextual"/>
        </w:rPr>
      </w:pPr>
      <w:hyperlink w:anchor="_Toc230164291" w:history="1">
        <w:r w:rsidRPr="00B545B5">
          <w:rPr>
            <w:rStyle w:val="Hyperlink"/>
            <w:lang w:bidi="en-US"/>
          </w:rPr>
          <w:t>Figure 8</w:t>
        </w:r>
        <w:r w:rsidRPr="00B545B5">
          <w:rPr>
            <w:rStyle w:val="Hyperlink"/>
            <w:lang w:bidi="en-US"/>
          </w:rPr>
          <w:noBreakHyphen/>
          <w:t>66: Step Information for a Claim Type</w:t>
        </w:r>
        <w:r>
          <w:rPr>
            <w:webHidden/>
          </w:rPr>
          <w:tab/>
        </w:r>
        <w:r>
          <w:rPr>
            <w:webHidden/>
          </w:rPr>
          <w:fldChar w:fldCharType="begin"/>
        </w:r>
        <w:r>
          <w:rPr>
            <w:webHidden/>
          </w:rPr>
          <w:instrText xml:space="preserve"> PAGEREF _Toc230164291 \h </w:instrText>
        </w:r>
        <w:r>
          <w:rPr>
            <w:webHidden/>
          </w:rPr>
        </w:r>
        <w:r>
          <w:rPr>
            <w:webHidden/>
          </w:rPr>
          <w:fldChar w:fldCharType="separate"/>
        </w:r>
        <w:r>
          <w:rPr>
            <w:webHidden/>
          </w:rPr>
          <w:t>8-52</w:t>
        </w:r>
        <w:r>
          <w:rPr>
            <w:webHidden/>
          </w:rPr>
          <w:fldChar w:fldCharType="end"/>
        </w:r>
      </w:hyperlink>
    </w:p>
    <w:p w14:paraId="6A216E84" w14:textId="5ABD47FD" w:rsidR="00EC7503" w:rsidRDefault="00EC7503">
      <w:pPr>
        <w:pStyle w:val="TableofFigures"/>
        <w:rPr>
          <w:rFonts w:eastAsiaTheme="minorEastAsia" w:cstheme="minorBidi"/>
          <w:kern w:val="2"/>
          <w:sz w:val="24"/>
          <w:szCs w:val="24"/>
          <w14:ligatures w14:val="standardContextual"/>
        </w:rPr>
      </w:pPr>
      <w:hyperlink w:anchor="_Toc230164292" w:history="1">
        <w:r w:rsidRPr="00B545B5">
          <w:rPr>
            <w:rStyle w:val="Hyperlink"/>
            <w:lang w:bidi="en-US"/>
          </w:rPr>
          <w:t>Figure 8</w:t>
        </w:r>
        <w:r w:rsidRPr="00B545B5">
          <w:rPr>
            <w:rStyle w:val="Hyperlink"/>
            <w:lang w:bidi="en-US"/>
          </w:rPr>
          <w:noBreakHyphen/>
          <w:t>67: Sample Claims Worksheet – Pending Additonal Information</w:t>
        </w:r>
        <w:r>
          <w:rPr>
            <w:webHidden/>
          </w:rPr>
          <w:tab/>
        </w:r>
        <w:r>
          <w:rPr>
            <w:webHidden/>
          </w:rPr>
          <w:fldChar w:fldCharType="begin"/>
        </w:r>
        <w:r>
          <w:rPr>
            <w:webHidden/>
          </w:rPr>
          <w:instrText xml:space="preserve"> PAGEREF _Toc230164292 \h </w:instrText>
        </w:r>
        <w:r>
          <w:rPr>
            <w:webHidden/>
          </w:rPr>
        </w:r>
        <w:r>
          <w:rPr>
            <w:webHidden/>
          </w:rPr>
          <w:fldChar w:fldCharType="separate"/>
        </w:r>
        <w:r>
          <w:rPr>
            <w:webHidden/>
          </w:rPr>
          <w:t>8-53</w:t>
        </w:r>
        <w:r>
          <w:rPr>
            <w:webHidden/>
          </w:rPr>
          <w:fldChar w:fldCharType="end"/>
        </w:r>
      </w:hyperlink>
    </w:p>
    <w:p w14:paraId="1F99BB3C" w14:textId="7A99ED29" w:rsidR="00EC7503" w:rsidRDefault="00EC7503">
      <w:pPr>
        <w:pStyle w:val="TableofFigures"/>
        <w:rPr>
          <w:rFonts w:eastAsiaTheme="minorEastAsia" w:cstheme="minorBidi"/>
          <w:kern w:val="2"/>
          <w:sz w:val="24"/>
          <w:szCs w:val="24"/>
          <w14:ligatures w14:val="standardContextual"/>
        </w:rPr>
      </w:pPr>
      <w:hyperlink w:anchor="_Toc230164293" w:history="1">
        <w:r w:rsidRPr="00B545B5">
          <w:rPr>
            <w:rStyle w:val="Hyperlink"/>
            <w:lang w:bidi="en-US"/>
          </w:rPr>
          <w:t>Figure 8</w:t>
        </w:r>
        <w:r w:rsidRPr="00B545B5">
          <w:rPr>
            <w:rStyle w:val="Hyperlink"/>
            <w:lang w:bidi="en-US"/>
          </w:rPr>
          <w:noBreakHyphen/>
          <w:t>68: Sample Claim Pending Additonal Information Step</w:t>
        </w:r>
        <w:r>
          <w:rPr>
            <w:webHidden/>
          </w:rPr>
          <w:tab/>
        </w:r>
        <w:r>
          <w:rPr>
            <w:webHidden/>
          </w:rPr>
          <w:fldChar w:fldCharType="begin"/>
        </w:r>
        <w:r>
          <w:rPr>
            <w:webHidden/>
          </w:rPr>
          <w:instrText xml:space="preserve"> PAGEREF _Toc230164293 \h </w:instrText>
        </w:r>
        <w:r>
          <w:rPr>
            <w:webHidden/>
          </w:rPr>
        </w:r>
        <w:r>
          <w:rPr>
            <w:webHidden/>
          </w:rPr>
          <w:fldChar w:fldCharType="separate"/>
        </w:r>
        <w:r>
          <w:rPr>
            <w:webHidden/>
          </w:rPr>
          <w:t>8-53</w:t>
        </w:r>
        <w:r>
          <w:rPr>
            <w:webHidden/>
          </w:rPr>
          <w:fldChar w:fldCharType="end"/>
        </w:r>
      </w:hyperlink>
    </w:p>
    <w:p w14:paraId="67B0BB3F" w14:textId="0109A5D6" w:rsidR="00EC7503" w:rsidRDefault="00EC7503">
      <w:pPr>
        <w:pStyle w:val="TableofFigures"/>
        <w:rPr>
          <w:rFonts w:eastAsiaTheme="minorEastAsia" w:cstheme="minorBidi"/>
          <w:kern w:val="2"/>
          <w:sz w:val="24"/>
          <w:szCs w:val="24"/>
          <w14:ligatures w14:val="standardContextual"/>
        </w:rPr>
      </w:pPr>
      <w:hyperlink w:anchor="_Toc230164294" w:history="1">
        <w:r w:rsidRPr="00B545B5">
          <w:rPr>
            <w:rStyle w:val="Hyperlink"/>
            <w:lang w:bidi="en-US"/>
          </w:rPr>
          <w:t>Figure 8</w:t>
        </w:r>
        <w:r w:rsidRPr="00B545B5">
          <w:rPr>
            <w:rStyle w:val="Hyperlink"/>
            <w:lang w:bidi="en-US"/>
          </w:rPr>
          <w:noBreakHyphen/>
          <w:t>69: Step Information for a Claim Resubmission</w:t>
        </w:r>
        <w:r>
          <w:rPr>
            <w:webHidden/>
          </w:rPr>
          <w:tab/>
        </w:r>
        <w:r>
          <w:rPr>
            <w:webHidden/>
          </w:rPr>
          <w:fldChar w:fldCharType="begin"/>
        </w:r>
        <w:r>
          <w:rPr>
            <w:webHidden/>
          </w:rPr>
          <w:instrText xml:space="preserve"> PAGEREF _Toc230164294 \h </w:instrText>
        </w:r>
        <w:r>
          <w:rPr>
            <w:webHidden/>
          </w:rPr>
        </w:r>
        <w:r>
          <w:rPr>
            <w:webHidden/>
          </w:rPr>
          <w:fldChar w:fldCharType="separate"/>
        </w:r>
        <w:r>
          <w:rPr>
            <w:webHidden/>
          </w:rPr>
          <w:t>8-54</w:t>
        </w:r>
        <w:r>
          <w:rPr>
            <w:webHidden/>
          </w:rPr>
          <w:fldChar w:fldCharType="end"/>
        </w:r>
      </w:hyperlink>
    </w:p>
    <w:p w14:paraId="020C408C" w14:textId="27DDEC55" w:rsidR="00EC7503" w:rsidRDefault="00EC7503">
      <w:pPr>
        <w:pStyle w:val="TableofFigures"/>
        <w:rPr>
          <w:rFonts w:eastAsiaTheme="minorEastAsia" w:cstheme="minorBidi"/>
          <w:kern w:val="2"/>
          <w:sz w:val="24"/>
          <w:szCs w:val="24"/>
          <w14:ligatures w14:val="standardContextual"/>
        </w:rPr>
      </w:pPr>
      <w:hyperlink w:anchor="_Toc230164295" w:history="1">
        <w:r w:rsidRPr="00B545B5">
          <w:rPr>
            <w:rStyle w:val="Hyperlink"/>
            <w:lang w:bidi="en-US"/>
          </w:rPr>
          <w:t>Figure 8</w:t>
        </w:r>
        <w:r w:rsidRPr="00B545B5">
          <w:rPr>
            <w:rStyle w:val="Hyperlink"/>
            <w:lang w:bidi="en-US"/>
          </w:rPr>
          <w:noBreakHyphen/>
          <w:t>70: Warning Message CT 21, CT 23 and CT 24</w:t>
        </w:r>
        <w:r>
          <w:rPr>
            <w:webHidden/>
          </w:rPr>
          <w:tab/>
        </w:r>
        <w:r>
          <w:rPr>
            <w:webHidden/>
          </w:rPr>
          <w:fldChar w:fldCharType="begin"/>
        </w:r>
        <w:r>
          <w:rPr>
            <w:webHidden/>
          </w:rPr>
          <w:instrText xml:space="preserve"> PAGEREF _Toc230164295 \h </w:instrText>
        </w:r>
        <w:r>
          <w:rPr>
            <w:webHidden/>
          </w:rPr>
        </w:r>
        <w:r>
          <w:rPr>
            <w:webHidden/>
          </w:rPr>
          <w:fldChar w:fldCharType="separate"/>
        </w:r>
        <w:r>
          <w:rPr>
            <w:webHidden/>
          </w:rPr>
          <w:t>8-54</w:t>
        </w:r>
        <w:r>
          <w:rPr>
            <w:webHidden/>
          </w:rPr>
          <w:fldChar w:fldCharType="end"/>
        </w:r>
      </w:hyperlink>
    </w:p>
    <w:p w14:paraId="2B14FA7A" w14:textId="753870C9" w:rsidR="00EC7503" w:rsidRDefault="00EC7503">
      <w:pPr>
        <w:pStyle w:val="TableofFigures"/>
        <w:rPr>
          <w:rFonts w:eastAsiaTheme="minorEastAsia" w:cstheme="minorBidi"/>
          <w:kern w:val="2"/>
          <w:sz w:val="24"/>
          <w:szCs w:val="24"/>
          <w14:ligatures w14:val="standardContextual"/>
        </w:rPr>
      </w:pPr>
      <w:hyperlink w:anchor="_Toc230164296" w:history="1">
        <w:r w:rsidRPr="00B545B5">
          <w:rPr>
            <w:rStyle w:val="Hyperlink"/>
            <w:lang w:bidi="en-US"/>
          </w:rPr>
          <w:t>Figure 8</w:t>
        </w:r>
        <w:r w:rsidRPr="00B545B5">
          <w:rPr>
            <w:rStyle w:val="Hyperlink"/>
            <w:lang w:bidi="en-US"/>
          </w:rPr>
          <w:noBreakHyphen/>
          <w:t>71: Sample Claims Worksheet with Validation Errors</w:t>
        </w:r>
        <w:r>
          <w:rPr>
            <w:webHidden/>
          </w:rPr>
          <w:tab/>
        </w:r>
        <w:r>
          <w:rPr>
            <w:webHidden/>
          </w:rPr>
          <w:fldChar w:fldCharType="begin"/>
        </w:r>
        <w:r>
          <w:rPr>
            <w:webHidden/>
          </w:rPr>
          <w:instrText xml:space="preserve"> PAGEREF _Toc230164296 \h </w:instrText>
        </w:r>
        <w:r>
          <w:rPr>
            <w:webHidden/>
          </w:rPr>
        </w:r>
        <w:r>
          <w:rPr>
            <w:webHidden/>
          </w:rPr>
          <w:fldChar w:fldCharType="separate"/>
        </w:r>
        <w:r>
          <w:rPr>
            <w:webHidden/>
          </w:rPr>
          <w:t>8-55</w:t>
        </w:r>
        <w:r>
          <w:rPr>
            <w:webHidden/>
          </w:rPr>
          <w:fldChar w:fldCharType="end"/>
        </w:r>
      </w:hyperlink>
    </w:p>
    <w:p w14:paraId="5ED9D5F7" w14:textId="21379377" w:rsidR="00EC7503" w:rsidRDefault="00EC7503">
      <w:pPr>
        <w:pStyle w:val="TableofFigures"/>
        <w:rPr>
          <w:rFonts w:eastAsiaTheme="minorEastAsia" w:cstheme="minorBidi"/>
          <w:kern w:val="2"/>
          <w:sz w:val="24"/>
          <w:szCs w:val="24"/>
          <w14:ligatures w14:val="standardContextual"/>
        </w:rPr>
      </w:pPr>
      <w:hyperlink w:anchor="_Toc230164297" w:history="1">
        <w:r w:rsidRPr="00B545B5">
          <w:rPr>
            <w:rStyle w:val="Hyperlink"/>
            <w:lang w:bidi="en-US"/>
          </w:rPr>
          <w:t>Figure 8</w:t>
        </w:r>
        <w:r w:rsidRPr="00B545B5">
          <w:rPr>
            <w:rStyle w:val="Hyperlink"/>
            <w:lang w:bidi="en-US"/>
          </w:rPr>
          <w:noBreakHyphen/>
          <w:t>72: Sample Claims Worksheet with no Validation Errors</w:t>
        </w:r>
        <w:r>
          <w:rPr>
            <w:webHidden/>
          </w:rPr>
          <w:tab/>
        </w:r>
        <w:r>
          <w:rPr>
            <w:webHidden/>
          </w:rPr>
          <w:fldChar w:fldCharType="begin"/>
        </w:r>
        <w:r>
          <w:rPr>
            <w:webHidden/>
          </w:rPr>
          <w:instrText xml:space="preserve"> PAGEREF _Toc230164297 \h </w:instrText>
        </w:r>
        <w:r>
          <w:rPr>
            <w:webHidden/>
          </w:rPr>
        </w:r>
        <w:r>
          <w:rPr>
            <w:webHidden/>
          </w:rPr>
          <w:fldChar w:fldCharType="separate"/>
        </w:r>
        <w:r>
          <w:rPr>
            <w:webHidden/>
          </w:rPr>
          <w:t>8-55</w:t>
        </w:r>
        <w:r>
          <w:rPr>
            <w:webHidden/>
          </w:rPr>
          <w:fldChar w:fldCharType="end"/>
        </w:r>
      </w:hyperlink>
    </w:p>
    <w:p w14:paraId="65F245B0" w14:textId="465C6724" w:rsidR="00EC7503" w:rsidRDefault="00EC7503">
      <w:pPr>
        <w:pStyle w:val="TableofFigures"/>
        <w:rPr>
          <w:rFonts w:eastAsiaTheme="minorEastAsia" w:cstheme="minorBidi"/>
          <w:kern w:val="2"/>
          <w:sz w:val="24"/>
          <w:szCs w:val="24"/>
          <w14:ligatures w14:val="standardContextual"/>
        </w:rPr>
      </w:pPr>
      <w:hyperlink w:anchor="_Toc230164298" w:history="1">
        <w:r w:rsidRPr="00B545B5">
          <w:rPr>
            <w:rStyle w:val="Hyperlink"/>
            <w:lang w:bidi="en-US"/>
          </w:rPr>
          <w:t>Figure 8</w:t>
        </w:r>
        <w:r w:rsidRPr="00B545B5">
          <w:rPr>
            <w:rStyle w:val="Hyperlink"/>
            <w:lang w:bidi="en-US"/>
          </w:rPr>
          <w:noBreakHyphen/>
          <w:t>73: Certify Window – CT 21, CT 23 and CT 24</w:t>
        </w:r>
        <w:r>
          <w:rPr>
            <w:webHidden/>
          </w:rPr>
          <w:tab/>
        </w:r>
        <w:r>
          <w:rPr>
            <w:webHidden/>
          </w:rPr>
          <w:fldChar w:fldCharType="begin"/>
        </w:r>
        <w:r>
          <w:rPr>
            <w:webHidden/>
          </w:rPr>
          <w:instrText xml:space="preserve"> PAGEREF _Toc230164298 \h </w:instrText>
        </w:r>
        <w:r>
          <w:rPr>
            <w:webHidden/>
          </w:rPr>
        </w:r>
        <w:r>
          <w:rPr>
            <w:webHidden/>
          </w:rPr>
          <w:fldChar w:fldCharType="separate"/>
        </w:r>
        <w:r>
          <w:rPr>
            <w:webHidden/>
          </w:rPr>
          <w:t>8-56</w:t>
        </w:r>
        <w:r>
          <w:rPr>
            <w:webHidden/>
          </w:rPr>
          <w:fldChar w:fldCharType="end"/>
        </w:r>
      </w:hyperlink>
    </w:p>
    <w:p w14:paraId="1A684C6D" w14:textId="77069DBF" w:rsidR="00EC7503" w:rsidRDefault="00EC7503">
      <w:pPr>
        <w:pStyle w:val="TableofFigures"/>
        <w:rPr>
          <w:rFonts w:eastAsiaTheme="minorEastAsia" w:cstheme="minorBidi"/>
          <w:kern w:val="2"/>
          <w:sz w:val="24"/>
          <w:szCs w:val="24"/>
          <w14:ligatures w14:val="standardContextual"/>
        </w:rPr>
      </w:pPr>
      <w:hyperlink w:anchor="_Toc230164299" w:history="1">
        <w:r w:rsidRPr="00B545B5">
          <w:rPr>
            <w:rStyle w:val="Hyperlink"/>
            <w:lang w:bidi="en-US"/>
          </w:rPr>
          <w:t>Figure 8</w:t>
        </w:r>
        <w:r w:rsidRPr="00B545B5">
          <w:rPr>
            <w:rStyle w:val="Hyperlink"/>
            <w:lang w:bidi="en-US"/>
          </w:rPr>
          <w:noBreakHyphen/>
          <w:t>74: Claim Ready for HUD Re Review</w:t>
        </w:r>
        <w:r>
          <w:rPr>
            <w:webHidden/>
          </w:rPr>
          <w:tab/>
        </w:r>
        <w:r>
          <w:rPr>
            <w:webHidden/>
          </w:rPr>
          <w:fldChar w:fldCharType="begin"/>
        </w:r>
        <w:r>
          <w:rPr>
            <w:webHidden/>
          </w:rPr>
          <w:instrText xml:space="preserve"> PAGEREF _Toc230164299 \h </w:instrText>
        </w:r>
        <w:r>
          <w:rPr>
            <w:webHidden/>
          </w:rPr>
        </w:r>
        <w:r>
          <w:rPr>
            <w:webHidden/>
          </w:rPr>
          <w:fldChar w:fldCharType="separate"/>
        </w:r>
        <w:r>
          <w:rPr>
            <w:webHidden/>
          </w:rPr>
          <w:t>8-56</w:t>
        </w:r>
        <w:r>
          <w:rPr>
            <w:webHidden/>
          </w:rPr>
          <w:fldChar w:fldCharType="end"/>
        </w:r>
      </w:hyperlink>
    </w:p>
    <w:p w14:paraId="2E48C31F" w14:textId="1CD19ED1" w:rsidR="00EC7503" w:rsidRDefault="00EC7503">
      <w:pPr>
        <w:pStyle w:val="TableofFigures"/>
        <w:rPr>
          <w:rFonts w:eastAsiaTheme="minorEastAsia" w:cstheme="minorBidi"/>
          <w:kern w:val="2"/>
          <w:sz w:val="24"/>
          <w:szCs w:val="24"/>
          <w14:ligatures w14:val="standardContextual"/>
        </w:rPr>
      </w:pPr>
      <w:hyperlink w:anchor="_Toc230164300" w:history="1">
        <w:r w:rsidRPr="00B545B5">
          <w:rPr>
            <w:rStyle w:val="Hyperlink"/>
            <w:lang w:bidi="en-US"/>
          </w:rPr>
          <w:t>Figure 8</w:t>
        </w:r>
        <w:r w:rsidRPr="00B545B5">
          <w:rPr>
            <w:rStyle w:val="Hyperlink"/>
            <w:lang w:bidi="en-US"/>
          </w:rPr>
          <w:noBreakHyphen/>
          <w:t>75: Step Information for a Claim Type – Re Review</w:t>
        </w:r>
        <w:r>
          <w:rPr>
            <w:webHidden/>
          </w:rPr>
          <w:tab/>
        </w:r>
        <w:r>
          <w:rPr>
            <w:webHidden/>
          </w:rPr>
          <w:fldChar w:fldCharType="begin"/>
        </w:r>
        <w:r>
          <w:rPr>
            <w:webHidden/>
          </w:rPr>
          <w:instrText xml:space="preserve"> PAGEREF _Toc230164300 \h </w:instrText>
        </w:r>
        <w:r>
          <w:rPr>
            <w:webHidden/>
          </w:rPr>
        </w:r>
        <w:r>
          <w:rPr>
            <w:webHidden/>
          </w:rPr>
          <w:fldChar w:fldCharType="separate"/>
        </w:r>
        <w:r>
          <w:rPr>
            <w:webHidden/>
          </w:rPr>
          <w:t>8-57</w:t>
        </w:r>
        <w:r>
          <w:rPr>
            <w:webHidden/>
          </w:rPr>
          <w:fldChar w:fldCharType="end"/>
        </w:r>
      </w:hyperlink>
    </w:p>
    <w:p w14:paraId="387247B7" w14:textId="48802FAA" w:rsidR="00EC7503" w:rsidRDefault="00EC7503">
      <w:pPr>
        <w:pStyle w:val="TableofFigures"/>
        <w:rPr>
          <w:rFonts w:eastAsiaTheme="minorEastAsia" w:cstheme="minorBidi"/>
          <w:kern w:val="2"/>
          <w:sz w:val="24"/>
          <w:szCs w:val="24"/>
          <w14:ligatures w14:val="standardContextual"/>
        </w:rPr>
      </w:pPr>
      <w:hyperlink w:anchor="_Toc230164301" w:history="1">
        <w:r w:rsidRPr="00B545B5">
          <w:rPr>
            <w:rStyle w:val="Hyperlink"/>
            <w:lang w:bidi="en-US"/>
          </w:rPr>
          <w:t>Figure 8</w:t>
        </w:r>
        <w:r w:rsidRPr="00B545B5">
          <w:rPr>
            <w:rStyle w:val="Hyperlink"/>
            <w:lang w:bidi="en-US"/>
          </w:rPr>
          <w:noBreakHyphen/>
          <w:t>76: Sample Claims Worksheet – Re Review</w:t>
        </w:r>
        <w:r>
          <w:rPr>
            <w:webHidden/>
          </w:rPr>
          <w:tab/>
        </w:r>
        <w:r>
          <w:rPr>
            <w:webHidden/>
          </w:rPr>
          <w:fldChar w:fldCharType="begin"/>
        </w:r>
        <w:r>
          <w:rPr>
            <w:webHidden/>
          </w:rPr>
          <w:instrText xml:space="preserve"> PAGEREF _Toc230164301 \h </w:instrText>
        </w:r>
        <w:r>
          <w:rPr>
            <w:webHidden/>
          </w:rPr>
        </w:r>
        <w:r>
          <w:rPr>
            <w:webHidden/>
          </w:rPr>
          <w:fldChar w:fldCharType="separate"/>
        </w:r>
        <w:r>
          <w:rPr>
            <w:webHidden/>
          </w:rPr>
          <w:t>8-57</w:t>
        </w:r>
        <w:r>
          <w:rPr>
            <w:webHidden/>
          </w:rPr>
          <w:fldChar w:fldCharType="end"/>
        </w:r>
      </w:hyperlink>
    </w:p>
    <w:p w14:paraId="13360DF3" w14:textId="4AB6965D" w:rsidR="00EC7503" w:rsidRDefault="00EC7503">
      <w:pPr>
        <w:pStyle w:val="TableofFigures"/>
        <w:rPr>
          <w:rFonts w:eastAsiaTheme="minorEastAsia" w:cstheme="minorBidi"/>
          <w:kern w:val="2"/>
          <w:sz w:val="24"/>
          <w:szCs w:val="24"/>
          <w14:ligatures w14:val="standardContextual"/>
        </w:rPr>
      </w:pPr>
      <w:hyperlink w:anchor="_Toc230164302" w:history="1">
        <w:r w:rsidRPr="00B545B5">
          <w:rPr>
            <w:rStyle w:val="Hyperlink"/>
            <w:lang w:bidi="en-US"/>
          </w:rPr>
          <w:t>Figure 8</w:t>
        </w:r>
        <w:r w:rsidRPr="00B545B5">
          <w:rPr>
            <w:rStyle w:val="Hyperlink"/>
            <w:lang w:bidi="en-US"/>
          </w:rPr>
          <w:noBreakHyphen/>
          <w:t>77: Sample Claim Re Review Step</w:t>
        </w:r>
        <w:r>
          <w:rPr>
            <w:webHidden/>
          </w:rPr>
          <w:tab/>
        </w:r>
        <w:r>
          <w:rPr>
            <w:webHidden/>
          </w:rPr>
          <w:fldChar w:fldCharType="begin"/>
        </w:r>
        <w:r>
          <w:rPr>
            <w:webHidden/>
          </w:rPr>
          <w:instrText xml:space="preserve"> PAGEREF _Toc230164302 \h </w:instrText>
        </w:r>
        <w:r>
          <w:rPr>
            <w:webHidden/>
          </w:rPr>
        </w:r>
        <w:r>
          <w:rPr>
            <w:webHidden/>
          </w:rPr>
          <w:fldChar w:fldCharType="separate"/>
        </w:r>
        <w:r>
          <w:rPr>
            <w:webHidden/>
          </w:rPr>
          <w:t>8-58</w:t>
        </w:r>
        <w:r>
          <w:rPr>
            <w:webHidden/>
          </w:rPr>
          <w:fldChar w:fldCharType="end"/>
        </w:r>
      </w:hyperlink>
    </w:p>
    <w:p w14:paraId="1BC1EE48" w14:textId="4DAD1859" w:rsidR="00EC7503" w:rsidRDefault="00EC7503">
      <w:pPr>
        <w:pStyle w:val="TableofFigures"/>
        <w:rPr>
          <w:rFonts w:eastAsiaTheme="minorEastAsia" w:cstheme="minorBidi"/>
          <w:kern w:val="2"/>
          <w:sz w:val="24"/>
          <w:szCs w:val="24"/>
          <w14:ligatures w14:val="standardContextual"/>
        </w:rPr>
      </w:pPr>
      <w:hyperlink w:anchor="_Toc230164303" w:history="1">
        <w:r w:rsidRPr="00B545B5">
          <w:rPr>
            <w:rStyle w:val="Hyperlink"/>
            <w:lang w:bidi="en-US"/>
          </w:rPr>
          <w:t>Figure 8</w:t>
        </w:r>
        <w:r w:rsidRPr="00B545B5">
          <w:rPr>
            <w:rStyle w:val="Hyperlink"/>
            <w:lang w:bidi="en-US"/>
          </w:rPr>
          <w:noBreakHyphen/>
          <w:t>78: No Pay Order – Edit Loan Identifiers Window</w:t>
        </w:r>
        <w:r>
          <w:rPr>
            <w:webHidden/>
          </w:rPr>
          <w:tab/>
        </w:r>
        <w:r>
          <w:rPr>
            <w:webHidden/>
          </w:rPr>
          <w:fldChar w:fldCharType="begin"/>
        </w:r>
        <w:r>
          <w:rPr>
            <w:webHidden/>
          </w:rPr>
          <w:instrText xml:space="preserve"> PAGEREF _Toc230164303 \h </w:instrText>
        </w:r>
        <w:r>
          <w:rPr>
            <w:webHidden/>
          </w:rPr>
        </w:r>
        <w:r>
          <w:rPr>
            <w:webHidden/>
          </w:rPr>
          <w:fldChar w:fldCharType="separate"/>
        </w:r>
        <w:r>
          <w:rPr>
            <w:webHidden/>
          </w:rPr>
          <w:t>8-61</w:t>
        </w:r>
        <w:r>
          <w:rPr>
            <w:webHidden/>
          </w:rPr>
          <w:fldChar w:fldCharType="end"/>
        </w:r>
      </w:hyperlink>
    </w:p>
    <w:p w14:paraId="79DF132C" w14:textId="07EEDF4C" w:rsidR="00EC7503" w:rsidRDefault="00EC7503">
      <w:pPr>
        <w:pStyle w:val="TableofFigures"/>
        <w:rPr>
          <w:rFonts w:eastAsiaTheme="minorEastAsia" w:cstheme="minorBidi"/>
          <w:kern w:val="2"/>
          <w:sz w:val="24"/>
          <w:szCs w:val="24"/>
          <w14:ligatures w14:val="standardContextual"/>
        </w:rPr>
      </w:pPr>
      <w:hyperlink w:anchor="_Toc230164304" w:history="1">
        <w:r w:rsidRPr="00B545B5">
          <w:rPr>
            <w:rStyle w:val="Hyperlink"/>
            <w:lang w:bidi="en-US"/>
          </w:rPr>
          <w:t>Figure 8</w:t>
        </w:r>
        <w:r w:rsidRPr="00B545B5">
          <w:rPr>
            <w:rStyle w:val="Hyperlink"/>
            <w:lang w:bidi="en-US"/>
          </w:rPr>
          <w:noBreakHyphen/>
          <w:t>79: No Pay Order – Confirmation Window</w:t>
        </w:r>
        <w:r>
          <w:rPr>
            <w:webHidden/>
          </w:rPr>
          <w:tab/>
        </w:r>
        <w:r>
          <w:rPr>
            <w:webHidden/>
          </w:rPr>
          <w:fldChar w:fldCharType="begin"/>
        </w:r>
        <w:r>
          <w:rPr>
            <w:webHidden/>
          </w:rPr>
          <w:instrText xml:space="preserve"> PAGEREF _Toc230164304 \h </w:instrText>
        </w:r>
        <w:r>
          <w:rPr>
            <w:webHidden/>
          </w:rPr>
        </w:r>
        <w:r>
          <w:rPr>
            <w:webHidden/>
          </w:rPr>
          <w:fldChar w:fldCharType="separate"/>
        </w:r>
        <w:r>
          <w:rPr>
            <w:webHidden/>
          </w:rPr>
          <w:t>8-61</w:t>
        </w:r>
        <w:r>
          <w:rPr>
            <w:webHidden/>
          </w:rPr>
          <w:fldChar w:fldCharType="end"/>
        </w:r>
      </w:hyperlink>
    </w:p>
    <w:p w14:paraId="7DEF8913" w14:textId="7AE3A140" w:rsidR="00EC7503" w:rsidRDefault="00EC7503">
      <w:pPr>
        <w:pStyle w:val="TableofFigures"/>
        <w:rPr>
          <w:rFonts w:eastAsiaTheme="minorEastAsia" w:cstheme="minorBidi"/>
          <w:kern w:val="2"/>
          <w:sz w:val="24"/>
          <w:szCs w:val="24"/>
          <w14:ligatures w14:val="standardContextual"/>
        </w:rPr>
      </w:pPr>
      <w:hyperlink w:anchor="_Toc230164305" w:history="1">
        <w:r w:rsidRPr="00B545B5">
          <w:rPr>
            <w:rStyle w:val="Hyperlink"/>
            <w:lang w:bidi="en-US"/>
          </w:rPr>
          <w:t>Figure 8</w:t>
        </w:r>
        <w:r w:rsidRPr="00B545B5">
          <w:rPr>
            <w:rStyle w:val="Hyperlink"/>
            <w:lang w:bidi="en-US"/>
          </w:rPr>
          <w:noBreakHyphen/>
          <w:t>80: Admin - Servicer Screen</w:t>
        </w:r>
        <w:r>
          <w:rPr>
            <w:webHidden/>
          </w:rPr>
          <w:tab/>
        </w:r>
        <w:r>
          <w:rPr>
            <w:webHidden/>
          </w:rPr>
          <w:fldChar w:fldCharType="begin"/>
        </w:r>
        <w:r>
          <w:rPr>
            <w:webHidden/>
          </w:rPr>
          <w:instrText xml:space="preserve"> PAGEREF _Toc230164305 \h </w:instrText>
        </w:r>
        <w:r>
          <w:rPr>
            <w:webHidden/>
          </w:rPr>
        </w:r>
        <w:r>
          <w:rPr>
            <w:webHidden/>
          </w:rPr>
          <w:fldChar w:fldCharType="separate"/>
        </w:r>
        <w:r>
          <w:rPr>
            <w:webHidden/>
          </w:rPr>
          <w:t>8-62</w:t>
        </w:r>
        <w:r>
          <w:rPr>
            <w:webHidden/>
          </w:rPr>
          <w:fldChar w:fldCharType="end"/>
        </w:r>
      </w:hyperlink>
    </w:p>
    <w:p w14:paraId="696A951C" w14:textId="74091244" w:rsidR="00EC7503" w:rsidRDefault="00EC7503">
      <w:pPr>
        <w:pStyle w:val="TableofFigures"/>
        <w:rPr>
          <w:rFonts w:eastAsiaTheme="minorEastAsia" w:cstheme="minorBidi"/>
          <w:kern w:val="2"/>
          <w:sz w:val="24"/>
          <w:szCs w:val="24"/>
          <w14:ligatures w14:val="standardContextual"/>
        </w:rPr>
      </w:pPr>
      <w:hyperlink w:anchor="_Toc230164306" w:history="1">
        <w:r w:rsidRPr="00B545B5">
          <w:rPr>
            <w:rStyle w:val="Hyperlink"/>
            <w:lang w:bidi="en-US"/>
          </w:rPr>
          <w:t>Figure 8</w:t>
        </w:r>
        <w:r w:rsidRPr="00B545B5">
          <w:rPr>
            <w:rStyle w:val="Hyperlink"/>
            <w:lang w:bidi="en-US"/>
          </w:rPr>
          <w:noBreakHyphen/>
          <w:t>81: No Pay - Servicer Profile Screen</w:t>
        </w:r>
        <w:r>
          <w:rPr>
            <w:webHidden/>
          </w:rPr>
          <w:tab/>
        </w:r>
        <w:r>
          <w:rPr>
            <w:webHidden/>
          </w:rPr>
          <w:fldChar w:fldCharType="begin"/>
        </w:r>
        <w:r>
          <w:rPr>
            <w:webHidden/>
          </w:rPr>
          <w:instrText xml:space="preserve"> PAGEREF _Toc230164306 \h </w:instrText>
        </w:r>
        <w:r>
          <w:rPr>
            <w:webHidden/>
          </w:rPr>
        </w:r>
        <w:r>
          <w:rPr>
            <w:webHidden/>
          </w:rPr>
          <w:fldChar w:fldCharType="separate"/>
        </w:r>
        <w:r>
          <w:rPr>
            <w:webHidden/>
          </w:rPr>
          <w:t>8-62</w:t>
        </w:r>
        <w:r>
          <w:rPr>
            <w:webHidden/>
          </w:rPr>
          <w:fldChar w:fldCharType="end"/>
        </w:r>
      </w:hyperlink>
    </w:p>
    <w:p w14:paraId="38E75313" w14:textId="1FA0C28B" w:rsidR="00EC7503" w:rsidRDefault="00EC7503">
      <w:pPr>
        <w:pStyle w:val="TableofFigures"/>
        <w:rPr>
          <w:rFonts w:eastAsiaTheme="minorEastAsia" w:cstheme="minorBidi"/>
          <w:kern w:val="2"/>
          <w:sz w:val="24"/>
          <w:szCs w:val="24"/>
          <w14:ligatures w14:val="standardContextual"/>
        </w:rPr>
      </w:pPr>
      <w:hyperlink w:anchor="_Toc230164307" w:history="1">
        <w:r w:rsidRPr="00B545B5">
          <w:rPr>
            <w:rStyle w:val="Hyperlink"/>
            <w:lang w:bidi="en-US"/>
          </w:rPr>
          <w:t>Figure 8</w:t>
        </w:r>
        <w:r w:rsidRPr="00B545B5">
          <w:rPr>
            <w:rStyle w:val="Hyperlink"/>
            <w:lang w:bidi="en-US"/>
          </w:rPr>
          <w:noBreakHyphen/>
          <w:t>82: No Pay – Confirmation Window</w:t>
        </w:r>
        <w:r>
          <w:rPr>
            <w:webHidden/>
          </w:rPr>
          <w:tab/>
        </w:r>
        <w:r>
          <w:rPr>
            <w:webHidden/>
          </w:rPr>
          <w:fldChar w:fldCharType="begin"/>
        </w:r>
        <w:r>
          <w:rPr>
            <w:webHidden/>
          </w:rPr>
          <w:instrText xml:space="preserve"> PAGEREF _Toc230164307 \h </w:instrText>
        </w:r>
        <w:r>
          <w:rPr>
            <w:webHidden/>
          </w:rPr>
        </w:r>
        <w:r>
          <w:rPr>
            <w:webHidden/>
          </w:rPr>
          <w:fldChar w:fldCharType="separate"/>
        </w:r>
        <w:r>
          <w:rPr>
            <w:webHidden/>
          </w:rPr>
          <w:t>8-62</w:t>
        </w:r>
        <w:r>
          <w:rPr>
            <w:webHidden/>
          </w:rPr>
          <w:fldChar w:fldCharType="end"/>
        </w:r>
      </w:hyperlink>
    </w:p>
    <w:p w14:paraId="1D6ADC11" w14:textId="37126EA2" w:rsidR="00EC7503" w:rsidRDefault="00EC7503">
      <w:pPr>
        <w:pStyle w:val="TableofFigures"/>
        <w:rPr>
          <w:rFonts w:eastAsiaTheme="minorEastAsia" w:cstheme="minorBidi"/>
          <w:kern w:val="2"/>
          <w:sz w:val="24"/>
          <w:szCs w:val="24"/>
          <w14:ligatures w14:val="standardContextual"/>
        </w:rPr>
      </w:pPr>
      <w:hyperlink w:anchor="_Toc230164308" w:history="1">
        <w:r w:rsidRPr="00B545B5">
          <w:rPr>
            <w:rStyle w:val="Hyperlink"/>
            <w:lang w:bidi="en-US"/>
          </w:rPr>
          <w:t>Figure 8</w:t>
        </w:r>
        <w:r w:rsidRPr="00B545B5">
          <w:rPr>
            <w:rStyle w:val="Hyperlink"/>
            <w:lang w:bidi="en-US"/>
          </w:rPr>
          <w:noBreakHyphen/>
          <w:t>83: Accounting – Claims Screen</w:t>
        </w:r>
        <w:r>
          <w:rPr>
            <w:webHidden/>
          </w:rPr>
          <w:tab/>
        </w:r>
        <w:r>
          <w:rPr>
            <w:webHidden/>
          </w:rPr>
          <w:fldChar w:fldCharType="begin"/>
        </w:r>
        <w:r>
          <w:rPr>
            <w:webHidden/>
          </w:rPr>
          <w:instrText xml:space="preserve"> PAGEREF _Toc230164308 \h </w:instrText>
        </w:r>
        <w:r>
          <w:rPr>
            <w:webHidden/>
          </w:rPr>
        </w:r>
        <w:r>
          <w:rPr>
            <w:webHidden/>
          </w:rPr>
          <w:fldChar w:fldCharType="separate"/>
        </w:r>
        <w:r>
          <w:rPr>
            <w:webHidden/>
          </w:rPr>
          <w:t>8-63</w:t>
        </w:r>
        <w:r>
          <w:rPr>
            <w:webHidden/>
          </w:rPr>
          <w:fldChar w:fldCharType="end"/>
        </w:r>
      </w:hyperlink>
    </w:p>
    <w:p w14:paraId="27893BB0" w14:textId="6363295F" w:rsidR="00EC7503" w:rsidRDefault="00EC7503">
      <w:pPr>
        <w:pStyle w:val="TableofFigures"/>
        <w:rPr>
          <w:rFonts w:eastAsiaTheme="minorEastAsia" w:cstheme="minorBidi"/>
          <w:kern w:val="2"/>
          <w:sz w:val="24"/>
          <w:szCs w:val="24"/>
          <w14:ligatures w14:val="standardContextual"/>
        </w:rPr>
      </w:pPr>
      <w:hyperlink w:anchor="_Toc230164309" w:history="1">
        <w:r w:rsidRPr="00B545B5">
          <w:rPr>
            <w:rStyle w:val="Hyperlink"/>
            <w:lang w:bidi="en-US"/>
          </w:rPr>
          <w:t>Figure 8</w:t>
        </w:r>
        <w:r w:rsidRPr="00B545B5">
          <w:rPr>
            <w:rStyle w:val="Hyperlink"/>
            <w:lang w:bidi="en-US"/>
          </w:rPr>
          <w:noBreakHyphen/>
          <w:t>84: Edit Claim Window</w:t>
        </w:r>
        <w:r>
          <w:rPr>
            <w:webHidden/>
          </w:rPr>
          <w:tab/>
        </w:r>
        <w:r>
          <w:rPr>
            <w:webHidden/>
          </w:rPr>
          <w:fldChar w:fldCharType="begin"/>
        </w:r>
        <w:r>
          <w:rPr>
            <w:webHidden/>
          </w:rPr>
          <w:instrText xml:space="preserve"> PAGEREF _Toc230164309 \h </w:instrText>
        </w:r>
        <w:r>
          <w:rPr>
            <w:webHidden/>
          </w:rPr>
        </w:r>
        <w:r>
          <w:rPr>
            <w:webHidden/>
          </w:rPr>
          <w:fldChar w:fldCharType="separate"/>
        </w:r>
        <w:r>
          <w:rPr>
            <w:webHidden/>
          </w:rPr>
          <w:t>8-63</w:t>
        </w:r>
        <w:r>
          <w:rPr>
            <w:webHidden/>
          </w:rPr>
          <w:fldChar w:fldCharType="end"/>
        </w:r>
      </w:hyperlink>
    </w:p>
    <w:p w14:paraId="56C39BAA" w14:textId="4EEAF6A4" w:rsidR="00EC7503" w:rsidRDefault="00EC7503">
      <w:pPr>
        <w:pStyle w:val="TableofFigures"/>
        <w:rPr>
          <w:rFonts w:eastAsiaTheme="minorEastAsia" w:cstheme="minorBidi"/>
          <w:kern w:val="2"/>
          <w:sz w:val="24"/>
          <w:szCs w:val="24"/>
          <w14:ligatures w14:val="standardContextual"/>
        </w:rPr>
      </w:pPr>
      <w:hyperlink w:anchor="_Toc230164310" w:history="1">
        <w:r w:rsidRPr="00B545B5">
          <w:rPr>
            <w:rStyle w:val="Hyperlink"/>
            <w:lang w:bidi="en-US"/>
          </w:rPr>
          <w:t>Figure 8</w:t>
        </w:r>
        <w:r w:rsidRPr="00B545B5">
          <w:rPr>
            <w:rStyle w:val="Hyperlink"/>
            <w:lang w:bidi="en-US"/>
          </w:rPr>
          <w:noBreakHyphen/>
          <w:t>85: Certify Window</w:t>
        </w:r>
        <w:r>
          <w:rPr>
            <w:webHidden/>
          </w:rPr>
          <w:tab/>
        </w:r>
        <w:r>
          <w:rPr>
            <w:webHidden/>
          </w:rPr>
          <w:fldChar w:fldCharType="begin"/>
        </w:r>
        <w:r>
          <w:rPr>
            <w:webHidden/>
          </w:rPr>
          <w:instrText xml:space="preserve"> PAGEREF _Toc230164310 \h </w:instrText>
        </w:r>
        <w:r>
          <w:rPr>
            <w:webHidden/>
          </w:rPr>
        </w:r>
        <w:r>
          <w:rPr>
            <w:webHidden/>
          </w:rPr>
          <w:fldChar w:fldCharType="separate"/>
        </w:r>
        <w:r>
          <w:rPr>
            <w:webHidden/>
          </w:rPr>
          <w:t>8-63</w:t>
        </w:r>
        <w:r>
          <w:rPr>
            <w:webHidden/>
          </w:rPr>
          <w:fldChar w:fldCharType="end"/>
        </w:r>
      </w:hyperlink>
    </w:p>
    <w:p w14:paraId="2937A299" w14:textId="00527EA6" w:rsidR="00EC7503" w:rsidRDefault="00EC7503">
      <w:pPr>
        <w:pStyle w:val="TableofFigures"/>
        <w:rPr>
          <w:rFonts w:eastAsiaTheme="minorEastAsia" w:cstheme="minorBidi"/>
          <w:kern w:val="2"/>
          <w:sz w:val="24"/>
          <w:szCs w:val="24"/>
          <w14:ligatures w14:val="standardContextual"/>
        </w:rPr>
      </w:pPr>
      <w:hyperlink w:anchor="_Toc230164311" w:history="1">
        <w:r w:rsidRPr="00B545B5">
          <w:rPr>
            <w:rStyle w:val="Hyperlink"/>
            <w:lang w:bidi="en-US"/>
          </w:rPr>
          <w:t>Figure 8</w:t>
        </w:r>
        <w:r w:rsidRPr="00B545B5">
          <w:rPr>
            <w:rStyle w:val="Hyperlink"/>
            <w:lang w:bidi="en-US"/>
          </w:rPr>
          <w:noBreakHyphen/>
          <w:t>86: Over Claim Transaction</w:t>
        </w:r>
        <w:r>
          <w:rPr>
            <w:webHidden/>
          </w:rPr>
          <w:tab/>
        </w:r>
        <w:r>
          <w:rPr>
            <w:webHidden/>
          </w:rPr>
          <w:fldChar w:fldCharType="begin"/>
        </w:r>
        <w:r>
          <w:rPr>
            <w:webHidden/>
          </w:rPr>
          <w:instrText xml:space="preserve"> PAGEREF _Toc230164311 \h </w:instrText>
        </w:r>
        <w:r>
          <w:rPr>
            <w:webHidden/>
          </w:rPr>
        </w:r>
        <w:r>
          <w:rPr>
            <w:webHidden/>
          </w:rPr>
          <w:fldChar w:fldCharType="separate"/>
        </w:r>
        <w:r>
          <w:rPr>
            <w:webHidden/>
          </w:rPr>
          <w:t>8-66</w:t>
        </w:r>
        <w:r>
          <w:rPr>
            <w:webHidden/>
          </w:rPr>
          <w:fldChar w:fldCharType="end"/>
        </w:r>
      </w:hyperlink>
    </w:p>
    <w:p w14:paraId="56659941" w14:textId="3362F6DE" w:rsidR="00EC7503" w:rsidRDefault="00EC7503">
      <w:pPr>
        <w:pStyle w:val="TableofFigures"/>
        <w:rPr>
          <w:rFonts w:eastAsiaTheme="minorEastAsia" w:cstheme="minorBidi"/>
          <w:kern w:val="2"/>
          <w:sz w:val="24"/>
          <w:szCs w:val="24"/>
          <w14:ligatures w14:val="standardContextual"/>
        </w:rPr>
      </w:pPr>
      <w:hyperlink w:anchor="_Toc230164312" w:history="1">
        <w:r w:rsidRPr="00B545B5">
          <w:rPr>
            <w:rStyle w:val="Hyperlink"/>
            <w:lang w:bidi="en-US"/>
          </w:rPr>
          <w:t>Figure 8</w:t>
        </w:r>
        <w:r w:rsidRPr="00B545B5">
          <w:rPr>
            <w:rStyle w:val="Hyperlink"/>
            <w:lang w:bidi="en-US"/>
          </w:rPr>
          <w:noBreakHyphen/>
          <w:t>87: Confirm Over Claim Transaction</w:t>
        </w:r>
        <w:r>
          <w:rPr>
            <w:webHidden/>
          </w:rPr>
          <w:tab/>
        </w:r>
        <w:r>
          <w:rPr>
            <w:webHidden/>
          </w:rPr>
          <w:fldChar w:fldCharType="begin"/>
        </w:r>
        <w:r>
          <w:rPr>
            <w:webHidden/>
          </w:rPr>
          <w:instrText xml:space="preserve"> PAGEREF _Toc230164312 \h </w:instrText>
        </w:r>
        <w:r>
          <w:rPr>
            <w:webHidden/>
          </w:rPr>
        </w:r>
        <w:r>
          <w:rPr>
            <w:webHidden/>
          </w:rPr>
          <w:fldChar w:fldCharType="separate"/>
        </w:r>
        <w:r>
          <w:rPr>
            <w:webHidden/>
          </w:rPr>
          <w:t>8-67</w:t>
        </w:r>
        <w:r>
          <w:rPr>
            <w:webHidden/>
          </w:rPr>
          <w:fldChar w:fldCharType="end"/>
        </w:r>
      </w:hyperlink>
    </w:p>
    <w:p w14:paraId="12B52C01" w14:textId="45271EC6" w:rsidR="00EC7503" w:rsidRDefault="00EC7503">
      <w:pPr>
        <w:pStyle w:val="TableofFigures"/>
        <w:rPr>
          <w:rFonts w:eastAsiaTheme="minorEastAsia" w:cstheme="minorBidi"/>
          <w:kern w:val="2"/>
          <w:sz w:val="24"/>
          <w:szCs w:val="24"/>
          <w14:ligatures w14:val="standardContextual"/>
        </w:rPr>
      </w:pPr>
      <w:hyperlink w:anchor="_Toc230164313" w:history="1">
        <w:r w:rsidRPr="00B545B5">
          <w:rPr>
            <w:rStyle w:val="Hyperlink"/>
            <w:lang w:bidi="en-US"/>
          </w:rPr>
          <w:t>Figure 8</w:t>
        </w:r>
        <w:r w:rsidRPr="00B545B5">
          <w:rPr>
            <w:rStyle w:val="Hyperlink"/>
            <w:lang w:bidi="en-US"/>
          </w:rPr>
          <w:noBreakHyphen/>
          <w:t>88: Paper Claim Error message</w:t>
        </w:r>
        <w:r>
          <w:rPr>
            <w:webHidden/>
          </w:rPr>
          <w:tab/>
        </w:r>
        <w:r>
          <w:rPr>
            <w:webHidden/>
          </w:rPr>
          <w:fldChar w:fldCharType="begin"/>
        </w:r>
        <w:r>
          <w:rPr>
            <w:webHidden/>
          </w:rPr>
          <w:instrText xml:space="preserve"> PAGEREF _Toc230164313 \h </w:instrText>
        </w:r>
        <w:r>
          <w:rPr>
            <w:webHidden/>
          </w:rPr>
        </w:r>
        <w:r>
          <w:rPr>
            <w:webHidden/>
          </w:rPr>
          <w:fldChar w:fldCharType="separate"/>
        </w:r>
        <w:r>
          <w:rPr>
            <w:webHidden/>
          </w:rPr>
          <w:t>8-70</w:t>
        </w:r>
        <w:r>
          <w:rPr>
            <w:webHidden/>
          </w:rPr>
          <w:fldChar w:fldCharType="end"/>
        </w:r>
      </w:hyperlink>
    </w:p>
    <w:p w14:paraId="4B65F097" w14:textId="569948DC" w:rsidR="00EC7503" w:rsidRDefault="00EC7503">
      <w:pPr>
        <w:pStyle w:val="TableofFigures"/>
        <w:rPr>
          <w:rFonts w:eastAsiaTheme="minorEastAsia" w:cstheme="minorBidi"/>
          <w:kern w:val="2"/>
          <w:sz w:val="24"/>
          <w:szCs w:val="24"/>
          <w14:ligatures w14:val="standardContextual"/>
        </w:rPr>
      </w:pPr>
      <w:hyperlink w:anchor="_Toc230164314" w:history="1">
        <w:r w:rsidRPr="00B545B5">
          <w:rPr>
            <w:rStyle w:val="Hyperlink"/>
            <w:lang w:bidi="en-US"/>
          </w:rPr>
          <w:t>Figure 8</w:t>
        </w:r>
        <w:r w:rsidRPr="00B545B5">
          <w:rPr>
            <w:rStyle w:val="Hyperlink"/>
            <w:lang w:bidi="en-US"/>
          </w:rPr>
          <w:noBreakHyphen/>
          <w:t>89: Rejected Claim Payment</w:t>
        </w:r>
        <w:r>
          <w:rPr>
            <w:webHidden/>
          </w:rPr>
          <w:tab/>
        </w:r>
        <w:r>
          <w:rPr>
            <w:webHidden/>
          </w:rPr>
          <w:fldChar w:fldCharType="begin"/>
        </w:r>
        <w:r>
          <w:rPr>
            <w:webHidden/>
          </w:rPr>
          <w:instrText xml:space="preserve"> PAGEREF _Toc230164314 \h </w:instrText>
        </w:r>
        <w:r>
          <w:rPr>
            <w:webHidden/>
          </w:rPr>
        </w:r>
        <w:r>
          <w:rPr>
            <w:webHidden/>
          </w:rPr>
          <w:fldChar w:fldCharType="separate"/>
        </w:r>
        <w:r>
          <w:rPr>
            <w:webHidden/>
          </w:rPr>
          <w:t>8-71</w:t>
        </w:r>
        <w:r>
          <w:rPr>
            <w:webHidden/>
          </w:rPr>
          <w:fldChar w:fldCharType="end"/>
        </w:r>
      </w:hyperlink>
    </w:p>
    <w:p w14:paraId="20CB9C9C" w14:textId="2AF72140" w:rsidR="00EC7503" w:rsidRDefault="00EC7503">
      <w:pPr>
        <w:pStyle w:val="TableofFigures"/>
        <w:rPr>
          <w:rFonts w:eastAsiaTheme="minorEastAsia" w:cstheme="minorBidi"/>
          <w:kern w:val="2"/>
          <w:sz w:val="24"/>
          <w:szCs w:val="24"/>
          <w14:ligatures w14:val="standardContextual"/>
        </w:rPr>
      </w:pPr>
      <w:hyperlink w:anchor="_Toc230164315" w:history="1">
        <w:r w:rsidRPr="00B545B5">
          <w:rPr>
            <w:rStyle w:val="Hyperlink"/>
            <w:lang w:bidi="en-US"/>
          </w:rPr>
          <w:t>Figure 8</w:t>
        </w:r>
        <w:r w:rsidRPr="00B545B5">
          <w:rPr>
            <w:rStyle w:val="Hyperlink"/>
            <w:lang w:bidi="en-US"/>
          </w:rPr>
          <w:noBreakHyphen/>
          <w:t>90: Certify on Re Try Claim Payment</w:t>
        </w:r>
        <w:r>
          <w:rPr>
            <w:webHidden/>
          </w:rPr>
          <w:tab/>
        </w:r>
        <w:r>
          <w:rPr>
            <w:webHidden/>
          </w:rPr>
          <w:fldChar w:fldCharType="begin"/>
        </w:r>
        <w:r>
          <w:rPr>
            <w:webHidden/>
          </w:rPr>
          <w:instrText xml:space="preserve"> PAGEREF _Toc230164315 \h </w:instrText>
        </w:r>
        <w:r>
          <w:rPr>
            <w:webHidden/>
          </w:rPr>
        </w:r>
        <w:r>
          <w:rPr>
            <w:webHidden/>
          </w:rPr>
          <w:fldChar w:fldCharType="separate"/>
        </w:r>
        <w:r>
          <w:rPr>
            <w:webHidden/>
          </w:rPr>
          <w:t>8-71</w:t>
        </w:r>
        <w:r>
          <w:rPr>
            <w:webHidden/>
          </w:rPr>
          <w:fldChar w:fldCharType="end"/>
        </w:r>
      </w:hyperlink>
    </w:p>
    <w:p w14:paraId="3E43D8A6" w14:textId="1488C3DC" w:rsidR="00EC7503" w:rsidRDefault="00EC7503">
      <w:pPr>
        <w:pStyle w:val="TableofFigures"/>
        <w:rPr>
          <w:rFonts w:eastAsiaTheme="minorEastAsia" w:cstheme="minorBidi"/>
          <w:kern w:val="2"/>
          <w:sz w:val="24"/>
          <w:szCs w:val="24"/>
          <w14:ligatures w14:val="standardContextual"/>
        </w:rPr>
      </w:pPr>
      <w:hyperlink w:anchor="_Toc230164316" w:history="1">
        <w:r w:rsidRPr="00B545B5">
          <w:rPr>
            <w:rStyle w:val="Hyperlink"/>
            <w:lang w:bidi="en-US"/>
          </w:rPr>
          <w:t>Figure 9</w:t>
        </w:r>
        <w:r w:rsidRPr="00B545B5">
          <w:rPr>
            <w:rStyle w:val="Hyperlink"/>
            <w:lang w:bidi="en-US"/>
          </w:rPr>
          <w:noBreakHyphen/>
          <w:t>1: Reports Tab</w:t>
        </w:r>
        <w:r>
          <w:rPr>
            <w:webHidden/>
          </w:rPr>
          <w:tab/>
        </w:r>
        <w:r>
          <w:rPr>
            <w:webHidden/>
          </w:rPr>
          <w:fldChar w:fldCharType="begin"/>
        </w:r>
        <w:r>
          <w:rPr>
            <w:webHidden/>
          </w:rPr>
          <w:instrText xml:space="preserve"> PAGEREF _Toc230164316 \h </w:instrText>
        </w:r>
        <w:r>
          <w:rPr>
            <w:webHidden/>
          </w:rPr>
        </w:r>
        <w:r>
          <w:rPr>
            <w:webHidden/>
          </w:rPr>
          <w:fldChar w:fldCharType="separate"/>
        </w:r>
        <w:r>
          <w:rPr>
            <w:webHidden/>
          </w:rPr>
          <w:t>9-2</w:t>
        </w:r>
        <w:r>
          <w:rPr>
            <w:webHidden/>
          </w:rPr>
          <w:fldChar w:fldCharType="end"/>
        </w:r>
      </w:hyperlink>
    </w:p>
    <w:p w14:paraId="4BDB3930" w14:textId="574D8AA3" w:rsidR="00EC7503" w:rsidRDefault="00EC7503">
      <w:pPr>
        <w:pStyle w:val="TableofFigures"/>
        <w:rPr>
          <w:rFonts w:eastAsiaTheme="minorEastAsia" w:cstheme="minorBidi"/>
          <w:kern w:val="2"/>
          <w:sz w:val="24"/>
          <w:szCs w:val="24"/>
          <w14:ligatures w14:val="standardContextual"/>
        </w:rPr>
      </w:pPr>
      <w:hyperlink w:anchor="_Toc230164317" w:history="1">
        <w:r w:rsidRPr="00B545B5">
          <w:rPr>
            <w:rStyle w:val="Hyperlink"/>
            <w:lang w:bidi="en-US"/>
          </w:rPr>
          <w:t>Figure 9</w:t>
        </w:r>
        <w:r w:rsidRPr="00B545B5">
          <w:rPr>
            <w:rStyle w:val="Hyperlink"/>
            <w:lang w:bidi="en-US"/>
          </w:rPr>
          <w:noBreakHyphen/>
          <w:t>2: Expanded Reports Folder</w:t>
        </w:r>
        <w:r>
          <w:rPr>
            <w:webHidden/>
          </w:rPr>
          <w:tab/>
        </w:r>
        <w:r>
          <w:rPr>
            <w:webHidden/>
          </w:rPr>
          <w:fldChar w:fldCharType="begin"/>
        </w:r>
        <w:r>
          <w:rPr>
            <w:webHidden/>
          </w:rPr>
          <w:instrText xml:space="preserve"> PAGEREF _Toc230164317 \h </w:instrText>
        </w:r>
        <w:r>
          <w:rPr>
            <w:webHidden/>
          </w:rPr>
        </w:r>
        <w:r>
          <w:rPr>
            <w:webHidden/>
          </w:rPr>
          <w:fldChar w:fldCharType="separate"/>
        </w:r>
        <w:r>
          <w:rPr>
            <w:webHidden/>
          </w:rPr>
          <w:t>9-4</w:t>
        </w:r>
        <w:r>
          <w:rPr>
            <w:webHidden/>
          </w:rPr>
          <w:fldChar w:fldCharType="end"/>
        </w:r>
      </w:hyperlink>
    </w:p>
    <w:p w14:paraId="342DBAF5" w14:textId="4467E768" w:rsidR="00EC7503" w:rsidRDefault="00EC7503">
      <w:pPr>
        <w:pStyle w:val="TableofFigures"/>
        <w:rPr>
          <w:rFonts w:eastAsiaTheme="minorEastAsia" w:cstheme="minorBidi"/>
          <w:kern w:val="2"/>
          <w:sz w:val="24"/>
          <w:szCs w:val="24"/>
          <w14:ligatures w14:val="standardContextual"/>
        </w:rPr>
      </w:pPr>
      <w:hyperlink w:anchor="_Toc230164318" w:history="1">
        <w:r w:rsidRPr="00B545B5">
          <w:rPr>
            <w:rStyle w:val="Hyperlink"/>
            <w:lang w:bidi="en-US"/>
          </w:rPr>
          <w:t>Figure 9</w:t>
        </w:r>
        <w:r w:rsidRPr="00B545B5">
          <w:rPr>
            <w:rStyle w:val="Hyperlink"/>
            <w:lang w:bidi="en-US"/>
          </w:rPr>
          <w:noBreakHyphen/>
          <w:t>3: Reports Search Screen</w:t>
        </w:r>
        <w:r>
          <w:rPr>
            <w:webHidden/>
          </w:rPr>
          <w:tab/>
        </w:r>
        <w:r>
          <w:rPr>
            <w:webHidden/>
          </w:rPr>
          <w:fldChar w:fldCharType="begin"/>
        </w:r>
        <w:r>
          <w:rPr>
            <w:webHidden/>
          </w:rPr>
          <w:instrText xml:space="preserve"> PAGEREF _Toc230164318 \h </w:instrText>
        </w:r>
        <w:r>
          <w:rPr>
            <w:webHidden/>
          </w:rPr>
        </w:r>
        <w:r>
          <w:rPr>
            <w:webHidden/>
          </w:rPr>
          <w:fldChar w:fldCharType="separate"/>
        </w:r>
        <w:r>
          <w:rPr>
            <w:webHidden/>
          </w:rPr>
          <w:t>9-4</w:t>
        </w:r>
        <w:r>
          <w:rPr>
            <w:webHidden/>
          </w:rPr>
          <w:fldChar w:fldCharType="end"/>
        </w:r>
      </w:hyperlink>
    </w:p>
    <w:p w14:paraId="596A1EA5" w14:textId="73C9F822" w:rsidR="00EC7503" w:rsidRDefault="00EC7503">
      <w:pPr>
        <w:pStyle w:val="TableofFigures"/>
        <w:rPr>
          <w:rFonts w:eastAsiaTheme="minorEastAsia" w:cstheme="minorBidi"/>
          <w:kern w:val="2"/>
          <w:sz w:val="24"/>
          <w:szCs w:val="24"/>
          <w14:ligatures w14:val="standardContextual"/>
        </w:rPr>
      </w:pPr>
      <w:hyperlink w:anchor="_Toc230164319" w:history="1">
        <w:r w:rsidRPr="00B545B5">
          <w:rPr>
            <w:rStyle w:val="Hyperlink"/>
            <w:lang w:bidi="en-US"/>
          </w:rPr>
          <w:t>Figure 9</w:t>
        </w:r>
        <w:r w:rsidRPr="00B545B5">
          <w:rPr>
            <w:rStyle w:val="Hyperlink"/>
            <w:lang w:bidi="en-US"/>
          </w:rPr>
          <w:noBreakHyphen/>
          <w:t>4: Reports Search Criteria Expanded</w:t>
        </w:r>
        <w:r>
          <w:rPr>
            <w:webHidden/>
          </w:rPr>
          <w:tab/>
        </w:r>
        <w:r>
          <w:rPr>
            <w:webHidden/>
          </w:rPr>
          <w:fldChar w:fldCharType="begin"/>
        </w:r>
        <w:r>
          <w:rPr>
            <w:webHidden/>
          </w:rPr>
          <w:instrText xml:space="preserve"> PAGEREF _Toc230164319 \h </w:instrText>
        </w:r>
        <w:r>
          <w:rPr>
            <w:webHidden/>
          </w:rPr>
        </w:r>
        <w:r>
          <w:rPr>
            <w:webHidden/>
          </w:rPr>
          <w:fldChar w:fldCharType="separate"/>
        </w:r>
        <w:r>
          <w:rPr>
            <w:webHidden/>
          </w:rPr>
          <w:t>9-5</w:t>
        </w:r>
        <w:r>
          <w:rPr>
            <w:webHidden/>
          </w:rPr>
          <w:fldChar w:fldCharType="end"/>
        </w:r>
      </w:hyperlink>
    </w:p>
    <w:p w14:paraId="57269162" w14:textId="2DE509DA" w:rsidR="00EC7503" w:rsidRDefault="00EC7503">
      <w:pPr>
        <w:pStyle w:val="TableofFigures"/>
        <w:rPr>
          <w:rFonts w:eastAsiaTheme="minorEastAsia" w:cstheme="minorBidi"/>
          <w:kern w:val="2"/>
          <w:sz w:val="24"/>
          <w:szCs w:val="24"/>
          <w14:ligatures w14:val="standardContextual"/>
        </w:rPr>
      </w:pPr>
      <w:hyperlink w:anchor="_Toc230164320" w:history="1">
        <w:r w:rsidRPr="00B545B5">
          <w:rPr>
            <w:rStyle w:val="Hyperlink"/>
            <w:lang w:bidi="en-US"/>
          </w:rPr>
          <w:t>Figure 9</w:t>
        </w:r>
        <w:r w:rsidRPr="00B545B5">
          <w:rPr>
            <w:rStyle w:val="Hyperlink"/>
            <w:lang w:bidi="en-US"/>
          </w:rPr>
          <w:noBreakHyphen/>
          <w:t>5: Execute PDF and Execute Excel Links</w:t>
        </w:r>
        <w:r>
          <w:rPr>
            <w:webHidden/>
          </w:rPr>
          <w:tab/>
        </w:r>
        <w:r>
          <w:rPr>
            <w:webHidden/>
          </w:rPr>
          <w:fldChar w:fldCharType="begin"/>
        </w:r>
        <w:r>
          <w:rPr>
            <w:webHidden/>
          </w:rPr>
          <w:instrText xml:space="preserve"> PAGEREF _Toc230164320 \h </w:instrText>
        </w:r>
        <w:r>
          <w:rPr>
            <w:webHidden/>
          </w:rPr>
        </w:r>
        <w:r>
          <w:rPr>
            <w:webHidden/>
          </w:rPr>
          <w:fldChar w:fldCharType="separate"/>
        </w:r>
        <w:r>
          <w:rPr>
            <w:webHidden/>
          </w:rPr>
          <w:t>9-5</w:t>
        </w:r>
        <w:r>
          <w:rPr>
            <w:webHidden/>
          </w:rPr>
          <w:fldChar w:fldCharType="end"/>
        </w:r>
      </w:hyperlink>
    </w:p>
    <w:p w14:paraId="7DA43696" w14:textId="11814775" w:rsidR="00EC7503" w:rsidRDefault="00EC7503">
      <w:pPr>
        <w:pStyle w:val="TableofFigures"/>
        <w:rPr>
          <w:rFonts w:eastAsiaTheme="minorEastAsia" w:cstheme="minorBidi"/>
          <w:kern w:val="2"/>
          <w:sz w:val="24"/>
          <w:szCs w:val="24"/>
          <w14:ligatures w14:val="standardContextual"/>
        </w:rPr>
      </w:pPr>
      <w:hyperlink w:anchor="_Toc230164321" w:history="1">
        <w:r w:rsidRPr="00B545B5">
          <w:rPr>
            <w:rStyle w:val="Hyperlink"/>
            <w:lang w:bidi="en-US"/>
          </w:rPr>
          <w:t>Figure 9</w:t>
        </w:r>
        <w:r w:rsidRPr="00B545B5">
          <w:rPr>
            <w:rStyle w:val="Hyperlink"/>
            <w:lang w:bidi="en-US"/>
          </w:rPr>
          <w:noBreakHyphen/>
          <w:t>6: Daily IMIP Transaction Report</w:t>
        </w:r>
        <w:r>
          <w:rPr>
            <w:webHidden/>
          </w:rPr>
          <w:tab/>
        </w:r>
        <w:r>
          <w:rPr>
            <w:webHidden/>
          </w:rPr>
          <w:fldChar w:fldCharType="begin"/>
        </w:r>
        <w:r>
          <w:rPr>
            <w:webHidden/>
          </w:rPr>
          <w:instrText xml:space="preserve"> PAGEREF _Toc230164321 \h </w:instrText>
        </w:r>
        <w:r>
          <w:rPr>
            <w:webHidden/>
          </w:rPr>
        </w:r>
        <w:r>
          <w:rPr>
            <w:webHidden/>
          </w:rPr>
          <w:fldChar w:fldCharType="separate"/>
        </w:r>
        <w:r>
          <w:rPr>
            <w:webHidden/>
          </w:rPr>
          <w:t>9-6</w:t>
        </w:r>
        <w:r>
          <w:rPr>
            <w:webHidden/>
          </w:rPr>
          <w:fldChar w:fldCharType="end"/>
        </w:r>
      </w:hyperlink>
    </w:p>
    <w:p w14:paraId="1FCF1E77" w14:textId="1AE9FC36" w:rsidR="00EC7503" w:rsidRDefault="00EC7503">
      <w:pPr>
        <w:pStyle w:val="TableofFigures"/>
        <w:rPr>
          <w:rFonts w:eastAsiaTheme="minorEastAsia" w:cstheme="minorBidi"/>
          <w:kern w:val="2"/>
          <w:sz w:val="24"/>
          <w:szCs w:val="24"/>
          <w14:ligatures w14:val="standardContextual"/>
        </w:rPr>
      </w:pPr>
      <w:hyperlink w:anchor="_Toc230164322" w:history="1">
        <w:r w:rsidRPr="00B545B5">
          <w:rPr>
            <w:rStyle w:val="Hyperlink"/>
            <w:lang w:bidi="en-US"/>
          </w:rPr>
          <w:t>Figure 9</w:t>
        </w:r>
        <w:r w:rsidRPr="00B545B5">
          <w:rPr>
            <w:rStyle w:val="Hyperlink"/>
            <w:lang w:bidi="en-US"/>
          </w:rPr>
          <w:noBreakHyphen/>
          <w:t>7: Daily Refund Transaction Report</w:t>
        </w:r>
        <w:r>
          <w:rPr>
            <w:webHidden/>
          </w:rPr>
          <w:tab/>
        </w:r>
        <w:r>
          <w:rPr>
            <w:webHidden/>
          </w:rPr>
          <w:fldChar w:fldCharType="begin"/>
        </w:r>
        <w:r>
          <w:rPr>
            <w:webHidden/>
          </w:rPr>
          <w:instrText xml:space="preserve"> PAGEREF _Toc230164322 \h </w:instrText>
        </w:r>
        <w:r>
          <w:rPr>
            <w:webHidden/>
          </w:rPr>
        </w:r>
        <w:r>
          <w:rPr>
            <w:webHidden/>
          </w:rPr>
          <w:fldChar w:fldCharType="separate"/>
        </w:r>
        <w:r>
          <w:rPr>
            <w:webHidden/>
          </w:rPr>
          <w:t>9-7</w:t>
        </w:r>
        <w:r>
          <w:rPr>
            <w:webHidden/>
          </w:rPr>
          <w:fldChar w:fldCharType="end"/>
        </w:r>
      </w:hyperlink>
    </w:p>
    <w:p w14:paraId="67D08C60" w14:textId="6F1B0784" w:rsidR="00EC7503" w:rsidRDefault="00EC7503">
      <w:pPr>
        <w:pStyle w:val="TableofFigures"/>
        <w:rPr>
          <w:rFonts w:eastAsiaTheme="minorEastAsia" w:cstheme="minorBidi"/>
          <w:kern w:val="2"/>
          <w:sz w:val="24"/>
          <w:szCs w:val="24"/>
          <w14:ligatures w14:val="standardContextual"/>
        </w:rPr>
      </w:pPr>
      <w:hyperlink w:anchor="_Toc230164323" w:history="1">
        <w:r w:rsidRPr="00B545B5">
          <w:rPr>
            <w:rStyle w:val="Hyperlink"/>
            <w:lang w:bidi="en-US"/>
          </w:rPr>
          <w:t>Figure 9</w:t>
        </w:r>
        <w:r w:rsidRPr="00B545B5">
          <w:rPr>
            <w:rStyle w:val="Hyperlink"/>
            <w:lang w:bidi="en-US"/>
          </w:rPr>
          <w:noBreakHyphen/>
          <w:t>8: Property Assessments</w:t>
        </w:r>
        <w:r>
          <w:rPr>
            <w:webHidden/>
          </w:rPr>
          <w:tab/>
        </w:r>
        <w:r>
          <w:rPr>
            <w:webHidden/>
          </w:rPr>
          <w:fldChar w:fldCharType="begin"/>
        </w:r>
        <w:r>
          <w:rPr>
            <w:webHidden/>
          </w:rPr>
          <w:instrText xml:space="preserve"> PAGEREF _Toc230164323 \h </w:instrText>
        </w:r>
        <w:r>
          <w:rPr>
            <w:webHidden/>
          </w:rPr>
        </w:r>
        <w:r>
          <w:rPr>
            <w:webHidden/>
          </w:rPr>
          <w:fldChar w:fldCharType="separate"/>
        </w:r>
        <w:r>
          <w:rPr>
            <w:webHidden/>
          </w:rPr>
          <w:t>9-7</w:t>
        </w:r>
        <w:r>
          <w:rPr>
            <w:webHidden/>
          </w:rPr>
          <w:fldChar w:fldCharType="end"/>
        </w:r>
      </w:hyperlink>
    </w:p>
    <w:p w14:paraId="46A63436" w14:textId="384F0DE9" w:rsidR="00EC7503" w:rsidRDefault="00EC7503">
      <w:pPr>
        <w:pStyle w:val="TableofFigures"/>
        <w:rPr>
          <w:rFonts w:eastAsiaTheme="minorEastAsia" w:cstheme="minorBidi"/>
          <w:kern w:val="2"/>
          <w:sz w:val="24"/>
          <w:szCs w:val="24"/>
          <w14:ligatures w14:val="standardContextual"/>
        </w:rPr>
      </w:pPr>
      <w:hyperlink w:anchor="_Toc230164324" w:history="1">
        <w:r w:rsidRPr="00B545B5">
          <w:rPr>
            <w:rStyle w:val="Hyperlink"/>
            <w:lang w:bidi="en-US"/>
          </w:rPr>
          <w:t>Figure 9</w:t>
        </w:r>
        <w:r w:rsidRPr="00B545B5">
          <w:rPr>
            <w:rStyle w:val="Hyperlink"/>
            <w:lang w:bidi="en-US"/>
          </w:rPr>
          <w:noBreakHyphen/>
          <w:t>9:  Accounting Exceptions For Notes Report</w:t>
        </w:r>
        <w:r>
          <w:rPr>
            <w:webHidden/>
          </w:rPr>
          <w:tab/>
        </w:r>
        <w:r>
          <w:rPr>
            <w:webHidden/>
          </w:rPr>
          <w:fldChar w:fldCharType="begin"/>
        </w:r>
        <w:r>
          <w:rPr>
            <w:webHidden/>
          </w:rPr>
          <w:instrText xml:space="preserve"> PAGEREF _Toc230164324 \h </w:instrText>
        </w:r>
        <w:r>
          <w:rPr>
            <w:webHidden/>
          </w:rPr>
        </w:r>
        <w:r>
          <w:rPr>
            <w:webHidden/>
          </w:rPr>
          <w:fldChar w:fldCharType="separate"/>
        </w:r>
        <w:r>
          <w:rPr>
            <w:webHidden/>
          </w:rPr>
          <w:t>9-9</w:t>
        </w:r>
        <w:r>
          <w:rPr>
            <w:webHidden/>
          </w:rPr>
          <w:fldChar w:fldCharType="end"/>
        </w:r>
      </w:hyperlink>
    </w:p>
    <w:p w14:paraId="712DE6B0" w14:textId="54F4757B" w:rsidR="00EC7503" w:rsidRDefault="00EC7503">
      <w:pPr>
        <w:pStyle w:val="TableofFigures"/>
        <w:rPr>
          <w:rFonts w:eastAsiaTheme="minorEastAsia" w:cstheme="minorBidi"/>
          <w:kern w:val="2"/>
          <w:sz w:val="24"/>
          <w:szCs w:val="24"/>
          <w14:ligatures w14:val="standardContextual"/>
        </w:rPr>
      </w:pPr>
      <w:hyperlink w:anchor="_Toc230164325" w:history="1">
        <w:r w:rsidRPr="00B545B5">
          <w:rPr>
            <w:rStyle w:val="Hyperlink"/>
            <w:lang w:bidi="en-US"/>
          </w:rPr>
          <w:t>Figure 9</w:t>
        </w:r>
        <w:r w:rsidRPr="00B545B5">
          <w:rPr>
            <w:rStyle w:val="Hyperlink"/>
            <w:lang w:bidi="en-US"/>
          </w:rPr>
          <w:noBreakHyphen/>
          <w:t>10:  Alerts Detail Report</w:t>
        </w:r>
        <w:r>
          <w:rPr>
            <w:webHidden/>
          </w:rPr>
          <w:tab/>
        </w:r>
        <w:r>
          <w:rPr>
            <w:webHidden/>
          </w:rPr>
          <w:fldChar w:fldCharType="begin"/>
        </w:r>
        <w:r>
          <w:rPr>
            <w:webHidden/>
          </w:rPr>
          <w:instrText xml:space="preserve"> PAGEREF _Toc230164325 \h </w:instrText>
        </w:r>
        <w:r>
          <w:rPr>
            <w:webHidden/>
          </w:rPr>
        </w:r>
        <w:r>
          <w:rPr>
            <w:webHidden/>
          </w:rPr>
          <w:fldChar w:fldCharType="separate"/>
        </w:r>
        <w:r>
          <w:rPr>
            <w:webHidden/>
          </w:rPr>
          <w:t>9-10</w:t>
        </w:r>
        <w:r>
          <w:rPr>
            <w:webHidden/>
          </w:rPr>
          <w:fldChar w:fldCharType="end"/>
        </w:r>
      </w:hyperlink>
    </w:p>
    <w:p w14:paraId="08F7DD6F" w14:textId="158A13D1" w:rsidR="00EC7503" w:rsidRDefault="00EC7503">
      <w:pPr>
        <w:pStyle w:val="TableofFigures"/>
        <w:rPr>
          <w:rFonts w:eastAsiaTheme="minorEastAsia" w:cstheme="minorBidi"/>
          <w:kern w:val="2"/>
          <w:sz w:val="24"/>
          <w:szCs w:val="24"/>
          <w14:ligatures w14:val="standardContextual"/>
        </w:rPr>
      </w:pPr>
      <w:hyperlink w:anchor="_Toc230164326" w:history="1">
        <w:r w:rsidRPr="00B545B5">
          <w:rPr>
            <w:rStyle w:val="Hyperlink"/>
            <w:lang w:bidi="en-US"/>
          </w:rPr>
          <w:t>Figure 9</w:t>
        </w:r>
        <w:r w:rsidRPr="00B545B5">
          <w:rPr>
            <w:rStyle w:val="Hyperlink"/>
            <w:lang w:bidi="en-US"/>
          </w:rPr>
          <w:noBreakHyphen/>
          <w:t>11:  Audit Tracking Report</w:t>
        </w:r>
        <w:r>
          <w:rPr>
            <w:webHidden/>
          </w:rPr>
          <w:tab/>
        </w:r>
        <w:r>
          <w:rPr>
            <w:webHidden/>
          </w:rPr>
          <w:fldChar w:fldCharType="begin"/>
        </w:r>
        <w:r>
          <w:rPr>
            <w:webHidden/>
          </w:rPr>
          <w:instrText xml:space="preserve"> PAGEREF _Toc230164326 \h </w:instrText>
        </w:r>
        <w:r>
          <w:rPr>
            <w:webHidden/>
          </w:rPr>
        </w:r>
        <w:r>
          <w:rPr>
            <w:webHidden/>
          </w:rPr>
          <w:fldChar w:fldCharType="separate"/>
        </w:r>
        <w:r>
          <w:rPr>
            <w:webHidden/>
          </w:rPr>
          <w:t>9-12</w:t>
        </w:r>
        <w:r>
          <w:rPr>
            <w:webHidden/>
          </w:rPr>
          <w:fldChar w:fldCharType="end"/>
        </w:r>
      </w:hyperlink>
    </w:p>
    <w:p w14:paraId="27F6A997" w14:textId="0BCBE020" w:rsidR="00EC7503" w:rsidRDefault="00EC7503">
      <w:pPr>
        <w:pStyle w:val="TableofFigures"/>
        <w:rPr>
          <w:rFonts w:eastAsiaTheme="minorEastAsia" w:cstheme="minorBidi"/>
          <w:kern w:val="2"/>
          <w:sz w:val="24"/>
          <w:szCs w:val="24"/>
          <w14:ligatures w14:val="standardContextual"/>
        </w:rPr>
      </w:pPr>
      <w:hyperlink w:anchor="_Toc230164327" w:history="1">
        <w:r w:rsidRPr="00B545B5">
          <w:rPr>
            <w:rStyle w:val="Hyperlink"/>
            <w:lang w:bidi="en-US"/>
          </w:rPr>
          <w:t>Figure 9</w:t>
        </w:r>
        <w:r w:rsidRPr="00B545B5">
          <w:rPr>
            <w:rStyle w:val="Hyperlink"/>
            <w:lang w:bidi="en-US"/>
          </w:rPr>
          <w:noBreakHyphen/>
          <w:t>12:  Bulk Printing Letters Report</w:t>
        </w:r>
        <w:r>
          <w:rPr>
            <w:webHidden/>
          </w:rPr>
          <w:tab/>
        </w:r>
        <w:r>
          <w:rPr>
            <w:webHidden/>
          </w:rPr>
          <w:fldChar w:fldCharType="begin"/>
        </w:r>
        <w:r>
          <w:rPr>
            <w:webHidden/>
          </w:rPr>
          <w:instrText xml:space="preserve"> PAGEREF _Toc230164327 \h </w:instrText>
        </w:r>
        <w:r>
          <w:rPr>
            <w:webHidden/>
          </w:rPr>
        </w:r>
        <w:r>
          <w:rPr>
            <w:webHidden/>
          </w:rPr>
          <w:fldChar w:fldCharType="separate"/>
        </w:r>
        <w:r>
          <w:rPr>
            <w:webHidden/>
          </w:rPr>
          <w:t>9-13</w:t>
        </w:r>
        <w:r>
          <w:rPr>
            <w:webHidden/>
          </w:rPr>
          <w:fldChar w:fldCharType="end"/>
        </w:r>
      </w:hyperlink>
    </w:p>
    <w:p w14:paraId="3CD4DD86" w14:textId="70513EC5" w:rsidR="00EC7503" w:rsidRDefault="00EC7503">
      <w:pPr>
        <w:pStyle w:val="TableofFigures"/>
        <w:rPr>
          <w:rFonts w:eastAsiaTheme="minorEastAsia" w:cstheme="minorBidi"/>
          <w:kern w:val="2"/>
          <w:sz w:val="24"/>
          <w:szCs w:val="24"/>
          <w14:ligatures w14:val="standardContextual"/>
        </w:rPr>
      </w:pPr>
      <w:hyperlink w:anchor="_Toc230164328" w:history="1">
        <w:r w:rsidRPr="00B545B5">
          <w:rPr>
            <w:rStyle w:val="Hyperlink"/>
            <w:lang w:bidi="en-US"/>
          </w:rPr>
          <w:t>Figure 9</w:t>
        </w:r>
        <w:r w:rsidRPr="00B545B5">
          <w:rPr>
            <w:rStyle w:val="Hyperlink"/>
            <w:lang w:bidi="en-US"/>
          </w:rPr>
          <w:noBreakHyphen/>
          <w:t>13: Bulk Printing – Selecting Auto Complete and Auto Image</w:t>
        </w:r>
        <w:r>
          <w:rPr>
            <w:webHidden/>
          </w:rPr>
          <w:tab/>
        </w:r>
        <w:r>
          <w:rPr>
            <w:webHidden/>
          </w:rPr>
          <w:fldChar w:fldCharType="begin"/>
        </w:r>
        <w:r>
          <w:rPr>
            <w:webHidden/>
          </w:rPr>
          <w:instrText xml:space="preserve"> PAGEREF _Toc230164328 \h </w:instrText>
        </w:r>
        <w:r>
          <w:rPr>
            <w:webHidden/>
          </w:rPr>
        </w:r>
        <w:r>
          <w:rPr>
            <w:webHidden/>
          </w:rPr>
          <w:fldChar w:fldCharType="separate"/>
        </w:r>
        <w:r>
          <w:rPr>
            <w:webHidden/>
          </w:rPr>
          <w:t>9-13</w:t>
        </w:r>
        <w:r>
          <w:rPr>
            <w:webHidden/>
          </w:rPr>
          <w:fldChar w:fldCharType="end"/>
        </w:r>
      </w:hyperlink>
    </w:p>
    <w:p w14:paraId="4D432516" w14:textId="35159FE2" w:rsidR="00EC7503" w:rsidRDefault="00EC7503">
      <w:pPr>
        <w:pStyle w:val="TableofFigures"/>
        <w:rPr>
          <w:rFonts w:eastAsiaTheme="minorEastAsia" w:cstheme="minorBidi"/>
          <w:kern w:val="2"/>
          <w:sz w:val="24"/>
          <w:szCs w:val="24"/>
          <w14:ligatures w14:val="standardContextual"/>
        </w:rPr>
      </w:pPr>
      <w:hyperlink w:anchor="_Toc230164329" w:history="1">
        <w:r w:rsidRPr="00B545B5">
          <w:rPr>
            <w:rStyle w:val="Hyperlink"/>
            <w:lang w:bidi="en-US"/>
          </w:rPr>
          <w:t>Figure 9</w:t>
        </w:r>
        <w:r w:rsidRPr="00B545B5">
          <w:rPr>
            <w:rStyle w:val="Hyperlink"/>
            <w:lang w:bidi="en-US"/>
          </w:rPr>
          <w:noBreakHyphen/>
          <w:t>14: Bulk Printing – Verify Print</w:t>
        </w:r>
        <w:r>
          <w:rPr>
            <w:webHidden/>
          </w:rPr>
          <w:tab/>
        </w:r>
        <w:r>
          <w:rPr>
            <w:webHidden/>
          </w:rPr>
          <w:fldChar w:fldCharType="begin"/>
        </w:r>
        <w:r>
          <w:rPr>
            <w:webHidden/>
          </w:rPr>
          <w:instrText xml:space="preserve"> PAGEREF _Toc230164329 \h </w:instrText>
        </w:r>
        <w:r>
          <w:rPr>
            <w:webHidden/>
          </w:rPr>
        </w:r>
        <w:r>
          <w:rPr>
            <w:webHidden/>
          </w:rPr>
          <w:fldChar w:fldCharType="separate"/>
        </w:r>
        <w:r>
          <w:rPr>
            <w:webHidden/>
          </w:rPr>
          <w:t>9-14</w:t>
        </w:r>
        <w:r>
          <w:rPr>
            <w:webHidden/>
          </w:rPr>
          <w:fldChar w:fldCharType="end"/>
        </w:r>
      </w:hyperlink>
    </w:p>
    <w:p w14:paraId="23F29ACE" w14:textId="30627935" w:rsidR="00EC7503" w:rsidRDefault="00EC7503">
      <w:pPr>
        <w:pStyle w:val="TableofFigures"/>
        <w:rPr>
          <w:rFonts w:eastAsiaTheme="minorEastAsia" w:cstheme="minorBidi"/>
          <w:kern w:val="2"/>
          <w:sz w:val="24"/>
          <w:szCs w:val="24"/>
          <w14:ligatures w14:val="standardContextual"/>
        </w:rPr>
      </w:pPr>
      <w:hyperlink w:anchor="_Toc230164330" w:history="1">
        <w:r w:rsidRPr="00B545B5">
          <w:rPr>
            <w:rStyle w:val="Hyperlink"/>
            <w:lang w:bidi="en-US"/>
          </w:rPr>
          <w:t>Figure 9</w:t>
        </w:r>
        <w:r w:rsidRPr="00B545B5">
          <w:rPr>
            <w:rStyle w:val="Hyperlink"/>
            <w:lang w:bidi="en-US"/>
          </w:rPr>
          <w:noBreakHyphen/>
          <w:t>15:  Closed Loan Files Report</w:t>
        </w:r>
        <w:r>
          <w:rPr>
            <w:webHidden/>
          </w:rPr>
          <w:tab/>
        </w:r>
        <w:r>
          <w:rPr>
            <w:webHidden/>
          </w:rPr>
          <w:fldChar w:fldCharType="begin"/>
        </w:r>
        <w:r>
          <w:rPr>
            <w:webHidden/>
          </w:rPr>
          <w:instrText xml:space="preserve"> PAGEREF _Toc230164330 \h </w:instrText>
        </w:r>
        <w:r>
          <w:rPr>
            <w:webHidden/>
          </w:rPr>
        </w:r>
        <w:r>
          <w:rPr>
            <w:webHidden/>
          </w:rPr>
          <w:fldChar w:fldCharType="separate"/>
        </w:r>
        <w:r>
          <w:rPr>
            <w:webHidden/>
          </w:rPr>
          <w:t>9-14</w:t>
        </w:r>
        <w:r>
          <w:rPr>
            <w:webHidden/>
          </w:rPr>
          <w:fldChar w:fldCharType="end"/>
        </w:r>
      </w:hyperlink>
    </w:p>
    <w:p w14:paraId="2D299433" w14:textId="7B8956E0" w:rsidR="00EC7503" w:rsidRDefault="00EC7503">
      <w:pPr>
        <w:pStyle w:val="TableofFigures"/>
        <w:rPr>
          <w:rFonts w:eastAsiaTheme="minorEastAsia" w:cstheme="minorBidi"/>
          <w:kern w:val="2"/>
          <w:sz w:val="24"/>
          <w:szCs w:val="24"/>
          <w14:ligatures w14:val="standardContextual"/>
        </w:rPr>
      </w:pPr>
      <w:hyperlink w:anchor="_Toc230164331" w:history="1">
        <w:r w:rsidRPr="00B545B5">
          <w:rPr>
            <w:rStyle w:val="Hyperlink"/>
            <w:lang w:bidi="en-US"/>
          </w:rPr>
          <w:t>Figure 9</w:t>
        </w:r>
        <w:r w:rsidRPr="00B545B5">
          <w:rPr>
            <w:rStyle w:val="Hyperlink"/>
            <w:lang w:bidi="en-US"/>
          </w:rPr>
          <w:noBreakHyphen/>
          <w:t xml:space="preserve">16:  Contact Information </w:t>
        </w:r>
        <w:r w:rsidRPr="00B545B5">
          <w:rPr>
            <w:rStyle w:val="Hyperlink"/>
            <w:bCs/>
            <w:lang w:bidi="en-US"/>
          </w:rPr>
          <w:t>Report</w:t>
        </w:r>
        <w:r>
          <w:rPr>
            <w:webHidden/>
          </w:rPr>
          <w:tab/>
        </w:r>
        <w:r>
          <w:rPr>
            <w:webHidden/>
          </w:rPr>
          <w:fldChar w:fldCharType="begin"/>
        </w:r>
        <w:r>
          <w:rPr>
            <w:webHidden/>
          </w:rPr>
          <w:instrText xml:space="preserve"> PAGEREF _Toc230164331 \h </w:instrText>
        </w:r>
        <w:r>
          <w:rPr>
            <w:webHidden/>
          </w:rPr>
        </w:r>
        <w:r>
          <w:rPr>
            <w:webHidden/>
          </w:rPr>
          <w:fldChar w:fldCharType="separate"/>
        </w:r>
        <w:r>
          <w:rPr>
            <w:webHidden/>
          </w:rPr>
          <w:t>9-15</w:t>
        </w:r>
        <w:r>
          <w:rPr>
            <w:webHidden/>
          </w:rPr>
          <w:fldChar w:fldCharType="end"/>
        </w:r>
      </w:hyperlink>
    </w:p>
    <w:p w14:paraId="2F272752" w14:textId="718FF664" w:rsidR="00EC7503" w:rsidRDefault="00EC7503">
      <w:pPr>
        <w:pStyle w:val="TableofFigures"/>
        <w:rPr>
          <w:rFonts w:eastAsiaTheme="minorEastAsia" w:cstheme="minorBidi"/>
          <w:kern w:val="2"/>
          <w:sz w:val="24"/>
          <w:szCs w:val="24"/>
          <w14:ligatures w14:val="standardContextual"/>
        </w:rPr>
      </w:pPr>
      <w:hyperlink w:anchor="_Toc230164332" w:history="1">
        <w:r w:rsidRPr="00B545B5">
          <w:rPr>
            <w:rStyle w:val="Hyperlink"/>
            <w:lang w:bidi="en-US"/>
          </w:rPr>
          <w:t>Figure 9</w:t>
        </w:r>
        <w:r w:rsidRPr="00B545B5">
          <w:rPr>
            <w:rStyle w:val="Hyperlink"/>
            <w:lang w:bidi="en-US"/>
          </w:rPr>
          <w:noBreakHyphen/>
          <w:t>17: Disbursement Detail Selection</w:t>
        </w:r>
        <w:r>
          <w:rPr>
            <w:webHidden/>
          </w:rPr>
          <w:tab/>
        </w:r>
        <w:r>
          <w:rPr>
            <w:webHidden/>
          </w:rPr>
          <w:fldChar w:fldCharType="begin"/>
        </w:r>
        <w:r>
          <w:rPr>
            <w:webHidden/>
          </w:rPr>
          <w:instrText xml:space="preserve"> PAGEREF _Toc230164332 \h </w:instrText>
        </w:r>
        <w:r>
          <w:rPr>
            <w:webHidden/>
          </w:rPr>
        </w:r>
        <w:r>
          <w:rPr>
            <w:webHidden/>
          </w:rPr>
          <w:fldChar w:fldCharType="separate"/>
        </w:r>
        <w:r>
          <w:rPr>
            <w:webHidden/>
          </w:rPr>
          <w:t>9-16</w:t>
        </w:r>
        <w:r>
          <w:rPr>
            <w:webHidden/>
          </w:rPr>
          <w:fldChar w:fldCharType="end"/>
        </w:r>
      </w:hyperlink>
    </w:p>
    <w:p w14:paraId="0C1C3083" w14:textId="14DBED4D" w:rsidR="00EC7503" w:rsidRDefault="00EC7503">
      <w:pPr>
        <w:pStyle w:val="TableofFigures"/>
        <w:rPr>
          <w:rFonts w:eastAsiaTheme="minorEastAsia" w:cstheme="minorBidi"/>
          <w:kern w:val="2"/>
          <w:sz w:val="24"/>
          <w:szCs w:val="24"/>
          <w14:ligatures w14:val="standardContextual"/>
        </w:rPr>
      </w:pPr>
      <w:hyperlink w:anchor="_Toc230164333" w:history="1">
        <w:r w:rsidRPr="00B545B5">
          <w:rPr>
            <w:rStyle w:val="Hyperlink"/>
            <w:lang w:bidi="en-US"/>
          </w:rPr>
          <w:t>Figure 9</w:t>
        </w:r>
        <w:r w:rsidRPr="00B545B5">
          <w:rPr>
            <w:rStyle w:val="Hyperlink"/>
            <w:lang w:bidi="en-US"/>
          </w:rPr>
          <w:noBreakHyphen/>
          <w:t>18: Disbursement Summary Report</w:t>
        </w:r>
        <w:r>
          <w:rPr>
            <w:webHidden/>
          </w:rPr>
          <w:tab/>
        </w:r>
        <w:r>
          <w:rPr>
            <w:webHidden/>
          </w:rPr>
          <w:fldChar w:fldCharType="begin"/>
        </w:r>
        <w:r>
          <w:rPr>
            <w:webHidden/>
          </w:rPr>
          <w:instrText xml:space="preserve"> PAGEREF _Toc230164333 \h </w:instrText>
        </w:r>
        <w:r>
          <w:rPr>
            <w:webHidden/>
          </w:rPr>
        </w:r>
        <w:r>
          <w:rPr>
            <w:webHidden/>
          </w:rPr>
          <w:fldChar w:fldCharType="separate"/>
        </w:r>
        <w:r>
          <w:rPr>
            <w:webHidden/>
          </w:rPr>
          <w:t>9-17</w:t>
        </w:r>
        <w:r>
          <w:rPr>
            <w:webHidden/>
          </w:rPr>
          <w:fldChar w:fldCharType="end"/>
        </w:r>
      </w:hyperlink>
    </w:p>
    <w:p w14:paraId="307DBC27" w14:textId="1FE7D133" w:rsidR="00EC7503" w:rsidRDefault="00EC7503">
      <w:pPr>
        <w:pStyle w:val="TableofFigures"/>
        <w:rPr>
          <w:rFonts w:eastAsiaTheme="minorEastAsia" w:cstheme="minorBidi"/>
          <w:kern w:val="2"/>
          <w:sz w:val="24"/>
          <w:szCs w:val="24"/>
          <w14:ligatures w14:val="standardContextual"/>
        </w:rPr>
      </w:pPr>
      <w:hyperlink w:anchor="_Toc230164334" w:history="1">
        <w:r w:rsidRPr="00B545B5">
          <w:rPr>
            <w:rStyle w:val="Hyperlink"/>
            <w:lang w:bidi="en-US"/>
          </w:rPr>
          <w:t>Figure 9</w:t>
        </w:r>
        <w:r w:rsidRPr="00B545B5">
          <w:rPr>
            <w:rStyle w:val="Hyperlink"/>
            <w:lang w:bidi="en-US"/>
          </w:rPr>
          <w:noBreakHyphen/>
          <w:t>19: Document Tracking Report</w:t>
        </w:r>
        <w:r>
          <w:rPr>
            <w:webHidden/>
          </w:rPr>
          <w:tab/>
        </w:r>
        <w:r>
          <w:rPr>
            <w:webHidden/>
          </w:rPr>
          <w:fldChar w:fldCharType="begin"/>
        </w:r>
        <w:r>
          <w:rPr>
            <w:webHidden/>
          </w:rPr>
          <w:instrText xml:space="preserve"> PAGEREF _Toc230164334 \h </w:instrText>
        </w:r>
        <w:r>
          <w:rPr>
            <w:webHidden/>
          </w:rPr>
        </w:r>
        <w:r>
          <w:rPr>
            <w:webHidden/>
          </w:rPr>
          <w:fldChar w:fldCharType="separate"/>
        </w:r>
        <w:r>
          <w:rPr>
            <w:webHidden/>
          </w:rPr>
          <w:t>9-18</w:t>
        </w:r>
        <w:r>
          <w:rPr>
            <w:webHidden/>
          </w:rPr>
          <w:fldChar w:fldCharType="end"/>
        </w:r>
      </w:hyperlink>
    </w:p>
    <w:p w14:paraId="62A7DE3C" w14:textId="18DC5D03" w:rsidR="00EC7503" w:rsidRDefault="00EC7503">
      <w:pPr>
        <w:pStyle w:val="TableofFigures"/>
        <w:rPr>
          <w:rFonts w:eastAsiaTheme="minorEastAsia" w:cstheme="minorBidi"/>
          <w:kern w:val="2"/>
          <w:sz w:val="24"/>
          <w:szCs w:val="24"/>
          <w14:ligatures w14:val="standardContextual"/>
        </w:rPr>
      </w:pPr>
      <w:hyperlink w:anchor="_Toc230164335" w:history="1">
        <w:r w:rsidRPr="00B545B5">
          <w:rPr>
            <w:rStyle w:val="Hyperlink"/>
            <w:lang w:bidi="en-US"/>
          </w:rPr>
          <w:t>Figure 9</w:t>
        </w:r>
        <w:r w:rsidRPr="00B545B5">
          <w:rPr>
            <w:rStyle w:val="Hyperlink"/>
            <w:lang w:bidi="en-US"/>
          </w:rPr>
          <w:noBreakHyphen/>
          <w:t>20: Due &amp; Payable Report</w:t>
        </w:r>
        <w:r>
          <w:rPr>
            <w:webHidden/>
          </w:rPr>
          <w:tab/>
        </w:r>
        <w:r>
          <w:rPr>
            <w:webHidden/>
          </w:rPr>
          <w:fldChar w:fldCharType="begin"/>
        </w:r>
        <w:r>
          <w:rPr>
            <w:webHidden/>
          </w:rPr>
          <w:instrText xml:space="preserve"> PAGEREF _Toc230164335 \h </w:instrText>
        </w:r>
        <w:r>
          <w:rPr>
            <w:webHidden/>
          </w:rPr>
        </w:r>
        <w:r>
          <w:rPr>
            <w:webHidden/>
          </w:rPr>
          <w:fldChar w:fldCharType="separate"/>
        </w:r>
        <w:r>
          <w:rPr>
            <w:webHidden/>
          </w:rPr>
          <w:t>9-19</w:t>
        </w:r>
        <w:r>
          <w:rPr>
            <w:webHidden/>
          </w:rPr>
          <w:fldChar w:fldCharType="end"/>
        </w:r>
      </w:hyperlink>
    </w:p>
    <w:p w14:paraId="5D059B3B" w14:textId="7B387F79" w:rsidR="00EC7503" w:rsidRDefault="00EC7503">
      <w:pPr>
        <w:pStyle w:val="TableofFigures"/>
        <w:rPr>
          <w:rFonts w:eastAsiaTheme="minorEastAsia" w:cstheme="minorBidi"/>
          <w:kern w:val="2"/>
          <w:sz w:val="24"/>
          <w:szCs w:val="24"/>
          <w14:ligatures w14:val="standardContextual"/>
        </w:rPr>
      </w:pPr>
      <w:hyperlink w:anchor="_Toc230164336" w:history="1">
        <w:r w:rsidRPr="00B545B5">
          <w:rPr>
            <w:rStyle w:val="Hyperlink"/>
            <w:lang w:bidi="en-US"/>
          </w:rPr>
          <w:t>Figure 9</w:t>
        </w:r>
        <w:r w:rsidRPr="00B545B5">
          <w:rPr>
            <w:rStyle w:val="Hyperlink"/>
            <w:lang w:bidi="en-US"/>
          </w:rPr>
          <w:noBreakHyphen/>
          <w:t>21: Foreclosure Activity Listing Report</w:t>
        </w:r>
        <w:r>
          <w:rPr>
            <w:webHidden/>
          </w:rPr>
          <w:tab/>
        </w:r>
        <w:r>
          <w:rPr>
            <w:webHidden/>
          </w:rPr>
          <w:fldChar w:fldCharType="begin"/>
        </w:r>
        <w:r>
          <w:rPr>
            <w:webHidden/>
          </w:rPr>
          <w:instrText xml:space="preserve"> PAGEREF _Toc230164336 \h </w:instrText>
        </w:r>
        <w:r>
          <w:rPr>
            <w:webHidden/>
          </w:rPr>
        </w:r>
        <w:r>
          <w:rPr>
            <w:webHidden/>
          </w:rPr>
          <w:fldChar w:fldCharType="separate"/>
        </w:r>
        <w:r>
          <w:rPr>
            <w:webHidden/>
          </w:rPr>
          <w:t>9-20</w:t>
        </w:r>
        <w:r>
          <w:rPr>
            <w:webHidden/>
          </w:rPr>
          <w:fldChar w:fldCharType="end"/>
        </w:r>
      </w:hyperlink>
    </w:p>
    <w:p w14:paraId="3B2114CE" w14:textId="4B19E13B" w:rsidR="00EC7503" w:rsidRDefault="00EC7503">
      <w:pPr>
        <w:pStyle w:val="TableofFigures"/>
        <w:rPr>
          <w:rFonts w:eastAsiaTheme="minorEastAsia" w:cstheme="minorBidi"/>
          <w:kern w:val="2"/>
          <w:sz w:val="24"/>
          <w:szCs w:val="24"/>
          <w14:ligatures w14:val="standardContextual"/>
        </w:rPr>
      </w:pPr>
      <w:hyperlink w:anchor="_Toc230164337" w:history="1">
        <w:r w:rsidRPr="00B545B5">
          <w:rPr>
            <w:rStyle w:val="Hyperlink"/>
            <w:lang w:bidi="en-US"/>
          </w:rPr>
          <w:t>Figure 9</w:t>
        </w:r>
        <w:r w:rsidRPr="00B545B5">
          <w:rPr>
            <w:rStyle w:val="Hyperlink"/>
            <w:lang w:bidi="en-US"/>
          </w:rPr>
          <w:noBreakHyphen/>
          <w:t>22: HECM Foreclosure Report</w:t>
        </w:r>
        <w:r>
          <w:rPr>
            <w:webHidden/>
          </w:rPr>
          <w:tab/>
        </w:r>
        <w:r>
          <w:rPr>
            <w:webHidden/>
          </w:rPr>
          <w:fldChar w:fldCharType="begin"/>
        </w:r>
        <w:r>
          <w:rPr>
            <w:webHidden/>
          </w:rPr>
          <w:instrText xml:space="preserve"> PAGEREF _Toc230164337 \h </w:instrText>
        </w:r>
        <w:r>
          <w:rPr>
            <w:webHidden/>
          </w:rPr>
        </w:r>
        <w:r>
          <w:rPr>
            <w:webHidden/>
          </w:rPr>
          <w:fldChar w:fldCharType="separate"/>
        </w:r>
        <w:r>
          <w:rPr>
            <w:webHidden/>
          </w:rPr>
          <w:t>9-21</w:t>
        </w:r>
        <w:r>
          <w:rPr>
            <w:webHidden/>
          </w:rPr>
          <w:fldChar w:fldCharType="end"/>
        </w:r>
      </w:hyperlink>
    </w:p>
    <w:p w14:paraId="7F27EBAA" w14:textId="1A17F757" w:rsidR="00EC7503" w:rsidRDefault="00EC7503">
      <w:pPr>
        <w:pStyle w:val="TableofFigures"/>
        <w:rPr>
          <w:rFonts w:eastAsiaTheme="minorEastAsia" w:cstheme="minorBidi"/>
          <w:kern w:val="2"/>
          <w:sz w:val="24"/>
          <w:szCs w:val="24"/>
          <w14:ligatures w14:val="standardContextual"/>
        </w:rPr>
      </w:pPr>
      <w:hyperlink w:anchor="_Toc230164338" w:history="1">
        <w:r w:rsidRPr="00B545B5">
          <w:rPr>
            <w:rStyle w:val="Hyperlink"/>
            <w:lang w:bidi="en-US"/>
          </w:rPr>
          <w:t>Figure 9</w:t>
        </w:r>
        <w:r w:rsidRPr="00B545B5">
          <w:rPr>
            <w:rStyle w:val="Hyperlink"/>
            <w:lang w:bidi="en-US"/>
          </w:rPr>
          <w:noBreakHyphen/>
          <w:t>23: Loan Principal Limit Detail Report</w:t>
        </w:r>
        <w:r>
          <w:rPr>
            <w:webHidden/>
          </w:rPr>
          <w:tab/>
        </w:r>
        <w:r>
          <w:rPr>
            <w:webHidden/>
          </w:rPr>
          <w:fldChar w:fldCharType="begin"/>
        </w:r>
        <w:r>
          <w:rPr>
            <w:webHidden/>
          </w:rPr>
          <w:instrText xml:space="preserve"> PAGEREF _Toc230164338 \h </w:instrText>
        </w:r>
        <w:r>
          <w:rPr>
            <w:webHidden/>
          </w:rPr>
        </w:r>
        <w:r>
          <w:rPr>
            <w:webHidden/>
          </w:rPr>
          <w:fldChar w:fldCharType="separate"/>
        </w:r>
        <w:r>
          <w:rPr>
            <w:webHidden/>
          </w:rPr>
          <w:t>9-22</w:t>
        </w:r>
        <w:r>
          <w:rPr>
            <w:webHidden/>
          </w:rPr>
          <w:fldChar w:fldCharType="end"/>
        </w:r>
      </w:hyperlink>
    </w:p>
    <w:p w14:paraId="3988C7E1" w14:textId="3D69E661" w:rsidR="00EC7503" w:rsidRDefault="00EC7503">
      <w:pPr>
        <w:pStyle w:val="TableofFigures"/>
        <w:rPr>
          <w:rFonts w:eastAsiaTheme="minorEastAsia" w:cstheme="minorBidi"/>
          <w:kern w:val="2"/>
          <w:sz w:val="24"/>
          <w:szCs w:val="24"/>
          <w14:ligatures w14:val="standardContextual"/>
        </w:rPr>
      </w:pPr>
      <w:hyperlink w:anchor="_Toc230164339" w:history="1">
        <w:r w:rsidRPr="00B545B5">
          <w:rPr>
            <w:rStyle w:val="Hyperlink"/>
            <w:lang w:bidi="en-US"/>
          </w:rPr>
          <w:t>Figure 9</w:t>
        </w:r>
        <w:r w:rsidRPr="00B545B5">
          <w:rPr>
            <w:rStyle w:val="Hyperlink"/>
            <w:lang w:bidi="en-US"/>
          </w:rPr>
          <w:noBreakHyphen/>
          <w:t>24: Missing Loan Document Detail Report</w:t>
        </w:r>
        <w:r>
          <w:rPr>
            <w:webHidden/>
          </w:rPr>
          <w:tab/>
        </w:r>
        <w:r>
          <w:rPr>
            <w:webHidden/>
          </w:rPr>
          <w:fldChar w:fldCharType="begin"/>
        </w:r>
        <w:r>
          <w:rPr>
            <w:webHidden/>
          </w:rPr>
          <w:instrText xml:space="preserve"> PAGEREF _Toc230164339 \h </w:instrText>
        </w:r>
        <w:r>
          <w:rPr>
            <w:webHidden/>
          </w:rPr>
        </w:r>
        <w:r>
          <w:rPr>
            <w:webHidden/>
          </w:rPr>
          <w:fldChar w:fldCharType="separate"/>
        </w:r>
        <w:r>
          <w:rPr>
            <w:webHidden/>
          </w:rPr>
          <w:t>9-23</w:t>
        </w:r>
        <w:r>
          <w:rPr>
            <w:webHidden/>
          </w:rPr>
          <w:fldChar w:fldCharType="end"/>
        </w:r>
      </w:hyperlink>
    </w:p>
    <w:p w14:paraId="4F68C49A" w14:textId="03389A01" w:rsidR="00EC7503" w:rsidRDefault="00EC7503">
      <w:pPr>
        <w:pStyle w:val="TableofFigures"/>
        <w:rPr>
          <w:rFonts w:eastAsiaTheme="minorEastAsia" w:cstheme="minorBidi"/>
          <w:kern w:val="2"/>
          <w:sz w:val="24"/>
          <w:szCs w:val="24"/>
          <w14:ligatures w14:val="standardContextual"/>
        </w:rPr>
      </w:pPr>
      <w:hyperlink w:anchor="_Toc230164340" w:history="1">
        <w:r w:rsidRPr="00B545B5">
          <w:rPr>
            <w:rStyle w:val="Hyperlink"/>
            <w:lang w:bidi="en-US"/>
          </w:rPr>
          <w:t>Figure 9</w:t>
        </w:r>
        <w:r w:rsidRPr="00B545B5">
          <w:rPr>
            <w:rStyle w:val="Hyperlink"/>
            <w:lang w:bidi="en-US"/>
          </w:rPr>
          <w:noBreakHyphen/>
          <w:t>25: Missing Loan Document Detail Report</w:t>
        </w:r>
        <w:r>
          <w:rPr>
            <w:webHidden/>
          </w:rPr>
          <w:tab/>
        </w:r>
        <w:r>
          <w:rPr>
            <w:webHidden/>
          </w:rPr>
          <w:fldChar w:fldCharType="begin"/>
        </w:r>
        <w:r>
          <w:rPr>
            <w:webHidden/>
          </w:rPr>
          <w:instrText xml:space="preserve"> PAGEREF _Toc230164340 \h </w:instrText>
        </w:r>
        <w:r>
          <w:rPr>
            <w:webHidden/>
          </w:rPr>
        </w:r>
        <w:r>
          <w:rPr>
            <w:webHidden/>
          </w:rPr>
          <w:fldChar w:fldCharType="separate"/>
        </w:r>
        <w:r>
          <w:rPr>
            <w:webHidden/>
          </w:rPr>
          <w:t>9-24</w:t>
        </w:r>
        <w:r>
          <w:rPr>
            <w:webHidden/>
          </w:rPr>
          <w:fldChar w:fldCharType="end"/>
        </w:r>
      </w:hyperlink>
    </w:p>
    <w:p w14:paraId="014B14D3" w14:textId="0FE894FF" w:rsidR="00EC7503" w:rsidRDefault="00EC7503">
      <w:pPr>
        <w:pStyle w:val="TableofFigures"/>
        <w:rPr>
          <w:rFonts w:eastAsiaTheme="minorEastAsia" w:cstheme="minorBidi"/>
          <w:kern w:val="2"/>
          <w:sz w:val="24"/>
          <w:szCs w:val="24"/>
          <w14:ligatures w14:val="standardContextual"/>
        </w:rPr>
      </w:pPr>
      <w:hyperlink w:anchor="_Toc230164341" w:history="1">
        <w:r w:rsidRPr="00B545B5">
          <w:rPr>
            <w:rStyle w:val="Hyperlink"/>
            <w:lang w:bidi="en-US"/>
          </w:rPr>
          <w:t>Figure 9</w:t>
        </w:r>
        <w:r w:rsidRPr="00B545B5">
          <w:rPr>
            <w:rStyle w:val="Hyperlink"/>
            <w:lang w:bidi="en-US"/>
          </w:rPr>
          <w:noBreakHyphen/>
          <w:t>26: Needs Custodial Care Report</w:t>
        </w:r>
        <w:r>
          <w:rPr>
            <w:webHidden/>
          </w:rPr>
          <w:tab/>
        </w:r>
        <w:r>
          <w:rPr>
            <w:webHidden/>
          </w:rPr>
          <w:fldChar w:fldCharType="begin"/>
        </w:r>
        <w:r>
          <w:rPr>
            <w:webHidden/>
          </w:rPr>
          <w:instrText xml:space="preserve"> PAGEREF _Toc230164341 \h </w:instrText>
        </w:r>
        <w:r>
          <w:rPr>
            <w:webHidden/>
          </w:rPr>
        </w:r>
        <w:r>
          <w:rPr>
            <w:webHidden/>
          </w:rPr>
          <w:fldChar w:fldCharType="separate"/>
        </w:r>
        <w:r>
          <w:rPr>
            <w:webHidden/>
          </w:rPr>
          <w:t>9-25</w:t>
        </w:r>
        <w:r>
          <w:rPr>
            <w:webHidden/>
          </w:rPr>
          <w:fldChar w:fldCharType="end"/>
        </w:r>
      </w:hyperlink>
    </w:p>
    <w:p w14:paraId="386AA411" w14:textId="2B0C961F" w:rsidR="00EC7503" w:rsidRDefault="00EC7503">
      <w:pPr>
        <w:pStyle w:val="TableofFigures"/>
        <w:rPr>
          <w:rFonts w:eastAsiaTheme="minorEastAsia" w:cstheme="minorBidi"/>
          <w:kern w:val="2"/>
          <w:sz w:val="24"/>
          <w:szCs w:val="24"/>
          <w14:ligatures w14:val="standardContextual"/>
        </w:rPr>
      </w:pPr>
      <w:hyperlink w:anchor="_Toc230164342" w:history="1">
        <w:r w:rsidRPr="00B545B5">
          <w:rPr>
            <w:rStyle w:val="Hyperlink"/>
            <w:lang w:bidi="en-US"/>
          </w:rPr>
          <w:t>Figure 9</w:t>
        </w:r>
        <w:r w:rsidRPr="00B545B5">
          <w:rPr>
            <w:rStyle w:val="Hyperlink"/>
            <w:lang w:bidi="en-US"/>
          </w:rPr>
          <w:noBreakHyphen/>
          <w:t xml:space="preserve">27: </w:t>
        </w:r>
        <w:r w:rsidRPr="00B545B5">
          <w:rPr>
            <w:rStyle w:val="Hyperlink"/>
            <w:rFonts w:cs="Calibri"/>
            <w:lang w:bidi="en-US"/>
          </w:rPr>
          <w:t xml:space="preserve">Occupancy Certifications and Hazard/Flood Ins Detail </w:t>
        </w:r>
        <w:r w:rsidRPr="00B545B5">
          <w:rPr>
            <w:rStyle w:val="Hyperlink"/>
            <w:lang w:bidi="en-US"/>
          </w:rPr>
          <w:t>Report</w:t>
        </w:r>
        <w:r>
          <w:rPr>
            <w:webHidden/>
          </w:rPr>
          <w:tab/>
        </w:r>
        <w:r>
          <w:rPr>
            <w:webHidden/>
          </w:rPr>
          <w:fldChar w:fldCharType="begin"/>
        </w:r>
        <w:r>
          <w:rPr>
            <w:webHidden/>
          </w:rPr>
          <w:instrText xml:space="preserve"> PAGEREF _Toc230164342 \h </w:instrText>
        </w:r>
        <w:r>
          <w:rPr>
            <w:webHidden/>
          </w:rPr>
        </w:r>
        <w:r>
          <w:rPr>
            <w:webHidden/>
          </w:rPr>
          <w:fldChar w:fldCharType="separate"/>
        </w:r>
        <w:r>
          <w:rPr>
            <w:webHidden/>
          </w:rPr>
          <w:t>9-26</w:t>
        </w:r>
        <w:r>
          <w:rPr>
            <w:webHidden/>
          </w:rPr>
          <w:fldChar w:fldCharType="end"/>
        </w:r>
      </w:hyperlink>
    </w:p>
    <w:p w14:paraId="6E24E99B" w14:textId="08A6B9FC" w:rsidR="00EC7503" w:rsidRDefault="00EC7503">
      <w:pPr>
        <w:pStyle w:val="TableofFigures"/>
        <w:rPr>
          <w:rFonts w:eastAsiaTheme="minorEastAsia" w:cstheme="minorBidi"/>
          <w:kern w:val="2"/>
          <w:sz w:val="24"/>
          <w:szCs w:val="24"/>
          <w14:ligatures w14:val="standardContextual"/>
        </w:rPr>
      </w:pPr>
      <w:hyperlink w:anchor="_Toc230164343" w:history="1">
        <w:r w:rsidRPr="00B545B5">
          <w:rPr>
            <w:rStyle w:val="Hyperlink"/>
            <w:lang w:bidi="en-US"/>
          </w:rPr>
          <w:t>Figure 9</w:t>
        </w:r>
        <w:r w:rsidRPr="00B545B5">
          <w:rPr>
            <w:rStyle w:val="Hyperlink"/>
            <w:lang w:bidi="en-US"/>
          </w:rPr>
          <w:noBreakHyphen/>
          <w:t xml:space="preserve">28: </w:t>
        </w:r>
        <w:r w:rsidRPr="00B545B5">
          <w:rPr>
            <w:rStyle w:val="Hyperlink"/>
            <w:rFonts w:cs="Calibri"/>
            <w:lang w:bidi="en-US"/>
          </w:rPr>
          <w:t xml:space="preserve">Overage </w:t>
        </w:r>
        <w:r w:rsidRPr="00B545B5">
          <w:rPr>
            <w:rStyle w:val="Hyperlink"/>
            <w:lang w:bidi="en-US"/>
          </w:rPr>
          <w:t>Report</w:t>
        </w:r>
        <w:r>
          <w:rPr>
            <w:webHidden/>
          </w:rPr>
          <w:tab/>
        </w:r>
        <w:r>
          <w:rPr>
            <w:webHidden/>
          </w:rPr>
          <w:fldChar w:fldCharType="begin"/>
        </w:r>
        <w:r>
          <w:rPr>
            <w:webHidden/>
          </w:rPr>
          <w:instrText xml:space="preserve"> PAGEREF _Toc230164343 \h </w:instrText>
        </w:r>
        <w:r>
          <w:rPr>
            <w:webHidden/>
          </w:rPr>
        </w:r>
        <w:r>
          <w:rPr>
            <w:webHidden/>
          </w:rPr>
          <w:fldChar w:fldCharType="separate"/>
        </w:r>
        <w:r>
          <w:rPr>
            <w:webHidden/>
          </w:rPr>
          <w:t>9-27</w:t>
        </w:r>
        <w:r>
          <w:rPr>
            <w:webHidden/>
          </w:rPr>
          <w:fldChar w:fldCharType="end"/>
        </w:r>
      </w:hyperlink>
    </w:p>
    <w:p w14:paraId="1922C4EA" w14:textId="6540D48D" w:rsidR="00EC7503" w:rsidRDefault="00EC7503">
      <w:pPr>
        <w:pStyle w:val="TableofFigures"/>
        <w:rPr>
          <w:rFonts w:eastAsiaTheme="minorEastAsia" w:cstheme="minorBidi"/>
          <w:kern w:val="2"/>
          <w:sz w:val="24"/>
          <w:szCs w:val="24"/>
          <w14:ligatures w14:val="standardContextual"/>
        </w:rPr>
      </w:pPr>
      <w:hyperlink w:anchor="_Toc230164344" w:history="1">
        <w:r w:rsidRPr="00B545B5">
          <w:rPr>
            <w:rStyle w:val="Hyperlink"/>
            <w:lang w:bidi="en-US"/>
          </w:rPr>
          <w:t>Figure 9</w:t>
        </w:r>
        <w:r w:rsidRPr="00B545B5">
          <w:rPr>
            <w:rStyle w:val="Hyperlink"/>
            <w:lang w:bidi="en-US"/>
          </w:rPr>
          <w:noBreakHyphen/>
          <w:t>29: Placed in Custodial Care Report</w:t>
        </w:r>
        <w:r>
          <w:rPr>
            <w:webHidden/>
          </w:rPr>
          <w:tab/>
        </w:r>
        <w:r>
          <w:rPr>
            <w:webHidden/>
          </w:rPr>
          <w:fldChar w:fldCharType="begin"/>
        </w:r>
        <w:r>
          <w:rPr>
            <w:webHidden/>
          </w:rPr>
          <w:instrText xml:space="preserve"> PAGEREF _Toc230164344 \h </w:instrText>
        </w:r>
        <w:r>
          <w:rPr>
            <w:webHidden/>
          </w:rPr>
        </w:r>
        <w:r>
          <w:rPr>
            <w:webHidden/>
          </w:rPr>
          <w:fldChar w:fldCharType="separate"/>
        </w:r>
        <w:r>
          <w:rPr>
            <w:webHidden/>
          </w:rPr>
          <w:t>9-27</w:t>
        </w:r>
        <w:r>
          <w:rPr>
            <w:webHidden/>
          </w:rPr>
          <w:fldChar w:fldCharType="end"/>
        </w:r>
      </w:hyperlink>
    </w:p>
    <w:p w14:paraId="65E9042C" w14:textId="0FC818CA" w:rsidR="00EC7503" w:rsidRDefault="00EC7503">
      <w:pPr>
        <w:pStyle w:val="TableofFigures"/>
        <w:rPr>
          <w:rFonts w:eastAsiaTheme="minorEastAsia" w:cstheme="minorBidi"/>
          <w:kern w:val="2"/>
          <w:sz w:val="24"/>
          <w:szCs w:val="24"/>
          <w14:ligatures w14:val="standardContextual"/>
        </w:rPr>
      </w:pPr>
      <w:hyperlink w:anchor="_Toc230164345" w:history="1">
        <w:r w:rsidRPr="00B545B5">
          <w:rPr>
            <w:rStyle w:val="Hyperlink"/>
            <w:lang w:bidi="en-US"/>
          </w:rPr>
          <w:t>Figure 9</w:t>
        </w:r>
        <w:r w:rsidRPr="00B545B5">
          <w:rPr>
            <w:rStyle w:val="Hyperlink"/>
            <w:lang w:bidi="en-US"/>
          </w:rPr>
          <w:noBreakHyphen/>
          <w:t>30: Property Charge Default</w:t>
        </w:r>
        <w:r>
          <w:rPr>
            <w:webHidden/>
          </w:rPr>
          <w:tab/>
        </w:r>
        <w:r>
          <w:rPr>
            <w:webHidden/>
          </w:rPr>
          <w:fldChar w:fldCharType="begin"/>
        </w:r>
        <w:r>
          <w:rPr>
            <w:webHidden/>
          </w:rPr>
          <w:instrText xml:space="preserve"> PAGEREF _Toc230164345 \h </w:instrText>
        </w:r>
        <w:r>
          <w:rPr>
            <w:webHidden/>
          </w:rPr>
        </w:r>
        <w:r>
          <w:rPr>
            <w:webHidden/>
          </w:rPr>
          <w:fldChar w:fldCharType="separate"/>
        </w:r>
        <w:r>
          <w:rPr>
            <w:webHidden/>
          </w:rPr>
          <w:t>9-28</w:t>
        </w:r>
        <w:r>
          <w:rPr>
            <w:webHidden/>
          </w:rPr>
          <w:fldChar w:fldCharType="end"/>
        </w:r>
      </w:hyperlink>
    </w:p>
    <w:p w14:paraId="3751EA8B" w14:textId="62D3F4EB" w:rsidR="00EC7503" w:rsidRDefault="00EC7503">
      <w:pPr>
        <w:pStyle w:val="TableofFigures"/>
        <w:rPr>
          <w:rFonts w:eastAsiaTheme="minorEastAsia" w:cstheme="minorBidi"/>
          <w:kern w:val="2"/>
          <w:sz w:val="24"/>
          <w:szCs w:val="24"/>
          <w14:ligatures w14:val="standardContextual"/>
        </w:rPr>
      </w:pPr>
      <w:hyperlink w:anchor="_Toc230164346" w:history="1">
        <w:r w:rsidRPr="00B545B5">
          <w:rPr>
            <w:rStyle w:val="Hyperlink"/>
            <w:lang w:bidi="en-US"/>
          </w:rPr>
          <w:t>Figure 9</w:t>
        </w:r>
        <w:r w:rsidRPr="00B545B5">
          <w:rPr>
            <w:rStyle w:val="Hyperlink"/>
            <w:lang w:bidi="en-US"/>
          </w:rPr>
          <w:noBreakHyphen/>
          <w:t>31: Release Activity Steps by User Report</w:t>
        </w:r>
        <w:r>
          <w:rPr>
            <w:webHidden/>
          </w:rPr>
          <w:tab/>
        </w:r>
        <w:r>
          <w:rPr>
            <w:webHidden/>
          </w:rPr>
          <w:fldChar w:fldCharType="begin"/>
        </w:r>
        <w:r>
          <w:rPr>
            <w:webHidden/>
          </w:rPr>
          <w:instrText xml:space="preserve"> PAGEREF _Toc230164346 \h </w:instrText>
        </w:r>
        <w:r>
          <w:rPr>
            <w:webHidden/>
          </w:rPr>
        </w:r>
        <w:r>
          <w:rPr>
            <w:webHidden/>
          </w:rPr>
          <w:fldChar w:fldCharType="separate"/>
        </w:r>
        <w:r>
          <w:rPr>
            <w:webHidden/>
          </w:rPr>
          <w:t>9-29</w:t>
        </w:r>
        <w:r>
          <w:rPr>
            <w:webHidden/>
          </w:rPr>
          <w:fldChar w:fldCharType="end"/>
        </w:r>
      </w:hyperlink>
    </w:p>
    <w:p w14:paraId="5C9FB92D" w14:textId="420397B9" w:rsidR="00EC7503" w:rsidRDefault="00EC7503">
      <w:pPr>
        <w:pStyle w:val="TableofFigures"/>
        <w:rPr>
          <w:rFonts w:eastAsiaTheme="minorEastAsia" w:cstheme="minorBidi"/>
          <w:kern w:val="2"/>
          <w:sz w:val="24"/>
          <w:szCs w:val="24"/>
          <w14:ligatures w14:val="standardContextual"/>
        </w:rPr>
      </w:pPr>
      <w:hyperlink w:anchor="_Toc230164347" w:history="1">
        <w:r w:rsidRPr="00B545B5">
          <w:rPr>
            <w:rStyle w:val="Hyperlink"/>
            <w:lang w:bidi="en-US"/>
          </w:rPr>
          <w:t>Figure 9</w:t>
        </w:r>
        <w:r w:rsidRPr="00B545B5">
          <w:rPr>
            <w:rStyle w:val="Hyperlink"/>
            <w:lang w:bidi="en-US"/>
          </w:rPr>
          <w:noBreakHyphen/>
          <w:t>32: SAMS Daily Transaction File Report</w:t>
        </w:r>
        <w:r>
          <w:rPr>
            <w:webHidden/>
          </w:rPr>
          <w:tab/>
        </w:r>
        <w:r>
          <w:rPr>
            <w:webHidden/>
          </w:rPr>
          <w:fldChar w:fldCharType="begin"/>
        </w:r>
        <w:r>
          <w:rPr>
            <w:webHidden/>
          </w:rPr>
          <w:instrText xml:space="preserve"> PAGEREF _Toc230164347 \h </w:instrText>
        </w:r>
        <w:r>
          <w:rPr>
            <w:webHidden/>
          </w:rPr>
        </w:r>
        <w:r>
          <w:rPr>
            <w:webHidden/>
          </w:rPr>
          <w:fldChar w:fldCharType="separate"/>
        </w:r>
        <w:r>
          <w:rPr>
            <w:webHidden/>
          </w:rPr>
          <w:t>9-30</w:t>
        </w:r>
        <w:r>
          <w:rPr>
            <w:webHidden/>
          </w:rPr>
          <w:fldChar w:fldCharType="end"/>
        </w:r>
      </w:hyperlink>
    </w:p>
    <w:p w14:paraId="768FD5A7" w14:textId="22D954CF" w:rsidR="00EC7503" w:rsidRDefault="00EC7503">
      <w:pPr>
        <w:pStyle w:val="TableofFigures"/>
        <w:rPr>
          <w:rFonts w:eastAsiaTheme="minorEastAsia" w:cstheme="minorBidi"/>
          <w:kern w:val="2"/>
          <w:sz w:val="24"/>
          <w:szCs w:val="24"/>
          <w14:ligatures w14:val="standardContextual"/>
        </w:rPr>
      </w:pPr>
      <w:hyperlink w:anchor="_Toc230164348" w:history="1">
        <w:r w:rsidRPr="00B545B5">
          <w:rPr>
            <w:rStyle w:val="Hyperlink"/>
            <w:lang w:bidi="en-US"/>
          </w:rPr>
          <w:t>Figure 9</w:t>
        </w:r>
        <w:r w:rsidRPr="00B545B5">
          <w:rPr>
            <w:rStyle w:val="Hyperlink"/>
            <w:lang w:bidi="en-US"/>
          </w:rPr>
          <w:noBreakHyphen/>
          <w:t>33: Subordinations Carried Over Detail Report</w:t>
        </w:r>
        <w:r>
          <w:rPr>
            <w:webHidden/>
          </w:rPr>
          <w:tab/>
        </w:r>
        <w:r>
          <w:rPr>
            <w:webHidden/>
          </w:rPr>
          <w:fldChar w:fldCharType="begin"/>
        </w:r>
        <w:r>
          <w:rPr>
            <w:webHidden/>
          </w:rPr>
          <w:instrText xml:space="preserve"> PAGEREF _Toc230164348 \h </w:instrText>
        </w:r>
        <w:r>
          <w:rPr>
            <w:webHidden/>
          </w:rPr>
        </w:r>
        <w:r>
          <w:rPr>
            <w:webHidden/>
          </w:rPr>
          <w:fldChar w:fldCharType="separate"/>
        </w:r>
        <w:r>
          <w:rPr>
            <w:webHidden/>
          </w:rPr>
          <w:t>9-30</w:t>
        </w:r>
        <w:r>
          <w:rPr>
            <w:webHidden/>
          </w:rPr>
          <w:fldChar w:fldCharType="end"/>
        </w:r>
      </w:hyperlink>
    </w:p>
    <w:p w14:paraId="07044D80" w14:textId="76A2E09D" w:rsidR="00EC7503" w:rsidRDefault="00EC7503">
      <w:pPr>
        <w:pStyle w:val="TableofFigures"/>
        <w:rPr>
          <w:rFonts w:eastAsiaTheme="minorEastAsia" w:cstheme="minorBidi"/>
          <w:kern w:val="2"/>
          <w:sz w:val="24"/>
          <w:szCs w:val="24"/>
          <w14:ligatures w14:val="standardContextual"/>
        </w:rPr>
      </w:pPr>
      <w:hyperlink w:anchor="_Toc230164349" w:history="1">
        <w:r w:rsidRPr="00B545B5">
          <w:rPr>
            <w:rStyle w:val="Hyperlink"/>
            <w:lang w:bidi="en-US"/>
          </w:rPr>
          <w:t>Figure 9</w:t>
        </w:r>
        <w:r w:rsidRPr="00B545B5">
          <w:rPr>
            <w:rStyle w:val="Hyperlink"/>
            <w:lang w:bidi="en-US"/>
          </w:rPr>
          <w:noBreakHyphen/>
          <w:t xml:space="preserve">34: </w:t>
        </w:r>
        <w:r w:rsidRPr="00B545B5">
          <w:rPr>
            <w:rStyle w:val="Hyperlink"/>
            <w:rFonts w:cs="Calibri"/>
            <w:lang w:bidi="en-US"/>
          </w:rPr>
          <w:t xml:space="preserve">Tax Amount </w:t>
        </w:r>
        <w:r w:rsidRPr="00B545B5">
          <w:rPr>
            <w:rStyle w:val="Hyperlink"/>
            <w:lang w:bidi="en-US"/>
          </w:rPr>
          <w:t>Report</w:t>
        </w:r>
        <w:r>
          <w:rPr>
            <w:webHidden/>
          </w:rPr>
          <w:tab/>
        </w:r>
        <w:r>
          <w:rPr>
            <w:webHidden/>
          </w:rPr>
          <w:fldChar w:fldCharType="begin"/>
        </w:r>
        <w:r>
          <w:rPr>
            <w:webHidden/>
          </w:rPr>
          <w:instrText xml:space="preserve"> PAGEREF _Toc230164349 \h </w:instrText>
        </w:r>
        <w:r>
          <w:rPr>
            <w:webHidden/>
          </w:rPr>
        </w:r>
        <w:r>
          <w:rPr>
            <w:webHidden/>
          </w:rPr>
          <w:fldChar w:fldCharType="separate"/>
        </w:r>
        <w:r>
          <w:rPr>
            <w:webHidden/>
          </w:rPr>
          <w:t>9-31</w:t>
        </w:r>
        <w:r>
          <w:rPr>
            <w:webHidden/>
          </w:rPr>
          <w:fldChar w:fldCharType="end"/>
        </w:r>
      </w:hyperlink>
    </w:p>
    <w:p w14:paraId="4B1DD548" w14:textId="69B514C0" w:rsidR="00EC7503" w:rsidRDefault="00EC7503">
      <w:pPr>
        <w:pStyle w:val="TableofFigures"/>
        <w:rPr>
          <w:rFonts w:eastAsiaTheme="minorEastAsia" w:cstheme="minorBidi"/>
          <w:kern w:val="2"/>
          <w:sz w:val="24"/>
          <w:szCs w:val="24"/>
          <w14:ligatures w14:val="standardContextual"/>
        </w:rPr>
      </w:pPr>
      <w:hyperlink w:anchor="_Toc230164350" w:history="1">
        <w:r w:rsidRPr="00B545B5">
          <w:rPr>
            <w:rStyle w:val="Hyperlink"/>
            <w:lang w:bidi="en-US"/>
          </w:rPr>
          <w:t>Figure 9</w:t>
        </w:r>
        <w:r w:rsidRPr="00B545B5">
          <w:rPr>
            <w:rStyle w:val="Hyperlink"/>
            <w:lang w:bidi="en-US"/>
          </w:rPr>
          <w:noBreakHyphen/>
          <w:t xml:space="preserve">35: </w:t>
        </w:r>
        <w:r w:rsidRPr="00B545B5">
          <w:rPr>
            <w:rStyle w:val="Hyperlink"/>
            <w:rFonts w:cs="Calibri"/>
            <w:lang w:bidi="en-US"/>
          </w:rPr>
          <w:t xml:space="preserve">Tax Payment </w:t>
        </w:r>
        <w:r w:rsidRPr="00B545B5">
          <w:rPr>
            <w:rStyle w:val="Hyperlink"/>
            <w:lang w:bidi="en-US"/>
          </w:rPr>
          <w:t>Report</w:t>
        </w:r>
        <w:r>
          <w:rPr>
            <w:webHidden/>
          </w:rPr>
          <w:tab/>
        </w:r>
        <w:r>
          <w:rPr>
            <w:webHidden/>
          </w:rPr>
          <w:fldChar w:fldCharType="begin"/>
        </w:r>
        <w:r>
          <w:rPr>
            <w:webHidden/>
          </w:rPr>
          <w:instrText xml:space="preserve"> PAGEREF _Toc230164350 \h </w:instrText>
        </w:r>
        <w:r>
          <w:rPr>
            <w:webHidden/>
          </w:rPr>
        </w:r>
        <w:r>
          <w:rPr>
            <w:webHidden/>
          </w:rPr>
          <w:fldChar w:fldCharType="separate"/>
        </w:r>
        <w:r>
          <w:rPr>
            <w:webHidden/>
          </w:rPr>
          <w:t>9-32</w:t>
        </w:r>
        <w:r>
          <w:rPr>
            <w:webHidden/>
          </w:rPr>
          <w:fldChar w:fldCharType="end"/>
        </w:r>
      </w:hyperlink>
    </w:p>
    <w:p w14:paraId="528C0452" w14:textId="423744BE" w:rsidR="00EC7503" w:rsidRDefault="00EC7503">
      <w:pPr>
        <w:pStyle w:val="TableofFigures"/>
        <w:rPr>
          <w:rFonts w:eastAsiaTheme="minorEastAsia" w:cstheme="minorBidi"/>
          <w:kern w:val="2"/>
          <w:sz w:val="24"/>
          <w:szCs w:val="24"/>
          <w14:ligatures w14:val="standardContextual"/>
        </w:rPr>
      </w:pPr>
      <w:hyperlink w:anchor="_Toc230164351" w:history="1">
        <w:r w:rsidRPr="00B545B5">
          <w:rPr>
            <w:rStyle w:val="Hyperlink"/>
            <w:lang w:bidi="en-US"/>
          </w:rPr>
          <w:t>Figure 9</w:t>
        </w:r>
        <w:r w:rsidRPr="00B545B5">
          <w:rPr>
            <w:rStyle w:val="Hyperlink"/>
            <w:lang w:bidi="en-US"/>
          </w:rPr>
          <w:noBreakHyphen/>
          <w:t xml:space="preserve">36: </w:t>
        </w:r>
        <w:r w:rsidRPr="00B545B5">
          <w:rPr>
            <w:rStyle w:val="Hyperlink"/>
            <w:rFonts w:cs="Calibri"/>
            <w:lang w:bidi="en-US"/>
          </w:rPr>
          <w:t xml:space="preserve">Timeline Activity </w:t>
        </w:r>
        <w:r w:rsidRPr="00B545B5">
          <w:rPr>
            <w:rStyle w:val="Hyperlink"/>
            <w:lang w:bidi="en-US"/>
          </w:rPr>
          <w:t>Report</w:t>
        </w:r>
        <w:r>
          <w:rPr>
            <w:webHidden/>
          </w:rPr>
          <w:tab/>
        </w:r>
        <w:r>
          <w:rPr>
            <w:webHidden/>
          </w:rPr>
          <w:fldChar w:fldCharType="begin"/>
        </w:r>
        <w:r>
          <w:rPr>
            <w:webHidden/>
          </w:rPr>
          <w:instrText xml:space="preserve"> PAGEREF _Toc230164351 \h </w:instrText>
        </w:r>
        <w:r>
          <w:rPr>
            <w:webHidden/>
          </w:rPr>
        </w:r>
        <w:r>
          <w:rPr>
            <w:webHidden/>
          </w:rPr>
          <w:fldChar w:fldCharType="separate"/>
        </w:r>
        <w:r>
          <w:rPr>
            <w:webHidden/>
          </w:rPr>
          <w:t>9-34</w:t>
        </w:r>
        <w:r>
          <w:rPr>
            <w:webHidden/>
          </w:rPr>
          <w:fldChar w:fldCharType="end"/>
        </w:r>
      </w:hyperlink>
    </w:p>
    <w:p w14:paraId="608E9D79" w14:textId="22093D0E" w:rsidR="00EC7503" w:rsidRDefault="00EC7503">
      <w:pPr>
        <w:pStyle w:val="TableofFigures"/>
        <w:rPr>
          <w:rFonts w:eastAsiaTheme="minorEastAsia" w:cstheme="minorBidi"/>
          <w:kern w:val="2"/>
          <w:sz w:val="24"/>
          <w:szCs w:val="24"/>
          <w14:ligatures w14:val="standardContextual"/>
        </w:rPr>
      </w:pPr>
      <w:hyperlink w:anchor="_Toc230164352" w:history="1">
        <w:r w:rsidRPr="00B545B5">
          <w:rPr>
            <w:rStyle w:val="Hyperlink"/>
            <w:lang w:bidi="en-US"/>
          </w:rPr>
          <w:t>Figure 9</w:t>
        </w:r>
        <w:r w:rsidRPr="00B545B5">
          <w:rPr>
            <w:rStyle w:val="Hyperlink"/>
            <w:lang w:bidi="en-US"/>
          </w:rPr>
          <w:noBreakHyphen/>
          <w:t>37: Transaction Activity Report</w:t>
        </w:r>
        <w:r>
          <w:rPr>
            <w:webHidden/>
          </w:rPr>
          <w:tab/>
        </w:r>
        <w:r>
          <w:rPr>
            <w:webHidden/>
          </w:rPr>
          <w:fldChar w:fldCharType="begin"/>
        </w:r>
        <w:r>
          <w:rPr>
            <w:webHidden/>
          </w:rPr>
          <w:instrText xml:space="preserve"> PAGEREF _Toc230164352 \h </w:instrText>
        </w:r>
        <w:r>
          <w:rPr>
            <w:webHidden/>
          </w:rPr>
        </w:r>
        <w:r>
          <w:rPr>
            <w:webHidden/>
          </w:rPr>
          <w:fldChar w:fldCharType="separate"/>
        </w:r>
        <w:r>
          <w:rPr>
            <w:webHidden/>
          </w:rPr>
          <w:t>9-35</w:t>
        </w:r>
        <w:r>
          <w:rPr>
            <w:webHidden/>
          </w:rPr>
          <w:fldChar w:fldCharType="end"/>
        </w:r>
      </w:hyperlink>
    </w:p>
    <w:p w14:paraId="5A3C0312" w14:textId="31703756" w:rsidR="00EC7503" w:rsidRDefault="00EC7503">
      <w:pPr>
        <w:pStyle w:val="TableofFigures"/>
        <w:rPr>
          <w:rFonts w:eastAsiaTheme="minorEastAsia" w:cstheme="minorBidi"/>
          <w:kern w:val="2"/>
          <w:sz w:val="24"/>
          <w:szCs w:val="24"/>
          <w14:ligatures w14:val="standardContextual"/>
        </w:rPr>
      </w:pPr>
      <w:hyperlink w:anchor="_Toc230164353" w:history="1">
        <w:r w:rsidRPr="00B545B5">
          <w:rPr>
            <w:rStyle w:val="Hyperlink"/>
            <w:lang w:bidi="en-US"/>
          </w:rPr>
          <w:t>Figure 9</w:t>
        </w:r>
        <w:r w:rsidRPr="00B545B5">
          <w:rPr>
            <w:rStyle w:val="Hyperlink"/>
            <w:lang w:bidi="en-US"/>
          </w:rPr>
          <w:noBreakHyphen/>
          <w:t>38: HUD Monthly Count Report</w:t>
        </w:r>
        <w:r>
          <w:rPr>
            <w:webHidden/>
          </w:rPr>
          <w:tab/>
        </w:r>
        <w:r>
          <w:rPr>
            <w:webHidden/>
          </w:rPr>
          <w:fldChar w:fldCharType="begin"/>
        </w:r>
        <w:r>
          <w:rPr>
            <w:webHidden/>
          </w:rPr>
          <w:instrText xml:space="preserve"> PAGEREF _Toc230164353 \h </w:instrText>
        </w:r>
        <w:r>
          <w:rPr>
            <w:webHidden/>
          </w:rPr>
        </w:r>
        <w:r>
          <w:rPr>
            <w:webHidden/>
          </w:rPr>
          <w:fldChar w:fldCharType="separate"/>
        </w:r>
        <w:r>
          <w:rPr>
            <w:webHidden/>
          </w:rPr>
          <w:t>9-36</w:t>
        </w:r>
        <w:r>
          <w:rPr>
            <w:webHidden/>
          </w:rPr>
          <w:fldChar w:fldCharType="end"/>
        </w:r>
      </w:hyperlink>
    </w:p>
    <w:p w14:paraId="4B4EBAC1" w14:textId="781F6FF2" w:rsidR="00EC7503" w:rsidRDefault="00EC7503">
      <w:pPr>
        <w:pStyle w:val="TableofFigures"/>
        <w:rPr>
          <w:rFonts w:eastAsiaTheme="minorEastAsia" w:cstheme="minorBidi"/>
          <w:kern w:val="2"/>
          <w:sz w:val="24"/>
          <w:szCs w:val="24"/>
          <w14:ligatures w14:val="standardContextual"/>
        </w:rPr>
      </w:pPr>
      <w:hyperlink w:anchor="_Toc230164354" w:history="1">
        <w:r w:rsidRPr="00B545B5">
          <w:rPr>
            <w:rStyle w:val="Hyperlink"/>
            <w:lang w:bidi="en-US"/>
          </w:rPr>
          <w:t>Figure 9</w:t>
        </w:r>
        <w:r w:rsidRPr="00B545B5">
          <w:rPr>
            <w:rStyle w:val="Hyperlink"/>
            <w:lang w:bidi="en-US"/>
          </w:rPr>
          <w:noBreakHyphen/>
          <w:t>39: HUD Monthly Director Report</w:t>
        </w:r>
        <w:r>
          <w:rPr>
            <w:webHidden/>
          </w:rPr>
          <w:tab/>
        </w:r>
        <w:r>
          <w:rPr>
            <w:webHidden/>
          </w:rPr>
          <w:fldChar w:fldCharType="begin"/>
        </w:r>
        <w:r>
          <w:rPr>
            <w:webHidden/>
          </w:rPr>
          <w:instrText xml:space="preserve"> PAGEREF _Toc230164354 \h </w:instrText>
        </w:r>
        <w:r>
          <w:rPr>
            <w:webHidden/>
          </w:rPr>
        </w:r>
        <w:r>
          <w:rPr>
            <w:webHidden/>
          </w:rPr>
          <w:fldChar w:fldCharType="separate"/>
        </w:r>
        <w:r>
          <w:rPr>
            <w:webHidden/>
          </w:rPr>
          <w:t>9-36</w:t>
        </w:r>
        <w:r>
          <w:rPr>
            <w:webHidden/>
          </w:rPr>
          <w:fldChar w:fldCharType="end"/>
        </w:r>
      </w:hyperlink>
    </w:p>
    <w:p w14:paraId="265F6990" w14:textId="1FF5AB00" w:rsidR="00EC7503" w:rsidRDefault="00EC7503">
      <w:pPr>
        <w:pStyle w:val="TableofFigures"/>
        <w:rPr>
          <w:rFonts w:eastAsiaTheme="minorEastAsia" w:cstheme="minorBidi"/>
          <w:kern w:val="2"/>
          <w:sz w:val="24"/>
          <w:szCs w:val="24"/>
          <w14:ligatures w14:val="standardContextual"/>
        </w:rPr>
      </w:pPr>
      <w:hyperlink w:anchor="_Toc230164355" w:history="1">
        <w:r w:rsidRPr="00B545B5">
          <w:rPr>
            <w:rStyle w:val="Hyperlink"/>
            <w:lang w:bidi="en-US"/>
          </w:rPr>
          <w:t>Figure 9</w:t>
        </w:r>
        <w:r w:rsidRPr="00B545B5">
          <w:rPr>
            <w:rStyle w:val="Hyperlink"/>
            <w:lang w:bidi="en-US"/>
          </w:rPr>
          <w:noBreakHyphen/>
          <w:t>40: HUD Monthly Management Report</w:t>
        </w:r>
        <w:r>
          <w:rPr>
            <w:webHidden/>
          </w:rPr>
          <w:tab/>
        </w:r>
        <w:r>
          <w:rPr>
            <w:webHidden/>
          </w:rPr>
          <w:fldChar w:fldCharType="begin"/>
        </w:r>
        <w:r>
          <w:rPr>
            <w:webHidden/>
          </w:rPr>
          <w:instrText xml:space="preserve"> PAGEREF _Toc230164355 \h </w:instrText>
        </w:r>
        <w:r>
          <w:rPr>
            <w:webHidden/>
          </w:rPr>
        </w:r>
        <w:r>
          <w:rPr>
            <w:webHidden/>
          </w:rPr>
          <w:fldChar w:fldCharType="separate"/>
        </w:r>
        <w:r>
          <w:rPr>
            <w:webHidden/>
          </w:rPr>
          <w:t>9-37</w:t>
        </w:r>
        <w:r>
          <w:rPr>
            <w:webHidden/>
          </w:rPr>
          <w:fldChar w:fldCharType="end"/>
        </w:r>
      </w:hyperlink>
    </w:p>
    <w:p w14:paraId="35617EEC" w14:textId="5DF77DEA" w:rsidR="00EC7503" w:rsidRDefault="00EC7503">
      <w:pPr>
        <w:pStyle w:val="TableofFigures"/>
        <w:rPr>
          <w:rFonts w:eastAsiaTheme="minorEastAsia" w:cstheme="minorBidi"/>
          <w:kern w:val="2"/>
          <w:sz w:val="24"/>
          <w:szCs w:val="24"/>
          <w14:ligatures w14:val="standardContextual"/>
        </w:rPr>
      </w:pPr>
      <w:hyperlink w:anchor="_Toc230164356" w:history="1">
        <w:r w:rsidRPr="00B545B5">
          <w:rPr>
            <w:rStyle w:val="Hyperlink"/>
            <w:lang w:bidi="en-US"/>
          </w:rPr>
          <w:t>Figure 9</w:t>
        </w:r>
        <w:r w:rsidRPr="00B545B5">
          <w:rPr>
            <w:rStyle w:val="Hyperlink"/>
            <w:lang w:bidi="en-US"/>
          </w:rPr>
          <w:noBreakHyphen/>
          <w:t>41: Month End Trial Balance Report (Excerpts)</w:t>
        </w:r>
        <w:r>
          <w:rPr>
            <w:webHidden/>
          </w:rPr>
          <w:tab/>
        </w:r>
        <w:r>
          <w:rPr>
            <w:webHidden/>
          </w:rPr>
          <w:fldChar w:fldCharType="begin"/>
        </w:r>
        <w:r>
          <w:rPr>
            <w:webHidden/>
          </w:rPr>
          <w:instrText xml:space="preserve"> PAGEREF _Toc230164356 \h </w:instrText>
        </w:r>
        <w:r>
          <w:rPr>
            <w:webHidden/>
          </w:rPr>
        </w:r>
        <w:r>
          <w:rPr>
            <w:webHidden/>
          </w:rPr>
          <w:fldChar w:fldCharType="separate"/>
        </w:r>
        <w:r>
          <w:rPr>
            <w:webHidden/>
          </w:rPr>
          <w:t>9-38</w:t>
        </w:r>
        <w:r>
          <w:rPr>
            <w:webHidden/>
          </w:rPr>
          <w:fldChar w:fldCharType="end"/>
        </w:r>
      </w:hyperlink>
    </w:p>
    <w:p w14:paraId="784EF3C1" w14:textId="59926183" w:rsidR="00EC7503" w:rsidRDefault="00EC7503">
      <w:pPr>
        <w:pStyle w:val="TableofFigures"/>
        <w:rPr>
          <w:rFonts w:eastAsiaTheme="minorEastAsia" w:cstheme="minorBidi"/>
          <w:kern w:val="2"/>
          <w:sz w:val="24"/>
          <w:szCs w:val="24"/>
          <w14:ligatures w14:val="standardContextual"/>
        </w:rPr>
      </w:pPr>
      <w:hyperlink w:anchor="_Toc230164357" w:history="1">
        <w:r w:rsidRPr="00B545B5">
          <w:rPr>
            <w:rStyle w:val="Hyperlink"/>
            <w:lang w:bidi="en-US"/>
          </w:rPr>
          <w:t>Figure 9</w:t>
        </w:r>
        <w:r w:rsidRPr="00B545B5">
          <w:rPr>
            <w:rStyle w:val="Hyperlink"/>
            <w:lang w:bidi="en-US"/>
          </w:rPr>
          <w:noBreakHyphen/>
          <w:t>42: Monthly Activity Detail Report</w:t>
        </w:r>
        <w:r>
          <w:rPr>
            <w:webHidden/>
          </w:rPr>
          <w:tab/>
        </w:r>
        <w:r>
          <w:rPr>
            <w:webHidden/>
          </w:rPr>
          <w:fldChar w:fldCharType="begin"/>
        </w:r>
        <w:r>
          <w:rPr>
            <w:webHidden/>
          </w:rPr>
          <w:instrText xml:space="preserve"> PAGEREF _Toc230164357 \h </w:instrText>
        </w:r>
        <w:r>
          <w:rPr>
            <w:webHidden/>
          </w:rPr>
        </w:r>
        <w:r>
          <w:rPr>
            <w:webHidden/>
          </w:rPr>
          <w:fldChar w:fldCharType="separate"/>
        </w:r>
        <w:r>
          <w:rPr>
            <w:webHidden/>
          </w:rPr>
          <w:t>9-39</w:t>
        </w:r>
        <w:r>
          <w:rPr>
            <w:webHidden/>
          </w:rPr>
          <w:fldChar w:fldCharType="end"/>
        </w:r>
      </w:hyperlink>
    </w:p>
    <w:p w14:paraId="07EA3305" w14:textId="0E8E906D" w:rsidR="00EC7503" w:rsidRDefault="00EC7503">
      <w:pPr>
        <w:pStyle w:val="TableofFigures"/>
        <w:rPr>
          <w:rFonts w:eastAsiaTheme="minorEastAsia" w:cstheme="minorBidi"/>
          <w:kern w:val="2"/>
          <w:sz w:val="24"/>
          <w:szCs w:val="24"/>
          <w14:ligatures w14:val="standardContextual"/>
        </w:rPr>
      </w:pPr>
      <w:hyperlink w:anchor="_Toc230164358" w:history="1">
        <w:r w:rsidRPr="00B545B5">
          <w:rPr>
            <w:rStyle w:val="Hyperlink"/>
            <w:lang w:bidi="en-US"/>
          </w:rPr>
          <w:t>Figure 9</w:t>
        </w:r>
        <w:r w:rsidRPr="00B545B5">
          <w:rPr>
            <w:rStyle w:val="Hyperlink"/>
            <w:lang w:bidi="en-US"/>
          </w:rPr>
          <w:noBreakHyphen/>
          <w:t>43: Monthly Claims Paid Report</w:t>
        </w:r>
        <w:r>
          <w:rPr>
            <w:webHidden/>
          </w:rPr>
          <w:tab/>
        </w:r>
        <w:r>
          <w:rPr>
            <w:webHidden/>
          </w:rPr>
          <w:fldChar w:fldCharType="begin"/>
        </w:r>
        <w:r>
          <w:rPr>
            <w:webHidden/>
          </w:rPr>
          <w:instrText xml:space="preserve"> PAGEREF _Toc230164358 \h </w:instrText>
        </w:r>
        <w:r>
          <w:rPr>
            <w:webHidden/>
          </w:rPr>
        </w:r>
        <w:r>
          <w:rPr>
            <w:webHidden/>
          </w:rPr>
          <w:fldChar w:fldCharType="separate"/>
        </w:r>
        <w:r>
          <w:rPr>
            <w:webHidden/>
          </w:rPr>
          <w:t>9-39</w:t>
        </w:r>
        <w:r>
          <w:rPr>
            <w:webHidden/>
          </w:rPr>
          <w:fldChar w:fldCharType="end"/>
        </w:r>
      </w:hyperlink>
    </w:p>
    <w:p w14:paraId="3EB3FCB1" w14:textId="64532700" w:rsidR="00EC7503" w:rsidRDefault="00EC7503">
      <w:pPr>
        <w:pStyle w:val="TableofFigures"/>
        <w:rPr>
          <w:rFonts w:eastAsiaTheme="minorEastAsia" w:cstheme="minorBidi"/>
          <w:kern w:val="2"/>
          <w:sz w:val="24"/>
          <w:szCs w:val="24"/>
          <w14:ligatures w14:val="standardContextual"/>
        </w:rPr>
      </w:pPr>
      <w:hyperlink w:anchor="_Toc230164359" w:history="1">
        <w:r w:rsidRPr="00B545B5">
          <w:rPr>
            <w:rStyle w:val="Hyperlink"/>
            <w:lang w:bidi="en-US"/>
          </w:rPr>
          <w:t>Figure 9</w:t>
        </w:r>
        <w:r w:rsidRPr="00B545B5">
          <w:rPr>
            <w:rStyle w:val="Hyperlink"/>
            <w:lang w:bidi="en-US"/>
          </w:rPr>
          <w:noBreakHyphen/>
          <w:t>44: Monthly Portfolio Activity Report</w:t>
        </w:r>
        <w:r>
          <w:rPr>
            <w:webHidden/>
          </w:rPr>
          <w:tab/>
        </w:r>
        <w:r>
          <w:rPr>
            <w:webHidden/>
          </w:rPr>
          <w:fldChar w:fldCharType="begin"/>
        </w:r>
        <w:r>
          <w:rPr>
            <w:webHidden/>
          </w:rPr>
          <w:instrText xml:space="preserve"> PAGEREF _Toc230164359 \h </w:instrText>
        </w:r>
        <w:r>
          <w:rPr>
            <w:webHidden/>
          </w:rPr>
        </w:r>
        <w:r>
          <w:rPr>
            <w:webHidden/>
          </w:rPr>
          <w:fldChar w:fldCharType="separate"/>
        </w:r>
        <w:r>
          <w:rPr>
            <w:webHidden/>
          </w:rPr>
          <w:t>9-40</w:t>
        </w:r>
        <w:r>
          <w:rPr>
            <w:webHidden/>
          </w:rPr>
          <w:fldChar w:fldCharType="end"/>
        </w:r>
      </w:hyperlink>
    </w:p>
    <w:p w14:paraId="19F1DCC8" w14:textId="1C755780" w:rsidR="00EC7503" w:rsidRDefault="00EC7503">
      <w:pPr>
        <w:pStyle w:val="TableofFigures"/>
        <w:rPr>
          <w:rFonts w:eastAsiaTheme="minorEastAsia" w:cstheme="minorBidi"/>
          <w:kern w:val="2"/>
          <w:sz w:val="24"/>
          <w:szCs w:val="24"/>
          <w14:ligatures w14:val="standardContextual"/>
        </w:rPr>
      </w:pPr>
      <w:hyperlink w:anchor="_Toc230164360" w:history="1">
        <w:r w:rsidRPr="00B545B5">
          <w:rPr>
            <w:rStyle w:val="Hyperlink"/>
            <w:lang w:bidi="en-US"/>
          </w:rPr>
          <w:t>Figure 9</w:t>
        </w:r>
        <w:r w:rsidRPr="00B545B5">
          <w:rPr>
            <w:rStyle w:val="Hyperlink"/>
            <w:lang w:bidi="en-US"/>
          </w:rPr>
          <w:noBreakHyphen/>
          <w:t>45: CT-22 Denial Reason Report</w:t>
        </w:r>
        <w:r>
          <w:rPr>
            <w:webHidden/>
          </w:rPr>
          <w:tab/>
        </w:r>
        <w:r>
          <w:rPr>
            <w:webHidden/>
          </w:rPr>
          <w:fldChar w:fldCharType="begin"/>
        </w:r>
        <w:r>
          <w:rPr>
            <w:webHidden/>
          </w:rPr>
          <w:instrText xml:space="preserve"> PAGEREF _Toc230164360 \h </w:instrText>
        </w:r>
        <w:r>
          <w:rPr>
            <w:webHidden/>
          </w:rPr>
        </w:r>
        <w:r>
          <w:rPr>
            <w:webHidden/>
          </w:rPr>
          <w:fldChar w:fldCharType="separate"/>
        </w:r>
        <w:r>
          <w:rPr>
            <w:webHidden/>
          </w:rPr>
          <w:t>9-41</w:t>
        </w:r>
        <w:r>
          <w:rPr>
            <w:webHidden/>
          </w:rPr>
          <w:fldChar w:fldCharType="end"/>
        </w:r>
      </w:hyperlink>
    </w:p>
    <w:p w14:paraId="6EAFAD42" w14:textId="14A307D2" w:rsidR="00EC7503" w:rsidRDefault="00EC7503">
      <w:pPr>
        <w:pStyle w:val="TableofFigures"/>
        <w:rPr>
          <w:rFonts w:eastAsiaTheme="minorEastAsia" w:cstheme="minorBidi"/>
          <w:kern w:val="2"/>
          <w:sz w:val="24"/>
          <w:szCs w:val="24"/>
          <w14:ligatures w14:val="standardContextual"/>
        </w:rPr>
      </w:pPr>
      <w:hyperlink w:anchor="_Toc230164361" w:history="1">
        <w:r w:rsidRPr="00B545B5">
          <w:rPr>
            <w:rStyle w:val="Hyperlink"/>
            <w:lang w:bidi="en-US"/>
          </w:rPr>
          <w:t>Figure 9</w:t>
        </w:r>
        <w:r w:rsidRPr="00B545B5">
          <w:rPr>
            <w:rStyle w:val="Hyperlink"/>
            <w:lang w:bidi="en-US"/>
          </w:rPr>
          <w:noBreakHyphen/>
          <w:t>46: HUD Pending Decision Report</w:t>
        </w:r>
        <w:r>
          <w:rPr>
            <w:webHidden/>
          </w:rPr>
          <w:tab/>
        </w:r>
        <w:r>
          <w:rPr>
            <w:webHidden/>
          </w:rPr>
          <w:fldChar w:fldCharType="begin"/>
        </w:r>
        <w:r>
          <w:rPr>
            <w:webHidden/>
          </w:rPr>
          <w:instrText xml:space="preserve"> PAGEREF _Toc230164361 \h </w:instrText>
        </w:r>
        <w:r>
          <w:rPr>
            <w:webHidden/>
          </w:rPr>
        </w:r>
        <w:r>
          <w:rPr>
            <w:webHidden/>
          </w:rPr>
          <w:fldChar w:fldCharType="separate"/>
        </w:r>
        <w:r>
          <w:rPr>
            <w:webHidden/>
          </w:rPr>
          <w:t>9-42</w:t>
        </w:r>
        <w:r>
          <w:rPr>
            <w:webHidden/>
          </w:rPr>
          <w:fldChar w:fldCharType="end"/>
        </w:r>
      </w:hyperlink>
    </w:p>
    <w:p w14:paraId="6496BD8D" w14:textId="5469B05A" w:rsidR="00EC7503" w:rsidRDefault="00EC7503">
      <w:pPr>
        <w:pStyle w:val="TableofFigures"/>
        <w:rPr>
          <w:rFonts w:eastAsiaTheme="minorEastAsia" w:cstheme="minorBidi"/>
          <w:kern w:val="2"/>
          <w:sz w:val="24"/>
          <w:szCs w:val="24"/>
          <w14:ligatures w14:val="standardContextual"/>
        </w:rPr>
      </w:pPr>
      <w:hyperlink w:anchor="_Toc230164362" w:history="1">
        <w:r w:rsidRPr="00B545B5">
          <w:rPr>
            <w:rStyle w:val="Hyperlink"/>
            <w:lang w:bidi="en-US"/>
          </w:rPr>
          <w:t>Figure 9</w:t>
        </w:r>
        <w:r w:rsidRPr="00B545B5">
          <w:rPr>
            <w:rStyle w:val="Hyperlink"/>
            <w:lang w:bidi="en-US"/>
          </w:rPr>
          <w:noBreakHyphen/>
          <w:t>47: Indemnification Data Report</w:t>
        </w:r>
        <w:r>
          <w:rPr>
            <w:webHidden/>
          </w:rPr>
          <w:tab/>
        </w:r>
        <w:r>
          <w:rPr>
            <w:webHidden/>
          </w:rPr>
          <w:fldChar w:fldCharType="begin"/>
        </w:r>
        <w:r>
          <w:rPr>
            <w:webHidden/>
          </w:rPr>
          <w:instrText xml:space="preserve"> PAGEREF _Toc230164362 \h </w:instrText>
        </w:r>
        <w:r>
          <w:rPr>
            <w:webHidden/>
          </w:rPr>
        </w:r>
        <w:r>
          <w:rPr>
            <w:webHidden/>
          </w:rPr>
          <w:fldChar w:fldCharType="separate"/>
        </w:r>
        <w:r>
          <w:rPr>
            <w:webHidden/>
          </w:rPr>
          <w:t>9-43</w:t>
        </w:r>
        <w:r>
          <w:rPr>
            <w:webHidden/>
          </w:rPr>
          <w:fldChar w:fldCharType="end"/>
        </w:r>
      </w:hyperlink>
    </w:p>
    <w:p w14:paraId="05F2BEBD" w14:textId="7E0ADD47" w:rsidR="00EC7503" w:rsidRDefault="00EC7503">
      <w:pPr>
        <w:pStyle w:val="TableofFigures"/>
        <w:rPr>
          <w:rFonts w:eastAsiaTheme="minorEastAsia" w:cstheme="minorBidi"/>
          <w:kern w:val="2"/>
          <w:sz w:val="24"/>
          <w:szCs w:val="24"/>
          <w14:ligatures w14:val="standardContextual"/>
        </w:rPr>
      </w:pPr>
      <w:hyperlink w:anchor="_Toc230164363" w:history="1">
        <w:r w:rsidRPr="00B545B5">
          <w:rPr>
            <w:rStyle w:val="Hyperlink"/>
            <w:lang w:bidi="en-US"/>
          </w:rPr>
          <w:t>Figure 9</w:t>
        </w:r>
        <w:r w:rsidRPr="00B545B5">
          <w:rPr>
            <w:rStyle w:val="Hyperlink"/>
            <w:lang w:bidi="en-US"/>
          </w:rPr>
          <w:noBreakHyphen/>
          <w:t>48: Repayment Plan Report</w:t>
        </w:r>
        <w:r>
          <w:rPr>
            <w:webHidden/>
          </w:rPr>
          <w:tab/>
        </w:r>
        <w:r>
          <w:rPr>
            <w:webHidden/>
          </w:rPr>
          <w:fldChar w:fldCharType="begin"/>
        </w:r>
        <w:r>
          <w:rPr>
            <w:webHidden/>
          </w:rPr>
          <w:instrText xml:space="preserve"> PAGEREF _Toc230164363 \h </w:instrText>
        </w:r>
        <w:r>
          <w:rPr>
            <w:webHidden/>
          </w:rPr>
        </w:r>
        <w:r>
          <w:rPr>
            <w:webHidden/>
          </w:rPr>
          <w:fldChar w:fldCharType="separate"/>
        </w:r>
        <w:r>
          <w:rPr>
            <w:webHidden/>
          </w:rPr>
          <w:t>9-44</w:t>
        </w:r>
        <w:r>
          <w:rPr>
            <w:webHidden/>
          </w:rPr>
          <w:fldChar w:fldCharType="end"/>
        </w:r>
      </w:hyperlink>
    </w:p>
    <w:p w14:paraId="4C8C1D72" w14:textId="537DC674" w:rsidR="00EC7503" w:rsidRDefault="00EC7503">
      <w:pPr>
        <w:pStyle w:val="TableofFigures"/>
        <w:rPr>
          <w:rFonts w:eastAsiaTheme="minorEastAsia" w:cstheme="minorBidi"/>
          <w:kern w:val="2"/>
          <w:sz w:val="24"/>
          <w:szCs w:val="24"/>
          <w14:ligatures w14:val="standardContextual"/>
        </w:rPr>
      </w:pPr>
      <w:hyperlink w:anchor="_Toc230164364" w:history="1">
        <w:r w:rsidRPr="00B545B5">
          <w:rPr>
            <w:rStyle w:val="Hyperlink"/>
            <w:lang w:bidi="en-US"/>
          </w:rPr>
          <w:t>Figure 9</w:t>
        </w:r>
        <w:r w:rsidRPr="00B545B5">
          <w:rPr>
            <w:rStyle w:val="Hyperlink"/>
            <w:lang w:bidi="en-US"/>
          </w:rPr>
          <w:noBreakHyphen/>
          <w:t>49: Monthly Cohort Summary Report</w:t>
        </w:r>
        <w:r>
          <w:rPr>
            <w:webHidden/>
          </w:rPr>
          <w:tab/>
        </w:r>
        <w:r>
          <w:rPr>
            <w:webHidden/>
          </w:rPr>
          <w:fldChar w:fldCharType="begin"/>
        </w:r>
        <w:r>
          <w:rPr>
            <w:webHidden/>
          </w:rPr>
          <w:instrText xml:space="preserve"> PAGEREF _Toc230164364 \h </w:instrText>
        </w:r>
        <w:r>
          <w:rPr>
            <w:webHidden/>
          </w:rPr>
        </w:r>
        <w:r>
          <w:rPr>
            <w:webHidden/>
          </w:rPr>
          <w:fldChar w:fldCharType="separate"/>
        </w:r>
        <w:r>
          <w:rPr>
            <w:webHidden/>
          </w:rPr>
          <w:t>9-44</w:t>
        </w:r>
        <w:r>
          <w:rPr>
            <w:webHidden/>
          </w:rPr>
          <w:fldChar w:fldCharType="end"/>
        </w:r>
      </w:hyperlink>
    </w:p>
    <w:p w14:paraId="36526E83" w14:textId="143A923C" w:rsidR="00EC7503" w:rsidRDefault="00EC7503">
      <w:pPr>
        <w:pStyle w:val="TableofFigures"/>
        <w:rPr>
          <w:rFonts w:eastAsiaTheme="minorEastAsia" w:cstheme="minorBidi"/>
          <w:kern w:val="2"/>
          <w:sz w:val="24"/>
          <w:szCs w:val="24"/>
          <w14:ligatures w14:val="standardContextual"/>
        </w:rPr>
      </w:pPr>
      <w:hyperlink w:anchor="_Toc230164365" w:history="1">
        <w:r w:rsidRPr="00B545B5">
          <w:rPr>
            <w:rStyle w:val="Hyperlink"/>
            <w:lang w:bidi="en-US"/>
          </w:rPr>
          <w:t>Figure 9</w:t>
        </w:r>
        <w:r w:rsidRPr="00B545B5">
          <w:rPr>
            <w:rStyle w:val="Hyperlink"/>
            <w:lang w:bidi="en-US"/>
          </w:rPr>
          <w:noBreakHyphen/>
          <w:t>50: Monthly Statistical Summary Report</w:t>
        </w:r>
        <w:r>
          <w:rPr>
            <w:webHidden/>
          </w:rPr>
          <w:tab/>
        </w:r>
        <w:r>
          <w:rPr>
            <w:webHidden/>
          </w:rPr>
          <w:fldChar w:fldCharType="begin"/>
        </w:r>
        <w:r>
          <w:rPr>
            <w:webHidden/>
          </w:rPr>
          <w:instrText xml:space="preserve"> PAGEREF _Toc230164365 \h </w:instrText>
        </w:r>
        <w:r>
          <w:rPr>
            <w:webHidden/>
          </w:rPr>
        </w:r>
        <w:r>
          <w:rPr>
            <w:webHidden/>
          </w:rPr>
          <w:fldChar w:fldCharType="separate"/>
        </w:r>
        <w:r>
          <w:rPr>
            <w:webHidden/>
          </w:rPr>
          <w:t>9-45</w:t>
        </w:r>
        <w:r>
          <w:rPr>
            <w:webHidden/>
          </w:rPr>
          <w:fldChar w:fldCharType="end"/>
        </w:r>
      </w:hyperlink>
    </w:p>
    <w:p w14:paraId="1366781A" w14:textId="374D4661" w:rsidR="00EC7503" w:rsidRDefault="00EC7503">
      <w:pPr>
        <w:pStyle w:val="TableofFigures"/>
        <w:rPr>
          <w:rFonts w:eastAsiaTheme="minorEastAsia" w:cstheme="minorBidi"/>
          <w:kern w:val="2"/>
          <w:sz w:val="24"/>
          <w:szCs w:val="24"/>
          <w14:ligatures w14:val="standardContextual"/>
        </w:rPr>
      </w:pPr>
      <w:hyperlink w:anchor="_Toc230164366" w:history="1">
        <w:r w:rsidRPr="00B545B5">
          <w:rPr>
            <w:rStyle w:val="Hyperlink"/>
            <w:lang w:bidi="en-US"/>
          </w:rPr>
          <w:t>Figure 9</w:t>
        </w:r>
        <w:r w:rsidRPr="00B545B5">
          <w:rPr>
            <w:rStyle w:val="Hyperlink"/>
            <w:lang w:bidi="en-US"/>
          </w:rPr>
          <w:noBreakHyphen/>
          <w:t>51: CHUMS-HERMIT Data Mismatch Report</w:t>
        </w:r>
        <w:r>
          <w:rPr>
            <w:webHidden/>
          </w:rPr>
          <w:tab/>
        </w:r>
        <w:r>
          <w:rPr>
            <w:webHidden/>
          </w:rPr>
          <w:fldChar w:fldCharType="begin"/>
        </w:r>
        <w:r>
          <w:rPr>
            <w:webHidden/>
          </w:rPr>
          <w:instrText xml:space="preserve"> PAGEREF _Toc230164366 \h </w:instrText>
        </w:r>
        <w:r>
          <w:rPr>
            <w:webHidden/>
          </w:rPr>
        </w:r>
        <w:r>
          <w:rPr>
            <w:webHidden/>
          </w:rPr>
          <w:fldChar w:fldCharType="separate"/>
        </w:r>
        <w:r>
          <w:rPr>
            <w:webHidden/>
          </w:rPr>
          <w:t>9-47</w:t>
        </w:r>
        <w:r>
          <w:rPr>
            <w:webHidden/>
          </w:rPr>
          <w:fldChar w:fldCharType="end"/>
        </w:r>
      </w:hyperlink>
    </w:p>
    <w:p w14:paraId="5D1A2F1F" w14:textId="364586FE" w:rsidR="00EC7503" w:rsidRDefault="00EC7503">
      <w:pPr>
        <w:pStyle w:val="TableofFigures"/>
        <w:rPr>
          <w:rFonts w:eastAsiaTheme="minorEastAsia" w:cstheme="minorBidi"/>
          <w:kern w:val="2"/>
          <w:sz w:val="24"/>
          <w:szCs w:val="24"/>
          <w14:ligatures w14:val="standardContextual"/>
        </w:rPr>
      </w:pPr>
      <w:hyperlink w:anchor="_Toc230164367" w:history="1">
        <w:r w:rsidRPr="00B545B5">
          <w:rPr>
            <w:rStyle w:val="Hyperlink"/>
            <w:lang w:bidi="en-US"/>
          </w:rPr>
          <w:t>Figure 9</w:t>
        </w:r>
        <w:r w:rsidRPr="00B545B5">
          <w:rPr>
            <w:rStyle w:val="Hyperlink"/>
            <w:lang w:bidi="en-US"/>
          </w:rPr>
          <w:noBreakHyphen/>
          <w:t>52: Claims AOP Amounts Report</w:t>
        </w:r>
        <w:r>
          <w:rPr>
            <w:webHidden/>
          </w:rPr>
          <w:tab/>
        </w:r>
        <w:r>
          <w:rPr>
            <w:webHidden/>
          </w:rPr>
          <w:fldChar w:fldCharType="begin"/>
        </w:r>
        <w:r>
          <w:rPr>
            <w:webHidden/>
          </w:rPr>
          <w:instrText xml:space="preserve"> PAGEREF _Toc230164367 \h </w:instrText>
        </w:r>
        <w:r>
          <w:rPr>
            <w:webHidden/>
          </w:rPr>
        </w:r>
        <w:r>
          <w:rPr>
            <w:webHidden/>
          </w:rPr>
          <w:fldChar w:fldCharType="separate"/>
        </w:r>
        <w:r>
          <w:rPr>
            <w:webHidden/>
          </w:rPr>
          <w:t>9-48</w:t>
        </w:r>
        <w:r>
          <w:rPr>
            <w:webHidden/>
          </w:rPr>
          <w:fldChar w:fldCharType="end"/>
        </w:r>
      </w:hyperlink>
    </w:p>
    <w:p w14:paraId="508EA282" w14:textId="72FC02CB" w:rsidR="00EC7503" w:rsidRDefault="00EC7503">
      <w:pPr>
        <w:pStyle w:val="TableofFigures"/>
        <w:rPr>
          <w:rFonts w:eastAsiaTheme="minorEastAsia" w:cstheme="minorBidi"/>
          <w:kern w:val="2"/>
          <w:sz w:val="24"/>
          <w:szCs w:val="24"/>
          <w14:ligatures w14:val="standardContextual"/>
        </w:rPr>
      </w:pPr>
      <w:hyperlink w:anchor="_Toc230164368" w:history="1">
        <w:r w:rsidRPr="00B545B5">
          <w:rPr>
            <w:rStyle w:val="Hyperlink"/>
            <w:lang w:bidi="en-US"/>
          </w:rPr>
          <w:t>Figure 9</w:t>
        </w:r>
        <w:r w:rsidRPr="00B545B5">
          <w:rPr>
            <w:rStyle w:val="Hyperlink"/>
            <w:lang w:bidi="en-US"/>
          </w:rPr>
          <w:noBreakHyphen/>
          <w:t>53: Claims Detail Report</w:t>
        </w:r>
        <w:r>
          <w:rPr>
            <w:webHidden/>
          </w:rPr>
          <w:tab/>
        </w:r>
        <w:r>
          <w:rPr>
            <w:webHidden/>
          </w:rPr>
          <w:fldChar w:fldCharType="begin"/>
        </w:r>
        <w:r>
          <w:rPr>
            <w:webHidden/>
          </w:rPr>
          <w:instrText xml:space="preserve"> PAGEREF _Toc230164368 \h </w:instrText>
        </w:r>
        <w:r>
          <w:rPr>
            <w:webHidden/>
          </w:rPr>
        </w:r>
        <w:r>
          <w:rPr>
            <w:webHidden/>
          </w:rPr>
          <w:fldChar w:fldCharType="separate"/>
        </w:r>
        <w:r>
          <w:rPr>
            <w:webHidden/>
          </w:rPr>
          <w:t>9-49</w:t>
        </w:r>
        <w:r>
          <w:rPr>
            <w:webHidden/>
          </w:rPr>
          <w:fldChar w:fldCharType="end"/>
        </w:r>
      </w:hyperlink>
    </w:p>
    <w:p w14:paraId="0AFD44CC" w14:textId="3F86E925" w:rsidR="00EC7503" w:rsidRDefault="00EC7503">
      <w:pPr>
        <w:pStyle w:val="TableofFigures"/>
        <w:rPr>
          <w:rFonts w:eastAsiaTheme="minorEastAsia" w:cstheme="minorBidi"/>
          <w:kern w:val="2"/>
          <w:sz w:val="24"/>
          <w:szCs w:val="24"/>
          <w14:ligatures w14:val="standardContextual"/>
        </w:rPr>
      </w:pPr>
      <w:hyperlink w:anchor="_Toc230164369" w:history="1">
        <w:r w:rsidRPr="00B545B5">
          <w:rPr>
            <w:rStyle w:val="Hyperlink"/>
            <w:lang w:bidi="en-US"/>
          </w:rPr>
          <w:t>Figure 9</w:t>
        </w:r>
        <w:r w:rsidRPr="00B545B5">
          <w:rPr>
            <w:rStyle w:val="Hyperlink"/>
            <w:lang w:bidi="en-US"/>
          </w:rPr>
          <w:noBreakHyphen/>
          <w:t>54: Complete Date Changes Report</w:t>
        </w:r>
        <w:r>
          <w:rPr>
            <w:webHidden/>
          </w:rPr>
          <w:tab/>
        </w:r>
        <w:r>
          <w:rPr>
            <w:webHidden/>
          </w:rPr>
          <w:fldChar w:fldCharType="begin"/>
        </w:r>
        <w:r>
          <w:rPr>
            <w:webHidden/>
          </w:rPr>
          <w:instrText xml:space="preserve"> PAGEREF _Toc230164369 \h </w:instrText>
        </w:r>
        <w:r>
          <w:rPr>
            <w:webHidden/>
          </w:rPr>
        </w:r>
        <w:r>
          <w:rPr>
            <w:webHidden/>
          </w:rPr>
          <w:fldChar w:fldCharType="separate"/>
        </w:r>
        <w:r>
          <w:rPr>
            <w:webHidden/>
          </w:rPr>
          <w:t>9-50</w:t>
        </w:r>
        <w:r>
          <w:rPr>
            <w:webHidden/>
          </w:rPr>
          <w:fldChar w:fldCharType="end"/>
        </w:r>
      </w:hyperlink>
    </w:p>
    <w:p w14:paraId="31450B58" w14:textId="7D68A151" w:rsidR="00EC7503" w:rsidRDefault="00EC7503">
      <w:pPr>
        <w:pStyle w:val="TableofFigures"/>
        <w:rPr>
          <w:rFonts w:eastAsiaTheme="minorEastAsia" w:cstheme="minorBidi"/>
          <w:kern w:val="2"/>
          <w:sz w:val="24"/>
          <w:szCs w:val="24"/>
          <w14:ligatures w14:val="standardContextual"/>
        </w:rPr>
      </w:pPr>
      <w:hyperlink w:anchor="_Toc230164370" w:history="1">
        <w:r w:rsidRPr="00B545B5">
          <w:rPr>
            <w:rStyle w:val="Hyperlink"/>
            <w:lang w:bidi="en-US"/>
          </w:rPr>
          <w:t>Figure 9</w:t>
        </w:r>
        <w:r w:rsidRPr="00B545B5">
          <w:rPr>
            <w:rStyle w:val="Hyperlink"/>
            <w:lang w:bidi="en-US"/>
          </w:rPr>
          <w:noBreakHyphen/>
          <w:t>55: Default Key Dates Report</w:t>
        </w:r>
        <w:r>
          <w:rPr>
            <w:webHidden/>
          </w:rPr>
          <w:tab/>
        </w:r>
        <w:r>
          <w:rPr>
            <w:webHidden/>
          </w:rPr>
          <w:fldChar w:fldCharType="begin"/>
        </w:r>
        <w:r>
          <w:rPr>
            <w:webHidden/>
          </w:rPr>
          <w:instrText xml:space="preserve"> PAGEREF _Toc230164370 \h </w:instrText>
        </w:r>
        <w:r>
          <w:rPr>
            <w:webHidden/>
          </w:rPr>
        </w:r>
        <w:r>
          <w:rPr>
            <w:webHidden/>
          </w:rPr>
          <w:fldChar w:fldCharType="separate"/>
        </w:r>
        <w:r>
          <w:rPr>
            <w:webHidden/>
          </w:rPr>
          <w:t>9-51</w:t>
        </w:r>
        <w:r>
          <w:rPr>
            <w:webHidden/>
          </w:rPr>
          <w:fldChar w:fldCharType="end"/>
        </w:r>
      </w:hyperlink>
    </w:p>
    <w:p w14:paraId="40D10284" w14:textId="02D839B0" w:rsidR="00EC7503" w:rsidRDefault="00EC7503">
      <w:pPr>
        <w:pStyle w:val="TableofFigures"/>
        <w:rPr>
          <w:rFonts w:eastAsiaTheme="minorEastAsia" w:cstheme="minorBidi"/>
          <w:kern w:val="2"/>
          <w:sz w:val="24"/>
          <w:szCs w:val="24"/>
          <w14:ligatures w14:val="standardContextual"/>
        </w:rPr>
      </w:pPr>
      <w:hyperlink w:anchor="_Toc230164371" w:history="1">
        <w:r w:rsidRPr="00B545B5">
          <w:rPr>
            <w:rStyle w:val="Hyperlink"/>
            <w:lang w:bidi="en-US"/>
          </w:rPr>
          <w:t>Figure 9</w:t>
        </w:r>
        <w:r w:rsidRPr="00B545B5">
          <w:rPr>
            <w:rStyle w:val="Hyperlink"/>
            <w:lang w:bidi="en-US"/>
          </w:rPr>
          <w:noBreakHyphen/>
          <w:t>56: Death Master File report</w:t>
        </w:r>
        <w:r>
          <w:rPr>
            <w:webHidden/>
          </w:rPr>
          <w:tab/>
        </w:r>
        <w:r>
          <w:rPr>
            <w:webHidden/>
          </w:rPr>
          <w:fldChar w:fldCharType="begin"/>
        </w:r>
        <w:r>
          <w:rPr>
            <w:webHidden/>
          </w:rPr>
          <w:instrText xml:space="preserve"> PAGEREF _Toc230164371 \h </w:instrText>
        </w:r>
        <w:r>
          <w:rPr>
            <w:webHidden/>
          </w:rPr>
        </w:r>
        <w:r>
          <w:rPr>
            <w:webHidden/>
          </w:rPr>
          <w:fldChar w:fldCharType="separate"/>
        </w:r>
        <w:r>
          <w:rPr>
            <w:webHidden/>
          </w:rPr>
          <w:t>9-53</w:t>
        </w:r>
        <w:r>
          <w:rPr>
            <w:webHidden/>
          </w:rPr>
          <w:fldChar w:fldCharType="end"/>
        </w:r>
      </w:hyperlink>
    </w:p>
    <w:p w14:paraId="2D5A49BC" w14:textId="26F51EF9" w:rsidR="00EC7503" w:rsidRDefault="00EC7503">
      <w:pPr>
        <w:pStyle w:val="TableofFigures"/>
        <w:rPr>
          <w:rFonts w:eastAsiaTheme="minorEastAsia" w:cstheme="minorBidi"/>
          <w:kern w:val="2"/>
          <w:sz w:val="24"/>
          <w:szCs w:val="24"/>
          <w14:ligatures w14:val="standardContextual"/>
        </w:rPr>
      </w:pPr>
      <w:hyperlink w:anchor="_Toc230164372" w:history="1">
        <w:r w:rsidRPr="00B545B5">
          <w:rPr>
            <w:rStyle w:val="Hyperlink"/>
            <w:lang w:bidi="en-US"/>
          </w:rPr>
          <w:t>Figure 9</w:t>
        </w:r>
        <w:r w:rsidRPr="00B545B5">
          <w:rPr>
            <w:rStyle w:val="Hyperlink"/>
            <w:lang w:bidi="en-US"/>
          </w:rPr>
          <w:noBreakHyphen/>
          <w:t>57: Document Tracking Report</w:t>
        </w:r>
        <w:r>
          <w:rPr>
            <w:webHidden/>
          </w:rPr>
          <w:tab/>
        </w:r>
        <w:r>
          <w:rPr>
            <w:webHidden/>
          </w:rPr>
          <w:fldChar w:fldCharType="begin"/>
        </w:r>
        <w:r>
          <w:rPr>
            <w:webHidden/>
          </w:rPr>
          <w:instrText xml:space="preserve"> PAGEREF _Toc230164372 \h </w:instrText>
        </w:r>
        <w:r>
          <w:rPr>
            <w:webHidden/>
          </w:rPr>
        </w:r>
        <w:r>
          <w:rPr>
            <w:webHidden/>
          </w:rPr>
          <w:fldChar w:fldCharType="separate"/>
        </w:r>
        <w:r>
          <w:rPr>
            <w:webHidden/>
          </w:rPr>
          <w:t>9-54</w:t>
        </w:r>
        <w:r>
          <w:rPr>
            <w:webHidden/>
          </w:rPr>
          <w:fldChar w:fldCharType="end"/>
        </w:r>
      </w:hyperlink>
    </w:p>
    <w:p w14:paraId="7BCB8B95" w14:textId="5B31276C" w:rsidR="00EC7503" w:rsidRDefault="00EC7503">
      <w:pPr>
        <w:pStyle w:val="TableofFigures"/>
        <w:rPr>
          <w:rFonts w:eastAsiaTheme="minorEastAsia" w:cstheme="minorBidi"/>
          <w:kern w:val="2"/>
          <w:sz w:val="24"/>
          <w:szCs w:val="24"/>
          <w14:ligatures w14:val="standardContextual"/>
        </w:rPr>
      </w:pPr>
      <w:hyperlink w:anchor="_Toc230164373" w:history="1">
        <w:r w:rsidRPr="00B545B5">
          <w:rPr>
            <w:rStyle w:val="Hyperlink"/>
            <w:lang w:bidi="en-US"/>
          </w:rPr>
          <w:t>Figure 9</w:t>
        </w:r>
        <w:r w:rsidRPr="00B545B5">
          <w:rPr>
            <w:rStyle w:val="Hyperlink"/>
            <w:lang w:bidi="en-US"/>
          </w:rPr>
          <w:noBreakHyphen/>
          <w:t>58: LESA (Life Expectancy Set Aside) Report</w:t>
        </w:r>
        <w:r>
          <w:rPr>
            <w:webHidden/>
          </w:rPr>
          <w:tab/>
        </w:r>
        <w:r>
          <w:rPr>
            <w:webHidden/>
          </w:rPr>
          <w:fldChar w:fldCharType="begin"/>
        </w:r>
        <w:r>
          <w:rPr>
            <w:webHidden/>
          </w:rPr>
          <w:instrText xml:space="preserve"> PAGEREF _Toc230164373 \h </w:instrText>
        </w:r>
        <w:r>
          <w:rPr>
            <w:webHidden/>
          </w:rPr>
        </w:r>
        <w:r>
          <w:rPr>
            <w:webHidden/>
          </w:rPr>
          <w:fldChar w:fldCharType="separate"/>
        </w:r>
        <w:r>
          <w:rPr>
            <w:webHidden/>
          </w:rPr>
          <w:t>9-55</w:t>
        </w:r>
        <w:r>
          <w:rPr>
            <w:webHidden/>
          </w:rPr>
          <w:fldChar w:fldCharType="end"/>
        </w:r>
      </w:hyperlink>
    </w:p>
    <w:p w14:paraId="4AB6CE9C" w14:textId="4254378E" w:rsidR="00EC7503" w:rsidRDefault="00EC7503">
      <w:pPr>
        <w:pStyle w:val="TableofFigures"/>
        <w:rPr>
          <w:rFonts w:eastAsiaTheme="minorEastAsia" w:cstheme="minorBidi"/>
          <w:kern w:val="2"/>
          <w:sz w:val="24"/>
          <w:szCs w:val="24"/>
          <w14:ligatures w14:val="standardContextual"/>
        </w:rPr>
      </w:pPr>
      <w:hyperlink w:anchor="_Toc230164374" w:history="1">
        <w:r w:rsidRPr="00B545B5">
          <w:rPr>
            <w:rStyle w:val="Hyperlink"/>
            <w:lang w:bidi="en-US"/>
          </w:rPr>
          <w:t>Figure 9</w:t>
        </w:r>
        <w:r w:rsidRPr="00B545B5">
          <w:rPr>
            <w:rStyle w:val="Hyperlink"/>
            <w:lang w:bidi="en-US"/>
          </w:rPr>
          <w:noBreakHyphen/>
          <w:t>59: No Pay Order Report</w:t>
        </w:r>
        <w:r>
          <w:rPr>
            <w:webHidden/>
          </w:rPr>
          <w:tab/>
        </w:r>
        <w:r>
          <w:rPr>
            <w:webHidden/>
          </w:rPr>
          <w:fldChar w:fldCharType="begin"/>
        </w:r>
        <w:r>
          <w:rPr>
            <w:webHidden/>
          </w:rPr>
          <w:instrText xml:space="preserve"> PAGEREF _Toc230164374 \h </w:instrText>
        </w:r>
        <w:r>
          <w:rPr>
            <w:webHidden/>
          </w:rPr>
        </w:r>
        <w:r>
          <w:rPr>
            <w:webHidden/>
          </w:rPr>
          <w:fldChar w:fldCharType="separate"/>
        </w:r>
        <w:r>
          <w:rPr>
            <w:webHidden/>
          </w:rPr>
          <w:t>9-56</w:t>
        </w:r>
        <w:r>
          <w:rPr>
            <w:webHidden/>
          </w:rPr>
          <w:fldChar w:fldCharType="end"/>
        </w:r>
      </w:hyperlink>
    </w:p>
    <w:p w14:paraId="62211DB2" w14:textId="505FDC10" w:rsidR="00EC7503" w:rsidRDefault="00EC7503">
      <w:pPr>
        <w:pStyle w:val="TableofFigures"/>
        <w:rPr>
          <w:rFonts w:eastAsiaTheme="minorEastAsia" w:cstheme="minorBidi"/>
          <w:kern w:val="2"/>
          <w:sz w:val="24"/>
          <w:szCs w:val="24"/>
          <w14:ligatures w14:val="standardContextual"/>
        </w:rPr>
      </w:pPr>
      <w:hyperlink w:anchor="_Toc230164375" w:history="1">
        <w:r w:rsidRPr="00B545B5">
          <w:rPr>
            <w:rStyle w:val="Hyperlink"/>
            <w:lang w:bidi="en-US"/>
          </w:rPr>
          <w:t>Figure 9</w:t>
        </w:r>
        <w:r w:rsidRPr="00B545B5">
          <w:rPr>
            <w:rStyle w:val="Hyperlink"/>
            <w:lang w:bidi="en-US"/>
          </w:rPr>
          <w:noBreakHyphen/>
          <w:t>60: Over Claim Report</w:t>
        </w:r>
        <w:r>
          <w:rPr>
            <w:webHidden/>
          </w:rPr>
          <w:tab/>
        </w:r>
        <w:r>
          <w:rPr>
            <w:webHidden/>
          </w:rPr>
          <w:fldChar w:fldCharType="begin"/>
        </w:r>
        <w:r>
          <w:rPr>
            <w:webHidden/>
          </w:rPr>
          <w:instrText xml:space="preserve"> PAGEREF _Toc230164375 \h </w:instrText>
        </w:r>
        <w:r>
          <w:rPr>
            <w:webHidden/>
          </w:rPr>
        </w:r>
        <w:r>
          <w:rPr>
            <w:webHidden/>
          </w:rPr>
          <w:fldChar w:fldCharType="separate"/>
        </w:r>
        <w:r>
          <w:rPr>
            <w:webHidden/>
          </w:rPr>
          <w:t>9-57</w:t>
        </w:r>
        <w:r>
          <w:rPr>
            <w:webHidden/>
          </w:rPr>
          <w:fldChar w:fldCharType="end"/>
        </w:r>
      </w:hyperlink>
    </w:p>
    <w:p w14:paraId="2B7D2C80" w14:textId="3968A3F1" w:rsidR="00EC7503" w:rsidRDefault="00EC7503">
      <w:pPr>
        <w:pStyle w:val="TableofFigures"/>
        <w:rPr>
          <w:rFonts w:eastAsiaTheme="minorEastAsia" w:cstheme="minorBidi"/>
          <w:kern w:val="2"/>
          <w:sz w:val="24"/>
          <w:szCs w:val="24"/>
          <w14:ligatures w14:val="standardContextual"/>
        </w:rPr>
      </w:pPr>
      <w:hyperlink w:anchor="_Toc230164376" w:history="1">
        <w:r w:rsidRPr="00B545B5">
          <w:rPr>
            <w:rStyle w:val="Hyperlink"/>
            <w:lang w:bidi="en-US"/>
          </w:rPr>
          <w:t>Figure 9</w:t>
        </w:r>
        <w:r w:rsidRPr="00B545B5">
          <w:rPr>
            <w:rStyle w:val="Hyperlink"/>
            <w:lang w:bidi="en-US"/>
          </w:rPr>
          <w:noBreakHyphen/>
          <w:t>61: Prop Pres Detail Report</w:t>
        </w:r>
        <w:r>
          <w:rPr>
            <w:webHidden/>
          </w:rPr>
          <w:tab/>
        </w:r>
        <w:r>
          <w:rPr>
            <w:webHidden/>
          </w:rPr>
          <w:fldChar w:fldCharType="begin"/>
        </w:r>
        <w:r>
          <w:rPr>
            <w:webHidden/>
          </w:rPr>
          <w:instrText xml:space="preserve"> PAGEREF _Toc230164376 \h </w:instrText>
        </w:r>
        <w:r>
          <w:rPr>
            <w:webHidden/>
          </w:rPr>
        </w:r>
        <w:r>
          <w:rPr>
            <w:webHidden/>
          </w:rPr>
          <w:fldChar w:fldCharType="separate"/>
        </w:r>
        <w:r>
          <w:rPr>
            <w:webHidden/>
          </w:rPr>
          <w:t>9-57</w:t>
        </w:r>
        <w:r>
          <w:rPr>
            <w:webHidden/>
          </w:rPr>
          <w:fldChar w:fldCharType="end"/>
        </w:r>
      </w:hyperlink>
    </w:p>
    <w:p w14:paraId="7C21077C" w14:textId="30568C47" w:rsidR="00EC7503" w:rsidRDefault="00EC7503">
      <w:pPr>
        <w:pStyle w:val="TableofFigures"/>
        <w:rPr>
          <w:rFonts w:eastAsiaTheme="minorEastAsia" w:cstheme="minorBidi"/>
          <w:kern w:val="2"/>
          <w:sz w:val="24"/>
          <w:szCs w:val="24"/>
          <w14:ligatures w14:val="standardContextual"/>
        </w:rPr>
      </w:pPr>
      <w:hyperlink w:anchor="_Toc230164377" w:history="1">
        <w:r w:rsidRPr="00B545B5">
          <w:rPr>
            <w:rStyle w:val="Hyperlink"/>
            <w:lang w:bidi="en-US"/>
          </w:rPr>
          <w:t>Figure 9</w:t>
        </w:r>
        <w:r w:rsidRPr="00B545B5">
          <w:rPr>
            <w:rStyle w:val="Hyperlink"/>
            <w:lang w:bidi="en-US"/>
          </w:rPr>
          <w:noBreakHyphen/>
          <w:t>62: Repurchase Timelines Report</w:t>
        </w:r>
        <w:r>
          <w:rPr>
            <w:webHidden/>
          </w:rPr>
          <w:tab/>
        </w:r>
        <w:r>
          <w:rPr>
            <w:webHidden/>
          </w:rPr>
          <w:fldChar w:fldCharType="begin"/>
        </w:r>
        <w:r>
          <w:rPr>
            <w:webHidden/>
          </w:rPr>
          <w:instrText xml:space="preserve"> PAGEREF _Toc230164377 \h </w:instrText>
        </w:r>
        <w:r>
          <w:rPr>
            <w:webHidden/>
          </w:rPr>
        </w:r>
        <w:r>
          <w:rPr>
            <w:webHidden/>
          </w:rPr>
          <w:fldChar w:fldCharType="separate"/>
        </w:r>
        <w:r>
          <w:rPr>
            <w:webHidden/>
          </w:rPr>
          <w:t>9-58</w:t>
        </w:r>
        <w:r>
          <w:rPr>
            <w:webHidden/>
          </w:rPr>
          <w:fldChar w:fldCharType="end"/>
        </w:r>
      </w:hyperlink>
    </w:p>
    <w:p w14:paraId="1A2909D9" w14:textId="3BC7F651" w:rsidR="00EC7503" w:rsidRDefault="00EC7503">
      <w:pPr>
        <w:pStyle w:val="TableofFigures"/>
        <w:rPr>
          <w:rFonts w:eastAsiaTheme="minorEastAsia" w:cstheme="minorBidi"/>
          <w:kern w:val="2"/>
          <w:sz w:val="24"/>
          <w:szCs w:val="24"/>
          <w14:ligatures w14:val="standardContextual"/>
        </w:rPr>
      </w:pPr>
      <w:hyperlink w:anchor="_Toc230164378" w:history="1">
        <w:r w:rsidRPr="00B545B5">
          <w:rPr>
            <w:rStyle w:val="Hyperlink"/>
            <w:lang w:bidi="en-US"/>
          </w:rPr>
          <w:t>Figure 9</w:t>
        </w:r>
        <w:r w:rsidRPr="00B545B5">
          <w:rPr>
            <w:rStyle w:val="Hyperlink"/>
            <w:lang w:bidi="en-US"/>
          </w:rPr>
          <w:noBreakHyphen/>
          <w:t>63: Servicer Alert Details Report</w:t>
        </w:r>
        <w:r>
          <w:rPr>
            <w:webHidden/>
          </w:rPr>
          <w:tab/>
        </w:r>
        <w:r>
          <w:rPr>
            <w:webHidden/>
          </w:rPr>
          <w:fldChar w:fldCharType="begin"/>
        </w:r>
        <w:r>
          <w:rPr>
            <w:webHidden/>
          </w:rPr>
          <w:instrText xml:space="preserve"> PAGEREF _Toc230164378 \h </w:instrText>
        </w:r>
        <w:r>
          <w:rPr>
            <w:webHidden/>
          </w:rPr>
        </w:r>
        <w:r>
          <w:rPr>
            <w:webHidden/>
          </w:rPr>
          <w:fldChar w:fldCharType="separate"/>
        </w:r>
        <w:r>
          <w:rPr>
            <w:webHidden/>
          </w:rPr>
          <w:t>9-59</w:t>
        </w:r>
        <w:r>
          <w:rPr>
            <w:webHidden/>
          </w:rPr>
          <w:fldChar w:fldCharType="end"/>
        </w:r>
      </w:hyperlink>
    </w:p>
    <w:p w14:paraId="336B8F97" w14:textId="450654FB" w:rsidR="00EC7503" w:rsidRDefault="00EC7503">
      <w:pPr>
        <w:pStyle w:val="TableofFigures"/>
        <w:rPr>
          <w:rFonts w:eastAsiaTheme="minorEastAsia" w:cstheme="minorBidi"/>
          <w:kern w:val="2"/>
          <w:sz w:val="24"/>
          <w:szCs w:val="24"/>
          <w14:ligatures w14:val="standardContextual"/>
        </w:rPr>
      </w:pPr>
      <w:hyperlink w:anchor="_Toc230164379" w:history="1">
        <w:r w:rsidRPr="00B545B5">
          <w:rPr>
            <w:rStyle w:val="Hyperlink"/>
            <w:lang w:bidi="en-US"/>
          </w:rPr>
          <w:t>Figure 9</w:t>
        </w:r>
        <w:r w:rsidRPr="00B545B5">
          <w:rPr>
            <w:rStyle w:val="Hyperlink"/>
            <w:lang w:bidi="en-US"/>
          </w:rPr>
          <w:noBreakHyphen/>
          <w:t>64: Accounting Exceptions Report</w:t>
        </w:r>
        <w:r>
          <w:rPr>
            <w:webHidden/>
          </w:rPr>
          <w:tab/>
        </w:r>
        <w:r>
          <w:rPr>
            <w:webHidden/>
          </w:rPr>
          <w:fldChar w:fldCharType="begin"/>
        </w:r>
        <w:r>
          <w:rPr>
            <w:webHidden/>
          </w:rPr>
          <w:instrText xml:space="preserve"> PAGEREF _Toc230164379 \h </w:instrText>
        </w:r>
        <w:r>
          <w:rPr>
            <w:webHidden/>
          </w:rPr>
        </w:r>
        <w:r>
          <w:rPr>
            <w:webHidden/>
          </w:rPr>
          <w:fldChar w:fldCharType="separate"/>
        </w:r>
        <w:r>
          <w:rPr>
            <w:webHidden/>
          </w:rPr>
          <w:t>9-60</w:t>
        </w:r>
        <w:r>
          <w:rPr>
            <w:webHidden/>
          </w:rPr>
          <w:fldChar w:fldCharType="end"/>
        </w:r>
      </w:hyperlink>
    </w:p>
    <w:p w14:paraId="407071D1" w14:textId="01F52A3F" w:rsidR="00EC7503" w:rsidRDefault="00EC7503">
      <w:pPr>
        <w:pStyle w:val="TableofFigures"/>
        <w:rPr>
          <w:rFonts w:eastAsiaTheme="minorEastAsia" w:cstheme="minorBidi"/>
          <w:kern w:val="2"/>
          <w:sz w:val="24"/>
          <w:szCs w:val="24"/>
          <w14:ligatures w14:val="standardContextual"/>
        </w:rPr>
      </w:pPr>
      <w:hyperlink w:anchor="_Toc230164380" w:history="1">
        <w:r w:rsidRPr="00B545B5">
          <w:rPr>
            <w:rStyle w:val="Hyperlink"/>
            <w:lang w:bidi="en-US"/>
          </w:rPr>
          <w:t>Figure 9</w:t>
        </w:r>
        <w:r w:rsidRPr="00B545B5">
          <w:rPr>
            <w:rStyle w:val="Hyperlink"/>
            <w:lang w:bidi="en-US"/>
          </w:rPr>
          <w:noBreakHyphen/>
          <w:t>65: Audit Tracking – Non Loan Report</w:t>
        </w:r>
        <w:r>
          <w:rPr>
            <w:webHidden/>
          </w:rPr>
          <w:tab/>
        </w:r>
        <w:r>
          <w:rPr>
            <w:webHidden/>
          </w:rPr>
          <w:fldChar w:fldCharType="begin"/>
        </w:r>
        <w:r>
          <w:rPr>
            <w:webHidden/>
          </w:rPr>
          <w:instrText xml:space="preserve"> PAGEREF _Toc230164380 \h </w:instrText>
        </w:r>
        <w:r>
          <w:rPr>
            <w:webHidden/>
          </w:rPr>
        </w:r>
        <w:r>
          <w:rPr>
            <w:webHidden/>
          </w:rPr>
          <w:fldChar w:fldCharType="separate"/>
        </w:r>
        <w:r>
          <w:rPr>
            <w:webHidden/>
          </w:rPr>
          <w:t>9-61</w:t>
        </w:r>
        <w:r>
          <w:rPr>
            <w:webHidden/>
          </w:rPr>
          <w:fldChar w:fldCharType="end"/>
        </w:r>
      </w:hyperlink>
    </w:p>
    <w:p w14:paraId="34CB3039" w14:textId="18FE267B" w:rsidR="00EC7503" w:rsidRDefault="00EC7503">
      <w:pPr>
        <w:pStyle w:val="TableofFigures"/>
        <w:rPr>
          <w:rFonts w:eastAsiaTheme="minorEastAsia" w:cstheme="minorBidi"/>
          <w:kern w:val="2"/>
          <w:sz w:val="24"/>
          <w:szCs w:val="24"/>
          <w14:ligatures w14:val="standardContextual"/>
        </w:rPr>
      </w:pPr>
      <w:hyperlink w:anchor="_Toc230164381" w:history="1">
        <w:r w:rsidRPr="00B545B5">
          <w:rPr>
            <w:rStyle w:val="Hyperlink"/>
            <w:lang w:bidi="en-US"/>
          </w:rPr>
          <w:t>Figure 9</w:t>
        </w:r>
        <w:r w:rsidRPr="00B545B5">
          <w:rPr>
            <w:rStyle w:val="Hyperlink"/>
            <w:lang w:bidi="en-US"/>
          </w:rPr>
          <w:noBreakHyphen/>
          <w:t>66: B2G Transaction Exception Report</w:t>
        </w:r>
        <w:r>
          <w:rPr>
            <w:webHidden/>
          </w:rPr>
          <w:tab/>
        </w:r>
        <w:r>
          <w:rPr>
            <w:webHidden/>
          </w:rPr>
          <w:fldChar w:fldCharType="begin"/>
        </w:r>
        <w:r>
          <w:rPr>
            <w:webHidden/>
          </w:rPr>
          <w:instrText xml:space="preserve"> PAGEREF _Toc230164381 \h </w:instrText>
        </w:r>
        <w:r>
          <w:rPr>
            <w:webHidden/>
          </w:rPr>
        </w:r>
        <w:r>
          <w:rPr>
            <w:webHidden/>
          </w:rPr>
          <w:fldChar w:fldCharType="separate"/>
        </w:r>
        <w:r>
          <w:rPr>
            <w:webHidden/>
          </w:rPr>
          <w:t>9-62</w:t>
        </w:r>
        <w:r>
          <w:rPr>
            <w:webHidden/>
          </w:rPr>
          <w:fldChar w:fldCharType="end"/>
        </w:r>
      </w:hyperlink>
    </w:p>
    <w:p w14:paraId="7205D79E" w14:textId="341B979F" w:rsidR="00EC7503" w:rsidRDefault="00EC7503">
      <w:pPr>
        <w:pStyle w:val="TableofFigures"/>
        <w:rPr>
          <w:rFonts w:eastAsiaTheme="minorEastAsia" w:cstheme="minorBidi"/>
          <w:kern w:val="2"/>
          <w:sz w:val="24"/>
          <w:szCs w:val="24"/>
          <w14:ligatures w14:val="standardContextual"/>
        </w:rPr>
      </w:pPr>
      <w:hyperlink w:anchor="_Toc230164382" w:history="1">
        <w:r w:rsidRPr="00B545B5">
          <w:rPr>
            <w:rStyle w:val="Hyperlink"/>
            <w:lang w:bidi="en-US"/>
          </w:rPr>
          <w:t>Figure 9</w:t>
        </w:r>
        <w:r w:rsidRPr="00B545B5">
          <w:rPr>
            <w:rStyle w:val="Hyperlink"/>
            <w:lang w:bidi="en-US"/>
          </w:rPr>
          <w:noBreakHyphen/>
          <w:t>67: File Upload Exception Report</w:t>
        </w:r>
        <w:r>
          <w:rPr>
            <w:webHidden/>
          </w:rPr>
          <w:tab/>
        </w:r>
        <w:r>
          <w:rPr>
            <w:webHidden/>
          </w:rPr>
          <w:fldChar w:fldCharType="begin"/>
        </w:r>
        <w:r>
          <w:rPr>
            <w:webHidden/>
          </w:rPr>
          <w:instrText xml:space="preserve"> PAGEREF _Toc230164382 \h </w:instrText>
        </w:r>
        <w:r>
          <w:rPr>
            <w:webHidden/>
          </w:rPr>
        </w:r>
        <w:r>
          <w:rPr>
            <w:webHidden/>
          </w:rPr>
          <w:fldChar w:fldCharType="separate"/>
        </w:r>
        <w:r>
          <w:rPr>
            <w:webHidden/>
          </w:rPr>
          <w:t>9-63</w:t>
        </w:r>
        <w:r>
          <w:rPr>
            <w:webHidden/>
          </w:rPr>
          <w:fldChar w:fldCharType="end"/>
        </w:r>
      </w:hyperlink>
    </w:p>
    <w:p w14:paraId="652DAB3A" w14:textId="5A40AE01" w:rsidR="00EC7503" w:rsidRDefault="00EC7503">
      <w:pPr>
        <w:pStyle w:val="TableofFigures"/>
        <w:rPr>
          <w:rFonts w:eastAsiaTheme="minorEastAsia" w:cstheme="minorBidi"/>
          <w:kern w:val="2"/>
          <w:sz w:val="24"/>
          <w:szCs w:val="24"/>
          <w14:ligatures w14:val="standardContextual"/>
        </w:rPr>
      </w:pPr>
      <w:hyperlink w:anchor="_Toc230164383" w:history="1">
        <w:r w:rsidRPr="00B545B5">
          <w:rPr>
            <w:rStyle w:val="Hyperlink"/>
            <w:lang w:bidi="en-US"/>
          </w:rPr>
          <w:t>Figure 10</w:t>
        </w:r>
        <w:r w:rsidRPr="00B545B5">
          <w:rPr>
            <w:rStyle w:val="Hyperlink"/>
            <w:lang w:bidi="en-US"/>
          </w:rPr>
          <w:noBreakHyphen/>
          <w:t>1: Alerts Screen</w:t>
        </w:r>
        <w:r>
          <w:rPr>
            <w:webHidden/>
          </w:rPr>
          <w:tab/>
        </w:r>
        <w:r>
          <w:rPr>
            <w:webHidden/>
          </w:rPr>
          <w:fldChar w:fldCharType="begin"/>
        </w:r>
        <w:r>
          <w:rPr>
            <w:webHidden/>
          </w:rPr>
          <w:instrText xml:space="preserve"> PAGEREF _Toc230164383 \h </w:instrText>
        </w:r>
        <w:r>
          <w:rPr>
            <w:webHidden/>
          </w:rPr>
        </w:r>
        <w:r>
          <w:rPr>
            <w:webHidden/>
          </w:rPr>
          <w:fldChar w:fldCharType="separate"/>
        </w:r>
        <w:r>
          <w:rPr>
            <w:webHidden/>
          </w:rPr>
          <w:t>10-4</w:t>
        </w:r>
        <w:r>
          <w:rPr>
            <w:webHidden/>
          </w:rPr>
          <w:fldChar w:fldCharType="end"/>
        </w:r>
      </w:hyperlink>
    </w:p>
    <w:p w14:paraId="240EC064" w14:textId="4DD54600" w:rsidR="00EC7503" w:rsidRDefault="00EC7503">
      <w:pPr>
        <w:pStyle w:val="TableofFigures"/>
        <w:rPr>
          <w:rFonts w:eastAsiaTheme="minorEastAsia" w:cstheme="minorBidi"/>
          <w:kern w:val="2"/>
          <w:sz w:val="24"/>
          <w:szCs w:val="24"/>
          <w14:ligatures w14:val="standardContextual"/>
        </w:rPr>
      </w:pPr>
      <w:hyperlink w:anchor="_Toc230164384" w:history="1">
        <w:r w:rsidRPr="00B545B5">
          <w:rPr>
            <w:rStyle w:val="Hyperlink"/>
            <w:lang w:bidi="en-US"/>
          </w:rPr>
          <w:t>Figure 10</w:t>
        </w:r>
        <w:r w:rsidRPr="00B545B5">
          <w:rPr>
            <w:rStyle w:val="Hyperlink"/>
            <w:lang w:bidi="en-US"/>
          </w:rPr>
          <w:noBreakHyphen/>
          <w:t>2: Creating an Alert</w:t>
        </w:r>
        <w:r>
          <w:rPr>
            <w:webHidden/>
          </w:rPr>
          <w:tab/>
        </w:r>
        <w:r>
          <w:rPr>
            <w:webHidden/>
          </w:rPr>
          <w:fldChar w:fldCharType="begin"/>
        </w:r>
        <w:r>
          <w:rPr>
            <w:webHidden/>
          </w:rPr>
          <w:instrText xml:space="preserve"> PAGEREF _Toc230164384 \h </w:instrText>
        </w:r>
        <w:r>
          <w:rPr>
            <w:webHidden/>
          </w:rPr>
        </w:r>
        <w:r>
          <w:rPr>
            <w:webHidden/>
          </w:rPr>
          <w:fldChar w:fldCharType="separate"/>
        </w:r>
        <w:r>
          <w:rPr>
            <w:webHidden/>
          </w:rPr>
          <w:t>10-5</w:t>
        </w:r>
        <w:r>
          <w:rPr>
            <w:webHidden/>
          </w:rPr>
          <w:fldChar w:fldCharType="end"/>
        </w:r>
      </w:hyperlink>
    </w:p>
    <w:p w14:paraId="64F77A84" w14:textId="21AB9ABA" w:rsidR="00EC7503" w:rsidRDefault="00EC7503">
      <w:pPr>
        <w:pStyle w:val="TableofFigures"/>
        <w:rPr>
          <w:rFonts w:eastAsiaTheme="minorEastAsia" w:cstheme="minorBidi"/>
          <w:kern w:val="2"/>
          <w:sz w:val="24"/>
          <w:szCs w:val="24"/>
          <w14:ligatures w14:val="standardContextual"/>
        </w:rPr>
      </w:pPr>
      <w:hyperlink w:anchor="_Toc230164385" w:history="1">
        <w:r w:rsidRPr="00B545B5">
          <w:rPr>
            <w:rStyle w:val="Hyperlink"/>
            <w:lang w:bidi="en-US"/>
          </w:rPr>
          <w:t>Figure 10</w:t>
        </w:r>
        <w:r w:rsidRPr="00B545B5">
          <w:rPr>
            <w:rStyle w:val="Hyperlink"/>
            <w:lang w:bidi="en-US"/>
          </w:rPr>
          <w:noBreakHyphen/>
          <w:t>3: Editing an Alert</w:t>
        </w:r>
        <w:r>
          <w:rPr>
            <w:webHidden/>
          </w:rPr>
          <w:tab/>
        </w:r>
        <w:r>
          <w:rPr>
            <w:webHidden/>
          </w:rPr>
          <w:fldChar w:fldCharType="begin"/>
        </w:r>
        <w:r>
          <w:rPr>
            <w:webHidden/>
          </w:rPr>
          <w:instrText xml:space="preserve"> PAGEREF _Toc230164385 \h </w:instrText>
        </w:r>
        <w:r>
          <w:rPr>
            <w:webHidden/>
          </w:rPr>
        </w:r>
        <w:r>
          <w:rPr>
            <w:webHidden/>
          </w:rPr>
          <w:fldChar w:fldCharType="separate"/>
        </w:r>
        <w:r>
          <w:rPr>
            <w:webHidden/>
          </w:rPr>
          <w:t>10-5</w:t>
        </w:r>
        <w:r>
          <w:rPr>
            <w:webHidden/>
          </w:rPr>
          <w:fldChar w:fldCharType="end"/>
        </w:r>
      </w:hyperlink>
    </w:p>
    <w:p w14:paraId="05241105" w14:textId="0A64317A" w:rsidR="00EC7503" w:rsidRDefault="00EC7503">
      <w:pPr>
        <w:pStyle w:val="TableofFigures"/>
        <w:rPr>
          <w:rFonts w:eastAsiaTheme="minorEastAsia" w:cstheme="minorBidi"/>
          <w:kern w:val="2"/>
          <w:sz w:val="24"/>
          <w:szCs w:val="24"/>
          <w14:ligatures w14:val="standardContextual"/>
        </w:rPr>
      </w:pPr>
      <w:hyperlink w:anchor="_Toc230164386" w:history="1">
        <w:r w:rsidRPr="00B545B5">
          <w:rPr>
            <w:rStyle w:val="Hyperlink"/>
            <w:lang w:bidi="en-US"/>
          </w:rPr>
          <w:t>Figure 10</w:t>
        </w:r>
        <w:r w:rsidRPr="00B545B5">
          <w:rPr>
            <w:rStyle w:val="Hyperlink"/>
            <w:lang w:bidi="en-US"/>
          </w:rPr>
          <w:noBreakHyphen/>
          <w:t>4: Announcements Screen</w:t>
        </w:r>
        <w:r>
          <w:rPr>
            <w:webHidden/>
          </w:rPr>
          <w:tab/>
        </w:r>
        <w:r>
          <w:rPr>
            <w:webHidden/>
          </w:rPr>
          <w:fldChar w:fldCharType="begin"/>
        </w:r>
        <w:r>
          <w:rPr>
            <w:webHidden/>
          </w:rPr>
          <w:instrText xml:space="preserve"> PAGEREF _Toc230164386 \h </w:instrText>
        </w:r>
        <w:r>
          <w:rPr>
            <w:webHidden/>
          </w:rPr>
        </w:r>
        <w:r>
          <w:rPr>
            <w:webHidden/>
          </w:rPr>
          <w:fldChar w:fldCharType="separate"/>
        </w:r>
        <w:r>
          <w:rPr>
            <w:webHidden/>
          </w:rPr>
          <w:t>10-6</w:t>
        </w:r>
        <w:r>
          <w:rPr>
            <w:webHidden/>
          </w:rPr>
          <w:fldChar w:fldCharType="end"/>
        </w:r>
      </w:hyperlink>
    </w:p>
    <w:p w14:paraId="53AD91FB" w14:textId="3DB1555A" w:rsidR="00EC7503" w:rsidRDefault="00EC7503">
      <w:pPr>
        <w:pStyle w:val="TableofFigures"/>
        <w:rPr>
          <w:rFonts w:eastAsiaTheme="minorEastAsia" w:cstheme="minorBidi"/>
          <w:kern w:val="2"/>
          <w:sz w:val="24"/>
          <w:szCs w:val="24"/>
          <w14:ligatures w14:val="standardContextual"/>
        </w:rPr>
      </w:pPr>
      <w:hyperlink w:anchor="_Toc230164387" w:history="1">
        <w:r w:rsidRPr="00B545B5">
          <w:rPr>
            <w:rStyle w:val="Hyperlink"/>
            <w:lang w:bidi="en-US"/>
          </w:rPr>
          <w:t>Figure 10</w:t>
        </w:r>
        <w:r w:rsidRPr="00B545B5">
          <w:rPr>
            <w:rStyle w:val="Hyperlink"/>
            <w:lang w:bidi="en-US"/>
          </w:rPr>
          <w:noBreakHyphen/>
          <w:t>5: Creating an Announcement</w:t>
        </w:r>
        <w:r>
          <w:rPr>
            <w:webHidden/>
          </w:rPr>
          <w:tab/>
        </w:r>
        <w:r>
          <w:rPr>
            <w:webHidden/>
          </w:rPr>
          <w:fldChar w:fldCharType="begin"/>
        </w:r>
        <w:r>
          <w:rPr>
            <w:webHidden/>
          </w:rPr>
          <w:instrText xml:space="preserve"> PAGEREF _Toc230164387 \h </w:instrText>
        </w:r>
        <w:r>
          <w:rPr>
            <w:webHidden/>
          </w:rPr>
        </w:r>
        <w:r>
          <w:rPr>
            <w:webHidden/>
          </w:rPr>
          <w:fldChar w:fldCharType="separate"/>
        </w:r>
        <w:r>
          <w:rPr>
            <w:webHidden/>
          </w:rPr>
          <w:t>10-7</w:t>
        </w:r>
        <w:r>
          <w:rPr>
            <w:webHidden/>
          </w:rPr>
          <w:fldChar w:fldCharType="end"/>
        </w:r>
      </w:hyperlink>
    </w:p>
    <w:p w14:paraId="44C6279F" w14:textId="23175895" w:rsidR="00EC7503" w:rsidRDefault="00EC7503">
      <w:pPr>
        <w:pStyle w:val="TableofFigures"/>
        <w:rPr>
          <w:rFonts w:eastAsiaTheme="minorEastAsia" w:cstheme="minorBidi"/>
          <w:kern w:val="2"/>
          <w:sz w:val="24"/>
          <w:szCs w:val="24"/>
          <w14:ligatures w14:val="standardContextual"/>
        </w:rPr>
      </w:pPr>
      <w:hyperlink w:anchor="_Toc230164388" w:history="1">
        <w:r w:rsidRPr="00B545B5">
          <w:rPr>
            <w:rStyle w:val="Hyperlink"/>
            <w:lang w:bidi="en-US"/>
          </w:rPr>
          <w:t>Figure 10</w:t>
        </w:r>
        <w:r w:rsidRPr="00B545B5">
          <w:rPr>
            <w:rStyle w:val="Hyperlink"/>
            <w:lang w:bidi="en-US"/>
          </w:rPr>
          <w:noBreakHyphen/>
          <w:t>6: Editing an Announcement</w:t>
        </w:r>
        <w:r>
          <w:rPr>
            <w:webHidden/>
          </w:rPr>
          <w:tab/>
        </w:r>
        <w:r>
          <w:rPr>
            <w:webHidden/>
          </w:rPr>
          <w:fldChar w:fldCharType="begin"/>
        </w:r>
        <w:r>
          <w:rPr>
            <w:webHidden/>
          </w:rPr>
          <w:instrText xml:space="preserve"> PAGEREF _Toc230164388 \h </w:instrText>
        </w:r>
        <w:r>
          <w:rPr>
            <w:webHidden/>
          </w:rPr>
        </w:r>
        <w:r>
          <w:rPr>
            <w:webHidden/>
          </w:rPr>
          <w:fldChar w:fldCharType="separate"/>
        </w:r>
        <w:r>
          <w:rPr>
            <w:webHidden/>
          </w:rPr>
          <w:t>10-7</w:t>
        </w:r>
        <w:r>
          <w:rPr>
            <w:webHidden/>
          </w:rPr>
          <w:fldChar w:fldCharType="end"/>
        </w:r>
      </w:hyperlink>
    </w:p>
    <w:p w14:paraId="00EAC5A6" w14:textId="1DA652CA" w:rsidR="00EC7503" w:rsidRDefault="00EC7503">
      <w:pPr>
        <w:pStyle w:val="TableofFigures"/>
        <w:rPr>
          <w:rFonts w:eastAsiaTheme="minorEastAsia" w:cstheme="minorBidi"/>
          <w:kern w:val="2"/>
          <w:sz w:val="24"/>
          <w:szCs w:val="24"/>
          <w14:ligatures w14:val="standardContextual"/>
        </w:rPr>
      </w:pPr>
      <w:hyperlink w:anchor="_Toc230164389" w:history="1">
        <w:r w:rsidRPr="00B545B5">
          <w:rPr>
            <w:rStyle w:val="Hyperlink"/>
            <w:lang w:bidi="en-US"/>
          </w:rPr>
          <w:t>Figure 10</w:t>
        </w:r>
        <w:r w:rsidRPr="00B545B5">
          <w:rPr>
            <w:rStyle w:val="Hyperlink"/>
            <w:lang w:bidi="en-US"/>
          </w:rPr>
          <w:noBreakHyphen/>
          <w:t>7: County Clerks Screen</w:t>
        </w:r>
        <w:r>
          <w:rPr>
            <w:webHidden/>
          </w:rPr>
          <w:tab/>
        </w:r>
        <w:r>
          <w:rPr>
            <w:webHidden/>
          </w:rPr>
          <w:fldChar w:fldCharType="begin"/>
        </w:r>
        <w:r>
          <w:rPr>
            <w:webHidden/>
          </w:rPr>
          <w:instrText xml:space="preserve"> PAGEREF _Toc230164389 \h </w:instrText>
        </w:r>
        <w:r>
          <w:rPr>
            <w:webHidden/>
          </w:rPr>
        </w:r>
        <w:r>
          <w:rPr>
            <w:webHidden/>
          </w:rPr>
          <w:fldChar w:fldCharType="separate"/>
        </w:r>
        <w:r>
          <w:rPr>
            <w:webHidden/>
          </w:rPr>
          <w:t>10-8</w:t>
        </w:r>
        <w:r>
          <w:rPr>
            <w:webHidden/>
          </w:rPr>
          <w:fldChar w:fldCharType="end"/>
        </w:r>
      </w:hyperlink>
    </w:p>
    <w:p w14:paraId="49AD1E56" w14:textId="1E019DD5" w:rsidR="00EC7503" w:rsidRDefault="00EC7503">
      <w:pPr>
        <w:pStyle w:val="TableofFigures"/>
        <w:rPr>
          <w:rFonts w:eastAsiaTheme="minorEastAsia" w:cstheme="minorBidi"/>
          <w:kern w:val="2"/>
          <w:sz w:val="24"/>
          <w:szCs w:val="24"/>
          <w14:ligatures w14:val="standardContextual"/>
        </w:rPr>
      </w:pPr>
      <w:hyperlink w:anchor="_Toc230164390" w:history="1">
        <w:r w:rsidRPr="00B545B5">
          <w:rPr>
            <w:rStyle w:val="Hyperlink"/>
            <w:lang w:bidi="en-US"/>
          </w:rPr>
          <w:t>Figure 10</w:t>
        </w:r>
        <w:r w:rsidRPr="00B545B5">
          <w:rPr>
            <w:rStyle w:val="Hyperlink"/>
            <w:lang w:bidi="en-US"/>
          </w:rPr>
          <w:noBreakHyphen/>
          <w:t>8: Creating a County Clerk</w:t>
        </w:r>
        <w:r>
          <w:rPr>
            <w:webHidden/>
          </w:rPr>
          <w:tab/>
        </w:r>
        <w:r>
          <w:rPr>
            <w:webHidden/>
          </w:rPr>
          <w:fldChar w:fldCharType="begin"/>
        </w:r>
        <w:r>
          <w:rPr>
            <w:webHidden/>
          </w:rPr>
          <w:instrText xml:space="preserve"> PAGEREF _Toc230164390 \h </w:instrText>
        </w:r>
        <w:r>
          <w:rPr>
            <w:webHidden/>
          </w:rPr>
        </w:r>
        <w:r>
          <w:rPr>
            <w:webHidden/>
          </w:rPr>
          <w:fldChar w:fldCharType="separate"/>
        </w:r>
        <w:r>
          <w:rPr>
            <w:webHidden/>
          </w:rPr>
          <w:t>10-9</w:t>
        </w:r>
        <w:r>
          <w:rPr>
            <w:webHidden/>
          </w:rPr>
          <w:fldChar w:fldCharType="end"/>
        </w:r>
      </w:hyperlink>
    </w:p>
    <w:p w14:paraId="1171A974" w14:textId="0096651C" w:rsidR="00EC7503" w:rsidRDefault="00EC7503">
      <w:pPr>
        <w:pStyle w:val="TableofFigures"/>
        <w:rPr>
          <w:rFonts w:eastAsiaTheme="minorEastAsia" w:cstheme="minorBidi"/>
          <w:kern w:val="2"/>
          <w:sz w:val="24"/>
          <w:szCs w:val="24"/>
          <w14:ligatures w14:val="standardContextual"/>
        </w:rPr>
      </w:pPr>
      <w:hyperlink w:anchor="_Toc230164391" w:history="1">
        <w:r w:rsidRPr="00B545B5">
          <w:rPr>
            <w:rStyle w:val="Hyperlink"/>
            <w:lang w:bidi="en-US"/>
          </w:rPr>
          <w:t>Figure 10</w:t>
        </w:r>
        <w:r w:rsidRPr="00B545B5">
          <w:rPr>
            <w:rStyle w:val="Hyperlink"/>
            <w:lang w:bidi="en-US"/>
          </w:rPr>
          <w:noBreakHyphen/>
          <w:t>9: Editing a County Clerk</w:t>
        </w:r>
        <w:r>
          <w:rPr>
            <w:webHidden/>
          </w:rPr>
          <w:tab/>
        </w:r>
        <w:r>
          <w:rPr>
            <w:webHidden/>
          </w:rPr>
          <w:fldChar w:fldCharType="begin"/>
        </w:r>
        <w:r>
          <w:rPr>
            <w:webHidden/>
          </w:rPr>
          <w:instrText xml:space="preserve"> PAGEREF _Toc230164391 \h </w:instrText>
        </w:r>
        <w:r>
          <w:rPr>
            <w:webHidden/>
          </w:rPr>
        </w:r>
        <w:r>
          <w:rPr>
            <w:webHidden/>
          </w:rPr>
          <w:fldChar w:fldCharType="separate"/>
        </w:r>
        <w:r>
          <w:rPr>
            <w:webHidden/>
          </w:rPr>
          <w:t>10-11</w:t>
        </w:r>
        <w:r>
          <w:rPr>
            <w:webHidden/>
          </w:rPr>
          <w:fldChar w:fldCharType="end"/>
        </w:r>
      </w:hyperlink>
    </w:p>
    <w:p w14:paraId="507E8EC5" w14:textId="4AF03B5C" w:rsidR="00EC7503" w:rsidRDefault="00EC7503">
      <w:pPr>
        <w:pStyle w:val="TableofFigures"/>
        <w:rPr>
          <w:rFonts w:eastAsiaTheme="minorEastAsia" w:cstheme="minorBidi"/>
          <w:kern w:val="2"/>
          <w:sz w:val="24"/>
          <w:szCs w:val="24"/>
          <w14:ligatures w14:val="standardContextual"/>
        </w:rPr>
      </w:pPr>
      <w:hyperlink w:anchor="_Toc230164392" w:history="1">
        <w:r w:rsidRPr="00B545B5">
          <w:rPr>
            <w:rStyle w:val="Hyperlink"/>
            <w:lang w:bidi="en-US"/>
          </w:rPr>
          <w:t>Figure 10</w:t>
        </w:r>
        <w:r w:rsidRPr="00B545B5">
          <w:rPr>
            <w:rStyle w:val="Hyperlink"/>
            <w:lang w:bidi="en-US"/>
          </w:rPr>
          <w:noBreakHyphen/>
          <w:t>10: Helpful Links Screen</w:t>
        </w:r>
        <w:r>
          <w:rPr>
            <w:webHidden/>
          </w:rPr>
          <w:tab/>
        </w:r>
        <w:r>
          <w:rPr>
            <w:webHidden/>
          </w:rPr>
          <w:fldChar w:fldCharType="begin"/>
        </w:r>
        <w:r>
          <w:rPr>
            <w:webHidden/>
          </w:rPr>
          <w:instrText xml:space="preserve"> PAGEREF _Toc230164392 \h </w:instrText>
        </w:r>
        <w:r>
          <w:rPr>
            <w:webHidden/>
          </w:rPr>
        </w:r>
        <w:r>
          <w:rPr>
            <w:webHidden/>
          </w:rPr>
          <w:fldChar w:fldCharType="separate"/>
        </w:r>
        <w:r>
          <w:rPr>
            <w:webHidden/>
          </w:rPr>
          <w:t>10-12</w:t>
        </w:r>
        <w:r>
          <w:rPr>
            <w:webHidden/>
          </w:rPr>
          <w:fldChar w:fldCharType="end"/>
        </w:r>
      </w:hyperlink>
    </w:p>
    <w:p w14:paraId="22380E49" w14:textId="1DA68730" w:rsidR="00EC7503" w:rsidRDefault="00EC7503">
      <w:pPr>
        <w:pStyle w:val="TableofFigures"/>
        <w:rPr>
          <w:rFonts w:eastAsiaTheme="minorEastAsia" w:cstheme="minorBidi"/>
          <w:kern w:val="2"/>
          <w:sz w:val="24"/>
          <w:szCs w:val="24"/>
          <w14:ligatures w14:val="standardContextual"/>
        </w:rPr>
      </w:pPr>
      <w:hyperlink w:anchor="_Toc230164393" w:history="1">
        <w:r w:rsidRPr="00B545B5">
          <w:rPr>
            <w:rStyle w:val="Hyperlink"/>
            <w:lang w:bidi="en-US"/>
          </w:rPr>
          <w:t>Figure 10</w:t>
        </w:r>
        <w:r w:rsidRPr="00B545B5">
          <w:rPr>
            <w:rStyle w:val="Hyperlink"/>
            <w:lang w:bidi="en-US"/>
          </w:rPr>
          <w:noBreakHyphen/>
          <w:t>11: Creating a Helpful Link</w:t>
        </w:r>
        <w:r>
          <w:rPr>
            <w:webHidden/>
          </w:rPr>
          <w:tab/>
        </w:r>
        <w:r>
          <w:rPr>
            <w:webHidden/>
          </w:rPr>
          <w:fldChar w:fldCharType="begin"/>
        </w:r>
        <w:r>
          <w:rPr>
            <w:webHidden/>
          </w:rPr>
          <w:instrText xml:space="preserve"> PAGEREF _Toc230164393 \h </w:instrText>
        </w:r>
        <w:r>
          <w:rPr>
            <w:webHidden/>
          </w:rPr>
        </w:r>
        <w:r>
          <w:rPr>
            <w:webHidden/>
          </w:rPr>
          <w:fldChar w:fldCharType="separate"/>
        </w:r>
        <w:r>
          <w:rPr>
            <w:webHidden/>
          </w:rPr>
          <w:t>10-13</w:t>
        </w:r>
        <w:r>
          <w:rPr>
            <w:webHidden/>
          </w:rPr>
          <w:fldChar w:fldCharType="end"/>
        </w:r>
      </w:hyperlink>
    </w:p>
    <w:p w14:paraId="5B88BD84" w14:textId="5978A0FC" w:rsidR="00EC7503" w:rsidRDefault="00EC7503">
      <w:pPr>
        <w:pStyle w:val="TableofFigures"/>
        <w:rPr>
          <w:rFonts w:eastAsiaTheme="minorEastAsia" w:cstheme="minorBidi"/>
          <w:kern w:val="2"/>
          <w:sz w:val="24"/>
          <w:szCs w:val="24"/>
          <w14:ligatures w14:val="standardContextual"/>
        </w:rPr>
      </w:pPr>
      <w:hyperlink w:anchor="_Toc230164394" w:history="1">
        <w:r w:rsidRPr="00B545B5">
          <w:rPr>
            <w:rStyle w:val="Hyperlink"/>
            <w:lang w:bidi="en-US"/>
          </w:rPr>
          <w:t>Figure 10</w:t>
        </w:r>
        <w:r w:rsidRPr="00B545B5">
          <w:rPr>
            <w:rStyle w:val="Hyperlink"/>
            <w:lang w:bidi="en-US"/>
          </w:rPr>
          <w:noBreakHyphen/>
          <w:t>12: Editing a Helpful Link</w:t>
        </w:r>
        <w:r>
          <w:rPr>
            <w:webHidden/>
          </w:rPr>
          <w:tab/>
        </w:r>
        <w:r>
          <w:rPr>
            <w:webHidden/>
          </w:rPr>
          <w:fldChar w:fldCharType="begin"/>
        </w:r>
        <w:r>
          <w:rPr>
            <w:webHidden/>
          </w:rPr>
          <w:instrText xml:space="preserve"> PAGEREF _Toc230164394 \h </w:instrText>
        </w:r>
        <w:r>
          <w:rPr>
            <w:webHidden/>
          </w:rPr>
        </w:r>
        <w:r>
          <w:rPr>
            <w:webHidden/>
          </w:rPr>
          <w:fldChar w:fldCharType="separate"/>
        </w:r>
        <w:r>
          <w:rPr>
            <w:webHidden/>
          </w:rPr>
          <w:t>10-14</w:t>
        </w:r>
        <w:r>
          <w:rPr>
            <w:webHidden/>
          </w:rPr>
          <w:fldChar w:fldCharType="end"/>
        </w:r>
      </w:hyperlink>
    </w:p>
    <w:p w14:paraId="27DB573B" w14:textId="323CDB9D" w:rsidR="00EC7503" w:rsidRDefault="00EC7503">
      <w:pPr>
        <w:pStyle w:val="TableofFigures"/>
        <w:rPr>
          <w:rFonts w:eastAsiaTheme="minorEastAsia" w:cstheme="minorBidi"/>
          <w:kern w:val="2"/>
          <w:sz w:val="24"/>
          <w:szCs w:val="24"/>
          <w14:ligatures w14:val="standardContextual"/>
        </w:rPr>
      </w:pPr>
      <w:hyperlink w:anchor="_Toc230164395" w:history="1">
        <w:r w:rsidRPr="00B545B5">
          <w:rPr>
            <w:rStyle w:val="Hyperlink"/>
            <w:lang w:bidi="en-US"/>
          </w:rPr>
          <w:t>Figure 10</w:t>
        </w:r>
        <w:r w:rsidRPr="00B545B5">
          <w:rPr>
            <w:rStyle w:val="Hyperlink"/>
            <w:lang w:bidi="en-US"/>
          </w:rPr>
          <w:noBreakHyphen/>
          <w:t>13: Investor Screen</w:t>
        </w:r>
        <w:r>
          <w:rPr>
            <w:webHidden/>
          </w:rPr>
          <w:tab/>
        </w:r>
        <w:r>
          <w:rPr>
            <w:webHidden/>
          </w:rPr>
          <w:fldChar w:fldCharType="begin"/>
        </w:r>
        <w:r>
          <w:rPr>
            <w:webHidden/>
          </w:rPr>
          <w:instrText xml:space="preserve"> PAGEREF _Toc230164395 \h </w:instrText>
        </w:r>
        <w:r>
          <w:rPr>
            <w:webHidden/>
          </w:rPr>
        </w:r>
        <w:r>
          <w:rPr>
            <w:webHidden/>
          </w:rPr>
          <w:fldChar w:fldCharType="separate"/>
        </w:r>
        <w:r>
          <w:rPr>
            <w:webHidden/>
          </w:rPr>
          <w:t>10-15</w:t>
        </w:r>
        <w:r>
          <w:rPr>
            <w:webHidden/>
          </w:rPr>
          <w:fldChar w:fldCharType="end"/>
        </w:r>
      </w:hyperlink>
    </w:p>
    <w:p w14:paraId="24AE49F4" w14:textId="21CBB9AC" w:rsidR="00EC7503" w:rsidRDefault="00EC7503">
      <w:pPr>
        <w:pStyle w:val="TableofFigures"/>
        <w:rPr>
          <w:rFonts w:eastAsiaTheme="minorEastAsia" w:cstheme="minorBidi"/>
          <w:kern w:val="2"/>
          <w:sz w:val="24"/>
          <w:szCs w:val="24"/>
          <w14:ligatures w14:val="standardContextual"/>
        </w:rPr>
      </w:pPr>
      <w:hyperlink w:anchor="_Toc230164396" w:history="1">
        <w:r w:rsidRPr="00B545B5">
          <w:rPr>
            <w:rStyle w:val="Hyperlink"/>
            <w:lang w:bidi="en-US"/>
          </w:rPr>
          <w:t>Figure 10</w:t>
        </w:r>
        <w:r w:rsidRPr="00B545B5">
          <w:rPr>
            <w:rStyle w:val="Hyperlink"/>
            <w:lang w:bidi="en-US"/>
          </w:rPr>
          <w:noBreakHyphen/>
          <w:t>14: Editing an Investor</w:t>
        </w:r>
        <w:r>
          <w:rPr>
            <w:webHidden/>
          </w:rPr>
          <w:tab/>
        </w:r>
        <w:r>
          <w:rPr>
            <w:webHidden/>
          </w:rPr>
          <w:fldChar w:fldCharType="begin"/>
        </w:r>
        <w:r>
          <w:rPr>
            <w:webHidden/>
          </w:rPr>
          <w:instrText xml:space="preserve"> PAGEREF _Toc230164396 \h </w:instrText>
        </w:r>
        <w:r>
          <w:rPr>
            <w:webHidden/>
          </w:rPr>
        </w:r>
        <w:r>
          <w:rPr>
            <w:webHidden/>
          </w:rPr>
          <w:fldChar w:fldCharType="separate"/>
        </w:r>
        <w:r>
          <w:rPr>
            <w:webHidden/>
          </w:rPr>
          <w:t>10-16</w:t>
        </w:r>
        <w:r>
          <w:rPr>
            <w:webHidden/>
          </w:rPr>
          <w:fldChar w:fldCharType="end"/>
        </w:r>
      </w:hyperlink>
    </w:p>
    <w:p w14:paraId="4D57CF1C" w14:textId="25A5254D" w:rsidR="00EC7503" w:rsidRDefault="00EC7503">
      <w:pPr>
        <w:pStyle w:val="TableofFigures"/>
        <w:rPr>
          <w:rFonts w:eastAsiaTheme="minorEastAsia" w:cstheme="minorBidi"/>
          <w:kern w:val="2"/>
          <w:sz w:val="24"/>
          <w:szCs w:val="24"/>
          <w14:ligatures w14:val="standardContextual"/>
        </w:rPr>
      </w:pPr>
      <w:hyperlink w:anchor="_Toc230164397" w:history="1">
        <w:r w:rsidRPr="00B545B5">
          <w:rPr>
            <w:rStyle w:val="Hyperlink"/>
            <w:lang w:bidi="en-US"/>
          </w:rPr>
          <w:t>Figure 10</w:t>
        </w:r>
        <w:r w:rsidRPr="00B545B5">
          <w:rPr>
            <w:rStyle w:val="Hyperlink"/>
            <w:lang w:bidi="en-US"/>
          </w:rPr>
          <w:noBreakHyphen/>
          <w:t>15: Lenders Screen</w:t>
        </w:r>
        <w:r>
          <w:rPr>
            <w:webHidden/>
          </w:rPr>
          <w:tab/>
        </w:r>
        <w:r>
          <w:rPr>
            <w:webHidden/>
          </w:rPr>
          <w:fldChar w:fldCharType="begin"/>
        </w:r>
        <w:r>
          <w:rPr>
            <w:webHidden/>
          </w:rPr>
          <w:instrText xml:space="preserve"> PAGEREF _Toc230164397 \h </w:instrText>
        </w:r>
        <w:r>
          <w:rPr>
            <w:webHidden/>
          </w:rPr>
        </w:r>
        <w:r>
          <w:rPr>
            <w:webHidden/>
          </w:rPr>
          <w:fldChar w:fldCharType="separate"/>
        </w:r>
        <w:r>
          <w:rPr>
            <w:webHidden/>
          </w:rPr>
          <w:t>10-16</w:t>
        </w:r>
        <w:r>
          <w:rPr>
            <w:webHidden/>
          </w:rPr>
          <w:fldChar w:fldCharType="end"/>
        </w:r>
      </w:hyperlink>
    </w:p>
    <w:p w14:paraId="3CB14B3A" w14:textId="23203600" w:rsidR="00EC7503" w:rsidRDefault="00EC7503">
      <w:pPr>
        <w:pStyle w:val="TableofFigures"/>
        <w:rPr>
          <w:rFonts w:eastAsiaTheme="minorEastAsia" w:cstheme="minorBidi"/>
          <w:kern w:val="2"/>
          <w:sz w:val="24"/>
          <w:szCs w:val="24"/>
          <w14:ligatures w14:val="standardContextual"/>
        </w:rPr>
      </w:pPr>
      <w:hyperlink w:anchor="_Toc230164398" w:history="1">
        <w:r w:rsidRPr="00B545B5">
          <w:rPr>
            <w:rStyle w:val="Hyperlink"/>
            <w:lang w:bidi="en-US"/>
          </w:rPr>
          <w:t>Figure 10</w:t>
        </w:r>
        <w:r w:rsidRPr="00B545B5">
          <w:rPr>
            <w:rStyle w:val="Hyperlink"/>
            <w:lang w:bidi="en-US"/>
          </w:rPr>
          <w:noBreakHyphen/>
          <w:t>16: Editing a Lender</w:t>
        </w:r>
        <w:r>
          <w:rPr>
            <w:webHidden/>
          </w:rPr>
          <w:tab/>
        </w:r>
        <w:r>
          <w:rPr>
            <w:webHidden/>
          </w:rPr>
          <w:fldChar w:fldCharType="begin"/>
        </w:r>
        <w:r>
          <w:rPr>
            <w:webHidden/>
          </w:rPr>
          <w:instrText xml:space="preserve"> PAGEREF _Toc230164398 \h </w:instrText>
        </w:r>
        <w:r>
          <w:rPr>
            <w:webHidden/>
          </w:rPr>
        </w:r>
        <w:r>
          <w:rPr>
            <w:webHidden/>
          </w:rPr>
          <w:fldChar w:fldCharType="separate"/>
        </w:r>
        <w:r>
          <w:rPr>
            <w:webHidden/>
          </w:rPr>
          <w:t>10-18</w:t>
        </w:r>
        <w:r>
          <w:rPr>
            <w:webHidden/>
          </w:rPr>
          <w:fldChar w:fldCharType="end"/>
        </w:r>
      </w:hyperlink>
    </w:p>
    <w:p w14:paraId="789FB2AE" w14:textId="7C2810EE" w:rsidR="00EC7503" w:rsidRDefault="00EC7503">
      <w:pPr>
        <w:pStyle w:val="TableofFigures"/>
        <w:rPr>
          <w:rFonts w:eastAsiaTheme="minorEastAsia" w:cstheme="minorBidi"/>
          <w:kern w:val="2"/>
          <w:sz w:val="24"/>
          <w:szCs w:val="24"/>
          <w14:ligatures w14:val="standardContextual"/>
        </w:rPr>
      </w:pPr>
      <w:hyperlink w:anchor="_Toc230164399" w:history="1">
        <w:r w:rsidRPr="00B545B5">
          <w:rPr>
            <w:rStyle w:val="Hyperlink"/>
            <w:lang w:bidi="en-US"/>
          </w:rPr>
          <w:t>Figure 10</w:t>
        </w:r>
        <w:r w:rsidRPr="00B545B5">
          <w:rPr>
            <w:rStyle w:val="Hyperlink"/>
            <w:lang w:bidi="en-US"/>
          </w:rPr>
          <w:noBreakHyphen/>
          <w:t>17: Master Loan Links</w:t>
        </w:r>
        <w:r>
          <w:rPr>
            <w:webHidden/>
          </w:rPr>
          <w:tab/>
        </w:r>
        <w:r>
          <w:rPr>
            <w:webHidden/>
          </w:rPr>
          <w:fldChar w:fldCharType="begin"/>
        </w:r>
        <w:r>
          <w:rPr>
            <w:webHidden/>
          </w:rPr>
          <w:instrText xml:space="preserve"> PAGEREF _Toc230164399 \h </w:instrText>
        </w:r>
        <w:r>
          <w:rPr>
            <w:webHidden/>
          </w:rPr>
        </w:r>
        <w:r>
          <w:rPr>
            <w:webHidden/>
          </w:rPr>
          <w:fldChar w:fldCharType="separate"/>
        </w:r>
        <w:r>
          <w:rPr>
            <w:webHidden/>
          </w:rPr>
          <w:t>10-19</w:t>
        </w:r>
        <w:r>
          <w:rPr>
            <w:webHidden/>
          </w:rPr>
          <w:fldChar w:fldCharType="end"/>
        </w:r>
      </w:hyperlink>
    </w:p>
    <w:p w14:paraId="2196A969" w14:textId="34D317D1" w:rsidR="00EC7503" w:rsidRDefault="00EC7503">
      <w:pPr>
        <w:pStyle w:val="TableofFigures"/>
        <w:rPr>
          <w:rFonts w:eastAsiaTheme="minorEastAsia" w:cstheme="minorBidi"/>
          <w:kern w:val="2"/>
          <w:sz w:val="24"/>
          <w:szCs w:val="24"/>
          <w14:ligatures w14:val="standardContextual"/>
        </w:rPr>
      </w:pPr>
      <w:hyperlink w:anchor="_Toc230164400" w:history="1">
        <w:r w:rsidRPr="00B545B5">
          <w:rPr>
            <w:rStyle w:val="Hyperlink"/>
            <w:lang w:bidi="en-US"/>
          </w:rPr>
          <w:t>Figure 10</w:t>
        </w:r>
        <w:r w:rsidRPr="00B545B5">
          <w:rPr>
            <w:rStyle w:val="Hyperlink"/>
            <w:lang w:bidi="en-US"/>
          </w:rPr>
          <w:noBreakHyphen/>
          <w:t>18: Servicer Screen</w:t>
        </w:r>
        <w:r>
          <w:rPr>
            <w:webHidden/>
          </w:rPr>
          <w:tab/>
        </w:r>
        <w:r>
          <w:rPr>
            <w:webHidden/>
          </w:rPr>
          <w:fldChar w:fldCharType="begin"/>
        </w:r>
        <w:r>
          <w:rPr>
            <w:webHidden/>
          </w:rPr>
          <w:instrText xml:space="preserve"> PAGEREF _Toc230164400 \h </w:instrText>
        </w:r>
        <w:r>
          <w:rPr>
            <w:webHidden/>
          </w:rPr>
        </w:r>
        <w:r>
          <w:rPr>
            <w:webHidden/>
          </w:rPr>
          <w:fldChar w:fldCharType="separate"/>
        </w:r>
        <w:r>
          <w:rPr>
            <w:webHidden/>
          </w:rPr>
          <w:t>10-19</w:t>
        </w:r>
        <w:r>
          <w:rPr>
            <w:webHidden/>
          </w:rPr>
          <w:fldChar w:fldCharType="end"/>
        </w:r>
      </w:hyperlink>
    </w:p>
    <w:p w14:paraId="2BEDDFB6" w14:textId="001CA3BD" w:rsidR="00EC7503" w:rsidRDefault="00EC7503">
      <w:pPr>
        <w:pStyle w:val="TableofFigures"/>
        <w:rPr>
          <w:rFonts w:eastAsiaTheme="minorEastAsia" w:cstheme="minorBidi"/>
          <w:kern w:val="2"/>
          <w:sz w:val="24"/>
          <w:szCs w:val="24"/>
          <w14:ligatures w14:val="standardContextual"/>
        </w:rPr>
      </w:pPr>
      <w:hyperlink w:anchor="_Toc230164401" w:history="1">
        <w:r w:rsidRPr="00B545B5">
          <w:rPr>
            <w:rStyle w:val="Hyperlink"/>
            <w:lang w:bidi="en-US"/>
          </w:rPr>
          <w:t>Figure 10</w:t>
        </w:r>
        <w:r w:rsidRPr="00B545B5">
          <w:rPr>
            <w:rStyle w:val="Hyperlink"/>
            <w:lang w:bidi="en-US"/>
          </w:rPr>
          <w:noBreakHyphen/>
          <w:t>19: Editing a Servicer</w:t>
        </w:r>
        <w:r>
          <w:rPr>
            <w:webHidden/>
          </w:rPr>
          <w:tab/>
        </w:r>
        <w:r>
          <w:rPr>
            <w:webHidden/>
          </w:rPr>
          <w:fldChar w:fldCharType="begin"/>
        </w:r>
        <w:r>
          <w:rPr>
            <w:webHidden/>
          </w:rPr>
          <w:instrText xml:space="preserve"> PAGEREF _Toc230164401 \h </w:instrText>
        </w:r>
        <w:r>
          <w:rPr>
            <w:webHidden/>
          </w:rPr>
        </w:r>
        <w:r>
          <w:rPr>
            <w:webHidden/>
          </w:rPr>
          <w:fldChar w:fldCharType="separate"/>
        </w:r>
        <w:r>
          <w:rPr>
            <w:webHidden/>
          </w:rPr>
          <w:t>10-21</w:t>
        </w:r>
        <w:r>
          <w:rPr>
            <w:webHidden/>
          </w:rPr>
          <w:fldChar w:fldCharType="end"/>
        </w:r>
      </w:hyperlink>
    </w:p>
    <w:p w14:paraId="5FAC164B" w14:textId="6568B3A4" w:rsidR="00EC7503" w:rsidRDefault="00EC7503">
      <w:pPr>
        <w:pStyle w:val="TableofFigures"/>
        <w:rPr>
          <w:rFonts w:eastAsiaTheme="minorEastAsia" w:cstheme="minorBidi"/>
          <w:kern w:val="2"/>
          <w:sz w:val="24"/>
          <w:szCs w:val="24"/>
          <w14:ligatures w14:val="standardContextual"/>
        </w:rPr>
      </w:pPr>
      <w:hyperlink w:anchor="_Toc230164402" w:history="1">
        <w:r w:rsidRPr="00B545B5">
          <w:rPr>
            <w:rStyle w:val="Hyperlink"/>
            <w:lang w:bidi="en-US"/>
          </w:rPr>
          <w:t>Figure 10</w:t>
        </w:r>
        <w:r w:rsidRPr="00B545B5">
          <w:rPr>
            <w:rStyle w:val="Hyperlink"/>
            <w:lang w:bidi="en-US"/>
          </w:rPr>
          <w:noBreakHyphen/>
          <w:t>20: Master Servicers</w:t>
        </w:r>
        <w:r>
          <w:rPr>
            <w:webHidden/>
          </w:rPr>
          <w:tab/>
        </w:r>
        <w:r>
          <w:rPr>
            <w:webHidden/>
          </w:rPr>
          <w:fldChar w:fldCharType="begin"/>
        </w:r>
        <w:r>
          <w:rPr>
            <w:webHidden/>
          </w:rPr>
          <w:instrText xml:space="preserve"> PAGEREF _Toc230164402 \h </w:instrText>
        </w:r>
        <w:r>
          <w:rPr>
            <w:webHidden/>
          </w:rPr>
        </w:r>
        <w:r>
          <w:rPr>
            <w:webHidden/>
          </w:rPr>
          <w:fldChar w:fldCharType="separate"/>
        </w:r>
        <w:r>
          <w:rPr>
            <w:webHidden/>
          </w:rPr>
          <w:t>10-22</w:t>
        </w:r>
        <w:r>
          <w:rPr>
            <w:webHidden/>
          </w:rPr>
          <w:fldChar w:fldCharType="end"/>
        </w:r>
      </w:hyperlink>
    </w:p>
    <w:p w14:paraId="67E01888" w14:textId="7F39134A" w:rsidR="00EC7503" w:rsidRDefault="00EC7503">
      <w:pPr>
        <w:pStyle w:val="TableofFigures"/>
        <w:rPr>
          <w:rFonts w:eastAsiaTheme="minorEastAsia" w:cstheme="minorBidi"/>
          <w:kern w:val="2"/>
          <w:sz w:val="24"/>
          <w:szCs w:val="24"/>
          <w14:ligatures w14:val="standardContextual"/>
        </w:rPr>
      </w:pPr>
      <w:hyperlink w:anchor="_Toc230164403" w:history="1">
        <w:r w:rsidRPr="00B545B5">
          <w:rPr>
            <w:rStyle w:val="Hyperlink"/>
            <w:lang w:bidi="en-US"/>
          </w:rPr>
          <w:t>Figure 10</w:t>
        </w:r>
        <w:r w:rsidRPr="00B545B5">
          <w:rPr>
            <w:rStyle w:val="Hyperlink"/>
            <w:lang w:bidi="en-US"/>
          </w:rPr>
          <w:noBreakHyphen/>
          <w:t>21: Editing a Master Servicer</w:t>
        </w:r>
        <w:r>
          <w:rPr>
            <w:webHidden/>
          </w:rPr>
          <w:tab/>
        </w:r>
        <w:r>
          <w:rPr>
            <w:webHidden/>
          </w:rPr>
          <w:fldChar w:fldCharType="begin"/>
        </w:r>
        <w:r>
          <w:rPr>
            <w:webHidden/>
          </w:rPr>
          <w:instrText xml:space="preserve"> PAGEREF _Toc230164403 \h </w:instrText>
        </w:r>
        <w:r>
          <w:rPr>
            <w:webHidden/>
          </w:rPr>
        </w:r>
        <w:r>
          <w:rPr>
            <w:webHidden/>
          </w:rPr>
          <w:fldChar w:fldCharType="separate"/>
        </w:r>
        <w:r>
          <w:rPr>
            <w:webHidden/>
          </w:rPr>
          <w:t>10-23</w:t>
        </w:r>
        <w:r>
          <w:rPr>
            <w:webHidden/>
          </w:rPr>
          <w:fldChar w:fldCharType="end"/>
        </w:r>
      </w:hyperlink>
    </w:p>
    <w:p w14:paraId="1B19F8B8" w14:textId="38063B47" w:rsidR="00EC7503" w:rsidRDefault="00EC7503">
      <w:pPr>
        <w:pStyle w:val="TableofFigures"/>
        <w:rPr>
          <w:rFonts w:eastAsiaTheme="minorEastAsia" w:cstheme="minorBidi"/>
          <w:kern w:val="2"/>
          <w:sz w:val="24"/>
          <w:szCs w:val="24"/>
          <w14:ligatures w14:val="standardContextual"/>
        </w:rPr>
      </w:pPr>
      <w:hyperlink w:anchor="_Toc230164404" w:history="1">
        <w:r w:rsidRPr="00B545B5">
          <w:rPr>
            <w:rStyle w:val="Hyperlink"/>
            <w:lang w:bidi="en-US"/>
          </w:rPr>
          <w:t>Figure 10</w:t>
        </w:r>
        <w:r w:rsidRPr="00B545B5">
          <w:rPr>
            <w:rStyle w:val="Hyperlink"/>
            <w:lang w:bidi="en-US"/>
          </w:rPr>
          <w:noBreakHyphen/>
          <w:t>22: Petitioners Screen</w:t>
        </w:r>
        <w:r>
          <w:rPr>
            <w:webHidden/>
          </w:rPr>
          <w:tab/>
        </w:r>
        <w:r>
          <w:rPr>
            <w:webHidden/>
          </w:rPr>
          <w:fldChar w:fldCharType="begin"/>
        </w:r>
        <w:r>
          <w:rPr>
            <w:webHidden/>
          </w:rPr>
          <w:instrText xml:space="preserve"> PAGEREF _Toc230164404 \h </w:instrText>
        </w:r>
        <w:r>
          <w:rPr>
            <w:webHidden/>
          </w:rPr>
        </w:r>
        <w:r>
          <w:rPr>
            <w:webHidden/>
          </w:rPr>
          <w:fldChar w:fldCharType="separate"/>
        </w:r>
        <w:r>
          <w:rPr>
            <w:webHidden/>
          </w:rPr>
          <w:t>10-24</w:t>
        </w:r>
        <w:r>
          <w:rPr>
            <w:webHidden/>
          </w:rPr>
          <w:fldChar w:fldCharType="end"/>
        </w:r>
      </w:hyperlink>
    </w:p>
    <w:p w14:paraId="4E67601E" w14:textId="0913C705" w:rsidR="00EC7503" w:rsidRDefault="00EC7503">
      <w:pPr>
        <w:pStyle w:val="TableofFigures"/>
        <w:rPr>
          <w:rFonts w:eastAsiaTheme="minorEastAsia" w:cstheme="minorBidi"/>
          <w:kern w:val="2"/>
          <w:sz w:val="24"/>
          <w:szCs w:val="24"/>
          <w14:ligatures w14:val="standardContextual"/>
        </w:rPr>
      </w:pPr>
      <w:hyperlink w:anchor="_Toc230164405" w:history="1">
        <w:r w:rsidRPr="00B545B5">
          <w:rPr>
            <w:rStyle w:val="Hyperlink"/>
            <w:lang w:bidi="en-US"/>
          </w:rPr>
          <w:t>Figure 10</w:t>
        </w:r>
        <w:r w:rsidRPr="00B545B5">
          <w:rPr>
            <w:rStyle w:val="Hyperlink"/>
            <w:lang w:bidi="en-US"/>
          </w:rPr>
          <w:noBreakHyphen/>
          <w:t>23: Creating a Petitioner</w:t>
        </w:r>
        <w:r>
          <w:rPr>
            <w:webHidden/>
          </w:rPr>
          <w:tab/>
        </w:r>
        <w:r>
          <w:rPr>
            <w:webHidden/>
          </w:rPr>
          <w:fldChar w:fldCharType="begin"/>
        </w:r>
        <w:r>
          <w:rPr>
            <w:webHidden/>
          </w:rPr>
          <w:instrText xml:space="preserve"> PAGEREF _Toc230164405 \h </w:instrText>
        </w:r>
        <w:r>
          <w:rPr>
            <w:webHidden/>
          </w:rPr>
        </w:r>
        <w:r>
          <w:rPr>
            <w:webHidden/>
          </w:rPr>
          <w:fldChar w:fldCharType="separate"/>
        </w:r>
        <w:r>
          <w:rPr>
            <w:webHidden/>
          </w:rPr>
          <w:t>10-25</w:t>
        </w:r>
        <w:r>
          <w:rPr>
            <w:webHidden/>
          </w:rPr>
          <w:fldChar w:fldCharType="end"/>
        </w:r>
      </w:hyperlink>
    </w:p>
    <w:p w14:paraId="6EDF3E5B" w14:textId="23819DC5" w:rsidR="00EC7503" w:rsidRDefault="00EC7503">
      <w:pPr>
        <w:pStyle w:val="TableofFigures"/>
        <w:rPr>
          <w:rFonts w:eastAsiaTheme="minorEastAsia" w:cstheme="minorBidi"/>
          <w:kern w:val="2"/>
          <w:sz w:val="24"/>
          <w:szCs w:val="24"/>
          <w14:ligatures w14:val="standardContextual"/>
        </w:rPr>
      </w:pPr>
      <w:hyperlink w:anchor="_Toc230164406" w:history="1">
        <w:r w:rsidRPr="00B545B5">
          <w:rPr>
            <w:rStyle w:val="Hyperlink"/>
            <w:lang w:bidi="en-US"/>
          </w:rPr>
          <w:t>Figure 10</w:t>
        </w:r>
        <w:r w:rsidRPr="00B545B5">
          <w:rPr>
            <w:rStyle w:val="Hyperlink"/>
            <w:lang w:bidi="en-US"/>
          </w:rPr>
          <w:noBreakHyphen/>
          <w:t>24: Editing a Petitioner</w:t>
        </w:r>
        <w:r>
          <w:rPr>
            <w:webHidden/>
          </w:rPr>
          <w:tab/>
        </w:r>
        <w:r>
          <w:rPr>
            <w:webHidden/>
          </w:rPr>
          <w:fldChar w:fldCharType="begin"/>
        </w:r>
        <w:r>
          <w:rPr>
            <w:webHidden/>
          </w:rPr>
          <w:instrText xml:space="preserve"> PAGEREF _Toc230164406 \h </w:instrText>
        </w:r>
        <w:r>
          <w:rPr>
            <w:webHidden/>
          </w:rPr>
        </w:r>
        <w:r>
          <w:rPr>
            <w:webHidden/>
          </w:rPr>
          <w:fldChar w:fldCharType="separate"/>
        </w:r>
        <w:r>
          <w:rPr>
            <w:webHidden/>
          </w:rPr>
          <w:t>10-26</w:t>
        </w:r>
        <w:r>
          <w:rPr>
            <w:webHidden/>
          </w:rPr>
          <w:fldChar w:fldCharType="end"/>
        </w:r>
      </w:hyperlink>
    </w:p>
    <w:p w14:paraId="056812A3" w14:textId="76E69F5B" w:rsidR="00EC7503" w:rsidRDefault="00EC7503">
      <w:pPr>
        <w:pStyle w:val="TableofFigures"/>
        <w:rPr>
          <w:rFonts w:eastAsiaTheme="minorEastAsia" w:cstheme="minorBidi"/>
          <w:kern w:val="2"/>
          <w:sz w:val="24"/>
          <w:szCs w:val="24"/>
          <w14:ligatures w14:val="standardContextual"/>
        </w:rPr>
      </w:pPr>
      <w:hyperlink w:anchor="_Toc230164407" w:history="1">
        <w:r w:rsidRPr="00B545B5">
          <w:rPr>
            <w:rStyle w:val="Hyperlink"/>
            <w:lang w:bidi="en-US"/>
          </w:rPr>
          <w:t>Figure 10</w:t>
        </w:r>
        <w:r w:rsidRPr="00B545B5">
          <w:rPr>
            <w:rStyle w:val="Hyperlink"/>
            <w:lang w:bidi="en-US"/>
          </w:rPr>
          <w:noBreakHyphen/>
          <w:t>25: Tax Authority Screen</w:t>
        </w:r>
        <w:r>
          <w:rPr>
            <w:webHidden/>
          </w:rPr>
          <w:tab/>
        </w:r>
        <w:r>
          <w:rPr>
            <w:webHidden/>
          </w:rPr>
          <w:fldChar w:fldCharType="begin"/>
        </w:r>
        <w:r>
          <w:rPr>
            <w:webHidden/>
          </w:rPr>
          <w:instrText xml:space="preserve"> PAGEREF _Toc230164407 \h </w:instrText>
        </w:r>
        <w:r>
          <w:rPr>
            <w:webHidden/>
          </w:rPr>
        </w:r>
        <w:r>
          <w:rPr>
            <w:webHidden/>
          </w:rPr>
          <w:fldChar w:fldCharType="separate"/>
        </w:r>
        <w:r>
          <w:rPr>
            <w:webHidden/>
          </w:rPr>
          <w:t>10-26</w:t>
        </w:r>
        <w:r>
          <w:rPr>
            <w:webHidden/>
          </w:rPr>
          <w:fldChar w:fldCharType="end"/>
        </w:r>
      </w:hyperlink>
    </w:p>
    <w:p w14:paraId="049FA826" w14:textId="2893FCD8" w:rsidR="00EC7503" w:rsidRDefault="00EC7503">
      <w:pPr>
        <w:pStyle w:val="TableofFigures"/>
        <w:rPr>
          <w:rFonts w:eastAsiaTheme="minorEastAsia" w:cstheme="minorBidi"/>
          <w:kern w:val="2"/>
          <w:sz w:val="24"/>
          <w:szCs w:val="24"/>
          <w14:ligatures w14:val="standardContextual"/>
        </w:rPr>
      </w:pPr>
      <w:hyperlink w:anchor="_Toc230164408" w:history="1">
        <w:r w:rsidRPr="00B545B5">
          <w:rPr>
            <w:rStyle w:val="Hyperlink"/>
            <w:lang w:bidi="en-US"/>
          </w:rPr>
          <w:t>Figure 10</w:t>
        </w:r>
        <w:r w:rsidRPr="00B545B5">
          <w:rPr>
            <w:rStyle w:val="Hyperlink"/>
            <w:lang w:bidi="en-US"/>
          </w:rPr>
          <w:noBreakHyphen/>
          <w:t>26: Creating a Tax Authority</w:t>
        </w:r>
        <w:r>
          <w:rPr>
            <w:webHidden/>
          </w:rPr>
          <w:tab/>
        </w:r>
        <w:r>
          <w:rPr>
            <w:webHidden/>
          </w:rPr>
          <w:fldChar w:fldCharType="begin"/>
        </w:r>
        <w:r>
          <w:rPr>
            <w:webHidden/>
          </w:rPr>
          <w:instrText xml:space="preserve"> PAGEREF _Toc230164408 \h </w:instrText>
        </w:r>
        <w:r>
          <w:rPr>
            <w:webHidden/>
          </w:rPr>
        </w:r>
        <w:r>
          <w:rPr>
            <w:webHidden/>
          </w:rPr>
          <w:fldChar w:fldCharType="separate"/>
        </w:r>
        <w:r>
          <w:rPr>
            <w:webHidden/>
          </w:rPr>
          <w:t>10-27</w:t>
        </w:r>
        <w:r>
          <w:rPr>
            <w:webHidden/>
          </w:rPr>
          <w:fldChar w:fldCharType="end"/>
        </w:r>
      </w:hyperlink>
    </w:p>
    <w:p w14:paraId="7C025E5E" w14:textId="4DF9AB93" w:rsidR="00EC7503" w:rsidRDefault="00EC7503">
      <w:pPr>
        <w:pStyle w:val="TableofFigures"/>
        <w:rPr>
          <w:rFonts w:eastAsiaTheme="minorEastAsia" w:cstheme="minorBidi"/>
          <w:kern w:val="2"/>
          <w:sz w:val="24"/>
          <w:szCs w:val="24"/>
          <w14:ligatures w14:val="standardContextual"/>
        </w:rPr>
      </w:pPr>
      <w:hyperlink w:anchor="_Toc230164409" w:history="1">
        <w:r w:rsidRPr="00B545B5">
          <w:rPr>
            <w:rStyle w:val="Hyperlink"/>
            <w:lang w:bidi="en-US"/>
          </w:rPr>
          <w:t>Figure 10</w:t>
        </w:r>
        <w:r w:rsidRPr="00B545B5">
          <w:rPr>
            <w:rStyle w:val="Hyperlink"/>
            <w:lang w:bidi="en-US"/>
          </w:rPr>
          <w:noBreakHyphen/>
          <w:t>27: Editing a Tax Authority</w:t>
        </w:r>
        <w:r>
          <w:rPr>
            <w:webHidden/>
          </w:rPr>
          <w:tab/>
        </w:r>
        <w:r>
          <w:rPr>
            <w:webHidden/>
          </w:rPr>
          <w:fldChar w:fldCharType="begin"/>
        </w:r>
        <w:r>
          <w:rPr>
            <w:webHidden/>
          </w:rPr>
          <w:instrText xml:space="preserve"> PAGEREF _Toc230164409 \h </w:instrText>
        </w:r>
        <w:r>
          <w:rPr>
            <w:webHidden/>
          </w:rPr>
        </w:r>
        <w:r>
          <w:rPr>
            <w:webHidden/>
          </w:rPr>
          <w:fldChar w:fldCharType="separate"/>
        </w:r>
        <w:r>
          <w:rPr>
            <w:webHidden/>
          </w:rPr>
          <w:t>10-28</w:t>
        </w:r>
        <w:r>
          <w:rPr>
            <w:webHidden/>
          </w:rPr>
          <w:fldChar w:fldCharType="end"/>
        </w:r>
      </w:hyperlink>
    </w:p>
    <w:p w14:paraId="01EB2E91" w14:textId="46906F22" w:rsidR="00EC7503" w:rsidRDefault="00EC7503">
      <w:pPr>
        <w:pStyle w:val="TableofFigures"/>
        <w:rPr>
          <w:rFonts w:eastAsiaTheme="minorEastAsia" w:cstheme="minorBidi"/>
          <w:kern w:val="2"/>
          <w:sz w:val="24"/>
          <w:szCs w:val="24"/>
          <w14:ligatures w14:val="standardContextual"/>
        </w:rPr>
      </w:pPr>
      <w:hyperlink w:anchor="_Toc230164410" w:history="1">
        <w:r w:rsidRPr="00B545B5">
          <w:rPr>
            <w:rStyle w:val="Hyperlink"/>
            <w:lang w:bidi="en-US"/>
          </w:rPr>
          <w:t>Figure 10</w:t>
        </w:r>
        <w:r w:rsidRPr="00B545B5">
          <w:rPr>
            <w:rStyle w:val="Hyperlink"/>
            <w:lang w:bidi="en-US"/>
          </w:rPr>
          <w:noBreakHyphen/>
          <w:t>28: Vendors Screen</w:t>
        </w:r>
        <w:r>
          <w:rPr>
            <w:webHidden/>
          </w:rPr>
          <w:tab/>
        </w:r>
        <w:r>
          <w:rPr>
            <w:webHidden/>
          </w:rPr>
          <w:fldChar w:fldCharType="begin"/>
        </w:r>
        <w:r>
          <w:rPr>
            <w:webHidden/>
          </w:rPr>
          <w:instrText xml:space="preserve"> PAGEREF _Toc230164410 \h </w:instrText>
        </w:r>
        <w:r>
          <w:rPr>
            <w:webHidden/>
          </w:rPr>
        </w:r>
        <w:r>
          <w:rPr>
            <w:webHidden/>
          </w:rPr>
          <w:fldChar w:fldCharType="separate"/>
        </w:r>
        <w:r>
          <w:rPr>
            <w:webHidden/>
          </w:rPr>
          <w:t>10-29</w:t>
        </w:r>
        <w:r>
          <w:rPr>
            <w:webHidden/>
          </w:rPr>
          <w:fldChar w:fldCharType="end"/>
        </w:r>
      </w:hyperlink>
    </w:p>
    <w:p w14:paraId="3666323D" w14:textId="75AE3129" w:rsidR="00EC7503" w:rsidRDefault="00EC7503">
      <w:pPr>
        <w:pStyle w:val="TableofFigures"/>
        <w:rPr>
          <w:rFonts w:eastAsiaTheme="minorEastAsia" w:cstheme="minorBidi"/>
          <w:kern w:val="2"/>
          <w:sz w:val="24"/>
          <w:szCs w:val="24"/>
          <w14:ligatures w14:val="standardContextual"/>
        </w:rPr>
      </w:pPr>
      <w:hyperlink w:anchor="_Toc230164411" w:history="1">
        <w:r w:rsidRPr="00B545B5">
          <w:rPr>
            <w:rStyle w:val="Hyperlink"/>
            <w:lang w:bidi="en-US"/>
          </w:rPr>
          <w:t>Figure 10</w:t>
        </w:r>
        <w:r w:rsidRPr="00B545B5">
          <w:rPr>
            <w:rStyle w:val="Hyperlink"/>
            <w:lang w:bidi="en-US"/>
          </w:rPr>
          <w:noBreakHyphen/>
          <w:t>29: Creating a Vendor</w:t>
        </w:r>
        <w:r>
          <w:rPr>
            <w:webHidden/>
          </w:rPr>
          <w:tab/>
        </w:r>
        <w:r>
          <w:rPr>
            <w:webHidden/>
          </w:rPr>
          <w:fldChar w:fldCharType="begin"/>
        </w:r>
        <w:r>
          <w:rPr>
            <w:webHidden/>
          </w:rPr>
          <w:instrText xml:space="preserve"> PAGEREF _Toc230164411 \h </w:instrText>
        </w:r>
        <w:r>
          <w:rPr>
            <w:webHidden/>
          </w:rPr>
        </w:r>
        <w:r>
          <w:rPr>
            <w:webHidden/>
          </w:rPr>
          <w:fldChar w:fldCharType="separate"/>
        </w:r>
        <w:r>
          <w:rPr>
            <w:webHidden/>
          </w:rPr>
          <w:t>10-30</w:t>
        </w:r>
        <w:r>
          <w:rPr>
            <w:webHidden/>
          </w:rPr>
          <w:fldChar w:fldCharType="end"/>
        </w:r>
      </w:hyperlink>
    </w:p>
    <w:p w14:paraId="09A22588" w14:textId="532A6C3B" w:rsidR="00EC7503" w:rsidRDefault="00EC7503">
      <w:pPr>
        <w:pStyle w:val="TableofFigures"/>
        <w:rPr>
          <w:rFonts w:eastAsiaTheme="minorEastAsia" w:cstheme="minorBidi"/>
          <w:kern w:val="2"/>
          <w:sz w:val="24"/>
          <w:szCs w:val="24"/>
          <w14:ligatures w14:val="standardContextual"/>
        </w:rPr>
      </w:pPr>
      <w:hyperlink w:anchor="_Toc230164412" w:history="1">
        <w:r w:rsidRPr="00B545B5">
          <w:rPr>
            <w:rStyle w:val="Hyperlink"/>
            <w:lang w:bidi="en-US"/>
          </w:rPr>
          <w:t>Figure 10</w:t>
        </w:r>
        <w:r w:rsidRPr="00B545B5">
          <w:rPr>
            <w:rStyle w:val="Hyperlink"/>
            <w:lang w:bidi="en-US"/>
          </w:rPr>
          <w:noBreakHyphen/>
          <w:t>30: Editing an Existing Vendor</w:t>
        </w:r>
        <w:r>
          <w:rPr>
            <w:webHidden/>
          </w:rPr>
          <w:tab/>
        </w:r>
        <w:r>
          <w:rPr>
            <w:webHidden/>
          </w:rPr>
          <w:fldChar w:fldCharType="begin"/>
        </w:r>
        <w:r>
          <w:rPr>
            <w:webHidden/>
          </w:rPr>
          <w:instrText xml:space="preserve"> PAGEREF _Toc230164412 \h </w:instrText>
        </w:r>
        <w:r>
          <w:rPr>
            <w:webHidden/>
          </w:rPr>
        </w:r>
        <w:r>
          <w:rPr>
            <w:webHidden/>
          </w:rPr>
          <w:fldChar w:fldCharType="separate"/>
        </w:r>
        <w:r>
          <w:rPr>
            <w:webHidden/>
          </w:rPr>
          <w:t>10-32</w:t>
        </w:r>
        <w:r>
          <w:rPr>
            <w:webHidden/>
          </w:rPr>
          <w:fldChar w:fldCharType="end"/>
        </w:r>
      </w:hyperlink>
    </w:p>
    <w:p w14:paraId="2C8694F2" w14:textId="5D773A85" w:rsidR="00EC7503" w:rsidRDefault="00EC7503">
      <w:pPr>
        <w:pStyle w:val="TableofFigures"/>
        <w:rPr>
          <w:rFonts w:eastAsiaTheme="minorEastAsia" w:cstheme="minorBidi"/>
          <w:kern w:val="2"/>
          <w:sz w:val="24"/>
          <w:szCs w:val="24"/>
          <w14:ligatures w14:val="standardContextual"/>
        </w:rPr>
      </w:pPr>
      <w:hyperlink w:anchor="_Toc230164413" w:history="1">
        <w:r w:rsidRPr="00B545B5">
          <w:rPr>
            <w:rStyle w:val="Hyperlink"/>
            <w:lang w:bidi="en-US"/>
          </w:rPr>
          <w:t>Figure 10</w:t>
        </w:r>
        <w:r w:rsidRPr="00B545B5">
          <w:rPr>
            <w:rStyle w:val="Hyperlink"/>
            <w:lang w:bidi="en-US"/>
          </w:rPr>
          <w:noBreakHyphen/>
          <w:t>31: Editing Claims Auto Delegation</w:t>
        </w:r>
        <w:r>
          <w:rPr>
            <w:webHidden/>
          </w:rPr>
          <w:tab/>
        </w:r>
        <w:r>
          <w:rPr>
            <w:webHidden/>
          </w:rPr>
          <w:fldChar w:fldCharType="begin"/>
        </w:r>
        <w:r>
          <w:rPr>
            <w:webHidden/>
          </w:rPr>
          <w:instrText xml:space="preserve"> PAGEREF _Toc230164413 \h </w:instrText>
        </w:r>
        <w:r>
          <w:rPr>
            <w:webHidden/>
          </w:rPr>
        </w:r>
        <w:r>
          <w:rPr>
            <w:webHidden/>
          </w:rPr>
          <w:fldChar w:fldCharType="separate"/>
        </w:r>
        <w:r>
          <w:rPr>
            <w:webHidden/>
          </w:rPr>
          <w:t>10-33</w:t>
        </w:r>
        <w:r>
          <w:rPr>
            <w:webHidden/>
          </w:rPr>
          <w:fldChar w:fldCharType="end"/>
        </w:r>
      </w:hyperlink>
    </w:p>
    <w:p w14:paraId="420CC6C7" w14:textId="062D7343" w:rsidR="00EC7503" w:rsidRDefault="00EC7503">
      <w:pPr>
        <w:pStyle w:val="TableofFigures"/>
        <w:rPr>
          <w:rFonts w:eastAsiaTheme="minorEastAsia" w:cstheme="minorBidi"/>
          <w:kern w:val="2"/>
          <w:sz w:val="24"/>
          <w:szCs w:val="24"/>
          <w14:ligatures w14:val="standardContextual"/>
        </w:rPr>
      </w:pPr>
      <w:hyperlink w:anchor="_Toc230164414" w:history="1">
        <w:r w:rsidRPr="00B545B5">
          <w:rPr>
            <w:rStyle w:val="Hyperlink"/>
            <w:lang w:bidi="en-US"/>
          </w:rPr>
          <w:t>Figure 10</w:t>
        </w:r>
        <w:r w:rsidRPr="00B545B5">
          <w:rPr>
            <w:rStyle w:val="Hyperlink"/>
            <w:lang w:bidi="en-US"/>
          </w:rPr>
          <w:noBreakHyphen/>
          <w:t>32: Editing Claims Auto Delegation Priority</w:t>
        </w:r>
        <w:r>
          <w:rPr>
            <w:webHidden/>
          </w:rPr>
          <w:tab/>
        </w:r>
        <w:r>
          <w:rPr>
            <w:webHidden/>
          </w:rPr>
          <w:fldChar w:fldCharType="begin"/>
        </w:r>
        <w:r>
          <w:rPr>
            <w:webHidden/>
          </w:rPr>
          <w:instrText xml:space="preserve"> PAGEREF _Toc230164414 \h </w:instrText>
        </w:r>
        <w:r>
          <w:rPr>
            <w:webHidden/>
          </w:rPr>
        </w:r>
        <w:r>
          <w:rPr>
            <w:webHidden/>
          </w:rPr>
          <w:fldChar w:fldCharType="separate"/>
        </w:r>
        <w:r>
          <w:rPr>
            <w:webHidden/>
          </w:rPr>
          <w:t>10-33</w:t>
        </w:r>
        <w:r>
          <w:rPr>
            <w:webHidden/>
          </w:rPr>
          <w:fldChar w:fldCharType="end"/>
        </w:r>
      </w:hyperlink>
    </w:p>
    <w:p w14:paraId="47708117" w14:textId="7F32A957" w:rsidR="00F805B1" w:rsidRDefault="002048E1" w:rsidP="001879BA">
      <w:pPr>
        <w:pStyle w:val="BodyText"/>
        <w:sectPr w:rsidR="00F805B1" w:rsidSect="00AB6A5E">
          <w:headerReference w:type="default" r:id="rId18"/>
          <w:footerReference w:type="default" r:id="rId19"/>
          <w:type w:val="continuous"/>
          <w:pgSz w:w="12240" w:h="15840"/>
          <w:pgMar w:top="1440" w:right="1440" w:bottom="1440" w:left="1440" w:header="720" w:footer="720" w:gutter="0"/>
          <w:pgNumType w:fmt="lowerRoman"/>
          <w:cols w:space="720"/>
          <w:docGrid w:linePitch="360"/>
        </w:sectPr>
      </w:pPr>
      <w:r>
        <w:fldChar w:fldCharType="end"/>
      </w:r>
    </w:p>
    <w:p w14:paraId="0758EF93" w14:textId="54141E95" w:rsidR="00100F77" w:rsidRPr="001879BA" w:rsidRDefault="00100F77" w:rsidP="001879BA">
      <w:pPr>
        <w:pStyle w:val="Chapterbreak"/>
        <w:sectPr w:rsidR="00100F77" w:rsidRPr="001879BA" w:rsidSect="00AB6A5E">
          <w:headerReference w:type="default" r:id="rId20"/>
          <w:footerReference w:type="default" r:id="rId21"/>
          <w:pgSz w:w="12240" w:h="15840"/>
          <w:pgMar w:top="1440" w:right="1440" w:bottom="1440" w:left="1440" w:header="720" w:footer="720" w:gutter="0"/>
          <w:pgNumType w:start="1"/>
          <w:cols w:space="720"/>
          <w:vAlign w:val="center"/>
          <w:titlePg/>
          <w:docGrid w:linePitch="360"/>
        </w:sectPr>
      </w:pPr>
      <w:bookmarkStart w:id="1" w:name="_Toc315633716"/>
      <w:r w:rsidRPr="001879BA">
        <w:t>CHAPTER 1: SYSTEM OVERVIEW</w:t>
      </w:r>
      <w:bookmarkEnd w:id="1"/>
    </w:p>
    <w:p w14:paraId="51F413C9" w14:textId="77777777" w:rsidR="009823AE" w:rsidRPr="000B2E72" w:rsidRDefault="009823AE" w:rsidP="00F874DE">
      <w:pPr>
        <w:pStyle w:val="Heading1"/>
        <w:jc w:val="both"/>
      </w:pPr>
      <w:bookmarkStart w:id="2" w:name="_Toc314660581"/>
      <w:bookmarkStart w:id="3" w:name="_Toc11334514"/>
      <w:bookmarkStart w:id="4" w:name="_Toc74051731"/>
      <w:bookmarkStart w:id="5" w:name="_Toc90643116"/>
      <w:bookmarkStart w:id="6" w:name="_Toc230163007"/>
      <w:r w:rsidRPr="000B2E72">
        <w:t>SYSTEM OVERVIEW</w:t>
      </w:r>
      <w:bookmarkEnd w:id="2"/>
      <w:bookmarkEnd w:id="3"/>
      <w:bookmarkEnd w:id="4"/>
      <w:bookmarkEnd w:id="5"/>
      <w:bookmarkEnd w:id="6"/>
    </w:p>
    <w:p w14:paraId="1BA7DA04" w14:textId="76186B15" w:rsidR="009823AE" w:rsidRDefault="003411EA" w:rsidP="001879BA">
      <w:pPr>
        <w:pStyle w:val="BodyText"/>
      </w:pPr>
      <w:r>
        <w:t>This chapter</w:t>
      </w:r>
      <w:r w:rsidR="009823AE">
        <w:t xml:space="preserve"> is an introduction to HERMIT:</w:t>
      </w:r>
    </w:p>
    <w:p w14:paraId="116396AF" w14:textId="379B111B" w:rsidR="009823AE" w:rsidRPr="00BE5710" w:rsidRDefault="00A8141F" w:rsidP="00F874DE">
      <w:pPr>
        <w:pStyle w:val="UnorderedList"/>
        <w:ind w:left="810"/>
        <w:jc w:val="both"/>
        <w:rPr>
          <w:rStyle w:val="CrossRef"/>
        </w:rPr>
      </w:pPr>
      <w:bookmarkStart w:id="7" w:name="_Ref311212074"/>
      <w:bookmarkStart w:id="8" w:name="_Ref311212401"/>
      <w:r w:rsidRPr="00A8141F">
        <w:rPr>
          <w:rStyle w:val="CrossRef"/>
        </w:rPr>
        <w:t>Program Overview</w:t>
      </w:r>
    </w:p>
    <w:p w14:paraId="34987923" w14:textId="1C470C0D" w:rsidR="009823AE" w:rsidRDefault="00A8141F" w:rsidP="00F874DE">
      <w:pPr>
        <w:pStyle w:val="UnorderedList"/>
        <w:ind w:left="810"/>
        <w:jc w:val="both"/>
        <w:rPr>
          <w:rStyle w:val="CrossRef"/>
        </w:rPr>
      </w:pPr>
      <w:r w:rsidRPr="00A8141F">
        <w:rPr>
          <w:rStyle w:val="CrossRef"/>
        </w:rPr>
        <w:t>HERMIT Modules and Functionalities</w:t>
      </w:r>
    </w:p>
    <w:p w14:paraId="586C0B14" w14:textId="11607428" w:rsidR="009823AE" w:rsidRPr="00D06C17" w:rsidRDefault="00A8141F" w:rsidP="00F874DE">
      <w:pPr>
        <w:pStyle w:val="UnorderedList"/>
        <w:ind w:left="810"/>
        <w:jc w:val="both"/>
        <w:rPr>
          <w:rStyle w:val="CrossRef"/>
        </w:rPr>
      </w:pPr>
      <w:r w:rsidRPr="00A8141F">
        <w:rPr>
          <w:rStyle w:val="CrossRef"/>
        </w:rPr>
        <w:t>HECM-Key Business Process Flow (Simplified)</w:t>
      </w:r>
    </w:p>
    <w:p w14:paraId="43F1F687" w14:textId="09C48E44" w:rsidR="009823AE" w:rsidRPr="00BE5710" w:rsidRDefault="00A8141F" w:rsidP="00F874DE">
      <w:pPr>
        <w:pStyle w:val="UnorderedList"/>
        <w:ind w:left="810"/>
        <w:jc w:val="both"/>
        <w:rPr>
          <w:rStyle w:val="CrossRef"/>
        </w:rPr>
      </w:pPr>
      <w:r w:rsidRPr="00A8141F">
        <w:rPr>
          <w:rStyle w:val="CrossRef"/>
        </w:rPr>
        <w:t>System Functionality Overview</w:t>
      </w:r>
    </w:p>
    <w:p w14:paraId="348B60FA" w14:textId="77777777" w:rsidR="009823AE" w:rsidRDefault="009823AE" w:rsidP="00F874DE">
      <w:pPr>
        <w:pStyle w:val="Heading2"/>
        <w:jc w:val="both"/>
      </w:pPr>
      <w:bookmarkStart w:id="9" w:name="_Toc314660582"/>
      <w:bookmarkStart w:id="10" w:name="_Ref314671254"/>
      <w:bookmarkStart w:id="11" w:name="_Toc314752309"/>
      <w:bookmarkStart w:id="12" w:name="_Ref315208857"/>
      <w:bookmarkStart w:id="13" w:name="_Ref315208873"/>
      <w:bookmarkStart w:id="14" w:name="_Ref315208897"/>
      <w:bookmarkStart w:id="15" w:name="_Toc315633717"/>
      <w:bookmarkStart w:id="16" w:name="_Toc11334515"/>
      <w:bookmarkStart w:id="17" w:name="_Toc74051732"/>
      <w:bookmarkStart w:id="18" w:name="_Toc90643117"/>
      <w:bookmarkStart w:id="19" w:name="_Toc230163008"/>
      <w:r w:rsidRPr="000B2E72">
        <w:t xml:space="preserve">Program </w:t>
      </w:r>
      <w:r>
        <w:t>Overview</w:t>
      </w:r>
      <w:bookmarkStart w:id="20" w:name="_Toc304450215"/>
      <w:bookmarkEnd w:id="7"/>
      <w:bookmarkEnd w:id="8"/>
      <w:bookmarkEnd w:id="9"/>
      <w:bookmarkEnd w:id="10"/>
      <w:bookmarkEnd w:id="11"/>
      <w:bookmarkEnd w:id="12"/>
      <w:bookmarkEnd w:id="13"/>
      <w:bookmarkEnd w:id="14"/>
      <w:bookmarkEnd w:id="15"/>
      <w:bookmarkEnd w:id="16"/>
      <w:bookmarkEnd w:id="17"/>
      <w:bookmarkEnd w:id="18"/>
      <w:bookmarkEnd w:id="19"/>
    </w:p>
    <w:p w14:paraId="43B940F6" w14:textId="5CE24E19" w:rsidR="00B537C8" w:rsidRPr="001879BA" w:rsidRDefault="00B537C8" w:rsidP="001879BA">
      <w:pPr>
        <w:pStyle w:val="BodyText"/>
      </w:pPr>
      <w:r>
        <w:t>The Home Equity Conversion Mortgage (HECM</w:t>
      </w:r>
      <w:r w:rsidR="001A061C">
        <w:fldChar w:fldCharType="begin"/>
      </w:r>
      <w:r w:rsidR="001A061C">
        <w:instrText xml:space="preserve"> XE "</w:instrText>
      </w:r>
      <w:r w:rsidR="001A061C" w:rsidRPr="00041B1D">
        <w:instrText>HECM</w:instrText>
      </w:r>
      <w:r w:rsidR="001A061C">
        <w:instrText xml:space="preserve">" </w:instrText>
      </w:r>
      <w:r w:rsidR="001A061C">
        <w:fldChar w:fldCharType="end"/>
      </w:r>
      <w:r>
        <w:t xml:space="preserve">) program was introduced to enable eligible </w:t>
      </w:r>
      <w:r w:rsidR="00603484">
        <w:t xml:space="preserve">borrowers </w:t>
      </w:r>
      <w:r w:rsidRPr="001879BA">
        <w:t>(those who are at least 62 years old) to convert their home equity into cash assisting</w:t>
      </w:r>
      <w:r w:rsidR="00437F99">
        <w:t xml:space="preserve"> the borrowers</w:t>
      </w:r>
      <w:r w:rsidRPr="001879BA">
        <w:t xml:space="preserve"> to </w:t>
      </w:r>
      <w:r w:rsidR="00D402E1" w:rsidRPr="001879BA">
        <w:t>meet their</w:t>
      </w:r>
      <w:r w:rsidRPr="001879BA">
        <w:t xml:space="preserve"> individual needs without requiring to repay the loan</w:t>
      </w:r>
      <w:r w:rsidR="00437F99">
        <w:t>,</w:t>
      </w:r>
      <w:r w:rsidRPr="001879BA">
        <w:t xml:space="preserve"> as long as the </w:t>
      </w:r>
      <w:r w:rsidR="00603484">
        <w:t>borrower</w:t>
      </w:r>
      <w:r w:rsidR="00603484" w:rsidRPr="001879BA">
        <w:t xml:space="preserve"> </w:t>
      </w:r>
      <w:r w:rsidRPr="001879BA">
        <w:t>resides in the mortgaged home</w:t>
      </w:r>
      <w:r w:rsidR="00437F99">
        <w:t xml:space="preserve"> and </w:t>
      </w:r>
      <w:r w:rsidR="00603484">
        <w:t>keep</w:t>
      </w:r>
      <w:r w:rsidR="002D143E">
        <w:t>s</w:t>
      </w:r>
      <w:r w:rsidR="00603484">
        <w:t xml:space="preserve"> up the obligations of the mortgage. </w:t>
      </w:r>
      <w:r w:rsidRPr="001879BA">
        <w:t>To increase the liquidity of these loans and to protect the lenders from incurring losses due to non-repayment, the Federal Housing Administration (FHA) provides mortgage insurance to private lenders.</w:t>
      </w:r>
    </w:p>
    <w:p w14:paraId="3803BE74" w14:textId="6D93D4B7" w:rsidR="009823AE" w:rsidRPr="001879BA" w:rsidRDefault="009823AE" w:rsidP="001879BA">
      <w:pPr>
        <w:pStyle w:val="BodyText"/>
      </w:pPr>
      <w:r w:rsidRPr="001879BA">
        <w:t>This application provides an end-to-end solution (origination to disposition) on the HECM</w:t>
      </w:r>
      <w:r w:rsidR="0021097B">
        <w:t xml:space="preserve"> </w:t>
      </w:r>
      <w:r w:rsidR="00E4027B">
        <w:t>Case</w:t>
      </w:r>
      <w:r w:rsidRPr="001879BA">
        <w:t xml:space="preserve"> processing activities and assists FHA in efficiently managing the HECM portfolio.</w:t>
      </w:r>
    </w:p>
    <w:p w14:paraId="02AE298F" w14:textId="50EB1A30" w:rsidR="009823AE" w:rsidRPr="00C852CA" w:rsidRDefault="009823AE" w:rsidP="00F874DE">
      <w:pPr>
        <w:pStyle w:val="Heading3"/>
        <w:ind w:left="1080" w:hanging="1080"/>
        <w:jc w:val="both"/>
      </w:pPr>
      <w:bookmarkStart w:id="21" w:name="_Toc314660583"/>
      <w:bookmarkStart w:id="22" w:name="_Toc314752310"/>
      <w:bookmarkStart w:id="23" w:name="_Toc315633718"/>
      <w:bookmarkStart w:id="24" w:name="_Toc11334516"/>
      <w:bookmarkStart w:id="25" w:name="_Toc74051733"/>
      <w:bookmarkStart w:id="26" w:name="_Toc90643118"/>
      <w:bookmarkStart w:id="27" w:name="_Toc230163009"/>
      <w:r w:rsidRPr="00C852CA">
        <w:t xml:space="preserve">About the </w:t>
      </w:r>
      <w:r>
        <w:t>S</w:t>
      </w:r>
      <w:r w:rsidRPr="00C852CA">
        <w:t>ystem</w:t>
      </w:r>
      <w:bookmarkEnd w:id="20"/>
      <w:bookmarkEnd w:id="21"/>
      <w:bookmarkEnd w:id="22"/>
      <w:bookmarkEnd w:id="23"/>
      <w:bookmarkEnd w:id="24"/>
      <w:bookmarkEnd w:id="25"/>
      <w:bookmarkEnd w:id="26"/>
      <w:bookmarkEnd w:id="27"/>
      <w:r>
        <w:fldChar w:fldCharType="begin"/>
      </w:r>
      <w:r>
        <w:instrText xml:space="preserve"> XE "</w:instrText>
      </w:r>
      <w:r w:rsidR="00C23872">
        <w:instrText>Reverse Mortgage Definition</w:instrText>
      </w:r>
      <w:r>
        <w:instrText xml:space="preserve">" </w:instrText>
      </w:r>
      <w:r>
        <w:fldChar w:fldCharType="end"/>
      </w:r>
    </w:p>
    <w:p w14:paraId="6E7CF603" w14:textId="3D8E2DEB" w:rsidR="009823AE" w:rsidRDefault="009823AE" w:rsidP="001879BA">
      <w:pPr>
        <w:pStyle w:val="BodyText"/>
      </w:pPr>
      <w:bookmarkStart w:id="28" w:name="_Toc299612658"/>
      <w:bookmarkStart w:id="29" w:name="_Toc304450216"/>
      <w:r>
        <w:t>HUD’s</w:t>
      </w:r>
      <w:r w:rsidRPr="00EE554D">
        <w:t xml:space="preserve"> Home Equity </w:t>
      </w:r>
      <w:r>
        <w:t xml:space="preserve">Reverse </w:t>
      </w:r>
      <w:r w:rsidRPr="00EE554D">
        <w:t xml:space="preserve">Mortgage </w:t>
      </w:r>
      <w:r>
        <w:t xml:space="preserve">Information Technology </w:t>
      </w:r>
      <w:r w:rsidRPr="00EE554D">
        <w:t>(HE</w:t>
      </w:r>
      <w:r>
        <w:t>RMIT</w:t>
      </w:r>
      <w:r w:rsidR="001A061C">
        <w:fldChar w:fldCharType="begin"/>
      </w:r>
      <w:r w:rsidR="001A061C">
        <w:instrText xml:space="preserve"> XE "</w:instrText>
      </w:r>
      <w:r w:rsidR="001A061C" w:rsidRPr="00041B1D">
        <w:instrText>HERMIT</w:instrText>
      </w:r>
      <w:r w:rsidR="001A061C">
        <w:instrText xml:space="preserve">" </w:instrText>
      </w:r>
      <w:r w:rsidR="001A061C">
        <w:fldChar w:fldCharType="end"/>
      </w:r>
      <w:r w:rsidRPr="00EE554D">
        <w:t xml:space="preserve">) </w:t>
      </w:r>
      <w:r>
        <w:t xml:space="preserve">application is the centerpiece of </w:t>
      </w:r>
      <w:r w:rsidRPr="00EE554D">
        <w:t xml:space="preserve">a newly designed and streamlined business </w:t>
      </w:r>
      <w:r>
        <w:t>service</w:t>
      </w:r>
      <w:r w:rsidRPr="00EE554D">
        <w:t xml:space="preserve"> that manages and tracks the </w:t>
      </w:r>
      <w:r>
        <w:t>l</w:t>
      </w:r>
      <w:r w:rsidRPr="00EE554D">
        <w:t>oans i</w:t>
      </w:r>
      <w:r>
        <w:t>n HUD’s Mutual Mortgage Insurance (MMI) fund</w:t>
      </w:r>
      <w:r w:rsidRPr="00EE554D">
        <w:t>. H</w:t>
      </w:r>
      <w:r>
        <w:t xml:space="preserve">ERMIT consists of a </w:t>
      </w:r>
      <w:r w:rsidR="00573A4E">
        <w:t>Servicing Module (</w:t>
      </w:r>
      <w:r w:rsidR="00F6740E">
        <w:t>SM</w:t>
      </w:r>
      <w:r w:rsidR="00573A4E">
        <w:t>)</w:t>
      </w:r>
      <w:r>
        <w:t xml:space="preserve">, and </w:t>
      </w:r>
      <w:r w:rsidRPr="00EE554D">
        <w:t xml:space="preserve">an </w:t>
      </w:r>
      <w:r w:rsidR="00573A4E">
        <w:t>Accounting Module</w:t>
      </w:r>
      <w:r w:rsidRPr="00EE554D">
        <w:t xml:space="preserve"> </w:t>
      </w:r>
      <w:r w:rsidR="00F6740E">
        <w:t xml:space="preserve">(AM) </w:t>
      </w:r>
      <w:r w:rsidRPr="00EE554D">
        <w:t>to track loans</w:t>
      </w:r>
      <w:r w:rsidR="00A01356">
        <w:t xml:space="preserve">, </w:t>
      </w:r>
      <w:r w:rsidRPr="00EE554D">
        <w:t>calculate and record associated financial transactions.</w:t>
      </w:r>
      <w:r>
        <w:t xml:space="preserve"> This user guide is focused on the Servicing Module only. The Accounting Module has </w:t>
      </w:r>
      <w:r w:rsidR="00B537C8">
        <w:t xml:space="preserve">a separate </w:t>
      </w:r>
      <w:r>
        <w:t>user guide for the HUD Accounting General Ledger Division (GLD) staff.</w:t>
      </w:r>
    </w:p>
    <w:p w14:paraId="4AF6D198" w14:textId="77777777" w:rsidR="009823AE" w:rsidRDefault="009823AE" w:rsidP="00F874DE">
      <w:pPr>
        <w:pStyle w:val="Heading3"/>
        <w:ind w:left="1080" w:hanging="1080"/>
        <w:jc w:val="both"/>
      </w:pPr>
      <w:bookmarkStart w:id="30" w:name="_Toc314660584"/>
      <w:bookmarkStart w:id="31" w:name="_Toc314752311"/>
      <w:bookmarkStart w:id="32" w:name="_Toc315633719"/>
      <w:bookmarkStart w:id="33" w:name="_Toc11334517"/>
      <w:bookmarkStart w:id="34" w:name="_Toc74051734"/>
      <w:bookmarkStart w:id="35" w:name="_Toc90643119"/>
      <w:bookmarkStart w:id="36" w:name="_Toc230163010"/>
      <w:r>
        <w:t>Background</w:t>
      </w:r>
      <w:bookmarkEnd w:id="28"/>
      <w:bookmarkEnd w:id="29"/>
      <w:bookmarkEnd w:id="30"/>
      <w:bookmarkEnd w:id="31"/>
      <w:bookmarkEnd w:id="32"/>
      <w:bookmarkEnd w:id="33"/>
      <w:bookmarkEnd w:id="34"/>
      <w:bookmarkEnd w:id="35"/>
      <w:bookmarkEnd w:id="36"/>
    </w:p>
    <w:p w14:paraId="79D39267" w14:textId="5C36EF06" w:rsidR="009823AE" w:rsidRDefault="009823AE" w:rsidP="001879BA">
      <w:pPr>
        <w:pStyle w:val="BodyText"/>
      </w:pPr>
      <w:r w:rsidRPr="00A16E29">
        <w:t xml:space="preserve">The Servicing Module </w:t>
      </w:r>
      <w:r>
        <w:t>is built on a Commercial Off-The-Shelf (COTS) product</w:t>
      </w:r>
      <w:r w:rsidR="00EE28E1">
        <w:t>.</w:t>
      </w:r>
      <w:r>
        <w:t xml:space="preserve">  </w:t>
      </w:r>
      <w:r w:rsidRPr="003A2971">
        <w:t xml:space="preserve">The HERMIT </w:t>
      </w:r>
      <w:r>
        <w:t>Servicing Module:</w:t>
      </w:r>
    </w:p>
    <w:p w14:paraId="44A45F9F" w14:textId="77777777" w:rsidR="009823AE" w:rsidRPr="003A2971" w:rsidRDefault="009823AE" w:rsidP="00F874DE">
      <w:pPr>
        <w:pStyle w:val="UnorderedList"/>
        <w:jc w:val="both"/>
      </w:pPr>
      <w:r>
        <w:t xml:space="preserve">Manages servicing </w:t>
      </w:r>
      <w:r w:rsidRPr="003A2971">
        <w:t>activities throughout the loan lifecycle</w:t>
      </w:r>
    </w:p>
    <w:p w14:paraId="70F5274F" w14:textId="7952CBC3" w:rsidR="009823AE" w:rsidRPr="003A2971" w:rsidRDefault="009823AE" w:rsidP="00F874DE">
      <w:pPr>
        <w:pStyle w:val="UnorderedList"/>
        <w:jc w:val="both"/>
      </w:pPr>
      <w:r w:rsidRPr="003A2971">
        <w:t xml:space="preserve">Accurately </w:t>
      </w:r>
      <w:r>
        <w:t>manages</w:t>
      </w:r>
      <w:r w:rsidRPr="003A2971">
        <w:t xml:space="preserve"> </w:t>
      </w:r>
      <w:r w:rsidR="0021097B">
        <w:t xml:space="preserve">HECM </w:t>
      </w:r>
      <w:r w:rsidR="00E4027B">
        <w:t>Case</w:t>
      </w:r>
      <w:r w:rsidRPr="003A2971">
        <w:t xml:space="preserve">s by </w:t>
      </w:r>
      <w:r w:rsidR="00D402E1">
        <w:t>C</w:t>
      </w:r>
      <w:r w:rsidRPr="003A2971">
        <w:t xml:space="preserve">ase </w:t>
      </w:r>
      <w:r w:rsidR="00D402E1">
        <w:t>S</w:t>
      </w:r>
      <w:r w:rsidRPr="003A2971">
        <w:t xml:space="preserve">tatus and </w:t>
      </w:r>
      <w:r w:rsidR="00D402E1">
        <w:t>Case S</w:t>
      </w:r>
      <w:r w:rsidRPr="003A2971">
        <w:t>ub-</w:t>
      </w:r>
      <w:r w:rsidR="00D402E1">
        <w:t>S</w:t>
      </w:r>
      <w:r w:rsidRPr="003A2971">
        <w:t>tatus</w:t>
      </w:r>
    </w:p>
    <w:p w14:paraId="07F1E5A8" w14:textId="77777777" w:rsidR="009823AE" w:rsidRPr="003A2971" w:rsidRDefault="009823AE" w:rsidP="00F874DE">
      <w:pPr>
        <w:pStyle w:val="UnorderedList"/>
        <w:jc w:val="both"/>
      </w:pPr>
      <w:r w:rsidRPr="003A2971">
        <w:t>Calculate</w:t>
      </w:r>
      <w:r>
        <w:t>s</w:t>
      </w:r>
      <w:r w:rsidRPr="003A2971">
        <w:t xml:space="preserve"> and collect</w:t>
      </w:r>
      <w:r>
        <w:t>s Mortgage Insurance P</w:t>
      </w:r>
      <w:r w:rsidRPr="003A2971">
        <w:t>remium</w:t>
      </w:r>
      <w:r>
        <w:t>s (MIP)</w:t>
      </w:r>
    </w:p>
    <w:p w14:paraId="66041D58" w14:textId="77777777" w:rsidR="009823AE" w:rsidRPr="003A2971" w:rsidRDefault="009823AE" w:rsidP="00F874DE">
      <w:pPr>
        <w:pStyle w:val="UnorderedList"/>
        <w:jc w:val="both"/>
      </w:pPr>
      <w:r w:rsidRPr="003A2971">
        <w:t>Manage</w:t>
      </w:r>
      <w:r>
        <w:t>s</w:t>
      </w:r>
      <w:r w:rsidRPr="003A2971">
        <w:t xml:space="preserve"> HUD</w:t>
      </w:r>
      <w:r>
        <w:t>-</w:t>
      </w:r>
      <w:r w:rsidRPr="003A2971">
        <w:t xml:space="preserve">assigned </w:t>
      </w:r>
      <w:r>
        <w:t>N</w:t>
      </w:r>
      <w:r w:rsidRPr="003A2971">
        <w:t xml:space="preserve">otes </w:t>
      </w:r>
    </w:p>
    <w:p w14:paraId="46E6A577" w14:textId="77777777" w:rsidR="009823AE" w:rsidRPr="003A2971" w:rsidRDefault="009823AE" w:rsidP="00F874DE">
      <w:pPr>
        <w:pStyle w:val="UnorderedList"/>
        <w:jc w:val="both"/>
      </w:pPr>
      <w:r w:rsidRPr="003A2971">
        <w:t>Support</w:t>
      </w:r>
      <w:r>
        <w:t>s</w:t>
      </w:r>
      <w:r w:rsidRPr="003A2971">
        <w:t xml:space="preserve"> management/budgetary reporting</w:t>
      </w:r>
    </w:p>
    <w:p w14:paraId="1966A0AC" w14:textId="77777777" w:rsidR="009823AE" w:rsidRPr="003A2971" w:rsidRDefault="009823AE" w:rsidP="00F874DE">
      <w:pPr>
        <w:pStyle w:val="UnorderedList"/>
        <w:jc w:val="both"/>
      </w:pPr>
      <w:r w:rsidRPr="003A2971">
        <w:t>Support</w:t>
      </w:r>
      <w:r>
        <w:t>s</w:t>
      </w:r>
      <w:r w:rsidRPr="003A2971">
        <w:t xml:space="preserve"> monthly loan balance reconciliations</w:t>
      </w:r>
    </w:p>
    <w:p w14:paraId="112EA32E" w14:textId="77777777" w:rsidR="009823AE" w:rsidRPr="003A2971" w:rsidRDefault="009823AE" w:rsidP="00F874DE">
      <w:pPr>
        <w:pStyle w:val="UnorderedList"/>
        <w:jc w:val="both"/>
      </w:pPr>
      <w:r>
        <w:t>Supports r</w:t>
      </w:r>
      <w:r w:rsidRPr="003A2971">
        <w:t xml:space="preserve">epair </w:t>
      </w:r>
      <w:r>
        <w:t>a</w:t>
      </w:r>
      <w:r w:rsidRPr="003A2971">
        <w:t>dministration</w:t>
      </w:r>
    </w:p>
    <w:p w14:paraId="4536D422" w14:textId="77777777" w:rsidR="009823AE" w:rsidRPr="003A2971" w:rsidRDefault="009823AE" w:rsidP="00F874DE">
      <w:pPr>
        <w:pStyle w:val="UnorderedList"/>
        <w:jc w:val="both"/>
      </w:pPr>
      <w:r w:rsidRPr="003A2971">
        <w:t>Calculate</w:t>
      </w:r>
      <w:r>
        <w:t xml:space="preserve">s Claims </w:t>
      </w:r>
      <w:r w:rsidRPr="003A2971">
        <w:t>payments</w:t>
      </w:r>
    </w:p>
    <w:p w14:paraId="6374ED92" w14:textId="77777777" w:rsidR="009823AE" w:rsidRDefault="009823AE" w:rsidP="00F874DE">
      <w:pPr>
        <w:pStyle w:val="UnorderedList"/>
        <w:jc w:val="both"/>
      </w:pPr>
      <w:r w:rsidRPr="003A2971">
        <w:t>Terminate</w:t>
      </w:r>
      <w:r>
        <w:t xml:space="preserve">s </w:t>
      </w:r>
      <w:r w:rsidRPr="003A2971">
        <w:t>insurance for a loan</w:t>
      </w:r>
    </w:p>
    <w:p w14:paraId="17CAF659" w14:textId="3BCF588A" w:rsidR="009823AE" w:rsidRDefault="009823AE" w:rsidP="001879BA">
      <w:pPr>
        <w:pStyle w:val="BodyText"/>
      </w:pPr>
      <w:bookmarkStart w:id="37" w:name="_Toc314660585"/>
      <w:bookmarkStart w:id="38" w:name="_Toc314752312"/>
      <w:r>
        <w:t>These and other functions will be explained in detail within this User Guide.</w:t>
      </w:r>
    </w:p>
    <w:p w14:paraId="1C848BD0" w14:textId="7562557B" w:rsidR="004225AF" w:rsidRPr="004225AF" w:rsidRDefault="004225AF" w:rsidP="004225AF">
      <w:pPr>
        <w:rPr>
          <w:lang w:bidi="en-US"/>
        </w:rPr>
      </w:pPr>
    </w:p>
    <w:p w14:paraId="587643BF" w14:textId="6DE4EF7F" w:rsidR="004225AF" w:rsidRPr="004225AF" w:rsidRDefault="004225AF" w:rsidP="004225AF">
      <w:pPr>
        <w:tabs>
          <w:tab w:val="left" w:pos="2780"/>
        </w:tabs>
        <w:rPr>
          <w:lang w:bidi="en-US"/>
        </w:rPr>
      </w:pPr>
      <w:r>
        <w:rPr>
          <w:lang w:bidi="en-US"/>
        </w:rPr>
        <w:tab/>
      </w:r>
    </w:p>
    <w:p w14:paraId="605974EB" w14:textId="77777777" w:rsidR="009823AE" w:rsidRDefault="009823AE" w:rsidP="00F874DE">
      <w:pPr>
        <w:pStyle w:val="Heading3"/>
        <w:ind w:left="1080" w:hanging="1080"/>
        <w:jc w:val="both"/>
      </w:pPr>
      <w:bookmarkStart w:id="39" w:name="_Toc315633720"/>
      <w:bookmarkStart w:id="40" w:name="_Toc11334518"/>
      <w:bookmarkStart w:id="41" w:name="_Toc74051735"/>
      <w:bookmarkStart w:id="42" w:name="_Toc90643120"/>
      <w:bookmarkStart w:id="43" w:name="_Toc230163011"/>
      <w:r>
        <w:t>About this User Guide</w:t>
      </w:r>
      <w:bookmarkEnd w:id="37"/>
      <w:bookmarkEnd w:id="38"/>
      <w:bookmarkEnd w:id="39"/>
      <w:bookmarkEnd w:id="40"/>
      <w:bookmarkEnd w:id="41"/>
      <w:bookmarkEnd w:id="42"/>
      <w:bookmarkEnd w:id="43"/>
    </w:p>
    <w:p w14:paraId="62E74B3D" w14:textId="54B0F559" w:rsidR="009823AE" w:rsidRPr="00FE1F97" w:rsidRDefault="009823AE" w:rsidP="001879BA">
      <w:pPr>
        <w:pStyle w:val="BodyText"/>
      </w:pPr>
      <w:r>
        <w:t xml:space="preserve">This document is a business service guide which provides instructions </w:t>
      </w:r>
      <w:r w:rsidRPr="00FE1F97">
        <w:t xml:space="preserve">on the use of the </w:t>
      </w:r>
      <w:r>
        <w:t xml:space="preserve">Servicing Module </w:t>
      </w:r>
      <w:r w:rsidR="00A62F3E" w:rsidRPr="00A70A5B">
        <w:rPr>
          <w:rFonts w:asciiTheme="majorHAnsi" w:hAnsiTheme="majorHAnsi"/>
        </w:rPr>
        <w:t xml:space="preserve">and </w:t>
      </w:r>
      <w:r w:rsidR="00A62F3E" w:rsidRPr="00A70A5B">
        <w:rPr>
          <w:rFonts w:asciiTheme="majorHAnsi" w:eastAsiaTheme="minorHAnsi" w:hAnsiTheme="majorHAnsi" w:cs="Tahoma"/>
          <w:color w:val="000000"/>
        </w:rPr>
        <w:t>is not intended to establish or disseminate HUD</w:t>
      </w:r>
      <w:r w:rsidR="00A62F3E" w:rsidRPr="00FE1F97">
        <w:t xml:space="preserve"> </w:t>
      </w:r>
      <w:r w:rsidRPr="00FE1F97">
        <w:t>program policy.</w:t>
      </w:r>
    </w:p>
    <w:p w14:paraId="5E3E4444" w14:textId="77777777" w:rsidR="009823AE" w:rsidRDefault="009823AE" w:rsidP="00F874DE">
      <w:pPr>
        <w:pStyle w:val="Heading2"/>
        <w:jc w:val="both"/>
      </w:pPr>
      <w:bookmarkStart w:id="44" w:name="_Ref311212099"/>
      <w:bookmarkStart w:id="45" w:name="_Ref311212410"/>
      <w:bookmarkStart w:id="46" w:name="_Toc314660586"/>
      <w:bookmarkStart w:id="47" w:name="_Toc314752313"/>
      <w:bookmarkStart w:id="48" w:name="_Toc315633721"/>
      <w:bookmarkStart w:id="49" w:name="_Toc11334519"/>
      <w:bookmarkStart w:id="50" w:name="_Toc74051736"/>
      <w:bookmarkStart w:id="51" w:name="_Toc90643121"/>
      <w:bookmarkStart w:id="52" w:name="_Toc230163012"/>
      <w:r>
        <w:t>HERMIT Modules and Functionalities</w:t>
      </w:r>
      <w:bookmarkEnd w:id="44"/>
      <w:bookmarkEnd w:id="45"/>
      <w:bookmarkEnd w:id="46"/>
      <w:bookmarkEnd w:id="47"/>
      <w:bookmarkEnd w:id="48"/>
      <w:bookmarkEnd w:id="49"/>
      <w:bookmarkEnd w:id="50"/>
      <w:bookmarkEnd w:id="51"/>
      <w:bookmarkEnd w:id="52"/>
    </w:p>
    <w:p w14:paraId="15CDCE21" w14:textId="5B3A8CF4" w:rsidR="009823AE" w:rsidRPr="003A2971" w:rsidRDefault="009823AE" w:rsidP="001879BA">
      <w:pPr>
        <w:pStyle w:val="BodyText"/>
      </w:pPr>
      <w:r>
        <w:t>As mentioned earlier, HERMIT has two modules</w:t>
      </w:r>
      <w:r w:rsidR="007C3D3C">
        <w:t>,</w:t>
      </w:r>
      <w:r>
        <w:t xml:space="preserve"> and key functionalities of each are listed below.  </w:t>
      </w:r>
    </w:p>
    <w:p w14:paraId="13699145" w14:textId="7825ABF0" w:rsidR="009823AE" w:rsidRDefault="009823AE" w:rsidP="00F874DE">
      <w:pPr>
        <w:pStyle w:val="UnorderedList"/>
        <w:jc w:val="both"/>
      </w:pPr>
      <w:r>
        <w:t xml:space="preserve">The </w:t>
      </w:r>
      <w:r w:rsidRPr="003A2971">
        <w:t xml:space="preserve">Servicing </w:t>
      </w:r>
      <w:r>
        <w:t>M</w:t>
      </w:r>
      <w:r w:rsidRPr="003A2971">
        <w:t>odule</w:t>
      </w:r>
      <w:r w:rsidR="001A061C">
        <w:fldChar w:fldCharType="begin"/>
      </w:r>
      <w:r w:rsidR="001A061C">
        <w:instrText xml:space="preserve"> XE "</w:instrText>
      </w:r>
      <w:r w:rsidR="001A061C" w:rsidRPr="00041B1D">
        <w:instrText>Servicing Module</w:instrText>
      </w:r>
      <w:r w:rsidR="001A061C">
        <w:instrText xml:space="preserve">" </w:instrText>
      </w:r>
      <w:r w:rsidR="001A061C">
        <w:fldChar w:fldCharType="end"/>
      </w:r>
      <w:r w:rsidR="00B537C8">
        <w:t xml:space="preserve"> includes the following major components</w:t>
      </w:r>
      <w:r>
        <w:t>:</w:t>
      </w:r>
    </w:p>
    <w:p w14:paraId="53F6D045" w14:textId="77777777" w:rsidR="009823AE" w:rsidRPr="00456589" w:rsidRDefault="009823AE" w:rsidP="006C3C3F">
      <w:pPr>
        <w:pStyle w:val="UnorderedListIndent"/>
        <w:numPr>
          <w:ilvl w:val="1"/>
          <w:numId w:val="39"/>
        </w:numPr>
        <w:jc w:val="both"/>
      </w:pPr>
      <w:r w:rsidRPr="00456589">
        <w:t>Loan Setup/Premiums Collection</w:t>
      </w:r>
    </w:p>
    <w:p w14:paraId="3EA0B67E" w14:textId="63D43BF4" w:rsidR="009823AE" w:rsidRPr="00456589" w:rsidRDefault="009823AE" w:rsidP="006C3C3F">
      <w:pPr>
        <w:pStyle w:val="UnorderedListIndent"/>
        <w:numPr>
          <w:ilvl w:val="1"/>
          <w:numId w:val="39"/>
        </w:numPr>
        <w:jc w:val="both"/>
      </w:pPr>
      <w:r w:rsidRPr="00456589">
        <w:t xml:space="preserve">General Servicing activities for Insurance-In-Force </w:t>
      </w:r>
      <w:r w:rsidR="00F6740E">
        <w:t xml:space="preserve">(IIF) </w:t>
      </w:r>
      <w:r w:rsidRPr="00456589">
        <w:t xml:space="preserve">cases and Assigned loans </w:t>
      </w:r>
    </w:p>
    <w:p w14:paraId="3685C7EE" w14:textId="77777777" w:rsidR="009823AE" w:rsidRPr="00456589" w:rsidRDefault="009823AE" w:rsidP="006C3C3F">
      <w:pPr>
        <w:pStyle w:val="UnorderedListIndent"/>
        <w:numPr>
          <w:ilvl w:val="1"/>
          <w:numId w:val="39"/>
        </w:numPr>
        <w:jc w:val="both"/>
      </w:pPr>
      <w:r w:rsidRPr="00456589">
        <w:t>Claims processing</w:t>
      </w:r>
    </w:p>
    <w:p w14:paraId="4553CC3A" w14:textId="35A2903D" w:rsidR="009823AE" w:rsidRDefault="009823AE" w:rsidP="00F874DE">
      <w:pPr>
        <w:pStyle w:val="UnorderedList"/>
        <w:jc w:val="both"/>
      </w:pPr>
      <w:r>
        <w:t>The Accounting Module</w:t>
      </w:r>
      <w:r w:rsidR="001A061C">
        <w:fldChar w:fldCharType="begin"/>
      </w:r>
      <w:r w:rsidR="001A061C">
        <w:instrText xml:space="preserve"> XE "</w:instrText>
      </w:r>
      <w:r w:rsidR="001A061C" w:rsidRPr="00041B1D">
        <w:instrText>Accounting Module</w:instrText>
      </w:r>
      <w:r w:rsidR="001A061C">
        <w:instrText xml:space="preserve">" </w:instrText>
      </w:r>
      <w:r w:rsidR="001A061C">
        <w:fldChar w:fldCharType="end"/>
      </w:r>
      <w:r w:rsidR="00B537C8">
        <w:t xml:space="preserve"> i</w:t>
      </w:r>
      <w:r>
        <w:t>ncludes the following</w:t>
      </w:r>
      <w:r w:rsidR="00B537C8">
        <w:t xml:space="preserve"> major components</w:t>
      </w:r>
      <w:r>
        <w:t>:</w:t>
      </w:r>
    </w:p>
    <w:p w14:paraId="3ACEB3F3" w14:textId="3EF948AF" w:rsidR="009823AE" w:rsidRDefault="009823AE" w:rsidP="006C3C3F">
      <w:pPr>
        <w:pStyle w:val="UnorderedListIndent"/>
        <w:numPr>
          <w:ilvl w:val="1"/>
          <w:numId w:val="39"/>
        </w:numPr>
        <w:jc w:val="both"/>
      </w:pPr>
      <w:r>
        <w:t>R</w:t>
      </w:r>
      <w:r w:rsidRPr="003A2971">
        <w:t>ecor</w:t>
      </w:r>
      <w:r w:rsidRPr="00456589">
        <w:t>d</w:t>
      </w:r>
      <w:r>
        <w:t>ing</w:t>
      </w:r>
      <w:r w:rsidRPr="003A2971">
        <w:t xml:space="preserve"> the </w:t>
      </w:r>
      <w:r w:rsidR="00F6740E">
        <w:t>G</w:t>
      </w:r>
      <w:r w:rsidRPr="003A2971">
        <w:t xml:space="preserve">eneral </w:t>
      </w:r>
      <w:r w:rsidR="00F6740E">
        <w:t>L</w:t>
      </w:r>
      <w:r w:rsidRPr="003A2971">
        <w:t xml:space="preserve">edger </w:t>
      </w:r>
      <w:r w:rsidR="00F6740E">
        <w:t xml:space="preserve">(GL) </w:t>
      </w:r>
      <w:r w:rsidRPr="003A2971">
        <w:t xml:space="preserve">impact of financial </w:t>
      </w:r>
      <w:r>
        <w:t xml:space="preserve">transactions </w:t>
      </w:r>
      <w:r w:rsidRPr="003A2971">
        <w:t xml:space="preserve">originating in the Servicing </w:t>
      </w:r>
      <w:r>
        <w:t>M</w:t>
      </w:r>
      <w:r w:rsidRPr="003A2971">
        <w:t>odule</w:t>
      </w:r>
      <w:r w:rsidR="00105AC4">
        <w:t xml:space="preserve">, </w:t>
      </w:r>
      <w:r w:rsidR="00F933F3">
        <w:t>payoffs,</w:t>
      </w:r>
      <w:r w:rsidR="00105AC4">
        <w:t xml:space="preserve"> and reporting</w:t>
      </w:r>
    </w:p>
    <w:p w14:paraId="26DA33D1" w14:textId="2F4D69D3" w:rsidR="009823AE" w:rsidRDefault="00D069AE" w:rsidP="001879BA">
      <w:pPr>
        <w:pStyle w:val="BodyText"/>
      </w:pPr>
      <w:r w:rsidRPr="00A62F3E">
        <w:t>Both modules</w:t>
      </w:r>
      <w:r w:rsidR="009823AE" w:rsidRPr="00A62F3E">
        <w:t xml:space="preserve"> are tightly coupled together and </w:t>
      </w:r>
      <w:r w:rsidR="00A62F3E" w:rsidRPr="00A62F3E">
        <w:rPr>
          <w:rFonts w:eastAsiaTheme="minorHAnsi" w:cs="Tahoma"/>
          <w:color w:val="000000"/>
        </w:rPr>
        <w:t xml:space="preserve">exchange data pertaining to receivables and </w:t>
      </w:r>
      <w:r w:rsidR="00F6740E" w:rsidRPr="00A62F3E">
        <w:rPr>
          <w:rFonts w:eastAsiaTheme="minorHAnsi" w:cs="Tahoma"/>
          <w:color w:val="000000"/>
        </w:rPr>
        <w:t>collections,</w:t>
      </w:r>
      <w:r w:rsidR="00A62F3E" w:rsidRPr="00A62F3E">
        <w:rPr>
          <w:rFonts w:eastAsiaTheme="minorHAnsi" w:cs="Tahoma"/>
          <w:color w:val="000000"/>
        </w:rPr>
        <w:t xml:space="preserve"> and payables and disbursements </w:t>
      </w:r>
      <w:r w:rsidR="00F6740E" w:rsidRPr="00A62F3E">
        <w:rPr>
          <w:rFonts w:eastAsiaTheme="minorHAnsi" w:cs="Tahoma"/>
          <w:color w:val="000000"/>
        </w:rPr>
        <w:t>daily</w:t>
      </w:r>
      <w:r w:rsidR="009823AE" w:rsidRPr="00A62F3E">
        <w:t>. They are interfaced with key legacy systems such as Computerized</w:t>
      </w:r>
      <w:r w:rsidR="009823AE">
        <w:t xml:space="preserve"> Home Underwriting Management System (CHUMS) for loan setup, Treasury (Pay.gov) for collections and disbursements,</w:t>
      </w:r>
      <w:r w:rsidR="009823AE" w:rsidRPr="00DC299F">
        <w:t xml:space="preserve"> </w:t>
      </w:r>
      <w:r w:rsidR="009823AE">
        <w:t xml:space="preserve">and </w:t>
      </w:r>
      <w:r w:rsidR="009823AE" w:rsidRPr="003A2971">
        <w:t>FHA Subsidiary Ledger</w:t>
      </w:r>
      <w:r w:rsidR="009823AE">
        <w:t xml:space="preserve"> (FHASL) for the recording of General Ledger entries amongst other systems. </w:t>
      </w:r>
    </w:p>
    <w:p w14:paraId="13FA612B" w14:textId="77777777" w:rsidR="00D069AE" w:rsidRDefault="00D069AE" w:rsidP="00F874DE">
      <w:pPr>
        <w:pStyle w:val="UnorderedList"/>
        <w:numPr>
          <w:ilvl w:val="0"/>
          <w:numId w:val="0"/>
        </w:numPr>
        <w:ind w:left="18"/>
        <w:jc w:val="both"/>
      </w:pPr>
    </w:p>
    <w:p w14:paraId="1C0297CB" w14:textId="6CBC0A67" w:rsidR="009823AE" w:rsidRDefault="009823AE" w:rsidP="00F874DE">
      <w:pPr>
        <w:pStyle w:val="UnorderedList"/>
        <w:numPr>
          <w:ilvl w:val="0"/>
          <w:numId w:val="0"/>
        </w:numPr>
        <w:ind w:left="18"/>
        <w:jc w:val="both"/>
      </w:pPr>
      <w:r>
        <w:t xml:space="preserve">In the </w:t>
      </w:r>
      <w:r w:rsidR="00D069AE">
        <w:t xml:space="preserve">below </w:t>
      </w:r>
      <w:r>
        <w:t>section</w:t>
      </w:r>
      <w:r w:rsidR="00D069AE">
        <w:t>s</w:t>
      </w:r>
      <w:r w:rsidR="00622EB4">
        <w:t xml:space="preserve">, the constituents of the two </w:t>
      </w:r>
      <w:r>
        <w:t xml:space="preserve">modules </w:t>
      </w:r>
      <w:r w:rsidR="00D069AE">
        <w:t>are briefly explained</w:t>
      </w:r>
      <w:r>
        <w:t xml:space="preserve">. </w:t>
      </w:r>
    </w:p>
    <w:p w14:paraId="2A86096F" w14:textId="77777777" w:rsidR="009823AE" w:rsidRPr="00BB3AD4" w:rsidRDefault="009823AE" w:rsidP="00F874DE">
      <w:pPr>
        <w:pStyle w:val="Heading3"/>
        <w:ind w:left="1080" w:hanging="1080"/>
        <w:jc w:val="both"/>
      </w:pPr>
      <w:bookmarkStart w:id="53" w:name="_Toc314660587"/>
      <w:bookmarkStart w:id="54" w:name="_Toc314752314"/>
      <w:bookmarkStart w:id="55" w:name="_Toc315633722"/>
      <w:bookmarkStart w:id="56" w:name="_Toc11334520"/>
      <w:bookmarkStart w:id="57" w:name="_Toc74051737"/>
      <w:bookmarkStart w:id="58" w:name="_Toc90643122"/>
      <w:bookmarkStart w:id="59" w:name="_Toc230163013"/>
      <w:r>
        <w:t>Loan Setup/Premiums Collection</w:t>
      </w:r>
      <w:bookmarkEnd w:id="53"/>
      <w:bookmarkEnd w:id="54"/>
      <w:bookmarkEnd w:id="55"/>
      <w:bookmarkEnd w:id="56"/>
      <w:bookmarkEnd w:id="57"/>
      <w:bookmarkEnd w:id="58"/>
      <w:bookmarkEnd w:id="59"/>
    </w:p>
    <w:p w14:paraId="7324B41F" w14:textId="1DAC0C4A" w:rsidR="009823AE" w:rsidRPr="002945B9" w:rsidRDefault="009823AE" w:rsidP="001879BA">
      <w:pPr>
        <w:pStyle w:val="BodyText"/>
      </w:pPr>
      <w:r w:rsidRPr="002945B9">
        <w:t xml:space="preserve">The Servicing Module exchanges data with CHUMS to receive and process </w:t>
      </w:r>
      <w:r w:rsidR="00990257">
        <w:t xml:space="preserve">HECM </w:t>
      </w:r>
      <w:r w:rsidR="00E4027B">
        <w:t>Case</w:t>
      </w:r>
      <w:r w:rsidRPr="002945B9">
        <w:t xml:space="preserve">s. The system allows </w:t>
      </w:r>
      <w:r w:rsidR="004E2592">
        <w:t>lenders/servicers</w:t>
      </w:r>
      <w:r w:rsidRPr="002945B9">
        <w:t xml:space="preserve"> to perform loan setup that will trigger collection of </w:t>
      </w:r>
      <w:r w:rsidR="00F6740E">
        <w:t>Initial Mortgage Insurance Premium</w:t>
      </w:r>
      <w:r w:rsidR="00F6740E" w:rsidRPr="002945B9">
        <w:t xml:space="preserve"> </w:t>
      </w:r>
      <w:r w:rsidR="00F6740E">
        <w:t>(</w:t>
      </w:r>
      <w:r w:rsidRPr="002945B9">
        <w:t>IMIP</w:t>
      </w:r>
      <w:r w:rsidR="00F6740E">
        <w:t>)</w:t>
      </w:r>
      <w:r w:rsidRPr="002945B9">
        <w:t xml:space="preserve"> and refunds, where applicable</w:t>
      </w:r>
      <w:r>
        <w:t xml:space="preserve">. </w:t>
      </w:r>
      <w:r>
        <w:rPr>
          <w:color w:val="000000" w:themeColor="text1"/>
          <w:lang w:bidi="ar-SA"/>
        </w:rPr>
        <w:t>The high-</w:t>
      </w:r>
      <w:r w:rsidRPr="002945B9">
        <w:rPr>
          <w:color w:val="000000" w:themeColor="text1"/>
          <w:lang w:bidi="ar-SA"/>
        </w:rPr>
        <w:t>level functions within this component are:</w:t>
      </w:r>
    </w:p>
    <w:p w14:paraId="621F106E" w14:textId="044D67B8" w:rsidR="009823AE" w:rsidRDefault="009823AE" w:rsidP="00F874DE">
      <w:pPr>
        <w:pStyle w:val="UnorderedList"/>
        <w:jc w:val="both"/>
      </w:pPr>
      <w:r>
        <w:t>The system receives the case details from CHUMS daily</w:t>
      </w:r>
    </w:p>
    <w:p w14:paraId="5CC63FE0" w14:textId="0D7045A0" w:rsidR="009823AE" w:rsidRDefault="009823AE" w:rsidP="00F874DE">
      <w:pPr>
        <w:pStyle w:val="UnorderedList"/>
        <w:jc w:val="both"/>
      </w:pPr>
      <w:r>
        <w:t>Loan setup functions are performed by the user prior to the collection of the IMIP</w:t>
      </w:r>
    </w:p>
    <w:p w14:paraId="3C8D4E24" w14:textId="493C76C6" w:rsidR="009823AE" w:rsidRDefault="009823AE" w:rsidP="00F874DE">
      <w:pPr>
        <w:pStyle w:val="UnorderedList"/>
        <w:jc w:val="both"/>
      </w:pPr>
      <w:r>
        <w:t xml:space="preserve">Information is exchanged for the collection of IMIP via Pay.gov with </w:t>
      </w:r>
      <w:r w:rsidR="00F6740E">
        <w:t xml:space="preserve">the </w:t>
      </w:r>
      <w:r w:rsidR="00D76364">
        <w:t>Accounting Module</w:t>
      </w:r>
      <w:r w:rsidR="00D76364">
        <w:fldChar w:fldCharType="begin"/>
      </w:r>
      <w:r w:rsidR="00D76364">
        <w:instrText xml:space="preserve"> XE "</w:instrText>
      </w:r>
      <w:r w:rsidR="00D76364" w:rsidRPr="00041B1D">
        <w:instrText>Accounting Module</w:instrText>
      </w:r>
      <w:r w:rsidR="00D76364">
        <w:instrText xml:space="preserve">" </w:instrText>
      </w:r>
      <w:r w:rsidR="00D76364">
        <w:fldChar w:fldCharType="end"/>
      </w:r>
    </w:p>
    <w:p w14:paraId="13FB85C9" w14:textId="389EA35A" w:rsidR="009823AE" w:rsidRDefault="00622EB4" w:rsidP="00F874DE">
      <w:pPr>
        <w:pStyle w:val="UnorderedList"/>
        <w:jc w:val="both"/>
      </w:pPr>
      <w:r>
        <w:t xml:space="preserve">Notifications are sent </w:t>
      </w:r>
      <w:r w:rsidR="009823AE">
        <w:t>to CHUMS that IMIP has been collected</w:t>
      </w:r>
    </w:p>
    <w:p w14:paraId="3348272B" w14:textId="32EA513C" w:rsidR="009823AE" w:rsidRDefault="009823AE" w:rsidP="00F874DE">
      <w:pPr>
        <w:pStyle w:val="UnorderedList"/>
        <w:jc w:val="both"/>
      </w:pPr>
      <w:r>
        <w:t>CHUMS completes the endorsement process and sends the endorsed case to the Servicing Module</w:t>
      </w:r>
    </w:p>
    <w:p w14:paraId="72136A78" w14:textId="2FD878AE" w:rsidR="009823AE" w:rsidRDefault="009823AE" w:rsidP="00F874DE">
      <w:pPr>
        <w:pStyle w:val="UnorderedList"/>
        <w:jc w:val="both"/>
      </w:pPr>
      <w:r>
        <w:t>Refunds of MIP and IMIP can also be performed in the application</w:t>
      </w:r>
      <w:r w:rsidR="00622EB4">
        <w:t>,</w:t>
      </w:r>
      <w:r>
        <w:t xml:space="preserve"> </w:t>
      </w:r>
      <w:r w:rsidR="00622EB4">
        <w:t>which</w:t>
      </w:r>
      <w:r>
        <w:t xml:space="preserve"> is expla</w:t>
      </w:r>
      <w:r w:rsidR="002D7028">
        <w:t>ined in detail within the guide</w:t>
      </w:r>
    </w:p>
    <w:p w14:paraId="09997F05" w14:textId="5214B61A" w:rsidR="009823AE" w:rsidRDefault="009823AE" w:rsidP="00F874DE">
      <w:pPr>
        <w:pStyle w:val="UnorderedList"/>
        <w:numPr>
          <w:ilvl w:val="0"/>
          <w:numId w:val="0"/>
        </w:numPr>
        <w:ind w:left="378" w:hanging="360"/>
        <w:jc w:val="both"/>
      </w:pPr>
      <w:r>
        <w:t>Each of these functions is explained in deta</w:t>
      </w:r>
      <w:r w:rsidR="00622EB4">
        <w:t>il in Chapter 4</w:t>
      </w:r>
      <w:r>
        <w:t xml:space="preserve">. </w:t>
      </w:r>
    </w:p>
    <w:p w14:paraId="60AA9B89" w14:textId="3DEF97E0" w:rsidR="009823AE" w:rsidRPr="00C80389" w:rsidRDefault="009823AE" w:rsidP="00F874DE">
      <w:pPr>
        <w:pStyle w:val="Heading3"/>
        <w:ind w:left="1080" w:hanging="1080"/>
        <w:jc w:val="both"/>
      </w:pPr>
      <w:r w:rsidRPr="00C80389">
        <w:t xml:space="preserve"> </w:t>
      </w:r>
      <w:bookmarkStart w:id="60" w:name="_Toc314660588"/>
      <w:bookmarkStart w:id="61" w:name="_Toc314752315"/>
      <w:bookmarkStart w:id="62" w:name="_Toc315633723"/>
      <w:bookmarkStart w:id="63" w:name="_Toc11334521"/>
      <w:bookmarkStart w:id="64" w:name="_Toc74051738"/>
      <w:bookmarkStart w:id="65" w:name="_Toc90643123"/>
      <w:bookmarkStart w:id="66" w:name="_Toc230163014"/>
      <w:r>
        <w:t xml:space="preserve">General Servicing Activities for Insurance-in-Force Cases </w:t>
      </w:r>
      <w:r w:rsidR="002464F1">
        <w:t xml:space="preserve">(Endorsed Loans) </w:t>
      </w:r>
      <w:r>
        <w:t>and A</w:t>
      </w:r>
      <w:r w:rsidRPr="00C80389">
        <w:t xml:space="preserve">ssigned </w:t>
      </w:r>
      <w:r>
        <w:t>L</w:t>
      </w:r>
      <w:r w:rsidRPr="00C80389">
        <w:t>oans</w:t>
      </w:r>
      <w:bookmarkEnd w:id="60"/>
      <w:bookmarkEnd w:id="61"/>
      <w:bookmarkEnd w:id="62"/>
      <w:bookmarkEnd w:id="63"/>
      <w:bookmarkEnd w:id="64"/>
      <w:bookmarkEnd w:id="65"/>
      <w:bookmarkEnd w:id="66"/>
    </w:p>
    <w:p w14:paraId="2B788051" w14:textId="4D1E62CF" w:rsidR="0034187D" w:rsidRDefault="009823AE" w:rsidP="00990257">
      <w:pPr>
        <w:pStyle w:val="BodyText"/>
        <w:rPr>
          <w:color w:val="000000" w:themeColor="text1"/>
        </w:rPr>
      </w:pPr>
      <w:r>
        <w:t xml:space="preserve">The Servicing Module allows </w:t>
      </w:r>
      <w:r w:rsidR="004E2592">
        <w:t>lenders/servicers</w:t>
      </w:r>
      <w:r>
        <w:t xml:space="preserve"> </w:t>
      </w:r>
      <w:r w:rsidR="00A01356">
        <w:t xml:space="preserve">(for </w:t>
      </w:r>
      <w:r w:rsidR="005D50E4">
        <w:t>I</w:t>
      </w:r>
      <w:r w:rsidR="00A01356">
        <w:t>nsurance-in-</w:t>
      </w:r>
      <w:r w:rsidR="005D50E4">
        <w:t>F</w:t>
      </w:r>
      <w:r w:rsidR="00A01356">
        <w:t xml:space="preserve">orce loans) and </w:t>
      </w:r>
      <w:r w:rsidR="009E7AA3">
        <w:t>HUD</w:t>
      </w:r>
      <w:r w:rsidR="00206282">
        <w:t xml:space="preserve"> </w:t>
      </w:r>
      <w:r w:rsidR="00A01356">
        <w:t xml:space="preserve">(for assigned loans) </w:t>
      </w:r>
      <w:r>
        <w:t>to perform general servicing</w:t>
      </w:r>
      <w:r w:rsidR="00A01356">
        <w:t xml:space="preserve"> (</w:t>
      </w:r>
      <w:r>
        <w:t>example: MIP collections, monthly accruals, unscheduled disbursements</w:t>
      </w:r>
      <w:r w:rsidR="0092490A">
        <w:t>, scheduled</w:t>
      </w:r>
      <w:r w:rsidR="002464F1">
        <w:t xml:space="preserve"> disbursements</w:t>
      </w:r>
      <w:r>
        <w:t xml:space="preserve">) until the disposition of the loan. Timelines within the system allow </w:t>
      </w:r>
      <w:r w:rsidR="00622EB4">
        <w:t xml:space="preserve">for </w:t>
      </w:r>
      <w:r>
        <w:t xml:space="preserve">tracking of key business events. </w:t>
      </w:r>
      <w:r>
        <w:rPr>
          <w:color w:val="000000" w:themeColor="text1"/>
          <w:lang w:bidi="ar-SA"/>
        </w:rPr>
        <w:t>The high-</w:t>
      </w:r>
      <w:r w:rsidRPr="002945B9">
        <w:rPr>
          <w:color w:val="000000" w:themeColor="text1"/>
          <w:lang w:bidi="ar-SA"/>
        </w:rPr>
        <w:t>level functions within this component are:</w:t>
      </w:r>
      <w:r w:rsidR="0034187D">
        <w:rPr>
          <w:color w:val="000000" w:themeColor="text1"/>
        </w:rPr>
        <w:br w:type="page"/>
      </w:r>
    </w:p>
    <w:p w14:paraId="6CEFE11B" w14:textId="77777777" w:rsidR="009823AE" w:rsidRDefault="009823AE" w:rsidP="00F874DE">
      <w:pPr>
        <w:pStyle w:val="UnorderedList"/>
        <w:jc w:val="both"/>
      </w:pPr>
      <w:r>
        <w:t>Transactions:</w:t>
      </w:r>
    </w:p>
    <w:p w14:paraId="499BB142" w14:textId="458F83AE" w:rsidR="009823AE" w:rsidRPr="00941B6D" w:rsidRDefault="009823AE" w:rsidP="006C3C3F">
      <w:pPr>
        <w:pStyle w:val="UnorderedListIndent"/>
        <w:numPr>
          <w:ilvl w:val="1"/>
          <w:numId w:val="39"/>
        </w:numPr>
        <w:jc w:val="both"/>
      </w:pPr>
      <w:r>
        <w:t xml:space="preserve">The system allows the user to enter amounts for items </w:t>
      </w:r>
      <w:r w:rsidR="002D143E">
        <w:t xml:space="preserve">such </w:t>
      </w:r>
      <w:r>
        <w:t xml:space="preserve">as unscheduled </w:t>
      </w:r>
      <w:r w:rsidRPr="00941B6D">
        <w:t>disbursements</w:t>
      </w:r>
      <w:r>
        <w:t xml:space="preserve">, corporate advances, payoffs, </w:t>
      </w:r>
      <w:r w:rsidR="00F933F3">
        <w:t>refunds,</w:t>
      </w:r>
      <w:r>
        <w:t xml:space="preserve"> and other types of transactions. Monthly accrual transactions are also tracked here.</w:t>
      </w:r>
    </w:p>
    <w:p w14:paraId="74EC12C1" w14:textId="50AB546F" w:rsidR="009823AE" w:rsidRDefault="009823AE" w:rsidP="00F874DE">
      <w:pPr>
        <w:pStyle w:val="UnorderedList"/>
        <w:jc w:val="both"/>
      </w:pPr>
      <w:r w:rsidRPr="00941B6D">
        <w:t xml:space="preserve">Track </w:t>
      </w:r>
      <w:r>
        <w:t>c</w:t>
      </w:r>
      <w:r w:rsidR="006356B2">
        <w:t>ompliance</w:t>
      </w:r>
      <w:r>
        <w:t>:</w:t>
      </w:r>
    </w:p>
    <w:p w14:paraId="1F9877E4" w14:textId="4438A480" w:rsidR="009823AE" w:rsidRPr="00941B6D" w:rsidRDefault="009823AE" w:rsidP="006C3C3F">
      <w:pPr>
        <w:pStyle w:val="UnorderedListIndent"/>
        <w:numPr>
          <w:ilvl w:val="1"/>
          <w:numId w:val="39"/>
        </w:numPr>
        <w:jc w:val="both"/>
      </w:pPr>
      <w:r>
        <w:t>The system allows the user to track the compliance of occupancy, hazard and flood insurance, delinquent taxes</w:t>
      </w:r>
      <w:r w:rsidR="00622EB4">
        <w:t>,</w:t>
      </w:r>
      <w:r>
        <w:t xml:space="preserve"> among other events. They are tracked through timelines within the system.</w:t>
      </w:r>
    </w:p>
    <w:p w14:paraId="373C3062" w14:textId="77777777" w:rsidR="009823AE" w:rsidRDefault="009823AE" w:rsidP="00F874DE">
      <w:pPr>
        <w:pStyle w:val="UnorderedList"/>
        <w:jc w:val="both"/>
      </w:pPr>
      <w:r w:rsidRPr="00941B6D">
        <w:t>Track due and payable events</w:t>
      </w:r>
      <w:r>
        <w:t>:</w:t>
      </w:r>
    </w:p>
    <w:p w14:paraId="1B18EF2E" w14:textId="4C0BAE9F" w:rsidR="009823AE" w:rsidRPr="00941B6D" w:rsidRDefault="009823AE" w:rsidP="006C3C3F">
      <w:pPr>
        <w:pStyle w:val="UnorderedListIndent"/>
        <w:numPr>
          <w:ilvl w:val="1"/>
          <w:numId w:val="39"/>
        </w:numPr>
        <w:jc w:val="both"/>
      </w:pPr>
      <w:r>
        <w:t>The system allows the user to track several due and payable events</w:t>
      </w:r>
      <w:r w:rsidR="00622EB4">
        <w:t>,</w:t>
      </w:r>
      <w:r>
        <w:t xml:space="preserve"> such as death of the borrower and default. They are tracked through timelines within the system.</w:t>
      </w:r>
    </w:p>
    <w:p w14:paraId="269C6771" w14:textId="77777777" w:rsidR="009823AE" w:rsidRDefault="009823AE" w:rsidP="00F874DE">
      <w:pPr>
        <w:pStyle w:val="UnorderedList"/>
        <w:jc w:val="both"/>
      </w:pPr>
      <w:r w:rsidRPr="00941B6D">
        <w:t xml:space="preserve">Track loss mitigation </w:t>
      </w:r>
      <w:r>
        <w:t xml:space="preserve">and disposition </w:t>
      </w:r>
      <w:r w:rsidRPr="00941B6D">
        <w:t>options</w:t>
      </w:r>
      <w:r>
        <w:t>:</w:t>
      </w:r>
    </w:p>
    <w:p w14:paraId="59392893" w14:textId="7736E7B8" w:rsidR="009823AE" w:rsidRPr="00941B6D" w:rsidRDefault="009823AE" w:rsidP="006C3C3F">
      <w:pPr>
        <w:pStyle w:val="UnorderedListIndent"/>
        <w:numPr>
          <w:ilvl w:val="1"/>
          <w:numId w:val="39"/>
        </w:numPr>
        <w:jc w:val="both"/>
      </w:pPr>
      <w:r>
        <w:t>The system allows the user to track several loss mitigation and disposition events such as family sale pending, short sale, deed-in-lieu</w:t>
      </w:r>
      <w:r w:rsidR="00622EB4">
        <w:t>,</w:t>
      </w:r>
      <w:r>
        <w:t xml:space="preserve"> and pre-foreclosure. They are tracked through timelines within the system.</w:t>
      </w:r>
    </w:p>
    <w:p w14:paraId="00D67708" w14:textId="77777777" w:rsidR="009823AE" w:rsidRDefault="009823AE" w:rsidP="00F874DE">
      <w:pPr>
        <w:pStyle w:val="UnorderedList"/>
        <w:jc w:val="both"/>
      </w:pPr>
      <w:r>
        <w:t>Terminations (Non-Claims):</w:t>
      </w:r>
    </w:p>
    <w:p w14:paraId="3EA12966" w14:textId="7899C8AD" w:rsidR="009823AE" w:rsidRDefault="009823AE" w:rsidP="006C3C3F">
      <w:pPr>
        <w:pStyle w:val="UnorderedListIndent"/>
        <w:numPr>
          <w:ilvl w:val="1"/>
          <w:numId w:val="39"/>
        </w:numPr>
        <w:jc w:val="both"/>
      </w:pPr>
      <w:r>
        <w:t xml:space="preserve">The system allows the user to terminate a loan through reasons other than Claims such as a refinance, write-off, </w:t>
      </w:r>
      <w:r w:rsidR="00985A0A">
        <w:t>paid in full</w:t>
      </w:r>
      <w:r w:rsidR="00234887">
        <w:t>, and no claim</w:t>
      </w:r>
      <w:r>
        <w:t xml:space="preserve">. </w:t>
      </w:r>
    </w:p>
    <w:p w14:paraId="47BE1070" w14:textId="77777777" w:rsidR="009823AE" w:rsidRDefault="009823AE" w:rsidP="00F874DE">
      <w:pPr>
        <w:pStyle w:val="UnorderedList"/>
        <w:jc w:val="both"/>
      </w:pPr>
      <w:r>
        <w:t>Track release:</w:t>
      </w:r>
    </w:p>
    <w:p w14:paraId="61896A95" w14:textId="205EE66C" w:rsidR="009823AE" w:rsidRDefault="009823AE" w:rsidP="006C3C3F">
      <w:pPr>
        <w:pStyle w:val="UnorderedListIndent"/>
        <w:numPr>
          <w:ilvl w:val="1"/>
          <w:numId w:val="39"/>
        </w:numPr>
        <w:jc w:val="both"/>
      </w:pPr>
      <w:r>
        <w:t>To release the mortgage</w:t>
      </w:r>
      <w:r w:rsidR="00E8204F">
        <w:t xml:space="preserve"> and automatically initiate release timeline</w:t>
      </w:r>
      <w:r>
        <w:t xml:space="preserve">, a termination transaction for payoff </w:t>
      </w:r>
      <w:r w:rsidR="00E8204F">
        <w:t>must</w:t>
      </w:r>
      <w:r>
        <w:t xml:space="preserve"> be initiated in the system. </w:t>
      </w:r>
      <w:r w:rsidR="00A01356">
        <w:t xml:space="preserve">The release process </w:t>
      </w:r>
      <w:r>
        <w:t>is managed through a timeline in the system.</w:t>
      </w:r>
    </w:p>
    <w:p w14:paraId="6FCAC46C" w14:textId="77777777" w:rsidR="009823AE" w:rsidRDefault="009823AE" w:rsidP="00F874DE">
      <w:pPr>
        <w:pStyle w:val="UnorderedList"/>
        <w:jc w:val="both"/>
      </w:pPr>
      <w:r>
        <w:t>Track reassignments:</w:t>
      </w:r>
    </w:p>
    <w:p w14:paraId="50DE4B75" w14:textId="32E2079A" w:rsidR="009823AE" w:rsidRDefault="00206282" w:rsidP="006C3C3F">
      <w:pPr>
        <w:pStyle w:val="UnorderedListIndent"/>
        <w:numPr>
          <w:ilvl w:val="1"/>
          <w:numId w:val="39"/>
        </w:numPr>
        <w:jc w:val="both"/>
      </w:pPr>
      <w:r w:rsidRPr="00206282">
        <w:t xml:space="preserve">In cases of a discrepancy such as a title issue, non-payment of property charges, non-occupancy or any activity that could have prevented the loan from being assigned to HUD, a HUD </w:t>
      </w:r>
      <w:r w:rsidR="00143F9B">
        <w:t>National Servicing Center</w:t>
      </w:r>
      <w:r w:rsidR="00990257">
        <w:t xml:space="preserve"> (</w:t>
      </w:r>
      <w:r w:rsidR="00990257" w:rsidRPr="00206282">
        <w:t>NSC</w:t>
      </w:r>
      <w:r w:rsidR="00143F9B">
        <w:t xml:space="preserve">) </w:t>
      </w:r>
      <w:r w:rsidRPr="00206282">
        <w:t>Contractor initiates a timeline in the system and notifies the servicer of the title defect or mortgage default.</w:t>
      </w:r>
      <w:r w:rsidR="009823AE" w:rsidRPr="008F24DF">
        <w:t xml:space="preserve"> </w:t>
      </w:r>
    </w:p>
    <w:p w14:paraId="7B01BAD1" w14:textId="77777777" w:rsidR="009823AE" w:rsidRDefault="009823AE" w:rsidP="00F874DE">
      <w:pPr>
        <w:pStyle w:val="UnorderedListIndent"/>
        <w:numPr>
          <w:ilvl w:val="0"/>
          <w:numId w:val="0"/>
        </w:numPr>
        <w:ind w:left="1440"/>
        <w:jc w:val="both"/>
      </w:pPr>
    </w:p>
    <w:p w14:paraId="0C68D2AC" w14:textId="116618A2" w:rsidR="009823AE" w:rsidRDefault="009823AE" w:rsidP="00F874DE">
      <w:pPr>
        <w:pStyle w:val="UnorderedListIndent"/>
        <w:numPr>
          <w:ilvl w:val="0"/>
          <w:numId w:val="0"/>
        </w:numPr>
        <w:jc w:val="both"/>
      </w:pPr>
      <w:r>
        <w:t>Each of these functions is explained in detail in Chapters 5, 6</w:t>
      </w:r>
      <w:r w:rsidR="00622EB4">
        <w:t>,</w:t>
      </w:r>
      <w:r>
        <w:t xml:space="preserve"> and 7.</w:t>
      </w:r>
    </w:p>
    <w:p w14:paraId="2C66D5CB" w14:textId="77777777" w:rsidR="009823AE" w:rsidRPr="00F251FE" w:rsidRDefault="009823AE" w:rsidP="00F874DE">
      <w:pPr>
        <w:pStyle w:val="Heading3"/>
        <w:ind w:left="1080" w:hanging="1080"/>
        <w:jc w:val="both"/>
      </w:pPr>
      <w:bookmarkStart w:id="67" w:name="_Toc314660589"/>
      <w:bookmarkStart w:id="68" w:name="_Toc314752316"/>
      <w:bookmarkStart w:id="69" w:name="_Toc315633724"/>
      <w:bookmarkStart w:id="70" w:name="_Toc11334522"/>
      <w:bookmarkStart w:id="71" w:name="_Toc74051739"/>
      <w:bookmarkStart w:id="72" w:name="_Toc90643124"/>
      <w:bookmarkStart w:id="73" w:name="_Toc230163015"/>
      <w:r>
        <w:t>Claims P</w:t>
      </w:r>
      <w:r w:rsidRPr="003D6498">
        <w:t>rocessing</w:t>
      </w:r>
      <w:bookmarkEnd w:id="67"/>
      <w:bookmarkEnd w:id="68"/>
      <w:bookmarkEnd w:id="69"/>
      <w:bookmarkEnd w:id="70"/>
      <w:bookmarkEnd w:id="71"/>
      <w:bookmarkEnd w:id="72"/>
      <w:bookmarkEnd w:id="73"/>
    </w:p>
    <w:p w14:paraId="0024A744" w14:textId="4842113D" w:rsidR="009823AE" w:rsidRPr="00F251FE" w:rsidRDefault="009823AE" w:rsidP="001879BA">
      <w:pPr>
        <w:pStyle w:val="BodyText"/>
        <w:rPr>
          <w:color w:val="000000" w:themeColor="text1"/>
          <w:lang w:bidi="ar-SA"/>
        </w:rPr>
      </w:pPr>
      <w:r w:rsidRPr="002945B9">
        <w:t>The Servicing Module allows servicers to electronically submit a claim on behalf of lenders/in</w:t>
      </w:r>
      <w:r w:rsidR="00622EB4">
        <w:t>vestors. Additionally, the HUD C</w:t>
      </w:r>
      <w:r w:rsidRPr="002945B9">
        <w:t xml:space="preserve">laims staff can review and manage claims processing in the Servicing Module. </w:t>
      </w:r>
      <w:r w:rsidRPr="002945B9">
        <w:rPr>
          <w:color w:val="000000" w:themeColor="text1"/>
          <w:lang w:bidi="ar-SA"/>
        </w:rPr>
        <w:t xml:space="preserve">The </w:t>
      </w:r>
      <w:r w:rsidR="00AD7D85" w:rsidRPr="002945B9">
        <w:rPr>
          <w:color w:val="000000" w:themeColor="text1"/>
          <w:lang w:bidi="ar-SA"/>
        </w:rPr>
        <w:t>high-level</w:t>
      </w:r>
      <w:r w:rsidRPr="002945B9">
        <w:rPr>
          <w:color w:val="000000" w:themeColor="text1"/>
          <w:lang w:bidi="ar-SA"/>
        </w:rPr>
        <w:t xml:space="preserve"> functions within this component are:</w:t>
      </w:r>
    </w:p>
    <w:p w14:paraId="19317901" w14:textId="7F9AD27E" w:rsidR="009823AE" w:rsidRDefault="009823AE" w:rsidP="00F874DE">
      <w:pPr>
        <w:pStyle w:val="UnorderedList"/>
        <w:jc w:val="both"/>
      </w:pPr>
      <w:r>
        <w:t>Claim</w:t>
      </w:r>
      <w:r w:rsidR="007A78AD">
        <w:t>s</w:t>
      </w:r>
      <w:r>
        <w:t xml:space="preserve"> submission:</w:t>
      </w:r>
    </w:p>
    <w:p w14:paraId="6C5A8CB8" w14:textId="6902C3F5" w:rsidR="009823AE" w:rsidRDefault="009823AE" w:rsidP="006C3C3F">
      <w:pPr>
        <w:pStyle w:val="UnorderedListIndent"/>
        <w:numPr>
          <w:ilvl w:val="1"/>
          <w:numId w:val="39"/>
        </w:numPr>
        <w:jc w:val="both"/>
      </w:pPr>
      <w:r>
        <w:t xml:space="preserve">Claim Type </w:t>
      </w:r>
      <w:r w:rsidR="00622EB4">
        <w:t xml:space="preserve">(CT) </w:t>
      </w:r>
      <w:r>
        <w:t>21 (</w:t>
      </w:r>
      <w:r w:rsidRPr="002D7028">
        <w:rPr>
          <w:b/>
        </w:rPr>
        <w:t>Deed-In-Lieu/Foreclosure</w:t>
      </w:r>
      <w:r>
        <w:t>):</w:t>
      </w:r>
      <w:r w:rsidR="002D7028">
        <w:t xml:space="preserve"> </w:t>
      </w:r>
      <w:r>
        <w:t>The system allows for the</w:t>
      </w:r>
      <w:r w:rsidR="00622EB4">
        <w:t xml:space="preserve"> submission of </w:t>
      </w:r>
      <w:r w:rsidR="00260F3C">
        <w:t xml:space="preserve">a sale-based or appraisal-based </w:t>
      </w:r>
      <w:r w:rsidR="00622EB4">
        <w:t>Claim Type</w:t>
      </w:r>
      <w:r>
        <w:t xml:space="preserve"> 21 </w:t>
      </w:r>
      <w:r w:rsidR="0038057A">
        <w:t xml:space="preserve">due to acquisition of title of the property through </w:t>
      </w:r>
      <w:r w:rsidR="003C4E69" w:rsidRPr="00105AC4">
        <w:t>F</w:t>
      </w:r>
      <w:r w:rsidR="0038057A" w:rsidRPr="00105AC4">
        <w:t>oreclosure or</w:t>
      </w:r>
      <w:r w:rsidRPr="00105AC4">
        <w:t xml:space="preserve"> </w:t>
      </w:r>
      <w:r w:rsidR="003C4E69" w:rsidRPr="00105AC4">
        <w:t>D</w:t>
      </w:r>
      <w:r w:rsidRPr="00105AC4">
        <w:t>eed-in-</w:t>
      </w:r>
      <w:r w:rsidR="003C4E69" w:rsidRPr="00105AC4">
        <w:t>L</w:t>
      </w:r>
      <w:r w:rsidRPr="00105AC4">
        <w:t>ieu</w:t>
      </w:r>
      <w:r>
        <w:t xml:space="preserve"> </w:t>
      </w:r>
      <w:r w:rsidR="0038057A">
        <w:t>proceedings.</w:t>
      </w:r>
      <w:r>
        <w:t xml:space="preserve"> The system allows for the automated submission of a CT 21 that </w:t>
      </w:r>
      <w:r w:rsidR="001A7B96">
        <w:t>will be approved by the Claims B</w:t>
      </w:r>
      <w:r>
        <w:t>ranch. This is managed through a timeline in the system.</w:t>
      </w:r>
    </w:p>
    <w:p w14:paraId="5E6A8095" w14:textId="29BF8652" w:rsidR="009823AE" w:rsidRDefault="009823AE" w:rsidP="006C3C3F">
      <w:pPr>
        <w:pStyle w:val="UnorderedListIndent"/>
        <w:numPr>
          <w:ilvl w:val="1"/>
          <w:numId w:val="39"/>
        </w:numPr>
        <w:jc w:val="both"/>
      </w:pPr>
      <w:r>
        <w:t>Claim Type 22 (</w:t>
      </w:r>
      <w:r w:rsidRPr="002D7028">
        <w:rPr>
          <w:b/>
        </w:rPr>
        <w:t>Assignment</w:t>
      </w:r>
      <w:r>
        <w:t>):</w:t>
      </w:r>
      <w:r w:rsidR="002D7028">
        <w:t xml:space="preserve"> </w:t>
      </w:r>
      <w:r>
        <w:t xml:space="preserve">The system allows for the submission of a CT 22 assignment. The loan will be assigned to HUD when </w:t>
      </w:r>
      <w:r w:rsidR="00622EB4">
        <w:t>it</w:t>
      </w:r>
      <w:r>
        <w:t xml:space="preserve"> reaches </w:t>
      </w:r>
      <w:r w:rsidR="00403FD7">
        <w:t xml:space="preserve">the threshold </w:t>
      </w:r>
      <w:r w:rsidR="00603484">
        <w:t>percentage</w:t>
      </w:r>
      <w:r w:rsidR="00990257">
        <w:t xml:space="preserve"> (as established by HUD)</w:t>
      </w:r>
      <w:r w:rsidR="00603484">
        <w:t xml:space="preserve"> of the</w:t>
      </w:r>
      <w:r>
        <w:t xml:space="preserve"> max</w:t>
      </w:r>
      <w:r w:rsidR="00622EB4">
        <w:t>imum</w:t>
      </w:r>
      <w:r>
        <w:t xml:space="preserve"> claim amount. This is managed through a timeline in the system.</w:t>
      </w:r>
    </w:p>
    <w:p w14:paraId="7372217E" w14:textId="56090917" w:rsidR="009823AE" w:rsidRDefault="009823AE" w:rsidP="006C3C3F">
      <w:pPr>
        <w:pStyle w:val="UnorderedListIndent"/>
        <w:numPr>
          <w:ilvl w:val="1"/>
          <w:numId w:val="39"/>
        </w:numPr>
        <w:jc w:val="both"/>
      </w:pPr>
      <w:r>
        <w:t>Claim Type 23 (</w:t>
      </w:r>
      <w:r w:rsidRPr="002D7028">
        <w:rPr>
          <w:b/>
        </w:rPr>
        <w:t>Short Sale</w:t>
      </w:r>
      <w:r>
        <w:t>):</w:t>
      </w:r>
      <w:r w:rsidR="002D7028">
        <w:t xml:space="preserve"> </w:t>
      </w:r>
      <w:r>
        <w:t xml:space="preserve">The system allows for the submission of a CT 23 </w:t>
      </w:r>
      <w:r w:rsidR="0038057A">
        <w:t>due to a short s</w:t>
      </w:r>
      <w:r>
        <w:t xml:space="preserve">ale. The system allows for the automated submission of a CT 23 that will be approved by the Claims </w:t>
      </w:r>
      <w:r w:rsidR="001A7B96">
        <w:t>B</w:t>
      </w:r>
      <w:r>
        <w:t>ranch. This is managed through a timeline in the system.</w:t>
      </w:r>
    </w:p>
    <w:p w14:paraId="370C0FA8" w14:textId="61C66659" w:rsidR="009823AE" w:rsidRDefault="009823AE" w:rsidP="006C3C3F">
      <w:pPr>
        <w:pStyle w:val="UnorderedListIndent"/>
        <w:numPr>
          <w:ilvl w:val="1"/>
          <w:numId w:val="39"/>
        </w:numPr>
        <w:jc w:val="both"/>
      </w:pPr>
      <w:r>
        <w:t>Claim Type 24 (</w:t>
      </w:r>
      <w:r w:rsidRPr="002D7028">
        <w:rPr>
          <w:b/>
        </w:rPr>
        <w:t>HECM Supplemental</w:t>
      </w:r>
      <w:r>
        <w:t>):</w:t>
      </w:r>
      <w:r w:rsidR="002D7028">
        <w:t xml:space="preserve"> </w:t>
      </w:r>
      <w:r>
        <w:t xml:space="preserve">The system allows for the submission of a </w:t>
      </w:r>
      <w:r w:rsidRPr="00105AC4">
        <w:t xml:space="preserve">CT 24 </w:t>
      </w:r>
      <w:r w:rsidR="003C4E69" w:rsidRPr="00105AC4">
        <w:t>S</w:t>
      </w:r>
      <w:r w:rsidRPr="00105AC4">
        <w:t xml:space="preserve">upplemental. </w:t>
      </w:r>
      <w:r>
        <w:t xml:space="preserve"> This claim type is filed for reimbursement of expenses </w:t>
      </w:r>
      <w:r w:rsidR="00622EB4">
        <w:t xml:space="preserve">that are </w:t>
      </w:r>
      <w:r>
        <w:t xml:space="preserve">not covered on the original claim. </w:t>
      </w:r>
    </w:p>
    <w:p w14:paraId="64C17838" w14:textId="3341F59F" w:rsidR="009823AE" w:rsidRDefault="00622EB4" w:rsidP="00F874DE">
      <w:pPr>
        <w:pStyle w:val="UnorderedList"/>
        <w:jc w:val="both"/>
      </w:pPr>
      <w:r>
        <w:t>Review and process c</w:t>
      </w:r>
      <w:r w:rsidR="009823AE">
        <w:t>laims:</w:t>
      </w:r>
    </w:p>
    <w:p w14:paraId="6D2DF487" w14:textId="28EDFB11" w:rsidR="009823AE" w:rsidRPr="00F251FE" w:rsidRDefault="00622EB4" w:rsidP="006C3C3F">
      <w:pPr>
        <w:pStyle w:val="UnorderedListIndent"/>
        <w:numPr>
          <w:ilvl w:val="1"/>
          <w:numId w:val="39"/>
        </w:numPr>
        <w:jc w:val="both"/>
      </w:pPr>
      <w:r>
        <w:t>Once a c</w:t>
      </w:r>
      <w:r w:rsidR="009823AE" w:rsidRPr="00F303D0">
        <w:t xml:space="preserve">laim is submitted, </w:t>
      </w:r>
      <w:r w:rsidR="009823AE">
        <w:t xml:space="preserve">the </w:t>
      </w:r>
      <w:r w:rsidR="009823AE" w:rsidRPr="00F303D0">
        <w:t>HUD Cla</w:t>
      </w:r>
      <w:r w:rsidR="009823AE">
        <w:t>ims staff can use the Endorsed C</w:t>
      </w:r>
      <w:r w:rsidR="009823AE" w:rsidRPr="00F303D0">
        <w:t>laims search</w:t>
      </w:r>
      <w:r w:rsidR="009823AE">
        <w:t xml:space="preserve"> screen to review and process C</w:t>
      </w:r>
      <w:r w:rsidR="009823AE" w:rsidRPr="00F303D0">
        <w:t xml:space="preserve">laims. Only the authorized user with the </w:t>
      </w:r>
      <w:r w:rsidR="009823AE">
        <w:t xml:space="preserve">proper </w:t>
      </w:r>
      <w:r w:rsidR="009823AE" w:rsidRPr="00F303D0">
        <w:t xml:space="preserve">permissions will </w:t>
      </w:r>
      <w:r w:rsidR="009823AE">
        <w:t>be able to review and update a C</w:t>
      </w:r>
      <w:r w:rsidR="009823AE" w:rsidRPr="00F303D0">
        <w:t>laim’s status.</w:t>
      </w:r>
    </w:p>
    <w:p w14:paraId="170AC65F" w14:textId="77777777" w:rsidR="009823AE" w:rsidRDefault="009823AE" w:rsidP="00F874DE">
      <w:pPr>
        <w:pStyle w:val="UnorderedList"/>
        <w:jc w:val="both"/>
      </w:pPr>
      <w:r>
        <w:t>Terminations (Claims):</w:t>
      </w:r>
    </w:p>
    <w:p w14:paraId="1368F093" w14:textId="5B22CB2D" w:rsidR="009823AE" w:rsidRDefault="0038057A" w:rsidP="006C3C3F">
      <w:pPr>
        <w:pStyle w:val="UnorderedListIndent"/>
        <w:numPr>
          <w:ilvl w:val="1"/>
          <w:numId w:val="39"/>
        </w:numPr>
        <w:jc w:val="both"/>
      </w:pPr>
      <w:r>
        <w:t>The case status is updated to T</w:t>
      </w:r>
      <w:r w:rsidR="009823AE">
        <w:t xml:space="preserve">erminated after the </w:t>
      </w:r>
      <w:r w:rsidR="001A7B96">
        <w:t>c</w:t>
      </w:r>
      <w:r w:rsidR="009823AE" w:rsidRPr="00F303D0">
        <w:t>laim payment confirmation is receiv</w:t>
      </w:r>
      <w:r w:rsidR="009823AE">
        <w:t>ed from the Accounting Module (C</w:t>
      </w:r>
      <w:r w:rsidR="009823AE" w:rsidRPr="00F303D0">
        <w:t xml:space="preserve">laim is submitted by </w:t>
      </w:r>
      <w:r w:rsidR="009823AE">
        <w:t>a servicer and approved by HUD C</w:t>
      </w:r>
      <w:r w:rsidR="00823DC1">
        <w:t>laims staff).</w:t>
      </w:r>
    </w:p>
    <w:p w14:paraId="3BE1E482" w14:textId="77777777" w:rsidR="009823AE" w:rsidRDefault="009823AE" w:rsidP="00F874DE">
      <w:pPr>
        <w:pStyle w:val="UnorderedList"/>
        <w:jc w:val="both"/>
      </w:pPr>
      <w:r>
        <w:t>Track release:</w:t>
      </w:r>
    </w:p>
    <w:p w14:paraId="64083667" w14:textId="55A43ECB" w:rsidR="009823AE" w:rsidRDefault="009823AE" w:rsidP="006C3C3F">
      <w:pPr>
        <w:pStyle w:val="UnorderedListIndent"/>
        <w:numPr>
          <w:ilvl w:val="1"/>
          <w:numId w:val="39"/>
        </w:numPr>
        <w:jc w:val="both"/>
      </w:pPr>
      <w:r>
        <w:t xml:space="preserve">To release the mortgage, </w:t>
      </w:r>
      <w:r w:rsidR="00E8204F">
        <w:t>a release timeline is automatically initiated in the system upon claim payment confirmation.</w:t>
      </w:r>
      <w:r>
        <w:t xml:space="preserve"> The release process is managed through a timeline in the system.</w:t>
      </w:r>
    </w:p>
    <w:p w14:paraId="2A1BEBD4" w14:textId="77777777" w:rsidR="009823AE" w:rsidRDefault="009823AE" w:rsidP="00F874DE">
      <w:pPr>
        <w:pStyle w:val="UnorderedListIndent"/>
        <w:numPr>
          <w:ilvl w:val="0"/>
          <w:numId w:val="0"/>
        </w:numPr>
        <w:ind w:left="1080"/>
        <w:jc w:val="both"/>
      </w:pPr>
    </w:p>
    <w:p w14:paraId="0C32F8C3" w14:textId="1D552470" w:rsidR="009823AE" w:rsidRDefault="009823AE" w:rsidP="00F874DE">
      <w:pPr>
        <w:pStyle w:val="UnorderedList"/>
        <w:numPr>
          <w:ilvl w:val="0"/>
          <w:numId w:val="0"/>
        </w:numPr>
        <w:ind w:left="18"/>
        <w:jc w:val="both"/>
      </w:pPr>
      <w:r>
        <w:t xml:space="preserve">Each of these functions is explained in detail in </w:t>
      </w:r>
      <w:r w:rsidRPr="006F2941">
        <w:rPr>
          <w:rStyle w:val="CrossRef"/>
          <w:b w:val="0"/>
          <w:bCs/>
          <w:color w:val="auto"/>
        </w:rPr>
        <w:t>Chapter 8</w:t>
      </w:r>
      <w:r w:rsidR="007A78AD">
        <w:t>.</w:t>
      </w:r>
      <w:r>
        <w:t xml:space="preserve"> </w:t>
      </w:r>
    </w:p>
    <w:p w14:paraId="3D81C008" w14:textId="77777777" w:rsidR="00D777DC" w:rsidRDefault="00D777DC" w:rsidP="00D777DC">
      <w:pPr>
        <w:pStyle w:val="Heading3"/>
        <w:ind w:left="1080" w:hanging="1080"/>
        <w:jc w:val="both"/>
      </w:pPr>
      <w:bookmarkStart w:id="74" w:name="_Toc230163016"/>
      <w:bookmarkStart w:id="75" w:name="_Toc314660592"/>
      <w:bookmarkStart w:id="76" w:name="_Toc314752319"/>
      <w:bookmarkStart w:id="77" w:name="_Toc315633725"/>
      <w:bookmarkStart w:id="78" w:name="_Toc11334523"/>
      <w:bookmarkStart w:id="79" w:name="_Toc74051740"/>
      <w:bookmarkStart w:id="80" w:name="_Toc90643125"/>
      <w:bookmarkStart w:id="81" w:name="_Toc314660590"/>
      <w:bookmarkStart w:id="82" w:name="_Toc314752317"/>
      <w:r>
        <w:t xml:space="preserve">The </w:t>
      </w:r>
      <w:bookmarkStart w:id="83" w:name="_Hlk119588535"/>
      <w:r>
        <w:t>Accounting Module (AM)</w:t>
      </w:r>
      <w:bookmarkEnd w:id="74"/>
      <w:bookmarkEnd w:id="83"/>
    </w:p>
    <w:bookmarkEnd w:id="75"/>
    <w:bookmarkEnd w:id="76"/>
    <w:bookmarkEnd w:id="77"/>
    <w:bookmarkEnd w:id="78"/>
    <w:bookmarkEnd w:id="79"/>
    <w:bookmarkEnd w:id="80"/>
    <w:p w14:paraId="71F96C41" w14:textId="37C5ED94" w:rsidR="009823AE" w:rsidRPr="002945B9" w:rsidRDefault="00EA1C51" w:rsidP="001879BA">
      <w:pPr>
        <w:pStyle w:val="BodyText"/>
      </w:pPr>
      <w:r>
        <w:t xml:space="preserve">The </w:t>
      </w:r>
      <w:r w:rsidR="00D777DC">
        <w:t xml:space="preserve"> (</w:t>
      </w:r>
      <w:r w:rsidR="00FC3979">
        <w:t>AM</w:t>
      </w:r>
      <w:r w:rsidR="00D777DC">
        <w:t>)</w:t>
      </w:r>
      <w:r w:rsidR="009823AE" w:rsidRPr="002945B9">
        <w:t xml:space="preserve"> records and processes accounting related transactions within the functional modules like </w:t>
      </w:r>
      <w:r w:rsidR="009823AE">
        <w:t>GL</w:t>
      </w:r>
      <w:r w:rsidR="009823AE" w:rsidRPr="002945B9">
        <w:t>, Receivables, Payables, reporting</w:t>
      </w:r>
      <w:r w:rsidR="00622EB4">
        <w:t>,</w:t>
      </w:r>
      <w:r w:rsidR="009823AE" w:rsidRPr="002945B9">
        <w:t xml:space="preserve"> and data exchange with FHASL and Treasury. </w:t>
      </w:r>
    </w:p>
    <w:p w14:paraId="08BAFB18" w14:textId="77777777" w:rsidR="009823AE" w:rsidRPr="002945B9" w:rsidRDefault="009823AE" w:rsidP="001879BA">
      <w:pPr>
        <w:pStyle w:val="BodyText"/>
      </w:pPr>
      <w:bookmarkStart w:id="84" w:name="_Toc314660591"/>
      <w:bookmarkStart w:id="85" w:name="_Toc314752318"/>
      <w:bookmarkEnd w:id="81"/>
      <w:bookmarkEnd w:id="82"/>
      <w:r w:rsidRPr="002945B9">
        <w:t>The high-level components within this module are:</w:t>
      </w:r>
    </w:p>
    <w:p w14:paraId="083F7667" w14:textId="184CC741" w:rsidR="009823AE" w:rsidRPr="002945B9" w:rsidRDefault="009823AE" w:rsidP="00F874DE">
      <w:pPr>
        <w:pStyle w:val="UnorderedList"/>
        <w:jc w:val="both"/>
      </w:pPr>
      <w:r w:rsidRPr="002945B9">
        <w:t xml:space="preserve">Record </w:t>
      </w:r>
      <w:r>
        <w:t>GL</w:t>
      </w:r>
      <w:r w:rsidRPr="002945B9">
        <w:t xml:space="preserve"> entries and maintain all HECM-related proprietary and budgetary general ledger account balances</w:t>
      </w:r>
      <w:r w:rsidR="00A62F3E">
        <w:t>.</w:t>
      </w:r>
    </w:p>
    <w:p w14:paraId="05AE071E" w14:textId="690E5580" w:rsidR="009823AE" w:rsidRPr="002945B9" w:rsidRDefault="009823AE" w:rsidP="00F874DE">
      <w:pPr>
        <w:pStyle w:val="UnorderedList"/>
        <w:jc w:val="both"/>
      </w:pPr>
      <w:r w:rsidRPr="002945B9">
        <w:t xml:space="preserve">Data exchange with the </w:t>
      </w:r>
      <w:r w:rsidR="00D777DC">
        <w:t xml:space="preserve"> (</w:t>
      </w:r>
      <w:r w:rsidR="00FC3979">
        <w:t>SM</w:t>
      </w:r>
      <w:r w:rsidR="00D777DC">
        <w:t>)</w:t>
      </w:r>
      <w:r w:rsidRPr="002945B9">
        <w:t xml:space="preserve"> to establish vendors/customers; and to provide interface transactions and related response, error</w:t>
      </w:r>
      <w:r w:rsidR="00A62F3E">
        <w:t xml:space="preserve">, and status files for accounts </w:t>
      </w:r>
      <w:r w:rsidR="00622EB4">
        <w:t>payable, a</w:t>
      </w:r>
      <w:r w:rsidRPr="002945B9">
        <w:t>ccounts receivable, and adjustment transactions (Premiums, Notes, and Claims)</w:t>
      </w:r>
      <w:r w:rsidR="00A62F3E">
        <w:t>.</w:t>
      </w:r>
    </w:p>
    <w:p w14:paraId="554ECF6C" w14:textId="06EEF57F" w:rsidR="00A62F3E" w:rsidRPr="00A62F3E" w:rsidRDefault="00A62F3E" w:rsidP="00F874DE">
      <w:pPr>
        <w:pStyle w:val="UnorderedList"/>
        <w:jc w:val="both"/>
      </w:pPr>
      <w:r w:rsidRPr="006F7B8F">
        <w:rPr>
          <w:bCs/>
        </w:rPr>
        <w:t>Data exchange with Treasury Secure Payment System (SPS) and Pay.gov to process disbursements of accounts payable and the collection of accounts receivable, respectively (Premiums and Claims)</w:t>
      </w:r>
      <w:r>
        <w:rPr>
          <w:bCs/>
        </w:rPr>
        <w:t>.</w:t>
      </w:r>
    </w:p>
    <w:p w14:paraId="26CBA69A" w14:textId="50D7BF73" w:rsidR="009823AE" w:rsidRPr="002945B9" w:rsidRDefault="009823AE" w:rsidP="00F874DE">
      <w:pPr>
        <w:pStyle w:val="UnorderedList"/>
        <w:jc w:val="both"/>
      </w:pPr>
      <w:r w:rsidRPr="002945B9">
        <w:t>Update FHASL with accounting entries</w:t>
      </w:r>
      <w:r w:rsidR="00A62F3E">
        <w:t>.</w:t>
      </w:r>
    </w:p>
    <w:p w14:paraId="6DC328E7" w14:textId="6F58FB10" w:rsidR="009823AE" w:rsidRPr="002945B9" w:rsidRDefault="009823AE" w:rsidP="00F874DE">
      <w:pPr>
        <w:pStyle w:val="UnorderedList"/>
        <w:jc w:val="both"/>
      </w:pPr>
      <w:r w:rsidRPr="002945B9">
        <w:t>Financial Reports</w:t>
      </w:r>
      <w:r w:rsidR="00A62F3E">
        <w:t>.</w:t>
      </w:r>
    </w:p>
    <w:p w14:paraId="73050EAA" w14:textId="77777777" w:rsidR="009823AE" w:rsidRPr="00F251FE" w:rsidRDefault="009823AE" w:rsidP="00F874DE">
      <w:pPr>
        <w:pStyle w:val="Heading3"/>
        <w:ind w:left="1080" w:hanging="1080"/>
        <w:jc w:val="both"/>
      </w:pPr>
      <w:bookmarkStart w:id="86" w:name="_Hlk492644456"/>
      <w:r>
        <w:t xml:space="preserve"> </w:t>
      </w:r>
      <w:bookmarkStart w:id="87" w:name="_Toc315633726"/>
      <w:bookmarkStart w:id="88" w:name="_Toc11334524"/>
      <w:bookmarkStart w:id="89" w:name="_Toc74051741"/>
      <w:bookmarkStart w:id="90" w:name="_Toc90643126"/>
      <w:bookmarkStart w:id="91" w:name="_Toc230163017"/>
      <w:r>
        <w:t xml:space="preserve">Data Exchange </w:t>
      </w:r>
      <w:r w:rsidRPr="00C86393">
        <w:t>with</w:t>
      </w:r>
      <w:r>
        <w:t xml:space="preserve"> External Systems</w:t>
      </w:r>
      <w:bookmarkEnd w:id="84"/>
      <w:bookmarkEnd w:id="85"/>
      <w:bookmarkEnd w:id="86"/>
      <w:bookmarkEnd w:id="87"/>
      <w:bookmarkEnd w:id="88"/>
      <w:bookmarkEnd w:id="89"/>
      <w:bookmarkEnd w:id="90"/>
      <w:bookmarkEnd w:id="91"/>
    </w:p>
    <w:p w14:paraId="24108D6A" w14:textId="2FDD9C1B" w:rsidR="009823AE" w:rsidRDefault="009823AE" w:rsidP="001879BA">
      <w:pPr>
        <w:pStyle w:val="BodyText"/>
      </w:pPr>
      <w:r>
        <w:t xml:space="preserve">HERMIT receives/sends transactions, </w:t>
      </w:r>
      <w:r w:rsidR="004F2A9F">
        <w:t>data,</w:t>
      </w:r>
      <w:r>
        <w:t xml:space="preserve"> and status with key external systems. Their primary purpose, the </w:t>
      </w:r>
      <w:r w:rsidR="00CD7497">
        <w:t>frequency,</w:t>
      </w:r>
      <w:r>
        <w:t xml:space="preserve"> and the direction (Outbound from/Inbound to HERMIT), is listed below.</w:t>
      </w:r>
    </w:p>
    <w:p w14:paraId="2A0DE683" w14:textId="0C0FF658" w:rsidR="009823AE" w:rsidRDefault="009823AE" w:rsidP="007A78AD">
      <w:pPr>
        <w:pStyle w:val="UnorderedList"/>
      </w:pPr>
      <w:r>
        <w:t>CHUMS</w:t>
      </w:r>
      <w:r w:rsidR="001A061C">
        <w:fldChar w:fldCharType="begin"/>
      </w:r>
      <w:r w:rsidR="001A061C">
        <w:instrText xml:space="preserve"> XE "</w:instrText>
      </w:r>
      <w:r w:rsidR="001A061C" w:rsidRPr="00041B1D">
        <w:instrText>CHUMS</w:instrText>
      </w:r>
      <w:r w:rsidR="001A061C">
        <w:instrText xml:space="preserve">" </w:instrText>
      </w:r>
      <w:r w:rsidR="001A061C">
        <w:fldChar w:fldCharType="end"/>
      </w:r>
      <w:r>
        <w:t xml:space="preserve"> (Computerized Homes Underwriting Management System) (Bi-directional daily)</w:t>
      </w:r>
    </w:p>
    <w:p w14:paraId="7251029C" w14:textId="36B11357" w:rsidR="009823AE" w:rsidRPr="00911047" w:rsidRDefault="00A62F3E" w:rsidP="006C3C3F">
      <w:pPr>
        <w:pStyle w:val="UnorderedListIndent"/>
        <w:numPr>
          <w:ilvl w:val="1"/>
          <w:numId w:val="39"/>
        </w:numPr>
        <w:jc w:val="both"/>
      </w:pPr>
      <w:r>
        <w:t>A</w:t>
      </w:r>
      <w:r w:rsidR="009823AE">
        <w:t>ssists</w:t>
      </w:r>
      <w:r w:rsidR="009823AE" w:rsidRPr="004A55FC">
        <w:t xml:space="preserve"> and supports Home Ownership Centers </w:t>
      </w:r>
      <w:r w:rsidR="009823AE">
        <w:t xml:space="preserve">(HOCs) </w:t>
      </w:r>
      <w:r w:rsidR="009823AE" w:rsidRPr="004A55FC">
        <w:t xml:space="preserve">staff in the processing of </w:t>
      </w:r>
      <w:r w:rsidR="00CD7497" w:rsidRPr="004A55FC">
        <w:t>Single-Family</w:t>
      </w:r>
      <w:r w:rsidR="009823AE" w:rsidRPr="004A55FC">
        <w:t xml:space="preserve"> mortgage insurance applications, from initial receipt through endorsement</w:t>
      </w:r>
      <w:r w:rsidR="009823AE">
        <w:t>.</w:t>
      </w:r>
    </w:p>
    <w:p w14:paraId="28DDFE67" w14:textId="32EFECDE" w:rsidR="009823AE" w:rsidRDefault="009823AE" w:rsidP="007A78AD">
      <w:pPr>
        <w:pStyle w:val="UnorderedList"/>
      </w:pPr>
      <w:r>
        <w:t>SFHEDW</w:t>
      </w:r>
      <w:r w:rsidR="001A061C">
        <w:fldChar w:fldCharType="begin"/>
      </w:r>
      <w:r w:rsidR="001A061C">
        <w:instrText xml:space="preserve"> XE "</w:instrText>
      </w:r>
      <w:r w:rsidR="001A061C" w:rsidRPr="00041B1D">
        <w:instrText>SFHEDW</w:instrText>
      </w:r>
      <w:r w:rsidR="001A061C">
        <w:instrText xml:space="preserve">" </w:instrText>
      </w:r>
      <w:r w:rsidR="001A061C">
        <w:fldChar w:fldCharType="end"/>
      </w:r>
      <w:r>
        <w:t xml:space="preserve"> (Single-Family Housing Enterprise Data Warehouse) (Outbound monthly)</w:t>
      </w:r>
    </w:p>
    <w:p w14:paraId="67758643" w14:textId="7990DFC6" w:rsidR="009823AE" w:rsidRDefault="00A62F3E" w:rsidP="006C3C3F">
      <w:pPr>
        <w:pStyle w:val="UnorderedListIndent"/>
        <w:numPr>
          <w:ilvl w:val="1"/>
          <w:numId w:val="39"/>
        </w:numPr>
        <w:jc w:val="both"/>
      </w:pPr>
      <w:r w:rsidRPr="00FC1775">
        <w:t>A</w:t>
      </w:r>
      <w:r w:rsidR="009823AE" w:rsidRPr="00FC1775">
        <w:t>llows queries and provides reporting tools to support HUD’s business</w:t>
      </w:r>
      <w:r w:rsidR="009823AE">
        <w:t xml:space="preserve"> needs. The Servicing Module will send monthly files containing the Claim, </w:t>
      </w:r>
      <w:r w:rsidR="00F933F3">
        <w:t>Lender,</w:t>
      </w:r>
      <w:r w:rsidR="009823AE">
        <w:t xml:space="preserve"> and Case Details along with payment plan information and transactions.</w:t>
      </w:r>
    </w:p>
    <w:p w14:paraId="22ACB82B" w14:textId="452847D6" w:rsidR="009823AE" w:rsidRDefault="009823AE" w:rsidP="007A78AD">
      <w:pPr>
        <w:pStyle w:val="UnorderedList"/>
      </w:pPr>
      <w:r>
        <w:t>SAMS</w:t>
      </w:r>
      <w:r w:rsidR="001A061C">
        <w:fldChar w:fldCharType="begin"/>
      </w:r>
      <w:r w:rsidR="001A061C">
        <w:instrText xml:space="preserve"> XE "</w:instrText>
      </w:r>
      <w:r w:rsidR="001A061C" w:rsidRPr="00041B1D">
        <w:instrText>SAMS</w:instrText>
      </w:r>
      <w:r w:rsidR="001A061C">
        <w:instrText xml:space="preserve">" </w:instrText>
      </w:r>
      <w:r w:rsidR="001A061C">
        <w:fldChar w:fldCharType="end"/>
      </w:r>
      <w:r>
        <w:t xml:space="preserve"> (Single-Family Acquired Asset Management System) (Outbound monthly)</w:t>
      </w:r>
    </w:p>
    <w:p w14:paraId="57221ED0" w14:textId="47BBDFDB" w:rsidR="009823AE" w:rsidRPr="002945B9" w:rsidRDefault="00A62F3E" w:rsidP="006C3C3F">
      <w:pPr>
        <w:pStyle w:val="UnorderedListIndent"/>
        <w:numPr>
          <w:ilvl w:val="1"/>
          <w:numId w:val="39"/>
        </w:numPr>
        <w:jc w:val="both"/>
      </w:pPr>
      <w:r>
        <w:t>T</w:t>
      </w:r>
      <w:r w:rsidR="009823AE" w:rsidRPr="007D139A">
        <w:t xml:space="preserve">racks property acquisition, </w:t>
      </w:r>
      <w:r w:rsidR="00CD7497" w:rsidRPr="007D139A">
        <w:t>m</w:t>
      </w:r>
      <w:r w:rsidR="00CD7497">
        <w:t>aintenance,</w:t>
      </w:r>
      <w:r w:rsidR="009823AE">
        <w:t xml:space="preserve"> and disposition, as well as </w:t>
      </w:r>
      <w:r w:rsidR="009823AE" w:rsidRPr="002945B9">
        <w:t>processes collections, disbursements, and tax payments.</w:t>
      </w:r>
    </w:p>
    <w:p w14:paraId="5304FF8E" w14:textId="3E8AEF45" w:rsidR="009823AE" w:rsidRDefault="009823AE" w:rsidP="007A78AD">
      <w:pPr>
        <w:pStyle w:val="UnorderedList"/>
      </w:pPr>
      <w:r w:rsidRPr="002945B9">
        <w:t>Ginnie Mae - RFS</w:t>
      </w:r>
      <w:r w:rsidR="001A061C">
        <w:fldChar w:fldCharType="begin"/>
      </w:r>
      <w:r w:rsidR="001A061C">
        <w:instrText xml:space="preserve"> XE "</w:instrText>
      </w:r>
      <w:r w:rsidR="001A061C" w:rsidRPr="00041B1D">
        <w:instrText>Ginnie Mae - RFS</w:instrText>
      </w:r>
      <w:r w:rsidR="001A061C">
        <w:instrText xml:space="preserve">" </w:instrText>
      </w:r>
      <w:r w:rsidR="001A061C">
        <w:fldChar w:fldCharType="end"/>
      </w:r>
      <w:r w:rsidRPr="002945B9">
        <w:t xml:space="preserve"> (Reporting and</w:t>
      </w:r>
      <w:r>
        <w:t xml:space="preserve"> Feedback System) (Outbound monthly)</w:t>
      </w:r>
    </w:p>
    <w:p w14:paraId="01CCDD4E" w14:textId="11AF43A0" w:rsidR="009823AE" w:rsidRDefault="00A62F3E" w:rsidP="006C3C3F">
      <w:pPr>
        <w:pStyle w:val="UnorderedListIndent"/>
        <w:numPr>
          <w:ilvl w:val="1"/>
          <w:numId w:val="39"/>
        </w:numPr>
        <w:jc w:val="both"/>
      </w:pPr>
      <w:r>
        <w:t>T</w:t>
      </w:r>
      <w:r w:rsidR="009823AE" w:rsidRPr="00CA7E72">
        <w:t>he central processing system for monthly reporting of pool a</w:t>
      </w:r>
      <w:r w:rsidR="009823AE">
        <w:t>nd loan level data from i</w:t>
      </w:r>
      <w:r w:rsidR="009823AE" w:rsidRPr="00CA7E72">
        <w:t>ssuers of mortgage-backed securities</w:t>
      </w:r>
      <w:r w:rsidR="009823AE">
        <w:t>.</w:t>
      </w:r>
    </w:p>
    <w:p w14:paraId="2710761A" w14:textId="234AA299" w:rsidR="009823AE" w:rsidRDefault="009823AE" w:rsidP="007A78AD">
      <w:pPr>
        <w:pStyle w:val="UnorderedList"/>
      </w:pPr>
      <w:r>
        <w:t>Imaging</w:t>
      </w:r>
      <w:r w:rsidR="001A061C">
        <w:fldChar w:fldCharType="begin"/>
      </w:r>
      <w:r w:rsidR="001A061C">
        <w:instrText xml:space="preserve"> XE "</w:instrText>
      </w:r>
      <w:r w:rsidR="001A061C" w:rsidRPr="00041B1D">
        <w:instrText>Imaging</w:instrText>
      </w:r>
      <w:r w:rsidR="001A061C">
        <w:instrText xml:space="preserve">" </w:instrText>
      </w:r>
      <w:r w:rsidR="001A061C">
        <w:fldChar w:fldCharType="end"/>
      </w:r>
      <w:r>
        <w:t xml:space="preserve"> (Inbound daily)</w:t>
      </w:r>
    </w:p>
    <w:p w14:paraId="3D8F8622" w14:textId="38B30033" w:rsidR="009823AE" w:rsidRDefault="009823AE" w:rsidP="006C3C3F">
      <w:pPr>
        <w:pStyle w:val="UnorderedListIndent"/>
        <w:numPr>
          <w:ilvl w:val="1"/>
          <w:numId w:val="39"/>
        </w:numPr>
        <w:jc w:val="both"/>
      </w:pPr>
      <w:r>
        <w:t xml:space="preserve">Allows importation of documents from the HUD NSC Contractor so </w:t>
      </w:r>
      <w:r w:rsidR="00E65FCF">
        <w:t xml:space="preserve">that </w:t>
      </w:r>
      <w:r>
        <w:t>the documents can be attached to loans using a predefined naming convention.</w:t>
      </w:r>
      <w:r w:rsidR="00F44565">
        <w:t xml:space="preserve"> Servicers also have the capability of bulk uploading documents from the SFTP site.</w:t>
      </w:r>
    </w:p>
    <w:p w14:paraId="46199327" w14:textId="5DBFB2AA" w:rsidR="009823AE" w:rsidRDefault="009823AE" w:rsidP="007A78AD">
      <w:pPr>
        <w:pStyle w:val="UnorderedList"/>
      </w:pPr>
      <w:r>
        <w:t xml:space="preserve">Pay.gov (Bi-directional </w:t>
      </w:r>
      <w:r w:rsidR="00B90B0F">
        <w:t>D</w:t>
      </w:r>
      <w:r>
        <w:t>aily)</w:t>
      </w:r>
    </w:p>
    <w:p w14:paraId="5E2F1FF9" w14:textId="0C9F2B73" w:rsidR="009823AE" w:rsidRPr="00A62F3E" w:rsidRDefault="00A62F3E" w:rsidP="006C3C3F">
      <w:pPr>
        <w:pStyle w:val="UnorderedListIndent"/>
        <w:numPr>
          <w:ilvl w:val="1"/>
          <w:numId w:val="39"/>
        </w:numPr>
        <w:jc w:val="both"/>
      </w:pPr>
      <w:r w:rsidRPr="00FC1775">
        <w:t>Processes collection request files in Pay.gov non-interactive batch format.  Receives notification of successful posting by Pay.gov</w:t>
      </w:r>
      <w:r w:rsidR="009823AE" w:rsidRPr="00FC1775">
        <w:t>.</w:t>
      </w:r>
    </w:p>
    <w:p w14:paraId="50EA875F" w14:textId="067BEE73" w:rsidR="009823AE" w:rsidRDefault="009823AE" w:rsidP="007A78AD">
      <w:pPr>
        <w:pStyle w:val="UnorderedList"/>
      </w:pPr>
      <w:r>
        <w:t>FHASL</w:t>
      </w:r>
      <w:r w:rsidR="001A061C">
        <w:fldChar w:fldCharType="begin"/>
      </w:r>
      <w:r w:rsidR="001A061C">
        <w:instrText xml:space="preserve"> XE "</w:instrText>
      </w:r>
      <w:r w:rsidR="001A061C" w:rsidRPr="00041B1D">
        <w:instrText>FHASL</w:instrText>
      </w:r>
      <w:r w:rsidR="001A061C">
        <w:instrText xml:space="preserve">" </w:instrText>
      </w:r>
      <w:r w:rsidR="001A061C">
        <w:fldChar w:fldCharType="end"/>
      </w:r>
      <w:r>
        <w:t xml:space="preserve"> (Outbound Daily)</w:t>
      </w:r>
    </w:p>
    <w:p w14:paraId="50582146" w14:textId="77777777" w:rsidR="009823AE" w:rsidRDefault="009823AE" w:rsidP="006C3C3F">
      <w:pPr>
        <w:pStyle w:val="UnorderedListIndent"/>
        <w:numPr>
          <w:ilvl w:val="1"/>
          <w:numId w:val="39"/>
        </w:numPr>
        <w:jc w:val="both"/>
      </w:pPr>
      <w:r w:rsidRPr="00FB3C8E">
        <w:t>The HERMIT system provides aggregated disbursement and collection activity each business day using th</w:t>
      </w:r>
      <w:r>
        <w:t>e FHASL journal import process.</w:t>
      </w:r>
      <w:r w:rsidRPr="00FB3C8E">
        <w:t xml:space="preserve"> HERMIT will store ca</w:t>
      </w:r>
      <w:r>
        <w:t>se-level accounting details which,</w:t>
      </w:r>
      <w:r w:rsidRPr="00FB3C8E">
        <w:t xml:space="preserve"> prior to interfacing with FHASL</w:t>
      </w:r>
      <w:r>
        <w:t>,</w:t>
      </w:r>
      <w:r w:rsidRPr="00FB3C8E">
        <w:t xml:space="preserve"> will be summarized at the unique level of chart field structure and entry events</w:t>
      </w:r>
      <w:r>
        <w:t>.</w:t>
      </w:r>
    </w:p>
    <w:p w14:paraId="7A640BAA" w14:textId="26A882AA" w:rsidR="00711014" w:rsidRDefault="00711014" w:rsidP="00711014">
      <w:pPr>
        <w:pStyle w:val="UnorderedList"/>
      </w:pPr>
      <w:r>
        <w:t>DMF (Death Master File) (Inbound weekly)</w:t>
      </w:r>
    </w:p>
    <w:p w14:paraId="7159F8F7" w14:textId="3F93C9DF" w:rsidR="00711014" w:rsidRDefault="00711014" w:rsidP="006C3C3F">
      <w:pPr>
        <w:pStyle w:val="UnorderedListIndent"/>
        <w:numPr>
          <w:ilvl w:val="1"/>
          <w:numId w:val="39"/>
        </w:numPr>
        <w:jc w:val="both"/>
      </w:pPr>
      <w:r>
        <w:t xml:space="preserve">Allows importation of death records from the SSA so that the death dates can be updated on affected contacts in </w:t>
      </w:r>
      <w:r w:rsidR="00917791">
        <w:t>the S</w:t>
      </w:r>
      <w:r w:rsidR="00D76364">
        <w:t xml:space="preserve">ervicing </w:t>
      </w:r>
      <w:r w:rsidR="00917791">
        <w:t>M</w:t>
      </w:r>
      <w:r w:rsidR="00D76364">
        <w:t>odule</w:t>
      </w:r>
      <w:r>
        <w:t>.</w:t>
      </w:r>
    </w:p>
    <w:p w14:paraId="603EE1C5" w14:textId="77777777" w:rsidR="0051730F" w:rsidRDefault="0051730F" w:rsidP="006C3C3F">
      <w:pPr>
        <w:pStyle w:val="UnorderedListIndent"/>
        <w:numPr>
          <w:ilvl w:val="0"/>
          <w:numId w:val="39"/>
        </w:numPr>
        <w:jc w:val="both"/>
      </w:pPr>
      <w:r>
        <w:t>Tax Services (Corelogic) (Bi-directional Daily)</w:t>
      </w:r>
    </w:p>
    <w:p w14:paraId="0B64E50B" w14:textId="063A156E" w:rsidR="0051730F" w:rsidRPr="00A90455" w:rsidRDefault="0051730F" w:rsidP="006C3C3F">
      <w:pPr>
        <w:pStyle w:val="UnorderedListIndent"/>
        <w:numPr>
          <w:ilvl w:val="1"/>
          <w:numId w:val="39"/>
        </w:numPr>
        <w:jc w:val="both"/>
      </w:pPr>
      <w:r>
        <w:t>The HERMIT System receives and sends data to the Tax Services Vendor on a daily basis. It monitors taxes that are current or unpaid/delinquent on the HECM Assigned Notes that have completed the Claim Type 22 – Assignment to HUD sent for recording/Servicer Files Claim Type 22 – Form 27011 Step.</w:t>
      </w:r>
    </w:p>
    <w:p w14:paraId="60016B7F" w14:textId="77777777" w:rsidR="009823AE" w:rsidRDefault="009823AE" w:rsidP="00F874DE">
      <w:pPr>
        <w:jc w:val="both"/>
        <w:rPr>
          <w:rFonts w:ascii="Cambria" w:eastAsia="Times New Roman" w:hAnsi="Cambria"/>
          <w:lang w:bidi="en-US"/>
        </w:rPr>
      </w:pPr>
      <w:r>
        <w:br w:type="page"/>
      </w:r>
    </w:p>
    <w:p w14:paraId="3185C4A6" w14:textId="77777777" w:rsidR="009823AE" w:rsidRDefault="009823AE" w:rsidP="00F874DE">
      <w:pPr>
        <w:pStyle w:val="Heading2"/>
        <w:jc w:val="both"/>
      </w:pPr>
      <w:bookmarkStart w:id="92" w:name="_Ref315295519"/>
      <w:bookmarkStart w:id="93" w:name="_Toc315633727"/>
      <w:bookmarkStart w:id="94" w:name="_Toc11334525"/>
      <w:bookmarkStart w:id="95" w:name="_Toc74051742"/>
      <w:bookmarkStart w:id="96" w:name="_Toc90643127"/>
      <w:bookmarkStart w:id="97" w:name="_Toc230163018"/>
      <w:r>
        <w:t>HECM-Key Business Process Flow (Simplified)</w:t>
      </w:r>
      <w:bookmarkEnd w:id="92"/>
      <w:bookmarkEnd w:id="93"/>
      <w:bookmarkEnd w:id="94"/>
      <w:bookmarkEnd w:id="95"/>
      <w:bookmarkEnd w:id="96"/>
      <w:bookmarkEnd w:id="97"/>
    </w:p>
    <w:p w14:paraId="73D5E227" w14:textId="651BC8E0" w:rsidR="009823AE" w:rsidRDefault="009823AE" w:rsidP="001879BA">
      <w:pPr>
        <w:pStyle w:val="BodyText"/>
      </w:pPr>
      <w:r w:rsidRPr="002945B9">
        <w:t xml:space="preserve">The business process flow documented below shows the lifecycle of a </w:t>
      </w:r>
      <w:r w:rsidR="00BF6895">
        <w:t xml:space="preserve">HECM </w:t>
      </w:r>
      <w:r w:rsidR="00E4027B">
        <w:t>Case</w:t>
      </w:r>
      <w:r w:rsidRPr="002945B9">
        <w:t xml:space="preserve">. </w:t>
      </w:r>
      <w:r w:rsidRPr="002945B9">
        <w:fldChar w:fldCharType="begin"/>
      </w:r>
      <w:r w:rsidRPr="002945B9">
        <w:instrText xml:space="preserve"> XE "</w:instrText>
      </w:r>
      <w:r w:rsidR="0078027B">
        <w:instrText xml:space="preserve">HECM </w:instrText>
      </w:r>
      <w:r w:rsidR="00F96BC7">
        <w:instrText>B</w:instrText>
      </w:r>
      <w:r w:rsidRPr="002945B9">
        <w:instrText xml:space="preserve">usiness </w:instrText>
      </w:r>
      <w:r w:rsidR="00F96BC7">
        <w:instrText>P</w:instrText>
      </w:r>
      <w:r w:rsidRPr="002945B9">
        <w:instrText xml:space="preserve">rocess </w:instrText>
      </w:r>
      <w:r w:rsidR="00F96BC7">
        <w:instrText>F</w:instrText>
      </w:r>
      <w:r w:rsidRPr="002945B9">
        <w:instrText xml:space="preserve">low" </w:instrText>
      </w:r>
      <w:r w:rsidRPr="002945B9">
        <w:fldChar w:fldCharType="end"/>
      </w:r>
    </w:p>
    <w:p w14:paraId="2AC1A347" w14:textId="4BA197CC" w:rsidR="00B72D50" w:rsidRDefault="00B72D50" w:rsidP="003821D2">
      <w:pPr>
        <w:pStyle w:val="BodyText"/>
        <w:jc w:val="center"/>
      </w:pPr>
      <w:bookmarkStart w:id="98" w:name="_Toc314738188"/>
    </w:p>
    <w:p w14:paraId="0D109F68" w14:textId="586DC3AA" w:rsidR="0051730F" w:rsidRDefault="0051730F" w:rsidP="0051730F">
      <w:pPr>
        <w:pStyle w:val="BodyText"/>
        <w:jc w:val="center"/>
      </w:pPr>
      <w:r>
        <w:rPr>
          <w:noProof/>
        </w:rPr>
        <w:drawing>
          <wp:inline distT="0" distB="0" distL="0" distR="0" wp14:anchorId="1C28C5C0" wp14:editId="37008052">
            <wp:extent cx="6446495" cy="4248150"/>
            <wp:effectExtent l="19050" t="19050" r="12065" b="19050"/>
            <wp:docPr id="1729961228" name="Picture 16" descr="A diagram of a software applica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9961228" name="Picture 16" descr="A diagram of a software application&#10;&#10;AI-generated content may be incorrect."/>
                    <pic:cNvPicPr>
                      <a:picLocks noChangeAspect="1" noChangeArrowheads="1"/>
                    </pic:cNvPicPr>
                  </pic:nvPicPr>
                  <pic:blipFill rotWithShape="1">
                    <a:blip r:embed="rId22" cstate="print">
                      <a:extLst>
                        <a:ext uri="{28A0092B-C50C-407E-A947-70E740481C1C}">
                          <a14:useLocalDpi xmlns:a14="http://schemas.microsoft.com/office/drawing/2010/main" val="0"/>
                        </a:ext>
                      </a:extLst>
                    </a:blip>
                    <a:srcRect l="2069" t="8988" r="1725" b="8970"/>
                    <a:stretch>
                      <a:fillRect/>
                    </a:stretch>
                  </pic:blipFill>
                  <pic:spPr bwMode="auto">
                    <a:xfrm>
                      <a:off x="0" y="0"/>
                      <a:ext cx="6461739" cy="4258196"/>
                    </a:xfrm>
                    <a:prstGeom prst="rect">
                      <a:avLst/>
                    </a:prstGeom>
                    <a:noFill/>
                    <a:ln w="19050" cap="flat" cmpd="sng" algn="ctr">
                      <a:solidFill>
                        <a:srgbClr val="4F81BD"/>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6F51E7CE" w14:textId="21E56914" w:rsidR="009823AE" w:rsidRPr="003672E5" w:rsidRDefault="009823AE" w:rsidP="003672E5">
      <w:pPr>
        <w:pStyle w:val="FigureCaption0"/>
      </w:pPr>
      <w:bookmarkStart w:id="99" w:name="_Toc74052438"/>
      <w:bookmarkStart w:id="100" w:name="_Toc90643824"/>
      <w:bookmarkStart w:id="101" w:name="_Toc230163816"/>
      <w:r w:rsidRPr="003672E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w:t>
      </w:r>
      <w:r w:rsidR="00764635">
        <w:rPr>
          <w:noProof/>
        </w:rPr>
        <w:fldChar w:fldCharType="end"/>
      </w:r>
      <w:r w:rsidR="00AA1949" w:rsidRPr="003672E5">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rsidRPr="003672E5">
        <w:t>: Business Process Flow</w:t>
      </w:r>
      <w:bookmarkEnd w:id="98"/>
      <w:bookmarkEnd w:id="99"/>
      <w:bookmarkEnd w:id="100"/>
      <w:bookmarkEnd w:id="101"/>
    </w:p>
    <w:p w14:paraId="3034A9F5" w14:textId="1C645B1F" w:rsidR="009823AE" w:rsidRDefault="009823AE" w:rsidP="001879BA">
      <w:pPr>
        <w:pStyle w:val="BodyText"/>
      </w:pPr>
      <w:bookmarkStart w:id="102" w:name="_Hlk208475766"/>
      <w:r>
        <w:t>The boxes labeled I1 to I</w:t>
      </w:r>
      <w:r w:rsidR="002D143E">
        <w:t>8</w:t>
      </w:r>
      <w:r>
        <w:t xml:space="preserve"> are the interfaces for the Servicing and Accounting Module. They exchange relevant data and statu</w:t>
      </w:r>
      <w:r w:rsidR="00EA1C51">
        <w:t>s</w:t>
      </w:r>
      <w:r>
        <w:t xml:space="preserve">es during the loan life cycle to provide the </w:t>
      </w:r>
      <w:r w:rsidR="00CD7497">
        <w:t>up-to-date</w:t>
      </w:r>
      <w:r>
        <w:t xml:space="preserve"> loan status and details. </w:t>
      </w:r>
    </w:p>
    <w:p w14:paraId="6F68E2BC" w14:textId="77777777" w:rsidR="009823AE" w:rsidRDefault="009823AE" w:rsidP="001879BA">
      <w:pPr>
        <w:pStyle w:val="BodyText"/>
      </w:pPr>
      <w:r>
        <w:t>Details about the process are provided below, starting from top left side:</w:t>
      </w:r>
    </w:p>
    <w:p w14:paraId="25CF321F" w14:textId="23C282C6" w:rsidR="009823AE" w:rsidRPr="00F3089E" w:rsidRDefault="0034187D" w:rsidP="0034187D">
      <w:pPr>
        <w:pStyle w:val="UnorderedList"/>
        <w:jc w:val="both"/>
      </w:pPr>
      <w:r w:rsidRPr="0034187D">
        <w:rPr>
          <w:b/>
        </w:rPr>
        <w:t xml:space="preserve">S1: </w:t>
      </w:r>
      <w:r w:rsidR="00A62F3E">
        <w:t>New</w:t>
      </w:r>
      <w:r w:rsidR="009823AE">
        <w:t xml:space="preserve"> </w:t>
      </w:r>
      <w:r w:rsidR="009823AE" w:rsidRPr="00F3089E">
        <w:t xml:space="preserve">loan information is received </w:t>
      </w:r>
      <w:r w:rsidR="00036D8C">
        <w:t>in the S</w:t>
      </w:r>
      <w:r w:rsidR="00D76364">
        <w:t xml:space="preserve">ervicing </w:t>
      </w:r>
      <w:r w:rsidR="00036D8C">
        <w:t>M</w:t>
      </w:r>
      <w:r w:rsidR="00D76364">
        <w:t>odule</w:t>
      </w:r>
      <w:r w:rsidR="00036D8C" w:rsidRPr="00F3089E">
        <w:t xml:space="preserve"> </w:t>
      </w:r>
      <w:r w:rsidR="009823AE" w:rsidRPr="00F3089E">
        <w:t>from CHUMS</w:t>
      </w:r>
      <w:r w:rsidR="009823AE">
        <w:t xml:space="preserve">. </w:t>
      </w:r>
      <w:r w:rsidR="009823AE" w:rsidRPr="00F3089E">
        <w:t xml:space="preserve">The </w:t>
      </w:r>
      <w:r w:rsidR="00D76364">
        <w:t>system</w:t>
      </w:r>
      <w:r w:rsidR="009823AE">
        <w:t xml:space="preserve"> then validates IMIP, Maximum Claim A</w:t>
      </w:r>
      <w:r w:rsidR="009823AE" w:rsidRPr="00F3089E">
        <w:t xml:space="preserve">mount </w:t>
      </w:r>
      <w:r w:rsidR="009823AE">
        <w:t>(MCA)</w:t>
      </w:r>
      <w:r w:rsidR="00E65FCF">
        <w:t>,</w:t>
      </w:r>
      <w:r w:rsidR="009823AE">
        <w:t xml:space="preserve"> </w:t>
      </w:r>
      <w:r w:rsidR="009823AE" w:rsidRPr="00F3089E">
        <w:t>and principal limit</w:t>
      </w:r>
      <w:r w:rsidR="009823AE">
        <w:t xml:space="preserve"> calculations. </w:t>
      </w:r>
      <w:r w:rsidR="00036D8C">
        <w:t xml:space="preserve">This </w:t>
      </w:r>
      <w:r w:rsidR="009823AE">
        <w:t>enables</w:t>
      </w:r>
      <w:r w:rsidR="009823AE" w:rsidRPr="00F3089E">
        <w:t xml:space="preserve"> lenders/servicers </w:t>
      </w:r>
      <w:r w:rsidR="009823AE">
        <w:t>to</w:t>
      </w:r>
      <w:r w:rsidR="009823AE" w:rsidRPr="00F3089E">
        <w:t xml:space="preserve"> </w:t>
      </w:r>
      <w:r w:rsidR="009823AE">
        <w:t>perform loan setup</w:t>
      </w:r>
      <w:r w:rsidR="009823AE" w:rsidRPr="00F3089E">
        <w:t xml:space="preserve">. </w:t>
      </w:r>
    </w:p>
    <w:p w14:paraId="18C2916D" w14:textId="4A290EA3" w:rsidR="009823AE" w:rsidRDefault="0034187D" w:rsidP="0034187D">
      <w:pPr>
        <w:pStyle w:val="UnorderedList"/>
        <w:jc w:val="both"/>
      </w:pPr>
      <w:r w:rsidRPr="0034187D">
        <w:rPr>
          <w:b/>
        </w:rPr>
        <w:t>S2:</w:t>
      </w:r>
      <w:r>
        <w:t xml:space="preserve"> </w:t>
      </w:r>
      <w:r w:rsidR="00F933F3">
        <w:t>The S</w:t>
      </w:r>
      <w:r w:rsidR="00D76364">
        <w:t xml:space="preserve">ervicing </w:t>
      </w:r>
      <w:r w:rsidR="00F933F3">
        <w:t>M</w:t>
      </w:r>
      <w:r w:rsidR="00D76364">
        <w:t>odule</w:t>
      </w:r>
      <w:r w:rsidR="00F933F3">
        <w:t xml:space="preserve"> p</w:t>
      </w:r>
      <w:r w:rsidR="009823AE" w:rsidRPr="00F3089E">
        <w:t xml:space="preserve">rocesses collection of the IMIP </w:t>
      </w:r>
      <w:r w:rsidR="009823AE">
        <w:t xml:space="preserve">due </w:t>
      </w:r>
      <w:r w:rsidR="009823AE" w:rsidRPr="00F3089E">
        <w:t xml:space="preserve">through the Accounting Module and sends a confirmation </w:t>
      </w:r>
      <w:r w:rsidR="009823AE">
        <w:t xml:space="preserve">to CHUMS </w:t>
      </w:r>
      <w:r w:rsidR="009823AE" w:rsidRPr="00F3089E">
        <w:t>that co</w:t>
      </w:r>
      <w:r w:rsidR="009823AE">
        <w:t>llection was successful</w:t>
      </w:r>
      <w:r w:rsidR="009823AE" w:rsidRPr="00F3089E">
        <w:t xml:space="preserve">. The loan </w:t>
      </w:r>
      <w:r w:rsidR="009823AE">
        <w:t>is now eligible for endorsement</w:t>
      </w:r>
      <w:r w:rsidR="009823AE" w:rsidRPr="00F3089E">
        <w:t>.</w:t>
      </w:r>
    </w:p>
    <w:p w14:paraId="74A7FE45" w14:textId="71F6619D" w:rsidR="00D06FFE" w:rsidRPr="0034187D" w:rsidRDefault="00D06FFE" w:rsidP="006C3C3F">
      <w:pPr>
        <w:pStyle w:val="UnorderedListIndent"/>
        <w:numPr>
          <w:ilvl w:val="1"/>
          <w:numId w:val="39"/>
        </w:numPr>
        <w:jc w:val="both"/>
      </w:pPr>
      <w:r w:rsidRPr="0034187D">
        <w:t>The Accounting Module generates payable transactions for refunds (if applicable) and collection transactions for IMIP and sends them to Treasury/Pay.gov. Upon confirmation of disbursements/collections, the status gets sent to the Servicing Module</w:t>
      </w:r>
      <w:r w:rsidR="009606FD">
        <w:t>, which then</w:t>
      </w:r>
      <w:r w:rsidRPr="0034187D">
        <w:t xml:space="preserve"> updates the payment status for the transactions.</w:t>
      </w:r>
    </w:p>
    <w:p w14:paraId="7B51C4FB" w14:textId="09A9DA5B" w:rsidR="009823AE" w:rsidRDefault="0034187D" w:rsidP="0034187D">
      <w:pPr>
        <w:pStyle w:val="UnorderedList"/>
        <w:jc w:val="both"/>
      </w:pPr>
      <w:r w:rsidRPr="0034187D">
        <w:rPr>
          <w:b/>
        </w:rPr>
        <w:t>S3:</w:t>
      </w:r>
      <w:r>
        <w:t xml:space="preserve"> </w:t>
      </w:r>
      <w:r w:rsidR="00F933F3">
        <w:t xml:space="preserve">The </w:t>
      </w:r>
      <w:r w:rsidR="00C51132">
        <w:t>Servicing Module</w:t>
      </w:r>
      <w:r w:rsidR="00F933F3">
        <w:t xml:space="preserve"> c</w:t>
      </w:r>
      <w:r w:rsidR="009823AE" w:rsidRPr="00F3089E">
        <w:t xml:space="preserve">alculates payment schedules and related </w:t>
      </w:r>
      <w:r w:rsidR="009823AE">
        <w:t>M</w:t>
      </w:r>
      <w:r w:rsidR="009823AE" w:rsidRPr="00F3089E">
        <w:t xml:space="preserve">MIP based on the loan parameters </w:t>
      </w:r>
      <w:r w:rsidR="009823AE">
        <w:t>upon confirmation of endorsement from CHUMS</w:t>
      </w:r>
      <w:r w:rsidR="009823AE" w:rsidRPr="00F3089E">
        <w:t xml:space="preserve">. </w:t>
      </w:r>
      <w:r w:rsidR="00F933F3">
        <w:t xml:space="preserve">The </w:t>
      </w:r>
      <w:r w:rsidR="00C51132">
        <w:t xml:space="preserve">Servicing Module </w:t>
      </w:r>
      <w:r w:rsidR="009823AE" w:rsidRPr="00F3089E">
        <w:t xml:space="preserve">records all servicing transactions that impact the </w:t>
      </w:r>
      <w:r w:rsidR="009823AE">
        <w:t xml:space="preserve">unpaid loan balance, including Line </w:t>
      </w:r>
      <w:r w:rsidR="00A7338C">
        <w:t>of</w:t>
      </w:r>
      <w:r w:rsidR="009823AE">
        <w:t xml:space="preserve"> C</w:t>
      </w:r>
      <w:r w:rsidR="009823AE" w:rsidRPr="00F3089E">
        <w:t>redit (LOC) withdrawals, scheduled payments, special assessments, set-aside amounts, and other pay</w:t>
      </w:r>
      <w:r w:rsidR="009823AE">
        <w:t>ments on behalf of the borrower</w:t>
      </w:r>
      <w:r w:rsidR="009823AE" w:rsidRPr="00F3089E">
        <w:t xml:space="preserve">. </w:t>
      </w:r>
      <w:r w:rsidR="009823AE">
        <w:t>The recorded transactions are sent to the Accounting Module for payments/collections.</w:t>
      </w:r>
      <w:r w:rsidR="00A62F3E">
        <w:t xml:space="preserve"> </w:t>
      </w:r>
      <w:r w:rsidR="00F933F3">
        <w:t>Endorsed</w:t>
      </w:r>
      <w:r w:rsidR="009606FD">
        <w:t xml:space="preserve"> </w:t>
      </w:r>
      <w:r w:rsidR="00F933F3">
        <w:t>- Requests</w:t>
      </w:r>
      <w:r w:rsidR="00A62F3E" w:rsidRPr="000274B2">
        <w:t xml:space="preserve"> also occur here (example: Extensions, Due and Payable, Preservation and Protection)</w:t>
      </w:r>
      <w:r w:rsidR="00105AC4">
        <w:t>.</w:t>
      </w:r>
    </w:p>
    <w:p w14:paraId="0AFECED8" w14:textId="62420766" w:rsidR="009823AE" w:rsidRDefault="0034187D" w:rsidP="0034187D">
      <w:pPr>
        <w:pStyle w:val="UnorderedList"/>
        <w:jc w:val="both"/>
      </w:pPr>
      <w:r w:rsidRPr="0034187D">
        <w:rPr>
          <w:b/>
        </w:rPr>
        <w:t xml:space="preserve">S4: </w:t>
      </w:r>
      <w:r w:rsidR="009823AE">
        <w:t>For Claims</w:t>
      </w:r>
      <w:r w:rsidR="001A7B96">
        <w:t xml:space="preserve"> submission, </w:t>
      </w:r>
      <w:r w:rsidR="00F933F3">
        <w:t>the S</w:t>
      </w:r>
      <w:r w:rsidR="00CD1223">
        <w:t xml:space="preserve">ervicing </w:t>
      </w:r>
      <w:r w:rsidR="00F933F3">
        <w:t>M</w:t>
      </w:r>
      <w:r w:rsidR="00CD1223">
        <w:t>odule</w:t>
      </w:r>
      <w:r w:rsidR="00F933F3">
        <w:t xml:space="preserve"> </w:t>
      </w:r>
      <w:r w:rsidR="001A7B96">
        <w:t>calculates the c</w:t>
      </w:r>
      <w:r w:rsidR="009823AE">
        <w:t>laim amount and sends the payables (</w:t>
      </w:r>
      <w:r w:rsidR="009606FD">
        <w:t xml:space="preserve">CT 22 - </w:t>
      </w:r>
      <w:r w:rsidR="009823AE">
        <w:t xml:space="preserve">Assignment) transactions to the Accounting Module. </w:t>
      </w:r>
    </w:p>
    <w:p w14:paraId="6C51D91B" w14:textId="70724971" w:rsidR="009823AE" w:rsidRDefault="0034187D" w:rsidP="0034187D">
      <w:pPr>
        <w:pStyle w:val="UnorderedList"/>
        <w:jc w:val="both"/>
      </w:pPr>
      <w:r w:rsidRPr="0034187D">
        <w:rPr>
          <w:b/>
        </w:rPr>
        <w:t xml:space="preserve">S5: </w:t>
      </w:r>
      <w:r w:rsidR="009823AE">
        <w:t xml:space="preserve">For Assignments, </w:t>
      </w:r>
      <w:r w:rsidR="00F933F3">
        <w:t xml:space="preserve">the </w:t>
      </w:r>
      <w:r w:rsidR="00CD1223">
        <w:t>Servicing Module</w:t>
      </w:r>
      <w:r w:rsidR="00F933F3" w:rsidRPr="00F3089E">
        <w:t xml:space="preserve"> </w:t>
      </w:r>
      <w:r w:rsidR="009823AE" w:rsidRPr="00F3089E">
        <w:t xml:space="preserve">records all servicing transactions that impact the </w:t>
      </w:r>
      <w:r w:rsidR="009823AE">
        <w:t xml:space="preserve">unpaid loan balance, including </w:t>
      </w:r>
      <w:r w:rsidR="009823AE" w:rsidRPr="00F3089E">
        <w:t>LOC withdrawals, scheduled payments, set-aside amounts, and other payments on behalf of the borrower</w:t>
      </w:r>
      <w:r w:rsidR="009823AE">
        <w:t xml:space="preserve">. These transactions are sent to the </w:t>
      </w:r>
      <w:r w:rsidR="00F933F3">
        <w:t>A</w:t>
      </w:r>
      <w:r w:rsidR="00A5554A">
        <w:t xml:space="preserve">ccounting </w:t>
      </w:r>
      <w:r w:rsidR="00F933F3">
        <w:t>M</w:t>
      </w:r>
      <w:r w:rsidR="00A5554A">
        <w:t>odule</w:t>
      </w:r>
      <w:r w:rsidR="009823AE">
        <w:t xml:space="preserve">. For Claims submission, the Servicing Module calculates the claim amount and sends the receivables (Repurchase) transactions to the Accounting Module. </w:t>
      </w:r>
    </w:p>
    <w:p w14:paraId="30431AFB" w14:textId="38091F9C" w:rsidR="00D06FFE" w:rsidRDefault="00D06FFE" w:rsidP="006C3C3F">
      <w:pPr>
        <w:pStyle w:val="UnorderedListIndent"/>
        <w:numPr>
          <w:ilvl w:val="1"/>
          <w:numId w:val="39"/>
        </w:numPr>
        <w:jc w:val="both"/>
      </w:pPr>
      <w:r>
        <w:t>The Accounting Module generates payable and receivable transactions for general servicing transactions (Insurance In Force and Assigned) and sends them to Treasury/Pay.gov. Upon confirmation of disbursements/collections, the status gets sent to the Servicing Module</w:t>
      </w:r>
      <w:r w:rsidR="00157FA7">
        <w:t xml:space="preserve"> </w:t>
      </w:r>
      <w:r>
        <w:t>updates the payment status for the transactions.</w:t>
      </w:r>
    </w:p>
    <w:p w14:paraId="686BCB2D" w14:textId="742DE062" w:rsidR="009823AE" w:rsidRDefault="0034187D" w:rsidP="0034187D">
      <w:pPr>
        <w:pStyle w:val="UnorderedList"/>
        <w:jc w:val="both"/>
      </w:pPr>
      <w:r w:rsidRPr="0034187D">
        <w:rPr>
          <w:b/>
        </w:rPr>
        <w:t>S6:</w:t>
      </w:r>
      <w:r>
        <w:t xml:space="preserve"> </w:t>
      </w:r>
      <w:r w:rsidR="00E65FCF">
        <w:t>In the event of non-c</w:t>
      </w:r>
      <w:r w:rsidR="009823AE">
        <w:t xml:space="preserve">laim termination activities for endorsed loans, </w:t>
      </w:r>
      <w:r w:rsidR="00157FA7">
        <w:t>the S</w:t>
      </w:r>
      <w:r w:rsidR="00A5554A">
        <w:t xml:space="preserve">ervicing </w:t>
      </w:r>
      <w:r w:rsidR="00157FA7">
        <w:t>M</w:t>
      </w:r>
      <w:r w:rsidR="00A5554A">
        <w:t>odule</w:t>
      </w:r>
      <w:r w:rsidR="00157FA7">
        <w:t xml:space="preserve"> </w:t>
      </w:r>
      <w:r w:rsidR="009823AE">
        <w:t xml:space="preserve">updates the case status, case sub-status, </w:t>
      </w:r>
      <w:r w:rsidR="003C368C">
        <w:t xml:space="preserve">loan termination reason, </w:t>
      </w:r>
      <w:r w:rsidR="009823AE">
        <w:t xml:space="preserve">and loan balance.  </w:t>
      </w:r>
    </w:p>
    <w:p w14:paraId="0A5E7636" w14:textId="37CB1BD7" w:rsidR="009823AE" w:rsidRDefault="0034187D" w:rsidP="0034187D">
      <w:pPr>
        <w:pStyle w:val="UnorderedList"/>
        <w:jc w:val="both"/>
      </w:pPr>
      <w:r w:rsidRPr="0034187D">
        <w:rPr>
          <w:b/>
        </w:rPr>
        <w:t>S7:</w:t>
      </w:r>
      <w:r>
        <w:t xml:space="preserve"> </w:t>
      </w:r>
      <w:r w:rsidR="009823AE">
        <w:t xml:space="preserve">For Claims submission, </w:t>
      </w:r>
      <w:r w:rsidR="00157FA7">
        <w:t xml:space="preserve">the </w:t>
      </w:r>
      <w:r w:rsidR="00A5554A">
        <w:t xml:space="preserve">Servicing Module </w:t>
      </w:r>
      <w:r w:rsidR="009823AE">
        <w:t xml:space="preserve">calculates the </w:t>
      </w:r>
      <w:r w:rsidR="001A7B96">
        <w:t>c</w:t>
      </w:r>
      <w:r w:rsidR="009823AE">
        <w:t xml:space="preserve">laim amount and sends the payables (Foreclosure/Deed-in-Lieu, Short Sale, and Supplemental) and receivables (Repurchase) transactions to the Accounting Module. </w:t>
      </w:r>
    </w:p>
    <w:p w14:paraId="72F4B04B" w14:textId="30036089" w:rsidR="009823AE" w:rsidRDefault="00F933F3" w:rsidP="006C3C3F">
      <w:pPr>
        <w:pStyle w:val="UnorderedListIndent"/>
        <w:numPr>
          <w:ilvl w:val="1"/>
          <w:numId w:val="39"/>
        </w:numPr>
        <w:jc w:val="both"/>
      </w:pPr>
      <w:r w:rsidRPr="00FC1775">
        <w:t xml:space="preserve">The </w:t>
      </w:r>
      <w:r w:rsidR="00A5554A">
        <w:t xml:space="preserve">Accounting Module </w:t>
      </w:r>
      <w:r w:rsidR="009823AE">
        <w:t>generates transactions for payables and receivables and sends them to Treasury/Pay.gov. Upon confirmation of disbursements/collections, the status gets sent to the Servicing Module</w:t>
      </w:r>
      <w:r w:rsidR="00A5554A">
        <w:t xml:space="preserve"> which</w:t>
      </w:r>
      <w:r w:rsidR="00157FA7">
        <w:t xml:space="preserve"> </w:t>
      </w:r>
      <w:r w:rsidR="009823AE">
        <w:t>then updates the payment status for the transactions.</w:t>
      </w:r>
    </w:p>
    <w:p w14:paraId="428A17A6" w14:textId="0391BE15" w:rsidR="009823AE" w:rsidRDefault="0034187D" w:rsidP="0034187D">
      <w:pPr>
        <w:pStyle w:val="UnorderedList"/>
        <w:jc w:val="both"/>
      </w:pPr>
      <w:r w:rsidRPr="0034187D">
        <w:rPr>
          <w:b/>
        </w:rPr>
        <w:t>S8:</w:t>
      </w:r>
      <w:r>
        <w:t xml:space="preserve"> </w:t>
      </w:r>
      <w:r w:rsidR="009823AE">
        <w:t>For termination activities (for example: payoff or Foreclosure/Deed</w:t>
      </w:r>
      <w:r w:rsidR="001A7B96">
        <w:t>-</w:t>
      </w:r>
      <w:r w:rsidR="009823AE">
        <w:t>In</w:t>
      </w:r>
      <w:r w:rsidR="001A7B96">
        <w:t>-</w:t>
      </w:r>
      <w:r w:rsidR="009823AE">
        <w:t xml:space="preserve"> Lieu Conveyed) for Assigned loans, </w:t>
      </w:r>
      <w:r w:rsidR="00A5554A">
        <w:t xml:space="preserve">the </w:t>
      </w:r>
      <w:r w:rsidR="009823AE">
        <w:t xml:space="preserve">Servicing Module calculates the pay-off amount, sends the transactions to the Accounting Module, </w:t>
      </w:r>
      <w:r w:rsidR="00157FA7">
        <w:t xml:space="preserve">and </w:t>
      </w:r>
      <w:r w:rsidR="009823AE">
        <w:t>updates the case status, case sub-status</w:t>
      </w:r>
      <w:r w:rsidR="00E65FCF">
        <w:t>,</w:t>
      </w:r>
      <w:r w:rsidR="009823AE">
        <w:t xml:space="preserve"> </w:t>
      </w:r>
      <w:r w:rsidR="003C368C">
        <w:t xml:space="preserve">loan termination reason, </w:t>
      </w:r>
      <w:r w:rsidR="009823AE">
        <w:t xml:space="preserve">and loan balance. </w:t>
      </w:r>
    </w:p>
    <w:p w14:paraId="5F74F13F" w14:textId="297F5A72" w:rsidR="00D06FFE" w:rsidRDefault="00D06FFE" w:rsidP="006C3C3F">
      <w:pPr>
        <w:pStyle w:val="UnorderedListIndent"/>
        <w:numPr>
          <w:ilvl w:val="1"/>
          <w:numId w:val="39"/>
        </w:numPr>
        <w:jc w:val="both"/>
      </w:pPr>
      <w:r>
        <w:t xml:space="preserve">The Accounting Module generates notes transactions for collections and sends them to FHASL. </w:t>
      </w:r>
    </w:p>
    <w:p w14:paraId="12DBB9EA" w14:textId="1CA2B80D" w:rsidR="009823AE" w:rsidRDefault="0034187D" w:rsidP="00DF0E08">
      <w:pPr>
        <w:pStyle w:val="UnorderedList"/>
        <w:jc w:val="both"/>
      </w:pPr>
      <w:r w:rsidRPr="001F2E83">
        <w:rPr>
          <w:b/>
        </w:rPr>
        <w:t>S9:</w:t>
      </w:r>
      <w:r>
        <w:t xml:space="preserve"> </w:t>
      </w:r>
      <w:r w:rsidR="009823AE">
        <w:t>T</w:t>
      </w:r>
      <w:r w:rsidR="009823AE" w:rsidRPr="00105AC4">
        <w:t>he Servicing Modules allows release of liens as needed.</w:t>
      </w:r>
      <w:r w:rsidR="00A62F3E" w:rsidRPr="00105AC4">
        <w:t xml:space="preserve"> </w:t>
      </w:r>
      <w:r w:rsidR="00A62F3E" w:rsidRPr="00917791">
        <w:t>Release</w:t>
      </w:r>
      <w:r w:rsidR="00A7338C" w:rsidRPr="006F2941">
        <w:t>s</w:t>
      </w:r>
      <w:r w:rsidR="00A62F3E" w:rsidRPr="00105AC4">
        <w:t xml:space="preserve"> are initiated </w:t>
      </w:r>
      <w:r w:rsidR="00157FA7">
        <w:t>when a loan is terminated</w:t>
      </w:r>
      <w:r w:rsidR="00A62F3E" w:rsidRPr="00105AC4">
        <w:t xml:space="preserve"> in the Servicing Module</w:t>
      </w:r>
      <w:r w:rsidR="001F2E83">
        <w:t>.</w:t>
      </w:r>
      <w:r w:rsidR="00A62F3E" w:rsidRPr="00105AC4">
        <w:t xml:space="preserve"> </w:t>
      </w:r>
      <w:bookmarkEnd w:id="102"/>
      <w:r w:rsidR="009823AE">
        <w:br w:type="page"/>
      </w:r>
    </w:p>
    <w:p w14:paraId="12781403" w14:textId="77777777" w:rsidR="009823AE" w:rsidRDefault="009823AE" w:rsidP="00F874DE">
      <w:pPr>
        <w:pStyle w:val="Heading2"/>
        <w:jc w:val="both"/>
      </w:pPr>
      <w:bookmarkStart w:id="103" w:name="_Ref311212241"/>
      <w:bookmarkStart w:id="104" w:name="_Ref311212426"/>
      <w:bookmarkStart w:id="105" w:name="_Toc314660594"/>
      <w:bookmarkStart w:id="106" w:name="_Toc314752321"/>
      <w:bookmarkStart w:id="107" w:name="_Toc315633728"/>
      <w:bookmarkStart w:id="108" w:name="_Toc11334526"/>
      <w:bookmarkStart w:id="109" w:name="_Toc74051743"/>
      <w:bookmarkStart w:id="110" w:name="_Toc90643128"/>
      <w:bookmarkStart w:id="111" w:name="_Toc230163019"/>
      <w:r>
        <w:t>System Functionality Overview</w:t>
      </w:r>
      <w:bookmarkEnd w:id="103"/>
      <w:bookmarkEnd w:id="104"/>
      <w:bookmarkEnd w:id="105"/>
      <w:bookmarkEnd w:id="106"/>
      <w:bookmarkEnd w:id="107"/>
      <w:bookmarkEnd w:id="108"/>
      <w:bookmarkEnd w:id="109"/>
      <w:bookmarkEnd w:id="110"/>
      <w:bookmarkEnd w:id="111"/>
    </w:p>
    <w:p w14:paraId="23A46DF0" w14:textId="0CADF187" w:rsidR="009823AE" w:rsidRDefault="009823AE" w:rsidP="00F874DE">
      <w:pPr>
        <w:pStyle w:val="Heading3"/>
        <w:ind w:left="1080" w:hanging="1080"/>
        <w:jc w:val="both"/>
      </w:pPr>
      <w:bookmarkStart w:id="112" w:name="_Toc314660595"/>
      <w:bookmarkStart w:id="113" w:name="_Toc314752322"/>
      <w:bookmarkStart w:id="114" w:name="_Toc315633729"/>
      <w:bookmarkStart w:id="115" w:name="_Toc11334527"/>
      <w:bookmarkStart w:id="116" w:name="_Toc74051744"/>
      <w:bookmarkStart w:id="117" w:name="_Toc90643129"/>
      <w:bookmarkStart w:id="118" w:name="_Toc230163020"/>
      <w:r>
        <w:t>Desktop/System Requirements</w:t>
      </w:r>
      <w:bookmarkEnd w:id="112"/>
      <w:bookmarkEnd w:id="113"/>
      <w:bookmarkEnd w:id="114"/>
      <w:bookmarkEnd w:id="115"/>
      <w:bookmarkEnd w:id="116"/>
      <w:bookmarkEnd w:id="117"/>
      <w:bookmarkEnd w:id="118"/>
      <w:r>
        <w:fldChar w:fldCharType="begin"/>
      </w:r>
      <w:r>
        <w:instrText xml:space="preserve"> XE "</w:instrText>
      </w:r>
      <w:r w:rsidR="00BF014F">
        <w:instrText>System R</w:instrText>
      </w:r>
      <w:r w:rsidRPr="00CC5C3F">
        <w:instrText>equirements</w:instrText>
      </w:r>
      <w:r>
        <w:instrText xml:space="preserve">" </w:instrText>
      </w:r>
      <w:r>
        <w:fldChar w:fldCharType="end"/>
      </w:r>
    </w:p>
    <w:p w14:paraId="4418CD0C" w14:textId="4F9F29B4" w:rsidR="005177B9" w:rsidRPr="006F2941" w:rsidRDefault="009823AE" w:rsidP="001879BA">
      <w:pPr>
        <w:pStyle w:val="BodyText"/>
        <w:rPr>
          <w:rStyle w:val="CrossRef"/>
          <w:u w:val="single"/>
        </w:rPr>
      </w:pPr>
      <w:r>
        <w:t>To effectively use the Servicing Module, a P</w:t>
      </w:r>
      <w:r w:rsidR="0053036E">
        <w:t xml:space="preserve">ersonal </w:t>
      </w:r>
      <w:r>
        <w:t>C</w:t>
      </w:r>
      <w:r w:rsidR="0053036E">
        <w:t>omputer</w:t>
      </w:r>
      <w:r>
        <w:t xml:space="preserve"> that is web-enabled with </w:t>
      </w:r>
      <w:r w:rsidR="00FF0F23">
        <w:t xml:space="preserve">the latest version of </w:t>
      </w:r>
      <w:r w:rsidR="004B49ED" w:rsidRPr="00994694">
        <w:rPr>
          <w:b/>
          <w:bCs w:val="0"/>
        </w:rPr>
        <w:t>Microsoft Edge</w:t>
      </w:r>
      <w:r w:rsidR="00FF0F23">
        <w:t xml:space="preserve"> (Default Settings)</w:t>
      </w:r>
      <w:r>
        <w:t>, Windows XP operating system</w:t>
      </w:r>
      <w:r w:rsidR="00E65FCF">
        <w:t>,</w:t>
      </w:r>
      <w:r>
        <w:t xml:space="preserve"> and a minimum of broadband-speed connectivity to the Internet</w:t>
      </w:r>
      <w:r w:rsidR="00EA1C51">
        <w:t xml:space="preserve"> are required</w:t>
      </w:r>
      <w:r>
        <w:t>. Microsoft Excel or an Excel Viewer and an Adobe Acrobat Reader</w:t>
      </w:r>
      <w:r w:rsidR="00EA1C51">
        <w:t xml:space="preserve"> are also required</w:t>
      </w:r>
      <w:r>
        <w:t>. To get the free Acrobat Reader, which enables view</w:t>
      </w:r>
      <w:r w:rsidR="00EA1C51">
        <w:t>ing of</w:t>
      </w:r>
      <w:r>
        <w:t xml:space="preserve"> PDF files, go to</w:t>
      </w:r>
      <w:r w:rsidR="00EC0D26">
        <w:t>:</w:t>
      </w:r>
      <w:r>
        <w:t xml:space="preserve"> </w:t>
      </w:r>
      <w:hyperlink r:id="rId23" w:history="1">
        <w:r w:rsidRPr="006F2941">
          <w:rPr>
            <w:rStyle w:val="CrossRef"/>
            <w:color w:val="00B0F0"/>
            <w:u w:val="single"/>
          </w:rPr>
          <w:t>http://get.adobe.com/reader/</w:t>
        </w:r>
      </w:hyperlink>
      <w:r w:rsidRPr="006F2941">
        <w:rPr>
          <w:rStyle w:val="CrossRef"/>
          <w:color w:val="00B0F0"/>
          <w:u w:val="single"/>
        </w:rPr>
        <w:t xml:space="preserve">. </w:t>
      </w:r>
    </w:p>
    <w:p w14:paraId="761A6886" w14:textId="007725F4" w:rsidR="009823AE" w:rsidRPr="00CD1223" w:rsidRDefault="009823AE" w:rsidP="00973439">
      <w:pPr>
        <w:pStyle w:val="BodyText"/>
        <w:jc w:val="left"/>
        <w:rPr>
          <w:b/>
          <w:bCs w:val="0"/>
        </w:rPr>
      </w:pPr>
      <w:r>
        <w:t xml:space="preserve">To </w:t>
      </w:r>
      <w:r w:rsidR="00564ECF">
        <w:t xml:space="preserve">learn how to </w:t>
      </w:r>
      <w:r>
        <w:t>get a free Microsoft Excel viewer, which enables view</w:t>
      </w:r>
      <w:r w:rsidR="00EA1C51">
        <w:t>ing of</w:t>
      </w:r>
      <w:r>
        <w:t xml:space="preserve"> spreadsheet</w:t>
      </w:r>
      <w:r w:rsidR="00EA1C51">
        <w:t>s</w:t>
      </w:r>
      <w:r>
        <w:t xml:space="preserve"> as read-only file</w:t>
      </w:r>
      <w:r w:rsidR="00EA1C51">
        <w:t>s</w:t>
      </w:r>
      <w:r>
        <w:t>, go to</w:t>
      </w:r>
      <w:r w:rsidR="00564ECF">
        <w:t xml:space="preserve">: </w:t>
      </w:r>
      <w:r>
        <w:t xml:space="preserve"> </w:t>
      </w:r>
      <w:r w:rsidR="005177B9">
        <w:br/>
      </w:r>
      <w:hyperlink r:id="rId24" w:history="1">
        <w:r w:rsidR="004B49ED" w:rsidRPr="006F2941">
          <w:rPr>
            <w:rStyle w:val="Hyperlink"/>
            <w:rFonts w:ascii="Cambria" w:hAnsi="Cambria" w:cs="Times New Roman"/>
            <w:b/>
            <w:noProof w:val="0"/>
            <w:color w:val="00B0F0"/>
          </w:rPr>
          <w:t>https://support.microsoft.com/en-us/help/273711/how-to-obtain-the-latest-excel-viewer</w:t>
        </w:r>
      </w:hyperlink>
      <w:r w:rsidR="004B49ED" w:rsidRPr="006F2941">
        <w:rPr>
          <w:rStyle w:val="CrossRef"/>
          <w:color w:val="00B0F0"/>
        </w:rPr>
        <w:t xml:space="preserve"> </w:t>
      </w:r>
    </w:p>
    <w:p w14:paraId="6E28E2CD" w14:textId="6EFDF894" w:rsidR="009823AE" w:rsidRPr="00C21C8F" w:rsidRDefault="009823AE" w:rsidP="00F874DE">
      <w:pPr>
        <w:pStyle w:val="Heading3"/>
        <w:ind w:left="1080" w:hanging="1080"/>
        <w:jc w:val="both"/>
      </w:pPr>
      <w:bookmarkStart w:id="119" w:name="_Toc314660596"/>
      <w:bookmarkStart w:id="120" w:name="_Toc314752323"/>
      <w:bookmarkStart w:id="121" w:name="_Toc315633730"/>
      <w:bookmarkStart w:id="122" w:name="_Toc11334529"/>
      <w:bookmarkStart w:id="123" w:name="_Toc74051746"/>
      <w:bookmarkStart w:id="124" w:name="_Toc90643131"/>
      <w:bookmarkStart w:id="125" w:name="_Toc230163021"/>
      <w:r w:rsidRPr="00C21C8F">
        <w:t>Security</w:t>
      </w:r>
      <w:bookmarkEnd w:id="119"/>
      <w:bookmarkEnd w:id="120"/>
      <w:bookmarkEnd w:id="121"/>
      <w:bookmarkEnd w:id="122"/>
      <w:bookmarkEnd w:id="123"/>
      <w:bookmarkEnd w:id="124"/>
      <w:bookmarkEnd w:id="125"/>
      <w:r>
        <w:fldChar w:fldCharType="begin"/>
      </w:r>
      <w:r>
        <w:instrText xml:space="preserve"> XE "</w:instrText>
      </w:r>
      <w:r w:rsidR="00BF014F">
        <w:instrText>System S</w:instrText>
      </w:r>
      <w:r w:rsidRPr="00CC5C3F">
        <w:instrText>ecurity</w:instrText>
      </w:r>
      <w:r>
        <w:instrText xml:space="preserve">" </w:instrText>
      </w:r>
      <w:r>
        <w:fldChar w:fldCharType="end"/>
      </w:r>
    </w:p>
    <w:p w14:paraId="0C8DB9F2" w14:textId="21E0075E" w:rsidR="00BD6B59" w:rsidRPr="00BD6B59" w:rsidRDefault="009823AE" w:rsidP="001879BA">
      <w:pPr>
        <w:pStyle w:val="BodyText"/>
        <w:rPr>
          <w:lang w:bidi="ar-SA"/>
        </w:rPr>
      </w:pPr>
      <w:r>
        <w:t xml:space="preserve">Access to the Servicing Module is governed by user roles and permissions provided during user registration. A variety of personnel use HERMIT, and while many job functions overlap, users are restricted to only the functions that their job requires. Your login credentials govern the activities you can perform in HERMIT. Your supervisor will approve the user form that contains your user role. The next chapter will guide you to the content described in this document that are most relevant to the tasks you perform including the user form and related process. </w:t>
      </w:r>
    </w:p>
    <w:p w14:paraId="7537BB5D" w14:textId="77777777" w:rsidR="00AF0610" w:rsidRPr="007B336E" w:rsidRDefault="00AF0610" w:rsidP="001879BA">
      <w:pPr>
        <w:pStyle w:val="BodyText"/>
      </w:pPr>
    </w:p>
    <w:p w14:paraId="479C653C" w14:textId="77777777" w:rsidR="000E3D05" w:rsidRDefault="000E3D05" w:rsidP="00F874DE">
      <w:pPr>
        <w:jc w:val="both"/>
      </w:pPr>
    </w:p>
    <w:p w14:paraId="19C6108C" w14:textId="77777777" w:rsidR="0078637A" w:rsidRDefault="0078637A" w:rsidP="00F874DE">
      <w:pPr>
        <w:jc w:val="both"/>
        <w:sectPr w:rsidR="0078637A" w:rsidSect="00AB6A5E">
          <w:footerReference w:type="default" r:id="rId25"/>
          <w:pgSz w:w="12240" w:h="15840"/>
          <w:pgMar w:top="1440" w:right="1440" w:bottom="1440" w:left="1440" w:header="720" w:footer="720" w:gutter="0"/>
          <w:pgNumType w:start="1" w:chapStyle="1"/>
          <w:cols w:space="720"/>
          <w:docGrid w:linePitch="360"/>
        </w:sectPr>
      </w:pPr>
    </w:p>
    <w:p w14:paraId="16CB863F" w14:textId="73A5F9E4" w:rsidR="00D66162" w:rsidRPr="001879BA" w:rsidRDefault="0078637A" w:rsidP="001879BA">
      <w:pPr>
        <w:pStyle w:val="Chapterbreak"/>
      </w:pPr>
      <w:bookmarkStart w:id="126" w:name="_Toc315633731"/>
      <w:r w:rsidRPr="001879BA">
        <w:t xml:space="preserve">CHAPTER 2: </w:t>
      </w:r>
      <w:r w:rsidR="00D66162" w:rsidRPr="001879BA">
        <w:t>GETTING STARTED</w:t>
      </w:r>
      <w:bookmarkEnd w:id="126"/>
    </w:p>
    <w:p w14:paraId="5CAB31CB" w14:textId="77777777" w:rsidR="00D66162" w:rsidRPr="001879BA" w:rsidRDefault="00D66162" w:rsidP="001879BA">
      <w:pPr>
        <w:pStyle w:val="Chapterbreak"/>
        <w:sectPr w:rsidR="00D66162" w:rsidRPr="001879BA" w:rsidSect="00AB6A5E">
          <w:headerReference w:type="default" r:id="rId26"/>
          <w:headerReference w:type="first" r:id="rId27"/>
          <w:pgSz w:w="12240" w:h="15840"/>
          <w:pgMar w:top="1440" w:right="1440" w:bottom="1440" w:left="1440" w:header="720" w:footer="720" w:gutter="0"/>
          <w:cols w:space="720"/>
          <w:vAlign w:val="center"/>
          <w:titlePg/>
          <w:docGrid w:linePitch="360"/>
        </w:sectPr>
      </w:pPr>
    </w:p>
    <w:p w14:paraId="616BB27D" w14:textId="77777777" w:rsidR="009823AE" w:rsidRDefault="009823AE" w:rsidP="00F874DE">
      <w:pPr>
        <w:pStyle w:val="Heading1"/>
        <w:jc w:val="both"/>
      </w:pPr>
      <w:bookmarkStart w:id="127" w:name="_Ref313602702"/>
      <w:bookmarkStart w:id="128" w:name="_Toc314660597"/>
      <w:bookmarkStart w:id="129" w:name="_Toc11334530"/>
      <w:bookmarkStart w:id="130" w:name="_Toc74051747"/>
      <w:bookmarkStart w:id="131" w:name="_Toc90643132"/>
      <w:bookmarkStart w:id="132" w:name="_Toc230163022"/>
      <w:r>
        <w:t>GETTING STARTED</w:t>
      </w:r>
      <w:bookmarkEnd w:id="127"/>
      <w:bookmarkEnd w:id="128"/>
      <w:bookmarkEnd w:id="129"/>
      <w:bookmarkEnd w:id="130"/>
      <w:bookmarkEnd w:id="131"/>
      <w:bookmarkEnd w:id="132"/>
    </w:p>
    <w:p w14:paraId="7BAB4C6F" w14:textId="77777777" w:rsidR="009823AE" w:rsidRDefault="009823AE" w:rsidP="001879BA">
      <w:pPr>
        <w:pStyle w:val="BodyText"/>
      </w:pPr>
      <w:bookmarkStart w:id="133" w:name="_Ref310420848"/>
      <w:r>
        <w:t xml:space="preserve">This chapter will provide users with an overview of the following functions: </w:t>
      </w:r>
    </w:p>
    <w:p w14:paraId="75A03528" w14:textId="2052A944" w:rsidR="009823AE" w:rsidRPr="00E40916" w:rsidRDefault="00A8141F" w:rsidP="0023167B">
      <w:pPr>
        <w:pStyle w:val="UnorderedList"/>
        <w:spacing w:before="60"/>
        <w:ind w:left="374"/>
        <w:jc w:val="both"/>
        <w:rPr>
          <w:rStyle w:val="CrossRef"/>
        </w:rPr>
      </w:pPr>
      <w:r w:rsidRPr="00A8141F">
        <w:rPr>
          <w:rStyle w:val="CrossRef"/>
        </w:rPr>
        <w:t>Getting Help</w:t>
      </w:r>
    </w:p>
    <w:p w14:paraId="1E2442E2" w14:textId="7E8CEE50" w:rsidR="009823AE" w:rsidRPr="0061732C" w:rsidRDefault="00A8141F" w:rsidP="0023167B">
      <w:pPr>
        <w:pStyle w:val="UnorderedList"/>
        <w:spacing w:before="60"/>
        <w:ind w:left="374"/>
        <w:jc w:val="both"/>
        <w:rPr>
          <w:rStyle w:val="CrossRef"/>
        </w:rPr>
      </w:pPr>
      <w:r w:rsidRPr="00A8141F">
        <w:rPr>
          <w:rStyle w:val="CrossRef"/>
        </w:rPr>
        <w:t>Requesting Access to HERMIT</w:t>
      </w:r>
    </w:p>
    <w:p w14:paraId="70269B9C" w14:textId="4A10F161" w:rsidR="009823AE" w:rsidRPr="00E40916" w:rsidRDefault="00A8141F" w:rsidP="0023167B">
      <w:pPr>
        <w:pStyle w:val="UnorderedList"/>
        <w:spacing w:before="60"/>
        <w:ind w:left="374"/>
        <w:jc w:val="both"/>
        <w:rPr>
          <w:rStyle w:val="CrossRef"/>
        </w:rPr>
      </w:pPr>
      <w:r w:rsidRPr="00A8141F">
        <w:rPr>
          <w:rStyle w:val="CrossRef"/>
        </w:rPr>
        <w:t>Logging in to HERMIT</w:t>
      </w:r>
    </w:p>
    <w:p w14:paraId="142CA2C4" w14:textId="1592A612" w:rsidR="009823AE" w:rsidRPr="00E40916" w:rsidRDefault="00A8141F" w:rsidP="0023167B">
      <w:pPr>
        <w:pStyle w:val="UnorderedList"/>
        <w:spacing w:before="60"/>
        <w:ind w:left="374"/>
        <w:jc w:val="both"/>
        <w:rPr>
          <w:rStyle w:val="CrossRef"/>
        </w:rPr>
      </w:pPr>
      <w:r w:rsidRPr="00A8141F">
        <w:rPr>
          <w:rStyle w:val="CrossRef"/>
        </w:rPr>
        <w:t>Navigating HERMIT</w:t>
      </w:r>
    </w:p>
    <w:p w14:paraId="0F6CECAF" w14:textId="77777777" w:rsidR="009823AE" w:rsidRDefault="009823AE" w:rsidP="00F874DE">
      <w:pPr>
        <w:pStyle w:val="Heading2"/>
        <w:jc w:val="both"/>
      </w:pPr>
      <w:bookmarkStart w:id="134" w:name="_Ref315163263"/>
      <w:bookmarkStart w:id="135" w:name="_Toc315633732"/>
      <w:bookmarkStart w:id="136" w:name="_Toc11334531"/>
      <w:bookmarkStart w:id="137" w:name="_Toc74051748"/>
      <w:bookmarkStart w:id="138" w:name="_Toc90643133"/>
      <w:bookmarkStart w:id="139" w:name="_Toc230163023"/>
      <w:bookmarkStart w:id="140" w:name="_Ref312847001"/>
      <w:bookmarkStart w:id="141" w:name="_Ref312847002"/>
      <w:bookmarkStart w:id="142" w:name="_Toc314131563"/>
      <w:bookmarkStart w:id="143" w:name="_Toc314660598"/>
      <w:bookmarkStart w:id="144" w:name="_Toc314752325"/>
      <w:bookmarkEnd w:id="133"/>
      <w:r>
        <w:t>Getting Help</w:t>
      </w:r>
      <w:bookmarkEnd w:id="134"/>
      <w:bookmarkEnd w:id="135"/>
      <w:bookmarkEnd w:id="136"/>
      <w:bookmarkEnd w:id="137"/>
      <w:bookmarkEnd w:id="138"/>
      <w:bookmarkEnd w:id="139"/>
    </w:p>
    <w:p w14:paraId="60C0A0E2" w14:textId="77777777" w:rsidR="009823AE" w:rsidRDefault="009823AE" w:rsidP="00F874DE">
      <w:pPr>
        <w:pStyle w:val="Heading3"/>
        <w:ind w:left="1080" w:hanging="1080"/>
        <w:jc w:val="both"/>
      </w:pPr>
      <w:bookmarkStart w:id="145" w:name="_Toc315633733"/>
      <w:bookmarkStart w:id="146" w:name="_Toc11334532"/>
      <w:bookmarkStart w:id="147" w:name="_Toc74051749"/>
      <w:bookmarkStart w:id="148" w:name="_Toc90643134"/>
      <w:bookmarkStart w:id="149" w:name="_Toc230163024"/>
      <w:bookmarkStart w:id="150" w:name="_Hlk524083202"/>
      <w:r>
        <w:t>Contacting the HERMIT Help Desk</w:t>
      </w:r>
      <w:bookmarkEnd w:id="145"/>
      <w:bookmarkEnd w:id="146"/>
      <w:bookmarkEnd w:id="147"/>
      <w:bookmarkEnd w:id="148"/>
      <w:bookmarkEnd w:id="149"/>
    </w:p>
    <w:p w14:paraId="58E8D77D" w14:textId="089D668F" w:rsidR="009823AE" w:rsidRDefault="009823AE" w:rsidP="001879BA">
      <w:pPr>
        <w:pStyle w:val="BodyText"/>
      </w:pPr>
      <w:r>
        <w:t>The HERMIT Help Desk is the user</w:t>
      </w:r>
      <w:r w:rsidR="00E65FCF">
        <w:t>’</w:t>
      </w:r>
      <w:r>
        <w:t xml:space="preserve">s ‘single point of contact’ for any issues related to the application </w:t>
      </w:r>
      <w:r w:rsidRPr="001B1911">
        <w:t xml:space="preserve">during the </w:t>
      </w:r>
      <w:r>
        <w:t xml:space="preserve">normal </w:t>
      </w:r>
      <w:r w:rsidRPr="001B1911">
        <w:t>working hours</w:t>
      </w:r>
      <w:r>
        <w:t xml:space="preserve"> from </w:t>
      </w:r>
      <w:r w:rsidR="00EE28E1">
        <w:t>8am to 6</w:t>
      </w:r>
      <w:r w:rsidRPr="00F33955">
        <w:t xml:space="preserve">pm Eastern Time </w:t>
      </w:r>
      <w:r w:rsidR="00F33955">
        <w:t>(</w:t>
      </w:r>
      <w:r w:rsidRPr="00F33955">
        <w:t>Monday to Friday</w:t>
      </w:r>
      <w:r w:rsidR="00F33955">
        <w:t>)</w:t>
      </w:r>
      <w:r w:rsidRPr="00F33955">
        <w:t>.</w:t>
      </w:r>
      <w:r>
        <w:t xml:space="preserve"> They can be contacted via email or phone. The Help Desk follows </w:t>
      </w:r>
      <w:r w:rsidR="00B43F96">
        <w:t xml:space="preserve">the </w:t>
      </w:r>
      <w:r>
        <w:t xml:space="preserve">Federal Holiday calendar. </w:t>
      </w:r>
    </w:p>
    <w:p w14:paraId="1F88B70B" w14:textId="23A3B972" w:rsidR="00EC0D26" w:rsidRPr="00150E30" w:rsidRDefault="009823AE" w:rsidP="001879BA">
      <w:pPr>
        <w:pStyle w:val="BodyText"/>
        <w:rPr>
          <w:color w:val="76923C" w:themeColor="accent3" w:themeShade="BF"/>
        </w:rPr>
      </w:pPr>
      <w:bookmarkStart w:id="151" w:name="_Hlk524083230"/>
      <w:bookmarkEnd w:id="150"/>
      <w:r w:rsidRPr="00150E30">
        <w:rPr>
          <w:color w:val="76923C" w:themeColor="accent3" w:themeShade="BF"/>
        </w:rPr>
        <w:t xml:space="preserve">To reach the HERMIT </w:t>
      </w:r>
      <w:r w:rsidR="00EE28E1" w:rsidRPr="00150E30">
        <w:rPr>
          <w:b/>
          <w:bCs w:val="0"/>
          <w:color w:val="76923C" w:themeColor="accent3" w:themeShade="BF"/>
        </w:rPr>
        <w:t xml:space="preserve">Servicing Module </w:t>
      </w:r>
      <w:r w:rsidRPr="00150E30">
        <w:rPr>
          <w:b/>
          <w:bCs w:val="0"/>
          <w:color w:val="76923C" w:themeColor="accent3" w:themeShade="BF"/>
        </w:rPr>
        <w:t>Help Desk</w:t>
      </w:r>
      <w:r w:rsidRPr="00150E30">
        <w:rPr>
          <w:color w:val="76923C" w:themeColor="accent3" w:themeShade="BF"/>
        </w:rPr>
        <w:t xml:space="preserve"> directly, please send an email to</w:t>
      </w:r>
      <w:r w:rsidR="00EC0D26" w:rsidRPr="00150E30">
        <w:rPr>
          <w:color w:val="76923C" w:themeColor="accent3" w:themeShade="BF"/>
        </w:rPr>
        <w:t xml:space="preserve">: </w:t>
      </w:r>
    </w:p>
    <w:p w14:paraId="779FCAFF" w14:textId="37A4B756" w:rsidR="009823AE" w:rsidRDefault="00EE28E1" w:rsidP="001879BA">
      <w:pPr>
        <w:pStyle w:val="BodyText"/>
      </w:pPr>
      <w:hyperlink r:id="rId28" w:history="1">
        <w:r w:rsidRPr="00150E30">
          <w:rPr>
            <w:b/>
            <w:bCs w:val="0"/>
            <w:color w:val="76923C" w:themeColor="accent3" w:themeShade="BF"/>
            <w:u w:val="single"/>
          </w:rPr>
          <w:t>servicingsupport@hermitsp.com</w:t>
        </w:r>
      </w:hyperlink>
      <w:r w:rsidRPr="00150E30">
        <w:rPr>
          <w:color w:val="76923C" w:themeColor="accent3" w:themeShade="BF"/>
        </w:rPr>
        <w:t xml:space="preserve"> </w:t>
      </w:r>
      <w:r w:rsidR="00150E30">
        <w:rPr>
          <w:color w:val="76923C" w:themeColor="accent3" w:themeShade="BF"/>
        </w:rPr>
        <w:t xml:space="preserve">    </w:t>
      </w:r>
      <w:r w:rsidR="009823AE" w:rsidRPr="00150E30">
        <w:rPr>
          <w:color w:val="76923C" w:themeColor="accent3" w:themeShade="BF"/>
        </w:rPr>
        <w:t xml:space="preserve">or call the </w:t>
      </w:r>
      <w:r w:rsidR="0032234B" w:rsidRPr="00150E30">
        <w:rPr>
          <w:color w:val="76923C" w:themeColor="accent3" w:themeShade="BF"/>
        </w:rPr>
        <w:t xml:space="preserve">HERMIT </w:t>
      </w:r>
      <w:r w:rsidRPr="00150E30">
        <w:rPr>
          <w:color w:val="76923C" w:themeColor="accent3" w:themeShade="BF"/>
        </w:rPr>
        <w:t xml:space="preserve">Servicing Module </w:t>
      </w:r>
      <w:r w:rsidR="0032234B" w:rsidRPr="00150E30">
        <w:rPr>
          <w:color w:val="76923C" w:themeColor="accent3" w:themeShade="BF"/>
        </w:rPr>
        <w:t xml:space="preserve">Help Desk </w:t>
      </w:r>
      <w:r w:rsidR="009823AE" w:rsidRPr="00150E30">
        <w:rPr>
          <w:color w:val="76923C" w:themeColor="accent3" w:themeShade="BF"/>
        </w:rPr>
        <w:t xml:space="preserve">number </w:t>
      </w:r>
      <w:r w:rsidR="001A7B96" w:rsidRPr="00150E30">
        <w:rPr>
          <w:color w:val="76923C" w:themeColor="accent3" w:themeShade="BF"/>
        </w:rPr>
        <w:t xml:space="preserve">at </w:t>
      </w:r>
      <w:r w:rsidR="002E5EFD" w:rsidRPr="00150E30">
        <w:rPr>
          <w:b/>
          <w:bCs w:val="0"/>
          <w:color w:val="76923C" w:themeColor="accent3" w:themeShade="BF"/>
        </w:rPr>
        <w:t>561-899-2610</w:t>
      </w:r>
      <w:r w:rsidR="009823AE" w:rsidRPr="00150E30">
        <w:rPr>
          <w:color w:val="76923C" w:themeColor="accent3" w:themeShade="BF"/>
        </w:rPr>
        <w:t>.</w:t>
      </w:r>
      <w:r w:rsidR="009823AE" w:rsidRPr="00994694">
        <w:rPr>
          <w:color w:val="00B050"/>
        </w:rPr>
        <w:t xml:space="preserve"> </w:t>
      </w:r>
      <w:r w:rsidR="00A62F3E" w:rsidRPr="000274B2">
        <w:rPr>
          <w:rFonts w:eastAsiaTheme="minorHAnsi" w:cs="Tahoma"/>
          <w:color w:val="000000"/>
        </w:rPr>
        <w:t xml:space="preserve">The caller will receive automated voice commands to speak with a live </w:t>
      </w:r>
      <w:r w:rsidR="00CD1223">
        <w:rPr>
          <w:rFonts w:eastAsiaTheme="minorHAnsi" w:cs="Tahoma"/>
          <w:color w:val="000000"/>
        </w:rPr>
        <w:t xml:space="preserve">Servicing </w:t>
      </w:r>
      <w:r w:rsidR="00917791">
        <w:rPr>
          <w:rFonts w:eastAsiaTheme="minorHAnsi" w:cs="Tahoma"/>
          <w:color w:val="000000"/>
        </w:rPr>
        <w:t>M</w:t>
      </w:r>
      <w:r w:rsidR="00994694">
        <w:rPr>
          <w:rFonts w:eastAsiaTheme="minorHAnsi" w:cs="Tahoma"/>
          <w:color w:val="000000"/>
        </w:rPr>
        <w:t>odule</w:t>
      </w:r>
      <w:r w:rsidR="00917791" w:rsidRPr="000274B2">
        <w:rPr>
          <w:rFonts w:eastAsiaTheme="minorHAnsi" w:cs="Tahoma"/>
          <w:color w:val="000000"/>
        </w:rPr>
        <w:t xml:space="preserve"> </w:t>
      </w:r>
      <w:r w:rsidR="00A62F3E" w:rsidRPr="000274B2">
        <w:rPr>
          <w:rFonts w:eastAsiaTheme="minorHAnsi" w:cs="Tahoma"/>
          <w:color w:val="000000"/>
        </w:rPr>
        <w:t>agent</w:t>
      </w:r>
      <w:r w:rsidR="009823AE">
        <w:t xml:space="preserve">. The emails will go directly to the Help Desk and will be </w:t>
      </w:r>
      <w:r w:rsidR="00E90BBA">
        <w:t>responded to</w:t>
      </w:r>
      <w:r w:rsidR="009823AE">
        <w:t xml:space="preserve"> as per the established protocols. Please provide specific information about the issue to help expedite the resolution. Along with it, please provide the details below:</w:t>
      </w:r>
    </w:p>
    <w:bookmarkEnd w:id="151"/>
    <w:p w14:paraId="483B8AC1" w14:textId="5D62925E" w:rsidR="009823AE" w:rsidRDefault="007A78AD" w:rsidP="00F874DE">
      <w:pPr>
        <w:pStyle w:val="UnorderedList"/>
        <w:jc w:val="both"/>
      </w:pPr>
      <w:r>
        <w:t>First and l</w:t>
      </w:r>
      <w:r w:rsidR="009823AE">
        <w:t>ast name</w:t>
      </w:r>
    </w:p>
    <w:p w14:paraId="2F46DA2B" w14:textId="2995FA4A" w:rsidR="009823AE" w:rsidRDefault="009823AE" w:rsidP="00F874DE">
      <w:pPr>
        <w:pStyle w:val="UnorderedList"/>
        <w:jc w:val="both"/>
      </w:pPr>
      <w:r>
        <w:t>Email address and contact number</w:t>
      </w:r>
    </w:p>
    <w:p w14:paraId="4C2C651C" w14:textId="79AFB010" w:rsidR="009823AE" w:rsidRDefault="009823AE" w:rsidP="00F874DE">
      <w:pPr>
        <w:pStyle w:val="UnorderedList"/>
        <w:jc w:val="both"/>
      </w:pPr>
      <w:r>
        <w:t>Specific details of the problem including the loan skey or FHA case #, and the user role</w:t>
      </w:r>
    </w:p>
    <w:p w14:paraId="6708BE0E" w14:textId="0139F2FA" w:rsidR="009823AE" w:rsidRDefault="009823AE" w:rsidP="001879BA">
      <w:pPr>
        <w:pStyle w:val="BodyText"/>
      </w:pPr>
      <w:r>
        <w:t xml:space="preserve">The </w:t>
      </w:r>
      <w:r w:rsidR="007C6A87">
        <w:t xml:space="preserve">Servicing Module </w:t>
      </w:r>
      <w:r>
        <w:t>Help Desk will log the user’s issue and provide a ticket</w:t>
      </w:r>
      <w:r w:rsidR="00E65FCF">
        <w:t xml:space="preserve"> number for future reference. The ticket</w:t>
      </w:r>
      <w:r>
        <w:t xml:space="preserve"> will be closed when the issue is resolved to </w:t>
      </w:r>
      <w:r w:rsidR="00E90BBA">
        <w:t>the user’s</w:t>
      </w:r>
      <w:r>
        <w:t xml:space="preserve"> satisfaction. </w:t>
      </w:r>
      <w:r w:rsidRPr="00C15E99">
        <w:t xml:space="preserve">The </w:t>
      </w:r>
      <w:r w:rsidR="00EE28E1">
        <w:t xml:space="preserve">Servicing Module </w:t>
      </w:r>
      <w:r w:rsidRPr="00C15E99">
        <w:t xml:space="preserve">Help Desk will log issues for the Servicing </w:t>
      </w:r>
      <w:r w:rsidR="00EE28E1">
        <w:t>Module</w:t>
      </w:r>
      <w:r w:rsidRPr="00C15E99">
        <w:t>.</w:t>
      </w:r>
      <w:r>
        <w:t xml:space="preserve"> </w:t>
      </w:r>
      <w:r w:rsidR="00E65FCF">
        <w:t>Discussed in detail below are the</w:t>
      </w:r>
      <w:r w:rsidRPr="00C15E99">
        <w:t xml:space="preserve"> instruction</w:t>
      </w:r>
      <w:r>
        <w:t>s</w:t>
      </w:r>
      <w:r w:rsidRPr="00C15E99">
        <w:t xml:space="preserve"> on requesting access to the HERMIT system, logging </w:t>
      </w:r>
      <w:r>
        <w:t>in</w:t>
      </w:r>
      <w:r w:rsidR="00E65FCF">
        <w:t>,</w:t>
      </w:r>
      <w:r w:rsidRPr="00C15E99">
        <w:t xml:space="preserve"> and </w:t>
      </w:r>
      <w:r>
        <w:t>ways to navigate</w:t>
      </w:r>
      <w:r w:rsidRPr="00C15E99">
        <w:t xml:space="preserve"> the </w:t>
      </w:r>
      <w:r w:rsidR="007A78AD">
        <w:t>application</w:t>
      </w:r>
      <w:r w:rsidRPr="00C15E99">
        <w:t>.</w:t>
      </w:r>
    </w:p>
    <w:p w14:paraId="4C62A91E" w14:textId="6D104114" w:rsidR="00EC0D26" w:rsidRPr="006F2941" w:rsidRDefault="007C6A87" w:rsidP="001879BA">
      <w:pPr>
        <w:pStyle w:val="BodyText"/>
        <w:rPr>
          <w:color w:val="76923C" w:themeColor="accent3" w:themeShade="BF"/>
        </w:rPr>
      </w:pPr>
      <w:r w:rsidRPr="006F2941">
        <w:rPr>
          <w:color w:val="76923C" w:themeColor="accent3" w:themeShade="BF"/>
        </w:rPr>
        <w:t xml:space="preserve">To reach the HERMIT </w:t>
      </w:r>
      <w:r w:rsidRPr="006F2941">
        <w:rPr>
          <w:b/>
          <w:bCs w:val="0"/>
          <w:color w:val="76923C" w:themeColor="accent3" w:themeShade="BF"/>
        </w:rPr>
        <w:t>Accounting Module Help Desk</w:t>
      </w:r>
      <w:r w:rsidRPr="006F2941">
        <w:rPr>
          <w:color w:val="76923C" w:themeColor="accent3" w:themeShade="BF"/>
        </w:rPr>
        <w:t xml:space="preserve"> directly, please send an email to</w:t>
      </w:r>
      <w:r w:rsidR="00EC0D26" w:rsidRPr="006F2941">
        <w:rPr>
          <w:color w:val="76923C" w:themeColor="accent3" w:themeShade="BF"/>
        </w:rPr>
        <w:t xml:space="preserve">: </w:t>
      </w:r>
    </w:p>
    <w:p w14:paraId="7C270E16" w14:textId="17EC6611" w:rsidR="007C6A87" w:rsidRPr="006F2941" w:rsidRDefault="007C6A87" w:rsidP="001879BA">
      <w:pPr>
        <w:pStyle w:val="BodyText"/>
        <w:rPr>
          <w:color w:val="76923C" w:themeColor="accent3" w:themeShade="BF"/>
        </w:rPr>
      </w:pPr>
      <w:r w:rsidRPr="006F2941">
        <w:rPr>
          <w:color w:val="76923C" w:themeColor="accent3" w:themeShade="BF"/>
        </w:rPr>
        <w:t xml:space="preserve"> </w:t>
      </w:r>
      <w:hyperlink r:id="rId29" w:history="1">
        <w:r w:rsidRPr="006F2941">
          <w:rPr>
            <w:rStyle w:val="Hyperlink"/>
            <w:rFonts w:ascii="Cambria" w:hAnsi="Cambria" w:cs="Times New Roman"/>
            <w:b/>
            <w:bCs w:val="0"/>
            <w:noProof w:val="0"/>
            <w:color w:val="76923C" w:themeColor="accent3" w:themeShade="BF"/>
          </w:rPr>
          <w:t>accountingsupport@hermitsp.com</w:t>
        </w:r>
      </w:hyperlink>
      <w:r w:rsidRPr="006F2941">
        <w:rPr>
          <w:color w:val="76923C" w:themeColor="accent3" w:themeShade="BF"/>
        </w:rPr>
        <w:t xml:space="preserve"> or call the HERMIT Accounting Module Help Desk number at </w:t>
      </w:r>
      <w:r w:rsidRPr="006F2941">
        <w:rPr>
          <w:b/>
          <w:bCs w:val="0"/>
          <w:color w:val="76923C" w:themeColor="accent3" w:themeShade="BF"/>
          <w:szCs w:val="24"/>
        </w:rPr>
        <w:t>844-765-9427</w:t>
      </w:r>
      <w:r w:rsidRPr="006F2941">
        <w:rPr>
          <w:color w:val="76923C" w:themeColor="accent3" w:themeShade="BF"/>
          <w:szCs w:val="24"/>
        </w:rPr>
        <w:t>.</w:t>
      </w:r>
    </w:p>
    <w:p w14:paraId="55700D01" w14:textId="27D25503" w:rsidR="009823AE" w:rsidRDefault="009823AE" w:rsidP="00F874DE">
      <w:pPr>
        <w:pStyle w:val="Heading2"/>
        <w:jc w:val="both"/>
      </w:pPr>
      <w:bookmarkStart w:id="152" w:name="_Ref315163388"/>
      <w:bookmarkStart w:id="153" w:name="_Toc315633734"/>
      <w:bookmarkStart w:id="154" w:name="_Toc11334533"/>
      <w:bookmarkStart w:id="155" w:name="_Toc74051750"/>
      <w:bookmarkStart w:id="156" w:name="_Toc90643135"/>
      <w:bookmarkStart w:id="157" w:name="_Toc230163025"/>
      <w:r>
        <w:t>Requesting Access to HERMIT</w:t>
      </w:r>
      <w:bookmarkEnd w:id="140"/>
      <w:bookmarkEnd w:id="141"/>
      <w:bookmarkEnd w:id="142"/>
      <w:bookmarkEnd w:id="143"/>
      <w:bookmarkEnd w:id="144"/>
      <w:bookmarkEnd w:id="152"/>
      <w:bookmarkEnd w:id="153"/>
      <w:bookmarkEnd w:id="154"/>
      <w:bookmarkEnd w:id="155"/>
      <w:bookmarkEnd w:id="156"/>
      <w:bookmarkEnd w:id="157"/>
    </w:p>
    <w:p w14:paraId="46AFCB1C" w14:textId="75202512" w:rsidR="009823AE" w:rsidRPr="005177B9" w:rsidRDefault="009823AE" w:rsidP="001879BA">
      <w:pPr>
        <w:pStyle w:val="BodyText"/>
      </w:pPr>
      <w:r w:rsidRPr="00883B0D">
        <w:t xml:space="preserve">New users must request access to HERMIT by completing the </w:t>
      </w:r>
      <w:r>
        <w:t>Applicant Access Request (AAR)</w:t>
      </w:r>
      <w:r w:rsidR="001A061C">
        <w:fldChar w:fldCharType="begin"/>
      </w:r>
      <w:r w:rsidR="001A061C">
        <w:instrText xml:space="preserve"> XE "</w:instrText>
      </w:r>
      <w:r w:rsidR="001A061C" w:rsidRPr="00041B1D">
        <w:instrText>Applicant Access Request (AAR)</w:instrText>
      </w:r>
      <w:r w:rsidR="001A061C">
        <w:instrText xml:space="preserve">" </w:instrText>
      </w:r>
      <w:r w:rsidR="001A061C">
        <w:fldChar w:fldCharType="end"/>
      </w:r>
      <w:r>
        <w:t xml:space="preserve"> </w:t>
      </w:r>
      <w:r w:rsidRPr="00883B0D">
        <w:t xml:space="preserve">form </w:t>
      </w:r>
      <w:r>
        <w:t xml:space="preserve">and submitting it to the </w:t>
      </w:r>
      <w:r w:rsidR="00A50AA3">
        <w:t xml:space="preserve">appropriate </w:t>
      </w:r>
      <w:r>
        <w:t>Help Desk via email.</w:t>
      </w:r>
      <w:r w:rsidRPr="00883B0D">
        <w:t xml:space="preserve"> </w:t>
      </w:r>
      <w:r>
        <w:t>It</w:t>
      </w:r>
      <w:r w:rsidRPr="00883B0D">
        <w:t xml:space="preserve"> is used to collect information about the user to determine which functions </w:t>
      </w:r>
      <w:r>
        <w:t>they</w:t>
      </w:r>
      <w:r w:rsidRPr="00883B0D">
        <w:t xml:space="preserve"> need to access</w:t>
      </w:r>
      <w:r>
        <w:t xml:space="preserve"> in the system. </w:t>
      </w:r>
      <w:r w:rsidRPr="005177B9">
        <w:t>One form is for HUD staff and contractors</w:t>
      </w:r>
      <w:r w:rsidR="00E65FCF" w:rsidRPr="005177B9">
        <w:t>,</w:t>
      </w:r>
      <w:r w:rsidRPr="005177B9">
        <w:t xml:space="preserve"> and the other form is for HUD Business partners. </w:t>
      </w:r>
      <w:r w:rsidR="00E65FCF" w:rsidRPr="005177B9">
        <w:t xml:space="preserve">One of the following forms is required to be submitted, per user: </w:t>
      </w:r>
    </w:p>
    <w:p w14:paraId="610FD2A7" w14:textId="77777777" w:rsidR="009823AE" w:rsidRPr="005177B9" w:rsidRDefault="009823AE" w:rsidP="005177B9">
      <w:pPr>
        <w:pStyle w:val="UnorderedList"/>
        <w:rPr>
          <w:rStyle w:val="CrossRef"/>
          <w:b w:val="0"/>
          <w:color w:val="auto"/>
        </w:rPr>
      </w:pPr>
      <w:r w:rsidRPr="005177B9">
        <w:rPr>
          <w:rStyle w:val="CrossRef"/>
          <w:b w:val="0"/>
          <w:color w:val="auto"/>
        </w:rPr>
        <w:t xml:space="preserve">FHA Staff and Contractor P271 </w:t>
      </w:r>
      <w:r w:rsidRPr="005177B9">
        <w:t>HERMIT</w:t>
      </w:r>
      <w:r w:rsidRPr="005177B9">
        <w:rPr>
          <w:rStyle w:val="CrossRef"/>
          <w:b w:val="0"/>
          <w:color w:val="auto"/>
        </w:rPr>
        <w:t xml:space="preserve"> AAR Form</w:t>
      </w:r>
    </w:p>
    <w:p w14:paraId="37113692" w14:textId="6C2FF4AE" w:rsidR="009823AE" w:rsidRPr="005177B9" w:rsidRDefault="009823AE" w:rsidP="005177B9">
      <w:pPr>
        <w:pStyle w:val="UnorderedList"/>
        <w:rPr>
          <w:rStyle w:val="CrossRef"/>
          <w:b w:val="0"/>
          <w:color w:val="auto"/>
        </w:rPr>
      </w:pPr>
      <w:r w:rsidRPr="005177B9">
        <w:rPr>
          <w:rStyle w:val="CrossRef"/>
          <w:b w:val="0"/>
          <w:color w:val="auto"/>
        </w:rPr>
        <w:t xml:space="preserve">FHA Business Partners P271 HERMIT AAR Form (Lenders, </w:t>
      </w:r>
      <w:r w:rsidR="001C660F" w:rsidRPr="005177B9">
        <w:rPr>
          <w:rStyle w:val="CrossRef"/>
          <w:b w:val="0"/>
          <w:color w:val="auto"/>
        </w:rPr>
        <w:t>Servicers,</w:t>
      </w:r>
      <w:r w:rsidR="00FE2CB8" w:rsidRPr="005177B9">
        <w:rPr>
          <w:rStyle w:val="CrossRef"/>
          <w:b w:val="0"/>
          <w:color w:val="auto"/>
        </w:rPr>
        <w:t xml:space="preserve"> and</w:t>
      </w:r>
      <w:r w:rsidRPr="005177B9">
        <w:rPr>
          <w:rStyle w:val="CrossRef"/>
          <w:b w:val="0"/>
          <w:color w:val="auto"/>
        </w:rPr>
        <w:t xml:space="preserve"> Investors)</w:t>
      </w:r>
    </w:p>
    <w:p w14:paraId="2A675A14" w14:textId="1C07A10E" w:rsidR="009823AE" w:rsidRPr="007D6CE1" w:rsidRDefault="009823AE" w:rsidP="005177B9">
      <w:pPr>
        <w:pStyle w:val="BodyText"/>
        <w:rPr>
          <w:rStyle w:val="CrossRef"/>
          <w:b w:val="0"/>
          <w:color w:val="auto"/>
        </w:rPr>
      </w:pPr>
      <w:r>
        <w:rPr>
          <w:rStyle w:val="CrossRef"/>
          <w:b w:val="0"/>
          <w:color w:val="auto"/>
        </w:rPr>
        <w:t xml:space="preserve">The forms </w:t>
      </w:r>
      <w:r w:rsidR="00FE2CB8">
        <w:rPr>
          <w:rStyle w:val="CrossRef"/>
          <w:b w:val="0"/>
          <w:color w:val="auto"/>
        </w:rPr>
        <w:t>will</w:t>
      </w:r>
      <w:r>
        <w:rPr>
          <w:rStyle w:val="CrossRef"/>
          <w:b w:val="0"/>
          <w:color w:val="auto"/>
        </w:rPr>
        <w:t xml:space="preserve"> be </w:t>
      </w:r>
      <w:r w:rsidR="00FE2CB8">
        <w:rPr>
          <w:rStyle w:val="CrossRef"/>
          <w:b w:val="0"/>
          <w:color w:val="auto"/>
        </w:rPr>
        <w:t xml:space="preserve">provided by HUD. </w:t>
      </w:r>
      <w:r>
        <w:rPr>
          <w:rStyle w:val="CrossRef"/>
          <w:b w:val="0"/>
          <w:color w:val="auto"/>
        </w:rPr>
        <w:t>Please follow</w:t>
      </w:r>
      <w:r w:rsidRPr="007D6CE1">
        <w:rPr>
          <w:rStyle w:val="CrossRef"/>
          <w:b w:val="0"/>
          <w:color w:val="auto"/>
        </w:rPr>
        <w:t xml:space="preserve"> the process </w:t>
      </w:r>
      <w:r>
        <w:rPr>
          <w:rStyle w:val="CrossRef"/>
          <w:b w:val="0"/>
          <w:color w:val="auto"/>
        </w:rPr>
        <w:t xml:space="preserve">below </w:t>
      </w:r>
      <w:r w:rsidRPr="007D6CE1">
        <w:rPr>
          <w:rStyle w:val="CrossRef"/>
          <w:b w:val="0"/>
          <w:color w:val="auto"/>
        </w:rPr>
        <w:t>to obtain access to the HERMIT Servicing Module:</w:t>
      </w:r>
    </w:p>
    <w:p w14:paraId="59F77F57" w14:textId="77777777" w:rsidR="009823AE" w:rsidRPr="00CC5221" w:rsidRDefault="009823AE" w:rsidP="001879BA">
      <w:pPr>
        <w:pStyle w:val="BodyText"/>
      </w:pPr>
      <w:r>
        <w:rPr>
          <w:rFonts w:eastAsiaTheme="minorHAnsi"/>
        </w:rPr>
        <w:t>U</w:t>
      </w:r>
      <w:r w:rsidRPr="00CC5221">
        <w:rPr>
          <w:rFonts w:eastAsiaTheme="minorHAnsi"/>
        </w:rPr>
        <w:t xml:space="preserve">ser </w:t>
      </w:r>
      <w:r>
        <w:rPr>
          <w:rFonts w:eastAsiaTheme="minorHAnsi"/>
        </w:rPr>
        <w:t>i</w:t>
      </w:r>
      <w:r w:rsidRPr="00CC5221">
        <w:rPr>
          <w:rFonts w:eastAsiaTheme="minorHAnsi"/>
        </w:rPr>
        <w:t>nstructions</w:t>
      </w:r>
      <w:r>
        <w:rPr>
          <w:rFonts w:eastAsiaTheme="minorHAnsi"/>
        </w:rPr>
        <w:t xml:space="preserve"> to submit the AAR form</w:t>
      </w:r>
      <w:r w:rsidRPr="00CC5221">
        <w:rPr>
          <w:rFonts w:eastAsiaTheme="minorHAnsi"/>
        </w:rPr>
        <w:t>:</w:t>
      </w:r>
    </w:p>
    <w:p w14:paraId="06DD10CA" w14:textId="6FEF5492" w:rsidR="009823AE" w:rsidRPr="00BD4DB9" w:rsidRDefault="00E43B1A" w:rsidP="006C3C3F">
      <w:pPr>
        <w:pStyle w:val="OrderedList"/>
        <w:numPr>
          <w:ilvl w:val="0"/>
          <w:numId w:val="82"/>
        </w:numPr>
        <w:jc w:val="both"/>
        <w:rPr>
          <w:b/>
        </w:rPr>
      </w:pPr>
      <w:r w:rsidRPr="00BD4DB9">
        <w:rPr>
          <w:b/>
        </w:rPr>
        <w:t>Obtain</w:t>
      </w:r>
      <w:r w:rsidR="009823AE" w:rsidRPr="00BD4DB9">
        <w:rPr>
          <w:b/>
        </w:rPr>
        <w:t xml:space="preserve"> P271 AAR </w:t>
      </w:r>
      <w:r w:rsidR="00FE2CB8" w:rsidRPr="00BD4DB9">
        <w:rPr>
          <w:b/>
        </w:rPr>
        <w:t>form f</w:t>
      </w:r>
      <w:r w:rsidR="009823AE" w:rsidRPr="00BD4DB9">
        <w:rPr>
          <w:b/>
        </w:rPr>
        <w:t>r</w:t>
      </w:r>
      <w:r w:rsidR="00FE2CB8" w:rsidRPr="00BD4DB9">
        <w:rPr>
          <w:b/>
        </w:rPr>
        <w:t>o</w:t>
      </w:r>
      <w:r w:rsidR="009823AE" w:rsidRPr="00BD4DB9">
        <w:rPr>
          <w:b/>
        </w:rPr>
        <w:t xml:space="preserve">m </w:t>
      </w:r>
      <w:r w:rsidR="00FE2CB8" w:rsidRPr="00BD4DB9">
        <w:rPr>
          <w:b/>
        </w:rPr>
        <w:t>HUD</w:t>
      </w:r>
      <w:r w:rsidR="001E04EF" w:rsidRPr="00BD4DB9">
        <w:rPr>
          <w:b/>
        </w:rPr>
        <w:t>.</w:t>
      </w:r>
      <w:r w:rsidR="009823AE" w:rsidRPr="00BD4DB9">
        <w:rPr>
          <w:b/>
        </w:rPr>
        <w:t xml:space="preserve"> </w:t>
      </w:r>
    </w:p>
    <w:p w14:paraId="6223DB4B" w14:textId="1C589853" w:rsidR="009823AE" w:rsidRPr="00CC5221" w:rsidRDefault="009823AE" w:rsidP="00F874DE">
      <w:pPr>
        <w:pStyle w:val="OrderedList"/>
        <w:numPr>
          <w:ilvl w:val="0"/>
          <w:numId w:val="16"/>
        </w:numPr>
        <w:jc w:val="both"/>
      </w:pPr>
      <w:r>
        <w:t xml:space="preserve">Please </w:t>
      </w:r>
      <w:r w:rsidR="001D1789">
        <w:t xml:space="preserve">complete and sign the form, </w:t>
      </w:r>
      <w:r w:rsidRPr="00A12267">
        <w:t>submit</w:t>
      </w:r>
      <w:r>
        <w:t xml:space="preserve"> the form to your supervisor, </w:t>
      </w:r>
      <w:r w:rsidR="001D1789">
        <w:t xml:space="preserve">if approved, </w:t>
      </w:r>
      <w:r>
        <w:t xml:space="preserve">your supervisor will email the P271 AAR form to </w:t>
      </w:r>
      <w:hyperlink r:id="rId30" w:history="1">
        <w:r w:rsidR="00EE28E1" w:rsidRPr="008939D9">
          <w:rPr>
            <w:rStyle w:val="Hyperlink"/>
            <w:rFonts w:ascii="Cambria" w:hAnsi="Cambria" w:cs="Times New Roman"/>
            <w:noProof w:val="0"/>
          </w:rPr>
          <w:t>servicingsupport@hermitsp.com</w:t>
        </w:r>
      </w:hyperlink>
      <w:r>
        <w:t>.</w:t>
      </w:r>
    </w:p>
    <w:p w14:paraId="14A0A7D0" w14:textId="60E5548F" w:rsidR="009823AE" w:rsidRPr="00CC5221" w:rsidRDefault="009823AE" w:rsidP="00F874DE">
      <w:pPr>
        <w:pStyle w:val="OrderedList"/>
        <w:numPr>
          <w:ilvl w:val="0"/>
          <w:numId w:val="16"/>
        </w:numPr>
        <w:jc w:val="both"/>
      </w:pPr>
      <w:r>
        <w:t xml:space="preserve">A ticket will be opened and </w:t>
      </w:r>
      <w:r w:rsidRPr="00CC5221">
        <w:t>sent to</w:t>
      </w:r>
      <w:r>
        <w:t xml:space="preserve"> the </w:t>
      </w:r>
      <w:r w:rsidR="000750C8">
        <w:t xml:space="preserve">non-HUD </w:t>
      </w:r>
      <w:r>
        <w:t>requestor by Help Desk.</w:t>
      </w:r>
    </w:p>
    <w:p w14:paraId="725288B0" w14:textId="77777777" w:rsidR="009823AE" w:rsidRPr="00CC5221" w:rsidRDefault="009823AE" w:rsidP="00F874DE">
      <w:pPr>
        <w:pStyle w:val="OrderedList"/>
        <w:numPr>
          <w:ilvl w:val="0"/>
          <w:numId w:val="16"/>
        </w:numPr>
        <w:jc w:val="both"/>
      </w:pPr>
      <w:r w:rsidRPr="00CC5221">
        <w:t xml:space="preserve">The ticket will be </w:t>
      </w:r>
      <w:r>
        <w:t xml:space="preserve">sent </w:t>
      </w:r>
      <w:r w:rsidRPr="00CC5221">
        <w:t>by the Help</w:t>
      </w:r>
      <w:r>
        <w:t xml:space="preserve"> </w:t>
      </w:r>
      <w:r w:rsidRPr="00CC5221">
        <w:t xml:space="preserve">Desk to the HUD </w:t>
      </w:r>
      <w:r>
        <w:t xml:space="preserve">Government Technical Monitor (GTM) </w:t>
      </w:r>
      <w:r w:rsidRPr="00CC5221">
        <w:t>responsible for the business are</w:t>
      </w:r>
      <w:r>
        <w:t>a of the HUD requestor (via an approved list).</w:t>
      </w:r>
    </w:p>
    <w:p w14:paraId="6352B5A1" w14:textId="77777777" w:rsidR="009823AE" w:rsidRPr="00CC5221" w:rsidRDefault="009823AE" w:rsidP="00F874DE">
      <w:pPr>
        <w:pStyle w:val="OrderedList"/>
        <w:numPr>
          <w:ilvl w:val="0"/>
          <w:numId w:val="16"/>
        </w:numPr>
        <w:jc w:val="both"/>
      </w:pPr>
      <w:r w:rsidRPr="00CC5221">
        <w:t xml:space="preserve">The </w:t>
      </w:r>
      <w:r>
        <w:t xml:space="preserve">HUD GTM </w:t>
      </w:r>
      <w:r w:rsidRPr="00CC5221">
        <w:t>will review the acces</w:t>
      </w:r>
      <w:r>
        <w:t xml:space="preserve">s request and send the approval or </w:t>
      </w:r>
      <w:r w:rsidRPr="00CC5221">
        <w:t>denial</w:t>
      </w:r>
      <w:r>
        <w:t xml:space="preserve">. They can </w:t>
      </w:r>
      <w:r w:rsidRPr="00CC5221">
        <w:t>request for additional infor</w:t>
      </w:r>
      <w:r>
        <w:t>mation from</w:t>
      </w:r>
      <w:r w:rsidRPr="00CC5221">
        <w:t xml:space="preserve"> the </w:t>
      </w:r>
      <w:r>
        <w:t xml:space="preserve">HERMIT </w:t>
      </w:r>
      <w:r w:rsidRPr="00CC5221">
        <w:t>Help</w:t>
      </w:r>
      <w:r>
        <w:t xml:space="preserve"> </w:t>
      </w:r>
      <w:r w:rsidRPr="00CC5221">
        <w:t>Desk</w:t>
      </w:r>
      <w:r>
        <w:t>.</w:t>
      </w:r>
    </w:p>
    <w:p w14:paraId="770EDEB1" w14:textId="77777777" w:rsidR="009823AE" w:rsidRPr="00CC5221" w:rsidRDefault="009823AE" w:rsidP="00F874DE">
      <w:pPr>
        <w:pStyle w:val="OrderedList"/>
        <w:numPr>
          <w:ilvl w:val="0"/>
          <w:numId w:val="16"/>
        </w:numPr>
        <w:jc w:val="both"/>
      </w:pPr>
      <w:r w:rsidRPr="00CC5221">
        <w:t>The Help</w:t>
      </w:r>
      <w:r>
        <w:t xml:space="preserve"> D</w:t>
      </w:r>
      <w:r w:rsidRPr="00CC5221">
        <w:t xml:space="preserve">esk will notify </w:t>
      </w:r>
      <w:r>
        <w:t>the requestor</w:t>
      </w:r>
      <w:r w:rsidRPr="00CC5221">
        <w:t xml:space="preserve"> </w:t>
      </w:r>
      <w:r>
        <w:t>(both cases) if the request was approved or denied, or if additional information is needed.</w:t>
      </w:r>
    </w:p>
    <w:p w14:paraId="10821A26" w14:textId="77777777" w:rsidR="009823AE" w:rsidRPr="00CC5221" w:rsidRDefault="009823AE" w:rsidP="00F874DE">
      <w:pPr>
        <w:pStyle w:val="OrderedList"/>
        <w:numPr>
          <w:ilvl w:val="0"/>
          <w:numId w:val="16"/>
        </w:numPr>
        <w:jc w:val="both"/>
      </w:pPr>
      <w:r w:rsidRPr="00CC5221">
        <w:t>If the AAR form is approved</w:t>
      </w:r>
      <w:r>
        <w:t>,</w:t>
      </w:r>
      <w:r w:rsidRPr="00CC5221">
        <w:t xml:space="preserve"> </w:t>
      </w:r>
      <w:r>
        <w:t>requestor</w:t>
      </w:r>
      <w:r w:rsidRPr="00CC5221">
        <w:t xml:space="preserve"> will receive a user </w:t>
      </w:r>
      <w:r>
        <w:t xml:space="preserve">ID and password </w:t>
      </w:r>
      <w:r w:rsidRPr="00CC5221">
        <w:t>through two separate emails.</w:t>
      </w:r>
    </w:p>
    <w:p w14:paraId="6A31E238" w14:textId="77777777" w:rsidR="009823AE" w:rsidRDefault="009823AE" w:rsidP="00F874DE">
      <w:pPr>
        <w:pStyle w:val="OrderedList"/>
        <w:numPr>
          <w:ilvl w:val="0"/>
          <w:numId w:val="16"/>
        </w:numPr>
        <w:jc w:val="both"/>
      </w:pPr>
      <w:r w:rsidRPr="00CC5221">
        <w:t xml:space="preserve">If the AAR is denied, </w:t>
      </w:r>
      <w:r>
        <w:t xml:space="preserve">requestor </w:t>
      </w:r>
      <w:r w:rsidRPr="00CC5221">
        <w:t xml:space="preserve">will receive notification </w:t>
      </w:r>
      <w:r>
        <w:t xml:space="preserve">about the reason for denial. </w:t>
      </w:r>
      <w:r w:rsidRPr="00CC5221">
        <w:t xml:space="preserve"> </w:t>
      </w:r>
    </w:p>
    <w:p w14:paraId="16C063F3" w14:textId="7A738055" w:rsidR="009823AE" w:rsidRPr="00BF6895" w:rsidRDefault="009823AE" w:rsidP="00B43F96">
      <w:pPr>
        <w:pStyle w:val="OrderedList"/>
        <w:numPr>
          <w:ilvl w:val="0"/>
          <w:numId w:val="16"/>
        </w:numPr>
        <w:tabs>
          <w:tab w:val="left" w:pos="1530"/>
        </w:tabs>
        <w:jc w:val="both"/>
        <w:rPr>
          <w:rFonts w:ascii="Arial" w:hAnsi="Arial"/>
          <w:sz w:val="18"/>
          <w:szCs w:val="18"/>
        </w:rPr>
      </w:pPr>
      <w:r w:rsidRPr="00E60C46">
        <w:t>If the AAR needs additional information</w:t>
      </w:r>
      <w:r>
        <w:t xml:space="preserve"> to be added, requestor </w:t>
      </w:r>
      <w:r w:rsidRPr="00E60C46">
        <w:t xml:space="preserve">will </w:t>
      </w:r>
      <w:r>
        <w:t xml:space="preserve">be </w:t>
      </w:r>
      <w:r w:rsidRPr="00E60C46">
        <w:t>notif</w:t>
      </w:r>
      <w:r>
        <w:t>ied</w:t>
      </w:r>
      <w:r w:rsidRPr="00E60C46">
        <w:t xml:space="preserve"> to s</w:t>
      </w:r>
      <w:r>
        <w:t>ubmit a new AAR form</w:t>
      </w:r>
      <w:r w:rsidRPr="00E60C46">
        <w:t>.</w:t>
      </w:r>
      <w:r>
        <w:t xml:space="preserve"> You will then need to follow instructions </w:t>
      </w:r>
      <w:r w:rsidR="00E65FCF">
        <w:t>starting from step two or three</w:t>
      </w:r>
      <w:r>
        <w:t>.</w:t>
      </w:r>
    </w:p>
    <w:bookmarkStart w:id="158" w:name="_Toc314738189"/>
    <w:p w14:paraId="4FF0F854" w14:textId="7BAA1B0F" w:rsidR="0023167B" w:rsidRDefault="00CC395F" w:rsidP="00CC395F">
      <w:pPr>
        <w:pStyle w:val="FigureCaption0"/>
        <w:keepNext/>
        <w:jc w:val="left"/>
      </w:pPr>
      <w:r>
        <w:object w:dxaOrig="10955" w:dyaOrig="11860" w14:anchorId="517F45E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75.5pt;height:568.5pt" o:ole="" o:bordertopcolor="this" o:borderleftcolor="this" o:borderbottomcolor="this" o:borderrightcolor="this">
            <v:imagedata r:id="rId31" o:title=""/>
            <w10:bordertop type="single" width="8"/>
            <w10:borderleft type="single" width="8"/>
            <w10:borderbottom type="single" width="8"/>
            <w10:borderright type="single" width="8"/>
          </v:shape>
          <o:OLEObject Type="Embed" ProgID="Visio.Drawing.11" ShapeID="_x0000_i1025" DrawAspect="Content" ObjectID="_1841297739" r:id="rId32"/>
        </w:object>
      </w:r>
    </w:p>
    <w:p w14:paraId="755DDC59" w14:textId="5E827E65" w:rsidR="0089754A" w:rsidRDefault="009823AE" w:rsidP="0089754A">
      <w:pPr>
        <w:pStyle w:val="FigureCaption0"/>
      </w:pPr>
      <w:bookmarkStart w:id="159" w:name="_Toc74052440"/>
      <w:bookmarkStart w:id="160" w:name="_Toc90643826"/>
      <w:bookmarkStart w:id="161" w:name="_Toc23016381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t xml:space="preserve">: Process for Requesting </w:t>
      </w:r>
      <w:bookmarkEnd w:id="158"/>
      <w:r>
        <w:t>Access to HERMIT</w:t>
      </w:r>
      <w:bookmarkEnd w:id="159"/>
      <w:bookmarkEnd w:id="160"/>
      <w:bookmarkEnd w:id="161"/>
    </w:p>
    <w:p w14:paraId="515CACDA" w14:textId="6DFE3D23" w:rsidR="000750C8" w:rsidRDefault="0089754A" w:rsidP="00A21A59">
      <w:pPr>
        <w:pStyle w:val="Heading2"/>
      </w:pPr>
      <w:r>
        <w:br w:type="page"/>
      </w:r>
      <w:bookmarkStart w:id="162" w:name="_Toc230163026"/>
      <w:r w:rsidR="000750C8">
        <w:t>Resetting and Changing HERMIT Password</w:t>
      </w:r>
      <w:bookmarkEnd w:id="162"/>
    </w:p>
    <w:p w14:paraId="6B601437" w14:textId="77777777" w:rsidR="000750C8" w:rsidRPr="00D757EC" w:rsidRDefault="000750C8" w:rsidP="000750C8">
      <w:pPr>
        <w:pStyle w:val="Heading4"/>
      </w:pPr>
      <w:bookmarkStart w:id="163" w:name="_Toc230163027"/>
      <w:r w:rsidRPr="00D757EC">
        <w:t>Unsuccessful Login Attempts or Forgotten Passwords</w:t>
      </w:r>
      <w:bookmarkEnd w:id="163"/>
      <w:r w:rsidRPr="00D757EC">
        <w:fldChar w:fldCharType="begin"/>
      </w:r>
      <w:r w:rsidRPr="00D757EC">
        <w:instrText xml:space="preserve"> XE "Forgot Password" </w:instrText>
      </w:r>
      <w:r w:rsidRPr="00D757EC">
        <w:fldChar w:fldCharType="end"/>
      </w:r>
    </w:p>
    <w:p w14:paraId="5FF466D5" w14:textId="295C1A38" w:rsidR="000750C8" w:rsidRPr="003D690E" w:rsidRDefault="000750C8" w:rsidP="000750C8">
      <w:pPr>
        <w:pStyle w:val="BodyText"/>
        <w:jc w:val="center"/>
      </w:pPr>
      <w:r>
        <w:rPr>
          <w:noProof/>
        </w:rPr>
        <w:drawing>
          <wp:inline distT="0" distB="0" distL="0" distR="0" wp14:anchorId="4B10D46D" wp14:editId="501EF52C">
            <wp:extent cx="2810341" cy="1774372"/>
            <wp:effectExtent l="0" t="0" r="9525" b="0"/>
            <wp:docPr id="3144" name="Picture 3144" descr="Diagra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0" name="Picture 1960" descr="Diagram&#10;&#10;Description automatically generated with medium confidence"/>
                    <pic:cNvPicPr/>
                  </pic:nvPicPr>
                  <pic:blipFill>
                    <a:blip r:embed="rId33"/>
                    <a:stretch>
                      <a:fillRect/>
                    </a:stretch>
                  </pic:blipFill>
                  <pic:spPr>
                    <a:xfrm>
                      <a:off x="0" y="0"/>
                      <a:ext cx="2836530" cy="1790907"/>
                    </a:xfrm>
                    <a:prstGeom prst="rect">
                      <a:avLst/>
                    </a:prstGeom>
                  </pic:spPr>
                </pic:pic>
              </a:graphicData>
            </a:graphic>
          </wp:inline>
        </w:drawing>
      </w:r>
    </w:p>
    <w:p w14:paraId="3E19E61A" w14:textId="619EA0FE" w:rsidR="000750C8" w:rsidRDefault="000750C8" w:rsidP="000750C8">
      <w:pPr>
        <w:pStyle w:val="FigureCaption0"/>
      </w:pPr>
      <w:bookmarkStart w:id="164" w:name="_Toc230163818"/>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w:t>
      </w:r>
      <w:r>
        <w:rPr>
          <w:noProof/>
        </w:rPr>
        <w:fldChar w:fldCharType="end"/>
      </w:r>
      <w:r>
        <w:rPr>
          <w:noProof/>
        </w:rPr>
        <w:t xml:space="preserve">: </w:t>
      </w:r>
      <w:r>
        <w:t>Resetting Password</w:t>
      </w:r>
      <w:bookmarkEnd w:id="164"/>
      <w:r>
        <w:t xml:space="preserve"> </w:t>
      </w:r>
    </w:p>
    <w:p w14:paraId="029D3C6E" w14:textId="5826B0C1" w:rsidR="000750C8" w:rsidRDefault="000750C8" w:rsidP="000750C8">
      <w:pPr>
        <w:pStyle w:val="BodyText"/>
      </w:pPr>
      <w:r>
        <w:t xml:space="preserve">If a user makes three unsuccessful login attempts, the account will be locked and an error message requesting them to use the Reset password capability below will be displayed. </w:t>
      </w:r>
      <w:r w:rsidR="00401B1E" w:rsidRPr="00401B1E">
        <w:t xml:space="preserve">On the login screen, enter the Username associated with the user access account and </w:t>
      </w:r>
      <w:r w:rsidR="00401B1E">
        <w:t>a</w:t>
      </w:r>
      <w:r>
        <w:t xml:space="preserve"> temporary password will be sent to the email on file. </w:t>
      </w:r>
      <w:r w:rsidR="00401B1E" w:rsidRPr="00401B1E">
        <w:t>The User will need to follow the instructions to unlock their account</w:t>
      </w:r>
      <w:r w:rsidR="00401B1E">
        <w:t xml:space="preserve"> and </w:t>
      </w:r>
      <w:r>
        <w:t>no longer need to call the Help Desk to reset the</w:t>
      </w:r>
      <w:r w:rsidR="00401B1E">
        <w:t>ir</w:t>
      </w:r>
      <w:r>
        <w:t xml:space="preserve"> password. </w:t>
      </w:r>
    </w:p>
    <w:p w14:paraId="2FF90ECB" w14:textId="77777777" w:rsidR="000750C8" w:rsidRPr="00D757EC" w:rsidRDefault="000750C8" w:rsidP="000750C8">
      <w:pPr>
        <w:pStyle w:val="Heading4"/>
      </w:pPr>
      <w:bookmarkStart w:id="165" w:name="_Toc230163028"/>
      <w:r w:rsidRPr="00D757EC">
        <w:t>Changing Your Password</w:t>
      </w:r>
      <w:bookmarkEnd w:id="165"/>
      <w:r w:rsidRPr="00D757EC">
        <w:fldChar w:fldCharType="begin"/>
      </w:r>
      <w:r w:rsidRPr="00D757EC">
        <w:instrText xml:space="preserve"> XE "Change Password" </w:instrText>
      </w:r>
      <w:r w:rsidRPr="00D757EC">
        <w:fldChar w:fldCharType="end"/>
      </w:r>
    </w:p>
    <w:p w14:paraId="00B95F69" w14:textId="77777777" w:rsidR="000750C8" w:rsidRDefault="000750C8" w:rsidP="000750C8">
      <w:pPr>
        <w:pStyle w:val="BodyText"/>
      </w:pPr>
      <w:r>
        <w:t xml:space="preserve">When the user is granted access to HERMIT, the login credentials and passwords are sent via two separate emails. We recommend you change the password when you login for the first time. All passwords in the HERMIT system must have at least eight (8) characters.  All passwords must also contain alphabetic and non-alphabetic characters. Non-alphabetic characters include numbers (0-9) and punctuation.  We recommend that you do not write down or share your password. </w:t>
      </w:r>
    </w:p>
    <w:p w14:paraId="628DF491" w14:textId="77777777" w:rsidR="000750C8" w:rsidRDefault="000750C8" w:rsidP="000750C8">
      <w:pPr>
        <w:pStyle w:val="BodyText"/>
      </w:pPr>
      <w:r>
        <w:t>To change the password:</w:t>
      </w:r>
    </w:p>
    <w:p w14:paraId="7AEC4C12" w14:textId="77777777" w:rsidR="000750C8" w:rsidRDefault="000750C8" w:rsidP="006C3C3F">
      <w:pPr>
        <w:pStyle w:val="OrderedList"/>
        <w:numPr>
          <w:ilvl w:val="0"/>
          <w:numId w:val="120"/>
        </w:numPr>
        <w:jc w:val="both"/>
      </w:pPr>
      <w:r w:rsidRPr="00541DD6">
        <w:t xml:space="preserve">Once you’ve logged in, at the top of the </w:t>
      </w:r>
      <w:r>
        <w:t>screen</w:t>
      </w:r>
      <w:r w:rsidRPr="00541DD6">
        <w:t xml:space="preserve">, </w:t>
      </w:r>
      <w:r w:rsidRPr="000C2021">
        <w:t>click</w:t>
      </w:r>
      <w:r w:rsidRPr="00541DD6">
        <w:t xml:space="preserve"> the </w:t>
      </w:r>
      <w:r w:rsidRPr="00303AE2">
        <w:rPr>
          <w:b/>
        </w:rPr>
        <w:t>Edit Profile</w:t>
      </w:r>
      <w:r w:rsidRPr="00541DD6">
        <w:t xml:space="preserve"> link. </w:t>
      </w:r>
    </w:p>
    <w:p w14:paraId="562F3B55" w14:textId="52C54E95" w:rsidR="000750C8" w:rsidRDefault="000750C8" w:rsidP="000750C8">
      <w:pPr>
        <w:pStyle w:val="BodyText"/>
        <w:jc w:val="center"/>
      </w:pPr>
      <w:r w:rsidRPr="00A66C2E">
        <w:rPr>
          <w:noProof/>
        </w:rPr>
        <w:t xml:space="preserve"> </w:t>
      </w:r>
      <w:r>
        <w:rPr>
          <w:noProof/>
        </w:rPr>
        <w:drawing>
          <wp:inline distT="0" distB="0" distL="0" distR="0" wp14:anchorId="54ADE75D" wp14:editId="2E91C3D6">
            <wp:extent cx="5438851" cy="334699"/>
            <wp:effectExtent l="0" t="0" r="0" b="8255"/>
            <wp:docPr id="3145" name="Picture 3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5509745" cy="339062"/>
                    </a:xfrm>
                    <a:prstGeom prst="rect">
                      <a:avLst/>
                    </a:prstGeom>
                  </pic:spPr>
                </pic:pic>
              </a:graphicData>
            </a:graphic>
          </wp:inline>
        </w:drawing>
      </w:r>
    </w:p>
    <w:p w14:paraId="6D042230" w14:textId="001FB4A4" w:rsidR="000750C8" w:rsidRDefault="000750C8" w:rsidP="000750C8">
      <w:pPr>
        <w:pStyle w:val="FigureCaption0"/>
      </w:pPr>
      <w:bookmarkStart w:id="166" w:name="_Toc230163819"/>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w:t>
      </w:r>
      <w:r>
        <w:rPr>
          <w:noProof/>
        </w:rPr>
        <w:fldChar w:fldCharType="end"/>
      </w:r>
      <w:r>
        <w:rPr>
          <w:noProof/>
        </w:rPr>
        <w:t>: Edit Profile on Home Screen</w:t>
      </w:r>
      <w:bookmarkEnd w:id="166"/>
    </w:p>
    <w:p w14:paraId="52A0845F" w14:textId="77777777" w:rsidR="000750C8" w:rsidRDefault="000750C8" w:rsidP="006C3C3F">
      <w:pPr>
        <w:pStyle w:val="OrderedList"/>
        <w:numPr>
          <w:ilvl w:val="0"/>
          <w:numId w:val="120"/>
        </w:numPr>
        <w:jc w:val="both"/>
      </w:pPr>
      <w:r w:rsidRPr="00BC6B5E">
        <w:t>Click</w:t>
      </w:r>
      <w:r w:rsidRPr="00541DD6">
        <w:t xml:space="preserve"> the </w:t>
      </w:r>
      <w:r w:rsidRPr="001445BE">
        <w:rPr>
          <w:b/>
        </w:rPr>
        <w:t xml:space="preserve">Password </w:t>
      </w:r>
      <w:r w:rsidRPr="00541DD6">
        <w:t>tab.</w:t>
      </w:r>
    </w:p>
    <w:p w14:paraId="730310F1" w14:textId="263A14EF" w:rsidR="000750C8" w:rsidRDefault="000750C8" w:rsidP="000750C8">
      <w:pPr>
        <w:pStyle w:val="BodyText"/>
        <w:jc w:val="center"/>
      </w:pPr>
      <w:r>
        <w:rPr>
          <w:noProof/>
        </w:rPr>
        <w:drawing>
          <wp:inline distT="0" distB="0" distL="0" distR="0" wp14:anchorId="2912B58C" wp14:editId="2DB1DC18">
            <wp:extent cx="2298601" cy="1301965"/>
            <wp:effectExtent l="0" t="0" r="6985" b="0"/>
            <wp:docPr id="3146" name="Picture 314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4" name="Picture 1954" descr="Graphical user interface, text, application, chat or text message&#10;&#10;Description automatically generated"/>
                    <pic:cNvPicPr/>
                  </pic:nvPicPr>
                  <pic:blipFill>
                    <a:blip r:embed="rId35"/>
                    <a:stretch>
                      <a:fillRect/>
                    </a:stretch>
                  </pic:blipFill>
                  <pic:spPr>
                    <a:xfrm>
                      <a:off x="0" y="0"/>
                      <a:ext cx="2316300" cy="1311990"/>
                    </a:xfrm>
                    <a:prstGeom prst="rect">
                      <a:avLst/>
                    </a:prstGeom>
                  </pic:spPr>
                </pic:pic>
              </a:graphicData>
            </a:graphic>
          </wp:inline>
        </w:drawing>
      </w:r>
    </w:p>
    <w:p w14:paraId="57ADE4FC" w14:textId="4D8039DA" w:rsidR="000750C8" w:rsidRDefault="000750C8" w:rsidP="000750C8">
      <w:pPr>
        <w:pStyle w:val="FigureCaption0"/>
      </w:pPr>
      <w:bookmarkStart w:id="167" w:name="_Toc230163820"/>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w:t>
      </w:r>
      <w:r>
        <w:rPr>
          <w:noProof/>
        </w:rPr>
        <w:fldChar w:fldCharType="end"/>
      </w:r>
      <w:r>
        <w:rPr>
          <w:noProof/>
        </w:rPr>
        <w:t xml:space="preserve">: </w:t>
      </w:r>
      <w:r w:rsidRPr="004A55FC">
        <w:t>Password</w:t>
      </w:r>
      <w:r>
        <w:rPr>
          <w:noProof/>
        </w:rPr>
        <w:t xml:space="preserve"> Tab</w:t>
      </w:r>
      <w:bookmarkEnd w:id="167"/>
    </w:p>
    <w:p w14:paraId="45368611" w14:textId="77777777" w:rsidR="000750C8" w:rsidRPr="00541DD6" w:rsidRDefault="000750C8" w:rsidP="006C3C3F">
      <w:pPr>
        <w:pStyle w:val="OrderedList"/>
        <w:numPr>
          <w:ilvl w:val="0"/>
          <w:numId w:val="120"/>
        </w:numPr>
        <w:ind w:left="1440"/>
        <w:jc w:val="both"/>
      </w:pPr>
      <w:r w:rsidRPr="00BC6B5E">
        <w:t>Type</w:t>
      </w:r>
      <w:r w:rsidRPr="001445BE">
        <w:rPr>
          <w:b/>
        </w:rPr>
        <w:t xml:space="preserve"> </w:t>
      </w:r>
      <w:r>
        <w:t>in</w:t>
      </w:r>
      <w:r w:rsidRPr="00541DD6">
        <w:t xml:space="preserve"> your old password</w:t>
      </w:r>
      <w:r>
        <w:t xml:space="preserve">, </w:t>
      </w:r>
      <w:r w:rsidRPr="00541DD6">
        <w:t xml:space="preserve">new password and confirm the new password. </w:t>
      </w:r>
    </w:p>
    <w:p w14:paraId="57C210F1" w14:textId="77777777" w:rsidR="000750C8" w:rsidRDefault="000750C8" w:rsidP="006C3C3F">
      <w:pPr>
        <w:pStyle w:val="OrderedList"/>
        <w:numPr>
          <w:ilvl w:val="0"/>
          <w:numId w:val="120"/>
        </w:numPr>
        <w:ind w:left="1440"/>
        <w:jc w:val="both"/>
      </w:pPr>
      <w:r w:rsidRPr="00BC6B5E">
        <w:t>Click</w:t>
      </w:r>
      <w:r w:rsidRPr="00541DD6">
        <w:t xml:space="preserve"> </w:t>
      </w:r>
      <w:r w:rsidRPr="00490406">
        <w:t>Update</w:t>
      </w:r>
      <w:r>
        <w:t xml:space="preserve"> and you can continue working on the system. Next time the user will have to log in using the new password.</w:t>
      </w:r>
    </w:p>
    <w:p w14:paraId="7CF021AE" w14:textId="65BFDA23" w:rsidR="0089754A" w:rsidRDefault="0089754A" w:rsidP="0089754A">
      <w:pPr>
        <w:pStyle w:val="Heading2"/>
        <w:jc w:val="both"/>
      </w:pPr>
      <w:bookmarkStart w:id="168" w:name="_Toc230163029"/>
      <w:r>
        <w:t xml:space="preserve">Log in to </w:t>
      </w:r>
      <w:r w:rsidR="00A50AA3">
        <w:t>the S</w:t>
      </w:r>
      <w:r w:rsidR="00A21A59">
        <w:t xml:space="preserve">ervicing </w:t>
      </w:r>
      <w:r w:rsidR="00A50AA3">
        <w:t>M</w:t>
      </w:r>
      <w:r w:rsidR="00A21A59">
        <w:t>odule</w:t>
      </w:r>
      <w:bookmarkEnd w:id="168"/>
    </w:p>
    <w:p w14:paraId="2CDB4B01" w14:textId="7E041807" w:rsidR="009823AE" w:rsidRDefault="00E65FCF" w:rsidP="001879BA">
      <w:pPr>
        <w:pStyle w:val="BodyText"/>
      </w:pPr>
      <w:r>
        <w:t xml:space="preserve">Upon receipt of login and password information from the Help Desk, please follow the instructions below to log into </w:t>
      </w:r>
      <w:r w:rsidR="00A50AA3">
        <w:t>the S</w:t>
      </w:r>
      <w:r w:rsidR="00A21A59">
        <w:t xml:space="preserve">ervicing </w:t>
      </w:r>
      <w:r w:rsidR="00A50AA3">
        <w:t>M</w:t>
      </w:r>
      <w:r w:rsidR="00A21A59">
        <w:t>odule</w:t>
      </w:r>
      <w:r>
        <w:t>:</w:t>
      </w:r>
    </w:p>
    <w:p w14:paraId="73D924D3" w14:textId="43A3940F" w:rsidR="009823AE" w:rsidRPr="001445BE" w:rsidRDefault="009823AE" w:rsidP="006C3C3F">
      <w:pPr>
        <w:pStyle w:val="OrderedList"/>
        <w:numPr>
          <w:ilvl w:val="0"/>
          <w:numId w:val="119"/>
        </w:numPr>
        <w:ind w:left="1440"/>
        <w:jc w:val="both"/>
        <w:rPr>
          <w:rStyle w:val="Hyperlink"/>
          <w:rFonts w:eastAsia="Calibri"/>
          <w:bCs/>
          <w:color w:val="auto"/>
          <w:lang w:bidi="ar-SA"/>
        </w:rPr>
      </w:pPr>
      <w:r>
        <w:t xml:space="preserve">In the address bar of your browser, </w:t>
      </w:r>
      <w:r w:rsidRPr="00C1651A">
        <w:t xml:space="preserve">enter </w:t>
      </w:r>
      <w:hyperlink r:id="rId36" w:history="1">
        <w:r w:rsidR="00EE28E1" w:rsidRPr="008939D9">
          <w:rPr>
            <w:rStyle w:val="Hyperlink"/>
            <w:rFonts w:eastAsia="Calibri"/>
          </w:rPr>
          <w:t>www.hermitsp.com</w:t>
        </w:r>
      </w:hyperlink>
      <w:r w:rsidRPr="001445BE">
        <w:rPr>
          <w:rStyle w:val="Hyperlink"/>
          <w:rFonts w:eastAsia="Calibri"/>
        </w:rPr>
        <w:t>.</w:t>
      </w:r>
    </w:p>
    <w:p w14:paraId="6C66AD15" w14:textId="5A071FD4" w:rsidR="009823AE" w:rsidRDefault="009823AE" w:rsidP="006C3C3F">
      <w:pPr>
        <w:pStyle w:val="OrderedList"/>
        <w:numPr>
          <w:ilvl w:val="0"/>
          <w:numId w:val="119"/>
        </w:numPr>
        <w:ind w:left="1440"/>
        <w:jc w:val="both"/>
      </w:pPr>
      <w:r>
        <w:t xml:space="preserve">The HERMIT Servicing Module </w:t>
      </w:r>
      <w:r w:rsidR="00F138D6">
        <w:rPr>
          <w:b/>
        </w:rPr>
        <w:t>L</w:t>
      </w:r>
      <w:r w:rsidRPr="001445BE">
        <w:rPr>
          <w:b/>
        </w:rPr>
        <w:t>ogin</w:t>
      </w:r>
      <w:r>
        <w:t xml:space="preserve"> screen is displayed. On the </w:t>
      </w:r>
      <w:r w:rsidR="00F138D6">
        <w:rPr>
          <w:b/>
        </w:rPr>
        <w:t>L</w:t>
      </w:r>
      <w:r w:rsidRPr="001445BE">
        <w:rPr>
          <w:b/>
        </w:rPr>
        <w:t>ogin</w:t>
      </w:r>
      <w:r>
        <w:t xml:space="preserve"> screen, </w:t>
      </w:r>
      <w:r w:rsidRPr="00C1651A">
        <w:t>type</w:t>
      </w:r>
      <w:r w:rsidRPr="001445BE">
        <w:rPr>
          <w:b/>
        </w:rPr>
        <w:t xml:space="preserve"> </w:t>
      </w:r>
      <w:r>
        <w:t>your</w:t>
      </w:r>
      <w:r w:rsidRPr="00C75F25">
        <w:t xml:space="preserve"> </w:t>
      </w:r>
      <w:r w:rsidR="00B72BD4">
        <w:t>U</w:t>
      </w:r>
      <w:r w:rsidRPr="00C75F25">
        <w:t xml:space="preserve">ser </w:t>
      </w:r>
      <w:r w:rsidR="00B72BD4">
        <w:t>N</w:t>
      </w:r>
      <w:r w:rsidRPr="00C75F25">
        <w:t>ame</w:t>
      </w:r>
      <w:r>
        <w:t xml:space="preserve"> and </w:t>
      </w:r>
      <w:r w:rsidR="00B72BD4">
        <w:t>P</w:t>
      </w:r>
      <w:r>
        <w:t>assword.</w:t>
      </w:r>
    </w:p>
    <w:p w14:paraId="46F0EF29" w14:textId="547A5C10" w:rsidR="00E44D25" w:rsidRDefault="009C7D35" w:rsidP="001879BA">
      <w:pPr>
        <w:pStyle w:val="BodyText"/>
        <w:jc w:val="center"/>
      </w:pPr>
      <w:r>
        <w:rPr>
          <w:noProof/>
        </w:rPr>
        <w:drawing>
          <wp:inline distT="0" distB="0" distL="0" distR="0" wp14:anchorId="752AB53D" wp14:editId="5385546D">
            <wp:extent cx="2390684" cy="2248944"/>
            <wp:effectExtent l="19050" t="19050" r="10160" b="18415"/>
            <wp:docPr id="23" name="Picture 23"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Graphical user interface&#10;&#10;Description automatically generated"/>
                    <pic:cNvPicPr/>
                  </pic:nvPicPr>
                  <pic:blipFill>
                    <a:blip r:embed="rId37"/>
                    <a:stretch>
                      <a:fillRect/>
                    </a:stretch>
                  </pic:blipFill>
                  <pic:spPr>
                    <a:xfrm>
                      <a:off x="0" y="0"/>
                      <a:ext cx="2406271" cy="2263606"/>
                    </a:xfrm>
                    <a:prstGeom prst="rect">
                      <a:avLst/>
                    </a:prstGeom>
                    <a:ln w="19050">
                      <a:solidFill>
                        <a:srgbClr val="0070C0"/>
                      </a:solidFill>
                    </a:ln>
                  </pic:spPr>
                </pic:pic>
              </a:graphicData>
            </a:graphic>
          </wp:inline>
        </w:drawing>
      </w:r>
    </w:p>
    <w:p w14:paraId="51B9D051" w14:textId="749DE2EF" w:rsidR="009823AE" w:rsidRDefault="009823AE" w:rsidP="001879BA">
      <w:pPr>
        <w:pStyle w:val="FigureCaption0"/>
      </w:pPr>
      <w:bookmarkStart w:id="169" w:name="_Toc74052441"/>
      <w:bookmarkStart w:id="170" w:name="_Toc90643827"/>
      <w:bookmarkStart w:id="171" w:name="_Toc23016382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w:t>
      </w:r>
      <w:r w:rsidR="00764635">
        <w:rPr>
          <w:noProof/>
        </w:rPr>
        <w:fldChar w:fldCharType="end"/>
      </w:r>
      <w:r>
        <w:rPr>
          <w:noProof/>
        </w:rPr>
        <w:t xml:space="preserve">: Login </w:t>
      </w:r>
      <w:r w:rsidR="001E04EF">
        <w:rPr>
          <w:noProof/>
        </w:rPr>
        <w:t>Screen</w:t>
      </w:r>
      <w:bookmarkEnd w:id="169"/>
      <w:bookmarkEnd w:id="170"/>
      <w:bookmarkEnd w:id="171"/>
    </w:p>
    <w:p w14:paraId="5FB21F71" w14:textId="6BDF4A51" w:rsidR="00EA6F68" w:rsidRDefault="000C2021" w:rsidP="006C3C3F">
      <w:pPr>
        <w:pStyle w:val="OrderedList"/>
        <w:numPr>
          <w:ilvl w:val="0"/>
          <w:numId w:val="119"/>
        </w:numPr>
        <w:jc w:val="both"/>
      </w:pPr>
      <w:r w:rsidRPr="000C2021">
        <w:t>Click</w:t>
      </w:r>
      <w:r w:rsidR="009823AE" w:rsidRPr="00C75F25">
        <w:t xml:space="preserve"> </w:t>
      </w:r>
      <w:r w:rsidR="009823AE" w:rsidRPr="009B3471">
        <w:rPr>
          <w:b/>
        </w:rPr>
        <w:t>Logi</w:t>
      </w:r>
      <w:r w:rsidR="00EA6F68" w:rsidRPr="00E412DC">
        <w:rPr>
          <w:b/>
        </w:rPr>
        <w:t>n</w:t>
      </w:r>
      <w:r w:rsidR="00EA6F68">
        <w:t>.</w:t>
      </w:r>
    </w:p>
    <w:p w14:paraId="41B290FA" w14:textId="63AFD881" w:rsidR="00EA6F68" w:rsidRDefault="00EA6F68" w:rsidP="006C3C3F">
      <w:pPr>
        <w:pStyle w:val="OrderedList"/>
        <w:numPr>
          <w:ilvl w:val="0"/>
          <w:numId w:val="119"/>
        </w:numPr>
        <w:jc w:val="both"/>
      </w:pPr>
      <w:r>
        <w:t>The Multi-Factor Authentication (</w:t>
      </w:r>
      <w:r w:rsidRPr="00E412DC">
        <w:rPr>
          <w:b/>
          <w:bCs/>
        </w:rPr>
        <w:t>MFA</w:t>
      </w:r>
      <w:r>
        <w:t xml:space="preserve">) </w:t>
      </w:r>
      <w:r w:rsidRPr="00E412DC">
        <w:rPr>
          <w:b/>
          <w:bCs/>
        </w:rPr>
        <w:t>Extra Security Step Required</w:t>
      </w:r>
      <w:r>
        <w:t xml:space="preserve"> message is received.</w:t>
      </w:r>
    </w:p>
    <w:p w14:paraId="6A5D019A" w14:textId="4ED3E54E" w:rsidR="00EA6F68" w:rsidRDefault="00EA6F68" w:rsidP="00E412DC">
      <w:pPr>
        <w:pStyle w:val="OrderedList"/>
        <w:jc w:val="center"/>
      </w:pPr>
      <w:r>
        <w:rPr>
          <w:noProof/>
        </w:rPr>
        <w:drawing>
          <wp:inline distT="0" distB="0" distL="0" distR="0" wp14:anchorId="3210BE9F" wp14:editId="13C97742">
            <wp:extent cx="1966015" cy="838399"/>
            <wp:effectExtent l="0" t="0" r="0" b="0"/>
            <wp:docPr id="3087" name="Picture 308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7" name="Picture 3087" descr="Graphical user interface, text, application, chat or text message&#10;&#10;Description automatically generated"/>
                    <pic:cNvPicPr/>
                  </pic:nvPicPr>
                  <pic:blipFill>
                    <a:blip r:embed="rId38"/>
                    <a:stretch>
                      <a:fillRect/>
                    </a:stretch>
                  </pic:blipFill>
                  <pic:spPr>
                    <a:xfrm>
                      <a:off x="0" y="0"/>
                      <a:ext cx="2028528" cy="865057"/>
                    </a:xfrm>
                    <a:prstGeom prst="rect">
                      <a:avLst/>
                    </a:prstGeom>
                  </pic:spPr>
                </pic:pic>
              </a:graphicData>
            </a:graphic>
          </wp:inline>
        </w:drawing>
      </w:r>
    </w:p>
    <w:p w14:paraId="6DA952FF" w14:textId="02D9C5AF" w:rsidR="00EA6F68" w:rsidRDefault="00EA6F68" w:rsidP="00EA6F68">
      <w:pPr>
        <w:pStyle w:val="FigureCaption0"/>
      </w:pPr>
      <w:bookmarkStart w:id="172" w:name="_Toc230163822"/>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sidR="00E412DC">
        <w:rPr>
          <w:noProof/>
        </w:rPr>
        <w:fldChar w:fldCharType="begin"/>
      </w:r>
      <w:r w:rsidR="00E412DC">
        <w:rPr>
          <w:noProof/>
        </w:rPr>
        <w:instrText xml:space="preserve"> SEQ Figure \* ARABIC \s 1 </w:instrText>
      </w:r>
      <w:r w:rsidR="00E412DC">
        <w:rPr>
          <w:noProof/>
        </w:rPr>
        <w:fldChar w:fldCharType="separate"/>
      </w:r>
      <w:r w:rsidR="00942841">
        <w:rPr>
          <w:noProof/>
        </w:rPr>
        <w:t>6</w:t>
      </w:r>
      <w:r w:rsidR="00E412DC">
        <w:rPr>
          <w:noProof/>
        </w:rPr>
        <w:fldChar w:fldCharType="end"/>
      </w:r>
      <w:r>
        <w:rPr>
          <w:noProof/>
        </w:rPr>
        <w:t>: MFA Screen</w:t>
      </w:r>
      <w:bookmarkEnd w:id="172"/>
    </w:p>
    <w:p w14:paraId="04B54E39" w14:textId="66C74B5B" w:rsidR="00724D1C" w:rsidRDefault="00EA6F68" w:rsidP="006C3C3F">
      <w:pPr>
        <w:pStyle w:val="OrderedList"/>
        <w:numPr>
          <w:ilvl w:val="0"/>
          <w:numId w:val="119"/>
        </w:numPr>
        <w:jc w:val="both"/>
      </w:pPr>
      <w:r>
        <w:t xml:space="preserve">Select </w:t>
      </w:r>
      <w:r w:rsidRPr="00E412DC">
        <w:rPr>
          <w:b/>
          <w:bCs/>
        </w:rPr>
        <w:t>email</w:t>
      </w:r>
      <w:r>
        <w:t xml:space="preserve"> or </w:t>
      </w:r>
      <w:r w:rsidRPr="00E412DC">
        <w:rPr>
          <w:b/>
          <w:bCs/>
        </w:rPr>
        <w:t>text</w:t>
      </w:r>
      <w:r>
        <w:t xml:space="preserve"> as the way to receive the 6-digit code.</w:t>
      </w:r>
    </w:p>
    <w:p w14:paraId="45A9DF6D" w14:textId="36C5A799" w:rsidR="00724D1C" w:rsidRDefault="00724D1C" w:rsidP="00E412DC">
      <w:pPr>
        <w:pStyle w:val="OrderedList"/>
        <w:jc w:val="center"/>
      </w:pPr>
      <w:r>
        <w:rPr>
          <w:noProof/>
        </w:rPr>
        <w:drawing>
          <wp:inline distT="0" distB="0" distL="0" distR="0" wp14:anchorId="2B9581E1" wp14:editId="5C67ACF9">
            <wp:extent cx="732726" cy="742950"/>
            <wp:effectExtent l="0" t="0" r="0" b="0"/>
            <wp:docPr id="3089" name="Picture 3089" descr="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9" name="Picture 3089" descr="Text, application, chat or text message&#10;&#10;Description automatically generated"/>
                    <pic:cNvPicPr/>
                  </pic:nvPicPr>
                  <pic:blipFill>
                    <a:blip r:embed="rId39"/>
                    <a:stretch>
                      <a:fillRect/>
                    </a:stretch>
                  </pic:blipFill>
                  <pic:spPr>
                    <a:xfrm>
                      <a:off x="0" y="0"/>
                      <a:ext cx="739460" cy="749778"/>
                    </a:xfrm>
                    <a:prstGeom prst="rect">
                      <a:avLst/>
                    </a:prstGeom>
                  </pic:spPr>
                </pic:pic>
              </a:graphicData>
            </a:graphic>
          </wp:inline>
        </w:drawing>
      </w:r>
    </w:p>
    <w:p w14:paraId="20ED27F3" w14:textId="6674CD4D" w:rsidR="00724D1C" w:rsidRDefault="00724D1C" w:rsidP="00724D1C">
      <w:pPr>
        <w:pStyle w:val="FigureCaption0"/>
        <w:rPr>
          <w:noProof/>
        </w:rPr>
      </w:pPr>
      <w:bookmarkStart w:id="173" w:name="_Toc230163823"/>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sidR="00E412DC">
        <w:rPr>
          <w:noProof/>
        </w:rPr>
        <w:fldChar w:fldCharType="begin"/>
      </w:r>
      <w:r w:rsidR="00E412DC">
        <w:rPr>
          <w:noProof/>
        </w:rPr>
        <w:instrText xml:space="preserve"> SEQ Figure \* ARABIC \s 1 </w:instrText>
      </w:r>
      <w:r w:rsidR="00E412DC">
        <w:rPr>
          <w:noProof/>
        </w:rPr>
        <w:fldChar w:fldCharType="separate"/>
      </w:r>
      <w:r w:rsidR="00942841">
        <w:rPr>
          <w:noProof/>
        </w:rPr>
        <w:t>7</w:t>
      </w:r>
      <w:r w:rsidR="00E412DC">
        <w:rPr>
          <w:noProof/>
        </w:rPr>
        <w:fldChar w:fldCharType="end"/>
      </w:r>
      <w:r>
        <w:rPr>
          <w:noProof/>
        </w:rPr>
        <w:t>: 6-digit code via Text Message</w:t>
      </w:r>
      <w:bookmarkEnd w:id="173"/>
    </w:p>
    <w:p w14:paraId="23F78CBE" w14:textId="1DDB84E1" w:rsidR="00724D1C" w:rsidRDefault="00724D1C" w:rsidP="00E412DC">
      <w:pPr>
        <w:pStyle w:val="OrderedList"/>
        <w:jc w:val="center"/>
      </w:pPr>
      <w:r>
        <w:rPr>
          <w:noProof/>
        </w:rPr>
        <w:drawing>
          <wp:inline distT="0" distB="0" distL="0" distR="0" wp14:anchorId="64F70A88" wp14:editId="437B9AB9">
            <wp:extent cx="2965450" cy="665959"/>
            <wp:effectExtent l="0" t="0" r="6350" b="1270"/>
            <wp:docPr id="3091" name="Picture 309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1" name="Picture 3091" descr="Graphical user interface, text, application, email&#10;&#10;Description automatically generated"/>
                    <pic:cNvPicPr/>
                  </pic:nvPicPr>
                  <pic:blipFill>
                    <a:blip r:embed="rId40"/>
                    <a:stretch>
                      <a:fillRect/>
                    </a:stretch>
                  </pic:blipFill>
                  <pic:spPr>
                    <a:xfrm>
                      <a:off x="0" y="0"/>
                      <a:ext cx="2997650" cy="673190"/>
                    </a:xfrm>
                    <a:prstGeom prst="rect">
                      <a:avLst/>
                    </a:prstGeom>
                  </pic:spPr>
                </pic:pic>
              </a:graphicData>
            </a:graphic>
          </wp:inline>
        </w:drawing>
      </w:r>
    </w:p>
    <w:p w14:paraId="6ADF2485" w14:textId="215AB8B4" w:rsidR="00724D1C" w:rsidRDefault="00724D1C" w:rsidP="00724D1C">
      <w:pPr>
        <w:pStyle w:val="FigureCaption0"/>
      </w:pPr>
      <w:bookmarkStart w:id="174" w:name="_Toc230163824"/>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sidR="00E412DC">
        <w:rPr>
          <w:noProof/>
        </w:rPr>
        <w:fldChar w:fldCharType="begin"/>
      </w:r>
      <w:r w:rsidR="00E412DC">
        <w:rPr>
          <w:noProof/>
        </w:rPr>
        <w:instrText xml:space="preserve"> SEQ Figure \* ARABIC \s 1 </w:instrText>
      </w:r>
      <w:r w:rsidR="00E412DC">
        <w:rPr>
          <w:noProof/>
        </w:rPr>
        <w:fldChar w:fldCharType="separate"/>
      </w:r>
      <w:r w:rsidR="00942841">
        <w:rPr>
          <w:noProof/>
        </w:rPr>
        <w:t>8</w:t>
      </w:r>
      <w:r w:rsidR="00E412DC">
        <w:rPr>
          <w:noProof/>
        </w:rPr>
        <w:fldChar w:fldCharType="end"/>
      </w:r>
      <w:r>
        <w:rPr>
          <w:noProof/>
        </w:rPr>
        <w:t>: 6-digit code via Email</w:t>
      </w:r>
      <w:bookmarkEnd w:id="174"/>
    </w:p>
    <w:p w14:paraId="4F972356" w14:textId="41A07DDD" w:rsidR="00724D1C" w:rsidRDefault="00BF0DFC" w:rsidP="006C3C3F">
      <w:pPr>
        <w:pStyle w:val="OrderedList"/>
        <w:numPr>
          <w:ilvl w:val="0"/>
          <w:numId w:val="119"/>
        </w:numPr>
        <w:jc w:val="both"/>
      </w:pPr>
      <w:r>
        <w:t>Enter the MFA Code</w:t>
      </w:r>
    </w:p>
    <w:p w14:paraId="7C8027F2" w14:textId="5632301E" w:rsidR="00BF0DFC" w:rsidRDefault="00BF0DFC" w:rsidP="00E412DC">
      <w:pPr>
        <w:pStyle w:val="OrderedList"/>
        <w:jc w:val="center"/>
      </w:pPr>
      <w:r>
        <w:rPr>
          <w:noProof/>
        </w:rPr>
        <w:drawing>
          <wp:inline distT="0" distB="0" distL="0" distR="0" wp14:anchorId="65688339" wp14:editId="3156ED72">
            <wp:extent cx="2521906" cy="914400"/>
            <wp:effectExtent l="0" t="0" r="0" b="0"/>
            <wp:docPr id="3095" name="Picture 309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5" name="Picture 3095" descr="Graphical user interface, text, application, chat or text message&#10;&#10;Description automatically generated"/>
                    <pic:cNvPicPr/>
                  </pic:nvPicPr>
                  <pic:blipFill>
                    <a:blip r:embed="rId41"/>
                    <a:stretch>
                      <a:fillRect/>
                    </a:stretch>
                  </pic:blipFill>
                  <pic:spPr>
                    <a:xfrm>
                      <a:off x="0" y="0"/>
                      <a:ext cx="2587646" cy="938236"/>
                    </a:xfrm>
                    <a:prstGeom prst="rect">
                      <a:avLst/>
                    </a:prstGeom>
                  </pic:spPr>
                </pic:pic>
              </a:graphicData>
            </a:graphic>
          </wp:inline>
        </w:drawing>
      </w:r>
    </w:p>
    <w:p w14:paraId="5B897901" w14:textId="3416B1EA" w:rsidR="00BF0DFC" w:rsidRDefault="00BF0DFC" w:rsidP="00BF0DFC">
      <w:pPr>
        <w:pStyle w:val="FigureCaption0"/>
      </w:pPr>
      <w:bookmarkStart w:id="175" w:name="_Toc230163825"/>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sidR="00E412DC">
        <w:rPr>
          <w:noProof/>
        </w:rPr>
        <w:fldChar w:fldCharType="begin"/>
      </w:r>
      <w:r w:rsidR="00E412DC">
        <w:rPr>
          <w:noProof/>
        </w:rPr>
        <w:instrText xml:space="preserve"> SEQ Figure \* ARABIC \s 1 </w:instrText>
      </w:r>
      <w:r w:rsidR="00E412DC">
        <w:rPr>
          <w:noProof/>
        </w:rPr>
        <w:fldChar w:fldCharType="separate"/>
      </w:r>
      <w:r w:rsidR="00942841">
        <w:rPr>
          <w:noProof/>
        </w:rPr>
        <w:t>9</w:t>
      </w:r>
      <w:r w:rsidR="00E412DC">
        <w:rPr>
          <w:noProof/>
        </w:rPr>
        <w:fldChar w:fldCharType="end"/>
      </w:r>
      <w:r>
        <w:rPr>
          <w:noProof/>
        </w:rPr>
        <w:t>: MFA Temporary Code</w:t>
      </w:r>
      <w:bookmarkEnd w:id="175"/>
    </w:p>
    <w:p w14:paraId="3552DAB8" w14:textId="0C7EA1F3" w:rsidR="00F25448" w:rsidRDefault="0028788A" w:rsidP="006C3C3F">
      <w:pPr>
        <w:pStyle w:val="OrderedList"/>
        <w:numPr>
          <w:ilvl w:val="0"/>
          <w:numId w:val="119"/>
        </w:numPr>
        <w:jc w:val="both"/>
      </w:pPr>
      <w:r>
        <w:t>The System Use Notification message is received</w:t>
      </w:r>
      <w:r w:rsidR="00E44D25">
        <w:t>. Review the message and</w:t>
      </w:r>
      <w:r>
        <w:t xml:space="preserve"> click Ok to login or click Cancel to return to the login screen. </w:t>
      </w:r>
    </w:p>
    <w:p w14:paraId="10E6F6C7" w14:textId="08752296" w:rsidR="00E44D25" w:rsidRDefault="009C7D35" w:rsidP="008E2802">
      <w:pPr>
        <w:pStyle w:val="OrderedList"/>
        <w:ind w:left="630"/>
        <w:jc w:val="center"/>
      </w:pPr>
      <w:r>
        <w:rPr>
          <w:noProof/>
        </w:rPr>
        <w:drawing>
          <wp:inline distT="0" distB="0" distL="0" distR="0" wp14:anchorId="10BC8473" wp14:editId="5D538C98">
            <wp:extent cx="3091770" cy="2668522"/>
            <wp:effectExtent l="19050" t="19050" r="13970" b="17780"/>
            <wp:docPr id="18" name="Picture 18" descr="Graphical user interfac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Graphical user interface, text&#10;&#10;Description automatically generated"/>
                    <pic:cNvPicPr/>
                  </pic:nvPicPr>
                  <pic:blipFill>
                    <a:blip r:embed="rId42"/>
                    <a:stretch>
                      <a:fillRect/>
                    </a:stretch>
                  </pic:blipFill>
                  <pic:spPr>
                    <a:xfrm>
                      <a:off x="0" y="0"/>
                      <a:ext cx="3153475" cy="2721780"/>
                    </a:xfrm>
                    <a:prstGeom prst="rect">
                      <a:avLst/>
                    </a:prstGeom>
                    <a:ln w="19050">
                      <a:solidFill>
                        <a:srgbClr val="0070C0"/>
                      </a:solidFill>
                    </a:ln>
                  </pic:spPr>
                </pic:pic>
              </a:graphicData>
            </a:graphic>
          </wp:inline>
        </w:drawing>
      </w:r>
    </w:p>
    <w:p w14:paraId="331F0E72" w14:textId="5350A8D3" w:rsidR="00E44D25" w:rsidRDefault="00493518" w:rsidP="008E2802">
      <w:pPr>
        <w:pStyle w:val="FigureCaption0"/>
      </w:pPr>
      <w:bookmarkStart w:id="176" w:name="_Toc230163826"/>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w:t>
      </w:r>
      <w:r>
        <w:rPr>
          <w:noProof/>
        </w:rPr>
        <w:fldChar w:fldCharType="end"/>
      </w:r>
      <w:r>
        <w:rPr>
          <w:noProof/>
        </w:rPr>
        <w:t xml:space="preserve">: </w:t>
      </w:r>
      <w:r w:rsidR="00E44D25">
        <w:rPr>
          <w:noProof/>
        </w:rPr>
        <w:t>System Use Notification Screen</w:t>
      </w:r>
      <w:bookmarkEnd w:id="176"/>
    </w:p>
    <w:p w14:paraId="56EED45A" w14:textId="77777777" w:rsidR="00E44D25" w:rsidRDefault="00E44D25" w:rsidP="008E2802">
      <w:pPr>
        <w:pStyle w:val="OrderedList"/>
        <w:ind w:left="1350"/>
        <w:jc w:val="center"/>
      </w:pPr>
    </w:p>
    <w:p w14:paraId="60799222" w14:textId="2AF93429" w:rsidR="009823AE" w:rsidRDefault="009823AE" w:rsidP="006C3C3F">
      <w:pPr>
        <w:pStyle w:val="OrderedList"/>
        <w:numPr>
          <w:ilvl w:val="0"/>
          <w:numId w:val="119"/>
        </w:numPr>
        <w:jc w:val="both"/>
      </w:pPr>
      <w:r w:rsidRPr="00C75F25">
        <w:t xml:space="preserve">The </w:t>
      </w:r>
      <w:r>
        <w:t>HERMIT Servicing Module</w:t>
      </w:r>
      <w:r w:rsidRPr="00C75F25">
        <w:t xml:space="preserve"> </w:t>
      </w:r>
      <w:r w:rsidRPr="001445BE">
        <w:rPr>
          <w:b/>
        </w:rPr>
        <w:t>Home</w:t>
      </w:r>
      <w:r w:rsidRPr="004F5429">
        <w:t xml:space="preserve"> </w:t>
      </w:r>
      <w:r>
        <w:t>screen</w:t>
      </w:r>
      <w:r w:rsidRPr="00C75F25">
        <w:t xml:space="preserve"> </w:t>
      </w:r>
      <w:r>
        <w:t xml:space="preserve">is </w:t>
      </w:r>
      <w:r w:rsidRPr="00C75F25">
        <w:t>display</w:t>
      </w:r>
      <w:r>
        <w:t>ed</w:t>
      </w:r>
      <w:r w:rsidRPr="00C75F25">
        <w:t>.</w:t>
      </w:r>
    </w:p>
    <w:p w14:paraId="32E812F8" w14:textId="77777777" w:rsidR="009823AE" w:rsidRDefault="009823AE" w:rsidP="001879BA">
      <w:pPr>
        <w:pStyle w:val="BodyText"/>
      </w:pPr>
    </w:p>
    <w:p w14:paraId="24567B1C" w14:textId="32D2028E" w:rsidR="009823AE" w:rsidRDefault="009823AE" w:rsidP="00F874DE">
      <w:pPr>
        <w:pStyle w:val="Heading2"/>
        <w:jc w:val="both"/>
      </w:pPr>
      <w:bookmarkStart w:id="177" w:name="_Ref315170823"/>
      <w:bookmarkStart w:id="178" w:name="_Toc315633736"/>
      <w:bookmarkStart w:id="179" w:name="_Toc11334535"/>
      <w:bookmarkStart w:id="180" w:name="_Toc74051752"/>
      <w:bookmarkStart w:id="181" w:name="_Toc90643137"/>
      <w:bookmarkStart w:id="182" w:name="_Toc230163030"/>
      <w:r>
        <w:t xml:space="preserve">Navigating </w:t>
      </w:r>
      <w:bookmarkEnd w:id="177"/>
      <w:bookmarkEnd w:id="178"/>
      <w:bookmarkEnd w:id="179"/>
      <w:bookmarkEnd w:id="180"/>
      <w:bookmarkEnd w:id="181"/>
      <w:r w:rsidR="00A50AA3">
        <w:t>the S</w:t>
      </w:r>
      <w:r w:rsidR="00310C3C">
        <w:t xml:space="preserve">ervicing </w:t>
      </w:r>
      <w:r w:rsidR="00A50AA3">
        <w:t>M</w:t>
      </w:r>
      <w:r w:rsidR="00310C3C">
        <w:t>odule</w:t>
      </w:r>
      <w:bookmarkEnd w:id="182"/>
    </w:p>
    <w:p w14:paraId="1B78A8A4" w14:textId="386D0BA0" w:rsidR="00AD5179" w:rsidRDefault="00AD5179" w:rsidP="00F874DE">
      <w:pPr>
        <w:pStyle w:val="Heading3"/>
        <w:ind w:left="1080" w:hanging="1080"/>
        <w:jc w:val="both"/>
      </w:pPr>
      <w:bookmarkStart w:id="183" w:name="_Toc230163031"/>
      <w:bookmarkStart w:id="184" w:name="_Toc315633737"/>
      <w:bookmarkStart w:id="185" w:name="_Toc11334536"/>
      <w:bookmarkStart w:id="186" w:name="_Toc74051753"/>
      <w:bookmarkStart w:id="187" w:name="_Toc90643138"/>
      <w:r>
        <w:t>Loan Header</w:t>
      </w:r>
      <w:bookmarkEnd w:id="183"/>
    </w:p>
    <w:p w14:paraId="4A63DA3B" w14:textId="34890485" w:rsidR="00AD5179" w:rsidRDefault="00AD5179" w:rsidP="00AD5179">
      <w:pPr>
        <w:pStyle w:val="BodyText"/>
        <w:rPr>
          <w:lang w:bidi="ar-SA"/>
        </w:rPr>
      </w:pPr>
      <w:r>
        <w:rPr>
          <w:lang w:bidi="ar-SA"/>
        </w:rPr>
        <w:t>At the top of each page, a collapsible loan header area is displayed. The loan header includes key information about the loan currently being viewed and is visible from most pages within the system. Components displayed in the header are Loan/ Borrower/ Servicer / Balance information.</w:t>
      </w:r>
    </w:p>
    <w:p w14:paraId="3F65152F" w14:textId="1E21A40A" w:rsidR="00AD5179" w:rsidRDefault="00AD5179" w:rsidP="00AD5179">
      <w:pPr>
        <w:pStyle w:val="BodyText"/>
        <w:rPr>
          <w:lang w:bidi="ar-SA"/>
        </w:rPr>
      </w:pPr>
      <w:r>
        <w:rPr>
          <w:noProof/>
        </w:rPr>
        <w:drawing>
          <wp:inline distT="0" distB="0" distL="0" distR="0" wp14:anchorId="7B9CB9DC" wp14:editId="26F780DC">
            <wp:extent cx="5943600" cy="607060"/>
            <wp:effectExtent l="0" t="0" r="0" b="2540"/>
            <wp:docPr id="215" name="Picture 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5943600" cy="607060"/>
                    </a:xfrm>
                    <a:prstGeom prst="rect">
                      <a:avLst/>
                    </a:prstGeom>
                  </pic:spPr>
                </pic:pic>
              </a:graphicData>
            </a:graphic>
          </wp:inline>
        </w:drawing>
      </w:r>
    </w:p>
    <w:p w14:paraId="0ED118BF" w14:textId="5E82FCB2" w:rsidR="00AD5179" w:rsidRPr="00F77A51" w:rsidRDefault="00AD5179" w:rsidP="00AD5179">
      <w:pPr>
        <w:pStyle w:val="FigureCaption0"/>
      </w:pPr>
      <w:bookmarkStart w:id="188" w:name="_Toc230163827"/>
      <w:r>
        <w:t xml:space="preserve">Figure </w:t>
      </w:r>
      <w:r>
        <w:rPr>
          <w:noProof/>
        </w:rPr>
        <w:fldChar w:fldCharType="begin"/>
      </w:r>
      <w:r>
        <w:rPr>
          <w:noProof/>
        </w:rPr>
        <w:instrText xml:space="preserve"> STYLEREF 1 \s </w:instrText>
      </w:r>
      <w:r>
        <w:rPr>
          <w:noProof/>
        </w:rPr>
        <w:fldChar w:fldCharType="separate"/>
      </w:r>
      <w:r w:rsidR="00942841">
        <w:rPr>
          <w:noProof/>
        </w:rPr>
        <w:t>2</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w:t>
      </w:r>
      <w:r>
        <w:rPr>
          <w:noProof/>
        </w:rPr>
        <w:fldChar w:fldCharType="end"/>
      </w:r>
      <w:r>
        <w:rPr>
          <w:noProof/>
        </w:rPr>
        <w:t>: Loan Header</w:t>
      </w:r>
      <w:bookmarkEnd w:id="188"/>
    </w:p>
    <w:p w14:paraId="0B9EDA4B" w14:textId="697B5D1F" w:rsidR="00AD5179" w:rsidRDefault="00AD5179" w:rsidP="00AD5179">
      <w:pPr>
        <w:pStyle w:val="BodyText"/>
        <w:rPr>
          <w:lang w:bidi="ar-SA"/>
        </w:rPr>
      </w:pPr>
    </w:p>
    <w:p w14:paraId="2EDB2320" w14:textId="058E0974" w:rsidR="00AD5179" w:rsidRDefault="00AD5179" w:rsidP="00AD5179">
      <w:pPr>
        <w:pStyle w:val="UnorderedList"/>
        <w:numPr>
          <w:ilvl w:val="0"/>
          <w:numId w:val="0"/>
        </w:numPr>
        <w:ind w:left="378" w:hanging="360"/>
        <w:jc w:val="both"/>
      </w:pPr>
      <w:r>
        <w:t>If Applicable, the header screen displays the following links:</w:t>
      </w:r>
    </w:p>
    <w:p w14:paraId="3B41FD10" w14:textId="77777777" w:rsidR="00AD5179" w:rsidRPr="009F7B70" w:rsidRDefault="00AD5179" w:rsidP="00AD5179">
      <w:pPr>
        <w:pStyle w:val="UnorderedList"/>
        <w:jc w:val="both"/>
        <w:rPr>
          <w:noProof/>
        </w:rPr>
      </w:pPr>
      <w:r w:rsidRPr="009F7B70">
        <w:rPr>
          <w:b/>
          <w:noProof/>
        </w:rPr>
        <w:t>Go to Parent Loan:</w:t>
      </w:r>
      <w:r w:rsidRPr="009F7B70">
        <w:rPr>
          <w:noProof/>
        </w:rPr>
        <w:t xml:space="preserve"> This link is displayed when the product type of the loan is HECM – Refinance</w:t>
      </w:r>
      <w:r>
        <w:rPr>
          <w:noProof/>
        </w:rPr>
        <w:t>, HECM Standard - Refinance</w:t>
      </w:r>
      <w:r w:rsidRPr="009F7B70">
        <w:rPr>
          <w:noProof/>
        </w:rPr>
        <w:t xml:space="preserve"> or HECM Saver – Refinance. This link navigates the user to the Loan Balance screen of the parent loan</w:t>
      </w:r>
      <w:r>
        <w:rPr>
          <w:noProof/>
        </w:rPr>
        <w:t>.</w:t>
      </w:r>
      <w:r w:rsidRPr="009F7B70">
        <w:rPr>
          <w:noProof/>
        </w:rPr>
        <w:t xml:space="preserve"> </w:t>
      </w:r>
    </w:p>
    <w:p w14:paraId="6D9628F3" w14:textId="77777777" w:rsidR="00AD5179" w:rsidRPr="00876C7C" w:rsidRDefault="00AD5179" w:rsidP="00AD5179">
      <w:pPr>
        <w:pStyle w:val="UnorderedList"/>
        <w:jc w:val="both"/>
        <w:rPr>
          <w:b/>
          <w:noProof/>
        </w:rPr>
      </w:pPr>
      <w:r w:rsidRPr="00876C7C">
        <w:rPr>
          <w:b/>
          <w:noProof/>
        </w:rPr>
        <w:t xml:space="preserve">Print Loan Details: </w:t>
      </w:r>
      <w:r w:rsidRPr="009F7B70">
        <w:rPr>
          <w:noProof/>
        </w:rPr>
        <w:t>This link allows the user to generate Loan Summary in a PDF file that can be saved or printed. It contains the following data sections:</w:t>
      </w:r>
      <w:r w:rsidRPr="00876C7C">
        <w:rPr>
          <w:b/>
          <w:noProof/>
        </w:rPr>
        <w:t xml:space="preserve"> </w:t>
      </w:r>
    </w:p>
    <w:p w14:paraId="34ADDFD3" w14:textId="77777777" w:rsidR="00AD5179" w:rsidRPr="006C7316" w:rsidRDefault="00AD5179" w:rsidP="00AD5179">
      <w:pPr>
        <w:pStyle w:val="UnorderedListIndent"/>
        <w:jc w:val="both"/>
      </w:pPr>
      <w:r w:rsidRPr="006C7316">
        <w:t xml:space="preserve">Loan </w:t>
      </w:r>
      <w:r>
        <w:t>I</w:t>
      </w:r>
      <w:r w:rsidRPr="006C7316">
        <w:t>dentifiers</w:t>
      </w:r>
    </w:p>
    <w:p w14:paraId="0D706AB6" w14:textId="77777777" w:rsidR="00AD5179" w:rsidRPr="006C7316" w:rsidRDefault="00AD5179" w:rsidP="00AD5179">
      <w:pPr>
        <w:pStyle w:val="UnorderedListIndent"/>
        <w:jc w:val="both"/>
      </w:pPr>
      <w:r w:rsidRPr="006C7316">
        <w:t xml:space="preserve">Loan </w:t>
      </w:r>
      <w:r>
        <w:t>D</w:t>
      </w:r>
      <w:r w:rsidRPr="006C7316">
        <w:t>ates</w:t>
      </w:r>
    </w:p>
    <w:p w14:paraId="2CBA7F6A" w14:textId="77777777" w:rsidR="00AD5179" w:rsidRPr="006C7316" w:rsidRDefault="00AD5179" w:rsidP="00AD5179">
      <w:pPr>
        <w:pStyle w:val="UnorderedListIndent"/>
        <w:jc w:val="both"/>
      </w:pPr>
      <w:r w:rsidRPr="006C7316">
        <w:t xml:space="preserve">Borrower &amp; </w:t>
      </w:r>
      <w:r>
        <w:t>P</w:t>
      </w:r>
      <w:r w:rsidRPr="006C7316">
        <w:t xml:space="preserve">roperty </w:t>
      </w:r>
      <w:r>
        <w:t>I</w:t>
      </w:r>
      <w:r w:rsidRPr="006C7316">
        <w:t>nformation</w:t>
      </w:r>
    </w:p>
    <w:p w14:paraId="09B6E14C" w14:textId="77777777" w:rsidR="00AD5179" w:rsidRPr="006C7316" w:rsidRDefault="00AD5179" w:rsidP="00AD5179">
      <w:pPr>
        <w:pStyle w:val="UnorderedListIndent"/>
        <w:jc w:val="both"/>
      </w:pPr>
      <w:r w:rsidRPr="006C7316">
        <w:t xml:space="preserve">Loan </w:t>
      </w:r>
      <w:r>
        <w:t>R</w:t>
      </w:r>
      <w:r w:rsidRPr="006C7316">
        <w:t>ates</w:t>
      </w:r>
    </w:p>
    <w:p w14:paraId="47EDE7A4" w14:textId="77777777" w:rsidR="00AD5179" w:rsidRPr="006C7316" w:rsidRDefault="00AD5179" w:rsidP="00AD5179">
      <w:pPr>
        <w:pStyle w:val="UnorderedListIndent"/>
        <w:jc w:val="both"/>
      </w:pPr>
      <w:r w:rsidRPr="006C7316">
        <w:t xml:space="preserve">Principal </w:t>
      </w:r>
      <w:r>
        <w:t>L</w:t>
      </w:r>
      <w:r w:rsidRPr="006C7316">
        <w:t xml:space="preserve">imit </w:t>
      </w:r>
      <w:r>
        <w:t>C</w:t>
      </w:r>
      <w:r w:rsidRPr="006C7316">
        <w:t>alculation</w:t>
      </w:r>
    </w:p>
    <w:p w14:paraId="0CDC5FEA" w14:textId="77777777" w:rsidR="00AD5179" w:rsidRDefault="00AD5179" w:rsidP="00AD5179">
      <w:pPr>
        <w:pStyle w:val="UnorderedListIndent"/>
        <w:jc w:val="both"/>
      </w:pPr>
      <w:r w:rsidRPr="006C7316">
        <w:t xml:space="preserve">Payment plan </w:t>
      </w:r>
      <w:r>
        <w:t>I</w:t>
      </w:r>
      <w:r w:rsidRPr="006C7316">
        <w:t>nformation</w:t>
      </w:r>
    </w:p>
    <w:p w14:paraId="7D58459B" w14:textId="77777777" w:rsidR="00AD5179" w:rsidRPr="006C7316" w:rsidRDefault="00AD5179" w:rsidP="00AD5179">
      <w:pPr>
        <w:pStyle w:val="UnorderedListIndent"/>
        <w:jc w:val="both"/>
      </w:pPr>
      <w:r>
        <w:t>Credit Line Set Aside Information</w:t>
      </w:r>
    </w:p>
    <w:p w14:paraId="3E7354F4" w14:textId="77777777" w:rsidR="00AD5179" w:rsidRDefault="00AD5179" w:rsidP="00AD5179">
      <w:pPr>
        <w:pStyle w:val="UnorderedListIndent"/>
        <w:jc w:val="both"/>
      </w:pPr>
      <w:r>
        <w:t>Servicer I</w:t>
      </w:r>
      <w:r w:rsidRPr="006C7316">
        <w:t>nformation</w:t>
      </w:r>
    </w:p>
    <w:p w14:paraId="303B3D0B" w14:textId="2B071044" w:rsidR="004E5828" w:rsidRDefault="004E5828" w:rsidP="004E5828">
      <w:pPr>
        <w:pStyle w:val="UnorderedList"/>
        <w:numPr>
          <w:ilvl w:val="0"/>
          <w:numId w:val="0"/>
        </w:numPr>
      </w:pPr>
      <w:r>
        <w:t>If Applicable, the header screen displays a scrolling alert which moves across the loan header. The scrolling alert is only applicable for Alerts labeled as “Always Display” in the system.</w:t>
      </w:r>
    </w:p>
    <w:p w14:paraId="24BDAE33" w14:textId="7CBA8B23" w:rsidR="009823AE" w:rsidRPr="00F77A51" w:rsidRDefault="009823AE" w:rsidP="00F874DE">
      <w:pPr>
        <w:pStyle w:val="Heading3"/>
        <w:ind w:left="1080" w:hanging="1080"/>
        <w:jc w:val="both"/>
      </w:pPr>
      <w:bookmarkStart w:id="189" w:name="_Toc230163032"/>
      <w:r>
        <w:t>Home Screen</w:t>
      </w:r>
      <w:bookmarkEnd w:id="184"/>
      <w:bookmarkEnd w:id="185"/>
      <w:bookmarkEnd w:id="186"/>
      <w:bookmarkEnd w:id="187"/>
      <w:bookmarkEnd w:id="189"/>
      <w:r w:rsidR="001A061C">
        <w:fldChar w:fldCharType="begin"/>
      </w:r>
      <w:r w:rsidR="001A061C">
        <w:instrText xml:space="preserve"> XE "</w:instrText>
      </w:r>
      <w:r w:rsidR="001A061C" w:rsidRPr="00041B1D">
        <w:instrText>Home Screen</w:instrText>
      </w:r>
      <w:r w:rsidR="001A061C">
        <w:instrText xml:space="preserve">" </w:instrText>
      </w:r>
      <w:r w:rsidR="001A061C">
        <w:fldChar w:fldCharType="end"/>
      </w:r>
    </w:p>
    <w:p w14:paraId="1BD0A9E1" w14:textId="341CA17A" w:rsidR="009823AE" w:rsidRDefault="009823AE" w:rsidP="001879BA">
      <w:pPr>
        <w:pStyle w:val="BodyText"/>
      </w:pPr>
      <w:r>
        <w:t>After you have logged in</w:t>
      </w:r>
      <w:r w:rsidR="00355C65">
        <w:t>,</w:t>
      </w:r>
      <w:r>
        <w:t xml:space="preserve"> the user will be on the default home screen as shown below. </w:t>
      </w:r>
    </w:p>
    <w:p w14:paraId="326D1F3A" w14:textId="058E4005" w:rsidR="00334EBA" w:rsidRDefault="00724E8A" w:rsidP="00794ED2">
      <w:pPr>
        <w:pStyle w:val="BodyText"/>
        <w:jc w:val="center"/>
      </w:pPr>
      <w:r w:rsidRPr="00724E8A">
        <w:rPr>
          <w:noProof/>
        </w:rPr>
        <w:t xml:space="preserve"> </w:t>
      </w:r>
      <w:r w:rsidR="007E1970" w:rsidRPr="007E1970">
        <w:rPr>
          <w:noProof/>
        </w:rPr>
        <w:t xml:space="preserve"> </w:t>
      </w:r>
      <w:r w:rsidR="00350D8F">
        <w:rPr>
          <w:noProof/>
        </w:rPr>
        <w:drawing>
          <wp:inline distT="0" distB="0" distL="0" distR="0" wp14:anchorId="2B0089D7" wp14:editId="1E003017">
            <wp:extent cx="5943600" cy="2084070"/>
            <wp:effectExtent l="0" t="0" r="0" b="0"/>
            <wp:docPr id="2272" name="Picture 227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2" name="Picture 2272" descr="Graphical user interface, text, application&#10;&#10;Description automatically generated"/>
                    <pic:cNvPicPr/>
                  </pic:nvPicPr>
                  <pic:blipFill>
                    <a:blip r:embed="rId44"/>
                    <a:stretch>
                      <a:fillRect/>
                    </a:stretch>
                  </pic:blipFill>
                  <pic:spPr>
                    <a:xfrm>
                      <a:off x="0" y="0"/>
                      <a:ext cx="5943600" cy="2084070"/>
                    </a:xfrm>
                    <a:prstGeom prst="rect">
                      <a:avLst/>
                    </a:prstGeom>
                  </pic:spPr>
                </pic:pic>
              </a:graphicData>
            </a:graphic>
          </wp:inline>
        </w:drawing>
      </w:r>
    </w:p>
    <w:p w14:paraId="5B7BA7FC" w14:textId="50B706A1" w:rsidR="009823AE" w:rsidRPr="00F77A51" w:rsidRDefault="009823AE" w:rsidP="001879BA">
      <w:pPr>
        <w:pStyle w:val="FigureCaption0"/>
      </w:pPr>
      <w:bookmarkStart w:id="190" w:name="_Toc74052442"/>
      <w:bookmarkStart w:id="191" w:name="_Toc90643828"/>
      <w:bookmarkStart w:id="192" w:name="_Toc23016382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w:t>
      </w:r>
      <w:r w:rsidR="00764635">
        <w:rPr>
          <w:noProof/>
        </w:rPr>
        <w:fldChar w:fldCharType="end"/>
      </w:r>
      <w:r>
        <w:rPr>
          <w:noProof/>
        </w:rPr>
        <w:t>: The Home Screen</w:t>
      </w:r>
      <w:bookmarkEnd w:id="190"/>
      <w:bookmarkEnd w:id="191"/>
      <w:bookmarkEnd w:id="192"/>
    </w:p>
    <w:p w14:paraId="42C92866" w14:textId="77777777" w:rsidR="00BE1EDB" w:rsidRDefault="00BE1EDB" w:rsidP="001879BA">
      <w:pPr>
        <w:pStyle w:val="BodyText"/>
      </w:pPr>
    </w:p>
    <w:p w14:paraId="60076B7A" w14:textId="77777777" w:rsidR="00BE1EDB" w:rsidRDefault="00BE1EDB" w:rsidP="001879BA">
      <w:pPr>
        <w:pStyle w:val="BodyText"/>
      </w:pPr>
    </w:p>
    <w:p w14:paraId="53DE488B" w14:textId="77777777" w:rsidR="00BE1EDB" w:rsidRDefault="00BE1EDB" w:rsidP="001879BA">
      <w:pPr>
        <w:pStyle w:val="BodyText"/>
      </w:pPr>
    </w:p>
    <w:p w14:paraId="43176E82" w14:textId="782F9118" w:rsidR="008B73E1" w:rsidRDefault="009823AE" w:rsidP="001879BA">
      <w:pPr>
        <w:pStyle w:val="BodyText"/>
      </w:pPr>
      <w:r>
        <w:t>On the home screen</w:t>
      </w:r>
      <w:r w:rsidR="00355C65">
        <w:t>,</w:t>
      </w:r>
      <w:r>
        <w:t xml:space="preserve"> there are several features which are explained in the table below. The screen is divided into sections which provide a quick overview of the most used functionalities. </w:t>
      </w:r>
    </w:p>
    <w:tbl>
      <w:tblPr>
        <w:tblStyle w:val="TableGrid"/>
        <w:tblW w:w="4944" w:type="pct"/>
        <w:tblInd w:w="108" w:type="dxa"/>
        <w:tblLook w:val="04A0" w:firstRow="1" w:lastRow="0" w:firstColumn="1" w:lastColumn="0" w:noHBand="0" w:noVBand="1"/>
      </w:tblPr>
      <w:tblGrid>
        <w:gridCol w:w="2724"/>
        <w:gridCol w:w="6521"/>
      </w:tblGrid>
      <w:tr w:rsidR="009823AE" w:rsidRPr="00C1651A" w14:paraId="433DEFCD" w14:textId="77777777" w:rsidTr="008B73E1">
        <w:trPr>
          <w:trHeight w:val="368"/>
        </w:trPr>
        <w:tc>
          <w:tcPr>
            <w:tcW w:w="1473" w:type="pct"/>
            <w:shd w:val="clear" w:color="auto" w:fill="B8CCE4" w:themeFill="accent1" w:themeFillTint="66"/>
          </w:tcPr>
          <w:p w14:paraId="391399C8" w14:textId="77777777" w:rsidR="009823AE" w:rsidRPr="00C1651A" w:rsidRDefault="009823AE" w:rsidP="000E443B">
            <w:pPr>
              <w:pStyle w:val="Tableheader"/>
            </w:pPr>
            <w:r w:rsidRPr="00C1651A">
              <w:t>Home Screen Section</w:t>
            </w:r>
          </w:p>
        </w:tc>
        <w:tc>
          <w:tcPr>
            <w:tcW w:w="3527" w:type="pct"/>
            <w:shd w:val="clear" w:color="auto" w:fill="B8CCE4" w:themeFill="accent1" w:themeFillTint="66"/>
          </w:tcPr>
          <w:p w14:paraId="3FFF6120" w14:textId="77777777" w:rsidR="009823AE" w:rsidRPr="00C1651A" w:rsidRDefault="009823AE" w:rsidP="000E443B">
            <w:pPr>
              <w:pStyle w:val="Tableheader"/>
            </w:pPr>
            <w:r w:rsidRPr="00C1651A">
              <w:t>Description</w:t>
            </w:r>
          </w:p>
        </w:tc>
      </w:tr>
      <w:tr w:rsidR="009823AE" w14:paraId="3A2DD288" w14:textId="77777777" w:rsidTr="002D4351">
        <w:trPr>
          <w:trHeight w:val="368"/>
        </w:trPr>
        <w:tc>
          <w:tcPr>
            <w:tcW w:w="1473" w:type="pct"/>
            <w:tcBorders>
              <w:bottom w:val="single" w:sz="4" w:space="0" w:color="auto"/>
            </w:tcBorders>
          </w:tcPr>
          <w:p w14:paraId="3A2569E2" w14:textId="56D861E6" w:rsidR="009823AE" w:rsidRPr="002D4351" w:rsidRDefault="009823AE" w:rsidP="00B34BB0">
            <w:pPr>
              <w:pStyle w:val="TableColumnSubheading"/>
            </w:pPr>
            <w:r w:rsidRPr="002D4351">
              <w:t>Recently viewed</w:t>
            </w:r>
            <w:r w:rsidR="001A061C">
              <w:fldChar w:fldCharType="begin"/>
            </w:r>
            <w:r w:rsidR="001A061C">
              <w:instrText xml:space="preserve"> XE "</w:instrText>
            </w:r>
            <w:r w:rsidR="001A061C" w:rsidRPr="00041B1D">
              <w:instrText>Recently viewed</w:instrText>
            </w:r>
            <w:r w:rsidR="001A061C">
              <w:instrText xml:space="preserve">" </w:instrText>
            </w:r>
            <w:r w:rsidR="001A061C">
              <w:fldChar w:fldCharType="end"/>
            </w:r>
            <w:r w:rsidRPr="002D4351">
              <w:t xml:space="preserve"> </w:t>
            </w:r>
          </w:p>
          <w:p w14:paraId="485BD7D8" w14:textId="77777777" w:rsidR="009823AE" w:rsidRPr="002D4351" w:rsidRDefault="009823AE" w:rsidP="00B34BB0">
            <w:pPr>
              <w:pStyle w:val="TableColumnSubheading"/>
            </w:pPr>
            <w:r w:rsidRPr="002D4351">
              <w:t>(Top left)</w:t>
            </w:r>
          </w:p>
        </w:tc>
        <w:tc>
          <w:tcPr>
            <w:tcW w:w="3527" w:type="pct"/>
          </w:tcPr>
          <w:p w14:paraId="06746405" w14:textId="3AFC75CE" w:rsidR="009823AE" w:rsidRPr="00EF138F" w:rsidRDefault="009823AE" w:rsidP="00F874DE">
            <w:pPr>
              <w:pStyle w:val="TableText"/>
              <w:jc w:val="both"/>
            </w:pPr>
            <w:r w:rsidRPr="00EF138F">
              <w:t xml:space="preserve">A list of the last 10 FHA Cases that have been viewed by the user including servicer name, borrower name and the </w:t>
            </w:r>
            <w:r w:rsidR="007E1970">
              <w:t>Case S</w:t>
            </w:r>
            <w:r w:rsidRPr="00EF138F">
              <w:t>tatus of the loan.</w:t>
            </w:r>
          </w:p>
        </w:tc>
      </w:tr>
      <w:tr w:rsidR="009823AE" w14:paraId="04016148" w14:textId="77777777" w:rsidTr="002D4351">
        <w:tc>
          <w:tcPr>
            <w:tcW w:w="1473" w:type="pct"/>
            <w:tcBorders>
              <w:bottom w:val="single" w:sz="4" w:space="0" w:color="auto"/>
            </w:tcBorders>
          </w:tcPr>
          <w:p w14:paraId="0AF28686" w14:textId="77777777" w:rsidR="009823AE" w:rsidRPr="002D4351" w:rsidRDefault="009823AE" w:rsidP="00B34BB0">
            <w:pPr>
              <w:pStyle w:val="TableColumnSubheading"/>
            </w:pPr>
            <w:r w:rsidRPr="002D4351">
              <w:t xml:space="preserve">Rates </w:t>
            </w:r>
          </w:p>
          <w:p w14:paraId="151F715D" w14:textId="77777777" w:rsidR="009823AE" w:rsidRPr="002D4351" w:rsidRDefault="009823AE" w:rsidP="00B34BB0">
            <w:pPr>
              <w:pStyle w:val="TableColumnSubheading"/>
            </w:pPr>
            <w:r w:rsidRPr="002D4351">
              <w:t>(Top right)</w:t>
            </w:r>
          </w:p>
        </w:tc>
        <w:tc>
          <w:tcPr>
            <w:tcW w:w="3527" w:type="pct"/>
          </w:tcPr>
          <w:p w14:paraId="724CB67A" w14:textId="77777777" w:rsidR="009823AE" w:rsidRPr="00EF138F" w:rsidRDefault="009823AE" w:rsidP="00F874DE">
            <w:pPr>
              <w:pStyle w:val="TableText"/>
              <w:jc w:val="both"/>
            </w:pPr>
            <w:r w:rsidRPr="00EF138F">
              <w:t>Lists previous, current, and next rates for certain index types along with a graph to show the trend.</w:t>
            </w:r>
          </w:p>
        </w:tc>
      </w:tr>
      <w:tr w:rsidR="009823AE" w14:paraId="4CCA588B" w14:textId="77777777" w:rsidTr="00F72E8B">
        <w:trPr>
          <w:trHeight w:val="566"/>
        </w:trPr>
        <w:tc>
          <w:tcPr>
            <w:tcW w:w="1473" w:type="pct"/>
            <w:tcBorders>
              <w:top w:val="single" w:sz="4" w:space="0" w:color="auto"/>
            </w:tcBorders>
          </w:tcPr>
          <w:p w14:paraId="43FDBD7B" w14:textId="77777777" w:rsidR="009823AE" w:rsidRPr="002D4351" w:rsidRDefault="009823AE" w:rsidP="00B34BB0">
            <w:pPr>
              <w:pStyle w:val="TableColumnSubheading"/>
            </w:pPr>
            <w:r w:rsidRPr="002D4351">
              <w:t xml:space="preserve">Announcements </w:t>
            </w:r>
          </w:p>
          <w:p w14:paraId="785AE59B" w14:textId="77777777" w:rsidR="009823AE" w:rsidRPr="002D4351" w:rsidRDefault="009823AE" w:rsidP="00B34BB0">
            <w:pPr>
              <w:pStyle w:val="TableColumnSubheading"/>
            </w:pPr>
            <w:r w:rsidRPr="002D4351">
              <w:t>(Bottom left)</w:t>
            </w:r>
          </w:p>
        </w:tc>
        <w:tc>
          <w:tcPr>
            <w:tcW w:w="3527" w:type="pct"/>
          </w:tcPr>
          <w:p w14:paraId="11BAD93C" w14:textId="7BD93CC5" w:rsidR="009823AE" w:rsidRPr="00F72E8B" w:rsidRDefault="009823AE" w:rsidP="00F72E8B">
            <w:pPr>
              <w:pStyle w:val="TableText"/>
              <w:jc w:val="both"/>
            </w:pPr>
            <w:r w:rsidRPr="00EF138F">
              <w:t>Information about the HECM program or the application about key events.</w:t>
            </w:r>
          </w:p>
        </w:tc>
      </w:tr>
      <w:tr w:rsidR="009823AE" w14:paraId="284CFD25" w14:textId="77777777" w:rsidTr="002D4351">
        <w:trPr>
          <w:trHeight w:val="863"/>
        </w:trPr>
        <w:tc>
          <w:tcPr>
            <w:tcW w:w="1473" w:type="pct"/>
          </w:tcPr>
          <w:p w14:paraId="09B3B2DA" w14:textId="77777777" w:rsidR="009823AE" w:rsidRPr="002D4351" w:rsidRDefault="009823AE" w:rsidP="00B34BB0">
            <w:pPr>
              <w:pStyle w:val="TableColumnSubheading"/>
            </w:pPr>
            <w:r w:rsidRPr="002D4351">
              <w:t xml:space="preserve">Helpful Links </w:t>
            </w:r>
          </w:p>
          <w:p w14:paraId="4DE10D51" w14:textId="77777777" w:rsidR="009823AE" w:rsidRPr="002D4351" w:rsidRDefault="009823AE" w:rsidP="00B34BB0">
            <w:pPr>
              <w:pStyle w:val="TableColumnSubheading"/>
            </w:pPr>
            <w:r w:rsidRPr="002D4351">
              <w:t>(Bottom right)</w:t>
            </w:r>
          </w:p>
        </w:tc>
        <w:tc>
          <w:tcPr>
            <w:tcW w:w="3527" w:type="pct"/>
          </w:tcPr>
          <w:p w14:paraId="4DC8B823" w14:textId="77777777" w:rsidR="009823AE" w:rsidRPr="00EF138F" w:rsidRDefault="009823AE" w:rsidP="00F874DE">
            <w:pPr>
              <w:pStyle w:val="TableText"/>
              <w:jc w:val="both"/>
            </w:pPr>
            <w:r w:rsidRPr="00EF138F">
              <w:t>Internal or external links to HUD policy and related information helpful to the user. Once a user clicks on a link, the site will be opened in a new browser.</w:t>
            </w:r>
          </w:p>
        </w:tc>
      </w:tr>
    </w:tbl>
    <w:p w14:paraId="2C983388" w14:textId="4DAF9E8E" w:rsidR="009823AE" w:rsidRDefault="009823AE" w:rsidP="001879BA">
      <w:pPr>
        <w:pStyle w:val="TableCaption"/>
      </w:pPr>
      <w:bookmarkStart w:id="193" w:name="_Toc90643748"/>
      <w:bookmarkStart w:id="194" w:name="_Toc230163730"/>
      <w:r w:rsidRPr="000453F4">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rPr>
          <w:noProof/>
        </w:rPr>
        <w:t>:</w:t>
      </w:r>
      <w:r>
        <w:t xml:space="preserve"> Description of the Home Screen Sections</w:t>
      </w:r>
      <w:bookmarkEnd w:id="193"/>
      <w:bookmarkEnd w:id="194"/>
      <w:r>
        <w:t xml:space="preserve"> </w:t>
      </w:r>
    </w:p>
    <w:p w14:paraId="65FDBFFF" w14:textId="1BDF9E1D" w:rsidR="009823AE" w:rsidRDefault="009823AE" w:rsidP="00F874DE">
      <w:pPr>
        <w:pStyle w:val="Heading3"/>
        <w:ind w:left="1080" w:hanging="1080"/>
        <w:jc w:val="both"/>
      </w:pPr>
      <w:bookmarkStart w:id="195" w:name="_Toc315633738"/>
      <w:bookmarkStart w:id="196" w:name="_Toc11334537"/>
      <w:bookmarkStart w:id="197" w:name="_Toc74051754"/>
      <w:bookmarkStart w:id="198" w:name="_Toc90643139"/>
      <w:bookmarkStart w:id="199" w:name="_Toc230163033"/>
      <w:r>
        <w:t xml:space="preserve">Constructing a Basic </w:t>
      </w:r>
      <w:r w:rsidR="00580C9C">
        <w:t xml:space="preserve">Loan </w:t>
      </w:r>
      <w:r>
        <w:t>Search</w:t>
      </w:r>
      <w:bookmarkEnd w:id="195"/>
      <w:bookmarkEnd w:id="196"/>
      <w:bookmarkEnd w:id="197"/>
      <w:bookmarkEnd w:id="198"/>
      <w:bookmarkEnd w:id="199"/>
    </w:p>
    <w:p w14:paraId="52BB8070" w14:textId="4C2DE6FA" w:rsidR="009823AE" w:rsidRDefault="00580C9C" w:rsidP="001879BA">
      <w:pPr>
        <w:pStyle w:val="BodyText"/>
      </w:pPr>
      <w:r>
        <w:t xml:space="preserve">This section provides tips to search for an individual loan and navigate Loan Search results. </w:t>
      </w:r>
      <w:r w:rsidR="00D33DC5">
        <w:rPr>
          <w:rFonts w:eastAsia="Calibri"/>
        </w:rPr>
        <w:t>Later in</w:t>
      </w:r>
      <w:r>
        <w:t xml:space="preserve"> this user guide, instructions are provided on how users </w:t>
      </w:r>
      <w:r w:rsidR="009823AE">
        <w:rPr>
          <w:rFonts w:eastAsia="Calibri"/>
        </w:rPr>
        <w:t xml:space="preserve">can query, review, and edit </w:t>
      </w:r>
      <w:r w:rsidR="009823AE" w:rsidRPr="00AF2A6D">
        <w:rPr>
          <w:rFonts w:eastAsia="Calibri"/>
        </w:rPr>
        <w:t>information at a detailed level</w:t>
      </w:r>
      <w:r w:rsidR="00343C74">
        <w:rPr>
          <w:rFonts w:eastAsia="Calibri"/>
        </w:rPr>
        <w:t>,</w:t>
      </w:r>
      <w:r w:rsidR="009823AE" w:rsidRPr="00AF2A6D">
        <w:rPr>
          <w:rFonts w:eastAsia="Calibri"/>
        </w:rPr>
        <w:t xml:space="preserve"> </w:t>
      </w:r>
      <w:r w:rsidR="00343C74">
        <w:t xml:space="preserve">and </w:t>
      </w:r>
      <w:r w:rsidR="009823AE">
        <w:t xml:space="preserve">search for </w:t>
      </w:r>
      <w:r w:rsidR="00343C74">
        <w:t xml:space="preserve">or </w:t>
      </w:r>
      <w:r w:rsidR="009823AE">
        <w:t xml:space="preserve">setup specific types of loans in the application. </w:t>
      </w:r>
    </w:p>
    <w:p w14:paraId="7E3B2A9E" w14:textId="278D61D4" w:rsidR="009823AE" w:rsidRPr="001E04EF" w:rsidRDefault="009823AE" w:rsidP="001E04EF">
      <w:pPr>
        <w:pStyle w:val="BodyText"/>
      </w:pPr>
      <w:r w:rsidRPr="001E04EF">
        <w:t xml:space="preserve">When the search screen is first displayed, several fields will display “ALL” to allow the user to search for ‘All Loans’. </w:t>
      </w:r>
      <w:r w:rsidR="00355C65" w:rsidRPr="001E04EF">
        <w:t>The user can e</w:t>
      </w:r>
      <w:r w:rsidRPr="001E04EF">
        <w:t xml:space="preserve">nter or select different </w:t>
      </w:r>
      <w:r w:rsidR="00355C65" w:rsidRPr="001E04EF">
        <w:t>criteria</w:t>
      </w:r>
      <w:r w:rsidRPr="001E04EF">
        <w:t xml:space="preserve"> to narrow </w:t>
      </w:r>
      <w:r w:rsidR="00355C65" w:rsidRPr="001E04EF">
        <w:t xml:space="preserve">the </w:t>
      </w:r>
      <w:r w:rsidRPr="001E04EF">
        <w:t>search</w:t>
      </w:r>
      <w:r w:rsidR="00355C65" w:rsidRPr="001E04EF">
        <w:t xml:space="preserve"> results</w:t>
      </w:r>
      <w:r w:rsidRPr="001E04EF">
        <w:t>. Once a searc</w:t>
      </w:r>
      <w:r w:rsidR="00355C65" w:rsidRPr="001E04EF">
        <w:t xml:space="preserve">h is completed the results are </w:t>
      </w:r>
      <w:r w:rsidRPr="001E04EF">
        <w:t>display</w:t>
      </w:r>
      <w:r w:rsidR="00355C65" w:rsidRPr="001E04EF">
        <w:t>ed in the Search R</w:t>
      </w:r>
      <w:r w:rsidRPr="001E04EF">
        <w:t xml:space="preserve">esults screen. </w:t>
      </w:r>
    </w:p>
    <w:p w14:paraId="3EDED8BF" w14:textId="0FF46A0B" w:rsidR="009823AE" w:rsidRPr="003A54EA" w:rsidRDefault="00350D8F" w:rsidP="00BE1EDB">
      <w:pPr>
        <w:pStyle w:val="BodyText"/>
      </w:pPr>
      <w:r>
        <w:rPr>
          <w:noProof/>
        </w:rPr>
        <w:drawing>
          <wp:inline distT="0" distB="0" distL="0" distR="0" wp14:anchorId="3E091AF2" wp14:editId="5633440A">
            <wp:extent cx="5864557" cy="1251857"/>
            <wp:effectExtent l="0" t="0" r="3175" b="5715"/>
            <wp:docPr id="2271" name="Picture 227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1" name="Picture 2271" descr="Graphical user interface, application&#10;&#10;Description automatically generated"/>
                    <pic:cNvPicPr/>
                  </pic:nvPicPr>
                  <pic:blipFill>
                    <a:blip r:embed="rId45"/>
                    <a:stretch>
                      <a:fillRect/>
                    </a:stretch>
                  </pic:blipFill>
                  <pic:spPr>
                    <a:xfrm>
                      <a:off x="0" y="0"/>
                      <a:ext cx="5885933" cy="1256420"/>
                    </a:xfrm>
                    <a:prstGeom prst="rect">
                      <a:avLst/>
                    </a:prstGeom>
                  </pic:spPr>
                </pic:pic>
              </a:graphicData>
            </a:graphic>
          </wp:inline>
        </w:drawing>
      </w:r>
    </w:p>
    <w:p w14:paraId="062E0011" w14:textId="5BB68F03" w:rsidR="009823AE" w:rsidRDefault="009823AE" w:rsidP="001879BA">
      <w:pPr>
        <w:pStyle w:val="FigureCaption0"/>
      </w:pPr>
      <w:bookmarkStart w:id="200" w:name="_Toc314738195"/>
      <w:bookmarkStart w:id="201" w:name="_Toc74052443"/>
      <w:bookmarkStart w:id="202" w:name="_Toc90643829"/>
      <w:bookmarkStart w:id="203" w:name="_Toc23016382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w:t>
      </w:r>
      <w:r w:rsidR="00764635">
        <w:rPr>
          <w:noProof/>
        </w:rPr>
        <w:fldChar w:fldCharType="end"/>
      </w:r>
      <w:r>
        <w:rPr>
          <w:noProof/>
        </w:rPr>
        <w:t>: Loan Search Screen</w:t>
      </w:r>
      <w:bookmarkEnd w:id="200"/>
      <w:bookmarkEnd w:id="201"/>
      <w:bookmarkEnd w:id="202"/>
      <w:bookmarkEnd w:id="203"/>
    </w:p>
    <w:p w14:paraId="2DC53623" w14:textId="77777777" w:rsidR="009823AE" w:rsidRPr="00D757EC" w:rsidRDefault="009823AE" w:rsidP="008C103A">
      <w:pPr>
        <w:pStyle w:val="Heading4"/>
      </w:pPr>
      <w:bookmarkStart w:id="204" w:name="_Toc294109235"/>
      <w:bookmarkStart w:id="205" w:name="_Toc294264521"/>
      <w:bookmarkStart w:id="206" w:name="_Toc295485210"/>
      <w:bookmarkStart w:id="207" w:name="_Toc304450250"/>
      <w:bookmarkStart w:id="208" w:name="_Toc314660608"/>
      <w:bookmarkStart w:id="209" w:name="_Toc314752335"/>
      <w:bookmarkStart w:id="210" w:name="_Toc315633739"/>
      <w:bookmarkStart w:id="211" w:name="_Toc11334538"/>
      <w:bookmarkStart w:id="212" w:name="_Toc74051755"/>
      <w:bookmarkStart w:id="213" w:name="_Toc90643140"/>
      <w:bookmarkStart w:id="214" w:name="_Toc230163034"/>
      <w:r w:rsidRPr="00D757EC">
        <w:t>Search Criteria</w:t>
      </w:r>
      <w:bookmarkEnd w:id="204"/>
      <w:bookmarkEnd w:id="205"/>
      <w:bookmarkEnd w:id="206"/>
      <w:bookmarkEnd w:id="207"/>
      <w:bookmarkEnd w:id="208"/>
      <w:bookmarkEnd w:id="209"/>
      <w:bookmarkEnd w:id="210"/>
      <w:bookmarkEnd w:id="211"/>
      <w:bookmarkEnd w:id="212"/>
      <w:bookmarkEnd w:id="213"/>
      <w:bookmarkEnd w:id="214"/>
    </w:p>
    <w:p w14:paraId="01BAABC5" w14:textId="0747A406" w:rsidR="009823AE" w:rsidRPr="00AF2A6D" w:rsidRDefault="009823AE" w:rsidP="001879BA">
      <w:pPr>
        <w:pStyle w:val="BodyText"/>
      </w:pPr>
      <w:r>
        <w:t xml:space="preserve">To retrieve loans, </w:t>
      </w:r>
      <w:r w:rsidR="00236D88">
        <w:t xml:space="preserve">the user can </w:t>
      </w:r>
      <w:r w:rsidR="00E90BBA">
        <w:t>set up</w:t>
      </w:r>
      <w:r>
        <w:t xml:space="preserve"> a search using different combinations. In general: </w:t>
      </w:r>
    </w:p>
    <w:p w14:paraId="715C49E1" w14:textId="77777777" w:rsidR="009823AE" w:rsidRDefault="009823AE" w:rsidP="00F874DE">
      <w:pPr>
        <w:pStyle w:val="UnorderedList"/>
        <w:jc w:val="both"/>
      </w:pPr>
      <w:r>
        <w:t xml:space="preserve">Entering additional search criteria will </w:t>
      </w:r>
      <w:r w:rsidRPr="00AF2A6D">
        <w:t>retrieve more specific search results, but fewer loan records</w:t>
      </w:r>
      <w:r>
        <w:t xml:space="preserve"> and vice versa.</w:t>
      </w:r>
    </w:p>
    <w:p w14:paraId="7C8B281C" w14:textId="77777777" w:rsidR="009823AE" w:rsidRDefault="009823AE" w:rsidP="00C1651A">
      <w:pPr>
        <w:pStyle w:val="UnorderedList"/>
      </w:pPr>
      <w:r>
        <w:t>For single record user can search via full or partial numbers. Partial will provide numerous records.</w:t>
      </w:r>
    </w:p>
    <w:p w14:paraId="018EB62F" w14:textId="77777777" w:rsidR="009823AE" w:rsidRDefault="009823AE" w:rsidP="006C3C3F">
      <w:pPr>
        <w:pStyle w:val="UnorderedListIndent"/>
        <w:numPr>
          <w:ilvl w:val="1"/>
          <w:numId w:val="39"/>
        </w:numPr>
        <w:jc w:val="both"/>
      </w:pPr>
      <w:r>
        <w:t>L</w:t>
      </w:r>
      <w:r w:rsidRPr="00840D8D">
        <w:t xml:space="preserve">ender </w:t>
      </w:r>
      <w:r>
        <w:t>L</w:t>
      </w:r>
      <w:r w:rsidRPr="00840D8D">
        <w:t>oan #</w:t>
      </w:r>
    </w:p>
    <w:p w14:paraId="5AEFCDDD" w14:textId="77777777" w:rsidR="009823AE" w:rsidRDefault="009823AE" w:rsidP="006C3C3F">
      <w:pPr>
        <w:pStyle w:val="UnorderedListIndent"/>
        <w:numPr>
          <w:ilvl w:val="1"/>
          <w:numId w:val="39"/>
        </w:numPr>
        <w:jc w:val="both"/>
      </w:pPr>
      <w:r w:rsidRPr="00840D8D">
        <w:t>FHA case #</w:t>
      </w:r>
      <w:r>
        <w:t xml:space="preserve"> </w:t>
      </w:r>
    </w:p>
    <w:p w14:paraId="3CB9783E" w14:textId="77777777" w:rsidR="009823AE" w:rsidRDefault="009823AE" w:rsidP="006C3C3F">
      <w:pPr>
        <w:pStyle w:val="UnorderedListIndent"/>
        <w:numPr>
          <w:ilvl w:val="1"/>
          <w:numId w:val="39"/>
        </w:numPr>
        <w:jc w:val="both"/>
      </w:pPr>
      <w:r>
        <w:t>L</w:t>
      </w:r>
      <w:r w:rsidRPr="00840D8D">
        <w:t xml:space="preserve">oan </w:t>
      </w:r>
      <w:r>
        <w:t>S</w:t>
      </w:r>
      <w:r w:rsidRPr="00840D8D">
        <w:t>key</w:t>
      </w:r>
    </w:p>
    <w:p w14:paraId="3246C97A" w14:textId="77777777" w:rsidR="009823AE" w:rsidRPr="00E41163" w:rsidRDefault="009823AE" w:rsidP="00C1651A">
      <w:pPr>
        <w:pStyle w:val="UnorderedList"/>
      </w:pPr>
      <w:r>
        <w:t xml:space="preserve">Search can be </w:t>
      </w:r>
      <w:r w:rsidRPr="00E41163">
        <w:t>done via partial entry to return results (no need to enter a *):</w:t>
      </w:r>
    </w:p>
    <w:p w14:paraId="60AC16D3" w14:textId="77777777" w:rsidR="009823AE" w:rsidRPr="00E41163" w:rsidRDefault="009823AE" w:rsidP="006C3C3F">
      <w:pPr>
        <w:pStyle w:val="UnorderedListIndent"/>
        <w:numPr>
          <w:ilvl w:val="1"/>
          <w:numId w:val="39"/>
        </w:numPr>
        <w:jc w:val="both"/>
      </w:pPr>
      <w:r w:rsidRPr="00E41163">
        <w:t>Borrower LName</w:t>
      </w:r>
    </w:p>
    <w:p w14:paraId="44F47DC2" w14:textId="453629BC" w:rsidR="009823AE" w:rsidRDefault="009823AE" w:rsidP="006C3C3F">
      <w:pPr>
        <w:pStyle w:val="UnorderedListIndent"/>
        <w:numPr>
          <w:ilvl w:val="1"/>
          <w:numId w:val="39"/>
        </w:numPr>
        <w:jc w:val="both"/>
      </w:pPr>
      <w:r w:rsidRPr="00E41163">
        <w:t xml:space="preserve">Property </w:t>
      </w:r>
      <w:r w:rsidR="00724E8A">
        <w:t>A</w:t>
      </w:r>
      <w:r w:rsidRPr="00E41163">
        <w:t>ddress</w:t>
      </w:r>
    </w:p>
    <w:p w14:paraId="452A0F07" w14:textId="19739ACF" w:rsidR="00724E8A" w:rsidRDefault="00724E8A" w:rsidP="006C3C3F">
      <w:pPr>
        <w:pStyle w:val="UnorderedListIndent"/>
        <w:numPr>
          <w:ilvl w:val="1"/>
          <w:numId w:val="39"/>
        </w:numPr>
        <w:jc w:val="both"/>
      </w:pPr>
      <w:r>
        <w:t>Property City</w:t>
      </w:r>
    </w:p>
    <w:p w14:paraId="30572001" w14:textId="0306C5E1" w:rsidR="00724E8A" w:rsidRDefault="00724E8A" w:rsidP="006C3C3F">
      <w:pPr>
        <w:pStyle w:val="UnorderedListIndent"/>
        <w:numPr>
          <w:ilvl w:val="1"/>
          <w:numId w:val="39"/>
        </w:numPr>
        <w:jc w:val="both"/>
      </w:pPr>
      <w:r>
        <w:t>Property Zip</w:t>
      </w:r>
    </w:p>
    <w:p w14:paraId="3769E2DA" w14:textId="41E49470" w:rsidR="007A4177" w:rsidRDefault="007A4177" w:rsidP="00794ED2">
      <w:pPr>
        <w:pStyle w:val="UnorderedList"/>
      </w:pPr>
      <w:r>
        <w:t>To retrieve loans with Non-Borrowing Spouse</w:t>
      </w:r>
      <w:r w:rsidR="00BA7C9E">
        <w:t xml:space="preserve">, </w:t>
      </w:r>
      <w:r w:rsidR="00343C74">
        <w:t>Borrower in Health Care Facility</w:t>
      </w:r>
      <w:r w:rsidR="00BA7C9E">
        <w:t xml:space="preserve"> or Life Expectancy Set Aside (LESA)</w:t>
      </w:r>
      <w:r w:rsidR="00343C74">
        <w:t xml:space="preserve"> </w:t>
      </w:r>
      <w:r>
        <w:t xml:space="preserve">data, the user can setup a search using different combinations and select the </w:t>
      </w:r>
      <w:r w:rsidR="00343C74">
        <w:t>corresponding</w:t>
      </w:r>
      <w:r>
        <w:t xml:space="preserve"> indicator on the bottom left of the Loan Search screen.</w:t>
      </w:r>
    </w:p>
    <w:p w14:paraId="728964E6" w14:textId="6DF085E6" w:rsidR="009823AE" w:rsidRDefault="009823AE" w:rsidP="001879BA">
      <w:pPr>
        <w:pStyle w:val="BodyText"/>
      </w:pPr>
      <w:r w:rsidRPr="00E41163">
        <w:t>Basic search criteria on the Loan Search</w:t>
      </w:r>
      <w:r w:rsidRPr="002A0AB5">
        <w:t xml:space="preserve"> </w:t>
      </w:r>
      <w:r w:rsidRPr="00AF2A6D">
        <w:t xml:space="preserve">screen are </w:t>
      </w:r>
      <w:r>
        <w:t>L</w:t>
      </w:r>
      <w:r w:rsidRPr="001C4677">
        <w:t xml:space="preserve">ender </w:t>
      </w:r>
      <w:r>
        <w:t>L</w:t>
      </w:r>
      <w:r w:rsidRPr="001C4677">
        <w:t xml:space="preserve">oan #, FHA </w:t>
      </w:r>
      <w:r>
        <w:t>Case #</w:t>
      </w:r>
      <w:r w:rsidRPr="001C4677">
        <w:t xml:space="preserve"> and</w:t>
      </w:r>
      <w:r w:rsidR="00D6753D">
        <w:t>/or</w:t>
      </w:r>
      <w:r w:rsidRPr="001C4677">
        <w:t xml:space="preserve"> </w:t>
      </w:r>
      <w:r>
        <w:t>C</w:t>
      </w:r>
      <w:r w:rsidRPr="001C4677">
        <w:t xml:space="preserve">ase </w:t>
      </w:r>
      <w:r>
        <w:t>S</w:t>
      </w:r>
      <w:r w:rsidRPr="001C4677">
        <w:t>tatus</w:t>
      </w:r>
      <w:r w:rsidRPr="00AF2A6D">
        <w:t xml:space="preserve">. </w:t>
      </w:r>
    </w:p>
    <w:p w14:paraId="1BF0BB33" w14:textId="77777777" w:rsidR="009823AE" w:rsidRDefault="009823AE" w:rsidP="00F874DE">
      <w:pPr>
        <w:pStyle w:val="Heading3"/>
        <w:ind w:left="1080" w:hanging="1080"/>
        <w:jc w:val="both"/>
      </w:pPr>
      <w:bookmarkStart w:id="215" w:name="_Ref313520777"/>
      <w:bookmarkStart w:id="216" w:name="_Ref313520800"/>
      <w:bookmarkStart w:id="217" w:name="_Toc314660609"/>
      <w:bookmarkStart w:id="218" w:name="_Toc314752336"/>
      <w:bookmarkStart w:id="219" w:name="_Toc315633740"/>
      <w:bookmarkStart w:id="220" w:name="_Toc11334539"/>
      <w:bookmarkStart w:id="221" w:name="_Toc74051756"/>
      <w:bookmarkStart w:id="222" w:name="_Toc90643141"/>
      <w:bookmarkStart w:id="223" w:name="_Toc230163035"/>
      <w:bookmarkStart w:id="224" w:name="_Toc294109236"/>
      <w:bookmarkStart w:id="225" w:name="_Toc294264522"/>
      <w:bookmarkStart w:id="226" w:name="_Toc295485211"/>
      <w:bookmarkStart w:id="227" w:name="_Toc304450251"/>
      <w:r>
        <w:t>Searching for a Loan</w:t>
      </w:r>
      <w:bookmarkEnd w:id="215"/>
      <w:bookmarkEnd w:id="216"/>
      <w:bookmarkEnd w:id="217"/>
      <w:bookmarkEnd w:id="218"/>
      <w:bookmarkEnd w:id="219"/>
      <w:bookmarkEnd w:id="220"/>
      <w:bookmarkEnd w:id="221"/>
      <w:bookmarkEnd w:id="222"/>
      <w:bookmarkEnd w:id="223"/>
    </w:p>
    <w:p w14:paraId="2CC43B03" w14:textId="478995BA" w:rsidR="00C34117" w:rsidRDefault="00236D88" w:rsidP="001879BA">
      <w:pPr>
        <w:pStyle w:val="BodyText"/>
      </w:pPr>
      <w:r>
        <w:t xml:space="preserve">User can </w:t>
      </w:r>
      <w:r w:rsidR="009823AE">
        <w:t>build a search using the criteria below</w:t>
      </w:r>
    </w:p>
    <w:p w14:paraId="2947585C" w14:textId="77777777" w:rsidR="009823AE" w:rsidRPr="00D757EC" w:rsidRDefault="009823AE" w:rsidP="00863D8C">
      <w:pPr>
        <w:pStyle w:val="Heading4"/>
      </w:pPr>
      <w:bookmarkStart w:id="228" w:name="_Toc314660610"/>
      <w:bookmarkStart w:id="229" w:name="_Toc314752337"/>
      <w:bookmarkStart w:id="230" w:name="_Toc315633741"/>
      <w:bookmarkStart w:id="231" w:name="_Toc11334540"/>
      <w:bookmarkStart w:id="232" w:name="_Toc74051757"/>
      <w:bookmarkStart w:id="233" w:name="_Toc90643142"/>
      <w:bookmarkStart w:id="234" w:name="_Toc230163036"/>
      <w:r w:rsidRPr="00D757EC">
        <w:t>Loan Search Criteria</w:t>
      </w:r>
      <w:bookmarkEnd w:id="228"/>
      <w:bookmarkEnd w:id="229"/>
      <w:bookmarkEnd w:id="230"/>
      <w:bookmarkEnd w:id="231"/>
      <w:bookmarkEnd w:id="232"/>
      <w:bookmarkEnd w:id="233"/>
      <w:bookmarkEnd w:id="234"/>
      <w:r w:rsidRPr="00D757EC">
        <w:t xml:space="preserve"> </w:t>
      </w:r>
    </w:p>
    <w:tbl>
      <w:tblPr>
        <w:tblStyle w:val="TableGrid"/>
        <w:tblW w:w="0" w:type="auto"/>
        <w:tblInd w:w="108" w:type="dxa"/>
        <w:tblLook w:val="04A0" w:firstRow="1" w:lastRow="0" w:firstColumn="1" w:lastColumn="0" w:noHBand="0" w:noVBand="1"/>
      </w:tblPr>
      <w:tblGrid>
        <w:gridCol w:w="2408"/>
        <w:gridCol w:w="6834"/>
      </w:tblGrid>
      <w:tr w:rsidR="009823AE" w:rsidRPr="002A0AB5" w14:paraId="507F4D48" w14:textId="77777777" w:rsidTr="000923B5">
        <w:trPr>
          <w:tblHeader/>
        </w:trPr>
        <w:tc>
          <w:tcPr>
            <w:tcW w:w="2408" w:type="dxa"/>
            <w:shd w:val="clear" w:color="auto" w:fill="B8CCE4" w:themeFill="accent1" w:themeFillTint="66"/>
          </w:tcPr>
          <w:p w14:paraId="31158994" w14:textId="77777777" w:rsidR="009823AE" w:rsidRPr="002A0AB5" w:rsidRDefault="009823AE" w:rsidP="000E443B">
            <w:pPr>
              <w:pStyle w:val="Tableheader"/>
            </w:pPr>
            <w:r>
              <w:t>Field</w:t>
            </w:r>
          </w:p>
        </w:tc>
        <w:tc>
          <w:tcPr>
            <w:tcW w:w="6834" w:type="dxa"/>
            <w:shd w:val="clear" w:color="auto" w:fill="B8CCE4" w:themeFill="accent1" w:themeFillTint="66"/>
          </w:tcPr>
          <w:p w14:paraId="224BC989" w14:textId="77777777" w:rsidR="009823AE" w:rsidRPr="002A0AB5" w:rsidRDefault="009823AE" w:rsidP="000E443B">
            <w:pPr>
              <w:pStyle w:val="Tableheader"/>
            </w:pPr>
            <w:r>
              <w:t>Description</w:t>
            </w:r>
          </w:p>
        </w:tc>
      </w:tr>
      <w:tr w:rsidR="009823AE" w:rsidRPr="002A0AB5" w14:paraId="78A6381C" w14:textId="77777777" w:rsidTr="000923B5">
        <w:tc>
          <w:tcPr>
            <w:tcW w:w="2408" w:type="dxa"/>
          </w:tcPr>
          <w:p w14:paraId="3EC4AC0E" w14:textId="1A0969A5" w:rsidR="009823AE" w:rsidRPr="002A0AB5" w:rsidRDefault="009823AE" w:rsidP="00B34BB0">
            <w:pPr>
              <w:pStyle w:val="TableColumnSubheading"/>
            </w:pPr>
            <w:r w:rsidRPr="002A0AB5">
              <w:t>Loan Skey</w:t>
            </w:r>
          </w:p>
        </w:tc>
        <w:tc>
          <w:tcPr>
            <w:tcW w:w="6834" w:type="dxa"/>
          </w:tcPr>
          <w:p w14:paraId="1A097A51" w14:textId="05494AC5" w:rsidR="009823AE" w:rsidRPr="002A0AB5" w:rsidRDefault="009823AE" w:rsidP="00F874DE">
            <w:pPr>
              <w:pStyle w:val="TableText"/>
              <w:jc w:val="both"/>
            </w:pPr>
            <w:r w:rsidRPr="002A0AB5">
              <w:t>The Servicing Module system identification number unique to each loan</w:t>
            </w:r>
            <w:r>
              <w:t>.</w:t>
            </w:r>
          </w:p>
        </w:tc>
      </w:tr>
      <w:tr w:rsidR="009823AE" w:rsidRPr="002A0AB5" w14:paraId="294BF925" w14:textId="77777777" w:rsidTr="000923B5">
        <w:tc>
          <w:tcPr>
            <w:tcW w:w="2408" w:type="dxa"/>
          </w:tcPr>
          <w:p w14:paraId="1BC37D57" w14:textId="3A2C0A21" w:rsidR="009823AE" w:rsidRPr="002A0AB5" w:rsidRDefault="009823AE" w:rsidP="00B34BB0">
            <w:pPr>
              <w:pStyle w:val="TableColumnSubheading"/>
            </w:pPr>
            <w:r w:rsidRPr="002A0AB5">
              <w:t>Lender Loan #</w:t>
            </w:r>
            <w:r w:rsidR="001A061C">
              <w:fldChar w:fldCharType="begin"/>
            </w:r>
            <w:r w:rsidR="00343C74">
              <w:instrText>“</w:instrText>
            </w:r>
            <w:r w:rsidR="001A061C">
              <w:instrText>XE "</w:instrText>
            </w:r>
            <w:r w:rsidR="001A061C" w:rsidRPr="00041B1D">
              <w:instrText>Lender Lo</w:instrText>
            </w:r>
            <w:r w:rsidR="00343C74">
              <w:instrText>”</w:instrText>
            </w:r>
            <w:r w:rsidR="001A061C" w:rsidRPr="00041B1D">
              <w:instrText>n #</w:instrText>
            </w:r>
            <w:r w:rsidR="001A061C">
              <w:instrText xml:space="preserve">" </w:instrText>
            </w:r>
            <w:r w:rsidR="001A061C">
              <w:fldChar w:fldCharType="end"/>
            </w:r>
          </w:p>
        </w:tc>
        <w:tc>
          <w:tcPr>
            <w:tcW w:w="6834" w:type="dxa"/>
          </w:tcPr>
          <w:p w14:paraId="35AC2D20" w14:textId="77777777" w:rsidR="009823AE" w:rsidRPr="002A0AB5" w:rsidRDefault="009823AE" w:rsidP="00F874DE">
            <w:pPr>
              <w:pStyle w:val="TableText"/>
              <w:jc w:val="both"/>
            </w:pPr>
            <w:r w:rsidRPr="002A0AB5">
              <w:t>Recorded identification number for each loan property (Enter a partial loan number</w:t>
            </w:r>
            <w:r>
              <w:t>,</w:t>
            </w:r>
            <w:r w:rsidRPr="002A0AB5">
              <w:t xml:space="preserve"> if t</w:t>
            </w:r>
            <w:r>
              <w:t>he complete number is not known</w:t>
            </w:r>
            <w:r w:rsidRPr="002A0AB5">
              <w:t>)</w:t>
            </w:r>
            <w:r>
              <w:t>.</w:t>
            </w:r>
          </w:p>
        </w:tc>
      </w:tr>
      <w:tr w:rsidR="009823AE" w:rsidRPr="002A0AB5" w14:paraId="6960ED87" w14:textId="77777777" w:rsidTr="000923B5">
        <w:tc>
          <w:tcPr>
            <w:tcW w:w="2408" w:type="dxa"/>
          </w:tcPr>
          <w:p w14:paraId="62A1D615" w14:textId="32639AA4" w:rsidR="009823AE" w:rsidRPr="002A0AB5" w:rsidRDefault="009823AE" w:rsidP="00B34BB0">
            <w:pPr>
              <w:pStyle w:val="TableColumnSubheading"/>
            </w:pPr>
            <w:r w:rsidRPr="002A0AB5">
              <w:t>FHA Case #</w:t>
            </w:r>
            <w:r w:rsidR="001A061C">
              <w:fldChar w:fldCharType="begin"/>
            </w:r>
            <w:r w:rsidR="00343C74">
              <w:instrText>“</w:instrText>
            </w:r>
            <w:r w:rsidR="001A061C">
              <w:instrText>XE "</w:instrText>
            </w:r>
            <w:r w:rsidR="001A061C" w:rsidRPr="00041B1D">
              <w:instrText>FHA Ca</w:instrText>
            </w:r>
            <w:r w:rsidR="00343C74">
              <w:instrText>”</w:instrText>
            </w:r>
            <w:r w:rsidR="001A061C" w:rsidRPr="00041B1D">
              <w:instrText>e #</w:instrText>
            </w:r>
            <w:r w:rsidR="001A061C">
              <w:instrText xml:space="preserve">" </w:instrText>
            </w:r>
            <w:r w:rsidR="001A061C">
              <w:fldChar w:fldCharType="end"/>
            </w:r>
          </w:p>
        </w:tc>
        <w:tc>
          <w:tcPr>
            <w:tcW w:w="6834" w:type="dxa"/>
          </w:tcPr>
          <w:p w14:paraId="759ED511" w14:textId="77777777" w:rsidR="009823AE" w:rsidRPr="002A0AB5" w:rsidRDefault="009823AE" w:rsidP="00F874DE">
            <w:pPr>
              <w:pStyle w:val="TableText"/>
              <w:jc w:val="both"/>
            </w:pPr>
            <w:r w:rsidRPr="002A0AB5">
              <w:t>FHA case number of the loan (Enter a partial FHA Case #</w:t>
            </w:r>
            <w:r>
              <w:t>,</w:t>
            </w:r>
            <w:r w:rsidRPr="002A0AB5">
              <w:t xml:space="preserve"> if the co</w:t>
            </w:r>
            <w:r>
              <w:t>mplete number is not known).</w:t>
            </w:r>
          </w:p>
        </w:tc>
      </w:tr>
      <w:tr w:rsidR="009823AE" w:rsidRPr="002A0AB5" w14:paraId="4657B0CA" w14:textId="77777777" w:rsidTr="000923B5">
        <w:tc>
          <w:tcPr>
            <w:tcW w:w="2408" w:type="dxa"/>
          </w:tcPr>
          <w:p w14:paraId="468533BA" w14:textId="0AB77679" w:rsidR="009823AE" w:rsidRPr="002A0AB5" w:rsidRDefault="009823AE" w:rsidP="00B34BB0">
            <w:pPr>
              <w:pStyle w:val="TableColumnSubheading"/>
            </w:pPr>
            <w:r w:rsidRPr="002A0AB5">
              <w:t>Case Status</w:t>
            </w:r>
            <w:r w:rsidR="001A061C">
              <w:fldChar w:fldCharType="begin"/>
            </w:r>
            <w:r w:rsidR="00343C74">
              <w:instrText>“</w:instrText>
            </w:r>
            <w:r w:rsidR="001A061C">
              <w:instrText>XE "</w:instrText>
            </w:r>
            <w:r w:rsidR="001A061C" w:rsidRPr="00041B1D">
              <w:instrText>Case St</w:instrText>
            </w:r>
            <w:r w:rsidR="00343C74">
              <w:instrText>”</w:instrText>
            </w:r>
            <w:r w:rsidR="001A061C" w:rsidRPr="00041B1D">
              <w:instrText>tus</w:instrText>
            </w:r>
            <w:r w:rsidR="001A061C">
              <w:instrText xml:space="preserve">" </w:instrText>
            </w:r>
            <w:r w:rsidR="001A061C">
              <w:fldChar w:fldCharType="end"/>
            </w:r>
          </w:p>
        </w:tc>
        <w:tc>
          <w:tcPr>
            <w:tcW w:w="6834" w:type="dxa"/>
          </w:tcPr>
          <w:p w14:paraId="7F1E3EAF" w14:textId="77777777" w:rsidR="009823AE" w:rsidRPr="002A0AB5" w:rsidRDefault="009823AE" w:rsidP="00F874DE">
            <w:pPr>
              <w:pStyle w:val="TableText"/>
              <w:jc w:val="both"/>
            </w:pPr>
            <w:r w:rsidRPr="002A0AB5">
              <w:t>Current high-level status of the loan</w:t>
            </w:r>
            <w:r>
              <w:t xml:space="preserve">, </w:t>
            </w:r>
            <w:r w:rsidRPr="002A0AB5">
              <w:t xml:space="preserve">either </w:t>
            </w:r>
            <w:r w:rsidRPr="002A0AB5">
              <w:tab/>
              <w:t xml:space="preserve">suspense, </w:t>
            </w:r>
            <w:r w:rsidRPr="002A0AB5">
              <w:tab/>
              <w:t xml:space="preserve">pending </w:t>
            </w:r>
            <w:r>
              <w:t>IMIP</w:t>
            </w:r>
            <w:r w:rsidRPr="002A0AB5">
              <w:t xml:space="preserve"> payment,</w:t>
            </w:r>
            <w:r w:rsidRPr="002A0AB5">
              <w:tab/>
              <w:t xml:space="preserve">pending endorsement, </w:t>
            </w:r>
            <w:r w:rsidRPr="002A0AB5">
              <w:tab/>
              <w:t>endorsed, assigned, cancelled, or terminated</w:t>
            </w:r>
            <w:r>
              <w:t>.</w:t>
            </w:r>
          </w:p>
        </w:tc>
      </w:tr>
      <w:tr w:rsidR="009823AE" w:rsidRPr="002A0AB5" w14:paraId="036433D4" w14:textId="77777777" w:rsidTr="000923B5">
        <w:tc>
          <w:tcPr>
            <w:tcW w:w="2408" w:type="dxa"/>
          </w:tcPr>
          <w:p w14:paraId="2D2620E8" w14:textId="31F34432" w:rsidR="009823AE" w:rsidRPr="002A0AB5" w:rsidRDefault="009823AE" w:rsidP="00B34BB0">
            <w:pPr>
              <w:pStyle w:val="TableColumnSubheading"/>
            </w:pPr>
            <w:r w:rsidRPr="002A0AB5">
              <w:t>Case Sub-Status</w:t>
            </w:r>
            <w:r w:rsidR="001A061C">
              <w:fldChar w:fldCharType="begin"/>
            </w:r>
            <w:r w:rsidR="00343C74">
              <w:instrText>“</w:instrText>
            </w:r>
            <w:r w:rsidR="001A061C">
              <w:instrText>XE "</w:instrText>
            </w:r>
            <w:r w:rsidR="001A061C" w:rsidRPr="00041B1D">
              <w:instrText>Case Sub-St</w:instrText>
            </w:r>
            <w:r w:rsidR="00343C74">
              <w:instrText>”</w:instrText>
            </w:r>
            <w:r w:rsidR="001A061C" w:rsidRPr="00041B1D">
              <w:instrText>tus</w:instrText>
            </w:r>
            <w:r w:rsidR="001A061C">
              <w:instrText xml:space="preserve">" </w:instrText>
            </w:r>
            <w:r w:rsidR="001A061C">
              <w:fldChar w:fldCharType="end"/>
            </w:r>
          </w:p>
        </w:tc>
        <w:tc>
          <w:tcPr>
            <w:tcW w:w="6834" w:type="dxa"/>
          </w:tcPr>
          <w:p w14:paraId="2AC930DC" w14:textId="77777777" w:rsidR="009823AE" w:rsidRPr="002A0AB5" w:rsidRDefault="009823AE" w:rsidP="00F874DE">
            <w:pPr>
              <w:pStyle w:val="TableText"/>
              <w:jc w:val="both"/>
            </w:pPr>
            <w:r w:rsidRPr="002A0AB5">
              <w:t xml:space="preserve">Detailed </w:t>
            </w:r>
            <w:r>
              <w:t>case sub-</w:t>
            </w:r>
            <w:r w:rsidRPr="002A0AB5">
              <w:t>status of the loan</w:t>
            </w:r>
            <w:r>
              <w:t>.</w:t>
            </w:r>
          </w:p>
        </w:tc>
      </w:tr>
      <w:tr w:rsidR="00343C74" w:rsidRPr="002A0AB5" w14:paraId="01C7CBC0" w14:textId="77777777" w:rsidTr="000923B5">
        <w:tc>
          <w:tcPr>
            <w:tcW w:w="2408" w:type="dxa"/>
          </w:tcPr>
          <w:p w14:paraId="08E98E7D" w14:textId="595CE09E" w:rsidR="00343C74" w:rsidRPr="002A0AB5" w:rsidRDefault="00343C74" w:rsidP="00B34BB0">
            <w:pPr>
              <w:pStyle w:val="TableColumnSubheading"/>
            </w:pPr>
            <w:r>
              <w:t>Loan Term Reason</w:t>
            </w:r>
          </w:p>
        </w:tc>
        <w:tc>
          <w:tcPr>
            <w:tcW w:w="6834" w:type="dxa"/>
          </w:tcPr>
          <w:p w14:paraId="030C1680" w14:textId="4F3751E9" w:rsidR="00343C74" w:rsidRPr="002A0AB5" w:rsidRDefault="00F40883" w:rsidP="00F874DE">
            <w:pPr>
              <w:pStyle w:val="TableText"/>
              <w:jc w:val="both"/>
            </w:pPr>
            <w:r>
              <w:t>Disposition of the loan</w:t>
            </w:r>
            <w:r w:rsidR="00343C74">
              <w:t xml:space="preserve"> that is associated with the Termination Transaction</w:t>
            </w:r>
          </w:p>
        </w:tc>
      </w:tr>
      <w:tr w:rsidR="009823AE" w:rsidRPr="002A0AB5" w14:paraId="2CC996B2" w14:textId="77777777" w:rsidTr="000923B5">
        <w:tc>
          <w:tcPr>
            <w:tcW w:w="2408" w:type="dxa"/>
          </w:tcPr>
          <w:p w14:paraId="3624FF91" w14:textId="77777777" w:rsidR="009823AE" w:rsidRPr="002A0AB5" w:rsidRDefault="009823AE" w:rsidP="00B34BB0">
            <w:pPr>
              <w:pStyle w:val="TableColumnSubheading"/>
            </w:pPr>
            <w:r w:rsidRPr="002A0AB5">
              <w:t>Borrower LName</w:t>
            </w:r>
          </w:p>
        </w:tc>
        <w:tc>
          <w:tcPr>
            <w:tcW w:w="6834" w:type="dxa"/>
          </w:tcPr>
          <w:p w14:paraId="446D3651" w14:textId="77777777" w:rsidR="009823AE" w:rsidRPr="002A0AB5" w:rsidRDefault="009823AE" w:rsidP="00F874DE">
            <w:pPr>
              <w:pStyle w:val="TableText"/>
              <w:jc w:val="both"/>
            </w:pPr>
            <w:r w:rsidRPr="002A0AB5">
              <w:t>Last name of the borrower</w:t>
            </w:r>
            <w:r>
              <w:t xml:space="preserve"> </w:t>
            </w:r>
            <w:r w:rsidRPr="002A0AB5">
              <w:t xml:space="preserve">(Enter a partial </w:t>
            </w:r>
            <w:r>
              <w:t>name</w:t>
            </w:r>
            <w:r w:rsidRPr="002A0AB5">
              <w:t xml:space="preserve"> if the co</w:t>
            </w:r>
            <w:r>
              <w:t>mplete name is not known).</w:t>
            </w:r>
          </w:p>
        </w:tc>
      </w:tr>
      <w:tr w:rsidR="009823AE" w:rsidRPr="002A0AB5" w14:paraId="17474790" w14:textId="77777777" w:rsidTr="000923B5">
        <w:tc>
          <w:tcPr>
            <w:tcW w:w="2408" w:type="dxa"/>
          </w:tcPr>
          <w:p w14:paraId="4CA6F943" w14:textId="77777777" w:rsidR="009823AE" w:rsidRPr="002A0AB5" w:rsidRDefault="009823AE" w:rsidP="00B34BB0">
            <w:pPr>
              <w:pStyle w:val="TableColumnSubheading"/>
            </w:pPr>
            <w:r w:rsidRPr="002A0AB5">
              <w:t>Index Type</w:t>
            </w:r>
          </w:p>
        </w:tc>
        <w:tc>
          <w:tcPr>
            <w:tcW w:w="6834" w:type="dxa"/>
          </w:tcPr>
          <w:p w14:paraId="3CB56DEF" w14:textId="30045400" w:rsidR="009823AE" w:rsidRPr="002A0AB5" w:rsidRDefault="009823AE" w:rsidP="007B3683">
            <w:pPr>
              <w:pStyle w:val="TableText"/>
              <w:jc w:val="both"/>
            </w:pPr>
            <w:r w:rsidRPr="002A0AB5">
              <w:t xml:space="preserve">Organization and </w:t>
            </w:r>
            <w:r w:rsidR="007B3683">
              <w:t>type</w:t>
            </w:r>
            <w:r w:rsidR="007B3683" w:rsidRPr="002A0AB5">
              <w:t xml:space="preserve"> </w:t>
            </w:r>
            <w:r w:rsidRPr="002A0AB5">
              <w:t xml:space="preserve">of interest rate based on the interest rates at which banks borrow unsecured funds from other, either 1 month-CMT, 1 month – LIBOR, 1 Yr CMT, 1 Yr LIBOR, </w:t>
            </w:r>
            <w:r w:rsidR="00BA7C9E">
              <w:t xml:space="preserve">30-day average Secured Overnight Financing Rate (SOFR) or </w:t>
            </w:r>
            <w:r w:rsidRPr="002A0AB5">
              <w:t>No Index</w:t>
            </w:r>
            <w:r>
              <w:t>.</w:t>
            </w:r>
          </w:p>
        </w:tc>
      </w:tr>
      <w:tr w:rsidR="009823AE" w:rsidRPr="002A0AB5" w14:paraId="600CA876" w14:textId="77777777" w:rsidTr="000923B5">
        <w:tc>
          <w:tcPr>
            <w:tcW w:w="2408" w:type="dxa"/>
          </w:tcPr>
          <w:p w14:paraId="24911BB5" w14:textId="77777777" w:rsidR="009823AE" w:rsidRPr="002A0AB5" w:rsidRDefault="009823AE" w:rsidP="00B34BB0">
            <w:pPr>
              <w:pStyle w:val="TableColumnSubheading"/>
            </w:pPr>
            <w:r w:rsidRPr="002A0AB5">
              <w:t>Property Address</w:t>
            </w:r>
          </w:p>
        </w:tc>
        <w:tc>
          <w:tcPr>
            <w:tcW w:w="6834" w:type="dxa"/>
          </w:tcPr>
          <w:p w14:paraId="6DE0B1AA" w14:textId="3177E7BE" w:rsidR="009823AE" w:rsidRPr="002A0AB5" w:rsidRDefault="009823AE" w:rsidP="00F874DE">
            <w:pPr>
              <w:pStyle w:val="TableText"/>
              <w:jc w:val="both"/>
            </w:pPr>
            <w:r w:rsidRPr="002A0AB5">
              <w:t xml:space="preserve">Address of the loan property (Enter a partial </w:t>
            </w:r>
            <w:r w:rsidR="00D33DC5" w:rsidRPr="002A0AB5">
              <w:t>address</w:t>
            </w:r>
            <w:r w:rsidR="00D33DC5">
              <w:t xml:space="preserve"> if</w:t>
            </w:r>
            <w:r w:rsidRPr="002A0AB5">
              <w:t xml:space="preserve"> the</w:t>
            </w:r>
            <w:r>
              <w:t xml:space="preserve"> complete address is not known).</w:t>
            </w:r>
          </w:p>
        </w:tc>
      </w:tr>
      <w:tr w:rsidR="00724E8A" w:rsidRPr="002A0AB5" w14:paraId="65E6DEA2" w14:textId="77777777" w:rsidTr="000923B5">
        <w:tc>
          <w:tcPr>
            <w:tcW w:w="2408" w:type="dxa"/>
          </w:tcPr>
          <w:p w14:paraId="10728997" w14:textId="64F7E975" w:rsidR="00724E8A" w:rsidRPr="002A0AB5" w:rsidRDefault="00724E8A" w:rsidP="00B34BB0">
            <w:pPr>
              <w:pStyle w:val="TableColumnSubheading"/>
            </w:pPr>
            <w:r>
              <w:t>Property City</w:t>
            </w:r>
          </w:p>
        </w:tc>
        <w:tc>
          <w:tcPr>
            <w:tcW w:w="6834" w:type="dxa"/>
          </w:tcPr>
          <w:p w14:paraId="15151C2E" w14:textId="15C409F8" w:rsidR="00724E8A" w:rsidRPr="002A0AB5" w:rsidRDefault="00724E8A" w:rsidP="00F874DE">
            <w:pPr>
              <w:pStyle w:val="TableText"/>
              <w:jc w:val="both"/>
            </w:pPr>
            <w:r>
              <w:t>City where the loan property is located.</w:t>
            </w:r>
          </w:p>
        </w:tc>
      </w:tr>
      <w:tr w:rsidR="009823AE" w:rsidRPr="002A0AB5" w14:paraId="784BCBE0" w14:textId="77777777" w:rsidTr="000923B5">
        <w:tc>
          <w:tcPr>
            <w:tcW w:w="2408" w:type="dxa"/>
          </w:tcPr>
          <w:p w14:paraId="60A7B1AC" w14:textId="77777777" w:rsidR="009823AE" w:rsidRPr="002A0AB5" w:rsidRDefault="009823AE" w:rsidP="00B34BB0">
            <w:pPr>
              <w:pStyle w:val="TableColumnSubheading"/>
            </w:pPr>
            <w:r w:rsidRPr="002A0AB5">
              <w:t>Property State</w:t>
            </w:r>
          </w:p>
        </w:tc>
        <w:tc>
          <w:tcPr>
            <w:tcW w:w="6834" w:type="dxa"/>
          </w:tcPr>
          <w:p w14:paraId="1C580886" w14:textId="77777777" w:rsidR="009823AE" w:rsidRPr="002A0AB5" w:rsidRDefault="009823AE" w:rsidP="00F874DE">
            <w:pPr>
              <w:pStyle w:val="TableText"/>
              <w:jc w:val="both"/>
            </w:pPr>
            <w:r w:rsidRPr="002A0AB5">
              <w:t>State whe</w:t>
            </w:r>
            <w:r>
              <w:t>re the loan property is located.</w:t>
            </w:r>
          </w:p>
        </w:tc>
      </w:tr>
      <w:tr w:rsidR="00724E8A" w:rsidRPr="002A0AB5" w14:paraId="35096712" w14:textId="77777777" w:rsidTr="000923B5">
        <w:tc>
          <w:tcPr>
            <w:tcW w:w="2408" w:type="dxa"/>
          </w:tcPr>
          <w:p w14:paraId="09B5176B" w14:textId="44C3EF23" w:rsidR="00724E8A" w:rsidRPr="002A0AB5" w:rsidRDefault="00724E8A" w:rsidP="00B34BB0">
            <w:pPr>
              <w:pStyle w:val="TableColumnSubheading"/>
            </w:pPr>
            <w:r>
              <w:t>Property Zip</w:t>
            </w:r>
          </w:p>
        </w:tc>
        <w:tc>
          <w:tcPr>
            <w:tcW w:w="6834" w:type="dxa"/>
          </w:tcPr>
          <w:p w14:paraId="03502789" w14:textId="6CE0EF8C" w:rsidR="00724E8A" w:rsidRPr="002A0AB5" w:rsidRDefault="00724E8A" w:rsidP="00F874DE">
            <w:pPr>
              <w:pStyle w:val="TableText"/>
              <w:jc w:val="both"/>
            </w:pPr>
            <w:r>
              <w:t>Zip Code where the loan property is located.</w:t>
            </w:r>
          </w:p>
        </w:tc>
      </w:tr>
      <w:tr w:rsidR="009823AE" w:rsidRPr="002A0AB5" w14:paraId="268AD768" w14:textId="77777777" w:rsidTr="000923B5">
        <w:tc>
          <w:tcPr>
            <w:tcW w:w="2408" w:type="dxa"/>
          </w:tcPr>
          <w:p w14:paraId="0ED9505B" w14:textId="77777777" w:rsidR="009823AE" w:rsidRPr="002A0AB5" w:rsidRDefault="009823AE" w:rsidP="00B34BB0">
            <w:pPr>
              <w:pStyle w:val="TableColumnSubheading"/>
            </w:pPr>
            <w:r w:rsidRPr="002A0AB5">
              <w:t>Property County</w:t>
            </w:r>
          </w:p>
        </w:tc>
        <w:tc>
          <w:tcPr>
            <w:tcW w:w="6834" w:type="dxa"/>
          </w:tcPr>
          <w:p w14:paraId="41EC6FD3" w14:textId="77777777" w:rsidR="009823AE" w:rsidRPr="002A0AB5" w:rsidRDefault="009823AE" w:rsidP="00F874DE">
            <w:pPr>
              <w:pStyle w:val="TableText"/>
              <w:jc w:val="both"/>
            </w:pPr>
            <w:r w:rsidRPr="002A0AB5">
              <w:t>The county where the mortgaged property is located.</w:t>
            </w:r>
          </w:p>
        </w:tc>
      </w:tr>
      <w:tr w:rsidR="009823AE" w:rsidRPr="002A0AB5" w14:paraId="331D754D" w14:textId="77777777" w:rsidTr="000923B5">
        <w:tc>
          <w:tcPr>
            <w:tcW w:w="2408" w:type="dxa"/>
          </w:tcPr>
          <w:p w14:paraId="37767DE2" w14:textId="77777777" w:rsidR="009823AE" w:rsidRPr="002A0AB5" w:rsidRDefault="009823AE" w:rsidP="00B34BB0">
            <w:pPr>
              <w:pStyle w:val="TableColumnSubheading"/>
            </w:pPr>
            <w:r w:rsidRPr="002A0AB5">
              <w:t>Lender Name</w:t>
            </w:r>
          </w:p>
        </w:tc>
        <w:tc>
          <w:tcPr>
            <w:tcW w:w="6834" w:type="dxa"/>
          </w:tcPr>
          <w:p w14:paraId="57C81D6B" w14:textId="034B4AA2" w:rsidR="009823AE" w:rsidRPr="002A0AB5" w:rsidRDefault="009823AE" w:rsidP="00F874DE">
            <w:pPr>
              <w:pStyle w:val="TableText"/>
              <w:jc w:val="both"/>
            </w:pPr>
            <w:r w:rsidRPr="002A0AB5">
              <w:t xml:space="preserve">Name of the </w:t>
            </w:r>
            <w:r w:rsidR="00BA7C9E">
              <w:t>origination lender</w:t>
            </w:r>
            <w:r>
              <w:t>.</w:t>
            </w:r>
          </w:p>
        </w:tc>
      </w:tr>
      <w:tr w:rsidR="009823AE" w:rsidRPr="002A0AB5" w14:paraId="4710A01C" w14:textId="77777777" w:rsidTr="000923B5">
        <w:tc>
          <w:tcPr>
            <w:tcW w:w="2408" w:type="dxa"/>
          </w:tcPr>
          <w:p w14:paraId="0C29E63D" w14:textId="77777777" w:rsidR="009823AE" w:rsidRPr="002A0AB5" w:rsidRDefault="009823AE" w:rsidP="00B34BB0">
            <w:pPr>
              <w:pStyle w:val="TableColumnSubheading"/>
            </w:pPr>
            <w:r w:rsidRPr="002A0AB5">
              <w:t>Servicer Name</w:t>
            </w:r>
          </w:p>
        </w:tc>
        <w:tc>
          <w:tcPr>
            <w:tcW w:w="6834" w:type="dxa"/>
          </w:tcPr>
          <w:p w14:paraId="3E726EC7" w14:textId="77777777" w:rsidR="009823AE" w:rsidRPr="002A0AB5" w:rsidRDefault="009823AE" w:rsidP="00F874DE">
            <w:pPr>
              <w:pStyle w:val="TableText"/>
              <w:jc w:val="both"/>
            </w:pPr>
            <w:r w:rsidRPr="002A0AB5">
              <w:t>Name of the company of record servicing the loan record</w:t>
            </w:r>
            <w:r>
              <w:t>.</w:t>
            </w:r>
          </w:p>
        </w:tc>
      </w:tr>
      <w:tr w:rsidR="00FA1694" w:rsidRPr="002A0AB5" w14:paraId="78A91488" w14:textId="77777777" w:rsidTr="000923B5">
        <w:tc>
          <w:tcPr>
            <w:tcW w:w="2408" w:type="dxa"/>
          </w:tcPr>
          <w:p w14:paraId="731F031A" w14:textId="0D73F18F" w:rsidR="00FA1694" w:rsidRPr="002A0AB5" w:rsidRDefault="00FA1694" w:rsidP="00B34BB0">
            <w:pPr>
              <w:pStyle w:val="TableColumnSubheading"/>
            </w:pPr>
            <w:r>
              <w:t>Master Servicer</w:t>
            </w:r>
          </w:p>
        </w:tc>
        <w:tc>
          <w:tcPr>
            <w:tcW w:w="6834" w:type="dxa"/>
          </w:tcPr>
          <w:p w14:paraId="07C7021F" w14:textId="3EC1C4AE" w:rsidR="00FA1694" w:rsidRPr="002A0AB5" w:rsidRDefault="00FA1694" w:rsidP="00F874DE">
            <w:pPr>
              <w:pStyle w:val="TableText"/>
              <w:jc w:val="both"/>
            </w:pPr>
            <w:r>
              <w:rPr>
                <w:rFonts w:eastAsiaTheme="minorEastAsia"/>
              </w:rPr>
              <w:t>Name of the company of record Servicing Rights Holder also known as the MSR Holder.</w:t>
            </w:r>
          </w:p>
        </w:tc>
      </w:tr>
      <w:tr w:rsidR="009823AE" w:rsidRPr="002A0AB5" w14:paraId="192480CB" w14:textId="77777777" w:rsidTr="000923B5">
        <w:tc>
          <w:tcPr>
            <w:tcW w:w="2408" w:type="dxa"/>
          </w:tcPr>
          <w:p w14:paraId="63DB2783" w14:textId="77777777" w:rsidR="009823AE" w:rsidRPr="002A0AB5" w:rsidRDefault="009823AE" w:rsidP="00B34BB0">
            <w:pPr>
              <w:pStyle w:val="TableColumnSubheading"/>
            </w:pPr>
            <w:r w:rsidRPr="002A0AB5">
              <w:t>Investor Name</w:t>
            </w:r>
          </w:p>
        </w:tc>
        <w:tc>
          <w:tcPr>
            <w:tcW w:w="6834" w:type="dxa"/>
          </w:tcPr>
          <w:p w14:paraId="6987C885" w14:textId="77777777" w:rsidR="009823AE" w:rsidRPr="002A0AB5" w:rsidRDefault="009823AE" w:rsidP="00F874DE">
            <w:pPr>
              <w:pStyle w:val="TableText"/>
              <w:jc w:val="both"/>
            </w:pPr>
            <w:r w:rsidRPr="002A0AB5">
              <w:t>Name of the mortgage lender that owns/finances the loan record</w:t>
            </w:r>
            <w:r>
              <w:t xml:space="preserve"> </w:t>
            </w:r>
            <w:r w:rsidRPr="002A0AB5">
              <w:t>nam</w:t>
            </w:r>
            <w:r>
              <w:t>e.</w:t>
            </w:r>
          </w:p>
        </w:tc>
      </w:tr>
      <w:tr w:rsidR="009823AE" w:rsidRPr="002A0AB5" w14:paraId="78A83964" w14:textId="77777777" w:rsidTr="000923B5">
        <w:tc>
          <w:tcPr>
            <w:tcW w:w="2408" w:type="dxa"/>
          </w:tcPr>
          <w:p w14:paraId="286DA37F" w14:textId="77777777" w:rsidR="009823AE" w:rsidRPr="002A0AB5" w:rsidRDefault="009823AE" w:rsidP="00B34BB0">
            <w:pPr>
              <w:pStyle w:val="TableColumnSubheading"/>
            </w:pPr>
            <w:r w:rsidRPr="002A0AB5">
              <w:t>Product type</w:t>
            </w:r>
          </w:p>
        </w:tc>
        <w:tc>
          <w:tcPr>
            <w:tcW w:w="6834" w:type="dxa"/>
          </w:tcPr>
          <w:p w14:paraId="1125F803" w14:textId="4A365955" w:rsidR="009823AE" w:rsidRPr="002A0AB5" w:rsidRDefault="009823AE" w:rsidP="008631BD">
            <w:pPr>
              <w:pStyle w:val="TableText"/>
              <w:jc w:val="both"/>
            </w:pPr>
            <w:r w:rsidRPr="002A0AB5">
              <w:tab/>
            </w:r>
            <w:r w:rsidR="008631BD">
              <w:t xml:space="preserve">HECM, HECM for Purchase, HECM – Refinance, </w:t>
            </w:r>
            <w:r w:rsidRPr="002A0AB5">
              <w:t xml:space="preserve">HECM Standard, HECM </w:t>
            </w:r>
            <w:r w:rsidR="008631BD">
              <w:t xml:space="preserve">Standard </w:t>
            </w:r>
            <w:r w:rsidRPr="002A0AB5">
              <w:t xml:space="preserve">for Purchase, HECM </w:t>
            </w:r>
            <w:r w:rsidR="008631BD">
              <w:t xml:space="preserve">Standard </w:t>
            </w:r>
            <w:r w:rsidRPr="002A0AB5">
              <w:t>– Refinance, HECM Saver, HECM Saver for Purchase, HECM Saver – Refinance</w:t>
            </w:r>
            <w:r>
              <w:t>.</w:t>
            </w:r>
          </w:p>
        </w:tc>
      </w:tr>
      <w:tr w:rsidR="009823AE" w:rsidRPr="002A0AB5" w14:paraId="1C4BFE51" w14:textId="77777777" w:rsidTr="000923B5">
        <w:tc>
          <w:tcPr>
            <w:tcW w:w="2408" w:type="dxa"/>
          </w:tcPr>
          <w:p w14:paraId="68AEBB45" w14:textId="77777777" w:rsidR="009823AE" w:rsidRPr="002A0AB5" w:rsidRDefault="009823AE" w:rsidP="00B34BB0">
            <w:pPr>
              <w:pStyle w:val="TableColumnSubheading"/>
            </w:pPr>
            <w:r w:rsidRPr="002A0AB5">
              <w:t>Pay plan type</w:t>
            </w:r>
          </w:p>
        </w:tc>
        <w:tc>
          <w:tcPr>
            <w:tcW w:w="6834" w:type="dxa"/>
          </w:tcPr>
          <w:p w14:paraId="12532F58" w14:textId="19DBE1FC" w:rsidR="009823AE" w:rsidRPr="002A0AB5" w:rsidRDefault="009823AE" w:rsidP="00F874DE">
            <w:pPr>
              <w:pStyle w:val="TableText"/>
              <w:jc w:val="both"/>
            </w:pPr>
            <w:r>
              <w:t>T</w:t>
            </w:r>
            <w:r w:rsidRPr="002A0AB5">
              <w:t>he payment plan type chosen by the borrower, either</w:t>
            </w:r>
            <w:r>
              <w:t xml:space="preserve"> </w:t>
            </w:r>
            <w:r w:rsidRPr="002A0AB5">
              <w:t xml:space="preserve">line of credit, </w:t>
            </w:r>
            <w:r w:rsidR="00D73B66">
              <w:t xml:space="preserve">lump sum, </w:t>
            </w:r>
            <w:r w:rsidRPr="002A0AB5">
              <w:t>modified tenure, modified term, tenure, or term</w:t>
            </w:r>
            <w:r>
              <w:t>.</w:t>
            </w:r>
          </w:p>
        </w:tc>
      </w:tr>
      <w:tr w:rsidR="00C34117" w:rsidRPr="002A0AB5" w14:paraId="6BBAC65E" w14:textId="77777777" w:rsidTr="000923B5">
        <w:tc>
          <w:tcPr>
            <w:tcW w:w="2408" w:type="dxa"/>
          </w:tcPr>
          <w:p w14:paraId="4C8D1D76" w14:textId="0441D877" w:rsidR="00C34117" w:rsidRPr="002A0AB5" w:rsidRDefault="007A4177" w:rsidP="00B34BB0">
            <w:pPr>
              <w:pStyle w:val="TableColumnSubheading"/>
            </w:pPr>
            <w:r>
              <w:t>Non-Borr. Spouse</w:t>
            </w:r>
          </w:p>
        </w:tc>
        <w:tc>
          <w:tcPr>
            <w:tcW w:w="6834" w:type="dxa"/>
          </w:tcPr>
          <w:p w14:paraId="5CB01FA4" w14:textId="3667CC18" w:rsidR="00C34117" w:rsidRDefault="007A4177" w:rsidP="00F874DE">
            <w:pPr>
              <w:pStyle w:val="TableText"/>
              <w:jc w:val="both"/>
            </w:pPr>
            <w:r>
              <w:t xml:space="preserve">Indicator to </w:t>
            </w:r>
            <w:r w:rsidR="008575BA">
              <w:t>retrieve</w:t>
            </w:r>
            <w:r>
              <w:t xml:space="preserve"> </w:t>
            </w:r>
            <w:r w:rsidR="008070F9">
              <w:t xml:space="preserve">loans with </w:t>
            </w:r>
            <w:r w:rsidR="00E424DC">
              <w:t>Non-Borrowing</w:t>
            </w:r>
            <w:r>
              <w:t xml:space="preserve"> Spouse</w:t>
            </w:r>
            <w:r w:rsidR="00B20A3D">
              <w:t>.</w:t>
            </w:r>
          </w:p>
        </w:tc>
      </w:tr>
      <w:tr w:rsidR="00E32932" w:rsidRPr="002A0AB5" w14:paraId="203E1F05" w14:textId="77777777" w:rsidTr="000923B5">
        <w:tc>
          <w:tcPr>
            <w:tcW w:w="2408" w:type="dxa"/>
          </w:tcPr>
          <w:p w14:paraId="3C0D90A4" w14:textId="2A2EF7BC" w:rsidR="00E32932" w:rsidRDefault="00E32932" w:rsidP="00B34BB0">
            <w:pPr>
              <w:pStyle w:val="TableColumnSubheading"/>
            </w:pPr>
            <w:r>
              <w:t>Borrower in Health Care Facility</w:t>
            </w:r>
          </w:p>
        </w:tc>
        <w:tc>
          <w:tcPr>
            <w:tcW w:w="6834" w:type="dxa"/>
          </w:tcPr>
          <w:p w14:paraId="6F72C009" w14:textId="7626A84B" w:rsidR="00E32932" w:rsidRDefault="00E32932" w:rsidP="00F874DE">
            <w:pPr>
              <w:pStyle w:val="TableText"/>
              <w:jc w:val="both"/>
            </w:pPr>
            <w:r>
              <w:t>Indicator to retrieve loans with Borrowers in hea</w:t>
            </w:r>
            <w:r w:rsidR="00343C74">
              <w:t>l</w:t>
            </w:r>
            <w:r w:rsidR="00CE5480">
              <w:t>t</w:t>
            </w:r>
            <w:r>
              <w:t>h care facility</w:t>
            </w:r>
          </w:p>
        </w:tc>
      </w:tr>
      <w:tr w:rsidR="005E1EAA" w:rsidRPr="002A0AB5" w14:paraId="3832C5B3" w14:textId="77777777" w:rsidTr="000923B5">
        <w:tc>
          <w:tcPr>
            <w:tcW w:w="2408" w:type="dxa"/>
          </w:tcPr>
          <w:p w14:paraId="07BC9B14" w14:textId="7B2C94A2" w:rsidR="005E1EAA" w:rsidRDefault="005E1EAA" w:rsidP="00B34BB0">
            <w:pPr>
              <w:pStyle w:val="TableColumnSubheading"/>
            </w:pPr>
            <w:r>
              <w:t>LESA</w:t>
            </w:r>
          </w:p>
        </w:tc>
        <w:tc>
          <w:tcPr>
            <w:tcW w:w="6834" w:type="dxa"/>
          </w:tcPr>
          <w:p w14:paraId="6995F05B" w14:textId="38ACB1F4" w:rsidR="005E1EAA" w:rsidRDefault="005E1EAA" w:rsidP="00F874DE">
            <w:pPr>
              <w:pStyle w:val="TableText"/>
              <w:jc w:val="both"/>
            </w:pPr>
            <w:r>
              <w:t xml:space="preserve">Indicator to retrieve loans with </w:t>
            </w:r>
            <w:r w:rsidR="00E424DC">
              <w:t>Life Expectancy Set Aside (</w:t>
            </w:r>
            <w:r>
              <w:t>LESA</w:t>
            </w:r>
            <w:r w:rsidR="00E424DC">
              <w:t>)</w:t>
            </w:r>
          </w:p>
        </w:tc>
      </w:tr>
    </w:tbl>
    <w:p w14:paraId="2A681782" w14:textId="5948A605" w:rsidR="009823AE" w:rsidRDefault="009823AE" w:rsidP="001879BA">
      <w:pPr>
        <w:pStyle w:val="TableCaption"/>
      </w:pPr>
      <w:bookmarkStart w:id="235" w:name="_Toc314738100"/>
      <w:bookmarkStart w:id="236" w:name="_Toc90643749"/>
      <w:bookmarkStart w:id="237" w:name="_Toc230163731"/>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w:t>
      </w:r>
      <w:r w:rsidR="00764635">
        <w:rPr>
          <w:noProof/>
        </w:rPr>
        <w:fldChar w:fldCharType="end"/>
      </w:r>
      <w:r>
        <w:rPr>
          <w:noProof/>
        </w:rPr>
        <w:t>: Loan Search Criteria</w:t>
      </w:r>
      <w:bookmarkEnd w:id="235"/>
      <w:bookmarkEnd w:id="236"/>
      <w:bookmarkEnd w:id="237"/>
    </w:p>
    <w:p w14:paraId="765AA4E6" w14:textId="3FD18513" w:rsidR="009823AE" w:rsidRPr="00D757EC" w:rsidRDefault="009823AE" w:rsidP="00863D8C">
      <w:pPr>
        <w:pStyle w:val="Heading4"/>
      </w:pPr>
      <w:bookmarkStart w:id="238" w:name="_Toc314660611"/>
      <w:bookmarkStart w:id="239" w:name="_Toc314752338"/>
      <w:bookmarkStart w:id="240" w:name="_Toc315633742"/>
      <w:bookmarkStart w:id="241" w:name="_Toc11334541"/>
      <w:bookmarkStart w:id="242" w:name="_Toc74051758"/>
      <w:bookmarkStart w:id="243" w:name="_Toc90643143"/>
      <w:bookmarkStart w:id="244" w:name="_Toc230163037"/>
      <w:r w:rsidRPr="00D757EC">
        <w:t xml:space="preserve">Writing Search </w:t>
      </w:r>
      <w:bookmarkEnd w:id="238"/>
      <w:bookmarkEnd w:id="239"/>
      <w:bookmarkEnd w:id="240"/>
      <w:r w:rsidR="000E443B">
        <w:t>Criteria</w:t>
      </w:r>
      <w:bookmarkEnd w:id="241"/>
      <w:bookmarkEnd w:id="242"/>
      <w:bookmarkEnd w:id="243"/>
      <w:bookmarkEnd w:id="244"/>
    </w:p>
    <w:p w14:paraId="0E75011F" w14:textId="3412D7EB" w:rsidR="009823AE" w:rsidRDefault="009823AE" w:rsidP="001879BA">
      <w:pPr>
        <w:pStyle w:val="BodyText"/>
        <w:rPr>
          <w:rFonts w:ascii="Times New Roman" w:hAnsi="Times New Roman"/>
          <w:sz w:val="24"/>
          <w:szCs w:val="24"/>
        </w:rPr>
      </w:pPr>
      <w:r>
        <w:t>To search for a loan</w:t>
      </w:r>
      <w:bookmarkEnd w:id="224"/>
      <w:bookmarkEnd w:id="225"/>
      <w:bookmarkEnd w:id="226"/>
      <w:bookmarkEnd w:id="227"/>
      <w:r w:rsidRPr="00AF2A6D">
        <w:fldChar w:fldCharType="begin"/>
      </w:r>
      <w:r w:rsidR="00BF014F">
        <w:instrText xml:space="preserve"> XE "Loan S</w:instrText>
      </w:r>
      <w:r w:rsidRPr="00AF2A6D">
        <w:instrText xml:space="preserve">earch </w:instrText>
      </w:r>
      <w:r w:rsidR="00BF014F">
        <w:instrText>C</w:instrText>
      </w:r>
      <w:r w:rsidRPr="00AF2A6D">
        <w:instrText xml:space="preserve">riteria" </w:instrText>
      </w:r>
      <w:r w:rsidRPr="00AF2A6D">
        <w:fldChar w:fldCharType="end"/>
      </w:r>
      <w:r>
        <w:t>:</w:t>
      </w:r>
    </w:p>
    <w:p w14:paraId="39B8B597" w14:textId="77777777" w:rsidR="009823AE" w:rsidRPr="00AF2A6D" w:rsidRDefault="009823AE" w:rsidP="006C3C3F">
      <w:pPr>
        <w:pStyle w:val="OrderedList"/>
        <w:numPr>
          <w:ilvl w:val="0"/>
          <w:numId w:val="57"/>
        </w:numPr>
        <w:jc w:val="both"/>
      </w:pPr>
      <w:r w:rsidRPr="00C1651A">
        <w:t>Select</w:t>
      </w:r>
      <w:r w:rsidRPr="00AF2A6D">
        <w:t xml:space="preserve"> the </w:t>
      </w:r>
      <w:r>
        <w:t>l</w:t>
      </w:r>
      <w:r w:rsidRPr="000C6B6C">
        <w:t>oan</w:t>
      </w:r>
      <w:r w:rsidRPr="00AF2A6D">
        <w:t xml:space="preserve"> tab </w:t>
      </w:r>
      <w:r>
        <w:t>on</w:t>
      </w:r>
      <w:r w:rsidRPr="00AF2A6D">
        <w:t xml:space="preserve"> the </w:t>
      </w:r>
      <w:r w:rsidRPr="00BF3728">
        <w:rPr>
          <w:b/>
        </w:rPr>
        <w:t>Home</w:t>
      </w:r>
      <w:r w:rsidRPr="00AF2A6D">
        <w:t xml:space="preserve"> screen.</w:t>
      </w:r>
    </w:p>
    <w:p w14:paraId="0C29E1BC" w14:textId="414CC918" w:rsidR="00C34117" w:rsidRDefault="009823AE" w:rsidP="006C3C3F">
      <w:pPr>
        <w:pStyle w:val="OrderedList"/>
        <w:numPr>
          <w:ilvl w:val="0"/>
          <w:numId w:val="57"/>
        </w:numPr>
        <w:jc w:val="both"/>
      </w:pPr>
      <w:r>
        <w:t xml:space="preserve">On the </w:t>
      </w:r>
      <w:r w:rsidR="00D33DC5">
        <w:rPr>
          <w:b/>
        </w:rPr>
        <w:t>L</w:t>
      </w:r>
      <w:r w:rsidRPr="001445BE">
        <w:rPr>
          <w:b/>
        </w:rPr>
        <w:t xml:space="preserve">oan </w:t>
      </w:r>
      <w:r w:rsidR="00D33DC5">
        <w:rPr>
          <w:b/>
        </w:rPr>
        <w:t>S</w:t>
      </w:r>
      <w:r w:rsidRPr="001445BE">
        <w:rPr>
          <w:b/>
        </w:rPr>
        <w:t>earch</w:t>
      </w:r>
      <w:r>
        <w:t xml:space="preserve"> screen, </w:t>
      </w:r>
      <w:r w:rsidRPr="00C1651A">
        <w:t>enter</w:t>
      </w:r>
      <w:r w:rsidRPr="00AF2A6D">
        <w:t xml:space="preserve"> sing</w:t>
      </w:r>
      <w:r>
        <w:t xml:space="preserve">le or multiple search criteria, typically by </w:t>
      </w:r>
      <w:r w:rsidRPr="00C1651A">
        <w:t>selecting</w:t>
      </w:r>
      <w:r>
        <w:t xml:space="preserve"> the criteria from various dropdown boxes. In general, the more criteria </w:t>
      </w:r>
      <w:r w:rsidR="00236D88">
        <w:t>the user</w:t>
      </w:r>
      <w:r>
        <w:t xml:space="preserve"> select</w:t>
      </w:r>
      <w:r w:rsidR="00236D88">
        <w:t>s</w:t>
      </w:r>
      <w:r>
        <w:t xml:space="preserve">, the fewer results will be returned from </w:t>
      </w:r>
      <w:r w:rsidR="00236D88">
        <w:t>the</w:t>
      </w:r>
      <w:r>
        <w:t xml:space="preserve"> query. In the example below, we have selected a Case Status of ‘</w:t>
      </w:r>
      <w:r w:rsidR="000F7255">
        <w:rPr>
          <w:b/>
        </w:rPr>
        <w:t>Endorsed”</w:t>
      </w:r>
      <w:r>
        <w:t xml:space="preserve">, a property state of </w:t>
      </w:r>
      <w:r w:rsidR="00343C74" w:rsidRPr="006F2941">
        <w:rPr>
          <w:b/>
          <w:bCs/>
        </w:rPr>
        <w:t>Alaska</w:t>
      </w:r>
      <w:r w:rsidR="000F7255">
        <w:t xml:space="preserve">, </w:t>
      </w:r>
      <w:r>
        <w:t xml:space="preserve">a pay plan type of </w:t>
      </w:r>
      <w:r w:rsidRPr="006F2941">
        <w:rPr>
          <w:b/>
          <w:bCs/>
        </w:rPr>
        <w:t>L</w:t>
      </w:r>
      <w:r w:rsidR="00D6753D" w:rsidRPr="006F2941">
        <w:rPr>
          <w:b/>
          <w:bCs/>
        </w:rPr>
        <w:t xml:space="preserve">ine of </w:t>
      </w:r>
      <w:r w:rsidRPr="006F2941">
        <w:rPr>
          <w:b/>
          <w:bCs/>
        </w:rPr>
        <w:t>C</w:t>
      </w:r>
      <w:r w:rsidR="00D6753D" w:rsidRPr="006F2941">
        <w:rPr>
          <w:b/>
          <w:bCs/>
        </w:rPr>
        <w:t>redit (LOC)</w:t>
      </w:r>
      <w:r w:rsidR="000F7255">
        <w:t xml:space="preserve"> and a </w:t>
      </w:r>
      <w:r w:rsidR="000F7255" w:rsidRPr="006F2941">
        <w:rPr>
          <w:b/>
          <w:bCs/>
        </w:rPr>
        <w:t>LESA</w:t>
      </w:r>
      <w:r>
        <w:t>. This will narrow the search to only the loans that match the criteria.</w:t>
      </w:r>
    </w:p>
    <w:p w14:paraId="5E325F9E" w14:textId="07B7F00B" w:rsidR="00A674AC" w:rsidRDefault="00350D8F" w:rsidP="00D64662">
      <w:pPr>
        <w:pStyle w:val="BodyText"/>
        <w:ind w:left="210"/>
        <w:jc w:val="center"/>
      </w:pPr>
      <w:r>
        <w:rPr>
          <w:noProof/>
        </w:rPr>
        <w:drawing>
          <wp:inline distT="0" distB="0" distL="0" distR="0" wp14:anchorId="529D5994" wp14:editId="6A9DCE47">
            <wp:extent cx="5943600" cy="1268095"/>
            <wp:effectExtent l="0" t="0" r="0" b="8255"/>
            <wp:docPr id="2269" name="Picture 2269"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9" name="Picture 2269" descr="Graphical user interface&#10;&#10;Description automatically generated"/>
                    <pic:cNvPicPr/>
                  </pic:nvPicPr>
                  <pic:blipFill>
                    <a:blip r:embed="rId46"/>
                    <a:stretch>
                      <a:fillRect/>
                    </a:stretch>
                  </pic:blipFill>
                  <pic:spPr>
                    <a:xfrm>
                      <a:off x="0" y="0"/>
                      <a:ext cx="5943600" cy="1268095"/>
                    </a:xfrm>
                    <a:prstGeom prst="rect">
                      <a:avLst/>
                    </a:prstGeom>
                  </pic:spPr>
                </pic:pic>
              </a:graphicData>
            </a:graphic>
          </wp:inline>
        </w:drawing>
      </w:r>
    </w:p>
    <w:p w14:paraId="727DF37C" w14:textId="52F59168" w:rsidR="009823AE" w:rsidRPr="00AF2A6D" w:rsidRDefault="00C34117" w:rsidP="001879BA">
      <w:pPr>
        <w:pStyle w:val="FigureCaption0"/>
        <w:rPr>
          <w:noProof/>
        </w:rPr>
      </w:pPr>
      <w:r>
        <w:t xml:space="preserve">                           </w:t>
      </w:r>
      <w:bookmarkStart w:id="245" w:name="_Toc74052444"/>
      <w:bookmarkStart w:id="246" w:name="_Toc90643830"/>
      <w:bookmarkStart w:id="247" w:name="_Toc230163830"/>
      <w:r w:rsidR="009823AE">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w:t>
      </w:r>
      <w:r w:rsidR="00764635">
        <w:rPr>
          <w:noProof/>
        </w:rPr>
        <w:fldChar w:fldCharType="end"/>
      </w:r>
      <w:r w:rsidR="009823AE">
        <w:rPr>
          <w:noProof/>
        </w:rPr>
        <w:t>: Building a Search</w:t>
      </w:r>
      <w:bookmarkEnd w:id="245"/>
      <w:bookmarkEnd w:id="246"/>
      <w:bookmarkEnd w:id="247"/>
    </w:p>
    <w:p w14:paraId="64F2CFF6" w14:textId="707D17CD" w:rsidR="009823AE" w:rsidRDefault="009823AE" w:rsidP="006C3C3F">
      <w:pPr>
        <w:pStyle w:val="OrderedList"/>
        <w:numPr>
          <w:ilvl w:val="0"/>
          <w:numId w:val="57"/>
        </w:numPr>
        <w:jc w:val="both"/>
        <w:rPr>
          <w:noProof/>
        </w:rPr>
      </w:pPr>
      <w:r w:rsidRPr="00BC6B5E">
        <w:t xml:space="preserve">Click </w:t>
      </w:r>
      <w:r w:rsidRPr="001445BE">
        <w:rPr>
          <w:b/>
        </w:rPr>
        <w:t xml:space="preserve">Search </w:t>
      </w:r>
      <w:r>
        <w:t xml:space="preserve">and </w:t>
      </w:r>
      <w:r w:rsidR="00236D88">
        <w:t>the</w:t>
      </w:r>
      <w:r>
        <w:t xml:space="preserve"> </w:t>
      </w:r>
      <w:r w:rsidRPr="005572D9">
        <w:t>results will be displayed</w:t>
      </w:r>
      <w:r w:rsidRPr="00AF2A6D">
        <w:t>.</w:t>
      </w:r>
    </w:p>
    <w:p w14:paraId="5220EA35" w14:textId="43BCBE60" w:rsidR="009823AE" w:rsidRPr="00AF2A6D" w:rsidRDefault="003631A6" w:rsidP="006C3C3F">
      <w:pPr>
        <w:pStyle w:val="OrderedList"/>
        <w:numPr>
          <w:ilvl w:val="0"/>
          <w:numId w:val="57"/>
        </w:numPr>
        <w:jc w:val="both"/>
        <w:rPr>
          <w:noProof/>
        </w:rPr>
      </w:pPr>
      <w:r>
        <w:t xml:space="preserve">Click </w:t>
      </w:r>
      <w:r w:rsidR="00C1651A">
        <w:t xml:space="preserve">the </w:t>
      </w:r>
      <w:r w:rsidRPr="003631A6">
        <w:rPr>
          <w:b/>
        </w:rPr>
        <w:t>Clear</w:t>
      </w:r>
      <w:r>
        <w:t xml:space="preserve"> button to remove the previously entered </w:t>
      </w:r>
      <w:r w:rsidR="00D6753D">
        <w:t>search</w:t>
      </w:r>
      <w:r>
        <w:t xml:space="preserve"> criteria and re-enter the new </w:t>
      </w:r>
      <w:r w:rsidR="009823AE">
        <w:t>search criteria</w:t>
      </w:r>
      <w:r w:rsidR="001A7B96">
        <w:t xml:space="preserve">, </w:t>
      </w:r>
      <w:r>
        <w:t>if needed</w:t>
      </w:r>
      <w:r w:rsidR="009823AE">
        <w:t>.</w:t>
      </w:r>
      <w:r w:rsidR="009823AE" w:rsidRPr="00AF2A6D">
        <w:t xml:space="preserve"> </w:t>
      </w:r>
    </w:p>
    <w:p w14:paraId="53C5C4ED" w14:textId="77777777" w:rsidR="009823AE" w:rsidRDefault="009823AE" w:rsidP="00F874DE">
      <w:pPr>
        <w:pStyle w:val="Heading3"/>
        <w:ind w:left="1080" w:hanging="1080"/>
        <w:jc w:val="both"/>
      </w:pPr>
      <w:bookmarkStart w:id="248" w:name="_Ref313520931"/>
      <w:bookmarkStart w:id="249" w:name="_Ref313520939"/>
      <w:bookmarkStart w:id="250" w:name="_Toc314660612"/>
      <w:bookmarkStart w:id="251" w:name="_Toc314752339"/>
      <w:bookmarkStart w:id="252" w:name="_Toc315633743"/>
      <w:bookmarkStart w:id="253" w:name="_Toc11334542"/>
      <w:bookmarkStart w:id="254" w:name="_Toc74051759"/>
      <w:bookmarkStart w:id="255" w:name="_Toc90643144"/>
      <w:bookmarkStart w:id="256" w:name="_Toc230163038"/>
      <w:r>
        <w:t>Navigating Search Results</w:t>
      </w:r>
      <w:bookmarkEnd w:id="248"/>
      <w:bookmarkEnd w:id="249"/>
      <w:bookmarkEnd w:id="250"/>
      <w:bookmarkEnd w:id="251"/>
      <w:bookmarkEnd w:id="252"/>
      <w:bookmarkEnd w:id="253"/>
      <w:bookmarkEnd w:id="254"/>
      <w:bookmarkEnd w:id="255"/>
      <w:bookmarkEnd w:id="256"/>
    </w:p>
    <w:p w14:paraId="6520917C" w14:textId="784CFFFB" w:rsidR="009823AE" w:rsidRPr="00F77A51" w:rsidRDefault="009823AE" w:rsidP="001879BA">
      <w:pPr>
        <w:pStyle w:val="BodyText"/>
      </w:pPr>
      <w:r>
        <w:t>In the search results table, each loan that meet</w:t>
      </w:r>
      <w:r w:rsidR="001A7B96">
        <w:t>s</w:t>
      </w:r>
      <w:r>
        <w:t xml:space="preserve"> the criteria of the search is displayed in a single row (called a table record), and there are 10 rows – or records – per page. The total number of records is shown in the bottom right of </w:t>
      </w:r>
      <w:r w:rsidR="00236D88">
        <w:t>the</w:t>
      </w:r>
      <w:r>
        <w:t xml:space="preserve"> screen. When the user clicks on a loan</w:t>
      </w:r>
      <w:r w:rsidR="00D6753D">
        <w:t>,</w:t>
      </w:r>
      <w:r>
        <w:t xml:space="preserve"> the </w:t>
      </w:r>
      <w:r w:rsidR="00882EFE">
        <w:rPr>
          <w:b/>
        </w:rPr>
        <w:t>L</w:t>
      </w:r>
      <w:r w:rsidRPr="004A7ECA">
        <w:rPr>
          <w:b/>
        </w:rPr>
        <w:t xml:space="preserve">oan </w:t>
      </w:r>
      <w:r w:rsidR="00882EFE">
        <w:rPr>
          <w:b/>
        </w:rPr>
        <w:t>B</w:t>
      </w:r>
      <w:r w:rsidRPr="004A7ECA">
        <w:rPr>
          <w:b/>
        </w:rPr>
        <w:t>alance</w:t>
      </w:r>
      <w:r>
        <w:t xml:space="preserve"> screen will be displayed for all loans except </w:t>
      </w:r>
      <w:r w:rsidR="00882EFE">
        <w:rPr>
          <w:b/>
        </w:rPr>
        <w:t>S</w:t>
      </w:r>
      <w:r w:rsidRPr="004A7ECA">
        <w:rPr>
          <w:b/>
        </w:rPr>
        <w:t>uspense</w:t>
      </w:r>
      <w:r>
        <w:t xml:space="preserve"> loans.  For </w:t>
      </w:r>
      <w:r w:rsidR="00882EFE">
        <w:rPr>
          <w:b/>
        </w:rPr>
        <w:t>S</w:t>
      </w:r>
      <w:r w:rsidRPr="004A7ECA">
        <w:rPr>
          <w:b/>
        </w:rPr>
        <w:t>uspense</w:t>
      </w:r>
      <w:r>
        <w:t xml:space="preserve"> loans, the </w:t>
      </w:r>
      <w:r w:rsidR="00882EFE" w:rsidRPr="00882EFE">
        <w:rPr>
          <w:b/>
        </w:rPr>
        <w:t>Loan Setup</w:t>
      </w:r>
      <w:r>
        <w:t xml:space="preserve"> screen will be displayed. Only one loan can be selected at a time.</w:t>
      </w:r>
    </w:p>
    <w:p w14:paraId="0A33F009" w14:textId="7F839A49" w:rsidR="002543CA" w:rsidRDefault="00FB747B" w:rsidP="001879BA">
      <w:pPr>
        <w:pStyle w:val="BodyText"/>
        <w:jc w:val="center"/>
      </w:pPr>
      <w:r>
        <w:rPr>
          <w:noProof/>
        </w:rPr>
        <w:drawing>
          <wp:inline distT="0" distB="0" distL="0" distR="0" wp14:anchorId="10E80DDD" wp14:editId="194D1E9D">
            <wp:extent cx="5943600" cy="1314450"/>
            <wp:effectExtent l="0" t="0" r="0" b="0"/>
            <wp:docPr id="2268" name="Picture 2268"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8" name="Picture 2268" descr="A screenshot of a computer&#10;&#10;Description automatically generated"/>
                    <pic:cNvPicPr/>
                  </pic:nvPicPr>
                  <pic:blipFill>
                    <a:blip r:embed="rId47"/>
                    <a:stretch>
                      <a:fillRect/>
                    </a:stretch>
                  </pic:blipFill>
                  <pic:spPr>
                    <a:xfrm>
                      <a:off x="0" y="0"/>
                      <a:ext cx="5943600" cy="1314450"/>
                    </a:xfrm>
                    <a:prstGeom prst="rect">
                      <a:avLst/>
                    </a:prstGeom>
                  </pic:spPr>
                </pic:pic>
              </a:graphicData>
            </a:graphic>
          </wp:inline>
        </w:drawing>
      </w:r>
    </w:p>
    <w:p w14:paraId="2D7A36A3" w14:textId="04DCEC4A" w:rsidR="009823AE" w:rsidRDefault="009823AE" w:rsidP="001879BA">
      <w:pPr>
        <w:pStyle w:val="FigureCaption0"/>
      </w:pPr>
      <w:r>
        <w:t xml:space="preserve"> </w:t>
      </w:r>
      <w:bookmarkStart w:id="257" w:name="_Toc74052445"/>
      <w:bookmarkStart w:id="258" w:name="_Toc90643831"/>
      <w:bookmarkStart w:id="259" w:name="_Toc230163831"/>
      <w:bookmarkStart w:id="260" w:name="_Toc31473819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rsidR="003631A6">
        <w:rPr>
          <w:noProof/>
        </w:rPr>
        <w:t>:</w:t>
      </w:r>
      <w:r>
        <w:rPr>
          <w:noProof/>
        </w:rPr>
        <w:t xml:space="preserve"> </w:t>
      </w:r>
      <w:r>
        <w:t>Navigating Search Results</w:t>
      </w:r>
      <w:bookmarkEnd w:id="257"/>
      <w:bookmarkEnd w:id="258"/>
      <w:bookmarkEnd w:id="259"/>
      <w:r>
        <w:t xml:space="preserve"> </w:t>
      </w:r>
      <w:bookmarkEnd w:id="260"/>
    </w:p>
    <w:p w14:paraId="448ED6F8" w14:textId="049D190D" w:rsidR="009823AE" w:rsidRDefault="009823AE" w:rsidP="001879BA">
      <w:pPr>
        <w:pStyle w:val="BodyText"/>
      </w:pPr>
      <w:r>
        <w:t>Most likely, any general search perform</w:t>
      </w:r>
      <w:r w:rsidR="00236D88">
        <w:t xml:space="preserve">ed </w:t>
      </w:r>
      <w:r>
        <w:t xml:space="preserve">will return more records than </w:t>
      </w:r>
      <w:r w:rsidR="00236D88">
        <w:t>the user</w:t>
      </w:r>
      <w:r>
        <w:t xml:space="preserve"> can view </w:t>
      </w:r>
      <w:r w:rsidR="00236D88">
        <w:t>at</w:t>
      </w:r>
      <w:r>
        <w:t xml:space="preserve"> one time. Likewise, for a single record, </w:t>
      </w:r>
      <w:r w:rsidR="00141D32">
        <w:t>the user</w:t>
      </w:r>
      <w:r>
        <w:t xml:space="preserve"> w</w:t>
      </w:r>
      <w:r w:rsidR="00141D32">
        <w:t>ill not</w:t>
      </w:r>
      <w:r>
        <w:t xml:space="preserve"> be able to view all the columns </w:t>
      </w:r>
      <w:r w:rsidR="00141D32">
        <w:t xml:space="preserve">displayed </w:t>
      </w:r>
      <w:r>
        <w:t>in the loan search results table</w:t>
      </w:r>
      <w:r w:rsidR="00141D32">
        <w:t>,</w:t>
      </w:r>
      <w:r>
        <w:t xml:space="preserve"> unless </w:t>
      </w:r>
      <w:r w:rsidR="00141D32">
        <w:t xml:space="preserve">the user </w:t>
      </w:r>
      <w:r>
        <w:t>use</w:t>
      </w:r>
      <w:r w:rsidR="00141D32">
        <w:t>s</w:t>
      </w:r>
      <w:r>
        <w:t xml:space="preserve"> the scroll bar at the bottom of the screen.</w:t>
      </w:r>
    </w:p>
    <w:p w14:paraId="36D9B412" w14:textId="5F903169" w:rsidR="009823AE" w:rsidRDefault="009823AE" w:rsidP="001879BA">
      <w:pPr>
        <w:pStyle w:val="BodyText"/>
      </w:pPr>
      <w:r>
        <w:t xml:space="preserve">A suite of navigation tools is located at the bottom of the loan search results screen to help </w:t>
      </w:r>
      <w:r w:rsidR="00141D32">
        <w:t>the user to</w:t>
      </w:r>
      <w:r>
        <w:t xml:space="preserve"> navigate the table and the individual rows.</w:t>
      </w:r>
    </w:p>
    <w:p w14:paraId="58DDF76C" w14:textId="52518052" w:rsidR="009823AE" w:rsidRPr="00D757EC" w:rsidRDefault="009823AE" w:rsidP="00863D8C">
      <w:pPr>
        <w:pStyle w:val="Heading4"/>
      </w:pPr>
      <w:bookmarkStart w:id="261" w:name="_Toc314660613"/>
      <w:bookmarkStart w:id="262" w:name="_Toc314752340"/>
      <w:bookmarkStart w:id="263" w:name="_Toc315633744"/>
      <w:bookmarkStart w:id="264" w:name="_Toc11334543"/>
      <w:bookmarkStart w:id="265" w:name="_Toc74051760"/>
      <w:bookmarkStart w:id="266" w:name="_Toc90643145"/>
      <w:bookmarkStart w:id="267" w:name="_Toc230163039"/>
      <w:r w:rsidRPr="00D757EC">
        <w:t>Sorting Records</w:t>
      </w:r>
      <w:bookmarkEnd w:id="261"/>
      <w:bookmarkEnd w:id="262"/>
      <w:bookmarkEnd w:id="263"/>
      <w:bookmarkEnd w:id="264"/>
      <w:bookmarkEnd w:id="265"/>
      <w:bookmarkEnd w:id="266"/>
      <w:bookmarkEnd w:id="267"/>
      <w:r w:rsidR="001A061C" w:rsidRPr="00D757EC">
        <w:fldChar w:fldCharType="begin"/>
      </w:r>
      <w:r w:rsidR="001A061C" w:rsidRPr="00D757EC">
        <w:instrText xml:space="preserve"> XE "Sorting Records" </w:instrText>
      </w:r>
      <w:r w:rsidR="001A061C" w:rsidRPr="00D757EC">
        <w:fldChar w:fldCharType="end"/>
      </w:r>
    </w:p>
    <w:p w14:paraId="5669BEC1" w14:textId="0657EFA1" w:rsidR="009823AE" w:rsidRDefault="009823AE" w:rsidP="001879BA">
      <w:pPr>
        <w:pStyle w:val="BodyText"/>
      </w:pPr>
      <w:r>
        <w:t xml:space="preserve">By default, the records in the search results table are sorted by Loan Skey number but the user can re-sort them by clicking on any column header. This will sort it in alpha or numeric order depending on the column. If </w:t>
      </w:r>
      <w:r w:rsidR="00141D32">
        <w:t>the user c</w:t>
      </w:r>
      <w:r>
        <w:t>lick</w:t>
      </w:r>
      <w:r w:rsidR="00141D32">
        <w:t>s</w:t>
      </w:r>
      <w:r>
        <w:t xml:space="preserve"> the header again, it will sort the opposite way. Some of the column headers that can be sorted by are Loan Skey, Lender Loan #, FHA Cas</w:t>
      </w:r>
      <w:r w:rsidR="00D6753D">
        <w:t>e #, Case Status, Borrower LName and Borrower F</w:t>
      </w:r>
      <w:r>
        <w:t xml:space="preserve">Name. </w:t>
      </w:r>
    </w:p>
    <w:p w14:paraId="31C7C7C2" w14:textId="149FC0C0" w:rsidR="009823AE" w:rsidRDefault="00FB747B" w:rsidP="001879BA">
      <w:pPr>
        <w:pStyle w:val="BodyText"/>
        <w:jc w:val="center"/>
      </w:pPr>
      <w:r>
        <w:rPr>
          <w:noProof/>
        </w:rPr>
        <w:drawing>
          <wp:inline distT="0" distB="0" distL="0" distR="0" wp14:anchorId="4DA5F7CA" wp14:editId="04969CD8">
            <wp:extent cx="5943600" cy="1322705"/>
            <wp:effectExtent l="0" t="0" r="0" b="0"/>
            <wp:docPr id="2267" name="Picture 2267"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7" name="Picture 2267" descr="A screenshot of a computer&#10;&#10;Description automatically generated with medium confidence"/>
                    <pic:cNvPicPr/>
                  </pic:nvPicPr>
                  <pic:blipFill>
                    <a:blip r:embed="rId48"/>
                    <a:stretch>
                      <a:fillRect/>
                    </a:stretch>
                  </pic:blipFill>
                  <pic:spPr>
                    <a:xfrm>
                      <a:off x="0" y="0"/>
                      <a:ext cx="5943600" cy="1322705"/>
                    </a:xfrm>
                    <a:prstGeom prst="rect">
                      <a:avLst/>
                    </a:prstGeom>
                  </pic:spPr>
                </pic:pic>
              </a:graphicData>
            </a:graphic>
          </wp:inline>
        </w:drawing>
      </w:r>
    </w:p>
    <w:p w14:paraId="5847288E" w14:textId="5E9F68DA" w:rsidR="009823AE" w:rsidRDefault="009823AE" w:rsidP="001879BA">
      <w:pPr>
        <w:pStyle w:val="FigureCaption0"/>
      </w:pPr>
      <w:bookmarkStart w:id="268" w:name="_Toc74052446"/>
      <w:bookmarkStart w:id="269" w:name="_Toc90643832"/>
      <w:bookmarkStart w:id="270" w:name="_Toc23016383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16</w:t>
      </w:r>
      <w:r w:rsidR="00764635">
        <w:rPr>
          <w:noProof/>
        </w:rPr>
        <w:fldChar w:fldCharType="end"/>
      </w:r>
      <w:r w:rsidR="003631A6">
        <w:rPr>
          <w:noProof/>
        </w:rPr>
        <w:t>:</w:t>
      </w:r>
      <w:r>
        <w:rPr>
          <w:noProof/>
        </w:rPr>
        <w:t xml:space="preserve"> </w:t>
      </w:r>
      <w:r w:rsidR="009C56A5">
        <w:t>Sorting</w:t>
      </w:r>
      <w:r>
        <w:t xml:space="preserve"> Search Results</w:t>
      </w:r>
      <w:bookmarkEnd w:id="268"/>
      <w:bookmarkEnd w:id="269"/>
      <w:bookmarkEnd w:id="270"/>
      <w:r>
        <w:t xml:space="preserve"> </w:t>
      </w:r>
    </w:p>
    <w:p w14:paraId="3CEBA993" w14:textId="68C74DC9" w:rsidR="009823AE" w:rsidRPr="00D757EC" w:rsidRDefault="003631A6" w:rsidP="00863D8C">
      <w:pPr>
        <w:pStyle w:val="Heading4"/>
      </w:pPr>
      <w:bookmarkStart w:id="271" w:name="_Toc314660614"/>
      <w:bookmarkStart w:id="272" w:name="_Toc314752341"/>
      <w:bookmarkStart w:id="273" w:name="_Toc315633745"/>
      <w:bookmarkStart w:id="274" w:name="_Toc11334544"/>
      <w:bookmarkStart w:id="275" w:name="_Toc74051761"/>
      <w:bookmarkStart w:id="276" w:name="_Toc90643146"/>
      <w:bookmarkStart w:id="277" w:name="_Toc230163040"/>
      <w:r w:rsidRPr="00D757EC">
        <w:t>To See all the Columns in the T</w:t>
      </w:r>
      <w:r w:rsidR="009823AE" w:rsidRPr="00D757EC">
        <w:t>able</w:t>
      </w:r>
      <w:bookmarkEnd w:id="271"/>
      <w:bookmarkEnd w:id="272"/>
      <w:bookmarkEnd w:id="273"/>
      <w:bookmarkEnd w:id="274"/>
      <w:bookmarkEnd w:id="275"/>
      <w:bookmarkEnd w:id="276"/>
      <w:bookmarkEnd w:id="277"/>
    </w:p>
    <w:p w14:paraId="05AF93CF" w14:textId="75E09DF5" w:rsidR="003631A6" w:rsidRPr="003631A6" w:rsidRDefault="003631A6" w:rsidP="00C216F5">
      <w:pPr>
        <w:pStyle w:val="BodyText"/>
      </w:pPr>
      <w:r>
        <w:t xml:space="preserve">To see the remaining columns displayed in the </w:t>
      </w:r>
      <w:r w:rsidRPr="003631A6">
        <w:rPr>
          <w:b/>
        </w:rPr>
        <w:t>Loan Search Results</w:t>
      </w:r>
      <w:r>
        <w:t xml:space="preserve"> section, click and drag the horizontal scroll bar</w:t>
      </w:r>
      <w:r w:rsidR="00D6753D">
        <w:t xml:space="preserve"> to the right</w:t>
      </w:r>
      <w:r>
        <w:t>.</w:t>
      </w:r>
    </w:p>
    <w:p w14:paraId="2053BF13" w14:textId="7E39780B" w:rsidR="003631A6" w:rsidRDefault="00384FB9" w:rsidP="001879BA">
      <w:pPr>
        <w:pStyle w:val="BodyText"/>
      </w:pPr>
      <w:r>
        <w:rPr>
          <w:noProof/>
        </w:rPr>
        <w:drawing>
          <wp:inline distT="0" distB="0" distL="0" distR="0" wp14:anchorId="489E48B2" wp14:editId="1C36C8DD">
            <wp:extent cx="5943600" cy="167640"/>
            <wp:effectExtent l="0" t="0" r="0" b="3810"/>
            <wp:docPr id="2256" name="Picture 2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9"/>
                    <a:stretch>
                      <a:fillRect/>
                    </a:stretch>
                  </pic:blipFill>
                  <pic:spPr>
                    <a:xfrm>
                      <a:off x="0" y="0"/>
                      <a:ext cx="5943600" cy="167640"/>
                    </a:xfrm>
                    <a:prstGeom prst="rect">
                      <a:avLst/>
                    </a:prstGeom>
                  </pic:spPr>
                </pic:pic>
              </a:graphicData>
            </a:graphic>
          </wp:inline>
        </w:drawing>
      </w:r>
    </w:p>
    <w:p w14:paraId="69CE8CB9" w14:textId="2FBBAAD3" w:rsidR="003631A6" w:rsidRDefault="003631A6" w:rsidP="001879BA">
      <w:pPr>
        <w:pStyle w:val="FigureCaption0"/>
      </w:pPr>
      <w:bookmarkStart w:id="278" w:name="_Toc74052447"/>
      <w:bookmarkStart w:id="279" w:name="_Toc90643833"/>
      <w:bookmarkStart w:id="280" w:name="_Toc23016383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17</w:t>
      </w:r>
      <w:r w:rsidR="00764635">
        <w:rPr>
          <w:noProof/>
        </w:rPr>
        <w:fldChar w:fldCharType="end"/>
      </w:r>
      <w:r>
        <w:rPr>
          <w:noProof/>
        </w:rPr>
        <w:t xml:space="preserve">: </w:t>
      </w:r>
      <w:r>
        <w:t xml:space="preserve">Navigating Search Results </w:t>
      </w:r>
      <w:r w:rsidR="001E04EF">
        <w:t>– Horizontal Bar</w:t>
      </w:r>
      <w:bookmarkEnd w:id="278"/>
      <w:bookmarkEnd w:id="279"/>
      <w:bookmarkEnd w:id="280"/>
    </w:p>
    <w:p w14:paraId="0CD1E03E" w14:textId="77777777" w:rsidR="009823AE" w:rsidRPr="00D757EC" w:rsidRDefault="009823AE" w:rsidP="00863D8C">
      <w:pPr>
        <w:pStyle w:val="Heading4"/>
      </w:pPr>
      <w:bookmarkStart w:id="281" w:name="_Toc314660615"/>
      <w:bookmarkStart w:id="282" w:name="_Toc314752342"/>
      <w:bookmarkStart w:id="283" w:name="_Toc315633746"/>
      <w:bookmarkStart w:id="284" w:name="_Toc11334545"/>
      <w:bookmarkStart w:id="285" w:name="_Toc74051762"/>
      <w:bookmarkStart w:id="286" w:name="_Toc90643147"/>
      <w:bookmarkStart w:id="287" w:name="_Toc230163041"/>
      <w:bookmarkStart w:id="288" w:name="_Toc304450226"/>
      <w:r w:rsidRPr="00D757EC">
        <w:t>Scrolling by Page</w:t>
      </w:r>
      <w:bookmarkEnd w:id="281"/>
      <w:bookmarkEnd w:id="282"/>
      <w:bookmarkEnd w:id="283"/>
      <w:bookmarkEnd w:id="284"/>
      <w:bookmarkEnd w:id="285"/>
      <w:bookmarkEnd w:id="286"/>
      <w:bookmarkEnd w:id="287"/>
    </w:p>
    <w:p w14:paraId="6A945322" w14:textId="77777777" w:rsidR="009823AE" w:rsidRDefault="009823AE" w:rsidP="001879BA">
      <w:pPr>
        <w:pStyle w:val="BodyText"/>
      </w:pPr>
      <w:r>
        <w:t xml:space="preserve">To scroll down page by page, or to the very last or first page in the table, click the arrow buttons in the bottom left of the screen. Clicking the arrow to the far right will take </w:t>
      </w:r>
      <w:r w:rsidR="00141D32">
        <w:t>the user</w:t>
      </w:r>
      <w:r>
        <w:t xml:space="preserve"> to the last page. Clicking the arrow to the far left will take </w:t>
      </w:r>
      <w:r w:rsidR="00141D32">
        <w:t>the user</w:t>
      </w:r>
      <w:r>
        <w:t xml:space="preserve"> back to the first page. The arrows in the middle will take </w:t>
      </w:r>
      <w:r w:rsidR="00141D32">
        <w:t>the user</w:t>
      </w:r>
      <w:r>
        <w:t xml:space="preserve"> to the previous or subsequent page.</w:t>
      </w:r>
    </w:p>
    <w:p w14:paraId="5C7B78A3" w14:textId="64EF66F0" w:rsidR="00A7338C" w:rsidRDefault="00A7338C" w:rsidP="001879BA">
      <w:pPr>
        <w:pStyle w:val="BodyText"/>
        <w:jc w:val="center"/>
      </w:pPr>
      <w:r>
        <w:rPr>
          <w:rFonts w:cstheme="minorHAnsi"/>
          <w:noProof/>
          <w:sz w:val="20"/>
          <w:szCs w:val="20"/>
        </w:rPr>
        <w:drawing>
          <wp:inline distT="0" distB="0" distL="0" distR="0" wp14:anchorId="17E69780" wp14:editId="55067CB6">
            <wp:extent cx="1247619" cy="428571"/>
            <wp:effectExtent l="0" t="0" r="0" b="0"/>
            <wp:docPr id="2553" name="Picture 2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1247619" cy="428571"/>
                    </a:xfrm>
                    <a:prstGeom prst="rect">
                      <a:avLst/>
                    </a:prstGeom>
                  </pic:spPr>
                </pic:pic>
              </a:graphicData>
            </a:graphic>
          </wp:inline>
        </w:drawing>
      </w:r>
      <w:r w:rsidR="00E424DC" w:rsidRPr="001879BA" w:rsidDel="00E424DC">
        <w:rPr>
          <w:noProof/>
          <w:lang w:bidi="ar-SA"/>
        </w:rPr>
        <w:t xml:space="preserve"> </w:t>
      </w:r>
    </w:p>
    <w:p w14:paraId="39D660BA" w14:textId="5F5C8C4D" w:rsidR="009823AE" w:rsidRDefault="009823AE" w:rsidP="001879BA">
      <w:pPr>
        <w:pStyle w:val="FigureCaption0"/>
      </w:pPr>
      <w:bookmarkStart w:id="289" w:name="_Toc74052448"/>
      <w:bookmarkStart w:id="290" w:name="_Toc90643834"/>
      <w:bookmarkStart w:id="291" w:name="_Toc23016383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18</w:t>
      </w:r>
      <w:r w:rsidR="00764635">
        <w:rPr>
          <w:noProof/>
        </w:rPr>
        <w:fldChar w:fldCharType="end"/>
      </w:r>
      <w:r>
        <w:rPr>
          <w:noProof/>
        </w:rPr>
        <w:t>: Scrolling by Page</w:t>
      </w:r>
      <w:bookmarkEnd w:id="289"/>
      <w:bookmarkEnd w:id="290"/>
      <w:bookmarkEnd w:id="291"/>
    </w:p>
    <w:p w14:paraId="7049A432" w14:textId="77777777" w:rsidR="009823AE" w:rsidRPr="00D757EC" w:rsidRDefault="009823AE" w:rsidP="00863D8C">
      <w:pPr>
        <w:pStyle w:val="Heading4"/>
      </w:pPr>
      <w:bookmarkStart w:id="292" w:name="_Toc314660616"/>
      <w:bookmarkStart w:id="293" w:name="_Toc314752343"/>
      <w:bookmarkStart w:id="294" w:name="_Toc315633747"/>
      <w:bookmarkStart w:id="295" w:name="_Toc11334546"/>
      <w:bookmarkStart w:id="296" w:name="_Toc74051763"/>
      <w:bookmarkStart w:id="297" w:name="_Toc90643148"/>
      <w:bookmarkStart w:id="298" w:name="_Toc230163042"/>
      <w:r w:rsidRPr="00D757EC">
        <w:t>Navigating by Specific Page Number</w:t>
      </w:r>
      <w:bookmarkEnd w:id="292"/>
      <w:bookmarkEnd w:id="293"/>
      <w:bookmarkEnd w:id="294"/>
      <w:bookmarkEnd w:id="295"/>
      <w:bookmarkEnd w:id="296"/>
      <w:bookmarkEnd w:id="297"/>
      <w:bookmarkEnd w:id="298"/>
    </w:p>
    <w:bookmarkEnd w:id="288"/>
    <w:p w14:paraId="542D1031" w14:textId="57C38394" w:rsidR="009823AE" w:rsidRDefault="009823AE" w:rsidP="001879BA">
      <w:pPr>
        <w:pStyle w:val="BodyText"/>
      </w:pPr>
      <w:r>
        <w:t xml:space="preserve">To go to a specific page, enter the value beside the field page and click </w:t>
      </w:r>
      <w:r w:rsidRPr="00142A3A">
        <w:rPr>
          <w:b/>
        </w:rPr>
        <w:t>Go</w:t>
      </w:r>
      <w:r>
        <w:t>.  To select the results per page</w:t>
      </w:r>
      <w:r w:rsidR="00D6753D">
        <w:t>,</w:t>
      </w:r>
      <w:r>
        <w:t xml:space="preserve"> enter the value (max of 300) beside the field </w:t>
      </w:r>
      <w:r w:rsidRPr="00142A3A">
        <w:rPr>
          <w:b/>
        </w:rPr>
        <w:t>results per page</w:t>
      </w:r>
      <w:r>
        <w:t xml:space="preserve"> and click </w:t>
      </w:r>
      <w:r w:rsidR="00D6753D" w:rsidRPr="00D6753D">
        <w:rPr>
          <w:b/>
        </w:rPr>
        <w:t>Go</w:t>
      </w:r>
      <w:r w:rsidR="00D6753D">
        <w:t>.</w:t>
      </w:r>
    </w:p>
    <w:p w14:paraId="5FD31592" w14:textId="5D73ACBC" w:rsidR="009823AE" w:rsidRDefault="00E424DC" w:rsidP="001879BA">
      <w:pPr>
        <w:pStyle w:val="BodyText"/>
        <w:jc w:val="center"/>
      </w:pPr>
      <w:r w:rsidRPr="00E424DC">
        <w:rPr>
          <w:noProof/>
        </w:rPr>
        <w:t xml:space="preserve"> </w:t>
      </w:r>
      <w:r w:rsidR="00A7338C">
        <w:rPr>
          <w:noProof/>
        </w:rPr>
        <w:drawing>
          <wp:inline distT="0" distB="0" distL="0" distR="0" wp14:anchorId="652EAB6B" wp14:editId="4A730708">
            <wp:extent cx="3742857" cy="400000"/>
            <wp:effectExtent l="0" t="0" r="0" b="635"/>
            <wp:docPr id="2554" name="Picture 25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3742857" cy="400000"/>
                    </a:xfrm>
                    <a:prstGeom prst="rect">
                      <a:avLst/>
                    </a:prstGeom>
                  </pic:spPr>
                </pic:pic>
              </a:graphicData>
            </a:graphic>
          </wp:inline>
        </w:drawing>
      </w:r>
    </w:p>
    <w:p w14:paraId="3FEF5FDA" w14:textId="05286478" w:rsidR="009823AE" w:rsidRDefault="0089139F" w:rsidP="001879BA">
      <w:pPr>
        <w:pStyle w:val="FigureCaption0"/>
      </w:pPr>
      <w:bookmarkStart w:id="299" w:name="_Toc74052449"/>
      <w:bookmarkStart w:id="300" w:name="_Toc90643835"/>
      <w:bookmarkStart w:id="301" w:name="_Toc23016383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19</w:t>
      </w:r>
      <w:r w:rsidR="00764635">
        <w:rPr>
          <w:noProof/>
        </w:rPr>
        <w:fldChar w:fldCharType="end"/>
      </w:r>
      <w:r w:rsidR="009823AE">
        <w:rPr>
          <w:noProof/>
        </w:rPr>
        <w:t>: Navigating by Specific Page Number</w:t>
      </w:r>
      <w:bookmarkEnd w:id="299"/>
      <w:bookmarkEnd w:id="300"/>
      <w:bookmarkEnd w:id="301"/>
    </w:p>
    <w:p w14:paraId="5D3CF18E" w14:textId="77777777" w:rsidR="009823AE" w:rsidRPr="00D757EC" w:rsidRDefault="009823AE" w:rsidP="00863D8C">
      <w:pPr>
        <w:pStyle w:val="Heading4"/>
      </w:pPr>
      <w:bookmarkStart w:id="302" w:name="_Toc304450227"/>
      <w:bookmarkStart w:id="303" w:name="_Toc314660617"/>
      <w:bookmarkStart w:id="304" w:name="_Toc314752344"/>
      <w:bookmarkStart w:id="305" w:name="_Toc315633748"/>
      <w:bookmarkStart w:id="306" w:name="_Toc11334547"/>
      <w:bookmarkStart w:id="307" w:name="_Toc74051764"/>
      <w:bookmarkStart w:id="308" w:name="_Toc90643149"/>
      <w:bookmarkStart w:id="309" w:name="_Toc230163043"/>
      <w:r w:rsidRPr="00D757EC">
        <w:t>Viewing the Number of Records Returned in a Query</w:t>
      </w:r>
      <w:bookmarkEnd w:id="302"/>
      <w:bookmarkEnd w:id="303"/>
      <w:bookmarkEnd w:id="304"/>
      <w:bookmarkEnd w:id="305"/>
      <w:bookmarkEnd w:id="306"/>
      <w:bookmarkEnd w:id="307"/>
      <w:bookmarkEnd w:id="308"/>
      <w:bookmarkEnd w:id="309"/>
    </w:p>
    <w:p w14:paraId="060BB9BE" w14:textId="77777777" w:rsidR="009823AE" w:rsidRDefault="009823AE" w:rsidP="001879BA">
      <w:pPr>
        <w:pStyle w:val="BodyText"/>
      </w:pPr>
      <w:r w:rsidRPr="001F19A7">
        <w:rPr>
          <w:szCs w:val="24"/>
        </w:rPr>
        <w:t>View</w:t>
      </w:r>
      <w:r>
        <w:rPr>
          <w:b/>
          <w:sz w:val="28"/>
          <w:szCs w:val="28"/>
        </w:rPr>
        <w:t xml:space="preserve"> </w:t>
      </w:r>
      <w:r w:rsidRPr="00DF16B8">
        <w:t>the total record count</w:t>
      </w:r>
      <w:r>
        <w:t xml:space="preserve"> i</w:t>
      </w:r>
      <w:r w:rsidRPr="00683BA4">
        <w:rPr>
          <w:szCs w:val="24"/>
        </w:rPr>
        <w:t xml:space="preserve">n the lower right corner </w:t>
      </w:r>
      <w:r>
        <w:rPr>
          <w:szCs w:val="24"/>
        </w:rPr>
        <w:t>at</w:t>
      </w:r>
      <w:r w:rsidRPr="00DF16B8">
        <w:t xml:space="preserve"> the bottom of the </w:t>
      </w:r>
      <w:r w:rsidRPr="00C24506">
        <w:rPr>
          <w:b/>
        </w:rPr>
        <w:t>Search Results</w:t>
      </w:r>
      <w:r w:rsidRPr="00DF16B8">
        <w:t xml:space="preserve"> </w:t>
      </w:r>
      <w:r>
        <w:t xml:space="preserve">section. </w:t>
      </w:r>
    </w:p>
    <w:p w14:paraId="0AE169BF" w14:textId="0D9BEC59" w:rsidR="009823AE" w:rsidRDefault="00E424DC" w:rsidP="001879BA">
      <w:pPr>
        <w:pStyle w:val="BodyText"/>
        <w:jc w:val="center"/>
      </w:pPr>
      <w:r w:rsidRPr="00E424DC">
        <w:rPr>
          <w:noProof/>
        </w:rPr>
        <w:t xml:space="preserve"> </w:t>
      </w:r>
      <w:r w:rsidR="00384FB9">
        <w:rPr>
          <w:noProof/>
        </w:rPr>
        <w:drawing>
          <wp:inline distT="0" distB="0" distL="0" distR="0" wp14:anchorId="59826224" wp14:editId="79FBEF64">
            <wp:extent cx="847619" cy="390476"/>
            <wp:effectExtent l="0" t="0" r="0" b="0"/>
            <wp:docPr id="2220" name="Picture 2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2"/>
                    <a:stretch>
                      <a:fillRect/>
                    </a:stretch>
                  </pic:blipFill>
                  <pic:spPr>
                    <a:xfrm>
                      <a:off x="0" y="0"/>
                      <a:ext cx="847619" cy="390476"/>
                    </a:xfrm>
                    <a:prstGeom prst="rect">
                      <a:avLst/>
                    </a:prstGeom>
                  </pic:spPr>
                </pic:pic>
              </a:graphicData>
            </a:graphic>
          </wp:inline>
        </w:drawing>
      </w:r>
    </w:p>
    <w:p w14:paraId="04A26EF3" w14:textId="6C96F7A1" w:rsidR="009823AE" w:rsidRDefault="0089139F" w:rsidP="001879BA">
      <w:pPr>
        <w:pStyle w:val="FigureCaption0"/>
      </w:pPr>
      <w:bookmarkStart w:id="310" w:name="_Toc74052450"/>
      <w:bookmarkStart w:id="311" w:name="_Toc90643836"/>
      <w:bookmarkStart w:id="312" w:name="_Toc23016383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20</w:t>
      </w:r>
      <w:r w:rsidR="00764635">
        <w:rPr>
          <w:noProof/>
        </w:rPr>
        <w:fldChar w:fldCharType="end"/>
      </w:r>
      <w:r>
        <w:rPr>
          <w:noProof/>
        </w:rPr>
        <w:t>:</w:t>
      </w:r>
      <w:r w:rsidR="009823AE">
        <w:rPr>
          <w:noProof/>
        </w:rPr>
        <w:t xml:space="preserve"> Viewing the Number of Records Returned</w:t>
      </w:r>
      <w:bookmarkEnd w:id="310"/>
      <w:bookmarkEnd w:id="311"/>
      <w:bookmarkEnd w:id="312"/>
    </w:p>
    <w:p w14:paraId="66871A58" w14:textId="77777777" w:rsidR="009823AE" w:rsidRDefault="009823AE" w:rsidP="00F874DE">
      <w:pPr>
        <w:pStyle w:val="Heading3"/>
        <w:ind w:left="1080" w:hanging="1080"/>
        <w:jc w:val="both"/>
      </w:pPr>
      <w:bookmarkStart w:id="313" w:name="_Toc294109239"/>
      <w:bookmarkStart w:id="314" w:name="_Toc294264525"/>
      <w:bookmarkStart w:id="315" w:name="_Toc295485189"/>
      <w:bookmarkStart w:id="316" w:name="_Toc304450229"/>
      <w:bookmarkStart w:id="317" w:name="_Toc314660618"/>
      <w:bookmarkStart w:id="318" w:name="_Toc314752345"/>
      <w:bookmarkStart w:id="319" w:name="_Toc315633749"/>
      <w:bookmarkStart w:id="320" w:name="_Toc11334548"/>
      <w:bookmarkStart w:id="321" w:name="_Toc74051765"/>
      <w:bookmarkStart w:id="322" w:name="_Toc90643150"/>
      <w:bookmarkStart w:id="323" w:name="_Toc230163044"/>
      <w:r w:rsidRPr="002B031C">
        <w:t>Export</w:t>
      </w:r>
      <w:r>
        <w:t>ing Loan Search R</w:t>
      </w:r>
      <w:r w:rsidRPr="002B031C">
        <w:t xml:space="preserve">esults to </w:t>
      </w:r>
      <w:r>
        <w:t>E</w:t>
      </w:r>
      <w:r w:rsidRPr="002B031C">
        <w:t>xcel</w:t>
      </w:r>
      <w:bookmarkEnd w:id="313"/>
      <w:bookmarkEnd w:id="314"/>
      <w:bookmarkEnd w:id="315"/>
      <w:bookmarkEnd w:id="316"/>
      <w:bookmarkEnd w:id="317"/>
      <w:bookmarkEnd w:id="318"/>
      <w:bookmarkEnd w:id="319"/>
      <w:bookmarkEnd w:id="320"/>
      <w:bookmarkEnd w:id="321"/>
      <w:bookmarkEnd w:id="322"/>
      <w:bookmarkEnd w:id="323"/>
    </w:p>
    <w:p w14:paraId="680A9967" w14:textId="53F38FE3" w:rsidR="009823AE" w:rsidRPr="002B031C" w:rsidRDefault="009823AE" w:rsidP="001879BA">
      <w:pPr>
        <w:pStyle w:val="BodyText"/>
      </w:pPr>
      <w:r>
        <w:t xml:space="preserve">The </w:t>
      </w:r>
      <w:r w:rsidRPr="00BC6B5E">
        <w:rPr>
          <w:b/>
        </w:rPr>
        <w:t>Export to Excel</w:t>
      </w:r>
      <w:r>
        <w:t xml:space="preserve"> link will allow the user to export their </w:t>
      </w:r>
      <w:r w:rsidRPr="00BC6B5E">
        <w:rPr>
          <w:b/>
        </w:rPr>
        <w:t>Loan Search</w:t>
      </w:r>
      <w:r>
        <w:t xml:space="preserve"> results to excel (Max of 1</w:t>
      </w:r>
      <w:r w:rsidR="00D2793F">
        <w:t>6</w:t>
      </w:r>
      <w:r>
        <w:t>0,000).</w:t>
      </w:r>
      <w:r w:rsidRPr="002B031C">
        <w:fldChar w:fldCharType="begin"/>
      </w:r>
      <w:r w:rsidRPr="002B031C">
        <w:instrText xml:space="preserve"> XE “</w:instrText>
      </w:r>
      <w:r w:rsidR="00AE371B">
        <w:instrText>E</w:instrText>
      </w:r>
      <w:r w:rsidR="00BF014F">
        <w:instrText>xport R</w:instrText>
      </w:r>
      <w:r w:rsidRPr="002B031C">
        <w:instrText xml:space="preserve">esults to Excel” </w:instrText>
      </w:r>
      <w:r w:rsidRPr="002B031C">
        <w:fldChar w:fldCharType="end"/>
      </w:r>
    </w:p>
    <w:p w14:paraId="79ABF2C9" w14:textId="3BD232F2" w:rsidR="009823AE" w:rsidRDefault="00E424DC" w:rsidP="001879BA">
      <w:pPr>
        <w:pStyle w:val="BodyText"/>
        <w:jc w:val="center"/>
      </w:pPr>
      <w:r w:rsidRPr="00E424DC">
        <w:rPr>
          <w:noProof/>
        </w:rPr>
        <w:t xml:space="preserve"> </w:t>
      </w:r>
      <w:r w:rsidR="00384FB9">
        <w:rPr>
          <w:noProof/>
        </w:rPr>
        <w:drawing>
          <wp:inline distT="0" distB="0" distL="0" distR="0" wp14:anchorId="246CFB20" wp14:editId="2B029E09">
            <wp:extent cx="5943600" cy="1322705"/>
            <wp:effectExtent l="0" t="0" r="0" b="0"/>
            <wp:docPr id="2191" name="Picture 219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1" name="Picture 2191" descr="A screenshot of a computer&#10;&#10;Description automatically generated with medium confidence"/>
                    <pic:cNvPicPr/>
                  </pic:nvPicPr>
                  <pic:blipFill>
                    <a:blip r:embed="rId53"/>
                    <a:stretch>
                      <a:fillRect/>
                    </a:stretch>
                  </pic:blipFill>
                  <pic:spPr>
                    <a:xfrm>
                      <a:off x="0" y="0"/>
                      <a:ext cx="5943600" cy="1322705"/>
                    </a:xfrm>
                    <a:prstGeom prst="rect">
                      <a:avLst/>
                    </a:prstGeom>
                  </pic:spPr>
                </pic:pic>
              </a:graphicData>
            </a:graphic>
          </wp:inline>
        </w:drawing>
      </w:r>
    </w:p>
    <w:p w14:paraId="548DF836" w14:textId="25E74C60" w:rsidR="009823AE" w:rsidRDefault="0089139F" w:rsidP="0089139F">
      <w:pPr>
        <w:pStyle w:val="FigureCaption0"/>
      </w:pPr>
      <w:bookmarkStart w:id="324" w:name="_Toc314738198"/>
      <w:bookmarkStart w:id="325" w:name="_Toc74052451"/>
      <w:bookmarkStart w:id="326" w:name="_Toc90643837"/>
      <w:bookmarkStart w:id="327" w:name="_Toc23016383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rPr>
          <w:noProof/>
        </w:rPr>
        <w:t>:</w:t>
      </w:r>
      <w:r w:rsidR="009823AE">
        <w:rPr>
          <w:noProof/>
        </w:rPr>
        <w:t xml:space="preserve"> Exporting Loan Search Results to Excel</w:t>
      </w:r>
      <w:bookmarkEnd w:id="324"/>
      <w:bookmarkEnd w:id="325"/>
      <w:bookmarkEnd w:id="326"/>
      <w:bookmarkEnd w:id="327"/>
    </w:p>
    <w:p w14:paraId="65781EBC" w14:textId="77777777" w:rsidR="009823AE" w:rsidRDefault="009823AE" w:rsidP="001879BA">
      <w:pPr>
        <w:pStyle w:val="BodyText"/>
      </w:pPr>
      <w:r>
        <w:t>To export the Search Results table to Excel:</w:t>
      </w:r>
    </w:p>
    <w:p w14:paraId="4C3FFA72" w14:textId="77777777" w:rsidR="009823AE" w:rsidRDefault="009823AE" w:rsidP="006C3C3F">
      <w:pPr>
        <w:pStyle w:val="OrderedList"/>
        <w:numPr>
          <w:ilvl w:val="0"/>
          <w:numId w:val="121"/>
        </w:numPr>
        <w:jc w:val="both"/>
      </w:pPr>
      <w:r w:rsidRPr="004A7ECA">
        <w:t>Click</w:t>
      </w:r>
      <w:r w:rsidRPr="006B5A0D">
        <w:t xml:space="preserve"> </w:t>
      </w:r>
      <w:r>
        <w:t xml:space="preserve">the </w:t>
      </w:r>
      <w:r w:rsidRPr="005E627E">
        <w:rPr>
          <w:b/>
          <w:bCs/>
        </w:rPr>
        <w:t>Export to Excel</w:t>
      </w:r>
      <w:r>
        <w:t xml:space="preserve"> link at the top left of the list of the </w:t>
      </w:r>
      <w:r w:rsidRPr="006B5A0D">
        <w:t>Search</w:t>
      </w:r>
      <w:r>
        <w:t xml:space="preserve"> results</w:t>
      </w:r>
    </w:p>
    <w:p w14:paraId="4D77D3AF" w14:textId="77777777" w:rsidR="009823AE" w:rsidRPr="00E803B3" w:rsidRDefault="009823AE" w:rsidP="006C3C3F">
      <w:pPr>
        <w:pStyle w:val="OrderedList"/>
        <w:numPr>
          <w:ilvl w:val="0"/>
          <w:numId w:val="121"/>
        </w:numPr>
        <w:jc w:val="both"/>
      </w:pPr>
      <w:r>
        <w:t xml:space="preserve">On the File Download dialog box, </w:t>
      </w:r>
      <w:r w:rsidRPr="004A7ECA">
        <w:t>click</w:t>
      </w:r>
      <w:r>
        <w:t xml:space="preserve"> </w:t>
      </w:r>
      <w:r w:rsidRPr="005E627E">
        <w:rPr>
          <w:b/>
          <w:bCs/>
        </w:rPr>
        <w:t>Open</w:t>
      </w:r>
      <w:r>
        <w:t xml:space="preserve"> to export the search results to Excel.</w:t>
      </w:r>
    </w:p>
    <w:p w14:paraId="0900CC7A" w14:textId="4DBD6905" w:rsidR="009823AE" w:rsidRDefault="009823AE" w:rsidP="006C3C3F">
      <w:pPr>
        <w:pStyle w:val="OrderedList"/>
        <w:numPr>
          <w:ilvl w:val="0"/>
          <w:numId w:val="121"/>
        </w:numPr>
        <w:jc w:val="both"/>
      </w:pPr>
      <w:r w:rsidRPr="00BA2B86">
        <w:t>View or modify</w:t>
      </w:r>
      <w:r w:rsidR="001A7B96">
        <w:t xml:space="preserve"> </w:t>
      </w:r>
      <w:r>
        <w:t xml:space="preserve">the search results when Excel opens a file. </w:t>
      </w:r>
    </w:p>
    <w:p w14:paraId="7EB10702" w14:textId="6866293D" w:rsidR="009823AE" w:rsidRDefault="009823AE" w:rsidP="006C3C3F">
      <w:pPr>
        <w:pStyle w:val="OrderedList"/>
        <w:numPr>
          <w:ilvl w:val="0"/>
          <w:numId w:val="121"/>
        </w:numPr>
        <w:jc w:val="both"/>
      </w:pPr>
      <w:r w:rsidRPr="004A7ECA">
        <w:t>Click</w:t>
      </w:r>
      <w:r>
        <w:t xml:space="preserve"> </w:t>
      </w:r>
      <w:r w:rsidRPr="005E627E">
        <w:rPr>
          <w:b/>
          <w:bCs/>
        </w:rPr>
        <w:t>Save</w:t>
      </w:r>
      <w:r w:rsidRPr="005E627E">
        <w:t xml:space="preserve"> </w:t>
      </w:r>
      <w:r>
        <w:t>option to save the file to the desired location</w:t>
      </w:r>
      <w:r w:rsidRPr="005E627E">
        <w:t>.</w:t>
      </w:r>
    </w:p>
    <w:p w14:paraId="3248E7CC" w14:textId="77777777" w:rsidR="00D900B0" w:rsidRPr="00D231B4" w:rsidRDefault="00D900B0" w:rsidP="00D900B0">
      <w:pPr>
        <w:pStyle w:val="OrderedList"/>
        <w:jc w:val="both"/>
      </w:pPr>
    </w:p>
    <w:p w14:paraId="6866DBC0" w14:textId="7B5C84F0" w:rsidR="009823AE" w:rsidRDefault="00D2793F" w:rsidP="00F874DE">
      <w:pPr>
        <w:pStyle w:val="Heading3"/>
        <w:ind w:left="1080" w:hanging="1080"/>
        <w:jc w:val="both"/>
      </w:pPr>
      <w:bookmarkStart w:id="328" w:name="_Toc315633750"/>
      <w:bookmarkStart w:id="329" w:name="_Toc11334549"/>
      <w:bookmarkStart w:id="330" w:name="_Toc74051766"/>
      <w:bookmarkStart w:id="331" w:name="_Toc90643151"/>
      <w:bookmarkStart w:id="332" w:name="_Toc230163045"/>
      <w:r>
        <w:t>Left Menu</w:t>
      </w:r>
      <w:r w:rsidR="009823AE">
        <w:t xml:space="preserve"> and </w:t>
      </w:r>
      <w:bookmarkEnd w:id="328"/>
      <w:r w:rsidR="000E443B">
        <w:t>Loan Balance Screen</w:t>
      </w:r>
      <w:bookmarkEnd w:id="329"/>
      <w:bookmarkEnd w:id="330"/>
      <w:bookmarkEnd w:id="331"/>
      <w:bookmarkEnd w:id="332"/>
    </w:p>
    <w:p w14:paraId="4D093089" w14:textId="57EE0E32" w:rsidR="009823AE" w:rsidRDefault="009823AE" w:rsidP="001879BA">
      <w:pPr>
        <w:pStyle w:val="BodyText"/>
      </w:pPr>
      <w:r>
        <w:t xml:space="preserve">From the </w:t>
      </w:r>
      <w:r w:rsidRPr="00BC6B5E">
        <w:rPr>
          <w:b/>
        </w:rPr>
        <w:t>Home</w:t>
      </w:r>
      <w:r>
        <w:t xml:space="preserve"> screen, click on a recently viewed loan to display the </w:t>
      </w:r>
      <w:r w:rsidRPr="00BC6B5E">
        <w:rPr>
          <w:b/>
        </w:rPr>
        <w:t>Loan Balance</w:t>
      </w:r>
      <w:r>
        <w:t xml:space="preserve"> screen. User can also click on any loan to take them to the </w:t>
      </w:r>
      <w:r w:rsidRPr="00BC6B5E">
        <w:rPr>
          <w:b/>
        </w:rPr>
        <w:t>Loan Balance</w:t>
      </w:r>
      <w:r>
        <w:t xml:space="preserve"> screen.</w:t>
      </w:r>
    </w:p>
    <w:p w14:paraId="62A3792A" w14:textId="77777777" w:rsidR="00006EC7" w:rsidRDefault="00006EC7" w:rsidP="001879BA">
      <w:pPr>
        <w:pStyle w:val="BodyText"/>
      </w:pPr>
    </w:p>
    <w:p w14:paraId="7497E529" w14:textId="716C3C69" w:rsidR="009823AE" w:rsidRDefault="00FE01EE" w:rsidP="00D900B0">
      <w:pPr>
        <w:pStyle w:val="UnorderedList"/>
      </w:pPr>
      <w:r>
        <w:t xml:space="preserve">Left </w:t>
      </w:r>
      <w:r w:rsidR="009823AE">
        <w:t xml:space="preserve">Menu (Arrow- 1): </w:t>
      </w:r>
    </w:p>
    <w:p w14:paraId="023F5D98" w14:textId="77167060" w:rsidR="009823AE" w:rsidRDefault="009823AE" w:rsidP="006C3C3F">
      <w:pPr>
        <w:pStyle w:val="UnorderedListIndent"/>
        <w:numPr>
          <w:ilvl w:val="1"/>
          <w:numId w:val="39"/>
        </w:numPr>
        <w:jc w:val="both"/>
      </w:pPr>
      <w:r>
        <w:t xml:space="preserve">There are up to </w:t>
      </w:r>
      <w:r w:rsidR="008A2E05">
        <w:t>nine</w:t>
      </w:r>
      <w:r w:rsidR="008A2E05" w:rsidRPr="00FF4A37">
        <w:t xml:space="preserve"> </w:t>
      </w:r>
      <w:r w:rsidRPr="00FF4A37">
        <w:t xml:space="preserve">Servicing Module </w:t>
      </w:r>
      <w:r>
        <w:t>tabs</w:t>
      </w:r>
      <w:r w:rsidRPr="00FF4A37">
        <w:t xml:space="preserve"> available</w:t>
      </w:r>
      <w:r>
        <w:t xml:space="preserve"> for selection</w:t>
      </w:r>
      <w:r w:rsidRPr="00FF4A37">
        <w:t>,</w:t>
      </w:r>
      <w:r w:rsidRPr="005E627E">
        <w:t xml:space="preserve"> </w:t>
      </w:r>
      <w:r w:rsidRPr="00FF4A37">
        <w:t xml:space="preserve">depending on </w:t>
      </w:r>
      <w:r>
        <w:t>the user’s security permissions</w:t>
      </w:r>
      <w:r w:rsidRPr="00FF4A37">
        <w:t xml:space="preserve">. </w:t>
      </w:r>
      <w:r>
        <w:t xml:space="preserve">Users with specific user permissions will be able to see specific tabs. </w:t>
      </w:r>
    </w:p>
    <w:p w14:paraId="53F641E5" w14:textId="60E40FF0" w:rsidR="009823AE" w:rsidRDefault="008A2E05" w:rsidP="00D900B0">
      <w:pPr>
        <w:pStyle w:val="UnorderedList"/>
      </w:pPr>
      <w:r>
        <w:t>Back to Loan Search</w:t>
      </w:r>
      <w:r w:rsidR="009823AE">
        <w:t xml:space="preserve"> link (Arrow- 2):</w:t>
      </w:r>
    </w:p>
    <w:p w14:paraId="294AD872" w14:textId="29119B71" w:rsidR="009823AE" w:rsidRDefault="009823AE" w:rsidP="006C3C3F">
      <w:pPr>
        <w:pStyle w:val="UnorderedListIndent"/>
        <w:numPr>
          <w:ilvl w:val="1"/>
          <w:numId w:val="39"/>
        </w:numPr>
        <w:jc w:val="both"/>
      </w:pPr>
      <w:r>
        <w:t xml:space="preserve">The loan balance screen shows a </w:t>
      </w:r>
      <w:r w:rsidR="008A2E05">
        <w:t>Back to</w:t>
      </w:r>
      <w:r w:rsidRPr="00562245">
        <w:t xml:space="preserve"> Loan Search</w:t>
      </w:r>
      <w:r>
        <w:t xml:space="preserve"> link in the upper left under </w:t>
      </w:r>
      <w:r w:rsidR="008A2E05">
        <w:t>“Loan”</w:t>
      </w:r>
      <w:r>
        <w:t xml:space="preserve"> which will take the user back to the original loan search.</w:t>
      </w:r>
    </w:p>
    <w:p w14:paraId="375E4742" w14:textId="77777777" w:rsidR="009823AE" w:rsidRDefault="009823AE" w:rsidP="00D900B0">
      <w:pPr>
        <w:pStyle w:val="UnorderedList"/>
      </w:pPr>
      <w:r>
        <w:t>Print loan details (Arrow- 3):</w:t>
      </w:r>
    </w:p>
    <w:p w14:paraId="36E09182" w14:textId="6ADB479F" w:rsidR="009823AE" w:rsidRDefault="003631A6" w:rsidP="006C3C3F">
      <w:pPr>
        <w:pStyle w:val="UnorderedListIndent"/>
        <w:numPr>
          <w:ilvl w:val="1"/>
          <w:numId w:val="39"/>
        </w:numPr>
        <w:jc w:val="both"/>
      </w:pPr>
      <w:r>
        <w:t>It shows</w:t>
      </w:r>
      <w:r w:rsidR="009823AE">
        <w:t xml:space="preserve"> a </w:t>
      </w:r>
      <w:r w:rsidR="009823AE" w:rsidRPr="00562245">
        <w:t>print loan details</w:t>
      </w:r>
      <w:r w:rsidR="009823AE">
        <w:t xml:space="preserve"> link which allows user to print the loan details.</w:t>
      </w:r>
    </w:p>
    <w:p w14:paraId="33EB30A3" w14:textId="73EC3F5F" w:rsidR="00F33527" w:rsidRDefault="00D2793F" w:rsidP="00D900B0">
      <w:pPr>
        <w:pStyle w:val="UnorderedList"/>
      </w:pPr>
      <w:r>
        <w:t>Non-Borrowing</w:t>
      </w:r>
      <w:r w:rsidR="007E73B4">
        <w:t xml:space="preserve"> Spouse</w:t>
      </w:r>
      <w:r w:rsidR="008478DA">
        <w:t xml:space="preserve"> and Deferred Status</w:t>
      </w:r>
      <w:r w:rsidR="007E73B4">
        <w:t xml:space="preserve"> Indicator</w:t>
      </w:r>
      <w:r w:rsidR="008478DA">
        <w:t>s</w:t>
      </w:r>
      <w:r w:rsidR="00733620">
        <w:t xml:space="preserve"> (Arrow-4) </w:t>
      </w:r>
    </w:p>
    <w:p w14:paraId="3C35E3F3" w14:textId="6C3BA20F" w:rsidR="00F33527" w:rsidRDefault="007E73B4" w:rsidP="006C3C3F">
      <w:pPr>
        <w:pStyle w:val="UnorderedListIndent"/>
        <w:numPr>
          <w:ilvl w:val="1"/>
          <w:numId w:val="39"/>
        </w:numPr>
        <w:jc w:val="both"/>
      </w:pPr>
      <w:r>
        <w:t xml:space="preserve">The indicator shows whether there is any </w:t>
      </w:r>
      <w:r w:rsidR="00D2793F">
        <w:t>non-borrowing</w:t>
      </w:r>
      <w:r w:rsidR="00733620">
        <w:t xml:space="preserve"> spouse on the </w:t>
      </w:r>
      <w:r w:rsidR="008478DA">
        <w:t>loan</w:t>
      </w:r>
      <w:r w:rsidR="00626614">
        <w:t>.</w:t>
      </w:r>
      <w:r>
        <w:t xml:space="preserve"> </w:t>
      </w:r>
    </w:p>
    <w:p w14:paraId="6D68F5C7" w14:textId="6B386A08" w:rsidR="008478DA" w:rsidRDefault="008478DA" w:rsidP="006C3C3F">
      <w:pPr>
        <w:pStyle w:val="UnorderedListIndent"/>
        <w:numPr>
          <w:ilvl w:val="1"/>
          <w:numId w:val="39"/>
        </w:numPr>
        <w:jc w:val="both"/>
      </w:pPr>
      <w:r>
        <w:t>The indicator shows whether the loan is in a deferred status.</w:t>
      </w:r>
    </w:p>
    <w:p w14:paraId="603AFC98" w14:textId="7A76A875" w:rsidR="009823AE" w:rsidRDefault="007E73B4" w:rsidP="00D900B0">
      <w:pPr>
        <w:pStyle w:val="UnorderedList"/>
      </w:pPr>
      <w:r>
        <w:t xml:space="preserve">Pie </w:t>
      </w:r>
      <w:r w:rsidR="00733620">
        <w:t>Chart Graph</w:t>
      </w:r>
      <w:r w:rsidR="009823AE">
        <w:t xml:space="preserve"> (Arrow- </w:t>
      </w:r>
      <w:r>
        <w:t>5</w:t>
      </w:r>
      <w:r w:rsidR="009823AE">
        <w:t>):</w:t>
      </w:r>
    </w:p>
    <w:p w14:paraId="51F9414A" w14:textId="7095037B" w:rsidR="009823AE" w:rsidRDefault="009823AE" w:rsidP="006C3C3F">
      <w:pPr>
        <w:pStyle w:val="UnorderedListIndent"/>
        <w:numPr>
          <w:ilvl w:val="1"/>
          <w:numId w:val="39"/>
        </w:numPr>
        <w:jc w:val="both"/>
      </w:pPr>
      <w:r>
        <w:t xml:space="preserve">On the </w:t>
      </w:r>
      <w:r w:rsidRPr="00562245">
        <w:t>loan balance</w:t>
      </w:r>
      <w:r>
        <w:t xml:space="preserve"> screen</w:t>
      </w:r>
      <w:r w:rsidR="00D6753D">
        <w:t>,</w:t>
      </w:r>
      <w:r>
        <w:t xml:space="preserve"> there is pie chart and bar graph for the loan balance information. The pie </w:t>
      </w:r>
      <w:r w:rsidR="00D6753D">
        <w:t>chart</w:t>
      </w:r>
      <w:r>
        <w:t xml:space="preserve"> will show what percentage of the loan balance is MIP, Interest, Principal, and Service Fee Set Aside. The bar graph will show the loan balance and max claim amount.</w:t>
      </w:r>
    </w:p>
    <w:p w14:paraId="624A8734" w14:textId="5613083F" w:rsidR="009823AE" w:rsidRDefault="009823AE" w:rsidP="00D900B0">
      <w:pPr>
        <w:pStyle w:val="UnorderedList"/>
      </w:pPr>
      <w:r>
        <w:t xml:space="preserve">Audit Information (Arrow- </w:t>
      </w:r>
      <w:r w:rsidR="007E73B4">
        <w:t>6</w:t>
      </w:r>
      <w:r>
        <w:t>):</w:t>
      </w:r>
    </w:p>
    <w:p w14:paraId="66B92960" w14:textId="2C0AD28D" w:rsidR="00E702BB" w:rsidRDefault="00D6753D" w:rsidP="006C3C3F">
      <w:pPr>
        <w:pStyle w:val="UnorderedListIndent"/>
        <w:numPr>
          <w:ilvl w:val="1"/>
          <w:numId w:val="39"/>
        </w:numPr>
        <w:jc w:val="both"/>
      </w:pPr>
      <w:r>
        <w:t>At the bottom of the screen,</w:t>
      </w:r>
      <w:r w:rsidR="009823AE">
        <w:t xml:space="preserve"> there is an audit information box. The box will show the last time the information on the screen was changed. The box displays the create date, created by, change date</w:t>
      </w:r>
      <w:r>
        <w:t>,</w:t>
      </w:r>
      <w:r w:rsidR="009823AE">
        <w:t xml:space="preserve"> and changed by fields.</w:t>
      </w:r>
    </w:p>
    <w:p w14:paraId="75D7684F" w14:textId="1D1F1146" w:rsidR="0095433C" w:rsidRDefault="0095433C" w:rsidP="00CF53BF">
      <w:pPr>
        <w:pStyle w:val="BodyText"/>
        <w:jc w:val="center"/>
        <w:rPr>
          <w:b/>
          <w:sz w:val="20"/>
          <w:szCs w:val="20"/>
        </w:rPr>
      </w:pPr>
    </w:p>
    <w:p w14:paraId="3FB0E9B0" w14:textId="7499FD8E" w:rsidR="00E702BB" w:rsidRDefault="00E702BB" w:rsidP="00CF53BF">
      <w:pPr>
        <w:pStyle w:val="BodyText"/>
        <w:jc w:val="center"/>
        <w:rPr>
          <w:b/>
          <w:sz w:val="20"/>
          <w:szCs w:val="20"/>
        </w:rPr>
      </w:pPr>
      <w:r w:rsidRPr="00E702BB">
        <w:rPr>
          <w:b/>
          <w:noProof/>
          <w:sz w:val="20"/>
          <w:szCs w:val="20"/>
        </w:rPr>
        <w:drawing>
          <wp:inline distT="0" distB="0" distL="0" distR="0" wp14:anchorId="52A11EF4" wp14:editId="39EC83D7">
            <wp:extent cx="5943600" cy="2620645"/>
            <wp:effectExtent l="19050" t="19050" r="19050" b="27305"/>
            <wp:docPr id="11625341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2534128" name=""/>
                    <pic:cNvPicPr/>
                  </pic:nvPicPr>
                  <pic:blipFill>
                    <a:blip r:embed="rId54"/>
                    <a:stretch>
                      <a:fillRect/>
                    </a:stretch>
                  </pic:blipFill>
                  <pic:spPr>
                    <a:xfrm>
                      <a:off x="0" y="0"/>
                      <a:ext cx="5943600" cy="2620645"/>
                    </a:xfrm>
                    <a:prstGeom prst="rect">
                      <a:avLst/>
                    </a:prstGeom>
                    <a:ln w="19050">
                      <a:solidFill>
                        <a:schemeClr val="accent1"/>
                      </a:solidFill>
                    </a:ln>
                  </pic:spPr>
                </pic:pic>
              </a:graphicData>
            </a:graphic>
          </wp:inline>
        </w:drawing>
      </w:r>
    </w:p>
    <w:p w14:paraId="19EA4171" w14:textId="4F0E585C" w:rsidR="0079254E" w:rsidRPr="00CF53BF" w:rsidRDefault="0079254E" w:rsidP="003672E5">
      <w:pPr>
        <w:pStyle w:val="FigureCaption0"/>
        <w:rPr>
          <w:b w:val="0"/>
        </w:rPr>
      </w:pPr>
      <w:bookmarkStart w:id="333" w:name="_Toc230163838"/>
      <w:bookmarkStart w:id="334" w:name="_Toc74052452"/>
      <w:bookmarkStart w:id="335" w:name="_Toc90643838"/>
      <w:r w:rsidRPr="00CF53BF">
        <w:t xml:space="preserve">Figure </w:t>
      </w:r>
      <w:r w:rsidR="00477E2F" w:rsidRPr="003672E5">
        <w:fldChar w:fldCharType="begin"/>
      </w:r>
      <w:r w:rsidR="00477E2F" w:rsidRPr="00CF53BF">
        <w:instrText xml:space="preserve"> STYLEREF 1 \s </w:instrText>
      </w:r>
      <w:r w:rsidR="00477E2F" w:rsidRPr="003672E5">
        <w:fldChar w:fldCharType="separate"/>
      </w:r>
      <w:r w:rsidR="00942841">
        <w:rPr>
          <w:noProof/>
        </w:rPr>
        <w:t>2</w:t>
      </w:r>
      <w:r w:rsidR="00477E2F" w:rsidRPr="003672E5">
        <w:fldChar w:fldCharType="end"/>
      </w:r>
      <w:r w:rsidRPr="00CF53BF">
        <w:noBreakHyphen/>
      </w:r>
      <w:r w:rsidR="00477E2F" w:rsidRPr="003672E5">
        <w:fldChar w:fldCharType="begin"/>
      </w:r>
      <w:r w:rsidR="00477E2F" w:rsidRPr="00CF53BF">
        <w:instrText xml:space="preserve"> SEQ Figure \* ARABIC \s 1 </w:instrText>
      </w:r>
      <w:r w:rsidR="00477E2F" w:rsidRPr="003672E5">
        <w:fldChar w:fldCharType="separate"/>
      </w:r>
      <w:r w:rsidR="00942841">
        <w:rPr>
          <w:noProof/>
        </w:rPr>
        <w:t>22</w:t>
      </w:r>
      <w:r w:rsidR="00477E2F" w:rsidRPr="003672E5">
        <w:fldChar w:fldCharType="end"/>
      </w:r>
      <w:r w:rsidRPr="00CF53BF">
        <w:t xml:space="preserve">: Example of the </w:t>
      </w:r>
      <w:r w:rsidR="00D2793F">
        <w:t>Left</w:t>
      </w:r>
      <w:r w:rsidR="00D2793F" w:rsidRPr="00CF53BF">
        <w:t xml:space="preserve"> </w:t>
      </w:r>
      <w:r w:rsidRPr="00CF53BF">
        <w:t>Menu</w:t>
      </w:r>
      <w:bookmarkEnd w:id="333"/>
      <w:r w:rsidRPr="00CF53BF">
        <w:t xml:space="preserve"> </w:t>
      </w:r>
      <w:bookmarkEnd w:id="334"/>
      <w:bookmarkEnd w:id="335"/>
    </w:p>
    <w:p w14:paraId="034219F3" w14:textId="77777777" w:rsidR="0079254E" w:rsidRDefault="0079254E" w:rsidP="005F06B1">
      <w:pPr>
        <w:pStyle w:val="BodyText"/>
        <w:rPr>
          <w:noProof/>
          <w:lang w:bidi="ar-SA"/>
        </w:rPr>
      </w:pPr>
    </w:p>
    <w:p w14:paraId="7A479967" w14:textId="77777777" w:rsidR="00CF53BF" w:rsidRDefault="00CF53BF" w:rsidP="005F06B1">
      <w:pPr>
        <w:pStyle w:val="BodyText"/>
      </w:pPr>
    </w:p>
    <w:p w14:paraId="4E752849" w14:textId="60212BEC" w:rsidR="009823AE" w:rsidRDefault="009823AE" w:rsidP="001879BA">
      <w:pPr>
        <w:pStyle w:val="BodyText"/>
      </w:pPr>
      <w:r>
        <w:t>Table 2</w:t>
      </w:r>
      <w:r w:rsidR="00D6753D">
        <w:t>-</w:t>
      </w:r>
      <w:r w:rsidR="00CF53BF">
        <w:t>3</w:t>
      </w:r>
      <w:r>
        <w:t xml:space="preserve"> describes the </w:t>
      </w:r>
      <w:r w:rsidR="008A2E05">
        <w:t>Left Menu</w:t>
      </w:r>
      <w:r>
        <w:t xml:space="preserve"> in more detail.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78"/>
        <w:gridCol w:w="6872"/>
      </w:tblGrid>
      <w:tr w:rsidR="009823AE" w:rsidRPr="00564CF6" w14:paraId="11E1BCBC" w14:textId="77777777" w:rsidTr="009823AE">
        <w:trPr>
          <w:tblHeader/>
        </w:trPr>
        <w:tc>
          <w:tcPr>
            <w:tcW w:w="1325" w:type="pct"/>
            <w:shd w:val="clear" w:color="auto" w:fill="95B3D7" w:themeFill="accent1" w:themeFillTint="99"/>
          </w:tcPr>
          <w:p w14:paraId="7F974BC3" w14:textId="73B5A6B0" w:rsidR="009823AE" w:rsidRPr="00564CF6" w:rsidRDefault="008A2E05" w:rsidP="000E443B">
            <w:pPr>
              <w:pStyle w:val="Tableheader"/>
            </w:pPr>
            <w:r>
              <w:t>Left</w:t>
            </w:r>
            <w:r w:rsidR="009823AE" w:rsidRPr="00564CF6">
              <w:t xml:space="preserve"> Menu </w:t>
            </w:r>
          </w:p>
        </w:tc>
        <w:tc>
          <w:tcPr>
            <w:tcW w:w="3675" w:type="pct"/>
            <w:shd w:val="clear" w:color="auto" w:fill="95B3D7" w:themeFill="accent1" w:themeFillTint="99"/>
          </w:tcPr>
          <w:p w14:paraId="6A427079" w14:textId="77777777" w:rsidR="009823AE" w:rsidRPr="00564CF6" w:rsidRDefault="009823AE" w:rsidP="000E443B">
            <w:pPr>
              <w:pStyle w:val="Tableheader"/>
            </w:pPr>
            <w:r w:rsidRPr="00564CF6">
              <w:t>Description</w:t>
            </w:r>
          </w:p>
        </w:tc>
      </w:tr>
      <w:tr w:rsidR="009823AE" w14:paraId="3FC03213" w14:textId="77777777" w:rsidTr="009823AE">
        <w:tc>
          <w:tcPr>
            <w:tcW w:w="1325" w:type="pct"/>
          </w:tcPr>
          <w:p w14:paraId="1C12258E" w14:textId="77777777" w:rsidR="009823AE" w:rsidRPr="009C56A5" w:rsidRDefault="009823AE" w:rsidP="00F874DE">
            <w:pPr>
              <w:pStyle w:val="TableText"/>
              <w:jc w:val="both"/>
              <w:rPr>
                <w:b/>
              </w:rPr>
            </w:pPr>
            <w:r w:rsidRPr="009C56A5">
              <w:rPr>
                <w:b/>
              </w:rPr>
              <w:t>Home</w:t>
            </w:r>
          </w:p>
        </w:tc>
        <w:tc>
          <w:tcPr>
            <w:tcW w:w="3675" w:type="pct"/>
          </w:tcPr>
          <w:p w14:paraId="7F378755" w14:textId="77777777" w:rsidR="009823AE" w:rsidRPr="009C56A5" w:rsidRDefault="009823AE" w:rsidP="00F874DE">
            <w:pPr>
              <w:pStyle w:val="UnorderedList"/>
              <w:jc w:val="both"/>
              <w:rPr>
                <w:rFonts w:asciiTheme="majorHAnsi" w:eastAsia="Calibri" w:hAnsiTheme="majorHAnsi" w:cstheme="minorHAnsi"/>
                <w:sz w:val="20"/>
                <w:lang w:bidi="ar-SA"/>
              </w:rPr>
            </w:pPr>
            <w:r w:rsidRPr="009C56A5">
              <w:rPr>
                <w:rFonts w:asciiTheme="majorHAnsi" w:hAnsiTheme="majorHAnsi"/>
                <w:sz w:val="20"/>
                <w:szCs w:val="20"/>
              </w:rPr>
              <w:t>Lists the loans that were recently viewed, their FHA case #, Servicer Name, Borrower Name, and Case Status.</w:t>
            </w:r>
            <w:r w:rsidRPr="009C56A5">
              <w:rPr>
                <w:rFonts w:asciiTheme="majorHAnsi" w:eastAsia="Calibri" w:hAnsiTheme="majorHAnsi" w:cstheme="minorHAnsi"/>
                <w:sz w:val="20"/>
                <w:lang w:bidi="ar-SA"/>
              </w:rPr>
              <w:t xml:space="preserve"> </w:t>
            </w:r>
          </w:p>
          <w:p w14:paraId="104FC46A" w14:textId="77777777" w:rsidR="009823AE" w:rsidRPr="00922843" w:rsidRDefault="009823AE" w:rsidP="00F874DE">
            <w:pPr>
              <w:pStyle w:val="UnorderedList"/>
              <w:jc w:val="both"/>
              <w:rPr>
                <w:rFonts w:asciiTheme="majorHAnsi" w:eastAsia="Calibri" w:hAnsiTheme="majorHAnsi" w:cstheme="minorHAnsi"/>
                <w:sz w:val="20"/>
                <w:lang w:bidi="ar-SA"/>
              </w:rPr>
            </w:pPr>
            <w:r w:rsidRPr="00922843">
              <w:rPr>
                <w:rFonts w:asciiTheme="majorHAnsi" w:eastAsia="Calibri" w:hAnsiTheme="majorHAnsi" w:cstheme="minorHAnsi"/>
                <w:sz w:val="20"/>
                <w:lang w:bidi="ar-SA"/>
              </w:rPr>
              <w:t>Lists previous, current, and next rates for certain index types.</w:t>
            </w:r>
          </w:p>
          <w:p w14:paraId="5F2EC5A3" w14:textId="77777777" w:rsidR="009823AE" w:rsidRPr="00922843" w:rsidRDefault="009823AE" w:rsidP="00F874DE">
            <w:pPr>
              <w:pStyle w:val="UnorderedList"/>
              <w:jc w:val="both"/>
              <w:rPr>
                <w:rFonts w:asciiTheme="majorHAnsi" w:eastAsia="Calibri" w:hAnsiTheme="majorHAnsi" w:cstheme="minorHAnsi"/>
                <w:sz w:val="20"/>
                <w:lang w:bidi="ar-SA"/>
              </w:rPr>
            </w:pPr>
            <w:r w:rsidRPr="00922843">
              <w:rPr>
                <w:rFonts w:asciiTheme="majorHAnsi" w:eastAsia="Calibri" w:hAnsiTheme="majorHAnsi" w:cstheme="minorHAnsi"/>
                <w:sz w:val="20"/>
                <w:lang w:bidi="ar-SA"/>
              </w:rPr>
              <w:t>Lists helpful links that can be added by certain user roles.</w:t>
            </w:r>
          </w:p>
          <w:p w14:paraId="2060E1B9" w14:textId="77777777" w:rsidR="009823AE" w:rsidRPr="009A226B" w:rsidRDefault="009823AE" w:rsidP="00F874DE">
            <w:pPr>
              <w:pStyle w:val="UnorderedList"/>
              <w:jc w:val="both"/>
              <w:rPr>
                <w:rFonts w:asciiTheme="minorHAnsi" w:eastAsia="Calibri" w:hAnsiTheme="minorHAnsi" w:cstheme="minorHAnsi"/>
                <w:lang w:bidi="ar-SA"/>
              </w:rPr>
            </w:pPr>
            <w:r w:rsidRPr="00922843">
              <w:rPr>
                <w:rFonts w:asciiTheme="majorHAnsi" w:eastAsia="Calibri" w:hAnsiTheme="majorHAnsi" w:cstheme="minorHAnsi"/>
                <w:sz w:val="20"/>
                <w:lang w:bidi="ar-SA"/>
              </w:rPr>
              <w:t>Lists announcements that can be added by certain user roles.</w:t>
            </w:r>
          </w:p>
        </w:tc>
      </w:tr>
      <w:tr w:rsidR="009823AE" w14:paraId="361EDABB" w14:textId="77777777" w:rsidTr="009823AE">
        <w:tc>
          <w:tcPr>
            <w:tcW w:w="1325" w:type="pct"/>
          </w:tcPr>
          <w:p w14:paraId="4B4DE1C3" w14:textId="77777777" w:rsidR="009823AE" w:rsidRPr="009C56A5" w:rsidRDefault="009823AE" w:rsidP="00F874DE">
            <w:pPr>
              <w:pStyle w:val="TableText"/>
              <w:jc w:val="both"/>
              <w:rPr>
                <w:b/>
              </w:rPr>
            </w:pPr>
            <w:r w:rsidRPr="009C56A5">
              <w:rPr>
                <w:b/>
              </w:rPr>
              <w:t>Loan</w:t>
            </w:r>
          </w:p>
        </w:tc>
        <w:tc>
          <w:tcPr>
            <w:tcW w:w="3675" w:type="pct"/>
          </w:tcPr>
          <w:p w14:paraId="05DACE09" w14:textId="77777777" w:rsidR="009823AE" w:rsidRDefault="009823AE" w:rsidP="00F874DE">
            <w:pPr>
              <w:pStyle w:val="TableText"/>
              <w:jc w:val="both"/>
            </w:pPr>
            <w:r>
              <w:t>This tab will enable the user to initiate a loan search using various search criteria.</w:t>
            </w:r>
          </w:p>
        </w:tc>
      </w:tr>
      <w:tr w:rsidR="008055EB" w14:paraId="26DE9CA9" w14:textId="77777777" w:rsidTr="009823AE">
        <w:tc>
          <w:tcPr>
            <w:tcW w:w="1325" w:type="pct"/>
          </w:tcPr>
          <w:p w14:paraId="136303BE" w14:textId="1E93104D" w:rsidR="008055EB" w:rsidRPr="009C56A5" w:rsidRDefault="008055EB" w:rsidP="00F874DE">
            <w:pPr>
              <w:pStyle w:val="TableText"/>
              <w:jc w:val="both"/>
              <w:rPr>
                <w:b/>
              </w:rPr>
            </w:pPr>
            <w:r>
              <w:rPr>
                <w:b/>
              </w:rPr>
              <w:t>Notes</w:t>
            </w:r>
          </w:p>
        </w:tc>
        <w:tc>
          <w:tcPr>
            <w:tcW w:w="3675" w:type="pct"/>
          </w:tcPr>
          <w:p w14:paraId="589352DC" w14:textId="57139BF8" w:rsidR="008055EB" w:rsidRDefault="008055EB" w:rsidP="00F874DE">
            <w:pPr>
              <w:pStyle w:val="TableText"/>
              <w:jc w:val="both"/>
            </w:pPr>
            <w:r>
              <w:t>This tab will enable the user to initiate a note search using various search criteria (This is available according to the user role).</w:t>
            </w:r>
          </w:p>
        </w:tc>
      </w:tr>
      <w:tr w:rsidR="009823AE" w14:paraId="7C745BA2" w14:textId="77777777" w:rsidTr="009823AE">
        <w:tc>
          <w:tcPr>
            <w:tcW w:w="1325" w:type="pct"/>
          </w:tcPr>
          <w:p w14:paraId="58B9F8E5" w14:textId="77777777" w:rsidR="009823AE" w:rsidRPr="009C56A5" w:rsidRDefault="009823AE" w:rsidP="00F874DE">
            <w:pPr>
              <w:pStyle w:val="TableText"/>
              <w:jc w:val="both"/>
              <w:rPr>
                <w:b/>
              </w:rPr>
            </w:pPr>
            <w:r w:rsidRPr="009C56A5">
              <w:rPr>
                <w:b/>
              </w:rPr>
              <w:t>Assigned</w:t>
            </w:r>
          </w:p>
        </w:tc>
        <w:tc>
          <w:tcPr>
            <w:tcW w:w="3675" w:type="pct"/>
          </w:tcPr>
          <w:p w14:paraId="718E5589" w14:textId="77777777" w:rsidR="009823AE" w:rsidRDefault="009823AE" w:rsidP="00F874DE">
            <w:pPr>
              <w:pStyle w:val="TableText"/>
              <w:jc w:val="both"/>
            </w:pPr>
            <w:r>
              <w:t>Click this tab to setup or search for servicing timelines on assigned loans: Compliance, Disposition, Requests, Foreclosures, Bankruptcy, Release, Claims and REO (These are available according to the user role).</w:t>
            </w:r>
          </w:p>
        </w:tc>
      </w:tr>
      <w:tr w:rsidR="009823AE" w14:paraId="0AEA5623" w14:textId="77777777" w:rsidTr="009823AE">
        <w:tc>
          <w:tcPr>
            <w:tcW w:w="1325" w:type="pct"/>
          </w:tcPr>
          <w:p w14:paraId="16EC413A" w14:textId="77777777" w:rsidR="009823AE" w:rsidRPr="009C56A5" w:rsidRDefault="009823AE" w:rsidP="00F874DE">
            <w:pPr>
              <w:pStyle w:val="TableText"/>
              <w:jc w:val="both"/>
              <w:rPr>
                <w:b/>
              </w:rPr>
            </w:pPr>
            <w:r w:rsidRPr="009C56A5">
              <w:rPr>
                <w:b/>
              </w:rPr>
              <w:t>Endorsed</w:t>
            </w:r>
          </w:p>
        </w:tc>
        <w:tc>
          <w:tcPr>
            <w:tcW w:w="3675" w:type="pct"/>
          </w:tcPr>
          <w:p w14:paraId="008F0CCA" w14:textId="77777777" w:rsidR="009823AE" w:rsidRDefault="009823AE" w:rsidP="00F874DE">
            <w:pPr>
              <w:pStyle w:val="TableText"/>
              <w:jc w:val="both"/>
            </w:pPr>
            <w:r>
              <w:t>Click this tab to setup or search for servicing timelines on endorsed loans: Compliance, Disposition, Requests, Foreclosures, Bankruptcy, Release, and Claims (These are available according to the user role).</w:t>
            </w:r>
          </w:p>
        </w:tc>
      </w:tr>
      <w:tr w:rsidR="009823AE" w14:paraId="1A2B5388" w14:textId="77777777" w:rsidTr="009823AE">
        <w:tc>
          <w:tcPr>
            <w:tcW w:w="1325" w:type="pct"/>
          </w:tcPr>
          <w:p w14:paraId="5AF72B65" w14:textId="77777777" w:rsidR="009823AE" w:rsidRPr="009C56A5" w:rsidRDefault="009823AE" w:rsidP="00F874DE">
            <w:pPr>
              <w:pStyle w:val="TableText"/>
              <w:jc w:val="both"/>
              <w:rPr>
                <w:b/>
              </w:rPr>
            </w:pPr>
            <w:r w:rsidRPr="009C56A5">
              <w:rPr>
                <w:b/>
              </w:rPr>
              <w:t>Accounting</w:t>
            </w:r>
          </w:p>
        </w:tc>
        <w:tc>
          <w:tcPr>
            <w:tcW w:w="3675" w:type="pct"/>
          </w:tcPr>
          <w:p w14:paraId="5748AD40" w14:textId="77777777" w:rsidR="009823AE" w:rsidRDefault="009823AE" w:rsidP="00F874DE">
            <w:pPr>
              <w:pStyle w:val="TableText"/>
              <w:jc w:val="both"/>
            </w:pPr>
            <w:r>
              <w:t>Click this tab to work with transmittals, premiums, claims, refunds, disbursements, and authorizations (These are available according to the user role).</w:t>
            </w:r>
          </w:p>
        </w:tc>
      </w:tr>
      <w:tr w:rsidR="009823AE" w14:paraId="6F6C1F98" w14:textId="77777777" w:rsidTr="009823AE">
        <w:trPr>
          <w:trHeight w:val="485"/>
        </w:trPr>
        <w:tc>
          <w:tcPr>
            <w:tcW w:w="1325" w:type="pct"/>
          </w:tcPr>
          <w:p w14:paraId="0B3055BC" w14:textId="77777777" w:rsidR="009823AE" w:rsidRPr="009C56A5" w:rsidRDefault="009823AE" w:rsidP="00F874DE">
            <w:pPr>
              <w:pStyle w:val="TableText"/>
              <w:jc w:val="both"/>
              <w:rPr>
                <w:b/>
              </w:rPr>
            </w:pPr>
            <w:r w:rsidRPr="009C56A5">
              <w:rPr>
                <w:b/>
              </w:rPr>
              <w:t>Batch</w:t>
            </w:r>
          </w:p>
        </w:tc>
        <w:tc>
          <w:tcPr>
            <w:tcW w:w="3675" w:type="pct"/>
          </w:tcPr>
          <w:p w14:paraId="5855D228" w14:textId="77777777" w:rsidR="009823AE" w:rsidRDefault="009823AE" w:rsidP="00F874DE">
            <w:pPr>
              <w:pStyle w:val="TableText"/>
              <w:jc w:val="both"/>
            </w:pPr>
            <w:r>
              <w:t>Click this tab to initiate batch uploads for loan setup, transactions, servicer transfers. This tab also enables the user to transfer loans to other servicers.</w:t>
            </w:r>
          </w:p>
        </w:tc>
      </w:tr>
      <w:tr w:rsidR="009823AE" w14:paraId="4C6C67D3" w14:textId="77777777" w:rsidTr="009823AE">
        <w:trPr>
          <w:trHeight w:val="359"/>
        </w:trPr>
        <w:tc>
          <w:tcPr>
            <w:tcW w:w="1325" w:type="pct"/>
          </w:tcPr>
          <w:p w14:paraId="22050CF9" w14:textId="77777777" w:rsidR="009823AE" w:rsidRPr="009C56A5" w:rsidRDefault="009823AE" w:rsidP="00F874DE">
            <w:pPr>
              <w:pStyle w:val="TableText"/>
              <w:jc w:val="both"/>
              <w:rPr>
                <w:b/>
              </w:rPr>
            </w:pPr>
            <w:r w:rsidRPr="009C56A5">
              <w:rPr>
                <w:b/>
              </w:rPr>
              <w:t>Reports</w:t>
            </w:r>
          </w:p>
        </w:tc>
        <w:tc>
          <w:tcPr>
            <w:tcW w:w="3675" w:type="pct"/>
          </w:tcPr>
          <w:p w14:paraId="36CF5E96" w14:textId="3144A72E" w:rsidR="009823AE" w:rsidRDefault="009823AE" w:rsidP="00F874DE">
            <w:pPr>
              <w:pStyle w:val="TableText"/>
              <w:jc w:val="both"/>
            </w:pPr>
            <w:r>
              <w:t>Click this tab to generate daily and monthly reports</w:t>
            </w:r>
            <w:r w:rsidR="00606303">
              <w:t>.</w:t>
            </w:r>
            <w:r>
              <w:t xml:space="preserve"> </w:t>
            </w:r>
          </w:p>
        </w:tc>
      </w:tr>
      <w:tr w:rsidR="009823AE" w14:paraId="354BA52E" w14:textId="77777777" w:rsidTr="009823AE">
        <w:trPr>
          <w:trHeight w:val="431"/>
        </w:trPr>
        <w:tc>
          <w:tcPr>
            <w:tcW w:w="1325" w:type="pct"/>
          </w:tcPr>
          <w:p w14:paraId="75D7E07E" w14:textId="77777777" w:rsidR="009823AE" w:rsidRPr="009C56A5" w:rsidRDefault="009823AE" w:rsidP="00F874DE">
            <w:pPr>
              <w:pStyle w:val="TableText"/>
              <w:jc w:val="both"/>
              <w:rPr>
                <w:b/>
              </w:rPr>
            </w:pPr>
            <w:r w:rsidRPr="009C56A5">
              <w:rPr>
                <w:b/>
              </w:rPr>
              <w:t>Admin</w:t>
            </w:r>
          </w:p>
        </w:tc>
        <w:tc>
          <w:tcPr>
            <w:tcW w:w="3675" w:type="pct"/>
          </w:tcPr>
          <w:p w14:paraId="75CC2F9E" w14:textId="5B81B08E" w:rsidR="009823AE" w:rsidRPr="009A226B" w:rsidRDefault="009823AE" w:rsidP="00F874DE">
            <w:pPr>
              <w:pStyle w:val="TableText"/>
              <w:jc w:val="both"/>
            </w:pPr>
            <w:r>
              <w:t xml:space="preserve">Click this tab to perform several Admin activities such as denoting a Servicer as “Do Not Pay”. This tab has very limited access and is provided to </w:t>
            </w:r>
            <w:r w:rsidR="004A0852">
              <w:t>select HUD</w:t>
            </w:r>
            <w:r>
              <w:t xml:space="preserve"> Staff. </w:t>
            </w:r>
          </w:p>
        </w:tc>
      </w:tr>
      <w:tr w:rsidR="009823AE" w14:paraId="3D3A0E49" w14:textId="77777777" w:rsidTr="009823AE">
        <w:tc>
          <w:tcPr>
            <w:tcW w:w="1325" w:type="pct"/>
          </w:tcPr>
          <w:p w14:paraId="320C9507" w14:textId="77777777" w:rsidR="009823AE" w:rsidRPr="009C56A5" w:rsidRDefault="009823AE" w:rsidP="00F874DE">
            <w:pPr>
              <w:pStyle w:val="TableText"/>
              <w:jc w:val="both"/>
              <w:rPr>
                <w:b/>
              </w:rPr>
            </w:pPr>
            <w:r w:rsidRPr="009C56A5">
              <w:rPr>
                <w:b/>
              </w:rPr>
              <w:t>Logout</w:t>
            </w:r>
          </w:p>
        </w:tc>
        <w:tc>
          <w:tcPr>
            <w:tcW w:w="3675" w:type="pct"/>
          </w:tcPr>
          <w:p w14:paraId="27BDF3AD" w14:textId="77777777" w:rsidR="009823AE" w:rsidRDefault="009823AE" w:rsidP="00F874DE">
            <w:pPr>
              <w:pStyle w:val="TableText"/>
              <w:jc w:val="both"/>
            </w:pPr>
            <w:r>
              <w:t>Exit the application.</w:t>
            </w:r>
          </w:p>
        </w:tc>
      </w:tr>
    </w:tbl>
    <w:p w14:paraId="7742E992" w14:textId="7999A545" w:rsidR="009823AE" w:rsidRDefault="009823AE" w:rsidP="00606303">
      <w:pPr>
        <w:pStyle w:val="TableCaption"/>
        <w:spacing w:before="240"/>
      </w:pPr>
      <w:bookmarkStart w:id="336" w:name="_Ref311200376"/>
      <w:bookmarkStart w:id="337" w:name="_Toc230163732"/>
      <w:bookmarkStart w:id="338" w:name="_Toc314738099"/>
      <w:bookmarkStart w:id="339" w:name="_Toc90643750"/>
      <w:r w:rsidRPr="000453F4">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bookmarkEnd w:id="336"/>
      <w:r>
        <w:rPr>
          <w:noProof/>
        </w:rPr>
        <w:t>:</w:t>
      </w:r>
      <w:r>
        <w:t xml:space="preserve"> Description of the Servicing Module </w:t>
      </w:r>
      <w:r w:rsidR="0058097A">
        <w:t xml:space="preserve">Left </w:t>
      </w:r>
      <w:r>
        <w:t>Menu</w:t>
      </w:r>
      <w:bookmarkEnd w:id="337"/>
      <w:r>
        <w:t xml:space="preserve"> </w:t>
      </w:r>
      <w:bookmarkEnd w:id="338"/>
      <w:bookmarkEnd w:id="339"/>
    </w:p>
    <w:p w14:paraId="5D078B2F" w14:textId="3C9839D0" w:rsidR="009823AE" w:rsidRDefault="00997A4A" w:rsidP="00F874DE">
      <w:pPr>
        <w:pStyle w:val="Heading3"/>
        <w:ind w:left="1080" w:hanging="1080"/>
        <w:jc w:val="both"/>
      </w:pPr>
      <w:bookmarkStart w:id="340" w:name="_Toc230163046"/>
      <w:bookmarkStart w:id="341" w:name="_Toc315633751"/>
      <w:bookmarkStart w:id="342" w:name="_Toc11334550"/>
      <w:bookmarkStart w:id="343" w:name="_Toc74051767"/>
      <w:bookmarkStart w:id="344" w:name="_Toc90643152"/>
      <w:r>
        <w:t xml:space="preserve">Sub </w:t>
      </w:r>
      <w:r w:rsidR="009823AE">
        <w:t>Menu</w:t>
      </w:r>
      <w:bookmarkEnd w:id="340"/>
      <w:r w:rsidR="009823AE">
        <w:t xml:space="preserve"> </w:t>
      </w:r>
      <w:bookmarkEnd w:id="341"/>
      <w:bookmarkEnd w:id="342"/>
      <w:bookmarkEnd w:id="343"/>
      <w:bookmarkEnd w:id="344"/>
    </w:p>
    <w:p w14:paraId="057381BD" w14:textId="253D2B3B" w:rsidR="009823AE" w:rsidRDefault="009823AE" w:rsidP="001879BA">
      <w:pPr>
        <w:pStyle w:val="BodyText"/>
      </w:pPr>
      <w:r w:rsidRPr="00D87FF5">
        <w:t xml:space="preserve">The </w:t>
      </w:r>
      <w:r w:rsidR="00997A4A" w:rsidRPr="00D87FF5">
        <w:t xml:space="preserve">Sub </w:t>
      </w:r>
      <w:r w:rsidR="00D2793F" w:rsidRPr="006F2941">
        <w:t>M</w:t>
      </w:r>
      <w:r w:rsidRPr="00D87FF5">
        <w:t>enu appears on the left side of the application from top to bottom when the user clicks on a loan in the search results screen on the loan tab. There can be up to sixteen tabs available for selection,</w:t>
      </w:r>
      <w:r w:rsidRPr="00D87FF5">
        <w:rPr>
          <w:b/>
          <w:sz w:val="28"/>
          <w:szCs w:val="28"/>
        </w:rPr>
        <w:t xml:space="preserve"> </w:t>
      </w:r>
      <w:r w:rsidRPr="00D87FF5">
        <w:t>depending on the user’s security permissions. Not all users will be able to see all tabs.</w:t>
      </w:r>
      <w:r>
        <w:t xml:space="preserve"> </w:t>
      </w:r>
    </w:p>
    <w:p w14:paraId="2BD027E3" w14:textId="74293FB0" w:rsidR="00E702BB" w:rsidRDefault="00E702BB" w:rsidP="00F1106A">
      <w:pPr>
        <w:pStyle w:val="BodyText"/>
      </w:pPr>
      <w:r w:rsidRPr="00E702BB">
        <w:rPr>
          <w:noProof/>
        </w:rPr>
        <w:drawing>
          <wp:inline distT="0" distB="0" distL="0" distR="0" wp14:anchorId="200661CF" wp14:editId="542FF709">
            <wp:extent cx="6142285" cy="2708248"/>
            <wp:effectExtent l="19050" t="19050" r="11430" b="16510"/>
            <wp:docPr id="99503111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5031114" name=""/>
                    <pic:cNvPicPr/>
                  </pic:nvPicPr>
                  <pic:blipFill>
                    <a:blip r:embed="rId55"/>
                    <a:stretch>
                      <a:fillRect/>
                    </a:stretch>
                  </pic:blipFill>
                  <pic:spPr>
                    <a:xfrm>
                      <a:off x="0" y="0"/>
                      <a:ext cx="6156549" cy="2714537"/>
                    </a:xfrm>
                    <a:prstGeom prst="rect">
                      <a:avLst/>
                    </a:prstGeom>
                    <a:ln w="19050">
                      <a:solidFill>
                        <a:schemeClr val="accent1"/>
                      </a:solidFill>
                    </a:ln>
                  </pic:spPr>
                </pic:pic>
              </a:graphicData>
            </a:graphic>
          </wp:inline>
        </w:drawing>
      </w:r>
    </w:p>
    <w:p w14:paraId="5D406215" w14:textId="3C91F0CB" w:rsidR="009823AE" w:rsidRDefault="009823AE" w:rsidP="008652E9">
      <w:pPr>
        <w:pStyle w:val="FigureCaption0"/>
        <w:spacing w:before="0"/>
        <w:rPr>
          <w:noProof/>
        </w:rPr>
      </w:pPr>
      <w:bookmarkStart w:id="345" w:name="_Toc230163839"/>
      <w:bookmarkStart w:id="346" w:name="_Toc74052453"/>
      <w:bookmarkStart w:id="347" w:name="_Toc9064383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rPr>
          <w:noProof/>
        </w:rPr>
        <w:t xml:space="preserve">: Example of the </w:t>
      </w:r>
      <w:r w:rsidR="00D87FF5">
        <w:rPr>
          <w:noProof/>
        </w:rPr>
        <w:t xml:space="preserve">Sub </w:t>
      </w:r>
      <w:r>
        <w:rPr>
          <w:noProof/>
        </w:rPr>
        <w:t>Menu</w:t>
      </w:r>
      <w:bookmarkEnd w:id="345"/>
      <w:r>
        <w:rPr>
          <w:noProof/>
        </w:rPr>
        <w:t xml:space="preserve"> </w:t>
      </w:r>
      <w:bookmarkEnd w:id="346"/>
      <w:bookmarkEnd w:id="347"/>
    </w:p>
    <w:p w14:paraId="79F8EFAD" w14:textId="19B05826" w:rsidR="004907EB" w:rsidRDefault="004907EB">
      <w:pPr>
        <w:rPr>
          <w:rFonts w:ascii="Cambria" w:eastAsia="Times New Roman" w:hAnsi="Cambria" w:cstheme="minorHAnsi"/>
          <w:b/>
          <w:noProof/>
          <w:sz w:val="20"/>
          <w:szCs w:val="20"/>
          <w:lang w:bidi="en-US"/>
        </w:rPr>
      </w:pPr>
      <w:r>
        <w:rPr>
          <w:noProof/>
        </w:rPr>
        <w:br w:type="page"/>
      </w:r>
    </w:p>
    <w:p w14:paraId="09FFAFE0" w14:textId="49AEB723" w:rsidR="009823AE" w:rsidRDefault="009823AE" w:rsidP="001879BA">
      <w:pPr>
        <w:pStyle w:val="BodyText"/>
      </w:pPr>
      <w:r>
        <w:t xml:space="preserve">The </w:t>
      </w:r>
      <w:r w:rsidR="00E92DE9">
        <w:t xml:space="preserve">sub </w:t>
      </w:r>
      <w:r>
        <w:t>menu on the left side of the screen consists of these values from top to bottom</w:t>
      </w:r>
      <w:r w:rsidR="00E92DE9">
        <w:t xml:space="preserve"> for Loan</w:t>
      </w:r>
      <w: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78"/>
        <w:gridCol w:w="6872"/>
      </w:tblGrid>
      <w:tr w:rsidR="009823AE" w:rsidRPr="00564CF6" w14:paraId="301AA793" w14:textId="77777777" w:rsidTr="009823AE">
        <w:trPr>
          <w:tblHeader/>
        </w:trPr>
        <w:tc>
          <w:tcPr>
            <w:tcW w:w="1325" w:type="pct"/>
            <w:shd w:val="clear" w:color="auto" w:fill="95B3D7" w:themeFill="accent1" w:themeFillTint="99"/>
          </w:tcPr>
          <w:p w14:paraId="310ADB99" w14:textId="6E5FCF4F" w:rsidR="009823AE" w:rsidRPr="00564CF6" w:rsidRDefault="00E92DE9" w:rsidP="000E443B">
            <w:pPr>
              <w:pStyle w:val="Tableheader"/>
            </w:pPr>
            <w:r>
              <w:t>Sub</w:t>
            </w:r>
            <w:r w:rsidRPr="00564CF6">
              <w:t xml:space="preserve"> </w:t>
            </w:r>
            <w:r w:rsidR="009823AE" w:rsidRPr="00564CF6">
              <w:t xml:space="preserve">Menu </w:t>
            </w:r>
          </w:p>
        </w:tc>
        <w:tc>
          <w:tcPr>
            <w:tcW w:w="3675" w:type="pct"/>
            <w:shd w:val="clear" w:color="auto" w:fill="95B3D7" w:themeFill="accent1" w:themeFillTint="99"/>
          </w:tcPr>
          <w:p w14:paraId="08975168" w14:textId="77777777" w:rsidR="009823AE" w:rsidRPr="00564CF6" w:rsidRDefault="009823AE" w:rsidP="000E443B">
            <w:pPr>
              <w:pStyle w:val="Tableheader"/>
            </w:pPr>
            <w:r w:rsidRPr="00564CF6">
              <w:t>Description</w:t>
            </w:r>
          </w:p>
        </w:tc>
      </w:tr>
      <w:tr w:rsidR="009823AE" w14:paraId="2B92C442" w14:textId="77777777" w:rsidTr="009823AE">
        <w:tc>
          <w:tcPr>
            <w:tcW w:w="1325" w:type="pct"/>
          </w:tcPr>
          <w:p w14:paraId="099B6D00" w14:textId="7D3C0ACC" w:rsidR="009823AE" w:rsidRPr="00150EE7" w:rsidRDefault="00D6753D" w:rsidP="00F874DE">
            <w:pPr>
              <w:pStyle w:val="UnorderedList"/>
              <w:numPr>
                <w:ilvl w:val="0"/>
                <w:numId w:val="0"/>
              </w:numPr>
              <w:ind w:left="378" w:hanging="360"/>
              <w:jc w:val="both"/>
              <w:rPr>
                <w:b/>
              </w:rPr>
            </w:pPr>
            <w:r>
              <w:rPr>
                <w:b/>
              </w:rPr>
              <w:t>Loan B</w:t>
            </w:r>
            <w:r w:rsidR="009823AE" w:rsidRPr="00150EE7">
              <w:rPr>
                <w:b/>
              </w:rPr>
              <w:t>alance</w:t>
            </w:r>
          </w:p>
          <w:p w14:paraId="2AB14E20" w14:textId="77777777" w:rsidR="009823AE" w:rsidRPr="00D75AE7" w:rsidRDefault="009823AE" w:rsidP="00F874DE">
            <w:pPr>
              <w:pStyle w:val="UnorderedList"/>
              <w:numPr>
                <w:ilvl w:val="0"/>
                <w:numId w:val="0"/>
              </w:numPr>
              <w:ind w:left="378" w:hanging="360"/>
              <w:jc w:val="both"/>
              <w:rPr>
                <w:b/>
              </w:rPr>
            </w:pPr>
          </w:p>
        </w:tc>
        <w:tc>
          <w:tcPr>
            <w:tcW w:w="3675" w:type="pct"/>
          </w:tcPr>
          <w:p w14:paraId="6F0EF325" w14:textId="77777777" w:rsidR="009823AE" w:rsidRPr="003D31DA" w:rsidRDefault="009823AE" w:rsidP="00F874DE">
            <w:pPr>
              <w:pStyle w:val="TableText"/>
              <w:jc w:val="both"/>
            </w:pPr>
            <w:r>
              <w:t>Allows the user to view the Loan balance details and payment plan information for the loan that has been queried.</w:t>
            </w:r>
          </w:p>
        </w:tc>
      </w:tr>
      <w:tr w:rsidR="009823AE" w14:paraId="6FBD73C2" w14:textId="77777777" w:rsidTr="009823AE">
        <w:tc>
          <w:tcPr>
            <w:tcW w:w="1325" w:type="pct"/>
          </w:tcPr>
          <w:p w14:paraId="387FEE85" w14:textId="13538C05" w:rsidR="009823AE" w:rsidRPr="00150EE7" w:rsidRDefault="00D6753D" w:rsidP="00F874DE">
            <w:pPr>
              <w:pStyle w:val="UnorderedList"/>
              <w:numPr>
                <w:ilvl w:val="0"/>
                <w:numId w:val="0"/>
              </w:numPr>
              <w:ind w:left="378" w:hanging="360"/>
              <w:jc w:val="both"/>
              <w:rPr>
                <w:b/>
              </w:rPr>
            </w:pPr>
            <w:r>
              <w:rPr>
                <w:b/>
              </w:rPr>
              <w:t>Loan D</w:t>
            </w:r>
            <w:r w:rsidR="009823AE" w:rsidRPr="00150EE7">
              <w:rPr>
                <w:b/>
              </w:rPr>
              <w:t>etails</w:t>
            </w:r>
          </w:p>
          <w:p w14:paraId="1EEE364A" w14:textId="77777777" w:rsidR="009823AE" w:rsidRPr="00D75AE7" w:rsidRDefault="009823AE" w:rsidP="00F874DE">
            <w:pPr>
              <w:pStyle w:val="UnorderedList"/>
              <w:numPr>
                <w:ilvl w:val="0"/>
                <w:numId w:val="0"/>
              </w:numPr>
              <w:jc w:val="both"/>
              <w:rPr>
                <w:b/>
              </w:rPr>
            </w:pPr>
          </w:p>
        </w:tc>
        <w:tc>
          <w:tcPr>
            <w:tcW w:w="3675" w:type="pct"/>
          </w:tcPr>
          <w:p w14:paraId="33A583C9" w14:textId="77777777" w:rsidR="009823AE" w:rsidRDefault="009823AE" w:rsidP="00F874DE">
            <w:pPr>
              <w:pStyle w:val="TableText"/>
              <w:jc w:val="both"/>
            </w:pPr>
            <w:r>
              <w:t>Allows the user to view the loan details to include the loan rates, loan dates and the 1</w:t>
            </w:r>
            <w:r w:rsidRPr="00645476">
              <w:rPr>
                <w:vertAlign w:val="superscript"/>
              </w:rPr>
              <w:t>st</w:t>
            </w:r>
            <w:r>
              <w:t xml:space="preserve"> and 2</w:t>
            </w:r>
            <w:r w:rsidRPr="00645476">
              <w:rPr>
                <w:vertAlign w:val="superscript"/>
              </w:rPr>
              <w:t>nd</w:t>
            </w:r>
            <w:r>
              <w:t xml:space="preserve"> mortgage information.</w:t>
            </w:r>
          </w:p>
        </w:tc>
      </w:tr>
      <w:tr w:rsidR="009823AE" w14:paraId="612333D3" w14:textId="77777777" w:rsidTr="009823AE">
        <w:tc>
          <w:tcPr>
            <w:tcW w:w="1325" w:type="pct"/>
          </w:tcPr>
          <w:p w14:paraId="520ECD17" w14:textId="77777777" w:rsidR="009823AE" w:rsidRPr="00150EE7" w:rsidRDefault="009823AE" w:rsidP="00F874DE">
            <w:pPr>
              <w:pStyle w:val="UnorderedList"/>
              <w:numPr>
                <w:ilvl w:val="0"/>
                <w:numId w:val="0"/>
              </w:numPr>
              <w:ind w:left="18"/>
              <w:jc w:val="both"/>
              <w:rPr>
                <w:b/>
              </w:rPr>
            </w:pPr>
            <w:r w:rsidRPr="00150EE7">
              <w:rPr>
                <w:b/>
              </w:rPr>
              <w:t>Transactions</w:t>
            </w:r>
          </w:p>
          <w:p w14:paraId="1CDECFB0" w14:textId="77777777" w:rsidR="009823AE" w:rsidRPr="00D75AE7" w:rsidRDefault="009823AE" w:rsidP="00F874DE">
            <w:pPr>
              <w:pStyle w:val="UnorderedList"/>
              <w:numPr>
                <w:ilvl w:val="0"/>
                <w:numId w:val="0"/>
              </w:numPr>
              <w:ind w:left="18"/>
              <w:jc w:val="both"/>
              <w:rPr>
                <w:b/>
              </w:rPr>
            </w:pPr>
          </w:p>
        </w:tc>
        <w:tc>
          <w:tcPr>
            <w:tcW w:w="3675" w:type="pct"/>
          </w:tcPr>
          <w:p w14:paraId="2AD24EBB" w14:textId="77777777" w:rsidR="009823AE" w:rsidRDefault="009823AE" w:rsidP="00F874DE">
            <w:pPr>
              <w:pStyle w:val="TableText"/>
              <w:jc w:val="both"/>
            </w:pPr>
            <w:r>
              <w:t>Allows the user to create, view and edit transactions in the system depending on the user’s permissions.</w:t>
            </w:r>
          </w:p>
        </w:tc>
      </w:tr>
      <w:tr w:rsidR="009823AE" w14:paraId="181FFFC1" w14:textId="77777777" w:rsidTr="009823AE">
        <w:tc>
          <w:tcPr>
            <w:tcW w:w="1325" w:type="pct"/>
          </w:tcPr>
          <w:p w14:paraId="1E8801F7" w14:textId="77777777" w:rsidR="009823AE" w:rsidRPr="00150EE7" w:rsidRDefault="009823AE" w:rsidP="00F874DE">
            <w:pPr>
              <w:pStyle w:val="UnorderedList"/>
              <w:numPr>
                <w:ilvl w:val="0"/>
                <w:numId w:val="0"/>
              </w:numPr>
              <w:ind w:left="18"/>
              <w:jc w:val="both"/>
              <w:rPr>
                <w:b/>
              </w:rPr>
            </w:pPr>
            <w:r w:rsidRPr="00150EE7">
              <w:rPr>
                <w:b/>
              </w:rPr>
              <w:t>Contacts</w:t>
            </w:r>
          </w:p>
          <w:p w14:paraId="62C0322D" w14:textId="77777777" w:rsidR="009823AE" w:rsidRPr="00D75AE7" w:rsidRDefault="009823AE" w:rsidP="00F874DE">
            <w:pPr>
              <w:pStyle w:val="UnorderedList"/>
              <w:numPr>
                <w:ilvl w:val="0"/>
                <w:numId w:val="0"/>
              </w:numPr>
              <w:ind w:left="18"/>
              <w:jc w:val="both"/>
              <w:rPr>
                <w:b/>
              </w:rPr>
            </w:pPr>
          </w:p>
        </w:tc>
        <w:tc>
          <w:tcPr>
            <w:tcW w:w="3675" w:type="pct"/>
          </w:tcPr>
          <w:p w14:paraId="0251D333" w14:textId="77777777" w:rsidR="009823AE" w:rsidRPr="00606303" w:rsidRDefault="009823AE" w:rsidP="00606303">
            <w:pPr>
              <w:pStyle w:val="TableText"/>
              <w:jc w:val="both"/>
            </w:pPr>
            <w:r w:rsidRPr="00606303">
              <w:t>Allows the user to create, view and edit the borrower, co-borrower and additional contacts for the loan depending on their permissions. They can also be deleted except for borrower and co-borrower.</w:t>
            </w:r>
          </w:p>
        </w:tc>
      </w:tr>
      <w:tr w:rsidR="009823AE" w14:paraId="2B664BB7" w14:textId="77777777" w:rsidTr="009823AE">
        <w:tc>
          <w:tcPr>
            <w:tcW w:w="1325" w:type="pct"/>
          </w:tcPr>
          <w:p w14:paraId="1EA359BF" w14:textId="77777777" w:rsidR="009823AE" w:rsidRPr="00150EE7" w:rsidRDefault="009823AE" w:rsidP="00F874DE">
            <w:pPr>
              <w:pStyle w:val="UnorderedList"/>
              <w:numPr>
                <w:ilvl w:val="0"/>
                <w:numId w:val="0"/>
              </w:numPr>
              <w:ind w:left="18"/>
              <w:jc w:val="both"/>
              <w:rPr>
                <w:b/>
              </w:rPr>
            </w:pPr>
            <w:r w:rsidRPr="00150EE7">
              <w:rPr>
                <w:b/>
              </w:rPr>
              <w:t>Property</w:t>
            </w:r>
          </w:p>
          <w:p w14:paraId="7BB6BB91" w14:textId="77777777" w:rsidR="009823AE" w:rsidRPr="00D75AE7" w:rsidRDefault="009823AE" w:rsidP="00F874DE">
            <w:pPr>
              <w:pStyle w:val="UnorderedList"/>
              <w:numPr>
                <w:ilvl w:val="0"/>
                <w:numId w:val="0"/>
              </w:numPr>
              <w:ind w:left="18"/>
              <w:jc w:val="both"/>
              <w:rPr>
                <w:b/>
              </w:rPr>
            </w:pPr>
          </w:p>
        </w:tc>
        <w:tc>
          <w:tcPr>
            <w:tcW w:w="3675" w:type="pct"/>
          </w:tcPr>
          <w:p w14:paraId="2C4698F2" w14:textId="77777777" w:rsidR="009823AE" w:rsidRPr="00606303" w:rsidRDefault="009823AE" w:rsidP="00606303">
            <w:pPr>
              <w:pStyle w:val="TableText"/>
              <w:jc w:val="both"/>
            </w:pPr>
            <w:r w:rsidRPr="00606303">
              <w:t>Allows the user to edit property details, and upload or delete a property photo depending on their permissions.</w:t>
            </w:r>
          </w:p>
        </w:tc>
      </w:tr>
      <w:tr w:rsidR="009823AE" w14:paraId="73D03CD1" w14:textId="77777777" w:rsidTr="009823AE">
        <w:trPr>
          <w:trHeight w:val="485"/>
        </w:trPr>
        <w:tc>
          <w:tcPr>
            <w:tcW w:w="1325" w:type="pct"/>
          </w:tcPr>
          <w:p w14:paraId="0E73701E" w14:textId="77777777" w:rsidR="009823AE" w:rsidRPr="00150EE7" w:rsidRDefault="009823AE" w:rsidP="00F874DE">
            <w:pPr>
              <w:pStyle w:val="UnorderedList"/>
              <w:numPr>
                <w:ilvl w:val="0"/>
                <w:numId w:val="0"/>
              </w:numPr>
              <w:ind w:left="18"/>
              <w:jc w:val="both"/>
              <w:rPr>
                <w:b/>
              </w:rPr>
            </w:pPr>
            <w:r w:rsidRPr="00150EE7">
              <w:rPr>
                <w:b/>
              </w:rPr>
              <w:t>Documents</w:t>
            </w:r>
          </w:p>
          <w:p w14:paraId="7DA0F10F" w14:textId="77777777" w:rsidR="009823AE" w:rsidRPr="00D75AE7" w:rsidRDefault="009823AE" w:rsidP="00F874DE">
            <w:pPr>
              <w:pStyle w:val="UnorderedList"/>
              <w:numPr>
                <w:ilvl w:val="0"/>
                <w:numId w:val="0"/>
              </w:numPr>
              <w:ind w:left="18"/>
              <w:jc w:val="both"/>
              <w:rPr>
                <w:b/>
              </w:rPr>
            </w:pPr>
          </w:p>
        </w:tc>
        <w:tc>
          <w:tcPr>
            <w:tcW w:w="3675" w:type="pct"/>
          </w:tcPr>
          <w:p w14:paraId="224CB533" w14:textId="77777777" w:rsidR="009823AE" w:rsidRPr="00606303" w:rsidRDefault="009823AE" w:rsidP="00606303">
            <w:pPr>
              <w:pStyle w:val="TableText"/>
              <w:jc w:val="both"/>
            </w:pPr>
            <w:r w:rsidRPr="00606303">
              <w:t>Allows the user to upload (PDF only), delete and view documents for the loan depending on their permissions.</w:t>
            </w:r>
          </w:p>
        </w:tc>
      </w:tr>
      <w:tr w:rsidR="009823AE" w14:paraId="003A41E6" w14:textId="77777777" w:rsidTr="009823AE">
        <w:trPr>
          <w:trHeight w:val="359"/>
        </w:trPr>
        <w:tc>
          <w:tcPr>
            <w:tcW w:w="1325" w:type="pct"/>
          </w:tcPr>
          <w:p w14:paraId="16BA0F38" w14:textId="77777777" w:rsidR="009823AE" w:rsidRPr="00150EE7" w:rsidRDefault="009823AE" w:rsidP="00F874DE">
            <w:pPr>
              <w:pStyle w:val="UnorderedList"/>
              <w:numPr>
                <w:ilvl w:val="0"/>
                <w:numId w:val="0"/>
              </w:numPr>
              <w:ind w:left="18"/>
              <w:jc w:val="both"/>
              <w:rPr>
                <w:b/>
              </w:rPr>
            </w:pPr>
            <w:r w:rsidRPr="00150EE7">
              <w:rPr>
                <w:b/>
              </w:rPr>
              <w:t>Notes</w:t>
            </w:r>
          </w:p>
          <w:p w14:paraId="7AE6A365" w14:textId="77777777" w:rsidR="009823AE" w:rsidRPr="00D75AE7" w:rsidRDefault="009823AE" w:rsidP="00F874DE">
            <w:pPr>
              <w:pStyle w:val="UnorderedList"/>
              <w:numPr>
                <w:ilvl w:val="0"/>
                <w:numId w:val="0"/>
              </w:numPr>
              <w:ind w:left="18"/>
              <w:jc w:val="both"/>
              <w:rPr>
                <w:b/>
              </w:rPr>
            </w:pPr>
          </w:p>
        </w:tc>
        <w:tc>
          <w:tcPr>
            <w:tcW w:w="3675" w:type="pct"/>
          </w:tcPr>
          <w:p w14:paraId="7D17418A" w14:textId="77777777" w:rsidR="009823AE" w:rsidRPr="00606303" w:rsidRDefault="009823AE" w:rsidP="00606303">
            <w:pPr>
              <w:pStyle w:val="TableText"/>
              <w:jc w:val="both"/>
            </w:pPr>
            <w:r w:rsidRPr="00606303">
              <w:t>Allows the user to view, delete and create notes depending on their permissions. The notes tab displays notes that have been added by the user and system generated notes.</w:t>
            </w:r>
          </w:p>
        </w:tc>
      </w:tr>
      <w:tr w:rsidR="009823AE" w14:paraId="2C45A0CA" w14:textId="77777777" w:rsidTr="009823AE">
        <w:trPr>
          <w:trHeight w:val="431"/>
        </w:trPr>
        <w:tc>
          <w:tcPr>
            <w:tcW w:w="1325" w:type="pct"/>
          </w:tcPr>
          <w:p w14:paraId="55FEC448" w14:textId="77777777" w:rsidR="009823AE" w:rsidRPr="00150EE7" w:rsidRDefault="009823AE" w:rsidP="00F874DE">
            <w:pPr>
              <w:pStyle w:val="UnorderedList"/>
              <w:numPr>
                <w:ilvl w:val="0"/>
                <w:numId w:val="0"/>
              </w:numPr>
              <w:ind w:left="18"/>
              <w:jc w:val="both"/>
              <w:rPr>
                <w:b/>
              </w:rPr>
            </w:pPr>
            <w:r w:rsidRPr="00150EE7">
              <w:rPr>
                <w:b/>
              </w:rPr>
              <w:t>Audit tracking</w:t>
            </w:r>
          </w:p>
          <w:p w14:paraId="29BCF30C" w14:textId="77777777" w:rsidR="009823AE" w:rsidRPr="00D75AE7" w:rsidRDefault="009823AE" w:rsidP="00F874DE">
            <w:pPr>
              <w:pStyle w:val="UnorderedList"/>
              <w:numPr>
                <w:ilvl w:val="0"/>
                <w:numId w:val="0"/>
              </w:numPr>
              <w:ind w:left="18"/>
              <w:jc w:val="both"/>
              <w:rPr>
                <w:b/>
              </w:rPr>
            </w:pPr>
          </w:p>
        </w:tc>
        <w:tc>
          <w:tcPr>
            <w:tcW w:w="3675" w:type="pct"/>
          </w:tcPr>
          <w:p w14:paraId="50C4E302" w14:textId="7A50ACD3" w:rsidR="009823AE" w:rsidRPr="00E122ED" w:rsidRDefault="009823AE" w:rsidP="00606303">
            <w:pPr>
              <w:pStyle w:val="TableText"/>
              <w:jc w:val="both"/>
            </w:pPr>
            <w:r w:rsidRPr="00E122ED">
              <w:t>Allows the user to view events that have occurred in the Servicing Module during the life of the loan.</w:t>
            </w:r>
          </w:p>
        </w:tc>
      </w:tr>
      <w:tr w:rsidR="009823AE" w14:paraId="773375F1" w14:textId="77777777" w:rsidTr="009823AE">
        <w:tc>
          <w:tcPr>
            <w:tcW w:w="1325" w:type="pct"/>
          </w:tcPr>
          <w:p w14:paraId="06362FCA" w14:textId="77777777" w:rsidR="009823AE" w:rsidRPr="00150EE7" w:rsidRDefault="009823AE" w:rsidP="00F874DE">
            <w:pPr>
              <w:pStyle w:val="UnorderedList"/>
              <w:numPr>
                <w:ilvl w:val="0"/>
                <w:numId w:val="0"/>
              </w:numPr>
              <w:ind w:left="18"/>
              <w:jc w:val="both"/>
              <w:rPr>
                <w:b/>
              </w:rPr>
            </w:pPr>
            <w:r w:rsidRPr="00150EE7">
              <w:rPr>
                <w:b/>
              </w:rPr>
              <w:t>Alerts</w:t>
            </w:r>
          </w:p>
          <w:p w14:paraId="67D41A05" w14:textId="77777777" w:rsidR="009823AE" w:rsidRPr="00D75AE7" w:rsidRDefault="009823AE" w:rsidP="00F874DE">
            <w:pPr>
              <w:pStyle w:val="UnorderedList"/>
              <w:numPr>
                <w:ilvl w:val="0"/>
                <w:numId w:val="0"/>
              </w:numPr>
              <w:ind w:left="18"/>
              <w:jc w:val="both"/>
              <w:rPr>
                <w:b/>
              </w:rPr>
            </w:pPr>
          </w:p>
        </w:tc>
        <w:tc>
          <w:tcPr>
            <w:tcW w:w="3675" w:type="pct"/>
          </w:tcPr>
          <w:p w14:paraId="4EF71027" w14:textId="77777777" w:rsidR="009823AE" w:rsidRDefault="009823AE" w:rsidP="00606303">
            <w:pPr>
              <w:pStyle w:val="TableText"/>
              <w:jc w:val="both"/>
            </w:pPr>
            <w:r>
              <w:t>Allows the user to view alerts for critical events that occur on the loan. New alerts can also be added in the system that can be viewed here.</w:t>
            </w:r>
          </w:p>
        </w:tc>
      </w:tr>
      <w:tr w:rsidR="009823AE" w14:paraId="5F0F37D0" w14:textId="77777777" w:rsidTr="009823AE">
        <w:tc>
          <w:tcPr>
            <w:tcW w:w="1325" w:type="pct"/>
          </w:tcPr>
          <w:p w14:paraId="0C408D39" w14:textId="77777777" w:rsidR="009823AE" w:rsidRPr="00150EE7" w:rsidRDefault="009823AE" w:rsidP="00F874DE">
            <w:pPr>
              <w:pStyle w:val="UnorderedList"/>
              <w:numPr>
                <w:ilvl w:val="0"/>
                <w:numId w:val="0"/>
              </w:numPr>
              <w:ind w:left="18"/>
              <w:jc w:val="both"/>
              <w:rPr>
                <w:b/>
              </w:rPr>
            </w:pPr>
            <w:r w:rsidRPr="00150EE7">
              <w:rPr>
                <w:b/>
              </w:rPr>
              <w:t>Change of plan</w:t>
            </w:r>
          </w:p>
          <w:p w14:paraId="23768220" w14:textId="77777777" w:rsidR="009823AE" w:rsidRPr="00150EE7" w:rsidRDefault="009823AE" w:rsidP="00F874DE">
            <w:pPr>
              <w:pStyle w:val="UnorderedList"/>
              <w:numPr>
                <w:ilvl w:val="0"/>
                <w:numId w:val="0"/>
              </w:numPr>
              <w:ind w:left="18"/>
              <w:jc w:val="both"/>
              <w:rPr>
                <w:b/>
              </w:rPr>
            </w:pPr>
          </w:p>
        </w:tc>
        <w:tc>
          <w:tcPr>
            <w:tcW w:w="3675" w:type="pct"/>
          </w:tcPr>
          <w:p w14:paraId="146AC4DE" w14:textId="77777777" w:rsidR="009823AE" w:rsidRDefault="009823AE" w:rsidP="00606303">
            <w:pPr>
              <w:pStyle w:val="TableText"/>
              <w:jc w:val="both"/>
            </w:pPr>
            <w:r>
              <w:t>Allows the user to change a loan’s payment plan if a borrower elects to do so. This screen will only allow user with the authorized permissions to change the pay plan. Payment plans can be changed for endorsed and assigned loans.</w:t>
            </w:r>
          </w:p>
        </w:tc>
      </w:tr>
      <w:tr w:rsidR="00294863" w14:paraId="5CD42BD1" w14:textId="77777777" w:rsidTr="009823AE">
        <w:tc>
          <w:tcPr>
            <w:tcW w:w="1325" w:type="pct"/>
          </w:tcPr>
          <w:p w14:paraId="550A2CF1" w14:textId="52A1D8A1" w:rsidR="00294863" w:rsidRPr="00150EE7" w:rsidRDefault="00294863" w:rsidP="00F874DE">
            <w:pPr>
              <w:pStyle w:val="UnorderedList"/>
              <w:numPr>
                <w:ilvl w:val="0"/>
                <w:numId w:val="0"/>
              </w:numPr>
              <w:ind w:left="18"/>
              <w:jc w:val="both"/>
              <w:rPr>
                <w:b/>
              </w:rPr>
            </w:pPr>
            <w:r>
              <w:rPr>
                <w:b/>
              </w:rPr>
              <w:t>Repayment Plan</w:t>
            </w:r>
          </w:p>
        </w:tc>
        <w:tc>
          <w:tcPr>
            <w:tcW w:w="3675" w:type="pct"/>
          </w:tcPr>
          <w:p w14:paraId="026AF8B7" w14:textId="3BFDD375" w:rsidR="00294863" w:rsidRDefault="00294863" w:rsidP="00294863">
            <w:pPr>
              <w:pStyle w:val="TableText"/>
              <w:jc w:val="both"/>
            </w:pPr>
            <w:r>
              <w:t>Allows the user to enter the repayment plan detail if a borrower elects to do so. This screen will only allow user with the authorized permissions to enter repayment plan details.</w:t>
            </w:r>
            <w:r w:rsidR="000130DF">
              <w:t xml:space="preserve"> </w:t>
            </w:r>
            <w:r w:rsidR="00BD7E3A">
              <w:t>Repayment plans can be created and updated</w:t>
            </w:r>
            <w:r w:rsidR="00971D37">
              <w:t xml:space="preserve"> for pre-endorsed, endorsed and assigned loans.</w:t>
            </w:r>
          </w:p>
        </w:tc>
      </w:tr>
      <w:tr w:rsidR="009823AE" w14:paraId="747B7262" w14:textId="77777777" w:rsidTr="000E443B">
        <w:trPr>
          <w:trHeight w:val="323"/>
        </w:trPr>
        <w:tc>
          <w:tcPr>
            <w:tcW w:w="1325" w:type="pct"/>
          </w:tcPr>
          <w:p w14:paraId="6B1A58F1" w14:textId="09F49D4C" w:rsidR="009823AE" w:rsidRPr="00150EE7" w:rsidRDefault="009823AE" w:rsidP="000E443B">
            <w:pPr>
              <w:pStyle w:val="UnorderedList"/>
              <w:numPr>
                <w:ilvl w:val="0"/>
                <w:numId w:val="0"/>
              </w:numPr>
              <w:ind w:left="18"/>
              <w:jc w:val="both"/>
              <w:rPr>
                <w:b/>
              </w:rPr>
            </w:pPr>
            <w:r w:rsidRPr="00150EE7">
              <w:rPr>
                <w:b/>
              </w:rPr>
              <w:t xml:space="preserve">Payoff </w:t>
            </w:r>
          </w:p>
        </w:tc>
        <w:tc>
          <w:tcPr>
            <w:tcW w:w="3675" w:type="pct"/>
          </w:tcPr>
          <w:p w14:paraId="6CD2F7DB" w14:textId="77777777" w:rsidR="009823AE" w:rsidRDefault="009823AE" w:rsidP="00606303">
            <w:pPr>
              <w:pStyle w:val="TableText"/>
              <w:jc w:val="both"/>
            </w:pPr>
            <w:r>
              <w:t>Allows the user to view and print the payoff information for the loan.</w:t>
            </w:r>
          </w:p>
        </w:tc>
      </w:tr>
      <w:tr w:rsidR="009823AE" w14:paraId="051F471C" w14:textId="77777777" w:rsidTr="009823AE">
        <w:tc>
          <w:tcPr>
            <w:tcW w:w="1325" w:type="pct"/>
          </w:tcPr>
          <w:p w14:paraId="3EE0141C" w14:textId="77777777" w:rsidR="009823AE" w:rsidRDefault="009823AE" w:rsidP="00F874DE">
            <w:pPr>
              <w:pStyle w:val="UnorderedList"/>
              <w:numPr>
                <w:ilvl w:val="0"/>
                <w:numId w:val="0"/>
              </w:numPr>
              <w:ind w:left="18"/>
              <w:jc w:val="both"/>
              <w:rPr>
                <w:b/>
              </w:rPr>
            </w:pPr>
            <w:r>
              <w:rPr>
                <w:b/>
              </w:rPr>
              <w:t>Statement</w:t>
            </w:r>
          </w:p>
          <w:p w14:paraId="35704F6A" w14:textId="77777777" w:rsidR="009823AE" w:rsidRPr="00150EE7" w:rsidRDefault="009823AE" w:rsidP="00F874DE">
            <w:pPr>
              <w:pStyle w:val="UnorderedList"/>
              <w:numPr>
                <w:ilvl w:val="0"/>
                <w:numId w:val="0"/>
              </w:numPr>
              <w:ind w:left="18"/>
              <w:jc w:val="both"/>
              <w:rPr>
                <w:b/>
              </w:rPr>
            </w:pPr>
          </w:p>
        </w:tc>
        <w:tc>
          <w:tcPr>
            <w:tcW w:w="3675" w:type="pct"/>
          </w:tcPr>
          <w:p w14:paraId="30A355CC" w14:textId="77777777" w:rsidR="009823AE" w:rsidRDefault="009823AE" w:rsidP="00606303">
            <w:pPr>
              <w:pStyle w:val="TableText"/>
              <w:jc w:val="both"/>
            </w:pPr>
            <w:r>
              <w:t>This tab d</w:t>
            </w:r>
            <w:r w:rsidRPr="00075735">
              <w:t>isplays the monthly statement amount details as of the selected reporting period. Only authorized users have access to the Statement screen</w:t>
            </w:r>
            <w:r>
              <w:t>.</w:t>
            </w:r>
          </w:p>
        </w:tc>
      </w:tr>
      <w:tr w:rsidR="009823AE" w14:paraId="32F02488" w14:textId="77777777" w:rsidTr="009823AE">
        <w:trPr>
          <w:trHeight w:val="215"/>
        </w:trPr>
        <w:tc>
          <w:tcPr>
            <w:tcW w:w="1325" w:type="pct"/>
          </w:tcPr>
          <w:p w14:paraId="1BF7A20A" w14:textId="77777777" w:rsidR="009823AE" w:rsidRPr="00150EE7" w:rsidRDefault="009823AE" w:rsidP="00F874DE">
            <w:pPr>
              <w:pStyle w:val="UnorderedList"/>
              <w:numPr>
                <w:ilvl w:val="0"/>
                <w:numId w:val="0"/>
              </w:numPr>
              <w:ind w:left="18"/>
              <w:jc w:val="both"/>
              <w:rPr>
                <w:b/>
              </w:rPr>
            </w:pPr>
            <w:r>
              <w:rPr>
                <w:b/>
              </w:rPr>
              <w:t>Disbursement</w:t>
            </w:r>
          </w:p>
        </w:tc>
        <w:tc>
          <w:tcPr>
            <w:tcW w:w="3675" w:type="pct"/>
          </w:tcPr>
          <w:p w14:paraId="06101B33" w14:textId="77777777" w:rsidR="009823AE" w:rsidRDefault="009823AE" w:rsidP="00606303">
            <w:pPr>
              <w:pStyle w:val="TableText"/>
              <w:jc w:val="both"/>
            </w:pPr>
            <w:r w:rsidRPr="007F64A6">
              <w:t>This screen displays the Notes disbursement transactions</w:t>
            </w:r>
            <w:r>
              <w:t>.</w:t>
            </w:r>
            <w:r w:rsidRPr="007F64A6">
              <w:t xml:space="preserve"> </w:t>
            </w:r>
            <w:r>
              <w:t>The screen also allows the user to create disbursement transactions.</w:t>
            </w:r>
          </w:p>
        </w:tc>
      </w:tr>
      <w:tr w:rsidR="009823AE" w14:paraId="73F9CA56" w14:textId="77777777" w:rsidTr="009823AE">
        <w:tc>
          <w:tcPr>
            <w:tcW w:w="1325" w:type="pct"/>
          </w:tcPr>
          <w:p w14:paraId="41B6474E" w14:textId="164053CB" w:rsidR="009823AE" w:rsidRPr="00150EE7" w:rsidRDefault="00D6753D" w:rsidP="00F874DE">
            <w:pPr>
              <w:pStyle w:val="UnorderedList"/>
              <w:numPr>
                <w:ilvl w:val="0"/>
                <w:numId w:val="0"/>
              </w:numPr>
              <w:ind w:left="18"/>
              <w:jc w:val="both"/>
              <w:rPr>
                <w:b/>
              </w:rPr>
            </w:pPr>
            <w:r>
              <w:rPr>
                <w:b/>
              </w:rPr>
              <w:t>Servicer I</w:t>
            </w:r>
            <w:r w:rsidR="009823AE" w:rsidRPr="00150EE7">
              <w:rPr>
                <w:b/>
              </w:rPr>
              <w:t>nfo</w:t>
            </w:r>
          </w:p>
          <w:p w14:paraId="08DA4345" w14:textId="77777777" w:rsidR="009823AE" w:rsidRPr="00150EE7" w:rsidRDefault="009823AE" w:rsidP="00F874DE">
            <w:pPr>
              <w:pStyle w:val="UnorderedList"/>
              <w:numPr>
                <w:ilvl w:val="0"/>
                <w:numId w:val="0"/>
              </w:numPr>
              <w:ind w:left="378"/>
              <w:jc w:val="both"/>
              <w:rPr>
                <w:b/>
              </w:rPr>
            </w:pPr>
          </w:p>
        </w:tc>
        <w:tc>
          <w:tcPr>
            <w:tcW w:w="3675" w:type="pct"/>
          </w:tcPr>
          <w:p w14:paraId="38536FEE" w14:textId="113D6330" w:rsidR="009823AE" w:rsidRDefault="009823AE" w:rsidP="00606303">
            <w:pPr>
              <w:pStyle w:val="TableText"/>
              <w:jc w:val="both"/>
            </w:pPr>
            <w:r>
              <w:t xml:space="preserve">This screen allows a user with the appropriate permissions to transfer servicer or investor </w:t>
            </w:r>
            <w:r w:rsidR="00D33DC5">
              <w:t>and</w:t>
            </w:r>
            <w:r>
              <w:t xml:space="preserve"> to update bank account information.</w:t>
            </w:r>
          </w:p>
        </w:tc>
      </w:tr>
      <w:tr w:rsidR="009823AE" w14:paraId="10A1EE9E" w14:textId="77777777" w:rsidTr="009823AE">
        <w:tc>
          <w:tcPr>
            <w:tcW w:w="1325" w:type="pct"/>
          </w:tcPr>
          <w:p w14:paraId="50D42D04" w14:textId="77777777" w:rsidR="009823AE" w:rsidRPr="00150EE7" w:rsidRDefault="009823AE" w:rsidP="00F874DE">
            <w:pPr>
              <w:pStyle w:val="UnorderedList"/>
              <w:numPr>
                <w:ilvl w:val="0"/>
                <w:numId w:val="0"/>
              </w:numPr>
              <w:ind w:left="18"/>
              <w:jc w:val="both"/>
              <w:rPr>
                <w:lang w:bidi="ar-SA"/>
              </w:rPr>
            </w:pPr>
            <w:r w:rsidRPr="00150EE7">
              <w:rPr>
                <w:b/>
              </w:rPr>
              <w:t>Servicer request</w:t>
            </w:r>
          </w:p>
          <w:p w14:paraId="76CFE251" w14:textId="77777777" w:rsidR="009823AE" w:rsidRPr="00150EE7" w:rsidRDefault="009823AE" w:rsidP="00F874DE">
            <w:pPr>
              <w:pStyle w:val="UnorderedList"/>
              <w:numPr>
                <w:ilvl w:val="0"/>
                <w:numId w:val="0"/>
              </w:numPr>
              <w:jc w:val="both"/>
              <w:rPr>
                <w:b/>
              </w:rPr>
            </w:pPr>
          </w:p>
        </w:tc>
        <w:tc>
          <w:tcPr>
            <w:tcW w:w="3675" w:type="pct"/>
          </w:tcPr>
          <w:p w14:paraId="202A44E6" w14:textId="77777777" w:rsidR="009823AE" w:rsidRDefault="009823AE" w:rsidP="00606303">
            <w:pPr>
              <w:pStyle w:val="TableText"/>
              <w:jc w:val="both"/>
            </w:pPr>
            <w:r>
              <w:t>Allows the user to create an endorsed or assigned timeline depending on their permissions.</w:t>
            </w:r>
          </w:p>
        </w:tc>
      </w:tr>
      <w:tr w:rsidR="009823AE" w14:paraId="5CE698FB" w14:textId="77777777" w:rsidTr="009823AE">
        <w:tc>
          <w:tcPr>
            <w:tcW w:w="1325" w:type="pct"/>
          </w:tcPr>
          <w:p w14:paraId="2F4BECAE" w14:textId="77777777" w:rsidR="009823AE" w:rsidRPr="00150EE7" w:rsidRDefault="009823AE" w:rsidP="00F874DE">
            <w:pPr>
              <w:pStyle w:val="UnorderedList"/>
              <w:numPr>
                <w:ilvl w:val="0"/>
                <w:numId w:val="0"/>
              </w:numPr>
              <w:ind w:left="18"/>
              <w:jc w:val="both"/>
              <w:rPr>
                <w:lang w:bidi="ar-SA"/>
              </w:rPr>
            </w:pPr>
            <w:r>
              <w:rPr>
                <w:b/>
              </w:rPr>
              <w:t>Bank Account</w:t>
            </w:r>
          </w:p>
          <w:p w14:paraId="0EC39B6B" w14:textId="77777777" w:rsidR="009823AE" w:rsidRPr="00150EE7" w:rsidRDefault="009823AE" w:rsidP="00F874DE">
            <w:pPr>
              <w:pStyle w:val="UnorderedList"/>
              <w:numPr>
                <w:ilvl w:val="0"/>
                <w:numId w:val="0"/>
              </w:numPr>
              <w:ind w:left="18"/>
              <w:jc w:val="both"/>
              <w:rPr>
                <w:b/>
              </w:rPr>
            </w:pPr>
          </w:p>
        </w:tc>
        <w:tc>
          <w:tcPr>
            <w:tcW w:w="3675" w:type="pct"/>
          </w:tcPr>
          <w:p w14:paraId="012E00F0" w14:textId="77777777" w:rsidR="009823AE" w:rsidRDefault="009823AE" w:rsidP="00606303">
            <w:pPr>
              <w:pStyle w:val="TableText"/>
              <w:jc w:val="both"/>
            </w:pPr>
            <w:r w:rsidRPr="00480BF3">
              <w:t>This screen allows authorized users with the ability to edit the Payment Method and Borrower’s Bank Account information</w:t>
            </w:r>
            <w:r>
              <w:t>.</w:t>
            </w:r>
          </w:p>
        </w:tc>
      </w:tr>
    </w:tbl>
    <w:p w14:paraId="1587ABF4" w14:textId="61DA09F6" w:rsidR="009823AE" w:rsidRDefault="00606303" w:rsidP="001879BA">
      <w:pPr>
        <w:pStyle w:val="TableCaption"/>
      </w:pPr>
      <w:bookmarkStart w:id="348" w:name="_Toc230163733"/>
      <w:bookmarkStart w:id="349" w:name="_Toc90643751"/>
      <w:bookmarkStart w:id="350" w:name="_Toc314660607"/>
      <w:bookmarkStart w:id="351" w:name="_Toc314752334"/>
      <w:bookmarkStart w:id="352" w:name="_Toc295485187"/>
      <w:bookmarkStart w:id="353" w:name="_Toc304450223"/>
      <w:r w:rsidRPr="000453F4">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4</w:t>
      </w:r>
      <w:r w:rsidR="00764635">
        <w:rPr>
          <w:noProof/>
        </w:rPr>
        <w:fldChar w:fldCharType="end"/>
      </w:r>
      <w:r w:rsidR="009823AE">
        <w:rPr>
          <w:noProof/>
        </w:rPr>
        <w:t>:</w:t>
      </w:r>
      <w:r w:rsidR="009823AE">
        <w:t xml:space="preserve"> Description of the Servicing Module </w:t>
      </w:r>
      <w:r w:rsidR="00E92DE9">
        <w:t xml:space="preserve">Sub </w:t>
      </w:r>
      <w:r w:rsidR="009823AE">
        <w:t>Menu</w:t>
      </w:r>
      <w:bookmarkEnd w:id="348"/>
      <w:r w:rsidR="009823AE">
        <w:t xml:space="preserve"> </w:t>
      </w:r>
      <w:bookmarkEnd w:id="349"/>
    </w:p>
    <w:p w14:paraId="10DC7B9F" w14:textId="77777777" w:rsidR="009823AE" w:rsidRPr="00D757EC" w:rsidRDefault="009823AE" w:rsidP="00863D8C">
      <w:pPr>
        <w:pStyle w:val="Heading4"/>
      </w:pPr>
      <w:bookmarkStart w:id="354" w:name="_Toc315633752"/>
      <w:bookmarkStart w:id="355" w:name="_Toc11334551"/>
      <w:bookmarkStart w:id="356" w:name="_Toc74051768"/>
      <w:bookmarkStart w:id="357" w:name="_Toc90643153"/>
      <w:bookmarkStart w:id="358" w:name="_Toc230163047"/>
      <w:r w:rsidRPr="00D757EC">
        <w:t>Information Help Feature</w:t>
      </w:r>
      <w:bookmarkEnd w:id="354"/>
      <w:bookmarkEnd w:id="355"/>
      <w:bookmarkEnd w:id="356"/>
      <w:bookmarkEnd w:id="357"/>
      <w:bookmarkEnd w:id="358"/>
    </w:p>
    <w:p w14:paraId="757F3D47" w14:textId="7FFA6C22" w:rsidR="009823AE" w:rsidRPr="00922843" w:rsidRDefault="009823AE" w:rsidP="001879BA">
      <w:pPr>
        <w:pStyle w:val="BodyText"/>
      </w:pPr>
      <w:r w:rsidRPr="00922843">
        <w:t>On various screens there is a feature to help the user obtain relevant information. This feature is designated on various screens by a circl</w:t>
      </w:r>
      <w:r w:rsidR="00D6753D">
        <w:t>e with an “i</w:t>
      </w:r>
      <w:r w:rsidRPr="00922843">
        <w:t>” in the middle of it as shown below. Hovering over the information button will display a short description of the field.</w:t>
      </w:r>
    </w:p>
    <w:p w14:paraId="2D5EC7AD" w14:textId="0C86945B" w:rsidR="009823AE" w:rsidRPr="0058114C" w:rsidRDefault="00FD54D0" w:rsidP="00794ED2">
      <w:pPr>
        <w:pStyle w:val="BodyText"/>
        <w:jc w:val="center"/>
      </w:pPr>
      <w:r>
        <w:rPr>
          <w:noProof/>
        </w:rPr>
        <w:drawing>
          <wp:inline distT="0" distB="0" distL="0" distR="0" wp14:anchorId="6AFF4C7B" wp14:editId="08EEB4EF">
            <wp:extent cx="2838224" cy="1245465"/>
            <wp:effectExtent l="0" t="0" r="635" b="0"/>
            <wp:docPr id="1976" name="Picture 197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6" name="Picture 1976" descr="Graphical user interface, text, application, email&#10;&#10;Description automatically generated"/>
                    <pic:cNvPicPr/>
                  </pic:nvPicPr>
                  <pic:blipFill>
                    <a:blip r:embed="rId56"/>
                    <a:stretch>
                      <a:fillRect/>
                    </a:stretch>
                  </pic:blipFill>
                  <pic:spPr>
                    <a:xfrm>
                      <a:off x="0" y="0"/>
                      <a:ext cx="2853272" cy="1252068"/>
                    </a:xfrm>
                    <a:prstGeom prst="rect">
                      <a:avLst/>
                    </a:prstGeom>
                  </pic:spPr>
                </pic:pic>
              </a:graphicData>
            </a:graphic>
          </wp:inline>
        </w:drawing>
      </w:r>
    </w:p>
    <w:p w14:paraId="281F0D7E" w14:textId="5FB4C65E" w:rsidR="009823AE" w:rsidRDefault="009823AE" w:rsidP="001879BA">
      <w:pPr>
        <w:pStyle w:val="FigureCaption0"/>
      </w:pPr>
      <w:bookmarkStart w:id="359" w:name="_Toc74052454"/>
      <w:bookmarkStart w:id="360" w:name="_Toc90643840"/>
      <w:bookmarkStart w:id="361" w:name="_Toc23016384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2</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rPr>
          <w:noProof/>
        </w:rPr>
        <w:t>: Information Help Feature</w:t>
      </w:r>
      <w:bookmarkEnd w:id="359"/>
      <w:bookmarkEnd w:id="360"/>
      <w:bookmarkEnd w:id="361"/>
    </w:p>
    <w:bookmarkEnd w:id="350"/>
    <w:bookmarkEnd w:id="351"/>
    <w:bookmarkEnd w:id="352"/>
    <w:bookmarkEnd w:id="353"/>
    <w:p w14:paraId="1B8351A5" w14:textId="77777777" w:rsidR="00F805B1" w:rsidRDefault="00F805B1" w:rsidP="00F874DE">
      <w:pPr>
        <w:pStyle w:val="OrderedList"/>
        <w:jc w:val="both"/>
        <w:sectPr w:rsidR="00F805B1" w:rsidSect="00AB6A5E">
          <w:headerReference w:type="default" r:id="rId57"/>
          <w:pgSz w:w="12240" w:h="15840"/>
          <w:pgMar w:top="1440" w:right="1440" w:bottom="1440" w:left="1440" w:header="720" w:footer="720" w:gutter="0"/>
          <w:pgNumType w:start="1" w:chapStyle="1"/>
          <w:cols w:space="720"/>
          <w:docGrid w:linePitch="360"/>
        </w:sectPr>
      </w:pPr>
    </w:p>
    <w:p w14:paraId="64DC54F4" w14:textId="55C50336" w:rsidR="0063532A" w:rsidRPr="00100F77" w:rsidRDefault="0063532A" w:rsidP="00F874DE">
      <w:pPr>
        <w:pStyle w:val="Chapterbreak"/>
        <w:jc w:val="both"/>
        <w:sectPr w:rsidR="0063532A" w:rsidRPr="00100F77" w:rsidSect="00AB6A5E">
          <w:headerReference w:type="default" r:id="rId58"/>
          <w:headerReference w:type="first" r:id="rId59"/>
          <w:footerReference w:type="first" r:id="rId60"/>
          <w:pgSz w:w="12240" w:h="15840"/>
          <w:pgMar w:top="1440" w:right="1440" w:bottom="1440" w:left="1440" w:header="720" w:footer="720" w:gutter="0"/>
          <w:cols w:space="720"/>
          <w:vAlign w:val="center"/>
          <w:titlePg/>
          <w:docGrid w:linePitch="360"/>
        </w:sectPr>
      </w:pPr>
      <w:bookmarkStart w:id="362" w:name="_Toc315633756"/>
      <w:r w:rsidRPr="00100F77">
        <w:t xml:space="preserve">CHAPTER </w:t>
      </w:r>
      <w:r>
        <w:t>3</w:t>
      </w:r>
      <w:r w:rsidRPr="00100F77">
        <w:t xml:space="preserve">: </w:t>
      </w:r>
      <w:r w:rsidR="002D0E8A">
        <w:t>INTRODUCTION TO USER GROUPS</w:t>
      </w:r>
      <w:bookmarkEnd w:id="362"/>
    </w:p>
    <w:p w14:paraId="3EDD5968" w14:textId="77777777" w:rsidR="00F366B7" w:rsidRDefault="00F366B7" w:rsidP="00F874DE">
      <w:pPr>
        <w:pStyle w:val="Heading1"/>
        <w:jc w:val="both"/>
      </w:pPr>
      <w:bookmarkStart w:id="363" w:name="_Toc11334555"/>
      <w:bookmarkStart w:id="364" w:name="_Toc74051772"/>
      <w:bookmarkStart w:id="365" w:name="_Toc90643157"/>
      <w:bookmarkStart w:id="366" w:name="_Toc230163048"/>
      <w:r>
        <w:t>INTRODUCTION TO USER GROUPS</w:t>
      </w:r>
      <w:bookmarkEnd w:id="363"/>
      <w:bookmarkEnd w:id="364"/>
      <w:bookmarkEnd w:id="365"/>
      <w:bookmarkEnd w:id="366"/>
    </w:p>
    <w:p w14:paraId="4CBBC5D2" w14:textId="77777777" w:rsidR="00F366B7" w:rsidRDefault="00F366B7" w:rsidP="001879BA">
      <w:pPr>
        <w:pStyle w:val="BodyText"/>
      </w:pPr>
      <w:bookmarkStart w:id="367" w:name="_Toc314670333"/>
      <w:bookmarkStart w:id="368" w:name="_Toc314670813"/>
      <w:bookmarkStart w:id="369" w:name="_Toc314672924"/>
      <w:bookmarkStart w:id="370" w:name="_Toc314674475"/>
      <w:bookmarkStart w:id="371" w:name="_Toc314660620"/>
      <w:bookmarkStart w:id="372" w:name="_Ref314665931"/>
      <w:bookmarkStart w:id="373" w:name="_Toc314752347"/>
      <w:bookmarkEnd w:id="367"/>
      <w:bookmarkEnd w:id="368"/>
      <w:bookmarkEnd w:id="369"/>
      <w:bookmarkEnd w:id="370"/>
      <w:r>
        <w:t xml:space="preserve">This chapter will provide users with an understanding of the following functions: </w:t>
      </w:r>
    </w:p>
    <w:p w14:paraId="5AA0D75D" w14:textId="3C42082D" w:rsidR="00F366B7" w:rsidRPr="001C54E0" w:rsidRDefault="00A8141F" w:rsidP="006C3C3F">
      <w:pPr>
        <w:pStyle w:val="BodyText"/>
        <w:numPr>
          <w:ilvl w:val="0"/>
          <w:numId w:val="39"/>
        </w:numPr>
        <w:rPr>
          <w:rStyle w:val="CrossRef"/>
        </w:rPr>
      </w:pPr>
      <w:r w:rsidRPr="00A8141F">
        <w:rPr>
          <w:rStyle w:val="CrossRef"/>
        </w:rPr>
        <w:t>Overview of User Groups</w:t>
      </w:r>
    </w:p>
    <w:p w14:paraId="6772EEF6" w14:textId="70BCE650" w:rsidR="00F366B7" w:rsidRPr="001C54E0" w:rsidRDefault="00A8141F" w:rsidP="006C3C3F">
      <w:pPr>
        <w:pStyle w:val="BodyText"/>
        <w:numPr>
          <w:ilvl w:val="0"/>
          <w:numId w:val="39"/>
        </w:numPr>
        <w:rPr>
          <w:rStyle w:val="CrossRef"/>
        </w:rPr>
      </w:pPr>
      <w:r w:rsidRPr="00A8141F">
        <w:rPr>
          <w:rStyle w:val="CrossRef"/>
        </w:rPr>
        <w:t>Servicers User Group</w:t>
      </w:r>
    </w:p>
    <w:p w14:paraId="3F464DF3" w14:textId="26CE5CFC" w:rsidR="00F366B7" w:rsidRPr="001C54E0" w:rsidRDefault="00A8141F" w:rsidP="006C3C3F">
      <w:pPr>
        <w:pStyle w:val="BodyText"/>
        <w:numPr>
          <w:ilvl w:val="0"/>
          <w:numId w:val="39"/>
        </w:numPr>
        <w:rPr>
          <w:rStyle w:val="CrossRef"/>
        </w:rPr>
      </w:pPr>
      <w:r w:rsidRPr="00A8141F">
        <w:rPr>
          <w:rStyle w:val="CrossRef"/>
        </w:rPr>
        <w:t>Lender User Group</w:t>
      </w:r>
    </w:p>
    <w:p w14:paraId="0729436A" w14:textId="3F9B5FD5" w:rsidR="00F366B7" w:rsidRPr="001C54E0" w:rsidRDefault="00A8141F" w:rsidP="006C3C3F">
      <w:pPr>
        <w:pStyle w:val="BodyText"/>
        <w:numPr>
          <w:ilvl w:val="0"/>
          <w:numId w:val="39"/>
        </w:numPr>
        <w:rPr>
          <w:rStyle w:val="CrossRef"/>
        </w:rPr>
      </w:pPr>
      <w:r w:rsidRPr="00A8141F">
        <w:rPr>
          <w:rStyle w:val="CrossRef"/>
        </w:rPr>
        <w:t>Investor User Group</w:t>
      </w:r>
    </w:p>
    <w:p w14:paraId="550BEEB5" w14:textId="30B8A416" w:rsidR="00F366B7" w:rsidRPr="001C54E0" w:rsidRDefault="00A8141F" w:rsidP="006C3C3F">
      <w:pPr>
        <w:pStyle w:val="BodyText"/>
        <w:numPr>
          <w:ilvl w:val="0"/>
          <w:numId w:val="39"/>
        </w:numPr>
        <w:rPr>
          <w:rStyle w:val="CrossRef"/>
        </w:rPr>
      </w:pPr>
      <w:r w:rsidRPr="00A8141F">
        <w:rPr>
          <w:rStyle w:val="CrossRef"/>
        </w:rPr>
        <w:t>HUD Single Family Premiums User Group</w:t>
      </w:r>
    </w:p>
    <w:p w14:paraId="45D16E3F" w14:textId="1B4DC99D" w:rsidR="00F366B7" w:rsidRPr="001C54E0" w:rsidRDefault="00A8141F" w:rsidP="006C3C3F">
      <w:pPr>
        <w:pStyle w:val="BodyText"/>
        <w:numPr>
          <w:ilvl w:val="0"/>
          <w:numId w:val="39"/>
        </w:numPr>
        <w:rPr>
          <w:rStyle w:val="CrossRef"/>
        </w:rPr>
      </w:pPr>
      <w:r w:rsidRPr="00A8141F">
        <w:rPr>
          <w:rStyle w:val="CrossRef"/>
        </w:rPr>
        <w:t>HUD Claims Staff User Group</w:t>
      </w:r>
    </w:p>
    <w:p w14:paraId="0E7F2E39" w14:textId="248C12A7" w:rsidR="00F366B7" w:rsidRPr="001C54E0" w:rsidRDefault="00A8141F" w:rsidP="006C3C3F">
      <w:pPr>
        <w:pStyle w:val="BodyText"/>
        <w:numPr>
          <w:ilvl w:val="0"/>
          <w:numId w:val="39"/>
        </w:numPr>
        <w:rPr>
          <w:rStyle w:val="CrossRef"/>
        </w:rPr>
      </w:pPr>
      <w:r w:rsidRPr="00A8141F">
        <w:rPr>
          <w:rStyle w:val="CrossRef"/>
        </w:rPr>
        <w:t>HUD NSC Contractor User Group</w:t>
      </w:r>
    </w:p>
    <w:p w14:paraId="401CF130" w14:textId="2F0175F6" w:rsidR="00F366B7" w:rsidRPr="001C54E0" w:rsidRDefault="00A8141F" w:rsidP="006C3C3F">
      <w:pPr>
        <w:pStyle w:val="BodyText"/>
        <w:numPr>
          <w:ilvl w:val="0"/>
          <w:numId w:val="39"/>
        </w:numPr>
        <w:rPr>
          <w:rStyle w:val="CrossRef"/>
        </w:rPr>
      </w:pPr>
      <w:r w:rsidRPr="00A8141F">
        <w:rPr>
          <w:rStyle w:val="CrossRef"/>
        </w:rPr>
        <w:t>HUD NSC User Group</w:t>
      </w:r>
    </w:p>
    <w:p w14:paraId="315D85EC" w14:textId="77777777" w:rsidR="00F366B7" w:rsidRDefault="00F366B7" w:rsidP="00F874DE">
      <w:pPr>
        <w:pStyle w:val="Heading2"/>
        <w:jc w:val="both"/>
      </w:pPr>
      <w:bookmarkStart w:id="374" w:name="_Ref315288006"/>
      <w:bookmarkStart w:id="375" w:name="_Toc315633757"/>
      <w:bookmarkStart w:id="376" w:name="_Toc11334556"/>
      <w:bookmarkStart w:id="377" w:name="_Toc74051773"/>
      <w:bookmarkStart w:id="378" w:name="_Toc90643158"/>
      <w:bookmarkStart w:id="379" w:name="_Toc230163049"/>
      <w:r>
        <w:t>Overview of User Groups</w:t>
      </w:r>
      <w:bookmarkEnd w:id="371"/>
      <w:bookmarkEnd w:id="372"/>
      <w:bookmarkEnd w:id="373"/>
      <w:bookmarkEnd w:id="374"/>
      <w:bookmarkEnd w:id="375"/>
      <w:bookmarkEnd w:id="376"/>
      <w:bookmarkEnd w:id="377"/>
      <w:bookmarkEnd w:id="378"/>
      <w:bookmarkEnd w:id="379"/>
    </w:p>
    <w:p w14:paraId="6BE76D26" w14:textId="3AE3C49D" w:rsidR="00F366B7" w:rsidRDefault="00F366B7" w:rsidP="001879BA">
      <w:pPr>
        <w:pStyle w:val="BodyText"/>
      </w:pPr>
      <w:r w:rsidRPr="00845A7E">
        <w:t xml:space="preserve">The Servicing Module has </w:t>
      </w:r>
      <w:r w:rsidR="003D7F3A">
        <w:t>seven</w:t>
      </w:r>
      <w:r w:rsidRPr="00845A7E">
        <w:t xml:space="preserve"> different </w:t>
      </w:r>
      <w:r w:rsidR="00606303">
        <w:t>u</w:t>
      </w:r>
      <w:r w:rsidRPr="00845A7E">
        <w:t xml:space="preserve">ser </w:t>
      </w:r>
      <w:r w:rsidR="00606303">
        <w:t>g</w:t>
      </w:r>
      <w:r w:rsidRPr="00845A7E">
        <w:t>roups</w:t>
      </w:r>
      <w:r w:rsidR="00824279">
        <w:fldChar w:fldCharType="begin"/>
      </w:r>
      <w:r w:rsidR="00824279">
        <w:instrText xml:space="preserve"> XE "</w:instrText>
      </w:r>
      <w:r w:rsidR="00824279" w:rsidRPr="00041B1D">
        <w:instrText>User Groups</w:instrText>
      </w:r>
      <w:r w:rsidR="00824279">
        <w:instrText xml:space="preserve">" </w:instrText>
      </w:r>
      <w:r w:rsidR="00824279">
        <w:fldChar w:fldCharType="end"/>
      </w:r>
      <w:r w:rsidRPr="00845A7E">
        <w:t xml:space="preserve"> containing different </w:t>
      </w:r>
      <w:r w:rsidR="00C24506">
        <w:t>r</w:t>
      </w:r>
      <w:r w:rsidRPr="00845A7E">
        <w:t>oles</w:t>
      </w:r>
      <w:r w:rsidR="00824279">
        <w:fldChar w:fldCharType="begin"/>
      </w:r>
      <w:r w:rsidR="00824279">
        <w:instrText xml:space="preserve"> XE "</w:instrText>
      </w:r>
      <w:r w:rsidR="00824279" w:rsidRPr="00041B1D">
        <w:instrText>User Roles</w:instrText>
      </w:r>
      <w:r w:rsidR="00824279">
        <w:instrText xml:space="preserve">" </w:instrText>
      </w:r>
      <w:r w:rsidR="00824279">
        <w:fldChar w:fldCharType="end"/>
      </w:r>
      <w:r>
        <w:t xml:space="preserve"> and </w:t>
      </w:r>
      <w:r w:rsidR="00C24506">
        <w:t>p</w:t>
      </w:r>
      <w:r>
        <w:t xml:space="preserve">ermissions or </w:t>
      </w:r>
      <w:r w:rsidR="00C24506">
        <w:t>r</w:t>
      </w:r>
      <w:r w:rsidRPr="00845A7E">
        <w:t xml:space="preserve">esponsibilities. </w:t>
      </w:r>
      <w:r>
        <w:t xml:space="preserve">They have been decided after extensive discussions with HUD GTMs and taking the </w:t>
      </w:r>
      <w:r w:rsidR="00D87FF5">
        <w:t>day-to-day</w:t>
      </w:r>
      <w:r>
        <w:t xml:space="preserve"> activities into consideration. The business partners </w:t>
      </w:r>
      <w:r w:rsidR="001E4F63">
        <w:t>can</w:t>
      </w:r>
      <w:r>
        <w:t xml:space="preserve"> perform daily activities like loan set </w:t>
      </w:r>
      <w:r w:rsidR="00D87FF5">
        <w:t>up,</w:t>
      </w:r>
      <w:r>
        <w:t xml:space="preserve"> but the approval/denial roles are with the HUD staff. </w:t>
      </w:r>
    </w:p>
    <w:p w14:paraId="28533069" w14:textId="39041E18" w:rsidR="00F366B7" w:rsidRDefault="00F366B7" w:rsidP="001879BA">
      <w:pPr>
        <w:pStyle w:val="BodyText"/>
      </w:pPr>
      <w:r w:rsidRPr="00845A7E">
        <w:t>Not all user roles within a user group have the same permission levels; these vary based on the roles/responsibilities assigned to the user. A user can only have one user role at a time in the system.</w:t>
      </w:r>
      <w:r>
        <w:t xml:space="preserve"> </w:t>
      </w:r>
      <w:r w:rsidR="00D87FF5">
        <w:t>A Supervisor</w:t>
      </w:r>
      <w:r>
        <w:t xml:space="preserve"> has roles and permissions that allow them to perform certain functions. Their </w:t>
      </w:r>
      <w:r w:rsidR="00D87FF5">
        <w:t>manager</w:t>
      </w:r>
      <w:r>
        <w:t xml:space="preserve"> can perform their functions and have additional permissions to approve or deny activities performed by the Supervisor.  </w:t>
      </w:r>
    </w:p>
    <w:p w14:paraId="1A74EB50" w14:textId="078486F0" w:rsidR="00F366B7" w:rsidRPr="006427D3" w:rsidRDefault="00F366B7" w:rsidP="001879BA">
      <w:pPr>
        <w:pStyle w:val="BodyText"/>
      </w:pPr>
      <w:r>
        <w:t xml:space="preserve">Currently, there are about </w:t>
      </w:r>
      <w:r w:rsidR="003D7F3A">
        <w:t>2</w:t>
      </w:r>
      <w:r w:rsidR="00975B96">
        <w:t>8</w:t>
      </w:r>
      <w:r>
        <w:t xml:space="preserve"> </w:t>
      </w:r>
      <w:r w:rsidR="00C24506">
        <w:t>r</w:t>
      </w:r>
      <w:r>
        <w:t xml:space="preserve">oles assigned to different </w:t>
      </w:r>
      <w:r w:rsidR="00606303">
        <w:t>u</w:t>
      </w:r>
      <w:r>
        <w:t xml:space="preserve">ser </w:t>
      </w:r>
      <w:r w:rsidR="00606303">
        <w:t>g</w:t>
      </w:r>
      <w:r>
        <w:t xml:space="preserve">roups with </w:t>
      </w:r>
      <w:r w:rsidR="00D03489">
        <w:t>over 400</w:t>
      </w:r>
      <w:r w:rsidR="00D6753D" w:rsidRPr="00D03489">
        <w:t xml:space="preserve"> permissions</w:t>
      </w:r>
      <w:r w:rsidR="00D6753D">
        <w:t xml:space="preserve"> in total. Each role or p</w:t>
      </w:r>
      <w:r>
        <w:t>ermission is uniquely assigned to its group and is not repeated. Further, t</w:t>
      </w:r>
      <w:r w:rsidRPr="00845A7E">
        <w:t>o impose security and segregation of various roles and respons</w:t>
      </w:r>
      <w:r>
        <w:t xml:space="preserve">ibilities, each of them </w:t>
      </w:r>
      <w:r w:rsidRPr="00845A7E">
        <w:t xml:space="preserve">have permissions either enabled or disabled for a user role. Only authorized user roles with the </w:t>
      </w:r>
      <w:r>
        <w:t xml:space="preserve">enabled permissions </w:t>
      </w:r>
      <w:r w:rsidRPr="00845A7E">
        <w:t xml:space="preserve">can perform a particular function. </w:t>
      </w:r>
    </w:p>
    <w:p w14:paraId="12741443" w14:textId="03EE0A22" w:rsidR="00F366B7" w:rsidRPr="006427D3" w:rsidRDefault="00F366B7" w:rsidP="001879BA">
      <w:pPr>
        <w:pStyle w:val="BodyText"/>
      </w:pPr>
      <w:r w:rsidRPr="006427D3">
        <w:t xml:space="preserve">For example: The permission for </w:t>
      </w:r>
      <w:r>
        <w:t xml:space="preserve">the </w:t>
      </w:r>
      <w:r w:rsidRPr="006427D3">
        <w:t>Loan Setup func</w:t>
      </w:r>
      <w:r>
        <w:t>tion in the Servicing Module is enabled for</w:t>
      </w:r>
      <w:r w:rsidRPr="006427D3">
        <w:t xml:space="preserve"> user roles associated with HUD Single Family, Lender and Servicer user groups. </w:t>
      </w:r>
      <w:r>
        <w:t>No</w:t>
      </w:r>
      <w:r w:rsidRPr="006427D3">
        <w:t xml:space="preserve"> other user role can perform loan setup in Servicing Module</w:t>
      </w:r>
      <w:r>
        <w:t xml:space="preserve"> except for the role that has that permission</w:t>
      </w:r>
      <w:r w:rsidRPr="006427D3">
        <w:t>.</w:t>
      </w:r>
    </w:p>
    <w:p w14:paraId="0A3A0AA9" w14:textId="33294726" w:rsidR="00F366B7" w:rsidRPr="006427D3" w:rsidRDefault="00F366B7" w:rsidP="001879BA">
      <w:pPr>
        <w:pStyle w:val="BodyText"/>
      </w:pPr>
      <w:r w:rsidRPr="006427D3">
        <w:t>The user groups available in the Servicing Module are:</w:t>
      </w:r>
    </w:p>
    <w:p w14:paraId="6FB7B156" w14:textId="431C4999" w:rsidR="00F366B7" w:rsidRPr="006B4AB2" w:rsidRDefault="00F366B7" w:rsidP="00F874DE">
      <w:pPr>
        <w:pStyle w:val="UnorderedList"/>
        <w:spacing w:before="120"/>
        <w:ind w:left="374"/>
        <w:jc w:val="both"/>
      </w:pPr>
      <w:r w:rsidRPr="006B4AB2">
        <w:t>Servicers</w:t>
      </w:r>
      <w:r>
        <w:t xml:space="preserve"> (Chapters 4, 5, 7, 8</w:t>
      </w:r>
      <w:r w:rsidR="000E443B">
        <w:t>, 9</w:t>
      </w:r>
      <w:r>
        <w:t>)</w:t>
      </w:r>
    </w:p>
    <w:p w14:paraId="751B1611" w14:textId="77777777" w:rsidR="00F366B7" w:rsidRDefault="00F366B7" w:rsidP="006C3C3F">
      <w:pPr>
        <w:pStyle w:val="UnorderedListIndent"/>
        <w:numPr>
          <w:ilvl w:val="1"/>
          <w:numId w:val="39"/>
        </w:numPr>
        <w:jc w:val="both"/>
      </w:pPr>
      <w:r w:rsidRPr="006C6DF6">
        <w:t xml:space="preserve">The servicer manages the loan for the Lender/investor and </w:t>
      </w:r>
      <w:r w:rsidRPr="006B4AB2">
        <w:t>perform</w:t>
      </w:r>
      <w:r>
        <w:t>s</w:t>
      </w:r>
      <w:r w:rsidRPr="006B4AB2">
        <w:t xml:space="preserve"> day-to-day management of HECM mortgage loan accounts, including disbursing monthly payments, performing change-of-payment plans, performing any unscheduled disburse</w:t>
      </w:r>
      <w:r>
        <w:t>ments on behalf of borrower amongst other functions.</w:t>
      </w:r>
    </w:p>
    <w:p w14:paraId="193106D1" w14:textId="2F40423B" w:rsidR="00F366B7" w:rsidRPr="006B4AB2" w:rsidRDefault="00F366B7" w:rsidP="00F874DE">
      <w:pPr>
        <w:pStyle w:val="UnorderedList"/>
        <w:spacing w:before="240"/>
        <w:jc w:val="both"/>
      </w:pPr>
      <w:r w:rsidRPr="006B4AB2">
        <w:t>Lenders</w:t>
      </w:r>
      <w:r>
        <w:t xml:space="preserve"> (Chapters 4, 5, 7,</w:t>
      </w:r>
      <w:r w:rsidR="000E443B">
        <w:t xml:space="preserve"> </w:t>
      </w:r>
      <w:r>
        <w:t>9)</w:t>
      </w:r>
    </w:p>
    <w:p w14:paraId="08DF4038" w14:textId="77777777" w:rsidR="00F366B7" w:rsidRDefault="00F366B7" w:rsidP="006C3C3F">
      <w:pPr>
        <w:pStyle w:val="UnorderedListIndent"/>
        <w:numPr>
          <w:ilvl w:val="1"/>
          <w:numId w:val="39"/>
        </w:numPr>
        <w:jc w:val="both"/>
      </w:pPr>
      <w:r w:rsidRPr="006B4AB2">
        <w:t>A person or company that makes loans for HECMS. They will use the system to trac</w:t>
      </w:r>
      <w:r>
        <w:t xml:space="preserve">k events that occur on the loan </w:t>
      </w:r>
      <w:r w:rsidRPr="006B4AB2">
        <w:rPr>
          <w:color w:val="000000"/>
        </w:rPr>
        <w:t xml:space="preserve">and </w:t>
      </w:r>
      <w:r w:rsidRPr="006B4AB2">
        <w:t>perform day-to-day management of HECM mortgage loan accounts, including disbursing monthly payments, performing change-of-payment plans, performing any unscheduled disburse</w:t>
      </w:r>
      <w:r>
        <w:t>ments on behalf of borrower amongst other functions.</w:t>
      </w:r>
    </w:p>
    <w:p w14:paraId="6B36CEA4" w14:textId="252A39AA" w:rsidR="00975B96" w:rsidRPr="006B4AB2" w:rsidRDefault="00975B96" w:rsidP="00975B96">
      <w:pPr>
        <w:pStyle w:val="UnorderedList"/>
        <w:spacing w:before="240"/>
        <w:jc w:val="both"/>
      </w:pPr>
      <w:r>
        <w:t xml:space="preserve">Master Servicers </w:t>
      </w:r>
    </w:p>
    <w:p w14:paraId="373609A2" w14:textId="79E6E365" w:rsidR="00975B96" w:rsidRDefault="00975B96" w:rsidP="006C3C3F">
      <w:pPr>
        <w:pStyle w:val="UnorderedListIndent"/>
        <w:numPr>
          <w:ilvl w:val="1"/>
          <w:numId w:val="39"/>
        </w:numPr>
        <w:jc w:val="both"/>
      </w:pPr>
      <w:r w:rsidRPr="00260B2B">
        <w:t>“Master Servicing/MSR Holder”, holders are responsible to ensure all loans are serviced properly accordingly to all HUD guidelines, Mortgagee Letters, etc. Because of their overall accountability to their loans, they hav</w:t>
      </w:r>
      <w:r w:rsidR="005D3A02">
        <w:t>e</w:t>
      </w:r>
      <w:r w:rsidRPr="00260B2B">
        <w:t xml:space="preserve"> “read-only” access</w:t>
      </w:r>
      <w:r w:rsidR="005D3A02">
        <w:t xml:space="preserve"> </w:t>
      </w:r>
      <w:r w:rsidRPr="00260B2B">
        <w:t>to properly monitor and oversee of all servicing activities performed by their sub</w:t>
      </w:r>
      <w:r w:rsidR="00D87FF5">
        <w:t>-</w:t>
      </w:r>
      <w:r w:rsidRPr="00260B2B">
        <w:t xml:space="preserve">servicers. </w:t>
      </w:r>
    </w:p>
    <w:p w14:paraId="008BFA71" w14:textId="77777777" w:rsidR="00EF70CD" w:rsidRPr="00260B2B" w:rsidRDefault="00EF70CD" w:rsidP="00EF70CD">
      <w:pPr>
        <w:pStyle w:val="UnorderedListIndent"/>
        <w:numPr>
          <w:ilvl w:val="0"/>
          <w:numId w:val="0"/>
        </w:numPr>
        <w:ind w:left="1440" w:hanging="360"/>
        <w:jc w:val="both"/>
      </w:pPr>
    </w:p>
    <w:p w14:paraId="77AF51F9" w14:textId="77777777" w:rsidR="00F366B7" w:rsidRDefault="00F366B7" w:rsidP="000E443B">
      <w:pPr>
        <w:pStyle w:val="UnorderedList"/>
      </w:pPr>
      <w:r>
        <w:t>Investors (Chapters 4, 5, 8)</w:t>
      </w:r>
    </w:p>
    <w:p w14:paraId="1BE8AF0D" w14:textId="2ACCA76C" w:rsidR="00F366B7" w:rsidRDefault="00F366B7" w:rsidP="006C3C3F">
      <w:pPr>
        <w:pStyle w:val="UnorderedListIndent"/>
        <w:numPr>
          <w:ilvl w:val="1"/>
          <w:numId w:val="39"/>
        </w:numPr>
        <w:jc w:val="both"/>
      </w:pPr>
      <w:r>
        <w:t xml:space="preserve">The investor owns or finances the loans and will use the system to perform transactions and view information about the loan such as payoff statements, claims status and loan details. This group can also </w:t>
      </w:r>
      <w:r w:rsidR="001A7B96">
        <w:t>a</w:t>
      </w:r>
      <w:r>
        <w:t>uthorize repayments and activate and suspend payments.</w:t>
      </w:r>
    </w:p>
    <w:p w14:paraId="48904749" w14:textId="77777777" w:rsidR="00F366B7" w:rsidRDefault="00F366B7" w:rsidP="00F874DE">
      <w:pPr>
        <w:pStyle w:val="UnorderedList"/>
        <w:spacing w:before="240" w:line="240" w:lineRule="auto"/>
        <w:jc w:val="both"/>
      </w:pPr>
      <w:r>
        <w:t>HUD Single Family Staff (Chapters 4, 5, 9, 10)</w:t>
      </w:r>
    </w:p>
    <w:p w14:paraId="620B92E2" w14:textId="77777777" w:rsidR="00F366B7" w:rsidRDefault="00F366B7" w:rsidP="006C3C3F">
      <w:pPr>
        <w:pStyle w:val="UnorderedListIndent"/>
        <w:numPr>
          <w:ilvl w:val="1"/>
          <w:numId w:val="39"/>
        </w:numPr>
        <w:jc w:val="both"/>
      </w:pPr>
      <w:r>
        <w:t xml:space="preserve">This user group will be able to perform day-to-day management of HECM mortgage loan accounts for the endorsed loans. </w:t>
      </w:r>
    </w:p>
    <w:p w14:paraId="710EE05C" w14:textId="77777777" w:rsidR="00F366B7" w:rsidRDefault="00F366B7" w:rsidP="00F874DE">
      <w:pPr>
        <w:pStyle w:val="UnorderedList"/>
        <w:spacing w:before="240"/>
        <w:jc w:val="both"/>
      </w:pPr>
      <w:r>
        <w:t>HUD Claims Staff (Chapters 5, 8)</w:t>
      </w:r>
    </w:p>
    <w:p w14:paraId="62C217B7" w14:textId="77777777" w:rsidR="00F366B7" w:rsidRDefault="00F366B7" w:rsidP="006C3C3F">
      <w:pPr>
        <w:pStyle w:val="UnorderedListIndent"/>
        <w:numPr>
          <w:ilvl w:val="1"/>
          <w:numId w:val="39"/>
        </w:numPr>
        <w:jc w:val="both"/>
      </w:pPr>
      <w:r>
        <w:t>This user group will have the rights to approve/deny claims. They can also cancel payments and monitor the Claims activities within the system.</w:t>
      </w:r>
    </w:p>
    <w:p w14:paraId="4B14AFB5" w14:textId="2F034DA8" w:rsidR="00F366B7" w:rsidRDefault="009C56A5" w:rsidP="00F874DE">
      <w:pPr>
        <w:pStyle w:val="UnorderedList"/>
        <w:spacing w:before="240"/>
        <w:jc w:val="both"/>
      </w:pPr>
      <w:r>
        <w:t>HUD NSC C</w:t>
      </w:r>
      <w:r w:rsidR="00F366B7">
        <w:t>ontractors (Chapters 6, 7, 9)</w:t>
      </w:r>
    </w:p>
    <w:p w14:paraId="73A57FA1" w14:textId="3E89F5A4" w:rsidR="00F366B7" w:rsidRDefault="00206282" w:rsidP="000A6638">
      <w:pPr>
        <w:pStyle w:val="UnorderedListIndent"/>
        <w:ind w:left="1170"/>
      </w:pPr>
      <w:r w:rsidRPr="00206282">
        <w:t>This user group will manage the day</w:t>
      </w:r>
      <w:r>
        <w:t>-</w:t>
      </w:r>
      <w:r w:rsidRPr="00206282">
        <w:t>to</w:t>
      </w:r>
      <w:r>
        <w:t>-</w:t>
      </w:r>
      <w:r w:rsidRPr="00206282">
        <w:t>day activities for the Assigned Notes portfolio for HUD and requests for servicing for the Insured HECM loan for Servicers.</w:t>
      </w:r>
    </w:p>
    <w:p w14:paraId="2F1E2B44" w14:textId="77777777" w:rsidR="00F366B7" w:rsidRDefault="00F366B7" w:rsidP="00F874DE">
      <w:pPr>
        <w:pStyle w:val="UnorderedList"/>
        <w:spacing w:before="240"/>
        <w:jc w:val="both"/>
      </w:pPr>
      <w:r>
        <w:t>HUD NSC Staff (Chapters 6, 7, 9)</w:t>
      </w:r>
    </w:p>
    <w:p w14:paraId="336E9935" w14:textId="4540EE9A" w:rsidR="00F366B7" w:rsidRDefault="00206282" w:rsidP="006C3C3F">
      <w:pPr>
        <w:pStyle w:val="UnorderedListIndent"/>
        <w:numPr>
          <w:ilvl w:val="1"/>
          <w:numId w:val="39"/>
        </w:numPr>
        <w:jc w:val="both"/>
      </w:pPr>
      <w:r w:rsidRPr="00206282">
        <w:t xml:space="preserve">This user group will perform </w:t>
      </w:r>
      <w:r w:rsidR="00497D52">
        <w:t xml:space="preserve">servicing </w:t>
      </w:r>
      <w:r w:rsidRPr="00206282">
        <w:t xml:space="preserve">management activities for the Assigned HECM portfolio and </w:t>
      </w:r>
      <w:r w:rsidR="00497D52">
        <w:t xml:space="preserve">the </w:t>
      </w:r>
      <w:r w:rsidRPr="00206282">
        <w:t>Insured HECM portfolio</w:t>
      </w:r>
      <w:r w:rsidR="00497D52">
        <w:t xml:space="preserve"> for specific servicing requests</w:t>
      </w:r>
      <w:r w:rsidRPr="00206282">
        <w:t>.</w:t>
      </w:r>
      <w:r w:rsidR="00F366B7">
        <w:t xml:space="preserve"> </w:t>
      </w:r>
    </w:p>
    <w:p w14:paraId="34F8675D" w14:textId="77777777" w:rsidR="00F366B7" w:rsidRDefault="00F366B7" w:rsidP="00F874DE">
      <w:pPr>
        <w:pStyle w:val="Heading3"/>
        <w:ind w:left="1080" w:hanging="1080"/>
        <w:jc w:val="both"/>
      </w:pPr>
      <w:bookmarkStart w:id="380" w:name="_Toc315633758"/>
      <w:bookmarkStart w:id="381" w:name="_Toc11334557"/>
      <w:bookmarkStart w:id="382" w:name="_Toc74051774"/>
      <w:bookmarkStart w:id="383" w:name="_Toc90643159"/>
      <w:bookmarkStart w:id="384" w:name="_Toc230163050"/>
      <w:r>
        <w:t>Changes to User Roles and Permissions</w:t>
      </w:r>
      <w:bookmarkEnd w:id="380"/>
      <w:bookmarkEnd w:id="381"/>
      <w:bookmarkEnd w:id="382"/>
      <w:bookmarkEnd w:id="383"/>
      <w:bookmarkEnd w:id="384"/>
    </w:p>
    <w:p w14:paraId="38A21DD9" w14:textId="3506EDFB" w:rsidR="00F366B7" w:rsidRDefault="00F366B7" w:rsidP="001879BA">
      <w:pPr>
        <w:pStyle w:val="BodyText"/>
      </w:pPr>
      <w:r>
        <w:t>After the user logs into the system, they will be able to perform the functions within their user group listed below. If a user desires to add/modify another user role, they will need to contact the HUD Staff (GTM), update the request form</w:t>
      </w:r>
      <w:r w:rsidR="00D6753D">
        <w:t>,</w:t>
      </w:r>
      <w:r>
        <w:t xml:space="preserve"> and send it to the HERMIT Help Desk. Based on the approval, th</w:t>
      </w:r>
      <w:r w:rsidR="00D6753D">
        <w:t>e changes would be made to the r</w:t>
      </w:r>
      <w:r>
        <w:t>ole and the user</w:t>
      </w:r>
      <w:r w:rsidR="00D6753D">
        <w:t xml:space="preserve"> will be</w:t>
      </w:r>
      <w:r>
        <w:t xml:space="preserve"> informed.</w:t>
      </w:r>
      <w:r>
        <w:br w:type="page"/>
      </w:r>
    </w:p>
    <w:p w14:paraId="3E5FD71D" w14:textId="57FD0305" w:rsidR="00F366B7" w:rsidRDefault="009A20A5" w:rsidP="00F874DE">
      <w:pPr>
        <w:pStyle w:val="Heading2"/>
        <w:jc w:val="both"/>
      </w:pPr>
      <w:bookmarkStart w:id="385" w:name="_Ref315288047"/>
      <w:bookmarkStart w:id="386" w:name="_Toc315633759"/>
      <w:bookmarkStart w:id="387" w:name="_Toc11334558"/>
      <w:bookmarkStart w:id="388" w:name="_Toc74051775"/>
      <w:bookmarkStart w:id="389" w:name="_Toc90643160"/>
      <w:bookmarkStart w:id="390" w:name="_Toc230163051"/>
      <w:bookmarkStart w:id="391" w:name="_Toc314660626"/>
      <w:bookmarkStart w:id="392" w:name="_Ref314665936"/>
      <w:bookmarkStart w:id="393" w:name="_Toc314752353"/>
      <w:bookmarkStart w:id="394" w:name="_Ref315288021"/>
      <w:bookmarkStart w:id="395" w:name="_Ref314656298"/>
      <w:bookmarkStart w:id="396" w:name="_Toc314660621"/>
      <w:bookmarkStart w:id="397" w:name="_Toc314752348"/>
      <w:r>
        <w:t>Lender</w:t>
      </w:r>
      <w:r w:rsidR="00F366B7">
        <w:t xml:space="preserve"> User Group</w:t>
      </w:r>
      <w:bookmarkEnd w:id="385"/>
      <w:bookmarkEnd w:id="386"/>
      <w:bookmarkEnd w:id="387"/>
      <w:bookmarkEnd w:id="388"/>
      <w:bookmarkEnd w:id="389"/>
      <w:bookmarkEnd w:id="390"/>
      <w:r w:rsidR="00824279">
        <w:fldChar w:fldCharType="begin"/>
      </w:r>
      <w:r w:rsidR="00824279">
        <w:instrText xml:space="preserve"> XE "</w:instrText>
      </w:r>
      <w:r w:rsidR="00824279" w:rsidRPr="00041B1D">
        <w:instrText>Servicer User Group</w:instrText>
      </w:r>
      <w:r w:rsidR="00824279">
        <w:instrText xml:space="preserve">" </w:instrText>
      </w:r>
      <w:r w:rsidR="00824279">
        <w:fldChar w:fldCharType="end"/>
      </w:r>
    </w:p>
    <w:p w14:paraId="2E79430D" w14:textId="0CCE57D7" w:rsidR="009A20A5" w:rsidRDefault="009A20A5" w:rsidP="009A20A5">
      <w:pPr>
        <w:pStyle w:val="BodyText"/>
      </w:pPr>
      <w:bookmarkStart w:id="398" w:name="_Ref314658354"/>
      <w:bookmarkStart w:id="399" w:name="_Toc314738101"/>
      <w:r>
        <w:t>The table below lists the most relevant functions for the Lender user group and provides links to the chapters and sections where instructions are documented to perform those functions.</w:t>
      </w:r>
    </w:p>
    <w:tbl>
      <w:tblPr>
        <w:tblStyle w:val="TableGrid"/>
        <w:tblW w:w="5000" w:type="pct"/>
        <w:tblLook w:val="04A0" w:firstRow="1" w:lastRow="0" w:firstColumn="1" w:lastColumn="0" w:noHBand="0" w:noVBand="1"/>
      </w:tblPr>
      <w:tblGrid>
        <w:gridCol w:w="1060"/>
        <w:gridCol w:w="5726"/>
        <w:gridCol w:w="2564"/>
      </w:tblGrid>
      <w:tr w:rsidR="009A20A5" w:rsidRPr="000E443B" w14:paraId="76E1874A" w14:textId="77777777" w:rsidTr="00ED335D">
        <w:tc>
          <w:tcPr>
            <w:tcW w:w="567" w:type="pct"/>
            <w:shd w:val="clear" w:color="auto" w:fill="B8CCE4" w:themeFill="accent1" w:themeFillTint="66"/>
            <w:vAlign w:val="center"/>
          </w:tcPr>
          <w:p w14:paraId="7D0E1579" w14:textId="77777777" w:rsidR="009A20A5" w:rsidRPr="000E443B" w:rsidRDefault="009A20A5" w:rsidP="009A70E2">
            <w:pPr>
              <w:pStyle w:val="Tableheader"/>
            </w:pPr>
            <w:r w:rsidRPr="000E443B">
              <w:t>Item #</w:t>
            </w:r>
          </w:p>
        </w:tc>
        <w:tc>
          <w:tcPr>
            <w:tcW w:w="3062" w:type="pct"/>
            <w:shd w:val="clear" w:color="auto" w:fill="B8CCE4" w:themeFill="accent1" w:themeFillTint="66"/>
            <w:vAlign w:val="center"/>
          </w:tcPr>
          <w:p w14:paraId="205AB54D" w14:textId="77777777" w:rsidR="009A20A5" w:rsidRPr="000E443B" w:rsidRDefault="009A20A5" w:rsidP="009A70E2">
            <w:pPr>
              <w:pStyle w:val="Tableheader"/>
              <w:jc w:val="left"/>
            </w:pPr>
            <w:r w:rsidRPr="000E443B">
              <w:t>Function</w:t>
            </w:r>
          </w:p>
        </w:tc>
        <w:tc>
          <w:tcPr>
            <w:tcW w:w="1371" w:type="pct"/>
            <w:shd w:val="clear" w:color="auto" w:fill="B8CCE4" w:themeFill="accent1" w:themeFillTint="66"/>
            <w:vAlign w:val="center"/>
          </w:tcPr>
          <w:p w14:paraId="52EA057E" w14:textId="37532966" w:rsidR="009A20A5" w:rsidRPr="000E443B" w:rsidRDefault="00715AB1" w:rsidP="009A70E2">
            <w:pPr>
              <w:pStyle w:val="Tableheader"/>
            </w:pPr>
            <w:r>
              <w:t>Chapter</w:t>
            </w:r>
          </w:p>
        </w:tc>
      </w:tr>
      <w:tr w:rsidR="001D1789" w14:paraId="0CC44476" w14:textId="77777777" w:rsidTr="00ED335D">
        <w:tc>
          <w:tcPr>
            <w:tcW w:w="567" w:type="pct"/>
            <w:vAlign w:val="center"/>
          </w:tcPr>
          <w:p w14:paraId="46E4C4F5" w14:textId="77777777" w:rsidR="001D1789" w:rsidRDefault="001D1789" w:rsidP="00322755">
            <w:pPr>
              <w:pStyle w:val="TableText"/>
              <w:numPr>
                <w:ilvl w:val="0"/>
                <w:numId w:val="30"/>
              </w:numPr>
              <w:jc w:val="center"/>
            </w:pPr>
          </w:p>
        </w:tc>
        <w:tc>
          <w:tcPr>
            <w:tcW w:w="3062" w:type="pct"/>
            <w:vAlign w:val="center"/>
          </w:tcPr>
          <w:p w14:paraId="5164D28E" w14:textId="4C27980D" w:rsidR="001D1789" w:rsidRDefault="001D1789" w:rsidP="009A70E2">
            <w:pPr>
              <w:pStyle w:val="TableText"/>
            </w:pPr>
            <w:r>
              <w:t>Perform - Initial Servicer Transfer</w:t>
            </w:r>
          </w:p>
        </w:tc>
        <w:tc>
          <w:tcPr>
            <w:tcW w:w="1371" w:type="pct"/>
            <w:vAlign w:val="center"/>
          </w:tcPr>
          <w:p w14:paraId="23EE6C7A" w14:textId="2BC14619" w:rsidR="001D1789" w:rsidRPr="0024149C" w:rsidRDefault="00715AB1" w:rsidP="009A70E2">
            <w:pPr>
              <w:pStyle w:val="TableText"/>
              <w:jc w:val="center"/>
              <w:rPr>
                <w:rStyle w:val="CrossRef"/>
              </w:rPr>
            </w:pPr>
            <w:r>
              <w:rPr>
                <w:rStyle w:val="CrossRef"/>
              </w:rPr>
              <w:t>5 General Servicing</w:t>
            </w:r>
          </w:p>
        </w:tc>
      </w:tr>
      <w:tr w:rsidR="001D1789" w14:paraId="1FD5F491" w14:textId="77777777" w:rsidTr="00ED335D">
        <w:tc>
          <w:tcPr>
            <w:tcW w:w="567" w:type="pct"/>
            <w:vAlign w:val="center"/>
          </w:tcPr>
          <w:p w14:paraId="45101DE4" w14:textId="77777777" w:rsidR="001D1789" w:rsidRDefault="001D1789" w:rsidP="00322755">
            <w:pPr>
              <w:pStyle w:val="TableText"/>
              <w:numPr>
                <w:ilvl w:val="0"/>
                <w:numId w:val="30"/>
              </w:numPr>
              <w:jc w:val="center"/>
            </w:pPr>
          </w:p>
        </w:tc>
        <w:tc>
          <w:tcPr>
            <w:tcW w:w="3062" w:type="pct"/>
            <w:vAlign w:val="center"/>
          </w:tcPr>
          <w:p w14:paraId="16577EFC" w14:textId="77777777" w:rsidR="001D1789" w:rsidRDefault="001D1789" w:rsidP="009A70E2">
            <w:pPr>
              <w:pStyle w:val="TableText"/>
            </w:pPr>
            <w:r>
              <w:t>Loan Setup (manual and B2G)</w:t>
            </w:r>
          </w:p>
        </w:tc>
        <w:tc>
          <w:tcPr>
            <w:tcW w:w="1371" w:type="pct"/>
            <w:vAlign w:val="center"/>
          </w:tcPr>
          <w:p w14:paraId="35AF4424" w14:textId="7C5BC47C" w:rsidR="001D1789" w:rsidRPr="0024149C" w:rsidRDefault="00715AB1" w:rsidP="009A70E2">
            <w:pPr>
              <w:pStyle w:val="TableText"/>
              <w:jc w:val="center"/>
              <w:rPr>
                <w:rStyle w:val="CrossRef"/>
              </w:rPr>
            </w:pPr>
            <w:r>
              <w:rPr>
                <w:rStyle w:val="CrossRef"/>
              </w:rPr>
              <w:t>4 Loan Setup</w:t>
            </w:r>
          </w:p>
        </w:tc>
      </w:tr>
      <w:tr w:rsidR="00715AB1" w14:paraId="1F718F8B" w14:textId="77777777" w:rsidTr="00ED335D">
        <w:tc>
          <w:tcPr>
            <w:tcW w:w="567" w:type="pct"/>
            <w:vAlign w:val="center"/>
          </w:tcPr>
          <w:p w14:paraId="6E143032" w14:textId="77777777" w:rsidR="00715AB1" w:rsidRDefault="00715AB1" w:rsidP="00322755">
            <w:pPr>
              <w:pStyle w:val="TableText"/>
              <w:numPr>
                <w:ilvl w:val="0"/>
                <w:numId w:val="30"/>
              </w:numPr>
              <w:jc w:val="center"/>
            </w:pPr>
          </w:p>
        </w:tc>
        <w:tc>
          <w:tcPr>
            <w:tcW w:w="3062" w:type="pct"/>
            <w:vAlign w:val="center"/>
          </w:tcPr>
          <w:p w14:paraId="1789DFFC" w14:textId="77777777" w:rsidR="00715AB1" w:rsidRDefault="00715AB1" w:rsidP="00715AB1">
            <w:pPr>
              <w:pStyle w:val="TableText"/>
            </w:pPr>
            <w:r>
              <w:t>Activate/Suspend Payments</w:t>
            </w:r>
          </w:p>
        </w:tc>
        <w:tc>
          <w:tcPr>
            <w:tcW w:w="1371" w:type="pct"/>
          </w:tcPr>
          <w:p w14:paraId="1F6276BA" w14:textId="2866FF25" w:rsidR="00715AB1" w:rsidRPr="0024149C" w:rsidRDefault="00715AB1" w:rsidP="00715AB1">
            <w:pPr>
              <w:pStyle w:val="TableText"/>
              <w:jc w:val="center"/>
              <w:rPr>
                <w:rStyle w:val="CrossRef"/>
              </w:rPr>
            </w:pPr>
            <w:r w:rsidRPr="000113D3">
              <w:rPr>
                <w:rStyle w:val="CrossRef"/>
              </w:rPr>
              <w:t>5 General Servicing</w:t>
            </w:r>
          </w:p>
        </w:tc>
      </w:tr>
      <w:tr w:rsidR="00715AB1" w14:paraId="41A3D4AD" w14:textId="77777777" w:rsidTr="00ED335D">
        <w:tc>
          <w:tcPr>
            <w:tcW w:w="567" w:type="pct"/>
            <w:vAlign w:val="center"/>
          </w:tcPr>
          <w:p w14:paraId="629C9665" w14:textId="77777777" w:rsidR="00715AB1" w:rsidRDefault="00715AB1" w:rsidP="00322755">
            <w:pPr>
              <w:pStyle w:val="TableText"/>
              <w:numPr>
                <w:ilvl w:val="0"/>
                <w:numId w:val="30"/>
              </w:numPr>
              <w:jc w:val="center"/>
            </w:pPr>
          </w:p>
        </w:tc>
        <w:tc>
          <w:tcPr>
            <w:tcW w:w="3062" w:type="pct"/>
            <w:vAlign w:val="center"/>
          </w:tcPr>
          <w:p w14:paraId="2C4284CC" w14:textId="77777777" w:rsidR="00715AB1" w:rsidRDefault="00715AB1" w:rsidP="00715AB1">
            <w:pPr>
              <w:pStyle w:val="TableText"/>
            </w:pPr>
            <w:r>
              <w:t>Edit Loan Details</w:t>
            </w:r>
          </w:p>
        </w:tc>
        <w:tc>
          <w:tcPr>
            <w:tcW w:w="1371" w:type="pct"/>
          </w:tcPr>
          <w:p w14:paraId="0EED535D" w14:textId="1256FF84" w:rsidR="00715AB1" w:rsidRPr="0024149C" w:rsidRDefault="00715AB1" w:rsidP="00715AB1">
            <w:pPr>
              <w:pStyle w:val="TableText"/>
              <w:jc w:val="center"/>
              <w:rPr>
                <w:rStyle w:val="CrossRef"/>
              </w:rPr>
            </w:pPr>
            <w:r w:rsidRPr="000113D3">
              <w:rPr>
                <w:rStyle w:val="CrossRef"/>
              </w:rPr>
              <w:t>5 General Servicing</w:t>
            </w:r>
          </w:p>
        </w:tc>
      </w:tr>
      <w:tr w:rsidR="00715AB1" w14:paraId="68A254AF" w14:textId="77777777" w:rsidTr="00ED335D">
        <w:tc>
          <w:tcPr>
            <w:tcW w:w="567" w:type="pct"/>
            <w:vAlign w:val="center"/>
          </w:tcPr>
          <w:p w14:paraId="4522CC09" w14:textId="77777777" w:rsidR="00715AB1" w:rsidRDefault="00715AB1" w:rsidP="00322755">
            <w:pPr>
              <w:pStyle w:val="TableText"/>
              <w:numPr>
                <w:ilvl w:val="0"/>
                <w:numId w:val="30"/>
              </w:numPr>
              <w:jc w:val="center"/>
            </w:pPr>
          </w:p>
        </w:tc>
        <w:tc>
          <w:tcPr>
            <w:tcW w:w="3062" w:type="pct"/>
            <w:vAlign w:val="center"/>
          </w:tcPr>
          <w:p w14:paraId="62FA5148" w14:textId="77777777" w:rsidR="00715AB1" w:rsidRDefault="00715AB1" w:rsidP="00715AB1">
            <w:pPr>
              <w:pStyle w:val="TableText"/>
            </w:pPr>
            <w:r>
              <w:t>Add Transactions</w:t>
            </w:r>
          </w:p>
        </w:tc>
        <w:tc>
          <w:tcPr>
            <w:tcW w:w="1371" w:type="pct"/>
          </w:tcPr>
          <w:p w14:paraId="380D1318" w14:textId="12FF2F5A" w:rsidR="00715AB1" w:rsidRPr="0024149C" w:rsidRDefault="00715AB1" w:rsidP="00715AB1">
            <w:pPr>
              <w:pStyle w:val="TableText"/>
              <w:jc w:val="center"/>
              <w:rPr>
                <w:rStyle w:val="CrossRef"/>
              </w:rPr>
            </w:pPr>
            <w:r w:rsidRPr="000113D3">
              <w:rPr>
                <w:rStyle w:val="CrossRef"/>
              </w:rPr>
              <w:t>5 General Servicing</w:t>
            </w:r>
          </w:p>
        </w:tc>
      </w:tr>
      <w:tr w:rsidR="00715AB1" w14:paraId="1171468A" w14:textId="77777777" w:rsidTr="00ED335D">
        <w:tc>
          <w:tcPr>
            <w:tcW w:w="567" w:type="pct"/>
            <w:vAlign w:val="center"/>
          </w:tcPr>
          <w:p w14:paraId="3697BD07" w14:textId="77777777" w:rsidR="00715AB1" w:rsidRDefault="00715AB1" w:rsidP="00322755">
            <w:pPr>
              <w:pStyle w:val="TableText"/>
              <w:numPr>
                <w:ilvl w:val="0"/>
                <w:numId w:val="30"/>
              </w:numPr>
              <w:jc w:val="center"/>
            </w:pPr>
          </w:p>
        </w:tc>
        <w:tc>
          <w:tcPr>
            <w:tcW w:w="3062" w:type="pct"/>
            <w:vAlign w:val="center"/>
          </w:tcPr>
          <w:p w14:paraId="763B8E41" w14:textId="77777777" w:rsidR="00715AB1" w:rsidRDefault="00715AB1" w:rsidP="00715AB1">
            <w:pPr>
              <w:pStyle w:val="TableText"/>
            </w:pPr>
            <w:r>
              <w:t>Edit Contacts</w:t>
            </w:r>
          </w:p>
        </w:tc>
        <w:tc>
          <w:tcPr>
            <w:tcW w:w="1371" w:type="pct"/>
          </w:tcPr>
          <w:p w14:paraId="65CD5636" w14:textId="62C84B43" w:rsidR="00715AB1" w:rsidRPr="0024149C" w:rsidRDefault="00715AB1" w:rsidP="00715AB1">
            <w:pPr>
              <w:pStyle w:val="TableText"/>
              <w:jc w:val="center"/>
              <w:rPr>
                <w:rStyle w:val="CrossRef"/>
              </w:rPr>
            </w:pPr>
            <w:r w:rsidRPr="000113D3">
              <w:rPr>
                <w:rStyle w:val="CrossRef"/>
              </w:rPr>
              <w:t>5 General Servicing</w:t>
            </w:r>
          </w:p>
        </w:tc>
      </w:tr>
      <w:tr w:rsidR="00715AB1" w14:paraId="02773DDF" w14:textId="77777777" w:rsidTr="00ED335D">
        <w:tc>
          <w:tcPr>
            <w:tcW w:w="567" w:type="pct"/>
            <w:vAlign w:val="center"/>
          </w:tcPr>
          <w:p w14:paraId="41ABC558" w14:textId="77777777" w:rsidR="00715AB1" w:rsidRDefault="00715AB1" w:rsidP="00322755">
            <w:pPr>
              <w:pStyle w:val="TableText"/>
              <w:numPr>
                <w:ilvl w:val="0"/>
                <w:numId w:val="30"/>
              </w:numPr>
              <w:jc w:val="center"/>
            </w:pPr>
          </w:p>
        </w:tc>
        <w:tc>
          <w:tcPr>
            <w:tcW w:w="3062" w:type="pct"/>
            <w:vAlign w:val="center"/>
          </w:tcPr>
          <w:p w14:paraId="75BE970F" w14:textId="77777777" w:rsidR="00715AB1" w:rsidRDefault="00715AB1" w:rsidP="00715AB1">
            <w:pPr>
              <w:pStyle w:val="TableText"/>
            </w:pPr>
            <w:r>
              <w:t>Edit Property Information and Property Values</w:t>
            </w:r>
          </w:p>
        </w:tc>
        <w:tc>
          <w:tcPr>
            <w:tcW w:w="1371" w:type="pct"/>
          </w:tcPr>
          <w:p w14:paraId="2BB60F57" w14:textId="0A06C15D" w:rsidR="00715AB1" w:rsidRPr="0024149C" w:rsidRDefault="00715AB1" w:rsidP="00715AB1">
            <w:pPr>
              <w:pStyle w:val="TableText"/>
              <w:jc w:val="center"/>
              <w:rPr>
                <w:rStyle w:val="CrossRef"/>
              </w:rPr>
            </w:pPr>
            <w:r w:rsidRPr="000113D3">
              <w:rPr>
                <w:rStyle w:val="CrossRef"/>
              </w:rPr>
              <w:t>5 General Servicing</w:t>
            </w:r>
          </w:p>
        </w:tc>
      </w:tr>
      <w:tr w:rsidR="00715AB1" w14:paraId="64284708" w14:textId="77777777" w:rsidTr="00ED335D">
        <w:tc>
          <w:tcPr>
            <w:tcW w:w="567" w:type="pct"/>
            <w:vAlign w:val="center"/>
          </w:tcPr>
          <w:p w14:paraId="338D4F82" w14:textId="77777777" w:rsidR="00715AB1" w:rsidRDefault="00715AB1" w:rsidP="00322755">
            <w:pPr>
              <w:pStyle w:val="TableText"/>
              <w:numPr>
                <w:ilvl w:val="0"/>
                <w:numId w:val="30"/>
              </w:numPr>
              <w:jc w:val="center"/>
            </w:pPr>
          </w:p>
        </w:tc>
        <w:tc>
          <w:tcPr>
            <w:tcW w:w="3062" w:type="pct"/>
            <w:vAlign w:val="center"/>
          </w:tcPr>
          <w:p w14:paraId="4F2FEA3F" w14:textId="77777777" w:rsidR="00715AB1" w:rsidRDefault="00715AB1" w:rsidP="00715AB1">
            <w:pPr>
              <w:pStyle w:val="TableText"/>
            </w:pPr>
            <w:r>
              <w:t>Upload Documents</w:t>
            </w:r>
          </w:p>
        </w:tc>
        <w:tc>
          <w:tcPr>
            <w:tcW w:w="1371" w:type="pct"/>
          </w:tcPr>
          <w:p w14:paraId="7C3A5052" w14:textId="4034B579" w:rsidR="00715AB1" w:rsidRPr="0024149C" w:rsidRDefault="00715AB1" w:rsidP="00715AB1">
            <w:pPr>
              <w:pStyle w:val="TableText"/>
              <w:jc w:val="center"/>
              <w:rPr>
                <w:rStyle w:val="CrossRef"/>
              </w:rPr>
            </w:pPr>
            <w:r w:rsidRPr="000113D3">
              <w:rPr>
                <w:rStyle w:val="CrossRef"/>
              </w:rPr>
              <w:t>5 General Servicing</w:t>
            </w:r>
          </w:p>
        </w:tc>
      </w:tr>
      <w:tr w:rsidR="00715AB1" w14:paraId="234620B6" w14:textId="77777777" w:rsidTr="00ED335D">
        <w:tc>
          <w:tcPr>
            <w:tcW w:w="567" w:type="pct"/>
            <w:vAlign w:val="center"/>
          </w:tcPr>
          <w:p w14:paraId="7839F7A9" w14:textId="77777777" w:rsidR="00715AB1" w:rsidRDefault="00715AB1" w:rsidP="00322755">
            <w:pPr>
              <w:pStyle w:val="TableText"/>
              <w:numPr>
                <w:ilvl w:val="0"/>
                <w:numId w:val="30"/>
              </w:numPr>
              <w:jc w:val="center"/>
            </w:pPr>
          </w:p>
        </w:tc>
        <w:tc>
          <w:tcPr>
            <w:tcW w:w="3062" w:type="pct"/>
            <w:vAlign w:val="center"/>
          </w:tcPr>
          <w:p w14:paraId="62DF14F7" w14:textId="77777777" w:rsidR="00715AB1" w:rsidRDefault="00715AB1" w:rsidP="00715AB1">
            <w:pPr>
              <w:pStyle w:val="TableText"/>
            </w:pPr>
            <w:r>
              <w:t>Add Notes</w:t>
            </w:r>
          </w:p>
        </w:tc>
        <w:tc>
          <w:tcPr>
            <w:tcW w:w="1371" w:type="pct"/>
          </w:tcPr>
          <w:p w14:paraId="23342A43" w14:textId="4122AEA3" w:rsidR="00715AB1" w:rsidRPr="0024149C" w:rsidRDefault="00715AB1" w:rsidP="00715AB1">
            <w:pPr>
              <w:pStyle w:val="TableText"/>
              <w:jc w:val="center"/>
              <w:rPr>
                <w:rStyle w:val="CrossRef"/>
              </w:rPr>
            </w:pPr>
            <w:r w:rsidRPr="000113D3">
              <w:rPr>
                <w:rStyle w:val="CrossRef"/>
              </w:rPr>
              <w:t>5 General Servicing</w:t>
            </w:r>
          </w:p>
        </w:tc>
      </w:tr>
      <w:tr w:rsidR="00715AB1" w14:paraId="6ED89250" w14:textId="77777777" w:rsidTr="00ED335D">
        <w:tc>
          <w:tcPr>
            <w:tcW w:w="567" w:type="pct"/>
            <w:vAlign w:val="center"/>
          </w:tcPr>
          <w:p w14:paraId="5461ADD3" w14:textId="77777777" w:rsidR="00715AB1" w:rsidRDefault="00715AB1" w:rsidP="00322755">
            <w:pPr>
              <w:pStyle w:val="TableText"/>
              <w:numPr>
                <w:ilvl w:val="0"/>
                <w:numId w:val="30"/>
              </w:numPr>
              <w:jc w:val="center"/>
            </w:pPr>
          </w:p>
        </w:tc>
        <w:tc>
          <w:tcPr>
            <w:tcW w:w="3062" w:type="pct"/>
            <w:vAlign w:val="center"/>
          </w:tcPr>
          <w:p w14:paraId="42564AF9" w14:textId="77777777" w:rsidR="00715AB1" w:rsidRDefault="00715AB1" w:rsidP="00715AB1">
            <w:pPr>
              <w:pStyle w:val="TableText"/>
            </w:pPr>
            <w:r>
              <w:t>Add Alerts</w:t>
            </w:r>
          </w:p>
        </w:tc>
        <w:tc>
          <w:tcPr>
            <w:tcW w:w="1371" w:type="pct"/>
          </w:tcPr>
          <w:p w14:paraId="03870BB3" w14:textId="6A926839" w:rsidR="00715AB1" w:rsidRPr="0024149C" w:rsidRDefault="00715AB1" w:rsidP="00715AB1">
            <w:pPr>
              <w:pStyle w:val="TableText"/>
              <w:jc w:val="center"/>
              <w:rPr>
                <w:rStyle w:val="CrossRef"/>
              </w:rPr>
            </w:pPr>
            <w:r w:rsidRPr="000113D3">
              <w:rPr>
                <w:rStyle w:val="CrossRef"/>
              </w:rPr>
              <w:t>5 General Servicing</w:t>
            </w:r>
          </w:p>
        </w:tc>
      </w:tr>
      <w:tr w:rsidR="00715AB1" w14:paraId="21267A02" w14:textId="77777777" w:rsidTr="00ED335D">
        <w:tc>
          <w:tcPr>
            <w:tcW w:w="567" w:type="pct"/>
            <w:vAlign w:val="center"/>
          </w:tcPr>
          <w:p w14:paraId="0572016D" w14:textId="77777777" w:rsidR="00715AB1" w:rsidRDefault="00715AB1" w:rsidP="00322755">
            <w:pPr>
              <w:pStyle w:val="TableText"/>
              <w:numPr>
                <w:ilvl w:val="0"/>
                <w:numId w:val="30"/>
              </w:numPr>
              <w:jc w:val="center"/>
            </w:pPr>
          </w:p>
        </w:tc>
        <w:tc>
          <w:tcPr>
            <w:tcW w:w="3062" w:type="pct"/>
            <w:vAlign w:val="center"/>
          </w:tcPr>
          <w:p w14:paraId="01AD578B" w14:textId="0D97B371" w:rsidR="00715AB1" w:rsidRDefault="00715AB1" w:rsidP="00715AB1">
            <w:pPr>
              <w:pStyle w:val="TableText"/>
            </w:pPr>
            <w:r>
              <w:t>Perform Change of Plan (COP)</w:t>
            </w:r>
          </w:p>
        </w:tc>
        <w:tc>
          <w:tcPr>
            <w:tcW w:w="1371" w:type="pct"/>
          </w:tcPr>
          <w:p w14:paraId="720411A9" w14:textId="0FCBA496" w:rsidR="00715AB1" w:rsidRPr="0024149C" w:rsidRDefault="00715AB1" w:rsidP="00715AB1">
            <w:pPr>
              <w:pStyle w:val="TableText"/>
              <w:jc w:val="center"/>
              <w:rPr>
                <w:rStyle w:val="CrossRef"/>
              </w:rPr>
            </w:pPr>
            <w:r w:rsidRPr="000113D3">
              <w:rPr>
                <w:rStyle w:val="CrossRef"/>
              </w:rPr>
              <w:t>5 General Servicing</w:t>
            </w:r>
          </w:p>
        </w:tc>
      </w:tr>
      <w:tr w:rsidR="00715AB1" w14:paraId="23D11DE8" w14:textId="77777777" w:rsidTr="00ED335D">
        <w:tc>
          <w:tcPr>
            <w:tcW w:w="567" w:type="pct"/>
            <w:vAlign w:val="center"/>
          </w:tcPr>
          <w:p w14:paraId="252AA52A" w14:textId="77777777" w:rsidR="00715AB1" w:rsidRDefault="00715AB1" w:rsidP="00322755">
            <w:pPr>
              <w:pStyle w:val="TableText"/>
              <w:numPr>
                <w:ilvl w:val="0"/>
                <w:numId w:val="30"/>
              </w:numPr>
              <w:jc w:val="center"/>
            </w:pPr>
          </w:p>
        </w:tc>
        <w:tc>
          <w:tcPr>
            <w:tcW w:w="3062" w:type="pct"/>
            <w:vAlign w:val="center"/>
          </w:tcPr>
          <w:p w14:paraId="700F15DF" w14:textId="77777777" w:rsidR="00715AB1" w:rsidRDefault="00715AB1" w:rsidP="00715AB1">
            <w:pPr>
              <w:pStyle w:val="TableText"/>
            </w:pPr>
            <w:r>
              <w:t>Update Servicer/Investor Information</w:t>
            </w:r>
          </w:p>
        </w:tc>
        <w:tc>
          <w:tcPr>
            <w:tcW w:w="1371" w:type="pct"/>
          </w:tcPr>
          <w:p w14:paraId="0DC6EF25" w14:textId="49770616" w:rsidR="00715AB1" w:rsidRPr="0024149C" w:rsidRDefault="00715AB1" w:rsidP="00715AB1">
            <w:pPr>
              <w:pStyle w:val="TableText"/>
              <w:jc w:val="center"/>
              <w:rPr>
                <w:rStyle w:val="CrossRef"/>
              </w:rPr>
            </w:pPr>
            <w:r w:rsidRPr="000113D3">
              <w:rPr>
                <w:rStyle w:val="CrossRef"/>
              </w:rPr>
              <w:t>5 General Servicing</w:t>
            </w:r>
          </w:p>
        </w:tc>
      </w:tr>
      <w:tr w:rsidR="00715AB1" w14:paraId="56C82267" w14:textId="77777777" w:rsidTr="00ED335D">
        <w:tc>
          <w:tcPr>
            <w:tcW w:w="567" w:type="pct"/>
            <w:vAlign w:val="center"/>
          </w:tcPr>
          <w:p w14:paraId="3F90687D" w14:textId="77777777" w:rsidR="00715AB1" w:rsidRDefault="00715AB1" w:rsidP="00322755">
            <w:pPr>
              <w:pStyle w:val="TableText"/>
              <w:numPr>
                <w:ilvl w:val="0"/>
                <w:numId w:val="30"/>
              </w:numPr>
              <w:jc w:val="center"/>
            </w:pPr>
          </w:p>
        </w:tc>
        <w:tc>
          <w:tcPr>
            <w:tcW w:w="3062" w:type="pct"/>
            <w:vAlign w:val="center"/>
          </w:tcPr>
          <w:p w14:paraId="22055635" w14:textId="77777777" w:rsidR="00715AB1" w:rsidRDefault="00715AB1" w:rsidP="00715AB1">
            <w:pPr>
              <w:pStyle w:val="TableText"/>
            </w:pPr>
            <w:r>
              <w:t>Review Transaction Status – Accounting Transmittals</w:t>
            </w:r>
          </w:p>
        </w:tc>
        <w:tc>
          <w:tcPr>
            <w:tcW w:w="1371" w:type="pct"/>
          </w:tcPr>
          <w:p w14:paraId="41C8FE14" w14:textId="5DB7808F" w:rsidR="00715AB1" w:rsidRPr="0024149C" w:rsidRDefault="00715AB1" w:rsidP="00715AB1">
            <w:pPr>
              <w:pStyle w:val="TableText"/>
              <w:jc w:val="center"/>
              <w:rPr>
                <w:rStyle w:val="CrossRef"/>
              </w:rPr>
            </w:pPr>
            <w:r w:rsidRPr="000113D3">
              <w:rPr>
                <w:rStyle w:val="CrossRef"/>
              </w:rPr>
              <w:t>5 General Servicing</w:t>
            </w:r>
          </w:p>
        </w:tc>
      </w:tr>
      <w:tr w:rsidR="00715AB1" w14:paraId="41FA2D02" w14:textId="77777777" w:rsidTr="00ED335D">
        <w:tc>
          <w:tcPr>
            <w:tcW w:w="567" w:type="pct"/>
            <w:vAlign w:val="center"/>
          </w:tcPr>
          <w:p w14:paraId="0B84DCC1" w14:textId="77777777" w:rsidR="00715AB1" w:rsidRDefault="00715AB1" w:rsidP="00322755">
            <w:pPr>
              <w:pStyle w:val="TableText"/>
              <w:numPr>
                <w:ilvl w:val="0"/>
                <w:numId w:val="30"/>
              </w:numPr>
              <w:jc w:val="center"/>
            </w:pPr>
          </w:p>
        </w:tc>
        <w:tc>
          <w:tcPr>
            <w:tcW w:w="3062" w:type="pct"/>
            <w:vAlign w:val="center"/>
          </w:tcPr>
          <w:p w14:paraId="03159F13" w14:textId="359D7946" w:rsidR="00715AB1" w:rsidRDefault="00715AB1" w:rsidP="00715AB1">
            <w:pPr>
              <w:pStyle w:val="TableText"/>
            </w:pPr>
            <w:r>
              <w:t>View IMIP/Refund/MMIP Batch Details</w:t>
            </w:r>
          </w:p>
        </w:tc>
        <w:tc>
          <w:tcPr>
            <w:tcW w:w="1371" w:type="pct"/>
          </w:tcPr>
          <w:p w14:paraId="6F844FE6" w14:textId="63CBCB3C" w:rsidR="00715AB1" w:rsidRPr="0024149C" w:rsidRDefault="00715AB1" w:rsidP="00715AB1">
            <w:pPr>
              <w:pStyle w:val="TableText"/>
              <w:jc w:val="center"/>
              <w:rPr>
                <w:rStyle w:val="CrossRef"/>
              </w:rPr>
            </w:pPr>
            <w:r w:rsidRPr="000113D3">
              <w:rPr>
                <w:rStyle w:val="CrossRef"/>
              </w:rPr>
              <w:t>5 General Servicing</w:t>
            </w:r>
          </w:p>
        </w:tc>
      </w:tr>
      <w:tr w:rsidR="00715AB1" w14:paraId="7BBD3034" w14:textId="77777777" w:rsidTr="00ED335D">
        <w:tc>
          <w:tcPr>
            <w:tcW w:w="567" w:type="pct"/>
            <w:vAlign w:val="center"/>
          </w:tcPr>
          <w:p w14:paraId="38F88359" w14:textId="77777777" w:rsidR="00715AB1" w:rsidRDefault="00715AB1" w:rsidP="00322755">
            <w:pPr>
              <w:pStyle w:val="TableText"/>
              <w:numPr>
                <w:ilvl w:val="0"/>
                <w:numId w:val="30"/>
              </w:numPr>
              <w:jc w:val="center"/>
            </w:pPr>
          </w:p>
        </w:tc>
        <w:tc>
          <w:tcPr>
            <w:tcW w:w="3062" w:type="pct"/>
            <w:vAlign w:val="center"/>
          </w:tcPr>
          <w:p w14:paraId="30D3D0EA" w14:textId="59523DF2" w:rsidR="00715AB1" w:rsidRDefault="00715AB1" w:rsidP="00715AB1">
            <w:pPr>
              <w:pStyle w:val="TableText"/>
            </w:pPr>
            <w:r>
              <w:t>Authorize Repayments</w:t>
            </w:r>
          </w:p>
        </w:tc>
        <w:tc>
          <w:tcPr>
            <w:tcW w:w="1371" w:type="pct"/>
          </w:tcPr>
          <w:p w14:paraId="490263D8" w14:textId="61403A5B" w:rsidR="00715AB1" w:rsidRPr="0024149C" w:rsidRDefault="00715AB1" w:rsidP="00715AB1">
            <w:pPr>
              <w:pStyle w:val="TableText"/>
              <w:jc w:val="center"/>
              <w:rPr>
                <w:rStyle w:val="CrossRef"/>
              </w:rPr>
            </w:pPr>
            <w:r w:rsidRPr="000113D3">
              <w:rPr>
                <w:rStyle w:val="CrossRef"/>
              </w:rPr>
              <w:t>5 General Servicing</w:t>
            </w:r>
          </w:p>
        </w:tc>
      </w:tr>
      <w:tr w:rsidR="00715AB1" w14:paraId="1498FB32" w14:textId="77777777" w:rsidTr="00ED335D">
        <w:tc>
          <w:tcPr>
            <w:tcW w:w="567" w:type="pct"/>
            <w:vAlign w:val="center"/>
          </w:tcPr>
          <w:p w14:paraId="377DB1C8" w14:textId="77777777" w:rsidR="00715AB1" w:rsidRDefault="00715AB1" w:rsidP="00322755">
            <w:pPr>
              <w:pStyle w:val="TableText"/>
              <w:numPr>
                <w:ilvl w:val="0"/>
                <w:numId w:val="30"/>
              </w:numPr>
              <w:jc w:val="center"/>
            </w:pPr>
          </w:p>
        </w:tc>
        <w:tc>
          <w:tcPr>
            <w:tcW w:w="3062" w:type="pct"/>
            <w:vAlign w:val="center"/>
          </w:tcPr>
          <w:p w14:paraId="6C1A05AE" w14:textId="25FA80A4" w:rsidR="00715AB1" w:rsidRDefault="00715AB1" w:rsidP="00715AB1">
            <w:pPr>
              <w:pStyle w:val="TableText"/>
            </w:pPr>
            <w:r>
              <w:t>Review or Cancel Pending Servicer Transfers</w:t>
            </w:r>
          </w:p>
        </w:tc>
        <w:tc>
          <w:tcPr>
            <w:tcW w:w="1371" w:type="pct"/>
          </w:tcPr>
          <w:p w14:paraId="3D58D966" w14:textId="7397841F" w:rsidR="00715AB1" w:rsidRPr="0024149C" w:rsidRDefault="00715AB1" w:rsidP="00715AB1">
            <w:pPr>
              <w:pStyle w:val="TableText"/>
              <w:jc w:val="center"/>
              <w:rPr>
                <w:rStyle w:val="CrossRef"/>
              </w:rPr>
            </w:pPr>
            <w:r w:rsidRPr="000113D3">
              <w:rPr>
                <w:rStyle w:val="CrossRef"/>
              </w:rPr>
              <w:t>5 General Servicing</w:t>
            </w:r>
          </w:p>
        </w:tc>
      </w:tr>
      <w:tr w:rsidR="00715AB1" w14:paraId="07B8D7E5" w14:textId="77777777" w:rsidTr="00ED335D">
        <w:tc>
          <w:tcPr>
            <w:tcW w:w="567" w:type="pct"/>
            <w:vAlign w:val="center"/>
          </w:tcPr>
          <w:p w14:paraId="4BE9582C" w14:textId="77777777" w:rsidR="00715AB1" w:rsidRDefault="00715AB1" w:rsidP="00322755">
            <w:pPr>
              <w:pStyle w:val="TableText"/>
              <w:numPr>
                <w:ilvl w:val="0"/>
                <w:numId w:val="30"/>
              </w:numPr>
              <w:jc w:val="center"/>
            </w:pPr>
          </w:p>
        </w:tc>
        <w:tc>
          <w:tcPr>
            <w:tcW w:w="3062" w:type="pct"/>
            <w:vAlign w:val="center"/>
          </w:tcPr>
          <w:p w14:paraId="51E873DD" w14:textId="77777777" w:rsidR="00715AB1" w:rsidRDefault="00715AB1" w:rsidP="00715AB1">
            <w:pPr>
              <w:pStyle w:val="TableText"/>
            </w:pPr>
            <w:r>
              <w:t>Perform - Batch Servicer Transactions</w:t>
            </w:r>
          </w:p>
        </w:tc>
        <w:tc>
          <w:tcPr>
            <w:tcW w:w="1371" w:type="pct"/>
          </w:tcPr>
          <w:p w14:paraId="5DB1C3FE" w14:textId="28DAC2B4" w:rsidR="00715AB1" w:rsidRPr="0024149C" w:rsidRDefault="00715AB1" w:rsidP="00715AB1">
            <w:pPr>
              <w:pStyle w:val="TableText"/>
              <w:jc w:val="center"/>
              <w:rPr>
                <w:rStyle w:val="CrossRef"/>
              </w:rPr>
            </w:pPr>
            <w:r w:rsidRPr="000113D3">
              <w:rPr>
                <w:rStyle w:val="CrossRef"/>
              </w:rPr>
              <w:t>5 General Servicing</w:t>
            </w:r>
          </w:p>
        </w:tc>
      </w:tr>
      <w:tr w:rsidR="00715AB1" w14:paraId="0CFC628D" w14:textId="77777777" w:rsidTr="00ED335D">
        <w:tc>
          <w:tcPr>
            <w:tcW w:w="567" w:type="pct"/>
            <w:vAlign w:val="center"/>
          </w:tcPr>
          <w:p w14:paraId="593F1FE4" w14:textId="77777777" w:rsidR="00715AB1" w:rsidRDefault="00715AB1" w:rsidP="00322755">
            <w:pPr>
              <w:pStyle w:val="TableText"/>
              <w:numPr>
                <w:ilvl w:val="0"/>
                <w:numId w:val="30"/>
              </w:numPr>
              <w:jc w:val="center"/>
            </w:pPr>
          </w:p>
        </w:tc>
        <w:tc>
          <w:tcPr>
            <w:tcW w:w="3062" w:type="pct"/>
            <w:vAlign w:val="center"/>
          </w:tcPr>
          <w:p w14:paraId="65B75467" w14:textId="77777777" w:rsidR="00715AB1" w:rsidRDefault="00715AB1" w:rsidP="00715AB1">
            <w:pPr>
              <w:pStyle w:val="TableText"/>
            </w:pPr>
            <w:r>
              <w:t>Perform – Servicer File Uploads (B2G File Uploads)</w:t>
            </w:r>
          </w:p>
        </w:tc>
        <w:tc>
          <w:tcPr>
            <w:tcW w:w="1371" w:type="pct"/>
          </w:tcPr>
          <w:p w14:paraId="452DE6CF" w14:textId="33745246" w:rsidR="00715AB1" w:rsidRPr="0024149C" w:rsidRDefault="00715AB1" w:rsidP="00715AB1">
            <w:pPr>
              <w:pStyle w:val="TableText"/>
              <w:jc w:val="center"/>
              <w:rPr>
                <w:rStyle w:val="CrossRef"/>
              </w:rPr>
            </w:pPr>
            <w:r w:rsidRPr="000113D3">
              <w:rPr>
                <w:rStyle w:val="CrossRef"/>
              </w:rPr>
              <w:t>5 General Servicing</w:t>
            </w:r>
          </w:p>
        </w:tc>
      </w:tr>
      <w:tr w:rsidR="001D1789" w14:paraId="40929234" w14:textId="77777777" w:rsidTr="00ED335D">
        <w:tc>
          <w:tcPr>
            <w:tcW w:w="567" w:type="pct"/>
            <w:vAlign w:val="center"/>
          </w:tcPr>
          <w:p w14:paraId="495D7C69" w14:textId="77777777" w:rsidR="001D1789" w:rsidRDefault="001D1789" w:rsidP="00322755">
            <w:pPr>
              <w:pStyle w:val="TableText"/>
              <w:numPr>
                <w:ilvl w:val="0"/>
                <w:numId w:val="30"/>
              </w:numPr>
              <w:jc w:val="center"/>
            </w:pPr>
          </w:p>
        </w:tc>
        <w:tc>
          <w:tcPr>
            <w:tcW w:w="3062" w:type="pct"/>
            <w:vAlign w:val="center"/>
          </w:tcPr>
          <w:p w14:paraId="227AA309" w14:textId="77777777" w:rsidR="001D1789" w:rsidRDefault="001D1789" w:rsidP="009A70E2">
            <w:pPr>
              <w:pStyle w:val="TableText"/>
            </w:pPr>
            <w:r>
              <w:t>Release Timelines</w:t>
            </w:r>
          </w:p>
        </w:tc>
        <w:tc>
          <w:tcPr>
            <w:tcW w:w="1371" w:type="pct"/>
            <w:vAlign w:val="center"/>
          </w:tcPr>
          <w:p w14:paraId="55CD5068" w14:textId="656F59A1" w:rsidR="001D1789" w:rsidRPr="0024149C" w:rsidRDefault="00715AB1" w:rsidP="009A70E2">
            <w:pPr>
              <w:pStyle w:val="TableText"/>
              <w:jc w:val="center"/>
              <w:rPr>
                <w:rStyle w:val="CrossRef"/>
              </w:rPr>
            </w:pPr>
            <w:r>
              <w:rPr>
                <w:rStyle w:val="CrossRef"/>
              </w:rPr>
              <w:t>7.4 Release Timelines</w:t>
            </w:r>
          </w:p>
        </w:tc>
      </w:tr>
      <w:tr w:rsidR="001D1789" w14:paraId="60781C04" w14:textId="77777777" w:rsidTr="00ED335D">
        <w:tc>
          <w:tcPr>
            <w:tcW w:w="567" w:type="pct"/>
            <w:vAlign w:val="center"/>
          </w:tcPr>
          <w:p w14:paraId="51FFA85C" w14:textId="77777777" w:rsidR="001D1789" w:rsidRDefault="001D1789" w:rsidP="00322755">
            <w:pPr>
              <w:pStyle w:val="TableText"/>
              <w:numPr>
                <w:ilvl w:val="0"/>
                <w:numId w:val="30"/>
              </w:numPr>
              <w:jc w:val="center"/>
            </w:pPr>
          </w:p>
        </w:tc>
        <w:tc>
          <w:tcPr>
            <w:tcW w:w="3062" w:type="pct"/>
            <w:vAlign w:val="center"/>
          </w:tcPr>
          <w:p w14:paraId="57EAB899" w14:textId="77777777" w:rsidR="001D1789" w:rsidRDefault="001D1789" w:rsidP="009A70E2">
            <w:pPr>
              <w:pStyle w:val="TableText"/>
            </w:pPr>
            <w:r>
              <w:t>Review Claims</w:t>
            </w:r>
          </w:p>
        </w:tc>
        <w:tc>
          <w:tcPr>
            <w:tcW w:w="1371" w:type="pct"/>
            <w:vAlign w:val="center"/>
          </w:tcPr>
          <w:p w14:paraId="62B8A3FD" w14:textId="6F6C5132" w:rsidR="001D1789" w:rsidRDefault="00715AB1" w:rsidP="009A70E2">
            <w:pPr>
              <w:pStyle w:val="TableText"/>
              <w:jc w:val="center"/>
              <w:rPr>
                <w:rStyle w:val="CrossRef"/>
              </w:rPr>
            </w:pPr>
            <w:r>
              <w:rPr>
                <w:rStyle w:val="CrossRef"/>
              </w:rPr>
              <w:t>8 Claims</w:t>
            </w:r>
          </w:p>
        </w:tc>
      </w:tr>
      <w:tr w:rsidR="001D1789" w14:paraId="5F23AD27" w14:textId="77777777" w:rsidTr="00ED335D">
        <w:tc>
          <w:tcPr>
            <w:tcW w:w="567" w:type="pct"/>
            <w:vAlign w:val="center"/>
          </w:tcPr>
          <w:p w14:paraId="7AD7AFFF" w14:textId="77777777" w:rsidR="001D1789" w:rsidRDefault="001D1789" w:rsidP="00322755">
            <w:pPr>
              <w:pStyle w:val="TableText"/>
              <w:numPr>
                <w:ilvl w:val="0"/>
                <w:numId w:val="30"/>
              </w:numPr>
              <w:jc w:val="center"/>
            </w:pPr>
          </w:p>
        </w:tc>
        <w:tc>
          <w:tcPr>
            <w:tcW w:w="3062" w:type="pct"/>
            <w:vAlign w:val="center"/>
          </w:tcPr>
          <w:p w14:paraId="3F87D514" w14:textId="77777777" w:rsidR="001D1789" w:rsidRDefault="001D1789" w:rsidP="009A70E2">
            <w:pPr>
              <w:pStyle w:val="TableText"/>
            </w:pPr>
            <w:r>
              <w:t>View Premium (Daily IMIP &amp; Refunds Transactions) Reports</w:t>
            </w:r>
          </w:p>
        </w:tc>
        <w:tc>
          <w:tcPr>
            <w:tcW w:w="1371" w:type="pct"/>
            <w:vAlign w:val="center"/>
          </w:tcPr>
          <w:p w14:paraId="59063B74" w14:textId="74F91FB3" w:rsidR="001D1789" w:rsidRPr="0024149C" w:rsidRDefault="00715AB1" w:rsidP="009A70E2">
            <w:pPr>
              <w:pStyle w:val="TableText"/>
              <w:jc w:val="center"/>
              <w:rPr>
                <w:rStyle w:val="CrossRef"/>
              </w:rPr>
            </w:pPr>
            <w:r>
              <w:rPr>
                <w:rStyle w:val="CrossRef"/>
              </w:rPr>
              <w:t>9 Reports</w:t>
            </w:r>
          </w:p>
        </w:tc>
      </w:tr>
    </w:tbl>
    <w:p w14:paraId="58F929A4" w14:textId="2976B7C9" w:rsidR="00F366B7" w:rsidRDefault="00F366B7" w:rsidP="001879BA">
      <w:pPr>
        <w:pStyle w:val="TableCaption"/>
        <w:rPr>
          <w:rFonts w:eastAsiaTheme="majorEastAsia" w:cs="Calibri"/>
          <w:bCs/>
          <w:sz w:val="28"/>
          <w:szCs w:val="28"/>
        </w:rPr>
      </w:pPr>
      <w:bookmarkStart w:id="400" w:name="_Toc90643752"/>
      <w:bookmarkStart w:id="401" w:name="_Toc23016373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bookmarkEnd w:id="398"/>
      <w:r>
        <w:t xml:space="preserve">: </w:t>
      </w:r>
      <w:r w:rsidR="009A20A5">
        <w:t>Lender</w:t>
      </w:r>
      <w:r>
        <w:t xml:space="preserve"> </w:t>
      </w:r>
      <w:bookmarkEnd w:id="399"/>
      <w:r>
        <w:t>User Group Crosswalk</w:t>
      </w:r>
      <w:bookmarkStart w:id="402" w:name="_Ref315440880"/>
      <w:bookmarkEnd w:id="400"/>
      <w:bookmarkEnd w:id="401"/>
      <w:r>
        <w:br w:type="page"/>
      </w:r>
    </w:p>
    <w:p w14:paraId="69BF6A9E" w14:textId="11000A53" w:rsidR="00F366B7" w:rsidRDefault="009A20A5" w:rsidP="00F874DE">
      <w:pPr>
        <w:pStyle w:val="Heading2"/>
        <w:jc w:val="both"/>
      </w:pPr>
      <w:bookmarkStart w:id="403" w:name="_Ref315597515"/>
      <w:bookmarkStart w:id="404" w:name="_Toc315633760"/>
      <w:bookmarkStart w:id="405" w:name="_Toc11334559"/>
      <w:bookmarkStart w:id="406" w:name="_Toc74051776"/>
      <w:bookmarkStart w:id="407" w:name="_Toc90643161"/>
      <w:bookmarkStart w:id="408" w:name="_Toc230163052"/>
      <w:r>
        <w:t>Servicer</w:t>
      </w:r>
      <w:r w:rsidR="00F366B7">
        <w:t xml:space="preserve"> User Group</w:t>
      </w:r>
      <w:bookmarkEnd w:id="391"/>
      <w:bookmarkEnd w:id="392"/>
      <w:bookmarkEnd w:id="393"/>
      <w:bookmarkEnd w:id="394"/>
      <w:bookmarkEnd w:id="402"/>
      <w:bookmarkEnd w:id="403"/>
      <w:bookmarkEnd w:id="404"/>
      <w:bookmarkEnd w:id="405"/>
      <w:bookmarkEnd w:id="406"/>
      <w:bookmarkEnd w:id="407"/>
      <w:bookmarkEnd w:id="408"/>
      <w:r w:rsidR="00824279">
        <w:fldChar w:fldCharType="begin"/>
      </w:r>
      <w:r w:rsidR="00824279">
        <w:instrText xml:space="preserve"> XE "</w:instrText>
      </w:r>
      <w:r w:rsidR="00824279" w:rsidRPr="00041B1D">
        <w:instrText>Lender User Group</w:instrText>
      </w:r>
      <w:r w:rsidR="00824279">
        <w:instrText xml:space="preserve">" </w:instrText>
      </w:r>
      <w:r w:rsidR="00824279">
        <w:fldChar w:fldCharType="end"/>
      </w:r>
    </w:p>
    <w:p w14:paraId="4998C986" w14:textId="616F7AFE" w:rsidR="009A20A5" w:rsidRDefault="009A20A5" w:rsidP="009A20A5">
      <w:pPr>
        <w:pStyle w:val="BodyText"/>
      </w:pPr>
      <w:r>
        <w:t>The table below lists the most relevant functions for the Servicers user group and provides links to the chapters and sections where instructions are documented to perform those functions.</w:t>
      </w:r>
    </w:p>
    <w:tbl>
      <w:tblPr>
        <w:tblStyle w:val="TableGrid"/>
        <w:tblW w:w="5000" w:type="pct"/>
        <w:tblLook w:val="04A0" w:firstRow="1" w:lastRow="0" w:firstColumn="1" w:lastColumn="0" w:noHBand="0" w:noVBand="1"/>
      </w:tblPr>
      <w:tblGrid>
        <w:gridCol w:w="982"/>
        <w:gridCol w:w="6055"/>
        <w:gridCol w:w="2313"/>
      </w:tblGrid>
      <w:tr w:rsidR="009A20A5" w14:paraId="684CA44C" w14:textId="77777777" w:rsidTr="00ED335D">
        <w:trPr>
          <w:tblHeader/>
        </w:trPr>
        <w:tc>
          <w:tcPr>
            <w:tcW w:w="525" w:type="pct"/>
            <w:shd w:val="clear" w:color="auto" w:fill="B8CCE4" w:themeFill="accent1" w:themeFillTint="66"/>
            <w:vAlign w:val="center"/>
          </w:tcPr>
          <w:p w14:paraId="2F3B9EAF" w14:textId="77777777" w:rsidR="009A20A5" w:rsidRDefault="009A20A5" w:rsidP="009A70E2">
            <w:pPr>
              <w:pStyle w:val="TableCaption"/>
            </w:pPr>
            <w:r>
              <w:t>Item #</w:t>
            </w:r>
          </w:p>
        </w:tc>
        <w:tc>
          <w:tcPr>
            <w:tcW w:w="3238" w:type="pct"/>
            <w:shd w:val="clear" w:color="auto" w:fill="B8CCE4" w:themeFill="accent1" w:themeFillTint="66"/>
            <w:vAlign w:val="center"/>
          </w:tcPr>
          <w:p w14:paraId="1D436F00" w14:textId="77777777" w:rsidR="009A20A5" w:rsidRDefault="009A20A5" w:rsidP="009A70E2">
            <w:pPr>
              <w:pStyle w:val="TableCaption"/>
              <w:jc w:val="left"/>
            </w:pPr>
            <w:r>
              <w:t>Function</w:t>
            </w:r>
          </w:p>
        </w:tc>
        <w:tc>
          <w:tcPr>
            <w:tcW w:w="1237" w:type="pct"/>
            <w:shd w:val="clear" w:color="auto" w:fill="B8CCE4" w:themeFill="accent1" w:themeFillTint="66"/>
            <w:vAlign w:val="center"/>
          </w:tcPr>
          <w:p w14:paraId="3F061B28" w14:textId="760580EF" w:rsidR="009A20A5" w:rsidRDefault="00715AB1" w:rsidP="009A70E2">
            <w:pPr>
              <w:pStyle w:val="TableCaption"/>
            </w:pPr>
            <w:r>
              <w:t>Chapter</w:t>
            </w:r>
          </w:p>
        </w:tc>
      </w:tr>
      <w:tr w:rsidR="009A70E2" w14:paraId="0E4113CD" w14:textId="77777777" w:rsidTr="00ED335D">
        <w:tc>
          <w:tcPr>
            <w:tcW w:w="525" w:type="pct"/>
            <w:vAlign w:val="center"/>
          </w:tcPr>
          <w:p w14:paraId="4973D4B1" w14:textId="77777777" w:rsidR="009A70E2" w:rsidRDefault="009A70E2" w:rsidP="00322755">
            <w:pPr>
              <w:pStyle w:val="TableText"/>
              <w:numPr>
                <w:ilvl w:val="0"/>
                <w:numId w:val="28"/>
              </w:numPr>
              <w:jc w:val="center"/>
            </w:pPr>
          </w:p>
        </w:tc>
        <w:tc>
          <w:tcPr>
            <w:tcW w:w="3238" w:type="pct"/>
            <w:vAlign w:val="center"/>
          </w:tcPr>
          <w:p w14:paraId="7BB36EB4" w14:textId="36766B1C" w:rsidR="009A70E2" w:rsidRDefault="009A70E2" w:rsidP="009A70E2">
            <w:pPr>
              <w:pStyle w:val="TableText"/>
            </w:pPr>
            <w:r>
              <w:t>Perform - Initial Servicer Transfer</w:t>
            </w:r>
          </w:p>
        </w:tc>
        <w:tc>
          <w:tcPr>
            <w:tcW w:w="1237" w:type="pct"/>
            <w:vAlign w:val="center"/>
          </w:tcPr>
          <w:p w14:paraId="2DAAD884" w14:textId="6814D134" w:rsidR="009A70E2" w:rsidRPr="0024149C" w:rsidRDefault="00715AB1" w:rsidP="009A70E2">
            <w:pPr>
              <w:pStyle w:val="TableText"/>
              <w:jc w:val="center"/>
              <w:rPr>
                <w:rStyle w:val="CrossRef"/>
              </w:rPr>
            </w:pPr>
            <w:r>
              <w:rPr>
                <w:rStyle w:val="CrossRef"/>
              </w:rPr>
              <w:t>5 General Servicing</w:t>
            </w:r>
          </w:p>
        </w:tc>
      </w:tr>
      <w:tr w:rsidR="009A70E2" w14:paraId="11DDAE21" w14:textId="77777777" w:rsidTr="00ED335D">
        <w:tc>
          <w:tcPr>
            <w:tcW w:w="525" w:type="pct"/>
            <w:vAlign w:val="center"/>
          </w:tcPr>
          <w:p w14:paraId="5F47DE7C" w14:textId="77777777" w:rsidR="009A70E2" w:rsidRDefault="009A70E2" w:rsidP="00322755">
            <w:pPr>
              <w:pStyle w:val="TableText"/>
              <w:numPr>
                <w:ilvl w:val="0"/>
                <w:numId w:val="28"/>
              </w:numPr>
              <w:jc w:val="center"/>
            </w:pPr>
          </w:p>
        </w:tc>
        <w:tc>
          <w:tcPr>
            <w:tcW w:w="3238" w:type="pct"/>
            <w:vAlign w:val="center"/>
          </w:tcPr>
          <w:p w14:paraId="632F23F2" w14:textId="77777777" w:rsidR="009A70E2" w:rsidRDefault="009A70E2" w:rsidP="009A70E2">
            <w:pPr>
              <w:pStyle w:val="TableText"/>
            </w:pPr>
            <w:r>
              <w:t>Loan Setup (manual and Business 2 Government (B2G))</w:t>
            </w:r>
          </w:p>
        </w:tc>
        <w:tc>
          <w:tcPr>
            <w:tcW w:w="1237" w:type="pct"/>
            <w:vAlign w:val="center"/>
          </w:tcPr>
          <w:p w14:paraId="2282E025" w14:textId="06E1F058" w:rsidR="009A70E2" w:rsidRPr="0024149C" w:rsidRDefault="00715AB1" w:rsidP="009A70E2">
            <w:pPr>
              <w:pStyle w:val="TableText"/>
              <w:jc w:val="center"/>
              <w:rPr>
                <w:rStyle w:val="CrossRef"/>
              </w:rPr>
            </w:pPr>
            <w:r>
              <w:rPr>
                <w:rStyle w:val="CrossRef"/>
              </w:rPr>
              <w:t>4 Loan Setup</w:t>
            </w:r>
          </w:p>
        </w:tc>
      </w:tr>
      <w:tr w:rsidR="00715AB1" w14:paraId="7D9E6CF5" w14:textId="77777777" w:rsidTr="00ED335D">
        <w:tc>
          <w:tcPr>
            <w:tcW w:w="525" w:type="pct"/>
            <w:vAlign w:val="center"/>
          </w:tcPr>
          <w:p w14:paraId="006DF4CB" w14:textId="77777777" w:rsidR="00715AB1" w:rsidRDefault="00715AB1" w:rsidP="00322755">
            <w:pPr>
              <w:pStyle w:val="TableText"/>
              <w:numPr>
                <w:ilvl w:val="0"/>
                <w:numId w:val="28"/>
              </w:numPr>
              <w:jc w:val="center"/>
            </w:pPr>
          </w:p>
        </w:tc>
        <w:tc>
          <w:tcPr>
            <w:tcW w:w="3238" w:type="pct"/>
            <w:vAlign w:val="center"/>
          </w:tcPr>
          <w:p w14:paraId="1554CA31" w14:textId="77777777" w:rsidR="00715AB1" w:rsidRDefault="00715AB1" w:rsidP="00715AB1">
            <w:pPr>
              <w:pStyle w:val="TableText"/>
            </w:pPr>
            <w:r>
              <w:t>Activate/Suspend Payments</w:t>
            </w:r>
          </w:p>
        </w:tc>
        <w:tc>
          <w:tcPr>
            <w:tcW w:w="1237" w:type="pct"/>
          </w:tcPr>
          <w:p w14:paraId="70DD875A" w14:textId="33DA78A7" w:rsidR="00715AB1" w:rsidRPr="0024149C" w:rsidRDefault="00715AB1" w:rsidP="00715AB1">
            <w:pPr>
              <w:pStyle w:val="TableText"/>
              <w:jc w:val="center"/>
              <w:rPr>
                <w:rStyle w:val="CrossRef"/>
              </w:rPr>
            </w:pPr>
            <w:r w:rsidRPr="00C13C8D">
              <w:rPr>
                <w:rStyle w:val="CrossRef"/>
              </w:rPr>
              <w:t>5 General Servicing</w:t>
            </w:r>
          </w:p>
        </w:tc>
      </w:tr>
      <w:tr w:rsidR="00715AB1" w14:paraId="583CEC4F" w14:textId="77777777" w:rsidTr="00ED335D">
        <w:tc>
          <w:tcPr>
            <w:tcW w:w="525" w:type="pct"/>
            <w:vAlign w:val="center"/>
          </w:tcPr>
          <w:p w14:paraId="41C6F2C2" w14:textId="77777777" w:rsidR="00715AB1" w:rsidRDefault="00715AB1" w:rsidP="00322755">
            <w:pPr>
              <w:pStyle w:val="TableText"/>
              <w:numPr>
                <w:ilvl w:val="0"/>
                <w:numId w:val="28"/>
              </w:numPr>
              <w:jc w:val="center"/>
            </w:pPr>
          </w:p>
        </w:tc>
        <w:tc>
          <w:tcPr>
            <w:tcW w:w="3238" w:type="pct"/>
            <w:vAlign w:val="center"/>
          </w:tcPr>
          <w:p w14:paraId="085BCAC8" w14:textId="77777777" w:rsidR="00715AB1" w:rsidRDefault="00715AB1" w:rsidP="00715AB1">
            <w:pPr>
              <w:pStyle w:val="TableText"/>
            </w:pPr>
            <w:r>
              <w:t>Edit Loan Details</w:t>
            </w:r>
          </w:p>
        </w:tc>
        <w:tc>
          <w:tcPr>
            <w:tcW w:w="1237" w:type="pct"/>
          </w:tcPr>
          <w:p w14:paraId="447F0704" w14:textId="5F536B51" w:rsidR="00715AB1" w:rsidRPr="0024149C" w:rsidRDefault="00715AB1" w:rsidP="00715AB1">
            <w:pPr>
              <w:pStyle w:val="TableText"/>
              <w:jc w:val="center"/>
              <w:rPr>
                <w:rStyle w:val="CrossRef"/>
              </w:rPr>
            </w:pPr>
            <w:r w:rsidRPr="00C13C8D">
              <w:rPr>
                <w:rStyle w:val="CrossRef"/>
              </w:rPr>
              <w:t>5 General Servicing</w:t>
            </w:r>
          </w:p>
        </w:tc>
      </w:tr>
      <w:tr w:rsidR="00715AB1" w14:paraId="74862E5E" w14:textId="77777777" w:rsidTr="00ED335D">
        <w:tc>
          <w:tcPr>
            <w:tcW w:w="525" w:type="pct"/>
            <w:vAlign w:val="center"/>
          </w:tcPr>
          <w:p w14:paraId="344273F5" w14:textId="77777777" w:rsidR="00715AB1" w:rsidRDefault="00715AB1" w:rsidP="00322755">
            <w:pPr>
              <w:pStyle w:val="TableText"/>
              <w:numPr>
                <w:ilvl w:val="0"/>
                <w:numId w:val="28"/>
              </w:numPr>
              <w:jc w:val="center"/>
            </w:pPr>
          </w:p>
        </w:tc>
        <w:tc>
          <w:tcPr>
            <w:tcW w:w="3238" w:type="pct"/>
            <w:vAlign w:val="center"/>
          </w:tcPr>
          <w:p w14:paraId="74674F00" w14:textId="77777777" w:rsidR="00715AB1" w:rsidRDefault="00715AB1" w:rsidP="00715AB1">
            <w:pPr>
              <w:pStyle w:val="TableText"/>
            </w:pPr>
            <w:r>
              <w:t>Add Transactions</w:t>
            </w:r>
          </w:p>
        </w:tc>
        <w:tc>
          <w:tcPr>
            <w:tcW w:w="1237" w:type="pct"/>
          </w:tcPr>
          <w:p w14:paraId="3A4E9A67" w14:textId="1E48FBAA" w:rsidR="00715AB1" w:rsidRPr="0024149C" w:rsidRDefault="00715AB1" w:rsidP="00715AB1">
            <w:pPr>
              <w:pStyle w:val="TableText"/>
              <w:jc w:val="center"/>
              <w:rPr>
                <w:rStyle w:val="CrossRef"/>
              </w:rPr>
            </w:pPr>
            <w:r w:rsidRPr="00C13C8D">
              <w:rPr>
                <w:rStyle w:val="CrossRef"/>
              </w:rPr>
              <w:t>5 General Servicing</w:t>
            </w:r>
          </w:p>
        </w:tc>
      </w:tr>
      <w:tr w:rsidR="00715AB1" w14:paraId="08F18A1E" w14:textId="77777777" w:rsidTr="00ED335D">
        <w:tc>
          <w:tcPr>
            <w:tcW w:w="525" w:type="pct"/>
            <w:vAlign w:val="center"/>
          </w:tcPr>
          <w:p w14:paraId="5AADBAE4" w14:textId="77777777" w:rsidR="00715AB1" w:rsidRDefault="00715AB1" w:rsidP="00322755">
            <w:pPr>
              <w:pStyle w:val="TableText"/>
              <w:numPr>
                <w:ilvl w:val="0"/>
                <w:numId w:val="28"/>
              </w:numPr>
              <w:jc w:val="center"/>
            </w:pPr>
          </w:p>
        </w:tc>
        <w:tc>
          <w:tcPr>
            <w:tcW w:w="3238" w:type="pct"/>
            <w:vAlign w:val="center"/>
          </w:tcPr>
          <w:p w14:paraId="55E7A880" w14:textId="77777777" w:rsidR="00715AB1" w:rsidRDefault="00715AB1" w:rsidP="00715AB1">
            <w:pPr>
              <w:pStyle w:val="TableText"/>
            </w:pPr>
            <w:r>
              <w:t>Edit Contacts</w:t>
            </w:r>
          </w:p>
        </w:tc>
        <w:tc>
          <w:tcPr>
            <w:tcW w:w="1237" w:type="pct"/>
          </w:tcPr>
          <w:p w14:paraId="33381104" w14:textId="399E814E" w:rsidR="00715AB1" w:rsidRPr="0024149C" w:rsidRDefault="00715AB1" w:rsidP="00715AB1">
            <w:pPr>
              <w:pStyle w:val="TableText"/>
              <w:jc w:val="center"/>
              <w:rPr>
                <w:rStyle w:val="CrossRef"/>
              </w:rPr>
            </w:pPr>
            <w:r w:rsidRPr="00C13C8D">
              <w:rPr>
                <w:rStyle w:val="CrossRef"/>
              </w:rPr>
              <w:t>5 General Servicing</w:t>
            </w:r>
          </w:p>
        </w:tc>
      </w:tr>
      <w:tr w:rsidR="00715AB1" w14:paraId="31FD53B5" w14:textId="77777777" w:rsidTr="00ED335D">
        <w:tc>
          <w:tcPr>
            <w:tcW w:w="525" w:type="pct"/>
            <w:vAlign w:val="center"/>
          </w:tcPr>
          <w:p w14:paraId="354C5533" w14:textId="77777777" w:rsidR="00715AB1" w:rsidRDefault="00715AB1" w:rsidP="00322755">
            <w:pPr>
              <w:pStyle w:val="TableText"/>
              <w:numPr>
                <w:ilvl w:val="0"/>
                <w:numId w:val="28"/>
              </w:numPr>
              <w:jc w:val="center"/>
            </w:pPr>
          </w:p>
        </w:tc>
        <w:tc>
          <w:tcPr>
            <w:tcW w:w="3238" w:type="pct"/>
            <w:vAlign w:val="center"/>
          </w:tcPr>
          <w:p w14:paraId="4C6D5720" w14:textId="77777777" w:rsidR="00715AB1" w:rsidRDefault="00715AB1" w:rsidP="00715AB1">
            <w:pPr>
              <w:pStyle w:val="TableText"/>
            </w:pPr>
            <w:r>
              <w:t>Edit Property Information and Property Values</w:t>
            </w:r>
          </w:p>
        </w:tc>
        <w:tc>
          <w:tcPr>
            <w:tcW w:w="1237" w:type="pct"/>
          </w:tcPr>
          <w:p w14:paraId="19B4390C" w14:textId="10D3665B" w:rsidR="00715AB1" w:rsidRPr="0024149C" w:rsidRDefault="00715AB1" w:rsidP="00715AB1">
            <w:pPr>
              <w:pStyle w:val="TableText"/>
              <w:jc w:val="center"/>
              <w:rPr>
                <w:rStyle w:val="CrossRef"/>
              </w:rPr>
            </w:pPr>
            <w:r w:rsidRPr="00C13C8D">
              <w:rPr>
                <w:rStyle w:val="CrossRef"/>
              </w:rPr>
              <w:t>5 General Servicing</w:t>
            </w:r>
          </w:p>
        </w:tc>
      </w:tr>
      <w:tr w:rsidR="00715AB1" w14:paraId="10E92770" w14:textId="77777777" w:rsidTr="00ED335D">
        <w:tc>
          <w:tcPr>
            <w:tcW w:w="525" w:type="pct"/>
            <w:vAlign w:val="center"/>
          </w:tcPr>
          <w:p w14:paraId="5E811221" w14:textId="77777777" w:rsidR="00715AB1" w:rsidRDefault="00715AB1" w:rsidP="00322755">
            <w:pPr>
              <w:pStyle w:val="TableText"/>
              <w:numPr>
                <w:ilvl w:val="0"/>
                <w:numId w:val="28"/>
              </w:numPr>
              <w:jc w:val="center"/>
            </w:pPr>
          </w:p>
        </w:tc>
        <w:tc>
          <w:tcPr>
            <w:tcW w:w="3238" w:type="pct"/>
            <w:vAlign w:val="center"/>
          </w:tcPr>
          <w:p w14:paraId="18A171DA" w14:textId="77777777" w:rsidR="00715AB1" w:rsidRDefault="00715AB1" w:rsidP="00715AB1">
            <w:pPr>
              <w:pStyle w:val="TableText"/>
            </w:pPr>
            <w:r>
              <w:t>Upload Documents</w:t>
            </w:r>
          </w:p>
        </w:tc>
        <w:tc>
          <w:tcPr>
            <w:tcW w:w="1237" w:type="pct"/>
          </w:tcPr>
          <w:p w14:paraId="04998753" w14:textId="54B8F53F" w:rsidR="00715AB1" w:rsidRPr="0024149C" w:rsidRDefault="00715AB1" w:rsidP="00715AB1">
            <w:pPr>
              <w:pStyle w:val="TableText"/>
              <w:jc w:val="center"/>
              <w:rPr>
                <w:rStyle w:val="CrossRef"/>
              </w:rPr>
            </w:pPr>
            <w:r w:rsidRPr="00C13C8D">
              <w:rPr>
                <w:rStyle w:val="CrossRef"/>
              </w:rPr>
              <w:t>5 General Servicing</w:t>
            </w:r>
          </w:p>
        </w:tc>
      </w:tr>
      <w:tr w:rsidR="00715AB1" w14:paraId="00C563B8" w14:textId="77777777" w:rsidTr="00ED335D">
        <w:tc>
          <w:tcPr>
            <w:tcW w:w="525" w:type="pct"/>
            <w:vAlign w:val="center"/>
          </w:tcPr>
          <w:p w14:paraId="5B9AB493" w14:textId="77777777" w:rsidR="00715AB1" w:rsidRDefault="00715AB1" w:rsidP="00322755">
            <w:pPr>
              <w:pStyle w:val="TableText"/>
              <w:numPr>
                <w:ilvl w:val="0"/>
                <w:numId w:val="28"/>
              </w:numPr>
              <w:jc w:val="center"/>
            </w:pPr>
          </w:p>
        </w:tc>
        <w:tc>
          <w:tcPr>
            <w:tcW w:w="3238" w:type="pct"/>
            <w:vAlign w:val="center"/>
          </w:tcPr>
          <w:p w14:paraId="590E50C7" w14:textId="77777777" w:rsidR="00715AB1" w:rsidRDefault="00715AB1" w:rsidP="00715AB1">
            <w:pPr>
              <w:pStyle w:val="TableText"/>
            </w:pPr>
            <w:r>
              <w:t>Add Notes</w:t>
            </w:r>
          </w:p>
        </w:tc>
        <w:tc>
          <w:tcPr>
            <w:tcW w:w="1237" w:type="pct"/>
          </w:tcPr>
          <w:p w14:paraId="153DD948" w14:textId="56A56460" w:rsidR="00715AB1" w:rsidRPr="0024149C" w:rsidRDefault="00715AB1" w:rsidP="00715AB1">
            <w:pPr>
              <w:pStyle w:val="TableText"/>
              <w:jc w:val="center"/>
              <w:rPr>
                <w:rStyle w:val="CrossRef"/>
              </w:rPr>
            </w:pPr>
            <w:r w:rsidRPr="00C13C8D">
              <w:rPr>
                <w:rStyle w:val="CrossRef"/>
              </w:rPr>
              <w:t>5 General Servicing</w:t>
            </w:r>
          </w:p>
        </w:tc>
      </w:tr>
      <w:tr w:rsidR="00715AB1" w14:paraId="63E4FF3C" w14:textId="77777777" w:rsidTr="00ED335D">
        <w:tc>
          <w:tcPr>
            <w:tcW w:w="525" w:type="pct"/>
            <w:vAlign w:val="center"/>
          </w:tcPr>
          <w:p w14:paraId="2F8F450A" w14:textId="77777777" w:rsidR="00715AB1" w:rsidRDefault="00715AB1" w:rsidP="00322755">
            <w:pPr>
              <w:pStyle w:val="TableText"/>
              <w:numPr>
                <w:ilvl w:val="0"/>
                <w:numId w:val="28"/>
              </w:numPr>
              <w:jc w:val="center"/>
            </w:pPr>
          </w:p>
        </w:tc>
        <w:tc>
          <w:tcPr>
            <w:tcW w:w="3238" w:type="pct"/>
            <w:vAlign w:val="center"/>
          </w:tcPr>
          <w:p w14:paraId="26585725" w14:textId="77777777" w:rsidR="00715AB1" w:rsidRDefault="00715AB1" w:rsidP="00715AB1">
            <w:pPr>
              <w:pStyle w:val="TableText"/>
            </w:pPr>
            <w:r>
              <w:t>Add Alerts</w:t>
            </w:r>
          </w:p>
        </w:tc>
        <w:tc>
          <w:tcPr>
            <w:tcW w:w="1237" w:type="pct"/>
          </w:tcPr>
          <w:p w14:paraId="2613E280" w14:textId="2208A5B2" w:rsidR="00715AB1" w:rsidRPr="0024149C" w:rsidRDefault="00715AB1" w:rsidP="00715AB1">
            <w:pPr>
              <w:pStyle w:val="TableText"/>
              <w:jc w:val="center"/>
              <w:rPr>
                <w:rStyle w:val="CrossRef"/>
              </w:rPr>
            </w:pPr>
            <w:r w:rsidRPr="00C13C8D">
              <w:rPr>
                <w:rStyle w:val="CrossRef"/>
              </w:rPr>
              <w:t>5 General Servicing</w:t>
            </w:r>
          </w:p>
        </w:tc>
      </w:tr>
      <w:tr w:rsidR="00715AB1" w14:paraId="135F694D" w14:textId="77777777" w:rsidTr="00ED335D">
        <w:tc>
          <w:tcPr>
            <w:tcW w:w="525" w:type="pct"/>
            <w:vAlign w:val="center"/>
          </w:tcPr>
          <w:p w14:paraId="632081DD" w14:textId="77777777" w:rsidR="00715AB1" w:rsidRDefault="00715AB1" w:rsidP="00322755">
            <w:pPr>
              <w:pStyle w:val="TableText"/>
              <w:numPr>
                <w:ilvl w:val="0"/>
                <w:numId w:val="28"/>
              </w:numPr>
              <w:jc w:val="center"/>
            </w:pPr>
          </w:p>
        </w:tc>
        <w:tc>
          <w:tcPr>
            <w:tcW w:w="3238" w:type="pct"/>
            <w:vAlign w:val="center"/>
          </w:tcPr>
          <w:p w14:paraId="7122F471" w14:textId="40C969F1" w:rsidR="00715AB1" w:rsidRDefault="00715AB1" w:rsidP="00715AB1">
            <w:pPr>
              <w:pStyle w:val="TableText"/>
            </w:pPr>
            <w:r>
              <w:t>Perform Change of Plan (COP)</w:t>
            </w:r>
          </w:p>
        </w:tc>
        <w:tc>
          <w:tcPr>
            <w:tcW w:w="1237" w:type="pct"/>
          </w:tcPr>
          <w:p w14:paraId="6508883D" w14:textId="276DD0AB" w:rsidR="00715AB1" w:rsidRPr="0024149C" w:rsidRDefault="00715AB1" w:rsidP="00715AB1">
            <w:pPr>
              <w:pStyle w:val="TableText"/>
              <w:jc w:val="center"/>
              <w:rPr>
                <w:rStyle w:val="CrossRef"/>
              </w:rPr>
            </w:pPr>
            <w:r w:rsidRPr="00C13C8D">
              <w:rPr>
                <w:rStyle w:val="CrossRef"/>
              </w:rPr>
              <w:t>5 General Servicing</w:t>
            </w:r>
          </w:p>
        </w:tc>
      </w:tr>
      <w:tr w:rsidR="00715AB1" w14:paraId="41116987" w14:textId="77777777" w:rsidTr="00ED335D">
        <w:tc>
          <w:tcPr>
            <w:tcW w:w="525" w:type="pct"/>
            <w:vAlign w:val="center"/>
          </w:tcPr>
          <w:p w14:paraId="2128E2E4" w14:textId="77777777" w:rsidR="00715AB1" w:rsidRDefault="00715AB1" w:rsidP="00322755">
            <w:pPr>
              <w:pStyle w:val="TableText"/>
              <w:numPr>
                <w:ilvl w:val="0"/>
                <w:numId w:val="28"/>
              </w:numPr>
              <w:jc w:val="center"/>
            </w:pPr>
          </w:p>
        </w:tc>
        <w:tc>
          <w:tcPr>
            <w:tcW w:w="3238" w:type="pct"/>
            <w:vAlign w:val="center"/>
          </w:tcPr>
          <w:p w14:paraId="3895050B" w14:textId="30797F9B" w:rsidR="00715AB1" w:rsidRDefault="00715AB1" w:rsidP="00715AB1">
            <w:pPr>
              <w:pStyle w:val="TableText"/>
            </w:pPr>
            <w:r>
              <w:t>Update Servicer/Investor/Master Servicer Information</w:t>
            </w:r>
          </w:p>
        </w:tc>
        <w:tc>
          <w:tcPr>
            <w:tcW w:w="1237" w:type="pct"/>
          </w:tcPr>
          <w:p w14:paraId="47EF4406" w14:textId="62C7F81F" w:rsidR="00715AB1" w:rsidRPr="0024149C" w:rsidRDefault="00715AB1" w:rsidP="00715AB1">
            <w:pPr>
              <w:pStyle w:val="TableText"/>
              <w:jc w:val="center"/>
              <w:rPr>
                <w:rStyle w:val="CrossRef"/>
              </w:rPr>
            </w:pPr>
            <w:r w:rsidRPr="00C13C8D">
              <w:rPr>
                <w:rStyle w:val="CrossRef"/>
              </w:rPr>
              <w:t>5 General Servicing</w:t>
            </w:r>
          </w:p>
        </w:tc>
      </w:tr>
      <w:tr w:rsidR="00715AB1" w14:paraId="206C421F" w14:textId="77777777" w:rsidTr="00ED335D">
        <w:tc>
          <w:tcPr>
            <w:tcW w:w="525" w:type="pct"/>
            <w:vAlign w:val="center"/>
          </w:tcPr>
          <w:p w14:paraId="540A4798" w14:textId="77777777" w:rsidR="00715AB1" w:rsidRDefault="00715AB1" w:rsidP="00322755">
            <w:pPr>
              <w:pStyle w:val="TableText"/>
              <w:numPr>
                <w:ilvl w:val="0"/>
                <w:numId w:val="28"/>
              </w:numPr>
              <w:jc w:val="center"/>
            </w:pPr>
          </w:p>
        </w:tc>
        <w:tc>
          <w:tcPr>
            <w:tcW w:w="3238" w:type="pct"/>
            <w:vAlign w:val="center"/>
          </w:tcPr>
          <w:p w14:paraId="29696D1C" w14:textId="77777777" w:rsidR="00715AB1" w:rsidRDefault="00715AB1" w:rsidP="00715AB1">
            <w:pPr>
              <w:pStyle w:val="TableText"/>
            </w:pPr>
            <w:r>
              <w:t>Edit Servicer Bank Account Information</w:t>
            </w:r>
          </w:p>
        </w:tc>
        <w:tc>
          <w:tcPr>
            <w:tcW w:w="1237" w:type="pct"/>
          </w:tcPr>
          <w:p w14:paraId="4C8B8B4F" w14:textId="422334D5" w:rsidR="00715AB1" w:rsidRPr="0024149C" w:rsidRDefault="00715AB1" w:rsidP="00715AB1">
            <w:pPr>
              <w:pStyle w:val="TableText"/>
              <w:jc w:val="center"/>
              <w:rPr>
                <w:rStyle w:val="CrossRef"/>
              </w:rPr>
            </w:pPr>
            <w:r w:rsidRPr="00C13C8D">
              <w:rPr>
                <w:rStyle w:val="CrossRef"/>
              </w:rPr>
              <w:t>5 General Servicing</w:t>
            </w:r>
          </w:p>
        </w:tc>
      </w:tr>
      <w:tr w:rsidR="00715AB1" w14:paraId="398FFAFB" w14:textId="77777777" w:rsidTr="00ED335D">
        <w:tc>
          <w:tcPr>
            <w:tcW w:w="525" w:type="pct"/>
            <w:vAlign w:val="center"/>
          </w:tcPr>
          <w:p w14:paraId="3F908A73" w14:textId="77777777" w:rsidR="00715AB1" w:rsidRDefault="00715AB1" w:rsidP="00322755">
            <w:pPr>
              <w:pStyle w:val="TableText"/>
              <w:numPr>
                <w:ilvl w:val="0"/>
                <w:numId w:val="28"/>
              </w:numPr>
              <w:jc w:val="center"/>
            </w:pPr>
          </w:p>
        </w:tc>
        <w:tc>
          <w:tcPr>
            <w:tcW w:w="3238" w:type="pct"/>
            <w:vAlign w:val="center"/>
          </w:tcPr>
          <w:p w14:paraId="271C433B" w14:textId="77777777" w:rsidR="00715AB1" w:rsidRDefault="00715AB1" w:rsidP="00715AB1">
            <w:pPr>
              <w:pStyle w:val="TableText"/>
            </w:pPr>
            <w:r>
              <w:t>Review Transaction Status – Accounting Transmittals</w:t>
            </w:r>
          </w:p>
        </w:tc>
        <w:tc>
          <w:tcPr>
            <w:tcW w:w="1237" w:type="pct"/>
          </w:tcPr>
          <w:p w14:paraId="024C0607" w14:textId="5805EAD9" w:rsidR="00715AB1" w:rsidRPr="0024149C" w:rsidRDefault="00715AB1" w:rsidP="00715AB1">
            <w:pPr>
              <w:pStyle w:val="TableText"/>
              <w:jc w:val="center"/>
              <w:rPr>
                <w:rStyle w:val="CrossRef"/>
              </w:rPr>
            </w:pPr>
            <w:r w:rsidRPr="00C13C8D">
              <w:rPr>
                <w:rStyle w:val="CrossRef"/>
              </w:rPr>
              <w:t>5 General Servicing</w:t>
            </w:r>
          </w:p>
        </w:tc>
      </w:tr>
      <w:tr w:rsidR="00715AB1" w14:paraId="7BDC2B0C" w14:textId="77777777" w:rsidTr="00ED335D">
        <w:tc>
          <w:tcPr>
            <w:tcW w:w="525" w:type="pct"/>
            <w:vAlign w:val="center"/>
          </w:tcPr>
          <w:p w14:paraId="639C511E" w14:textId="77777777" w:rsidR="00715AB1" w:rsidRDefault="00715AB1" w:rsidP="00322755">
            <w:pPr>
              <w:pStyle w:val="TableText"/>
              <w:numPr>
                <w:ilvl w:val="0"/>
                <w:numId w:val="28"/>
              </w:numPr>
              <w:jc w:val="center"/>
            </w:pPr>
          </w:p>
        </w:tc>
        <w:tc>
          <w:tcPr>
            <w:tcW w:w="3238" w:type="pct"/>
            <w:vAlign w:val="center"/>
          </w:tcPr>
          <w:p w14:paraId="7EE0C5E2" w14:textId="3DC7B6C9" w:rsidR="00715AB1" w:rsidRDefault="00715AB1" w:rsidP="00715AB1">
            <w:pPr>
              <w:pStyle w:val="TableText"/>
            </w:pPr>
            <w:r>
              <w:t>View IMIP/Refund/MMIP Batch Details</w:t>
            </w:r>
          </w:p>
        </w:tc>
        <w:tc>
          <w:tcPr>
            <w:tcW w:w="1237" w:type="pct"/>
          </w:tcPr>
          <w:p w14:paraId="10147514" w14:textId="760F762C" w:rsidR="00715AB1" w:rsidRPr="0024149C" w:rsidRDefault="00715AB1" w:rsidP="00715AB1">
            <w:pPr>
              <w:pStyle w:val="TableText"/>
              <w:jc w:val="center"/>
              <w:rPr>
                <w:rStyle w:val="CrossRef"/>
              </w:rPr>
            </w:pPr>
            <w:r w:rsidRPr="00C13C8D">
              <w:rPr>
                <w:rStyle w:val="CrossRef"/>
              </w:rPr>
              <w:t>5 General Servicing</w:t>
            </w:r>
          </w:p>
        </w:tc>
      </w:tr>
      <w:tr w:rsidR="00715AB1" w14:paraId="7DCA6802" w14:textId="77777777" w:rsidTr="00ED335D">
        <w:tc>
          <w:tcPr>
            <w:tcW w:w="525" w:type="pct"/>
            <w:vAlign w:val="center"/>
          </w:tcPr>
          <w:p w14:paraId="486C60B2" w14:textId="77777777" w:rsidR="00715AB1" w:rsidRDefault="00715AB1" w:rsidP="00322755">
            <w:pPr>
              <w:pStyle w:val="TableText"/>
              <w:numPr>
                <w:ilvl w:val="0"/>
                <w:numId w:val="28"/>
              </w:numPr>
              <w:jc w:val="center"/>
            </w:pPr>
          </w:p>
        </w:tc>
        <w:tc>
          <w:tcPr>
            <w:tcW w:w="3238" w:type="pct"/>
            <w:vAlign w:val="center"/>
          </w:tcPr>
          <w:p w14:paraId="00C677BE" w14:textId="2702C3BD" w:rsidR="00715AB1" w:rsidRDefault="00715AB1" w:rsidP="00715AB1">
            <w:pPr>
              <w:pStyle w:val="TableText"/>
            </w:pPr>
            <w:r>
              <w:t>Authorize Repayments</w:t>
            </w:r>
          </w:p>
        </w:tc>
        <w:tc>
          <w:tcPr>
            <w:tcW w:w="1237" w:type="pct"/>
          </w:tcPr>
          <w:p w14:paraId="58EC56CA" w14:textId="7F8B269D" w:rsidR="00715AB1" w:rsidRPr="0024149C" w:rsidRDefault="00715AB1" w:rsidP="00715AB1">
            <w:pPr>
              <w:pStyle w:val="TableText"/>
              <w:jc w:val="center"/>
              <w:rPr>
                <w:rStyle w:val="CrossRef"/>
              </w:rPr>
            </w:pPr>
            <w:r w:rsidRPr="00C13C8D">
              <w:rPr>
                <w:rStyle w:val="CrossRef"/>
              </w:rPr>
              <w:t>5 General Servicing</w:t>
            </w:r>
          </w:p>
        </w:tc>
      </w:tr>
      <w:tr w:rsidR="00715AB1" w14:paraId="7B07D747" w14:textId="77777777" w:rsidTr="00ED335D">
        <w:tc>
          <w:tcPr>
            <w:tcW w:w="525" w:type="pct"/>
            <w:vAlign w:val="center"/>
          </w:tcPr>
          <w:p w14:paraId="59051E38" w14:textId="77777777" w:rsidR="00715AB1" w:rsidRDefault="00715AB1" w:rsidP="00322755">
            <w:pPr>
              <w:pStyle w:val="TableText"/>
              <w:numPr>
                <w:ilvl w:val="0"/>
                <w:numId w:val="28"/>
              </w:numPr>
              <w:jc w:val="center"/>
            </w:pPr>
          </w:p>
        </w:tc>
        <w:tc>
          <w:tcPr>
            <w:tcW w:w="3238" w:type="pct"/>
            <w:vAlign w:val="center"/>
          </w:tcPr>
          <w:p w14:paraId="3465302C" w14:textId="4632CE82" w:rsidR="00715AB1" w:rsidRDefault="00715AB1" w:rsidP="00715AB1">
            <w:pPr>
              <w:pStyle w:val="TableText"/>
            </w:pPr>
            <w:r>
              <w:t>Review or Cancel Pending Servicer Transfers</w:t>
            </w:r>
          </w:p>
        </w:tc>
        <w:tc>
          <w:tcPr>
            <w:tcW w:w="1237" w:type="pct"/>
          </w:tcPr>
          <w:p w14:paraId="28F5DC0E" w14:textId="1ADF4BEA" w:rsidR="00715AB1" w:rsidRPr="0024149C" w:rsidRDefault="00715AB1" w:rsidP="00715AB1">
            <w:pPr>
              <w:pStyle w:val="TableText"/>
              <w:jc w:val="center"/>
              <w:rPr>
                <w:rStyle w:val="CrossRef"/>
              </w:rPr>
            </w:pPr>
            <w:r w:rsidRPr="00C13C8D">
              <w:rPr>
                <w:rStyle w:val="CrossRef"/>
              </w:rPr>
              <w:t>5 General Servicing</w:t>
            </w:r>
          </w:p>
        </w:tc>
      </w:tr>
      <w:tr w:rsidR="00715AB1" w14:paraId="247FB96C" w14:textId="77777777" w:rsidTr="00ED335D">
        <w:tc>
          <w:tcPr>
            <w:tcW w:w="525" w:type="pct"/>
            <w:vAlign w:val="center"/>
          </w:tcPr>
          <w:p w14:paraId="76DAC8F5" w14:textId="77777777" w:rsidR="00715AB1" w:rsidRDefault="00715AB1" w:rsidP="00322755">
            <w:pPr>
              <w:pStyle w:val="TableText"/>
              <w:numPr>
                <w:ilvl w:val="0"/>
                <w:numId w:val="28"/>
              </w:numPr>
              <w:jc w:val="center"/>
            </w:pPr>
          </w:p>
        </w:tc>
        <w:tc>
          <w:tcPr>
            <w:tcW w:w="3238" w:type="pct"/>
            <w:vAlign w:val="center"/>
          </w:tcPr>
          <w:p w14:paraId="425C5D1C" w14:textId="77777777" w:rsidR="00715AB1" w:rsidRDefault="00715AB1" w:rsidP="00715AB1">
            <w:pPr>
              <w:pStyle w:val="TableText"/>
            </w:pPr>
            <w:r>
              <w:t>Perform - Batch Servicer Transactions</w:t>
            </w:r>
          </w:p>
        </w:tc>
        <w:tc>
          <w:tcPr>
            <w:tcW w:w="1237" w:type="pct"/>
          </w:tcPr>
          <w:p w14:paraId="6C6CC99F" w14:textId="7E1F7CBD" w:rsidR="00715AB1" w:rsidRPr="0024149C" w:rsidRDefault="00715AB1" w:rsidP="00715AB1">
            <w:pPr>
              <w:pStyle w:val="TableText"/>
              <w:jc w:val="center"/>
              <w:rPr>
                <w:rStyle w:val="CrossRef"/>
              </w:rPr>
            </w:pPr>
            <w:r w:rsidRPr="00C13C8D">
              <w:rPr>
                <w:rStyle w:val="CrossRef"/>
              </w:rPr>
              <w:t>5 General Servicing</w:t>
            </w:r>
          </w:p>
        </w:tc>
      </w:tr>
      <w:tr w:rsidR="00715AB1" w14:paraId="38DDA301" w14:textId="77777777" w:rsidTr="00ED335D">
        <w:tc>
          <w:tcPr>
            <w:tcW w:w="525" w:type="pct"/>
            <w:vAlign w:val="center"/>
          </w:tcPr>
          <w:p w14:paraId="52F923D9" w14:textId="77777777" w:rsidR="00715AB1" w:rsidRDefault="00715AB1" w:rsidP="00322755">
            <w:pPr>
              <w:pStyle w:val="TableText"/>
              <w:numPr>
                <w:ilvl w:val="0"/>
                <w:numId w:val="28"/>
              </w:numPr>
              <w:jc w:val="center"/>
            </w:pPr>
          </w:p>
        </w:tc>
        <w:tc>
          <w:tcPr>
            <w:tcW w:w="3238" w:type="pct"/>
            <w:vAlign w:val="center"/>
          </w:tcPr>
          <w:p w14:paraId="3AE11DD7" w14:textId="77777777" w:rsidR="00715AB1" w:rsidRDefault="00715AB1" w:rsidP="00715AB1">
            <w:pPr>
              <w:pStyle w:val="TableText"/>
            </w:pPr>
            <w:r>
              <w:t>Perform – Servicer File Uploads (B2G File Uploads)</w:t>
            </w:r>
          </w:p>
        </w:tc>
        <w:tc>
          <w:tcPr>
            <w:tcW w:w="1237" w:type="pct"/>
          </w:tcPr>
          <w:p w14:paraId="69428B0F" w14:textId="46C2E3F2" w:rsidR="00715AB1" w:rsidRPr="0024149C" w:rsidRDefault="00715AB1" w:rsidP="00715AB1">
            <w:pPr>
              <w:pStyle w:val="TableText"/>
              <w:jc w:val="center"/>
              <w:rPr>
                <w:rStyle w:val="CrossRef"/>
              </w:rPr>
            </w:pPr>
            <w:r w:rsidRPr="00C13C8D">
              <w:rPr>
                <w:rStyle w:val="CrossRef"/>
              </w:rPr>
              <w:t>5 General Servicing</w:t>
            </w:r>
          </w:p>
        </w:tc>
      </w:tr>
      <w:tr w:rsidR="00715AB1" w14:paraId="079BB6E2" w14:textId="77777777" w:rsidTr="00ED335D">
        <w:tc>
          <w:tcPr>
            <w:tcW w:w="525" w:type="pct"/>
            <w:vAlign w:val="center"/>
          </w:tcPr>
          <w:p w14:paraId="29C32E10" w14:textId="77777777" w:rsidR="00715AB1" w:rsidRDefault="00715AB1" w:rsidP="00322755">
            <w:pPr>
              <w:pStyle w:val="TableText"/>
              <w:numPr>
                <w:ilvl w:val="0"/>
                <w:numId w:val="28"/>
              </w:numPr>
              <w:jc w:val="center"/>
            </w:pPr>
          </w:p>
        </w:tc>
        <w:tc>
          <w:tcPr>
            <w:tcW w:w="3238" w:type="pct"/>
            <w:vAlign w:val="center"/>
          </w:tcPr>
          <w:p w14:paraId="3FCAE757" w14:textId="4620AEA8" w:rsidR="00715AB1" w:rsidRDefault="00715AB1" w:rsidP="00715AB1">
            <w:pPr>
              <w:pStyle w:val="TableText"/>
            </w:pPr>
            <w:r>
              <w:t>Create and Edit Repayment Plan</w:t>
            </w:r>
          </w:p>
        </w:tc>
        <w:tc>
          <w:tcPr>
            <w:tcW w:w="1237" w:type="pct"/>
          </w:tcPr>
          <w:p w14:paraId="6619D20A" w14:textId="04EA7944" w:rsidR="00715AB1" w:rsidRPr="0024149C" w:rsidRDefault="00715AB1" w:rsidP="00715AB1">
            <w:pPr>
              <w:pStyle w:val="TableText"/>
              <w:jc w:val="center"/>
              <w:rPr>
                <w:rStyle w:val="CrossRef"/>
              </w:rPr>
            </w:pPr>
            <w:r w:rsidRPr="00C13C8D">
              <w:rPr>
                <w:rStyle w:val="CrossRef"/>
              </w:rPr>
              <w:t>5 General Servicing</w:t>
            </w:r>
          </w:p>
        </w:tc>
      </w:tr>
      <w:tr w:rsidR="00DF7593" w14:paraId="1C6F56CA" w14:textId="77777777" w:rsidTr="00ED335D">
        <w:tc>
          <w:tcPr>
            <w:tcW w:w="525" w:type="pct"/>
            <w:vAlign w:val="center"/>
          </w:tcPr>
          <w:p w14:paraId="342ADF77" w14:textId="77777777" w:rsidR="00DF7593" w:rsidRDefault="00DF7593" w:rsidP="00322755">
            <w:pPr>
              <w:pStyle w:val="TableText"/>
              <w:numPr>
                <w:ilvl w:val="0"/>
                <w:numId w:val="28"/>
              </w:numPr>
              <w:jc w:val="center"/>
            </w:pPr>
          </w:p>
        </w:tc>
        <w:tc>
          <w:tcPr>
            <w:tcW w:w="3238" w:type="pct"/>
            <w:vAlign w:val="center"/>
          </w:tcPr>
          <w:p w14:paraId="6BCBB3A4" w14:textId="42FE1FE3" w:rsidR="00DF7593" w:rsidRDefault="00DF7593" w:rsidP="009A70E2">
            <w:pPr>
              <w:pStyle w:val="TableText"/>
            </w:pPr>
            <w:r>
              <w:t>Endorsed - Compliance Timelines</w:t>
            </w:r>
          </w:p>
        </w:tc>
        <w:tc>
          <w:tcPr>
            <w:tcW w:w="1237" w:type="pct"/>
            <w:vAlign w:val="center"/>
          </w:tcPr>
          <w:p w14:paraId="00B78B80" w14:textId="5CCD3FD5" w:rsidR="00DF7593" w:rsidRDefault="00DF7593" w:rsidP="009A70E2">
            <w:pPr>
              <w:pStyle w:val="TableText"/>
              <w:jc w:val="center"/>
              <w:rPr>
                <w:rStyle w:val="CrossRef"/>
              </w:rPr>
            </w:pPr>
            <w:r>
              <w:rPr>
                <w:rStyle w:val="CrossRef"/>
              </w:rPr>
              <w:t>7.2</w:t>
            </w:r>
            <w:r w:rsidR="00715AB1">
              <w:rPr>
                <w:rStyle w:val="CrossRef"/>
              </w:rPr>
              <w:t xml:space="preserve"> Endorsed Timelines</w:t>
            </w:r>
          </w:p>
        </w:tc>
      </w:tr>
      <w:tr w:rsidR="00DF7593" w14:paraId="2D84580E" w14:textId="77777777" w:rsidTr="00ED335D">
        <w:tc>
          <w:tcPr>
            <w:tcW w:w="525" w:type="pct"/>
            <w:vAlign w:val="center"/>
          </w:tcPr>
          <w:p w14:paraId="7BC3A921" w14:textId="77777777" w:rsidR="00DF7593" w:rsidRDefault="00DF7593" w:rsidP="00322755">
            <w:pPr>
              <w:pStyle w:val="TableText"/>
              <w:numPr>
                <w:ilvl w:val="0"/>
                <w:numId w:val="28"/>
              </w:numPr>
              <w:jc w:val="center"/>
            </w:pPr>
          </w:p>
        </w:tc>
        <w:tc>
          <w:tcPr>
            <w:tcW w:w="3238" w:type="pct"/>
            <w:vAlign w:val="center"/>
          </w:tcPr>
          <w:p w14:paraId="1C3C5D90" w14:textId="77777777" w:rsidR="00DF7593" w:rsidRDefault="00DF7593" w:rsidP="009A70E2">
            <w:pPr>
              <w:pStyle w:val="TableText"/>
            </w:pPr>
            <w:r>
              <w:t>Endorsed - Disposition Timelines</w:t>
            </w:r>
          </w:p>
        </w:tc>
        <w:tc>
          <w:tcPr>
            <w:tcW w:w="1237" w:type="pct"/>
            <w:vAlign w:val="center"/>
          </w:tcPr>
          <w:p w14:paraId="52DE197B" w14:textId="3BC84409" w:rsidR="00DF7593" w:rsidRPr="0024149C" w:rsidRDefault="00DF7593" w:rsidP="009A70E2">
            <w:pPr>
              <w:pStyle w:val="TableText"/>
              <w:jc w:val="center"/>
              <w:rPr>
                <w:rStyle w:val="CrossRef"/>
              </w:rPr>
            </w:pPr>
            <w:r w:rsidRPr="0024149C">
              <w:rPr>
                <w:rStyle w:val="CrossRef"/>
              </w:rPr>
              <w:t>7.2</w:t>
            </w:r>
            <w:r w:rsidR="00715AB1">
              <w:rPr>
                <w:rStyle w:val="CrossRef"/>
              </w:rPr>
              <w:t xml:space="preserve"> Endorsed Timelines</w:t>
            </w:r>
          </w:p>
        </w:tc>
      </w:tr>
      <w:tr w:rsidR="00DF7593" w14:paraId="084B1E89" w14:textId="77777777" w:rsidTr="00ED335D">
        <w:tc>
          <w:tcPr>
            <w:tcW w:w="525" w:type="pct"/>
            <w:vAlign w:val="center"/>
          </w:tcPr>
          <w:p w14:paraId="277FDDE4" w14:textId="77777777" w:rsidR="00DF7593" w:rsidRDefault="00DF7593" w:rsidP="00322755">
            <w:pPr>
              <w:pStyle w:val="TableText"/>
              <w:numPr>
                <w:ilvl w:val="0"/>
                <w:numId w:val="28"/>
              </w:numPr>
              <w:jc w:val="center"/>
            </w:pPr>
          </w:p>
        </w:tc>
        <w:tc>
          <w:tcPr>
            <w:tcW w:w="3238" w:type="pct"/>
            <w:vAlign w:val="center"/>
          </w:tcPr>
          <w:p w14:paraId="6F703F0E" w14:textId="77777777" w:rsidR="00DF7593" w:rsidRDefault="00DF7593" w:rsidP="009A70E2">
            <w:pPr>
              <w:pStyle w:val="TableText"/>
            </w:pPr>
            <w:r>
              <w:t>Endorsed - Foreclosure Timelines</w:t>
            </w:r>
          </w:p>
        </w:tc>
        <w:tc>
          <w:tcPr>
            <w:tcW w:w="1237" w:type="pct"/>
            <w:vAlign w:val="center"/>
          </w:tcPr>
          <w:p w14:paraId="402FE403" w14:textId="18475634" w:rsidR="00DF7593" w:rsidRPr="0024149C" w:rsidRDefault="00DF7593" w:rsidP="009A70E2">
            <w:pPr>
              <w:pStyle w:val="TableText"/>
              <w:jc w:val="center"/>
              <w:rPr>
                <w:rStyle w:val="CrossRef"/>
              </w:rPr>
            </w:pPr>
            <w:r w:rsidRPr="0024149C">
              <w:rPr>
                <w:rStyle w:val="CrossRef"/>
              </w:rPr>
              <w:t>7.2</w:t>
            </w:r>
            <w:r w:rsidR="00715AB1">
              <w:rPr>
                <w:rStyle w:val="CrossRef"/>
              </w:rPr>
              <w:t xml:space="preserve"> Endorsed Timelines</w:t>
            </w:r>
          </w:p>
        </w:tc>
      </w:tr>
      <w:tr w:rsidR="00DF7593" w14:paraId="308F0732" w14:textId="77777777" w:rsidTr="00ED335D">
        <w:tc>
          <w:tcPr>
            <w:tcW w:w="525" w:type="pct"/>
            <w:vAlign w:val="center"/>
          </w:tcPr>
          <w:p w14:paraId="44DF2045" w14:textId="77777777" w:rsidR="00DF7593" w:rsidRDefault="00DF7593" w:rsidP="00322755">
            <w:pPr>
              <w:pStyle w:val="TableText"/>
              <w:numPr>
                <w:ilvl w:val="0"/>
                <w:numId w:val="28"/>
              </w:numPr>
              <w:jc w:val="center"/>
            </w:pPr>
          </w:p>
        </w:tc>
        <w:tc>
          <w:tcPr>
            <w:tcW w:w="3238" w:type="pct"/>
            <w:vAlign w:val="center"/>
          </w:tcPr>
          <w:p w14:paraId="3EE5E13D" w14:textId="77777777" w:rsidR="00DF7593" w:rsidRDefault="00DF7593" w:rsidP="009A70E2">
            <w:pPr>
              <w:pStyle w:val="TableText"/>
            </w:pPr>
            <w:r>
              <w:t>Endorsed - Bankruptcy Timelines</w:t>
            </w:r>
          </w:p>
        </w:tc>
        <w:tc>
          <w:tcPr>
            <w:tcW w:w="1237" w:type="pct"/>
            <w:vAlign w:val="center"/>
          </w:tcPr>
          <w:p w14:paraId="13FEC9C3" w14:textId="61E386C2" w:rsidR="00DF7593" w:rsidRPr="0024149C" w:rsidRDefault="00DF7593" w:rsidP="009A70E2">
            <w:pPr>
              <w:pStyle w:val="TableText"/>
              <w:jc w:val="center"/>
              <w:rPr>
                <w:rStyle w:val="CrossRef"/>
              </w:rPr>
            </w:pPr>
            <w:r w:rsidRPr="0024149C">
              <w:rPr>
                <w:rStyle w:val="CrossRef"/>
              </w:rPr>
              <w:t>7.2</w:t>
            </w:r>
            <w:r w:rsidR="00715AB1">
              <w:rPr>
                <w:rStyle w:val="CrossRef"/>
              </w:rPr>
              <w:t xml:space="preserve"> Endorsed Timelines</w:t>
            </w:r>
          </w:p>
        </w:tc>
      </w:tr>
      <w:tr w:rsidR="00DF7593" w14:paraId="42377072" w14:textId="77777777" w:rsidTr="00ED335D">
        <w:tc>
          <w:tcPr>
            <w:tcW w:w="525" w:type="pct"/>
            <w:vAlign w:val="center"/>
          </w:tcPr>
          <w:p w14:paraId="7A13DC55" w14:textId="77777777" w:rsidR="00DF7593" w:rsidRDefault="00DF7593" w:rsidP="00322755">
            <w:pPr>
              <w:pStyle w:val="TableText"/>
              <w:numPr>
                <w:ilvl w:val="0"/>
                <w:numId w:val="28"/>
              </w:numPr>
              <w:jc w:val="center"/>
            </w:pPr>
          </w:p>
        </w:tc>
        <w:tc>
          <w:tcPr>
            <w:tcW w:w="3238" w:type="pct"/>
            <w:vAlign w:val="center"/>
          </w:tcPr>
          <w:p w14:paraId="66F89A8B" w14:textId="3B3763FB" w:rsidR="00DF7593" w:rsidRDefault="00DF7593" w:rsidP="009A70E2">
            <w:pPr>
              <w:pStyle w:val="TableText"/>
            </w:pPr>
            <w:r>
              <w:t>Endorsed - Requests Timelines</w:t>
            </w:r>
          </w:p>
        </w:tc>
        <w:tc>
          <w:tcPr>
            <w:tcW w:w="1237" w:type="pct"/>
            <w:vAlign w:val="center"/>
          </w:tcPr>
          <w:p w14:paraId="6A4DB576" w14:textId="18ECAE91" w:rsidR="00DF7593" w:rsidRPr="0024149C" w:rsidRDefault="00DF7593" w:rsidP="009A70E2">
            <w:pPr>
              <w:pStyle w:val="TableText"/>
              <w:jc w:val="center"/>
              <w:rPr>
                <w:rStyle w:val="CrossRef"/>
              </w:rPr>
            </w:pPr>
            <w:r w:rsidRPr="0024149C">
              <w:rPr>
                <w:rStyle w:val="CrossRef"/>
              </w:rPr>
              <w:t>7.3</w:t>
            </w:r>
            <w:r w:rsidR="00715AB1">
              <w:rPr>
                <w:rStyle w:val="CrossRef"/>
              </w:rPr>
              <w:t xml:space="preserve"> Endorsed Timelines</w:t>
            </w:r>
          </w:p>
        </w:tc>
      </w:tr>
      <w:tr w:rsidR="00DF7593" w14:paraId="5A12403D" w14:textId="77777777" w:rsidTr="00ED335D">
        <w:tc>
          <w:tcPr>
            <w:tcW w:w="525" w:type="pct"/>
            <w:vAlign w:val="center"/>
          </w:tcPr>
          <w:p w14:paraId="63E19390" w14:textId="77777777" w:rsidR="00DF7593" w:rsidRDefault="00DF7593" w:rsidP="00322755">
            <w:pPr>
              <w:pStyle w:val="TableText"/>
              <w:numPr>
                <w:ilvl w:val="0"/>
                <w:numId w:val="28"/>
              </w:numPr>
              <w:jc w:val="center"/>
            </w:pPr>
          </w:p>
        </w:tc>
        <w:tc>
          <w:tcPr>
            <w:tcW w:w="3238" w:type="pct"/>
            <w:vAlign w:val="center"/>
          </w:tcPr>
          <w:p w14:paraId="5FE6E675" w14:textId="77777777" w:rsidR="00DF7593" w:rsidRDefault="00DF7593" w:rsidP="009A70E2">
            <w:pPr>
              <w:pStyle w:val="TableText"/>
            </w:pPr>
            <w:r>
              <w:t>Endorsed - Release Timelines</w:t>
            </w:r>
          </w:p>
        </w:tc>
        <w:tc>
          <w:tcPr>
            <w:tcW w:w="1237" w:type="pct"/>
            <w:vAlign w:val="center"/>
          </w:tcPr>
          <w:p w14:paraId="38240CF7" w14:textId="1BFED691" w:rsidR="00DF7593" w:rsidRPr="0024149C" w:rsidRDefault="00DF7593" w:rsidP="009A70E2">
            <w:pPr>
              <w:pStyle w:val="TableText"/>
              <w:jc w:val="center"/>
              <w:rPr>
                <w:rStyle w:val="CrossRef"/>
              </w:rPr>
            </w:pPr>
            <w:r w:rsidRPr="0024149C">
              <w:rPr>
                <w:rStyle w:val="CrossRef"/>
              </w:rPr>
              <w:t>7.3</w:t>
            </w:r>
            <w:r w:rsidR="00715AB1">
              <w:rPr>
                <w:rStyle w:val="CrossRef"/>
              </w:rPr>
              <w:t xml:space="preserve"> Endorsed Timelines</w:t>
            </w:r>
          </w:p>
        </w:tc>
      </w:tr>
      <w:tr w:rsidR="00DF7593" w14:paraId="7789ECBB" w14:textId="77777777" w:rsidTr="00ED335D">
        <w:tc>
          <w:tcPr>
            <w:tcW w:w="525" w:type="pct"/>
            <w:vAlign w:val="center"/>
          </w:tcPr>
          <w:p w14:paraId="09373C34" w14:textId="77777777" w:rsidR="00DF7593" w:rsidRDefault="00DF7593" w:rsidP="00322755">
            <w:pPr>
              <w:pStyle w:val="TableText"/>
              <w:numPr>
                <w:ilvl w:val="0"/>
                <w:numId w:val="28"/>
              </w:numPr>
              <w:jc w:val="center"/>
            </w:pPr>
          </w:p>
        </w:tc>
        <w:tc>
          <w:tcPr>
            <w:tcW w:w="3238" w:type="pct"/>
            <w:vAlign w:val="center"/>
          </w:tcPr>
          <w:p w14:paraId="270D5AC7" w14:textId="77777777" w:rsidR="00DF7593" w:rsidRDefault="00DF7593" w:rsidP="009A70E2">
            <w:pPr>
              <w:pStyle w:val="TableText"/>
            </w:pPr>
            <w:r>
              <w:t>Claims</w:t>
            </w:r>
          </w:p>
        </w:tc>
        <w:tc>
          <w:tcPr>
            <w:tcW w:w="1237" w:type="pct"/>
            <w:vAlign w:val="center"/>
          </w:tcPr>
          <w:p w14:paraId="46604D7F" w14:textId="57AFF94E" w:rsidR="00DF7593" w:rsidRPr="0024149C" w:rsidRDefault="00715AB1" w:rsidP="009A70E2">
            <w:pPr>
              <w:pStyle w:val="TableText"/>
              <w:jc w:val="center"/>
              <w:rPr>
                <w:rStyle w:val="CrossRef"/>
              </w:rPr>
            </w:pPr>
            <w:r>
              <w:rPr>
                <w:rStyle w:val="CrossRef"/>
              </w:rPr>
              <w:t>8 Claims</w:t>
            </w:r>
          </w:p>
        </w:tc>
      </w:tr>
      <w:tr w:rsidR="00DF7593" w14:paraId="0C68829C" w14:textId="77777777" w:rsidTr="00ED335D">
        <w:tc>
          <w:tcPr>
            <w:tcW w:w="525" w:type="pct"/>
            <w:vAlign w:val="center"/>
          </w:tcPr>
          <w:p w14:paraId="014BBBD9" w14:textId="77777777" w:rsidR="00DF7593" w:rsidRDefault="00DF7593" w:rsidP="00322755">
            <w:pPr>
              <w:pStyle w:val="TableText"/>
              <w:numPr>
                <w:ilvl w:val="0"/>
                <w:numId w:val="28"/>
              </w:numPr>
              <w:jc w:val="center"/>
            </w:pPr>
          </w:p>
        </w:tc>
        <w:tc>
          <w:tcPr>
            <w:tcW w:w="3238" w:type="pct"/>
            <w:vAlign w:val="center"/>
          </w:tcPr>
          <w:p w14:paraId="51721553" w14:textId="77777777" w:rsidR="00DF7593" w:rsidRDefault="00DF7593" w:rsidP="009A70E2">
            <w:pPr>
              <w:pStyle w:val="TableText"/>
            </w:pPr>
            <w:r>
              <w:t>View Premium (Daily IMIP &amp; Refunds Transactions) Reports</w:t>
            </w:r>
          </w:p>
        </w:tc>
        <w:tc>
          <w:tcPr>
            <w:tcW w:w="1237" w:type="pct"/>
            <w:vAlign w:val="center"/>
          </w:tcPr>
          <w:p w14:paraId="20A8F26A" w14:textId="14FBFCB5" w:rsidR="00DF7593" w:rsidRPr="0024149C" w:rsidRDefault="00715AB1" w:rsidP="009A70E2">
            <w:pPr>
              <w:pStyle w:val="TableText"/>
              <w:jc w:val="center"/>
              <w:rPr>
                <w:rStyle w:val="CrossRef"/>
              </w:rPr>
            </w:pPr>
            <w:r>
              <w:rPr>
                <w:rStyle w:val="CrossRef"/>
              </w:rPr>
              <w:t>9 Reports</w:t>
            </w:r>
          </w:p>
        </w:tc>
      </w:tr>
    </w:tbl>
    <w:p w14:paraId="0624ABBA" w14:textId="1E4D705E" w:rsidR="00F366B7" w:rsidRDefault="00F366B7" w:rsidP="009A20A5">
      <w:pPr>
        <w:pStyle w:val="TableCaption"/>
        <w:rPr>
          <w:rFonts w:eastAsiaTheme="majorEastAsia" w:cs="Calibri"/>
          <w:b w:val="0"/>
          <w:bCs/>
          <w:sz w:val="28"/>
          <w:szCs w:val="28"/>
        </w:rPr>
      </w:pPr>
      <w:bookmarkStart w:id="409" w:name="_Toc314738106"/>
      <w:bookmarkStart w:id="410" w:name="_Toc90643753"/>
      <w:bookmarkStart w:id="411" w:name="_Toc23016373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w:t>
      </w:r>
      <w:r w:rsidR="00764635">
        <w:rPr>
          <w:noProof/>
        </w:rPr>
        <w:fldChar w:fldCharType="end"/>
      </w:r>
      <w:r>
        <w:t xml:space="preserve">: </w:t>
      </w:r>
      <w:r w:rsidR="009A20A5">
        <w:t>Servicer</w:t>
      </w:r>
      <w:r>
        <w:t xml:space="preserve"> </w:t>
      </w:r>
      <w:bookmarkEnd w:id="409"/>
      <w:r>
        <w:t>User Group Crosswalk</w:t>
      </w:r>
      <w:bookmarkStart w:id="412" w:name="_Toc314660627"/>
      <w:bookmarkStart w:id="413" w:name="_Ref314665937"/>
      <w:bookmarkStart w:id="414" w:name="_Toc314752354"/>
      <w:bookmarkStart w:id="415" w:name="_Ref315288036"/>
      <w:bookmarkStart w:id="416" w:name="_Ref315440989"/>
      <w:bookmarkEnd w:id="410"/>
      <w:bookmarkEnd w:id="411"/>
      <w:r>
        <w:br w:type="page"/>
      </w:r>
    </w:p>
    <w:p w14:paraId="47DCAB3A" w14:textId="59256A99" w:rsidR="00F366B7" w:rsidRDefault="00F366B7" w:rsidP="00F874DE">
      <w:pPr>
        <w:pStyle w:val="Heading2"/>
        <w:jc w:val="both"/>
      </w:pPr>
      <w:bookmarkStart w:id="417" w:name="_Ref315597518"/>
      <w:bookmarkStart w:id="418" w:name="_Toc315633761"/>
      <w:bookmarkStart w:id="419" w:name="_Toc11334560"/>
      <w:bookmarkStart w:id="420" w:name="_Toc74051777"/>
      <w:bookmarkStart w:id="421" w:name="_Toc90643162"/>
      <w:bookmarkStart w:id="422" w:name="_Toc230163053"/>
      <w:r>
        <w:t>Investor User Group</w:t>
      </w:r>
      <w:bookmarkEnd w:id="412"/>
      <w:bookmarkEnd w:id="413"/>
      <w:bookmarkEnd w:id="414"/>
      <w:bookmarkEnd w:id="415"/>
      <w:bookmarkEnd w:id="416"/>
      <w:bookmarkEnd w:id="417"/>
      <w:bookmarkEnd w:id="418"/>
      <w:bookmarkEnd w:id="419"/>
      <w:bookmarkEnd w:id="420"/>
      <w:bookmarkEnd w:id="421"/>
      <w:bookmarkEnd w:id="422"/>
      <w:r w:rsidR="00824279">
        <w:fldChar w:fldCharType="begin"/>
      </w:r>
      <w:r w:rsidR="00824279">
        <w:instrText xml:space="preserve"> XE "</w:instrText>
      </w:r>
      <w:r w:rsidR="00824279" w:rsidRPr="00041B1D">
        <w:instrText>Investor User Group</w:instrText>
      </w:r>
      <w:r w:rsidR="00824279">
        <w:instrText xml:space="preserve">" </w:instrText>
      </w:r>
      <w:r w:rsidR="00824279">
        <w:fldChar w:fldCharType="end"/>
      </w:r>
    </w:p>
    <w:p w14:paraId="554B4D3F" w14:textId="1543B47A" w:rsidR="00E552ED" w:rsidRDefault="00F366B7" w:rsidP="001879BA">
      <w:pPr>
        <w:pStyle w:val="BodyText"/>
      </w:pPr>
      <w:r>
        <w:t>The table lists the most relevant functions for the Investor user group and provides links to chapters and sections where instructions are documented to perform those functions.</w:t>
      </w:r>
    </w:p>
    <w:tbl>
      <w:tblPr>
        <w:tblStyle w:val="TableGrid"/>
        <w:tblW w:w="5000" w:type="pct"/>
        <w:tblLook w:val="04A0" w:firstRow="1" w:lastRow="0" w:firstColumn="1" w:lastColumn="0" w:noHBand="0" w:noVBand="1"/>
      </w:tblPr>
      <w:tblGrid>
        <w:gridCol w:w="1094"/>
        <w:gridCol w:w="5898"/>
        <w:gridCol w:w="2358"/>
      </w:tblGrid>
      <w:tr w:rsidR="00143E0E" w14:paraId="50E5DD5C" w14:textId="77777777" w:rsidTr="00ED335D">
        <w:trPr>
          <w:tblHeader/>
        </w:trPr>
        <w:tc>
          <w:tcPr>
            <w:tcW w:w="585" w:type="pct"/>
            <w:shd w:val="clear" w:color="auto" w:fill="B8CCE4" w:themeFill="accent1" w:themeFillTint="66"/>
          </w:tcPr>
          <w:p w14:paraId="117B9040" w14:textId="77777777" w:rsidR="00143E0E" w:rsidRDefault="00143E0E" w:rsidP="000E443B">
            <w:pPr>
              <w:pStyle w:val="Tableheader"/>
            </w:pPr>
            <w:r>
              <w:t>Item #</w:t>
            </w:r>
          </w:p>
        </w:tc>
        <w:tc>
          <w:tcPr>
            <w:tcW w:w="3154" w:type="pct"/>
            <w:shd w:val="clear" w:color="auto" w:fill="B8CCE4" w:themeFill="accent1" w:themeFillTint="66"/>
          </w:tcPr>
          <w:p w14:paraId="4C599362" w14:textId="77777777" w:rsidR="00143E0E" w:rsidRDefault="00143E0E" w:rsidP="000E443B">
            <w:pPr>
              <w:pStyle w:val="Tableheader"/>
            </w:pPr>
            <w:r>
              <w:t>Function</w:t>
            </w:r>
          </w:p>
        </w:tc>
        <w:tc>
          <w:tcPr>
            <w:tcW w:w="1261" w:type="pct"/>
            <w:shd w:val="clear" w:color="auto" w:fill="B8CCE4" w:themeFill="accent1" w:themeFillTint="66"/>
          </w:tcPr>
          <w:p w14:paraId="4B3BD1A1" w14:textId="77777777" w:rsidR="00143E0E" w:rsidRDefault="00143E0E" w:rsidP="000E443B">
            <w:pPr>
              <w:pStyle w:val="Tableheader"/>
            </w:pPr>
            <w:r>
              <w:t>Section #</w:t>
            </w:r>
          </w:p>
        </w:tc>
      </w:tr>
      <w:tr w:rsidR="00143E0E" w14:paraId="0B170AE9" w14:textId="77777777" w:rsidTr="00ED335D">
        <w:tc>
          <w:tcPr>
            <w:tcW w:w="585" w:type="pct"/>
            <w:vAlign w:val="center"/>
          </w:tcPr>
          <w:p w14:paraId="1D6A0464" w14:textId="77777777" w:rsidR="00143E0E" w:rsidRDefault="00143E0E" w:rsidP="00322755">
            <w:pPr>
              <w:pStyle w:val="TableText"/>
              <w:numPr>
                <w:ilvl w:val="0"/>
                <w:numId w:val="25"/>
              </w:numPr>
              <w:jc w:val="center"/>
            </w:pPr>
          </w:p>
        </w:tc>
        <w:tc>
          <w:tcPr>
            <w:tcW w:w="3154" w:type="pct"/>
            <w:vAlign w:val="center"/>
          </w:tcPr>
          <w:p w14:paraId="07372E5F" w14:textId="77777777" w:rsidR="00143E0E" w:rsidRDefault="00143E0E" w:rsidP="003A365A">
            <w:pPr>
              <w:pStyle w:val="TableText"/>
            </w:pPr>
            <w:r>
              <w:t>Loan Setup (manual and B2G)</w:t>
            </w:r>
          </w:p>
        </w:tc>
        <w:tc>
          <w:tcPr>
            <w:tcW w:w="1261" w:type="pct"/>
            <w:vAlign w:val="center"/>
          </w:tcPr>
          <w:p w14:paraId="0A0C0B38" w14:textId="263DDA2E" w:rsidR="00143E0E" w:rsidRPr="0024149C" w:rsidRDefault="00715AB1" w:rsidP="003A365A">
            <w:pPr>
              <w:pStyle w:val="TableText"/>
              <w:jc w:val="center"/>
              <w:rPr>
                <w:rStyle w:val="CrossRef"/>
              </w:rPr>
            </w:pPr>
            <w:r>
              <w:rPr>
                <w:rStyle w:val="CrossRef"/>
              </w:rPr>
              <w:t>4 Loan Setup</w:t>
            </w:r>
          </w:p>
        </w:tc>
      </w:tr>
      <w:tr w:rsidR="00143E0E" w14:paraId="73B6BF4B" w14:textId="77777777" w:rsidTr="00ED335D">
        <w:tc>
          <w:tcPr>
            <w:tcW w:w="585" w:type="pct"/>
            <w:vAlign w:val="center"/>
          </w:tcPr>
          <w:p w14:paraId="0E0A3C87" w14:textId="77777777" w:rsidR="00143E0E" w:rsidRDefault="00143E0E" w:rsidP="00322755">
            <w:pPr>
              <w:pStyle w:val="TableText"/>
              <w:numPr>
                <w:ilvl w:val="0"/>
                <w:numId w:val="25"/>
              </w:numPr>
              <w:jc w:val="center"/>
            </w:pPr>
          </w:p>
        </w:tc>
        <w:tc>
          <w:tcPr>
            <w:tcW w:w="3154" w:type="pct"/>
            <w:vAlign w:val="center"/>
          </w:tcPr>
          <w:p w14:paraId="39C0BD24" w14:textId="77777777" w:rsidR="00143E0E" w:rsidRDefault="00143E0E" w:rsidP="003A365A">
            <w:pPr>
              <w:pStyle w:val="TableText"/>
            </w:pPr>
            <w:r>
              <w:t>Activate/Suspend Payments</w:t>
            </w:r>
          </w:p>
        </w:tc>
        <w:tc>
          <w:tcPr>
            <w:tcW w:w="1261" w:type="pct"/>
            <w:vAlign w:val="center"/>
          </w:tcPr>
          <w:p w14:paraId="4DB6AA79" w14:textId="1BB22319" w:rsidR="00143E0E" w:rsidRPr="0024149C" w:rsidRDefault="00715AB1" w:rsidP="003A365A">
            <w:pPr>
              <w:pStyle w:val="TableText"/>
              <w:jc w:val="center"/>
              <w:rPr>
                <w:rStyle w:val="CrossRef"/>
              </w:rPr>
            </w:pPr>
            <w:r>
              <w:rPr>
                <w:rStyle w:val="CrossRef"/>
              </w:rPr>
              <w:t>5 General Servicing</w:t>
            </w:r>
          </w:p>
        </w:tc>
      </w:tr>
      <w:tr w:rsidR="00143E0E" w14:paraId="2590B4FF" w14:textId="77777777" w:rsidTr="00ED335D">
        <w:tc>
          <w:tcPr>
            <w:tcW w:w="585" w:type="pct"/>
            <w:vAlign w:val="center"/>
          </w:tcPr>
          <w:p w14:paraId="44D58A32" w14:textId="77777777" w:rsidR="00143E0E" w:rsidRDefault="00143E0E" w:rsidP="00322755">
            <w:pPr>
              <w:pStyle w:val="TableText"/>
              <w:numPr>
                <w:ilvl w:val="0"/>
                <w:numId w:val="25"/>
              </w:numPr>
              <w:jc w:val="center"/>
            </w:pPr>
          </w:p>
        </w:tc>
        <w:tc>
          <w:tcPr>
            <w:tcW w:w="3154" w:type="pct"/>
            <w:vAlign w:val="center"/>
          </w:tcPr>
          <w:p w14:paraId="4F2373DC" w14:textId="77777777" w:rsidR="00143E0E" w:rsidRDefault="00143E0E" w:rsidP="003A365A">
            <w:pPr>
              <w:pStyle w:val="TableText"/>
            </w:pPr>
            <w:r>
              <w:t>Edit Loan Details</w:t>
            </w:r>
          </w:p>
        </w:tc>
        <w:tc>
          <w:tcPr>
            <w:tcW w:w="1261" w:type="pct"/>
            <w:vAlign w:val="center"/>
          </w:tcPr>
          <w:p w14:paraId="62F3299F" w14:textId="1BF93A45" w:rsidR="00143E0E" w:rsidRPr="0024149C" w:rsidRDefault="00715AB1" w:rsidP="003A365A">
            <w:pPr>
              <w:pStyle w:val="TableText"/>
              <w:jc w:val="center"/>
              <w:rPr>
                <w:rStyle w:val="CrossRef"/>
              </w:rPr>
            </w:pPr>
            <w:r>
              <w:rPr>
                <w:rStyle w:val="CrossRef"/>
              </w:rPr>
              <w:t>5 General Servicing</w:t>
            </w:r>
          </w:p>
        </w:tc>
      </w:tr>
      <w:tr w:rsidR="00143E0E" w14:paraId="5DE2BBA1" w14:textId="77777777" w:rsidTr="00ED335D">
        <w:tc>
          <w:tcPr>
            <w:tcW w:w="585" w:type="pct"/>
            <w:vAlign w:val="center"/>
          </w:tcPr>
          <w:p w14:paraId="3B7C5442" w14:textId="77777777" w:rsidR="00143E0E" w:rsidRDefault="00143E0E" w:rsidP="00322755">
            <w:pPr>
              <w:pStyle w:val="TableText"/>
              <w:numPr>
                <w:ilvl w:val="0"/>
                <w:numId w:val="25"/>
              </w:numPr>
              <w:jc w:val="center"/>
            </w:pPr>
          </w:p>
        </w:tc>
        <w:tc>
          <w:tcPr>
            <w:tcW w:w="3154" w:type="pct"/>
            <w:vAlign w:val="center"/>
          </w:tcPr>
          <w:p w14:paraId="2BB9359B" w14:textId="77777777" w:rsidR="00143E0E" w:rsidRDefault="00143E0E" w:rsidP="003A365A">
            <w:pPr>
              <w:pStyle w:val="TableText"/>
            </w:pPr>
            <w:r>
              <w:t>Add Transactions</w:t>
            </w:r>
          </w:p>
        </w:tc>
        <w:tc>
          <w:tcPr>
            <w:tcW w:w="1261" w:type="pct"/>
            <w:vAlign w:val="center"/>
          </w:tcPr>
          <w:p w14:paraId="68FA1ACB" w14:textId="433D27C8" w:rsidR="00143E0E" w:rsidRPr="0024149C" w:rsidRDefault="00715AB1" w:rsidP="003A365A">
            <w:pPr>
              <w:pStyle w:val="TableText"/>
              <w:jc w:val="center"/>
              <w:rPr>
                <w:rStyle w:val="CrossRef"/>
              </w:rPr>
            </w:pPr>
            <w:r>
              <w:rPr>
                <w:rStyle w:val="CrossRef"/>
              </w:rPr>
              <w:t>5 General Servicing</w:t>
            </w:r>
          </w:p>
        </w:tc>
      </w:tr>
      <w:tr w:rsidR="00143E0E" w14:paraId="6A982FD1" w14:textId="77777777" w:rsidTr="00ED335D">
        <w:tc>
          <w:tcPr>
            <w:tcW w:w="585" w:type="pct"/>
            <w:vAlign w:val="center"/>
          </w:tcPr>
          <w:p w14:paraId="5E45002E" w14:textId="77777777" w:rsidR="00143E0E" w:rsidRDefault="00143E0E" w:rsidP="00322755">
            <w:pPr>
              <w:pStyle w:val="TableText"/>
              <w:numPr>
                <w:ilvl w:val="0"/>
                <w:numId w:val="25"/>
              </w:numPr>
              <w:jc w:val="center"/>
            </w:pPr>
          </w:p>
        </w:tc>
        <w:tc>
          <w:tcPr>
            <w:tcW w:w="3154" w:type="pct"/>
            <w:vAlign w:val="center"/>
          </w:tcPr>
          <w:p w14:paraId="1824C5BF" w14:textId="77777777" w:rsidR="00143E0E" w:rsidRDefault="00143E0E" w:rsidP="003A365A">
            <w:pPr>
              <w:pStyle w:val="TableText"/>
            </w:pPr>
            <w:r>
              <w:t>Upload Documents</w:t>
            </w:r>
          </w:p>
        </w:tc>
        <w:tc>
          <w:tcPr>
            <w:tcW w:w="1261" w:type="pct"/>
            <w:vAlign w:val="center"/>
          </w:tcPr>
          <w:p w14:paraId="31F6F816" w14:textId="1C2BFEC6" w:rsidR="00143E0E" w:rsidRPr="0024149C" w:rsidRDefault="00715AB1" w:rsidP="003A365A">
            <w:pPr>
              <w:pStyle w:val="TableText"/>
              <w:jc w:val="center"/>
              <w:rPr>
                <w:rStyle w:val="CrossRef"/>
              </w:rPr>
            </w:pPr>
            <w:r>
              <w:rPr>
                <w:rStyle w:val="CrossRef"/>
              </w:rPr>
              <w:t>5 General Servicing</w:t>
            </w:r>
          </w:p>
        </w:tc>
      </w:tr>
      <w:tr w:rsidR="00143E0E" w14:paraId="0717DE4C" w14:textId="77777777" w:rsidTr="00ED335D">
        <w:tc>
          <w:tcPr>
            <w:tcW w:w="585" w:type="pct"/>
            <w:vAlign w:val="center"/>
          </w:tcPr>
          <w:p w14:paraId="36761BCF" w14:textId="77777777" w:rsidR="00143E0E" w:rsidRDefault="00143E0E" w:rsidP="00322755">
            <w:pPr>
              <w:pStyle w:val="TableText"/>
              <w:numPr>
                <w:ilvl w:val="0"/>
                <w:numId w:val="25"/>
              </w:numPr>
              <w:jc w:val="center"/>
            </w:pPr>
          </w:p>
        </w:tc>
        <w:tc>
          <w:tcPr>
            <w:tcW w:w="3154" w:type="pct"/>
            <w:vAlign w:val="center"/>
          </w:tcPr>
          <w:p w14:paraId="6C159B01" w14:textId="77777777" w:rsidR="00143E0E" w:rsidRDefault="00143E0E" w:rsidP="003A365A">
            <w:pPr>
              <w:pStyle w:val="TableText"/>
            </w:pPr>
            <w:r>
              <w:t>Edit Investor Bank Account Information</w:t>
            </w:r>
          </w:p>
        </w:tc>
        <w:tc>
          <w:tcPr>
            <w:tcW w:w="1261" w:type="pct"/>
            <w:vAlign w:val="center"/>
          </w:tcPr>
          <w:p w14:paraId="55F0847F" w14:textId="5DF360BA" w:rsidR="00143E0E" w:rsidRPr="0024149C" w:rsidRDefault="00715AB1" w:rsidP="003A365A">
            <w:pPr>
              <w:pStyle w:val="TableText"/>
              <w:jc w:val="center"/>
              <w:rPr>
                <w:rStyle w:val="CrossRef"/>
              </w:rPr>
            </w:pPr>
            <w:r>
              <w:rPr>
                <w:rStyle w:val="CrossRef"/>
              </w:rPr>
              <w:t>5 General Servicing</w:t>
            </w:r>
          </w:p>
        </w:tc>
      </w:tr>
      <w:tr w:rsidR="00143E0E" w14:paraId="2DD82C7A" w14:textId="77777777" w:rsidTr="00ED335D">
        <w:tc>
          <w:tcPr>
            <w:tcW w:w="585" w:type="pct"/>
            <w:vAlign w:val="center"/>
          </w:tcPr>
          <w:p w14:paraId="763EF995" w14:textId="77777777" w:rsidR="00143E0E" w:rsidRDefault="00143E0E" w:rsidP="00322755">
            <w:pPr>
              <w:pStyle w:val="TableText"/>
              <w:numPr>
                <w:ilvl w:val="0"/>
                <w:numId w:val="25"/>
              </w:numPr>
              <w:jc w:val="center"/>
            </w:pPr>
          </w:p>
        </w:tc>
        <w:tc>
          <w:tcPr>
            <w:tcW w:w="3154" w:type="pct"/>
            <w:vAlign w:val="center"/>
          </w:tcPr>
          <w:p w14:paraId="68F9B9F8" w14:textId="50C746AD" w:rsidR="00143E0E" w:rsidRDefault="00143E0E" w:rsidP="003A365A">
            <w:pPr>
              <w:pStyle w:val="TableText"/>
            </w:pPr>
            <w:r>
              <w:t>Authorize Repayments</w:t>
            </w:r>
          </w:p>
        </w:tc>
        <w:tc>
          <w:tcPr>
            <w:tcW w:w="1261" w:type="pct"/>
            <w:vAlign w:val="center"/>
          </w:tcPr>
          <w:p w14:paraId="3CA555C5" w14:textId="1B4AA9A8" w:rsidR="00143E0E" w:rsidRPr="0024149C" w:rsidRDefault="00715AB1" w:rsidP="003A365A">
            <w:pPr>
              <w:pStyle w:val="TableText"/>
              <w:jc w:val="center"/>
              <w:rPr>
                <w:rStyle w:val="CrossRef"/>
              </w:rPr>
            </w:pPr>
            <w:r>
              <w:rPr>
                <w:rStyle w:val="CrossRef"/>
              </w:rPr>
              <w:t>5 General Servicing</w:t>
            </w:r>
          </w:p>
        </w:tc>
      </w:tr>
      <w:tr w:rsidR="00D06FFE" w14:paraId="3DD3A811" w14:textId="77777777" w:rsidTr="00ED335D">
        <w:tc>
          <w:tcPr>
            <w:tcW w:w="585" w:type="pct"/>
            <w:vAlign w:val="center"/>
          </w:tcPr>
          <w:p w14:paraId="39B7BB23" w14:textId="77777777" w:rsidR="00D06FFE" w:rsidRDefault="00D06FFE" w:rsidP="00322755">
            <w:pPr>
              <w:pStyle w:val="TableText"/>
              <w:numPr>
                <w:ilvl w:val="0"/>
                <w:numId w:val="25"/>
              </w:numPr>
              <w:jc w:val="center"/>
            </w:pPr>
          </w:p>
        </w:tc>
        <w:tc>
          <w:tcPr>
            <w:tcW w:w="3154" w:type="pct"/>
            <w:vAlign w:val="center"/>
          </w:tcPr>
          <w:p w14:paraId="58930A06" w14:textId="0021404B" w:rsidR="00D06FFE" w:rsidRDefault="00D06FFE" w:rsidP="003A365A">
            <w:pPr>
              <w:pStyle w:val="TableText"/>
            </w:pPr>
            <w:r>
              <w:t>Review Claims</w:t>
            </w:r>
          </w:p>
        </w:tc>
        <w:tc>
          <w:tcPr>
            <w:tcW w:w="1261" w:type="pct"/>
            <w:vAlign w:val="center"/>
          </w:tcPr>
          <w:p w14:paraId="0DDEF7C3" w14:textId="1A5B58FE" w:rsidR="00D06FFE" w:rsidRPr="0024149C" w:rsidRDefault="00715AB1" w:rsidP="003A365A">
            <w:pPr>
              <w:pStyle w:val="TableText"/>
              <w:jc w:val="center"/>
              <w:rPr>
                <w:rStyle w:val="CrossRef"/>
              </w:rPr>
            </w:pPr>
            <w:r>
              <w:rPr>
                <w:rStyle w:val="CrossRef"/>
              </w:rPr>
              <w:t>8 Claims</w:t>
            </w:r>
          </w:p>
        </w:tc>
      </w:tr>
    </w:tbl>
    <w:p w14:paraId="53AC7EA6" w14:textId="5C2C827B" w:rsidR="00F366B7" w:rsidRPr="00B15B5B" w:rsidRDefault="00F366B7" w:rsidP="00B15B5B">
      <w:pPr>
        <w:pStyle w:val="TableCaption"/>
      </w:pPr>
      <w:bookmarkStart w:id="423" w:name="_Toc314738107"/>
      <w:bookmarkStart w:id="424" w:name="_Toc90643754"/>
      <w:bookmarkStart w:id="425" w:name="_Toc230163736"/>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t xml:space="preserve">: Investor </w:t>
      </w:r>
      <w:bookmarkEnd w:id="423"/>
      <w:r>
        <w:t>User Group Crosswalk</w:t>
      </w:r>
      <w:bookmarkStart w:id="426" w:name="_Toc314660622"/>
      <w:bookmarkStart w:id="427" w:name="_Ref314665932"/>
      <w:bookmarkStart w:id="428" w:name="_Toc314752349"/>
      <w:bookmarkStart w:id="429" w:name="_Ref315288057"/>
      <w:bookmarkEnd w:id="395"/>
      <w:bookmarkEnd w:id="396"/>
      <w:bookmarkEnd w:id="397"/>
      <w:bookmarkEnd w:id="424"/>
      <w:bookmarkEnd w:id="425"/>
    </w:p>
    <w:p w14:paraId="1B839354" w14:textId="62831313" w:rsidR="00F366B7" w:rsidRDefault="00F366B7" w:rsidP="00F874DE">
      <w:pPr>
        <w:pStyle w:val="Heading2"/>
        <w:jc w:val="both"/>
      </w:pPr>
      <w:bookmarkStart w:id="430" w:name="_Ref315597521"/>
      <w:bookmarkStart w:id="431" w:name="_Toc315633762"/>
      <w:bookmarkStart w:id="432" w:name="_Toc11334561"/>
      <w:bookmarkStart w:id="433" w:name="_Toc74051778"/>
      <w:bookmarkStart w:id="434" w:name="_Toc90643163"/>
      <w:bookmarkStart w:id="435" w:name="_Toc230163054"/>
      <w:r>
        <w:t>HUD Single Family Premiums User Group</w:t>
      </w:r>
      <w:bookmarkEnd w:id="426"/>
      <w:bookmarkEnd w:id="427"/>
      <w:bookmarkEnd w:id="428"/>
      <w:bookmarkEnd w:id="429"/>
      <w:bookmarkEnd w:id="430"/>
      <w:bookmarkEnd w:id="431"/>
      <w:bookmarkEnd w:id="432"/>
      <w:bookmarkEnd w:id="433"/>
      <w:bookmarkEnd w:id="434"/>
      <w:bookmarkEnd w:id="435"/>
      <w:r w:rsidR="00824279">
        <w:fldChar w:fldCharType="begin"/>
      </w:r>
      <w:r w:rsidR="00824279">
        <w:instrText xml:space="preserve"> XE "</w:instrText>
      </w:r>
      <w:r w:rsidR="00824279" w:rsidRPr="00041B1D">
        <w:instrText>HUD Single Family Premiums User Group</w:instrText>
      </w:r>
      <w:r w:rsidR="00824279">
        <w:instrText xml:space="preserve">" </w:instrText>
      </w:r>
      <w:r w:rsidR="00824279">
        <w:fldChar w:fldCharType="end"/>
      </w:r>
    </w:p>
    <w:p w14:paraId="44DF59C1" w14:textId="29A76112" w:rsidR="00E552ED" w:rsidRDefault="00F366B7" w:rsidP="001879BA">
      <w:pPr>
        <w:pStyle w:val="BodyText"/>
      </w:pPr>
      <w:r>
        <w:t>The table below lists the most relevant functions for the HUD Single Family Premiums user group and provides links to the chapters and sections where instructions are documented to perform those functions.</w:t>
      </w:r>
    </w:p>
    <w:tbl>
      <w:tblPr>
        <w:tblStyle w:val="TableGrid"/>
        <w:tblW w:w="5000" w:type="pct"/>
        <w:tblLook w:val="04A0" w:firstRow="1" w:lastRow="0" w:firstColumn="1" w:lastColumn="0" w:noHBand="0" w:noVBand="1"/>
      </w:tblPr>
      <w:tblGrid>
        <w:gridCol w:w="1047"/>
        <w:gridCol w:w="5758"/>
        <w:gridCol w:w="2545"/>
      </w:tblGrid>
      <w:tr w:rsidR="00143E0E" w:rsidRPr="002856D0" w14:paraId="57C1C366" w14:textId="77777777" w:rsidTr="00ED335D">
        <w:trPr>
          <w:tblHeader/>
        </w:trPr>
        <w:tc>
          <w:tcPr>
            <w:tcW w:w="560" w:type="pct"/>
            <w:shd w:val="clear" w:color="auto" w:fill="B8CCE4" w:themeFill="accent1" w:themeFillTint="66"/>
          </w:tcPr>
          <w:p w14:paraId="20B45EF0" w14:textId="77777777" w:rsidR="00143E0E" w:rsidRPr="002856D0" w:rsidRDefault="00143E0E" w:rsidP="000E443B">
            <w:pPr>
              <w:pStyle w:val="Tableheader"/>
            </w:pPr>
            <w:r w:rsidRPr="002856D0">
              <w:t>Item #</w:t>
            </w:r>
          </w:p>
        </w:tc>
        <w:tc>
          <w:tcPr>
            <w:tcW w:w="3079" w:type="pct"/>
            <w:shd w:val="clear" w:color="auto" w:fill="B8CCE4" w:themeFill="accent1" w:themeFillTint="66"/>
          </w:tcPr>
          <w:p w14:paraId="42AAD83B" w14:textId="77777777" w:rsidR="00143E0E" w:rsidRPr="002856D0" w:rsidRDefault="00143E0E" w:rsidP="000E443B">
            <w:pPr>
              <w:pStyle w:val="Tableheader"/>
            </w:pPr>
            <w:r w:rsidRPr="002856D0">
              <w:t>Function</w:t>
            </w:r>
          </w:p>
        </w:tc>
        <w:tc>
          <w:tcPr>
            <w:tcW w:w="1361" w:type="pct"/>
            <w:shd w:val="clear" w:color="auto" w:fill="B8CCE4" w:themeFill="accent1" w:themeFillTint="66"/>
          </w:tcPr>
          <w:p w14:paraId="4C9DAB4F" w14:textId="77777777" w:rsidR="00143E0E" w:rsidRPr="002856D0" w:rsidRDefault="00143E0E" w:rsidP="000E443B">
            <w:pPr>
              <w:pStyle w:val="Tableheader"/>
            </w:pPr>
            <w:r w:rsidRPr="002856D0">
              <w:t>Section #</w:t>
            </w:r>
          </w:p>
        </w:tc>
      </w:tr>
      <w:tr w:rsidR="00715AB1" w:rsidRPr="002856D0" w14:paraId="394818EB" w14:textId="77777777" w:rsidTr="00ED335D">
        <w:tc>
          <w:tcPr>
            <w:tcW w:w="560" w:type="pct"/>
            <w:vAlign w:val="center"/>
          </w:tcPr>
          <w:p w14:paraId="3F7207C1" w14:textId="77777777" w:rsidR="00715AB1" w:rsidRPr="002856D0" w:rsidRDefault="00715AB1" w:rsidP="00322755">
            <w:pPr>
              <w:pStyle w:val="TableText"/>
              <w:numPr>
                <w:ilvl w:val="0"/>
                <w:numId w:val="31"/>
              </w:numPr>
            </w:pPr>
          </w:p>
        </w:tc>
        <w:tc>
          <w:tcPr>
            <w:tcW w:w="3079" w:type="pct"/>
            <w:vAlign w:val="center"/>
          </w:tcPr>
          <w:p w14:paraId="14A05FF1" w14:textId="77777777" w:rsidR="00715AB1" w:rsidRPr="002856D0" w:rsidRDefault="00715AB1" w:rsidP="00715AB1">
            <w:pPr>
              <w:pStyle w:val="TableText"/>
            </w:pPr>
            <w:r w:rsidRPr="002856D0">
              <w:t>Verify IMIP Collection</w:t>
            </w:r>
          </w:p>
        </w:tc>
        <w:tc>
          <w:tcPr>
            <w:tcW w:w="1361" w:type="pct"/>
          </w:tcPr>
          <w:p w14:paraId="3486FA96" w14:textId="7CCB9F13" w:rsidR="00715AB1" w:rsidRPr="003B2D0F" w:rsidRDefault="00715AB1" w:rsidP="00715AB1">
            <w:pPr>
              <w:pStyle w:val="TableText"/>
              <w:jc w:val="center"/>
              <w:rPr>
                <w:rStyle w:val="CrossRef"/>
              </w:rPr>
            </w:pPr>
            <w:r w:rsidRPr="0001002D">
              <w:rPr>
                <w:rStyle w:val="CrossRef"/>
              </w:rPr>
              <w:t>4 Loan Setup</w:t>
            </w:r>
          </w:p>
        </w:tc>
      </w:tr>
      <w:tr w:rsidR="00715AB1" w14:paraId="64931571" w14:textId="77777777" w:rsidTr="00ED335D">
        <w:tc>
          <w:tcPr>
            <w:tcW w:w="560" w:type="pct"/>
            <w:vAlign w:val="center"/>
          </w:tcPr>
          <w:p w14:paraId="1DF0D3B4" w14:textId="77777777" w:rsidR="00715AB1" w:rsidRDefault="00715AB1" w:rsidP="00322755">
            <w:pPr>
              <w:pStyle w:val="TableText"/>
              <w:numPr>
                <w:ilvl w:val="0"/>
                <w:numId w:val="31"/>
              </w:numPr>
            </w:pPr>
          </w:p>
        </w:tc>
        <w:tc>
          <w:tcPr>
            <w:tcW w:w="3079" w:type="pct"/>
            <w:vAlign w:val="center"/>
          </w:tcPr>
          <w:p w14:paraId="3AF65C2F" w14:textId="77777777" w:rsidR="00715AB1" w:rsidRDefault="00715AB1" w:rsidP="00715AB1">
            <w:pPr>
              <w:pStyle w:val="TableText"/>
            </w:pPr>
            <w:r>
              <w:t>Approve/Deny Refund (Accounting – Refund)</w:t>
            </w:r>
          </w:p>
        </w:tc>
        <w:tc>
          <w:tcPr>
            <w:tcW w:w="1361" w:type="pct"/>
          </w:tcPr>
          <w:p w14:paraId="3651360B" w14:textId="2AA28E9F" w:rsidR="00715AB1" w:rsidRPr="0024149C" w:rsidRDefault="00715AB1" w:rsidP="00715AB1">
            <w:pPr>
              <w:pStyle w:val="TableText"/>
              <w:jc w:val="center"/>
              <w:rPr>
                <w:rStyle w:val="CrossRef"/>
              </w:rPr>
            </w:pPr>
            <w:r w:rsidRPr="0001002D">
              <w:rPr>
                <w:rStyle w:val="CrossRef"/>
              </w:rPr>
              <w:t>4 Loan Setup</w:t>
            </w:r>
          </w:p>
        </w:tc>
      </w:tr>
      <w:tr w:rsidR="00143E0E" w14:paraId="6274E07D" w14:textId="77777777" w:rsidTr="00ED335D">
        <w:tc>
          <w:tcPr>
            <w:tcW w:w="560" w:type="pct"/>
            <w:vAlign w:val="center"/>
          </w:tcPr>
          <w:p w14:paraId="79AA7AE5" w14:textId="77777777" w:rsidR="00143E0E" w:rsidRDefault="00143E0E" w:rsidP="00322755">
            <w:pPr>
              <w:pStyle w:val="TableText"/>
              <w:numPr>
                <w:ilvl w:val="0"/>
                <w:numId w:val="31"/>
              </w:numPr>
            </w:pPr>
          </w:p>
        </w:tc>
        <w:tc>
          <w:tcPr>
            <w:tcW w:w="3079" w:type="pct"/>
            <w:vAlign w:val="center"/>
          </w:tcPr>
          <w:p w14:paraId="1C39A425" w14:textId="77777777" w:rsidR="00143E0E" w:rsidRDefault="00143E0E" w:rsidP="00CC1D03">
            <w:pPr>
              <w:pStyle w:val="TableText"/>
            </w:pPr>
            <w:r>
              <w:t>Add Notes on a Loan</w:t>
            </w:r>
          </w:p>
        </w:tc>
        <w:tc>
          <w:tcPr>
            <w:tcW w:w="1361" w:type="pct"/>
            <w:vAlign w:val="center"/>
          </w:tcPr>
          <w:p w14:paraId="3CD56AF4" w14:textId="394620D6" w:rsidR="00143E0E" w:rsidRPr="0024149C" w:rsidRDefault="00715AB1" w:rsidP="00CC1D03">
            <w:pPr>
              <w:pStyle w:val="TableText"/>
              <w:jc w:val="center"/>
              <w:rPr>
                <w:rStyle w:val="CrossRef"/>
              </w:rPr>
            </w:pPr>
            <w:r>
              <w:rPr>
                <w:rStyle w:val="CrossRef"/>
              </w:rPr>
              <w:t>5 General Servicing</w:t>
            </w:r>
          </w:p>
        </w:tc>
      </w:tr>
      <w:tr w:rsidR="00715AB1" w14:paraId="17F565D9" w14:textId="77777777" w:rsidTr="00ED335D">
        <w:tc>
          <w:tcPr>
            <w:tcW w:w="560" w:type="pct"/>
            <w:vAlign w:val="center"/>
          </w:tcPr>
          <w:p w14:paraId="38D5110C" w14:textId="77777777" w:rsidR="00715AB1" w:rsidRDefault="00715AB1" w:rsidP="00322755">
            <w:pPr>
              <w:pStyle w:val="TableText"/>
              <w:numPr>
                <w:ilvl w:val="0"/>
                <w:numId w:val="31"/>
              </w:numPr>
            </w:pPr>
          </w:p>
        </w:tc>
        <w:tc>
          <w:tcPr>
            <w:tcW w:w="3079" w:type="pct"/>
            <w:vAlign w:val="center"/>
          </w:tcPr>
          <w:p w14:paraId="60FBD9F1" w14:textId="77777777" w:rsidR="00715AB1" w:rsidRDefault="00715AB1" w:rsidP="00715AB1">
            <w:pPr>
              <w:pStyle w:val="TableText"/>
            </w:pPr>
            <w:r>
              <w:t>Add Alerts on a Loan</w:t>
            </w:r>
          </w:p>
        </w:tc>
        <w:tc>
          <w:tcPr>
            <w:tcW w:w="1361" w:type="pct"/>
          </w:tcPr>
          <w:p w14:paraId="3D484114" w14:textId="526678A0" w:rsidR="00715AB1" w:rsidRPr="0024149C" w:rsidRDefault="00715AB1" w:rsidP="00715AB1">
            <w:pPr>
              <w:pStyle w:val="TableText"/>
              <w:jc w:val="center"/>
              <w:rPr>
                <w:rStyle w:val="CrossRef"/>
              </w:rPr>
            </w:pPr>
            <w:r w:rsidRPr="00E67F4B">
              <w:rPr>
                <w:rStyle w:val="CrossRef"/>
              </w:rPr>
              <w:t>5 General Servicing</w:t>
            </w:r>
          </w:p>
        </w:tc>
      </w:tr>
      <w:tr w:rsidR="00715AB1" w14:paraId="3A309C07" w14:textId="77777777" w:rsidTr="00ED335D">
        <w:tc>
          <w:tcPr>
            <w:tcW w:w="560" w:type="pct"/>
            <w:vAlign w:val="center"/>
          </w:tcPr>
          <w:p w14:paraId="50D2A77E" w14:textId="77777777" w:rsidR="00715AB1" w:rsidRDefault="00715AB1" w:rsidP="00322755">
            <w:pPr>
              <w:pStyle w:val="TableText"/>
              <w:numPr>
                <w:ilvl w:val="0"/>
                <w:numId w:val="31"/>
              </w:numPr>
            </w:pPr>
          </w:p>
        </w:tc>
        <w:tc>
          <w:tcPr>
            <w:tcW w:w="3079" w:type="pct"/>
            <w:vAlign w:val="center"/>
          </w:tcPr>
          <w:p w14:paraId="3C707932" w14:textId="75DE96F3" w:rsidR="00715AB1" w:rsidRDefault="00715AB1" w:rsidP="00715AB1">
            <w:pPr>
              <w:pStyle w:val="TableText"/>
            </w:pPr>
            <w:r>
              <w:t>View IMIP/Refund/MMIP Batch Details</w:t>
            </w:r>
          </w:p>
        </w:tc>
        <w:tc>
          <w:tcPr>
            <w:tcW w:w="1361" w:type="pct"/>
          </w:tcPr>
          <w:p w14:paraId="41E646A2" w14:textId="402E6585" w:rsidR="00715AB1" w:rsidRDefault="00715AB1" w:rsidP="00715AB1">
            <w:pPr>
              <w:pStyle w:val="TableText"/>
              <w:jc w:val="center"/>
              <w:rPr>
                <w:rStyle w:val="CrossRef"/>
              </w:rPr>
            </w:pPr>
            <w:r w:rsidRPr="00E67F4B">
              <w:rPr>
                <w:rStyle w:val="CrossRef"/>
              </w:rPr>
              <w:t>5 General Servicing</w:t>
            </w:r>
          </w:p>
        </w:tc>
      </w:tr>
      <w:tr w:rsidR="00143E0E" w14:paraId="1101694E" w14:textId="77777777" w:rsidTr="00ED335D">
        <w:tc>
          <w:tcPr>
            <w:tcW w:w="560" w:type="pct"/>
            <w:vAlign w:val="center"/>
          </w:tcPr>
          <w:p w14:paraId="3C50F78B" w14:textId="77777777" w:rsidR="00143E0E" w:rsidRDefault="00143E0E" w:rsidP="00322755">
            <w:pPr>
              <w:pStyle w:val="TableText"/>
              <w:numPr>
                <w:ilvl w:val="0"/>
                <w:numId w:val="31"/>
              </w:numPr>
            </w:pPr>
          </w:p>
        </w:tc>
        <w:tc>
          <w:tcPr>
            <w:tcW w:w="3079" w:type="pct"/>
            <w:vAlign w:val="center"/>
          </w:tcPr>
          <w:p w14:paraId="093574CE" w14:textId="77777777" w:rsidR="00143E0E" w:rsidRDefault="00143E0E" w:rsidP="00CC1D03">
            <w:pPr>
              <w:pStyle w:val="TableText"/>
            </w:pPr>
            <w:r>
              <w:t>View IMIP Daily Transactions Report</w:t>
            </w:r>
          </w:p>
        </w:tc>
        <w:tc>
          <w:tcPr>
            <w:tcW w:w="1361" w:type="pct"/>
            <w:vAlign w:val="center"/>
          </w:tcPr>
          <w:p w14:paraId="2CC808AC" w14:textId="4EF97F86" w:rsidR="00143E0E" w:rsidRPr="0024149C" w:rsidRDefault="00715AB1" w:rsidP="00CC1D03">
            <w:pPr>
              <w:pStyle w:val="TableText"/>
              <w:jc w:val="center"/>
              <w:rPr>
                <w:rStyle w:val="CrossRef"/>
              </w:rPr>
            </w:pPr>
            <w:r>
              <w:rPr>
                <w:rStyle w:val="CrossRef"/>
              </w:rPr>
              <w:t>9 Reports</w:t>
            </w:r>
          </w:p>
        </w:tc>
      </w:tr>
      <w:tr w:rsidR="00715AB1" w14:paraId="50345478" w14:textId="77777777" w:rsidTr="00ED335D">
        <w:tc>
          <w:tcPr>
            <w:tcW w:w="560" w:type="pct"/>
            <w:vAlign w:val="center"/>
          </w:tcPr>
          <w:p w14:paraId="7E319F5D" w14:textId="77777777" w:rsidR="00715AB1" w:rsidRDefault="00715AB1" w:rsidP="00322755">
            <w:pPr>
              <w:pStyle w:val="TableText"/>
              <w:numPr>
                <w:ilvl w:val="0"/>
                <w:numId w:val="31"/>
              </w:numPr>
            </w:pPr>
          </w:p>
        </w:tc>
        <w:tc>
          <w:tcPr>
            <w:tcW w:w="3079" w:type="pct"/>
            <w:vAlign w:val="center"/>
          </w:tcPr>
          <w:p w14:paraId="50BB9E4E" w14:textId="77777777" w:rsidR="00715AB1" w:rsidRDefault="00715AB1" w:rsidP="00715AB1">
            <w:pPr>
              <w:pStyle w:val="TableText"/>
            </w:pPr>
            <w:r>
              <w:t>View Refunds Daily Transactions Report</w:t>
            </w:r>
          </w:p>
        </w:tc>
        <w:tc>
          <w:tcPr>
            <w:tcW w:w="1361" w:type="pct"/>
          </w:tcPr>
          <w:p w14:paraId="64349490" w14:textId="549E1A36" w:rsidR="00715AB1" w:rsidRPr="0024149C" w:rsidRDefault="00715AB1" w:rsidP="00715AB1">
            <w:pPr>
              <w:pStyle w:val="TableText"/>
              <w:jc w:val="center"/>
              <w:rPr>
                <w:rStyle w:val="CrossRef"/>
              </w:rPr>
            </w:pPr>
            <w:r w:rsidRPr="00AE58CF">
              <w:rPr>
                <w:rStyle w:val="CrossRef"/>
              </w:rPr>
              <w:t>9 Reports</w:t>
            </w:r>
          </w:p>
        </w:tc>
      </w:tr>
      <w:tr w:rsidR="00715AB1" w14:paraId="7A6B328E" w14:textId="77777777" w:rsidTr="00ED335D">
        <w:tc>
          <w:tcPr>
            <w:tcW w:w="560" w:type="pct"/>
            <w:vAlign w:val="center"/>
          </w:tcPr>
          <w:p w14:paraId="0299589D" w14:textId="77777777" w:rsidR="00715AB1" w:rsidRDefault="00715AB1" w:rsidP="00322755">
            <w:pPr>
              <w:pStyle w:val="TableText"/>
              <w:numPr>
                <w:ilvl w:val="0"/>
                <w:numId w:val="31"/>
              </w:numPr>
            </w:pPr>
          </w:p>
        </w:tc>
        <w:tc>
          <w:tcPr>
            <w:tcW w:w="3079" w:type="pct"/>
            <w:vAlign w:val="center"/>
          </w:tcPr>
          <w:p w14:paraId="4FE92A6B" w14:textId="77777777" w:rsidR="00715AB1" w:rsidRDefault="00715AB1" w:rsidP="00715AB1">
            <w:pPr>
              <w:pStyle w:val="TableText"/>
            </w:pPr>
            <w:r>
              <w:t>View CHUMS Exception Report</w:t>
            </w:r>
          </w:p>
        </w:tc>
        <w:tc>
          <w:tcPr>
            <w:tcW w:w="1361" w:type="pct"/>
          </w:tcPr>
          <w:p w14:paraId="7740578A" w14:textId="1C027A9E" w:rsidR="00715AB1" w:rsidRPr="0024149C" w:rsidRDefault="00715AB1" w:rsidP="00715AB1">
            <w:pPr>
              <w:pStyle w:val="TableText"/>
              <w:jc w:val="center"/>
              <w:rPr>
                <w:rStyle w:val="CrossRef"/>
              </w:rPr>
            </w:pPr>
            <w:r w:rsidRPr="00AE58CF">
              <w:rPr>
                <w:rStyle w:val="CrossRef"/>
              </w:rPr>
              <w:t>9 Reports</w:t>
            </w:r>
          </w:p>
        </w:tc>
      </w:tr>
    </w:tbl>
    <w:p w14:paraId="4B08E4CF" w14:textId="15AA364B" w:rsidR="00F366B7" w:rsidRDefault="00F366B7" w:rsidP="001879BA">
      <w:pPr>
        <w:pStyle w:val="TableCaption"/>
      </w:pPr>
      <w:bookmarkStart w:id="436" w:name="_Toc314738102"/>
      <w:bookmarkStart w:id="437" w:name="_Toc90643755"/>
      <w:bookmarkStart w:id="438" w:name="_Toc23016373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4</w:t>
      </w:r>
      <w:r w:rsidR="00764635">
        <w:rPr>
          <w:noProof/>
        </w:rPr>
        <w:fldChar w:fldCharType="end"/>
      </w:r>
      <w:r>
        <w:t xml:space="preserve">: HUD Single-Family Premiums </w:t>
      </w:r>
      <w:bookmarkEnd w:id="436"/>
      <w:r>
        <w:t>User Group Crosswalk</w:t>
      </w:r>
      <w:bookmarkEnd w:id="437"/>
      <w:bookmarkEnd w:id="438"/>
    </w:p>
    <w:p w14:paraId="2F3EADA5" w14:textId="5CC974A4" w:rsidR="00F366B7" w:rsidRDefault="00F366B7" w:rsidP="001879BA">
      <w:pPr>
        <w:pStyle w:val="BodyText"/>
        <w:rPr>
          <w:noProof/>
        </w:rPr>
      </w:pPr>
      <w:r>
        <w:t xml:space="preserve">The </w:t>
      </w:r>
      <w:r w:rsidR="00D87FF5">
        <w:t>Single-Family</w:t>
      </w:r>
      <w:r>
        <w:t xml:space="preserve"> Staff have permissions enabled for servicer activities (for example: loan setup, transactions). For servicer functions and corresponding links to chapters/sections, refer to </w:t>
      </w:r>
      <w:r w:rsidR="005230E2" w:rsidRPr="000E443B">
        <w:rPr>
          <w:rStyle w:val="CrossRef"/>
        </w:rPr>
        <w:t>Table 3</w:t>
      </w:r>
      <w:r w:rsidR="005230E2" w:rsidRPr="000E443B">
        <w:rPr>
          <w:rStyle w:val="CrossRef"/>
        </w:rPr>
        <w:noBreakHyphen/>
      </w:r>
      <w:r w:rsidR="002F7870">
        <w:rPr>
          <w:rStyle w:val="CrossRef"/>
        </w:rPr>
        <w:t>2</w:t>
      </w:r>
      <w:r w:rsidR="002F7870" w:rsidRPr="000E443B">
        <w:rPr>
          <w:rStyle w:val="CrossRef"/>
        </w:rPr>
        <w:t xml:space="preserve"> </w:t>
      </w:r>
      <w:r w:rsidR="000E443B">
        <w:t xml:space="preserve">in </w:t>
      </w:r>
      <w:r w:rsidRPr="00F873D5">
        <w:rPr>
          <w:rStyle w:val="CrossRef"/>
        </w:rPr>
        <w:t xml:space="preserve">Section </w:t>
      </w:r>
      <w:r w:rsidR="00D41BA2">
        <w:rPr>
          <w:rStyle w:val="CrossRef"/>
        </w:rPr>
        <w:t>3.</w:t>
      </w:r>
      <w:r w:rsidR="002F7870">
        <w:rPr>
          <w:rStyle w:val="CrossRef"/>
        </w:rPr>
        <w:t>3</w:t>
      </w:r>
      <w:r>
        <w:t>.</w:t>
      </w:r>
    </w:p>
    <w:p w14:paraId="1298619F" w14:textId="77777777" w:rsidR="00F366B7" w:rsidRDefault="00F366B7" w:rsidP="00F874DE">
      <w:pPr>
        <w:jc w:val="both"/>
        <w:rPr>
          <w:rFonts w:eastAsiaTheme="majorEastAsia" w:cs="Calibri"/>
          <w:b/>
          <w:bCs/>
          <w:sz w:val="28"/>
          <w:szCs w:val="28"/>
        </w:rPr>
      </w:pPr>
      <w:bookmarkStart w:id="439" w:name="_Toc314526220"/>
      <w:bookmarkStart w:id="440" w:name="_Toc314660623"/>
      <w:bookmarkStart w:id="441" w:name="_Ref314665933"/>
      <w:bookmarkStart w:id="442" w:name="_Toc314752350"/>
      <w:bookmarkStart w:id="443" w:name="_Ref315288067"/>
      <w:r>
        <w:br w:type="page"/>
      </w:r>
    </w:p>
    <w:p w14:paraId="7AE5B998" w14:textId="417914E3" w:rsidR="00F366B7" w:rsidRDefault="00F366B7" w:rsidP="00F874DE">
      <w:pPr>
        <w:pStyle w:val="Heading2"/>
        <w:jc w:val="both"/>
      </w:pPr>
      <w:bookmarkStart w:id="444" w:name="_Ref315597523"/>
      <w:bookmarkStart w:id="445" w:name="_Toc315633763"/>
      <w:bookmarkStart w:id="446" w:name="_Toc11334562"/>
      <w:bookmarkStart w:id="447" w:name="_Toc74051779"/>
      <w:bookmarkStart w:id="448" w:name="_Toc90643164"/>
      <w:bookmarkStart w:id="449" w:name="_Toc230163055"/>
      <w:r>
        <w:t>HUD</w:t>
      </w:r>
      <w:bookmarkEnd w:id="439"/>
      <w:r>
        <w:t xml:space="preserve"> Claims Staff User Group</w:t>
      </w:r>
      <w:bookmarkEnd w:id="440"/>
      <w:bookmarkEnd w:id="441"/>
      <w:bookmarkEnd w:id="442"/>
      <w:bookmarkEnd w:id="443"/>
      <w:bookmarkEnd w:id="444"/>
      <w:bookmarkEnd w:id="445"/>
      <w:bookmarkEnd w:id="446"/>
      <w:bookmarkEnd w:id="447"/>
      <w:bookmarkEnd w:id="448"/>
      <w:bookmarkEnd w:id="449"/>
      <w:r w:rsidR="00824279">
        <w:fldChar w:fldCharType="begin"/>
      </w:r>
      <w:r w:rsidR="00824279">
        <w:instrText xml:space="preserve"> XE "</w:instrText>
      </w:r>
      <w:r w:rsidR="00824279" w:rsidRPr="00041B1D">
        <w:instrText>HUD Claims Staff User Group</w:instrText>
      </w:r>
      <w:r w:rsidR="00824279">
        <w:instrText xml:space="preserve">" </w:instrText>
      </w:r>
      <w:r w:rsidR="00824279">
        <w:fldChar w:fldCharType="end"/>
      </w:r>
    </w:p>
    <w:p w14:paraId="47832238" w14:textId="02A25BC6" w:rsidR="00E552ED" w:rsidRDefault="00F366B7" w:rsidP="001879BA">
      <w:pPr>
        <w:pStyle w:val="BodyText"/>
      </w:pPr>
      <w:r>
        <w:t>The table below lists the most relevant functions for the HUD Claims Staff user group and provides links to chapters and sections where instructions are documented to perform those functions.</w:t>
      </w:r>
    </w:p>
    <w:tbl>
      <w:tblPr>
        <w:tblStyle w:val="TableGrid"/>
        <w:tblW w:w="5000" w:type="pct"/>
        <w:tblLook w:val="04A0" w:firstRow="1" w:lastRow="0" w:firstColumn="1" w:lastColumn="0" w:noHBand="0" w:noVBand="1"/>
      </w:tblPr>
      <w:tblGrid>
        <w:gridCol w:w="1029"/>
        <w:gridCol w:w="5823"/>
        <w:gridCol w:w="2498"/>
      </w:tblGrid>
      <w:tr w:rsidR="00C24506" w14:paraId="25E32C46" w14:textId="77777777" w:rsidTr="00ED335D">
        <w:trPr>
          <w:tblHeader/>
        </w:trPr>
        <w:tc>
          <w:tcPr>
            <w:tcW w:w="550" w:type="pct"/>
            <w:shd w:val="clear" w:color="auto" w:fill="B8CCE4" w:themeFill="accent1" w:themeFillTint="66"/>
          </w:tcPr>
          <w:p w14:paraId="6590ED4B" w14:textId="77777777" w:rsidR="00C24506" w:rsidRDefault="00C24506" w:rsidP="000E443B">
            <w:pPr>
              <w:pStyle w:val="Tableheader"/>
            </w:pPr>
            <w:r>
              <w:t>Item #</w:t>
            </w:r>
          </w:p>
        </w:tc>
        <w:tc>
          <w:tcPr>
            <w:tcW w:w="3114" w:type="pct"/>
            <w:shd w:val="clear" w:color="auto" w:fill="B8CCE4" w:themeFill="accent1" w:themeFillTint="66"/>
          </w:tcPr>
          <w:p w14:paraId="03EC3C01" w14:textId="77777777" w:rsidR="00C24506" w:rsidRDefault="00C24506" w:rsidP="000E443B">
            <w:pPr>
              <w:pStyle w:val="Tableheader"/>
            </w:pPr>
            <w:r>
              <w:t>Function</w:t>
            </w:r>
          </w:p>
        </w:tc>
        <w:tc>
          <w:tcPr>
            <w:tcW w:w="1336" w:type="pct"/>
            <w:shd w:val="clear" w:color="auto" w:fill="B8CCE4" w:themeFill="accent1" w:themeFillTint="66"/>
          </w:tcPr>
          <w:p w14:paraId="15EC50C4" w14:textId="77777777" w:rsidR="00C24506" w:rsidRDefault="00C24506" w:rsidP="000E443B">
            <w:pPr>
              <w:pStyle w:val="Tableheader"/>
            </w:pPr>
            <w:r>
              <w:t>Section #</w:t>
            </w:r>
          </w:p>
        </w:tc>
      </w:tr>
      <w:tr w:rsidR="00C24506" w14:paraId="31804C1E" w14:textId="77777777" w:rsidTr="00ED335D">
        <w:tc>
          <w:tcPr>
            <w:tcW w:w="550" w:type="pct"/>
          </w:tcPr>
          <w:p w14:paraId="17262E55" w14:textId="77777777" w:rsidR="00C24506" w:rsidRDefault="00C24506" w:rsidP="00322755">
            <w:pPr>
              <w:pStyle w:val="TableText"/>
              <w:numPr>
                <w:ilvl w:val="0"/>
                <w:numId w:val="29"/>
              </w:numPr>
              <w:jc w:val="both"/>
            </w:pPr>
          </w:p>
        </w:tc>
        <w:tc>
          <w:tcPr>
            <w:tcW w:w="3114" w:type="pct"/>
            <w:vAlign w:val="center"/>
          </w:tcPr>
          <w:p w14:paraId="2ECC2F7F" w14:textId="77777777" w:rsidR="00C24506" w:rsidRDefault="00C24506" w:rsidP="002D4F8C">
            <w:pPr>
              <w:pStyle w:val="TableText"/>
            </w:pPr>
            <w:r>
              <w:t>Add Notes on a Loan</w:t>
            </w:r>
          </w:p>
        </w:tc>
        <w:tc>
          <w:tcPr>
            <w:tcW w:w="1336" w:type="pct"/>
            <w:vAlign w:val="center"/>
          </w:tcPr>
          <w:p w14:paraId="3EE34FFC" w14:textId="3A6EB616" w:rsidR="00C24506" w:rsidRPr="0024149C" w:rsidRDefault="00715AB1" w:rsidP="002D4F8C">
            <w:pPr>
              <w:pStyle w:val="TableText"/>
              <w:jc w:val="center"/>
              <w:rPr>
                <w:rStyle w:val="CrossRef"/>
              </w:rPr>
            </w:pPr>
            <w:r>
              <w:rPr>
                <w:rStyle w:val="CrossRef"/>
              </w:rPr>
              <w:t>5 General Servicing</w:t>
            </w:r>
          </w:p>
        </w:tc>
      </w:tr>
      <w:tr w:rsidR="00715AB1" w14:paraId="13B42EFE" w14:textId="77777777" w:rsidTr="00ED335D">
        <w:tc>
          <w:tcPr>
            <w:tcW w:w="550" w:type="pct"/>
          </w:tcPr>
          <w:p w14:paraId="21F4DF03" w14:textId="77777777" w:rsidR="00715AB1" w:rsidRDefault="00715AB1" w:rsidP="00322755">
            <w:pPr>
              <w:pStyle w:val="TableText"/>
              <w:numPr>
                <w:ilvl w:val="0"/>
                <w:numId w:val="29"/>
              </w:numPr>
              <w:jc w:val="both"/>
            </w:pPr>
          </w:p>
        </w:tc>
        <w:tc>
          <w:tcPr>
            <w:tcW w:w="3114" w:type="pct"/>
            <w:vAlign w:val="center"/>
          </w:tcPr>
          <w:p w14:paraId="4A1C2DD6" w14:textId="77777777" w:rsidR="00715AB1" w:rsidRDefault="00715AB1" w:rsidP="00715AB1">
            <w:pPr>
              <w:pStyle w:val="TableText"/>
            </w:pPr>
            <w:r>
              <w:t>Add Alerts on a Loan</w:t>
            </w:r>
          </w:p>
        </w:tc>
        <w:tc>
          <w:tcPr>
            <w:tcW w:w="1336" w:type="pct"/>
          </w:tcPr>
          <w:p w14:paraId="367DD07D" w14:textId="444C2A48" w:rsidR="00715AB1" w:rsidRPr="0024149C" w:rsidRDefault="00715AB1" w:rsidP="00715AB1">
            <w:pPr>
              <w:pStyle w:val="TableText"/>
              <w:jc w:val="center"/>
              <w:rPr>
                <w:rStyle w:val="CrossRef"/>
              </w:rPr>
            </w:pPr>
            <w:r w:rsidRPr="002F1B35">
              <w:rPr>
                <w:rStyle w:val="CrossRef"/>
              </w:rPr>
              <w:t>5 General Servicing</w:t>
            </w:r>
          </w:p>
        </w:tc>
      </w:tr>
      <w:tr w:rsidR="00715AB1" w14:paraId="3F5DE364" w14:textId="77777777" w:rsidTr="00ED335D">
        <w:tc>
          <w:tcPr>
            <w:tcW w:w="550" w:type="pct"/>
          </w:tcPr>
          <w:p w14:paraId="027B891D" w14:textId="77777777" w:rsidR="00715AB1" w:rsidRDefault="00715AB1" w:rsidP="00322755">
            <w:pPr>
              <w:pStyle w:val="TableText"/>
              <w:numPr>
                <w:ilvl w:val="0"/>
                <w:numId w:val="29"/>
              </w:numPr>
              <w:jc w:val="both"/>
            </w:pPr>
          </w:p>
        </w:tc>
        <w:tc>
          <w:tcPr>
            <w:tcW w:w="3114" w:type="pct"/>
            <w:vAlign w:val="center"/>
          </w:tcPr>
          <w:p w14:paraId="5847D1E9" w14:textId="77777777" w:rsidR="00715AB1" w:rsidRDefault="00715AB1" w:rsidP="00715AB1">
            <w:pPr>
              <w:pStyle w:val="TableText"/>
            </w:pPr>
            <w:r>
              <w:t>View Claims Transaction Status</w:t>
            </w:r>
          </w:p>
        </w:tc>
        <w:tc>
          <w:tcPr>
            <w:tcW w:w="1336" w:type="pct"/>
          </w:tcPr>
          <w:p w14:paraId="5710ECEB" w14:textId="24EA0366" w:rsidR="00715AB1" w:rsidRPr="0024149C" w:rsidRDefault="00715AB1" w:rsidP="00715AB1">
            <w:pPr>
              <w:pStyle w:val="TableText"/>
              <w:jc w:val="center"/>
              <w:rPr>
                <w:rStyle w:val="CrossRef"/>
              </w:rPr>
            </w:pPr>
            <w:r w:rsidRPr="002F1B35">
              <w:rPr>
                <w:rStyle w:val="CrossRef"/>
              </w:rPr>
              <w:t>5 General Servicing</w:t>
            </w:r>
          </w:p>
        </w:tc>
      </w:tr>
      <w:tr w:rsidR="00C24506" w14:paraId="50D80B4E" w14:textId="77777777" w:rsidTr="00ED335D">
        <w:tc>
          <w:tcPr>
            <w:tcW w:w="550" w:type="pct"/>
          </w:tcPr>
          <w:p w14:paraId="0FE93C03" w14:textId="77777777" w:rsidR="00C24506" w:rsidRDefault="00C24506" w:rsidP="00322755">
            <w:pPr>
              <w:pStyle w:val="TableText"/>
              <w:numPr>
                <w:ilvl w:val="0"/>
                <w:numId w:val="29"/>
              </w:numPr>
              <w:jc w:val="both"/>
            </w:pPr>
          </w:p>
        </w:tc>
        <w:tc>
          <w:tcPr>
            <w:tcW w:w="3114" w:type="pct"/>
            <w:vAlign w:val="center"/>
          </w:tcPr>
          <w:p w14:paraId="01AFF9EA" w14:textId="6FA31F9C" w:rsidR="00C24506" w:rsidRDefault="00D06FFE" w:rsidP="002D4F8C">
            <w:pPr>
              <w:pStyle w:val="TableText"/>
            </w:pPr>
            <w:r>
              <w:t>Review and Process Claims</w:t>
            </w:r>
          </w:p>
        </w:tc>
        <w:tc>
          <w:tcPr>
            <w:tcW w:w="1336" w:type="pct"/>
            <w:vAlign w:val="center"/>
          </w:tcPr>
          <w:p w14:paraId="15329703" w14:textId="1AC381C4" w:rsidR="00C24506" w:rsidRPr="0024149C" w:rsidRDefault="00715AB1" w:rsidP="002D4F8C">
            <w:pPr>
              <w:pStyle w:val="TableText"/>
              <w:jc w:val="center"/>
              <w:rPr>
                <w:rStyle w:val="CrossRef"/>
              </w:rPr>
            </w:pPr>
            <w:r>
              <w:rPr>
                <w:rStyle w:val="CrossRef"/>
              </w:rPr>
              <w:t>8 Claims</w:t>
            </w:r>
          </w:p>
        </w:tc>
      </w:tr>
      <w:tr w:rsidR="00715AB1" w14:paraId="7BF7DE27" w14:textId="77777777" w:rsidTr="00ED335D">
        <w:tc>
          <w:tcPr>
            <w:tcW w:w="550" w:type="pct"/>
          </w:tcPr>
          <w:p w14:paraId="0B36988A" w14:textId="77777777" w:rsidR="00715AB1" w:rsidRDefault="00715AB1" w:rsidP="00322755">
            <w:pPr>
              <w:pStyle w:val="TableText"/>
              <w:numPr>
                <w:ilvl w:val="0"/>
                <w:numId w:val="29"/>
              </w:numPr>
              <w:jc w:val="both"/>
            </w:pPr>
          </w:p>
        </w:tc>
        <w:tc>
          <w:tcPr>
            <w:tcW w:w="3114" w:type="pct"/>
            <w:vAlign w:val="center"/>
          </w:tcPr>
          <w:p w14:paraId="48869A82" w14:textId="77777777" w:rsidR="00715AB1" w:rsidRDefault="00715AB1" w:rsidP="00715AB1">
            <w:pPr>
              <w:pStyle w:val="TableText"/>
            </w:pPr>
            <w:r>
              <w:t>Approve Claim</w:t>
            </w:r>
          </w:p>
        </w:tc>
        <w:tc>
          <w:tcPr>
            <w:tcW w:w="1336" w:type="pct"/>
          </w:tcPr>
          <w:p w14:paraId="799C4B0B" w14:textId="5567C360" w:rsidR="00715AB1" w:rsidRPr="0024149C" w:rsidRDefault="00715AB1" w:rsidP="00715AB1">
            <w:pPr>
              <w:pStyle w:val="TableText"/>
              <w:jc w:val="center"/>
              <w:rPr>
                <w:rStyle w:val="CrossRef"/>
              </w:rPr>
            </w:pPr>
            <w:r w:rsidRPr="00D35356">
              <w:rPr>
                <w:rStyle w:val="CrossRef"/>
              </w:rPr>
              <w:t>8 Claims</w:t>
            </w:r>
          </w:p>
        </w:tc>
      </w:tr>
      <w:tr w:rsidR="00715AB1" w14:paraId="4C7D997A" w14:textId="77777777" w:rsidTr="00ED335D">
        <w:tc>
          <w:tcPr>
            <w:tcW w:w="550" w:type="pct"/>
          </w:tcPr>
          <w:p w14:paraId="6F12736E" w14:textId="77777777" w:rsidR="00715AB1" w:rsidRDefault="00715AB1" w:rsidP="00322755">
            <w:pPr>
              <w:pStyle w:val="TableText"/>
              <w:numPr>
                <w:ilvl w:val="0"/>
                <w:numId w:val="29"/>
              </w:numPr>
              <w:jc w:val="both"/>
            </w:pPr>
          </w:p>
        </w:tc>
        <w:tc>
          <w:tcPr>
            <w:tcW w:w="3114" w:type="pct"/>
            <w:vAlign w:val="center"/>
          </w:tcPr>
          <w:p w14:paraId="31E32724" w14:textId="77777777" w:rsidR="00715AB1" w:rsidRDefault="00715AB1" w:rsidP="00715AB1">
            <w:pPr>
              <w:pStyle w:val="TableText"/>
            </w:pPr>
            <w:r>
              <w:t>Deny Claim</w:t>
            </w:r>
          </w:p>
        </w:tc>
        <w:tc>
          <w:tcPr>
            <w:tcW w:w="1336" w:type="pct"/>
          </w:tcPr>
          <w:p w14:paraId="1D54779E" w14:textId="278C0C53" w:rsidR="00715AB1" w:rsidRPr="0024149C" w:rsidRDefault="00715AB1" w:rsidP="00715AB1">
            <w:pPr>
              <w:pStyle w:val="TableText"/>
              <w:jc w:val="center"/>
              <w:rPr>
                <w:rStyle w:val="CrossRef"/>
              </w:rPr>
            </w:pPr>
            <w:r w:rsidRPr="00D35356">
              <w:rPr>
                <w:rStyle w:val="CrossRef"/>
              </w:rPr>
              <w:t>8 Claims</w:t>
            </w:r>
          </w:p>
        </w:tc>
      </w:tr>
      <w:tr w:rsidR="00715AB1" w14:paraId="31956660" w14:textId="77777777" w:rsidTr="00ED335D">
        <w:tc>
          <w:tcPr>
            <w:tcW w:w="550" w:type="pct"/>
          </w:tcPr>
          <w:p w14:paraId="0975B630" w14:textId="77777777" w:rsidR="00715AB1" w:rsidRDefault="00715AB1" w:rsidP="00322755">
            <w:pPr>
              <w:pStyle w:val="TableText"/>
              <w:numPr>
                <w:ilvl w:val="0"/>
                <w:numId w:val="29"/>
              </w:numPr>
              <w:jc w:val="both"/>
            </w:pPr>
          </w:p>
        </w:tc>
        <w:tc>
          <w:tcPr>
            <w:tcW w:w="3114" w:type="pct"/>
            <w:vAlign w:val="center"/>
          </w:tcPr>
          <w:p w14:paraId="03DB1340" w14:textId="77777777" w:rsidR="00715AB1" w:rsidRDefault="00715AB1" w:rsidP="00715AB1">
            <w:pPr>
              <w:pStyle w:val="TableText"/>
            </w:pPr>
            <w:r>
              <w:t>Request Additional Information</w:t>
            </w:r>
          </w:p>
        </w:tc>
        <w:tc>
          <w:tcPr>
            <w:tcW w:w="1336" w:type="pct"/>
          </w:tcPr>
          <w:p w14:paraId="347CC4C4" w14:textId="1660BD1C" w:rsidR="00715AB1" w:rsidRPr="0024149C" w:rsidRDefault="00715AB1" w:rsidP="00715AB1">
            <w:pPr>
              <w:pStyle w:val="TableText"/>
              <w:jc w:val="center"/>
              <w:rPr>
                <w:rStyle w:val="CrossRef"/>
              </w:rPr>
            </w:pPr>
            <w:r w:rsidRPr="00D35356">
              <w:rPr>
                <w:rStyle w:val="CrossRef"/>
              </w:rPr>
              <w:t>8 Claims</w:t>
            </w:r>
          </w:p>
        </w:tc>
      </w:tr>
      <w:tr w:rsidR="00715AB1" w14:paraId="3DB2B984" w14:textId="77777777" w:rsidTr="00ED335D">
        <w:tc>
          <w:tcPr>
            <w:tcW w:w="550" w:type="pct"/>
          </w:tcPr>
          <w:p w14:paraId="4B853C2D" w14:textId="77777777" w:rsidR="00715AB1" w:rsidRDefault="00715AB1" w:rsidP="00322755">
            <w:pPr>
              <w:pStyle w:val="TableText"/>
              <w:numPr>
                <w:ilvl w:val="0"/>
                <w:numId w:val="29"/>
              </w:numPr>
              <w:jc w:val="both"/>
            </w:pPr>
          </w:p>
        </w:tc>
        <w:tc>
          <w:tcPr>
            <w:tcW w:w="3114" w:type="pct"/>
            <w:vAlign w:val="center"/>
          </w:tcPr>
          <w:p w14:paraId="5162793E" w14:textId="53253AC7" w:rsidR="00715AB1" w:rsidRDefault="00715AB1" w:rsidP="00715AB1">
            <w:pPr>
              <w:pStyle w:val="TableText"/>
            </w:pPr>
            <w:r>
              <w:t>Re-Review Claim</w:t>
            </w:r>
          </w:p>
        </w:tc>
        <w:tc>
          <w:tcPr>
            <w:tcW w:w="1336" w:type="pct"/>
          </w:tcPr>
          <w:p w14:paraId="1B26E1D7" w14:textId="72CFC775" w:rsidR="00715AB1" w:rsidRPr="0024149C" w:rsidRDefault="00715AB1" w:rsidP="00715AB1">
            <w:pPr>
              <w:pStyle w:val="TableText"/>
              <w:jc w:val="center"/>
              <w:rPr>
                <w:rStyle w:val="CrossRef"/>
              </w:rPr>
            </w:pPr>
            <w:r w:rsidRPr="00D35356">
              <w:rPr>
                <w:rStyle w:val="CrossRef"/>
              </w:rPr>
              <w:t>8 Claims</w:t>
            </w:r>
          </w:p>
        </w:tc>
      </w:tr>
      <w:tr w:rsidR="00715AB1" w14:paraId="041C83E1" w14:textId="77777777" w:rsidTr="00ED335D">
        <w:tc>
          <w:tcPr>
            <w:tcW w:w="550" w:type="pct"/>
          </w:tcPr>
          <w:p w14:paraId="0C83D094" w14:textId="77777777" w:rsidR="00715AB1" w:rsidRDefault="00715AB1" w:rsidP="00322755">
            <w:pPr>
              <w:pStyle w:val="TableText"/>
              <w:numPr>
                <w:ilvl w:val="0"/>
                <w:numId w:val="29"/>
              </w:numPr>
              <w:jc w:val="both"/>
            </w:pPr>
          </w:p>
        </w:tc>
        <w:tc>
          <w:tcPr>
            <w:tcW w:w="3114" w:type="pct"/>
            <w:vAlign w:val="center"/>
          </w:tcPr>
          <w:p w14:paraId="37E56627" w14:textId="77777777" w:rsidR="00715AB1" w:rsidRDefault="00715AB1" w:rsidP="00715AB1">
            <w:pPr>
              <w:pStyle w:val="TableText"/>
            </w:pPr>
            <w:r>
              <w:t>Set No Pay Order</w:t>
            </w:r>
          </w:p>
        </w:tc>
        <w:tc>
          <w:tcPr>
            <w:tcW w:w="1336" w:type="pct"/>
          </w:tcPr>
          <w:p w14:paraId="102204BD" w14:textId="7EF3F5BA" w:rsidR="00715AB1" w:rsidRPr="0024149C" w:rsidRDefault="00715AB1" w:rsidP="00715AB1">
            <w:pPr>
              <w:pStyle w:val="TableText"/>
              <w:jc w:val="center"/>
              <w:rPr>
                <w:rStyle w:val="CrossRef"/>
              </w:rPr>
            </w:pPr>
            <w:r w:rsidRPr="00D35356">
              <w:rPr>
                <w:rStyle w:val="CrossRef"/>
              </w:rPr>
              <w:t>8 Claims</w:t>
            </w:r>
          </w:p>
        </w:tc>
      </w:tr>
      <w:tr w:rsidR="00715AB1" w14:paraId="4022B53F" w14:textId="77777777" w:rsidTr="00ED335D">
        <w:tc>
          <w:tcPr>
            <w:tcW w:w="550" w:type="pct"/>
          </w:tcPr>
          <w:p w14:paraId="54FC1193" w14:textId="77777777" w:rsidR="00715AB1" w:rsidRDefault="00715AB1" w:rsidP="00322755">
            <w:pPr>
              <w:pStyle w:val="TableText"/>
              <w:numPr>
                <w:ilvl w:val="0"/>
                <w:numId w:val="29"/>
              </w:numPr>
              <w:jc w:val="both"/>
            </w:pPr>
          </w:p>
        </w:tc>
        <w:tc>
          <w:tcPr>
            <w:tcW w:w="3114" w:type="pct"/>
            <w:vAlign w:val="center"/>
          </w:tcPr>
          <w:p w14:paraId="653B0F23" w14:textId="77777777" w:rsidR="00715AB1" w:rsidRDefault="00715AB1" w:rsidP="00715AB1">
            <w:pPr>
              <w:pStyle w:val="TableText"/>
            </w:pPr>
            <w:r>
              <w:t>Cancel Payment</w:t>
            </w:r>
          </w:p>
        </w:tc>
        <w:tc>
          <w:tcPr>
            <w:tcW w:w="1336" w:type="pct"/>
          </w:tcPr>
          <w:p w14:paraId="6C45783D" w14:textId="1B5C6234" w:rsidR="00715AB1" w:rsidRPr="0024149C" w:rsidRDefault="00715AB1" w:rsidP="00715AB1">
            <w:pPr>
              <w:pStyle w:val="TableText"/>
              <w:jc w:val="center"/>
              <w:rPr>
                <w:rStyle w:val="CrossRef"/>
              </w:rPr>
            </w:pPr>
            <w:r w:rsidRPr="00D35356">
              <w:rPr>
                <w:rStyle w:val="CrossRef"/>
              </w:rPr>
              <w:t>8 Claims</w:t>
            </w:r>
          </w:p>
        </w:tc>
      </w:tr>
    </w:tbl>
    <w:p w14:paraId="0E8FF9BF" w14:textId="50838A33" w:rsidR="00F366B7" w:rsidRDefault="00F366B7" w:rsidP="001879BA">
      <w:pPr>
        <w:pStyle w:val="TableCaption"/>
      </w:pPr>
      <w:bookmarkStart w:id="450" w:name="_Toc314738103"/>
      <w:bookmarkStart w:id="451" w:name="_Toc90643756"/>
      <w:bookmarkStart w:id="452" w:name="_Toc230163738"/>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5</w:t>
      </w:r>
      <w:r w:rsidR="00764635">
        <w:rPr>
          <w:noProof/>
        </w:rPr>
        <w:fldChar w:fldCharType="end"/>
      </w:r>
      <w:r>
        <w:t xml:space="preserve">: HUD Claims Staff </w:t>
      </w:r>
      <w:bookmarkEnd w:id="450"/>
      <w:r>
        <w:t>User Group Crosswalk</w:t>
      </w:r>
      <w:bookmarkEnd w:id="451"/>
      <w:bookmarkEnd w:id="452"/>
    </w:p>
    <w:p w14:paraId="446CCF48" w14:textId="77777777" w:rsidR="00F366B7" w:rsidRDefault="00F366B7" w:rsidP="00F874DE">
      <w:pPr>
        <w:jc w:val="both"/>
        <w:rPr>
          <w:rFonts w:eastAsiaTheme="majorEastAsia" w:cs="Calibri"/>
          <w:b/>
          <w:bCs/>
          <w:sz w:val="28"/>
          <w:szCs w:val="28"/>
        </w:rPr>
      </w:pPr>
      <w:bookmarkStart w:id="453" w:name="_Toc314660624"/>
      <w:bookmarkStart w:id="454" w:name="_Ref314665934"/>
      <w:bookmarkStart w:id="455" w:name="_Toc314752351"/>
      <w:bookmarkStart w:id="456" w:name="_Ref315288077"/>
      <w:r>
        <w:br w:type="page"/>
      </w:r>
    </w:p>
    <w:p w14:paraId="1D58CE28" w14:textId="0A2AEFCB" w:rsidR="00F366B7" w:rsidRDefault="00F366B7" w:rsidP="00F874DE">
      <w:pPr>
        <w:pStyle w:val="Heading2"/>
        <w:jc w:val="both"/>
      </w:pPr>
      <w:bookmarkStart w:id="457" w:name="_Ref315597526"/>
      <w:bookmarkStart w:id="458" w:name="_Toc315633764"/>
      <w:bookmarkStart w:id="459" w:name="_Toc11334563"/>
      <w:bookmarkStart w:id="460" w:name="_Toc74051780"/>
      <w:bookmarkStart w:id="461" w:name="_Toc90643165"/>
      <w:bookmarkStart w:id="462" w:name="_Toc230163056"/>
      <w:r>
        <w:t>HUD NSC Contractor User Group</w:t>
      </w:r>
      <w:bookmarkEnd w:id="453"/>
      <w:bookmarkEnd w:id="454"/>
      <w:bookmarkEnd w:id="455"/>
      <w:bookmarkEnd w:id="456"/>
      <w:bookmarkEnd w:id="457"/>
      <w:bookmarkEnd w:id="458"/>
      <w:bookmarkEnd w:id="459"/>
      <w:bookmarkEnd w:id="460"/>
      <w:bookmarkEnd w:id="461"/>
      <w:bookmarkEnd w:id="462"/>
      <w:r w:rsidR="00824279">
        <w:fldChar w:fldCharType="begin"/>
      </w:r>
      <w:r w:rsidR="00824279">
        <w:instrText xml:space="preserve"> XE "</w:instrText>
      </w:r>
      <w:r w:rsidR="00824279" w:rsidRPr="00041B1D">
        <w:instrText>HUD NSC Contractor User Group</w:instrText>
      </w:r>
      <w:r w:rsidR="00824279">
        <w:instrText xml:space="preserve">" </w:instrText>
      </w:r>
      <w:r w:rsidR="00824279">
        <w:fldChar w:fldCharType="end"/>
      </w:r>
    </w:p>
    <w:p w14:paraId="31D55F66" w14:textId="71F5ED6D" w:rsidR="00E552ED" w:rsidRDefault="00F366B7" w:rsidP="001879BA">
      <w:pPr>
        <w:pStyle w:val="BodyText"/>
      </w:pPr>
      <w:r>
        <w:t>The table below provides a list of the most relevant functions for HUD NSC Contractor user group and provides links to chapters/sections where instructions are documented to perform those functions.</w:t>
      </w:r>
    </w:p>
    <w:tbl>
      <w:tblPr>
        <w:tblStyle w:val="TableGrid"/>
        <w:tblW w:w="5000" w:type="pct"/>
        <w:tblLook w:val="04A0" w:firstRow="1" w:lastRow="0" w:firstColumn="1" w:lastColumn="0" w:noHBand="0" w:noVBand="1"/>
      </w:tblPr>
      <w:tblGrid>
        <w:gridCol w:w="789"/>
        <w:gridCol w:w="5629"/>
        <w:gridCol w:w="2932"/>
      </w:tblGrid>
      <w:tr w:rsidR="00715AB1" w14:paraId="6665F51F" w14:textId="77777777" w:rsidTr="00ED335D">
        <w:trPr>
          <w:tblHeader/>
        </w:trPr>
        <w:tc>
          <w:tcPr>
            <w:tcW w:w="422" w:type="pct"/>
            <w:shd w:val="clear" w:color="auto" w:fill="B8CCE4" w:themeFill="accent1" w:themeFillTint="66"/>
          </w:tcPr>
          <w:p w14:paraId="061BCEFF" w14:textId="77777777" w:rsidR="00D020F2" w:rsidRDefault="00D020F2" w:rsidP="000E443B">
            <w:pPr>
              <w:pStyle w:val="Tableheader"/>
            </w:pPr>
            <w:r>
              <w:t>Item #</w:t>
            </w:r>
          </w:p>
        </w:tc>
        <w:tc>
          <w:tcPr>
            <w:tcW w:w="3010" w:type="pct"/>
            <w:shd w:val="clear" w:color="auto" w:fill="B8CCE4" w:themeFill="accent1" w:themeFillTint="66"/>
          </w:tcPr>
          <w:p w14:paraId="73E0AEBA" w14:textId="77777777" w:rsidR="00D020F2" w:rsidRDefault="00D020F2" w:rsidP="000E443B">
            <w:pPr>
              <w:pStyle w:val="Tableheader"/>
            </w:pPr>
            <w:r>
              <w:t>Function</w:t>
            </w:r>
          </w:p>
        </w:tc>
        <w:tc>
          <w:tcPr>
            <w:tcW w:w="1568" w:type="pct"/>
            <w:shd w:val="clear" w:color="auto" w:fill="B8CCE4" w:themeFill="accent1" w:themeFillTint="66"/>
          </w:tcPr>
          <w:p w14:paraId="35F3D603" w14:textId="77777777" w:rsidR="00D020F2" w:rsidRDefault="00D020F2" w:rsidP="000E443B">
            <w:pPr>
              <w:pStyle w:val="Tableheader"/>
            </w:pPr>
            <w:r>
              <w:t>Section #</w:t>
            </w:r>
          </w:p>
        </w:tc>
      </w:tr>
      <w:tr w:rsidR="00715AB1" w:rsidRPr="0024149C" w14:paraId="2960CD91" w14:textId="77777777" w:rsidTr="00ED335D">
        <w:tc>
          <w:tcPr>
            <w:tcW w:w="422" w:type="pct"/>
          </w:tcPr>
          <w:p w14:paraId="7079A3C4" w14:textId="77777777" w:rsidR="00D020F2" w:rsidRDefault="00D020F2" w:rsidP="00322755">
            <w:pPr>
              <w:pStyle w:val="TableText"/>
              <w:numPr>
                <w:ilvl w:val="0"/>
                <w:numId w:val="27"/>
              </w:numPr>
              <w:jc w:val="both"/>
            </w:pPr>
          </w:p>
        </w:tc>
        <w:tc>
          <w:tcPr>
            <w:tcW w:w="3010" w:type="pct"/>
            <w:vAlign w:val="center"/>
          </w:tcPr>
          <w:p w14:paraId="058C7990" w14:textId="77777777" w:rsidR="00D020F2" w:rsidRDefault="00D020F2" w:rsidP="002D4F8C">
            <w:pPr>
              <w:pStyle w:val="TableText"/>
            </w:pPr>
            <w:r>
              <w:t>Activate/Suspend Payments</w:t>
            </w:r>
          </w:p>
        </w:tc>
        <w:tc>
          <w:tcPr>
            <w:tcW w:w="1568" w:type="pct"/>
          </w:tcPr>
          <w:p w14:paraId="63F42C9F" w14:textId="4230275A" w:rsidR="00D020F2" w:rsidRPr="0024149C" w:rsidRDefault="00715AB1" w:rsidP="00FE5F81">
            <w:pPr>
              <w:pStyle w:val="TableText"/>
              <w:jc w:val="center"/>
              <w:rPr>
                <w:rStyle w:val="CrossRef"/>
              </w:rPr>
            </w:pPr>
            <w:r>
              <w:rPr>
                <w:rStyle w:val="CrossRef"/>
              </w:rPr>
              <w:t>6 General Servicing Assigned</w:t>
            </w:r>
          </w:p>
        </w:tc>
      </w:tr>
      <w:tr w:rsidR="00715AB1" w:rsidRPr="0024149C" w14:paraId="4C3F1C18" w14:textId="77777777" w:rsidTr="00ED335D">
        <w:tc>
          <w:tcPr>
            <w:tcW w:w="422" w:type="pct"/>
          </w:tcPr>
          <w:p w14:paraId="01BB0C8B" w14:textId="77777777" w:rsidR="00715AB1" w:rsidRDefault="00715AB1" w:rsidP="00322755">
            <w:pPr>
              <w:pStyle w:val="TableText"/>
              <w:numPr>
                <w:ilvl w:val="0"/>
                <w:numId w:val="27"/>
              </w:numPr>
              <w:jc w:val="both"/>
            </w:pPr>
          </w:p>
        </w:tc>
        <w:tc>
          <w:tcPr>
            <w:tcW w:w="3010" w:type="pct"/>
            <w:vAlign w:val="center"/>
          </w:tcPr>
          <w:p w14:paraId="7FDCF44D" w14:textId="77777777" w:rsidR="00715AB1" w:rsidRDefault="00715AB1" w:rsidP="00715AB1">
            <w:pPr>
              <w:pStyle w:val="TableText"/>
            </w:pPr>
            <w:r>
              <w:t>Edit Loan Details</w:t>
            </w:r>
          </w:p>
        </w:tc>
        <w:tc>
          <w:tcPr>
            <w:tcW w:w="1568" w:type="pct"/>
          </w:tcPr>
          <w:p w14:paraId="2A4FA379" w14:textId="4C6285F4"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7ECA9B35" w14:textId="77777777" w:rsidTr="00ED335D">
        <w:tc>
          <w:tcPr>
            <w:tcW w:w="422" w:type="pct"/>
          </w:tcPr>
          <w:p w14:paraId="2C2594F8" w14:textId="77777777" w:rsidR="00715AB1" w:rsidRDefault="00715AB1" w:rsidP="00322755">
            <w:pPr>
              <w:pStyle w:val="TableText"/>
              <w:numPr>
                <w:ilvl w:val="0"/>
                <w:numId w:val="27"/>
              </w:numPr>
              <w:jc w:val="both"/>
            </w:pPr>
          </w:p>
        </w:tc>
        <w:tc>
          <w:tcPr>
            <w:tcW w:w="3010" w:type="pct"/>
            <w:vAlign w:val="center"/>
          </w:tcPr>
          <w:p w14:paraId="38D0B62D" w14:textId="77777777" w:rsidR="00715AB1" w:rsidRDefault="00715AB1" w:rsidP="00715AB1">
            <w:pPr>
              <w:pStyle w:val="TableText"/>
            </w:pPr>
            <w:r>
              <w:t>Add Transactions</w:t>
            </w:r>
          </w:p>
        </w:tc>
        <w:tc>
          <w:tcPr>
            <w:tcW w:w="1568" w:type="pct"/>
          </w:tcPr>
          <w:p w14:paraId="547DF270" w14:textId="7AB9CECF"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37206BA6" w14:textId="77777777" w:rsidTr="00ED335D">
        <w:tc>
          <w:tcPr>
            <w:tcW w:w="422" w:type="pct"/>
          </w:tcPr>
          <w:p w14:paraId="3DB14F5E" w14:textId="77777777" w:rsidR="00715AB1" w:rsidRDefault="00715AB1" w:rsidP="00322755">
            <w:pPr>
              <w:pStyle w:val="TableText"/>
              <w:numPr>
                <w:ilvl w:val="0"/>
                <w:numId w:val="27"/>
              </w:numPr>
              <w:jc w:val="both"/>
            </w:pPr>
          </w:p>
        </w:tc>
        <w:tc>
          <w:tcPr>
            <w:tcW w:w="3010" w:type="pct"/>
            <w:vAlign w:val="center"/>
          </w:tcPr>
          <w:p w14:paraId="563EA070" w14:textId="77777777" w:rsidR="00715AB1" w:rsidRDefault="00715AB1" w:rsidP="00715AB1">
            <w:pPr>
              <w:pStyle w:val="TableText"/>
            </w:pPr>
            <w:r>
              <w:t>Edit Contacts</w:t>
            </w:r>
          </w:p>
        </w:tc>
        <w:tc>
          <w:tcPr>
            <w:tcW w:w="1568" w:type="pct"/>
          </w:tcPr>
          <w:p w14:paraId="31C03E3D" w14:textId="453FCDFD"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1593386A" w14:textId="77777777" w:rsidTr="00ED335D">
        <w:tc>
          <w:tcPr>
            <w:tcW w:w="422" w:type="pct"/>
          </w:tcPr>
          <w:p w14:paraId="71CE8FB3" w14:textId="77777777" w:rsidR="00715AB1" w:rsidRDefault="00715AB1" w:rsidP="00322755">
            <w:pPr>
              <w:pStyle w:val="TableText"/>
              <w:numPr>
                <w:ilvl w:val="0"/>
                <w:numId w:val="27"/>
              </w:numPr>
              <w:jc w:val="both"/>
            </w:pPr>
          </w:p>
        </w:tc>
        <w:tc>
          <w:tcPr>
            <w:tcW w:w="3010" w:type="pct"/>
            <w:vAlign w:val="center"/>
          </w:tcPr>
          <w:p w14:paraId="1C6BC269" w14:textId="77777777" w:rsidR="00715AB1" w:rsidRDefault="00715AB1" w:rsidP="00715AB1">
            <w:pPr>
              <w:pStyle w:val="TableText"/>
            </w:pPr>
            <w:r>
              <w:t>Edit Property Information and Property Values</w:t>
            </w:r>
          </w:p>
        </w:tc>
        <w:tc>
          <w:tcPr>
            <w:tcW w:w="1568" w:type="pct"/>
          </w:tcPr>
          <w:p w14:paraId="4CCAA7C6" w14:textId="3BCE473D"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72156FEA" w14:textId="77777777" w:rsidTr="00ED335D">
        <w:tc>
          <w:tcPr>
            <w:tcW w:w="422" w:type="pct"/>
          </w:tcPr>
          <w:p w14:paraId="4BE7FA0C" w14:textId="77777777" w:rsidR="00715AB1" w:rsidRDefault="00715AB1" w:rsidP="00322755">
            <w:pPr>
              <w:pStyle w:val="TableText"/>
              <w:numPr>
                <w:ilvl w:val="0"/>
                <w:numId w:val="27"/>
              </w:numPr>
              <w:jc w:val="both"/>
            </w:pPr>
          </w:p>
        </w:tc>
        <w:tc>
          <w:tcPr>
            <w:tcW w:w="3010" w:type="pct"/>
            <w:vAlign w:val="center"/>
          </w:tcPr>
          <w:p w14:paraId="1D707966" w14:textId="77777777" w:rsidR="00715AB1" w:rsidRDefault="00715AB1" w:rsidP="00715AB1">
            <w:pPr>
              <w:pStyle w:val="TableText"/>
            </w:pPr>
            <w:r>
              <w:t>Upload Documents</w:t>
            </w:r>
          </w:p>
        </w:tc>
        <w:tc>
          <w:tcPr>
            <w:tcW w:w="1568" w:type="pct"/>
          </w:tcPr>
          <w:p w14:paraId="0D54322C" w14:textId="738FD150"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1C21042C" w14:textId="77777777" w:rsidTr="00ED335D">
        <w:tc>
          <w:tcPr>
            <w:tcW w:w="422" w:type="pct"/>
          </w:tcPr>
          <w:p w14:paraId="3B734B1C" w14:textId="77777777" w:rsidR="00715AB1" w:rsidRDefault="00715AB1" w:rsidP="00322755">
            <w:pPr>
              <w:pStyle w:val="TableText"/>
              <w:numPr>
                <w:ilvl w:val="0"/>
                <w:numId w:val="27"/>
              </w:numPr>
              <w:jc w:val="both"/>
            </w:pPr>
          </w:p>
        </w:tc>
        <w:tc>
          <w:tcPr>
            <w:tcW w:w="3010" w:type="pct"/>
            <w:vAlign w:val="center"/>
          </w:tcPr>
          <w:p w14:paraId="5115489D" w14:textId="77777777" w:rsidR="00715AB1" w:rsidRDefault="00715AB1" w:rsidP="00715AB1">
            <w:pPr>
              <w:pStyle w:val="TableText"/>
            </w:pPr>
            <w:r>
              <w:t>Add Notes</w:t>
            </w:r>
          </w:p>
        </w:tc>
        <w:tc>
          <w:tcPr>
            <w:tcW w:w="1568" w:type="pct"/>
          </w:tcPr>
          <w:p w14:paraId="755D6CBA" w14:textId="6F5DE850"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4927BFC8" w14:textId="77777777" w:rsidTr="00ED335D">
        <w:tc>
          <w:tcPr>
            <w:tcW w:w="422" w:type="pct"/>
          </w:tcPr>
          <w:p w14:paraId="39A9D557" w14:textId="77777777" w:rsidR="00715AB1" w:rsidRDefault="00715AB1" w:rsidP="00322755">
            <w:pPr>
              <w:pStyle w:val="TableText"/>
              <w:numPr>
                <w:ilvl w:val="0"/>
                <w:numId w:val="27"/>
              </w:numPr>
              <w:jc w:val="both"/>
            </w:pPr>
          </w:p>
        </w:tc>
        <w:tc>
          <w:tcPr>
            <w:tcW w:w="3010" w:type="pct"/>
            <w:vAlign w:val="center"/>
          </w:tcPr>
          <w:p w14:paraId="436A3DC7" w14:textId="77777777" w:rsidR="00715AB1" w:rsidRDefault="00715AB1" w:rsidP="00715AB1">
            <w:pPr>
              <w:pStyle w:val="TableText"/>
            </w:pPr>
            <w:r>
              <w:t>Add Alerts</w:t>
            </w:r>
          </w:p>
        </w:tc>
        <w:tc>
          <w:tcPr>
            <w:tcW w:w="1568" w:type="pct"/>
          </w:tcPr>
          <w:p w14:paraId="2D5FA41D" w14:textId="00A647D1"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1EF61C1D" w14:textId="77777777" w:rsidTr="00ED335D">
        <w:tc>
          <w:tcPr>
            <w:tcW w:w="422" w:type="pct"/>
          </w:tcPr>
          <w:p w14:paraId="14F52DEE" w14:textId="77777777" w:rsidR="00715AB1" w:rsidRDefault="00715AB1" w:rsidP="00322755">
            <w:pPr>
              <w:pStyle w:val="TableText"/>
              <w:numPr>
                <w:ilvl w:val="0"/>
                <w:numId w:val="27"/>
              </w:numPr>
              <w:jc w:val="both"/>
            </w:pPr>
          </w:p>
        </w:tc>
        <w:tc>
          <w:tcPr>
            <w:tcW w:w="3010" w:type="pct"/>
            <w:vAlign w:val="center"/>
          </w:tcPr>
          <w:p w14:paraId="1CEFC7DF" w14:textId="061DCF0F" w:rsidR="00715AB1" w:rsidRDefault="00715AB1" w:rsidP="00715AB1">
            <w:pPr>
              <w:pStyle w:val="TableText"/>
            </w:pPr>
            <w:r>
              <w:t>Perform, Print &amp; Approve Change of Plan (COP)</w:t>
            </w:r>
          </w:p>
        </w:tc>
        <w:tc>
          <w:tcPr>
            <w:tcW w:w="1568" w:type="pct"/>
          </w:tcPr>
          <w:p w14:paraId="0F53DA9B" w14:textId="409D136B"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3EFB9535" w14:textId="77777777" w:rsidTr="00ED335D">
        <w:tc>
          <w:tcPr>
            <w:tcW w:w="422" w:type="pct"/>
          </w:tcPr>
          <w:p w14:paraId="44C5F5DB" w14:textId="77777777" w:rsidR="00715AB1" w:rsidRDefault="00715AB1" w:rsidP="00322755">
            <w:pPr>
              <w:pStyle w:val="TableText"/>
              <w:numPr>
                <w:ilvl w:val="0"/>
                <w:numId w:val="27"/>
              </w:numPr>
              <w:jc w:val="both"/>
            </w:pPr>
          </w:p>
        </w:tc>
        <w:tc>
          <w:tcPr>
            <w:tcW w:w="3010" w:type="pct"/>
            <w:vAlign w:val="center"/>
          </w:tcPr>
          <w:p w14:paraId="7975AAD2" w14:textId="77777777" w:rsidR="00715AB1" w:rsidRDefault="00715AB1" w:rsidP="00715AB1">
            <w:pPr>
              <w:pStyle w:val="TableText"/>
            </w:pPr>
            <w:r>
              <w:t xml:space="preserve">Print Payoff </w:t>
            </w:r>
          </w:p>
        </w:tc>
        <w:tc>
          <w:tcPr>
            <w:tcW w:w="1568" w:type="pct"/>
          </w:tcPr>
          <w:p w14:paraId="25D38755" w14:textId="64FED235"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5F6E26F9" w14:textId="77777777" w:rsidTr="00ED335D">
        <w:tc>
          <w:tcPr>
            <w:tcW w:w="422" w:type="pct"/>
          </w:tcPr>
          <w:p w14:paraId="5497D71D" w14:textId="77777777" w:rsidR="00715AB1" w:rsidRDefault="00715AB1" w:rsidP="00322755">
            <w:pPr>
              <w:pStyle w:val="TableText"/>
              <w:numPr>
                <w:ilvl w:val="0"/>
                <w:numId w:val="27"/>
              </w:numPr>
              <w:jc w:val="both"/>
            </w:pPr>
          </w:p>
        </w:tc>
        <w:tc>
          <w:tcPr>
            <w:tcW w:w="3010" w:type="pct"/>
            <w:vAlign w:val="center"/>
          </w:tcPr>
          <w:p w14:paraId="60244A9A" w14:textId="77777777" w:rsidR="00715AB1" w:rsidRDefault="00715AB1" w:rsidP="00715AB1">
            <w:pPr>
              <w:pStyle w:val="TableText"/>
            </w:pPr>
            <w:r>
              <w:t>Print Monthly Statement</w:t>
            </w:r>
          </w:p>
        </w:tc>
        <w:tc>
          <w:tcPr>
            <w:tcW w:w="1568" w:type="pct"/>
          </w:tcPr>
          <w:p w14:paraId="49E7DF4B" w14:textId="1ED33025"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071B375C" w14:textId="77777777" w:rsidTr="00ED335D">
        <w:tc>
          <w:tcPr>
            <w:tcW w:w="422" w:type="pct"/>
          </w:tcPr>
          <w:p w14:paraId="1FD9F96C" w14:textId="77777777" w:rsidR="00715AB1" w:rsidRDefault="00715AB1" w:rsidP="00322755">
            <w:pPr>
              <w:pStyle w:val="TableText"/>
              <w:numPr>
                <w:ilvl w:val="0"/>
                <w:numId w:val="27"/>
              </w:numPr>
              <w:jc w:val="both"/>
            </w:pPr>
          </w:p>
        </w:tc>
        <w:tc>
          <w:tcPr>
            <w:tcW w:w="3010" w:type="pct"/>
            <w:vAlign w:val="center"/>
          </w:tcPr>
          <w:p w14:paraId="08426B58" w14:textId="77777777" w:rsidR="00715AB1" w:rsidRDefault="00715AB1" w:rsidP="00715AB1">
            <w:pPr>
              <w:pStyle w:val="TableText"/>
            </w:pPr>
            <w:r>
              <w:t>Create Disbursements</w:t>
            </w:r>
          </w:p>
        </w:tc>
        <w:tc>
          <w:tcPr>
            <w:tcW w:w="1568" w:type="pct"/>
          </w:tcPr>
          <w:p w14:paraId="27872821" w14:textId="26EABCB5"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5984EFE5" w14:textId="77777777" w:rsidTr="00ED335D">
        <w:tc>
          <w:tcPr>
            <w:tcW w:w="422" w:type="pct"/>
          </w:tcPr>
          <w:p w14:paraId="3A276ED5" w14:textId="77777777" w:rsidR="00715AB1" w:rsidRDefault="00715AB1" w:rsidP="00322755">
            <w:pPr>
              <w:pStyle w:val="TableText"/>
              <w:numPr>
                <w:ilvl w:val="0"/>
                <w:numId w:val="27"/>
              </w:numPr>
              <w:jc w:val="both"/>
            </w:pPr>
          </w:p>
        </w:tc>
        <w:tc>
          <w:tcPr>
            <w:tcW w:w="3010" w:type="pct"/>
            <w:vAlign w:val="center"/>
          </w:tcPr>
          <w:p w14:paraId="15D3B3E1" w14:textId="77777777" w:rsidR="00715AB1" w:rsidRDefault="00715AB1" w:rsidP="00715AB1">
            <w:pPr>
              <w:pStyle w:val="TableText"/>
            </w:pPr>
            <w:r>
              <w:t>Update Servicer/Investor Information</w:t>
            </w:r>
          </w:p>
        </w:tc>
        <w:tc>
          <w:tcPr>
            <w:tcW w:w="1568" w:type="pct"/>
          </w:tcPr>
          <w:p w14:paraId="5A1E5A8E" w14:textId="022C7E46"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21790D5D" w14:textId="77777777" w:rsidTr="00ED335D">
        <w:tc>
          <w:tcPr>
            <w:tcW w:w="422" w:type="pct"/>
          </w:tcPr>
          <w:p w14:paraId="5BF41D20" w14:textId="77777777" w:rsidR="00715AB1" w:rsidRDefault="00715AB1" w:rsidP="00322755">
            <w:pPr>
              <w:pStyle w:val="TableText"/>
              <w:numPr>
                <w:ilvl w:val="0"/>
                <w:numId w:val="27"/>
              </w:numPr>
              <w:jc w:val="both"/>
            </w:pPr>
          </w:p>
        </w:tc>
        <w:tc>
          <w:tcPr>
            <w:tcW w:w="3010" w:type="pct"/>
            <w:vAlign w:val="center"/>
          </w:tcPr>
          <w:p w14:paraId="3F0E34E9" w14:textId="77777777" w:rsidR="00715AB1" w:rsidRDefault="00715AB1" w:rsidP="00715AB1">
            <w:pPr>
              <w:pStyle w:val="TableText"/>
            </w:pPr>
            <w:r>
              <w:t>Edit Borrower Bank Account Information</w:t>
            </w:r>
          </w:p>
        </w:tc>
        <w:tc>
          <w:tcPr>
            <w:tcW w:w="1568" w:type="pct"/>
          </w:tcPr>
          <w:p w14:paraId="59B575E7" w14:textId="7FF4E37F"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4CBE97E0" w14:textId="77777777" w:rsidTr="00ED335D">
        <w:tc>
          <w:tcPr>
            <w:tcW w:w="422" w:type="pct"/>
          </w:tcPr>
          <w:p w14:paraId="3C027896" w14:textId="77777777" w:rsidR="00715AB1" w:rsidRDefault="00715AB1" w:rsidP="00322755">
            <w:pPr>
              <w:pStyle w:val="TableText"/>
              <w:numPr>
                <w:ilvl w:val="0"/>
                <w:numId w:val="27"/>
              </w:numPr>
              <w:jc w:val="both"/>
            </w:pPr>
          </w:p>
        </w:tc>
        <w:tc>
          <w:tcPr>
            <w:tcW w:w="3010" w:type="pct"/>
            <w:vAlign w:val="center"/>
          </w:tcPr>
          <w:p w14:paraId="45D8D720" w14:textId="77777777" w:rsidR="00715AB1" w:rsidRDefault="00715AB1" w:rsidP="00715AB1">
            <w:pPr>
              <w:pStyle w:val="TableText"/>
            </w:pPr>
            <w:r>
              <w:t>Review Transaction Status – Accounting Transmittals</w:t>
            </w:r>
          </w:p>
        </w:tc>
        <w:tc>
          <w:tcPr>
            <w:tcW w:w="1568" w:type="pct"/>
          </w:tcPr>
          <w:p w14:paraId="6834CD8D" w14:textId="70C87573"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68BA2C19" w14:textId="77777777" w:rsidTr="00ED335D">
        <w:tc>
          <w:tcPr>
            <w:tcW w:w="422" w:type="pct"/>
          </w:tcPr>
          <w:p w14:paraId="46D55DAB" w14:textId="77777777" w:rsidR="00715AB1" w:rsidRDefault="00715AB1" w:rsidP="00322755">
            <w:pPr>
              <w:pStyle w:val="TableText"/>
              <w:numPr>
                <w:ilvl w:val="0"/>
                <w:numId w:val="27"/>
              </w:numPr>
              <w:jc w:val="both"/>
            </w:pPr>
          </w:p>
        </w:tc>
        <w:tc>
          <w:tcPr>
            <w:tcW w:w="3010" w:type="pct"/>
            <w:vAlign w:val="center"/>
          </w:tcPr>
          <w:p w14:paraId="0277352D" w14:textId="0789F0F3" w:rsidR="00715AB1" w:rsidRDefault="00715AB1" w:rsidP="00715AB1">
            <w:pPr>
              <w:pStyle w:val="TableText"/>
            </w:pPr>
            <w:r>
              <w:t>Print Check/Generate NACHA File/Clear or Void Check</w:t>
            </w:r>
          </w:p>
        </w:tc>
        <w:tc>
          <w:tcPr>
            <w:tcW w:w="1568" w:type="pct"/>
          </w:tcPr>
          <w:p w14:paraId="52D5A224" w14:textId="554EA65A"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7CEE829C" w14:textId="77777777" w:rsidTr="00ED335D">
        <w:tc>
          <w:tcPr>
            <w:tcW w:w="422" w:type="pct"/>
          </w:tcPr>
          <w:p w14:paraId="493A9FEF" w14:textId="77777777" w:rsidR="00715AB1" w:rsidRDefault="00715AB1" w:rsidP="00322755">
            <w:pPr>
              <w:pStyle w:val="TableText"/>
              <w:numPr>
                <w:ilvl w:val="0"/>
                <w:numId w:val="27"/>
              </w:numPr>
              <w:jc w:val="both"/>
            </w:pPr>
          </w:p>
        </w:tc>
        <w:tc>
          <w:tcPr>
            <w:tcW w:w="3010" w:type="pct"/>
            <w:vAlign w:val="center"/>
          </w:tcPr>
          <w:p w14:paraId="69168065" w14:textId="77777777" w:rsidR="00715AB1" w:rsidRDefault="00715AB1" w:rsidP="00715AB1">
            <w:pPr>
              <w:pStyle w:val="TableText"/>
            </w:pPr>
            <w:r>
              <w:t>Upload Vendor Files</w:t>
            </w:r>
          </w:p>
        </w:tc>
        <w:tc>
          <w:tcPr>
            <w:tcW w:w="1568" w:type="pct"/>
          </w:tcPr>
          <w:p w14:paraId="3C009204" w14:textId="4550A1FD"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7A7466C7" w14:textId="77777777" w:rsidTr="00ED335D">
        <w:tc>
          <w:tcPr>
            <w:tcW w:w="422" w:type="pct"/>
          </w:tcPr>
          <w:p w14:paraId="4890C740" w14:textId="77777777" w:rsidR="00715AB1" w:rsidRDefault="00715AB1" w:rsidP="00322755">
            <w:pPr>
              <w:pStyle w:val="TableText"/>
              <w:numPr>
                <w:ilvl w:val="0"/>
                <w:numId w:val="27"/>
              </w:numPr>
              <w:jc w:val="both"/>
            </w:pPr>
          </w:p>
        </w:tc>
        <w:tc>
          <w:tcPr>
            <w:tcW w:w="3010" w:type="pct"/>
            <w:vAlign w:val="center"/>
          </w:tcPr>
          <w:p w14:paraId="7538C3BB" w14:textId="1C61B174" w:rsidR="00715AB1" w:rsidRDefault="00715AB1" w:rsidP="00715AB1">
            <w:pPr>
              <w:pStyle w:val="TableText"/>
            </w:pPr>
            <w:r>
              <w:t>Create and Edit Repayment Plan</w:t>
            </w:r>
          </w:p>
        </w:tc>
        <w:tc>
          <w:tcPr>
            <w:tcW w:w="1568" w:type="pct"/>
          </w:tcPr>
          <w:p w14:paraId="1DB9C2D7" w14:textId="416331D7" w:rsidR="00715AB1" w:rsidRPr="0024149C" w:rsidRDefault="00715AB1" w:rsidP="00715AB1">
            <w:pPr>
              <w:pStyle w:val="TableText"/>
              <w:jc w:val="center"/>
              <w:rPr>
                <w:rStyle w:val="CrossRef"/>
              </w:rPr>
            </w:pPr>
            <w:r w:rsidRPr="000E3D8E">
              <w:rPr>
                <w:rStyle w:val="CrossRef"/>
              </w:rPr>
              <w:t>6 General Servicing Assigned</w:t>
            </w:r>
          </w:p>
        </w:tc>
      </w:tr>
      <w:tr w:rsidR="00715AB1" w:rsidRPr="0024149C" w14:paraId="75CBE5FF" w14:textId="77777777" w:rsidTr="00ED335D">
        <w:tc>
          <w:tcPr>
            <w:tcW w:w="422" w:type="pct"/>
          </w:tcPr>
          <w:p w14:paraId="65158EBC" w14:textId="77777777" w:rsidR="00EC01CA" w:rsidRDefault="00EC01CA" w:rsidP="00322755">
            <w:pPr>
              <w:pStyle w:val="TableText"/>
              <w:numPr>
                <w:ilvl w:val="0"/>
                <w:numId w:val="27"/>
              </w:numPr>
              <w:jc w:val="both"/>
            </w:pPr>
          </w:p>
        </w:tc>
        <w:tc>
          <w:tcPr>
            <w:tcW w:w="3010" w:type="pct"/>
            <w:vAlign w:val="center"/>
          </w:tcPr>
          <w:p w14:paraId="0711AA14" w14:textId="12481D5A" w:rsidR="00EC01CA" w:rsidRDefault="00EC01CA" w:rsidP="002D4F8C">
            <w:pPr>
              <w:pStyle w:val="TableText"/>
            </w:pPr>
            <w:r>
              <w:t xml:space="preserve">Endorsed – Request Timelines (HUD NSC Contractor review </w:t>
            </w:r>
            <w:r w:rsidR="00715AB1">
              <w:t xml:space="preserve">&amp; </w:t>
            </w:r>
            <w:r>
              <w:t>approval)</w:t>
            </w:r>
          </w:p>
        </w:tc>
        <w:tc>
          <w:tcPr>
            <w:tcW w:w="1568" w:type="pct"/>
          </w:tcPr>
          <w:p w14:paraId="2F33EB05" w14:textId="157BD129" w:rsidR="00EC01CA" w:rsidRPr="0024149C" w:rsidRDefault="00715AB1" w:rsidP="00FE5F81">
            <w:pPr>
              <w:pStyle w:val="TableText"/>
              <w:jc w:val="center"/>
              <w:rPr>
                <w:rStyle w:val="CrossRef"/>
              </w:rPr>
            </w:pPr>
            <w:r>
              <w:rPr>
                <w:rStyle w:val="CrossRef"/>
              </w:rPr>
              <w:t>7 Timelines</w:t>
            </w:r>
          </w:p>
        </w:tc>
      </w:tr>
      <w:tr w:rsidR="00715AB1" w:rsidRPr="0024149C" w14:paraId="77D1C508" w14:textId="77777777" w:rsidTr="00ED335D">
        <w:tc>
          <w:tcPr>
            <w:tcW w:w="422" w:type="pct"/>
          </w:tcPr>
          <w:p w14:paraId="2A4356E8" w14:textId="77777777" w:rsidR="00715AB1" w:rsidRDefault="00715AB1" w:rsidP="00322755">
            <w:pPr>
              <w:pStyle w:val="TableText"/>
              <w:numPr>
                <w:ilvl w:val="0"/>
                <w:numId w:val="27"/>
              </w:numPr>
              <w:jc w:val="both"/>
            </w:pPr>
          </w:p>
        </w:tc>
        <w:tc>
          <w:tcPr>
            <w:tcW w:w="3010" w:type="pct"/>
            <w:vAlign w:val="center"/>
          </w:tcPr>
          <w:p w14:paraId="7469D214" w14:textId="2CED1875" w:rsidR="00715AB1" w:rsidRDefault="00715AB1" w:rsidP="00715AB1">
            <w:pPr>
              <w:pStyle w:val="TableText"/>
            </w:pPr>
            <w:r>
              <w:t>Endorsed – Release Timelines (HUD NSC Contractor review &amp; approval)</w:t>
            </w:r>
          </w:p>
        </w:tc>
        <w:tc>
          <w:tcPr>
            <w:tcW w:w="1568" w:type="pct"/>
          </w:tcPr>
          <w:p w14:paraId="01BAD6DE" w14:textId="4A13D362" w:rsidR="00715AB1" w:rsidRPr="0024149C" w:rsidRDefault="00715AB1" w:rsidP="00715AB1">
            <w:pPr>
              <w:pStyle w:val="TableText"/>
              <w:jc w:val="center"/>
              <w:rPr>
                <w:rStyle w:val="CrossRef"/>
              </w:rPr>
            </w:pPr>
            <w:r w:rsidRPr="002E64C0">
              <w:rPr>
                <w:rStyle w:val="CrossRef"/>
              </w:rPr>
              <w:t>7 Timelines</w:t>
            </w:r>
          </w:p>
        </w:tc>
      </w:tr>
      <w:tr w:rsidR="00715AB1" w:rsidRPr="0024149C" w14:paraId="72034142" w14:textId="77777777" w:rsidTr="00ED335D">
        <w:tc>
          <w:tcPr>
            <w:tcW w:w="422" w:type="pct"/>
          </w:tcPr>
          <w:p w14:paraId="4580C190" w14:textId="77777777" w:rsidR="00715AB1" w:rsidRDefault="00715AB1" w:rsidP="00322755">
            <w:pPr>
              <w:pStyle w:val="TableText"/>
              <w:numPr>
                <w:ilvl w:val="0"/>
                <w:numId w:val="27"/>
              </w:numPr>
              <w:jc w:val="both"/>
            </w:pPr>
          </w:p>
        </w:tc>
        <w:tc>
          <w:tcPr>
            <w:tcW w:w="3010" w:type="pct"/>
            <w:vAlign w:val="center"/>
          </w:tcPr>
          <w:p w14:paraId="778E933E" w14:textId="77777777" w:rsidR="00715AB1" w:rsidRDefault="00715AB1" w:rsidP="00715AB1">
            <w:pPr>
              <w:pStyle w:val="TableText"/>
            </w:pPr>
            <w:r>
              <w:t>Assigned - Compliance Timelines</w:t>
            </w:r>
          </w:p>
        </w:tc>
        <w:tc>
          <w:tcPr>
            <w:tcW w:w="1568" w:type="pct"/>
          </w:tcPr>
          <w:p w14:paraId="0C4945B1" w14:textId="75A126FF" w:rsidR="00715AB1" w:rsidRPr="0024149C" w:rsidRDefault="00715AB1" w:rsidP="00715AB1">
            <w:pPr>
              <w:pStyle w:val="TableText"/>
              <w:jc w:val="center"/>
              <w:rPr>
                <w:rStyle w:val="CrossRef"/>
              </w:rPr>
            </w:pPr>
            <w:r w:rsidRPr="002E64C0">
              <w:rPr>
                <w:rStyle w:val="CrossRef"/>
              </w:rPr>
              <w:t>7 Timelines</w:t>
            </w:r>
          </w:p>
        </w:tc>
      </w:tr>
      <w:tr w:rsidR="00715AB1" w:rsidRPr="0024149C" w14:paraId="4B97EA9E" w14:textId="77777777" w:rsidTr="00ED335D">
        <w:tc>
          <w:tcPr>
            <w:tcW w:w="422" w:type="pct"/>
          </w:tcPr>
          <w:p w14:paraId="01EB7665" w14:textId="77777777" w:rsidR="00715AB1" w:rsidRDefault="00715AB1" w:rsidP="00322755">
            <w:pPr>
              <w:pStyle w:val="TableText"/>
              <w:numPr>
                <w:ilvl w:val="0"/>
                <w:numId w:val="27"/>
              </w:numPr>
              <w:jc w:val="both"/>
            </w:pPr>
          </w:p>
        </w:tc>
        <w:tc>
          <w:tcPr>
            <w:tcW w:w="3010" w:type="pct"/>
            <w:vAlign w:val="center"/>
          </w:tcPr>
          <w:p w14:paraId="4129A615" w14:textId="77777777" w:rsidR="00715AB1" w:rsidRDefault="00715AB1" w:rsidP="00715AB1">
            <w:pPr>
              <w:pStyle w:val="TableText"/>
            </w:pPr>
            <w:r>
              <w:t>Assigned - Disposition Timelines</w:t>
            </w:r>
          </w:p>
        </w:tc>
        <w:tc>
          <w:tcPr>
            <w:tcW w:w="1568" w:type="pct"/>
          </w:tcPr>
          <w:p w14:paraId="10F61532" w14:textId="42620105" w:rsidR="00715AB1" w:rsidRPr="0024149C" w:rsidRDefault="00715AB1" w:rsidP="00715AB1">
            <w:pPr>
              <w:pStyle w:val="TableText"/>
              <w:jc w:val="center"/>
              <w:rPr>
                <w:rStyle w:val="CrossRef"/>
              </w:rPr>
            </w:pPr>
            <w:r w:rsidRPr="002E64C0">
              <w:rPr>
                <w:rStyle w:val="CrossRef"/>
              </w:rPr>
              <w:t>7 Timelines</w:t>
            </w:r>
          </w:p>
        </w:tc>
      </w:tr>
      <w:tr w:rsidR="00715AB1" w:rsidRPr="0024149C" w14:paraId="26E608E5" w14:textId="77777777" w:rsidTr="00ED335D">
        <w:tc>
          <w:tcPr>
            <w:tcW w:w="422" w:type="pct"/>
          </w:tcPr>
          <w:p w14:paraId="1E1085DE" w14:textId="77777777" w:rsidR="00715AB1" w:rsidRDefault="00715AB1" w:rsidP="00322755">
            <w:pPr>
              <w:pStyle w:val="TableText"/>
              <w:numPr>
                <w:ilvl w:val="0"/>
                <w:numId w:val="27"/>
              </w:numPr>
              <w:jc w:val="both"/>
            </w:pPr>
          </w:p>
        </w:tc>
        <w:tc>
          <w:tcPr>
            <w:tcW w:w="3010" w:type="pct"/>
            <w:vAlign w:val="center"/>
          </w:tcPr>
          <w:p w14:paraId="7AEC60A6" w14:textId="77777777" w:rsidR="00715AB1" w:rsidRDefault="00715AB1" w:rsidP="00715AB1">
            <w:pPr>
              <w:pStyle w:val="TableText"/>
            </w:pPr>
            <w:r>
              <w:t>Assigned - Requests Timelines</w:t>
            </w:r>
          </w:p>
        </w:tc>
        <w:tc>
          <w:tcPr>
            <w:tcW w:w="1568" w:type="pct"/>
          </w:tcPr>
          <w:p w14:paraId="3C9478AB" w14:textId="44CDE45F" w:rsidR="00715AB1" w:rsidRPr="0024149C" w:rsidRDefault="00715AB1" w:rsidP="00715AB1">
            <w:pPr>
              <w:pStyle w:val="TableText"/>
              <w:jc w:val="center"/>
              <w:rPr>
                <w:rStyle w:val="CrossRef"/>
              </w:rPr>
            </w:pPr>
            <w:r w:rsidRPr="002E64C0">
              <w:rPr>
                <w:rStyle w:val="CrossRef"/>
              </w:rPr>
              <w:t>7 Timelines</w:t>
            </w:r>
          </w:p>
        </w:tc>
      </w:tr>
      <w:tr w:rsidR="00715AB1" w:rsidRPr="0024149C" w14:paraId="48699E11" w14:textId="77777777" w:rsidTr="00ED335D">
        <w:tc>
          <w:tcPr>
            <w:tcW w:w="422" w:type="pct"/>
          </w:tcPr>
          <w:p w14:paraId="61F00BB0" w14:textId="77777777" w:rsidR="00715AB1" w:rsidRDefault="00715AB1" w:rsidP="00322755">
            <w:pPr>
              <w:pStyle w:val="TableText"/>
              <w:numPr>
                <w:ilvl w:val="0"/>
                <w:numId w:val="27"/>
              </w:numPr>
              <w:jc w:val="both"/>
            </w:pPr>
          </w:p>
        </w:tc>
        <w:tc>
          <w:tcPr>
            <w:tcW w:w="3010" w:type="pct"/>
            <w:vAlign w:val="center"/>
          </w:tcPr>
          <w:p w14:paraId="50FD3840" w14:textId="77777777" w:rsidR="00715AB1" w:rsidRDefault="00715AB1" w:rsidP="00715AB1">
            <w:pPr>
              <w:pStyle w:val="TableText"/>
            </w:pPr>
            <w:r>
              <w:t>Assigned - Foreclosure Timelines</w:t>
            </w:r>
          </w:p>
        </w:tc>
        <w:tc>
          <w:tcPr>
            <w:tcW w:w="1568" w:type="pct"/>
          </w:tcPr>
          <w:p w14:paraId="1B1D26E3" w14:textId="29BEFC43" w:rsidR="00715AB1" w:rsidRPr="0024149C" w:rsidRDefault="00715AB1" w:rsidP="00715AB1">
            <w:pPr>
              <w:pStyle w:val="TableText"/>
              <w:jc w:val="center"/>
              <w:rPr>
                <w:rStyle w:val="CrossRef"/>
              </w:rPr>
            </w:pPr>
            <w:r w:rsidRPr="002E64C0">
              <w:rPr>
                <w:rStyle w:val="CrossRef"/>
              </w:rPr>
              <w:t>7 Timelines</w:t>
            </w:r>
          </w:p>
        </w:tc>
      </w:tr>
      <w:tr w:rsidR="00715AB1" w:rsidRPr="0024149C" w14:paraId="30D818FE" w14:textId="77777777" w:rsidTr="00ED335D">
        <w:tc>
          <w:tcPr>
            <w:tcW w:w="422" w:type="pct"/>
          </w:tcPr>
          <w:p w14:paraId="16E1D695" w14:textId="77777777" w:rsidR="00715AB1" w:rsidRDefault="00715AB1" w:rsidP="00322755">
            <w:pPr>
              <w:pStyle w:val="TableText"/>
              <w:numPr>
                <w:ilvl w:val="0"/>
                <w:numId w:val="27"/>
              </w:numPr>
              <w:jc w:val="both"/>
            </w:pPr>
          </w:p>
        </w:tc>
        <w:tc>
          <w:tcPr>
            <w:tcW w:w="3010" w:type="pct"/>
            <w:vAlign w:val="center"/>
          </w:tcPr>
          <w:p w14:paraId="70F1D4E3" w14:textId="77777777" w:rsidR="00715AB1" w:rsidRDefault="00715AB1" w:rsidP="00715AB1">
            <w:pPr>
              <w:pStyle w:val="TableText"/>
            </w:pPr>
            <w:r>
              <w:t>Assigned - Bankruptcy Timelines</w:t>
            </w:r>
          </w:p>
        </w:tc>
        <w:tc>
          <w:tcPr>
            <w:tcW w:w="1568" w:type="pct"/>
          </w:tcPr>
          <w:p w14:paraId="584D8444" w14:textId="1EE05176" w:rsidR="00715AB1" w:rsidRPr="0024149C" w:rsidRDefault="00715AB1" w:rsidP="00715AB1">
            <w:pPr>
              <w:pStyle w:val="TableText"/>
              <w:jc w:val="center"/>
              <w:rPr>
                <w:rStyle w:val="CrossRef"/>
              </w:rPr>
            </w:pPr>
            <w:r w:rsidRPr="002E64C0">
              <w:rPr>
                <w:rStyle w:val="CrossRef"/>
              </w:rPr>
              <w:t>7 Timelines</w:t>
            </w:r>
          </w:p>
        </w:tc>
      </w:tr>
      <w:tr w:rsidR="00715AB1" w:rsidRPr="0024149C" w14:paraId="56BCF1A9" w14:textId="77777777" w:rsidTr="00ED335D">
        <w:tc>
          <w:tcPr>
            <w:tcW w:w="422" w:type="pct"/>
          </w:tcPr>
          <w:p w14:paraId="6D439E83" w14:textId="77777777" w:rsidR="00715AB1" w:rsidRDefault="00715AB1" w:rsidP="00322755">
            <w:pPr>
              <w:pStyle w:val="TableText"/>
              <w:numPr>
                <w:ilvl w:val="0"/>
                <w:numId w:val="27"/>
              </w:numPr>
              <w:jc w:val="both"/>
            </w:pPr>
          </w:p>
        </w:tc>
        <w:tc>
          <w:tcPr>
            <w:tcW w:w="3010" w:type="pct"/>
            <w:vAlign w:val="center"/>
          </w:tcPr>
          <w:p w14:paraId="56250A6A" w14:textId="77777777" w:rsidR="00715AB1" w:rsidRDefault="00715AB1" w:rsidP="00715AB1">
            <w:pPr>
              <w:pStyle w:val="TableText"/>
            </w:pPr>
            <w:r>
              <w:t>Assigned - Release Timelines</w:t>
            </w:r>
          </w:p>
        </w:tc>
        <w:tc>
          <w:tcPr>
            <w:tcW w:w="1568" w:type="pct"/>
          </w:tcPr>
          <w:p w14:paraId="2ABE046F" w14:textId="1EA1DB69" w:rsidR="00715AB1" w:rsidRPr="0024149C" w:rsidRDefault="00715AB1" w:rsidP="00715AB1">
            <w:pPr>
              <w:pStyle w:val="TableText"/>
              <w:jc w:val="center"/>
              <w:rPr>
                <w:rStyle w:val="CrossRef"/>
              </w:rPr>
            </w:pPr>
            <w:r w:rsidRPr="002E64C0">
              <w:rPr>
                <w:rStyle w:val="CrossRef"/>
              </w:rPr>
              <w:t>7 Timelines</w:t>
            </w:r>
          </w:p>
        </w:tc>
      </w:tr>
      <w:tr w:rsidR="00715AB1" w:rsidRPr="0024149C" w14:paraId="792E5E03" w14:textId="77777777" w:rsidTr="00ED335D">
        <w:tc>
          <w:tcPr>
            <w:tcW w:w="422" w:type="pct"/>
          </w:tcPr>
          <w:p w14:paraId="298FCA58" w14:textId="77777777" w:rsidR="00715AB1" w:rsidRDefault="00715AB1" w:rsidP="00322755">
            <w:pPr>
              <w:pStyle w:val="TableText"/>
              <w:numPr>
                <w:ilvl w:val="0"/>
                <w:numId w:val="27"/>
              </w:numPr>
              <w:jc w:val="both"/>
            </w:pPr>
          </w:p>
        </w:tc>
        <w:tc>
          <w:tcPr>
            <w:tcW w:w="3010" w:type="pct"/>
            <w:vAlign w:val="center"/>
          </w:tcPr>
          <w:p w14:paraId="0C5265AB" w14:textId="77777777" w:rsidR="00715AB1" w:rsidRDefault="00715AB1" w:rsidP="00715AB1">
            <w:pPr>
              <w:pStyle w:val="TableText"/>
            </w:pPr>
            <w:r>
              <w:t>Claims – Repurchase</w:t>
            </w:r>
          </w:p>
        </w:tc>
        <w:tc>
          <w:tcPr>
            <w:tcW w:w="1568" w:type="pct"/>
          </w:tcPr>
          <w:p w14:paraId="04061A5F" w14:textId="426AFFD2" w:rsidR="00715AB1" w:rsidRPr="0024149C" w:rsidRDefault="00715AB1" w:rsidP="00715AB1">
            <w:pPr>
              <w:pStyle w:val="TableText"/>
              <w:jc w:val="center"/>
              <w:rPr>
                <w:rStyle w:val="CrossRef"/>
              </w:rPr>
            </w:pPr>
            <w:r w:rsidRPr="002E64C0">
              <w:rPr>
                <w:rStyle w:val="CrossRef"/>
              </w:rPr>
              <w:t>7 Timelines</w:t>
            </w:r>
          </w:p>
        </w:tc>
      </w:tr>
      <w:tr w:rsidR="00715AB1" w:rsidRPr="0024149C" w14:paraId="3256BACE" w14:textId="77777777" w:rsidTr="00ED335D">
        <w:tc>
          <w:tcPr>
            <w:tcW w:w="422" w:type="pct"/>
          </w:tcPr>
          <w:p w14:paraId="373516BF" w14:textId="77777777" w:rsidR="00EC01CA" w:rsidRDefault="00EC01CA" w:rsidP="00322755">
            <w:pPr>
              <w:pStyle w:val="TableText"/>
              <w:numPr>
                <w:ilvl w:val="0"/>
                <w:numId w:val="27"/>
              </w:numPr>
              <w:jc w:val="both"/>
            </w:pPr>
          </w:p>
        </w:tc>
        <w:tc>
          <w:tcPr>
            <w:tcW w:w="3010" w:type="pct"/>
            <w:vAlign w:val="center"/>
          </w:tcPr>
          <w:p w14:paraId="0AB67EA6" w14:textId="3CC5C91F" w:rsidR="00EC01CA" w:rsidRDefault="00EC01CA" w:rsidP="002D4F8C">
            <w:pPr>
              <w:pStyle w:val="TableText"/>
            </w:pPr>
            <w:r>
              <w:t>Claim Type 22 - Assignment</w:t>
            </w:r>
          </w:p>
        </w:tc>
        <w:tc>
          <w:tcPr>
            <w:tcW w:w="1568" w:type="pct"/>
          </w:tcPr>
          <w:p w14:paraId="16255C68" w14:textId="1DE4E95E" w:rsidR="00EC01CA" w:rsidRPr="0024149C" w:rsidRDefault="00715AB1" w:rsidP="00FE5F81">
            <w:pPr>
              <w:pStyle w:val="TableText"/>
              <w:jc w:val="center"/>
              <w:rPr>
                <w:rStyle w:val="CrossRef"/>
              </w:rPr>
            </w:pPr>
            <w:r>
              <w:rPr>
                <w:rStyle w:val="CrossRef"/>
              </w:rPr>
              <w:t>8 Claims</w:t>
            </w:r>
          </w:p>
        </w:tc>
      </w:tr>
      <w:tr w:rsidR="00715AB1" w:rsidRPr="0024149C" w14:paraId="7DC886D0" w14:textId="77777777" w:rsidTr="00ED335D">
        <w:tc>
          <w:tcPr>
            <w:tcW w:w="422" w:type="pct"/>
          </w:tcPr>
          <w:p w14:paraId="02D99F71" w14:textId="77777777" w:rsidR="00EC01CA" w:rsidRDefault="00EC01CA" w:rsidP="00322755">
            <w:pPr>
              <w:pStyle w:val="TableText"/>
              <w:numPr>
                <w:ilvl w:val="0"/>
                <w:numId w:val="27"/>
              </w:numPr>
              <w:jc w:val="both"/>
            </w:pPr>
          </w:p>
        </w:tc>
        <w:tc>
          <w:tcPr>
            <w:tcW w:w="3010" w:type="pct"/>
            <w:vAlign w:val="center"/>
          </w:tcPr>
          <w:p w14:paraId="71C65963" w14:textId="77777777" w:rsidR="00EC01CA" w:rsidRDefault="00EC01CA" w:rsidP="002D4F8C">
            <w:pPr>
              <w:pStyle w:val="TableText"/>
            </w:pPr>
            <w:r>
              <w:t>View Assigned Notes Report</w:t>
            </w:r>
          </w:p>
        </w:tc>
        <w:tc>
          <w:tcPr>
            <w:tcW w:w="1568" w:type="pct"/>
          </w:tcPr>
          <w:p w14:paraId="3DB90383" w14:textId="3F026FF3" w:rsidR="00EC01CA" w:rsidRPr="0024149C" w:rsidRDefault="00715AB1" w:rsidP="00FE5F81">
            <w:pPr>
              <w:pStyle w:val="TableText"/>
              <w:jc w:val="center"/>
              <w:rPr>
                <w:rStyle w:val="CrossRef"/>
              </w:rPr>
            </w:pPr>
            <w:r>
              <w:rPr>
                <w:rStyle w:val="CrossRef"/>
              </w:rPr>
              <w:t>9 Reports</w:t>
            </w:r>
          </w:p>
        </w:tc>
      </w:tr>
    </w:tbl>
    <w:p w14:paraId="10E8CBAE" w14:textId="793C81CD" w:rsidR="00F366B7" w:rsidRDefault="00F366B7" w:rsidP="001879BA">
      <w:pPr>
        <w:pStyle w:val="TableCaption"/>
      </w:pPr>
      <w:bookmarkStart w:id="463" w:name="_Toc314738104"/>
      <w:bookmarkStart w:id="464" w:name="_Toc90643757"/>
      <w:bookmarkStart w:id="465" w:name="_Toc230163739"/>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6</w:t>
      </w:r>
      <w:r w:rsidR="00764635">
        <w:rPr>
          <w:noProof/>
        </w:rPr>
        <w:fldChar w:fldCharType="end"/>
      </w:r>
      <w:r>
        <w:t xml:space="preserve">: HUD NSC Contractor </w:t>
      </w:r>
      <w:bookmarkEnd w:id="463"/>
      <w:r>
        <w:t>User Group Crosswalk</w:t>
      </w:r>
      <w:bookmarkEnd w:id="464"/>
      <w:bookmarkEnd w:id="465"/>
    </w:p>
    <w:p w14:paraId="56F65830" w14:textId="369A0D7F" w:rsidR="00F366B7" w:rsidRDefault="00F366B7" w:rsidP="00F874DE">
      <w:pPr>
        <w:pStyle w:val="Heading2"/>
        <w:jc w:val="both"/>
      </w:pPr>
      <w:bookmarkStart w:id="466" w:name="_Toc314660625"/>
      <w:bookmarkStart w:id="467" w:name="_Ref314665935"/>
      <w:bookmarkStart w:id="468" w:name="_Toc314752352"/>
      <w:bookmarkStart w:id="469" w:name="_Ref315288091"/>
      <w:bookmarkStart w:id="470" w:name="_Ref315597528"/>
      <w:bookmarkStart w:id="471" w:name="_Toc315633765"/>
      <w:bookmarkStart w:id="472" w:name="_Toc11334564"/>
      <w:bookmarkStart w:id="473" w:name="_Toc74051781"/>
      <w:bookmarkStart w:id="474" w:name="_Toc90643166"/>
      <w:bookmarkStart w:id="475" w:name="_Toc230163057"/>
      <w:r>
        <w:t xml:space="preserve">HUD NSC </w:t>
      </w:r>
      <w:r w:rsidR="005B1644">
        <w:t xml:space="preserve">Staff </w:t>
      </w:r>
      <w:r>
        <w:t>User Group</w:t>
      </w:r>
      <w:bookmarkEnd w:id="466"/>
      <w:bookmarkEnd w:id="467"/>
      <w:bookmarkEnd w:id="468"/>
      <w:bookmarkEnd w:id="469"/>
      <w:bookmarkEnd w:id="470"/>
      <w:bookmarkEnd w:id="471"/>
      <w:bookmarkEnd w:id="472"/>
      <w:bookmarkEnd w:id="473"/>
      <w:bookmarkEnd w:id="474"/>
      <w:bookmarkEnd w:id="475"/>
      <w:r w:rsidR="00D4477B">
        <w:fldChar w:fldCharType="begin"/>
      </w:r>
      <w:r w:rsidR="00D4477B">
        <w:instrText xml:space="preserve"> XE "</w:instrText>
      </w:r>
      <w:r w:rsidR="00D4477B" w:rsidRPr="00041B1D">
        <w:instrText>HUD NSC Staff User Group</w:instrText>
      </w:r>
      <w:r w:rsidR="00D4477B">
        <w:instrText xml:space="preserve">" </w:instrText>
      </w:r>
      <w:r w:rsidR="00D4477B">
        <w:fldChar w:fldCharType="end"/>
      </w:r>
    </w:p>
    <w:p w14:paraId="43A22033" w14:textId="263EE82C" w:rsidR="00F366B7" w:rsidRDefault="00F366B7" w:rsidP="001879BA">
      <w:pPr>
        <w:pStyle w:val="BodyText"/>
      </w:pPr>
      <w:r>
        <w:t xml:space="preserve">The table below lists the most relevant functions for the HUD NSC </w:t>
      </w:r>
      <w:r w:rsidR="005B1644">
        <w:t xml:space="preserve">Staff </w:t>
      </w:r>
      <w:r>
        <w:t>user group and provides links to chapters and sections where instructions are documented to perform those functions. The HUD NSC user group works in conjunction with the HUD NSC Contractor user group to manage the activities on the Assigned Notes portfolio.</w:t>
      </w:r>
    </w:p>
    <w:tbl>
      <w:tblPr>
        <w:tblStyle w:val="TableGrid"/>
        <w:tblW w:w="5000" w:type="pct"/>
        <w:tblLook w:val="04A0" w:firstRow="1" w:lastRow="0" w:firstColumn="1" w:lastColumn="0" w:noHBand="0" w:noVBand="1"/>
      </w:tblPr>
      <w:tblGrid>
        <w:gridCol w:w="912"/>
        <w:gridCol w:w="5124"/>
        <w:gridCol w:w="3314"/>
      </w:tblGrid>
      <w:tr w:rsidR="00D020F2" w14:paraId="6034039F" w14:textId="77777777" w:rsidTr="00ED335D">
        <w:trPr>
          <w:tblHeader/>
        </w:trPr>
        <w:tc>
          <w:tcPr>
            <w:tcW w:w="488" w:type="pct"/>
            <w:shd w:val="clear" w:color="auto" w:fill="B8CCE4" w:themeFill="accent1" w:themeFillTint="66"/>
          </w:tcPr>
          <w:p w14:paraId="3DBA1A8C" w14:textId="77777777" w:rsidR="00D020F2" w:rsidRDefault="00D020F2" w:rsidP="000E443B">
            <w:pPr>
              <w:pStyle w:val="Tableheader"/>
            </w:pPr>
            <w:r>
              <w:t>Item #</w:t>
            </w:r>
          </w:p>
        </w:tc>
        <w:tc>
          <w:tcPr>
            <w:tcW w:w="2740" w:type="pct"/>
            <w:shd w:val="clear" w:color="auto" w:fill="B8CCE4" w:themeFill="accent1" w:themeFillTint="66"/>
          </w:tcPr>
          <w:p w14:paraId="2799346B" w14:textId="77777777" w:rsidR="00D020F2" w:rsidRDefault="00D020F2" w:rsidP="000E443B">
            <w:pPr>
              <w:pStyle w:val="Tableheader"/>
            </w:pPr>
            <w:r>
              <w:t>Function</w:t>
            </w:r>
          </w:p>
        </w:tc>
        <w:tc>
          <w:tcPr>
            <w:tcW w:w="1772" w:type="pct"/>
            <w:shd w:val="clear" w:color="auto" w:fill="B8CCE4" w:themeFill="accent1" w:themeFillTint="66"/>
          </w:tcPr>
          <w:p w14:paraId="39CF4918" w14:textId="77777777" w:rsidR="00D020F2" w:rsidRDefault="00D020F2" w:rsidP="000E443B">
            <w:pPr>
              <w:pStyle w:val="Tableheader"/>
            </w:pPr>
            <w:r>
              <w:t>Section #</w:t>
            </w:r>
          </w:p>
        </w:tc>
      </w:tr>
      <w:tr w:rsidR="00715AB1" w14:paraId="31C73C54" w14:textId="77777777" w:rsidTr="00ED335D">
        <w:tc>
          <w:tcPr>
            <w:tcW w:w="488" w:type="pct"/>
          </w:tcPr>
          <w:p w14:paraId="467BC5CD" w14:textId="77777777" w:rsidR="00715AB1" w:rsidRDefault="00715AB1" w:rsidP="00322755">
            <w:pPr>
              <w:pStyle w:val="TableText"/>
              <w:numPr>
                <w:ilvl w:val="0"/>
                <w:numId w:val="26"/>
              </w:numPr>
              <w:jc w:val="both"/>
            </w:pPr>
          </w:p>
        </w:tc>
        <w:tc>
          <w:tcPr>
            <w:tcW w:w="2740" w:type="pct"/>
            <w:vAlign w:val="center"/>
          </w:tcPr>
          <w:p w14:paraId="1560178D" w14:textId="77777777" w:rsidR="00715AB1" w:rsidRDefault="00715AB1" w:rsidP="00715AB1">
            <w:pPr>
              <w:pStyle w:val="TableText"/>
            </w:pPr>
            <w:r>
              <w:t>Add Notes on a Loan</w:t>
            </w:r>
          </w:p>
        </w:tc>
        <w:tc>
          <w:tcPr>
            <w:tcW w:w="1772" w:type="pct"/>
          </w:tcPr>
          <w:p w14:paraId="5FE365DA" w14:textId="5B8D9D69" w:rsidR="00715AB1" w:rsidRPr="0024149C" w:rsidRDefault="00715AB1" w:rsidP="00715AB1">
            <w:pPr>
              <w:pStyle w:val="TableText"/>
              <w:jc w:val="center"/>
              <w:rPr>
                <w:rStyle w:val="CrossRef"/>
              </w:rPr>
            </w:pPr>
            <w:r w:rsidRPr="00AA7685">
              <w:rPr>
                <w:rStyle w:val="CrossRef"/>
              </w:rPr>
              <w:t>6 General Servicing Assigned</w:t>
            </w:r>
          </w:p>
        </w:tc>
      </w:tr>
      <w:tr w:rsidR="00715AB1" w14:paraId="03238B8F" w14:textId="77777777" w:rsidTr="00ED335D">
        <w:tc>
          <w:tcPr>
            <w:tcW w:w="488" w:type="pct"/>
          </w:tcPr>
          <w:p w14:paraId="43623E14" w14:textId="77777777" w:rsidR="00715AB1" w:rsidRDefault="00715AB1" w:rsidP="00322755">
            <w:pPr>
              <w:pStyle w:val="TableText"/>
              <w:numPr>
                <w:ilvl w:val="0"/>
                <w:numId w:val="26"/>
              </w:numPr>
              <w:jc w:val="both"/>
            </w:pPr>
          </w:p>
        </w:tc>
        <w:tc>
          <w:tcPr>
            <w:tcW w:w="2740" w:type="pct"/>
            <w:vAlign w:val="center"/>
          </w:tcPr>
          <w:p w14:paraId="2AF45DC2" w14:textId="77777777" w:rsidR="00715AB1" w:rsidRDefault="00715AB1" w:rsidP="00715AB1">
            <w:pPr>
              <w:pStyle w:val="TableText"/>
            </w:pPr>
            <w:r>
              <w:t>Add Alerts on a Loan</w:t>
            </w:r>
          </w:p>
        </w:tc>
        <w:tc>
          <w:tcPr>
            <w:tcW w:w="1772" w:type="pct"/>
          </w:tcPr>
          <w:p w14:paraId="351BB60B" w14:textId="62DCA0B5" w:rsidR="00715AB1" w:rsidRPr="0024149C" w:rsidRDefault="00715AB1" w:rsidP="00715AB1">
            <w:pPr>
              <w:pStyle w:val="TableText"/>
              <w:jc w:val="center"/>
              <w:rPr>
                <w:rStyle w:val="CrossRef"/>
              </w:rPr>
            </w:pPr>
            <w:r w:rsidRPr="00AA7685">
              <w:rPr>
                <w:rStyle w:val="CrossRef"/>
              </w:rPr>
              <w:t>6 General Servicing Assigned</w:t>
            </w:r>
          </w:p>
        </w:tc>
      </w:tr>
      <w:tr w:rsidR="00715AB1" w14:paraId="40C962A9" w14:textId="77777777" w:rsidTr="00ED335D">
        <w:tc>
          <w:tcPr>
            <w:tcW w:w="488" w:type="pct"/>
          </w:tcPr>
          <w:p w14:paraId="05AD8BF9" w14:textId="77777777" w:rsidR="00715AB1" w:rsidRDefault="00715AB1" w:rsidP="00322755">
            <w:pPr>
              <w:pStyle w:val="TableText"/>
              <w:numPr>
                <w:ilvl w:val="0"/>
                <w:numId w:val="26"/>
              </w:numPr>
              <w:jc w:val="both"/>
            </w:pPr>
          </w:p>
        </w:tc>
        <w:tc>
          <w:tcPr>
            <w:tcW w:w="2740" w:type="pct"/>
            <w:vAlign w:val="center"/>
          </w:tcPr>
          <w:p w14:paraId="6DDF8A93" w14:textId="77777777" w:rsidR="00715AB1" w:rsidRDefault="00715AB1" w:rsidP="00715AB1">
            <w:pPr>
              <w:pStyle w:val="TableText"/>
            </w:pPr>
            <w:r>
              <w:t>View Notes Transaction Status</w:t>
            </w:r>
          </w:p>
        </w:tc>
        <w:tc>
          <w:tcPr>
            <w:tcW w:w="1772" w:type="pct"/>
          </w:tcPr>
          <w:p w14:paraId="6CCE48BD" w14:textId="450E183F" w:rsidR="00715AB1" w:rsidRPr="0024149C" w:rsidRDefault="00715AB1" w:rsidP="00715AB1">
            <w:pPr>
              <w:pStyle w:val="TableText"/>
              <w:jc w:val="center"/>
              <w:rPr>
                <w:rStyle w:val="CrossRef"/>
              </w:rPr>
            </w:pPr>
            <w:r w:rsidRPr="00AA7685">
              <w:rPr>
                <w:rStyle w:val="CrossRef"/>
              </w:rPr>
              <w:t>6 General Servicing Assigned</w:t>
            </w:r>
          </w:p>
        </w:tc>
      </w:tr>
      <w:tr w:rsidR="00A95452" w14:paraId="3497258A" w14:textId="77777777" w:rsidTr="00ED335D">
        <w:tc>
          <w:tcPr>
            <w:tcW w:w="488" w:type="pct"/>
          </w:tcPr>
          <w:p w14:paraId="1A85AA29" w14:textId="77777777" w:rsidR="00A95452" w:rsidRDefault="00A95452" w:rsidP="00322755">
            <w:pPr>
              <w:pStyle w:val="TableText"/>
              <w:numPr>
                <w:ilvl w:val="0"/>
                <w:numId w:val="26"/>
              </w:numPr>
              <w:jc w:val="both"/>
            </w:pPr>
          </w:p>
        </w:tc>
        <w:tc>
          <w:tcPr>
            <w:tcW w:w="2740" w:type="pct"/>
            <w:vAlign w:val="center"/>
          </w:tcPr>
          <w:p w14:paraId="14DDB50C" w14:textId="3B0DA0D3" w:rsidR="00A95452" w:rsidRDefault="00A95452" w:rsidP="00490F05">
            <w:pPr>
              <w:pStyle w:val="TableText"/>
            </w:pPr>
            <w:r>
              <w:t>Create and Edit Repayment Plan</w:t>
            </w:r>
          </w:p>
        </w:tc>
        <w:tc>
          <w:tcPr>
            <w:tcW w:w="1772" w:type="pct"/>
            <w:vAlign w:val="center"/>
          </w:tcPr>
          <w:p w14:paraId="18775225" w14:textId="48C4F038" w:rsidR="00A95452" w:rsidRPr="0024149C" w:rsidRDefault="00715AB1" w:rsidP="00FE5F81">
            <w:pPr>
              <w:pStyle w:val="TableText"/>
              <w:jc w:val="center"/>
              <w:rPr>
                <w:rStyle w:val="CrossRef"/>
              </w:rPr>
            </w:pPr>
            <w:r>
              <w:rPr>
                <w:rStyle w:val="CrossRef"/>
              </w:rPr>
              <w:t xml:space="preserve">6 </w:t>
            </w:r>
            <w:r w:rsidRPr="000E3D8E">
              <w:rPr>
                <w:rStyle w:val="CrossRef"/>
              </w:rPr>
              <w:t>General Servicing Assigned</w:t>
            </w:r>
          </w:p>
        </w:tc>
      </w:tr>
      <w:tr w:rsidR="00715AB1" w14:paraId="144C94D3" w14:textId="77777777" w:rsidTr="00ED335D">
        <w:tc>
          <w:tcPr>
            <w:tcW w:w="488" w:type="pct"/>
          </w:tcPr>
          <w:p w14:paraId="08DACBBC" w14:textId="77777777" w:rsidR="00715AB1" w:rsidRDefault="00715AB1" w:rsidP="00322755">
            <w:pPr>
              <w:pStyle w:val="TableText"/>
              <w:numPr>
                <w:ilvl w:val="0"/>
                <w:numId w:val="26"/>
              </w:numPr>
              <w:jc w:val="both"/>
            </w:pPr>
          </w:p>
        </w:tc>
        <w:tc>
          <w:tcPr>
            <w:tcW w:w="2740" w:type="pct"/>
            <w:vAlign w:val="center"/>
          </w:tcPr>
          <w:p w14:paraId="4CC692B5" w14:textId="77777777" w:rsidR="00715AB1" w:rsidRDefault="00715AB1" w:rsidP="00715AB1">
            <w:pPr>
              <w:pStyle w:val="TableText"/>
            </w:pPr>
            <w:r>
              <w:t>Approve Preservation and Protection Expenses</w:t>
            </w:r>
          </w:p>
        </w:tc>
        <w:tc>
          <w:tcPr>
            <w:tcW w:w="1772" w:type="pct"/>
          </w:tcPr>
          <w:p w14:paraId="3A70CBF0" w14:textId="46406B30" w:rsidR="00715AB1" w:rsidRPr="0024149C" w:rsidRDefault="00715AB1" w:rsidP="00715AB1">
            <w:pPr>
              <w:pStyle w:val="TableText"/>
              <w:jc w:val="center"/>
              <w:rPr>
                <w:rStyle w:val="CrossRef"/>
              </w:rPr>
            </w:pPr>
            <w:r w:rsidRPr="00E122A2">
              <w:rPr>
                <w:rStyle w:val="CrossRef"/>
              </w:rPr>
              <w:t>7 Timelines</w:t>
            </w:r>
          </w:p>
        </w:tc>
      </w:tr>
      <w:tr w:rsidR="00715AB1" w14:paraId="0EC00652" w14:textId="77777777" w:rsidTr="00ED335D">
        <w:tc>
          <w:tcPr>
            <w:tcW w:w="488" w:type="pct"/>
          </w:tcPr>
          <w:p w14:paraId="379146DD" w14:textId="77777777" w:rsidR="00715AB1" w:rsidRDefault="00715AB1" w:rsidP="00322755">
            <w:pPr>
              <w:pStyle w:val="TableText"/>
              <w:numPr>
                <w:ilvl w:val="0"/>
                <w:numId w:val="26"/>
              </w:numPr>
              <w:jc w:val="both"/>
            </w:pPr>
          </w:p>
        </w:tc>
        <w:tc>
          <w:tcPr>
            <w:tcW w:w="2740" w:type="pct"/>
            <w:vAlign w:val="center"/>
          </w:tcPr>
          <w:p w14:paraId="5B5852F1" w14:textId="77777777" w:rsidR="00715AB1" w:rsidRPr="00C32F8D" w:rsidRDefault="00715AB1" w:rsidP="00715AB1">
            <w:pPr>
              <w:pStyle w:val="TableText"/>
            </w:pPr>
            <w:r>
              <w:t xml:space="preserve">Approve/Deny </w:t>
            </w:r>
            <w:r w:rsidRPr="00C32F8D">
              <w:t>Partial Release</w:t>
            </w:r>
          </w:p>
        </w:tc>
        <w:tc>
          <w:tcPr>
            <w:tcW w:w="1772" w:type="pct"/>
          </w:tcPr>
          <w:p w14:paraId="5D1877FD" w14:textId="305CD7EC" w:rsidR="00715AB1" w:rsidRPr="0024149C" w:rsidRDefault="00715AB1" w:rsidP="00715AB1">
            <w:pPr>
              <w:pStyle w:val="TableText"/>
              <w:jc w:val="center"/>
              <w:rPr>
                <w:rStyle w:val="CrossRef"/>
              </w:rPr>
            </w:pPr>
            <w:r w:rsidRPr="00E122A2">
              <w:rPr>
                <w:rStyle w:val="CrossRef"/>
              </w:rPr>
              <w:t>7 Timelines</w:t>
            </w:r>
          </w:p>
        </w:tc>
      </w:tr>
      <w:tr w:rsidR="00715AB1" w14:paraId="5797E5F5" w14:textId="77777777" w:rsidTr="00ED335D">
        <w:tc>
          <w:tcPr>
            <w:tcW w:w="488" w:type="pct"/>
          </w:tcPr>
          <w:p w14:paraId="77BF305B" w14:textId="77777777" w:rsidR="00715AB1" w:rsidRDefault="00715AB1" w:rsidP="00322755">
            <w:pPr>
              <w:pStyle w:val="TableText"/>
              <w:numPr>
                <w:ilvl w:val="0"/>
                <w:numId w:val="26"/>
              </w:numPr>
              <w:jc w:val="both"/>
            </w:pPr>
          </w:p>
        </w:tc>
        <w:tc>
          <w:tcPr>
            <w:tcW w:w="2740" w:type="pct"/>
            <w:vAlign w:val="center"/>
          </w:tcPr>
          <w:p w14:paraId="7CAF1894" w14:textId="77777777" w:rsidR="00715AB1" w:rsidRPr="00C32F8D" w:rsidRDefault="00715AB1" w:rsidP="00715AB1">
            <w:pPr>
              <w:pStyle w:val="TableText"/>
            </w:pPr>
            <w:r>
              <w:t xml:space="preserve">Approve/Deny </w:t>
            </w:r>
            <w:r w:rsidRPr="00C32F8D">
              <w:t>Consent of Lienholder</w:t>
            </w:r>
          </w:p>
        </w:tc>
        <w:tc>
          <w:tcPr>
            <w:tcW w:w="1772" w:type="pct"/>
          </w:tcPr>
          <w:p w14:paraId="400D4188" w14:textId="74D43726" w:rsidR="00715AB1" w:rsidRPr="0024149C" w:rsidRDefault="00715AB1" w:rsidP="00715AB1">
            <w:pPr>
              <w:pStyle w:val="TableText"/>
              <w:jc w:val="center"/>
              <w:rPr>
                <w:rStyle w:val="CrossRef"/>
              </w:rPr>
            </w:pPr>
            <w:r w:rsidRPr="00E122A2">
              <w:rPr>
                <w:rStyle w:val="CrossRef"/>
              </w:rPr>
              <w:t>7 Timelines</w:t>
            </w:r>
          </w:p>
        </w:tc>
      </w:tr>
      <w:tr w:rsidR="00715AB1" w14:paraId="27552980" w14:textId="77777777" w:rsidTr="00ED335D">
        <w:tc>
          <w:tcPr>
            <w:tcW w:w="488" w:type="pct"/>
          </w:tcPr>
          <w:p w14:paraId="58F625F0" w14:textId="77777777" w:rsidR="00715AB1" w:rsidRDefault="00715AB1" w:rsidP="00322755">
            <w:pPr>
              <w:pStyle w:val="TableText"/>
              <w:numPr>
                <w:ilvl w:val="0"/>
                <w:numId w:val="26"/>
              </w:numPr>
              <w:jc w:val="both"/>
            </w:pPr>
          </w:p>
        </w:tc>
        <w:tc>
          <w:tcPr>
            <w:tcW w:w="2740" w:type="pct"/>
            <w:vAlign w:val="center"/>
          </w:tcPr>
          <w:p w14:paraId="761A465F" w14:textId="77777777" w:rsidR="00715AB1" w:rsidRDefault="00715AB1" w:rsidP="00715AB1">
            <w:pPr>
              <w:pStyle w:val="TableText"/>
            </w:pPr>
            <w:r>
              <w:t xml:space="preserve">Approve Attorney Assignment on </w:t>
            </w:r>
            <w:r w:rsidRPr="00C32F8D">
              <w:t>Loss Mitigation - Pre-Foreclosure</w:t>
            </w:r>
          </w:p>
        </w:tc>
        <w:tc>
          <w:tcPr>
            <w:tcW w:w="1772" w:type="pct"/>
          </w:tcPr>
          <w:p w14:paraId="555E8D07" w14:textId="0C549269" w:rsidR="00715AB1" w:rsidRPr="0024149C" w:rsidRDefault="00715AB1" w:rsidP="00715AB1">
            <w:pPr>
              <w:pStyle w:val="TableText"/>
              <w:jc w:val="center"/>
              <w:rPr>
                <w:rStyle w:val="CrossRef"/>
              </w:rPr>
            </w:pPr>
            <w:r w:rsidRPr="00E122A2">
              <w:rPr>
                <w:rStyle w:val="CrossRef"/>
              </w:rPr>
              <w:t>7 Timelines</w:t>
            </w:r>
          </w:p>
        </w:tc>
      </w:tr>
      <w:tr w:rsidR="00715AB1" w14:paraId="2EBF431A" w14:textId="77777777" w:rsidTr="00ED335D">
        <w:tc>
          <w:tcPr>
            <w:tcW w:w="488" w:type="pct"/>
          </w:tcPr>
          <w:p w14:paraId="0925D2D1" w14:textId="77777777" w:rsidR="00715AB1" w:rsidRDefault="00715AB1" w:rsidP="00322755">
            <w:pPr>
              <w:pStyle w:val="TableText"/>
              <w:numPr>
                <w:ilvl w:val="0"/>
                <w:numId w:val="26"/>
              </w:numPr>
              <w:jc w:val="both"/>
            </w:pPr>
          </w:p>
        </w:tc>
        <w:tc>
          <w:tcPr>
            <w:tcW w:w="2740" w:type="pct"/>
            <w:vAlign w:val="center"/>
          </w:tcPr>
          <w:p w14:paraId="0B156210" w14:textId="77777777" w:rsidR="00715AB1" w:rsidRPr="00C32F8D" w:rsidRDefault="00715AB1" w:rsidP="00715AB1">
            <w:pPr>
              <w:pStyle w:val="TableText"/>
            </w:pPr>
            <w:r>
              <w:t xml:space="preserve">Approve/Deny </w:t>
            </w:r>
            <w:r w:rsidRPr="00C32F8D">
              <w:t>Loss Mitigation - Short Sale</w:t>
            </w:r>
          </w:p>
        </w:tc>
        <w:tc>
          <w:tcPr>
            <w:tcW w:w="1772" w:type="pct"/>
          </w:tcPr>
          <w:p w14:paraId="4884EE85" w14:textId="23818550" w:rsidR="00715AB1" w:rsidRPr="0024149C" w:rsidRDefault="00715AB1" w:rsidP="00715AB1">
            <w:pPr>
              <w:pStyle w:val="TableText"/>
              <w:jc w:val="center"/>
              <w:rPr>
                <w:rStyle w:val="CrossRef"/>
              </w:rPr>
            </w:pPr>
            <w:r w:rsidRPr="00E122A2">
              <w:rPr>
                <w:rStyle w:val="CrossRef"/>
              </w:rPr>
              <w:t>7 Timelines</w:t>
            </w:r>
          </w:p>
        </w:tc>
      </w:tr>
      <w:tr w:rsidR="00715AB1" w14:paraId="15E189C1" w14:textId="77777777" w:rsidTr="00ED335D">
        <w:tc>
          <w:tcPr>
            <w:tcW w:w="488" w:type="pct"/>
          </w:tcPr>
          <w:p w14:paraId="7A7E0DAA" w14:textId="77777777" w:rsidR="00715AB1" w:rsidRDefault="00715AB1" w:rsidP="00322755">
            <w:pPr>
              <w:pStyle w:val="TableText"/>
              <w:numPr>
                <w:ilvl w:val="0"/>
                <w:numId w:val="26"/>
              </w:numPr>
              <w:jc w:val="both"/>
            </w:pPr>
          </w:p>
        </w:tc>
        <w:tc>
          <w:tcPr>
            <w:tcW w:w="2740" w:type="pct"/>
            <w:vAlign w:val="center"/>
          </w:tcPr>
          <w:p w14:paraId="50DF2F10" w14:textId="77777777" w:rsidR="00715AB1" w:rsidRPr="00C32F8D" w:rsidRDefault="00715AB1" w:rsidP="00715AB1">
            <w:pPr>
              <w:pStyle w:val="TableText"/>
            </w:pPr>
            <w:r>
              <w:t xml:space="preserve">Approve/Deny </w:t>
            </w:r>
            <w:r w:rsidRPr="00C32F8D">
              <w:t>Write-Off Review</w:t>
            </w:r>
          </w:p>
        </w:tc>
        <w:tc>
          <w:tcPr>
            <w:tcW w:w="1772" w:type="pct"/>
          </w:tcPr>
          <w:p w14:paraId="0AF28B95" w14:textId="3AE40642" w:rsidR="00715AB1" w:rsidRPr="0024149C" w:rsidRDefault="00715AB1" w:rsidP="00715AB1">
            <w:pPr>
              <w:pStyle w:val="TableText"/>
              <w:jc w:val="center"/>
              <w:rPr>
                <w:rStyle w:val="CrossRef"/>
              </w:rPr>
            </w:pPr>
            <w:r w:rsidRPr="00E122A2">
              <w:rPr>
                <w:rStyle w:val="CrossRef"/>
              </w:rPr>
              <w:t>7 Timelines</w:t>
            </w:r>
          </w:p>
        </w:tc>
      </w:tr>
      <w:tr w:rsidR="00715AB1" w14:paraId="55404B63" w14:textId="77777777" w:rsidTr="00ED335D">
        <w:tc>
          <w:tcPr>
            <w:tcW w:w="488" w:type="pct"/>
          </w:tcPr>
          <w:p w14:paraId="6A67C772" w14:textId="77777777" w:rsidR="00715AB1" w:rsidRDefault="00715AB1" w:rsidP="00322755">
            <w:pPr>
              <w:pStyle w:val="TableText"/>
              <w:numPr>
                <w:ilvl w:val="0"/>
                <w:numId w:val="26"/>
              </w:numPr>
              <w:jc w:val="both"/>
            </w:pPr>
          </w:p>
        </w:tc>
        <w:tc>
          <w:tcPr>
            <w:tcW w:w="2740" w:type="pct"/>
            <w:vAlign w:val="center"/>
          </w:tcPr>
          <w:p w14:paraId="2A5B4DA9" w14:textId="77777777" w:rsidR="00715AB1" w:rsidRPr="00C32F8D" w:rsidRDefault="00715AB1" w:rsidP="00715AB1">
            <w:pPr>
              <w:pStyle w:val="TableText"/>
            </w:pPr>
            <w:r>
              <w:t xml:space="preserve">Approve </w:t>
            </w:r>
            <w:r w:rsidRPr="00C32F8D">
              <w:t xml:space="preserve">Assignment </w:t>
            </w:r>
            <w:r>
              <w:t xml:space="preserve">Pre- </w:t>
            </w:r>
            <w:r w:rsidRPr="00C32F8D">
              <w:t>Repurchase</w:t>
            </w:r>
            <w:r>
              <w:t xml:space="preserve"> and Repurchase</w:t>
            </w:r>
          </w:p>
        </w:tc>
        <w:tc>
          <w:tcPr>
            <w:tcW w:w="1772" w:type="pct"/>
          </w:tcPr>
          <w:p w14:paraId="3E336897" w14:textId="58D0F4A8" w:rsidR="00715AB1" w:rsidRPr="0024149C" w:rsidRDefault="00715AB1" w:rsidP="00715AB1">
            <w:pPr>
              <w:pStyle w:val="TableText"/>
              <w:jc w:val="center"/>
              <w:rPr>
                <w:rStyle w:val="CrossRef"/>
              </w:rPr>
            </w:pPr>
            <w:r w:rsidRPr="00E122A2">
              <w:rPr>
                <w:rStyle w:val="CrossRef"/>
              </w:rPr>
              <w:t>7 Timelines</w:t>
            </w:r>
          </w:p>
        </w:tc>
      </w:tr>
      <w:tr w:rsidR="00A95452" w14:paraId="5026BCF1" w14:textId="77777777" w:rsidTr="00ED335D">
        <w:tc>
          <w:tcPr>
            <w:tcW w:w="488" w:type="pct"/>
          </w:tcPr>
          <w:p w14:paraId="1E98E956" w14:textId="77777777" w:rsidR="00A95452" w:rsidRDefault="00A95452" w:rsidP="00322755">
            <w:pPr>
              <w:pStyle w:val="TableText"/>
              <w:numPr>
                <w:ilvl w:val="0"/>
                <w:numId w:val="26"/>
              </w:numPr>
              <w:jc w:val="both"/>
            </w:pPr>
          </w:p>
        </w:tc>
        <w:tc>
          <w:tcPr>
            <w:tcW w:w="2740" w:type="pct"/>
            <w:vAlign w:val="center"/>
          </w:tcPr>
          <w:p w14:paraId="6B3C4FF2" w14:textId="77777777" w:rsidR="00A95452" w:rsidRDefault="00A95452" w:rsidP="00490F05">
            <w:pPr>
              <w:pStyle w:val="TableText"/>
            </w:pPr>
            <w:r>
              <w:t>View Assigned Notes Report</w:t>
            </w:r>
          </w:p>
        </w:tc>
        <w:tc>
          <w:tcPr>
            <w:tcW w:w="1772" w:type="pct"/>
          </w:tcPr>
          <w:p w14:paraId="74C1F6D2" w14:textId="6346B356" w:rsidR="00A95452" w:rsidRPr="0024149C" w:rsidRDefault="00715AB1" w:rsidP="00FE5F81">
            <w:pPr>
              <w:pStyle w:val="TableText"/>
              <w:jc w:val="center"/>
              <w:rPr>
                <w:rStyle w:val="CrossRef"/>
              </w:rPr>
            </w:pPr>
            <w:r>
              <w:rPr>
                <w:rStyle w:val="CrossRef"/>
              </w:rPr>
              <w:t>9 Reports</w:t>
            </w:r>
          </w:p>
        </w:tc>
      </w:tr>
      <w:tr w:rsidR="00A95452" w14:paraId="6E41F08E" w14:textId="77777777" w:rsidTr="00ED335D">
        <w:tc>
          <w:tcPr>
            <w:tcW w:w="488" w:type="pct"/>
          </w:tcPr>
          <w:p w14:paraId="792B3D8B" w14:textId="77777777" w:rsidR="00A95452" w:rsidRDefault="00A95452" w:rsidP="00322755">
            <w:pPr>
              <w:pStyle w:val="TableText"/>
              <w:numPr>
                <w:ilvl w:val="0"/>
                <w:numId w:val="26"/>
              </w:numPr>
              <w:jc w:val="both"/>
            </w:pPr>
          </w:p>
        </w:tc>
        <w:tc>
          <w:tcPr>
            <w:tcW w:w="2740" w:type="pct"/>
            <w:vAlign w:val="center"/>
          </w:tcPr>
          <w:p w14:paraId="0AE4EF17" w14:textId="77777777" w:rsidR="00A95452" w:rsidRDefault="00A95452" w:rsidP="00490F05">
            <w:pPr>
              <w:pStyle w:val="TableText"/>
            </w:pPr>
            <w:r>
              <w:t>View Management and Budgetary Reports</w:t>
            </w:r>
          </w:p>
        </w:tc>
        <w:tc>
          <w:tcPr>
            <w:tcW w:w="1772" w:type="pct"/>
          </w:tcPr>
          <w:p w14:paraId="3AD73CBD" w14:textId="2A5AD012" w:rsidR="00A95452" w:rsidRPr="0024149C" w:rsidRDefault="00715AB1" w:rsidP="00FE5F81">
            <w:pPr>
              <w:pStyle w:val="TableText"/>
              <w:jc w:val="center"/>
              <w:rPr>
                <w:rStyle w:val="CrossRef"/>
              </w:rPr>
            </w:pPr>
            <w:r>
              <w:rPr>
                <w:rStyle w:val="CrossRef"/>
              </w:rPr>
              <w:t>9 Reports</w:t>
            </w:r>
          </w:p>
        </w:tc>
      </w:tr>
    </w:tbl>
    <w:p w14:paraId="72B665E1" w14:textId="23884A44" w:rsidR="00F366B7" w:rsidRDefault="00F366B7" w:rsidP="001879BA">
      <w:pPr>
        <w:pStyle w:val="TableCaption"/>
      </w:pPr>
      <w:bookmarkStart w:id="476" w:name="_Toc314738105"/>
      <w:bookmarkStart w:id="477" w:name="_Toc90643758"/>
      <w:bookmarkStart w:id="478" w:name="_Toc23016374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3</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t xml:space="preserve">: HUD NSC </w:t>
      </w:r>
      <w:r w:rsidR="005B1644">
        <w:t xml:space="preserve">Staff </w:t>
      </w:r>
      <w:r>
        <w:t>User Group Crosswalk</w:t>
      </w:r>
      <w:bookmarkEnd w:id="476"/>
      <w:bookmarkEnd w:id="477"/>
      <w:bookmarkEnd w:id="478"/>
    </w:p>
    <w:p w14:paraId="71DF5A24" w14:textId="77777777" w:rsidR="0024149C" w:rsidRDefault="0024149C" w:rsidP="00F874DE">
      <w:pPr>
        <w:jc w:val="both"/>
      </w:pPr>
    </w:p>
    <w:p w14:paraId="51A04DA4" w14:textId="672EB8D6" w:rsidR="0024149C" w:rsidRDefault="0024149C" w:rsidP="00F874DE">
      <w:pPr>
        <w:jc w:val="both"/>
        <w:sectPr w:rsidR="0024149C" w:rsidSect="00AB6A5E">
          <w:headerReference w:type="default" r:id="rId61"/>
          <w:pgSz w:w="12240" w:h="15840"/>
          <w:pgMar w:top="1440" w:right="1440" w:bottom="1440" w:left="1440" w:header="720" w:footer="720" w:gutter="0"/>
          <w:pgNumType w:start="1" w:chapStyle="1"/>
          <w:cols w:space="720"/>
          <w:docGrid w:linePitch="360"/>
        </w:sectPr>
      </w:pPr>
    </w:p>
    <w:p w14:paraId="5C935BBE" w14:textId="670E723E" w:rsidR="0063532A" w:rsidRPr="001879BA" w:rsidRDefault="0063532A" w:rsidP="001879BA">
      <w:pPr>
        <w:pStyle w:val="Chapterbreak"/>
        <w:sectPr w:rsidR="0063532A" w:rsidRPr="001879BA" w:rsidSect="00AB6A5E">
          <w:headerReference w:type="default" r:id="rId62"/>
          <w:headerReference w:type="first" r:id="rId63"/>
          <w:pgSz w:w="12240" w:h="15840"/>
          <w:pgMar w:top="1440" w:right="1440" w:bottom="1440" w:left="1440" w:header="720" w:footer="720" w:gutter="0"/>
          <w:cols w:space="720"/>
          <w:vAlign w:val="center"/>
          <w:titlePg/>
          <w:docGrid w:linePitch="360"/>
        </w:sectPr>
      </w:pPr>
      <w:bookmarkStart w:id="479" w:name="_Toc315633766"/>
      <w:r w:rsidRPr="001879BA">
        <w:t xml:space="preserve">CHAPTER 4: LOAN </w:t>
      </w:r>
      <w:r w:rsidR="002D0E8A" w:rsidRPr="001879BA">
        <w:t>SETUP</w:t>
      </w:r>
      <w:bookmarkEnd w:id="479"/>
    </w:p>
    <w:p w14:paraId="1466643A" w14:textId="47AC6308" w:rsidR="0073588A" w:rsidRDefault="00C37498" w:rsidP="00F874DE">
      <w:pPr>
        <w:pStyle w:val="Heading1"/>
        <w:jc w:val="both"/>
      </w:pPr>
      <w:bookmarkStart w:id="480" w:name="_Ref313602902"/>
      <w:bookmarkStart w:id="481" w:name="_Toc314660628"/>
      <w:bookmarkStart w:id="482" w:name="_Toc11334565"/>
      <w:bookmarkStart w:id="483" w:name="_Toc74051782"/>
      <w:bookmarkStart w:id="484" w:name="_Toc90643167"/>
      <w:bookmarkStart w:id="485" w:name="_Toc230163058"/>
      <w:r>
        <w:t xml:space="preserve">LOAN </w:t>
      </w:r>
      <w:r w:rsidR="006F278E">
        <w:t>SETUP</w:t>
      </w:r>
      <w:bookmarkEnd w:id="480"/>
      <w:bookmarkEnd w:id="481"/>
      <w:bookmarkEnd w:id="482"/>
      <w:bookmarkEnd w:id="483"/>
      <w:bookmarkEnd w:id="484"/>
      <w:bookmarkEnd w:id="485"/>
    </w:p>
    <w:p w14:paraId="371FD1DF" w14:textId="389DD297" w:rsidR="00F25A16" w:rsidRDefault="003411EA" w:rsidP="001879BA">
      <w:pPr>
        <w:pStyle w:val="BodyText"/>
      </w:pPr>
      <w:r>
        <w:t xml:space="preserve">This chapter </w:t>
      </w:r>
      <w:r w:rsidR="005C1515">
        <w:t>discusses</w:t>
      </w:r>
      <w:r w:rsidR="002672D3">
        <w:t xml:space="preserve"> loan </w:t>
      </w:r>
      <w:r w:rsidR="00AE605C">
        <w:t>setup</w:t>
      </w:r>
      <w:r w:rsidR="00383772">
        <w:t>, IMIP collection and refund processes.</w:t>
      </w:r>
    </w:p>
    <w:p w14:paraId="266C7942" w14:textId="4AEDE87C" w:rsidR="00525994" w:rsidRPr="00006EC7" w:rsidRDefault="00525994" w:rsidP="006C3C3F">
      <w:pPr>
        <w:pStyle w:val="BodyText"/>
        <w:numPr>
          <w:ilvl w:val="0"/>
          <w:numId w:val="39"/>
        </w:numPr>
        <w:rPr>
          <w:rStyle w:val="CrossRef"/>
        </w:rPr>
      </w:pPr>
      <w:r w:rsidRPr="00525994">
        <w:rPr>
          <w:rStyle w:val="CrossRef"/>
        </w:rPr>
        <w:t>Loan Setup Overview</w:t>
      </w:r>
      <w:r w:rsidR="001921C4">
        <w:rPr>
          <w:rStyle w:val="CrossRef"/>
        </w:rPr>
        <w:t xml:space="preserve"> Process</w:t>
      </w:r>
    </w:p>
    <w:p w14:paraId="473CFD5C" w14:textId="1F31210B" w:rsidR="00525994" w:rsidRPr="00006EC7" w:rsidRDefault="00006EC7" w:rsidP="006C3C3F">
      <w:pPr>
        <w:pStyle w:val="UnorderedListIndent"/>
        <w:numPr>
          <w:ilvl w:val="1"/>
          <w:numId w:val="39"/>
        </w:numPr>
        <w:jc w:val="both"/>
        <w:rPr>
          <w:b/>
        </w:rPr>
      </w:pPr>
      <w:r>
        <w:rPr>
          <w:rStyle w:val="CrossRef"/>
        </w:rPr>
        <w:t>Manual P</w:t>
      </w:r>
      <w:r w:rsidR="001921C4" w:rsidRPr="00006EC7">
        <w:rPr>
          <w:rStyle w:val="CrossRef"/>
        </w:rPr>
        <w:t>rocess</w:t>
      </w:r>
    </w:p>
    <w:p w14:paraId="0B7DED86" w14:textId="59CCDF34" w:rsidR="00006EC7" w:rsidRPr="00006EC7" w:rsidRDefault="00006EC7" w:rsidP="006C3C3F">
      <w:pPr>
        <w:pStyle w:val="UnorderedListIndent"/>
        <w:numPr>
          <w:ilvl w:val="1"/>
          <w:numId w:val="39"/>
        </w:numPr>
        <w:jc w:val="both"/>
        <w:rPr>
          <w:b/>
        </w:rPr>
      </w:pPr>
      <w:r>
        <w:rPr>
          <w:rStyle w:val="CrossRef"/>
        </w:rPr>
        <w:t>B2G P</w:t>
      </w:r>
      <w:r w:rsidRPr="00006EC7">
        <w:rPr>
          <w:rStyle w:val="CrossRef"/>
        </w:rPr>
        <w:t>rocess</w:t>
      </w:r>
    </w:p>
    <w:p w14:paraId="09D09F5D" w14:textId="649EE7DE" w:rsidR="00525994" w:rsidRPr="00006EC7" w:rsidRDefault="00525994" w:rsidP="006C3C3F">
      <w:pPr>
        <w:pStyle w:val="BodyText"/>
        <w:numPr>
          <w:ilvl w:val="0"/>
          <w:numId w:val="39"/>
        </w:numPr>
        <w:rPr>
          <w:rStyle w:val="CrossRef"/>
        </w:rPr>
      </w:pPr>
      <w:r w:rsidRPr="00525994">
        <w:rPr>
          <w:rStyle w:val="CrossRef"/>
        </w:rPr>
        <w:t>IMIP Collection</w:t>
      </w:r>
    </w:p>
    <w:p w14:paraId="237E5B06" w14:textId="77777777" w:rsidR="00525994" w:rsidRPr="00006EC7" w:rsidRDefault="00525994" w:rsidP="006C3C3F">
      <w:pPr>
        <w:pStyle w:val="BodyText"/>
        <w:numPr>
          <w:ilvl w:val="0"/>
          <w:numId w:val="39"/>
        </w:numPr>
        <w:rPr>
          <w:rStyle w:val="CrossRef"/>
        </w:rPr>
      </w:pPr>
      <w:r w:rsidRPr="00525994">
        <w:rPr>
          <w:rStyle w:val="CrossRef"/>
        </w:rPr>
        <w:t>Refunds</w:t>
      </w:r>
    </w:p>
    <w:p w14:paraId="4176BD69" w14:textId="77777777" w:rsidR="00525994" w:rsidRPr="00006EC7" w:rsidRDefault="00525994" w:rsidP="006C3C3F">
      <w:pPr>
        <w:pStyle w:val="UnorderedListIndent"/>
        <w:numPr>
          <w:ilvl w:val="1"/>
          <w:numId w:val="39"/>
        </w:numPr>
        <w:jc w:val="both"/>
        <w:rPr>
          <w:rStyle w:val="CrossRef"/>
        </w:rPr>
      </w:pPr>
      <w:r w:rsidRPr="00006EC7">
        <w:rPr>
          <w:rStyle w:val="CrossRef"/>
        </w:rPr>
        <w:t>IMIP</w:t>
      </w:r>
    </w:p>
    <w:p w14:paraId="75420824" w14:textId="460B947E" w:rsidR="00525994" w:rsidRPr="00006EC7" w:rsidRDefault="00525994" w:rsidP="006C3C3F">
      <w:pPr>
        <w:pStyle w:val="UnorderedListIndent"/>
        <w:numPr>
          <w:ilvl w:val="1"/>
          <w:numId w:val="39"/>
        </w:numPr>
        <w:jc w:val="both"/>
        <w:rPr>
          <w:rStyle w:val="CrossRef"/>
        </w:rPr>
      </w:pPr>
      <w:r w:rsidRPr="00006EC7">
        <w:rPr>
          <w:rStyle w:val="CrossRef"/>
        </w:rPr>
        <w:t>Late Charges and Interest</w:t>
      </w:r>
    </w:p>
    <w:p w14:paraId="436CF4FE" w14:textId="5F4A92C8" w:rsidR="003C0847" w:rsidRDefault="003C0847" w:rsidP="00F874DE">
      <w:pPr>
        <w:pStyle w:val="Heading2"/>
        <w:jc w:val="both"/>
      </w:pPr>
      <w:bookmarkStart w:id="486" w:name="_Toc314054746"/>
      <w:bookmarkStart w:id="487" w:name="_Toc314235000"/>
      <w:bookmarkStart w:id="488" w:name="_Ref314045054"/>
      <w:bookmarkStart w:id="489" w:name="_Toc314054747"/>
      <w:bookmarkStart w:id="490" w:name="_Toc314660629"/>
      <w:bookmarkStart w:id="491" w:name="_Toc315633767"/>
      <w:bookmarkStart w:id="492" w:name="_Ref319916052"/>
      <w:bookmarkStart w:id="493" w:name="_Toc11334566"/>
      <w:bookmarkStart w:id="494" w:name="_Toc74051783"/>
      <w:bookmarkStart w:id="495" w:name="_Toc90643168"/>
      <w:bookmarkStart w:id="496" w:name="_Toc230163059"/>
      <w:bookmarkEnd w:id="486"/>
      <w:bookmarkEnd w:id="487"/>
      <w:r>
        <w:t xml:space="preserve">Loan </w:t>
      </w:r>
      <w:r w:rsidR="005174BA">
        <w:t>S</w:t>
      </w:r>
      <w:r>
        <w:t>etup</w:t>
      </w:r>
      <w:bookmarkEnd w:id="488"/>
      <w:bookmarkEnd w:id="489"/>
      <w:r>
        <w:t xml:space="preserve"> </w:t>
      </w:r>
      <w:r w:rsidR="005174BA">
        <w:t>O</w:t>
      </w:r>
      <w:r>
        <w:t>verview</w:t>
      </w:r>
      <w:bookmarkEnd w:id="490"/>
      <w:bookmarkEnd w:id="491"/>
      <w:bookmarkEnd w:id="492"/>
      <w:r w:rsidR="001921C4">
        <w:t xml:space="preserve"> Process</w:t>
      </w:r>
      <w:bookmarkEnd w:id="493"/>
      <w:bookmarkEnd w:id="494"/>
      <w:bookmarkEnd w:id="495"/>
      <w:bookmarkEnd w:id="496"/>
    </w:p>
    <w:p w14:paraId="29FCEE37" w14:textId="148B7571" w:rsidR="00B96C9A" w:rsidRDefault="00E62C66" w:rsidP="001879BA">
      <w:pPr>
        <w:pStyle w:val="BodyText"/>
      </w:pPr>
      <w:r>
        <w:t xml:space="preserve">This section describes the </w:t>
      </w:r>
      <w:r w:rsidR="00BF0105">
        <w:t xml:space="preserve">loan setup, IMIP </w:t>
      </w:r>
      <w:r w:rsidR="00525994">
        <w:t xml:space="preserve">collection </w:t>
      </w:r>
      <w:r w:rsidR="00BF0105">
        <w:t xml:space="preserve">and case status transition </w:t>
      </w:r>
      <w:r>
        <w:t>in the Servicing Module at a high level.</w:t>
      </w:r>
    </w:p>
    <w:p w14:paraId="45290656" w14:textId="3D701295" w:rsidR="001E453E" w:rsidRPr="00D630E5" w:rsidRDefault="004A0852" w:rsidP="001E453E">
      <w:pPr>
        <w:pStyle w:val="UnorderedList"/>
      </w:pPr>
      <w:r w:rsidRPr="00590D34">
        <w:rPr>
          <w:b/>
        </w:rPr>
        <w:t>Suspense</w:t>
      </w:r>
      <w:r>
        <w:t>:</w:t>
      </w:r>
      <w:r w:rsidR="009B579D">
        <w:t xml:space="preserve"> </w:t>
      </w:r>
      <w:r w:rsidR="00BF0105">
        <w:t xml:space="preserve">After day one activities </w:t>
      </w:r>
      <w:r w:rsidR="003176C3">
        <w:t xml:space="preserve">are </w:t>
      </w:r>
      <w:r w:rsidR="00BF0105">
        <w:t xml:space="preserve">performed in </w:t>
      </w:r>
      <w:r w:rsidR="00590D34">
        <w:t>FHA</w:t>
      </w:r>
      <w:r w:rsidR="00D7462F">
        <w:t xml:space="preserve"> Connection (</w:t>
      </w:r>
      <w:r w:rsidR="00BF0105">
        <w:t>FHAC</w:t>
      </w:r>
      <w:r w:rsidR="00D7462F">
        <w:t>)</w:t>
      </w:r>
      <w:r w:rsidR="00BF0105">
        <w:t>, t</w:t>
      </w:r>
      <w:r w:rsidR="00584FA8" w:rsidRPr="00D630E5">
        <w:t xml:space="preserve">he Servicing Module receives </w:t>
      </w:r>
      <w:r w:rsidR="002F6F9E">
        <w:t>initial case details</w:t>
      </w:r>
      <w:r w:rsidR="00584FA8" w:rsidRPr="00D630E5">
        <w:t xml:space="preserve"> from CHUMS via the daily interface file.</w:t>
      </w:r>
      <w:r w:rsidR="00B94208" w:rsidRPr="00D630E5">
        <w:t xml:space="preserve"> </w:t>
      </w:r>
      <w:r w:rsidR="00E44889" w:rsidRPr="00D630E5">
        <w:t>Th</w:t>
      </w:r>
      <w:r w:rsidR="006F278E" w:rsidRPr="00D630E5">
        <w:t>is</w:t>
      </w:r>
      <w:r w:rsidR="00E44889" w:rsidRPr="00D630E5">
        <w:t xml:space="preserve"> file is processed in the Servicing Module</w:t>
      </w:r>
      <w:r w:rsidR="00270836" w:rsidRPr="00D630E5">
        <w:t xml:space="preserve"> and </w:t>
      </w:r>
      <w:r w:rsidR="005A1B31" w:rsidRPr="00D630E5">
        <w:t>loans</w:t>
      </w:r>
      <w:r w:rsidR="00270836" w:rsidRPr="00D630E5">
        <w:t xml:space="preserve"> that pass all validations</w:t>
      </w:r>
      <w:r w:rsidR="00584FA8" w:rsidRPr="00D630E5">
        <w:t xml:space="preserve"> </w:t>
      </w:r>
      <w:r w:rsidR="00270836" w:rsidRPr="00D630E5">
        <w:t xml:space="preserve">are recorded </w:t>
      </w:r>
      <w:r w:rsidR="00B94208" w:rsidRPr="00D630E5">
        <w:t xml:space="preserve">with a </w:t>
      </w:r>
      <w:r w:rsidR="005A1B31" w:rsidRPr="00D630E5">
        <w:t xml:space="preserve">case </w:t>
      </w:r>
      <w:r w:rsidR="00B94208" w:rsidRPr="00D630E5">
        <w:t>status of Suspense</w:t>
      </w:r>
      <w:r w:rsidR="00D4477B" w:rsidRPr="00D630E5">
        <w:fldChar w:fldCharType="begin"/>
      </w:r>
      <w:r w:rsidR="00D4477B" w:rsidRPr="00D630E5">
        <w:instrText xml:space="preserve"> XE "Suspense" </w:instrText>
      </w:r>
      <w:r w:rsidR="00D4477B" w:rsidRPr="00D630E5">
        <w:fldChar w:fldCharType="end"/>
      </w:r>
      <w:r w:rsidR="00B94208" w:rsidRPr="00D630E5">
        <w:t>.</w:t>
      </w:r>
      <w:r w:rsidR="00584FA8" w:rsidRPr="00D630E5">
        <w:t xml:space="preserve"> </w:t>
      </w:r>
      <w:r w:rsidR="008F51C9">
        <w:t>Reinstate</w:t>
      </w:r>
      <w:r w:rsidR="00F369C5">
        <w:t xml:space="preserve">ment of </w:t>
      </w:r>
      <w:r w:rsidR="008F51C9">
        <w:t xml:space="preserve">previously cancelled </w:t>
      </w:r>
      <w:r w:rsidR="00F369C5">
        <w:t xml:space="preserve">cases </w:t>
      </w:r>
      <w:r w:rsidR="008F51C9">
        <w:t xml:space="preserve">are received </w:t>
      </w:r>
      <w:r w:rsidR="008F51C9" w:rsidRPr="00D630E5">
        <w:t>via the daily interface file</w:t>
      </w:r>
      <w:r w:rsidR="00F369C5">
        <w:t xml:space="preserve"> </w:t>
      </w:r>
      <w:r w:rsidR="009F4EE5">
        <w:t xml:space="preserve">from CHUMS </w:t>
      </w:r>
      <w:r w:rsidR="00F369C5">
        <w:t xml:space="preserve">and are recorded in the Servicing Module with a case status of Suspense. </w:t>
      </w:r>
    </w:p>
    <w:p w14:paraId="27098E67" w14:textId="1F436F65" w:rsidR="00D7462F" w:rsidRPr="00D630E5" w:rsidRDefault="009B579D" w:rsidP="00D7462F">
      <w:pPr>
        <w:pStyle w:val="UnorderedList"/>
      </w:pPr>
      <w:r>
        <w:rPr>
          <w:b/>
        </w:rPr>
        <w:t xml:space="preserve">Pending IMIP </w:t>
      </w:r>
      <w:r w:rsidR="004A0852">
        <w:rPr>
          <w:b/>
        </w:rPr>
        <w:t>Payment</w:t>
      </w:r>
      <w:r w:rsidR="004A0852">
        <w:t>:</w:t>
      </w:r>
      <w:r>
        <w:t xml:space="preserve"> </w:t>
      </w:r>
      <w:r w:rsidR="005174BA" w:rsidRPr="00D630E5">
        <w:t>T</w:t>
      </w:r>
      <w:r w:rsidR="00621025" w:rsidRPr="00D630E5">
        <w:t xml:space="preserve">he </w:t>
      </w:r>
      <w:r w:rsidR="00270836" w:rsidRPr="00D630E5">
        <w:t xml:space="preserve">loan is </w:t>
      </w:r>
      <w:r w:rsidR="005174BA" w:rsidRPr="00D630E5">
        <w:t xml:space="preserve">now </w:t>
      </w:r>
      <w:r w:rsidR="00270836" w:rsidRPr="00D630E5">
        <w:t xml:space="preserve">available for the </w:t>
      </w:r>
      <w:r w:rsidR="008D1401">
        <w:t>lender/servicer</w:t>
      </w:r>
      <w:r w:rsidR="00CE66E3" w:rsidRPr="00D630E5">
        <w:t xml:space="preserve"> </w:t>
      </w:r>
      <w:r w:rsidR="00270836" w:rsidRPr="00D630E5">
        <w:t>to perform loan setup</w:t>
      </w:r>
      <w:r w:rsidR="00D4477B" w:rsidRPr="00D630E5">
        <w:fldChar w:fldCharType="begin"/>
      </w:r>
      <w:r w:rsidR="00D4477B" w:rsidRPr="00D630E5">
        <w:instrText xml:space="preserve"> XE "Loan Setup" </w:instrText>
      </w:r>
      <w:r w:rsidR="00D4477B" w:rsidRPr="00D630E5">
        <w:fldChar w:fldCharType="end"/>
      </w:r>
      <w:r w:rsidR="00270836" w:rsidRPr="00D630E5">
        <w:t>.</w:t>
      </w:r>
      <w:r w:rsidR="005174BA" w:rsidRPr="00D630E5">
        <w:t xml:space="preserve"> T</w:t>
      </w:r>
      <w:r w:rsidR="00270836" w:rsidRPr="00D630E5">
        <w:t xml:space="preserve">he </w:t>
      </w:r>
      <w:r w:rsidR="008D1401">
        <w:t>lender/servicer</w:t>
      </w:r>
      <w:r w:rsidR="00270836" w:rsidRPr="00D630E5">
        <w:t xml:space="preserve"> </w:t>
      </w:r>
      <w:r w:rsidR="00CE66E3" w:rsidRPr="00D630E5">
        <w:t xml:space="preserve">must populate the required loan </w:t>
      </w:r>
      <w:r w:rsidR="00270836" w:rsidRPr="00D630E5">
        <w:t>details</w:t>
      </w:r>
      <w:r w:rsidR="00E44889" w:rsidRPr="00D630E5">
        <w:t xml:space="preserve"> to</w:t>
      </w:r>
      <w:r w:rsidR="00270836" w:rsidRPr="00D630E5">
        <w:t xml:space="preserve"> complete the loan setup and </w:t>
      </w:r>
      <w:r w:rsidR="00E44889" w:rsidRPr="00D630E5">
        <w:t>initiate the IMIP collection</w:t>
      </w:r>
      <w:r w:rsidR="00270836" w:rsidRPr="00D630E5">
        <w:t>.</w:t>
      </w:r>
      <w:r w:rsidR="00B96C9A" w:rsidRPr="00D630E5">
        <w:t xml:space="preserve"> Once the loan setup is completed, </w:t>
      </w:r>
      <w:r w:rsidR="00D7462F" w:rsidRPr="00D630E5">
        <w:t xml:space="preserve">the case </w:t>
      </w:r>
      <w:r w:rsidR="00D7462F">
        <w:t xml:space="preserve">status </w:t>
      </w:r>
      <w:r w:rsidR="00D7462F" w:rsidRPr="00D630E5">
        <w:t xml:space="preserve">is </w:t>
      </w:r>
      <w:r w:rsidR="00D7462F">
        <w:t>updated to</w:t>
      </w:r>
      <w:r w:rsidR="00D7462F" w:rsidRPr="00D630E5">
        <w:t xml:space="preserve"> Pending IMIP Payment</w:t>
      </w:r>
      <w:r w:rsidR="00D7462F" w:rsidRPr="00D630E5">
        <w:fldChar w:fldCharType="begin"/>
      </w:r>
      <w:r w:rsidR="00D7462F" w:rsidRPr="00D630E5">
        <w:instrText xml:space="preserve"> XE "Pending IMIP Payment" </w:instrText>
      </w:r>
      <w:r w:rsidR="00D7462F" w:rsidRPr="00D630E5">
        <w:fldChar w:fldCharType="end"/>
      </w:r>
      <w:r w:rsidR="00D7462F" w:rsidRPr="00D630E5">
        <w:t>.</w:t>
      </w:r>
    </w:p>
    <w:p w14:paraId="3BCD1876" w14:textId="6B557577" w:rsidR="008A138C" w:rsidRDefault="004A0852" w:rsidP="00B7335C">
      <w:pPr>
        <w:pStyle w:val="UnorderedList"/>
      </w:pPr>
      <w:r>
        <w:rPr>
          <w:b/>
        </w:rPr>
        <w:t>Pending Endorsement</w:t>
      </w:r>
      <w:r>
        <w:t xml:space="preserve">: </w:t>
      </w:r>
      <w:r w:rsidRPr="00D630E5">
        <w:t xml:space="preserve">The Servicing Module sends </w:t>
      </w:r>
      <w:r>
        <w:t>the request for IMIP receivable</w:t>
      </w:r>
      <w:r w:rsidRPr="00D630E5">
        <w:t xml:space="preserve"> to the Accounting Module via a daily batch interface file, triggering the collection of IMIP. </w:t>
      </w:r>
    </w:p>
    <w:p w14:paraId="4AEE9C40" w14:textId="44AA5064" w:rsidR="008A138C" w:rsidRDefault="00725749" w:rsidP="006C3C3F">
      <w:pPr>
        <w:pStyle w:val="UnorderedListIndent"/>
        <w:numPr>
          <w:ilvl w:val="1"/>
          <w:numId w:val="39"/>
        </w:numPr>
        <w:jc w:val="both"/>
      </w:pPr>
      <w:r>
        <w:t xml:space="preserve">Upon </w:t>
      </w:r>
      <w:r w:rsidR="00B96C9A" w:rsidRPr="00D630E5">
        <w:t xml:space="preserve">receiving </w:t>
      </w:r>
      <w:r>
        <w:t xml:space="preserve">the notification of </w:t>
      </w:r>
      <w:r w:rsidR="003C0847" w:rsidRPr="00D630E5">
        <w:t>IMIP collection</w:t>
      </w:r>
      <w:r w:rsidR="00B96C9A" w:rsidRPr="00D630E5">
        <w:t xml:space="preserve"> </w:t>
      </w:r>
      <w:r>
        <w:t>from Accounting Module, the</w:t>
      </w:r>
      <w:r w:rsidR="00B96C9A" w:rsidRPr="00D630E5">
        <w:t xml:space="preserve"> </w:t>
      </w:r>
      <w:r w:rsidR="00B7335C">
        <w:t>case</w:t>
      </w:r>
      <w:r w:rsidR="00B7335C" w:rsidRPr="00D630E5">
        <w:t xml:space="preserve"> </w:t>
      </w:r>
      <w:r w:rsidR="00B96C9A" w:rsidRPr="00D630E5">
        <w:t xml:space="preserve">status </w:t>
      </w:r>
      <w:r w:rsidR="00F32DAC">
        <w:t>is</w:t>
      </w:r>
      <w:r w:rsidR="00B96C9A" w:rsidRPr="00D630E5">
        <w:t xml:space="preserve"> updated to </w:t>
      </w:r>
      <w:r w:rsidR="003C0847" w:rsidRPr="00D630E5">
        <w:t>Pending Endorsement</w:t>
      </w:r>
      <w:r w:rsidR="00B96C9A" w:rsidRPr="00D630E5">
        <w:t>.</w:t>
      </w:r>
      <w:r w:rsidR="008A138C">
        <w:t xml:space="preserve"> </w:t>
      </w:r>
    </w:p>
    <w:p w14:paraId="33CFB997" w14:textId="66AEDB82" w:rsidR="00E44889" w:rsidRPr="00D630E5" w:rsidRDefault="00725749" w:rsidP="006C3C3F">
      <w:pPr>
        <w:pStyle w:val="UnorderedListIndent"/>
        <w:numPr>
          <w:ilvl w:val="1"/>
          <w:numId w:val="39"/>
        </w:numPr>
        <w:jc w:val="both"/>
      </w:pPr>
      <w:r>
        <w:t>U</w:t>
      </w:r>
      <w:r w:rsidR="008A138C" w:rsidRPr="00D630E5">
        <w:t xml:space="preserve">pon </w:t>
      </w:r>
      <w:r w:rsidR="008A138C">
        <w:t>failure</w:t>
      </w:r>
      <w:r w:rsidR="008A138C" w:rsidRPr="00D630E5">
        <w:t xml:space="preserve"> </w:t>
      </w:r>
      <w:r>
        <w:t xml:space="preserve">to collect </w:t>
      </w:r>
      <w:r w:rsidR="008A138C" w:rsidRPr="00D630E5">
        <w:t>IMIP</w:t>
      </w:r>
      <w:r w:rsidR="00F32DAC">
        <w:t xml:space="preserve">, </w:t>
      </w:r>
      <w:r>
        <w:t>the</w:t>
      </w:r>
      <w:r w:rsidR="008A138C">
        <w:t xml:space="preserve"> Servicing Module </w:t>
      </w:r>
      <w:r>
        <w:t xml:space="preserve">will not </w:t>
      </w:r>
      <w:r w:rsidR="00F32DAC">
        <w:t>change</w:t>
      </w:r>
      <w:r>
        <w:t xml:space="preserve"> the case status. The Servicing Module </w:t>
      </w:r>
      <w:r w:rsidR="008A138C">
        <w:t xml:space="preserve">provides the ability to retry the IMIP collection batch request once the problem causing the </w:t>
      </w:r>
      <w:r w:rsidR="00D87FF5">
        <w:t>Non-Sufficient</w:t>
      </w:r>
      <w:r w:rsidR="00FB3D99">
        <w:t xml:space="preserve"> Funds (</w:t>
      </w:r>
      <w:r w:rsidR="008A138C">
        <w:t>NSF</w:t>
      </w:r>
      <w:r w:rsidR="00FB3D99">
        <w:t>)</w:t>
      </w:r>
      <w:r w:rsidR="008A138C">
        <w:t xml:space="preserve"> has been corrected. Refer to the Accounting-Transmittals section </w:t>
      </w:r>
      <w:r w:rsidR="004A44E4">
        <w:t xml:space="preserve">5.18.1.4 </w:t>
      </w:r>
      <w:r w:rsidR="008A138C">
        <w:t>documented in this User Guide in Chapter 5 for details.</w:t>
      </w:r>
    </w:p>
    <w:p w14:paraId="24075C24" w14:textId="6C8BF80E" w:rsidR="003C0847" w:rsidRPr="00D630E5" w:rsidRDefault="004A0852" w:rsidP="003A44B7">
      <w:pPr>
        <w:pStyle w:val="UnorderedList"/>
      </w:pPr>
      <w:r w:rsidRPr="00725749">
        <w:rPr>
          <w:b/>
        </w:rPr>
        <w:t>Endorsed</w:t>
      </w:r>
      <w:r>
        <w:t>:</w:t>
      </w:r>
      <w:r w:rsidR="009B579D">
        <w:t xml:space="preserve"> </w:t>
      </w:r>
      <w:r w:rsidR="003C0847" w:rsidRPr="00D630E5">
        <w:t xml:space="preserve">The Servicing Module </w:t>
      </w:r>
      <w:r w:rsidR="003A44B7" w:rsidRPr="003A44B7">
        <w:t xml:space="preserve">notifies CHUMS </w:t>
      </w:r>
      <w:r w:rsidR="00844FE5">
        <w:t>of the successful</w:t>
      </w:r>
      <w:r w:rsidR="003A44B7">
        <w:t xml:space="preserve"> </w:t>
      </w:r>
      <w:r w:rsidR="003A44B7" w:rsidRPr="003A44B7">
        <w:t xml:space="preserve">IMIP </w:t>
      </w:r>
      <w:r w:rsidR="00844FE5">
        <w:t xml:space="preserve">collection </w:t>
      </w:r>
      <w:r w:rsidR="003C0847" w:rsidRPr="00D630E5">
        <w:t xml:space="preserve">through a daily interface </w:t>
      </w:r>
      <w:r w:rsidR="005C1515" w:rsidRPr="00D630E5">
        <w:t>file</w:t>
      </w:r>
      <w:r w:rsidR="00B96C9A" w:rsidRPr="00D630E5">
        <w:t>.</w:t>
      </w:r>
      <w:r w:rsidR="005C1515" w:rsidRPr="00D630E5">
        <w:t xml:space="preserve"> </w:t>
      </w:r>
      <w:r w:rsidR="00FB3BD5">
        <w:t xml:space="preserve">Upon </w:t>
      </w:r>
      <w:r w:rsidR="00FB3D99">
        <w:t>issuance of the mortgage insurance certificate</w:t>
      </w:r>
      <w:r w:rsidR="00FB3BD5">
        <w:t xml:space="preserve">, </w:t>
      </w:r>
      <w:r w:rsidR="005C1515" w:rsidRPr="00D630E5">
        <w:t>CHUMS</w:t>
      </w:r>
      <w:r w:rsidR="003C0847" w:rsidRPr="00D630E5">
        <w:t xml:space="preserve"> </w:t>
      </w:r>
      <w:r w:rsidRPr="00D630E5">
        <w:t xml:space="preserve">will </w:t>
      </w:r>
      <w:r w:rsidR="00FB3D99">
        <w:t xml:space="preserve">update the case status to </w:t>
      </w:r>
      <w:r w:rsidR="00FB3BD5">
        <w:t>E</w:t>
      </w:r>
      <w:r w:rsidR="003C0847" w:rsidRPr="00D630E5">
        <w:t>ndorse</w:t>
      </w:r>
      <w:r w:rsidR="00B96C9A" w:rsidRPr="00D630E5">
        <w:t>d</w:t>
      </w:r>
      <w:r w:rsidR="003C0847" w:rsidRPr="00D630E5">
        <w:t xml:space="preserve"> </w:t>
      </w:r>
      <w:r w:rsidR="00FB3D99">
        <w:t xml:space="preserve">and send the </w:t>
      </w:r>
      <w:r w:rsidR="00FB3BD5">
        <w:t xml:space="preserve">update </w:t>
      </w:r>
      <w:r>
        <w:t xml:space="preserve">information </w:t>
      </w:r>
      <w:r w:rsidRPr="00D630E5">
        <w:t>through</w:t>
      </w:r>
      <w:r w:rsidR="003C0847" w:rsidRPr="00D630E5">
        <w:t xml:space="preserve"> </w:t>
      </w:r>
      <w:r w:rsidR="00B96C9A" w:rsidRPr="00D630E5">
        <w:t xml:space="preserve">a </w:t>
      </w:r>
      <w:r w:rsidR="003C0847" w:rsidRPr="00D630E5">
        <w:t xml:space="preserve">daily interface file to </w:t>
      </w:r>
      <w:r w:rsidR="00085F49">
        <w:t xml:space="preserve">the </w:t>
      </w:r>
      <w:r w:rsidR="003C0847" w:rsidRPr="00D630E5">
        <w:t xml:space="preserve">Servicing Module. </w:t>
      </w:r>
      <w:r w:rsidR="00B96C9A" w:rsidRPr="00D630E5">
        <w:t xml:space="preserve">Upon processing this information, </w:t>
      </w:r>
      <w:r w:rsidR="009A089B">
        <w:t xml:space="preserve">the case </w:t>
      </w:r>
      <w:r w:rsidR="00B96C9A" w:rsidRPr="00D630E5">
        <w:t xml:space="preserve">status </w:t>
      </w:r>
      <w:r w:rsidR="00725749">
        <w:t>is</w:t>
      </w:r>
      <w:r w:rsidR="00B96C9A" w:rsidRPr="00D630E5">
        <w:t xml:space="preserve"> updated to Endorsed</w:t>
      </w:r>
      <w:r w:rsidR="00D4477B" w:rsidRPr="00D630E5">
        <w:fldChar w:fldCharType="begin"/>
      </w:r>
      <w:r w:rsidR="00D4477B" w:rsidRPr="00D630E5">
        <w:instrText xml:space="preserve"> XE "Endorsed" </w:instrText>
      </w:r>
      <w:r w:rsidR="00D4477B" w:rsidRPr="00D630E5">
        <w:fldChar w:fldCharType="end"/>
      </w:r>
      <w:r w:rsidR="003C0847" w:rsidRPr="00D630E5">
        <w:t>.</w:t>
      </w:r>
    </w:p>
    <w:p w14:paraId="24EC8339" w14:textId="65BFCD6C" w:rsidR="009B579D" w:rsidRPr="00D630E5" w:rsidRDefault="007D58BA" w:rsidP="00F32DAC">
      <w:pPr>
        <w:pStyle w:val="BodyText"/>
      </w:pPr>
      <w:r>
        <w:rPr>
          <w:b/>
        </w:rPr>
        <w:t>TIP</w:t>
      </w:r>
      <w:r w:rsidR="00F32DAC" w:rsidRPr="00F32DAC">
        <w:rPr>
          <w:b/>
        </w:rPr>
        <w:t>:</w:t>
      </w:r>
      <w:r w:rsidR="00F32DAC">
        <w:t xml:space="preserve"> </w:t>
      </w:r>
      <w:r w:rsidR="00085F49">
        <w:t>HUD</w:t>
      </w:r>
      <w:r w:rsidR="003C0847" w:rsidRPr="00D630E5">
        <w:t xml:space="preserve"> charges two mortgage insurance premiums on HECM reverse mortgages: an </w:t>
      </w:r>
      <w:r w:rsidR="00F36FA7">
        <w:t>initial</w:t>
      </w:r>
      <w:r w:rsidR="00F36FA7" w:rsidRPr="00D630E5">
        <w:t xml:space="preserve"> </w:t>
      </w:r>
      <w:r w:rsidR="003C0847" w:rsidRPr="00D630E5">
        <w:t>premium</w:t>
      </w:r>
      <w:r w:rsidR="00E62C66" w:rsidRPr="00D630E5">
        <w:t xml:space="preserve"> – IMIP,</w:t>
      </w:r>
      <w:r w:rsidR="003C0847" w:rsidRPr="00D630E5">
        <w:t xml:space="preserve"> and an annual premium (</w:t>
      </w:r>
      <w:r w:rsidR="00EE2C4B">
        <w:t xml:space="preserve">calculated per HUD regulations </w:t>
      </w:r>
      <w:r w:rsidR="003C0847" w:rsidRPr="00D630E5">
        <w:t xml:space="preserve">for each month and collected as </w:t>
      </w:r>
      <w:r w:rsidR="009877F6" w:rsidRPr="00D630E5">
        <w:t>MMIP</w:t>
      </w:r>
      <w:r w:rsidR="003C0847" w:rsidRPr="00D630E5">
        <w:t>).</w:t>
      </w:r>
      <w:r w:rsidR="00FB3BD5">
        <w:t xml:space="preserve"> The IMIP amount </w:t>
      </w:r>
      <w:r w:rsidR="00FB3D99">
        <w:t xml:space="preserve">is calculated and </w:t>
      </w:r>
      <w:r w:rsidR="00FB3BD5">
        <w:t xml:space="preserve">received from CHUMS in the Servicing </w:t>
      </w:r>
      <w:r w:rsidR="008273B0">
        <w:t>Module;</w:t>
      </w:r>
      <w:r w:rsidR="00FB3BD5">
        <w:t xml:space="preserve"> however, the MMIP is calculated every month in the Servicing Module as part of monthly accruals.</w:t>
      </w:r>
    </w:p>
    <w:p w14:paraId="666EA09A" w14:textId="5971091C" w:rsidR="00443B9D" w:rsidRDefault="00443B9D" w:rsidP="001879BA">
      <w:pPr>
        <w:pStyle w:val="BodyText"/>
      </w:pPr>
      <w:r>
        <w:t xml:space="preserve">The loan setup can be performed </w:t>
      </w:r>
      <w:r w:rsidR="005877FD">
        <w:t xml:space="preserve">by </w:t>
      </w:r>
      <w:r w:rsidR="004E2592">
        <w:t>lenders/servicers</w:t>
      </w:r>
      <w:r w:rsidR="005877FD">
        <w:t xml:space="preserve"> manually </w:t>
      </w:r>
      <w:r>
        <w:t xml:space="preserve">through the </w:t>
      </w:r>
      <w:r w:rsidRPr="0014490D">
        <w:rPr>
          <w:b/>
        </w:rPr>
        <w:t>Loan Setup</w:t>
      </w:r>
      <w:r>
        <w:t xml:space="preserve"> screen or electronically through B2G</w:t>
      </w:r>
      <w:r w:rsidR="005877FD">
        <w:t xml:space="preserve"> </w:t>
      </w:r>
      <w:r w:rsidR="00554B31">
        <w:t>(</w:t>
      </w:r>
      <w:r>
        <w:t xml:space="preserve">loan setup </w:t>
      </w:r>
      <w:r w:rsidR="00067193">
        <w:t xml:space="preserve">import </w:t>
      </w:r>
      <w:r>
        <w:t>file</w:t>
      </w:r>
      <w:r w:rsidR="00554B31">
        <w:t>)</w:t>
      </w:r>
      <w:r w:rsidR="00E62C66">
        <w:t xml:space="preserve"> which are described in detail in the </w:t>
      </w:r>
      <w:r w:rsidR="006F278E">
        <w:t>following</w:t>
      </w:r>
      <w:r w:rsidR="00E62C66">
        <w:t xml:space="preserve"> sections</w:t>
      </w:r>
      <w:r>
        <w:t xml:space="preserve">. </w:t>
      </w:r>
    </w:p>
    <w:p w14:paraId="7DC14434" w14:textId="366B543D" w:rsidR="00E72F20" w:rsidRPr="00620F3A" w:rsidRDefault="006D0713" w:rsidP="00F874DE">
      <w:pPr>
        <w:pStyle w:val="Heading2"/>
        <w:jc w:val="both"/>
      </w:pPr>
      <w:bookmarkStart w:id="497" w:name="_Ref314045062"/>
      <w:bookmarkStart w:id="498" w:name="_Toc314660630"/>
      <w:bookmarkStart w:id="499" w:name="_Toc315633768"/>
      <w:bookmarkStart w:id="500" w:name="_Toc11334567"/>
      <w:bookmarkStart w:id="501" w:name="_Toc74051784"/>
      <w:bookmarkStart w:id="502" w:name="_Toc90643169"/>
      <w:bookmarkStart w:id="503" w:name="_Toc230163060"/>
      <w:r>
        <w:t xml:space="preserve">Manual </w:t>
      </w:r>
      <w:r w:rsidR="005174BA">
        <w:t>L</w:t>
      </w:r>
      <w:r w:rsidR="00E72F20">
        <w:t xml:space="preserve">oan </w:t>
      </w:r>
      <w:r w:rsidR="005174BA">
        <w:t>S</w:t>
      </w:r>
      <w:r w:rsidR="00E72F20">
        <w:t>etup</w:t>
      </w:r>
      <w:bookmarkEnd w:id="497"/>
      <w:bookmarkEnd w:id="498"/>
      <w:bookmarkEnd w:id="499"/>
      <w:bookmarkEnd w:id="500"/>
      <w:bookmarkEnd w:id="501"/>
      <w:bookmarkEnd w:id="502"/>
      <w:bookmarkEnd w:id="503"/>
    </w:p>
    <w:p w14:paraId="7A626AB6" w14:textId="4D610DF7" w:rsidR="003C0847" w:rsidRPr="00AB3113" w:rsidRDefault="003C0847" w:rsidP="001879BA">
      <w:pPr>
        <w:pStyle w:val="BodyText"/>
      </w:pPr>
      <w:r w:rsidRPr="00AB3113">
        <w:t xml:space="preserve">This section describes the manual loan setup through the </w:t>
      </w:r>
      <w:r w:rsidRPr="006761F5">
        <w:t>Loan Setup</w:t>
      </w:r>
      <w:r w:rsidRPr="00AB3113">
        <w:t xml:space="preserve"> screen.</w:t>
      </w:r>
      <w:r w:rsidR="00443B9D" w:rsidRPr="00AB3113">
        <w:t xml:space="preserve"> This screen allows the user to setup </w:t>
      </w:r>
      <w:r w:rsidR="005877FD" w:rsidRPr="00AB3113">
        <w:t xml:space="preserve">one loan </w:t>
      </w:r>
      <w:r w:rsidR="00443B9D" w:rsidRPr="00AB3113">
        <w:t>at a time.</w:t>
      </w:r>
    </w:p>
    <w:p w14:paraId="45196C67" w14:textId="6D8120D7" w:rsidR="003C0847" w:rsidRDefault="003C0847" w:rsidP="001879BA">
      <w:pPr>
        <w:pStyle w:val="BodyText"/>
      </w:pPr>
      <w:r w:rsidRPr="00AB3113">
        <w:t xml:space="preserve">The </w:t>
      </w:r>
      <w:r w:rsidR="0045321C">
        <w:t xml:space="preserve">key case-level </w:t>
      </w:r>
      <w:r w:rsidRPr="00AB3113">
        <w:t xml:space="preserve">data on the </w:t>
      </w:r>
      <w:r w:rsidR="00443B9D" w:rsidRPr="006761F5">
        <w:t xml:space="preserve">Loan Setup </w:t>
      </w:r>
      <w:r w:rsidRPr="006761F5">
        <w:t>screen</w:t>
      </w:r>
      <w:r w:rsidRPr="00AB3113">
        <w:t xml:space="preserve"> </w:t>
      </w:r>
      <w:r w:rsidR="00443B9D" w:rsidRPr="00AB3113">
        <w:t xml:space="preserve">is </w:t>
      </w:r>
      <w:r w:rsidR="0045321C">
        <w:t>populated</w:t>
      </w:r>
      <w:r w:rsidR="00443B9D" w:rsidRPr="00AB3113">
        <w:t xml:space="preserve"> </w:t>
      </w:r>
      <w:r w:rsidRPr="00AB3113">
        <w:t xml:space="preserve">with the </w:t>
      </w:r>
      <w:r w:rsidR="005877FD" w:rsidRPr="00AB3113">
        <w:t>information</w:t>
      </w:r>
      <w:r w:rsidRPr="00AB3113">
        <w:t xml:space="preserve"> received from CHUMS</w:t>
      </w:r>
      <w:r w:rsidR="00F32DAC">
        <w:t xml:space="preserve">. </w:t>
      </w:r>
      <w:r w:rsidR="008867E1">
        <w:t>O</w:t>
      </w:r>
      <w:r w:rsidR="0045321C">
        <w:t xml:space="preserve">n </w:t>
      </w:r>
      <w:r w:rsidR="009F4EE5">
        <w:t>day two</w:t>
      </w:r>
      <w:r w:rsidR="008867E1">
        <w:t>,</w:t>
      </w:r>
      <w:r w:rsidRPr="00AB3113">
        <w:t xml:space="preserve"> </w:t>
      </w:r>
      <w:r w:rsidR="008867E1">
        <w:t>a</w:t>
      </w:r>
      <w:r w:rsidR="0045321C">
        <w:t xml:space="preserve">n authorized </w:t>
      </w:r>
      <w:r w:rsidR="00EF6B2B" w:rsidRPr="00AB3113">
        <w:t>user</w:t>
      </w:r>
      <w:r w:rsidRPr="00AB3113">
        <w:t xml:space="preserve"> is required to enter additional </w:t>
      </w:r>
      <w:r w:rsidR="00443B9D" w:rsidRPr="00AB3113">
        <w:t xml:space="preserve">loan </w:t>
      </w:r>
      <w:r w:rsidRPr="00AB3113">
        <w:t xml:space="preserve">data </w:t>
      </w:r>
      <w:r w:rsidR="005877FD" w:rsidRPr="00AB3113">
        <w:t>to complete the loan setup</w:t>
      </w:r>
      <w:r w:rsidR="0045321C">
        <w:t xml:space="preserve"> to remit IMIP</w:t>
      </w:r>
      <w:r w:rsidRPr="00AB3113">
        <w:t xml:space="preserve">. </w:t>
      </w:r>
    </w:p>
    <w:p w14:paraId="7B6089AD" w14:textId="75470348" w:rsidR="00F258DD" w:rsidRDefault="009E38D9" w:rsidP="00635AC5">
      <w:pPr>
        <w:pStyle w:val="Heading3"/>
        <w:ind w:left="1080" w:hanging="1080"/>
        <w:jc w:val="both"/>
      </w:pPr>
      <w:bookmarkStart w:id="504" w:name="_Toc315633769"/>
      <w:bookmarkStart w:id="505" w:name="_Toc11334568"/>
      <w:bookmarkStart w:id="506" w:name="_Toc74051785"/>
      <w:bookmarkStart w:id="507" w:name="_Toc90643170"/>
      <w:bookmarkStart w:id="508" w:name="_Toc230163061"/>
      <w:r>
        <w:t>Performing Loan S</w:t>
      </w:r>
      <w:r w:rsidR="009E1010">
        <w:t>etup</w:t>
      </w:r>
      <w:bookmarkEnd w:id="504"/>
      <w:bookmarkEnd w:id="505"/>
      <w:bookmarkEnd w:id="506"/>
      <w:bookmarkEnd w:id="507"/>
      <w:bookmarkEnd w:id="508"/>
    </w:p>
    <w:p w14:paraId="418E9F05" w14:textId="2EAFF9A9" w:rsidR="00E72F20" w:rsidRDefault="00F258DD" w:rsidP="001879BA">
      <w:pPr>
        <w:pStyle w:val="BodyText"/>
      </w:pPr>
      <w:r>
        <w:t xml:space="preserve">To </w:t>
      </w:r>
      <w:r w:rsidR="009E1010">
        <w:t>perform loan setup</w:t>
      </w:r>
      <w:r>
        <w:t>:</w:t>
      </w:r>
    </w:p>
    <w:p w14:paraId="17774F52" w14:textId="77777777" w:rsidR="00E72F20" w:rsidRDefault="00E72F20" w:rsidP="006C3C3F">
      <w:pPr>
        <w:pStyle w:val="OrderedList"/>
        <w:numPr>
          <w:ilvl w:val="0"/>
          <w:numId w:val="83"/>
        </w:numPr>
        <w:jc w:val="both"/>
      </w:pPr>
      <w:r>
        <w:t xml:space="preserve">Select the </w:t>
      </w:r>
      <w:r w:rsidRPr="00713241">
        <w:t>Loan</w:t>
      </w:r>
      <w:r>
        <w:t xml:space="preserve"> tab</w:t>
      </w:r>
      <w:r w:rsidR="003774E7">
        <w:t>.</w:t>
      </w:r>
    </w:p>
    <w:p w14:paraId="61C130DF" w14:textId="4A29BC1D" w:rsidR="00E90AF9" w:rsidRDefault="00E72F20" w:rsidP="006C3C3F">
      <w:pPr>
        <w:pStyle w:val="OrderedList"/>
        <w:numPr>
          <w:ilvl w:val="0"/>
          <w:numId w:val="83"/>
        </w:numPr>
        <w:jc w:val="both"/>
      </w:pPr>
      <w:r>
        <w:t xml:space="preserve">Enter the FHA </w:t>
      </w:r>
      <w:r w:rsidR="00D87FF5">
        <w:t>C</w:t>
      </w:r>
      <w:r>
        <w:t xml:space="preserve">ase </w:t>
      </w:r>
      <w:r w:rsidR="00D87FF5">
        <w:t xml:space="preserve"># </w:t>
      </w:r>
      <w:r w:rsidR="009E1010">
        <w:t>of the loan</w:t>
      </w:r>
      <w:r w:rsidR="003774E7">
        <w:t>.</w:t>
      </w:r>
      <w:r w:rsidR="00E90AF9">
        <w:t xml:space="preserve"> </w:t>
      </w:r>
      <w:r>
        <w:t xml:space="preserve">Click </w:t>
      </w:r>
      <w:r w:rsidRPr="00E90AF9">
        <w:rPr>
          <w:b/>
        </w:rPr>
        <w:t>Search</w:t>
      </w:r>
      <w:r>
        <w:t xml:space="preserve">. </w:t>
      </w:r>
    </w:p>
    <w:p w14:paraId="00AB0828" w14:textId="6D942330" w:rsidR="00E90AF9" w:rsidRDefault="00E90AF9" w:rsidP="006C3C3F">
      <w:pPr>
        <w:pStyle w:val="OrderedList"/>
        <w:numPr>
          <w:ilvl w:val="0"/>
          <w:numId w:val="83"/>
        </w:numPr>
        <w:jc w:val="both"/>
      </w:pPr>
      <w:r>
        <w:t xml:space="preserve">Click </w:t>
      </w:r>
      <w:r w:rsidRPr="00E90AF9">
        <w:rPr>
          <w:b/>
        </w:rPr>
        <w:t xml:space="preserve">Setup </w:t>
      </w:r>
      <w:r w:rsidRPr="00B00585">
        <w:t>link</w:t>
      </w:r>
      <w:r w:rsidRPr="00E90AF9">
        <w:rPr>
          <w:b/>
        </w:rPr>
        <w:t xml:space="preserve"> </w:t>
      </w:r>
      <w:r w:rsidRPr="00B00585">
        <w:t>beside the</w:t>
      </w:r>
      <w:r w:rsidRPr="00E90AF9">
        <w:rPr>
          <w:b/>
        </w:rPr>
        <w:t xml:space="preserve"> </w:t>
      </w:r>
      <w:r>
        <w:t>loan</w:t>
      </w:r>
      <w:r w:rsidRPr="00B32886">
        <w:t xml:space="preserve"> displayed </w:t>
      </w:r>
      <w:r>
        <w:t xml:space="preserve">under the </w:t>
      </w:r>
      <w:r w:rsidRPr="00E90AF9">
        <w:rPr>
          <w:b/>
        </w:rPr>
        <w:t>Loan Search Results</w:t>
      </w:r>
      <w:r w:rsidRPr="00B32886">
        <w:t xml:space="preserve"> </w:t>
      </w:r>
      <w:r>
        <w:t xml:space="preserve">section. </w:t>
      </w:r>
    </w:p>
    <w:p w14:paraId="303D010B" w14:textId="391A6E9B" w:rsidR="002E7DDB" w:rsidRDefault="00AD6985" w:rsidP="001879BA">
      <w:pPr>
        <w:pStyle w:val="BodyText"/>
      </w:pPr>
      <w:r>
        <w:rPr>
          <w:noProof/>
        </w:rPr>
        <w:drawing>
          <wp:inline distT="0" distB="0" distL="0" distR="0" wp14:anchorId="570730A8" wp14:editId="58DE5C55">
            <wp:extent cx="5943600" cy="2581910"/>
            <wp:effectExtent l="19050" t="19050" r="19050" b="27940"/>
            <wp:docPr id="73024068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240689" name="Picture 1" descr="A screenshot of a computer&#10;&#10;AI-generated content may be incorrect."/>
                    <pic:cNvPicPr/>
                  </pic:nvPicPr>
                  <pic:blipFill>
                    <a:blip r:embed="rId64"/>
                    <a:stretch>
                      <a:fillRect/>
                    </a:stretch>
                  </pic:blipFill>
                  <pic:spPr>
                    <a:xfrm>
                      <a:off x="0" y="0"/>
                      <a:ext cx="5943600" cy="2581910"/>
                    </a:xfrm>
                    <a:prstGeom prst="rect">
                      <a:avLst/>
                    </a:prstGeom>
                    <a:ln w="19050">
                      <a:solidFill>
                        <a:schemeClr val="accent1"/>
                      </a:solidFill>
                    </a:ln>
                  </pic:spPr>
                </pic:pic>
              </a:graphicData>
            </a:graphic>
          </wp:inline>
        </w:drawing>
      </w:r>
    </w:p>
    <w:p w14:paraId="5D8954FC" w14:textId="646BF2AF" w:rsidR="002E7DDB" w:rsidRPr="005A4A56" w:rsidRDefault="002E7DDB" w:rsidP="001879BA">
      <w:pPr>
        <w:pStyle w:val="FigureCaption0"/>
      </w:pPr>
      <w:bookmarkStart w:id="509" w:name="_Toc74052458"/>
      <w:bookmarkStart w:id="510" w:name="_Toc90643844"/>
      <w:bookmarkStart w:id="511" w:name="_Toc230163841"/>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rsidR="005174BA">
        <w:t>: Loan S</w:t>
      </w:r>
      <w:r w:rsidRPr="005A4A56">
        <w:t>e</w:t>
      </w:r>
      <w:r w:rsidR="005174BA">
        <w:t xml:space="preserve">arch Screen </w:t>
      </w:r>
      <w:r w:rsidR="00445FE2">
        <w:t xml:space="preserve">- </w:t>
      </w:r>
      <w:r w:rsidR="005174BA">
        <w:t>Suspense L</w:t>
      </w:r>
      <w:r w:rsidR="001979BD" w:rsidRPr="005A4A56">
        <w:t>oans</w:t>
      </w:r>
      <w:bookmarkEnd w:id="509"/>
      <w:bookmarkEnd w:id="510"/>
      <w:bookmarkEnd w:id="511"/>
    </w:p>
    <w:p w14:paraId="09FD9745" w14:textId="60C53C90" w:rsidR="00E72F20" w:rsidRDefault="003774E7" w:rsidP="006C3C3F">
      <w:pPr>
        <w:pStyle w:val="OrderedList"/>
        <w:numPr>
          <w:ilvl w:val="0"/>
          <w:numId w:val="83"/>
        </w:numPr>
        <w:jc w:val="both"/>
      </w:pPr>
      <w:r>
        <w:t xml:space="preserve">On the </w:t>
      </w:r>
      <w:r w:rsidRPr="009E1010">
        <w:rPr>
          <w:b/>
        </w:rPr>
        <w:t>Loan Setup</w:t>
      </w:r>
      <w:r>
        <w:t xml:space="preserve"> </w:t>
      </w:r>
      <w:r w:rsidR="009E1010">
        <w:t>screen</w:t>
      </w:r>
      <w:r>
        <w:t>, e</w:t>
      </w:r>
      <w:r w:rsidR="00E72F20">
        <w:t>nter</w:t>
      </w:r>
      <w:r w:rsidR="00E03B60">
        <w:t xml:space="preserve"> the</w:t>
      </w:r>
      <w:r w:rsidR="00E72F20">
        <w:t xml:space="preserve"> loan details </w:t>
      </w:r>
      <w:r>
        <w:t>(</w:t>
      </w:r>
      <w:r w:rsidR="002672D3">
        <w:t>Required fields are marked with an asterisk</w:t>
      </w:r>
      <w:r>
        <w:t>)</w:t>
      </w:r>
      <w:r w:rsidR="00E03B60">
        <w:t xml:space="preserve"> to complete the loan setup. </w:t>
      </w:r>
      <w:r w:rsidR="00BD7C6A">
        <w:t xml:space="preserve">Refer to </w:t>
      </w:r>
      <w:r w:rsidR="00E4027B" w:rsidRPr="0041130D">
        <w:rPr>
          <w:rStyle w:val="CrossRef"/>
        </w:rPr>
        <w:t>Section 4.2.2</w:t>
      </w:r>
      <w:r w:rsidR="00BD7C6A">
        <w:t xml:space="preserve"> for details on each of the field</w:t>
      </w:r>
      <w:r w:rsidR="009E1010">
        <w:t>s</w:t>
      </w:r>
      <w:r w:rsidR="00BD7C6A">
        <w:t xml:space="preserve"> </w:t>
      </w:r>
      <w:r w:rsidR="00543CEA">
        <w:t xml:space="preserve">displayed </w:t>
      </w:r>
      <w:r w:rsidR="00BD7C6A">
        <w:t xml:space="preserve">on the loan setup screen. </w:t>
      </w:r>
      <w:r w:rsidR="00E03B60">
        <w:t>On this screen the following buttons are displayed:</w:t>
      </w:r>
    </w:p>
    <w:p w14:paraId="1C625740" w14:textId="18D83CA7" w:rsidR="005832A3" w:rsidRDefault="005832A3" w:rsidP="006C3C3F">
      <w:pPr>
        <w:pStyle w:val="UnorderedListIndent"/>
        <w:numPr>
          <w:ilvl w:val="1"/>
          <w:numId w:val="39"/>
        </w:numPr>
        <w:jc w:val="both"/>
      </w:pPr>
      <w:r w:rsidRPr="00006EC7">
        <w:rPr>
          <w:b/>
          <w:bCs/>
        </w:rPr>
        <w:t>Save &amp; Close</w:t>
      </w:r>
      <w:r>
        <w:t xml:space="preserve"> – This button allows the user to save changes and </w:t>
      </w:r>
      <w:r w:rsidR="00EF3D5E">
        <w:t>complete</w:t>
      </w:r>
      <w:r>
        <w:t xml:space="preserve"> the loan setup.</w:t>
      </w:r>
    </w:p>
    <w:p w14:paraId="03BA0533" w14:textId="628B5D16" w:rsidR="005832A3" w:rsidRDefault="005832A3" w:rsidP="006C3C3F">
      <w:pPr>
        <w:pStyle w:val="UnorderedListIndent"/>
        <w:numPr>
          <w:ilvl w:val="1"/>
          <w:numId w:val="39"/>
        </w:numPr>
        <w:jc w:val="both"/>
      </w:pPr>
      <w:r w:rsidRPr="00006EC7">
        <w:rPr>
          <w:b/>
          <w:bCs/>
        </w:rPr>
        <w:t>Save &amp; Next</w:t>
      </w:r>
      <w:r>
        <w:t xml:space="preserve"> –</w:t>
      </w:r>
      <w:r w:rsidRPr="005832A3">
        <w:t xml:space="preserve"> </w:t>
      </w:r>
      <w:r>
        <w:t>This button allows the user to save changes</w:t>
      </w:r>
      <w:r w:rsidR="00EF3D5E">
        <w:t>,</w:t>
      </w:r>
      <w:r w:rsidR="0041130D">
        <w:t xml:space="preserve"> </w:t>
      </w:r>
      <w:r w:rsidR="00EF3D5E">
        <w:t xml:space="preserve">complete the loan setup and display the next </w:t>
      </w:r>
      <w:r w:rsidR="0041130D">
        <w:t xml:space="preserve">loan with </w:t>
      </w:r>
      <w:r w:rsidR="004A0852">
        <w:t>a case</w:t>
      </w:r>
      <w:r w:rsidR="0041130D">
        <w:t xml:space="preserve"> status of Suspense.</w:t>
      </w:r>
    </w:p>
    <w:p w14:paraId="56D3EA7D" w14:textId="7217DCA0" w:rsidR="00443B9D" w:rsidRPr="00445FE2" w:rsidRDefault="005832A3" w:rsidP="006C3C3F">
      <w:pPr>
        <w:pStyle w:val="UnorderedListIndent"/>
        <w:numPr>
          <w:ilvl w:val="1"/>
          <w:numId w:val="39"/>
        </w:numPr>
        <w:jc w:val="both"/>
      </w:pPr>
      <w:r w:rsidRPr="00006EC7">
        <w:rPr>
          <w:b/>
          <w:bCs/>
        </w:rPr>
        <w:t>Cancel</w:t>
      </w:r>
      <w:r w:rsidRPr="00006EC7">
        <w:t xml:space="preserve"> </w:t>
      </w:r>
      <w:r w:rsidRPr="00445FE2">
        <w:t xml:space="preserve">– </w:t>
      </w:r>
      <w:r w:rsidRPr="009E1010">
        <w:t>This button allows the user to exit the loan setup screen</w:t>
      </w:r>
      <w:r w:rsidR="009E1010">
        <w:t xml:space="preserve"> without saving the </w:t>
      </w:r>
      <w:r w:rsidR="001864C6">
        <w:t>information</w:t>
      </w:r>
      <w:r w:rsidR="001864C6" w:rsidRPr="009E1010">
        <w:t>.</w:t>
      </w:r>
    </w:p>
    <w:p w14:paraId="1D4ED324" w14:textId="0883C4A1" w:rsidR="00E34951" w:rsidRDefault="004B3127" w:rsidP="00695B81">
      <w:pPr>
        <w:pStyle w:val="BodyText"/>
      </w:pPr>
      <w:r>
        <w:rPr>
          <w:noProof/>
        </w:rPr>
        <w:drawing>
          <wp:inline distT="0" distB="0" distL="0" distR="0" wp14:anchorId="096FBBD7" wp14:editId="4A6E63C8">
            <wp:extent cx="5943600" cy="2912110"/>
            <wp:effectExtent l="0" t="0" r="0" b="2540"/>
            <wp:docPr id="1889" name="Picture 18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5"/>
                    <a:stretch>
                      <a:fillRect/>
                    </a:stretch>
                  </pic:blipFill>
                  <pic:spPr>
                    <a:xfrm>
                      <a:off x="0" y="0"/>
                      <a:ext cx="5943600" cy="2912110"/>
                    </a:xfrm>
                    <a:prstGeom prst="rect">
                      <a:avLst/>
                    </a:prstGeom>
                  </pic:spPr>
                </pic:pic>
              </a:graphicData>
            </a:graphic>
          </wp:inline>
        </w:drawing>
      </w:r>
    </w:p>
    <w:p w14:paraId="069FD589" w14:textId="0F9170AF" w:rsidR="00661543" w:rsidRPr="005A4A56" w:rsidRDefault="00661543" w:rsidP="001879BA">
      <w:pPr>
        <w:pStyle w:val="FigureCaption0"/>
      </w:pPr>
      <w:bookmarkStart w:id="512" w:name="_Toc74052459"/>
      <w:bookmarkStart w:id="513" w:name="_Toc90643845"/>
      <w:bookmarkStart w:id="514" w:name="_Toc230163842"/>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w:t>
      </w:r>
      <w:r w:rsidR="00764635">
        <w:rPr>
          <w:noProof/>
        </w:rPr>
        <w:fldChar w:fldCharType="end"/>
      </w:r>
      <w:r w:rsidRPr="005A4A56">
        <w:t>:</w:t>
      </w:r>
      <w:r w:rsidR="00697C3F">
        <w:t xml:space="preserve"> Loan S</w:t>
      </w:r>
      <w:r w:rsidR="00640360" w:rsidRPr="005A4A56">
        <w:t xml:space="preserve">etup </w:t>
      </w:r>
      <w:r w:rsidR="00697C3F">
        <w:t>S</w:t>
      </w:r>
      <w:r w:rsidRPr="005A4A56">
        <w:t>creen</w:t>
      </w:r>
      <w:bookmarkEnd w:id="512"/>
      <w:bookmarkEnd w:id="513"/>
      <w:bookmarkEnd w:id="514"/>
    </w:p>
    <w:p w14:paraId="5830C7B0" w14:textId="7FA279C6" w:rsidR="002079C4" w:rsidRDefault="00445FE2" w:rsidP="00322755">
      <w:pPr>
        <w:pStyle w:val="OrderedList"/>
        <w:numPr>
          <w:ilvl w:val="0"/>
          <w:numId w:val="34"/>
        </w:numPr>
        <w:ind w:left="1440"/>
        <w:jc w:val="both"/>
      </w:pPr>
      <w:r>
        <w:t>Enter</w:t>
      </w:r>
      <w:r w:rsidR="00647F26">
        <w:t xml:space="preserve"> the </w:t>
      </w:r>
      <w:r w:rsidR="00EE25E3">
        <w:t xml:space="preserve">required </w:t>
      </w:r>
      <w:r w:rsidR="00647F26">
        <w:t xml:space="preserve">data fields </w:t>
      </w:r>
      <w:r w:rsidR="00EE25E3">
        <w:t>on the loan setup screen</w:t>
      </w:r>
      <w:r>
        <w:t xml:space="preserve"> and click the </w:t>
      </w:r>
      <w:r w:rsidRPr="001445BE">
        <w:rPr>
          <w:b/>
        </w:rPr>
        <w:t>Save &amp; Next</w:t>
      </w:r>
      <w:r>
        <w:t xml:space="preserve"> button</w:t>
      </w:r>
      <w:r w:rsidR="00EE25E3">
        <w:t>. T</w:t>
      </w:r>
      <w:r w:rsidR="00647F26">
        <w:t xml:space="preserve">he </w:t>
      </w:r>
      <w:r w:rsidR="00EE25E3">
        <w:t>system w</w:t>
      </w:r>
      <w:r w:rsidR="00647F26">
        <w:t xml:space="preserve">ill validate the data fields and display the error messages when the validations fail.  </w:t>
      </w:r>
      <w:r w:rsidR="007B2D78">
        <w:t xml:space="preserve">Click </w:t>
      </w:r>
      <w:r w:rsidR="007B2D78" w:rsidRPr="001445BE">
        <w:rPr>
          <w:b/>
        </w:rPr>
        <w:t>OK</w:t>
      </w:r>
      <w:r w:rsidR="007B2D78">
        <w:t xml:space="preserve"> to close the message window. </w:t>
      </w:r>
      <w:r w:rsidR="00647F26">
        <w:t xml:space="preserve">The user must fix the errors to </w:t>
      </w:r>
      <w:r w:rsidR="00EE25E3">
        <w:t>continue with</w:t>
      </w:r>
      <w:r w:rsidR="00647F26">
        <w:t xml:space="preserve"> the loan setup.</w:t>
      </w:r>
    </w:p>
    <w:p w14:paraId="5E3598AD" w14:textId="34FAF9EE" w:rsidR="00650D49" w:rsidRDefault="004B3127" w:rsidP="001879BA">
      <w:pPr>
        <w:pStyle w:val="BodyText"/>
        <w:jc w:val="center"/>
      </w:pPr>
      <w:r>
        <w:rPr>
          <w:noProof/>
        </w:rPr>
        <w:drawing>
          <wp:inline distT="0" distB="0" distL="0" distR="0" wp14:anchorId="4EEB0213" wp14:editId="3E67BB56">
            <wp:extent cx="2956468" cy="712953"/>
            <wp:effectExtent l="0" t="0" r="0" b="0"/>
            <wp:docPr id="1988" name="Picture 1988" descr="Sha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8" name="Picture 1988" descr="Shape&#10;&#10;Description automatically generated with medium confidence"/>
                    <pic:cNvPicPr/>
                  </pic:nvPicPr>
                  <pic:blipFill>
                    <a:blip r:embed="rId66"/>
                    <a:stretch>
                      <a:fillRect/>
                    </a:stretch>
                  </pic:blipFill>
                  <pic:spPr>
                    <a:xfrm>
                      <a:off x="0" y="0"/>
                      <a:ext cx="2978859" cy="718353"/>
                    </a:xfrm>
                    <a:prstGeom prst="rect">
                      <a:avLst/>
                    </a:prstGeom>
                  </pic:spPr>
                </pic:pic>
              </a:graphicData>
            </a:graphic>
          </wp:inline>
        </w:drawing>
      </w:r>
    </w:p>
    <w:p w14:paraId="2EEB7F0E" w14:textId="6B90DC8F" w:rsidR="00650D49" w:rsidRPr="005A4A56" w:rsidRDefault="00650D49" w:rsidP="001879BA">
      <w:pPr>
        <w:pStyle w:val="FigureCaption0"/>
      </w:pPr>
      <w:bookmarkStart w:id="515" w:name="_Toc74052460"/>
      <w:bookmarkStart w:id="516" w:name="_Toc90643846"/>
      <w:bookmarkStart w:id="517" w:name="_Toc230163843"/>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w:t>
      </w:r>
      <w:r w:rsidR="00764635">
        <w:rPr>
          <w:noProof/>
        </w:rPr>
        <w:fldChar w:fldCharType="end"/>
      </w:r>
      <w:r w:rsidRPr="005A4A56">
        <w:t xml:space="preserve">: </w:t>
      </w:r>
      <w:r w:rsidR="00445FE2">
        <w:t>Sample Error M</w:t>
      </w:r>
      <w:r w:rsidR="00983FD7" w:rsidRPr="005A4A56">
        <w:t>essage</w:t>
      </w:r>
      <w:r w:rsidR="009266FC" w:rsidRPr="005A4A56">
        <w:t xml:space="preserve"> </w:t>
      </w:r>
      <w:r w:rsidR="00445FE2">
        <w:t>- L</w:t>
      </w:r>
      <w:r w:rsidR="009266FC" w:rsidRPr="005A4A56">
        <w:t xml:space="preserve">oan </w:t>
      </w:r>
      <w:r w:rsidR="00445FE2">
        <w:t>S</w:t>
      </w:r>
      <w:r w:rsidR="009266FC" w:rsidRPr="005A4A56">
        <w:t xml:space="preserve">etup </w:t>
      </w:r>
      <w:r w:rsidR="00445FE2">
        <w:t>S</w:t>
      </w:r>
      <w:r w:rsidR="009266FC" w:rsidRPr="005A4A56">
        <w:t>creen</w:t>
      </w:r>
      <w:bookmarkEnd w:id="515"/>
      <w:bookmarkEnd w:id="516"/>
      <w:bookmarkEnd w:id="517"/>
    </w:p>
    <w:p w14:paraId="62697D0F" w14:textId="35B1DE66" w:rsidR="00647F26" w:rsidRDefault="00647F26" w:rsidP="00322755">
      <w:pPr>
        <w:pStyle w:val="OrderedList"/>
        <w:numPr>
          <w:ilvl w:val="0"/>
          <w:numId w:val="34"/>
        </w:numPr>
        <w:ind w:left="1440"/>
        <w:jc w:val="both"/>
      </w:pPr>
      <w:r>
        <w:t xml:space="preserve">If all the validations pass the loan setup is </w:t>
      </w:r>
      <w:r w:rsidR="00871783">
        <w:t>complete</w:t>
      </w:r>
      <w:r>
        <w:t xml:space="preserve"> and </w:t>
      </w:r>
      <w:r w:rsidR="006604E2">
        <w:t xml:space="preserve">the case status is updated to </w:t>
      </w:r>
      <w:r w:rsidR="006604E2" w:rsidRPr="006761F5">
        <w:t>Pending IMIP Payment.</w:t>
      </w:r>
      <w:r w:rsidR="00983FD7">
        <w:t xml:space="preserve"> The user is navigated back to the </w:t>
      </w:r>
      <w:r w:rsidR="00983FD7" w:rsidRPr="00983FD7">
        <w:rPr>
          <w:b/>
        </w:rPr>
        <w:t>Loan Search</w:t>
      </w:r>
      <w:r w:rsidR="00983FD7">
        <w:t xml:space="preserve"> screen.</w:t>
      </w:r>
    </w:p>
    <w:p w14:paraId="3D428D49" w14:textId="0F5AD23E" w:rsidR="007646BE" w:rsidRDefault="007C037F" w:rsidP="00DD5EB0">
      <w:pPr>
        <w:pStyle w:val="Heading3"/>
        <w:ind w:left="1080" w:hanging="1080"/>
        <w:jc w:val="both"/>
      </w:pPr>
      <w:bookmarkStart w:id="518" w:name="_Toc314660632"/>
      <w:bookmarkStart w:id="519" w:name="_Toc315633770"/>
      <w:bookmarkStart w:id="520" w:name="_Toc11334569"/>
      <w:bookmarkStart w:id="521" w:name="_Toc74051786"/>
      <w:bookmarkStart w:id="522" w:name="_Toc90643171"/>
      <w:bookmarkStart w:id="523" w:name="_Toc230163062"/>
      <w:r>
        <w:t xml:space="preserve">Details of </w:t>
      </w:r>
      <w:r w:rsidR="009E38D9">
        <w:t>Data F</w:t>
      </w:r>
      <w:r>
        <w:t xml:space="preserve">ields on the </w:t>
      </w:r>
      <w:r w:rsidR="001026CB">
        <w:t>L</w:t>
      </w:r>
      <w:r>
        <w:t xml:space="preserve">oan </w:t>
      </w:r>
      <w:r w:rsidR="001026CB">
        <w:t>S</w:t>
      </w:r>
      <w:r w:rsidR="007646BE">
        <w:t xml:space="preserve">etup </w:t>
      </w:r>
      <w:r w:rsidR="009E38D9">
        <w:t>S</w:t>
      </w:r>
      <w:r>
        <w:t>creen</w:t>
      </w:r>
      <w:bookmarkEnd w:id="518"/>
      <w:bookmarkEnd w:id="519"/>
      <w:bookmarkEnd w:id="520"/>
      <w:bookmarkEnd w:id="521"/>
      <w:bookmarkEnd w:id="522"/>
      <w:bookmarkEnd w:id="523"/>
    </w:p>
    <w:p w14:paraId="161FACB1" w14:textId="3D242F24" w:rsidR="00647F26" w:rsidRPr="00576E44" w:rsidRDefault="00BD7C6A" w:rsidP="001879BA">
      <w:pPr>
        <w:pStyle w:val="BodyText"/>
      </w:pPr>
      <w:r w:rsidRPr="00576E44">
        <w:t xml:space="preserve">The </w:t>
      </w:r>
      <w:r w:rsidR="002079C4">
        <w:t>tables below de</w:t>
      </w:r>
      <w:r w:rsidR="002079C4" w:rsidRPr="00576E44">
        <w:t>s</w:t>
      </w:r>
      <w:r w:rsidR="002079C4">
        <w:t>cribe</w:t>
      </w:r>
      <w:r w:rsidR="00576E44">
        <w:t xml:space="preserve"> the data fields on </w:t>
      </w:r>
      <w:r w:rsidR="00576E44" w:rsidRPr="00697C3F">
        <w:t>the Loan S</w:t>
      </w:r>
      <w:r w:rsidR="002757A8" w:rsidRPr="00697C3F">
        <w:t>etup</w:t>
      </w:r>
      <w:r w:rsidR="002757A8" w:rsidRPr="00576E44">
        <w:t xml:space="preserve"> screen.</w:t>
      </w:r>
    </w:p>
    <w:p w14:paraId="7B6EFD73" w14:textId="58F096E7" w:rsidR="00E72F20" w:rsidRPr="00D757EC" w:rsidRDefault="00E72F20" w:rsidP="00863D8C">
      <w:pPr>
        <w:pStyle w:val="Heading4"/>
      </w:pPr>
      <w:bookmarkStart w:id="524" w:name="_Toc314660633"/>
      <w:bookmarkStart w:id="525" w:name="_Toc315633771"/>
      <w:bookmarkStart w:id="526" w:name="_Toc11334570"/>
      <w:bookmarkStart w:id="527" w:name="_Toc74051787"/>
      <w:bookmarkStart w:id="528" w:name="_Toc90643172"/>
      <w:bookmarkStart w:id="529" w:name="_Toc230163063"/>
      <w:r w:rsidRPr="00D757EC">
        <w:t xml:space="preserve">Loan </w:t>
      </w:r>
      <w:r w:rsidR="001026CB" w:rsidRPr="00D757EC">
        <w:t>I</w:t>
      </w:r>
      <w:r w:rsidRPr="00D757EC">
        <w:t>nformation</w:t>
      </w:r>
      <w:bookmarkEnd w:id="524"/>
      <w:bookmarkEnd w:id="525"/>
      <w:bookmarkEnd w:id="526"/>
      <w:bookmarkEnd w:id="527"/>
      <w:bookmarkEnd w:id="528"/>
      <w:bookmarkEnd w:id="529"/>
    </w:p>
    <w:p w14:paraId="061A61C8" w14:textId="287D6DAC" w:rsidR="002757A8" w:rsidRDefault="002757A8" w:rsidP="001879BA">
      <w:pPr>
        <w:pStyle w:val="BodyText"/>
      </w:pPr>
      <w:r>
        <w:t xml:space="preserve">The </w:t>
      </w:r>
      <w:r w:rsidR="0014490D">
        <w:t>table below</w:t>
      </w:r>
      <w:r>
        <w:t xml:space="preserve"> provides the </w:t>
      </w:r>
      <w:r w:rsidR="00765563">
        <w:t>details</w:t>
      </w:r>
      <w:r>
        <w:t xml:space="preserve"> of data fields </w:t>
      </w:r>
      <w:r w:rsidRPr="006761F5">
        <w:t xml:space="preserve">within </w:t>
      </w:r>
      <w:r w:rsidR="00765563" w:rsidRPr="006761F5">
        <w:t>Loan I</w:t>
      </w:r>
      <w:r w:rsidRPr="006761F5">
        <w:t>nformation</w:t>
      </w:r>
      <w:r w:rsidR="006B032E">
        <w:rPr>
          <w:b/>
        </w:rPr>
        <w:t xml:space="preserve"> </w:t>
      </w:r>
      <w:r w:rsidR="006B032E" w:rsidRPr="006B032E">
        <w:t>section</w:t>
      </w:r>
      <w:r>
        <w:t xml:space="preserve">. The data fields within this section cannot be edited by the </w:t>
      </w:r>
      <w:r w:rsidR="00765563">
        <w:t>user</w:t>
      </w:r>
      <w:r>
        <w:t>.</w:t>
      </w:r>
    </w:p>
    <w:tbl>
      <w:tblPr>
        <w:tblStyle w:val="TableGrid"/>
        <w:tblW w:w="0" w:type="auto"/>
        <w:tblInd w:w="108" w:type="dxa"/>
        <w:tblLook w:val="04A0" w:firstRow="1" w:lastRow="0" w:firstColumn="1" w:lastColumn="0" w:noHBand="0" w:noVBand="1"/>
      </w:tblPr>
      <w:tblGrid>
        <w:gridCol w:w="2644"/>
        <w:gridCol w:w="6598"/>
      </w:tblGrid>
      <w:tr w:rsidR="003C0847" w:rsidRPr="00AB3113" w14:paraId="7F41F884" w14:textId="77777777" w:rsidTr="004778DC">
        <w:trPr>
          <w:tblHeader/>
        </w:trPr>
        <w:tc>
          <w:tcPr>
            <w:tcW w:w="2700" w:type="dxa"/>
            <w:shd w:val="clear" w:color="auto" w:fill="B8CCE4" w:themeFill="accent1" w:themeFillTint="66"/>
          </w:tcPr>
          <w:p w14:paraId="0FA6E551" w14:textId="77777777" w:rsidR="003C0847" w:rsidRPr="00AB3113" w:rsidRDefault="003C0847" w:rsidP="000E443B">
            <w:pPr>
              <w:pStyle w:val="Tableheader"/>
            </w:pPr>
            <w:r w:rsidRPr="00AB3113">
              <w:t>Field name</w:t>
            </w:r>
          </w:p>
        </w:tc>
        <w:tc>
          <w:tcPr>
            <w:tcW w:w="6768" w:type="dxa"/>
            <w:shd w:val="clear" w:color="auto" w:fill="B8CCE4" w:themeFill="accent1" w:themeFillTint="66"/>
          </w:tcPr>
          <w:p w14:paraId="10B8091B" w14:textId="77777777" w:rsidR="003C0847" w:rsidRPr="00AB3113" w:rsidRDefault="003C0847" w:rsidP="000E443B">
            <w:pPr>
              <w:pStyle w:val="Tableheader"/>
            </w:pPr>
            <w:r w:rsidRPr="00AB3113">
              <w:t>Description</w:t>
            </w:r>
          </w:p>
        </w:tc>
      </w:tr>
      <w:tr w:rsidR="003C0847" w:rsidRPr="00AB3113" w14:paraId="54310910" w14:textId="77777777" w:rsidTr="004778DC">
        <w:tc>
          <w:tcPr>
            <w:tcW w:w="2700" w:type="dxa"/>
          </w:tcPr>
          <w:p w14:paraId="20E7EA7F" w14:textId="77777777" w:rsidR="003C0847" w:rsidRPr="00AB3113" w:rsidRDefault="003C0847" w:rsidP="00B34BB0">
            <w:pPr>
              <w:pStyle w:val="TableColumnSubheading"/>
            </w:pPr>
            <w:r w:rsidRPr="00AB3113">
              <w:t xml:space="preserve">Loan Skey </w:t>
            </w:r>
          </w:p>
        </w:tc>
        <w:tc>
          <w:tcPr>
            <w:tcW w:w="6768" w:type="dxa"/>
          </w:tcPr>
          <w:p w14:paraId="7C1BDE6D" w14:textId="73BA5239" w:rsidR="003C0847" w:rsidRPr="00AB3113" w:rsidRDefault="0070404F" w:rsidP="00F874DE">
            <w:pPr>
              <w:pStyle w:val="TableText"/>
              <w:jc w:val="both"/>
            </w:pPr>
            <w:r w:rsidRPr="00AB3113">
              <w:t xml:space="preserve">A unique </w:t>
            </w:r>
            <w:r w:rsidR="003C0847" w:rsidRPr="00AB3113">
              <w:t>system</w:t>
            </w:r>
            <w:r w:rsidR="00621025" w:rsidRPr="00AB3113">
              <w:t>-</w:t>
            </w:r>
            <w:r w:rsidR="003C0847" w:rsidRPr="00AB3113">
              <w:t>generated number</w:t>
            </w:r>
            <w:r w:rsidRPr="00AB3113">
              <w:t xml:space="preserve"> assigned</w:t>
            </w:r>
            <w:r w:rsidR="003C0847" w:rsidRPr="00AB3113">
              <w:t xml:space="preserve"> for each FHA case. </w:t>
            </w:r>
          </w:p>
        </w:tc>
      </w:tr>
      <w:tr w:rsidR="003C0847" w:rsidRPr="00AB3113" w14:paraId="2D94C27F" w14:textId="77777777" w:rsidTr="004778DC">
        <w:tc>
          <w:tcPr>
            <w:tcW w:w="2700" w:type="dxa"/>
          </w:tcPr>
          <w:p w14:paraId="78358240" w14:textId="77777777" w:rsidR="003C0847" w:rsidRPr="00AB3113" w:rsidRDefault="003C0847" w:rsidP="00B34BB0">
            <w:pPr>
              <w:pStyle w:val="TableColumnSubheading"/>
            </w:pPr>
            <w:r w:rsidRPr="00AB3113">
              <w:t>FHA Case#</w:t>
            </w:r>
          </w:p>
        </w:tc>
        <w:tc>
          <w:tcPr>
            <w:tcW w:w="6768" w:type="dxa"/>
          </w:tcPr>
          <w:p w14:paraId="37D2D07B" w14:textId="2D07A096" w:rsidR="003C0847" w:rsidRPr="00AB3113" w:rsidRDefault="003C0847" w:rsidP="00F874DE">
            <w:pPr>
              <w:pStyle w:val="TableText"/>
              <w:jc w:val="both"/>
            </w:pPr>
            <w:r w:rsidRPr="00AB3113">
              <w:t xml:space="preserve">The 10-digit case number, received from CHUMS. </w:t>
            </w:r>
          </w:p>
        </w:tc>
      </w:tr>
      <w:tr w:rsidR="003C0847" w:rsidRPr="00AB3113" w14:paraId="5F66DFE2" w14:textId="77777777" w:rsidTr="00697C3F">
        <w:trPr>
          <w:trHeight w:val="1936"/>
        </w:trPr>
        <w:tc>
          <w:tcPr>
            <w:tcW w:w="2700" w:type="dxa"/>
          </w:tcPr>
          <w:p w14:paraId="3EF64460" w14:textId="77777777" w:rsidR="003C0847" w:rsidRPr="00AB3113" w:rsidRDefault="003C0847" w:rsidP="00B34BB0">
            <w:pPr>
              <w:pStyle w:val="TableColumnSubheading"/>
            </w:pPr>
            <w:r w:rsidRPr="00AB3113">
              <w:t xml:space="preserve">Product Type </w:t>
            </w:r>
          </w:p>
        </w:tc>
        <w:tc>
          <w:tcPr>
            <w:tcW w:w="6768" w:type="dxa"/>
          </w:tcPr>
          <w:p w14:paraId="08A9E03C" w14:textId="4015A291" w:rsidR="003C0847" w:rsidRPr="00AB3113" w:rsidRDefault="003C0847" w:rsidP="00F874DE">
            <w:pPr>
              <w:pStyle w:val="TableText"/>
              <w:jc w:val="both"/>
            </w:pPr>
            <w:r w:rsidRPr="00AB3113">
              <w:t xml:space="preserve">The type </w:t>
            </w:r>
            <w:r w:rsidR="0070404F" w:rsidRPr="00AB3113">
              <w:t xml:space="preserve">of </w:t>
            </w:r>
            <w:r w:rsidR="0041130D">
              <w:t xml:space="preserve">HECM </w:t>
            </w:r>
            <w:r w:rsidR="00E4027B">
              <w:t>Case</w:t>
            </w:r>
            <w:r w:rsidR="0070404F" w:rsidRPr="00AB3113">
              <w:t xml:space="preserve"> </w:t>
            </w:r>
            <w:r w:rsidRPr="00AB3113">
              <w:t>received from CHUMS:</w:t>
            </w:r>
          </w:p>
          <w:p w14:paraId="60840046" w14:textId="7E6D1023" w:rsidR="008631BD" w:rsidRDefault="008631BD" w:rsidP="006C3C3F">
            <w:pPr>
              <w:pStyle w:val="TableText"/>
              <w:numPr>
                <w:ilvl w:val="0"/>
                <w:numId w:val="40"/>
              </w:numPr>
            </w:pPr>
            <w:r>
              <w:t>HECM</w:t>
            </w:r>
            <w:r w:rsidR="00004180">
              <w:t xml:space="preserve"> (New HECM Product Type per ML 2013-27)</w:t>
            </w:r>
          </w:p>
          <w:p w14:paraId="29B76ED8" w14:textId="31467E3A" w:rsidR="008631BD" w:rsidRDefault="008631BD" w:rsidP="006C3C3F">
            <w:pPr>
              <w:pStyle w:val="TableText"/>
              <w:numPr>
                <w:ilvl w:val="0"/>
                <w:numId w:val="40"/>
              </w:numPr>
            </w:pPr>
            <w:r>
              <w:t>HECM for Purchase</w:t>
            </w:r>
            <w:r w:rsidR="00004180">
              <w:t xml:space="preserve"> (New HECM Product Type per ML 2013-27)</w:t>
            </w:r>
          </w:p>
          <w:p w14:paraId="705EFAE0" w14:textId="5D76FF03" w:rsidR="008631BD" w:rsidRDefault="008631BD" w:rsidP="006C3C3F">
            <w:pPr>
              <w:pStyle w:val="TableText"/>
              <w:numPr>
                <w:ilvl w:val="0"/>
                <w:numId w:val="40"/>
              </w:numPr>
            </w:pPr>
            <w:r>
              <w:t>HECM – Refinance</w:t>
            </w:r>
            <w:r w:rsidR="00004180">
              <w:t xml:space="preserve"> (New HECM Product Type per ML 2013-27)</w:t>
            </w:r>
          </w:p>
          <w:p w14:paraId="6DF323F3" w14:textId="0DD5D9E2" w:rsidR="001E27FF" w:rsidRPr="008E3272" w:rsidRDefault="001E27FF" w:rsidP="006C3C3F">
            <w:pPr>
              <w:pStyle w:val="TableText"/>
              <w:numPr>
                <w:ilvl w:val="0"/>
                <w:numId w:val="40"/>
              </w:numPr>
            </w:pPr>
            <w:r w:rsidRPr="008E3272">
              <w:t>HECM Standard</w:t>
            </w:r>
            <w:r w:rsidR="008631BD">
              <w:t xml:space="preserve"> </w:t>
            </w:r>
            <w:r w:rsidR="0041130D">
              <w:t>(</w:t>
            </w:r>
            <w:r w:rsidR="001E31B1">
              <w:t xml:space="preserve">HECM Traditional with a </w:t>
            </w:r>
            <w:r w:rsidR="00FB3D99">
              <w:t xml:space="preserve">Standard </w:t>
            </w:r>
            <w:r w:rsidR="001E31B1">
              <w:t>IMIP designation</w:t>
            </w:r>
            <w:r w:rsidR="0041130D">
              <w:t>)</w:t>
            </w:r>
          </w:p>
          <w:p w14:paraId="58A0E61A" w14:textId="60147DA7" w:rsidR="001E31B1" w:rsidRPr="008E3272" w:rsidRDefault="001E27FF" w:rsidP="006C3C3F">
            <w:pPr>
              <w:pStyle w:val="TableText"/>
              <w:numPr>
                <w:ilvl w:val="0"/>
                <w:numId w:val="40"/>
              </w:numPr>
            </w:pPr>
            <w:r w:rsidRPr="008E3272">
              <w:t xml:space="preserve">HECM </w:t>
            </w:r>
            <w:r w:rsidR="00E5201D">
              <w:t xml:space="preserve">Standard </w:t>
            </w:r>
            <w:r w:rsidRPr="008E3272">
              <w:t>for Purchase</w:t>
            </w:r>
            <w:r w:rsidR="0041130D">
              <w:t xml:space="preserve"> (</w:t>
            </w:r>
            <w:r w:rsidR="001E31B1">
              <w:t xml:space="preserve">HECM for Purchase with a </w:t>
            </w:r>
            <w:r w:rsidR="00FB3D99">
              <w:t xml:space="preserve">Standard </w:t>
            </w:r>
            <w:r w:rsidR="001E31B1">
              <w:t>IMIP designation</w:t>
            </w:r>
            <w:r w:rsidR="0041130D">
              <w:t>)</w:t>
            </w:r>
          </w:p>
          <w:p w14:paraId="48129290" w14:textId="0D25659C" w:rsidR="001E31B1" w:rsidRPr="008E3272" w:rsidRDefault="0070404F" w:rsidP="006C3C3F">
            <w:pPr>
              <w:pStyle w:val="TableText"/>
              <w:numPr>
                <w:ilvl w:val="0"/>
                <w:numId w:val="40"/>
              </w:numPr>
            </w:pPr>
            <w:r w:rsidRPr="008E3272">
              <w:t>HECM</w:t>
            </w:r>
            <w:r w:rsidR="00A6457D">
              <w:t xml:space="preserve"> </w:t>
            </w:r>
            <w:r w:rsidR="00E5201D">
              <w:t xml:space="preserve">Standard </w:t>
            </w:r>
            <w:r w:rsidR="001E31B1">
              <w:t>–</w:t>
            </w:r>
            <w:r w:rsidRPr="008E3272">
              <w:t xml:space="preserve"> </w:t>
            </w:r>
            <w:r w:rsidR="001E27FF" w:rsidRPr="008E3272">
              <w:t>Refinance</w:t>
            </w:r>
            <w:r w:rsidR="0041130D">
              <w:t xml:space="preserve"> (</w:t>
            </w:r>
            <w:r w:rsidR="001E31B1">
              <w:t xml:space="preserve">HECM Refinance with a </w:t>
            </w:r>
            <w:r w:rsidR="00FB3D99">
              <w:t xml:space="preserve">Standard </w:t>
            </w:r>
            <w:r w:rsidR="001E31B1">
              <w:t>IMIP designation</w:t>
            </w:r>
            <w:r w:rsidR="0041130D">
              <w:t>)</w:t>
            </w:r>
          </w:p>
          <w:p w14:paraId="1AEB4CA7" w14:textId="6EB7C166" w:rsidR="001E31B1" w:rsidRPr="008E3272" w:rsidRDefault="001E27FF" w:rsidP="006C3C3F">
            <w:pPr>
              <w:pStyle w:val="TableText"/>
              <w:numPr>
                <w:ilvl w:val="0"/>
                <w:numId w:val="40"/>
              </w:numPr>
            </w:pPr>
            <w:r w:rsidRPr="008E3272">
              <w:t>HECM Saver</w:t>
            </w:r>
            <w:r w:rsidR="0041130D">
              <w:t xml:space="preserve"> (</w:t>
            </w:r>
            <w:r w:rsidR="001E31B1">
              <w:t xml:space="preserve">HECM Traditional with a </w:t>
            </w:r>
            <w:r w:rsidR="00FB3D99">
              <w:t xml:space="preserve">Saver </w:t>
            </w:r>
            <w:r w:rsidR="001E31B1">
              <w:t>IMIP designation</w:t>
            </w:r>
            <w:r w:rsidR="0041130D">
              <w:t>)</w:t>
            </w:r>
          </w:p>
          <w:p w14:paraId="3F93839A" w14:textId="1A835AF2" w:rsidR="001E27FF" w:rsidRPr="008E3272" w:rsidRDefault="001E27FF" w:rsidP="006C3C3F">
            <w:pPr>
              <w:pStyle w:val="TableText"/>
              <w:numPr>
                <w:ilvl w:val="0"/>
                <w:numId w:val="40"/>
              </w:numPr>
            </w:pPr>
            <w:r w:rsidRPr="008E3272">
              <w:t>HECM Saver for Purchase</w:t>
            </w:r>
            <w:r w:rsidR="001E31B1">
              <w:t xml:space="preserve"> </w:t>
            </w:r>
            <w:r w:rsidR="0041130D">
              <w:t>(</w:t>
            </w:r>
            <w:r w:rsidR="001E31B1">
              <w:t xml:space="preserve">HECM for Purchase with a </w:t>
            </w:r>
            <w:r w:rsidR="00FB3D99">
              <w:t xml:space="preserve">Saver </w:t>
            </w:r>
            <w:r w:rsidR="001E31B1">
              <w:t>IMIP designation</w:t>
            </w:r>
            <w:r w:rsidR="0041130D">
              <w:t>)</w:t>
            </w:r>
          </w:p>
          <w:p w14:paraId="073034D1" w14:textId="3C44B72D" w:rsidR="003C0847" w:rsidRPr="00AB3113" w:rsidRDefault="0070404F" w:rsidP="006C3C3F">
            <w:pPr>
              <w:pStyle w:val="TableText"/>
              <w:numPr>
                <w:ilvl w:val="0"/>
                <w:numId w:val="40"/>
              </w:numPr>
            </w:pPr>
            <w:r w:rsidRPr="008E3272">
              <w:t>HECM Saver</w:t>
            </w:r>
            <w:r w:rsidR="001D3D33">
              <w:t xml:space="preserve"> -</w:t>
            </w:r>
            <w:r w:rsidR="009F4EE5">
              <w:t xml:space="preserve"> </w:t>
            </w:r>
            <w:r w:rsidR="001E27FF" w:rsidRPr="008E3272">
              <w:t>Refinance</w:t>
            </w:r>
            <w:r w:rsidR="0041130D">
              <w:t xml:space="preserve"> (</w:t>
            </w:r>
            <w:r w:rsidR="001E31B1">
              <w:t xml:space="preserve">HECM Refinance with a </w:t>
            </w:r>
            <w:r w:rsidR="00FB3D99">
              <w:t xml:space="preserve">Saver </w:t>
            </w:r>
            <w:r w:rsidR="001E31B1">
              <w:t>IMIP designation</w:t>
            </w:r>
            <w:r w:rsidR="0041130D">
              <w:t>)</w:t>
            </w:r>
          </w:p>
        </w:tc>
      </w:tr>
      <w:tr w:rsidR="003C0847" w:rsidRPr="00AB3113" w14:paraId="2A9178DD" w14:textId="77777777" w:rsidTr="004778DC">
        <w:tc>
          <w:tcPr>
            <w:tcW w:w="2700" w:type="dxa"/>
          </w:tcPr>
          <w:p w14:paraId="08A7D685" w14:textId="72E34993" w:rsidR="003C0847" w:rsidRPr="00AB3113" w:rsidRDefault="00D777DC" w:rsidP="00B34BB0">
            <w:pPr>
              <w:pStyle w:val="TableColumnSubheading"/>
            </w:pPr>
            <w:r w:rsidRPr="00AB3113">
              <w:t xml:space="preserve">Prior Case # </w:t>
            </w:r>
          </w:p>
        </w:tc>
        <w:tc>
          <w:tcPr>
            <w:tcW w:w="6768" w:type="dxa"/>
          </w:tcPr>
          <w:p w14:paraId="29DD51A2" w14:textId="0D23136A" w:rsidR="003C0847" w:rsidRPr="00AB3113" w:rsidRDefault="003C0847" w:rsidP="00F874DE">
            <w:pPr>
              <w:pStyle w:val="TableText"/>
              <w:jc w:val="both"/>
            </w:pPr>
            <w:r w:rsidRPr="00AB3113">
              <w:t xml:space="preserve">The FHA </w:t>
            </w:r>
            <w:r w:rsidR="00422F2E">
              <w:t>C</w:t>
            </w:r>
            <w:r w:rsidRPr="00AB3113">
              <w:t xml:space="preserve">ase </w:t>
            </w:r>
            <w:r w:rsidR="00422F2E">
              <w:t>#</w:t>
            </w:r>
            <w:r w:rsidR="00422F2E" w:rsidRPr="00AB3113">
              <w:t xml:space="preserve"> </w:t>
            </w:r>
            <w:r w:rsidRPr="00AB3113">
              <w:t>of a previously refinanced case. This fi</w:t>
            </w:r>
            <w:r w:rsidR="0070404F" w:rsidRPr="00AB3113">
              <w:t>eld is available only for HECM Refinance</w:t>
            </w:r>
            <w:r w:rsidR="008E00F1">
              <w:t>, HECM Standard Refinance</w:t>
            </w:r>
            <w:r w:rsidR="0070404F" w:rsidRPr="00AB3113">
              <w:t xml:space="preserve"> or HECM Saver </w:t>
            </w:r>
            <w:r w:rsidRPr="00AB3113">
              <w:t>Refinance product</w:t>
            </w:r>
            <w:r w:rsidR="006F278E">
              <w:t xml:space="preserve"> type</w:t>
            </w:r>
            <w:r w:rsidRPr="00AB3113">
              <w:t xml:space="preserve">s. </w:t>
            </w:r>
          </w:p>
        </w:tc>
      </w:tr>
      <w:tr w:rsidR="00412BD2" w:rsidRPr="00AB3113" w14:paraId="39089989" w14:textId="77777777" w:rsidTr="004778DC">
        <w:tc>
          <w:tcPr>
            <w:tcW w:w="2700" w:type="dxa"/>
          </w:tcPr>
          <w:p w14:paraId="34528133" w14:textId="3420EB54" w:rsidR="00412BD2" w:rsidRPr="00AB3113" w:rsidRDefault="007947AB" w:rsidP="00B34BB0">
            <w:pPr>
              <w:pStyle w:val="TableColumnSubheading"/>
            </w:pPr>
            <w:r>
              <w:t>10%</w:t>
            </w:r>
            <w:r w:rsidR="00FB3D99">
              <w:t xml:space="preserve"> </w:t>
            </w:r>
            <w:r>
              <w:t>Usage Indicator</w:t>
            </w:r>
          </w:p>
        </w:tc>
        <w:tc>
          <w:tcPr>
            <w:tcW w:w="6768" w:type="dxa"/>
          </w:tcPr>
          <w:p w14:paraId="5C3359CB" w14:textId="33341B35" w:rsidR="00412BD2" w:rsidRPr="00AB3113" w:rsidRDefault="00286910" w:rsidP="00295B0B">
            <w:pPr>
              <w:autoSpaceDE w:val="0"/>
              <w:autoSpaceDN w:val="0"/>
              <w:adjustRightInd w:val="0"/>
            </w:pPr>
            <w:r w:rsidRPr="00524753">
              <w:rPr>
                <w:rFonts w:asciiTheme="majorHAnsi" w:hAnsiTheme="majorHAnsi" w:cstheme="minorHAnsi"/>
              </w:rPr>
              <w:t xml:space="preserve">An indicator to identify if the </w:t>
            </w:r>
            <w:r w:rsidR="00FB3D99">
              <w:rPr>
                <w:rFonts w:asciiTheme="majorHAnsi" w:hAnsiTheme="majorHAnsi" w:cstheme="minorHAnsi"/>
              </w:rPr>
              <w:t>borrower</w:t>
            </w:r>
            <w:r w:rsidR="00FB3D99" w:rsidRPr="00524753">
              <w:rPr>
                <w:rFonts w:asciiTheme="majorHAnsi" w:hAnsiTheme="majorHAnsi" w:cstheme="minorHAnsi"/>
              </w:rPr>
              <w:t xml:space="preserve"> </w:t>
            </w:r>
            <w:r w:rsidRPr="00524753">
              <w:rPr>
                <w:rFonts w:asciiTheme="majorHAnsi" w:hAnsiTheme="majorHAnsi" w:cstheme="minorHAnsi"/>
              </w:rPr>
              <w:t xml:space="preserve">has elected to use an additional 10% of their </w:t>
            </w:r>
            <w:r w:rsidR="007947AB" w:rsidRPr="00524753">
              <w:rPr>
                <w:rFonts w:asciiTheme="majorHAnsi" w:hAnsiTheme="majorHAnsi" w:cstheme="minorHAnsi"/>
              </w:rPr>
              <w:t xml:space="preserve">Principal </w:t>
            </w:r>
            <w:r w:rsidRPr="00524753">
              <w:rPr>
                <w:rFonts w:asciiTheme="majorHAnsi" w:hAnsiTheme="majorHAnsi" w:cstheme="minorHAnsi"/>
              </w:rPr>
              <w:t>Limit</w:t>
            </w:r>
            <w:r w:rsidR="007947AB" w:rsidRPr="00524753">
              <w:rPr>
                <w:rFonts w:asciiTheme="majorHAnsi" w:hAnsiTheme="majorHAnsi" w:cstheme="minorHAnsi"/>
              </w:rPr>
              <w:t xml:space="preserve"> </w:t>
            </w:r>
            <w:r w:rsidRPr="00524753">
              <w:rPr>
                <w:rFonts w:asciiTheme="majorHAnsi" w:hAnsiTheme="majorHAnsi" w:cstheme="minorHAnsi"/>
              </w:rPr>
              <w:t>amount</w:t>
            </w:r>
            <w:r w:rsidR="00524753" w:rsidRPr="00524753">
              <w:rPr>
                <w:rFonts w:asciiTheme="majorHAnsi" w:hAnsiTheme="majorHAnsi" w:cstheme="minorHAnsi"/>
              </w:rPr>
              <w:t xml:space="preserve"> at the</w:t>
            </w:r>
            <w:r w:rsidR="00524753">
              <w:rPr>
                <w:rFonts w:asciiTheme="majorHAnsi" w:hAnsiTheme="majorHAnsi" w:cstheme="minorHAnsi"/>
              </w:rPr>
              <w:t xml:space="preserve"> </w:t>
            </w:r>
            <w:r w:rsidR="00524753" w:rsidRPr="00524753">
              <w:rPr>
                <w:rFonts w:asciiTheme="majorHAnsi" w:hAnsiTheme="majorHAnsi" w:cstheme="minorHAnsi"/>
              </w:rPr>
              <w:t>time of loan closing or</w:t>
            </w:r>
            <w:r w:rsidR="00295B0B">
              <w:rPr>
                <w:rFonts w:asciiTheme="majorHAnsi" w:hAnsiTheme="majorHAnsi" w:cstheme="minorHAnsi"/>
              </w:rPr>
              <w:t xml:space="preserve"> </w:t>
            </w:r>
            <w:r w:rsidR="00524753" w:rsidRPr="00524753">
              <w:rPr>
                <w:rFonts w:asciiTheme="majorHAnsi" w:hAnsiTheme="majorHAnsi" w:cstheme="minorHAnsi"/>
              </w:rPr>
              <w:t>during the First 12-Month</w:t>
            </w:r>
            <w:r w:rsidR="00524753">
              <w:rPr>
                <w:rFonts w:asciiTheme="majorHAnsi" w:hAnsiTheme="majorHAnsi" w:cstheme="minorHAnsi"/>
              </w:rPr>
              <w:t xml:space="preserve"> </w:t>
            </w:r>
            <w:r w:rsidR="00524753" w:rsidRPr="00524753">
              <w:rPr>
                <w:rFonts w:asciiTheme="majorHAnsi" w:hAnsiTheme="majorHAnsi" w:cstheme="minorHAnsi"/>
              </w:rPr>
              <w:t>Disbursement Period so that</w:t>
            </w:r>
            <w:r w:rsidR="00524753">
              <w:rPr>
                <w:rFonts w:asciiTheme="majorHAnsi" w:hAnsiTheme="majorHAnsi" w:cstheme="minorHAnsi"/>
              </w:rPr>
              <w:t xml:space="preserve"> </w:t>
            </w:r>
            <w:r w:rsidR="00524753" w:rsidRPr="00524753">
              <w:rPr>
                <w:rFonts w:asciiTheme="majorHAnsi" w:hAnsiTheme="majorHAnsi" w:cstheme="minorHAnsi"/>
              </w:rPr>
              <w:t>the correct amount of initial</w:t>
            </w:r>
            <w:r w:rsidR="00524753">
              <w:rPr>
                <w:rFonts w:asciiTheme="majorHAnsi" w:hAnsiTheme="majorHAnsi" w:cstheme="minorHAnsi"/>
              </w:rPr>
              <w:t xml:space="preserve"> </w:t>
            </w:r>
            <w:r w:rsidR="00524753" w:rsidRPr="00524753">
              <w:rPr>
                <w:rFonts w:asciiTheme="majorHAnsi" w:hAnsiTheme="majorHAnsi"/>
              </w:rPr>
              <w:t>MIP is collected</w:t>
            </w:r>
            <w:r w:rsidR="00FE0306" w:rsidRPr="00BC28FF">
              <w:rPr>
                <w:rFonts w:asciiTheme="majorHAnsi" w:hAnsiTheme="majorHAnsi"/>
              </w:rPr>
              <w:t>. This data is received from CHUMS.</w:t>
            </w:r>
          </w:p>
        </w:tc>
      </w:tr>
      <w:tr w:rsidR="003C0847" w:rsidRPr="00AB3113" w14:paraId="61BB2FB0" w14:textId="77777777" w:rsidTr="004778DC">
        <w:tc>
          <w:tcPr>
            <w:tcW w:w="2700" w:type="dxa"/>
          </w:tcPr>
          <w:p w14:paraId="29D674ED" w14:textId="77777777" w:rsidR="003C0847" w:rsidRPr="00AB3113" w:rsidRDefault="003C0847" w:rsidP="00B34BB0">
            <w:pPr>
              <w:pStyle w:val="TableColumnSubheading"/>
            </w:pPr>
            <w:r w:rsidRPr="00AB3113">
              <w:t xml:space="preserve">Borrower Name </w:t>
            </w:r>
          </w:p>
        </w:tc>
        <w:tc>
          <w:tcPr>
            <w:tcW w:w="6768" w:type="dxa"/>
          </w:tcPr>
          <w:p w14:paraId="23507C3F" w14:textId="632B9BD9" w:rsidR="003C0847" w:rsidRPr="00AB3113" w:rsidRDefault="003C0847" w:rsidP="00F356C4">
            <w:pPr>
              <w:pStyle w:val="TableText"/>
              <w:jc w:val="both"/>
            </w:pPr>
            <w:r w:rsidRPr="00AB3113">
              <w:t xml:space="preserve">The name of the borrower </w:t>
            </w:r>
            <w:r w:rsidR="00AA7BAE" w:rsidRPr="00AB3113">
              <w:t xml:space="preserve">on the </w:t>
            </w:r>
            <w:r w:rsidR="0099507B">
              <w:t xml:space="preserve">HECM </w:t>
            </w:r>
            <w:r w:rsidR="00E4027B">
              <w:t>Case</w:t>
            </w:r>
            <w:r w:rsidR="00AA7BAE" w:rsidRPr="00AB3113">
              <w:t xml:space="preserve"> </w:t>
            </w:r>
            <w:r w:rsidRPr="00AB3113">
              <w:t xml:space="preserve">received from CHUMS.  </w:t>
            </w:r>
          </w:p>
        </w:tc>
      </w:tr>
      <w:tr w:rsidR="003C0847" w:rsidRPr="00AB3113" w14:paraId="17960398" w14:textId="77777777" w:rsidTr="004778DC">
        <w:tc>
          <w:tcPr>
            <w:tcW w:w="2700" w:type="dxa"/>
          </w:tcPr>
          <w:p w14:paraId="6521529E" w14:textId="77777777" w:rsidR="003C0847" w:rsidRPr="00AB3113" w:rsidRDefault="003C0847" w:rsidP="00B34BB0">
            <w:pPr>
              <w:pStyle w:val="TableColumnSubheading"/>
            </w:pPr>
            <w:r w:rsidRPr="00AB3113">
              <w:t xml:space="preserve">Borrower SSN </w:t>
            </w:r>
          </w:p>
        </w:tc>
        <w:tc>
          <w:tcPr>
            <w:tcW w:w="6768" w:type="dxa"/>
          </w:tcPr>
          <w:p w14:paraId="4A6B75E1" w14:textId="1B06BB9C" w:rsidR="003C0847" w:rsidRPr="00AB3113" w:rsidRDefault="00AA7BAE" w:rsidP="00F356C4">
            <w:pPr>
              <w:pStyle w:val="TableText"/>
              <w:jc w:val="both"/>
            </w:pPr>
            <w:r w:rsidRPr="00AB3113">
              <w:t>The social s</w:t>
            </w:r>
            <w:r w:rsidR="003C0847" w:rsidRPr="00AB3113">
              <w:t xml:space="preserve">ecurity number of the borrower </w:t>
            </w:r>
            <w:r w:rsidRPr="00AB3113">
              <w:t xml:space="preserve">on the </w:t>
            </w:r>
            <w:r w:rsidR="0099507B">
              <w:t>HECM Case</w:t>
            </w:r>
            <w:r w:rsidR="0099507B" w:rsidRPr="00AB3113">
              <w:t xml:space="preserve"> </w:t>
            </w:r>
            <w:r w:rsidR="003C0847" w:rsidRPr="00AB3113">
              <w:t>received from CHUMS</w:t>
            </w:r>
            <w:r w:rsidRPr="00AB3113">
              <w:t>.</w:t>
            </w:r>
            <w:r w:rsidR="003C0847" w:rsidRPr="00AB3113">
              <w:t xml:space="preserve"> </w:t>
            </w:r>
          </w:p>
        </w:tc>
      </w:tr>
      <w:tr w:rsidR="003C0847" w:rsidRPr="00AB3113" w14:paraId="36FC9003" w14:textId="77777777" w:rsidTr="004778DC">
        <w:tc>
          <w:tcPr>
            <w:tcW w:w="2700" w:type="dxa"/>
          </w:tcPr>
          <w:p w14:paraId="7114A34D" w14:textId="77777777" w:rsidR="003C0847" w:rsidRPr="00AB3113" w:rsidRDefault="003C0847" w:rsidP="00B34BB0">
            <w:pPr>
              <w:pStyle w:val="TableColumnSubheading"/>
            </w:pPr>
            <w:r w:rsidRPr="00AB3113">
              <w:t>Borrower DOB</w:t>
            </w:r>
          </w:p>
        </w:tc>
        <w:tc>
          <w:tcPr>
            <w:tcW w:w="6768" w:type="dxa"/>
          </w:tcPr>
          <w:p w14:paraId="3FC9ACF2" w14:textId="6C581919" w:rsidR="003C0847" w:rsidRPr="00AB3113" w:rsidRDefault="00AA7BAE" w:rsidP="00F356C4">
            <w:pPr>
              <w:pStyle w:val="TableText"/>
              <w:jc w:val="both"/>
            </w:pPr>
            <w:r w:rsidRPr="00AB3113">
              <w:t>The data of b</w:t>
            </w:r>
            <w:r w:rsidR="003C0847" w:rsidRPr="00AB3113">
              <w:t xml:space="preserve">irth of the borrower </w:t>
            </w:r>
            <w:r w:rsidRPr="00AB3113">
              <w:t xml:space="preserve">on the </w:t>
            </w:r>
            <w:r w:rsidR="0099507B">
              <w:t>HECM Case</w:t>
            </w:r>
            <w:r w:rsidR="0099507B" w:rsidRPr="00AB3113">
              <w:t xml:space="preserve"> </w:t>
            </w:r>
            <w:r w:rsidR="003C0847" w:rsidRPr="00AB3113">
              <w:t>received from CHUMS</w:t>
            </w:r>
            <w:r w:rsidRPr="00AB3113">
              <w:t>.</w:t>
            </w:r>
          </w:p>
        </w:tc>
      </w:tr>
      <w:tr w:rsidR="003C0847" w:rsidRPr="00AB3113" w14:paraId="5A8D4A02" w14:textId="77777777" w:rsidTr="004778DC">
        <w:tc>
          <w:tcPr>
            <w:tcW w:w="2700" w:type="dxa"/>
          </w:tcPr>
          <w:p w14:paraId="122DA39A" w14:textId="77777777" w:rsidR="003C0847" w:rsidRPr="00AB3113" w:rsidRDefault="003C0847" w:rsidP="00B34BB0">
            <w:pPr>
              <w:pStyle w:val="TableColumnSubheading"/>
            </w:pPr>
            <w:r w:rsidRPr="00AB3113">
              <w:t xml:space="preserve">Property Address </w:t>
            </w:r>
          </w:p>
        </w:tc>
        <w:tc>
          <w:tcPr>
            <w:tcW w:w="6768" w:type="dxa"/>
          </w:tcPr>
          <w:p w14:paraId="7BE9FC9F" w14:textId="7DA79693" w:rsidR="003C0847" w:rsidRPr="00AB3113" w:rsidRDefault="00621025" w:rsidP="00F874DE">
            <w:pPr>
              <w:pStyle w:val="TableText"/>
              <w:jc w:val="both"/>
            </w:pPr>
            <w:r w:rsidRPr="00AB3113">
              <w:t>T</w:t>
            </w:r>
            <w:r w:rsidR="003C0847" w:rsidRPr="00AB3113">
              <w:t>he address of the mortgaged property received from CHUMS</w:t>
            </w:r>
            <w:r w:rsidR="002757A8" w:rsidRPr="00AB3113">
              <w:t>.</w:t>
            </w:r>
          </w:p>
        </w:tc>
      </w:tr>
      <w:tr w:rsidR="007947AB" w:rsidRPr="00AB3113" w14:paraId="1D5411C0" w14:textId="77777777" w:rsidTr="004778DC">
        <w:tc>
          <w:tcPr>
            <w:tcW w:w="2700" w:type="dxa"/>
          </w:tcPr>
          <w:p w14:paraId="5D77153A" w14:textId="3D39A7BA" w:rsidR="007947AB" w:rsidRPr="00AB3113" w:rsidRDefault="007947AB" w:rsidP="00B34BB0">
            <w:pPr>
              <w:pStyle w:val="TableColumnSubheading"/>
            </w:pPr>
            <w:r>
              <w:t>10% Usage Amt</w:t>
            </w:r>
          </w:p>
        </w:tc>
        <w:tc>
          <w:tcPr>
            <w:tcW w:w="6768" w:type="dxa"/>
          </w:tcPr>
          <w:p w14:paraId="3C763174" w14:textId="71047C45" w:rsidR="007947AB" w:rsidRPr="00AB3113" w:rsidRDefault="00524753" w:rsidP="00524753">
            <w:pPr>
              <w:autoSpaceDE w:val="0"/>
              <w:autoSpaceDN w:val="0"/>
              <w:adjustRightInd w:val="0"/>
            </w:pPr>
            <w:r w:rsidRPr="00524753">
              <w:rPr>
                <w:rFonts w:asciiTheme="majorHAnsi" w:hAnsiTheme="majorHAnsi" w:cstheme="minorHAnsi"/>
              </w:rPr>
              <w:t xml:space="preserve">The amount of the additional 10% of the Principal Limit amount that the </w:t>
            </w:r>
            <w:r w:rsidR="00FB3D99">
              <w:rPr>
                <w:rFonts w:asciiTheme="majorHAnsi" w:hAnsiTheme="majorHAnsi" w:cstheme="minorHAnsi"/>
              </w:rPr>
              <w:t>borrower</w:t>
            </w:r>
            <w:r w:rsidR="00FB3D99" w:rsidRPr="00524753">
              <w:rPr>
                <w:rFonts w:asciiTheme="majorHAnsi" w:hAnsiTheme="majorHAnsi" w:cstheme="minorHAnsi"/>
              </w:rPr>
              <w:t xml:space="preserve"> </w:t>
            </w:r>
            <w:r w:rsidRPr="00524753">
              <w:rPr>
                <w:rFonts w:asciiTheme="majorHAnsi" w:hAnsiTheme="majorHAnsi" w:cstheme="minorHAnsi"/>
              </w:rPr>
              <w:t xml:space="preserve">has elected to have available. </w:t>
            </w:r>
            <w:r w:rsidR="00FE0306" w:rsidRPr="00524753">
              <w:rPr>
                <w:rFonts w:asciiTheme="majorHAnsi" w:hAnsiTheme="majorHAnsi" w:cstheme="minorHAnsi"/>
              </w:rPr>
              <w:t>This data is received from CHUMS.</w:t>
            </w:r>
          </w:p>
        </w:tc>
      </w:tr>
      <w:tr w:rsidR="003C0847" w:rsidRPr="00AB3113" w14:paraId="74264803" w14:textId="77777777" w:rsidTr="004778DC">
        <w:tc>
          <w:tcPr>
            <w:tcW w:w="2700" w:type="dxa"/>
          </w:tcPr>
          <w:p w14:paraId="795D1E4B" w14:textId="77777777" w:rsidR="003C0847" w:rsidRPr="00AB3113" w:rsidRDefault="003C0847" w:rsidP="00B34BB0">
            <w:pPr>
              <w:pStyle w:val="TableColumnSubheading"/>
            </w:pPr>
            <w:r w:rsidRPr="00AB3113">
              <w:t xml:space="preserve">Create Date </w:t>
            </w:r>
          </w:p>
        </w:tc>
        <w:tc>
          <w:tcPr>
            <w:tcW w:w="6768" w:type="dxa"/>
          </w:tcPr>
          <w:p w14:paraId="04600ED9" w14:textId="3649AD63" w:rsidR="003C0847" w:rsidRPr="00AB3113" w:rsidRDefault="003C0847" w:rsidP="00F874DE">
            <w:pPr>
              <w:pStyle w:val="TableText"/>
              <w:jc w:val="both"/>
            </w:pPr>
            <w:r w:rsidRPr="00AB3113">
              <w:t xml:space="preserve">The date </w:t>
            </w:r>
            <w:r w:rsidR="006F278E">
              <w:t xml:space="preserve">when </w:t>
            </w:r>
            <w:r w:rsidRPr="00AB3113">
              <w:t xml:space="preserve">the loan/case was received in Servicing Module from CHUMS; this is a system-generated date. </w:t>
            </w:r>
          </w:p>
        </w:tc>
      </w:tr>
      <w:tr w:rsidR="003C0847" w:rsidRPr="00AB3113" w14:paraId="322D2A30" w14:textId="77777777" w:rsidTr="004778DC">
        <w:tc>
          <w:tcPr>
            <w:tcW w:w="2700" w:type="dxa"/>
          </w:tcPr>
          <w:p w14:paraId="7BA5893B" w14:textId="77777777" w:rsidR="003C0847" w:rsidRPr="00AB3113" w:rsidRDefault="003C0847" w:rsidP="00B34BB0">
            <w:pPr>
              <w:pStyle w:val="TableColumnSubheading"/>
            </w:pPr>
            <w:r w:rsidRPr="00AB3113">
              <w:t xml:space="preserve">Lender Name </w:t>
            </w:r>
          </w:p>
        </w:tc>
        <w:tc>
          <w:tcPr>
            <w:tcW w:w="6768" w:type="dxa"/>
          </w:tcPr>
          <w:p w14:paraId="188E9D17" w14:textId="6DDFDBCB" w:rsidR="003C0847" w:rsidRPr="00AB3113" w:rsidRDefault="003C0847" w:rsidP="00F874DE">
            <w:pPr>
              <w:pStyle w:val="TableText"/>
              <w:jc w:val="both"/>
            </w:pPr>
            <w:r w:rsidRPr="00AB3113">
              <w:t>The</w:t>
            </w:r>
            <w:r w:rsidR="000B5E9B">
              <w:t xml:space="preserve"> name of the originating lender </w:t>
            </w:r>
            <w:r w:rsidRPr="00AB3113">
              <w:t xml:space="preserve">received from CHUMS.  </w:t>
            </w:r>
          </w:p>
        </w:tc>
      </w:tr>
      <w:tr w:rsidR="003C0847" w:rsidRPr="00AB3113" w14:paraId="66B92130" w14:textId="77777777" w:rsidTr="004778DC">
        <w:tc>
          <w:tcPr>
            <w:tcW w:w="2700" w:type="dxa"/>
          </w:tcPr>
          <w:p w14:paraId="09B83B13" w14:textId="77777777" w:rsidR="003C0847" w:rsidRPr="00AB3113" w:rsidRDefault="003C0847" w:rsidP="00B34BB0">
            <w:pPr>
              <w:pStyle w:val="TableColumnSubheading"/>
            </w:pPr>
            <w:r w:rsidRPr="00AB3113">
              <w:t>Max Claim Amt</w:t>
            </w:r>
          </w:p>
        </w:tc>
        <w:tc>
          <w:tcPr>
            <w:tcW w:w="6768" w:type="dxa"/>
          </w:tcPr>
          <w:p w14:paraId="7BBEEDE3" w14:textId="164AF671" w:rsidR="003C0847" w:rsidRPr="00AB3113" w:rsidRDefault="003C0847" w:rsidP="00065E2D">
            <w:pPr>
              <w:pStyle w:val="TableText"/>
              <w:jc w:val="both"/>
            </w:pPr>
            <w:r w:rsidRPr="00AB3113">
              <w:t xml:space="preserve">The maximum </w:t>
            </w:r>
            <w:r w:rsidR="00E4027B">
              <w:t>claim amount</w:t>
            </w:r>
            <w:r w:rsidR="00E4027B" w:rsidRPr="00AB3113">
              <w:t xml:space="preserve"> </w:t>
            </w:r>
            <w:r w:rsidRPr="00AB3113">
              <w:t xml:space="preserve">of home value insured by </w:t>
            </w:r>
            <w:r w:rsidR="00E4027B">
              <w:t>HUD</w:t>
            </w:r>
            <w:r w:rsidR="00E4027B" w:rsidRPr="00AB3113">
              <w:t xml:space="preserve"> </w:t>
            </w:r>
            <w:r w:rsidRPr="00AB3113">
              <w:t xml:space="preserve">for the case. It is the least of appraised value, national mortgage limit, or sales price. This data is received from CHUMS. </w:t>
            </w:r>
          </w:p>
        </w:tc>
      </w:tr>
      <w:tr w:rsidR="003C0847" w:rsidRPr="00AB3113" w:rsidDel="009C67D5" w14:paraId="09EC2179" w14:textId="77777777" w:rsidTr="004778DC">
        <w:tc>
          <w:tcPr>
            <w:tcW w:w="2700" w:type="dxa"/>
          </w:tcPr>
          <w:p w14:paraId="673B14B6" w14:textId="77777777" w:rsidR="003C0847" w:rsidRPr="00AB3113" w:rsidRDefault="003C0847" w:rsidP="00B34BB0">
            <w:pPr>
              <w:pStyle w:val="TableColumnSubheading"/>
            </w:pPr>
            <w:r w:rsidRPr="00AB3113">
              <w:t>Property City, St, State, Zip</w:t>
            </w:r>
          </w:p>
        </w:tc>
        <w:tc>
          <w:tcPr>
            <w:tcW w:w="6768" w:type="dxa"/>
          </w:tcPr>
          <w:p w14:paraId="609687FF" w14:textId="5D31B0C5" w:rsidR="003C0847" w:rsidRPr="00AB3113" w:rsidDel="009C67D5" w:rsidRDefault="003C0847" w:rsidP="00F874DE">
            <w:pPr>
              <w:pStyle w:val="TableText"/>
              <w:jc w:val="both"/>
            </w:pPr>
            <w:r w:rsidRPr="00AB3113">
              <w:t xml:space="preserve">The city, state and zip code information of the mortgaged property. </w:t>
            </w:r>
            <w:r w:rsidR="00067193" w:rsidRPr="00AB3113">
              <w:t>This data is received from CHUMS.</w:t>
            </w:r>
          </w:p>
        </w:tc>
      </w:tr>
      <w:tr w:rsidR="006B6DF8" w:rsidRPr="00AB3113" w:rsidDel="009C67D5" w14:paraId="676579ED" w14:textId="77777777" w:rsidTr="004778DC">
        <w:tc>
          <w:tcPr>
            <w:tcW w:w="2700" w:type="dxa"/>
          </w:tcPr>
          <w:p w14:paraId="21112F69" w14:textId="0E74E485" w:rsidR="006B6DF8" w:rsidRPr="00AB3113" w:rsidRDefault="006B6DF8" w:rsidP="00B34BB0">
            <w:pPr>
              <w:pStyle w:val="TableColumnSubheading"/>
            </w:pPr>
            <w:r>
              <w:t>T&amp;I First Yr Payments</w:t>
            </w:r>
          </w:p>
        </w:tc>
        <w:tc>
          <w:tcPr>
            <w:tcW w:w="6768" w:type="dxa"/>
          </w:tcPr>
          <w:p w14:paraId="2B54985A" w14:textId="2A7A6DC5" w:rsidR="006B6DF8" w:rsidRPr="00AB3113" w:rsidRDefault="004511A3" w:rsidP="004511A3">
            <w:pPr>
              <w:autoSpaceDE w:val="0"/>
              <w:autoSpaceDN w:val="0"/>
              <w:adjustRightInd w:val="0"/>
            </w:pPr>
            <w:r w:rsidRPr="004511A3">
              <w:rPr>
                <w:rFonts w:asciiTheme="majorHAnsi" w:hAnsiTheme="majorHAnsi" w:cstheme="minorHAnsi"/>
              </w:rPr>
              <w:t>Tax and Insurance Payments scheduled for payment from the Property Charge Set Aside or from HECM proceeds within the First 12-Month Disbursement Period.</w:t>
            </w:r>
            <w:r w:rsidR="00FE0306" w:rsidRPr="004511A3">
              <w:rPr>
                <w:rFonts w:asciiTheme="majorHAnsi" w:hAnsiTheme="majorHAnsi" w:cstheme="minorHAnsi"/>
              </w:rPr>
              <w:t xml:space="preserve"> This data is</w:t>
            </w:r>
            <w:r w:rsidR="009B2D0A" w:rsidRPr="004511A3">
              <w:rPr>
                <w:rFonts w:asciiTheme="majorHAnsi" w:hAnsiTheme="majorHAnsi" w:cstheme="minorHAnsi"/>
              </w:rPr>
              <w:t xml:space="preserve"> received from CHUMS.</w:t>
            </w:r>
          </w:p>
        </w:tc>
      </w:tr>
      <w:tr w:rsidR="006B6DF8" w:rsidRPr="00AB3113" w:rsidDel="009C67D5" w14:paraId="1E03262F" w14:textId="77777777" w:rsidTr="004778DC">
        <w:tc>
          <w:tcPr>
            <w:tcW w:w="2700" w:type="dxa"/>
          </w:tcPr>
          <w:p w14:paraId="4A6FD926" w14:textId="1112EE0E" w:rsidR="006B6DF8" w:rsidRDefault="006B6DF8" w:rsidP="00B34BB0">
            <w:pPr>
              <w:pStyle w:val="TableColumnSubheading"/>
            </w:pPr>
            <w:r>
              <w:t>60% of OPL</w:t>
            </w:r>
          </w:p>
        </w:tc>
        <w:tc>
          <w:tcPr>
            <w:tcW w:w="6768" w:type="dxa"/>
          </w:tcPr>
          <w:p w14:paraId="3FEA63CB" w14:textId="0AFF24E8" w:rsidR="006B6DF8" w:rsidRPr="00AB3113" w:rsidRDefault="009B2D0A" w:rsidP="00295B0B">
            <w:pPr>
              <w:pStyle w:val="TableText"/>
              <w:jc w:val="both"/>
            </w:pPr>
            <w:r>
              <w:t>60% of the Original Principal Limit amount</w:t>
            </w:r>
            <w:r w:rsidR="004511A3">
              <w:t>.</w:t>
            </w:r>
            <w:r w:rsidR="00FE0306">
              <w:t xml:space="preserve"> </w:t>
            </w:r>
            <w:r w:rsidR="004511A3">
              <w:t>This field is used in the calculation of the Initial Disbursement Limit</w:t>
            </w:r>
            <w:r w:rsidR="00AB4709">
              <w:t xml:space="preserve"> (IDL)</w:t>
            </w:r>
            <w:r w:rsidR="004511A3">
              <w:t xml:space="preserve">. </w:t>
            </w:r>
            <w:r w:rsidR="00FE0306">
              <w:t>This data is received from CHUMS.</w:t>
            </w:r>
          </w:p>
        </w:tc>
      </w:tr>
      <w:tr w:rsidR="006B6DF8" w:rsidRPr="00AB3113" w:rsidDel="009C67D5" w14:paraId="5FA48F06" w14:textId="77777777" w:rsidTr="004778DC">
        <w:tc>
          <w:tcPr>
            <w:tcW w:w="2700" w:type="dxa"/>
          </w:tcPr>
          <w:p w14:paraId="02A8051F" w14:textId="3571749A" w:rsidR="006B6DF8" w:rsidRDefault="006B6DF8" w:rsidP="00B34BB0">
            <w:pPr>
              <w:pStyle w:val="TableColumnSubheading"/>
            </w:pPr>
            <w:r>
              <w:t>IDL Amt</w:t>
            </w:r>
          </w:p>
        </w:tc>
        <w:tc>
          <w:tcPr>
            <w:tcW w:w="6768" w:type="dxa"/>
          </w:tcPr>
          <w:p w14:paraId="02D92672" w14:textId="0E1041A6" w:rsidR="006B6DF8" w:rsidRPr="00AB3113" w:rsidRDefault="004511A3" w:rsidP="00CD538C">
            <w:pPr>
              <w:autoSpaceDE w:val="0"/>
              <w:autoSpaceDN w:val="0"/>
              <w:adjustRightInd w:val="0"/>
            </w:pPr>
            <w:r w:rsidRPr="0026395C">
              <w:rPr>
                <w:rFonts w:asciiTheme="majorHAnsi" w:hAnsiTheme="majorHAnsi" w:cstheme="minorHAnsi"/>
              </w:rPr>
              <w:t xml:space="preserve">The amount of mortgage proceeds that can be advanced at loan closing or during the First 12-Month Disbursement Period after loan closing. </w:t>
            </w:r>
            <w:r w:rsidR="00EF7366" w:rsidRPr="0026395C">
              <w:rPr>
                <w:rFonts w:asciiTheme="majorHAnsi" w:hAnsiTheme="majorHAnsi" w:cstheme="minorHAnsi"/>
              </w:rPr>
              <w:t xml:space="preserve">The sum of Loan Advances/Other Draws and the fields that </w:t>
            </w:r>
            <w:r w:rsidRPr="0026395C">
              <w:rPr>
                <w:rFonts w:asciiTheme="majorHAnsi" w:hAnsiTheme="majorHAnsi" w:cstheme="minorHAnsi"/>
              </w:rPr>
              <w:t>comprise</w:t>
            </w:r>
            <w:r w:rsidR="00EF7366" w:rsidRPr="0026395C">
              <w:rPr>
                <w:rFonts w:asciiTheme="majorHAnsi" w:hAnsiTheme="majorHAnsi" w:cstheme="minorHAnsi"/>
              </w:rPr>
              <w:t xml:space="preserve"> the Total Mandatory Obligation</w:t>
            </w:r>
            <w:r w:rsidR="0026395C" w:rsidRPr="0026395C">
              <w:rPr>
                <w:rFonts w:asciiTheme="majorHAnsi" w:hAnsiTheme="majorHAnsi" w:cstheme="minorHAnsi"/>
              </w:rPr>
              <w:t xml:space="preserve"> (IMIP Financed, Closing Costs, Discharge of Liens, Loan Origination, Repair Set Aside, and T&amp;I First Yr Payments</w:t>
            </w:r>
            <w:r w:rsidR="0026395C">
              <w:rPr>
                <w:rFonts w:asciiTheme="majorHAnsi" w:hAnsiTheme="majorHAnsi" w:cstheme="minorHAnsi"/>
              </w:rPr>
              <w:t xml:space="preserve">) </w:t>
            </w:r>
            <w:r w:rsidR="00EF7366" w:rsidRPr="0026395C">
              <w:rPr>
                <w:rFonts w:asciiTheme="majorHAnsi" w:hAnsiTheme="majorHAnsi" w:cstheme="minorHAnsi"/>
              </w:rPr>
              <w:t>cannot exceed the IDL amount on submission on the Loan Setup screen.</w:t>
            </w:r>
            <w:r w:rsidR="0026395C">
              <w:rPr>
                <w:rFonts w:asciiTheme="majorHAnsi" w:hAnsiTheme="majorHAnsi" w:cstheme="minorHAnsi"/>
              </w:rPr>
              <w:t xml:space="preserve"> </w:t>
            </w:r>
            <w:r w:rsidR="0026395C" w:rsidRPr="0026395C">
              <w:rPr>
                <w:rFonts w:asciiTheme="majorHAnsi" w:hAnsiTheme="majorHAnsi" w:cstheme="minorHAnsi"/>
              </w:rPr>
              <w:t>This data is received from CHUMS.</w:t>
            </w:r>
          </w:p>
        </w:tc>
      </w:tr>
      <w:tr w:rsidR="006B6DF8" w:rsidRPr="00AB3113" w:rsidDel="009C67D5" w14:paraId="570F4999" w14:textId="77777777" w:rsidTr="004778DC">
        <w:tc>
          <w:tcPr>
            <w:tcW w:w="2700" w:type="dxa"/>
          </w:tcPr>
          <w:p w14:paraId="434DE402" w14:textId="6D1804F9" w:rsidR="006B6DF8" w:rsidRDefault="006B6DF8" w:rsidP="00B34BB0">
            <w:pPr>
              <w:pStyle w:val="TableColumnSubheading"/>
            </w:pPr>
            <w:r>
              <w:t>Total MO Amt</w:t>
            </w:r>
          </w:p>
        </w:tc>
        <w:tc>
          <w:tcPr>
            <w:tcW w:w="6768" w:type="dxa"/>
          </w:tcPr>
          <w:p w14:paraId="1E30F40D" w14:textId="427D16CD" w:rsidR="006B6DF8" w:rsidRPr="00AB3113" w:rsidRDefault="009B2D0A" w:rsidP="00410360">
            <w:pPr>
              <w:pStyle w:val="TableText"/>
              <w:jc w:val="both"/>
            </w:pPr>
            <w:r>
              <w:t>The Total Mandatory Obligations Amount received from CHUMS.</w:t>
            </w:r>
            <w:r w:rsidR="00EF7366">
              <w:t xml:space="preserve"> The Total Mandatory Obligations should be the sum of IMIP Financed, Closing Costs, Discharge of Liens, Loan Origination, Repair Set Aside, and T&amp;I First Yr Payments on submission on the Loan Setup screen.</w:t>
            </w:r>
          </w:p>
        </w:tc>
      </w:tr>
      <w:tr w:rsidR="006B6DF8" w:rsidRPr="00AB3113" w:rsidDel="009C67D5" w14:paraId="4137FF93" w14:textId="77777777" w:rsidTr="004778DC">
        <w:tc>
          <w:tcPr>
            <w:tcW w:w="2700" w:type="dxa"/>
          </w:tcPr>
          <w:p w14:paraId="5888FF43" w14:textId="2176F46C" w:rsidR="006B6DF8" w:rsidRDefault="006B6DF8" w:rsidP="00B34BB0">
            <w:pPr>
              <w:pStyle w:val="TableColumnSubheading"/>
            </w:pPr>
            <w:r>
              <w:t>MO Cash from Borrower</w:t>
            </w:r>
          </w:p>
        </w:tc>
        <w:tc>
          <w:tcPr>
            <w:tcW w:w="6768" w:type="dxa"/>
          </w:tcPr>
          <w:p w14:paraId="1AB5883B" w14:textId="54204FDD" w:rsidR="006B6DF8" w:rsidRPr="00AB3113" w:rsidRDefault="009B2D0A" w:rsidP="0026395C">
            <w:pPr>
              <w:pStyle w:val="TableText"/>
              <w:jc w:val="both"/>
            </w:pPr>
            <w:r>
              <w:t xml:space="preserve">The Mandatory Obligation Cash amount </w:t>
            </w:r>
            <w:r w:rsidR="0026395C">
              <w:t>paid</w:t>
            </w:r>
            <w:r>
              <w:t xml:space="preserve"> by the </w:t>
            </w:r>
            <w:r w:rsidR="00FB3D99">
              <w:t>b</w:t>
            </w:r>
            <w:r>
              <w:t xml:space="preserve">orrower </w:t>
            </w:r>
            <w:r w:rsidR="0026395C">
              <w:t xml:space="preserve">at Loan Closing. The data is </w:t>
            </w:r>
            <w:r>
              <w:t>received from CHUMS.</w:t>
            </w:r>
          </w:p>
        </w:tc>
      </w:tr>
      <w:tr w:rsidR="006B6DF8" w:rsidRPr="00AB3113" w:rsidDel="009C67D5" w14:paraId="6D24AC29" w14:textId="77777777" w:rsidTr="004778DC">
        <w:tc>
          <w:tcPr>
            <w:tcW w:w="2700" w:type="dxa"/>
          </w:tcPr>
          <w:p w14:paraId="0DAD54FF" w14:textId="69C04591" w:rsidR="006B6DF8" w:rsidRDefault="006B6DF8" w:rsidP="00B34BB0">
            <w:pPr>
              <w:pStyle w:val="TableColumnSubheading"/>
            </w:pPr>
            <w:r>
              <w:t>MO Cash from Lender</w:t>
            </w:r>
          </w:p>
        </w:tc>
        <w:tc>
          <w:tcPr>
            <w:tcW w:w="6768" w:type="dxa"/>
          </w:tcPr>
          <w:p w14:paraId="4DA279BA" w14:textId="76A4A13B" w:rsidR="006B6DF8" w:rsidRPr="00AB3113" w:rsidRDefault="009B2D0A" w:rsidP="0026395C">
            <w:pPr>
              <w:pStyle w:val="TableText"/>
              <w:jc w:val="both"/>
            </w:pPr>
            <w:r>
              <w:t xml:space="preserve">The Mandatory Obligation Cash amount </w:t>
            </w:r>
            <w:r w:rsidR="0026395C">
              <w:t>paid by</w:t>
            </w:r>
            <w:r>
              <w:t xml:space="preserve"> the </w:t>
            </w:r>
            <w:r w:rsidR="00FB3D99">
              <w:t>l</w:t>
            </w:r>
            <w:r>
              <w:t>ender</w:t>
            </w:r>
            <w:r w:rsidR="0026395C">
              <w:t xml:space="preserve"> at Loan Closing.</w:t>
            </w:r>
            <w:r>
              <w:t xml:space="preserve"> </w:t>
            </w:r>
            <w:r w:rsidR="0026395C">
              <w:t>The data is received from CHUMS.</w:t>
            </w:r>
          </w:p>
        </w:tc>
      </w:tr>
    </w:tbl>
    <w:p w14:paraId="488648EA" w14:textId="4B8FD8DD" w:rsidR="008E3272" w:rsidRDefault="0031061C" w:rsidP="001879BA">
      <w:pPr>
        <w:pStyle w:val="TableCaption"/>
      </w:pPr>
      <w:bookmarkStart w:id="530" w:name="_Toc90643759"/>
      <w:bookmarkStart w:id="531" w:name="_Toc230163741"/>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rsidR="003C0847" w:rsidRPr="003441C5">
        <w:rPr>
          <w:noProof/>
        </w:rPr>
        <w:t xml:space="preserve">: </w:t>
      </w:r>
      <w:r w:rsidR="00697C3F">
        <w:rPr>
          <w:noProof/>
        </w:rPr>
        <w:t>Data F</w:t>
      </w:r>
      <w:r w:rsidR="00AA7BAE" w:rsidRPr="003441C5">
        <w:rPr>
          <w:noProof/>
        </w:rPr>
        <w:t>ie</w:t>
      </w:r>
      <w:r w:rsidR="00A25383" w:rsidRPr="003441C5">
        <w:rPr>
          <w:noProof/>
        </w:rPr>
        <w:t>l</w:t>
      </w:r>
      <w:r w:rsidR="00AA7BAE" w:rsidRPr="003441C5">
        <w:rPr>
          <w:noProof/>
        </w:rPr>
        <w:t xml:space="preserve">ds </w:t>
      </w:r>
      <w:r w:rsidR="00697C3F">
        <w:rPr>
          <w:noProof/>
        </w:rPr>
        <w:t xml:space="preserve">- </w:t>
      </w:r>
      <w:r w:rsidR="001026CB" w:rsidRPr="003441C5">
        <w:t>Loan I</w:t>
      </w:r>
      <w:r w:rsidR="003C0847" w:rsidRPr="003441C5">
        <w:t xml:space="preserve">nformation </w:t>
      </w:r>
      <w:r w:rsidR="00697C3F">
        <w:t>S</w:t>
      </w:r>
      <w:r w:rsidR="00AA7BAE" w:rsidRPr="003441C5">
        <w:t>ection</w:t>
      </w:r>
      <w:bookmarkEnd w:id="530"/>
      <w:bookmarkEnd w:id="531"/>
    </w:p>
    <w:p w14:paraId="62A82534" w14:textId="77777777" w:rsidR="00E72F20" w:rsidRPr="00D757EC" w:rsidRDefault="00E72F20" w:rsidP="00863D8C">
      <w:pPr>
        <w:pStyle w:val="Heading4"/>
      </w:pPr>
      <w:bookmarkStart w:id="532" w:name="_Toc314660634"/>
      <w:bookmarkStart w:id="533" w:name="_Toc315633772"/>
      <w:bookmarkStart w:id="534" w:name="_Toc11334571"/>
      <w:bookmarkStart w:id="535" w:name="_Toc74051788"/>
      <w:bookmarkStart w:id="536" w:name="_Toc90643173"/>
      <w:bookmarkStart w:id="537" w:name="_Toc230163064"/>
      <w:r w:rsidRPr="00D757EC">
        <w:t>Rates Information</w:t>
      </w:r>
      <w:bookmarkEnd w:id="532"/>
      <w:bookmarkEnd w:id="533"/>
      <w:bookmarkEnd w:id="534"/>
      <w:bookmarkEnd w:id="535"/>
      <w:bookmarkEnd w:id="536"/>
      <w:bookmarkEnd w:id="537"/>
    </w:p>
    <w:p w14:paraId="032B68A6" w14:textId="77777777" w:rsidR="00827377" w:rsidRDefault="006B032E" w:rsidP="001879BA">
      <w:pPr>
        <w:pStyle w:val="BodyText"/>
      </w:pPr>
      <w:r>
        <w:t xml:space="preserve">The </w:t>
      </w:r>
      <w:r w:rsidR="0014490D">
        <w:t>table below</w:t>
      </w:r>
      <w:r>
        <w:t xml:space="preserve"> provides the details of data fields within </w:t>
      </w:r>
      <w:r w:rsidRPr="006761F5">
        <w:t>Rates Information section</w:t>
      </w:r>
      <w:r w:rsidR="00AA65C5">
        <w:t>. All required fields are denoted by an asterisk.</w:t>
      </w:r>
    </w:p>
    <w:tbl>
      <w:tblPr>
        <w:tblStyle w:val="TableGrid"/>
        <w:tblW w:w="5000" w:type="pct"/>
        <w:tblLook w:val="04A0" w:firstRow="1" w:lastRow="0" w:firstColumn="1" w:lastColumn="0" w:noHBand="0" w:noVBand="1"/>
      </w:tblPr>
      <w:tblGrid>
        <w:gridCol w:w="2680"/>
        <w:gridCol w:w="6670"/>
      </w:tblGrid>
      <w:tr w:rsidR="00827377" w:rsidRPr="00827377" w14:paraId="16998380" w14:textId="77777777" w:rsidTr="00AE3C42">
        <w:trPr>
          <w:trHeight w:val="300"/>
          <w:tblHeader/>
        </w:trPr>
        <w:tc>
          <w:tcPr>
            <w:tcW w:w="1433" w:type="pct"/>
            <w:shd w:val="clear" w:color="auto" w:fill="B8CCE4" w:themeFill="accent1" w:themeFillTint="66"/>
            <w:hideMark/>
          </w:tcPr>
          <w:p w14:paraId="335A53D7" w14:textId="77777777" w:rsidR="00827377" w:rsidRPr="00827377" w:rsidRDefault="00827377" w:rsidP="00827377">
            <w:pPr>
              <w:jc w:val="center"/>
              <w:rPr>
                <w:rFonts w:ascii="Cambria" w:eastAsia="Times New Roman" w:hAnsi="Cambria"/>
                <w:b/>
                <w:bCs/>
                <w:color w:val="000000"/>
              </w:rPr>
            </w:pPr>
            <w:r w:rsidRPr="00827377">
              <w:rPr>
                <w:rFonts w:ascii="Cambria" w:eastAsia="Times New Roman" w:hAnsi="Cambria"/>
                <w:b/>
                <w:bCs/>
                <w:color w:val="000000"/>
              </w:rPr>
              <w:t>Field</w:t>
            </w:r>
          </w:p>
        </w:tc>
        <w:tc>
          <w:tcPr>
            <w:tcW w:w="3567" w:type="pct"/>
            <w:shd w:val="clear" w:color="auto" w:fill="B8CCE4" w:themeFill="accent1" w:themeFillTint="66"/>
            <w:hideMark/>
          </w:tcPr>
          <w:p w14:paraId="2B4F270A" w14:textId="77777777" w:rsidR="00827377" w:rsidRPr="00827377" w:rsidRDefault="00827377" w:rsidP="00827377">
            <w:pPr>
              <w:jc w:val="center"/>
              <w:rPr>
                <w:rFonts w:ascii="Cambria" w:eastAsia="Times New Roman" w:hAnsi="Cambria"/>
                <w:b/>
                <w:bCs/>
                <w:color w:val="000000"/>
              </w:rPr>
            </w:pPr>
            <w:r w:rsidRPr="00827377">
              <w:rPr>
                <w:rFonts w:ascii="Cambria" w:eastAsia="Times New Roman" w:hAnsi="Cambria"/>
                <w:b/>
                <w:bCs/>
                <w:color w:val="000000"/>
              </w:rPr>
              <w:t>Description</w:t>
            </w:r>
          </w:p>
        </w:tc>
      </w:tr>
      <w:tr w:rsidR="00827377" w:rsidRPr="00827377" w14:paraId="67864753" w14:textId="77777777" w:rsidTr="00AE3C42">
        <w:trPr>
          <w:trHeight w:val="760"/>
        </w:trPr>
        <w:tc>
          <w:tcPr>
            <w:tcW w:w="1433" w:type="pct"/>
            <w:hideMark/>
          </w:tcPr>
          <w:p w14:paraId="1A568950"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Interest Rate at Closing*</w:t>
            </w:r>
          </w:p>
        </w:tc>
        <w:tc>
          <w:tcPr>
            <w:tcW w:w="3567" w:type="pct"/>
            <w:hideMark/>
          </w:tcPr>
          <w:p w14:paraId="04DE844E" w14:textId="77777777"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The note interest rate at closing of the loan. This is a required field.</w:t>
            </w:r>
          </w:p>
        </w:tc>
      </w:tr>
      <w:tr w:rsidR="00827377" w:rsidRPr="00827377" w14:paraId="1B42860E" w14:textId="77777777" w:rsidTr="00AE3C42">
        <w:trPr>
          <w:trHeight w:val="760"/>
        </w:trPr>
        <w:tc>
          <w:tcPr>
            <w:tcW w:w="1433" w:type="pct"/>
            <w:hideMark/>
          </w:tcPr>
          <w:p w14:paraId="256B34B0"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Exp. Interest Rate*</w:t>
            </w:r>
          </w:p>
        </w:tc>
        <w:tc>
          <w:tcPr>
            <w:tcW w:w="3567" w:type="pct"/>
            <w:hideMark/>
          </w:tcPr>
          <w:p w14:paraId="1CD10F3E" w14:textId="5C5DEBB5"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 xml:space="preserve">The expected </w:t>
            </w:r>
            <w:r w:rsidR="00FB3D99">
              <w:rPr>
                <w:rFonts w:ascii="Cambria" w:eastAsia="Times New Roman" w:hAnsi="Cambria"/>
                <w:color w:val="000000"/>
              </w:rPr>
              <w:t xml:space="preserve">average mortgage </w:t>
            </w:r>
            <w:r w:rsidRPr="00827377">
              <w:rPr>
                <w:rFonts w:ascii="Cambria" w:eastAsia="Times New Roman" w:hAnsi="Cambria"/>
                <w:color w:val="000000"/>
              </w:rPr>
              <w:t>interest rate of the loan, which is used to determine the principal limit on a loan. This is a required field.</w:t>
            </w:r>
          </w:p>
        </w:tc>
      </w:tr>
      <w:tr w:rsidR="00827377" w:rsidRPr="00827377" w14:paraId="08857995" w14:textId="77777777" w:rsidTr="00AE3C42">
        <w:trPr>
          <w:trHeight w:val="500"/>
        </w:trPr>
        <w:tc>
          <w:tcPr>
            <w:tcW w:w="1433" w:type="pct"/>
            <w:vMerge w:val="restart"/>
            <w:hideMark/>
          </w:tcPr>
          <w:p w14:paraId="621D9A54"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Rate Type*</w:t>
            </w:r>
          </w:p>
        </w:tc>
        <w:tc>
          <w:tcPr>
            <w:tcW w:w="3567" w:type="pct"/>
            <w:hideMark/>
          </w:tcPr>
          <w:p w14:paraId="24B68127" w14:textId="2E735753"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 xml:space="preserve">The </w:t>
            </w:r>
            <w:r w:rsidR="00FB3D99">
              <w:rPr>
                <w:rFonts w:ascii="Cambria" w:eastAsia="Times New Roman" w:hAnsi="Cambria"/>
                <w:color w:val="000000"/>
              </w:rPr>
              <w:t xml:space="preserve">interest </w:t>
            </w:r>
            <w:r w:rsidRPr="00827377">
              <w:rPr>
                <w:rFonts w:ascii="Cambria" w:eastAsia="Times New Roman" w:hAnsi="Cambria"/>
                <w:color w:val="000000"/>
              </w:rPr>
              <w:t>rate type for the case. This is a required field. The selectable options are:</w:t>
            </w:r>
          </w:p>
        </w:tc>
      </w:tr>
      <w:tr w:rsidR="00827377" w:rsidRPr="00827377" w14:paraId="1FE6FCA6" w14:textId="77777777" w:rsidTr="00AE3C42">
        <w:trPr>
          <w:trHeight w:val="290"/>
        </w:trPr>
        <w:tc>
          <w:tcPr>
            <w:tcW w:w="1433" w:type="pct"/>
            <w:vMerge/>
            <w:hideMark/>
          </w:tcPr>
          <w:p w14:paraId="0395F664" w14:textId="77777777" w:rsidR="00827377" w:rsidRPr="00827377" w:rsidRDefault="00827377" w:rsidP="00827377">
            <w:pPr>
              <w:rPr>
                <w:rFonts w:ascii="Cambria" w:eastAsia="Times New Roman" w:hAnsi="Cambria"/>
                <w:b/>
                <w:bCs/>
                <w:color w:val="000000"/>
              </w:rPr>
            </w:pPr>
          </w:p>
        </w:tc>
        <w:tc>
          <w:tcPr>
            <w:tcW w:w="3567" w:type="pct"/>
            <w:hideMark/>
          </w:tcPr>
          <w:p w14:paraId="2B1A02B7" w14:textId="77777777" w:rsidR="00827377" w:rsidRPr="00827377" w:rsidRDefault="00827377" w:rsidP="00827377">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Annual</w:t>
            </w:r>
          </w:p>
        </w:tc>
      </w:tr>
      <w:tr w:rsidR="00827377" w:rsidRPr="00827377" w14:paraId="67EAF344" w14:textId="77777777" w:rsidTr="00AE3C42">
        <w:trPr>
          <w:trHeight w:val="290"/>
        </w:trPr>
        <w:tc>
          <w:tcPr>
            <w:tcW w:w="1433" w:type="pct"/>
            <w:vMerge/>
            <w:hideMark/>
          </w:tcPr>
          <w:p w14:paraId="7B7741CB" w14:textId="77777777" w:rsidR="00827377" w:rsidRPr="00827377" w:rsidRDefault="00827377" w:rsidP="00827377">
            <w:pPr>
              <w:rPr>
                <w:rFonts w:ascii="Cambria" w:eastAsia="Times New Roman" w:hAnsi="Cambria"/>
                <w:b/>
                <w:bCs/>
                <w:color w:val="000000"/>
              </w:rPr>
            </w:pPr>
          </w:p>
        </w:tc>
        <w:tc>
          <w:tcPr>
            <w:tcW w:w="3567" w:type="pct"/>
            <w:hideMark/>
          </w:tcPr>
          <w:p w14:paraId="2924129E" w14:textId="77777777" w:rsidR="00827377" w:rsidRPr="00827377" w:rsidRDefault="00827377" w:rsidP="00827377">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Fixed</w:t>
            </w:r>
          </w:p>
        </w:tc>
      </w:tr>
      <w:tr w:rsidR="00827377" w:rsidRPr="00827377" w14:paraId="6D45E8AF" w14:textId="77777777" w:rsidTr="00AE3C42">
        <w:trPr>
          <w:trHeight w:val="300"/>
        </w:trPr>
        <w:tc>
          <w:tcPr>
            <w:tcW w:w="1433" w:type="pct"/>
            <w:vMerge/>
            <w:hideMark/>
          </w:tcPr>
          <w:p w14:paraId="3B835690" w14:textId="77777777" w:rsidR="00827377" w:rsidRPr="00827377" w:rsidRDefault="00827377" w:rsidP="00827377">
            <w:pPr>
              <w:rPr>
                <w:rFonts w:ascii="Cambria" w:eastAsia="Times New Roman" w:hAnsi="Cambria"/>
                <w:b/>
                <w:bCs/>
                <w:color w:val="000000"/>
              </w:rPr>
            </w:pPr>
          </w:p>
        </w:tc>
        <w:tc>
          <w:tcPr>
            <w:tcW w:w="3567" w:type="pct"/>
            <w:hideMark/>
          </w:tcPr>
          <w:p w14:paraId="389CAA81" w14:textId="77777777" w:rsidR="00827377" w:rsidRPr="00827377" w:rsidRDefault="00827377" w:rsidP="00827377">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Monthly</w:t>
            </w:r>
          </w:p>
        </w:tc>
      </w:tr>
      <w:tr w:rsidR="00827377" w:rsidRPr="00827377" w14:paraId="1010E94B" w14:textId="77777777" w:rsidTr="00AE3C42">
        <w:trPr>
          <w:trHeight w:val="1304"/>
        </w:trPr>
        <w:tc>
          <w:tcPr>
            <w:tcW w:w="1433" w:type="pct"/>
            <w:vMerge w:val="restart"/>
            <w:hideMark/>
          </w:tcPr>
          <w:p w14:paraId="2DFC68E7" w14:textId="7E697B31" w:rsidR="00827377" w:rsidRPr="00827377" w:rsidRDefault="00845C3E" w:rsidP="00827377">
            <w:pPr>
              <w:rPr>
                <w:rFonts w:ascii="Cambria" w:eastAsia="Times New Roman" w:hAnsi="Cambria"/>
                <w:b/>
                <w:bCs/>
                <w:color w:val="000000"/>
              </w:rPr>
            </w:pPr>
            <w:r w:rsidRPr="00827377">
              <w:rPr>
                <w:rFonts w:ascii="Cambria" w:eastAsia="Times New Roman" w:hAnsi="Cambria"/>
                <w:b/>
                <w:bCs/>
                <w:color w:val="000000"/>
              </w:rPr>
              <w:t>Index Type*</w:t>
            </w:r>
          </w:p>
        </w:tc>
        <w:tc>
          <w:tcPr>
            <w:tcW w:w="3567" w:type="pct"/>
            <w:hideMark/>
          </w:tcPr>
          <w:p w14:paraId="47512BFA" w14:textId="583D4BED"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 xml:space="preserve">The index type for the case. Used by a lender to determine the interest rate for an </w:t>
            </w:r>
            <w:r w:rsidR="004B3127" w:rsidRPr="00827377">
              <w:rPr>
                <w:rFonts w:ascii="Cambria" w:eastAsia="Times New Roman" w:hAnsi="Cambria"/>
                <w:color w:val="000000"/>
              </w:rPr>
              <w:t>adjustable-rate</w:t>
            </w:r>
            <w:r w:rsidRPr="00827377">
              <w:rPr>
                <w:rFonts w:ascii="Cambria" w:eastAsia="Times New Roman" w:hAnsi="Cambria"/>
                <w:color w:val="000000"/>
              </w:rPr>
              <w:t xml:space="preserve"> mortgage (ARM) Valid index types are </w:t>
            </w:r>
            <w:r w:rsidR="00FB3D99">
              <w:rPr>
                <w:rFonts w:ascii="Cambria" w:eastAsia="Times New Roman" w:hAnsi="Cambria"/>
                <w:color w:val="000000"/>
              </w:rPr>
              <w:t xml:space="preserve">U.S. </w:t>
            </w:r>
            <w:r w:rsidRPr="00827377">
              <w:rPr>
                <w:rFonts w:ascii="Cambria" w:eastAsia="Times New Roman" w:hAnsi="Cambria"/>
                <w:color w:val="000000"/>
              </w:rPr>
              <w:t xml:space="preserve">Constant Maturity </w:t>
            </w:r>
            <w:r w:rsidR="00FB3D99">
              <w:rPr>
                <w:rFonts w:ascii="Cambria" w:eastAsia="Times New Roman" w:hAnsi="Cambria"/>
                <w:color w:val="000000"/>
              </w:rPr>
              <w:t xml:space="preserve">Treasury Index </w:t>
            </w:r>
            <w:r w:rsidRPr="00827377">
              <w:rPr>
                <w:rFonts w:ascii="Cambria" w:eastAsia="Times New Roman" w:hAnsi="Cambria"/>
                <w:color w:val="000000"/>
              </w:rPr>
              <w:t xml:space="preserve">(CMT) and </w:t>
            </w:r>
            <w:r w:rsidR="00845C3E">
              <w:rPr>
                <w:rFonts w:ascii="Cambria" w:eastAsia="Times New Roman" w:hAnsi="Cambria"/>
                <w:color w:val="000000"/>
              </w:rPr>
              <w:t xml:space="preserve">Secured Overnight Financing Rate (SOFR). </w:t>
            </w:r>
            <w:r w:rsidRPr="00827377">
              <w:rPr>
                <w:rFonts w:ascii="Cambria" w:eastAsia="Times New Roman" w:hAnsi="Cambria"/>
                <w:color w:val="000000"/>
              </w:rPr>
              <w:t>This is a required field. Select the Index Type based on the Rate Type. The selectable options are:</w:t>
            </w:r>
          </w:p>
        </w:tc>
      </w:tr>
      <w:tr w:rsidR="00827377" w:rsidRPr="00827377" w14:paraId="3DB250AB" w14:textId="77777777" w:rsidTr="00AE3C42">
        <w:trPr>
          <w:trHeight w:val="290"/>
        </w:trPr>
        <w:tc>
          <w:tcPr>
            <w:tcW w:w="1433" w:type="pct"/>
            <w:vMerge/>
            <w:hideMark/>
          </w:tcPr>
          <w:p w14:paraId="73D2A30E" w14:textId="77777777" w:rsidR="00827377" w:rsidRPr="00827377" w:rsidRDefault="00827377" w:rsidP="00827377">
            <w:pPr>
              <w:rPr>
                <w:rFonts w:ascii="Cambria" w:eastAsia="Times New Roman" w:hAnsi="Cambria"/>
                <w:b/>
                <w:bCs/>
                <w:color w:val="000000"/>
              </w:rPr>
            </w:pPr>
          </w:p>
        </w:tc>
        <w:tc>
          <w:tcPr>
            <w:tcW w:w="3567" w:type="pct"/>
            <w:hideMark/>
          </w:tcPr>
          <w:p w14:paraId="72C654DB" w14:textId="77777777" w:rsidR="00827377" w:rsidRPr="00827377" w:rsidRDefault="00827377" w:rsidP="00827377">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1 Month CMT</w:t>
            </w:r>
          </w:p>
        </w:tc>
      </w:tr>
      <w:tr w:rsidR="00827377" w:rsidRPr="00827377" w14:paraId="3F635CA9" w14:textId="77777777" w:rsidTr="00DF0E08">
        <w:trPr>
          <w:trHeight w:val="290"/>
        </w:trPr>
        <w:tc>
          <w:tcPr>
            <w:tcW w:w="1433" w:type="pct"/>
            <w:vMerge/>
            <w:hideMark/>
          </w:tcPr>
          <w:p w14:paraId="7CCD7461" w14:textId="77777777" w:rsidR="00827377" w:rsidRPr="00827377" w:rsidRDefault="00827377" w:rsidP="00827377">
            <w:pPr>
              <w:rPr>
                <w:rFonts w:ascii="Cambria" w:eastAsia="Times New Roman" w:hAnsi="Cambria"/>
                <w:b/>
                <w:bCs/>
                <w:color w:val="000000"/>
              </w:rPr>
            </w:pPr>
          </w:p>
        </w:tc>
        <w:tc>
          <w:tcPr>
            <w:tcW w:w="3567" w:type="pct"/>
            <w:tcBorders>
              <w:bottom w:val="single" w:sz="4" w:space="0" w:color="auto"/>
            </w:tcBorders>
            <w:hideMark/>
          </w:tcPr>
          <w:p w14:paraId="70F69948" w14:textId="77777777" w:rsidR="00827377" w:rsidRPr="00827377" w:rsidRDefault="00827377" w:rsidP="00827377">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1 Yr-CMT</w:t>
            </w:r>
          </w:p>
        </w:tc>
      </w:tr>
      <w:tr w:rsidR="00DF0E08" w:rsidRPr="00827377" w14:paraId="15FD1AFE" w14:textId="77777777" w:rsidTr="00DF0E08">
        <w:trPr>
          <w:trHeight w:val="290"/>
        </w:trPr>
        <w:tc>
          <w:tcPr>
            <w:tcW w:w="1433" w:type="pct"/>
            <w:vMerge/>
            <w:hideMark/>
          </w:tcPr>
          <w:p w14:paraId="61E6A2D3" w14:textId="77777777" w:rsidR="00DF0E08" w:rsidRPr="00827377" w:rsidRDefault="00DF0E08" w:rsidP="00DF0E08">
            <w:pPr>
              <w:rPr>
                <w:rFonts w:ascii="Cambria" w:eastAsia="Times New Roman" w:hAnsi="Cambria"/>
                <w:b/>
                <w:bCs/>
                <w:color w:val="000000"/>
              </w:rPr>
            </w:pPr>
          </w:p>
        </w:tc>
        <w:tc>
          <w:tcPr>
            <w:tcW w:w="3567" w:type="pct"/>
            <w:tcBorders>
              <w:bottom w:val="single" w:sz="4" w:space="0" w:color="auto"/>
            </w:tcBorders>
            <w:hideMark/>
          </w:tcPr>
          <w:p w14:paraId="680153EA" w14:textId="023F92C0" w:rsidR="00DF0E08" w:rsidRPr="00827377" w:rsidRDefault="00DF0E08" w:rsidP="00DF0E08">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Pr>
                <w:rFonts w:ascii="Cambria" w:eastAsia="Symbol" w:hAnsi="Cambria" w:cs="Symbol"/>
                <w:color w:val="000000"/>
              </w:rPr>
              <w:t>30-Day Average SOFR</w:t>
            </w:r>
          </w:p>
        </w:tc>
      </w:tr>
      <w:tr w:rsidR="00DF0E08" w:rsidRPr="00827377" w14:paraId="6E495593" w14:textId="77777777" w:rsidTr="00DF0E08">
        <w:trPr>
          <w:trHeight w:val="290"/>
        </w:trPr>
        <w:tc>
          <w:tcPr>
            <w:tcW w:w="1433" w:type="pct"/>
            <w:vMerge/>
            <w:tcBorders>
              <w:right w:val="single" w:sz="4" w:space="0" w:color="auto"/>
            </w:tcBorders>
            <w:hideMark/>
          </w:tcPr>
          <w:p w14:paraId="2A0133BA" w14:textId="77777777" w:rsidR="00DF0E08" w:rsidRPr="00827377" w:rsidRDefault="00DF0E08" w:rsidP="00DF0E08">
            <w:pPr>
              <w:rPr>
                <w:rFonts w:ascii="Cambria" w:eastAsia="Times New Roman" w:hAnsi="Cambria"/>
                <w:b/>
                <w:bCs/>
                <w:color w:val="000000"/>
              </w:rPr>
            </w:pPr>
          </w:p>
        </w:tc>
        <w:tc>
          <w:tcPr>
            <w:tcW w:w="3567" w:type="pct"/>
            <w:tcBorders>
              <w:top w:val="single" w:sz="4" w:space="0" w:color="auto"/>
              <w:left w:val="single" w:sz="4" w:space="0" w:color="auto"/>
              <w:bottom w:val="nil"/>
              <w:right w:val="single" w:sz="4" w:space="0" w:color="auto"/>
            </w:tcBorders>
            <w:hideMark/>
          </w:tcPr>
          <w:p w14:paraId="0B2A3BEB" w14:textId="43570828" w:rsidR="00DF0E08" w:rsidRPr="00827377" w:rsidRDefault="00DF0E08" w:rsidP="00DF0E08">
            <w:pPr>
              <w:jc w:val="both"/>
              <w:rPr>
                <w:rFonts w:ascii="Symbol" w:eastAsia="Times New Roman" w:hAnsi="Symbol"/>
                <w:color w:val="000000"/>
              </w:rPr>
            </w:pPr>
            <w:r w:rsidRPr="00827377">
              <w:rPr>
                <w:rFonts w:ascii="Symbol" w:eastAsia="Symbol" w:hAnsi="Symbol" w:cs="Symbol"/>
                <w:color w:val="000000"/>
              </w:rPr>
              <w:t></w:t>
            </w:r>
            <w:r w:rsidRPr="00827377">
              <w:rPr>
                <w:rFonts w:ascii="Times New Roman" w:eastAsia="Symbol" w:hAnsi="Times New Roman"/>
                <w:color w:val="000000"/>
                <w:sz w:val="14"/>
                <w:szCs w:val="14"/>
              </w:rPr>
              <w:t xml:space="preserve">       </w:t>
            </w:r>
            <w:r w:rsidRPr="00827377">
              <w:rPr>
                <w:rFonts w:ascii="Cambria" w:eastAsia="Symbol" w:hAnsi="Cambria" w:cs="Symbol"/>
                <w:color w:val="000000"/>
              </w:rPr>
              <w:t>No Index</w:t>
            </w:r>
          </w:p>
        </w:tc>
      </w:tr>
      <w:tr w:rsidR="00827377" w:rsidRPr="00827377" w14:paraId="49AD8927" w14:textId="77777777" w:rsidTr="00DF0E08">
        <w:trPr>
          <w:trHeight w:val="60"/>
        </w:trPr>
        <w:tc>
          <w:tcPr>
            <w:tcW w:w="1433" w:type="pct"/>
            <w:vMerge/>
            <w:tcBorders>
              <w:right w:val="single" w:sz="4" w:space="0" w:color="auto"/>
            </w:tcBorders>
            <w:hideMark/>
          </w:tcPr>
          <w:p w14:paraId="0E64D2E1" w14:textId="77777777" w:rsidR="00827377" w:rsidRPr="00827377" w:rsidRDefault="00827377" w:rsidP="00827377">
            <w:pPr>
              <w:rPr>
                <w:rFonts w:ascii="Cambria" w:eastAsia="Times New Roman" w:hAnsi="Cambria"/>
                <w:b/>
                <w:bCs/>
                <w:color w:val="000000"/>
              </w:rPr>
            </w:pPr>
          </w:p>
        </w:tc>
        <w:tc>
          <w:tcPr>
            <w:tcW w:w="3567" w:type="pct"/>
            <w:tcBorders>
              <w:top w:val="nil"/>
              <w:left w:val="single" w:sz="4" w:space="0" w:color="auto"/>
              <w:bottom w:val="single" w:sz="4" w:space="0" w:color="auto"/>
              <w:right w:val="single" w:sz="4" w:space="0" w:color="auto"/>
            </w:tcBorders>
          </w:tcPr>
          <w:p w14:paraId="4CFAB98F" w14:textId="7CE0BF8B" w:rsidR="00827377" w:rsidRPr="00827377" w:rsidRDefault="00827377" w:rsidP="00827377">
            <w:pPr>
              <w:jc w:val="both"/>
              <w:rPr>
                <w:rFonts w:ascii="Symbol" w:eastAsia="Times New Roman" w:hAnsi="Symbol"/>
                <w:color w:val="000000"/>
              </w:rPr>
            </w:pPr>
          </w:p>
        </w:tc>
      </w:tr>
      <w:tr w:rsidR="00827377" w:rsidRPr="00827377" w14:paraId="42BC2D01" w14:textId="77777777" w:rsidTr="00DF0E08">
        <w:trPr>
          <w:trHeight w:val="1010"/>
        </w:trPr>
        <w:tc>
          <w:tcPr>
            <w:tcW w:w="1433" w:type="pct"/>
            <w:hideMark/>
          </w:tcPr>
          <w:p w14:paraId="21736DB8" w14:textId="3EDF68ED"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Lifetime Cap</w:t>
            </w:r>
            <w:r w:rsidR="00845C3E">
              <w:rPr>
                <w:rFonts w:ascii="Cambria" w:eastAsia="Times New Roman" w:hAnsi="Cambria"/>
                <w:b/>
                <w:bCs/>
                <w:color w:val="000000"/>
              </w:rPr>
              <w:t>*</w:t>
            </w:r>
          </w:p>
        </w:tc>
        <w:tc>
          <w:tcPr>
            <w:tcW w:w="3567" w:type="pct"/>
            <w:tcBorders>
              <w:top w:val="single" w:sz="4" w:space="0" w:color="auto"/>
            </w:tcBorders>
            <w:hideMark/>
          </w:tcPr>
          <w:p w14:paraId="6444E96F" w14:textId="11F5A5BD"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 xml:space="preserve">The maximum interest rate on an </w:t>
            </w:r>
            <w:r w:rsidR="004B3127" w:rsidRPr="00827377">
              <w:rPr>
                <w:rFonts w:ascii="Cambria" w:eastAsia="Times New Roman" w:hAnsi="Cambria"/>
                <w:color w:val="000000"/>
              </w:rPr>
              <w:t>adjustable-rate</w:t>
            </w:r>
            <w:r w:rsidRPr="00827377">
              <w:rPr>
                <w:rFonts w:ascii="Cambria" w:eastAsia="Times New Roman" w:hAnsi="Cambria"/>
                <w:color w:val="000000"/>
              </w:rPr>
              <w:t xml:space="preserve"> mortgage that may be charged at any point over the life of the mortgage. This field is </w:t>
            </w:r>
            <w:r w:rsidR="006C7312">
              <w:rPr>
                <w:rFonts w:ascii="Cambria" w:eastAsia="Times New Roman" w:hAnsi="Cambria"/>
                <w:color w:val="000000"/>
              </w:rPr>
              <w:t xml:space="preserve">required </w:t>
            </w:r>
            <w:r w:rsidRPr="00827377">
              <w:rPr>
                <w:rFonts w:ascii="Cambria" w:eastAsia="Times New Roman" w:hAnsi="Cambria"/>
                <w:color w:val="000000"/>
              </w:rPr>
              <w:t>for annual or monthly rate types.</w:t>
            </w:r>
          </w:p>
        </w:tc>
      </w:tr>
      <w:tr w:rsidR="00827377" w:rsidRPr="00827377" w14:paraId="747A3174" w14:textId="77777777" w:rsidTr="00AE3C42">
        <w:trPr>
          <w:trHeight w:val="760"/>
        </w:trPr>
        <w:tc>
          <w:tcPr>
            <w:tcW w:w="1433" w:type="pct"/>
            <w:hideMark/>
          </w:tcPr>
          <w:p w14:paraId="4817457F"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Periodic Cap</w:t>
            </w:r>
          </w:p>
        </w:tc>
        <w:tc>
          <w:tcPr>
            <w:tcW w:w="3567" w:type="pct"/>
            <w:hideMark/>
          </w:tcPr>
          <w:p w14:paraId="3FD1F393" w14:textId="37E975CE"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The</w:t>
            </w:r>
            <w:r w:rsidR="00FB3D99">
              <w:rPr>
                <w:rFonts w:ascii="Cambria" w:eastAsia="Times New Roman" w:hAnsi="Cambria"/>
                <w:color w:val="000000"/>
              </w:rPr>
              <w:t xml:space="preserve"> maximum</w:t>
            </w:r>
            <w:r w:rsidRPr="00827377">
              <w:rPr>
                <w:rFonts w:ascii="Cambria" w:eastAsia="Times New Roman" w:hAnsi="Cambria"/>
                <w:color w:val="000000"/>
              </w:rPr>
              <w:t xml:space="preserve"> </w:t>
            </w:r>
            <w:r w:rsidR="004B3127">
              <w:rPr>
                <w:rFonts w:ascii="Cambria" w:eastAsia="Times New Roman" w:hAnsi="Cambria"/>
                <w:color w:val="000000"/>
              </w:rPr>
              <w:t xml:space="preserve">the </w:t>
            </w:r>
            <w:r w:rsidRPr="00827377">
              <w:rPr>
                <w:rFonts w:ascii="Cambria" w:eastAsia="Times New Roman" w:hAnsi="Cambria"/>
                <w:color w:val="000000"/>
              </w:rPr>
              <w:t xml:space="preserve">interest rate </w:t>
            </w:r>
            <w:r w:rsidR="004B3127">
              <w:rPr>
                <w:rFonts w:ascii="Cambria" w:eastAsia="Times New Roman" w:hAnsi="Cambria"/>
                <w:color w:val="000000"/>
              </w:rPr>
              <w:t xml:space="preserve">can </w:t>
            </w:r>
            <w:r w:rsidRPr="00827377">
              <w:rPr>
                <w:rFonts w:ascii="Cambria" w:eastAsia="Times New Roman" w:hAnsi="Cambria"/>
                <w:color w:val="000000"/>
              </w:rPr>
              <w:t>increase from one adjustment period to the next. This field is system-generated for annual rate types.</w:t>
            </w:r>
          </w:p>
        </w:tc>
      </w:tr>
      <w:tr w:rsidR="00827377" w:rsidRPr="00827377" w14:paraId="34C7DD9F" w14:textId="77777777" w:rsidTr="00AE3C42">
        <w:trPr>
          <w:trHeight w:val="510"/>
        </w:trPr>
        <w:tc>
          <w:tcPr>
            <w:tcW w:w="1433" w:type="pct"/>
            <w:hideMark/>
          </w:tcPr>
          <w:p w14:paraId="0EC8344B"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Margin</w:t>
            </w:r>
          </w:p>
        </w:tc>
        <w:tc>
          <w:tcPr>
            <w:tcW w:w="3567" w:type="pct"/>
            <w:hideMark/>
          </w:tcPr>
          <w:p w14:paraId="318ACC2E" w14:textId="77777777"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The margin for adjustable loans. This is required only for monthly and annually adjustable loans.</w:t>
            </w:r>
          </w:p>
        </w:tc>
      </w:tr>
      <w:tr w:rsidR="00827377" w:rsidRPr="00827377" w14:paraId="464280D1" w14:textId="77777777" w:rsidTr="00AE3C42">
        <w:trPr>
          <w:trHeight w:val="764"/>
        </w:trPr>
        <w:tc>
          <w:tcPr>
            <w:tcW w:w="1433" w:type="pct"/>
            <w:hideMark/>
          </w:tcPr>
          <w:p w14:paraId="728DFF97" w14:textId="7B141368"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ARM First Change Date</w:t>
            </w:r>
            <w:r w:rsidR="00FB3D99">
              <w:rPr>
                <w:rFonts w:ascii="Cambria" w:eastAsia="Times New Roman" w:hAnsi="Cambria"/>
                <w:b/>
                <w:bCs/>
                <w:color w:val="000000"/>
              </w:rPr>
              <w:t>*</w:t>
            </w:r>
          </w:p>
        </w:tc>
        <w:tc>
          <w:tcPr>
            <w:tcW w:w="3567" w:type="pct"/>
            <w:hideMark/>
          </w:tcPr>
          <w:p w14:paraId="4C933419" w14:textId="43181006"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 xml:space="preserve">The first </w:t>
            </w:r>
            <w:r w:rsidR="00B103B2">
              <w:rPr>
                <w:rFonts w:ascii="Cambria" w:eastAsia="Times New Roman" w:hAnsi="Cambria"/>
                <w:color w:val="000000"/>
              </w:rPr>
              <w:t>C</w:t>
            </w:r>
            <w:r w:rsidRPr="00827377">
              <w:rPr>
                <w:rFonts w:ascii="Cambria" w:eastAsia="Times New Roman" w:hAnsi="Cambria"/>
                <w:color w:val="000000"/>
              </w:rPr>
              <w:t xml:space="preserve">hange </w:t>
            </w:r>
            <w:r w:rsidR="00B103B2">
              <w:rPr>
                <w:rFonts w:ascii="Cambria" w:eastAsia="Times New Roman" w:hAnsi="Cambria"/>
                <w:color w:val="000000"/>
              </w:rPr>
              <w:t>D</w:t>
            </w:r>
            <w:r w:rsidRPr="00827377">
              <w:rPr>
                <w:rFonts w:ascii="Cambria" w:eastAsia="Times New Roman" w:hAnsi="Cambria"/>
                <w:color w:val="000000"/>
              </w:rPr>
              <w:t xml:space="preserve">ate </w:t>
            </w:r>
            <w:r w:rsidR="00B103B2">
              <w:rPr>
                <w:rFonts w:ascii="Cambria" w:eastAsia="Times New Roman" w:hAnsi="Cambria"/>
                <w:color w:val="000000"/>
              </w:rPr>
              <w:t>that the</w:t>
            </w:r>
            <w:r w:rsidRPr="00827377">
              <w:rPr>
                <w:rFonts w:ascii="Cambria" w:eastAsia="Times New Roman" w:hAnsi="Cambria"/>
                <w:color w:val="000000"/>
              </w:rPr>
              <w:t xml:space="preserve"> adjustable </w:t>
            </w:r>
            <w:r w:rsidR="00B103B2">
              <w:rPr>
                <w:rFonts w:ascii="Cambria" w:eastAsia="Times New Roman" w:hAnsi="Cambria"/>
                <w:color w:val="000000"/>
              </w:rPr>
              <w:t xml:space="preserve">interest </w:t>
            </w:r>
            <w:r w:rsidRPr="00827377">
              <w:rPr>
                <w:rFonts w:ascii="Cambria" w:eastAsia="Times New Roman" w:hAnsi="Cambria"/>
                <w:color w:val="000000"/>
              </w:rPr>
              <w:t>rate</w:t>
            </w:r>
            <w:r w:rsidR="00B103B2">
              <w:rPr>
                <w:rFonts w:ascii="Cambria" w:eastAsia="Times New Roman" w:hAnsi="Cambria"/>
                <w:color w:val="000000"/>
              </w:rPr>
              <w:t xml:space="preserve"> may change on the</w:t>
            </w:r>
            <w:r w:rsidRPr="00827377">
              <w:rPr>
                <w:rFonts w:ascii="Cambria" w:eastAsia="Times New Roman" w:hAnsi="Cambria"/>
                <w:color w:val="000000"/>
              </w:rPr>
              <w:t xml:space="preserve"> mortgage. This is required only for monthly and annually adjustable loans.</w:t>
            </w:r>
          </w:p>
        </w:tc>
      </w:tr>
      <w:tr w:rsidR="00827377" w:rsidRPr="00827377" w14:paraId="591656C1" w14:textId="77777777" w:rsidTr="00AE3C42">
        <w:trPr>
          <w:trHeight w:val="510"/>
        </w:trPr>
        <w:tc>
          <w:tcPr>
            <w:tcW w:w="1433" w:type="pct"/>
            <w:hideMark/>
          </w:tcPr>
          <w:p w14:paraId="0054B4AF"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Credit Type*</w:t>
            </w:r>
          </w:p>
        </w:tc>
        <w:tc>
          <w:tcPr>
            <w:tcW w:w="3567" w:type="pct"/>
            <w:hideMark/>
          </w:tcPr>
          <w:p w14:paraId="4CA4607C" w14:textId="77777777"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Either open-ended or close-ended. This is a required field.</w:t>
            </w:r>
          </w:p>
        </w:tc>
      </w:tr>
      <w:tr w:rsidR="00827377" w:rsidRPr="00827377" w14:paraId="39736E55" w14:textId="77777777" w:rsidTr="00AE3C42">
        <w:trPr>
          <w:trHeight w:val="1040"/>
        </w:trPr>
        <w:tc>
          <w:tcPr>
            <w:tcW w:w="1433" w:type="pct"/>
            <w:hideMark/>
          </w:tcPr>
          <w:p w14:paraId="490B0CF2" w14:textId="77777777" w:rsidR="00827377" w:rsidRPr="00827377" w:rsidRDefault="00827377" w:rsidP="00827377">
            <w:pPr>
              <w:rPr>
                <w:rFonts w:ascii="Cambria" w:eastAsia="Times New Roman" w:hAnsi="Cambria"/>
                <w:b/>
                <w:bCs/>
                <w:color w:val="000000"/>
              </w:rPr>
            </w:pPr>
            <w:r w:rsidRPr="00827377">
              <w:rPr>
                <w:rFonts w:ascii="Cambria" w:eastAsia="Times New Roman" w:hAnsi="Cambria"/>
                <w:b/>
                <w:bCs/>
                <w:color w:val="000000"/>
              </w:rPr>
              <w:t>Round to 1/8</w:t>
            </w:r>
            <w:r w:rsidRPr="00827377">
              <w:rPr>
                <w:rFonts w:ascii="Cambria" w:eastAsia="Times New Roman" w:hAnsi="Cambria"/>
                <w:b/>
                <w:bCs/>
                <w:color w:val="000000"/>
                <w:vertAlign w:val="superscript"/>
              </w:rPr>
              <w:t>th</w:t>
            </w:r>
          </w:p>
        </w:tc>
        <w:tc>
          <w:tcPr>
            <w:tcW w:w="3567" w:type="pct"/>
            <w:hideMark/>
          </w:tcPr>
          <w:p w14:paraId="47FC69CB" w14:textId="77777777" w:rsidR="00827377" w:rsidRPr="00827377" w:rsidRDefault="00827377" w:rsidP="00827377">
            <w:pPr>
              <w:jc w:val="both"/>
              <w:rPr>
                <w:rFonts w:ascii="Cambria" w:eastAsia="Times New Roman" w:hAnsi="Cambria"/>
                <w:color w:val="000000"/>
              </w:rPr>
            </w:pPr>
            <w:r w:rsidRPr="00827377">
              <w:rPr>
                <w:rFonts w:ascii="Cambria" w:eastAsia="Times New Roman" w:hAnsi="Cambria"/>
                <w:color w:val="000000"/>
              </w:rPr>
              <w:t>Refers to the interest rate adjustment rounding feature. Select the checkbox to cause future rate adjustments to be rounded to the nearest 1/8</w:t>
            </w:r>
            <w:r w:rsidRPr="00827377">
              <w:rPr>
                <w:rFonts w:ascii="Cambria" w:eastAsia="Times New Roman" w:hAnsi="Cambria"/>
                <w:color w:val="000000"/>
                <w:vertAlign w:val="superscript"/>
              </w:rPr>
              <w:t>th</w:t>
            </w:r>
            <w:r w:rsidRPr="00827377">
              <w:rPr>
                <w:rFonts w:ascii="Cambria" w:eastAsia="Times New Roman" w:hAnsi="Cambria"/>
                <w:color w:val="000000"/>
              </w:rPr>
              <w:t>. This is an optional field.</w:t>
            </w:r>
          </w:p>
        </w:tc>
      </w:tr>
    </w:tbl>
    <w:p w14:paraId="1F6DF213" w14:textId="1569825C" w:rsidR="008E3272" w:rsidRDefault="00E52FEB" w:rsidP="001879BA">
      <w:pPr>
        <w:pStyle w:val="TableCaption"/>
      </w:pPr>
      <w:bookmarkStart w:id="538" w:name="_Toc90643760"/>
      <w:bookmarkStart w:id="539" w:name="_Toc230163742"/>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w:t>
      </w:r>
      <w:r w:rsidR="00764635">
        <w:rPr>
          <w:noProof/>
        </w:rPr>
        <w:fldChar w:fldCharType="end"/>
      </w:r>
      <w:r w:rsidR="003C0847" w:rsidRPr="003441C5">
        <w:rPr>
          <w:noProof/>
        </w:rPr>
        <w:t xml:space="preserve">: </w:t>
      </w:r>
      <w:r w:rsidR="006B194C" w:rsidRPr="003441C5">
        <w:rPr>
          <w:noProof/>
        </w:rPr>
        <w:t>D</w:t>
      </w:r>
      <w:r w:rsidR="00697C3F">
        <w:rPr>
          <w:noProof/>
        </w:rPr>
        <w:t>ata F</w:t>
      </w:r>
      <w:r w:rsidR="006B194C" w:rsidRPr="003441C5">
        <w:rPr>
          <w:noProof/>
        </w:rPr>
        <w:t>ie</w:t>
      </w:r>
      <w:r w:rsidR="00A25383" w:rsidRPr="003441C5">
        <w:rPr>
          <w:noProof/>
        </w:rPr>
        <w:t>l</w:t>
      </w:r>
      <w:r w:rsidR="006B194C" w:rsidRPr="003441C5">
        <w:rPr>
          <w:noProof/>
        </w:rPr>
        <w:t>ds</w:t>
      </w:r>
      <w:r w:rsidR="00697C3F">
        <w:rPr>
          <w:noProof/>
        </w:rPr>
        <w:t xml:space="preserve"> - </w:t>
      </w:r>
      <w:r w:rsidR="001026CB" w:rsidRPr="003441C5">
        <w:t>R</w:t>
      </w:r>
      <w:r w:rsidR="006B194C" w:rsidRPr="003441C5">
        <w:t xml:space="preserve">ates </w:t>
      </w:r>
      <w:r w:rsidR="001026CB" w:rsidRPr="003441C5">
        <w:t>I</w:t>
      </w:r>
      <w:r w:rsidR="00697C3F">
        <w:t>nformation S</w:t>
      </w:r>
      <w:r w:rsidR="006B194C" w:rsidRPr="003441C5">
        <w:t>ection</w:t>
      </w:r>
      <w:bookmarkEnd w:id="538"/>
      <w:bookmarkEnd w:id="539"/>
    </w:p>
    <w:p w14:paraId="57EC7FF8" w14:textId="30313DEA" w:rsidR="00E72F20" w:rsidRPr="00D757EC" w:rsidRDefault="00E72F20" w:rsidP="00863D8C">
      <w:pPr>
        <w:pStyle w:val="Heading4"/>
      </w:pPr>
      <w:bookmarkStart w:id="540" w:name="_Toc314660635"/>
      <w:bookmarkStart w:id="541" w:name="_Toc315633773"/>
      <w:bookmarkStart w:id="542" w:name="_Toc11334572"/>
      <w:bookmarkStart w:id="543" w:name="_Toc74051789"/>
      <w:bookmarkStart w:id="544" w:name="_Toc90643174"/>
      <w:bookmarkStart w:id="545" w:name="_Toc230163065"/>
      <w:r w:rsidRPr="00D757EC">
        <w:t>Lender</w:t>
      </w:r>
      <w:r w:rsidR="008F40F6" w:rsidRPr="00D757EC">
        <w:t>/</w:t>
      </w:r>
      <w:r w:rsidR="001026CB" w:rsidRPr="00D757EC">
        <w:t>S</w:t>
      </w:r>
      <w:r w:rsidR="008F40F6" w:rsidRPr="00D757EC">
        <w:t>ervicer/</w:t>
      </w:r>
      <w:r w:rsidR="001026CB" w:rsidRPr="00D757EC">
        <w:t>Investor I</w:t>
      </w:r>
      <w:r w:rsidR="008F40F6" w:rsidRPr="00D757EC">
        <w:t>nformation</w:t>
      </w:r>
      <w:bookmarkEnd w:id="540"/>
      <w:bookmarkEnd w:id="541"/>
      <w:bookmarkEnd w:id="542"/>
      <w:bookmarkEnd w:id="543"/>
      <w:bookmarkEnd w:id="544"/>
      <w:bookmarkEnd w:id="545"/>
    </w:p>
    <w:p w14:paraId="523FE054" w14:textId="77777777" w:rsidR="004528CC" w:rsidRDefault="00A25383" w:rsidP="001879BA">
      <w:pPr>
        <w:pStyle w:val="BodyText"/>
      </w:pPr>
      <w:r>
        <w:t xml:space="preserve">The </w:t>
      </w:r>
      <w:r w:rsidR="0014490D">
        <w:t>table below</w:t>
      </w:r>
      <w:r>
        <w:t xml:space="preserve"> provides the details of data fields within </w:t>
      </w:r>
      <w:r w:rsidR="00213DBB" w:rsidRPr="006761F5">
        <w:t xml:space="preserve">Lender/Servicer/Investor </w:t>
      </w:r>
      <w:r w:rsidRPr="006761F5">
        <w:t>Information</w:t>
      </w:r>
      <w:r>
        <w:rPr>
          <w:b/>
        </w:rPr>
        <w:t xml:space="preserve"> </w:t>
      </w:r>
      <w:r w:rsidRPr="006B032E">
        <w:t>section</w:t>
      </w:r>
      <w:r>
        <w:t>. All required fields are denoted by an asterisk.</w:t>
      </w:r>
    </w:p>
    <w:tbl>
      <w:tblPr>
        <w:tblStyle w:val="TableGrid"/>
        <w:tblW w:w="5000" w:type="pct"/>
        <w:tblLook w:val="04A0" w:firstRow="1" w:lastRow="0" w:firstColumn="1" w:lastColumn="0" w:noHBand="0" w:noVBand="1"/>
      </w:tblPr>
      <w:tblGrid>
        <w:gridCol w:w="2708"/>
        <w:gridCol w:w="6642"/>
      </w:tblGrid>
      <w:tr w:rsidR="004528CC" w:rsidRPr="004528CC" w14:paraId="728C5A4A" w14:textId="77777777" w:rsidTr="00AE3C42">
        <w:trPr>
          <w:trHeight w:val="300"/>
        </w:trPr>
        <w:tc>
          <w:tcPr>
            <w:tcW w:w="1448" w:type="pct"/>
            <w:shd w:val="clear" w:color="auto" w:fill="B8CCE4" w:themeFill="accent1" w:themeFillTint="66"/>
            <w:hideMark/>
          </w:tcPr>
          <w:p w14:paraId="778DD3CC" w14:textId="77777777" w:rsidR="004528CC" w:rsidRPr="004528CC" w:rsidRDefault="004528CC" w:rsidP="004528CC">
            <w:pPr>
              <w:jc w:val="center"/>
              <w:rPr>
                <w:rFonts w:ascii="Cambria" w:eastAsia="Times New Roman" w:hAnsi="Cambria"/>
                <w:b/>
                <w:bCs/>
                <w:color w:val="000000"/>
              </w:rPr>
            </w:pPr>
            <w:r w:rsidRPr="004528CC">
              <w:rPr>
                <w:rFonts w:ascii="Cambria" w:eastAsia="Times New Roman" w:hAnsi="Cambria"/>
                <w:b/>
                <w:bCs/>
                <w:color w:val="000000"/>
              </w:rPr>
              <w:t>Field</w:t>
            </w:r>
          </w:p>
        </w:tc>
        <w:tc>
          <w:tcPr>
            <w:tcW w:w="3552" w:type="pct"/>
            <w:shd w:val="clear" w:color="auto" w:fill="B8CCE4" w:themeFill="accent1" w:themeFillTint="66"/>
            <w:hideMark/>
          </w:tcPr>
          <w:p w14:paraId="17033EC9" w14:textId="77777777" w:rsidR="004528CC" w:rsidRPr="004528CC" w:rsidRDefault="004528CC" w:rsidP="004528CC">
            <w:pPr>
              <w:jc w:val="center"/>
              <w:rPr>
                <w:rFonts w:ascii="Cambria" w:eastAsia="Times New Roman" w:hAnsi="Cambria"/>
                <w:b/>
                <w:bCs/>
                <w:color w:val="000000"/>
              </w:rPr>
            </w:pPr>
            <w:r w:rsidRPr="004528CC">
              <w:rPr>
                <w:rFonts w:ascii="Cambria" w:eastAsia="Times New Roman" w:hAnsi="Cambria"/>
                <w:b/>
                <w:bCs/>
                <w:color w:val="000000"/>
              </w:rPr>
              <w:t>Description</w:t>
            </w:r>
          </w:p>
        </w:tc>
      </w:tr>
      <w:tr w:rsidR="004528CC" w:rsidRPr="004528CC" w14:paraId="6BE872B0" w14:textId="77777777" w:rsidTr="00AE3C42">
        <w:trPr>
          <w:trHeight w:val="510"/>
        </w:trPr>
        <w:tc>
          <w:tcPr>
            <w:tcW w:w="1448" w:type="pct"/>
            <w:hideMark/>
          </w:tcPr>
          <w:p w14:paraId="0D70CEB5"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Lender Loan #</w:t>
            </w:r>
          </w:p>
        </w:tc>
        <w:tc>
          <w:tcPr>
            <w:tcW w:w="3552" w:type="pct"/>
            <w:hideMark/>
          </w:tcPr>
          <w:p w14:paraId="3BB6B91D"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unique loan identifier assigned by the lender. This is an optional field.</w:t>
            </w:r>
          </w:p>
        </w:tc>
      </w:tr>
      <w:tr w:rsidR="004528CC" w:rsidRPr="004528CC" w14:paraId="28A06EF7" w14:textId="77777777" w:rsidTr="00AE3C42">
        <w:trPr>
          <w:trHeight w:val="539"/>
        </w:trPr>
        <w:tc>
          <w:tcPr>
            <w:tcW w:w="1448" w:type="pct"/>
            <w:hideMark/>
          </w:tcPr>
          <w:p w14:paraId="4F84AC05" w14:textId="75FA6254" w:rsidR="004528CC" w:rsidRPr="004528CC" w:rsidRDefault="001864C6" w:rsidP="004528CC">
            <w:pPr>
              <w:rPr>
                <w:rFonts w:ascii="Cambria" w:eastAsia="Times New Roman" w:hAnsi="Cambria"/>
                <w:b/>
                <w:bCs/>
                <w:color w:val="000000"/>
              </w:rPr>
            </w:pPr>
            <w:r w:rsidRPr="004528CC">
              <w:rPr>
                <w:rFonts w:ascii="Cambria" w:eastAsia="Times New Roman" w:hAnsi="Cambria"/>
                <w:b/>
                <w:bCs/>
                <w:color w:val="000000"/>
              </w:rPr>
              <w:t>Servicer/Sub-Servicer*</w:t>
            </w:r>
          </w:p>
        </w:tc>
        <w:tc>
          <w:tcPr>
            <w:tcW w:w="3552" w:type="pct"/>
            <w:hideMark/>
          </w:tcPr>
          <w:p w14:paraId="2FC80CD1"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current servicer of the HECM Case. This is a required field.</w:t>
            </w:r>
          </w:p>
        </w:tc>
      </w:tr>
      <w:tr w:rsidR="004528CC" w:rsidRPr="004528CC" w14:paraId="5E414F50" w14:textId="77777777" w:rsidTr="00AE3C42">
        <w:trPr>
          <w:trHeight w:val="510"/>
        </w:trPr>
        <w:tc>
          <w:tcPr>
            <w:tcW w:w="1448" w:type="pct"/>
            <w:hideMark/>
          </w:tcPr>
          <w:p w14:paraId="2DCDC6AF"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Investor Name*</w:t>
            </w:r>
          </w:p>
        </w:tc>
        <w:tc>
          <w:tcPr>
            <w:tcW w:w="3552" w:type="pct"/>
            <w:hideMark/>
          </w:tcPr>
          <w:p w14:paraId="4A4BEFF4"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investor of the HECM Case. This is a required field.</w:t>
            </w:r>
          </w:p>
        </w:tc>
      </w:tr>
    </w:tbl>
    <w:p w14:paraId="27C70746" w14:textId="0D204D5A" w:rsidR="00E52FEB" w:rsidRDefault="00E52FEB" w:rsidP="001879BA">
      <w:pPr>
        <w:pStyle w:val="TableCaption"/>
        <w:rPr>
          <w:noProof/>
        </w:rPr>
      </w:pPr>
      <w:bookmarkStart w:id="546" w:name="_Toc90643761"/>
      <w:bookmarkStart w:id="547" w:name="_Toc230163743"/>
      <w:r w:rsidRPr="00AB3113">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rsidR="00095138" w:rsidRPr="00AB3113">
        <w:rPr>
          <w:noProof/>
        </w:rPr>
        <w:t xml:space="preserve">: </w:t>
      </w:r>
      <w:r w:rsidR="00697C3F">
        <w:rPr>
          <w:noProof/>
        </w:rPr>
        <w:t>D</w:t>
      </w:r>
      <w:r w:rsidR="00A25383" w:rsidRPr="00AB3113">
        <w:rPr>
          <w:noProof/>
        </w:rPr>
        <w:t xml:space="preserve">ata </w:t>
      </w:r>
      <w:r w:rsidR="00697C3F">
        <w:rPr>
          <w:noProof/>
        </w:rPr>
        <w:t>F</w:t>
      </w:r>
      <w:r w:rsidR="00A25383" w:rsidRPr="00AB3113">
        <w:rPr>
          <w:noProof/>
        </w:rPr>
        <w:t xml:space="preserve">ields </w:t>
      </w:r>
      <w:r w:rsidR="00697C3F">
        <w:rPr>
          <w:noProof/>
        </w:rPr>
        <w:t>-</w:t>
      </w:r>
      <w:r w:rsidR="00A25383" w:rsidRPr="00AB3113">
        <w:t xml:space="preserve"> </w:t>
      </w:r>
      <w:r w:rsidR="001026CB" w:rsidRPr="00AB3113">
        <w:rPr>
          <w:noProof/>
        </w:rPr>
        <w:t>Lender/Servicer/Investor I</w:t>
      </w:r>
      <w:r w:rsidR="00095138" w:rsidRPr="00AB3113">
        <w:rPr>
          <w:noProof/>
        </w:rPr>
        <w:t>nformation</w:t>
      </w:r>
      <w:r w:rsidR="00697C3F">
        <w:rPr>
          <w:noProof/>
        </w:rPr>
        <w:t xml:space="preserve"> S</w:t>
      </w:r>
      <w:r w:rsidR="00A25383" w:rsidRPr="00AB3113">
        <w:rPr>
          <w:noProof/>
        </w:rPr>
        <w:t>ection</w:t>
      </w:r>
      <w:bookmarkEnd w:id="546"/>
      <w:bookmarkEnd w:id="547"/>
    </w:p>
    <w:p w14:paraId="196EDB27" w14:textId="532AABB1" w:rsidR="00E72F20" w:rsidRPr="00D757EC" w:rsidRDefault="001026CB" w:rsidP="00863D8C">
      <w:pPr>
        <w:pStyle w:val="Heading4"/>
      </w:pPr>
      <w:bookmarkStart w:id="548" w:name="_Toc314660636"/>
      <w:bookmarkStart w:id="549" w:name="_Toc315633774"/>
      <w:bookmarkStart w:id="550" w:name="_Toc11334573"/>
      <w:bookmarkStart w:id="551" w:name="_Toc74051790"/>
      <w:bookmarkStart w:id="552" w:name="_Toc90643175"/>
      <w:bookmarkStart w:id="553" w:name="_Toc230163066"/>
      <w:r w:rsidRPr="00D757EC">
        <w:t>HECM For Purchase I</w:t>
      </w:r>
      <w:r w:rsidR="00E72F20" w:rsidRPr="00D757EC">
        <w:t>nformation</w:t>
      </w:r>
      <w:bookmarkEnd w:id="548"/>
      <w:bookmarkEnd w:id="549"/>
      <w:bookmarkEnd w:id="550"/>
      <w:bookmarkEnd w:id="551"/>
      <w:bookmarkEnd w:id="552"/>
      <w:bookmarkEnd w:id="553"/>
    </w:p>
    <w:p w14:paraId="7199B3FF" w14:textId="18A16B73" w:rsidR="004528CC" w:rsidRDefault="00A25383" w:rsidP="001879BA">
      <w:pPr>
        <w:pStyle w:val="BodyText"/>
      </w:pPr>
      <w:r w:rsidRPr="006761F5">
        <w:t xml:space="preserve">The </w:t>
      </w:r>
      <w:r w:rsidR="0014490D">
        <w:t>table below</w:t>
      </w:r>
      <w:r w:rsidRPr="006761F5">
        <w:t xml:space="preserve"> provides the details of data fields within </w:t>
      </w:r>
      <w:r w:rsidR="00213DBB" w:rsidRPr="006761F5">
        <w:t xml:space="preserve">HECM for </w:t>
      </w:r>
      <w:r w:rsidR="00B103B2">
        <w:t>P</w:t>
      </w:r>
      <w:r w:rsidR="00213DBB" w:rsidRPr="006761F5">
        <w:t xml:space="preserve">urchase </w:t>
      </w:r>
      <w:r w:rsidRPr="006761F5">
        <w:t>Information section</w:t>
      </w:r>
      <w:r>
        <w:t xml:space="preserve">. </w:t>
      </w:r>
      <w:r w:rsidR="00213DBB">
        <w:t xml:space="preserve">This section is visible and available only for </w:t>
      </w:r>
      <w:r w:rsidR="008E00F1">
        <w:t xml:space="preserve">HECM for Purchase, </w:t>
      </w:r>
      <w:r w:rsidR="00213DBB">
        <w:t xml:space="preserve">HECM </w:t>
      </w:r>
      <w:r w:rsidR="008E00F1">
        <w:t xml:space="preserve">Standard </w:t>
      </w:r>
      <w:r w:rsidR="00213DBB">
        <w:t xml:space="preserve">for Purchase </w:t>
      </w:r>
      <w:r w:rsidR="00C4649E">
        <w:t xml:space="preserve">(HECM for Purchase with a </w:t>
      </w:r>
      <w:r w:rsidR="00B103B2">
        <w:t>S</w:t>
      </w:r>
      <w:r w:rsidR="00C4649E">
        <w:t xml:space="preserve">tandard IMIP designation) </w:t>
      </w:r>
      <w:r w:rsidR="00213DBB">
        <w:t xml:space="preserve">or HECM Saver for Purchase </w:t>
      </w:r>
      <w:r w:rsidR="00C4649E">
        <w:t xml:space="preserve">(HECM for Purchase with a </w:t>
      </w:r>
      <w:r w:rsidR="00B103B2">
        <w:t>S</w:t>
      </w:r>
      <w:r w:rsidR="00C4649E">
        <w:t xml:space="preserve">aver IMIP designation) </w:t>
      </w:r>
      <w:r w:rsidR="00213DBB">
        <w:t xml:space="preserve">loans. </w:t>
      </w:r>
      <w:r>
        <w:t>All required fields are denoted by an asterisk.</w:t>
      </w:r>
    </w:p>
    <w:tbl>
      <w:tblPr>
        <w:tblStyle w:val="TableGrid"/>
        <w:tblW w:w="5000" w:type="pct"/>
        <w:tblLook w:val="04A0" w:firstRow="1" w:lastRow="0" w:firstColumn="1" w:lastColumn="0" w:noHBand="0" w:noVBand="1"/>
      </w:tblPr>
      <w:tblGrid>
        <w:gridCol w:w="2801"/>
        <w:gridCol w:w="6549"/>
      </w:tblGrid>
      <w:tr w:rsidR="004528CC" w:rsidRPr="004528CC" w14:paraId="4B8AC135" w14:textId="77777777" w:rsidTr="008F236F">
        <w:trPr>
          <w:trHeight w:val="300"/>
          <w:tblHeader/>
        </w:trPr>
        <w:tc>
          <w:tcPr>
            <w:tcW w:w="1498" w:type="pct"/>
            <w:shd w:val="clear" w:color="auto" w:fill="B8CCE4" w:themeFill="accent1" w:themeFillTint="66"/>
            <w:hideMark/>
          </w:tcPr>
          <w:p w14:paraId="309B3898" w14:textId="77777777" w:rsidR="004528CC" w:rsidRPr="004528CC" w:rsidRDefault="004528CC" w:rsidP="004528CC">
            <w:pPr>
              <w:jc w:val="center"/>
              <w:rPr>
                <w:rFonts w:ascii="Cambria" w:eastAsia="Times New Roman" w:hAnsi="Cambria"/>
                <w:b/>
                <w:bCs/>
                <w:color w:val="000000"/>
              </w:rPr>
            </w:pPr>
            <w:r w:rsidRPr="004528CC">
              <w:rPr>
                <w:rFonts w:ascii="Cambria" w:eastAsia="Times New Roman" w:hAnsi="Cambria"/>
                <w:b/>
                <w:bCs/>
                <w:color w:val="000000"/>
              </w:rPr>
              <w:t>Field</w:t>
            </w:r>
          </w:p>
        </w:tc>
        <w:tc>
          <w:tcPr>
            <w:tcW w:w="3502" w:type="pct"/>
            <w:shd w:val="clear" w:color="auto" w:fill="B8CCE4" w:themeFill="accent1" w:themeFillTint="66"/>
            <w:hideMark/>
          </w:tcPr>
          <w:p w14:paraId="4DD6FBE8" w14:textId="77777777" w:rsidR="004528CC" w:rsidRPr="004528CC" w:rsidRDefault="004528CC" w:rsidP="004528CC">
            <w:pPr>
              <w:jc w:val="center"/>
              <w:rPr>
                <w:rFonts w:ascii="Cambria" w:eastAsia="Times New Roman" w:hAnsi="Cambria"/>
                <w:b/>
                <w:bCs/>
                <w:color w:val="000000"/>
              </w:rPr>
            </w:pPr>
            <w:r w:rsidRPr="004528CC">
              <w:rPr>
                <w:rFonts w:ascii="Cambria" w:eastAsia="Times New Roman" w:hAnsi="Cambria"/>
                <w:b/>
                <w:bCs/>
                <w:color w:val="000000"/>
              </w:rPr>
              <w:t>Description</w:t>
            </w:r>
          </w:p>
        </w:tc>
      </w:tr>
      <w:tr w:rsidR="004528CC" w:rsidRPr="004528CC" w14:paraId="384AA4F7" w14:textId="77777777" w:rsidTr="00AE3C42">
        <w:trPr>
          <w:trHeight w:val="575"/>
        </w:trPr>
        <w:tc>
          <w:tcPr>
            <w:tcW w:w="1498" w:type="pct"/>
            <w:hideMark/>
          </w:tcPr>
          <w:p w14:paraId="2522E480" w14:textId="77777777" w:rsidR="004528CC" w:rsidRPr="004528CC" w:rsidRDefault="004528CC" w:rsidP="004528CC">
            <w:pPr>
              <w:jc w:val="both"/>
              <w:rPr>
                <w:rFonts w:ascii="Cambria" w:eastAsia="Times New Roman" w:hAnsi="Cambria"/>
                <w:b/>
                <w:bCs/>
                <w:color w:val="000000"/>
              </w:rPr>
            </w:pPr>
            <w:r w:rsidRPr="004528CC">
              <w:rPr>
                <w:rFonts w:ascii="Cambria" w:eastAsia="Times New Roman" w:hAnsi="Cambria"/>
                <w:b/>
                <w:bCs/>
                <w:color w:val="000000"/>
              </w:rPr>
              <w:t>Sale Date</w:t>
            </w:r>
          </w:p>
        </w:tc>
        <w:tc>
          <w:tcPr>
            <w:tcW w:w="3502" w:type="pct"/>
            <w:hideMark/>
          </w:tcPr>
          <w:p w14:paraId="46A4B899"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date the mortgagor and mortgagee agree on the terms of the contract for the HECM mortgaged property. This is an optional field.</w:t>
            </w:r>
          </w:p>
        </w:tc>
      </w:tr>
      <w:tr w:rsidR="004528CC" w:rsidRPr="004528CC" w14:paraId="2641E7B7" w14:textId="77777777" w:rsidTr="00AE3C42">
        <w:trPr>
          <w:trHeight w:val="620"/>
        </w:trPr>
        <w:tc>
          <w:tcPr>
            <w:tcW w:w="1498" w:type="pct"/>
            <w:hideMark/>
          </w:tcPr>
          <w:p w14:paraId="22A77A57" w14:textId="77777777" w:rsidR="004528CC" w:rsidRPr="004528CC" w:rsidRDefault="004528CC" w:rsidP="004528CC">
            <w:pPr>
              <w:jc w:val="both"/>
              <w:rPr>
                <w:rFonts w:ascii="Cambria" w:eastAsia="Times New Roman" w:hAnsi="Cambria"/>
                <w:b/>
                <w:bCs/>
                <w:color w:val="000000"/>
              </w:rPr>
            </w:pPr>
            <w:r w:rsidRPr="004528CC">
              <w:rPr>
                <w:rFonts w:ascii="Cambria" w:eastAsia="Times New Roman" w:hAnsi="Cambria"/>
                <w:b/>
                <w:bCs/>
                <w:color w:val="000000"/>
              </w:rPr>
              <w:t>Contract Date</w:t>
            </w:r>
          </w:p>
        </w:tc>
        <w:tc>
          <w:tcPr>
            <w:tcW w:w="3502" w:type="pct"/>
            <w:hideMark/>
          </w:tcPr>
          <w:p w14:paraId="0E0D1095"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contract date of the HECM mortgaged property. This is an optional field.</w:t>
            </w:r>
          </w:p>
        </w:tc>
      </w:tr>
      <w:tr w:rsidR="004528CC" w:rsidRPr="004528CC" w14:paraId="43BFE539" w14:textId="77777777" w:rsidTr="00AE3C42">
        <w:trPr>
          <w:trHeight w:val="620"/>
        </w:trPr>
        <w:tc>
          <w:tcPr>
            <w:tcW w:w="1498" w:type="pct"/>
            <w:hideMark/>
          </w:tcPr>
          <w:p w14:paraId="49632B2D"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Borrower Investment Amount</w:t>
            </w:r>
          </w:p>
        </w:tc>
        <w:tc>
          <w:tcPr>
            <w:tcW w:w="3502" w:type="pct"/>
            <w:hideMark/>
          </w:tcPr>
          <w:p w14:paraId="7C7C3310"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amount needed to satisfy the difference between the sales price and HECM principal limit. This is an optional field.</w:t>
            </w:r>
          </w:p>
        </w:tc>
      </w:tr>
      <w:tr w:rsidR="004528CC" w:rsidRPr="004528CC" w14:paraId="3BA9D17B" w14:textId="77777777" w:rsidTr="00AE3C42">
        <w:trPr>
          <w:trHeight w:val="620"/>
        </w:trPr>
        <w:tc>
          <w:tcPr>
            <w:tcW w:w="1498" w:type="pct"/>
            <w:hideMark/>
          </w:tcPr>
          <w:p w14:paraId="33C991A7" w14:textId="77777777" w:rsidR="004528CC" w:rsidRPr="004528CC" w:rsidRDefault="004528CC" w:rsidP="004528CC">
            <w:pPr>
              <w:jc w:val="both"/>
              <w:rPr>
                <w:rFonts w:ascii="Cambria" w:eastAsia="Times New Roman" w:hAnsi="Cambria"/>
                <w:b/>
                <w:bCs/>
                <w:color w:val="000000"/>
              </w:rPr>
            </w:pPr>
            <w:r w:rsidRPr="004528CC">
              <w:rPr>
                <w:rFonts w:ascii="Cambria" w:eastAsia="Times New Roman" w:hAnsi="Cambria"/>
                <w:b/>
                <w:bCs/>
                <w:color w:val="000000"/>
              </w:rPr>
              <w:t>Was Prior Sale/Transfer*</w:t>
            </w:r>
          </w:p>
        </w:tc>
        <w:tc>
          <w:tcPr>
            <w:tcW w:w="3502" w:type="pct"/>
            <w:hideMark/>
          </w:tcPr>
          <w:p w14:paraId="56E57441"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This field allows a user to choose if there was a prior sale of the property. This is a required field with values of “Yes” or “No”.</w:t>
            </w:r>
          </w:p>
        </w:tc>
      </w:tr>
      <w:tr w:rsidR="004528CC" w:rsidRPr="004528CC" w14:paraId="5530A08E" w14:textId="77777777" w:rsidTr="00AE3C42">
        <w:trPr>
          <w:trHeight w:val="611"/>
        </w:trPr>
        <w:tc>
          <w:tcPr>
            <w:tcW w:w="1498" w:type="pct"/>
            <w:hideMark/>
          </w:tcPr>
          <w:p w14:paraId="7CD63CCA" w14:textId="77777777" w:rsidR="004528CC" w:rsidRPr="004528CC" w:rsidRDefault="004528CC" w:rsidP="004528CC">
            <w:pPr>
              <w:jc w:val="both"/>
              <w:rPr>
                <w:rFonts w:ascii="Cambria" w:eastAsia="Times New Roman" w:hAnsi="Cambria"/>
                <w:b/>
                <w:bCs/>
                <w:color w:val="000000"/>
              </w:rPr>
            </w:pPr>
            <w:r w:rsidRPr="004528CC">
              <w:rPr>
                <w:rFonts w:ascii="Cambria" w:eastAsia="Times New Roman" w:hAnsi="Cambria"/>
                <w:b/>
                <w:bCs/>
                <w:color w:val="000000"/>
              </w:rPr>
              <w:t>Prior Sale Date*</w:t>
            </w:r>
          </w:p>
        </w:tc>
        <w:tc>
          <w:tcPr>
            <w:tcW w:w="3502" w:type="pct"/>
            <w:hideMark/>
          </w:tcPr>
          <w:p w14:paraId="41E6FACF"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sale date of the prior property of the borrower. This is a required field if Prior Sale/Transfer is “yes”.</w:t>
            </w:r>
          </w:p>
        </w:tc>
      </w:tr>
      <w:tr w:rsidR="004528CC" w:rsidRPr="004528CC" w14:paraId="18199431" w14:textId="77777777" w:rsidTr="00AE3C42">
        <w:trPr>
          <w:trHeight w:val="629"/>
        </w:trPr>
        <w:tc>
          <w:tcPr>
            <w:tcW w:w="1498" w:type="pct"/>
            <w:hideMark/>
          </w:tcPr>
          <w:p w14:paraId="458C3AC2" w14:textId="77777777" w:rsidR="004528CC" w:rsidRPr="004528CC" w:rsidRDefault="004528CC" w:rsidP="004528CC">
            <w:pPr>
              <w:jc w:val="both"/>
              <w:rPr>
                <w:rFonts w:ascii="Cambria" w:eastAsia="Times New Roman" w:hAnsi="Cambria"/>
                <w:b/>
                <w:bCs/>
                <w:color w:val="000000"/>
              </w:rPr>
            </w:pPr>
            <w:r w:rsidRPr="004528CC">
              <w:rPr>
                <w:rFonts w:ascii="Cambria" w:eastAsia="Times New Roman" w:hAnsi="Cambria"/>
                <w:b/>
                <w:bCs/>
                <w:color w:val="000000"/>
              </w:rPr>
              <w:t>Prior Sale Price*</w:t>
            </w:r>
          </w:p>
        </w:tc>
        <w:tc>
          <w:tcPr>
            <w:tcW w:w="3502" w:type="pct"/>
            <w:hideMark/>
          </w:tcPr>
          <w:p w14:paraId="2FB6EFC8"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sale price of the prior property of borrower. This is a required field if Prior Sale/Transfer is “yes”.</w:t>
            </w:r>
          </w:p>
        </w:tc>
      </w:tr>
    </w:tbl>
    <w:p w14:paraId="1B010719" w14:textId="5E371DC6" w:rsidR="00067193" w:rsidRDefault="009D1E4D" w:rsidP="008E00F1">
      <w:pPr>
        <w:pStyle w:val="TableCaption"/>
        <w:rPr>
          <w:rFonts w:asciiTheme="minorHAnsi" w:hAnsiTheme="minorHAnsi" w:cstheme="minorHAnsi"/>
          <w:b w:val="0"/>
          <w:bCs/>
          <w:noProof/>
          <w:sz w:val="24"/>
          <w:szCs w:val="24"/>
        </w:rPr>
      </w:pPr>
      <w:bookmarkStart w:id="554" w:name="_Toc90643762"/>
      <w:bookmarkStart w:id="555" w:name="_Toc23016374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4</w:t>
      </w:r>
      <w:r w:rsidR="00764635">
        <w:rPr>
          <w:noProof/>
        </w:rPr>
        <w:fldChar w:fldCharType="end"/>
      </w:r>
      <w:r w:rsidR="00B67CA3">
        <w:rPr>
          <w:noProof/>
        </w:rPr>
        <w:t xml:space="preserve">: </w:t>
      </w:r>
      <w:r w:rsidR="00697C3F">
        <w:rPr>
          <w:noProof/>
        </w:rPr>
        <w:t>Data F</w:t>
      </w:r>
      <w:r w:rsidR="00A25383" w:rsidRPr="00AB3113">
        <w:rPr>
          <w:noProof/>
        </w:rPr>
        <w:t>ields</w:t>
      </w:r>
      <w:r w:rsidR="00697C3F">
        <w:rPr>
          <w:noProof/>
        </w:rPr>
        <w:t xml:space="preserve"> -</w:t>
      </w:r>
      <w:r w:rsidR="00A25383" w:rsidRPr="00AB3113">
        <w:t xml:space="preserve"> </w:t>
      </w:r>
      <w:r w:rsidR="00B67CA3" w:rsidRPr="00AB3113">
        <w:t xml:space="preserve">HECM for Purchase information </w:t>
      </w:r>
      <w:r w:rsidR="00697C3F">
        <w:t>S</w:t>
      </w:r>
      <w:r w:rsidR="00A25383" w:rsidRPr="00AB3113">
        <w:t>ection</w:t>
      </w:r>
      <w:bookmarkStart w:id="556" w:name="_Toc314660637"/>
      <w:bookmarkStart w:id="557" w:name="_Toc315633775"/>
      <w:bookmarkEnd w:id="554"/>
      <w:bookmarkEnd w:id="555"/>
    </w:p>
    <w:p w14:paraId="7CA9E5F7" w14:textId="4CACC4A7" w:rsidR="00E72F20" w:rsidRPr="00D757EC" w:rsidRDefault="00E72F20" w:rsidP="00863D8C">
      <w:pPr>
        <w:pStyle w:val="Heading4"/>
      </w:pPr>
      <w:bookmarkStart w:id="558" w:name="_Toc11334574"/>
      <w:bookmarkStart w:id="559" w:name="_Toc74051791"/>
      <w:bookmarkStart w:id="560" w:name="_Toc90643176"/>
      <w:bookmarkStart w:id="561" w:name="_Toc230163067"/>
      <w:r w:rsidRPr="00D757EC">
        <w:t>Loan</w:t>
      </w:r>
      <w:r w:rsidR="009B044D" w:rsidRPr="00D757EC">
        <w:t xml:space="preserve"> D</w:t>
      </w:r>
      <w:r w:rsidRPr="00D757EC">
        <w:t>ates</w:t>
      </w:r>
      <w:bookmarkEnd w:id="556"/>
      <w:bookmarkEnd w:id="557"/>
      <w:bookmarkEnd w:id="558"/>
      <w:bookmarkEnd w:id="559"/>
      <w:bookmarkEnd w:id="560"/>
      <w:bookmarkEnd w:id="561"/>
    </w:p>
    <w:p w14:paraId="345869A5" w14:textId="096BBFC6" w:rsidR="004528CC" w:rsidRDefault="00A25383" w:rsidP="001879BA">
      <w:pPr>
        <w:pStyle w:val="BodyText"/>
      </w:pPr>
      <w:r>
        <w:t xml:space="preserve">The </w:t>
      </w:r>
      <w:r w:rsidR="0014490D">
        <w:t>table below</w:t>
      </w:r>
      <w:r>
        <w:t xml:space="preserve"> provides the details of data fields </w:t>
      </w:r>
      <w:r w:rsidRPr="006761F5">
        <w:t>within</w:t>
      </w:r>
      <w:r w:rsidR="00B103B2">
        <w:t xml:space="preserve"> the</w:t>
      </w:r>
      <w:r w:rsidRPr="006761F5">
        <w:t xml:space="preserve"> </w:t>
      </w:r>
      <w:r w:rsidR="009B044D" w:rsidRPr="006761F5">
        <w:t xml:space="preserve">Loan Dates </w:t>
      </w:r>
      <w:r w:rsidRPr="006761F5">
        <w:t>section</w:t>
      </w:r>
      <w:r>
        <w:t>. All required fields are denoted by an asterisk.</w:t>
      </w:r>
    </w:p>
    <w:tbl>
      <w:tblPr>
        <w:tblStyle w:val="TableGrid"/>
        <w:tblW w:w="5000" w:type="pct"/>
        <w:tblLook w:val="04A0" w:firstRow="1" w:lastRow="0" w:firstColumn="1" w:lastColumn="0" w:noHBand="0" w:noVBand="1"/>
      </w:tblPr>
      <w:tblGrid>
        <w:gridCol w:w="2683"/>
        <w:gridCol w:w="6667"/>
      </w:tblGrid>
      <w:tr w:rsidR="004528CC" w:rsidRPr="004528CC" w14:paraId="6C4BB86C" w14:textId="77777777" w:rsidTr="00AE3C42">
        <w:trPr>
          <w:trHeight w:val="300"/>
        </w:trPr>
        <w:tc>
          <w:tcPr>
            <w:tcW w:w="1435" w:type="pct"/>
            <w:shd w:val="clear" w:color="auto" w:fill="B8CCE4" w:themeFill="accent1" w:themeFillTint="66"/>
            <w:hideMark/>
          </w:tcPr>
          <w:p w14:paraId="3ED9C0A6"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Field</w:t>
            </w:r>
          </w:p>
        </w:tc>
        <w:tc>
          <w:tcPr>
            <w:tcW w:w="3565" w:type="pct"/>
            <w:shd w:val="clear" w:color="auto" w:fill="B8CCE4" w:themeFill="accent1" w:themeFillTint="66"/>
            <w:hideMark/>
          </w:tcPr>
          <w:p w14:paraId="42C074C0" w14:textId="77777777" w:rsidR="004528CC" w:rsidRPr="004528CC" w:rsidRDefault="004528CC" w:rsidP="004528CC">
            <w:pPr>
              <w:jc w:val="center"/>
              <w:rPr>
                <w:rFonts w:ascii="Cambria" w:eastAsia="Times New Roman" w:hAnsi="Cambria"/>
                <w:b/>
                <w:bCs/>
                <w:color w:val="000000"/>
              </w:rPr>
            </w:pPr>
            <w:r w:rsidRPr="004528CC">
              <w:rPr>
                <w:rFonts w:ascii="Cambria" w:eastAsia="Times New Roman" w:hAnsi="Cambria"/>
                <w:b/>
                <w:bCs/>
                <w:color w:val="000000"/>
              </w:rPr>
              <w:t>Description</w:t>
            </w:r>
          </w:p>
        </w:tc>
      </w:tr>
      <w:tr w:rsidR="004528CC" w:rsidRPr="004528CC" w14:paraId="02833736" w14:textId="77777777" w:rsidTr="00AE3C42">
        <w:trPr>
          <w:trHeight w:val="510"/>
        </w:trPr>
        <w:tc>
          <w:tcPr>
            <w:tcW w:w="1435" w:type="pct"/>
            <w:hideMark/>
          </w:tcPr>
          <w:p w14:paraId="2FEEFCCC"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Closing Date*</w:t>
            </w:r>
          </w:p>
        </w:tc>
        <w:tc>
          <w:tcPr>
            <w:tcW w:w="3565" w:type="pct"/>
            <w:hideMark/>
          </w:tcPr>
          <w:p w14:paraId="7E64F7CC" w14:textId="03A3EB8E"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 xml:space="preserve">The date the loan was closed. It is the date the </w:t>
            </w:r>
            <w:r w:rsidR="00B103B2">
              <w:rPr>
                <w:rFonts w:ascii="Cambria" w:eastAsia="Times New Roman" w:hAnsi="Cambria"/>
                <w:color w:val="000000"/>
              </w:rPr>
              <w:t>borrower</w:t>
            </w:r>
            <w:r w:rsidR="00B103B2" w:rsidRPr="004528CC">
              <w:rPr>
                <w:rFonts w:ascii="Cambria" w:eastAsia="Times New Roman" w:hAnsi="Cambria"/>
                <w:color w:val="000000"/>
              </w:rPr>
              <w:t xml:space="preserve"> </w:t>
            </w:r>
            <w:r w:rsidRPr="004528CC">
              <w:rPr>
                <w:rFonts w:ascii="Cambria" w:eastAsia="Times New Roman" w:hAnsi="Cambria"/>
                <w:color w:val="000000"/>
              </w:rPr>
              <w:t>and mortgagee sign the closing documents. This is a required field.</w:t>
            </w:r>
          </w:p>
        </w:tc>
      </w:tr>
      <w:tr w:rsidR="004528CC" w:rsidRPr="004528CC" w14:paraId="2323E96D" w14:textId="77777777" w:rsidTr="00AE3C42">
        <w:trPr>
          <w:trHeight w:val="300"/>
        </w:trPr>
        <w:tc>
          <w:tcPr>
            <w:tcW w:w="1435" w:type="pct"/>
            <w:hideMark/>
          </w:tcPr>
          <w:p w14:paraId="7EE9CDE2"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Funded Date*</w:t>
            </w:r>
          </w:p>
        </w:tc>
        <w:tc>
          <w:tcPr>
            <w:tcW w:w="3565" w:type="pct"/>
            <w:hideMark/>
          </w:tcPr>
          <w:p w14:paraId="6A8C4AF1"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The date when the funds are disbursed. This is a required field.</w:t>
            </w:r>
          </w:p>
        </w:tc>
      </w:tr>
      <w:tr w:rsidR="004528CC" w:rsidRPr="004528CC" w14:paraId="26EDA5F2" w14:textId="77777777" w:rsidTr="00AE3C42">
        <w:trPr>
          <w:trHeight w:val="300"/>
        </w:trPr>
        <w:tc>
          <w:tcPr>
            <w:tcW w:w="1435" w:type="pct"/>
            <w:hideMark/>
          </w:tcPr>
          <w:p w14:paraId="33BEC753"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Application Date</w:t>
            </w:r>
          </w:p>
        </w:tc>
        <w:tc>
          <w:tcPr>
            <w:tcW w:w="3565" w:type="pct"/>
            <w:hideMark/>
          </w:tcPr>
          <w:p w14:paraId="38F194FE" w14:textId="429052B8"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 xml:space="preserve">The date </w:t>
            </w:r>
            <w:r w:rsidR="00B103B2">
              <w:rPr>
                <w:rFonts w:ascii="Cambria" w:eastAsia="Times New Roman" w:hAnsi="Cambria"/>
                <w:color w:val="000000"/>
              </w:rPr>
              <w:t>b</w:t>
            </w:r>
            <w:r w:rsidRPr="004528CC">
              <w:rPr>
                <w:rFonts w:ascii="Cambria" w:eastAsia="Times New Roman" w:hAnsi="Cambria"/>
                <w:color w:val="000000"/>
              </w:rPr>
              <w:t>orrower signed the initial 1009 form. This is an optional field.</w:t>
            </w:r>
          </w:p>
        </w:tc>
      </w:tr>
      <w:tr w:rsidR="004528CC" w:rsidRPr="004528CC" w14:paraId="3F412411" w14:textId="77777777" w:rsidTr="00AE3C42">
        <w:trPr>
          <w:trHeight w:val="510"/>
        </w:trPr>
        <w:tc>
          <w:tcPr>
            <w:tcW w:w="1435" w:type="pct"/>
            <w:hideMark/>
          </w:tcPr>
          <w:p w14:paraId="06040E4F"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Exp. Rate Index Date</w:t>
            </w:r>
          </w:p>
        </w:tc>
        <w:tc>
          <w:tcPr>
            <w:tcW w:w="3565" w:type="pct"/>
            <w:hideMark/>
          </w:tcPr>
          <w:p w14:paraId="64A5948F"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This field identifies the index date of expected interest rate. This is an optional field.</w:t>
            </w:r>
          </w:p>
        </w:tc>
      </w:tr>
      <w:tr w:rsidR="004528CC" w:rsidRPr="004528CC" w14:paraId="3FBBC83E" w14:textId="77777777" w:rsidTr="00AE3C42">
        <w:trPr>
          <w:trHeight w:val="510"/>
        </w:trPr>
        <w:tc>
          <w:tcPr>
            <w:tcW w:w="1435" w:type="pct"/>
            <w:hideMark/>
          </w:tcPr>
          <w:p w14:paraId="41116C27"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Exp. Rate Locked*</w:t>
            </w:r>
          </w:p>
        </w:tc>
        <w:tc>
          <w:tcPr>
            <w:tcW w:w="3565" w:type="pct"/>
            <w:hideMark/>
          </w:tcPr>
          <w:p w14:paraId="546EF50D"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Captures whether the expected interest rate was locked. This is a required field with values of “Yes” or “No”.</w:t>
            </w:r>
          </w:p>
        </w:tc>
      </w:tr>
      <w:tr w:rsidR="004528CC" w:rsidRPr="004528CC" w14:paraId="10F68105" w14:textId="77777777" w:rsidTr="00AE3C42">
        <w:trPr>
          <w:trHeight w:val="510"/>
        </w:trPr>
        <w:tc>
          <w:tcPr>
            <w:tcW w:w="1435" w:type="pct"/>
            <w:hideMark/>
          </w:tcPr>
          <w:p w14:paraId="21FDC82B" w14:textId="77777777" w:rsidR="004528CC" w:rsidRPr="004528CC" w:rsidRDefault="004528CC" w:rsidP="004528CC">
            <w:pPr>
              <w:rPr>
                <w:rFonts w:ascii="Cambria" w:eastAsia="Times New Roman" w:hAnsi="Cambria"/>
                <w:b/>
                <w:bCs/>
                <w:color w:val="000000"/>
              </w:rPr>
            </w:pPr>
            <w:r w:rsidRPr="004528CC">
              <w:rPr>
                <w:rFonts w:ascii="Cambria" w:eastAsia="Times New Roman" w:hAnsi="Cambria"/>
                <w:b/>
                <w:bCs/>
                <w:color w:val="000000"/>
              </w:rPr>
              <w:t>Title Held As</w:t>
            </w:r>
          </w:p>
        </w:tc>
        <w:tc>
          <w:tcPr>
            <w:tcW w:w="3565" w:type="pct"/>
            <w:hideMark/>
          </w:tcPr>
          <w:p w14:paraId="1FF4E4B4" w14:textId="77777777" w:rsidR="004528CC" w:rsidRPr="004528CC" w:rsidRDefault="004528CC" w:rsidP="004528CC">
            <w:pPr>
              <w:jc w:val="both"/>
              <w:rPr>
                <w:rFonts w:ascii="Cambria" w:eastAsia="Times New Roman" w:hAnsi="Cambria"/>
                <w:color w:val="000000"/>
              </w:rPr>
            </w:pPr>
            <w:r w:rsidRPr="004528CC">
              <w:rPr>
                <w:rFonts w:ascii="Cambria" w:eastAsia="Times New Roman" w:hAnsi="Cambria"/>
                <w:color w:val="000000"/>
              </w:rPr>
              <w:t>Used to determine if mortgage meets statutory and regulatory requirements. This is an optional field.</w:t>
            </w:r>
          </w:p>
        </w:tc>
      </w:tr>
    </w:tbl>
    <w:p w14:paraId="5D720BE4" w14:textId="622B0976" w:rsidR="009D1E4D" w:rsidRPr="003441C5" w:rsidRDefault="009D1E4D" w:rsidP="001879BA">
      <w:pPr>
        <w:pStyle w:val="TableCaption"/>
      </w:pPr>
      <w:bookmarkStart w:id="562" w:name="_Toc90643763"/>
      <w:bookmarkStart w:id="563" w:name="_Toc230163745"/>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5</w:t>
      </w:r>
      <w:r w:rsidR="00764635">
        <w:rPr>
          <w:noProof/>
        </w:rPr>
        <w:fldChar w:fldCharType="end"/>
      </w:r>
      <w:r w:rsidR="00B67CA3" w:rsidRPr="003441C5">
        <w:rPr>
          <w:noProof/>
        </w:rPr>
        <w:t xml:space="preserve">: </w:t>
      </w:r>
      <w:r w:rsidR="00A25383" w:rsidRPr="003441C5">
        <w:rPr>
          <w:noProof/>
        </w:rPr>
        <w:t>D</w:t>
      </w:r>
      <w:r w:rsidR="00697C3F">
        <w:rPr>
          <w:noProof/>
        </w:rPr>
        <w:t>ata F</w:t>
      </w:r>
      <w:r w:rsidR="00A25383" w:rsidRPr="003441C5">
        <w:rPr>
          <w:noProof/>
        </w:rPr>
        <w:t>ields</w:t>
      </w:r>
      <w:r w:rsidR="00697C3F">
        <w:rPr>
          <w:noProof/>
        </w:rPr>
        <w:t xml:space="preserve"> - </w:t>
      </w:r>
      <w:r w:rsidR="009B044D" w:rsidRPr="003441C5">
        <w:t xml:space="preserve">Loan Dates </w:t>
      </w:r>
      <w:r w:rsidR="00697C3F">
        <w:t>S</w:t>
      </w:r>
      <w:r w:rsidR="00075F05" w:rsidRPr="003441C5">
        <w:t>ection</w:t>
      </w:r>
      <w:bookmarkEnd w:id="562"/>
      <w:bookmarkEnd w:id="563"/>
    </w:p>
    <w:p w14:paraId="7B3F156C" w14:textId="0534C3EE" w:rsidR="00E72F20" w:rsidRPr="00D757EC" w:rsidRDefault="00E72F20" w:rsidP="00863D8C">
      <w:pPr>
        <w:pStyle w:val="Heading4"/>
      </w:pPr>
      <w:bookmarkStart w:id="564" w:name="_Toc314660638"/>
      <w:bookmarkStart w:id="565" w:name="_Toc315633776"/>
      <w:bookmarkStart w:id="566" w:name="_Toc11334575"/>
      <w:bookmarkStart w:id="567" w:name="_Toc74051792"/>
      <w:bookmarkStart w:id="568" w:name="_Toc90643177"/>
      <w:bookmarkStart w:id="569" w:name="_Toc230163068"/>
      <w:r w:rsidRPr="00D757EC">
        <w:t xml:space="preserve">Pay </w:t>
      </w:r>
      <w:r w:rsidR="0068200E" w:rsidRPr="00D757EC">
        <w:t>P</w:t>
      </w:r>
      <w:r w:rsidRPr="00D757EC">
        <w:t>lan</w:t>
      </w:r>
      <w:bookmarkEnd w:id="564"/>
      <w:bookmarkEnd w:id="565"/>
      <w:bookmarkEnd w:id="566"/>
      <w:bookmarkEnd w:id="567"/>
      <w:bookmarkEnd w:id="568"/>
      <w:bookmarkEnd w:id="569"/>
    </w:p>
    <w:p w14:paraId="1950976C" w14:textId="7DC777D1" w:rsidR="00C84C6C" w:rsidRDefault="00A25383" w:rsidP="001879BA">
      <w:pPr>
        <w:pStyle w:val="BodyText"/>
      </w:pPr>
      <w:r>
        <w:t xml:space="preserve">The </w:t>
      </w:r>
      <w:r w:rsidR="0014490D">
        <w:t>table below</w:t>
      </w:r>
      <w:r>
        <w:t xml:space="preserve"> provides the details of data fields </w:t>
      </w:r>
      <w:r w:rsidRPr="006761F5">
        <w:t xml:space="preserve">within </w:t>
      </w:r>
      <w:r w:rsidR="00B103B2">
        <w:t xml:space="preserve">the </w:t>
      </w:r>
      <w:r w:rsidR="0068200E" w:rsidRPr="006761F5">
        <w:t xml:space="preserve">Pay Plan </w:t>
      </w:r>
      <w:r w:rsidRPr="006761F5">
        <w:t>section</w:t>
      </w:r>
      <w:r>
        <w:t>. All required fields are denoted by an asterisk.</w:t>
      </w:r>
    </w:p>
    <w:tbl>
      <w:tblPr>
        <w:tblStyle w:val="TableGrid"/>
        <w:tblW w:w="5000" w:type="pct"/>
        <w:tblLook w:val="04A0" w:firstRow="1" w:lastRow="0" w:firstColumn="1" w:lastColumn="0" w:noHBand="0" w:noVBand="1"/>
      </w:tblPr>
      <w:tblGrid>
        <w:gridCol w:w="2683"/>
        <w:gridCol w:w="6667"/>
      </w:tblGrid>
      <w:tr w:rsidR="00C84C6C" w:rsidRPr="00C84C6C" w14:paraId="78AA7F5C" w14:textId="77777777" w:rsidTr="009C5866">
        <w:trPr>
          <w:trHeight w:val="300"/>
          <w:tblHeader/>
        </w:trPr>
        <w:tc>
          <w:tcPr>
            <w:tcW w:w="1435" w:type="pct"/>
            <w:shd w:val="clear" w:color="auto" w:fill="B8CCE4" w:themeFill="accent1" w:themeFillTint="66"/>
            <w:hideMark/>
          </w:tcPr>
          <w:p w14:paraId="43CDBA90" w14:textId="77777777" w:rsidR="00C84C6C" w:rsidRPr="00C84C6C" w:rsidRDefault="00C84C6C" w:rsidP="00C84C6C">
            <w:pPr>
              <w:jc w:val="center"/>
              <w:rPr>
                <w:rFonts w:ascii="Cambria" w:eastAsia="Times New Roman" w:hAnsi="Cambria"/>
                <w:b/>
                <w:bCs/>
                <w:color w:val="000000"/>
              </w:rPr>
            </w:pPr>
            <w:r w:rsidRPr="00C84C6C">
              <w:rPr>
                <w:rFonts w:ascii="Cambria" w:eastAsia="Times New Roman" w:hAnsi="Cambria"/>
                <w:b/>
                <w:bCs/>
                <w:color w:val="000000"/>
              </w:rPr>
              <w:t>Field</w:t>
            </w:r>
          </w:p>
        </w:tc>
        <w:tc>
          <w:tcPr>
            <w:tcW w:w="3565" w:type="pct"/>
            <w:shd w:val="clear" w:color="auto" w:fill="B8CCE4" w:themeFill="accent1" w:themeFillTint="66"/>
            <w:hideMark/>
          </w:tcPr>
          <w:p w14:paraId="467B0638" w14:textId="77777777" w:rsidR="00C84C6C" w:rsidRPr="00C84C6C" w:rsidRDefault="00C84C6C" w:rsidP="00C84C6C">
            <w:pPr>
              <w:jc w:val="center"/>
              <w:rPr>
                <w:rFonts w:ascii="Cambria" w:eastAsia="Times New Roman" w:hAnsi="Cambria"/>
                <w:b/>
                <w:bCs/>
                <w:color w:val="000000"/>
              </w:rPr>
            </w:pPr>
            <w:r w:rsidRPr="00C84C6C">
              <w:rPr>
                <w:rFonts w:ascii="Cambria" w:eastAsia="Times New Roman" w:hAnsi="Cambria"/>
                <w:b/>
                <w:bCs/>
                <w:color w:val="000000"/>
              </w:rPr>
              <w:t>Description</w:t>
            </w:r>
          </w:p>
        </w:tc>
      </w:tr>
      <w:tr w:rsidR="00C84C6C" w:rsidRPr="00C84C6C" w14:paraId="0119042C" w14:textId="77777777" w:rsidTr="00AE3C42">
        <w:trPr>
          <w:trHeight w:val="500"/>
        </w:trPr>
        <w:tc>
          <w:tcPr>
            <w:tcW w:w="1435" w:type="pct"/>
            <w:vMerge w:val="restart"/>
            <w:hideMark/>
          </w:tcPr>
          <w:p w14:paraId="3FE4F7A4"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Pay Plan Type*</w:t>
            </w:r>
          </w:p>
        </w:tc>
        <w:tc>
          <w:tcPr>
            <w:tcW w:w="3565" w:type="pct"/>
            <w:hideMark/>
          </w:tcPr>
          <w:p w14:paraId="4DFD14EF"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payment plan type to be setup for a loan. This is a required field.   The selectable options are:</w:t>
            </w:r>
          </w:p>
        </w:tc>
      </w:tr>
      <w:tr w:rsidR="00C84C6C" w:rsidRPr="00C84C6C" w14:paraId="36CAAA94" w14:textId="77777777" w:rsidTr="00AE3C42">
        <w:trPr>
          <w:trHeight w:val="290"/>
        </w:trPr>
        <w:tc>
          <w:tcPr>
            <w:tcW w:w="1435" w:type="pct"/>
            <w:vMerge/>
            <w:hideMark/>
          </w:tcPr>
          <w:p w14:paraId="37C1BC50" w14:textId="77777777" w:rsidR="00C84C6C" w:rsidRPr="00C84C6C" w:rsidRDefault="00C84C6C" w:rsidP="00C84C6C">
            <w:pPr>
              <w:rPr>
                <w:rFonts w:ascii="Cambria" w:eastAsia="Times New Roman" w:hAnsi="Cambria"/>
                <w:b/>
                <w:bCs/>
                <w:color w:val="000000"/>
              </w:rPr>
            </w:pPr>
          </w:p>
        </w:tc>
        <w:tc>
          <w:tcPr>
            <w:tcW w:w="3565" w:type="pct"/>
            <w:hideMark/>
          </w:tcPr>
          <w:p w14:paraId="1E6228F9"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Line of credit</w:t>
            </w:r>
          </w:p>
        </w:tc>
      </w:tr>
      <w:tr w:rsidR="00C84C6C" w:rsidRPr="00C84C6C" w14:paraId="745DD232" w14:textId="77777777" w:rsidTr="00AE3C42">
        <w:trPr>
          <w:trHeight w:val="290"/>
        </w:trPr>
        <w:tc>
          <w:tcPr>
            <w:tcW w:w="1435" w:type="pct"/>
            <w:vMerge/>
            <w:hideMark/>
          </w:tcPr>
          <w:p w14:paraId="17FECC9B" w14:textId="77777777" w:rsidR="00C84C6C" w:rsidRPr="00C84C6C" w:rsidRDefault="00C84C6C" w:rsidP="00C84C6C">
            <w:pPr>
              <w:rPr>
                <w:rFonts w:ascii="Cambria" w:eastAsia="Times New Roman" w:hAnsi="Cambria"/>
                <w:b/>
                <w:bCs/>
                <w:color w:val="000000"/>
              </w:rPr>
            </w:pPr>
          </w:p>
        </w:tc>
        <w:tc>
          <w:tcPr>
            <w:tcW w:w="3565" w:type="pct"/>
            <w:hideMark/>
          </w:tcPr>
          <w:p w14:paraId="24FC0BCF"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Term</w:t>
            </w:r>
          </w:p>
        </w:tc>
      </w:tr>
      <w:tr w:rsidR="00C84C6C" w:rsidRPr="00C84C6C" w14:paraId="629EE1C2" w14:textId="77777777" w:rsidTr="00AE3C42">
        <w:trPr>
          <w:trHeight w:val="290"/>
        </w:trPr>
        <w:tc>
          <w:tcPr>
            <w:tcW w:w="1435" w:type="pct"/>
            <w:vMerge/>
            <w:hideMark/>
          </w:tcPr>
          <w:p w14:paraId="4E55CBBD" w14:textId="77777777" w:rsidR="00C84C6C" w:rsidRPr="00C84C6C" w:rsidRDefault="00C84C6C" w:rsidP="00C84C6C">
            <w:pPr>
              <w:rPr>
                <w:rFonts w:ascii="Cambria" w:eastAsia="Times New Roman" w:hAnsi="Cambria"/>
                <w:b/>
                <w:bCs/>
                <w:color w:val="000000"/>
              </w:rPr>
            </w:pPr>
          </w:p>
        </w:tc>
        <w:tc>
          <w:tcPr>
            <w:tcW w:w="3565" w:type="pct"/>
            <w:hideMark/>
          </w:tcPr>
          <w:p w14:paraId="4C75EA00"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Tenure</w:t>
            </w:r>
          </w:p>
        </w:tc>
      </w:tr>
      <w:tr w:rsidR="00C84C6C" w:rsidRPr="00C84C6C" w14:paraId="29C93ED2" w14:textId="77777777" w:rsidTr="00AE3C42">
        <w:trPr>
          <w:trHeight w:val="290"/>
        </w:trPr>
        <w:tc>
          <w:tcPr>
            <w:tcW w:w="1435" w:type="pct"/>
            <w:vMerge/>
            <w:hideMark/>
          </w:tcPr>
          <w:p w14:paraId="0447AE91" w14:textId="77777777" w:rsidR="00C84C6C" w:rsidRPr="00C84C6C" w:rsidRDefault="00C84C6C" w:rsidP="00C84C6C">
            <w:pPr>
              <w:rPr>
                <w:rFonts w:ascii="Cambria" w:eastAsia="Times New Roman" w:hAnsi="Cambria"/>
                <w:b/>
                <w:bCs/>
                <w:color w:val="000000"/>
              </w:rPr>
            </w:pPr>
          </w:p>
        </w:tc>
        <w:tc>
          <w:tcPr>
            <w:tcW w:w="3565" w:type="pct"/>
            <w:hideMark/>
          </w:tcPr>
          <w:p w14:paraId="4D00910B"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Modified term</w:t>
            </w:r>
          </w:p>
        </w:tc>
      </w:tr>
      <w:tr w:rsidR="00C84C6C" w:rsidRPr="00C84C6C" w14:paraId="660F7C71" w14:textId="77777777" w:rsidTr="00AE3C42">
        <w:trPr>
          <w:trHeight w:val="290"/>
        </w:trPr>
        <w:tc>
          <w:tcPr>
            <w:tcW w:w="1435" w:type="pct"/>
            <w:vMerge/>
            <w:hideMark/>
          </w:tcPr>
          <w:p w14:paraId="287BC061" w14:textId="77777777" w:rsidR="00C84C6C" w:rsidRPr="00C84C6C" w:rsidRDefault="00C84C6C" w:rsidP="00C84C6C">
            <w:pPr>
              <w:rPr>
                <w:rFonts w:ascii="Cambria" w:eastAsia="Times New Roman" w:hAnsi="Cambria"/>
                <w:b/>
                <w:bCs/>
                <w:color w:val="000000"/>
              </w:rPr>
            </w:pPr>
          </w:p>
        </w:tc>
        <w:tc>
          <w:tcPr>
            <w:tcW w:w="3565" w:type="pct"/>
            <w:hideMark/>
          </w:tcPr>
          <w:p w14:paraId="2E9004A8"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Modified tenure</w:t>
            </w:r>
          </w:p>
        </w:tc>
      </w:tr>
      <w:tr w:rsidR="00C84C6C" w:rsidRPr="00C84C6C" w14:paraId="6B886E5C" w14:textId="77777777" w:rsidTr="00AE3C42">
        <w:trPr>
          <w:trHeight w:val="300"/>
        </w:trPr>
        <w:tc>
          <w:tcPr>
            <w:tcW w:w="1435" w:type="pct"/>
            <w:vMerge/>
            <w:hideMark/>
          </w:tcPr>
          <w:p w14:paraId="7B25EBF7" w14:textId="77777777" w:rsidR="00C84C6C" w:rsidRPr="00C84C6C" w:rsidRDefault="00C84C6C" w:rsidP="00C84C6C">
            <w:pPr>
              <w:rPr>
                <w:rFonts w:ascii="Cambria" w:eastAsia="Times New Roman" w:hAnsi="Cambria"/>
                <w:b/>
                <w:bCs/>
                <w:color w:val="000000"/>
              </w:rPr>
            </w:pPr>
          </w:p>
        </w:tc>
        <w:tc>
          <w:tcPr>
            <w:tcW w:w="3565" w:type="pct"/>
            <w:hideMark/>
          </w:tcPr>
          <w:p w14:paraId="78DA58AA" w14:textId="77777777" w:rsidR="00C84C6C" w:rsidRPr="00C84C6C" w:rsidRDefault="00C84C6C" w:rsidP="00C84C6C">
            <w:pPr>
              <w:jc w:val="both"/>
              <w:rPr>
                <w:rFonts w:ascii="Symbol" w:eastAsia="Times New Roman" w:hAnsi="Symbol"/>
                <w:color w:val="000000"/>
              </w:rPr>
            </w:pPr>
            <w:r w:rsidRPr="00C84C6C">
              <w:rPr>
                <w:rFonts w:ascii="Symbol" w:eastAsia="Symbol" w:hAnsi="Symbol" w:cs="Symbol"/>
                <w:color w:val="000000"/>
              </w:rPr>
              <w:t></w:t>
            </w:r>
            <w:r w:rsidRPr="00C84C6C">
              <w:rPr>
                <w:rFonts w:ascii="Times New Roman" w:eastAsia="Symbol" w:hAnsi="Times New Roman"/>
                <w:color w:val="000000"/>
                <w:sz w:val="14"/>
                <w:szCs w:val="14"/>
              </w:rPr>
              <w:t xml:space="preserve">       </w:t>
            </w:r>
            <w:r w:rsidRPr="00C84C6C">
              <w:rPr>
                <w:rFonts w:ascii="Cambria" w:eastAsia="Symbol" w:hAnsi="Cambria" w:cs="Symbol"/>
                <w:color w:val="000000"/>
              </w:rPr>
              <w:t>Lump Sum</w:t>
            </w:r>
          </w:p>
        </w:tc>
      </w:tr>
      <w:tr w:rsidR="00C84C6C" w:rsidRPr="00C84C6C" w14:paraId="4E9BE582" w14:textId="77777777" w:rsidTr="00AE3C42">
        <w:trPr>
          <w:trHeight w:val="510"/>
        </w:trPr>
        <w:tc>
          <w:tcPr>
            <w:tcW w:w="1435" w:type="pct"/>
            <w:hideMark/>
          </w:tcPr>
          <w:p w14:paraId="6BFEC252"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Tax Ins Responsible Party</w:t>
            </w:r>
          </w:p>
        </w:tc>
        <w:tc>
          <w:tcPr>
            <w:tcW w:w="3565" w:type="pct"/>
            <w:hideMark/>
          </w:tcPr>
          <w:p w14:paraId="2771AA38"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responsible party for payment of taxes and insurance. Choose either borrower or servicer. This is an optional field.</w:t>
            </w:r>
          </w:p>
        </w:tc>
      </w:tr>
      <w:tr w:rsidR="00C84C6C" w:rsidRPr="00C84C6C" w14:paraId="03FB6C56" w14:textId="77777777" w:rsidTr="00AE3C42">
        <w:trPr>
          <w:trHeight w:val="510"/>
        </w:trPr>
        <w:tc>
          <w:tcPr>
            <w:tcW w:w="1435" w:type="pct"/>
            <w:hideMark/>
          </w:tcPr>
          <w:p w14:paraId="4DC08AC9"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Pay Plan Term (in months)</w:t>
            </w:r>
          </w:p>
        </w:tc>
        <w:tc>
          <w:tcPr>
            <w:tcW w:w="3565" w:type="pct"/>
            <w:hideMark/>
          </w:tcPr>
          <w:p w14:paraId="6E9923B3"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number of months for which monthly payments are made. This is required only for term or modified term pay plan types.</w:t>
            </w:r>
          </w:p>
        </w:tc>
      </w:tr>
      <w:tr w:rsidR="00C84C6C" w:rsidRPr="00C84C6C" w14:paraId="7CC505D8" w14:textId="77777777" w:rsidTr="00AE3C42">
        <w:trPr>
          <w:trHeight w:val="760"/>
        </w:trPr>
        <w:tc>
          <w:tcPr>
            <w:tcW w:w="1435" w:type="pct"/>
            <w:hideMark/>
          </w:tcPr>
          <w:p w14:paraId="5F77DEB4"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Monthly Payment Amount</w:t>
            </w:r>
          </w:p>
        </w:tc>
        <w:tc>
          <w:tcPr>
            <w:tcW w:w="3565" w:type="pct"/>
            <w:hideMark/>
          </w:tcPr>
          <w:p w14:paraId="14A799D4"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monthly payment amount scheduled to be made to the borrower each month. This is required only for term, tenure, modified term and modified tenure payment plan types.</w:t>
            </w:r>
          </w:p>
        </w:tc>
      </w:tr>
      <w:tr w:rsidR="00C84C6C" w:rsidRPr="00C84C6C" w14:paraId="6F02FA60" w14:textId="77777777" w:rsidTr="00AE3C42">
        <w:trPr>
          <w:trHeight w:val="510"/>
        </w:trPr>
        <w:tc>
          <w:tcPr>
            <w:tcW w:w="1435" w:type="pct"/>
            <w:hideMark/>
          </w:tcPr>
          <w:p w14:paraId="2D7E39A3"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Monthly Tax &amp; Ins Withheld</w:t>
            </w:r>
          </w:p>
        </w:tc>
        <w:tc>
          <w:tcPr>
            <w:tcW w:w="3565" w:type="pct"/>
            <w:hideMark/>
          </w:tcPr>
          <w:p w14:paraId="5E75F9F4"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amount set aside monthly for taxes and insurance on the loan. This is an optional field.</w:t>
            </w:r>
          </w:p>
        </w:tc>
      </w:tr>
      <w:tr w:rsidR="00C84C6C" w:rsidRPr="00C84C6C" w14:paraId="563C09AA" w14:textId="77777777" w:rsidTr="00AE3C42">
        <w:trPr>
          <w:trHeight w:val="510"/>
        </w:trPr>
        <w:tc>
          <w:tcPr>
            <w:tcW w:w="1435" w:type="pct"/>
            <w:hideMark/>
          </w:tcPr>
          <w:p w14:paraId="604C34ED"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Net Monthly Payment</w:t>
            </w:r>
          </w:p>
        </w:tc>
        <w:tc>
          <w:tcPr>
            <w:tcW w:w="3565" w:type="pct"/>
            <w:hideMark/>
          </w:tcPr>
          <w:p w14:paraId="66975245" w14:textId="550A6CEF"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 xml:space="preserve">This is </w:t>
            </w:r>
            <w:r w:rsidR="00B103B2">
              <w:rPr>
                <w:rFonts w:ascii="Cambria" w:eastAsia="Times New Roman" w:hAnsi="Cambria"/>
                <w:color w:val="000000"/>
              </w:rPr>
              <w:t xml:space="preserve">a </w:t>
            </w:r>
            <w:r w:rsidRPr="00C84C6C">
              <w:rPr>
                <w:rFonts w:ascii="Cambria" w:eastAsia="Times New Roman" w:hAnsi="Cambria"/>
                <w:color w:val="000000"/>
              </w:rPr>
              <w:t>system-calculated value, difference between Monthly Payment Amount and Monthly Tax &amp; Ins Withheld.</w:t>
            </w:r>
          </w:p>
        </w:tc>
      </w:tr>
      <w:tr w:rsidR="00C84C6C" w:rsidRPr="00C84C6C" w14:paraId="18501A14" w14:textId="77777777" w:rsidTr="00AE3C42">
        <w:trPr>
          <w:trHeight w:val="510"/>
        </w:trPr>
        <w:tc>
          <w:tcPr>
            <w:tcW w:w="1435" w:type="pct"/>
            <w:hideMark/>
          </w:tcPr>
          <w:p w14:paraId="584BAE7A"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First Payment Date</w:t>
            </w:r>
          </w:p>
        </w:tc>
        <w:tc>
          <w:tcPr>
            <w:tcW w:w="3565" w:type="pct"/>
            <w:hideMark/>
          </w:tcPr>
          <w:p w14:paraId="6A71517D"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date monthly payments are to begin. This is required only for term, tenure, modified term, and modified tenure payment plan types.</w:t>
            </w:r>
          </w:p>
        </w:tc>
      </w:tr>
      <w:tr w:rsidR="00C84C6C" w:rsidRPr="00C84C6C" w14:paraId="450AE754" w14:textId="77777777" w:rsidTr="00AE3C42">
        <w:trPr>
          <w:trHeight w:val="510"/>
        </w:trPr>
        <w:tc>
          <w:tcPr>
            <w:tcW w:w="1435" w:type="pct"/>
            <w:hideMark/>
          </w:tcPr>
          <w:p w14:paraId="540539CC"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Monthly Service Fee*</w:t>
            </w:r>
          </w:p>
        </w:tc>
        <w:tc>
          <w:tcPr>
            <w:tcW w:w="3565" w:type="pct"/>
            <w:hideMark/>
          </w:tcPr>
          <w:p w14:paraId="67871A5A"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service fee charged by the lender/servicer for each month throughout the life of the loan. This is a required field.</w:t>
            </w:r>
          </w:p>
        </w:tc>
      </w:tr>
      <w:tr w:rsidR="00C84C6C" w:rsidRPr="00C84C6C" w14:paraId="1C7DF19E" w14:textId="77777777" w:rsidTr="00AE3C42">
        <w:trPr>
          <w:trHeight w:val="510"/>
        </w:trPr>
        <w:tc>
          <w:tcPr>
            <w:tcW w:w="1435" w:type="pct"/>
            <w:hideMark/>
          </w:tcPr>
          <w:p w14:paraId="4E596C4A" w14:textId="77777777" w:rsidR="00C84C6C" w:rsidRPr="00C84C6C" w:rsidRDefault="00C84C6C" w:rsidP="00C84C6C">
            <w:pPr>
              <w:rPr>
                <w:rFonts w:ascii="Cambria" w:eastAsia="Times New Roman" w:hAnsi="Cambria"/>
                <w:b/>
                <w:bCs/>
                <w:color w:val="000000"/>
              </w:rPr>
            </w:pPr>
            <w:r w:rsidRPr="00C84C6C">
              <w:rPr>
                <w:rFonts w:ascii="Cambria" w:eastAsia="Times New Roman" w:hAnsi="Cambria"/>
                <w:b/>
                <w:bCs/>
                <w:color w:val="000000"/>
              </w:rPr>
              <w:t>Basis Points</w:t>
            </w:r>
          </w:p>
        </w:tc>
        <w:tc>
          <w:tcPr>
            <w:tcW w:w="3565" w:type="pct"/>
            <w:hideMark/>
          </w:tcPr>
          <w:p w14:paraId="579C2680" w14:textId="77777777" w:rsidR="00C84C6C" w:rsidRPr="00C84C6C" w:rsidRDefault="00C84C6C" w:rsidP="00C84C6C">
            <w:pPr>
              <w:jc w:val="both"/>
              <w:rPr>
                <w:rFonts w:ascii="Cambria" w:eastAsia="Times New Roman" w:hAnsi="Cambria"/>
                <w:color w:val="000000"/>
              </w:rPr>
            </w:pPr>
            <w:r w:rsidRPr="00C84C6C">
              <w:rPr>
                <w:rFonts w:ascii="Cambria" w:eastAsia="Times New Roman" w:hAnsi="Cambria"/>
                <w:color w:val="000000"/>
              </w:rPr>
              <w:t>The servicing fee margin associated with the HECM loan. This is required only if Monthly Service Fee equals $0.00.</w:t>
            </w:r>
          </w:p>
        </w:tc>
      </w:tr>
    </w:tbl>
    <w:p w14:paraId="5CB3375E" w14:textId="73F6F769" w:rsidR="00613CDF" w:rsidRDefault="003B7234" w:rsidP="001879BA">
      <w:pPr>
        <w:pStyle w:val="TableCaption"/>
      </w:pPr>
      <w:bookmarkStart w:id="570" w:name="_Toc90643764"/>
      <w:bookmarkStart w:id="571" w:name="_Toc230163746"/>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6</w:t>
      </w:r>
      <w:r w:rsidR="00764635">
        <w:rPr>
          <w:noProof/>
        </w:rPr>
        <w:fldChar w:fldCharType="end"/>
      </w:r>
      <w:r w:rsidR="00697C3F">
        <w:rPr>
          <w:noProof/>
        </w:rPr>
        <w:t>: Data F</w:t>
      </w:r>
      <w:r w:rsidR="00075F05" w:rsidRPr="003441C5">
        <w:rPr>
          <w:noProof/>
        </w:rPr>
        <w:t xml:space="preserve">ields </w:t>
      </w:r>
      <w:r w:rsidR="00697C3F">
        <w:rPr>
          <w:noProof/>
        </w:rPr>
        <w:t>-</w:t>
      </w:r>
      <w:r w:rsidR="00075F05" w:rsidRPr="003441C5">
        <w:t xml:space="preserve"> </w:t>
      </w:r>
      <w:r w:rsidR="0068200E" w:rsidRPr="003441C5">
        <w:t>Pay P</w:t>
      </w:r>
      <w:r w:rsidR="00B67CA3" w:rsidRPr="003441C5">
        <w:t xml:space="preserve">lan </w:t>
      </w:r>
      <w:r w:rsidR="00697C3F">
        <w:t>S</w:t>
      </w:r>
      <w:r w:rsidR="00075F05" w:rsidRPr="003441C5">
        <w:t>ection</w:t>
      </w:r>
      <w:bookmarkEnd w:id="570"/>
      <w:bookmarkEnd w:id="571"/>
    </w:p>
    <w:p w14:paraId="625FFE78" w14:textId="4B33F370" w:rsidR="00E72F20" w:rsidRPr="00D757EC" w:rsidRDefault="00E72F20" w:rsidP="00863D8C">
      <w:pPr>
        <w:pStyle w:val="Heading4"/>
      </w:pPr>
      <w:bookmarkStart w:id="572" w:name="_Toc314660639"/>
      <w:bookmarkStart w:id="573" w:name="_Toc315633777"/>
      <w:bookmarkStart w:id="574" w:name="_Toc11334576"/>
      <w:bookmarkStart w:id="575" w:name="_Toc74051793"/>
      <w:bookmarkStart w:id="576" w:name="_Toc90643178"/>
      <w:bookmarkStart w:id="577" w:name="_Toc230163069"/>
      <w:r w:rsidRPr="00D757EC">
        <w:t>Late Charge and Penalty Interest</w:t>
      </w:r>
      <w:bookmarkEnd w:id="572"/>
      <w:bookmarkEnd w:id="573"/>
      <w:bookmarkEnd w:id="574"/>
      <w:bookmarkEnd w:id="575"/>
      <w:bookmarkEnd w:id="576"/>
      <w:bookmarkEnd w:id="577"/>
    </w:p>
    <w:p w14:paraId="398A869D" w14:textId="2F902E1D" w:rsidR="0076488B" w:rsidRDefault="00A25383" w:rsidP="00DD21FD">
      <w:pPr>
        <w:pStyle w:val="BodyText"/>
      </w:pPr>
      <w:r>
        <w:t xml:space="preserve">The </w:t>
      </w:r>
      <w:r w:rsidR="0014490D">
        <w:t>table below</w:t>
      </w:r>
      <w:r>
        <w:t xml:space="preserve"> provides the details of data fields within </w:t>
      </w:r>
      <w:r w:rsidR="00B103B2">
        <w:t xml:space="preserve">the </w:t>
      </w:r>
      <w:r w:rsidR="00EF2868" w:rsidRPr="006761F5">
        <w:t>Late Charge and Penalty Interest</w:t>
      </w:r>
      <w:r>
        <w:rPr>
          <w:b/>
        </w:rPr>
        <w:t xml:space="preserve"> </w:t>
      </w:r>
      <w:r w:rsidRPr="006B032E">
        <w:t>section</w:t>
      </w:r>
      <w:r>
        <w:t>. All required fields are denoted by an asterisk.</w:t>
      </w:r>
      <w:bookmarkStart w:id="578" w:name="_Toc90643765"/>
    </w:p>
    <w:tbl>
      <w:tblPr>
        <w:tblW w:w="5000" w:type="pct"/>
        <w:tblLook w:val="04A0" w:firstRow="1" w:lastRow="0" w:firstColumn="1" w:lastColumn="0" w:noHBand="0" w:noVBand="1"/>
      </w:tblPr>
      <w:tblGrid>
        <w:gridCol w:w="1665"/>
        <w:gridCol w:w="1808"/>
        <w:gridCol w:w="2803"/>
        <w:gridCol w:w="3074"/>
      </w:tblGrid>
      <w:tr w:rsidR="0076488B" w:rsidRPr="0076488B" w14:paraId="47DC0532" w14:textId="77777777" w:rsidTr="007C15A2">
        <w:trPr>
          <w:trHeight w:val="792"/>
          <w:tblHeader/>
        </w:trPr>
        <w:tc>
          <w:tcPr>
            <w:tcW w:w="890" w:type="pct"/>
            <w:tcBorders>
              <w:top w:val="single" w:sz="4" w:space="0" w:color="auto"/>
              <w:left w:val="single" w:sz="4" w:space="0" w:color="auto"/>
              <w:bottom w:val="single" w:sz="4" w:space="0" w:color="auto"/>
              <w:right w:val="single" w:sz="4" w:space="0" w:color="auto"/>
            </w:tcBorders>
            <w:shd w:val="clear" w:color="000000" w:fill="B8CCE4"/>
            <w:vAlign w:val="center"/>
            <w:hideMark/>
          </w:tcPr>
          <w:p w14:paraId="76F0D620" w14:textId="29531F98" w:rsidR="0076488B" w:rsidRPr="0076488B" w:rsidRDefault="0076488B" w:rsidP="0076488B">
            <w:pPr>
              <w:spacing w:after="0" w:line="240" w:lineRule="auto"/>
              <w:jc w:val="center"/>
              <w:rPr>
                <w:rFonts w:ascii="Cambria" w:eastAsia="Times New Roman" w:hAnsi="Cambria"/>
                <w:b/>
                <w:bCs/>
                <w:color w:val="000000"/>
                <w:sz w:val="20"/>
                <w:szCs w:val="20"/>
              </w:rPr>
            </w:pPr>
          </w:p>
        </w:tc>
        <w:tc>
          <w:tcPr>
            <w:tcW w:w="967" w:type="pct"/>
            <w:tcBorders>
              <w:top w:val="single" w:sz="4" w:space="0" w:color="auto"/>
              <w:left w:val="nil"/>
              <w:bottom w:val="single" w:sz="4" w:space="0" w:color="auto"/>
              <w:right w:val="single" w:sz="4" w:space="0" w:color="auto"/>
            </w:tcBorders>
            <w:shd w:val="clear" w:color="000000" w:fill="B8CCE4"/>
            <w:vAlign w:val="center"/>
            <w:hideMark/>
          </w:tcPr>
          <w:p w14:paraId="10538363" w14:textId="77777777" w:rsidR="0076488B" w:rsidRPr="0076488B" w:rsidRDefault="0076488B" w:rsidP="0076488B">
            <w:pPr>
              <w:spacing w:after="0" w:line="240" w:lineRule="auto"/>
              <w:jc w:val="center"/>
              <w:rPr>
                <w:rFonts w:ascii="Cambria" w:eastAsia="Times New Roman" w:hAnsi="Cambria"/>
                <w:b/>
                <w:bCs/>
                <w:color w:val="000000"/>
                <w:sz w:val="20"/>
                <w:szCs w:val="20"/>
              </w:rPr>
            </w:pPr>
            <w:r w:rsidRPr="0076488B">
              <w:rPr>
                <w:rFonts w:ascii="Cambria" w:eastAsia="Times New Roman" w:hAnsi="Cambria"/>
                <w:b/>
                <w:bCs/>
                <w:sz w:val="20"/>
                <w:szCs w:val="20"/>
              </w:rPr>
              <w:t>Type</w:t>
            </w:r>
          </w:p>
        </w:tc>
        <w:tc>
          <w:tcPr>
            <w:tcW w:w="1499" w:type="pct"/>
            <w:tcBorders>
              <w:top w:val="single" w:sz="4" w:space="0" w:color="auto"/>
              <w:left w:val="nil"/>
              <w:bottom w:val="single" w:sz="4" w:space="0" w:color="auto"/>
              <w:right w:val="single" w:sz="4" w:space="0" w:color="auto"/>
            </w:tcBorders>
            <w:shd w:val="clear" w:color="000000" w:fill="B8CCE4"/>
            <w:vAlign w:val="center"/>
            <w:hideMark/>
          </w:tcPr>
          <w:p w14:paraId="6EE426E2" w14:textId="77777777" w:rsidR="0076488B" w:rsidRPr="0076488B" w:rsidRDefault="0076488B" w:rsidP="0076488B">
            <w:pPr>
              <w:spacing w:after="0" w:line="240" w:lineRule="auto"/>
              <w:jc w:val="center"/>
              <w:rPr>
                <w:rFonts w:ascii="Cambria" w:eastAsia="Times New Roman" w:hAnsi="Cambria"/>
                <w:b/>
                <w:bCs/>
                <w:color w:val="000000"/>
                <w:sz w:val="20"/>
                <w:szCs w:val="20"/>
              </w:rPr>
            </w:pPr>
            <w:r w:rsidRPr="0076488B">
              <w:rPr>
                <w:rFonts w:ascii="Cambria" w:eastAsia="Times New Roman" w:hAnsi="Cambria"/>
                <w:b/>
                <w:bCs/>
                <w:sz w:val="20"/>
                <w:szCs w:val="20"/>
              </w:rPr>
              <w:t>FHA Case Number Assigned Date prior to 09/19/2017 (Pre-Final Rule)</w:t>
            </w:r>
          </w:p>
        </w:tc>
        <w:tc>
          <w:tcPr>
            <w:tcW w:w="1644" w:type="pct"/>
            <w:tcBorders>
              <w:top w:val="single" w:sz="4" w:space="0" w:color="auto"/>
              <w:left w:val="nil"/>
              <w:bottom w:val="single" w:sz="4" w:space="0" w:color="auto"/>
              <w:right w:val="single" w:sz="4" w:space="0" w:color="auto"/>
            </w:tcBorders>
            <w:shd w:val="clear" w:color="000000" w:fill="B8CCE4"/>
            <w:vAlign w:val="center"/>
            <w:hideMark/>
          </w:tcPr>
          <w:p w14:paraId="41B4959A" w14:textId="77777777" w:rsidR="0076488B" w:rsidRPr="0076488B" w:rsidRDefault="0076488B" w:rsidP="0076488B">
            <w:pPr>
              <w:spacing w:after="0" w:line="240" w:lineRule="auto"/>
              <w:jc w:val="center"/>
              <w:rPr>
                <w:rFonts w:ascii="Cambria" w:eastAsia="Times New Roman" w:hAnsi="Cambria"/>
                <w:b/>
                <w:bCs/>
                <w:color w:val="000000"/>
                <w:sz w:val="20"/>
                <w:szCs w:val="20"/>
              </w:rPr>
            </w:pPr>
            <w:r w:rsidRPr="0076488B">
              <w:rPr>
                <w:rFonts w:ascii="Cambria" w:eastAsia="Times New Roman" w:hAnsi="Cambria"/>
                <w:b/>
                <w:bCs/>
                <w:sz w:val="20"/>
                <w:szCs w:val="20"/>
              </w:rPr>
              <w:t>FHA Case Number Assigned Date On or After 09/19/2017 (Final Rule)</w:t>
            </w:r>
          </w:p>
        </w:tc>
      </w:tr>
      <w:tr w:rsidR="0076488B" w:rsidRPr="0076488B" w14:paraId="6F2FD34C" w14:textId="77777777" w:rsidTr="0076488B">
        <w:trPr>
          <w:trHeight w:val="1056"/>
        </w:trPr>
        <w:tc>
          <w:tcPr>
            <w:tcW w:w="890" w:type="pct"/>
            <w:vMerge w:val="restart"/>
            <w:tcBorders>
              <w:top w:val="nil"/>
              <w:left w:val="single" w:sz="4" w:space="0" w:color="auto"/>
              <w:bottom w:val="single" w:sz="4" w:space="0" w:color="000000"/>
              <w:right w:val="single" w:sz="4" w:space="0" w:color="auto"/>
            </w:tcBorders>
            <w:vAlign w:val="center"/>
            <w:hideMark/>
          </w:tcPr>
          <w:p w14:paraId="5EC0173E" w14:textId="5CDAC4B2" w:rsidR="0076488B" w:rsidRPr="0076488B" w:rsidRDefault="0076488B" w:rsidP="0076488B">
            <w:pPr>
              <w:spacing w:after="0" w:line="240" w:lineRule="auto"/>
              <w:jc w:val="center"/>
              <w:rPr>
                <w:rFonts w:ascii="Cambria" w:eastAsia="Times New Roman" w:hAnsi="Cambria"/>
                <w:b/>
                <w:bCs/>
                <w:color w:val="000000"/>
                <w:sz w:val="20"/>
                <w:szCs w:val="20"/>
              </w:rPr>
            </w:pPr>
            <w:r w:rsidRPr="0076488B">
              <w:rPr>
                <w:rFonts w:ascii="Cambria" w:eastAsia="Times New Roman" w:hAnsi="Cambria"/>
                <w:b/>
                <w:bCs/>
                <w:color w:val="000000"/>
                <w:sz w:val="20"/>
                <w:szCs w:val="20"/>
              </w:rPr>
              <w:t>Initial MIP</w:t>
            </w:r>
          </w:p>
        </w:tc>
        <w:tc>
          <w:tcPr>
            <w:tcW w:w="967" w:type="pct"/>
            <w:tcBorders>
              <w:top w:val="nil"/>
              <w:left w:val="nil"/>
              <w:bottom w:val="single" w:sz="4" w:space="0" w:color="auto"/>
              <w:right w:val="single" w:sz="4" w:space="0" w:color="auto"/>
            </w:tcBorders>
            <w:vAlign w:val="center"/>
            <w:hideMark/>
          </w:tcPr>
          <w:p w14:paraId="0A489BB0" w14:textId="77777777" w:rsidR="0076488B" w:rsidRPr="0076488B" w:rsidRDefault="0076488B" w:rsidP="0076488B">
            <w:pPr>
              <w:spacing w:after="0" w:line="240" w:lineRule="auto"/>
              <w:rPr>
                <w:rFonts w:ascii="Cambria" w:eastAsia="Times New Roman" w:hAnsi="Cambria"/>
                <w:b/>
                <w:bCs/>
                <w:color w:val="000000"/>
                <w:sz w:val="20"/>
                <w:szCs w:val="20"/>
              </w:rPr>
            </w:pPr>
            <w:r w:rsidRPr="0076488B">
              <w:rPr>
                <w:rFonts w:ascii="Cambria" w:eastAsia="Times New Roman" w:hAnsi="Cambria"/>
                <w:b/>
                <w:bCs/>
                <w:color w:val="000000"/>
                <w:sz w:val="20"/>
                <w:szCs w:val="20"/>
              </w:rPr>
              <w:t>Late Charge</w:t>
            </w:r>
          </w:p>
        </w:tc>
        <w:tc>
          <w:tcPr>
            <w:tcW w:w="1499" w:type="pct"/>
            <w:tcBorders>
              <w:top w:val="nil"/>
              <w:left w:val="nil"/>
              <w:bottom w:val="single" w:sz="4" w:space="0" w:color="auto"/>
              <w:right w:val="single" w:sz="4" w:space="0" w:color="auto"/>
            </w:tcBorders>
            <w:vAlign w:val="center"/>
            <w:hideMark/>
          </w:tcPr>
          <w:p w14:paraId="1E897393"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Late Charges will be assessed to the loan if payment is not received within 15 days of the Closing Date</w:t>
            </w:r>
          </w:p>
        </w:tc>
        <w:tc>
          <w:tcPr>
            <w:tcW w:w="1644" w:type="pct"/>
            <w:tcBorders>
              <w:top w:val="nil"/>
              <w:left w:val="nil"/>
              <w:bottom w:val="single" w:sz="4" w:space="0" w:color="auto"/>
              <w:right w:val="single" w:sz="4" w:space="0" w:color="auto"/>
            </w:tcBorders>
            <w:vAlign w:val="center"/>
            <w:hideMark/>
          </w:tcPr>
          <w:p w14:paraId="1A239091"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Late Charges will be assessed to the loan if payment is not received within 20 days of the Closing Date</w:t>
            </w:r>
          </w:p>
        </w:tc>
      </w:tr>
      <w:tr w:rsidR="0076488B" w:rsidRPr="0076488B" w14:paraId="41080E85" w14:textId="77777777" w:rsidTr="0076488B">
        <w:trPr>
          <w:trHeight w:val="1056"/>
        </w:trPr>
        <w:tc>
          <w:tcPr>
            <w:tcW w:w="890" w:type="pct"/>
            <w:vMerge/>
            <w:tcBorders>
              <w:top w:val="nil"/>
              <w:left w:val="single" w:sz="4" w:space="0" w:color="auto"/>
              <w:bottom w:val="single" w:sz="4" w:space="0" w:color="000000"/>
              <w:right w:val="single" w:sz="4" w:space="0" w:color="auto"/>
            </w:tcBorders>
            <w:vAlign w:val="center"/>
            <w:hideMark/>
          </w:tcPr>
          <w:p w14:paraId="4C60B61B" w14:textId="77777777" w:rsidR="0076488B" w:rsidRPr="0076488B" w:rsidRDefault="0076488B" w:rsidP="0076488B">
            <w:pPr>
              <w:spacing w:after="0" w:line="240" w:lineRule="auto"/>
              <w:rPr>
                <w:rFonts w:ascii="Cambria" w:eastAsia="Times New Roman" w:hAnsi="Cambria"/>
                <w:b/>
                <w:bCs/>
                <w:color w:val="000000"/>
                <w:sz w:val="20"/>
                <w:szCs w:val="20"/>
              </w:rPr>
            </w:pPr>
          </w:p>
        </w:tc>
        <w:tc>
          <w:tcPr>
            <w:tcW w:w="967" w:type="pct"/>
            <w:tcBorders>
              <w:top w:val="nil"/>
              <w:left w:val="nil"/>
              <w:bottom w:val="single" w:sz="4" w:space="0" w:color="auto"/>
              <w:right w:val="single" w:sz="4" w:space="0" w:color="auto"/>
            </w:tcBorders>
            <w:vAlign w:val="center"/>
            <w:hideMark/>
          </w:tcPr>
          <w:p w14:paraId="3536F4BD" w14:textId="77777777" w:rsidR="0076488B" w:rsidRPr="0076488B" w:rsidRDefault="0076488B" w:rsidP="0076488B">
            <w:pPr>
              <w:spacing w:after="0" w:line="240" w:lineRule="auto"/>
              <w:rPr>
                <w:rFonts w:ascii="Cambria" w:eastAsia="Times New Roman" w:hAnsi="Cambria"/>
                <w:b/>
                <w:bCs/>
                <w:color w:val="000000"/>
                <w:sz w:val="20"/>
                <w:szCs w:val="20"/>
              </w:rPr>
            </w:pPr>
            <w:r w:rsidRPr="0076488B">
              <w:rPr>
                <w:rFonts w:ascii="Cambria" w:eastAsia="Times New Roman" w:hAnsi="Cambria"/>
                <w:b/>
                <w:bCs/>
                <w:color w:val="000000"/>
                <w:sz w:val="20"/>
                <w:szCs w:val="20"/>
              </w:rPr>
              <w:t>Penalty Interest (Interest Charge)</w:t>
            </w:r>
          </w:p>
        </w:tc>
        <w:tc>
          <w:tcPr>
            <w:tcW w:w="1499" w:type="pct"/>
            <w:tcBorders>
              <w:top w:val="nil"/>
              <w:left w:val="nil"/>
              <w:bottom w:val="single" w:sz="4" w:space="0" w:color="auto"/>
              <w:right w:val="single" w:sz="4" w:space="0" w:color="auto"/>
            </w:tcBorders>
            <w:vAlign w:val="center"/>
            <w:hideMark/>
          </w:tcPr>
          <w:p w14:paraId="1857C2B7"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Penalty Interest will be assessed to the loan if payment is not received within 30 days of the Closing Date</w:t>
            </w:r>
          </w:p>
        </w:tc>
        <w:tc>
          <w:tcPr>
            <w:tcW w:w="1644" w:type="pct"/>
            <w:tcBorders>
              <w:top w:val="nil"/>
              <w:left w:val="nil"/>
              <w:bottom w:val="single" w:sz="4" w:space="0" w:color="auto"/>
              <w:right w:val="single" w:sz="4" w:space="0" w:color="auto"/>
            </w:tcBorders>
            <w:vAlign w:val="center"/>
            <w:hideMark/>
          </w:tcPr>
          <w:p w14:paraId="79D5A7F7"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Penalty Interest will be assessed to the loan if payment is not received within 20 days of the Closing Date</w:t>
            </w:r>
          </w:p>
        </w:tc>
      </w:tr>
      <w:tr w:rsidR="0076488B" w:rsidRPr="0076488B" w14:paraId="12846509" w14:textId="77777777" w:rsidTr="0076488B">
        <w:trPr>
          <w:trHeight w:val="1056"/>
        </w:trPr>
        <w:tc>
          <w:tcPr>
            <w:tcW w:w="890" w:type="pct"/>
            <w:vMerge w:val="restart"/>
            <w:tcBorders>
              <w:top w:val="nil"/>
              <w:left w:val="single" w:sz="4" w:space="0" w:color="auto"/>
              <w:bottom w:val="single" w:sz="4" w:space="0" w:color="000000"/>
              <w:right w:val="single" w:sz="4" w:space="0" w:color="auto"/>
            </w:tcBorders>
            <w:vAlign w:val="center"/>
            <w:hideMark/>
          </w:tcPr>
          <w:p w14:paraId="656EA8DD" w14:textId="26F871E9" w:rsidR="0076488B" w:rsidRPr="0076488B" w:rsidRDefault="009478CC" w:rsidP="0076488B">
            <w:pPr>
              <w:spacing w:after="0" w:line="240" w:lineRule="auto"/>
              <w:jc w:val="center"/>
              <w:rPr>
                <w:rFonts w:ascii="Cambria" w:eastAsia="Times New Roman" w:hAnsi="Cambria"/>
                <w:b/>
                <w:bCs/>
                <w:color w:val="000000"/>
                <w:sz w:val="20"/>
                <w:szCs w:val="20"/>
              </w:rPr>
            </w:pPr>
            <w:r>
              <w:rPr>
                <w:rFonts w:ascii="Cambria" w:eastAsia="Times New Roman" w:hAnsi="Cambria"/>
                <w:b/>
                <w:bCs/>
                <w:color w:val="000000"/>
                <w:sz w:val="20"/>
                <w:szCs w:val="20"/>
              </w:rPr>
              <w:t>Monthly</w:t>
            </w:r>
            <w:r w:rsidR="0076488B" w:rsidRPr="0076488B">
              <w:rPr>
                <w:rFonts w:ascii="Cambria" w:eastAsia="Times New Roman" w:hAnsi="Cambria"/>
                <w:b/>
                <w:bCs/>
                <w:color w:val="000000"/>
                <w:sz w:val="20"/>
                <w:szCs w:val="20"/>
              </w:rPr>
              <w:t xml:space="preserve"> MIP</w:t>
            </w:r>
          </w:p>
        </w:tc>
        <w:tc>
          <w:tcPr>
            <w:tcW w:w="967" w:type="pct"/>
            <w:tcBorders>
              <w:top w:val="nil"/>
              <w:left w:val="nil"/>
              <w:bottom w:val="single" w:sz="4" w:space="0" w:color="auto"/>
              <w:right w:val="single" w:sz="4" w:space="0" w:color="auto"/>
            </w:tcBorders>
            <w:vAlign w:val="center"/>
            <w:hideMark/>
          </w:tcPr>
          <w:p w14:paraId="61511B2C" w14:textId="77777777" w:rsidR="0076488B" w:rsidRPr="0076488B" w:rsidRDefault="0076488B" w:rsidP="0076488B">
            <w:pPr>
              <w:spacing w:after="0" w:line="240" w:lineRule="auto"/>
              <w:rPr>
                <w:rFonts w:ascii="Cambria" w:eastAsia="Times New Roman" w:hAnsi="Cambria"/>
                <w:b/>
                <w:bCs/>
                <w:color w:val="000000"/>
                <w:sz w:val="20"/>
                <w:szCs w:val="20"/>
              </w:rPr>
            </w:pPr>
            <w:r w:rsidRPr="0076488B">
              <w:rPr>
                <w:rFonts w:ascii="Cambria" w:eastAsia="Times New Roman" w:hAnsi="Cambria"/>
                <w:b/>
                <w:bCs/>
                <w:color w:val="000000"/>
                <w:sz w:val="20"/>
                <w:szCs w:val="20"/>
              </w:rPr>
              <w:t>Late Charge</w:t>
            </w:r>
          </w:p>
        </w:tc>
        <w:tc>
          <w:tcPr>
            <w:tcW w:w="1499" w:type="pct"/>
            <w:tcBorders>
              <w:top w:val="nil"/>
              <w:left w:val="nil"/>
              <w:bottom w:val="single" w:sz="4" w:space="0" w:color="auto"/>
              <w:right w:val="single" w:sz="4" w:space="0" w:color="auto"/>
            </w:tcBorders>
            <w:vAlign w:val="center"/>
            <w:hideMark/>
          </w:tcPr>
          <w:p w14:paraId="7F8C4E9B"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Late Charges will be assessed to the loan if payment is not received within 10 days of the 1st Business Day of the month</w:t>
            </w:r>
          </w:p>
        </w:tc>
        <w:tc>
          <w:tcPr>
            <w:tcW w:w="1644" w:type="pct"/>
            <w:tcBorders>
              <w:top w:val="nil"/>
              <w:left w:val="nil"/>
              <w:bottom w:val="single" w:sz="4" w:space="0" w:color="auto"/>
              <w:right w:val="single" w:sz="4" w:space="0" w:color="auto"/>
            </w:tcBorders>
            <w:vAlign w:val="center"/>
            <w:hideMark/>
          </w:tcPr>
          <w:p w14:paraId="44B09887"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Late Charges will be assessed to the loan if payment is not received within 5 days of the 1st Business Day of the month</w:t>
            </w:r>
          </w:p>
        </w:tc>
      </w:tr>
      <w:tr w:rsidR="0076488B" w:rsidRPr="0076488B" w14:paraId="6FA8496B" w14:textId="77777777" w:rsidTr="0076488B">
        <w:trPr>
          <w:trHeight w:val="1056"/>
        </w:trPr>
        <w:tc>
          <w:tcPr>
            <w:tcW w:w="890" w:type="pct"/>
            <w:vMerge/>
            <w:tcBorders>
              <w:top w:val="nil"/>
              <w:left w:val="single" w:sz="4" w:space="0" w:color="auto"/>
              <w:bottom w:val="single" w:sz="4" w:space="0" w:color="000000"/>
              <w:right w:val="single" w:sz="4" w:space="0" w:color="auto"/>
            </w:tcBorders>
            <w:vAlign w:val="center"/>
            <w:hideMark/>
          </w:tcPr>
          <w:p w14:paraId="1757BCC6" w14:textId="77777777" w:rsidR="0076488B" w:rsidRPr="0076488B" w:rsidRDefault="0076488B" w:rsidP="0076488B">
            <w:pPr>
              <w:spacing w:after="0" w:line="240" w:lineRule="auto"/>
              <w:rPr>
                <w:rFonts w:ascii="Cambria" w:eastAsia="Times New Roman" w:hAnsi="Cambria"/>
                <w:b/>
                <w:bCs/>
                <w:color w:val="000000"/>
                <w:sz w:val="20"/>
                <w:szCs w:val="20"/>
              </w:rPr>
            </w:pPr>
          </w:p>
        </w:tc>
        <w:tc>
          <w:tcPr>
            <w:tcW w:w="967" w:type="pct"/>
            <w:tcBorders>
              <w:top w:val="nil"/>
              <w:left w:val="nil"/>
              <w:bottom w:val="single" w:sz="4" w:space="0" w:color="auto"/>
              <w:right w:val="single" w:sz="4" w:space="0" w:color="auto"/>
            </w:tcBorders>
            <w:vAlign w:val="center"/>
            <w:hideMark/>
          </w:tcPr>
          <w:p w14:paraId="1BF1BFA3" w14:textId="41ABECC7" w:rsidR="0076488B" w:rsidRPr="0076488B" w:rsidRDefault="00DA06CF" w:rsidP="0076488B">
            <w:pPr>
              <w:spacing w:after="0" w:line="240" w:lineRule="auto"/>
              <w:rPr>
                <w:rFonts w:ascii="Cambria" w:eastAsia="Times New Roman" w:hAnsi="Cambria"/>
                <w:b/>
                <w:bCs/>
                <w:color w:val="000000"/>
                <w:sz w:val="20"/>
                <w:szCs w:val="20"/>
              </w:rPr>
            </w:pPr>
            <w:r w:rsidRPr="0076488B">
              <w:rPr>
                <w:rFonts w:ascii="Cambria" w:eastAsia="Times New Roman" w:hAnsi="Cambria"/>
                <w:b/>
                <w:bCs/>
                <w:color w:val="000000"/>
                <w:sz w:val="20"/>
                <w:szCs w:val="20"/>
              </w:rPr>
              <w:t>Penalty Interest (Interest Charge)</w:t>
            </w:r>
          </w:p>
        </w:tc>
        <w:tc>
          <w:tcPr>
            <w:tcW w:w="1499" w:type="pct"/>
            <w:tcBorders>
              <w:top w:val="nil"/>
              <w:left w:val="nil"/>
              <w:bottom w:val="single" w:sz="4" w:space="0" w:color="auto"/>
              <w:right w:val="single" w:sz="4" w:space="0" w:color="auto"/>
            </w:tcBorders>
            <w:vAlign w:val="center"/>
            <w:hideMark/>
          </w:tcPr>
          <w:p w14:paraId="2451A38A"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Penalty Interest will be assessed to the loan if payment is not received within 30 days of the 1st Business Day of the month</w:t>
            </w:r>
          </w:p>
        </w:tc>
        <w:tc>
          <w:tcPr>
            <w:tcW w:w="1644" w:type="pct"/>
            <w:tcBorders>
              <w:top w:val="nil"/>
              <w:left w:val="nil"/>
              <w:bottom w:val="single" w:sz="4" w:space="0" w:color="auto"/>
              <w:right w:val="single" w:sz="4" w:space="0" w:color="auto"/>
            </w:tcBorders>
            <w:vAlign w:val="center"/>
            <w:hideMark/>
          </w:tcPr>
          <w:p w14:paraId="6AFB9802" w14:textId="77777777" w:rsidR="0076488B" w:rsidRPr="0076488B" w:rsidRDefault="0076488B" w:rsidP="0076488B">
            <w:pPr>
              <w:spacing w:after="0" w:line="240" w:lineRule="auto"/>
              <w:jc w:val="both"/>
              <w:rPr>
                <w:rFonts w:ascii="Cambria" w:eastAsia="Times New Roman" w:hAnsi="Cambria"/>
                <w:color w:val="000000"/>
                <w:sz w:val="20"/>
                <w:szCs w:val="20"/>
              </w:rPr>
            </w:pPr>
            <w:r w:rsidRPr="0076488B">
              <w:rPr>
                <w:rFonts w:ascii="Cambria" w:eastAsia="Times New Roman" w:hAnsi="Cambria"/>
                <w:color w:val="000000"/>
                <w:sz w:val="20"/>
                <w:szCs w:val="20"/>
              </w:rPr>
              <w:t>Penalty Interest will be assessed to the loan if payment is not received within 5 days of the 1st Business Day of the month</w:t>
            </w:r>
          </w:p>
        </w:tc>
      </w:tr>
    </w:tbl>
    <w:p w14:paraId="0F77402B" w14:textId="77777777" w:rsidR="0076488B" w:rsidRPr="0076488B" w:rsidRDefault="0076488B" w:rsidP="007D50B0">
      <w:pPr>
        <w:pStyle w:val="BodyText"/>
      </w:pPr>
    </w:p>
    <w:p w14:paraId="5A0A5768" w14:textId="71427199" w:rsidR="00005560" w:rsidRDefault="00B03758" w:rsidP="001879BA">
      <w:pPr>
        <w:pStyle w:val="TableCaption"/>
      </w:pPr>
      <w:bookmarkStart w:id="579" w:name="_Toc230163747"/>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rsidR="00B67CA3" w:rsidRPr="003441C5">
        <w:rPr>
          <w:noProof/>
        </w:rPr>
        <w:t xml:space="preserve">: </w:t>
      </w:r>
      <w:r w:rsidR="00697C3F">
        <w:rPr>
          <w:noProof/>
        </w:rPr>
        <w:t>Data F</w:t>
      </w:r>
      <w:r w:rsidR="00075F05" w:rsidRPr="003441C5">
        <w:rPr>
          <w:noProof/>
        </w:rPr>
        <w:t>ields</w:t>
      </w:r>
      <w:r w:rsidR="00697C3F">
        <w:rPr>
          <w:noProof/>
        </w:rPr>
        <w:t xml:space="preserve"> -</w:t>
      </w:r>
      <w:r w:rsidR="00075F05" w:rsidRPr="003441C5">
        <w:t xml:space="preserve"> </w:t>
      </w:r>
      <w:r w:rsidR="00EF2868" w:rsidRPr="003441C5">
        <w:t>Late Charge and Penalty I</w:t>
      </w:r>
      <w:r w:rsidR="00B67CA3" w:rsidRPr="003441C5">
        <w:t xml:space="preserve">nterest </w:t>
      </w:r>
      <w:r w:rsidR="00697C3F">
        <w:t>S</w:t>
      </w:r>
      <w:r w:rsidR="00075F05" w:rsidRPr="003441C5">
        <w:t>ection</w:t>
      </w:r>
      <w:bookmarkEnd w:id="578"/>
      <w:bookmarkEnd w:id="579"/>
    </w:p>
    <w:p w14:paraId="015E5DF9" w14:textId="13B2B699" w:rsidR="00E72F20" w:rsidRPr="00D757EC" w:rsidRDefault="00E72F20" w:rsidP="00863D8C">
      <w:pPr>
        <w:pStyle w:val="Heading4"/>
      </w:pPr>
      <w:bookmarkStart w:id="580" w:name="_Toc314660640"/>
      <w:bookmarkStart w:id="581" w:name="_Toc315633778"/>
      <w:bookmarkStart w:id="582" w:name="_Toc11334577"/>
      <w:bookmarkStart w:id="583" w:name="_Toc74051794"/>
      <w:bookmarkStart w:id="584" w:name="_Toc90643179"/>
      <w:bookmarkStart w:id="585" w:name="_Toc230163070"/>
      <w:r w:rsidRPr="00D757EC">
        <w:t xml:space="preserve">Principal </w:t>
      </w:r>
      <w:r w:rsidR="00EF2868" w:rsidRPr="00D757EC">
        <w:t>L</w:t>
      </w:r>
      <w:r w:rsidRPr="00D757EC">
        <w:t xml:space="preserve">imit </w:t>
      </w:r>
      <w:r w:rsidR="00EF2868" w:rsidRPr="00D757EC">
        <w:t>C</w:t>
      </w:r>
      <w:r w:rsidRPr="00D757EC">
        <w:t>alculation</w:t>
      </w:r>
      <w:bookmarkEnd w:id="580"/>
      <w:bookmarkEnd w:id="581"/>
      <w:bookmarkEnd w:id="582"/>
      <w:bookmarkEnd w:id="583"/>
      <w:bookmarkEnd w:id="584"/>
      <w:bookmarkEnd w:id="585"/>
    </w:p>
    <w:p w14:paraId="1BA1754B" w14:textId="59A408A7" w:rsidR="00246E65" w:rsidRDefault="00A25383" w:rsidP="001879BA">
      <w:pPr>
        <w:pStyle w:val="BodyText"/>
      </w:pPr>
      <w:r>
        <w:t xml:space="preserve">The </w:t>
      </w:r>
      <w:r w:rsidR="0014490D">
        <w:t>table below</w:t>
      </w:r>
      <w:r>
        <w:t xml:space="preserve"> provides the details of data fields within </w:t>
      </w:r>
      <w:r w:rsidR="00B103B2">
        <w:t xml:space="preserve">the </w:t>
      </w:r>
      <w:r w:rsidR="00EF2868" w:rsidRPr="006761F5">
        <w:t>Principal Limit Calculation</w:t>
      </w:r>
      <w:r w:rsidRPr="006761F5">
        <w:t xml:space="preserve"> section.</w:t>
      </w:r>
      <w:r>
        <w:t xml:space="preserve"> All required fields are denoted by an asterisk.</w:t>
      </w:r>
    </w:p>
    <w:tbl>
      <w:tblPr>
        <w:tblStyle w:val="TableGrid"/>
        <w:tblW w:w="5000" w:type="pct"/>
        <w:tblLook w:val="04A0" w:firstRow="1" w:lastRow="0" w:firstColumn="1" w:lastColumn="0" w:noHBand="0" w:noVBand="1"/>
      </w:tblPr>
      <w:tblGrid>
        <w:gridCol w:w="2708"/>
        <w:gridCol w:w="6642"/>
      </w:tblGrid>
      <w:tr w:rsidR="00246E65" w:rsidRPr="00246E65" w14:paraId="60B0A649" w14:textId="77777777" w:rsidTr="00AE3C42">
        <w:trPr>
          <w:trHeight w:val="300"/>
          <w:tblHeader/>
        </w:trPr>
        <w:tc>
          <w:tcPr>
            <w:tcW w:w="1448" w:type="pct"/>
            <w:shd w:val="clear" w:color="auto" w:fill="B8CCE4" w:themeFill="accent1" w:themeFillTint="66"/>
            <w:hideMark/>
          </w:tcPr>
          <w:p w14:paraId="1C1D7878" w14:textId="77777777" w:rsidR="00246E65" w:rsidRPr="00246E65" w:rsidRDefault="00246E65" w:rsidP="00246E65">
            <w:pPr>
              <w:jc w:val="center"/>
              <w:rPr>
                <w:rFonts w:ascii="Cambria" w:eastAsia="Times New Roman" w:hAnsi="Cambria"/>
                <w:b/>
                <w:bCs/>
                <w:color w:val="000000"/>
              </w:rPr>
            </w:pPr>
            <w:r w:rsidRPr="00246E65">
              <w:rPr>
                <w:rFonts w:ascii="Cambria" w:eastAsia="Times New Roman" w:hAnsi="Cambria"/>
                <w:b/>
                <w:bCs/>
                <w:color w:val="000000"/>
              </w:rPr>
              <w:t>Field</w:t>
            </w:r>
          </w:p>
        </w:tc>
        <w:tc>
          <w:tcPr>
            <w:tcW w:w="3552" w:type="pct"/>
            <w:shd w:val="clear" w:color="auto" w:fill="B8CCE4" w:themeFill="accent1" w:themeFillTint="66"/>
            <w:hideMark/>
          </w:tcPr>
          <w:p w14:paraId="31A34C3E" w14:textId="77777777" w:rsidR="00246E65" w:rsidRPr="00246E65" w:rsidRDefault="00246E65" w:rsidP="00246E65">
            <w:pPr>
              <w:jc w:val="center"/>
              <w:rPr>
                <w:rFonts w:ascii="Cambria" w:eastAsia="Times New Roman" w:hAnsi="Cambria"/>
                <w:b/>
                <w:bCs/>
                <w:color w:val="000000"/>
              </w:rPr>
            </w:pPr>
            <w:r w:rsidRPr="00246E65">
              <w:rPr>
                <w:rFonts w:ascii="Cambria" w:eastAsia="Times New Roman" w:hAnsi="Cambria"/>
                <w:b/>
                <w:bCs/>
                <w:color w:val="000000"/>
              </w:rPr>
              <w:t>Description</w:t>
            </w:r>
          </w:p>
        </w:tc>
      </w:tr>
      <w:tr w:rsidR="00246E65" w:rsidRPr="00246E65" w14:paraId="3CD39EEE" w14:textId="77777777" w:rsidTr="00AE3C42">
        <w:trPr>
          <w:trHeight w:val="510"/>
        </w:trPr>
        <w:tc>
          <w:tcPr>
            <w:tcW w:w="1448" w:type="pct"/>
            <w:hideMark/>
          </w:tcPr>
          <w:p w14:paraId="73E82E76"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Original Principal Limit</w:t>
            </w:r>
          </w:p>
        </w:tc>
        <w:tc>
          <w:tcPr>
            <w:tcW w:w="3552" w:type="pct"/>
            <w:hideMark/>
          </w:tcPr>
          <w:p w14:paraId="2D4B4CF2" w14:textId="35C23629"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 xml:space="preserve">The maximum loan amount for which a borrower is eligible. This field is </w:t>
            </w:r>
            <w:r w:rsidR="00CF7A54">
              <w:rPr>
                <w:rFonts w:ascii="Cambria" w:eastAsia="Times New Roman" w:hAnsi="Cambria"/>
                <w:color w:val="000000"/>
              </w:rPr>
              <w:t>a system generated value</w:t>
            </w:r>
            <w:r w:rsidRPr="00246E65">
              <w:rPr>
                <w:rFonts w:ascii="Cambria" w:eastAsia="Times New Roman" w:hAnsi="Cambria"/>
                <w:color w:val="000000"/>
              </w:rPr>
              <w:t>.</w:t>
            </w:r>
          </w:p>
        </w:tc>
      </w:tr>
      <w:tr w:rsidR="00246E65" w:rsidRPr="00246E65" w14:paraId="78C97BC7" w14:textId="77777777" w:rsidTr="00AE3C42">
        <w:trPr>
          <w:trHeight w:val="510"/>
        </w:trPr>
        <w:tc>
          <w:tcPr>
            <w:tcW w:w="1448" w:type="pct"/>
            <w:hideMark/>
          </w:tcPr>
          <w:p w14:paraId="1D84E116"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IMIP Paid by Lender*</w:t>
            </w:r>
          </w:p>
        </w:tc>
        <w:tc>
          <w:tcPr>
            <w:tcW w:w="3552" w:type="pct"/>
            <w:hideMark/>
          </w:tcPr>
          <w:p w14:paraId="0DBBCD8E"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Initial Mortgage Insurance Premium (IMIP) paid by lender. This is a required field.</w:t>
            </w:r>
          </w:p>
        </w:tc>
      </w:tr>
      <w:tr w:rsidR="00246E65" w:rsidRPr="00246E65" w14:paraId="51B024AB" w14:textId="77777777" w:rsidTr="00AE3C42">
        <w:trPr>
          <w:trHeight w:val="510"/>
        </w:trPr>
        <w:tc>
          <w:tcPr>
            <w:tcW w:w="1448" w:type="pct"/>
            <w:hideMark/>
          </w:tcPr>
          <w:p w14:paraId="649E6E29"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IMIP Paid by Borrower*</w:t>
            </w:r>
          </w:p>
        </w:tc>
        <w:tc>
          <w:tcPr>
            <w:tcW w:w="3552" w:type="pct"/>
            <w:hideMark/>
          </w:tcPr>
          <w:p w14:paraId="2CF51840"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Initial Mortgage Insurance Premium (IMIP) paid by the borrower. This is a required field.</w:t>
            </w:r>
          </w:p>
        </w:tc>
      </w:tr>
      <w:tr w:rsidR="00246E65" w:rsidRPr="00246E65" w14:paraId="3E16853D" w14:textId="77777777" w:rsidTr="00AE3C42">
        <w:trPr>
          <w:trHeight w:val="760"/>
        </w:trPr>
        <w:tc>
          <w:tcPr>
            <w:tcW w:w="1448" w:type="pct"/>
            <w:hideMark/>
          </w:tcPr>
          <w:p w14:paraId="6D7B90A8"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IMIP Financed</w:t>
            </w:r>
          </w:p>
        </w:tc>
        <w:tc>
          <w:tcPr>
            <w:tcW w:w="3552" w:type="pct"/>
            <w:hideMark/>
          </w:tcPr>
          <w:p w14:paraId="38696362"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Initial Mortgage Insurance Premium (IMIP) financed. This is system-generated value, adjusted according to the data entered in fields IMIP Paid by Lender and IMIP Paid By Borrower.</w:t>
            </w:r>
          </w:p>
        </w:tc>
      </w:tr>
      <w:tr w:rsidR="00246E65" w:rsidRPr="00246E65" w14:paraId="1D2D12CA" w14:textId="77777777" w:rsidTr="00AE3C42">
        <w:trPr>
          <w:trHeight w:val="510"/>
        </w:trPr>
        <w:tc>
          <w:tcPr>
            <w:tcW w:w="1448" w:type="pct"/>
            <w:hideMark/>
          </w:tcPr>
          <w:p w14:paraId="01023873"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IMIP Total</w:t>
            </w:r>
          </w:p>
        </w:tc>
        <w:tc>
          <w:tcPr>
            <w:tcW w:w="3552" w:type="pct"/>
            <w:hideMark/>
          </w:tcPr>
          <w:p w14:paraId="4D3C4B99" w14:textId="76A48A26"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 xml:space="preserve">The total IMIP that will be collected once the loan is successfully setup. This </w:t>
            </w:r>
            <w:r w:rsidR="00B103B2">
              <w:rPr>
                <w:rFonts w:ascii="Cambria" w:eastAsia="Times New Roman" w:hAnsi="Cambria"/>
                <w:color w:val="000000"/>
              </w:rPr>
              <w:t>value</w:t>
            </w:r>
            <w:r w:rsidR="00B103B2" w:rsidRPr="00246E65">
              <w:rPr>
                <w:rFonts w:ascii="Cambria" w:eastAsia="Times New Roman" w:hAnsi="Cambria"/>
                <w:color w:val="000000"/>
              </w:rPr>
              <w:t xml:space="preserve"> </w:t>
            </w:r>
            <w:r w:rsidRPr="00246E65">
              <w:rPr>
                <w:rFonts w:ascii="Cambria" w:eastAsia="Times New Roman" w:hAnsi="Cambria"/>
                <w:color w:val="000000"/>
              </w:rPr>
              <w:t>is received from CHUMS.</w:t>
            </w:r>
          </w:p>
        </w:tc>
      </w:tr>
      <w:tr w:rsidR="00246E65" w:rsidRPr="00246E65" w14:paraId="785BB66F" w14:textId="77777777" w:rsidTr="00AE3C42">
        <w:trPr>
          <w:trHeight w:val="510"/>
        </w:trPr>
        <w:tc>
          <w:tcPr>
            <w:tcW w:w="1448" w:type="pct"/>
            <w:hideMark/>
          </w:tcPr>
          <w:p w14:paraId="65368508"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Closing Costs</w:t>
            </w:r>
          </w:p>
        </w:tc>
        <w:tc>
          <w:tcPr>
            <w:tcW w:w="3552" w:type="pct"/>
            <w:hideMark/>
          </w:tcPr>
          <w:p w14:paraId="779A5FD7"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amount of fees and expense incurred by initiation of loan. This is an optional field.</w:t>
            </w:r>
          </w:p>
        </w:tc>
      </w:tr>
      <w:tr w:rsidR="00246E65" w:rsidRPr="00246E65" w14:paraId="7699F2B0" w14:textId="77777777" w:rsidTr="00AE3C42">
        <w:trPr>
          <w:trHeight w:val="510"/>
        </w:trPr>
        <w:tc>
          <w:tcPr>
            <w:tcW w:w="1448" w:type="pct"/>
            <w:hideMark/>
          </w:tcPr>
          <w:p w14:paraId="7172BFED"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Discharge of Liens</w:t>
            </w:r>
          </w:p>
        </w:tc>
        <w:tc>
          <w:tcPr>
            <w:tcW w:w="3552" w:type="pct"/>
            <w:hideMark/>
          </w:tcPr>
          <w:p w14:paraId="5A39CDD3"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Captures the release of financial liability to a debt of record. This is an optional field.</w:t>
            </w:r>
          </w:p>
        </w:tc>
      </w:tr>
      <w:tr w:rsidR="00246E65" w:rsidRPr="00246E65" w14:paraId="137E260D" w14:textId="77777777" w:rsidTr="00AE3C42">
        <w:trPr>
          <w:trHeight w:val="760"/>
        </w:trPr>
        <w:tc>
          <w:tcPr>
            <w:tcW w:w="1448" w:type="pct"/>
            <w:hideMark/>
          </w:tcPr>
          <w:p w14:paraId="0B003E61"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Loan Advance/Other Draws</w:t>
            </w:r>
          </w:p>
        </w:tc>
        <w:tc>
          <w:tcPr>
            <w:tcW w:w="3552" w:type="pct"/>
            <w:hideMark/>
          </w:tcPr>
          <w:p w14:paraId="2365CD35"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Captures the loan advances/other draws taken at closing. This is required only for Modified Term, Modified Tenure, Line of Credit or Lump Sum.</w:t>
            </w:r>
          </w:p>
        </w:tc>
      </w:tr>
      <w:tr w:rsidR="00246E65" w:rsidRPr="00246E65" w14:paraId="7215AEC2" w14:textId="77777777" w:rsidTr="00AE3C42">
        <w:trPr>
          <w:trHeight w:val="510"/>
        </w:trPr>
        <w:tc>
          <w:tcPr>
            <w:tcW w:w="1448" w:type="pct"/>
            <w:hideMark/>
          </w:tcPr>
          <w:p w14:paraId="69867240"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Loan Origination*</w:t>
            </w:r>
          </w:p>
        </w:tc>
        <w:tc>
          <w:tcPr>
            <w:tcW w:w="3552" w:type="pct"/>
            <w:hideMark/>
          </w:tcPr>
          <w:p w14:paraId="65D9DD8F"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This field captures the origination fee charged by the lender. This is a required field.</w:t>
            </w:r>
          </w:p>
        </w:tc>
      </w:tr>
      <w:tr w:rsidR="00246E65" w:rsidRPr="00246E65" w14:paraId="5F77F064" w14:textId="77777777" w:rsidTr="00AE3C42">
        <w:trPr>
          <w:trHeight w:val="760"/>
        </w:trPr>
        <w:tc>
          <w:tcPr>
            <w:tcW w:w="1448" w:type="pct"/>
            <w:hideMark/>
          </w:tcPr>
          <w:p w14:paraId="44DE3353"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Total Loan Balance</w:t>
            </w:r>
          </w:p>
        </w:tc>
        <w:tc>
          <w:tcPr>
            <w:tcW w:w="3552" w:type="pct"/>
            <w:hideMark/>
          </w:tcPr>
          <w:p w14:paraId="1B63D1E5" w14:textId="5B8C5AAA"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This field is calculated by the Servicing Module. Equals the sum of IMIP Total + Closing Costs + Discharge of Liens + Loan Advance/Other Draws + Loan Origination fee.</w:t>
            </w:r>
          </w:p>
        </w:tc>
      </w:tr>
      <w:tr w:rsidR="00246E65" w:rsidRPr="00246E65" w14:paraId="185ACF66" w14:textId="77777777" w:rsidTr="00AE3C42">
        <w:trPr>
          <w:trHeight w:val="760"/>
        </w:trPr>
        <w:tc>
          <w:tcPr>
            <w:tcW w:w="1448" w:type="pct"/>
            <w:hideMark/>
          </w:tcPr>
          <w:p w14:paraId="75AE1B07"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Service Fee Set Aside</w:t>
            </w:r>
          </w:p>
        </w:tc>
        <w:tc>
          <w:tcPr>
            <w:tcW w:w="3552" w:type="pct"/>
            <w:hideMark/>
          </w:tcPr>
          <w:p w14:paraId="334FD2E8" w14:textId="0DDE8048"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This field is calculated by the Servicing Module and is the amount of funds set aside from the initial/net principal limit for payment of future monthly servicing fees.</w:t>
            </w:r>
          </w:p>
        </w:tc>
      </w:tr>
      <w:tr w:rsidR="00246E65" w:rsidRPr="00246E65" w14:paraId="5A79995E" w14:textId="77777777" w:rsidTr="00AE3C42">
        <w:trPr>
          <w:trHeight w:val="510"/>
        </w:trPr>
        <w:tc>
          <w:tcPr>
            <w:tcW w:w="1448" w:type="pct"/>
            <w:hideMark/>
          </w:tcPr>
          <w:p w14:paraId="6ED3299C"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Repair Set Aside</w:t>
            </w:r>
          </w:p>
        </w:tc>
        <w:tc>
          <w:tcPr>
            <w:tcW w:w="3552" w:type="pct"/>
            <w:hideMark/>
          </w:tcPr>
          <w:p w14:paraId="35F0304C"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amount of money set aside to cover home repairs needed from the initial/net principal limit. This is an optional field.</w:t>
            </w:r>
          </w:p>
        </w:tc>
      </w:tr>
      <w:tr w:rsidR="00246E65" w:rsidRPr="00246E65" w14:paraId="0FF48082" w14:textId="77777777" w:rsidTr="00AE3C42">
        <w:trPr>
          <w:trHeight w:val="510"/>
        </w:trPr>
        <w:tc>
          <w:tcPr>
            <w:tcW w:w="1448" w:type="pct"/>
            <w:hideMark/>
          </w:tcPr>
          <w:p w14:paraId="05FD891D"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First Year Set Aside</w:t>
            </w:r>
          </w:p>
        </w:tc>
        <w:tc>
          <w:tcPr>
            <w:tcW w:w="3552" w:type="pct"/>
            <w:hideMark/>
          </w:tcPr>
          <w:p w14:paraId="6A81C878"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amount of money set aside to cover property charges from the initial/net principal limit. This is an optional field.</w:t>
            </w:r>
          </w:p>
        </w:tc>
      </w:tr>
      <w:tr w:rsidR="00246E65" w:rsidRPr="00246E65" w14:paraId="45A83F15" w14:textId="77777777" w:rsidTr="00AE3C42">
        <w:trPr>
          <w:trHeight w:val="760"/>
        </w:trPr>
        <w:tc>
          <w:tcPr>
            <w:tcW w:w="1448" w:type="pct"/>
            <w:hideMark/>
          </w:tcPr>
          <w:p w14:paraId="31F2B7B2"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Credit Line Set Aside</w:t>
            </w:r>
          </w:p>
        </w:tc>
        <w:tc>
          <w:tcPr>
            <w:tcW w:w="3552" w:type="pct"/>
            <w:hideMark/>
          </w:tcPr>
          <w:p w14:paraId="477DF18B"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line of credit amount for modified term and modified tenure pay plans. This is required only for modified term and modified tenure pay plans.</w:t>
            </w:r>
          </w:p>
        </w:tc>
      </w:tr>
      <w:tr w:rsidR="00246E65" w:rsidRPr="00246E65" w14:paraId="359B3E6B" w14:textId="77777777" w:rsidTr="00AE3C42">
        <w:trPr>
          <w:trHeight w:val="510"/>
        </w:trPr>
        <w:tc>
          <w:tcPr>
            <w:tcW w:w="1448" w:type="pct"/>
            <w:hideMark/>
          </w:tcPr>
          <w:p w14:paraId="6288DD72"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Life Expectancy Set Aside</w:t>
            </w:r>
          </w:p>
        </w:tc>
        <w:tc>
          <w:tcPr>
            <w:tcW w:w="3552" w:type="pct"/>
            <w:hideMark/>
          </w:tcPr>
          <w:p w14:paraId="37A44FEE"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amount of money set aside to cover property insurance, taxes and borrower paid charges. This field is received from CHUMS.</w:t>
            </w:r>
          </w:p>
        </w:tc>
      </w:tr>
      <w:tr w:rsidR="00246E65" w:rsidRPr="00246E65" w14:paraId="0F323B5F" w14:textId="77777777" w:rsidTr="00AE3C42">
        <w:trPr>
          <w:trHeight w:val="510"/>
        </w:trPr>
        <w:tc>
          <w:tcPr>
            <w:tcW w:w="1448" w:type="pct"/>
            <w:hideMark/>
          </w:tcPr>
          <w:p w14:paraId="1FB66A5C"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Net Principal Limit</w:t>
            </w:r>
          </w:p>
        </w:tc>
        <w:tc>
          <w:tcPr>
            <w:tcW w:w="3552" w:type="pct"/>
            <w:hideMark/>
          </w:tcPr>
          <w:p w14:paraId="341B1CF2" w14:textId="7DB7F62E"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This field is calculated by the Servicing Module and identifies the principal limit available for borrower.</w:t>
            </w:r>
          </w:p>
        </w:tc>
      </w:tr>
      <w:tr w:rsidR="00246E65" w:rsidRPr="00246E65" w14:paraId="489E4D70" w14:textId="77777777" w:rsidTr="00AE3C42">
        <w:trPr>
          <w:trHeight w:val="510"/>
        </w:trPr>
        <w:tc>
          <w:tcPr>
            <w:tcW w:w="1448" w:type="pct"/>
            <w:hideMark/>
          </w:tcPr>
          <w:p w14:paraId="151C5B9E"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Repair Admin Fee</w:t>
            </w:r>
          </w:p>
        </w:tc>
        <w:tc>
          <w:tcPr>
            <w:tcW w:w="3552" w:type="pct"/>
            <w:hideMark/>
          </w:tcPr>
          <w:p w14:paraId="7BF38766" w14:textId="77777777" w:rsidR="00246E65" w:rsidRPr="00246E65" w:rsidRDefault="00246E65" w:rsidP="00246E65">
            <w:pPr>
              <w:jc w:val="both"/>
              <w:rPr>
                <w:rFonts w:ascii="Cambria" w:eastAsia="Times New Roman" w:hAnsi="Cambria"/>
                <w:color w:val="000000"/>
              </w:rPr>
            </w:pPr>
            <w:r w:rsidRPr="00246E65">
              <w:rPr>
                <w:rFonts w:ascii="Cambria" w:eastAsia="Times New Roman" w:hAnsi="Cambria"/>
                <w:color w:val="000000"/>
              </w:rPr>
              <w:t>The repair admin fee when amount is set aside for repairs during loan setup. This is required only if data field Repair Set Aside is &gt; $0.00.</w:t>
            </w:r>
          </w:p>
        </w:tc>
      </w:tr>
      <w:tr w:rsidR="00246E65" w:rsidRPr="00246E65" w14:paraId="515DEE96" w14:textId="77777777" w:rsidTr="00AE3C42">
        <w:trPr>
          <w:trHeight w:val="760"/>
        </w:trPr>
        <w:tc>
          <w:tcPr>
            <w:tcW w:w="1448" w:type="pct"/>
            <w:hideMark/>
          </w:tcPr>
          <w:p w14:paraId="7C0DA56A" w14:textId="77777777" w:rsidR="00246E65" w:rsidRPr="00246E65" w:rsidRDefault="00246E65" w:rsidP="00246E65">
            <w:pPr>
              <w:rPr>
                <w:rFonts w:ascii="Cambria" w:eastAsia="Times New Roman" w:hAnsi="Cambria"/>
                <w:b/>
                <w:bCs/>
                <w:color w:val="000000"/>
              </w:rPr>
            </w:pPr>
            <w:r w:rsidRPr="00246E65">
              <w:rPr>
                <w:rFonts w:ascii="Cambria" w:eastAsia="Times New Roman" w:hAnsi="Cambria"/>
                <w:b/>
                <w:bCs/>
                <w:color w:val="000000"/>
              </w:rPr>
              <w:t>Net Available (First Yr.)</w:t>
            </w:r>
          </w:p>
        </w:tc>
        <w:tc>
          <w:tcPr>
            <w:tcW w:w="3552" w:type="pct"/>
            <w:hideMark/>
          </w:tcPr>
          <w:p w14:paraId="328FCAA5" w14:textId="20089ED9" w:rsidR="00246E65" w:rsidRPr="00246E65" w:rsidRDefault="00812425" w:rsidP="00246E65">
            <w:pPr>
              <w:jc w:val="both"/>
              <w:rPr>
                <w:rFonts w:ascii="Cambria" w:eastAsia="Times New Roman" w:hAnsi="Cambria"/>
                <w:color w:val="000000"/>
              </w:rPr>
            </w:pPr>
            <w:r w:rsidRPr="00812425">
              <w:rPr>
                <w:rFonts w:ascii="Cambria" w:eastAsia="Times New Roman" w:hAnsi="Cambria"/>
                <w:color w:val="000000"/>
              </w:rPr>
              <w:t>This field is calculated by the Servicing Module and identifies the principal limit available for borrower in the first year when the loan has an IDL.</w:t>
            </w:r>
          </w:p>
        </w:tc>
      </w:tr>
    </w:tbl>
    <w:p w14:paraId="47F18AC1" w14:textId="33CD2EBB" w:rsidR="00E72F20" w:rsidRDefault="001B75CB" w:rsidP="001879BA">
      <w:pPr>
        <w:pStyle w:val="TableCaption"/>
      </w:pPr>
      <w:bookmarkStart w:id="586" w:name="_Toc90643766"/>
      <w:bookmarkStart w:id="587" w:name="_Toc230163748"/>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8</w:t>
      </w:r>
      <w:r w:rsidR="00764635">
        <w:rPr>
          <w:noProof/>
        </w:rPr>
        <w:fldChar w:fldCharType="end"/>
      </w:r>
      <w:r w:rsidR="007808B2" w:rsidRPr="003441C5">
        <w:rPr>
          <w:noProof/>
        </w:rPr>
        <w:t xml:space="preserve">: </w:t>
      </w:r>
      <w:r w:rsidR="00697C3F">
        <w:rPr>
          <w:noProof/>
        </w:rPr>
        <w:t>D</w:t>
      </w:r>
      <w:r w:rsidR="00075F05" w:rsidRPr="003441C5">
        <w:rPr>
          <w:noProof/>
        </w:rPr>
        <w:t xml:space="preserve">ata </w:t>
      </w:r>
      <w:r w:rsidR="00697C3F">
        <w:rPr>
          <w:noProof/>
        </w:rPr>
        <w:t>F</w:t>
      </w:r>
      <w:r w:rsidR="00075F05" w:rsidRPr="003441C5">
        <w:rPr>
          <w:noProof/>
        </w:rPr>
        <w:t xml:space="preserve">ields </w:t>
      </w:r>
      <w:r w:rsidR="00697C3F">
        <w:rPr>
          <w:noProof/>
        </w:rPr>
        <w:t xml:space="preserve">- </w:t>
      </w:r>
      <w:r w:rsidR="000837C6" w:rsidRPr="003441C5">
        <w:t>Principal Limit C</w:t>
      </w:r>
      <w:r w:rsidR="007808B2" w:rsidRPr="003441C5">
        <w:t xml:space="preserve">alculation </w:t>
      </w:r>
      <w:r w:rsidR="00697C3F">
        <w:t>S</w:t>
      </w:r>
      <w:r w:rsidR="00075F05" w:rsidRPr="003441C5">
        <w:t>ection</w:t>
      </w:r>
      <w:bookmarkEnd w:id="586"/>
      <w:bookmarkEnd w:id="587"/>
    </w:p>
    <w:p w14:paraId="7B93F957" w14:textId="164A9F85" w:rsidR="009E22E7" w:rsidRDefault="009E22E7" w:rsidP="003B564C">
      <w:pPr>
        <w:pStyle w:val="Heading4"/>
      </w:pPr>
      <w:bookmarkStart w:id="588" w:name="_Toc11334578"/>
      <w:bookmarkStart w:id="589" w:name="_Toc74051795"/>
      <w:bookmarkStart w:id="590" w:name="_Toc90643180"/>
      <w:bookmarkStart w:id="591" w:name="_Toc230163071"/>
      <w:r>
        <w:t>Life Expectancy Set Aside (LESA)</w:t>
      </w:r>
      <w:bookmarkEnd w:id="588"/>
      <w:bookmarkEnd w:id="589"/>
      <w:bookmarkEnd w:id="590"/>
      <w:bookmarkEnd w:id="591"/>
    </w:p>
    <w:p w14:paraId="00024D44" w14:textId="06CAC902" w:rsidR="009E22E7" w:rsidRDefault="009E22E7" w:rsidP="009E22E7">
      <w:pPr>
        <w:pStyle w:val="BodyText"/>
      </w:pPr>
      <w:r>
        <w:t>The table below provides the details of data fields within Life Expectancy Set Aside (LESA) section.</w:t>
      </w:r>
    </w:p>
    <w:tbl>
      <w:tblPr>
        <w:tblStyle w:val="TableGrid"/>
        <w:tblW w:w="5000" w:type="pct"/>
        <w:tblLook w:val="04A0" w:firstRow="1" w:lastRow="0" w:firstColumn="1" w:lastColumn="0" w:noHBand="0" w:noVBand="1"/>
      </w:tblPr>
      <w:tblGrid>
        <w:gridCol w:w="2680"/>
        <w:gridCol w:w="6670"/>
      </w:tblGrid>
      <w:tr w:rsidR="00AE3C42" w:rsidRPr="00AE3C42" w14:paraId="07DAB024" w14:textId="77777777" w:rsidTr="008F236F">
        <w:trPr>
          <w:trHeight w:val="70"/>
          <w:tblHeader/>
        </w:trPr>
        <w:tc>
          <w:tcPr>
            <w:tcW w:w="1433" w:type="pct"/>
            <w:shd w:val="clear" w:color="auto" w:fill="B8CCE4" w:themeFill="accent1" w:themeFillTint="66"/>
          </w:tcPr>
          <w:p w14:paraId="4E523620" w14:textId="1637B5AF" w:rsidR="00AE3C42" w:rsidRPr="00AE3C42" w:rsidRDefault="00AE3C42" w:rsidP="00AE3C42">
            <w:pPr>
              <w:pStyle w:val="Tableheader"/>
            </w:pPr>
            <w:r w:rsidRPr="00AE3C42">
              <w:t>Field</w:t>
            </w:r>
          </w:p>
        </w:tc>
        <w:tc>
          <w:tcPr>
            <w:tcW w:w="3567" w:type="pct"/>
            <w:shd w:val="clear" w:color="auto" w:fill="B8CCE4" w:themeFill="accent1" w:themeFillTint="66"/>
          </w:tcPr>
          <w:p w14:paraId="42F338E6" w14:textId="7241B384" w:rsidR="00AE3C42" w:rsidRPr="00AE3C42" w:rsidRDefault="00AE3C42" w:rsidP="00AE3C42">
            <w:pPr>
              <w:pStyle w:val="Tableheader"/>
            </w:pPr>
            <w:r w:rsidRPr="00AE3C42">
              <w:t>Description</w:t>
            </w:r>
          </w:p>
        </w:tc>
      </w:tr>
      <w:tr w:rsidR="00AE3C42" w:rsidRPr="003441C5" w14:paraId="50DEE9E9" w14:textId="77777777" w:rsidTr="00AE3C42">
        <w:tc>
          <w:tcPr>
            <w:tcW w:w="1433" w:type="pct"/>
          </w:tcPr>
          <w:p w14:paraId="593065AC" w14:textId="41CC5EA5" w:rsidR="00AE3C42" w:rsidRDefault="00AE3C42" w:rsidP="00AE3C42">
            <w:pPr>
              <w:pStyle w:val="TableColumnSubheading"/>
            </w:pPr>
            <w:r>
              <w:t>Life Expectancy Type</w:t>
            </w:r>
          </w:p>
        </w:tc>
        <w:tc>
          <w:tcPr>
            <w:tcW w:w="3567" w:type="pct"/>
          </w:tcPr>
          <w:p w14:paraId="5857B968" w14:textId="77777777" w:rsidR="00AE3C42" w:rsidRDefault="00AE3C42" w:rsidP="00AE3C42">
            <w:pPr>
              <w:pStyle w:val="TableText"/>
              <w:jc w:val="both"/>
            </w:pPr>
            <w:r>
              <w:t>The LESA type is received from CHUMS. The different LESA types are:</w:t>
            </w:r>
          </w:p>
          <w:p w14:paraId="38709FFA" w14:textId="77777777" w:rsidR="00AE3C42" w:rsidRDefault="00AE3C42" w:rsidP="006C3C3F">
            <w:pPr>
              <w:pStyle w:val="TableText"/>
              <w:numPr>
                <w:ilvl w:val="0"/>
                <w:numId w:val="53"/>
              </w:numPr>
              <w:jc w:val="both"/>
            </w:pPr>
            <w:r>
              <w:t>Fully Funded</w:t>
            </w:r>
          </w:p>
          <w:p w14:paraId="53B60173" w14:textId="77777777" w:rsidR="00AE3C42" w:rsidRDefault="00AE3C42" w:rsidP="006C3C3F">
            <w:pPr>
              <w:pStyle w:val="TableText"/>
              <w:numPr>
                <w:ilvl w:val="0"/>
                <w:numId w:val="53"/>
              </w:numPr>
              <w:jc w:val="both"/>
            </w:pPr>
            <w:r>
              <w:t>Partially Funded</w:t>
            </w:r>
          </w:p>
          <w:p w14:paraId="64EC9E65" w14:textId="77777777" w:rsidR="00AE3C42" w:rsidRDefault="00AE3C42" w:rsidP="006C3C3F">
            <w:pPr>
              <w:pStyle w:val="TableText"/>
              <w:numPr>
                <w:ilvl w:val="0"/>
                <w:numId w:val="53"/>
              </w:numPr>
              <w:jc w:val="both"/>
            </w:pPr>
            <w:r>
              <w:t xml:space="preserve">Voluntary </w:t>
            </w:r>
          </w:p>
          <w:p w14:paraId="30B9542C" w14:textId="64856CDE" w:rsidR="00AE3C42" w:rsidRDefault="00AE3C42" w:rsidP="006C3C3F">
            <w:pPr>
              <w:pStyle w:val="TableText"/>
              <w:numPr>
                <w:ilvl w:val="0"/>
                <w:numId w:val="53"/>
              </w:numPr>
              <w:jc w:val="both"/>
            </w:pPr>
            <w:r>
              <w:t>Not Required</w:t>
            </w:r>
          </w:p>
        </w:tc>
      </w:tr>
      <w:tr w:rsidR="00AE3C42" w:rsidRPr="003441C5" w14:paraId="54DCA4E5" w14:textId="77777777" w:rsidTr="00AE3C42">
        <w:tc>
          <w:tcPr>
            <w:tcW w:w="1433" w:type="pct"/>
          </w:tcPr>
          <w:p w14:paraId="6BA40DB9" w14:textId="3528072C" w:rsidR="00AE3C42" w:rsidRPr="003441C5" w:rsidRDefault="00AE3C42" w:rsidP="00AE3C42">
            <w:pPr>
              <w:pStyle w:val="TableColumnSubheading"/>
            </w:pPr>
            <w:r>
              <w:t xml:space="preserve">Semi -Annual Payment </w:t>
            </w:r>
          </w:p>
        </w:tc>
        <w:tc>
          <w:tcPr>
            <w:tcW w:w="3567" w:type="pct"/>
          </w:tcPr>
          <w:p w14:paraId="0FAF5856" w14:textId="74B3A809" w:rsidR="00AE3C42" w:rsidRPr="003441C5" w:rsidRDefault="00AE3C42" w:rsidP="00AE3C42">
            <w:pPr>
              <w:pStyle w:val="TableText"/>
              <w:jc w:val="both"/>
            </w:pPr>
            <w:r>
              <w:t xml:space="preserve">The semi-annual </w:t>
            </w:r>
            <w:r w:rsidRPr="003441C5">
              <w:t xml:space="preserve">payment </w:t>
            </w:r>
            <w:r>
              <w:t xml:space="preserve">is the </w:t>
            </w:r>
            <w:r w:rsidRPr="003441C5">
              <w:t xml:space="preserve">amount scheduled to be made </w:t>
            </w:r>
            <w:r>
              <w:t>to the Borrower once the case is Assigned.</w:t>
            </w:r>
            <w:r w:rsidRPr="003441C5">
              <w:t xml:space="preserve"> This is required </w:t>
            </w:r>
            <w:r>
              <w:t>for</w:t>
            </w:r>
            <w:r w:rsidRPr="003441C5">
              <w:t xml:space="preserve"> </w:t>
            </w:r>
            <w:r>
              <w:t>Partially Funded LESA Type loans only.</w:t>
            </w:r>
          </w:p>
        </w:tc>
      </w:tr>
    </w:tbl>
    <w:p w14:paraId="70981AD7" w14:textId="0F57ABD5" w:rsidR="009E22E7" w:rsidRPr="009E22E7" w:rsidRDefault="00F27955" w:rsidP="00732FD1">
      <w:pPr>
        <w:pStyle w:val="TableCaption"/>
      </w:pPr>
      <w:bookmarkStart w:id="592" w:name="_Toc90643767"/>
      <w:bookmarkStart w:id="593" w:name="_Toc230163749"/>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9</w:t>
      </w:r>
      <w:r w:rsidR="00764635">
        <w:rPr>
          <w:noProof/>
        </w:rPr>
        <w:fldChar w:fldCharType="end"/>
      </w:r>
      <w:r w:rsidRPr="003441C5">
        <w:rPr>
          <w:noProof/>
        </w:rPr>
        <w:t xml:space="preserve">: </w:t>
      </w:r>
      <w:r w:rsidR="00171F82">
        <w:rPr>
          <w:noProof/>
        </w:rPr>
        <w:t>D</w:t>
      </w:r>
      <w:r w:rsidR="00171F82" w:rsidRPr="003441C5">
        <w:rPr>
          <w:noProof/>
        </w:rPr>
        <w:t xml:space="preserve">ata </w:t>
      </w:r>
      <w:r w:rsidR="00171F82">
        <w:rPr>
          <w:noProof/>
        </w:rPr>
        <w:t>F</w:t>
      </w:r>
      <w:r w:rsidR="00171F82" w:rsidRPr="003441C5">
        <w:rPr>
          <w:noProof/>
        </w:rPr>
        <w:t xml:space="preserve">ields </w:t>
      </w:r>
      <w:r w:rsidR="00171F82">
        <w:rPr>
          <w:noProof/>
        </w:rPr>
        <w:t xml:space="preserve">– </w:t>
      </w:r>
      <w:r w:rsidR="00171F82">
        <w:t>Life Expectancy Set Aside (LESA)</w:t>
      </w:r>
      <w:r w:rsidR="00171F82" w:rsidRPr="003441C5">
        <w:t xml:space="preserve"> </w:t>
      </w:r>
      <w:r w:rsidR="00171F82">
        <w:t>S</w:t>
      </w:r>
      <w:r w:rsidR="00171F82" w:rsidRPr="003441C5">
        <w:t>ection</w:t>
      </w:r>
      <w:bookmarkEnd w:id="592"/>
      <w:bookmarkEnd w:id="593"/>
    </w:p>
    <w:p w14:paraId="6BB64B0D" w14:textId="77777777" w:rsidR="00ED335D" w:rsidRDefault="00ED335D" w:rsidP="00ED335D">
      <w:pPr>
        <w:pStyle w:val="BodyText"/>
      </w:pPr>
      <w:bookmarkStart w:id="594" w:name="_Toc11334579"/>
      <w:bookmarkStart w:id="595" w:name="_Toc74051796"/>
      <w:bookmarkStart w:id="596" w:name="_Toc90643181"/>
      <w:bookmarkStart w:id="597" w:name="_Ref314045071"/>
      <w:bookmarkStart w:id="598" w:name="_Toc314660641"/>
      <w:bookmarkStart w:id="599" w:name="_Toc315633779"/>
    </w:p>
    <w:p w14:paraId="1864DF6A" w14:textId="2D568843" w:rsidR="00E72F20" w:rsidRPr="00B72420" w:rsidRDefault="00274A40" w:rsidP="00F874DE">
      <w:pPr>
        <w:pStyle w:val="Heading2"/>
        <w:jc w:val="both"/>
      </w:pPr>
      <w:bookmarkStart w:id="600" w:name="_Toc230163072"/>
      <w:r>
        <w:t xml:space="preserve">Loan Setup: </w:t>
      </w:r>
      <w:r w:rsidR="00FC5AD3">
        <w:t>Business to Government (</w:t>
      </w:r>
      <w:r w:rsidR="00F44449">
        <w:t>B2G</w:t>
      </w:r>
      <w:r w:rsidR="00FC5AD3">
        <w:t>)</w:t>
      </w:r>
      <w:bookmarkEnd w:id="600"/>
      <w:r w:rsidR="00F44449">
        <w:t xml:space="preserve"> </w:t>
      </w:r>
      <w:bookmarkEnd w:id="594"/>
      <w:bookmarkEnd w:id="595"/>
      <w:bookmarkEnd w:id="596"/>
      <w:bookmarkEnd w:id="597"/>
      <w:bookmarkEnd w:id="598"/>
      <w:bookmarkEnd w:id="599"/>
    </w:p>
    <w:p w14:paraId="70DB9C0E" w14:textId="2E7F81F1" w:rsidR="00E72F20" w:rsidRDefault="001C76F8" w:rsidP="001879BA">
      <w:pPr>
        <w:pStyle w:val="BodyText"/>
      </w:pPr>
      <w:r>
        <w:t>T</w:t>
      </w:r>
      <w:r w:rsidR="005D0319">
        <w:t xml:space="preserve">he </w:t>
      </w:r>
      <w:r w:rsidR="008D1401">
        <w:t>lender/servicer</w:t>
      </w:r>
      <w:r w:rsidR="00E72F20">
        <w:t xml:space="preserve"> </w:t>
      </w:r>
      <w:r>
        <w:t xml:space="preserve">has an ability to upload </w:t>
      </w:r>
      <w:r w:rsidR="001921C4">
        <w:t>HECM Case</w:t>
      </w:r>
      <w:r>
        <w:t xml:space="preserve"> data to the S</w:t>
      </w:r>
      <w:r w:rsidR="00DF1BE5">
        <w:t>ervicing Module</w:t>
      </w:r>
      <w:r w:rsidR="00E72F20">
        <w:t xml:space="preserve"> using </w:t>
      </w:r>
      <w:r w:rsidR="0069180E">
        <w:t xml:space="preserve">different </w:t>
      </w:r>
      <w:r w:rsidR="001D3E4E">
        <w:t>B2G</w:t>
      </w:r>
      <w:r w:rsidR="005D0319">
        <w:t xml:space="preserve"> </w:t>
      </w:r>
      <w:r w:rsidR="003B01CA">
        <w:t xml:space="preserve">interface files. The </w:t>
      </w:r>
      <w:r w:rsidR="0014490D">
        <w:t>table below</w:t>
      </w:r>
      <w:r w:rsidR="003B01CA">
        <w:t xml:space="preserve"> provides a brief description of the files.</w:t>
      </w:r>
      <w:r w:rsidR="009546E0">
        <w:t xml:space="preserve"> </w:t>
      </w:r>
      <w:r w:rsidR="004E2592" w:rsidRPr="004E2592">
        <w:t>For additional technical guidance, refer to current version of</w:t>
      </w:r>
      <w:r w:rsidR="004E2592">
        <w:t xml:space="preserve"> the </w:t>
      </w:r>
      <w:r w:rsidR="004E2592" w:rsidRPr="004E2592">
        <w:t>B2G File Format and Layout Document</w:t>
      </w:r>
      <w:r w:rsidR="009546E0">
        <w:t>.</w:t>
      </w:r>
      <w:r w:rsidR="00FC5AD3">
        <w:t xml:space="preserve"> Available at </w:t>
      </w:r>
      <w:hyperlink r:id="rId67" w:history="1">
        <w:r w:rsidR="00FC5AD3">
          <w:rPr>
            <w:rStyle w:val="Hyperlink"/>
            <w:rFonts w:eastAsiaTheme="majorEastAsia"/>
          </w:rPr>
          <w:t>FHA HERMIT | HUD.gov / U.S. Department of Housing and Urban Development (HUD)</w:t>
        </w:r>
      </w:hyperlink>
      <w:r w:rsidR="00FC5AD3">
        <w:t>.</w:t>
      </w:r>
    </w:p>
    <w:tbl>
      <w:tblPr>
        <w:tblStyle w:val="TableGrid"/>
        <w:tblW w:w="5000" w:type="pct"/>
        <w:tblLook w:val="04A0" w:firstRow="1" w:lastRow="0" w:firstColumn="1" w:lastColumn="0" w:noHBand="0" w:noVBand="1"/>
      </w:tblPr>
      <w:tblGrid>
        <w:gridCol w:w="2685"/>
        <w:gridCol w:w="6665"/>
      </w:tblGrid>
      <w:tr w:rsidR="003B7234" w:rsidRPr="003441C5" w14:paraId="08EBD0B6" w14:textId="77777777" w:rsidTr="00AE3C42">
        <w:trPr>
          <w:tblHeader/>
        </w:trPr>
        <w:tc>
          <w:tcPr>
            <w:tcW w:w="1436" w:type="pct"/>
            <w:shd w:val="clear" w:color="auto" w:fill="B8CCE4" w:themeFill="accent1" w:themeFillTint="66"/>
          </w:tcPr>
          <w:p w14:paraId="33FEA7EB" w14:textId="77777777" w:rsidR="003B7234" w:rsidRPr="003441C5" w:rsidRDefault="003B7234" w:rsidP="000E443B">
            <w:pPr>
              <w:pStyle w:val="Tableheader"/>
            </w:pPr>
            <w:r w:rsidRPr="003441C5">
              <w:t>Field</w:t>
            </w:r>
          </w:p>
        </w:tc>
        <w:tc>
          <w:tcPr>
            <w:tcW w:w="3564" w:type="pct"/>
            <w:shd w:val="clear" w:color="auto" w:fill="B8CCE4" w:themeFill="accent1" w:themeFillTint="66"/>
          </w:tcPr>
          <w:p w14:paraId="4B7CAC53" w14:textId="77777777" w:rsidR="003B7234" w:rsidRPr="003441C5" w:rsidRDefault="003B7234" w:rsidP="000E443B">
            <w:pPr>
              <w:pStyle w:val="Tableheader"/>
            </w:pPr>
            <w:r w:rsidRPr="003441C5">
              <w:t>Description</w:t>
            </w:r>
          </w:p>
        </w:tc>
      </w:tr>
      <w:tr w:rsidR="00302DD0" w:rsidRPr="003441C5" w14:paraId="2571568F" w14:textId="77777777" w:rsidTr="00AE3C42">
        <w:tc>
          <w:tcPr>
            <w:tcW w:w="1436" w:type="pct"/>
          </w:tcPr>
          <w:p w14:paraId="59B28073" w14:textId="512FD5B1" w:rsidR="00302DD0" w:rsidRPr="003441C5" w:rsidRDefault="00302DD0" w:rsidP="00B34BB0">
            <w:pPr>
              <w:pStyle w:val="TableColumnSubheading"/>
            </w:pPr>
            <w:r w:rsidRPr="003441C5">
              <w:t>Loan Setup Import</w:t>
            </w:r>
            <w:r w:rsidR="003C4C9C">
              <w:fldChar w:fldCharType="begin"/>
            </w:r>
            <w:r w:rsidR="003C4C9C">
              <w:instrText xml:space="preserve"> XE "</w:instrText>
            </w:r>
            <w:r w:rsidR="003C4C9C" w:rsidRPr="00041B1D">
              <w:instrText>Loan Setup Import</w:instrText>
            </w:r>
            <w:r w:rsidR="003C4C9C">
              <w:instrText xml:space="preserve">" </w:instrText>
            </w:r>
            <w:r w:rsidR="003C4C9C">
              <w:fldChar w:fldCharType="end"/>
            </w:r>
          </w:p>
        </w:tc>
        <w:tc>
          <w:tcPr>
            <w:tcW w:w="3564" w:type="pct"/>
          </w:tcPr>
          <w:p w14:paraId="2FF6ADAB" w14:textId="6D500086" w:rsidR="00302DD0" w:rsidRPr="003441C5" w:rsidRDefault="00302DD0" w:rsidP="00F874DE">
            <w:pPr>
              <w:pStyle w:val="TableText"/>
              <w:jc w:val="both"/>
            </w:pPr>
            <w:r w:rsidRPr="003441C5">
              <w:t xml:space="preserve">Enables </w:t>
            </w:r>
            <w:r w:rsidR="004E2592">
              <w:t>lenders/servicers</w:t>
            </w:r>
            <w:r w:rsidRPr="003441C5">
              <w:t xml:space="preserve"> to </w:t>
            </w:r>
            <w:r w:rsidR="0092615F" w:rsidRPr="003441C5">
              <w:t>setup</w:t>
            </w:r>
            <w:r w:rsidRPr="003441C5">
              <w:t xml:space="preserve"> </w:t>
            </w:r>
            <w:r w:rsidR="003B01CA" w:rsidRPr="003441C5">
              <w:t>one or multiple loans in the Servicing Module</w:t>
            </w:r>
            <w:r w:rsidRPr="003441C5">
              <w:t xml:space="preserve">. </w:t>
            </w:r>
          </w:p>
        </w:tc>
      </w:tr>
      <w:tr w:rsidR="00302DD0" w:rsidRPr="003441C5" w14:paraId="21451424" w14:textId="77777777" w:rsidTr="00AE3C42">
        <w:tc>
          <w:tcPr>
            <w:tcW w:w="1436" w:type="pct"/>
          </w:tcPr>
          <w:p w14:paraId="081272D6" w14:textId="06B52B90" w:rsidR="00302DD0" w:rsidRPr="003441C5" w:rsidRDefault="00302DD0" w:rsidP="00B34BB0">
            <w:pPr>
              <w:pStyle w:val="TableColumnSubheading"/>
            </w:pPr>
            <w:r w:rsidRPr="003441C5">
              <w:t>Servicer Transfer Import</w:t>
            </w:r>
            <w:r w:rsidR="003C4C9C">
              <w:fldChar w:fldCharType="begin"/>
            </w:r>
            <w:r w:rsidR="003C4C9C">
              <w:instrText xml:space="preserve"> XE "</w:instrText>
            </w:r>
            <w:r w:rsidR="003C4C9C" w:rsidRPr="00041B1D">
              <w:instrText>Servicer Transfer Import</w:instrText>
            </w:r>
            <w:r w:rsidR="003C4C9C">
              <w:instrText xml:space="preserve">" </w:instrText>
            </w:r>
            <w:r w:rsidR="003C4C9C">
              <w:fldChar w:fldCharType="end"/>
            </w:r>
          </w:p>
        </w:tc>
        <w:tc>
          <w:tcPr>
            <w:tcW w:w="3564" w:type="pct"/>
          </w:tcPr>
          <w:p w14:paraId="46CC28C6" w14:textId="49BF331E" w:rsidR="00302DD0" w:rsidRPr="003441C5" w:rsidRDefault="00302DD0" w:rsidP="001921C4">
            <w:pPr>
              <w:pStyle w:val="TableText"/>
              <w:jc w:val="both"/>
            </w:pPr>
            <w:r w:rsidRPr="003441C5">
              <w:t xml:space="preserve">Enables </w:t>
            </w:r>
            <w:r w:rsidR="004E2592">
              <w:t>lenders/servicers</w:t>
            </w:r>
            <w:r w:rsidRPr="003441C5">
              <w:t xml:space="preserve"> to record the transfer of</w:t>
            </w:r>
            <w:r w:rsidR="003B01CA" w:rsidRPr="003441C5">
              <w:t xml:space="preserve"> servicers on </w:t>
            </w:r>
            <w:r w:rsidR="001921C4">
              <w:t>HECM Case</w:t>
            </w:r>
            <w:r w:rsidR="003B01CA" w:rsidRPr="003441C5">
              <w:t>s</w:t>
            </w:r>
            <w:r w:rsidRPr="003441C5">
              <w:t xml:space="preserve"> in </w:t>
            </w:r>
            <w:r w:rsidR="00DF1BE5" w:rsidRPr="003441C5">
              <w:t>the Servicing Module</w:t>
            </w:r>
            <w:r w:rsidRPr="003441C5">
              <w:t xml:space="preserve">. </w:t>
            </w:r>
          </w:p>
        </w:tc>
      </w:tr>
      <w:tr w:rsidR="00302DD0" w:rsidRPr="003441C5" w14:paraId="1CFE09AF" w14:textId="77777777" w:rsidTr="00AE3C42">
        <w:tc>
          <w:tcPr>
            <w:tcW w:w="1436" w:type="pct"/>
          </w:tcPr>
          <w:p w14:paraId="7222653E" w14:textId="35582EEE" w:rsidR="00302DD0" w:rsidRPr="003441C5" w:rsidRDefault="00302DD0" w:rsidP="00B34BB0">
            <w:pPr>
              <w:pStyle w:val="TableColumnSubheading"/>
            </w:pPr>
            <w:r w:rsidRPr="003441C5">
              <w:t>Transactions Import</w:t>
            </w:r>
            <w:r w:rsidR="003C4C9C">
              <w:fldChar w:fldCharType="begin"/>
            </w:r>
            <w:r w:rsidR="003C4C9C">
              <w:instrText xml:space="preserve"> XE "</w:instrText>
            </w:r>
            <w:r w:rsidR="003C4C9C" w:rsidRPr="00041B1D">
              <w:instrText>Transactions Import</w:instrText>
            </w:r>
            <w:r w:rsidR="003C4C9C">
              <w:instrText xml:space="preserve">" </w:instrText>
            </w:r>
            <w:r w:rsidR="003C4C9C">
              <w:fldChar w:fldCharType="end"/>
            </w:r>
          </w:p>
        </w:tc>
        <w:tc>
          <w:tcPr>
            <w:tcW w:w="3564" w:type="pct"/>
          </w:tcPr>
          <w:p w14:paraId="2C92F642" w14:textId="01CCC4B3" w:rsidR="00302DD0" w:rsidRPr="003441C5" w:rsidRDefault="00302DD0" w:rsidP="00F874DE">
            <w:pPr>
              <w:pStyle w:val="TableText"/>
              <w:jc w:val="both"/>
            </w:pPr>
            <w:r w:rsidRPr="003441C5">
              <w:t xml:space="preserve">Enables </w:t>
            </w:r>
            <w:r w:rsidR="004E2592">
              <w:t>lenders/servicers</w:t>
            </w:r>
            <w:r w:rsidRPr="003441C5">
              <w:t xml:space="preserve"> to record</w:t>
            </w:r>
            <w:r w:rsidR="003B01CA" w:rsidRPr="003441C5">
              <w:t xml:space="preserve"> loan</w:t>
            </w:r>
            <w:r w:rsidRPr="003441C5">
              <w:t xml:space="preserve"> transactions in </w:t>
            </w:r>
            <w:r w:rsidR="00DF1BE5" w:rsidRPr="003441C5">
              <w:t>the Servicing Module</w:t>
            </w:r>
            <w:r w:rsidRPr="003441C5">
              <w:t>.</w:t>
            </w:r>
          </w:p>
        </w:tc>
      </w:tr>
      <w:tr w:rsidR="0069180E" w:rsidRPr="003441C5" w14:paraId="1A941C82" w14:textId="77777777" w:rsidTr="00AE3C42">
        <w:tc>
          <w:tcPr>
            <w:tcW w:w="1436" w:type="pct"/>
          </w:tcPr>
          <w:p w14:paraId="08931AB4" w14:textId="2294BBCF" w:rsidR="0069180E" w:rsidRPr="003441C5" w:rsidRDefault="0069180E" w:rsidP="00B34BB0">
            <w:pPr>
              <w:pStyle w:val="TableColumnSubheading"/>
            </w:pPr>
            <w:r>
              <w:t>OPL/CPL</w:t>
            </w:r>
          </w:p>
        </w:tc>
        <w:tc>
          <w:tcPr>
            <w:tcW w:w="3564" w:type="pct"/>
          </w:tcPr>
          <w:p w14:paraId="0E74314D" w14:textId="54C14B51" w:rsidR="0069180E" w:rsidRPr="003441C5" w:rsidRDefault="0069180E" w:rsidP="00F874DE">
            <w:pPr>
              <w:pStyle w:val="TableText"/>
              <w:jc w:val="both"/>
            </w:pPr>
            <w:r w:rsidRPr="003441C5">
              <w:t xml:space="preserve">Enables </w:t>
            </w:r>
            <w:r>
              <w:t>lenders/servicers</w:t>
            </w:r>
            <w:r w:rsidRPr="003441C5">
              <w:t xml:space="preserve"> to </w:t>
            </w:r>
            <w:r>
              <w:t xml:space="preserve">update the </w:t>
            </w:r>
            <w:r w:rsidR="00D777DC">
              <w:t>OPL and CPL</w:t>
            </w:r>
            <w:r w:rsidR="00D777DC" w:rsidRPr="003441C5">
              <w:t xml:space="preserve"> </w:t>
            </w:r>
            <w:r w:rsidRPr="003441C5">
              <w:t xml:space="preserve">in the </w:t>
            </w:r>
            <w:r w:rsidR="00FC3979">
              <w:t>SM</w:t>
            </w:r>
            <w:r w:rsidRPr="003441C5">
              <w:t>.</w:t>
            </w:r>
          </w:p>
        </w:tc>
      </w:tr>
      <w:tr w:rsidR="004E0822" w:rsidRPr="003441C5" w14:paraId="3A4D6AB8" w14:textId="77777777" w:rsidTr="00AE3C42">
        <w:tc>
          <w:tcPr>
            <w:tcW w:w="1436" w:type="pct"/>
          </w:tcPr>
          <w:p w14:paraId="027833A4" w14:textId="369D87BF" w:rsidR="004E0822" w:rsidRPr="003441C5" w:rsidRDefault="004E0822" w:rsidP="00B34BB0">
            <w:pPr>
              <w:pStyle w:val="TableColumnSubheading"/>
            </w:pPr>
            <w:r>
              <w:t>Master Servicer</w:t>
            </w:r>
          </w:p>
        </w:tc>
        <w:tc>
          <w:tcPr>
            <w:tcW w:w="3564" w:type="pct"/>
          </w:tcPr>
          <w:p w14:paraId="5861C849" w14:textId="158DF887" w:rsidR="004E0822" w:rsidRPr="003441C5" w:rsidRDefault="004E0822" w:rsidP="00F874DE">
            <w:pPr>
              <w:pStyle w:val="TableText"/>
              <w:jc w:val="both"/>
            </w:pPr>
            <w:r w:rsidRPr="003441C5">
              <w:t xml:space="preserve">Enables </w:t>
            </w:r>
            <w:r>
              <w:t>lenders/servicers</w:t>
            </w:r>
            <w:r w:rsidRPr="003441C5">
              <w:t xml:space="preserve"> to record the transfer of </w:t>
            </w:r>
            <w:r>
              <w:t>Master S</w:t>
            </w:r>
            <w:r w:rsidRPr="003441C5">
              <w:t xml:space="preserve">ervicers on </w:t>
            </w:r>
            <w:r>
              <w:t>HECM Case</w:t>
            </w:r>
            <w:r w:rsidRPr="003441C5">
              <w:t>s in the Servicing Module.</w:t>
            </w:r>
          </w:p>
        </w:tc>
      </w:tr>
      <w:tr w:rsidR="00274A40" w:rsidRPr="003441C5" w14:paraId="0C292272" w14:textId="77777777" w:rsidTr="00AE3C42">
        <w:tc>
          <w:tcPr>
            <w:tcW w:w="1436" w:type="pct"/>
          </w:tcPr>
          <w:p w14:paraId="61F8BDE4" w14:textId="1F4F162C" w:rsidR="00274A40" w:rsidRDefault="00274A40" w:rsidP="00B34BB0">
            <w:pPr>
              <w:pStyle w:val="TableColumnSubheading"/>
            </w:pPr>
            <w:r>
              <w:t>Investor Transfer</w:t>
            </w:r>
          </w:p>
        </w:tc>
        <w:tc>
          <w:tcPr>
            <w:tcW w:w="3564" w:type="pct"/>
          </w:tcPr>
          <w:p w14:paraId="1E99C50C" w14:textId="7E4F6663" w:rsidR="00274A40" w:rsidRPr="003441C5" w:rsidRDefault="00274A40" w:rsidP="00F874DE">
            <w:pPr>
              <w:pStyle w:val="TableText"/>
              <w:jc w:val="both"/>
            </w:pPr>
            <w:r w:rsidRPr="003441C5">
              <w:t xml:space="preserve">Enables </w:t>
            </w:r>
            <w:r>
              <w:t>lenders/servicers</w:t>
            </w:r>
            <w:r w:rsidRPr="003441C5">
              <w:t xml:space="preserve"> to </w:t>
            </w:r>
            <w:r>
              <w:t xml:space="preserve">record the transfer of investors in the Servicing Module. </w:t>
            </w:r>
          </w:p>
        </w:tc>
      </w:tr>
    </w:tbl>
    <w:p w14:paraId="58C651E5" w14:textId="7AA098EF" w:rsidR="00E72F20" w:rsidRPr="003441C5" w:rsidRDefault="003B7234" w:rsidP="001879BA">
      <w:pPr>
        <w:pStyle w:val="TableCaption"/>
      </w:pPr>
      <w:bookmarkStart w:id="601" w:name="_Toc90643768"/>
      <w:bookmarkStart w:id="602" w:name="_Toc230163750"/>
      <w:r w:rsidRPr="003441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10</w:t>
      </w:r>
      <w:r w:rsidR="00764635">
        <w:rPr>
          <w:noProof/>
        </w:rPr>
        <w:fldChar w:fldCharType="end"/>
      </w:r>
      <w:r w:rsidR="00697C3F">
        <w:rPr>
          <w:noProof/>
        </w:rPr>
        <w:t>: B2G Interface F</w:t>
      </w:r>
      <w:r w:rsidR="00B84F90" w:rsidRPr="003441C5">
        <w:rPr>
          <w:noProof/>
        </w:rPr>
        <w:t>iles</w:t>
      </w:r>
      <w:bookmarkEnd w:id="601"/>
      <w:bookmarkEnd w:id="602"/>
    </w:p>
    <w:p w14:paraId="07FE3D9E" w14:textId="02FBB87D" w:rsidR="00E50AAB" w:rsidRDefault="00697C3F" w:rsidP="00DD5EB0">
      <w:pPr>
        <w:pStyle w:val="Heading3"/>
        <w:ind w:left="1080" w:hanging="1080"/>
        <w:jc w:val="both"/>
      </w:pPr>
      <w:bookmarkStart w:id="603" w:name="_Toc314660642"/>
      <w:bookmarkStart w:id="604" w:name="_Toc315633780"/>
      <w:bookmarkStart w:id="605" w:name="_Toc11334580"/>
      <w:bookmarkStart w:id="606" w:name="_Toc74051797"/>
      <w:bookmarkStart w:id="607" w:name="_Toc90643182"/>
      <w:bookmarkStart w:id="608" w:name="_Toc230163073"/>
      <w:r>
        <w:t>Uploading a B2G Loan Setup Import F</w:t>
      </w:r>
      <w:r w:rsidR="00E50AAB">
        <w:t>ile</w:t>
      </w:r>
      <w:bookmarkEnd w:id="603"/>
      <w:bookmarkEnd w:id="604"/>
      <w:bookmarkEnd w:id="605"/>
      <w:bookmarkEnd w:id="606"/>
      <w:bookmarkEnd w:id="607"/>
      <w:bookmarkEnd w:id="608"/>
    </w:p>
    <w:p w14:paraId="57D55C91" w14:textId="6D3E360F" w:rsidR="005832A3" w:rsidRDefault="00B879E9" w:rsidP="001879BA">
      <w:pPr>
        <w:pStyle w:val="BodyText"/>
      </w:pPr>
      <w:r>
        <w:t xml:space="preserve">The Servicing Module allows the </w:t>
      </w:r>
      <w:r w:rsidR="008D1401">
        <w:t>lender/servicer</w:t>
      </w:r>
      <w:r>
        <w:t xml:space="preserve"> to perform loan setup on multiple loans (maximum of </w:t>
      </w:r>
      <w:r w:rsidR="008924B6">
        <w:t xml:space="preserve">10,000 </w:t>
      </w:r>
      <w:r>
        <w:t xml:space="preserve">records) using a single B2G loan setup import file. The </w:t>
      </w:r>
      <w:r w:rsidR="00F30D83">
        <w:t>data fields within the B2G loan setup import file</w:t>
      </w:r>
      <w:r w:rsidR="00D87FF5">
        <w:t>s</w:t>
      </w:r>
      <w:r w:rsidR="00F30D83">
        <w:t xml:space="preserve"> </w:t>
      </w:r>
      <w:r w:rsidR="000D4795">
        <w:t xml:space="preserve">are </w:t>
      </w:r>
      <w:r w:rsidR="00A65A8D">
        <w:t>like</w:t>
      </w:r>
      <w:r w:rsidR="000D4795">
        <w:t xml:space="preserve"> </w:t>
      </w:r>
      <w:r w:rsidR="00F30D83">
        <w:t xml:space="preserve">the data </w:t>
      </w:r>
      <w:r w:rsidR="00F30D83" w:rsidRPr="006761F5">
        <w:t xml:space="preserve">fields </w:t>
      </w:r>
      <w:r w:rsidR="000D4795" w:rsidRPr="006761F5">
        <w:t>displayed on</w:t>
      </w:r>
      <w:r w:rsidR="008E4AE0" w:rsidRPr="006761F5">
        <w:t xml:space="preserve"> the Loan S</w:t>
      </w:r>
      <w:r w:rsidR="00F30D83" w:rsidRPr="006761F5">
        <w:t xml:space="preserve">etup </w:t>
      </w:r>
      <w:r w:rsidR="008E4AE0" w:rsidRPr="006761F5">
        <w:t>screen</w:t>
      </w:r>
      <w:r w:rsidR="000D4795" w:rsidRPr="006761F5">
        <w:t xml:space="preserve"> (with exception to the system derived fields like calculations)</w:t>
      </w:r>
      <w:r w:rsidR="00F30D83" w:rsidRPr="006761F5">
        <w:t xml:space="preserve">. Once the </w:t>
      </w:r>
      <w:r w:rsidR="008E4AE0" w:rsidRPr="006761F5">
        <w:t xml:space="preserve">user uploads the </w:t>
      </w:r>
      <w:r w:rsidR="00F30D83" w:rsidRPr="006761F5">
        <w:t xml:space="preserve">file, the </w:t>
      </w:r>
      <w:r w:rsidR="008E4AE0" w:rsidRPr="006761F5">
        <w:t>system</w:t>
      </w:r>
      <w:r w:rsidR="00F30D83" w:rsidRPr="006761F5">
        <w:t xml:space="preserve"> pe</w:t>
      </w:r>
      <w:r w:rsidR="008E4AE0" w:rsidRPr="006761F5">
        <w:t>rforms validations</w:t>
      </w:r>
      <w:r w:rsidR="00F30D83" w:rsidRPr="006761F5">
        <w:t xml:space="preserve"> (</w:t>
      </w:r>
      <w:r w:rsidR="00D87FF5" w:rsidRPr="006761F5">
        <w:t>like</w:t>
      </w:r>
      <w:r w:rsidR="00F30D83" w:rsidRPr="006761F5">
        <w:t xml:space="preserve"> the validations performed on the </w:t>
      </w:r>
      <w:r w:rsidR="008E4AE0" w:rsidRPr="006761F5">
        <w:t xml:space="preserve">Loan Setup </w:t>
      </w:r>
      <w:r w:rsidR="00F30D83" w:rsidRPr="006761F5">
        <w:t>screen)</w:t>
      </w:r>
      <w:r w:rsidR="008E4AE0" w:rsidRPr="006761F5">
        <w:t xml:space="preserve"> and loans that pass all validations are recorded in the Servicing Module with a </w:t>
      </w:r>
      <w:r w:rsidR="00B43E7E">
        <w:t>C</w:t>
      </w:r>
      <w:r w:rsidR="008E4AE0" w:rsidRPr="006761F5">
        <w:t xml:space="preserve">ase </w:t>
      </w:r>
      <w:r w:rsidR="00B43E7E">
        <w:t>S</w:t>
      </w:r>
      <w:r w:rsidR="008E4AE0" w:rsidRPr="006761F5">
        <w:t>tatus of Pending IMIP Payment</w:t>
      </w:r>
      <w:r w:rsidR="00F30D83" w:rsidRPr="006761F5">
        <w:t xml:space="preserve">. If any of the </w:t>
      </w:r>
      <w:r w:rsidR="008E4AE0" w:rsidRPr="006761F5">
        <w:t xml:space="preserve">critical </w:t>
      </w:r>
      <w:r w:rsidR="00F30D83" w:rsidRPr="006761F5">
        <w:t xml:space="preserve">validations fail, </w:t>
      </w:r>
      <w:r w:rsidR="005832A3" w:rsidRPr="006761F5">
        <w:t xml:space="preserve">the </w:t>
      </w:r>
      <w:r w:rsidR="008E4AE0" w:rsidRPr="006761F5">
        <w:t xml:space="preserve">loan setup is not </w:t>
      </w:r>
      <w:r w:rsidR="0069180E" w:rsidRPr="006761F5">
        <w:t>completed,</w:t>
      </w:r>
      <w:r w:rsidR="008E4AE0" w:rsidRPr="006761F5">
        <w:t xml:space="preserve"> and </w:t>
      </w:r>
      <w:r w:rsidR="005832A3" w:rsidRPr="006761F5">
        <w:t xml:space="preserve">an error message </w:t>
      </w:r>
      <w:r w:rsidR="008E4AE0" w:rsidRPr="006761F5">
        <w:t>is</w:t>
      </w:r>
      <w:r w:rsidR="005832A3" w:rsidRPr="006761F5">
        <w:t xml:space="preserve"> displayed for the </w:t>
      </w:r>
      <w:r w:rsidR="008E4AE0" w:rsidRPr="006761F5">
        <w:t>loan</w:t>
      </w:r>
      <w:r w:rsidR="005832A3" w:rsidRPr="006761F5">
        <w:t>.  The details are covered in the below section</w:t>
      </w:r>
      <w:r w:rsidR="00E11754">
        <w:t>s</w:t>
      </w:r>
      <w:r w:rsidR="005832A3" w:rsidRPr="006761F5">
        <w:t>.</w:t>
      </w:r>
    </w:p>
    <w:p w14:paraId="3AB2997A" w14:textId="59FDD859" w:rsidR="00845C3E" w:rsidRPr="002079C4" w:rsidRDefault="00845C3E" w:rsidP="00845C3E">
      <w:pPr>
        <w:pStyle w:val="Heading4"/>
      </w:pPr>
      <w:bookmarkStart w:id="609" w:name="_Toc90643183"/>
      <w:bookmarkStart w:id="610" w:name="_Toc230163074"/>
      <w:bookmarkStart w:id="611" w:name="_Toc314054761"/>
      <w:bookmarkStart w:id="612" w:name="_Toc11334581"/>
      <w:bookmarkStart w:id="613" w:name="_Toc74051798"/>
      <w:r w:rsidRPr="002079C4">
        <w:t>Preparing Loan Setup Import file</w:t>
      </w:r>
      <w:bookmarkEnd w:id="609"/>
      <w:bookmarkEnd w:id="610"/>
    </w:p>
    <w:bookmarkEnd w:id="611"/>
    <w:bookmarkEnd w:id="612"/>
    <w:bookmarkEnd w:id="613"/>
    <w:p w14:paraId="0093ACF9" w14:textId="1B62D1BF" w:rsidR="00E11754" w:rsidRDefault="00E11754" w:rsidP="001879BA">
      <w:pPr>
        <w:pStyle w:val="BodyText"/>
      </w:pPr>
      <w:r>
        <w:t>To prepare a B2G loan setup import file:</w:t>
      </w:r>
    </w:p>
    <w:p w14:paraId="042A5FCC" w14:textId="659E12E1" w:rsidR="00AE54B4" w:rsidRPr="00005560" w:rsidRDefault="00E11754" w:rsidP="006C3C3F">
      <w:pPr>
        <w:pStyle w:val="OrderedList"/>
        <w:numPr>
          <w:ilvl w:val="0"/>
          <w:numId w:val="122"/>
        </w:numPr>
        <w:jc w:val="both"/>
      </w:pPr>
      <w:r>
        <w:t>S</w:t>
      </w:r>
      <w:r w:rsidR="00AE54B4" w:rsidRPr="00005560">
        <w:t xml:space="preserve">elect </w:t>
      </w:r>
      <w:r w:rsidR="00AE54B4" w:rsidRPr="00A813D6">
        <w:rPr>
          <w:b/>
        </w:rPr>
        <w:t>Servicer File Upload</w:t>
      </w:r>
      <w:r>
        <w:t>, f</w:t>
      </w:r>
      <w:r w:rsidRPr="00005560">
        <w:t xml:space="preserve">rom the </w:t>
      </w:r>
      <w:r w:rsidRPr="00A813D6">
        <w:rPr>
          <w:b/>
        </w:rPr>
        <w:t>Batch</w:t>
      </w:r>
      <w:r w:rsidRPr="00005560">
        <w:t xml:space="preserve"> tab</w:t>
      </w:r>
      <w:r w:rsidR="002079C4">
        <w:t>.</w:t>
      </w:r>
    </w:p>
    <w:p w14:paraId="68A9B6AD" w14:textId="77777777" w:rsidR="00AE54B4" w:rsidRPr="00AE54B4" w:rsidRDefault="00AE54B4" w:rsidP="006C3C3F">
      <w:pPr>
        <w:pStyle w:val="OrderedList"/>
        <w:numPr>
          <w:ilvl w:val="0"/>
          <w:numId w:val="122"/>
        </w:numPr>
        <w:jc w:val="both"/>
      </w:pPr>
      <w:r w:rsidRPr="00AE54B4">
        <w:t xml:space="preserve">Select </w:t>
      </w:r>
      <w:r w:rsidRPr="00AE54B4">
        <w:rPr>
          <w:b/>
        </w:rPr>
        <w:t>Loan Setup</w:t>
      </w:r>
      <w:r w:rsidRPr="00AE54B4">
        <w:t xml:space="preserve">. </w:t>
      </w:r>
    </w:p>
    <w:p w14:paraId="51D1F312" w14:textId="53691ACA" w:rsidR="00AE54B4" w:rsidRPr="00AE54B4" w:rsidRDefault="00AE54B4" w:rsidP="006C3C3F">
      <w:pPr>
        <w:pStyle w:val="OrderedList"/>
        <w:numPr>
          <w:ilvl w:val="0"/>
          <w:numId w:val="122"/>
        </w:numPr>
        <w:jc w:val="both"/>
      </w:pPr>
      <w:r w:rsidRPr="00AE54B4">
        <w:t xml:space="preserve">On the </w:t>
      </w:r>
      <w:r w:rsidRPr="00B82988">
        <w:rPr>
          <w:b/>
        </w:rPr>
        <w:t xml:space="preserve">File Download </w:t>
      </w:r>
      <w:r w:rsidRPr="00AE54B4">
        <w:t xml:space="preserve">screen, click </w:t>
      </w:r>
      <w:r w:rsidRPr="00AE54B4">
        <w:rPr>
          <w:b/>
        </w:rPr>
        <w:t>Open</w:t>
      </w:r>
      <w:r w:rsidR="00B82988">
        <w:rPr>
          <w:b/>
        </w:rPr>
        <w:t>;</w:t>
      </w:r>
      <w:r w:rsidRPr="00AE54B4">
        <w:t xml:space="preserve"> </w:t>
      </w:r>
      <w:r w:rsidR="00B82988">
        <w:t>this action opens an Excel template</w:t>
      </w:r>
      <w:r w:rsidRPr="00AE54B4">
        <w:t xml:space="preserve">. </w:t>
      </w:r>
    </w:p>
    <w:p w14:paraId="4E0E6FE7" w14:textId="013FEC0C" w:rsidR="000136E1" w:rsidRPr="00A70E58" w:rsidRDefault="00AE54B4" w:rsidP="006C3C3F">
      <w:pPr>
        <w:pStyle w:val="OrderedList"/>
        <w:numPr>
          <w:ilvl w:val="0"/>
          <w:numId w:val="122"/>
        </w:numPr>
        <w:jc w:val="both"/>
      </w:pPr>
      <w:r w:rsidRPr="00A70E58">
        <w:t xml:space="preserve">Enter valid values for each column. </w:t>
      </w:r>
      <w:r w:rsidR="000136E1" w:rsidRPr="00A70E58">
        <w:t xml:space="preserve">For each of the </w:t>
      </w:r>
      <w:r w:rsidR="00E90BBA" w:rsidRPr="00A70E58">
        <w:t>fields</w:t>
      </w:r>
      <w:r w:rsidR="000136E1" w:rsidRPr="00A70E58">
        <w:t xml:space="preserve"> a comment is displayed when user points on the column name. The comment provides the user with the following information:</w:t>
      </w:r>
    </w:p>
    <w:p w14:paraId="0548DC3D" w14:textId="74874C51" w:rsidR="000136E1" w:rsidRDefault="00E03B60" w:rsidP="006C3C3F">
      <w:pPr>
        <w:pStyle w:val="UnorderedListIndent"/>
        <w:numPr>
          <w:ilvl w:val="1"/>
          <w:numId w:val="39"/>
        </w:numPr>
        <w:jc w:val="both"/>
      </w:pPr>
      <w:r>
        <w:t>whether</w:t>
      </w:r>
      <w:r w:rsidR="000136E1">
        <w:t xml:space="preserve"> the field </w:t>
      </w:r>
      <w:r>
        <w:t xml:space="preserve">is </w:t>
      </w:r>
      <w:r w:rsidR="000136E1">
        <w:t>required, optional or conditionally required</w:t>
      </w:r>
    </w:p>
    <w:p w14:paraId="7E66ECC6" w14:textId="23762238" w:rsidR="00AE54B4" w:rsidRDefault="00AE54B4" w:rsidP="006C3C3F">
      <w:pPr>
        <w:pStyle w:val="UnorderedListIndent"/>
        <w:numPr>
          <w:ilvl w:val="1"/>
          <w:numId w:val="39"/>
        </w:numPr>
        <w:jc w:val="both"/>
      </w:pPr>
      <w:r w:rsidRPr="00AE54B4">
        <w:t xml:space="preserve">format/valid values for each </w:t>
      </w:r>
      <w:r w:rsidR="001864C6">
        <w:t>field</w:t>
      </w:r>
    </w:p>
    <w:p w14:paraId="4D967611" w14:textId="068049CC" w:rsidR="00AE54B4" w:rsidRDefault="00AE54B4" w:rsidP="001879BA">
      <w:pPr>
        <w:pStyle w:val="BodyText"/>
        <w:rPr>
          <w:rFonts w:eastAsiaTheme="minorHAnsi"/>
        </w:rPr>
      </w:pPr>
    </w:p>
    <w:p w14:paraId="7AEDF235" w14:textId="62D91609" w:rsidR="005F6560" w:rsidRPr="00AE54B4" w:rsidRDefault="005F6560" w:rsidP="001879BA">
      <w:pPr>
        <w:pStyle w:val="BodyText"/>
        <w:rPr>
          <w:rFonts w:eastAsiaTheme="minorHAnsi"/>
        </w:rPr>
      </w:pPr>
      <w:r>
        <w:rPr>
          <w:noProof/>
        </w:rPr>
        <w:drawing>
          <wp:inline distT="0" distB="0" distL="0" distR="0" wp14:anchorId="3D2F5107" wp14:editId="2A01E65D">
            <wp:extent cx="5943600" cy="1042670"/>
            <wp:effectExtent l="19050" t="19050" r="19050" b="24130"/>
            <wp:docPr id="3136" name="Picture 3136"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6" name="Picture 3136" descr="A picture containing text&#10;&#10;Description automatically generated"/>
                    <pic:cNvPicPr/>
                  </pic:nvPicPr>
                  <pic:blipFill>
                    <a:blip r:embed="rId68"/>
                    <a:stretch>
                      <a:fillRect/>
                    </a:stretch>
                  </pic:blipFill>
                  <pic:spPr>
                    <a:xfrm>
                      <a:off x="0" y="0"/>
                      <a:ext cx="5943600" cy="1042670"/>
                    </a:xfrm>
                    <a:prstGeom prst="rect">
                      <a:avLst/>
                    </a:prstGeom>
                    <a:ln w="19050">
                      <a:solidFill>
                        <a:schemeClr val="accent1"/>
                      </a:solidFill>
                    </a:ln>
                  </pic:spPr>
                </pic:pic>
              </a:graphicData>
            </a:graphic>
          </wp:inline>
        </w:drawing>
      </w:r>
    </w:p>
    <w:p w14:paraId="203C5A0C" w14:textId="5EF8B51C" w:rsidR="00AE54B4" w:rsidRPr="005A4A56" w:rsidRDefault="00AE54B4" w:rsidP="001879BA">
      <w:pPr>
        <w:pStyle w:val="FigureCaption0"/>
      </w:pPr>
      <w:bookmarkStart w:id="614" w:name="_Toc314055257"/>
      <w:bookmarkStart w:id="615" w:name="_Toc74052461"/>
      <w:bookmarkStart w:id="616" w:name="_Toc90643847"/>
      <w:bookmarkStart w:id="617" w:name="_Toc230163844"/>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w:t>
      </w:r>
      <w:r w:rsidR="00764635">
        <w:rPr>
          <w:noProof/>
        </w:rPr>
        <w:fldChar w:fldCharType="end"/>
      </w:r>
      <w:r w:rsidR="00B82988" w:rsidRPr="005A4A56">
        <w:t>: S</w:t>
      </w:r>
      <w:r w:rsidRPr="005A4A56">
        <w:t xml:space="preserve">ample </w:t>
      </w:r>
      <w:r w:rsidR="00E11754">
        <w:t>Excel T</w:t>
      </w:r>
      <w:r w:rsidR="00B82988" w:rsidRPr="005A4A56">
        <w:t>emplate</w:t>
      </w:r>
      <w:bookmarkEnd w:id="614"/>
      <w:r w:rsidR="00B82988" w:rsidRPr="005A4A56">
        <w:t xml:space="preserve"> </w:t>
      </w:r>
      <w:r w:rsidR="00FC5AD3">
        <w:t>–</w:t>
      </w:r>
      <w:r w:rsidR="00E11754">
        <w:t xml:space="preserve"> </w:t>
      </w:r>
      <w:bookmarkEnd w:id="615"/>
      <w:bookmarkEnd w:id="616"/>
      <w:r w:rsidR="00D777DC">
        <w:t>B2G Loan Setup I</w:t>
      </w:r>
      <w:r w:rsidR="00D777DC" w:rsidRPr="005A4A56">
        <w:t>mport</w:t>
      </w:r>
      <w:r w:rsidR="00D777DC">
        <w:t xml:space="preserve"> File</w:t>
      </w:r>
      <w:bookmarkEnd w:id="617"/>
    </w:p>
    <w:p w14:paraId="156DCB4B" w14:textId="77777777" w:rsidR="00E72F20" w:rsidRPr="00D757EC" w:rsidRDefault="00E72F20" w:rsidP="00863D8C">
      <w:pPr>
        <w:pStyle w:val="Heading4"/>
      </w:pPr>
      <w:bookmarkStart w:id="618" w:name="_Toc314660643"/>
      <w:bookmarkStart w:id="619" w:name="_Toc315633781"/>
      <w:bookmarkStart w:id="620" w:name="_Toc11334582"/>
      <w:bookmarkStart w:id="621" w:name="_Toc74051799"/>
      <w:bookmarkStart w:id="622" w:name="_Toc90643184"/>
      <w:bookmarkStart w:id="623" w:name="_Toc230163075"/>
      <w:r w:rsidRPr="00D757EC">
        <w:t>Sav</w:t>
      </w:r>
      <w:r w:rsidR="001F472E" w:rsidRPr="00D757EC">
        <w:t>ing</w:t>
      </w:r>
      <w:r w:rsidRPr="00D757EC">
        <w:t xml:space="preserve"> the Loan Setup Import file</w:t>
      </w:r>
      <w:bookmarkEnd w:id="618"/>
      <w:bookmarkEnd w:id="619"/>
      <w:bookmarkEnd w:id="620"/>
      <w:bookmarkEnd w:id="621"/>
      <w:bookmarkEnd w:id="622"/>
      <w:bookmarkEnd w:id="623"/>
    </w:p>
    <w:p w14:paraId="2C841DD0" w14:textId="3A2A2DA6" w:rsidR="00E11754" w:rsidRDefault="00E11754" w:rsidP="001879BA">
      <w:pPr>
        <w:pStyle w:val="BodyText"/>
      </w:pPr>
      <w:r>
        <w:t>To save</w:t>
      </w:r>
      <w:r w:rsidR="00A813D6">
        <w:t xml:space="preserve"> the B2G loan setup import file:</w:t>
      </w:r>
    </w:p>
    <w:p w14:paraId="301CC873" w14:textId="29FE7E34" w:rsidR="00E72F20" w:rsidRDefault="00E72F20" w:rsidP="006C3C3F">
      <w:pPr>
        <w:pStyle w:val="OrderedList"/>
        <w:numPr>
          <w:ilvl w:val="0"/>
          <w:numId w:val="123"/>
        </w:numPr>
        <w:jc w:val="both"/>
      </w:pPr>
      <w:r>
        <w:t>Once all required fields are entered in the B2G Loan Setup import file</w:t>
      </w:r>
      <w:r w:rsidR="00A813D6">
        <w:t>,</w:t>
      </w:r>
      <w:r w:rsidR="00BC2429">
        <w:t xml:space="preserve"> the file </w:t>
      </w:r>
      <w:r w:rsidR="00A813D6">
        <w:t xml:space="preserve">is </w:t>
      </w:r>
      <w:r w:rsidR="00BC2429">
        <w:t>ready for upload</w:t>
      </w:r>
      <w:r w:rsidR="00A813D6">
        <w:t>. T</w:t>
      </w:r>
      <w:r>
        <w:t xml:space="preserve">he file should be saved in a </w:t>
      </w:r>
      <w:r w:rsidR="001375A7">
        <w:t>text (</w:t>
      </w:r>
      <w:r w:rsidR="005D0319">
        <w:t>t</w:t>
      </w:r>
      <w:r>
        <w:t>ab</w:t>
      </w:r>
      <w:r w:rsidR="005D0319">
        <w:t>-</w:t>
      </w:r>
      <w:r>
        <w:t>delimited</w:t>
      </w:r>
      <w:r w:rsidR="00FC5AD3">
        <w:t>/.txt</w:t>
      </w:r>
      <w:r w:rsidR="001375A7">
        <w:t>) file</w:t>
      </w:r>
      <w:r>
        <w:t xml:space="preserve"> format:</w:t>
      </w:r>
    </w:p>
    <w:p w14:paraId="5B42B333" w14:textId="77777777" w:rsidR="00E72F20" w:rsidRDefault="00A91DFE" w:rsidP="006C3C3F">
      <w:pPr>
        <w:pStyle w:val="OrderedList"/>
        <w:numPr>
          <w:ilvl w:val="0"/>
          <w:numId w:val="123"/>
        </w:numPr>
        <w:jc w:val="both"/>
      </w:pPr>
      <w:r>
        <w:t xml:space="preserve">Click </w:t>
      </w:r>
      <w:r w:rsidR="00E72F20" w:rsidRPr="001445BE">
        <w:rPr>
          <w:b/>
        </w:rPr>
        <w:t xml:space="preserve">File &gt; Save </w:t>
      </w:r>
      <w:r w:rsidR="005D0319">
        <w:t xml:space="preserve">in the </w:t>
      </w:r>
      <w:r w:rsidR="00E72F20">
        <w:t>Loan Setup Import file</w:t>
      </w:r>
      <w:r w:rsidR="002672D3">
        <w:t>.</w:t>
      </w:r>
    </w:p>
    <w:p w14:paraId="28E19A0C" w14:textId="77777777" w:rsidR="00E72F20" w:rsidRDefault="00E72F20" w:rsidP="006C3C3F">
      <w:pPr>
        <w:pStyle w:val="OrderedList"/>
        <w:numPr>
          <w:ilvl w:val="0"/>
          <w:numId w:val="123"/>
        </w:numPr>
        <w:jc w:val="both"/>
      </w:pPr>
      <w:r>
        <w:t>Select the folder in which to save the Excel file</w:t>
      </w:r>
      <w:r w:rsidR="002672D3">
        <w:t>.</w:t>
      </w:r>
    </w:p>
    <w:p w14:paraId="71DF9520" w14:textId="77777777" w:rsidR="00E72F20" w:rsidRDefault="00E72F20" w:rsidP="006C3C3F">
      <w:pPr>
        <w:pStyle w:val="OrderedList"/>
        <w:numPr>
          <w:ilvl w:val="0"/>
          <w:numId w:val="123"/>
        </w:numPr>
        <w:jc w:val="both"/>
      </w:pPr>
      <w:r>
        <w:t xml:space="preserve">Rename </w:t>
      </w:r>
      <w:r w:rsidR="00A91DFE">
        <w:t xml:space="preserve">the </w:t>
      </w:r>
      <w:r>
        <w:t>file if desired</w:t>
      </w:r>
      <w:r w:rsidR="002672D3">
        <w:t>.</w:t>
      </w:r>
    </w:p>
    <w:p w14:paraId="2968D381" w14:textId="75E7160F" w:rsidR="00E72F20" w:rsidRDefault="00A91DFE" w:rsidP="006C3C3F">
      <w:pPr>
        <w:pStyle w:val="OrderedList"/>
        <w:numPr>
          <w:ilvl w:val="0"/>
          <w:numId w:val="123"/>
        </w:numPr>
        <w:jc w:val="both"/>
      </w:pPr>
      <w:r w:rsidRPr="00A10F19">
        <w:t>Click</w:t>
      </w:r>
      <w:r>
        <w:t xml:space="preserve"> </w:t>
      </w:r>
      <w:r w:rsidR="00E72F20" w:rsidRPr="001445BE">
        <w:rPr>
          <w:b/>
        </w:rPr>
        <w:t xml:space="preserve">File &gt; Save As </w:t>
      </w:r>
      <w:r w:rsidR="00E72F20">
        <w:t xml:space="preserve">and save </w:t>
      </w:r>
      <w:r>
        <w:t xml:space="preserve">the </w:t>
      </w:r>
      <w:r w:rsidR="00E72F20">
        <w:t xml:space="preserve">file </w:t>
      </w:r>
      <w:r>
        <w:t xml:space="preserve">as </w:t>
      </w:r>
      <w:r w:rsidR="002672D3">
        <w:t>t</w:t>
      </w:r>
      <w:r w:rsidR="00E72F20">
        <w:t>ext (</w:t>
      </w:r>
      <w:r w:rsidR="002672D3">
        <w:t>t</w:t>
      </w:r>
      <w:r w:rsidR="00E72F20">
        <w:t>ab</w:t>
      </w:r>
      <w:r w:rsidR="002672D3">
        <w:t>-d</w:t>
      </w:r>
      <w:r w:rsidR="00E72F20">
        <w:t>elimited</w:t>
      </w:r>
      <w:r w:rsidR="00FC5AD3">
        <w:t>/.txt</w:t>
      </w:r>
      <w:r w:rsidR="00E72F20">
        <w:t>)</w:t>
      </w:r>
      <w:r w:rsidR="002079C4">
        <w:t>.</w:t>
      </w:r>
    </w:p>
    <w:p w14:paraId="3586BE7A" w14:textId="77777777" w:rsidR="00E72F20" w:rsidRDefault="00E72F20" w:rsidP="006C3C3F">
      <w:pPr>
        <w:pStyle w:val="OrderedList"/>
        <w:numPr>
          <w:ilvl w:val="0"/>
          <w:numId w:val="123"/>
        </w:numPr>
        <w:jc w:val="both"/>
      </w:pPr>
      <w:r>
        <w:t xml:space="preserve">Click </w:t>
      </w:r>
      <w:r w:rsidRPr="001445BE">
        <w:rPr>
          <w:b/>
        </w:rPr>
        <w:t>Save</w:t>
      </w:r>
      <w:r w:rsidR="00A91DFE" w:rsidRPr="001445BE">
        <w:rPr>
          <w:b/>
        </w:rPr>
        <w:t>.</w:t>
      </w:r>
    </w:p>
    <w:p w14:paraId="0D461428" w14:textId="77777777" w:rsidR="00E72F20" w:rsidRPr="00D757EC" w:rsidRDefault="00E72F20" w:rsidP="00863D8C">
      <w:pPr>
        <w:pStyle w:val="Heading4"/>
      </w:pPr>
      <w:bookmarkStart w:id="624" w:name="_Toc314660644"/>
      <w:bookmarkStart w:id="625" w:name="_Toc315633782"/>
      <w:bookmarkStart w:id="626" w:name="_Toc11334583"/>
      <w:bookmarkStart w:id="627" w:name="_Toc74051800"/>
      <w:bookmarkStart w:id="628" w:name="_Toc90643185"/>
      <w:bookmarkStart w:id="629" w:name="_Toc230163076"/>
      <w:r w:rsidRPr="00D757EC">
        <w:t>Upload</w:t>
      </w:r>
      <w:r w:rsidR="001F472E" w:rsidRPr="00D757EC">
        <w:t>ing</w:t>
      </w:r>
      <w:r w:rsidRPr="00D757EC">
        <w:t xml:space="preserve"> the Loan Setup Import file</w:t>
      </w:r>
      <w:bookmarkEnd w:id="624"/>
      <w:bookmarkEnd w:id="625"/>
      <w:bookmarkEnd w:id="626"/>
      <w:bookmarkEnd w:id="627"/>
      <w:bookmarkEnd w:id="628"/>
      <w:bookmarkEnd w:id="629"/>
    </w:p>
    <w:p w14:paraId="54800118" w14:textId="77777777" w:rsidR="00E50AAB" w:rsidRPr="00E50AAB" w:rsidRDefault="00E50AAB" w:rsidP="001879BA">
      <w:pPr>
        <w:pStyle w:val="BodyText"/>
      </w:pPr>
      <w:r>
        <w:t>To upload the import file:</w:t>
      </w:r>
    </w:p>
    <w:p w14:paraId="5D5518D5" w14:textId="12A171B0" w:rsidR="00071E11" w:rsidRDefault="00A91DFE" w:rsidP="006C3C3F">
      <w:pPr>
        <w:pStyle w:val="OrderedList"/>
        <w:numPr>
          <w:ilvl w:val="0"/>
          <w:numId w:val="124"/>
        </w:numPr>
        <w:jc w:val="both"/>
      </w:pPr>
      <w:r>
        <w:t xml:space="preserve">Click </w:t>
      </w:r>
      <w:r w:rsidR="00E72F20" w:rsidRPr="001445BE">
        <w:rPr>
          <w:b/>
        </w:rPr>
        <w:t xml:space="preserve">Browse </w:t>
      </w:r>
      <w:r w:rsidR="001375A7" w:rsidRPr="001375A7">
        <w:t xml:space="preserve">on the </w:t>
      </w:r>
      <w:r w:rsidR="001375A7" w:rsidRPr="001445BE">
        <w:rPr>
          <w:b/>
        </w:rPr>
        <w:t xml:space="preserve">Servicer File Upload </w:t>
      </w:r>
      <w:r w:rsidR="001375A7">
        <w:t xml:space="preserve">screen </w:t>
      </w:r>
      <w:r w:rsidR="00E72F20">
        <w:t xml:space="preserve">to </w:t>
      </w:r>
      <w:r w:rsidR="001375A7">
        <w:t>attach</w:t>
      </w:r>
      <w:r w:rsidR="00E72F20">
        <w:t xml:space="preserve"> the </w:t>
      </w:r>
      <w:r w:rsidR="001375A7">
        <w:t xml:space="preserve">previously </w:t>
      </w:r>
      <w:r w:rsidR="00E72F20">
        <w:t>saved loan setup import file</w:t>
      </w:r>
      <w:r w:rsidR="002672D3">
        <w:t>.</w:t>
      </w:r>
    </w:p>
    <w:p w14:paraId="7D1F6642" w14:textId="24A68D68" w:rsidR="00E72F20" w:rsidRDefault="00E72F20" w:rsidP="006C3C3F">
      <w:pPr>
        <w:pStyle w:val="OrderedList"/>
        <w:numPr>
          <w:ilvl w:val="0"/>
          <w:numId w:val="124"/>
        </w:numPr>
        <w:jc w:val="both"/>
      </w:pPr>
      <w:r>
        <w:t xml:space="preserve">Click </w:t>
      </w:r>
      <w:r w:rsidRPr="001445BE">
        <w:rPr>
          <w:b/>
        </w:rPr>
        <w:t>Upload</w:t>
      </w:r>
      <w:r w:rsidR="00A91DFE" w:rsidRPr="001445BE">
        <w:rPr>
          <w:b/>
        </w:rPr>
        <w:t>.</w:t>
      </w:r>
      <w:r w:rsidR="00E50AAB" w:rsidRPr="001445BE">
        <w:rPr>
          <w:b/>
        </w:rPr>
        <w:t xml:space="preserve"> </w:t>
      </w:r>
      <w:r>
        <w:tab/>
        <w:t>The Import Results section displays the details of the upload results</w:t>
      </w:r>
      <w:r w:rsidR="002672D3">
        <w:t>.</w:t>
      </w:r>
    </w:p>
    <w:p w14:paraId="008F0F57" w14:textId="4425C764" w:rsidR="00071E11" w:rsidRDefault="00071E11" w:rsidP="006C3C3F">
      <w:pPr>
        <w:pStyle w:val="OrderedList"/>
        <w:numPr>
          <w:ilvl w:val="0"/>
          <w:numId w:val="124"/>
        </w:numPr>
        <w:jc w:val="both"/>
      </w:pPr>
      <w:r>
        <w:t xml:space="preserve">The </w:t>
      </w:r>
      <w:r w:rsidR="001375A7">
        <w:t>system</w:t>
      </w:r>
      <w:r>
        <w:t xml:space="preserve"> will process the file and validate the </w:t>
      </w:r>
      <w:r w:rsidR="002603F4">
        <w:t xml:space="preserve">records within the loan </w:t>
      </w:r>
      <w:r>
        <w:t>setup import file:</w:t>
      </w:r>
    </w:p>
    <w:p w14:paraId="621EA519" w14:textId="6BBBB36D" w:rsidR="00071E11" w:rsidRDefault="00071E11" w:rsidP="006C3C3F">
      <w:pPr>
        <w:pStyle w:val="UnorderedListIndent"/>
        <w:numPr>
          <w:ilvl w:val="1"/>
          <w:numId w:val="39"/>
        </w:numPr>
        <w:jc w:val="both"/>
      </w:pPr>
      <w:r>
        <w:t xml:space="preserve">If all the </w:t>
      </w:r>
      <w:r w:rsidR="002603F4" w:rsidRPr="006761F5">
        <w:t xml:space="preserve">critical </w:t>
      </w:r>
      <w:r w:rsidRPr="006761F5">
        <w:t>validations pass for the record, the record is uploaded with P</w:t>
      </w:r>
      <w:r w:rsidR="002079C4">
        <w:t>ending IMIP Payment case status</w:t>
      </w:r>
    </w:p>
    <w:p w14:paraId="5A3EBA11" w14:textId="6E8C772F" w:rsidR="002603F4" w:rsidRDefault="002603F4" w:rsidP="006C3C3F">
      <w:pPr>
        <w:pStyle w:val="UnorderedListIndent"/>
        <w:numPr>
          <w:ilvl w:val="1"/>
          <w:numId w:val="39"/>
        </w:numPr>
        <w:jc w:val="both"/>
      </w:pPr>
      <w:r>
        <w:t>If any of the critical validations fail, the record is not uploaded in the Servicing Module</w:t>
      </w:r>
    </w:p>
    <w:p w14:paraId="0D6CE415" w14:textId="0A02350B" w:rsidR="00071E11" w:rsidRDefault="002603F4" w:rsidP="006C3C3F">
      <w:pPr>
        <w:pStyle w:val="OrderedList"/>
        <w:numPr>
          <w:ilvl w:val="0"/>
          <w:numId w:val="124"/>
        </w:numPr>
        <w:jc w:val="both"/>
      </w:pPr>
      <w:r>
        <w:t xml:space="preserve">Upon completion of the file processing, the </w:t>
      </w:r>
      <w:r w:rsidR="001375A7">
        <w:t>system</w:t>
      </w:r>
      <w:r>
        <w:t xml:space="preserve"> displays the processing status of each record within the file.</w:t>
      </w:r>
      <w:r w:rsidR="00071E11">
        <w:t xml:space="preserve"> </w:t>
      </w:r>
    </w:p>
    <w:p w14:paraId="38A2F7A6" w14:textId="0509506F" w:rsidR="00E72F20" w:rsidRPr="00CA5B75" w:rsidRDefault="00E72F20" w:rsidP="00863D8C">
      <w:pPr>
        <w:pStyle w:val="Heading4"/>
      </w:pPr>
      <w:bookmarkStart w:id="630" w:name="_Toc314660645"/>
      <w:bookmarkStart w:id="631" w:name="_Toc315633783"/>
      <w:bookmarkStart w:id="632" w:name="_Toc11334584"/>
      <w:bookmarkStart w:id="633" w:name="_Toc74051801"/>
      <w:bookmarkStart w:id="634" w:name="_Toc90643186"/>
      <w:bookmarkStart w:id="635" w:name="_Toc230163077"/>
      <w:r w:rsidRPr="00CA5B75">
        <w:t>View</w:t>
      </w:r>
      <w:r w:rsidR="001F472E" w:rsidRPr="00CA5B75">
        <w:t>ing</w:t>
      </w:r>
      <w:r w:rsidRPr="00CA5B75">
        <w:t xml:space="preserve"> the </w:t>
      </w:r>
      <w:r w:rsidR="00E11754" w:rsidRPr="00CA5B75">
        <w:t>Upload Status of Loan Setup Import F</w:t>
      </w:r>
      <w:r w:rsidRPr="00CA5B75">
        <w:t>ile</w:t>
      </w:r>
      <w:bookmarkEnd w:id="630"/>
      <w:bookmarkEnd w:id="631"/>
      <w:bookmarkEnd w:id="632"/>
      <w:bookmarkEnd w:id="633"/>
      <w:bookmarkEnd w:id="634"/>
      <w:bookmarkEnd w:id="635"/>
    </w:p>
    <w:p w14:paraId="5F0376F1" w14:textId="77777777" w:rsidR="00E72F20" w:rsidRDefault="00E72F20" w:rsidP="001879BA">
      <w:pPr>
        <w:pStyle w:val="BodyText"/>
      </w:pPr>
      <w:r>
        <w:t xml:space="preserve">The </w:t>
      </w:r>
      <w:r w:rsidRPr="006761F5">
        <w:t>Import Results section displays the details of the processed B2G Loan Setup Import file. It allows user to view</w:t>
      </w:r>
      <w:r w:rsidR="00A91DFE" w:rsidRPr="006761F5">
        <w:t>:</w:t>
      </w:r>
      <w:r>
        <w:t xml:space="preserve"> </w:t>
      </w:r>
    </w:p>
    <w:p w14:paraId="22F6DB03" w14:textId="1ADF4E57" w:rsidR="00E72F20" w:rsidRPr="00A10F19" w:rsidRDefault="00E72F20" w:rsidP="00F874DE">
      <w:pPr>
        <w:pStyle w:val="UnorderedList"/>
        <w:jc w:val="both"/>
      </w:pPr>
      <w:r w:rsidRPr="001F472E">
        <w:rPr>
          <w:b/>
        </w:rPr>
        <w:t>Error Records:</w:t>
      </w:r>
      <w:r w:rsidRPr="00A10F19">
        <w:t xml:space="preserve"> </w:t>
      </w:r>
      <w:r w:rsidR="00AB21C1">
        <w:t>count of</w:t>
      </w:r>
      <w:r w:rsidRPr="00A10F19">
        <w:t xml:space="preserve"> records </w:t>
      </w:r>
      <w:r w:rsidR="00AB21C1">
        <w:t xml:space="preserve">within the file </w:t>
      </w:r>
      <w:r w:rsidRPr="00A10F19">
        <w:t xml:space="preserve">that </w:t>
      </w:r>
      <w:r w:rsidR="00267379">
        <w:t>failed critical validations</w:t>
      </w:r>
    </w:p>
    <w:p w14:paraId="733CC54C" w14:textId="649C5D6E" w:rsidR="00E72F20" w:rsidRPr="00A10F19" w:rsidRDefault="00E72F20" w:rsidP="00F874DE">
      <w:pPr>
        <w:pStyle w:val="UnorderedList"/>
        <w:jc w:val="both"/>
      </w:pPr>
      <w:r w:rsidRPr="001F472E">
        <w:rPr>
          <w:b/>
        </w:rPr>
        <w:t>Warning/Success Records:</w:t>
      </w:r>
      <w:r w:rsidRPr="00A10F19">
        <w:t xml:space="preserve"> </w:t>
      </w:r>
      <w:r w:rsidR="00AB21C1">
        <w:t>count</w:t>
      </w:r>
      <w:r w:rsidRPr="00A10F19">
        <w:t xml:space="preserve"> of records that generated a warning but were successfully uploaded in </w:t>
      </w:r>
      <w:r w:rsidR="00DF1BE5" w:rsidRPr="00A10F19">
        <w:t>the Servicing Module</w:t>
      </w:r>
    </w:p>
    <w:p w14:paraId="7D69F230" w14:textId="7194EDEE" w:rsidR="00E72F20" w:rsidRDefault="00E72F20" w:rsidP="00F874DE">
      <w:pPr>
        <w:pStyle w:val="UnorderedList"/>
        <w:jc w:val="both"/>
      </w:pPr>
      <w:r w:rsidRPr="001F472E">
        <w:rPr>
          <w:b/>
        </w:rPr>
        <w:t>Success Records:</w:t>
      </w:r>
      <w:r w:rsidRPr="00A10F19">
        <w:t xml:space="preserve"> </w:t>
      </w:r>
      <w:r w:rsidR="00AB21C1">
        <w:t>count</w:t>
      </w:r>
      <w:r w:rsidRPr="00A10F19">
        <w:t xml:space="preserve"> of records that were successfully uploaded without generating </w:t>
      </w:r>
      <w:r w:rsidR="00A91DFE" w:rsidRPr="00A10F19">
        <w:t xml:space="preserve">a </w:t>
      </w:r>
      <w:r w:rsidRPr="00A10F19">
        <w:t>warning</w:t>
      </w:r>
      <w:r w:rsidR="00A91DFE" w:rsidRPr="00A10F19">
        <w:t xml:space="preserve"> or </w:t>
      </w:r>
      <w:r w:rsidRPr="00A10F19">
        <w:t>error</w:t>
      </w:r>
    </w:p>
    <w:p w14:paraId="7C12DCD5" w14:textId="7978BC78" w:rsidR="005F2A89" w:rsidRDefault="005F2A89" w:rsidP="00F874DE">
      <w:pPr>
        <w:pStyle w:val="UnorderedList"/>
        <w:jc w:val="both"/>
      </w:pPr>
      <w:r>
        <w:rPr>
          <w:b/>
        </w:rPr>
        <w:t xml:space="preserve">Filters: </w:t>
      </w:r>
      <w:r w:rsidRPr="005F2A89">
        <w:t>This section allows the user to filter the import results</w:t>
      </w:r>
      <w:r>
        <w:t xml:space="preserve"> by status and error message</w:t>
      </w:r>
      <w:r>
        <w:rPr>
          <w:b/>
        </w:rPr>
        <w:t xml:space="preserve"> </w:t>
      </w:r>
      <w:r>
        <w:t xml:space="preserve"> </w:t>
      </w:r>
    </w:p>
    <w:p w14:paraId="1F06E5FD" w14:textId="27E32EEC" w:rsidR="005F2A89" w:rsidRDefault="005F2A89" w:rsidP="00F874DE">
      <w:pPr>
        <w:pStyle w:val="UnorderedList"/>
        <w:jc w:val="both"/>
      </w:pPr>
      <w:r w:rsidRPr="00795941">
        <w:rPr>
          <w:b/>
        </w:rPr>
        <w:t>Export to Excel</w:t>
      </w:r>
      <w:r>
        <w:rPr>
          <w:b/>
        </w:rPr>
        <w:t xml:space="preserve">: </w:t>
      </w:r>
      <w:r w:rsidRPr="005F2A89">
        <w:t>This</w:t>
      </w:r>
      <w:r>
        <w:t xml:space="preserve"> link allows the user to export the file upload results to an Excel file </w:t>
      </w:r>
    </w:p>
    <w:p w14:paraId="2E76CB31" w14:textId="157C6DEA" w:rsidR="00AB21C1" w:rsidRPr="00A10F19" w:rsidRDefault="00FC3979" w:rsidP="008B1D9C">
      <w:pPr>
        <w:pStyle w:val="UnorderedList"/>
        <w:keepNext/>
        <w:numPr>
          <w:ilvl w:val="0"/>
          <w:numId w:val="0"/>
        </w:numPr>
        <w:jc w:val="center"/>
      </w:pPr>
      <w:r w:rsidRPr="00FC3979">
        <w:rPr>
          <w:noProof/>
        </w:rPr>
        <w:t xml:space="preserve"> </w:t>
      </w:r>
      <w:r w:rsidR="000156C4">
        <w:rPr>
          <w:noProof/>
        </w:rPr>
        <w:drawing>
          <wp:inline distT="0" distB="0" distL="0" distR="0" wp14:anchorId="1ECB7C75" wp14:editId="2561876C">
            <wp:extent cx="4635374" cy="2619283"/>
            <wp:effectExtent l="0" t="0" r="0" b="0"/>
            <wp:docPr id="3140" name="Picture 3140"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0" name="Picture 3140" descr="Graphical user interface, text, application, email&#10;&#10;Description automatically generated"/>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4646237" cy="2625421"/>
                    </a:xfrm>
                    <a:prstGeom prst="rect">
                      <a:avLst/>
                    </a:prstGeom>
                    <a:noFill/>
                    <a:ln>
                      <a:noFill/>
                    </a:ln>
                  </pic:spPr>
                </pic:pic>
              </a:graphicData>
            </a:graphic>
          </wp:inline>
        </w:drawing>
      </w:r>
    </w:p>
    <w:p w14:paraId="53B422A8" w14:textId="079034D8" w:rsidR="004A0282" w:rsidRPr="005A4A56" w:rsidRDefault="004A0282" w:rsidP="001879BA">
      <w:pPr>
        <w:pStyle w:val="FigureCaption0"/>
      </w:pPr>
      <w:bookmarkStart w:id="636" w:name="_Toc74052462"/>
      <w:bookmarkStart w:id="637" w:name="_Toc90643848"/>
      <w:bookmarkStart w:id="638" w:name="_Toc230163845"/>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w:t>
      </w:r>
      <w:r w:rsidR="00764635">
        <w:rPr>
          <w:noProof/>
        </w:rPr>
        <w:fldChar w:fldCharType="end"/>
      </w:r>
      <w:r w:rsidR="00E11754">
        <w:t xml:space="preserve">: Servicer File Upload Screen </w:t>
      </w:r>
      <w:r w:rsidR="00274A40">
        <w:t>–</w:t>
      </w:r>
      <w:r w:rsidR="00E11754">
        <w:t xml:space="preserve"> Import Results S</w:t>
      </w:r>
      <w:r w:rsidR="003D0E52" w:rsidRPr="005A4A56">
        <w:t>ection</w:t>
      </w:r>
      <w:bookmarkEnd w:id="636"/>
      <w:bookmarkEnd w:id="637"/>
      <w:bookmarkEnd w:id="638"/>
    </w:p>
    <w:p w14:paraId="292CFCFD" w14:textId="047745F4" w:rsidR="00AB21C1" w:rsidRDefault="00AB21C1" w:rsidP="001879BA">
      <w:pPr>
        <w:pStyle w:val="BodyText"/>
      </w:pPr>
      <w:r>
        <w:t xml:space="preserve">The </w:t>
      </w:r>
      <w:r w:rsidR="00A93DD4">
        <w:t>processing status</w:t>
      </w:r>
      <w:r>
        <w:t xml:space="preserve"> of </w:t>
      </w:r>
      <w:r w:rsidR="00A93DD4">
        <w:t xml:space="preserve">each </w:t>
      </w:r>
      <w:r>
        <w:t xml:space="preserve">record </w:t>
      </w:r>
      <w:r w:rsidR="00A93DD4">
        <w:t>within the file is displayed</w:t>
      </w:r>
      <w:r>
        <w:t>:</w:t>
      </w:r>
    </w:p>
    <w:p w14:paraId="3DF23F6B" w14:textId="7BFC8F26" w:rsidR="00AB21C1" w:rsidRDefault="00AB21C1" w:rsidP="00F874DE">
      <w:pPr>
        <w:pStyle w:val="UnorderedList"/>
        <w:jc w:val="both"/>
      </w:pPr>
      <w:r w:rsidRPr="00A91DFE">
        <w:rPr>
          <w:b/>
        </w:rPr>
        <w:t>Rec#:</w:t>
      </w:r>
      <w:r>
        <w:t xml:space="preserve"> The record number of the case within the file</w:t>
      </w:r>
    </w:p>
    <w:p w14:paraId="1177B21F" w14:textId="15712E66" w:rsidR="00AB21C1" w:rsidRDefault="00AB21C1" w:rsidP="00F874DE">
      <w:pPr>
        <w:pStyle w:val="UnorderedList"/>
        <w:jc w:val="both"/>
      </w:pPr>
      <w:r w:rsidRPr="00A91DFE">
        <w:rPr>
          <w:b/>
        </w:rPr>
        <w:t>FHA Case</w:t>
      </w:r>
      <w:r w:rsidR="00422F2E">
        <w:rPr>
          <w:b/>
        </w:rPr>
        <w:t xml:space="preserve"> </w:t>
      </w:r>
      <w:r w:rsidRPr="00A91DFE">
        <w:rPr>
          <w:b/>
        </w:rPr>
        <w:t>#:</w:t>
      </w:r>
      <w:r>
        <w:t xml:space="preserve"> The case number </w:t>
      </w:r>
      <w:r w:rsidR="00A93DD4">
        <w:t>associated with the</w:t>
      </w:r>
      <w:r>
        <w:t xml:space="preserve"> record</w:t>
      </w:r>
    </w:p>
    <w:p w14:paraId="37F8FA92" w14:textId="2CE36D7C" w:rsidR="00AB21C1" w:rsidRDefault="00AB21C1" w:rsidP="00F874DE">
      <w:pPr>
        <w:pStyle w:val="UnorderedList"/>
        <w:jc w:val="both"/>
      </w:pPr>
      <w:r w:rsidRPr="00A91DFE">
        <w:rPr>
          <w:b/>
        </w:rPr>
        <w:t>Status:</w:t>
      </w:r>
      <w:r>
        <w:t xml:space="preserve"> The </w:t>
      </w:r>
      <w:r w:rsidR="00A93DD4">
        <w:t>status of the uploaded record (S</w:t>
      </w:r>
      <w:r>
        <w:t>uccess</w:t>
      </w:r>
      <w:r w:rsidR="00A93DD4">
        <w:t>,</w:t>
      </w:r>
      <w:r>
        <w:t xml:space="preserve"> error or warning)</w:t>
      </w:r>
    </w:p>
    <w:p w14:paraId="65B18C6D" w14:textId="518BD9CB" w:rsidR="00AB21C1" w:rsidRDefault="00AB21C1" w:rsidP="00F874DE">
      <w:pPr>
        <w:pStyle w:val="UnorderedList"/>
        <w:jc w:val="both"/>
      </w:pPr>
      <w:r w:rsidRPr="00A91DFE">
        <w:rPr>
          <w:b/>
        </w:rPr>
        <w:t>Errors:</w:t>
      </w:r>
      <w:r>
        <w:t xml:space="preserve"> Description of the errors </w:t>
      </w:r>
      <w:r w:rsidR="00071E11">
        <w:t>associated with the record</w:t>
      </w:r>
      <w:r>
        <w:t>. For example: FHA Case# is invalid</w:t>
      </w:r>
    </w:p>
    <w:p w14:paraId="59CEAEAB" w14:textId="11B46D12" w:rsidR="00864DB9" w:rsidRPr="001D7BAC" w:rsidRDefault="00AB21C1" w:rsidP="001D7BAC">
      <w:pPr>
        <w:pStyle w:val="UnorderedList"/>
        <w:jc w:val="both"/>
        <w:rPr>
          <w:rFonts w:eastAsiaTheme="majorEastAsia" w:cs="Calibri"/>
          <w:b/>
          <w:bCs/>
          <w:sz w:val="28"/>
          <w:szCs w:val="28"/>
        </w:rPr>
      </w:pPr>
      <w:r w:rsidRPr="001D7BAC">
        <w:rPr>
          <w:b/>
        </w:rPr>
        <w:t>Warnings:</w:t>
      </w:r>
      <w:r>
        <w:t xml:space="preserve"> </w:t>
      </w:r>
      <w:r w:rsidR="00071E11">
        <w:t>Description of the</w:t>
      </w:r>
      <w:r>
        <w:t xml:space="preserve"> warnings </w:t>
      </w:r>
      <w:r w:rsidR="00071E11">
        <w:t>associated with the record</w:t>
      </w:r>
      <w:r w:rsidR="00864DB9">
        <w:br w:type="page"/>
      </w:r>
    </w:p>
    <w:p w14:paraId="26EE9078" w14:textId="1D4ACE07" w:rsidR="00E72F20" w:rsidRDefault="00E72F20" w:rsidP="00F874DE">
      <w:pPr>
        <w:pStyle w:val="Heading2"/>
        <w:jc w:val="both"/>
      </w:pPr>
      <w:r>
        <w:tab/>
      </w:r>
      <w:bookmarkStart w:id="639" w:name="_Ref314045076"/>
      <w:bookmarkStart w:id="640" w:name="_Toc314660647"/>
      <w:bookmarkStart w:id="641" w:name="_Toc315633784"/>
      <w:bookmarkStart w:id="642" w:name="_Toc11334585"/>
      <w:bookmarkStart w:id="643" w:name="_Toc74051802"/>
      <w:bookmarkStart w:id="644" w:name="_Toc90643187"/>
      <w:bookmarkStart w:id="645" w:name="_Toc230163078"/>
      <w:r>
        <w:t xml:space="preserve">IMIP </w:t>
      </w:r>
      <w:r w:rsidR="009E38D9">
        <w:t>C</w:t>
      </w:r>
      <w:r>
        <w:t>ollection</w:t>
      </w:r>
      <w:bookmarkEnd w:id="639"/>
      <w:bookmarkEnd w:id="640"/>
      <w:bookmarkEnd w:id="641"/>
      <w:bookmarkEnd w:id="642"/>
      <w:bookmarkEnd w:id="643"/>
      <w:bookmarkEnd w:id="644"/>
      <w:bookmarkEnd w:id="645"/>
    </w:p>
    <w:p w14:paraId="41836DD5" w14:textId="71623E78" w:rsidR="00881DBB" w:rsidRPr="00AB3113" w:rsidRDefault="00881DBB" w:rsidP="001879BA">
      <w:pPr>
        <w:pStyle w:val="BodyText"/>
      </w:pPr>
      <w:bookmarkStart w:id="646" w:name="_Ref314045090"/>
      <w:r w:rsidRPr="00AB3113">
        <w:t>This section explains the IMIP collection processing in HERMIT (Servicing and Accounting Modules) system.</w:t>
      </w:r>
    </w:p>
    <w:p w14:paraId="0ABC518D" w14:textId="41B59A89" w:rsidR="00B57A52" w:rsidRPr="00AB3113" w:rsidRDefault="009E38D9" w:rsidP="00140EA9">
      <w:pPr>
        <w:pStyle w:val="regularnumbers"/>
      </w:pPr>
      <w:r>
        <w:t>T</w:t>
      </w:r>
      <w:r w:rsidR="00B84F90" w:rsidRPr="00AB3113">
        <w:t xml:space="preserve">he </w:t>
      </w:r>
      <w:r w:rsidR="00787428">
        <w:t>C</w:t>
      </w:r>
      <w:r w:rsidR="00B84F90" w:rsidRPr="00AB3113">
        <w:t xml:space="preserve">ase </w:t>
      </w:r>
      <w:r w:rsidR="00787428">
        <w:t>S</w:t>
      </w:r>
      <w:r w:rsidR="00B84F90" w:rsidRPr="00AB3113">
        <w:t>tatus is updated to Pending IMIP Payment</w:t>
      </w:r>
      <w:r w:rsidR="00650BFC" w:rsidRPr="00AB3113">
        <w:t xml:space="preserve"> and </w:t>
      </w:r>
      <w:r w:rsidR="003E2EE0" w:rsidRPr="00AB3113">
        <w:t xml:space="preserve">the IMIP transaction </w:t>
      </w:r>
      <w:r>
        <w:t>is generated when a loan setup is performed in the Servicing Module</w:t>
      </w:r>
      <w:r w:rsidR="003E2EE0" w:rsidRPr="00AB3113">
        <w:t xml:space="preserve">. </w:t>
      </w:r>
      <w:r w:rsidR="00B84F90" w:rsidRPr="00AB3113">
        <w:t xml:space="preserve">These FHA </w:t>
      </w:r>
      <w:r w:rsidR="00005560" w:rsidRPr="00AB3113">
        <w:t>c</w:t>
      </w:r>
      <w:r w:rsidR="00B84F90" w:rsidRPr="00AB3113">
        <w:t xml:space="preserve">ases are sent to the Accounting </w:t>
      </w:r>
      <w:r w:rsidR="00650BFC" w:rsidRPr="00AB3113">
        <w:t>Module for collection of IMIP via an interface file.</w:t>
      </w:r>
    </w:p>
    <w:p w14:paraId="6A28150F" w14:textId="36328829" w:rsidR="00B57A52" w:rsidRPr="006761F5" w:rsidRDefault="00650BFC" w:rsidP="00140EA9">
      <w:pPr>
        <w:pStyle w:val="regularnumbers"/>
      </w:pPr>
      <w:r w:rsidRPr="00AB3113">
        <w:t>T</w:t>
      </w:r>
      <w:r w:rsidR="00B84F90" w:rsidRPr="00AB3113">
        <w:t>he Servicing Module</w:t>
      </w:r>
      <w:r w:rsidR="00005560" w:rsidRPr="00AB3113">
        <w:t xml:space="preserve"> a</w:t>
      </w:r>
      <w:r w:rsidR="00B84F90" w:rsidRPr="00AB3113">
        <w:t xml:space="preserve">ssigns a batch ID </w:t>
      </w:r>
      <w:r w:rsidRPr="00AB3113">
        <w:t xml:space="preserve">and batch status </w:t>
      </w:r>
      <w:r w:rsidR="00B84F90" w:rsidRPr="00AB3113">
        <w:t>for the IMIP receivable request</w:t>
      </w:r>
      <w:r w:rsidR="003F2F95" w:rsidRPr="00AB3113">
        <w:t xml:space="preserve"> </w:t>
      </w:r>
      <w:r w:rsidRPr="00AB3113">
        <w:t>t</w:t>
      </w:r>
      <w:r w:rsidR="00B84F90" w:rsidRPr="00AB3113">
        <w:t xml:space="preserve">o </w:t>
      </w:r>
      <w:r w:rsidRPr="00AB3113">
        <w:t>track</w:t>
      </w:r>
      <w:r w:rsidR="00B84F90" w:rsidRPr="00AB3113">
        <w:t xml:space="preserve"> the </w:t>
      </w:r>
      <w:r w:rsidRPr="00AB3113">
        <w:t xml:space="preserve">IMIP </w:t>
      </w:r>
      <w:r w:rsidR="004A5129" w:rsidRPr="00AB3113">
        <w:t>collection</w:t>
      </w:r>
      <w:r w:rsidR="00B84F90" w:rsidRPr="00AB3113">
        <w:t xml:space="preserve"> status</w:t>
      </w:r>
      <w:r w:rsidR="00005560" w:rsidRPr="00AB3113">
        <w:t>.</w:t>
      </w:r>
      <w:r w:rsidR="00B84F90" w:rsidRPr="00AB3113">
        <w:t xml:space="preserve"> </w:t>
      </w:r>
      <w:r w:rsidR="00005560" w:rsidRPr="00AB3113">
        <w:t>O</w:t>
      </w:r>
      <w:r w:rsidR="00B84F90" w:rsidRPr="00AB3113">
        <w:t xml:space="preserve">nce the file is generated and sent to </w:t>
      </w:r>
      <w:r w:rsidR="001F472E" w:rsidRPr="00AB3113">
        <w:t xml:space="preserve">the </w:t>
      </w:r>
      <w:r w:rsidR="00E30030" w:rsidRPr="00AB3113">
        <w:t>Accounting Module</w:t>
      </w:r>
      <w:r w:rsidR="00B84F90" w:rsidRPr="00AB3113">
        <w:t xml:space="preserve">, the batch </w:t>
      </w:r>
      <w:r w:rsidR="00B84F90" w:rsidRPr="006761F5">
        <w:t xml:space="preserve">status </w:t>
      </w:r>
      <w:r w:rsidR="00127B5F" w:rsidRPr="006761F5">
        <w:t xml:space="preserve">(Sent to GL) </w:t>
      </w:r>
      <w:r w:rsidR="00B84F90" w:rsidRPr="006761F5">
        <w:t xml:space="preserve">is updated to indicate that the transaction has been sent to </w:t>
      </w:r>
      <w:r w:rsidR="001F472E" w:rsidRPr="006761F5">
        <w:t xml:space="preserve">the </w:t>
      </w:r>
      <w:r w:rsidR="00E30030" w:rsidRPr="006761F5">
        <w:t>Accounting Module</w:t>
      </w:r>
      <w:r w:rsidR="004A5129" w:rsidRPr="006761F5">
        <w:t>.</w:t>
      </w:r>
    </w:p>
    <w:p w14:paraId="58CB816C" w14:textId="22F35DC2" w:rsidR="00B84F90" w:rsidRPr="007F4058" w:rsidRDefault="009E38D9" w:rsidP="00140EA9">
      <w:pPr>
        <w:pStyle w:val="regularnumbers"/>
      </w:pPr>
      <w:r w:rsidRPr="007F4058">
        <w:t>T</w:t>
      </w:r>
      <w:r w:rsidR="00B84F90" w:rsidRPr="007F4058">
        <w:t xml:space="preserve">he </w:t>
      </w:r>
      <w:r w:rsidR="00E30030" w:rsidRPr="007F4058">
        <w:t>Accounting Module</w:t>
      </w:r>
      <w:r w:rsidR="004A5129" w:rsidRPr="007F4058">
        <w:t xml:space="preserve"> </w:t>
      </w:r>
      <w:r w:rsidRPr="007F4058">
        <w:t xml:space="preserve">processes the file, </w:t>
      </w:r>
      <w:r w:rsidR="004A5129" w:rsidRPr="007F4058">
        <w:t xml:space="preserve">records the IMIP receivable transactions and </w:t>
      </w:r>
      <w:r w:rsidR="00B84F90" w:rsidRPr="007F4058">
        <w:t>send</w:t>
      </w:r>
      <w:r w:rsidR="004A5129" w:rsidRPr="007F4058">
        <w:t>s</w:t>
      </w:r>
      <w:r w:rsidR="00B84F90" w:rsidRPr="007F4058">
        <w:t xml:space="preserve"> </w:t>
      </w:r>
      <w:r w:rsidR="007F4058" w:rsidRPr="007F4058">
        <w:t>a response</w:t>
      </w:r>
      <w:r w:rsidR="00B57A52" w:rsidRPr="007F4058">
        <w:t xml:space="preserve"> file</w:t>
      </w:r>
      <w:r w:rsidR="00B84F90" w:rsidRPr="007F4058">
        <w:t xml:space="preserve"> to </w:t>
      </w:r>
      <w:r w:rsidR="00E30030" w:rsidRPr="007F4058">
        <w:t>the Servicing Module</w:t>
      </w:r>
      <w:r w:rsidR="00B84F90" w:rsidRPr="007F4058">
        <w:t xml:space="preserve">. The </w:t>
      </w:r>
      <w:r w:rsidR="00E30030" w:rsidRPr="007F4058">
        <w:t>Servicing Module</w:t>
      </w:r>
      <w:r w:rsidR="00B84F90" w:rsidRPr="007F4058">
        <w:t xml:space="preserve"> process</w:t>
      </w:r>
      <w:r w:rsidR="00E30030" w:rsidRPr="007F4058">
        <w:t>es</w:t>
      </w:r>
      <w:r w:rsidR="00B84F90" w:rsidRPr="007F4058">
        <w:t xml:space="preserve"> the </w:t>
      </w:r>
      <w:r w:rsidR="007F4058" w:rsidRPr="007F4058">
        <w:t xml:space="preserve">response </w:t>
      </w:r>
      <w:r w:rsidR="00B84F90" w:rsidRPr="007F4058">
        <w:t xml:space="preserve">file from </w:t>
      </w:r>
      <w:r w:rsidR="00E30030" w:rsidRPr="007F4058">
        <w:t>the Accounting Module</w:t>
      </w:r>
      <w:r w:rsidR="00B84F90" w:rsidRPr="007F4058">
        <w:t xml:space="preserve"> and updates the batch status</w:t>
      </w:r>
      <w:r w:rsidR="00234C6D" w:rsidRPr="007F4058">
        <w:t xml:space="preserve"> (Success – Collect)</w:t>
      </w:r>
      <w:r w:rsidR="00B84F90" w:rsidRPr="007F4058">
        <w:t xml:space="preserve">. </w:t>
      </w:r>
    </w:p>
    <w:p w14:paraId="1E49CD14" w14:textId="69E45319" w:rsidR="007F4058" w:rsidRPr="007F4058" w:rsidRDefault="00B84F90" w:rsidP="00140EA9">
      <w:pPr>
        <w:pStyle w:val="regularnumbers"/>
        <w:rPr>
          <w:color w:val="000000"/>
        </w:rPr>
      </w:pPr>
      <w:r w:rsidRPr="007F4058">
        <w:rPr>
          <w:noProof/>
        </w:rPr>
        <w:t xml:space="preserve">The Accounting Module </w:t>
      </w:r>
      <w:r w:rsidR="007F4058" w:rsidRPr="007F4058">
        <w:rPr>
          <w:noProof/>
        </w:rPr>
        <w:t xml:space="preserve">processes the IMIP receivable and </w:t>
      </w:r>
      <w:r w:rsidRPr="007F4058">
        <w:rPr>
          <w:noProof/>
        </w:rPr>
        <w:t>generate</w:t>
      </w:r>
      <w:r w:rsidR="003F2F95" w:rsidRPr="007F4058">
        <w:rPr>
          <w:noProof/>
        </w:rPr>
        <w:t>s</w:t>
      </w:r>
      <w:r w:rsidRPr="007F4058">
        <w:rPr>
          <w:noProof/>
        </w:rPr>
        <w:t xml:space="preserve"> </w:t>
      </w:r>
      <w:r w:rsidR="007F4058" w:rsidRPr="007F4058">
        <w:rPr>
          <w:noProof/>
        </w:rPr>
        <w:t xml:space="preserve">a non interactive-batch file per Treasury Pay.gov’s specification. The file is sent to </w:t>
      </w:r>
      <w:r w:rsidRPr="007F4058">
        <w:rPr>
          <w:noProof/>
        </w:rPr>
        <w:t>Pay.gov</w:t>
      </w:r>
      <w:r w:rsidR="007F4058" w:rsidRPr="007F4058">
        <w:rPr>
          <w:noProof/>
        </w:rPr>
        <w:t xml:space="preserve"> for collection</w:t>
      </w:r>
      <w:r w:rsidRPr="007F4058">
        <w:rPr>
          <w:noProof/>
        </w:rPr>
        <w:t xml:space="preserve">. Upon </w:t>
      </w:r>
      <w:r w:rsidR="007F4058" w:rsidRPr="007F4058">
        <w:rPr>
          <w:noProof/>
        </w:rPr>
        <w:t xml:space="preserve">posting the </w:t>
      </w:r>
      <w:r w:rsidRPr="007F4058">
        <w:rPr>
          <w:noProof/>
        </w:rPr>
        <w:t xml:space="preserve">collection </w:t>
      </w:r>
      <w:r w:rsidR="007F4058" w:rsidRPr="007F4058">
        <w:rPr>
          <w:noProof/>
        </w:rPr>
        <w:t>by pay.gov</w:t>
      </w:r>
      <w:r w:rsidRPr="007F4058">
        <w:rPr>
          <w:noProof/>
        </w:rPr>
        <w:t xml:space="preserve">, </w:t>
      </w:r>
      <w:r w:rsidR="007F4058" w:rsidRPr="007F4058">
        <w:rPr>
          <w:noProof/>
        </w:rPr>
        <w:t>the deposit is recorded in the Accounting Module</w:t>
      </w:r>
      <w:r w:rsidRPr="007F4058">
        <w:rPr>
          <w:noProof/>
        </w:rPr>
        <w:t xml:space="preserve">. </w:t>
      </w:r>
    </w:p>
    <w:p w14:paraId="7B27BF5A" w14:textId="561D7081" w:rsidR="00B84F90" w:rsidRPr="007F4058" w:rsidRDefault="00B84F90" w:rsidP="00140EA9">
      <w:pPr>
        <w:pStyle w:val="regularnumbers"/>
        <w:rPr>
          <w:color w:val="000000"/>
        </w:rPr>
      </w:pPr>
      <w:r w:rsidRPr="007F4058">
        <w:rPr>
          <w:noProof/>
        </w:rPr>
        <w:t xml:space="preserve">The </w:t>
      </w:r>
      <w:r w:rsidR="00E30030" w:rsidRPr="007F4058">
        <w:rPr>
          <w:noProof/>
        </w:rPr>
        <w:t>Accounting Module</w:t>
      </w:r>
      <w:r w:rsidRPr="007F4058">
        <w:rPr>
          <w:noProof/>
        </w:rPr>
        <w:t xml:space="preserve"> will send </w:t>
      </w:r>
      <w:r w:rsidR="004A5129" w:rsidRPr="007F4058">
        <w:rPr>
          <w:noProof/>
        </w:rPr>
        <w:t xml:space="preserve">the IMIP collection confirmation to the </w:t>
      </w:r>
      <w:r w:rsidR="00E30030" w:rsidRPr="007F4058">
        <w:rPr>
          <w:noProof/>
        </w:rPr>
        <w:t>Servicing Module</w:t>
      </w:r>
      <w:r w:rsidRPr="007F4058">
        <w:rPr>
          <w:noProof/>
        </w:rPr>
        <w:t xml:space="preserve"> </w:t>
      </w:r>
      <w:r w:rsidR="004A5129" w:rsidRPr="007F4058">
        <w:rPr>
          <w:noProof/>
        </w:rPr>
        <w:t>via an interface file.</w:t>
      </w:r>
      <w:r w:rsidRPr="007F4058">
        <w:rPr>
          <w:noProof/>
        </w:rPr>
        <w:t xml:space="preserve"> The </w:t>
      </w:r>
      <w:r w:rsidR="00E30030" w:rsidRPr="007F4058">
        <w:rPr>
          <w:noProof/>
        </w:rPr>
        <w:t>Servicing Module</w:t>
      </w:r>
      <w:r w:rsidR="004A5129" w:rsidRPr="007F4058">
        <w:rPr>
          <w:noProof/>
        </w:rPr>
        <w:t xml:space="preserve"> processes this</w:t>
      </w:r>
      <w:r w:rsidRPr="007F4058">
        <w:rPr>
          <w:noProof/>
        </w:rPr>
        <w:t xml:space="preserve"> file</w:t>
      </w:r>
      <w:r w:rsidR="00CB3EB1" w:rsidRPr="007F4058">
        <w:rPr>
          <w:noProof/>
        </w:rPr>
        <w:t xml:space="preserve"> and the </w:t>
      </w:r>
      <w:r w:rsidRPr="007F4058">
        <w:t>batch status</w:t>
      </w:r>
      <w:r w:rsidR="00CB3EB1" w:rsidRPr="007F4058">
        <w:t xml:space="preserve"> is updated to Settled and case status to Pending Endorsement</w:t>
      </w:r>
      <w:r w:rsidR="001F472E" w:rsidRPr="007F4058">
        <w:t>.</w:t>
      </w:r>
      <w:r w:rsidR="007F4058" w:rsidRPr="007F4058">
        <w:t xml:space="preserve"> This completes the IMIP collections processing in HERMIT.</w:t>
      </w:r>
    </w:p>
    <w:p w14:paraId="4735D62A" w14:textId="164AF265" w:rsidR="00B84F90" w:rsidRPr="007F4058" w:rsidRDefault="00B84F90" w:rsidP="00140EA9">
      <w:pPr>
        <w:pStyle w:val="regularnumbers"/>
        <w:rPr>
          <w:noProof/>
        </w:rPr>
      </w:pPr>
      <w:r w:rsidRPr="007F4058">
        <w:rPr>
          <w:noProof/>
        </w:rPr>
        <w:t xml:space="preserve">The Servicing Module </w:t>
      </w:r>
      <w:r w:rsidR="001F136C" w:rsidRPr="007F4058">
        <w:rPr>
          <w:noProof/>
        </w:rPr>
        <w:t>sends the IMIP collection confirmation to CHUMS via a daily interface file.</w:t>
      </w:r>
      <w:r w:rsidR="001F136C" w:rsidRPr="007F4058">
        <w:t xml:space="preserve"> CHUMS will endorse the cases based on their endorsement process and will send the endorsed cases to Servicing Module. Upon processing this information, case status in Servicing Module is updated to Endorsed</w:t>
      </w:r>
      <w:r w:rsidRPr="007F4058">
        <w:rPr>
          <w:noProof/>
        </w:rPr>
        <w:t>.</w:t>
      </w:r>
    </w:p>
    <w:p w14:paraId="670C0D55" w14:textId="5DD974CF" w:rsidR="00841832" w:rsidRDefault="00E11754" w:rsidP="00DD5EB0">
      <w:pPr>
        <w:pStyle w:val="Heading3"/>
        <w:ind w:left="1080" w:hanging="1080"/>
        <w:jc w:val="both"/>
      </w:pPr>
      <w:bookmarkStart w:id="647" w:name="_Toc315633785"/>
      <w:bookmarkStart w:id="648" w:name="_Toc11334586"/>
      <w:bookmarkStart w:id="649" w:name="_Toc74051803"/>
      <w:bookmarkStart w:id="650" w:name="_Toc90643188"/>
      <w:bookmarkStart w:id="651" w:name="_Toc230163079"/>
      <w:r>
        <w:t>Verifying IMIP C</w:t>
      </w:r>
      <w:r w:rsidR="00841832">
        <w:t>ollection</w:t>
      </w:r>
      <w:r w:rsidR="00841832" w:rsidRPr="00F258DD">
        <w:t xml:space="preserve"> </w:t>
      </w:r>
      <w:r>
        <w:t>S</w:t>
      </w:r>
      <w:r w:rsidR="00841832">
        <w:t>tatus</w:t>
      </w:r>
      <w:bookmarkEnd w:id="647"/>
      <w:bookmarkEnd w:id="648"/>
      <w:bookmarkEnd w:id="649"/>
      <w:bookmarkEnd w:id="650"/>
      <w:bookmarkEnd w:id="651"/>
    </w:p>
    <w:p w14:paraId="1A364E39" w14:textId="65AD678A" w:rsidR="006E41BC" w:rsidRPr="00B537F2" w:rsidRDefault="006E41BC" w:rsidP="001879BA">
      <w:pPr>
        <w:pStyle w:val="BodyText"/>
      </w:pPr>
      <w:r>
        <w:t xml:space="preserve">To verify IMIP </w:t>
      </w:r>
      <w:r w:rsidR="00005560">
        <w:t>collection</w:t>
      </w:r>
      <w:r w:rsidR="000D4795">
        <w:t xml:space="preserve"> status on a </w:t>
      </w:r>
      <w:r w:rsidR="000D4795" w:rsidRPr="006761F5">
        <w:t>Pending IMIP Payment case</w:t>
      </w:r>
      <w:r w:rsidRPr="006761F5">
        <w:t>:</w:t>
      </w:r>
    </w:p>
    <w:p w14:paraId="497A7DE7" w14:textId="77C7B72E" w:rsidR="006E41BC" w:rsidRDefault="006E41BC" w:rsidP="006C3C3F">
      <w:pPr>
        <w:pStyle w:val="OrderedList"/>
        <w:numPr>
          <w:ilvl w:val="0"/>
          <w:numId w:val="125"/>
        </w:numPr>
        <w:jc w:val="both"/>
      </w:pPr>
      <w:r>
        <w:t xml:space="preserve">Select the </w:t>
      </w:r>
      <w:r w:rsidRPr="00BC28FF">
        <w:rPr>
          <w:b/>
        </w:rPr>
        <w:t>Accounting</w:t>
      </w:r>
      <w:r w:rsidR="00F24963">
        <w:rPr>
          <w:b/>
        </w:rPr>
        <w:t xml:space="preserve"> </w:t>
      </w:r>
      <w:r w:rsidRPr="00BC28FF">
        <w:rPr>
          <w:b/>
        </w:rPr>
        <w:t>-&gt;</w:t>
      </w:r>
      <w:r w:rsidR="00F24963">
        <w:rPr>
          <w:b/>
        </w:rPr>
        <w:t xml:space="preserve"> </w:t>
      </w:r>
      <w:r w:rsidRPr="00BC28FF">
        <w:rPr>
          <w:b/>
        </w:rPr>
        <w:t>Premiums (IMIP)</w:t>
      </w:r>
      <w:r>
        <w:t xml:space="preserve"> tab.</w:t>
      </w:r>
    </w:p>
    <w:p w14:paraId="7B3CDDD5" w14:textId="5DE29A2D" w:rsidR="006E41BC" w:rsidRDefault="00D777DC" w:rsidP="006C3C3F">
      <w:pPr>
        <w:pStyle w:val="OrderedList"/>
        <w:numPr>
          <w:ilvl w:val="0"/>
          <w:numId w:val="125"/>
        </w:numPr>
        <w:jc w:val="both"/>
      </w:pPr>
      <w:r>
        <w:t xml:space="preserve">Enter the specific criteria </w:t>
      </w:r>
      <w:r w:rsidR="006E41BC">
        <w:t xml:space="preserve">and click </w:t>
      </w:r>
      <w:r w:rsidR="006E41BC" w:rsidRPr="001445BE">
        <w:rPr>
          <w:b/>
        </w:rPr>
        <w:t>Search</w:t>
      </w:r>
      <w:r w:rsidR="006E41BC">
        <w:t xml:space="preserve">. </w:t>
      </w:r>
      <w:r>
        <w:t xml:space="preserve">A Trans Date range is required: enter start date in Trans Date: From, and end date in Trans Date: To.  Additional search criteria may be entered but are not required unless an asterisk is displayed. </w:t>
      </w:r>
      <w:r w:rsidR="006E41BC">
        <w:t xml:space="preserve">The </w:t>
      </w:r>
      <w:r w:rsidR="00F21E8A">
        <w:t>loan</w:t>
      </w:r>
      <w:r w:rsidR="00A323D8">
        <w:t>(s)</w:t>
      </w:r>
      <w:r w:rsidR="006E41BC">
        <w:t xml:space="preserve"> </w:t>
      </w:r>
      <w:r w:rsidR="00A323D8">
        <w:t>are</w:t>
      </w:r>
      <w:r w:rsidR="006E41BC">
        <w:t xml:space="preserve"> displayed along with </w:t>
      </w:r>
      <w:r w:rsidR="00A323D8">
        <w:t xml:space="preserve">basic </w:t>
      </w:r>
      <w:r w:rsidR="006E41BC">
        <w:t xml:space="preserve">batch details. </w:t>
      </w:r>
      <w:r w:rsidR="004945CE">
        <w:t xml:space="preserve">For the next step, </w:t>
      </w:r>
      <w:r w:rsidR="000251AD">
        <w:t>retain</w:t>
      </w:r>
      <w:r w:rsidR="004945CE">
        <w:t xml:space="preserve"> the </w:t>
      </w:r>
      <w:r w:rsidR="00A323D8">
        <w:t>B</w:t>
      </w:r>
      <w:r w:rsidR="004945CE">
        <w:t xml:space="preserve">atch </w:t>
      </w:r>
      <w:r w:rsidR="00A323D8">
        <w:t>#</w:t>
      </w:r>
      <w:r w:rsidR="006E41BC">
        <w:t>.</w:t>
      </w:r>
    </w:p>
    <w:p w14:paraId="69172931" w14:textId="6A32811B" w:rsidR="006E41BC" w:rsidRDefault="00A323D8" w:rsidP="006C3C3F">
      <w:pPr>
        <w:pStyle w:val="OrderedList"/>
        <w:numPr>
          <w:ilvl w:val="0"/>
          <w:numId w:val="125"/>
        </w:numPr>
        <w:jc w:val="both"/>
      </w:pPr>
      <w:r>
        <w:t>To view the complete Batch details s</w:t>
      </w:r>
      <w:r w:rsidR="006E41BC">
        <w:t xml:space="preserve">elect the </w:t>
      </w:r>
      <w:r w:rsidR="006E41BC" w:rsidRPr="001445BE">
        <w:rPr>
          <w:b/>
        </w:rPr>
        <w:t>Accounting -&gt; Transmittals</w:t>
      </w:r>
      <w:r w:rsidR="00A55231">
        <w:t xml:space="preserve"> tab. </w:t>
      </w:r>
      <w:r w:rsidR="006E41BC">
        <w:t xml:space="preserve">Enter the </w:t>
      </w:r>
      <w:r>
        <w:t>B</w:t>
      </w:r>
      <w:r w:rsidR="006E41BC">
        <w:t xml:space="preserve">atch </w:t>
      </w:r>
      <w:r>
        <w:t xml:space="preserve"># (from Step 2) </w:t>
      </w:r>
      <w:r w:rsidR="00A55231">
        <w:t xml:space="preserve">and click </w:t>
      </w:r>
      <w:r w:rsidR="00A55231" w:rsidRPr="001445BE">
        <w:rPr>
          <w:b/>
        </w:rPr>
        <w:t>Search</w:t>
      </w:r>
      <w:r w:rsidR="006E41BC">
        <w:t>. The</w:t>
      </w:r>
      <w:r w:rsidR="00A55231">
        <w:t xml:space="preserve"> results are displayed under the</w:t>
      </w:r>
      <w:r w:rsidR="006E41BC">
        <w:t xml:space="preserve"> </w:t>
      </w:r>
      <w:r w:rsidR="006E41BC" w:rsidRPr="001445BE">
        <w:rPr>
          <w:b/>
        </w:rPr>
        <w:t>Transmittals Search Results</w:t>
      </w:r>
      <w:r w:rsidR="00A55231">
        <w:t xml:space="preserve"> section.</w:t>
      </w:r>
    </w:p>
    <w:p w14:paraId="4305BE47" w14:textId="3D1769C4" w:rsidR="0096282F" w:rsidRDefault="00401A67" w:rsidP="001879BA">
      <w:pPr>
        <w:pStyle w:val="BodyText"/>
        <w:jc w:val="center"/>
      </w:pPr>
      <w:r>
        <w:rPr>
          <w:noProof/>
        </w:rPr>
        <w:drawing>
          <wp:inline distT="0" distB="0" distL="0" distR="0" wp14:anchorId="67C8CAE3" wp14:editId="0AEC8516">
            <wp:extent cx="4427660" cy="1708622"/>
            <wp:effectExtent l="0" t="0" r="0" b="6350"/>
            <wp:docPr id="1921" name="Picture 1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0"/>
                    <a:stretch>
                      <a:fillRect/>
                    </a:stretch>
                  </pic:blipFill>
                  <pic:spPr>
                    <a:xfrm>
                      <a:off x="0" y="0"/>
                      <a:ext cx="4450579" cy="1717466"/>
                    </a:xfrm>
                    <a:prstGeom prst="rect">
                      <a:avLst/>
                    </a:prstGeom>
                  </pic:spPr>
                </pic:pic>
              </a:graphicData>
            </a:graphic>
          </wp:inline>
        </w:drawing>
      </w:r>
    </w:p>
    <w:p w14:paraId="7954890E" w14:textId="057300CF" w:rsidR="0096282F" w:rsidRPr="005A4A56" w:rsidRDefault="0096282F" w:rsidP="001879BA">
      <w:pPr>
        <w:pStyle w:val="FigureCaption0"/>
      </w:pPr>
      <w:bookmarkStart w:id="652" w:name="_Toc74052463"/>
      <w:bookmarkStart w:id="653" w:name="_Toc90643849"/>
      <w:bookmarkStart w:id="654" w:name="_Toc230163846"/>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w:t>
      </w:r>
      <w:r w:rsidR="00764635">
        <w:rPr>
          <w:noProof/>
        </w:rPr>
        <w:fldChar w:fldCharType="end"/>
      </w:r>
      <w:r w:rsidRPr="005A4A56">
        <w:t xml:space="preserve">: </w:t>
      </w:r>
      <w:r w:rsidR="001A0EAD" w:rsidRPr="005A4A56">
        <w:t>Transmittal Search Results for Initial IMIP Due</w:t>
      </w:r>
      <w:bookmarkEnd w:id="652"/>
      <w:bookmarkEnd w:id="653"/>
      <w:bookmarkEnd w:id="654"/>
      <w:r w:rsidRPr="005A4A56">
        <w:t xml:space="preserve"> </w:t>
      </w:r>
    </w:p>
    <w:p w14:paraId="67D9C50D" w14:textId="626B140A" w:rsidR="006E4959" w:rsidRDefault="006E41BC" w:rsidP="006C3C3F">
      <w:pPr>
        <w:pStyle w:val="OrderedList"/>
        <w:numPr>
          <w:ilvl w:val="0"/>
          <w:numId w:val="125"/>
        </w:numPr>
        <w:jc w:val="both"/>
      </w:pPr>
      <w:r>
        <w:t xml:space="preserve">Select the batch </w:t>
      </w:r>
      <w:r w:rsidR="00FC3979">
        <w:t xml:space="preserve"># </w:t>
      </w:r>
      <w:r w:rsidR="006E4959">
        <w:t xml:space="preserve">from the results to view the </w:t>
      </w:r>
      <w:r w:rsidRPr="001445BE">
        <w:rPr>
          <w:b/>
        </w:rPr>
        <w:t>Batch Details</w:t>
      </w:r>
      <w:r>
        <w:t xml:space="preserve"> </w:t>
      </w:r>
      <w:r w:rsidR="006E4959">
        <w:t xml:space="preserve">screen. This screen </w:t>
      </w:r>
      <w:r>
        <w:t xml:space="preserve">displays the </w:t>
      </w:r>
      <w:r w:rsidR="006E4959">
        <w:t xml:space="preserve">IMIP transaction details for the associated </w:t>
      </w:r>
      <w:r>
        <w:t xml:space="preserve">FHA case </w:t>
      </w:r>
      <w:r w:rsidR="006E4959">
        <w:t>number(s)</w:t>
      </w:r>
      <w:r>
        <w:t xml:space="preserve">. </w:t>
      </w:r>
    </w:p>
    <w:p w14:paraId="5E0BF990" w14:textId="3BBC0A2D" w:rsidR="00180CA0" w:rsidRDefault="003E2EE0" w:rsidP="006C3C3F">
      <w:pPr>
        <w:pStyle w:val="OrderedList"/>
        <w:numPr>
          <w:ilvl w:val="0"/>
          <w:numId w:val="125"/>
        </w:numPr>
        <w:jc w:val="both"/>
      </w:pPr>
      <w:r>
        <w:t xml:space="preserve">The IMIP collection status can be viewed through the </w:t>
      </w:r>
      <w:r w:rsidRPr="002B5827">
        <w:t xml:space="preserve">Daily IMIP Transaction Report </w:t>
      </w:r>
      <w:r>
        <w:t xml:space="preserve">from the </w:t>
      </w:r>
      <w:r w:rsidRPr="002B5827">
        <w:t>Reports</w:t>
      </w:r>
      <w:r>
        <w:t xml:space="preserve"> tab. Refer to </w:t>
      </w:r>
      <w:r w:rsidR="00270CF9">
        <w:t>S</w:t>
      </w:r>
      <w:r>
        <w:t>ection 9.</w:t>
      </w:r>
      <w:r w:rsidR="007B4CD3">
        <w:t>5</w:t>
      </w:r>
      <w:r w:rsidR="00270CF9">
        <w:t xml:space="preserve"> </w:t>
      </w:r>
      <w:r>
        <w:t>for report generation</w:t>
      </w:r>
      <w:r w:rsidR="006E4959">
        <w:t xml:space="preserve"> instructions</w:t>
      </w:r>
      <w:r>
        <w:t>.</w:t>
      </w:r>
    </w:p>
    <w:p w14:paraId="33578C79" w14:textId="77777777" w:rsidR="00E72F20" w:rsidRPr="00AB3113" w:rsidRDefault="002D0708" w:rsidP="00F874DE">
      <w:pPr>
        <w:pStyle w:val="Heading2"/>
        <w:jc w:val="both"/>
      </w:pPr>
      <w:bookmarkStart w:id="655" w:name="_Toc314660649"/>
      <w:bookmarkStart w:id="656" w:name="_Ref315096761"/>
      <w:bookmarkStart w:id="657" w:name="_Toc315633786"/>
      <w:bookmarkStart w:id="658" w:name="_Ref319916250"/>
      <w:bookmarkStart w:id="659" w:name="_Toc11334587"/>
      <w:bookmarkStart w:id="660" w:name="_Toc74051804"/>
      <w:bookmarkStart w:id="661" w:name="_Toc90643189"/>
      <w:bookmarkStart w:id="662" w:name="_Toc230163080"/>
      <w:r w:rsidRPr="00AB3113">
        <w:t>Refunds</w:t>
      </w:r>
      <w:bookmarkEnd w:id="646"/>
      <w:bookmarkEnd w:id="655"/>
      <w:bookmarkEnd w:id="656"/>
      <w:bookmarkEnd w:id="657"/>
      <w:bookmarkEnd w:id="658"/>
      <w:bookmarkEnd w:id="659"/>
      <w:bookmarkEnd w:id="660"/>
      <w:bookmarkEnd w:id="661"/>
      <w:bookmarkEnd w:id="662"/>
    </w:p>
    <w:p w14:paraId="5AA02A64" w14:textId="5892F64A" w:rsidR="009A2561" w:rsidRDefault="009A2561" w:rsidP="001879BA">
      <w:pPr>
        <w:pStyle w:val="BodyText"/>
      </w:pPr>
      <w:r>
        <w:t xml:space="preserve">This section covers the refund transactions initiated manually by the </w:t>
      </w:r>
      <w:r w:rsidR="008D1401">
        <w:t>lender/servicer</w:t>
      </w:r>
      <w:r>
        <w:t xml:space="preserve"> during or after loan setup, refund transactions initiated automatically by the system for canceled loans, and refunds payment processing in HERMIT (Servicing and Accounting Modules) system.</w:t>
      </w:r>
    </w:p>
    <w:p w14:paraId="67F1DEF5" w14:textId="3BC2A9CC" w:rsidR="00E72F20" w:rsidRPr="00D03489" w:rsidRDefault="00565276" w:rsidP="00DD5EB0">
      <w:pPr>
        <w:pStyle w:val="Heading3"/>
        <w:ind w:left="1080" w:hanging="1080"/>
        <w:jc w:val="both"/>
      </w:pPr>
      <w:bookmarkStart w:id="663" w:name="_Toc314660650"/>
      <w:bookmarkStart w:id="664" w:name="_Toc315633787"/>
      <w:bookmarkStart w:id="665" w:name="_Toc11334588"/>
      <w:bookmarkStart w:id="666" w:name="_Toc74051805"/>
      <w:bookmarkStart w:id="667" w:name="_Toc90643190"/>
      <w:bookmarkStart w:id="668" w:name="_Toc230163081"/>
      <w:r w:rsidRPr="00D03489">
        <w:t>R</w:t>
      </w:r>
      <w:r w:rsidR="00EA4890" w:rsidRPr="00D03489">
        <w:t xml:space="preserve">efund of </w:t>
      </w:r>
      <w:r w:rsidR="00E11754" w:rsidRPr="00D03489">
        <w:t>L</w:t>
      </w:r>
      <w:r w:rsidR="00EA4890" w:rsidRPr="00D03489">
        <w:t xml:space="preserve">ate </w:t>
      </w:r>
      <w:r w:rsidR="00E11754" w:rsidRPr="00D03489">
        <w:t>C</w:t>
      </w:r>
      <w:r w:rsidR="00EA4890" w:rsidRPr="00D03489">
        <w:t xml:space="preserve">harges and </w:t>
      </w:r>
      <w:r w:rsidR="00E11754" w:rsidRPr="00D03489">
        <w:t>P</w:t>
      </w:r>
      <w:r w:rsidR="00EA4890" w:rsidRPr="00D03489">
        <w:t xml:space="preserve">enalty </w:t>
      </w:r>
      <w:r w:rsidR="00E11754" w:rsidRPr="00D03489">
        <w:t>I</w:t>
      </w:r>
      <w:r w:rsidR="00EA4890" w:rsidRPr="00D03489">
        <w:t>nterest</w:t>
      </w:r>
      <w:bookmarkEnd w:id="663"/>
      <w:bookmarkEnd w:id="664"/>
      <w:bookmarkEnd w:id="665"/>
      <w:bookmarkEnd w:id="666"/>
      <w:bookmarkEnd w:id="667"/>
      <w:bookmarkEnd w:id="668"/>
    </w:p>
    <w:p w14:paraId="450348D3" w14:textId="324F6463" w:rsidR="00E72F20" w:rsidRDefault="002D1EAE" w:rsidP="00535C7D">
      <w:pPr>
        <w:pStyle w:val="BodyText"/>
        <w:jc w:val="left"/>
      </w:pPr>
      <w:r>
        <w:t xml:space="preserve">The Servicing Module allows the </w:t>
      </w:r>
      <w:r w:rsidR="008D1401">
        <w:t>lender/servicer</w:t>
      </w:r>
      <w:r w:rsidR="00E72F20">
        <w:t xml:space="preserve"> </w:t>
      </w:r>
      <w:r>
        <w:t>to</w:t>
      </w:r>
      <w:r w:rsidR="00EA4890">
        <w:t xml:space="preserve"> </w:t>
      </w:r>
      <w:r>
        <w:t xml:space="preserve">manually </w:t>
      </w:r>
      <w:r w:rsidR="00E72F20">
        <w:t>request a refund of late charges/</w:t>
      </w:r>
      <w:r w:rsidR="00EA4890">
        <w:t>p</w:t>
      </w:r>
      <w:r w:rsidR="00E72F20">
        <w:t xml:space="preserve">enalty </w:t>
      </w:r>
      <w:r w:rsidR="00EA4890">
        <w:t>i</w:t>
      </w:r>
      <w:r w:rsidR="00E72F20">
        <w:t>nterest</w:t>
      </w:r>
      <w:r w:rsidR="00EA4890">
        <w:t>,</w:t>
      </w:r>
      <w:r w:rsidR="00E72F20">
        <w:t xml:space="preserve"> if any, during loan setup </w:t>
      </w:r>
      <w:r w:rsidR="009A2561">
        <w:t>or</w:t>
      </w:r>
      <w:r w:rsidR="00E72F20">
        <w:t xml:space="preserve"> after loan setup. </w:t>
      </w:r>
      <w:r w:rsidR="001A0EAD">
        <w:t>Some of the reasons to request a refund are</w:t>
      </w:r>
      <w:r w:rsidR="00E72F20">
        <w:t>:</w:t>
      </w:r>
      <w:r w:rsidR="005C45F7" w:rsidRPr="005C45F7">
        <w:rPr>
          <w:noProof/>
        </w:rPr>
        <w:t xml:space="preserve"> </w:t>
      </w:r>
      <w:r w:rsidR="005C45F7">
        <w:rPr>
          <w:noProof/>
          <w:lang w:bidi="ar-SA"/>
        </w:rPr>
        <mc:AlternateContent>
          <mc:Choice Requires="wps">
            <w:drawing>
              <wp:anchor distT="0" distB="0" distL="114300" distR="114300" simplePos="0" relativeHeight="251673600" behindDoc="1" locked="1" layoutInCell="1" allowOverlap="1" wp14:anchorId="1BFB9C29" wp14:editId="32C64004">
                <wp:simplePos x="0" y="0"/>
                <wp:positionH relativeFrom="column">
                  <wp:posOffset>3905250</wp:posOffset>
                </wp:positionH>
                <wp:positionV relativeFrom="paragraph">
                  <wp:posOffset>43180</wp:posOffset>
                </wp:positionV>
                <wp:extent cx="2124075" cy="971550"/>
                <wp:effectExtent l="38100" t="38100" r="104775" b="95250"/>
                <wp:wrapTight wrapText="bothSides">
                  <wp:wrapPolygon edited="0">
                    <wp:start x="0" y="-847"/>
                    <wp:lineTo x="-387" y="-424"/>
                    <wp:lineTo x="-387" y="22024"/>
                    <wp:lineTo x="0" y="23294"/>
                    <wp:lineTo x="22084" y="23294"/>
                    <wp:lineTo x="22472" y="20329"/>
                    <wp:lineTo x="22472" y="6353"/>
                    <wp:lineTo x="22084" y="0"/>
                    <wp:lineTo x="22084" y="-847"/>
                    <wp:lineTo x="0" y="-847"/>
                  </wp:wrapPolygon>
                </wp:wrapTight>
                <wp:docPr id="1812" name="Text Box 1812"/>
                <wp:cNvGraphicFramePr/>
                <a:graphic xmlns:a="http://schemas.openxmlformats.org/drawingml/2006/main">
                  <a:graphicData uri="http://schemas.microsoft.com/office/word/2010/wordprocessingShape">
                    <wps:wsp>
                      <wps:cNvSpPr txBox="1"/>
                      <wps:spPr>
                        <a:xfrm>
                          <a:off x="0" y="0"/>
                          <a:ext cx="2124075" cy="97155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43B15A18" w14:textId="77777777" w:rsidR="00C75845" w:rsidRPr="002277EE" w:rsidRDefault="00C75845" w:rsidP="005C45F7">
                            <w:pPr>
                              <w:pStyle w:val="NoteBox"/>
                            </w:pPr>
                            <w:r w:rsidRPr="002277EE">
                              <w:rPr>
                                <w:rStyle w:val="NoteBoxChar"/>
                                <w:rFonts w:asciiTheme="minorHAnsi" w:hAnsiTheme="minorHAnsi"/>
                                <w:bCs/>
                              </w:rPr>
                              <w:t xml:space="preserve">Late charges and penalty interest cannot be refunded separately. </w:t>
                            </w:r>
                            <w:r>
                              <w:rPr>
                                <w:rStyle w:val="NoteBoxChar"/>
                                <w:rFonts w:asciiTheme="minorHAnsi" w:hAnsiTheme="minorHAnsi"/>
                                <w:bCs/>
                              </w:rPr>
                              <w:t xml:space="preserve">The system generates a single transaction </w:t>
                            </w:r>
                            <w:r w:rsidRPr="002277EE">
                              <w:rPr>
                                <w:rStyle w:val="NoteBoxChar"/>
                                <w:rFonts w:asciiTheme="minorHAnsi" w:hAnsiTheme="minorHAnsi"/>
                                <w:bCs/>
                              </w:rPr>
                              <w:t>for loan setup charges</w:t>
                            </w:r>
                            <w:r>
                              <w:rPr>
                                <w:rStyle w:val="NoteBoxChar"/>
                                <w:rFonts w:asciiTheme="minorHAnsi" w:hAnsiTheme="minorHAnsi"/>
                                <w:bCs/>
                              </w:rPr>
                              <w:t>,</w:t>
                            </w:r>
                            <w:r w:rsidRPr="002277EE">
                              <w:rPr>
                                <w:rStyle w:val="NoteBoxChar"/>
                                <w:rFonts w:asciiTheme="minorHAnsi" w:hAnsiTheme="minorHAnsi"/>
                                <w:bCs/>
                              </w:rPr>
                              <w:t xml:space="preserve"> and penalty interest</w:t>
                            </w:r>
                            <w:r w:rsidRPr="002277EE">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BFB9C29" id="_x0000_t202" coordsize="21600,21600" o:spt="202" path="m,l,21600r21600,l21600,xe">
                <v:stroke joinstyle="miter"/>
                <v:path gradientshapeok="t" o:connecttype="rect"/>
              </v:shapetype>
              <v:shape id="Text Box 1812" o:spid="_x0000_s1026" type="#_x0000_t202" style="position:absolute;margin-left:307.5pt;margin-top:3.4pt;width:167.25pt;height:76.5pt;z-index:-251642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LNiI2wIAADAGAAAOAAAAZHJzL2Uyb0RvYy54bWysVN1P2zAQf5+0/8Hy+0hSWgoVKepATJMY&#10;IMrEs+s4TYTj82y3SffX787p19hemPaS+L7vfvdxedU1mq2V8zWYnGcnKWfKSChqs8z59+fbT+ec&#10;+SBMITQYlfON8vxq+vHDZWsnagAV6EI5hk6Mn7Q251UIdpIkXlaqEf4ErDIoLME1IiDplknhRIve&#10;G50M0vQsacEV1oFU3iP3phfyafRflkqGh7L0KjCdc8wtxK+L3wV9k+mlmCydsFUtt2mIf8iiEbXB&#10;oHtXNyIItnL1H66aWjrwUIYTCU0CZVlLFWvAarL0TTXzSlgVa0FwvN3D5P+fW3m/nttHx0L3GTps&#10;IAHSWj/xyKR6utI19MdMGcoRws0eNtUFJpE5yAbDdDziTKLsYpyNRhHX5GBtnQ9fFDSMHjl32JaI&#10;lljf+YARUXWnQsE86Lq4rbWOBI2CutaOrQU2cbHMoqleNd+g6HkXozTdhYyTQ+rR62+etGFtzs9O&#10;MT1ybIBC9NG1IY6KA4MpEQGroNy8Klq20Cv3JIqcj9JzjMOKmoo4Pc96AqdpMMYEiBJ6iWsQNGcO&#10;wksdqthCQoxcUo2HQrSQr5EttK1EX8kwujkgsqtjn0ys6ijP5NCs+AobrSiUNk+qZHURe0aMPS59&#10;ICGlMiG2G8GP2qRVIiLvMdzqk2mf1HuM9xYxMpiwN25qAy5i8ybt4nWXctnrIx5HddMzdItuO8QL&#10;KDY429iKOLneytsaW3AnfHgUDvccO4a3Kzzgp9SAwwHbF2cVuJ9/45M+rh9KOWvxbuTc/1gJpzjT&#10;Xw0u5kU2HKLbEInhaDxAwh1LFscSs2quAac6wytpZXySftC7Z+mgecETN6OoKBJGYmwcsd3zOvTX&#10;DE+kVLNZVMLTYkW4M3MryTXBS6P33L0IZ7c7GHB772F3YcTkzSr2umRpYLYKUNZxTwngHtUt8HiW&#10;4khuTyjdvWM6ah0O/fQXAAAA//8DAFBLAwQUAAYACAAAACEA5SGdTt4AAAAJAQAADwAAAGRycy9k&#10;b3ducmV2LnhtbEyPwU7DMBBE70j8g7VI3KhTIFWTxqloJegFJAh8wDZ2k4h4HcVuYvh6lhPcdjSj&#10;2XnFNtpeTGb0nSMFy0UCwlDtdEeNgo/3x5s1CB+QNPaOjIIv42FbXl4UmGs305uZqtAILiGfo4I2&#10;hCGX0tetsegXbjDE3smNFgPLsZF6xJnLbS9vk2QlLXbEH1oczL419Wd1tgq+D3f4tHuOfn941fMu&#10;xuoFp0qp66v4sAERTAx/Yfidz9Oh5E1HdybtRa9gtUyZJfDBBOxn91kK4sjBNFuDLAv5n6D8AQAA&#10;//8DAFBLAQItABQABgAIAAAAIQC2gziS/gAAAOEBAAATAAAAAAAAAAAAAAAAAAAAAABbQ29udGVu&#10;dF9UeXBlc10ueG1sUEsBAi0AFAAGAAgAAAAhADj9If/WAAAAlAEAAAsAAAAAAAAAAAAAAAAALwEA&#10;AF9yZWxzLy5yZWxzUEsBAi0AFAAGAAgAAAAhAN8s2IjbAgAAMAYAAA4AAAAAAAAAAAAAAAAALgIA&#10;AGRycy9lMm9Eb2MueG1sUEsBAi0AFAAGAAgAAAAhAOUhnU7eAAAACQEAAA8AAAAAAAAAAAAAAAAA&#10;NQUAAGRycy9kb3ducmV2LnhtbFBLBQYAAAAABAAEAPMAAABABgAAAAA=&#10;" fillcolor="#f2f2f2 [3052]" stroked="f" strokeweight=".5pt">
                <v:shadow on="t" color="black" opacity="26214f" origin="-.5,-.5" offset=".74836mm,.74836mm"/>
                <v:textbox>
                  <w:txbxContent>
                    <w:p w14:paraId="43B15A18" w14:textId="77777777" w:rsidR="00C75845" w:rsidRPr="002277EE" w:rsidRDefault="00C75845" w:rsidP="005C45F7">
                      <w:pPr>
                        <w:pStyle w:val="NoteBox"/>
                      </w:pPr>
                      <w:r w:rsidRPr="002277EE">
                        <w:rPr>
                          <w:rStyle w:val="NoteBoxChar"/>
                          <w:rFonts w:asciiTheme="minorHAnsi" w:hAnsiTheme="minorHAnsi"/>
                          <w:bCs/>
                        </w:rPr>
                        <w:t xml:space="preserve">Late charges and penalty interest cannot be refunded separately. </w:t>
                      </w:r>
                      <w:r>
                        <w:rPr>
                          <w:rStyle w:val="NoteBoxChar"/>
                          <w:rFonts w:asciiTheme="minorHAnsi" w:hAnsiTheme="minorHAnsi"/>
                          <w:bCs/>
                        </w:rPr>
                        <w:t xml:space="preserve">The system generates a single transaction </w:t>
                      </w:r>
                      <w:r w:rsidRPr="002277EE">
                        <w:rPr>
                          <w:rStyle w:val="NoteBoxChar"/>
                          <w:rFonts w:asciiTheme="minorHAnsi" w:hAnsiTheme="minorHAnsi"/>
                          <w:bCs/>
                        </w:rPr>
                        <w:t>for loan setup charges</w:t>
                      </w:r>
                      <w:r>
                        <w:rPr>
                          <w:rStyle w:val="NoteBoxChar"/>
                          <w:rFonts w:asciiTheme="minorHAnsi" w:hAnsiTheme="minorHAnsi"/>
                          <w:bCs/>
                        </w:rPr>
                        <w:t>,</w:t>
                      </w:r>
                      <w:r w:rsidRPr="002277EE">
                        <w:rPr>
                          <w:rStyle w:val="NoteBoxChar"/>
                          <w:rFonts w:asciiTheme="minorHAnsi" w:hAnsiTheme="minorHAnsi"/>
                          <w:bCs/>
                        </w:rPr>
                        <w:t xml:space="preserve"> and penalty interest</w:t>
                      </w:r>
                      <w:r w:rsidRPr="002277EE">
                        <w:t>.</w:t>
                      </w:r>
                    </w:p>
                  </w:txbxContent>
                </v:textbox>
                <w10:wrap type="tight"/>
                <w10:anchorlock/>
              </v:shape>
            </w:pict>
          </mc:Fallback>
        </mc:AlternateContent>
      </w:r>
    </w:p>
    <w:p w14:paraId="2A0DAF1B" w14:textId="77777777" w:rsidR="00E72F20" w:rsidRDefault="00E72F20" w:rsidP="00F874DE">
      <w:pPr>
        <w:pStyle w:val="UnorderedList"/>
        <w:jc w:val="both"/>
      </w:pPr>
      <w:r>
        <w:t xml:space="preserve">Any </w:t>
      </w:r>
      <w:r w:rsidR="00EA4890">
        <w:t>penalty adjustments</w:t>
      </w:r>
    </w:p>
    <w:p w14:paraId="6A035A39" w14:textId="77777777" w:rsidR="00E72F20" w:rsidRDefault="00E72F20" w:rsidP="00F874DE">
      <w:pPr>
        <w:pStyle w:val="UnorderedList"/>
        <w:jc w:val="both"/>
      </w:pPr>
      <w:r>
        <w:t>Invalid MCA sent from CHUMS</w:t>
      </w:r>
    </w:p>
    <w:p w14:paraId="1DA93E7C" w14:textId="192D45A2" w:rsidR="00E72F20" w:rsidRDefault="00E72F20" w:rsidP="00F874DE">
      <w:pPr>
        <w:pStyle w:val="UnorderedList"/>
        <w:jc w:val="both"/>
      </w:pPr>
      <w:r>
        <w:t xml:space="preserve">Erroneous </w:t>
      </w:r>
      <w:r w:rsidR="00EA4890">
        <w:t>c</w:t>
      </w:r>
      <w:r>
        <w:t>losing date was entered and corrected</w:t>
      </w:r>
    </w:p>
    <w:p w14:paraId="00CEE59B" w14:textId="7E5F5610" w:rsidR="002055CE" w:rsidRDefault="001A0EAD" w:rsidP="001879BA">
      <w:pPr>
        <w:pStyle w:val="BodyText"/>
      </w:pPr>
      <w:r>
        <w:t xml:space="preserve">Upon initiation of the refund request, the </w:t>
      </w:r>
      <w:r w:rsidR="002055CE">
        <w:t xml:space="preserve">HUD </w:t>
      </w:r>
      <w:r>
        <w:t>S</w:t>
      </w:r>
      <w:r w:rsidR="002055CE">
        <w:t xml:space="preserve">ingle </w:t>
      </w:r>
      <w:r>
        <w:t>F</w:t>
      </w:r>
      <w:r w:rsidR="002055CE">
        <w:t xml:space="preserve">amily </w:t>
      </w:r>
      <w:r>
        <w:t>P</w:t>
      </w:r>
      <w:r w:rsidR="002055CE">
        <w:t>remiums</w:t>
      </w:r>
      <w:r w:rsidR="00B00585">
        <w:t xml:space="preserve"> </w:t>
      </w:r>
      <w:r>
        <w:t>M</w:t>
      </w:r>
      <w:r w:rsidR="002055CE">
        <w:t xml:space="preserve">anager </w:t>
      </w:r>
      <w:r>
        <w:t>reviews the request and may</w:t>
      </w:r>
      <w:r w:rsidR="002055CE">
        <w:t xml:space="preserve"> approve or deny the r</w:t>
      </w:r>
      <w:r>
        <w:t>efund request</w:t>
      </w:r>
      <w:r w:rsidR="002055CE">
        <w:t xml:space="preserve">. If a refund is approved, </w:t>
      </w:r>
      <w:r w:rsidR="00E54998">
        <w:t>the</w:t>
      </w:r>
      <w:r w:rsidR="002055CE">
        <w:t xml:space="preserve"> </w:t>
      </w:r>
      <w:r>
        <w:t xml:space="preserve">system generates the </w:t>
      </w:r>
      <w:r w:rsidR="002055CE">
        <w:t xml:space="preserve">refund transaction </w:t>
      </w:r>
      <w:r>
        <w:t>on the loan and transmits the refund request</w:t>
      </w:r>
      <w:r w:rsidR="002055CE">
        <w:t xml:space="preserve"> to the Accounting Module for refund disbursement.</w:t>
      </w:r>
    </w:p>
    <w:p w14:paraId="1C4B1486" w14:textId="54BF1815" w:rsidR="00E72F20" w:rsidRPr="00D757EC" w:rsidRDefault="00E72F20" w:rsidP="00863D8C">
      <w:pPr>
        <w:pStyle w:val="Heading4"/>
      </w:pPr>
      <w:bookmarkStart w:id="669" w:name="_Toc314660651"/>
      <w:bookmarkStart w:id="670" w:name="_Toc315633788"/>
      <w:bookmarkStart w:id="671" w:name="_Toc11334589"/>
      <w:bookmarkStart w:id="672" w:name="_Toc74051806"/>
      <w:bookmarkStart w:id="673" w:name="_Toc90643191"/>
      <w:bookmarkStart w:id="674" w:name="_Toc230163082"/>
      <w:r w:rsidRPr="00D757EC">
        <w:t>Request</w:t>
      </w:r>
      <w:r w:rsidR="00C14D0C" w:rsidRPr="00D757EC">
        <w:t>ing a</w:t>
      </w:r>
      <w:r w:rsidRPr="00D757EC">
        <w:t xml:space="preserve"> </w:t>
      </w:r>
      <w:r w:rsidR="007230AD" w:rsidRPr="00D757EC">
        <w:t>Refund of Late Charges and Penalty I</w:t>
      </w:r>
      <w:r w:rsidR="00EA4890" w:rsidRPr="00D757EC">
        <w:t>nterest</w:t>
      </w:r>
      <w:r w:rsidR="007230AD" w:rsidRPr="00D757EC">
        <w:t xml:space="preserve"> During Loan S</w:t>
      </w:r>
      <w:r w:rsidRPr="00D757EC">
        <w:t>etup</w:t>
      </w:r>
      <w:bookmarkEnd w:id="669"/>
      <w:bookmarkEnd w:id="670"/>
      <w:bookmarkEnd w:id="671"/>
      <w:bookmarkEnd w:id="672"/>
      <w:bookmarkEnd w:id="673"/>
      <w:bookmarkEnd w:id="674"/>
    </w:p>
    <w:p w14:paraId="35EF47A6" w14:textId="379C7A34" w:rsidR="000910DB" w:rsidRDefault="000910DB" w:rsidP="001879BA">
      <w:pPr>
        <w:pStyle w:val="BodyText"/>
      </w:pPr>
      <w:r>
        <w:t>To request a refund:</w:t>
      </w:r>
    </w:p>
    <w:p w14:paraId="2C91ABE5" w14:textId="0C0AC2D2" w:rsidR="007A0422" w:rsidRDefault="007A0422" w:rsidP="006C3C3F">
      <w:pPr>
        <w:pStyle w:val="OrderedList"/>
        <w:numPr>
          <w:ilvl w:val="0"/>
          <w:numId w:val="126"/>
        </w:numPr>
        <w:jc w:val="both"/>
      </w:pPr>
      <w:r>
        <w:t>Select the</w:t>
      </w:r>
      <w:r w:rsidRPr="001445BE">
        <w:rPr>
          <w:b/>
        </w:rPr>
        <w:t xml:space="preserve"> Loan</w:t>
      </w:r>
      <w:r>
        <w:t xml:space="preserve"> tab.</w:t>
      </w:r>
    </w:p>
    <w:p w14:paraId="672C135A" w14:textId="1654B438" w:rsidR="00B00585" w:rsidRDefault="00E72F20" w:rsidP="006C3C3F">
      <w:pPr>
        <w:pStyle w:val="OrderedList"/>
        <w:numPr>
          <w:ilvl w:val="0"/>
          <w:numId w:val="126"/>
        </w:numPr>
        <w:jc w:val="both"/>
      </w:pPr>
      <w:r>
        <w:t xml:space="preserve">Enter </w:t>
      </w:r>
      <w:r w:rsidR="001F472E">
        <w:t xml:space="preserve">the </w:t>
      </w:r>
      <w:r>
        <w:t xml:space="preserve">FHA case# of </w:t>
      </w:r>
      <w:r w:rsidR="00DD13E1">
        <w:t xml:space="preserve">the </w:t>
      </w:r>
      <w:r>
        <w:t>loan.</w:t>
      </w:r>
      <w:r w:rsidR="00DD13E1">
        <w:t xml:space="preserve"> </w:t>
      </w:r>
      <w:r w:rsidR="00B00585">
        <w:t xml:space="preserve">Click </w:t>
      </w:r>
      <w:r w:rsidR="00B00585" w:rsidRPr="00301A52">
        <w:t>Search.</w:t>
      </w:r>
    </w:p>
    <w:p w14:paraId="1BD08C80" w14:textId="29167B6C" w:rsidR="00E72F20" w:rsidRDefault="00E72F20" w:rsidP="006C3C3F">
      <w:pPr>
        <w:pStyle w:val="OrderedList"/>
        <w:numPr>
          <w:ilvl w:val="0"/>
          <w:numId w:val="126"/>
        </w:numPr>
        <w:jc w:val="both"/>
      </w:pPr>
      <w:r>
        <w:t xml:space="preserve">Click </w:t>
      </w:r>
      <w:r w:rsidRPr="00301A52">
        <w:t>Setup</w:t>
      </w:r>
      <w:r w:rsidR="00B00585" w:rsidRPr="00301A52">
        <w:t xml:space="preserve"> </w:t>
      </w:r>
      <w:r w:rsidR="00B00585" w:rsidRPr="00B00585">
        <w:t>link</w:t>
      </w:r>
      <w:r w:rsidR="00B00585" w:rsidRPr="00301A52">
        <w:t xml:space="preserve"> </w:t>
      </w:r>
      <w:r w:rsidR="00B00585" w:rsidRPr="00B00585">
        <w:t>beside the</w:t>
      </w:r>
      <w:r w:rsidR="00B00585" w:rsidRPr="00301A52">
        <w:t xml:space="preserve"> </w:t>
      </w:r>
      <w:r w:rsidR="00E90AF9">
        <w:t>loan</w:t>
      </w:r>
      <w:r w:rsidR="00B00585" w:rsidRPr="00B32886">
        <w:t xml:space="preserve"> displayed </w:t>
      </w:r>
      <w:r w:rsidR="00B00585">
        <w:t xml:space="preserve">under the </w:t>
      </w:r>
      <w:r w:rsidR="00B00585" w:rsidRPr="00301A52">
        <w:t>Loan Search Results</w:t>
      </w:r>
      <w:r w:rsidR="00B00585" w:rsidRPr="00B32886">
        <w:t xml:space="preserve"> </w:t>
      </w:r>
      <w:r w:rsidR="00B00585">
        <w:t>section.</w:t>
      </w:r>
    </w:p>
    <w:p w14:paraId="51D440BD" w14:textId="376B1E7F" w:rsidR="00265901" w:rsidRDefault="00B00585" w:rsidP="006C3C3F">
      <w:pPr>
        <w:pStyle w:val="OrderedList"/>
        <w:numPr>
          <w:ilvl w:val="0"/>
          <w:numId w:val="126"/>
        </w:numPr>
        <w:jc w:val="both"/>
      </w:pPr>
      <w:r>
        <w:t>The</w:t>
      </w:r>
      <w:r w:rsidR="00DD13E1">
        <w:t xml:space="preserve"> </w:t>
      </w:r>
      <w:r w:rsidR="00DD13E1" w:rsidRPr="00265901">
        <w:rPr>
          <w:b/>
        </w:rPr>
        <w:t>L</w:t>
      </w:r>
      <w:r w:rsidR="00E72F20" w:rsidRPr="00265901">
        <w:rPr>
          <w:b/>
        </w:rPr>
        <w:t xml:space="preserve">oan </w:t>
      </w:r>
      <w:r w:rsidR="00DD13E1" w:rsidRPr="00265901">
        <w:rPr>
          <w:b/>
        </w:rPr>
        <w:t>S</w:t>
      </w:r>
      <w:r w:rsidR="00E72F20" w:rsidRPr="00265901">
        <w:rPr>
          <w:b/>
        </w:rPr>
        <w:t>etup</w:t>
      </w:r>
      <w:r w:rsidR="00E72F20">
        <w:t xml:space="preserve"> </w:t>
      </w:r>
      <w:r>
        <w:t>screen is displayed</w:t>
      </w:r>
      <w:r w:rsidR="00DD13E1">
        <w:t>.</w:t>
      </w:r>
    </w:p>
    <w:p w14:paraId="2ADBF7B5" w14:textId="1DE92E37" w:rsidR="007A0422" w:rsidRDefault="00E72F20" w:rsidP="006C3C3F">
      <w:pPr>
        <w:pStyle w:val="OrderedList"/>
        <w:numPr>
          <w:ilvl w:val="0"/>
          <w:numId w:val="126"/>
        </w:numPr>
        <w:jc w:val="both"/>
      </w:pPr>
      <w:r>
        <w:t xml:space="preserve">Enter </w:t>
      </w:r>
      <w:r w:rsidR="00EA4890">
        <w:t>a c</w:t>
      </w:r>
      <w:r>
        <w:t xml:space="preserve">losing </w:t>
      </w:r>
      <w:r w:rsidR="00EA4890">
        <w:t>d</w:t>
      </w:r>
      <w:r>
        <w:t xml:space="preserve">ate </w:t>
      </w:r>
      <w:r w:rsidR="00B00585">
        <w:t xml:space="preserve">under the </w:t>
      </w:r>
      <w:r w:rsidR="00B00585" w:rsidRPr="00BC28FF">
        <w:rPr>
          <w:b/>
        </w:rPr>
        <w:t>Loan Dates</w:t>
      </w:r>
      <w:r w:rsidR="00B00585">
        <w:t xml:space="preserve"> section </w:t>
      </w:r>
      <w:r>
        <w:t>(</w:t>
      </w:r>
      <w:r w:rsidR="00EA4890">
        <w:t xml:space="preserve">This date must </w:t>
      </w:r>
      <w:r w:rsidR="00AE3372">
        <w:t>cause a</w:t>
      </w:r>
      <w:r w:rsidR="00DD13E1">
        <w:t xml:space="preserve"> </w:t>
      </w:r>
      <w:r w:rsidR="00EA4890">
        <w:t>l</w:t>
      </w:r>
      <w:r>
        <w:t xml:space="preserve">ate </w:t>
      </w:r>
      <w:r w:rsidR="00EA4890">
        <w:t>c</w:t>
      </w:r>
      <w:r>
        <w:t xml:space="preserve">harge </w:t>
      </w:r>
      <w:r w:rsidR="00EA4890">
        <w:t xml:space="preserve">or </w:t>
      </w:r>
      <w:r w:rsidR="00DD13E1">
        <w:t>p</w:t>
      </w:r>
      <w:r>
        <w:t xml:space="preserve">enalty </w:t>
      </w:r>
      <w:r w:rsidR="00DD13E1">
        <w:t>i</w:t>
      </w:r>
      <w:r>
        <w:t>nterest</w:t>
      </w:r>
      <w:r w:rsidR="00AE3372">
        <w:t xml:space="preserve"> occurrence</w:t>
      </w:r>
      <w:r>
        <w:t>)</w:t>
      </w:r>
      <w:r w:rsidR="00B00585">
        <w:t xml:space="preserve"> for the </w:t>
      </w:r>
      <w:r w:rsidRPr="00BC28FF">
        <w:rPr>
          <w:b/>
        </w:rPr>
        <w:t xml:space="preserve">Late </w:t>
      </w:r>
      <w:r w:rsidR="00B00585" w:rsidRPr="00BC28FF">
        <w:rPr>
          <w:b/>
        </w:rPr>
        <w:t>Charge and P</w:t>
      </w:r>
      <w:r w:rsidR="00EA4890" w:rsidRPr="00BC28FF">
        <w:rPr>
          <w:b/>
        </w:rPr>
        <w:t xml:space="preserve">enalty </w:t>
      </w:r>
      <w:r w:rsidR="00B00585" w:rsidRPr="00BC28FF">
        <w:rPr>
          <w:b/>
        </w:rPr>
        <w:t>I</w:t>
      </w:r>
      <w:r w:rsidR="00EA4890" w:rsidRPr="00BC28FF">
        <w:rPr>
          <w:b/>
        </w:rPr>
        <w:t>nterest</w:t>
      </w:r>
      <w:r>
        <w:t xml:space="preserve"> </w:t>
      </w:r>
      <w:r w:rsidR="00B00585">
        <w:t xml:space="preserve">section to be </w:t>
      </w:r>
      <w:r>
        <w:t>display</w:t>
      </w:r>
      <w:r w:rsidR="00EA4890">
        <w:t>ed</w:t>
      </w:r>
      <w:r>
        <w:t xml:space="preserve"> at the bottom of </w:t>
      </w:r>
      <w:r w:rsidR="00EA4890">
        <w:t xml:space="preserve">the </w:t>
      </w:r>
      <w:r w:rsidR="00B00585">
        <w:t>screen</w:t>
      </w:r>
      <w:r>
        <w:t>.</w:t>
      </w:r>
    </w:p>
    <w:p w14:paraId="781B40DD" w14:textId="65EAD6EA" w:rsidR="007A0422" w:rsidRDefault="00EA4890" w:rsidP="006C3C3F">
      <w:pPr>
        <w:pStyle w:val="OrderedList"/>
        <w:numPr>
          <w:ilvl w:val="0"/>
          <w:numId w:val="126"/>
        </w:numPr>
        <w:jc w:val="both"/>
      </w:pPr>
      <w:r>
        <w:t xml:space="preserve">Select the </w:t>
      </w:r>
      <w:r w:rsidR="00E72F20" w:rsidRPr="00BC28FF">
        <w:rPr>
          <w:b/>
        </w:rPr>
        <w:t>Refund Request</w:t>
      </w:r>
      <w:r w:rsidR="00E72F20">
        <w:t xml:space="preserve"> </w:t>
      </w:r>
      <w:r>
        <w:t xml:space="preserve">checkbox. </w:t>
      </w:r>
    </w:p>
    <w:p w14:paraId="6CAE6200" w14:textId="3232F8BE" w:rsidR="00E72F20" w:rsidRDefault="00B00585" w:rsidP="006C3C3F">
      <w:pPr>
        <w:pStyle w:val="OrderedList"/>
        <w:numPr>
          <w:ilvl w:val="0"/>
          <w:numId w:val="126"/>
        </w:numPr>
        <w:jc w:val="both"/>
      </w:pPr>
      <w:r>
        <w:t xml:space="preserve">Select a </w:t>
      </w:r>
      <w:r w:rsidRPr="00B00585">
        <w:rPr>
          <w:b/>
        </w:rPr>
        <w:t>Refund Reason</w:t>
      </w:r>
      <w:r>
        <w:t xml:space="preserve"> and optionally enter the </w:t>
      </w:r>
      <w:r w:rsidRPr="00B00585">
        <w:rPr>
          <w:b/>
        </w:rPr>
        <w:t>Refund Comments</w:t>
      </w:r>
      <w:r w:rsidR="00E72F20">
        <w:t xml:space="preserve">. </w:t>
      </w:r>
    </w:p>
    <w:p w14:paraId="4C5ED756" w14:textId="6D03C089" w:rsidR="00361BF9" w:rsidRDefault="00422F2E" w:rsidP="001879BA">
      <w:pPr>
        <w:pStyle w:val="BodyText"/>
        <w:jc w:val="center"/>
      </w:pPr>
      <w:r w:rsidRPr="00422F2E">
        <w:rPr>
          <w:noProof/>
        </w:rPr>
        <w:t xml:space="preserve"> </w:t>
      </w:r>
      <w:r>
        <w:rPr>
          <w:noProof/>
        </w:rPr>
        <w:drawing>
          <wp:inline distT="0" distB="0" distL="0" distR="0" wp14:anchorId="7B901BB5" wp14:editId="0BF11BBB">
            <wp:extent cx="5943600" cy="1318260"/>
            <wp:effectExtent l="0" t="0" r="0" b="3175"/>
            <wp:docPr id="2943" name="Picture 294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3" name="Picture 2943" descr="Graphical user interface, application&#10;&#10;Description automatically generated"/>
                    <pic:cNvPicPr/>
                  </pic:nvPicPr>
                  <pic:blipFill>
                    <a:blip r:embed="rId71"/>
                    <a:stretch>
                      <a:fillRect/>
                    </a:stretch>
                  </pic:blipFill>
                  <pic:spPr>
                    <a:xfrm>
                      <a:off x="0" y="0"/>
                      <a:ext cx="5943600" cy="1318260"/>
                    </a:xfrm>
                    <a:prstGeom prst="rect">
                      <a:avLst/>
                    </a:prstGeom>
                  </pic:spPr>
                </pic:pic>
              </a:graphicData>
            </a:graphic>
          </wp:inline>
        </w:drawing>
      </w:r>
    </w:p>
    <w:p w14:paraId="167E22E1" w14:textId="2A84BED6" w:rsidR="00361BF9" w:rsidRPr="005A4A56" w:rsidRDefault="00361BF9" w:rsidP="001879BA">
      <w:pPr>
        <w:pStyle w:val="FigureCaption0"/>
      </w:pPr>
      <w:bookmarkStart w:id="675" w:name="_Toc74052464"/>
      <w:bookmarkStart w:id="676" w:name="_Toc90643850"/>
      <w:bookmarkStart w:id="677" w:name="_Toc230163847"/>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w:t>
      </w:r>
      <w:r w:rsidR="00764635">
        <w:rPr>
          <w:noProof/>
        </w:rPr>
        <w:fldChar w:fldCharType="end"/>
      </w:r>
      <w:r w:rsidRPr="005A4A56">
        <w:t xml:space="preserve">: </w:t>
      </w:r>
      <w:r w:rsidR="007230AD">
        <w:t>Loan Setup S</w:t>
      </w:r>
      <w:r w:rsidR="00790227">
        <w:t>creen</w:t>
      </w:r>
      <w:r w:rsidR="007230AD">
        <w:t xml:space="preserve"> </w:t>
      </w:r>
      <w:r w:rsidR="00274A40">
        <w:t>–</w:t>
      </w:r>
      <w:r w:rsidR="007230AD">
        <w:t xml:space="preserve"> Refund R</w:t>
      </w:r>
      <w:r w:rsidR="007230AD" w:rsidRPr="005A4A56">
        <w:t>equest</w:t>
      </w:r>
      <w:r w:rsidR="007230AD">
        <w:t xml:space="preserve"> Section</w:t>
      </w:r>
      <w:bookmarkEnd w:id="675"/>
      <w:bookmarkEnd w:id="676"/>
      <w:bookmarkEnd w:id="677"/>
    </w:p>
    <w:p w14:paraId="78F278C8" w14:textId="7178224F" w:rsidR="00E72F20" w:rsidRPr="007804DE" w:rsidRDefault="00E72F20" w:rsidP="006C3C3F">
      <w:pPr>
        <w:pStyle w:val="OrderedList"/>
        <w:numPr>
          <w:ilvl w:val="0"/>
          <w:numId w:val="126"/>
        </w:numPr>
        <w:jc w:val="both"/>
      </w:pPr>
      <w:r w:rsidRPr="007804DE">
        <w:t xml:space="preserve">Complete the loan setup of the case, by entering all other required details. Click </w:t>
      </w:r>
      <w:r w:rsidRPr="00BC28FF">
        <w:t>Save</w:t>
      </w:r>
      <w:r w:rsidRPr="007804DE">
        <w:t xml:space="preserve"> </w:t>
      </w:r>
      <w:r w:rsidRPr="00BC28FF">
        <w:t>&amp;</w:t>
      </w:r>
      <w:r w:rsidRPr="007804DE">
        <w:t xml:space="preserve"> </w:t>
      </w:r>
      <w:r w:rsidRPr="00BC28FF">
        <w:t>Next</w:t>
      </w:r>
      <w:r w:rsidRPr="007804DE">
        <w:t>.</w:t>
      </w:r>
    </w:p>
    <w:p w14:paraId="25E815D2" w14:textId="232328DE" w:rsidR="007A0422" w:rsidRPr="007804DE" w:rsidRDefault="007A0422" w:rsidP="006C3C3F">
      <w:pPr>
        <w:pStyle w:val="OrderedList"/>
        <w:numPr>
          <w:ilvl w:val="0"/>
          <w:numId w:val="126"/>
        </w:numPr>
        <w:jc w:val="both"/>
      </w:pPr>
      <w:r w:rsidRPr="007804DE">
        <w:t xml:space="preserve">The refund request is added on the loan and displayed on the </w:t>
      </w:r>
      <w:r w:rsidRPr="00BC28FF">
        <w:t>Refunds</w:t>
      </w:r>
      <w:r w:rsidRPr="007804DE">
        <w:t xml:space="preserve"> </w:t>
      </w:r>
      <w:r w:rsidR="00EC687B" w:rsidRPr="007804DE">
        <w:t>screen</w:t>
      </w:r>
      <w:r w:rsidRPr="007804DE">
        <w:t xml:space="preserve"> under</w:t>
      </w:r>
      <w:r w:rsidR="00A2571D">
        <w:t xml:space="preserve"> the</w:t>
      </w:r>
      <w:r w:rsidRPr="007804DE">
        <w:t xml:space="preserve"> </w:t>
      </w:r>
      <w:r w:rsidRPr="00BC28FF">
        <w:t>Accounting</w:t>
      </w:r>
      <w:r w:rsidRPr="007804DE">
        <w:t xml:space="preserve"> </w:t>
      </w:r>
      <w:r w:rsidR="00EC687B" w:rsidRPr="007804DE">
        <w:t>tab</w:t>
      </w:r>
      <w:r w:rsidR="00A231E8" w:rsidRPr="007804DE">
        <w:t xml:space="preserve"> with a status of Pending</w:t>
      </w:r>
      <w:r w:rsidRPr="007804DE">
        <w:t>.</w:t>
      </w:r>
    </w:p>
    <w:p w14:paraId="4DE0812F" w14:textId="46C81DDF" w:rsidR="00800BCC" w:rsidRDefault="00800BCC" w:rsidP="006C3C3F">
      <w:pPr>
        <w:pStyle w:val="OrderedList"/>
        <w:numPr>
          <w:ilvl w:val="0"/>
          <w:numId w:val="126"/>
        </w:numPr>
        <w:jc w:val="both"/>
      </w:pPr>
      <w:r>
        <w:t xml:space="preserve">The HUD SF Premiums Manager can </w:t>
      </w:r>
      <w:r w:rsidR="00B00585">
        <w:t xml:space="preserve">now </w:t>
      </w:r>
      <w:r>
        <w:t xml:space="preserve">select the loan and approve or deny the refund. </w:t>
      </w:r>
    </w:p>
    <w:p w14:paraId="09108852" w14:textId="51C9EE10" w:rsidR="00E72F20" w:rsidRPr="00536EEA" w:rsidRDefault="00E72F20" w:rsidP="00863D8C">
      <w:pPr>
        <w:pStyle w:val="Heading4"/>
      </w:pPr>
      <w:bookmarkStart w:id="678" w:name="_Toc314660652"/>
      <w:bookmarkStart w:id="679" w:name="_Toc315633789"/>
      <w:bookmarkStart w:id="680" w:name="_Toc11334590"/>
      <w:bookmarkStart w:id="681" w:name="_Toc74051807"/>
      <w:bookmarkStart w:id="682" w:name="_Toc90643192"/>
      <w:bookmarkStart w:id="683" w:name="_Toc230163083"/>
      <w:r w:rsidRPr="00536EEA">
        <w:t>Request</w:t>
      </w:r>
      <w:r w:rsidR="00C14D0C" w:rsidRPr="00536EEA">
        <w:t>ing</w:t>
      </w:r>
      <w:r w:rsidR="007230AD" w:rsidRPr="00536EEA">
        <w:t xml:space="preserve"> a R</w:t>
      </w:r>
      <w:r w:rsidRPr="00536EEA">
        <w:t xml:space="preserve">efund </w:t>
      </w:r>
      <w:r w:rsidR="007230AD" w:rsidRPr="00536EEA">
        <w:t>of Late Charges and Penalty Interest A</w:t>
      </w:r>
      <w:r w:rsidR="009B2067" w:rsidRPr="00536EEA">
        <w:t>fter</w:t>
      </w:r>
      <w:r w:rsidR="007230AD" w:rsidRPr="00536EEA">
        <w:t xml:space="preserve"> Loan S</w:t>
      </w:r>
      <w:r w:rsidRPr="00536EEA">
        <w:t>etup</w:t>
      </w:r>
      <w:bookmarkEnd w:id="678"/>
      <w:bookmarkEnd w:id="679"/>
      <w:bookmarkEnd w:id="680"/>
      <w:bookmarkEnd w:id="681"/>
      <w:bookmarkEnd w:id="682"/>
      <w:bookmarkEnd w:id="683"/>
      <w:r w:rsidR="00E11B4E" w:rsidRPr="00536EEA">
        <w:t xml:space="preserve"> </w:t>
      </w:r>
    </w:p>
    <w:p w14:paraId="3A06A061" w14:textId="12F22655" w:rsidR="000910DB" w:rsidRDefault="000910DB" w:rsidP="001879BA">
      <w:pPr>
        <w:pStyle w:val="BodyText"/>
      </w:pPr>
      <w:r>
        <w:t>To request a refund:</w:t>
      </w:r>
    </w:p>
    <w:p w14:paraId="664F607C" w14:textId="0E8E0FBB" w:rsidR="000910DB" w:rsidRDefault="000910DB" w:rsidP="006C3C3F">
      <w:pPr>
        <w:pStyle w:val="OrderedList"/>
        <w:numPr>
          <w:ilvl w:val="0"/>
          <w:numId w:val="127"/>
        </w:numPr>
        <w:jc w:val="both"/>
      </w:pPr>
      <w:r>
        <w:t>Select the</w:t>
      </w:r>
      <w:r w:rsidRPr="001445BE">
        <w:rPr>
          <w:b/>
        </w:rPr>
        <w:t xml:space="preserve"> Loan</w:t>
      </w:r>
      <w:r>
        <w:t xml:space="preserve"> tab.</w:t>
      </w:r>
    </w:p>
    <w:p w14:paraId="204AA2AD" w14:textId="45022D64" w:rsidR="00E72F20" w:rsidRDefault="000910DB" w:rsidP="006C3C3F">
      <w:pPr>
        <w:pStyle w:val="OrderedList"/>
        <w:numPr>
          <w:ilvl w:val="0"/>
          <w:numId w:val="127"/>
        </w:numPr>
        <w:jc w:val="both"/>
      </w:pPr>
      <w:r>
        <w:t xml:space="preserve">Enter the FHA case# of the loan. </w:t>
      </w:r>
      <w:r w:rsidR="00E72F20" w:rsidRPr="00B32886">
        <w:t xml:space="preserve">Click </w:t>
      </w:r>
      <w:r w:rsidR="00E72F20" w:rsidRPr="00901524">
        <w:t>Search</w:t>
      </w:r>
      <w:r w:rsidR="00E72F20" w:rsidRPr="00B32886">
        <w:t>.</w:t>
      </w:r>
    </w:p>
    <w:p w14:paraId="6A4F7E84" w14:textId="7AEC61A3" w:rsidR="00E72F20" w:rsidRDefault="000910DB" w:rsidP="006C3C3F">
      <w:pPr>
        <w:pStyle w:val="OrderedList"/>
        <w:numPr>
          <w:ilvl w:val="0"/>
          <w:numId w:val="127"/>
        </w:numPr>
        <w:jc w:val="both"/>
      </w:pPr>
      <w:r w:rsidRPr="00B32886">
        <w:t xml:space="preserve">Select the </w:t>
      </w:r>
      <w:r w:rsidR="00E90AF9">
        <w:t>loan</w:t>
      </w:r>
      <w:r w:rsidR="00E72F20" w:rsidRPr="00B32886">
        <w:t xml:space="preserve"> displayed </w:t>
      </w:r>
      <w:r w:rsidR="00B00585">
        <w:t xml:space="preserve">under </w:t>
      </w:r>
      <w:r w:rsidR="00E72F20" w:rsidRPr="00B32886">
        <w:t xml:space="preserve">the </w:t>
      </w:r>
      <w:r w:rsidR="00E72F20" w:rsidRPr="00901524">
        <w:t>Loan Search Results</w:t>
      </w:r>
      <w:r w:rsidR="00E72F20" w:rsidRPr="00B32886">
        <w:t xml:space="preserve"> </w:t>
      </w:r>
      <w:r w:rsidR="00B00585">
        <w:t>section</w:t>
      </w:r>
      <w:r w:rsidR="00DD13E1">
        <w:t>.</w:t>
      </w:r>
    </w:p>
    <w:p w14:paraId="06B58C96" w14:textId="09B4037C" w:rsidR="00E72F20" w:rsidRDefault="00B32886" w:rsidP="006C3C3F">
      <w:pPr>
        <w:pStyle w:val="OrderedList"/>
        <w:numPr>
          <w:ilvl w:val="0"/>
          <w:numId w:val="127"/>
        </w:numPr>
        <w:jc w:val="both"/>
      </w:pPr>
      <w:r>
        <w:t xml:space="preserve">The </w:t>
      </w:r>
      <w:r w:rsidR="00E72F20" w:rsidRPr="00901524">
        <w:t>Loan Balance</w:t>
      </w:r>
      <w:r w:rsidR="00E72F20" w:rsidRPr="00B32886">
        <w:t xml:space="preserve"> </w:t>
      </w:r>
      <w:r w:rsidR="00584140">
        <w:t>screen</w:t>
      </w:r>
      <w:r w:rsidR="00E72F20" w:rsidRPr="00B32886">
        <w:t xml:space="preserve"> </w:t>
      </w:r>
      <w:r>
        <w:t xml:space="preserve">is </w:t>
      </w:r>
      <w:r w:rsidR="00E72F20" w:rsidRPr="00B32886">
        <w:t>display</w:t>
      </w:r>
      <w:r>
        <w:t>ed.</w:t>
      </w:r>
    </w:p>
    <w:p w14:paraId="7DDF08EA" w14:textId="7F32A731" w:rsidR="00E72F20" w:rsidRDefault="00E72F20" w:rsidP="006C3C3F">
      <w:pPr>
        <w:pStyle w:val="OrderedList"/>
        <w:numPr>
          <w:ilvl w:val="0"/>
          <w:numId w:val="127"/>
        </w:numPr>
        <w:jc w:val="both"/>
      </w:pPr>
      <w:r w:rsidRPr="00B32886">
        <w:t xml:space="preserve">Select </w:t>
      </w:r>
      <w:r w:rsidR="000910DB">
        <w:t>the</w:t>
      </w:r>
      <w:r w:rsidR="00B32886">
        <w:t xml:space="preserve"> </w:t>
      </w:r>
      <w:r w:rsidR="00D777DC">
        <w:t xml:space="preserve">Refund Request </w:t>
      </w:r>
      <w:r w:rsidR="00584140">
        <w:t xml:space="preserve">from the vertical menu options </w:t>
      </w:r>
      <w:r w:rsidRPr="00B32886">
        <w:t>on the left</w:t>
      </w:r>
      <w:r w:rsidR="00584140">
        <w:t xml:space="preserve"> hand of the screen</w:t>
      </w:r>
      <w:r w:rsidRPr="00B32886">
        <w:t>.</w:t>
      </w:r>
      <w:r w:rsidR="007D58BA">
        <w:t xml:space="preserve"> </w:t>
      </w:r>
      <w:r w:rsidR="009C0DDB">
        <w:t xml:space="preserve">The Refund Request menu option is only available </w:t>
      </w:r>
      <w:r w:rsidR="00A902E8">
        <w:t>for</w:t>
      </w:r>
      <w:r w:rsidR="009C0DDB">
        <w:t xml:space="preserve"> the Servicer Manager role. </w:t>
      </w:r>
    </w:p>
    <w:p w14:paraId="659B6F51" w14:textId="437A1AD2" w:rsidR="00A902E8" w:rsidRDefault="00A902E8" w:rsidP="006C3C3F">
      <w:pPr>
        <w:pStyle w:val="OrderedList"/>
        <w:numPr>
          <w:ilvl w:val="0"/>
          <w:numId w:val="127"/>
        </w:numPr>
        <w:jc w:val="both"/>
      </w:pPr>
      <w:r>
        <w:t>If there is a refund request available, s</w:t>
      </w:r>
      <w:r w:rsidR="00E72F20" w:rsidRPr="00B32886">
        <w:t xml:space="preserve">elect a </w:t>
      </w:r>
      <w:r w:rsidR="00E72F20" w:rsidRPr="00901524">
        <w:t xml:space="preserve">Refund </w:t>
      </w:r>
      <w:r w:rsidR="000A5180" w:rsidRPr="00901524">
        <w:t>Reason</w:t>
      </w:r>
      <w:r w:rsidR="000A5180" w:rsidRPr="00584140">
        <w:t xml:space="preserve"> </w:t>
      </w:r>
      <w:r w:rsidR="000A5180">
        <w:t>and</w:t>
      </w:r>
      <w:r w:rsidR="00584140">
        <w:t xml:space="preserve"> optionally enter the </w:t>
      </w:r>
      <w:r w:rsidR="00584140" w:rsidRPr="00901524">
        <w:t>Refund Comments</w:t>
      </w:r>
      <w:r w:rsidR="00584140">
        <w:t xml:space="preserve"> under the </w:t>
      </w:r>
      <w:r w:rsidR="00584140" w:rsidRPr="00901524">
        <w:t>Refund Request</w:t>
      </w:r>
      <w:r w:rsidR="00584140" w:rsidRPr="00B32886">
        <w:t xml:space="preserve"> section</w:t>
      </w:r>
      <w:r w:rsidR="00B32886">
        <w:t>.</w:t>
      </w:r>
      <w:r w:rsidR="00E72F20" w:rsidRPr="00B32886">
        <w:t xml:space="preserve"> </w:t>
      </w:r>
      <w:r w:rsidR="00584140">
        <w:t>C</w:t>
      </w:r>
      <w:r w:rsidR="00E72F20" w:rsidRPr="00B32886">
        <w:t xml:space="preserve">lick </w:t>
      </w:r>
      <w:r w:rsidR="00E72F20" w:rsidRPr="00901524">
        <w:t>Submit</w:t>
      </w:r>
      <w:r w:rsidR="007B2D78" w:rsidRPr="00901524">
        <w:t xml:space="preserve"> </w:t>
      </w:r>
      <w:r w:rsidR="007B2D78">
        <w:t>to save the changes</w:t>
      </w:r>
      <w:r w:rsidR="00E72F20" w:rsidRPr="00B32886">
        <w:t>.</w:t>
      </w:r>
      <w:r w:rsidR="007B2D78">
        <w:t xml:space="preserve"> </w:t>
      </w:r>
      <w:r>
        <w:t xml:space="preserve">If there is no refund request available, a message </w:t>
      </w:r>
      <w:r w:rsidR="00681F45">
        <w:t xml:space="preserve">will be displayed </w:t>
      </w:r>
      <w:r>
        <w:t xml:space="preserve">on </w:t>
      </w:r>
      <w:r w:rsidR="00681F45">
        <w:t xml:space="preserve">the Refund </w:t>
      </w:r>
      <w:r w:rsidR="004E1415">
        <w:t>Request</w:t>
      </w:r>
      <w:r>
        <w:t xml:space="preserve"> page stating “There is currently no refund request for this loan”</w:t>
      </w:r>
    </w:p>
    <w:p w14:paraId="65A149F2" w14:textId="2B1F27C5" w:rsidR="00A902E8" w:rsidRDefault="00A902E8" w:rsidP="00F874DE">
      <w:pPr>
        <w:jc w:val="both"/>
        <w:rPr>
          <w:noProof/>
        </w:rPr>
      </w:pPr>
    </w:p>
    <w:p w14:paraId="6481B7D2" w14:textId="515C8684" w:rsidR="00D84B81" w:rsidRDefault="00A902E8" w:rsidP="00F874DE">
      <w:pPr>
        <w:jc w:val="both"/>
        <w:rPr>
          <w:rFonts w:ascii="Cambria" w:eastAsiaTheme="minorHAnsi" w:hAnsi="Cambria"/>
          <w:lang w:bidi="en-US"/>
          <w14:scene3d>
            <w14:camera w14:prst="orthographicFront"/>
            <w14:lightRig w14:rig="threePt" w14:dir="t">
              <w14:rot w14:lat="0" w14:lon="0" w14:rev="0"/>
            </w14:lightRig>
          </w14:scene3d>
        </w:rPr>
      </w:pPr>
      <w:r>
        <w:rPr>
          <w:noProof/>
        </w:rPr>
        <w:drawing>
          <wp:inline distT="0" distB="0" distL="0" distR="0" wp14:anchorId="190BACC5" wp14:editId="4E982226">
            <wp:extent cx="5943600" cy="2668270"/>
            <wp:effectExtent l="19050" t="19050" r="19050" b="17780"/>
            <wp:docPr id="1" name="Picture 1"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Graphical user interface, text, application&#10;&#10;Description automatically generated"/>
                    <pic:cNvPicPr/>
                  </pic:nvPicPr>
                  <pic:blipFill>
                    <a:blip r:embed="rId72"/>
                    <a:stretch>
                      <a:fillRect/>
                    </a:stretch>
                  </pic:blipFill>
                  <pic:spPr>
                    <a:xfrm>
                      <a:off x="0" y="0"/>
                      <a:ext cx="5943600" cy="2668270"/>
                    </a:xfrm>
                    <a:prstGeom prst="rect">
                      <a:avLst/>
                    </a:prstGeom>
                    <a:ln>
                      <a:solidFill>
                        <a:srgbClr val="0070C0"/>
                      </a:solidFill>
                    </a:ln>
                  </pic:spPr>
                </pic:pic>
              </a:graphicData>
            </a:graphic>
          </wp:inline>
        </w:drawing>
      </w:r>
    </w:p>
    <w:p w14:paraId="4FC9FBA4" w14:textId="5E9593C3" w:rsidR="00361BF9" w:rsidRPr="005A4A56" w:rsidRDefault="00361BF9" w:rsidP="001879BA">
      <w:pPr>
        <w:pStyle w:val="FigureCaption0"/>
      </w:pPr>
      <w:bookmarkStart w:id="684" w:name="_Toc74052465"/>
      <w:bookmarkStart w:id="685" w:name="_Toc90643851"/>
      <w:bookmarkStart w:id="686" w:name="_Toc230163848"/>
      <w:r w:rsidRPr="005A4A56">
        <w:t xml:space="preserve">Figure </w:t>
      </w:r>
      <w:r w:rsidR="00764635">
        <w:rPr>
          <w:b w:val="0"/>
          <w:noProof/>
        </w:rPr>
        <w:fldChar w:fldCharType="begin"/>
      </w:r>
      <w:r w:rsidR="00764635">
        <w:rPr>
          <w:noProof/>
        </w:rPr>
        <w:instrText xml:space="preserve"> STYLEREF 1 \s </w:instrText>
      </w:r>
      <w:r w:rsidR="00764635">
        <w:rPr>
          <w:b w:val="0"/>
          <w:noProof/>
        </w:rPr>
        <w:fldChar w:fldCharType="separate"/>
      </w:r>
      <w:r w:rsidR="00942841">
        <w:rPr>
          <w:noProof/>
        </w:rPr>
        <w:t>4</w:t>
      </w:r>
      <w:r w:rsidR="00764635">
        <w:rPr>
          <w:b w:val="0"/>
          <w:noProof/>
        </w:rPr>
        <w:fldChar w:fldCharType="end"/>
      </w:r>
      <w:r w:rsidR="00AA1949">
        <w:noBreakHyphen/>
      </w:r>
      <w:r w:rsidR="00764635">
        <w:rPr>
          <w:b w:val="0"/>
          <w:noProof/>
        </w:rPr>
        <w:fldChar w:fldCharType="begin"/>
      </w:r>
      <w:r w:rsidR="00764635">
        <w:rPr>
          <w:noProof/>
        </w:rPr>
        <w:instrText xml:space="preserve"> SEQ Figure \* ARABIC \s 1 </w:instrText>
      </w:r>
      <w:r w:rsidR="00764635">
        <w:rPr>
          <w:b w:val="0"/>
          <w:noProof/>
        </w:rPr>
        <w:fldChar w:fldCharType="separate"/>
      </w:r>
      <w:r w:rsidR="00942841">
        <w:rPr>
          <w:noProof/>
        </w:rPr>
        <w:t>8</w:t>
      </w:r>
      <w:r w:rsidR="00764635">
        <w:rPr>
          <w:b w:val="0"/>
          <w:noProof/>
        </w:rPr>
        <w:fldChar w:fldCharType="end"/>
      </w:r>
      <w:r w:rsidR="007230AD">
        <w:t>: Refund Request after</w:t>
      </w:r>
      <w:r w:rsidRPr="005A4A56">
        <w:t xml:space="preserve"> Loan Setup</w:t>
      </w:r>
      <w:bookmarkEnd w:id="684"/>
      <w:bookmarkEnd w:id="685"/>
      <w:bookmarkEnd w:id="686"/>
    </w:p>
    <w:p w14:paraId="27FADB42" w14:textId="62C77D63" w:rsidR="00A231E8" w:rsidRDefault="00800BCC" w:rsidP="006C3C3F">
      <w:pPr>
        <w:pStyle w:val="OrderedList"/>
        <w:numPr>
          <w:ilvl w:val="0"/>
          <w:numId w:val="127"/>
        </w:numPr>
        <w:jc w:val="both"/>
      </w:pPr>
      <w:r>
        <w:t xml:space="preserve">The refund request is added on the loan and displayed on the </w:t>
      </w:r>
      <w:r w:rsidRPr="00800BCC">
        <w:rPr>
          <w:b/>
        </w:rPr>
        <w:t>Refunds</w:t>
      </w:r>
      <w:r>
        <w:t xml:space="preserve"> </w:t>
      </w:r>
      <w:r w:rsidR="00EC687B">
        <w:t xml:space="preserve">screen </w:t>
      </w:r>
      <w:r>
        <w:t xml:space="preserve">under </w:t>
      </w:r>
      <w:r w:rsidRPr="00800BCC">
        <w:rPr>
          <w:b/>
        </w:rPr>
        <w:t>Accounting</w:t>
      </w:r>
      <w:r>
        <w:t xml:space="preserve"> </w:t>
      </w:r>
      <w:r w:rsidR="00EC687B">
        <w:t>tab</w:t>
      </w:r>
      <w:r w:rsidR="00A231E8">
        <w:t xml:space="preserve"> with a status of </w:t>
      </w:r>
      <w:r w:rsidR="00A231E8" w:rsidRPr="00A231E8">
        <w:rPr>
          <w:b/>
        </w:rPr>
        <w:t>Pending</w:t>
      </w:r>
      <w:r w:rsidR="00A231E8">
        <w:t>.</w:t>
      </w:r>
    </w:p>
    <w:p w14:paraId="0FBF9547" w14:textId="0D979177" w:rsidR="000A5180" w:rsidRDefault="000A5180" w:rsidP="006C3C3F">
      <w:pPr>
        <w:pStyle w:val="OrderedList"/>
        <w:numPr>
          <w:ilvl w:val="0"/>
          <w:numId w:val="127"/>
        </w:numPr>
        <w:jc w:val="both"/>
      </w:pPr>
      <w:r>
        <w:t xml:space="preserve">The HUD SF Premiums Manager can select the loan and approve or deny the refund. </w:t>
      </w:r>
    </w:p>
    <w:p w14:paraId="19D4FC8D" w14:textId="464D41B4" w:rsidR="007C0668" w:rsidRPr="00A62DBA" w:rsidRDefault="007230AD" w:rsidP="00DD5EB0">
      <w:pPr>
        <w:pStyle w:val="Heading3"/>
        <w:ind w:left="1080" w:hanging="1080"/>
        <w:jc w:val="both"/>
      </w:pPr>
      <w:bookmarkStart w:id="687" w:name="_Toc315633790"/>
      <w:bookmarkStart w:id="688" w:name="_Toc11334591"/>
      <w:bookmarkStart w:id="689" w:name="_Toc74051808"/>
      <w:bookmarkStart w:id="690" w:name="_Toc90643193"/>
      <w:bookmarkStart w:id="691" w:name="_Toc230163084"/>
      <w:r>
        <w:t>Automatic Refund of MIP</w:t>
      </w:r>
      <w:r w:rsidR="00C6687B">
        <w:t xml:space="preserve"> </w:t>
      </w:r>
      <w:r>
        <w:t>– C</w:t>
      </w:r>
      <w:r w:rsidR="007C0668">
        <w:t>anc</w:t>
      </w:r>
      <w:r>
        <w:t xml:space="preserve">ellation </w:t>
      </w:r>
      <w:r w:rsidR="007C0668">
        <w:t>from CHUMS</w:t>
      </w:r>
      <w:bookmarkEnd w:id="687"/>
      <w:bookmarkEnd w:id="688"/>
      <w:bookmarkEnd w:id="689"/>
      <w:bookmarkEnd w:id="690"/>
      <w:bookmarkEnd w:id="691"/>
    </w:p>
    <w:p w14:paraId="09EEA754" w14:textId="537F8559" w:rsidR="005A1013" w:rsidRDefault="007230AD" w:rsidP="001879BA">
      <w:pPr>
        <w:pStyle w:val="BodyText"/>
      </w:pPr>
      <w:r>
        <w:t>T</w:t>
      </w:r>
      <w:r w:rsidR="004379EB">
        <w:t xml:space="preserve">he </w:t>
      </w:r>
      <w:r>
        <w:t xml:space="preserve">system </w:t>
      </w:r>
      <w:r w:rsidR="007C0668">
        <w:t xml:space="preserve">updates the </w:t>
      </w:r>
      <w:r w:rsidR="00A2571D">
        <w:t>C</w:t>
      </w:r>
      <w:r w:rsidR="007C0668">
        <w:t xml:space="preserve">ase </w:t>
      </w:r>
      <w:r w:rsidR="00A2571D">
        <w:t>S</w:t>
      </w:r>
      <w:r w:rsidR="007C0668" w:rsidRPr="006761F5">
        <w:t>tatus to Cancelled</w:t>
      </w:r>
      <w:r w:rsidR="003C4C9C">
        <w:fldChar w:fldCharType="begin"/>
      </w:r>
      <w:r w:rsidR="003C4C9C">
        <w:instrText xml:space="preserve"> XE </w:instrText>
      </w:r>
      <w:r w:rsidR="00274A40">
        <w:instrText>“</w:instrText>
      </w:r>
      <w:r w:rsidR="003C4C9C" w:rsidRPr="00041B1D">
        <w:instrText>Cancelled</w:instrText>
      </w:r>
      <w:r w:rsidR="00274A40">
        <w:instrText>”</w:instrText>
      </w:r>
      <w:r w:rsidR="003C4C9C">
        <w:instrText xml:space="preserve"> </w:instrText>
      </w:r>
      <w:r w:rsidR="003C4C9C">
        <w:fldChar w:fldCharType="end"/>
      </w:r>
      <w:r w:rsidR="007C0668" w:rsidRPr="006761F5">
        <w:t xml:space="preserve"> </w:t>
      </w:r>
      <w:r>
        <w:t>when a cancellation record is received from CHUMS via the daily interface file</w:t>
      </w:r>
      <w:r w:rsidR="00110E95">
        <w:t>. The system</w:t>
      </w:r>
      <w:r w:rsidRPr="006761F5">
        <w:t xml:space="preserve"> </w:t>
      </w:r>
      <w:r w:rsidR="004379EB" w:rsidRPr="006761F5">
        <w:t xml:space="preserve">automatically </w:t>
      </w:r>
      <w:r w:rsidR="00AD55BC" w:rsidRPr="006761F5">
        <w:t xml:space="preserve">generates the </w:t>
      </w:r>
      <w:r w:rsidR="00110E95">
        <w:t xml:space="preserve">refund </w:t>
      </w:r>
      <w:r w:rsidR="00AD55BC" w:rsidRPr="006761F5">
        <w:t>transaction on the loan for</w:t>
      </w:r>
      <w:r w:rsidR="004379EB" w:rsidRPr="006761F5">
        <w:t xml:space="preserve"> any mortgage insurance premium (IMIP a</w:t>
      </w:r>
      <w:r w:rsidR="00AD55BC" w:rsidRPr="006761F5">
        <w:t>nd MMIP) collected on the loan</w:t>
      </w:r>
      <w:r w:rsidR="004379EB" w:rsidRPr="006761F5">
        <w:t>.</w:t>
      </w:r>
      <w:r w:rsidR="00E90AF9" w:rsidRPr="006761F5">
        <w:t xml:space="preserve"> </w:t>
      </w:r>
      <w:r w:rsidR="005A1013">
        <w:t xml:space="preserve">Only MIP that is approved will be refunded. Uncollected MIP with a Batch Status that is “Ready for Approval”, “Failure – Technical Issues”, or “Failed” (Retired) will not be </w:t>
      </w:r>
      <w:r w:rsidR="005A1013" w:rsidRPr="005A1013">
        <w:rPr>
          <w:rFonts w:asciiTheme="majorHAnsi" w:hAnsiTheme="majorHAnsi"/>
        </w:rPr>
        <w:t xml:space="preserve">refunded. </w:t>
      </w:r>
    </w:p>
    <w:p w14:paraId="7883F2C8" w14:textId="560B48A4" w:rsidR="00E90AF9" w:rsidRDefault="00E90AF9" w:rsidP="001879BA">
      <w:pPr>
        <w:pStyle w:val="BodyText"/>
      </w:pPr>
      <w:r w:rsidRPr="006761F5">
        <w:t xml:space="preserve">In addition, the system updates </w:t>
      </w:r>
      <w:r w:rsidR="00A77F4B" w:rsidRPr="006761F5">
        <w:t xml:space="preserve">loan balance on the loan </w:t>
      </w:r>
      <w:r w:rsidRPr="006761F5">
        <w:t xml:space="preserve">to </w:t>
      </w:r>
      <w:r w:rsidR="00A77F4B" w:rsidRPr="006761F5">
        <w:t xml:space="preserve">zero dollars and the payment status of the loan to Payment Suspended </w:t>
      </w:r>
      <w:r w:rsidRPr="006761F5">
        <w:t xml:space="preserve">(displayed </w:t>
      </w:r>
      <w:r w:rsidR="00A77F4B" w:rsidRPr="006761F5">
        <w:t>on the Loan Balance screen</w:t>
      </w:r>
      <w:r w:rsidRPr="006761F5">
        <w:t>)</w:t>
      </w:r>
      <w:r w:rsidR="00A77F4B" w:rsidRPr="006761F5">
        <w:t>.</w:t>
      </w:r>
      <w:r w:rsidR="00A77F4B">
        <w:t xml:space="preserve"> </w:t>
      </w:r>
      <w:r w:rsidR="00813DF9">
        <w:t>Late Charge and Penalty Interest are not refunded.</w:t>
      </w:r>
    </w:p>
    <w:p w14:paraId="496C246E" w14:textId="7C9D1573" w:rsidR="004379EB" w:rsidRDefault="00A77F4B" w:rsidP="001879BA">
      <w:pPr>
        <w:pStyle w:val="BodyText"/>
      </w:pPr>
      <w:r>
        <w:t>The</w:t>
      </w:r>
      <w:r w:rsidR="00E90AF9">
        <w:t xml:space="preserve"> refund </w:t>
      </w:r>
      <w:r>
        <w:t xml:space="preserve">transactions </w:t>
      </w:r>
      <w:r w:rsidR="00E90AF9">
        <w:t xml:space="preserve">automatically </w:t>
      </w:r>
      <w:r w:rsidR="00E90AF9" w:rsidRPr="006761F5">
        <w:t xml:space="preserve">generated by the system on Cancelled loan </w:t>
      </w:r>
      <w:r w:rsidRPr="006761F5">
        <w:t>do not require approval from HUD SF Premiums Manager.</w:t>
      </w:r>
      <w:r w:rsidR="005C3F9F">
        <w:t xml:space="preserve"> Refund request of MMIP cannot be initiated manually in Servicing Module.</w:t>
      </w:r>
    </w:p>
    <w:p w14:paraId="29C2F68F" w14:textId="6938FAE5" w:rsidR="00DB695B" w:rsidRPr="002F195F" w:rsidRDefault="00DB695B" w:rsidP="008B0F85">
      <w:pPr>
        <w:spacing w:before="240" w:after="240" w:line="240" w:lineRule="auto"/>
        <w:jc w:val="both"/>
        <w:rPr>
          <w:rFonts w:ascii="Cambria" w:eastAsia="Times New Roman" w:hAnsi="Cambria"/>
          <w:bCs/>
          <w:noProof/>
          <w:lang w:bidi="en-US"/>
        </w:rPr>
      </w:pPr>
      <w:r w:rsidRPr="002F195F">
        <w:rPr>
          <w:rFonts w:ascii="Cambria" w:eastAsia="Times New Roman" w:hAnsi="Cambria"/>
          <w:bCs/>
          <w:noProof/>
          <w:lang w:bidi="en-US"/>
        </w:rPr>
        <w:t xml:space="preserve">To view a </w:t>
      </w:r>
      <w:r w:rsidR="005C45F7">
        <w:rPr>
          <w:rFonts w:ascii="Cambria" w:eastAsia="Times New Roman" w:hAnsi="Cambria"/>
          <w:bCs/>
          <w:noProof/>
          <w:lang w:bidi="en-US"/>
        </w:rPr>
        <w:t xml:space="preserve">refund transaction </w:t>
      </w:r>
      <w:r w:rsidR="005C45F7" w:rsidRPr="006761F5">
        <w:rPr>
          <w:rFonts w:ascii="Cambria" w:eastAsia="Times New Roman" w:hAnsi="Cambria"/>
          <w:bCs/>
          <w:noProof/>
          <w:lang w:bidi="en-US"/>
        </w:rPr>
        <w:t>on C</w:t>
      </w:r>
      <w:r w:rsidRPr="006761F5">
        <w:rPr>
          <w:rFonts w:ascii="Cambria" w:eastAsia="Times New Roman" w:hAnsi="Cambria"/>
          <w:bCs/>
          <w:noProof/>
          <w:lang w:bidi="en-US"/>
        </w:rPr>
        <w:t>ancelled loan</w:t>
      </w:r>
      <w:r w:rsidRPr="002F195F">
        <w:rPr>
          <w:rFonts w:ascii="Cambria" w:eastAsia="Times New Roman" w:hAnsi="Cambria"/>
          <w:bCs/>
          <w:noProof/>
          <w:lang w:bidi="en-US"/>
        </w:rPr>
        <w:t>:</w:t>
      </w:r>
    </w:p>
    <w:p w14:paraId="1DB0F3CF" w14:textId="77777777" w:rsidR="004379EB" w:rsidRDefault="00DB695B" w:rsidP="006C3C3F">
      <w:pPr>
        <w:pStyle w:val="OrderedList"/>
        <w:numPr>
          <w:ilvl w:val="0"/>
          <w:numId w:val="128"/>
        </w:numPr>
        <w:jc w:val="both"/>
      </w:pPr>
      <w:r w:rsidRPr="001F472E">
        <w:t xml:space="preserve">Select the </w:t>
      </w:r>
      <w:r w:rsidRPr="001445BE">
        <w:rPr>
          <w:b/>
        </w:rPr>
        <w:t xml:space="preserve">Loan </w:t>
      </w:r>
      <w:r w:rsidRPr="001F472E">
        <w:t>tab</w:t>
      </w:r>
      <w:r>
        <w:t>.</w:t>
      </w:r>
    </w:p>
    <w:p w14:paraId="10C75C0F" w14:textId="35114BDB" w:rsidR="004379EB" w:rsidRDefault="00DB695B" w:rsidP="006C3C3F">
      <w:pPr>
        <w:pStyle w:val="OrderedList"/>
        <w:numPr>
          <w:ilvl w:val="0"/>
          <w:numId w:val="128"/>
        </w:numPr>
        <w:jc w:val="both"/>
      </w:pPr>
      <w:r w:rsidRPr="002F195F">
        <w:t>Enter the FHA case# of the cancelled loan</w:t>
      </w:r>
      <w:r>
        <w:t>.</w:t>
      </w:r>
      <w:r w:rsidR="00A77F4B">
        <w:t xml:space="preserve"> Click </w:t>
      </w:r>
      <w:r w:rsidR="00A77F4B" w:rsidRPr="001445BE">
        <w:rPr>
          <w:b/>
        </w:rPr>
        <w:t>Search</w:t>
      </w:r>
      <w:r w:rsidR="00A77F4B">
        <w:t>.</w:t>
      </w:r>
    </w:p>
    <w:p w14:paraId="39BB8D91" w14:textId="31A0DA60" w:rsidR="00A77F4B" w:rsidRDefault="00A77F4B" w:rsidP="006C3C3F">
      <w:pPr>
        <w:pStyle w:val="OrderedList"/>
        <w:numPr>
          <w:ilvl w:val="0"/>
          <w:numId w:val="128"/>
        </w:numPr>
        <w:jc w:val="both"/>
      </w:pPr>
      <w:r w:rsidRPr="00B32886">
        <w:t xml:space="preserve">Select the </w:t>
      </w:r>
      <w:r w:rsidR="00E90AF9">
        <w:t>loan</w:t>
      </w:r>
      <w:r w:rsidRPr="00B32886">
        <w:t xml:space="preserve"> displayed </w:t>
      </w:r>
      <w:r>
        <w:t xml:space="preserve">under </w:t>
      </w:r>
      <w:r w:rsidRPr="00B32886">
        <w:t xml:space="preserve">the </w:t>
      </w:r>
      <w:r w:rsidRPr="001445BE">
        <w:rPr>
          <w:b/>
        </w:rPr>
        <w:t>Loan Search Results</w:t>
      </w:r>
      <w:r w:rsidRPr="00B32886">
        <w:t xml:space="preserve"> </w:t>
      </w:r>
      <w:r>
        <w:t>section.</w:t>
      </w:r>
    </w:p>
    <w:p w14:paraId="6B32CBF0" w14:textId="77777777" w:rsidR="00A77F4B" w:rsidRDefault="00A77F4B" w:rsidP="006C3C3F">
      <w:pPr>
        <w:pStyle w:val="OrderedList"/>
        <w:numPr>
          <w:ilvl w:val="0"/>
          <w:numId w:val="128"/>
        </w:numPr>
        <w:jc w:val="both"/>
      </w:pPr>
      <w:r>
        <w:t xml:space="preserve">The </w:t>
      </w:r>
      <w:r w:rsidRPr="001445BE">
        <w:rPr>
          <w:b/>
        </w:rPr>
        <w:t>Loan Balance</w:t>
      </w:r>
      <w:r w:rsidRPr="00B32886">
        <w:t xml:space="preserve"> </w:t>
      </w:r>
      <w:r>
        <w:t>screen</w:t>
      </w:r>
      <w:r w:rsidRPr="00B32886">
        <w:t xml:space="preserve"> </w:t>
      </w:r>
      <w:r>
        <w:t xml:space="preserve">is </w:t>
      </w:r>
      <w:r w:rsidRPr="00B32886">
        <w:t>display</w:t>
      </w:r>
      <w:r>
        <w:t>ed.</w:t>
      </w:r>
    </w:p>
    <w:p w14:paraId="1D0EE063" w14:textId="4CC8FD1B" w:rsidR="00DB695B" w:rsidRDefault="00A77F4B" w:rsidP="006C3C3F">
      <w:pPr>
        <w:pStyle w:val="OrderedList"/>
        <w:numPr>
          <w:ilvl w:val="0"/>
          <w:numId w:val="128"/>
        </w:numPr>
        <w:jc w:val="both"/>
      </w:pPr>
      <w:r w:rsidRPr="00B32886">
        <w:t xml:space="preserve">Select </w:t>
      </w:r>
      <w:r>
        <w:t xml:space="preserve">the </w:t>
      </w:r>
      <w:r w:rsidR="00A43EA9" w:rsidRPr="001445BE">
        <w:rPr>
          <w:b/>
        </w:rPr>
        <w:t xml:space="preserve">Loan Transactions </w:t>
      </w:r>
      <w:r w:rsidR="00A43EA9">
        <w:t xml:space="preserve">under the </w:t>
      </w:r>
      <w:r w:rsidR="00A43EA9" w:rsidRPr="001445BE">
        <w:rPr>
          <w:b/>
        </w:rPr>
        <w:t xml:space="preserve">Transactions </w:t>
      </w:r>
      <w:r w:rsidR="00A43EA9">
        <w:t>menu option</w:t>
      </w:r>
      <w:r w:rsidR="00DB695B">
        <w:t>.</w:t>
      </w:r>
    </w:p>
    <w:p w14:paraId="5EC2EE89" w14:textId="07EB26C1" w:rsidR="00DB695B" w:rsidRDefault="004379EB" w:rsidP="006C3C3F">
      <w:pPr>
        <w:pStyle w:val="OrderedList"/>
        <w:numPr>
          <w:ilvl w:val="0"/>
          <w:numId w:val="128"/>
        </w:numPr>
        <w:jc w:val="both"/>
      </w:pPr>
      <w:r>
        <w:t xml:space="preserve">An adjustment transaction </w:t>
      </w:r>
      <w:r w:rsidR="00DB695B" w:rsidRPr="00535C7D">
        <w:rPr>
          <w:b/>
        </w:rPr>
        <w:t>Loan Setup – Adj</w:t>
      </w:r>
      <w:r w:rsidR="00AD0634">
        <w:rPr>
          <w:b/>
        </w:rPr>
        <w:t xml:space="preserve"> </w:t>
      </w:r>
      <w:r w:rsidR="00AD0634">
        <w:t>displaying the refund amount</w:t>
      </w:r>
      <w:r w:rsidR="00DB695B" w:rsidRPr="002F195F">
        <w:t xml:space="preserve"> is displayed in the </w:t>
      </w:r>
      <w:r w:rsidR="00DB695B" w:rsidRPr="001445BE">
        <w:rPr>
          <w:b/>
        </w:rPr>
        <w:t>Loan Transaction Results</w:t>
      </w:r>
      <w:r w:rsidR="00DB695B" w:rsidRPr="002F195F">
        <w:t xml:space="preserve"> section</w:t>
      </w:r>
      <w:r w:rsidR="00C05825">
        <w:t xml:space="preserve">, along with a </w:t>
      </w:r>
      <w:r w:rsidR="00C05825">
        <w:rPr>
          <w:b/>
          <w:bCs/>
        </w:rPr>
        <w:t>Write-Off</w:t>
      </w:r>
      <w:r w:rsidR="00C05825">
        <w:t xml:space="preserve"> for the Uncollected MIP, if applicable</w:t>
      </w:r>
      <w:r w:rsidR="00DB695B" w:rsidRPr="002F195F">
        <w:t>.</w:t>
      </w:r>
    </w:p>
    <w:p w14:paraId="2FB04F04" w14:textId="7792F49B" w:rsidR="00470C80" w:rsidRDefault="00947DF9" w:rsidP="001879BA">
      <w:pPr>
        <w:pStyle w:val="BodyText"/>
        <w:jc w:val="center"/>
        <w:rPr>
          <w:rFonts w:cstheme="minorHAnsi"/>
          <w:sz w:val="20"/>
          <w:szCs w:val="20"/>
        </w:rPr>
      </w:pPr>
      <w:bookmarkStart w:id="692" w:name="_Toc314055258"/>
      <w:r>
        <w:rPr>
          <w:noProof/>
        </w:rPr>
        <w:drawing>
          <wp:inline distT="0" distB="0" distL="0" distR="0" wp14:anchorId="1ADFB0F3" wp14:editId="296863C0">
            <wp:extent cx="3581400" cy="1848477"/>
            <wp:effectExtent l="19050" t="19050" r="19050" b="19050"/>
            <wp:docPr id="589496894"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9496894" name="Picture 1" descr="A screenshot of a computer screen&#10;&#10;AI-generated content may be incorrect."/>
                    <pic:cNvPicPr/>
                  </pic:nvPicPr>
                  <pic:blipFill>
                    <a:blip r:embed="rId73"/>
                    <a:stretch>
                      <a:fillRect/>
                    </a:stretch>
                  </pic:blipFill>
                  <pic:spPr>
                    <a:xfrm>
                      <a:off x="0" y="0"/>
                      <a:ext cx="3601086" cy="1858637"/>
                    </a:xfrm>
                    <a:prstGeom prst="rect">
                      <a:avLst/>
                    </a:prstGeom>
                    <a:ln w="19050">
                      <a:solidFill>
                        <a:schemeClr val="accent1"/>
                      </a:solidFill>
                    </a:ln>
                  </pic:spPr>
                </pic:pic>
              </a:graphicData>
            </a:graphic>
          </wp:inline>
        </w:drawing>
      </w:r>
    </w:p>
    <w:p w14:paraId="4E396429" w14:textId="189F885A" w:rsidR="00DB695B" w:rsidRPr="00DB57F1" w:rsidRDefault="00DB695B" w:rsidP="001879BA">
      <w:pPr>
        <w:pStyle w:val="FigureCaption0"/>
      </w:pPr>
      <w:bookmarkStart w:id="693" w:name="_Toc74052466"/>
      <w:bookmarkStart w:id="694" w:name="_Toc90643852"/>
      <w:bookmarkStart w:id="695" w:name="_Toc230163849"/>
      <w:r w:rsidRPr="00DB57F1">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w:t>
      </w:r>
      <w:r w:rsidR="00764635">
        <w:rPr>
          <w:noProof/>
        </w:rPr>
        <w:fldChar w:fldCharType="end"/>
      </w:r>
      <w:bookmarkEnd w:id="692"/>
      <w:r w:rsidRPr="00DB57F1">
        <w:t xml:space="preserve">: </w:t>
      </w:r>
      <w:r w:rsidR="00110E95" w:rsidRPr="00DB57F1">
        <w:t>Refund Transaction on Cancelled L</w:t>
      </w:r>
      <w:r w:rsidR="00157836" w:rsidRPr="00DB57F1">
        <w:t>oan</w:t>
      </w:r>
      <w:bookmarkEnd w:id="693"/>
      <w:bookmarkEnd w:id="694"/>
      <w:bookmarkEnd w:id="695"/>
    </w:p>
    <w:p w14:paraId="348DCAAE" w14:textId="0DA73E62" w:rsidR="00E72F20" w:rsidRPr="005672F6" w:rsidRDefault="00E72F20" w:rsidP="00DD5EB0">
      <w:pPr>
        <w:pStyle w:val="Heading3"/>
        <w:ind w:left="1080" w:hanging="1080"/>
        <w:jc w:val="both"/>
      </w:pPr>
      <w:bookmarkStart w:id="696" w:name="_Toc314660654"/>
      <w:bookmarkStart w:id="697" w:name="_Toc315633791"/>
      <w:bookmarkStart w:id="698" w:name="_Toc11334592"/>
      <w:bookmarkStart w:id="699" w:name="_Toc74051809"/>
      <w:bookmarkStart w:id="700" w:name="_Toc90643194"/>
      <w:bookmarkStart w:id="701" w:name="_Toc230163085"/>
      <w:r w:rsidRPr="005672F6">
        <w:t>Approv</w:t>
      </w:r>
      <w:r w:rsidR="00110E95">
        <w:t>ing or D</w:t>
      </w:r>
      <w:r w:rsidR="00C14D0C">
        <w:t>enying a</w:t>
      </w:r>
      <w:r w:rsidR="00110E95">
        <w:t xml:space="preserve"> R</w:t>
      </w:r>
      <w:r w:rsidR="00F629EB" w:rsidRPr="005672F6">
        <w:t>efund</w:t>
      </w:r>
      <w:bookmarkEnd w:id="696"/>
      <w:bookmarkEnd w:id="697"/>
      <w:bookmarkEnd w:id="698"/>
      <w:bookmarkEnd w:id="699"/>
      <w:bookmarkEnd w:id="700"/>
      <w:bookmarkEnd w:id="701"/>
    </w:p>
    <w:p w14:paraId="3EA552DF" w14:textId="5C4CC772" w:rsidR="00E72F20" w:rsidRDefault="00157836" w:rsidP="001879BA">
      <w:pPr>
        <w:pStyle w:val="BodyText"/>
      </w:pPr>
      <w:r>
        <w:t xml:space="preserve">The Servicing Module allows the HUD SF Premiums Manager to review </w:t>
      </w:r>
      <w:r w:rsidRPr="006761F5">
        <w:t>the Pending refund requests for late charges and penalty interest and approve/deny the request.</w:t>
      </w:r>
      <w:r>
        <w:t xml:space="preserve"> </w:t>
      </w:r>
      <w:r w:rsidR="00E72F20">
        <w:t xml:space="preserve"> </w:t>
      </w:r>
    </w:p>
    <w:p w14:paraId="676910CC" w14:textId="14D717BB" w:rsidR="00E72F20" w:rsidRDefault="00F258DD" w:rsidP="001879BA">
      <w:pPr>
        <w:pStyle w:val="BodyText"/>
      </w:pPr>
      <w:r>
        <w:t>To approve or deny a refund</w:t>
      </w:r>
      <w:r w:rsidR="00157836">
        <w:t xml:space="preserve"> request</w:t>
      </w:r>
      <w:r w:rsidR="00E72F20">
        <w:t>:</w:t>
      </w:r>
    </w:p>
    <w:p w14:paraId="44B64F81" w14:textId="4E79D2A8" w:rsidR="00E72F20" w:rsidRDefault="00E72F20" w:rsidP="006C3C3F">
      <w:pPr>
        <w:pStyle w:val="OrderedList"/>
        <w:numPr>
          <w:ilvl w:val="0"/>
          <w:numId w:val="129"/>
        </w:numPr>
        <w:jc w:val="both"/>
      </w:pPr>
      <w:r>
        <w:t xml:space="preserve">Select the </w:t>
      </w:r>
      <w:r w:rsidRPr="00C11F9D">
        <w:t>Accounting</w:t>
      </w:r>
      <w:r w:rsidR="00FC5AD3">
        <w:t xml:space="preserve"> </w:t>
      </w:r>
      <w:r w:rsidR="00157836" w:rsidRPr="00C11F9D">
        <w:t>-</w:t>
      </w:r>
      <w:r w:rsidRPr="00C11F9D">
        <w:t>&gt;</w:t>
      </w:r>
      <w:r w:rsidR="00FC5AD3">
        <w:t xml:space="preserve"> </w:t>
      </w:r>
      <w:r w:rsidRPr="00C11F9D">
        <w:t>Refunds</w:t>
      </w:r>
      <w:r>
        <w:t xml:space="preserve"> tab</w:t>
      </w:r>
      <w:r w:rsidR="00C14D0C">
        <w:t>.</w:t>
      </w:r>
    </w:p>
    <w:p w14:paraId="366C9794" w14:textId="60F6D792" w:rsidR="007C0668" w:rsidRDefault="007C0668" w:rsidP="006C3C3F">
      <w:pPr>
        <w:pStyle w:val="OrderedList"/>
        <w:numPr>
          <w:ilvl w:val="0"/>
          <w:numId w:val="129"/>
        </w:numPr>
        <w:jc w:val="both"/>
      </w:pPr>
      <w:r>
        <w:t xml:space="preserve">Enter the FHA </w:t>
      </w:r>
      <w:r w:rsidR="00FC5AD3">
        <w:t>C</w:t>
      </w:r>
      <w:r>
        <w:t>ase #</w:t>
      </w:r>
      <w:r w:rsidR="00157836">
        <w:t xml:space="preserve"> or select </w:t>
      </w:r>
      <w:r w:rsidR="00157836" w:rsidRPr="00EC36EA">
        <w:t>Refund Status</w:t>
      </w:r>
      <w:r w:rsidR="00157836">
        <w:t xml:space="preserve"> of </w:t>
      </w:r>
      <w:r w:rsidR="00157836" w:rsidRPr="00EC36EA">
        <w:t>Pending</w:t>
      </w:r>
      <w:r>
        <w:t>.</w:t>
      </w:r>
    </w:p>
    <w:p w14:paraId="60467D59" w14:textId="50C67862" w:rsidR="007C0668" w:rsidRDefault="007C0668" w:rsidP="006C3C3F">
      <w:pPr>
        <w:pStyle w:val="OrderedList"/>
        <w:numPr>
          <w:ilvl w:val="0"/>
          <w:numId w:val="129"/>
        </w:numPr>
        <w:jc w:val="both"/>
      </w:pPr>
      <w:r>
        <w:t xml:space="preserve">Click </w:t>
      </w:r>
      <w:r w:rsidRPr="00EC36EA">
        <w:t>Search.</w:t>
      </w:r>
      <w:r>
        <w:t xml:space="preserve"> </w:t>
      </w:r>
    </w:p>
    <w:p w14:paraId="7A7D58F8" w14:textId="0C86125A" w:rsidR="00C11F9D" w:rsidRDefault="00C11F9D" w:rsidP="006C3C3F">
      <w:pPr>
        <w:pStyle w:val="OrderedList"/>
        <w:numPr>
          <w:ilvl w:val="0"/>
          <w:numId w:val="129"/>
        </w:numPr>
        <w:jc w:val="both"/>
      </w:pPr>
      <w:r>
        <w:t xml:space="preserve">Select a case from the </w:t>
      </w:r>
      <w:r w:rsidRPr="00C11F9D">
        <w:rPr>
          <w:b/>
        </w:rPr>
        <w:t>Refund Search Results</w:t>
      </w:r>
      <w:r>
        <w:t xml:space="preserve"> section to approve or deny the request.</w:t>
      </w:r>
    </w:p>
    <w:p w14:paraId="0A65C1C0" w14:textId="4F19A74E" w:rsidR="00361BF9" w:rsidRDefault="00400B82" w:rsidP="001879BA">
      <w:pPr>
        <w:pStyle w:val="BodyText"/>
        <w:jc w:val="center"/>
      </w:pPr>
      <w:r>
        <w:rPr>
          <w:noProof/>
        </w:rPr>
        <w:drawing>
          <wp:inline distT="0" distB="0" distL="0" distR="0" wp14:anchorId="34319131" wp14:editId="49C4D77E">
            <wp:extent cx="5353050" cy="1469801"/>
            <wp:effectExtent l="0" t="0" r="0" b="0"/>
            <wp:docPr id="2044" name="Picture 2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4"/>
                    <a:stretch>
                      <a:fillRect/>
                    </a:stretch>
                  </pic:blipFill>
                  <pic:spPr>
                    <a:xfrm>
                      <a:off x="0" y="0"/>
                      <a:ext cx="5372365" cy="1475104"/>
                    </a:xfrm>
                    <a:prstGeom prst="rect">
                      <a:avLst/>
                    </a:prstGeom>
                  </pic:spPr>
                </pic:pic>
              </a:graphicData>
            </a:graphic>
          </wp:inline>
        </w:drawing>
      </w:r>
    </w:p>
    <w:p w14:paraId="0FBBEBF5" w14:textId="4B125877" w:rsidR="009C3E44" w:rsidRPr="005A4A56" w:rsidRDefault="009C3E44" w:rsidP="001879BA">
      <w:pPr>
        <w:pStyle w:val="FigureCaption0"/>
      </w:pPr>
      <w:bookmarkStart w:id="702" w:name="_Toc74052467"/>
      <w:bookmarkStart w:id="703" w:name="_Toc90643853"/>
      <w:bookmarkStart w:id="704" w:name="_Toc230163850"/>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rsidRPr="005A4A56">
        <w:t xml:space="preserve">: Accounting Refund </w:t>
      </w:r>
      <w:bookmarkEnd w:id="702"/>
      <w:bookmarkEnd w:id="703"/>
      <w:r w:rsidR="00594C4C">
        <w:t>Search</w:t>
      </w:r>
      <w:bookmarkEnd w:id="704"/>
    </w:p>
    <w:p w14:paraId="5367D0CA" w14:textId="1A626D4B" w:rsidR="007C0668" w:rsidRDefault="007C0668" w:rsidP="006C3C3F">
      <w:pPr>
        <w:pStyle w:val="OrderedList"/>
        <w:numPr>
          <w:ilvl w:val="0"/>
          <w:numId w:val="129"/>
        </w:numPr>
        <w:jc w:val="both"/>
      </w:pPr>
      <w:r>
        <w:t xml:space="preserve">On the </w:t>
      </w:r>
      <w:r w:rsidRPr="00C11F9D">
        <w:rPr>
          <w:b/>
        </w:rPr>
        <w:t>Refund Information</w:t>
      </w:r>
      <w:r>
        <w:t xml:space="preserve"> window, </w:t>
      </w:r>
      <w:r w:rsidR="00C11F9D">
        <w:t xml:space="preserve">select </w:t>
      </w:r>
      <w:r w:rsidR="00C11F9D" w:rsidRPr="004776F9">
        <w:t>Approved or Denied</w:t>
      </w:r>
      <w:r w:rsidR="00C11F9D">
        <w:t xml:space="preserve"> values from the </w:t>
      </w:r>
      <w:r w:rsidRPr="00C11F9D">
        <w:rPr>
          <w:b/>
        </w:rPr>
        <w:t>Refund Status</w:t>
      </w:r>
      <w:r>
        <w:t xml:space="preserve"> dropdown box. </w:t>
      </w:r>
      <w:r w:rsidR="00C11F9D">
        <w:t xml:space="preserve">Optionally add </w:t>
      </w:r>
      <w:r w:rsidR="00C11F9D" w:rsidRPr="004776F9">
        <w:t>Appr/Deny Reason and Refund Comments.</w:t>
      </w:r>
      <w:r>
        <w:t xml:space="preserve"> </w:t>
      </w:r>
      <w:r w:rsidR="00C11F9D">
        <w:t xml:space="preserve"> Click </w:t>
      </w:r>
      <w:r w:rsidR="00C11F9D" w:rsidRPr="00C11F9D">
        <w:rPr>
          <w:b/>
        </w:rPr>
        <w:t>Submit</w:t>
      </w:r>
      <w:r w:rsidR="007B2D78">
        <w:t xml:space="preserve"> to save the changes</w:t>
      </w:r>
      <w:r w:rsidR="00C11F9D">
        <w:t>.</w:t>
      </w:r>
      <w:r w:rsidR="007B2D78">
        <w:t xml:space="preserve"> To exit the window without saving the changes, click </w:t>
      </w:r>
      <w:r w:rsidR="007B2D78" w:rsidRPr="007B2D78">
        <w:rPr>
          <w:b/>
        </w:rPr>
        <w:t>Cancel</w:t>
      </w:r>
      <w:r w:rsidR="007B2D78">
        <w:t>.</w:t>
      </w:r>
    </w:p>
    <w:p w14:paraId="7AB1379F" w14:textId="266DAD92" w:rsidR="007B70AD" w:rsidRDefault="00400B82" w:rsidP="001879BA">
      <w:pPr>
        <w:pStyle w:val="BodyText"/>
        <w:jc w:val="center"/>
      </w:pPr>
      <w:r>
        <w:rPr>
          <w:noProof/>
        </w:rPr>
        <w:drawing>
          <wp:inline distT="0" distB="0" distL="0" distR="0" wp14:anchorId="4C32E16D" wp14:editId="34605DCC">
            <wp:extent cx="2275260" cy="1440269"/>
            <wp:effectExtent l="0" t="0" r="0" b="7620"/>
            <wp:docPr id="206" name="Picture 20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 name="Picture 206" descr="Graphical user interface, text, application&#10;&#10;Description automatically generated"/>
                    <pic:cNvPicPr/>
                  </pic:nvPicPr>
                  <pic:blipFill>
                    <a:blip r:embed="rId75"/>
                    <a:stretch>
                      <a:fillRect/>
                    </a:stretch>
                  </pic:blipFill>
                  <pic:spPr>
                    <a:xfrm>
                      <a:off x="0" y="0"/>
                      <a:ext cx="2300414" cy="1456192"/>
                    </a:xfrm>
                    <a:prstGeom prst="rect">
                      <a:avLst/>
                    </a:prstGeom>
                  </pic:spPr>
                </pic:pic>
              </a:graphicData>
            </a:graphic>
          </wp:inline>
        </w:drawing>
      </w:r>
    </w:p>
    <w:p w14:paraId="21BE0B1C" w14:textId="795E1DDA" w:rsidR="007B70AD" w:rsidRPr="005A4A56" w:rsidRDefault="007B70AD" w:rsidP="001879BA">
      <w:pPr>
        <w:pStyle w:val="FigureCaption0"/>
      </w:pPr>
      <w:bookmarkStart w:id="705" w:name="_Toc230163851"/>
      <w:bookmarkStart w:id="706" w:name="_Toc74052468"/>
      <w:bookmarkStart w:id="707" w:name="_Toc90643854"/>
      <w:r w:rsidRPr="005A4A5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4</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w:t>
      </w:r>
      <w:r w:rsidR="00764635">
        <w:rPr>
          <w:noProof/>
        </w:rPr>
        <w:fldChar w:fldCharType="end"/>
      </w:r>
      <w:r w:rsidRPr="005A4A56">
        <w:rPr>
          <w:noProof/>
        </w:rPr>
        <w:t>: Refund Information</w:t>
      </w:r>
      <w:bookmarkEnd w:id="705"/>
      <w:r w:rsidRPr="005A4A56">
        <w:rPr>
          <w:noProof/>
        </w:rPr>
        <w:t xml:space="preserve"> </w:t>
      </w:r>
      <w:bookmarkEnd w:id="706"/>
      <w:bookmarkEnd w:id="707"/>
    </w:p>
    <w:p w14:paraId="2FBD57EA" w14:textId="39713F62" w:rsidR="007C0668" w:rsidRPr="004776F9" w:rsidRDefault="007C0668" w:rsidP="006C3C3F">
      <w:pPr>
        <w:pStyle w:val="OrderedList"/>
        <w:numPr>
          <w:ilvl w:val="0"/>
          <w:numId w:val="129"/>
        </w:numPr>
        <w:jc w:val="both"/>
      </w:pPr>
      <w:r>
        <w:t xml:space="preserve">The Refund Status </w:t>
      </w:r>
      <w:r w:rsidR="007B2D78">
        <w:t>is updated</w:t>
      </w:r>
      <w:r>
        <w:t xml:space="preserve"> </w:t>
      </w:r>
      <w:r w:rsidRPr="004776F9">
        <w:t>to Approved/Denied based on the selection in previous step.</w:t>
      </w:r>
    </w:p>
    <w:p w14:paraId="37BB3B4A" w14:textId="0994E0C8" w:rsidR="002055CE" w:rsidRDefault="00870A7D" w:rsidP="00DD5EB0">
      <w:pPr>
        <w:pStyle w:val="Heading3"/>
        <w:ind w:left="1080" w:hanging="1080"/>
        <w:jc w:val="both"/>
      </w:pPr>
      <w:bookmarkStart w:id="708" w:name="_Toc314660655"/>
      <w:bookmarkStart w:id="709" w:name="_Toc315633792"/>
      <w:bookmarkStart w:id="710" w:name="_Toc11334593"/>
      <w:bookmarkStart w:id="711" w:name="_Toc74051810"/>
      <w:bookmarkStart w:id="712" w:name="_Toc90643195"/>
      <w:bookmarkStart w:id="713" w:name="_Toc230163086"/>
      <w:r>
        <w:t>Processing R</w:t>
      </w:r>
      <w:r w:rsidR="002055CE">
        <w:t xml:space="preserve">efund </w:t>
      </w:r>
      <w:bookmarkEnd w:id="708"/>
      <w:r>
        <w:t>D</w:t>
      </w:r>
      <w:r w:rsidR="00127B5F">
        <w:t>isbursements</w:t>
      </w:r>
      <w:bookmarkEnd w:id="709"/>
      <w:bookmarkEnd w:id="710"/>
      <w:bookmarkEnd w:id="711"/>
      <w:bookmarkEnd w:id="712"/>
      <w:bookmarkEnd w:id="713"/>
    </w:p>
    <w:p w14:paraId="38D9351A" w14:textId="44EE28C5" w:rsidR="00C11F9D" w:rsidRPr="00AB3113" w:rsidRDefault="00C11F9D" w:rsidP="001879BA">
      <w:pPr>
        <w:pStyle w:val="BodyText"/>
      </w:pPr>
      <w:r w:rsidRPr="00AB3113">
        <w:t xml:space="preserve">This section explains the </w:t>
      </w:r>
      <w:r w:rsidR="00FA18D8" w:rsidRPr="00AB3113">
        <w:t>refund disbursements</w:t>
      </w:r>
      <w:r w:rsidRPr="00AB3113">
        <w:t xml:space="preserve"> processing in HERMIT (Servicing and Accounting Modules) system.</w:t>
      </w:r>
    </w:p>
    <w:p w14:paraId="617BB1BE" w14:textId="41DA3851" w:rsidR="00201317" w:rsidRPr="004B2BB6" w:rsidRDefault="009E38D9" w:rsidP="006C3C3F">
      <w:pPr>
        <w:pStyle w:val="regularnumbers"/>
        <w:numPr>
          <w:ilvl w:val="0"/>
          <w:numId w:val="48"/>
        </w:numPr>
      </w:pPr>
      <w:r w:rsidRPr="004B2BB6">
        <w:t xml:space="preserve">The Servicing Module </w:t>
      </w:r>
      <w:r w:rsidR="00FA18D8" w:rsidRPr="004B2BB6">
        <w:t xml:space="preserve">generates the refund transaction </w:t>
      </w:r>
      <w:r w:rsidRPr="004B2BB6">
        <w:t xml:space="preserve">when a refund is </w:t>
      </w:r>
      <w:r w:rsidR="00A2571D" w:rsidRPr="004B2BB6">
        <w:t>approved,</w:t>
      </w:r>
      <w:r w:rsidRPr="004B2BB6">
        <w:t xml:space="preserve"> or a loan is cancelled</w:t>
      </w:r>
      <w:r w:rsidR="00C11F9D" w:rsidRPr="004B2BB6">
        <w:t xml:space="preserve">. The </w:t>
      </w:r>
      <w:r w:rsidR="00B14C77">
        <w:t xml:space="preserve">refund payable </w:t>
      </w:r>
      <w:r w:rsidR="00C4649E">
        <w:t>requests</w:t>
      </w:r>
      <w:r w:rsidR="00C11F9D" w:rsidRPr="004B2BB6">
        <w:t xml:space="preserve"> are sent to the Accounting Module for </w:t>
      </w:r>
      <w:r w:rsidR="00FA18D8" w:rsidRPr="004B2BB6">
        <w:t>refund disbursements</w:t>
      </w:r>
      <w:r w:rsidR="00C11F9D" w:rsidRPr="004B2BB6">
        <w:t xml:space="preserve"> via an interface file.</w:t>
      </w:r>
    </w:p>
    <w:p w14:paraId="5B8CFC24" w14:textId="05BC4F5F" w:rsidR="00C11F9D" w:rsidRPr="004B2BB6" w:rsidRDefault="00C11F9D" w:rsidP="00140EA9">
      <w:pPr>
        <w:pStyle w:val="regularnumbers"/>
      </w:pPr>
      <w:r w:rsidRPr="004B2BB6">
        <w:t xml:space="preserve">The </w:t>
      </w:r>
      <w:r w:rsidR="00C4649E">
        <w:t>Accounting</w:t>
      </w:r>
      <w:r w:rsidR="00C4649E" w:rsidRPr="004B2BB6">
        <w:t xml:space="preserve"> </w:t>
      </w:r>
      <w:r w:rsidRPr="004B2BB6">
        <w:t xml:space="preserve">Module </w:t>
      </w:r>
      <w:r w:rsidR="00C4649E">
        <w:t xml:space="preserve">processes the </w:t>
      </w:r>
      <w:r w:rsidR="00B14C77">
        <w:t>refund payable</w:t>
      </w:r>
      <w:r w:rsidR="00C4649E">
        <w:t xml:space="preserve"> requests and notifies the Servicing Module of the successful </w:t>
      </w:r>
      <w:r w:rsidR="00B14C77">
        <w:t>disbursement</w:t>
      </w:r>
      <w:r w:rsidR="00C4649E">
        <w:t xml:space="preserve"> through an interface file</w:t>
      </w:r>
      <w:r w:rsidRPr="004B2BB6">
        <w:t>.</w:t>
      </w:r>
    </w:p>
    <w:p w14:paraId="206739CC" w14:textId="0ABF170D" w:rsidR="002035F4" w:rsidRPr="004B2BB6" w:rsidRDefault="00617FD5" w:rsidP="00140EA9">
      <w:pPr>
        <w:pStyle w:val="regularnumbers"/>
      </w:pPr>
      <w:r>
        <w:t>T</w:t>
      </w:r>
      <w:r w:rsidR="00201317" w:rsidRPr="004B2BB6">
        <w:t xml:space="preserve">he Servicing Module processes this </w:t>
      </w:r>
      <w:r w:rsidR="00A2571D" w:rsidRPr="004B2BB6">
        <w:t>file,</w:t>
      </w:r>
      <w:r w:rsidR="00201317" w:rsidRPr="004B2BB6">
        <w:t xml:space="preserve"> and the batch status </w:t>
      </w:r>
      <w:r w:rsidR="00B14C77">
        <w:t xml:space="preserve">of the refund disbursement </w:t>
      </w:r>
      <w:r w:rsidR="00201317" w:rsidRPr="004B2BB6">
        <w:t>is updated to Disbursed.</w:t>
      </w:r>
      <w:r w:rsidR="00125312" w:rsidRPr="004B2BB6">
        <w:t xml:space="preserve"> This completes the refunds disbursement processing</w:t>
      </w:r>
      <w:r w:rsidR="00AB3113" w:rsidRPr="004B2BB6">
        <w:t xml:space="preserve"> in HERMIT</w:t>
      </w:r>
      <w:r w:rsidR="00125312" w:rsidRPr="004B2BB6">
        <w:t>.</w:t>
      </w:r>
    </w:p>
    <w:p w14:paraId="1DFA8BF6" w14:textId="77777777" w:rsidR="00EC687B" w:rsidRDefault="00EC687B" w:rsidP="001879BA">
      <w:pPr>
        <w:pStyle w:val="BodyText"/>
      </w:pPr>
    </w:p>
    <w:p w14:paraId="2FD82A4B" w14:textId="77777777" w:rsidR="00EC687B" w:rsidRDefault="00EC687B" w:rsidP="001879BA">
      <w:pPr>
        <w:pStyle w:val="BodyText"/>
        <w:sectPr w:rsidR="00EC687B" w:rsidSect="00AB6A5E">
          <w:headerReference w:type="default" r:id="rId76"/>
          <w:pgSz w:w="12240" w:h="15840" w:code="1"/>
          <w:pgMar w:top="1440" w:right="1440" w:bottom="1440" w:left="1440" w:header="720" w:footer="720" w:gutter="0"/>
          <w:pgNumType w:start="1" w:chapStyle="1"/>
          <w:cols w:space="720"/>
          <w:docGrid w:linePitch="360"/>
        </w:sectPr>
      </w:pPr>
    </w:p>
    <w:p w14:paraId="660F4E72" w14:textId="7B579471" w:rsidR="00DB1706" w:rsidRPr="001879BA" w:rsidRDefault="0063532A" w:rsidP="001879BA">
      <w:pPr>
        <w:pStyle w:val="Chapterbreak"/>
      </w:pPr>
      <w:bookmarkStart w:id="714" w:name="_Toc315633793"/>
      <w:r w:rsidRPr="001879BA">
        <w:t>CHAPTER 5: GENERAL SERVICING (</w:t>
      </w:r>
      <w:r w:rsidR="00D524B5" w:rsidRPr="001879BA">
        <w:t>PRE-ENDORSED</w:t>
      </w:r>
      <w:r w:rsidRPr="001879BA">
        <w:t>/ENDORSED)</w:t>
      </w:r>
      <w:bookmarkEnd w:id="714"/>
    </w:p>
    <w:p w14:paraId="74416A57" w14:textId="77777777" w:rsidR="00DB1706" w:rsidRDefault="00DB1706" w:rsidP="001879BA">
      <w:pPr>
        <w:pStyle w:val="BodyText"/>
      </w:pPr>
    </w:p>
    <w:p w14:paraId="0C998046" w14:textId="77777777" w:rsidR="00DB1706" w:rsidRDefault="00DB1706" w:rsidP="001879BA">
      <w:pPr>
        <w:pStyle w:val="BodyText"/>
        <w:sectPr w:rsidR="00DB1706" w:rsidSect="00C96F68">
          <w:headerReference w:type="default" r:id="rId77"/>
          <w:headerReference w:type="first" r:id="rId78"/>
          <w:footerReference w:type="first" r:id="rId79"/>
          <w:pgSz w:w="12240" w:h="15840" w:code="1"/>
          <w:pgMar w:top="1440" w:right="1440" w:bottom="1440" w:left="1440" w:header="720" w:footer="720" w:gutter="0"/>
          <w:cols w:space="720"/>
          <w:vAlign w:val="center"/>
          <w:titlePg/>
          <w:docGrid w:linePitch="360"/>
        </w:sectPr>
      </w:pPr>
    </w:p>
    <w:p w14:paraId="77DAA9DC" w14:textId="54E848FF" w:rsidR="006C7316" w:rsidRPr="006C7316" w:rsidRDefault="006C7316" w:rsidP="000130BE">
      <w:pPr>
        <w:pStyle w:val="Heading1"/>
        <w:ind w:left="1080" w:hanging="1080"/>
        <w:jc w:val="both"/>
        <w:rPr>
          <w:rFonts w:eastAsia="Times New Roman"/>
        </w:rPr>
      </w:pPr>
      <w:bookmarkStart w:id="715" w:name="_Toc313865060"/>
      <w:bookmarkStart w:id="716" w:name="_Ref314328669"/>
      <w:bookmarkStart w:id="717" w:name="_Ref314328677"/>
      <w:bookmarkStart w:id="718" w:name="_Ref314424700"/>
      <w:bookmarkStart w:id="719" w:name="_Ref314581680"/>
      <w:bookmarkStart w:id="720" w:name="_Toc314660656"/>
      <w:bookmarkStart w:id="721" w:name="_Toc11334594"/>
      <w:bookmarkStart w:id="722" w:name="_Toc74051811"/>
      <w:bookmarkStart w:id="723" w:name="_Toc90643196"/>
      <w:bookmarkStart w:id="724" w:name="_Toc230163087"/>
      <w:r w:rsidRPr="006C7316">
        <w:rPr>
          <w:rFonts w:eastAsia="Times New Roman"/>
        </w:rPr>
        <w:t>GENERAL SERVICING (</w:t>
      </w:r>
      <w:r w:rsidR="00D524B5" w:rsidRPr="006C7316">
        <w:rPr>
          <w:rFonts w:eastAsia="Times New Roman"/>
        </w:rPr>
        <w:t>P</w:t>
      </w:r>
      <w:r w:rsidR="00D524B5">
        <w:rPr>
          <w:rFonts w:eastAsia="Times New Roman"/>
        </w:rPr>
        <w:t>RE-ENDORSED</w:t>
      </w:r>
      <w:r w:rsidRPr="006C7316">
        <w:rPr>
          <w:rFonts w:eastAsia="Times New Roman"/>
        </w:rPr>
        <w:t>/ENDORSED)</w:t>
      </w:r>
      <w:bookmarkEnd w:id="715"/>
      <w:bookmarkEnd w:id="716"/>
      <w:bookmarkEnd w:id="717"/>
      <w:bookmarkEnd w:id="718"/>
      <w:bookmarkEnd w:id="719"/>
      <w:bookmarkEnd w:id="720"/>
      <w:bookmarkEnd w:id="721"/>
      <w:bookmarkEnd w:id="722"/>
      <w:bookmarkEnd w:id="723"/>
      <w:bookmarkEnd w:id="724"/>
    </w:p>
    <w:p w14:paraId="1AB3521D" w14:textId="4C8A9F6C" w:rsidR="008E7FDF" w:rsidRDefault="003411EA" w:rsidP="001879BA">
      <w:pPr>
        <w:pStyle w:val="BodyText"/>
      </w:pPr>
      <w:r>
        <w:t>This chapter</w:t>
      </w:r>
      <w:r w:rsidR="008E7FDF">
        <w:t xml:space="preserve"> discusses general </w:t>
      </w:r>
      <w:r w:rsidR="008E7FDF" w:rsidRPr="001E595D">
        <w:t xml:space="preserve">servicing for loans that are </w:t>
      </w:r>
      <w:r w:rsidR="00155087" w:rsidRPr="001E595D">
        <w:t xml:space="preserve">in </w:t>
      </w:r>
      <w:r w:rsidR="00D524B5" w:rsidRPr="001E595D">
        <w:t>P</w:t>
      </w:r>
      <w:r w:rsidR="00D524B5">
        <w:t>re-Endorsed</w:t>
      </w:r>
      <w:r w:rsidR="00155087" w:rsidRPr="001E595D">
        <w:t xml:space="preserve"> </w:t>
      </w:r>
      <w:r w:rsidR="001E595D">
        <w:t>and</w:t>
      </w:r>
      <w:r w:rsidR="00155087" w:rsidRPr="001E595D">
        <w:t xml:space="preserve"> Endorsed case status</w:t>
      </w:r>
      <w:r w:rsidR="001E595D">
        <w:t>es</w:t>
      </w:r>
      <w:r w:rsidR="008E7FDF" w:rsidRPr="001E595D">
        <w:t>:</w:t>
      </w:r>
    </w:p>
    <w:p w14:paraId="562FD78A" w14:textId="77777777" w:rsidR="00E9621C" w:rsidRPr="004062A9" w:rsidRDefault="00E9621C" w:rsidP="00E9621C">
      <w:pPr>
        <w:pStyle w:val="UnorderedList"/>
        <w:spacing w:before="240" w:line="240" w:lineRule="auto"/>
        <w:ind w:left="374"/>
        <w:jc w:val="both"/>
        <w:rPr>
          <w:rStyle w:val="CrossRef"/>
        </w:rPr>
      </w:pPr>
      <w:r w:rsidRPr="00A8141F">
        <w:rPr>
          <w:rStyle w:val="CrossRef"/>
        </w:rPr>
        <w:t>General Servicing Overview</w:t>
      </w:r>
    </w:p>
    <w:p w14:paraId="637D7BE7" w14:textId="4302181C" w:rsidR="000A752F" w:rsidRPr="00FD177E" w:rsidRDefault="00A8141F" w:rsidP="00D60990">
      <w:pPr>
        <w:pStyle w:val="UnorderedList"/>
        <w:spacing w:line="240" w:lineRule="auto"/>
        <w:ind w:left="374"/>
        <w:jc w:val="both"/>
        <w:rPr>
          <w:rStyle w:val="CrossRef"/>
        </w:rPr>
      </w:pPr>
      <w:r w:rsidRPr="00A8141F">
        <w:rPr>
          <w:rStyle w:val="CrossRef"/>
        </w:rPr>
        <w:t>Loan Search</w:t>
      </w:r>
    </w:p>
    <w:p w14:paraId="0EC8423F" w14:textId="17CEB75D" w:rsidR="000A752F" w:rsidRPr="004062A9" w:rsidRDefault="00A8141F" w:rsidP="00D60990">
      <w:pPr>
        <w:pStyle w:val="UnorderedList"/>
        <w:spacing w:line="240" w:lineRule="auto"/>
        <w:ind w:left="374"/>
        <w:jc w:val="both"/>
        <w:rPr>
          <w:rStyle w:val="CrossRef"/>
        </w:rPr>
      </w:pPr>
      <w:r w:rsidRPr="00A8141F">
        <w:rPr>
          <w:rStyle w:val="CrossRef"/>
        </w:rPr>
        <w:t>Loan Balance</w:t>
      </w:r>
    </w:p>
    <w:p w14:paraId="6C291654" w14:textId="254614D7" w:rsidR="000A752F" w:rsidRPr="004062A9" w:rsidRDefault="00A8141F" w:rsidP="00D60990">
      <w:pPr>
        <w:pStyle w:val="UnorderedList"/>
        <w:spacing w:line="240" w:lineRule="auto"/>
        <w:ind w:left="374"/>
        <w:jc w:val="both"/>
        <w:rPr>
          <w:rStyle w:val="CrossRef"/>
        </w:rPr>
      </w:pPr>
      <w:r w:rsidRPr="00A8141F">
        <w:rPr>
          <w:rStyle w:val="CrossRef"/>
        </w:rPr>
        <w:t>Loan Details</w:t>
      </w:r>
    </w:p>
    <w:p w14:paraId="676F743F" w14:textId="38084D90" w:rsidR="000A752F" w:rsidRPr="004062A9" w:rsidRDefault="00A8141F" w:rsidP="00D60990">
      <w:pPr>
        <w:pStyle w:val="UnorderedList"/>
        <w:spacing w:line="240" w:lineRule="auto"/>
        <w:ind w:left="374"/>
        <w:jc w:val="both"/>
        <w:rPr>
          <w:rStyle w:val="CrossRef"/>
        </w:rPr>
      </w:pPr>
      <w:r w:rsidRPr="00A8141F">
        <w:rPr>
          <w:rStyle w:val="CrossRef"/>
        </w:rPr>
        <w:t>Transactions</w:t>
      </w:r>
    </w:p>
    <w:p w14:paraId="4F940283" w14:textId="463EF9C6" w:rsidR="000A752F" w:rsidRPr="004062A9" w:rsidRDefault="00A8141F" w:rsidP="00D60990">
      <w:pPr>
        <w:pStyle w:val="UnorderedList"/>
        <w:spacing w:line="240" w:lineRule="auto"/>
        <w:ind w:left="374"/>
        <w:jc w:val="both"/>
        <w:rPr>
          <w:rStyle w:val="CrossRef"/>
        </w:rPr>
      </w:pPr>
      <w:r w:rsidRPr="00A8141F">
        <w:rPr>
          <w:rStyle w:val="CrossRef"/>
        </w:rPr>
        <w:t>Contacts</w:t>
      </w:r>
    </w:p>
    <w:p w14:paraId="099EAED2" w14:textId="3F8C6823" w:rsidR="000A752F" w:rsidRPr="004062A9" w:rsidRDefault="00A8141F" w:rsidP="00D60990">
      <w:pPr>
        <w:pStyle w:val="UnorderedList"/>
        <w:spacing w:line="240" w:lineRule="auto"/>
        <w:ind w:left="374"/>
        <w:jc w:val="both"/>
        <w:rPr>
          <w:rStyle w:val="CrossRef"/>
        </w:rPr>
      </w:pPr>
      <w:r w:rsidRPr="00A8141F">
        <w:rPr>
          <w:rStyle w:val="CrossRef"/>
        </w:rPr>
        <w:t>Property</w:t>
      </w:r>
    </w:p>
    <w:p w14:paraId="11E048A2" w14:textId="328ED769" w:rsidR="000A752F" w:rsidRPr="004062A9" w:rsidRDefault="00A8141F" w:rsidP="00D60990">
      <w:pPr>
        <w:pStyle w:val="UnorderedList"/>
        <w:spacing w:line="240" w:lineRule="auto"/>
        <w:ind w:left="374"/>
        <w:jc w:val="both"/>
        <w:rPr>
          <w:rStyle w:val="CrossRef"/>
        </w:rPr>
      </w:pPr>
      <w:r w:rsidRPr="00A8141F">
        <w:rPr>
          <w:rStyle w:val="CrossRef"/>
        </w:rPr>
        <w:t>Documents</w:t>
      </w:r>
    </w:p>
    <w:p w14:paraId="4B2F7ED3" w14:textId="2CF4FAA4" w:rsidR="000A752F" w:rsidRPr="004062A9" w:rsidRDefault="00A8141F" w:rsidP="00D60990">
      <w:pPr>
        <w:pStyle w:val="UnorderedList"/>
        <w:spacing w:line="240" w:lineRule="auto"/>
        <w:ind w:left="374"/>
        <w:jc w:val="both"/>
        <w:rPr>
          <w:rStyle w:val="CrossRef"/>
        </w:rPr>
      </w:pPr>
      <w:r w:rsidRPr="00A8141F">
        <w:rPr>
          <w:rStyle w:val="CrossRef"/>
        </w:rPr>
        <w:t>Notes</w:t>
      </w:r>
    </w:p>
    <w:p w14:paraId="2F86AC84" w14:textId="4BECB3DB" w:rsidR="000A752F" w:rsidRPr="004062A9" w:rsidRDefault="00A8141F" w:rsidP="00D60990">
      <w:pPr>
        <w:pStyle w:val="UnorderedList"/>
        <w:spacing w:line="240" w:lineRule="auto"/>
        <w:ind w:left="374"/>
        <w:jc w:val="both"/>
        <w:rPr>
          <w:rStyle w:val="CrossRef"/>
        </w:rPr>
      </w:pPr>
      <w:r w:rsidRPr="00A8141F">
        <w:rPr>
          <w:rStyle w:val="CrossRef"/>
        </w:rPr>
        <w:t>Audit Tracking</w:t>
      </w:r>
    </w:p>
    <w:p w14:paraId="5B54F814" w14:textId="3E58F90F" w:rsidR="000A752F" w:rsidRDefault="00A8141F" w:rsidP="00D60990">
      <w:pPr>
        <w:pStyle w:val="UnorderedList"/>
        <w:spacing w:line="240" w:lineRule="auto"/>
        <w:ind w:left="374"/>
        <w:jc w:val="both"/>
        <w:rPr>
          <w:rStyle w:val="CrossRef"/>
        </w:rPr>
      </w:pPr>
      <w:r w:rsidRPr="00A8141F">
        <w:rPr>
          <w:rStyle w:val="CrossRef"/>
        </w:rPr>
        <w:t>Alerts</w:t>
      </w:r>
    </w:p>
    <w:p w14:paraId="765782D2" w14:textId="73EE58F9" w:rsidR="008D39F1" w:rsidRPr="004062A9" w:rsidRDefault="008D39F1" w:rsidP="00D60990">
      <w:pPr>
        <w:pStyle w:val="UnorderedList"/>
        <w:spacing w:line="240" w:lineRule="auto"/>
        <w:ind w:left="374"/>
        <w:jc w:val="both"/>
        <w:rPr>
          <w:rStyle w:val="CrossRef"/>
        </w:rPr>
      </w:pPr>
      <w:r>
        <w:rPr>
          <w:rStyle w:val="CrossRef"/>
        </w:rPr>
        <w:t>Repayment Plan</w:t>
      </w:r>
    </w:p>
    <w:p w14:paraId="44361AB4" w14:textId="4746AB66" w:rsidR="000A752F" w:rsidRPr="004062A9" w:rsidRDefault="00A8141F" w:rsidP="00D60990">
      <w:pPr>
        <w:pStyle w:val="UnorderedList"/>
        <w:spacing w:line="240" w:lineRule="auto"/>
        <w:ind w:left="374"/>
        <w:jc w:val="both"/>
        <w:rPr>
          <w:rStyle w:val="CrossRef"/>
        </w:rPr>
      </w:pPr>
      <w:r w:rsidRPr="00A8141F">
        <w:rPr>
          <w:rStyle w:val="CrossRef"/>
        </w:rPr>
        <w:t>Change of Plan</w:t>
      </w:r>
    </w:p>
    <w:p w14:paraId="46DF41DD" w14:textId="7BBE1C2D" w:rsidR="000A752F" w:rsidRPr="004062A9" w:rsidRDefault="00A8141F" w:rsidP="00D60990">
      <w:pPr>
        <w:pStyle w:val="UnorderedList"/>
        <w:spacing w:line="240" w:lineRule="auto"/>
        <w:ind w:left="374"/>
        <w:jc w:val="both"/>
        <w:rPr>
          <w:rStyle w:val="CrossRef"/>
        </w:rPr>
      </w:pPr>
      <w:r w:rsidRPr="00A8141F">
        <w:rPr>
          <w:rStyle w:val="CrossRef"/>
        </w:rPr>
        <w:t>Payoff</w:t>
      </w:r>
    </w:p>
    <w:p w14:paraId="4759E196" w14:textId="3C7A2EA2" w:rsidR="000A752F" w:rsidRPr="004062A9" w:rsidRDefault="00A8141F" w:rsidP="00D60990">
      <w:pPr>
        <w:pStyle w:val="UnorderedList"/>
        <w:spacing w:line="240" w:lineRule="auto"/>
        <w:ind w:left="374"/>
        <w:jc w:val="both"/>
        <w:rPr>
          <w:rStyle w:val="CrossRef"/>
        </w:rPr>
      </w:pPr>
      <w:r w:rsidRPr="00A8141F">
        <w:rPr>
          <w:rStyle w:val="CrossRef"/>
        </w:rPr>
        <w:t xml:space="preserve">Statement </w:t>
      </w:r>
    </w:p>
    <w:p w14:paraId="75E4B23C" w14:textId="2AE02C6B" w:rsidR="000A752F" w:rsidRPr="004062A9" w:rsidRDefault="00A8141F" w:rsidP="00D60990">
      <w:pPr>
        <w:pStyle w:val="UnorderedList"/>
        <w:spacing w:line="240" w:lineRule="auto"/>
        <w:ind w:left="374"/>
        <w:jc w:val="both"/>
        <w:rPr>
          <w:rStyle w:val="CrossRef"/>
        </w:rPr>
      </w:pPr>
      <w:r w:rsidRPr="00A8141F">
        <w:rPr>
          <w:rStyle w:val="CrossRef"/>
        </w:rPr>
        <w:t>Servicer Info</w:t>
      </w:r>
    </w:p>
    <w:p w14:paraId="0465A7DB" w14:textId="5C170D32" w:rsidR="000A752F" w:rsidRPr="004062A9" w:rsidRDefault="00A8141F" w:rsidP="00D60990">
      <w:pPr>
        <w:pStyle w:val="UnorderedList"/>
        <w:spacing w:line="240" w:lineRule="auto"/>
        <w:ind w:left="374"/>
        <w:jc w:val="both"/>
        <w:rPr>
          <w:rStyle w:val="CrossRef"/>
        </w:rPr>
      </w:pPr>
      <w:r w:rsidRPr="00A8141F">
        <w:rPr>
          <w:rStyle w:val="CrossRef"/>
        </w:rPr>
        <w:t>Bank Account</w:t>
      </w:r>
    </w:p>
    <w:p w14:paraId="53C44E36" w14:textId="7A8E742F" w:rsidR="000A752F" w:rsidRPr="004062A9" w:rsidRDefault="00A8141F" w:rsidP="00D60990">
      <w:pPr>
        <w:pStyle w:val="UnorderedList"/>
        <w:spacing w:line="240" w:lineRule="auto"/>
        <w:ind w:left="374"/>
        <w:jc w:val="both"/>
        <w:rPr>
          <w:rStyle w:val="CrossRef"/>
        </w:rPr>
      </w:pPr>
      <w:r w:rsidRPr="00A8141F">
        <w:rPr>
          <w:rStyle w:val="CrossRef"/>
        </w:rPr>
        <w:t>Accounting</w:t>
      </w:r>
    </w:p>
    <w:p w14:paraId="7D5C98F2" w14:textId="022031FC" w:rsidR="00B23DE1" w:rsidRPr="004062A9" w:rsidRDefault="00A8141F" w:rsidP="00D60990">
      <w:pPr>
        <w:pStyle w:val="UnorderedList"/>
        <w:spacing w:line="240" w:lineRule="auto"/>
        <w:ind w:left="374"/>
        <w:jc w:val="both"/>
        <w:rPr>
          <w:rStyle w:val="CrossRef"/>
        </w:rPr>
      </w:pPr>
      <w:r w:rsidRPr="00A8141F">
        <w:rPr>
          <w:rStyle w:val="CrossRef"/>
        </w:rPr>
        <w:t xml:space="preserve">Batch </w:t>
      </w:r>
    </w:p>
    <w:p w14:paraId="00DA7D13" w14:textId="223A7C6A" w:rsidR="006C7316" w:rsidRPr="00F11BEF" w:rsidRDefault="006C7316" w:rsidP="00F874DE">
      <w:pPr>
        <w:pStyle w:val="Heading2"/>
        <w:jc w:val="both"/>
      </w:pPr>
      <w:bookmarkStart w:id="725" w:name="_Toc313865061"/>
      <w:bookmarkStart w:id="726" w:name="_Ref314328847"/>
      <w:bookmarkStart w:id="727" w:name="_Toc314660657"/>
      <w:bookmarkStart w:id="728" w:name="_Ref315098146"/>
      <w:bookmarkStart w:id="729" w:name="_Ref315098151"/>
      <w:bookmarkStart w:id="730" w:name="_Toc315633794"/>
      <w:bookmarkStart w:id="731" w:name="_Toc11334595"/>
      <w:bookmarkStart w:id="732" w:name="_Toc74051812"/>
      <w:bookmarkStart w:id="733" w:name="_Toc90643197"/>
      <w:bookmarkStart w:id="734" w:name="_Toc230163088"/>
      <w:r w:rsidRPr="00F11BEF">
        <w:t xml:space="preserve">General </w:t>
      </w:r>
      <w:r w:rsidR="004565F9">
        <w:t>S</w:t>
      </w:r>
      <w:r w:rsidRPr="00F11BEF">
        <w:t xml:space="preserve">ervicing </w:t>
      </w:r>
      <w:r w:rsidR="004565F9">
        <w:t>O</w:t>
      </w:r>
      <w:r w:rsidRPr="00F11BEF">
        <w:t>verview</w:t>
      </w:r>
      <w:bookmarkEnd w:id="725"/>
      <w:bookmarkEnd w:id="726"/>
      <w:bookmarkEnd w:id="727"/>
      <w:bookmarkEnd w:id="728"/>
      <w:bookmarkEnd w:id="729"/>
      <w:bookmarkEnd w:id="730"/>
      <w:bookmarkEnd w:id="731"/>
      <w:bookmarkEnd w:id="732"/>
      <w:bookmarkEnd w:id="733"/>
      <w:bookmarkEnd w:id="734"/>
    </w:p>
    <w:p w14:paraId="58FCFF6B" w14:textId="6B18FA51" w:rsidR="006C7316" w:rsidRPr="006C7316" w:rsidRDefault="00D21051" w:rsidP="001879BA">
      <w:pPr>
        <w:pStyle w:val="BodyText"/>
      </w:pPr>
      <w:r>
        <w:t xml:space="preserve">The </w:t>
      </w:r>
      <w:r w:rsidR="006C7316" w:rsidRPr="006C7316">
        <w:t xml:space="preserve">Servicing Module </w:t>
      </w:r>
      <w:r>
        <w:t xml:space="preserve">enables </w:t>
      </w:r>
      <w:r w:rsidR="006C7316" w:rsidRPr="006C7316">
        <w:t>FHA</w:t>
      </w:r>
      <w:r>
        <w:t>-</w:t>
      </w:r>
      <w:r w:rsidR="006C7316" w:rsidRPr="006C7316">
        <w:t xml:space="preserve">approved </w:t>
      </w:r>
      <w:r w:rsidR="004E2592">
        <w:t>lenders/servicers</w:t>
      </w:r>
      <w:r w:rsidR="006C7316" w:rsidRPr="006C7316">
        <w:t xml:space="preserve"> to perform day-to</w:t>
      </w:r>
      <w:r>
        <w:t>-</w:t>
      </w:r>
      <w:r w:rsidR="006C7316" w:rsidRPr="006C7316">
        <w:t xml:space="preserve">day </w:t>
      </w:r>
      <w:r w:rsidR="00716D17">
        <w:t xml:space="preserve">management of </w:t>
      </w:r>
      <w:r w:rsidR="002E1F62">
        <w:t xml:space="preserve">HECM </w:t>
      </w:r>
      <w:r w:rsidR="00E4027B">
        <w:t>Case</w:t>
      </w:r>
      <w:r w:rsidR="00716D17">
        <w:t>s</w:t>
      </w:r>
      <w:r w:rsidR="006C7316" w:rsidRPr="006C7316">
        <w:t xml:space="preserve"> </w:t>
      </w:r>
      <w:r w:rsidR="00716D17">
        <w:t>such as</w:t>
      </w:r>
      <w:r w:rsidR="006C7316" w:rsidRPr="006C7316">
        <w:t xml:space="preserve"> performing change</w:t>
      </w:r>
      <w:r>
        <w:t>-</w:t>
      </w:r>
      <w:r w:rsidR="006C7316" w:rsidRPr="006C7316">
        <w:t>of</w:t>
      </w:r>
      <w:r>
        <w:t>-</w:t>
      </w:r>
      <w:r w:rsidR="006C7316" w:rsidRPr="006C7316">
        <w:t xml:space="preserve">payment plans, </w:t>
      </w:r>
      <w:r w:rsidR="00716D17">
        <w:t>unscheduled disbursement transactions</w:t>
      </w:r>
      <w:r>
        <w:t>,</w:t>
      </w:r>
      <w:r w:rsidR="006C7316" w:rsidRPr="006C7316">
        <w:t xml:space="preserve"> </w:t>
      </w:r>
      <w:r w:rsidR="005F7B21">
        <w:t>adding scheduled disbursements</w:t>
      </w:r>
      <w:r w:rsidR="001E5B68">
        <w:t xml:space="preserve">, </w:t>
      </w:r>
      <w:r w:rsidR="00716D17">
        <w:t>IMIP adjustments, transactions related to repair set asides, updating contact information</w:t>
      </w:r>
      <w:r w:rsidR="004D7A02">
        <w:t>,</w:t>
      </w:r>
      <w:r w:rsidR="00716D17">
        <w:t xml:space="preserve"> </w:t>
      </w:r>
      <w:r w:rsidR="006C7316" w:rsidRPr="006C7316">
        <w:t xml:space="preserve">etc. This chapter describes in detail </w:t>
      </w:r>
      <w:r w:rsidR="00716D17">
        <w:t xml:space="preserve">all the general servicing </w:t>
      </w:r>
      <w:r w:rsidR="006C7316" w:rsidRPr="006C7316">
        <w:t xml:space="preserve">functionalities that can be performed by the </w:t>
      </w:r>
      <w:r w:rsidR="004E2592">
        <w:t>lender/servicers</w:t>
      </w:r>
      <w:r w:rsidR="006C7316" w:rsidRPr="006C7316">
        <w:t xml:space="preserve"> for </w:t>
      </w:r>
      <w:r w:rsidR="00A2571D">
        <w:t>Pre-Endorsed</w:t>
      </w:r>
      <w:r w:rsidR="006C7316" w:rsidRPr="006C7316">
        <w:t xml:space="preserve"> and Endorsed </w:t>
      </w:r>
      <w:r w:rsidR="00716D17">
        <w:t xml:space="preserve">case </w:t>
      </w:r>
      <w:r w:rsidR="006C7316" w:rsidRPr="006C7316">
        <w:t>statuses.</w:t>
      </w:r>
    </w:p>
    <w:p w14:paraId="26D44BD9" w14:textId="38C3B2FE" w:rsidR="006C7316" w:rsidRPr="006C7316" w:rsidRDefault="003F225F" w:rsidP="00F874DE">
      <w:pPr>
        <w:pStyle w:val="Heading2"/>
        <w:jc w:val="both"/>
      </w:pPr>
      <w:bookmarkStart w:id="735" w:name="_Toc314660659"/>
      <w:bookmarkStart w:id="736" w:name="_Ref315102436"/>
      <w:bookmarkStart w:id="737" w:name="_Toc315633795"/>
      <w:bookmarkStart w:id="738" w:name="_Toc11334596"/>
      <w:bookmarkStart w:id="739" w:name="_Toc74051813"/>
      <w:bookmarkStart w:id="740" w:name="_Toc90643198"/>
      <w:bookmarkStart w:id="741" w:name="_Toc230163089"/>
      <w:bookmarkStart w:id="742" w:name="_Toc313865067"/>
      <w:r>
        <w:t>Loan S</w:t>
      </w:r>
      <w:r w:rsidR="006C7316" w:rsidRPr="006C7316">
        <w:t>earch</w:t>
      </w:r>
      <w:bookmarkEnd w:id="735"/>
      <w:bookmarkEnd w:id="736"/>
      <w:bookmarkEnd w:id="737"/>
      <w:bookmarkEnd w:id="738"/>
      <w:bookmarkEnd w:id="739"/>
      <w:bookmarkEnd w:id="740"/>
      <w:bookmarkEnd w:id="741"/>
      <w:r w:rsidR="006C7316" w:rsidRPr="006C7316">
        <w:tab/>
      </w:r>
      <w:r w:rsidR="006C7316" w:rsidRPr="006C7316">
        <w:tab/>
      </w:r>
    </w:p>
    <w:p w14:paraId="396E95E1" w14:textId="3AE9D41A" w:rsidR="006C7316" w:rsidRPr="006C7316" w:rsidRDefault="004F415C" w:rsidP="001879BA">
      <w:pPr>
        <w:pStyle w:val="BodyText"/>
      </w:pPr>
      <w:r>
        <w:t>T</w:t>
      </w:r>
      <w:r w:rsidR="00155087" w:rsidRPr="006C7316">
        <w:t>he</w:t>
      </w:r>
      <w:r w:rsidR="006C7316" w:rsidRPr="006C7316">
        <w:t xml:space="preserve"> </w:t>
      </w:r>
      <w:r w:rsidR="00D21051">
        <w:t>L</w:t>
      </w:r>
      <w:r w:rsidR="006C7316" w:rsidRPr="006C7316">
        <w:t xml:space="preserve">oan </w:t>
      </w:r>
      <w:r w:rsidR="00D21051">
        <w:t>S</w:t>
      </w:r>
      <w:r w:rsidR="006C7316" w:rsidRPr="006C7316">
        <w:t xml:space="preserve">earch screen </w:t>
      </w:r>
      <w:r w:rsidR="00D21051">
        <w:t xml:space="preserve">enables </w:t>
      </w:r>
      <w:r w:rsidR="006C7316" w:rsidRPr="006C7316">
        <w:t>user</w:t>
      </w:r>
      <w:r w:rsidR="00D21051">
        <w:t>s</w:t>
      </w:r>
      <w:r w:rsidR="006C7316" w:rsidRPr="006C7316">
        <w:t xml:space="preserve"> to </w:t>
      </w:r>
      <w:r w:rsidR="00302DD3">
        <w:t>search loans</w:t>
      </w:r>
      <w:r w:rsidR="001F64E4">
        <w:t xml:space="preserve">, </w:t>
      </w:r>
      <w:r w:rsidR="006C7316" w:rsidRPr="006C7316">
        <w:t>review a</w:t>
      </w:r>
      <w:r w:rsidR="00302DD3">
        <w:t>nd edit the loan information</w:t>
      </w:r>
      <w:r w:rsidR="006C7316" w:rsidRPr="006C7316">
        <w:t>.</w:t>
      </w:r>
    </w:p>
    <w:p w14:paraId="6278AE9B" w14:textId="347DEB67" w:rsidR="006C7316" w:rsidRPr="006C7316" w:rsidRDefault="006C7316" w:rsidP="00DD5EB0">
      <w:pPr>
        <w:pStyle w:val="Heading3"/>
        <w:ind w:left="1080" w:hanging="1080"/>
        <w:jc w:val="both"/>
      </w:pPr>
      <w:bookmarkStart w:id="743" w:name="_Toc314660660"/>
      <w:bookmarkStart w:id="744" w:name="_Toc315633796"/>
      <w:bookmarkStart w:id="745" w:name="_Toc11334597"/>
      <w:bookmarkStart w:id="746" w:name="_Toc74051814"/>
      <w:bookmarkStart w:id="747" w:name="_Toc90643199"/>
      <w:bookmarkStart w:id="748" w:name="_Toc230163090"/>
      <w:r w:rsidRPr="006C7316">
        <w:t xml:space="preserve">Search </w:t>
      </w:r>
      <w:r w:rsidR="004F415C">
        <w:t>C</w:t>
      </w:r>
      <w:r w:rsidRPr="006C7316">
        <w:t>riteria</w:t>
      </w:r>
      <w:bookmarkEnd w:id="743"/>
      <w:bookmarkEnd w:id="744"/>
      <w:bookmarkEnd w:id="745"/>
      <w:bookmarkEnd w:id="746"/>
      <w:bookmarkEnd w:id="747"/>
      <w:bookmarkEnd w:id="748"/>
      <w:r w:rsidRPr="006C7316">
        <w:t xml:space="preserve"> </w:t>
      </w:r>
    </w:p>
    <w:p w14:paraId="4ACF504B" w14:textId="6B054BBD" w:rsidR="006C7316" w:rsidRPr="006C7316" w:rsidRDefault="006C7316" w:rsidP="001879BA">
      <w:pPr>
        <w:pStyle w:val="BodyText"/>
      </w:pPr>
      <w:r w:rsidRPr="006C7316">
        <w:t>Loan records can be retri</w:t>
      </w:r>
      <w:r w:rsidR="00D21051">
        <w:t>e</w:t>
      </w:r>
      <w:r w:rsidRPr="006C7316">
        <w:t>ved using various combinations of search criteria.  In general,</w:t>
      </w:r>
    </w:p>
    <w:p w14:paraId="0E481AE0" w14:textId="1FED7991" w:rsidR="006C7316" w:rsidRPr="006C7316" w:rsidRDefault="006C7316" w:rsidP="00F874DE">
      <w:pPr>
        <w:pStyle w:val="UnorderedList"/>
        <w:jc w:val="both"/>
      </w:pPr>
      <w:r w:rsidRPr="006C7316">
        <w:t xml:space="preserve">Enter more search criteria to retrieve more specific search results, but fewer loan records </w:t>
      </w:r>
    </w:p>
    <w:p w14:paraId="5CEC0A8D" w14:textId="745D7056" w:rsidR="00302DD3" w:rsidRPr="00302DD3" w:rsidRDefault="006C7316" w:rsidP="00F874DE">
      <w:pPr>
        <w:pStyle w:val="UnorderedList"/>
        <w:jc w:val="both"/>
      </w:pPr>
      <w:r w:rsidRPr="00302DD3">
        <w:rPr>
          <w:rFonts w:cs="Calibri"/>
          <w:color w:val="000000"/>
        </w:rPr>
        <w:t xml:space="preserve">Enter fewer search criteria to retrieve a larger number and broader range of loan records </w:t>
      </w:r>
    </w:p>
    <w:p w14:paraId="31EB0EF8" w14:textId="4109FC6D" w:rsidR="006C7316" w:rsidRPr="006C7316" w:rsidRDefault="006C7316" w:rsidP="00F874DE">
      <w:pPr>
        <w:pStyle w:val="UnorderedList"/>
        <w:jc w:val="both"/>
      </w:pPr>
      <w:r w:rsidRPr="006C7316">
        <w:t xml:space="preserve">Basic search criteria include </w:t>
      </w:r>
      <w:r w:rsidR="00155087">
        <w:t xml:space="preserve">FHA </w:t>
      </w:r>
      <w:r w:rsidR="00155087" w:rsidRPr="006C7316">
        <w:t>case</w:t>
      </w:r>
      <w:r w:rsidRPr="006C7316">
        <w:t xml:space="preserve"> # and case status </w:t>
      </w:r>
    </w:p>
    <w:p w14:paraId="21AA1DFB" w14:textId="1FBB8E2E" w:rsidR="006C7316" w:rsidRDefault="004F415C" w:rsidP="00DD5EB0">
      <w:pPr>
        <w:pStyle w:val="Heading3"/>
        <w:ind w:left="1080" w:hanging="1080"/>
        <w:jc w:val="both"/>
      </w:pPr>
      <w:bookmarkStart w:id="749" w:name="_Toc314660661"/>
      <w:bookmarkStart w:id="750" w:name="_Toc315633797"/>
      <w:bookmarkStart w:id="751" w:name="_Toc11334598"/>
      <w:bookmarkStart w:id="752" w:name="_Toc74051815"/>
      <w:bookmarkStart w:id="753" w:name="_Toc90643200"/>
      <w:bookmarkStart w:id="754" w:name="_Toc230163091"/>
      <w:r>
        <w:t>Searching for a L</w:t>
      </w:r>
      <w:r w:rsidR="006C7316" w:rsidRPr="006C7316">
        <w:t>oan</w:t>
      </w:r>
      <w:bookmarkEnd w:id="749"/>
      <w:bookmarkEnd w:id="750"/>
      <w:bookmarkEnd w:id="751"/>
      <w:bookmarkEnd w:id="752"/>
      <w:bookmarkEnd w:id="753"/>
      <w:bookmarkEnd w:id="754"/>
    </w:p>
    <w:p w14:paraId="34D51A0A" w14:textId="165669BD" w:rsidR="00AC6F05" w:rsidRDefault="00AC6F05" w:rsidP="00A9269B">
      <w:pPr>
        <w:pStyle w:val="BodyText"/>
      </w:pPr>
      <w:r>
        <w:t>To search for a loan, please refer to</w:t>
      </w:r>
      <w:r w:rsidRPr="00AC6F05">
        <w:t xml:space="preserve"> </w:t>
      </w:r>
      <w:r w:rsidRPr="00A9269B">
        <w:rPr>
          <w:rStyle w:val="CrossRef"/>
        </w:rPr>
        <w:t>Chapter 2</w:t>
      </w:r>
      <w:r w:rsidRPr="006C7316">
        <w:t>.</w:t>
      </w:r>
      <w:bookmarkStart w:id="755" w:name="_Toc314660662"/>
      <w:bookmarkStart w:id="756" w:name="_Toc315633798"/>
    </w:p>
    <w:p w14:paraId="20B3B2A0" w14:textId="2C09DBD9" w:rsidR="006C7316" w:rsidRPr="006C7316" w:rsidRDefault="006C7316" w:rsidP="00DD5EB0">
      <w:pPr>
        <w:pStyle w:val="Heading3"/>
        <w:ind w:left="1080" w:hanging="1080"/>
        <w:jc w:val="both"/>
      </w:pPr>
      <w:bookmarkStart w:id="757" w:name="_Toc11334599"/>
      <w:bookmarkStart w:id="758" w:name="_Toc74051816"/>
      <w:bookmarkStart w:id="759" w:name="_Toc90643201"/>
      <w:bookmarkStart w:id="760" w:name="_Toc230163092"/>
      <w:r w:rsidRPr="006C7316">
        <w:t xml:space="preserve">Loan </w:t>
      </w:r>
      <w:r w:rsidR="00C636BB">
        <w:t>S</w:t>
      </w:r>
      <w:r w:rsidRPr="006C7316">
        <w:t xml:space="preserve">earch </w:t>
      </w:r>
      <w:r w:rsidR="00155087">
        <w:t>R</w:t>
      </w:r>
      <w:r w:rsidRPr="006C7316">
        <w:t>esults</w:t>
      </w:r>
      <w:bookmarkEnd w:id="755"/>
      <w:bookmarkEnd w:id="756"/>
      <w:bookmarkEnd w:id="757"/>
      <w:bookmarkEnd w:id="758"/>
      <w:bookmarkEnd w:id="759"/>
      <w:bookmarkEnd w:id="760"/>
      <w:r w:rsidRPr="006C7316">
        <w:t xml:space="preserve"> </w:t>
      </w:r>
    </w:p>
    <w:p w14:paraId="28D86038" w14:textId="134B606C" w:rsidR="006C7316" w:rsidRPr="006C7316" w:rsidRDefault="008518C4" w:rsidP="001879BA">
      <w:pPr>
        <w:pStyle w:val="BodyText"/>
      </w:pPr>
      <w:r>
        <w:t xml:space="preserve">To view and navigate the loan search results, please refer to </w:t>
      </w:r>
      <w:r w:rsidR="00BC2890" w:rsidRPr="005177B9">
        <w:rPr>
          <w:rStyle w:val="CrossRef"/>
        </w:rPr>
        <w:t>Chapter 2</w:t>
      </w:r>
      <w:r w:rsidR="006C7316" w:rsidRPr="006C7316">
        <w:t>.</w:t>
      </w:r>
    </w:p>
    <w:p w14:paraId="0FF011BF" w14:textId="58429E8B" w:rsidR="00DB1539" w:rsidRPr="006C7316" w:rsidRDefault="00DB1539" w:rsidP="00F874DE">
      <w:pPr>
        <w:pStyle w:val="Heading2"/>
        <w:jc w:val="both"/>
        <w:rPr>
          <w:rFonts w:eastAsia="Times New Roman"/>
        </w:rPr>
      </w:pPr>
      <w:bookmarkStart w:id="761" w:name="_Toc314310190"/>
      <w:bookmarkStart w:id="762" w:name="_Ref314328861"/>
      <w:bookmarkStart w:id="763" w:name="_Toc314660663"/>
      <w:bookmarkStart w:id="764" w:name="_Ref315098163"/>
      <w:bookmarkStart w:id="765" w:name="_Toc315633799"/>
      <w:bookmarkStart w:id="766" w:name="_Toc11334600"/>
      <w:bookmarkStart w:id="767" w:name="_Toc74051817"/>
      <w:bookmarkStart w:id="768" w:name="_Toc90643202"/>
      <w:bookmarkStart w:id="769" w:name="_Toc230163093"/>
      <w:bookmarkStart w:id="770" w:name="_Toc313865069"/>
      <w:bookmarkStart w:id="771" w:name="_Ref314328876"/>
      <w:bookmarkEnd w:id="742"/>
      <w:r w:rsidRPr="006C7316">
        <w:rPr>
          <w:rFonts w:eastAsia="Times New Roman"/>
        </w:rPr>
        <w:t xml:space="preserve">Loan </w:t>
      </w:r>
      <w:r w:rsidR="00155087">
        <w:rPr>
          <w:rFonts w:eastAsia="Times New Roman"/>
        </w:rPr>
        <w:t>B</w:t>
      </w:r>
      <w:r w:rsidRPr="006C7316">
        <w:rPr>
          <w:rFonts w:eastAsia="Times New Roman"/>
        </w:rPr>
        <w:t>alance</w:t>
      </w:r>
      <w:bookmarkEnd w:id="761"/>
      <w:bookmarkEnd w:id="762"/>
      <w:bookmarkEnd w:id="763"/>
      <w:bookmarkEnd w:id="764"/>
      <w:bookmarkEnd w:id="765"/>
      <w:bookmarkEnd w:id="766"/>
      <w:bookmarkEnd w:id="767"/>
      <w:bookmarkEnd w:id="768"/>
      <w:bookmarkEnd w:id="769"/>
      <w:r w:rsidR="00AE371B">
        <w:rPr>
          <w:rFonts w:eastAsia="Times New Roman"/>
        </w:rPr>
        <w:fldChar w:fldCharType="begin"/>
      </w:r>
      <w:r w:rsidR="00AE371B">
        <w:instrText xml:space="preserve"> XE </w:instrText>
      </w:r>
      <w:r w:rsidR="00274A40">
        <w:instrText>“</w:instrText>
      </w:r>
      <w:r w:rsidR="00AE371B" w:rsidRPr="007807EB">
        <w:instrText>Endorsed Loan Balance Screen</w:instrText>
      </w:r>
      <w:r w:rsidR="00274A40">
        <w:instrText>”</w:instrText>
      </w:r>
      <w:r w:rsidR="00AE371B">
        <w:instrText xml:space="preserve"> </w:instrText>
      </w:r>
      <w:r w:rsidR="00AE371B">
        <w:rPr>
          <w:rFonts w:eastAsia="Times New Roman"/>
        </w:rPr>
        <w:fldChar w:fldCharType="end"/>
      </w:r>
    </w:p>
    <w:p w14:paraId="24D830F4" w14:textId="66021DD8" w:rsidR="00A82734" w:rsidRDefault="00A82734" w:rsidP="00067193">
      <w:pPr>
        <w:pStyle w:val="BodyText"/>
      </w:pPr>
      <w:r>
        <w:t>When the user selects a loan from the Loan Search Results section, t</w:t>
      </w:r>
      <w:r w:rsidR="00FB1AE9" w:rsidRPr="00075735">
        <w:t xml:space="preserve">he Loan Balance screen </w:t>
      </w:r>
      <w:r>
        <w:t>is displayed. This screen allows the user</w:t>
      </w:r>
      <w:r w:rsidR="00652C1E">
        <w:t xml:space="preserve"> </w:t>
      </w:r>
      <w:r w:rsidR="00AA5C68">
        <w:t>to view the loan balance information</w:t>
      </w:r>
      <w:r w:rsidR="00FB1AE9" w:rsidRPr="00075735">
        <w:t xml:space="preserve">. </w:t>
      </w:r>
      <w:r w:rsidR="00652C1E">
        <w:t>The information displ</w:t>
      </w:r>
      <w:r>
        <w:t xml:space="preserve">ayed on this screen is </w:t>
      </w:r>
      <w:r w:rsidR="00065396">
        <w:t xml:space="preserve">received from CHUMS or </w:t>
      </w:r>
      <w:r w:rsidR="004F415C">
        <w:t>recorded/</w:t>
      </w:r>
      <w:r w:rsidR="00652C1E">
        <w:t>derived during the loan setup</w:t>
      </w:r>
      <w:r w:rsidR="00470C80">
        <w:t xml:space="preserve"> process</w:t>
      </w:r>
      <w:r w:rsidR="00652C1E">
        <w:t>. This screen</w:t>
      </w:r>
      <w:r w:rsidR="00FB1AE9" w:rsidRPr="00075735">
        <w:t xml:space="preserve"> also </w:t>
      </w:r>
      <w:r w:rsidR="00652C1E">
        <w:t xml:space="preserve">allows the authorized user </w:t>
      </w:r>
      <w:r w:rsidR="00FB1AE9" w:rsidRPr="00075735">
        <w:t xml:space="preserve">to activate or suspend payments made to the </w:t>
      </w:r>
      <w:r w:rsidR="00D23C8D">
        <w:t>b</w:t>
      </w:r>
      <w:r w:rsidR="00FB1AE9" w:rsidRPr="00075735">
        <w:t>orrower</w:t>
      </w:r>
      <w:r w:rsidR="00AA5C68">
        <w:t xml:space="preserve"> based on the roles and permissions enabled for the users</w:t>
      </w:r>
      <w:r w:rsidR="00FB1AE9" w:rsidRPr="00075735">
        <w:t>.</w:t>
      </w:r>
      <w:r w:rsidR="00067193">
        <w:t xml:space="preserve"> </w:t>
      </w:r>
      <w:r>
        <w:t>If a critical alert exi</w:t>
      </w:r>
      <w:r w:rsidR="00067193">
        <w:t>s</w:t>
      </w:r>
      <w:r>
        <w:t xml:space="preserve">ts on the loan, then Critical Alerts window is displayed on the Loan Balance screen.  Click </w:t>
      </w:r>
      <w:r w:rsidRPr="00F73321">
        <w:rPr>
          <w:b/>
        </w:rPr>
        <w:t>OK</w:t>
      </w:r>
      <w:r>
        <w:t xml:space="preserve"> to view the Loan Balance screen.</w:t>
      </w:r>
    </w:p>
    <w:p w14:paraId="24ADCA35" w14:textId="5A081B85" w:rsidR="00946B63" w:rsidRDefault="00FD54D0" w:rsidP="006F2941">
      <w:pPr>
        <w:pStyle w:val="BodyText"/>
        <w:jc w:val="center"/>
        <w:rPr>
          <w:rFonts w:asciiTheme="minorHAnsi" w:hAnsiTheme="minorHAnsi" w:cstheme="minorHAnsi"/>
          <w:sz w:val="20"/>
          <w:szCs w:val="20"/>
        </w:rPr>
      </w:pPr>
      <w:r>
        <w:rPr>
          <w:noProof/>
        </w:rPr>
        <w:drawing>
          <wp:inline distT="0" distB="0" distL="0" distR="0" wp14:anchorId="14BBB22F" wp14:editId="362B5E8F">
            <wp:extent cx="2834664" cy="970025"/>
            <wp:effectExtent l="0" t="0" r="3810" b="1905"/>
            <wp:docPr id="1929" name="Picture 1929" descr="A picture containing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9" name="Picture 1929" descr="A picture containing website&#10;&#10;Description automatically generated"/>
                    <pic:cNvPicPr/>
                  </pic:nvPicPr>
                  <pic:blipFill>
                    <a:blip r:embed="rId80"/>
                    <a:stretch>
                      <a:fillRect/>
                    </a:stretch>
                  </pic:blipFill>
                  <pic:spPr>
                    <a:xfrm>
                      <a:off x="0" y="0"/>
                      <a:ext cx="2856397" cy="977462"/>
                    </a:xfrm>
                    <a:prstGeom prst="rect">
                      <a:avLst/>
                    </a:prstGeom>
                  </pic:spPr>
                </pic:pic>
              </a:graphicData>
            </a:graphic>
          </wp:inline>
        </w:drawing>
      </w:r>
    </w:p>
    <w:p w14:paraId="37EC3FEA" w14:textId="7D88FC34" w:rsidR="00A82734" w:rsidRDefault="00A82734" w:rsidP="001879BA">
      <w:pPr>
        <w:pStyle w:val="FigureCaption0"/>
      </w:pPr>
      <w:bookmarkStart w:id="772" w:name="_Toc74052469"/>
      <w:bookmarkStart w:id="773" w:name="_Toc90643855"/>
      <w:bookmarkStart w:id="774" w:name="_Toc230163852"/>
      <w:r w:rsidRPr="005B69DE">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rsidRPr="005B69DE">
        <w:t xml:space="preserve">: </w:t>
      </w:r>
      <w:r w:rsidR="004F415C">
        <w:t>C</w:t>
      </w:r>
      <w:r w:rsidR="005B69DE" w:rsidRPr="005B69DE">
        <w:t>r</w:t>
      </w:r>
      <w:r w:rsidR="004F415C">
        <w:t>i</w:t>
      </w:r>
      <w:r w:rsidR="005B69DE" w:rsidRPr="005B69DE">
        <w:t xml:space="preserve">tical Alerts </w:t>
      </w:r>
      <w:r w:rsidR="00F73321">
        <w:t>W</w:t>
      </w:r>
      <w:r w:rsidR="005B69DE" w:rsidRPr="005B69DE">
        <w:t>indow</w:t>
      </w:r>
      <w:bookmarkEnd w:id="772"/>
      <w:bookmarkEnd w:id="773"/>
      <w:bookmarkEnd w:id="774"/>
    </w:p>
    <w:p w14:paraId="4C439FA6" w14:textId="77777777" w:rsidR="00A82734" w:rsidRPr="00075735" w:rsidRDefault="00A82734" w:rsidP="001879BA">
      <w:pPr>
        <w:pStyle w:val="BodyText"/>
      </w:pPr>
      <w:r w:rsidRPr="00075735">
        <w:t xml:space="preserve">The Loan Balance screen displays the following </w:t>
      </w:r>
      <w:r>
        <w:t>data sections</w:t>
      </w:r>
      <w:r w:rsidRPr="00075735">
        <w:t>:</w:t>
      </w:r>
    </w:p>
    <w:p w14:paraId="7F8D49BB" w14:textId="77777777" w:rsidR="00A82734" w:rsidRDefault="00A82734" w:rsidP="00F874DE">
      <w:pPr>
        <w:pStyle w:val="UnorderedList"/>
        <w:jc w:val="both"/>
      </w:pPr>
      <w:r>
        <w:t>Principal Limit C</w:t>
      </w:r>
      <w:r w:rsidRPr="00075735">
        <w:t>alculation</w:t>
      </w:r>
    </w:p>
    <w:p w14:paraId="1EB1F412" w14:textId="04568D5B" w:rsidR="00885F09" w:rsidRDefault="00885F09" w:rsidP="00452445">
      <w:pPr>
        <w:pStyle w:val="UnorderedListIndent"/>
        <w:jc w:val="both"/>
      </w:pPr>
      <w:r w:rsidRPr="00885F09">
        <w:t xml:space="preserve">The Current Principal Limit (CPL), which is part of the Principal Limit Calculation, is calculated at the first month by taking the Original </w:t>
      </w:r>
      <w:r>
        <w:t>Principal Limit and adding the c</w:t>
      </w:r>
      <w:r w:rsidRPr="00885F09">
        <w:t>urrent month’s growth (if any) to determine the CPL. In subsequent months, the CPL is determined by taking the previous month’s CPL and adding the current month’s growth.</w:t>
      </w:r>
      <w:r>
        <w:t xml:space="preserve"> </w:t>
      </w:r>
    </w:p>
    <w:p w14:paraId="4E7BBAA0" w14:textId="77777777" w:rsidR="006E2297" w:rsidRDefault="006E2297" w:rsidP="002866BF">
      <w:pPr>
        <w:pStyle w:val="UnorderedList"/>
        <w:jc w:val="both"/>
      </w:pPr>
      <w:r>
        <w:t>Other B</w:t>
      </w:r>
      <w:r w:rsidRPr="00075735">
        <w:t>alances</w:t>
      </w:r>
    </w:p>
    <w:p w14:paraId="5E9B9139" w14:textId="77777777" w:rsidR="006E2297" w:rsidRPr="00075735" w:rsidRDefault="006E2297" w:rsidP="006E2297">
      <w:pPr>
        <w:pStyle w:val="UnorderedList"/>
        <w:jc w:val="both"/>
      </w:pPr>
      <w:r w:rsidRPr="00075735">
        <w:t>Credit Line Set Aside Information</w:t>
      </w:r>
    </w:p>
    <w:p w14:paraId="111F0FE7" w14:textId="77777777" w:rsidR="006E2297" w:rsidRDefault="006E2297" w:rsidP="006E2297">
      <w:pPr>
        <w:pStyle w:val="UnorderedList"/>
        <w:jc w:val="both"/>
      </w:pPr>
      <w:r w:rsidRPr="00075735">
        <w:t>Audit Information</w:t>
      </w:r>
    </w:p>
    <w:p w14:paraId="6A528AFC" w14:textId="2BED28E3" w:rsidR="00A82734" w:rsidRPr="00885F09" w:rsidRDefault="00A82734" w:rsidP="00885F09">
      <w:pPr>
        <w:pStyle w:val="UnorderedList"/>
      </w:pPr>
      <w:r w:rsidRPr="00885F09">
        <w:t>Loan Balance Information (</w:t>
      </w:r>
      <w:r w:rsidR="00D06FFE" w:rsidRPr="00885F09">
        <w:t>represented as pie chart and bar graph</w:t>
      </w:r>
      <w:r w:rsidRPr="00885F09">
        <w:t>)</w:t>
      </w:r>
    </w:p>
    <w:p w14:paraId="62EFAE71" w14:textId="3E7163A5" w:rsidR="00A82734" w:rsidRPr="00075735" w:rsidRDefault="00A82734" w:rsidP="00F874DE">
      <w:pPr>
        <w:pStyle w:val="UnorderedList"/>
        <w:jc w:val="both"/>
      </w:pPr>
      <w:r>
        <w:t>Payment P</w:t>
      </w:r>
      <w:r w:rsidRPr="00075735">
        <w:t xml:space="preserve">lan Information (Editable): The plan can be activated/suspended using this function </w:t>
      </w:r>
    </w:p>
    <w:p w14:paraId="200414C5" w14:textId="0779A112" w:rsidR="00A82734" w:rsidRDefault="006E2297" w:rsidP="00F874DE">
      <w:pPr>
        <w:pStyle w:val="UnorderedList"/>
        <w:jc w:val="both"/>
      </w:pPr>
      <w:r>
        <w:t>Life Expectancy Set Aside (LESA)</w:t>
      </w:r>
    </w:p>
    <w:p w14:paraId="0EC84111" w14:textId="766C549C" w:rsidR="006E2297" w:rsidRPr="00075735" w:rsidRDefault="006E2297" w:rsidP="00F874DE">
      <w:pPr>
        <w:pStyle w:val="UnorderedList"/>
        <w:jc w:val="both"/>
      </w:pPr>
      <w:r>
        <w:t>First 12 months</w:t>
      </w:r>
    </w:p>
    <w:p w14:paraId="7A633DB7" w14:textId="77777777" w:rsidR="00A82734" w:rsidRDefault="00A82734" w:rsidP="00F874DE">
      <w:pPr>
        <w:pStyle w:val="UnorderedList"/>
        <w:numPr>
          <w:ilvl w:val="0"/>
          <w:numId w:val="0"/>
        </w:numPr>
        <w:ind w:left="378" w:hanging="360"/>
        <w:jc w:val="both"/>
      </w:pPr>
    </w:p>
    <w:p w14:paraId="75C21D90" w14:textId="04710509" w:rsidR="00527DB2" w:rsidRDefault="00527DB2" w:rsidP="001879BA">
      <w:pPr>
        <w:pStyle w:val="FigureCaption0"/>
      </w:pPr>
    </w:p>
    <w:p w14:paraId="5A65B53C" w14:textId="32C765C6" w:rsidR="00946B63" w:rsidRDefault="006E2297" w:rsidP="001879BA">
      <w:pPr>
        <w:pStyle w:val="FigureCaption0"/>
        <w:rPr>
          <w:noProof/>
        </w:rPr>
      </w:pPr>
      <w:r w:rsidRPr="006E2297">
        <w:rPr>
          <w:noProof/>
        </w:rPr>
        <w:t xml:space="preserve"> </w:t>
      </w:r>
      <w:r w:rsidR="00A2571D" w:rsidRPr="00A2571D">
        <w:rPr>
          <w:noProof/>
        </w:rPr>
        <w:t xml:space="preserve"> </w:t>
      </w:r>
    </w:p>
    <w:p w14:paraId="5404EA0F" w14:textId="27FCEFBB" w:rsidR="00E702BB" w:rsidRDefault="00F64765" w:rsidP="001879BA">
      <w:pPr>
        <w:pStyle w:val="FigureCaption0"/>
      </w:pPr>
      <w:r>
        <w:rPr>
          <w:noProof/>
        </w:rPr>
        <w:drawing>
          <wp:inline distT="0" distB="0" distL="0" distR="0" wp14:anchorId="2D8596E7" wp14:editId="20AD6C13">
            <wp:extent cx="5943600" cy="2181860"/>
            <wp:effectExtent l="19050" t="19050" r="19050" b="27940"/>
            <wp:docPr id="54028021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0280212" name="Picture 1" descr="A screenshot of a computer&#10;&#10;AI-generated content may be incorrect."/>
                    <pic:cNvPicPr/>
                  </pic:nvPicPr>
                  <pic:blipFill>
                    <a:blip r:embed="rId81"/>
                    <a:stretch>
                      <a:fillRect/>
                    </a:stretch>
                  </pic:blipFill>
                  <pic:spPr>
                    <a:xfrm>
                      <a:off x="0" y="0"/>
                      <a:ext cx="5943600" cy="2181860"/>
                    </a:xfrm>
                    <a:prstGeom prst="rect">
                      <a:avLst/>
                    </a:prstGeom>
                    <a:ln w="19050">
                      <a:solidFill>
                        <a:schemeClr val="accent1"/>
                      </a:solidFill>
                    </a:ln>
                  </pic:spPr>
                </pic:pic>
              </a:graphicData>
            </a:graphic>
          </wp:inline>
        </w:drawing>
      </w:r>
    </w:p>
    <w:p w14:paraId="32F51BB8" w14:textId="0D612D56" w:rsidR="00527DB2" w:rsidRDefault="00527DB2" w:rsidP="001879BA">
      <w:pPr>
        <w:pStyle w:val="FigureCaption0"/>
      </w:pPr>
      <w:bookmarkStart w:id="775" w:name="_Toc230163853"/>
      <w:bookmarkStart w:id="776" w:name="_Toc74052470"/>
      <w:bookmarkStart w:id="777" w:name="_Toc9064385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w:t>
      </w:r>
      <w:r w:rsidR="00764635">
        <w:rPr>
          <w:noProof/>
        </w:rPr>
        <w:fldChar w:fldCharType="end"/>
      </w:r>
      <w:r>
        <w:rPr>
          <w:noProof/>
        </w:rPr>
        <w:t>:</w:t>
      </w:r>
      <w:r w:rsidR="00065396">
        <w:rPr>
          <w:noProof/>
        </w:rPr>
        <w:t xml:space="preserve"> </w:t>
      </w:r>
      <w:r>
        <w:rPr>
          <w:noProof/>
        </w:rPr>
        <w:t xml:space="preserve">Loan </w:t>
      </w:r>
      <w:r w:rsidR="00065396">
        <w:rPr>
          <w:noProof/>
        </w:rPr>
        <w:t>B</w:t>
      </w:r>
      <w:r>
        <w:rPr>
          <w:noProof/>
        </w:rPr>
        <w:t>alance</w:t>
      </w:r>
      <w:bookmarkEnd w:id="775"/>
      <w:r w:rsidR="004F415C">
        <w:rPr>
          <w:noProof/>
        </w:rPr>
        <w:t xml:space="preserve"> </w:t>
      </w:r>
      <w:bookmarkEnd w:id="776"/>
      <w:bookmarkEnd w:id="777"/>
    </w:p>
    <w:p w14:paraId="2356B091" w14:textId="0242AD40" w:rsidR="00DB1539" w:rsidRPr="006C7316" w:rsidRDefault="00DB1539" w:rsidP="00DD5EB0">
      <w:pPr>
        <w:pStyle w:val="Heading3"/>
        <w:ind w:left="1080" w:hanging="1080"/>
        <w:jc w:val="both"/>
      </w:pPr>
      <w:bookmarkStart w:id="778" w:name="_Toc314670378"/>
      <w:bookmarkStart w:id="779" w:name="_Toc314670858"/>
      <w:bookmarkStart w:id="780" w:name="_Toc314672969"/>
      <w:bookmarkStart w:id="781" w:name="_Toc314674520"/>
      <w:bookmarkStart w:id="782" w:name="_Toc314670379"/>
      <w:bookmarkStart w:id="783" w:name="_Toc314670859"/>
      <w:bookmarkStart w:id="784" w:name="_Toc314672970"/>
      <w:bookmarkStart w:id="785" w:name="_Toc314674521"/>
      <w:bookmarkStart w:id="786" w:name="_Toc314670380"/>
      <w:bookmarkStart w:id="787" w:name="_Toc314670860"/>
      <w:bookmarkStart w:id="788" w:name="_Toc314672971"/>
      <w:bookmarkStart w:id="789" w:name="_Toc314674522"/>
      <w:bookmarkStart w:id="790" w:name="_Toc314670381"/>
      <w:bookmarkStart w:id="791" w:name="_Toc314670861"/>
      <w:bookmarkStart w:id="792" w:name="_Toc314672972"/>
      <w:bookmarkStart w:id="793" w:name="_Toc314674523"/>
      <w:bookmarkStart w:id="794" w:name="_Toc314670382"/>
      <w:bookmarkStart w:id="795" w:name="_Toc314670862"/>
      <w:bookmarkStart w:id="796" w:name="_Toc314672973"/>
      <w:bookmarkStart w:id="797" w:name="_Toc314674524"/>
      <w:bookmarkStart w:id="798" w:name="_Toc314670383"/>
      <w:bookmarkStart w:id="799" w:name="_Toc314670863"/>
      <w:bookmarkStart w:id="800" w:name="_Toc314672974"/>
      <w:bookmarkStart w:id="801" w:name="_Toc314674525"/>
      <w:bookmarkStart w:id="802" w:name="_Toc314670384"/>
      <w:bookmarkStart w:id="803" w:name="_Toc314670864"/>
      <w:bookmarkStart w:id="804" w:name="_Toc314672975"/>
      <w:bookmarkStart w:id="805" w:name="_Toc314674526"/>
      <w:bookmarkStart w:id="806" w:name="_Toc314670385"/>
      <w:bookmarkStart w:id="807" w:name="_Toc314670865"/>
      <w:bookmarkStart w:id="808" w:name="_Toc314672976"/>
      <w:bookmarkStart w:id="809" w:name="_Toc314674527"/>
      <w:bookmarkStart w:id="810" w:name="_Toc314670386"/>
      <w:bookmarkStart w:id="811" w:name="_Toc314670866"/>
      <w:bookmarkStart w:id="812" w:name="_Toc314672977"/>
      <w:bookmarkStart w:id="813" w:name="_Toc314674528"/>
      <w:bookmarkStart w:id="814" w:name="_Toc314670387"/>
      <w:bookmarkStart w:id="815" w:name="_Toc314670867"/>
      <w:bookmarkStart w:id="816" w:name="_Toc314672978"/>
      <w:bookmarkStart w:id="817" w:name="_Toc314674529"/>
      <w:bookmarkStart w:id="818" w:name="_Toc314310192"/>
      <w:bookmarkStart w:id="819" w:name="_Toc314660665"/>
      <w:bookmarkStart w:id="820" w:name="_Toc315633800"/>
      <w:bookmarkStart w:id="821" w:name="_Toc11334601"/>
      <w:bookmarkStart w:id="822" w:name="_Toc74051818"/>
      <w:bookmarkStart w:id="823" w:name="_Toc90643203"/>
      <w:bookmarkStart w:id="824" w:name="_Toc230163094"/>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r w:rsidRPr="006C7316">
        <w:t>Activat</w:t>
      </w:r>
      <w:r>
        <w:t>ing</w:t>
      </w:r>
      <w:r w:rsidRPr="006C7316">
        <w:t xml:space="preserve"> or </w:t>
      </w:r>
      <w:r w:rsidR="004F415C">
        <w:t>S</w:t>
      </w:r>
      <w:r w:rsidRPr="006C7316">
        <w:t>uspend</w:t>
      </w:r>
      <w:r>
        <w:t>ing</w:t>
      </w:r>
      <w:r w:rsidRPr="006C7316">
        <w:t xml:space="preserve"> </w:t>
      </w:r>
      <w:r w:rsidR="004F415C">
        <w:t>P</w:t>
      </w:r>
      <w:r w:rsidRPr="006C7316">
        <w:t>ayments</w:t>
      </w:r>
      <w:bookmarkEnd w:id="818"/>
      <w:bookmarkEnd w:id="819"/>
      <w:bookmarkEnd w:id="820"/>
      <w:bookmarkEnd w:id="821"/>
      <w:bookmarkEnd w:id="822"/>
      <w:bookmarkEnd w:id="823"/>
      <w:bookmarkEnd w:id="824"/>
      <w:r w:rsidRPr="006C7316">
        <w:t xml:space="preserve"> </w:t>
      </w:r>
    </w:p>
    <w:p w14:paraId="35DFF144" w14:textId="2DC1E1FE" w:rsidR="00554FB8" w:rsidRDefault="00554FB8" w:rsidP="001879BA">
      <w:pPr>
        <w:pStyle w:val="BodyText"/>
      </w:pPr>
      <w:r>
        <w:t>HERMIT will automatically suspend payments when a case sub-status is changed to Due and Payable.</w:t>
      </w:r>
    </w:p>
    <w:p w14:paraId="36C6822C" w14:textId="1230D0D2" w:rsidR="000D3CBE" w:rsidRPr="000D3CBE" w:rsidRDefault="000D3CBE" w:rsidP="001879BA">
      <w:pPr>
        <w:pStyle w:val="BodyText"/>
      </w:pPr>
      <w:r w:rsidRPr="000D3CBE">
        <w:t>To activate</w:t>
      </w:r>
      <w:r w:rsidR="00476F19">
        <w:t xml:space="preserve"> or </w:t>
      </w:r>
      <w:r w:rsidRPr="000D3CBE">
        <w:t>suspend payments</w:t>
      </w:r>
      <w:r w:rsidR="00554FB8">
        <w:t xml:space="preserve"> manually</w:t>
      </w:r>
      <w:r w:rsidR="005B69DE">
        <w:t>:</w:t>
      </w:r>
    </w:p>
    <w:p w14:paraId="53BD3493" w14:textId="42F800EE" w:rsidR="00DB1539" w:rsidRPr="00FD4FB1" w:rsidRDefault="00DB1539" w:rsidP="006C3C3F">
      <w:pPr>
        <w:pStyle w:val="OrderedList"/>
        <w:numPr>
          <w:ilvl w:val="0"/>
          <w:numId w:val="130"/>
        </w:numPr>
        <w:jc w:val="both"/>
      </w:pPr>
      <w:r w:rsidRPr="006C7316">
        <w:t xml:space="preserve">Click </w:t>
      </w:r>
      <w:r w:rsidRPr="00FD4FB1">
        <w:rPr>
          <w:b/>
        </w:rPr>
        <w:t>Edit</w:t>
      </w:r>
      <w:r w:rsidRPr="006C7316">
        <w:t xml:space="preserve"> in the </w:t>
      </w:r>
      <w:r w:rsidRPr="001E5A68">
        <w:t>Payment Plan Information</w:t>
      </w:r>
      <w:r w:rsidRPr="006C7316">
        <w:t xml:space="preserve"> section o</w:t>
      </w:r>
      <w:r w:rsidR="00014172">
        <w:t>n</w:t>
      </w:r>
      <w:r w:rsidRPr="006C7316">
        <w:t xml:space="preserve"> the </w:t>
      </w:r>
      <w:r w:rsidRPr="001E5A68">
        <w:t>Loan Balance</w:t>
      </w:r>
      <w:r w:rsidRPr="006C7316">
        <w:t xml:space="preserve"> screen. </w:t>
      </w:r>
    </w:p>
    <w:p w14:paraId="03EDD38F" w14:textId="2969F7FE" w:rsidR="005B69DE" w:rsidRDefault="00A2571D" w:rsidP="001879BA">
      <w:pPr>
        <w:pStyle w:val="BodyText"/>
        <w:jc w:val="center"/>
      </w:pPr>
      <w:r w:rsidRPr="00A2571D">
        <w:rPr>
          <w:noProof/>
        </w:rPr>
        <w:t xml:space="preserve"> </w:t>
      </w:r>
      <w:r>
        <w:rPr>
          <w:noProof/>
        </w:rPr>
        <w:drawing>
          <wp:inline distT="0" distB="0" distL="0" distR="0" wp14:anchorId="05047D41" wp14:editId="3E89A854">
            <wp:extent cx="1586762" cy="972740"/>
            <wp:effectExtent l="0" t="0" r="0" b="0"/>
            <wp:docPr id="2556" name="Picture 255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6" name="Picture 2556" descr="Graphical user interface, text, application, email&#10;&#10;Description automatically generated"/>
                    <pic:cNvPicPr/>
                  </pic:nvPicPr>
                  <pic:blipFill>
                    <a:blip r:embed="rId82"/>
                    <a:stretch>
                      <a:fillRect/>
                    </a:stretch>
                  </pic:blipFill>
                  <pic:spPr>
                    <a:xfrm>
                      <a:off x="0" y="0"/>
                      <a:ext cx="1618803" cy="992382"/>
                    </a:xfrm>
                    <a:prstGeom prst="rect">
                      <a:avLst/>
                    </a:prstGeom>
                  </pic:spPr>
                </pic:pic>
              </a:graphicData>
            </a:graphic>
          </wp:inline>
        </w:drawing>
      </w:r>
    </w:p>
    <w:p w14:paraId="5592929E" w14:textId="46BB05AA" w:rsidR="005B69DE" w:rsidRDefault="005B69DE" w:rsidP="001879BA">
      <w:pPr>
        <w:pStyle w:val="FigureCaption0"/>
      </w:pPr>
      <w:bookmarkStart w:id="825" w:name="_Toc230163854"/>
      <w:bookmarkStart w:id="826" w:name="_Toc74052471"/>
      <w:bookmarkStart w:id="827" w:name="_Toc9064385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w:t>
      </w:r>
      <w:r w:rsidR="00764635">
        <w:rPr>
          <w:noProof/>
        </w:rPr>
        <w:fldChar w:fldCharType="end"/>
      </w:r>
      <w:r w:rsidR="007442D4">
        <w:t xml:space="preserve">: </w:t>
      </w:r>
      <w:r w:rsidR="004F415C">
        <w:t>Payment Plan Information</w:t>
      </w:r>
      <w:bookmarkEnd w:id="825"/>
      <w:r w:rsidR="004F415C">
        <w:t xml:space="preserve"> </w:t>
      </w:r>
      <w:bookmarkEnd w:id="826"/>
      <w:bookmarkEnd w:id="827"/>
    </w:p>
    <w:p w14:paraId="6D7B9DB2" w14:textId="77777777" w:rsidR="007442D4" w:rsidRDefault="00F90EB0" w:rsidP="006C3C3F">
      <w:pPr>
        <w:pStyle w:val="OrderedList"/>
        <w:numPr>
          <w:ilvl w:val="0"/>
          <w:numId w:val="130"/>
        </w:numPr>
        <w:jc w:val="both"/>
      </w:pPr>
      <w:r>
        <w:t xml:space="preserve">On the </w:t>
      </w:r>
      <w:r w:rsidRPr="000377D9">
        <w:rPr>
          <w:b/>
        </w:rPr>
        <w:t>Edit Payment Plan</w:t>
      </w:r>
      <w:r>
        <w:t xml:space="preserve"> window, </w:t>
      </w:r>
      <w:r w:rsidRPr="00F11BEF">
        <w:t>select</w:t>
      </w:r>
      <w:r w:rsidR="00DB1539" w:rsidRPr="00F11BEF">
        <w:t xml:space="preserve"> </w:t>
      </w:r>
      <w:r w:rsidR="00DB1539" w:rsidRPr="007442D4">
        <w:t>Active Payments or Payment Suspended</w:t>
      </w:r>
      <w:r>
        <w:rPr>
          <w:b/>
        </w:rPr>
        <w:t xml:space="preserve"> </w:t>
      </w:r>
      <w:r w:rsidRPr="00F90EB0">
        <w:t>f</w:t>
      </w:r>
      <w:r w:rsidRPr="00F11BEF">
        <w:t xml:space="preserve">rom the </w:t>
      </w:r>
      <w:r w:rsidRPr="005B69DE">
        <w:rPr>
          <w:b/>
        </w:rPr>
        <w:t>Payment Status</w:t>
      </w:r>
      <w:r w:rsidRPr="00F11BEF">
        <w:t xml:space="preserve"> </w:t>
      </w:r>
      <w:r>
        <w:t>dropdown</w:t>
      </w:r>
      <w:r w:rsidR="00DB1539" w:rsidRPr="005A7735">
        <w:t>.</w:t>
      </w:r>
    </w:p>
    <w:p w14:paraId="2504C377" w14:textId="0EC91F0E" w:rsidR="007442D4" w:rsidRDefault="00DB1539" w:rsidP="00543CDD">
      <w:pPr>
        <w:pStyle w:val="UnorderedListIndent"/>
        <w:jc w:val="both"/>
      </w:pPr>
      <w:r w:rsidRPr="005A7735">
        <w:t>If the Payment Suspended option is selected</w:t>
      </w:r>
      <w:r w:rsidR="007442D4">
        <w:t xml:space="preserve"> </w:t>
      </w:r>
      <w:r w:rsidR="00274A40">
        <w:t>–</w:t>
      </w:r>
      <w:r w:rsidRPr="005A7735">
        <w:t xml:space="preserve"> the case sub-status is updated to Payment Suspended</w:t>
      </w:r>
      <w:r>
        <w:t xml:space="preserve"> and </w:t>
      </w:r>
      <w:r w:rsidR="007442D4">
        <w:t>a</w:t>
      </w:r>
      <w:r w:rsidR="005B69DE">
        <w:t xml:space="preserve"> critical alert is added on the loan</w:t>
      </w:r>
    </w:p>
    <w:p w14:paraId="5F4D6ADE" w14:textId="7AAACF29" w:rsidR="00DB1539" w:rsidRDefault="00DB1539" w:rsidP="00543CDD">
      <w:pPr>
        <w:pStyle w:val="UnorderedListIndent"/>
        <w:jc w:val="both"/>
      </w:pPr>
      <w:r w:rsidRPr="005A7735">
        <w:t xml:space="preserve">If Active Payments </w:t>
      </w:r>
      <w:r w:rsidR="00A2571D">
        <w:t>are</w:t>
      </w:r>
      <w:r w:rsidR="00A2571D" w:rsidRPr="005A7735">
        <w:t xml:space="preserve"> selected,</w:t>
      </w:r>
      <w:r w:rsidRPr="005A7735">
        <w:t xml:space="preserve"> then the case sub-status is updated accordingly. The </w:t>
      </w:r>
      <w:r w:rsidR="005B69DE">
        <w:t xml:space="preserve">Payment Suspended critical </w:t>
      </w:r>
      <w:r>
        <w:t>a</w:t>
      </w:r>
      <w:r w:rsidRPr="005A7735">
        <w:t>lert become</w:t>
      </w:r>
      <w:r>
        <w:t>s</w:t>
      </w:r>
      <w:r w:rsidRPr="005A7735">
        <w:t xml:space="preserve"> inactive once the active payment </w:t>
      </w:r>
      <w:r w:rsidR="00F90EB0">
        <w:t xml:space="preserve">option </w:t>
      </w:r>
      <w:r w:rsidRPr="005A7735">
        <w:t>is selected</w:t>
      </w:r>
    </w:p>
    <w:p w14:paraId="7FBB5DD1" w14:textId="7C77378F" w:rsidR="00F90EB0" w:rsidRPr="00F11BEF" w:rsidRDefault="007442D4" w:rsidP="006C3C3F">
      <w:pPr>
        <w:pStyle w:val="OrderedList"/>
        <w:numPr>
          <w:ilvl w:val="0"/>
          <w:numId w:val="130"/>
        </w:numPr>
        <w:jc w:val="both"/>
      </w:pPr>
      <w:r>
        <w:t xml:space="preserve">To change the responsible party for tax payments, select Borrower or Servicer from the </w:t>
      </w:r>
      <w:r w:rsidR="00F90EB0" w:rsidRPr="007442D4">
        <w:rPr>
          <w:b/>
        </w:rPr>
        <w:t>Tax Ins Responsible Party</w:t>
      </w:r>
      <w:r w:rsidR="00F90EB0">
        <w:t xml:space="preserve"> </w:t>
      </w:r>
      <w:r>
        <w:t>dropdown.</w:t>
      </w:r>
    </w:p>
    <w:p w14:paraId="3809A296" w14:textId="163424B2" w:rsidR="00DB1539" w:rsidRPr="00F90EB0" w:rsidRDefault="00DB1539" w:rsidP="006C3C3F">
      <w:pPr>
        <w:pStyle w:val="OrderedList"/>
        <w:numPr>
          <w:ilvl w:val="0"/>
          <w:numId w:val="130"/>
        </w:numPr>
        <w:jc w:val="both"/>
      </w:pPr>
      <w:r w:rsidRPr="006C7316">
        <w:t xml:space="preserve">Click </w:t>
      </w:r>
      <w:r w:rsidRPr="006C7316">
        <w:rPr>
          <w:b/>
        </w:rPr>
        <w:t xml:space="preserve">Submit </w:t>
      </w:r>
      <w:r w:rsidRPr="006C7316">
        <w:rPr>
          <w:rFonts w:cs="Calibri"/>
          <w:color w:val="000000"/>
        </w:rPr>
        <w:t xml:space="preserve">to save the </w:t>
      </w:r>
      <w:r w:rsidR="007442D4">
        <w:rPr>
          <w:rFonts w:cs="Calibri"/>
          <w:color w:val="000000"/>
        </w:rPr>
        <w:t>changes.</w:t>
      </w:r>
      <w:r w:rsidR="00F90EB0">
        <w:rPr>
          <w:rFonts w:cs="Calibri"/>
          <w:color w:val="000000"/>
        </w:rPr>
        <w:t xml:space="preserve"> </w:t>
      </w:r>
      <w:r w:rsidR="007442D4">
        <w:rPr>
          <w:rFonts w:cs="Calibri"/>
          <w:color w:val="000000"/>
        </w:rPr>
        <w:t xml:space="preserve">The changes will be </w:t>
      </w:r>
      <w:r w:rsidR="00F90EB0">
        <w:rPr>
          <w:rFonts w:cs="Calibri"/>
          <w:color w:val="000000"/>
        </w:rPr>
        <w:t>display</w:t>
      </w:r>
      <w:r w:rsidR="007442D4">
        <w:rPr>
          <w:rFonts w:cs="Calibri"/>
          <w:color w:val="000000"/>
        </w:rPr>
        <w:t>ed</w:t>
      </w:r>
      <w:r w:rsidR="00F90EB0">
        <w:rPr>
          <w:rFonts w:cs="Calibri"/>
          <w:color w:val="000000"/>
        </w:rPr>
        <w:t xml:space="preserve"> on the </w:t>
      </w:r>
      <w:r w:rsidR="00F90EB0" w:rsidRPr="00F90EB0">
        <w:rPr>
          <w:rFonts w:cs="Calibri"/>
          <w:b/>
          <w:color w:val="000000"/>
        </w:rPr>
        <w:t>Loan Balance</w:t>
      </w:r>
      <w:r w:rsidR="00F90EB0">
        <w:rPr>
          <w:rFonts w:cs="Calibri"/>
          <w:color w:val="000000"/>
        </w:rPr>
        <w:t xml:space="preserve"> screen. To exit the window without saving the changes select </w:t>
      </w:r>
      <w:r w:rsidR="00F90EB0" w:rsidRPr="00F90EB0">
        <w:rPr>
          <w:rFonts w:cs="Calibri"/>
          <w:b/>
          <w:color w:val="000000"/>
        </w:rPr>
        <w:t>Cancel</w:t>
      </w:r>
      <w:r w:rsidR="00F90EB0">
        <w:rPr>
          <w:rFonts w:cs="Calibri"/>
          <w:b/>
          <w:color w:val="000000"/>
        </w:rPr>
        <w:t>.</w:t>
      </w:r>
    </w:p>
    <w:p w14:paraId="7F620CAA" w14:textId="77777777" w:rsidR="00F90EB0" w:rsidRPr="005B69DE" w:rsidRDefault="00F90EB0" w:rsidP="00F874DE">
      <w:pPr>
        <w:spacing w:after="0" w:line="240" w:lineRule="auto"/>
        <w:ind w:left="1440"/>
        <w:jc w:val="both"/>
        <w:rPr>
          <w:rFonts w:ascii="Cambria" w:hAnsi="Cambria"/>
          <w:lang w:bidi="en-US"/>
        </w:rPr>
      </w:pPr>
    </w:p>
    <w:p w14:paraId="12C1C4FE" w14:textId="615B8FFB" w:rsidR="005B69DE" w:rsidRDefault="002036D7" w:rsidP="001879BA">
      <w:pPr>
        <w:pStyle w:val="BodyText"/>
        <w:jc w:val="center"/>
      </w:pPr>
      <w:r w:rsidRPr="002036D7">
        <w:rPr>
          <w:noProof/>
        </w:rPr>
        <w:t xml:space="preserve"> </w:t>
      </w:r>
      <w:r w:rsidR="00A2571D" w:rsidRPr="00A2571D">
        <w:rPr>
          <w:noProof/>
        </w:rPr>
        <w:t xml:space="preserve"> </w:t>
      </w:r>
      <w:r w:rsidR="005F1DBA">
        <w:rPr>
          <w:noProof/>
        </w:rPr>
        <w:drawing>
          <wp:inline distT="0" distB="0" distL="0" distR="0" wp14:anchorId="1124C205" wp14:editId="23ADADE0">
            <wp:extent cx="2020945" cy="1752600"/>
            <wp:effectExtent l="0" t="0" r="0" b="0"/>
            <wp:docPr id="2795" name="Picture 279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95" name="Picture 2795" descr="Graphical user interface, text, application&#10;&#10;Description automatically generated"/>
                    <pic:cNvPicPr/>
                  </pic:nvPicPr>
                  <pic:blipFill>
                    <a:blip r:embed="rId83"/>
                    <a:stretch>
                      <a:fillRect/>
                    </a:stretch>
                  </pic:blipFill>
                  <pic:spPr>
                    <a:xfrm>
                      <a:off x="0" y="0"/>
                      <a:ext cx="2065090" cy="1790884"/>
                    </a:xfrm>
                    <a:prstGeom prst="rect">
                      <a:avLst/>
                    </a:prstGeom>
                  </pic:spPr>
                </pic:pic>
              </a:graphicData>
            </a:graphic>
          </wp:inline>
        </w:drawing>
      </w:r>
    </w:p>
    <w:p w14:paraId="2EAF12A6" w14:textId="0F619B30" w:rsidR="005B69DE" w:rsidRDefault="005B69DE" w:rsidP="001879BA">
      <w:pPr>
        <w:pStyle w:val="FigureCaption0"/>
      </w:pPr>
      <w:bookmarkStart w:id="828" w:name="_Toc74052472"/>
      <w:bookmarkStart w:id="829" w:name="_Toc90643858"/>
      <w:bookmarkStart w:id="830" w:name="_Toc23016385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w:t>
      </w:r>
      <w:r w:rsidR="00764635">
        <w:rPr>
          <w:noProof/>
        </w:rPr>
        <w:fldChar w:fldCharType="end"/>
      </w:r>
      <w:r w:rsidR="004F415C">
        <w:t>: Edit Payment Plan W</w:t>
      </w:r>
      <w:r>
        <w:t>indow</w:t>
      </w:r>
      <w:bookmarkEnd w:id="828"/>
      <w:bookmarkEnd w:id="829"/>
      <w:bookmarkEnd w:id="830"/>
    </w:p>
    <w:p w14:paraId="64AF2975" w14:textId="3658B659" w:rsidR="00DB1539" w:rsidRPr="006C7316" w:rsidRDefault="004F415C" w:rsidP="00DD5EB0">
      <w:pPr>
        <w:pStyle w:val="Heading3"/>
        <w:ind w:left="1080" w:hanging="1080"/>
        <w:jc w:val="both"/>
      </w:pPr>
      <w:bookmarkStart w:id="831" w:name="_Toc314310193"/>
      <w:bookmarkStart w:id="832" w:name="_Toc314660666"/>
      <w:bookmarkStart w:id="833" w:name="_Toc315633801"/>
      <w:bookmarkStart w:id="834" w:name="_Toc11334602"/>
      <w:bookmarkStart w:id="835" w:name="_Toc74051819"/>
      <w:bookmarkStart w:id="836" w:name="_Toc90643204"/>
      <w:bookmarkStart w:id="837" w:name="_Toc230163095"/>
      <w:r>
        <w:t>Viewing A</w:t>
      </w:r>
      <w:r w:rsidR="00DB1539" w:rsidRPr="006C7316">
        <w:t xml:space="preserve">udit </w:t>
      </w:r>
      <w:r>
        <w:t>I</w:t>
      </w:r>
      <w:r w:rsidR="00DB1539" w:rsidRPr="006C7316">
        <w:t>nformation</w:t>
      </w:r>
      <w:bookmarkEnd w:id="831"/>
      <w:bookmarkEnd w:id="832"/>
      <w:bookmarkEnd w:id="833"/>
      <w:bookmarkEnd w:id="834"/>
      <w:bookmarkEnd w:id="835"/>
      <w:bookmarkEnd w:id="836"/>
      <w:bookmarkEnd w:id="837"/>
    </w:p>
    <w:p w14:paraId="008AC22C" w14:textId="417C8347" w:rsidR="00F90EB0" w:rsidRDefault="00CC41BD" w:rsidP="001879BA">
      <w:pPr>
        <w:pStyle w:val="BodyText"/>
      </w:pPr>
      <w:r>
        <w:t>T</w:t>
      </w:r>
      <w:r w:rsidR="00DB1539" w:rsidRPr="006C7316">
        <w:t xml:space="preserve">he Audit Information section </w:t>
      </w:r>
      <w:r>
        <w:t xml:space="preserve">is </w:t>
      </w:r>
      <w:r w:rsidR="00DB1539" w:rsidRPr="006C7316">
        <w:t>display</w:t>
      </w:r>
      <w:r>
        <w:t>ed</w:t>
      </w:r>
      <w:r w:rsidR="00DB1539" w:rsidRPr="006C7316">
        <w:t xml:space="preserve"> in the lower left corner of the </w:t>
      </w:r>
      <w:r w:rsidRPr="004A2DD1">
        <w:t>Loan Balance</w:t>
      </w:r>
      <w:r>
        <w:t xml:space="preserve"> screen</w:t>
      </w:r>
      <w:r w:rsidR="00DB1539" w:rsidRPr="006C7316">
        <w:t xml:space="preserve">. This section displays the </w:t>
      </w:r>
      <w:r w:rsidR="007B2D78">
        <w:t>date and user that modified the fields within the Pay Plan Information section</w:t>
      </w:r>
      <w:r w:rsidR="00DB1539" w:rsidRPr="006C7316">
        <w:t xml:space="preserve">. </w:t>
      </w:r>
    </w:p>
    <w:p w14:paraId="2ED66CF5" w14:textId="01E7B167" w:rsidR="00DB1539" w:rsidRDefault="00DB1539" w:rsidP="001879BA">
      <w:pPr>
        <w:pStyle w:val="BodyText"/>
      </w:pPr>
      <w:r w:rsidRPr="006C7316">
        <w:t xml:space="preserve">To view details of the user </w:t>
      </w:r>
      <w:r w:rsidR="00D34B3E">
        <w:t xml:space="preserve">that </w:t>
      </w:r>
      <w:r w:rsidR="00CC41BD">
        <w:t>updated</w:t>
      </w:r>
      <w:r w:rsidR="00D34B3E">
        <w:t xml:space="preserve"> the</w:t>
      </w:r>
      <w:r w:rsidR="00F90EB0">
        <w:t xml:space="preserve"> information</w:t>
      </w:r>
      <w:r w:rsidRPr="006C7316">
        <w:t>:</w:t>
      </w:r>
    </w:p>
    <w:p w14:paraId="0D46A630" w14:textId="0044FD59" w:rsidR="00DB1539" w:rsidRPr="001445BE" w:rsidRDefault="00DB1539" w:rsidP="006C3C3F">
      <w:pPr>
        <w:pStyle w:val="OrderedList"/>
        <w:numPr>
          <w:ilvl w:val="0"/>
          <w:numId w:val="131"/>
        </w:numPr>
        <w:jc w:val="both"/>
      </w:pPr>
      <w:r w:rsidRPr="001445BE">
        <w:t xml:space="preserve">Click </w:t>
      </w:r>
      <w:r w:rsidR="00CC41BD" w:rsidRPr="001445BE">
        <w:t xml:space="preserve">Changed </w:t>
      </w:r>
      <w:r w:rsidRPr="001445BE">
        <w:t>By</w:t>
      </w:r>
      <w:r w:rsidR="00F90EB0" w:rsidRPr="001445BE">
        <w:t xml:space="preserve"> link under the Audit Information section</w:t>
      </w:r>
      <w:r w:rsidRPr="001445BE">
        <w:t xml:space="preserve">.  </w:t>
      </w:r>
    </w:p>
    <w:p w14:paraId="047D3141" w14:textId="10AF7FAE" w:rsidR="00F90EB0" w:rsidRDefault="003A623B" w:rsidP="001879BA">
      <w:pPr>
        <w:pStyle w:val="BodyText"/>
        <w:jc w:val="center"/>
      </w:pPr>
      <w:r w:rsidRPr="003A623B">
        <w:rPr>
          <w:noProof/>
        </w:rPr>
        <w:t xml:space="preserve"> </w:t>
      </w:r>
      <w:r w:rsidR="00A2571D" w:rsidRPr="00A2571D">
        <w:rPr>
          <w:noProof/>
        </w:rPr>
        <w:t xml:space="preserve"> </w:t>
      </w:r>
      <w:r w:rsidR="00A2571D">
        <w:rPr>
          <w:noProof/>
        </w:rPr>
        <w:drawing>
          <wp:inline distT="0" distB="0" distL="0" distR="0" wp14:anchorId="190F99A0" wp14:editId="09A8D02E">
            <wp:extent cx="4104331" cy="1066800"/>
            <wp:effectExtent l="0" t="0" r="0" b="0"/>
            <wp:docPr id="2558" name="Picture 2558"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8" name="Picture 2558" descr="Graphical user interface&#10;&#10;Description automatically generated with low confidence"/>
                    <pic:cNvPicPr/>
                  </pic:nvPicPr>
                  <pic:blipFill>
                    <a:blip r:embed="rId84"/>
                    <a:stretch>
                      <a:fillRect/>
                    </a:stretch>
                  </pic:blipFill>
                  <pic:spPr>
                    <a:xfrm>
                      <a:off x="0" y="0"/>
                      <a:ext cx="4234160" cy="1100545"/>
                    </a:xfrm>
                    <a:prstGeom prst="rect">
                      <a:avLst/>
                    </a:prstGeom>
                  </pic:spPr>
                </pic:pic>
              </a:graphicData>
            </a:graphic>
          </wp:inline>
        </w:drawing>
      </w:r>
    </w:p>
    <w:p w14:paraId="254576A1" w14:textId="0E98426D" w:rsidR="00F90EB0" w:rsidRDefault="00D34B3E" w:rsidP="001879BA">
      <w:pPr>
        <w:pStyle w:val="FigureCaption0"/>
      </w:pPr>
      <w:bookmarkStart w:id="838" w:name="_Toc74052473"/>
      <w:bookmarkStart w:id="839" w:name="_Toc90643859"/>
      <w:bookmarkStart w:id="840" w:name="_Toc23016385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w:t>
      </w:r>
      <w:r w:rsidR="00764635">
        <w:rPr>
          <w:noProof/>
        </w:rPr>
        <w:fldChar w:fldCharType="end"/>
      </w:r>
      <w:r w:rsidR="004F415C">
        <w:t xml:space="preserve">: Loan Balance Screen </w:t>
      </w:r>
      <w:r w:rsidR="00274A40">
        <w:t>–</w:t>
      </w:r>
      <w:r w:rsidR="004F415C">
        <w:t xml:space="preserve"> Audit Information S</w:t>
      </w:r>
      <w:r>
        <w:t>ection</w:t>
      </w:r>
      <w:bookmarkEnd w:id="838"/>
      <w:bookmarkEnd w:id="839"/>
      <w:bookmarkEnd w:id="840"/>
    </w:p>
    <w:p w14:paraId="01ECF6DF" w14:textId="75F0817A" w:rsidR="00F90EB0" w:rsidRDefault="00F90EB0" w:rsidP="006C3C3F">
      <w:pPr>
        <w:pStyle w:val="OrderedList"/>
        <w:numPr>
          <w:ilvl w:val="0"/>
          <w:numId w:val="131"/>
        </w:numPr>
        <w:jc w:val="both"/>
      </w:pPr>
      <w:r w:rsidRPr="005A7735">
        <w:t xml:space="preserve">A </w:t>
      </w:r>
      <w:r w:rsidRPr="001445BE">
        <w:rPr>
          <w:b/>
        </w:rPr>
        <w:t>User Information</w:t>
      </w:r>
      <w:r w:rsidRPr="00F11BEF">
        <w:t xml:space="preserve"> </w:t>
      </w:r>
      <w:r>
        <w:t>window</w:t>
      </w:r>
      <w:r w:rsidRPr="00F11BEF">
        <w:t xml:space="preserve"> </w:t>
      </w:r>
      <w:r>
        <w:t xml:space="preserve">is </w:t>
      </w:r>
      <w:r w:rsidRPr="00F11BEF">
        <w:t>display</w:t>
      </w:r>
      <w:r>
        <w:t>ed</w:t>
      </w:r>
      <w:r w:rsidR="00D34B3E">
        <w:t xml:space="preserve"> with the contact details of the user. Click </w:t>
      </w:r>
      <w:r w:rsidR="00D34B3E" w:rsidRPr="001445BE">
        <w:rPr>
          <w:b/>
        </w:rPr>
        <w:t>OK</w:t>
      </w:r>
      <w:r w:rsidR="00D34B3E">
        <w:t xml:space="preserve"> to exit the window.</w:t>
      </w:r>
    </w:p>
    <w:p w14:paraId="4B76C522" w14:textId="37C1F47A" w:rsidR="00D34B3E" w:rsidRDefault="00A2571D" w:rsidP="001879BA">
      <w:pPr>
        <w:pStyle w:val="BodyText"/>
        <w:jc w:val="center"/>
      </w:pPr>
      <w:r w:rsidRPr="00A2571D">
        <w:rPr>
          <w:noProof/>
        </w:rPr>
        <w:t xml:space="preserve"> </w:t>
      </w:r>
      <w:r>
        <w:rPr>
          <w:noProof/>
        </w:rPr>
        <w:drawing>
          <wp:inline distT="0" distB="0" distL="0" distR="0" wp14:anchorId="01EED948" wp14:editId="290BEC62">
            <wp:extent cx="2142703" cy="1404257"/>
            <wp:effectExtent l="0" t="0" r="0" b="5715"/>
            <wp:docPr id="2559" name="Picture 255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9" name="Picture 2559" descr="Graphical user interface, text, application, chat or text message&#10;&#10;Description automatically generated"/>
                    <pic:cNvPicPr/>
                  </pic:nvPicPr>
                  <pic:blipFill>
                    <a:blip r:embed="rId85"/>
                    <a:stretch>
                      <a:fillRect/>
                    </a:stretch>
                  </pic:blipFill>
                  <pic:spPr>
                    <a:xfrm>
                      <a:off x="0" y="0"/>
                      <a:ext cx="2194721" cy="1438348"/>
                    </a:xfrm>
                    <a:prstGeom prst="rect">
                      <a:avLst/>
                    </a:prstGeom>
                  </pic:spPr>
                </pic:pic>
              </a:graphicData>
            </a:graphic>
          </wp:inline>
        </w:drawing>
      </w:r>
    </w:p>
    <w:p w14:paraId="1CA57B43" w14:textId="259A6FBB" w:rsidR="00D84B81" w:rsidRDefault="00D34B3E" w:rsidP="00D54114">
      <w:pPr>
        <w:pStyle w:val="FigureCaption0"/>
      </w:pPr>
      <w:bookmarkStart w:id="841" w:name="_Toc74052474"/>
      <w:bookmarkStart w:id="842" w:name="_Toc90643860"/>
      <w:bookmarkStart w:id="843" w:name="_Toc230163857"/>
      <w:r>
        <w:t xml:space="preserve">Figure </w:t>
      </w:r>
      <w:r w:rsidR="00764635">
        <w:rPr>
          <w:b w:val="0"/>
          <w:noProof/>
        </w:rPr>
        <w:fldChar w:fldCharType="begin"/>
      </w:r>
      <w:r w:rsidR="00764635">
        <w:rPr>
          <w:noProof/>
        </w:rPr>
        <w:instrText xml:space="preserve"> STYLEREF 1 \s </w:instrText>
      </w:r>
      <w:r w:rsidR="00764635">
        <w:rPr>
          <w:b w:val="0"/>
          <w:noProof/>
        </w:rPr>
        <w:fldChar w:fldCharType="separate"/>
      </w:r>
      <w:r w:rsidR="00942841">
        <w:rPr>
          <w:noProof/>
        </w:rPr>
        <w:t>5</w:t>
      </w:r>
      <w:r w:rsidR="00764635">
        <w:rPr>
          <w:b w:val="0"/>
          <w:noProof/>
        </w:rPr>
        <w:fldChar w:fldCharType="end"/>
      </w:r>
      <w:r w:rsidR="00AA1949">
        <w:noBreakHyphen/>
      </w:r>
      <w:r w:rsidR="00764635">
        <w:rPr>
          <w:b w:val="0"/>
          <w:noProof/>
        </w:rPr>
        <w:fldChar w:fldCharType="begin"/>
      </w:r>
      <w:r w:rsidR="00764635">
        <w:rPr>
          <w:noProof/>
        </w:rPr>
        <w:instrText xml:space="preserve"> SEQ Figure \* ARABIC \s 1 </w:instrText>
      </w:r>
      <w:r w:rsidR="00764635">
        <w:rPr>
          <w:b w:val="0"/>
          <w:noProof/>
        </w:rPr>
        <w:fldChar w:fldCharType="separate"/>
      </w:r>
      <w:r w:rsidR="00942841">
        <w:rPr>
          <w:noProof/>
        </w:rPr>
        <w:t>6</w:t>
      </w:r>
      <w:r w:rsidR="00764635">
        <w:rPr>
          <w:b w:val="0"/>
          <w:noProof/>
        </w:rPr>
        <w:fldChar w:fldCharType="end"/>
      </w:r>
      <w:r w:rsidR="004F415C">
        <w:t>: User Information W</w:t>
      </w:r>
      <w:r>
        <w:t>indow</w:t>
      </w:r>
      <w:bookmarkEnd w:id="841"/>
      <w:bookmarkEnd w:id="842"/>
      <w:bookmarkEnd w:id="843"/>
    </w:p>
    <w:p w14:paraId="504755A6" w14:textId="77777777" w:rsidR="00ED335D" w:rsidRDefault="00ED335D" w:rsidP="00ED335D">
      <w:pPr>
        <w:pStyle w:val="BodyText"/>
      </w:pPr>
      <w:bookmarkStart w:id="844" w:name="_Toc314310194"/>
      <w:bookmarkStart w:id="845" w:name="_Toc314660667"/>
      <w:bookmarkStart w:id="846" w:name="_Ref315098170"/>
      <w:bookmarkStart w:id="847" w:name="_Toc315633802"/>
      <w:bookmarkStart w:id="848" w:name="_Toc11334603"/>
      <w:bookmarkStart w:id="849" w:name="_Toc74051820"/>
      <w:bookmarkStart w:id="850" w:name="_Toc90643205"/>
      <w:bookmarkStart w:id="851" w:name="_Ref314328894"/>
      <w:bookmarkStart w:id="852" w:name="_Toc313865074"/>
      <w:bookmarkEnd w:id="770"/>
      <w:bookmarkEnd w:id="771"/>
    </w:p>
    <w:p w14:paraId="6D9A342D" w14:textId="77777777" w:rsidR="00ED335D" w:rsidRDefault="00ED335D" w:rsidP="00ED335D">
      <w:pPr>
        <w:pStyle w:val="BodyText"/>
      </w:pPr>
    </w:p>
    <w:p w14:paraId="1043E0A1" w14:textId="77777777" w:rsidR="00ED335D" w:rsidRDefault="00ED335D" w:rsidP="00ED335D">
      <w:pPr>
        <w:pStyle w:val="BodyText"/>
      </w:pPr>
    </w:p>
    <w:p w14:paraId="7E9AA371" w14:textId="77777777" w:rsidR="00ED335D" w:rsidRDefault="00ED335D" w:rsidP="00ED335D">
      <w:pPr>
        <w:pStyle w:val="BodyText"/>
      </w:pPr>
    </w:p>
    <w:p w14:paraId="135432D5" w14:textId="77777777" w:rsidR="00ED335D" w:rsidRDefault="00ED335D" w:rsidP="00ED335D">
      <w:pPr>
        <w:pStyle w:val="BodyText"/>
      </w:pPr>
    </w:p>
    <w:p w14:paraId="6A6228B9" w14:textId="2E676981" w:rsidR="00DB1539" w:rsidRDefault="00DB1539" w:rsidP="00F874DE">
      <w:pPr>
        <w:pStyle w:val="Heading2"/>
        <w:jc w:val="both"/>
        <w:rPr>
          <w:rFonts w:eastAsia="Times New Roman"/>
        </w:rPr>
      </w:pPr>
      <w:bookmarkStart w:id="853" w:name="_Toc230163096"/>
      <w:r w:rsidRPr="006C7316">
        <w:rPr>
          <w:rFonts w:eastAsia="Times New Roman"/>
        </w:rPr>
        <w:t xml:space="preserve">Loan </w:t>
      </w:r>
      <w:r w:rsidR="000A752F">
        <w:rPr>
          <w:rFonts w:eastAsia="Times New Roman"/>
        </w:rPr>
        <w:t>D</w:t>
      </w:r>
      <w:r w:rsidRPr="006C7316">
        <w:rPr>
          <w:rFonts w:eastAsia="Times New Roman"/>
        </w:rPr>
        <w:t>etails</w:t>
      </w:r>
      <w:bookmarkEnd w:id="844"/>
      <w:bookmarkEnd w:id="845"/>
      <w:bookmarkEnd w:id="846"/>
      <w:bookmarkEnd w:id="847"/>
      <w:bookmarkEnd w:id="848"/>
      <w:bookmarkEnd w:id="849"/>
      <w:bookmarkEnd w:id="850"/>
      <w:bookmarkEnd w:id="853"/>
      <w:r w:rsidR="00AE371B">
        <w:rPr>
          <w:rFonts w:eastAsia="Times New Roman"/>
        </w:rPr>
        <w:fldChar w:fldCharType="begin"/>
      </w:r>
      <w:r w:rsidR="00AE371B">
        <w:instrText xml:space="preserve"> XE </w:instrText>
      </w:r>
      <w:r w:rsidR="00274A40">
        <w:instrText>“</w:instrText>
      </w:r>
      <w:r w:rsidR="00AE371B" w:rsidRPr="002B2C63">
        <w:instrText>Endorsed Loan Details Screen</w:instrText>
      </w:r>
      <w:r w:rsidR="00274A40">
        <w:instrText>”</w:instrText>
      </w:r>
      <w:r w:rsidR="00AE371B">
        <w:instrText xml:space="preserve"> </w:instrText>
      </w:r>
      <w:r w:rsidR="00AE371B">
        <w:rPr>
          <w:rFonts w:eastAsia="Times New Roman"/>
        </w:rPr>
        <w:fldChar w:fldCharType="end"/>
      </w:r>
    </w:p>
    <w:p w14:paraId="5A9BAF7D" w14:textId="1703D23A" w:rsidR="007B2D78" w:rsidRPr="00075735" w:rsidRDefault="002A4A43" w:rsidP="001879BA">
      <w:pPr>
        <w:pStyle w:val="BodyText"/>
      </w:pPr>
      <w:r>
        <w:t>T</w:t>
      </w:r>
      <w:r w:rsidR="007B2D78" w:rsidRPr="008775E2">
        <w:t>he Loan Details screen is displayed</w:t>
      </w:r>
      <w:r>
        <w:t xml:space="preserve"> w</w:t>
      </w:r>
      <w:r w:rsidRPr="008775E2">
        <w:t xml:space="preserve">hen </w:t>
      </w:r>
      <w:r>
        <w:t xml:space="preserve">a </w:t>
      </w:r>
      <w:r w:rsidRPr="008775E2">
        <w:t xml:space="preserve">user selects the Loan Details </w:t>
      </w:r>
      <w:r>
        <w:t xml:space="preserve">tab from the menu options </w:t>
      </w:r>
      <w:r w:rsidRPr="00B32886">
        <w:t>on the left</w:t>
      </w:r>
      <w:r>
        <w:t xml:space="preserve"> </w:t>
      </w:r>
      <w:r w:rsidR="009770AD">
        <w:t>side</w:t>
      </w:r>
      <w:r>
        <w:t xml:space="preserve"> of the screen</w:t>
      </w:r>
      <w:r w:rsidR="007B2D78" w:rsidRPr="008775E2">
        <w:t xml:space="preserve">. </w:t>
      </w:r>
      <w:r w:rsidR="00065396">
        <w:t>The information displayed on this screen is received from CHUMS or recorded during the loan setup process</w:t>
      </w:r>
      <w:r w:rsidR="007B2D78">
        <w:t>. This screen</w:t>
      </w:r>
      <w:r w:rsidR="007B2D78" w:rsidRPr="00075735">
        <w:t xml:space="preserve"> also </w:t>
      </w:r>
      <w:r w:rsidR="007B2D78">
        <w:t xml:space="preserve">allows the authorized user </w:t>
      </w:r>
      <w:r w:rsidR="007B2D78" w:rsidRPr="00075735">
        <w:t xml:space="preserve">to </w:t>
      </w:r>
      <w:r w:rsidR="00065396">
        <w:t>edit the data fields</w:t>
      </w:r>
      <w:r w:rsidR="007B2D78" w:rsidRPr="00075735">
        <w:t>.</w:t>
      </w:r>
    </w:p>
    <w:p w14:paraId="0EF5B96B" w14:textId="0F29F7B7" w:rsidR="00065396" w:rsidRPr="00075735" w:rsidRDefault="00065396" w:rsidP="001879BA">
      <w:pPr>
        <w:pStyle w:val="BodyText"/>
      </w:pPr>
      <w:r w:rsidRPr="00075735">
        <w:t xml:space="preserve">The Loan </w:t>
      </w:r>
      <w:r w:rsidR="00467531">
        <w:t>Details</w:t>
      </w:r>
      <w:r w:rsidRPr="00075735">
        <w:t xml:space="preserve"> screen displays the following </w:t>
      </w:r>
      <w:r>
        <w:t>data sections</w:t>
      </w:r>
      <w:r w:rsidRPr="00075735">
        <w:t>:</w:t>
      </w:r>
    </w:p>
    <w:p w14:paraId="6A0F3CD1" w14:textId="1F589DF1" w:rsidR="00065396" w:rsidRPr="00FD4FB1" w:rsidRDefault="00065396" w:rsidP="00F874DE">
      <w:pPr>
        <w:pStyle w:val="UnorderedList"/>
        <w:jc w:val="both"/>
      </w:pPr>
      <w:r w:rsidRPr="00FD4FB1">
        <w:t>Loan Rates</w:t>
      </w:r>
    </w:p>
    <w:p w14:paraId="7D0FCA83" w14:textId="54ABBBC0" w:rsidR="007B2D78" w:rsidRPr="00FD4FB1" w:rsidRDefault="007B2D78" w:rsidP="00F874DE">
      <w:pPr>
        <w:pStyle w:val="UnorderedList"/>
        <w:jc w:val="both"/>
      </w:pPr>
      <w:r w:rsidRPr="00FD4FB1">
        <w:t xml:space="preserve">Loan </w:t>
      </w:r>
      <w:r w:rsidR="00065396" w:rsidRPr="00FD4FB1">
        <w:t>Dates</w:t>
      </w:r>
    </w:p>
    <w:p w14:paraId="59D89E15" w14:textId="7079003F" w:rsidR="007B2D78" w:rsidRPr="00FD4FB1" w:rsidRDefault="007B2D78" w:rsidP="00F874DE">
      <w:pPr>
        <w:pStyle w:val="UnorderedList"/>
        <w:jc w:val="both"/>
      </w:pPr>
      <w:r w:rsidRPr="00FD4FB1">
        <w:t xml:space="preserve">Loan </w:t>
      </w:r>
      <w:r w:rsidR="00065396" w:rsidRPr="00FD4FB1">
        <w:t>I</w:t>
      </w:r>
      <w:r w:rsidRPr="00FD4FB1">
        <w:t xml:space="preserve">dentifiers </w:t>
      </w:r>
    </w:p>
    <w:p w14:paraId="66355F19" w14:textId="77777777" w:rsidR="007B2D78" w:rsidRPr="00FD4FB1" w:rsidRDefault="007B2D78" w:rsidP="00F874DE">
      <w:pPr>
        <w:pStyle w:val="UnorderedList"/>
        <w:jc w:val="both"/>
      </w:pPr>
      <w:r w:rsidRPr="00FD4FB1">
        <w:t>2</w:t>
      </w:r>
      <w:r w:rsidRPr="00274A40">
        <w:rPr>
          <w:vertAlign w:val="superscript"/>
        </w:rPr>
        <w:t>nd</w:t>
      </w:r>
      <w:r w:rsidRPr="00FD4FB1">
        <w:t xml:space="preserve"> Mortgage/DOT </w:t>
      </w:r>
    </w:p>
    <w:p w14:paraId="288E2943" w14:textId="77777777" w:rsidR="007B2D78" w:rsidRPr="00FD4FB1" w:rsidRDefault="007B2D78" w:rsidP="00F874DE">
      <w:pPr>
        <w:pStyle w:val="UnorderedList"/>
        <w:jc w:val="both"/>
      </w:pPr>
      <w:r w:rsidRPr="00FD4FB1">
        <w:t>1</w:t>
      </w:r>
      <w:r w:rsidRPr="00274A40">
        <w:rPr>
          <w:vertAlign w:val="superscript"/>
        </w:rPr>
        <w:t>st</w:t>
      </w:r>
      <w:r w:rsidRPr="00FD4FB1">
        <w:t xml:space="preserve"> Mortgage/DOT</w:t>
      </w:r>
    </w:p>
    <w:p w14:paraId="70D1A762" w14:textId="6BA50999" w:rsidR="007B2D78" w:rsidRPr="00FD4FB1" w:rsidRDefault="007B2D78" w:rsidP="00F874DE">
      <w:pPr>
        <w:pStyle w:val="UnorderedList"/>
        <w:jc w:val="both"/>
      </w:pPr>
      <w:r w:rsidRPr="00FD4FB1">
        <w:t xml:space="preserve">Audit </w:t>
      </w:r>
      <w:r w:rsidR="00065396" w:rsidRPr="00FD4FB1">
        <w:t>I</w:t>
      </w:r>
      <w:r w:rsidRPr="00FD4FB1">
        <w:t>nformation</w:t>
      </w:r>
    </w:p>
    <w:p w14:paraId="7097A47F" w14:textId="73397380" w:rsidR="00EF482F" w:rsidRDefault="00EF482F" w:rsidP="00ED335D">
      <w:pPr>
        <w:pStyle w:val="FigureCaption0"/>
        <w:jc w:val="left"/>
        <w:rPr>
          <w:noProof/>
        </w:rPr>
      </w:pPr>
    </w:p>
    <w:p w14:paraId="7D6B9AF2" w14:textId="0A933783" w:rsidR="00EF482F" w:rsidRDefault="00EF482F" w:rsidP="00EF482F">
      <w:pPr>
        <w:pStyle w:val="FigureCaption0"/>
        <w:rPr>
          <w:noProof/>
        </w:rPr>
      </w:pPr>
    </w:p>
    <w:p w14:paraId="696D85C0" w14:textId="45B40953" w:rsidR="00360C74" w:rsidRDefault="00360C74" w:rsidP="00EF482F">
      <w:pPr>
        <w:pStyle w:val="FigureCaption0"/>
        <w:rPr>
          <w:noProof/>
        </w:rPr>
      </w:pPr>
      <w:r>
        <w:rPr>
          <w:noProof/>
        </w:rPr>
        <w:drawing>
          <wp:inline distT="0" distB="0" distL="0" distR="0" wp14:anchorId="26D68122" wp14:editId="0B35CE95">
            <wp:extent cx="5943600" cy="2266950"/>
            <wp:effectExtent l="19050" t="19050" r="19050" b="19050"/>
            <wp:docPr id="17384286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8428675" name=""/>
                    <pic:cNvPicPr/>
                  </pic:nvPicPr>
                  <pic:blipFill>
                    <a:blip r:embed="rId86"/>
                    <a:stretch>
                      <a:fillRect/>
                    </a:stretch>
                  </pic:blipFill>
                  <pic:spPr>
                    <a:xfrm>
                      <a:off x="0" y="0"/>
                      <a:ext cx="5943600" cy="2266950"/>
                    </a:xfrm>
                    <a:prstGeom prst="rect">
                      <a:avLst/>
                    </a:prstGeom>
                    <a:ln w="19050">
                      <a:solidFill>
                        <a:srgbClr val="0070C0"/>
                      </a:solidFill>
                    </a:ln>
                  </pic:spPr>
                </pic:pic>
              </a:graphicData>
            </a:graphic>
          </wp:inline>
        </w:drawing>
      </w:r>
    </w:p>
    <w:p w14:paraId="39C99B8E" w14:textId="2CE14787" w:rsidR="00DB1539" w:rsidRPr="001879BA" w:rsidRDefault="00DB1539" w:rsidP="001879BA">
      <w:pPr>
        <w:pStyle w:val="FigureCaption0"/>
      </w:pPr>
      <w:bookmarkStart w:id="854" w:name="_Toc230163858"/>
      <w:bookmarkStart w:id="855" w:name="_Toc74052475"/>
      <w:bookmarkStart w:id="856" w:name="_Toc90643861"/>
      <w:r w:rsidRPr="001879B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w:t>
      </w:r>
      <w:r w:rsidR="00764635">
        <w:rPr>
          <w:noProof/>
        </w:rPr>
        <w:fldChar w:fldCharType="end"/>
      </w:r>
      <w:r w:rsidR="00476F19" w:rsidRPr="001879BA">
        <w:t>: Loan D</w:t>
      </w:r>
      <w:r w:rsidR="002B3E8D" w:rsidRPr="001879BA">
        <w:t>etails</w:t>
      </w:r>
      <w:bookmarkEnd w:id="854"/>
      <w:r w:rsidR="002B3E8D" w:rsidRPr="001879BA">
        <w:t xml:space="preserve"> </w:t>
      </w:r>
      <w:bookmarkEnd w:id="855"/>
      <w:bookmarkEnd w:id="856"/>
    </w:p>
    <w:p w14:paraId="2547C2E5" w14:textId="57413ABB" w:rsidR="00DB1539" w:rsidRPr="006C7316" w:rsidRDefault="00C97F26" w:rsidP="00DD5EB0">
      <w:pPr>
        <w:pStyle w:val="Heading3"/>
        <w:ind w:left="1080" w:hanging="1080"/>
        <w:jc w:val="both"/>
      </w:pPr>
      <w:bookmarkStart w:id="857" w:name="_Toc314310195"/>
      <w:bookmarkStart w:id="858" w:name="_Toc314660668"/>
      <w:bookmarkStart w:id="859" w:name="_Toc315633803"/>
      <w:bookmarkStart w:id="860" w:name="_Toc11334604"/>
      <w:bookmarkStart w:id="861" w:name="_Toc74051821"/>
      <w:bookmarkStart w:id="862" w:name="_Toc90643206"/>
      <w:bookmarkStart w:id="863" w:name="_Toc230163097"/>
      <w:r>
        <w:t>Editing</w:t>
      </w:r>
      <w:r w:rsidRPr="006C7316">
        <w:t xml:space="preserve"> </w:t>
      </w:r>
      <w:r w:rsidR="004F415C">
        <w:t>L</w:t>
      </w:r>
      <w:r w:rsidR="00DB1539" w:rsidRPr="006C7316">
        <w:t xml:space="preserve">oan </w:t>
      </w:r>
      <w:r w:rsidR="004F415C">
        <w:t>R</w:t>
      </w:r>
      <w:r w:rsidR="00DB1539" w:rsidRPr="006C7316">
        <w:t>ates</w:t>
      </w:r>
      <w:bookmarkEnd w:id="857"/>
      <w:bookmarkEnd w:id="858"/>
      <w:bookmarkEnd w:id="859"/>
      <w:bookmarkEnd w:id="860"/>
      <w:bookmarkEnd w:id="861"/>
      <w:bookmarkEnd w:id="862"/>
      <w:bookmarkEnd w:id="863"/>
      <w:r w:rsidR="00CD0958">
        <w:fldChar w:fldCharType="begin"/>
      </w:r>
      <w:r w:rsidR="00CD0958">
        <w:instrText xml:space="preserve"> XE </w:instrText>
      </w:r>
      <w:r w:rsidR="00274A40">
        <w:instrText>“</w:instrText>
      </w:r>
      <w:r w:rsidR="00CD0958">
        <w:instrText xml:space="preserve">Endorsed </w:instrText>
      </w:r>
      <w:r w:rsidR="00CD0958" w:rsidRPr="003F43C1">
        <w:instrText>Edit Loan Rates</w:instrText>
      </w:r>
      <w:r w:rsidR="00274A40">
        <w:instrText>”</w:instrText>
      </w:r>
      <w:r w:rsidR="00CD0958">
        <w:instrText xml:space="preserve"> </w:instrText>
      </w:r>
      <w:r w:rsidR="00CD0958">
        <w:fldChar w:fldCharType="end"/>
      </w:r>
    </w:p>
    <w:p w14:paraId="1F89BB6D" w14:textId="07F74374" w:rsidR="000377D9" w:rsidRDefault="00C97F26" w:rsidP="001879BA">
      <w:pPr>
        <w:pStyle w:val="BodyText"/>
      </w:pPr>
      <w:r w:rsidRPr="00075735">
        <w:t xml:space="preserve">To </w:t>
      </w:r>
      <w:r>
        <w:t>e</w:t>
      </w:r>
      <w:r w:rsidRPr="00075735">
        <w:t xml:space="preserve">dit </w:t>
      </w:r>
      <w:r w:rsidR="002A4A43">
        <w:t xml:space="preserve">fields in </w:t>
      </w:r>
      <w:r w:rsidR="000377D9">
        <w:t>L</w:t>
      </w:r>
      <w:r w:rsidRPr="00075735">
        <w:t xml:space="preserve">oan </w:t>
      </w:r>
      <w:r>
        <w:t>R</w:t>
      </w:r>
      <w:r w:rsidRPr="00075735">
        <w:t>ates section</w:t>
      </w:r>
      <w:r w:rsidR="000377D9">
        <w:t>:</w:t>
      </w:r>
    </w:p>
    <w:p w14:paraId="3609F457" w14:textId="39FFD5CD" w:rsidR="000377D9" w:rsidRDefault="000377D9" w:rsidP="006C3C3F">
      <w:pPr>
        <w:pStyle w:val="OrderedList"/>
        <w:numPr>
          <w:ilvl w:val="0"/>
          <w:numId w:val="132"/>
        </w:numPr>
        <w:jc w:val="both"/>
      </w:pPr>
      <w:r w:rsidRPr="006C7316">
        <w:t xml:space="preserve">Click </w:t>
      </w:r>
      <w:r w:rsidRPr="001E5A68">
        <w:rPr>
          <w:b/>
        </w:rPr>
        <w:t>Edit</w:t>
      </w:r>
      <w:r w:rsidRPr="006C7316">
        <w:t xml:space="preserve"> in the </w:t>
      </w:r>
      <w:r w:rsidRPr="00FD4FB1">
        <w:t>Loan</w:t>
      </w:r>
      <w:r w:rsidRPr="001E5A68">
        <w:rPr>
          <w:b/>
        </w:rPr>
        <w:t xml:space="preserve"> Rates </w:t>
      </w:r>
      <w:r w:rsidRPr="006C7316">
        <w:t>section o</w:t>
      </w:r>
      <w:r w:rsidR="00014172">
        <w:t>n</w:t>
      </w:r>
      <w:r w:rsidRPr="006C7316">
        <w:t xml:space="preserve"> the </w:t>
      </w:r>
      <w:r w:rsidRPr="001E5A68">
        <w:rPr>
          <w:b/>
        </w:rPr>
        <w:t>Loan Details</w:t>
      </w:r>
      <w:r w:rsidRPr="006C7316">
        <w:t xml:space="preserve"> screen. </w:t>
      </w:r>
    </w:p>
    <w:p w14:paraId="5C58BF55" w14:textId="7F551432" w:rsidR="000377D9" w:rsidRDefault="000377D9" w:rsidP="006C3C3F">
      <w:pPr>
        <w:pStyle w:val="OrderedList"/>
        <w:numPr>
          <w:ilvl w:val="0"/>
          <w:numId w:val="132"/>
        </w:numPr>
        <w:jc w:val="both"/>
      </w:pPr>
      <w:r>
        <w:t xml:space="preserve">On the </w:t>
      </w:r>
      <w:r w:rsidRPr="00075735">
        <w:rPr>
          <w:b/>
        </w:rPr>
        <w:t xml:space="preserve">Edit Loan </w:t>
      </w:r>
      <w:r w:rsidR="00485B44">
        <w:rPr>
          <w:b/>
        </w:rPr>
        <w:t>Rates</w:t>
      </w:r>
      <w:r w:rsidRPr="00075735">
        <w:t xml:space="preserve"> </w:t>
      </w:r>
      <w:r>
        <w:t>window, edit the fields as needed</w:t>
      </w:r>
      <w:r w:rsidRPr="005A7735">
        <w:t>.</w:t>
      </w:r>
    </w:p>
    <w:p w14:paraId="3CAB10A1" w14:textId="4A6133CB" w:rsidR="000377D9" w:rsidRDefault="0002500A" w:rsidP="001879BA">
      <w:pPr>
        <w:pStyle w:val="BodyText"/>
        <w:jc w:val="center"/>
      </w:pPr>
      <w:r w:rsidRPr="0002500A">
        <w:rPr>
          <w:noProof/>
        </w:rPr>
        <w:t xml:space="preserve"> </w:t>
      </w:r>
      <w:r>
        <w:rPr>
          <w:noProof/>
        </w:rPr>
        <w:drawing>
          <wp:inline distT="0" distB="0" distL="0" distR="0" wp14:anchorId="24CED306" wp14:editId="03331CE1">
            <wp:extent cx="1471289" cy="2329543"/>
            <wp:effectExtent l="0" t="0" r="0" b="0"/>
            <wp:docPr id="1057" name="Picture 105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7" name="Picture 1057" descr="Graphical user interface, application&#10;&#10;Description automatically generated"/>
                    <pic:cNvPicPr/>
                  </pic:nvPicPr>
                  <pic:blipFill>
                    <a:blip r:embed="rId87"/>
                    <a:stretch>
                      <a:fillRect/>
                    </a:stretch>
                  </pic:blipFill>
                  <pic:spPr>
                    <a:xfrm>
                      <a:off x="0" y="0"/>
                      <a:ext cx="1502770" cy="2379389"/>
                    </a:xfrm>
                    <a:prstGeom prst="rect">
                      <a:avLst/>
                    </a:prstGeom>
                  </pic:spPr>
                </pic:pic>
              </a:graphicData>
            </a:graphic>
          </wp:inline>
        </w:drawing>
      </w:r>
    </w:p>
    <w:p w14:paraId="3402933F" w14:textId="34D70997" w:rsidR="000377D9" w:rsidRPr="001879BA" w:rsidRDefault="000377D9" w:rsidP="001879BA">
      <w:pPr>
        <w:pStyle w:val="FigureCaption0"/>
      </w:pPr>
      <w:bookmarkStart w:id="864" w:name="_Toc74052476"/>
      <w:bookmarkStart w:id="865" w:name="_Toc90643862"/>
      <w:bookmarkStart w:id="866" w:name="_Toc230163859"/>
      <w:r w:rsidRPr="001879B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w:t>
      </w:r>
      <w:r w:rsidR="00764635">
        <w:rPr>
          <w:noProof/>
        </w:rPr>
        <w:fldChar w:fldCharType="end"/>
      </w:r>
      <w:r w:rsidRPr="001879BA">
        <w:t xml:space="preserve">: </w:t>
      </w:r>
      <w:r w:rsidR="002B3E8D" w:rsidRPr="001879BA">
        <w:t>Edit Loan Rates W</w:t>
      </w:r>
      <w:r w:rsidR="00014172" w:rsidRPr="001879BA">
        <w:t>indow</w:t>
      </w:r>
      <w:bookmarkEnd w:id="864"/>
      <w:bookmarkEnd w:id="865"/>
      <w:bookmarkEnd w:id="866"/>
    </w:p>
    <w:p w14:paraId="490C86A2" w14:textId="7FAEA37D" w:rsidR="000377D9" w:rsidRPr="00F90EB0" w:rsidRDefault="000377D9" w:rsidP="006C3C3F">
      <w:pPr>
        <w:pStyle w:val="OrderedList"/>
        <w:numPr>
          <w:ilvl w:val="0"/>
          <w:numId w:val="132"/>
        </w:numPr>
        <w:jc w:val="both"/>
      </w:pPr>
      <w:r w:rsidRPr="006C7316">
        <w:t xml:space="preserve">Click </w:t>
      </w:r>
      <w:r w:rsidRPr="006C7316">
        <w:rPr>
          <w:b/>
        </w:rPr>
        <w:t xml:space="preserve">Submit </w:t>
      </w:r>
      <w:r w:rsidRPr="006C7316">
        <w:rPr>
          <w:rFonts w:cs="Calibri"/>
          <w:color w:val="000000"/>
        </w:rPr>
        <w:t xml:space="preserve">to save the </w:t>
      </w:r>
      <w:r w:rsidR="006E76DA">
        <w:rPr>
          <w:rFonts w:cs="Calibri"/>
          <w:color w:val="000000"/>
        </w:rPr>
        <w:t xml:space="preserve">changes. The changes will be </w:t>
      </w:r>
      <w:r>
        <w:rPr>
          <w:rFonts w:cs="Calibri"/>
          <w:color w:val="000000"/>
        </w:rPr>
        <w:t>display</w:t>
      </w:r>
      <w:r w:rsidR="006E76DA">
        <w:rPr>
          <w:rFonts w:cs="Calibri"/>
          <w:color w:val="000000"/>
        </w:rPr>
        <w:t>ed</w:t>
      </w:r>
      <w:r>
        <w:rPr>
          <w:rFonts w:cs="Calibri"/>
          <w:color w:val="000000"/>
        </w:rPr>
        <w:t xml:space="preserve"> on the </w:t>
      </w:r>
      <w:r w:rsidRPr="00F90EB0">
        <w:rPr>
          <w:rFonts w:cs="Calibri"/>
          <w:b/>
          <w:color w:val="000000"/>
        </w:rPr>
        <w:t xml:space="preserve">Loan </w:t>
      </w:r>
      <w:r>
        <w:rPr>
          <w:rFonts w:cs="Calibri"/>
          <w:b/>
          <w:color w:val="000000"/>
        </w:rPr>
        <w:t>Details</w:t>
      </w:r>
      <w:r>
        <w:rPr>
          <w:rFonts w:cs="Calibri"/>
          <w:color w:val="000000"/>
        </w:rPr>
        <w:t xml:space="preserve"> screen. To exit the window without saving the changes select </w:t>
      </w:r>
      <w:r w:rsidRPr="00F90EB0">
        <w:rPr>
          <w:rFonts w:cs="Calibri"/>
          <w:b/>
          <w:color w:val="000000"/>
        </w:rPr>
        <w:t>Cancel</w:t>
      </w:r>
      <w:r>
        <w:rPr>
          <w:rFonts w:cs="Calibri"/>
          <w:b/>
          <w:color w:val="000000"/>
        </w:rPr>
        <w:t>.</w:t>
      </w:r>
    </w:p>
    <w:p w14:paraId="77D68494" w14:textId="7B737B99" w:rsidR="00DB1539" w:rsidRPr="006C7316" w:rsidRDefault="00DB1539" w:rsidP="00DD5EB0">
      <w:pPr>
        <w:pStyle w:val="Heading3"/>
        <w:ind w:left="1080" w:hanging="1080"/>
        <w:jc w:val="both"/>
      </w:pPr>
      <w:bookmarkStart w:id="867" w:name="_Toc313865070"/>
      <w:bookmarkStart w:id="868" w:name="_Toc314310196"/>
      <w:bookmarkStart w:id="869" w:name="_Toc314660669"/>
      <w:bookmarkStart w:id="870" w:name="_Toc315633804"/>
      <w:bookmarkStart w:id="871" w:name="_Toc11334605"/>
      <w:bookmarkStart w:id="872" w:name="_Toc74051822"/>
      <w:bookmarkStart w:id="873" w:name="_Toc90643207"/>
      <w:bookmarkStart w:id="874" w:name="_Toc230163098"/>
      <w:r w:rsidRPr="006C7316">
        <w:t>Edit</w:t>
      </w:r>
      <w:r>
        <w:t>ing</w:t>
      </w:r>
      <w:r w:rsidR="004F415C">
        <w:t xml:space="preserve"> Loan D</w:t>
      </w:r>
      <w:r w:rsidRPr="006C7316">
        <w:t>ates</w:t>
      </w:r>
      <w:bookmarkEnd w:id="867"/>
      <w:bookmarkEnd w:id="868"/>
      <w:bookmarkEnd w:id="869"/>
      <w:bookmarkEnd w:id="870"/>
      <w:bookmarkEnd w:id="871"/>
      <w:bookmarkEnd w:id="872"/>
      <w:bookmarkEnd w:id="873"/>
      <w:bookmarkEnd w:id="874"/>
      <w:r w:rsidRPr="006C7316">
        <w:t xml:space="preserve"> </w:t>
      </w:r>
      <w:r w:rsidR="00CD0958">
        <w:fldChar w:fldCharType="begin"/>
      </w:r>
      <w:r w:rsidR="00CD0958">
        <w:instrText xml:space="preserve"> XE </w:instrText>
      </w:r>
      <w:r w:rsidR="00274A40">
        <w:instrText>“</w:instrText>
      </w:r>
      <w:r w:rsidR="00CD0958">
        <w:instrText xml:space="preserve">Endorsed </w:instrText>
      </w:r>
      <w:r w:rsidR="00CD0958" w:rsidRPr="00F625BA">
        <w:instrText>Edit Loan Dates</w:instrText>
      </w:r>
      <w:r w:rsidR="00274A40">
        <w:instrText>”</w:instrText>
      </w:r>
      <w:r w:rsidR="00CD0958">
        <w:instrText xml:space="preserve"> </w:instrText>
      </w:r>
      <w:r w:rsidR="00CD0958">
        <w:fldChar w:fldCharType="end"/>
      </w:r>
    </w:p>
    <w:p w14:paraId="1F5E5D50" w14:textId="766A4A4B" w:rsidR="00DB1539" w:rsidRDefault="00014172" w:rsidP="001879BA">
      <w:pPr>
        <w:pStyle w:val="BodyText"/>
      </w:pPr>
      <w:r>
        <w:t xml:space="preserve">To edit </w:t>
      </w:r>
      <w:r w:rsidR="00422546">
        <w:t xml:space="preserve">fields in </w:t>
      </w:r>
      <w:r>
        <w:t>Loan Dates section:</w:t>
      </w:r>
    </w:p>
    <w:p w14:paraId="41794E35" w14:textId="77777777" w:rsidR="00DB1539" w:rsidRPr="008A79A2" w:rsidRDefault="00DB1539" w:rsidP="006C3C3F">
      <w:pPr>
        <w:pStyle w:val="OrderedList"/>
        <w:numPr>
          <w:ilvl w:val="0"/>
          <w:numId w:val="133"/>
        </w:numPr>
        <w:jc w:val="both"/>
      </w:pPr>
      <w:r w:rsidRPr="008A79A2">
        <w:t xml:space="preserve">Click </w:t>
      </w:r>
      <w:r w:rsidRPr="007D1F8B">
        <w:rPr>
          <w:b/>
        </w:rPr>
        <w:t>Edit</w:t>
      </w:r>
      <w:r w:rsidRPr="008A79A2">
        <w:t xml:space="preserve"> in the </w:t>
      </w:r>
      <w:r w:rsidRPr="007D1F8B">
        <w:rPr>
          <w:b/>
        </w:rPr>
        <w:t>Loan Dates</w:t>
      </w:r>
      <w:r w:rsidRPr="008A79A2">
        <w:t xml:space="preserve"> section on the </w:t>
      </w:r>
      <w:r w:rsidRPr="007D1F8B">
        <w:rPr>
          <w:b/>
        </w:rPr>
        <w:t>Loan Details</w:t>
      </w:r>
      <w:r w:rsidRPr="008A79A2">
        <w:t xml:space="preserve"> screen.</w:t>
      </w:r>
    </w:p>
    <w:p w14:paraId="65BA128E" w14:textId="72BB7F8B" w:rsidR="008A79A2" w:rsidRDefault="00485B44" w:rsidP="006C3C3F">
      <w:pPr>
        <w:pStyle w:val="OrderedList"/>
        <w:numPr>
          <w:ilvl w:val="0"/>
          <w:numId w:val="133"/>
        </w:numPr>
        <w:jc w:val="both"/>
      </w:pPr>
      <w:r>
        <w:t xml:space="preserve">On the </w:t>
      </w:r>
      <w:r>
        <w:rPr>
          <w:b/>
        </w:rPr>
        <w:t>Edit L</w:t>
      </w:r>
      <w:r w:rsidR="00DB1539" w:rsidRPr="00485B44">
        <w:rPr>
          <w:b/>
        </w:rPr>
        <w:t xml:space="preserve">oan </w:t>
      </w:r>
      <w:r>
        <w:rPr>
          <w:b/>
        </w:rPr>
        <w:t>D</w:t>
      </w:r>
      <w:r w:rsidR="00DB1539" w:rsidRPr="00485B44">
        <w:rPr>
          <w:b/>
        </w:rPr>
        <w:t>ates</w:t>
      </w:r>
      <w:r w:rsidR="00DB1539" w:rsidRPr="006C7316">
        <w:t xml:space="preserve"> </w:t>
      </w:r>
      <w:r>
        <w:t>window, edit the fields as needed.</w:t>
      </w:r>
    </w:p>
    <w:p w14:paraId="46917F16" w14:textId="3F10B110" w:rsidR="00014172" w:rsidRDefault="00FC348D" w:rsidP="001879BA">
      <w:pPr>
        <w:pStyle w:val="BodyText"/>
        <w:jc w:val="center"/>
      </w:pPr>
      <w:r>
        <w:tab/>
      </w:r>
      <w:r w:rsidR="0002500A" w:rsidRPr="0002500A">
        <w:rPr>
          <w:noProof/>
        </w:rPr>
        <w:t xml:space="preserve"> </w:t>
      </w:r>
      <w:r w:rsidR="005869B4">
        <w:rPr>
          <w:noProof/>
        </w:rPr>
        <w:drawing>
          <wp:inline distT="0" distB="0" distL="0" distR="0" wp14:anchorId="0C6B626D" wp14:editId="77AA4232">
            <wp:extent cx="1862945" cy="2212522"/>
            <wp:effectExtent l="19050" t="19050" r="23495" b="16510"/>
            <wp:docPr id="219" name="Picture 21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 name="Picture 219" descr="Graphical user interface, application&#10;&#10;Description automatically generated"/>
                    <pic:cNvPicPr/>
                  </pic:nvPicPr>
                  <pic:blipFill>
                    <a:blip r:embed="rId88"/>
                    <a:stretch>
                      <a:fillRect/>
                    </a:stretch>
                  </pic:blipFill>
                  <pic:spPr>
                    <a:xfrm>
                      <a:off x="0" y="0"/>
                      <a:ext cx="1878103" cy="2230524"/>
                    </a:xfrm>
                    <a:prstGeom prst="rect">
                      <a:avLst/>
                    </a:prstGeom>
                    <a:ln w="19050">
                      <a:solidFill>
                        <a:srgbClr val="0070C0"/>
                      </a:solidFill>
                    </a:ln>
                  </pic:spPr>
                </pic:pic>
              </a:graphicData>
            </a:graphic>
          </wp:inline>
        </w:drawing>
      </w:r>
    </w:p>
    <w:p w14:paraId="56C54B9A" w14:textId="71291902" w:rsidR="00014172" w:rsidRPr="001879BA" w:rsidRDefault="00014172" w:rsidP="001879BA">
      <w:pPr>
        <w:pStyle w:val="FigureCaption0"/>
      </w:pPr>
      <w:bookmarkStart w:id="875" w:name="_Toc74052477"/>
      <w:bookmarkStart w:id="876" w:name="_Toc90643863"/>
      <w:bookmarkStart w:id="877" w:name="_Toc230163860"/>
      <w:r w:rsidRPr="001879B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w:t>
      </w:r>
      <w:r w:rsidR="00764635">
        <w:rPr>
          <w:noProof/>
        </w:rPr>
        <w:fldChar w:fldCharType="end"/>
      </w:r>
      <w:r w:rsidRPr="001879BA">
        <w:t xml:space="preserve">: </w:t>
      </w:r>
      <w:r w:rsidR="002B3E8D" w:rsidRPr="001879BA">
        <w:t>Edit Loan Dates W</w:t>
      </w:r>
      <w:r w:rsidR="00485B44" w:rsidRPr="001879BA">
        <w:t>indow</w:t>
      </w:r>
      <w:bookmarkEnd w:id="875"/>
      <w:bookmarkEnd w:id="876"/>
      <w:bookmarkEnd w:id="877"/>
    </w:p>
    <w:p w14:paraId="67F9380D" w14:textId="77777777" w:rsidR="00422546" w:rsidRPr="00422546" w:rsidRDefault="00422546" w:rsidP="006C3C3F">
      <w:pPr>
        <w:pStyle w:val="OrderedList"/>
        <w:numPr>
          <w:ilvl w:val="0"/>
          <w:numId w:val="133"/>
        </w:numPr>
        <w:jc w:val="both"/>
      </w:pPr>
      <w:r w:rsidRPr="00422546">
        <w:t xml:space="preserve">Click </w:t>
      </w:r>
      <w:r w:rsidRPr="001445BE">
        <w:rPr>
          <w:b/>
        </w:rPr>
        <w:t xml:space="preserve">Submit </w:t>
      </w:r>
      <w:r w:rsidRPr="00422546">
        <w:t xml:space="preserve">to save the changes. The changes will be displayed on the </w:t>
      </w:r>
      <w:r w:rsidRPr="001445BE">
        <w:rPr>
          <w:b/>
        </w:rPr>
        <w:t>Loan Details</w:t>
      </w:r>
      <w:r w:rsidRPr="00422546">
        <w:t xml:space="preserve"> screen. To exit the window without saving the changes select </w:t>
      </w:r>
      <w:r w:rsidRPr="001445BE">
        <w:rPr>
          <w:b/>
        </w:rPr>
        <w:t>Cancel.</w:t>
      </w:r>
    </w:p>
    <w:p w14:paraId="3840B915" w14:textId="3E2EBBCE" w:rsidR="00485B44" w:rsidRDefault="00DB1539" w:rsidP="00DD5EB0">
      <w:pPr>
        <w:pStyle w:val="Heading3"/>
        <w:ind w:left="1080" w:hanging="1080"/>
        <w:jc w:val="both"/>
      </w:pPr>
      <w:bookmarkStart w:id="878" w:name="_Toc313865071"/>
      <w:bookmarkStart w:id="879" w:name="_Toc314310197"/>
      <w:bookmarkStart w:id="880" w:name="_Toc314660670"/>
      <w:bookmarkStart w:id="881" w:name="_Toc315633805"/>
      <w:bookmarkStart w:id="882" w:name="_Toc11334606"/>
      <w:bookmarkStart w:id="883" w:name="_Toc74051823"/>
      <w:bookmarkStart w:id="884" w:name="_Toc90643208"/>
      <w:bookmarkStart w:id="885" w:name="_Toc230163099"/>
      <w:r w:rsidRPr="006C7316">
        <w:t>Edit</w:t>
      </w:r>
      <w:r>
        <w:t>ing</w:t>
      </w:r>
      <w:r w:rsidR="004F415C">
        <w:t xml:space="preserve"> Loan I</w:t>
      </w:r>
      <w:r w:rsidRPr="006C7316">
        <w:t>dentifiers</w:t>
      </w:r>
      <w:bookmarkEnd w:id="878"/>
      <w:bookmarkEnd w:id="879"/>
      <w:bookmarkEnd w:id="880"/>
      <w:bookmarkEnd w:id="881"/>
      <w:bookmarkEnd w:id="882"/>
      <w:bookmarkEnd w:id="883"/>
      <w:bookmarkEnd w:id="884"/>
      <w:bookmarkEnd w:id="885"/>
      <w:r w:rsidR="00CD0958">
        <w:fldChar w:fldCharType="begin"/>
      </w:r>
      <w:r w:rsidR="00CD0958">
        <w:instrText xml:space="preserve"> XE </w:instrText>
      </w:r>
      <w:r w:rsidR="00274A40">
        <w:instrText>“</w:instrText>
      </w:r>
      <w:r w:rsidR="00CD0958" w:rsidRPr="000D55C0">
        <w:instrText>Endorsed Edit Loan Identifiers</w:instrText>
      </w:r>
      <w:r w:rsidR="00274A40">
        <w:instrText>”</w:instrText>
      </w:r>
      <w:r w:rsidR="00CD0958">
        <w:instrText xml:space="preserve"> </w:instrText>
      </w:r>
      <w:r w:rsidR="00CD0958">
        <w:fldChar w:fldCharType="end"/>
      </w:r>
    </w:p>
    <w:p w14:paraId="46773C13" w14:textId="7495C585" w:rsidR="00485B44" w:rsidRDefault="00485B44" w:rsidP="001879BA">
      <w:pPr>
        <w:pStyle w:val="BodyText"/>
      </w:pPr>
      <w:r>
        <w:t xml:space="preserve">To edit </w:t>
      </w:r>
      <w:r w:rsidR="007B0406">
        <w:t xml:space="preserve">fields in </w:t>
      </w:r>
      <w:r>
        <w:t>Loan Identifiers section:</w:t>
      </w:r>
    </w:p>
    <w:p w14:paraId="67486D48" w14:textId="29EDA511" w:rsidR="00485B44" w:rsidRPr="00485B44" w:rsidRDefault="00485B44" w:rsidP="006C3C3F">
      <w:pPr>
        <w:pStyle w:val="OrderedList"/>
        <w:numPr>
          <w:ilvl w:val="0"/>
          <w:numId w:val="134"/>
        </w:numPr>
        <w:jc w:val="both"/>
      </w:pPr>
      <w:r w:rsidRPr="00485B44">
        <w:t xml:space="preserve">Click </w:t>
      </w:r>
      <w:r w:rsidRPr="007B0406">
        <w:rPr>
          <w:b/>
        </w:rPr>
        <w:t>Edit</w:t>
      </w:r>
      <w:r w:rsidRPr="00485B44">
        <w:t xml:space="preserve"> in the </w:t>
      </w:r>
      <w:r w:rsidRPr="007B0406">
        <w:rPr>
          <w:b/>
        </w:rPr>
        <w:t>Loan Identifiers</w:t>
      </w:r>
      <w:r w:rsidRPr="00485B44">
        <w:t xml:space="preserve"> section on the </w:t>
      </w:r>
      <w:r w:rsidRPr="007B0406">
        <w:rPr>
          <w:b/>
        </w:rPr>
        <w:t>Loan Details</w:t>
      </w:r>
      <w:r w:rsidRPr="00485B44">
        <w:t xml:space="preserve"> screen.</w:t>
      </w:r>
    </w:p>
    <w:p w14:paraId="55FD33D5" w14:textId="1ABC699D" w:rsidR="00485B44" w:rsidRPr="002B73E4" w:rsidRDefault="00485B44" w:rsidP="006C3C3F">
      <w:pPr>
        <w:pStyle w:val="OrderedList"/>
        <w:numPr>
          <w:ilvl w:val="0"/>
          <w:numId w:val="134"/>
        </w:numPr>
        <w:jc w:val="both"/>
      </w:pPr>
      <w:r>
        <w:t xml:space="preserve">On the </w:t>
      </w:r>
      <w:r w:rsidRPr="008A79A2">
        <w:t>Edit Loan Identifiers</w:t>
      </w:r>
      <w:r w:rsidRPr="006C7316">
        <w:t xml:space="preserve"> </w:t>
      </w:r>
      <w:r>
        <w:t xml:space="preserve">window, edit the fields as needed. </w:t>
      </w:r>
      <w:r w:rsidR="007B0406" w:rsidRPr="002B73E4">
        <w:t>Only authorized user roles with th</w:t>
      </w:r>
      <w:r w:rsidR="007B0406">
        <w:t>is</w:t>
      </w:r>
      <w:r w:rsidR="007B0406" w:rsidRPr="002B73E4">
        <w:t xml:space="preserve"> permission</w:t>
      </w:r>
      <w:r w:rsidR="007B0406">
        <w:t xml:space="preserve"> to edit </w:t>
      </w:r>
      <w:r w:rsidRPr="004701A2">
        <w:t>the</w:t>
      </w:r>
      <w:r w:rsidRPr="008A79A2">
        <w:t xml:space="preserve"> No Pay Order</w:t>
      </w:r>
      <w:r w:rsidR="007B0406">
        <w:t xml:space="preserve"> checkbox</w:t>
      </w:r>
      <w:r w:rsidRPr="002B73E4">
        <w:t xml:space="preserve"> will be able to edit this field.</w:t>
      </w:r>
    </w:p>
    <w:p w14:paraId="3ACDA4FF" w14:textId="4CC54DD1" w:rsidR="004C0CA0" w:rsidRDefault="0002500A" w:rsidP="00BE2D65">
      <w:pPr>
        <w:pStyle w:val="BodyText"/>
        <w:jc w:val="center"/>
        <w:rPr>
          <w:noProof/>
        </w:rPr>
      </w:pPr>
      <w:r w:rsidRPr="0002500A">
        <w:rPr>
          <w:noProof/>
        </w:rPr>
        <w:t xml:space="preserve"> </w:t>
      </w:r>
    </w:p>
    <w:p w14:paraId="244D5662" w14:textId="4CB78DE9" w:rsidR="00360C74" w:rsidRPr="00485B44" w:rsidRDefault="00360C74" w:rsidP="00BE2D65">
      <w:pPr>
        <w:pStyle w:val="BodyText"/>
        <w:jc w:val="center"/>
        <w:rPr>
          <w:rFonts w:cs="Calibri"/>
          <w:color w:val="000000"/>
        </w:rPr>
      </w:pPr>
      <w:r>
        <w:rPr>
          <w:noProof/>
        </w:rPr>
        <w:drawing>
          <wp:inline distT="0" distB="0" distL="0" distR="0" wp14:anchorId="38CC0A72" wp14:editId="5911F534">
            <wp:extent cx="2518012" cy="2518012"/>
            <wp:effectExtent l="19050" t="19050" r="15875" b="15875"/>
            <wp:docPr id="9147242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4724279" name=""/>
                    <pic:cNvPicPr/>
                  </pic:nvPicPr>
                  <pic:blipFill>
                    <a:blip r:embed="rId89"/>
                    <a:stretch>
                      <a:fillRect/>
                    </a:stretch>
                  </pic:blipFill>
                  <pic:spPr>
                    <a:xfrm>
                      <a:off x="0" y="0"/>
                      <a:ext cx="2536700" cy="2536700"/>
                    </a:xfrm>
                    <a:prstGeom prst="rect">
                      <a:avLst/>
                    </a:prstGeom>
                    <a:ln w="19050">
                      <a:solidFill>
                        <a:srgbClr val="0070C0"/>
                      </a:solidFill>
                    </a:ln>
                  </pic:spPr>
                </pic:pic>
              </a:graphicData>
            </a:graphic>
          </wp:inline>
        </w:drawing>
      </w:r>
    </w:p>
    <w:p w14:paraId="7E75B559" w14:textId="2B76BB9F" w:rsidR="00485B44" w:rsidRPr="001879BA" w:rsidRDefault="00485B44" w:rsidP="001879BA">
      <w:pPr>
        <w:pStyle w:val="FigureCaption0"/>
      </w:pPr>
      <w:bookmarkStart w:id="886" w:name="_Toc74052478"/>
      <w:bookmarkStart w:id="887" w:name="_Toc90643864"/>
      <w:bookmarkStart w:id="888" w:name="_Toc230163861"/>
      <w:r w:rsidRPr="001879B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rsidR="002B3E8D" w:rsidRPr="001879BA">
        <w:t>: Edit Loan Identifiers W</w:t>
      </w:r>
      <w:r w:rsidRPr="001879BA">
        <w:t>indow</w:t>
      </w:r>
      <w:bookmarkEnd w:id="886"/>
      <w:bookmarkEnd w:id="887"/>
      <w:bookmarkEnd w:id="888"/>
    </w:p>
    <w:p w14:paraId="12B62807" w14:textId="6D36B995" w:rsidR="00485B44" w:rsidRPr="00485B44" w:rsidRDefault="00485B44" w:rsidP="006C3C3F">
      <w:pPr>
        <w:pStyle w:val="OrderedList"/>
        <w:numPr>
          <w:ilvl w:val="0"/>
          <w:numId w:val="134"/>
        </w:numPr>
        <w:jc w:val="both"/>
      </w:pPr>
      <w:r w:rsidRPr="00485B44">
        <w:t xml:space="preserve">Click </w:t>
      </w:r>
      <w:r w:rsidR="007B0406" w:rsidRPr="00422546">
        <w:rPr>
          <w:b/>
        </w:rPr>
        <w:t xml:space="preserve">Submit </w:t>
      </w:r>
      <w:r w:rsidR="007B0406" w:rsidRPr="00422546">
        <w:t xml:space="preserve">to save the changes. The changes will be displayed on the </w:t>
      </w:r>
      <w:r w:rsidR="007B0406" w:rsidRPr="00422546">
        <w:rPr>
          <w:b/>
        </w:rPr>
        <w:t>Loan Details</w:t>
      </w:r>
      <w:r w:rsidR="007B0406" w:rsidRPr="00422546">
        <w:t xml:space="preserve"> screen. To exit the window without saving the changes select </w:t>
      </w:r>
      <w:r w:rsidR="007B0406" w:rsidRPr="00422546">
        <w:rPr>
          <w:b/>
        </w:rPr>
        <w:t>Cancel.</w:t>
      </w:r>
    </w:p>
    <w:p w14:paraId="449F7D4C" w14:textId="360FC6FC" w:rsidR="00A52132" w:rsidRDefault="00A52132" w:rsidP="00F874DE">
      <w:pPr>
        <w:pStyle w:val="Heading3"/>
        <w:ind w:left="1080" w:hanging="1080"/>
        <w:jc w:val="both"/>
      </w:pPr>
      <w:bookmarkStart w:id="889" w:name="_Toc313865073"/>
      <w:bookmarkStart w:id="890" w:name="_Toc314310198"/>
      <w:bookmarkStart w:id="891" w:name="_Toc314660671"/>
      <w:bookmarkStart w:id="892" w:name="_Toc315633806"/>
      <w:bookmarkStart w:id="893" w:name="_Toc11334607"/>
      <w:bookmarkStart w:id="894" w:name="_Toc74051824"/>
      <w:bookmarkStart w:id="895" w:name="_Toc90643209"/>
      <w:bookmarkStart w:id="896" w:name="_Toc230163100"/>
      <w:r>
        <w:t>Viewing A</w:t>
      </w:r>
      <w:r w:rsidRPr="006C7316">
        <w:t xml:space="preserve">udit </w:t>
      </w:r>
      <w:r>
        <w:t>I</w:t>
      </w:r>
      <w:r w:rsidRPr="006C7316">
        <w:t>nformation</w:t>
      </w:r>
      <w:bookmarkEnd w:id="889"/>
      <w:bookmarkEnd w:id="890"/>
      <w:bookmarkEnd w:id="891"/>
      <w:bookmarkEnd w:id="892"/>
      <w:bookmarkEnd w:id="893"/>
      <w:bookmarkEnd w:id="894"/>
      <w:bookmarkEnd w:id="895"/>
      <w:bookmarkEnd w:id="896"/>
    </w:p>
    <w:p w14:paraId="5BE72B02" w14:textId="77777777" w:rsidR="004F415C" w:rsidRPr="00AE1B5B" w:rsidRDefault="004F415C" w:rsidP="001879BA">
      <w:pPr>
        <w:pStyle w:val="BodyText"/>
      </w:pPr>
      <w:r w:rsidRPr="00AE1B5B">
        <w:t xml:space="preserve">The Audit Information section is displayed in the lower right corner of the Loan Details screen. This section displays the date and user that modified the fields within any of the data sections. </w:t>
      </w:r>
    </w:p>
    <w:p w14:paraId="4E69E483" w14:textId="77777777" w:rsidR="004F415C" w:rsidRDefault="004F415C" w:rsidP="001879BA">
      <w:pPr>
        <w:pStyle w:val="BodyText"/>
      </w:pPr>
      <w:r w:rsidRPr="006C7316">
        <w:t xml:space="preserve">To view details of the user </w:t>
      </w:r>
      <w:r>
        <w:t>that updated the information</w:t>
      </w:r>
      <w:r w:rsidRPr="006C7316">
        <w:t>:</w:t>
      </w:r>
    </w:p>
    <w:p w14:paraId="4F7047EF" w14:textId="77777777" w:rsidR="004F415C" w:rsidRDefault="004F415C" w:rsidP="006C3C3F">
      <w:pPr>
        <w:pStyle w:val="OrderedList"/>
        <w:numPr>
          <w:ilvl w:val="0"/>
          <w:numId w:val="135"/>
        </w:numPr>
        <w:jc w:val="both"/>
      </w:pPr>
      <w:r w:rsidRPr="00F11BEF">
        <w:t xml:space="preserve">Click </w:t>
      </w:r>
      <w:r w:rsidRPr="005F51A9">
        <w:t>Changed By</w:t>
      </w:r>
      <w:r>
        <w:t xml:space="preserve"> link</w:t>
      </w:r>
      <w:r w:rsidRPr="005F51A9">
        <w:t xml:space="preserve"> </w:t>
      </w:r>
      <w:r>
        <w:t xml:space="preserve">under the </w:t>
      </w:r>
      <w:r w:rsidRPr="005F51A9">
        <w:t>Audit Information</w:t>
      </w:r>
      <w:r>
        <w:t xml:space="preserve"> section</w:t>
      </w:r>
      <w:r w:rsidRPr="00F11BEF">
        <w:t xml:space="preserve">. </w:t>
      </w:r>
      <w:r w:rsidRPr="00D21051">
        <w:t xml:space="preserve"> </w:t>
      </w:r>
    </w:p>
    <w:p w14:paraId="7537C32C" w14:textId="04CCAD84" w:rsidR="004F415C" w:rsidRDefault="0002500A" w:rsidP="001879BA">
      <w:pPr>
        <w:pStyle w:val="BodyText"/>
        <w:jc w:val="center"/>
      </w:pPr>
      <w:r w:rsidRPr="0002500A">
        <w:rPr>
          <w:noProof/>
        </w:rPr>
        <w:t xml:space="preserve"> </w:t>
      </w:r>
      <w:r>
        <w:rPr>
          <w:noProof/>
        </w:rPr>
        <w:drawing>
          <wp:inline distT="0" distB="0" distL="0" distR="0" wp14:anchorId="40A2B14F" wp14:editId="64A8EF59">
            <wp:extent cx="2429094" cy="631371"/>
            <wp:effectExtent l="0" t="0" r="0" b="0"/>
            <wp:docPr id="1060" name="Picture 1060"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 name="Picture 1060" descr="Graphical user interface&#10;&#10;Description automatically generated with low confidence"/>
                    <pic:cNvPicPr/>
                  </pic:nvPicPr>
                  <pic:blipFill>
                    <a:blip r:embed="rId84"/>
                    <a:stretch>
                      <a:fillRect/>
                    </a:stretch>
                  </pic:blipFill>
                  <pic:spPr>
                    <a:xfrm>
                      <a:off x="0" y="0"/>
                      <a:ext cx="2495233" cy="648562"/>
                    </a:xfrm>
                    <a:prstGeom prst="rect">
                      <a:avLst/>
                    </a:prstGeom>
                  </pic:spPr>
                </pic:pic>
              </a:graphicData>
            </a:graphic>
          </wp:inline>
        </w:drawing>
      </w:r>
    </w:p>
    <w:p w14:paraId="77476478" w14:textId="6EDE7F4B" w:rsidR="004F415C" w:rsidRDefault="004F415C" w:rsidP="001879BA">
      <w:pPr>
        <w:pStyle w:val="FigureCaption0"/>
      </w:pPr>
      <w:bookmarkStart w:id="897" w:name="_Toc230163862"/>
      <w:bookmarkStart w:id="898" w:name="_Toc74052479"/>
      <w:bookmarkStart w:id="899" w:name="_Toc9064386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w:t>
      </w:r>
      <w:r w:rsidR="00764635">
        <w:rPr>
          <w:noProof/>
        </w:rPr>
        <w:fldChar w:fldCharType="end"/>
      </w:r>
      <w:r w:rsidR="006F7A6F">
        <w:t>: Audit Information S</w:t>
      </w:r>
      <w:r>
        <w:t>ection on Loan Details</w:t>
      </w:r>
      <w:bookmarkEnd w:id="897"/>
      <w:r>
        <w:t xml:space="preserve"> </w:t>
      </w:r>
      <w:bookmarkEnd w:id="898"/>
      <w:bookmarkEnd w:id="899"/>
    </w:p>
    <w:p w14:paraId="08E6489B" w14:textId="77777777" w:rsidR="004F415C" w:rsidRDefault="004F415C" w:rsidP="006C3C3F">
      <w:pPr>
        <w:pStyle w:val="OrderedList"/>
        <w:numPr>
          <w:ilvl w:val="0"/>
          <w:numId w:val="135"/>
        </w:numPr>
        <w:jc w:val="both"/>
      </w:pPr>
      <w:r w:rsidRPr="005A7735">
        <w:t xml:space="preserve">A </w:t>
      </w:r>
      <w:r w:rsidRPr="005F51A9">
        <w:t>User Information</w:t>
      </w:r>
      <w:r w:rsidRPr="00F11BEF">
        <w:t xml:space="preserve"> </w:t>
      </w:r>
      <w:r>
        <w:t>window</w:t>
      </w:r>
      <w:r w:rsidRPr="00F11BEF">
        <w:t xml:space="preserve"> </w:t>
      </w:r>
      <w:r>
        <w:t xml:space="preserve">is </w:t>
      </w:r>
      <w:r w:rsidRPr="00F11BEF">
        <w:t>display</w:t>
      </w:r>
      <w:r>
        <w:t xml:space="preserve">ed with the contact details of the user. Click </w:t>
      </w:r>
      <w:r w:rsidRPr="00347424">
        <w:rPr>
          <w:b/>
        </w:rPr>
        <w:t>OK</w:t>
      </w:r>
      <w:r>
        <w:t xml:space="preserve"> to exit the window.</w:t>
      </w:r>
    </w:p>
    <w:p w14:paraId="0661FA6B" w14:textId="3B2952C8" w:rsidR="004F415C" w:rsidRDefault="0002500A" w:rsidP="001879BA">
      <w:pPr>
        <w:pStyle w:val="BodyText"/>
        <w:jc w:val="center"/>
      </w:pPr>
      <w:r w:rsidRPr="0002500A">
        <w:rPr>
          <w:noProof/>
        </w:rPr>
        <w:t xml:space="preserve"> </w:t>
      </w:r>
      <w:r>
        <w:rPr>
          <w:noProof/>
        </w:rPr>
        <w:drawing>
          <wp:inline distT="0" distB="0" distL="0" distR="0" wp14:anchorId="4786D3F0" wp14:editId="213ECC6F">
            <wp:extent cx="1804436" cy="1182568"/>
            <wp:effectExtent l="0" t="0" r="5715" b="0"/>
            <wp:docPr id="1061" name="Picture 106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1061" descr="Graphical user interface, text, application, chat or text message&#10;&#10;Description automatically generated"/>
                    <pic:cNvPicPr/>
                  </pic:nvPicPr>
                  <pic:blipFill>
                    <a:blip r:embed="rId85"/>
                    <a:stretch>
                      <a:fillRect/>
                    </a:stretch>
                  </pic:blipFill>
                  <pic:spPr>
                    <a:xfrm>
                      <a:off x="0" y="0"/>
                      <a:ext cx="1814280" cy="1189020"/>
                    </a:xfrm>
                    <a:prstGeom prst="rect">
                      <a:avLst/>
                    </a:prstGeom>
                  </pic:spPr>
                </pic:pic>
              </a:graphicData>
            </a:graphic>
          </wp:inline>
        </w:drawing>
      </w:r>
    </w:p>
    <w:p w14:paraId="77D08102" w14:textId="18414DCF" w:rsidR="004F415C" w:rsidRPr="001879BA" w:rsidRDefault="004F415C" w:rsidP="001879BA">
      <w:pPr>
        <w:pStyle w:val="FigureCaption0"/>
      </w:pPr>
      <w:bookmarkStart w:id="900" w:name="_Toc230163863"/>
      <w:bookmarkStart w:id="901" w:name="_Toc74052480"/>
      <w:bookmarkStart w:id="902" w:name="_Toc90643866"/>
      <w:r w:rsidRPr="001879B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w:t>
      </w:r>
      <w:r w:rsidR="00764635">
        <w:rPr>
          <w:noProof/>
        </w:rPr>
        <w:fldChar w:fldCharType="end"/>
      </w:r>
      <w:r w:rsidRPr="001879BA">
        <w:t>: User Information</w:t>
      </w:r>
      <w:bookmarkEnd w:id="900"/>
      <w:r w:rsidRPr="001879BA">
        <w:t xml:space="preserve"> </w:t>
      </w:r>
      <w:bookmarkEnd w:id="901"/>
      <w:bookmarkEnd w:id="902"/>
    </w:p>
    <w:p w14:paraId="29CB6CF4" w14:textId="31B49571" w:rsidR="006C7316" w:rsidRPr="006C7316" w:rsidRDefault="006C7316" w:rsidP="00F874DE">
      <w:pPr>
        <w:pStyle w:val="Heading2"/>
        <w:jc w:val="both"/>
        <w:rPr>
          <w:rFonts w:eastAsia="Times New Roman"/>
        </w:rPr>
      </w:pPr>
      <w:bookmarkStart w:id="903" w:name="_Toc314660672"/>
      <w:bookmarkStart w:id="904" w:name="_Ref315098172"/>
      <w:bookmarkStart w:id="905" w:name="_Toc315633807"/>
      <w:bookmarkStart w:id="906" w:name="_Toc11334608"/>
      <w:bookmarkStart w:id="907" w:name="_Toc74051825"/>
      <w:bookmarkStart w:id="908" w:name="_Toc90643210"/>
      <w:bookmarkStart w:id="909" w:name="_Toc230163101"/>
      <w:r w:rsidRPr="006C7316">
        <w:rPr>
          <w:rFonts w:eastAsia="Times New Roman"/>
        </w:rPr>
        <w:t>Transactions</w:t>
      </w:r>
      <w:bookmarkEnd w:id="851"/>
      <w:bookmarkEnd w:id="903"/>
      <w:bookmarkEnd w:id="904"/>
      <w:bookmarkEnd w:id="905"/>
      <w:bookmarkEnd w:id="906"/>
      <w:bookmarkEnd w:id="907"/>
      <w:bookmarkEnd w:id="908"/>
      <w:bookmarkEnd w:id="909"/>
      <w:r w:rsidR="003E118F">
        <w:rPr>
          <w:rFonts w:eastAsia="Times New Roman"/>
        </w:rPr>
        <w:fldChar w:fldCharType="begin"/>
      </w:r>
      <w:r w:rsidR="003E118F">
        <w:instrText xml:space="preserve"> XE </w:instrText>
      </w:r>
      <w:r w:rsidR="00274A40">
        <w:instrText>“</w:instrText>
      </w:r>
      <w:r w:rsidR="00CD0958">
        <w:rPr>
          <w:rFonts w:eastAsia="Times New Roman"/>
        </w:rPr>
        <w:instrText>Endorsed Transactions Tab</w:instrText>
      </w:r>
      <w:r w:rsidR="00274A40">
        <w:instrText>”</w:instrText>
      </w:r>
      <w:r w:rsidR="003E118F">
        <w:instrText xml:space="preserve"> </w:instrText>
      </w:r>
      <w:r w:rsidR="003E118F">
        <w:rPr>
          <w:rFonts w:eastAsia="Times New Roman"/>
        </w:rPr>
        <w:fldChar w:fldCharType="end"/>
      </w:r>
      <w:r w:rsidRPr="006C7316">
        <w:rPr>
          <w:rFonts w:eastAsia="Times New Roman"/>
        </w:rPr>
        <w:t xml:space="preserve"> </w:t>
      </w:r>
      <w:bookmarkEnd w:id="852"/>
      <w:r w:rsidRPr="006C7316">
        <w:rPr>
          <w:rFonts w:eastAsia="Times New Roman"/>
        </w:rPr>
        <w:tab/>
      </w:r>
    </w:p>
    <w:p w14:paraId="7C1FA25B" w14:textId="49866975" w:rsidR="006C7316" w:rsidRPr="006C7316" w:rsidRDefault="009770AD" w:rsidP="001879BA">
      <w:pPr>
        <w:pStyle w:val="BodyText"/>
      </w:pPr>
      <w:r>
        <w:t>T</w:t>
      </w:r>
      <w:r w:rsidRPr="008775E2">
        <w:t xml:space="preserve">he Loan </w:t>
      </w:r>
      <w:r>
        <w:t>Transactions</w:t>
      </w:r>
      <w:r w:rsidRPr="008775E2">
        <w:t xml:space="preserve"> </w:t>
      </w:r>
      <w:r>
        <w:t xml:space="preserve">screen </w:t>
      </w:r>
      <w:r w:rsidRPr="008775E2">
        <w:t>is displayed</w:t>
      </w:r>
      <w:r>
        <w:t xml:space="preserve"> w</w:t>
      </w:r>
      <w:r w:rsidRPr="008775E2">
        <w:t xml:space="preserve">hen </w:t>
      </w:r>
      <w:r>
        <w:t>a user selects the Transactions</w:t>
      </w:r>
      <w:r w:rsidRPr="008775E2">
        <w:t xml:space="preserve"> </w:t>
      </w:r>
      <w:r>
        <w:t xml:space="preserve">tab from the menu options </w:t>
      </w:r>
      <w:r w:rsidRPr="00B32886">
        <w:t>on the left</w:t>
      </w:r>
      <w:r>
        <w:t xml:space="preserve"> side of the screen</w:t>
      </w:r>
      <w:r w:rsidRPr="008775E2">
        <w:t xml:space="preserve">. </w:t>
      </w:r>
      <w:r w:rsidR="009F7B70">
        <w:t>This screen</w:t>
      </w:r>
      <w:r w:rsidR="009F7B70" w:rsidRPr="00075735">
        <w:t xml:space="preserve"> </w:t>
      </w:r>
      <w:r w:rsidR="009F7B70">
        <w:t xml:space="preserve">allows authorized users (example: </w:t>
      </w:r>
      <w:r w:rsidR="004E2592">
        <w:t>lenders/servicers</w:t>
      </w:r>
      <w:r w:rsidR="009F7B70">
        <w:t>) to report</w:t>
      </w:r>
      <w:r w:rsidR="009F7B70" w:rsidRPr="006C7316">
        <w:t xml:space="preserve"> transaction</w:t>
      </w:r>
      <w:r w:rsidR="009F7B70">
        <w:t xml:space="preserve"> activitie</w:t>
      </w:r>
      <w:r w:rsidR="009F7B70" w:rsidRPr="006C7316">
        <w:t xml:space="preserve">s </w:t>
      </w:r>
      <w:r w:rsidR="009F7B70">
        <w:t>on a loan</w:t>
      </w:r>
      <w:r w:rsidR="009F7B70" w:rsidRPr="00075735">
        <w:t>.</w:t>
      </w:r>
      <w:r>
        <w:t xml:space="preserve"> </w:t>
      </w:r>
    </w:p>
    <w:p w14:paraId="64A47577" w14:textId="6E462000" w:rsidR="006C7316" w:rsidRPr="006C7316" w:rsidRDefault="006C7316" w:rsidP="001879BA">
      <w:pPr>
        <w:pStyle w:val="BodyText"/>
      </w:pPr>
      <w:r w:rsidRPr="006C7316">
        <w:t>The transactions tab has four sub-menu options:</w:t>
      </w:r>
    </w:p>
    <w:p w14:paraId="143B528A" w14:textId="61A8B791" w:rsidR="006C7316" w:rsidRPr="006C7316" w:rsidRDefault="006C7316" w:rsidP="00F874DE">
      <w:pPr>
        <w:pStyle w:val="UnorderedList"/>
        <w:jc w:val="both"/>
        <w:rPr>
          <w:noProof/>
        </w:rPr>
      </w:pPr>
      <w:r w:rsidRPr="006C7316">
        <w:rPr>
          <w:noProof/>
        </w:rPr>
        <w:t>Loan</w:t>
      </w:r>
      <w:r w:rsidR="002D3DBD">
        <w:rPr>
          <w:noProof/>
        </w:rPr>
        <w:t xml:space="preserve"> (Corp Advances, Disbursements, Monthly Accruals, Refunds, Repays, Termination, IMIP Adjustments, Write-off</w:t>
      </w:r>
      <w:r w:rsidR="00AB02B9">
        <w:rPr>
          <w:noProof/>
        </w:rPr>
        <w:t xml:space="preserve"> etc.</w:t>
      </w:r>
      <w:r w:rsidR="002D3DBD">
        <w:rPr>
          <w:noProof/>
        </w:rPr>
        <w:t>)</w:t>
      </w:r>
    </w:p>
    <w:p w14:paraId="42DA38B9" w14:textId="19473B06" w:rsidR="006C7316" w:rsidRPr="006C7316" w:rsidRDefault="006C7316" w:rsidP="00F874DE">
      <w:pPr>
        <w:pStyle w:val="UnorderedList"/>
        <w:jc w:val="both"/>
        <w:rPr>
          <w:noProof/>
        </w:rPr>
      </w:pPr>
      <w:r w:rsidRPr="006C7316">
        <w:rPr>
          <w:noProof/>
        </w:rPr>
        <w:t xml:space="preserve">Growth </w:t>
      </w:r>
      <w:r w:rsidR="002D3DBD">
        <w:rPr>
          <w:noProof/>
        </w:rPr>
        <w:t>(for example: Principal Limit and Line of Credit transactions</w:t>
      </w:r>
      <w:r w:rsidR="00AB02B9">
        <w:rPr>
          <w:noProof/>
        </w:rPr>
        <w:t xml:space="preserve"> etc.</w:t>
      </w:r>
      <w:r w:rsidR="002D3DBD">
        <w:rPr>
          <w:noProof/>
        </w:rPr>
        <w:t>)</w:t>
      </w:r>
    </w:p>
    <w:p w14:paraId="48BEDAB6" w14:textId="6B7958FA" w:rsidR="006C7316" w:rsidRPr="006C7316" w:rsidRDefault="006C7316" w:rsidP="00F874DE">
      <w:pPr>
        <w:pStyle w:val="UnorderedList"/>
        <w:jc w:val="both"/>
        <w:rPr>
          <w:noProof/>
        </w:rPr>
      </w:pPr>
      <w:r w:rsidRPr="006C7316">
        <w:rPr>
          <w:noProof/>
        </w:rPr>
        <w:t xml:space="preserve">Set </w:t>
      </w:r>
      <w:r w:rsidR="009F7B70">
        <w:rPr>
          <w:noProof/>
        </w:rPr>
        <w:t>A</w:t>
      </w:r>
      <w:r w:rsidRPr="006C7316">
        <w:rPr>
          <w:noProof/>
        </w:rPr>
        <w:t>sides</w:t>
      </w:r>
      <w:r w:rsidR="002D3DBD">
        <w:rPr>
          <w:noProof/>
        </w:rPr>
        <w:t xml:space="preserve"> (for example: 1</w:t>
      </w:r>
      <w:r w:rsidR="002D3DBD" w:rsidRPr="00AB02B9">
        <w:rPr>
          <w:noProof/>
          <w:vertAlign w:val="superscript"/>
        </w:rPr>
        <w:t>st</w:t>
      </w:r>
      <w:r w:rsidR="002D3DBD">
        <w:rPr>
          <w:noProof/>
        </w:rPr>
        <w:t xml:space="preserve"> Year Taxes and Insurance and Repair</w:t>
      </w:r>
      <w:r w:rsidR="00AB02B9">
        <w:rPr>
          <w:noProof/>
        </w:rPr>
        <w:t xml:space="preserve"> etc.</w:t>
      </w:r>
      <w:r w:rsidR="002D3DBD">
        <w:rPr>
          <w:noProof/>
        </w:rPr>
        <w:t>)</w:t>
      </w:r>
    </w:p>
    <w:p w14:paraId="5CD95939" w14:textId="15F29CE7" w:rsidR="006C7316" w:rsidRPr="006C7316" w:rsidRDefault="006C7316" w:rsidP="00F874DE">
      <w:pPr>
        <w:pStyle w:val="UnorderedList"/>
        <w:jc w:val="both"/>
        <w:rPr>
          <w:noProof/>
        </w:rPr>
      </w:pPr>
      <w:r w:rsidRPr="006C7316">
        <w:rPr>
          <w:noProof/>
        </w:rPr>
        <w:t>Claims</w:t>
      </w:r>
      <w:r w:rsidR="002D3DBD">
        <w:rPr>
          <w:noProof/>
        </w:rPr>
        <w:t xml:space="preserve"> (for example: Claim Type 21, Claim Type 22, Claim Type 23, Claim Type 24</w:t>
      </w:r>
      <w:r w:rsidR="00AB02B9">
        <w:rPr>
          <w:noProof/>
        </w:rPr>
        <w:t xml:space="preserve"> etc.</w:t>
      </w:r>
      <w:r w:rsidR="002D3DBD">
        <w:rPr>
          <w:noProof/>
        </w:rPr>
        <w:t>)</w:t>
      </w:r>
    </w:p>
    <w:p w14:paraId="1940C922" w14:textId="4FC3A300" w:rsidR="006C7316" w:rsidRDefault="009F7B70" w:rsidP="00037109">
      <w:pPr>
        <w:pStyle w:val="Heading3"/>
        <w:ind w:left="1080" w:hanging="1080"/>
        <w:jc w:val="both"/>
      </w:pPr>
      <w:bookmarkStart w:id="910" w:name="_Toc314660673"/>
      <w:bookmarkStart w:id="911" w:name="_Toc315633808"/>
      <w:bookmarkStart w:id="912" w:name="_Toc11334609"/>
      <w:bookmarkStart w:id="913" w:name="_Toc74051826"/>
      <w:bookmarkStart w:id="914" w:name="_Toc90643211"/>
      <w:bookmarkStart w:id="915" w:name="_Toc230163102"/>
      <w:r>
        <w:t xml:space="preserve">Transactions </w:t>
      </w:r>
      <w:r w:rsidR="00274A40">
        <w:t>–</w:t>
      </w:r>
      <w:r>
        <w:t xml:space="preserve"> </w:t>
      </w:r>
      <w:r w:rsidR="00FD177E">
        <w:t>L</w:t>
      </w:r>
      <w:r w:rsidR="006C7316" w:rsidRPr="006C7316">
        <w:t>oan</w:t>
      </w:r>
      <w:bookmarkEnd w:id="910"/>
      <w:bookmarkEnd w:id="911"/>
      <w:bookmarkEnd w:id="912"/>
      <w:bookmarkEnd w:id="913"/>
      <w:bookmarkEnd w:id="914"/>
      <w:bookmarkEnd w:id="915"/>
      <w:r w:rsidR="00CD0958">
        <w:fldChar w:fldCharType="begin"/>
      </w:r>
      <w:r w:rsidR="00CD0958">
        <w:instrText xml:space="preserve"> XE </w:instrText>
      </w:r>
      <w:r w:rsidR="00274A40">
        <w:instrText>“</w:instrText>
      </w:r>
      <w:r w:rsidR="00CD0958" w:rsidRPr="003C3A1E">
        <w:instrText>Endorsed Loan Transactions</w:instrText>
      </w:r>
      <w:r w:rsidR="00274A40">
        <w:instrText>”</w:instrText>
      </w:r>
      <w:r w:rsidR="00CD0958">
        <w:instrText xml:space="preserve"> </w:instrText>
      </w:r>
      <w:r w:rsidR="00CD0958">
        <w:fldChar w:fldCharType="end"/>
      </w:r>
    </w:p>
    <w:p w14:paraId="46206321" w14:textId="77777777" w:rsidR="00E9621C" w:rsidRPr="005A7735" w:rsidRDefault="00E9621C" w:rsidP="00E9621C">
      <w:pPr>
        <w:pStyle w:val="BodyText"/>
      </w:pPr>
      <w:r w:rsidRPr="00A97D5A">
        <w:t>This screen displays all the loan transactions associated with the loan.  This screen allows the user to perform the following functions:</w:t>
      </w:r>
    </w:p>
    <w:p w14:paraId="746502B7" w14:textId="4C3E764F" w:rsidR="009F7B70" w:rsidRPr="002B73E4" w:rsidRDefault="009F7B70" w:rsidP="00F874DE">
      <w:pPr>
        <w:pStyle w:val="UnorderedList"/>
        <w:jc w:val="both"/>
        <w:rPr>
          <w:noProof/>
        </w:rPr>
      </w:pPr>
      <w:r w:rsidRPr="005A7735">
        <w:rPr>
          <w:b/>
          <w:noProof/>
        </w:rPr>
        <w:t>Loan Transaction Filter:</w:t>
      </w:r>
      <w:r>
        <w:rPr>
          <w:noProof/>
        </w:rPr>
        <w:t xml:space="preserve"> </w:t>
      </w:r>
      <w:r w:rsidRPr="002B73E4">
        <w:rPr>
          <w:noProof/>
        </w:rPr>
        <w:t xml:space="preserve"> </w:t>
      </w:r>
      <w:r>
        <w:rPr>
          <w:noProof/>
        </w:rPr>
        <w:t>Enables</w:t>
      </w:r>
      <w:r w:rsidRPr="002B73E4">
        <w:rPr>
          <w:noProof/>
        </w:rPr>
        <w:t xml:space="preserve"> the user to filter and view specific transactions within a transaction category </w:t>
      </w:r>
    </w:p>
    <w:p w14:paraId="11821B24" w14:textId="134D931D" w:rsidR="009F7B70" w:rsidRPr="002B73E4" w:rsidRDefault="009F7B70" w:rsidP="00F874DE">
      <w:pPr>
        <w:pStyle w:val="UnorderedList"/>
        <w:jc w:val="both"/>
        <w:rPr>
          <w:noProof/>
        </w:rPr>
      </w:pPr>
      <w:r w:rsidRPr="005A7735">
        <w:rPr>
          <w:b/>
          <w:noProof/>
        </w:rPr>
        <w:t>New Transactions:</w:t>
      </w:r>
      <w:r w:rsidRPr="002B73E4">
        <w:rPr>
          <w:noProof/>
        </w:rPr>
        <w:t xml:space="preserve">  </w:t>
      </w:r>
      <w:r>
        <w:rPr>
          <w:noProof/>
        </w:rPr>
        <w:t>Enables</w:t>
      </w:r>
      <w:r w:rsidRPr="002B73E4">
        <w:rPr>
          <w:noProof/>
        </w:rPr>
        <w:t xml:space="preserve"> the authorized user to add transactions on the </w:t>
      </w:r>
      <w:r>
        <w:rPr>
          <w:noProof/>
        </w:rPr>
        <w:t>l</w:t>
      </w:r>
      <w:r w:rsidRPr="002B73E4">
        <w:rPr>
          <w:noProof/>
        </w:rPr>
        <w:t xml:space="preserve">oan </w:t>
      </w:r>
    </w:p>
    <w:p w14:paraId="4757EB00" w14:textId="470722FA" w:rsidR="009F7B70" w:rsidRPr="002B73E4" w:rsidRDefault="001703DA" w:rsidP="00F874DE">
      <w:pPr>
        <w:pStyle w:val="UnorderedList"/>
        <w:jc w:val="both"/>
        <w:rPr>
          <w:noProof/>
        </w:rPr>
      </w:pPr>
      <w:r>
        <w:rPr>
          <w:b/>
          <w:noProof/>
        </w:rPr>
        <w:t>IMIP</w:t>
      </w:r>
      <w:r w:rsidR="009F7B70" w:rsidRPr="005A7735">
        <w:rPr>
          <w:b/>
          <w:noProof/>
        </w:rPr>
        <w:t xml:space="preserve"> Adjustment:</w:t>
      </w:r>
      <w:r w:rsidR="009F7B70" w:rsidRPr="002B73E4">
        <w:rPr>
          <w:noProof/>
        </w:rPr>
        <w:t xml:space="preserve"> </w:t>
      </w:r>
      <w:r w:rsidR="009F7B70">
        <w:rPr>
          <w:noProof/>
        </w:rPr>
        <w:t>Enables an</w:t>
      </w:r>
      <w:r w:rsidR="009F7B70" w:rsidRPr="002B73E4">
        <w:rPr>
          <w:noProof/>
        </w:rPr>
        <w:t xml:space="preserve"> authorized user </w:t>
      </w:r>
      <w:r w:rsidR="00E46A5C">
        <w:rPr>
          <w:noProof/>
        </w:rPr>
        <w:t xml:space="preserve">to adjust the </w:t>
      </w:r>
      <w:r>
        <w:rPr>
          <w:noProof/>
        </w:rPr>
        <w:t>IMIP</w:t>
      </w:r>
      <w:r w:rsidR="00067193">
        <w:rPr>
          <w:noProof/>
        </w:rPr>
        <w:t xml:space="preserve"> amount between the Lender and Borrower.</w:t>
      </w:r>
    </w:p>
    <w:p w14:paraId="12DF3E50" w14:textId="13962DED" w:rsidR="009F7B70" w:rsidRDefault="009F7B70" w:rsidP="00F874DE">
      <w:pPr>
        <w:pStyle w:val="UnorderedList"/>
        <w:jc w:val="both"/>
        <w:rPr>
          <w:noProof/>
        </w:rPr>
      </w:pPr>
      <w:r w:rsidRPr="005A7735">
        <w:rPr>
          <w:b/>
          <w:noProof/>
        </w:rPr>
        <w:t>Write</w:t>
      </w:r>
      <w:r w:rsidR="00E54FE8">
        <w:rPr>
          <w:b/>
          <w:noProof/>
        </w:rPr>
        <w:t>-</w:t>
      </w:r>
      <w:r w:rsidR="00D524B5">
        <w:rPr>
          <w:b/>
          <w:noProof/>
        </w:rPr>
        <w:t>O</w:t>
      </w:r>
      <w:r w:rsidRPr="005A7735">
        <w:rPr>
          <w:b/>
          <w:noProof/>
        </w:rPr>
        <w:t>ff</w:t>
      </w:r>
      <w:r>
        <w:rPr>
          <w:b/>
          <w:noProof/>
        </w:rPr>
        <w:t>:</w:t>
      </w:r>
      <w:r w:rsidRPr="002B73E4">
        <w:rPr>
          <w:noProof/>
        </w:rPr>
        <w:t xml:space="preserve"> </w:t>
      </w:r>
      <w:r>
        <w:rPr>
          <w:noProof/>
        </w:rPr>
        <w:t>Enables</w:t>
      </w:r>
      <w:r w:rsidRPr="002B73E4">
        <w:rPr>
          <w:noProof/>
        </w:rPr>
        <w:t xml:space="preserve"> </w:t>
      </w:r>
      <w:r>
        <w:rPr>
          <w:noProof/>
        </w:rPr>
        <w:t>an</w:t>
      </w:r>
      <w:r w:rsidRPr="002B73E4">
        <w:rPr>
          <w:noProof/>
        </w:rPr>
        <w:t xml:space="preserve"> authorized user to perform  partial write</w:t>
      </w:r>
      <w:r w:rsidR="00E54FE8">
        <w:rPr>
          <w:noProof/>
        </w:rPr>
        <w:t>-</w:t>
      </w:r>
      <w:r w:rsidRPr="002B73E4">
        <w:rPr>
          <w:noProof/>
        </w:rPr>
        <w:t>off on the loan balance</w:t>
      </w:r>
    </w:p>
    <w:p w14:paraId="33A2948F" w14:textId="073082CE" w:rsidR="00176DDD" w:rsidRDefault="00176DDD" w:rsidP="00176DDD">
      <w:pPr>
        <w:pStyle w:val="UnorderedList"/>
        <w:rPr>
          <w:noProof/>
        </w:rPr>
      </w:pPr>
      <w:r w:rsidRPr="00176DDD">
        <w:rPr>
          <w:b/>
          <w:noProof/>
        </w:rPr>
        <w:t>Balance Adjustment:</w:t>
      </w:r>
      <w:r w:rsidRPr="00176DDD">
        <w:rPr>
          <w:noProof/>
        </w:rPr>
        <w:t xml:space="preserve"> Allows the authorized user to adjust the loan balance</w:t>
      </w:r>
    </w:p>
    <w:p w14:paraId="7B4F228C" w14:textId="3A65CC75" w:rsidR="009F2CFC" w:rsidRDefault="00763C3A" w:rsidP="001879BA">
      <w:pPr>
        <w:pStyle w:val="BodyText"/>
        <w:jc w:val="center"/>
        <w:rPr>
          <w:rStyle w:val="CommentReference"/>
          <w:rFonts w:ascii="Times New Roman" w:eastAsia="Calibri" w:hAnsi="Times New Roman"/>
          <w:bCs w:val="0"/>
          <w:lang w:bidi="ar-SA"/>
        </w:rPr>
      </w:pPr>
      <w:r w:rsidRPr="00763C3A">
        <w:rPr>
          <w:noProof/>
        </w:rPr>
        <w:t xml:space="preserve"> </w:t>
      </w:r>
    </w:p>
    <w:p w14:paraId="6570E6A1" w14:textId="7D63003D" w:rsidR="00F52AB3" w:rsidRDefault="00CE55FF" w:rsidP="001879BA">
      <w:pPr>
        <w:pStyle w:val="BodyText"/>
        <w:jc w:val="center"/>
      </w:pPr>
      <w:r>
        <w:rPr>
          <w:noProof/>
        </w:rPr>
        <w:drawing>
          <wp:inline distT="0" distB="0" distL="0" distR="0" wp14:anchorId="5A0D2E54" wp14:editId="425E0740">
            <wp:extent cx="5943600" cy="1946275"/>
            <wp:effectExtent l="19050" t="19050" r="19050" b="15875"/>
            <wp:docPr id="18306439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0643933" name=""/>
                    <pic:cNvPicPr/>
                  </pic:nvPicPr>
                  <pic:blipFill>
                    <a:blip r:embed="rId90"/>
                    <a:stretch>
                      <a:fillRect/>
                    </a:stretch>
                  </pic:blipFill>
                  <pic:spPr>
                    <a:xfrm>
                      <a:off x="0" y="0"/>
                      <a:ext cx="5943600" cy="1946275"/>
                    </a:xfrm>
                    <a:prstGeom prst="rect">
                      <a:avLst/>
                    </a:prstGeom>
                    <a:ln w="19050">
                      <a:solidFill>
                        <a:schemeClr val="accent1"/>
                      </a:solidFill>
                    </a:ln>
                  </pic:spPr>
                </pic:pic>
              </a:graphicData>
            </a:graphic>
          </wp:inline>
        </w:drawing>
      </w:r>
    </w:p>
    <w:p w14:paraId="374CA10E" w14:textId="610695A6" w:rsidR="00DD70EF" w:rsidRDefault="00DD70EF" w:rsidP="001879BA">
      <w:pPr>
        <w:pStyle w:val="FigureCaption0"/>
      </w:pPr>
      <w:bookmarkStart w:id="916" w:name="_Toc74052481"/>
      <w:bookmarkStart w:id="917" w:name="_Toc90643867"/>
      <w:bookmarkStart w:id="918" w:name="_Toc23016386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w:t>
      </w:r>
      <w:r w:rsidR="00764635">
        <w:rPr>
          <w:noProof/>
        </w:rPr>
        <w:fldChar w:fldCharType="end"/>
      </w:r>
      <w:r w:rsidR="00476F19">
        <w:rPr>
          <w:noProof/>
        </w:rPr>
        <w:t>:</w:t>
      </w:r>
      <w:r w:rsidR="004F415C">
        <w:rPr>
          <w:noProof/>
        </w:rPr>
        <w:t xml:space="preserve"> Transactions</w:t>
      </w:r>
      <w:bookmarkEnd w:id="916"/>
      <w:bookmarkEnd w:id="917"/>
      <w:bookmarkEnd w:id="918"/>
    </w:p>
    <w:p w14:paraId="3BA0B7F7" w14:textId="2629DD61" w:rsidR="006C7316" w:rsidRPr="002A4C74" w:rsidRDefault="00A50B92" w:rsidP="00863D8C">
      <w:pPr>
        <w:pStyle w:val="Heading4"/>
      </w:pPr>
      <w:bookmarkStart w:id="919" w:name="_Toc313865076"/>
      <w:bookmarkStart w:id="920" w:name="_Toc314660674"/>
      <w:bookmarkStart w:id="921" w:name="_Toc11334610"/>
      <w:bookmarkStart w:id="922" w:name="_Toc74051827"/>
      <w:bookmarkStart w:id="923" w:name="_Toc90643212"/>
      <w:bookmarkStart w:id="924" w:name="_Toc230163103"/>
      <w:r w:rsidRPr="002A4C74">
        <w:t xml:space="preserve">Transactions </w:t>
      </w:r>
      <w:r w:rsidR="00274A40">
        <w:t>–</w:t>
      </w:r>
      <w:r w:rsidRPr="002A4C74">
        <w:t xml:space="preserve"> Loan Filter C</w:t>
      </w:r>
      <w:r w:rsidR="006C7316" w:rsidRPr="002A4C74">
        <w:t>ategories</w:t>
      </w:r>
      <w:bookmarkEnd w:id="919"/>
      <w:bookmarkEnd w:id="920"/>
      <w:bookmarkEnd w:id="921"/>
      <w:bookmarkEnd w:id="922"/>
      <w:bookmarkEnd w:id="923"/>
      <w:bookmarkEnd w:id="924"/>
    </w:p>
    <w:p w14:paraId="051A32D3" w14:textId="3D909146" w:rsidR="00A50B92" w:rsidRPr="006C7316" w:rsidRDefault="006C7316" w:rsidP="001879BA">
      <w:pPr>
        <w:pStyle w:val="BodyText"/>
      </w:pPr>
      <w:r w:rsidRPr="006C7316">
        <w:t>The Loan Transaction Filter</w:t>
      </w:r>
      <w:r w:rsidRPr="006C7316">
        <w:rPr>
          <w:b/>
        </w:rPr>
        <w:t xml:space="preserve"> </w:t>
      </w:r>
      <w:r w:rsidRPr="006C7316">
        <w:t>section of the</w:t>
      </w:r>
      <w:r w:rsidRPr="006C7316">
        <w:rPr>
          <w:b/>
        </w:rPr>
        <w:t xml:space="preserve"> </w:t>
      </w:r>
      <w:r w:rsidRPr="009C30E0">
        <w:t>Transaction</w:t>
      </w:r>
      <w:r w:rsidR="00A50B92">
        <w:t xml:space="preserve">s </w:t>
      </w:r>
      <w:r w:rsidR="00274A40">
        <w:t>–</w:t>
      </w:r>
      <w:r w:rsidRPr="009C30E0">
        <w:t xml:space="preserve"> Loan</w:t>
      </w:r>
      <w:r w:rsidRPr="006C7316">
        <w:rPr>
          <w:b/>
        </w:rPr>
        <w:t xml:space="preserve"> </w:t>
      </w:r>
      <w:r w:rsidRPr="006C7316">
        <w:t xml:space="preserve">screen </w:t>
      </w:r>
      <w:r w:rsidR="00A50B92">
        <w:t>allows authorized</w:t>
      </w:r>
      <w:r w:rsidRPr="006C7316">
        <w:t xml:space="preserve"> </w:t>
      </w:r>
      <w:r w:rsidR="001D76E0">
        <w:rPr>
          <w:rFonts w:cs="Calibri"/>
          <w:color w:val="000000"/>
        </w:rPr>
        <w:t>users</w:t>
      </w:r>
      <w:r w:rsidRPr="006C7316">
        <w:rPr>
          <w:rFonts w:cs="Calibri"/>
          <w:color w:val="000000"/>
        </w:rPr>
        <w:t xml:space="preserve"> to apply filters and view selected transactions within </w:t>
      </w:r>
      <w:r w:rsidR="00A50B92">
        <w:rPr>
          <w:rFonts w:cs="Calibri"/>
          <w:color w:val="000000"/>
        </w:rPr>
        <w:t xml:space="preserve">the </w:t>
      </w:r>
      <w:r w:rsidRPr="006C7316">
        <w:rPr>
          <w:rFonts w:cs="Calibri"/>
          <w:color w:val="000000"/>
        </w:rPr>
        <w:t>selected transaction category</w:t>
      </w:r>
      <w:r w:rsidRPr="006C7316">
        <w:t>.</w:t>
      </w:r>
      <w:r w:rsidR="00A50B92">
        <w:t xml:space="preserve"> The transactions can be filtered by the following c</w:t>
      </w:r>
      <w:r w:rsidR="00A50B92" w:rsidRPr="006C7316">
        <w:t>ategories:</w:t>
      </w:r>
    </w:p>
    <w:p w14:paraId="591C8CC3" w14:textId="1E54C373" w:rsidR="00A50B92" w:rsidRPr="006C7316" w:rsidRDefault="00A50B92" w:rsidP="00F874DE">
      <w:pPr>
        <w:pStyle w:val="UnorderedList"/>
        <w:jc w:val="both"/>
      </w:pPr>
      <w:r w:rsidRPr="006C7316">
        <w:t xml:space="preserve">Corporate </w:t>
      </w:r>
      <w:r>
        <w:t>a</w:t>
      </w:r>
      <w:r w:rsidRPr="006C7316">
        <w:t>dvances</w:t>
      </w:r>
      <w:r w:rsidR="00BC271F">
        <w:t xml:space="preserve"> (multiple sections)</w:t>
      </w:r>
    </w:p>
    <w:p w14:paraId="3750F2F3" w14:textId="48D3972A" w:rsidR="00A50B92" w:rsidRPr="006C7316" w:rsidRDefault="00A50B92" w:rsidP="00F874DE">
      <w:pPr>
        <w:pStyle w:val="UnorderedList"/>
        <w:jc w:val="both"/>
      </w:pPr>
      <w:r w:rsidRPr="006C7316">
        <w:t>Disbursements</w:t>
      </w:r>
      <w:r w:rsidR="00BC271F">
        <w:t xml:space="preserve"> (multiple sections)</w:t>
      </w:r>
    </w:p>
    <w:p w14:paraId="37853383" w14:textId="77777777" w:rsidR="00A50B92" w:rsidRPr="006C7316" w:rsidRDefault="00A50B92" w:rsidP="00F874DE">
      <w:pPr>
        <w:pStyle w:val="UnorderedList"/>
        <w:jc w:val="both"/>
      </w:pPr>
      <w:r w:rsidRPr="006C7316">
        <w:t>Fees</w:t>
      </w:r>
    </w:p>
    <w:p w14:paraId="0C15FD43" w14:textId="0792DADD" w:rsidR="00A50B92" w:rsidRPr="006C7316" w:rsidRDefault="00BC271F" w:rsidP="00F874DE">
      <w:pPr>
        <w:pStyle w:val="UnorderedList"/>
        <w:jc w:val="both"/>
      </w:pPr>
      <w:r>
        <w:t xml:space="preserve">HUD-1 </w:t>
      </w:r>
      <w:r w:rsidR="00A50B92" w:rsidRPr="006C7316">
        <w:t xml:space="preserve">Closing </w:t>
      </w:r>
      <w:r w:rsidR="00A50B92">
        <w:t>c</w:t>
      </w:r>
      <w:r w:rsidR="00A50B92" w:rsidRPr="006C7316">
        <w:t>osts</w:t>
      </w:r>
    </w:p>
    <w:p w14:paraId="42A1B08E" w14:textId="77777777" w:rsidR="00A50B92" w:rsidRPr="006C7316" w:rsidRDefault="00A50B92" w:rsidP="00F874DE">
      <w:pPr>
        <w:pStyle w:val="UnorderedList"/>
        <w:jc w:val="both"/>
      </w:pPr>
      <w:r w:rsidRPr="006C7316">
        <w:t xml:space="preserve">Loan </w:t>
      </w:r>
      <w:r>
        <w:t>s</w:t>
      </w:r>
      <w:r w:rsidRPr="006C7316">
        <w:t>etup – loan balance</w:t>
      </w:r>
    </w:p>
    <w:p w14:paraId="4FFF20C9" w14:textId="77777777" w:rsidR="00A50B92" w:rsidRDefault="00A50B92" w:rsidP="00F874DE">
      <w:pPr>
        <w:pStyle w:val="UnorderedList"/>
        <w:jc w:val="both"/>
      </w:pPr>
      <w:r w:rsidRPr="006C7316">
        <w:t xml:space="preserve">Monthly </w:t>
      </w:r>
      <w:r>
        <w:t>a</w:t>
      </w:r>
      <w:r w:rsidRPr="006C7316">
        <w:t>ccruals</w:t>
      </w:r>
    </w:p>
    <w:p w14:paraId="3CA01F83" w14:textId="6FFD5967" w:rsidR="00BC271F" w:rsidRPr="006C7316" w:rsidRDefault="00BC271F" w:rsidP="00F874DE">
      <w:pPr>
        <w:pStyle w:val="UnorderedList"/>
        <w:jc w:val="both"/>
      </w:pPr>
      <w:r>
        <w:t>Partial Repay - LESA</w:t>
      </w:r>
    </w:p>
    <w:p w14:paraId="099999C3" w14:textId="63A3CBAE" w:rsidR="00A50B92" w:rsidRPr="006C7316" w:rsidRDefault="00A50B92" w:rsidP="00F874DE">
      <w:pPr>
        <w:pStyle w:val="UnorderedList"/>
        <w:jc w:val="both"/>
      </w:pPr>
      <w:r w:rsidRPr="006C7316">
        <w:t>Refunds</w:t>
      </w:r>
      <w:r w:rsidR="00BC271F">
        <w:t>/Payments</w:t>
      </w:r>
    </w:p>
    <w:p w14:paraId="64AC800A" w14:textId="46BBDBDA" w:rsidR="00A50B92" w:rsidRPr="006C7316" w:rsidRDefault="00BC271F" w:rsidP="00F874DE">
      <w:pPr>
        <w:pStyle w:val="UnorderedList"/>
        <w:jc w:val="both"/>
      </w:pPr>
      <w:r w:rsidRPr="006C7316">
        <w:t>Repay</w:t>
      </w:r>
      <w:r>
        <w:t>s</w:t>
      </w:r>
    </w:p>
    <w:p w14:paraId="48B8F44C" w14:textId="2FEE1C21" w:rsidR="00A50B92" w:rsidRDefault="00A50B92" w:rsidP="00F874DE">
      <w:pPr>
        <w:pStyle w:val="UnorderedList"/>
        <w:jc w:val="both"/>
      </w:pPr>
      <w:r w:rsidRPr="006C7316">
        <w:t>Terminat</w:t>
      </w:r>
      <w:r w:rsidR="00BC271F">
        <w:t>e</w:t>
      </w:r>
    </w:p>
    <w:p w14:paraId="6B95F5F6" w14:textId="3B1E2F41" w:rsidR="005F7B21" w:rsidRDefault="005F7B21" w:rsidP="00F874DE">
      <w:pPr>
        <w:pStyle w:val="UnorderedList"/>
        <w:jc w:val="both"/>
      </w:pPr>
      <w:r>
        <w:t>Write</w:t>
      </w:r>
      <w:r w:rsidR="00A61BD0">
        <w:t>-O</w:t>
      </w:r>
      <w:r>
        <w:t>ffs</w:t>
      </w:r>
    </w:p>
    <w:p w14:paraId="6F63736E" w14:textId="77777777" w:rsidR="00CE55FF" w:rsidRPr="006C7316" w:rsidRDefault="00CE55FF" w:rsidP="00CE55FF">
      <w:pPr>
        <w:pStyle w:val="BodyText"/>
      </w:pPr>
      <w:r w:rsidRPr="006C7316">
        <w:t>To filter the transactions by transaction category:</w:t>
      </w:r>
    </w:p>
    <w:p w14:paraId="55503693" w14:textId="77777777" w:rsidR="00CE55FF" w:rsidRPr="006C7316" w:rsidRDefault="00CE55FF" w:rsidP="006C3C3F">
      <w:pPr>
        <w:pStyle w:val="OrderedList"/>
        <w:numPr>
          <w:ilvl w:val="0"/>
          <w:numId w:val="136"/>
        </w:numPr>
        <w:jc w:val="both"/>
        <w:rPr>
          <w:noProof/>
        </w:rPr>
      </w:pPr>
      <w:r w:rsidRPr="006C7316">
        <w:rPr>
          <w:noProof/>
        </w:rPr>
        <w:t xml:space="preserve">Select the </w:t>
      </w:r>
      <w:r w:rsidRPr="00F14646">
        <w:rPr>
          <w:b/>
          <w:noProof/>
        </w:rPr>
        <w:t>Transaction Category</w:t>
      </w:r>
      <w:r w:rsidRPr="006C7316">
        <w:rPr>
          <w:noProof/>
        </w:rPr>
        <w:t xml:space="preserve"> from the </w:t>
      </w:r>
      <w:r>
        <w:rPr>
          <w:noProof/>
        </w:rPr>
        <w:t>dropdown.</w:t>
      </w:r>
    </w:p>
    <w:p w14:paraId="014A89BC" w14:textId="77777777" w:rsidR="00CE55FF" w:rsidRPr="006C7316" w:rsidRDefault="00CE55FF" w:rsidP="006C3C3F">
      <w:pPr>
        <w:pStyle w:val="OrderedList"/>
        <w:numPr>
          <w:ilvl w:val="0"/>
          <w:numId w:val="136"/>
        </w:numPr>
        <w:jc w:val="both"/>
        <w:rPr>
          <w:noProof/>
        </w:rPr>
      </w:pPr>
      <w:r w:rsidRPr="006C7316">
        <w:rPr>
          <w:noProof/>
        </w:rPr>
        <w:t xml:space="preserve">Select the </w:t>
      </w:r>
      <w:r w:rsidRPr="006F2941">
        <w:rPr>
          <w:b/>
          <w:bCs/>
          <w:noProof/>
        </w:rPr>
        <w:t>Transaction Type</w:t>
      </w:r>
      <w:r w:rsidRPr="006C7316">
        <w:rPr>
          <w:noProof/>
        </w:rPr>
        <w:t xml:space="preserve"> from the </w:t>
      </w:r>
      <w:r>
        <w:rPr>
          <w:noProof/>
        </w:rPr>
        <w:t>dropdown</w:t>
      </w:r>
      <w:r w:rsidRPr="006C7316">
        <w:rPr>
          <w:noProof/>
        </w:rPr>
        <w:t xml:space="preserve"> (if needed)</w:t>
      </w:r>
      <w:r>
        <w:rPr>
          <w:noProof/>
        </w:rPr>
        <w:t>.</w:t>
      </w:r>
    </w:p>
    <w:p w14:paraId="2392AD17" w14:textId="77777777" w:rsidR="00CE55FF" w:rsidRPr="006C7316" w:rsidRDefault="00CE55FF" w:rsidP="006C3C3F">
      <w:pPr>
        <w:pStyle w:val="OrderedList"/>
        <w:numPr>
          <w:ilvl w:val="0"/>
          <w:numId w:val="136"/>
        </w:numPr>
        <w:jc w:val="both"/>
        <w:rPr>
          <w:noProof/>
        </w:rPr>
      </w:pPr>
      <w:r>
        <w:rPr>
          <w:noProof/>
        </w:rPr>
        <w:t xml:space="preserve">Click </w:t>
      </w:r>
      <w:r w:rsidRPr="006F2941">
        <w:rPr>
          <w:b/>
          <w:bCs/>
          <w:noProof/>
        </w:rPr>
        <w:t>Filter</w:t>
      </w:r>
      <w:r>
        <w:rPr>
          <w:noProof/>
        </w:rPr>
        <w:t xml:space="preserve"> </w:t>
      </w:r>
      <w:r w:rsidRPr="006C7316">
        <w:rPr>
          <w:noProof/>
        </w:rPr>
        <w:t xml:space="preserve">to view the filtered transactions under the </w:t>
      </w:r>
      <w:r w:rsidRPr="00BD4591">
        <w:rPr>
          <w:noProof/>
        </w:rPr>
        <w:t>Loan Transactions Results</w:t>
      </w:r>
      <w:r w:rsidRPr="006C7316">
        <w:rPr>
          <w:noProof/>
        </w:rPr>
        <w:t xml:space="preserve"> section.</w:t>
      </w:r>
      <w:r>
        <w:rPr>
          <w:noProof/>
        </w:rPr>
        <w:t xml:space="preserve"> No results are displayed if no transactions match the filter criteria entered by the user.</w:t>
      </w:r>
    </w:p>
    <w:p w14:paraId="4D07233F" w14:textId="77777777" w:rsidR="00CE55FF" w:rsidRPr="00BD4591" w:rsidRDefault="00CE55FF" w:rsidP="006C3C3F">
      <w:pPr>
        <w:pStyle w:val="OrderedList"/>
        <w:numPr>
          <w:ilvl w:val="0"/>
          <w:numId w:val="136"/>
        </w:numPr>
        <w:jc w:val="both"/>
        <w:rPr>
          <w:noProof/>
        </w:rPr>
      </w:pPr>
      <w:r>
        <w:rPr>
          <w:noProof/>
        </w:rPr>
        <w:t>Click</w:t>
      </w:r>
      <w:r w:rsidRPr="006C7316">
        <w:rPr>
          <w:noProof/>
        </w:rPr>
        <w:t xml:space="preserve"> </w:t>
      </w:r>
      <w:r w:rsidRPr="006F2941">
        <w:rPr>
          <w:b/>
          <w:bCs/>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25E00FB4" w14:textId="5CB9E0F9" w:rsidR="00CE55FF" w:rsidRDefault="00CE55FF" w:rsidP="00CE55FF">
      <w:pPr>
        <w:pStyle w:val="BodyText"/>
        <w:jc w:val="center"/>
      </w:pPr>
    </w:p>
    <w:p w14:paraId="1FC72616" w14:textId="77777777" w:rsidR="00CE55FF" w:rsidRDefault="00CE55FF" w:rsidP="00CE55FF">
      <w:pPr>
        <w:pStyle w:val="BodyText"/>
        <w:jc w:val="center"/>
      </w:pPr>
      <w:r>
        <w:rPr>
          <w:noProof/>
        </w:rPr>
        <w:drawing>
          <wp:inline distT="0" distB="0" distL="0" distR="0" wp14:anchorId="109D7892" wp14:editId="04272EC4">
            <wp:extent cx="5943600" cy="1047115"/>
            <wp:effectExtent l="19050" t="19050" r="19050" b="19685"/>
            <wp:docPr id="6270170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701706" name="Picture 1" descr="A screenshot of a computer&#10;&#10;AI-generated content may be incorrect."/>
                    <pic:cNvPicPr/>
                  </pic:nvPicPr>
                  <pic:blipFill>
                    <a:blip r:embed="rId91"/>
                    <a:stretch>
                      <a:fillRect/>
                    </a:stretch>
                  </pic:blipFill>
                  <pic:spPr>
                    <a:xfrm>
                      <a:off x="0" y="0"/>
                      <a:ext cx="5943600" cy="1047115"/>
                    </a:xfrm>
                    <a:prstGeom prst="rect">
                      <a:avLst/>
                    </a:prstGeom>
                    <a:ln w="19050">
                      <a:solidFill>
                        <a:srgbClr val="0070C0"/>
                      </a:solidFill>
                    </a:ln>
                  </pic:spPr>
                </pic:pic>
              </a:graphicData>
            </a:graphic>
          </wp:inline>
        </w:drawing>
      </w:r>
    </w:p>
    <w:p w14:paraId="360CEE96" w14:textId="02901EFA" w:rsidR="00CE55FF" w:rsidRDefault="00CE55FF" w:rsidP="00CE55FF">
      <w:pPr>
        <w:pStyle w:val="FigureCaption0"/>
        <w:rPr>
          <w:noProof/>
        </w:rPr>
      </w:pPr>
      <w:bookmarkStart w:id="925" w:name="_Toc74052482"/>
      <w:bookmarkStart w:id="926" w:name="_Toc90643868"/>
      <w:bookmarkStart w:id="927" w:name="_Toc230163865"/>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w:t>
      </w:r>
      <w:r>
        <w:rPr>
          <w:noProof/>
        </w:rPr>
        <w:fldChar w:fldCharType="end"/>
      </w:r>
      <w:r>
        <w:rPr>
          <w:noProof/>
        </w:rPr>
        <w:t>: Loan Transactions Filter and Results Section</w:t>
      </w:r>
      <w:bookmarkEnd w:id="925"/>
      <w:bookmarkEnd w:id="926"/>
      <w:bookmarkEnd w:id="927"/>
    </w:p>
    <w:p w14:paraId="5F664F0F" w14:textId="77777777" w:rsidR="00CE55FF" w:rsidRPr="006C7316" w:rsidRDefault="00CE55FF" w:rsidP="00CE55FF">
      <w:pPr>
        <w:pStyle w:val="UnorderedList"/>
        <w:numPr>
          <w:ilvl w:val="0"/>
          <w:numId w:val="0"/>
        </w:numPr>
        <w:ind w:left="360" w:hanging="360"/>
        <w:jc w:val="both"/>
      </w:pPr>
    </w:p>
    <w:p w14:paraId="3B9B015C" w14:textId="6D36883E" w:rsidR="00A50B92" w:rsidRDefault="00A50B92" w:rsidP="001879BA">
      <w:pPr>
        <w:pStyle w:val="BodyText"/>
      </w:pPr>
      <w:r>
        <w:t xml:space="preserve">The table below provides the list of data fields and descriptions displayed </w:t>
      </w:r>
      <w:r w:rsidR="00E07128">
        <w:t xml:space="preserve">Loan </w:t>
      </w:r>
      <w:r>
        <w:t>Transaction</w:t>
      </w:r>
      <w:r w:rsidR="00E07128">
        <w:t xml:space="preserve"> Results</w:t>
      </w:r>
    </w:p>
    <w:tbl>
      <w:tblPr>
        <w:tblStyle w:val="TableGrid"/>
        <w:tblW w:w="0" w:type="auto"/>
        <w:tblInd w:w="108" w:type="dxa"/>
        <w:tblLook w:val="04A0" w:firstRow="1" w:lastRow="0" w:firstColumn="1" w:lastColumn="0" w:noHBand="0" w:noVBand="1"/>
      </w:tblPr>
      <w:tblGrid>
        <w:gridCol w:w="2500"/>
        <w:gridCol w:w="6742"/>
      </w:tblGrid>
      <w:tr w:rsidR="00A50B92" w:rsidRPr="008816D7" w14:paraId="42DF3204" w14:textId="77777777" w:rsidTr="002D3066">
        <w:trPr>
          <w:cantSplit/>
          <w:tblHeader/>
        </w:trPr>
        <w:tc>
          <w:tcPr>
            <w:tcW w:w="2500" w:type="dxa"/>
            <w:shd w:val="clear" w:color="auto" w:fill="B8CCE4" w:themeFill="accent1" w:themeFillTint="66"/>
          </w:tcPr>
          <w:p w14:paraId="35D03BC5" w14:textId="77777777" w:rsidR="00A50B92" w:rsidRPr="008816D7" w:rsidRDefault="00A50B92" w:rsidP="000E443B">
            <w:pPr>
              <w:pStyle w:val="Tableheader"/>
            </w:pPr>
            <w:r w:rsidRPr="008816D7">
              <w:t>Field</w:t>
            </w:r>
          </w:p>
        </w:tc>
        <w:tc>
          <w:tcPr>
            <w:tcW w:w="6742" w:type="dxa"/>
            <w:shd w:val="clear" w:color="auto" w:fill="B8CCE4" w:themeFill="accent1" w:themeFillTint="66"/>
          </w:tcPr>
          <w:p w14:paraId="1091C27F" w14:textId="77777777" w:rsidR="00A50B92" w:rsidRPr="008816D7" w:rsidRDefault="00A50B92" w:rsidP="000E443B">
            <w:pPr>
              <w:pStyle w:val="Tableheader"/>
            </w:pPr>
            <w:r w:rsidRPr="008816D7">
              <w:t>Description</w:t>
            </w:r>
          </w:p>
        </w:tc>
      </w:tr>
      <w:tr w:rsidR="00A50B92" w:rsidRPr="00BF5D6D" w14:paraId="7483E5EE" w14:textId="77777777" w:rsidTr="002D3066">
        <w:trPr>
          <w:cantSplit/>
        </w:trPr>
        <w:tc>
          <w:tcPr>
            <w:tcW w:w="2500" w:type="dxa"/>
          </w:tcPr>
          <w:p w14:paraId="078E9FEB" w14:textId="77777777" w:rsidR="00A50B92" w:rsidRPr="009D79A5" w:rsidRDefault="00A50B92" w:rsidP="00B34BB0">
            <w:pPr>
              <w:pStyle w:val="TableColumnSubheading"/>
              <w:rPr>
                <w:sz w:val="22"/>
                <w:szCs w:val="22"/>
              </w:rPr>
            </w:pPr>
            <w:r w:rsidRPr="009D79A5">
              <w:t>Trans Date</w:t>
            </w:r>
          </w:p>
        </w:tc>
        <w:tc>
          <w:tcPr>
            <w:tcW w:w="6742" w:type="dxa"/>
          </w:tcPr>
          <w:p w14:paraId="0599B365" w14:textId="64948EE1" w:rsidR="00A50B92" w:rsidRPr="009D79A5" w:rsidRDefault="00A50B92" w:rsidP="00F874DE">
            <w:pPr>
              <w:pStyle w:val="TableText"/>
              <w:jc w:val="both"/>
              <w:rPr>
                <w:sz w:val="22"/>
              </w:rPr>
            </w:pPr>
            <w:r w:rsidRPr="009D79A5">
              <w:t xml:space="preserve">The date transaction is </w:t>
            </w:r>
            <w:r w:rsidR="00B66283">
              <w:t>posted</w:t>
            </w:r>
            <w:r w:rsidRPr="009D79A5">
              <w:t xml:space="preserve"> in the </w:t>
            </w:r>
            <w:r w:rsidR="00D94612" w:rsidRPr="009D79A5">
              <w:t>Servicing Module either manually or through B2G.</w:t>
            </w:r>
          </w:p>
        </w:tc>
      </w:tr>
      <w:tr w:rsidR="00A50B92" w:rsidRPr="00BF5D6D" w14:paraId="71DEAD09" w14:textId="77777777" w:rsidTr="002D3066">
        <w:trPr>
          <w:cantSplit/>
        </w:trPr>
        <w:tc>
          <w:tcPr>
            <w:tcW w:w="2500" w:type="dxa"/>
          </w:tcPr>
          <w:p w14:paraId="0318DD2A" w14:textId="77777777" w:rsidR="00A50B92" w:rsidRPr="009D79A5" w:rsidRDefault="00A50B92" w:rsidP="00B34BB0">
            <w:pPr>
              <w:pStyle w:val="TableColumnSubheading"/>
              <w:rPr>
                <w:sz w:val="22"/>
                <w:szCs w:val="22"/>
              </w:rPr>
            </w:pPr>
            <w:r w:rsidRPr="009D79A5">
              <w:t>Effect Date</w:t>
            </w:r>
          </w:p>
        </w:tc>
        <w:tc>
          <w:tcPr>
            <w:tcW w:w="6742" w:type="dxa"/>
          </w:tcPr>
          <w:p w14:paraId="6BE957EA" w14:textId="226E1E17" w:rsidR="00A50B92" w:rsidRPr="009D79A5" w:rsidRDefault="00A50B92" w:rsidP="00F874DE">
            <w:pPr>
              <w:pStyle w:val="TableText"/>
              <w:jc w:val="both"/>
              <w:rPr>
                <w:sz w:val="22"/>
              </w:rPr>
            </w:pPr>
            <w:r w:rsidRPr="009D79A5">
              <w:t>The date the payment was made by the Lender/Investor for the incurred expense (Ex</w:t>
            </w:r>
            <w:r w:rsidR="00D94612" w:rsidRPr="009D79A5">
              <w:t>ample:</w:t>
            </w:r>
            <w:r w:rsidRPr="009D79A5">
              <w:t xml:space="preserve"> The date payment was made to the contractor for lawn mowing or the date the Taxes were paid to the Tax Authority)</w:t>
            </w:r>
            <w:r w:rsidR="00D94612" w:rsidRPr="009D79A5">
              <w:t>.</w:t>
            </w:r>
          </w:p>
        </w:tc>
      </w:tr>
      <w:tr w:rsidR="00A50B92" w:rsidRPr="00BF5D6D" w14:paraId="4F948114" w14:textId="77777777" w:rsidTr="002D3066">
        <w:trPr>
          <w:cantSplit/>
        </w:trPr>
        <w:tc>
          <w:tcPr>
            <w:tcW w:w="2500" w:type="dxa"/>
          </w:tcPr>
          <w:p w14:paraId="06A11AF3" w14:textId="77777777" w:rsidR="00A50B92" w:rsidRPr="009D79A5" w:rsidRDefault="00A50B92" w:rsidP="00B34BB0">
            <w:pPr>
              <w:pStyle w:val="TableColumnSubheading"/>
              <w:rPr>
                <w:sz w:val="22"/>
                <w:szCs w:val="22"/>
              </w:rPr>
            </w:pPr>
            <w:r w:rsidRPr="009D79A5">
              <w:t>Code</w:t>
            </w:r>
          </w:p>
        </w:tc>
        <w:tc>
          <w:tcPr>
            <w:tcW w:w="6742" w:type="dxa"/>
          </w:tcPr>
          <w:p w14:paraId="6D93864F" w14:textId="755C7A2D" w:rsidR="00A50B92" w:rsidRPr="009D79A5" w:rsidRDefault="00D94612" w:rsidP="00F874DE">
            <w:pPr>
              <w:pStyle w:val="TableText"/>
              <w:jc w:val="both"/>
              <w:rPr>
                <w:sz w:val="22"/>
              </w:rPr>
            </w:pPr>
            <w:r w:rsidRPr="009D79A5">
              <w:t>A</w:t>
            </w:r>
            <w:r w:rsidR="00A50B92" w:rsidRPr="009D79A5">
              <w:t xml:space="preserve"> </w:t>
            </w:r>
            <w:r w:rsidR="00D524B5" w:rsidRPr="009D79A5">
              <w:t>4-digit</w:t>
            </w:r>
            <w:r w:rsidR="00A50B92" w:rsidRPr="009D79A5">
              <w:t xml:space="preserve"> </w:t>
            </w:r>
            <w:r w:rsidRPr="009D79A5">
              <w:t xml:space="preserve">unique </w:t>
            </w:r>
            <w:r w:rsidR="00A50B92" w:rsidRPr="009D79A5">
              <w:t xml:space="preserve">transaction code assigned </w:t>
            </w:r>
            <w:r w:rsidRPr="009D79A5">
              <w:t>by the system for a specific</w:t>
            </w:r>
            <w:r w:rsidR="00A50B92" w:rsidRPr="009D79A5">
              <w:t xml:space="preserve"> transaction</w:t>
            </w:r>
            <w:r w:rsidRPr="009D79A5">
              <w:t>.</w:t>
            </w:r>
          </w:p>
        </w:tc>
      </w:tr>
      <w:tr w:rsidR="00A50B92" w:rsidRPr="00BF5D6D" w14:paraId="221951C6" w14:textId="77777777" w:rsidTr="002D3066">
        <w:trPr>
          <w:cantSplit/>
        </w:trPr>
        <w:tc>
          <w:tcPr>
            <w:tcW w:w="2500" w:type="dxa"/>
          </w:tcPr>
          <w:p w14:paraId="0F28CA30" w14:textId="77777777" w:rsidR="00A50B92" w:rsidRPr="009D79A5" w:rsidRDefault="00A50B92" w:rsidP="00B34BB0">
            <w:pPr>
              <w:pStyle w:val="TableColumnSubheading"/>
              <w:rPr>
                <w:sz w:val="22"/>
                <w:szCs w:val="22"/>
              </w:rPr>
            </w:pPr>
            <w:r w:rsidRPr="009D79A5">
              <w:t>Description</w:t>
            </w:r>
          </w:p>
        </w:tc>
        <w:tc>
          <w:tcPr>
            <w:tcW w:w="6742" w:type="dxa"/>
          </w:tcPr>
          <w:p w14:paraId="2AE158D3" w14:textId="0D8745E1" w:rsidR="00A50B92" w:rsidRPr="009D79A5" w:rsidRDefault="00A50B92" w:rsidP="00F874DE">
            <w:pPr>
              <w:pStyle w:val="TableText"/>
              <w:jc w:val="both"/>
              <w:rPr>
                <w:sz w:val="22"/>
              </w:rPr>
            </w:pPr>
            <w:r w:rsidRPr="009D79A5">
              <w:t>Short description of the transaction</w:t>
            </w:r>
            <w:r w:rsidR="00D94612" w:rsidRPr="009D79A5">
              <w:t>.</w:t>
            </w:r>
          </w:p>
        </w:tc>
      </w:tr>
      <w:tr w:rsidR="00A50B92" w:rsidRPr="00BF5D6D" w14:paraId="38306AED" w14:textId="77777777" w:rsidTr="002D3066">
        <w:trPr>
          <w:cantSplit/>
        </w:trPr>
        <w:tc>
          <w:tcPr>
            <w:tcW w:w="2500" w:type="dxa"/>
          </w:tcPr>
          <w:p w14:paraId="4062D878" w14:textId="77777777" w:rsidR="00A50B92" w:rsidRPr="009D79A5" w:rsidRDefault="00A50B92" w:rsidP="00B34BB0">
            <w:pPr>
              <w:pStyle w:val="TableColumnSubheading"/>
              <w:rPr>
                <w:sz w:val="22"/>
                <w:szCs w:val="22"/>
              </w:rPr>
            </w:pPr>
            <w:r w:rsidRPr="009D79A5">
              <w:t>Prin Amt</w:t>
            </w:r>
          </w:p>
        </w:tc>
        <w:tc>
          <w:tcPr>
            <w:tcW w:w="6742" w:type="dxa"/>
          </w:tcPr>
          <w:p w14:paraId="2B174EA2" w14:textId="199072DA" w:rsidR="00A50B92" w:rsidRPr="009D79A5" w:rsidRDefault="00A50B92" w:rsidP="00F874DE">
            <w:pPr>
              <w:pStyle w:val="TableText"/>
              <w:jc w:val="both"/>
              <w:rPr>
                <w:sz w:val="22"/>
              </w:rPr>
            </w:pPr>
            <w:r w:rsidRPr="009D79A5">
              <w:t>The principal amount associated with the transaction</w:t>
            </w:r>
            <w:r w:rsidR="00D94612" w:rsidRPr="009D79A5">
              <w:t>.</w:t>
            </w:r>
          </w:p>
        </w:tc>
      </w:tr>
      <w:tr w:rsidR="00A50B92" w:rsidRPr="00BF5D6D" w14:paraId="65EFA539" w14:textId="77777777" w:rsidTr="002D3066">
        <w:trPr>
          <w:cantSplit/>
        </w:trPr>
        <w:tc>
          <w:tcPr>
            <w:tcW w:w="2500" w:type="dxa"/>
          </w:tcPr>
          <w:p w14:paraId="3482EA47" w14:textId="77777777" w:rsidR="00A50B92" w:rsidRPr="009D79A5" w:rsidRDefault="00A50B92" w:rsidP="00B34BB0">
            <w:pPr>
              <w:pStyle w:val="TableColumnSubheading"/>
              <w:rPr>
                <w:sz w:val="22"/>
                <w:szCs w:val="22"/>
              </w:rPr>
            </w:pPr>
            <w:r w:rsidRPr="009D79A5">
              <w:t>Int Amt</w:t>
            </w:r>
          </w:p>
        </w:tc>
        <w:tc>
          <w:tcPr>
            <w:tcW w:w="6742" w:type="dxa"/>
          </w:tcPr>
          <w:p w14:paraId="1D627A04" w14:textId="5592CBD1" w:rsidR="00A50B92" w:rsidRPr="009D79A5" w:rsidRDefault="00A50B92" w:rsidP="00F874DE">
            <w:pPr>
              <w:pStyle w:val="TableText"/>
              <w:jc w:val="both"/>
              <w:rPr>
                <w:sz w:val="22"/>
              </w:rPr>
            </w:pPr>
            <w:r w:rsidRPr="009D79A5">
              <w:t>The interest amount associated with the transaction</w:t>
            </w:r>
            <w:r w:rsidR="00D94612" w:rsidRPr="009D79A5">
              <w:t>.</w:t>
            </w:r>
          </w:p>
        </w:tc>
      </w:tr>
      <w:tr w:rsidR="00A50B92" w:rsidRPr="00BF5D6D" w14:paraId="43399748" w14:textId="77777777" w:rsidTr="002D3066">
        <w:trPr>
          <w:cantSplit/>
        </w:trPr>
        <w:tc>
          <w:tcPr>
            <w:tcW w:w="2500" w:type="dxa"/>
          </w:tcPr>
          <w:p w14:paraId="35A25745" w14:textId="77777777" w:rsidR="00A50B92" w:rsidRPr="009D79A5" w:rsidRDefault="00A50B92" w:rsidP="00B34BB0">
            <w:pPr>
              <w:pStyle w:val="TableColumnSubheading"/>
              <w:rPr>
                <w:sz w:val="22"/>
                <w:szCs w:val="22"/>
              </w:rPr>
            </w:pPr>
            <w:r w:rsidRPr="009D79A5">
              <w:t>MIP Amt</w:t>
            </w:r>
          </w:p>
        </w:tc>
        <w:tc>
          <w:tcPr>
            <w:tcW w:w="6742" w:type="dxa"/>
          </w:tcPr>
          <w:p w14:paraId="2FFACA8F" w14:textId="7BA1FAB9" w:rsidR="00A50B92" w:rsidRPr="009D79A5" w:rsidRDefault="00A50B92" w:rsidP="00F874DE">
            <w:pPr>
              <w:pStyle w:val="TableText"/>
              <w:jc w:val="both"/>
              <w:rPr>
                <w:sz w:val="22"/>
              </w:rPr>
            </w:pPr>
            <w:r w:rsidRPr="009D79A5">
              <w:t>The Mortgage Insurance Premium amount associated with the transaction</w:t>
            </w:r>
            <w:r w:rsidR="00D94612" w:rsidRPr="009D79A5">
              <w:t>.</w:t>
            </w:r>
          </w:p>
        </w:tc>
      </w:tr>
      <w:tr w:rsidR="00A50B92" w:rsidRPr="00BF5D6D" w14:paraId="6DCFFA76" w14:textId="77777777" w:rsidTr="002D3066">
        <w:trPr>
          <w:cantSplit/>
        </w:trPr>
        <w:tc>
          <w:tcPr>
            <w:tcW w:w="2500" w:type="dxa"/>
          </w:tcPr>
          <w:p w14:paraId="136D7C00" w14:textId="77777777" w:rsidR="00A50B92" w:rsidRPr="009D79A5" w:rsidRDefault="00A50B92" w:rsidP="00B34BB0">
            <w:pPr>
              <w:pStyle w:val="TableColumnSubheading"/>
              <w:rPr>
                <w:sz w:val="22"/>
                <w:szCs w:val="22"/>
              </w:rPr>
            </w:pPr>
            <w:r w:rsidRPr="009D79A5">
              <w:t>SF Amt</w:t>
            </w:r>
          </w:p>
        </w:tc>
        <w:tc>
          <w:tcPr>
            <w:tcW w:w="6742" w:type="dxa"/>
          </w:tcPr>
          <w:p w14:paraId="6A3AD37B" w14:textId="37DF2D13" w:rsidR="00A50B92" w:rsidRPr="009D79A5" w:rsidRDefault="00A50B92" w:rsidP="00F874DE">
            <w:pPr>
              <w:pStyle w:val="TableText"/>
              <w:jc w:val="both"/>
              <w:rPr>
                <w:sz w:val="22"/>
              </w:rPr>
            </w:pPr>
            <w:r w:rsidRPr="009D79A5">
              <w:t>The Service fee amount associated with the transaction</w:t>
            </w:r>
            <w:r w:rsidR="007B4CD3">
              <w:t>.</w:t>
            </w:r>
          </w:p>
        </w:tc>
      </w:tr>
      <w:tr w:rsidR="00A50B92" w:rsidRPr="00BF5D6D" w14:paraId="035556D3" w14:textId="77777777" w:rsidTr="002D3066">
        <w:trPr>
          <w:cantSplit/>
        </w:trPr>
        <w:tc>
          <w:tcPr>
            <w:tcW w:w="2500" w:type="dxa"/>
          </w:tcPr>
          <w:p w14:paraId="5EC86678" w14:textId="0316A3E5" w:rsidR="00A50B92" w:rsidRPr="009D79A5" w:rsidRDefault="00A50B92" w:rsidP="00B34BB0">
            <w:pPr>
              <w:pStyle w:val="TableColumnSubheading"/>
              <w:rPr>
                <w:sz w:val="22"/>
                <w:szCs w:val="22"/>
              </w:rPr>
            </w:pPr>
            <w:r w:rsidRPr="009D79A5">
              <w:t>Trans Amt</w:t>
            </w:r>
          </w:p>
        </w:tc>
        <w:tc>
          <w:tcPr>
            <w:tcW w:w="6742" w:type="dxa"/>
          </w:tcPr>
          <w:p w14:paraId="490FEF1F" w14:textId="33AC1461" w:rsidR="00A50B92" w:rsidRPr="009D79A5" w:rsidRDefault="00A50B92" w:rsidP="00F874DE">
            <w:pPr>
              <w:pStyle w:val="TableText"/>
              <w:jc w:val="both"/>
              <w:rPr>
                <w:sz w:val="22"/>
              </w:rPr>
            </w:pPr>
            <w:r w:rsidRPr="009D79A5">
              <w:t xml:space="preserve">Sum of </w:t>
            </w:r>
            <w:r w:rsidR="00D94612" w:rsidRPr="009D79A5">
              <w:t xml:space="preserve">principal, interest, </w:t>
            </w:r>
            <w:r w:rsidR="00D524B5" w:rsidRPr="009D79A5">
              <w:t>MIP,</w:t>
            </w:r>
            <w:r w:rsidR="00D94612" w:rsidRPr="009D79A5">
              <w:t xml:space="preserve"> and service fee amount.</w:t>
            </w:r>
          </w:p>
        </w:tc>
      </w:tr>
      <w:tr w:rsidR="00772EF6" w:rsidRPr="00BF5D6D" w14:paraId="6C507431" w14:textId="77777777" w:rsidTr="002D3066">
        <w:trPr>
          <w:cantSplit/>
        </w:trPr>
        <w:tc>
          <w:tcPr>
            <w:tcW w:w="2500" w:type="dxa"/>
          </w:tcPr>
          <w:p w14:paraId="54CBCF47" w14:textId="3FF311C1" w:rsidR="00772EF6" w:rsidRPr="009D79A5" w:rsidRDefault="00772EF6" w:rsidP="00B34BB0">
            <w:pPr>
              <w:pStyle w:val="TableColumnSubheading"/>
            </w:pPr>
            <w:r>
              <w:t>Loan Bal on Trans Dt</w:t>
            </w:r>
          </w:p>
        </w:tc>
        <w:tc>
          <w:tcPr>
            <w:tcW w:w="6742" w:type="dxa"/>
          </w:tcPr>
          <w:p w14:paraId="29DBB235" w14:textId="21CE4838" w:rsidR="00772EF6" w:rsidRPr="00772EF6" w:rsidRDefault="00772EF6" w:rsidP="00F874DE">
            <w:pPr>
              <w:pStyle w:val="TableText"/>
              <w:jc w:val="both"/>
            </w:pPr>
            <w:r w:rsidRPr="00772EF6">
              <w:t>Displa</w:t>
            </w:r>
            <w:r>
              <w:t xml:space="preserve">ys </w:t>
            </w:r>
            <w:r w:rsidRPr="009F4136">
              <w:t>balance</w:t>
            </w:r>
            <w:r>
              <w:t xml:space="preserve"> (running balance)</w:t>
            </w:r>
            <w:r w:rsidRPr="009F4136">
              <w:t xml:space="preserve"> as of Trans Date after each posted transaction</w:t>
            </w:r>
            <w:r>
              <w:t>.</w:t>
            </w:r>
          </w:p>
        </w:tc>
      </w:tr>
      <w:tr w:rsidR="00A50B92" w:rsidRPr="00BF5D6D" w14:paraId="4231F9F6" w14:textId="77777777" w:rsidTr="002D3066">
        <w:trPr>
          <w:cantSplit/>
        </w:trPr>
        <w:tc>
          <w:tcPr>
            <w:tcW w:w="2500" w:type="dxa"/>
          </w:tcPr>
          <w:p w14:paraId="7BF098F7" w14:textId="77777777" w:rsidR="00A50B92" w:rsidRPr="009D79A5" w:rsidRDefault="00A50B92" w:rsidP="00B34BB0">
            <w:pPr>
              <w:pStyle w:val="TableColumnSubheading"/>
              <w:rPr>
                <w:sz w:val="22"/>
                <w:szCs w:val="22"/>
              </w:rPr>
            </w:pPr>
            <w:r w:rsidRPr="009D79A5">
              <w:t>Corp Adv Amt</w:t>
            </w:r>
          </w:p>
        </w:tc>
        <w:tc>
          <w:tcPr>
            <w:tcW w:w="6742" w:type="dxa"/>
          </w:tcPr>
          <w:p w14:paraId="58294467" w14:textId="08A19F47" w:rsidR="00A50B92" w:rsidRPr="009D79A5" w:rsidRDefault="00A50B92" w:rsidP="00F874DE">
            <w:pPr>
              <w:pStyle w:val="TableText"/>
              <w:jc w:val="both"/>
              <w:rPr>
                <w:sz w:val="22"/>
              </w:rPr>
            </w:pPr>
            <w:r w:rsidRPr="009D79A5">
              <w:t xml:space="preserve">Transaction amount </w:t>
            </w:r>
            <w:r w:rsidR="00CE4D36" w:rsidRPr="009D79A5">
              <w:t xml:space="preserve">associated with the Corp Advance expense paid by the </w:t>
            </w:r>
            <w:r w:rsidRPr="009D79A5">
              <w:t>Lender/Investor</w:t>
            </w:r>
            <w:r w:rsidR="00CE4D36" w:rsidRPr="009D79A5">
              <w:t>.</w:t>
            </w:r>
          </w:p>
        </w:tc>
      </w:tr>
      <w:tr w:rsidR="007F5815" w:rsidRPr="00BF5D6D" w14:paraId="42064D83" w14:textId="77777777" w:rsidTr="002D3066">
        <w:trPr>
          <w:cantSplit/>
        </w:trPr>
        <w:tc>
          <w:tcPr>
            <w:tcW w:w="2500" w:type="dxa"/>
          </w:tcPr>
          <w:p w14:paraId="656F5097" w14:textId="58E20422" w:rsidR="007F5815" w:rsidRPr="009D79A5" w:rsidRDefault="007F5815" w:rsidP="00B34BB0">
            <w:pPr>
              <w:pStyle w:val="TableColumnSubheading"/>
            </w:pPr>
            <w:r>
              <w:t>Corp Adv Borr Recov</w:t>
            </w:r>
          </w:p>
        </w:tc>
        <w:tc>
          <w:tcPr>
            <w:tcW w:w="6742" w:type="dxa"/>
          </w:tcPr>
          <w:p w14:paraId="7A73A823" w14:textId="79E19FD0" w:rsidR="007F5815" w:rsidRPr="009D79A5" w:rsidRDefault="007F5815" w:rsidP="00F874DE">
            <w:pPr>
              <w:pStyle w:val="TableText"/>
              <w:jc w:val="both"/>
            </w:pPr>
            <w:r w:rsidRPr="00E677A1">
              <w:rPr>
                <w:noProof/>
              </w:rPr>
              <w:t>This checkbox indicates whether</w:t>
            </w:r>
            <w:r>
              <w:rPr>
                <w:noProof/>
              </w:rPr>
              <w:t xml:space="preserve"> the Corp Advance Transaction is Borrower Recoverable or not.</w:t>
            </w:r>
            <w:r w:rsidR="00524454">
              <w:rPr>
                <w:noProof/>
              </w:rPr>
              <w:t xml:space="preserve"> Borrower Recoverable Corp Advances accrue Interest and MIP beginning on the later of the Effective Date or the Accrual Start Date of 09/01/2025.</w:t>
            </w:r>
          </w:p>
        </w:tc>
      </w:tr>
      <w:tr w:rsidR="00A50B92" w:rsidRPr="00BF5D6D" w14:paraId="734AF4F7" w14:textId="77777777" w:rsidTr="002D3066">
        <w:trPr>
          <w:cantSplit/>
        </w:trPr>
        <w:tc>
          <w:tcPr>
            <w:tcW w:w="2500" w:type="dxa"/>
          </w:tcPr>
          <w:p w14:paraId="124F2458" w14:textId="169A3FDE" w:rsidR="00A50B92" w:rsidRPr="009D79A5" w:rsidRDefault="00A50B92" w:rsidP="00B34BB0">
            <w:pPr>
              <w:pStyle w:val="TableColumnSubheading"/>
              <w:rPr>
                <w:sz w:val="22"/>
                <w:szCs w:val="22"/>
              </w:rPr>
            </w:pPr>
          </w:p>
        </w:tc>
        <w:tc>
          <w:tcPr>
            <w:tcW w:w="6742" w:type="dxa"/>
          </w:tcPr>
          <w:p w14:paraId="0131EC82" w14:textId="6DF6E603" w:rsidR="00A50B92" w:rsidRPr="009D79A5" w:rsidRDefault="00A50B92" w:rsidP="00F874DE">
            <w:pPr>
              <w:pStyle w:val="TableText"/>
              <w:jc w:val="both"/>
            </w:pPr>
          </w:p>
        </w:tc>
      </w:tr>
      <w:tr w:rsidR="00A50B92" w:rsidRPr="00BF5D6D" w14:paraId="45F0E8D9" w14:textId="77777777" w:rsidTr="002D3066">
        <w:trPr>
          <w:cantSplit/>
        </w:trPr>
        <w:tc>
          <w:tcPr>
            <w:tcW w:w="2500" w:type="dxa"/>
          </w:tcPr>
          <w:p w14:paraId="1DA49B59" w14:textId="33E30198" w:rsidR="00A50B92" w:rsidRPr="009D79A5" w:rsidRDefault="00A50B92" w:rsidP="00B34BB0">
            <w:pPr>
              <w:pStyle w:val="TableColumnSubheading"/>
              <w:rPr>
                <w:sz w:val="22"/>
                <w:szCs w:val="22"/>
              </w:rPr>
            </w:pPr>
          </w:p>
        </w:tc>
        <w:tc>
          <w:tcPr>
            <w:tcW w:w="6742" w:type="dxa"/>
          </w:tcPr>
          <w:p w14:paraId="4EE86ED6" w14:textId="46DD379B" w:rsidR="00A50B92" w:rsidRPr="009D79A5" w:rsidRDefault="00A50B92" w:rsidP="00F874DE">
            <w:pPr>
              <w:pStyle w:val="TableText"/>
              <w:jc w:val="both"/>
              <w:rPr>
                <w:sz w:val="22"/>
              </w:rPr>
            </w:pPr>
          </w:p>
        </w:tc>
      </w:tr>
      <w:tr w:rsidR="00A50B92" w:rsidRPr="00BF5D6D" w14:paraId="0DD76F2F" w14:textId="77777777" w:rsidTr="002D3066">
        <w:trPr>
          <w:cantSplit/>
        </w:trPr>
        <w:tc>
          <w:tcPr>
            <w:tcW w:w="2500" w:type="dxa"/>
          </w:tcPr>
          <w:p w14:paraId="4621B642" w14:textId="77777777" w:rsidR="00A50B92" w:rsidRPr="009D79A5" w:rsidRDefault="00A50B92" w:rsidP="00B34BB0">
            <w:pPr>
              <w:pStyle w:val="TableColumnSubheading"/>
              <w:rPr>
                <w:sz w:val="22"/>
                <w:szCs w:val="22"/>
              </w:rPr>
            </w:pPr>
            <w:r w:rsidRPr="009D79A5">
              <w:t>Late Charge Amt</w:t>
            </w:r>
          </w:p>
        </w:tc>
        <w:tc>
          <w:tcPr>
            <w:tcW w:w="6742" w:type="dxa"/>
          </w:tcPr>
          <w:p w14:paraId="1659CB42" w14:textId="63EE0034" w:rsidR="00A50B92" w:rsidRPr="009D79A5" w:rsidRDefault="00A50B92" w:rsidP="00F874DE">
            <w:pPr>
              <w:pStyle w:val="TableText"/>
              <w:jc w:val="both"/>
              <w:rPr>
                <w:sz w:val="22"/>
              </w:rPr>
            </w:pPr>
            <w:r w:rsidRPr="009D79A5">
              <w:t>The late charge amount</w:t>
            </w:r>
            <w:r w:rsidR="00297780">
              <w:t xml:space="preserve"> </w:t>
            </w:r>
            <w:r w:rsidRPr="009D79A5">
              <w:t>associated with the transaction. Ex</w:t>
            </w:r>
            <w:r w:rsidR="009D79A5">
              <w:t>ample:</w:t>
            </w:r>
            <w:r w:rsidRPr="009D79A5">
              <w:t xml:space="preserve"> </w:t>
            </w:r>
            <w:r w:rsidR="009D79A5">
              <w:t xml:space="preserve">A late charge will be applied when the </w:t>
            </w:r>
            <w:r w:rsidRPr="009D79A5">
              <w:t xml:space="preserve">loan setup </w:t>
            </w:r>
            <w:r w:rsidR="009D79A5">
              <w:t xml:space="preserve">is not performed within </w:t>
            </w:r>
            <w:r w:rsidRPr="009D79A5">
              <w:t xml:space="preserve">15 days </w:t>
            </w:r>
            <w:r w:rsidR="009D79A5">
              <w:t>of</w:t>
            </w:r>
            <w:r w:rsidRPr="009D79A5">
              <w:t xml:space="preserve"> </w:t>
            </w:r>
            <w:r w:rsidR="009D79A5">
              <w:t xml:space="preserve">the </w:t>
            </w:r>
            <w:r w:rsidRPr="009D79A5">
              <w:t>closing date</w:t>
            </w:r>
            <w:r w:rsidR="009D79A5">
              <w:t>.</w:t>
            </w:r>
          </w:p>
        </w:tc>
      </w:tr>
      <w:tr w:rsidR="00A50B92" w:rsidRPr="00BF5D6D" w14:paraId="48E7EEC7" w14:textId="77777777" w:rsidTr="002D3066">
        <w:trPr>
          <w:cantSplit/>
        </w:trPr>
        <w:tc>
          <w:tcPr>
            <w:tcW w:w="2500" w:type="dxa"/>
          </w:tcPr>
          <w:p w14:paraId="1CD10723" w14:textId="77777777" w:rsidR="00A50B92" w:rsidRPr="009D79A5" w:rsidRDefault="00A50B92" w:rsidP="00B34BB0">
            <w:pPr>
              <w:pStyle w:val="TableColumnSubheading"/>
              <w:rPr>
                <w:sz w:val="22"/>
                <w:szCs w:val="22"/>
              </w:rPr>
            </w:pPr>
            <w:r w:rsidRPr="009D79A5">
              <w:t>Penalty Int Amt</w:t>
            </w:r>
          </w:p>
        </w:tc>
        <w:tc>
          <w:tcPr>
            <w:tcW w:w="6742" w:type="dxa"/>
          </w:tcPr>
          <w:p w14:paraId="1A0B91E0" w14:textId="2C90560E" w:rsidR="00A50B92" w:rsidRPr="009D79A5" w:rsidRDefault="00D539DD" w:rsidP="00F874DE">
            <w:pPr>
              <w:pStyle w:val="TableText"/>
              <w:jc w:val="both"/>
              <w:rPr>
                <w:sz w:val="22"/>
              </w:rPr>
            </w:pPr>
            <w:r w:rsidRPr="009D79A5">
              <w:t xml:space="preserve">The </w:t>
            </w:r>
            <w:r>
              <w:t>penalty interest</w:t>
            </w:r>
            <w:r w:rsidRPr="009D79A5">
              <w:t xml:space="preserve"> associated with the transaction. Ex</w:t>
            </w:r>
            <w:r>
              <w:t>ample:</w:t>
            </w:r>
            <w:r w:rsidRPr="009D79A5">
              <w:t xml:space="preserve"> </w:t>
            </w:r>
            <w:r>
              <w:t xml:space="preserve">A penalty interest will be applied when the </w:t>
            </w:r>
            <w:r w:rsidRPr="009D79A5">
              <w:t xml:space="preserve">loan setup </w:t>
            </w:r>
            <w:r>
              <w:t>is not performed within 30</w:t>
            </w:r>
            <w:r w:rsidRPr="009D79A5">
              <w:t xml:space="preserve"> days </w:t>
            </w:r>
            <w:r>
              <w:t>of</w:t>
            </w:r>
            <w:r w:rsidRPr="009D79A5">
              <w:t xml:space="preserve"> </w:t>
            </w:r>
            <w:r>
              <w:t xml:space="preserve">the </w:t>
            </w:r>
            <w:r w:rsidRPr="009D79A5">
              <w:t>closing date</w:t>
            </w:r>
            <w:r>
              <w:t>.</w:t>
            </w:r>
          </w:p>
        </w:tc>
      </w:tr>
      <w:tr w:rsidR="00A50B92" w:rsidRPr="00BF5D6D" w14:paraId="7F1C6C8A" w14:textId="77777777" w:rsidTr="002D3066">
        <w:trPr>
          <w:cantSplit/>
        </w:trPr>
        <w:tc>
          <w:tcPr>
            <w:tcW w:w="2500" w:type="dxa"/>
          </w:tcPr>
          <w:p w14:paraId="04C02F2C" w14:textId="77777777" w:rsidR="00A50B92" w:rsidRPr="009D79A5" w:rsidRDefault="00A50B92" w:rsidP="00B34BB0">
            <w:pPr>
              <w:pStyle w:val="TableColumnSubheading"/>
              <w:rPr>
                <w:sz w:val="22"/>
                <w:szCs w:val="22"/>
              </w:rPr>
            </w:pPr>
            <w:r w:rsidRPr="009D79A5">
              <w:t>Trans Total</w:t>
            </w:r>
          </w:p>
        </w:tc>
        <w:tc>
          <w:tcPr>
            <w:tcW w:w="6742" w:type="dxa"/>
          </w:tcPr>
          <w:p w14:paraId="5BDE6D85" w14:textId="46A85A32" w:rsidR="00A50B92" w:rsidRPr="009D79A5" w:rsidRDefault="00A50B92" w:rsidP="00F874DE">
            <w:pPr>
              <w:pStyle w:val="TableText"/>
              <w:jc w:val="both"/>
              <w:rPr>
                <w:sz w:val="22"/>
              </w:rPr>
            </w:pPr>
            <w:r w:rsidRPr="009D79A5">
              <w:t xml:space="preserve">Sum of </w:t>
            </w:r>
            <w:r w:rsidR="00D539DD">
              <w:t xml:space="preserve">loan balance, late </w:t>
            </w:r>
            <w:r w:rsidR="00D524B5">
              <w:t>charge,</w:t>
            </w:r>
            <w:r w:rsidRPr="009D79A5">
              <w:t xml:space="preserve"> </w:t>
            </w:r>
            <w:r w:rsidR="00D539DD">
              <w:t>and</w:t>
            </w:r>
            <w:r w:rsidRPr="009D79A5">
              <w:t xml:space="preserve"> penalty int</w:t>
            </w:r>
            <w:r w:rsidR="00D539DD">
              <w:t>erest</w:t>
            </w:r>
            <w:r w:rsidRPr="009D79A5">
              <w:t xml:space="preserve"> am</w:t>
            </w:r>
            <w:r w:rsidR="00D539DD">
              <w:t>ount.</w:t>
            </w:r>
          </w:p>
        </w:tc>
      </w:tr>
      <w:tr w:rsidR="007F5815" w:rsidRPr="00BF5D6D" w14:paraId="42AAC97A" w14:textId="77777777" w:rsidTr="002D3066">
        <w:trPr>
          <w:cantSplit/>
        </w:trPr>
        <w:tc>
          <w:tcPr>
            <w:tcW w:w="2500" w:type="dxa"/>
          </w:tcPr>
          <w:p w14:paraId="44FC9932" w14:textId="49306DE6" w:rsidR="007F5815" w:rsidRPr="009D79A5" w:rsidRDefault="007F5815" w:rsidP="00B34BB0">
            <w:pPr>
              <w:pStyle w:val="TableColumnSubheading"/>
            </w:pPr>
            <w:r>
              <w:t>Int Rate</w:t>
            </w:r>
          </w:p>
        </w:tc>
        <w:tc>
          <w:tcPr>
            <w:tcW w:w="6742" w:type="dxa"/>
          </w:tcPr>
          <w:p w14:paraId="298DDED8" w14:textId="46097869" w:rsidR="007F5815" w:rsidRPr="009D79A5" w:rsidRDefault="007F5815" w:rsidP="00F874DE">
            <w:pPr>
              <w:pStyle w:val="TableText"/>
              <w:jc w:val="both"/>
            </w:pPr>
            <w:r>
              <w:t xml:space="preserve">The Interest Rate percentage of the </w:t>
            </w:r>
            <w:r w:rsidRPr="00D60EAA">
              <w:rPr>
                <w:b/>
                <w:bCs/>
              </w:rPr>
              <w:t>“</w:t>
            </w:r>
            <w:r w:rsidRPr="00FD571C">
              <w:t>Monthly Int, MIP Accrual &amp; SF”</w:t>
            </w:r>
            <w:r w:rsidRPr="00030E79">
              <w:t xml:space="preserve"> </w:t>
            </w:r>
            <w:r>
              <w:t>(</w:t>
            </w:r>
            <w:bookmarkStart w:id="928" w:name="_Hlk209532469"/>
            <w:r>
              <w:t>Trans Code</w:t>
            </w:r>
            <w:bookmarkEnd w:id="928"/>
            <w:r>
              <w:t xml:space="preserve"> 1160) and </w:t>
            </w:r>
            <w:r w:rsidRPr="00FD571C">
              <w:t>“Auto-Adjust Int Mip SF”</w:t>
            </w:r>
            <w:r w:rsidRPr="00F236BB">
              <w:t xml:space="preserve"> </w:t>
            </w:r>
            <w:r>
              <w:t>(Trans Code</w:t>
            </w:r>
            <w:r w:rsidRPr="00CF39C0">
              <w:t xml:space="preserve"> 1190</w:t>
            </w:r>
            <w:r>
              <w:t>)</w:t>
            </w:r>
            <w:r w:rsidRPr="00CF39C0">
              <w:t xml:space="preserve"> transactions</w:t>
            </w:r>
            <w:r w:rsidR="008A18F4">
              <w:t>.</w:t>
            </w:r>
          </w:p>
        </w:tc>
      </w:tr>
      <w:tr w:rsidR="00A50B92" w:rsidRPr="00BF5D6D" w14:paraId="66EFBFF1" w14:textId="77777777" w:rsidTr="002D3066">
        <w:trPr>
          <w:cantSplit/>
        </w:trPr>
        <w:tc>
          <w:tcPr>
            <w:tcW w:w="2500" w:type="dxa"/>
          </w:tcPr>
          <w:p w14:paraId="007CF98D" w14:textId="77777777" w:rsidR="00A50B92" w:rsidRPr="009D79A5" w:rsidRDefault="00A50B92" w:rsidP="00B34BB0">
            <w:pPr>
              <w:pStyle w:val="TableColumnSubheading"/>
              <w:rPr>
                <w:sz w:val="22"/>
                <w:szCs w:val="22"/>
              </w:rPr>
            </w:pPr>
            <w:r w:rsidRPr="009D79A5">
              <w:t>Lender</w:t>
            </w:r>
          </w:p>
        </w:tc>
        <w:tc>
          <w:tcPr>
            <w:tcW w:w="6742" w:type="dxa"/>
          </w:tcPr>
          <w:p w14:paraId="557E3CCF" w14:textId="0AF9F0AB" w:rsidR="00A50B92" w:rsidRPr="009D79A5" w:rsidRDefault="00A50B92" w:rsidP="00F874DE">
            <w:pPr>
              <w:pStyle w:val="TableText"/>
              <w:jc w:val="both"/>
              <w:rPr>
                <w:sz w:val="22"/>
              </w:rPr>
            </w:pPr>
            <w:r w:rsidRPr="009D79A5">
              <w:t>Lender associated with the loan</w:t>
            </w:r>
            <w:r w:rsidR="00A92D51">
              <w:t>.</w:t>
            </w:r>
          </w:p>
        </w:tc>
      </w:tr>
      <w:tr w:rsidR="00A50B92" w:rsidRPr="00BF5D6D" w14:paraId="07FA14A4" w14:textId="77777777" w:rsidTr="002D3066">
        <w:trPr>
          <w:cantSplit/>
        </w:trPr>
        <w:tc>
          <w:tcPr>
            <w:tcW w:w="2500" w:type="dxa"/>
          </w:tcPr>
          <w:p w14:paraId="16A377B1" w14:textId="77777777" w:rsidR="00A50B92" w:rsidRPr="009D79A5" w:rsidRDefault="00A50B92" w:rsidP="00B34BB0">
            <w:pPr>
              <w:pStyle w:val="TableColumnSubheading"/>
              <w:rPr>
                <w:sz w:val="22"/>
                <w:szCs w:val="22"/>
              </w:rPr>
            </w:pPr>
            <w:r w:rsidRPr="009D79A5">
              <w:t>Servicer</w:t>
            </w:r>
          </w:p>
        </w:tc>
        <w:tc>
          <w:tcPr>
            <w:tcW w:w="6742" w:type="dxa"/>
          </w:tcPr>
          <w:p w14:paraId="18336D70" w14:textId="319284DF" w:rsidR="00A50B92" w:rsidRPr="009D79A5" w:rsidRDefault="00A50B92" w:rsidP="00F874DE">
            <w:pPr>
              <w:pStyle w:val="TableText"/>
              <w:jc w:val="both"/>
              <w:rPr>
                <w:sz w:val="22"/>
              </w:rPr>
            </w:pPr>
            <w:r w:rsidRPr="009D79A5">
              <w:t>Servicer</w:t>
            </w:r>
            <w:r w:rsidR="00D539DD">
              <w:t xml:space="preserve"> associated with </w:t>
            </w:r>
            <w:r w:rsidRPr="009D79A5">
              <w:t>the loan</w:t>
            </w:r>
            <w:r w:rsidR="00A92D51">
              <w:t>.</w:t>
            </w:r>
          </w:p>
        </w:tc>
      </w:tr>
      <w:tr w:rsidR="00A50B92" w:rsidRPr="00BF5D6D" w14:paraId="31204401" w14:textId="77777777" w:rsidTr="002D3066">
        <w:trPr>
          <w:cantSplit/>
        </w:trPr>
        <w:tc>
          <w:tcPr>
            <w:tcW w:w="2500" w:type="dxa"/>
          </w:tcPr>
          <w:p w14:paraId="1FF69ED6" w14:textId="77777777" w:rsidR="00A50B92" w:rsidRPr="009D79A5" w:rsidRDefault="00A50B92" w:rsidP="00B34BB0">
            <w:pPr>
              <w:pStyle w:val="TableColumnSubheading"/>
              <w:rPr>
                <w:sz w:val="22"/>
                <w:szCs w:val="22"/>
              </w:rPr>
            </w:pPr>
            <w:r w:rsidRPr="009D79A5">
              <w:t>Investor</w:t>
            </w:r>
          </w:p>
        </w:tc>
        <w:tc>
          <w:tcPr>
            <w:tcW w:w="6742" w:type="dxa"/>
          </w:tcPr>
          <w:p w14:paraId="5338479D" w14:textId="5D00340E" w:rsidR="00A50B92" w:rsidRPr="009D79A5" w:rsidRDefault="00A50B92" w:rsidP="00F874DE">
            <w:pPr>
              <w:pStyle w:val="TableText"/>
              <w:jc w:val="both"/>
              <w:rPr>
                <w:sz w:val="22"/>
              </w:rPr>
            </w:pPr>
            <w:r w:rsidRPr="009D79A5">
              <w:t>Investor</w:t>
            </w:r>
            <w:r w:rsidR="00D539DD">
              <w:t>/holder associated with</w:t>
            </w:r>
            <w:r w:rsidRPr="009D79A5">
              <w:t xml:space="preserve"> the loan</w:t>
            </w:r>
            <w:r w:rsidR="00A92D51">
              <w:t>.</w:t>
            </w:r>
          </w:p>
        </w:tc>
      </w:tr>
      <w:tr w:rsidR="00A50B92" w:rsidRPr="00BF5D6D" w14:paraId="3DB1F844" w14:textId="77777777" w:rsidTr="002D3066">
        <w:trPr>
          <w:cantSplit/>
        </w:trPr>
        <w:tc>
          <w:tcPr>
            <w:tcW w:w="2500" w:type="dxa"/>
          </w:tcPr>
          <w:p w14:paraId="3DDD9868" w14:textId="77777777" w:rsidR="00A50B92" w:rsidRPr="009D79A5" w:rsidRDefault="00A50B92" w:rsidP="00B34BB0">
            <w:pPr>
              <w:pStyle w:val="TableColumnSubheading"/>
              <w:rPr>
                <w:sz w:val="22"/>
                <w:szCs w:val="22"/>
              </w:rPr>
            </w:pPr>
            <w:r w:rsidRPr="009D79A5">
              <w:t>Incurred Date</w:t>
            </w:r>
          </w:p>
        </w:tc>
        <w:tc>
          <w:tcPr>
            <w:tcW w:w="6742" w:type="dxa"/>
          </w:tcPr>
          <w:p w14:paraId="2D1433D0" w14:textId="33584136" w:rsidR="00E46748" w:rsidRPr="000E3CB8" w:rsidRDefault="00D539DD" w:rsidP="00F874DE">
            <w:pPr>
              <w:pStyle w:val="TableText"/>
              <w:jc w:val="both"/>
              <w:rPr>
                <w:noProof/>
              </w:rPr>
            </w:pPr>
            <w:r w:rsidRPr="000E3CB8">
              <w:rPr>
                <w:noProof/>
              </w:rPr>
              <w:t>T</w:t>
            </w:r>
            <w:r w:rsidR="00A50B92" w:rsidRPr="000E3CB8">
              <w:rPr>
                <w:noProof/>
              </w:rPr>
              <w:t>his is the date the expense was incurred by the Lender/Investor. Ex</w:t>
            </w:r>
            <w:r w:rsidRPr="000E3CB8">
              <w:rPr>
                <w:noProof/>
              </w:rPr>
              <w:t>ample:</w:t>
            </w:r>
            <w:r w:rsidR="00A50B92" w:rsidRPr="000E3CB8">
              <w:rPr>
                <w:noProof/>
              </w:rPr>
              <w:t xml:space="preserve"> The date the lawn mowing service was completed</w:t>
            </w:r>
            <w:r w:rsidR="004E6E6F">
              <w:rPr>
                <w:noProof/>
              </w:rPr>
              <w:t xml:space="preserve">. For Property Charges this is </w:t>
            </w:r>
            <w:r w:rsidR="00A50B92" w:rsidRPr="000E3CB8">
              <w:rPr>
                <w:noProof/>
              </w:rPr>
              <w:t>the date the taxes</w:t>
            </w:r>
            <w:r w:rsidR="004E6E6F">
              <w:rPr>
                <w:noProof/>
              </w:rPr>
              <w:t xml:space="preserve"> were paid and is expected to be the same as the effective date</w:t>
            </w:r>
            <w:r w:rsidR="00A50B92" w:rsidRPr="000E3CB8">
              <w:rPr>
                <w:noProof/>
              </w:rPr>
              <w:t xml:space="preserve">. </w:t>
            </w:r>
            <w:r w:rsidRPr="000E3CB8">
              <w:rPr>
                <w:noProof/>
              </w:rPr>
              <w:t xml:space="preserve">This field is required for the following </w:t>
            </w:r>
            <w:r w:rsidR="00E46748" w:rsidRPr="000E3CB8">
              <w:rPr>
                <w:noProof/>
              </w:rPr>
              <w:t xml:space="preserve">transaction categories: </w:t>
            </w:r>
          </w:p>
          <w:p w14:paraId="69947FAA" w14:textId="598132A4" w:rsidR="00A50B92" w:rsidRPr="000E3CB8" w:rsidRDefault="00D539DD" w:rsidP="006C3C3F">
            <w:pPr>
              <w:pStyle w:val="TableText"/>
              <w:numPr>
                <w:ilvl w:val="0"/>
                <w:numId w:val="44"/>
              </w:numPr>
              <w:jc w:val="both"/>
              <w:rPr>
                <w:noProof/>
              </w:rPr>
            </w:pPr>
            <w:r w:rsidRPr="000E3CB8">
              <w:rPr>
                <w:noProof/>
              </w:rPr>
              <w:t xml:space="preserve">Corp Advance Sections </w:t>
            </w:r>
            <w:r w:rsidR="00A50B92" w:rsidRPr="000E3CB8">
              <w:rPr>
                <w:noProof/>
              </w:rPr>
              <w:t>305</w:t>
            </w:r>
            <w:r w:rsidRPr="000E3CB8">
              <w:rPr>
                <w:noProof/>
              </w:rPr>
              <w:t xml:space="preserve">, </w:t>
            </w:r>
            <w:r w:rsidR="00A50B92" w:rsidRPr="000E3CB8">
              <w:rPr>
                <w:noProof/>
              </w:rPr>
              <w:t>3</w:t>
            </w:r>
            <w:r w:rsidRPr="000E3CB8">
              <w:rPr>
                <w:noProof/>
              </w:rPr>
              <w:t xml:space="preserve">06, 307, 308, 309, 310 and </w:t>
            </w:r>
            <w:r w:rsidR="00A50B92" w:rsidRPr="000E3CB8">
              <w:rPr>
                <w:noProof/>
              </w:rPr>
              <w:t>409</w:t>
            </w:r>
            <w:r w:rsidRPr="000E3CB8">
              <w:rPr>
                <w:noProof/>
              </w:rPr>
              <w:t>.</w:t>
            </w:r>
          </w:p>
          <w:p w14:paraId="00805F84" w14:textId="47CE74F2" w:rsidR="00E46748" w:rsidRDefault="00E46748" w:rsidP="006C3C3F">
            <w:pPr>
              <w:pStyle w:val="TableText"/>
              <w:numPr>
                <w:ilvl w:val="0"/>
                <w:numId w:val="44"/>
              </w:numPr>
              <w:jc w:val="both"/>
              <w:rPr>
                <w:noProof/>
              </w:rPr>
            </w:pPr>
            <w:r w:rsidRPr="000E3CB8">
              <w:rPr>
                <w:noProof/>
              </w:rPr>
              <w:t xml:space="preserve">Corp Advance </w:t>
            </w:r>
            <w:r w:rsidR="00274A40">
              <w:rPr>
                <w:noProof/>
              </w:rPr>
              <w:t>–</w:t>
            </w:r>
            <w:r w:rsidRPr="000E3CB8">
              <w:rPr>
                <w:noProof/>
              </w:rPr>
              <w:t xml:space="preserve"> Property Preservation</w:t>
            </w:r>
          </w:p>
          <w:p w14:paraId="792C908A" w14:textId="57DD0219" w:rsidR="001C4602" w:rsidRPr="000E3CB8" w:rsidRDefault="001C4602" w:rsidP="006C3C3F">
            <w:pPr>
              <w:pStyle w:val="TableText"/>
              <w:numPr>
                <w:ilvl w:val="0"/>
                <w:numId w:val="44"/>
              </w:numPr>
              <w:jc w:val="both"/>
              <w:rPr>
                <w:noProof/>
              </w:rPr>
            </w:pPr>
            <w:r>
              <w:rPr>
                <w:noProof/>
              </w:rPr>
              <w:t>Property Charges Pre D&amp;P</w:t>
            </w:r>
          </w:p>
        </w:tc>
      </w:tr>
      <w:tr w:rsidR="00E07128" w:rsidRPr="00BF5D6D" w14:paraId="0AA502F7" w14:textId="77777777" w:rsidTr="002D3066">
        <w:trPr>
          <w:cantSplit/>
        </w:trPr>
        <w:tc>
          <w:tcPr>
            <w:tcW w:w="2500" w:type="dxa"/>
          </w:tcPr>
          <w:p w14:paraId="6A5574E2" w14:textId="0CDD5331" w:rsidR="00E07128" w:rsidRPr="009D79A5" w:rsidRDefault="00E07128" w:rsidP="00B34BB0">
            <w:pPr>
              <w:pStyle w:val="TableColumnSubheading"/>
            </w:pPr>
            <w:r>
              <w:t>P&amp;P Approved</w:t>
            </w:r>
          </w:p>
        </w:tc>
        <w:tc>
          <w:tcPr>
            <w:tcW w:w="6742" w:type="dxa"/>
          </w:tcPr>
          <w:p w14:paraId="6B71DFD6" w14:textId="726B2A8A" w:rsidR="00E07128" w:rsidRPr="000E3CB8" w:rsidRDefault="00E677A1" w:rsidP="00F874DE">
            <w:pPr>
              <w:pStyle w:val="TableText"/>
              <w:jc w:val="both"/>
              <w:rPr>
                <w:noProof/>
              </w:rPr>
            </w:pPr>
            <w:r w:rsidRPr="00E677A1">
              <w:rPr>
                <w:noProof/>
              </w:rPr>
              <w:t>This checkbox indicates whether the P&amp;P transaction was linked to a HUD approval request for P&amp;P</w:t>
            </w:r>
          </w:p>
        </w:tc>
      </w:tr>
      <w:tr w:rsidR="00A50B92" w:rsidRPr="00BF5D6D" w14:paraId="1F942E11" w14:textId="77777777" w:rsidTr="002D3066">
        <w:trPr>
          <w:cantSplit/>
        </w:trPr>
        <w:tc>
          <w:tcPr>
            <w:tcW w:w="2500" w:type="dxa"/>
          </w:tcPr>
          <w:p w14:paraId="0B7C0CBD" w14:textId="50BD5231" w:rsidR="00A50B92" w:rsidRPr="009D79A5" w:rsidRDefault="0006199A" w:rsidP="00B34BB0">
            <w:pPr>
              <w:pStyle w:val="TableColumnSubheading"/>
              <w:rPr>
                <w:sz w:val="22"/>
                <w:szCs w:val="22"/>
              </w:rPr>
            </w:pPr>
            <w:r>
              <w:t>Exclude</w:t>
            </w:r>
            <w:r w:rsidR="00524454">
              <w:t>d</w:t>
            </w:r>
            <w:r>
              <w:t xml:space="preserve"> from Max</w:t>
            </w:r>
          </w:p>
        </w:tc>
        <w:tc>
          <w:tcPr>
            <w:tcW w:w="6742" w:type="dxa"/>
          </w:tcPr>
          <w:p w14:paraId="3101728C" w14:textId="75A12418" w:rsidR="00A50B92" w:rsidRPr="009D79A5" w:rsidRDefault="00B66283" w:rsidP="00F874DE">
            <w:pPr>
              <w:pStyle w:val="TableText"/>
              <w:jc w:val="both"/>
              <w:rPr>
                <w:sz w:val="22"/>
              </w:rPr>
            </w:pPr>
            <w:r>
              <w:t xml:space="preserve">This checkbox indicates whether the P&amp;P transaction </w:t>
            </w:r>
            <w:r w:rsidR="0006199A">
              <w:t>should be excluded from cap of $5,000. Must be identified as either Utility Costs or Vacant Property Registration</w:t>
            </w:r>
            <w:r>
              <w:t>.</w:t>
            </w:r>
          </w:p>
        </w:tc>
      </w:tr>
      <w:tr w:rsidR="00A50B92" w:rsidRPr="00BF5D6D" w14:paraId="7A69C014" w14:textId="77777777" w:rsidTr="002D3066">
        <w:trPr>
          <w:cantSplit/>
        </w:trPr>
        <w:tc>
          <w:tcPr>
            <w:tcW w:w="2500" w:type="dxa"/>
          </w:tcPr>
          <w:p w14:paraId="12B8076A" w14:textId="07755F06" w:rsidR="00A50B92" w:rsidRPr="009D79A5" w:rsidRDefault="00F32B29" w:rsidP="00B34BB0">
            <w:pPr>
              <w:pStyle w:val="TableColumnSubheading"/>
              <w:rPr>
                <w:sz w:val="22"/>
                <w:szCs w:val="22"/>
              </w:rPr>
            </w:pPr>
            <w:r w:rsidRPr="00F32B29">
              <w:t>Excluded from Max Type</w:t>
            </w:r>
          </w:p>
        </w:tc>
        <w:tc>
          <w:tcPr>
            <w:tcW w:w="6742" w:type="dxa"/>
          </w:tcPr>
          <w:p w14:paraId="39011AB1" w14:textId="277EB70C" w:rsidR="00A50B92" w:rsidRPr="009D79A5" w:rsidRDefault="00E677A1" w:rsidP="00F874DE">
            <w:pPr>
              <w:pStyle w:val="TableText"/>
              <w:jc w:val="both"/>
              <w:rPr>
                <w:sz w:val="22"/>
              </w:rPr>
            </w:pPr>
            <w:r w:rsidRPr="00E677A1">
              <w:t xml:space="preserve">This field </w:t>
            </w:r>
            <w:r w:rsidR="00F32B29">
              <w:t>displays</w:t>
            </w:r>
            <w:r w:rsidRPr="00E677A1">
              <w:t xml:space="preserve"> the </w:t>
            </w:r>
            <w:r w:rsidR="00F32B29">
              <w:t xml:space="preserve">corresponding Excluded from Max Type for the </w:t>
            </w:r>
            <w:r w:rsidRPr="00E677A1">
              <w:t xml:space="preserve">P&amp;P transaction with </w:t>
            </w:r>
            <w:r w:rsidR="00274A40">
              <w:t>“</w:t>
            </w:r>
            <w:r w:rsidRPr="00E677A1">
              <w:t>P&amp;P Excluded from Max</w:t>
            </w:r>
            <w:r w:rsidR="00274A40">
              <w:t>”</w:t>
            </w:r>
            <w:r w:rsidRPr="00E677A1">
              <w:t xml:space="preserve"> box checked</w:t>
            </w:r>
          </w:p>
        </w:tc>
      </w:tr>
      <w:tr w:rsidR="00A50B92" w:rsidRPr="00BF5D6D" w14:paraId="2F41D54F" w14:textId="77777777" w:rsidTr="002D3066">
        <w:trPr>
          <w:cantSplit/>
        </w:trPr>
        <w:tc>
          <w:tcPr>
            <w:tcW w:w="2500" w:type="dxa"/>
          </w:tcPr>
          <w:p w14:paraId="45FABFEB" w14:textId="77777777" w:rsidR="00A50B92" w:rsidRPr="009D79A5" w:rsidRDefault="00A50B92" w:rsidP="00B34BB0">
            <w:pPr>
              <w:pStyle w:val="TableColumnSubheading"/>
              <w:rPr>
                <w:sz w:val="22"/>
                <w:szCs w:val="22"/>
              </w:rPr>
            </w:pPr>
            <w:r w:rsidRPr="009D79A5">
              <w:t>Created By</w:t>
            </w:r>
          </w:p>
        </w:tc>
        <w:tc>
          <w:tcPr>
            <w:tcW w:w="6742" w:type="dxa"/>
          </w:tcPr>
          <w:p w14:paraId="3FA16F91" w14:textId="54FF1B94" w:rsidR="00A50B92" w:rsidRPr="009D79A5" w:rsidRDefault="00A50B92" w:rsidP="00F874DE">
            <w:pPr>
              <w:pStyle w:val="TableText"/>
              <w:jc w:val="both"/>
              <w:rPr>
                <w:sz w:val="22"/>
              </w:rPr>
            </w:pPr>
            <w:r w:rsidRPr="009D79A5">
              <w:t xml:space="preserve">The </w:t>
            </w:r>
            <w:r w:rsidR="00D524B5">
              <w:t>U</w:t>
            </w:r>
            <w:r w:rsidRPr="009D79A5">
              <w:t xml:space="preserve">ser </w:t>
            </w:r>
            <w:r w:rsidR="00D524B5">
              <w:t>N</w:t>
            </w:r>
            <w:r w:rsidR="00624D74">
              <w:t xml:space="preserve">ame </w:t>
            </w:r>
            <w:r w:rsidRPr="009D79A5">
              <w:t>who initiated the transaction</w:t>
            </w:r>
            <w:r w:rsidR="00B66283">
              <w:t>.</w:t>
            </w:r>
          </w:p>
        </w:tc>
      </w:tr>
      <w:tr w:rsidR="00A50B92" w:rsidRPr="00BF5D6D" w14:paraId="1FB1BFE9" w14:textId="77777777" w:rsidTr="002D3066">
        <w:trPr>
          <w:cantSplit/>
        </w:trPr>
        <w:tc>
          <w:tcPr>
            <w:tcW w:w="2500" w:type="dxa"/>
          </w:tcPr>
          <w:p w14:paraId="0BA1040E" w14:textId="77777777" w:rsidR="00A50B92" w:rsidRPr="009D79A5" w:rsidRDefault="00A50B92" w:rsidP="00B34BB0">
            <w:pPr>
              <w:pStyle w:val="TableColumnSubheading"/>
              <w:rPr>
                <w:sz w:val="22"/>
                <w:szCs w:val="22"/>
              </w:rPr>
            </w:pPr>
            <w:r w:rsidRPr="009D79A5">
              <w:t>Create Date</w:t>
            </w:r>
          </w:p>
        </w:tc>
        <w:tc>
          <w:tcPr>
            <w:tcW w:w="6742" w:type="dxa"/>
          </w:tcPr>
          <w:p w14:paraId="3B254415" w14:textId="21B2D3E9" w:rsidR="00A50B92" w:rsidRPr="009D79A5" w:rsidRDefault="00A50B92" w:rsidP="00F874DE">
            <w:pPr>
              <w:pStyle w:val="TableText"/>
              <w:jc w:val="both"/>
              <w:rPr>
                <w:sz w:val="22"/>
              </w:rPr>
            </w:pPr>
            <w:r w:rsidRPr="009D79A5">
              <w:t xml:space="preserve">The date </w:t>
            </w:r>
            <w:r w:rsidR="00B66283">
              <w:t xml:space="preserve">and time the </w:t>
            </w:r>
            <w:r w:rsidRPr="009D79A5">
              <w:t xml:space="preserve">transaction is </w:t>
            </w:r>
            <w:r w:rsidR="00B66283">
              <w:t>recorded</w:t>
            </w:r>
            <w:r w:rsidRPr="009D79A5">
              <w:t xml:space="preserve"> in the system</w:t>
            </w:r>
            <w:r w:rsidR="00B66283">
              <w:t>.</w:t>
            </w:r>
          </w:p>
        </w:tc>
      </w:tr>
      <w:tr w:rsidR="00E677A1" w:rsidRPr="00BF5D6D" w14:paraId="05325870" w14:textId="77777777" w:rsidTr="00E677A1">
        <w:trPr>
          <w:cantSplit/>
        </w:trPr>
        <w:tc>
          <w:tcPr>
            <w:tcW w:w="2500" w:type="dxa"/>
            <w:vAlign w:val="center"/>
          </w:tcPr>
          <w:p w14:paraId="23BC266A" w14:textId="4CA4FCEA" w:rsidR="00E677A1" w:rsidRPr="00E677A1" w:rsidRDefault="00E677A1" w:rsidP="00E677A1">
            <w:pPr>
              <w:pStyle w:val="TableColumnSubheading"/>
            </w:pPr>
            <w:r w:rsidRPr="00E677A1">
              <w:rPr>
                <w:color w:val="000000"/>
              </w:rPr>
              <w:t>Batch Number</w:t>
            </w:r>
          </w:p>
        </w:tc>
        <w:tc>
          <w:tcPr>
            <w:tcW w:w="6742" w:type="dxa"/>
            <w:vAlign w:val="center"/>
          </w:tcPr>
          <w:p w14:paraId="041A6F74" w14:textId="7087818F" w:rsidR="00E677A1" w:rsidRPr="009D79A5" w:rsidRDefault="00E677A1" w:rsidP="00E677A1">
            <w:pPr>
              <w:pStyle w:val="TableText"/>
              <w:jc w:val="both"/>
            </w:pPr>
            <w:r>
              <w:rPr>
                <w:rFonts w:ascii="Cambria" w:hAnsi="Cambria"/>
                <w:color w:val="000000"/>
              </w:rPr>
              <w:t>The batch number associated with MIP collection for that transaction.</w:t>
            </w:r>
          </w:p>
        </w:tc>
      </w:tr>
      <w:tr w:rsidR="00E677A1" w:rsidRPr="00BF5D6D" w14:paraId="2B3E6B23" w14:textId="77777777" w:rsidTr="00E677A1">
        <w:trPr>
          <w:cantSplit/>
        </w:trPr>
        <w:tc>
          <w:tcPr>
            <w:tcW w:w="2500" w:type="dxa"/>
            <w:vAlign w:val="center"/>
          </w:tcPr>
          <w:p w14:paraId="1F2AC151" w14:textId="19824203" w:rsidR="00E677A1" w:rsidRPr="00E677A1" w:rsidRDefault="00E677A1" w:rsidP="00E677A1">
            <w:pPr>
              <w:pStyle w:val="TableColumnSubheading"/>
            </w:pPr>
            <w:r w:rsidRPr="00E677A1">
              <w:rPr>
                <w:color w:val="000000"/>
              </w:rPr>
              <w:t>Batch Status</w:t>
            </w:r>
          </w:p>
        </w:tc>
        <w:tc>
          <w:tcPr>
            <w:tcW w:w="6742" w:type="dxa"/>
            <w:vAlign w:val="center"/>
          </w:tcPr>
          <w:p w14:paraId="4646F554" w14:textId="352B38B2" w:rsidR="00E677A1" w:rsidRPr="009D79A5" w:rsidRDefault="00E677A1" w:rsidP="00E677A1">
            <w:pPr>
              <w:pStyle w:val="TableText"/>
              <w:jc w:val="both"/>
            </w:pPr>
            <w:r>
              <w:rPr>
                <w:rFonts w:ascii="Cambria" w:hAnsi="Cambria"/>
                <w:color w:val="000000"/>
              </w:rPr>
              <w:t>The batch status for the batch number associated with MIP collection for that transaction.</w:t>
            </w:r>
          </w:p>
        </w:tc>
      </w:tr>
    </w:tbl>
    <w:p w14:paraId="011BFECD" w14:textId="4BC00834" w:rsidR="00A50B92" w:rsidRPr="001879BA" w:rsidRDefault="00A50B92" w:rsidP="001879BA">
      <w:pPr>
        <w:pStyle w:val="TableCaption"/>
      </w:pPr>
      <w:bookmarkStart w:id="929" w:name="_Toc90643769"/>
      <w:bookmarkStart w:id="930" w:name="_Toc230163751"/>
      <w:r w:rsidRPr="001879BA">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rsidRPr="001879BA">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rsidRPr="001879BA">
        <w:t xml:space="preserve">: Loan </w:t>
      </w:r>
      <w:r w:rsidR="006F63C8" w:rsidRPr="001879BA">
        <w:t>Screen</w:t>
      </w:r>
      <w:r w:rsidR="000E3CB8" w:rsidRPr="001879BA">
        <w:t xml:space="preserve"> </w:t>
      </w:r>
      <w:r w:rsidR="00274A40">
        <w:t>–</w:t>
      </w:r>
      <w:r w:rsidR="000E3CB8" w:rsidRPr="001879BA">
        <w:t xml:space="preserve"> Transactions</w:t>
      </w:r>
      <w:bookmarkEnd w:id="929"/>
      <w:bookmarkEnd w:id="930"/>
    </w:p>
    <w:p w14:paraId="3639A68C" w14:textId="77777777" w:rsidR="00ED335D" w:rsidRDefault="00ED335D" w:rsidP="00ED335D">
      <w:pPr>
        <w:pStyle w:val="BodyText"/>
      </w:pPr>
      <w:bookmarkStart w:id="931" w:name="_Toc314660675"/>
      <w:bookmarkStart w:id="932" w:name="_Toc11334611"/>
      <w:bookmarkStart w:id="933" w:name="_Toc74051828"/>
      <w:bookmarkStart w:id="934" w:name="_Toc90643213"/>
    </w:p>
    <w:p w14:paraId="2A908A8F" w14:textId="2FAB1E6F" w:rsidR="006C7316" w:rsidRPr="002A4C74" w:rsidRDefault="008F071C" w:rsidP="00863D8C">
      <w:pPr>
        <w:pStyle w:val="Heading4"/>
      </w:pPr>
      <w:bookmarkStart w:id="935" w:name="_Toc230163104"/>
      <w:r w:rsidRPr="002A4C74">
        <w:t xml:space="preserve">New </w:t>
      </w:r>
      <w:r w:rsidR="000C6F5D">
        <w:t xml:space="preserve">Loan </w:t>
      </w:r>
      <w:r w:rsidRPr="002A4C74">
        <w:t>T</w:t>
      </w:r>
      <w:r w:rsidR="003D690E" w:rsidRPr="002A4C74">
        <w:t>ransaction</w:t>
      </w:r>
      <w:bookmarkEnd w:id="931"/>
      <w:bookmarkEnd w:id="932"/>
      <w:bookmarkEnd w:id="933"/>
      <w:bookmarkEnd w:id="934"/>
      <w:r w:rsidR="00BC271F">
        <w:t>s</w:t>
      </w:r>
      <w:bookmarkEnd w:id="935"/>
      <w:r w:rsidR="001F30B5">
        <w:t xml:space="preserve"> </w:t>
      </w:r>
    </w:p>
    <w:p w14:paraId="579A67FA" w14:textId="5C427CD6" w:rsidR="00466B6B" w:rsidRDefault="00441B59" w:rsidP="001879BA">
      <w:pPr>
        <w:pStyle w:val="BodyText"/>
      </w:pPr>
      <w:r>
        <w:t xml:space="preserve">Transactions can be created by authorized users based on user role. </w:t>
      </w:r>
      <w:r w:rsidR="00466B6B">
        <w:t xml:space="preserve"> Required fields vary based on the Transaction Category and Transaction Type selected. </w:t>
      </w:r>
      <w:r w:rsidR="00BC271F" w:rsidRPr="00B669BB">
        <w:t xml:space="preserve">The </w:t>
      </w:r>
      <w:r w:rsidR="00BC271F">
        <w:t xml:space="preserve">next sections </w:t>
      </w:r>
      <w:r w:rsidR="00BC271F" w:rsidRPr="00B669BB">
        <w:t>provide detailed instr</w:t>
      </w:r>
      <w:r w:rsidR="00BC271F">
        <w:t>u</w:t>
      </w:r>
      <w:r w:rsidR="00BC271F" w:rsidRPr="00B669BB">
        <w:t>ctions for c</w:t>
      </w:r>
      <w:r w:rsidR="00BC271F">
        <w:t>reating new transactions associated with the transaction categories listed in the following table.</w:t>
      </w:r>
      <w:r w:rsidR="00BC271F" w:rsidRPr="00B669BB">
        <w:t xml:space="preserve"> </w:t>
      </w:r>
    </w:p>
    <w:p w14:paraId="6D51CE10" w14:textId="011873CE" w:rsidR="00353E76" w:rsidRDefault="001D76E0" w:rsidP="001879BA">
      <w:pPr>
        <w:pStyle w:val="BodyText"/>
      </w:pPr>
      <w:r w:rsidRPr="006C7316">
        <w:t>Transaction categories</w:t>
      </w:r>
      <w:r w:rsidR="009E097F">
        <w:t xml:space="preserve"> in the New Loan Transaction window</w:t>
      </w:r>
      <w:r w:rsidRPr="006C7316">
        <w:t>:</w:t>
      </w:r>
    </w:p>
    <w:tbl>
      <w:tblPr>
        <w:tblStyle w:val="TableGrid"/>
        <w:tblW w:w="0" w:type="auto"/>
        <w:tblInd w:w="108" w:type="dxa"/>
        <w:tblLook w:val="04A0" w:firstRow="1" w:lastRow="0" w:firstColumn="1" w:lastColumn="0" w:noHBand="0" w:noVBand="1"/>
      </w:tblPr>
      <w:tblGrid>
        <w:gridCol w:w="2596"/>
        <w:gridCol w:w="6646"/>
      </w:tblGrid>
      <w:tr w:rsidR="00871AE4" w:rsidRPr="00EE71F9" w14:paraId="7BE99E3C" w14:textId="77777777" w:rsidTr="00E9621C">
        <w:trPr>
          <w:tblHeader/>
        </w:trPr>
        <w:tc>
          <w:tcPr>
            <w:tcW w:w="2596" w:type="dxa"/>
            <w:shd w:val="clear" w:color="auto" w:fill="B8CCE4" w:themeFill="accent1" w:themeFillTint="66"/>
          </w:tcPr>
          <w:p w14:paraId="765B34F8" w14:textId="0C575328" w:rsidR="00871AE4" w:rsidRPr="00EE71F9" w:rsidRDefault="00871AE4" w:rsidP="000E443B">
            <w:pPr>
              <w:pStyle w:val="Tableheader"/>
              <w:rPr>
                <w:noProof/>
                <w:lang w:bidi="en-US"/>
              </w:rPr>
            </w:pPr>
            <w:r>
              <w:rPr>
                <w:noProof/>
                <w:lang w:bidi="en-US"/>
              </w:rPr>
              <w:t>Transaction</w:t>
            </w:r>
            <w:r w:rsidR="009E097F">
              <w:rPr>
                <w:noProof/>
                <w:lang w:bidi="en-US"/>
              </w:rPr>
              <w:t xml:space="preserve"> Category</w:t>
            </w:r>
          </w:p>
        </w:tc>
        <w:tc>
          <w:tcPr>
            <w:tcW w:w="6646" w:type="dxa"/>
            <w:shd w:val="clear" w:color="auto" w:fill="B8CCE4" w:themeFill="accent1" w:themeFillTint="66"/>
          </w:tcPr>
          <w:p w14:paraId="240C035C" w14:textId="77777777" w:rsidR="00871AE4" w:rsidRPr="00EE71F9" w:rsidRDefault="00871AE4" w:rsidP="000E443B">
            <w:pPr>
              <w:pStyle w:val="Tableheader"/>
              <w:rPr>
                <w:noProof/>
                <w:lang w:bidi="en-US"/>
              </w:rPr>
            </w:pPr>
            <w:r>
              <w:rPr>
                <w:noProof/>
                <w:lang w:bidi="en-US"/>
              </w:rPr>
              <w:t>Description</w:t>
            </w:r>
          </w:p>
        </w:tc>
      </w:tr>
      <w:tr w:rsidR="00353E76" w:rsidRPr="00EE71F9" w14:paraId="32FE0B13" w14:textId="77777777" w:rsidTr="00E9621C">
        <w:tc>
          <w:tcPr>
            <w:tcW w:w="2596" w:type="dxa"/>
          </w:tcPr>
          <w:p w14:paraId="4C685E61" w14:textId="77777777" w:rsidR="00353E76" w:rsidRPr="00EE71F9" w:rsidRDefault="00353E76" w:rsidP="00B34BB0">
            <w:pPr>
              <w:pStyle w:val="TableColumnSubheading"/>
              <w:rPr>
                <w:noProof/>
              </w:rPr>
            </w:pPr>
            <w:bookmarkStart w:id="936" w:name="_Toc313865077"/>
            <w:r w:rsidRPr="00EE71F9">
              <w:rPr>
                <w:noProof/>
              </w:rPr>
              <w:t>Corporate Advances</w:t>
            </w:r>
          </w:p>
        </w:tc>
        <w:tc>
          <w:tcPr>
            <w:tcW w:w="6646" w:type="dxa"/>
          </w:tcPr>
          <w:p w14:paraId="5AF98F5F" w14:textId="422FC3D6" w:rsidR="00353E76" w:rsidRPr="00D246B0" w:rsidRDefault="009E097F" w:rsidP="00F874DE">
            <w:pPr>
              <w:pStyle w:val="TableText"/>
              <w:jc w:val="both"/>
            </w:pPr>
            <w:r w:rsidRPr="00D246B0">
              <w:t>Transactions within this category are i</w:t>
            </w:r>
            <w:r w:rsidR="00353E76" w:rsidRPr="00D246B0">
              <w:t xml:space="preserve">nitiated by </w:t>
            </w:r>
            <w:r w:rsidR="00DF4B00" w:rsidRPr="00D246B0">
              <w:t>the s</w:t>
            </w:r>
            <w:r w:rsidR="00353E76" w:rsidRPr="00D246B0">
              <w:t xml:space="preserve">ervicer to report any expenses incurred by Lender/Investor for any disbursements made </w:t>
            </w:r>
            <w:r w:rsidR="00A030FF">
              <w:t>on behalf of Borrower/Mortgagor after the loan becomes Due and Payable.</w:t>
            </w:r>
            <w:r w:rsidR="00576EB1">
              <w:t xml:space="preserve"> </w:t>
            </w:r>
            <w:r w:rsidR="001F30B5">
              <w:t>Borr Recoverable must be reported during transaction entry</w:t>
            </w:r>
            <w:r w:rsidR="00A030FF">
              <w:t>.</w:t>
            </w:r>
          </w:p>
        </w:tc>
      </w:tr>
      <w:tr w:rsidR="00353E76" w:rsidRPr="00EE71F9" w14:paraId="057AEF07" w14:textId="77777777" w:rsidTr="00E9621C">
        <w:tc>
          <w:tcPr>
            <w:tcW w:w="2596" w:type="dxa"/>
          </w:tcPr>
          <w:p w14:paraId="6D059301" w14:textId="77777777" w:rsidR="00353E76" w:rsidRDefault="00353E76" w:rsidP="00B34BB0">
            <w:pPr>
              <w:pStyle w:val="TableColumnSubheading"/>
              <w:rPr>
                <w:noProof/>
              </w:rPr>
            </w:pPr>
            <w:r w:rsidRPr="00EE71F9">
              <w:rPr>
                <w:noProof/>
              </w:rPr>
              <w:t>Disbursements</w:t>
            </w:r>
          </w:p>
          <w:p w14:paraId="56FBB064" w14:textId="62B27F62" w:rsidR="00A030FF" w:rsidRPr="00EE71F9" w:rsidRDefault="00A030FF" w:rsidP="00A664A7">
            <w:pPr>
              <w:pStyle w:val="TableColumnSubheading"/>
              <w:rPr>
                <w:noProof/>
              </w:rPr>
            </w:pPr>
            <w:r>
              <w:rPr>
                <w:noProof/>
              </w:rPr>
              <w:t>(Unscheduled Advances</w:t>
            </w:r>
            <w:r w:rsidR="00D1667D">
              <w:rPr>
                <w:noProof/>
              </w:rPr>
              <w:t xml:space="preserve">, Scheduled </w:t>
            </w:r>
            <w:r w:rsidR="00A664A7">
              <w:rPr>
                <w:noProof/>
              </w:rPr>
              <w:t>Disbursements</w:t>
            </w:r>
            <w:r>
              <w:rPr>
                <w:noProof/>
              </w:rPr>
              <w:t xml:space="preserve"> and Property Charges Pre D&amp;P)</w:t>
            </w:r>
          </w:p>
        </w:tc>
        <w:tc>
          <w:tcPr>
            <w:tcW w:w="6646" w:type="dxa"/>
          </w:tcPr>
          <w:p w14:paraId="10AADA07" w14:textId="0230F88F" w:rsidR="00353E76" w:rsidRPr="00D246B0" w:rsidRDefault="00CA5EFB" w:rsidP="00A664A7">
            <w:pPr>
              <w:pStyle w:val="TableText"/>
              <w:jc w:val="both"/>
            </w:pPr>
            <w:r w:rsidRPr="00D246B0">
              <w:t>Transactions within this category are initiated</w:t>
            </w:r>
            <w:r w:rsidR="00353E76" w:rsidRPr="00D246B0">
              <w:t xml:space="preserve"> by </w:t>
            </w:r>
            <w:r w:rsidR="00DF4B00" w:rsidRPr="00D246B0">
              <w:t xml:space="preserve">the </w:t>
            </w:r>
            <w:r w:rsidR="00353E76" w:rsidRPr="00D246B0">
              <w:t>servicer to perform any disbursements on behalf of the Borrower/Mortgagor</w:t>
            </w:r>
            <w:r w:rsidR="00A030FF">
              <w:t xml:space="preserve"> which include unscheduled advances</w:t>
            </w:r>
            <w:r w:rsidR="00D1667D">
              <w:t xml:space="preserve">, scheduled </w:t>
            </w:r>
            <w:r w:rsidR="00A664A7">
              <w:t>disbursements</w:t>
            </w:r>
            <w:r w:rsidR="00A030FF">
              <w:t xml:space="preserve"> and property charges pre D&amp;P (ML 2011-01)</w:t>
            </w:r>
            <w:r w:rsidR="00353E76" w:rsidRPr="00D246B0">
              <w:t>.</w:t>
            </w:r>
            <w:r w:rsidR="00A030FF">
              <w:t xml:space="preserve"> These transactions affect Loan Balance.</w:t>
            </w:r>
            <w:r w:rsidR="00695767">
              <w:t xml:space="preserve"> Some charges require Incurred Date in addition to Effective Date.</w:t>
            </w:r>
          </w:p>
        </w:tc>
      </w:tr>
      <w:tr w:rsidR="00353E76" w:rsidRPr="00EE71F9" w14:paraId="30DA5597" w14:textId="77777777" w:rsidTr="00E9621C">
        <w:tc>
          <w:tcPr>
            <w:tcW w:w="2596" w:type="dxa"/>
          </w:tcPr>
          <w:p w14:paraId="583080A9" w14:textId="77777777" w:rsidR="00353E76" w:rsidRPr="00EE71F9" w:rsidRDefault="00353E76" w:rsidP="00B34BB0">
            <w:pPr>
              <w:pStyle w:val="TableColumnSubheading"/>
              <w:rPr>
                <w:noProof/>
              </w:rPr>
            </w:pPr>
            <w:r w:rsidRPr="00EE71F9">
              <w:rPr>
                <w:noProof/>
              </w:rPr>
              <w:t>Fees</w:t>
            </w:r>
          </w:p>
        </w:tc>
        <w:tc>
          <w:tcPr>
            <w:tcW w:w="6646" w:type="dxa"/>
          </w:tcPr>
          <w:p w14:paraId="57C4B82C" w14:textId="514275D1" w:rsidR="00353E76" w:rsidRPr="00D246B0" w:rsidRDefault="00CA5EFB" w:rsidP="00F874DE">
            <w:pPr>
              <w:pStyle w:val="TableText"/>
              <w:jc w:val="both"/>
            </w:pPr>
            <w:r w:rsidRPr="00D246B0">
              <w:t xml:space="preserve">Transactions within this category are generated by the Servicing Module </w:t>
            </w:r>
            <w:r w:rsidR="00353E76" w:rsidRPr="00D246B0">
              <w:t xml:space="preserve">to indicate any change of plan fees incurred by the </w:t>
            </w:r>
            <w:r w:rsidR="0010588C" w:rsidRPr="00D246B0">
              <w:t>borrower</w:t>
            </w:r>
            <w:r w:rsidR="00353E76" w:rsidRPr="00D246B0">
              <w:t xml:space="preserve"> when a </w:t>
            </w:r>
            <w:r w:rsidRPr="00D246B0">
              <w:t>change of plan is performed on the loan</w:t>
            </w:r>
            <w:r w:rsidR="00353E76" w:rsidRPr="00D246B0">
              <w:t>.</w:t>
            </w:r>
            <w:r w:rsidR="00A030FF">
              <w:t xml:space="preserve"> These transactions do not affect Loan Balance.</w:t>
            </w:r>
          </w:p>
        </w:tc>
      </w:tr>
      <w:tr w:rsidR="00353E76" w:rsidRPr="00EE71F9" w14:paraId="16D3B48F" w14:textId="77777777" w:rsidTr="00E9621C">
        <w:tc>
          <w:tcPr>
            <w:tcW w:w="2596" w:type="dxa"/>
          </w:tcPr>
          <w:p w14:paraId="43124105" w14:textId="77777777" w:rsidR="00353E76" w:rsidRPr="00EE71F9" w:rsidRDefault="00353E76" w:rsidP="00B34BB0">
            <w:pPr>
              <w:pStyle w:val="TableColumnSubheading"/>
              <w:rPr>
                <w:noProof/>
              </w:rPr>
            </w:pPr>
            <w:r w:rsidRPr="00EE71F9">
              <w:rPr>
                <w:noProof/>
              </w:rPr>
              <w:t>HUD-1 Closing Costs</w:t>
            </w:r>
          </w:p>
        </w:tc>
        <w:tc>
          <w:tcPr>
            <w:tcW w:w="6646" w:type="dxa"/>
          </w:tcPr>
          <w:p w14:paraId="2E553B61" w14:textId="08CD2910" w:rsidR="00353E76" w:rsidRPr="00D246B0" w:rsidRDefault="00CA5EFB" w:rsidP="00F874DE">
            <w:pPr>
              <w:pStyle w:val="TableText"/>
              <w:jc w:val="both"/>
            </w:pPr>
            <w:r w:rsidRPr="00D246B0">
              <w:t xml:space="preserve">Transactions within this category are initiated </w:t>
            </w:r>
            <w:r w:rsidR="00353E76" w:rsidRPr="00D246B0">
              <w:t xml:space="preserve">by </w:t>
            </w:r>
            <w:r w:rsidRPr="00D246B0">
              <w:t>the</w:t>
            </w:r>
            <w:r w:rsidR="003D690E" w:rsidRPr="00D246B0">
              <w:t xml:space="preserve"> s</w:t>
            </w:r>
            <w:r w:rsidR="00353E76" w:rsidRPr="00D246B0">
              <w:t xml:space="preserve">ervicer to report HUD -1 closing costs either due by </w:t>
            </w:r>
            <w:r w:rsidR="003D690E" w:rsidRPr="00D246B0">
              <w:t>a b</w:t>
            </w:r>
            <w:r w:rsidR="00353E76" w:rsidRPr="00D246B0">
              <w:t xml:space="preserve">orrower or owed to </w:t>
            </w:r>
            <w:r w:rsidR="003D690E" w:rsidRPr="00D246B0">
              <w:t>the b</w:t>
            </w:r>
            <w:r w:rsidR="00353E76" w:rsidRPr="00D246B0">
              <w:t>orrower.</w:t>
            </w:r>
            <w:r w:rsidR="00A030FF">
              <w:t xml:space="preserve"> These transactions do not affect Loan Balance.</w:t>
            </w:r>
          </w:p>
        </w:tc>
      </w:tr>
      <w:tr w:rsidR="00E9621C" w:rsidRPr="00EE71F9" w14:paraId="4778861A" w14:textId="77777777" w:rsidTr="00E9621C">
        <w:tc>
          <w:tcPr>
            <w:tcW w:w="2596" w:type="dxa"/>
          </w:tcPr>
          <w:p w14:paraId="52C28DE4" w14:textId="5294A31D" w:rsidR="00E9621C" w:rsidRPr="00EE71F9" w:rsidRDefault="00E9621C" w:rsidP="00E9621C">
            <w:pPr>
              <w:pStyle w:val="TableColumnSubheading"/>
              <w:rPr>
                <w:noProof/>
              </w:rPr>
            </w:pPr>
            <w:r w:rsidRPr="00EE71F9">
              <w:rPr>
                <w:noProof/>
              </w:rPr>
              <w:t>Monthly Accruals</w:t>
            </w:r>
          </w:p>
        </w:tc>
        <w:tc>
          <w:tcPr>
            <w:tcW w:w="6646" w:type="dxa"/>
          </w:tcPr>
          <w:p w14:paraId="0CCA49A9" w14:textId="7AE457CE" w:rsidR="00E9621C" w:rsidRPr="00D246B0" w:rsidRDefault="00E9621C" w:rsidP="00E9621C">
            <w:pPr>
              <w:pStyle w:val="TableText"/>
              <w:jc w:val="both"/>
            </w:pPr>
            <w:r w:rsidRPr="00D246B0">
              <w:t>Transactions within this category are generated by the Servicing Module to display the monthly accruals Interest amount, MIP amount, and Service Fee amount on the loan for each month.</w:t>
            </w:r>
            <w:r>
              <w:t xml:space="preserve"> These transactions affect Loan Balance.</w:t>
            </w:r>
          </w:p>
        </w:tc>
      </w:tr>
      <w:tr w:rsidR="00353E76" w:rsidRPr="00EE71F9" w14:paraId="27A70F58" w14:textId="77777777" w:rsidTr="00E9621C">
        <w:tc>
          <w:tcPr>
            <w:tcW w:w="2596" w:type="dxa"/>
          </w:tcPr>
          <w:p w14:paraId="75BD65A4" w14:textId="15B62D62" w:rsidR="00353E76" w:rsidRPr="00EE71F9" w:rsidRDefault="00353E76" w:rsidP="00B34BB0">
            <w:pPr>
              <w:pStyle w:val="TableColumnSubheading"/>
              <w:rPr>
                <w:noProof/>
              </w:rPr>
            </w:pPr>
            <w:r w:rsidRPr="00EE71F9">
              <w:rPr>
                <w:noProof/>
              </w:rPr>
              <w:t>Refunds</w:t>
            </w:r>
            <w:r w:rsidR="00BC271F">
              <w:rPr>
                <w:noProof/>
              </w:rPr>
              <w:t>/Payments</w:t>
            </w:r>
          </w:p>
        </w:tc>
        <w:tc>
          <w:tcPr>
            <w:tcW w:w="6646" w:type="dxa"/>
          </w:tcPr>
          <w:p w14:paraId="7DF12861" w14:textId="3ABE6D4B" w:rsidR="00353E76" w:rsidRPr="00D246B0" w:rsidRDefault="00CA5EFB" w:rsidP="00A030FF">
            <w:pPr>
              <w:pStyle w:val="TableText"/>
              <w:jc w:val="both"/>
            </w:pPr>
            <w:r w:rsidRPr="00D246B0">
              <w:t xml:space="preserve">Transactions within this category are initiated </w:t>
            </w:r>
            <w:r w:rsidR="00353E76" w:rsidRPr="00D246B0">
              <w:t xml:space="preserve">by </w:t>
            </w:r>
            <w:r w:rsidRPr="00D246B0">
              <w:t>the</w:t>
            </w:r>
            <w:r w:rsidR="003D690E" w:rsidRPr="00D246B0">
              <w:t xml:space="preserve"> s</w:t>
            </w:r>
            <w:r w:rsidR="00353E76" w:rsidRPr="00D246B0">
              <w:t xml:space="preserve">ervicer to </w:t>
            </w:r>
            <w:r w:rsidRPr="00D246B0">
              <w:t xml:space="preserve">request </w:t>
            </w:r>
            <w:r w:rsidR="00353E76" w:rsidRPr="00D246B0">
              <w:t xml:space="preserve">refund </w:t>
            </w:r>
            <w:r w:rsidRPr="00D246B0">
              <w:t xml:space="preserve">of </w:t>
            </w:r>
            <w:r w:rsidR="00353E76" w:rsidRPr="00D246B0">
              <w:t xml:space="preserve">the overage amount to the </w:t>
            </w:r>
            <w:r w:rsidR="003D690E" w:rsidRPr="00D246B0">
              <w:t>b</w:t>
            </w:r>
            <w:r w:rsidR="00353E76" w:rsidRPr="00D246B0">
              <w:t>orrower.</w:t>
            </w:r>
            <w:r w:rsidR="00A030FF">
              <w:t xml:space="preserve"> These transactions affect Loan Balance.</w:t>
            </w:r>
          </w:p>
        </w:tc>
      </w:tr>
      <w:tr w:rsidR="00353E76" w:rsidRPr="00EE71F9" w14:paraId="60217F05" w14:textId="77777777" w:rsidTr="00E9621C">
        <w:tc>
          <w:tcPr>
            <w:tcW w:w="2596" w:type="dxa"/>
          </w:tcPr>
          <w:p w14:paraId="4F04716B" w14:textId="77777777" w:rsidR="00353E76" w:rsidRPr="00EE71F9" w:rsidRDefault="00353E76" w:rsidP="00B34BB0">
            <w:pPr>
              <w:pStyle w:val="TableColumnSubheading"/>
              <w:rPr>
                <w:noProof/>
              </w:rPr>
            </w:pPr>
            <w:r w:rsidRPr="00EE71F9">
              <w:rPr>
                <w:noProof/>
              </w:rPr>
              <w:t>Repays</w:t>
            </w:r>
          </w:p>
        </w:tc>
        <w:tc>
          <w:tcPr>
            <w:tcW w:w="6646" w:type="dxa"/>
          </w:tcPr>
          <w:p w14:paraId="787FF687" w14:textId="7423C03E" w:rsidR="00353E76" w:rsidRPr="00D246B0" w:rsidRDefault="00CA5EFB" w:rsidP="00A030FF">
            <w:pPr>
              <w:pStyle w:val="TableText"/>
              <w:jc w:val="both"/>
            </w:pPr>
            <w:r w:rsidRPr="00D246B0">
              <w:t xml:space="preserve">Transactions within this category are initiated </w:t>
            </w:r>
            <w:r w:rsidR="00353E76" w:rsidRPr="00D246B0">
              <w:t xml:space="preserve">by </w:t>
            </w:r>
            <w:r w:rsidRPr="00D246B0">
              <w:t>the</w:t>
            </w:r>
            <w:r w:rsidR="003D690E" w:rsidRPr="00D246B0">
              <w:t xml:space="preserve"> s</w:t>
            </w:r>
            <w:r w:rsidR="00353E76" w:rsidRPr="00D246B0">
              <w:t>ervicer (on-behalf of</w:t>
            </w:r>
            <w:r w:rsidR="003D690E" w:rsidRPr="00D246B0">
              <w:t xml:space="preserve"> a</w:t>
            </w:r>
            <w:r w:rsidR="00353E76" w:rsidRPr="00D246B0">
              <w:t xml:space="preserve"> </w:t>
            </w:r>
            <w:r w:rsidR="003D690E" w:rsidRPr="00D246B0">
              <w:t>b</w:t>
            </w:r>
            <w:r w:rsidR="00353E76" w:rsidRPr="00D246B0">
              <w:t>orrower) to repay a partial amount to reduce the current unpaid loan balance.</w:t>
            </w:r>
            <w:r w:rsidR="00A030FF">
              <w:t xml:space="preserve"> These transactions affect Loan Balance.</w:t>
            </w:r>
          </w:p>
        </w:tc>
      </w:tr>
      <w:tr w:rsidR="00353E76" w:rsidRPr="00EE71F9" w14:paraId="256C34C2" w14:textId="77777777" w:rsidTr="00E9621C">
        <w:tc>
          <w:tcPr>
            <w:tcW w:w="2596" w:type="dxa"/>
          </w:tcPr>
          <w:p w14:paraId="0012C4E7" w14:textId="77777777" w:rsidR="00353E76" w:rsidRPr="00EE71F9" w:rsidRDefault="00353E76" w:rsidP="00B34BB0">
            <w:pPr>
              <w:pStyle w:val="TableColumnSubheading"/>
            </w:pPr>
            <w:r w:rsidRPr="00EE71F9">
              <w:t>Terminate</w:t>
            </w:r>
          </w:p>
        </w:tc>
        <w:tc>
          <w:tcPr>
            <w:tcW w:w="6646" w:type="dxa"/>
          </w:tcPr>
          <w:p w14:paraId="6B187C7A" w14:textId="5DA19F71" w:rsidR="00353E76" w:rsidRPr="00D246B0" w:rsidRDefault="00CA5EFB" w:rsidP="00A030FF">
            <w:pPr>
              <w:pStyle w:val="TableText"/>
              <w:jc w:val="both"/>
            </w:pPr>
            <w:r w:rsidRPr="00D246B0">
              <w:t>Transactions within this category are initiated</w:t>
            </w:r>
            <w:r w:rsidR="00353E76" w:rsidRPr="00D246B0">
              <w:t xml:space="preserve"> by </w:t>
            </w:r>
            <w:r w:rsidRPr="00D246B0">
              <w:t>the</w:t>
            </w:r>
            <w:r w:rsidR="003D690E" w:rsidRPr="00D246B0">
              <w:t xml:space="preserve"> s</w:t>
            </w:r>
            <w:r w:rsidR="00353E76" w:rsidRPr="00D246B0">
              <w:t xml:space="preserve">ervicer to terminate a loan and provide </w:t>
            </w:r>
            <w:r w:rsidR="003D690E" w:rsidRPr="00D246B0">
              <w:t xml:space="preserve">a </w:t>
            </w:r>
            <w:r w:rsidR="00353E76" w:rsidRPr="00D246B0">
              <w:t>reason for termination.</w:t>
            </w:r>
            <w:r w:rsidR="00A030FF">
              <w:t xml:space="preserve"> These transactions affect Loan Balance.</w:t>
            </w:r>
          </w:p>
        </w:tc>
      </w:tr>
    </w:tbl>
    <w:p w14:paraId="4330AEE6" w14:textId="6E0B23CC" w:rsidR="00353E76" w:rsidRDefault="00353E76" w:rsidP="001879BA">
      <w:pPr>
        <w:pStyle w:val="TableCaption"/>
      </w:pPr>
      <w:bookmarkStart w:id="937" w:name="_Toc90643770"/>
      <w:bookmarkStart w:id="938" w:name="_Toc230163752"/>
      <w:r w:rsidRPr="00353E76">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w:t>
      </w:r>
      <w:r w:rsidR="00764635">
        <w:rPr>
          <w:noProof/>
        </w:rPr>
        <w:fldChar w:fldCharType="end"/>
      </w:r>
      <w:r w:rsidR="00C114EF">
        <w:rPr>
          <w:noProof/>
        </w:rPr>
        <w:t>:</w:t>
      </w:r>
      <w:r w:rsidR="00DF4B00">
        <w:t xml:space="preserve"> </w:t>
      </w:r>
      <w:r w:rsidR="00A04BE5">
        <w:t>Transaction C</w:t>
      </w:r>
      <w:r w:rsidR="00DF4B00" w:rsidRPr="006C7316">
        <w:t>ategories</w:t>
      </w:r>
      <w:bookmarkEnd w:id="937"/>
      <w:bookmarkEnd w:id="938"/>
    </w:p>
    <w:p w14:paraId="3DB27EC7" w14:textId="1FE06DE0" w:rsidR="006C7316" w:rsidRPr="002A4C74" w:rsidRDefault="00466B6B" w:rsidP="00BC271F">
      <w:pPr>
        <w:pStyle w:val="Heading5"/>
      </w:pPr>
      <w:bookmarkStart w:id="939" w:name="_Toc314660676"/>
      <w:bookmarkStart w:id="940" w:name="_Toc11334612"/>
      <w:bookmarkStart w:id="941" w:name="_Toc74051829"/>
      <w:bookmarkStart w:id="942" w:name="_Toc90643214"/>
      <w:r>
        <w:t xml:space="preserve">Creating New </w:t>
      </w:r>
      <w:r w:rsidR="00B669BB" w:rsidRPr="002A4C74">
        <w:t>C</w:t>
      </w:r>
      <w:r w:rsidR="003D690E" w:rsidRPr="002A4C74">
        <w:t>o</w:t>
      </w:r>
      <w:r w:rsidR="00107372">
        <w:t>r</w:t>
      </w:r>
      <w:r w:rsidR="003D690E" w:rsidRPr="002A4C74">
        <w:t xml:space="preserve">porate </w:t>
      </w:r>
      <w:r w:rsidR="00B669BB" w:rsidRPr="002A4C74">
        <w:t>A</w:t>
      </w:r>
      <w:r w:rsidR="003D690E" w:rsidRPr="002A4C74">
        <w:t>dvance</w:t>
      </w:r>
      <w:bookmarkEnd w:id="936"/>
      <w:bookmarkEnd w:id="939"/>
      <w:r w:rsidR="00B669BB" w:rsidRPr="002A4C74">
        <w:t xml:space="preserve"> Transactions</w:t>
      </w:r>
      <w:bookmarkEnd w:id="940"/>
      <w:bookmarkEnd w:id="941"/>
      <w:bookmarkEnd w:id="942"/>
      <w:r w:rsidR="00107372">
        <w:fldChar w:fldCharType="begin"/>
      </w:r>
      <w:r w:rsidR="00107372">
        <w:instrText xml:space="preserve"> XE </w:instrText>
      </w:r>
      <w:r w:rsidR="00274A40">
        <w:instrText>“</w:instrText>
      </w:r>
      <w:r w:rsidR="00107372" w:rsidRPr="00860531">
        <w:instrText>Corporate Advance Transactions</w:instrText>
      </w:r>
      <w:r w:rsidR="00274A40">
        <w:instrText>”</w:instrText>
      </w:r>
      <w:r w:rsidR="00107372">
        <w:instrText xml:space="preserve"> </w:instrText>
      </w:r>
      <w:r w:rsidR="00107372">
        <w:fldChar w:fldCharType="end"/>
      </w:r>
    </w:p>
    <w:p w14:paraId="11DEAB27" w14:textId="7CD4CC11" w:rsidR="001F30B5" w:rsidRPr="0058256D" w:rsidRDefault="001F30B5" w:rsidP="001F30B5">
      <w:pPr>
        <w:pStyle w:val="BodyText"/>
      </w:pPr>
      <w:r>
        <w:t>Corporate Advance transactions are added to the Loan Balance if the transaction is reported as “Borr Recoverable” (</w:t>
      </w:r>
      <w:r w:rsidR="00DA1970">
        <w:t xml:space="preserve">referred to as </w:t>
      </w:r>
      <w:r>
        <w:t>Borrower Recoverable</w:t>
      </w:r>
      <w:r w:rsidRPr="001F30B5">
        <w:t xml:space="preserve"> </w:t>
      </w:r>
      <w:r>
        <w:t xml:space="preserve">Corporate Advance, or </w:t>
      </w:r>
      <w:r w:rsidR="00DA1970">
        <w:t xml:space="preserve">abbreviated as </w:t>
      </w:r>
      <w:r>
        <w:t>“BRCA”, and reflected the Transactions &gt; Loan page with a checkbox in field “</w:t>
      </w:r>
      <w:hyperlink r:id="rId92" w:history="1">
        <w:r w:rsidRPr="001F30B5">
          <w:rPr>
            <w:rStyle w:val="Hyperlink"/>
            <w:rFonts w:ascii="Cambria" w:hAnsi="Cambria" w:cs="Times New Roman"/>
            <w:b/>
            <w:noProof w:val="0"/>
          </w:rPr>
          <w:t>Corp Adv Borr Recov</w:t>
        </w:r>
      </w:hyperlink>
      <w:r>
        <w:t xml:space="preserve">”). </w:t>
      </w:r>
      <w:r w:rsidR="00DA1970">
        <w:t xml:space="preserve">Whether a transaction is </w:t>
      </w:r>
      <w:r w:rsidR="00A22DBD">
        <w:t xml:space="preserve">BRCA </w:t>
      </w:r>
      <w:r w:rsidR="00DA1970">
        <w:t>or not</w:t>
      </w:r>
      <w:r w:rsidR="0058256D">
        <w:t xml:space="preserve"> is</w:t>
      </w:r>
      <w:r w:rsidR="00A22DBD">
        <w:t xml:space="preserve"> reported </w:t>
      </w:r>
      <w:r w:rsidR="0058256D">
        <w:t>during</w:t>
      </w:r>
      <w:r w:rsidR="00A22DBD">
        <w:t xml:space="preserve"> transaction entry from the User Interface, the Batch &gt; Servicer Transactions screen, or the </w:t>
      </w:r>
      <w:r w:rsidR="0058256D">
        <w:t xml:space="preserve">Batch &gt; Servicer Transactions screen using the </w:t>
      </w:r>
      <w:r w:rsidR="0058256D">
        <w:rPr>
          <w:b/>
          <w:bCs w:val="0"/>
        </w:rPr>
        <w:t>Transactions</w:t>
      </w:r>
      <w:r w:rsidR="0058256D">
        <w:t xml:space="preserve"> upload feature.  If </w:t>
      </w:r>
      <w:r w:rsidR="00DA1970">
        <w:t xml:space="preserve">BRCA is incorrect on a </w:t>
      </w:r>
      <w:r w:rsidR="0058256D">
        <w:t>transaction,</w:t>
      </w:r>
      <w:r w:rsidR="00DA1970">
        <w:t xml:space="preserve"> it</w:t>
      </w:r>
      <w:r w:rsidR="0058256D">
        <w:t xml:space="preserve"> must be Adjusted and re-entered with the proper BRCA selection.</w:t>
      </w:r>
    </w:p>
    <w:p w14:paraId="49084697" w14:textId="357E83CA" w:rsidR="00A22DBD" w:rsidRPr="006C7316" w:rsidRDefault="00A22DBD" w:rsidP="001F30B5">
      <w:pPr>
        <w:pStyle w:val="BodyText"/>
      </w:pPr>
      <w:r w:rsidRPr="00A22DBD">
        <w:t xml:space="preserve">IMPORTANT: </w:t>
      </w:r>
      <w:r>
        <w:t xml:space="preserve">BRCA </w:t>
      </w:r>
      <w:r w:rsidRPr="00A22DBD">
        <w:t xml:space="preserve">Transactions with the “Corp Adv Borr Recov” checkbox </w:t>
      </w:r>
      <w:r>
        <w:t>selected</w:t>
      </w:r>
      <w:r w:rsidRPr="00A22DBD">
        <w:t xml:space="preserve"> </w:t>
      </w:r>
      <w:r>
        <w:t xml:space="preserve">are included in the Loan Balance and </w:t>
      </w:r>
      <w:r w:rsidRPr="00A22DBD">
        <w:t xml:space="preserve">accrue Interest and MIP </w:t>
      </w:r>
      <w:r>
        <w:t>beginning on the later of the Transaction Effective Date or the Accrual Start Date of 09/01/2025</w:t>
      </w:r>
      <w:r w:rsidRPr="00A22DBD">
        <w:t xml:space="preserve">. </w:t>
      </w:r>
      <w:r>
        <w:t xml:space="preserve">Interest and MIP Accruals for BRCA transactions are included in the 1160 </w:t>
      </w:r>
      <w:r w:rsidRPr="007B2543">
        <w:t xml:space="preserve">Monthly Int, MIP Accrual &amp; SF </w:t>
      </w:r>
      <w:r>
        <w:t>transaction</w:t>
      </w:r>
      <w:r w:rsidR="00DA1970">
        <w:t xml:space="preserve"> and the 1190 </w:t>
      </w:r>
      <w:r w:rsidR="00DA1970" w:rsidRPr="00DA1970">
        <w:t>Auto-Adjust Int Mip SF</w:t>
      </w:r>
      <w:r w:rsidR="00DA1970">
        <w:t xml:space="preserve"> transaction. </w:t>
      </w:r>
    </w:p>
    <w:p w14:paraId="706DBBB8" w14:textId="1451C9AF" w:rsidR="00DB1539" w:rsidRPr="006C7316" w:rsidRDefault="00DB1539" w:rsidP="001879BA">
      <w:pPr>
        <w:pStyle w:val="BodyText"/>
      </w:pPr>
      <w:r w:rsidRPr="006C7316">
        <w:t xml:space="preserve">To </w:t>
      </w:r>
      <w:r w:rsidR="00B669BB">
        <w:t xml:space="preserve">create a new </w:t>
      </w:r>
      <w:r w:rsidRPr="006C7316">
        <w:t xml:space="preserve">corporate advance </w:t>
      </w:r>
      <w:r w:rsidR="00CA5EFB">
        <w:t>transaction</w:t>
      </w:r>
      <w:r w:rsidRPr="006C7316">
        <w:t xml:space="preserve">: </w:t>
      </w:r>
    </w:p>
    <w:p w14:paraId="6D4C6035" w14:textId="4DF49DBC" w:rsidR="00CA5EFB" w:rsidRPr="009E0299" w:rsidRDefault="00CA5EFB" w:rsidP="006C3C3F">
      <w:pPr>
        <w:pStyle w:val="OrderedList"/>
        <w:numPr>
          <w:ilvl w:val="0"/>
          <w:numId w:val="137"/>
        </w:numPr>
        <w:jc w:val="both"/>
      </w:pPr>
      <w:r w:rsidRPr="009E0299">
        <w:t xml:space="preserve">Click </w:t>
      </w:r>
      <w:r w:rsidRPr="006F2941">
        <w:rPr>
          <w:b/>
          <w:bCs/>
        </w:rPr>
        <w:t>New</w:t>
      </w:r>
      <w:r w:rsidRPr="009E0299">
        <w:t xml:space="preserve"> on the Transactions </w:t>
      </w:r>
      <w:r w:rsidR="00274A40">
        <w:t>–</w:t>
      </w:r>
      <w:r w:rsidRPr="009E0299">
        <w:t xml:space="preserve"> Loan screen.</w:t>
      </w:r>
    </w:p>
    <w:p w14:paraId="26A02CB9" w14:textId="6DA4C0BD" w:rsidR="00CA5EFB" w:rsidRDefault="00DB1539" w:rsidP="006C3C3F">
      <w:pPr>
        <w:pStyle w:val="OrderedList"/>
        <w:numPr>
          <w:ilvl w:val="0"/>
          <w:numId w:val="137"/>
        </w:numPr>
        <w:jc w:val="both"/>
      </w:pPr>
      <w:r w:rsidRPr="006C7316">
        <w:t xml:space="preserve">On the </w:t>
      </w:r>
      <w:r w:rsidRPr="00CA5EFB">
        <w:rPr>
          <w:b/>
        </w:rPr>
        <w:t xml:space="preserve">New Loan </w:t>
      </w:r>
      <w:r w:rsidR="00E9621C" w:rsidRPr="00CA5EFB">
        <w:rPr>
          <w:b/>
        </w:rPr>
        <w:t>Transaction</w:t>
      </w:r>
      <w:r w:rsidR="00E9621C" w:rsidRPr="006C7316">
        <w:t xml:space="preserve"> </w:t>
      </w:r>
      <w:r w:rsidR="00CA5EFB">
        <w:t>window</w:t>
      </w:r>
      <w:r w:rsidRPr="006C7316">
        <w:t xml:space="preserve">, select </w:t>
      </w:r>
      <w:r w:rsidR="00CA5EFB">
        <w:t>one of the following transaction categories:</w:t>
      </w:r>
    </w:p>
    <w:p w14:paraId="6200F59B" w14:textId="43C4BEFD" w:rsidR="00C8495F" w:rsidRDefault="00C8495F" w:rsidP="00F874DE">
      <w:pPr>
        <w:pStyle w:val="UnorderedListIndent"/>
        <w:jc w:val="both"/>
      </w:pPr>
      <w:r>
        <w:t>Corp Advance – Misc Claim</w:t>
      </w:r>
    </w:p>
    <w:p w14:paraId="051C5F25" w14:textId="6AEB5AA2" w:rsidR="00763C3A" w:rsidRDefault="00763C3A" w:rsidP="00543CDD">
      <w:pPr>
        <w:pStyle w:val="UnorderedListIndent"/>
        <w:jc w:val="both"/>
      </w:pPr>
      <w:r>
        <w:t>Corp Advance – Penalty</w:t>
      </w:r>
    </w:p>
    <w:p w14:paraId="6E771F10" w14:textId="6B4B7F0F" w:rsidR="00763C3A" w:rsidRDefault="00763C3A" w:rsidP="00F874DE">
      <w:pPr>
        <w:pStyle w:val="UnorderedListIndent"/>
        <w:jc w:val="both"/>
      </w:pPr>
      <w:r>
        <w:t>Corp Advance – Property Preservation</w:t>
      </w:r>
      <w:r w:rsidR="00DD6F26">
        <w:t xml:space="preserve"> (*See next section for details on entering P&amp;P)</w:t>
      </w:r>
    </w:p>
    <w:p w14:paraId="60E3232C" w14:textId="4E291E25" w:rsidR="00763C3A" w:rsidRDefault="00763C3A" w:rsidP="00F874DE">
      <w:pPr>
        <w:pStyle w:val="UnorderedListIndent"/>
        <w:jc w:val="both"/>
      </w:pPr>
      <w:r>
        <w:t>Corp Advance – Release Fe</w:t>
      </w:r>
      <w:r w:rsidR="007D3FF4">
        <w:t>e</w:t>
      </w:r>
    </w:p>
    <w:p w14:paraId="7CAE786E" w14:textId="04C9453A" w:rsidR="00CA5EFB" w:rsidRPr="006C7316" w:rsidRDefault="00882660" w:rsidP="00F874DE">
      <w:pPr>
        <w:pStyle w:val="UnorderedListIndent"/>
        <w:jc w:val="both"/>
      </w:pPr>
      <w:r>
        <w:t>Corp Advance – Section 305 Disbursements</w:t>
      </w:r>
    </w:p>
    <w:p w14:paraId="156B5036" w14:textId="64FA902B" w:rsidR="00882660" w:rsidRPr="006C7316" w:rsidRDefault="00882660" w:rsidP="00F874DE">
      <w:pPr>
        <w:pStyle w:val="UnorderedListIndent"/>
        <w:jc w:val="both"/>
      </w:pPr>
      <w:r>
        <w:t>Corp Advance – Section 306 Disbursements</w:t>
      </w:r>
    </w:p>
    <w:p w14:paraId="50F0E894" w14:textId="08EB0EE1" w:rsidR="00882660" w:rsidRDefault="00882660" w:rsidP="00F874DE">
      <w:pPr>
        <w:pStyle w:val="UnorderedListIndent"/>
        <w:jc w:val="both"/>
      </w:pPr>
      <w:r>
        <w:t>Corp Advance – Section 307 Disbursements</w:t>
      </w:r>
    </w:p>
    <w:p w14:paraId="2D1BBF0A" w14:textId="5C55DA07" w:rsidR="00882660" w:rsidRPr="006C7316" w:rsidRDefault="00882660" w:rsidP="00F874DE">
      <w:pPr>
        <w:pStyle w:val="UnorderedListIndent"/>
        <w:jc w:val="both"/>
      </w:pPr>
      <w:r>
        <w:t>Corp Advance – Section 308 Disbursements</w:t>
      </w:r>
    </w:p>
    <w:p w14:paraId="1C7CA792" w14:textId="09A2D6E0" w:rsidR="00882660" w:rsidRPr="006C7316" w:rsidRDefault="00882660" w:rsidP="00F874DE">
      <w:pPr>
        <w:pStyle w:val="UnorderedListIndent"/>
        <w:jc w:val="both"/>
      </w:pPr>
      <w:r>
        <w:t>Corp Advance – Section 309 Disbursements</w:t>
      </w:r>
    </w:p>
    <w:p w14:paraId="753543B5" w14:textId="4E4D9B73" w:rsidR="00882660" w:rsidRPr="006C7316" w:rsidRDefault="00882660" w:rsidP="00F874DE">
      <w:pPr>
        <w:pStyle w:val="UnorderedListIndent"/>
        <w:jc w:val="both"/>
      </w:pPr>
      <w:r>
        <w:t>Corp Advance – Section 310 Disbursements</w:t>
      </w:r>
    </w:p>
    <w:p w14:paraId="4517621D" w14:textId="58CA04D8" w:rsidR="00882660" w:rsidRDefault="00882660" w:rsidP="00F874DE">
      <w:pPr>
        <w:pStyle w:val="UnorderedListIndent"/>
        <w:jc w:val="both"/>
      </w:pPr>
      <w:r>
        <w:t>Corp Advance – Section 409 Disbursements</w:t>
      </w:r>
    </w:p>
    <w:p w14:paraId="01C1FE41" w14:textId="77777777" w:rsidR="00E9621C" w:rsidRPr="006C7316" w:rsidRDefault="00E9621C" w:rsidP="00E9621C">
      <w:pPr>
        <w:pStyle w:val="UnorderedListIndent"/>
        <w:jc w:val="both"/>
      </w:pPr>
      <w:r>
        <w:t>Corp Advance – Section 410 Disbursements</w:t>
      </w:r>
    </w:p>
    <w:p w14:paraId="1ECA6CE0" w14:textId="21BD3E78" w:rsidR="00CA5EFB" w:rsidRDefault="00CA5EFB" w:rsidP="006C3C3F">
      <w:pPr>
        <w:pStyle w:val="OrderedList"/>
        <w:numPr>
          <w:ilvl w:val="0"/>
          <w:numId w:val="137"/>
        </w:numPr>
        <w:jc w:val="both"/>
      </w:pPr>
      <w:r>
        <w:t xml:space="preserve">Populate the </w:t>
      </w:r>
      <w:r w:rsidR="004700F1">
        <w:t xml:space="preserve">below listed </w:t>
      </w:r>
      <w:r>
        <w:t>fields (</w:t>
      </w:r>
      <w:r w:rsidR="00C80F7F">
        <w:t xml:space="preserve">required fields are </w:t>
      </w:r>
      <w:r>
        <w:t>marked with red asterisk):</w:t>
      </w:r>
    </w:p>
    <w:p w14:paraId="3DCEDB86" w14:textId="2245228E" w:rsidR="00882660" w:rsidRDefault="00882660" w:rsidP="00F874DE">
      <w:pPr>
        <w:pStyle w:val="UnorderedListIndent"/>
        <w:jc w:val="both"/>
      </w:pPr>
      <w:r w:rsidRPr="00116B24">
        <w:t>Transaction Type</w:t>
      </w:r>
    </w:p>
    <w:p w14:paraId="72D04C46" w14:textId="2C3A6756" w:rsidR="00C80F7F" w:rsidRPr="00116B24" w:rsidRDefault="00C80F7F" w:rsidP="00F874DE">
      <w:pPr>
        <w:pStyle w:val="UnorderedListIndent"/>
        <w:jc w:val="both"/>
      </w:pPr>
      <w:r>
        <w:t>Borr Recoverable (if applicable)</w:t>
      </w:r>
    </w:p>
    <w:p w14:paraId="43C86A0A" w14:textId="55F64B59" w:rsidR="00882660" w:rsidRPr="00116B24" w:rsidRDefault="00882660" w:rsidP="00F874DE">
      <w:pPr>
        <w:pStyle w:val="UnorderedListIndent"/>
        <w:jc w:val="both"/>
      </w:pPr>
      <w:r w:rsidRPr="00116B24">
        <w:t>Effective Date</w:t>
      </w:r>
    </w:p>
    <w:p w14:paraId="7A98CA9C" w14:textId="13B3827E" w:rsidR="00882660" w:rsidRPr="00116B24" w:rsidRDefault="00882660" w:rsidP="00F874DE">
      <w:pPr>
        <w:pStyle w:val="UnorderedListIndent"/>
        <w:jc w:val="both"/>
      </w:pPr>
      <w:r w:rsidRPr="00116B24">
        <w:t>Incurred Date</w:t>
      </w:r>
      <w:r w:rsidR="00B11F0E">
        <w:t xml:space="preserve"> (if applicable)</w:t>
      </w:r>
    </w:p>
    <w:p w14:paraId="2253BBAE" w14:textId="06DAAB2B" w:rsidR="00882660" w:rsidRPr="00116B24" w:rsidRDefault="00882660" w:rsidP="00F874DE">
      <w:pPr>
        <w:pStyle w:val="UnorderedListIndent"/>
        <w:jc w:val="both"/>
      </w:pPr>
      <w:r w:rsidRPr="00116B24">
        <w:t>Transaction Amount</w:t>
      </w:r>
    </w:p>
    <w:p w14:paraId="736C7A33" w14:textId="74124BEB" w:rsidR="00882660" w:rsidRPr="009E0299" w:rsidRDefault="00DB1539" w:rsidP="006C3C3F">
      <w:pPr>
        <w:pStyle w:val="OrderedList"/>
        <w:numPr>
          <w:ilvl w:val="0"/>
          <w:numId w:val="137"/>
        </w:numPr>
        <w:jc w:val="both"/>
        <w:rPr>
          <w:rFonts w:cs="Calibri"/>
          <w:color w:val="000000"/>
        </w:rPr>
      </w:pPr>
      <w:r w:rsidRPr="009E0299">
        <w:rPr>
          <w:rFonts w:cs="Calibri"/>
          <w:color w:val="000000"/>
        </w:rPr>
        <w:t xml:space="preserve">Click </w:t>
      </w:r>
      <w:r w:rsidRPr="00116B24">
        <w:rPr>
          <w:rFonts w:cs="Calibri"/>
          <w:b/>
          <w:color w:val="000000"/>
        </w:rPr>
        <w:t xml:space="preserve">Submit. </w:t>
      </w:r>
      <w:r w:rsidR="001F30B5" w:rsidRPr="001F30B5">
        <w:rPr>
          <w:rFonts w:cs="Calibri"/>
          <w:bCs/>
          <w:color w:val="000000"/>
        </w:rPr>
        <w:t>If successful, t</w:t>
      </w:r>
      <w:r w:rsidR="00882660" w:rsidRPr="001F30B5">
        <w:rPr>
          <w:rFonts w:cs="Calibri"/>
          <w:bCs/>
          <w:color w:val="000000"/>
        </w:rPr>
        <w:t>he</w:t>
      </w:r>
      <w:r w:rsidR="00882660" w:rsidRPr="009E0299">
        <w:rPr>
          <w:rFonts w:cs="Calibri"/>
          <w:color w:val="000000"/>
        </w:rPr>
        <w:t xml:space="preserve"> new transaction is displayed in the </w:t>
      </w:r>
      <w:r w:rsidR="00882660" w:rsidRPr="00C114EF">
        <w:rPr>
          <w:rFonts w:cs="Calibri"/>
          <w:b/>
          <w:color w:val="000000"/>
        </w:rPr>
        <w:t>Loan Transaction Results</w:t>
      </w:r>
      <w:r w:rsidR="00882660" w:rsidRPr="009E0299">
        <w:rPr>
          <w:rFonts w:cs="Calibri"/>
          <w:color w:val="000000"/>
        </w:rPr>
        <w:t xml:space="preserve"> section. To exit the window without adding the transaction click </w:t>
      </w:r>
      <w:r w:rsidR="00882660" w:rsidRPr="00C114EF">
        <w:rPr>
          <w:rFonts w:cs="Calibri"/>
          <w:b/>
          <w:color w:val="000000"/>
        </w:rPr>
        <w:t>Cancel</w:t>
      </w:r>
      <w:r w:rsidR="00882660" w:rsidRPr="009E0299">
        <w:rPr>
          <w:rFonts w:cs="Calibri"/>
          <w:color w:val="000000"/>
        </w:rPr>
        <w:t>.</w:t>
      </w:r>
    </w:p>
    <w:p w14:paraId="567B4BA0" w14:textId="7CF77DC3" w:rsidR="00231DF6" w:rsidRDefault="00A61BD0" w:rsidP="001879BA">
      <w:pPr>
        <w:pStyle w:val="BodyText"/>
        <w:jc w:val="center"/>
        <w:rPr>
          <w:noProof/>
        </w:rPr>
      </w:pPr>
      <w:r w:rsidRPr="00A61BD0">
        <w:rPr>
          <w:noProof/>
        </w:rPr>
        <w:t xml:space="preserve"> </w:t>
      </w:r>
    </w:p>
    <w:p w14:paraId="372EE616" w14:textId="3E72FC96" w:rsidR="00CA5EFB" w:rsidRDefault="00231DF6" w:rsidP="001879BA">
      <w:pPr>
        <w:pStyle w:val="BodyText"/>
        <w:jc w:val="center"/>
      </w:pPr>
      <w:r>
        <w:rPr>
          <w:noProof/>
        </w:rPr>
        <w:drawing>
          <wp:inline distT="0" distB="0" distL="0" distR="0" wp14:anchorId="5C50ED11" wp14:editId="780F7819">
            <wp:extent cx="2689859" cy="1438899"/>
            <wp:effectExtent l="19050" t="19050" r="15875" b="28575"/>
            <wp:docPr id="773240951"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240951" name="Picture 1" descr="A screenshot of a computer screen&#10;&#10;AI-generated content may be incorrect."/>
                    <pic:cNvPicPr/>
                  </pic:nvPicPr>
                  <pic:blipFill>
                    <a:blip r:embed="rId93"/>
                    <a:stretch>
                      <a:fillRect/>
                    </a:stretch>
                  </pic:blipFill>
                  <pic:spPr>
                    <a:xfrm>
                      <a:off x="0" y="0"/>
                      <a:ext cx="2701572" cy="1445165"/>
                    </a:xfrm>
                    <a:prstGeom prst="rect">
                      <a:avLst/>
                    </a:prstGeom>
                    <a:ln w="19050">
                      <a:solidFill>
                        <a:schemeClr val="accent1"/>
                      </a:solidFill>
                    </a:ln>
                  </pic:spPr>
                </pic:pic>
              </a:graphicData>
            </a:graphic>
          </wp:inline>
        </w:drawing>
      </w:r>
    </w:p>
    <w:p w14:paraId="1D3DB02A" w14:textId="7FE6A6BA" w:rsidR="00CA5EFB" w:rsidRDefault="00CA5EFB" w:rsidP="001879BA">
      <w:pPr>
        <w:pStyle w:val="FigureCaption0"/>
      </w:pPr>
      <w:bookmarkStart w:id="943" w:name="_Toc74052484"/>
      <w:bookmarkStart w:id="944" w:name="_Toc90643870"/>
      <w:bookmarkStart w:id="945" w:name="_Toc23016386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t xml:space="preserve">: </w:t>
      </w:r>
      <w:r w:rsidR="00B669BB">
        <w:t>New Corporate A</w:t>
      </w:r>
      <w:r>
        <w:t>dvance</w:t>
      </w:r>
      <w:r w:rsidR="006F63C8">
        <w:t xml:space="preserve"> T</w:t>
      </w:r>
      <w:r w:rsidR="00B669BB">
        <w:t>ransaction</w:t>
      </w:r>
      <w:bookmarkEnd w:id="943"/>
      <w:bookmarkEnd w:id="944"/>
      <w:bookmarkEnd w:id="945"/>
    </w:p>
    <w:p w14:paraId="10D808A5" w14:textId="3FC8F1F2" w:rsidR="004D7EF7" w:rsidRPr="009E0299" w:rsidRDefault="004D7EF7" w:rsidP="006C3C3F">
      <w:pPr>
        <w:pStyle w:val="OrderedList"/>
        <w:numPr>
          <w:ilvl w:val="0"/>
          <w:numId w:val="137"/>
        </w:numPr>
        <w:jc w:val="both"/>
        <w:rPr>
          <w:rFonts w:asciiTheme="majorHAnsi" w:hAnsiTheme="majorHAnsi"/>
          <w:noProof/>
        </w:rPr>
      </w:pPr>
      <w:r w:rsidRPr="009E0299">
        <w:rPr>
          <w:rFonts w:asciiTheme="majorHAnsi" w:hAnsiTheme="majorHAnsi"/>
          <w:noProof/>
        </w:rPr>
        <w:t xml:space="preserve">To adjust the Corp Advance transaction, select the document icon </w:t>
      </w:r>
      <w:r w:rsidR="00231DF6">
        <w:rPr>
          <w:noProof/>
        </w:rPr>
        <w:drawing>
          <wp:inline distT="0" distB="0" distL="0" distR="0" wp14:anchorId="6D54BAA7" wp14:editId="060FEAD7">
            <wp:extent cx="220980" cy="242026"/>
            <wp:effectExtent l="0" t="0" r="7620" b="5715"/>
            <wp:docPr id="788078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807804" name=""/>
                    <pic:cNvPicPr/>
                  </pic:nvPicPr>
                  <pic:blipFill>
                    <a:blip r:embed="rId94"/>
                    <a:stretch>
                      <a:fillRect/>
                    </a:stretch>
                  </pic:blipFill>
                  <pic:spPr>
                    <a:xfrm>
                      <a:off x="0" y="0"/>
                      <a:ext cx="222086" cy="243237"/>
                    </a:xfrm>
                    <a:prstGeom prst="rect">
                      <a:avLst/>
                    </a:prstGeom>
                  </pic:spPr>
                </pic:pic>
              </a:graphicData>
            </a:graphic>
          </wp:inline>
        </w:drawing>
      </w:r>
      <w:r w:rsidR="00231DF6">
        <w:rPr>
          <w:rFonts w:asciiTheme="majorHAnsi" w:hAnsiTheme="majorHAnsi"/>
          <w:noProof/>
        </w:rPr>
        <w:t xml:space="preserve"> </w:t>
      </w:r>
      <w:r w:rsidRPr="009E0299">
        <w:rPr>
          <w:rFonts w:asciiTheme="majorHAnsi" w:hAnsiTheme="majorHAnsi"/>
          <w:noProof/>
        </w:rPr>
        <w:t xml:space="preserve">beside the transaction </w:t>
      </w:r>
      <w:r w:rsidR="00231DF6">
        <w:rPr>
          <w:rFonts w:asciiTheme="majorHAnsi" w:hAnsiTheme="majorHAnsi"/>
          <w:noProof/>
        </w:rPr>
        <w:t xml:space="preserve">then </w:t>
      </w:r>
      <w:r w:rsidRPr="009E0299">
        <w:rPr>
          <w:rFonts w:asciiTheme="majorHAnsi" w:hAnsiTheme="majorHAnsi"/>
          <w:noProof/>
        </w:rPr>
        <w:t xml:space="preserve">on the Adjust Loan Transaction window </w:t>
      </w:r>
      <w:r w:rsidR="000C2021" w:rsidRPr="000C2021">
        <w:rPr>
          <w:rFonts w:asciiTheme="majorHAnsi" w:hAnsiTheme="majorHAnsi"/>
          <w:noProof/>
        </w:rPr>
        <w:t>click</w:t>
      </w:r>
      <w:r w:rsidR="000C2021" w:rsidRPr="000C2021">
        <w:rPr>
          <w:rFonts w:asciiTheme="majorHAnsi" w:hAnsiTheme="majorHAnsi"/>
          <w:b/>
          <w:noProof/>
        </w:rPr>
        <w:t xml:space="preserve"> Submit</w:t>
      </w:r>
      <w:r w:rsidRPr="009E0299">
        <w:rPr>
          <w:rFonts w:asciiTheme="majorHAnsi" w:hAnsiTheme="majorHAnsi"/>
          <w:noProof/>
        </w:rPr>
        <w:t xml:space="preserve"> to reverse the transaction. </w:t>
      </w:r>
    </w:p>
    <w:p w14:paraId="4AD06633" w14:textId="622901AC" w:rsidR="004D7EF7" w:rsidRPr="00116B24" w:rsidRDefault="004D7EF7" w:rsidP="006C3C3F">
      <w:pPr>
        <w:pStyle w:val="OrderedList"/>
        <w:numPr>
          <w:ilvl w:val="0"/>
          <w:numId w:val="137"/>
        </w:numPr>
        <w:jc w:val="both"/>
        <w:rPr>
          <w:rFonts w:asciiTheme="majorHAnsi" w:hAnsiTheme="majorHAnsi"/>
          <w:noProof/>
        </w:rPr>
      </w:pPr>
      <w:r w:rsidRPr="00116B24">
        <w:rPr>
          <w:rFonts w:asciiTheme="majorHAnsi" w:hAnsiTheme="majorHAnsi"/>
          <w:noProof/>
        </w:rPr>
        <w:t>A new Corp Advance adjustment transaction is added and displayed under the Loan Transactions Results section reflecting the reversed amount.</w:t>
      </w:r>
    </w:p>
    <w:p w14:paraId="1DF5A8C5" w14:textId="102652FA" w:rsidR="006C7316" w:rsidRDefault="00B669BB" w:rsidP="001879BA">
      <w:pPr>
        <w:pStyle w:val="BodyText"/>
      </w:pPr>
      <w:r>
        <w:t xml:space="preserve">The </w:t>
      </w:r>
      <w:r w:rsidR="0014490D">
        <w:t>table below</w:t>
      </w:r>
      <w:r>
        <w:t xml:space="preserve"> lists all the allowable Corp Advance </w:t>
      </w:r>
      <w:r w:rsidR="009F519B">
        <w:t xml:space="preserve">transactions that can be </w:t>
      </w:r>
      <w:r w:rsidR="00E9621C">
        <w:t xml:space="preserve">manually </w:t>
      </w:r>
      <w:r w:rsidR="009F519B">
        <w:t>created using the New Loan Transactions window</w:t>
      </w:r>
      <w:r w:rsidR="006C7316" w:rsidRPr="006C7316">
        <w:t xml:space="preserve">. </w:t>
      </w:r>
    </w:p>
    <w:tbl>
      <w:tblPr>
        <w:tblStyle w:val="TableGrid"/>
        <w:tblW w:w="0" w:type="auto"/>
        <w:tblInd w:w="108" w:type="dxa"/>
        <w:tblLook w:val="04A0" w:firstRow="1" w:lastRow="0" w:firstColumn="1" w:lastColumn="0" w:noHBand="0" w:noVBand="1"/>
      </w:tblPr>
      <w:tblGrid>
        <w:gridCol w:w="1610"/>
        <w:gridCol w:w="1612"/>
        <w:gridCol w:w="6020"/>
      </w:tblGrid>
      <w:tr w:rsidR="00B669BB" w:rsidRPr="001C3209" w14:paraId="5E34EB8B" w14:textId="77777777" w:rsidTr="000923B5">
        <w:trPr>
          <w:tblHeader/>
        </w:trPr>
        <w:tc>
          <w:tcPr>
            <w:tcW w:w="1610" w:type="dxa"/>
            <w:shd w:val="clear" w:color="auto" w:fill="B8CCE4" w:themeFill="accent1" w:themeFillTint="66"/>
          </w:tcPr>
          <w:p w14:paraId="612A1668" w14:textId="6EFB0F0F" w:rsidR="00B669BB" w:rsidRPr="001C3209" w:rsidRDefault="00B669BB" w:rsidP="000E443B">
            <w:pPr>
              <w:pStyle w:val="Tableheader"/>
              <w:rPr>
                <w:lang w:bidi="en-US"/>
              </w:rPr>
            </w:pPr>
            <w:r w:rsidRPr="001C3209">
              <w:rPr>
                <w:lang w:bidi="en-US"/>
              </w:rPr>
              <w:t>Category</w:t>
            </w:r>
          </w:p>
        </w:tc>
        <w:tc>
          <w:tcPr>
            <w:tcW w:w="1612" w:type="dxa"/>
            <w:shd w:val="clear" w:color="auto" w:fill="B8CCE4" w:themeFill="accent1" w:themeFillTint="66"/>
          </w:tcPr>
          <w:p w14:paraId="79CC88C4" w14:textId="0FBD0308" w:rsidR="00B669BB" w:rsidRPr="001C3209" w:rsidRDefault="00B669BB" w:rsidP="000E443B">
            <w:pPr>
              <w:pStyle w:val="Tableheader"/>
              <w:rPr>
                <w:lang w:bidi="en-US"/>
              </w:rPr>
            </w:pPr>
            <w:r w:rsidRPr="001C3209">
              <w:rPr>
                <w:lang w:bidi="en-US"/>
              </w:rPr>
              <w:t>Transaction</w:t>
            </w:r>
          </w:p>
        </w:tc>
        <w:tc>
          <w:tcPr>
            <w:tcW w:w="6020" w:type="dxa"/>
            <w:shd w:val="clear" w:color="auto" w:fill="B8CCE4" w:themeFill="accent1" w:themeFillTint="66"/>
          </w:tcPr>
          <w:p w14:paraId="36A7CB74" w14:textId="77777777" w:rsidR="00B669BB" w:rsidRPr="001C3209" w:rsidRDefault="00B669BB" w:rsidP="000E443B">
            <w:pPr>
              <w:pStyle w:val="Tableheader"/>
              <w:rPr>
                <w:lang w:bidi="en-US"/>
              </w:rPr>
            </w:pPr>
            <w:r w:rsidRPr="001C3209">
              <w:rPr>
                <w:lang w:bidi="en-US"/>
              </w:rPr>
              <w:t>Description</w:t>
            </w:r>
          </w:p>
        </w:tc>
      </w:tr>
      <w:tr w:rsidR="00061B12" w:rsidRPr="001C3209" w14:paraId="59EA651B" w14:textId="77777777" w:rsidTr="000923B5">
        <w:trPr>
          <w:trHeight w:val="863"/>
        </w:trPr>
        <w:tc>
          <w:tcPr>
            <w:tcW w:w="1610" w:type="dxa"/>
            <w:vMerge w:val="restart"/>
            <w:vAlign w:val="center"/>
          </w:tcPr>
          <w:p w14:paraId="4740D48D" w14:textId="1BD6A368" w:rsidR="00061B12" w:rsidRDefault="00061B12" w:rsidP="00B34BB0">
            <w:pPr>
              <w:pStyle w:val="TableColumnSubheading"/>
            </w:pPr>
            <w:r>
              <w:t>Corp Advance – Misc Claim</w:t>
            </w:r>
          </w:p>
        </w:tc>
        <w:tc>
          <w:tcPr>
            <w:tcW w:w="1612" w:type="dxa"/>
          </w:tcPr>
          <w:p w14:paraId="1D26FA7E" w14:textId="5F8B22EF" w:rsidR="00061B12" w:rsidRDefault="00061B12" w:rsidP="00B34BB0">
            <w:pPr>
              <w:pStyle w:val="TableColumnSubheading"/>
            </w:pPr>
            <w:r>
              <w:t xml:space="preserve">Rental Expense  </w:t>
            </w:r>
          </w:p>
        </w:tc>
        <w:tc>
          <w:tcPr>
            <w:tcW w:w="6020" w:type="dxa"/>
          </w:tcPr>
          <w:p w14:paraId="21CBC860" w14:textId="77777777" w:rsidR="00061B12" w:rsidRDefault="00061B12" w:rsidP="00B434CD">
            <w:pPr>
              <w:jc w:val="both"/>
              <w:rPr>
                <w:rFonts w:ascii="Cambria" w:hAnsi="Cambria"/>
                <w:color w:val="000000"/>
              </w:rPr>
            </w:pPr>
            <w:r>
              <w:rPr>
                <w:rFonts w:ascii="Cambria" w:hAnsi="Cambria"/>
                <w:color w:val="000000"/>
              </w:rPr>
              <w:t xml:space="preserve">This Transaction is initiated by the Servicer to report any Rental Expenses. </w:t>
            </w:r>
          </w:p>
          <w:p w14:paraId="7B64825F" w14:textId="0B364E26" w:rsidR="00061B12" w:rsidRDefault="00061B12" w:rsidP="00B434CD">
            <w:pPr>
              <w:jc w:val="both"/>
              <w:rPr>
                <w:rFonts w:ascii="Cambria" w:hAnsi="Cambria"/>
                <w:color w:val="000000"/>
              </w:rPr>
            </w:pPr>
          </w:p>
        </w:tc>
      </w:tr>
      <w:tr w:rsidR="00061B12" w:rsidRPr="001C3209" w14:paraId="0D6C3020" w14:textId="77777777" w:rsidTr="000923B5">
        <w:trPr>
          <w:trHeight w:val="863"/>
        </w:trPr>
        <w:tc>
          <w:tcPr>
            <w:tcW w:w="1610" w:type="dxa"/>
            <w:vMerge/>
            <w:vAlign w:val="center"/>
          </w:tcPr>
          <w:p w14:paraId="027304CA" w14:textId="457D380B" w:rsidR="00061B12" w:rsidRDefault="00061B12" w:rsidP="00061B12">
            <w:pPr>
              <w:pStyle w:val="TableColumnSubheading"/>
            </w:pPr>
          </w:p>
        </w:tc>
        <w:tc>
          <w:tcPr>
            <w:tcW w:w="1612" w:type="dxa"/>
          </w:tcPr>
          <w:p w14:paraId="118B7DA5" w14:textId="41874958" w:rsidR="00061B12" w:rsidRDefault="00061B12" w:rsidP="00061B12">
            <w:pPr>
              <w:pStyle w:val="TableColumnSubheading"/>
            </w:pPr>
            <w:r>
              <w:t xml:space="preserve">Rental Income </w:t>
            </w:r>
          </w:p>
        </w:tc>
        <w:tc>
          <w:tcPr>
            <w:tcW w:w="6020" w:type="dxa"/>
          </w:tcPr>
          <w:p w14:paraId="2F5FE8A1" w14:textId="3B70BBB1" w:rsidR="00061B12" w:rsidRDefault="00061B12" w:rsidP="00061B12">
            <w:pPr>
              <w:jc w:val="both"/>
              <w:rPr>
                <w:rFonts w:ascii="Cambria" w:hAnsi="Cambria"/>
                <w:color w:val="000000"/>
              </w:rPr>
            </w:pPr>
            <w:r>
              <w:rPr>
                <w:rFonts w:ascii="Cambria" w:hAnsi="Cambria"/>
                <w:color w:val="000000"/>
              </w:rPr>
              <w:t>This Transaction is initiated by the Servicer to report any Rental Income.</w:t>
            </w:r>
          </w:p>
        </w:tc>
      </w:tr>
      <w:tr w:rsidR="000A56AE" w:rsidRPr="001C3209" w14:paraId="1E63475D" w14:textId="77777777" w:rsidTr="006B498E">
        <w:trPr>
          <w:trHeight w:val="584"/>
        </w:trPr>
        <w:tc>
          <w:tcPr>
            <w:tcW w:w="1610" w:type="dxa"/>
            <w:vAlign w:val="center"/>
          </w:tcPr>
          <w:p w14:paraId="742A5069" w14:textId="4DF0DB85" w:rsidR="000A56AE" w:rsidRPr="001C3209" w:rsidRDefault="006B498E" w:rsidP="00B34BB0">
            <w:pPr>
              <w:pStyle w:val="TableColumnSubheading"/>
            </w:pPr>
            <w:r>
              <w:t xml:space="preserve">Corp Advance – Penalty </w:t>
            </w:r>
          </w:p>
        </w:tc>
        <w:tc>
          <w:tcPr>
            <w:tcW w:w="1612" w:type="dxa"/>
          </w:tcPr>
          <w:p w14:paraId="165BAFF4" w14:textId="7E35A8CA" w:rsidR="000A56AE" w:rsidRPr="001C3209" w:rsidRDefault="006B498E" w:rsidP="00B34BB0">
            <w:pPr>
              <w:pStyle w:val="TableColumnSubheading"/>
            </w:pPr>
            <w:r>
              <w:t>Corp Adv – Penalty</w:t>
            </w:r>
          </w:p>
        </w:tc>
        <w:tc>
          <w:tcPr>
            <w:tcW w:w="6020" w:type="dxa"/>
          </w:tcPr>
          <w:p w14:paraId="5679EC18" w14:textId="52081B5B" w:rsidR="000A56AE" w:rsidRPr="006B498E" w:rsidRDefault="006B498E" w:rsidP="006B498E">
            <w:pPr>
              <w:jc w:val="both"/>
              <w:rPr>
                <w:rFonts w:ascii="Cambria" w:eastAsia="Times New Roman" w:hAnsi="Cambria"/>
                <w:color w:val="000000"/>
              </w:rPr>
            </w:pPr>
            <w:r>
              <w:rPr>
                <w:rFonts w:ascii="Cambria" w:hAnsi="Cambria"/>
                <w:color w:val="000000"/>
              </w:rPr>
              <w:t xml:space="preserve">This transaction is initiated by the Servicer to report the penalty payments for payments made late to Borrowers / Co Borrowers. This transaction applies to </w:t>
            </w:r>
            <w:r w:rsidR="00627184">
              <w:rPr>
                <w:rFonts w:ascii="Cambria" w:hAnsi="Cambria"/>
                <w:color w:val="000000"/>
              </w:rPr>
              <w:t>all</w:t>
            </w:r>
            <w:r>
              <w:rPr>
                <w:rFonts w:ascii="Cambria" w:hAnsi="Cambria"/>
                <w:color w:val="000000"/>
              </w:rPr>
              <w:t xml:space="preserve"> pay plan types.</w:t>
            </w:r>
          </w:p>
        </w:tc>
      </w:tr>
      <w:tr w:rsidR="006B498E" w:rsidRPr="001C3209" w14:paraId="5BE814DE" w14:textId="77777777" w:rsidTr="000923B5">
        <w:trPr>
          <w:trHeight w:val="863"/>
        </w:trPr>
        <w:tc>
          <w:tcPr>
            <w:tcW w:w="1610" w:type="dxa"/>
            <w:vAlign w:val="center"/>
          </w:tcPr>
          <w:p w14:paraId="3F55B38E" w14:textId="5D908B7D" w:rsidR="006B498E" w:rsidRPr="001C3209" w:rsidRDefault="006B498E" w:rsidP="00B34BB0">
            <w:pPr>
              <w:pStyle w:val="TableColumnSubheading"/>
            </w:pPr>
            <w:r>
              <w:t>Corp Advance – Property Preservation</w:t>
            </w:r>
          </w:p>
        </w:tc>
        <w:tc>
          <w:tcPr>
            <w:tcW w:w="1612" w:type="dxa"/>
          </w:tcPr>
          <w:p w14:paraId="2A65A0D7" w14:textId="77777777" w:rsidR="00627184" w:rsidRDefault="006B498E" w:rsidP="00B34BB0">
            <w:pPr>
              <w:pStyle w:val="TableColumnSubheading"/>
            </w:pPr>
            <w:r>
              <w:t>Corp Adv – Prop Preserv</w:t>
            </w:r>
            <w:r w:rsidR="00627184">
              <w:t>e</w:t>
            </w:r>
            <w:r>
              <w:t xml:space="preserve"> </w:t>
            </w:r>
          </w:p>
          <w:p w14:paraId="6F7BC23A" w14:textId="77777777" w:rsidR="00627184" w:rsidRDefault="00627184" w:rsidP="00B34BB0">
            <w:pPr>
              <w:pStyle w:val="TableColumnSubheading"/>
            </w:pPr>
          </w:p>
          <w:p w14:paraId="55D63529" w14:textId="6E1324E8" w:rsidR="006B498E" w:rsidRPr="001C3209" w:rsidRDefault="006B498E" w:rsidP="00B34BB0">
            <w:pPr>
              <w:pStyle w:val="TableColumnSubheading"/>
            </w:pPr>
            <w:r>
              <w:t>(MULTIPLE)</w:t>
            </w:r>
          </w:p>
        </w:tc>
        <w:tc>
          <w:tcPr>
            <w:tcW w:w="6020" w:type="dxa"/>
          </w:tcPr>
          <w:p w14:paraId="15C25949" w14:textId="43CB2E00" w:rsidR="006B498E" w:rsidRPr="001C3209" w:rsidRDefault="00627184" w:rsidP="00F874DE">
            <w:pPr>
              <w:pStyle w:val="TableText"/>
              <w:jc w:val="both"/>
              <w:rPr>
                <w:lang w:bidi="en-US"/>
              </w:rPr>
            </w:pPr>
            <w:r>
              <w:rPr>
                <w:rFonts w:ascii="Cambria" w:hAnsi="Cambria"/>
                <w:color w:val="000000"/>
              </w:rPr>
              <w:t xml:space="preserve">These transactions are initiated by the Servicer to report </w:t>
            </w:r>
            <w:r w:rsidRPr="001C3209">
              <w:rPr>
                <w:lang w:bidi="en-US"/>
              </w:rPr>
              <w:t>expense</w:t>
            </w:r>
            <w:r>
              <w:rPr>
                <w:lang w:bidi="en-US"/>
              </w:rPr>
              <w:t>s</w:t>
            </w:r>
            <w:r w:rsidRPr="001C3209">
              <w:rPr>
                <w:lang w:bidi="en-US"/>
              </w:rPr>
              <w:t xml:space="preserve"> incurred by the lender/investor for </w:t>
            </w:r>
            <w:r>
              <w:rPr>
                <w:lang w:bidi="en-US"/>
              </w:rPr>
              <w:t xml:space="preserve">preservation and protection </w:t>
            </w:r>
            <w:r w:rsidRPr="001C3209">
              <w:rPr>
                <w:lang w:bidi="en-US"/>
              </w:rPr>
              <w:t>on the mortgaged propert</w:t>
            </w:r>
            <w:r>
              <w:rPr>
                <w:lang w:bidi="en-US"/>
              </w:rPr>
              <w:t>y</w:t>
            </w:r>
            <w:r>
              <w:rPr>
                <w:rFonts w:ascii="Cambria" w:hAnsi="Cambria"/>
                <w:color w:val="000000"/>
              </w:rPr>
              <w:t>. This transaction applies to all pay plan types.</w:t>
            </w:r>
          </w:p>
        </w:tc>
      </w:tr>
      <w:tr w:rsidR="006B498E" w:rsidRPr="001C3209" w14:paraId="451ECD61" w14:textId="77777777" w:rsidTr="000923B5">
        <w:trPr>
          <w:trHeight w:val="863"/>
        </w:trPr>
        <w:tc>
          <w:tcPr>
            <w:tcW w:w="1610" w:type="dxa"/>
            <w:vAlign w:val="center"/>
          </w:tcPr>
          <w:p w14:paraId="24E9D57F" w14:textId="3467F9F4" w:rsidR="006B498E" w:rsidRDefault="006B498E" w:rsidP="006B498E">
            <w:pPr>
              <w:pStyle w:val="TableColumnSubheading"/>
            </w:pPr>
            <w:r>
              <w:t>Corp Advance – Release Fee</w:t>
            </w:r>
          </w:p>
        </w:tc>
        <w:tc>
          <w:tcPr>
            <w:tcW w:w="1612" w:type="dxa"/>
          </w:tcPr>
          <w:p w14:paraId="39B0236F" w14:textId="13ECE0AE" w:rsidR="006B498E" w:rsidRDefault="006B498E" w:rsidP="006B498E">
            <w:pPr>
              <w:pStyle w:val="TableColumnSubheading"/>
            </w:pPr>
            <w:r>
              <w:t>Release Fee</w:t>
            </w:r>
          </w:p>
        </w:tc>
        <w:tc>
          <w:tcPr>
            <w:tcW w:w="6020" w:type="dxa"/>
          </w:tcPr>
          <w:p w14:paraId="0174414A" w14:textId="77777777" w:rsidR="006B498E" w:rsidRDefault="006B498E" w:rsidP="006B498E">
            <w:pPr>
              <w:jc w:val="both"/>
              <w:rPr>
                <w:rFonts w:ascii="Cambria" w:eastAsia="Times New Roman" w:hAnsi="Cambria"/>
                <w:color w:val="000000"/>
              </w:rPr>
            </w:pPr>
            <w:r>
              <w:rPr>
                <w:rFonts w:ascii="Cambria" w:hAnsi="Cambria"/>
                <w:color w:val="000000"/>
              </w:rPr>
              <w:t>This transaction is initiated by the Servicer to report the release fee associated with discharge of liens. This transaction applies to ALL pay plan types.</w:t>
            </w:r>
          </w:p>
          <w:p w14:paraId="354C2471" w14:textId="77777777" w:rsidR="006B498E" w:rsidRDefault="006B498E" w:rsidP="006B498E">
            <w:pPr>
              <w:jc w:val="both"/>
              <w:rPr>
                <w:rFonts w:ascii="Cambria" w:hAnsi="Cambria"/>
                <w:color w:val="000000"/>
              </w:rPr>
            </w:pPr>
          </w:p>
        </w:tc>
      </w:tr>
      <w:tr w:rsidR="00E0630E" w:rsidRPr="001C3209" w14:paraId="0AC2B0BC" w14:textId="77777777" w:rsidTr="000923B5">
        <w:tc>
          <w:tcPr>
            <w:tcW w:w="1610" w:type="dxa"/>
            <w:vMerge w:val="restart"/>
            <w:vAlign w:val="center"/>
          </w:tcPr>
          <w:p w14:paraId="0BA7971B" w14:textId="42D2F28C" w:rsidR="00E0630E" w:rsidRPr="001C3209" w:rsidRDefault="00E0630E" w:rsidP="00E0630E">
            <w:pPr>
              <w:pStyle w:val="TableColumnSubheading"/>
            </w:pPr>
            <w:r w:rsidRPr="001C3209">
              <w:t xml:space="preserve">Corp Advance Section </w:t>
            </w:r>
            <w:r>
              <w:t>–</w:t>
            </w:r>
            <w:r w:rsidRPr="001C3209">
              <w:t xml:space="preserve"> 305</w:t>
            </w:r>
            <w:r>
              <w:fldChar w:fldCharType="begin"/>
            </w:r>
            <w:r>
              <w:instrText xml:space="preserve"> XE “</w:instrText>
            </w:r>
            <w:r w:rsidRPr="00185EF3">
              <w:instrText xml:space="preserve">Corp Advance Section </w:instrText>
            </w:r>
            <w:r>
              <w:instrText>–</w:instrText>
            </w:r>
            <w:r w:rsidRPr="00185EF3">
              <w:instrText xml:space="preserve"> 305</w:instrText>
            </w:r>
            <w:r>
              <w:instrText xml:space="preserve">” </w:instrText>
            </w:r>
            <w:r>
              <w:fldChar w:fldCharType="end"/>
            </w:r>
          </w:p>
        </w:tc>
        <w:tc>
          <w:tcPr>
            <w:tcW w:w="1612" w:type="dxa"/>
          </w:tcPr>
          <w:p w14:paraId="2F3D1B7F" w14:textId="36A5A435" w:rsidR="00E0630E" w:rsidRPr="001C3209" w:rsidRDefault="00E0630E" w:rsidP="00E0630E">
            <w:pPr>
              <w:pStyle w:val="TableColumnSubheading"/>
            </w:pPr>
            <w:r>
              <w:t>Cash for Keys</w:t>
            </w:r>
          </w:p>
        </w:tc>
        <w:tc>
          <w:tcPr>
            <w:tcW w:w="6020" w:type="dxa"/>
          </w:tcPr>
          <w:p w14:paraId="5654B578" w14:textId="0B996816" w:rsidR="00E0630E" w:rsidRPr="001C3209" w:rsidRDefault="00E0630E" w:rsidP="00E0630E">
            <w:pPr>
              <w:pStyle w:val="TableText"/>
              <w:jc w:val="both"/>
              <w:rPr>
                <w:lang w:bidi="en-US"/>
              </w:rPr>
            </w:pPr>
            <w:r>
              <w:rPr>
                <w:noProof/>
                <w:lang w:bidi="en-US"/>
              </w:rPr>
              <w:t xml:space="preserve">Initiated by the Servicer to report expenses paid </w:t>
            </w:r>
            <w:r w:rsidRPr="00731F27">
              <w:rPr>
                <w:noProof/>
                <w:lang w:bidi="en-US"/>
              </w:rPr>
              <w:t>to Borrower or other party with a legal right to dispose of the property in association with a DIL transaction</w:t>
            </w:r>
            <w:r>
              <w:rPr>
                <w:noProof/>
                <w:lang w:bidi="en-US"/>
              </w:rPr>
              <w:t>.</w:t>
            </w:r>
          </w:p>
        </w:tc>
      </w:tr>
      <w:tr w:rsidR="00E0630E" w:rsidRPr="001C3209" w14:paraId="085C7CEA" w14:textId="77777777" w:rsidTr="000923B5">
        <w:tc>
          <w:tcPr>
            <w:tcW w:w="1610" w:type="dxa"/>
            <w:vMerge/>
            <w:vAlign w:val="center"/>
          </w:tcPr>
          <w:p w14:paraId="1EB036F9" w14:textId="77777777" w:rsidR="00E0630E" w:rsidRPr="001C3209" w:rsidRDefault="00E0630E" w:rsidP="00E0630E">
            <w:pPr>
              <w:pStyle w:val="TableColumnSubheading"/>
            </w:pPr>
          </w:p>
        </w:tc>
        <w:tc>
          <w:tcPr>
            <w:tcW w:w="1612" w:type="dxa"/>
          </w:tcPr>
          <w:p w14:paraId="6939B21D" w14:textId="73A1715F" w:rsidR="00E0630E" w:rsidRPr="001C3209" w:rsidRDefault="00E0630E" w:rsidP="00E0630E">
            <w:pPr>
              <w:pStyle w:val="TableColumnSubheading"/>
            </w:pPr>
            <w:r w:rsidRPr="001C3209">
              <w:t>Flood Insurance</w:t>
            </w:r>
          </w:p>
        </w:tc>
        <w:tc>
          <w:tcPr>
            <w:tcW w:w="6020" w:type="dxa"/>
          </w:tcPr>
          <w:p w14:paraId="6573038F" w14:textId="13873017" w:rsidR="00E0630E" w:rsidRPr="001C3209" w:rsidRDefault="00E0630E" w:rsidP="00E0630E">
            <w:pPr>
              <w:pStyle w:val="TableText"/>
              <w:jc w:val="both"/>
              <w:rPr>
                <w:lang w:bidi="en-US"/>
              </w:rPr>
            </w:pPr>
            <w:r w:rsidRPr="001C3209">
              <w:rPr>
                <w:lang w:bidi="en-US"/>
              </w:rPr>
              <w:t>Initiated by the servicer to report the expense incurred by the lender/investor for flood insurance premiums on the mortgaged property. This transaction applies to all pay plan types.</w:t>
            </w:r>
          </w:p>
        </w:tc>
      </w:tr>
      <w:tr w:rsidR="00D42063" w:rsidRPr="001C3209" w14:paraId="489FDAF0" w14:textId="77777777" w:rsidTr="000923B5">
        <w:tc>
          <w:tcPr>
            <w:tcW w:w="1610" w:type="dxa"/>
            <w:vMerge/>
          </w:tcPr>
          <w:p w14:paraId="7455EE2F" w14:textId="77777777" w:rsidR="00D42063" w:rsidRPr="001C3209" w:rsidRDefault="00D42063" w:rsidP="00B34BB0">
            <w:pPr>
              <w:pStyle w:val="TableColumnSubheading"/>
            </w:pPr>
          </w:p>
        </w:tc>
        <w:tc>
          <w:tcPr>
            <w:tcW w:w="1612" w:type="dxa"/>
          </w:tcPr>
          <w:p w14:paraId="6A02E49A" w14:textId="375C8B39" w:rsidR="00D42063" w:rsidRPr="001C3209" w:rsidRDefault="00D42063" w:rsidP="00B34BB0">
            <w:pPr>
              <w:pStyle w:val="TableColumnSubheading"/>
            </w:pPr>
            <w:r w:rsidRPr="001C3209">
              <w:t>Hazard Insurance</w:t>
            </w:r>
          </w:p>
        </w:tc>
        <w:tc>
          <w:tcPr>
            <w:tcW w:w="6020" w:type="dxa"/>
          </w:tcPr>
          <w:p w14:paraId="0C08CCA7" w14:textId="77777777" w:rsidR="00D42063" w:rsidRPr="001C3209" w:rsidRDefault="00D42063" w:rsidP="00F874DE">
            <w:pPr>
              <w:pStyle w:val="TableText"/>
              <w:jc w:val="both"/>
              <w:rPr>
                <w:lang w:bidi="en-US"/>
              </w:rPr>
            </w:pPr>
            <w:r w:rsidRPr="001C3209">
              <w:rPr>
                <w:lang w:bidi="en-US"/>
              </w:rPr>
              <w:t>Initiated by the servicer to report the expense incurred by the lender/investor for hazard insurance premiums on the mortgaged property. This transaction applies to all pay plan types.</w:t>
            </w:r>
          </w:p>
        </w:tc>
      </w:tr>
      <w:tr w:rsidR="00D42063" w:rsidRPr="001C3209" w14:paraId="302C5F4D" w14:textId="77777777" w:rsidTr="000923B5">
        <w:tc>
          <w:tcPr>
            <w:tcW w:w="1610" w:type="dxa"/>
            <w:vMerge/>
          </w:tcPr>
          <w:p w14:paraId="42C54E45" w14:textId="77777777" w:rsidR="00D42063" w:rsidRPr="001C3209" w:rsidRDefault="00D42063" w:rsidP="00B34BB0">
            <w:pPr>
              <w:pStyle w:val="TableColumnSubheading"/>
            </w:pPr>
          </w:p>
        </w:tc>
        <w:tc>
          <w:tcPr>
            <w:tcW w:w="1612" w:type="dxa"/>
          </w:tcPr>
          <w:p w14:paraId="379F12D6" w14:textId="1F9F712B" w:rsidR="00D42063" w:rsidRPr="001C3209" w:rsidRDefault="00D42063" w:rsidP="00B34BB0">
            <w:pPr>
              <w:pStyle w:val="TableColumnSubheading"/>
            </w:pPr>
            <w:r w:rsidRPr="001C3209">
              <w:t>Taxes</w:t>
            </w:r>
          </w:p>
        </w:tc>
        <w:tc>
          <w:tcPr>
            <w:tcW w:w="6020" w:type="dxa"/>
          </w:tcPr>
          <w:p w14:paraId="6CA279ED" w14:textId="167C5DD7" w:rsidR="00D42063" w:rsidRPr="001C3209" w:rsidRDefault="00D42063" w:rsidP="00F874D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taxes that are liens prior to the mortgage. This transaction applies to all pay plan types.</w:t>
            </w:r>
          </w:p>
        </w:tc>
      </w:tr>
      <w:tr w:rsidR="00D42063" w:rsidRPr="001C3209" w14:paraId="23D60BBF" w14:textId="77777777" w:rsidTr="000923B5">
        <w:tc>
          <w:tcPr>
            <w:tcW w:w="1610" w:type="dxa"/>
            <w:vMerge/>
          </w:tcPr>
          <w:p w14:paraId="2DB7DE65" w14:textId="77777777" w:rsidR="00D42063" w:rsidRPr="001C3209" w:rsidRDefault="00D42063" w:rsidP="00B34BB0">
            <w:pPr>
              <w:pStyle w:val="TableColumnSubheading"/>
            </w:pPr>
          </w:p>
        </w:tc>
        <w:tc>
          <w:tcPr>
            <w:tcW w:w="1612" w:type="dxa"/>
          </w:tcPr>
          <w:p w14:paraId="3150DD86" w14:textId="26588A21" w:rsidR="00D42063" w:rsidRPr="001C3209" w:rsidRDefault="00D42063" w:rsidP="00B34BB0">
            <w:pPr>
              <w:pStyle w:val="TableColumnSubheading"/>
            </w:pPr>
            <w:r w:rsidRPr="001C3209">
              <w:t>Utilities</w:t>
            </w:r>
          </w:p>
        </w:tc>
        <w:tc>
          <w:tcPr>
            <w:tcW w:w="6020" w:type="dxa"/>
          </w:tcPr>
          <w:p w14:paraId="064F1B46" w14:textId="04F45825" w:rsidR="00D42063" w:rsidRPr="001C3209" w:rsidRDefault="00D42063" w:rsidP="00F874D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utilities that are liens prior to the mortgage. This transaction applies to all pay plan types.</w:t>
            </w:r>
          </w:p>
        </w:tc>
      </w:tr>
      <w:tr w:rsidR="00D42063" w:rsidRPr="001C3209" w14:paraId="0E99FB2C" w14:textId="77777777" w:rsidTr="000923B5">
        <w:tc>
          <w:tcPr>
            <w:tcW w:w="1610" w:type="dxa"/>
            <w:vMerge/>
          </w:tcPr>
          <w:p w14:paraId="5E5696D9" w14:textId="77777777" w:rsidR="00D42063" w:rsidRPr="001C3209" w:rsidRDefault="00D42063" w:rsidP="00B34BB0">
            <w:pPr>
              <w:pStyle w:val="TableColumnSubheading"/>
            </w:pPr>
          </w:p>
        </w:tc>
        <w:tc>
          <w:tcPr>
            <w:tcW w:w="1612" w:type="dxa"/>
          </w:tcPr>
          <w:p w14:paraId="658D6485" w14:textId="6A6B376E" w:rsidR="00D42063" w:rsidRPr="001C3209" w:rsidRDefault="00D42063" w:rsidP="00B34BB0">
            <w:pPr>
              <w:pStyle w:val="TableColumnSubheading"/>
            </w:pPr>
            <w:r w:rsidRPr="001C3209">
              <w:t>Eviction Fees</w:t>
            </w:r>
          </w:p>
        </w:tc>
        <w:tc>
          <w:tcPr>
            <w:tcW w:w="6020" w:type="dxa"/>
          </w:tcPr>
          <w:p w14:paraId="7C561CC0" w14:textId="77777777" w:rsidR="00D42063" w:rsidRPr="001C3209" w:rsidRDefault="00D42063" w:rsidP="00F874DE">
            <w:pPr>
              <w:pStyle w:val="TableText"/>
              <w:jc w:val="both"/>
              <w:rPr>
                <w:lang w:bidi="en-US"/>
              </w:rPr>
            </w:pPr>
            <w:r w:rsidRPr="001C3209">
              <w:rPr>
                <w:lang w:bidi="en-US"/>
              </w:rPr>
              <w:t>Initiated by the servicer to report the expense incurred by the lender/investor for eviction in the event of foreclosure proceedings. This transaction applies to all pay plan types.</w:t>
            </w:r>
          </w:p>
        </w:tc>
      </w:tr>
      <w:tr w:rsidR="00D42063" w:rsidRPr="001C3209" w14:paraId="55FC1E4E" w14:textId="77777777" w:rsidTr="000923B5">
        <w:tc>
          <w:tcPr>
            <w:tcW w:w="1610" w:type="dxa"/>
            <w:vMerge/>
          </w:tcPr>
          <w:p w14:paraId="23408DC5" w14:textId="77777777" w:rsidR="00D42063" w:rsidRPr="001C3209" w:rsidRDefault="00D42063" w:rsidP="00B34BB0">
            <w:pPr>
              <w:pStyle w:val="TableColumnSubheading"/>
            </w:pPr>
          </w:p>
        </w:tc>
        <w:tc>
          <w:tcPr>
            <w:tcW w:w="1612" w:type="dxa"/>
          </w:tcPr>
          <w:p w14:paraId="44457F68" w14:textId="2E3A62A2" w:rsidR="00D42063" w:rsidRPr="001C3209" w:rsidRDefault="00D42063" w:rsidP="00B34BB0">
            <w:pPr>
              <w:pStyle w:val="TableColumnSubheading"/>
            </w:pPr>
            <w:r w:rsidRPr="001C3209">
              <w:t>Ground Rent</w:t>
            </w:r>
          </w:p>
        </w:tc>
        <w:tc>
          <w:tcPr>
            <w:tcW w:w="6020" w:type="dxa"/>
          </w:tcPr>
          <w:p w14:paraId="39358A01" w14:textId="77777777" w:rsidR="00D42063" w:rsidRPr="001C3209" w:rsidRDefault="00D42063" w:rsidP="00F874DE">
            <w:pPr>
              <w:pStyle w:val="TableText"/>
              <w:jc w:val="both"/>
              <w:rPr>
                <w:lang w:bidi="en-US"/>
              </w:rPr>
            </w:pPr>
            <w:r w:rsidRPr="001C3209">
              <w:rPr>
                <w:lang w:bidi="en-US"/>
              </w:rPr>
              <w:t>Initiated by the servicer to report the expense incurred by the lender/investor for ground rent that are liens prior to the mortgage. This transaction applies to all pay plan types.</w:t>
            </w:r>
          </w:p>
        </w:tc>
      </w:tr>
      <w:tr w:rsidR="00D42063" w:rsidRPr="001C3209" w14:paraId="742E3C12" w14:textId="77777777" w:rsidTr="000923B5">
        <w:tc>
          <w:tcPr>
            <w:tcW w:w="1610" w:type="dxa"/>
            <w:vMerge/>
          </w:tcPr>
          <w:p w14:paraId="46E7DE90" w14:textId="77777777" w:rsidR="00D42063" w:rsidRPr="001C3209" w:rsidRDefault="00D42063" w:rsidP="00B34BB0">
            <w:pPr>
              <w:pStyle w:val="TableColumnSubheading"/>
            </w:pPr>
          </w:p>
        </w:tc>
        <w:tc>
          <w:tcPr>
            <w:tcW w:w="1612" w:type="dxa"/>
          </w:tcPr>
          <w:p w14:paraId="44237D4A" w14:textId="125A87DE" w:rsidR="00D42063" w:rsidRPr="001C3209" w:rsidRDefault="00D42063" w:rsidP="00B34BB0">
            <w:pPr>
              <w:pStyle w:val="TableColumnSubheading"/>
            </w:pPr>
            <w:r w:rsidRPr="001C3209">
              <w:t>Condominium Dues</w:t>
            </w:r>
          </w:p>
        </w:tc>
        <w:tc>
          <w:tcPr>
            <w:tcW w:w="6020" w:type="dxa"/>
          </w:tcPr>
          <w:p w14:paraId="208A4964" w14:textId="47921BB7" w:rsidR="00D42063" w:rsidRPr="001C3209" w:rsidRDefault="00D42063" w:rsidP="00F874DE">
            <w:pPr>
              <w:pStyle w:val="TableText"/>
              <w:jc w:val="both"/>
              <w:rPr>
                <w:lang w:bidi="en-US"/>
              </w:rPr>
            </w:pPr>
            <w:r w:rsidRPr="001C3209">
              <w:rPr>
                <w:lang w:bidi="en-US"/>
              </w:rPr>
              <w:t>Initiated by the servicer to report the expense incurred by the lender/investor for the condominium dues. This transaction applies to all pay plan types.</w:t>
            </w:r>
          </w:p>
        </w:tc>
      </w:tr>
      <w:tr w:rsidR="00D42063" w:rsidRPr="001C3209" w14:paraId="220C772A" w14:textId="77777777" w:rsidTr="000923B5">
        <w:tc>
          <w:tcPr>
            <w:tcW w:w="1610" w:type="dxa"/>
            <w:vMerge/>
          </w:tcPr>
          <w:p w14:paraId="123D526D" w14:textId="77777777" w:rsidR="00D42063" w:rsidRPr="001C3209" w:rsidRDefault="00D42063" w:rsidP="00B34BB0">
            <w:pPr>
              <w:pStyle w:val="TableColumnSubheading"/>
            </w:pPr>
          </w:p>
        </w:tc>
        <w:tc>
          <w:tcPr>
            <w:tcW w:w="1612" w:type="dxa"/>
          </w:tcPr>
          <w:p w14:paraId="2CC367F7" w14:textId="3183F4CF" w:rsidR="00D42063" w:rsidRPr="001C3209" w:rsidRDefault="00D42063" w:rsidP="00B34BB0">
            <w:pPr>
              <w:pStyle w:val="TableColumnSubheading"/>
            </w:pPr>
            <w:r w:rsidRPr="001C3209">
              <w:t>HOA Dues</w:t>
            </w:r>
          </w:p>
        </w:tc>
        <w:tc>
          <w:tcPr>
            <w:tcW w:w="6020" w:type="dxa"/>
          </w:tcPr>
          <w:p w14:paraId="5F783815" w14:textId="15547860" w:rsidR="00D42063" w:rsidRPr="001C3209" w:rsidRDefault="00D42063" w:rsidP="00F874DE">
            <w:pPr>
              <w:pStyle w:val="TableText"/>
              <w:jc w:val="both"/>
              <w:rPr>
                <w:lang w:bidi="en-US"/>
              </w:rPr>
            </w:pPr>
            <w:r w:rsidRPr="001C3209">
              <w:rPr>
                <w:noProof/>
                <w:lang w:bidi="en-US"/>
              </w:rPr>
              <w:t xml:space="preserve">Initiated by the </w:t>
            </w:r>
            <w:r w:rsidRPr="001C3209">
              <w:rPr>
                <w:lang w:bidi="en-US"/>
              </w:rPr>
              <w:t>servicer to report the expense incurred by a lender/investor for the administration, operation, maintenance or repair of the community owned property. This transaction applies to all pay plan types.</w:t>
            </w:r>
          </w:p>
        </w:tc>
      </w:tr>
      <w:tr w:rsidR="00E0630E" w:rsidRPr="001C3209" w14:paraId="367A690B" w14:textId="77777777" w:rsidTr="000923B5">
        <w:tc>
          <w:tcPr>
            <w:tcW w:w="1610" w:type="dxa"/>
            <w:vMerge/>
          </w:tcPr>
          <w:p w14:paraId="1F045B94" w14:textId="77777777" w:rsidR="00E0630E" w:rsidRPr="001C3209" w:rsidRDefault="00E0630E" w:rsidP="00B34BB0">
            <w:pPr>
              <w:pStyle w:val="TableColumnSubheading"/>
            </w:pPr>
          </w:p>
        </w:tc>
        <w:tc>
          <w:tcPr>
            <w:tcW w:w="1612" w:type="dxa"/>
          </w:tcPr>
          <w:p w14:paraId="0539FB8F" w14:textId="425ADEC5" w:rsidR="00E0630E" w:rsidRPr="001C3209" w:rsidRDefault="00E0630E" w:rsidP="00B34BB0">
            <w:pPr>
              <w:pStyle w:val="TableColumnSubheading"/>
            </w:pPr>
            <w:r>
              <w:t>Mortgagee Incentive</w:t>
            </w:r>
          </w:p>
        </w:tc>
        <w:tc>
          <w:tcPr>
            <w:tcW w:w="6020" w:type="dxa"/>
          </w:tcPr>
          <w:p w14:paraId="1C7458AB" w14:textId="25BD365D" w:rsidR="00E0630E" w:rsidRPr="001C3209" w:rsidRDefault="00E0630E" w:rsidP="00F874DE">
            <w:pPr>
              <w:pStyle w:val="TableText"/>
              <w:jc w:val="both"/>
              <w:rPr>
                <w:noProof/>
                <w:lang w:bidi="en-US"/>
              </w:rPr>
            </w:pPr>
            <w:r>
              <w:rPr>
                <w:noProof/>
                <w:lang w:bidi="en-US"/>
              </w:rPr>
              <w:t>Initiated by the servicer to report an incentive to be paid to the mortgagee /</w:t>
            </w:r>
            <w:r w:rsidRPr="00E0630E">
              <w:rPr>
                <w:noProof/>
                <w:lang w:bidi="en-US"/>
              </w:rPr>
              <w:t xml:space="preserve"> Servicer </w:t>
            </w:r>
            <w:r>
              <w:rPr>
                <w:noProof/>
                <w:lang w:bidi="en-US"/>
              </w:rPr>
              <w:t>when completing</w:t>
            </w:r>
            <w:r w:rsidRPr="00E0630E">
              <w:rPr>
                <w:noProof/>
                <w:lang w:bidi="en-US"/>
              </w:rPr>
              <w:t xml:space="preserve"> a Deed in Lieu of Foreclosure or Sale of the acquired property.  </w:t>
            </w:r>
          </w:p>
        </w:tc>
      </w:tr>
      <w:tr w:rsidR="00D42063" w:rsidRPr="001C3209" w14:paraId="4FC136B7" w14:textId="77777777" w:rsidTr="000923B5">
        <w:tc>
          <w:tcPr>
            <w:tcW w:w="1610" w:type="dxa"/>
            <w:vMerge/>
          </w:tcPr>
          <w:p w14:paraId="0ADD835A" w14:textId="77777777" w:rsidR="00D42063" w:rsidRPr="001C3209" w:rsidRDefault="00D42063" w:rsidP="00B34BB0">
            <w:pPr>
              <w:pStyle w:val="TableColumnSubheading"/>
            </w:pPr>
          </w:p>
        </w:tc>
        <w:tc>
          <w:tcPr>
            <w:tcW w:w="1612" w:type="dxa"/>
          </w:tcPr>
          <w:p w14:paraId="5344518F" w14:textId="7F451FBB" w:rsidR="00D42063" w:rsidRPr="001C3209" w:rsidRDefault="00D42063" w:rsidP="00B34BB0">
            <w:pPr>
              <w:pStyle w:val="TableColumnSubheading"/>
            </w:pPr>
            <w:r w:rsidRPr="001C3209">
              <w:t>Other</w:t>
            </w:r>
          </w:p>
        </w:tc>
        <w:tc>
          <w:tcPr>
            <w:tcW w:w="6020" w:type="dxa"/>
          </w:tcPr>
          <w:p w14:paraId="7EF9C9D7" w14:textId="1F52EB06" w:rsidR="00D42063" w:rsidRPr="001C3209" w:rsidRDefault="00D42063" w:rsidP="00F874DE">
            <w:pPr>
              <w:pStyle w:val="TableText"/>
              <w:jc w:val="both"/>
              <w:rPr>
                <w:lang w:bidi="en-US"/>
              </w:rPr>
            </w:pPr>
            <w:r w:rsidRPr="001C3209">
              <w:rPr>
                <w:noProof/>
                <w:lang w:bidi="en-US"/>
              </w:rPr>
              <w:t xml:space="preserve">Initiated by the </w:t>
            </w:r>
            <w:r w:rsidRPr="001C3209">
              <w:rPr>
                <w:lang w:bidi="en-US"/>
              </w:rPr>
              <w:t>servicer to itemize other expenses incurred by a lender/investor in this category. This transaction applies to all pay plan types.</w:t>
            </w:r>
          </w:p>
        </w:tc>
      </w:tr>
      <w:tr w:rsidR="00E0630E" w:rsidRPr="001C3209" w14:paraId="6E092BA3" w14:textId="77777777" w:rsidTr="000923B5">
        <w:tc>
          <w:tcPr>
            <w:tcW w:w="1610" w:type="dxa"/>
            <w:vMerge/>
          </w:tcPr>
          <w:p w14:paraId="513A4EB7" w14:textId="77777777" w:rsidR="00E0630E" w:rsidRPr="001C3209" w:rsidRDefault="00E0630E" w:rsidP="00B34BB0">
            <w:pPr>
              <w:pStyle w:val="TableColumnSubheading"/>
            </w:pPr>
          </w:p>
        </w:tc>
        <w:tc>
          <w:tcPr>
            <w:tcW w:w="1612" w:type="dxa"/>
          </w:tcPr>
          <w:p w14:paraId="44EAAC81" w14:textId="243B0134" w:rsidR="00E0630E" w:rsidRPr="001C3209" w:rsidRDefault="00E0630E" w:rsidP="00B34BB0">
            <w:pPr>
              <w:pStyle w:val="TableColumnSubheading"/>
            </w:pPr>
            <w:r>
              <w:t>Probate Cost</w:t>
            </w:r>
          </w:p>
        </w:tc>
        <w:tc>
          <w:tcPr>
            <w:tcW w:w="6020" w:type="dxa"/>
          </w:tcPr>
          <w:p w14:paraId="79E8AB86" w14:textId="5FA4207C" w:rsidR="00E0630E" w:rsidRPr="001C3209" w:rsidRDefault="00E0630E" w:rsidP="00F874DE">
            <w:pPr>
              <w:pStyle w:val="TableText"/>
              <w:jc w:val="both"/>
              <w:rPr>
                <w:noProof/>
                <w:lang w:bidi="en-US"/>
              </w:rPr>
            </w:pPr>
            <w:r>
              <w:rPr>
                <w:noProof/>
                <w:lang w:bidi="en-US"/>
              </w:rPr>
              <w:t>Initiated by the servicer to report expenses for</w:t>
            </w:r>
            <w:r w:rsidRPr="00E0630E">
              <w:rPr>
                <w:noProof/>
                <w:lang w:bidi="en-US"/>
              </w:rPr>
              <w:t xml:space="preserve"> Probate incurred associated with Cash for Keys Incentive.  </w:t>
            </w:r>
          </w:p>
        </w:tc>
      </w:tr>
      <w:tr w:rsidR="00835465" w:rsidRPr="001C3209" w14:paraId="2ED95737" w14:textId="77777777" w:rsidTr="000923B5">
        <w:tc>
          <w:tcPr>
            <w:tcW w:w="1610" w:type="dxa"/>
            <w:vMerge/>
          </w:tcPr>
          <w:p w14:paraId="1A2941C8" w14:textId="77777777" w:rsidR="00835465" w:rsidRPr="001C3209" w:rsidRDefault="00835465" w:rsidP="00B34BB0">
            <w:pPr>
              <w:pStyle w:val="TableColumnSubheading"/>
            </w:pPr>
          </w:p>
        </w:tc>
        <w:tc>
          <w:tcPr>
            <w:tcW w:w="1612" w:type="dxa"/>
          </w:tcPr>
          <w:p w14:paraId="3BCD4CCE" w14:textId="10A6DC6F" w:rsidR="00835465" w:rsidRPr="001C3209" w:rsidRDefault="00835465" w:rsidP="00B34BB0">
            <w:pPr>
              <w:pStyle w:val="TableColumnSubheading"/>
            </w:pPr>
            <w:r>
              <w:t>Utilities – Liens</w:t>
            </w:r>
          </w:p>
        </w:tc>
        <w:tc>
          <w:tcPr>
            <w:tcW w:w="6020" w:type="dxa"/>
          </w:tcPr>
          <w:p w14:paraId="4E0848B0" w14:textId="6C63368F" w:rsidR="00835465" w:rsidRPr="001C3209" w:rsidRDefault="00835465" w:rsidP="00F874DE">
            <w:pPr>
              <w:pStyle w:val="TableText"/>
              <w:jc w:val="both"/>
              <w:rPr>
                <w:noProof/>
                <w:lang w:bidi="en-US"/>
              </w:rPr>
            </w:pPr>
            <w:r>
              <w:rPr>
                <w:noProof/>
                <w:lang w:bidi="en-US"/>
              </w:rPr>
              <w:t>Initiated by the Servicer to report expenses for utilities that are paid to satisfy liens.</w:t>
            </w:r>
          </w:p>
        </w:tc>
      </w:tr>
      <w:tr w:rsidR="00835465" w:rsidRPr="001C3209" w14:paraId="5D4FC067" w14:textId="77777777" w:rsidTr="000923B5">
        <w:tc>
          <w:tcPr>
            <w:tcW w:w="1610" w:type="dxa"/>
            <w:vMerge/>
          </w:tcPr>
          <w:p w14:paraId="2941DCF2" w14:textId="77777777" w:rsidR="00835465" w:rsidRPr="001C3209" w:rsidRDefault="00835465" w:rsidP="00B34BB0">
            <w:pPr>
              <w:pStyle w:val="TableColumnSubheading"/>
            </w:pPr>
          </w:p>
        </w:tc>
        <w:tc>
          <w:tcPr>
            <w:tcW w:w="1612" w:type="dxa"/>
          </w:tcPr>
          <w:p w14:paraId="5EC60029" w14:textId="3308843C" w:rsidR="00835465" w:rsidRDefault="00835465" w:rsidP="00B34BB0">
            <w:pPr>
              <w:pStyle w:val="TableColumnSubheading"/>
            </w:pPr>
            <w:r w:rsidRPr="001C3209">
              <w:t>Repayment</w:t>
            </w:r>
          </w:p>
        </w:tc>
        <w:tc>
          <w:tcPr>
            <w:tcW w:w="6020" w:type="dxa"/>
          </w:tcPr>
          <w:p w14:paraId="6D011356" w14:textId="02B850B7" w:rsidR="00835465" w:rsidRDefault="00835465" w:rsidP="00C718D2">
            <w:pPr>
              <w:pStyle w:val="TableText"/>
              <w:jc w:val="both"/>
              <w:rPr>
                <w:noProof/>
                <w:lang w:bidi="en-US"/>
              </w:rPr>
            </w:pPr>
            <w:r w:rsidRPr="001C3209">
              <w:rPr>
                <w:noProof/>
                <w:lang w:bidi="en-US"/>
              </w:rPr>
              <w:t xml:space="preserve">Initiated by the </w:t>
            </w:r>
            <w:r w:rsidRPr="001C3209">
              <w:rPr>
                <w:lang w:bidi="en-US"/>
              </w:rPr>
              <w:t>servicer to report repayments by the borrower within the transaction category Section 305. This transaction applies to all pay plan types.</w:t>
            </w:r>
          </w:p>
        </w:tc>
      </w:tr>
      <w:tr w:rsidR="00835465" w:rsidRPr="001C3209" w14:paraId="2ED11FAE" w14:textId="77777777" w:rsidTr="000923B5">
        <w:tc>
          <w:tcPr>
            <w:tcW w:w="1610" w:type="dxa"/>
            <w:vMerge/>
          </w:tcPr>
          <w:p w14:paraId="7057C934" w14:textId="77777777" w:rsidR="00835465" w:rsidRPr="001C3209" w:rsidRDefault="00835465" w:rsidP="00AD7DB7">
            <w:pPr>
              <w:pStyle w:val="TableColumnSubheading"/>
            </w:pPr>
          </w:p>
        </w:tc>
        <w:tc>
          <w:tcPr>
            <w:tcW w:w="1612" w:type="dxa"/>
          </w:tcPr>
          <w:p w14:paraId="72CEC693" w14:textId="54536E19" w:rsidR="00835465" w:rsidRDefault="00835465" w:rsidP="00AD7DB7">
            <w:pPr>
              <w:pStyle w:val="TableColumnSubheading"/>
            </w:pPr>
            <w:r w:rsidRPr="006D191E">
              <w:t>State Prohibited Legal</w:t>
            </w:r>
          </w:p>
        </w:tc>
        <w:tc>
          <w:tcPr>
            <w:tcW w:w="6020" w:type="dxa"/>
          </w:tcPr>
          <w:p w14:paraId="01A4EAD2" w14:textId="4844F0F9" w:rsidR="00835465" w:rsidRDefault="00835465" w:rsidP="00AD7DB7">
            <w:pPr>
              <w:pStyle w:val="TableText"/>
              <w:jc w:val="both"/>
              <w:rPr>
                <w:noProof/>
                <w:lang w:bidi="en-US"/>
              </w:rPr>
            </w:pPr>
            <w:r w:rsidRPr="001C3209">
              <w:rPr>
                <w:noProof/>
                <w:lang w:bidi="en-US"/>
              </w:rPr>
              <w:t xml:space="preserve">Initiated by the </w:t>
            </w:r>
            <w:r w:rsidRPr="001C3209">
              <w:rPr>
                <w:lang w:bidi="en-US"/>
              </w:rPr>
              <w:t xml:space="preserve">servicer to itemize </w:t>
            </w:r>
            <w:r w:rsidRPr="007327EE">
              <w:rPr>
                <w:lang w:bidi="en-US"/>
              </w:rPr>
              <w:t xml:space="preserve">other legal expenses </w:t>
            </w:r>
            <w:r>
              <w:t>which are prohibited by state and/or local jurisdiction from being applied to the loan balance and</w:t>
            </w:r>
            <w:r w:rsidRPr="007327EE">
              <w:rPr>
                <w:lang w:bidi="en-US"/>
              </w:rPr>
              <w:t xml:space="preserve"> incurred by a lender/investor in this category. This transaction applies to all pay plan types and shall not affect the loan balance.</w:t>
            </w:r>
          </w:p>
        </w:tc>
      </w:tr>
      <w:tr w:rsidR="00835465" w:rsidRPr="001C3209" w14:paraId="28526F1E" w14:textId="77777777" w:rsidTr="000923B5">
        <w:tc>
          <w:tcPr>
            <w:tcW w:w="1610" w:type="dxa"/>
            <w:vMerge/>
          </w:tcPr>
          <w:p w14:paraId="7534B52C" w14:textId="77777777" w:rsidR="00835465" w:rsidRPr="001C3209" w:rsidRDefault="00835465" w:rsidP="002C0BC2">
            <w:pPr>
              <w:pStyle w:val="TableColumnSubheading"/>
            </w:pPr>
          </w:p>
        </w:tc>
        <w:tc>
          <w:tcPr>
            <w:tcW w:w="1612" w:type="dxa"/>
          </w:tcPr>
          <w:p w14:paraId="02174BB4" w14:textId="21F4E640" w:rsidR="00835465" w:rsidRPr="001C3209" w:rsidRDefault="00835465" w:rsidP="002C0BC2">
            <w:pPr>
              <w:pStyle w:val="TableColumnSubheading"/>
            </w:pPr>
            <w:r>
              <w:t>Relocation Incentive</w:t>
            </w:r>
          </w:p>
        </w:tc>
        <w:tc>
          <w:tcPr>
            <w:tcW w:w="6020" w:type="dxa"/>
          </w:tcPr>
          <w:p w14:paraId="52BFEF76" w14:textId="5311E0B5" w:rsidR="00835465" w:rsidRPr="001C3209" w:rsidRDefault="00835465" w:rsidP="002C0BC2">
            <w:pPr>
              <w:pStyle w:val="TableText"/>
              <w:jc w:val="both"/>
              <w:rPr>
                <w:noProof/>
                <w:lang w:bidi="en-US"/>
              </w:rPr>
            </w:pPr>
            <w:r w:rsidRPr="00F647F7">
              <w:t xml:space="preserve">Initiated by the Servicer on a FCL or DIL transaction to report expenses paid by the mortgagee when a tenant vacates the property prior to an eviction being initiated by the mortgagee. </w:t>
            </w:r>
          </w:p>
        </w:tc>
      </w:tr>
      <w:tr w:rsidR="00835465" w:rsidRPr="001C3209" w14:paraId="6500FE30" w14:textId="77777777" w:rsidTr="000923B5">
        <w:tc>
          <w:tcPr>
            <w:tcW w:w="1610" w:type="dxa"/>
            <w:vMerge/>
          </w:tcPr>
          <w:p w14:paraId="2656A947" w14:textId="77777777" w:rsidR="00835465" w:rsidRPr="001C3209" w:rsidRDefault="00835465" w:rsidP="00AD7DB7">
            <w:pPr>
              <w:pStyle w:val="TableColumnSubheading"/>
            </w:pPr>
          </w:p>
        </w:tc>
        <w:tc>
          <w:tcPr>
            <w:tcW w:w="1612" w:type="dxa"/>
          </w:tcPr>
          <w:p w14:paraId="425CDCD4" w14:textId="7272749D" w:rsidR="00835465" w:rsidRPr="001C3209" w:rsidRDefault="00835465" w:rsidP="00AD7DB7">
            <w:pPr>
              <w:pStyle w:val="TableColumnSubheading"/>
            </w:pPr>
            <w:r w:rsidRPr="00845C3E">
              <w:rPr>
                <w:rFonts w:asciiTheme="majorHAnsi" w:hAnsiTheme="majorHAnsi" w:cs="Arial"/>
              </w:rPr>
              <w:t xml:space="preserve">Flood Insurance </w:t>
            </w:r>
            <w:r>
              <w:rPr>
                <w:rFonts w:asciiTheme="majorHAnsi" w:hAnsiTheme="majorHAnsi" w:cs="Arial"/>
              </w:rPr>
              <w:t>–</w:t>
            </w:r>
            <w:r w:rsidRPr="00845C3E">
              <w:rPr>
                <w:rFonts w:asciiTheme="majorHAnsi" w:hAnsiTheme="majorHAnsi" w:cs="Arial"/>
              </w:rPr>
              <w:t xml:space="preserve"> Repay</w:t>
            </w:r>
          </w:p>
        </w:tc>
        <w:tc>
          <w:tcPr>
            <w:tcW w:w="6020" w:type="dxa"/>
          </w:tcPr>
          <w:p w14:paraId="7F907C64" w14:textId="487930D7" w:rsidR="00835465" w:rsidRPr="001C3209" w:rsidRDefault="00835465" w:rsidP="00AD7DB7">
            <w:pPr>
              <w:pStyle w:val="TableText"/>
              <w:jc w:val="both"/>
              <w:rPr>
                <w:lang w:bidi="en-US"/>
              </w:rPr>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16BADC7C" w14:textId="77777777" w:rsidTr="000923B5">
        <w:tc>
          <w:tcPr>
            <w:tcW w:w="1610" w:type="dxa"/>
            <w:vMerge/>
          </w:tcPr>
          <w:p w14:paraId="3F0C2A02" w14:textId="77777777" w:rsidR="00835465" w:rsidRPr="001C3209" w:rsidRDefault="00835465" w:rsidP="00A00C7E">
            <w:pPr>
              <w:pStyle w:val="TableColumnSubheading"/>
            </w:pPr>
          </w:p>
        </w:tc>
        <w:tc>
          <w:tcPr>
            <w:tcW w:w="1612" w:type="dxa"/>
          </w:tcPr>
          <w:p w14:paraId="50B45E73" w14:textId="5CD1F9E2"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Hazard Insurance </w:t>
            </w:r>
            <w:r>
              <w:rPr>
                <w:rFonts w:asciiTheme="majorHAnsi" w:hAnsiTheme="majorHAnsi" w:cs="Arial"/>
              </w:rPr>
              <w:t>–</w:t>
            </w:r>
            <w:r w:rsidRPr="00845C3E">
              <w:rPr>
                <w:rFonts w:asciiTheme="majorHAnsi" w:hAnsiTheme="majorHAnsi" w:cs="Arial"/>
              </w:rPr>
              <w:t xml:space="preserve"> Repay</w:t>
            </w:r>
          </w:p>
        </w:tc>
        <w:tc>
          <w:tcPr>
            <w:tcW w:w="6020" w:type="dxa"/>
          </w:tcPr>
          <w:p w14:paraId="329845CF" w14:textId="19BC8BEE"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7668240C" w14:textId="77777777" w:rsidTr="000923B5">
        <w:tc>
          <w:tcPr>
            <w:tcW w:w="1610" w:type="dxa"/>
            <w:vMerge/>
          </w:tcPr>
          <w:p w14:paraId="0FB36077" w14:textId="77777777" w:rsidR="00835465" w:rsidRPr="001C3209" w:rsidRDefault="00835465" w:rsidP="00A00C7E">
            <w:pPr>
              <w:pStyle w:val="TableColumnSubheading"/>
            </w:pPr>
          </w:p>
        </w:tc>
        <w:tc>
          <w:tcPr>
            <w:tcW w:w="1612" w:type="dxa"/>
          </w:tcPr>
          <w:p w14:paraId="6F886CD3" w14:textId="462D3560"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Taxes </w:t>
            </w:r>
            <w:r>
              <w:rPr>
                <w:rFonts w:asciiTheme="majorHAnsi" w:hAnsiTheme="majorHAnsi" w:cs="Arial"/>
              </w:rPr>
              <w:t>–</w:t>
            </w:r>
            <w:r w:rsidRPr="00845C3E">
              <w:rPr>
                <w:rFonts w:asciiTheme="majorHAnsi" w:hAnsiTheme="majorHAnsi" w:cs="Arial"/>
              </w:rPr>
              <w:t xml:space="preserve"> Repay</w:t>
            </w:r>
          </w:p>
        </w:tc>
        <w:tc>
          <w:tcPr>
            <w:tcW w:w="6020" w:type="dxa"/>
          </w:tcPr>
          <w:p w14:paraId="5FC3D250" w14:textId="06018B39"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15DD4304" w14:textId="77777777" w:rsidTr="000923B5">
        <w:tc>
          <w:tcPr>
            <w:tcW w:w="1610" w:type="dxa"/>
            <w:vMerge/>
          </w:tcPr>
          <w:p w14:paraId="3F5D2420" w14:textId="77777777" w:rsidR="00835465" w:rsidRPr="001C3209" w:rsidRDefault="00835465" w:rsidP="00A00C7E">
            <w:pPr>
              <w:pStyle w:val="TableColumnSubheading"/>
            </w:pPr>
          </w:p>
        </w:tc>
        <w:tc>
          <w:tcPr>
            <w:tcW w:w="1612" w:type="dxa"/>
          </w:tcPr>
          <w:p w14:paraId="733FAB60" w14:textId="279853F9"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Utilities </w:t>
            </w:r>
            <w:r>
              <w:rPr>
                <w:rFonts w:asciiTheme="majorHAnsi" w:hAnsiTheme="majorHAnsi" w:cs="Arial"/>
              </w:rPr>
              <w:t>–</w:t>
            </w:r>
            <w:r w:rsidRPr="00845C3E">
              <w:rPr>
                <w:rFonts w:asciiTheme="majorHAnsi" w:hAnsiTheme="majorHAnsi" w:cs="Arial"/>
              </w:rPr>
              <w:t xml:space="preserve"> Repay</w:t>
            </w:r>
          </w:p>
        </w:tc>
        <w:tc>
          <w:tcPr>
            <w:tcW w:w="6020" w:type="dxa"/>
          </w:tcPr>
          <w:p w14:paraId="6C9E7437" w14:textId="664E2F36"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760A1222" w14:textId="77777777" w:rsidTr="000923B5">
        <w:tc>
          <w:tcPr>
            <w:tcW w:w="1610" w:type="dxa"/>
            <w:vMerge/>
          </w:tcPr>
          <w:p w14:paraId="449A333E" w14:textId="77777777" w:rsidR="00835465" w:rsidRPr="001C3209" w:rsidRDefault="00835465" w:rsidP="00A00C7E">
            <w:pPr>
              <w:pStyle w:val="TableColumnSubheading"/>
            </w:pPr>
          </w:p>
        </w:tc>
        <w:tc>
          <w:tcPr>
            <w:tcW w:w="1612" w:type="dxa"/>
          </w:tcPr>
          <w:p w14:paraId="6AACBA45" w14:textId="2EC8DDCF"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Eviction Fees </w:t>
            </w:r>
            <w:r>
              <w:rPr>
                <w:rFonts w:asciiTheme="majorHAnsi" w:hAnsiTheme="majorHAnsi" w:cs="Arial"/>
              </w:rPr>
              <w:t>–</w:t>
            </w:r>
            <w:r w:rsidRPr="00845C3E">
              <w:rPr>
                <w:rFonts w:asciiTheme="majorHAnsi" w:hAnsiTheme="majorHAnsi" w:cs="Arial"/>
              </w:rPr>
              <w:t xml:space="preserve"> Repay</w:t>
            </w:r>
          </w:p>
        </w:tc>
        <w:tc>
          <w:tcPr>
            <w:tcW w:w="6020" w:type="dxa"/>
          </w:tcPr>
          <w:p w14:paraId="7F72E6B8" w14:textId="65E2E5B8"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0D3AC582" w14:textId="77777777" w:rsidTr="000923B5">
        <w:tc>
          <w:tcPr>
            <w:tcW w:w="1610" w:type="dxa"/>
            <w:vMerge/>
          </w:tcPr>
          <w:p w14:paraId="7BAC5A17" w14:textId="77777777" w:rsidR="00835465" w:rsidRPr="001C3209" w:rsidRDefault="00835465" w:rsidP="00A00C7E">
            <w:pPr>
              <w:pStyle w:val="TableColumnSubheading"/>
            </w:pPr>
          </w:p>
        </w:tc>
        <w:tc>
          <w:tcPr>
            <w:tcW w:w="1612" w:type="dxa"/>
          </w:tcPr>
          <w:p w14:paraId="1E0918E0" w14:textId="57D58012"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Other </w:t>
            </w:r>
            <w:r>
              <w:rPr>
                <w:rFonts w:asciiTheme="majorHAnsi" w:hAnsiTheme="majorHAnsi" w:cs="Arial"/>
              </w:rPr>
              <w:t>–</w:t>
            </w:r>
            <w:r w:rsidRPr="00845C3E">
              <w:rPr>
                <w:rFonts w:asciiTheme="majorHAnsi" w:hAnsiTheme="majorHAnsi" w:cs="Arial"/>
              </w:rPr>
              <w:t xml:space="preserve"> Repay</w:t>
            </w:r>
          </w:p>
        </w:tc>
        <w:tc>
          <w:tcPr>
            <w:tcW w:w="6020" w:type="dxa"/>
          </w:tcPr>
          <w:p w14:paraId="5E0BFECC" w14:textId="55FDE7A6"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5F1ACF66" w14:textId="77777777" w:rsidTr="000923B5">
        <w:tc>
          <w:tcPr>
            <w:tcW w:w="1610" w:type="dxa"/>
            <w:vMerge/>
          </w:tcPr>
          <w:p w14:paraId="0D4082F7" w14:textId="77777777" w:rsidR="00835465" w:rsidRPr="001C3209" w:rsidRDefault="00835465" w:rsidP="00A00C7E">
            <w:pPr>
              <w:pStyle w:val="TableColumnSubheading"/>
            </w:pPr>
          </w:p>
        </w:tc>
        <w:tc>
          <w:tcPr>
            <w:tcW w:w="1612" w:type="dxa"/>
          </w:tcPr>
          <w:p w14:paraId="7EED07FB" w14:textId="6414396B"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Ground Rent </w:t>
            </w:r>
            <w:r>
              <w:rPr>
                <w:rFonts w:asciiTheme="majorHAnsi" w:hAnsiTheme="majorHAnsi" w:cs="Arial"/>
              </w:rPr>
              <w:t>–</w:t>
            </w:r>
            <w:r w:rsidRPr="00845C3E">
              <w:rPr>
                <w:rFonts w:asciiTheme="majorHAnsi" w:hAnsiTheme="majorHAnsi" w:cs="Arial"/>
              </w:rPr>
              <w:t xml:space="preserve"> Repay</w:t>
            </w:r>
          </w:p>
        </w:tc>
        <w:tc>
          <w:tcPr>
            <w:tcW w:w="6020" w:type="dxa"/>
          </w:tcPr>
          <w:p w14:paraId="6658289C" w14:textId="4BC27DC4"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5959B043" w14:textId="77777777" w:rsidTr="000923B5">
        <w:tc>
          <w:tcPr>
            <w:tcW w:w="1610" w:type="dxa"/>
            <w:vMerge/>
          </w:tcPr>
          <w:p w14:paraId="64941BDB" w14:textId="77777777" w:rsidR="00835465" w:rsidRPr="001C3209" w:rsidRDefault="00835465" w:rsidP="00A00C7E">
            <w:pPr>
              <w:pStyle w:val="TableColumnSubheading"/>
            </w:pPr>
          </w:p>
        </w:tc>
        <w:tc>
          <w:tcPr>
            <w:tcW w:w="1612" w:type="dxa"/>
          </w:tcPr>
          <w:p w14:paraId="20FD8736" w14:textId="1287D54B"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Condominium Dues </w:t>
            </w:r>
            <w:r>
              <w:rPr>
                <w:rFonts w:asciiTheme="majorHAnsi" w:hAnsiTheme="majorHAnsi" w:cs="Arial"/>
              </w:rPr>
              <w:t>–</w:t>
            </w:r>
            <w:r w:rsidRPr="00845C3E">
              <w:rPr>
                <w:rFonts w:asciiTheme="majorHAnsi" w:hAnsiTheme="majorHAnsi" w:cs="Arial"/>
              </w:rPr>
              <w:t xml:space="preserve"> Repay</w:t>
            </w:r>
          </w:p>
        </w:tc>
        <w:tc>
          <w:tcPr>
            <w:tcW w:w="6020" w:type="dxa"/>
          </w:tcPr>
          <w:p w14:paraId="3938F69D" w14:textId="4061F7E1"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500186BB" w14:textId="77777777" w:rsidTr="000923B5">
        <w:tc>
          <w:tcPr>
            <w:tcW w:w="1610" w:type="dxa"/>
            <w:vMerge/>
          </w:tcPr>
          <w:p w14:paraId="0E35B2E1" w14:textId="77777777" w:rsidR="00835465" w:rsidRPr="001C3209" w:rsidRDefault="00835465" w:rsidP="00A00C7E">
            <w:pPr>
              <w:pStyle w:val="TableColumnSubheading"/>
            </w:pPr>
          </w:p>
        </w:tc>
        <w:tc>
          <w:tcPr>
            <w:tcW w:w="1612" w:type="dxa"/>
          </w:tcPr>
          <w:p w14:paraId="3D1C1A3C" w14:textId="0DC869DB"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State Prohibited Legal </w:t>
            </w:r>
            <w:r>
              <w:rPr>
                <w:rFonts w:asciiTheme="majorHAnsi" w:hAnsiTheme="majorHAnsi" w:cs="Arial"/>
              </w:rPr>
              <w:t>–</w:t>
            </w:r>
            <w:r w:rsidRPr="00845C3E">
              <w:rPr>
                <w:rFonts w:asciiTheme="majorHAnsi" w:hAnsiTheme="majorHAnsi" w:cs="Arial"/>
              </w:rPr>
              <w:t xml:space="preserve"> Repay</w:t>
            </w:r>
          </w:p>
        </w:tc>
        <w:tc>
          <w:tcPr>
            <w:tcW w:w="6020" w:type="dxa"/>
          </w:tcPr>
          <w:p w14:paraId="7A2747FC" w14:textId="596EC160"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2DFF7C98" w14:textId="77777777" w:rsidTr="000923B5">
        <w:tc>
          <w:tcPr>
            <w:tcW w:w="1610" w:type="dxa"/>
            <w:vMerge/>
          </w:tcPr>
          <w:p w14:paraId="5054A513" w14:textId="77777777" w:rsidR="00835465" w:rsidRPr="001C3209" w:rsidRDefault="00835465" w:rsidP="00A00C7E">
            <w:pPr>
              <w:pStyle w:val="TableColumnSubheading"/>
            </w:pPr>
          </w:p>
        </w:tc>
        <w:tc>
          <w:tcPr>
            <w:tcW w:w="1612" w:type="dxa"/>
          </w:tcPr>
          <w:p w14:paraId="5A4DB5DF" w14:textId="7A2E15BC"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Relocation Incentive </w:t>
            </w:r>
            <w:r>
              <w:rPr>
                <w:rFonts w:asciiTheme="majorHAnsi" w:hAnsiTheme="majorHAnsi" w:cs="Arial"/>
              </w:rPr>
              <w:t>–</w:t>
            </w:r>
            <w:r w:rsidRPr="00845C3E">
              <w:rPr>
                <w:rFonts w:asciiTheme="majorHAnsi" w:hAnsiTheme="majorHAnsi" w:cs="Arial"/>
              </w:rPr>
              <w:t xml:space="preserve"> Repay</w:t>
            </w:r>
          </w:p>
        </w:tc>
        <w:tc>
          <w:tcPr>
            <w:tcW w:w="6020" w:type="dxa"/>
          </w:tcPr>
          <w:p w14:paraId="72472265" w14:textId="3515B032"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5AAE73F3" w14:textId="77777777" w:rsidTr="000923B5">
        <w:tc>
          <w:tcPr>
            <w:tcW w:w="1610" w:type="dxa"/>
            <w:vMerge/>
          </w:tcPr>
          <w:p w14:paraId="7578A1BF" w14:textId="77777777" w:rsidR="00835465" w:rsidRPr="001C3209" w:rsidRDefault="00835465" w:rsidP="00A00C7E">
            <w:pPr>
              <w:pStyle w:val="TableColumnSubheading"/>
            </w:pPr>
          </w:p>
        </w:tc>
        <w:tc>
          <w:tcPr>
            <w:tcW w:w="1612" w:type="dxa"/>
          </w:tcPr>
          <w:p w14:paraId="2FE20DC1" w14:textId="7575972E"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Utilities </w:t>
            </w:r>
            <w:r>
              <w:rPr>
                <w:rFonts w:asciiTheme="majorHAnsi" w:hAnsiTheme="majorHAnsi" w:cs="Arial"/>
              </w:rPr>
              <w:t>–</w:t>
            </w:r>
            <w:r w:rsidRPr="00845C3E">
              <w:rPr>
                <w:rFonts w:asciiTheme="majorHAnsi" w:hAnsiTheme="majorHAnsi" w:cs="Arial"/>
              </w:rPr>
              <w:t xml:space="preserve"> Liens </w:t>
            </w:r>
            <w:r>
              <w:rPr>
                <w:rFonts w:asciiTheme="majorHAnsi" w:hAnsiTheme="majorHAnsi" w:cs="Arial"/>
              </w:rPr>
              <w:t>–</w:t>
            </w:r>
            <w:r w:rsidRPr="00845C3E">
              <w:rPr>
                <w:rFonts w:asciiTheme="majorHAnsi" w:hAnsiTheme="majorHAnsi" w:cs="Arial"/>
              </w:rPr>
              <w:t xml:space="preserve"> Repay</w:t>
            </w:r>
          </w:p>
        </w:tc>
        <w:tc>
          <w:tcPr>
            <w:tcW w:w="6020" w:type="dxa"/>
          </w:tcPr>
          <w:p w14:paraId="0E367836" w14:textId="194F577A"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585EF468" w14:textId="77777777" w:rsidTr="000923B5">
        <w:tc>
          <w:tcPr>
            <w:tcW w:w="1610" w:type="dxa"/>
            <w:vMerge/>
          </w:tcPr>
          <w:p w14:paraId="6C01D1AB" w14:textId="77777777" w:rsidR="00835465" w:rsidRPr="001C3209" w:rsidRDefault="00835465" w:rsidP="00A00C7E">
            <w:pPr>
              <w:pStyle w:val="TableColumnSubheading"/>
            </w:pPr>
          </w:p>
        </w:tc>
        <w:tc>
          <w:tcPr>
            <w:tcW w:w="1612" w:type="dxa"/>
          </w:tcPr>
          <w:p w14:paraId="1CD58622" w14:textId="6CAA6575"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Cash For Keys </w:t>
            </w:r>
            <w:r>
              <w:rPr>
                <w:rFonts w:asciiTheme="majorHAnsi" w:hAnsiTheme="majorHAnsi" w:cs="Arial"/>
              </w:rPr>
              <w:t>–</w:t>
            </w:r>
            <w:r w:rsidRPr="00845C3E">
              <w:rPr>
                <w:rFonts w:asciiTheme="majorHAnsi" w:hAnsiTheme="majorHAnsi" w:cs="Arial"/>
              </w:rPr>
              <w:t xml:space="preserve"> Repay</w:t>
            </w:r>
          </w:p>
        </w:tc>
        <w:tc>
          <w:tcPr>
            <w:tcW w:w="6020" w:type="dxa"/>
          </w:tcPr>
          <w:p w14:paraId="46878750" w14:textId="73B329FD"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7D67641D" w14:textId="77777777" w:rsidTr="000923B5">
        <w:tc>
          <w:tcPr>
            <w:tcW w:w="1610" w:type="dxa"/>
            <w:vMerge/>
          </w:tcPr>
          <w:p w14:paraId="183C641B" w14:textId="77777777" w:rsidR="00835465" w:rsidRPr="001C3209" w:rsidRDefault="00835465" w:rsidP="00A00C7E">
            <w:pPr>
              <w:pStyle w:val="TableColumnSubheading"/>
            </w:pPr>
          </w:p>
        </w:tc>
        <w:tc>
          <w:tcPr>
            <w:tcW w:w="1612" w:type="dxa"/>
          </w:tcPr>
          <w:p w14:paraId="5FD91E4C" w14:textId="3C879C86" w:rsidR="00835465" w:rsidRPr="00845C3E" w:rsidRDefault="00835465" w:rsidP="00A00C7E">
            <w:pPr>
              <w:pStyle w:val="TableColumnSubheading"/>
              <w:rPr>
                <w:rFonts w:asciiTheme="majorHAnsi" w:hAnsiTheme="majorHAnsi"/>
              </w:rPr>
            </w:pPr>
            <w:r w:rsidRPr="00845C3E">
              <w:rPr>
                <w:rFonts w:asciiTheme="majorHAnsi" w:hAnsiTheme="majorHAnsi" w:cs="Arial"/>
              </w:rPr>
              <w:t xml:space="preserve">HOA Dues </w:t>
            </w:r>
            <w:r>
              <w:rPr>
                <w:rFonts w:asciiTheme="majorHAnsi" w:hAnsiTheme="majorHAnsi" w:cs="Arial"/>
              </w:rPr>
              <w:t>–</w:t>
            </w:r>
            <w:r w:rsidRPr="00845C3E">
              <w:rPr>
                <w:rFonts w:asciiTheme="majorHAnsi" w:hAnsiTheme="majorHAnsi" w:cs="Arial"/>
              </w:rPr>
              <w:t xml:space="preserve"> Repay</w:t>
            </w:r>
          </w:p>
        </w:tc>
        <w:tc>
          <w:tcPr>
            <w:tcW w:w="6020" w:type="dxa"/>
          </w:tcPr>
          <w:p w14:paraId="276C362F" w14:textId="63724214" w:rsidR="00835465" w:rsidRPr="00845C3E" w:rsidRDefault="00835465" w:rsidP="00A00C7E">
            <w:pPr>
              <w:pStyle w:val="TableText"/>
              <w:jc w:val="both"/>
            </w:pPr>
            <w:r w:rsidRPr="00845C3E">
              <w:rPr>
                <w:rFonts w:cs="Arial"/>
              </w:rPr>
              <w:t xml:space="preserve">This transaction is initiated by the Servicer to report repayments by the Borrower </w:t>
            </w:r>
            <w:r w:rsidRPr="00845C3E">
              <w:rPr>
                <w:rFonts w:cs="Arial"/>
                <w:bCs/>
                <w:iCs/>
              </w:rPr>
              <w:t>towards balance of each group of transactions.</w:t>
            </w:r>
            <w:r w:rsidRPr="00845C3E">
              <w:rPr>
                <w:rFonts w:cs="Arial"/>
              </w:rPr>
              <w:t xml:space="preserve"> This transaction applies to ALL pay plan types.</w:t>
            </w:r>
          </w:p>
        </w:tc>
      </w:tr>
      <w:tr w:rsidR="00835465" w:rsidRPr="001C3209" w14:paraId="0564659A" w14:textId="77777777" w:rsidTr="000923B5">
        <w:tc>
          <w:tcPr>
            <w:tcW w:w="1610" w:type="dxa"/>
            <w:vMerge/>
          </w:tcPr>
          <w:p w14:paraId="73AD0890" w14:textId="77777777" w:rsidR="00835465" w:rsidRPr="001C3209" w:rsidRDefault="00835465" w:rsidP="00A00C7E">
            <w:pPr>
              <w:pStyle w:val="TableColumnSubheading"/>
            </w:pPr>
          </w:p>
        </w:tc>
        <w:tc>
          <w:tcPr>
            <w:tcW w:w="1612" w:type="dxa"/>
          </w:tcPr>
          <w:p w14:paraId="502E6DFA" w14:textId="7BEDB122" w:rsidR="00835465" w:rsidRPr="00845C3E" w:rsidRDefault="00835465" w:rsidP="00A00C7E">
            <w:pPr>
              <w:pStyle w:val="TableColumnSubheading"/>
              <w:rPr>
                <w:rFonts w:asciiTheme="majorHAnsi" w:hAnsiTheme="majorHAnsi"/>
              </w:rPr>
            </w:pPr>
            <w:r w:rsidRPr="001C3209">
              <w:t>Attorney Fees</w:t>
            </w:r>
          </w:p>
        </w:tc>
        <w:tc>
          <w:tcPr>
            <w:tcW w:w="6020" w:type="dxa"/>
          </w:tcPr>
          <w:p w14:paraId="203DFECB" w14:textId="7A88D3C6" w:rsidR="00835465" w:rsidRPr="00845C3E" w:rsidRDefault="00835465" w:rsidP="00A00C7E">
            <w:pPr>
              <w:pStyle w:val="TableText"/>
              <w:jc w:val="both"/>
            </w:pPr>
            <w:r w:rsidRPr="001C3209">
              <w:rPr>
                <w:noProof/>
                <w:lang w:bidi="en-US"/>
              </w:rPr>
              <w:t xml:space="preserve">Initiated by the </w:t>
            </w:r>
            <w:r w:rsidRPr="001C3209">
              <w:rPr>
                <w:lang w:bidi="en-US"/>
              </w:rPr>
              <w:t>servicer to report the expense incurred by the lender/investor for the attorney fee to vest title of the property in the name of the successful bidder. This transaction applies to all pay plan types.</w:t>
            </w:r>
          </w:p>
        </w:tc>
      </w:tr>
      <w:tr w:rsidR="00835465" w:rsidRPr="001C3209" w14:paraId="0F398C1B" w14:textId="77777777" w:rsidTr="000923B5">
        <w:tc>
          <w:tcPr>
            <w:tcW w:w="1610" w:type="dxa"/>
            <w:vMerge w:val="restart"/>
            <w:vAlign w:val="center"/>
          </w:tcPr>
          <w:p w14:paraId="2334A28A" w14:textId="5A4F0717" w:rsidR="00835465" w:rsidRPr="001C3209" w:rsidRDefault="00835465" w:rsidP="00A00C7E">
            <w:pPr>
              <w:pStyle w:val="TableColumnSubheading"/>
            </w:pPr>
            <w:r w:rsidRPr="001C3209">
              <w:t xml:space="preserve">Corp Advance Section </w:t>
            </w:r>
            <w:r>
              <w:t>–</w:t>
            </w:r>
            <w:r w:rsidRPr="001C3209">
              <w:t xml:space="preserve"> 306</w:t>
            </w:r>
            <w:r>
              <w:fldChar w:fldCharType="begin"/>
            </w:r>
            <w:r>
              <w:instrText xml:space="preserve"> XE “</w:instrText>
            </w:r>
            <w:r w:rsidRPr="0005171D">
              <w:instrText xml:space="preserve">Corp Advance Section </w:instrText>
            </w:r>
            <w:r>
              <w:instrText>–</w:instrText>
            </w:r>
            <w:r w:rsidRPr="0005171D">
              <w:instrText xml:space="preserve"> 306</w:instrText>
            </w:r>
            <w:r>
              <w:instrText xml:space="preserve">” </w:instrText>
            </w:r>
            <w:r>
              <w:fldChar w:fldCharType="end"/>
            </w:r>
          </w:p>
        </w:tc>
        <w:tc>
          <w:tcPr>
            <w:tcW w:w="1612" w:type="dxa"/>
          </w:tcPr>
          <w:p w14:paraId="354C51B7" w14:textId="72BCCEC9" w:rsidR="00835465" w:rsidRPr="001C3209" w:rsidRDefault="00835465" w:rsidP="00A00C7E">
            <w:pPr>
              <w:pStyle w:val="TableColumnSubheading"/>
            </w:pPr>
            <w:r w:rsidRPr="001C3209">
              <w:t>Trustee Fees</w:t>
            </w:r>
          </w:p>
        </w:tc>
        <w:tc>
          <w:tcPr>
            <w:tcW w:w="6020" w:type="dxa"/>
          </w:tcPr>
          <w:p w14:paraId="4BE79B31" w14:textId="0C686090"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the trustee fee to vest title of the property in the name of the successful bidder. This transaction applies to all pay plan types.</w:t>
            </w:r>
          </w:p>
        </w:tc>
      </w:tr>
      <w:tr w:rsidR="00835465" w:rsidRPr="001C3209" w14:paraId="4ABB8FF7" w14:textId="77777777" w:rsidTr="000923B5">
        <w:tc>
          <w:tcPr>
            <w:tcW w:w="1610" w:type="dxa"/>
            <w:vMerge/>
          </w:tcPr>
          <w:p w14:paraId="6DA9080B" w14:textId="77777777" w:rsidR="00835465" w:rsidRPr="001C3209" w:rsidRDefault="00835465" w:rsidP="00A00C7E">
            <w:pPr>
              <w:pStyle w:val="TableColumnSubheading"/>
            </w:pPr>
          </w:p>
        </w:tc>
        <w:tc>
          <w:tcPr>
            <w:tcW w:w="1612" w:type="dxa"/>
          </w:tcPr>
          <w:p w14:paraId="08A67986" w14:textId="788972BC" w:rsidR="00835465" w:rsidRPr="001C3209" w:rsidRDefault="00835465" w:rsidP="00A00C7E">
            <w:pPr>
              <w:pStyle w:val="TableColumnSubheading"/>
            </w:pPr>
            <w:r w:rsidRPr="001C3209">
              <w:t>Other For Endorsed Loans</w:t>
            </w:r>
          </w:p>
        </w:tc>
        <w:tc>
          <w:tcPr>
            <w:tcW w:w="6020" w:type="dxa"/>
          </w:tcPr>
          <w:p w14:paraId="7590AFF7" w14:textId="3FCE6864"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itemize other expenses incurred by the lender/investor in this category. This transaction applies to all pay plan types.</w:t>
            </w:r>
          </w:p>
        </w:tc>
      </w:tr>
      <w:tr w:rsidR="00835465" w:rsidRPr="001C3209" w14:paraId="4EE1DE57" w14:textId="77777777" w:rsidTr="000923B5">
        <w:tc>
          <w:tcPr>
            <w:tcW w:w="1610" w:type="dxa"/>
            <w:vMerge/>
          </w:tcPr>
          <w:p w14:paraId="78BF13E8" w14:textId="77777777" w:rsidR="00835465" w:rsidRPr="001C3209" w:rsidRDefault="00835465" w:rsidP="00A00C7E">
            <w:pPr>
              <w:pStyle w:val="TableColumnSubheading"/>
            </w:pPr>
          </w:p>
        </w:tc>
        <w:tc>
          <w:tcPr>
            <w:tcW w:w="1612" w:type="dxa"/>
          </w:tcPr>
          <w:p w14:paraId="556B94B4" w14:textId="26C66C15" w:rsidR="00835465" w:rsidRPr="001C3209" w:rsidRDefault="00835465" w:rsidP="00A00C7E">
            <w:pPr>
              <w:pStyle w:val="TableColumnSubheading"/>
            </w:pPr>
            <w:r w:rsidRPr="001C3209">
              <w:t>Repayment For Endorsed Loans</w:t>
            </w:r>
          </w:p>
        </w:tc>
        <w:tc>
          <w:tcPr>
            <w:tcW w:w="6020" w:type="dxa"/>
          </w:tcPr>
          <w:p w14:paraId="1B34AD1C" w14:textId="52A883C4"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repayments by the borrower within the transaction category Section 306. This transaction applies to all pay plan types.</w:t>
            </w:r>
          </w:p>
        </w:tc>
      </w:tr>
      <w:tr w:rsidR="00835465" w:rsidRPr="001C3209" w14:paraId="6C30C57E" w14:textId="77777777" w:rsidTr="000923B5">
        <w:tc>
          <w:tcPr>
            <w:tcW w:w="1610" w:type="dxa"/>
            <w:vMerge/>
          </w:tcPr>
          <w:p w14:paraId="05D99B4F" w14:textId="77777777" w:rsidR="00835465" w:rsidRPr="001C3209" w:rsidRDefault="00835465" w:rsidP="00A00C7E">
            <w:pPr>
              <w:pStyle w:val="TableColumnSubheading"/>
            </w:pPr>
          </w:p>
        </w:tc>
        <w:tc>
          <w:tcPr>
            <w:tcW w:w="1612" w:type="dxa"/>
          </w:tcPr>
          <w:p w14:paraId="0827EA1D" w14:textId="4B22F92F" w:rsidR="00835465" w:rsidRPr="001C3209" w:rsidRDefault="00835465" w:rsidP="00A00C7E">
            <w:pPr>
              <w:pStyle w:val="TableColumnSubheading"/>
            </w:pPr>
            <w:r w:rsidRPr="001C3209">
              <w:t>Title Examination Fees</w:t>
            </w:r>
          </w:p>
        </w:tc>
        <w:tc>
          <w:tcPr>
            <w:tcW w:w="6020" w:type="dxa"/>
          </w:tcPr>
          <w:p w14:paraId="7E4D07CA" w14:textId="7C4CFA85"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title search. This transaction applies to all pay plan types.</w:t>
            </w:r>
          </w:p>
        </w:tc>
      </w:tr>
      <w:tr w:rsidR="00835465" w:rsidRPr="001C3209" w14:paraId="79BA9E26" w14:textId="77777777" w:rsidTr="000923B5">
        <w:tc>
          <w:tcPr>
            <w:tcW w:w="1610" w:type="dxa"/>
            <w:vMerge w:val="restart"/>
            <w:vAlign w:val="center"/>
          </w:tcPr>
          <w:p w14:paraId="22712AA5" w14:textId="03AE54A8" w:rsidR="00835465" w:rsidRPr="001C3209" w:rsidRDefault="00835465" w:rsidP="00A00C7E">
            <w:pPr>
              <w:pStyle w:val="TableColumnSubheading"/>
            </w:pPr>
            <w:r w:rsidRPr="001C3209">
              <w:t xml:space="preserve">Corp Advance Section </w:t>
            </w:r>
            <w:r>
              <w:t>–</w:t>
            </w:r>
            <w:r w:rsidRPr="001C3209">
              <w:t xml:space="preserve"> 307</w:t>
            </w:r>
            <w:r>
              <w:fldChar w:fldCharType="begin"/>
            </w:r>
            <w:r>
              <w:instrText xml:space="preserve"> XE “</w:instrText>
            </w:r>
            <w:r w:rsidRPr="00983113">
              <w:instrText xml:space="preserve">Corp Advance Section </w:instrText>
            </w:r>
            <w:r>
              <w:instrText>–</w:instrText>
            </w:r>
            <w:r w:rsidRPr="00983113">
              <w:instrText xml:space="preserve"> 307</w:instrText>
            </w:r>
            <w:r>
              <w:instrText xml:space="preserve">” </w:instrText>
            </w:r>
            <w:r>
              <w:fldChar w:fldCharType="end"/>
            </w:r>
          </w:p>
        </w:tc>
        <w:tc>
          <w:tcPr>
            <w:tcW w:w="1612" w:type="dxa"/>
          </w:tcPr>
          <w:p w14:paraId="6A7DB14A" w14:textId="4E72E8C9" w:rsidR="00835465" w:rsidRPr="001C3209" w:rsidRDefault="00835465" w:rsidP="00A00C7E">
            <w:pPr>
              <w:pStyle w:val="TableColumnSubheading"/>
            </w:pPr>
            <w:r w:rsidRPr="001C3209">
              <w:t>Recording Fees</w:t>
            </w:r>
          </w:p>
        </w:tc>
        <w:tc>
          <w:tcPr>
            <w:tcW w:w="6020" w:type="dxa"/>
          </w:tcPr>
          <w:p w14:paraId="73074A4F" w14:textId="5F25B496"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recording fees in foreclosure proceedings. This transaction applies to all pay plan types.</w:t>
            </w:r>
          </w:p>
        </w:tc>
      </w:tr>
      <w:tr w:rsidR="00835465" w:rsidRPr="001C3209" w14:paraId="001CDF6F" w14:textId="77777777" w:rsidTr="000923B5">
        <w:tc>
          <w:tcPr>
            <w:tcW w:w="1610" w:type="dxa"/>
            <w:vMerge/>
          </w:tcPr>
          <w:p w14:paraId="111CE801" w14:textId="77777777" w:rsidR="00835465" w:rsidRPr="001C3209" w:rsidRDefault="00835465" w:rsidP="00A00C7E">
            <w:pPr>
              <w:pStyle w:val="TableColumnSubheading"/>
            </w:pPr>
          </w:p>
        </w:tc>
        <w:tc>
          <w:tcPr>
            <w:tcW w:w="1612" w:type="dxa"/>
          </w:tcPr>
          <w:p w14:paraId="1CFD37F2" w14:textId="0C94BEAA" w:rsidR="00835465" w:rsidRPr="001C3209" w:rsidRDefault="00835465" w:rsidP="00A00C7E">
            <w:pPr>
              <w:pStyle w:val="TableColumnSubheading"/>
            </w:pPr>
            <w:r w:rsidRPr="001C3209">
              <w:t>Sheriff Fees</w:t>
            </w:r>
          </w:p>
        </w:tc>
        <w:tc>
          <w:tcPr>
            <w:tcW w:w="6020" w:type="dxa"/>
          </w:tcPr>
          <w:p w14:paraId="395800A0" w14:textId="183259A2"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the expense incurred by the lender/investor for sheriff fees in foreclosure proceedings. This transaction applies to all pay plan types.</w:t>
            </w:r>
          </w:p>
        </w:tc>
      </w:tr>
      <w:tr w:rsidR="00835465" w:rsidRPr="001C3209" w14:paraId="2139899F" w14:textId="77777777" w:rsidTr="000923B5">
        <w:tc>
          <w:tcPr>
            <w:tcW w:w="1610" w:type="dxa"/>
            <w:vMerge/>
          </w:tcPr>
          <w:p w14:paraId="6BCE5AF9" w14:textId="77777777" w:rsidR="00835465" w:rsidRPr="001C3209" w:rsidRDefault="00835465" w:rsidP="00A00C7E">
            <w:pPr>
              <w:pStyle w:val="TableColumnSubheading"/>
            </w:pPr>
          </w:p>
        </w:tc>
        <w:tc>
          <w:tcPr>
            <w:tcW w:w="1612" w:type="dxa"/>
          </w:tcPr>
          <w:p w14:paraId="6684FC5D" w14:textId="0711F8FE" w:rsidR="00835465" w:rsidRPr="001C3209" w:rsidRDefault="00835465" w:rsidP="00A00C7E">
            <w:pPr>
              <w:pStyle w:val="TableColumnSubheading"/>
            </w:pPr>
            <w:r w:rsidRPr="001C3209">
              <w:t>Other</w:t>
            </w:r>
          </w:p>
        </w:tc>
        <w:tc>
          <w:tcPr>
            <w:tcW w:w="6020" w:type="dxa"/>
          </w:tcPr>
          <w:p w14:paraId="16D26A02" w14:textId="5FAEBBB0"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itemize other expenses incurred by the lender/investor in this category. This transaction applies to all pay plan types.</w:t>
            </w:r>
          </w:p>
        </w:tc>
      </w:tr>
      <w:tr w:rsidR="00835465" w:rsidRPr="001C3209" w14:paraId="24729AD8" w14:textId="77777777" w:rsidTr="000923B5">
        <w:tc>
          <w:tcPr>
            <w:tcW w:w="1610" w:type="dxa"/>
            <w:vMerge/>
          </w:tcPr>
          <w:p w14:paraId="345DD0AF" w14:textId="77777777" w:rsidR="00835465" w:rsidRPr="001C3209" w:rsidRDefault="00835465" w:rsidP="00A00C7E">
            <w:pPr>
              <w:pStyle w:val="TableColumnSubheading"/>
            </w:pPr>
          </w:p>
        </w:tc>
        <w:tc>
          <w:tcPr>
            <w:tcW w:w="1612" w:type="dxa"/>
          </w:tcPr>
          <w:p w14:paraId="0E1B8F09" w14:textId="708A872D" w:rsidR="00835465" w:rsidRPr="001C3209" w:rsidRDefault="00835465" w:rsidP="00A00C7E">
            <w:pPr>
              <w:pStyle w:val="TableColumnSubheading"/>
            </w:pPr>
            <w:r w:rsidRPr="001C3209">
              <w:t>Repayment</w:t>
            </w:r>
          </w:p>
        </w:tc>
        <w:tc>
          <w:tcPr>
            <w:tcW w:w="6020" w:type="dxa"/>
          </w:tcPr>
          <w:p w14:paraId="524B0E5B" w14:textId="3B051724" w:rsidR="00835465" w:rsidRPr="001C3209" w:rsidRDefault="00835465" w:rsidP="00A00C7E">
            <w:pPr>
              <w:pStyle w:val="TableText"/>
              <w:jc w:val="both"/>
              <w:rPr>
                <w:lang w:bidi="en-US"/>
              </w:rPr>
            </w:pPr>
            <w:r w:rsidRPr="001C3209">
              <w:rPr>
                <w:noProof/>
                <w:lang w:bidi="en-US"/>
              </w:rPr>
              <w:t xml:space="preserve">Initiated by the </w:t>
            </w:r>
            <w:r w:rsidRPr="001C3209">
              <w:rPr>
                <w:lang w:bidi="en-US"/>
              </w:rPr>
              <w:t>servicer to report repayments by the borrower within this transaction category. This transaction applies to all pay plan types.</w:t>
            </w:r>
          </w:p>
        </w:tc>
      </w:tr>
      <w:tr w:rsidR="00835465" w:rsidRPr="001C3209" w14:paraId="1028CE33" w14:textId="77777777" w:rsidTr="000923B5">
        <w:tc>
          <w:tcPr>
            <w:tcW w:w="1610" w:type="dxa"/>
            <w:vMerge/>
          </w:tcPr>
          <w:p w14:paraId="1951F396" w14:textId="77777777" w:rsidR="00835465" w:rsidRPr="001C3209" w:rsidRDefault="00835465" w:rsidP="00A00C7E">
            <w:pPr>
              <w:pStyle w:val="TableColumnSubheading"/>
            </w:pPr>
          </w:p>
        </w:tc>
        <w:tc>
          <w:tcPr>
            <w:tcW w:w="1612" w:type="dxa"/>
          </w:tcPr>
          <w:p w14:paraId="77FA9004" w14:textId="65B1588E" w:rsidR="00835465" w:rsidRPr="001C3209" w:rsidRDefault="00835465" w:rsidP="00A00C7E">
            <w:pPr>
              <w:pStyle w:val="TableColumnSubheading"/>
            </w:pPr>
            <w:r w:rsidRPr="001C3209">
              <w:t>State Taxes on Deed</w:t>
            </w:r>
          </w:p>
        </w:tc>
        <w:tc>
          <w:tcPr>
            <w:tcW w:w="6020" w:type="dxa"/>
          </w:tcPr>
          <w:p w14:paraId="6273D114" w14:textId="75AD9B9F" w:rsidR="00835465" w:rsidRPr="001C3209" w:rsidRDefault="00835465" w:rsidP="00A00C7E">
            <w:pPr>
              <w:pStyle w:val="TableText"/>
              <w:jc w:val="both"/>
              <w:rPr>
                <w:lang w:bidi="en-US"/>
              </w:rPr>
            </w:pPr>
            <w:r w:rsidRPr="001C3209">
              <w:rPr>
                <w:noProof/>
                <w:lang w:bidi="en-US"/>
              </w:rPr>
              <w:t xml:space="preserve">Initiated by the </w:t>
            </w:r>
            <w:r w:rsidRPr="001C3209">
              <w:t>servicer to report the expense incurred by the lender/investor for taxes imposed upon any deed or other options by which the property was acquired by a successful bidder. This transaction applies to all pay plan types.</w:t>
            </w:r>
          </w:p>
        </w:tc>
      </w:tr>
      <w:tr w:rsidR="00835465" w:rsidRPr="001C3209" w14:paraId="16936170" w14:textId="77777777" w:rsidTr="000923B5">
        <w:tc>
          <w:tcPr>
            <w:tcW w:w="1610" w:type="dxa"/>
            <w:vMerge w:val="restart"/>
            <w:vAlign w:val="center"/>
          </w:tcPr>
          <w:p w14:paraId="21D4E6F9" w14:textId="554D117B" w:rsidR="00835465" w:rsidRPr="001C3209" w:rsidRDefault="00835465" w:rsidP="00A00C7E">
            <w:pPr>
              <w:pStyle w:val="TableColumnSubheading"/>
            </w:pPr>
            <w:r w:rsidRPr="001C3209">
              <w:t xml:space="preserve">Corp Advance Section </w:t>
            </w:r>
            <w:r>
              <w:t>–</w:t>
            </w:r>
            <w:r w:rsidRPr="001C3209">
              <w:t xml:space="preserve"> 308</w:t>
            </w:r>
            <w:r>
              <w:fldChar w:fldCharType="begin"/>
            </w:r>
            <w:r>
              <w:instrText xml:space="preserve"> XE “</w:instrText>
            </w:r>
            <w:r w:rsidRPr="00F556A0">
              <w:instrText xml:space="preserve">Corp Advance Section </w:instrText>
            </w:r>
            <w:r>
              <w:instrText>–</w:instrText>
            </w:r>
            <w:r w:rsidRPr="00F556A0">
              <w:instrText xml:space="preserve"> 308</w:instrText>
            </w:r>
            <w:r>
              <w:instrText xml:space="preserve">” </w:instrText>
            </w:r>
            <w:r>
              <w:fldChar w:fldCharType="end"/>
            </w:r>
          </w:p>
        </w:tc>
        <w:tc>
          <w:tcPr>
            <w:tcW w:w="1612" w:type="dxa"/>
          </w:tcPr>
          <w:p w14:paraId="7FAD9F1E" w14:textId="217A73E5" w:rsidR="00835465" w:rsidRPr="001C3209" w:rsidRDefault="00835465" w:rsidP="00A00C7E">
            <w:pPr>
              <w:pStyle w:val="TableColumnSubheading"/>
            </w:pPr>
            <w:r w:rsidRPr="001C3209">
              <w:t>Other Taxes on Deed</w:t>
            </w:r>
          </w:p>
        </w:tc>
        <w:tc>
          <w:tcPr>
            <w:tcW w:w="6020" w:type="dxa"/>
          </w:tcPr>
          <w:p w14:paraId="42BE38BC" w14:textId="75F4AD3A" w:rsidR="00835465" w:rsidRPr="001C3209" w:rsidRDefault="00835465" w:rsidP="00A00C7E">
            <w:pPr>
              <w:pStyle w:val="TableText"/>
              <w:jc w:val="both"/>
              <w:rPr>
                <w:lang w:bidi="en-US"/>
              </w:rPr>
            </w:pPr>
            <w:r w:rsidRPr="001C3209">
              <w:rPr>
                <w:noProof/>
                <w:lang w:bidi="en-US"/>
              </w:rPr>
              <w:t xml:space="preserve">Initiated by the </w:t>
            </w:r>
            <w:r w:rsidRPr="001C3209">
              <w:t>servicer to itemize other expenses incurred by the lender/investor in this category. This transaction applies to all pay plan types.</w:t>
            </w:r>
          </w:p>
        </w:tc>
      </w:tr>
      <w:tr w:rsidR="00835465" w:rsidRPr="001C3209" w14:paraId="41456BE5" w14:textId="77777777" w:rsidTr="000923B5">
        <w:tc>
          <w:tcPr>
            <w:tcW w:w="1610" w:type="dxa"/>
            <w:vMerge/>
          </w:tcPr>
          <w:p w14:paraId="1B094283" w14:textId="77777777" w:rsidR="00835465" w:rsidRPr="001C3209" w:rsidRDefault="00835465" w:rsidP="00A00C7E">
            <w:pPr>
              <w:pStyle w:val="TableColumnSubheading"/>
            </w:pPr>
          </w:p>
        </w:tc>
        <w:tc>
          <w:tcPr>
            <w:tcW w:w="1612" w:type="dxa"/>
          </w:tcPr>
          <w:p w14:paraId="4D494F4A" w14:textId="7AE8D5A5" w:rsidR="00835465" w:rsidRPr="001C3209" w:rsidRDefault="00835465" w:rsidP="00A00C7E">
            <w:pPr>
              <w:pStyle w:val="TableColumnSubheading"/>
            </w:pPr>
            <w:r w:rsidRPr="001C3209">
              <w:t>Repayment</w:t>
            </w:r>
          </w:p>
        </w:tc>
        <w:tc>
          <w:tcPr>
            <w:tcW w:w="6020" w:type="dxa"/>
          </w:tcPr>
          <w:p w14:paraId="1073B076" w14:textId="5F5CAFAD" w:rsidR="00835465" w:rsidRPr="001C3209" w:rsidRDefault="00835465" w:rsidP="00A00C7E">
            <w:pPr>
              <w:pStyle w:val="TableText"/>
              <w:jc w:val="both"/>
              <w:rPr>
                <w:lang w:bidi="en-US"/>
              </w:rPr>
            </w:pPr>
            <w:r w:rsidRPr="001C3209">
              <w:rPr>
                <w:noProof/>
                <w:lang w:bidi="en-US"/>
              </w:rPr>
              <w:t xml:space="preserve">Initiated by the </w:t>
            </w:r>
            <w:r w:rsidRPr="001C3209">
              <w:t>servicer to report repayments by a borrower within the transaction category section 308. This transaction applies to all pay plan types.</w:t>
            </w:r>
          </w:p>
        </w:tc>
      </w:tr>
      <w:tr w:rsidR="00835465" w:rsidRPr="001C3209" w14:paraId="58EA6D8D" w14:textId="77777777" w:rsidTr="000923B5">
        <w:tc>
          <w:tcPr>
            <w:tcW w:w="1610" w:type="dxa"/>
            <w:vMerge/>
          </w:tcPr>
          <w:p w14:paraId="594CD15E" w14:textId="77777777" w:rsidR="00835465" w:rsidRPr="001C3209" w:rsidRDefault="00835465" w:rsidP="00A00C7E">
            <w:pPr>
              <w:pStyle w:val="TableColumnSubheading"/>
            </w:pPr>
          </w:p>
        </w:tc>
        <w:tc>
          <w:tcPr>
            <w:tcW w:w="1612" w:type="dxa"/>
          </w:tcPr>
          <w:p w14:paraId="7308EF91" w14:textId="1AA48391" w:rsidR="00835465" w:rsidRPr="001C3209" w:rsidRDefault="00835465" w:rsidP="00A00C7E">
            <w:pPr>
              <w:pStyle w:val="TableColumnSubheading"/>
            </w:pPr>
            <w:r w:rsidRPr="001C3209">
              <w:rPr>
                <w:noProof/>
              </w:rPr>
              <w:t>Liens Paid</w:t>
            </w:r>
          </w:p>
        </w:tc>
        <w:tc>
          <w:tcPr>
            <w:tcW w:w="6020" w:type="dxa"/>
          </w:tcPr>
          <w:p w14:paraId="38DB8783" w14:textId="2F1579FE" w:rsidR="00835465" w:rsidRPr="001C3209" w:rsidRDefault="00835465" w:rsidP="00A00C7E">
            <w:pPr>
              <w:pStyle w:val="TableText"/>
              <w:jc w:val="both"/>
              <w:rPr>
                <w:lang w:bidi="en-US"/>
              </w:rPr>
            </w:pPr>
            <w:r w:rsidRPr="001C3209">
              <w:rPr>
                <w:noProof/>
                <w:lang w:bidi="en-US"/>
              </w:rPr>
              <w:t>Initiated by the servicer to report the expense incurred by a lender/investor for special assessments liens.</w:t>
            </w:r>
          </w:p>
        </w:tc>
      </w:tr>
      <w:tr w:rsidR="00835465" w:rsidRPr="001C3209" w14:paraId="6F9B4DD9" w14:textId="77777777" w:rsidTr="000923B5">
        <w:tc>
          <w:tcPr>
            <w:tcW w:w="1610" w:type="dxa"/>
            <w:vMerge w:val="restart"/>
            <w:vAlign w:val="center"/>
          </w:tcPr>
          <w:p w14:paraId="500B01FF" w14:textId="6608FEB3" w:rsidR="00835465" w:rsidRPr="001C3209" w:rsidRDefault="00835465" w:rsidP="00A00C7E">
            <w:pPr>
              <w:pStyle w:val="TableColumnSubheading"/>
            </w:pPr>
            <w:r w:rsidRPr="001C3209">
              <w:t xml:space="preserve">Corp Advance Section </w:t>
            </w:r>
            <w:r>
              <w:t>–</w:t>
            </w:r>
            <w:r w:rsidRPr="001C3209">
              <w:t xml:space="preserve"> 309</w:t>
            </w:r>
            <w:r>
              <w:fldChar w:fldCharType="begin"/>
            </w:r>
            <w:r>
              <w:instrText xml:space="preserve"> XE “</w:instrText>
            </w:r>
            <w:r w:rsidRPr="004B3743">
              <w:instrText xml:space="preserve">Corp Advance Section </w:instrText>
            </w:r>
            <w:r>
              <w:instrText>–</w:instrText>
            </w:r>
            <w:r w:rsidRPr="004B3743">
              <w:instrText xml:space="preserve"> 309</w:instrText>
            </w:r>
            <w:r>
              <w:instrText xml:space="preserve">” </w:instrText>
            </w:r>
            <w:r>
              <w:fldChar w:fldCharType="end"/>
            </w:r>
          </w:p>
        </w:tc>
        <w:tc>
          <w:tcPr>
            <w:tcW w:w="1612" w:type="dxa"/>
          </w:tcPr>
          <w:p w14:paraId="51586BFA" w14:textId="21BA0D06" w:rsidR="00835465" w:rsidRPr="001C3209" w:rsidRDefault="00835465" w:rsidP="00A00C7E">
            <w:pPr>
              <w:pStyle w:val="TableColumnSubheading"/>
            </w:pPr>
            <w:r w:rsidRPr="001C3209">
              <w:rPr>
                <w:noProof/>
              </w:rPr>
              <w:t>Other</w:t>
            </w:r>
          </w:p>
        </w:tc>
        <w:tc>
          <w:tcPr>
            <w:tcW w:w="6020" w:type="dxa"/>
          </w:tcPr>
          <w:p w14:paraId="48333594" w14:textId="7FDB2D48" w:rsidR="00835465" w:rsidRPr="001C3209" w:rsidRDefault="00835465" w:rsidP="00A00C7E">
            <w:pPr>
              <w:pStyle w:val="TableText"/>
              <w:jc w:val="both"/>
              <w:rPr>
                <w:lang w:bidi="en-US"/>
              </w:rPr>
            </w:pPr>
            <w:r w:rsidRPr="001C3209">
              <w:rPr>
                <w:noProof/>
                <w:lang w:bidi="en-US"/>
              </w:rPr>
              <w:t>Initiated by the servicer to itemize other special assessment expenses incurred by a lender/investor in this category. This transaction applies to all pay plan types.</w:t>
            </w:r>
          </w:p>
        </w:tc>
      </w:tr>
      <w:tr w:rsidR="00835465" w:rsidRPr="001C3209" w14:paraId="1A7C9FE3" w14:textId="77777777" w:rsidTr="000923B5">
        <w:tc>
          <w:tcPr>
            <w:tcW w:w="1610" w:type="dxa"/>
            <w:vMerge/>
          </w:tcPr>
          <w:p w14:paraId="712BD638" w14:textId="77777777" w:rsidR="00835465" w:rsidRPr="001C3209" w:rsidRDefault="00835465" w:rsidP="00A00C7E">
            <w:pPr>
              <w:pStyle w:val="TableColumnSubheading"/>
            </w:pPr>
          </w:p>
        </w:tc>
        <w:tc>
          <w:tcPr>
            <w:tcW w:w="1612" w:type="dxa"/>
          </w:tcPr>
          <w:p w14:paraId="39C60BB2" w14:textId="424C43AF" w:rsidR="00835465" w:rsidRPr="001C3209" w:rsidRDefault="00835465" w:rsidP="00A00C7E">
            <w:pPr>
              <w:pStyle w:val="TableColumnSubheading"/>
            </w:pPr>
            <w:r w:rsidRPr="001C3209">
              <w:rPr>
                <w:noProof/>
              </w:rPr>
              <w:t>Repayment</w:t>
            </w:r>
          </w:p>
        </w:tc>
        <w:tc>
          <w:tcPr>
            <w:tcW w:w="6020" w:type="dxa"/>
          </w:tcPr>
          <w:p w14:paraId="7DBB6E1F" w14:textId="1E444D00" w:rsidR="00835465" w:rsidRPr="001C3209" w:rsidRDefault="00835465" w:rsidP="00A00C7E">
            <w:pPr>
              <w:pStyle w:val="TableText"/>
              <w:jc w:val="both"/>
              <w:rPr>
                <w:lang w:bidi="en-US"/>
              </w:rPr>
            </w:pPr>
            <w:r w:rsidRPr="001C3209">
              <w:rPr>
                <w:noProof/>
                <w:lang w:bidi="en-US"/>
              </w:rPr>
              <w:t>Initiated by the servicer to report repayments by a borrower  within the transaction category section 309. This transaction applies to all pay plan types.</w:t>
            </w:r>
          </w:p>
        </w:tc>
      </w:tr>
      <w:tr w:rsidR="00835465" w:rsidRPr="001C3209" w14:paraId="076901F1" w14:textId="77777777" w:rsidTr="000923B5">
        <w:tc>
          <w:tcPr>
            <w:tcW w:w="1610" w:type="dxa"/>
            <w:vMerge/>
          </w:tcPr>
          <w:p w14:paraId="42A65F07" w14:textId="77777777" w:rsidR="00835465" w:rsidRPr="001C3209" w:rsidRDefault="00835465" w:rsidP="00A00C7E">
            <w:pPr>
              <w:pStyle w:val="TableColumnSubheading"/>
            </w:pPr>
          </w:p>
        </w:tc>
        <w:tc>
          <w:tcPr>
            <w:tcW w:w="1612" w:type="dxa"/>
          </w:tcPr>
          <w:p w14:paraId="03986065" w14:textId="76DB7511" w:rsidR="00835465" w:rsidRPr="001C3209" w:rsidRDefault="00835465" w:rsidP="00A00C7E">
            <w:pPr>
              <w:pStyle w:val="TableColumnSubheading"/>
            </w:pPr>
            <w:r w:rsidRPr="001C3209">
              <w:t>Bnk Attorney Fees</w:t>
            </w:r>
          </w:p>
        </w:tc>
        <w:tc>
          <w:tcPr>
            <w:tcW w:w="6020" w:type="dxa"/>
          </w:tcPr>
          <w:p w14:paraId="07B6B5CC" w14:textId="6086DC00" w:rsidR="00835465" w:rsidRPr="001C3209" w:rsidRDefault="00835465" w:rsidP="00A00C7E">
            <w:pPr>
              <w:pStyle w:val="TableText"/>
              <w:jc w:val="both"/>
              <w:rPr>
                <w:lang w:bidi="en-US"/>
              </w:rPr>
            </w:pPr>
            <w:r w:rsidRPr="001C3209">
              <w:t>Initiated by the servicer to report the expense incurred by a lender/investor for attorney fees due to bankruptcy proceedings. This transaction applies to all pay plan types.</w:t>
            </w:r>
          </w:p>
        </w:tc>
      </w:tr>
      <w:tr w:rsidR="00835465" w:rsidRPr="001C3209" w14:paraId="01CA2BF2" w14:textId="77777777" w:rsidTr="000923B5">
        <w:tc>
          <w:tcPr>
            <w:tcW w:w="1610" w:type="dxa"/>
            <w:vMerge w:val="restart"/>
            <w:vAlign w:val="center"/>
          </w:tcPr>
          <w:p w14:paraId="0184E049" w14:textId="23BCC662" w:rsidR="00835465" w:rsidRPr="001C3209" w:rsidRDefault="00835465" w:rsidP="00A00C7E">
            <w:pPr>
              <w:pStyle w:val="TableColumnSubheading"/>
            </w:pPr>
            <w:r w:rsidRPr="001C3209">
              <w:t xml:space="preserve">Corp Advance Section </w:t>
            </w:r>
            <w:r>
              <w:t>–</w:t>
            </w:r>
            <w:r w:rsidRPr="001C3209">
              <w:t xml:space="preserve"> 310</w:t>
            </w:r>
            <w:r>
              <w:fldChar w:fldCharType="begin"/>
            </w:r>
            <w:r>
              <w:instrText xml:space="preserve"> XE “</w:instrText>
            </w:r>
            <w:r w:rsidRPr="007260B3">
              <w:instrText xml:space="preserve">Corp Advance Section </w:instrText>
            </w:r>
            <w:r>
              <w:instrText>–</w:instrText>
            </w:r>
            <w:r w:rsidRPr="007260B3">
              <w:instrText xml:space="preserve"> 310</w:instrText>
            </w:r>
            <w:r>
              <w:instrText xml:space="preserve">” </w:instrText>
            </w:r>
            <w:r>
              <w:fldChar w:fldCharType="end"/>
            </w:r>
          </w:p>
        </w:tc>
        <w:tc>
          <w:tcPr>
            <w:tcW w:w="1612" w:type="dxa"/>
          </w:tcPr>
          <w:p w14:paraId="619D01AC" w14:textId="5A2243D0" w:rsidR="00835465" w:rsidRPr="001C3209" w:rsidRDefault="00835465" w:rsidP="00A00C7E">
            <w:pPr>
              <w:pStyle w:val="TableColumnSubheading"/>
            </w:pPr>
            <w:r w:rsidRPr="001C3209">
              <w:t>Other</w:t>
            </w:r>
          </w:p>
        </w:tc>
        <w:tc>
          <w:tcPr>
            <w:tcW w:w="6020" w:type="dxa"/>
          </w:tcPr>
          <w:p w14:paraId="5F560351" w14:textId="122136FA" w:rsidR="00835465" w:rsidRPr="001C3209" w:rsidRDefault="00835465" w:rsidP="00A00C7E">
            <w:pPr>
              <w:pStyle w:val="TableText"/>
              <w:jc w:val="both"/>
              <w:rPr>
                <w:lang w:bidi="en-US"/>
              </w:rPr>
            </w:pPr>
            <w:r w:rsidRPr="001C3209">
              <w:t>Initiated by the servicer to itemize other bankruptcy expenses incurred by a lender/investor in this category. This transaction applies to all pay plan types.</w:t>
            </w:r>
          </w:p>
        </w:tc>
      </w:tr>
      <w:tr w:rsidR="00835465" w:rsidRPr="001C3209" w14:paraId="4DE0E891" w14:textId="77777777" w:rsidTr="000923B5">
        <w:tc>
          <w:tcPr>
            <w:tcW w:w="1610" w:type="dxa"/>
            <w:vMerge/>
          </w:tcPr>
          <w:p w14:paraId="1A734F11" w14:textId="77777777" w:rsidR="00835465" w:rsidRPr="001C3209" w:rsidRDefault="00835465" w:rsidP="00A00C7E">
            <w:pPr>
              <w:pStyle w:val="TableColumnSubheading"/>
            </w:pPr>
          </w:p>
        </w:tc>
        <w:tc>
          <w:tcPr>
            <w:tcW w:w="1612" w:type="dxa"/>
          </w:tcPr>
          <w:p w14:paraId="54AD0622" w14:textId="7D10F427" w:rsidR="00835465" w:rsidRPr="001C3209" w:rsidRDefault="00835465" w:rsidP="00A00C7E">
            <w:pPr>
              <w:pStyle w:val="TableColumnSubheading"/>
            </w:pPr>
            <w:r w:rsidRPr="001C3209">
              <w:t>Repayment</w:t>
            </w:r>
          </w:p>
        </w:tc>
        <w:tc>
          <w:tcPr>
            <w:tcW w:w="6020" w:type="dxa"/>
          </w:tcPr>
          <w:p w14:paraId="0CD120B8" w14:textId="7E7A25A3" w:rsidR="00835465" w:rsidRPr="001C3209" w:rsidRDefault="00835465" w:rsidP="00A00C7E">
            <w:pPr>
              <w:pStyle w:val="TableText"/>
              <w:jc w:val="both"/>
              <w:rPr>
                <w:lang w:bidi="en-US"/>
              </w:rPr>
            </w:pPr>
            <w:r w:rsidRPr="001C3209">
              <w:t>Initiated by the servicer to report repayments by a borrower within the transaction category section 310. This transaction applies to all pay plan types.</w:t>
            </w:r>
          </w:p>
        </w:tc>
      </w:tr>
      <w:tr w:rsidR="00835465" w:rsidRPr="001C3209" w14:paraId="3B4CA3E7" w14:textId="77777777" w:rsidTr="000923B5">
        <w:tc>
          <w:tcPr>
            <w:tcW w:w="1610" w:type="dxa"/>
            <w:vMerge/>
          </w:tcPr>
          <w:p w14:paraId="1BB492B7" w14:textId="77777777" w:rsidR="00835465" w:rsidRPr="001C3209" w:rsidRDefault="00835465" w:rsidP="00A00C7E">
            <w:pPr>
              <w:pStyle w:val="TableColumnSubheading"/>
            </w:pPr>
          </w:p>
        </w:tc>
        <w:tc>
          <w:tcPr>
            <w:tcW w:w="1612" w:type="dxa"/>
          </w:tcPr>
          <w:p w14:paraId="796D3E1C" w14:textId="19F0B9A8" w:rsidR="00835465" w:rsidRPr="001C3209" w:rsidRDefault="00835465" w:rsidP="00A00C7E">
            <w:pPr>
              <w:pStyle w:val="TableColumnSubheading"/>
            </w:pPr>
            <w:r w:rsidRPr="001C3209">
              <w:t>Appraisal Fees</w:t>
            </w:r>
          </w:p>
        </w:tc>
        <w:tc>
          <w:tcPr>
            <w:tcW w:w="6020" w:type="dxa"/>
          </w:tcPr>
          <w:p w14:paraId="6EF4AAE2" w14:textId="35348857" w:rsidR="00835465" w:rsidRPr="001C3209" w:rsidRDefault="00835465" w:rsidP="00A00C7E">
            <w:pPr>
              <w:pStyle w:val="TableText"/>
              <w:jc w:val="both"/>
              <w:rPr>
                <w:lang w:bidi="en-US"/>
              </w:rPr>
            </w:pPr>
            <w:r w:rsidRPr="001C3209">
              <w:t>Initiated by the servicer to report the expense incurred by the Lender/Investor for appraisal fees. This transaction applies to ALL pay plan types.</w:t>
            </w:r>
          </w:p>
        </w:tc>
      </w:tr>
      <w:tr w:rsidR="00835465" w:rsidRPr="001C3209" w14:paraId="0FB69245" w14:textId="77777777" w:rsidTr="000923B5">
        <w:tc>
          <w:tcPr>
            <w:tcW w:w="1610" w:type="dxa"/>
            <w:vMerge w:val="restart"/>
            <w:vAlign w:val="center"/>
          </w:tcPr>
          <w:p w14:paraId="2097424B" w14:textId="6ECC458B" w:rsidR="00835465" w:rsidRPr="001C3209" w:rsidRDefault="00835465" w:rsidP="00A00C7E">
            <w:pPr>
              <w:pStyle w:val="TableColumnSubheading"/>
            </w:pPr>
            <w:r w:rsidRPr="001C3209">
              <w:t xml:space="preserve">Corp Advance Section </w:t>
            </w:r>
            <w:r>
              <w:t>–</w:t>
            </w:r>
            <w:r w:rsidRPr="001C3209">
              <w:t xml:space="preserve"> 409</w:t>
            </w:r>
            <w:r>
              <w:fldChar w:fldCharType="begin"/>
            </w:r>
            <w:r>
              <w:instrText xml:space="preserve"> XE “</w:instrText>
            </w:r>
            <w:r w:rsidRPr="00D60E20">
              <w:instrText xml:space="preserve">Corp Advance Section </w:instrText>
            </w:r>
            <w:r>
              <w:instrText>–</w:instrText>
            </w:r>
            <w:r w:rsidRPr="00D60E20">
              <w:instrText xml:space="preserve"> 409</w:instrText>
            </w:r>
            <w:r>
              <w:instrText xml:space="preserve">” </w:instrText>
            </w:r>
            <w:r>
              <w:fldChar w:fldCharType="end"/>
            </w:r>
          </w:p>
        </w:tc>
        <w:tc>
          <w:tcPr>
            <w:tcW w:w="1612" w:type="dxa"/>
          </w:tcPr>
          <w:p w14:paraId="65D70817" w14:textId="4E3DAFDC" w:rsidR="00835465" w:rsidRPr="001C3209" w:rsidRDefault="00835465" w:rsidP="00A00C7E">
            <w:pPr>
              <w:pStyle w:val="TableColumnSubheading"/>
            </w:pPr>
            <w:r w:rsidRPr="001C3209">
              <w:t>Other</w:t>
            </w:r>
          </w:p>
        </w:tc>
        <w:tc>
          <w:tcPr>
            <w:tcW w:w="6020" w:type="dxa"/>
          </w:tcPr>
          <w:p w14:paraId="055E5A30" w14:textId="4FA79355" w:rsidR="00835465" w:rsidRPr="001C3209" w:rsidRDefault="00835465" w:rsidP="00A00C7E">
            <w:pPr>
              <w:pStyle w:val="TableText"/>
              <w:jc w:val="both"/>
              <w:rPr>
                <w:lang w:bidi="en-US"/>
              </w:rPr>
            </w:pPr>
            <w:r w:rsidRPr="001C3209">
              <w:t>Initiated by the Servicer to itemize other appraisal fee</w:t>
            </w:r>
            <w:r>
              <w:t>s</w:t>
            </w:r>
            <w:r w:rsidRPr="001C3209">
              <w:t xml:space="preserve"> incurred by the Lender/Investor in this category. This transaction applies to ALL pay plan types.</w:t>
            </w:r>
          </w:p>
        </w:tc>
      </w:tr>
      <w:tr w:rsidR="00835465" w:rsidRPr="001C3209" w14:paraId="444983D9" w14:textId="77777777" w:rsidTr="000923B5">
        <w:tc>
          <w:tcPr>
            <w:tcW w:w="1610" w:type="dxa"/>
            <w:vMerge/>
          </w:tcPr>
          <w:p w14:paraId="12698103" w14:textId="77777777" w:rsidR="00835465" w:rsidRPr="001C3209" w:rsidRDefault="00835465" w:rsidP="00A00C7E">
            <w:pPr>
              <w:pStyle w:val="TableColumnSubheading"/>
            </w:pPr>
          </w:p>
        </w:tc>
        <w:tc>
          <w:tcPr>
            <w:tcW w:w="1612" w:type="dxa"/>
          </w:tcPr>
          <w:p w14:paraId="74870F2D" w14:textId="30721AC4" w:rsidR="00835465" w:rsidRPr="001C3209" w:rsidRDefault="00835465" w:rsidP="00A00C7E">
            <w:pPr>
              <w:pStyle w:val="TableColumnSubheading"/>
            </w:pPr>
            <w:r w:rsidRPr="001C3209">
              <w:t>Repayment</w:t>
            </w:r>
          </w:p>
        </w:tc>
        <w:tc>
          <w:tcPr>
            <w:tcW w:w="6020" w:type="dxa"/>
          </w:tcPr>
          <w:p w14:paraId="7C5E2F4C" w14:textId="67453D77" w:rsidR="00835465" w:rsidRPr="001C3209" w:rsidRDefault="00835465" w:rsidP="00A00C7E">
            <w:pPr>
              <w:pStyle w:val="TableText"/>
              <w:jc w:val="both"/>
              <w:rPr>
                <w:lang w:bidi="en-US"/>
              </w:rPr>
            </w:pPr>
            <w:r w:rsidRPr="001C3209">
              <w:t>Initiated by the Servicer to report repayments by the borrower within this transaction category. This transaction applies to ALL pay plan types.</w:t>
            </w:r>
          </w:p>
        </w:tc>
      </w:tr>
      <w:tr w:rsidR="00835465" w:rsidRPr="001C3209" w14:paraId="575D653E" w14:textId="77777777" w:rsidTr="000923B5">
        <w:tc>
          <w:tcPr>
            <w:tcW w:w="1610" w:type="dxa"/>
            <w:vMerge/>
          </w:tcPr>
          <w:p w14:paraId="35BAB0EB" w14:textId="77777777" w:rsidR="00835465" w:rsidRPr="001C3209" w:rsidRDefault="00835465" w:rsidP="00A00C7E">
            <w:pPr>
              <w:pStyle w:val="TableColumnSubheading"/>
            </w:pPr>
          </w:p>
        </w:tc>
        <w:tc>
          <w:tcPr>
            <w:tcW w:w="1612" w:type="dxa"/>
          </w:tcPr>
          <w:p w14:paraId="562204A8" w14:textId="485AABE6" w:rsidR="00835465" w:rsidRPr="001C3209" w:rsidRDefault="00835465" w:rsidP="00A00C7E">
            <w:pPr>
              <w:pStyle w:val="TableColumnSubheading"/>
            </w:pPr>
          </w:p>
        </w:tc>
        <w:tc>
          <w:tcPr>
            <w:tcW w:w="6020" w:type="dxa"/>
          </w:tcPr>
          <w:p w14:paraId="72198056" w14:textId="6985AD6A" w:rsidR="00835465" w:rsidRPr="001C3209" w:rsidRDefault="00835465" w:rsidP="00A00C7E">
            <w:pPr>
              <w:pStyle w:val="TableText"/>
              <w:jc w:val="both"/>
              <w:rPr>
                <w:lang w:bidi="en-US"/>
              </w:rPr>
            </w:pPr>
          </w:p>
        </w:tc>
      </w:tr>
    </w:tbl>
    <w:p w14:paraId="72246CFF" w14:textId="2920FA68" w:rsidR="008F236F" w:rsidRDefault="00871AE4" w:rsidP="001879BA">
      <w:pPr>
        <w:pStyle w:val="TableCaption"/>
      </w:pPr>
      <w:bookmarkStart w:id="946" w:name="_Toc90643771"/>
      <w:bookmarkStart w:id="947" w:name="_Toc23016375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rsidR="00A04BE5">
        <w:t xml:space="preserve">: </w:t>
      </w:r>
      <w:r w:rsidR="00302E4C" w:rsidRPr="006C7316">
        <w:t xml:space="preserve">Corp Advance </w:t>
      </w:r>
      <w:r w:rsidR="00A04BE5">
        <w:t>Transactions</w:t>
      </w:r>
      <w:bookmarkEnd w:id="946"/>
      <w:bookmarkEnd w:id="947"/>
    </w:p>
    <w:p w14:paraId="2A2C24FE" w14:textId="77777777" w:rsidR="008F236F" w:rsidRDefault="008F236F">
      <w:pPr>
        <w:rPr>
          <w:rFonts w:ascii="Cambria" w:eastAsia="Times New Roman" w:hAnsi="Cambria"/>
          <w:b/>
          <w:sz w:val="20"/>
          <w:szCs w:val="20"/>
          <w:lang w:bidi="en-US"/>
        </w:rPr>
      </w:pPr>
      <w:r>
        <w:br w:type="page"/>
      </w:r>
    </w:p>
    <w:p w14:paraId="3E769E87" w14:textId="3435D2BF" w:rsidR="006C7316" w:rsidRPr="002A4C74" w:rsidRDefault="00466B6B" w:rsidP="00BC271F">
      <w:pPr>
        <w:pStyle w:val="Heading5"/>
      </w:pPr>
      <w:bookmarkStart w:id="948" w:name="_Toc11334613"/>
      <w:bookmarkStart w:id="949" w:name="_Toc74051830"/>
      <w:bookmarkStart w:id="950" w:name="_Toc90643215"/>
      <w:bookmarkStart w:id="951" w:name="_Hlk192156834"/>
      <w:r>
        <w:t xml:space="preserve">Creating New </w:t>
      </w:r>
      <w:r w:rsidR="006336CF">
        <w:t>Corp A</w:t>
      </w:r>
      <w:r w:rsidR="006C7316" w:rsidRPr="002A4C74">
        <w:t xml:space="preserve">dvance – </w:t>
      </w:r>
      <w:r w:rsidR="00DB4293" w:rsidRPr="002A4C74">
        <w:t>Property P</w:t>
      </w:r>
      <w:r w:rsidR="006C7316" w:rsidRPr="002A4C74">
        <w:t>reservation</w:t>
      </w:r>
      <w:bookmarkEnd w:id="948"/>
      <w:bookmarkEnd w:id="949"/>
      <w:bookmarkEnd w:id="950"/>
      <w:r w:rsidR="00107372">
        <w:fldChar w:fldCharType="begin"/>
      </w:r>
      <w:r w:rsidR="00107372">
        <w:instrText xml:space="preserve"> XE </w:instrText>
      </w:r>
      <w:r w:rsidR="00274A40">
        <w:instrText>“</w:instrText>
      </w:r>
      <w:r w:rsidR="00107372" w:rsidRPr="00AD548B">
        <w:instrText xml:space="preserve">Corp Advance </w:instrText>
      </w:r>
      <w:r w:rsidR="00274A40">
        <w:instrText>–</w:instrText>
      </w:r>
      <w:r w:rsidR="00107372" w:rsidRPr="00AD548B">
        <w:instrText xml:space="preserve"> Property Preservation</w:instrText>
      </w:r>
      <w:r w:rsidR="00274A40">
        <w:instrText>”</w:instrText>
      </w:r>
      <w:r w:rsidR="00107372">
        <w:instrText xml:space="preserve"> </w:instrText>
      </w:r>
      <w:r w:rsidR="00107372">
        <w:fldChar w:fldCharType="end"/>
      </w:r>
      <w:r w:rsidR="006C7316" w:rsidRPr="002A4C74">
        <w:t xml:space="preserve"> </w:t>
      </w:r>
      <w:r w:rsidR="00BC271F">
        <w:t>Transactions</w:t>
      </w:r>
    </w:p>
    <w:p w14:paraId="5D9CD467" w14:textId="6E503026" w:rsidR="00481E9E" w:rsidRPr="00481E9E" w:rsidRDefault="00E24F79" w:rsidP="00481E9E">
      <w:pPr>
        <w:pStyle w:val="BodyText"/>
      </w:pPr>
      <w:bookmarkStart w:id="952" w:name="_Toc313865534"/>
      <w:r w:rsidRPr="00C531F8">
        <w:rPr>
          <w:b/>
          <w:bCs w:val="0"/>
        </w:rPr>
        <w:t>TIP</w:t>
      </w:r>
      <w:r>
        <w:t xml:space="preserve">: </w:t>
      </w:r>
      <w:r w:rsidRPr="00575466">
        <w:t xml:space="preserve">Refer to section </w:t>
      </w:r>
      <w:r>
        <w:t>5.21</w:t>
      </w:r>
      <w:r w:rsidRPr="00575466">
        <w:t xml:space="preserve"> “</w:t>
      </w:r>
      <w:r w:rsidRPr="00E24F79">
        <w:t>Property Preservation: Transactions and Timelines</w:t>
      </w:r>
      <w:r>
        <w:t xml:space="preserve">” for details </w:t>
      </w:r>
      <w:r w:rsidR="00481E9E">
        <w:t xml:space="preserve">on entering </w:t>
      </w:r>
      <w:r w:rsidR="00481E9E" w:rsidRPr="006F40E1">
        <w:rPr>
          <w:rFonts w:asciiTheme="majorHAnsi" w:hAnsiTheme="majorHAnsi"/>
        </w:rPr>
        <w:t>Corp Advance - Property Preservation</w:t>
      </w:r>
      <w:r w:rsidR="00481E9E">
        <w:rPr>
          <w:rFonts w:asciiTheme="majorHAnsi" w:hAnsiTheme="majorHAnsi"/>
        </w:rPr>
        <w:t xml:space="preserve"> transactions. </w:t>
      </w:r>
    </w:p>
    <w:p w14:paraId="3B4C7540" w14:textId="77777777" w:rsidR="008F236F" w:rsidRDefault="008F236F">
      <w:pPr>
        <w:rPr>
          <w:rFonts w:ascii="Cambria" w:eastAsiaTheme="minorHAnsi" w:hAnsi="Cambria" w:cs="Calibri"/>
          <w:color w:val="000000"/>
          <w:lang w:bidi="en-US"/>
          <w14:scene3d>
            <w14:camera w14:prst="orthographicFront"/>
            <w14:lightRig w14:rig="threePt" w14:dir="t">
              <w14:rot w14:lat="0" w14:lon="0" w14:rev="0"/>
            </w14:lightRig>
          </w14:scene3d>
        </w:rPr>
      </w:pPr>
      <w:bookmarkStart w:id="953" w:name="_Toc313865078"/>
      <w:bookmarkEnd w:id="952"/>
      <w:r>
        <w:rPr>
          <w:rFonts w:cs="Calibri"/>
          <w:color w:val="000000"/>
        </w:rPr>
        <w:br w:type="page"/>
      </w:r>
    </w:p>
    <w:bookmarkEnd w:id="951"/>
    <w:p w14:paraId="6CF15907" w14:textId="77777777" w:rsidR="008F236F" w:rsidRDefault="008F236F">
      <w:pPr>
        <w:rPr>
          <w:rFonts w:ascii="Cambria" w:eastAsia="Times New Roman" w:hAnsi="Cambria"/>
          <w:b/>
          <w:sz w:val="20"/>
          <w:szCs w:val="20"/>
          <w:lang w:bidi="en-US"/>
        </w:rPr>
      </w:pPr>
      <w:r>
        <w:br w:type="page"/>
      </w:r>
    </w:p>
    <w:p w14:paraId="53C8B81B" w14:textId="77777777" w:rsidR="00FF2BEF" w:rsidRDefault="00FF2BEF" w:rsidP="00FF2BEF">
      <w:pPr>
        <w:pStyle w:val="Heading5"/>
      </w:pPr>
      <w:bookmarkStart w:id="954" w:name="_Toc11334615"/>
      <w:bookmarkStart w:id="955" w:name="_Toc74051832"/>
      <w:bookmarkStart w:id="956" w:name="_Toc90643217"/>
      <w:bookmarkStart w:id="957" w:name="_Toc314660677"/>
      <w:bookmarkStart w:id="958" w:name="_Toc11334614"/>
      <w:bookmarkStart w:id="959" w:name="_Toc74051831"/>
      <w:bookmarkStart w:id="960" w:name="_Toc90643216"/>
      <w:r>
        <w:t>Creating New Property Charges Pre Due and Payable (D&amp;P)</w:t>
      </w:r>
      <w:bookmarkEnd w:id="954"/>
      <w:bookmarkEnd w:id="955"/>
      <w:bookmarkEnd w:id="956"/>
      <w:r>
        <w:t xml:space="preserve"> Transactions</w:t>
      </w:r>
    </w:p>
    <w:p w14:paraId="564BC67D" w14:textId="3AB2E2DD" w:rsidR="00FF2BEF" w:rsidRDefault="00FF2BEF" w:rsidP="00FF2BEF">
      <w:pPr>
        <w:pStyle w:val="BodyText"/>
      </w:pPr>
      <w:r>
        <w:t xml:space="preserve">The “Disb – Prop Chrg – Pre D&amp;P” or Property Charges Pre-D&amp;P transactions are initiated by the lenders/servicers to make disbursements on behalf of borrower as stated in Mortgagee Letter 2011-01. These transactions can be initiated ONLY when all the drawable equity on the loan is exhausted. If there is drawable equity on the loan, the lender/servicer must use appropriate transaction under the transaction category of Disb – Unscheduled from LOC or Disb – Delinquent Taxes. If the drawable equity on the loan is not sufficient to pay the transaction amount, then the lender/servicer must first exhaust the drawable equity using unscheduled advances followed by Property Charges for the remaining transaction amount. </w:t>
      </w:r>
    </w:p>
    <w:p w14:paraId="340A8BB8" w14:textId="77777777" w:rsidR="00FF2BEF" w:rsidRDefault="00FF2BEF" w:rsidP="00FF2BEF">
      <w:pPr>
        <w:pStyle w:val="BodyText"/>
      </w:pPr>
      <w:r>
        <w:t>To create a new Property Charge Pre D&amp;P disbursement transaction:</w:t>
      </w:r>
    </w:p>
    <w:p w14:paraId="139ED150" w14:textId="77777777" w:rsidR="00FF2BEF" w:rsidRPr="002B5F43" w:rsidRDefault="00FF2BEF" w:rsidP="006C3C3F">
      <w:pPr>
        <w:pStyle w:val="OrderedList"/>
        <w:numPr>
          <w:ilvl w:val="0"/>
          <w:numId w:val="139"/>
        </w:numPr>
        <w:jc w:val="both"/>
      </w:pPr>
      <w:r w:rsidRPr="002B5F43">
        <w:t xml:space="preserve">Click </w:t>
      </w:r>
      <w:r w:rsidRPr="002B5F43">
        <w:rPr>
          <w:b/>
        </w:rPr>
        <w:t xml:space="preserve">New </w:t>
      </w:r>
      <w:r w:rsidRPr="002B5F43">
        <w:t xml:space="preserve">on the </w:t>
      </w:r>
      <w:r w:rsidRPr="002B019E">
        <w:rPr>
          <w:b/>
        </w:rPr>
        <w:t xml:space="preserve">Transactions </w:t>
      </w:r>
      <w:r>
        <w:rPr>
          <w:b/>
        </w:rPr>
        <w:t>–</w:t>
      </w:r>
      <w:r w:rsidRPr="002B019E">
        <w:rPr>
          <w:b/>
        </w:rPr>
        <w:t xml:space="preserve"> Loan </w:t>
      </w:r>
      <w:r w:rsidRPr="002B5F43">
        <w:t>screen.</w:t>
      </w:r>
    </w:p>
    <w:p w14:paraId="4ED097C5" w14:textId="77777777" w:rsidR="00FF2BEF" w:rsidRDefault="00FF2BEF" w:rsidP="006C3C3F">
      <w:pPr>
        <w:pStyle w:val="OrderedList"/>
        <w:numPr>
          <w:ilvl w:val="0"/>
          <w:numId w:val="139"/>
        </w:numPr>
        <w:jc w:val="both"/>
      </w:pPr>
      <w:r w:rsidRPr="002B5F43">
        <w:t xml:space="preserve">On the </w:t>
      </w:r>
      <w:r w:rsidRPr="002B019E">
        <w:rPr>
          <w:b/>
        </w:rPr>
        <w:t>New Loan Transaction</w:t>
      </w:r>
      <w:r w:rsidRPr="002B5F43">
        <w:t xml:space="preserve"> window, select </w:t>
      </w:r>
      <w:r>
        <w:t xml:space="preserve">Disb-Prop Chrg – Pre D&amp;P from </w:t>
      </w:r>
      <w:r w:rsidRPr="002B5F43">
        <w:t>transaction</w:t>
      </w:r>
      <w:r>
        <w:t xml:space="preserve"> category dropdown.</w:t>
      </w:r>
    </w:p>
    <w:p w14:paraId="335B32C4" w14:textId="77777777" w:rsidR="00FF2BEF" w:rsidRDefault="00FF2BEF" w:rsidP="006C3C3F">
      <w:pPr>
        <w:pStyle w:val="OrderedList"/>
        <w:numPr>
          <w:ilvl w:val="0"/>
          <w:numId w:val="139"/>
        </w:numPr>
        <w:jc w:val="both"/>
      </w:pPr>
      <w:r>
        <w:t>Populate the below listed required fields (marked with an asterisk):</w:t>
      </w:r>
    </w:p>
    <w:p w14:paraId="4CB746A5" w14:textId="77777777" w:rsidR="00FF2BEF" w:rsidRPr="006C7316" w:rsidRDefault="00FF2BEF" w:rsidP="00FF2BEF">
      <w:pPr>
        <w:pStyle w:val="UnorderedListIndent"/>
        <w:ind w:left="1530" w:hanging="450"/>
        <w:jc w:val="both"/>
      </w:pPr>
      <w:r w:rsidRPr="006C7316">
        <w:t xml:space="preserve">Transaction </w:t>
      </w:r>
      <w:r>
        <w:t>Type</w:t>
      </w:r>
    </w:p>
    <w:p w14:paraId="2E1DFFAF" w14:textId="77777777" w:rsidR="00FF2BEF" w:rsidRDefault="00FF2BEF" w:rsidP="00FF2BEF">
      <w:pPr>
        <w:pStyle w:val="UnorderedListIndent"/>
        <w:ind w:left="1530" w:hanging="450"/>
        <w:jc w:val="both"/>
      </w:pPr>
      <w:r>
        <w:t>Effective Date</w:t>
      </w:r>
    </w:p>
    <w:p w14:paraId="4FE6AAF3" w14:textId="77777777" w:rsidR="00FF2BEF" w:rsidRPr="006C7316" w:rsidRDefault="00FF2BEF" w:rsidP="00FF2BEF">
      <w:pPr>
        <w:pStyle w:val="UnorderedListIndent"/>
        <w:ind w:left="1530" w:hanging="450"/>
        <w:jc w:val="both"/>
      </w:pPr>
      <w:r>
        <w:t>Incurred Date</w:t>
      </w:r>
    </w:p>
    <w:p w14:paraId="5F3905F7" w14:textId="77777777" w:rsidR="00FF2BEF" w:rsidRDefault="00FF2BEF" w:rsidP="00FF2BEF">
      <w:pPr>
        <w:pStyle w:val="UnorderedListIndent"/>
        <w:ind w:left="1530" w:hanging="450"/>
        <w:jc w:val="both"/>
      </w:pPr>
      <w:r>
        <w:t>Transaction Amount</w:t>
      </w:r>
    </w:p>
    <w:p w14:paraId="29A6BED5" w14:textId="77777777" w:rsidR="00FF2BEF" w:rsidRPr="002B5F43" w:rsidRDefault="00FF2BEF" w:rsidP="006C3C3F">
      <w:pPr>
        <w:pStyle w:val="OrderedList"/>
        <w:numPr>
          <w:ilvl w:val="0"/>
          <w:numId w:val="139"/>
        </w:numPr>
        <w:jc w:val="both"/>
      </w:pPr>
      <w:r w:rsidRPr="002B5F43">
        <w:t xml:space="preserve">Click </w:t>
      </w:r>
      <w:r w:rsidRPr="002B5F43">
        <w:rPr>
          <w:b/>
        </w:rPr>
        <w:t>Submit</w:t>
      </w:r>
      <w:r w:rsidRPr="002B5F43">
        <w:t xml:space="preserve">. The new transaction is displayed in the </w:t>
      </w:r>
      <w:r w:rsidRPr="002B019E">
        <w:rPr>
          <w:b/>
        </w:rPr>
        <w:t>Loan Transaction Results</w:t>
      </w:r>
      <w:r w:rsidRPr="002B5F43">
        <w:t xml:space="preserve"> section. To exit the window without adding the transaction click </w:t>
      </w:r>
      <w:r w:rsidRPr="002B019E">
        <w:rPr>
          <w:b/>
        </w:rPr>
        <w:t>Cancel</w:t>
      </w:r>
      <w:r w:rsidRPr="002B5F43">
        <w:t xml:space="preserve">. </w:t>
      </w:r>
    </w:p>
    <w:p w14:paraId="7CF3ACA5" w14:textId="77777777" w:rsidR="00FF2BEF" w:rsidRDefault="00FF2BEF" w:rsidP="00FF2BEF">
      <w:pPr>
        <w:pStyle w:val="FigureCaption0"/>
      </w:pPr>
      <w:r w:rsidRPr="00EA6D32">
        <w:rPr>
          <w:noProof/>
        </w:rPr>
        <w:t xml:space="preserve"> </w:t>
      </w:r>
      <w:r>
        <w:rPr>
          <w:noProof/>
        </w:rPr>
        <w:drawing>
          <wp:inline distT="0" distB="0" distL="0" distR="0" wp14:anchorId="4C534E30" wp14:editId="32EB5AAF">
            <wp:extent cx="2289470" cy="1230086"/>
            <wp:effectExtent l="0" t="0" r="0" b="8255"/>
            <wp:docPr id="1069" name="Picture 106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9" name="Picture 1069" descr="Graphical user interface, text, application, chat or text message&#10;&#10;Description automatically generated"/>
                    <pic:cNvPicPr/>
                  </pic:nvPicPr>
                  <pic:blipFill>
                    <a:blip r:embed="rId95"/>
                    <a:stretch>
                      <a:fillRect/>
                    </a:stretch>
                  </pic:blipFill>
                  <pic:spPr>
                    <a:xfrm>
                      <a:off x="0" y="0"/>
                      <a:ext cx="2317698" cy="1245252"/>
                    </a:xfrm>
                    <a:prstGeom prst="rect">
                      <a:avLst/>
                    </a:prstGeom>
                  </pic:spPr>
                </pic:pic>
              </a:graphicData>
            </a:graphic>
          </wp:inline>
        </w:drawing>
      </w:r>
    </w:p>
    <w:p w14:paraId="2B3329C8" w14:textId="6BB012B5" w:rsidR="00FF2BEF" w:rsidRPr="002B5F43" w:rsidRDefault="00FF2BEF" w:rsidP="00FF2BEF">
      <w:pPr>
        <w:pStyle w:val="FigureCaption0"/>
        <w:rPr>
          <w:rFonts w:eastAsiaTheme="minorHAnsi"/>
          <w14:scene3d>
            <w14:camera w14:prst="orthographicFront"/>
            <w14:lightRig w14:rig="threePt" w14:dir="t">
              <w14:rot w14:lat="0" w14:lon="0" w14:rev="0"/>
            </w14:lightRig>
          </w14:scene3d>
        </w:rPr>
      </w:pPr>
      <w:bookmarkStart w:id="961" w:name="_Toc74052487"/>
      <w:bookmarkStart w:id="962" w:name="_Toc90643873"/>
      <w:bookmarkStart w:id="963" w:name="_Toc230163867"/>
      <w:r w:rsidRPr="002B5F43">
        <w:rPr>
          <w:rFonts w:eastAsiaTheme="minorHAnsi"/>
          <w14:scene3d>
            <w14:camera w14:prst="orthographicFront"/>
            <w14:lightRig w14:rig="threePt" w14:dir="t">
              <w14:rot w14:lat="0" w14:lon="0" w14:rev="0"/>
            </w14:lightRig>
          </w14:scene3d>
        </w:rPr>
        <w:t xml:space="preserve">Figure </w:t>
      </w:r>
      <w:r>
        <w:rPr>
          <w:rFonts w:eastAsiaTheme="minorHAnsi"/>
          <w14:scene3d>
            <w14:camera w14:prst="orthographicFront"/>
            <w14:lightRig w14:rig="threePt" w14:dir="t">
              <w14:rot w14:lat="0" w14:lon="0" w14:rev="0"/>
            </w14:lightRig>
          </w14:scene3d>
        </w:rPr>
        <w:fldChar w:fldCharType="begin"/>
      </w:r>
      <w:r>
        <w:rPr>
          <w:rFonts w:eastAsiaTheme="minorHAnsi"/>
          <w14:scene3d>
            <w14:camera w14:prst="orthographicFront"/>
            <w14:lightRig w14:rig="threePt" w14:dir="t">
              <w14:rot w14:lat="0" w14:lon="0" w14:rev="0"/>
            </w14:lightRig>
          </w14:scene3d>
        </w:rPr>
        <w:instrText xml:space="preserve"> STYLEREF 1 \s </w:instrText>
      </w:r>
      <w:r>
        <w:rPr>
          <w:rFonts w:eastAsiaTheme="minorHAnsi"/>
          <w14:scene3d>
            <w14:camera w14:prst="orthographicFront"/>
            <w14:lightRig w14:rig="threePt" w14:dir="t">
              <w14:rot w14:lat="0" w14:lon="0" w14:rev="0"/>
            </w14:lightRig>
          </w14:scene3d>
        </w:rPr>
        <w:fldChar w:fldCharType="separate"/>
      </w:r>
      <w:r w:rsidR="00942841">
        <w:rPr>
          <w:rFonts w:eastAsiaTheme="minorHAnsi"/>
          <w:noProof/>
          <w14:scene3d>
            <w14:camera w14:prst="orthographicFront"/>
            <w14:lightRig w14:rig="threePt" w14:dir="t">
              <w14:rot w14:lat="0" w14:lon="0" w14:rev="0"/>
            </w14:lightRig>
          </w14:scene3d>
        </w:rPr>
        <w:t>5</w:t>
      </w:r>
      <w:r>
        <w:rPr>
          <w:rFonts w:eastAsiaTheme="minorHAnsi"/>
          <w14:scene3d>
            <w14:camera w14:prst="orthographicFront"/>
            <w14:lightRig w14:rig="threePt" w14:dir="t">
              <w14:rot w14:lat="0" w14:lon="0" w14:rev="0"/>
            </w14:lightRig>
          </w14:scene3d>
        </w:rPr>
        <w:fldChar w:fldCharType="end"/>
      </w:r>
      <w:r>
        <w:rPr>
          <w:rFonts w:eastAsiaTheme="minorHAnsi"/>
          <w14:scene3d>
            <w14:camera w14:prst="orthographicFront"/>
            <w14:lightRig w14:rig="threePt" w14:dir="t">
              <w14:rot w14:lat="0" w14:lon="0" w14:rev="0"/>
            </w14:lightRig>
          </w14:scene3d>
        </w:rPr>
        <w:noBreakHyphen/>
      </w:r>
      <w:r>
        <w:rPr>
          <w:rFonts w:eastAsiaTheme="minorHAnsi"/>
          <w14:scene3d>
            <w14:camera w14:prst="orthographicFront"/>
            <w14:lightRig w14:rig="threePt" w14:dir="t">
              <w14:rot w14:lat="0" w14:lon="0" w14:rev="0"/>
            </w14:lightRig>
          </w14:scene3d>
        </w:rPr>
        <w:fldChar w:fldCharType="begin"/>
      </w:r>
      <w:r>
        <w:rPr>
          <w:rFonts w:eastAsiaTheme="minorHAnsi"/>
          <w14:scene3d>
            <w14:camera w14:prst="orthographicFront"/>
            <w14:lightRig w14:rig="threePt" w14:dir="t">
              <w14:rot w14:lat="0" w14:lon="0" w14:rev="0"/>
            </w14:lightRig>
          </w14:scene3d>
        </w:rPr>
        <w:instrText xml:space="preserve"> SEQ Figure \* ARABIC \s 1 </w:instrText>
      </w:r>
      <w:r>
        <w:rPr>
          <w:rFonts w:eastAsiaTheme="minorHAnsi"/>
          <w14:scene3d>
            <w14:camera w14:prst="orthographicFront"/>
            <w14:lightRig w14:rig="threePt" w14:dir="t">
              <w14:rot w14:lat="0" w14:lon="0" w14:rev="0"/>
            </w14:lightRig>
          </w14:scene3d>
        </w:rPr>
        <w:fldChar w:fldCharType="separate"/>
      </w:r>
      <w:r w:rsidR="00942841">
        <w:rPr>
          <w:rFonts w:eastAsiaTheme="minorHAnsi"/>
          <w:noProof/>
          <w14:scene3d>
            <w14:camera w14:prst="orthographicFront"/>
            <w14:lightRig w14:rig="threePt" w14:dir="t">
              <w14:rot w14:lat="0" w14:lon="0" w14:rev="0"/>
            </w14:lightRig>
          </w14:scene3d>
        </w:rPr>
        <w:t>16</w:t>
      </w:r>
      <w:r>
        <w:rPr>
          <w:rFonts w:eastAsiaTheme="minorHAnsi"/>
          <w14:scene3d>
            <w14:camera w14:prst="orthographicFront"/>
            <w14:lightRig w14:rig="threePt" w14:dir="t">
              <w14:rot w14:lat="0" w14:lon="0" w14:rev="0"/>
            </w14:lightRig>
          </w14:scene3d>
        </w:rPr>
        <w:fldChar w:fldCharType="end"/>
      </w:r>
      <w:r w:rsidRPr="002B5F43">
        <w:rPr>
          <w:rFonts w:eastAsiaTheme="minorHAnsi"/>
          <w14:scene3d>
            <w14:camera w14:prst="orthographicFront"/>
            <w14:lightRig w14:rig="threePt" w14:dir="t">
              <w14:rot w14:lat="0" w14:lon="0" w14:rev="0"/>
            </w14:lightRig>
          </w14:scene3d>
        </w:rPr>
        <w:t xml:space="preserve">: New </w:t>
      </w:r>
      <w:r>
        <w:rPr>
          <w:rFonts w:eastAsiaTheme="minorHAnsi"/>
          <w14:scene3d>
            <w14:camera w14:prst="orthographicFront"/>
            <w14:lightRig w14:rig="threePt" w14:dir="t">
              <w14:rot w14:lat="0" w14:lon="0" w14:rev="0"/>
            </w14:lightRig>
          </w14:scene3d>
        </w:rPr>
        <w:t xml:space="preserve">Prop Chrg Pre D&amp;P </w:t>
      </w:r>
      <w:r w:rsidRPr="002B5F43">
        <w:rPr>
          <w:rFonts w:eastAsiaTheme="minorHAnsi"/>
          <w14:scene3d>
            <w14:camera w14:prst="orthographicFront"/>
            <w14:lightRig w14:rig="threePt" w14:dir="t">
              <w14:rot w14:lat="0" w14:lon="0" w14:rev="0"/>
            </w14:lightRig>
          </w14:scene3d>
        </w:rPr>
        <w:t>Disbursement Transaction</w:t>
      </w:r>
      <w:bookmarkEnd w:id="961"/>
      <w:bookmarkEnd w:id="962"/>
      <w:bookmarkEnd w:id="963"/>
    </w:p>
    <w:p w14:paraId="64D6B09A" w14:textId="77777777" w:rsidR="00FF2BEF" w:rsidRPr="002B5F43" w:rsidRDefault="00FF2BEF" w:rsidP="006C3C3F">
      <w:pPr>
        <w:pStyle w:val="OrderedList"/>
        <w:numPr>
          <w:ilvl w:val="0"/>
          <w:numId w:val="139"/>
        </w:numPr>
        <w:jc w:val="both"/>
      </w:pPr>
      <w:r w:rsidRPr="002B5F43">
        <w:t xml:space="preserve">To adjust the Disbursement transaction, select the document icon beside the transaction, on the </w:t>
      </w:r>
      <w:r w:rsidRPr="00FC19F4">
        <w:rPr>
          <w:b/>
        </w:rPr>
        <w:t>Adjust Loan Transaction</w:t>
      </w:r>
      <w:r w:rsidRPr="002B5F43">
        <w:t xml:space="preserve"> window, </w:t>
      </w:r>
      <w:r w:rsidRPr="000C2021">
        <w:t>click</w:t>
      </w:r>
      <w:r w:rsidRPr="000C2021">
        <w:rPr>
          <w:b/>
        </w:rPr>
        <w:t xml:space="preserve"> Submit</w:t>
      </w:r>
      <w:r w:rsidRPr="002B5F43">
        <w:t xml:space="preserve"> to reverse the transaction. </w:t>
      </w:r>
      <w:r>
        <w:t>The transaction is fully reversed, the system does not allow partial adjustments.</w:t>
      </w:r>
    </w:p>
    <w:p w14:paraId="1B41E0B6" w14:textId="77777777" w:rsidR="00FF2BEF" w:rsidRDefault="00FF2BEF" w:rsidP="006C3C3F">
      <w:pPr>
        <w:pStyle w:val="OrderedList"/>
        <w:numPr>
          <w:ilvl w:val="0"/>
          <w:numId w:val="139"/>
        </w:numPr>
        <w:jc w:val="both"/>
      </w:pPr>
      <w:r w:rsidRPr="002B5F43">
        <w:t xml:space="preserve">A new Disbursement adjustment transaction is added and displayed under the </w:t>
      </w:r>
      <w:r w:rsidRPr="002B019E">
        <w:rPr>
          <w:b/>
        </w:rPr>
        <w:t>Loan Transactions Result</w:t>
      </w:r>
      <w:r w:rsidRPr="002B5F43">
        <w:t>s section reflecting the reversed amount.</w:t>
      </w:r>
    </w:p>
    <w:p w14:paraId="495654A6" w14:textId="77777777" w:rsidR="00FF2BEF" w:rsidRDefault="00FF2BEF" w:rsidP="00FF2BEF">
      <w:pPr>
        <w:spacing w:after="0" w:line="240" w:lineRule="auto"/>
        <w:jc w:val="both"/>
        <w:rPr>
          <w:rFonts w:ascii="Cambria" w:eastAsiaTheme="minorHAnsi" w:hAnsi="Cambria"/>
          <w:lang w:bidi="en-US"/>
          <w14:scene3d>
            <w14:camera w14:prst="orthographicFront"/>
            <w14:lightRig w14:rig="threePt" w14:dir="t">
              <w14:rot w14:lat="0" w14:lon="0" w14:rev="0"/>
            </w14:lightRig>
          </w14:scene3d>
        </w:rPr>
      </w:pPr>
    </w:p>
    <w:p w14:paraId="0FFA366E" w14:textId="77777777" w:rsidR="00FF2BEF" w:rsidRDefault="00FF2BEF" w:rsidP="00FF2BEF">
      <w:pPr>
        <w:spacing w:after="0" w:line="240" w:lineRule="auto"/>
        <w:jc w:val="both"/>
        <w:rPr>
          <w:rFonts w:ascii="Cambria" w:eastAsiaTheme="minorHAnsi" w:hAnsi="Cambria"/>
          <w:lang w:bidi="en-US"/>
          <w14:scene3d>
            <w14:camera w14:prst="orthographicFront"/>
            <w14:lightRig w14:rig="threePt" w14:dir="t">
              <w14:rot w14:lat="0" w14:lon="0" w14:rev="0"/>
            </w14:lightRig>
          </w14:scene3d>
        </w:rPr>
      </w:pPr>
      <w:r>
        <w:rPr>
          <w:rFonts w:ascii="Cambria" w:eastAsiaTheme="minorHAnsi" w:hAnsi="Cambria"/>
          <w:lang w:bidi="en-US"/>
          <w14:scene3d>
            <w14:camera w14:prst="orthographicFront"/>
            <w14:lightRig w14:rig="threePt" w14:dir="t">
              <w14:rot w14:lat="0" w14:lon="0" w14:rev="0"/>
            </w14:lightRig>
          </w14:scene3d>
        </w:rPr>
        <w:t>The table below lists all the Property Charge Pre D&amp;P transactions that can be manually created using the New Loan Transaction window.</w:t>
      </w:r>
    </w:p>
    <w:tbl>
      <w:tblPr>
        <w:tblStyle w:val="TableGrid"/>
        <w:tblW w:w="0" w:type="auto"/>
        <w:tblInd w:w="108" w:type="dxa"/>
        <w:tblLook w:val="04A0" w:firstRow="1" w:lastRow="0" w:firstColumn="1" w:lastColumn="0" w:noHBand="0" w:noVBand="1"/>
      </w:tblPr>
      <w:tblGrid>
        <w:gridCol w:w="1587"/>
        <w:gridCol w:w="1605"/>
        <w:gridCol w:w="6050"/>
      </w:tblGrid>
      <w:tr w:rsidR="00FF2BEF" w:rsidRPr="00107372" w14:paraId="7F0B46E5" w14:textId="77777777" w:rsidTr="007332D4">
        <w:trPr>
          <w:tblHeader/>
        </w:trPr>
        <w:tc>
          <w:tcPr>
            <w:tcW w:w="1610" w:type="dxa"/>
            <w:shd w:val="clear" w:color="auto" w:fill="B8CCE4" w:themeFill="accent1" w:themeFillTint="66"/>
          </w:tcPr>
          <w:p w14:paraId="0D06D070" w14:textId="77777777" w:rsidR="00FF2BEF" w:rsidRPr="00107372" w:rsidRDefault="00FF2BEF" w:rsidP="007332D4">
            <w:pPr>
              <w:pStyle w:val="Tableheader"/>
              <w:rPr>
                <w:lang w:bidi="en-US"/>
              </w:rPr>
            </w:pPr>
            <w:r w:rsidRPr="00107372">
              <w:rPr>
                <w:lang w:bidi="en-US"/>
              </w:rPr>
              <w:t>Category</w:t>
            </w:r>
          </w:p>
        </w:tc>
        <w:tc>
          <w:tcPr>
            <w:tcW w:w="1617" w:type="dxa"/>
            <w:shd w:val="clear" w:color="auto" w:fill="B8CCE4" w:themeFill="accent1" w:themeFillTint="66"/>
          </w:tcPr>
          <w:p w14:paraId="59770E2F" w14:textId="77777777" w:rsidR="00FF2BEF" w:rsidRPr="00107372" w:rsidRDefault="00FF2BEF" w:rsidP="007332D4">
            <w:pPr>
              <w:pStyle w:val="Tableheader"/>
              <w:rPr>
                <w:lang w:bidi="en-US"/>
              </w:rPr>
            </w:pPr>
            <w:r w:rsidRPr="00107372">
              <w:rPr>
                <w:lang w:bidi="en-US"/>
              </w:rPr>
              <w:t>Transaction</w:t>
            </w:r>
          </w:p>
        </w:tc>
        <w:tc>
          <w:tcPr>
            <w:tcW w:w="6241" w:type="dxa"/>
            <w:shd w:val="clear" w:color="auto" w:fill="B8CCE4" w:themeFill="accent1" w:themeFillTint="66"/>
          </w:tcPr>
          <w:p w14:paraId="47681570" w14:textId="77777777" w:rsidR="00FF2BEF" w:rsidRPr="00107372" w:rsidRDefault="00FF2BEF" w:rsidP="007332D4">
            <w:pPr>
              <w:pStyle w:val="Tableheader"/>
              <w:rPr>
                <w:lang w:bidi="en-US"/>
              </w:rPr>
            </w:pPr>
            <w:r w:rsidRPr="00107372">
              <w:rPr>
                <w:lang w:bidi="en-US"/>
              </w:rPr>
              <w:t>Description</w:t>
            </w:r>
          </w:p>
        </w:tc>
      </w:tr>
      <w:tr w:rsidR="00FF2BEF" w:rsidRPr="00107372" w14:paraId="55A0E647" w14:textId="77777777" w:rsidTr="007332D4">
        <w:tc>
          <w:tcPr>
            <w:tcW w:w="1610" w:type="dxa"/>
          </w:tcPr>
          <w:p w14:paraId="6EABBDE5" w14:textId="77777777" w:rsidR="00FF2BEF" w:rsidRPr="00107372" w:rsidRDefault="00FF2BEF" w:rsidP="007332D4">
            <w:pPr>
              <w:pStyle w:val="TableColumnSubheading"/>
              <w:rPr>
                <w:rFonts w:asciiTheme="majorHAnsi" w:hAnsiTheme="majorHAnsi"/>
              </w:rPr>
            </w:pPr>
            <w:r>
              <w:rPr>
                <w:rFonts w:asciiTheme="majorHAnsi" w:hAnsiTheme="majorHAnsi"/>
              </w:rPr>
              <w:t>Disb – Prop Chrg – Pre D&amp;P</w:t>
            </w:r>
          </w:p>
        </w:tc>
        <w:tc>
          <w:tcPr>
            <w:tcW w:w="1617" w:type="dxa"/>
          </w:tcPr>
          <w:p w14:paraId="4DA0DA06" w14:textId="77777777" w:rsidR="00FF2BEF" w:rsidRPr="00107372" w:rsidRDefault="00FF2BEF" w:rsidP="007332D4">
            <w:pPr>
              <w:pStyle w:val="TableColumnSubheading"/>
              <w:rPr>
                <w:rFonts w:asciiTheme="majorHAnsi" w:hAnsiTheme="majorHAnsi"/>
              </w:rPr>
            </w:pPr>
            <w:r>
              <w:rPr>
                <w:rFonts w:asciiTheme="majorHAnsi" w:hAnsiTheme="majorHAnsi"/>
              </w:rPr>
              <w:t>Disb – Prop Chrg – Pre D&amp;P – Condo Fees</w:t>
            </w:r>
          </w:p>
        </w:tc>
        <w:tc>
          <w:tcPr>
            <w:tcW w:w="6241" w:type="dxa"/>
          </w:tcPr>
          <w:p w14:paraId="2ED8FE4F" w14:textId="77777777" w:rsidR="00FF2BEF" w:rsidRPr="00107372" w:rsidRDefault="00FF2BEF" w:rsidP="007332D4">
            <w:pPr>
              <w:pStyle w:val="TableText"/>
              <w:jc w:val="both"/>
            </w:pPr>
            <w:r w:rsidRPr="002977C5">
              <w:rPr>
                <w:rFonts w:cs="Times New Roman"/>
                <w:lang w:bidi="en-US"/>
              </w:rPr>
              <w:t>Initiated by the servicer (on-behalf of borrower) to make a disbursement to Vendor for condominium fees on the mortgaged property. This transaction applies to ALL pay plan types.</w:t>
            </w:r>
          </w:p>
        </w:tc>
      </w:tr>
      <w:tr w:rsidR="00FF2BEF" w:rsidRPr="00107372" w14:paraId="33D88C4A" w14:textId="77777777" w:rsidTr="007332D4">
        <w:tc>
          <w:tcPr>
            <w:tcW w:w="1610" w:type="dxa"/>
          </w:tcPr>
          <w:p w14:paraId="18AF19DF" w14:textId="77777777" w:rsidR="00FF2BEF" w:rsidRDefault="00FF2BEF" w:rsidP="007332D4">
            <w:pPr>
              <w:pStyle w:val="TableColumnSubheading"/>
              <w:rPr>
                <w:rFonts w:asciiTheme="majorHAnsi" w:hAnsiTheme="majorHAnsi"/>
              </w:rPr>
            </w:pPr>
          </w:p>
        </w:tc>
        <w:tc>
          <w:tcPr>
            <w:tcW w:w="1617" w:type="dxa"/>
          </w:tcPr>
          <w:p w14:paraId="10803EF4" w14:textId="77777777" w:rsidR="00FF2BEF" w:rsidRPr="00107372" w:rsidRDefault="00FF2BEF" w:rsidP="007332D4">
            <w:pPr>
              <w:pStyle w:val="TableColumnSubheading"/>
              <w:rPr>
                <w:rFonts w:asciiTheme="majorHAnsi" w:hAnsiTheme="majorHAnsi"/>
              </w:rPr>
            </w:pPr>
            <w:r>
              <w:rPr>
                <w:rFonts w:asciiTheme="majorHAnsi" w:hAnsiTheme="majorHAnsi"/>
              </w:rPr>
              <w:t>Disb – Prop Chrg – Pre D&amp;P – Flood Insurance</w:t>
            </w:r>
          </w:p>
        </w:tc>
        <w:tc>
          <w:tcPr>
            <w:tcW w:w="6241" w:type="dxa"/>
          </w:tcPr>
          <w:p w14:paraId="22FBE04C" w14:textId="77777777" w:rsidR="00FF2BEF" w:rsidRPr="00D050A8" w:rsidRDefault="00FF2BEF" w:rsidP="007332D4">
            <w:pPr>
              <w:pStyle w:val="TableText"/>
              <w:jc w:val="both"/>
              <w:rPr>
                <w:rFonts w:cs="Times New Roman"/>
                <w:lang w:bidi="en-US"/>
              </w:rPr>
            </w:pPr>
            <w:r>
              <w:rPr>
                <w:rFonts w:cs="Times New Roman"/>
                <w:lang w:bidi="en-US"/>
              </w:rPr>
              <w:t>Initiated by the s</w:t>
            </w:r>
            <w:r w:rsidRPr="00D050A8">
              <w:rPr>
                <w:rFonts w:cs="Times New Roman"/>
                <w:lang w:bidi="en-US"/>
              </w:rPr>
              <w:t xml:space="preserve">ervicer </w:t>
            </w:r>
            <w:r w:rsidRPr="002977C5">
              <w:rPr>
                <w:rFonts w:cs="Times New Roman"/>
                <w:lang w:bidi="en-US"/>
              </w:rPr>
              <w:t>(on-behalf of borrower)</w:t>
            </w:r>
            <w:r>
              <w:rPr>
                <w:rFonts w:cs="Times New Roman"/>
                <w:lang w:bidi="en-US"/>
              </w:rPr>
              <w:t xml:space="preserve"> </w:t>
            </w:r>
            <w:r w:rsidRPr="00D050A8">
              <w:rPr>
                <w:rFonts w:cs="Times New Roman"/>
                <w:lang w:bidi="en-US"/>
              </w:rPr>
              <w:t>to make a disbursement to Vendor for flood insurance premiums on the mortgaged property. This transaction applies to ALL pay plan</w:t>
            </w:r>
            <w:r>
              <w:rPr>
                <w:rFonts w:cs="Times New Roman"/>
                <w:lang w:bidi="en-US"/>
              </w:rPr>
              <w:t xml:space="preserve"> types</w:t>
            </w:r>
            <w:r w:rsidRPr="00D050A8">
              <w:rPr>
                <w:rFonts w:cs="Times New Roman"/>
                <w:lang w:bidi="en-US"/>
              </w:rPr>
              <w:t>.</w:t>
            </w:r>
          </w:p>
        </w:tc>
      </w:tr>
      <w:tr w:rsidR="00FF2BEF" w:rsidRPr="00107372" w14:paraId="5D857715" w14:textId="77777777" w:rsidTr="007332D4">
        <w:tc>
          <w:tcPr>
            <w:tcW w:w="1610" w:type="dxa"/>
          </w:tcPr>
          <w:p w14:paraId="158AD411" w14:textId="77777777" w:rsidR="00FF2BEF" w:rsidRDefault="00FF2BEF" w:rsidP="007332D4">
            <w:pPr>
              <w:pStyle w:val="TableColumnSubheading"/>
              <w:rPr>
                <w:rFonts w:asciiTheme="majorHAnsi" w:hAnsiTheme="majorHAnsi"/>
              </w:rPr>
            </w:pPr>
          </w:p>
        </w:tc>
        <w:tc>
          <w:tcPr>
            <w:tcW w:w="1617" w:type="dxa"/>
          </w:tcPr>
          <w:p w14:paraId="09F65A35" w14:textId="77777777" w:rsidR="00FF2BEF" w:rsidRDefault="00FF2BEF" w:rsidP="007332D4">
            <w:pPr>
              <w:pStyle w:val="TableColumnSubheading"/>
              <w:rPr>
                <w:rFonts w:asciiTheme="majorHAnsi" w:hAnsiTheme="majorHAnsi"/>
              </w:rPr>
            </w:pPr>
            <w:r>
              <w:rPr>
                <w:rFonts w:asciiTheme="majorHAnsi" w:hAnsiTheme="majorHAnsi"/>
              </w:rPr>
              <w:t>Disb – Prop Chrg – Pre D&amp;P – Ground Rent</w:t>
            </w:r>
          </w:p>
        </w:tc>
        <w:tc>
          <w:tcPr>
            <w:tcW w:w="6241" w:type="dxa"/>
          </w:tcPr>
          <w:p w14:paraId="4AEF686A" w14:textId="77777777" w:rsidR="00FF2BEF" w:rsidRPr="002977C5" w:rsidRDefault="00FF2BEF" w:rsidP="007332D4">
            <w:pPr>
              <w:pStyle w:val="TableText"/>
              <w:jc w:val="both"/>
              <w:rPr>
                <w:rFonts w:cs="Times New Roman"/>
                <w:lang w:bidi="en-US"/>
              </w:rPr>
            </w:pPr>
            <w:r w:rsidRPr="007E3D3B">
              <w:rPr>
                <w:rFonts w:cs="Times New Roman"/>
                <w:lang w:bidi="en-US"/>
              </w:rPr>
              <w:t xml:space="preserve">Initiated by </w:t>
            </w:r>
            <w:r>
              <w:rPr>
                <w:rFonts w:cs="Times New Roman"/>
                <w:lang w:bidi="en-US"/>
              </w:rPr>
              <w:t>the</w:t>
            </w:r>
            <w:r w:rsidRPr="007E3D3B">
              <w:rPr>
                <w:rFonts w:cs="Times New Roman"/>
                <w:lang w:bidi="en-US"/>
              </w:rPr>
              <w:t xml:space="preserve"> servicer </w:t>
            </w:r>
            <w:r w:rsidRPr="002977C5">
              <w:rPr>
                <w:rFonts w:cs="Times New Roman"/>
                <w:lang w:bidi="en-US"/>
              </w:rPr>
              <w:t>(on-behalf of borrower)</w:t>
            </w:r>
            <w:r>
              <w:rPr>
                <w:rFonts w:cs="Times New Roman"/>
                <w:lang w:bidi="en-US"/>
              </w:rPr>
              <w:t xml:space="preserve"> </w:t>
            </w:r>
            <w:r w:rsidRPr="007E3D3B">
              <w:rPr>
                <w:rFonts w:cs="Times New Roman"/>
                <w:lang w:bidi="en-US"/>
              </w:rPr>
              <w:t>to make a disbursement to Vendor for ground rent expenses on the mortgaged property. This transaction applies to ALL pay plan</w:t>
            </w:r>
            <w:r>
              <w:rPr>
                <w:rFonts w:cs="Times New Roman"/>
                <w:lang w:bidi="en-US"/>
              </w:rPr>
              <w:t xml:space="preserve"> type</w:t>
            </w:r>
            <w:r w:rsidRPr="007E3D3B">
              <w:rPr>
                <w:rFonts w:cs="Times New Roman"/>
                <w:lang w:bidi="en-US"/>
              </w:rPr>
              <w:t>s.</w:t>
            </w:r>
          </w:p>
        </w:tc>
      </w:tr>
      <w:tr w:rsidR="00FF2BEF" w:rsidRPr="00107372" w14:paraId="2D00420C" w14:textId="77777777" w:rsidTr="007332D4">
        <w:tc>
          <w:tcPr>
            <w:tcW w:w="1610" w:type="dxa"/>
          </w:tcPr>
          <w:p w14:paraId="643652E5" w14:textId="77777777" w:rsidR="00FF2BEF" w:rsidRDefault="00FF2BEF" w:rsidP="007332D4">
            <w:pPr>
              <w:pStyle w:val="TableColumnSubheading"/>
              <w:rPr>
                <w:rFonts w:asciiTheme="majorHAnsi" w:hAnsiTheme="majorHAnsi"/>
              </w:rPr>
            </w:pPr>
          </w:p>
        </w:tc>
        <w:tc>
          <w:tcPr>
            <w:tcW w:w="1617" w:type="dxa"/>
          </w:tcPr>
          <w:p w14:paraId="1316F51C" w14:textId="77777777" w:rsidR="00FF2BEF" w:rsidRDefault="00FF2BEF" w:rsidP="007332D4">
            <w:pPr>
              <w:pStyle w:val="TableColumnSubheading"/>
              <w:rPr>
                <w:rFonts w:asciiTheme="majorHAnsi" w:hAnsiTheme="majorHAnsi"/>
              </w:rPr>
            </w:pPr>
            <w:r>
              <w:rPr>
                <w:rFonts w:asciiTheme="majorHAnsi" w:hAnsiTheme="majorHAnsi"/>
              </w:rPr>
              <w:t>Disb – Prop Chrg – Pre D&amp;P – Hazard Ins</w:t>
            </w:r>
          </w:p>
        </w:tc>
        <w:tc>
          <w:tcPr>
            <w:tcW w:w="6241" w:type="dxa"/>
          </w:tcPr>
          <w:p w14:paraId="72C5E572" w14:textId="77777777" w:rsidR="00FF2BEF" w:rsidRPr="00587628" w:rsidRDefault="00FF2BEF" w:rsidP="007332D4">
            <w:pPr>
              <w:pStyle w:val="TableText"/>
              <w:jc w:val="both"/>
              <w:rPr>
                <w:rFonts w:cs="Times New Roman"/>
                <w:lang w:bidi="en-US"/>
              </w:rPr>
            </w:pPr>
            <w:r w:rsidRPr="00587628">
              <w:rPr>
                <w:rFonts w:cs="Times New Roman"/>
                <w:lang w:bidi="en-US"/>
              </w:rPr>
              <w:t xml:space="preserve">Initiated by </w:t>
            </w:r>
            <w:r>
              <w:rPr>
                <w:rFonts w:cs="Times New Roman"/>
                <w:lang w:bidi="en-US"/>
              </w:rPr>
              <w:t>the</w:t>
            </w:r>
            <w:r w:rsidRPr="00587628">
              <w:rPr>
                <w:rFonts w:cs="Times New Roman"/>
                <w:lang w:bidi="en-US"/>
              </w:rPr>
              <w:t xml:space="preserve"> servicer </w:t>
            </w:r>
            <w:r w:rsidRPr="002977C5">
              <w:rPr>
                <w:rFonts w:cs="Times New Roman"/>
                <w:lang w:bidi="en-US"/>
              </w:rPr>
              <w:t>(on-behalf of borrower)</w:t>
            </w:r>
            <w:r>
              <w:rPr>
                <w:rFonts w:cs="Times New Roman"/>
                <w:lang w:bidi="en-US"/>
              </w:rPr>
              <w:t xml:space="preserve"> </w:t>
            </w:r>
            <w:r w:rsidRPr="00587628">
              <w:rPr>
                <w:rFonts w:cs="Times New Roman"/>
                <w:lang w:bidi="en-US"/>
              </w:rPr>
              <w:t>to make a disbursement to Vendor for hazard insurance premiums on the mortgaged property. This transaction applies to ALL pay plan</w:t>
            </w:r>
            <w:r>
              <w:rPr>
                <w:rFonts w:cs="Times New Roman"/>
                <w:lang w:bidi="en-US"/>
              </w:rPr>
              <w:t xml:space="preserve"> type</w:t>
            </w:r>
            <w:r w:rsidRPr="00587628">
              <w:rPr>
                <w:rFonts w:cs="Times New Roman"/>
                <w:lang w:bidi="en-US"/>
              </w:rPr>
              <w:t>s.</w:t>
            </w:r>
          </w:p>
        </w:tc>
      </w:tr>
      <w:tr w:rsidR="00FF2BEF" w:rsidRPr="00107372" w14:paraId="5F029654" w14:textId="77777777" w:rsidTr="007332D4">
        <w:tc>
          <w:tcPr>
            <w:tcW w:w="1610" w:type="dxa"/>
          </w:tcPr>
          <w:p w14:paraId="7DF2951B" w14:textId="77777777" w:rsidR="00FF2BEF" w:rsidRDefault="00FF2BEF" w:rsidP="007332D4">
            <w:pPr>
              <w:pStyle w:val="TableColumnSubheading"/>
              <w:rPr>
                <w:rFonts w:asciiTheme="majorHAnsi" w:hAnsiTheme="majorHAnsi"/>
              </w:rPr>
            </w:pPr>
          </w:p>
        </w:tc>
        <w:tc>
          <w:tcPr>
            <w:tcW w:w="1617" w:type="dxa"/>
          </w:tcPr>
          <w:p w14:paraId="5E4F2957" w14:textId="77777777" w:rsidR="00FF2BEF" w:rsidRDefault="00FF2BEF" w:rsidP="007332D4">
            <w:pPr>
              <w:pStyle w:val="TableColumnSubheading"/>
              <w:rPr>
                <w:rFonts w:asciiTheme="majorHAnsi" w:hAnsiTheme="majorHAnsi"/>
              </w:rPr>
            </w:pPr>
            <w:r>
              <w:rPr>
                <w:rFonts w:asciiTheme="majorHAnsi" w:hAnsiTheme="majorHAnsi"/>
              </w:rPr>
              <w:t>Disb – Prop Chrg – Pre D&amp;P – HOA Dues</w:t>
            </w:r>
          </w:p>
        </w:tc>
        <w:tc>
          <w:tcPr>
            <w:tcW w:w="6241" w:type="dxa"/>
          </w:tcPr>
          <w:p w14:paraId="1DF1C440" w14:textId="77777777" w:rsidR="00FF2BEF" w:rsidRPr="00587628" w:rsidRDefault="00FF2BEF" w:rsidP="007332D4">
            <w:pPr>
              <w:pStyle w:val="TableText"/>
              <w:jc w:val="both"/>
              <w:rPr>
                <w:rFonts w:cs="Times New Roman"/>
                <w:lang w:bidi="en-US"/>
              </w:rPr>
            </w:pPr>
            <w:r>
              <w:rPr>
                <w:rFonts w:cs="Times New Roman"/>
                <w:lang w:bidi="en-US"/>
              </w:rPr>
              <w:t>Initiated by the s</w:t>
            </w:r>
            <w:r w:rsidRPr="00587628">
              <w:rPr>
                <w:rFonts w:cs="Times New Roman"/>
                <w:lang w:bidi="en-US"/>
              </w:rPr>
              <w:t>ervicer</w:t>
            </w:r>
            <w:r>
              <w:rPr>
                <w:rFonts w:cs="Times New Roman"/>
                <w:lang w:bidi="en-US"/>
              </w:rPr>
              <w:t xml:space="preserve"> </w:t>
            </w:r>
            <w:r w:rsidRPr="002977C5">
              <w:rPr>
                <w:rFonts w:cs="Times New Roman"/>
                <w:lang w:bidi="en-US"/>
              </w:rPr>
              <w:t>(on-behalf of borrower)</w:t>
            </w:r>
            <w:r>
              <w:rPr>
                <w:rFonts w:cs="Times New Roman"/>
                <w:lang w:bidi="en-US"/>
              </w:rPr>
              <w:t xml:space="preserve"> </w:t>
            </w:r>
            <w:r w:rsidRPr="00587628">
              <w:rPr>
                <w:rFonts w:cs="Times New Roman"/>
                <w:lang w:bidi="en-US"/>
              </w:rPr>
              <w:t>to make a disbursement for administration, operation, maintenance or repair of the community owned property. This transaction applies to ALL pay plan types.</w:t>
            </w:r>
          </w:p>
        </w:tc>
      </w:tr>
      <w:tr w:rsidR="00FF2BEF" w:rsidRPr="00107372" w14:paraId="7E83A748" w14:textId="77777777" w:rsidTr="007332D4">
        <w:tc>
          <w:tcPr>
            <w:tcW w:w="1610" w:type="dxa"/>
          </w:tcPr>
          <w:p w14:paraId="014DEE82" w14:textId="77777777" w:rsidR="00FF2BEF" w:rsidRDefault="00FF2BEF" w:rsidP="007332D4">
            <w:pPr>
              <w:pStyle w:val="TableColumnSubheading"/>
              <w:rPr>
                <w:rFonts w:asciiTheme="majorHAnsi" w:hAnsiTheme="majorHAnsi"/>
              </w:rPr>
            </w:pPr>
          </w:p>
        </w:tc>
        <w:tc>
          <w:tcPr>
            <w:tcW w:w="1617" w:type="dxa"/>
          </w:tcPr>
          <w:p w14:paraId="25C3AA79" w14:textId="77777777" w:rsidR="00FF2BEF" w:rsidRDefault="00FF2BEF" w:rsidP="007332D4">
            <w:pPr>
              <w:pStyle w:val="TableColumnSubheading"/>
              <w:rPr>
                <w:rFonts w:asciiTheme="majorHAnsi" w:hAnsiTheme="majorHAnsi"/>
              </w:rPr>
            </w:pPr>
            <w:r>
              <w:rPr>
                <w:rFonts w:asciiTheme="majorHAnsi" w:hAnsiTheme="majorHAnsi"/>
              </w:rPr>
              <w:t>Disb – Prop Chrg – Pre D&amp;P – Others</w:t>
            </w:r>
          </w:p>
        </w:tc>
        <w:tc>
          <w:tcPr>
            <w:tcW w:w="6241" w:type="dxa"/>
          </w:tcPr>
          <w:p w14:paraId="5E6FB51B" w14:textId="77777777" w:rsidR="00FF2BEF" w:rsidRPr="00587628" w:rsidRDefault="00FF2BEF" w:rsidP="007332D4">
            <w:pPr>
              <w:pStyle w:val="TableText"/>
              <w:jc w:val="both"/>
              <w:rPr>
                <w:rFonts w:cs="Times New Roman"/>
                <w:lang w:bidi="en-US"/>
              </w:rPr>
            </w:pPr>
            <w:r>
              <w:rPr>
                <w:rFonts w:cs="Times New Roman"/>
                <w:lang w:bidi="en-US"/>
              </w:rPr>
              <w:t>I</w:t>
            </w:r>
            <w:r w:rsidRPr="00587628">
              <w:rPr>
                <w:rFonts w:cs="Times New Roman"/>
                <w:lang w:bidi="en-US"/>
              </w:rPr>
              <w:t xml:space="preserve">nitiated </w:t>
            </w:r>
            <w:r>
              <w:rPr>
                <w:rFonts w:cs="Times New Roman"/>
                <w:lang w:bidi="en-US"/>
              </w:rPr>
              <w:t>by the s</w:t>
            </w:r>
            <w:r w:rsidRPr="00587628">
              <w:rPr>
                <w:rFonts w:cs="Times New Roman"/>
                <w:lang w:bidi="en-US"/>
              </w:rPr>
              <w:t xml:space="preserve">ervicer </w:t>
            </w:r>
            <w:r w:rsidRPr="002977C5">
              <w:rPr>
                <w:rFonts w:cs="Times New Roman"/>
                <w:lang w:bidi="en-US"/>
              </w:rPr>
              <w:t>(on-behalf of borrower)</w:t>
            </w:r>
            <w:r>
              <w:rPr>
                <w:rFonts w:cs="Times New Roman"/>
                <w:lang w:bidi="en-US"/>
              </w:rPr>
              <w:t xml:space="preserve"> </w:t>
            </w:r>
            <w:r w:rsidRPr="00587628">
              <w:rPr>
                <w:rFonts w:cs="Times New Roman"/>
                <w:lang w:bidi="en-US"/>
              </w:rPr>
              <w:t>to make a disbursement for other expenses on the mortgaged property. This transaction applies to ALL pay plan types.</w:t>
            </w:r>
          </w:p>
        </w:tc>
      </w:tr>
      <w:tr w:rsidR="00FF2BEF" w:rsidRPr="00107372" w14:paraId="104D24C2" w14:textId="77777777" w:rsidTr="007332D4">
        <w:tc>
          <w:tcPr>
            <w:tcW w:w="1610" w:type="dxa"/>
          </w:tcPr>
          <w:p w14:paraId="1BB56ED8" w14:textId="77777777" w:rsidR="00FF2BEF" w:rsidRDefault="00FF2BEF" w:rsidP="007332D4">
            <w:pPr>
              <w:pStyle w:val="TableColumnSubheading"/>
              <w:rPr>
                <w:rFonts w:asciiTheme="majorHAnsi" w:hAnsiTheme="majorHAnsi"/>
              </w:rPr>
            </w:pPr>
          </w:p>
        </w:tc>
        <w:tc>
          <w:tcPr>
            <w:tcW w:w="1617" w:type="dxa"/>
          </w:tcPr>
          <w:p w14:paraId="1A6A0759" w14:textId="77777777" w:rsidR="00FF2BEF" w:rsidRDefault="00FF2BEF" w:rsidP="007332D4">
            <w:pPr>
              <w:pStyle w:val="TableColumnSubheading"/>
              <w:rPr>
                <w:rFonts w:asciiTheme="majorHAnsi" w:hAnsiTheme="majorHAnsi"/>
              </w:rPr>
            </w:pPr>
            <w:r>
              <w:rPr>
                <w:rFonts w:asciiTheme="majorHAnsi" w:hAnsiTheme="majorHAnsi"/>
              </w:rPr>
              <w:t>Disb – Prop Chrg – Pre D&amp;P – Taxes</w:t>
            </w:r>
          </w:p>
        </w:tc>
        <w:tc>
          <w:tcPr>
            <w:tcW w:w="6241" w:type="dxa"/>
          </w:tcPr>
          <w:p w14:paraId="70A8A19E" w14:textId="77777777" w:rsidR="00FF2BEF" w:rsidRDefault="00FF2BEF" w:rsidP="007332D4">
            <w:pPr>
              <w:pStyle w:val="TableText"/>
              <w:keepNext/>
              <w:jc w:val="both"/>
              <w:rPr>
                <w:rFonts w:cs="Times New Roman"/>
                <w:b/>
                <w:bCs/>
                <w:color w:val="0070C0"/>
                <w:lang w:bidi="en-US"/>
              </w:rPr>
            </w:pPr>
            <w:r>
              <w:rPr>
                <w:rFonts w:cs="Times New Roman"/>
                <w:lang w:bidi="en-US"/>
              </w:rPr>
              <w:t>I</w:t>
            </w:r>
            <w:r w:rsidRPr="00587628">
              <w:rPr>
                <w:rFonts w:cs="Times New Roman"/>
                <w:lang w:bidi="en-US"/>
              </w:rPr>
              <w:t xml:space="preserve">nitiated </w:t>
            </w:r>
            <w:r>
              <w:rPr>
                <w:rFonts w:cs="Times New Roman"/>
                <w:lang w:bidi="en-US"/>
              </w:rPr>
              <w:t>by the s</w:t>
            </w:r>
            <w:r w:rsidRPr="00587628">
              <w:rPr>
                <w:rFonts w:cs="Times New Roman"/>
                <w:lang w:bidi="en-US"/>
              </w:rPr>
              <w:t xml:space="preserve">ervicer </w:t>
            </w:r>
            <w:r w:rsidRPr="002977C5">
              <w:rPr>
                <w:rFonts w:cs="Times New Roman"/>
                <w:lang w:bidi="en-US"/>
              </w:rPr>
              <w:t>(on-behalf of borrower)</w:t>
            </w:r>
            <w:r>
              <w:rPr>
                <w:rFonts w:cs="Times New Roman"/>
                <w:lang w:bidi="en-US"/>
              </w:rPr>
              <w:t xml:space="preserve"> </w:t>
            </w:r>
            <w:r w:rsidRPr="00587628">
              <w:rPr>
                <w:rFonts w:cs="Times New Roman"/>
                <w:lang w:bidi="en-US"/>
              </w:rPr>
              <w:t>to make a disbursement for payment of taxes on the mortgaged property. This transaction applies to ALL pay plan types.</w:t>
            </w:r>
          </w:p>
        </w:tc>
      </w:tr>
    </w:tbl>
    <w:p w14:paraId="7A87F1C7" w14:textId="62E2A254" w:rsidR="00FF2BEF" w:rsidRDefault="00FF2BEF" w:rsidP="00FF2BEF">
      <w:pPr>
        <w:pStyle w:val="TableCaption"/>
      </w:pPr>
      <w:bookmarkStart w:id="964" w:name="_Toc90643774"/>
      <w:bookmarkStart w:id="965" w:name="_Toc230163754"/>
      <w:r>
        <w:t xml:space="preserve">Table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4</w:t>
      </w:r>
      <w:r>
        <w:rPr>
          <w:noProof/>
        </w:rPr>
        <w:fldChar w:fldCharType="end"/>
      </w:r>
      <w:r>
        <w:t xml:space="preserve">: </w:t>
      </w:r>
      <w:r w:rsidRPr="000923B5">
        <w:t>Property Charges – Pre D&amp;P Transaction</w:t>
      </w:r>
      <w:r>
        <w:t>s</w:t>
      </w:r>
      <w:bookmarkEnd w:id="964"/>
      <w:bookmarkEnd w:id="965"/>
    </w:p>
    <w:p w14:paraId="6B8B875A" w14:textId="67820A65" w:rsidR="006C7316" w:rsidRPr="002A4C74" w:rsidRDefault="00466B6B" w:rsidP="00BC271F">
      <w:pPr>
        <w:pStyle w:val="Heading5"/>
      </w:pPr>
      <w:r>
        <w:t xml:space="preserve">Creating New Disb </w:t>
      </w:r>
      <w:r w:rsidR="00FC762D">
        <w:t xml:space="preserve">Transactions </w:t>
      </w:r>
      <w:bookmarkEnd w:id="953"/>
      <w:bookmarkEnd w:id="957"/>
      <w:bookmarkEnd w:id="958"/>
      <w:bookmarkEnd w:id="959"/>
      <w:bookmarkEnd w:id="960"/>
      <w:r w:rsidR="00107372">
        <w:fldChar w:fldCharType="begin"/>
      </w:r>
      <w:r w:rsidR="00107372">
        <w:instrText xml:space="preserve"> XE </w:instrText>
      </w:r>
      <w:r w:rsidR="00274A40">
        <w:instrText>“</w:instrText>
      </w:r>
      <w:r w:rsidR="00107372" w:rsidRPr="00B6723A">
        <w:instrText>Endorsed Disbursements Transactions</w:instrText>
      </w:r>
      <w:r w:rsidR="00274A40">
        <w:instrText>”</w:instrText>
      </w:r>
      <w:r w:rsidR="00107372">
        <w:instrText xml:space="preserve"> </w:instrText>
      </w:r>
      <w:r w:rsidR="00107372">
        <w:fldChar w:fldCharType="end"/>
      </w:r>
    </w:p>
    <w:p w14:paraId="77B9DEDC" w14:textId="25A70E9F" w:rsidR="00977380" w:rsidRPr="006C7316" w:rsidRDefault="00977380" w:rsidP="001879BA">
      <w:pPr>
        <w:pStyle w:val="BodyText"/>
      </w:pPr>
      <w:r w:rsidRPr="006C7316">
        <w:t xml:space="preserve">To </w:t>
      </w:r>
      <w:r>
        <w:t>create a new disbursement</w:t>
      </w:r>
      <w:r w:rsidRPr="006C7316">
        <w:t xml:space="preserve"> </w:t>
      </w:r>
      <w:r>
        <w:t>transaction</w:t>
      </w:r>
      <w:r w:rsidRPr="006C7316">
        <w:t xml:space="preserve">: </w:t>
      </w:r>
    </w:p>
    <w:p w14:paraId="72B82C71" w14:textId="7687928B" w:rsidR="00977380" w:rsidRPr="002B5F43" w:rsidRDefault="00977380" w:rsidP="006C3C3F">
      <w:pPr>
        <w:pStyle w:val="OrderedList"/>
        <w:numPr>
          <w:ilvl w:val="0"/>
          <w:numId w:val="138"/>
        </w:numPr>
        <w:jc w:val="both"/>
      </w:pPr>
      <w:r w:rsidRPr="002B5F43">
        <w:t xml:space="preserve">Click </w:t>
      </w:r>
      <w:r w:rsidRPr="002B5F43">
        <w:rPr>
          <w:b/>
        </w:rPr>
        <w:t xml:space="preserve">New </w:t>
      </w:r>
      <w:r w:rsidRPr="002B5F43">
        <w:t xml:space="preserve">on the </w:t>
      </w:r>
      <w:r w:rsidRPr="002B019E">
        <w:rPr>
          <w:b/>
        </w:rPr>
        <w:t xml:space="preserve">Transactions </w:t>
      </w:r>
      <w:r w:rsidR="00274A40">
        <w:rPr>
          <w:b/>
        </w:rPr>
        <w:t>–</w:t>
      </w:r>
      <w:r w:rsidRPr="002B019E">
        <w:rPr>
          <w:b/>
        </w:rPr>
        <w:t xml:space="preserve"> Loan </w:t>
      </w:r>
      <w:r w:rsidRPr="002B5F43">
        <w:t>screen.</w:t>
      </w:r>
    </w:p>
    <w:p w14:paraId="04E70C13" w14:textId="5969B8B6" w:rsidR="006E263B" w:rsidRDefault="00977380" w:rsidP="006C3C3F">
      <w:pPr>
        <w:pStyle w:val="OrderedList"/>
        <w:numPr>
          <w:ilvl w:val="0"/>
          <w:numId w:val="138"/>
        </w:numPr>
        <w:jc w:val="both"/>
      </w:pPr>
      <w:r w:rsidRPr="002B5F43">
        <w:t xml:space="preserve">On the </w:t>
      </w:r>
      <w:r w:rsidRPr="002B019E">
        <w:rPr>
          <w:b/>
        </w:rPr>
        <w:t>New Loan Transaction</w:t>
      </w:r>
      <w:r w:rsidRPr="002B5F43">
        <w:t xml:space="preserve"> window, </w:t>
      </w:r>
      <w:r w:rsidR="006E263B" w:rsidRPr="002B5F43">
        <w:t>select one of the following transaction</w:t>
      </w:r>
      <w:r w:rsidR="006E263B">
        <w:t xml:space="preserve"> categories:</w:t>
      </w:r>
    </w:p>
    <w:p w14:paraId="229BADE2" w14:textId="18E14BFC" w:rsidR="00FF2BEF" w:rsidRDefault="00FF2BEF" w:rsidP="00F874DE">
      <w:pPr>
        <w:pStyle w:val="UnorderedListIndent"/>
        <w:jc w:val="both"/>
      </w:pPr>
      <w:r>
        <w:t>Disb – Prop Chrg – Pre D&amp;P (*See previous section for details on entering Prop Chrg – Pre D&amp;P)</w:t>
      </w:r>
    </w:p>
    <w:p w14:paraId="2EC6DE30" w14:textId="5A9F0BFC" w:rsidR="006E263B" w:rsidRPr="006C7316" w:rsidRDefault="006E263B" w:rsidP="00F874DE">
      <w:pPr>
        <w:pStyle w:val="UnorderedListIndent"/>
        <w:jc w:val="both"/>
      </w:pPr>
      <w:r>
        <w:t>Disb – 1</w:t>
      </w:r>
      <w:r w:rsidRPr="00274A40">
        <w:rPr>
          <w:vertAlign w:val="superscript"/>
        </w:rPr>
        <w:t>st</w:t>
      </w:r>
      <w:r>
        <w:t xml:space="preserve"> Year Taxes &amp; Ins Set Aside</w:t>
      </w:r>
    </w:p>
    <w:p w14:paraId="1E46B480" w14:textId="2FA12B4C" w:rsidR="006E263B" w:rsidRDefault="006E263B" w:rsidP="00F874DE">
      <w:pPr>
        <w:pStyle w:val="UnorderedListIndent"/>
        <w:jc w:val="both"/>
      </w:pPr>
      <w:r>
        <w:t>Disb – Delinquent Taxes</w:t>
      </w:r>
    </w:p>
    <w:p w14:paraId="08B63E7B" w14:textId="4F0C103B" w:rsidR="00FB67A2" w:rsidRDefault="00FB67A2" w:rsidP="00AB19FE">
      <w:pPr>
        <w:pStyle w:val="UnorderedListIndent"/>
      </w:pPr>
      <w:r>
        <w:t>Disb – Life Expectancy Set Aside</w:t>
      </w:r>
    </w:p>
    <w:p w14:paraId="50F05A8F" w14:textId="77777777" w:rsidR="0034458F" w:rsidRDefault="0034458F" w:rsidP="0034458F">
      <w:pPr>
        <w:pStyle w:val="UnorderedListIndent"/>
        <w:jc w:val="both"/>
      </w:pPr>
      <w:r>
        <w:t>Disb – Repair Set Aside</w:t>
      </w:r>
    </w:p>
    <w:p w14:paraId="7E6CB43B" w14:textId="77777777" w:rsidR="0034458F" w:rsidRDefault="0034458F" w:rsidP="0034458F">
      <w:pPr>
        <w:pStyle w:val="UnorderedListIndent"/>
        <w:jc w:val="both"/>
      </w:pPr>
      <w:r>
        <w:t xml:space="preserve">Disb – Scheduled </w:t>
      </w:r>
    </w:p>
    <w:p w14:paraId="49C831DC" w14:textId="77777777" w:rsidR="0034458F" w:rsidRDefault="0034458F" w:rsidP="0034458F">
      <w:pPr>
        <w:pStyle w:val="UnorderedListIndent"/>
        <w:jc w:val="both"/>
      </w:pPr>
      <w:r>
        <w:t xml:space="preserve">Disb – Taxes &amp; Insurance withheld </w:t>
      </w:r>
    </w:p>
    <w:p w14:paraId="011487A0" w14:textId="1C3C65E4" w:rsidR="0034458F" w:rsidRDefault="0034458F" w:rsidP="0034458F">
      <w:pPr>
        <w:pStyle w:val="UnorderedListIndent"/>
        <w:jc w:val="both"/>
      </w:pPr>
      <w:r>
        <w:t>Disb - Unscheduled from LOC</w:t>
      </w:r>
    </w:p>
    <w:p w14:paraId="4364C6EF" w14:textId="774348E7" w:rsidR="00977380" w:rsidRDefault="00977380" w:rsidP="006C3C3F">
      <w:pPr>
        <w:pStyle w:val="OrderedList"/>
        <w:numPr>
          <w:ilvl w:val="0"/>
          <w:numId w:val="138"/>
        </w:numPr>
        <w:jc w:val="both"/>
      </w:pPr>
      <w:r w:rsidRPr="006F2941">
        <w:rPr>
          <w:b/>
          <w:bCs/>
        </w:rPr>
        <w:t>Populate</w:t>
      </w:r>
      <w:r>
        <w:t xml:space="preserve"> the </w:t>
      </w:r>
      <w:r w:rsidR="001C3209">
        <w:t xml:space="preserve">below listed </w:t>
      </w:r>
      <w:r>
        <w:t xml:space="preserve">required fields (marked with </w:t>
      </w:r>
      <w:r w:rsidR="002B5F43">
        <w:t>an</w:t>
      </w:r>
      <w:r>
        <w:t xml:space="preserve"> asterisk):</w:t>
      </w:r>
    </w:p>
    <w:p w14:paraId="0C30888F" w14:textId="77777777" w:rsidR="00977380" w:rsidRPr="006C7316" w:rsidRDefault="00977380" w:rsidP="00F874DE">
      <w:pPr>
        <w:pStyle w:val="UnorderedListIndent"/>
        <w:jc w:val="both"/>
      </w:pPr>
      <w:r w:rsidRPr="006C7316">
        <w:t xml:space="preserve">Transaction </w:t>
      </w:r>
      <w:r>
        <w:t>Type</w:t>
      </w:r>
    </w:p>
    <w:p w14:paraId="3CF37F3C" w14:textId="77777777" w:rsidR="00977380" w:rsidRPr="006C7316" w:rsidRDefault="00977380" w:rsidP="00F874DE">
      <w:pPr>
        <w:pStyle w:val="UnorderedListIndent"/>
        <w:jc w:val="both"/>
      </w:pPr>
      <w:r>
        <w:t>Effective Date</w:t>
      </w:r>
    </w:p>
    <w:p w14:paraId="116BAB54" w14:textId="77777777" w:rsidR="00977380" w:rsidRDefault="00977380" w:rsidP="00F874DE">
      <w:pPr>
        <w:pStyle w:val="UnorderedListIndent"/>
        <w:jc w:val="both"/>
      </w:pPr>
      <w:r>
        <w:t>Transaction Amount</w:t>
      </w:r>
    </w:p>
    <w:p w14:paraId="06A3FB34" w14:textId="1096584F" w:rsidR="00977380" w:rsidRPr="002B5F43" w:rsidRDefault="00977380" w:rsidP="006C3C3F">
      <w:pPr>
        <w:pStyle w:val="OrderedList"/>
        <w:numPr>
          <w:ilvl w:val="0"/>
          <w:numId w:val="138"/>
        </w:numPr>
        <w:jc w:val="both"/>
      </w:pPr>
      <w:r w:rsidRPr="002B5F43">
        <w:t xml:space="preserve">Click </w:t>
      </w:r>
      <w:r w:rsidRPr="002B5F43">
        <w:rPr>
          <w:b/>
        </w:rPr>
        <w:t>Submit</w:t>
      </w:r>
      <w:r w:rsidRPr="002B5F43">
        <w:t xml:space="preserve">. The new transaction is displayed in the </w:t>
      </w:r>
      <w:r w:rsidRPr="002B019E">
        <w:rPr>
          <w:b/>
        </w:rPr>
        <w:t>Loan Transaction Results</w:t>
      </w:r>
      <w:r w:rsidRPr="002B5F43">
        <w:t xml:space="preserve"> section. To exit the window without adding the transaction click </w:t>
      </w:r>
      <w:r w:rsidRPr="002B019E">
        <w:rPr>
          <w:b/>
        </w:rPr>
        <w:t>Cancel</w:t>
      </w:r>
      <w:r w:rsidRPr="002B5F43">
        <w:t xml:space="preserve">. </w:t>
      </w:r>
    </w:p>
    <w:p w14:paraId="62D48353" w14:textId="541DA7BB" w:rsidR="00DB1539" w:rsidRDefault="00A61BD0" w:rsidP="001879BA">
      <w:pPr>
        <w:pStyle w:val="FigureCaption0"/>
      </w:pPr>
      <w:r w:rsidRPr="00A61BD0">
        <w:rPr>
          <w:noProof/>
        </w:rPr>
        <w:t xml:space="preserve"> </w:t>
      </w:r>
      <w:r w:rsidR="00563F5A" w:rsidRPr="00563F5A">
        <w:rPr>
          <w:noProof/>
        </w:rPr>
        <w:t xml:space="preserve"> </w:t>
      </w:r>
      <w:r w:rsidR="00563F5A">
        <w:rPr>
          <w:noProof/>
        </w:rPr>
        <w:drawing>
          <wp:inline distT="0" distB="0" distL="0" distR="0" wp14:anchorId="4028B3BC" wp14:editId="26F92921">
            <wp:extent cx="2339339" cy="1116156"/>
            <wp:effectExtent l="19050" t="19050" r="23495" b="27305"/>
            <wp:docPr id="50575197" name="Picture 1" descr="A screenshot of a credit car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575197" name="Picture 1" descr="A screenshot of a credit card&#10;&#10;AI-generated content may be incorrect."/>
                    <pic:cNvPicPr/>
                  </pic:nvPicPr>
                  <pic:blipFill>
                    <a:blip r:embed="rId96"/>
                    <a:stretch>
                      <a:fillRect/>
                    </a:stretch>
                  </pic:blipFill>
                  <pic:spPr>
                    <a:xfrm>
                      <a:off x="0" y="0"/>
                      <a:ext cx="2351012" cy="1121725"/>
                    </a:xfrm>
                    <a:prstGeom prst="rect">
                      <a:avLst/>
                    </a:prstGeom>
                    <a:ln w="19050">
                      <a:solidFill>
                        <a:schemeClr val="accent1"/>
                      </a:solidFill>
                    </a:ln>
                  </pic:spPr>
                </pic:pic>
              </a:graphicData>
            </a:graphic>
          </wp:inline>
        </w:drawing>
      </w:r>
    </w:p>
    <w:p w14:paraId="0DBEFC1E" w14:textId="6B6A6AD1" w:rsidR="005B6B11" w:rsidRPr="002B5F43" w:rsidRDefault="005B6B11" w:rsidP="001879BA">
      <w:pPr>
        <w:pStyle w:val="FigureCaption0"/>
        <w:rPr>
          <w:rFonts w:eastAsiaTheme="minorHAnsi"/>
          <w14:scene3d>
            <w14:camera w14:prst="orthographicFront"/>
            <w14:lightRig w14:rig="threePt" w14:dir="t">
              <w14:rot w14:lat="0" w14:lon="0" w14:rev="0"/>
            </w14:lightRig>
          </w14:scene3d>
        </w:rPr>
      </w:pPr>
      <w:bookmarkStart w:id="966" w:name="_Toc74052486"/>
      <w:bookmarkStart w:id="967" w:name="_Toc90643872"/>
      <w:bookmarkStart w:id="968" w:name="_Toc230163868"/>
      <w:r w:rsidRPr="002B5F43">
        <w:rPr>
          <w:rFonts w:eastAsiaTheme="minorHAnsi"/>
          <w14:scene3d>
            <w14:camera w14:prst="orthographicFront"/>
            <w14:lightRig w14:rig="threePt" w14:dir="t">
              <w14:rot w14:lat="0" w14:lon="0" w14:rev="0"/>
            </w14:lightRig>
          </w14:scene3d>
        </w:rPr>
        <w:t xml:space="preserve">Figure </w:t>
      </w:r>
      <w:r w:rsidR="00AA1949">
        <w:rPr>
          <w:rFonts w:eastAsiaTheme="minorHAnsi"/>
          <w14:scene3d>
            <w14:camera w14:prst="orthographicFront"/>
            <w14:lightRig w14:rig="threePt" w14:dir="t">
              <w14:rot w14:lat="0" w14:lon="0" w14:rev="0"/>
            </w14:lightRig>
          </w14:scene3d>
        </w:rPr>
        <w:fldChar w:fldCharType="begin"/>
      </w:r>
      <w:r w:rsidR="00AA1949">
        <w:rPr>
          <w:rFonts w:eastAsiaTheme="minorHAnsi"/>
          <w14:scene3d>
            <w14:camera w14:prst="orthographicFront"/>
            <w14:lightRig w14:rig="threePt" w14:dir="t">
              <w14:rot w14:lat="0" w14:lon="0" w14:rev="0"/>
            </w14:lightRig>
          </w14:scene3d>
        </w:rPr>
        <w:instrText xml:space="preserve"> STYLEREF 1 \s </w:instrText>
      </w:r>
      <w:r w:rsidR="00AA1949">
        <w:rPr>
          <w:rFonts w:eastAsiaTheme="minorHAnsi"/>
          <w14:scene3d>
            <w14:camera w14:prst="orthographicFront"/>
            <w14:lightRig w14:rig="threePt" w14:dir="t">
              <w14:rot w14:lat="0" w14:lon="0" w14:rev="0"/>
            </w14:lightRig>
          </w14:scene3d>
        </w:rPr>
        <w:fldChar w:fldCharType="separate"/>
      </w:r>
      <w:r w:rsidR="00942841">
        <w:rPr>
          <w:rFonts w:eastAsiaTheme="minorHAnsi"/>
          <w:noProof/>
          <w14:scene3d>
            <w14:camera w14:prst="orthographicFront"/>
            <w14:lightRig w14:rig="threePt" w14:dir="t">
              <w14:rot w14:lat="0" w14:lon="0" w14:rev="0"/>
            </w14:lightRig>
          </w14:scene3d>
        </w:rPr>
        <w:t>5</w:t>
      </w:r>
      <w:r w:rsidR="00AA1949">
        <w:rPr>
          <w:rFonts w:eastAsiaTheme="minorHAnsi"/>
          <w14:scene3d>
            <w14:camera w14:prst="orthographicFront"/>
            <w14:lightRig w14:rig="threePt" w14:dir="t">
              <w14:rot w14:lat="0" w14:lon="0" w14:rev="0"/>
            </w14:lightRig>
          </w14:scene3d>
        </w:rPr>
        <w:fldChar w:fldCharType="end"/>
      </w:r>
      <w:r w:rsidR="00AA1949">
        <w:rPr>
          <w:rFonts w:eastAsiaTheme="minorHAnsi"/>
          <w14:scene3d>
            <w14:camera w14:prst="orthographicFront"/>
            <w14:lightRig w14:rig="threePt" w14:dir="t">
              <w14:rot w14:lat="0" w14:lon="0" w14:rev="0"/>
            </w14:lightRig>
          </w14:scene3d>
        </w:rPr>
        <w:noBreakHyphen/>
      </w:r>
      <w:r w:rsidR="00AA1949">
        <w:rPr>
          <w:rFonts w:eastAsiaTheme="minorHAnsi"/>
          <w14:scene3d>
            <w14:camera w14:prst="orthographicFront"/>
            <w14:lightRig w14:rig="threePt" w14:dir="t">
              <w14:rot w14:lat="0" w14:lon="0" w14:rev="0"/>
            </w14:lightRig>
          </w14:scene3d>
        </w:rPr>
        <w:fldChar w:fldCharType="begin"/>
      </w:r>
      <w:r w:rsidR="00AA1949">
        <w:rPr>
          <w:rFonts w:eastAsiaTheme="minorHAnsi"/>
          <w14:scene3d>
            <w14:camera w14:prst="orthographicFront"/>
            <w14:lightRig w14:rig="threePt" w14:dir="t">
              <w14:rot w14:lat="0" w14:lon="0" w14:rev="0"/>
            </w14:lightRig>
          </w14:scene3d>
        </w:rPr>
        <w:instrText xml:space="preserve"> SEQ Figure \* ARABIC \s 1 </w:instrText>
      </w:r>
      <w:r w:rsidR="00AA1949">
        <w:rPr>
          <w:rFonts w:eastAsiaTheme="minorHAnsi"/>
          <w14:scene3d>
            <w14:camera w14:prst="orthographicFront"/>
            <w14:lightRig w14:rig="threePt" w14:dir="t">
              <w14:rot w14:lat="0" w14:lon="0" w14:rev="0"/>
            </w14:lightRig>
          </w14:scene3d>
        </w:rPr>
        <w:fldChar w:fldCharType="separate"/>
      </w:r>
      <w:r w:rsidR="00942841">
        <w:rPr>
          <w:rFonts w:eastAsiaTheme="minorHAnsi"/>
          <w:noProof/>
          <w14:scene3d>
            <w14:camera w14:prst="orthographicFront"/>
            <w14:lightRig w14:rig="threePt" w14:dir="t">
              <w14:rot w14:lat="0" w14:lon="0" w14:rev="0"/>
            </w14:lightRig>
          </w14:scene3d>
        </w:rPr>
        <w:t>17</w:t>
      </w:r>
      <w:r w:rsidR="00AA1949">
        <w:rPr>
          <w:rFonts w:eastAsiaTheme="minorHAnsi"/>
          <w14:scene3d>
            <w14:camera w14:prst="orthographicFront"/>
            <w14:lightRig w14:rig="threePt" w14:dir="t">
              <w14:rot w14:lat="0" w14:lon="0" w14:rev="0"/>
            </w14:lightRig>
          </w14:scene3d>
        </w:rPr>
        <w:fldChar w:fldCharType="end"/>
      </w:r>
      <w:r w:rsidR="00C6464C" w:rsidRPr="002B5F43">
        <w:rPr>
          <w:rFonts w:eastAsiaTheme="minorHAnsi"/>
          <w14:scene3d>
            <w14:camera w14:prst="orthographicFront"/>
            <w14:lightRig w14:rig="threePt" w14:dir="t">
              <w14:rot w14:lat="0" w14:lon="0" w14:rev="0"/>
            </w14:lightRig>
          </w14:scene3d>
        </w:rPr>
        <w:t xml:space="preserve">: </w:t>
      </w:r>
      <w:r w:rsidR="001C3209" w:rsidRPr="002B5F43">
        <w:rPr>
          <w:rFonts w:eastAsiaTheme="minorHAnsi"/>
          <w14:scene3d>
            <w14:camera w14:prst="orthographicFront"/>
            <w14:lightRig w14:rig="threePt" w14:dir="t">
              <w14:rot w14:lat="0" w14:lon="0" w14:rev="0"/>
            </w14:lightRig>
          </w14:scene3d>
        </w:rPr>
        <w:t>New D</w:t>
      </w:r>
      <w:r w:rsidR="00C6464C" w:rsidRPr="002B5F43">
        <w:rPr>
          <w:rFonts w:eastAsiaTheme="minorHAnsi"/>
          <w14:scene3d>
            <w14:camera w14:prst="orthographicFront"/>
            <w14:lightRig w14:rig="threePt" w14:dir="t">
              <w14:rot w14:lat="0" w14:lon="0" w14:rev="0"/>
            </w14:lightRig>
          </w14:scene3d>
        </w:rPr>
        <w:t>isbursement</w:t>
      </w:r>
      <w:r w:rsidR="001C3209" w:rsidRPr="002B5F43">
        <w:rPr>
          <w:rFonts w:eastAsiaTheme="minorHAnsi"/>
          <w14:scene3d>
            <w14:camera w14:prst="orthographicFront"/>
            <w14:lightRig w14:rig="threePt" w14:dir="t">
              <w14:rot w14:lat="0" w14:lon="0" w14:rev="0"/>
            </w14:lightRig>
          </w14:scene3d>
        </w:rPr>
        <w:t xml:space="preserve"> Transaction</w:t>
      </w:r>
      <w:bookmarkEnd w:id="966"/>
      <w:bookmarkEnd w:id="967"/>
      <w:bookmarkEnd w:id="968"/>
    </w:p>
    <w:p w14:paraId="611276B0" w14:textId="6357F5D7" w:rsidR="004D7EF7" w:rsidRPr="002B5F43" w:rsidRDefault="004D7EF7" w:rsidP="006C3C3F">
      <w:pPr>
        <w:pStyle w:val="OrderedList"/>
        <w:numPr>
          <w:ilvl w:val="0"/>
          <w:numId w:val="138"/>
        </w:numPr>
        <w:jc w:val="both"/>
      </w:pPr>
      <w:r w:rsidRPr="002B5F43">
        <w:t xml:space="preserve">To adjust the Disbursement transaction, select the document icon beside the transaction, on the Adjust Loan Transaction window, </w:t>
      </w:r>
      <w:r w:rsidR="000C2021" w:rsidRPr="000C2021">
        <w:t>click</w:t>
      </w:r>
      <w:r w:rsidR="000C2021" w:rsidRPr="000C2021">
        <w:rPr>
          <w:b/>
        </w:rPr>
        <w:t xml:space="preserve"> Submit</w:t>
      </w:r>
      <w:r w:rsidRPr="002B5F43">
        <w:t xml:space="preserve"> to reverse the transaction. </w:t>
      </w:r>
    </w:p>
    <w:p w14:paraId="1E0FD95D" w14:textId="600DFBB2" w:rsidR="004D7EF7" w:rsidRPr="002B5F43" w:rsidRDefault="004D7EF7" w:rsidP="006C3C3F">
      <w:pPr>
        <w:pStyle w:val="OrderedList"/>
        <w:numPr>
          <w:ilvl w:val="0"/>
          <w:numId w:val="138"/>
        </w:numPr>
        <w:jc w:val="both"/>
      </w:pPr>
      <w:r w:rsidRPr="002B5F43">
        <w:t xml:space="preserve">A new </w:t>
      </w:r>
      <w:r w:rsidR="000E1134" w:rsidRPr="002B5F43">
        <w:t xml:space="preserve">Disbursement </w:t>
      </w:r>
      <w:r w:rsidRPr="002B5F43">
        <w:t xml:space="preserve">adjustment transaction is added and displayed under the </w:t>
      </w:r>
      <w:r w:rsidRPr="002B019E">
        <w:rPr>
          <w:b/>
        </w:rPr>
        <w:t>Loan Transactions Result</w:t>
      </w:r>
      <w:r w:rsidRPr="002B5F43">
        <w:t>s section reflecting the reversed amount.</w:t>
      </w:r>
    </w:p>
    <w:p w14:paraId="7B4CF1E9" w14:textId="77777777" w:rsidR="00E9621C" w:rsidRDefault="00E9621C" w:rsidP="006C3C3F">
      <w:pPr>
        <w:pStyle w:val="BodyText"/>
        <w:numPr>
          <w:ilvl w:val="0"/>
          <w:numId w:val="138"/>
        </w:numPr>
      </w:pPr>
      <w:r>
        <w:t>The table below lists all the Disbursement transactions that can be manually created using the New Loan Transactions window</w:t>
      </w:r>
      <w:r w:rsidRPr="006C7316">
        <w:t xml:space="preserve">. </w:t>
      </w:r>
    </w:p>
    <w:tbl>
      <w:tblPr>
        <w:tblStyle w:val="TableGrid"/>
        <w:tblW w:w="0" w:type="auto"/>
        <w:tblInd w:w="108" w:type="dxa"/>
        <w:tblLook w:val="04A0" w:firstRow="1" w:lastRow="0" w:firstColumn="1" w:lastColumn="0" w:noHBand="0" w:noVBand="1"/>
      </w:tblPr>
      <w:tblGrid>
        <w:gridCol w:w="2462"/>
        <w:gridCol w:w="1595"/>
        <w:gridCol w:w="5185"/>
      </w:tblGrid>
      <w:tr w:rsidR="00A36EE3" w:rsidRPr="00107372" w14:paraId="0A709DD0" w14:textId="77777777" w:rsidTr="00A9269B">
        <w:trPr>
          <w:tblHeader/>
        </w:trPr>
        <w:tc>
          <w:tcPr>
            <w:tcW w:w="2462" w:type="dxa"/>
            <w:shd w:val="clear" w:color="auto" w:fill="B8CCE4" w:themeFill="accent1" w:themeFillTint="66"/>
          </w:tcPr>
          <w:p w14:paraId="3EE8652E" w14:textId="38F97D12" w:rsidR="00C8216E" w:rsidRPr="00107372" w:rsidRDefault="00C8216E" w:rsidP="000E443B">
            <w:pPr>
              <w:pStyle w:val="Tableheader"/>
              <w:rPr>
                <w:lang w:bidi="en-US"/>
              </w:rPr>
            </w:pPr>
            <w:r w:rsidRPr="00107372">
              <w:rPr>
                <w:lang w:bidi="en-US"/>
              </w:rPr>
              <w:t>Category</w:t>
            </w:r>
          </w:p>
        </w:tc>
        <w:tc>
          <w:tcPr>
            <w:tcW w:w="1595" w:type="dxa"/>
            <w:shd w:val="clear" w:color="auto" w:fill="B8CCE4" w:themeFill="accent1" w:themeFillTint="66"/>
          </w:tcPr>
          <w:p w14:paraId="21B3FB1B" w14:textId="5962D092" w:rsidR="00C8216E" w:rsidRPr="00107372" w:rsidRDefault="00C8216E" w:rsidP="000E443B">
            <w:pPr>
              <w:pStyle w:val="Tableheader"/>
              <w:rPr>
                <w:lang w:bidi="en-US"/>
              </w:rPr>
            </w:pPr>
            <w:r w:rsidRPr="00107372">
              <w:rPr>
                <w:lang w:bidi="en-US"/>
              </w:rPr>
              <w:t>Transaction</w:t>
            </w:r>
          </w:p>
        </w:tc>
        <w:tc>
          <w:tcPr>
            <w:tcW w:w="5185" w:type="dxa"/>
            <w:shd w:val="clear" w:color="auto" w:fill="B8CCE4" w:themeFill="accent1" w:themeFillTint="66"/>
          </w:tcPr>
          <w:p w14:paraId="10B4FD93" w14:textId="77777777" w:rsidR="00C8216E" w:rsidRPr="00107372" w:rsidRDefault="00C8216E" w:rsidP="000E443B">
            <w:pPr>
              <w:pStyle w:val="Tableheader"/>
              <w:rPr>
                <w:lang w:bidi="en-US"/>
              </w:rPr>
            </w:pPr>
            <w:r w:rsidRPr="00107372">
              <w:rPr>
                <w:lang w:bidi="en-US"/>
              </w:rPr>
              <w:t>Description</w:t>
            </w:r>
          </w:p>
        </w:tc>
      </w:tr>
      <w:tr w:rsidR="00A36EE3" w:rsidRPr="00107372" w14:paraId="63F57B93" w14:textId="77777777" w:rsidTr="00A9269B">
        <w:tc>
          <w:tcPr>
            <w:tcW w:w="2462" w:type="dxa"/>
            <w:vMerge w:val="restart"/>
          </w:tcPr>
          <w:p w14:paraId="2EE9A428" w14:textId="195F9B8F" w:rsidR="00C8216E" w:rsidRPr="00107372" w:rsidRDefault="00A2235A" w:rsidP="00B34BB0">
            <w:pPr>
              <w:pStyle w:val="TableColumnSubheading"/>
              <w:rPr>
                <w:rFonts w:asciiTheme="majorHAnsi" w:hAnsiTheme="majorHAnsi"/>
              </w:rPr>
            </w:pPr>
            <w:r w:rsidRPr="00107372">
              <w:rPr>
                <w:rFonts w:asciiTheme="majorHAnsi" w:hAnsiTheme="majorHAnsi"/>
              </w:rPr>
              <w:t xml:space="preserve">Disb </w:t>
            </w:r>
            <w:r w:rsidR="00274A40">
              <w:rPr>
                <w:rFonts w:asciiTheme="majorHAnsi" w:hAnsiTheme="majorHAnsi"/>
              </w:rPr>
              <w:t>–</w:t>
            </w:r>
            <w:r w:rsidRPr="00107372">
              <w:rPr>
                <w:rFonts w:asciiTheme="majorHAnsi" w:hAnsiTheme="majorHAnsi"/>
              </w:rPr>
              <w:t xml:space="preserve"> 1</w:t>
            </w:r>
            <w:r w:rsidRPr="00274A40">
              <w:rPr>
                <w:rFonts w:asciiTheme="majorHAnsi" w:hAnsiTheme="majorHAnsi"/>
                <w:vertAlign w:val="superscript"/>
              </w:rPr>
              <w:t>st</w:t>
            </w:r>
            <w:r w:rsidRPr="00107372">
              <w:rPr>
                <w:rFonts w:asciiTheme="majorHAnsi" w:hAnsiTheme="majorHAnsi"/>
              </w:rPr>
              <w:t xml:space="preserve"> Yr TI Set Aside</w:t>
            </w:r>
            <w:r w:rsidR="00107372">
              <w:rPr>
                <w:rFonts w:asciiTheme="majorHAnsi" w:hAnsiTheme="majorHAnsi"/>
              </w:rPr>
              <w:fldChar w:fldCharType="begin"/>
            </w:r>
            <w:r w:rsidR="00107372">
              <w:instrText xml:space="preserve"> XE </w:instrText>
            </w:r>
            <w:r w:rsidR="00274A40">
              <w:instrText>“</w:instrText>
            </w:r>
            <w:r w:rsidR="00107372" w:rsidRPr="00FD196A">
              <w:rPr>
                <w:rFonts w:asciiTheme="majorHAnsi" w:hAnsiTheme="majorHAnsi"/>
              </w:rPr>
              <w:instrText xml:space="preserve">Disb </w:instrText>
            </w:r>
            <w:r w:rsidR="00274A40">
              <w:rPr>
                <w:rFonts w:asciiTheme="majorHAnsi" w:hAnsiTheme="majorHAnsi"/>
              </w:rPr>
              <w:instrText>–</w:instrText>
            </w:r>
            <w:r w:rsidR="00107372" w:rsidRPr="00FD196A">
              <w:rPr>
                <w:rFonts w:asciiTheme="majorHAnsi" w:hAnsiTheme="majorHAnsi"/>
              </w:rPr>
              <w:instrText xml:space="preserve"> 1</w:instrText>
            </w:r>
            <w:r w:rsidR="00107372" w:rsidRPr="00274A40">
              <w:rPr>
                <w:rFonts w:asciiTheme="majorHAnsi" w:hAnsiTheme="majorHAnsi"/>
                <w:vertAlign w:val="superscript"/>
              </w:rPr>
              <w:instrText>st</w:instrText>
            </w:r>
            <w:r w:rsidR="00107372" w:rsidRPr="00FD196A">
              <w:rPr>
                <w:rFonts w:asciiTheme="majorHAnsi" w:hAnsiTheme="majorHAnsi"/>
              </w:rPr>
              <w:instrText xml:space="preserve"> Yr TI Set Aside</w:instrText>
            </w:r>
            <w:r w:rsidR="00274A40">
              <w:instrText>”</w:instrText>
            </w:r>
            <w:r w:rsidR="00107372">
              <w:instrText xml:space="preserve"> </w:instrText>
            </w:r>
            <w:r w:rsidR="00107372">
              <w:rPr>
                <w:rFonts w:asciiTheme="majorHAnsi" w:hAnsiTheme="majorHAnsi"/>
              </w:rPr>
              <w:fldChar w:fldCharType="end"/>
            </w:r>
          </w:p>
        </w:tc>
        <w:tc>
          <w:tcPr>
            <w:tcW w:w="1595" w:type="dxa"/>
          </w:tcPr>
          <w:p w14:paraId="76D9D463" w14:textId="3D815E9B" w:rsidR="00C8216E" w:rsidRPr="00107372" w:rsidRDefault="00C8216E" w:rsidP="00B34BB0">
            <w:pPr>
              <w:pStyle w:val="TableColumnSubheading"/>
              <w:rPr>
                <w:rFonts w:asciiTheme="majorHAnsi" w:hAnsiTheme="majorHAnsi"/>
              </w:rPr>
            </w:pPr>
            <w:r w:rsidRPr="00107372">
              <w:rPr>
                <w:rFonts w:asciiTheme="majorHAnsi" w:hAnsiTheme="majorHAnsi"/>
              </w:rPr>
              <w:t>Not Final</w:t>
            </w:r>
          </w:p>
        </w:tc>
        <w:tc>
          <w:tcPr>
            <w:tcW w:w="5185" w:type="dxa"/>
          </w:tcPr>
          <w:p w14:paraId="1DB5D693" w14:textId="13CD0631" w:rsidR="00C8216E" w:rsidRPr="00107372" w:rsidRDefault="00C8216E" w:rsidP="00F874DE">
            <w:pPr>
              <w:pStyle w:val="TableText"/>
              <w:jc w:val="both"/>
              <w:rPr>
                <w:lang w:bidi="en-US"/>
              </w:rPr>
            </w:pPr>
            <w:r w:rsidRPr="00107372">
              <w:rPr>
                <w:noProof/>
                <w:lang w:bidi="en-US"/>
              </w:rPr>
              <w:t>Initiated by the servicer to make a disbursement from borrower</w:t>
            </w:r>
            <w:r w:rsidR="00274A40">
              <w:rPr>
                <w:noProof/>
                <w:lang w:bidi="en-US"/>
              </w:rPr>
              <w:t>’</w:t>
            </w:r>
            <w:r w:rsidRPr="00107372">
              <w:rPr>
                <w:noProof/>
                <w:lang w:bidi="en-US"/>
              </w:rPr>
              <w:t>s available 1</w:t>
            </w:r>
            <w:r w:rsidRPr="00274A40">
              <w:rPr>
                <w:noProof/>
                <w:vertAlign w:val="superscript"/>
                <w:lang w:bidi="en-US"/>
              </w:rPr>
              <w:t>st</w:t>
            </w:r>
            <w:r w:rsidRPr="00107372">
              <w:rPr>
                <w:noProof/>
                <w:lang w:bidi="en-US"/>
              </w:rPr>
              <w:t xml:space="preserve"> year taxes and insurance set aside amount. A servicer will be able to make these disbursements until all the 1</w:t>
            </w:r>
            <w:r w:rsidRPr="00274A40">
              <w:rPr>
                <w:noProof/>
                <w:vertAlign w:val="superscript"/>
                <w:lang w:bidi="en-US"/>
              </w:rPr>
              <w:t>st</w:t>
            </w:r>
            <w:r w:rsidRPr="00107372">
              <w:rPr>
                <w:noProof/>
                <w:lang w:bidi="en-US"/>
              </w:rPr>
              <w:t xml:space="preserve"> Yr TI set aside amount has exhausted (or) there is no Disb </w:t>
            </w:r>
            <w:r w:rsidR="00274A40">
              <w:rPr>
                <w:noProof/>
                <w:lang w:bidi="en-US"/>
              </w:rPr>
              <w:t>–</w:t>
            </w:r>
            <w:r w:rsidRPr="00107372">
              <w:rPr>
                <w:noProof/>
                <w:lang w:bidi="en-US"/>
              </w:rPr>
              <w:t xml:space="preserve"> 1</w:t>
            </w:r>
            <w:r w:rsidRPr="00274A40">
              <w:rPr>
                <w:noProof/>
                <w:vertAlign w:val="superscript"/>
                <w:lang w:bidi="en-US"/>
              </w:rPr>
              <w:t>st</w:t>
            </w:r>
            <w:r w:rsidRPr="00107372">
              <w:rPr>
                <w:noProof/>
                <w:lang w:bidi="en-US"/>
              </w:rPr>
              <w:t xml:space="preserve"> Yr TI Set Aside Final transaction. This transaction applies to ALL pay plan types.</w:t>
            </w:r>
          </w:p>
        </w:tc>
      </w:tr>
      <w:tr w:rsidR="00A36EE3" w:rsidRPr="00107372" w14:paraId="129CCEAD" w14:textId="77777777" w:rsidTr="00A9269B">
        <w:tc>
          <w:tcPr>
            <w:tcW w:w="2462" w:type="dxa"/>
            <w:vMerge/>
          </w:tcPr>
          <w:p w14:paraId="6D4141E7" w14:textId="77777777" w:rsidR="00C8216E" w:rsidRPr="00107372" w:rsidRDefault="00C8216E" w:rsidP="00B34BB0">
            <w:pPr>
              <w:pStyle w:val="TableColumnSubheading"/>
              <w:rPr>
                <w:rFonts w:asciiTheme="majorHAnsi" w:hAnsiTheme="majorHAnsi"/>
              </w:rPr>
            </w:pPr>
          </w:p>
        </w:tc>
        <w:tc>
          <w:tcPr>
            <w:tcW w:w="1595" w:type="dxa"/>
          </w:tcPr>
          <w:p w14:paraId="2294769A" w14:textId="4D4389A2" w:rsidR="00C8216E" w:rsidRPr="00107372" w:rsidRDefault="00C8216E" w:rsidP="00B34BB0">
            <w:pPr>
              <w:pStyle w:val="TableColumnSubheading"/>
              <w:rPr>
                <w:rFonts w:asciiTheme="majorHAnsi" w:hAnsiTheme="majorHAnsi"/>
              </w:rPr>
            </w:pPr>
            <w:r w:rsidRPr="00107372">
              <w:rPr>
                <w:rFonts w:asciiTheme="majorHAnsi" w:hAnsiTheme="majorHAnsi"/>
              </w:rPr>
              <w:t>Final</w:t>
            </w:r>
          </w:p>
        </w:tc>
        <w:tc>
          <w:tcPr>
            <w:tcW w:w="5185" w:type="dxa"/>
          </w:tcPr>
          <w:p w14:paraId="3496A74C" w14:textId="545E995B" w:rsidR="00C8216E" w:rsidRPr="00107372" w:rsidRDefault="00C8216E" w:rsidP="00F874DE">
            <w:pPr>
              <w:pStyle w:val="TableText"/>
              <w:jc w:val="both"/>
              <w:rPr>
                <w:lang w:bidi="en-US"/>
              </w:rPr>
            </w:pPr>
            <w:r w:rsidRPr="00107372">
              <w:rPr>
                <w:noProof/>
                <w:lang w:bidi="en-US"/>
              </w:rPr>
              <w:t>Initiated by the servicer to make a disbursement from borrower</w:t>
            </w:r>
            <w:r w:rsidR="00274A40">
              <w:rPr>
                <w:noProof/>
                <w:lang w:bidi="en-US"/>
              </w:rPr>
              <w:t>’</w:t>
            </w:r>
            <w:r w:rsidRPr="00107372">
              <w:rPr>
                <w:noProof/>
                <w:lang w:bidi="en-US"/>
              </w:rPr>
              <w:t>s available 1</w:t>
            </w:r>
            <w:r w:rsidRPr="00274A40">
              <w:rPr>
                <w:noProof/>
                <w:vertAlign w:val="superscript"/>
                <w:lang w:bidi="en-US"/>
              </w:rPr>
              <w:t>st</w:t>
            </w:r>
            <w:r w:rsidRPr="00107372">
              <w:rPr>
                <w:noProof/>
                <w:lang w:bidi="en-US"/>
              </w:rPr>
              <w:t xml:space="preserve"> year taxes and insurance set aside amount. This will be a one-time transaction and servicer will not be able to make any Disb </w:t>
            </w:r>
            <w:r w:rsidR="00274A40">
              <w:rPr>
                <w:noProof/>
                <w:lang w:bidi="en-US"/>
              </w:rPr>
              <w:t>–</w:t>
            </w:r>
            <w:r w:rsidRPr="00107372">
              <w:rPr>
                <w:noProof/>
                <w:lang w:bidi="en-US"/>
              </w:rPr>
              <w:t xml:space="preserve"> 1</w:t>
            </w:r>
            <w:r w:rsidRPr="00274A40">
              <w:rPr>
                <w:noProof/>
                <w:vertAlign w:val="superscript"/>
                <w:lang w:bidi="en-US"/>
              </w:rPr>
              <w:t>st</w:t>
            </w:r>
            <w:r w:rsidRPr="00107372">
              <w:rPr>
                <w:noProof/>
                <w:lang w:bidi="en-US"/>
              </w:rPr>
              <w:t xml:space="preserve"> Yr TI Set Aside Not Final transaction once a final transaction has been made. This transaction applies to ALL pay plan types.</w:t>
            </w:r>
          </w:p>
        </w:tc>
      </w:tr>
      <w:tr w:rsidR="00A36EE3" w:rsidRPr="00107372" w14:paraId="0700324D" w14:textId="77777777" w:rsidTr="00A9269B">
        <w:tc>
          <w:tcPr>
            <w:tcW w:w="2462" w:type="dxa"/>
            <w:vMerge w:val="restart"/>
          </w:tcPr>
          <w:p w14:paraId="1A3110BB" w14:textId="324AFEA8" w:rsidR="00A2235A" w:rsidRPr="00107372" w:rsidRDefault="00A2235A" w:rsidP="00B34BB0">
            <w:pPr>
              <w:pStyle w:val="TableColumnSubheading"/>
              <w:rPr>
                <w:rFonts w:asciiTheme="majorHAnsi" w:hAnsiTheme="majorHAnsi"/>
              </w:rPr>
            </w:pPr>
            <w:r w:rsidRPr="00107372">
              <w:rPr>
                <w:rFonts w:asciiTheme="majorHAnsi" w:hAnsiTheme="majorHAnsi"/>
              </w:rPr>
              <w:t xml:space="preserve">Disb </w:t>
            </w:r>
            <w:r w:rsidR="00274A40">
              <w:rPr>
                <w:rFonts w:asciiTheme="majorHAnsi" w:hAnsiTheme="majorHAnsi"/>
              </w:rPr>
              <w:t>–</w:t>
            </w:r>
            <w:r w:rsidRPr="00107372">
              <w:rPr>
                <w:rFonts w:asciiTheme="majorHAnsi" w:hAnsiTheme="majorHAnsi"/>
              </w:rPr>
              <w:t xml:space="preserve"> Repair Set Aside</w:t>
            </w:r>
            <w:r w:rsidR="00107372">
              <w:rPr>
                <w:rFonts w:asciiTheme="majorHAnsi" w:hAnsiTheme="majorHAnsi"/>
              </w:rPr>
              <w:fldChar w:fldCharType="begin"/>
            </w:r>
            <w:r w:rsidR="00107372">
              <w:instrText xml:space="preserve"> XE </w:instrText>
            </w:r>
            <w:r w:rsidR="00274A40">
              <w:instrText>“</w:instrText>
            </w:r>
            <w:r w:rsidR="00107372" w:rsidRPr="009E28F7">
              <w:rPr>
                <w:rFonts w:asciiTheme="majorHAnsi" w:hAnsiTheme="majorHAnsi"/>
              </w:rPr>
              <w:instrText xml:space="preserve">Disb </w:instrText>
            </w:r>
            <w:r w:rsidR="00274A40">
              <w:rPr>
                <w:rFonts w:asciiTheme="majorHAnsi" w:hAnsiTheme="majorHAnsi"/>
              </w:rPr>
              <w:instrText>–</w:instrText>
            </w:r>
            <w:r w:rsidR="00107372" w:rsidRPr="009E28F7">
              <w:rPr>
                <w:rFonts w:asciiTheme="majorHAnsi" w:hAnsiTheme="majorHAnsi"/>
              </w:rPr>
              <w:instrText xml:space="preserve"> Repair Set Aside</w:instrText>
            </w:r>
            <w:r w:rsidR="00274A40">
              <w:instrText>”</w:instrText>
            </w:r>
            <w:r w:rsidR="00107372">
              <w:instrText xml:space="preserve"> </w:instrText>
            </w:r>
            <w:r w:rsidR="00107372">
              <w:rPr>
                <w:rFonts w:asciiTheme="majorHAnsi" w:hAnsiTheme="majorHAnsi"/>
              </w:rPr>
              <w:fldChar w:fldCharType="end"/>
            </w:r>
          </w:p>
        </w:tc>
        <w:tc>
          <w:tcPr>
            <w:tcW w:w="1595" w:type="dxa"/>
          </w:tcPr>
          <w:p w14:paraId="7DDFF657" w14:textId="79A3D120" w:rsidR="00A2235A" w:rsidRPr="00107372" w:rsidRDefault="00A2235A" w:rsidP="00B34BB0">
            <w:pPr>
              <w:pStyle w:val="TableColumnSubheading"/>
              <w:rPr>
                <w:rFonts w:asciiTheme="majorHAnsi" w:hAnsiTheme="majorHAnsi"/>
              </w:rPr>
            </w:pPr>
            <w:r w:rsidRPr="00107372">
              <w:rPr>
                <w:rFonts w:asciiTheme="majorHAnsi" w:hAnsiTheme="majorHAnsi"/>
              </w:rPr>
              <w:t>Not Final</w:t>
            </w:r>
          </w:p>
        </w:tc>
        <w:tc>
          <w:tcPr>
            <w:tcW w:w="5185" w:type="dxa"/>
          </w:tcPr>
          <w:p w14:paraId="13FA5E4B" w14:textId="1E7BC959" w:rsidR="00A2235A" w:rsidRPr="00107372" w:rsidRDefault="00A2235A" w:rsidP="00F874DE">
            <w:pPr>
              <w:pStyle w:val="TableText"/>
              <w:jc w:val="both"/>
              <w:rPr>
                <w:lang w:bidi="en-US"/>
              </w:rPr>
            </w:pPr>
            <w:r w:rsidRPr="00107372">
              <w:t>Initiated by the servicer to make a disbursement from borrower</w:t>
            </w:r>
            <w:r w:rsidR="00274A40">
              <w:t>’</w:t>
            </w:r>
            <w:r w:rsidRPr="00107372">
              <w:t xml:space="preserve">s set aside amount for any repairs on the mortgaged property. Servicer will be able to make these disbursements until all </w:t>
            </w:r>
            <w:r w:rsidR="001E123E" w:rsidRPr="00107372">
              <w:t>Repairs</w:t>
            </w:r>
            <w:r w:rsidRPr="00107372">
              <w:t xml:space="preserve"> set aside Not Final amount has exhausted (or) there is no Disb </w:t>
            </w:r>
            <w:r w:rsidR="00274A40">
              <w:t>–</w:t>
            </w:r>
            <w:r w:rsidRPr="00107372">
              <w:t xml:space="preserve"> Repair Set Aside Final transaction. This transaction applies to ALL pay plan types.</w:t>
            </w:r>
          </w:p>
        </w:tc>
      </w:tr>
      <w:tr w:rsidR="00A36EE3" w:rsidRPr="00107372" w14:paraId="7360E285" w14:textId="77777777" w:rsidTr="00A9269B">
        <w:tc>
          <w:tcPr>
            <w:tcW w:w="2462" w:type="dxa"/>
            <w:vMerge/>
          </w:tcPr>
          <w:p w14:paraId="425C3D25" w14:textId="77777777" w:rsidR="00A2235A" w:rsidRPr="00107372" w:rsidRDefault="00A2235A" w:rsidP="00B34BB0">
            <w:pPr>
              <w:pStyle w:val="TableColumnSubheading"/>
              <w:rPr>
                <w:rFonts w:asciiTheme="majorHAnsi" w:hAnsiTheme="majorHAnsi"/>
              </w:rPr>
            </w:pPr>
          </w:p>
        </w:tc>
        <w:tc>
          <w:tcPr>
            <w:tcW w:w="1595" w:type="dxa"/>
          </w:tcPr>
          <w:p w14:paraId="7BEC30E3" w14:textId="4BE7502D" w:rsidR="00A2235A" w:rsidRPr="00107372" w:rsidRDefault="00A2235A" w:rsidP="00B34BB0">
            <w:pPr>
              <w:pStyle w:val="TableColumnSubheading"/>
              <w:rPr>
                <w:rFonts w:asciiTheme="majorHAnsi" w:hAnsiTheme="majorHAnsi"/>
              </w:rPr>
            </w:pPr>
            <w:r w:rsidRPr="00107372">
              <w:rPr>
                <w:rFonts w:asciiTheme="majorHAnsi" w:hAnsiTheme="majorHAnsi"/>
              </w:rPr>
              <w:t xml:space="preserve">Disb </w:t>
            </w:r>
            <w:r w:rsidR="00274A40">
              <w:rPr>
                <w:rFonts w:asciiTheme="majorHAnsi" w:hAnsiTheme="majorHAnsi"/>
              </w:rPr>
              <w:t>–</w:t>
            </w:r>
            <w:r w:rsidRPr="00107372">
              <w:rPr>
                <w:rFonts w:asciiTheme="majorHAnsi" w:hAnsiTheme="majorHAnsi"/>
              </w:rPr>
              <w:t xml:space="preserve"> Repair Set Aside Final</w:t>
            </w:r>
          </w:p>
        </w:tc>
        <w:tc>
          <w:tcPr>
            <w:tcW w:w="5185" w:type="dxa"/>
          </w:tcPr>
          <w:p w14:paraId="2F1C7FD5" w14:textId="41ACD204" w:rsidR="00A2235A" w:rsidRPr="00107372" w:rsidRDefault="00A2235A" w:rsidP="00F874DE">
            <w:pPr>
              <w:pStyle w:val="TableText"/>
              <w:jc w:val="both"/>
              <w:rPr>
                <w:lang w:bidi="en-US"/>
              </w:rPr>
            </w:pPr>
            <w:r w:rsidRPr="00107372">
              <w:t>Initiated by the servicer to make a disbursement from borrower</w:t>
            </w:r>
            <w:r w:rsidR="00274A40">
              <w:t>’</w:t>
            </w:r>
            <w:r w:rsidRPr="00107372">
              <w:t xml:space="preserve">s repair set aside amount for any repairs on the mortgaged property. This will be a one-time transaction and servicer will not be able to make any Disb </w:t>
            </w:r>
            <w:r w:rsidR="00274A40">
              <w:t>–</w:t>
            </w:r>
            <w:r w:rsidRPr="00107372">
              <w:t xml:space="preserve"> Repair Set Aside Not Final transaction once a final transaction has been made. </w:t>
            </w:r>
            <w:r w:rsidR="00274A40" w:rsidRPr="00107372">
              <w:t>t</w:t>
            </w:r>
            <w:r w:rsidRPr="00107372">
              <w:t>his transaction applies to ALL pay plan types.</w:t>
            </w:r>
          </w:p>
        </w:tc>
      </w:tr>
      <w:tr w:rsidR="00A36EE3" w:rsidRPr="00107372" w14:paraId="17AD5028" w14:textId="77777777" w:rsidTr="00A9269B">
        <w:trPr>
          <w:trHeight w:val="1187"/>
        </w:trPr>
        <w:tc>
          <w:tcPr>
            <w:tcW w:w="2462" w:type="dxa"/>
          </w:tcPr>
          <w:p w14:paraId="6491F6CC" w14:textId="739C8A5E" w:rsidR="00C8216E" w:rsidRPr="00107372" w:rsidRDefault="00A2235A" w:rsidP="001E7371">
            <w:pPr>
              <w:pStyle w:val="Heading5"/>
              <w:numPr>
                <w:ilvl w:val="0"/>
                <w:numId w:val="0"/>
              </w:numPr>
              <w:rPr>
                <w:rFonts w:asciiTheme="majorHAnsi" w:hAnsiTheme="majorHAnsi"/>
                <w:lang w:bidi="en-US"/>
              </w:rPr>
            </w:pPr>
            <w:r w:rsidRPr="00107372">
              <w:rPr>
                <w:rFonts w:asciiTheme="majorHAnsi" w:hAnsiTheme="majorHAnsi"/>
                <w:lang w:bidi="en-US"/>
              </w:rPr>
              <w:t>Disb</w:t>
            </w:r>
            <w:r w:rsidR="00647521" w:rsidRPr="00107372">
              <w:rPr>
                <w:rFonts w:asciiTheme="majorHAnsi" w:hAnsiTheme="majorHAnsi"/>
                <w:lang w:bidi="en-US"/>
              </w:rPr>
              <w:t xml:space="preserve"> </w:t>
            </w:r>
            <w:r w:rsidR="00274A40">
              <w:rPr>
                <w:rFonts w:asciiTheme="majorHAnsi" w:hAnsiTheme="majorHAnsi"/>
                <w:lang w:bidi="en-US"/>
              </w:rPr>
              <w:t>–</w:t>
            </w:r>
            <w:r w:rsidR="00647521" w:rsidRPr="00107372">
              <w:rPr>
                <w:rFonts w:asciiTheme="majorHAnsi" w:hAnsiTheme="majorHAnsi"/>
                <w:lang w:bidi="en-US"/>
              </w:rPr>
              <w:t xml:space="preserve"> Taxes and Insurance Withheld</w:t>
            </w:r>
            <w:r w:rsidR="00107372">
              <w:rPr>
                <w:rFonts w:asciiTheme="majorHAnsi" w:hAnsiTheme="majorHAnsi"/>
                <w:lang w:bidi="en-US"/>
              </w:rPr>
              <w:fldChar w:fldCharType="begin"/>
            </w:r>
            <w:r w:rsidR="00107372">
              <w:instrText xml:space="preserve"> XE </w:instrText>
            </w:r>
            <w:r w:rsidR="00274A40">
              <w:instrText>“</w:instrText>
            </w:r>
            <w:r w:rsidR="00107372" w:rsidRPr="00F64278">
              <w:rPr>
                <w:rFonts w:asciiTheme="majorHAnsi" w:hAnsiTheme="majorHAnsi"/>
                <w:lang w:bidi="en-US"/>
              </w:rPr>
              <w:instrText xml:space="preserve">Disbursement </w:instrText>
            </w:r>
            <w:r w:rsidR="00274A40">
              <w:rPr>
                <w:rFonts w:asciiTheme="majorHAnsi" w:hAnsiTheme="majorHAnsi"/>
                <w:lang w:bidi="en-US"/>
              </w:rPr>
              <w:instrText>–</w:instrText>
            </w:r>
            <w:r w:rsidR="00107372" w:rsidRPr="00F64278">
              <w:rPr>
                <w:rFonts w:asciiTheme="majorHAnsi" w:hAnsiTheme="majorHAnsi"/>
                <w:lang w:bidi="en-US"/>
              </w:rPr>
              <w:instrText xml:space="preserve"> Taxes and Insurance Withheld</w:instrText>
            </w:r>
            <w:r w:rsidR="00274A40">
              <w:instrText>”</w:instrText>
            </w:r>
            <w:r w:rsidR="00107372">
              <w:instrText xml:space="preserve"> </w:instrText>
            </w:r>
            <w:r w:rsidR="00107372">
              <w:rPr>
                <w:rFonts w:asciiTheme="majorHAnsi" w:hAnsiTheme="majorHAnsi"/>
                <w:lang w:bidi="en-US"/>
              </w:rPr>
              <w:fldChar w:fldCharType="end"/>
            </w:r>
          </w:p>
        </w:tc>
        <w:tc>
          <w:tcPr>
            <w:tcW w:w="1595" w:type="dxa"/>
          </w:tcPr>
          <w:p w14:paraId="153CC94E" w14:textId="577529BD" w:rsidR="00C8216E" w:rsidRPr="00107372" w:rsidRDefault="00647521" w:rsidP="001E7371">
            <w:pPr>
              <w:pStyle w:val="Heading5"/>
              <w:numPr>
                <w:ilvl w:val="0"/>
                <w:numId w:val="0"/>
              </w:numPr>
              <w:rPr>
                <w:rFonts w:asciiTheme="majorHAnsi" w:hAnsiTheme="majorHAnsi"/>
                <w:lang w:bidi="en-US"/>
              </w:rPr>
            </w:pPr>
            <w:r w:rsidRPr="00107372">
              <w:rPr>
                <w:rFonts w:asciiTheme="majorHAnsi" w:hAnsiTheme="majorHAnsi"/>
                <w:lang w:bidi="en-US"/>
              </w:rPr>
              <w:t xml:space="preserve">Disb </w:t>
            </w:r>
            <w:r w:rsidR="00274A40">
              <w:rPr>
                <w:rFonts w:asciiTheme="majorHAnsi" w:hAnsiTheme="majorHAnsi"/>
                <w:lang w:bidi="en-US"/>
              </w:rPr>
              <w:t>–</w:t>
            </w:r>
            <w:r w:rsidRPr="00107372">
              <w:rPr>
                <w:rFonts w:asciiTheme="majorHAnsi" w:hAnsiTheme="majorHAnsi"/>
                <w:lang w:bidi="en-US"/>
              </w:rPr>
              <w:t xml:space="preserve"> Taxes and Insurance Withheld</w:t>
            </w:r>
          </w:p>
        </w:tc>
        <w:tc>
          <w:tcPr>
            <w:tcW w:w="5185" w:type="dxa"/>
          </w:tcPr>
          <w:p w14:paraId="58037506" w14:textId="2A3158A6" w:rsidR="00C8216E" w:rsidRPr="00107372" w:rsidRDefault="00A2235A" w:rsidP="001879BA">
            <w:pPr>
              <w:pStyle w:val="BodyText"/>
              <w:rPr>
                <w:rFonts w:asciiTheme="majorHAnsi" w:hAnsiTheme="majorHAnsi"/>
              </w:rPr>
            </w:pPr>
            <w:r w:rsidRPr="00107372">
              <w:rPr>
                <w:rFonts w:asciiTheme="majorHAnsi" w:hAnsiTheme="majorHAnsi"/>
                <w:noProof/>
              </w:rPr>
              <w:t xml:space="preserve">Initiated by the servicer </w:t>
            </w:r>
            <w:r w:rsidR="00C8216E" w:rsidRPr="00107372">
              <w:rPr>
                <w:rFonts w:asciiTheme="majorHAnsi" w:hAnsiTheme="majorHAnsi"/>
              </w:rPr>
              <w:t>to make a disbursement for Taxes and Insurance from borrower</w:t>
            </w:r>
            <w:r w:rsidR="00274A40">
              <w:rPr>
                <w:rFonts w:asciiTheme="majorHAnsi" w:hAnsiTheme="majorHAnsi"/>
              </w:rPr>
              <w:t>’</w:t>
            </w:r>
            <w:r w:rsidR="00C8216E" w:rsidRPr="00107372">
              <w:rPr>
                <w:rFonts w:asciiTheme="majorHAnsi" w:hAnsiTheme="majorHAnsi"/>
              </w:rPr>
              <w:t>s available taxes and insurance set aside balance.</w:t>
            </w:r>
            <w:r w:rsidR="001C71CE">
              <w:rPr>
                <w:rFonts w:asciiTheme="majorHAnsi" w:hAnsiTheme="majorHAnsi"/>
              </w:rPr>
              <w:t xml:space="preserve"> </w:t>
            </w:r>
            <w:r w:rsidR="00C8216E" w:rsidRPr="00107372">
              <w:rPr>
                <w:rFonts w:asciiTheme="majorHAnsi" w:hAnsiTheme="majorHAnsi"/>
              </w:rPr>
              <w:t>This transaction applies to ALL pay plan types.</w:t>
            </w:r>
          </w:p>
        </w:tc>
      </w:tr>
      <w:tr w:rsidR="00A36EE3" w:rsidRPr="00107372" w14:paraId="7FFC3742" w14:textId="77777777" w:rsidTr="00A9269B">
        <w:tc>
          <w:tcPr>
            <w:tcW w:w="2462" w:type="dxa"/>
            <w:vMerge w:val="restart"/>
            <w:vAlign w:val="center"/>
          </w:tcPr>
          <w:p w14:paraId="3227BD63" w14:textId="58FB94DB" w:rsidR="00A2235A" w:rsidRPr="00107372" w:rsidRDefault="00563F5A" w:rsidP="00B34BB0">
            <w:pPr>
              <w:pStyle w:val="TableColumnSubheading"/>
              <w:rPr>
                <w:rFonts w:asciiTheme="majorHAnsi" w:hAnsiTheme="majorHAnsi"/>
              </w:rPr>
            </w:pPr>
            <w:r>
              <w:rPr>
                <w:rFonts w:asciiTheme="majorHAnsi" w:hAnsiTheme="majorHAnsi"/>
              </w:rPr>
              <w:t xml:space="preserve">Disb - </w:t>
            </w:r>
            <w:r w:rsidR="00A2235A" w:rsidRPr="00107372">
              <w:rPr>
                <w:rFonts w:asciiTheme="majorHAnsi" w:hAnsiTheme="majorHAnsi"/>
              </w:rPr>
              <w:t xml:space="preserve">Unscheduled  </w:t>
            </w:r>
            <w:r w:rsidR="00647521" w:rsidRPr="00107372">
              <w:rPr>
                <w:rFonts w:asciiTheme="majorHAnsi" w:hAnsiTheme="majorHAnsi"/>
              </w:rPr>
              <w:t>from LOC</w:t>
            </w:r>
            <w:r w:rsidR="00107372">
              <w:rPr>
                <w:rFonts w:asciiTheme="majorHAnsi" w:hAnsiTheme="majorHAnsi"/>
              </w:rPr>
              <w:fldChar w:fldCharType="begin"/>
            </w:r>
            <w:r w:rsidR="00107372">
              <w:instrText xml:space="preserve"> XE </w:instrText>
            </w:r>
            <w:r w:rsidR="00274A40">
              <w:instrText>“</w:instrText>
            </w:r>
            <w:r w:rsidR="00107372" w:rsidRPr="005B4BA0">
              <w:rPr>
                <w:rFonts w:asciiTheme="majorHAnsi" w:hAnsiTheme="majorHAnsi"/>
              </w:rPr>
              <w:instrText>Unscheduled  Disbursements from LOC</w:instrText>
            </w:r>
            <w:r w:rsidR="00274A40">
              <w:instrText>”</w:instrText>
            </w:r>
            <w:r w:rsidR="00107372">
              <w:instrText xml:space="preserve"> </w:instrText>
            </w:r>
            <w:r w:rsidR="00107372">
              <w:rPr>
                <w:rFonts w:asciiTheme="majorHAnsi" w:hAnsiTheme="majorHAnsi"/>
              </w:rPr>
              <w:fldChar w:fldCharType="end"/>
            </w:r>
          </w:p>
        </w:tc>
        <w:tc>
          <w:tcPr>
            <w:tcW w:w="1595" w:type="dxa"/>
          </w:tcPr>
          <w:p w14:paraId="7527D8B6" w14:textId="42D1EEA0" w:rsidR="00A2235A" w:rsidRPr="00107372" w:rsidRDefault="00A2235A" w:rsidP="00B34BB0">
            <w:pPr>
              <w:pStyle w:val="TableColumnSubheading"/>
              <w:rPr>
                <w:rFonts w:asciiTheme="majorHAnsi" w:hAnsiTheme="majorHAnsi"/>
              </w:rPr>
            </w:pPr>
            <w:r w:rsidRPr="00107372">
              <w:rPr>
                <w:rFonts w:asciiTheme="majorHAnsi" w:hAnsiTheme="majorHAnsi"/>
              </w:rPr>
              <w:t>Other</w:t>
            </w:r>
          </w:p>
        </w:tc>
        <w:tc>
          <w:tcPr>
            <w:tcW w:w="5185" w:type="dxa"/>
          </w:tcPr>
          <w:p w14:paraId="14B1B1BC" w14:textId="50709A80" w:rsidR="00A2235A" w:rsidRPr="00107372" w:rsidRDefault="00A2235A" w:rsidP="00F874DE">
            <w:pPr>
              <w:pStyle w:val="TableText"/>
              <w:jc w:val="both"/>
              <w:rPr>
                <w:lang w:bidi="en-US"/>
              </w:rPr>
            </w:pPr>
            <w:r w:rsidRPr="00107372">
              <w:t>Initiated by the servicer (on-behalf of a borrower) to make an unscheduled disbursement from borrower’s available line of credit. This transaction applies only to line of credit, modified term, and modified tenure pay plans.</w:t>
            </w:r>
          </w:p>
        </w:tc>
      </w:tr>
      <w:tr w:rsidR="00A36EE3" w:rsidRPr="00107372" w14:paraId="1B7B21CA" w14:textId="77777777" w:rsidTr="00A9269B">
        <w:tc>
          <w:tcPr>
            <w:tcW w:w="2462" w:type="dxa"/>
            <w:vMerge/>
          </w:tcPr>
          <w:p w14:paraId="47C32D1B" w14:textId="77777777" w:rsidR="00A2235A" w:rsidRPr="00107372" w:rsidRDefault="00A2235A" w:rsidP="00B34BB0">
            <w:pPr>
              <w:pStyle w:val="TableColumnSubheading"/>
              <w:rPr>
                <w:rFonts w:asciiTheme="majorHAnsi" w:hAnsiTheme="majorHAnsi"/>
              </w:rPr>
            </w:pPr>
          </w:p>
        </w:tc>
        <w:tc>
          <w:tcPr>
            <w:tcW w:w="1595" w:type="dxa"/>
          </w:tcPr>
          <w:p w14:paraId="141DCB2E" w14:textId="0ABC3C55" w:rsidR="00A2235A" w:rsidRPr="00107372" w:rsidRDefault="00A2235A" w:rsidP="00B34BB0">
            <w:pPr>
              <w:pStyle w:val="TableColumnSubheading"/>
              <w:rPr>
                <w:rFonts w:asciiTheme="majorHAnsi" w:hAnsiTheme="majorHAnsi"/>
              </w:rPr>
            </w:pPr>
            <w:r w:rsidRPr="00107372">
              <w:rPr>
                <w:rFonts w:asciiTheme="majorHAnsi" w:hAnsiTheme="majorHAnsi"/>
              </w:rPr>
              <w:t>Inspections</w:t>
            </w:r>
          </w:p>
        </w:tc>
        <w:tc>
          <w:tcPr>
            <w:tcW w:w="5185" w:type="dxa"/>
          </w:tcPr>
          <w:p w14:paraId="56086798" w14:textId="67D6A3F7" w:rsidR="00A2235A" w:rsidRPr="00107372" w:rsidRDefault="00A2235A" w:rsidP="00F874DE">
            <w:pPr>
              <w:pStyle w:val="TableText"/>
              <w:jc w:val="both"/>
              <w:rPr>
                <w:lang w:bidi="en-US"/>
              </w:rPr>
            </w:pPr>
            <w:r w:rsidRPr="00107372">
              <w:t>Initiated by the servicer (on-behalf of a borrower) to make an unscheduled disbursement from line of credit for inspections on the mortgaged property. This transaction applies only to line of credit, modified term and modified tenure.</w:t>
            </w:r>
          </w:p>
        </w:tc>
      </w:tr>
      <w:tr w:rsidR="00A36EE3" w:rsidRPr="00107372" w14:paraId="0537291B" w14:textId="77777777" w:rsidTr="00A9269B">
        <w:tc>
          <w:tcPr>
            <w:tcW w:w="2462" w:type="dxa"/>
            <w:vMerge/>
          </w:tcPr>
          <w:p w14:paraId="77FA3E3D" w14:textId="77777777" w:rsidR="00A2235A" w:rsidRPr="00107372" w:rsidRDefault="00A2235A" w:rsidP="00B34BB0">
            <w:pPr>
              <w:pStyle w:val="TableColumnSubheading"/>
              <w:rPr>
                <w:rFonts w:asciiTheme="majorHAnsi" w:hAnsiTheme="majorHAnsi"/>
              </w:rPr>
            </w:pPr>
          </w:p>
        </w:tc>
        <w:tc>
          <w:tcPr>
            <w:tcW w:w="1595" w:type="dxa"/>
          </w:tcPr>
          <w:p w14:paraId="774D0BF1" w14:textId="726331F0" w:rsidR="00A2235A" w:rsidRPr="00107372" w:rsidRDefault="00A2235A" w:rsidP="00B34BB0">
            <w:pPr>
              <w:pStyle w:val="TableColumnSubheading"/>
              <w:rPr>
                <w:rFonts w:asciiTheme="majorHAnsi" w:hAnsiTheme="majorHAnsi"/>
              </w:rPr>
            </w:pPr>
            <w:r w:rsidRPr="00107372">
              <w:rPr>
                <w:rFonts w:asciiTheme="majorHAnsi" w:hAnsiTheme="majorHAnsi"/>
              </w:rPr>
              <w:t>Appraisals</w:t>
            </w:r>
          </w:p>
        </w:tc>
        <w:tc>
          <w:tcPr>
            <w:tcW w:w="5185" w:type="dxa"/>
          </w:tcPr>
          <w:p w14:paraId="61D00AB2" w14:textId="7F60A5E5" w:rsidR="00A2235A" w:rsidRPr="00107372" w:rsidRDefault="00A2235A" w:rsidP="00F874DE">
            <w:pPr>
              <w:pStyle w:val="TableText"/>
              <w:jc w:val="both"/>
              <w:rPr>
                <w:lang w:bidi="en-US"/>
              </w:rPr>
            </w:pPr>
            <w:r w:rsidRPr="00107372">
              <w:t>Initiated by the servicer (on-behalf of borrower) to make an unscheduled disbursement from Line of Credit for appraisals on the mortgaged property. This transaction applies only to line of credit, modified term and modified tenure pay plan types.</w:t>
            </w:r>
          </w:p>
        </w:tc>
      </w:tr>
      <w:tr w:rsidR="00A36EE3" w:rsidRPr="00107372" w14:paraId="314F01F8" w14:textId="77777777" w:rsidTr="00A9269B">
        <w:tc>
          <w:tcPr>
            <w:tcW w:w="2462" w:type="dxa"/>
            <w:vMerge/>
          </w:tcPr>
          <w:p w14:paraId="6E827D31" w14:textId="77777777" w:rsidR="00A2235A" w:rsidRPr="00107372" w:rsidRDefault="00A2235A" w:rsidP="00B34BB0">
            <w:pPr>
              <w:pStyle w:val="TableColumnSubheading"/>
              <w:rPr>
                <w:rFonts w:asciiTheme="majorHAnsi" w:hAnsiTheme="majorHAnsi"/>
              </w:rPr>
            </w:pPr>
          </w:p>
        </w:tc>
        <w:tc>
          <w:tcPr>
            <w:tcW w:w="1595" w:type="dxa"/>
          </w:tcPr>
          <w:p w14:paraId="567CE649" w14:textId="627FB2B4" w:rsidR="00A2235A" w:rsidRPr="00107372" w:rsidRDefault="00A2235A" w:rsidP="00B34BB0">
            <w:pPr>
              <w:pStyle w:val="TableColumnSubheading"/>
              <w:rPr>
                <w:rFonts w:asciiTheme="majorHAnsi" w:hAnsiTheme="majorHAnsi"/>
              </w:rPr>
            </w:pPr>
            <w:r w:rsidRPr="00107372">
              <w:rPr>
                <w:rFonts w:asciiTheme="majorHAnsi" w:hAnsiTheme="majorHAnsi"/>
              </w:rPr>
              <w:t>Prop Preserv</w:t>
            </w:r>
          </w:p>
        </w:tc>
        <w:tc>
          <w:tcPr>
            <w:tcW w:w="5185" w:type="dxa"/>
          </w:tcPr>
          <w:p w14:paraId="109B4FBF" w14:textId="5EB9C769" w:rsidR="00A2235A" w:rsidRPr="00107372" w:rsidRDefault="00A2235A" w:rsidP="00F874DE">
            <w:pPr>
              <w:pStyle w:val="TableText"/>
              <w:jc w:val="both"/>
              <w:rPr>
                <w:lang w:bidi="en-US"/>
              </w:rPr>
            </w:pPr>
            <w:r w:rsidRPr="00107372">
              <w:t xml:space="preserve">Initiated by the servicer (on-behalf of borrower) to make an unscheduled disbursement from Line of Credit for preservation and protection of the mortgaged property. Preservation and protection activities may include Repairs, Landscaping etc. This transaction applies to only to line of credit, modified </w:t>
            </w:r>
            <w:r w:rsidR="00D524B5" w:rsidRPr="00107372">
              <w:t>term,</w:t>
            </w:r>
            <w:r w:rsidRPr="00107372">
              <w:t xml:space="preserve"> and modified tenure –pay plan types</w:t>
            </w:r>
            <w:r w:rsidR="00B34BB0" w:rsidRPr="00107372">
              <w:t>.</w:t>
            </w:r>
            <w:r w:rsidRPr="00107372">
              <w:t xml:space="preserve">  </w:t>
            </w:r>
          </w:p>
        </w:tc>
      </w:tr>
      <w:tr w:rsidR="00A36EE3" w:rsidRPr="00107372" w14:paraId="36A843F0" w14:textId="77777777" w:rsidTr="00A9269B">
        <w:tc>
          <w:tcPr>
            <w:tcW w:w="2462" w:type="dxa"/>
            <w:vMerge/>
          </w:tcPr>
          <w:p w14:paraId="5097DF37" w14:textId="77777777" w:rsidR="00A2235A" w:rsidRPr="00107372" w:rsidRDefault="00A2235A" w:rsidP="00B34BB0">
            <w:pPr>
              <w:pStyle w:val="TableColumnSubheading"/>
              <w:rPr>
                <w:rFonts w:asciiTheme="majorHAnsi" w:hAnsiTheme="majorHAnsi"/>
              </w:rPr>
            </w:pPr>
          </w:p>
        </w:tc>
        <w:tc>
          <w:tcPr>
            <w:tcW w:w="1595" w:type="dxa"/>
          </w:tcPr>
          <w:p w14:paraId="2EC9CE15" w14:textId="57F7A098" w:rsidR="00A2235A" w:rsidRPr="00107372" w:rsidRDefault="00A2235A" w:rsidP="00B34BB0">
            <w:pPr>
              <w:pStyle w:val="TableColumnSubheading"/>
              <w:rPr>
                <w:rFonts w:asciiTheme="majorHAnsi" w:hAnsiTheme="majorHAnsi"/>
              </w:rPr>
            </w:pPr>
            <w:r w:rsidRPr="00107372">
              <w:rPr>
                <w:rFonts w:asciiTheme="majorHAnsi" w:hAnsiTheme="majorHAnsi"/>
              </w:rPr>
              <w:t>Insurance</w:t>
            </w:r>
          </w:p>
        </w:tc>
        <w:tc>
          <w:tcPr>
            <w:tcW w:w="5185" w:type="dxa"/>
          </w:tcPr>
          <w:p w14:paraId="0EF3B660" w14:textId="4C4E46C4" w:rsidR="00A2235A" w:rsidRPr="00107372" w:rsidRDefault="00A2235A" w:rsidP="00F874DE">
            <w:pPr>
              <w:pStyle w:val="TableText"/>
              <w:jc w:val="both"/>
              <w:rPr>
                <w:lang w:bidi="en-US"/>
              </w:rPr>
            </w:pPr>
            <w:r w:rsidRPr="00107372">
              <w:t xml:space="preserve">Initiated by the servicer to make an unscheduled disbursement from Line </w:t>
            </w:r>
            <w:r w:rsidR="00D524B5" w:rsidRPr="00107372">
              <w:t>of</w:t>
            </w:r>
            <w:r w:rsidRPr="00107372">
              <w:t xml:space="preserve"> Credit to pay for the insurance of the mortgaged property on behalf of borrower. This transaction applies to all pay plan types.</w:t>
            </w:r>
          </w:p>
        </w:tc>
      </w:tr>
      <w:tr w:rsidR="00A36EE3" w:rsidRPr="00107372" w14:paraId="77A91ECB" w14:textId="77777777" w:rsidTr="00A9269B">
        <w:tc>
          <w:tcPr>
            <w:tcW w:w="2462" w:type="dxa"/>
            <w:vMerge/>
          </w:tcPr>
          <w:p w14:paraId="5CA4CA80" w14:textId="77777777" w:rsidR="00A2235A" w:rsidRPr="00107372" w:rsidRDefault="00A2235A" w:rsidP="00B34BB0">
            <w:pPr>
              <w:pStyle w:val="TableColumnSubheading"/>
              <w:rPr>
                <w:rFonts w:asciiTheme="majorHAnsi" w:hAnsiTheme="majorHAnsi"/>
              </w:rPr>
            </w:pPr>
          </w:p>
        </w:tc>
        <w:tc>
          <w:tcPr>
            <w:tcW w:w="1595" w:type="dxa"/>
          </w:tcPr>
          <w:p w14:paraId="58E822CB" w14:textId="51D8D510" w:rsidR="00A2235A" w:rsidRPr="00107372" w:rsidRDefault="00A2235A" w:rsidP="00B34BB0">
            <w:pPr>
              <w:pStyle w:val="TableColumnSubheading"/>
              <w:rPr>
                <w:rFonts w:asciiTheme="majorHAnsi" w:hAnsiTheme="majorHAnsi"/>
              </w:rPr>
            </w:pPr>
            <w:r w:rsidRPr="00107372">
              <w:rPr>
                <w:rFonts w:asciiTheme="majorHAnsi" w:hAnsiTheme="majorHAnsi"/>
              </w:rPr>
              <w:t>Taxes</w:t>
            </w:r>
          </w:p>
        </w:tc>
        <w:tc>
          <w:tcPr>
            <w:tcW w:w="5185" w:type="dxa"/>
          </w:tcPr>
          <w:p w14:paraId="5C8BBB9B" w14:textId="04DE069B" w:rsidR="00A2235A" w:rsidRPr="00107372" w:rsidRDefault="00A2235A" w:rsidP="00F874DE">
            <w:pPr>
              <w:pStyle w:val="TableText"/>
              <w:jc w:val="both"/>
              <w:rPr>
                <w:lang w:bidi="en-US"/>
              </w:rPr>
            </w:pPr>
            <w:r w:rsidRPr="00107372">
              <w:t xml:space="preserve">Initiated by the servicer to make an unscheduled disbursement from Line </w:t>
            </w:r>
            <w:r w:rsidR="00D524B5" w:rsidRPr="00107372">
              <w:t>of</w:t>
            </w:r>
            <w:r w:rsidRPr="00107372">
              <w:t xml:space="preserve"> Credit to pay for taxes on behalf of borrower. This transaction applies to all pay plan types.</w:t>
            </w:r>
          </w:p>
        </w:tc>
      </w:tr>
      <w:tr w:rsidR="00A36EE3" w14:paraId="37107B7E" w14:textId="77777777" w:rsidTr="00A9269B">
        <w:tc>
          <w:tcPr>
            <w:tcW w:w="2462" w:type="dxa"/>
            <w:vMerge w:val="restart"/>
            <w:hideMark/>
          </w:tcPr>
          <w:p w14:paraId="353F1310" w14:textId="1BE2B9CD" w:rsidR="00FB67A2" w:rsidRDefault="00FB67A2">
            <w:pPr>
              <w:pStyle w:val="TableColumnSubheading"/>
              <w:rPr>
                <w:rFonts w:asciiTheme="majorHAnsi" w:hAnsiTheme="majorHAnsi"/>
              </w:rPr>
            </w:pPr>
            <w:r>
              <w:rPr>
                <w:rFonts w:asciiTheme="majorHAnsi" w:hAnsiTheme="majorHAnsi"/>
              </w:rPr>
              <w:t xml:space="preserve">Disb – Life Expectancy Set Aside  </w:t>
            </w:r>
            <w:r>
              <w:rPr>
                <w:rFonts w:asciiTheme="majorHAnsi" w:hAnsiTheme="majorHAnsi"/>
              </w:rPr>
              <w:fldChar w:fldCharType="begin"/>
            </w:r>
            <w:r>
              <w:instrText xml:space="preserve"> XE </w:instrText>
            </w:r>
            <w:r w:rsidR="00274A40">
              <w:instrText>“</w:instrText>
            </w:r>
            <w:r>
              <w:rPr>
                <w:rFonts w:asciiTheme="majorHAnsi" w:hAnsiTheme="majorHAnsi"/>
              </w:rPr>
              <w:instrText xml:space="preserve">Disb </w:instrText>
            </w:r>
            <w:r w:rsidR="00274A40">
              <w:rPr>
                <w:rFonts w:asciiTheme="majorHAnsi" w:hAnsiTheme="majorHAnsi"/>
              </w:rPr>
              <w:instrText>–</w:instrText>
            </w:r>
            <w:r>
              <w:rPr>
                <w:rFonts w:asciiTheme="majorHAnsi" w:hAnsiTheme="majorHAnsi"/>
              </w:rPr>
              <w:instrText xml:space="preserve"> 1</w:instrText>
            </w:r>
            <w:r w:rsidRPr="00274A40">
              <w:rPr>
                <w:rFonts w:asciiTheme="majorHAnsi" w:hAnsiTheme="majorHAnsi"/>
                <w:vertAlign w:val="superscript"/>
              </w:rPr>
              <w:instrText>st</w:instrText>
            </w:r>
            <w:r>
              <w:rPr>
                <w:rFonts w:asciiTheme="majorHAnsi" w:hAnsiTheme="majorHAnsi"/>
              </w:rPr>
              <w:instrText xml:space="preserve"> Yr TI Set Aside</w:instrText>
            </w:r>
            <w:r w:rsidR="00274A40">
              <w:instrText>”</w:instrText>
            </w:r>
            <w:r>
              <w:instrText xml:space="preserve"> </w:instrText>
            </w:r>
            <w:r>
              <w:rPr>
                <w:rFonts w:asciiTheme="majorHAnsi" w:hAnsiTheme="majorHAnsi"/>
              </w:rPr>
              <w:fldChar w:fldCharType="end"/>
            </w:r>
          </w:p>
        </w:tc>
        <w:tc>
          <w:tcPr>
            <w:tcW w:w="1595" w:type="dxa"/>
            <w:hideMark/>
          </w:tcPr>
          <w:p w14:paraId="4FCB1F75" w14:textId="77777777" w:rsidR="00FB67A2" w:rsidRDefault="00FB67A2">
            <w:pPr>
              <w:pStyle w:val="TableColumnSubheading"/>
              <w:rPr>
                <w:rFonts w:asciiTheme="majorHAnsi" w:hAnsiTheme="majorHAnsi"/>
              </w:rPr>
            </w:pPr>
            <w:r>
              <w:rPr>
                <w:rFonts w:asciiTheme="majorHAnsi" w:hAnsiTheme="majorHAnsi"/>
              </w:rPr>
              <w:t>Not Final</w:t>
            </w:r>
          </w:p>
        </w:tc>
        <w:tc>
          <w:tcPr>
            <w:tcW w:w="5185" w:type="dxa"/>
            <w:hideMark/>
          </w:tcPr>
          <w:p w14:paraId="3E82B2C1" w14:textId="63FEB9BF" w:rsidR="00FB67A2" w:rsidRDefault="007A243D">
            <w:pPr>
              <w:pStyle w:val="TableText"/>
              <w:jc w:val="both"/>
              <w:rPr>
                <w:lang w:bidi="en-US"/>
              </w:rPr>
            </w:pPr>
            <w:r>
              <w:rPr>
                <w:noProof/>
                <w:lang w:bidi="en-US"/>
              </w:rPr>
              <w:t xml:space="preserve">Initiated by the </w:t>
            </w:r>
            <w:r w:rsidR="000B31FB">
              <w:rPr>
                <w:noProof/>
                <w:lang w:bidi="en-US"/>
              </w:rPr>
              <w:t>s</w:t>
            </w:r>
            <w:r w:rsidR="00FB67A2">
              <w:rPr>
                <w:noProof/>
                <w:lang w:bidi="en-US"/>
              </w:rPr>
              <w:t>ervicer to make a disbursement from borrower</w:t>
            </w:r>
            <w:r w:rsidR="00274A40">
              <w:rPr>
                <w:noProof/>
                <w:lang w:bidi="en-US"/>
              </w:rPr>
              <w:t>’</w:t>
            </w:r>
            <w:r w:rsidR="00FB67A2">
              <w:rPr>
                <w:noProof/>
                <w:lang w:bidi="en-US"/>
              </w:rPr>
              <w:t>s available Life Expectancy Set Aside (LESA) amount. A servicer will be able to mak</w:t>
            </w:r>
            <w:r>
              <w:rPr>
                <w:noProof/>
                <w:lang w:bidi="en-US"/>
              </w:rPr>
              <w:t>e these disbursements u</w:t>
            </w:r>
            <w:r w:rsidR="00901D73">
              <w:rPr>
                <w:noProof/>
                <w:lang w:bidi="en-US"/>
              </w:rPr>
              <w:t xml:space="preserve">ntil </w:t>
            </w:r>
            <w:r w:rsidR="00FB67A2">
              <w:rPr>
                <w:noProof/>
                <w:lang w:bidi="en-US"/>
              </w:rPr>
              <w:t>the en</w:t>
            </w:r>
            <w:r>
              <w:rPr>
                <w:noProof/>
                <w:lang w:bidi="en-US"/>
              </w:rPr>
              <w:t>tire LESA amount is exhausted.</w:t>
            </w:r>
            <w:r w:rsidR="00BF66DF">
              <w:rPr>
                <w:noProof/>
                <w:lang w:bidi="en-US"/>
              </w:rPr>
              <w:t xml:space="preserve"> </w:t>
            </w:r>
            <w:r w:rsidR="00FB67A2">
              <w:rPr>
                <w:noProof/>
                <w:lang w:bidi="en-US"/>
              </w:rPr>
              <w:t>This transaction applies to ALL pay plan types.</w:t>
            </w:r>
          </w:p>
        </w:tc>
      </w:tr>
      <w:tr w:rsidR="00A36EE3" w14:paraId="070C6FBB" w14:textId="77777777" w:rsidTr="00A9269B">
        <w:tc>
          <w:tcPr>
            <w:tcW w:w="0" w:type="auto"/>
            <w:vMerge/>
            <w:hideMark/>
          </w:tcPr>
          <w:p w14:paraId="0E5E6166" w14:textId="77777777" w:rsidR="00FB67A2" w:rsidRDefault="00FB67A2">
            <w:pPr>
              <w:rPr>
                <w:rFonts w:asciiTheme="majorHAnsi" w:hAnsiTheme="majorHAnsi"/>
                <w:b/>
                <w:lang w:bidi="en-US"/>
              </w:rPr>
            </w:pPr>
          </w:p>
        </w:tc>
        <w:tc>
          <w:tcPr>
            <w:tcW w:w="1595" w:type="dxa"/>
            <w:hideMark/>
          </w:tcPr>
          <w:p w14:paraId="55CB4A9D" w14:textId="77777777" w:rsidR="00FB67A2" w:rsidRDefault="00FB67A2">
            <w:pPr>
              <w:pStyle w:val="TableColumnSubheading"/>
              <w:rPr>
                <w:rFonts w:asciiTheme="majorHAnsi" w:hAnsiTheme="majorHAnsi"/>
              </w:rPr>
            </w:pPr>
            <w:r>
              <w:rPr>
                <w:rFonts w:asciiTheme="majorHAnsi" w:hAnsiTheme="majorHAnsi"/>
              </w:rPr>
              <w:t>Final</w:t>
            </w:r>
          </w:p>
        </w:tc>
        <w:tc>
          <w:tcPr>
            <w:tcW w:w="5185" w:type="dxa"/>
            <w:hideMark/>
          </w:tcPr>
          <w:p w14:paraId="72FA4A97" w14:textId="56B46F10" w:rsidR="00FB67A2" w:rsidRDefault="007A243D">
            <w:pPr>
              <w:pStyle w:val="TableText"/>
              <w:jc w:val="both"/>
              <w:rPr>
                <w:lang w:bidi="en-US"/>
              </w:rPr>
            </w:pPr>
            <w:r>
              <w:rPr>
                <w:noProof/>
                <w:lang w:bidi="en-US"/>
              </w:rPr>
              <w:t xml:space="preserve">Initiated by the </w:t>
            </w:r>
            <w:r w:rsidR="000B31FB">
              <w:rPr>
                <w:noProof/>
                <w:lang w:bidi="en-US"/>
              </w:rPr>
              <w:t>s</w:t>
            </w:r>
            <w:r w:rsidR="00FB67A2">
              <w:rPr>
                <w:noProof/>
                <w:lang w:bidi="en-US"/>
              </w:rPr>
              <w:t>ervicer to make a disbursement from borrower</w:t>
            </w:r>
            <w:r w:rsidR="00274A40">
              <w:rPr>
                <w:noProof/>
                <w:lang w:bidi="en-US"/>
              </w:rPr>
              <w:t>’</w:t>
            </w:r>
            <w:r w:rsidR="00FB67A2">
              <w:rPr>
                <w:noProof/>
                <w:lang w:bidi="en-US"/>
              </w:rPr>
              <w:t xml:space="preserve">s available Life Expectancy Set Aside (LESA) amount. This will be a one-time transaction and servicer will not be able to make any Disb – Life Expectancy Set Aside Not Final transaction once a final transaction has been made. </w:t>
            </w:r>
            <w:r w:rsidR="00274A40">
              <w:rPr>
                <w:noProof/>
                <w:lang w:bidi="en-US"/>
              </w:rPr>
              <w:t>t</w:t>
            </w:r>
            <w:r w:rsidR="00FB67A2">
              <w:rPr>
                <w:noProof/>
                <w:lang w:bidi="en-US"/>
              </w:rPr>
              <w:t>his transaction applies to ALL pay plan types.</w:t>
            </w:r>
          </w:p>
        </w:tc>
      </w:tr>
    </w:tbl>
    <w:p w14:paraId="067D41CD" w14:textId="1D5C142C" w:rsidR="00C8216E" w:rsidRPr="006C7316" w:rsidRDefault="00C8216E" w:rsidP="001879BA">
      <w:pPr>
        <w:pStyle w:val="TableCaption"/>
      </w:pPr>
      <w:bookmarkStart w:id="969" w:name="_Toc90643773"/>
      <w:bookmarkStart w:id="970" w:name="_Toc23016375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5</w:t>
      </w:r>
      <w:r w:rsidR="00764635">
        <w:rPr>
          <w:noProof/>
        </w:rPr>
        <w:fldChar w:fldCharType="end"/>
      </w:r>
      <w:r>
        <w:t xml:space="preserve">: </w:t>
      </w:r>
      <w:r w:rsidR="004700F1">
        <w:t>Disbursement Transactions</w:t>
      </w:r>
      <w:bookmarkEnd w:id="969"/>
      <w:bookmarkEnd w:id="970"/>
    </w:p>
    <w:p w14:paraId="23A4A006" w14:textId="77777777" w:rsidR="008F236F" w:rsidRDefault="008F236F">
      <w:pPr>
        <w:rPr>
          <w:rFonts w:ascii="Cambria" w:eastAsia="Times New Roman" w:hAnsi="Cambria"/>
          <w:b/>
          <w:sz w:val="20"/>
          <w:szCs w:val="20"/>
          <w:lang w:bidi="en-US"/>
        </w:rPr>
      </w:pPr>
      <w:bookmarkStart w:id="971" w:name="_Toc314660679"/>
      <w:r>
        <w:br w:type="page"/>
      </w:r>
    </w:p>
    <w:p w14:paraId="3D61B43F" w14:textId="1156F15C" w:rsidR="006C7316" w:rsidRPr="002A4C74" w:rsidRDefault="00466B6B" w:rsidP="00BC271F">
      <w:pPr>
        <w:pStyle w:val="Heading5"/>
      </w:pPr>
      <w:bookmarkStart w:id="972" w:name="_Toc11334616"/>
      <w:bookmarkStart w:id="973" w:name="_Toc74051833"/>
      <w:bookmarkStart w:id="974" w:name="_Toc90643218"/>
      <w:r>
        <w:t xml:space="preserve">Creating New </w:t>
      </w:r>
      <w:r w:rsidR="00BC271F">
        <w:t xml:space="preserve">HUD-1 </w:t>
      </w:r>
      <w:r w:rsidR="001C3209" w:rsidRPr="002A4C74">
        <w:t>Closing C</w:t>
      </w:r>
      <w:r w:rsidR="006C7316" w:rsidRPr="002A4C74">
        <w:t>osts</w:t>
      </w:r>
      <w:bookmarkEnd w:id="971"/>
      <w:bookmarkEnd w:id="972"/>
      <w:bookmarkEnd w:id="973"/>
      <w:bookmarkEnd w:id="974"/>
      <w:r w:rsidR="00107372">
        <w:fldChar w:fldCharType="begin"/>
      </w:r>
      <w:r w:rsidR="00107372">
        <w:instrText xml:space="preserve"> XE </w:instrText>
      </w:r>
      <w:r w:rsidR="00274A40">
        <w:instrText>“</w:instrText>
      </w:r>
      <w:r w:rsidR="00107372" w:rsidRPr="004B2128">
        <w:instrText>Closing Costs</w:instrText>
      </w:r>
      <w:r w:rsidR="00274A40">
        <w:instrText>”</w:instrText>
      </w:r>
      <w:r w:rsidR="00107372">
        <w:instrText xml:space="preserve"> </w:instrText>
      </w:r>
      <w:r w:rsidR="00107372">
        <w:fldChar w:fldCharType="end"/>
      </w:r>
      <w:r w:rsidR="00BC271F">
        <w:t xml:space="preserve"> Transactions</w:t>
      </w:r>
    </w:p>
    <w:p w14:paraId="7722270C" w14:textId="58B4A593" w:rsidR="004700F1" w:rsidRPr="006C7316" w:rsidRDefault="004700F1" w:rsidP="001879BA">
      <w:pPr>
        <w:pStyle w:val="BodyText"/>
      </w:pPr>
      <w:r w:rsidRPr="006C7316">
        <w:t xml:space="preserve">To </w:t>
      </w:r>
      <w:r>
        <w:t>create a closing cost transaction</w:t>
      </w:r>
      <w:r w:rsidRPr="006C7316">
        <w:t xml:space="preserve">: </w:t>
      </w:r>
    </w:p>
    <w:p w14:paraId="3E317E25" w14:textId="12EBAABC" w:rsidR="000C749F" w:rsidRPr="000C749F" w:rsidRDefault="000C749F" w:rsidP="006C3C3F">
      <w:pPr>
        <w:pStyle w:val="OrderedList"/>
        <w:numPr>
          <w:ilvl w:val="0"/>
          <w:numId w:val="140"/>
        </w:numPr>
        <w:jc w:val="both"/>
      </w:pPr>
      <w:r w:rsidRPr="000C749F">
        <w:t xml:space="preserve">Click </w:t>
      </w:r>
      <w:r w:rsidRPr="000C749F">
        <w:rPr>
          <w:b/>
        </w:rPr>
        <w:t>New</w:t>
      </w:r>
      <w:r w:rsidRPr="000C749F">
        <w:t xml:space="preserve"> on the </w:t>
      </w:r>
      <w:r w:rsidRPr="000C749F">
        <w:rPr>
          <w:b/>
        </w:rPr>
        <w:t xml:space="preserve">Transactions </w:t>
      </w:r>
      <w:r w:rsidR="00274A40">
        <w:rPr>
          <w:b/>
        </w:rPr>
        <w:t>–</w:t>
      </w:r>
      <w:r w:rsidRPr="000C749F">
        <w:rPr>
          <w:b/>
        </w:rPr>
        <w:t xml:space="preserve"> Loan</w:t>
      </w:r>
      <w:r w:rsidRPr="000C749F">
        <w:t xml:space="preserve"> screen.</w:t>
      </w:r>
    </w:p>
    <w:p w14:paraId="4786282B" w14:textId="77777777" w:rsidR="000C749F" w:rsidRPr="006A03BC" w:rsidRDefault="000C749F" w:rsidP="006C3C3F">
      <w:pPr>
        <w:pStyle w:val="OrderedList"/>
        <w:numPr>
          <w:ilvl w:val="0"/>
          <w:numId w:val="140"/>
        </w:numPr>
        <w:jc w:val="both"/>
      </w:pPr>
      <w:r w:rsidRPr="001445BE">
        <w:t xml:space="preserve">On the </w:t>
      </w:r>
      <w:r w:rsidRPr="00AB5224">
        <w:rPr>
          <w:b/>
        </w:rPr>
        <w:t>New Loan Transaction</w:t>
      </w:r>
      <w:r w:rsidRPr="001445BE">
        <w:t xml:space="preserve"> window, select one of the following transaction</w:t>
      </w:r>
      <w:r>
        <w:t xml:space="preserve"> </w:t>
      </w:r>
      <w:r w:rsidRPr="006A03BC">
        <w:t>categories:</w:t>
      </w:r>
    </w:p>
    <w:p w14:paraId="00BFD9D6" w14:textId="14362EB7" w:rsidR="000C749F" w:rsidRPr="006C7316" w:rsidRDefault="000C749F" w:rsidP="000C749F">
      <w:pPr>
        <w:pStyle w:val="UnorderedListIndent"/>
        <w:jc w:val="both"/>
      </w:pPr>
      <w:r>
        <w:t xml:space="preserve">HUD </w:t>
      </w:r>
      <w:r w:rsidR="00274A40">
        <w:t>–</w:t>
      </w:r>
      <w:r>
        <w:t xml:space="preserve"> 1 Closing Costs – Owed to Borrower</w:t>
      </w:r>
    </w:p>
    <w:p w14:paraId="5B14938C" w14:textId="7DAAE191" w:rsidR="000C749F" w:rsidRPr="006C7316" w:rsidRDefault="000C749F" w:rsidP="000C749F">
      <w:pPr>
        <w:pStyle w:val="UnorderedListIndent"/>
        <w:jc w:val="both"/>
      </w:pPr>
      <w:r>
        <w:t xml:space="preserve">HUD </w:t>
      </w:r>
      <w:r w:rsidR="00274A40">
        <w:t>–</w:t>
      </w:r>
      <w:r>
        <w:t xml:space="preserve"> 1 Closing Costs – Due from Borrower</w:t>
      </w:r>
    </w:p>
    <w:p w14:paraId="3F6D5387" w14:textId="535E4B7D" w:rsidR="000C749F" w:rsidRPr="006C7316" w:rsidRDefault="000C749F" w:rsidP="000C749F">
      <w:pPr>
        <w:pStyle w:val="UnorderedListIndent"/>
        <w:jc w:val="both"/>
      </w:pPr>
      <w:r>
        <w:t xml:space="preserve">HUD </w:t>
      </w:r>
      <w:r w:rsidR="00274A40">
        <w:t>–</w:t>
      </w:r>
      <w:r>
        <w:t xml:space="preserve"> 1 Closing Costs – Additional</w:t>
      </w:r>
    </w:p>
    <w:p w14:paraId="39F463B9" w14:textId="1A4DCB12" w:rsidR="004700F1" w:rsidRPr="001445BE" w:rsidRDefault="004700F1" w:rsidP="006C3C3F">
      <w:pPr>
        <w:pStyle w:val="OrderedList"/>
        <w:numPr>
          <w:ilvl w:val="0"/>
          <w:numId w:val="140"/>
        </w:numPr>
        <w:jc w:val="both"/>
      </w:pPr>
      <w:r w:rsidRPr="001445BE">
        <w:t>Populate the below listed required fields (marked with red asterisk):</w:t>
      </w:r>
    </w:p>
    <w:p w14:paraId="6FA286F9" w14:textId="77777777" w:rsidR="004700F1" w:rsidRPr="006C7316" w:rsidRDefault="004700F1" w:rsidP="00F874DE">
      <w:pPr>
        <w:pStyle w:val="UnorderedListIndent"/>
        <w:jc w:val="both"/>
      </w:pPr>
      <w:r w:rsidRPr="006C7316">
        <w:t xml:space="preserve">Transaction </w:t>
      </w:r>
      <w:r>
        <w:t>Type</w:t>
      </w:r>
    </w:p>
    <w:p w14:paraId="4920E555" w14:textId="77777777" w:rsidR="004700F1" w:rsidRPr="006C7316" w:rsidRDefault="004700F1" w:rsidP="00F874DE">
      <w:pPr>
        <w:pStyle w:val="UnorderedListIndent"/>
        <w:jc w:val="both"/>
      </w:pPr>
      <w:r>
        <w:t>Effective Date</w:t>
      </w:r>
    </w:p>
    <w:p w14:paraId="0E0AD6DB" w14:textId="77777777" w:rsidR="004700F1" w:rsidRDefault="004700F1" w:rsidP="00F874DE">
      <w:pPr>
        <w:pStyle w:val="UnorderedListIndent"/>
        <w:jc w:val="both"/>
      </w:pPr>
      <w:r>
        <w:t>Transaction Amount</w:t>
      </w:r>
    </w:p>
    <w:p w14:paraId="6460F1E3" w14:textId="3BC449E2" w:rsidR="002A35BA" w:rsidRPr="001445BE" w:rsidRDefault="004700F1" w:rsidP="006C3C3F">
      <w:pPr>
        <w:pStyle w:val="OrderedList"/>
        <w:numPr>
          <w:ilvl w:val="0"/>
          <w:numId w:val="140"/>
        </w:numPr>
        <w:jc w:val="both"/>
      </w:pPr>
      <w:r w:rsidRPr="001445BE">
        <w:t xml:space="preserve">Click </w:t>
      </w:r>
      <w:r w:rsidRPr="001445BE">
        <w:rPr>
          <w:b/>
        </w:rPr>
        <w:t>Submit.</w:t>
      </w:r>
      <w:r w:rsidRPr="001445BE">
        <w:t xml:space="preserve"> The new transaction is displayed in the </w:t>
      </w:r>
      <w:r w:rsidRPr="00AB5224">
        <w:rPr>
          <w:b/>
        </w:rPr>
        <w:t>Loan Transaction Results</w:t>
      </w:r>
      <w:r w:rsidRPr="001445BE">
        <w:t xml:space="preserve"> section. To exit the window without adding the transaction</w:t>
      </w:r>
      <w:r w:rsidR="006A03BC" w:rsidRPr="001445BE">
        <w:t xml:space="preserve">, </w:t>
      </w:r>
      <w:r w:rsidRPr="001445BE">
        <w:t xml:space="preserve">click </w:t>
      </w:r>
      <w:r w:rsidRPr="001445BE">
        <w:rPr>
          <w:b/>
        </w:rPr>
        <w:t>Cancel</w:t>
      </w:r>
      <w:r w:rsidRPr="001445BE">
        <w:t xml:space="preserve">. </w:t>
      </w:r>
    </w:p>
    <w:p w14:paraId="6976BD12" w14:textId="72E52400" w:rsidR="004700F1" w:rsidRDefault="00EA6D32" w:rsidP="001879BA">
      <w:pPr>
        <w:pStyle w:val="BodyText"/>
        <w:jc w:val="center"/>
      </w:pPr>
      <w:r w:rsidRPr="00EA6D32">
        <w:rPr>
          <w:noProof/>
        </w:rPr>
        <w:t xml:space="preserve"> </w:t>
      </w:r>
      <w:r>
        <w:rPr>
          <w:noProof/>
        </w:rPr>
        <w:drawing>
          <wp:inline distT="0" distB="0" distL="0" distR="0" wp14:anchorId="1AC3F72D" wp14:editId="437D7CE3">
            <wp:extent cx="2537842" cy="1240972"/>
            <wp:effectExtent l="0" t="0" r="0" b="0"/>
            <wp:docPr id="1070" name="Picture 1070"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0" name="Picture 1070" descr="Graphical user interface, text, application, chat or text message&#10;&#10;Description automatically generated"/>
                    <pic:cNvPicPr/>
                  </pic:nvPicPr>
                  <pic:blipFill>
                    <a:blip r:embed="rId97"/>
                    <a:stretch>
                      <a:fillRect/>
                    </a:stretch>
                  </pic:blipFill>
                  <pic:spPr>
                    <a:xfrm>
                      <a:off x="0" y="0"/>
                      <a:ext cx="2576870" cy="1260056"/>
                    </a:xfrm>
                    <a:prstGeom prst="rect">
                      <a:avLst/>
                    </a:prstGeom>
                  </pic:spPr>
                </pic:pic>
              </a:graphicData>
            </a:graphic>
          </wp:inline>
        </w:drawing>
      </w:r>
    </w:p>
    <w:p w14:paraId="0B4039A7" w14:textId="2DAB755A" w:rsidR="004700F1" w:rsidRDefault="004700F1" w:rsidP="001879BA">
      <w:pPr>
        <w:pStyle w:val="TableCaption"/>
      </w:pPr>
      <w:bookmarkStart w:id="975" w:name="_Toc74052488"/>
      <w:bookmarkStart w:id="976" w:name="_Toc90643874"/>
      <w:bookmarkStart w:id="977" w:name="_Toc23016386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18</w:t>
      </w:r>
      <w:r w:rsidR="00764635">
        <w:rPr>
          <w:noProof/>
        </w:rPr>
        <w:fldChar w:fldCharType="end"/>
      </w:r>
      <w:r>
        <w:t xml:space="preserve">: </w:t>
      </w:r>
      <w:r w:rsidR="001C3209">
        <w:t>C</w:t>
      </w:r>
      <w:r>
        <w:t xml:space="preserve">losing </w:t>
      </w:r>
      <w:r w:rsidR="001C3209">
        <w:t>C</w:t>
      </w:r>
      <w:r>
        <w:t>osts</w:t>
      </w:r>
      <w:r w:rsidR="001C3209">
        <w:t xml:space="preserve"> Transaction</w:t>
      </w:r>
      <w:bookmarkEnd w:id="975"/>
      <w:bookmarkEnd w:id="976"/>
      <w:bookmarkEnd w:id="977"/>
    </w:p>
    <w:p w14:paraId="128DE5B5" w14:textId="3F149D96" w:rsidR="006C7316" w:rsidRDefault="002A4C74" w:rsidP="001879BA">
      <w:pPr>
        <w:pStyle w:val="BodyText"/>
      </w:pPr>
      <w:r>
        <w:t xml:space="preserve">The </w:t>
      </w:r>
      <w:r w:rsidR="0014490D">
        <w:t>table below</w:t>
      </w:r>
      <w:r>
        <w:t xml:space="preserve"> lists all the Closing Costs transactions that can be manually created using the New Loan Transactions window</w:t>
      </w:r>
      <w:r w:rsidRPr="006C7316">
        <w:t xml:space="preserve">. </w:t>
      </w:r>
    </w:p>
    <w:tbl>
      <w:tblPr>
        <w:tblStyle w:val="TableGrid"/>
        <w:tblW w:w="9576" w:type="dxa"/>
        <w:tblLook w:val="04A0" w:firstRow="1" w:lastRow="0" w:firstColumn="1" w:lastColumn="0" w:noHBand="0" w:noVBand="1"/>
      </w:tblPr>
      <w:tblGrid>
        <w:gridCol w:w="1818"/>
        <w:gridCol w:w="2160"/>
        <w:gridCol w:w="5598"/>
      </w:tblGrid>
      <w:tr w:rsidR="002A4C74" w:rsidRPr="000F2709" w14:paraId="10F96B21" w14:textId="77777777" w:rsidTr="006A03BC">
        <w:trPr>
          <w:tblHeader/>
        </w:trPr>
        <w:tc>
          <w:tcPr>
            <w:tcW w:w="1818" w:type="dxa"/>
            <w:shd w:val="clear" w:color="auto" w:fill="B8CCE4" w:themeFill="accent1" w:themeFillTint="66"/>
          </w:tcPr>
          <w:p w14:paraId="11E378CD" w14:textId="4B5BEE7F" w:rsidR="002A4C74" w:rsidRPr="000F2709" w:rsidRDefault="002A4C74" w:rsidP="000E443B">
            <w:pPr>
              <w:pStyle w:val="Tableheader"/>
            </w:pPr>
            <w:r w:rsidRPr="000F2709">
              <w:t>Category</w:t>
            </w:r>
          </w:p>
        </w:tc>
        <w:tc>
          <w:tcPr>
            <w:tcW w:w="2160" w:type="dxa"/>
            <w:shd w:val="clear" w:color="auto" w:fill="B8CCE4" w:themeFill="accent1" w:themeFillTint="66"/>
          </w:tcPr>
          <w:p w14:paraId="0ECF5A54" w14:textId="41591766" w:rsidR="002A4C74" w:rsidRPr="000F2709" w:rsidRDefault="002A4C74" w:rsidP="000E443B">
            <w:pPr>
              <w:pStyle w:val="Tableheader"/>
            </w:pPr>
            <w:r w:rsidRPr="000F2709">
              <w:t>Transaction</w:t>
            </w:r>
          </w:p>
        </w:tc>
        <w:tc>
          <w:tcPr>
            <w:tcW w:w="5598" w:type="dxa"/>
            <w:shd w:val="clear" w:color="auto" w:fill="B8CCE4" w:themeFill="accent1" w:themeFillTint="66"/>
          </w:tcPr>
          <w:p w14:paraId="43C8FF5D" w14:textId="77777777" w:rsidR="002A4C74" w:rsidRPr="000F2709" w:rsidRDefault="002A4C74" w:rsidP="000E443B">
            <w:pPr>
              <w:pStyle w:val="Tableheader"/>
            </w:pPr>
            <w:r w:rsidRPr="000F2709">
              <w:t xml:space="preserve"> Description</w:t>
            </w:r>
          </w:p>
        </w:tc>
      </w:tr>
      <w:tr w:rsidR="002A4C74" w:rsidRPr="000F2709" w14:paraId="4DD316AB" w14:textId="77777777" w:rsidTr="000F2709">
        <w:tc>
          <w:tcPr>
            <w:tcW w:w="1818" w:type="dxa"/>
            <w:vMerge w:val="restart"/>
            <w:vAlign w:val="center"/>
          </w:tcPr>
          <w:p w14:paraId="718B561B" w14:textId="27CDF139" w:rsidR="002A4C74" w:rsidRPr="000F2709" w:rsidRDefault="002A4C74" w:rsidP="00BF014F">
            <w:pPr>
              <w:pStyle w:val="TableColumnSubheading"/>
            </w:pPr>
            <w:r w:rsidRPr="000F2709">
              <w:t xml:space="preserve">HUD </w:t>
            </w:r>
            <w:r w:rsidR="00274A40">
              <w:t>–</w:t>
            </w:r>
            <w:r w:rsidR="0017620B" w:rsidRPr="000F2709">
              <w:t xml:space="preserve"> </w:t>
            </w:r>
            <w:r w:rsidRPr="000F2709">
              <w:t>1 Closing Costs – Due from Borrower -</w:t>
            </w:r>
            <w:r w:rsidR="00107372">
              <w:fldChar w:fldCharType="begin"/>
            </w:r>
            <w:r w:rsidR="00107372">
              <w:instrText xml:space="preserve"> XE </w:instrText>
            </w:r>
            <w:r w:rsidR="00274A40">
              <w:instrText>“</w:instrText>
            </w:r>
            <w:r w:rsidR="00107372" w:rsidRPr="00962C12">
              <w:instrText xml:space="preserve">HUD </w:instrText>
            </w:r>
            <w:r w:rsidR="00274A40">
              <w:instrText>–</w:instrText>
            </w:r>
            <w:r w:rsidR="00107372" w:rsidRPr="00962C12">
              <w:instrText xml:space="preserve"> 1 Closing Costs – Due from Borrower</w:instrText>
            </w:r>
            <w:r w:rsidR="00274A40">
              <w:instrText>”</w:instrText>
            </w:r>
            <w:r w:rsidR="00107372">
              <w:instrText xml:space="preserve"> </w:instrText>
            </w:r>
            <w:r w:rsidR="00107372">
              <w:fldChar w:fldCharType="end"/>
            </w:r>
            <w:r w:rsidRPr="000F2709">
              <w:t xml:space="preserve"> </w:t>
            </w:r>
          </w:p>
        </w:tc>
        <w:tc>
          <w:tcPr>
            <w:tcW w:w="2160" w:type="dxa"/>
          </w:tcPr>
          <w:p w14:paraId="4B8F8A62" w14:textId="2CA5F3FD" w:rsidR="002A4C74" w:rsidRPr="000F2709" w:rsidRDefault="002A4C74" w:rsidP="00B34BB0">
            <w:pPr>
              <w:pStyle w:val="TableColumnSubheading"/>
            </w:pPr>
            <w:r w:rsidRPr="000F2709">
              <w:t xml:space="preserve">Closing </w:t>
            </w:r>
            <w:r w:rsidR="00274A40">
              <w:t>–</w:t>
            </w:r>
            <w:r w:rsidRPr="000F2709">
              <w:t xml:space="preserve"> S406 </w:t>
            </w:r>
            <w:r w:rsidR="00274A40">
              <w:t>–</w:t>
            </w:r>
            <w:r w:rsidRPr="000F2709">
              <w:t xml:space="preserve"> Taxes</w:t>
            </w:r>
          </w:p>
        </w:tc>
        <w:tc>
          <w:tcPr>
            <w:tcW w:w="5598" w:type="dxa"/>
          </w:tcPr>
          <w:p w14:paraId="5CBCB0AF" w14:textId="4C5BC4FC" w:rsidR="002A4C74" w:rsidRPr="000F2709" w:rsidRDefault="002A4C74" w:rsidP="00F874DE">
            <w:pPr>
              <w:pStyle w:val="TableText"/>
              <w:jc w:val="both"/>
            </w:pPr>
            <w:r w:rsidRPr="000F2709">
              <w:t>Initiated by the servicer to report the tax amounts due from buyer as part of HUD-1 closing costs. This transaction applies to ALL pay plan types.</w:t>
            </w:r>
          </w:p>
        </w:tc>
      </w:tr>
      <w:tr w:rsidR="002A4C74" w:rsidRPr="000F2709" w14:paraId="4DF1A0C8" w14:textId="77777777" w:rsidTr="000F2709">
        <w:tc>
          <w:tcPr>
            <w:tcW w:w="1818" w:type="dxa"/>
            <w:vMerge/>
          </w:tcPr>
          <w:p w14:paraId="271C0491" w14:textId="77777777" w:rsidR="002A4C74" w:rsidRPr="000F2709" w:rsidRDefault="002A4C74" w:rsidP="00B34BB0">
            <w:pPr>
              <w:pStyle w:val="TableColumnSubheading"/>
            </w:pPr>
          </w:p>
        </w:tc>
        <w:tc>
          <w:tcPr>
            <w:tcW w:w="2160" w:type="dxa"/>
          </w:tcPr>
          <w:p w14:paraId="361989F2" w14:textId="6478E258" w:rsidR="002A4C74" w:rsidRPr="000F2709" w:rsidRDefault="002A4C74" w:rsidP="00B34BB0">
            <w:pPr>
              <w:pStyle w:val="TableColumnSubheading"/>
            </w:pPr>
            <w:r w:rsidRPr="000F2709">
              <w:t xml:space="preserve">Closing </w:t>
            </w:r>
            <w:r w:rsidR="00274A40">
              <w:t>–</w:t>
            </w:r>
            <w:r w:rsidRPr="000F2709">
              <w:t xml:space="preserve"> S406 </w:t>
            </w:r>
            <w:r w:rsidR="00274A40">
              <w:t>–</w:t>
            </w:r>
            <w:r w:rsidRPr="000F2709">
              <w:t xml:space="preserve"> Water Rates</w:t>
            </w:r>
          </w:p>
        </w:tc>
        <w:tc>
          <w:tcPr>
            <w:tcW w:w="5598" w:type="dxa"/>
          </w:tcPr>
          <w:p w14:paraId="0CCDCB01" w14:textId="6DF56700" w:rsidR="002A4C74" w:rsidRPr="000F2709" w:rsidRDefault="002A4C74" w:rsidP="00F874DE">
            <w:pPr>
              <w:pStyle w:val="TableText"/>
              <w:jc w:val="both"/>
            </w:pPr>
            <w:r w:rsidRPr="000F2709">
              <w:t>Initiated by the servicer to report the water rates due from buyer as part of HUD-1 closing costs. This transaction applies to ALL pay plan types.</w:t>
            </w:r>
          </w:p>
        </w:tc>
      </w:tr>
      <w:tr w:rsidR="002A4C74" w:rsidRPr="000F2709" w14:paraId="061B654C" w14:textId="77777777" w:rsidTr="000F2709">
        <w:tc>
          <w:tcPr>
            <w:tcW w:w="1818" w:type="dxa"/>
            <w:vMerge/>
          </w:tcPr>
          <w:p w14:paraId="73CA591A" w14:textId="77777777" w:rsidR="002A4C74" w:rsidRPr="000F2709" w:rsidRDefault="002A4C74" w:rsidP="00B34BB0">
            <w:pPr>
              <w:pStyle w:val="TableColumnSubheading"/>
            </w:pPr>
          </w:p>
        </w:tc>
        <w:tc>
          <w:tcPr>
            <w:tcW w:w="2160" w:type="dxa"/>
          </w:tcPr>
          <w:p w14:paraId="49B1F412" w14:textId="130AB33C" w:rsidR="002A4C74" w:rsidRPr="000F2709" w:rsidRDefault="002A4C74" w:rsidP="00B34BB0">
            <w:pPr>
              <w:pStyle w:val="TableColumnSubheading"/>
            </w:pPr>
            <w:r w:rsidRPr="000F2709">
              <w:t xml:space="preserve">Closing </w:t>
            </w:r>
            <w:r w:rsidR="00274A40">
              <w:t>–</w:t>
            </w:r>
            <w:r w:rsidRPr="000F2709">
              <w:t xml:space="preserve"> S406 </w:t>
            </w:r>
            <w:r w:rsidR="00274A40">
              <w:t>–</w:t>
            </w:r>
            <w:r w:rsidRPr="000F2709">
              <w:t xml:space="preserve"> Special Assessments</w:t>
            </w:r>
          </w:p>
        </w:tc>
        <w:tc>
          <w:tcPr>
            <w:tcW w:w="5598" w:type="dxa"/>
          </w:tcPr>
          <w:p w14:paraId="4AED2118" w14:textId="342B2DD1" w:rsidR="002A4C74" w:rsidRPr="000F2709" w:rsidRDefault="002A4C74" w:rsidP="00F874DE">
            <w:pPr>
              <w:pStyle w:val="TableText"/>
              <w:jc w:val="both"/>
            </w:pPr>
            <w:r w:rsidRPr="000F2709">
              <w:t>Initiated by the servicer to report the special assessments lien amounts due from buyer as part of HUD-1 closing costs. This transaction applies to ALL pay plan types.</w:t>
            </w:r>
          </w:p>
        </w:tc>
      </w:tr>
      <w:tr w:rsidR="002A4C74" w:rsidRPr="000F2709" w14:paraId="46E4359D" w14:textId="77777777" w:rsidTr="000F2709">
        <w:tc>
          <w:tcPr>
            <w:tcW w:w="1818" w:type="dxa"/>
            <w:vMerge/>
          </w:tcPr>
          <w:p w14:paraId="2748FF24" w14:textId="77777777" w:rsidR="002A4C74" w:rsidRPr="000F2709" w:rsidRDefault="002A4C74" w:rsidP="00B34BB0">
            <w:pPr>
              <w:pStyle w:val="TableColumnSubheading"/>
            </w:pPr>
          </w:p>
        </w:tc>
        <w:tc>
          <w:tcPr>
            <w:tcW w:w="2160" w:type="dxa"/>
          </w:tcPr>
          <w:p w14:paraId="6409C456" w14:textId="119FE777" w:rsidR="002A4C74" w:rsidRPr="000F2709" w:rsidRDefault="002A4C74" w:rsidP="00B34BB0">
            <w:pPr>
              <w:pStyle w:val="TableColumnSubheading"/>
            </w:pPr>
            <w:r w:rsidRPr="000F2709">
              <w:t xml:space="preserve">Closing </w:t>
            </w:r>
            <w:r w:rsidR="00274A40">
              <w:t>–</w:t>
            </w:r>
            <w:r w:rsidRPr="000F2709">
              <w:t xml:space="preserve"> S406 – Other</w:t>
            </w:r>
          </w:p>
        </w:tc>
        <w:tc>
          <w:tcPr>
            <w:tcW w:w="5598" w:type="dxa"/>
          </w:tcPr>
          <w:p w14:paraId="65BE0C21" w14:textId="23DF7B5A" w:rsidR="002A4C74" w:rsidRPr="000F2709" w:rsidRDefault="002A4C74" w:rsidP="00F874DE">
            <w:pPr>
              <w:pStyle w:val="TableText"/>
              <w:jc w:val="both"/>
            </w:pPr>
            <w:r w:rsidRPr="000F2709">
              <w:t>Initiated by the servicer to itemize other amounts due from buyer as part of HUD-1 closing costs. This transaction applies to ALL pay plan types.</w:t>
            </w:r>
          </w:p>
        </w:tc>
      </w:tr>
      <w:tr w:rsidR="002A4C74" w:rsidRPr="000F2709" w14:paraId="1B560EB9" w14:textId="77777777" w:rsidTr="000F2709">
        <w:tc>
          <w:tcPr>
            <w:tcW w:w="1818" w:type="dxa"/>
            <w:vMerge w:val="restart"/>
            <w:vAlign w:val="center"/>
          </w:tcPr>
          <w:p w14:paraId="3668753A" w14:textId="4B824EE4" w:rsidR="002A4C74" w:rsidRPr="000F2709" w:rsidRDefault="002A4C74" w:rsidP="00B34BB0">
            <w:pPr>
              <w:pStyle w:val="TableColumnSubheading"/>
            </w:pPr>
            <w:r w:rsidRPr="000F2709">
              <w:t xml:space="preserve">HUD – 1 Closing Costs </w:t>
            </w:r>
            <w:r w:rsidR="00274A40">
              <w:t>–</w:t>
            </w:r>
            <w:r w:rsidRPr="000F2709">
              <w:t xml:space="preserve"> Owed to Borrower</w:t>
            </w:r>
            <w:r w:rsidR="00107372">
              <w:fldChar w:fldCharType="begin"/>
            </w:r>
            <w:r w:rsidR="00107372">
              <w:instrText xml:space="preserve"> XE </w:instrText>
            </w:r>
            <w:r w:rsidR="00274A40">
              <w:instrText>“</w:instrText>
            </w:r>
            <w:r w:rsidR="00107372" w:rsidRPr="006640BC">
              <w:instrText xml:space="preserve">HUD – 1 Closing Costs </w:instrText>
            </w:r>
            <w:r w:rsidR="00274A40">
              <w:instrText>–</w:instrText>
            </w:r>
            <w:r w:rsidR="00107372" w:rsidRPr="006640BC">
              <w:instrText xml:space="preserve"> Owed to Borrower</w:instrText>
            </w:r>
            <w:r w:rsidR="00274A40">
              <w:instrText>”</w:instrText>
            </w:r>
            <w:r w:rsidR="00107372">
              <w:instrText xml:space="preserve"> </w:instrText>
            </w:r>
            <w:r w:rsidR="00107372">
              <w:fldChar w:fldCharType="end"/>
            </w:r>
          </w:p>
        </w:tc>
        <w:tc>
          <w:tcPr>
            <w:tcW w:w="2160" w:type="dxa"/>
          </w:tcPr>
          <w:p w14:paraId="60660CA8" w14:textId="61195CFD" w:rsidR="002A4C74" w:rsidRPr="000F2709" w:rsidRDefault="002A4C74" w:rsidP="00B34BB0">
            <w:pPr>
              <w:pStyle w:val="TableColumnSubheading"/>
            </w:pPr>
            <w:r w:rsidRPr="000F2709">
              <w:t xml:space="preserve">Closing </w:t>
            </w:r>
            <w:r w:rsidR="00274A40">
              <w:t>–</w:t>
            </w:r>
            <w:r w:rsidRPr="000F2709">
              <w:t xml:space="preserve"> S407 – Taxes</w:t>
            </w:r>
          </w:p>
        </w:tc>
        <w:tc>
          <w:tcPr>
            <w:tcW w:w="5598" w:type="dxa"/>
          </w:tcPr>
          <w:p w14:paraId="46007A06" w14:textId="1805412A" w:rsidR="002A4C74" w:rsidRPr="000F2709" w:rsidRDefault="002A4C74" w:rsidP="00F874DE">
            <w:pPr>
              <w:pStyle w:val="TableText"/>
              <w:jc w:val="both"/>
            </w:pPr>
            <w:r w:rsidRPr="000F2709">
              <w:t>Initiated by the servicer to report the tax amounts owed to buyer as part of HUD-1 closing costs. This transaction applies to ALL pay plan types.</w:t>
            </w:r>
          </w:p>
        </w:tc>
      </w:tr>
      <w:tr w:rsidR="002A4C74" w:rsidRPr="000F2709" w14:paraId="105D7A47" w14:textId="77777777" w:rsidTr="000F2709">
        <w:tc>
          <w:tcPr>
            <w:tcW w:w="1818" w:type="dxa"/>
            <w:vMerge/>
          </w:tcPr>
          <w:p w14:paraId="2A54038C" w14:textId="77777777" w:rsidR="002A4C74" w:rsidRPr="000F2709" w:rsidRDefault="002A4C74" w:rsidP="00B34BB0">
            <w:pPr>
              <w:pStyle w:val="TableColumnSubheading"/>
            </w:pPr>
          </w:p>
        </w:tc>
        <w:tc>
          <w:tcPr>
            <w:tcW w:w="2160" w:type="dxa"/>
          </w:tcPr>
          <w:p w14:paraId="7418CFBF" w14:textId="112FE5B4" w:rsidR="002A4C74" w:rsidRPr="000F2709" w:rsidRDefault="002A4C74" w:rsidP="00B34BB0">
            <w:pPr>
              <w:pStyle w:val="TableColumnSubheading"/>
            </w:pPr>
            <w:r w:rsidRPr="000F2709">
              <w:t xml:space="preserve">Closing </w:t>
            </w:r>
            <w:r w:rsidR="00274A40">
              <w:t>–</w:t>
            </w:r>
            <w:r w:rsidRPr="000F2709">
              <w:t xml:space="preserve"> S407 </w:t>
            </w:r>
            <w:r w:rsidR="00274A40">
              <w:t>–</w:t>
            </w:r>
            <w:r w:rsidRPr="000F2709">
              <w:t xml:space="preserve"> Water Rates</w:t>
            </w:r>
          </w:p>
        </w:tc>
        <w:tc>
          <w:tcPr>
            <w:tcW w:w="5598" w:type="dxa"/>
          </w:tcPr>
          <w:p w14:paraId="76E6D3EF" w14:textId="7F02CB6A" w:rsidR="002A4C74" w:rsidRPr="000F2709" w:rsidRDefault="002A4C74" w:rsidP="00F874DE">
            <w:pPr>
              <w:pStyle w:val="TableText"/>
              <w:jc w:val="both"/>
            </w:pPr>
            <w:r w:rsidRPr="000F2709">
              <w:t>Initiated by the servicer to report the water rates owed to buyer as part of HUD-1 closing costs. This transaction applies to ALL pay plan types.</w:t>
            </w:r>
          </w:p>
        </w:tc>
      </w:tr>
      <w:tr w:rsidR="002A4C74" w:rsidRPr="000F2709" w14:paraId="731032D3" w14:textId="77777777" w:rsidTr="000F2709">
        <w:tc>
          <w:tcPr>
            <w:tcW w:w="1818" w:type="dxa"/>
            <w:vMerge/>
          </w:tcPr>
          <w:p w14:paraId="0E73AAB0" w14:textId="77777777" w:rsidR="002A4C74" w:rsidRPr="000F2709" w:rsidRDefault="002A4C74" w:rsidP="00B34BB0">
            <w:pPr>
              <w:pStyle w:val="TableColumnSubheading"/>
            </w:pPr>
          </w:p>
        </w:tc>
        <w:tc>
          <w:tcPr>
            <w:tcW w:w="2160" w:type="dxa"/>
          </w:tcPr>
          <w:p w14:paraId="0667E60D" w14:textId="5B8E410C" w:rsidR="002A4C74" w:rsidRPr="000F2709" w:rsidRDefault="002A4C74" w:rsidP="00B34BB0">
            <w:pPr>
              <w:pStyle w:val="TableColumnSubheading"/>
            </w:pPr>
            <w:r w:rsidRPr="000F2709">
              <w:t xml:space="preserve">Closing </w:t>
            </w:r>
            <w:r w:rsidR="00274A40">
              <w:t>–</w:t>
            </w:r>
            <w:r w:rsidRPr="000F2709">
              <w:t xml:space="preserve"> S407 </w:t>
            </w:r>
            <w:r w:rsidR="00274A40">
              <w:t>–</w:t>
            </w:r>
            <w:r w:rsidRPr="000F2709">
              <w:t xml:space="preserve"> Special Assessments</w:t>
            </w:r>
          </w:p>
        </w:tc>
        <w:tc>
          <w:tcPr>
            <w:tcW w:w="5598" w:type="dxa"/>
          </w:tcPr>
          <w:p w14:paraId="5AF13878" w14:textId="7A87E8C7" w:rsidR="002A4C74" w:rsidRPr="000F2709" w:rsidRDefault="002A4C74" w:rsidP="00F874DE">
            <w:pPr>
              <w:pStyle w:val="TableText"/>
              <w:jc w:val="both"/>
            </w:pPr>
            <w:r w:rsidRPr="000F2709">
              <w:t>Initiated by the servicer to report the special assessments lien amount owed to buyer as part of HUD-1 closing costs. This transaction applies to ALL pay plan types.</w:t>
            </w:r>
          </w:p>
        </w:tc>
      </w:tr>
      <w:tr w:rsidR="002A4C74" w:rsidRPr="000F2709" w14:paraId="73FE50C9" w14:textId="77777777" w:rsidTr="000F2709">
        <w:tc>
          <w:tcPr>
            <w:tcW w:w="1818" w:type="dxa"/>
            <w:vMerge/>
          </w:tcPr>
          <w:p w14:paraId="19FA75AC" w14:textId="77777777" w:rsidR="002A4C74" w:rsidRPr="000F2709" w:rsidRDefault="002A4C74" w:rsidP="00B34BB0">
            <w:pPr>
              <w:pStyle w:val="TableColumnSubheading"/>
            </w:pPr>
          </w:p>
        </w:tc>
        <w:tc>
          <w:tcPr>
            <w:tcW w:w="2160" w:type="dxa"/>
          </w:tcPr>
          <w:p w14:paraId="3880FA70" w14:textId="7B6249F0" w:rsidR="002A4C74" w:rsidRPr="000F2709" w:rsidRDefault="002A4C74" w:rsidP="00B34BB0">
            <w:pPr>
              <w:pStyle w:val="TableColumnSubheading"/>
            </w:pPr>
            <w:r w:rsidRPr="000F2709">
              <w:t xml:space="preserve">Closing </w:t>
            </w:r>
            <w:r w:rsidR="00274A40">
              <w:t>–</w:t>
            </w:r>
            <w:r w:rsidRPr="000F2709">
              <w:t xml:space="preserve"> S407 – Other </w:t>
            </w:r>
            <w:r w:rsidR="00D524B5" w:rsidRPr="000F2709">
              <w:t>for</w:t>
            </w:r>
            <w:r w:rsidRPr="000F2709">
              <w:t xml:space="preserve"> Endorsed Loans</w:t>
            </w:r>
          </w:p>
        </w:tc>
        <w:tc>
          <w:tcPr>
            <w:tcW w:w="5598" w:type="dxa"/>
          </w:tcPr>
          <w:p w14:paraId="471461F2" w14:textId="7630BED1" w:rsidR="002A4C74" w:rsidRPr="000F2709" w:rsidRDefault="002A4C74" w:rsidP="00F874DE">
            <w:pPr>
              <w:pStyle w:val="TableText"/>
              <w:jc w:val="both"/>
            </w:pPr>
            <w:r w:rsidRPr="000F2709">
              <w:t xml:space="preserve"> Initiated by the servicer to itemize other amounts owed to buyer as part of HUD-1 closing costs. This transaction applies to ALL pay plan types.</w:t>
            </w:r>
          </w:p>
        </w:tc>
      </w:tr>
      <w:tr w:rsidR="002A4C74" w:rsidRPr="000F2709" w14:paraId="7534519C" w14:textId="77777777" w:rsidTr="000F2709">
        <w:tc>
          <w:tcPr>
            <w:tcW w:w="1818" w:type="dxa"/>
            <w:vMerge w:val="restart"/>
            <w:vAlign w:val="center"/>
          </w:tcPr>
          <w:p w14:paraId="76D972F2" w14:textId="2211C03D" w:rsidR="002A4C74" w:rsidRPr="000F2709" w:rsidRDefault="002A4C74" w:rsidP="00B34BB0">
            <w:pPr>
              <w:pStyle w:val="TableColumnSubheading"/>
            </w:pPr>
            <w:r w:rsidRPr="000F2709">
              <w:t xml:space="preserve">HUD – 1 Closing Costs </w:t>
            </w:r>
            <w:r w:rsidR="00274A40">
              <w:t>–</w:t>
            </w:r>
            <w:r w:rsidRPr="000F2709">
              <w:t xml:space="preserve"> Additional</w:t>
            </w:r>
            <w:r w:rsidR="00107372">
              <w:fldChar w:fldCharType="begin"/>
            </w:r>
            <w:r w:rsidR="00107372">
              <w:instrText xml:space="preserve"> XE </w:instrText>
            </w:r>
            <w:r w:rsidR="00274A40">
              <w:instrText>“</w:instrText>
            </w:r>
            <w:r w:rsidR="00107372" w:rsidRPr="00EC1CFC">
              <w:instrText xml:space="preserve">HUD – 1 Closing Costs </w:instrText>
            </w:r>
            <w:r w:rsidR="00274A40">
              <w:instrText>–</w:instrText>
            </w:r>
            <w:r w:rsidR="00107372" w:rsidRPr="00EC1CFC">
              <w:instrText xml:space="preserve"> Additional</w:instrText>
            </w:r>
            <w:r w:rsidR="00274A40">
              <w:instrText>”</w:instrText>
            </w:r>
            <w:r w:rsidR="00107372">
              <w:instrText xml:space="preserve"> </w:instrText>
            </w:r>
            <w:r w:rsidR="00107372">
              <w:fldChar w:fldCharType="end"/>
            </w:r>
          </w:p>
        </w:tc>
        <w:tc>
          <w:tcPr>
            <w:tcW w:w="2160" w:type="dxa"/>
          </w:tcPr>
          <w:p w14:paraId="0F1BAD38" w14:textId="4E79AE2D"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Discount Points</w:t>
            </w:r>
          </w:p>
        </w:tc>
        <w:tc>
          <w:tcPr>
            <w:tcW w:w="5598" w:type="dxa"/>
          </w:tcPr>
          <w:p w14:paraId="33D10833" w14:textId="39AF9987"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discount points line item. This transaction applies to ALL pay plan types.</w:t>
            </w:r>
          </w:p>
        </w:tc>
      </w:tr>
      <w:tr w:rsidR="002A4C74" w:rsidRPr="000F2709" w14:paraId="7A30E3E4" w14:textId="77777777" w:rsidTr="000F2709">
        <w:tc>
          <w:tcPr>
            <w:tcW w:w="1818" w:type="dxa"/>
            <w:vMerge/>
          </w:tcPr>
          <w:p w14:paraId="724BF410" w14:textId="77777777" w:rsidR="002A4C74" w:rsidRPr="000F2709" w:rsidRDefault="002A4C74" w:rsidP="00B34BB0">
            <w:pPr>
              <w:pStyle w:val="TableColumnSubheading"/>
            </w:pPr>
          </w:p>
        </w:tc>
        <w:tc>
          <w:tcPr>
            <w:tcW w:w="2160" w:type="dxa"/>
          </w:tcPr>
          <w:p w14:paraId="66DEF6E8" w14:textId="1CEA6E52"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Sales Commission</w:t>
            </w:r>
          </w:p>
        </w:tc>
        <w:tc>
          <w:tcPr>
            <w:tcW w:w="5598" w:type="dxa"/>
          </w:tcPr>
          <w:p w14:paraId="12B30E1B" w14:textId="20A1AD55"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sales commission line item. This transaction applies to ALL pay plan types.</w:t>
            </w:r>
          </w:p>
        </w:tc>
      </w:tr>
      <w:tr w:rsidR="002A4C74" w:rsidRPr="000F2709" w14:paraId="3C9A2E4F" w14:textId="77777777" w:rsidTr="000F2709">
        <w:tc>
          <w:tcPr>
            <w:tcW w:w="1818" w:type="dxa"/>
            <w:vMerge/>
          </w:tcPr>
          <w:p w14:paraId="286D4524" w14:textId="77777777" w:rsidR="002A4C74" w:rsidRPr="000F2709" w:rsidRDefault="002A4C74" w:rsidP="00B34BB0">
            <w:pPr>
              <w:pStyle w:val="TableColumnSubheading"/>
            </w:pPr>
          </w:p>
        </w:tc>
        <w:tc>
          <w:tcPr>
            <w:tcW w:w="2160" w:type="dxa"/>
          </w:tcPr>
          <w:p w14:paraId="03024C8D" w14:textId="057A614A"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Recording Fees</w:t>
            </w:r>
          </w:p>
        </w:tc>
        <w:tc>
          <w:tcPr>
            <w:tcW w:w="5598" w:type="dxa"/>
          </w:tcPr>
          <w:p w14:paraId="0A3F61DE" w14:textId="75834ED2"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recording fees line item. This transaction applies to ALL pay plan types.</w:t>
            </w:r>
          </w:p>
        </w:tc>
      </w:tr>
      <w:tr w:rsidR="002A4C74" w:rsidRPr="000F2709" w14:paraId="2E497D75" w14:textId="77777777" w:rsidTr="000F2709">
        <w:tc>
          <w:tcPr>
            <w:tcW w:w="1818" w:type="dxa"/>
            <w:vMerge/>
          </w:tcPr>
          <w:p w14:paraId="792D52C2" w14:textId="77777777" w:rsidR="002A4C74" w:rsidRPr="000F2709" w:rsidRDefault="002A4C74" w:rsidP="00B34BB0">
            <w:pPr>
              <w:pStyle w:val="TableColumnSubheading"/>
            </w:pPr>
          </w:p>
        </w:tc>
        <w:tc>
          <w:tcPr>
            <w:tcW w:w="2160" w:type="dxa"/>
          </w:tcPr>
          <w:p w14:paraId="5ACCE0B9" w14:textId="7EA23AC8"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Service Charges</w:t>
            </w:r>
          </w:p>
        </w:tc>
        <w:tc>
          <w:tcPr>
            <w:tcW w:w="5598" w:type="dxa"/>
          </w:tcPr>
          <w:p w14:paraId="00D609FA" w14:textId="4973D04A"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service charges line item. This transaction applies to ALL pay plan types.</w:t>
            </w:r>
          </w:p>
        </w:tc>
      </w:tr>
      <w:tr w:rsidR="002A4C74" w:rsidRPr="000F2709" w14:paraId="71E21F8F" w14:textId="77777777" w:rsidTr="000F2709">
        <w:tc>
          <w:tcPr>
            <w:tcW w:w="1818" w:type="dxa"/>
            <w:vMerge/>
          </w:tcPr>
          <w:p w14:paraId="2985CEC5" w14:textId="77777777" w:rsidR="002A4C74" w:rsidRPr="000F2709" w:rsidRDefault="002A4C74" w:rsidP="00B34BB0">
            <w:pPr>
              <w:pStyle w:val="TableColumnSubheading"/>
            </w:pPr>
          </w:p>
        </w:tc>
        <w:tc>
          <w:tcPr>
            <w:tcW w:w="2160" w:type="dxa"/>
          </w:tcPr>
          <w:p w14:paraId="0D5A15DD" w14:textId="0ED080B1"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Termite Report</w:t>
            </w:r>
          </w:p>
        </w:tc>
        <w:tc>
          <w:tcPr>
            <w:tcW w:w="5598" w:type="dxa"/>
          </w:tcPr>
          <w:p w14:paraId="54057EE6" w14:textId="7B0A866A"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termite inspection fee line item. This transaction applies to ALL pay plan types.</w:t>
            </w:r>
          </w:p>
        </w:tc>
      </w:tr>
      <w:tr w:rsidR="002A4C74" w:rsidRPr="000F2709" w14:paraId="14472738" w14:textId="77777777" w:rsidTr="000F2709">
        <w:tc>
          <w:tcPr>
            <w:tcW w:w="1818" w:type="dxa"/>
            <w:vMerge/>
          </w:tcPr>
          <w:p w14:paraId="69352844" w14:textId="77777777" w:rsidR="002A4C74" w:rsidRPr="000F2709" w:rsidRDefault="002A4C74" w:rsidP="00B34BB0">
            <w:pPr>
              <w:pStyle w:val="TableColumnSubheading"/>
            </w:pPr>
          </w:p>
        </w:tc>
        <w:tc>
          <w:tcPr>
            <w:tcW w:w="2160" w:type="dxa"/>
          </w:tcPr>
          <w:p w14:paraId="37569684" w14:textId="598B0AAE" w:rsidR="002A4C74" w:rsidRPr="000F2709" w:rsidRDefault="002A4C74" w:rsidP="00B34BB0">
            <w:pPr>
              <w:pStyle w:val="TableColumnSubheading"/>
            </w:pPr>
            <w:r w:rsidRPr="000F2709">
              <w:t xml:space="preserve">Closing </w:t>
            </w:r>
            <w:r w:rsidR="00274A40">
              <w:t>–</w:t>
            </w:r>
            <w:r w:rsidRPr="000F2709">
              <w:t xml:space="preserve"> S408 </w:t>
            </w:r>
            <w:r w:rsidR="00274A40">
              <w:t>–</w:t>
            </w:r>
            <w:r w:rsidRPr="000F2709">
              <w:t xml:space="preserve"> Title Insurance</w:t>
            </w:r>
          </w:p>
        </w:tc>
        <w:tc>
          <w:tcPr>
            <w:tcW w:w="5598" w:type="dxa"/>
          </w:tcPr>
          <w:p w14:paraId="0FD90951" w14:textId="5DD3810C"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title insurance line item. This transaction applies to ALL pay plan types.</w:t>
            </w:r>
          </w:p>
        </w:tc>
      </w:tr>
      <w:tr w:rsidR="002A4C74" w:rsidRPr="000F2709" w14:paraId="1A0B7FEC" w14:textId="77777777" w:rsidTr="000F2709">
        <w:tc>
          <w:tcPr>
            <w:tcW w:w="1818" w:type="dxa"/>
            <w:vMerge/>
          </w:tcPr>
          <w:p w14:paraId="5C3972E8" w14:textId="77777777" w:rsidR="002A4C74" w:rsidRPr="000F2709" w:rsidRDefault="002A4C74" w:rsidP="00B34BB0">
            <w:pPr>
              <w:pStyle w:val="TableColumnSubheading"/>
            </w:pPr>
          </w:p>
        </w:tc>
        <w:tc>
          <w:tcPr>
            <w:tcW w:w="2160" w:type="dxa"/>
          </w:tcPr>
          <w:p w14:paraId="22FA09B2" w14:textId="4625AA2D" w:rsidR="002A4C74" w:rsidRPr="000F2709" w:rsidRDefault="002A4C74" w:rsidP="00B34BB0">
            <w:pPr>
              <w:pStyle w:val="TableColumnSubheading"/>
            </w:pPr>
            <w:r w:rsidRPr="000F2709">
              <w:t xml:space="preserve">Closing </w:t>
            </w:r>
            <w:r w:rsidR="00274A40">
              <w:t>–</w:t>
            </w:r>
            <w:r w:rsidRPr="000F2709">
              <w:t xml:space="preserve"> S408 – Appraisal</w:t>
            </w:r>
          </w:p>
        </w:tc>
        <w:tc>
          <w:tcPr>
            <w:tcW w:w="5598" w:type="dxa"/>
          </w:tcPr>
          <w:p w14:paraId="6D52BC37" w14:textId="160AA2F9" w:rsidR="002A4C74" w:rsidRPr="000F2709" w:rsidRDefault="002A4C74" w:rsidP="00F874DE">
            <w:pPr>
              <w:pStyle w:val="TableText"/>
              <w:jc w:val="both"/>
            </w:pPr>
            <w:r w:rsidRPr="000F2709">
              <w:t xml:space="preserve">Initiated by the servicer to report the additional </w:t>
            </w:r>
            <w:r w:rsidR="008929F0">
              <w:t>HUD-1</w:t>
            </w:r>
            <w:r w:rsidRPr="000F2709">
              <w:t xml:space="preserve"> closing costs for appraisal fees line item. This transaction applies to ALL pay plan types.</w:t>
            </w:r>
          </w:p>
        </w:tc>
      </w:tr>
      <w:tr w:rsidR="002A4C74" w:rsidRPr="000F2709" w14:paraId="4A2B1417" w14:textId="77777777" w:rsidTr="000F2709">
        <w:tc>
          <w:tcPr>
            <w:tcW w:w="1818" w:type="dxa"/>
            <w:vMerge/>
          </w:tcPr>
          <w:p w14:paraId="0856677E" w14:textId="77777777" w:rsidR="002A4C74" w:rsidRPr="000F2709" w:rsidRDefault="002A4C74" w:rsidP="00B34BB0">
            <w:pPr>
              <w:pStyle w:val="TableColumnSubheading"/>
            </w:pPr>
          </w:p>
        </w:tc>
        <w:tc>
          <w:tcPr>
            <w:tcW w:w="2160" w:type="dxa"/>
          </w:tcPr>
          <w:p w14:paraId="75CCFA1A" w14:textId="2DFE4894" w:rsidR="002A4C74" w:rsidRPr="000F2709" w:rsidRDefault="002A4C74" w:rsidP="00B34BB0">
            <w:pPr>
              <w:pStyle w:val="TableColumnSubheading"/>
            </w:pPr>
            <w:r w:rsidRPr="000F2709">
              <w:t xml:space="preserve">Closing </w:t>
            </w:r>
            <w:r w:rsidR="00274A40">
              <w:t>–</w:t>
            </w:r>
            <w:r w:rsidRPr="000F2709">
              <w:t xml:space="preserve"> S408 – Other</w:t>
            </w:r>
          </w:p>
        </w:tc>
        <w:tc>
          <w:tcPr>
            <w:tcW w:w="5598" w:type="dxa"/>
          </w:tcPr>
          <w:p w14:paraId="53A3B387" w14:textId="504646B1" w:rsidR="002A4C74" w:rsidRPr="000F2709" w:rsidRDefault="002A4C74" w:rsidP="00F874DE">
            <w:pPr>
              <w:pStyle w:val="TableText"/>
              <w:jc w:val="both"/>
            </w:pPr>
            <w:r w:rsidRPr="000F2709">
              <w:t>Initiated by the servicer to itemize other additional amounts as part of HUD-1 closing costs. This transaction applies to ALL pay plan types.</w:t>
            </w:r>
          </w:p>
        </w:tc>
      </w:tr>
    </w:tbl>
    <w:p w14:paraId="3E7A2418" w14:textId="0907C976" w:rsidR="0010588C" w:rsidRDefault="0010588C" w:rsidP="001879BA">
      <w:pPr>
        <w:pStyle w:val="TableCaption"/>
      </w:pPr>
      <w:bookmarkStart w:id="978" w:name="_Toc90643775"/>
      <w:bookmarkStart w:id="979" w:name="_Toc230163756"/>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6</w:t>
      </w:r>
      <w:r w:rsidR="00764635">
        <w:rPr>
          <w:noProof/>
        </w:rPr>
        <w:fldChar w:fldCharType="end"/>
      </w:r>
      <w:r>
        <w:rPr>
          <w:noProof/>
        </w:rPr>
        <w:t xml:space="preserve">: </w:t>
      </w:r>
      <w:r w:rsidR="0017620B">
        <w:rPr>
          <w:noProof/>
        </w:rPr>
        <w:t xml:space="preserve">HUD -1 </w:t>
      </w:r>
      <w:r>
        <w:rPr>
          <w:noProof/>
        </w:rPr>
        <w:t xml:space="preserve">Closing </w:t>
      </w:r>
      <w:r w:rsidR="0017620B">
        <w:rPr>
          <w:noProof/>
        </w:rPr>
        <w:t>Costs Transactions</w:t>
      </w:r>
      <w:bookmarkEnd w:id="978"/>
      <w:bookmarkEnd w:id="979"/>
    </w:p>
    <w:p w14:paraId="386B2260" w14:textId="39BCEA21" w:rsidR="006C7316" w:rsidRPr="002A4C74" w:rsidRDefault="00466B6B" w:rsidP="00BC271F">
      <w:pPr>
        <w:pStyle w:val="Heading5"/>
      </w:pPr>
      <w:bookmarkStart w:id="980" w:name="_Toc314660681"/>
      <w:bookmarkStart w:id="981" w:name="_Toc11334618"/>
      <w:bookmarkStart w:id="982" w:name="_Toc74051835"/>
      <w:bookmarkStart w:id="983" w:name="_Toc90643220"/>
      <w:bookmarkStart w:id="984" w:name="_Toc313865079"/>
      <w:r>
        <w:t xml:space="preserve">Creating New </w:t>
      </w:r>
      <w:r w:rsidR="006C7316" w:rsidRPr="002A4C74">
        <w:t>Refunds</w:t>
      </w:r>
      <w:bookmarkEnd w:id="980"/>
      <w:bookmarkEnd w:id="981"/>
      <w:bookmarkEnd w:id="982"/>
      <w:bookmarkEnd w:id="983"/>
      <w:r w:rsidR="00BC271F">
        <w:t>/Payments</w:t>
      </w:r>
      <w:r w:rsidR="006C7316" w:rsidRPr="002A4C74">
        <w:t xml:space="preserve"> </w:t>
      </w:r>
      <w:bookmarkEnd w:id="984"/>
      <w:r w:rsidR="00BC271F">
        <w:t>Transactions</w:t>
      </w:r>
    </w:p>
    <w:p w14:paraId="59D6B77D" w14:textId="311AD65E" w:rsidR="00215BAC" w:rsidRPr="006C7316" w:rsidRDefault="006C7316" w:rsidP="001879BA">
      <w:pPr>
        <w:pStyle w:val="BodyText"/>
        <w:rPr>
          <w:rFonts w:cs="Calibri"/>
        </w:rPr>
      </w:pPr>
      <w:r w:rsidRPr="006C7316">
        <w:t xml:space="preserve">Remittance Overage disbursement can </w:t>
      </w:r>
      <w:r w:rsidR="00E059A3">
        <w:t>be performed when a l</w:t>
      </w:r>
      <w:r w:rsidRPr="006C7316">
        <w:t>oan is terminated and has an overage amount that can be refunded to the borrower.</w:t>
      </w:r>
      <w:r w:rsidRPr="006C7316">
        <w:rPr>
          <w:rFonts w:cs="Calibri"/>
        </w:rPr>
        <w:t xml:space="preserve"> A transaction is generated automatically once an overage is created. </w:t>
      </w:r>
    </w:p>
    <w:p w14:paraId="5DF56C3D" w14:textId="4D13351E" w:rsidR="006C7316" w:rsidRDefault="004D7EF7" w:rsidP="001879BA">
      <w:pPr>
        <w:pStyle w:val="BodyText"/>
      </w:pPr>
      <w:r>
        <w:t>To perform a Refund Remittance O</w:t>
      </w:r>
      <w:r w:rsidR="006C7316" w:rsidRPr="00707B57">
        <w:t xml:space="preserve">verage </w:t>
      </w:r>
      <w:r>
        <w:t>transaction</w:t>
      </w:r>
      <w:r w:rsidR="006C7316" w:rsidRPr="00707B57">
        <w:t>:</w:t>
      </w:r>
    </w:p>
    <w:p w14:paraId="12737E19" w14:textId="46C12674" w:rsidR="006A03BC" w:rsidRDefault="00E64674" w:rsidP="006C3C3F">
      <w:pPr>
        <w:pStyle w:val="OrderedList"/>
        <w:numPr>
          <w:ilvl w:val="0"/>
          <w:numId w:val="141"/>
        </w:numPr>
        <w:jc w:val="both"/>
      </w:pPr>
      <w:r w:rsidRPr="00E64674">
        <w:t xml:space="preserve">Click </w:t>
      </w:r>
      <w:r w:rsidRPr="00C114EF">
        <w:rPr>
          <w:b/>
        </w:rPr>
        <w:t>New</w:t>
      </w:r>
      <w:r w:rsidRPr="006A03BC">
        <w:t xml:space="preserve"> </w:t>
      </w:r>
      <w:r w:rsidRPr="00E64674">
        <w:t xml:space="preserve">on the </w:t>
      </w:r>
      <w:r w:rsidRPr="00C114EF">
        <w:rPr>
          <w:b/>
        </w:rPr>
        <w:t xml:space="preserve">Transactions </w:t>
      </w:r>
      <w:r w:rsidR="00274A40">
        <w:rPr>
          <w:b/>
        </w:rPr>
        <w:t>–</w:t>
      </w:r>
      <w:r w:rsidRPr="00C114EF">
        <w:rPr>
          <w:b/>
        </w:rPr>
        <w:t xml:space="preserve"> Loan</w:t>
      </w:r>
      <w:r w:rsidRPr="00E64674">
        <w:t xml:space="preserve"> screen.</w:t>
      </w:r>
    </w:p>
    <w:p w14:paraId="47137DB5" w14:textId="73B94957" w:rsidR="00E64674" w:rsidRPr="006A03BC" w:rsidRDefault="00E64674" w:rsidP="006C3C3F">
      <w:pPr>
        <w:pStyle w:val="OrderedList"/>
        <w:numPr>
          <w:ilvl w:val="0"/>
          <w:numId w:val="141"/>
        </w:numPr>
        <w:jc w:val="both"/>
      </w:pPr>
      <w:r w:rsidRPr="006A03BC">
        <w:t xml:space="preserve">On the </w:t>
      </w:r>
      <w:r w:rsidRPr="00244E33">
        <w:rPr>
          <w:b/>
        </w:rPr>
        <w:t xml:space="preserve">New Loan Transaction </w:t>
      </w:r>
      <w:r w:rsidRPr="006A03BC">
        <w:t xml:space="preserve">window, select </w:t>
      </w:r>
      <w:r w:rsidRPr="00C114EF">
        <w:t>Refund</w:t>
      </w:r>
      <w:r w:rsidRPr="006A03BC">
        <w:t xml:space="preserve"> from </w:t>
      </w:r>
      <w:r w:rsidRPr="00244E33">
        <w:rPr>
          <w:b/>
        </w:rPr>
        <w:t>Transactions Category</w:t>
      </w:r>
      <w:r w:rsidRPr="006A03BC">
        <w:t xml:space="preserve"> dropdown.</w:t>
      </w:r>
    </w:p>
    <w:p w14:paraId="04D8CDA9" w14:textId="04CEFF55" w:rsidR="00E64674" w:rsidRPr="00446932" w:rsidRDefault="00E64674" w:rsidP="006C3C3F">
      <w:pPr>
        <w:pStyle w:val="OrderedList"/>
        <w:numPr>
          <w:ilvl w:val="0"/>
          <w:numId w:val="141"/>
        </w:numPr>
        <w:jc w:val="both"/>
      </w:pPr>
      <w:r w:rsidRPr="00446932">
        <w:t xml:space="preserve">Select Disb </w:t>
      </w:r>
      <w:r w:rsidR="00274A40">
        <w:t>–</w:t>
      </w:r>
      <w:r w:rsidRPr="00446932">
        <w:t xml:space="preserve"> Refund</w:t>
      </w:r>
      <w:r w:rsidR="001F3D10">
        <w:t>/Payment</w:t>
      </w:r>
      <w:r w:rsidRPr="00446932">
        <w:t xml:space="preserve"> Remittance Overage</w:t>
      </w:r>
      <w:r w:rsidR="004F153F">
        <w:fldChar w:fldCharType="begin"/>
      </w:r>
      <w:r w:rsidR="004F153F">
        <w:instrText xml:space="preserve"> XE </w:instrText>
      </w:r>
      <w:r w:rsidR="00274A40">
        <w:instrText>“</w:instrText>
      </w:r>
      <w:r w:rsidR="004F153F" w:rsidRPr="00B179CE">
        <w:instrText>Endorsed Refund Remittance Overage</w:instrText>
      </w:r>
      <w:r w:rsidR="00274A40">
        <w:instrText>”</w:instrText>
      </w:r>
      <w:r w:rsidR="004F153F">
        <w:instrText xml:space="preserve"> </w:instrText>
      </w:r>
      <w:r w:rsidR="004F153F">
        <w:fldChar w:fldCharType="end"/>
      </w:r>
      <w:r w:rsidRPr="00446932">
        <w:t xml:space="preserve"> from the </w:t>
      </w:r>
      <w:r w:rsidRPr="00244E33">
        <w:rPr>
          <w:b/>
        </w:rPr>
        <w:t>Transactions Type</w:t>
      </w:r>
      <w:r w:rsidRPr="00446932">
        <w:t xml:space="preserve"> </w:t>
      </w:r>
      <w:r>
        <w:t>dropdown</w:t>
      </w:r>
      <w:r w:rsidRPr="00446932">
        <w:t>.</w:t>
      </w:r>
    </w:p>
    <w:p w14:paraId="45FB7E69" w14:textId="77777777" w:rsidR="00E64674" w:rsidRPr="00E64674" w:rsidRDefault="00E64674" w:rsidP="006C3C3F">
      <w:pPr>
        <w:pStyle w:val="OrderedList"/>
        <w:numPr>
          <w:ilvl w:val="0"/>
          <w:numId w:val="141"/>
        </w:numPr>
        <w:jc w:val="both"/>
      </w:pPr>
      <w:r w:rsidRPr="00E64674">
        <w:t>Populate the below listed required fields (marked with red asterisk):</w:t>
      </w:r>
    </w:p>
    <w:p w14:paraId="55EC04AA" w14:textId="77777777" w:rsidR="00E64674" w:rsidRPr="00E64674" w:rsidRDefault="00E64674" w:rsidP="00452445">
      <w:pPr>
        <w:pStyle w:val="UnorderedListIndent"/>
        <w:jc w:val="both"/>
      </w:pPr>
      <w:r w:rsidRPr="00E64674">
        <w:t>Effective Date</w:t>
      </w:r>
    </w:p>
    <w:p w14:paraId="5A7BBF0E" w14:textId="77777777" w:rsidR="00E64674" w:rsidRPr="00E64674" w:rsidRDefault="00E64674" w:rsidP="00452445">
      <w:pPr>
        <w:pStyle w:val="UnorderedListIndent"/>
        <w:jc w:val="both"/>
      </w:pPr>
      <w:r w:rsidRPr="00E64674">
        <w:t>Transaction Amount</w:t>
      </w:r>
    </w:p>
    <w:p w14:paraId="585D58FF" w14:textId="1613A5C6" w:rsidR="001879BA" w:rsidRPr="00240B54" w:rsidRDefault="00E64674" w:rsidP="006C3C3F">
      <w:pPr>
        <w:pStyle w:val="OrderedList"/>
        <w:numPr>
          <w:ilvl w:val="0"/>
          <w:numId w:val="141"/>
        </w:numPr>
        <w:jc w:val="both"/>
      </w:pPr>
      <w:r w:rsidRPr="00E64674">
        <w:t xml:space="preserve">Click </w:t>
      </w:r>
      <w:r w:rsidRPr="00244E33">
        <w:rPr>
          <w:b/>
        </w:rPr>
        <w:t>Submit.</w:t>
      </w:r>
      <w:r w:rsidRPr="00E64674">
        <w:t xml:space="preserve"> The new transaction is displayed in the </w:t>
      </w:r>
      <w:r w:rsidRPr="00244E33">
        <w:rPr>
          <w:b/>
        </w:rPr>
        <w:t>Loan Transaction Results</w:t>
      </w:r>
      <w:r w:rsidRPr="00E64674">
        <w:t xml:space="preserve"> section. To exit the window without adding the transaction click </w:t>
      </w:r>
      <w:r w:rsidRPr="00244E33">
        <w:rPr>
          <w:b/>
        </w:rPr>
        <w:t>Cancel</w:t>
      </w:r>
      <w:r w:rsidRPr="00240B54">
        <w:t xml:space="preserve">. </w:t>
      </w:r>
    </w:p>
    <w:p w14:paraId="4367BE6D" w14:textId="2B986FB2" w:rsidR="009A5271" w:rsidRDefault="009A5271" w:rsidP="001879BA">
      <w:pPr>
        <w:pStyle w:val="FigureCaption0"/>
      </w:pPr>
    </w:p>
    <w:p w14:paraId="4F43369B" w14:textId="446A0292" w:rsidR="006C7316" w:rsidRPr="002A4C74" w:rsidRDefault="00BC271F" w:rsidP="00BC271F">
      <w:pPr>
        <w:pStyle w:val="Heading5"/>
      </w:pPr>
      <w:bookmarkStart w:id="985" w:name="_Toc314660682"/>
      <w:bookmarkStart w:id="986" w:name="_Toc11334619"/>
      <w:bookmarkStart w:id="987" w:name="_Toc74051836"/>
      <w:bookmarkStart w:id="988" w:name="_Toc90643221"/>
      <w:bookmarkStart w:id="989" w:name="_Toc313865080"/>
      <w:r>
        <w:t xml:space="preserve">Creating New </w:t>
      </w:r>
      <w:r w:rsidR="006C7316" w:rsidRPr="002A4C74">
        <w:t>Repays</w:t>
      </w:r>
      <w:bookmarkEnd w:id="985"/>
      <w:bookmarkEnd w:id="986"/>
      <w:bookmarkEnd w:id="987"/>
      <w:bookmarkEnd w:id="988"/>
      <w:r w:rsidR="00107372">
        <w:fldChar w:fldCharType="begin"/>
      </w:r>
      <w:r w:rsidR="00107372">
        <w:instrText xml:space="preserve"> XE </w:instrText>
      </w:r>
      <w:r w:rsidR="00274A40">
        <w:instrText>“</w:instrText>
      </w:r>
      <w:r w:rsidR="00107372" w:rsidRPr="00131ED3">
        <w:instrText>Endorsed Repays</w:instrText>
      </w:r>
      <w:r w:rsidR="00274A40">
        <w:instrText>”</w:instrText>
      </w:r>
      <w:r w:rsidR="00107372">
        <w:instrText xml:space="preserve"> </w:instrText>
      </w:r>
      <w:r w:rsidR="00107372">
        <w:fldChar w:fldCharType="end"/>
      </w:r>
      <w:r>
        <w:t xml:space="preserve"> Transactions</w:t>
      </w:r>
    </w:p>
    <w:p w14:paraId="4FA9ADD6" w14:textId="2E9E85A1" w:rsidR="00E11CDC" w:rsidRDefault="00E11CDC" w:rsidP="00BC271F">
      <w:pPr>
        <w:pStyle w:val="Heading5"/>
        <w:numPr>
          <w:ilvl w:val="5"/>
          <w:numId w:val="1"/>
        </w:numPr>
      </w:pPr>
      <w:r>
        <w:t>Repayment of Loan Balance</w:t>
      </w:r>
    </w:p>
    <w:p w14:paraId="7FD7BB16" w14:textId="779C9715" w:rsidR="003227DE" w:rsidRDefault="006C7316" w:rsidP="001879BA">
      <w:pPr>
        <w:pStyle w:val="BodyText"/>
      </w:pPr>
      <w:r w:rsidRPr="006C7316">
        <w:t xml:space="preserve">A partial repayment </w:t>
      </w:r>
      <w:r w:rsidR="00E11CDC">
        <w:t xml:space="preserve">of loan balance </w:t>
      </w:r>
      <w:r w:rsidRPr="006C7316">
        <w:t xml:space="preserve">transaction is initiated by </w:t>
      </w:r>
      <w:r w:rsidR="006121FB">
        <w:t>servicer</w:t>
      </w:r>
      <w:r w:rsidRPr="006C7316">
        <w:t xml:space="preserve"> on</w:t>
      </w:r>
      <w:r w:rsidR="005D47E7">
        <w:t xml:space="preserve"> </w:t>
      </w:r>
      <w:r w:rsidRPr="006C7316">
        <w:t xml:space="preserve">behalf of a borrower to repay a partial amount to reduce the current unpaid loan balance. The </w:t>
      </w:r>
      <w:r w:rsidR="00E11CDC">
        <w:t xml:space="preserve">system will not allow repayment amount same as </w:t>
      </w:r>
      <w:r w:rsidRPr="006C7316">
        <w:t xml:space="preserve">payoff </w:t>
      </w:r>
      <w:r w:rsidR="00E11CDC">
        <w:t>amount. For full repayment, terminate transaction must be used.</w:t>
      </w:r>
      <w:r w:rsidRPr="006C7316">
        <w:t xml:space="preserve"> </w:t>
      </w:r>
    </w:p>
    <w:p w14:paraId="3DC37074" w14:textId="5E3109B9" w:rsidR="00BA42AD" w:rsidRDefault="00E11CDC" w:rsidP="001879BA">
      <w:pPr>
        <w:pStyle w:val="BodyText"/>
      </w:pPr>
      <w:r>
        <w:t xml:space="preserve">To perform </w:t>
      </w:r>
      <w:r w:rsidR="008273B0">
        <w:t>a Repay transaction</w:t>
      </w:r>
      <w:r w:rsidR="00BA42AD">
        <w:t>:</w:t>
      </w:r>
    </w:p>
    <w:p w14:paraId="23669AF4" w14:textId="7248B7FE" w:rsidR="00AB5224" w:rsidRDefault="002A35BA" w:rsidP="006C3C3F">
      <w:pPr>
        <w:pStyle w:val="OrderedList"/>
        <w:numPr>
          <w:ilvl w:val="0"/>
          <w:numId w:val="142"/>
        </w:numPr>
        <w:jc w:val="both"/>
      </w:pPr>
      <w:r w:rsidRPr="00E64674">
        <w:t xml:space="preserve">Click </w:t>
      </w:r>
      <w:r w:rsidRPr="00AB5224">
        <w:rPr>
          <w:b/>
        </w:rPr>
        <w:t>New</w:t>
      </w:r>
      <w:r w:rsidRPr="006A03BC">
        <w:t xml:space="preserve"> </w:t>
      </w:r>
      <w:r w:rsidRPr="00E64674">
        <w:t xml:space="preserve">on the </w:t>
      </w:r>
      <w:r w:rsidRPr="00AB5224">
        <w:rPr>
          <w:b/>
        </w:rPr>
        <w:t xml:space="preserve">Transactions </w:t>
      </w:r>
      <w:r w:rsidR="00274A40">
        <w:rPr>
          <w:b/>
        </w:rPr>
        <w:t>–</w:t>
      </w:r>
      <w:r w:rsidRPr="00AB5224">
        <w:rPr>
          <w:b/>
        </w:rPr>
        <w:t xml:space="preserve"> Loan</w:t>
      </w:r>
      <w:r w:rsidRPr="00E64674">
        <w:t xml:space="preserve"> screen.</w:t>
      </w:r>
    </w:p>
    <w:p w14:paraId="328804DA" w14:textId="34F5F5F4" w:rsidR="001F3D10" w:rsidRDefault="002A35BA" w:rsidP="006C3C3F">
      <w:pPr>
        <w:pStyle w:val="OrderedList"/>
        <w:numPr>
          <w:ilvl w:val="0"/>
          <w:numId w:val="142"/>
        </w:numPr>
        <w:jc w:val="both"/>
      </w:pPr>
      <w:r w:rsidRPr="006A03BC">
        <w:t xml:space="preserve">On the </w:t>
      </w:r>
      <w:r w:rsidRPr="00AB5224">
        <w:rPr>
          <w:b/>
        </w:rPr>
        <w:t>New Loan Transaction</w:t>
      </w:r>
      <w:r w:rsidRPr="006A03BC">
        <w:t xml:space="preserve"> window, select Repay from </w:t>
      </w:r>
      <w:r w:rsidRPr="00AB5224">
        <w:rPr>
          <w:b/>
        </w:rPr>
        <w:t>Transactions Category</w:t>
      </w:r>
      <w:r w:rsidRPr="006A03BC">
        <w:t xml:space="preserve"> dropdown.</w:t>
      </w:r>
      <w:r w:rsidR="00A13AAC">
        <w:t xml:space="preserve"> Select </w:t>
      </w:r>
      <w:r w:rsidR="001F3D10" w:rsidRPr="002B5F43">
        <w:t>one of the following transaction</w:t>
      </w:r>
      <w:r w:rsidR="001F3D10">
        <w:t xml:space="preserve"> categories:</w:t>
      </w:r>
    </w:p>
    <w:p w14:paraId="4477704D" w14:textId="5A5F0455" w:rsidR="00AB5224" w:rsidRPr="001F3D10" w:rsidRDefault="00A13AAC" w:rsidP="006C3C3F">
      <w:pPr>
        <w:pStyle w:val="UnorderedListIndent"/>
        <w:numPr>
          <w:ilvl w:val="1"/>
          <w:numId w:val="142"/>
        </w:numPr>
        <w:jc w:val="both"/>
      </w:pPr>
      <w:r>
        <w:t>Part Repay – Reduce Loan Balance</w:t>
      </w:r>
    </w:p>
    <w:p w14:paraId="6804FE14" w14:textId="3E69BC06" w:rsidR="001F3D10" w:rsidRDefault="001F3D10" w:rsidP="006C3C3F">
      <w:pPr>
        <w:pStyle w:val="UnorderedListIndent"/>
        <w:numPr>
          <w:ilvl w:val="1"/>
          <w:numId w:val="142"/>
        </w:numPr>
        <w:jc w:val="both"/>
      </w:pPr>
      <w:r>
        <w:t xml:space="preserve">Part Repay – Prop Chrg – Pre D&amp;P </w:t>
      </w:r>
      <w:r w:rsidR="007453A8">
        <w:t xml:space="preserve"> (*</w:t>
      </w:r>
      <w:r w:rsidR="006A2B55" w:rsidRPr="006A2B55">
        <w:t xml:space="preserve">This transaction </w:t>
      </w:r>
      <w:r w:rsidR="005C17E7">
        <w:t>must be</w:t>
      </w:r>
      <w:r w:rsidR="006A2B55" w:rsidRPr="006A2B55">
        <w:t xml:space="preserve"> used to repay the Property Charges Pre D&amp;P balance, and the system restricts repayment amounts from exceeding the Total Property Charge Pre D&amp;P balance.</w:t>
      </w:r>
      <w:r w:rsidR="007453A8">
        <w:t>)</w:t>
      </w:r>
    </w:p>
    <w:p w14:paraId="260B3295" w14:textId="351C15E9" w:rsidR="002A35BA" w:rsidRDefault="002A35BA" w:rsidP="006C3C3F">
      <w:pPr>
        <w:pStyle w:val="OrderedList"/>
        <w:numPr>
          <w:ilvl w:val="0"/>
          <w:numId w:val="142"/>
        </w:numPr>
        <w:jc w:val="both"/>
      </w:pPr>
      <w:r w:rsidRPr="00E64674">
        <w:t>Populate the below listed required fields (marked with red asterisk):</w:t>
      </w:r>
    </w:p>
    <w:p w14:paraId="16A04EAE" w14:textId="77777777" w:rsidR="002A35BA" w:rsidRPr="00E64674" w:rsidRDefault="002A35BA" w:rsidP="00F874DE">
      <w:pPr>
        <w:pStyle w:val="UnorderedListIndent"/>
        <w:jc w:val="both"/>
      </w:pPr>
      <w:r w:rsidRPr="00E64674">
        <w:t>Effective Date</w:t>
      </w:r>
    </w:p>
    <w:p w14:paraId="1EF726CE" w14:textId="77777777" w:rsidR="002A35BA" w:rsidRPr="00E64674" w:rsidRDefault="002A35BA" w:rsidP="00F874DE">
      <w:pPr>
        <w:pStyle w:val="UnorderedListIndent"/>
        <w:jc w:val="both"/>
      </w:pPr>
      <w:r w:rsidRPr="00E64674">
        <w:t>Transaction Amount</w:t>
      </w:r>
    </w:p>
    <w:p w14:paraId="0A986C27" w14:textId="5E482021" w:rsidR="002A35BA" w:rsidRPr="00E64674" w:rsidRDefault="002A35BA" w:rsidP="006C3C3F">
      <w:pPr>
        <w:pStyle w:val="OrderedList"/>
        <w:numPr>
          <w:ilvl w:val="0"/>
          <w:numId w:val="142"/>
        </w:numPr>
        <w:jc w:val="both"/>
      </w:pPr>
      <w:r w:rsidRPr="00E64674">
        <w:t xml:space="preserve">Click </w:t>
      </w:r>
      <w:r w:rsidRPr="006A03BC">
        <w:rPr>
          <w:b/>
        </w:rPr>
        <w:t>Submit.</w:t>
      </w:r>
      <w:r w:rsidRPr="00E64674">
        <w:t xml:space="preserve"> The new transaction is displayed in the</w:t>
      </w:r>
      <w:r w:rsidRPr="006A03BC">
        <w:rPr>
          <w:b/>
        </w:rPr>
        <w:t xml:space="preserve"> Loan Transaction Results</w:t>
      </w:r>
      <w:r w:rsidRPr="00E64674">
        <w:t xml:space="preserve"> section. To exit the window without adding the transaction</w:t>
      </w:r>
      <w:r w:rsidR="006A03BC">
        <w:t>,</w:t>
      </w:r>
      <w:r w:rsidRPr="00E64674">
        <w:t xml:space="preserve"> click </w:t>
      </w:r>
      <w:r w:rsidRPr="006A03BC">
        <w:rPr>
          <w:b/>
        </w:rPr>
        <w:t xml:space="preserve">Cancel. </w:t>
      </w:r>
    </w:p>
    <w:p w14:paraId="49F32F47" w14:textId="421AD667" w:rsidR="009A5271" w:rsidRDefault="00EA6D32" w:rsidP="001879BA">
      <w:pPr>
        <w:pStyle w:val="FigureCaption0"/>
      </w:pPr>
      <w:r w:rsidRPr="00EA6D32">
        <w:rPr>
          <w:noProof/>
        </w:rPr>
        <w:t xml:space="preserve"> </w:t>
      </w:r>
      <w:r>
        <w:rPr>
          <w:noProof/>
        </w:rPr>
        <w:drawing>
          <wp:inline distT="0" distB="0" distL="0" distR="0" wp14:anchorId="7C6F440B" wp14:editId="785ED2ED">
            <wp:extent cx="2825229" cy="1381500"/>
            <wp:effectExtent l="0" t="0" r="0" b="9525"/>
            <wp:docPr id="1071" name="Picture 107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1" name="Picture 1071" descr="Graphical user interface, text, application, chat or text message&#10;&#10;Description automatically generated"/>
                    <pic:cNvPicPr/>
                  </pic:nvPicPr>
                  <pic:blipFill>
                    <a:blip r:embed="rId98"/>
                    <a:stretch>
                      <a:fillRect/>
                    </a:stretch>
                  </pic:blipFill>
                  <pic:spPr>
                    <a:xfrm>
                      <a:off x="0" y="0"/>
                      <a:ext cx="2835676" cy="1386608"/>
                    </a:xfrm>
                    <a:prstGeom prst="rect">
                      <a:avLst/>
                    </a:prstGeom>
                  </pic:spPr>
                </pic:pic>
              </a:graphicData>
            </a:graphic>
          </wp:inline>
        </w:drawing>
      </w:r>
    </w:p>
    <w:p w14:paraId="11699727" w14:textId="050BB046" w:rsidR="009A5271" w:rsidRDefault="009A5271" w:rsidP="001879BA">
      <w:pPr>
        <w:pStyle w:val="FigureCaption0"/>
        <w:rPr>
          <w:noProof/>
        </w:rPr>
      </w:pPr>
      <w:bookmarkStart w:id="990" w:name="_Toc74052490"/>
      <w:bookmarkStart w:id="991" w:name="_Toc90643876"/>
      <w:bookmarkStart w:id="992" w:name="_Toc23016387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19</w:t>
      </w:r>
      <w:r w:rsidR="00764635">
        <w:rPr>
          <w:noProof/>
        </w:rPr>
        <w:fldChar w:fldCharType="end"/>
      </w:r>
      <w:r w:rsidR="003227DE">
        <w:rPr>
          <w:noProof/>
        </w:rPr>
        <w:t>: Repay Transaction</w:t>
      </w:r>
      <w:bookmarkEnd w:id="990"/>
      <w:bookmarkEnd w:id="991"/>
      <w:bookmarkEnd w:id="992"/>
    </w:p>
    <w:p w14:paraId="07BD312F" w14:textId="5EBBF5F4" w:rsidR="004D7EF7" w:rsidRPr="006A03BC" w:rsidRDefault="004D7EF7" w:rsidP="006C3C3F">
      <w:pPr>
        <w:pStyle w:val="OrderedList"/>
        <w:numPr>
          <w:ilvl w:val="0"/>
          <w:numId w:val="142"/>
        </w:numPr>
        <w:jc w:val="both"/>
      </w:pPr>
      <w:r w:rsidRPr="006A03BC">
        <w:t xml:space="preserve">To adjust the repay transaction, select the document icon beside the transaction, on the </w:t>
      </w:r>
      <w:r w:rsidRPr="001F3D10">
        <w:rPr>
          <w:b/>
          <w:bCs/>
        </w:rPr>
        <w:t>A</w:t>
      </w:r>
      <w:r w:rsidRPr="006A03BC">
        <w:rPr>
          <w:b/>
        </w:rPr>
        <w:t>djust Loan Transaction window</w:t>
      </w:r>
      <w:r w:rsidRPr="006A03BC">
        <w:t xml:space="preserve">, click </w:t>
      </w:r>
      <w:r w:rsidRPr="006A03BC">
        <w:rPr>
          <w:b/>
        </w:rPr>
        <w:t>Submit</w:t>
      </w:r>
      <w:r w:rsidRPr="006A03BC">
        <w:t xml:space="preserve"> to reverse the transaction. </w:t>
      </w:r>
    </w:p>
    <w:p w14:paraId="00149BD1" w14:textId="09244375" w:rsidR="004D7EF7" w:rsidRPr="006A03BC" w:rsidRDefault="004D7EF7" w:rsidP="006C3C3F">
      <w:pPr>
        <w:pStyle w:val="OrderedList"/>
        <w:numPr>
          <w:ilvl w:val="0"/>
          <w:numId w:val="142"/>
        </w:numPr>
        <w:jc w:val="both"/>
      </w:pPr>
      <w:r w:rsidRPr="006A03BC">
        <w:t>A new repay adjustment transaction is added and displayed under the Loan Transactions Results section reflecting the reversed amount.</w:t>
      </w:r>
    </w:p>
    <w:p w14:paraId="5548D9A4" w14:textId="18ED81A2" w:rsidR="00B34BB0" w:rsidRDefault="003227DE" w:rsidP="001879BA">
      <w:pPr>
        <w:pStyle w:val="BodyText"/>
      </w:pPr>
      <w:r>
        <w:t xml:space="preserve">The </w:t>
      </w:r>
      <w:r w:rsidR="0014490D">
        <w:t>table below</w:t>
      </w:r>
      <w:r>
        <w:t xml:space="preserve"> lists the Repay transactions that can be manually created using the New Loan Transactions window</w:t>
      </w:r>
      <w:r w:rsidRPr="006C7316">
        <w:t xml:space="preserve">. </w:t>
      </w:r>
    </w:p>
    <w:tbl>
      <w:tblPr>
        <w:tblStyle w:val="TableGrid"/>
        <w:tblW w:w="0" w:type="auto"/>
        <w:tblInd w:w="198" w:type="dxa"/>
        <w:tblLook w:val="04A0" w:firstRow="1" w:lastRow="0" w:firstColumn="1" w:lastColumn="0" w:noHBand="0" w:noVBand="1"/>
      </w:tblPr>
      <w:tblGrid>
        <w:gridCol w:w="2694"/>
        <w:gridCol w:w="6458"/>
      </w:tblGrid>
      <w:tr w:rsidR="003227DE" w:rsidRPr="002A35BA" w14:paraId="3691105A" w14:textId="77777777" w:rsidTr="005E340E">
        <w:trPr>
          <w:tblHeader/>
        </w:trPr>
        <w:tc>
          <w:tcPr>
            <w:tcW w:w="2700" w:type="dxa"/>
            <w:shd w:val="clear" w:color="auto" w:fill="B8CCE4" w:themeFill="accent1" w:themeFillTint="66"/>
          </w:tcPr>
          <w:p w14:paraId="08A4293B" w14:textId="77777777" w:rsidR="003227DE" w:rsidRPr="002A35BA" w:rsidRDefault="003227DE" w:rsidP="000E443B">
            <w:pPr>
              <w:pStyle w:val="Tableheader"/>
            </w:pPr>
            <w:r w:rsidRPr="002A35BA">
              <w:t>Transaction</w:t>
            </w:r>
          </w:p>
        </w:tc>
        <w:tc>
          <w:tcPr>
            <w:tcW w:w="6480" w:type="dxa"/>
            <w:shd w:val="clear" w:color="auto" w:fill="B8CCE4" w:themeFill="accent1" w:themeFillTint="66"/>
          </w:tcPr>
          <w:p w14:paraId="1CCE6F50" w14:textId="77777777" w:rsidR="003227DE" w:rsidRPr="002A35BA" w:rsidRDefault="003227DE" w:rsidP="000E443B">
            <w:pPr>
              <w:pStyle w:val="Tableheader"/>
            </w:pPr>
            <w:r w:rsidRPr="002A35BA">
              <w:t>Description</w:t>
            </w:r>
          </w:p>
        </w:tc>
      </w:tr>
      <w:tr w:rsidR="003227DE" w:rsidRPr="002A35BA" w14:paraId="487DAFF8" w14:textId="77777777" w:rsidTr="005E340E">
        <w:tc>
          <w:tcPr>
            <w:tcW w:w="2700" w:type="dxa"/>
          </w:tcPr>
          <w:p w14:paraId="762D20B0" w14:textId="469B295A" w:rsidR="003227DE" w:rsidRPr="002A35BA" w:rsidRDefault="003227DE" w:rsidP="00B34BB0">
            <w:pPr>
              <w:pStyle w:val="TableColumnSubheading"/>
            </w:pPr>
            <w:r w:rsidRPr="002A35BA">
              <w:t xml:space="preserve">Partial Repay </w:t>
            </w:r>
            <w:r w:rsidR="00274A40">
              <w:t>–</w:t>
            </w:r>
            <w:r w:rsidRPr="002A35BA">
              <w:t xml:space="preserve"> Reduce Loan Balance</w:t>
            </w:r>
          </w:p>
        </w:tc>
        <w:tc>
          <w:tcPr>
            <w:tcW w:w="6480" w:type="dxa"/>
          </w:tcPr>
          <w:p w14:paraId="3C4BF188" w14:textId="77777777" w:rsidR="003227DE" w:rsidRPr="002A35BA" w:rsidRDefault="003227DE" w:rsidP="00F874DE">
            <w:pPr>
              <w:pStyle w:val="TableText"/>
              <w:jc w:val="both"/>
            </w:pPr>
            <w:r w:rsidRPr="002A35BA">
              <w:t>This transaction is initiated by the servicer (on-behalf of borrower) to repay a partial amount to reduce the current unpaid loan balance. This transaction applies to ALL pay plan types.</w:t>
            </w:r>
          </w:p>
        </w:tc>
      </w:tr>
      <w:tr w:rsidR="003227DE" w:rsidRPr="002A35BA" w14:paraId="586ADB22" w14:textId="77777777" w:rsidTr="005E340E">
        <w:tc>
          <w:tcPr>
            <w:tcW w:w="2700" w:type="dxa"/>
          </w:tcPr>
          <w:p w14:paraId="18D49476" w14:textId="498E364A" w:rsidR="003227DE" w:rsidRPr="002A35BA" w:rsidRDefault="003227DE" w:rsidP="00B34BB0">
            <w:pPr>
              <w:pStyle w:val="TableColumnSubheading"/>
            </w:pPr>
            <w:r w:rsidRPr="002A35BA">
              <w:t xml:space="preserve">Partial Repay </w:t>
            </w:r>
            <w:r w:rsidR="00274A40">
              <w:t>–</w:t>
            </w:r>
            <w:r w:rsidRPr="002A35BA">
              <w:t xml:space="preserve"> Increase CLSA + Reduce Loan Balance</w:t>
            </w:r>
          </w:p>
        </w:tc>
        <w:tc>
          <w:tcPr>
            <w:tcW w:w="6480" w:type="dxa"/>
          </w:tcPr>
          <w:p w14:paraId="2E5044C4" w14:textId="6D9E988E" w:rsidR="003227DE" w:rsidRPr="002A35BA" w:rsidRDefault="003227DE" w:rsidP="00F874DE">
            <w:pPr>
              <w:pStyle w:val="TableText"/>
              <w:jc w:val="both"/>
            </w:pPr>
            <w:r w:rsidRPr="002A35BA">
              <w:t xml:space="preserve">This transaction is initiated by the servicer (on-behalf of borrower) to repay a partial amount to reduce the current unpaid loan balance and increase the available </w:t>
            </w:r>
            <w:r w:rsidR="00222CEA">
              <w:t>line of credit</w:t>
            </w:r>
            <w:r w:rsidRPr="002A35BA">
              <w:t>. This transaction applies to pay plan types Modified Term and Modified Tenure ONLY.</w:t>
            </w:r>
          </w:p>
        </w:tc>
      </w:tr>
      <w:tr w:rsidR="00CC087B" w:rsidRPr="002A35BA" w14:paraId="26E0C8A1" w14:textId="77777777" w:rsidTr="005E340E">
        <w:tc>
          <w:tcPr>
            <w:tcW w:w="2700" w:type="dxa"/>
          </w:tcPr>
          <w:p w14:paraId="09F82362" w14:textId="3519DA5C" w:rsidR="00CC087B" w:rsidRPr="002A35BA" w:rsidRDefault="00CC087B" w:rsidP="00B34BB0">
            <w:pPr>
              <w:pStyle w:val="TableColumnSubheading"/>
            </w:pPr>
            <w:r w:rsidRPr="002A35BA">
              <w:t xml:space="preserve">Partial Repay </w:t>
            </w:r>
            <w:r>
              <w:t>–</w:t>
            </w:r>
            <w:r w:rsidRPr="002A35BA">
              <w:t xml:space="preserve"> </w:t>
            </w:r>
            <w:r>
              <w:t>Prop Chrg Pre D&amp;P</w:t>
            </w:r>
          </w:p>
        </w:tc>
        <w:tc>
          <w:tcPr>
            <w:tcW w:w="6480" w:type="dxa"/>
          </w:tcPr>
          <w:p w14:paraId="0F7216C9" w14:textId="641A8032" w:rsidR="00CC087B" w:rsidRPr="002A35BA" w:rsidRDefault="00CC087B" w:rsidP="00F874DE">
            <w:pPr>
              <w:pStyle w:val="TableText"/>
              <w:jc w:val="both"/>
            </w:pPr>
            <w:r w:rsidRPr="00384980">
              <w:t xml:space="preserve">This transaction is initiated by the servicer (on-behalf of borrower) to repay </w:t>
            </w:r>
            <w:r w:rsidR="008273B0" w:rsidRPr="00384980">
              <w:t>the</w:t>
            </w:r>
            <w:r>
              <w:t xml:space="preserve"> </w:t>
            </w:r>
            <w:r w:rsidRPr="00384980">
              <w:t>Property Charge balance. This transaction applies to ALL pay plans.</w:t>
            </w:r>
          </w:p>
        </w:tc>
      </w:tr>
    </w:tbl>
    <w:p w14:paraId="16658F94" w14:textId="397C6F3F" w:rsidR="003227DE" w:rsidRDefault="003227DE" w:rsidP="001879BA">
      <w:pPr>
        <w:pStyle w:val="TableCaption"/>
        <w:rPr>
          <w:noProof/>
        </w:rPr>
      </w:pPr>
      <w:bookmarkStart w:id="993" w:name="_Toc90643776"/>
      <w:bookmarkStart w:id="994" w:name="_Toc23016375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rPr>
          <w:noProof/>
        </w:rPr>
        <w:t>: Repay Transactions</w:t>
      </w:r>
      <w:bookmarkEnd w:id="993"/>
      <w:bookmarkEnd w:id="994"/>
    </w:p>
    <w:p w14:paraId="7570B83C" w14:textId="012DD701" w:rsidR="003441DC" w:rsidRPr="00A351DB" w:rsidRDefault="003441DC" w:rsidP="00C75B97">
      <w:pPr>
        <w:pStyle w:val="Heading5"/>
        <w:numPr>
          <w:ilvl w:val="5"/>
          <w:numId w:val="1"/>
        </w:numPr>
      </w:pPr>
      <w:r w:rsidRPr="00A351DB">
        <w:t xml:space="preserve">Repayment of Life Expectancy Set Aside (LESA) </w:t>
      </w:r>
    </w:p>
    <w:p w14:paraId="044273BB" w14:textId="143435DD" w:rsidR="003441DC" w:rsidRPr="00A351DB" w:rsidRDefault="00E9621C" w:rsidP="003441DC">
      <w:pPr>
        <w:pStyle w:val="BodyText"/>
      </w:pPr>
      <w:r w:rsidRPr="008E067E">
        <w:rPr>
          <w:rFonts w:cstheme="minorHAnsi"/>
          <w:noProof/>
          <w:color w:val="000000" w:themeColor="text1"/>
        </w:rPr>
        <w:t xml:space="preserve">This transaction </w:t>
      </w:r>
      <w:r w:rsidR="006A2B55">
        <w:rPr>
          <w:rFonts w:cstheme="minorHAnsi"/>
          <w:noProof/>
          <w:color w:val="000000" w:themeColor="text1"/>
        </w:rPr>
        <w:t xml:space="preserve">will display only when the required loan conditions are met, and it </w:t>
      </w:r>
      <w:r w:rsidRPr="008E067E">
        <w:rPr>
          <w:rFonts w:cstheme="minorHAnsi"/>
          <w:noProof/>
          <w:color w:val="000000" w:themeColor="text1"/>
        </w:rPr>
        <w:t xml:space="preserve">must be used to repay Life Expectancy Set Aside (LESA) balance on the loan.  The system will </w:t>
      </w:r>
      <w:r w:rsidR="006A2B55">
        <w:rPr>
          <w:rFonts w:cstheme="minorHAnsi"/>
          <w:noProof/>
          <w:color w:val="000000" w:themeColor="text1"/>
        </w:rPr>
        <w:t>prevent the</w:t>
      </w:r>
      <w:r w:rsidRPr="008E067E">
        <w:rPr>
          <w:rFonts w:cstheme="minorHAnsi"/>
          <w:noProof/>
          <w:color w:val="000000" w:themeColor="text1"/>
        </w:rPr>
        <w:t xml:space="preserve"> servicer </w:t>
      </w:r>
      <w:r w:rsidR="006A2B55">
        <w:rPr>
          <w:rFonts w:cstheme="minorHAnsi"/>
          <w:noProof/>
          <w:color w:val="000000" w:themeColor="text1"/>
        </w:rPr>
        <w:t>from</w:t>
      </w:r>
      <w:r w:rsidR="006A2B55" w:rsidRPr="008E067E">
        <w:rPr>
          <w:rFonts w:cstheme="minorHAnsi"/>
          <w:noProof/>
          <w:color w:val="000000" w:themeColor="text1"/>
        </w:rPr>
        <w:t xml:space="preserve"> </w:t>
      </w:r>
      <w:r w:rsidRPr="008E067E">
        <w:rPr>
          <w:rFonts w:cstheme="minorHAnsi"/>
          <w:noProof/>
          <w:color w:val="000000" w:themeColor="text1"/>
        </w:rPr>
        <w:t>enter</w:t>
      </w:r>
      <w:r w:rsidR="006A2B55">
        <w:rPr>
          <w:rFonts w:cstheme="minorHAnsi"/>
          <w:noProof/>
          <w:color w:val="000000" w:themeColor="text1"/>
        </w:rPr>
        <w:t>ing</w:t>
      </w:r>
      <w:r w:rsidRPr="008E067E">
        <w:rPr>
          <w:rFonts w:cstheme="minorHAnsi"/>
          <w:noProof/>
          <w:color w:val="000000" w:themeColor="text1"/>
        </w:rPr>
        <w:t xml:space="preserve"> a repayment amount </w:t>
      </w:r>
      <w:r w:rsidR="006A2B55">
        <w:rPr>
          <w:rFonts w:cstheme="minorHAnsi"/>
          <w:noProof/>
          <w:color w:val="000000" w:themeColor="text1"/>
        </w:rPr>
        <w:t>that exceeds</w:t>
      </w:r>
      <w:r w:rsidRPr="008E067E">
        <w:rPr>
          <w:rFonts w:cstheme="minorHAnsi"/>
          <w:noProof/>
          <w:color w:val="000000" w:themeColor="text1"/>
        </w:rPr>
        <w:t xml:space="preserve"> the Total LESA balance on the loan.  </w:t>
      </w:r>
      <w:r w:rsidRPr="00A351DB">
        <w:t>To perform a Repay transaction:</w:t>
      </w:r>
    </w:p>
    <w:p w14:paraId="045E892E" w14:textId="595EB92D" w:rsidR="003441DC" w:rsidRPr="00A351DB" w:rsidRDefault="003441DC" w:rsidP="006C3C3F">
      <w:pPr>
        <w:pStyle w:val="OrderedList"/>
        <w:numPr>
          <w:ilvl w:val="0"/>
          <w:numId w:val="144"/>
        </w:numPr>
        <w:jc w:val="both"/>
      </w:pPr>
      <w:r w:rsidRPr="00A351DB">
        <w:t xml:space="preserve">Click </w:t>
      </w:r>
      <w:r w:rsidRPr="00A351DB">
        <w:rPr>
          <w:b/>
        </w:rPr>
        <w:t>New</w:t>
      </w:r>
      <w:r w:rsidRPr="00A351DB">
        <w:t xml:space="preserve"> on the </w:t>
      </w:r>
      <w:r w:rsidRPr="00A351DB">
        <w:rPr>
          <w:b/>
        </w:rPr>
        <w:t xml:space="preserve">Transactions </w:t>
      </w:r>
      <w:r w:rsidR="00274A40">
        <w:rPr>
          <w:b/>
        </w:rPr>
        <w:t>–</w:t>
      </w:r>
      <w:r w:rsidRPr="00A351DB">
        <w:rPr>
          <w:b/>
        </w:rPr>
        <w:t xml:space="preserve"> Loan</w:t>
      </w:r>
      <w:r w:rsidRPr="00A351DB">
        <w:t xml:space="preserve"> screen.</w:t>
      </w:r>
    </w:p>
    <w:p w14:paraId="39C15EB0" w14:textId="20E829A7" w:rsidR="003441DC" w:rsidRPr="00A351DB" w:rsidRDefault="003441DC" w:rsidP="006C3C3F">
      <w:pPr>
        <w:pStyle w:val="OrderedList"/>
        <w:numPr>
          <w:ilvl w:val="0"/>
          <w:numId w:val="144"/>
        </w:numPr>
        <w:jc w:val="both"/>
      </w:pPr>
      <w:r w:rsidRPr="00A351DB">
        <w:t>On the New Loan Transaction window, select Repays-LESA from Transactions Category dropdown. The Transaction Type field automatically populates with the entry Part Repays –LESA</w:t>
      </w:r>
      <w:r w:rsidR="0039111E">
        <w:t>.</w:t>
      </w:r>
    </w:p>
    <w:p w14:paraId="4A5A4986" w14:textId="5B1B02C5" w:rsidR="003441DC" w:rsidRPr="00A351DB" w:rsidRDefault="003441DC" w:rsidP="006C3C3F">
      <w:pPr>
        <w:pStyle w:val="OrderedList"/>
        <w:numPr>
          <w:ilvl w:val="0"/>
          <w:numId w:val="144"/>
        </w:numPr>
        <w:jc w:val="both"/>
      </w:pPr>
      <w:r w:rsidRPr="00A351DB">
        <w:t>Populate the below listed required fields (marked with red asterisk):</w:t>
      </w:r>
    </w:p>
    <w:p w14:paraId="04C36D61" w14:textId="77777777" w:rsidR="003441DC" w:rsidRPr="00A351DB" w:rsidRDefault="003441DC" w:rsidP="003441DC">
      <w:pPr>
        <w:pStyle w:val="UnorderedListIndent"/>
        <w:jc w:val="both"/>
      </w:pPr>
      <w:r w:rsidRPr="00A351DB">
        <w:t>Transaction Type</w:t>
      </w:r>
    </w:p>
    <w:p w14:paraId="5847D198" w14:textId="77777777" w:rsidR="003441DC" w:rsidRPr="00A351DB" w:rsidRDefault="003441DC" w:rsidP="003441DC">
      <w:pPr>
        <w:pStyle w:val="UnorderedListIndent"/>
        <w:jc w:val="both"/>
      </w:pPr>
      <w:r w:rsidRPr="00A351DB">
        <w:t>Effective Date</w:t>
      </w:r>
    </w:p>
    <w:p w14:paraId="56408644" w14:textId="77777777" w:rsidR="003441DC" w:rsidRPr="00A351DB" w:rsidRDefault="003441DC" w:rsidP="003441DC">
      <w:pPr>
        <w:pStyle w:val="UnorderedListIndent"/>
        <w:jc w:val="both"/>
      </w:pPr>
      <w:r w:rsidRPr="00A351DB">
        <w:t>Transaction Amount</w:t>
      </w:r>
    </w:p>
    <w:p w14:paraId="046BB493" w14:textId="36463402" w:rsidR="003441DC" w:rsidRPr="00A351DB" w:rsidRDefault="003441DC" w:rsidP="006C3C3F">
      <w:pPr>
        <w:pStyle w:val="OrderedList"/>
        <w:numPr>
          <w:ilvl w:val="0"/>
          <w:numId w:val="144"/>
        </w:numPr>
        <w:jc w:val="both"/>
      </w:pPr>
      <w:r w:rsidRPr="00612339">
        <w:t>Click</w:t>
      </w:r>
      <w:r w:rsidRPr="00A351DB">
        <w:rPr>
          <w:noProof/>
        </w:rPr>
        <w:t xml:space="preserve"> </w:t>
      </w:r>
      <w:r w:rsidRPr="00A351DB">
        <w:rPr>
          <w:b/>
          <w:noProof/>
        </w:rPr>
        <w:t>Submit</w:t>
      </w:r>
      <w:r w:rsidRPr="00A351DB">
        <w:rPr>
          <w:noProof/>
        </w:rPr>
        <w:t xml:space="preserve">. </w:t>
      </w:r>
      <w:r w:rsidRPr="00A351DB">
        <w:rPr>
          <w:rFonts w:cstheme="minorHAnsi"/>
          <w:color w:val="000000" w:themeColor="text1"/>
        </w:rPr>
        <w:t xml:space="preserve">The Loan Balance field under the Balance Information section (header) reflects the updated loan balance. The Life Expectancy Set Aside amount increase in the Principal Limit Calculation section in the Loan Balance page. </w:t>
      </w:r>
      <w:r w:rsidRPr="00A351DB">
        <w:t xml:space="preserve">The new transaction is displayed in the </w:t>
      </w:r>
      <w:r w:rsidRPr="00A351DB">
        <w:rPr>
          <w:b/>
        </w:rPr>
        <w:t>Loan Transaction Results</w:t>
      </w:r>
      <w:r w:rsidRPr="00A351DB">
        <w:t xml:space="preserve"> section. To exit the window without adding the transaction click </w:t>
      </w:r>
      <w:r w:rsidRPr="00A351DB">
        <w:rPr>
          <w:b/>
        </w:rPr>
        <w:t xml:space="preserve">Cancel. </w:t>
      </w:r>
    </w:p>
    <w:p w14:paraId="32FB2506" w14:textId="0AA1C55D" w:rsidR="003441DC" w:rsidRPr="00A351DB" w:rsidRDefault="0054720F" w:rsidP="003441DC">
      <w:pPr>
        <w:pStyle w:val="BodyText"/>
        <w:jc w:val="center"/>
      </w:pPr>
      <w:r w:rsidRPr="0054720F">
        <w:rPr>
          <w:noProof/>
        </w:rPr>
        <w:t xml:space="preserve"> </w:t>
      </w:r>
      <w:r>
        <w:rPr>
          <w:noProof/>
        </w:rPr>
        <w:drawing>
          <wp:inline distT="0" distB="0" distL="0" distR="0" wp14:anchorId="4A84D98C" wp14:editId="58DA18D7">
            <wp:extent cx="1918970" cy="940507"/>
            <wp:effectExtent l="0" t="0" r="5080" b="0"/>
            <wp:docPr id="1072" name="Picture 107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2" name="Picture 1072" descr="Graphical user interface, text, application, chat or text message&#10;&#10;Description automatically generated"/>
                    <pic:cNvPicPr/>
                  </pic:nvPicPr>
                  <pic:blipFill>
                    <a:blip r:embed="rId99"/>
                    <a:stretch>
                      <a:fillRect/>
                    </a:stretch>
                  </pic:blipFill>
                  <pic:spPr>
                    <a:xfrm>
                      <a:off x="0" y="0"/>
                      <a:ext cx="1945117" cy="953322"/>
                    </a:xfrm>
                    <a:prstGeom prst="rect">
                      <a:avLst/>
                    </a:prstGeom>
                  </pic:spPr>
                </pic:pic>
              </a:graphicData>
            </a:graphic>
          </wp:inline>
        </w:drawing>
      </w:r>
    </w:p>
    <w:p w14:paraId="67C824CE" w14:textId="2C3A3AE4" w:rsidR="003441DC" w:rsidRPr="00A351DB" w:rsidRDefault="003441DC" w:rsidP="003441DC">
      <w:pPr>
        <w:pStyle w:val="FigureCaption0"/>
        <w:rPr>
          <w:noProof/>
        </w:rPr>
      </w:pPr>
      <w:bookmarkStart w:id="995" w:name="_Toc74052492"/>
      <w:bookmarkStart w:id="996" w:name="_Toc90643878"/>
      <w:bookmarkStart w:id="997" w:name="_Toc230163871"/>
      <w:r w:rsidRPr="00A351DB">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Pr="00A351DB">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20</w:t>
      </w:r>
      <w:r w:rsidR="00764635">
        <w:rPr>
          <w:noProof/>
        </w:rPr>
        <w:fldChar w:fldCharType="end"/>
      </w:r>
      <w:r w:rsidRPr="00A351DB">
        <w:rPr>
          <w:noProof/>
        </w:rPr>
        <w:t>: Repays- LESA  Transaction Window</w:t>
      </w:r>
      <w:bookmarkEnd w:id="995"/>
      <w:bookmarkEnd w:id="996"/>
      <w:bookmarkEnd w:id="997"/>
    </w:p>
    <w:p w14:paraId="0438D393" w14:textId="3E45EE8B" w:rsidR="003441DC" w:rsidRPr="00A351DB" w:rsidRDefault="003441DC" w:rsidP="006C3C3F">
      <w:pPr>
        <w:pStyle w:val="OrderedList"/>
        <w:numPr>
          <w:ilvl w:val="0"/>
          <w:numId w:val="144"/>
        </w:numPr>
        <w:jc w:val="both"/>
        <w:rPr>
          <w:noProof/>
        </w:rPr>
      </w:pPr>
      <w:r w:rsidRPr="00A351DB">
        <w:t>To</w:t>
      </w:r>
      <w:r w:rsidRPr="00A351DB">
        <w:rPr>
          <w:noProof/>
        </w:rPr>
        <w:t xml:space="preserve"> adjust the repay transaction, select the document icon beside the transaction, on the Adjust Loan Transaction window, click Submit to reverse the transaction. </w:t>
      </w:r>
    </w:p>
    <w:p w14:paraId="13194EA0" w14:textId="1BDD1EB8" w:rsidR="003441DC" w:rsidRPr="00A351DB" w:rsidRDefault="003441DC" w:rsidP="006C3C3F">
      <w:pPr>
        <w:pStyle w:val="OrderedList"/>
        <w:numPr>
          <w:ilvl w:val="0"/>
          <w:numId w:val="144"/>
        </w:numPr>
        <w:jc w:val="both"/>
        <w:rPr>
          <w:noProof/>
        </w:rPr>
      </w:pPr>
      <w:r w:rsidRPr="00A351DB">
        <w:rPr>
          <w:noProof/>
        </w:rPr>
        <w:t xml:space="preserve">A </w:t>
      </w:r>
      <w:r w:rsidRPr="00612339">
        <w:t>new</w:t>
      </w:r>
      <w:r w:rsidRPr="00A351DB">
        <w:rPr>
          <w:noProof/>
        </w:rPr>
        <w:t xml:space="preserve"> repay adjustment transaction is added and displayed under the Loan Transactions Results section reflecting the reversed amount.</w:t>
      </w:r>
    </w:p>
    <w:p w14:paraId="72FA68E2" w14:textId="777398A0" w:rsidR="003441DC" w:rsidRPr="00A351DB" w:rsidRDefault="003441DC" w:rsidP="003441DC">
      <w:pPr>
        <w:pStyle w:val="BodyText"/>
      </w:pPr>
      <w:r w:rsidRPr="00A351DB">
        <w:t xml:space="preserve">The table below lists the Repay transactions that can be manually created using the New Loan Transactions window. </w:t>
      </w:r>
    </w:p>
    <w:tbl>
      <w:tblPr>
        <w:tblStyle w:val="TableGrid"/>
        <w:tblW w:w="0" w:type="auto"/>
        <w:tblInd w:w="288" w:type="dxa"/>
        <w:tblLook w:val="04A0" w:firstRow="1" w:lastRow="0" w:firstColumn="1" w:lastColumn="0" w:noHBand="0" w:noVBand="1"/>
      </w:tblPr>
      <w:tblGrid>
        <w:gridCol w:w="2588"/>
        <w:gridCol w:w="6336"/>
      </w:tblGrid>
      <w:tr w:rsidR="003441DC" w:rsidRPr="00A351DB" w14:paraId="3EE47F86" w14:textId="77777777" w:rsidTr="00F67F1A">
        <w:trPr>
          <w:trHeight w:val="29"/>
          <w:tblHeader/>
        </w:trPr>
        <w:tc>
          <w:tcPr>
            <w:tcW w:w="2588" w:type="dxa"/>
            <w:shd w:val="clear" w:color="auto" w:fill="B8CCE4" w:themeFill="accent1" w:themeFillTint="66"/>
          </w:tcPr>
          <w:p w14:paraId="0B968890" w14:textId="77777777" w:rsidR="003441DC" w:rsidRPr="00A351DB" w:rsidRDefault="003441DC" w:rsidP="00F67F1A">
            <w:pPr>
              <w:pStyle w:val="Tableheader"/>
            </w:pPr>
            <w:r w:rsidRPr="00A351DB">
              <w:t>Transaction</w:t>
            </w:r>
          </w:p>
        </w:tc>
        <w:tc>
          <w:tcPr>
            <w:tcW w:w="6336" w:type="dxa"/>
            <w:shd w:val="clear" w:color="auto" w:fill="B8CCE4" w:themeFill="accent1" w:themeFillTint="66"/>
          </w:tcPr>
          <w:p w14:paraId="2901A35A" w14:textId="77777777" w:rsidR="003441DC" w:rsidRPr="00A351DB" w:rsidRDefault="003441DC" w:rsidP="00F67F1A">
            <w:pPr>
              <w:pStyle w:val="Tableheader"/>
            </w:pPr>
            <w:r w:rsidRPr="00A351DB">
              <w:t>Description</w:t>
            </w:r>
          </w:p>
        </w:tc>
      </w:tr>
      <w:tr w:rsidR="003441DC" w:rsidRPr="00A351DB" w14:paraId="4A63715C" w14:textId="77777777" w:rsidTr="00F67F1A">
        <w:trPr>
          <w:trHeight w:val="109"/>
        </w:trPr>
        <w:tc>
          <w:tcPr>
            <w:tcW w:w="2588" w:type="dxa"/>
          </w:tcPr>
          <w:p w14:paraId="5EFD0AA0" w14:textId="77777777" w:rsidR="003441DC" w:rsidRPr="00A351DB" w:rsidRDefault="003441DC" w:rsidP="00F67F1A">
            <w:pPr>
              <w:pStyle w:val="TableColumnSubheading"/>
            </w:pPr>
            <w:r w:rsidRPr="00A351DB">
              <w:t>Partial Repay-LESA</w:t>
            </w:r>
          </w:p>
        </w:tc>
        <w:tc>
          <w:tcPr>
            <w:tcW w:w="6336" w:type="dxa"/>
          </w:tcPr>
          <w:p w14:paraId="2C8D78E3" w14:textId="5DFCBCC5" w:rsidR="003441DC" w:rsidRPr="00A351DB" w:rsidRDefault="008E067E" w:rsidP="009A39A3">
            <w:pPr>
              <w:pStyle w:val="BodyText"/>
              <w:spacing w:before="0"/>
              <w:jc w:val="left"/>
            </w:pPr>
            <w:r w:rsidRPr="002A35BA">
              <w:t>This transaction is initiated by the servicer (on-behalf of borrower) to repay a partial amount to reduce the current unpaid loan balance. This transaction applies to ALL pay plan types.</w:t>
            </w:r>
          </w:p>
        </w:tc>
      </w:tr>
    </w:tbl>
    <w:p w14:paraId="7AD2E611" w14:textId="77777777" w:rsidR="00A150C6" w:rsidRDefault="00A150C6" w:rsidP="003441DC">
      <w:pPr>
        <w:pStyle w:val="TableCaption"/>
        <w:spacing w:after="0" w:line="240" w:lineRule="auto"/>
      </w:pPr>
    </w:p>
    <w:p w14:paraId="6B69C005" w14:textId="1C772992" w:rsidR="003441DC" w:rsidRPr="003F3102" w:rsidRDefault="003441DC" w:rsidP="003441DC">
      <w:pPr>
        <w:pStyle w:val="TableCaption"/>
        <w:spacing w:after="0" w:line="240" w:lineRule="auto"/>
      </w:pPr>
      <w:bookmarkStart w:id="998" w:name="_Toc90643777"/>
      <w:bookmarkStart w:id="999" w:name="_Toc230163758"/>
      <w:r w:rsidRPr="00A351DB">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Pr="00A351DB">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8</w:t>
      </w:r>
      <w:r w:rsidR="00764635">
        <w:rPr>
          <w:noProof/>
        </w:rPr>
        <w:fldChar w:fldCharType="end"/>
      </w:r>
      <w:r w:rsidRPr="00A351DB">
        <w:rPr>
          <w:noProof/>
        </w:rPr>
        <w:t xml:space="preserve">: </w:t>
      </w:r>
      <w:r w:rsidRPr="00A351DB">
        <w:t>LESA Repay Transactions</w:t>
      </w:r>
      <w:bookmarkEnd w:id="998"/>
      <w:bookmarkEnd w:id="999"/>
    </w:p>
    <w:p w14:paraId="376EB04B" w14:textId="45AC71AA" w:rsidR="006C7316" w:rsidRPr="002A4C74" w:rsidRDefault="00BC271F" w:rsidP="00BC271F">
      <w:pPr>
        <w:pStyle w:val="Heading5"/>
      </w:pPr>
      <w:bookmarkStart w:id="1000" w:name="_Toc314660683"/>
      <w:r>
        <w:t xml:space="preserve">Creating New </w:t>
      </w:r>
      <w:bookmarkStart w:id="1001" w:name="_Toc11334620"/>
      <w:bookmarkStart w:id="1002" w:name="_Toc74051837"/>
      <w:bookmarkStart w:id="1003" w:name="_Toc90643222"/>
      <w:r w:rsidR="006C7316" w:rsidRPr="002A4C74">
        <w:t>Terminat</w:t>
      </w:r>
      <w:r>
        <w:t>e</w:t>
      </w:r>
      <w:bookmarkEnd w:id="989"/>
      <w:bookmarkEnd w:id="1000"/>
      <w:bookmarkEnd w:id="1001"/>
      <w:bookmarkEnd w:id="1002"/>
      <w:bookmarkEnd w:id="1003"/>
      <w:r>
        <w:t xml:space="preserve"> Transctions</w:t>
      </w:r>
      <w:r w:rsidR="00107372">
        <w:fldChar w:fldCharType="begin"/>
      </w:r>
      <w:r w:rsidR="00107372">
        <w:instrText xml:space="preserve"> XE </w:instrText>
      </w:r>
      <w:r w:rsidR="00274A40">
        <w:instrText>“</w:instrText>
      </w:r>
      <w:r w:rsidR="00107372" w:rsidRPr="007F52D3">
        <w:instrText>Endorsed Termination</w:instrText>
      </w:r>
      <w:r w:rsidR="00274A40">
        <w:instrText>”</w:instrText>
      </w:r>
      <w:r w:rsidR="00107372">
        <w:instrText xml:space="preserve"> </w:instrText>
      </w:r>
      <w:r w:rsidR="00107372">
        <w:fldChar w:fldCharType="end"/>
      </w:r>
    </w:p>
    <w:p w14:paraId="2C6DEBD0" w14:textId="4D152019" w:rsidR="006C7316" w:rsidRDefault="00751B62" w:rsidP="001879BA">
      <w:pPr>
        <w:pStyle w:val="BodyText"/>
      </w:pPr>
      <w:r>
        <w:t xml:space="preserve">The </w:t>
      </w:r>
      <w:r w:rsidR="006C7316" w:rsidRPr="006C7316">
        <w:t xml:space="preserve">Termination </w:t>
      </w:r>
      <w:r>
        <w:t xml:space="preserve">transaction is initiated by the </w:t>
      </w:r>
      <w:r w:rsidR="008D1401">
        <w:t>lender/servicer</w:t>
      </w:r>
      <w:r>
        <w:t xml:space="preserve"> to notify HUD of the termination of the </w:t>
      </w:r>
      <w:r w:rsidR="00AB02B9">
        <w:t xml:space="preserve">HECM </w:t>
      </w:r>
      <w:r w:rsidR="00E4027B">
        <w:t>Case</w:t>
      </w:r>
      <w:r>
        <w:t xml:space="preserve"> insurance</w:t>
      </w:r>
      <w:r w:rsidR="006C7316" w:rsidRPr="006C7316">
        <w:t xml:space="preserve">. Upon termination, the case status of the loan is </w:t>
      </w:r>
      <w:r w:rsidR="005E340E">
        <w:t xml:space="preserve">updated to </w:t>
      </w:r>
      <w:r w:rsidR="006C7316" w:rsidRPr="006C7316">
        <w:t xml:space="preserve">“Terminated” and loan balance </w:t>
      </w:r>
      <w:r w:rsidR="005E340E">
        <w:t>is set to</w:t>
      </w:r>
      <w:r w:rsidR="006C7316" w:rsidRPr="006C7316">
        <w:t xml:space="preserve"> zero. The case sub status is updated</w:t>
      </w:r>
      <w:r>
        <w:t xml:space="preserve"> based on the </w:t>
      </w:r>
      <w:r w:rsidR="00FB774F">
        <w:t xml:space="preserve">transaction type </w:t>
      </w:r>
      <w:r>
        <w:t xml:space="preserve">selected by the </w:t>
      </w:r>
      <w:r w:rsidR="008D1401">
        <w:t>lender/servicer</w:t>
      </w:r>
      <w:r>
        <w:t xml:space="preserve"> at the time of termination transaction.</w:t>
      </w:r>
      <w:r w:rsidR="009C65DE">
        <w:t xml:space="preserve"> </w:t>
      </w:r>
      <w:r w:rsidR="00FB774F">
        <w:t>The loan</w:t>
      </w:r>
      <w:r w:rsidR="007C663C">
        <w:t>’s</w:t>
      </w:r>
      <w:r w:rsidR="00FB774F">
        <w:t xml:space="preserve"> termination reason is </w:t>
      </w:r>
      <w:r w:rsidR="007C663C">
        <w:t>set</w:t>
      </w:r>
      <w:r w:rsidR="00FB774F">
        <w:t xml:space="preserve"> based on the reason </w:t>
      </w:r>
      <w:r w:rsidR="00F25BF2">
        <w:t>identified</w:t>
      </w:r>
      <w:r w:rsidR="00FB774F">
        <w:t xml:space="preserve"> by the lender/servicer at the time of termination transaction. </w:t>
      </w:r>
      <w:r w:rsidR="009C65DE">
        <w:t xml:space="preserve">For </w:t>
      </w:r>
      <w:r w:rsidR="00234887">
        <w:t xml:space="preserve">payoff </w:t>
      </w:r>
      <w:r w:rsidR="009C65DE">
        <w:t>terminations if the payoff amount is not within the threshold limit set by HUD, the system will not allow the authorized user to submit the transaction.</w:t>
      </w:r>
      <w:r w:rsidR="00E9224C">
        <w:t xml:space="preserve"> </w:t>
      </w:r>
      <w:r w:rsidR="00234887">
        <w:t xml:space="preserve">For “Terminate – No Claim” terminations, any payoff amount is </w:t>
      </w:r>
      <w:r w:rsidR="00C36D3F">
        <w:t>accepted,</w:t>
      </w:r>
      <w:r w:rsidR="00234887">
        <w:t xml:space="preserve"> and the remaining loan balance and corporate advance amount is written off. </w:t>
      </w:r>
      <w:r w:rsidR="00E9224C" w:rsidRPr="006B308B">
        <w:t xml:space="preserve">If there is an active </w:t>
      </w:r>
      <w:r w:rsidR="000A3E32">
        <w:t>HUD</w:t>
      </w:r>
      <w:r w:rsidR="00E9224C" w:rsidRPr="007327EE">
        <w:t xml:space="preserve"> Advance Timeline on this loan, system will not allow the authorized user to submit the transaction</w:t>
      </w:r>
      <w:r w:rsidR="000A3E32">
        <w:t>.</w:t>
      </w:r>
    </w:p>
    <w:p w14:paraId="71105127" w14:textId="6C067EE0" w:rsidR="00751B62" w:rsidRDefault="00751B62" w:rsidP="001879BA">
      <w:pPr>
        <w:pStyle w:val="BodyText"/>
        <w:rPr>
          <w:rFonts w:cs="Calibri"/>
          <w:color w:val="000000"/>
        </w:rPr>
      </w:pPr>
      <w:r w:rsidRPr="006C7316">
        <w:t>To terminate a loan:</w:t>
      </w:r>
      <w:r w:rsidRPr="009A5271">
        <w:rPr>
          <w:rFonts w:cs="Calibri"/>
          <w:color w:val="000000"/>
        </w:rPr>
        <w:t xml:space="preserve"> </w:t>
      </w:r>
    </w:p>
    <w:p w14:paraId="7725C4D8" w14:textId="0410D8AE" w:rsidR="006A03BC" w:rsidRDefault="00751B62" w:rsidP="006C3C3F">
      <w:pPr>
        <w:pStyle w:val="OrderedList"/>
        <w:numPr>
          <w:ilvl w:val="0"/>
          <w:numId w:val="145"/>
        </w:numPr>
        <w:jc w:val="both"/>
      </w:pPr>
      <w:r w:rsidRPr="00E64674">
        <w:t xml:space="preserve">Click </w:t>
      </w:r>
      <w:r w:rsidRPr="005D47E7">
        <w:rPr>
          <w:b/>
        </w:rPr>
        <w:t>New</w:t>
      </w:r>
      <w:r w:rsidRPr="006A03BC">
        <w:t xml:space="preserve"> </w:t>
      </w:r>
      <w:r w:rsidRPr="00E64674">
        <w:t xml:space="preserve">on the </w:t>
      </w:r>
      <w:r w:rsidRPr="005D47E7">
        <w:rPr>
          <w:b/>
        </w:rPr>
        <w:t xml:space="preserve">Transactions </w:t>
      </w:r>
      <w:r w:rsidR="00274A40">
        <w:rPr>
          <w:b/>
        </w:rPr>
        <w:t>–</w:t>
      </w:r>
      <w:r w:rsidRPr="005D47E7">
        <w:rPr>
          <w:b/>
        </w:rPr>
        <w:t xml:space="preserve"> Loan</w:t>
      </w:r>
      <w:r w:rsidRPr="00E64674">
        <w:t xml:space="preserve"> screen.</w:t>
      </w:r>
      <w:r w:rsidR="006A03BC">
        <w:t xml:space="preserve"> </w:t>
      </w:r>
    </w:p>
    <w:p w14:paraId="3C94204D" w14:textId="7EFD79DE" w:rsidR="00751B62" w:rsidRPr="006A03BC" w:rsidRDefault="00751B62" w:rsidP="006C3C3F">
      <w:pPr>
        <w:pStyle w:val="OrderedList"/>
        <w:numPr>
          <w:ilvl w:val="0"/>
          <w:numId w:val="145"/>
        </w:numPr>
        <w:jc w:val="both"/>
      </w:pPr>
      <w:r w:rsidRPr="006A03BC">
        <w:t xml:space="preserve">On the </w:t>
      </w:r>
      <w:r w:rsidRPr="009A7B26">
        <w:rPr>
          <w:b/>
        </w:rPr>
        <w:t>New Loan Transaction</w:t>
      </w:r>
      <w:r w:rsidRPr="006A03BC">
        <w:t xml:space="preserve"> window, select Terminate from </w:t>
      </w:r>
      <w:r w:rsidRPr="009A7B26">
        <w:rPr>
          <w:b/>
        </w:rPr>
        <w:t xml:space="preserve">Transactions Category </w:t>
      </w:r>
      <w:r w:rsidRPr="006A03BC">
        <w:t>dropdown.</w:t>
      </w:r>
    </w:p>
    <w:p w14:paraId="378026FB" w14:textId="6ABEAA89" w:rsidR="00225727" w:rsidRDefault="00441B59" w:rsidP="006C3C3F">
      <w:pPr>
        <w:pStyle w:val="OrderedList"/>
        <w:numPr>
          <w:ilvl w:val="0"/>
          <w:numId w:val="145"/>
        </w:numPr>
        <w:jc w:val="both"/>
      </w:pPr>
      <w:r>
        <w:t>Any errors that will prevent the Termination from being posted will be displayed</w:t>
      </w:r>
      <w:r w:rsidR="00C91EFE">
        <w:t xml:space="preserve"> and the error must be cleared to proceed with Terminating the loan.</w:t>
      </w:r>
      <w:r>
        <w:t xml:space="preserve"> For example, a</w:t>
      </w:r>
      <w:r w:rsidR="00225727">
        <w:t xml:space="preserve">n error message will appear if there is an unpaid HUD Advance on the loan. </w:t>
      </w:r>
    </w:p>
    <w:p w14:paraId="5D51A84C" w14:textId="030F7B9B" w:rsidR="00225727" w:rsidRDefault="0054720F" w:rsidP="007327EE">
      <w:pPr>
        <w:pStyle w:val="OrderedList"/>
        <w:jc w:val="center"/>
      </w:pPr>
      <w:r w:rsidRPr="0054720F">
        <w:rPr>
          <w:noProof/>
        </w:rPr>
        <w:t xml:space="preserve"> </w:t>
      </w:r>
      <w:r>
        <w:rPr>
          <w:noProof/>
        </w:rPr>
        <w:drawing>
          <wp:inline distT="0" distB="0" distL="0" distR="0" wp14:anchorId="75FA931E" wp14:editId="162D8F16">
            <wp:extent cx="2274277" cy="800874"/>
            <wp:effectExtent l="0" t="0" r="0" b="0"/>
            <wp:docPr id="1073" name="Picture 10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0"/>
                    <a:stretch>
                      <a:fillRect/>
                    </a:stretch>
                  </pic:blipFill>
                  <pic:spPr>
                    <a:xfrm>
                      <a:off x="0" y="0"/>
                      <a:ext cx="2301234" cy="810367"/>
                    </a:xfrm>
                    <a:prstGeom prst="rect">
                      <a:avLst/>
                    </a:prstGeom>
                  </pic:spPr>
                </pic:pic>
              </a:graphicData>
            </a:graphic>
          </wp:inline>
        </w:drawing>
      </w:r>
    </w:p>
    <w:p w14:paraId="6AA2F3C3" w14:textId="5E96DFA9" w:rsidR="00007404" w:rsidRDefault="00007404" w:rsidP="00007404">
      <w:pPr>
        <w:pStyle w:val="FigureCaption0"/>
        <w:rPr>
          <w:noProof/>
        </w:rPr>
      </w:pPr>
      <w:r>
        <w:t xml:space="preserve">                                   </w:t>
      </w:r>
      <w:bookmarkStart w:id="1004" w:name="_Toc74052493"/>
      <w:bookmarkStart w:id="1005" w:name="_Toc90643879"/>
      <w:bookmarkStart w:id="1006" w:name="_Toc230163872"/>
      <w:r w:rsidRPr="00A351DB">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Pr="00A351DB">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rsidRPr="00A351DB">
        <w:rPr>
          <w:noProof/>
        </w:rPr>
        <w:t xml:space="preserve">: </w:t>
      </w:r>
      <w:r>
        <w:rPr>
          <w:noProof/>
        </w:rPr>
        <w:t xml:space="preserve">Error message </w:t>
      </w:r>
      <w:r w:rsidR="00C447AA">
        <w:rPr>
          <w:noProof/>
        </w:rPr>
        <w:t>Termination amount exceeds limit</w:t>
      </w:r>
      <w:bookmarkEnd w:id="1004"/>
      <w:bookmarkEnd w:id="1005"/>
      <w:bookmarkEnd w:id="1006"/>
      <w:r w:rsidR="00C447AA">
        <w:rPr>
          <w:noProof/>
        </w:rPr>
        <w:t xml:space="preserve"> </w:t>
      </w:r>
    </w:p>
    <w:p w14:paraId="7A435CFB" w14:textId="2DC647DF" w:rsidR="00451C1E" w:rsidRDefault="00E257AE" w:rsidP="007327EE">
      <w:pPr>
        <w:pStyle w:val="FigureCaption0"/>
        <w:rPr>
          <w:noProof/>
        </w:rPr>
      </w:pPr>
      <w:r w:rsidRPr="00E257AE">
        <w:rPr>
          <w:noProof/>
        </w:rPr>
        <w:t xml:space="preserve"> </w:t>
      </w:r>
      <w:r>
        <w:rPr>
          <w:noProof/>
        </w:rPr>
        <w:drawing>
          <wp:inline distT="0" distB="0" distL="0" distR="0" wp14:anchorId="13A4816B" wp14:editId="5C08C484">
            <wp:extent cx="2209739" cy="828040"/>
            <wp:effectExtent l="0" t="0" r="635" b="0"/>
            <wp:docPr id="1074" name="Picture 1074"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4" name="Picture 1074" descr="Text&#10;&#10;Description automatically generated with medium confidence"/>
                    <pic:cNvPicPr/>
                  </pic:nvPicPr>
                  <pic:blipFill>
                    <a:blip r:embed="rId101"/>
                    <a:stretch>
                      <a:fillRect/>
                    </a:stretch>
                  </pic:blipFill>
                  <pic:spPr>
                    <a:xfrm>
                      <a:off x="0" y="0"/>
                      <a:ext cx="2230950" cy="835988"/>
                    </a:xfrm>
                    <a:prstGeom prst="rect">
                      <a:avLst/>
                    </a:prstGeom>
                  </pic:spPr>
                </pic:pic>
              </a:graphicData>
            </a:graphic>
          </wp:inline>
        </w:drawing>
      </w:r>
    </w:p>
    <w:p w14:paraId="179EB0FC" w14:textId="4C906C43" w:rsidR="00451C1E" w:rsidRPr="00A351DB" w:rsidRDefault="00451C1E" w:rsidP="00451C1E">
      <w:pPr>
        <w:pStyle w:val="FigureCaption0"/>
        <w:rPr>
          <w:noProof/>
        </w:rPr>
      </w:pPr>
      <w:bookmarkStart w:id="1007" w:name="_Toc74052494"/>
      <w:bookmarkStart w:id="1008" w:name="_Toc90643880"/>
      <w:bookmarkStart w:id="1009" w:name="_Toc230163873"/>
      <w:r w:rsidRPr="00A351DB">
        <w:t xml:space="preserve">Figure </w:t>
      </w:r>
      <w:fldSimple w:instr=" STYLEREF 1 \s ">
        <w:r w:rsidR="00942841">
          <w:rPr>
            <w:noProof/>
          </w:rPr>
          <w:t>5</w:t>
        </w:r>
      </w:fldSimple>
      <w:r w:rsidRPr="00A351DB">
        <w:noBreakHyphen/>
      </w:r>
      <w:r w:rsidR="006B308B">
        <w:rPr>
          <w:noProof/>
        </w:rPr>
        <w:fldChar w:fldCharType="begin"/>
      </w:r>
      <w:r w:rsidR="006B308B">
        <w:rPr>
          <w:noProof/>
        </w:rPr>
        <w:instrText xml:space="preserve"> SEQ Figure \* ARABIC \s 1 </w:instrText>
      </w:r>
      <w:r w:rsidR="006B308B">
        <w:rPr>
          <w:noProof/>
        </w:rPr>
        <w:fldChar w:fldCharType="separate"/>
      </w:r>
      <w:r w:rsidR="00942841">
        <w:rPr>
          <w:noProof/>
        </w:rPr>
        <w:t>22</w:t>
      </w:r>
      <w:r w:rsidR="006B308B">
        <w:rPr>
          <w:noProof/>
        </w:rPr>
        <w:fldChar w:fldCharType="end"/>
      </w:r>
      <w:r w:rsidRPr="00A351DB">
        <w:t>:</w:t>
      </w:r>
      <w:r w:rsidRPr="00A351DB">
        <w:rPr>
          <w:noProof/>
        </w:rPr>
        <w:t xml:space="preserve"> </w:t>
      </w:r>
      <w:r>
        <w:rPr>
          <w:noProof/>
        </w:rPr>
        <w:t xml:space="preserve">Error message </w:t>
      </w:r>
      <w:r w:rsidR="00C447AA">
        <w:rPr>
          <w:noProof/>
        </w:rPr>
        <w:t>Active HUD Advance timeline</w:t>
      </w:r>
      <w:bookmarkEnd w:id="1007"/>
      <w:bookmarkEnd w:id="1008"/>
      <w:bookmarkEnd w:id="1009"/>
    </w:p>
    <w:p w14:paraId="19A8114D" w14:textId="3AE5EE20" w:rsidR="00751B62" w:rsidRDefault="00751B62" w:rsidP="006C3C3F">
      <w:pPr>
        <w:pStyle w:val="OrderedList"/>
        <w:numPr>
          <w:ilvl w:val="0"/>
          <w:numId w:val="145"/>
        </w:numPr>
        <w:jc w:val="both"/>
      </w:pPr>
      <w:r w:rsidRPr="00E64674">
        <w:t>Populate the below listed required fields (marked with red asterisk):</w:t>
      </w:r>
    </w:p>
    <w:p w14:paraId="5FAC7CF4" w14:textId="77777777" w:rsidR="00751B62" w:rsidRPr="00E64674" w:rsidRDefault="00751B62" w:rsidP="009A7B26">
      <w:pPr>
        <w:pStyle w:val="UnorderedListIndent"/>
        <w:jc w:val="both"/>
      </w:pPr>
      <w:r>
        <w:t>Transaction Type</w:t>
      </w:r>
    </w:p>
    <w:p w14:paraId="77428F81" w14:textId="77777777" w:rsidR="00751B62" w:rsidRPr="00E64674" w:rsidRDefault="00751B62" w:rsidP="009A7B26">
      <w:pPr>
        <w:pStyle w:val="UnorderedListIndent"/>
        <w:jc w:val="both"/>
      </w:pPr>
      <w:r w:rsidRPr="00E64674">
        <w:t>Effective Date</w:t>
      </w:r>
    </w:p>
    <w:p w14:paraId="4F883329" w14:textId="77777777" w:rsidR="00751B62" w:rsidRPr="00E64674" w:rsidRDefault="00751B62" w:rsidP="009A7B26">
      <w:pPr>
        <w:pStyle w:val="UnorderedListIndent"/>
        <w:jc w:val="both"/>
      </w:pPr>
      <w:r w:rsidRPr="00E64674">
        <w:t>Transaction Amount</w:t>
      </w:r>
    </w:p>
    <w:p w14:paraId="0C9A1F72" w14:textId="77777777" w:rsidR="00751B62" w:rsidRPr="009A7B26" w:rsidRDefault="00751B62" w:rsidP="006C3C3F">
      <w:pPr>
        <w:pStyle w:val="OrderedList"/>
        <w:numPr>
          <w:ilvl w:val="0"/>
          <w:numId w:val="145"/>
        </w:numPr>
        <w:jc w:val="both"/>
        <w:rPr>
          <w:b/>
        </w:rPr>
      </w:pPr>
      <w:r w:rsidRPr="00E64674">
        <w:t xml:space="preserve">Click </w:t>
      </w:r>
      <w:r w:rsidRPr="009A7B26">
        <w:rPr>
          <w:b/>
        </w:rPr>
        <w:t xml:space="preserve">Submit. </w:t>
      </w:r>
    </w:p>
    <w:p w14:paraId="30CB38EA" w14:textId="2771A4A9" w:rsidR="00751B62" w:rsidRDefault="00E257AE" w:rsidP="001879BA">
      <w:pPr>
        <w:pStyle w:val="BodyText"/>
        <w:jc w:val="center"/>
      </w:pPr>
      <w:bookmarkStart w:id="1010" w:name="_Toc314235413"/>
      <w:r w:rsidRPr="00E257AE">
        <w:rPr>
          <w:noProof/>
        </w:rPr>
        <w:t xml:space="preserve"> </w:t>
      </w:r>
      <w:r>
        <w:rPr>
          <w:noProof/>
        </w:rPr>
        <w:drawing>
          <wp:inline distT="0" distB="0" distL="0" distR="0" wp14:anchorId="010C7161" wp14:editId="521B0031">
            <wp:extent cx="1846041" cy="989965"/>
            <wp:effectExtent l="0" t="0" r="1905" b="635"/>
            <wp:docPr id="1075" name="Picture 107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5" name="Picture 1075" descr="Graphical user interface, text, application, chat or text message&#10;&#10;Description automatically generated"/>
                    <pic:cNvPicPr/>
                  </pic:nvPicPr>
                  <pic:blipFill>
                    <a:blip r:embed="rId102"/>
                    <a:stretch>
                      <a:fillRect/>
                    </a:stretch>
                  </pic:blipFill>
                  <pic:spPr>
                    <a:xfrm>
                      <a:off x="0" y="0"/>
                      <a:ext cx="1860279" cy="997600"/>
                    </a:xfrm>
                    <a:prstGeom prst="rect">
                      <a:avLst/>
                    </a:prstGeom>
                  </pic:spPr>
                </pic:pic>
              </a:graphicData>
            </a:graphic>
          </wp:inline>
        </w:drawing>
      </w:r>
    </w:p>
    <w:p w14:paraId="7F533295" w14:textId="3E47ED9C" w:rsidR="00751B62" w:rsidRPr="006C7316" w:rsidRDefault="00751B62" w:rsidP="001879BA">
      <w:pPr>
        <w:pStyle w:val="FigureCaption0"/>
      </w:pPr>
      <w:bookmarkStart w:id="1011" w:name="_Toc74052495"/>
      <w:bookmarkStart w:id="1012" w:name="_Toc90643881"/>
      <w:bookmarkStart w:id="1013" w:name="_Toc230163874"/>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rsidR="000E3CB8">
        <w:t xml:space="preserve"> New Loan Transaction </w:t>
      </w:r>
      <w:r w:rsidR="00274A40">
        <w:t>–</w:t>
      </w:r>
      <w:r w:rsidR="000E3CB8">
        <w:t xml:space="preserve"> </w:t>
      </w:r>
      <w:r w:rsidRPr="006C7316">
        <w:t>Terminate</w:t>
      </w:r>
      <w:bookmarkEnd w:id="1010"/>
      <w:bookmarkEnd w:id="1011"/>
      <w:bookmarkEnd w:id="1012"/>
      <w:bookmarkEnd w:id="1013"/>
    </w:p>
    <w:p w14:paraId="0C53E36F" w14:textId="27F09572" w:rsidR="00751B62" w:rsidRPr="006A03BC" w:rsidRDefault="00751B62" w:rsidP="006C3C3F">
      <w:pPr>
        <w:pStyle w:val="OrderedList"/>
        <w:numPr>
          <w:ilvl w:val="0"/>
          <w:numId w:val="145"/>
        </w:numPr>
        <w:jc w:val="both"/>
      </w:pPr>
      <w:r w:rsidRPr="006C7316">
        <w:t>A pop-up window is displayed requesting the user to confirm the action</w:t>
      </w:r>
      <w:r>
        <w:t xml:space="preserve"> and notifying user that the case status will be updated to </w:t>
      </w:r>
      <w:r w:rsidRPr="00DD07B5">
        <w:rPr>
          <w:b/>
        </w:rPr>
        <w:t>Terminated</w:t>
      </w:r>
      <w:r>
        <w:t xml:space="preserve">. </w:t>
      </w:r>
    </w:p>
    <w:p w14:paraId="7F219CDD" w14:textId="47BEADB6" w:rsidR="001879BA" w:rsidRDefault="00751B62" w:rsidP="006C3C3F">
      <w:pPr>
        <w:pStyle w:val="OrderedList"/>
        <w:numPr>
          <w:ilvl w:val="0"/>
          <w:numId w:val="145"/>
        </w:numPr>
        <w:jc w:val="both"/>
        <w:rPr>
          <w:b/>
        </w:rPr>
      </w:pPr>
      <w:r>
        <w:t xml:space="preserve">Click </w:t>
      </w:r>
      <w:r w:rsidRPr="00751B62">
        <w:rPr>
          <w:b/>
        </w:rPr>
        <w:t>OK</w:t>
      </w:r>
      <w:r>
        <w:t xml:space="preserve"> on the pop-up window. </w:t>
      </w:r>
      <w:r w:rsidRPr="00E64674">
        <w:t xml:space="preserve">The new transaction is displayed in the </w:t>
      </w:r>
      <w:r w:rsidRPr="00751B62">
        <w:rPr>
          <w:b/>
        </w:rPr>
        <w:t>Loan Transaction Results</w:t>
      </w:r>
      <w:r w:rsidRPr="00E64674">
        <w:t xml:space="preserve"> section</w:t>
      </w:r>
      <w:r>
        <w:t xml:space="preserve"> and case status and case sub status is updated</w:t>
      </w:r>
      <w:r w:rsidRPr="00E64674">
        <w:t xml:space="preserve">. To exit the </w:t>
      </w:r>
      <w:r>
        <w:t>pop-up window</w:t>
      </w:r>
      <w:r w:rsidRPr="00E64674">
        <w:t xml:space="preserve"> without adding the transaction click </w:t>
      </w:r>
      <w:r w:rsidRPr="00751B62">
        <w:rPr>
          <w:b/>
        </w:rPr>
        <w:t>Cancel.</w:t>
      </w:r>
    </w:p>
    <w:p w14:paraId="791AF5E2" w14:textId="77777777" w:rsidR="00F77675" w:rsidRDefault="00F77675" w:rsidP="00845C3E">
      <w:pPr>
        <w:pStyle w:val="OrderedList"/>
        <w:ind w:left="810"/>
        <w:jc w:val="both"/>
        <w:rPr>
          <w:b/>
        </w:rPr>
      </w:pPr>
    </w:p>
    <w:p w14:paraId="2828A0EE" w14:textId="0653A513" w:rsidR="00F77675" w:rsidRPr="00845C3E" w:rsidRDefault="00FE3F5F" w:rsidP="00FE3F5F">
      <w:pPr>
        <w:rPr>
          <w:rFonts w:eastAsia="Times New Roman"/>
        </w:rPr>
      </w:pPr>
      <w:r>
        <w:rPr>
          <w:rFonts w:ascii="Cambria" w:eastAsiaTheme="minorHAnsi" w:hAnsi="Cambria"/>
          <w:b/>
          <w:bCs/>
          <w:lang w:bidi="en-US"/>
          <w14:scene3d>
            <w14:camera w14:prst="orthographicFront"/>
            <w14:lightRig w14:rig="threePt" w14:dir="t">
              <w14:rot w14:lat="0" w14:lon="0" w14:rev="0"/>
            </w14:lightRig>
          </w14:scene3d>
        </w:rPr>
        <w:t>TIP</w:t>
      </w:r>
      <w:r w:rsidR="00F77675">
        <w:rPr>
          <w:rFonts w:ascii="Cambria" w:eastAsiaTheme="minorHAnsi" w:hAnsi="Cambria"/>
          <w:b/>
          <w:bCs/>
          <w:lang w:bidi="en-US"/>
          <w14:scene3d>
            <w14:camera w14:prst="orthographicFront"/>
            <w14:lightRig w14:rig="threePt" w14:dir="t">
              <w14:rot w14:lat="0" w14:lon="0" w14:rev="0"/>
            </w14:lightRig>
          </w14:scene3d>
        </w:rPr>
        <w:t xml:space="preserve">: </w:t>
      </w:r>
      <w:r w:rsidR="00F77675" w:rsidRPr="00845C3E">
        <w:rPr>
          <w:rFonts w:ascii="Cambria" w:eastAsiaTheme="minorHAnsi" w:hAnsi="Cambria"/>
          <w:b/>
          <w:bCs/>
          <w:lang w:bidi="en-US"/>
          <w14:scene3d>
            <w14:camera w14:prst="orthographicFront"/>
            <w14:lightRig w14:rig="threePt" w14:dir="t">
              <w14:rot w14:lat="0" w14:lon="0" w14:rev="0"/>
            </w14:lightRig>
          </w14:scene3d>
        </w:rPr>
        <w:t>Termination Prior to Endorsement:</w:t>
      </w:r>
      <w:r w:rsidR="00F77675" w:rsidRPr="00845C3E">
        <w:rPr>
          <w:rFonts w:ascii="Cambria" w:eastAsiaTheme="minorHAnsi" w:hAnsi="Cambria"/>
          <w:lang w:bidi="en-US"/>
          <w14:scene3d>
            <w14:camera w14:prst="orthographicFront"/>
            <w14:lightRig w14:rig="threePt" w14:dir="t">
              <w14:rot w14:lat="0" w14:lon="0" w14:rev="0"/>
            </w14:lightRig>
          </w14:scene3d>
        </w:rPr>
        <w:t xml:space="preserve"> When HECM case status is “Pending IMIP Payment” or “Pending Endorsement and the transaction is terminated, the following warning message will be displayed along with the existing warning message in the Termination confirmation pop window</w:t>
      </w:r>
      <w:r w:rsidR="00F77675" w:rsidRPr="00845C3E">
        <w:rPr>
          <w:rFonts w:eastAsia="Times New Roman"/>
        </w:rPr>
        <w:t xml:space="preserve">.  </w:t>
      </w:r>
    </w:p>
    <w:p w14:paraId="2F8E92AC" w14:textId="77777777" w:rsidR="00DF14F4" w:rsidRDefault="00E257AE" w:rsidP="006F2941">
      <w:pPr>
        <w:pStyle w:val="FigureCaption0"/>
      </w:pPr>
      <w:r>
        <w:rPr>
          <w:noProof/>
        </w:rPr>
        <w:drawing>
          <wp:inline distT="0" distB="0" distL="0" distR="0" wp14:anchorId="201B3860" wp14:editId="3E43F1BC">
            <wp:extent cx="3181206" cy="1044575"/>
            <wp:effectExtent l="0" t="0" r="635" b="3175"/>
            <wp:docPr id="1076" name="Picture 107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6" name="Picture 1076" descr="Graphical user interface, text, application, chat or text message&#10;&#10;Description automatically generated"/>
                    <pic:cNvPicPr/>
                  </pic:nvPicPr>
                  <pic:blipFill>
                    <a:blip r:embed="rId103"/>
                    <a:stretch>
                      <a:fillRect/>
                    </a:stretch>
                  </pic:blipFill>
                  <pic:spPr>
                    <a:xfrm>
                      <a:off x="0" y="0"/>
                      <a:ext cx="3194246" cy="1048857"/>
                    </a:xfrm>
                    <a:prstGeom prst="rect">
                      <a:avLst/>
                    </a:prstGeom>
                  </pic:spPr>
                </pic:pic>
              </a:graphicData>
            </a:graphic>
          </wp:inline>
        </w:drawing>
      </w:r>
      <w:bookmarkStart w:id="1014" w:name="_Toc74052496"/>
      <w:bookmarkStart w:id="1015" w:name="_Toc90643882"/>
    </w:p>
    <w:p w14:paraId="1B6487AC" w14:textId="7DA07133" w:rsidR="00751B62" w:rsidRPr="006C7316" w:rsidRDefault="00751B62" w:rsidP="006F2941">
      <w:pPr>
        <w:pStyle w:val="FigureCaption0"/>
      </w:pPr>
      <w:bookmarkStart w:id="1016" w:name="_Toc230163875"/>
      <w:r w:rsidRPr="006C7316">
        <w:t xml:space="preserve">Figure </w:t>
      </w:r>
      <w:fldSimple w:instr=" STYLEREF 1 \s ">
        <w:r w:rsidR="00942841">
          <w:rPr>
            <w:noProof/>
          </w:rPr>
          <w:t>5</w:t>
        </w:r>
      </w:fldSimple>
      <w:r w:rsidR="00AA1949">
        <w:noBreakHyphen/>
      </w:r>
      <w:fldSimple w:instr=" SEQ Figure \* ARABIC \s 1 ">
        <w:r w:rsidR="00942841">
          <w:rPr>
            <w:noProof/>
          </w:rPr>
          <w:t>24</w:t>
        </w:r>
      </w:fldSimple>
      <w:r w:rsidRPr="006C7316">
        <w:t xml:space="preserve"> Confirmation Message</w:t>
      </w:r>
      <w:bookmarkEnd w:id="1014"/>
      <w:bookmarkEnd w:id="1015"/>
      <w:bookmarkEnd w:id="1016"/>
    </w:p>
    <w:p w14:paraId="7E829621" w14:textId="77777777" w:rsidR="006F2941" w:rsidRDefault="006F2941" w:rsidP="006F2941">
      <w:pPr>
        <w:pStyle w:val="OrderedList"/>
        <w:jc w:val="both"/>
      </w:pPr>
    </w:p>
    <w:p w14:paraId="1FE2D5A5" w14:textId="0199A604" w:rsidR="003F3102" w:rsidRPr="003F3102" w:rsidRDefault="003F3102" w:rsidP="006C3C3F">
      <w:pPr>
        <w:pStyle w:val="OrderedList"/>
        <w:numPr>
          <w:ilvl w:val="0"/>
          <w:numId w:val="145"/>
        </w:numPr>
        <w:jc w:val="both"/>
      </w:pPr>
      <w:r w:rsidRPr="003F3102">
        <w:t xml:space="preserve">To adjust the terminate transaction, select the </w:t>
      </w:r>
      <w:r w:rsidRPr="003F3102">
        <w:rPr>
          <w:b/>
        </w:rPr>
        <w:t>document icon</w:t>
      </w:r>
      <w:r w:rsidRPr="003F3102">
        <w:t xml:space="preserve"> beside the transaction, on the </w:t>
      </w:r>
      <w:r w:rsidRPr="003F3102">
        <w:rPr>
          <w:b/>
        </w:rPr>
        <w:t>Adjust Loan Transaction</w:t>
      </w:r>
      <w:r w:rsidRPr="003F3102">
        <w:t xml:space="preserve"> window, click </w:t>
      </w:r>
      <w:r w:rsidRPr="003F3102">
        <w:rPr>
          <w:b/>
        </w:rPr>
        <w:t>Submit</w:t>
      </w:r>
      <w:r w:rsidRPr="003F3102">
        <w:t xml:space="preserve"> to reverse the transaction. </w:t>
      </w:r>
    </w:p>
    <w:p w14:paraId="5C2AECB0" w14:textId="77777777" w:rsidR="003F3102" w:rsidRPr="006C7316" w:rsidRDefault="003F3102" w:rsidP="006C3C3F">
      <w:pPr>
        <w:pStyle w:val="OrderedList"/>
        <w:numPr>
          <w:ilvl w:val="0"/>
          <w:numId w:val="145"/>
        </w:numPr>
        <w:jc w:val="both"/>
      </w:pPr>
      <w:r w:rsidRPr="006C7316">
        <w:t xml:space="preserve">A new terminate adjustment transaction is added and displayed under the </w:t>
      </w:r>
      <w:r w:rsidRPr="003F3102">
        <w:rPr>
          <w:b/>
        </w:rPr>
        <w:t>Loan Transactions Results</w:t>
      </w:r>
      <w:r w:rsidRPr="006C7316">
        <w:t xml:space="preserve"> section reflecting the reversed amount.</w:t>
      </w:r>
    </w:p>
    <w:p w14:paraId="5E6D0676" w14:textId="2FC08039" w:rsidR="009C65DE" w:rsidRDefault="003F3102" w:rsidP="00DD07B5">
      <w:pPr>
        <w:pStyle w:val="BodyText"/>
      </w:pPr>
      <w:r>
        <w:t xml:space="preserve">The </w:t>
      </w:r>
      <w:r w:rsidR="0014490D">
        <w:t>table below</w:t>
      </w:r>
      <w:r>
        <w:t xml:space="preserve"> lists the Terminate transactions that can be manually created using the New Loan Transactions window</w:t>
      </w:r>
      <w:r w:rsidRPr="006C7316">
        <w:t xml:space="preserve">. </w:t>
      </w:r>
    </w:p>
    <w:tbl>
      <w:tblPr>
        <w:tblStyle w:val="TableGrid"/>
        <w:tblW w:w="0" w:type="auto"/>
        <w:tblInd w:w="198" w:type="dxa"/>
        <w:tblLook w:val="04A0" w:firstRow="1" w:lastRow="0" w:firstColumn="1" w:lastColumn="0" w:noHBand="0" w:noVBand="1"/>
      </w:tblPr>
      <w:tblGrid>
        <w:gridCol w:w="2987"/>
        <w:gridCol w:w="6165"/>
      </w:tblGrid>
      <w:tr w:rsidR="009C65DE" w:rsidRPr="00751B62" w14:paraId="0318F8E3" w14:textId="77777777" w:rsidTr="004E6E6F">
        <w:trPr>
          <w:trHeight w:val="148"/>
          <w:tblHeader/>
        </w:trPr>
        <w:tc>
          <w:tcPr>
            <w:tcW w:w="2987" w:type="dxa"/>
            <w:shd w:val="clear" w:color="auto" w:fill="B8CCE4" w:themeFill="accent1" w:themeFillTint="66"/>
          </w:tcPr>
          <w:p w14:paraId="1D0EDF01" w14:textId="77777777" w:rsidR="009C65DE" w:rsidRPr="00751B62" w:rsidRDefault="009C65DE" w:rsidP="00B80272">
            <w:pPr>
              <w:pStyle w:val="Tableheader"/>
            </w:pPr>
            <w:r w:rsidRPr="00751B62">
              <w:t>Transaction</w:t>
            </w:r>
          </w:p>
        </w:tc>
        <w:tc>
          <w:tcPr>
            <w:tcW w:w="6165" w:type="dxa"/>
            <w:shd w:val="clear" w:color="auto" w:fill="B8CCE4" w:themeFill="accent1" w:themeFillTint="66"/>
          </w:tcPr>
          <w:p w14:paraId="5E8DDB0A" w14:textId="77777777" w:rsidR="009C65DE" w:rsidRPr="00751B62" w:rsidRDefault="009C65DE" w:rsidP="00B80272">
            <w:pPr>
              <w:pStyle w:val="Tableheader"/>
            </w:pPr>
            <w:r w:rsidRPr="00751B62">
              <w:t>Description</w:t>
            </w:r>
          </w:p>
        </w:tc>
      </w:tr>
      <w:tr w:rsidR="009C65DE" w:rsidRPr="00751B62" w14:paraId="415386C2" w14:textId="77777777" w:rsidTr="004E6E6F">
        <w:trPr>
          <w:trHeight w:val="148"/>
        </w:trPr>
        <w:tc>
          <w:tcPr>
            <w:tcW w:w="2987" w:type="dxa"/>
          </w:tcPr>
          <w:p w14:paraId="52F1462A" w14:textId="77777777" w:rsidR="009C65DE" w:rsidRPr="003F3102" w:rsidRDefault="009C65DE" w:rsidP="00B80272">
            <w:pPr>
              <w:pStyle w:val="TableColumnSubheading"/>
            </w:pPr>
            <w:r>
              <w:t>Terminate – Full Write-Off</w:t>
            </w:r>
          </w:p>
        </w:tc>
        <w:tc>
          <w:tcPr>
            <w:tcW w:w="6165" w:type="dxa"/>
          </w:tcPr>
          <w:p w14:paraId="0D1D8A69" w14:textId="77777777" w:rsidR="009C65DE" w:rsidRPr="00751B62" w:rsidRDefault="009C65DE" w:rsidP="00B80272">
            <w:pPr>
              <w:pStyle w:val="TableText"/>
              <w:jc w:val="both"/>
            </w:pPr>
            <w:r w:rsidRPr="00751B62">
              <w:t xml:space="preserve">This transaction is initiated by the servicer to terminate the loan </w:t>
            </w:r>
            <w:r>
              <w:t>by full write-off</w:t>
            </w:r>
            <w:r w:rsidRPr="00751B62">
              <w:t>.</w:t>
            </w:r>
          </w:p>
        </w:tc>
      </w:tr>
      <w:tr w:rsidR="00F25BF2" w:rsidRPr="00751B62" w14:paraId="60BD9971" w14:textId="77777777" w:rsidTr="004E6E6F">
        <w:trPr>
          <w:trHeight w:val="148"/>
        </w:trPr>
        <w:tc>
          <w:tcPr>
            <w:tcW w:w="2987" w:type="dxa"/>
          </w:tcPr>
          <w:p w14:paraId="4FD8FCE4" w14:textId="4AA19117" w:rsidR="00F25BF2" w:rsidRDefault="00F25BF2" w:rsidP="00B80272">
            <w:pPr>
              <w:pStyle w:val="TableColumnSubheading"/>
            </w:pPr>
            <w:r>
              <w:t>Terminate – No Claim</w:t>
            </w:r>
          </w:p>
        </w:tc>
        <w:tc>
          <w:tcPr>
            <w:tcW w:w="6165" w:type="dxa"/>
          </w:tcPr>
          <w:p w14:paraId="0151C166" w14:textId="269915CA" w:rsidR="00F25BF2" w:rsidRDefault="00F25BF2" w:rsidP="00234887">
            <w:pPr>
              <w:pStyle w:val="TableText"/>
              <w:jc w:val="both"/>
            </w:pPr>
            <w:r w:rsidRPr="00751B62">
              <w:t>This transaction is initiated by the servicer to terminate the loan</w:t>
            </w:r>
            <w:r>
              <w:t xml:space="preserve"> when a claim would have been filed but was not. For example: a zero or negative claim</w:t>
            </w:r>
            <w:r w:rsidR="00234887">
              <w:t xml:space="preserve">, a date out of sequence issue (Example – CT21 </w:t>
            </w:r>
            <w:r w:rsidR="00274A40">
              <w:t>–</w:t>
            </w:r>
            <w:r w:rsidR="00234887">
              <w:t xml:space="preserve"> Servicer completed foreclosure and sold property but never obtained D&amp;P approval), Short payoff was accepted, or Title Claim paid due to origination errors</w:t>
            </w:r>
          </w:p>
          <w:p w14:paraId="526AA80B" w14:textId="4E22410A" w:rsidR="00234887" w:rsidRPr="00751B62" w:rsidRDefault="00FE3F5F" w:rsidP="00234887">
            <w:pPr>
              <w:pStyle w:val="TableText"/>
              <w:jc w:val="both"/>
            </w:pPr>
            <w:r>
              <w:t>TIP</w:t>
            </w:r>
            <w:r w:rsidRPr="00234887">
              <w:t xml:space="preserve"> </w:t>
            </w:r>
            <w:r w:rsidR="00234887" w:rsidRPr="00234887">
              <w:t>– For endorsed loans that are paid in full as a result of a 3</w:t>
            </w:r>
            <w:r w:rsidR="00234887" w:rsidRPr="00274A40">
              <w:rPr>
                <w:vertAlign w:val="superscript"/>
              </w:rPr>
              <w:t>rd</w:t>
            </w:r>
            <w:r w:rsidR="00234887" w:rsidRPr="00234887">
              <w:t xml:space="preserve"> Party foreclosure sale or an REO Sale and no claim will be filed, this should be reported as Terminate – No Claim with Termination Reason = Foreclosure or DIL.</w:t>
            </w:r>
          </w:p>
        </w:tc>
      </w:tr>
      <w:tr w:rsidR="00F25BF2" w:rsidRPr="00751B62" w14:paraId="164E3745" w14:textId="77777777" w:rsidTr="004E6E6F">
        <w:trPr>
          <w:trHeight w:val="148"/>
        </w:trPr>
        <w:tc>
          <w:tcPr>
            <w:tcW w:w="2987" w:type="dxa"/>
          </w:tcPr>
          <w:p w14:paraId="20F67549" w14:textId="774BA9A5" w:rsidR="00F25BF2" w:rsidRPr="00751B62" w:rsidRDefault="00F25BF2" w:rsidP="00F25BF2">
            <w:pPr>
              <w:pStyle w:val="TableColumnSubheading"/>
            </w:pPr>
            <w:r w:rsidRPr="00751B62">
              <w:t xml:space="preserve">Terminate – </w:t>
            </w:r>
            <w:r>
              <w:t>Paid in Full</w:t>
            </w:r>
          </w:p>
        </w:tc>
        <w:tc>
          <w:tcPr>
            <w:tcW w:w="6165" w:type="dxa"/>
          </w:tcPr>
          <w:p w14:paraId="0D750491" w14:textId="6A263E36" w:rsidR="00F25BF2" w:rsidRDefault="00F25BF2" w:rsidP="00F25BF2">
            <w:pPr>
              <w:pStyle w:val="TableText"/>
              <w:jc w:val="both"/>
            </w:pPr>
            <w:r w:rsidRPr="00751B62">
              <w:t>This transaction is initiated by the servicer to terminate the loan</w:t>
            </w:r>
            <w:r>
              <w:t xml:space="preserve"> as a full payoff</w:t>
            </w:r>
            <w:r w:rsidRPr="00751B62">
              <w:t>.</w:t>
            </w:r>
          </w:p>
          <w:p w14:paraId="29AE48FA" w14:textId="4C5934EA" w:rsidR="00F25BF2" w:rsidRDefault="00FE3F5F" w:rsidP="00F25BF2">
            <w:pPr>
              <w:pStyle w:val="TableText"/>
              <w:jc w:val="both"/>
            </w:pPr>
            <w:r>
              <w:rPr>
                <w:b/>
              </w:rPr>
              <w:t>TIP</w:t>
            </w:r>
            <w:r w:rsidR="00F25BF2" w:rsidRPr="00BC003E">
              <w:rPr>
                <w:b/>
              </w:rPr>
              <w:t>:</w:t>
            </w:r>
            <w:r w:rsidR="00F25BF2">
              <w:t xml:space="preserve"> If the pay-off amount is not within the overage or shortage threshold limit set by HUD, system will not allow the termination of the loan for this termination type.</w:t>
            </w:r>
          </w:p>
          <w:p w14:paraId="29FE27EB" w14:textId="72A88036" w:rsidR="00234887" w:rsidRPr="00751B62" w:rsidRDefault="00FE3F5F" w:rsidP="00F25BF2">
            <w:pPr>
              <w:pStyle w:val="TableText"/>
              <w:jc w:val="both"/>
            </w:pPr>
            <w:r>
              <w:t>TIP:</w:t>
            </w:r>
            <w:r w:rsidR="00234887" w:rsidRPr="00234887">
              <w:t xml:space="preserve"> For endorsed loans that are paid in full as a result of a 3</w:t>
            </w:r>
            <w:r w:rsidR="00234887" w:rsidRPr="00274A40">
              <w:rPr>
                <w:vertAlign w:val="superscript"/>
              </w:rPr>
              <w:t>rd</w:t>
            </w:r>
            <w:r w:rsidR="00234887" w:rsidRPr="00234887">
              <w:t xml:space="preserve"> Party foreclosure sale or an REO Sale and no claim will be filed, this should be reported as Terminate – No Claim with Termination Reason = Foreclosure or DIL.</w:t>
            </w:r>
          </w:p>
        </w:tc>
      </w:tr>
      <w:tr w:rsidR="00F25BF2" w:rsidRPr="00751B62" w14:paraId="3EF4A99B" w14:textId="77777777" w:rsidTr="004E6E6F">
        <w:trPr>
          <w:trHeight w:val="148"/>
        </w:trPr>
        <w:tc>
          <w:tcPr>
            <w:tcW w:w="2987" w:type="dxa"/>
          </w:tcPr>
          <w:p w14:paraId="5991552B" w14:textId="77777777" w:rsidR="00F25BF2" w:rsidRPr="00751B62" w:rsidRDefault="00F25BF2" w:rsidP="00F25BF2">
            <w:pPr>
              <w:pStyle w:val="TableColumnSubheading"/>
            </w:pPr>
            <w:r w:rsidRPr="00751B62">
              <w:t>Terminate – Refinance</w:t>
            </w:r>
          </w:p>
        </w:tc>
        <w:tc>
          <w:tcPr>
            <w:tcW w:w="6165" w:type="dxa"/>
          </w:tcPr>
          <w:p w14:paraId="377D34A1" w14:textId="77777777" w:rsidR="00F25BF2" w:rsidRDefault="00F25BF2" w:rsidP="00F25BF2">
            <w:pPr>
              <w:pStyle w:val="TableText"/>
              <w:jc w:val="both"/>
            </w:pPr>
            <w:r w:rsidRPr="00751B62">
              <w:t>This transaction is initiated by the servicer to terminate the loan due to refinancing.</w:t>
            </w:r>
          </w:p>
          <w:p w14:paraId="5958CE71" w14:textId="3390BFA1" w:rsidR="00F25BF2" w:rsidRPr="00751B62" w:rsidRDefault="00FE3F5F" w:rsidP="00F25BF2">
            <w:pPr>
              <w:pStyle w:val="TableText"/>
              <w:jc w:val="both"/>
            </w:pPr>
            <w:r>
              <w:rPr>
                <w:b/>
              </w:rPr>
              <w:t>TIP</w:t>
            </w:r>
            <w:r w:rsidR="00F25BF2" w:rsidRPr="00BC003E">
              <w:rPr>
                <w:b/>
              </w:rPr>
              <w:t>:</w:t>
            </w:r>
            <w:r w:rsidR="00F25BF2">
              <w:t xml:space="preserve"> If the pay-off amount is not within the overage or shortage threshold limit set by HUD, system will not allow the termination of the loan for this termination type.</w:t>
            </w:r>
          </w:p>
        </w:tc>
      </w:tr>
    </w:tbl>
    <w:p w14:paraId="7852057A" w14:textId="243455B4" w:rsidR="003F3102" w:rsidRDefault="00707B57" w:rsidP="001879BA">
      <w:pPr>
        <w:pStyle w:val="TableCaption"/>
      </w:pPr>
      <w:bookmarkStart w:id="1017" w:name="_Toc90643778"/>
      <w:bookmarkStart w:id="1018" w:name="_Toc230163759"/>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9</w:t>
      </w:r>
      <w:r w:rsidR="00764635">
        <w:rPr>
          <w:noProof/>
        </w:rPr>
        <w:fldChar w:fldCharType="end"/>
      </w:r>
      <w:r w:rsidR="003F3102">
        <w:t>: Terminate Transactions</w:t>
      </w:r>
      <w:bookmarkEnd w:id="1017"/>
      <w:bookmarkEnd w:id="1018"/>
    </w:p>
    <w:p w14:paraId="639DF1EC" w14:textId="77777777" w:rsidR="001F3D10" w:rsidRPr="005E340E" w:rsidRDefault="001F3D10" w:rsidP="006C3C3F">
      <w:pPr>
        <w:pStyle w:val="Heading5"/>
        <w:numPr>
          <w:ilvl w:val="4"/>
          <w:numId w:val="459"/>
        </w:numPr>
      </w:pPr>
      <w:bookmarkStart w:id="1019" w:name="_Toc314660680"/>
      <w:bookmarkStart w:id="1020" w:name="_Toc11334617"/>
      <w:bookmarkStart w:id="1021" w:name="_Toc74051834"/>
      <w:bookmarkStart w:id="1022" w:name="_Toc90643219"/>
      <w:bookmarkStart w:id="1023" w:name="_Toc313865083"/>
      <w:r w:rsidRPr="005E340E">
        <w:t>Monthly Accruals</w:t>
      </w:r>
      <w:bookmarkEnd w:id="1019"/>
      <w:bookmarkEnd w:id="1020"/>
      <w:bookmarkEnd w:id="1021"/>
      <w:bookmarkEnd w:id="1022"/>
      <w:r>
        <w:fldChar w:fldCharType="begin"/>
      </w:r>
      <w:r>
        <w:instrText xml:space="preserve"> XE “</w:instrText>
      </w:r>
      <w:r w:rsidRPr="0093678E">
        <w:instrText>Monthly Accruals</w:instrText>
      </w:r>
      <w:r>
        <w:instrText xml:space="preserve">” </w:instrText>
      </w:r>
      <w:r>
        <w:fldChar w:fldCharType="end"/>
      </w:r>
    </w:p>
    <w:p w14:paraId="722933AB" w14:textId="2682BF65" w:rsidR="001F3D10" w:rsidRDefault="001F3D10" w:rsidP="001F3D10">
      <w:pPr>
        <w:pStyle w:val="BodyText"/>
      </w:pPr>
      <w:r w:rsidRPr="005E340E">
        <w:t>The Servicing Module generates transactions (Monthly Int, MIP accrual and SF) for monthly accruals automatically every month to track the collection of MIP, Interest</w:t>
      </w:r>
      <w:r>
        <w:t>,</w:t>
      </w:r>
      <w:r w:rsidRPr="005E340E">
        <w:t xml:space="preserve"> and Service Fee. </w:t>
      </w:r>
    </w:p>
    <w:p w14:paraId="2C93D912" w14:textId="1774AD4D" w:rsidR="006C7316" w:rsidRPr="002A4C74" w:rsidRDefault="00B524EE" w:rsidP="00863D8C">
      <w:pPr>
        <w:pStyle w:val="Heading4"/>
      </w:pPr>
      <w:r>
        <w:t xml:space="preserve"> </w:t>
      </w:r>
      <w:bookmarkStart w:id="1024" w:name="_Toc11334621"/>
      <w:bookmarkStart w:id="1025" w:name="_Toc74051838"/>
      <w:bookmarkStart w:id="1026" w:name="_Toc90643223"/>
      <w:bookmarkStart w:id="1027" w:name="_Toc230163105"/>
      <w:r w:rsidR="006C7316" w:rsidRPr="002A4C74">
        <w:t>IMIP adjustments</w:t>
      </w:r>
      <w:bookmarkEnd w:id="1023"/>
      <w:bookmarkEnd w:id="1024"/>
      <w:bookmarkEnd w:id="1025"/>
      <w:bookmarkEnd w:id="1026"/>
      <w:bookmarkEnd w:id="1027"/>
      <w:r w:rsidR="00107372">
        <w:fldChar w:fldCharType="begin"/>
      </w:r>
      <w:r w:rsidR="00107372">
        <w:instrText xml:space="preserve"> XE </w:instrText>
      </w:r>
      <w:r w:rsidR="00274A40">
        <w:instrText>“</w:instrText>
      </w:r>
      <w:r w:rsidR="00107372" w:rsidRPr="009E16BE">
        <w:instrText>IMIP Adjustments</w:instrText>
      </w:r>
      <w:r w:rsidR="00274A40">
        <w:instrText>”</w:instrText>
      </w:r>
      <w:r w:rsidR="00107372">
        <w:instrText xml:space="preserve"> </w:instrText>
      </w:r>
      <w:r w:rsidR="00107372">
        <w:fldChar w:fldCharType="end"/>
      </w:r>
    </w:p>
    <w:p w14:paraId="3EFB59A9" w14:textId="7738B08C" w:rsidR="006C7316" w:rsidRPr="006C7316" w:rsidRDefault="006C7316" w:rsidP="001879BA">
      <w:pPr>
        <w:pStyle w:val="BodyText"/>
      </w:pPr>
      <w:r w:rsidRPr="006C7316">
        <w:t xml:space="preserve">The </w:t>
      </w:r>
      <w:r w:rsidR="00B04752">
        <w:t>IMIP</w:t>
      </w:r>
      <w:r w:rsidRPr="006C7316">
        <w:t xml:space="preserve"> </w:t>
      </w:r>
      <w:r w:rsidR="00ED0564">
        <w:t>paid by Lender or Borr</w:t>
      </w:r>
      <w:r w:rsidR="006336CF">
        <w:t xml:space="preserve">ower can be </w:t>
      </w:r>
      <w:r w:rsidR="00C25A68">
        <w:t>adjusted</w:t>
      </w:r>
      <w:r w:rsidR="006336CF">
        <w:t xml:space="preserve"> using the</w:t>
      </w:r>
      <w:r w:rsidRPr="006C7316">
        <w:t xml:space="preserve"> IMIP Adj button in the </w:t>
      </w:r>
      <w:r w:rsidRPr="00ED0564">
        <w:rPr>
          <w:b/>
        </w:rPr>
        <w:t xml:space="preserve">Transactions </w:t>
      </w:r>
      <w:r w:rsidR="00274A40">
        <w:rPr>
          <w:b/>
        </w:rPr>
        <w:t>–</w:t>
      </w:r>
      <w:r w:rsidRPr="00ED0564">
        <w:rPr>
          <w:b/>
        </w:rPr>
        <w:t xml:space="preserve"> Loan </w:t>
      </w:r>
      <w:r w:rsidR="00ED0564" w:rsidRPr="00ED0564">
        <w:t>screen</w:t>
      </w:r>
      <w:r w:rsidRPr="006C7316">
        <w:t xml:space="preserve">.  </w:t>
      </w:r>
    </w:p>
    <w:p w14:paraId="4BAB853B" w14:textId="35C5214B" w:rsidR="006C7316" w:rsidRDefault="006C7316" w:rsidP="001879BA">
      <w:pPr>
        <w:pStyle w:val="BodyText"/>
      </w:pPr>
      <w:r w:rsidRPr="006C7316">
        <w:t xml:space="preserve">To perform an IMIP adjustment of a loan for a </w:t>
      </w:r>
      <w:r w:rsidR="0010588C">
        <w:t>borrower</w:t>
      </w:r>
      <w:r w:rsidRPr="006C7316">
        <w:t>:</w:t>
      </w:r>
    </w:p>
    <w:p w14:paraId="1AFD5442" w14:textId="18D8E837" w:rsidR="00ED0564" w:rsidRPr="00E64674" w:rsidRDefault="00ED0564" w:rsidP="006C3C3F">
      <w:pPr>
        <w:pStyle w:val="OrderedList"/>
        <w:numPr>
          <w:ilvl w:val="0"/>
          <w:numId w:val="146"/>
        </w:numPr>
        <w:jc w:val="both"/>
      </w:pPr>
      <w:r w:rsidRPr="00E64674">
        <w:t xml:space="preserve">Click </w:t>
      </w:r>
      <w:r w:rsidRPr="005D47E7">
        <w:rPr>
          <w:b/>
        </w:rPr>
        <w:t>IMIP Adj</w:t>
      </w:r>
      <w:r w:rsidRPr="006336CF">
        <w:t xml:space="preserve"> </w:t>
      </w:r>
      <w:r w:rsidRPr="00E64674">
        <w:t xml:space="preserve">on the </w:t>
      </w:r>
      <w:r w:rsidRPr="005D47E7">
        <w:rPr>
          <w:b/>
        </w:rPr>
        <w:t xml:space="preserve">Transactions </w:t>
      </w:r>
      <w:r w:rsidR="00274A40">
        <w:rPr>
          <w:b/>
        </w:rPr>
        <w:t>–</w:t>
      </w:r>
      <w:r w:rsidRPr="005D47E7">
        <w:rPr>
          <w:b/>
        </w:rPr>
        <w:t xml:space="preserve"> Loan</w:t>
      </w:r>
      <w:r w:rsidRPr="00E64674">
        <w:t xml:space="preserve"> screen.</w:t>
      </w:r>
    </w:p>
    <w:p w14:paraId="039627AB" w14:textId="7A81167E" w:rsidR="00ED0564" w:rsidRDefault="00ED0564" w:rsidP="006C3C3F">
      <w:pPr>
        <w:pStyle w:val="OrderedList"/>
        <w:numPr>
          <w:ilvl w:val="0"/>
          <w:numId w:val="146"/>
        </w:numPr>
        <w:jc w:val="both"/>
      </w:pPr>
      <w:r w:rsidRPr="00E64674">
        <w:t xml:space="preserve">On the </w:t>
      </w:r>
      <w:r w:rsidRPr="005A1E9D">
        <w:rPr>
          <w:b/>
        </w:rPr>
        <w:t>Adjust IMIP</w:t>
      </w:r>
      <w:r w:rsidRPr="006C7316">
        <w:t xml:space="preserve"> </w:t>
      </w:r>
      <w:r w:rsidRPr="00E64674">
        <w:t xml:space="preserve">window, </w:t>
      </w:r>
      <w:r>
        <w:t xml:space="preserve">enter the amounts in the </w:t>
      </w:r>
      <w:r w:rsidRPr="005A1E9D">
        <w:rPr>
          <w:b/>
        </w:rPr>
        <w:t>IMIP Paid by Lender</w:t>
      </w:r>
      <w:r>
        <w:t xml:space="preserve"> and </w:t>
      </w:r>
      <w:r w:rsidRPr="005A1E9D">
        <w:rPr>
          <w:b/>
        </w:rPr>
        <w:t>IMIP Paid by Borrower</w:t>
      </w:r>
      <w:r>
        <w:t xml:space="preserve"> fields.</w:t>
      </w:r>
    </w:p>
    <w:p w14:paraId="69325A01" w14:textId="518E2A2E" w:rsidR="00ED0564" w:rsidRPr="005A1E9D" w:rsidRDefault="00ED0564" w:rsidP="006C3C3F">
      <w:pPr>
        <w:pStyle w:val="OrderedList"/>
        <w:numPr>
          <w:ilvl w:val="0"/>
          <w:numId w:val="146"/>
        </w:numPr>
        <w:jc w:val="both"/>
      </w:pPr>
      <w:r w:rsidRPr="00E64674">
        <w:t xml:space="preserve">Click </w:t>
      </w:r>
      <w:r w:rsidRPr="005A1E9D">
        <w:t>Submit</w:t>
      </w:r>
      <w:r w:rsidRPr="00E64674">
        <w:t xml:space="preserve">. </w:t>
      </w:r>
      <w:r w:rsidRPr="006C7316">
        <w:t xml:space="preserve">This will adjust the </w:t>
      </w:r>
      <w:r w:rsidRPr="005A1E9D">
        <w:rPr>
          <w:b/>
        </w:rPr>
        <w:t>IMIP Financed</w:t>
      </w:r>
      <w:r w:rsidRPr="006C7316">
        <w:t xml:space="preserve"> </w:t>
      </w:r>
      <w:r w:rsidR="00C25A68">
        <w:t>field</w:t>
      </w:r>
      <w:r>
        <w:t>.</w:t>
      </w:r>
    </w:p>
    <w:p w14:paraId="3F41CC1B" w14:textId="3B07255A" w:rsidR="00ED0564" w:rsidRPr="005A1E9D" w:rsidRDefault="00ED0564" w:rsidP="006C3C3F">
      <w:pPr>
        <w:pStyle w:val="OrderedList"/>
        <w:numPr>
          <w:ilvl w:val="0"/>
          <w:numId w:val="146"/>
        </w:numPr>
        <w:jc w:val="both"/>
      </w:pPr>
      <w:r>
        <w:t xml:space="preserve">This action will automatically generate the </w:t>
      </w:r>
      <w:r w:rsidRPr="00ED0564">
        <w:t>Auto-Adjust Int M</w:t>
      </w:r>
      <w:r w:rsidR="001E123E">
        <w:t>IP</w:t>
      </w:r>
      <w:r w:rsidRPr="00ED0564">
        <w:t xml:space="preserve"> SF</w:t>
      </w:r>
      <w:r>
        <w:t xml:space="preserve"> transaction in the system.</w:t>
      </w:r>
    </w:p>
    <w:p w14:paraId="0E23044D" w14:textId="040FAC68" w:rsidR="009A5271" w:rsidRDefault="00E257AE" w:rsidP="001879BA">
      <w:pPr>
        <w:pStyle w:val="BodyText"/>
        <w:jc w:val="center"/>
      </w:pPr>
      <w:r>
        <w:rPr>
          <w:noProof/>
        </w:rPr>
        <w:drawing>
          <wp:inline distT="0" distB="0" distL="0" distR="0" wp14:anchorId="7A8BA016" wp14:editId="625A02CA">
            <wp:extent cx="1528291" cy="864019"/>
            <wp:effectExtent l="0" t="0" r="0" b="0"/>
            <wp:docPr id="1078" name="Picture 107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8" name="Picture 1078" descr="Graphical user interface, text, application, chat or text message&#10;&#10;Description automatically generated"/>
                    <pic:cNvPicPr/>
                  </pic:nvPicPr>
                  <pic:blipFill>
                    <a:blip r:embed="rId104"/>
                    <a:stretch>
                      <a:fillRect/>
                    </a:stretch>
                  </pic:blipFill>
                  <pic:spPr>
                    <a:xfrm>
                      <a:off x="0" y="0"/>
                      <a:ext cx="1540928" cy="871163"/>
                    </a:xfrm>
                    <a:prstGeom prst="rect">
                      <a:avLst/>
                    </a:prstGeom>
                  </pic:spPr>
                </pic:pic>
              </a:graphicData>
            </a:graphic>
          </wp:inline>
        </w:drawing>
      </w:r>
      <w:r w:rsidDel="00E257AE">
        <w:rPr>
          <w:noProof/>
          <w:lang w:bidi="ar-SA"/>
        </w:rPr>
        <w:t xml:space="preserve"> </w:t>
      </w:r>
    </w:p>
    <w:p w14:paraId="7068A59B" w14:textId="0E78F64B" w:rsidR="009A5271" w:rsidRPr="006C7316" w:rsidRDefault="009A5271" w:rsidP="001879BA">
      <w:pPr>
        <w:pStyle w:val="FigureCaption0"/>
      </w:pPr>
      <w:bookmarkStart w:id="1028" w:name="_Toc74052497"/>
      <w:bookmarkStart w:id="1029" w:name="_Toc90643883"/>
      <w:bookmarkStart w:id="1030" w:name="_Toc230163876"/>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25</w:t>
      </w:r>
      <w:r w:rsidR="00764635">
        <w:rPr>
          <w:noProof/>
        </w:rPr>
        <w:fldChar w:fldCharType="end"/>
      </w:r>
      <w:r w:rsidR="00ED0564">
        <w:rPr>
          <w:noProof/>
        </w:rPr>
        <w:t xml:space="preserve">: Adjust IMIP </w:t>
      </w:r>
      <w:r w:rsidR="00C35F2F">
        <w:rPr>
          <w:noProof/>
        </w:rPr>
        <w:t>W</w:t>
      </w:r>
      <w:r w:rsidR="00ED0564">
        <w:rPr>
          <w:noProof/>
        </w:rPr>
        <w:t>indow</w:t>
      </w:r>
      <w:bookmarkEnd w:id="1028"/>
      <w:bookmarkEnd w:id="1029"/>
      <w:bookmarkEnd w:id="1030"/>
    </w:p>
    <w:p w14:paraId="143B42C2" w14:textId="6E1FFF7D" w:rsidR="00F909C6" w:rsidRPr="0025580D" w:rsidRDefault="00B524EE" w:rsidP="00863D8C">
      <w:pPr>
        <w:pStyle w:val="Heading4"/>
      </w:pPr>
      <w:r>
        <w:t xml:space="preserve"> </w:t>
      </w:r>
      <w:bookmarkStart w:id="1031" w:name="_Toc11334622"/>
      <w:bookmarkStart w:id="1032" w:name="_Toc74051839"/>
      <w:bookmarkStart w:id="1033" w:name="_Toc90643224"/>
      <w:bookmarkStart w:id="1034" w:name="_Toc230163106"/>
      <w:r w:rsidR="0025580D">
        <w:t>W</w:t>
      </w:r>
      <w:r w:rsidR="00F909C6" w:rsidRPr="0025580D">
        <w:t>rite-</w:t>
      </w:r>
      <w:r w:rsidR="00C36D3F">
        <w:t>O</w:t>
      </w:r>
      <w:r w:rsidR="00F909C6" w:rsidRPr="0025580D">
        <w:t>ff</w:t>
      </w:r>
      <w:bookmarkEnd w:id="1031"/>
      <w:bookmarkEnd w:id="1032"/>
      <w:bookmarkEnd w:id="1033"/>
      <w:bookmarkEnd w:id="1034"/>
      <w:r w:rsidR="00107372">
        <w:fldChar w:fldCharType="begin"/>
      </w:r>
      <w:r w:rsidR="00107372">
        <w:instrText xml:space="preserve"> XE </w:instrText>
      </w:r>
      <w:r w:rsidR="00274A40">
        <w:instrText>“</w:instrText>
      </w:r>
      <w:r w:rsidR="00107372" w:rsidRPr="008828D5">
        <w:instrText>Endorsed Write-off</w:instrText>
      </w:r>
      <w:r w:rsidR="00274A40">
        <w:instrText>”</w:instrText>
      </w:r>
      <w:r w:rsidR="00107372">
        <w:instrText xml:space="preserve"> </w:instrText>
      </w:r>
      <w:r w:rsidR="00107372">
        <w:fldChar w:fldCharType="end"/>
      </w:r>
    </w:p>
    <w:p w14:paraId="407CD8C1" w14:textId="21095227" w:rsidR="00F909C6" w:rsidRPr="002B73E4" w:rsidRDefault="00F909C6" w:rsidP="00B34BB0">
      <w:pPr>
        <w:spacing w:before="240"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The </w:t>
      </w:r>
      <w:r w:rsidRPr="005A7735">
        <w:rPr>
          <w:rFonts w:asciiTheme="majorHAnsi" w:eastAsia="Times New Roman" w:hAnsiTheme="majorHAnsi" w:cstheme="minorHAnsi"/>
          <w:b/>
          <w:bCs/>
          <w:noProof/>
          <w:color w:val="000000" w:themeColor="text1"/>
          <w:lang w:bidi="en-US"/>
        </w:rPr>
        <w:t>Write</w:t>
      </w:r>
      <w:r w:rsidR="00C35F2F">
        <w:rPr>
          <w:rFonts w:asciiTheme="majorHAnsi" w:eastAsia="Times New Roman" w:hAnsiTheme="majorHAnsi" w:cstheme="minorHAnsi"/>
          <w:b/>
          <w:bCs/>
          <w:noProof/>
          <w:color w:val="000000" w:themeColor="text1"/>
          <w:lang w:bidi="en-US"/>
        </w:rPr>
        <w:t>-</w:t>
      </w:r>
      <w:r w:rsidR="00C36D3F">
        <w:rPr>
          <w:rFonts w:asciiTheme="majorHAnsi" w:eastAsia="Times New Roman" w:hAnsiTheme="majorHAnsi" w:cstheme="minorHAnsi"/>
          <w:b/>
          <w:bCs/>
          <w:noProof/>
          <w:color w:val="000000" w:themeColor="text1"/>
          <w:lang w:bidi="en-US"/>
        </w:rPr>
        <w:t>O</w:t>
      </w:r>
      <w:r w:rsidRPr="005A7735">
        <w:rPr>
          <w:rFonts w:asciiTheme="majorHAnsi" w:eastAsia="Times New Roman" w:hAnsiTheme="majorHAnsi" w:cstheme="minorHAnsi"/>
          <w:b/>
          <w:bCs/>
          <w:noProof/>
          <w:color w:val="000000" w:themeColor="text1"/>
          <w:lang w:bidi="en-US"/>
        </w:rPr>
        <w:t>ff</w:t>
      </w:r>
      <w:r w:rsidRPr="002B73E4">
        <w:rPr>
          <w:rFonts w:asciiTheme="majorHAnsi" w:eastAsia="Times New Roman" w:hAnsiTheme="majorHAnsi" w:cstheme="minorHAnsi"/>
          <w:bCs/>
          <w:noProof/>
          <w:color w:val="000000" w:themeColor="text1"/>
          <w:lang w:bidi="en-US"/>
        </w:rPr>
        <w:t xml:space="preserve">  button </w:t>
      </w:r>
      <w:r>
        <w:rPr>
          <w:rFonts w:asciiTheme="majorHAnsi" w:eastAsia="Times New Roman" w:hAnsiTheme="majorHAnsi" w:cstheme="minorHAnsi"/>
          <w:bCs/>
          <w:noProof/>
          <w:color w:val="000000" w:themeColor="text1"/>
          <w:lang w:bidi="en-US"/>
        </w:rPr>
        <w:t xml:space="preserve">enables </w:t>
      </w:r>
      <w:r w:rsidRPr="002B73E4">
        <w:rPr>
          <w:rFonts w:asciiTheme="majorHAnsi" w:eastAsia="Times New Roman" w:hAnsiTheme="majorHAnsi" w:cstheme="minorHAnsi"/>
          <w:bCs/>
          <w:noProof/>
          <w:color w:val="000000" w:themeColor="text1"/>
          <w:lang w:bidi="en-US"/>
        </w:rPr>
        <w:t xml:space="preserve">the authorized </w:t>
      </w:r>
      <w:r w:rsidR="0025580D">
        <w:rPr>
          <w:rFonts w:asciiTheme="majorHAnsi" w:eastAsia="Times New Roman" w:hAnsiTheme="majorHAnsi" w:cstheme="minorHAnsi"/>
          <w:bCs/>
          <w:noProof/>
          <w:color w:val="000000" w:themeColor="text1"/>
          <w:lang w:bidi="en-US"/>
        </w:rPr>
        <w:t xml:space="preserve">user </w:t>
      </w:r>
      <w:r w:rsidRPr="002B73E4">
        <w:rPr>
          <w:rFonts w:asciiTheme="majorHAnsi" w:eastAsia="Times New Roman" w:hAnsiTheme="majorHAnsi" w:cstheme="minorHAnsi"/>
          <w:bCs/>
          <w:noProof/>
          <w:color w:val="000000" w:themeColor="text1"/>
          <w:lang w:bidi="en-US"/>
        </w:rPr>
        <w:t xml:space="preserve">to perform </w:t>
      </w:r>
      <w:r>
        <w:rPr>
          <w:rFonts w:asciiTheme="majorHAnsi" w:eastAsia="Times New Roman" w:hAnsiTheme="majorHAnsi" w:cstheme="minorHAnsi"/>
          <w:bCs/>
          <w:noProof/>
          <w:color w:val="000000" w:themeColor="text1"/>
          <w:lang w:bidi="en-US"/>
        </w:rPr>
        <w:t xml:space="preserve">a </w:t>
      </w:r>
      <w:r w:rsidRPr="002B73E4">
        <w:rPr>
          <w:rFonts w:asciiTheme="majorHAnsi" w:eastAsia="Times New Roman" w:hAnsiTheme="majorHAnsi" w:cstheme="minorHAnsi"/>
          <w:bCs/>
          <w:noProof/>
          <w:color w:val="000000" w:themeColor="text1"/>
          <w:lang w:bidi="en-US"/>
        </w:rPr>
        <w:t>partial write</w:t>
      </w:r>
      <w:r>
        <w:rPr>
          <w:rFonts w:asciiTheme="majorHAnsi" w:eastAsia="Times New Roman" w:hAnsiTheme="majorHAnsi" w:cstheme="minorHAnsi"/>
          <w:bCs/>
          <w:noProof/>
          <w:color w:val="000000" w:themeColor="text1"/>
          <w:lang w:bidi="en-US"/>
        </w:rPr>
        <w:t>-</w:t>
      </w:r>
      <w:r w:rsidRPr="002B73E4">
        <w:rPr>
          <w:rFonts w:asciiTheme="majorHAnsi" w:eastAsia="Times New Roman" w:hAnsiTheme="majorHAnsi" w:cstheme="minorHAnsi"/>
          <w:bCs/>
          <w:noProof/>
          <w:color w:val="000000" w:themeColor="text1"/>
          <w:lang w:bidi="en-US"/>
        </w:rPr>
        <w:t>off.</w:t>
      </w:r>
    </w:p>
    <w:p w14:paraId="10943A82" w14:textId="7839C7B1" w:rsidR="00F909C6" w:rsidRDefault="00F909C6" w:rsidP="00B34BB0">
      <w:pPr>
        <w:spacing w:after="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To perform a </w:t>
      </w:r>
      <w:r w:rsidR="008958E2">
        <w:rPr>
          <w:rFonts w:asciiTheme="majorHAnsi" w:eastAsia="Times New Roman" w:hAnsiTheme="majorHAnsi" w:cstheme="minorHAnsi"/>
          <w:bCs/>
          <w:noProof/>
          <w:color w:val="000000" w:themeColor="text1"/>
          <w:lang w:bidi="en-US"/>
        </w:rPr>
        <w:t xml:space="preserve">partial </w:t>
      </w:r>
      <w:r>
        <w:rPr>
          <w:rFonts w:asciiTheme="majorHAnsi" w:eastAsia="Times New Roman" w:hAnsiTheme="majorHAnsi" w:cstheme="minorHAnsi"/>
          <w:bCs/>
          <w:noProof/>
          <w:color w:val="000000" w:themeColor="text1"/>
          <w:lang w:bidi="en-US"/>
        </w:rPr>
        <w:t>write</w:t>
      </w:r>
      <w:r w:rsidR="00E54FE8">
        <w:rPr>
          <w:rFonts w:asciiTheme="majorHAnsi" w:eastAsia="Times New Roman" w:hAnsiTheme="majorHAnsi" w:cstheme="minorHAnsi"/>
          <w:bCs/>
          <w:noProof/>
          <w:color w:val="000000" w:themeColor="text1"/>
          <w:lang w:bidi="en-US"/>
        </w:rPr>
        <w:t>-</w:t>
      </w:r>
      <w:r>
        <w:rPr>
          <w:rFonts w:asciiTheme="majorHAnsi" w:eastAsia="Times New Roman" w:hAnsiTheme="majorHAnsi" w:cstheme="minorHAnsi"/>
          <w:bCs/>
          <w:noProof/>
          <w:color w:val="000000" w:themeColor="text1"/>
          <w:lang w:bidi="en-US"/>
        </w:rPr>
        <w:t>off</w:t>
      </w:r>
      <w:r w:rsidRPr="002B73E4">
        <w:rPr>
          <w:rFonts w:asciiTheme="majorHAnsi" w:eastAsia="Times New Roman" w:hAnsiTheme="majorHAnsi" w:cstheme="minorHAnsi"/>
          <w:bCs/>
          <w:noProof/>
          <w:color w:val="000000" w:themeColor="text1"/>
          <w:lang w:bidi="en-US"/>
        </w:rPr>
        <w:t>:</w:t>
      </w:r>
    </w:p>
    <w:p w14:paraId="1A3912D4" w14:textId="7ADA8907" w:rsidR="0025580D" w:rsidRPr="00E64674" w:rsidRDefault="0025580D" w:rsidP="006C3C3F">
      <w:pPr>
        <w:pStyle w:val="OrderedList"/>
        <w:numPr>
          <w:ilvl w:val="0"/>
          <w:numId w:val="147"/>
        </w:numPr>
        <w:jc w:val="both"/>
      </w:pPr>
      <w:r w:rsidRPr="00E64674">
        <w:t xml:space="preserve">Click </w:t>
      </w:r>
      <w:r w:rsidRPr="00316497">
        <w:rPr>
          <w:b/>
        </w:rPr>
        <w:t>Write</w:t>
      </w:r>
      <w:r w:rsidR="00C35F2F" w:rsidRPr="00316497">
        <w:rPr>
          <w:b/>
        </w:rPr>
        <w:t>-</w:t>
      </w:r>
      <w:r w:rsidR="00C36D3F">
        <w:rPr>
          <w:b/>
        </w:rPr>
        <w:t>O</w:t>
      </w:r>
      <w:r w:rsidRPr="00316497">
        <w:rPr>
          <w:b/>
        </w:rPr>
        <w:t>ff</w:t>
      </w:r>
      <w:r w:rsidRPr="0025580D">
        <w:t xml:space="preserve"> </w:t>
      </w:r>
      <w:r w:rsidRPr="00E64674">
        <w:t xml:space="preserve">on the </w:t>
      </w:r>
      <w:r w:rsidRPr="00316497">
        <w:rPr>
          <w:b/>
        </w:rPr>
        <w:t xml:space="preserve">Transactions </w:t>
      </w:r>
      <w:r w:rsidR="00274A40">
        <w:rPr>
          <w:b/>
        </w:rPr>
        <w:t>–</w:t>
      </w:r>
      <w:r w:rsidRPr="00316497">
        <w:rPr>
          <w:b/>
        </w:rPr>
        <w:t xml:space="preserve"> Loan</w:t>
      </w:r>
      <w:r w:rsidRPr="00E64674">
        <w:t xml:space="preserve"> screen.</w:t>
      </w:r>
    </w:p>
    <w:p w14:paraId="002D70A4" w14:textId="3E8EB3F4" w:rsidR="0025580D" w:rsidRDefault="0025580D" w:rsidP="006C3C3F">
      <w:pPr>
        <w:pStyle w:val="OrderedList"/>
        <w:numPr>
          <w:ilvl w:val="0"/>
          <w:numId w:val="147"/>
        </w:numPr>
        <w:jc w:val="both"/>
      </w:pPr>
      <w:r w:rsidRPr="00E64674">
        <w:t xml:space="preserve">On the </w:t>
      </w:r>
      <w:r w:rsidRPr="005A1E9D">
        <w:rPr>
          <w:b/>
        </w:rPr>
        <w:t>Write</w:t>
      </w:r>
      <w:r w:rsidR="00C35F2F" w:rsidRPr="005A1E9D">
        <w:rPr>
          <w:b/>
        </w:rPr>
        <w:t>-</w:t>
      </w:r>
      <w:r w:rsidR="00C36D3F">
        <w:rPr>
          <w:b/>
        </w:rPr>
        <w:t>O</w:t>
      </w:r>
      <w:r w:rsidRPr="005A1E9D">
        <w:rPr>
          <w:b/>
        </w:rPr>
        <w:t>ff</w:t>
      </w:r>
      <w:r w:rsidRPr="00E64674">
        <w:t xml:space="preserve"> window, </w:t>
      </w:r>
      <w:r>
        <w:t>enter the amounts in the following fields</w:t>
      </w:r>
      <w:r w:rsidR="00B34BB0">
        <w:t>:</w:t>
      </w:r>
    </w:p>
    <w:p w14:paraId="4C63A93B" w14:textId="77777777" w:rsidR="0025580D" w:rsidRPr="008958E2" w:rsidRDefault="0025580D" w:rsidP="00612339">
      <w:pPr>
        <w:pStyle w:val="UnorderedListIndent"/>
        <w:jc w:val="both"/>
      </w:pPr>
      <w:r w:rsidRPr="008958E2">
        <w:t>Principal</w:t>
      </w:r>
    </w:p>
    <w:p w14:paraId="6F7A2D53" w14:textId="77777777" w:rsidR="0025580D" w:rsidRPr="008958E2" w:rsidRDefault="0025580D" w:rsidP="00612339">
      <w:pPr>
        <w:pStyle w:val="UnorderedListIndent"/>
        <w:jc w:val="both"/>
      </w:pPr>
      <w:r w:rsidRPr="008958E2">
        <w:t>Interest</w:t>
      </w:r>
    </w:p>
    <w:p w14:paraId="025BB0A5" w14:textId="77777777" w:rsidR="0025580D" w:rsidRPr="008958E2" w:rsidRDefault="0025580D" w:rsidP="00612339">
      <w:pPr>
        <w:pStyle w:val="UnorderedListIndent"/>
        <w:jc w:val="both"/>
      </w:pPr>
      <w:r w:rsidRPr="008958E2">
        <w:t>MIP</w:t>
      </w:r>
    </w:p>
    <w:p w14:paraId="5F2FD64C" w14:textId="77777777" w:rsidR="0025580D" w:rsidRPr="008958E2" w:rsidRDefault="0025580D" w:rsidP="00612339">
      <w:pPr>
        <w:pStyle w:val="UnorderedListIndent"/>
        <w:jc w:val="both"/>
      </w:pPr>
      <w:r w:rsidRPr="008958E2">
        <w:t>Service Fee</w:t>
      </w:r>
    </w:p>
    <w:p w14:paraId="1A9409D6" w14:textId="3CB24F47" w:rsidR="0025580D" w:rsidRDefault="0025580D" w:rsidP="00612339">
      <w:pPr>
        <w:pStyle w:val="UnorderedListIndent"/>
        <w:jc w:val="both"/>
      </w:pPr>
      <w:r w:rsidRPr="008958E2">
        <w:t>Corp Adva</w:t>
      </w:r>
      <w:r w:rsidR="008958E2" w:rsidRPr="008958E2">
        <w:t>nce</w:t>
      </w:r>
    </w:p>
    <w:p w14:paraId="4ACFEC1B" w14:textId="0F2F8E19" w:rsidR="00F93F98" w:rsidRPr="005A1E9D" w:rsidRDefault="00F93F98" w:rsidP="006C3C3F">
      <w:pPr>
        <w:pStyle w:val="OrderedList"/>
        <w:numPr>
          <w:ilvl w:val="0"/>
          <w:numId w:val="147"/>
        </w:numPr>
        <w:jc w:val="both"/>
      </w:pPr>
      <w:r w:rsidRPr="00E64674">
        <w:t xml:space="preserve">Click </w:t>
      </w:r>
      <w:r w:rsidRPr="005A1E9D">
        <w:rPr>
          <w:b/>
        </w:rPr>
        <w:t>Submit.</w:t>
      </w:r>
      <w:r w:rsidRPr="00E64674">
        <w:t xml:space="preserve"> </w:t>
      </w:r>
      <w:r w:rsidRPr="006C7316">
        <w:t xml:space="preserve">This will </w:t>
      </w:r>
      <w:r>
        <w:t xml:space="preserve">create the partial </w:t>
      </w:r>
      <w:r w:rsidR="004E3888">
        <w:t>write-off</w:t>
      </w:r>
      <w:r>
        <w:t xml:space="preserve"> transaction.</w:t>
      </w:r>
    </w:p>
    <w:p w14:paraId="25A1B030" w14:textId="024689A7" w:rsidR="00F93F98" w:rsidRPr="00F93F98" w:rsidRDefault="00F93F98" w:rsidP="006C3C3F">
      <w:pPr>
        <w:pStyle w:val="OrderedList"/>
        <w:numPr>
          <w:ilvl w:val="0"/>
          <w:numId w:val="147"/>
        </w:numPr>
        <w:jc w:val="both"/>
      </w:pPr>
      <w:r w:rsidRPr="00F93F98">
        <w:t xml:space="preserve">A new transaction, Write-Off </w:t>
      </w:r>
      <w:r w:rsidR="00274A40">
        <w:t>–</w:t>
      </w:r>
      <w:r w:rsidRPr="00F93F98">
        <w:t xml:space="preserve"> Manual, is added reflecting the updated amounts under the </w:t>
      </w:r>
      <w:r w:rsidRPr="005A1E9D">
        <w:t>Loan Transactions Results</w:t>
      </w:r>
      <w:r w:rsidRPr="00F93F98">
        <w:t xml:space="preserve"> section.</w:t>
      </w:r>
    </w:p>
    <w:p w14:paraId="03FF26BD" w14:textId="2B3FB40F" w:rsidR="008958E2" w:rsidRPr="0031080A" w:rsidRDefault="00E257AE" w:rsidP="006F2941">
      <w:pPr>
        <w:pStyle w:val="BodyText"/>
        <w:jc w:val="center"/>
      </w:pPr>
      <w:r>
        <w:rPr>
          <w:noProof/>
        </w:rPr>
        <w:drawing>
          <wp:inline distT="0" distB="0" distL="0" distR="0" wp14:anchorId="53040360" wp14:editId="0EA2EDCA">
            <wp:extent cx="2637505" cy="855780"/>
            <wp:effectExtent l="0" t="0" r="0" b="1905"/>
            <wp:docPr id="1079" name="Picture 107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 name="Picture 1079" descr="Graphical user interface, text, application&#10;&#10;Description automatically generated"/>
                    <pic:cNvPicPr/>
                  </pic:nvPicPr>
                  <pic:blipFill>
                    <a:blip r:embed="rId105"/>
                    <a:stretch>
                      <a:fillRect/>
                    </a:stretch>
                  </pic:blipFill>
                  <pic:spPr>
                    <a:xfrm>
                      <a:off x="0" y="0"/>
                      <a:ext cx="2667039" cy="865363"/>
                    </a:xfrm>
                    <a:prstGeom prst="rect">
                      <a:avLst/>
                    </a:prstGeom>
                  </pic:spPr>
                </pic:pic>
              </a:graphicData>
            </a:graphic>
          </wp:inline>
        </w:drawing>
      </w:r>
    </w:p>
    <w:p w14:paraId="6E7DCB97" w14:textId="3CFA77F2" w:rsidR="008958E2" w:rsidRPr="0031080A" w:rsidRDefault="008958E2" w:rsidP="001879BA">
      <w:pPr>
        <w:pStyle w:val="FigureCaption0"/>
      </w:pPr>
      <w:bookmarkStart w:id="1035" w:name="_Toc74052498"/>
      <w:bookmarkStart w:id="1036" w:name="_Toc90643884"/>
      <w:bookmarkStart w:id="1037" w:name="_Toc230163877"/>
      <w:r w:rsidRPr="0031080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26</w:t>
      </w:r>
      <w:r w:rsidR="00764635">
        <w:rPr>
          <w:noProof/>
        </w:rPr>
        <w:fldChar w:fldCharType="end"/>
      </w:r>
      <w:r>
        <w:rPr>
          <w:noProof/>
        </w:rPr>
        <w:t>:</w:t>
      </w:r>
      <w:r w:rsidRPr="0031080A">
        <w:t xml:space="preserve"> </w:t>
      </w:r>
      <w:r w:rsidR="00F93F98">
        <w:t>Write</w:t>
      </w:r>
      <w:r w:rsidR="00C35F2F">
        <w:t>-</w:t>
      </w:r>
      <w:r w:rsidR="00C36D3F">
        <w:t>O</w:t>
      </w:r>
      <w:r w:rsidR="00F93F98">
        <w:t>ff Transaction</w:t>
      </w:r>
      <w:bookmarkEnd w:id="1035"/>
      <w:bookmarkEnd w:id="1036"/>
      <w:bookmarkEnd w:id="1037"/>
    </w:p>
    <w:p w14:paraId="09E551A3" w14:textId="77777777" w:rsidR="00F909C6" w:rsidRPr="002B73E4" w:rsidRDefault="00F909C6" w:rsidP="006C3C3F">
      <w:pPr>
        <w:pStyle w:val="OrderedList"/>
        <w:numPr>
          <w:ilvl w:val="0"/>
          <w:numId w:val="147"/>
        </w:numPr>
        <w:jc w:val="both"/>
        <w:rPr>
          <w:rFonts w:asciiTheme="majorHAnsi" w:hAnsiTheme="majorHAnsi" w:cstheme="minorHAnsi"/>
          <w:color w:val="000000" w:themeColor="text1"/>
        </w:rPr>
      </w:pPr>
      <w:r w:rsidRPr="002B73E4">
        <w:rPr>
          <w:rFonts w:asciiTheme="majorHAnsi" w:hAnsiTheme="majorHAnsi" w:cstheme="minorHAnsi"/>
          <w:color w:val="000000" w:themeColor="text1"/>
        </w:rPr>
        <w:t xml:space="preserve">To adjust the transaction, select the </w:t>
      </w:r>
      <w:r w:rsidRPr="008958E2">
        <w:rPr>
          <w:rFonts w:asciiTheme="majorHAnsi" w:hAnsiTheme="majorHAnsi" w:cstheme="minorHAnsi"/>
          <w:b/>
          <w:color w:val="000000" w:themeColor="text1"/>
        </w:rPr>
        <w:t>document icon</w:t>
      </w:r>
      <w:r w:rsidRPr="002B73E4">
        <w:rPr>
          <w:rFonts w:asciiTheme="majorHAnsi" w:hAnsiTheme="majorHAnsi" w:cstheme="minorHAnsi"/>
          <w:color w:val="000000" w:themeColor="text1"/>
        </w:rPr>
        <w:t xml:space="preserve"> beside the transaction on the </w:t>
      </w:r>
      <w:r w:rsidRPr="002A1308">
        <w:rPr>
          <w:rFonts w:asciiTheme="majorHAnsi" w:hAnsiTheme="majorHAnsi" w:cstheme="minorHAnsi"/>
          <w:b/>
          <w:color w:val="000000" w:themeColor="text1"/>
        </w:rPr>
        <w:t>Adjust Loan Transaction</w:t>
      </w:r>
      <w:r w:rsidRPr="002B73E4">
        <w:rPr>
          <w:rFonts w:asciiTheme="majorHAnsi" w:hAnsiTheme="majorHAnsi" w:cstheme="minorHAnsi"/>
          <w:color w:val="000000" w:themeColor="text1"/>
        </w:rPr>
        <w:t xml:space="preserve"> window</w:t>
      </w:r>
      <w:r>
        <w:rPr>
          <w:rFonts w:asciiTheme="majorHAnsi" w:hAnsiTheme="majorHAnsi" w:cstheme="minorHAnsi"/>
          <w:color w:val="000000" w:themeColor="text1"/>
        </w:rPr>
        <w:t xml:space="preserve"> and</w:t>
      </w:r>
      <w:r w:rsidRPr="002B73E4">
        <w:rPr>
          <w:rFonts w:asciiTheme="majorHAnsi" w:hAnsiTheme="majorHAnsi" w:cstheme="minorHAnsi"/>
          <w:color w:val="000000" w:themeColor="text1"/>
        </w:rPr>
        <w:t xml:space="preserve"> click </w:t>
      </w:r>
      <w:r w:rsidRPr="005A7735">
        <w:rPr>
          <w:rFonts w:asciiTheme="majorHAnsi" w:hAnsiTheme="majorHAnsi" w:cstheme="minorHAnsi"/>
          <w:b/>
          <w:color w:val="000000" w:themeColor="text1"/>
        </w:rPr>
        <w:t>Submit</w:t>
      </w:r>
      <w:r w:rsidRPr="002B73E4">
        <w:rPr>
          <w:rFonts w:asciiTheme="majorHAnsi" w:hAnsiTheme="majorHAnsi" w:cstheme="minorHAnsi"/>
          <w:color w:val="000000" w:themeColor="text1"/>
        </w:rPr>
        <w:t xml:space="preserve"> to reverse the transaction. </w:t>
      </w:r>
    </w:p>
    <w:p w14:paraId="3D798706" w14:textId="671B7BD8" w:rsidR="00F909C6" w:rsidRDefault="00F909C6" w:rsidP="006C3C3F">
      <w:pPr>
        <w:pStyle w:val="OrderedList"/>
        <w:numPr>
          <w:ilvl w:val="0"/>
          <w:numId w:val="147"/>
        </w:numPr>
        <w:jc w:val="both"/>
        <w:rPr>
          <w:rFonts w:asciiTheme="majorHAnsi" w:hAnsiTheme="majorHAnsi" w:cstheme="minorHAnsi"/>
          <w:color w:val="000000" w:themeColor="text1"/>
        </w:rPr>
      </w:pPr>
      <w:r w:rsidRPr="002B73E4">
        <w:rPr>
          <w:rFonts w:asciiTheme="majorHAnsi" w:hAnsiTheme="majorHAnsi" w:cstheme="minorHAnsi"/>
          <w:color w:val="000000" w:themeColor="text1"/>
        </w:rPr>
        <w:t>A new transaction</w:t>
      </w:r>
      <w:r>
        <w:rPr>
          <w:rFonts w:asciiTheme="majorHAnsi" w:hAnsiTheme="majorHAnsi" w:cstheme="minorHAnsi"/>
          <w:color w:val="000000" w:themeColor="text1"/>
        </w:rPr>
        <w:t>,</w:t>
      </w:r>
      <w:r w:rsidRPr="002B73E4">
        <w:rPr>
          <w:rFonts w:asciiTheme="majorHAnsi" w:hAnsiTheme="majorHAnsi" w:cstheme="minorHAnsi"/>
          <w:color w:val="000000" w:themeColor="text1"/>
        </w:rPr>
        <w:t xml:space="preserve"> Write-Off </w:t>
      </w:r>
      <w:r w:rsidR="00274A40">
        <w:rPr>
          <w:rFonts w:asciiTheme="majorHAnsi" w:hAnsiTheme="majorHAnsi" w:cstheme="minorHAnsi"/>
          <w:color w:val="000000" w:themeColor="text1"/>
        </w:rPr>
        <w:t>–</w:t>
      </w:r>
      <w:r w:rsidRPr="002B73E4">
        <w:rPr>
          <w:rFonts w:asciiTheme="majorHAnsi" w:hAnsiTheme="majorHAnsi" w:cstheme="minorHAnsi"/>
          <w:color w:val="000000" w:themeColor="text1"/>
        </w:rPr>
        <w:t xml:space="preserve"> Manual Adj</w:t>
      </w:r>
      <w:r>
        <w:rPr>
          <w:rFonts w:asciiTheme="majorHAnsi" w:hAnsiTheme="majorHAnsi" w:cstheme="minorHAnsi"/>
          <w:color w:val="000000" w:themeColor="text1"/>
        </w:rPr>
        <w:t>,</w:t>
      </w:r>
      <w:r w:rsidRPr="002B73E4">
        <w:rPr>
          <w:rFonts w:asciiTheme="majorHAnsi" w:hAnsiTheme="majorHAnsi" w:cstheme="minorHAnsi"/>
          <w:color w:val="000000" w:themeColor="text1"/>
        </w:rPr>
        <w:t xml:space="preserve"> is added and displayed under the </w:t>
      </w:r>
      <w:r w:rsidRPr="008958E2">
        <w:rPr>
          <w:rFonts w:asciiTheme="majorHAnsi" w:hAnsiTheme="majorHAnsi" w:cstheme="minorHAnsi"/>
          <w:b/>
          <w:color w:val="000000" w:themeColor="text1"/>
        </w:rPr>
        <w:t>Loan Transactions Results</w:t>
      </w:r>
      <w:r w:rsidRPr="002B73E4">
        <w:rPr>
          <w:rFonts w:asciiTheme="majorHAnsi" w:hAnsiTheme="majorHAnsi" w:cstheme="minorHAnsi"/>
          <w:color w:val="000000" w:themeColor="text1"/>
        </w:rPr>
        <w:t xml:space="preserve"> section reflecting the reversed amount.</w:t>
      </w:r>
    </w:p>
    <w:p w14:paraId="1E6C57A1" w14:textId="006E1A34" w:rsidR="006C7273" w:rsidRPr="00D757EC" w:rsidRDefault="00B524EE" w:rsidP="006C7273">
      <w:pPr>
        <w:pStyle w:val="Heading4"/>
      </w:pPr>
      <w:r>
        <w:t xml:space="preserve"> </w:t>
      </w:r>
      <w:bookmarkStart w:id="1038" w:name="_Toc11334623"/>
      <w:bookmarkStart w:id="1039" w:name="_Toc74051840"/>
      <w:bookmarkStart w:id="1040" w:name="_Toc90643225"/>
      <w:bookmarkStart w:id="1041" w:name="_Toc230163107"/>
      <w:r w:rsidR="006C7273" w:rsidRPr="00D757EC">
        <w:t>Balance Adjustments</w:t>
      </w:r>
      <w:bookmarkEnd w:id="1038"/>
      <w:bookmarkEnd w:id="1039"/>
      <w:bookmarkEnd w:id="1040"/>
      <w:bookmarkEnd w:id="1041"/>
      <w:r w:rsidR="006C7273">
        <w:fldChar w:fldCharType="begin"/>
      </w:r>
      <w:r w:rsidR="006C7273">
        <w:instrText xml:space="preserve"> XE </w:instrText>
      </w:r>
      <w:r w:rsidR="00274A40">
        <w:instrText>“</w:instrText>
      </w:r>
      <w:r w:rsidR="006C7273" w:rsidRPr="00062164">
        <w:instrText>Balance Adjustment</w:instrText>
      </w:r>
      <w:r w:rsidR="00274A40">
        <w:instrText>”</w:instrText>
      </w:r>
      <w:r w:rsidR="006C7273">
        <w:instrText xml:space="preserve"> </w:instrText>
      </w:r>
      <w:r w:rsidR="006C7273">
        <w:fldChar w:fldCharType="end"/>
      </w:r>
    </w:p>
    <w:p w14:paraId="3D6A8DD6" w14:textId="639FAD22" w:rsidR="006C7273" w:rsidRDefault="006C7273" w:rsidP="006C7273">
      <w:pPr>
        <w:spacing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The </w:t>
      </w:r>
      <w:r w:rsidRPr="002D08DF">
        <w:rPr>
          <w:rFonts w:asciiTheme="majorHAnsi" w:eastAsia="Times New Roman" w:hAnsiTheme="majorHAnsi" w:cstheme="minorHAnsi"/>
          <w:bCs/>
          <w:noProof/>
          <w:color w:val="000000" w:themeColor="text1"/>
          <w:lang w:bidi="en-US"/>
        </w:rPr>
        <w:t>Balance Adj</w:t>
      </w:r>
      <w:r w:rsidRPr="002B73E4">
        <w:rPr>
          <w:rFonts w:asciiTheme="majorHAnsi" w:eastAsia="Times New Roman" w:hAnsiTheme="majorHAnsi" w:cstheme="minorHAnsi"/>
          <w:bCs/>
          <w:noProof/>
          <w:color w:val="000000" w:themeColor="text1"/>
          <w:lang w:bidi="en-US"/>
        </w:rPr>
        <w:t xml:space="preserve"> button </w:t>
      </w:r>
      <w:r>
        <w:rPr>
          <w:rFonts w:asciiTheme="majorHAnsi" w:eastAsia="Times New Roman" w:hAnsiTheme="majorHAnsi" w:cstheme="minorHAnsi"/>
          <w:bCs/>
          <w:noProof/>
          <w:color w:val="000000" w:themeColor="text1"/>
          <w:lang w:bidi="en-US"/>
        </w:rPr>
        <w:t xml:space="preserve">enables </w:t>
      </w:r>
      <w:r w:rsidRPr="002B73E4">
        <w:rPr>
          <w:rFonts w:asciiTheme="majorHAnsi" w:eastAsia="Times New Roman" w:hAnsiTheme="majorHAnsi" w:cstheme="minorHAnsi"/>
          <w:bCs/>
          <w:noProof/>
          <w:color w:val="000000" w:themeColor="text1"/>
          <w:lang w:bidi="en-US"/>
        </w:rPr>
        <w:t xml:space="preserve">the authorized user to correct the loan balance. Only </w:t>
      </w:r>
      <w:r>
        <w:rPr>
          <w:rFonts w:asciiTheme="majorHAnsi" w:eastAsia="Times New Roman" w:hAnsiTheme="majorHAnsi" w:cstheme="minorHAnsi"/>
          <w:bCs/>
          <w:noProof/>
          <w:color w:val="000000" w:themeColor="text1"/>
          <w:lang w:bidi="en-US"/>
        </w:rPr>
        <w:t xml:space="preserve">an </w:t>
      </w:r>
      <w:r w:rsidRPr="002B73E4">
        <w:rPr>
          <w:rFonts w:asciiTheme="majorHAnsi" w:eastAsia="Times New Roman" w:hAnsiTheme="majorHAnsi" w:cstheme="minorHAnsi"/>
          <w:bCs/>
          <w:noProof/>
          <w:color w:val="000000" w:themeColor="text1"/>
          <w:lang w:bidi="en-US"/>
        </w:rPr>
        <w:t xml:space="preserve">authorized role with this permission enabled </w:t>
      </w:r>
      <w:r>
        <w:rPr>
          <w:rFonts w:asciiTheme="majorHAnsi" w:eastAsia="Times New Roman" w:hAnsiTheme="majorHAnsi" w:cstheme="minorHAnsi"/>
          <w:bCs/>
          <w:noProof/>
          <w:color w:val="000000" w:themeColor="text1"/>
          <w:lang w:bidi="en-US"/>
        </w:rPr>
        <w:t xml:space="preserve">can </w:t>
      </w:r>
      <w:r w:rsidRPr="002B73E4">
        <w:rPr>
          <w:rFonts w:asciiTheme="majorHAnsi" w:eastAsia="Times New Roman" w:hAnsiTheme="majorHAnsi" w:cstheme="minorHAnsi"/>
          <w:bCs/>
          <w:noProof/>
          <w:color w:val="000000" w:themeColor="text1"/>
          <w:lang w:bidi="en-US"/>
        </w:rPr>
        <w:t>perform this function.</w:t>
      </w:r>
      <w:r w:rsidR="00E763A2" w:rsidRPr="00E763A2">
        <w:rPr>
          <w:b/>
          <w:bCs/>
          <w:i/>
        </w:rPr>
        <w:t xml:space="preserve"> </w:t>
      </w:r>
      <w:r w:rsidR="00E763A2" w:rsidRPr="00E763A2">
        <w:rPr>
          <w:rFonts w:asciiTheme="majorHAnsi" w:eastAsia="Times New Roman" w:hAnsiTheme="majorHAnsi" w:cstheme="minorHAnsi"/>
          <w:bCs/>
          <w:noProof/>
          <w:color w:val="000000" w:themeColor="text1"/>
          <w:lang w:bidi="en-US"/>
        </w:rPr>
        <w:t>HUD has established a thre</w:t>
      </w:r>
      <w:r w:rsidR="00E763A2">
        <w:rPr>
          <w:rFonts w:asciiTheme="majorHAnsi" w:eastAsia="Times New Roman" w:hAnsiTheme="majorHAnsi" w:cstheme="minorHAnsi"/>
          <w:bCs/>
          <w:noProof/>
          <w:color w:val="000000" w:themeColor="text1"/>
          <w:lang w:bidi="en-US"/>
        </w:rPr>
        <w:t>shold for these fields</w:t>
      </w:r>
      <w:r w:rsidR="007F02E8">
        <w:rPr>
          <w:rFonts w:asciiTheme="majorHAnsi" w:eastAsia="Times New Roman" w:hAnsiTheme="majorHAnsi" w:cstheme="minorHAnsi"/>
          <w:bCs/>
          <w:noProof/>
          <w:color w:val="000000" w:themeColor="text1"/>
          <w:lang w:bidi="en-US"/>
        </w:rPr>
        <w:t xml:space="preserve"> (MIP,Interest Amount and Service Fee Amount)</w:t>
      </w:r>
      <w:r w:rsidR="00E763A2">
        <w:rPr>
          <w:rFonts w:asciiTheme="majorHAnsi" w:eastAsia="Times New Roman" w:hAnsiTheme="majorHAnsi" w:cstheme="minorHAnsi"/>
          <w:bCs/>
          <w:noProof/>
          <w:color w:val="000000" w:themeColor="text1"/>
          <w:lang w:bidi="en-US"/>
        </w:rPr>
        <w:t xml:space="preserve"> and the u</w:t>
      </w:r>
      <w:r w:rsidR="00E763A2" w:rsidRPr="00E763A2">
        <w:rPr>
          <w:rFonts w:asciiTheme="majorHAnsi" w:eastAsia="Times New Roman" w:hAnsiTheme="majorHAnsi" w:cstheme="minorHAnsi"/>
          <w:bCs/>
          <w:noProof/>
          <w:color w:val="000000" w:themeColor="text1"/>
          <w:lang w:bidi="en-US"/>
        </w:rPr>
        <w:t xml:space="preserve">ser will get an error message if they enter an amount greater than the threshold. </w:t>
      </w:r>
      <w:r w:rsidR="00E763A2">
        <w:rPr>
          <w:rFonts w:asciiTheme="majorHAnsi" w:eastAsia="Times New Roman" w:hAnsiTheme="majorHAnsi" w:cstheme="minorHAnsi"/>
          <w:bCs/>
          <w:noProof/>
          <w:color w:val="000000" w:themeColor="text1"/>
          <w:lang w:bidi="en-US"/>
        </w:rPr>
        <w:t>T</w:t>
      </w:r>
      <w:r w:rsidR="00E763A2" w:rsidRPr="00E763A2">
        <w:rPr>
          <w:rFonts w:asciiTheme="majorHAnsi" w:eastAsia="Times New Roman" w:hAnsiTheme="majorHAnsi" w:cstheme="minorHAnsi"/>
          <w:bCs/>
          <w:noProof/>
          <w:color w:val="000000" w:themeColor="text1"/>
          <w:lang w:bidi="en-US"/>
        </w:rPr>
        <w:t>he threshold for the three fields are subject to change by HUD.</w:t>
      </w:r>
    </w:p>
    <w:p w14:paraId="4C06D316" w14:textId="4E5F255C" w:rsidR="00CE01D7" w:rsidRPr="006A6684" w:rsidRDefault="00CE01D7" w:rsidP="006C7273">
      <w:pPr>
        <w:spacing w:after="240" w:line="240" w:lineRule="auto"/>
        <w:jc w:val="both"/>
        <w:rPr>
          <w:rFonts w:asciiTheme="majorHAnsi" w:eastAsia="Times New Roman" w:hAnsiTheme="majorHAnsi" w:cstheme="minorHAnsi"/>
          <w:bCs/>
          <w:noProof/>
          <w:color w:val="000000" w:themeColor="text1"/>
          <w:lang w:bidi="en-US"/>
        </w:rPr>
      </w:pPr>
      <w:r>
        <w:rPr>
          <w:rFonts w:asciiTheme="majorHAnsi" w:eastAsia="Times New Roman" w:hAnsiTheme="majorHAnsi" w:cstheme="minorHAnsi"/>
          <w:bCs/>
          <w:noProof/>
          <w:color w:val="000000" w:themeColor="text1"/>
          <w:lang w:bidi="en-US"/>
        </w:rPr>
        <w:t>Updating the MIP Amount affects the amount of MIP that is collected via the Accounting Module.</w:t>
      </w:r>
    </w:p>
    <w:p w14:paraId="3BD0161F" w14:textId="77777777" w:rsidR="006C7273" w:rsidRDefault="006C7273" w:rsidP="006C7273">
      <w:pPr>
        <w:pStyle w:val="BodyText"/>
      </w:pPr>
      <w:r w:rsidRPr="006C7316">
        <w:t xml:space="preserve">To perform </w:t>
      </w:r>
      <w:r>
        <w:t>a Balance</w:t>
      </w:r>
      <w:r w:rsidRPr="006C7316">
        <w:t xml:space="preserve"> adjustment of a loan:</w:t>
      </w:r>
    </w:p>
    <w:p w14:paraId="38ED72C3" w14:textId="246B05CF" w:rsidR="006C7273" w:rsidRPr="00E64674" w:rsidRDefault="006C7273" w:rsidP="006C3C3F">
      <w:pPr>
        <w:pStyle w:val="OrderedList"/>
        <w:numPr>
          <w:ilvl w:val="0"/>
          <w:numId w:val="148"/>
        </w:numPr>
        <w:jc w:val="both"/>
      </w:pPr>
      <w:r w:rsidRPr="00E64674">
        <w:rPr>
          <w:noProof/>
        </w:rPr>
        <w:t>Click</w:t>
      </w:r>
      <w:r w:rsidRPr="00E64674">
        <w:t xml:space="preserve"> </w:t>
      </w:r>
      <w:r w:rsidRPr="00612339">
        <w:rPr>
          <w:b/>
        </w:rPr>
        <w:t>Balance Adj</w:t>
      </w:r>
      <w:r w:rsidRPr="00225E7F">
        <w:t>.</w:t>
      </w:r>
      <w:r w:rsidRPr="00D713B1">
        <w:t xml:space="preserve"> </w:t>
      </w:r>
      <w:r w:rsidRPr="00E64674">
        <w:t>on the</w:t>
      </w:r>
      <w:r w:rsidRPr="00225E7F">
        <w:t xml:space="preserve"> </w:t>
      </w:r>
      <w:r w:rsidRPr="00612339">
        <w:rPr>
          <w:b/>
        </w:rPr>
        <w:t xml:space="preserve">Transactions </w:t>
      </w:r>
      <w:r w:rsidR="00274A40">
        <w:rPr>
          <w:b/>
        </w:rPr>
        <w:t>–</w:t>
      </w:r>
      <w:r w:rsidRPr="00612339">
        <w:rPr>
          <w:b/>
        </w:rPr>
        <w:t xml:space="preserve"> Loan</w:t>
      </w:r>
      <w:r w:rsidRPr="00E64674">
        <w:t xml:space="preserve"> screen.</w:t>
      </w:r>
    </w:p>
    <w:p w14:paraId="085871F8" w14:textId="77777777" w:rsidR="006C7273" w:rsidRDefault="006C7273" w:rsidP="006C3C3F">
      <w:pPr>
        <w:pStyle w:val="OrderedList"/>
        <w:numPr>
          <w:ilvl w:val="0"/>
          <w:numId w:val="148"/>
        </w:numPr>
        <w:jc w:val="both"/>
      </w:pPr>
      <w:r w:rsidRPr="00E64674">
        <w:t xml:space="preserve">On the </w:t>
      </w:r>
      <w:r w:rsidRPr="006C7316">
        <w:rPr>
          <w:b/>
        </w:rPr>
        <w:t xml:space="preserve">Adjust </w:t>
      </w:r>
      <w:r>
        <w:rPr>
          <w:b/>
        </w:rPr>
        <w:t>Loan Transaction</w:t>
      </w:r>
      <w:r w:rsidRPr="006C7316">
        <w:t xml:space="preserve"> </w:t>
      </w:r>
      <w:r w:rsidRPr="00E64674">
        <w:t xml:space="preserve">window, </w:t>
      </w:r>
      <w:r>
        <w:t>enter the amounts in the Correct Amount column.</w:t>
      </w:r>
    </w:p>
    <w:p w14:paraId="4418E360" w14:textId="61134E15" w:rsidR="006C7273" w:rsidRDefault="00E257AE" w:rsidP="006C7273">
      <w:pPr>
        <w:pStyle w:val="BodyText"/>
        <w:jc w:val="center"/>
      </w:pPr>
      <w:r w:rsidRPr="00E257AE">
        <w:rPr>
          <w:noProof/>
        </w:rPr>
        <w:t xml:space="preserve"> </w:t>
      </w:r>
      <w:r>
        <w:rPr>
          <w:noProof/>
        </w:rPr>
        <w:drawing>
          <wp:inline distT="0" distB="0" distL="0" distR="0" wp14:anchorId="3AC0E27E" wp14:editId="79420CB2">
            <wp:extent cx="2855124" cy="801325"/>
            <wp:effectExtent l="0" t="0" r="2540" b="0"/>
            <wp:docPr id="1081" name="Picture 1081"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1" name="Picture 1081" descr="Graphical user interface, text, application&#10;&#10;Description automatically generated"/>
                    <pic:cNvPicPr/>
                  </pic:nvPicPr>
                  <pic:blipFill>
                    <a:blip r:embed="rId106"/>
                    <a:stretch>
                      <a:fillRect/>
                    </a:stretch>
                  </pic:blipFill>
                  <pic:spPr>
                    <a:xfrm>
                      <a:off x="0" y="0"/>
                      <a:ext cx="2885999" cy="809990"/>
                    </a:xfrm>
                    <a:prstGeom prst="rect">
                      <a:avLst/>
                    </a:prstGeom>
                  </pic:spPr>
                </pic:pic>
              </a:graphicData>
            </a:graphic>
          </wp:inline>
        </w:drawing>
      </w:r>
    </w:p>
    <w:p w14:paraId="09D7C121" w14:textId="3D3AE19C" w:rsidR="006C7273" w:rsidRDefault="006C7273" w:rsidP="006C7273">
      <w:pPr>
        <w:pStyle w:val="FigureCaption0"/>
        <w:rPr>
          <w:noProof/>
        </w:rPr>
      </w:pPr>
      <w:bookmarkStart w:id="1042" w:name="_Toc74052499"/>
      <w:bookmarkStart w:id="1043" w:name="_Toc90643885"/>
      <w:bookmarkStart w:id="1044" w:name="_Toc230163878"/>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27</w:t>
      </w:r>
      <w:r w:rsidR="00764635">
        <w:rPr>
          <w:noProof/>
        </w:rPr>
        <w:fldChar w:fldCharType="end"/>
      </w:r>
      <w:r>
        <w:t>: Adjust</w:t>
      </w:r>
      <w:r>
        <w:rPr>
          <w:noProof/>
        </w:rPr>
        <w:t xml:space="preserve"> Loan Balance Window</w:t>
      </w:r>
      <w:bookmarkEnd w:id="1042"/>
      <w:bookmarkEnd w:id="1043"/>
      <w:bookmarkEnd w:id="1044"/>
    </w:p>
    <w:p w14:paraId="3518CE01" w14:textId="77777777" w:rsidR="006C7273" w:rsidRDefault="006C7273" w:rsidP="006C3C3F">
      <w:pPr>
        <w:pStyle w:val="OrderedList"/>
        <w:numPr>
          <w:ilvl w:val="0"/>
          <w:numId w:val="148"/>
        </w:numPr>
        <w:jc w:val="both"/>
        <w:rPr>
          <w:noProof/>
        </w:rPr>
      </w:pPr>
      <w:r w:rsidRPr="00E64674">
        <w:rPr>
          <w:noProof/>
        </w:rPr>
        <w:t xml:space="preserve">Click </w:t>
      </w:r>
      <w:r w:rsidRPr="002D08DF">
        <w:rPr>
          <w:b/>
          <w:noProof/>
        </w:rPr>
        <w:t>Submit</w:t>
      </w:r>
      <w:r w:rsidRPr="00E64674">
        <w:rPr>
          <w:noProof/>
        </w:rPr>
        <w:t xml:space="preserve">. </w:t>
      </w:r>
      <w:r w:rsidRPr="002D08DF">
        <w:t>A new transaction “Accruals – Loan Balance Correction” is added reflecting the corrected amounts under the Loan Transactions Results section.</w:t>
      </w:r>
    </w:p>
    <w:p w14:paraId="13A3CCFD" w14:textId="454AED92" w:rsidR="006C7273" w:rsidRPr="0031080A" w:rsidRDefault="00E257AE" w:rsidP="006F2941">
      <w:pPr>
        <w:pStyle w:val="BodyText"/>
        <w:jc w:val="center"/>
      </w:pPr>
      <w:r>
        <w:rPr>
          <w:noProof/>
        </w:rPr>
        <w:drawing>
          <wp:inline distT="0" distB="0" distL="0" distR="0" wp14:anchorId="113172E0" wp14:editId="45226B87">
            <wp:extent cx="4495800" cy="548046"/>
            <wp:effectExtent l="0" t="0" r="0" b="4445"/>
            <wp:docPr id="1082" name="Picture 10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7"/>
                    <a:stretch>
                      <a:fillRect/>
                    </a:stretch>
                  </pic:blipFill>
                  <pic:spPr>
                    <a:xfrm>
                      <a:off x="0" y="0"/>
                      <a:ext cx="4580785" cy="558406"/>
                    </a:xfrm>
                    <a:prstGeom prst="rect">
                      <a:avLst/>
                    </a:prstGeom>
                  </pic:spPr>
                </pic:pic>
              </a:graphicData>
            </a:graphic>
          </wp:inline>
        </w:drawing>
      </w:r>
    </w:p>
    <w:p w14:paraId="696E6BA6" w14:textId="12A212EC" w:rsidR="006C7273" w:rsidRPr="00C251F5" w:rsidRDefault="006C7273" w:rsidP="00C251F5">
      <w:pPr>
        <w:pStyle w:val="FigureCaption0"/>
      </w:pPr>
      <w:bookmarkStart w:id="1045" w:name="_Toc74052500"/>
      <w:bookmarkStart w:id="1046" w:name="_Toc90643886"/>
      <w:bookmarkStart w:id="1047" w:name="_Toc230163879"/>
      <w:r w:rsidRPr="0031080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28</w:t>
      </w:r>
      <w:r w:rsidR="00764635">
        <w:rPr>
          <w:noProof/>
        </w:rPr>
        <w:fldChar w:fldCharType="end"/>
      </w:r>
      <w:r>
        <w:rPr>
          <w:noProof/>
        </w:rPr>
        <w:t>:</w:t>
      </w:r>
      <w:r w:rsidRPr="0031080A">
        <w:t xml:space="preserve"> </w:t>
      </w:r>
      <w:r>
        <w:t>Loan Balance Adjustment Transaction</w:t>
      </w:r>
      <w:bookmarkEnd w:id="1045"/>
      <w:bookmarkEnd w:id="1046"/>
      <w:bookmarkEnd w:id="1047"/>
    </w:p>
    <w:p w14:paraId="05BFCE0A" w14:textId="0191BB93" w:rsidR="009A5271" w:rsidRDefault="00FE5F81" w:rsidP="00037109">
      <w:pPr>
        <w:pStyle w:val="Heading3"/>
        <w:ind w:left="1080" w:hanging="1080"/>
        <w:jc w:val="both"/>
      </w:pPr>
      <w:bookmarkStart w:id="1048" w:name="_Toc313865085"/>
      <w:bookmarkStart w:id="1049" w:name="_Toc314660684"/>
      <w:bookmarkStart w:id="1050" w:name="_Toc315633809"/>
      <w:bookmarkStart w:id="1051" w:name="_Toc11334624"/>
      <w:bookmarkStart w:id="1052" w:name="_Toc74051841"/>
      <w:bookmarkStart w:id="1053" w:name="_Toc90643226"/>
      <w:bookmarkStart w:id="1054" w:name="_Toc230163108"/>
      <w:r>
        <w:t xml:space="preserve">Transactions </w:t>
      </w:r>
      <w:r w:rsidR="00274A40">
        <w:t>–</w:t>
      </w:r>
      <w:r>
        <w:t xml:space="preserve"> </w:t>
      </w:r>
      <w:r w:rsidR="00FD177E">
        <w:t>G</w:t>
      </w:r>
      <w:r w:rsidR="006C7316" w:rsidRPr="006C7316">
        <w:t>rowth</w:t>
      </w:r>
      <w:bookmarkEnd w:id="1048"/>
      <w:bookmarkEnd w:id="1049"/>
      <w:bookmarkEnd w:id="1050"/>
      <w:bookmarkEnd w:id="1051"/>
      <w:bookmarkEnd w:id="1052"/>
      <w:bookmarkEnd w:id="1053"/>
      <w:bookmarkEnd w:id="1054"/>
      <w:r w:rsidR="003E118F">
        <w:fldChar w:fldCharType="begin"/>
      </w:r>
      <w:r w:rsidR="003E118F">
        <w:instrText xml:space="preserve"> XE </w:instrText>
      </w:r>
      <w:r w:rsidR="00274A40">
        <w:instrText>“</w:instrText>
      </w:r>
      <w:r w:rsidR="00CD0958">
        <w:instrText>Endorsed Growth Transactions</w:instrText>
      </w:r>
      <w:r w:rsidR="00274A40">
        <w:instrText>”</w:instrText>
      </w:r>
      <w:r w:rsidR="003E118F">
        <w:instrText xml:space="preserve"> </w:instrText>
      </w:r>
      <w:r w:rsidR="003E118F">
        <w:fldChar w:fldCharType="end"/>
      </w:r>
    </w:p>
    <w:p w14:paraId="0E0A06F8" w14:textId="7E432D85" w:rsidR="00A83BFE" w:rsidRPr="00A83BFE" w:rsidRDefault="00A83BFE" w:rsidP="001879BA">
      <w:pPr>
        <w:pStyle w:val="BodyText"/>
        <w:rPr>
          <w:lang w:bidi="ar-SA"/>
        </w:rPr>
      </w:pPr>
      <w:r w:rsidRPr="006C7316">
        <w:t xml:space="preserve">This screen displays the growth transactions associated with </w:t>
      </w:r>
      <w:r w:rsidR="00222CEA">
        <w:t>line of credit</w:t>
      </w:r>
      <w:r w:rsidRPr="006C7316">
        <w:t xml:space="preserve">, principal limit and unscheduled </w:t>
      </w:r>
      <w:r w:rsidR="00222CEA">
        <w:t>line of credit</w:t>
      </w:r>
      <w:r w:rsidRPr="006C7316">
        <w:t xml:space="preserve"> disbursements.  This screen allows the </w:t>
      </w:r>
      <w:r>
        <w:t xml:space="preserve">authorized </w:t>
      </w:r>
      <w:r w:rsidRPr="006C7316">
        <w:t xml:space="preserve">user to filter and view specific growth transactions within a transaction category. The growth transactions are automatically initiated by the system. </w:t>
      </w:r>
    </w:p>
    <w:p w14:paraId="2A501074" w14:textId="64F045F1" w:rsidR="005C190D" w:rsidRDefault="00E257AE" w:rsidP="006F2941">
      <w:pPr>
        <w:pStyle w:val="BodyText"/>
        <w:jc w:val="center"/>
      </w:pPr>
      <w:r>
        <w:rPr>
          <w:noProof/>
        </w:rPr>
        <w:drawing>
          <wp:inline distT="0" distB="0" distL="0" distR="0" wp14:anchorId="6B4EC4A0" wp14:editId="629C923F">
            <wp:extent cx="3510797" cy="1232530"/>
            <wp:effectExtent l="0" t="0" r="0" b="6350"/>
            <wp:docPr id="1083" name="Picture 1083"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3" name="Picture 1083" descr="Graphical user interface, table&#10;&#10;Description automatically generated"/>
                    <pic:cNvPicPr/>
                  </pic:nvPicPr>
                  <pic:blipFill>
                    <a:blip r:embed="rId108"/>
                    <a:stretch>
                      <a:fillRect/>
                    </a:stretch>
                  </pic:blipFill>
                  <pic:spPr>
                    <a:xfrm>
                      <a:off x="0" y="0"/>
                      <a:ext cx="3548974" cy="1245933"/>
                    </a:xfrm>
                    <a:prstGeom prst="rect">
                      <a:avLst/>
                    </a:prstGeom>
                  </pic:spPr>
                </pic:pic>
              </a:graphicData>
            </a:graphic>
          </wp:inline>
        </w:drawing>
      </w:r>
    </w:p>
    <w:p w14:paraId="5C93FC2B" w14:textId="0FB6BBDD" w:rsidR="009A5271" w:rsidRPr="006C7316" w:rsidRDefault="006C7316" w:rsidP="001879BA">
      <w:pPr>
        <w:pStyle w:val="FigureCaption0"/>
      </w:pPr>
      <w:r w:rsidRPr="006C7316">
        <w:t xml:space="preserve"> </w:t>
      </w:r>
      <w:bookmarkStart w:id="1055" w:name="_Toc74052501"/>
      <w:bookmarkStart w:id="1056" w:name="_Toc90643887"/>
      <w:bookmarkStart w:id="1057" w:name="_Toc230163880"/>
      <w:r w:rsidR="009A5271"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29</w:t>
      </w:r>
      <w:r w:rsidR="00764635">
        <w:rPr>
          <w:noProof/>
        </w:rPr>
        <w:fldChar w:fldCharType="end"/>
      </w:r>
      <w:r w:rsidR="00A83BFE">
        <w:rPr>
          <w:noProof/>
        </w:rPr>
        <w:t xml:space="preserve">: Transactions </w:t>
      </w:r>
      <w:r w:rsidR="00274A40">
        <w:rPr>
          <w:noProof/>
        </w:rPr>
        <w:t>–</w:t>
      </w:r>
      <w:r w:rsidR="00A83BFE">
        <w:rPr>
          <w:noProof/>
        </w:rPr>
        <w:t xml:space="preserve"> Growth</w:t>
      </w:r>
      <w:bookmarkEnd w:id="1055"/>
      <w:bookmarkEnd w:id="1056"/>
      <w:bookmarkEnd w:id="1057"/>
    </w:p>
    <w:p w14:paraId="5757DF44" w14:textId="4B5794A3" w:rsidR="00A83BFE" w:rsidRDefault="00A83BFE" w:rsidP="001879BA">
      <w:pPr>
        <w:pStyle w:val="BodyText"/>
      </w:pPr>
      <w:r>
        <w:t xml:space="preserve">The </w:t>
      </w:r>
      <w:r w:rsidR="0014490D">
        <w:t>table below</w:t>
      </w:r>
      <w:r>
        <w:t xml:space="preserve"> lists the Growth transactions that are automatically initiated by the system.</w:t>
      </w:r>
      <w:r w:rsidRPr="006C7316">
        <w:t xml:space="preserve"> </w:t>
      </w:r>
    </w:p>
    <w:tbl>
      <w:tblPr>
        <w:tblStyle w:val="TableGrid"/>
        <w:tblW w:w="5000" w:type="pct"/>
        <w:tblLook w:val="04A0" w:firstRow="1" w:lastRow="0" w:firstColumn="1" w:lastColumn="0" w:noHBand="0" w:noVBand="1"/>
      </w:tblPr>
      <w:tblGrid>
        <w:gridCol w:w="2861"/>
        <w:gridCol w:w="6489"/>
      </w:tblGrid>
      <w:tr w:rsidR="00A83BFE" w:rsidRPr="00A83BFE" w14:paraId="375DF3D7" w14:textId="77777777" w:rsidTr="00AE3C42">
        <w:trPr>
          <w:tblHeader/>
        </w:trPr>
        <w:tc>
          <w:tcPr>
            <w:tcW w:w="1530" w:type="pct"/>
            <w:shd w:val="clear" w:color="auto" w:fill="B8CCE4" w:themeFill="accent1" w:themeFillTint="66"/>
          </w:tcPr>
          <w:p w14:paraId="159E5269" w14:textId="77777777" w:rsidR="00A83BFE" w:rsidRPr="00A83BFE" w:rsidRDefault="00A83BFE" w:rsidP="000E443B">
            <w:pPr>
              <w:pStyle w:val="Tableheader"/>
            </w:pPr>
            <w:r w:rsidRPr="00A83BFE">
              <w:t>Transaction</w:t>
            </w:r>
          </w:p>
        </w:tc>
        <w:tc>
          <w:tcPr>
            <w:tcW w:w="3470" w:type="pct"/>
            <w:shd w:val="clear" w:color="auto" w:fill="B8CCE4" w:themeFill="accent1" w:themeFillTint="66"/>
          </w:tcPr>
          <w:p w14:paraId="75CC3D70" w14:textId="77777777" w:rsidR="00A83BFE" w:rsidRPr="00A83BFE" w:rsidRDefault="00A83BFE" w:rsidP="000E443B">
            <w:pPr>
              <w:pStyle w:val="Tableheader"/>
            </w:pPr>
            <w:r w:rsidRPr="00A83BFE">
              <w:t>Description</w:t>
            </w:r>
          </w:p>
        </w:tc>
      </w:tr>
      <w:tr w:rsidR="00A83BFE" w:rsidRPr="00A83BFE" w14:paraId="22EFA438" w14:textId="77777777" w:rsidTr="00AE3C42">
        <w:tc>
          <w:tcPr>
            <w:tcW w:w="1530" w:type="pct"/>
          </w:tcPr>
          <w:p w14:paraId="2A604637" w14:textId="2BA7AE81" w:rsidR="00A83BFE" w:rsidRPr="00B34BB0" w:rsidRDefault="00A83BFE" w:rsidP="00B34BB0">
            <w:pPr>
              <w:pStyle w:val="TableColumnSubheading"/>
            </w:pPr>
            <w:r w:rsidRPr="00B34BB0">
              <w:t>Credit Line Transactions</w:t>
            </w:r>
          </w:p>
        </w:tc>
        <w:tc>
          <w:tcPr>
            <w:tcW w:w="3470" w:type="pct"/>
          </w:tcPr>
          <w:p w14:paraId="4A726DEB" w14:textId="72363143" w:rsidR="00A83BFE" w:rsidRPr="00A83BFE" w:rsidRDefault="00A83BFE" w:rsidP="00F874DE">
            <w:pPr>
              <w:pStyle w:val="TableText"/>
              <w:jc w:val="both"/>
              <w:rPr>
                <w:lang w:bidi="en-US"/>
              </w:rPr>
            </w:pPr>
            <w:r w:rsidRPr="00A83BFE">
              <w:rPr>
                <w:lang w:bidi="en-US"/>
              </w:rPr>
              <w:t xml:space="preserve">Transactions generated for loans which have an available </w:t>
            </w:r>
            <w:r w:rsidR="00222CEA">
              <w:rPr>
                <w:lang w:bidi="en-US"/>
              </w:rPr>
              <w:t>line of credit</w:t>
            </w:r>
            <w:r w:rsidRPr="00A83BFE">
              <w:rPr>
                <w:lang w:bidi="en-US"/>
              </w:rPr>
              <w:t xml:space="preserve"> for borrower.</w:t>
            </w:r>
          </w:p>
        </w:tc>
      </w:tr>
      <w:tr w:rsidR="00A83BFE" w:rsidRPr="00A83BFE" w14:paraId="0C7EAE70" w14:textId="77777777" w:rsidTr="00AE3C42">
        <w:tc>
          <w:tcPr>
            <w:tcW w:w="1530" w:type="pct"/>
          </w:tcPr>
          <w:p w14:paraId="5E7BB5A2" w14:textId="77777777" w:rsidR="00A83BFE" w:rsidRPr="00A83BFE" w:rsidRDefault="00A83BFE" w:rsidP="00B34BB0">
            <w:pPr>
              <w:pStyle w:val="TableColumnSubheading"/>
              <w:rPr>
                <w:noProof/>
              </w:rPr>
            </w:pPr>
            <w:r w:rsidRPr="00A83BFE">
              <w:rPr>
                <w:noProof/>
              </w:rPr>
              <w:t>Credit Line Original – Setup</w:t>
            </w:r>
          </w:p>
        </w:tc>
        <w:tc>
          <w:tcPr>
            <w:tcW w:w="3470" w:type="pct"/>
          </w:tcPr>
          <w:p w14:paraId="4AF3F805" w14:textId="452AE682" w:rsidR="00A83BFE" w:rsidRPr="00A83BFE" w:rsidRDefault="00A83BFE" w:rsidP="00F874DE">
            <w:pPr>
              <w:pStyle w:val="TableText"/>
              <w:jc w:val="both"/>
              <w:rPr>
                <w:noProof/>
              </w:rPr>
            </w:pPr>
            <w:r w:rsidRPr="00A83BFE">
              <w:rPr>
                <w:noProof/>
              </w:rPr>
              <w:t>This transaction is generated in Servicing Module when certain amount is set aside from line of credit. This transaction is generated for pay plan types Modified Tenure and Modified Term.</w:t>
            </w:r>
          </w:p>
        </w:tc>
      </w:tr>
      <w:tr w:rsidR="00A83BFE" w:rsidRPr="00A83BFE" w14:paraId="4F187B50" w14:textId="77777777" w:rsidTr="00AE3C42">
        <w:tc>
          <w:tcPr>
            <w:tcW w:w="1530" w:type="pct"/>
          </w:tcPr>
          <w:p w14:paraId="72F6B143" w14:textId="5BBAB2E5" w:rsidR="00A83BFE" w:rsidRPr="00A83BFE" w:rsidRDefault="00A83BFE" w:rsidP="00B34BB0">
            <w:pPr>
              <w:pStyle w:val="TableColumnSubheading"/>
              <w:rPr>
                <w:noProof/>
              </w:rPr>
            </w:pPr>
            <w:r w:rsidRPr="00A83BFE">
              <w:rPr>
                <w:noProof/>
              </w:rPr>
              <w:t xml:space="preserve">Credit Line Original </w:t>
            </w:r>
            <w:r w:rsidR="00274A40">
              <w:rPr>
                <w:noProof/>
              </w:rPr>
              <w:t>–</w:t>
            </w:r>
            <w:r w:rsidRPr="00A83BFE">
              <w:rPr>
                <w:noProof/>
              </w:rPr>
              <w:t xml:space="preserve"> Setup Adj</w:t>
            </w:r>
          </w:p>
        </w:tc>
        <w:tc>
          <w:tcPr>
            <w:tcW w:w="3470" w:type="pct"/>
          </w:tcPr>
          <w:p w14:paraId="7CFB487A" w14:textId="341E11BD" w:rsidR="00A83BFE" w:rsidRPr="00A83BFE" w:rsidRDefault="00A83BFE" w:rsidP="00F874DE">
            <w:pPr>
              <w:pStyle w:val="TableText"/>
              <w:jc w:val="both"/>
              <w:rPr>
                <w:noProof/>
              </w:rPr>
            </w:pPr>
            <w:r w:rsidRPr="00A83BFE">
              <w:rPr>
                <w:noProof/>
              </w:rPr>
              <w:t xml:space="preserve">This transaction is an adjustment/reversal of transaction </w:t>
            </w:r>
            <w:r w:rsidR="00274A40">
              <w:rPr>
                <w:noProof/>
              </w:rPr>
              <w:t>‘</w:t>
            </w:r>
            <w:r w:rsidRPr="00A83BFE">
              <w:rPr>
                <w:noProof/>
              </w:rPr>
              <w:t xml:space="preserve">Credit Line Original </w:t>
            </w:r>
            <w:r w:rsidR="00274A40">
              <w:rPr>
                <w:noProof/>
              </w:rPr>
              <w:t>–</w:t>
            </w:r>
            <w:r w:rsidRPr="00A83BFE">
              <w:rPr>
                <w:noProof/>
              </w:rPr>
              <w:t xml:space="preserve"> Setup</w:t>
            </w:r>
            <w:r w:rsidR="00274A40">
              <w:rPr>
                <w:noProof/>
              </w:rPr>
              <w:t>’</w:t>
            </w:r>
            <w:r w:rsidRPr="00A83BFE">
              <w:rPr>
                <w:noProof/>
              </w:rPr>
              <w:t>.</w:t>
            </w:r>
          </w:p>
        </w:tc>
      </w:tr>
      <w:tr w:rsidR="00A83BFE" w:rsidRPr="00A83BFE" w14:paraId="4935A575" w14:textId="77777777" w:rsidTr="00AE3C42">
        <w:tc>
          <w:tcPr>
            <w:tcW w:w="1530" w:type="pct"/>
          </w:tcPr>
          <w:p w14:paraId="793F83CD" w14:textId="77777777" w:rsidR="00A83BFE" w:rsidRPr="00A83BFE" w:rsidRDefault="00A83BFE" w:rsidP="00B34BB0">
            <w:pPr>
              <w:pStyle w:val="TableColumnSubheading"/>
              <w:rPr>
                <w:noProof/>
              </w:rPr>
            </w:pPr>
            <w:r w:rsidRPr="00A83BFE">
              <w:rPr>
                <w:noProof/>
              </w:rPr>
              <w:t>Credit Line – Growth</w:t>
            </w:r>
          </w:p>
        </w:tc>
        <w:tc>
          <w:tcPr>
            <w:tcW w:w="3470" w:type="pct"/>
          </w:tcPr>
          <w:p w14:paraId="14B04437" w14:textId="3CC516A9" w:rsidR="00A83BFE" w:rsidRPr="00A83BFE" w:rsidRDefault="00A83BFE" w:rsidP="00F874DE">
            <w:pPr>
              <w:pStyle w:val="TableText"/>
              <w:jc w:val="both"/>
              <w:rPr>
                <w:noProof/>
              </w:rPr>
            </w:pPr>
            <w:r w:rsidRPr="00A83BFE">
              <w:rPr>
                <w:noProof/>
              </w:rPr>
              <w:t>This transaction is generated in Servicing Module to depict the monthly Credit Line growth.</w:t>
            </w:r>
          </w:p>
        </w:tc>
      </w:tr>
      <w:tr w:rsidR="00A83BFE" w:rsidRPr="00A83BFE" w14:paraId="08EBDEE4" w14:textId="77777777" w:rsidTr="00AE3C42">
        <w:tc>
          <w:tcPr>
            <w:tcW w:w="1530" w:type="pct"/>
          </w:tcPr>
          <w:p w14:paraId="2A194B2D" w14:textId="009B5C33" w:rsidR="00A83BFE" w:rsidRPr="00A83BFE" w:rsidRDefault="00A83BFE" w:rsidP="00B34BB0">
            <w:pPr>
              <w:pStyle w:val="TableColumnSubheading"/>
              <w:rPr>
                <w:noProof/>
              </w:rPr>
            </w:pPr>
            <w:r w:rsidRPr="00A83BFE">
              <w:rPr>
                <w:noProof/>
              </w:rPr>
              <w:t xml:space="preserve">Credit Line </w:t>
            </w:r>
            <w:r w:rsidR="00274A40">
              <w:rPr>
                <w:noProof/>
              </w:rPr>
              <w:t>–</w:t>
            </w:r>
            <w:r w:rsidRPr="00A83BFE">
              <w:rPr>
                <w:noProof/>
              </w:rPr>
              <w:t xml:space="preserve"> Growth Adj</w:t>
            </w:r>
          </w:p>
        </w:tc>
        <w:tc>
          <w:tcPr>
            <w:tcW w:w="3470" w:type="pct"/>
          </w:tcPr>
          <w:p w14:paraId="2765D6BD" w14:textId="725D4DDC" w:rsidR="00A83BFE" w:rsidRPr="00A83BFE" w:rsidRDefault="00A83BFE" w:rsidP="00F874DE">
            <w:pPr>
              <w:pStyle w:val="TableText"/>
              <w:jc w:val="both"/>
              <w:rPr>
                <w:noProof/>
              </w:rPr>
            </w:pPr>
            <w:r w:rsidRPr="00A83BFE">
              <w:rPr>
                <w:noProof/>
              </w:rPr>
              <w:t xml:space="preserve">This transaction is an adjustment/reversal of transaction </w:t>
            </w:r>
            <w:r w:rsidR="00274A40">
              <w:rPr>
                <w:noProof/>
              </w:rPr>
              <w:t>‘</w:t>
            </w:r>
            <w:r w:rsidRPr="00A83BFE">
              <w:rPr>
                <w:noProof/>
              </w:rPr>
              <w:t xml:space="preserve">Credit Line </w:t>
            </w:r>
            <w:r w:rsidR="00274A40">
              <w:rPr>
                <w:noProof/>
              </w:rPr>
              <w:t>–</w:t>
            </w:r>
            <w:r w:rsidRPr="00A83BFE">
              <w:rPr>
                <w:noProof/>
              </w:rPr>
              <w:t xml:space="preserve"> Growth</w:t>
            </w:r>
            <w:r w:rsidR="00274A40">
              <w:rPr>
                <w:noProof/>
              </w:rPr>
              <w:t>’</w:t>
            </w:r>
            <w:r w:rsidRPr="00A83BFE">
              <w:rPr>
                <w:noProof/>
              </w:rPr>
              <w:t>.</w:t>
            </w:r>
          </w:p>
        </w:tc>
      </w:tr>
      <w:tr w:rsidR="00A83BFE" w:rsidRPr="00A83BFE" w14:paraId="1A4840AD" w14:textId="77777777" w:rsidTr="00AE3C42">
        <w:tc>
          <w:tcPr>
            <w:tcW w:w="1530" w:type="pct"/>
          </w:tcPr>
          <w:p w14:paraId="5BD27637" w14:textId="11CE9D06" w:rsidR="00A83BFE" w:rsidRPr="00A83BFE" w:rsidRDefault="00A83BFE" w:rsidP="00B34BB0">
            <w:pPr>
              <w:pStyle w:val="TableColumnSubheading"/>
              <w:rPr>
                <w:noProof/>
              </w:rPr>
            </w:pPr>
            <w:r w:rsidRPr="00A83BFE">
              <w:rPr>
                <w:noProof/>
              </w:rPr>
              <w:t xml:space="preserve">Credit Line </w:t>
            </w:r>
            <w:r w:rsidR="00274A40">
              <w:rPr>
                <w:noProof/>
              </w:rPr>
              <w:t>–</w:t>
            </w:r>
            <w:r w:rsidRPr="00A83BFE">
              <w:rPr>
                <w:noProof/>
              </w:rPr>
              <w:t xml:space="preserve"> Change Of Plan Adj</w:t>
            </w:r>
          </w:p>
        </w:tc>
        <w:tc>
          <w:tcPr>
            <w:tcW w:w="3470" w:type="pct"/>
          </w:tcPr>
          <w:p w14:paraId="340E0E52" w14:textId="6EA5FC86" w:rsidR="00A83BFE" w:rsidRPr="00A83BFE" w:rsidRDefault="00A83BFE" w:rsidP="00F874DE">
            <w:pPr>
              <w:pStyle w:val="TableText"/>
              <w:jc w:val="both"/>
              <w:rPr>
                <w:noProof/>
              </w:rPr>
            </w:pPr>
            <w:r w:rsidRPr="00A83BFE">
              <w:rPr>
                <w:noProof/>
              </w:rPr>
              <w:t>This transaction is generated in Servicing Module when a change of payment plan occurs. This transaction is generated when there is a change of payment plan from Modified Tenure to Modified Term or vice-versa.</w:t>
            </w:r>
          </w:p>
        </w:tc>
      </w:tr>
      <w:tr w:rsidR="00A83BFE" w:rsidRPr="00A83BFE" w14:paraId="085496CF" w14:textId="77777777" w:rsidTr="00AE3C42">
        <w:tc>
          <w:tcPr>
            <w:tcW w:w="1530" w:type="pct"/>
          </w:tcPr>
          <w:p w14:paraId="60E5DB00" w14:textId="77777777" w:rsidR="00A83BFE" w:rsidRPr="00A83BFE" w:rsidRDefault="00A83BFE" w:rsidP="00B34BB0">
            <w:pPr>
              <w:pStyle w:val="TableColumnSubheading"/>
            </w:pPr>
            <w:r w:rsidRPr="00A83BFE">
              <w:t>Principal Limit Transaction</w:t>
            </w:r>
          </w:p>
        </w:tc>
        <w:tc>
          <w:tcPr>
            <w:tcW w:w="3470" w:type="pct"/>
          </w:tcPr>
          <w:p w14:paraId="6D0F8B01" w14:textId="77777777" w:rsidR="00A83BFE" w:rsidRPr="00A83BFE" w:rsidRDefault="00A83BFE" w:rsidP="00F874DE">
            <w:pPr>
              <w:pStyle w:val="TableText"/>
              <w:jc w:val="both"/>
              <w:rPr>
                <w:lang w:bidi="en-US"/>
              </w:rPr>
            </w:pPr>
            <w:r w:rsidRPr="00A83BFE">
              <w:rPr>
                <w:lang w:bidi="en-US"/>
              </w:rPr>
              <w:tab/>
              <w:t>Transaction generated for all loans to depict the monthly Principal limit changes.</w:t>
            </w:r>
          </w:p>
        </w:tc>
      </w:tr>
      <w:tr w:rsidR="00A83BFE" w:rsidRPr="00A83BFE" w14:paraId="3683DB45" w14:textId="77777777" w:rsidTr="00AE3C42">
        <w:tc>
          <w:tcPr>
            <w:tcW w:w="1530" w:type="pct"/>
          </w:tcPr>
          <w:p w14:paraId="302A36FA" w14:textId="77777777" w:rsidR="00A83BFE" w:rsidRPr="00A83BFE" w:rsidRDefault="00A83BFE" w:rsidP="00B34BB0">
            <w:pPr>
              <w:pStyle w:val="TableColumnSubheading"/>
              <w:rPr>
                <w:noProof/>
              </w:rPr>
            </w:pPr>
            <w:r w:rsidRPr="00A83BFE">
              <w:rPr>
                <w:noProof/>
              </w:rPr>
              <w:t>Principal Limit Original – Setup</w:t>
            </w:r>
          </w:p>
        </w:tc>
        <w:tc>
          <w:tcPr>
            <w:tcW w:w="3470" w:type="pct"/>
          </w:tcPr>
          <w:p w14:paraId="5E8BDC00" w14:textId="49729F93" w:rsidR="00A83BFE" w:rsidRPr="00A83BFE" w:rsidRDefault="00A83BFE" w:rsidP="00F874DE">
            <w:pPr>
              <w:pStyle w:val="TableText"/>
              <w:jc w:val="both"/>
              <w:rPr>
                <w:noProof/>
              </w:rPr>
            </w:pPr>
            <w:r w:rsidRPr="00A83BFE">
              <w:rPr>
                <w:noProof/>
              </w:rPr>
              <w:t>This transaction is generated in Servicing Module when the original principal limit is setup during the loan setup.</w:t>
            </w:r>
          </w:p>
        </w:tc>
      </w:tr>
      <w:tr w:rsidR="00A83BFE" w:rsidRPr="00A83BFE" w14:paraId="2CC6AADE" w14:textId="77777777" w:rsidTr="00AE3C42">
        <w:tc>
          <w:tcPr>
            <w:tcW w:w="1530" w:type="pct"/>
          </w:tcPr>
          <w:p w14:paraId="7B7FB5C9" w14:textId="7A5462A9" w:rsidR="00A83BFE" w:rsidRPr="00A83BFE" w:rsidRDefault="00A83BFE" w:rsidP="00B34BB0">
            <w:pPr>
              <w:pStyle w:val="TableColumnSubheading"/>
              <w:rPr>
                <w:noProof/>
              </w:rPr>
            </w:pPr>
            <w:r w:rsidRPr="00A83BFE">
              <w:rPr>
                <w:noProof/>
              </w:rPr>
              <w:t xml:space="preserve">Principal Limit Original </w:t>
            </w:r>
            <w:r w:rsidR="00274A40">
              <w:rPr>
                <w:noProof/>
              </w:rPr>
              <w:t>–</w:t>
            </w:r>
            <w:r w:rsidRPr="00A83BFE">
              <w:rPr>
                <w:noProof/>
              </w:rPr>
              <w:t xml:space="preserve"> Setup Adj</w:t>
            </w:r>
          </w:p>
        </w:tc>
        <w:tc>
          <w:tcPr>
            <w:tcW w:w="3470" w:type="pct"/>
          </w:tcPr>
          <w:p w14:paraId="6D6DEA69" w14:textId="180E72CC" w:rsidR="00A83BFE" w:rsidRPr="00A83BFE" w:rsidRDefault="00A83BFE" w:rsidP="00F874DE">
            <w:pPr>
              <w:pStyle w:val="TableText"/>
              <w:jc w:val="both"/>
              <w:rPr>
                <w:noProof/>
              </w:rPr>
            </w:pPr>
            <w:r w:rsidRPr="00A83BFE">
              <w:rPr>
                <w:noProof/>
              </w:rPr>
              <w:t xml:space="preserve">This transaction is an adjustment/reversal of transaction </w:t>
            </w:r>
            <w:r w:rsidR="00274A40">
              <w:rPr>
                <w:noProof/>
              </w:rPr>
              <w:t>‘</w:t>
            </w:r>
            <w:r w:rsidRPr="00A83BFE">
              <w:rPr>
                <w:noProof/>
              </w:rPr>
              <w:t xml:space="preserve">Principal Limit Original </w:t>
            </w:r>
            <w:r w:rsidR="00274A40">
              <w:rPr>
                <w:noProof/>
              </w:rPr>
              <w:t>–</w:t>
            </w:r>
            <w:r w:rsidRPr="00A83BFE">
              <w:rPr>
                <w:noProof/>
              </w:rPr>
              <w:t xml:space="preserve"> Setup</w:t>
            </w:r>
            <w:r w:rsidR="00274A40">
              <w:rPr>
                <w:noProof/>
              </w:rPr>
              <w:t>’</w:t>
            </w:r>
            <w:r w:rsidRPr="00A83BFE">
              <w:rPr>
                <w:noProof/>
              </w:rPr>
              <w:t>.</w:t>
            </w:r>
          </w:p>
        </w:tc>
      </w:tr>
      <w:tr w:rsidR="00A83BFE" w:rsidRPr="00A83BFE" w14:paraId="1EE47083" w14:textId="77777777" w:rsidTr="00AE3C42">
        <w:tc>
          <w:tcPr>
            <w:tcW w:w="1530" w:type="pct"/>
          </w:tcPr>
          <w:p w14:paraId="5C95CFB4" w14:textId="77777777" w:rsidR="00A83BFE" w:rsidRPr="00A83BFE" w:rsidRDefault="00A83BFE" w:rsidP="00B34BB0">
            <w:pPr>
              <w:pStyle w:val="TableColumnSubheading"/>
              <w:rPr>
                <w:noProof/>
              </w:rPr>
            </w:pPr>
            <w:r w:rsidRPr="00A83BFE">
              <w:rPr>
                <w:noProof/>
              </w:rPr>
              <w:t>Principal Limit – Growth</w:t>
            </w:r>
          </w:p>
        </w:tc>
        <w:tc>
          <w:tcPr>
            <w:tcW w:w="3470" w:type="pct"/>
          </w:tcPr>
          <w:p w14:paraId="7A4E0A0C" w14:textId="64D57F90" w:rsidR="00A83BFE" w:rsidRPr="00A83BFE" w:rsidRDefault="00A83BFE" w:rsidP="00F874DE">
            <w:pPr>
              <w:pStyle w:val="TableText"/>
              <w:jc w:val="both"/>
              <w:rPr>
                <w:noProof/>
              </w:rPr>
            </w:pPr>
            <w:r w:rsidRPr="00A83BFE">
              <w:rPr>
                <w:noProof/>
              </w:rPr>
              <w:t>This transaction is generated in Servicing Module to depict the monthly principal limit growth.</w:t>
            </w:r>
          </w:p>
        </w:tc>
      </w:tr>
      <w:tr w:rsidR="00A83BFE" w:rsidRPr="00A83BFE" w14:paraId="0BBA7394" w14:textId="77777777" w:rsidTr="00AE3C42">
        <w:tc>
          <w:tcPr>
            <w:tcW w:w="1530" w:type="pct"/>
          </w:tcPr>
          <w:p w14:paraId="3CBD18B3" w14:textId="7D56BDD1" w:rsidR="00A83BFE" w:rsidRPr="00A83BFE" w:rsidRDefault="00A83BFE" w:rsidP="00B34BB0">
            <w:pPr>
              <w:pStyle w:val="TableColumnSubheading"/>
              <w:rPr>
                <w:noProof/>
              </w:rPr>
            </w:pPr>
            <w:r w:rsidRPr="00A83BFE">
              <w:rPr>
                <w:noProof/>
              </w:rPr>
              <w:t xml:space="preserve">Principal Limit </w:t>
            </w:r>
            <w:r w:rsidR="00274A40">
              <w:rPr>
                <w:noProof/>
              </w:rPr>
              <w:t>–</w:t>
            </w:r>
            <w:r w:rsidRPr="00A83BFE">
              <w:rPr>
                <w:noProof/>
              </w:rPr>
              <w:t xml:space="preserve"> Growth Adj</w:t>
            </w:r>
          </w:p>
        </w:tc>
        <w:tc>
          <w:tcPr>
            <w:tcW w:w="3470" w:type="pct"/>
          </w:tcPr>
          <w:p w14:paraId="3D694CF7" w14:textId="45297B6F" w:rsidR="00A83BFE" w:rsidRPr="00A83BFE" w:rsidRDefault="00A83BFE" w:rsidP="00F874DE">
            <w:pPr>
              <w:pStyle w:val="TableText"/>
              <w:jc w:val="both"/>
              <w:rPr>
                <w:noProof/>
              </w:rPr>
            </w:pPr>
            <w:r w:rsidRPr="00A83BFE">
              <w:rPr>
                <w:noProof/>
              </w:rPr>
              <w:t xml:space="preserve">This transaction is an adjustment/reversal of transaction </w:t>
            </w:r>
            <w:r w:rsidR="00274A40">
              <w:rPr>
                <w:noProof/>
              </w:rPr>
              <w:t>‘</w:t>
            </w:r>
            <w:r w:rsidRPr="00A83BFE">
              <w:rPr>
                <w:noProof/>
              </w:rPr>
              <w:t xml:space="preserve">Principal Limit </w:t>
            </w:r>
            <w:r w:rsidR="00274A40">
              <w:rPr>
                <w:noProof/>
              </w:rPr>
              <w:t>–</w:t>
            </w:r>
            <w:r w:rsidRPr="00A83BFE">
              <w:rPr>
                <w:noProof/>
              </w:rPr>
              <w:t xml:space="preserve"> Growth</w:t>
            </w:r>
            <w:r w:rsidR="00274A40">
              <w:rPr>
                <w:noProof/>
              </w:rPr>
              <w:t>’</w:t>
            </w:r>
            <w:r w:rsidRPr="00A83BFE">
              <w:rPr>
                <w:noProof/>
              </w:rPr>
              <w:t>.</w:t>
            </w:r>
          </w:p>
        </w:tc>
      </w:tr>
      <w:tr w:rsidR="00A83BFE" w:rsidRPr="00A83BFE" w14:paraId="43489B3B" w14:textId="77777777" w:rsidTr="00AE3C42">
        <w:tc>
          <w:tcPr>
            <w:tcW w:w="1530" w:type="pct"/>
          </w:tcPr>
          <w:p w14:paraId="0AF0B20F" w14:textId="77777777" w:rsidR="00A83BFE" w:rsidRPr="00A83BFE" w:rsidRDefault="00A83BFE" w:rsidP="00B34BB0">
            <w:pPr>
              <w:pStyle w:val="TableColumnSubheading"/>
            </w:pPr>
            <w:r w:rsidRPr="00A83BFE">
              <w:t>Unscheduled Credit Line Disbursement Transaction</w:t>
            </w:r>
          </w:p>
        </w:tc>
        <w:tc>
          <w:tcPr>
            <w:tcW w:w="3470" w:type="pct"/>
          </w:tcPr>
          <w:p w14:paraId="4EEBB341" w14:textId="240CD18D" w:rsidR="00A83BFE" w:rsidRPr="00A83BFE" w:rsidRDefault="00A83BFE" w:rsidP="00F874DE">
            <w:pPr>
              <w:pStyle w:val="TableText"/>
              <w:jc w:val="both"/>
              <w:rPr>
                <w:lang w:bidi="en-US"/>
              </w:rPr>
            </w:pPr>
            <w:r w:rsidRPr="00A83BFE">
              <w:rPr>
                <w:lang w:bidi="en-US"/>
              </w:rPr>
              <w:tab/>
              <w:t xml:space="preserve">Transactions generated for loans eligible for unscheduled </w:t>
            </w:r>
            <w:r w:rsidR="00222CEA">
              <w:rPr>
                <w:lang w:bidi="en-US"/>
              </w:rPr>
              <w:t>line of credit</w:t>
            </w:r>
            <w:r w:rsidRPr="00A83BFE">
              <w:rPr>
                <w:lang w:bidi="en-US"/>
              </w:rPr>
              <w:t xml:space="preserve"> disbursements.</w:t>
            </w:r>
          </w:p>
        </w:tc>
      </w:tr>
      <w:tr w:rsidR="00A83BFE" w:rsidRPr="00A83BFE" w14:paraId="5E2D7B25" w14:textId="77777777" w:rsidTr="00AE3C42">
        <w:tc>
          <w:tcPr>
            <w:tcW w:w="1530" w:type="pct"/>
          </w:tcPr>
          <w:p w14:paraId="5377FF5F" w14:textId="52783998" w:rsidR="00A83BFE" w:rsidRPr="00A83BFE" w:rsidRDefault="00A83BFE" w:rsidP="00B34BB0">
            <w:pPr>
              <w:pStyle w:val="TableColumnSubheading"/>
              <w:rPr>
                <w:noProof/>
              </w:rPr>
            </w:pPr>
            <w:r w:rsidRPr="00A83BFE">
              <w:rPr>
                <w:noProof/>
              </w:rPr>
              <w:t xml:space="preserve">UnSch LOC Disb </w:t>
            </w:r>
            <w:r w:rsidR="00274A40">
              <w:rPr>
                <w:noProof/>
              </w:rPr>
              <w:t>–</w:t>
            </w:r>
            <w:r w:rsidRPr="00A83BFE">
              <w:rPr>
                <w:noProof/>
              </w:rPr>
              <w:t xml:space="preserve"> Int &amp; MIP Accrual</w:t>
            </w:r>
          </w:p>
        </w:tc>
        <w:tc>
          <w:tcPr>
            <w:tcW w:w="3470" w:type="pct"/>
          </w:tcPr>
          <w:p w14:paraId="3D8CD0A7" w14:textId="4F0914E6" w:rsidR="00A83BFE" w:rsidRPr="00A83BFE" w:rsidRDefault="00A83BFE" w:rsidP="00F874DE">
            <w:pPr>
              <w:pStyle w:val="TableText"/>
              <w:jc w:val="both"/>
              <w:rPr>
                <w:noProof/>
              </w:rPr>
            </w:pPr>
            <w:r w:rsidRPr="00A83BFE">
              <w:rPr>
                <w:noProof/>
              </w:rPr>
              <w:t xml:space="preserve">This transaction is generated in Servicing Module to display the interest and MIP accruals on an unscheduled disbursements taken from available </w:t>
            </w:r>
            <w:r w:rsidR="00222CEA">
              <w:rPr>
                <w:noProof/>
              </w:rPr>
              <w:t>line of credit</w:t>
            </w:r>
            <w:r w:rsidRPr="00A83BFE">
              <w:rPr>
                <w:noProof/>
              </w:rPr>
              <w:t>. This is applicable for pay plan types Modified Tenure and Modified Term.</w:t>
            </w:r>
          </w:p>
        </w:tc>
      </w:tr>
    </w:tbl>
    <w:p w14:paraId="38D81B29" w14:textId="43FFF87E" w:rsidR="006C7316" w:rsidRPr="006C7316" w:rsidRDefault="00707B57" w:rsidP="001879BA">
      <w:pPr>
        <w:pStyle w:val="TableCaption"/>
      </w:pPr>
      <w:bookmarkStart w:id="1058" w:name="_Toc90643779"/>
      <w:bookmarkStart w:id="1059" w:name="_Toc23016376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10</w:t>
      </w:r>
      <w:r w:rsidR="00764635">
        <w:rPr>
          <w:noProof/>
        </w:rPr>
        <w:fldChar w:fldCharType="end"/>
      </w:r>
      <w:r w:rsidR="00A83BFE">
        <w:t>: Growth Transactions</w:t>
      </w:r>
      <w:bookmarkEnd w:id="1058"/>
      <w:bookmarkEnd w:id="1059"/>
      <w:r w:rsidR="006C7316" w:rsidRPr="006C7316">
        <w:t xml:space="preserve"> </w:t>
      </w:r>
    </w:p>
    <w:p w14:paraId="5596BD9F" w14:textId="62BB6FFD" w:rsidR="006C7316" w:rsidRPr="006F2144" w:rsidRDefault="006C7316" w:rsidP="00863D8C">
      <w:pPr>
        <w:pStyle w:val="Heading4"/>
      </w:pPr>
      <w:bookmarkStart w:id="1060" w:name="_Toc11334625"/>
      <w:bookmarkStart w:id="1061" w:name="_Toc74051842"/>
      <w:bookmarkStart w:id="1062" w:name="_Toc90643227"/>
      <w:bookmarkStart w:id="1063" w:name="_Toc230163109"/>
      <w:bookmarkStart w:id="1064" w:name="_Toc313865086"/>
      <w:r w:rsidRPr="006F2144">
        <w:t xml:space="preserve">Transactions </w:t>
      </w:r>
      <w:r w:rsidR="006F2144" w:rsidRPr="006F2144">
        <w:t>–</w:t>
      </w:r>
      <w:r w:rsidRPr="006F2144">
        <w:t xml:space="preserve"> </w:t>
      </w:r>
      <w:r w:rsidR="006F2144" w:rsidRPr="006F2144">
        <w:t xml:space="preserve">Growth </w:t>
      </w:r>
      <w:r w:rsidRPr="006F2144">
        <w:t>Filter</w:t>
      </w:r>
      <w:bookmarkEnd w:id="1060"/>
      <w:bookmarkEnd w:id="1061"/>
      <w:bookmarkEnd w:id="1062"/>
      <w:bookmarkEnd w:id="1063"/>
      <w:r w:rsidRPr="006F2144">
        <w:t xml:space="preserve"> </w:t>
      </w:r>
      <w:bookmarkEnd w:id="1064"/>
    </w:p>
    <w:p w14:paraId="12F572C7" w14:textId="002C4132" w:rsidR="006C7316" w:rsidRDefault="006C7316" w:rsidP="001879BA">
      <w:pPr>
        <w:pStyle w:val="BodyText"/>
      </w:pPr>
      <w:r w:rsidRPr="006C7316">
        <w:t xml:space="preserve">The Growth Transaction Filter section </w:t>
      </w:r>
      <w:r w:rsidR="005F7684">
        <w:t>allows</w:t>
      </w:r>
      <w:r w:rsidRPr="006C7316">
        <w:t xml:space="preserve"> the </w:t>
      </w:r>
      <w:r w:rsidR="00AF3DED">
        <w:t>authorized user</w:t>
      </w:r>
      <w:r w:rsidRPr="006C7316">
        <w:t xml:space="preserve"> to view the</w:t>
      </w:r>
      <w:r w:rsidR="00AF3DED">
        <w:t xml:space="preserve"> transactions according to the f</w:t>
      </w:r>
      <w:r w:rsidRPr="006C7316">
        <w:t>ilter criteria selected.</w:t>
      </w:r>
    </w:p>
    <w:p w14:paraId="4BC41FD1" w14:textId="77777777" w:rsidR="006F2144" w:rsidRPr="006C7316" w:rsidRDefault="006F2144" w:rsidP="001879BA">
      <w:pPr>
        <w:pStyle w:val="BodyText"/>
      </w:pPr>
      <w:r w:rsidRPr="006C7316">
        <w:t>To filter the transactions by transaction category:</w:t>
      </w:r>
    </w:p>
    <w:p w14:paraId="3E0565C6" w14:textId="77777777" w:rsidR="006F2144" w:rsidRPr="006C7316" w:rsidRDefault="006F2144" w:rsidP="006C3C3F">
      <w:pPr>
        <w:pStyle w:val="OrderedList"/>
        <w:numPr>
          <w:ilvl w:val="0"/>
          <w:numId w:val="149"/>
        </w:numPr>
        <w:jc w:val="both"/>
        <w:rPr>
          <w:noProof/>
        </w:rPr>
      </w:pPr>
      <w:r w:rsidRPr="006C7316">
        <w:rPr>
          <w:noProof/>
        </w:rPr>
        <w:t xml:space="preserve">Select the </w:t>
      </w:r>
      <w:r w:rsidRPr="00F14646">
        <w:rPr>
          <w:b/>
          <w:noProof/>
        </w:rPr>
        <w:t>Transaction Category</w:t>
      </w:r>
      <w:r w:rsidRPr="006C7316">
        <w:rPr>
          <w:noProof/>
        </w:rPr>
        <w:t xml:space="preserve"> from the </w:t>
      </w:r>
      <w:r>
        <w:rPr>
          <w:noProof/>
        </w:rPr>
        <w:t>dropdown.</w:t>
      </w:r>
    </w:p>
    <w:p w14:paraId="701E3664" w14:textId="77777777" w:rsidR="006F2144" w:rsidRPr="006C7316" w:rsidRDefault="006F2144" w:rsidP="006C3C3F">
      <w:pPr>
        <w:pStyle w:val="OrderedList"/>
        <w:numPr>
          <w:ilvl w:val="0"/>
          <w:numId w:val="149"/>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521995E2" w14:textId="35EC4829" w:rsidR="006F2144" w:rsidRPr="006C7316" w:rsidRDefault="006F2144" w:rsidP="006C3C3F">
      <w:pPr>
        <w:pStyle w:val="OrderedList"/>
        <w:numPr>
          <w:ilvl w:val="0"/>
          <w:numId w:val="149"/>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00AF3DED" w:rsidRPr="001445BE">
        <w:rPr>
          <w:b/>
        </w:rPr>
        <w:t>Growth Transactions Results</w:t>
      </w:r>
      <w:r w:rsidR="00AF3DED" w:rsidRPr="009A5271">
        <w:t xml:space="preserve"> </w:t>
      </w:r>
      <w:r w:rsidRPr="006C7316">
        <w:rPr>
          <w:noProof/>
        </w:rPr>
        <w:t>section.</w:t>
      </w:r>
      <w:r>
        <w:rPr>
          <w:noProof/>
        </w:rPr>
        <w:t xml:space="preserve"> </w:t>
      </w:r>
      <w:r>
        <w:t>No results are displayed if no transactions match the filter criteria entered by the user.</w:t>
      </w:r>
    </w:p>
    <w:p w14:paraId="7172844D" w14:textId="424754FF" w:rsidR="006F2144" w:rsidRPr="00015C79" w:rsidRDefault="006F2144" w:rsidP="006C3C3F">
      <w:pPr>
        <w:pStyle w:val="OrderedList"/>
        <w:numPr>
          <w:ilvl w:val="0"/>
          <w:numId w:val="149"/>
        </w:numPr>
        <w:jc w:val="both"/>
        <w:rPr>
          <w:b/>
          <w:noProof/>
        </w:rPr>
      </w:pPr>
      <w:r>
        <w:rPr>
          <w:noProof/>
        </w:rPr>
        <w:t>Click</w:t>
      </w:r>
      <w:r w:rsidRPr="006C7316">
        <w:rPr>
          <w:noProof/>
        </w:rPr>
        <w:t xml:space="preserve"> </w:t>
      </w:r>
      <w:r w:rsidRPr="001445BE">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6FB6C4AD" w14:textId="7FA704E8" w:rsidR="00C85BB1" w:rsidRDefault="00E257AE" w:rsidP="006F2941">
      <w:pPr>
        <w:pStyle w:val="BodyText"/>
        <w:jc w:val="center"/>
      </w:pPr>
      <w:r>
        <w:rPr>
          <w:noProof/>
        </w:rPr>
        <w:drawing>
          <wp:inline distT="0" distB="0" distL="0" distR="0" wp14:anchorId="61299721" wp14:editId="27CAF152">
            <wp:extent cx="4319201" cy="1062727"/>
            <wp:effectExtent l="0" t="0" r="5715" b="4445"/>
            <wp:docPr id="1084" name="Picture 1084" descr="Graphical user interface,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4" name="Picture 1084" descr="Graphical user interface, website&#10;&#10;Description automatically generated"/>
                    <pic:cNvPicPr/>
                  </pic:nvPicPr>
                  <pic:blipFill>
                    <a:blip r:embed="rId109"/>
                    <a:stretch>
                      <a:fillRect/>
                    </a:stretch>
                  </pic:blipFill>
                  <pic:spPr>
                    <a:xfrm>
                      <a:off x="0" y="0"/>
                      <a:ext cx="4360057" cy="1072780"/>
                    </a:xfrm>
                    <a:prstGeom prst="rect">
                      <a:avLst/>
                    </a:prstGeom>
                  </pic:spPr>
                </pic:pic>
              </a:graphicData>
            </a:graphic>
          </wp:inline>
        </w:drawing>
      </w:r>
    </w:p>
    <w:p w14:paraId="51A408EC" w14:textId="546CC0C1" w:rsidR="00C85BB1" w:rsidRPr="006C7316" w:rsidRDefault="00C85BB1" w:rsidP="001879BA">
      <w:pPr>
        <w:pStyle w:val="FigureCaption0"/>
      </w:pPr>
      <w:bookmarkStart w:id="1065" w:name="_Toc74052502"/>
      <w:bookmarkStart w:id="1066" w:name="_Toc90643888"/>
      <w:bookmarkStart w:id="1067" w:name="_Toc230163881"/>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30</w:t>
      </w:r>
      <w:r w:rsidR="00764635">
        <w:rPr>
          <w:noProof/>
        </w:rPr>
        <w:fldChar w:fldCharType="end"/>
      </w:r>
      <w:r w:rsidR="00AF3DED">
        <w:rPr>
          <w:noProof/>
        </w:rPr>
        <w:t>: Growth T</w:t>
      </w:r>
      <w:r w:rsidR="00C35F2F">
        <w:rPr>
          <w:noProof/>
        </w:rPr>
        <w:t>ransactions Filter and Results S</w:t>
      </w:r>
      <w:r w:rsidR="00AF3DED">
        <w:rPr>
          <w:noProof/>
        </w:rPr>
        <w:t>ection</w:t>
      </w:r>
      <w:bookmarkEnd w:id="1065"/>
      <w:bookmarkEnd w:id="1066"/>
      <w:bookmarkEnd w:id="1067"/>
    </w:p>
    <w:p w14:paraId="7FC263AF" w14:textId="783483B4" w:rsidR="006C7316" w:rsidRPr="006C7316" w:rsidRDefault="00FE5F81" w:rsidP="00037109">
      <w:pPr>
        <w:pStyle w:val="Heading3"/>
        <w:ind w:left="1080" w:hanging="1080"/>
        <w:jc w:val="both"/>
      </w:pPr>
      <w:bookmarkStart w:id="1068" w:name="_Toc313865088"/>
      <w:bookmarkStart w:id="1069" w:name="_Toc314660685"/>
      <w:bookmarkStart w:id="1070" w:name="_Toc315633810"/>
      <w:bookmarkStart w:id="1071" w:name="_Toc11334626"/>
      <w:bookmarkStart w:id="1072" w:name="_Toc74051843"/>
      <w:bookmarkStart w:id="1073" w:name="_Toc90643228"/>
      <w:bookmarkStart w:id="1074" w:name="_Toc230163110"/>
      <w:r>
        <w:t xml:space="preserve">Transactions </w:t>
      </w:r>
      <w:r w:rsidR="00274A40">
        <w:t>–</w:t>
      </w:r>
      <w:r>
        <w:t xml:space="preserve"> </w:t>
      </w:r>
      <w:r w:rsidR="00FD177E">
        <w:t>S</w:t>
      </w:r>
      <w:r w:rsidR="006C7316" w:rsidRPr="006C7316">
        <w:t xml:space="preserve">et </w:t>
      </w:r>
      <w:r w:rsidR="00FD177E">
        <w:t>A</w:t>
      </w:r>
      <w:r w:rsidR="006C7316" w:rsidRPr="006C7316">
        <w:t>sides</w:t>
      </w:r>
      <w:bookmarkEnd w:id="1068"/>
      <w:bookmarkEnd w:id="1069"/>
      <w:bookmarkEnd w:id="1070"/>
      <w:bookmarkEnd w:id="1071"/>
      <w:bookmarkEnd w:id="1072"/>
      <w:bookmarkEnd w:id="1073"/>
      <w:bookmarkEnd w:id="1074"/>
      <w:r w:rsidR="00CD0958">
        <w:fldChar w:fldCharType="begin"/>
      </w:r>
      <w:r w:rsidR="00CD0958">
        <w:instrText xml:space="preserve"> XE </w:instrText>
      </w:r>
      <w:r w:rsidR="00274A40">
        <w:instrText>“</w:instrText>
      </w:r>
      <w:r w:rsidR="00CD0958" w:rsidRPr="00B8598B">
        <w:instrText>Endorsed Set Asides Transactions</w:instrText>
      </w:r>
      <w:r w:rsidR="00274A40">
        <w:instrText>”</w:instrText>
      </w:r>
      <w:r w:rsidR="00CD0958">
        <w:instrText xml:space="preserve"> </w:instrText>
      </w:r>
      <w:r w:rsidR="00CD0958">
        <w:fldChar w:fldCharType="end"/>
      </w:r>
    </w:p>
    <w:p w14:paraId="2CA5E18C" w14:textId="3AD22902" w:rsidR="00AF3DED" w:rsidRPr="005A7735" w:rsidRDefault="00AF3DED" w:rsidP="001879BA">
      <w:pPr>
        <w:pStyle w:val="BodyText"/>
      </w:pPr>
      <w:r w:rsidRPr="006C7316">
        <w:t xml:space="preserve">This screen </w:t>
      </w:r>
      <w:r>
        <w:t xml:space="preserve">displays all the Set Aside transactions associated with the loan. </w:t>
      </w:r>
      <w:r w:rsidR="005F7684">
        <w:t xml:space="preserve">This screen allows the user </w:t>
      </w:r>
      <w:r w:rsidRPr="005A7735">
        <w:t>to perform the following functions:</w:t>
      </w:r>
    </w:p>
    <w:p w14:paraId="7FF50CE0" w14:textId="2B7A327E" w:rsidR="00AF3DED" w:rsidRPr="00316497" w:rsidRDefault="00AF3DED" w:rsidP="00F874DE">
      <w:pPr>
        <w:pStyle w:val="UnorderedList"/>
        <w:jc w:val="both"/>
      </w:pPr>
      <w:r w:rsidRPr="00316497">
        <w:rPr>
          <w:b/>
        </w:rPr>
        <w:t>Set Aside Transaction Filter</w:t>
      </w:r>
      <w:r w:rsidRPr="00316497">
        <w:t>: This allows the user to filter and view specific transactions within a transaction category.</w:t>
      </w:r>
    </w:p>
    <w:p w14:paraId="1BC0DEA0" w14:textId="51EF993A" w:rsidR="00AF3DED" w:rsidRPr="00316497" w:rsidRDefault="00AF3DED" w:rsidP="00F874DE">
      <w:pPr>
        <w:pStyle w:val="UnorderedList"/>
        <w:jc w:val="both"/>
      </w:pPr>
      <w:r w:rsidRPr="00316497">
        <w:rPr>
          <w:b/>
        </w:rPr>
        <w:t>New Transactions</w:t>
      </w:r>
      <w:r w:rsidRPr="00316497">
        <w:t>: This allows the authorized user with the ability to add set aside transactions on the Loan.</w:t>
      </w:r>
    </w:p>
    <w:p w14:paraId="68090BAE" w14:textId="77777777" w:rsidR="006C7316" w:rsidRPr="005F7684" w:rsidRDefault="006C7316" w:rsidP="00863D8C">
      <w:pPr>
        <w:pStyle w:val="Heading4"/>
      </w:pPr>
      <w:bookmarkStart w:id="1075" w:name="_Toc11334627"/>
      <w:bookmarkStart w:id="1076" w:name="_Toc74051844"/>
      <w:bookmarkStart w:id="1077" w:name="_Toc90643229"/>
      <w:bookmarkStart w:id="1078" w:name="_Toc230163111"/>
      <w:bookmarkStart w:id="1079" w:name="_Toc313865090"/>
      <w:r w:rsidRPr="005F7684">
        <w:t>Transactions – Set Aside filter</w:t>
      </w:r>
      <w:bookmarkEnd w:id="1075"/>
      <w:bookmarkEnd w:id="1076"/>
      <w:bookmarkEnd w:id="1077"/>
      <w:bookmarkEnd w:id="1078"/>
    </w:p>
    <w:p w14:paraId="3E1200E1" w14:textId="3AF518BD" w:rsidR="006C7316" w:rsidRDefault="005F7684" w:rsidP="001879BA">
      <w:pPr>
        <w:pStyle w:val="BodyText"/>
      </w:pPr>
      <w:r>
        <w:t>Th</w:t>
      </w:r>
      <w:r w:rsidRPr="006C7316">
        <w:t xml:space="preserve">e </w:t>
      </w:r>
      <w:r w:rsidRPr="00F11BEF">
        <w:t>Set Aside Transaction Filter</w:t>
      </w:r>
      <w:r w:rsidRPr="005A7735">
        <w:t xml:space="preserve"> </w:t>
      </w:r>
      <w:r w:rsidRPr="006C7316">
        <w:t xml:space="preserve">section </w:t>
      </w:r>
      <w:r>
        <w:t>allows</w:t>
      </w:r>
      <w:r w:rsidRPr="006C7316">
        <w:t xml:space="preserve"> the </w:t>
      </w:r>
      <w:r>
        <w:t>authorized user</w:t>
      </w:r>
      <w:r w:rsidRPr="006C7316">
        <w:t xml:space="preserve"> to view the</w:t>
      </w:r>
      <w:r>
        <w:t xml:space="preserve"> transactions according to the f</w:t>
      </w:r>
      <w:r w:rsidRPr="006C7316">
        <w:t>ilter criteria selected.</w:t>
      </w:r>
    </w:p>
    <w:p w14:paraId="02AFEC6D" w14:textId="77777777" w:rsidR="00AF3DED" w:rsidRPr="006C7316" w:rsidRDefault="00AF3DED" w:rsidP="001879BA">
      <w:pPr>
        <w:pStyle w:val="BodyText"/>
      </w:pPr>
      <w:r w:rsidRPr="006C7316">
        <w:t>To filter the transactions by transaction category:</w:t>
      </w:r>
    </w:p>
    <w:p w14:paraId="320DD15D" w14:textId="77777777" w:rsidR="00AF3DED" w:rsidRPr="006C7316" w:rsidRDefault="00AF3DED" w:rsidP="006C3C3F">
      <w:pPr>
        <w:pStyle w:val="OrderedList"/>
        <w:numPr>
          <w:ilvl w:val="0"/>
          <w:numId w:val="150"/>
        </w:numPr>
        <w:jc w:val="both"/>
        <w:rPr>
          <w:noProof/>
        </w:rPr>
      </w:pPr>
      <w:r w:rsidRPr="006C7316">
        <w:rPr>
          <w:noProof/>
        </w:rPr>
        <w:t xml:space="preserve">Select the </w:t>
      </w:r>
      <w:r w:rsidRPr="00F14646">
        <w:rPr>
          <w:b/>
          <w:noProof/>
        </w:rPr>
        <w:t>Transaction Category</w:t>
      </w:r>
      <w:r w:rsidRPr="006C7316">
        <w:rPr>
          <w:noProof/>
        </w:rPr>
        <w:t xml:space="preserve"> from the </w:t>
      </w:r>
      <w:r>
        <w:rPr>
          <w:noProof/>
        </w:rPr>
        <w:t>dropdown.</w:t>
      </w:r>
    </w:p>
    <w:p w14:paraId="5725A65E" w14:textId="77777777" w:rsidR="00AF3DED" w:rsidRPr="006C7316" w:rsidRDefault="00AF3DED" w:rsidP="006C3C3F">
      <w:pPr>
        <w:pStyle w:val="OrderedList"/>
        <w:numPr>
          <w:ilvl w:val="0"/>
          <w:numId w:val="150"/>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5A6C3CDD" w14:textId="2C67791F" w:rsidR="00AF3DED" w:rsidRPr="006C7316" w:rsidRDefault="00AF3DED" w:rsidP="006C3C3F">
      <w:pPr>
        <w:pStyle w:val="OrderedList"/>
        <w:numPr>
          <w:ilvl w:val="0"/>
          <w:numId w:val="150"/>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Pr="001445BE">
        <w:rPr>
          <w:b/>
        </w:rPr>
        <w:t>Set Aside Transactions Results</w:t>
      </w:r>
      <w:r w:rsidRPr="009A5271">
        <w:t xml:space="preserve"> </w:t>
      </w:r>
      <w:r w:rsidRPr="006C7316">
        <w:rPr>
          <w:noProof/>
        </w:rPr>
        <w:t>section.</w:t>
      </w:r>
      <w:r>
        <w:rPr>
          <w:noProof/>
        </w:rPr>
        <w:t xml:space="preserve"> </w:t>
      </w:r>
      <w:r>
        <w:t>No results are displayed if no transactions match the filter criteria entered by the user.</w:t>
      </w:r>
    </w:p>
    <w:p w14:paraId="0567C687" w14:textId="77777777" w:rsidR="00AF3DED" w:rsidRPr="001445BE" w:rsidRDefault="00AF3DED" w:rsidP="006C3C3F">
      <w:pPr>
        <w:pStyle w:val="OrderedList"/>
        <w:numPr>
          <w:ilvl w:val="0"/>
          <w:numId w:val="150"/>
        </w:numPr>
        <w:jc w:val="both"/>
        <w:rPr>
          <w:b/>
          <w:noProof/>
        </w:rPr>
      </w:pPr>
      <w:r>
        <w:rPr>
          <w:noProof/>
        </w:rPr>
        <w:t>Click</w:t>
      </w:r>
      <w:r w:rsidRPr="006C7316">
        <w:rPr>
          <w:noProof/>
        </w:rPr>
        <w:t xml:space="preserve"> </w:t>
      </w:r>
      <w:r w:rsidRPr="001445BE">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6C5679AF" w14:textId="0717E2DD" w:rsidR="009E4E18" w:rsidRDefault="00A4308D" w:rsidP="006F2941">
      <w:pPr>
        <w:pStyle w:val="BodyText"/>
        <w:jc w:val="center"/>
      </w:pPr>
      <w:r>
        <w:rPr>
          <w:noProof/>
        </w:rPr>
        <w:drawing>
          <wp:inline distT="0" distB="0" distL="0" distR="0" wp14:anchorId="546FCCA1" wp14:editId="521FCD8E">
            <wp:extent cx="4216400" cy="1091489"/>
            <wp:effectExtent l="0" t="0" r="0" b="0"/>
            <wp:docPr id="1085" name="Picture 1085"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5" name="Picture 1085" descr="Table&#10;&#10;Description automatically generated"/>
                    <pic:cNvPicPr/>
                  </pic:nvPicPr>
                  <pic:blipFill>
                    <a:blip r:embed="rId110"/>
                    <a:stretch>
                      <a:fillRect/>
                    </a:stretch>
                  </pic:blipFill>
                  <pic:spPr>
                    <a:xfrm>
                      <a:off x="0" y="0"/>
                      <a:ext cx="4241348" cy="1097947"/>
                    </a:xfrm>
                    <a:prstGeom prst="rect">
                      <a:avLst/>
                    </a:prstGeom>
                  </pic:spPr>
                </pic:pic>
              </a:graphicData>
            </a:graphic>
          </wp:inline>
        </w:drawing>
      </w:r>
    </w:p>
    <w:p w14:paraId="4C871839" w14:textId="48660354" w:rsidR="009E4E18" w:rsidRPr="006C7316" w:rsidRDefault="009E4E18" w:rsidP="001879BA">
      <w:pPr>
        <w:pStyle w:val="FigureCaption0"/>
      </w:pPr>
      <w:bookmarkStart w:id="1080" w:name="_Toc74052503"/>
      <w:bookmarkStart w:id="1081" w:name="_Toc90643889"/>
      <w:bookmarkStart w:id="1082" w:name="_Toc230163882"/>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31</w:t>
      </w:r>
      <w:r w:rsidR="00764635">
        <w:rPr>
          <w:noProof/>
        </w:rPr>
        <w:fldChar w:fldCharType="end"/>
      </w:r>
      <w:r w:rsidR="00AF3DED">
        <w:t xml:space="preserve">: </w:t>
      </w:r>
      <w:r w:rsidR="00AF3DED">
        <w:rPr>
          <w:noProof/>
        </w:rPr>
        <w:t>Set Aside T</w:t>
      </w:r>
      <w:r w:rsidR="00C35F2F">
        <w:rPr>
          <w:noProof/>
        </w:rPr>
        <w:t>ransactions Filter and Results S</w:t>
      </w:r>
      <w:r w:rsidR="00AF3DED">
        <w:rPr>
          <w:noProof/>
        </w:rPr>
        <w:t>ection</w:t>
      </w:r>
      <w:bookmarkEnd w:id="1080"/>
      <w:bookmarkEnd w:id="1081"/>
      <w:bookmarkEnd w:id="1082"/>
    </w:p>
    <w:p w14:paraId="2EE1BC66" w14:textId="495DFC92" w:rsidR="006C7316" w:rsidRPr="006C7316" w:rsidRDefault="000C6F5D" w:rsidP="00863D8C">
      <w:pPr>
        <w:pStyle w:val="Heading4"/>
      </w:pPr>
      <w:bookmarkStart w:id="1083" w:name="_Toc11334628"/>
      <w:bookmarkStart w:id="1084" w:name="_Toc74051845"/>
      <w:bookmarkStart w:id="1085" w:name="_Toc90643230"/>
      <w:bookmarkStart w:id="1086" w:name="_Toc230163112"/>
      <w:r>
        <w:t xml:space="preserve">Creating a </w:t>
      </w:r>
      <w:r w:rsidR="006C7316" w:rsidRPr="006C7316">
        <w:t xml:space="preserve">New </w:t>
      </w:r>
      <w:r>
        <w:t>Set Aside Transaction</w:t>
      </w:r>
      <w:bookmarkEnd w:id="1083"/>
      <w:bookmarkEnd w:id="1084"/>
      <w:bookmarkEnd w:id="1085"/>
      <w:bookmarkEnd w:id="1086"/>
      <w:r w:rsidR="006C7316" w:rsidRPr="006C7316">
        <w:t xml:space="preserve"> </w:t>
      </w:r>
    </w:p>
    <w:p w14:paraId="25055B31" w14:textId="197D4398" w:rsidR="006C7316" w:rsidRPr="005A7735" w:rsidRDefault="006C7316" w:rsidP="001879BA">
      <w:pPr>
        <w:pStyle w:val="BodyText"/>
      </w:pPr>
      <w:r w:rsidRPr="00F11BEF">
        <w:t xml:space="preserve">The </w:t>
      </w:r>
      <w:r w:rsidR="009E4E18" w:rsidRPr="000C6F5D">
        <w:t>New</w:t>
      </w:r>
      <w:r w:rsidRPr="00F11BEF">
        <w:t xml:space="preserve"> button </w:t>
      </w:r>
      <w:r w:rsidR="000C6F5D">
        <w:t>allows</w:t>
      </w:r>
      <w:r w:rsidRPr="00F11BEF">
        <w:t xml:space="preserve"> the authorized user to add </w:t>
      </w:r>
      <w:r w:rsidR="000C6F5D">
        <w:t xml:space="preserve">Set Aside </w:t>
      </w:r>
      <w:r w:rsidRPr="00F11BEF">
        <w:t>transactions</w:t>
      </w:r>
      <w:r w:rsidR="000C6F5D">
        <w:t xml:space="preserve">. </w:t>
      </w:r>
      <w:r w:rsidRPr="00F11BEF">
        <w:t xml:space="preserve">The following transactions </w:t>
      </w:r>
      <w:r w:rsidR="000C6F5D">
        <w:t>can be</w:t>
      </w:r>
      <w:r w:rsidRPr="00F11BEF">
        <w:t xml:space="preserve"> initiate</w:t>
      </w:r>
      <w:r w:rsidRPr="00D21051">
        <w:t xml:space="preserve">d manually </w:t>
      </w:r>
      <w:r w:rsidR="000C6F5D">
        <w:t>by the user:</w:t>
      </w:r>
    </w:p>
    <w:p w14:paraId="59881AE0" w14:textId="484C4317" w:rsidR="006C7316" w:rsidRPr="006C7316" w:rsidRDefault="006C7316" w:rsidP="00F874DE">
      <w:pPr>
        <w:pStyle w:val="UnorderedList"/>
        <w:jc w:val="both"/>
      </w:pPr>
      <w:r w:rsidRPr="006C7316">
        <w:t>1</w:t>
      </w:r>
      <w:r w:rsidR="00C36D3F" w:rsidRPr="006C7316">
        <w:rPr>
          <w:vertAlign w:val="superscript"/>
        </w:rPr>
        <w:t>st</w:t>
      </w:r>
      <w:r w:rsidR="00C36D3F" w:rsidRPr="006C7316">
        <w:t xml:space="preserve"> Yr</w:t>
      </w:r>
      <w:r w:rsidRPr="006C7316">
        <w:t xml:space="preserve"> Taxes &amp; Ins – Setu</w:t>
      </w:r>
      <w:r w:rsidR="00107372">
        <w:fldChar w:fldCharType="begin"/>
      </w:r>
      <w:r w:rsidR="00107372">
        <w:instrText xml:space="preserve"> XE </w:instrText>
      </w:r>
      <w:r w:rsidR="00274A40">
        <w:instrText>“</w:instrText>
      </w:r>
      <w:r w:rsidR="00107372" w:rsidRPr="00D53D71">
        <w:instrText>Endorsed 1</w:instrText>
      </w:r>
      <w:r w:rsidR="00107372" w:rsidRPr="00274A40">
        <w:rPr>
          <w:vertAlign w:val="superscript"/>
        </w:rPr>
        <w:instrText>st</w:instrText>
      </w:r>
      <w:r w:rsidR="00107372" w:rsidRPr="00D53D71">
        <w:instrText xml:space="preserve"> Yr Taxes &amp; Ins – Setup</w:instrText>
      </w:r>
      <w:r w:rsidR="00274A40">
        <w:instrText>”</w:instrText>
      </w:r>
      <w:r w:rsidR="00107372">
        <w:instrText xml:space="preserve"> </w:instrText>
      </w:r>
      <w:r w:rsidR="00107372">
        <w:fldChar w:fldCharType="end"/>
      </w:r>
      <w:r w:rsidRPr="006C7316">
        <w:t xml:space="preserve">p </w:t>
      </w:r>
    </w:p>
    <w:p w14:paraId="0D43E8C0" w14:textId="4B96E275" w:rsidR="006C7316" w:rsidRPr="006C7316" w:rsidRDefault="006C7316" w:rsidP="00F874DE">
      <w:pPr>
        <w:pStyle w:val="UnorderedList"/>
        <w:jc w:val="both"/>
        <w:rPr>
          <w:bCs/>
          <w:noProof/>
        </w:rPr>
      </w:pPr>
      <w:r w:rsidRPr="006C7316">
        <w:rPr>
          <w:bCs/>
          <w:noProof/>
        </w:rPr>
        <w:t>Repair Set Aside – Setup</w:t>
      </w:r>
      <w:r w:rsidR="00107372">
        <w:rPr>
          <w:bCs/>
          <w:noProof/>
        </w:rPr>
        <w:fldChar w:fldCharType="begin"/>
      </w:r>
      <w:r w:rsidR="00107372">
        <w:instrText xml:space="preserve"> XE </w:instrText>
      </w:r>
      <w:r w:rsidR="00274A40">
        <w:instrText>“</w:instrText>
      </w:r>
      <w:r w:rsidR="00107372" w:rsidRPr="00C4440A">
        <w:instrText xml:space="preserve">Endorsed Repair Set Aside </w:instrText>
      </w:r>
      <w:r w:rsidR="00274A40">
        <w:instrText>–</w:instrText>
      </w:r>
      <w:r w:rsidR="00107372" w:rsidRPr="00C4440A">
        <w:instrText xml:space="preserve"> Setup</w:instrText>
      </w:r>
      <w:r w:rsidR="00274A40">
        <w:instrText>”</w:instrText>
      </w:r>
      <w:r w:rsidR="00107372">
        <w:instrText xml:space="preserve"> </w:instrText>
      </w:r>
      <w:r w:rsidR="00107372">
        <w:rPr>
          <w:bCs/>
          <w:noProof/>
        </w:rPr>
        <w:fldChar w:fldCharType="end"/>
      </w:r>
    </w:p>
    <w:p w14:paraId="3E208A71" w14:textId="5D65D019" w:rsidR="006C7316" w:rsidRPr="00BF107A" w:rsidRDefault="006C7316" w:rsidP="00863D8C">
      <w:pPr>
        <w:pStyle w:val="Heading4"/>
      </w:pPr>
      <w:bookmarkStart w:id="1087" w:name="_Toc11334629"/>
      <w:bookmarkStart w:id="1088" w:name="_Toc74051846"/>
      <w:bookmarkStart w:id="1089" w:name="_Toc90643231"/>
      <w:bookmarkStart w:id="1090" w:name="_Toc230163113"/>
      <w:r w:rsidRPr="00BF107A">
        <w:t>1</w:t>
      </w:r>
      <w:r w:rsidRPr="00274A40">
        <w:rPr>
          <w:vertAlign w:val="superscript"/>
        </w:rPr>
        <w:t>st</w:t>
      </w:r>
      <w:r w:rsidRPr="00BF107A">
        <w:t xml:space="preserve"> Yr Taxes and Ins </w:t>
      </w:r>
      <w:r w:rsidR="00274A40">
        <w:t>–</w:t>
      </w:r>
      <w:r w:rsidR="00D1371B">
        <w:t xml:space="preserve"> </w:t>
      </w:r>
      <w:r w:rsidRPr="00BF107A">
        <w:t>Set</w:t>
      </w:r>
      <w:r w:rsidR="00BF107A" w:rsidRPr="00BF107A">
        <w:t>up</w:t>
      </w:r>
      <w:bookmarkEnd w:id="1087"/>
      <w:bookmarkEnd w:id="1088"/>
      <w:bookmarkEnd w:id="1089"/>
      <w:bookmarkEnd w:id="1090"/>
    </w:p>
    <w:p w14:paraId="016BE520" w14:textId="30C230A1" w:rsidR="006C7316" w:rsidRPr="00F11BEF" w:rsidRDefault="006C7316" w:rsidP="001879BA">
      <w:pPr>
        <w:pStyle w:val="BodyText"/>
      </w:pPr>
      <w:r w:rsidRPr="00F11BEF">
        <w:t xml:space="preserve">This transaction is initiated by </w:t>
      </w:r>
      <w:r w:rsidR="006104B7">
        <w:t xml:space="preserve">a </w:t>
      </w:r>
      <w:r w:rsidR="008D1401">
        <w:t>lender/servicer</w:t>
      </w:r>
      <w:r w:rsidRPr="00F11BEF">
        <w:t xml:space="preserve"> to set aside an amount for Taxes and Insurance paid on behalf of </w:t>
      </w:r>
      <w:r w:rsidR="0010588C">
        <w:t>borrower</w:t>
      </w:r>
      <w:r w:rsidRPr="00F11BEF">
        <w:t xml:space="preserve">. </w:t>
      </w:r>
      <w:r w:rsidR="005C1515" w:rsidRPr="005A7735">
        <w:t>Th</w:t>
      </w:r>
      <w:r w:rsidR="00D1371B">
        <w:t>is</w:t>
      </w:r>
      <w:r w:rsidR="005C1515" w:rsidRPr="005A7735">
        <w:t xml:space="preserve"> transaction</w:t>
      </w:r>
      <w:r w:rsidRPr="005A7735">
        <w:t xml:space="preserve"> can be applied to all pay plans</w:t>
      </w:r>
      <w:r w:rsidR="00BF107A">
        <w:t>.</w:t>
      </w:r>
    </w:p>
    <w:p w14:paraId="28E87450" w14:textId="492BAED4" w:rsidR="009E4E18" w:rsidRDefault="006C7316" w:rsidP="001879BA">
      <w:pPr>
        <w:pStyle w:val="BodyText"/>
      </w:pPr>
      <w:r w:rsidRPr="00D21051">
        <w:t>To create a 1</w:t>
      </w:r>
      <w:r w:rsidRPr="00274A40">
        <w:rPr>
          <w:vertAlign w:val="superscript"/>
        </w:rPr>
        <w:t>st</w:t>
      </w:r>
      <w:r w:rsidRPr="00F11BEF">
        <w:t xml:space="preserve"> Yr Taxes and Ins Set Aside</w:t>
      </w:r>
      <w:r w:rsidR="00D1371B">
        <w:t xml:space="preserve"> transaction</w:t>
      </w:r>
      <w:r w:rsidRPr="00F11BEF">
        <w:t>:</w:t>
      </w:r>
    </w:p>
    <w:p w14:paraId="5522DCB8" w14:textId="6F6B4175" w:rsidR="00BF107A" w:rsidRPr="00E64674" w:rsidRDefault="00BF107A" w:rsidP="006C3C3F">
      <w:pPr>
        <w:pStyle w:val="OrderedList"/>
        <w:numPr>
          <w:ilvl w:val="0"/>
          <w:numId w:val="151"/>
        </w:numPr>
        <w:jc w:val="both"/>
      </w:pPr>
      <w:r w:rsidRPr="00E64674">
        <w:t xml:space="preserve">Click </w:t>
      </w:r>
      <w:r w:rsidRPr="002A1308">
        <w:rPr>
          <w:b/>
        </w:rPr>
        <w:t>New</w:t>
      </w:r>
      <w:r w:rsidRPr="00D1371B">
        <w:t xml:space="preserve"> </w:t>
      </w:r>
      <w:r w:rsidRPr="00E64674">
        <w:t xml:space="preserve">on the </w:t>
      </w:r>
      <w:r w:rsidRPr="002A1308">
        <w:rPr>
          <w:b/>
        </w:rPr>
        <w:t xml:space="preserve">Transactions </w:t>
      </w:r>
      <w:r w:rsidR="00D1371B" w:rsidRPr="002A1308">
        <w:rPr>
          <w:b/>
        </w:rPr>
        <w:t>–</w:t>
      </w:r>
      <w:r w:rsidRPr="002A1308">
        <w:rPr>
          <w:b/>
        </w:rPr>
        <w:t xml:space="preserve"> </w:t>
      </w:r>
      <w:r w:rsidR="00D1371B" w:rsidRPr="002A1308">
        <w:rPr>
          <w:b/>
        </w:rPr>
        <w:t>Set Aside</w:t>
      </w:r>
      <w:r w:rsidRPr="00E64674">
        <w:t xml:space="preserve"> screen.</w:t>
      </w:r>
    </w:p>
    <w:p w14:paraId="357A58FC" w14:textId="11276C81" w:rsidR="00BF107A" w:rsidRDefault="00BF107A" w:rsidP="006C3C3F">
      <w:pPr>
        <w:pStyle w:val="OrderedList"/>
        <w:numPr>
          <w:ilvl w:val="0"/>
          <w:numId w:val="151"/>
        </w:numPr>
        <w:jc w:val="both"/>
      </w:pPr>
      <w:r w:rsidRPr="00E64674">
        <w:t xml:space="preserve">On the </w:t>
      </w:r>
      <w:r w:rsidR="00D1371B" w:rsidRPr="005A1E9D">
        <w:rPr>
          <w:b/>
        </w:rPr>
        <w:t>New Set Aside Transaction</w:t>
      </w:r>
      <w:r w:rsidR="00D1371B" w:rsidRPr="00E64674">
        <w:t xml:space="preserve"> </w:t>
      </w:r>
      <w:r w:rsidRPr="00E64674">
        <w:t xml:space="preserve">window, select </w:t>
      </w:r>
      <w:r w:rsidR="001E123E" w:rsidRPr="006C7316">
        <w:t>1</w:t>
      </w:r>
      <w:r w:rsidR="001E123E" w:rsidRPr="00274A40">
        <w:rPr>
          <w:vertAlign w:val="superscript"/>
        </w:rPr>
        <w:t>st</w:t>
      </w:r>
      <w:r w:rsidR="001E123E" w:rsidRPr="006C7316">
        <w:t xml:space="preserve"> Yr</w:t>
      </w:r>
      <w:r w:rsidR="00D1371B" w:rsidRPr="006C7316">
        <w:t xml:space="preserve"> Taxes &amp; Ins – Setup from the </w:t>
      </w:r>
      <w:r w:rsidR="00D1371B" w:rsidRPr="005A1E9D">
        <w:rPr>
          <w:b/>
        </w:rPr>
        <w:t>Transaction Type</w:t>
      </w:r>
      <w:r w:rsidR="00D1371B" w:rsidRPr="006C7316">
        <w:t xml:space="preserve"> dropdown</w:t>
      </w:r>
      <w:r>
        <w:t>.</w:t>
      </w:r>
    </w:p>
    <w:p w14:paraId="31B482BB" w14:textId="77777777" w:rsidR="00BF107A" w:rsidRDefault="00BF107A" w:rsidP="006C3C3F">
      <w:pPr>
        <w:pStyle w:val="OrderedList"/>
        <w:numPr>
          <w:ilvl w:val="0"/>
          <w:numId w:val="151"/>
        </w:numPr>
        <w:jc w:val="both"/>
      </w:pPr>
      <w:r w:rsidRPr="00E64674">
        <w:t>Populate the below listed required fields (marked with red asterisk):</w:t>
      </w:r>
    </w:p>
    <w:p w14:paraId="5047EFD4" w14:textId="77777777" w:rsidR="00BF107A" w:rsidRPr="00E64674" w:rsidRDefault="00BF107A" w:rsidP="00612339">
      <w:pPr>
        <w:pStyle w:val="UnorderedListIndent"/>
        <w:jc w:val="both"/>
      </w:pPr>
      <w:r w:rsidRPr="00E64674">
        <w:t>Effective Date</w:t>
      </w:r>
    </w:p>
    <w:p w14:paraId="72C87C0B" w14:textId="77777777" w:rsidR="00BF107A" w:rsidRPr="00E64674" w:rsidRDefault="00BF107A" w:rsidP="00612339">
      <w:pPr>
        <w:pStyle w:val="UnorderedListIndent"/>
        <w:jc w:val="both"/>
      </w:pPr>
      <w:r w:rsidRPr="00E64674">
        <w:t>Transaction Amount</w:t>
      </w:r>
    </w:p>
    <w:p w14:paraId="104B9EA5" w14:textId="782216C2" w:rsidR="00BF107A" w:rsidRDefault="00D1371B" w:rsidP="006C3C3F">
      <w:pPr>
        <w:pStyle w:val="OrderedList"/>
        <w:numPr>
          <w:ilvl w:val="0"/>
          <w:numId w:val="151"/>
        </w:numPr>
        <w:jc w:val="both"/>
        <w:rPr>
          <w:b/>
        </w:rPr>
      </w:pPr>
      <w:r w:rsidRPr="00E64674">
        <w:t xml:space="preserve">Click </w:t>
      </w:r>
      <w:r w:rsidRPr="005A1E9D">
        <w:rPr>
          <w:b/>
        </w:rPr>
        <w:t>Submit</w:t>
      </w:r>
      <w:r w:rsidRPr="00E64674">
        <w:t xml:space="preserve">. The new transaction is displayed in the </w:t>
      </w:r>
      <w:r w:rsidRPr="005A1E9D">
        <w:rPr>
          <w:b/>
        </w:rPr>
        <w:t xml:space="preserve">Set Aside Transaction Results </w:t>
      </w:r>
      <w:r w:rsidRPr="005A1E9D">
        <w:t>section.</w:t>
      </w:r>
      <w:r w:rsidRPr="00E64674">
        <w:t xml:space="preserve"> To exit the window without adding the transaction click </w:t>
      </w:r>
      <w:r w:rsidRPr="005A1E9D">
        <w:rPr>
          <w:b/>
        </w:rPr>
        <w:t xml:space="preserve">Cancel. </w:t>
      </w:r>
    </w:p>
    <w:p w14:paraId="5F087317" w14:textId="7B2227A9" w:rsidR="00BF107A" w:rsidRDefault="00A4308D" w:rsidP="001879BA">
      <w:pPr>
        <w:pStyle w:val="BodyText"/>
        <w:jc w:val="center"/>
      </w:pPr>
      <w:r w:rsidRPr="00A4308D">
        <w:rPr>
          <w:noProof/>
        </w:rPr>
        <w:t xml:space="preserve"> </w:t>
      </w:r>
      <w:r>
        <w:rPr>
          <w:noProof/>
        </w:rPr>
        <w:drawing>
          <wp:inline distT="0" distB="0" distL="0" distR="0" wp14:anchorId="17DDB265" wp14:editId="4645D444">
            <wp:extent cx="2433320" cy="1113759"/>
            <wp:effectExtent l="0" t="0" r="5080" b="0"/>
            <wp:docPr id="1086" name="Picture 108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6" name="Picture 1086" descr="Graphical user interface, text, application, chat or text message&#10;&#10;Description automatically generated"/>
                    <pic:cNvPicPr/>
                  </pic:nvPicPr>
                  <pic:blipFill>
                    <a:blip r:embed="rId111"/>
                    <a:stretch>
                      <a:fillRect/>
                    </a:stretch>
                  </pic:blipFill>
                  <pic:spPr>
                    <a:xfrm>
                      <a:off x="0" y="0"/>
                      <a:ext cx="2453730" cy="1123101"/>
                    </a:xfrm>
                    <a:prstGeom prst="rect">
                      <a:avLst/>
                    </a:prstGeom>
                  </pic:spPr>
                </pic:pic>
              </a:graphicData>
            </a:graphic>
          </wp:inline>
        </w:drawing>
      </w:r>
    </w:p>
    <w:p w14:paraId="62341E49" w14:textId="7F731251" w:rsidR="00BF107A" w:rsidRPr="006C7316" w:rsidRDefault="00BF107A" w:rsidP="001879BA">
      <w:pPr>
        <w:pStyle w:val="FigureCaption0"/>
      </w:pPr>
      <w:bookmarkStart w:id="1091" w:name="_Toc74052504"/>
      <w:bookmarkStart w:id="1092" w:name="_Toc90643890"/>
      <w:bookmarkStart w:id="1093" w:name="_Toc230163883"/>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32</w:t>
      </w:r>
      <w:r w:rsidR="00764635">
        <w:rPr>
          <w:noProof/>
        </w:rPr>
        <w:fldChar w:fldCharType="end"/>
      </w:r>
      <w:r w:rsidR="00D1371B">
        <w:t xml:space="preserve">: Set Aside </w:t>
      </w:r>
      <w:r w:rsidR="00274A40">
        <w:t>–</w:t>
      </w:r>
      <w:r w:rsidR="00D1371B">
        <w:t xml:space="preserve"> Taxes &amp; Insurance Transaction</w:t>
      </w:r>
      <w:bookmarkEnd w:id="1091"/>
      <w:bookmarkEnd w:id="1092"/>
      <w:bookmarkEnd w:id="1093"/>
    </w:p>
    <w:p w14:paraId="6C24EF1C" w14:textId="41B14272" w:rsidR="00BF107A" w:rsidRPr="003F3102" w:rsidRDefault="00D1371B" w:rsidP="006C3C3F">
      <w:pPr>
        <w:pStyle w:val="OrderedList"/>
        <w:numPr>
          <w:ilvl w:val="0"/>
          <w:numId w:val="151"/>
        </w:numPr>
        <w:jc w:val="both"/>
      </w:pPr>
      <w:r>
        <w:t xml:space="preserve">To adjust the Set Aside </w:t>
      </w:r>
      <w:r w:rsidR="00BF107A" w:rsidRPr="003F3102">
        <w:t xml:space="preserve">transaction, select the </w:t>
      </w:r>
      <w:r w:rsidR="00BF107A" w:rsidRPr="002A1308">
        <w:rPr>
          <w:b/>
        </w:rPr>
        <w:t>document icon</w:t>
      </w:r>
      <w:r w:rsidR="00BF107A" w:rsidRPr="003F3102">
        <w:t xml:space="preserve"> beside the transaction, on the </w:t>
      </w:r>
      <w:r w:rsidRPr="002A1308">
        <w:rPr>
          <w:b/>
        </w:rPr>
        <w:t>Adjust Set Aside Transaction</w:t>
      </w:r>
      <w:r w:rsidRPr="006C7316">
        <w:t xml:space="preserve"> </w:t>
      </w:r>
      <w:r w:rsidR="00BF107A" w:rsidRPr="003F3102">
        <w:t xml:space="preserve">window, click </w:t>
      </w:r>
      <w:r w:rsidR="00BF107A" w:rsidRPr="002A1308">
        <w:rPr>
          <w:b/>
        </w:rPr>
        <w:t>Submit</w:t>
      </w:r>
      <w:r w:rsidR="00BF107A" w:rsidRPr="003F3102">
        <w:t xml:space="preserve"> to reverse the transaction. </w:t>
      </w:r>
    </w:p>
    <w:p w14:paraId="5FF5F317" w14:textId="135CAE47" w:rsidR="00BF107A" w:rsidRPr="006C7316" w:rsidRDefault="00BF107A" w:rsidP="006C3C3F">
      <w:pPr>
        <w:pStyle w:val="OrderedList"/>
        <w:numPr>
          <w:ilvl w:val="0"/>
          <w:numId w:val="151"/>
        </w:numPr>
        <w:jc w:val="both"/>
        <w:rPr>
          <w:rFonts w:cs="Calibri"/>
          <w:color w:val="000000"/>
        </w:rPr>
      </w:pPr>
      <w:r w:rsidRPr="006C7316">
        <w:rPr>
          <w:rFonts w:cs="Calibri"/>
          <w:color w:val="000000"/>
        </w:rPr>
        <w:t xml:space="preserve">A </w:t>
      </w:r>
      <w:r w:rsidRPr="00CB1E54">
        <w:t>new</w:t>
      </w:r>
      <w:r w:rsidRPr="006C7316">
        <w:rPr>
          <w:rFonts w:cs="Calibri"/>
          <w:color w:val="000000"/>
        </w:rPr>
        <w:t xml:space="preserve"> </w:t>
      </w:r>
      <w:r w:rsidR="00D1371B" w:rsidRPr="006C7316">
        <w:rPr>
          <w:rFonts w:cs="Calibri"/>
          <w:color w:val="000000"/>
        </w:rPr>
        <w:t>1</w:t>
      </w:r>
      <w:r w:rsidR="00D1371B" w:rsidRPr="006C7316">
        <w:rPr>
          <w:rFonts w:cs="Calibri"/>
          <w:color w:val="000000"/>
          <w:vertAlign w:val="superscript"/>
        </w:rPr>
        <w:t>st</w:t>
      </w:r>
      <w:r w:rsidR="00D1371B" w:rsidRPr="006C7316">
        <w:rPr>
          <w:rFonts w:cs="Calibri"/>
          <w:color w:val="000000"/>
        </w:rPr>
        <w:t xml:space="preserve"> Yr Taxes &amp; Ins – Setup Adj </w:t>
      </w:r>
      <w:r w:rsidRPr="006C7316">
        <w:rPr>
          <w:rFonts w:cs="Calibri"/>
          <w:color w:val="000000"/>
        </w:rPr>
        <w:t xml:space="preserve">transaction is added and displayed under the </w:t>
      </w:r>
      <w:r w:rsidR="00D1371B" w:rsidRPr="00D1371B">
        <w:rPr>
          <w:rFonts w:cs="Calibri"/>
          <w:b/>
          <w:color w:val="000000"/>
        </w:rPr>
        <w:t>Set Aside Transactions Results</w:t>
      </w:r>
      <w:r w:rsidR="00D1371B" w:rsidRPr="006C7316">
        <w:rPr>
          <w:rFonts w:cs="Calibri"/>
          <w:color w:val="000000"/>
        </w:rPr>
        <w:t xml:space="preserve"> </w:t>
      </w:r>
      <w:r w:rsidRPr="006C7316">
        <w:rPr>
          <w:rFonts w:cs="Calibri"/>
          <w:color w:val="000000"/>
        </w:rPr>
        <w:t>section reflecting the reversed amount.</w:t>
      </w:r>
    </w:p>
    <w:p w14:paraId="7BCBD646" w14:textId="12EE5FD8" w:rsidR="006C7316" w:rsidRPr="00BF107A" w:rsidRDefault="00D1371B" w:rsidP="00863D8C">
      <w:pPr>
        <w:pStyle w:val="Heading4"/>
      </w:pPr>
      <w:bookmarkStart w:id="1094" w:name="_Toc11334630"/>
      <w:bookmarkStart w:id="1095" w:name="_Toc74051847"/>
      <w:bookmarkStart w:id="1096" w:name="_Toc90643232"/>
      <w:bookmarkStart w:id="1097" w:name="_Toc230163114"/>
      <w:r>
        <w:t>Repair Set A</w:t>
      </w:r>
      <w:r w:rsidR="006C7316" w:rsidRPr="00BF107A">
        <w:t>side</w:t>
      </w:r>
      <w:bookmarkEnd w:id="1079"/>
      <w:r w:rsidR="006C7316" w:rsidRPr="00BF107A">
        <w:t xml:space="preserve">- </w:t>
      </w:r>
      <w:r>
        <w:t>S</w:t>
      </w:r>
      <w:r w:rsidR="006C7316" w:rsidRPr="00BF107A">
        <w:t>etup</w:t>
      </w:r>
      <w:bookmarkEnd w:id="1094"/>
      <w:bookmarkEnd w:id="1095"/>
      <w:bookmarkEnd w:id="1096"/>
      <w:bookmarkEnd w:id="1097"/>
    </w:p>
    <w:p w14:paraId="65F7B431" w14:textId="24D062FC" w:rsidR="00D1371B" w:rsidRPr="00F11BEF" w:rsidRDefault="00D1371B" w:rsidP="001879BA">
      <w:pPr>
        <w:pStyle w:val="BodyText"/>
      </w:pPr>
      <w:r w:rsidRPr="00F11BEF">
        <w:t xml:space="preserve">This transaction is initiated by </w:t>
      </w:r>
      <w:r>
        <w:t xml:space="preserve">a </w:t>
      </w:r>
      <w:r w:rsidR="008D1401">
        <w:t>lender/servicer</w:t>
      </w:r>
      <w:r w:rsidRPr="00F11BEF">
        <w:t xml:space="preserve"> to set aside an amount for </w:t>
      </w:r>
      <w:r w:rsidRPr="006C7316">
        <w:t xml:space="preserve">any </w:t>
      </w:r>
      <w:r>
        <w:t>repairs</w:t>
      </w:r>
      <w:r w:rsidRPr="006C7316">
        <w:t xml:space="preserve"> of the mortgaged property</w:t>
      </w:r>
      <w:r w:rsidRPr="00F11BEF">
        <w:t xml:space="preserve">. </w:t>
      </w:r>
      <w:r w:rsidRPr="005A7735">
        <w:t>Th</w:t>
      </w:r>
      <w:r>
        <w:t>is</w:t>
      </w:r>
      <w:r w:rsidRPr="005A7735">
        <w:t xml:space="preserve"> transaction can be applied to all pay plans</w:t>
      </w:r>
      <w:r>
        <w:t>.</w:t>
      </w:r>
    </w:p>
    <w:p w14:paraId="487590E9" w14:textId="3E607D5C" w:rsidR="006C7316" w:rsidRDefault="006C7316" w:rsidP="001879BA">
      <w:pPr>
        <w:pStyle w:val="BodyText"/>
      </w:pPr>
      <w:bookmarkStart w:id="1098" w:name="_Toc313865091"/>
      <w:r w:rsidRPr="006C7316">
        <w:t>To create a Repair Set Aside</w:t>
      </w:r>
      <w:r w:rsidR="00D1371B">
        <w:t xml:space="preserve"> transaction</w:t>
      </w:r>
      <w:r w:rsidRPr="006C7316">
        <w:t>:</w:t>
      </w:r>
    </w:p>
    <w:p w14:paraId="3AAE6ED2" w14:textId="77777777" w:rsidR="00D1371B" w:rsidRPr="00E64674" w:rsidRDefault="00D1371B" w:rsidP="006C3C3F">
      <w:pPr>
        <w:pStyle w:val="OrderedList"/>
        <w:numPr>
          <w:ilvl w:val="0"/>
          <w:numId w:val="152"/>
        </w:numPr>
        <w:jc w:val="both"/>
      </w:pPr>
      <w:r w:rsidRPr="00E64674">
        <w:t xml:space="preserve">Click </w:t>
      </w:r>
      <w:r w:rsidRPr="00AB653C">
        <w:rPr>
          <w:b/>
        </w:rPr>
        <w:t>New</w:t>
      </w:r>
      <w:r w:rsidRPr="00C60157">
        <w:t xml:space="preserve"> </w:t>
      </w:r>
      <w:r w:rsidRPr="00E64674">
        <w:t xml:space="preserve">on the </w:t>
      </w:r>
      <w:r w:rsidRPr="00AB653C">
        <w:rPr>
          <w:b/>
        </w:rPr>
        <w:t>Transactions – Set Aside</w:t>
      </w:r>
      <w:r w:rsidRPr="00E64674">
        <w:t xml:space="preserve"> screen.</w:t>
      </w:r>
    </w:p>
    <w:p w14:paraId="50DE3253" w14:textId="68612FF1" w:rsidR="00D1371B" w:rsidRDefault="00D1371B" w:rsidP="006C3C3F">
      <w:pPr>
        <w:pStyle w:val="OrderedList"/>
        <w:numPr>
          <w:ilvl w:val="0"/>
          <w:numId w:val="152"/>
        </w:numPr>
        <w:jc w:val="both"/>
      </w:pPr>
      <w:r w:rsidRPr="00E64674">
        <w:t xml:space="preserve">On the </w:t>
      </w:r>
      <w:r w:rsidRPr="005A1E9D">
        <w:rPr>
          <w:b/>
        </w:rPr>
        <w:t>New Set Aside Transaction</w:t>
      </w:r>
      <w:r w:rsidRPr="00E64674">
        <w:t xml:space="preserve"> window, select </w:t>
      </w:r>
      <w:r w:rsidRPr="005A1E9D">
        <w:t>Repair Set Aside – Setup from the Transaction Type dropdown</w:t>
      </w:r>
      <w:r>
        <w:t>.</w:t>
      </w:r>
    </w:p>
    <w:p w14:paraId="773D714A" w14:textId="77777777" w:rsidR="00D1371B" w:rsidRDefault="00D1371B" w:rsidP="006C3C3F">
      <w:pPr>
        <w:pStyle w:val="OrderedList"/>
        <w:numPr>
          <w:ilvl w:val="0"/>
          <w:numId w:val="152"/>
        </w:numPr>
        <w:jc w:val="both"/>
      </w:pPr>
      <w:r w:rsidRPr="00E64674">
        <w:t>Populate the below listed required fields (marked with red asterisk):</w:t>
      </w:r>
    </w:p>
    <w:p w14:paraId="0B302D9B" w14:textId="77777777" w:rsidR="00D1371B" w:rsidRPr="00E64674" w:rsidRDefault="00D1371B" w:rsidP="00612339">
      <w:pPr>
        <w:pStyle w:val="UnorderedListIndent"/>
        <w:jc w:val="both"/>
      </w:pPr>
      <w:r w:rsidRPr="00E64674">
        <w:t>Effective Date</w:t>
      </w:r>
    </w:p>
    <w:p w14:paraId="52524164" w14:textId="77777777" w:rsidR="00D1371B" w:rsidRPr="00E64674" w:rsidRDefault="00D1371B" w:rsidP="00612339">
      <w:pPr>
        <w:pStyle w:val="UnorderedListIndent"/>
        <w:jc w:val="both"/>
      </w:pPr>
      <w:r w:rsidRPr="00E64674">
        <w:t>Transaction Amount</w:t>
      </w:r>
    </w:p>
    <w:p w14:paraId="38A36801" w14:textId="77777777" w:rsidR="00D1371B" w:rsidRPr="005A1E9D" w:rsidRDefault="00D1371B" w:rsidP="006C3C3F">
      <w:pPr>
        <w:pStyle w:val="OrderedList"/>
        <w:numPr>
          <w:ilvl w:val="0"/>
          <w:numId w:val="152"/>
        </w:numPr>
        <w:jc w:val="both"/>
        <w:rPr>
          <w:b/>
        </w:rPr>
      </w:pPr>
      <w:r w:rsidRPr="00E64674">
        <w:t xml:space="preserve">Click </w:t>
      </w:r>
      <w:r w:rsidRPr="005A1E9D">
        <w:t>Submit</w:t>
      </w:r>
      <w:r w:rsidRPr="00E64674">
        <w:t xml:space="preserve">. The new transaction is displayed in the </w:t>
      </w:r>
      <w:r w:rsidRPr="005A1E9D">
        <w:rPr>
          <w:b/>
        </w:rPr>
        <w:t xml:space="preserve">Set Aside Transaction Results </w:t>
      </w:r>
      <w:r w:rsidRPr="00E64674">
        <w:t xml:space="preserve">section. To exit the window without adding the transaction click </w:t>
      </w:r>
      <w:r w:rsidRPr="005A1E9D">
        <w:rPr>
          <w:b/>
        </w:rPr>
        <w:t xml:space="preserve">Cancel. </w:t>
      </w:r>
    </w:p>
    <w:p w14:paraId="31A2D10F" w14:textId="6800A5B5" w:rsidR="009E4E18" w:rsidRDefault="00A4308D" w:rsidP="001879BA">
      <w:pPr>
        <w:pStyle w:val="BodyText"/>
        <w:jc w:val="center"/>
      </w:pPr>
      <w:r w:rsidRPr="00A4308D">
        <w:rPr>
          <w:noProof/>
        </w:rPr>
        <w:t xml:space="preserve"> </w:t>
      </w:r>
      <w:r>
        <w:rPr>
          <w:noProof/>
        </w:rPr>
        <w:drawing>
          <wp:inline distT="0" distB="0" distL="0" distR="0" wp14:anchorId="71D91B83" wp14:editId="24A57C68">
            <wp:extent cx="1902460" cy="877694"/>
            <wp:effectExtent l="0" t="0" r="2540" b="0"/>
            <wp:docPr id="1087" name="Picture 108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7" name="Picture 1087" descr="Graphical user interface, text, application, chat or text message&#10;&#10;Description automatically generated"/>
                    <pic:cNvPicPr/>
                  </pic:nvPicPr>
                  <pic:blipFill>
                    <a:blip r:embed="rId112"/>
                    <a:stretch>
                      <a:fillRect/>
                    </a:stretch>
                  </pic:blipFill>
                  <pic:spPr>
                    <a:xfrm>
                      <a:off x="0" y="0"/>
                      <a:ext cx="1918355" cy="885027"/>
                    </a:xfrm>
                    <a:prstGeom prst="rect">
                      <a:avLst/>
                    </a:prstGeom>
                  </pic:spPr>
                </pic:pic>
              </a:graphicData>
            </a:graphic>
          </wp:inline>
        </w:drawing>
      </w:r>
    </w:p>
    <w:p w14:paraId="4E3AE997" w14:textId="46F3737A" w:rsidR="009E4E18" w:rsidRPr="006C7316" w:rsidRDefault="009E4E18" w:rsidP="001879BA">
      <w:pPr>
        <w:pStyle w:val="FigureCaption0"/>
      </w:pPr>
      <w:bookmarkStart w:id="1099" w:name="_Toc74052505"/>
      <w:bookmarkStart w:id="1100" w:name="_Toc90643891"/>
      <w:bookmarkStart w:id="1101" w:name="_Toc230163884"/>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33</w:t>
      </w:r>
      <w:r w:rsidR="00764635">
        <w:rPr>
          <w:noProof/>
        </w:rPr>
        <w:fldChar w:fldCharType="end"/>
      </w:r>
      <w:r w:rsidR="00D1371B">
        <w:rPr>
          <w:noProof/>
        </w:rPr>
        <w:t xml:space="preserve">: </w:t>
      </w:r>
      <w:r w:rsidR="00D1371B">
        <w:t xml:space="preserve">Set Aside </w:t>
      </w:r>
      <w:r w:rsidR="00274A40">
        <w:t>–</w:t>
      </w:r>
      <w:r w:rsidR="00D1371B">
        <w:t xml:space="preserve"> Repair Transaction</w:t>
      </w:r>
      <w:bookmarkEnd w:id="1099"/>
      <w:bookmarkEnd w:id="1100"/>
      <w:bookmarkEnd w:id="1101"/>
    </w:p>
    <w:p w14:paraId="0C0227E6" w14:textId="77777777" w:rsidR="00D1371B" w:rsidRPr="00D1371B" w:rsidRDefault="00D1371B" w:rsidP="006C3C3F">
      <w:pPr>
        <w:pStyle w:val="OrderedList"/>
        <w:numPr>
          <w:ilvl w:val="0"/>
          <w:numId w:val="152"/>
        </w:numPr>
        <w:jc w:val="both"/>
      </w:pPr>
      <w:r w:rsidRPr="00D1371B">
        <w:t xml:space="preserve">To adjust the Set Aside transaction, select the </w:t>
      </w:r>
      <w:r w:rsidRPr="005A1E9D">
        <w:t>document icon</w:t>
      </w:r>
      <w:r w:rsidRPr="00D1371B">
        <w:t xml:space="preserve"> beside the transaction, on the </w:t>
      </w:r>
      <w:r w:rsidRPr="005A1E9D">
        <w:t>Adjust Set Aside Transaction</w:t>
      </w:r>
      <w:r w:rsidRPr="00D1371B">
        <w:t xml:space="preserve"> window, click </w:t>
      </w:r>
      <w:r w:rsidRPr="005A1E9D">
        <w:t>Submit</w:t>
      </w:r>
      <w:r w:rsidRPr="00D1371B">
        <w:t xml:space="preserve"> to reverse the transaction. </w:t>
      </w:r>
    </w:p>
    <w:p w14:paraId="49C14DF0" w14:textId="57FA0191" w:rsidR="00D1371B" w:rsidRDefault="00D1371B" w:rsidP="006C3C3F">
      <w:pPr>
        <w:pStyle w:val="OrderedList"/>
        <w:numPr>
          <w:ilvl w:val="0"/>
          <w:numId w:val="152"/>
        </w:numPr>
        <w:jc w:val="both"/>
      </w:pPr>
      <w:r w:rsidRPr="00D1371B">
        <w:t xml:space="preserve">A new </w:t>
      </w:r>
      <w:r w:rsidR="001A3540">
        <w:t xml:space="preserve">Repair Set Aside </w:t>
      </w:r>
      <w:r w:rsidRPr="00D1371B">
        <w:t xml:space="preserve">– Setup Adj transaction is added and displayed under the </w:t>
      </w:r>
      <w:r w:rsidRPr="005A1E9D">
        <w:t>Set Aside Transactions Results</w:t>
      </w:r>
      <w:r w:rsidRPr="00D1371B">
        <w:t xml:space="preserve"> section reflecting the reversed amount.</w:t>
      </w:r>
    </w:p>
    <w:p w14:paraId="481FA6A4" w14:textId="30316C36" w:rsidR="00EA0891" w:rsidRDefault="00EA0891" w:rsidP="00037109">
      <w:pPr>
        <w:pStyle w:val="Heading3"/>
        <w:ind w:left="1080" w:hanging="1080"/>
        <w:jc w:val="both"/>
      </w:pPr>
      <w:bookmarkStart w:id="1102" w:name="_Toc11334631"/>
      <w:bookmarkStart w:id="1103" w:name="_Toc74051848"/>
      <w:bookmarkStart w:id="1104" w:name="_Toc90643233"/>
      <w:bookmarkStart w:id="1105" w:name="_Toc230163115"/>
      <w:r>
        <w:t>Viewing Life Expectancy Set Aside Growth Transaction</w:t>
      </w:r>
      <w:bookmarkEnd w:id="1102"/>
      <w:bookmarkEnd w:id="1103"/>
      <w:bookmarkEnd w:id="1104"/>
      <w:bookmarkEnd w:id="1105"/>
    </w:p>
    <w:p w14:paraId="08CD3D1B" w14:textId="7780F313" w:rsidR="001075E3" w:rsidRDefault="001075E3" w:rsidP="001075E3">
      <w:pPr>
        <w:pStyle w:val="BodyText"/>
        <w:ind w:left="720"/>
        <w:rPr>
          <w:lang w:bidi="ar-SA"/>
        </w:rPr>
      </w:pPr>
      <w:r>
        <w:rPr>
          <w:lang w:bidi="ar-SA"/>
        </w:rPr>
        <w:t xml:space="preserve">An authorized user can view the LESA Growth Transaction created in the Set Aside Transaction Window for loans that have LESA Set Aside balance. </w:t>
      </w:r>
    </w:p>
    <w:p w14:paraId="1CC0E834" w14:textId="7BE1F8C0" w:rsidR="00E3170C" w:rsidRDefault="00A4308D" w:rsidP="006F2941">
      <w:pPr>
        <w:pStyle w:val="BodyText"/>
        <w:ind w:left="720"/>
        <w:jc w:val="center"/>
        <w:rPr>
          <w:lang w:bidi="ar-SA"/>
        </w:rPr>
      </w:pPr>
      <w:r>
        <w:rPr>
          <w:noProof/>
        </w:rPr>
        <w:drawing>
          <wp:inline distT="0" distB="0" distL="0" distR="0" wp14:anchorId="55A6581B" wp14:editId="6538FC14">
            <wp:extent cx="2887147" cy="1028700"/>
            <wp:effectExtent l="0" t="0" r="8890" b="0"/>
            <wp:docPr id="1806" name="Picture 1806" descr="Tabl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6" name="Picture 1806" descr="Table&#10;&#10;Description automatically generated with low confidence"/>
                    <pic:cNvPicPr/>
                  </pic:nvPicPr>
                  <pic:blipFill>
                    <a:blip r:embed="rId113"/>
                    <a:stretch>
                      <a:fillRect/>
                    </a:stretch>
                  </pic:blipFill>
                  <pic:spPr>
                    <a:xfrm>
                      <a:off x="0" y="0"/>
                      <a:ext cx="2902767" cy="1034266"/>
                    </a:xfrm>
                    <a:prstGeom prst="rect">
                      <a:avLst/>
                    </a:prstGeom>
                  </pic:spPr>
                </pic:pic>
              </a:graphicData>
            </a:graphic>
          </wp:inline>
        </w:drawing>
      </w:r>
    </w:p>
    <w:p w14:paraId="2A764E26" w14:textId="5CC989C9" w:rsidR="00E3170C" w:rsidRPr="001075E3" w:rsidRDefault="00E3170C" w:rsidP="00713829">
      <w:pPr>
        <w:pStyle w:val="FigureCaption0"/>
      </w:pPr>
      <w:bookmarkStart w:id="1106" w:name="_Toc74052506"/>
      <w:bookmarkStart w:id="1107" w:name="_Toc90643892"/>
      <w:bookmarkStart w:id="1108" w:name="_Toc230163885"/>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34</w:t>
      </w:r>
      <w:r w:rsidR="00764635">
        <w:rPr>
          <w:noProof/>
        </w:rPr>
        <w:fldChar w:fldCharType="end"/>
      </w:r>
      <w:r>
        <w:rPr>
          <w:noProof/>
        </w:rPr>
        <w:t xml:space="preserve">: </w:t>
      </w:r>
      <w:r>
        <w:t>Viewing LESA-Growth Transaction</w:t>
      </w:r>
      <w:bookmarkEnd w:id="1106"/>
      <w:bookmarkEnd w:id="1107"/>
      <w:bookmarkEnd w:id="1108"/>
    </w:p>
    <w:p w14:paraId="05E9AFA3" w14:textId="1051303E" w:rsidR="006C7316" w:rsidRPr="006C7316" w:rsidRDefault="00FE5F81" w:rsidP="00037109">
      <w:pPr>
        <w:pStyle w:val="Heading3"/>
        <w:ind w:left="1080" w:hanging="1080"/>
        <w:jc w:val="both"/>
      </w:pPr>
      <w:bookmarkStart w:id="1109" w:name="_Toc313865096"/>
      <w:bookmarkStart w:id="1110" w:name="_Toc314660686"/>
      <w:bookmarkStart w:id="1111" w:name="_Toc315633811"/>
      <w:bookmarkStart w:id="1112" w:name="_Toc11334632"/>
      <w:bookmarkStart w:id="1113" w:name="_Toc74051849"/>
      <w:bookmarkStart w:id="1114" w:name="_Toc90643234"/>
      <w:bookmarkStart w:id="1115" w:name="_Toc230163116"/>
      <w:bookmarkEnd w:id="1098"/>
      <w:r>
        <w:t xml:space="preserve">Transactions </w:t>
      </w:r>
      <w:r w:rsidR="00274A40">
        <w:t>–</w:t>
      </w:r>
      <w:r>
        <w:t xml:space="preserve"> </w:t>
      </w:r>
      <w:r w:rsidR="00FD177E">
        <w:t>C</w:t>
      </w:r>
      <w:r w:rsidR="006C7316" w:rsidRPr="006C7316">
        <w:t>laims</w:t>
      </w:r>
      <w:bookmarkEnd w:id="1109"/>
      <w:bookmarkEnd w:id="1110"/>
      <w:bookmarkEnd w:id="1111"/>
      <w:bookmarkEnd w:id="1112"/>
      <w:bookmarkEnd w:id="1113"/>
      <w:bookmarkEnd w:id="1114"/>
      <w:bookmarkEnd w:id="1115"/>
      <w:r w:rsidR="006C7316" w:rsidRPr="006C7316">
        <w:t xml:space="preserve"> </w:t>
      </w:r>
      <w:r w:rsidR="00CD0958">
        <w:fldChar w:fldCharType="begin"/>
      </w:r>
      <w:r w:rsidR="00CD0958">
        <w:instrText xml:space="preserve"> XE </w:instrText>
      </w:r>
      <w:r w:rsidR="00274A40">
        <w:instrText>“</w:instrText>
      </w:r>
      <w:r w:rsidR="00CD0958" w:rsidRPr="00EE716C">
        <w:instrText>Endorsed Claims Transactions</w:instrText>
      </w:r>
      <w:r w:rsidR="00274A40">
        <w:instrText>”</w:instrText>
      </w:r>
      <w:r w:rsidR="00CD0958">
        <w:instrText xml:space="preserve"> </w:instrText>
      </w:r>
      <w:r w:rsidR="00CD0958">
        <w:fldChar w:fldCharType="end"/>
      </w:r>
    </w:p>
    <w:p w14:paraId="3242AC04" w14:textId="77777777" w:rsidR="00FA4B0D" w:rsidRDefault="006C7316" w:rsidP="001879BA">
      <w:pPr>
        <w:pStyle w:val="BodyText"/>
      </w:pPr>
      <w:r w:rsidRPr="00F11BEF">
        <w:t>This screen displays the claim</w:t>
      </w:r>
      <w:r w:rsidR="00FA4B0D">
        <w:t>s transactions associated with c</w:t>
      </w:r>
      <w:r w:rsidRPr="00F11BEF">
        <w:t>laim submissions.  This screen allows the us</w:t>
      </w:r>
      <w:r w:rsidR="00FA4B0D">
        <w:t>er to filter and view specific c</w:t>
      </w:r>
      <w:r w:rsidRPr="00F11BEF">
        <w:t>laim transactions within a transaction c</w:t>
      </w:r>
      <w:r w:rsidRPr="00D21051">
        <w:t xml:space="preserve">ategory. The claim transactions are automatically initiated by the system when </w:t>
      </w:r>
      <w:r w:rsidR="00FA4B0D">
        <w:t>a claim is approved by HUD</w:t>
      </w:r>
      <w:r w:rsidRPr="00D21051">
        <w:t>.</w:t>
      </w:r>
    </w:p>
    <w:p w14:paraId="694E5550" w14:textId="51E0590D" w:rsidR="00B50526" w:rsidRDefault="00FA4B0D" w:rsidP="001879BA">
      <w:pPr>
        <w:pStyle w:val="BodyText"/>
      </w:pPr>
      <w:r>
        <w:t xml:space="preserve">The </w:t>
      </w:r>
      <w:r w:rsidR="0014490D">
        <w:t>table below</w:t>
      </w:r>
      <w:r>
        <w:t xml:space="preserve"> lists the Claim transactions that are automatically initiated by the system.</w:t>
      </w:r>
    </w:p>
    <w:tbl>
      <w:tblPr>
        <w:tblStyle w:val="TableGrid"/>
        <w:tblW w:w="0" w:type="auto"/>
        <w:tblInd w:w="108" w:type="dxa"/>
        <w:tblLook w:val="04A0" w:firstRow="1" w:lastRow="0" w:firstColumn="1" w:lastColumn="0" w:noHBand="0" w:noVBand="1"/>
      </w:tblPr>
      <w:tblGrid>
        <w:gridCol w:w="2766"/>
        <w:gridCol w:w="6476"/>
      </w:tblGrid>
      <w:tr w:rsidR="00956A77" w:rsidRPr="00D24C47" w14:paraId="63B646DE" w14:textId="77777777" w:rsidTr="001879BA">
        <w:trPr>
          <w:cantSplit/>
          <w:tblHeader/>
        </w:trPr>
        <w:tc>
          <w:tcPr>
            <w:tcW w:w="2790" w:type="dxa"/>
            <w:shd w:val="clear" w:color="auto" w:fill="B8CCE4" w:themeFill="accent1" w:themeFillTint="66"/>
          </w:tcPr>
          <w:p w14:paraId="361CDE75" w14:textId="77777777" w:rsidR="00956A77" w:rsidRPr="00D24C47" w:rsidRDefault="005228F5" w:rsidP="000E443B">
            <w:pPr>
              <w:pStyle w:val="Tableheader"/>
            </w:pPr>
            <w:r w:rsidRPr="00D24C47">
              <w:t>Transaction</w:t>
            </w:r>
          </w:p>
        </w:tc>
        <w:tc>
          <w:tcPr>
            <w:tcW w:w="6570" w:type="dxa"/>
            <w:shd w:val="clear" w:color="auto" w:fill="B8CCE4" w:themeFill="accent1" w:themeFillTint="66"/>
          </w:tcPr>
          <w:p w14:paraId="0C8EF76A" w14:textId="77777777" w:rsidR="00956A77" w:rsidRPr="00D24C47" w:rsidRDefault="005228F5" w:rsidP="000E443B">
            <w:pPr>
              <w:pStyle w:val="Tableheader"/>
            </w:pPr>
            <w:r w:rsidRPr="00D24C47">
              <w:t>Description</w:t>
            </w:r>
          </w:p>
        </w:tc>
      </w:tr>
      <w:tr w:rsidR="00956A77" w:rsidRPr="00D24C47" w14:paraId="0A776527" w14:textId="77777777" w:rsidTr="001879BA">
        <w:trPr>
          <w:cantSplit/>
        </w:trPr>
        <w:tc>
          <w:tcPr>
            <w:tcW w:w="2790" w:type="dxa"/>
          </w:tcPr>
          <w:p w14:paraId="62C996AD" w14:textId="385972E7" w:rsidR="00956A77" w:rsidRPr="00D24C47" w:rsidRDefault="00956A77" w:rsidP="00B34BB0">
            <w:pPr>
              <w:pStyle w:val="TableColumnSubheading"/>
            </w:pPr>
            <w:r w:rsidRPr="00D24C47">
              <w:t xml:space="preserve">Claim Type 21 </w:t>
            </w:r>
            <w:r w:rsidR="00274A40">
              <w:t>–</w:t>
            </w:r>
            <w:r w:rsidRPr="00D24C47">
              <w:t xml:space="preserve"> FCL/DIL</w:t>
            </w:r>
          </w:p>
        </w:tc>
        <w:tc>
          <w:tcPr>
            <w:tcW w:w="6570" w:type="dxa"/>
          </w:tcPr>
          <w:p w14:paraId="6AA6577E" w14:textId="1764BF25" w:rsidR="00956A77" w:rsidRPr="00D24C47" w:rsidRDefault="00956A77" w:rsidP="00F874DE">
            <w:pPr>
              <w:pStyle w:val="TableText"/>
              <w:jc w:val="both"/>
            </w:pPr>
            <w:r w:rsidRPr="00D24C47">
              <w:t xml:space="preserve">This transaction is automatically initiated by the Servicing Module upon approval of Claim Type 21 by HUD. </w:t>
            </w:r>
          </w:p>
        </w:tc>
      </w:tr>
      <w:tr w:rsidR="00956A77" w:rsidRPr="00D24C47" w14:paraId="05685C02" w14:textId="77777777" w:rsidTr="001879BA">
        <w:trPr>
          <w:cantSplit/>
        </w:trPr>
        <w:tc>
          <w:tcPr>
            <w:tcW w:w="2790" w:type="dxa"/>
          </w:tcPr>
          <w:p w14:paraId="21703D9F" w14:textId="5A99D997" w:rsidR="00956A77" w:rsidRPr="00D24C47" w:rsidRDefault="00956A77" w:rsidP="00B34BB0">
            <w:pPr>
              <w:pStyle w:val="TableColumnSubheading"/>
            </w:pPr>
            <w:r w:rsidRPr="00D24C47">
              <w:t xml:space="preserve">Claim Type 22 </w:t>
            </w:r>
            <w:r w:rsidR="00274A40">
              <w:t>–</w:t>
            </w:r>
            <w:r w:rsidRPr="00D24C47">
              <w:t xml:space="preserve"> Optional Assignment</w:t>
            </w:r>
          </w:p>
        </w:tc>
        <w:tc>
          <w:tcPr>
            <w:tcW w:w="6570" w:type="dxa"/>
          </w:tcPr>
          <w:p w14:paraId="69F8B5EE" w14:textId="62145779" w:rsidR="00956A77" w:rsidRPr="00D24C47" w:rsidRDefault="00956A77" w:rsidP="00F874DE">
            <w:pPr>
              <w:pStyle w:val="TableText"/>
              <w:jc w:val="both"/>
            </w:pPr>
            <w:r w:rsidRPr="00D24C47">
              <w:tab/>
              <w:t xml:space="preserve">This transaction is automatically initiated by the Servicing Module upon auto-approval of Claim Type 22. </w:t>
            </w:r>
          </w:p>
        </w:tc>
      </w:tr>
      <w:tr w:rsidR="00956A77" w:rsidRPr="00D24C47" w14:paraId="0924AB8C" w14:textId="77777777" w:rsidTr="001879BA">
        <w:trPr>
          <w:cantSplit/>
        </w:trPr>
        <w:tc>
          <w:tcPr>
            <w:tcW w:w="2790" w:type="dxa"/>
          </w:tcPr>
          <w:p w14:paraId="0F9E6576" w14:textId="5B3D4F3E" w:rsidR="00956A77" w:rsidRPr="00D24C47" w:rsidRDefault="00956A77" w:rsidP="00B34BB0">
            <w:pPr>
              <w:pStyle w:val="TableColumnSubheading"/>
            </w:pPr>
            <w:r w:rsidRPr="00D24C47">
              <w:t xml:space="preserve">Claim Type 23 </w:t>
            </w:r>
            <w:r w:rsidR="00274A40">
              <w:t>–</w:t>
            </w:r>
            <w:r w:rsidRPr="00D24C47">
              <w:t xml:space="preserve"> Mortgagor Sale</w:t>
            </w:r>
          </w:p>
        </w:tc>
        <w:tc>
          <w:tcPr>
            <w:tcW w:w="6570" w:type="dxa"/>
          </w:tcPr>
          <w:p w14:paraId="4AA72434" w14:textId="30521011" w:rsidR="00956A77" w:rsidRPr="00D24C47" w:rsidRDefault="00956A77" w:rsidP="00F874DE">
            <w:pPr>
              <w:pStyle w:val="TableText"/>
              <w:jc w:val="both"/>
            </w:pPr>
            <w:r w:rsidRPr="00D24C47">
              <w:t xml:space="preserve">This transaction is automatically initiated by the Servicing Module upon approval of Claim Type 23 by HUD. </w:t>
            </w:r>
          </w:p>
        </w:tc>
      </w:tr>
      <w:tr w:rsidR="00956A77" w:rsidRPr="00D24C47" w14:paraId="75E0CB90" w14:textId="77777777" w:rsidTr="001879BA">
        <w:trPr>
          <w:cantSplit/>
        </w:trPr>
        <w:tc>
          <w:tcPr>
            <w:tcW w:w="2790" w:type="dxa"/>
          </w:tcPr>
          <w:p w14:paraId="5ED5C65D" w14:textId="77777777" w:rsidR="00956A77" w:rsidRPr="00D24C47" w:rsidRDefault="00956A77" w:rsidP="00B34BB0">
            <w:pPr>
              <w:pStyle w:val="TableColumnSubheading"/>
            </w:pPr>
            <w:r w:rsidRPr="00D24C47">
              <w:t>Claim Type 21 – Supplemental</w:t>
            </w:r>
          </w:p>
        </w:tc>
        <w:tc>
          <w:tcPr>
            <w:tcW w:w="6570" w:type="dxa"/>
          </w:tcPr>
          <w:p w14:paraId="4A27D9F1" w14:textId="218509AF" w:rsidR="00956A77" w:rsidRPr="00D24C47" w:rsidRDefault="00956A77" w:rsidP="00F874DE">
            <w:pPr>
              <w:pStyle w:val="TableText"/>
              <w:jc w:val="both"/>
            </w:pPr>
            <w:r w:rsidRPr="00D24C47">
              <w:t xml:space="preserve">This transaction is automatically initiated by the Servicing Module upon approval of Claim Type 24 by HUD provided the initial claim is a Claim Type 21. </w:t>
            </w:r>
          </w:p>
        </w:tc>
      </w:tr>
      <w:tr w:rsidR="00956A77" w:rsidRPr="00D24C47" w14:paraId="4566C732" w14:textId="77777777" w:rsidTr="001879BA">
        <w:trPr>
          <w:cantSplit/>
        </w:trPr>
        <w:tc>
          <w:tcPr>
            <w:tcW w:w="2790" w:type="dxa"/>
          </w:tcPr>
          <w:p w14:paraId="4BEE4B6C" w14:textId="77777777" w:rsidR="00956A77" w:rsidRPr="00D24C47" w:rsidRDefault="00956A77" w:rsidP="00B34BB0">
            <w:pPr>
              <w:pStyle w:val="TableColumnSubheading"/>
            </w:pPr>
            <w:r w:rsidRPr="00D24C47">
              <w:t>Claim Type 23 – Supplemental</w:t>
            </w:r>
          </w:p>
        </w:tc>
        <w:tc>
          <w:tcPr>
            <w:tcW w:w="6570" w:type="dxa"/>
          </w:tcPr>
          <w:p w14:paraId="0FD04EAC" w14:textId="71D70995" w:rsidR="00956A77" w:rsidRPr="00D24C47" w:rsidRDefault="00956A77" w:rsidP="00F874DE">
            <w:pPr>
              <w:pStyle w:val="TableText"/>
              <w:jc w:val="both"/>
            </w:pPr>
            <w:r w:rsidRPr="00D24C47">
              <w:t xml:space="preserve">This transaction is automatically initiated by the Servicing Module upon approval of Claim Type 24 by HUD provided the initial claim is a Claim Type 23. </w:t>
            </w:r>
          </w:p>
        </w:tc>
      </w:tr>
      <w:tr w:rsidR="00956A77" w:rsidRPr="00D24C47" w14:paraId="7188D3AE" w14:textId="77777777" w:rsidTr="001879BA">
        <w:trPr>
          <w:cantSplit/>
        </w:trPr>
        <w:tc>
          <w:tcPr>
            <w:tcW w:w="2790" w:type="dxa"/>
          </w:tcPr>
          <w:p w14:paraId="12F4912C" w14:textId="4878015C" w:rsidR="00956A77" w:rsidRPr="00D24C47" w:rsidRDefault="00956A77" w:rsidP="00B34BB0">
            <w:pPr>
              <w:pStyle w:val="TableColumnSubheading"/>
            </w:pPr>
            <w:r w:rsidRPr="00D24C47">
              <w:t xml:space="preserve">Claim Type 22 </w:t>
            </w:r>
            <w:r w:rsidR="00274A40">
              <w:t>–</w:t>
            </w:r>
            <w:r w:rsidRPr="00D24C47">
              <w:t xml:space="preserve"> Funds Due HUD</w:t>
            </w:r>
          </w:p>
        </w:tc>
        <w:tc>
          <w:tcPr>
            <w:tcW w:w="6570" w:type="dxa"/>
          </w:tcPr>
          <w:p w14:paraId="4B720DD0" w14:textId="70013F69" w:rsidR="00956A77" w:rsidRPr="00D24C47" w:rsidRDefault="00956A77" w:rsidP="00F874DE">
            <w:pPr>
              <w:pStyle w:val="TableText"/>
              <w:jc w:val="both"/>
            </w:pPr>
            <w:r w:rsidRPr="00D24C47">
              <w:t xml:space="preserve">Automatically initiated by the Servicing Module upon denial of assignment (Claim Type 22 post preliminary title approval and pre final title approval) by HUD. The transaction is initiated to recover the advances made previously by HUD. </w:t>
            </w:r>
          </w:p>
        </w:tc>
      </w:tr>
      <w:tr w:rsidR="00956A77" w:rsidRPr="00D24C47" w14:paraId="4E276532" w14:textId="77777777" w:rsidTr="001879BA">
        <w:trPr>
          <w:cantSplit/>
        </w:trPr>
        <w:tc>
          <w:tcPr>
            <w:tcW w:w="2790" w:type="dxa"/>
          </w:tcPr>
          <w:p w14:paraId="292DA25D" w14:textId="77777777" w:rsidR="00956A77" w:rsidRPr="00D24C47" w:rsidRDefault="00956A77" w:rsidP="00B34BB0">
            <w:pPr>
              <w:pStyle w:val="TableColumnSubheading"/>
            </w:pPr>
            <w:r w:rsidRPr="00D24C47">
              <w:t>Interest on HUD Advances</w:t>
            </w:r>
          </w:p>
        </w:tc>
        <w:tc>
          <w:tcPr>
            <w:tcW w:w="6570" w:type="dxa"/>
          </w:tcPr>
          <w:p w14:paraId="56BA8FB1" w14:textId="43D73957" w:rsidR="00956A77" w:rsidRPr="00D24C47" w:rsidRDefault="00956A77" w:rsidP="00F874DE">
            <w:pPr>
              <w:pStyle w:val="TableText"/>
              <w:jc w:val="both"/>
            </w:pPr>
            <w:r w:rsidRPr="00D24C47">
              <w:t xml:space="preserve">Automatically initiated by the Servicing Module upon denial of Assignment (Claim Type 22 post preliminary title approval and pre final title approval) by HUD. The transaction is initiated to recover the interest amount on the advances made previously by HUD.  </w:t>
            </w:r>
          </w:p>
        </w:tc>
      </w:tr>
      <w:tr w:rsidR="00956A77" w:rsidRPr="00D24C47" w14:paraId="67697C2B" w14:textId="77777777" w:rsidTr="001879BA">
        <w:trPr>
          <w:cantSplit/>
        </w:trPr>
        <w:tc>
          <w:tcPr>
            <w:tcW w:w="2790" w:type="dxa"/>
          </w:tcPr>
          <w:p w14:paraId="58621E95" w14:textId="77777777" w:rsidR="00956A77" w:rsidRPr="00D24C47" w:rsidRDefault="00956A77" w:rsidP="00B34BB0">
            <w:pPr>
              <w:pStyle w:val="TableColumnSubheading"/>
            </w:pPr>
            <w:r w:rsidRPr="00D24C47">
              <w:t>Claim Type 22 – Repurchase</w:t>
            </w:r>
          </w:p>
        </w:tc>
        <w:tc>
          <w:tcPr>
            <w:tcW w:w="6570" w:type="dxa"/>
          </w:tcPr>
          <w:p w14:paraId="473C17CA" w14:textId="1201B30B" w:rsidR="00956A77" w:rsidRPr="00D24C47" w:rsidRDefault="00956A77" w:rsidP="00F874DE">
            <w:pPr>
              <w:pStyle w:val="TableText"/>
              <w:jc w:val="both"/>
            </w:pPr>
            <w:r w:rsidRPr="00D24C47">
              <w:tab/>
              <w:t xml:space="preserve">For assigned loans, this transaction is automatically initiated by the Servicing Module upon approval of Assignment Repurchase by HUD. </w:t>
            </w:r>
          </w:p>
        </w:tc>
      </w:tr>
      <w:tr w:rsidR="00956A77" w:rsidRPr="00D24C47" w14:paraId="01744BFD" w14:textId="77777777" w:rsidTr="001879BA">
        <w:trPr>
          <w:cantSplit/>
        </w:trPr>
        <w:tc>
          <w:tcPr>
            <w:tcW w:w="2790" w:type="dxa"/>
          </w:tcPr>
          <w:p w14:paraId="54CD6B04" w14:textId="039ABFE0" w:rsidR="00956A77" w:rsidRPr="00D24C47" w:rsidRDefault="00956A77" w:rsidP="00B34BB0">
            <w:pPr>
              <w:pStyle w:val="TableColumnSubheading"/>
            </w:pPr>
            <w:r w:rsidRPr="00D24C47">
              <w:t xml:space="preserve">Claim Type 22 </w:t>
            </w:r>
            <w:r w:rsidR="00274A40">
              <w:t>–</w:t>
            </w:r>
            <w:r w:rsidRPr="00D24C47">
              <w:t xml:space="preserve"> Repurchase Adj</w:t>
            </w:r>
          </w:p>
        </w:tc>
        <w:tc>
          <w:tcPr>
            <w:tcW w:w="6570" w:type="dxa"/>
          </w:tcPr>
          <w:p w14:paraId="678F59C8" w14:textId="29DF04A8" w:rsidR="00956A77" w:rsidRPr="00D24C47" w:rsidRDefault="00956A77" w:rsidP="00F874DE">
            <w:pPr>
              <w:pStyle w:val="TableText"/>
              <w:jc w:val="both"/>
            </w:pPr>
            <w:r w:rsidRPr="00D24C47">
              <w:t xml:space="preserve">Automatically initiated by the Servicing Module if there is a difference in payoff amount between the date HUD approved repurchase and </w:t>
            </w:r>
            <w:r w:rsidR="006121FB" w:rsidRPr="00D24C47">
              <w:t>servicer</w:t>
            </w:r>
            <w:r w:rsidRPr="00D24C47">
              <w:t xml:space="preserve"> authorized the repayment transaction.</w:t>
            </w:r>
          </w:p>
        </w:tc>
      </w:tr>
    </w:tbl>
    <w:p w14:paraId="6593E5D3" w14:textId="5BA6B28A" w:rsidR="006C7316" w:rsidRDefault="00956A77" w:rsidP="001879BA">
      <w:pPr>
        <w:pStyle w:val="TableCaption"/>
        <w:widowControl w:val="0"/>
      </w:pPr>
      <w:bookmarkStart w:id="1116" w:name="_Toc90643780"/>
      <w:bookmarkStart w:id="1117" w:name="_Toc230163761"/>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11</w:t>
      </w:r>
      <w:r w:rsidR="00764635">
        <w:rPr>
          <w:noProof/>
        </w:rPr>
        <w:fldChar w:fldCharType="end"/>
      </w:r>
      <w:r w:rsidR="00C60157">
        <w:t>: Claims T</w:t>
      </w:r>
      <w:r>
        <w:t>ransactions</w:t>
      </w:r>
      <w:bookmarkEnd w:id="1116"/>
      <w:bookmarkEnd w:id="1117"/>
    </w:p>
    <w:p w14:paraId="75E4C357" w14:textId="1EFA3F26" w:rsidR="006C7316" w:rsidRPr="00C60157" w:rsidRDefault="00C60157" w:rsidP="00863D8C">
      <w:pPr>
        <w:pStyle w:val="Heading4"/>
      </w:pPr>
      <w:bookmarkStart w:id="1118" w:name="_Toc510506857"/>
      <w:bookmarkStart w:id="1119" w:name="_Toc11334633"/>
      <w:bookmarkStart w:id="1120" w:name="_Toc74051850"/>
      <w:bookmarkStart w:id="1121" w:name="_Toc90643235"/>
      <w:bookmarkStart w:id="1122" w:name="_Toc230163117"/>
      <w:bookmarkEnd w:id="1118"/>
      <w:r>
        <w:t>Filtering Claims T</w:t>
      </w:r>
      <w:r w:rsidR="00956A77" w:rsidRPr="00C60157">
        <w:t>ransactions</w:t>
      </w:r>
      <w:bookmarkEnd w:id="1119"/>
      <w:bookmarkEnd w:id="1120"/>
      <w:bookmarkEnd w:id="1121"/>
      <w:bookmarkEnd w:id="1122"/>
      <w:r w:rsidR="006C7316" w:rsidRPr="00C60157">
        <w:t xml:space="preserve"> </w:t>
      </w:r>
    </w:p>
    <w:p w14:paraId="3B91BB3A" w14:textId="617C492B" w:rsidR="007B76E4" w:rsidRDefault="007B76E4" w:rsidP="001879BA">
      <w:pPr>
        <w:pStyle w:val="BodyText"/>
      </w:pPr>
      <w:r w:rsidRPr="006C7316">
        <w:t xml:space="preserve">The </w:t>
      </w:r>
      <w:r>
        <w:t>Claims T</w:t>
      </w:r>
      <w:r w:rsidRPr="006C7316">
        <w:t xml:space="preserve">ransaction Filter section </w:t>
      </w:r>
      <w:r>
        <w:t>allows</w:t>
      </w:r>
      <w:r w:rsidRPr="006C7316">
        <w:t xml:space="preserve"> the </w:t>
      </w:r>
      <w:r>
        <w:t>authorized user</w:t>
      </w:r>
      <w:r w:rsidRPr="006C7316">
        <w:t xml:space="preserve"> to view the</w:t>
      </w:r>
      <w:r>
        <w:t xml:space="preserve"> transactions according to the f</w:t>
      </w:r>
      <w:r w:rsidRPr="006C7316">
        <w:t>ilter criteria selected.</w:t>
      </w:r>
    </w:p>
    <w:p w14:paraId="60C873D7" w14:textId="77777777" w:rsidR="007B76E4" w:rsidRPr="006C7316" w:rsidRDefault="007B76E4" w:rsidP="001879BA">
      <w:pPr>
        <w:pStyle w:val="BodyText"/>
      </w:pPr>
      <w:r w:rsidRPr="006C7316">
        <w:t>To filter the transactions by transaction category:</w:t>
      </w:r>
    </w:p>
    <w:p w14:paraId="0510DBCC" w14:textId="77777777" w:rsidR="007B76E4" w:rsidRPr="006C7316" w:rsidRDefault="007B76E4" w:rsidP="006C3C3F">
      <w:pPr>
        <w:pStyle w:val="OrderedList"/>
        <w:numPr>
          <w:ilvl w:val="0"/>
          <w:numId w:val="153"/>
        </w:numPr>
        <w:jc w:val="both"/>
        <w:rPr>
          <w:noProof/>
        </w:rPr>
      </w:pPr>
      <w:r w:rsidRPr="006C7316">
        <w:rPr>
          <w:noProof/>
        </w:rPr>
        <w:t xml:space="preserve">Select the </w:t>
      </w:r>
      <w:r w:rsidRPr="001445BE">
        <w:rPr>
          <w:b/>
          <w:noProof/>
        </w:rPr>
        <w:t>Transaction Category</w:t>
      </w:r>
      <w:r w:rsidRPr="006C7316">
        <w:rPr>
          <w:noProof/>
        </w:rPr>
        <w:t xml:space="preserve"> from the </w:t>
      </w:r>
      <w:r>
        <w:rPr>
          <w:noProof/>
        </w:rPr>
        <w:t>dropdown.</w:t>
      </w:r>
    </w:p>
    <w:p w14:paraId="72CCC8AB" w14:textId="77777777" w:rsidR="007B76E4" w:rsidRPr="006C7316" w:rsidRDefault="007B76E4" w:rsidP="006C3C3F">
      <w:pPr>
        <w:pStyle w:val="OrderedList"/>
        <w:numPr>
          <w:ilvl w:val="0"/>
          <w:numId w:val="153"/>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353B44BA" w14:textId="06C92E76" w:rsidR="007B76E4" w:rsidRPr="006C7316" w:rsidRDefault="007B76E4" w:rsidP="006C3C3F">
      <w:pPr>
        <w:pStyle w:val="OrderedList"/>
        <w:numPr>
          <w:ilvl w:val="0"/>
          <w:numId w:val="153"/>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Pr="001445BE">
        <w:rPr>
          <w:b/>
        </w:rPr>
        <w:t>Claims Transactions Results</w:t>
      </w:r>
      <w:r w:rsidRPr="009A5271">
        <w:t xml:space="preserve"> </w:t>
      </w:r>
      <w:r w:rsidRPr="006C7316">
        <w:rPr>
          <w:noProof/>
        </w:rPr>
        <w:t>section.</w:t>
      </w:r>
      <w:r>
        <w:rPr>
          <w:noProof/>
        </w:rPr>
        <w:t xml:space="preserve"> </w:t>
      </w:r>
      <w:r>
        <w:t>No results are displayed if no transactions match the filter criteria entered by the user.</w:t>
      </w:r>
    </w:p>
    <w:p w14:paraId="4D81A229" w14:textId="1D641D99" w:rsidR="007B76E4" w:rsidRPr="00DB0691" w:rsidRDefault="007B76E4" w:rsidP="006C3C3F">
      <w:pPr>
        <w:pStyle w:val="OrderedList"/>
        <w:numPr>
          <w:ilvl w:val="0"/>
          <w:numId w:val="153"/>
        </w:numPr>
        <w:jc w:val="both"/>
        <w:rPr>
          <w:noProof/>
        </w:rPr>
      </w:pPr>
      <w:r>
        <w:rPr>
          <w:noProof/>
        </w:rPr>
        <w:t>Click</w:t>
      </w:r>
      <w:r w:rsidRPr="006C7316">
        <w:rPr>
          <w:noProof/>
        </w:rPr>
        <w:t xml:space="preserve"> </w:t>
      </w:r>
      <w:r w:rsidRPr="00982B8A">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3CD65A4A" w14:textId="469AD3AA" w:rsidR="00587F40" w:rsidRDefault="00A4308D" w:rsidP="00BF2AAC">
      <w:pPr>
        <w:pStyle w:val="BodyText"/>
        <w:jc w:val="center"/>
      </w:pPr>
      <w:r>
        <w:rPr>
          <w:noProof/>
        </w:rPr>
        <w:drawing>
          <wp:inline distT="0" distB="0" distL="0" distR="0" wp14:anchorId="484E133A" wp14:editId="58BD17E3">
            <wp:extent cx="4982414" cy="865002"/>
            <wp:effectExtent l="0" t="0" r="8890" b="0"/>
            <wp:docPr id="1834" name="Picture 183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4" name="Picture 1834" descr="Graphical user interface, application&#10;&#10;Description automatically generated"/>
                    <pic:cNvPicPr/>
                  </pic:nvPicPr>
                  <pic:blipFill>
                    <a:blip r:embed="rId114"/>
                    <a:stretch>
                      <a:fillRect/>
                    </a:stretch>
                  </pic:blipFill>
                  <pic:spPr>
                    <a:xfrm>
                      <a:off x="0" y="0"/>
                      <a:ext cx="5039268" cy="874873"/>
                    </a:xfrm>
                    <a:prstGeom prst="rect">
                      <a:avLst/>
                    </a:prstGeom>
                  </pic:spPr>
                </pic:pic>
              </a:graphicData>
            </a:graphic>
          </wp:inline>
        </w:drawing>
      </w:r>
    </w:p>
    <w:p w14:paraId="06528DE5" w14:textId="0205D977" w:rsidR="00587F40" w:rsidRPr="006C7316" w:rsidRDefault="00587F40" w:rsidP="001879BA">
      <w:pPr>
        <w:pStyle w:val="FigureCaption0"/>
      </w:pPr>
      <w:bookmarkStart w:id="1123" w:name="_Toc74052507"/>
      <w:bookmarkStart w:id="1124" w:name="_Toc90643893"/>
      <w:bookmarkStart w:id="1125" w:name="_Toc230163886"/>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35</w:t>
      </w:r>
      <w:r w:rsidR="00764635">
        <w:rPr>
          <w:noProof/>
        </w:rPr>
        <w:fldChar w:fldCharType="end"/>
      </w:r>
      <w:r w:rsidR="007B76E4">
        <w:rPr>
          <w:noProof/>
        </w:rPr>
        <w:t>: Claims Transactions Filter</w:t>
      </w:r>
      <w:r w:rsidR="00C35F2F">
        <w:rPr>
          <w:noProof/>
        </w:rPr>
        <w:t xml:space="preserve"> and Results S</w:t>
      </w:r>
      <w:r w:rsidR="007B76E4">
        <w:rPr>
          <w:noProof/>
        </w:rPr>
        <w:t>ection</w:t>
      </w:r>
      <w:bookmarkEnd w:id="1123"/>
      <w:bookmarkEnd w:id="1124"/>
      <w:bookmarkEnd w:id="1125"/>
    </w:p>
    <w:p w14:paraId="5968D4F5" w14:textId="4490F752" w:rsidR="00587F40" w:rsidRPr="006C7316" w:rsidRDefault="007B4CD3" w:rsidP="007D564A">
      <w:pPr>
        <w:pStyle w:val="Heading2"/>
        <w:rPr>
          <w:rFonts w:eastAsia="Times New Roman"/>
          <w:snapToGrid w:val="0"/>
          <w:w w:val="0"/>
        </w:rPr>
      </w:pPr>
      <w:bookmarkStart w:id="1126" w:name="_Toc314310214"/>
      <w:bookmarkStart w:id="1127" w:name="_Ref314328909"/>
      <w:bookmarkStart w:id="1128" w:name="_Toc314660687"/>
      <w:bookmarkStart w:id="1129" w:name="_Ref315098181"/>
      <w:bookmarkStart w:id="1130" w:name="_Toc315633812"/>
      <w:bookmarkStart w:id="1131" w:name="_Ref314328923"/>
      <w:r>
        <w:rPr>
          <w:rFonts w:eastAsia="Times New Roman"/>
          <w:snapToGrid w:val="0"/>
          <w:w w:val="0"/>
        </w:rPr>
        <w:br w:type="page"/>
      </w:r>
      <w:bookmarkStart w:id="1132" w:name="_Toc11334634"/>
      <w:bookmarkStart w:id="1133" w:name="_Toc74051851"/>
      <w:bookmarkStart w:id="1134" w:name="_Toc90643236"/>
      <w:bookmarkStart w:id="1135" w:name="_Toc230163118"/>
      <w:r w:rsidR="00587F40" w:rsidRPr="006C7316">
        <w:rPr>
          <w:rFonts w:eastAsia="Times New Roman"/>
          <w:snapToGrid w:val="0"/>
          <w:w w:val="0"/>
        </w:rPr>
        <w:t>Contacts</w:t>
      </w:r>
      <w:bookmarkEnd w:id="1126"/>
      <w:bookmarkEnd w:id="1127"/>
      <w:bookmarkEnd w:id="1128"/>
      <w:bookmarkEnd w:id="1129"/>
      <w:bookmarkEnd w:id="1130"/>
      <w:bookmarkEnd w:id="1132"/>
      <w:bookmarkEnd w:id="1133"/>
      <w:bookmarkEnd w:id="1134"/>
      <w:bookmarkEnd w:id="1135"/>
      <w:r w:rsidR="005E46C6">
        <w:rPr>
          <w:rFonts w:eastAsia="Times New Roman"/>
          <w:snapToGrid w:val="0"/>
          <w:w w:val="0"/>
        </w:rPr>
        <w:fldChar w:fldCharType="begin"/>
      </w:r>
      <w:r w:rsidR="005E46C6">
        <w:instrText xml:space="preserve"> XE </w:instrText>
      </w:r>
      <w:r w:rsidR="00274A40">
        <w:instrText>“</w:instrText>
      </w:r>
      <w:r w:rsidR="00CD0958">
        <w:rPr>
          <w:rFonts w:eastAsia="Times New Roman"/>
          <w:snapToGrid w:val="0"/>
          <w:w w:val="0"/>
        </w:rPr>
        <w:instrText>Endorsed Contacts Screen</w:instrText>
      </w:r>
      <w:r w:rsidR="00274A40">
        <w:instrText>”</w:instrText>
      </w:r>
      <w:r w:rsidR="005E46C6">
        <w:instrText xml:space="preserve"> </w:instrText>
      </w:r>
      <w:r w:rsidR="005E46C6">
        <w:rPr>
          <w:rFonts w:eastAsia="Times New Roman"/>
          <w:snapToGrid w:val="0"/>
          <w:w w:val="0"/>
        </w:rPr>
        <w:fldChar w:fldCharType="end"/>
      </w:r>
      <w:r w:rsidR="00587F40" w:rsidRPr="006C7316">
        <w:rPr>
          <w:rFonts w:eastAsia="Times New Roman"/>
          <w:snapToGrid w:val="0"/>
          <w:w w:val="0"/>
        </w:rPr>
        <w:t xml:space="preserve">  </w:t>
      </w:r>
    </w:p>
    <w:p w14:paraId="1E1894D9" w14:textId="19AC6D4E" w:rsidR="00587F40" w:rsidRDefault="005F388F" w:rsidP="001879BA">
      <w:pPr>
        <w:pStyle w:val="BodyText"/>
      </w:pPr>
      <w:r>
        <w:t>T</w:t>
      </w:r>
      <w:r w:rsidR="00033678" w:rsidRPr="008775E2">
        <w:t xml:space="preserve">he </w:t>
      </w:r>
      <w:r w:rsidR="00033678" w:rsidRPr="006C7316">
        <w:t xml:space="preserve">Contact </w:t>
      </w:r>
      <w:r w:rsidR="00033678" w:rsidRPr="008775E2">
        <w:t>screen is displayed</w:t>
      </w:r>
      <w:r>
        <w:t xml:space="preserve"> w</w:t>
      </w:r>
      <w:r w:rsidRPr="008775E2">
        <w:t xml:space="preserve">hen </w:t>
      </w:r>
      <w:r>
        <w:t xml:space="preserve">a </w:t>
      </w:r>
      <w:r w:rsidRPr="008775E2">
        <w:t xml:space="preserve">user selects the </w:t>
      </w:r>
      <w:r>
        <w:t>Contacts</w:t>
      </w:r>
      <w:r w:rsidRPr="008775E2">
        <w:t xml:space="preserve"> </w:t>
      </w:r>
      <w:r>
        <w:t xml:space="preserve">tab from the menu </w:t>
      </w:r>
      <w:r w:rsidRPr="00B32886">
        <w:t>on the left</w:t>
      </w:r>
      <w:r>
        <w:t xml:space="preserve"> side of the screen</w:t>
      </w:r>
      <w:r w:rsidR="00033678" w:rsidRPr="008775E2">
        <w:t>.</w:t>
      </w:r>
      <w:r w:rsidR="00587F40" w:rsidRPr="006C7316">
        <w:t xml:space="preserve"> This s</w:t>
      </w:r>
      <w:r w:rsidR="00153D14">
        <w:t>creen displays the borrower</w:t>
      </w:r>
      <w:r w:rsidR="001C7B7E">
        <w:t>,</w:t>
      </w:r>
      <w:r w:rsidR="00B20A3D">
        <w:t xml:space="preserve"> </w:t>
      </w:r>
      <w:r w:rsidR="00587F40" w:rsidRPr="006C7316">
        <w:t xml:space="preserve">co-borrower </w:t>
      </w:r>
      <w:r w:rsidR="001C7B7E">
        <w:t xml:space="preserve">and </w:t>
      </w:r>
      <w:r w:rsidR="00A4308D">
        <w:t>non-borrowing</w:t>
      </w:r>
      <w:r w:rsidR="001C7B7E">
        <w:t xml:space="preserve"> spouse </w:t>
      </w:r>
      <w:r w:rsidR="00587F40" w:rsidRPr="006C7316">
        <w:t xml:space="preserve">information received from CHUMS at the time of loan setup. In addition, the screen </w:t>
      </w:r>
      <w:r w:rsidR="005C1515">
        <w:t>enables</w:t>
      </w:r>
      <w:r w:rsidR="00587F40">
        <w:t xml:space="preserve"> </w:t>
      </w:r>
      <w:r w:rsidR="00587F40" w:rsidRPr="006C7316">
        <w:t xml:space="preserve">authorized users to add new contacts other than </w:t>
      </w:r>
      <w:r w:rsidR="00587F40">
        <w:t>b</w:t>
      </w:r>
      <w:r w:rsidR="00587F40" w:rsidRPr="006C7316">
        <w:t xml:space="preserve">orrower and </w:t>
      </w:r>
      <w:r w:rsidR="00587F40">
        <w:t>c</w:t>
      </w:r>
      <w:r w:rsidR="00587F40" w:rsidRPr="006C7316">
        <w:t>o-</w:t>
      </w:r>
      <w:r w:rsidR="00587F40">
        <w:t>b</w:t>
      </w:r>
      <w:r w:rsidR="00587F40" w:rsidRPr="006C7316">
        <w:t xml:space="preserve">orrower, edit </w:t>
      </w:r>
      <w:r w:rsidR="00033678">
        <w:t xml:space="preserve">existing </w:t>
      </w:r>
      <w:r w:rsidR="00587F40" w:rsidRPr="006C7316">
        <w:t>contact information</w:t>
      </w:r>
      <w:r w:rsidR="00587F40">
        <w:t>,</w:t>
      </w:r>
      <w:r w:rsidR="00587F40" w:rsidRPr="006C7316">
        <w:t xml:space="preserve"> and delete a contact.</w:t>
      </w:r>
      <w:r w:rsidR="00592BD2">
        <w:t xml:space="preserve"> The screen also enables user to deactivate a </w:t>
      </w:r>
      <w:r w:rsidR="00A4308D">
        <w:t>non-borrowing</w:t>
      </w:r>
      <w:r w:rsidR="00592BD2">
        <w:t xml:space="preserve"> spouse, if available</w:t>
      </w:r>
      <w:r w:rsidR="00601F6E">
        <w:t>, and add property contact assessment information related to Home Ownership Associations (HOA) and Condominiums.</w:t>
      </w:r>
    </w:p>
    <w:p w14:paraId="18006DF3" w14:textId="3320D3B0" w:rsidR="00467531" w:rsidRPr="00075735" w:rsidRDefault="00467531" w:rsidP="001879BA">
      <w:pPr>
        <w:pStyle w:val="BodyText"/>
      </w:pPr>
      <w:r w:rsidRPr="00075735">
        <w:t xml:space="preserve">The </w:t>
      </w:r>
      <w:r>
        <w:t>Contacts</w:t>
      </w:r>
      <w:r w:rsidRPr="00075735">
        <w:t xml:space="preserve"> screen displays the following </w:t>
      </w:r>
      <w:r>
        <w:t>sections</w:t>
      </w:r>
      <w:r w:rsidRPr="00075735">
        <w:t>:</w:t>
      </w:r>
    </w:p>
    <w:p w14:paraId="257E70A2" w14:textId="4B89880C" w:rsidR="00467531" w:rsidRDefault="00467531" w:rsidP="00F874DE">
      <w:pPr>
        <w:pStyle w:val="UnorderedList"/>
        <w:jc w:val="both"/>
      </w:pPr>
      <w:r>
        <w:t>New button</w:t>
      </w:r>
      <w:r w:rsidR="00601F6E">
        <w:t xml:space="preserve"> – Contact Information</w:t>
      </w:r>
    </w:p>
    <w:p w14:paraId="1EF9E334" w14:textId="77777777" w:rsidR="00601F6E" w:rsidRDefault="00467531" w:rsidP="00F874DE">
      <w:pPr>
        <w:pStyle w:val="UnorderedList"/>
        <w:jc w:val="both"/>
      </w:pPr>
      <w:r>
        <w:t>Contacts</w:t>
      </w:r>
    </w:p>
    <w:p w14:paraId="2BD0BD5E" w14:textId="77777777" w:rsidR="00601F6E" w:rsidRDefault="00601F6E" w:rsidP="00601F6E">
      <w:pPr>
        <w:pStyle w:val="UnorderedList"/>
        <w:jc w:val="both"/>
      </w:pPr>
      <w:r>
        <w:t>New button – Assessment Information</w:t>
      </w:r>
    </w:p>
    <w:p w14:paraId="125B67FB" w14:textId="3BCFB072" w:rsidR="00467531" w:rsidRPr="006C7316" w:rsidRDefault="00601F6E" w:rsidP="00601F6E">
      <w:pPr>
        <w:pStyle w:val="UnorderedList"/>
        <w:jc w:val="both"/>
      </w:pPr>
      <w:r>
        <w:t>Assessment Contacts</w:t>
      </w:r>
      <w:r w:rsidR="00467531">
        <w:t xml:space="preserve"> </w:t>
      </w:r>
    </w:p>
    <w:p w14:paraId="3012FC02" w14:textId="5FD73293" w:rsidR="00587F40" w:rsidRPr="006C7316" w:rsidRDefault="00587F40" w:rsidP="00037109">
      <w:pPr>
        <w:pStyle w:val="Heading3"/>
        <w:ind w:left="1080" w:hanging="1080"/>
        <w:jc w:val="both"/>
      </w:pPr>
      <w:bookmarkStart w:id="1136" w:name="_Toc314660688"/>
      <w:bookmarkStart w:id="1137" w:name="_Toc315633813"/>
      <w:bookmarkStart w:id="1138" w:name="_Toc11334635"/>
      <w:bookmarkStart w:id="1139" w:name="_Toc74051852"/>
      <w:bookmarkStart w:id="1140" w:name="_Toc90643237"/>
      <w:bookmarkStart w:id="1141" w:name="_Toc230163119"/>
      <w:r>
        <w:t xml:space="preserve">Viewing </w:t>
      </w:r>
      <w:r w:rsidR="004564BD">
        <w:t xml:space="preserve">a </w:t>
      </w:r>
      <w:r w:rsidR="003935C9">
        <w:t>C</w:t>
      </w:r>
      <w:r>
        <w:t>ontact</w:t>
      </w:r>
      <w:bookmarkEnd w:id="1136"/>
      <w:bookmarkEnd w:id="1137"/>
      <w:bookmarkEnd w:id="1138"/>
      <w:bookmarkEnd w:id="1139"/>
      <w:bookmarkEnd w:id="1140"/>
      <w:bookmarkEnd w:id="1141"/>
    </w:p>
    <w:p w14:paraId="20302F27" w14:textId="77777777" w:rsidR="00033678" w:rsidRDefault="00587F40" w:rsidP="001879BA">
      <w:pPr>
        <w:pStyle w:val="BodyText"/>
      </w:pPr>
      <w:r w:rsidRPr="006C7316">
        <w:t>To view a contact</w:t>
      </w:r>
      <w:r w:rsidR="00033678">
        <w:t>:</w:t>
      </w:r>
    </w:p>
    <w:p w14:paraId="1DCF11CD" w14:textId="235071CA" w:rsidR="00033678" w:rsidRDefault="00033678" w:rsidP="006C3C3F">
      <w:pPr>
        <w:pStyle w:val="OrderedList"/>
        <w:numPr>
          <w:ilvl w:val="0"/>
          <w:numId w:val="154"/>
        </w:numPr>
        <w:jc w:val="both"/>
      </w:pPr>
      <w:r w:rsidRPr="006C7316">
        <w:t xml:space="preserve">Click </w:t>
      </w:r>
      <w:r>
        <w:t xml:space="preserve">a </w:t>
      </w:r>
      <w:r w:rsidR="0082076C" w:rsidRPr="00F14646">
        <w:rPr>
          <w:b/>
        </w:rPr>
        <w:t>Contact T</w:t>
      </w:r>
      <w:r w:rsidRPr="00F14646">
        <w:rPr>
          <w:b/>
        </w:rPr>
        <w:t>ype</w:t>
      </w:r>
      <w:r>
        <w:t xml:space="preserve"> displayed under the</w:t>
      </w:r>
      <w:r w:rsidRPr="006C7316">
        <w:t xml:space="preserve"> </w:t>
      </w:r>
      <w:r w:rsidRPr="00F14646">
        <w:rPr>
          <w:b/>
        </w:rPr>
        <w:t xml:space="preserve">Contact Information </w:t>
      </w:r>
      <w:r w:rsidRPr="006C7316">
        <w:t xml:space="preserve">section. </w:t>
      </w:r>
    </w:p>
    <w:p w14:paraId="4A45ECEE" w14:textId="11E1F5C0" w:rsidR="00033678" w:rsidRDefault="00033678" w:rsidP="006C3C3F">
      <w:pPr>
        <w:pStyle w:val="OrderedList"/>
        <w:numPr>
          <w:ilvl w:val="0"/>
          <w:numId w:val="154"/>
        </w:numPr>
        <w:jc w:val="both"/>
      </w:pPr>
      <w:r w:rsidRPr="006C7316">
        <w:t xml:space="preserve">The </w:t>
      </w:r>
      <w:r w:rsidR="004564BD" w:rsidRPr="0082076C">
        <w:t>M</w:t>
      </w:r>
      <w:r w:rsidRPr="0082076C">
        <w:t xml:space="preserve">ailing </w:t>
      </w:r>
      <w:r w:rsidR="004564BD" w:rsidRPr="0082076C">
        <w:t>I</w:t>
      </w:r>
      <w:r w:rsidRPr="0082076C">
        <w:t>nformation</w:t>
      </w:r>
      <w:r w:rsidR="004564BD" w:rsidRPr="0082076C">
        <w:t>, O</w:t>
      </w:r>
      <w:r w:rsidRPr="0082076C">
        <w:t xml:space="preserve">ther </w:t>
      </w:r>
      <w:r w:rsidR="004564BD" w:rsidRPr="0082076C">
        <w:t>I</w:t>
      </w:r>
      <w:r w:rsidRPr="0082076C">
        <w:t xml:space="preserve">nformation </w:t>
      </w:r>
      <w:r w:rsidR="004564BD" w:rsidRPr="0082076C">
        <w:t>and Audit Information</w:t>
      </w:r>
      <w:r w:rsidR="004564BD">
        <w:t xml:space="preserve"> </w:t>
      </w:r>
      <w:r w:rsidRPr="006C7316">
        <w:t>of the selected contact</w:t>
      </w:r>
      <w:r w:rsidR="0082076C">
        <w:t xml:space="preserve"> are displayed below the contact</w:t>
      </w:r>
      <w:r>
        <w:t>.</w:t>
      </w:r>
    </w:p>
    <w:p w14:paraId="366839B2" w14:textId="20D5D766" w:rsidR="00401B1E" w:rsidRDefault="003D592E" w:rsidP="00CE33A3">
      <w:pPr>
        <w:pStyle w:val="FigureCaption0"/>
        <w:keepNext/>
      </w:pPr>
      <w:bookmarkStart w:id="1142" w:name="_Toc314310217"/>
      <w:bookmarkStart w:id="1143" w:name="_Toc314660690"/>
      <w:bookmarkStart w:id="1144" w:name="_Toc315633814"/>
      <w:r w:rsidRPr="003D592E">
        <w:rPr>
          <w:noProof/>
        </w:rPr>
        <w:t xml:space="preserve"> </w:t>
      </w:r>
      <w:r w:rsidR="00E43AA2" w:rsidRPr="00E43AA2">
        <w:rPr>
          <w:noProof/>
        </w:rPr>
        <w:t xml:space="preserve"> </w:t>
      </w:r>
      <w:r w:rsidR="00372813" w:rsidRPr="00372813">
        <w:rPr>
          <w:noProof/>
        </w:rPr>
        <w:t xml:space="preserve"> </w:t>
      </w:r>
      <w:r w:rsidR="00A4308D" w:rsidRPr="00A4308D">
        <w:rPr>
          <w:noProof/>
        </w:rPr>
        <w:t xml:space="preserve"> </w:t>
      </w:r>
      <w:r w:rsidR="00401B1E">
        <w:rPr>
          <w:noProof/>
        </w:rPr>
        <w:drawing>
          <wp:inline distT="0" distB="0" distL="0" distR="0" wp14:anchorId="739FA5EB" wp14:editId="429A20BD">
            <wp:extent cx="5833254" cy="1613597"/>
            <wp:effectExtent l="19050" t="19050" r="15240" b="24765"/>
            <wp:docPr id="7098460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9846025" name="Picture 1"/>
                    <pic:cNvPicPr>
                      <a:picLocks noChangeAspect="1"/>
                    </pic:cNvPicPr>
                  </pic:nvPicPr>
                  <pic:blipFill>
                    <a:blip r:embed="rId115"/>
                    <a:stretch>
                      <a:fillRect/>
                    </a:stretch>
                  </pic:blipFill>
                  <pic:spPr>
                    <a:xfrm>
                      <a:off x="0" y="0"/>
                      <a:ext cx="5850104" cy="1618258"/>
                    </a:xfrm>
                    <a:prstGeom prst="rect">
                      <a:avLst/>
                    </a:prstGeom>
                    <a:ln>
                      <a:solidFill>
                        <a:srgbClr val="0070C0"/>
                      </a:solidFill>
                    </a:ln>
                  </pic:spPr>
                </pic:pic>
              </a:graphicData>
            </a:graphic>
          </wp:inline>
        </w:drawing>
      </w:r>
    </w:p>
    <w:p w14:paraId="22D9EAD0" w14:textId="1AEF20BD" w:rsidR="00CE33A3" w:rsidRDefault="00CE33A3" w:rsidP="00CE33A3">
      <w:pPr>
        <w:pStyle w:val="FigureCaption0"/>
      </w:pPr>
      <w:bookmarkStart w:id="1145" w:name="_Toc74052508"/>
      <w:bookmarkStart w:id="1146" w:name="_Toc90643894"/>
      <w:bookmarkStart w:id="1147" w:name="_Toc230163887"/>
      <w:bookmarkStart w:id="1148" w:name="_Hlk1011511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36</w:t>
      </w:r>
      <w:r w:rsidR="00764635">
        <w:rPr>
          <w:noProof/>
        </w:rPr>
        <w:fldChar w:fldCharType="end"/>
      </w:r>
      <w:r>
        <w:t>: View Contact Information Screen</w:t>
      </w:r>
      <w:bookmarkEnd w:id="1145"/>
      <w:bookmarkEnd w:id="1146"/>
      <w:bookmarkEnd w:id="1147"/>
    </w:p>
    <w:bookmarkEnd w:id="1148"/>
    <w:p w14:paraId="156622B1" w14:textId="7C3C2E6F" w:rsidR="007B4CD3" w:rsidRPr="004477F7" w:rsidRDefault="007B4CD3" w:rsidP="004477F7">
      <w:pPr>
        <w:pStyle w:val="FigureCaption0"/>
        <w:rPr>
          <w:noProof/>
        </w:rPr>
      </w:pPr>
      <w:r>
        <w:br w:type="page"/>
      </w:r>
    </w:p>
    <w:p w14:paraId="1953FB37" w14:textId="36E8A09B" w:rsidR="00587F40" w:rsidRDefault="00587F40" w:rsidP="00037109">
      <w:pPr>
        <w:pStyle w:val="Heading3"/>
        <w:ind w:left="1080" w:hanging="1080"/>
        <w:jc w:val="both"/>
      </w:pPr>
      <w:bookmarkStart w:id="1149" w:name="_Toc11334636"/>
      <w:bookmarkStart w:id="1150" w:name="_Toc74051853"/>
      <w:bookmarkStart w:id="1151" w:name="_Toc90643238"/>
      <w:bookmarkStart w:id="1152" w:name="_Toc230163120"/>
      <w:r w:rsidRPr="006C7316">
        <w:t>Add</w:t>
      </w:r>
      <w:r>
        <w:t>ing</w:t>
      </w:r>
      <w:r w:rsidRPr="006C7316">
        <w:t xml:space="preserve"> </w:t>
      </w:r>
      <w:r w:rsidR="003935C9">
        <w:t>a C</w:t>
      </w:r>
      <w:r w:rsidRPr="006C7316">
        <w:t>ontact</w:t>
      </w:r>
      <w:bookmarkEnd w:id="1142"/>
      <w:bookmarkEnd w:id="1143"/>
      <w:bookmarkEnd w:id="1144"/>
      <w:bookmarkEnd w:id="1149"/>
      <w:bookmarkEnd w:id="1150"/>
      <w:bookmarkEnd w:id="1151"/>
      <w:bookmarkEnd w:id="1152"/>
    </w:p>
    <w:p w14:paraId="23A55EF8" w14:textId="7321F0F4" w:rsidR="004564BD" w:rsidRPr="004564BD" w:rsidRDefault="004564BD" w:rsidP="001879BA">
      <w:pPr>
        <w:pStyle w:val="BodyText"/>
        <w:rPr>
          <w:lang w:bidi="ar-SA"/>
        </w:rPr>
      </w:pPr>
      <w:r w:rsidRPr="006C7316">
        <w:t xml:space="preserve">To </w:t>
      </w:r>
      <w:r>
        <w:t>add</w:t>
      </w:r>
      <w:r w:rsidRPr="006C7316">
        <w:t xml:space="preserve"> a contact</w:t>
      </w:r>
      <w:r>
        <w:t>:</w:t>
      </w:r>
    </w:p>
    <w:p w14:paraId="2094598B" w14:textId="633C41DD" w:rsidR="004564BD" w:rsidRPr="00485B44" w:rsidRDefault="004564BD" w:rsidP="006C3C3F">
      <w:pPr>
        <w:pStyle w:val="OrderedList"/>
        <w:numPr>
          <w:ilvl w:val="0"/>
          <w:numId w:val="155"/>
        </w:numPr>
        <w:jc w:val="both"/>
      </w:pPr>
      <w:r w:rsidRPr="00485B44">
        <w:t xml:space="preserve">Click </w:t>
      </w:r>
      <w:r w:rsidRPr="001F38E8">
        <w:rPr>
          <w:b/>
        </w:rPr>
        <w:t>New</w:t>
      </w:r>
      <w:r w:rsidRPr="0082076C">
        <w:t xml:space="preserve"> </w:t>
      </w:r>
      <w:r w:rsidRPr="00485B44">
        <w:t xml:space="preserve">in the </w:t>
      </w:r>
      <w:r w:rsidRPr="001F38E8">
        <w:rPr>
          <w:b/>
        </w:rPr>
        <w:t>Contact Information</w:t>
      </w:r>
      <w:r w:rsidRPr="00485B44">
        <w:t xml:space="preserve"> section.</w:t>
      </w:r>
    </w:p>
    <w:p w14:paraId="0BC1033A" w14:textId="4C5812C8" w:rsidR="004564BD" w:rsidRPr="001648E0" w:rsidRDefault="004564BD" w:rsidP="006C3C3F">
      <w:pPr>
        <w:pStyle w:val="OrderedList"/>
        <w:numPr>
          <w:ilvl w:val="0"/>
          <w:numId w:val="155"/>
        </w:numPr>
        <w:jc w:val="both"/>
      </w:pPr>
      <w:r>
        <w:t xml:space="preserve">On the </w:t>
      </w:r>
      <w:r w:rsidRPr="001648E0">
        <w:rPr>
          <w:b/>
        </w:rPr>
        <w:t>Contact Info</w:t>
      </w:r>
      <w:r w:rsidRPr="006C7316">
        <w:t xml:space="preserve"> </w:t>
      </w:r>
      <w:r>
        <w:t xml:space="preserve">window, populate the fields as needed (fields marked with red asterisk must be populated). </w:t>
      </w:r>
      <w:r w:rsidR="00C61053" w:rsidRPr="002B73E4">
        <w:t xml:space="preserve">Selecting the button </w:t>
      </w:r>
      <w:r w:rsidR="0082076C" w:rsidRPr="001648E0">
        <w:rPr>
          <w:b/>
        </w:rPr>
        <w:t>S</w:t>
      </w:r>
      <w:r w:rsidR="00C61053" w:rsidRPr="001648E0">
        <w:rPr>
          <w:b/>
        </w:rPr>
        <w:t xml:space="preserve">ame </w:t>
      </w:r>
      <w:r w:rsidR="0082076C" w:rsidRPr="001648E0">
        <w:rPr>
          <w:b/>
        </w:rPr>
        <w:t>a</w:t>
      </w:r>
      <w:r w:rsidR="00C61053" w:rsidRPr="001648E0">
        <w:rPr>
          <w:b/>
        </w:rPr>
        <w:t xml:space="preserve">s </w:t>
      </w:r>
      <w:r w:rsidR="0082076C" w:rsidRPr="001648E0">
        <w:rPr>
          <w:b/>
        </w:rPr>
        <w:t>Contact A</w:t>
      </w:r>
      <w:r w:rsidR="00C61053" w:rsidRPr="001648E0">
        <w:rPr>
          <w:b/>
        </w:rPr>
        <w:t>ddress</w:t>
      </w:r>
      <w:r w:rsidR="00C61053" w:rsidRPr="002B73E4">
        <w:t xml:space="preserve"> will auto</w:t>
      </w:r>
      <w:r w:rsidR="00C61053">
        <w:t>-</w:t>
      </w:r>
      <w:r w:rsidR="0082076C">
        <w:t>fill</w:t>
      </w:r>
      <w:r w:rsidR="00C61053" w:rsidRPr="002B73E4">
        <w:t xml:space="preserve"> the </w:t>
      </w:r>
      <w:r w:rsidR="00C36D3F">
        <w:t>C</w:t>
      </w:r>
      <w:r w:rsidR="00C61053" w:rsidRPr="002B73E4">
        <w:t xml:space="preserve">ontact </w:t>
      </w:r>
      <w:r w:rsidR="00C36D3F">
        <w:t>N</w:t>
      </w:r>
      <w:r w:rsidR="00C61053" w:rsidRPr="002B73E4">
        <w:t xml:space="preserve">ame and address </w:t>
      </w:r>
      <w:r w:rsidR="00C61053">
        <w:t xml:space="preserve">from the </w:t>
      </w:r>
      <w:r w:rsidR="00C61053" w:rsidRPr="001648E0">
        <w:rPr>
          <w:b/>
        </w:rPr>
        <w:t>Contact Name &amp; Address</w:t>
      </w:r>
      <w:r w:rsidR="00C61053">
        <w:t xml:space="preserve"> section to the </w:t>
      </w:r>
      <w:r w:rsidR="00C61053" w:rsidRPr="001648E0">
        <w:rPr>
          <w:b/>
        </w:rPr>
        <w:t>Contact Mailing Info</w:t>
      </w:r>
      <w:r w:rsidR="00C61053" w:rsidRPr="002B73E4">
        <w:t xml:space="preserve"> section.</w:t>
      </w:r>
    </w:p>
    <w:p w14:paraId="034D0B71" w14:textId="64DC38B6" w:rsidR="0082076C" w:rsidRPr="004564BD" w:rsidRDefault="0082076C" w:rsidP="006C3C3F">
      <w:pPr>
        <w:pStyle w:val="OrderedList"/>
        <w:numPr>
          <w:ilvl w:val="0"/>
          <w:numId w:val="155"/>
        </w:numPr>
        <w:jc w:val="both"/>
      </w:pPr>
      <w:r w:rsidRPr="00485B44">
        <w:t xml:space="preserve">Click </w:t>
      </w:r>
      <w:r w:rsidRPr="001648E0">
        <w:rPr>
          <w:b/>
        </w:rPr>
        <w:t xml:space="preserve">Submit </w:t>
      </w:r>
      <w:r>
        <w:t xml:space="preserve">to save the changes. The new contact is displayed under </w:t>
      </w:r>
      <w:r w:rsidRPr="001648E0">
        <w:t>the</w:t>
      </w:r>
      <w:r w:rsidRPr="001648E0">
        <w:rPr>
          <w:b/>
        </w:rPr>
        <w:t xml:space="preserve"> Contact Information</w:t>
      </w:r>
      <w:r>
        <w:t xml:space="preserve"> section</w:t>
      </w:r>
      <w:r w:rsidRPr="004564BD">
        <w:t xml:space="preserve">. To exit the window without saving the changes </w:t>
      </w:r>
      <w:r>
        <w:t>click</w:t>
      </w:r>
      <w:r w:rsidRPr="004564BD">
        <w:t xml:space="preserve"> </w:t>
      </w:r>
      <w:r w:rsidRPr="001648E0">
        <w:rPr>
          <w:b/>
        </w:rPr>
        <w:t>Cancel</w:t>
      </w:r>
      <w:r w:rsidRPr="001648E0">
        <w:t>.</w:t>
      </w:r>
    </w:p>
    <w:p w14:paraId="75AF9C9F" w14:textId="5807B0C1" w:rsidR="004564BD" w:rsidRDefault="00A4308D" w:rsidP="00260B2B">
      <w:pPr>
        <w:pStyle w:val="BodyText"/>
        <w:jc w:val="center"/>
      </w:pPr>
      <w:r w:rsidRPr="00A4308D">
        <w:rPr>
          <w:noProof/>
        </w:rPr>
        <w:t xml:space="preserve"> </w:t>
      </w:r>
      <w:r>
        <w:rPr>
          <w:noProof/>
        </w:rPr>
        <w:drawing>
          <wp:inline distT="0" distB="0" distL="0" distR="0" wp14:anchorId="76EE0444" wp14:editId="2352D060">
            <wp:extent cx="2638202" cy="2355215"/>
            <wp:effectExtent l="0" t="0" r="0" b="6985"/>
            <wp:docPr id="1842" name="Picture 1842"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 name="Picture 1842" descr="Graphical user interface, application, Word&#10;&#10;Description automatically generated"/>
                    <pic:cNvPicPr/>
                  </pic:nvPicPr>
                  <pic:blipFill>
                    <a:blip r:embed="rId116"/>
                    <a:stretch>
                      <a:fillRect/>
                    </a:stretch>
                  </pic:blipFill>
                  <pic:spPr>
                    <a:xfrm>
                      <a:off x="0" y="0"/>
                      <a:ext cx="2648543" cy="2364446"/>
                    </a:xfrm>
                    <a:prstGeom prst="rect">
                      <a:avLst/>
                    </a:prstGeom>
                  </pic:spPr>
                </pic:pic>
              </a:graphicData>
            </a:graphic>
          </wp:inline>
        </w:drawing>
      </w:r>
    </w:p>
    <w:p w14:paraId="6D18831C" w14:textId="5D65802F" w:rsidR="004564BD" w:rsidRDefault="004564BD" w:rsidP="001879BA">
      <w:pPr>
        <w:pStyle w:val="FigureCaption0"/>
      </w:pPr>
      <w:bookmarkStart w:id="1153" w:name="_Toc74052509"/>
      <w:bookmarkStart w:id="1154" w:name="_Toc90643895"/>
      <w:bookmarkStart w:id="1155" w:name="_Toc23016388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37</w:t>
      </w:r>
      <w:r w:rsidR="00764635">
        <w:rPr>
          <w:noProof/>
        </w:rPr>
        <w:fldChar w:fldCharType="end"/>
      </w:r>
      <w:r>
        <w:t xml:space="preserve">: </w:t>
      </w:r>
      <w:r w:rsidR="0082076C">
        <w:t xml:space="preserve">Add Contact Information </w:t>
      </w:r>
      <w:r w:rsidR="00C35F2F">
        <w:t>W</w:t>
      </w:r>
      <w:r w:rsidR="0082076C">
        <w:t>indow</w:t>
      </w:r>
      <w:bookmarkEnd w:id="1153"/>
      <w:bookmarkEnd w:id="1154"/>
      <w:bookmarkEnd w:id="1155"/>
    </w:p>
    <w:p w14:paraId="5C159B01" w14:textId="0EB1A0A8" w:rsidR="004564BD" w:rsidRDefault="004564BD" w:rsidP="00037109">
      <w:pPr>
        <w:pStyle w:val="Heading3"/>
        <w:ind w:left="1080" w:hanging="1080"/>
        <w:jc w:val="both"/>
      </w:pPr>
      <w:bookmarkStart w:id="1156" w:name="_Toc314310216"/>
      <w:bookmarkStart w:id="1157" w:name="_Toc314660689"/>
      <w:bookmarkStart w:id="1158" w:name="_Toc315633815"/>
      <w:bookmarkStart w:id="1159" w:name="_Toc11334637"/>
      <w:bookmarkStart w:id="1160" w:name="_Toc74051854"/>
      <w:bookmarkStart w:id="1161" w:name="_Toc90643239"/>
      <w:bookmarkStart w:id="1162" w:name="_Toc230163121"/>
      <w:r w:rsidRPr="006C7316">
        <w:t>Edit</w:t>
      </w:r>
      <w:r>
        <w:t>ing</w:t>
      </w:r>
      <w:r w:rsidRPr="006C7316">
        <w:t xml:space="preserve"> </w:t>
      </w:r>
      <w:r>
        <w:t xml:space="preserve">a </w:t>
      </w:r>
      <w:r w:rsidR="003935C9">
        <w:t>C</w:t>
      </w:r>
      <w:r w:rsidRPr="006C7316">
        <w:t>ontact</w:t>
      </w:r>
      <w:bookmarkEnd w:id="1156"/>
      <w:bookmarkEnd w:id="1157"/>
      <w:bookmarkEnd w:id="1158"/>
      <w:bookmarkEnd w:id="1159"/>
      <w:bookmarkEnd w:id="1160"/>
      <w:bookmarkEnd w:id="1161"/>
      <w:bookmarkEnd w:id="1162"/>
    </w:p>
    <w:p w14:paraId="6F1ADDFD" w14:textId="5A40BAFC" w:rsidR="00C61053" w:rsidRPr="00C61053" w:rsidRDefault="00C61053" w:rsidP="001879BA">
      <w:pPr>
        <w:pStyle w:val="BodyText"/>
        <w:rPr>
          <w:lang w:bidi="ar-SA"/>
        </w:rPr>
      </w:pPr>
      <w:r w:rsidRPr="006C7316">
        <w:t xml:space="preserve">To </w:t>
      </w:r>
      <w:r>
        <w:t>edit</w:t>
      </w:r>
      <w:r w:rsidRPr="006C7316">
        <w:t xml:space="preserve"> a contact</w:t>
      </w:r>
      <w:r>
        <w:t>:</w:t>
      </w:r>
    </w:p>
    <w:p w14:paraId="793E0981" w14:textId="576AC4A3" w:rsidR="00C61053" w:rsidRPr="00485B44" w:rsidRDefault="00C61053" w:rsidP="006C3C3F">
      <w:pPr>
        <w:pStyle w:val="OrderedList"/>
        <w:numPr>
          <w:ilvl w:val="0"/>
          <w:numId w:val="156"/>
        </w:numPr>
        <w:jc w:val="both"/>
      </w:pPr>
      <w:r w:rsidRPr="00485B44">
        <w:t xml:space="preserve">Click </w:t>
      </w:r>
      <w:r w:rsidR="00B438CA">
        <w:t xml:space="preserve">the </w:t>
      </w:r>
      <w:r w:rsidRPr="00F14646">
        <w:rPr>
          <w:b/>
        </w:rPr>
        <w:t>document icon</w:t>
      </w:r>
      <w:r>
        <w:t xml:space="preserve"> </w:t>
      </w:r>
      <w:r w:rsidRPr="006C7316">
        <w:t>beside the contact type</w:t>
      </w:r>
      <w:r w:rsidRPr="00485B44">
        <w:t xml:space="preserve"> in the </w:t>
      </w:r>
      <w:r w:rsidRPr="00F14646">
        <w:rPr>
          <w:b/>
        </w:rPr>
        <w:t>Contact Information</w:t>
      </w:r>
      <w:r w:rsidRPr="00485B44">
        <w:t xml:space="preserve"> section.</w:t>
      </w:r>
    </w:p>
    <w:p w14:paraId="5BFF8396" w14:textId="023D3F4D" w:rsidR="00C61053" w:rsidRDefault="00C61053" w:rsidP="006C3C3F">
      <w:pPr>
        <w:pStyle w:val="OrderedList"/>
        <w:numPr>
          <w:ilvl w:val="0"/>
          <w:numId w:val="156"/>
        </w:numPr>
        <w:jc w:val="both"/>
      </w:pPr>
      <w:r>
        <w:t xml:space="preserve">On the </w:t>
      </w:r>
      <w:r w:rsidRPr="003B564C">
        <w:t>Contact Info</w:t>
      </w:r>
      <w:r w:rsidRPr="006C7316">
        <w:t xml:space="preserve"> </w:t>
      </w:r>
      <w:r>
        <w:t>window, edit the fields as needed (fields marked with red asterisk must be populated).</w:t>
      </w:r>
    </w:p>
    <w:p w14:paraId="5E77EFBF" w14:textId="673F2C4E" w:rsidR="004564BD" w:rsidRPr="006C7316" w:rsidRDefault="008E7D15" w:rsidP="006C3C3F">
      <w:pPr>
        <w:pStyle w:val="OrderedList"/>
        <w:numPr>
          <w:ilvl w:val="0"/>
          <w:numId w:val="156"/>
        </w:numPr>
        <w:jc w:val="both"/>
      </w:pPr>
      <w:r w:rsidRPr="00485B44">
        <w:t xml:space="preserve">Click </w:t>
      </w:r>
      <w:r w:rsidRPr="008E7D15">
        <w:rPr>
          <w:b/>
        </w:rPr>
        <w:t xml:space="preserve">Submit </w:t>
      </w:r>
      <w:r w:rsidRPr="008E7D15">
        <w:t>to save the changes</w:t>
      </w:r>
      <w:r>
        <w:t>.</w:t>
      </w:r>
      <w:r w:rsidRPr="008E7D15">
        <w:t xml:space="preserve"> </w:t>
      </w:r>
      <w:r>
        <w:t xml:space="preserve"> The </w:t>
      </w:r>
      <w:r w:rsidRPr="008E7D15">
        <w:t xml:space="preserve">updated information </w:t>
      </w:r>
      <w:r>
        <w:t xml:space="preserve">is displayed </w:t>
      </w:r>
      <w:r w:rsidRPr="008E7D15">
        <w:t xml:space="preserve">under the </w:t>
      </w:r>
      <w:r w:rsidRPr="008E7D15">
        <w:rPr>
          <w:b/>
        </w:rPr>
        <w:t>Contact Information</w:t>
      </w:r>
      <w:r w:rsidRPr="008E7D15">
        <w:t xml:space="preserve"> section. To exit the window without saving the changes </w:t>
      </w:r>
      <w:r>
        <w:t>click</w:t>
      </w:r>
      <w:r w:rsidRPr="008E7D15">
        <w:t xml:space="preserve"> </w:t>
      </w:r>
      <w:r w:rsidRPr="008E7D15">
        <w:rPr>
          <w:b/>
        </w:rPr>
        <w:t>Cancel.</w:t>
      </w:r>
    </w:p>
    <w:p w14:paraId="2EB3BB80" w14:textId="3A14B235" w:rsidR="00C61053" w:rsidRDefault="00A4308D" w:rsidP="006F2941">
      <w:pPr>
        <w:pStyle w:val="BodyText"/>
        <w:jc w:val="center"/>
      </w:pPr>
      <w:r>
        <w:rPr>
          <w:noProof/>
        </w:rPr>
        <w:drawing>
          <wp:inline distT="0" distB="0" distL="0" distR="0" wp14:anchorId="66110698" wp14:editId="7654EA0B">
            <wp:extent cx="2371520" cy="2289175"/>
            <wp:effectExtent l="0" t="0" r="0" b="0"/>
            <wp:docPr id="2560" name="Picture 2560" descr="Graphical user interface,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0" name="Picture 2560" descr="Graphical user interface, application, email&#10;&#10;Description automatically generated"/>
                    <pic:cNvPicPr/>
                  </pic:nvPicPr>
                  <pic:blipFill>
                    <a:blip r:embed="rId117"/>
                    <a:stretch>
                      <a:fillRect/>
                    </a:stretch>
                  </pic:blipFill>
                  <pic:spPr>
                    <a:xfrm>
                      <a:off x="0" y="0"/>
                      <a:ext cx="2385403" cy="2302575"/>
                    </a:xfrm>
                    <a:prstGeom prst="rect">
                      <a:avLst/>
                    </a:prstGeom>
                  </pic:spPr>
                </pic:pic>
              </a:graphicData>
            </a:graphic>
          </wp:inline>
        </w:drawing>
      </w:r>
    </w:p>
    <w:p w14:paraId="402CE236" w14:textId="2F2C7662" w:rsidR="00C61053" w:rsidRDefault="00C61053" w:rsidP="001879BA">
      <w:pPr>
        <w:pStyle w:val="FigureCaption0"/>
      </w:pPr>
      <w:bookmarkStart w:id="1163" w:name="_Toc74052510"/>
      <w:bookmarkStart w:id="1164" w:name="_Toc90643896"/>
      <w:bookmarkStart w:id="1165" w:name="_Toc23016388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38</w:t>
      </w:r>
      <w:r w:rsidR="00764635">
        <w:rPr>
          <w:noProof/>
        </w:rPr>
        <w:fldChar w:fldCharType="end"/>
      </w:r>
      <w:r>
        <w:rPr>
          <w:noProof/>
        </w:rPr>
        <w:t xml:space="preserve">: </w:t>
      </w:r>
      <w:r w:rsidR="0082076C">
        <w:t xml:space="preserve">Edit Contact Information </w:t>
      </w:r>
      <w:r w:rsidR="00C35F2F">
        <w:t>W</w:t>
      </w:r>
      <w:r>
        <w:t>indow</w:t>
      </w:r>
      <w:bookmarkEnd w:id="1163"/>
      <w:bookmarkEnd w:id="1164"/>
      <w:bookmarkEnd w:id="1165"/>
    </w:p>
    <w:p w14:paraId="58CA16E8" w14:textId="3FAF044F" w:rsidR="006411E9" w:rsidRDefault="006411E9" w:rsidP="006411E9">
      <w:pPr>
        <w:pStyle w:val="Heading3"/>
        <w:ind w:left="1080" w:hanging="1080"/>
        <w:jc w:val="both"/>
      </w:pPr>
      <w:bookmarkStart w:id="1166" w:name="_Toc90643240"/>
      <w:bookmarkStart w:id="1167" w:name="_Toc230163122"/>
      <w:r>
        <w:t xml:space="preserve">Viewing and editing “Borrower in </w:t>
      </w:r>
      <w:r w:rsidR="00243AD5">
        <w:t>Health Care F</w:t>
      </w:r>
      <w:r>
        <w:t>acility” checkbox</w:t>
      </w:r>
      <w:bookmarkEnd w:id="1166"/>
      <w:bookmarkEnd w:id="1167"/>
      <w:r>
        <w:t xml:space="preserve"> </w:t>
      </w:r>
    </w:p>
    <w:p w14:paraId="5BDD9959" w14:textId="56A8598A" w:rsidR="006411E9" w:rsidRDefault="006411E9" w:rsidP="006411E9">
      <w:pPr>
        <w:pStyle w:val="BodyText"/>
      </w:pPr>
      <w:r>
        <w:t xml:space="preserve">The </w:t>
      </w:r>
      <w:r w:rsidR="00E4189E" w:rsidRPr="00EB135C">
        <w:rPr>
          <w:b/>
          <w:bCs w:val="0"/>
        </w:rPr>
        <w:t xml:space="preserve">Borrower in </w:t>
      </w:r>
      <w:r w:rsidR="004C415F">
        <w:rPr>
          <w:b/>
          <w:bCs w:val="0"/>
        </w:rPr>
        <w:t>Health Care</w:t>
      </w:r>
      <w:r w:rsidR="004C415F" w:rsidRPr="00EB135C">
        <w:rPr>
          <w:b/>
          <w:bCs w:val="0"/>
        </w:rPr>
        <w:t xml:space="preserve"> </w:t>
      </w:r>
      <w:r w:rsidR="004C415F">
        <w:rPr>
          <w:b/>
          <w:bCs w:val="0"/>
        </w:rPr>
        <w:t>f</w:t>
      </w:r>
      <w:r w:rsidR="00E4189E" w:rsidRPr="00EB135C">
        <w:rPr>
          <w:b/>
          <w:bCs w:val="0"/>
        </w:rPr>
        <w:t>acility</w:t>
      </w:r>
      <w:r>
        <w:t xml:space="preserve"> checkbox is placed under the </w:t>
      </w:r>
      <w:r w:rsidR="00E4189E">
        <w:t>Authorized Contact</w:t>
      </w:r>
      <w:r>
        <w:t xml:space="preserve"> checkbox in the Contact Info Screen</w:t>
      </w:r>
      <w:r w:rsidR="00E4189E">
        <w:t xml:space="preserve"> for Borrowers only</w:t>
      </w:r>
      <w:r>
        <w:t xml:space="preserve">. The checkbox when selected indicates that the </w:t>
      </w:r>
      <w:r w:rsidR="00E4189E">
        <w:t xml:space="preserve">Borrower is in </w:t>
      </w:r>
      <w:r w:rsidR="006E1010">
        <w:t xml:space="preserve">health care </w:t>
      </w:r>
      <w:r w:rsidR="00E4189E">
        <w:t>facility</w:t>
      </w:r>
      <w:r>
        <w:t xml:space="preserve">. </w:t>
      </w:r>
      <w:r w:rsidR="00E4189E" w:rsidRPr="00EB135C">
        <w:rPr>
          <w:rFonts w:eastAsia="Calibri" w:cs="Arial"/>
          <w:b/>
          <w:bCs w:val="0"/>
          <w:iCs/>
          <w:szCs w:val="20"/>
        </w:rPr>
        <w:t xml:space="preserve">Borrower in </w:t>
      </w:r>
      <w:r w:rsidR="004C415F">
        <w:rPr>
          <w:rFonts w:eastAsia="Calibri" w:cs="Arial"/>
          <w:b/>
          <w:bCs w:val="0"/>
          <w:iCs/>
          <w:szCs w:val="20"/>
        </w:rPr>
        <w:t>Health Care</w:t>
      </w:r>
      <w:r w:rsidR="004C415F" w:rsidRPr="00EB135C">
        <w:rPr>
          <w:rFonts w:eastAsia="Calibri" w:cs="Arial"/>
          <w:b/>
          <w:bCs w:val="0"/>
          <w:iCs/>
          <w:szCs w:val="20"/>
        </w:rPr>
        <w:t xml:space="preserve"> </w:t>
      </w:r>
      <w:r w:rsidR="004C415F">
        <w:rPr>
          <w:rFonts w:eastAsia="Calibri" w:cs="Arial"/>
          <w:b/>
          <w:bCs w:val="0"/>
          <w:iCs/>
          <w:szCs w:val="20"/>
        </w:rPr>
        <w:t>F</w:t>
      </w:r>
      <w:r w:rsidR="00E4189E" w:rsidRPr="00EB135C">
        <w:rPr>
          <w:rFonts w:eastAsia="Calibri" w:cs="Arial"/>
          <w:b/>
          <w:bCs w:val="0"/>
          <w:iCs/>
          <w:szCs w:val="20"/>
        </w:rPr>
        <w:t>acility</w:t>
      </w:r>
      <w:r w:rsidR="00E4189E" w:rsidRPr="005F7BFF">
        <w:rPr>
          <w:rFonts w:eastAsia="Calibri" w:cs="Arial"/>
          <w:bCs w:val="0"/>
          <w:iCs/>
          <w:szCs w:val="20"/>
        </w:rPr>
        <w:t xml:space="preserve"> checkbox will only be editable for loans with NBS regardless of status</w:t>
      </w:r>
      <w:r w:rsidR="002E1BE9">
        <w:rPr>
          <w:rFonts w:eastAsia="Calibri" w:cs="Arial"/>
          <w:bCs w:val="0"/>
          <w:iCs/>
          <w:szCs w:val="20"/>
        </w:rPr>
        <w:t>.  U</w:t>
      </w:r>
      <w:r w:rsidR="002E1BE9" w:rsidRPr="002E1BE9">
        <w:rPr>
          <w:rFonts w:eastAsia="Calibri" w:cs="Arial"/>
          <w:bCs w:val="0"/>
          <w:iCs/>
          <w:szCs w:val="20"/>
        </w:rPr>
        <w:t>pon checking this checkbox for the last living borrower, Deferred Status will be updated to “YES”</w:t>
      </w:r>
      <w:r w:rsidR="003B6ED4">
        <w:rPr>
          <w:rFonts w:eastAsia="Calibri" w:cs="Arial"/>
          <w:bCs w:val="0"/>
          <w:iCs/>
          <w:szCs w:val="20"/>
        </w:rPr>
        <w:t xml:space="preserve"> </w:t>
      </w:r>
      <w:r w:rsidR="00CB7B67">
        <w:rPr>
          <w:rFonts w:eastAsia="Calibri" w:cs="Arial"/>
          <w:bCs w:val="0"/>
          <w:iCs/>
          <w:szCs w:val="20"/>
        </w:rPr>
        <w:t>when a NBS contact is on the loan</w:t>
      </w:r>
      <w:r w:rsidR="002E1BE9">
        <w:rPr>
          <w:rFonts w:eastAsia="Calibri" w:cs="Arial"/>
          <w:bCs w:val="0"/>
          <w:iCs/>
          <w:szCs w:val="20"/>
        </w:rPr>
        <w:t>. System will</w:t>
      </w:r>
      <w:r w:rsidR="002E1BE9" w:rsidRPr="00494699">
        <w:rPr>
          <w:rFonts w:eastAsia="Calibri" w:cs="Arial"/>
          <w:bCs w:val="0"/>
          <w:iCs/>
          <w:szCs w:val="20"/>
        </w:rPr>
        <w:t xml:space="preserve"> not allow to add Due &amp; Payable w/HUD Approval or Due &amp; Payable w/o HUD Approval timelines if </w:t>
      </w:r>
      <w:r w:rsidR="002E1BE9" w:rsidRPr="002E0907">
        <w:rPr>
          <w:rFonts w:eastAsia="Calibri" w:cs="Arial"/>
          <w:b/>
          <w:iCs/>
          <w:szCs w:val="20"/>
        </w:rPr>
        <w:t xml:space="preserve">Borrower in </w:t>
      </w:r>
      <w:r w:rsidR="007D3DBC" w:rsidRPr="002E0907">
        <w:rPr>
          <w:rFonts w:eastAsia="Calibri" w:cs="Arial"/>
          <w:b/>
          <w:iCs/>
          <w:szCs w:val="20"/>
        </w:rPr>
        <w:t>Health Care F</w:t>
      </w:r>
      <w:r w:rsidR="002E1BE9" w:rsidRPr="002E0907">
        <w:rPr>
          <w:rFonts w:eastAsia="Calibri" w:cs="Arial"/>
          <w:b/>
          <w:iCs/>
          <w:szCs w:val="20"/>
        </w:rPr>
        <w:t>acility</w:t>
      </w:r>
      <w:r w:rsidR="002E1BE9" w:rsidRPr="00494699">
        <w:rPr>
          <w:rFonts w:eastAsia="Calibri" w:cs="Arial"/>
          <w:bCs w:val="0"/>
          <w:iCs/>
          <w:szCs w:val="20"/>
        </w:rPr>
        <w:t xml:space="preserve"> checkbox is checked and Deferred is set to YES</w:t>
      </w:r>
      <w:r w:rsidR="002E1BE9">
        <w:rPr>
          <w:rFonts w:eastAsia="Calibri" w:cs="Arial"/>
          <w:bCs w:val="0"/>
          <w:iCs/>
          <w:szCs w:val="20"/>
        </w:rPr>
        <w:t>.</w:t>
      </w:r>
    </w:p>
    <w:p w14:paraId="31D0A5DD" w14:textId="77777777" w:rsidR="006411E9" w:rsidRDefault="006411E9" w:rsidP="00EB135C">
      <w:pPr>
        <w:pStyle w:val="FigureCaption0"/>
        <w:jc w:val="left"/>
      </w:pPr>
    </w:p>
    <w:p w14:paraId="73615697" w14:textId="7B1EA5AD" w:rsidR="003066B1" w:rsidRDefault="00587F40" w:rsidP="00037109">
      <w:pPr>
        <w:pStyle w:val="Heading3"/>
        <w:ind w:left="1080" w:hanging="1080"/>
        <w:jc w:val="both"/>
      </w:pPr>
      <w:bookmarkStart w:id="1168" w:name="_Toc314310218"/>
      <w:bookmarkStart w:id="1169" w:name="_Toc314660691"/>
      <w:bookmarkStart w:id="1170" w:name="_Toc315633816"/>
      <w:bookmarkStart w:id="1171" w:name="_Toc11334638"/>
      <w:bookmarkStart w:id="1172" w:name="_Toc74051855"/>
      <w:bookmarkStart w:id="1173" w:name="_Toc90643241"/>
      <w:bookmarkStart w:id="1174" w:name="_Toc230163123"/>
      <w:r w:rsidRPr="006C7316">
        <w:t>Delet</w:t>
      </w:r>
      <w:r>
        <w:t>ing</w:t>
      </w:r>
      <w:r w:rsidRPr="006C7316">
        <w:t xml:space="preserve"> </w:t>
      </w:r>
      <w:r>
        <w:t xml:space="preserve">a </w:t>
      </w:r>
      <w:r w:rsidR="003935C9">
        <w:t>C</w:t>
      </w:r>
      <w:r w:rsidRPr="006C7316">
        <w:t>ontact</w:t>
      </w:r>
      <w:bookmarkEnd w:id="1168"/>
      <w:bookmarkEnd w:id="1169"/>
      <w:bookmarkEnd w:id="1170"/>
      <w:bookmarkEnd w:id="1171"/>
      <w:bookmarkEnd w:id="1172"/>
      <w:bookmarkEnd w:id="1173"/>
      <w:bookmarkEnd w:id="1174"/>
    </w:p>
    <w:p w14:paraId="01B22180" w14:textId="082EBF79" w:rsidR="00B50526" w:rsidRPr="00222109" w:rsidRDefault="00FE1B33" w:rsidP="00416F9B">
      <w:pPr>
        <w:pStyle w:val="BodyText"/>
        <w:spacing w:before="0"/>
      </w:pPr>
      <w:r>
        <w:t>To delete a contact</w:t>
      </w:r>
      <w:r w:rsidR="00737901">
        <w:t>:</w:t>
      </w:r>
      <w:r w:rsidR="00737901" w:rsidRPr="00737901">
        <w:rPr>
          <w:noProof/>
          <w:lang w:bidi="ar-SA"/>
        </w:rPr>
        <w:t xml:space="preserve"> </w:t>
      </w:r>
      <w:r w:rsidR="007D564A">
        <w:t xml:space="preserve">  </w:t>
      </w:r>
      <w:r w:rsidRPr="00BA79C3">
        <w:rPr>
          <w:noProof/>
          <w:highlight w:val="yellow"/>
          <w:lang w:bidi="ar-SA"/>
        </w:rPr>
        <mc:AlternateContent>
          <mc:Choice Requires="wps">
            <w:drawing>
              <wp:anchor distT="0" distB="0" distL="114300" distR="114300" simplePos="0" relativeHeight="251608064" behindDoc="1" locked="1" layoutInCell="1" allowOverlap="1" wp14:anchorId="3901D3FB" wp14:editId="35A7FA01">
                <wp:simplePos x="0" y="0"/>
                <wp:positionH relativeFrom="column">
                  <wp:posOffset>4191635</wp:posOffset>
                </wp:positionH>
                <wp:positionV relativeFrom="paragraph">
                  <wp:posOffset>325755</wp:posOffset>
                </wp:positionV>
                <wp:extent cx="1704975" cy="996315"/>
                <wp:effectExtent l="38100" t="38100" r="104775" b="89535"/>
                <wp:wrapTight wrapText="bothSides">
                  <wp:wrapPolygon edited="0">
                    <wp:start x="0" y="-826"/>
                    <wp:lineTo x="-483" y="-413"/>
                    <wp:lineTo x="-483" y="21889"/>
                    <wp:lineTo x="0" y="23128"/>
                    <wp:lineTo x="22203" y="23128"/>
                    <wp:lineTo x="22686" y="19824"/>
                    <wp:lineTo x="22686" y="6195"/>
                    <wp:lineTo x="22203" y="0"/>
                    <wp:lineTo x="22203" y="-826"/>
                    <wp:lineTo x="0" y="-826"/>
                  </wp:wrapPolygon>
                </wp:wrapTight>
                <wp:docPr id="2280" name="Text Box 2280"/>
                <wp:cNvGraphicFramePr/>
                <a:graphic xmlns:a="http://schemas.openxmlformats.org/drawingml/2006/main">
                  <a:graphicData uri="http://schemas.microsoft.com/office/word/2010/wordprocessingShape">
                    <wps:wsp>
                      <wps:cNvSpPr txBox="1"/>
                      <wps:spPr>
                        <a:xfrm>
                          <a:off x="0" y="0"/>
                          <a:ext cx="1704975" cy="99631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3185EEB5" w14:textId="20ED60A6" w:rsidR="00C75845" w:rsidRPr="002277EE" w:rsidRDefault="00C75845" w:rsidP="00FE1B33">
                            <w:pPr>
                              <w:pStyle w:val="NoteBox"/>
                            </w:pPr>
                            <w:r>
                              <w:rPr>
                                <w:rStyle w:val="NoteBoxChar"/>
                                <w:rFonts w:asciiTheme="minorHAnsi" w:hAnsiTheme="minorHAnsi"/>
                                <w:bCs/>
                              </w:rPr>
                              <w:t>The contact information of the Borrower and Co-Borrower Contact Type cannot be deleted.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01D3FB" id="Text Box 2280" o:spid="_x0000_s1027" type="#_x0000_t202" style="position:absolute;left:0;text-align:left;margin-left:330.05pt;margin-top:25.65pt;width:134.25pt;height:78.45pt;z-index:-251708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XgM3gIAADcGAAAOAAAAZHJzL2Uyb0RvYy54bWysVMlu2zAQvRfoPxC8N5IdO14QOXATpCiQ&#10;JkGcImeaoiwhFMmStCX36zsz8ta0lxS9SDOc/c1yedXWmm2UD5U1Ge+dpZwpI21emVXGvz/ffhpz&#10;FqIwudDWqIxvVeBXs48fLhs3VX1bWp0rz8CJCdPGZbyM0U2TJMhS1SKcWacMCAvraxGB9ask96IB&#10;77VO+ml6kTTW585bqUKA15tOyGfkvyiUjA9FEVRkOuOQW6Svp+8Sv8nsUkxXXriykrs0xD9kUYvK&#10;QNCDqxsRBVv76g9XdSW9DbaIZ9LWiS2KSiqqAarppW+qWZTCKaoFwAnuAFP4f27l/WbhHj2L7Wfb&#10;QgMRkMaFaYBHrKctfI1/yJSBHCDcHmBTbWQSjUbpYDIaciZBNplcnPeG6CY5Wjsf4hdla4ZExj20&#10;hdASm7sQO9W9CgYLVlf5baU1MTgK6lp7thHQxOWqR6Z6XX+zefc2GaYptRJC0uSgOiXwmydtWJPx&#10;i/NhSh6MxRBddG0wlKKBgZSo4nVUflHmDVvqtX8SecaH6RjisLzCIs7HvY6BaeqPIAHkhF7BGkTN&#10;mbfxpYoltRARQ5dY47EQLeQrPQvtStFVMiA3R0T2ddh9MlTVSZ7JsVlExa1WGEqbJ1WwKqee4cMB&#10;ly6QkFKZSO0G0EgbtQpA5D2GO3007ZJ6j/HBgiJbEw/GdWWsJ2zepJ2/7lMuOn3A46RuJGO7bKHw&#10;k1le2nwLIw4doQEOTt5W0Ik7EeKj8LDu0Dg4YfEBPoW2MCN2R3FWWv/zb++oD1sIUs4aOB8ZDz/W&#10;wivO9FcD+znpDQbgNhIzGI76wPhTyfJUYtb1tYXh7sGxdJJI1I96Txbe1i9w6eYYFUTCSIgNk7Yn&#10;r2N31OBSSjWfkxJcGCfinVk4ia4RZZzA5/ZFeLdbxQhLfG/3h0ZM32xkp4uWxs7X0RYVrSvi3KG6&#10;wx+uE03m7pLi+TvlSet472e/AAAA//8DAFBLAwQUAAYACAAAACEAb7AbgN8AAAAKAQAADwAAAGRy&#10;cy9kb3ducmV2LnhtbEyPQU7DMBBF90jcwRokdtROKqKQxqloJegGpBI4wDSeJhGxHcVuYjg9ZgXL&#10;0X/6/025DXpgM02ut0ZCshLAyDRW9aaV8PH+dJcDcx6NwsEakvBFDrbV9VWJhbKLeaO59i2LJcYV&#10;KKHzfiw4d01HGt3KjmRidraTRh/PqeVqwiWW64GnQmRcY2/iQocj7TtqPuuLlvB9WOPz7iW4/eGo&#10;ll0I9SvOtZS3N+FxA8xT8H8w/OpHdaii08lejHJskJBlIomohPtkDSwCD2meATtJSEWeAq9K/v+F&#10;6gcAAP//AwBQSwECLQAUAAYACAAAACEAtoM4kv4AAADhAQAAEwAAAAAAAAAAAAAAAAAAAAAAW0Nv&#10;bnRlbnRfVHlwZXNdLnhtbFBLAQItABQABgAIAAAAIQA4/SH/1gAAAJQBAAALAAAAAAAAAAAAAAAA&#10;AC8BAABfcmVscy8ucmVsc1BLAQItABQABgAIAAAAIQD+dXgM3gIAADcGAAAOAAAAAAAAAAAAAAAA&#10;AC4CAABkcnMvZTJvRG9jLnhtbFBLAQItABQABgAIAAAAIQBvsBuA3wAAAAoBAAAPAAAAAAAAAAAA&#10;AAAAADgFAABkcnMvZG93bnJldi54bWxQSwUGAAAAAAQABADzAAAARAYAAAAA&#10;" fillcolor="#f2f2f2 [3052]" stroked="f" strokeweight=".5pt">
                <v:shadow on="t" color="black" opacity="26214f" origin="-.5,-.5" offset=".74836mm,.74836mm"/>
                <v:textbox>
                  <w:txbxContent>
                    <w:p w14:paraId="3185EEB5" w14:textId="20ED60A6" w:rsidR="00C75845" w:rsidRPr="002277EE" w:rsidRDefault="00C75845" w:rsidP="00FE1B33">
                      <w:pPr>
                        <w:pStyle w:val="NoteBox"/>
                      </w:pPr>
                      <w:r>
                        <w:rPr>
                          <w:rStyle w:val="NoteBoxChar"/>
                          <w:rFonts w:asciiTheme="minorHAnsi" w:hAnsiTheme="minorHAnsi"/>
                          <w:bCs/>
                        </w:rPr>
                        <w:t>The contact information of the Borrower and Co-Borrower Contact Type cannot be deleted.</w:t>
                      </w:r>
                    </w:p>
                  </w:txbxContent>
                </v:textbox>
                <w10:wrap type="tight"/>
                <w10:anchorlock/>
              </v:shape>
            </w:pict>
          </mc:Fallback>
        </mc:AlternateContent>
      </w:r>
    </w:p>
    <w:p w14:paraId="285D87E9" w14:textId="10660BC4" w:rsidR="00416F9B" w:rsidRDefault="00416F9B" w:rsidP="006C3C3F">
      <w:pPr>
        <w:pStyle w:val="OrderedList"/>
        <w:numPr>
          <w:ilvl w:val="0"/>
          <w:numId w:val="157"/>
        </w:numPr>
        <w:jc w:val="both"/>
      </w:pPr>
      <w:r w:rsidRPr="00416F9B">
        <w:rPr>
          <w:lang w:bidi="ar-SA"/>
        </w:rPr>
        <w:t xml:space="preserve">Click the </w:t>
      </w:r>
      <w:r w:rsidRPr="00416F9B">
        <w:rPr>
          <w:b/>
          <w:lang w:bidi="ar-SA"/>
        </w:rPr>
        <w:t>cross icon</w:t>
      </w:r>
      <w:r w:rsidRPr="00416F9B">
        <w:rPr>
          <w:lang w:bidi="ar-SA"/>
        </w:rPr>
        <w:t xml:space="preserve"> beside the contact type in the </w:t>
      </w:r>
      <w:r>
        <w:rPr>
          <w:b/>
          <w:lang w:bidi="ar-SA"/>
        </w:rPr>
        <w:t>C</w:t>
      </w:r>
      <w:r w:rsidRPr="00416F9B">
        <w:rPr>
          <w:b/>
          <w:lang w:bidi="ar-SA"/>
        </w:rPr>
        <w:t>ontact Information</w:t>
      </w:r>
      <w:r w:rsidRPr="00416F9B">
        <w:rPr>
          <w:lang w:bidi="ar-SA"/>
        </w:rPr>
        <w:t xml:space="preserve"> section.</w:t>
      </w:r>
    </w:p>
    <w:p w14:paraId="7C0E2939" w14:textId="234D9267" w:rsidR="00416F9B" w:rsidRDefault="00416F9B" w:rsidP="006C3C3F">
      <w:pPr>
        <w:pStyle w:val="OrderedList"/>
        <w:numPr>
          <w:ilvl w:val="0"/>
          <w:numId w:val="157"/>
        </w:numPr>
        <w:jc w:val="both"/>
      </w:pPr>
      <w:r w:rsidRPr="00416F9B">
        <w:t>A pop-up window is displayed requesting the user to confirm the action</w:t>
      </w:r>
      <w:r>
        <w:t>.</w:t>
      </w:r>
    </w:p>
    <w:p w14:paraId="35DE1161" w14:textId="61990F77" w:rsidR="00416F9B" w:rsidRPr="00F34C67" w:rsidRDefault="00416F9B" w:rsidP="006C3C3F">
      <w:pPr>
        <w:pStyle w:val="OrderedList"/>
        <w:numPr>
          <w:ilvl w:val="0"/>
          <w:numId w:val="157"/>
        </w:numPr>
        <w:jc w:val="both"/>
      </w:pPr>
      <w:r w:rsidRPr="00416F9B">
        <w:t xml:space="preserve">Click </w:t>
      </w:r>
      <w:r w:rsidRPr="00416F9B">
        <w:rPr>
          <w:b/>
        </w:rPr>
        <w:t>OK</w:t>
      </w:r>
      <w:r w:rsidRPr="00416F9B">
        <w:t xml:space="preserve"> on the pop-up window, the selected contact will be deleted. To exit the message window without deleting a contact select </w:t>
      </w:r>
      <w:r w:rsidRPr="00416F9B">
        <w:rPr>
          <w:b/>
        </w:rPr>
        <w:t>Cancel</w:t>
      </w:r>
      <w:r w:rsidRPr="00416F9B">
        <w:t>.</w:t>
      </w:r>
    </w:p>
    <w:p w14:paraId="6356C28F" w14:textId="77777777" w:rsidR="00B50526" w:rsidRDefault="00B50526" w:rsidP="00241E9C">
      <w:pPr>
        <w:spacing w:line="240" w:lineRule="auto"/>
        <w:ind w:left="1530"/>
        <w:rPr>
          <w:rFonts w:ascii="Cambria" w:eastAsiaTheme="minorHAnsi" w:hAnsi="Cambria"/>
          <w:b/>
          <w:lang w:bidi="en-US"/>
          <w14:scene3d>
            <w14:camera w14:prst="orthographicFront"/>
            <w14:lightRig w14:rig="threePt" w14:dir="t">
              <w14:rot w14:lat="0" w14:lon="0" w14:rev="0"/>
            </w14:lightRig>
          </w14:scene3d>
        </w:rPr>
      </w:pPr>
      <w:r>
        <w:rPr>
          <w:b/>
        </w:rPr>
        <w:br w:type="page"/>
      </w:r>
    </w:p>
    <w:p w14:paraId="15319CF1" w14:textId="77777777" w:rsidR="00FE1B33" w:rsidRPr="00C61053" w:rsidRDefault="00FE1B33" w:rsidP="00B50526">
      <w:pPr>
        <w:pStyle w:val="BodyText"/>
      </w:pPr>
    </w:p>
    <w:p w14:paraId="4325F77A" w14:textId="470569C7" w:rsidR="00C61053" w:rsidRDefault="001E1248" w:rsidP="006F2941">
      <w:pPr>
        <w:pStyle w:val="BodyText"/>
        <w:jc w:val="center"/>
      </w:pPr>
      <w:r>
        <w:rPr>
          <w:noProof/>
        </w:rPr>
        <w:drawing>
          <wp:inline distT="0" distB="0" distL="0" distR="0" wp14:anchorId="5DA2A453" wp14:editId="187DD0F7">
            <wp:extent cx="3246851" cy="792981"/>
            <wp:effectExtent l="0" t="0" r="0" b="7620"/>
            <wp:docPr id="2562" name="Picture 256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2" name="Picture 2562" descr="Graphical user interface, text, application&#10;&#10;Description automatically generated"/>
                    <pic:cNvPicPr/>
                  </pic:nvPicPr>
                  <pic:blipFill>
                    <a:blip r:embed="rId118"/>
                    <a:stretch>
                      <a:fillRect/>
                    </a:stretch>
                  </pic:blipFill>
                  <pic:spPr>
                    <a:xfrm>
                      <a:off x="0" y="0"/>
                      <a:ext cx="3296766" cy="805172"/>
                    </a:xfrm>
                    <a:prstGeom prst="rect">
                      <a:avLst/>
                    </a:prstGeom>
                  </pic:spPr>
                </pic:pic>
              </a:graphicData>
            </a:graphic>
          </wp:inline>
        </w:drawing>
      </w:r>
    </w:p>
    <w:p w14:paraId="2293E807" w14:textId="627965E6" w:rsidR="00C61053" w:rsidRDefault="00C61053" w:rsidP="001879BA">
      <w:pPr>
        <w:pStyle w:val="FigureCaption0"/>
      </w:pPr>
      <w:bookmarkStart w:id="1175" w:name="_Toc74052511"/>
      <w:bookmarkStart w:id="1176" w:name="_Toc90643897"/>
      <w:bookmarkStart w:id="1177" w:name="_Toc23016389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39</w:t>
      </w:r>
      <w:r w:rsidR="00764635">
        <w:rPr>
          <w:noProof/>
        </w:rPr>
        <w:fldChar w:fldCharType="end"/>
      </w:r>
      <w:r>
        <w:rPr>
          <w:noProof/>
        </w:rPr>
        <w:t xml:space="preserve">: </w:t>
      </w:r>
      <w:r w:rsidR="002A416D">
        <w:rPr>
          <w:noProof/>
        </w:rPr>
        <w:t>Delete Contact Information</w:t>
      </w:r>
      <w:bookmarkEnd w:id="1175"/>
      <w:bookmarkEnd w:id="1176"/>
      <w:bookmarkEnd w:id="1177"/>
    </w:p>
    <w:p w14:paraId="6D182D40" w14:textId="7772514A" w:rsidR="00592BD2" w:rsidRPr="00037109" w:rsidRDefault="00DA6415" w:rsidP="00037109">
      <w:pPr>
        <w:pStyle w:val="Heading3"/>
        <w:ind w:left="1080" w:hanging="1080"/>
        <w:jc w:val="both"/>
      </w:pPr>
      <w:bookmarkStart w:id="1178" w:name="_Toc11334639"/>
      <w:bookmarkStart w:id="1179" w:name="_Toc74051856"/>
      <w:bookmarkStart w:id="1180" w:name="_Toc90643242"/>
      <w:bookmarkStart w:id="1181" w:name="_Toc230163124"/>
      <w:bookmarkStart w:id="1182" w:name="_Toc314310219"/>
      <w:bookmarkStart w:id="1183" w:name="_Toc314660692"/>
      <w:bookmarkStart w:id="1184" w:name="_Ref315098183"/>
      <w:bookmarkStart w:id="1185" w:name="_Toc315633817"/>
      <w:bookmarkEnd w:id="1131"/>
      <w:r w:rsidRPr="00037109">
        <w:t>Deactivating a Non Borrowing S</w:t>
      </w:r>
      <w:r w:rsidR="00592BD2" w:rsidRPr="00037109">
        <w:t>pouse</w:t>
      </w:r>
      <w:bookmarkEnd w:id="1178"/>
      <w:bookmarkEnd w:id="1179"/>
      <w:bookmarkEnd w:id="1180"/>
      <w:bookmarkEnd w:id="1181"/>
    </w:p>
    <w:p w14:paraId="1F45CCE9" w14:textId="5985ACF9" w:rsidR="00FD352D" w:rsidRDefault="00592BD2" w:rsidP="00F34C67">
      <w:pPr>
        <w:pStyle w:val="BodyText"/>
        <w:rPr>
          <w:lang w:bidi="ar-SA"/>
        </w:rPr>
      </w:pPr>
      <w:r>
        <w:rPr>
          <w:lang w:bidi="ar-SA"/>
        </w:rPr>
        <w:t xml:space="preserve">To deactivate a </w:t>
      </w:r>
      <w:r w:rsidR="001E1248">
        <w:rPr>
          <w:lang w:bidi="ar-SA"/>
        </w:rPr>
        <w:t>non-borrowing</w:t>
      </w:r>
      <w:r>
        <w:rPr>
          <w:lang w:bidi="ar-SA"/>
        </w:rPr>
        <w:t xml:space="preserve"> spouse:</w:t>
      </w:r>
      <w:r w:rsidR="00F34C67">
        <w:rPr>
          <w:lang w:bidi="ar-SA"/>
        </w:rPr>
        <w:t xml:space="preserve"> </w:t>
      </w:r>
    </w:p>
    <w:p w14:paraId="21F8A620" w14:textId="77777777" w:rsidR="00F34C67" w:rsidRPr="00F34C67" w:rsidRDefault="00F34C67" w:rsidP="006C3C3F">
      <w:pPr>
        <w:pStyle w:val="OrderedList"/>
        <w:numPr>
          <w:ilvl w:val="0"/>
          <w:numId w:val="158"/>
        </w:numPr>
        <w:jc w:val="both"/>
      </w:pPr>
      <w:r w:rsidRPr="00F34C67">
        <w:rPr>
          <w:lang w:bidi="ar-SA"/>
        </w:rPr>
        <w:t xml:space="preserve">Click the </w:t>
      </w:r>
      <w:r w:rsidRPr="00416F9B">
        <w:rPr>
          <w:b/>
          <w:lang w:bidi="ar-SA"/>
        </w:rPr>
        <w:t>document icon</w:t>
      </w:r>
      <w:r w:rsidRPr="00F34C67">
        <w:rPr>
          <w:lang w:bidi="ar-SA"/>
        </w:rPr>
        <w:t xml:space="preserve"> beside the contact type Non-Borrowing Spouse in the </w:t>
      </w:r>
      <w:r w:rsidRPr="00416F9B">
        <w:rPr>
          <w:b/>
          <w:lang w:bidi="ar-SA"/>
        </w:rPr>
        <w:t>Contact Information</w:t>
      </w:r>
      <w:r w:rsidRPr="00F34C67">
        <w:rPr>
          <w:lang w:bidi="ar-SA"/>
        </w:rPr>
        <w:t xml:space="preserve"> section</w:t>
      </w:r>
    </w:p>
    <w:p w14:paraId="000DC019" w14:textId="04C4EF42" w:rsidR="00F34C67" w:rsidRPr="00F34C67" w:rsidRDefault="00F34C67" w:rsidP="006C3C3F">
      <w:pPr>
        <w:pStyle w:val="OrderedList"/>
        <w:numPr>
          <w:ilvl w:val="0"/>
          <w:numId w:val="158"/>
        </w:numPr>
        <w:jc w:val="both"/>
        <w:rPr>
          <w:lang w:bidi="ar-SA"/>
        </w:rPr>
      </w:pPr>
      <w:r w:rsidRPr="00F34C67">
        <w:rPr>
          <w:lang w:bidi="ar-SA"/>
        </w:rPr>
        <w:t xml:space="preserve">On the Contact Info window, select the Deactivate NBS box. </w:t>
      </w:r>
      <w:r w:rsidR="00A90F9C">
        <w:rPr>
          <w:lang w:bidi="ar-SA"/>
        </w:rPr>
        <w:t>E</w:t>
      </w:r>
      <w:r w:rsidRPr="00F34C67">
        <w:rPr>
          <w:lang w:bidi="ar-SA"/>
        </w:rPr>
        <w:t xml:space="preserve">ntering the death date </w:t>
      </w:r>
      <w:r w:rsidR="00A90F9C">
        <w:rPr>
          <w:lang w:bidi="ar-SA"/>
        </w:rPr>
        <w:t xml:space="preserve">for NBS </w:t>
      </w:r>
      <w:r w:rsidRPr="00F34C67">
        <w:rPr>
          <w:lang w:bidi="ar-SA"/>
        </w:rPr>
        <w:t>will cause the NBS to become inactive</w:t>
      </w:r>
      <w:r w:rsidR="00A90F9C">
        <w:rPr>
          <w:lang w:bidi="ar-SA"/>
        </w:rPr>
        <w:t>.</w:t>
      </w:r>
    </w:p>
    <w:p w14:paraId="287EF3D0" w14:textId="6A7B005C" w:rsidR="00F34C67" w:rsidRPr="00F34C67" w:rsidRDefault="00F34C67" w:rsidP="006C3C3F">
      <w:pPr>
        <w:pStyle w:val="OrderedList"/>
        <w:numPr>
          <w:ilvl w:val="0"/>
          <w:numId w:val="158"/>
        </w:numPr>
        <w:jc w:val="both"/>
      </w:pPr>
      <w:r w:rsidRPr="00F34C67">
        <w:rPr>
          <w:lang w:bidi="ar-SA"/>
        </w:rPr>
        <w:t xml:space="preserve">Click </w:t>
      </w:r>
      <w:r w:rsidRPr="00F34C67">
        <w:rPr>
          <w:b/>
          <w:lang w:bidi="ar-SA"/>
        </w:rPr>
        <w:t>Submit</w:t>
      </w:r>
      <w:r w:rsidRPr="00F34C67">
        <w:rPr>
          <w:lang w:bidi="ar-SA"/>
        </w:rPr>
        <w:t xml:space="preserve"> to save the changes. The updated information is displayed under the </w:t>
      </w:r>
      <w:r w:rsidRPr="00F34C67">
        <w:rPr>
          <w:b/>
          <w:lang w:bidi="ar-SA"/>
        </w:rPr>
        <w:t>Contact Information</w:t>
      </w:r>
      <w:r w:rsidRPr="00F34C67">
        <w:rPr>
          <w:lang w:bidi="ar-SA"/>
        </w:rPr>
        <w:t xml:space="preserve"> section. To exit the window without saving the changes click </w:t>
      </w:r>
      <w:r w:rsidRPr="00F34C67">
        <w:rPr>
          <w:b/>
          <w:lang w:bidi="ar-SA"/>
        </w:rPr>
        <w:t>Cancel</w:t>
      </w:r>
      <w:r w:rsidRPr="00F34C67">
        <w:t xml:space="preserve">. </w:t>
      </w:r>
    </w:p>
    <w:p w14:paraId="5AA41C72" w14:textId="35B7DEEB" w:rsidR="007D564A" w:rsidRDefault="001E1248" w:rsidP="00496F36">
      <w:pPr>
        <w:pStyle w:val="FigureCaption0"/>
      </w:pPr>
      <w:r w:rsidRPr="001E1248">
        <w:rPr>
          <w:noProof/>
        </w:rPr>
        <w:t xml:space="preserve"> </w:t>
      </w:r>
      <w:r>
        <w:rPr>
          <w:noProof/>
        </w:rPr>
        <w:drawing>
          <wp:inline distT="0" distB="0" distL="0" distR="0" wp14:anchorId="3D1D1719" wp14:editId="24DDBE91">
            <wp:extent cx="1959610" cy="1761764"/>
            <wp:effectExtent l="0" t="0" r="2540" b="0"/>
            <wp:docPr id="2563" name="Picture 2563"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3" name="Picture 2563" descr="Graphical user interface, application, Word&#10;&#10;Description automatically generated"/>
                    <pic:cNvPicPr/>
                  </pic:nvPicPr>
                  <pic:blipFill>
                    <a:blip r:embed="rId119"/>
                    <a:stretch>
                      <a:fillRect/>
                    </a:stretch>
                  </pic:blipFill>
                  <pic:spPr>
                    <a:xfrm>
                      <a:off x="0" y="0"/>
                      <a:ext cx="1985014" cy="1784604"/>
                    </a:xfrm>
                    <a:prstGeom prst="rect">
                      <a:avLst/>
                    </a:prstGeom>
                  </pic:spPr>
                </pic:pic>
              </a:graphicData>
            </a:graphic>
          </wp:inline>
        </w:drawing>
      </w:r>
    </w:p>
    <w:p w14:paraId="4AF27E1B" w14:textId="7724F7B8" w:rsidR="00592BD2" w:rsidRDefault="00496F36" w:rsidP="00496F36">
      <w:pPr>
        <w:pStyle w:val="FigureCaption0"/>
      </w:pPr>
      <w:bookmarkStart w:id="1186" w:name="_Toc74052512"/>
      <w:bookmarkStart w:id="1187" w:name="_Toc90643898"/>
      <w:bookmarkStart w:id="1188" w:name="_Toc23016389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40</w:t>
      </w:r>
      <w:r w:rsidR="00764635">
        <w:rPr>
          <w:noProof/>
        </w:rPr>
        <w:fldChar w:fldCharType="end"/>
      </w:r>
      <w:r>
        <w:t>: Deactivate a Non</w:t>
      </w:r>
      <w:r w:rsidR="001E1248">
        <w:t>-</w:t>
      </w:r>
      <w:r>
        <w:t>Borrowing Spouse</w:t>
      </w:r>
      <w:bookmarkEnd w:id="1186"/>
      <w:bookmarkEnd w:id="1187"/>
      <w:bookmarkEnd w:id="1188"/>
    </w:p>
    <w:p w14:paraId="524E095E" w14:textId="2A1A68F0" w:rsidR="00694B5D" w:rsidRDefault="00694B5D" w:rsidP="00037109">
      <w:pPr>
        <w:pStyle w:val="Heading3"/>
        <w:ind w:left="1080" w:hanging="1080"/>
        <w:jc w:val="both"/>
      </w:pPr>
      <w:bookmarkStart w:id="1189" w:name="_Toc11334640"/>
      <w:bookmarkStart w:id="1190" w:name="_Toc74051857"/>
      <w:bookmarkStart w:id="1191" w:name="_Toc90643243"/>
      <w:bookmarkStart w:id="1192" w:name="_Toc230163125"/>
      <w:r>
        <w:t>Viewing Eligible and Ineligible Non</w:t>
      </w:r>
      <w:r w:rsidR="00C20440">
        <w:t xml:space="preserve"> </w:t>
      </w:r>
      <w:r>
        <w:t>Borrowing Spouse</w:t>
      </w:r>
      <w:bookmarkEnd w:id="1189"/>
      <w:bookmarkEnd w:id="1190"/>
      <w:bookmarkEnd w:id="1191"/>
      <w:bookmarkEnd w:id="1192"/>
    </w:p>
    <w:p w14:paraId="16CA3B0F" w14:textId="0761F729" w:rsidR="00694B5D" w:rsidRDefault="00694B5D" w:rsidP="00703F05">
      <w:pPr>
        <w:pStyle w:val="BodyText"/>
      </w:pPr>
      <w:r>
        <w:t xml:space="preserve">The Eligible </w:t>
      </w:r>
      <w:r w:rsidR="008D351C">
        <w:t xml:space="preserve">NBS </w:t>
      </w:r>
      <w:r>
        <w:t xml:space="preserve">checkbox is </w:t>
      </w:r>
      <w:r w:rsidR="004C064C">
        <w:t>displayed on</w:t>
      </w:r>
      <w:r>
        <w:t xml:space="preserve"> the Contact Info Screen. The checkbox when selected indicates that the </w:t>
      </w:r>
      <w:r w:rsidR="001E1248">
        <w:t>Non-Borrowing</w:t>
      </w:r>
      <w:r w:rsidR="005600DA">
        <w:t xml:space="preserve"> Spouse</w:t>
      </w:r>
      <w:r>
        <w:t xml:space="preserve"> present on the loan is Eligible.</w:t>
      </w:r>
      <w:r w:rsidR="003A6AD1">
        <w:t xml:space="preserve"> </w:t>
      </w:r>
      <w:r>
        <w:t>The Checkbox when</w:t>
      </w:r>
      <w:r w:rsidR="005600DA">
        <w:t xml:space="preserve"> not selected indicates that </w:t>
      </w:r>
      <w:r w:rsidR="001E1248">
        <w:t>Non-Borrowing</w:t>
      </w:r>
      <w:r w:rsidR="005600DA">
        <w:t xml:space="preserve"> Spouse </w:t>
      </w:r>
      <w:r w:rsidR="004B0461">
        <w:t>present on</w:t>
      </w:r>
      <w:r>
        <w:t xml:space="preserve"> the loan is</w:t>
      </w:r>
      <w:r w:rsidR="005600DA">
        <w:t xml:space="preserve"> </w:t>
      </w:r>
      <w:r>
        <w:t>Ineligible</w:t>
      </w:r>
      <w:r w:rsidR="00C20440">
        <w:t>.</w:t>
      </w:r>
    </w:p>
    <w:p w14:paraId="5F3192E0" w14:textId="742FE5EA" w:rsidR="008B41A8" w:rsidRDefault="008B41A8" w:rsidP="00037109">
      <w:pPr>
        <w:pStyle w:val="Heading3"/>
        <w:ind w:left="1080" w:hanging="1080"/>
        <w:jc w:val="both"/>
      </w:pPr>
      <w:bookmarkStart w:id="1193" w:name="_Toc11334641"/>
      <w:bookmarkStart w:id="1194" w:name="_Toc74051858"/>
      <w:bookmarkStart w:id="1195" w:name="_Toc90643244"/>
      <w:bookmarkStart w:id="1196" w:name="_Toc230163126"/>
      <w:r w:rsidRPr="006C7316">
        <w:t>Add</w:t>
      </w:r>
      <w:r>
        <w:t>ing</w:t>
      </w:r>
      <w:r w:rsidRPr="006C7316">
        <w:t xml:space="preserve"> </w:t>
      </w:r>
      <w:r>
        <w:t>a Non</w:t>
      </w:r>
      <w:r w:rsidR="001E1248">
        <w:t>-</w:t>
      </w:r>
      <w:r>
        <w:t>Borrowing Spouse C</w:t>
      </w:r>
      <w:r w:rsidRPr="006C7316">
        <w:t>ontact</w:t>
      </w:r>
      <w:bookmarkEnd w:id="1193"/>
      <w:bookmarkEnd w:id="1194"/>
      <w:bookmarkEnd w:id="1195"/>
      <w:bookmarkEnd w:id="1196"/>
    </w:p>
    <w:p w14:paraId="5CE6B41D" w14:textId="5EE0A3A8" w:rsidR="008B41A8" w:rsidRDefault="00946EDB" w:rsidP="003B564C">
      <w:pPr>
        <w:pStyle w:val="BodyText"/>
        <w:rPr>
          <w:lang w:bidi="ar-SA"/>
        </w:rPr>
      </w:pPr>
      <w:bookmarkStart w:id="1197" w:name="_Hlk210022362"/>
      <w:r>
        <w:rPr>
          <w:lang w:bidi="ar-SA"/>
        </w:rPr>
        <w:t>An authoriz</w:t>
      </w:r>
      <w:r w:rsidR="00A71DFD">
        <w:rPr>
          <w:lang w:bidi="ar-SA"/>
        </w:rPr>
        <w:t>ed user can enter up</w:t>
      </w:r>
      <w:r>
        <w:rPr>
          <w:lang w:bidi="ar-SA"/>
        </w:rPr>
        <w:t xml:space="preserve"> to three</w:t>
      </w:r>
      <w:r w:rsidR="00A71DFD">
        <w:rPr>
          <w:lang w:bidi="ar-SA"/>
        </w:rPr>
        <w:t xml:space="preserve"> </w:t>
      </w:r>
      <w:r w:rsidR="001E1248">
        <w:rPr>
          <w:lang w:bidi="ar-SA"/>
        </w:rPr>
        <w:t>Non-Borrowing</w:t>
      </w:r>
      <w:r w:rsidR="006C35B9">
        <w:rPr>
          <w:lang w:bidi="ar-SA"/>
        </w:rPr>
        <w:t xml:space="preserve"> Spouses </w:t>
      </w:r>
      <w:r w:rsidR="0033370F">
        <w:rPr>
          <w:lang w:bidi="ar-SA"/>
        </w:rPr>
        <w:t>for the FHA C</w:t>
      </w:r>
      <w:r w:rsidR="00335B0B">
        <w:rPr>
          <w:lang w:bidi="ar-SA"/>
        </w:rPr>
        <w:t xml:space="preserve">ase numbers </w:t>
      </w:r>
      <w:r w:rsidR="00A71DFD">
        <w:rPr>
          <w:lang w:bidi="ar-SA"/>
        </w:rPr>
        <w:t>assigned prior to 08/04/2014</w:t>
      </w:r>
      <w:r w:rsidR="00C937F8">
        <w:rPr>
          <w:lang w:bidi="ar-SA"/>
        </w:rPr>
        <w:t>.</w:t>
      </w:r>
      <w:r w:rsidR="00511CF9">
        <w:rPr>
          <w:lang w:bidi="ar-SA"/>
        </w:rPr>
        <w:t xml:space="preserve"> </w:t>
      </w:r>
      <w:bookmarkStart w:id="1198" w:name="_Hlk210022414"/>
      <w:bookmarkEnd w:id="1197"/>
      <w:r w:rsidR="008634C1">
        <w:rPr>
          <w:lang w:bidi="ar-SA"/>
        </w:rPr>
        <w:t>These are identified as MOE NBS in the Contact Information page and in the Borrower Information section of the loan header.  For FHA Case numbers assigned on or after 08/04/2014, the NBS information is sent to HERMIT via CHUMS /FHA Connections and are not MOE.</w:t>
      </w:r>
      <w:bookmarkEnd w:id="1198"/>
    </w:p>
    <w:p w14:paraId="1FA6D8C9" w14:textId="77777777" w:rsidR="008634C1" w:rsidRPr="008B41A8" w:rsidRDefault="008634C1" w:rsidP="003B564C">
      <w:pPr>
        <w:pStyle w:val="BodyText"/>
      </w:pPr>
    </w:p>
    <w:p w14:paraId="6054E3C1" w14:textId="5F241344" w:rsidR="008B41A8" w:rsidRDefault="008B41A8" w:rsidP="00F34C67">
      <w:pPr>
        <w:pStyle w:val="BodyText"/>
        <w:rPr>
          <w:b/>
        </w:rPr>
      </w:pPr>
      <w:r w:rsidRPr="006C7316">
        <w:t xml:space="preserve">To </w:t>
      </w:r>
      <w:r>
        <w:t>add</w:t>
      </w:r>
      <w:r w:rsidRPr="006C7316">
        <w:t xml:space="preserve"> a contact</w:t>
      </w:r>
      <w:r>
        <w:t>:</w:t>
      </w:r>
      <w:r w:rsidR="00F34C67">
        <w:t xml:space="preserve"> </w:t>
      </w:r>
      <w:r w:rsidR="00CD1A82">
        <w:t xml:space="preserve">                     </w:t>
      </w:r>
      <w:r w:rsidR="00445899">
        <w:t xml:space="preserve"> </w:t>
      </w:r>
    </w:p>
    <w:p w14:paraId="33347795" w14:textId="037F48F0" w:rsidR="00406578" w:rsidRDefault="00406578" w:rsidP="006C3C3F">
      <w:pPr>
        <w:pStyle w:val="OrderedList"/>
        <w:numPr>
          <w:ilvl w:val="0"/>
          <w:numId w:val="159"/>
        </w:numPr>
        <w:jc w:val="both"/>
      </w:pPr>
      <w:r w:rsidRPr="00F34C67">
        <w:t xml:space="preserve">Click </w:t>
      </w:r>
      <w:r w:rsidRPr="00F34C67">
        <w:rPr>
          <w:b/>
        </w:rPr>
        <w:t>New</w:t>
      </w:r>
      <w:r w:rsidRPr="00F34C67">
        <w:t xml:space="preserve"> in the </w:t>
      </w:r>
      <w:r w:rsidRPr="00F34C67">
        <w:rPr>
          <w:b/>
        </w:rPr>
        <w:t>Contact Information</w:t>
      </w:r>
      <w:r w:rsidRPr="00F34C67">
        <w:t xml:space="preserve"> section.</w:t>
      </w:r>
    </w:p>
    <w:p w14:paraId="27F9276C" w14:textId="1C6A3294" w:rsidR="0019727E" w:rsidRPr="00F34C67" w:rsidRDefault="0019727E" w:rsidP="006C3C3F">
      <w:pPr>
        <w:pStyle w:val="OrderedList"/>
        <w:numPr>
          <w:ilvl w:val="0"/>
          <w:numId w:val="159"/>
        </w:numPr>
        <w:jc w:val="both"/>
      </w:pPr>
      <w:r>
        <w:t>On the Contact Info Window, select Non-Borrowing Spouse from the drop-down menu.</w:t>
      </w:r>
    </w:p>
    <w:p w14:paraId="769CBF87" w14:textId="6DFB04B7" w:rsidR="00406578" w:rsidRPr="00F34C67" w:rsidRDefault="00406578" w:rsidP="006C3C3F">
      <w:pPr>
        <w:pStyle w:val="OrderedList"/>
        <w:numPr>
          <w:ilvl w:val="0"/>
          <w:numId w:val="159"/>
        </w:numPr>
        <w:jc w:val="both"/>
      </w:pPr>
      <w:r w:rsidRPr="00F34C67">
        <w:t xml:space="preserve">On the </w:t>
      </w:r>
      <w:r w:rsidRPr="00F34C67">
        <w:rPr>
          <w:b/>
        </w:rPr>
        <w:t>Contact Info</w:t>
      </w:r>
      <w:r w:rsidR="00222955">
        <w:t xml:space="preserve"> window, populate the</w:t>
      </w:r>
      <w:r w:rsidR="00335B0B">
        <w:t xml:space="preserve"> </w:t>
      </w:r>
      <w:r w:rsidR="00222955">
        <w:t>remaining</w:t>
      </w:r>
      <w:r w:rsidR="00335B0B">
        <w:t xml:space="preserve"> </w:t>
      </w:r>
      <w:r w:rsidRPr="00F34C67">
        <w:t xml:space="preserve">fields as needed (fields marked with red asterisk must be populated). Selecting the button </w:t>
      </w:r>
      <w:r w:rsidRPr="00F34C67">
        <w:rPr>
          <w:b/>
        </w:rPr>
        <w:t>Same as Contact Address</w:t>
      </w:r>
      <w:r w:rsidRPr="00F34C67">
        <w:t xml:space="preserve"> will auto-fill the </w:t>
      </w:r>
      <w:r w:rsidR="00C36D3F">
        <w:t>C</w:t>
      </w:r>
      <w:r w:rsidRPr="00F34C67">
        <w:t xml:space="preserve">ontact </w:t>
      </w:r>
      <w:r w:rsidR="00C36D3F">
        <w:t>N</w:t>
      </w:r>
      <w:r w:rsidRPr="00F34C67">
        <w:t xml:space="preserve">ame and address from the </w:t>
      </w:r>
      <w:r w:rsidRPr="00F34C67">
        <w:rPr>
          <w:b/>
        </w:rPr>
        <w:t>Contact Name &amp; Address</w:t>
      </w:r>
      <w:r w:rsidRPr="00F34C67">
        <w:t xml:space="preserve"> section to the </w:t>
      </w:r>
      <w:r w:rsidRPr="00F34C67">
        <w:rPr>
          <w:b/>
        </w:rPr>
        <w:t>Contact Mailing Info</w:t>
      </w:r>
      <w:r w:rsidRPr="00F34C67">
        <w:t xml:space="preserve"> section. Contact field should be selected as </w:t>
      </w:r>
      <w:r w:rsidR="001E1248" w:rsidRPr="00F34C67">
        <w:rPr>
          <w:b/>
        </w:rPr>
        <w:t>Non-Borrowing</w:t>
      </w:r>
      <w:r w:rsidRPr="00F34C67">
        <w:rPr>
          <w:b/>
        </w:rPr>
        <w:t xml:space="preserve"> Spouse.</w:t>
      </w:r>
    </w:p>
    <w:p w14:paraId="694C67BC" w14:textId="25B36901" w:rsidR="00406578" w:rsidRPr="0081215F" w:rsidRDefault="00406578" w:rsidP="006C3C3F">
      <w:pPr>
        <w:pStyle w:val="OrderedList"/>
        <w:numPr>
          <w:ilvl w:val="0"/>
          <w:numId w:val="159"/>
        </w:numPr>
        <w:jc w:val="both"/>
      </w:pPr>
      <w:r w:rsidRPr="00F34C67">
        <w:t xml:space="preserve">Click </w:t>
      </w:r>
      <w:r w:rsidRPr="00F34C67">
        <w:rPr>
          <w:b/>
        </w:rPr>
        <w:t xml:space="preserve">Submit </w:t>
      </w:r>
      <w:r w:rsidRPr="00F34C67">
        <w:t xml:space="preserve">to save the changes. The new contact is displayed under the </w:t>
      </w:r>
      <w:r w:rsidRPr="00F34C67">
        <w:rPr>
          <w:b/>
        </w:rPr>
        <w:t>Contact Information</w:t>
      </w:r>
      <w:r w:rsidRPr="00F34C67">
        <w:t xml:space="preserve"> section. To exit the window without saving the changes click </w:t>
      </w:r>
      <w:r w:rsidRPr="00F34C67">
        <w:rPr>
          <w:b/>
        </w:rPr>
        <w:t>Cancel.</w:t>
      </w:r>
    </w:p>
    <w:p w14:paraId="496DD0CE" w14:textId="2E560F96" w:rsidR="0033370F" w:rsidRDefault="0033370F" w:rsidP="00037109">
      <w:pPr>
        <w:pStyle w:val="Heading3"/>
        <w:ind w:left="1080" w:hanging="1080"/>
        <w:jc w:val="both"/>
      </w:pPr>
      <w:bookmarkStart w:id="1199" w:name="_Toc11334642"/>
      <w:bookmarkStart w:id="1200" w:name="_Toc74051859"/>
      <w:bookmarkStart w:id="1201" w:name="_Toc90643245"/>
      <w:bookmarkStart w:id="1202" w:name="_Toc230163127"/>
      <w:r>
        <w:t>Editing a Non</w:t>
      </w:r>
      <w:r w:rsidR="001E1248">
        <w:t>-</w:t>
      </w:r>
      <w:r>
        <w:t>Borrowing Spouse Contact</w:t>
      </w:r>
      <w:bookmarkEnd w:id="1199"/>
      <w:bookmarkEnd w:id="1200"/>
      <w:bookmarkEnd w:id="1201"/>
      <w:bookmarkEnd w:id="1202"/>
    </w:p>
    <w:p w14:paraId="0F9C33EE" w14:textId="21824781" w:rsidR="0033370F" w:rsidRDefault="0033370F" w:rsidP="0033370F">
      <w:pPr>
        <w:pStyle w:val="BodyText"/>
      </w:pPr>
      <w:r>
        <w:t xml:space="preserve">To edit a </w:t>
      </w:r>
      <w:r w:rsidR="001E1248">
        <w:t>Non-Borrowing</w:t>
      </w:r>
      <w:r>
        <w:t xml:space="preserve"> Spouse contact:</w:t>
      </w:r>
    </w:p>
    <w:p w14:paraId="004A9505" w14:textId="523D89F1" w:rsidR="00BA79C3" w:rsidRPr="00BA79C3" w:rsidRDefault="00974D0D" w:rsidP="006C3C3F">
      <w:pPr>
        <w:pStyle w:val="OrderedList"/>
        <w:numPr>
          <w:ilvl w:val="0"/>
          <w:numId w:val="160"/>
        </w:numPr>
        <w:jc w:val="both"/>
      </w:pPr>
      <w:r>
        <w:t xml:space="preserve">Click the document icon beside the </w:t>
      </w:r>
      <w:r w:rsidR="001E1248">
        <w:t>Non-Borrowing</w:t>
      </w:r>
      <w:r>
        <w:t xml:space="preserve"> Spouse </w:t>
      </w:r>
      <w:r w:rsidR="00BA79C3" w:rsidRPr="00BA79C3">
        <w:t xml:space="preserve">contact type in the </w:t>
      </w:r>
      <w:r w:rsidR="00BA79C3" w:rsidRPr="00406578">
        <w:rPr>
          <w:b/>
        </w:rPr>
        <w:t>Contact Information</w:t>
      </w:r>
      <w:r w:rsidR="00BA79C3" w:rsidRPr="00BA79C3">
        <w:t xml:space="preserve"> section.</w:t>
      </w:r>
    </w:p>
    <w:p w14:paraId="5E7C498B" w14:textId="0CD53553" w:rsidR="00BA79C3" w:rsidRPr="00BA79C3" w:rsidRDefault="00BA79C3" w:rsidP="006C3C3F">
      <w:pPr>
        <w:pStyle w:val="OrderedList"/>
        <w:numPr>
          <w:ilvl w:val="0"/>
          <w:numId w:val="160"/>
        </w:numPr>
        <w:jc w:val="both"/>
      </w:pPr>
      <w:r w:rsidRPr="00BA79C3">
        <w:tab/>
        <w:t xml:space="preserve">On the </w:t>
      </w:r>
      <w:r w:rsidRPr="00406578">
        <w:rPr>
          <w:b/>
        </w:rPr>
        <w:t>Contact Info</w:t>
      </w:r>
      <w:r w:rsidRPr="00BA79C3">
        <w:t xml:space="preserve"> window, edit the fields as needed (fields marked with red asterisk must be populated).</w:t>
      </w:r>
    </w:p>
    <w:p w14:paraId="6A6B6021" w14:textId="70C927B1" w:rsidR="00BA79C3" w:rsidRDefault="00BA79C3" w:rsidP="006C3C3F">
      <w:pPr>
        <w:pStyle w:val="OrderedList"/>
        <w:numPr>
          <w:ilvl w:val="0"/>
          <w:numId w:val="160"/>
        </w:numPr>
        <w:jc w:val="both"/>
      </w:pPr>
      <w:r w:rsidRPr="00BA79C3">
        <w:t xml:space="preserve">Click </w:t>
      </w:r>
      <w:r w:rsidRPr="00406578">
        <w:rPr>
          <w:b/>
        </w:rPr>
        <w:t>Submit</w:t>
      </w:r>
      <w:r w:rsidRPr="00BA79C3">
        <w:t xml:space="preserve"> to save the changes.  The updated information is displayed under the </w:t>
      </w:r>
      <w:r w:rsidRPr="00406578">
        <w:rPr>
          <w:b/>
        </w:rPr>
        <w:t>Contact Information</w:t>
      </w:r>
      <w:r w:rsidRPr="00BA79C3">
        <w:t xml:space="preserve"> section. To exit the window without saving the changes click </w:t>
      </w:r>
      <w:r w:rsidRPr="00406578">
        <w:rPr>
          <w:b/>
        </w:rPr>
        <w:t>Cancel</w:t>
      </w:r>
      <w:r w:rsidRPr="00BA79C3">
        <w:t>.</w:t>
      </w:r>
    </w:p>
    <w:p w14:paraId="7004A2D1" w14:textId="5890B94A" w:rsidR="005D6EFD" w:rsidRDefault="005D6EFD" w:rsidP="00260B2B">
      <w:pPr>
        <w:pStyle w:val="BodyText"/>
        <w:rPr>
          <w:lang w:bidi="ar-SA"/>
        </w:rPr>
      </w:pPr>
      <w:r>
        <w:t xml:space="preserve">The MOE checkbox is not editable: it is automatically selected on NBS records with </w:t>
      </w:r>
      <w:r>
        <w:rPr>
          <w:lang w:bidi="ar-SA"/>
        </w:rPr>
        <w:t xml:space="preserve">FHA Case numbers assigned prior to 08/04/2014, and not </w:t>
      </w:r>
      <w:r>
        <w:t xml:space="preserve">selected </w:t>
      </w:r>
      <w:r>
        <w:rPr>
          <w:lang w:bidi="ar-SA"/>
        </w:rPr>
        <w:t>for NBS records with FHA Case numbers assigned on or after 08/04/2014,</w:t>
      </w:r>
    </w:p>
    <w:p w14:paraId="2B7867EC" w14:textId="77777777" w:rsidR="005E6625" w:rsidRDefault="005E6625" w:rsidP="005E6625">
      <w:pPr>
        <w:pStyle w:val="Heading3"/>
        <w:ind w:left="1080" w:hanging="1080"/>
        <w:jc w:val="both"/>
      </w:pPr>
      <w:bookmarkStart w:id="1203" w:name="_Toc74051860"/>
      <w:bookmarkStart w:id="1204" w:name="_Toc90643246"/>
      <w:bookmarkStart w:id="1205" w:name="_Toc230163128"/>
      <w:r w:rsidRPr="006C7316">
        <w:t>Add</w:t>
      </w:r>
      <w:r>
        <w:t>ing</w:t>
      </w:r>
      <w:r w:rsidRPr="006C7316">
        <w:t xml:space="preserve"> </w:t>
      </w:r>
      <w:r>
        <w:t>a Changed Borrower Name and Changed Co-Borrower Name C</w:t>
      </w:r>
      <w:r w:rsidRPr="006C7316">
        <w:t>ontact</w:t>
      </w:r>
      <w:bookmarkEnd w:id="1203"/>
      <w:bookmarkEnd w:id="1204"/>
      <w:bookmarkEnd w:id="1205"/>
    </w:p>
    <w:p w14:paraId="45378C2B" w14:textId="77777777" w:rsidR="005E6625" w:rsidRDefault="005E6625" w:rsidP="005E6625">
      <w:pPr>
        <w:pStyle w:val="BodyText"/>
        <w:rPr>
          <w:lang w:bidi="ar-SA"/>
        </w:rPr>
      </w:pPr>
      <w:r>
        <w:rPr>
          <w:lang w:bidi="ar-SA"/>
        </w:rPr>
        <w:t>An authorized user can add Contact Type: Changed Borrower Name and Changed Co-Borrower Name. If the Changed Borrower Name is selected to add, the system will populate information from original Borrower. If the Changed Co-Borrower Name is selected to add, the system will populate information from original Co-Borrower. User can update information as needed before submitting new contact. Only one Changed Borrower Name is allowed per original Borrower. Only one Changed Co-Borrower Name is allowed per original Co-Borrower. Death Date for any borrower will need to populate under original borrower(s) only.</w:t>
      </w:r>
    </w:p>
    <w:p w14:paraId="43213C5A" w14:textId="2D87F674" w:rsidR="005E6625" w:rsidRDefault="001E1248" w:rsidP="005E6625">
      <w:pPr>
        <w:pStyle w:val="BodyText"/>
        <w:jc w:val="center"/>
        <w:rPr>
          <w:lang w:bidi="ar-SA"/>
        </w:rPr>
      </w:pPr>
      <w:r w:rsidRPr="001E1248">
        <w:rPr>
          <w:noProof/>
        </w:rPr>
        <w:t xml:space="preserve"> </w:t>
      </w:r>
      <w:r>
        <w:rPr>
          <w:noProof/>
        </w:rPr>
        <w:drawing>
          <wp:inline distT="0" distB="0" distL="0" distR="0" wp14:anchorId="2F0F794C" wp14:editId="4B156B63">
            <wp:extent cx="1110951" cy="1384935"/>
            <wp:effectExtent l="0" t="0" r="0" b="5715"/>
            <wp:docPr id="2564" name="Picture 2564"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4" name="Picture 2564" descr="Application&#10;&#10;Description automatically generated with medium confidence"/>
                    <pic:cNvPicPr/>
                  </pic:nvPicPr>
                  <pic:blipFill>
                    <a:blip r:embed="rId120"/>
                    <a:stretch>
                      <a:fillRect/>
                    </a:stretch>
                  </pic:blipFill>
                  <pic:spPr>
                    <a:xfrm>
                      <a:off x="0" y="0"/>
                      <a:ext cx="1120815" cy="1397232"/>
                    </a:xfrm>
                    <a:prstGeom prst="rect">
                      <a:avLst/>
                    </a:prstGeom>
                  </pic:spPr>
                </pic:pic>
              </a:graphicData>
            </a:graphic>
          </wp:inline>
        </w:drawing>
      </w:r>
    </w:p>
    <w:p w14:paraId="24789A18" w14:textId="4F5180C9" w:rsidR="0025464F" w:rsidRDefault="0025464F" w:rsidP="0025464F">
      <w:pPr>
        <w:pStyle w:val="FigureCaption0"/>
      </w:pPr>
      <w:bookmarkStart w:id="1206" w:name="_Toc74052513"/>
      <w:bookmarkStart w:id="1207" w:name="_Toc90643899"/>
      <w:bookmarkStart w:id="1208" w:name="_Toc230163892"/>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41</w:t>
      </w:r>
      <w:r>
        <w:rPr>
          <w:noProof/>
        </w:rPr>
        <w:fldChar w:fldCharType="end"/>
      </w:r>
      <w:r>
        <w:t>:  New Changed Borrower / Co Borrower Name Contact Type</w:t>
      </w:r>
      <w:bookmarkEnd w:id="1206"/>
      <w:bookmarkEnd w:id="1207"/>
      <w:bookmarkEnd w:id="1208"/>
    </w:p>
    <w:p w14:paraId="46938596" w14:textId="77777777" w:rsidR="0025464F" w:rsidRDefault="0025464F" w:rsidP="005E6625">
      <w:pPr>
        <w:pStyle w:val="BodyText"/>
        <w:jc w:val="center"/>
        <w:rPr>
          <w:lang w:bidi="ar-SA"/>
        </w:rPr>
      </w:pPr>
    </w:p>
    <w:p w14:paraId="6A05EC13" w14:textId="77777777" w:rsidR="005E6625" w:rsidRDefault="005E6625" w:rsidP="005E6625">
      <w:pPr>
        <w:pStyle w:val="BodyText"/>
        <w:rPr>
          <w:b/>
        </w:rPr>
      </w:pPr>
      <w:r w:rsidRPr="006C7316">
        <w:t xml:space="preserve">To </w:t>
      </w:r>
      <w:r>
        <w:t>add</w:t>
      </w:r>
      <w:r w:rsidRPr="006C7316">
        <w:t xml:space="preserve"> a contact</w:t>
      </w:r>
      <w:r>
        <w:t xml:space="preserve">:                       </w:t>
      </w:r>
    </w:p>
    <w:p w14:paraId="003E7DA8" w14:textId="77777777" w:rsidR="005E6625" w:rsidRDefault="005E6625" w:rsidP="006C3C3F">
      <w:pPr>
        <w:pStyle w:val="OrderedList"/>
        <w:numPr>
          <w:ilvl w:val="0"/>
          <w:numId w:val="161"/>
        </w:numPr>
        <w:jc w:val="both"/>
      </w:pPr>
      <w:r w:rsidRPr="00F34C67">
        <w:t xml:space="preserve">Click </w:t>
      </w:r>
      <w:r w:rsidRPr="00F34C67">
        <w:rPr>
          <w:b/>
        </w:rPr>
        <w:t>New</w:t>
      </w:r>
      <w:r w:rsidRPr="00F34C67">
        <w:t xml:space="preserve"> in the </w:t>
      </w:r>
      <w:r w:rsidRPr="00F34C67">
        <w:rPr>
          <w:b/>
        </w:rPr>
        <w:t>Contact Information</w:t>
      </w:r>
      <w:r w:rsidRPr="00F34C67">
        <w:t xml:space="preserve"> section.</w:t>
      </w:r>
    </w:p>
    <w:p w14:paraId="786746F5" w14:textId="77777777" w:rsidR="005E6625" w:rsidRPr="00F34C67" w:rsidRDefault="005E6625" w:rsidP="006C3C3F">
      <w:pPr>
        <w:pStyle w:val="OrderedList"/>
        <w:numPr>
          <w:ilvl w:val="0"/>
          <w:numId w:val="161"/>
        </w:numPr>
        <w:jc w:val="both"/>
      </w:pPr>
      <w:r>
        <w:t>On the Contact Info Window, select Changed Borrower Name from the drop-down menu.</w:t>
      </w:r>
    </w:p>
    <w:p w14:paraId="2D1A164C" w14:textId="6052203D" w:rsidR="005E6625" w:rsidRPr="00F34C67" w:rsidRDefault="005E6625" w:rsidP="006C3C3F">
      <w:pPr>
        <w:pStyle w:val="OrderedList"/>
        <w:numPr>
          <w:ilvl w:val="0"/>
          <w:numId w:val="161"/>
        </w:numPr>
        <w:jc w:val="both"/>
      </w:pPr>
      <w:r w:rsidRPr="00F34C67">
        <w:t xml:space="preserve">Contact field should be selected as </w:t>
      </w:r>
      <w:r>
        <w:rPr>
          <w:b/>
        </w:rPr>
        <w:t>Changed Borrower Name.</w:t>
      </w:r>
      <w:r w:rsidRPr="00F34C67">
        <w:t xml:space="preserve"> On the </w:t>
      </w:r>
      <w:r w:rsidRPr="00F34C67">
        <w:rPr>
          <w:b/>
        </w:rPr>
        <w:t>Contact Info</w:t>
      </w:r>
      <w:r>
        <w:t xml:space="preserve"> window, all fields are </w:t>
      </w:r>
      <w:r w:rsidR="0030218F">
        <w:t>pre-</w:t>
      </w:r>
      <w:r>
        <w:t>populat</w:t>
      </w:r>
      <w:r w:rsidR="00616374">
        <w:t>ed</w:t>
      </w:r>
      <w:r>
        <w:t xml:space="preserve"> from the original Borrower. </w:t>
      </w:r>
      <w:r w:rsidRPr="00F34C67">
        <w:t xml:space="preserve">Selecting the button </w:t>
      </w:r>
      <w:r w:rsidRPr="00F34C67">
        <w:rPr>
          <w:b/>
        </w:rPr>
        <w:t>Same as Contact Address</w:t>
      </w:r>
      <w:r w:rsidRPr="00F34C67">
        <w:t xml:space="preserve"> will auto-fill the </w:t>
      </w:r>
      <w:r w:rsidR="00C36D3F">
        <w:t>C</w:t>
      </w:r>
      <w:r w:rsidRPr="00F34C67">
        <w:t xml:space="preserve">ontact </w:t>
      </w:r>
      <w:r w:rsidR="00C36D3F">
        <w:t>N</w:t>
      </w:r>
      <w:r w:rsidRPr="00F34C67">
        <w:t xml:space="preserve">ame and address from the </w:t>
      </w:r>
      <w:r w:rsidRPr="00F34C67">
        <w:rPr>
          <w:b/>
        </w:rPr>
        <w:t>Contact Name &amp; Address</w:t>
      </w:r>
      <w:r w:rsidRPr="00F34C67">
        <w:t xml:space="preserve"> section to the </w:t>
      </w:r>
      <w:r w:rsidRPr="00F34C67">
        <w:rPr>
          <w:b/>
        </w:rPr>
        <w:t>Contact Mailing Info</w:t>
      </w:r>
      <w:r w:rsidRPr="00F34C67">
        <w:t xml:space="preserve"> section. </w:t>
      </w:r>
      <w:r>
        <w:t xml:space="preserve">Update information, if needed. </w:t>
      </w:r>
    </w:p>
    <w:p w14:paraId="5CD63C0C" w14:textId="77777777" w:rsidR="005E6625" w:rsidRPr="00E42E23" w:rsidRDefault="005E6625" w:rsidP="006C3C3F">
      <w:pPr>
        <w:pStyle w:val="OrderedList"/>
        <w:numPr>
          <w:ilvl w:val="0"/>
          <w:numId w:val="161"/>
        </w:numPr>
        <w:jc w:val="both"/>
      </w:pPr>
      <w:r w:rsidRPr="00F34C67">
        <w:t xml:space="preserve">Click </w:t>
      </w:r>
      <w:r w:rsidRPr="00F34C67">
        <w:rPr>
          <w:b/>
        </w:rPr>
        <w:t xml:space="preserve">Submit </w:t>
      </w:r>
      <w:r w:rsidRPr="00F34C67">
        <w:t xml:space="preserve">to save the changes. The new contact is displayed under the </w:t>
      </w:r>
      <w:r w:rsidRPr="00F34C67">
        <w:rPr>
          <w:b/>
        </w:rPr>
        <w:t>Contact Information</w:t>
      </w:r>
      <w:r w:rsidRPr="00F34C67">
        <w:t xml:space="preserve"> section. To exit the window without saving the changes click </w:t>
      </w:r>
      <w:r w:rsidRPr="00F34C67">
        <w:rPr>
          <w:b/>
        </w:rPr>
        <w:t>Cancel.</w:t>
      </w:r>
    </w:p>
    <w:p w14:paraId="48BEDB62" w14:textId="54068693" w:rsidR="005E6625" w:rsidRDefault="001E1248">
      <w:pPr>
        <w:pStyle w:val="BodyText"/>
        <w:jc w:val="center"/>
        <w:rPr>
          <w:lang w:bidi="ar-SA"/>
        </w:rPr>
      </w:pPr>
      <w:r>
        <w:rPr>
          <w:noProof/>
        </w:rPr>
        <w:drawing>
          <wp:inline distT="0" distB="0" distL="0" distR="0" wp14:anchorId="645DB77D" wp14:editId="4C076AC6">
            <wp:extent cx="1956109" cy="1721418"/>
            <wp:effectExtent l="0" t="0" r="6350" b="0"/>
            <wp:docPr id="2566" name="Picture 256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6" name="Picture 2566" descr="Graphical user interface, text, application&#10;&#10;Description automatically generated"/>
                    <pic:cNvPicPr/>
                  </pic:nvPicPr>
                  <pic:blipFill>
                    <a:blip r:embed="rId121"/>
                    <a:stretch>
                      <a:fillRect/>
                    </a:stretch>
                  </pic:blipFill>
                  <pic:spPr>
                    <a:xfrm>
                      <a:off x="0" y="0"/>
                      <a:ext cx="1976989" cy="1739793"/>
                    </a:xfrm>
                    <a:prstGeom prst="rect">
                      <a:avLst/>
                    </a:prstGeom>
                  </pic:spPr>
                </pic:pic>
              </a:graphicData>
            </a:graphic>
          </wp:inline>
        </w:drawing>
      </w:r>
      <w:r w:rsidDel="001E1248">
        <w:rPr>
          <w:noProof/>
        </w:rPr>
        <w:t xml:space="preserve"> </w:t>
      </w:r>
      <w:r w:rsidRPr="001E1248">
        <w:rPr>
          <w:noProof/>
        </w:rPr>
        <w:t xml:space="preserve"> </w:t>
      </w:r>
    </w:p>
    <w:p w14:paraId="1183811A" w14:textId="682639F0" w:rsidR="0025464F" w:rsidRDefault="0025464F" w:rsidP="0025464F">
      <w:pPr>
        <w:pStyle w:val="FigureCaption0"/>
      </w:pPr>
      <w:bookmarkStart w:id="1209" w:name="_Toc74052514"/>
      <w:bookmarkStart w:id="1210" w:name="_Toc90643900"/>
      <w:bookmarkStart w:id="1211" w:name="_Toc230163893"/>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42</w:t>
      </w:r>
      <w:r>
        <w:rPr>
          <w:noProof/>
        </w:rPr>
        <w:fldChar w:fldCharType="end"/>
      </w:r>
      <w:r>
        <w:t>: Add Changed Borrower Name</w:t>
      </w:r>
      <w:bookmarkEnd w:id="1209"/>
      <w:bookmarkEnd w:id="1210"/>
      <w:bookmarkEnd w:id="1211"/>
    </w:p>
    <w:p w14:paraId="0085365F" w14:textId="77777777" w:rsidR="0025464F" w:rsidRDefault="0025464F" w:rsidP="0025464F">
      <w:pPr>
        <w:pStyle w:val="BodyText"/>
        <w:jc w:val="center"/>
        <w:rPr>
          <w:lang w:bidi="ar-SA"/>
        </w:rPr>
      </w:pPr>
    </w:p>
    <w:p w14:paraId="6EA90A7A" w14:textId="1965855A" w:rsidR="005E6625" w:rsidRDefault="001E1248" w:rsidP="0025464F">
      <w:pPr>
        <w:pStyle w:val="BodyText"/>
        <w:jc w:val="center"/>
        <w:rPr>
          <w:lang w:bidi="ar-SA"/>
        </w:rPr>
      </w:pPr>
      <w:r w:rsidRPr="001E1248">
        <w:rPr>
          <w:noProof/>
        </w:rPr>
        <w:t xml:space="preserve"> </w:t>
      </w:r>
      <w:r>
        <w:rPr>
          <w:noProof/>
        </w:rPr>
        <w:drawing>
          <wp:inline distT="0" distB="0" distL="0" distR="0" wp14:anchorId="6DC8E266" wp14:editId="3529B3E6">
            <wp:extent cx="1918377" cy="1699895"/>
            <wp:effectExtent l="0" t="0" r="5715" b="0"/>
            <wp:docPr id="2565" name="Picture 256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5" name="Picture 2565" descr="Graphical user interface, application&#10;&#10;Description automatically generated"/>
                    <pic:cNvPicPr/>
                  </pic:nvPicPr>
                  <pic:blipFill>
                    <a:blip r:embed="rId122"/>
                    <a:stretch>
                      <a:fillRect/>
                    </a:stretch>
                  </pic:blipFill>
                  <pic:spPr>
                    <a:xfrm>
                      <a:off x="0" y="0"/>
                      <a:ext cx="1932661" cy="1712552"/>
                    </a:xfrm>
                    <a:prstGeom prst="rect">
                      <a:avLst/>
                    </a:prstGeom>
                  </pic:spPr>
                </pic:pic>
              </a:graphicData>
            </a:graphic>
          </wp:inline>
        </w:drawing>
      </w:r>
    </w:p>
    <w:p w14:paraId="4649460B" w14:textId="52DDBDFD" w:rsidR="0025464F" w:rsidRDefault="0025464F" w:rsidP="0025464F">
      <w:pPr>
        <w:pStyle w:val="FigureCaption0"/>
      </w:pPr>
      <w:bookmarkStart w:id="1212" w:name="_Toc74052515"/>
      <w:bookmarkStart w:id="1213" w:name="_Toc90643901"/>
      <w:bookmarkStart w:id="1214" w:name="_Toc230163894"/>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43</w:t>
      </w:r>
      <w:r>
        <w:rPr>
          <w:noProof/>
        </w:rPr>
        <w:fldChar w:fldCharType="end"/>
      </w:r>
      <w:r>
        <w:t>: Add Changed Co Borrower Name</w:t>
      </w:r>
      <w:bookmarkEnd w:id="1212"/>
      <w:bookmarkEnd w:id="1213"/>
      <w:bookmarkEnd w:id="1214"/>
    </w:p>
    <w:p w14:paraId="7A6D1847" w14:textId="77777777" w:rsidR="0025464F" w:rsidRDefault="0025464F" w:rsidP="0025464F">
      <w:pPr>
        <w:pStyle w:val="BodyText"/>
        <w:jc w:val="center"/>
        <w:rPr>
          <w:lang w:bidi="ar-SA"/>
        </w:rPr>
      </w:pPr>
    </w:p>
    <w:p w14:paraId="6097F4B3" w14:textId="2127CBB4" w:rsidR="005E6625" w:rsidRDefault="005E6625" w:rsidP="005E6625">
      <w:pPr>
        <w:pStyle w:val="Heading3"/>
        <w:ind w:left="1080" w:hanging="1080"/>
        <w:jc w:val="both"/>
      </w:pPr>
      <w:bookmarkStart w:id="1215" w:name="_Toc74051861"/>
      <w:bookmarkStart w:id="1216" w:name="_Toc90643247"/>
      <w:bookmarkStart w:id="1217" w:name="_Toc230163129"/>
      <w:r>
        <w:t>Editing a Changed Borrower Name Contact</w:t>
      </w:r>
      <w:bookmarkEnd w:id="1215"/>
      <w:bookmarkEnd w:id="1216"/>
      <w:bookmarkEnd w:id="1217"/>
    </w:p>
    <w:p w14:paraId="47933BD6" w14:textId="77777777" w:rsidR="00951D3E" w:rsidRDefault="005E6625" w:rsidP="005E6625">
      <w:pPr>
        <w:pStyle w:val="BodyText"/>
        <w:rPr>
          <w:lang w:bidi="ar-SA"/>
        </w:rPr>
      </w:pPr>
      <w:r>
        <w:rPr>
          <w:lang w:bidi="ar-SA"/>
        </w:rPr>
        <w:t xml:space="preserve">An authorized user can edit Changed Borrower Name and Changed Co-Borrower Name contacts. </w:t>
      </w:r>
    </w:p>
    <w:p w14:paraId="40935BA8" w14:textId="511FAF41" w:rsidR="005E6625" w:rsidRDefault="005E6625" w:rsidP="005E6625">
      <w:pPr>
        <w:pStyle w:val="BodyText"/>
      </w:pPr>
      <w:r>
        <w:t>To edit a Changed Borrower Name contact:</w:t>
      </w:r>
    </w:p>
    <w:p w14:paraId="703013B2" w14:textId="06E26297" w:rsidR="005E6625" w:rsidRPr="00BA79C3" w:rsidRDefault="005E6625" w:rsidP="006C3C3F">
      <w:pPr>
        <w:pStyle w:val="OrderedList"/>
        <w:numPr>
          <w:ilvl w:val="0"/>
          <w:numId w:val="162"/>
        </w:numPr>
        <w:jc w:val="both"/>
      </w:pPr>
      <w:r>
        <w:t xml:space="preserve">Click the document icon beside the Changed Borrower Name </w:t>
      </w:r>
      <w:r w:rsidRPr="00BA79C3">
        <w:t xml:space="preserve">contact type in the </w:t>
      </w:r>
      <w:r w:rsidRPr="00406578">
        <w:rPr>
          <w:b/>
        </w:rPr>
        <w:t>Contact Information</w:t>
      </w:r>
      <w:r w:rsidRPr="00BA79C3">
        <w:t xml:space="preserve"> section.</w:t>
      </w:r>
    </w:p>
    <w:p w14:paraId="7F70816E" w14:textId="77777777" w:rsidR="005E6625" w:rsidRPr="00BA79C3" w:rsidRDefault="005E6625" w:rsidP="006C3C3F">
      <w:pPr>
        <w:pStyle w:val="OrderedList"/>
        <w:numPr>
          <w:ilvl w:val="0"/>
          <w:numId w:val="162"/>
        </w:numPr>
        <w:jc w:val="both"/>
      </w:pPr>
      <w:r w:rsidRPr="00BA79C3">
        <w:t xml:space="preserve">On the </w:t>
      </w:r>
      <w:r w:rsidRPr="00406578">
        <w:rPr>
          <w:b/>
        </w:rPr>
        <w:t>Contact Info</w:t>
      </w:r>
      <w:r w:rsidRPr="00BA79C3">
        <w:t xml:space="preserve"> window, edit the fields as needed (fields marked with red asterisk must be populated).</w:t>
      </w:r>
    </w:p>
    <w:p w14:paraId="1A225D36" w14:textId="77777777" w:rsidR="005E6625" w:rsidRDefault="005E6625" w:rsidP="006C3C3F">
      <w:pPr>
        <w:pStyle w:val="OrderedList"/>
        <w:numPr>
          <w:ilvl w:val="0"/>
          <w:numId w:val="162"/>
        </w:numPr>
        <w:jc w:val="both"/>
      </w:pPr>
      <w:r w:rsidRPr="00BA79C3">
        <w:t xml:space="preserve">Click </w:t>
      </w:r>
      <w:r w:rsidRPr="00406578">
        <w:rPr>
          <w:b/>
        </w:rPr>
        <w:t>Submit</w:t>
      </w:r>
      <w:r w:rsidRPr="00BA79C3">
        <w:t xml:space="preserve"> to save the changes. The updated information is displayed under the </w:t>
      </w:r>
      <w:r w:rsidRPr="00406578">
        <w:rPr>
          <w:b/>
        </w:rPr>
        <w:t>Contact Information</w:t>
      </w:r>
      <w:r w:rsidRPr="00BA79C3">
        <w:t xml:space="preserve"> section. To exit the window without saving the changes click </w:t>
      </w:r>
      <w:r w:rsidRPr="00406578">
        <w:rPr>
          <w:b/>
        </w:rPr>
        <w:t>Cancel</w:t>
      </w:r>
      <w:r w:rsidRPr="00BA79C3">
        <w:t>.</w:t>
      </w:r>
    </w:p>
    <w:p w14:paraId="22058372" w14:textId="514526DE" w:rsidR="00401B1E" w:rsidRDefault="001E1248" w:rsidP="0025464F">
      <w:pPr>
        <w:pStyle w:val="BodyText"/>
        <w:jc w:val="center"/>
      </w:pPr>
      <w:r w:rsidRPr="001E1248">
        <w:rPr>
          <w:noProof/>
        </w:rPr>
        <w:t xml:space="preserve"> </w:t>
      </w:r>
      <w:r w:rsidR="00401B1E">
        <w:rPr>
          <w:noProof/>
        </w:rPr>
        <w:drawing>
          <wp:inline distT="0" distB="0" distL="0" distR="0" wp14:anchorId="4F29336E" wp14:editId="7AA6CF89">
            <wp:extent cx="3812540" cy="561340"/>
            <wp:effectExtent l="19050" t="19050" r="16510" b="10160"/>
            <wp:docPr id="14635343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353439" name="Picture 1" descr="A screenshot of a computer&#10;&#10;AI-generated content may be incorrect."/>
                    <pic:cNvPicPr>
                      <a:picLocks noChangeAspect="1"/>
                    </pic:cNvPicPr>
                  </pic:nvPicPr>
                  <pic:blipFill>
                    <a:blip r:embed="rId123"/>
                    <a:stretch>
                      <a:fillRect/>
                    </a:stretch>
                  </pic:blipFill>
                  <pic:spPr>
                    <a:xfrm>
                      <a:off x="0" y="0"/>
                      <a:ext cx="3812540" cy="561340"/>
                    </a:xfrm>
                    <a:prstGeom prst="rect">
                      <a:avLst/>
                    </a:prstGeom>
                    <a:ln w="19050">
                      <a:solidFill>
                        <a:srgbClr val="0070C0"/>
                      </a:solidFill>
                    </a:ln>
                  </pic:spPr>
                </pic:pic>
              </a:graphicData>
            </a:graphic>
          </wp:inline>
        </w:drawing>
      </w:r>
    </w:p>
    <w:p w14:paraId="6D335E9A" w14:textId="39A47EF2" w:rsidR="0025464F" w:rsidRDefault="0025464F" w:rsidP="0025464F">
      <w:pPr>
        <w:pStyle w:val="FigureCaption0"/>
      </w:pPr>
      <w:bookmarkStart w:id="1218" w:name="_Toc74052516"/>
      <w:bookmarkStart w:id="1219" w:name="_Toc90643902"/>
      <w:bookmarkStart w:id="1220" w:name="_Toc230163895"/>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44</w:t>
      </w:r>
      <w:r>
        <w:rPr>
          <w:noProof/>
        </w:rPr>
        <w:fldChar w:fldCharType="end"/>
      </w:r>
      <w:r>
        <w:t>: View Changed Borrower / Co Borrower Name</w:t>
      </w:r>
      <w:bookmarkEnd w:id="1218"/>
      <w:bookmarkEnd w:id="1219"/>
      <w:bookmarkEnd w:id="1220"/>
    </w:p>
    <w:p w14:paraId="79164B45" w14:textId="77777777" w:rsidR="0025464F" w:rsidRPr="00BA79C3" w:rsidRDefault="0025464F" w:rsidP="0025464F">
      <w:pPr>
        <w:pStyle w:val="BodyText"/>
        <w:jc w:val="center"/>
      </w:pPr>
    </w:p>
    <w:p w14:paraId="2CB348F8" w14:textId="77777777" w:rsidR="001646FC" w:rsidRDefault="001646FC" w:rsidP="00037109">
      <w:pPr>
        <w:pStyle w:val="Heading3"/>
        <w:ind w:left="1080" w:hanging="1080"/>
        <w:jc w:val="both"/>
      </w:pPr>
      <w:bookmarkStart w:id="1221" w:name="_Toc11334643"/>
      <w:bookmarkStart w:id="1222" w:name="_Toc74051862"/>
      <w:bookmarkStart w:id="1223" w:name="_Toc90643248"/>
      <w:bookmarkStart w:id="1224" w:name="_Toc230163130"/>
      <w:r>
        <w:t>Adding Assessment Information</w:t>
      </w:r>
      <w:bookmarkEnd w:id="1221"/>
      <w:bookmarkEnd w:id="1222"/>
      <w:bookmarkEnd w:id="1223"/>
      <w:bookmarkEnd w:id="1224"/>
    </w:p>
    <w:p w14:paraId="737A7A84" w14:textId="77777777" w:rsidR="001646FC" w:rsidRDefault="001646FC" w:rsidP="001646FC">
      <w:pPr>
        <w:pStyle w:val="BodyText"/>
      </w:pPr>
      <w:r>
        <w:rPr>
          <w:lang w:bidi="ar-SA"/>
        </w:rPr>
        <w:t xml:space="preserve">An authorized user can enter </w:t>
      </w:r>
      <w:r>
        <w:t>property contact assessment information related to Home Ownership Associations (HOA) and Condominiums.</w:t>
      </w:r>
    </w:p>
    <w:p w14:paraId="3CBB1F2D" w14:textId="77777777" w:rsidR="001646FC" w:rsidRPr="004564BD" w:rsidRDefault="001646FC" w:rsidP="001646FC">
      <w:pPr>
        <w:pStyle w:val="BodyText"/>
        <w:rPr>
          <w:lang w:bidi="ar-SA"/>
        </w:rPr>
      </w:pPr>
      <w:r w:rsidRPr="006C7316">
        <w:t xml:space="preserve">To </w:t>
      </w:r>
      <w:r>
        <w:t>add</w:t>
      </w:r>
      <w:r w:rsidRPr="006C7316">
        <w:t xml:space="preserve"> a contact</w:t>
      </w:r>
      <w:r>
        <w:t>:</w:t>
      </w:r>
    </w:p>
    <w:p w14:paraId="71A7D9AF" w14:textId="77777777" w:rsidR="001646FC" w:rsidRPr="00485B44" w:rsidRDefault="001646FC" w:rsidP="006C3C3F">
      <w:pPr>
        <w:pStyle w:val="OrderedList"/>
        <w:numPr>
          <w:ilvl w:val="0"/>
          <w:numId w:val="163"/>
        </w:numPr>
        <w:jc w:val="both"/>
      </w:pPr>
      <w:r w:rsidRPr="00485B44">
        <w:t xml:space="preserve">Click </w:t>
      </w:r>
      <w:r w:rsidRPr="006D03A7">
        <w:rPr>
          <w:b/>
        </w:rPr>
        <w:t>New</w:t>
      </w:r>
      <w:r w:rsidRPr="0082076C">
        <w:t xml:space="preserve"> </w:t>
      </w:r>
      <w:r w:rsidRPr="00485B44">
        <w:t xml:space="preserve">in the </w:t>
      </w:r>
      <w:r>
        <w:rPr>
          <w:b/>
        </w:rPr>
        <w:t>Assessment</w:t>
      </w:r>
      <w:r w:rsidRPr="006D03A7">
        <w:rPr>
          <w:b/>
        </w:rPr>
        <w:t xml:space="preserve"> Information</w:t>
      </w:r>
      <w:r w:rsidRPr="00485B44">
        <w:t xml:space="preserve"> section.</w:t>
      </w:r>
    </w:p>
    <w:p w14:paraId="4F5714B2" w14:textId="77777777" w:rsidR="001646FC" w:rsidRPr="001648E0" w:rsidRDefault="001646FC" w:rsidP="006C3C3F">
      <w:pPr>
        <w:pStyle w:val="OrderedList"/>
        <w:numPr>
          <w:ilvl w:val="0"/>
          <w:numId w:val="163"/>
        </w:numPr>
        <w:jc w:val="both"/>
      </w:pPr>
      <w:r>
        <w:t xml:space="preserve">On the </w:t>
      </w:r>
      <w:r>
        <w:rPr>
          <w:b/>
        </w:rPr>
        <w:t>Assessments</w:t>
      </w:r>
      <w:r w:rsidRPr="001648E0">
        <w:rPr>
          <w:b/>
        </w:rPr>
        <w:t xml:space="preserve"> Info</w:t>
      </w:r>
      <w:r>
        <w:rPr>
          <w:b/>
        </w:rPr>
        <w:t>rmation</w:t>
      </w:r>
      <w:r w:rsidRPr="006C7316">
        <w:t xml:space="preserve"> </w:t>
      </w:r>
      <w:r>
        <w:t>window, populate the fields as needed (fields marked with red asterisk must be populated).</w:t>
      </w:r>
    </w:p>
    <w:p w14:paraId="5AC1CFE6" w14:textId="77777777" w:rsidR="001646FC" w:rsidRPr="004564BD" w:rsidRDefault="001646FC" w:rsidP="006C3C3F">
      <w:pPr>
        <w:pStyle w:val="OrderedList"/>
        <w:numPr>
          <w:ilvl w:val="0"/>
          <w:numId w:val="163"/>
        </w:numPr>
        <w:jc w:val="both"/>
      </w:pPr>
      <w:r w:rsidRPr="00485B44">
        <w:t xml:space="preserve">Click </w:t>
      </w:r>
      <w:r w:rsidRPr="001648E0">
        <w:rPr>
          <w:b/>
        </w:rPr>
        <w:t xml:space="preserve">Submit </w:t>
      </w:r>
      <w:r>
        <w:t xml:space="preserve">to save the changes. The new contact is displayed under </w:t>
      </w:r>
      <w:r w:rsidRPr="001648E0">
        <w:t>the</w:t>
      </w:r>
      <w:r w:rsidRPr="001648E0">
        <w:rPr>
          <w:b/>
        </w:rPr>
        <w:t xml:space="preserve"> Contact Information</w:t>
      </w:r>
      <w:r>
        <w:t xml:space="preserve"> section</w:t>
      </w:r>
      <w:r w:rsidRPr="004564BD">
        <w:t xml:space="preserve">. To exit the window without saving the changes </w:t>
      </w:r>
      <w:r>
        <w:t>click</w:t>
      </w:r>
      <w:r w:rsidRPr="004564BD">
        <w:t xml:space="preserve"> </w:t>
      </w:r>
      <w:r w:rsidRPr="001648E0">
        <w:rPr>
          <w:b/>
        </w:rPr>
        <w:t>Cancel</w:t>
      </w:r>
      <w:r w:rsidRPr="001648E0">
        <w:t>.</w:t>
      </w:r>
    </w:p>
    <w:p w14:paraId="58517F39" w14:textId="7A4630FC" w:rsidR="001646FC" w:rsidRDefault="001E1248" w:rsidP="006F2941">
      <w:pPr>
        <w:pStyle w:val="OrderedList"/>
        <w:ind w:left="504"/>
        <w:jc w:val="center"/>
      </w:pPr>
      <w:r>
        <w:rPr>
          <w:noProof/>
        </w:rPr>
        <w:drawing>
          <wp:inline distT="0" distB="0" distL="0" distR="0" wp14:anchorId="79735568" wp14:editId="31306409">
            <wp:extent cx="2649765" cy="714247"/>
            <wp:effectExtent l="0" t="0" r="0" b="0"/>
            <wp:docPr id="2569" name="Picture 256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9" name="Picture 2569" descr="Graphical user interface, text, application&#10;&#10;Description automatically generated"/>
                    <pic:cNvPicPr/>
                  </pic:nvPicPr>
                  <pic:blipFill>
                    <a:blip r:embed="rId124"/>
                    <a:stretch>
                      <a:fillRect/>
                    </a:stretch>
                  </pic:blipFill>
                  <pic:spPr>
                    <a:xfrm>
                      <a:off x="0" y="0"/>
                      <a:ext cx="2687425" cy="724398"/>
                    </a:xfrm>
                    <a:prstGeom prst="rect">
                      <a:avLst/>
                    </a:prstGeom>
                  </pic:spPr>
                </pic:pic>
              </a:graphicData>
            </a:graphic>
          </wp:inline>
        </w:drawing>
      </w:r>
    </w:p>
    <w:p w14:paraId="498A9149" w14:textId="7D075B14" w:rsidR="001646FC" w:rsidRDefault="001646FC" w:rsidP="001646FC">
      <w:pPr>
        <w:pStyle w:val="FigureCaption0"/>
      </w:pPr>
      <w:bookmarkStart w:id="1225" w:name="_Toc74052517"/>
      <w:bookmarkStart w:id="1226" w:name="_Toc90643903"/>
      <w:bookmarkStart w:id="1227" w:name="_Toc23016389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45</w:t>
      </w:r>
      <w:r w:rsidR="00764635">
        <w:rPr>
          <w:noProof/>
        </w:rPr>
        <w:fldChar w:fldCharType="end"/>
      </w:r>
      <w:r>
        <w:t>: Add Assessments Information Window</w:t>
      </w:r>
      <w:bookmarkEnd w:id="1225"/>
      <w:bookmarkEnd w:id="1226"/>
      <w:bookmarkEnd w:id="1227"/>
    </w:p>
    <w:p w14:paraId="63F486B8" w14:textId="77777777" w:rsidR="001646FC" w:rsidRDefault="001646FC" w:rsidP="001646FC">
      <w:pPr>
        <w:pStyle w:val="OrderedList"/>
        <w:ind w:left="504"/>
        <w:jc w:val="both"/>
      </w:pPr>
    </w:p>
    <w:p w14:paraId="36E11B95" w14:textId="77777777" w:rsidR="001646FC" w:rsidRPr="006C7316" w:rsidRDefault="001646FC" w:rsidP="00037109">
      <w:pPr>
        <w:pStyle w:val="Heading3"/>
        <w:ind w:left="1080" w:hanging="1080"/>
        <w:jc w:val="both"/>
      </w:pPr>
      <w:bookmarkStart w:id="1228" w:name="_Toc11334644"/>
      <w:bookmarkStart w:id="1229" w:name="_Toc74051863"/>
      <w:bookmarkStart w:id="1230" w:name="_Toc90643249"/>
      <w:bookmarkStart w:id="1231" w:name="_Toc230163131"/>
      <w:r>
        <w:t>Viewing and Editing Assessment Information</w:t>
      </w:r>
      <w:bookmarkEnd w:id="1228"/>
      <w:bookmarkEnd w:id="1229"/>
      <w:bookmarkEnd w:id="1230"/>
      <w:bookmarkEnd w:id="1231"/>
    </w:p>
    <w:p w14:paraId="74EBFBB1" w14:textId="77777777" w:rsidR="001646FC" w:rsidRDefault="001646FC" w:rsidP="001646FC">
      <w:pPr>
        <w:pStyle w:val="BodyText"/>
      </w:pPr>
      <w:r>
        <w:t>To view and/or edit Assessment Information:</w:t>
      </w:r>
    </w:p>
    <w:p w14:paraId="1C23A9F7" w14:textId="77777777" w:rsidR="001646FC" w:rsidRDefault="001646FC" w:rsidP="006C3C3F">
      <w:pPr>
        <w:pStyle w:val="OrderedList"/>
        <w:numPr>
          <w:ilvl w:val="0"/>
          <w:numId w:val="164"/>
        </w:numPr>
        <w:jc w:val="both"/>
      </w:pPr>
      <w:r w:rsidRPr="006C7316">
        <w:t xml:space="preserve">Click </w:t>
      </w:r>
      <w:r>
        <w:t xml:space="preserve">on the </w:t>
      </w:r>
      <w:r w:rsidRPr="00612339">
        <w:rPr>
          <w:b/>
        </w:rPr>
        <w:t>Edit Icon</w:t>
      </w:r>
      <w:r>
        <w:t xml:space="preserve"> displayed for the desired record under the</w:t>
      </w:r>
      <w:r w:rsidRPr="006C7316">
        <w:t xml:space="preserve"> </w:t>
      </w:r>
      <w:r w:rsidRPr="00612339">
        <w:rPr>
          <w:b/>
        </w:rPr>
        <w:t xml:space="preserve">Assessment Information </w:t>
      </w:r>
      <w:r w:rsidRPr="006C7316">
        <w:t xml:space="preserve">section. </w:t>
      </w:r>
    </w:p>
    <w:p w14:paraId="1F3C3B87" w14:textId="77777777" w:rsidR="001646FC" w:rsidRDefault="001646FC" w:rsidP="006C3C3F">
      <w:pPr>
        <w:pStyle w:val="OrderedList"/>
        <w:numPr>
          <w:ilvl w:val="0"/>
          <w:numId w:val="164"/>
        </w:numPr>
        <w:jc w:val="both"/>
      </w:pPr>
      <w:r w:rsidRPr="006C7316">
        <w:t xml:space="preserve">The </w:t>
      </w:r>
      <w:r w:rsidRPr="0082076C">
        <w:t>Mailing Information, Other Information and Audit Information</w:t>
      </w:r>
      <w:r>
        <w:t xml:space="preserve"> </w:t>
      </w:r>
      <w:r w:rsidRPr="006C7316">
        <w:t>of the selected contact</w:t>
      </w:r>
      <w:r>
        <w:t xml:space="preserve"> are displayed below the contact.</w:t>
      </w:r>
    </w:p>
    <w:p w14:paraId="64C478DE" w14:textId="71D21D0B" w:rsidR="001646FC" w:rsidRDefault="001E1248" w:rsidP="001646FC">
      <w:pPr>
        <w:pStyle w:val="FigureCaption0"/>
        <w:keepNext/>
        <w:ind w:left="462"/>
      </w:pPr>
      <w:r w:rsidRPr="001E1248">
        <w:rPr>
          <w:noProof/>
        </w:rPr>
        <w:t xml:space="preserve"> </w:t>
      </w:r>
      <w:r>
        <w:rPr>
          <w:noProof/>
        </w:rPr>
        <w:drawing>
          <wp:inline distT="0" distB="0" distL="0" distR="0" wp14:anchorId="6658CD23" wp14:editId="46FA3B8E">
            <wp:extent cx="2452611" cy="913440"/>
            <wp:effectExtent l="0" t="0" r="5080" b="1270"/>
            <wp:docPr id="2571" name="Picture 257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1" name="Picture 2571" descr="A screenshot of a computer&#10;&#10;Description automatically generated"/>
                    <pic:cNvPicPr/>
                  </pic:nvPicPr>
                  <pic:blipFill>
                    <a:blip r:embed="rId125"/>
                    <a:stretch>
                      <a:fillRect/>
                    </a:stretch>
                  </pic:blipFill>
                  <pic:spPr>
                    <a:xfrm>
                      <a:off x="0" y="0"/>
                      <a:ext cx="2493494" cy="928666"/>
                    </a:xfrm>
                    <a:prstGeom prst="rect">
                      <a:avLst/>
                    </a:prstGeom>
                  </pic:spPr>
                </pic:pic>
              </a:graphicData>
            </a:graphic>
          </wp:inline>
        </w:drawing>
      </w:r>
    </w:p>
    <w:p w14:paraId="3B8D0D41" w14:textId="0F1231BB" w:rsidR="009B7200" w:rsidRDefault="009B7200" w:rsidP="009B7200">
      <w:pPr>
        <w:pStyle w:val="FigureCaption0"/>
      </w:pPr>
      <w:bookmarkStart w:id="1232" w:name="_Toc74052518"/>
      <w:bookmarkStart w:id="1233" w:name="_Toc90643904"/>
      <w:bookmarkStart w:id="1234" w:name="_Toc23016389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46</w:t>
      </w:r>
      <w:r w:rsidR="00764635">
        <w:rPr>
          <w:noProof/>
        </w:rPr>
        <w:fldChar w:fldCharType="end"/>
      </w:r>
      <w:r>
        <w:t>: View Assessment Information Screen</w:t>
      </w:r>
      <w:bookmarkEnd w:id="1232"/>
      <w:bookmarkEnd w:id="1233"/>
      <w:bookmarkEnd w:id="1234"/>
    </w:p>
    <w:p w14:paraId="26CCE4FA" w14:textId="77777777" w:rsidR="005A601D" w:rsidRDefault="005A601D" w:rsidP="009B7200">
      <w:pPr>
        <w:pStyle w:val="FigureCaption0"/>
      </w:pPr>
    </w:p>
    <w:p w14:paraId="5D048CDD" w14:textId="0B6B6BE5" w:rsidR="00540CFA" w:rsidRPr="006C7316" w:rsidRDefault="00540CFA" w:rsidP="00F874DE">
      <w:pPr>
        <w:pStyle w:val="Heading2"/>
        <w:jc w:val="both"/>
        <w:rPr>
          <w:rFonts w:eastAsia="Times New Roman"/>
          <w:snapToGrid w:val="0"/>
          <w:w w:val="0"/>
        </w:rPr>
      </w:pPr>
      <w:bookmarkStart w:id="1235" w:name="_Toc11334645"/>
      <w:bookmarkStart w:id="1236" w:name="_Toc74051864"/>
      <w:bookmarkStart w:id="1237" w:name="_Toc90643250"/>
      <w:bookmarkStart w:id="1238" w:name="_Toc230163132"/>
      <w:r w:rsidRPr="006C7316">
        <w:rPr>
          <w:rFonts w:eastAsia="Times New Roman"/>
          <w:snapToGrid w:val="0"/>
          <w:w w:val="0"/>
        </w:rPr>
        <w:t>Property</w:t>
      </w:r>
      <w:bookmarkEnd w:id="1182"/>
      <w:bookmarkEnd w:id="1183"/>
      <w:bookmarkEnd w:id="1184"/>
      <w:bookmarkEnd w:id="1185"/>
      <w:bookmarkEnd w:id="1235"/>
      <w:bookmarkEnd w:id="1236"/>
      <w:bookmarkEnd w:id="1237"/>
      <w:bookmarkEnd w:id="1238"/>
      <w:r w:rsidR="003E118F">
        <w:rPr>
          <w:rFonts w:eastAsia="Times New Roman"/>
          <w:snapToGrid w:val="0"/>
          <w:w w:val="0"/>
        </w:rPr>
        <w:fldChar w:fldCharType="begin"/>
      </w:r>
      <w:r w:rsidR="003E118F">
        <w:instrText xml:space="preserve"> XE </w:instrText>
      </w:r>
      <w:r w:rsidR="00274A40">
        <w:instrText>“</w:instrText>
      </w:r>
      <w:r w:rsidR="003E118F" w:rsidRPr="00F74690">
        <w:rPr>
          <w:rFonts w:eastAsia="Times New Roman"/>
          <w:snapToGrid w:val="0"/>
          <w:w w:val="0"/>
        </w:rPr>
        <w:instrText>Endorsed</w:instrText>
      </w:r>
      <w:r w:rsidR="00CD0958">
        <w:rPr>
          <w:rFonts w:eastAsia="Times New Roman"/>
          <w:snapToGrid w:val="0"/>
          <w:w w:val="0"/>
        </w:rPr>
        <w:instrText xml:space="preserve"> Property Screen</w:instrText>
      </w:r>
      <w:r w:rsidR="00274A40">
        <w:instrText>”</w:instrText>
      </w:r>
      <w:r w:rsidR="003E118F">
        <w:instrText xml:space="preserve"> </w:instrText>
      </w:r>
      <w:r w:rsidR="003E118F">
        <w:rPr>
          <w:rFonts w:eastAsia="Times New Roman"/>
          <w:snapToGrid w:val="0"/>
          <w:w w:val="0"/>
        </w:rPr>
        <w:fldChar w:fldCharType="end"/>
      </w:r>
      <w:r w:rsidRPr="006C7316">
        <w:rPr>
          <w:rFonts w:eastAsia="Times New Roman"/>
          <w:snapToGrid w:val="0"/>
          <w:w w:val="0"/>
        </w:rPr>
        <w:t xml:space="preserve"> </w:t>
      </w:r>
    </w:p>
    <w:p w14:paraId="129CE91B" w14:textId="52F9E4DE" w:rsidR="00540CFA" w:rsidRPr="006C7316" w:rsidRDefault="001F50C9" w:rsidP="001879BA">
      <w:pPr>
        <w:pStyle w:val="BodyText"/>
      </w:pPr>
      <w:r>
        <w:t>T</w:t>
      </w:r>
      <w:r w:rsidRPr="008775E2">
        <w:t xml:space="preserve">he </w:t>
      </w:r>
      <w:r>
        <w:t xml:space="preserve">Property </w:t>
      </w:r>
      <w:r w:rsidRPr="008775E2">
        <w:t>screen is displayed</w:t>
      </w:r>
      <w:r>
        <w:t xml:space="preserve"> w</w:t>
      </w:r>
      <w:r w:rsidRPr="008775E2">
        <w:t xml:space="preserve">hen </w:t>
      </w:r>
      <w:r>
        <w:t xml:space="preserve">a </w:t>
      </w:r>
      <w:r w:rsidRPr="008775E2">
        <w:t xml:space="preserve">user selects the </w:t>
      </w:r>
      <w:r>
        <w:t>Property</w:t>
      </w:r>
      <w:r w:rsidRPr="008775E2">
        <w:t xml:space="preserve"> </w:t>
      </w:r>
      <w:r>
        <w:t xml:space="preserve">tab from the menu </w:t>
      </w:r>
      <w:r w:rsidRPr="00B32886">
        <w:t>on the left</w:t>
      </w:r>
      <w:r>
        <w:t xml:space="preserve"> side of the screen</w:t>
      </w:r>
      <w:r w:rsidRPr="008775E2">
        <w:t>.</w:t>
      </w:r>
      <w:r w:rsidR="00540CFA" w:rsidRPr="006C7316">
        <w:t xml:space="preserve"> This tab has two sub-menu options:</w:t>
      </w:r>
    </w:p>
    <w:p w14:paraId="28A77D16" w14:textId="77777777" w:rsidR="00540CFA" w:rsidRPr="00F11BEF" w:rsidRDefault="00540CFA" w:rsidP="00F874DE">
      <w:pPr>
        <w:pStyle w:val="UnorderedList"/>
        <w:jc w:val="both"/>
      </w:pPr>
      <w:r w:rsidRPr="00F11BEF">
        <w:t>Property Info</w:t>
      </w:r>
    </w:p>
    <w:p w14:paraId="3C768B63" w14:textId="77777777" w:rsidR="00540CFA" w:rsidRPr="00F11BEF" w:rsidRDefault="00540CFA" w:rsidP="00F874DE">
      <w:pPr>
        <w:pStyle w:val="UnorderedList"/>
        <w:jc w:val="both"/>
      </w:pPr>
      <w:r w:rsidRPr="00F11BEF">
        <w:t>Property Values</w:t>
      </w:r>
    </w:p>
    <w:p w14:paraId="2ACE1900" w14:textId="1F9FBE52" w:rsidR="00540CFA" w:rsidRPr="006C7316" w:rsidRDefault="00540CFA" w:rsidP="00037109">
      <w:pPr>
        <w:pStyle w:val="Heading3"/>
        <w:ind w:left="1080" w:hanging="1080"/>
        <w:jc w:val="both"/>
      </w:pPr>
      <w:bookmarkStart w:id="1239" w:name="_Toc314310220"/>
      <w:bookmarkStart w:id="1240" w:name="_Toc314660693"/>
      <w:bookmarkStart w:id="1241" w:name="_Toc315633818"/>
      <w:bookmarkStart w:id="1242" w:name="_Toc11334646"/>
      <w:bookmarkStart w:id="1243" w:name="_Toc74051865"/>
      <w:bookmarkStart w:id="1244" w:name="_Toc90643251"/>
      <w:bookmarkStart w:id="1245" w:name="_Toc230163133"/>
      <w:r w:rsidRPr="006C7316">
        <w:t>Property Info</w:t>
      </w:r>
      <w:bookmarkEnd w:id="1239"/>
      <w:bookmarkEnd w:id="1240"/>
      <w:bookmarkEnd w:id="1241"/>
      <w:r w:rsidR="001F38E8">
        <w:t>rmation</w:t>
      </w:r>
      <w:bookmarkEnd w:id="1242"/>
      <w:bookmarkEnd w:id="1243"/>
      <w:bookmarkEnd w:id="1244"/>
      <w:bookmarkEnd w:id="1245"/>
    </w:p>
    <w:p w14:paraId="73E240AA" w14:textId="47878715" w:rsidR="005819A9" w:rsidRDefault="00540CFA" w:rsidP="001879BA">
      <w:pPr>
        <w:pStyle w:val="BodyText"/>
      </w:pPr>
      <w:r w:rsidRPr="006C7316">
        <w:t xml:space="preserve">This screen </w:t>
      </w:r>
      <w:r w:rsidR="005819A9">
        <w:t>displays</w:t>
      </w:r>
      <w:r w:rsidRPr="006C7316">
        <w:t xml:space="preserve"> the property details received from CHUMS at the time of loan setup. In addition, the screen </w:t>
      </w:r>
      <w:r w:rsidR="001F50C9">
        <w:t>allows</w:t>
      </w:r>
      <w:r>
        <w:t xml:space="preserve"> </w:t>
      </w:r>
      <w:r w:rsidR="005819A9">
        <w:t xml:space="preserve">authorized </w:t>
      </w:r>
      <w:r w:rsidRPr="006C7316">
        <w:t xml:space="preserve">users to edit property details, upload or delete </w:t>
      </w:r>
      <w:r>
        <w:t xml:space="preserve">a </w:t>
      </w:r>
      <w:r w:rsidRPr="006C7316">
        <w:t xml:space="preserve">property photo. </w:t>
      </w:r>
      <w:r w:rsidR="001F4729">
        <w:t xml:space="preserve"> </w:t>
      </w:r>
      <w:r w:rsidR="005A4E10">
        <w:t xml:space="preserve">The data fields received </w:t>
      </w:r>
      <w:r w:rsidR="001F4729">
        <w:t>from CHUMS cannot be edited.</w:t>
      </w:r>
      <w:r w:rsidR="00E25939">
        <w:t xml:space="preserve"> A flag is also displayed allowing users to determine if Assessment Type information for a Condominium (Condo) or Home Ownership Association (HOA) has been added on the Contacts page.  </w:t>
      </w:r>
    </w:p>
    <w:p w14:paraId="34394697" w14:textId="26E67110" w:rsidR="00467531" w:rsidRPr="00075735" w:rsidRDefault="00467531" w:rsidP="001879BA">
      <w:pPr>
        <w:pStyle w:val="BodyText"/>
      </w:pPr>
      <w:r w:rsidRPr="00075735">
        <w:t xml:space="preserve">The </w:t>
      </w:r>
      <w:r>
        <w:t xml:space="preserve">Property Information </w:t>
      </w:r>
      <w:r w:rsidRPr="00075735">
        <w:t xml:space="preserve">screen displays the following </w:t>
      </w:r>
      <w:r>
        <w:t>sections</w:t>
      </w:r>
      <w:r w:rsidRPr="00075735">
        <w:t>:</w:t>
      </w:r>
    </w:p>
    <w:p w14:paraId="3B5A4E0A" w14:textId="14148996" w:rsidR="00467531" w:rsidRPr="00075735" w:rsidRDefault="00467531" w:rsidP="00F874DE">
      <w:pPr>
        <w:pStyle w:val="UnorderedList"/>
        <w:jc w:val="both"/>
      </w:pPr>
      <w:r>
        <w:t>Property Details</w:t>
      </w:r>
    </w:p>
    <w:p w14:paraId="1270AE33" w14:textId="544DA15E" w:rsidR="00467531" w:rsidRPr="006C7316" w:rsidRDefault="00467531" w:rsidP="00F874DE">
      <w:pPr>
        <w:pStyle w:val="UnorderedList"/>
        <w:jc w:val="both"/>
      </w:pPr>
      <w:r>
        <w:t>Audit Information</w:t>
      </w:r>
    </w:p>
    <w:p w14:paraId="07D7A8D5" w14:textId="7925E76A" w:rsidR="00467531" w:rsidRPr="006C7316" w:rsidRDefault="00467531" w:rsidP="00F874DE">
      <w:pPr>
        <w:pStyle w:val="UnorderedList"/>
        <w:jc w:val="both"/>
      </w:pPr>
      <w:r>
        <w:t>Property Photo</w:t>
      </w:r>
    </w:p>
    <w:p w14:paraId="397690FC" w14:textId="12BE6879" w:rsidR="00467531" w:rsidRDefault="00467531" w:rsidP="00F874DE">
      <w:pPr>
        <w:pStyle w:val="UnorderedList"/>
        <w:jc w:val="both"/>
      </w:pPr>
      <w:r>
        <w:t>Property Location</w:t>
      </w:r>
    </w:p>
    <w:p w14:paraId="14A4D650" w14:textId="2DBAA048" w:rsidR="00467531" w:rsidRDefault="00467531" w:rsidP="00F874DE">
      <w:pPr>
        <w:pStyle w:val="UnorderedList"/>
        <w:jc w:val="both"/>
      </w:pPr>
      <w:r>
        <w:t>Local Statistics</w:t>
      </w:r>
    </w:p>
    <w:p w14:paraId="56A67499" w14:textId="77777777" w:rsidR="00467531" w:rsidRDefault="00467531" w:rsidP="00F874DE">
      <w:pPr>
        <w:pStyle w:val="UnorderedList"/>
        <w:numPr>
          <w:ilvl w:val="0"/>
          <w:numId w:val="0"/>
        </w:numPr>
        <w:ind w:left="378" w:hanging="360"/>
        <w:jc w:val="both"/>
      </w:pPr>
    </w:p>
    <w:p w14:paraId="13B57AEB" w14:textId="3F8652DD" w:rsidR="00467531" w:rsidRDefault="00467531" w:rsidP="00F874DE">
      <w:pPr>
        <w:pStyle w:val="UnorderedList"/>
        <w:numPr>
          <w:ilvl w:val="0"/>
          <w:numId w:val="0"/>
        </w:numPr>
        <w:ind w:left="378" w:hanging="360"/>
        <w:jc w:val="both"/>
      </w:pPr>
      <w:r>
        <w:t xml:space="preserve">The screen </w:t>
      </w:r>
      <w:r w:rsidR="001F50C9">
        <w:t xml:space="preserve">also </w:t>
      </w:r>
      <w:r>
        <w:t>displays the following links:</w:t>
      </w:r>
    </w:p>
    <w:p w14:paraId="67466DE0" w14:textId="77777777" w:rsidR="00467531" w:rsidRDefault="00467531" w:rsidP="00F874DE">
      <w:pPr>
        <w:pStyle w:val="UnorderedList"/>
        <w:jc w:val="both"/>
      </w:pPr>
      <w:r w:rsidRPr="001F50C9">
        <w:rPr>
          <w:b/>
        </w:rPr>
        <w:t>View Property Values</w:t>
      </w:r>
      <w:r>
        <w:t xml:space="preserve"> – This link navigates the user to the Property Values screen.</w:t>
      </w:r>
    </w:p>
    <w:p w14:paraId="06D9A974" w14:textId="735324E1" w:rsidR="00467531" w:rsidRDefault="00ED64C6" w:rsidP="009B7200">
      <w:pPr>
        <w:pStyle w:val="BodyText"/>
        <w:jc w:val="center"/>
      </w:pPr>
      <w:r w:rsidRPr="00ED64C6">
        <w:rPr>
          <w:noProof/>
        </w:rPr>
        <w:t xml:space="preserve"> </w:t>
      </w:r>
      <w:r>
        <w:rPr>
          <w:noProof/>
        </w:rPr>
        <w:drawing>
          <wp:inline distT="0" distB="0" distL="0" distR="0" wp14:anchorId="7E863E2C" wp14:editId="272E5086">
            <wp:extent cx="5578962" cy="1688590"/>
            <wp:effectExtent l="0" t="0" r="3175" b="6985"/>
            <wp:docPr id="2572" name="Picture 257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2" name="Picture 2572" descr="Graphical user interface, text, application&#10;&#10;Description automatically generated"/>
                    <pic:cNvPicPr/>
                  </pic:nvPicPr>
                  <pic:blipFill>
                    <a:blip r:embed="rId126"/>
                    <a:stretch>
                      <a:fillRect/>
                    </a:stretch>
                  </pic:blipFill>
                  <pic:spPr>
                    <a:xfrm>
                      <a:off x="0" y="0"/>
                      <a:ext cx="5586230" cy="1690790"/>
                    </a:xfrm>
                    <a:prstGeom prst="rect">
                      <a:avLst/>
                    </a:prstGeom>
                  </pic:spPr>
                </pic:pic>
              </a:graphicData>
            </a:graphic>
          </wp:inline>
        </w:drawing>
      </w:r>
    </w:p>
    <w:p w14:paraId="69E8D3D6" w14:textId="7F36B0DC" w:rsidR="009B7200" w:rsidRDefault="009B7200" w:rsidP="009B7200">
      <w:pPr>
        <w:pStyle w:val="FigureCaption0"/>
      </w:pPr>
      <w:bookmarkStart w:id="1246" w:name="_Toc74052519"/>
      <w:bookmarkStart w:id="1247" w:name="_Toc90643905"/>
      <w:bookmarkStart w:id="1248" w:name="_Toc23016389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Pr>
          <w:noProof/>
        </w:rP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47</w:t>
      </w:r>
      <w:r w:rsidR="00764635">
        <w:rPr>
          <w:noProof/>
        </w:rPr>
        <w:fldChar w:fldCharType="end"/>
      </w:r>
      <w:r>
        <w:t>: Property Information Screen</w:t>
      </w:r>
      <w:bookmarkEnd w:id="1246"/>
      <w:bookmarkEnd w:id="1247"/>
      <w:bookmarkEnd w:id="1248"/>
    </w:p>
    <w:p w14:paraId="3CCFEA9E" w14:textId="673D0D2D" w:rsidR="00540CFA" w:rsidRPr="00D757EC" w:rsidRDefault="00540CFA" w:rsidP="00863D8C">
      <w:pPr>
        <w:pStyle w:val="Heading4"/>
      </w:pPr>
      <w:bookmarkStart w:id="1249" w:name="_Toc314310221"/>
      <w:bookmarkStart w:id="1250" w:name="_Toc314660694"/>
      <w:bookmarkStart w:id="1251" w:name="_Toc11334647"/>
      <w:bookmarkStart w:id="1252" w:name="_Toc74051866"/>
      <w:bookmarkStart w:id="1253" w:name="_Toc90643252"/>
      <w:bookmarkStart w:id="1254" w:name="_Toc230163134"/>
      <w:r w:rsidRPr="00D757EC">
        <w:t xml:space="preserve">Editing </w:t>
      </w:r>
      <w:r w:rsidR="00DB3D3F" w:rsidRPr="00D757EC">
        <w:t>P</w:t>
      </w:r>
      <w:r w:rsidRPr="00D757EC">
        <w:t xml:space="preserve">roperty </w:t>
      </w:r>
      <w:r w:rsidR="00DB3D3F" w:rsidRPr="00D757EC">
        <w:t>I</w:t>
      </w:r>
      <w:r w:rsidRPr="00D757EC">
        <w:t>nfo</w:t>
      </w:r>
      <w:bookmarkEnd w:id="1249"/>
      <w:bookmarkEnd w:id="1250"/>
      <w:r w:rsidR="001F38E8" w:rsidRPr="00D757EC">
        <w:t>rmation</w:t>
      </w:r>
      <w:bookmarkEnd w:id="1251"/>
      <w:bookmarkEnd w:id="1252"/>
      <w:bookmarkEnd w:id="1253"/>
      <w:bookmarkEnd w:id="1254"/>
    </w:p>
    <w:p w14:paraId="261CF500" w14:textId="6EE610FD" w:rsidR="00790234" w:rsidRDefault="00540CFA" w:rsidP="001879BA">
      <w:pPr>
        <w:pStyle w:val="BodyText"/>
      </w:pPr>
      <w:r>
        <w:t>T</w:t>
      </w:r>
      <w:r w:rsidRPr="006C7316">
        <w:t xml:space="preserve">o </w:t>
      </w:r>
      <w:r w:rsidR="00790234">
        <w:t>edit</w:t>
      </w:r>
      <w:r w:rsidRPr="006C7316">
        <w:t xml:space="preserve"> the </w:t>
      </w:r>
      <w:r w:rsidR="00DB3D3F">
        <w:t xml:space="preserve">fields in the </w:t>
      </w:r>
      <w:r w:rsidR="00790234">
        <w:t>P</w:t>
      </w:r>
      <w:r w:rsidRPr="006C7316">
        <w:t xml:space="preserve">roperty </w:t>
      </w:r>
      <w:r w:rsidR="00790234">
        <w:t>D</w:t>
      </w:r>
      <w:r w:rsidRPr="006C7316">
        <w:t>etails section</w:t>
      </w:r>
      <w:r>
        <w:t>:</w:t>
      </w:r>
    </w:p>
    <w:p w14:paraId="6A363AA1" w14:textId="0CF43301" w:rsidR="00790234" w:rsidRPr="00485B44" w:rsidRDefault="00790234" w:rsidP="006C3C3F">
      <w:pPr>
        <w:pStyle w:val="OrderedList"/>
        <w:numPr>
          <w:ilvl w:val="0"/>
          <w:numId w:val="165"/>
        </w:numPr>
        <w:jc w:val="both"/>
      </w:pPr>
      <w:r w:rsidRPr="00485B44">
        <w:t xml:space="preserve">Click </w:t>
      </w:r>
      <w:r w:rsidRPr="00612339">
        <w:rPr>
          <w:b/>
        </w:rPr>
        <w:t>Edit</w:t>
      </w:r>
      <w:r w:rsidRPr="00485B44">
        <w:t xml:space="preserve"> in the </w:t>
      </w:r>
      <w:r>
        <w:t xml:space="preserve">Property Details </w:t>
      </w:r>
      <w:r w:rsidRPr="00485B44">
        <w:t>section on the</w:t>
      </w:r>
      <w:r w:rsidRPr="00612339">
        <w:rPr>
          <w:b/>
        </w:rPr>
        <w:t xml:space="preserve"> </w:t>
      </w:r>
      <w:r w:rsidR="00467531" w:rsidRPr="00612339">
        <w:rPr>
          <w:b/>
        </w:rPr>
        <w:t>Property Information</w:t>
      </w:r>
      <w:r w:rsidR="00467531">
        <w:t xml:space="preserve"> </w:t>
      </w:r>
      <w:r w:rsidRPr="00485B44">
        <w:t>screen.</w:t>
      </w:r>
    </w:p>
    <w:p w14:paraId="67DA5743" w14:textId="77777777" w:rsidR="00DB3D3F" w:rsidRDefault="00790234" w:rsidP="006C3C3F">
      <w:pPr>
        <w:pStyle w:val="OrderedList"/>
        <w:numPr>
          <w:ilvl w:val="0"/>
          <w:numId w:val="165"/>
        </w:numPr>
        <w:jc w:val="both"/>
      </w:pPr>
      <w:r>
        <w:t xml:space="preserve">On the </w:t>
      </w:r>
      <w:r w:rsidRPr="001445BE">
        <w:rPr>
          <w:b/>
        </w:rPr>
        <w:t xml:space="preserve">Edit </w:t>
      </w:r>
      <w:r w:rsidR="00467531" w:rsidRPr="001445BE">
        <w:rPr>
          <w:b/>
        </w:rPr>
        <w:t>Property Info</w:t>
      </w:r>
      <w:r w:rsidRPr="006C7316">
        <w:t xml:space="preserve"> </w:t>
      </w:r>
      <w:r w:rsidR="00DB3D3F">
        <w:t>window, edit the fields</w:t>
      </w:r>
      <w:r>
        <w:t>.</w:t>
      </w:r>
      <w:r w:rsidR="00467531">
        <w:t xml:space="preserve"> </w:t>
      </w:r>
    </w:p>
    <w:p w14:paraId="5738CCE2" w14:textId="65BA91E8" w:rsidR="00540CFA" w:rsidRDefault="00540CFA" w:rsidP="006C3C3F">
      <w:pPr>
        <w:pStyle w:val="OrderedList"/>
        <w:numPr>
          <w:ilvl w:val="0"/>
          <w:numId w:val="165"/>
        </w:numPr>
        <w:jc w:val="both"/>
      </w:pPr>
      <w:r w:rsidRPr="005A7735">
        <w:t xml:space="preserve">When Damage value is selected, the </w:t>
      </w:r>
      <w:r w:rsidRPr="001445BE">
        <w:rPr>
          <w:b/>
        </w:rPr>
        <w:t>Damage Date</w:t>
      </w:r>
      <w:r w:rsidRPr="005A7735">
        <w:t xml:space="preserve"> and </w:t>
      </w:r>
      <w:r w:rsidRPr="001445BE">
        <w:rPr>
          <w:b/>
        </w:rPr>
        <w:t>Damage Amounts</w:t>
      </w:r>
      <w:r w:rsidRPr="005A7735">
        <w:t xml:space="preserve"> are required. The values from the Damage, Damage Amount, Damage Date, and Legal Descriptions fields will be used by the system to pre-fill Claim Form HUD</w:t>
      </w:r>
      <w:r w:rsidR="00C36D3F">
        <w:t>-</w:t>
      </w:r>
      <w:r w:rsidRPr="005A7735">
        <w:t xml:space="preserve">27011 (if initiated by the </w:t>
      </w:r>
      <w:r>
        <w:t>s</w:t>
      </w:r>
      <w:r w:rsidRPr="005A7735">
        <w:t>ervicer).</w:t>
      </w:r>
    </w:p>
    <w:p w14:paraId="38B8941E" w14:textId="0ACF925E" w:rsidR="00DB3D3F" w:rsidRPr="00DB3D3F" w:rsidRDefault="00DB3D3F" w:rsidP="006C3C3F">
      <w:pPr>
        <w:pStyle w:val="OrderedList"/>
        <w:numPr>
          <w:ilvl w:val="0"/>
          <w:numId w:val="165"/>
        </w:numPr>
        <w:jc w:val="both"/>
      </w:pPr>
      <w:r w:rsidRPr="00485B44">
        <w:t xml:space="preserve">Click </w:t>
      </w:r>
      <w:r w:rsidRPr="001445BE">
        <w:rPr>
          <w:b/>
        </w:rPr>
        <w:t xml:space="preserve">Submit </w:t>
      </w:r>
      <w:r w:rsidRPr="00DB3D3F">
        <w:t>to save the changes</w:t>
      </w:r>
      <w:r>
        <w:t>.</w:t>
      </w:r>
      <w:r w:rsidRPr="00DB3D3F">
        <w:t xml:space="preserve"> </w:t>
      </w:r>
      <w:r>
        <w:t xml:space="preserve">The </w:t>
      </w:r>
      <w:r w:rsidRPr="008E7D15">
        <w:t xml:space="preserve">updated information </w:t>
      </w:r>
      <w:r>
        <w:t xml:space="preserve">is displayed </w:t>
      </w:r>
      <w:r w:rsidRPr="008E7D15">
        <w:t xml:space="preserve">under </w:t>
      </w:r>
      <w:r w:rsidRPr="00DB3D3F">
        <w:t xml:space="preserve">the </w:t>
      </w:r>
      <w:r w:rsidRPr="001445BE">
        <w:rPr>
          <w:b/>
        </w:rPr>
        <w:t>Property Details</w:t>
      </w:r>
      <w:r w:rsidRPr="00DB3D3F">
        <w:t xml:space="preserve"> section. To exit the window without saving the changes </w:t>
      </w:r>
      <w:r>
        <w:t>click</w:t>
      </w:r>
      <w:r w:rsidRPr="00DB3D3F">
        <w:t xml:space="preserve"> </w:t>
      </w:r>
      <w:r w:rsidRPr="001445BE">
        <w:rPr>
          <w:b/>
        </w:rPr>
        <w:t>Cancel.</w:t>
      </w:r>
    </w:p>
    <w:p w14:paraId="2E882E13" w14:textId="6CC4B1E9" w:rsidR="00790234" w:rsidRDefault="00D804FF" w:rsidP="00B50526">
      <w:pPr>
        <w:pStyle w:val="BodyText"/>
        <w:jc w:val="center"/>
      </w:pPr>
      <w:r w:rsidRPr="00D804FF">
        <w:rPr>
          <w:noProof/>
        </w:rPr>
        <w:t xml:space="preserve"> </w:t>
      </w:r>
      <w:r w:rsidR="00ED64C6" w:rsidRPr="00ED64C6">
        <w:rPr>
          <w:noProof/>
        </w:rPr>
        <w:t xml:space="preserve"> </w:t>
      </w:r>
      <w:r w:rsidR="00ED64C6">
        <w:rPr>
          <w:noProof/>
        </w:rPr>
        <w:drawing>
          <wp:inline distT="0" distB="0" distL="0" distR="0" wp14:anchorId="7FE0FEE3" wp14:editId="6B2B84CE">
            <wp:extent cx="2016039" cy="1659571"/>
            <wp:effectExtent l="0" t="0" r="3810" b="0"/>
            <wp:docPr id="2573" name="Picture 2573" descr="Graphical user interface, application,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3" name="Picture 2573" descr="Graphical user interface, application, table&#10;&#10;Description automatically generated"/>
                    <pic:cNvPicPr/>
                  </pic:nvPicPr>
                  <pic:blipFill>
                    <a:blip r:embed="rId127"/>
                    <a:stretch>
                      <a:fillRect/>
                    </a:stretch>
                  </pic:blipFill>
                  <pic:spPr>
                    <a:xfrm>
                      <a:off x="0" y="0"/>
                      <a:ext cx="2046354" cy="1684526"/>
                    </a:xfrm>
                    <a:prstGeom prst="rect">
                      <a:avLst/>
                    </a:prstGeom>
                  </pic:spPr>
                </pic:pic>
              </a:graphicData>
            </a:graphic>
          </wp:inline>
        </w:drawing>
      </w:r>
    </w:p>
    <w:p w14:paraId="1FF8E23D" w14:textId="4120CADD" w:rsidR="009B7200" w:rsidRDefault="009B7200" w:rsidP="009B7200">
      <w:pPr>
        <w:pStyle w:val="FigureCaption0"/>
      </w:pPr>
      <w:bookmarkStart w:id="1255" w:name="_Toc74052520"/>
      <w:bookmarkStart w:id="1256" w:name="_Toc90643906"/>
      <w:bookmarkStart w:id="1257" w:name="_Toc23016389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48</w:t>
      </w:r>
      <w:r w:rsidR="00764635">
        <w:rPr>
          <w:noProof/>
        </w:rPr>
        <w:fldChar w:fldCharType="end"/>
      </w:r>
      <w:r>
        <w:t xml:space="preserve">: </w:t>
      </w:r>
      <w:r w:rsidRPr="006F1C01">
        <w:t>Edit Property Info Windo</w:t>
      </w:r>
      <w:r w:rsidRPr="000923B5">
        <w:t>w</w:t>
      </w:r>
      <w:bookmarkEnd w:id="1255"/>
      <w:bookmarkEnd w:id="1256"/>
      <w:bookmarkEnd w:id="1257"/>
    </w:p>
    <w:p w14:paraId="1ACB066B" w14:textId="77777777" w:rsidR="009B7200" w:rsidRPr="00790234" w:rsidRDefault="009B7200" w:rsidP="001879BA">
      <w:pPr>
        <w:pStyle w:val="FigureCaption0"/>
        <w:rPr>
          <w:rFonts w:asciiTheme="minorHAnsi" w:hAnsiTheme="minorHAnsi"/>
        </w:rPr>
      </w:pPr>
    </w:p>
    <w:p w14:paraId="0CDA4470" w14:textId="5E171A6A" w:rsidR="00540CFA" w:rsidRPr="004A03AA" w:rsidRDefault="00540CFA"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1258" w:name="_Toc314310222"/>
      <w:bookmarkStart w:id="1259" w:name="_Toc314660695"/>
      <w:r w:rsidRPr="004A03AA">
        <w:rPr>
          <w:rFonts w:asciiTheme="majorHAnsi" w:hAnsiTheme="majorHAnsi" w:cstheme="minorHAnsi"/>
          <w:b/>
          <w:bCs/>
          <w:noProof/>
          <w:color w:val="000000" w:themeColor="text1"/>
        </w:rPr>
        <w:t xml:space="preserve">Uploading </w:t>
      </w:r>
      <w:r w:rsidR="00DB3D3F">
        <w:rPr>
          <w:rFonts w:asciiTheme="majorHAnsi" w:hAnsiTheme="majorHAnsi" w:cstheme="minorHAnsi"/>
          <w:b/>
          <w:bCs/>
          <w:noProof/>
          <w:color w:val="000000" w:themeColor="text1"/>
        </w:rPr>
        <w:t>a P</w:t>
      </w:r>
      <w:r w:rsidRPr="004A03AA">
        <w:rPr>
          <w:rFonts w:asciiTheme="majorHAnsi" w:hAnsiTheme="majorHAnsi" w:cstheme="minorHAnsi"/>
          <w:b/>
          <w:bCs/>
          <w:noProof/>
          <w:color w:val="000000" w:themeColor="text1"/>
        </w:rPr>
        <w:t xml:space="preserve">roperty </w:t>
      </w:r>
      <w:r w:rsidR="00DB3D3F">
        <w:rPr>
          <w:rFonts w:asciiTheme="majorHAnsi" w:hAnsiTheme="majorHAnsi" w:cstheme="minorHAnsi"/>
          <w:b/>
          <w:bCs/>
          <w:noProof/>
          <w:color w:val="000000" w:themeColor="text1"/>
        </w:rPr>
        <w:t>P</w:t>
      </w:r>
      <w:r w:rsidRPr="004A03AA">
        <w:rPr>
          <w:rFonts w:asciiTheme="majorHAnsi" w:hAnsiTheme="majorHAnsi" w:cstheme="minorHAnsi"/>
          <w:b/>
          <w:bCs/>
          <w:noProof/>
          <w:color w:val="000000" w:themeColor="text1"/>
        </w:rPr>
        <w:t>hoto</w:t>
      </w:r>
      <w:bookmarkEnd w:id="1258"/>
      <w:bookmarkEnd w:id="1259"/>
    </w:p>
    <w:p w14:paraId="41633284" w14:textId="2B36D541" w:rsidR="00540CFA" w:rsidRPr="006C7316" w:rsidRDefault="00926EE6" w:rsidP="001879BA">
      <w:pPr>
        <w:pStyle w:val="BodyText"/>
      </w:pPr>
      <w:r>
        <w:t>To add a Property Photo:</w:t>
      </w:r>
      <w:r w:rsidR="00540CFA" w:rsidRPr="006C7316">
        <w:t xml:space="preserve"> </w:t>
      </w:r>
    </w:p>
    <w:p w14:paraId="1595C61A" w14:textId="719FD934" w:rsidR="00540CFA" w:rsidRDefault="00540CFA" w:rsidP="006C3C3F">
      <w:pPr>
        <w:pStyle w:val="OrderedList"/>
        <w:numPr>
          <w:ilvl w:val="0"/>
          <w:numId w:val="166"/>
        </w:numPr>
        <w:jc w:val="both"/>
      </w:pPr>
      <w:r>
        <w:t xml:space="preserve">Click </w:t>
      </w:r>
      <w:r w:rsidRPr="006C7316">
        <w:t xml:space="preserve">the </w:t>
      </w:r>
      <w:r w:rsidRPr="001F38E8">
        <w:rPr>
          <w:b/>
        </w:rPr>
        <w:t>Upload Property Photo</w:t>
      </w:r>
      <w:r w:rsidRPr="0006546C">
        <w:t xml:space="preserve"> </w:t>
      </w:r>
      <w:r w:rsidRPr="006C7316">
        <w:t>link</w:t>
      </w:r>
      <w:r w:rsidR="00926EE6">
        <w:t xml:space="preserve"> on the </w:t>
      </w:r>
      <w:r w:rsidR="00926EE6" w:rsidRPr="001F38E8">
        <w:rPr>
          <w:b/>
        </w:rPr>
        <w:t>Property Photo</w:t>
      </w:r>
      <w:r w:rsidR="00926EE6">
        <w:t xml:space="preserve"> section</w:t>
      </w:r>
      <w:r>
        <w:t>.</w:t>
      </w:r>
    </w:p>
    <w:p w14:paraId="28B5C79F" w14:textId="592C94BF" w:rsidR="00926EE6" w:rsidRDefault="00ED64C6" w:rsidP="006F2941">
      <w:pPr>
        <w:pStyle w:val="BodyText"/>
        <w:jc w:val="center"/>
      </w:pPr>
      <w:r>
        <w:rPr>
          <w:noProof/>
        </w:rPr>
        <w:drawing>
          <wp:inline distT="0" distB="0" distL="0" distR="0" wp14:anchorId="7FE4C33F" wp14:editId="0B010005">
            <wp:extent cx="3308243" cy="1355460"/>
            <wp:effectExtent l="0" t="0" r="6985" b="0"/>
            <wp:docPr id="2574" name="Picture 257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4" name="Picture 2574" descr="Graphical user interface, text, application&#10;&#10;Description automatically generated"/>
                    <pic:cNvPicPr/>
                  </pic:nvPicPr>
                  <pic:blipFill>
                    <a:blip r:embed="rId128"/>
                    <a:stretch>
                      <a:fillRect/>
                    </a:stretch>
                  </pic:blipFill>
                  <pic:spPr>
                    <a:xfrm>
                      <a:off x="0" y="0"/>
                      <a:ext cx="3339346" cy="1368203"/>
                    </a:xfrm>
                    <a:prstGeom prst="rect">
                      <a:avLst/>
                    </a:prstGeom>
                  </pic:spPr>
                </pic:pic>
              </a:graphicData>
            </a:graphic>
          </wp:inline>
        </w:drawing>
      </w:r>
    </w:p>
    <w:p w14:paraId="1883E93D" w14:textId="58C48A63" w:rsidR="009B7200" w:rsidRDefault="009B7200" w:rsidP="009B7200">
      <w:pPr>
        <w:pStyle w:val="FigureCaption0"/>
      </w:pPr>
      <w:bookmarkStart w:id="1260" w:name="_Toc74052521"/>
      <w:bookmarkStart w:id="1261" w:name="_Toc90643907"/>
      <w:bookmarkStart w:id="1262" w:name="_Toc23016390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49</w:t>
      </w:r>
      <w:r w:rsidR="00764635">
        <w:rPr>
          <w:noProof/>
        </w:rPr>
        <w:fldChar w:fldCharType="end"/>
      </w:r>
      <w:r>
        <w:t>: Upload Property</w:t>
      </w:r>
      <w:r w:rsidRPr="00926EE6">
        <w:t xml:space="preserve"> </w:t>
      </w:r>
      <w:r>
        <w:t>P</w:t>
      </w:r>
      <w:r w:rsidRPr="00926EE6">
        <w:t>hoto</w:t>
      </w:r>
      <w:bookmarkEnd w:id="1260"/>
      <w:bookmarkEnd w:id="1261"/>
      <w:bookmarkEnd w:id="1262"/>
    </w:p>
    <w:p w14:paraId="2DDD8640" w14:textId="77777777" w:rsidR="00540CFA" w:rsidRPr="006C7316" w:rsidRDefault="00540CFA" w:rsidP="006C3C3F">
      <w:pPr>
        <w:pStyle w:val="OrderedList"/>
        <w:numPr>
          <w:ilvl w:val="0"/>
          <w:numId w:val="166"/>
        </w:numPr>
        <w:jc w:val="both"/>
      </w:pPr>
      <w:r w:rsidRPr="006C7316">
        <w:t>A new window is displayed with the upload option. Only images with .JPG</w:t>
      </w:r>
      <w:r w:rsidR="005228F5" w:rsidRPr="006C7316">
        <w:t>, .</w:t>
      </w:r>
      <w:r w:rsidRPr="006C7316">
        <w:t>GIF, and .BMP file</w:t>
      </w:r>
      <w:r>
        <w:t xml:space="preserve"> extensions</w:t>
      </w:r>
      <w:r w:rsidRPr="006C7316">
        <w:t xml:space="preserve"> </w:t>
      </w:r>
      <w:r>
        <w:t>can b</w:t>
      </w:r>
      <w:r w:rsidRPr="006C7316">
        <w:t xml:space="preserve">e </w:t>
      </w:r>
      <w:r>
        <w:t>uploaded</w:t>
      </w:r>
      <w:r w:rsidRPr="006C7316">
        <w:t xml:space="preserve">. </w:t>
      </w:r>
    </w:p>
    <w:p w14:paraId="2673FE92" w14:textId="77777777" w:rsidR="00540CFA" w:rsidRPr="006C7316" w:rsidRDefault="00540CFA" w:rsidP="006C3C3F">
      <w:pPr>
        <w:pStyle w:val="OrderedList"/>
        <w:numPr>
          <w:ilvl w:val="0"/>
          <w:numId w:val="166"/>
        </w:numPr>
        <w:jc w:val="both"/>
      </w:pPr>
      <w:r>
        <w:t xml:space="preserve">Click </w:t>
      </w:r>
      <w:r w:rsidRPr="001F38E8">
        <w:rPr>
          <w:b/>
        </w:rPr>
        <w:t>Browse</w:t>
      </w:r>
      <w:r w:rsidRPr="00846399">
        <w:t>.</w:t>
      </w:r>
    </w:p>
    <w:p w14:paraId="4AF9FF28" w14:textId="77777777" w:rsidR="00540CFA" w:rsidRPr="006C7316" w:rsidRDefault="00540CFA" w:rsidP="006C3C3F">
      <w:pPr>
        <w:pStyle w:val="OrderedList"/>
        <w:numPr>
          <w:ilvl w:val="0"/>
          <w:numId w:val="166"/>
        </w:numPr>
        <w:jc w:val="both"/>
      </w:pPr>
      <w:r w:rsidRPr="006C7316">
        <w:t xml:space="preserve">Select the image to upload and click </w:t>
      </w:r>
      <w:r w:rsidRPr="001445BE">
        <w:rPr>
          <w:b/>
        </w:rPr>
        <w:t>Open.</w:t>
      </w:r>
    </w:p>
    <w:p w14:paraId="73BE6C62" w14:textId="59507908" w:rsidR="00540CFA" w:rsidRPr="006C7316" w:rsidRDefault="00041ACD" w:rsidP="006C3C3F">
      <w:pPr>
        <w:pStyle w:val="OrderedList"/>
        <w:numPr>
          <w:ilvl w:val="0"/>
          <w:numId w:val="166"/>
        </w:numPr>
        <w:jc w:val="both"/>
      </w:pPr>
      <w:r>
        <w:t xml:space="preserve">Enter description in the </w:t>
      </w:r>
      <w:r w:rsidR="00540CFA" w:rsidRPr="001445BE">
        <w:rPr>
          <w:b/>
        </w:rPr>
        <w:t>Description</w:t>
      </w:r>
      <w:r w:rsidR="00540CFA" w:rsidRPr="006C7316">
        <w:t xml:space="preserve"> field</w:t>
      </w:r>
      <w:r>
        <w:t xml:space="preserve"> (optional)</w:t>
      </w:r>
      <w:r w:rsidR="00540CFA">
        <w:t>.</w:t>
      </w:r>
    </w:p>
    <w:p w14:paraId="6B50D70C" w14:textId="6E4E0585" w:rsidR="00540CFA" w:rsidRPr="006C7316" w:rsidRDefault="00540CFA" w:rsidP="006C3C3F">
      <w:pPr>
        <w:pStyle w:val="OrderedList"/>
        <w:numPr>
          <w:ilvl w:val="0"/>
          <w:numId w:val="166"/>
        </w:numPr>
        <w:jc w:val="both"/>
      </w:pPr>
      <w:r>
        <w:t xml:space="preserve">Click </w:t>
      </w:r>
      <w:r w:rsidRPr="001445BE">
        <w:rPr>
          <w:b/>
        </w:rPr>
        <w:t>Upload</w:t>
      </w:r>
      <w:r w:rsidRPr="006C7316">
        <w:t xml:space="preserve"> to save the property photo</w:t>
      </w:r>
      <w:r>
        <w:t>.</w:t>
      </w:r>
      <w:r w:rsidR="00926EE6">
        <w:t xml:space="preserve"> To exit the screen without uploading click </w:t>
      </w:r>
      <w:r w:rsidR="00926EE6" w:rsidRPr="001445BE">
        <w:rPr>
          <w:b/>
        </w:rPr>
        <w:t>Cancel</w:t>
      </w:r>
      <w:r w:rsidR="00926EE6">
        <w:t>.</w:t>
      </w:r>
    </w:p>
    <w:p w14:paraId="1756D355" w14:textId="77777777" w:rsidR="00540CFA" w:rsidRPr="004A03AA" w:rsidRDefault="00540CFA"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1263" w:name="_Toc314310223"/>
      <w:bookmarkStart w:id="1264" w:name="_Toc314660696"/>
      <w:r w:rsidRPr="004A03AA">
        <w:rPr>
          <w:rFonts w:asciiTheme="majorHAnsi" w:hAnsiTheme="majorHAnsi" w:cstheme="minorHAnsi"/>
          <w:b/>
          <w:bCs/>
          <w:noProof/>
          <w:color w:val="000000" w:themeColor="text1"/>
        </w:rPr>
        <w:t>Edit</w:t>
      </w:r>
      <w:r w:rsidR="009C29E1" w:rsidRPr="004A03AA">
        <w:rPr>
          <w:rFonts w:asciiTheme="majorHAnsi" w:hAnsiTheme="majorHAnsi" w:cstheme="minorHAnsi"/>
          <w:b/>
          <w:bCs/>
          <w:noProof/>
          <w:color w:val="000000" w:themeColor="text1"/>
        </w:rPr>
        <w:t>ing</w:t>
      </w:r>
      <w:r w:rsidRPr="004A03AA">
        <w:rPr>
          <w:rFonts w:asciiTheme="majorHAnsi" w:hAnsiTheme="majorHAnsi" w:cstheme="minorHAnsi"/>
          <w:b/>
          <w:bCs/>
          <w:noProof/>
          <w:color w:val="000000" w:themeColor="text1"/>
        </w:rPr>
        <w:t xml:space="preserve"> the description for a property photo</w:t>
      </w:r>
      <w:bookmarkEnd w:id="1263"/>
      <w:bookmarkEnd w:id="1264"/>
    </w:p>
    <w:p w14:paraId="4883ACE4" w14:textId="11213A48" w:rsidR="00926EE6" w:rsidRPr="00926EE6" w:rsidRDefault="00B22FCE" w:rsidP="001879BA">
      <w:pPr>
        <w:pStyle w:val="BodyText"/>
      </w:pPr>
      <w:r>
        <w:t>To edit the property photo description</w:t>
      </w:r>
      <w:r w:rsidR="00926EE6">
        <w:t>:</w:t>
      </w:r>
      <w:r w:rsidR="00926EE6" w:rsidRPr="006C7316">
        <w:t xml:space="preserve"> </w:t>
      </w:r>
    </w:p>
    <w:p w14:paraId="10540CD0" w14:textId="77777777" w:rsidR="00926EE6" w:rsidRDefault="00926EE6" w:rsidP="006C3C3F">
      <w:pPr>
        <w:pStyle w:val="OrderedList"/>
        <w:numPr>
          <w:ilvl w:val="0"/>
          <w:numId w:val="167"/>
        </w:numPr>
        <w:jc w:val="both"/>
      </w:pPr>
      <w:r w:rsidRPr="00485B44">
        <w:t xml:space="preserve">Click </w:t>
      </w:r>
      <w:r w:rsidRPr="00FE4341">
        <w:rPr>
          <w:b/>
        </w:rPr>
        <w:t>document icon</w:t>
      </w:r>
      <w:r>
        <w:t xml:space="preserve"> </w:t>
      </w:r>
      <w:r w:rsidRPr="006C7316">
        <w:t xml:space="preserve">below the </w:t>
      </w:r>
      <w:r w:rsidRPr="00926EE6">
        <w:t>Description</w:t>
      </w:r>
      <w:r w:rsidRPr="006C7316">
        <w:t xml:space="preserve"> field under the </w:t>
      </w:r>
      <w:r w:rsidRPr="00FE4341">
        <w:rPr>
          <w:b/>
        </w:rPr>
        <w:t>Property Photo</w:t>
      </w:r>
      <w:r w:rsidRPr="006C7316">
        <w:t xml:space="preserve"> section</w:t>
      </w:r>
      <w:r>
        <w:t>.</w:t>
      </w:r>
    </w:p>
    <w:p w14:paraId="10B92E48" w14:textId="3285701C" w:rsidR="00926EE6" w:rsidRPr="006C7316" w:rsidRDefault="00540CFA" w:rsidP="006C3C3F">
      <w:pPr>
        <w:pStyle w:val="OrderedList"/>
        <w:numPr>
          <w:ilvl w:val="0"/>
          <w:numId w:val="167"/>
        </w:numPr>
        <w:jc w:val="both"/>
      </w:pPr>
      <w:r w:rsidRPr="006C7316">
        <w:t xml:space="preserve">On the </w:t>
      </w:r>
      <w:r w:rsidRPr="001445BE">
        <w:rPr>
          <w:b/>
        </w:rPr>
        <w:t>Edit Property Description</w:t>
      </w:r>
      <w:r w:rsidRPr="006C7316">
        <w:t xml:space="preserve"> window, edit the description field and click </w:t>
      </w:r>
      <w:r w:rsidR="00926EE6" w:rsidRPr="001445BE">
        <w:rPr>
          <w:b/>
        </w:rPr>
        <w:t>OK</w:t>
      </w:r>
      <w:r w:rsidRPr="006C7316">
        <w:t xml:space="preserve"> to save the changes</w:t>
      </w:r>
      <w:r>
        <w:t>.</w:t>
      </w:r>
      <w:r w:rsidR="00926EE6" w:rsidRPr="00926EE6">
        <w:t xml:space="preserve"> </w:t>
      </w:r>
      <w:r w:rsidR="00926EE6">
        <w:t xml:space="preserve">To exit the screen without </w:t>
      </w:r>
      <w:r w:rsidR="00B22FCE">
        <w:t>saving the description</w:t>
      </w:r>
      <w:r w:rsidR="00926EE6">
        <w:t xml:space="preserve"> click </w:t>
      </w:r>
      <w:r w:rsidR="00926EE6" w:rsidRPr="001445BE">
        <w:rPr>
          <w:b/>
        </w:rPr>
        <w:t>Cancel</w:t>
      </w:r>
      <w:r w:rsidR="00926EE6">
        <w:t>.</w:t>
      </w:r>
    </w:p>
    <w:p w14:paraId="04530583" w14:textId="424BEC6C" w:rsidR="00926EE6" w:rsidRDefault="00ED64C6" w:rsidP="00B50526">
      <w:pPr>
        <w:pStyle w:val="BodyText"/>
        <w:jc w:val="center"/>
      </w:pPr>
      <w:r w:rsidRPr="00ED64C6">
        <w:rPr>
          <w:noProof/>
        </w:rPr>
        <w:t xml:space="preserve"> </w:t>
      </w:r>
      <w:r>
        <w:rPr>
          <w:noProof/>
        </w:rPr>
        <w:drawing>
          <wp:inline distT="0" distB="0" distL="0" distR="0" wp14:anchorId="37AE8196" wp14:editId="5F7DC3FD">
            <wp:extent cx="1508520" cy="1777365"/>
            <wp:effectExtent l="0" t="0" r="0" b="0"/>
            <wp:docPr id="2575" name="Picture 2575"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5" name="Picture 2575" descr="Graphical user interface&#10;&#10;Description automatically generated"/>
                    <pic:cNvPicPr/>
                  </pic:nvPicPr>
                  <pic:blipFill>
                    <a:blip r:embed="rId129"/>
                    <a:stretch>
                      <a:fillRect/>
                    </a:stretch>
                  </pic:blipFill>
                  <pic:spPr>
                    <a:xfrm>
                      <a:off x="0" y="0"/>
                      <a:ext cx="1528159" cy="1800504"/>
                    </a:xfrm>
                    <a:prstGeom prst="rect">
                      <a:avLst/>
                    </a:prstGeom>
                  </pic:spPr>
                </pic:pic>
              </a:graphicData>
            </a:graphic>
          </wp:inline>
        </w:drawing>
      </w:r>
    </w:p>
    <w:p w14:paraId="77BEFC7F" w14:textId="2F217239" w:rsidR="009B7200" w:rsidRDefault="009B7200" w:rsidP="001879BA">
      <w:pPr>
        <w:pStyle w:val="FigureCaption0"/>
      </w:pPr>
      <w:bookmarkStart w:id="1265" w:name="_Toc74052522"/>
      <w:bookmarkStart w:id="1266" w:name="_Toc90643908"/>
      <w:bookmarkStart w:id="1267" w:name="_Toc23016390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50</w:t>
      </w:r>
      <w:r w:rsidR="00764635">
        <w:rPr>
          <w:noProof/>
        </w:rPr>
        <w:fldChar w:fldCharType="end"/>
      </w:r>
      <w:r>
        <w:t>: Edit Property Description Window</w:t>
      </w:r>
      <w:bookmarkEnd w:id="1265"/>
      <w:bookmarkEnd w:id="1266"/>
      <w:bookmarkEnd w:id="1267"/>
    </w:p>
    <w:p w14:paraId="15C83E84" w14:textId="09A85358" w:rsidR="00540CFA" w:rsidRPr="004A03AA" w:rsidRDefault="00540CFA"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1268" w:name="_Toc314310224"/>
      <w:bookmarkStart w:id="1269" w:name="_Toc314660697"/>
      <w:r w:rsidRPr="004A03AA">
        <w:rPr>
          <w:rFonts w:asciiTheme="majorHAnsi" w:hAnsiTheme="majorHAnsi" w:cstheme="minorHAnsi"/>
          <w:b/>
          <w:bCs/>
          <w:noProof/>
          <w:color w:val="000000" w:themeColor="text1"/>
        </w:rPr>
        <w:t xml:space="preserve">Deleting a </w:t>
      </w:r>
      <w:r w:rsidR="006304CC">
        <w:rPr>
          <w:rFonts w:asciiTheme="majorHAnsi" w:hAnsiTheme="majorHAnsi" w:cstheme="minorHAnsi"/>
          <w:b/>
          <w:bCs/>
          <w:noProof/>
          <w:color w:val="000000" w:themeColor="text1"/>
        </w:rPr>
        <w:t>P</w:t>
      </w:r>
      <w:r w:rsidRPr="004A03AA">
        <w:rPr>
          <w:rFonts w:asciiTheme="majorHAnsi" w:hAnsiTheme="majorHAnsi" w:cstheme="minorHAnsi"/>
          <w:b/>
          <w:bCs/>
          <w:noProof/>
          <w:color w:val="000000" w:themeColor="text1"/>
        </w:rPr>
        <w:t xml:space="preserve">roperty </w:t>
      </w:r>
      <w:r w:rsidR="006304CC">
        <w:rPr>
          <w:rFonts w:asciiTheme="majorHAnsi" w:hAnsiTheme="majorHAnsi" w:cstheme="minorHAnsi"/>
          <w:b/>
          <w:bCs/>
          <w:noProof/>
          <w:color w:val="000000" w:themeColor="text1"/>
        </w:rPr>
        <w:t>P</w:t>
      </w:r>
      <w:r w:rsidRPr="004A03AA">
        <w:rPr>
          <w:rFonts w:asciiTheme="majorHAnsi" w:hAnsiTheme="majorHAnsi" w:cstheme="minorHAnsi"/>
          <w:b/>
          <w:bCs/>
          <w:noProof/>
          <w:color w:val="000000" w:themeColor="text1"/>
        </w:rPr>
        <w:t>hoto</w:t>
      </w:r>
      <w:bookmarkEnd w:id="1268"/>
      <w:bookmarkEnd w:id="1269"/>
    </w:p>
    <w:p w14:paraId="64BC68FD" w14:textId="7827B721" w:rsidR="00280F02" w:rsidRPr="006C7316" w:rsidRDefault="00280F02" w:rsidP="001879BA">
      <w:pPr>
        <w:pStyle w:val="BodyText"/>
      </w:pPr>
      <w:r>
        <w:t xml:space="preserve">To delete </w:t>
      </w:r>
      <w:r w:rsidR="006304CC">
        <w:t xml:space="preserve">a property </w:t>
      </w:r>
      <w:r>
        <w:t>photo:</w:t>
      </w:r>
    </w:p>
    <w:p w14:paraId="2B149EC8" w14:textId="4E551E9D" w:rsidR="00280F02" w:rsidRPr="00485B44" w:rsidRDefault="00280F02" w:rsidP="006C3C3F">
      <w:pPr>
        <w:pStyle w:val="OrderedList"/>
        <w:numPr>
          <w:ilvl w:val="0"/>
          <w:numId w:val="168"/>
        </w:numPr>
        <w:jc w:val="both"/>
      </w:pPr>
      <w:r w:rsidRPr="00485B44">
        <w:t xml:space="preserve">Click </w:t>
      </w:r>
      <w:r w:rsidR="001F38E8">
        <w:t xml:space="preserve">the </w:t>
      </w:r>
      <w:r w:rsidRPr="00F14646">
        <w:rPr>
          <w:b/>
        </w:rPr>
        <w:t>cross icon</w:t>
      </w:r>
      <w:r>
        <w:t xml:space="preserve"> </w:t>
      </w:r>
      <w:r w:rsidRPr="006C7316">
        <w:t xml:space="preserve">below the Description field under the </w:t>
      </w:r>
      <w:r w:rsidRPr="00F14646">
        <w:rPr>
          <w:b/>
        </w:rPr>
        <w:t>Property Photo</w:t>
      </w:r>
      <w:r w:rsidRPr="006C7316">
        <w:t xml:space="preserve"> section</w:t>
      </w:r>
      <w:r w:rsidRPr="00485B44">
        <w:t>.</w:t>
      </w:r>
      <w:r w:rsidRPr="00FE1B33">
        <w:rPr>
          <w:noProof/>
          <w:lang w:bidi="ar-SA"/>
        </w:rPr>
        <w:t xml:space="preserve"> </w:t>
      </w:r>
    </w:p>
    <w:p w14:paraId="511C3593" w14:textId="68914348" w:rsidR="00280F02" w:rsidRPr="00280F02" w:rsidRDefault="00280F02" w:rsidP="006C3C3F">
      <w:pPr>
        <w:pStyle w:val="OrderedList"/>
        <w:numPr>
          <w:ilvl w:val="0"/>
          <w:numId w:val="168"/>
        </w:numPr>
        <w:jc w:val="both"/>
      </w:pPr>
      <w:r w:rsidRPr="006C7316">
        <w:t>A pop-up window is displayed requesting the user to confirm the action</w:t>
      </w:r>
      <w:r>
        <w:t xml:space="preserve">. Click </w:t>
      </w:r>
      <w:r w:rsidRPr="001445BE">
        <w:rPr>
          <w:b/>
        </w:rPr>
        <w:t>OK</w:t>
      </w:r>
      <w:r>
        <w:t xml:space="preserve"> </w:t>
      </w:r>
      <w:r w:rsidRPr="006C7316">
        <w:t>on the pop-up window</w:t>
      </w:r>
      <w:r>
        <w:t>;</w:t>
      </w:r>
      <w:r w:rsidRPr="006C7316">
        <w:t xml:space="preserve"> the photo and description will be deleted. </w:t>
      </w:r>
      <w:r w:rsidRPr="001445BE">
        <w:rPr>
          <w:rFonts w:cs="Calibri"/>
          <w:color w:val="000000"/>
        </w:rPr>
        <w:t xml:space="preserve">To exit the </w:t>
      </w:r>
      <w:r w:rsidR="006304CC" w:rsidRPr="001445BE">
        <w:rPr>
          <w:rFonts w:cs="Calibri"/>
          <w:color w:val="000000"/>
        </w:rPr>
        <w:t>pop-up</w:t>
      </w:r>
      <w:r w:rsidRPr="001445BE">
        <w:rPr>
          <w:rFonts w:cs="Calibri"/>
          <w:color w:val="000000"/>
        </w:rPr>
        <w:t xml:space="preserve"> window without deleting the photo </w:t>
      </w:r>
      <w:r w:rsidR="006304CC" w:rsidRPr="001445BE">
        <w:rPr>
          <w:rFonts w:cs="Calibri"/>
          <w:color w:val="000000"/>
        </w:rPr>
        <w:t>click</w:t>
      </w:r>
      <w:r w:rsidRPr="001445BE">
        <w:rPr>
          <w:rFonts w:cs="Calibri"/>
          <w:color w:val="000000"/>
        </w:rPr>
        <w:t xml:space="preserve"> </w:t>
      </w:r>
      <w:r w:rsidRPr="001445BE">
        <w:rPr>
          <w:rFonts w:cs="Calibri"/>
          <w:b/>
          <w:color w:val="000000"/>
        </w:rPr>
        <w:t>Cancel.</w:t>
      </w:r>
    </w:p>
    <w:p w14:paraId="3E12FB23" w14:textId="18C27474" w:rsidR="00540CFA" w:rsidRDefault="00ED64C6" w:rsidP="006B35CF">
      <w:pPr>
        <w:pStyle w:val="BodyText"/>
        <w:jc w:val="center"/>
      </w:pPr>
      <w:r w:rsidRPr="00ED64C6">
        <w:rPr>
          <w:noProof/>
        </w:rPr>
        <w:t xml:space="preserve"> </w:t>
      </w:r>
      <w:r>
        <w:rPr>
          <w:noProof/>
        </w:rPr>
        <w:drawing>
          <wp:inline distT="0" distB="0" distL="0" distR="0" wp14:anchorId="1A4A2EA1" wp14:editId="16FACE92">
            <wp:extent cx="1408276" cy="1659255"/>
            <wp:effectExtent l="0" t="0" r="1905" b="0"/>
            <wp:docPr id="2576" name="Picture 2576"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6" name="Picture 2576" descr="Graphical user interface&#10;&#10;Description automatically generated"/>
                    <pic:cNvPicPr/>
                  </pic:nvPicPr>
                  <pic:blipFill>
                    <a:blip r:embed="rId130"/>
                    <a:stretch>
                      <a:fillRect/>
                    </a:stretch>
                  </pic:blipFill>
                  <pic:spPr>
                    <a:xfrm>
                      <a:off x="0" y="0"/>
                      <a:ext cx="1425636" cy="1679709"/>
                    </a:xfrm>
                    <a:prstGeom prst="rect">
                      <a:avLst/>
                    </a:prstGeom>
                  </pic:spPr>
                </pic:pic>
              </a:graphicData>
            </a:graphic>
          </wp:inline>
        </w:drawing>
      </w:r>
    </w:p>
    <w:p w14:paraId="04C143DC" w14:textId="5313BDB9" w:rsidR="009B7200" w:rsidRDefault="009B7200" w:rsidP="009B7200">
      <w:pPr>
        <w:pStyle w:val="FigureCaption0"/>
        <w:rPr>
          <w:noProof/>
        </w:rPr>
      </w:pPr>
      <w:bookmarkStart w:id="1270" w:name="_Toc74052523"/>
      <w:bookmarkStart w:id="1271" w:name="_Toc90643909"/>
      <w:bookmarkStart w:id="1272" w:name="_Toc23016390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51</w:t>
      </w:r>
      <w:r w:rsidR="00764635">
        <w:rPr>
          <w:noProof/>
        </w:rPr>
        <w:fldChar w:fldCharType="end"/>
      </w:r>
      <w:r>
        <w:t xml:space="preserve">: </w:t>
      </w:r>
      <w:r>
        <w:rPr>
          <w:noProof/>
        </w:rPr>
        <w:t>Delete Property Photo Window</w:t>
      </w:r>
      <w:bookmarkEnd w:id="1270"/>
      <w:bookmarkEnd w:id="1271"/>
      <w:bookmarkEnd w:id="1272"/>
    </w:p>
    <w:p w14:paraId="5BD66637" w14:textId="77777777" w:rsidR="009B7200" w:rsidRDefault="009B7200" w:rsidP="001879BA">
      <w:pPr>
        <w:pStyle w:val="FigureCaption0"/>
      </w:pPr>
    </w:p>
    <w:p w14:paraId="5D7D8597" w14:textId="454AEFF2" w:rsidR="00540CFA" w:rsidRPr="006C7316" w:rsidRDefault="00540CFA" w:rsidP="00037109">
      <w:pPr>
        <w:pStyle w:val="Heading3"/>
        <w:ind w:left="1080" w:hanging="1080"/>
        <w:jc w:val="both"/>
      </w:pPr>
      <w:bookmarkStart w:id="1273" w:name="_Toc314310225"/>
      <w:bookmarkStart w:id="1274" w:name="_Toc314660698"/>
      <w:bookmarkStart w:id="1275" w:name="_Toc315633819"/>
      <w:bookmarkStart w:id="1276" w:name="_Toc11334648"/>
      <w:bookmarkStart w:id="1277" w:name="_Toc74051867"/>
      <w:bookmarkStart w:id="1278" w:name="_Toc90643253"/>
      <w:bookmarkStart w:id="1279" w:name="_Toc230163135"/>
      <w:r w:rsidRPr="006C7316">
        <w:t xml:space="preserve">Property  </w:t>
      </w:r>
      <w:r w:rsidR="00B75E85">
        <w:t>V</w:t>
      </w:r>
      <w:r w:rsidRPr="006C7316">
        <w:t>alues</w:t>
      </w:r>
      <w:bookmarkEnd w:id="1273"/>
      <w:bookmarkEnd w:id="1274"/>
      <w:bookmarkEnd w:id="1275"/>
      <w:bookmarkEnd w:id="1276"/>
      <w:bookmarkEnd w:id="1277"/>
      <w:bookmarkEnd w:id="1278"/>
      <w:bookmarkEnd w:id="1279"/>
    </w:p>
    <w:p w14:paraId="096F3722" w14:textId="08B77261" w:rsidR="00540CFA" w:rsidRDefault="00540CFA" w:rsidP="001879BA">
      <w:pPr>
        <w:pStyle w:val="BodyText"/>
      </w:pPr>
      <w:r w:rsidRPr="006C7316">
        <w:t xml:space="preserve">This screen </w:t>
      </w:r>
      <w:r w:rsidR="00280F02">
        <w:t xml:space="preserve">displays </w:t>
      </w:r>
      <w:r w:rsidRPr="006C7316">
        <w:t xml:space="preserve">the property values received from CHUMS at the time of loan setup (indicated by value type of Original Value). In addition, the screen </w:t>
      </w:r>
      <w:r w:rsidR="00A8235D">
        <w:t>allows</w:t>
      </w:r>
      <w:r w:rsidRPr="006C7316">
        <w:t xml:space="preserve"> authorized users to add new property values, edit or delete the property values that were previously added.</w:t>
      </w:r>
    </w:p>
    <w:p w14:paraId="7BAD970C" w14:textId="6190C42A" w:rsidR="00280F02" w:rsidRPr="00075735" w:rsidRDefault="00280F02" w:rsidP="001879BA">
      <w:pPr>
        <w:pStyle w:val="BodyText"/>
      </w:pPr>
      <w:r w:rsidRPr="00075735">
        <w:t xml:space="preserve">The </w:t>
      </w:r>
      <w:r>
        <w:t xml:space="preserve">Property Values </w:t>
      </w:r>
      <w:r w:rsidRPr="00075735">
        <w:t xml:space="preserve">screen displays the following </w:t>
      </w:r>
      <w:r>
        <w:t>data sections</w:t>
      </w:r>
      <w:r w:rsidRPr="00075735">
        <w:t>:</w:t>
      </w:r>
    </w:p>
    <w:p w14:paraId="4D88956E" w14:textId="3851065C" w:rsidR="00280F02" w:rsidRDefault="00280F02" w:rsidP="00F874DE">
      <w:pPr>
        <w:pStyle w:val="UnorderedList"/>
        <w:jc w:val="both"/>
      </w:pPr>
    </w:p>
    <w:p w14:paraId="0BD9705C" w14:textId="77777777" w:rsidR="00280F02" w:rsidRDefault="00280F02" w:rsidP="00F874DE">
      <w:pPr>
        <w:pStyle w:val="UnorderedList"/>
        <w:jc w:val="both"/>
      </w:pPr>
      <w:r>
        <w:t>New button</w:t>
      </w:r>
    </w:p>
    <w:p w14:paraId="2FB83345" w14:textId="02E902D7" w:rsidR="00280F02" w:rsidRPr="006C7316" w:rsidRDefault="00280F02" w:rsidP="00F874DE">
      <w:pPr>
        <w:pStyle w:val="UnorderedList"/>
        <w:jc w:val="both"/>
      </w:pPr>
      <w:r>
        <w:t>Property Values</w:t>
      </w:r>
    </w:p>
    <w:p w14:paraId="0AA2C063" w14:textId="68698EC0" w:rsidR="00540CFA" w:rsidRPr="004A03AA" w:rsidRDefault="00540CFA"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1280" w:name="_Toc314310226"/>
      <w:bookmarkStart w:id="1281" w:name="_Toc314660699"/>
      <w:r w:rsidRPr="004A03AA">
        <w:rPr>
          <w:rFonts w:asciiTheme="majorHAnsi" w:hAnsiTheme="majorHAnsi" w:cstheme="minorHAnsi"/>
          <w:b/>
          <w:bCs/>
          <w:noProof/>
          <w:color w:val="000000" w:themeColor="text1"/>
        </w:rPr>
        <w:t xml:space="preserve">Viewing </w:t>
      </w:r>
      <w:r w:rsidR="00A8235D">
        <w:rPr>
          <w:rFonts w:asciiTheme="majorHAnsi" w:hAnsiTheme="majorHAnsi" w:cstheme="minorHAnsi"/>
          <w:b/>
          <w:bCs/>
          <w:noProof/>
          <w:color w:val="000000" w:themeColor="text1"/>
        </w:rPr>
        <w:t>P</w:t>
      </w:r>
      <w:r w:rsidRPr="004A03AA">
        <w:rPr>
          <w:rFonts w:asciiTheme="majorHAnsi" w:hAnsiTheme="majorHAnsi" w:cstheme="minorHAnsi"/>
          <w:b/>
          <w:bCs/>
          <w:noProof/>
          <w:color w:val="000000" w:themeColor="text1"/>
        </w:rPr>
        <w:t xml:space="preserve">roperty </w:t>
      </w:r>
      <w:r w:rsidR="00A8235D">
        <w:rPr>
          <w:rFonts w:asciiTheme="majorHAnsi" w:hAnsiTheme="majorHAnsi" w:cstheme="minorHAnsi"/>
          <w:b/>
          <w:bCs/>
          <w:noProof/>
          <w:color w:val="000000" w:themeColor="text1"/>
        </w:rPr>
        <w:t>V</w:t>
      </w:r>
      <w:r w:rsidRPr="004A03AA">
        <w:rPr>
          <w:rFonts w:asciiTheme="majorHAnsi" w:hAnsiTheme="majorHAnsi" w:cstheme="minorHAnsi"/>
          <w:b/>
          <w:bCs/>
          <w:noProof/>
          <w:color w:val="000000" w:themeColor="text1"/>
        </w:rPr>
        <w:t>alues</w:t>
      </w:r>
      <w:bookmarkEnd w:id="1280"/>
      <w:bookmarkEnd w:id="1281"/>
    </w:p>
    <w:p w14:paraId="5DCCA8D2" w14:textId="39549DD7" w:rsidR="00280F02" w:rsidRPr="00280F02" w:rsidRDefault="00280F02" w:rsidP="0032112A">
      <w:pPr>
        <w:pStyle w:val="BodyText"/>
      </w:pPr>
      <w:r w:rsidRPr="006C7316">
        <w:t>The Property Values are displayed as individual rows for each value. Scroll the horizontal bar to view additional details on the property value.</w:t>
      </w:r>
      <w:r w:rsidRPr="006C7316">
        <w:tab/>
      </w:r>
    </w:p>
    <w:p w14:paraId="20BB4FD0" w14:textId="1A6983B7" w:rsidR="00540CFA" w:rsidRDefault="00ED64C6" w:rsidP="006B35CF">
      <w:pPr>
        <w:pStyle w:val="BodyText"/>
        <w:jc w:val="center"/>
      </w:pPr>
      <w:r w:rsidRPr="00ED64C6">
        <w:rPr>
          <w:noProof/>
        </w:rPr>
        <w:t xml:space="preserve"> </w:t>
      </w:r>
      <w:r>
        <w:rPr>
          <w:noProof/>
        </w:rPr>
        <w:drawing>
          <wp:inline distT="0" distB="0" distL="0" distR="0" wp14:anchorId="069D6D20" wp14:editId="070921CF">
            <wp:extent cx="4361632" cy="542408"/>
            <wp:effectExtent l="0" t="0" r="1270" b="0"/>
            <wp:docPr id="2577" name="Picture 2577"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7" name="Picture 2577" descr="Graphical user interface&#10;&#10;Description automatically generated with medium confidence"/>
                    <pic:cNvPicPr/>
                  </pic:nvPicPr>
                  <pic:blipFill>
                    <a:blip r:embed="rId131"/>
                    <a:stretch>
                      <a:fillRect/>
                    </a:stretch>
                  </pic:blipFill>
                  <pic:spPr>
                    <a:xfrm>
                      <a:off x="0" y="0"/>
                      <a:ext cx="4418037" cy="549423"/>
                    </a:xfrm>
                    <a:prstGeom prst="rect">
                      <a:avLst/>
                    </a:prstGeom>
                  </pic:spPr>
                </pic:pic>
              </a:graphicData>
            </a:graphic>
          </wp:inline>
        </w:drawing>
      </w:r>
    </w:p>
    <w:p w14:paraId="26E59046" w14:textId="55380AF7" w:rsidR="009B7200" w:rsidRDefault="009B7200" w:rsidP="001879BA">
      <w:pPr>
        <w:pStyle w:val="FigureCaption0"/>
      </w:pPr>
      <w:bookmarkStart w:id="1282" w:name="_Toc74052524"/>
      <w:bookmarkStart w:id="1283" w:name="_Toc90643910"/>
      <w:bookmarkStart w:id="1284" w:name="_Toc23016390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52</w:t>
      </w:r>
      <w:r w:rsidR="00764635">
        <w:rPr>
          <w:noProof/>
        </w:rPr>
        <w:fldChar w:fldCharType="end"/>
      </w:r>
      <w:r>
        <w:t xml:space="preserve">: </w:t>
      </w:r>
      <w:r>
        <w:rPr>
          <w:noProof/>
        </w:rPr>
        <w:t>View Property Values Window</w:t>
      </w:r>
      <w:bookmarkEnd w:id="1282"/>
      <w:bookmarkEnd w:id="1283"/>
      <w:bookmarkEnd w:id="1284"/>
    </w:p>
    <w:p w14:paraId="37AF940B" w14:textId="59B9F96B" w:rsidR="00540CFA" w:rsidRPr="00D757EC" w:rsidRDefault="00B75E85" w:rsidP="00863D8C">
      <w:pPr>
        <w:pStyle w:val="Heading4"/>
      </w:pPr>
      <w:bookmarkStart w:id="1285" w:name="_Toc314310227"/>
      <w:bookmarkStart w:id="1286" w:name="_Toc314660700"/>
      <w:bookmarkStart w:id="1287" w:name="_Toc11334649"/>
      <w:bookmarkStart w:id="1288" w:name="_Toc74051868"/>
      <w:bookmarkStart w:id="1289" w:name="_Toc90643254"/>
      <w:bookmarkStart w:id="1290" w:name="_Toc230163136"/>
      <w:r w:rsidRPr="00D757EC">
        <w:t>Adding a N</w:t>
      </w:r>
      <w:r w:rsidR="000942F1" w:rsidRPr="00D757EC">
        <w:t>ew Property V</w:t>
      </w:r>
      <w:r w:rsidR="00540CFA" w:rsidRPr="00D757EC">
        <w:t>alue</w:t>
      </w:r>
      <w:bookmarkEnd w:id="1285"/>
      <w:bookmarkEnd w:id="1286"/>
      <w:bookmarkEnd w:id="1287"/>
      <w:bookmarkEnd w:id="1288"/>
      <w:bookmarkEnd w:id="1289"/>
      <w:bookmarkEnd w:id="1290"/>
    </w:p>
    <w:p w14:paraId="4C82B1D3" w14:textId="2C357965" w:rsidR="00280F02" w:rsidRPr="004564BD" w:rsidRDefault="00280F02" w:rsidP="001879BA">
      <w:pPr>
        <w:pStyle w:val="BodyText"/>
        <w:rPr>
          <w:lang w:bidi="ar-SA"/>
        </w:rPr>
      </w:pPr>
      <w:r w:rsidRPr="006C7316">
        <w:t xml:space="preserve">To </w:t>
      </w:r>
      <w:r>
        <w:t>add</w:t>
      </w:r>
      <w:r w:rsidRPr="006C7316">
        <w:t xml:space="preserve"> a </w:t>
      </w:r>
      <w:r>
        <w:t>Property Value:</w:t>
      </w:r>
    </w:p>
    <w:p w14:paraId="4CECC2F1" w14:textId="627C0084" w:rsidR="00280F02" w:rsidRPr="00485B44" w:rsidRDefault="00280F02" w:rsidP="006C3C3F">
      <w:pPr>
        <w:pStyle w:val="OrderedList"/>
        <w:numPr>
          <w:ilvl w:val="0"/>
          <w:numId w:val="169"/>
        </w:numPr>
        <w:jc w:val="both"/>
      </w:pPr>
      <w:r w:rsidRPr="00485B44">
        <w:t xml:space="preserve">Click </w:t>
      </w:r>
      <w:r w:rsidRPr="0076139E">
        <w:rPr>
          <w:b/>
        </w:rPr>
        <w:t xml:space="preserve">New </w:t>
      </w:r>
      <w:r w:rsidRPr="00485B44">
        <w:t xml:space="preserve">in the </w:t>
      </w:r>
      <w:r w:rsidRPr="0076139E">
        <w:rPr>
          <w:b/>
        </w:rPr>
        <w:t xml:space="preserve">Property Values </w:t>
      </w:r>
      <w:r w:rsidR="0037350D">
        <w:t>screen</w:t>
      </w:r>
      <w:r w:rsidRPr="00485B44">
        <w:t>.</w:t>
      </w:r>
    </w:p>
    <w:p w14:paraId="31FF88D8" w14:textId="1ED8F0FA" w:rsidR="00280F02" w:rsidRPr="0037529C" w:rsidRDefault="00280F02" w:rsidP="006C3C3F">
      <w:pPr>
        <w:pStyle w:val="OrderedList"/>
        <w:numPr>
          <w:ilvl w:val="0"/>
          <w:numId w:val="169"/>
        </w:numPr>
        <w:jc w:val="both"/>
      </w:pPr>
      <w:r w:rsidRPr="0037529C">
        <w:t xml:space="preserve">On the </w:t>
      </w:r>
      <w:r w:rsidRPr="0076139E">
        <w:rPr>
          <w:b/>
        </w:rPr>
        <w:t>Property Value</w:t>
      </w:r>
      <w:r w:rsidRPr="0037529C">
        <w:t xml:space="preserve"> window, populate the fields (fields marked with red asterisk must be populated).</w:t>
      </w:r>
      <w:r w:rsidR="00961705">
        <w:t xml:space="preserve"> </w:t>
      </w:r>
      <w:r w:rsidR="00961705" w:rsidRPr="00961705">
        <w:t>Note: a PDF document must be attached to save the Property Value record.</w:t>
      </w:r>
    </w:p>
    <w:p w14:paraId="350351AF" w14:textId="4DC274DD" w:rsidR="00327E2C" w:rsidRPr="0037529C" w:rsidRDefault="000C2021" w:rsidP="006C3C3F">
      <w:pPr>
        <w:pStyle w:val="OrderedList"/>
        <w:numPr>
          <w:ilvl w:val="0"/>
          <w:numId w:val="169"/>
        </w:numPr>
        <w:jc w:val="both"/>
      </w:pPr>
      <w:r w:rsidRPr="000C2021">
        <w:t>Click</w:t>
      </w:r>
      <w:r w:rsidRPr="0076139E">
        <w:t xml:space="preserve"> </w:t>
      </w:r>
      <w:r w:rsidRPr="0076139E">
        <w:rPr>
          <w:b/>
        </w:rPr>
        <w:t>Submit</w:t>
      </w:r>
      <w:r w:rsidR="00280F02" w:rsidRPr="0037529C">
        <w:t xml:space="preserve"> to save the changes</w:t>
      </w:r>
      <w:r w:rsidR="00A8235D" w:rsidRPr="0037529C">
        <w:t>.</w:t>
      </w:r>
      <w:r w:rsidR="00280F02" w:rsidRPr="0037529C">
        <w:t xml:space="preserve"> </w:t>
      </w:r>
      <w:r w:rsidR="00A8235D" w:rsidRPr="0037529C">
        <w:t>T</w:t>
      </w:r>
      <w:r w:rsidR="00280F02" w:rsidRPr="0037529C">
        <w:t xml:space="preserve">he new property value </w:t>
      </w:r>
      <w:r w:rsidR="00A8235D" w:rsidRPr="0037529C">
        <w:t xml:space="preserve">is displayed </w:t>
      </w:r>
      <w:r w:rsidR="00280F02" w:rsidRPr="0037529C">
        <w:t xml:space="preserve">under the Property Values section. To exit the window without saving the changes </w:t>
      </w:r>
      <w:r w:rsidR="00A8235D" w:rsidRPr="0037529C">
        <w:t>click</w:t>
      </w:r>
      <w:r w:rsidR="00280F02" w:rsidRPr="0037529C">
        <w:t xml:space="preserve"> </w:t>
      </w:r>
      <w:r w:rsidR="00280F02" w:rsidRPr="0076139E">
        <w:rPr>
          <w:b/>
        </w:rPr>
        <w:t>Cancel.</w:t>
      </w:r>
    </w:p>
    <w:p w14:paraId="65CF3D64" w14:textId="6E01A61C" w:rsidR="00540CFA" w:rsidRDefault="00327E2C" w:rsidP="006B35CF">
      <w:pPr>
        <w:pStyle w:val="BodyText"/>
        <w:jc w:val="center"/>
      </w:pPr>
      <w:r w:rsidRPr="00327E2C">
        <w:rPr>
          <w:noProof/>
        </w:rPr>
        <w:t xml:space="preserve"> </w:t>
      </w:r>
      <w:r w:rsidR="00ED64C6" w:rsidRPr="00ED64C6">
        <w:rPr>
          <w:noProof/>
        </w:rPr>
        <w:t xml:space="preserve"> </w:t>
      </w:r>
      <w:r w:rsidR="00ED64C6">
        <w:rPr>
          <w:noProof/>
        </w:rPr>
        <w:drawing>
          <wp:inline distT="0" distB="0" distL="0" distR="0" wp14:anchorId="28875D29" wp14:editId="1881FF4C">
            <wp:extent cx="2736773" cy="1393825"/>
            <wp:effectExtent l="0" t="0" r="6985" b="0"/>
            <wp:docPr id="2578" name="Picture 257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8" name="Picture 2578" descr="Graphical user interface, application&#10;&#10;Description automatically generated"/>
                    <pic:cNvPicPr/>
                  </pic:nvPicPr>
                  <pic:blipFill>
                    <a:blip r:embed="rId132"/>
                    <a:stretch>
                      <a:fillRect/>
                    </a:stretch>
                  </pic:blipFill>
                  <pic:spPr>
                    <a:xfrm>
                      <a:off x="0" y="0"/>
                      <a:ext cx="2752392" cy="1401780"/>
                    </a:xfrm>
                    <a:prstGeom prst="rect">
                      <a:avLst/>
                    </a:prstGeom>
                  </pic:spPr>
                </pic:pic>
              </a:graphicData>
            </a:graphic>
          </wp:inline>
        </w:drawing>
      </w:r>
    </w:p>
    <w:p w14:paraId="219E1745" w14:textId="1B598C07" w:rsidR="009B7200" w:rsidRDefault="009B7200" w:rsidP="009B7200">
      <w:pPr>
        <w:pStyle w:val="FigureCaption0"/>
      </w:pPr>
      <w:bookmarkStart w:id="1291" w:name="_Toc74052525"/>
      <w:bookmarkStart w:id="1292" w:name="_Toc90643911"/>
      <w:bookmarkStart w:id="1293" w:name="_Toc23016390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53</w:t>
      </w:r>
      <w:r w:rsidR="00764635">
        <w:rPr>
          <w:noProof/>
        </w:rPr>
        <w:fldChar w:fldCharType="end"/>
      </w:r>
      <w:r>
        <w:t xml:space="preserve">: </w:t>
      </w:r>
      <w:r>
        <w:rPr>
          <w:noProof/>
        </w:rPr>
        <w:t>Add a New Property Value</w:t>
      </w:r>
      <w:bookmarkEnd w:id="1291"/>
      <w:bookmarkEnd w:id="1292"/>
      <w:bookmarkEnd w:id="1293"/>
    </w:p>
    <w:p w14:paraId="07FCBDD8" w14:textId="77777777" w:rsidR="009B7200" w:rsidRDefault="009B7200" w:rsidP="001879BA">
      <w:pPr>
        <w:pStyle w:val="FigureCaption0"/>
      </w:pPr>
    </w:p>
    <w:p w14:paraId="239BB0A7" w14:textId="130A49E1" w:rsidR="00540CFA" w:rsidRPr="004A03AA" w:rsidRDefault="00540CFA"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1294" w:name="_Toc314310229"/>
      <w:bookmarkStart w:id="1295" w:name="_Toc314660702"/>
      <w:r w:rsidRPr="004A03AA">
        <w:rPr>
          <w:rFonts w:asciiTheme="majorHAnsi" w:hAnsiTheme="majorHAnsi" w:cstheme="minorHAnsi"/>
          <w:b/>
          <w:bCs/>
          <w:noProof/>
          <w:color w:val="000000" w:themeColor="text1"/>
        </w:rPr>
        <w:t xml:space="preserve">Deleting </w:t>
      </w:r>
      <w:r w:rsidR="00C35085" w:rsidRPr="004A03AA">
        <w:rPr>
          <w:rFonts w:asciiTheme="majorHAnsi" w:hAnsiTheme="majorHAnsi" w:cstheme="minorHAnsi"/>
          <w:b/>
          <w:bCs/>
          <w:noProof/>
          <w:color w:val="000000" w:themeColor="text1"/>
        </w:rPr>
        <w:t xml:space="preserve">a </w:t>
      </w:r>
      <w:r w:rsidR="0016362F">
        <w:rPr>
          <w:rFonts w:asciiTheme="majorHAnsi" w:hAnsiTheme="majorHAnsi" w:cstheme="minorHAnsi"/>
          <w:b/>
          <w:bCs/>
          <w:noProof/>
          <w:color w:val="000000" w:themeColor="text1"/>
        </w:rPr>
        <w:t>P</w:t>
      </w:r>
      <w:r w:rsidRPr="004A03AA">
        <w:rPr>
          <w:rFonts w:asciiTheme="majorHAnsi" w:hAnsiTheme="majorHAnsi" w:cstheme="minorHAnsi"/>
          <w:b/>
          <w:bCs/>
          <w:noProof/>
          <w:color w:val="000000" w:themeColor="text1"/>
        </w:rPr>
        <w:t xml:space="preserve">roperty </w:t>
      </w:r>
      <w:r w:rsidR="0016362F">
        <w:rPr>
          <w:rFonts w:asciiTheme="majorHAnsi" w:hAnsiTheme="majorHAnsi" w:cstheme="minorHAnsi"/>
          <w:b/>
          <w:bCs/>
          <w:noProof/>
          <w:color w:val="000000" w:themeColor="text1"/>
        </w:rPr>
        <w:t>V</w:t>
      </w:r>
      <w:r w:rsidRPr="004A03AA">
        <w:rPr>
          <w:rFonts w:asciiTheme="majorHAnsi" w:hAnsiTheme="majorHAnsi" w:cstheme="minorHAnsi"/>
          <w:b/>
          <w:bCs/>
          <w:noProof/>
          <w:color w:val="000000" w:themeColor="text1"/>
        </w:rPr>
        <w:t>alue</w:t>
      </w:r>
      <w:bookmarkEnd w:id="1294"/>
      <w:bookmarkEnd w:id="1295"/>
    </w:p>
    <w:p w14:paraId="455EEAD6" w14:textId="4D401F95" w:rsidR="00EC6223" w:rsidRDefault="00EC6223" w:rsidP="001879BA">
      <w:pPr>
        <w:pStyle w:val="BodyText"/>
      </w:pPr>
      <w:r>
        <w:t>User</w:t>
      </w:r>
      <w:r w:rsidR="00022976">
        <w:t xml:space="preserve">s cannot edit property value information. Only the User that added a property value </w:t>
      </w:r>
      <w:r>
        <w:t xml:space="preserve">can </w:t>
      </w:r>
      <w:r w:rsidR="00022976">
        <w:t>delet</w:t>
      </w:r>
      <w:r w:rsidR="004F3A06">
        <w:t>e</w:t>
      </w:r>
      <w:r w:rsidR="00022976">
        <w:t xml:space="preserve"> </w:t>
      </w:r>
      <w:r w:rsidR="00C01CBF">
        <w:t>that property</w:t>
      </w:r>
      <w:r>
        <w:t xml:space="preserve"> </w:t>
      </w:r>
      <w:r w:rsidR="001A3E9B">
        <w:t xml:space="preserve">value entry. </w:t>
      </w:r>
      <w:r>
        <w:t xml:space="preserve"> </w:t>
      </w:r>
    </w:p>
    <w:p w14:paraId="29E6C9EE" w14:textId="24E37727" w:rsidR="00280F02" w:rsidRDefault="00280F02" w:rsidP="001879BA">
      <w:pPr>
        <w:pStyle w:val="BodyText"/>
      </w:pPr>
      <w:r>
        <w:t>To delete a property value:</w:t>
      </w:r>
      <w:r w:rsidRPr="00737901">
        <w:rPr>
          <w:noProof/>
          <w:lang w:bidi="ar-SA"/>
        </w:rPr>
        <w:t xml:space="preserve"> </w:t>
      </w:r>
    </w:p>
    <w:p w14:paraId="15DD8ACD" w14:textId="36068B17" w:rsidR="00280F02" w:rsidRPr="0037529C" w:rsidRDefault="00B438CA" w:rsidP="006C3C3F">
      <w:pPr>
        <w:pStyle w:val="OrderedList"/>
        <w:numPr>
          <w:ilvl w:val="0"/>
          <w:numId w:val="170"/>
        </w:numPr>
        <w:jc w:val="both"/>
      </w:pPr>
      <w:r>
        <w:t xml:space="preserve"> </w:t>
      </w:r>
      <w:r w:rsidR="00280F02" w:rsidRPr="0037529C">
        <w:t xml:space="preserve">Click </w:t>
      </w:r>
      <w:r w:rsidR="0037350D">
        <w:t xml:space="preserve">the </w:t>
      </w:r>
      <w:r w:rsidR="00280F02" w:rsidRPr="000C552B">
        <w:rPr>
          <w:b/>
        </w:rPr>
        <w:t xml:space="preserve">cross </w:t>
      </w:r>
      <w:r w:rsidR="00280F02" w:rsidRPr="0076139E">
        <w:t>icon</w:t>
      </w:r>
      <w:r w:rsidR="00280F02" w:rsidRPr="0037529C">
        <w:t xml:space="preserve"> beside the </w:t>
      </w:r>
      <w:r w:rsidR="001F099F" w:rsidRPr="0037529C">
        <w:t>value</w:t>
      </w:r>
      <w:r w:rsidR="00280F02" w:rsidRPr="0037529C">
        <w:t xml:space="preserve"> type in the </w:t>
      </w:r>
      <w:r w:rsidR="001F099F" w:rsidRPr="0076139E">
        <w:t>Property Values</w:t>
      </w:r>
      <w:r w:rsidR="00280F02" w:rsidRPr="0037529C">
        <w:t xml:space="preserve"> section. </w:t>
      </w:r>
      <w:r w:rsidR="00280F02" w:rsidRPr="0037529C">
        <w:rPr>
          <w:noProof/>
          <w:lang w:bidi="ar-SA"/>
        </w:rPr>
        <mc:AlternateContent>
          <mc:Choice Requires="wps">
            <w:drawing>
              <wp:anchor distT="0" distB="0" distL="114300" distR="114300" simplePos="0" relativeHeight="251616256" behindDoc="1" locked="1" layoutInCell="1" allowOverlap="1" wp14:anchorId="5F32563C" wp14:editId="3CDD3150">
                <wp:simplePos x="0" y="0"/>
                <wp:positionH relativeFrom="column">
                  <wp:posOffset>4038600</wp:posOffset>
                </wp:positionH>
                <wp:positionV relativeFrom="paragraph">
                  <wp:posOffset>96520</wp:posOffset>
                </wp:positionV>
                <wp:extent cx="1733550" cy="828675"/>
                <wp:effectExtent l="38100" t="38100" r="95250" b="104775"/>
                <wp:wrapTight wrapText="bothSides">
                  <wp:wrapPolygon edited="0">
                    <wp:start x="0" y="-993"/>
                    <wp:lineTo x="-475" y="-497"/>
                    <wp:lineTo x="-475" y="22345"/>
                    <wp:lineTo x="0" y="23834"/>
                    <wp:lineTo x="22075" y="23834"/>
                    <wp:lineTo x="22075" y="23338"/>
                    <wp:lineTo x="22549" y="15890"/>
                    <wp:lineTo x="22549" y="7448"/>
                    <wp:lineTo x="22075" y="0"/>
                    <wp:lineTo x="22075" y="-993"/>
                    <wp:lineTo x="0" y="-993"/>
                  </wp:wrapPolygon>
                </wp:wrapTight>
                <wp:docPr id="2284" name="Text Box 2284"/>
                <wp:cNvGraphicFramePr/>
                <a:graphic xmlns:a="http://schemas.openxmlformats.org/drawingml/2006/main">
                  <a:graphicData uri="http://schemas.microsoft.com/office/word/2010/wordprocessingShape">
                    <wps:wsp>
                      <wps:cNvSpPr txBox="1"/>
                      <wps:spPr>
                        <a:xfrm>
                          <a:off x="0" y="0"/>
                          <a:ext cx="1733550" cy="82867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0C300970" w14:textId="42A73DA2" w:rsidR="00C75845" w:rsidRPr="002277EE" w:rsidRDefault="00C75845" w:rsidP="00280F02">
                            <w:pPr>
                              <w:pStyle w:val="NoteBox"/>
                            </w:pPr>
                            <w:r>
                              <w:rPr>
                                <w:rStyle w:val="NoteBoxChar"/>
                                <w:rFonts w:asciiTheme="minorHAnsi" w:hAnsiTheme="minorHAnsi"/>
                                <w:bCs/>
                              </w:rPr>
                              <w:t>The property value of Original Value Type cannot be deleted.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32563C" id="Text Box 2284" o:spid="_x0000_s1028" type="#_x0000_t202" style="position:absolute;left:0;text-align:left;margin-left:318pt;margin-top:7.6pt;width:136.5pt;height:65.25pt;z-index:-251700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s7H3gIAADcGAAAOAAAAZHJzL2Uyb0RvYy54bWysVEtv2zAMvg/YfxB0X51nkwZ1iqxFhwFd&#10;WzQdelZkOTYqi5qkxM5+/Ug5cbJulw672OKb/Pi4vGoqzbbK+RJMyvtnPc6UkZCVZp3y78+3n6ac&#10;+SBMJjQYlfKd8vxq/vHDZW1nagAF6Ew5hk6Mn9U25UUIdpYkXhaqEv4MrDIozMFVIiDp1knmRI3e&#10;K50Mer3zpAaXWQdSeY/cm1bI59F/nisZHvLcq8B0yjG3EL8uflf0TeaXYrZ2whal3Kch/iGLSpQG&#10;g3aubkQQbOPKP1xVpXTgIQ9nEqoE8ryUKtaA1fR7b6pZFsKqWAuC420Hk/9/buX9dmkfHQvNZ2iw&#10;gQRIbf3MI5PqaXJX0R8zZShHCHcdbKoJTJLRZDgcj1EkUTYdTM8nY3KTHK2t8+GLgorRI+UO2xLR&#10;Ets7H1rVgwoF86DL7LbUOhI0CupaO7YV2MTVuh9N9ab6BlnLuxj3erGVGDJODqnHBH7zpA2rU34+&#10;xFTJsQEK0UbXhjgqDgymRARsgnLLIqvZSm/ck8hSPu5NMQ7LSipiOO23BE7TYIIJECX0GtcgaM4c&#10;hJcyFLGFhBi5pBqPhWghXyNbaFuItpJRdHNE5FBHl0ys6iTP5Nis+Ao7rSiUNk8qZ2UWe0aMDpc2&#10;kJBSmRDbjaBFbdLKEZH3GO71ybRN6j3GnUWMDCZ0xlVpwEVs3qSdvR5Szlt9xOOkbnqGZtVg4diU&#10;wyyvINvhiGNH4gB7K29L7MSd8OFROFx3bByesPCAn1wDzgjsX5wV4H7+jU/6uIUo5azG85Fy/2Mj&#10;nOJMfzW4nxf90QjdhkiMxpMBEu5UsjqVmE11DTjcfTyWVsYn6Qd9eOYOqhe8dAuKiiJhJMbGSTs8&#10;r0N71PBSSrVYRCW8MFaEO7O0klwTyjSBz82LcHa/igGX+B4Oh0bM3mxkq0uWBhabAHkZ15VwblHd&#10;44/XKU7m/pLS+Tulo9bx3s9/AQAA//8DAFBLAwQUAAYACAAAACEAnxaQaN8AAAAKAQAADwAAAGRy&#10;cy9kb3ducmV2LnhtbEyPwU7DMBBE70j8g7VI3KhDS1Ma4lS0EvRSJEj5gG1skoh4HcVuYvh6lhMc&#10;d2Y0+ybfRNuJ0Qy+daTgdpaAMFQ53VKt4P34dHMPwgckjZ0jo+DLeNgUlxc5ZtpN9GbGMtSCS8hn&#10;qKAJoc+k9FVjLPqZ6w2x9+EGi4HPoZZ6wInLbSfnSZJKiy3xhwZ7s2tM9VmerYLv/QKft4fod/tX&#10;PW1jLF9wLJW6voqPDyCCieEvDL/4jA4FM53cmbQXnYJ0kfKWwMZyDoID62TNwomFu+UKZJHL/xOK&#10;HwAAAP//AwBQSwECLQAUAAYACAAAACEAtoM4kv4AAADhAQAAEwAAAAAAAAAAAAAAAAAAAAAAW0Nv&#10;bnRlbnRfVHlwZXNdLnhtbFBLAQItABQABgAIAAAAIQA4/SH/1gAAAJQBAAALAAAAAAAAAAAAAAAA&#10;AC8BAABfcmVscy8ucmVsc1BLAQItABQABgAIAAAAIQCwKs7H3gIAADcGAAAOAAAAAAAAAAAAAAAA&#10;AC4CAABkcnMvZTJvRG9jLnhtbFBLAQItABQABgAIAAAAIQCfFpBo3wAAAAoBAAAPAAAAAAAAAAAA&#10;AAAAADgFAABkcnMvZG93bnJldi54bWxQSwUGAAAAAAQABADzAAAARAYAAAAA&#10;" fillcolor="#f2f2f2 [3052]" stroked="f" strokeweight=".5pt">
                <v:shadow on="t" color="black" opacity="26214f" origin="-.5,-.5" offset=".74836mm,.74836mm"/>
                <v:textbox>
                  <w:txbxContent>
                    <w:p w14:paraId="0C300970" w14:textId="42A73DA2" w:rsidR="00C75845" w:rsidRPr="002277EE" w:rsidRDefault="00C75845" w:rsidP="00280F02">
                      <w:pPr>
                        <w:pStyle w:val="NoteBox"/>
                      </w:pPr>
                      <w:r>
                        <w:rPr>
                          <w:rStyle w:val="NoteBoxChar"/>
                          <w:rFonts w:asciiTheme="minorHAnsi" w:hAnsiTheme="minorHAnsi"/>
                          <w:bCs/>
                        </w:rPr>
                        <w:t>The property value of Original Value Type cannot be deleted.</w:t>
                      </w:r>
                    </w:p>
                  </w:txbxContent>
                </v:textbox>
                <w10:wrap type="tight"/>
                <w10:anchorlock/>
              </v:shape>
            </w:pict>
          </mc:Fallback>
        </mc:AlternateContent>
      </w:r>
    </w:p>
    <w:p w14:paraId="6F229E0E" w14:textId="77777777" w:rsidR="00280F02" w:rsidRPr="0037529C" w:rsidRDefault="00280F02" w:rsidP="006C3C3F">
      <w:pPr>
        <w:pStyle w:val="OrderedList"/>
        <w:numPr>
          <w:ilvl w:val="0"/>
          <w:numId w:val="170"/>
        </w:numPr>
        <w:jc w:val="both"/>
      </w:pPr>
      <w:r w:rsidRPr="0037529C">
        <w:t xml:space="preserve">A pop-up window is displayed requesting the user to confirm the action. </w:t>
      </w:r>
    </w:p>
    <w:p w14:paraId="1E167926" w14:textId="352F94C9" w:rsidR="00280F02" w:rsidRDefault="00280F02" w:rsidP="006C3C3F">
      <w:pPr>
        <w:pStyle w:val="OrderedList"/>
        <w:numPr>
          <w:ilvl w:val="0"/>
          <w:numId w:val="170"/>
        </w:numPr>
        <w:jc w:val="both"/>
      </w:pPr>
      <w:r w:rsidRPr="0037529C">
        <w:t xml:space="preserve">Click </w:t>
      </w:r>
      <w:r w:rsidRPr="0037350D">
        <w:rPr>
          <w:b/>
        </w:rPr>
        <w:t>OK</w:t>
      </w:r>
      <w:r w:rsidRPr="0037529C">
        <w:t xml:space="preserve"> on t</w:t>
      </w:r>
      <w:r w:rsidR="001F099F" w:rsidRPr="0037529C">
        <w:t>he pop-up window</w:t>
      </w:r>
      <w:r w:rsidR="00304FED" w:rsidRPr="0037529C">
        <w:t xml:space="preserve">; </w:t>
      </w:r>
      <w:r w:rsidR="001F099F" w:rsidRPr="0037529C">
        <w:t>the selected value</w:t>
      </w:r>
      <w:r w:rsidRPr="0037529C">
        <w:t xml:space="preserve"> will be deleted. To exit the </w:t>
      </w:r>
      <w:r w:rsidR="00304FED" w:rsidRPr="0037529C">
        <w:t>pop-up</w:t>
      </w:r>
      <w:r w:rsidRPr="0037529C">
        <w:t xml:space="preserve"> window without deleting a </w:t>
      </w:r>
      <w:r w:rsidR="001F099F" w:rsidRPr="0037529C">
        <w:t>value</w:t>
      </w:r>
      <w:r w:rsidRPr="0037529C">
        <w:t xml:space="preserve"> </w:t>
      </w:r>
      <w:r w:rsidR="00304FED" w:rsidRPr="0037529C">
        <w:t>click</w:t>
      </w:r>
      <w:r w:rsidRPr="0037529C">
        <w:t xml:space="preserve"> </w:t>
      </w:r>
      <w:r w:rsidRPr="0037350D">
        <w:rPr>
          <w:b/>
        </w:rPr>
        <w:t>Cancel</w:t>
      </w:r>
      <w:r w:rsidRPr="0037529C">
        <w:t>.</w:t>
      </w:r>
    </w:p>
    <w:p w14:paraId="334F0BD5" w14:textId="77777777" w:rsidR="00EC6223" w:rsidRDefault="00EC6223" w:rsidP="00EC6223">
      <w:pPr>
        <w:pStyle w:val="OrderedList"/>
      </w:pPr>
    </w:p>
    <w:p w14:paraId="26D4AB58" w14:textId="75E7C293" w:rsidR="00540CFA" w:rsidRDefault="00ED64C6" w:rsidP="006F2941">
      <w:pPr>
        <w:pStyle w:val="OrderedList"/>
        <w:jc w:val="center"/>
      </w:pPr>
      <w:r w:rsidRPr="00ED64C6">
        <w:rPr>
          <w:noProof/>
        </w:rPr>
        <w:t xml:space="preserve"> </w:t>
      </w:r>
      <w:r>
        <w:rPr>
          <w:noProof/>
        </w:rPr>
        <w:drawing>
          <wp:inline distT="0" distB="0" distL="0" distR="0" wp14:anchorId="6E9495CC" wp14:editId="4E0D25A7">
            <wp:extent cx="3726629" cy="684012"/>
            <wp:effectExtent l="0" t="0" r="7620" b="1905"/>
            <wp:docPr id="2579" name="Picture 2579" descr="Graphical user interface, text, application, Wor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9" name="Picture 2579" descr="Graphical user interface, text, application, Word&#10;&#10;Description automatically generated with medium confidence"/>
                    <pic:cNvPicPr/>
                  </pic:nvPicPr>
                  <pic:blipFill>
                    <a:blip r:embed="rId133"/>
                    <a:stretch>
                      <a:fillRect/>
                    </a:stretch>
                  </pic:blipFill>
                  <pic:spPr>
                    <a:xfrm>
                      <a:off x="0" y="0"/>
                      <a:ext cx="3771633" cy="692272"/>
                    </a:xfrm>
                    <a:prstGeom prst="rect">
                      <a:avLst/>
                    </a:prstGeom>
                  </pic:spPr>
                </pic:pic>
              </a:graphicData>
            </a:graphic>
          </wp:inline>
        </w:drawing>
      </w:r>
    </w:p>
    <w:p w14:paraId="6AD37787" w14:textId="3EAAA9DC" w:rsidR="009B7200" w:rsidRDefault="009B7200" w:rsidP="009B7200">
      <w:pPr>
        <w:pStyle w:val="FigureCaption0"/>
      </w:pPr>
      <w:bookmarkStart w:id="1296" w:name="_Toc74052527"/>
      <w:bookmarkStart w:id="1297" w:name="_Toc90643913"/>
      <w:bookmarkStart w:id="1298" w:name="_Toc23016390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54</w:t>
      </w:r>
      <w:r w:rsidR="00764635">
        <w:rPr>
          <w:noProof/>
        </w:rPr>
        <w:fldChar w:fldCharType="end"/>
      </w:r>
      <w:r>
        <w:t xml:space="preserve">: </w:t>
      </w:r>
      <w:r>
        <w:rPr>
          <w:noProof/>
        </w:rPr>
        <w:t>Delete Property Value Window</w:t>
      </w:r>
      <w:bookmarkEnd w:id="1296"/>
      <w:bookmarkEnd w:id="1297"/>
      <w:bookmarkEnd w:id="1298"/>
    </w:p>
    <w:p w14:paraId="3B3B3E58" w14:textId="77777777" w:rsidR="009B7200" w:rsidRDefault="009B7200" w:rsidP="001879BA">
      <w:pPr>
        <w:pStyle w:val="FigureCaption0"/>
      </w:pPr>
    </w:p>
    <w:bookmarkStart w:id="1299" w:name="_Toc314310230"/>
    <w:bookmarkStart w:id="1300" w:name="_Ref314329068"/>
    <w:bookmarkStart w:id="1301" w:name="_Toc314660703"/>
    <w:bookmarkStart w:id="1302" w:name="_Ref315098187"/>
    <w:bookmarkStart w:id="1303" w:name="_Toc315633820"/>
    <w:bookmarkStart w:id="1304" w:name="_Ref314329079"/>
    <w:bookmarkStart w:id="1305" w:name="_Toc313865117"/>
    <w:p w14:paraId="6A857991" w14:textId="0F3A5388" w:rsidR="00540CFA" w:rsidRPr="006C7316" w:rsidRDefault="003E118F" w:rsidP="00F874DE">
      <w:pPr>
        <w:pStyle w:val="Heading2"/>
        <w:jc w:val="both"/>
        <w:rPr>
          <w:rFonts w:eastAsia="Times New Roman"/>
        </w:rPr>
      </w:pPr>
      <w:r>
        <w:rPr>
          <w:rFonts w:eastAsia="Times New Roman"/>
        </w:rPr>
        <w:fldChar w:fldCharType="begin"/>
      </w:r>
      <w:r>
        <w:instrText xml:space="preserve"> XE </w:instrText>
      </w:r>
      <w:r w:rsidR="00274A40">
        <w:instrText>“</w:instrText>
      </w:r>
      <w:r w:rsidR="00CD0958">
        <w:instrText>Endorsed Documents Screen</w:instrText>
      </w:r>
      <w:r w:rsidR="00274A40">
        <w:instrText>”</w:instrText>
      </w:r>
      <w:r>
        <w:instrText xml:space="preserve"> </w:instrText>
      </w:r>
      <w:r>
        <w:rPr>
          <w:rFonts w:eastAsia="Times New Roman"/>
        </w:rPr>
        <w:fldChar w:fldCharType="end"/>
      </w:r>
      <w:bookmarkStart w:id="1306" w:name="_Toc11334650"/>
      <w:bookmarkStart w:id="1307" w:name="_Toc74051869"/>
      <w:bookmarkStart w:id="1308" w:name="_Toc90643255"/>
      <w:bookmarkStart w:id="1309" w:name="_Toc230163137"/>
      <w:r w:rsidR="00540CFA" w:rsidRPr="006C7316">
        <w:rPr>
          <w:rFonts w:eastAsia="Times New Roman"/>
        </w:rPr>
        <w:t>Documents</w:t>
      </w:r>
      <w:bookmarkEnd w:id="1299"/>
      <w:bookmarkEnd w:id="1300"/>
      <w:bookmarkEnd w:id="1301"/>
      <w:bookmarkEnd w:id="1302"/>
      <w:bookmarkEnd w:id="1303"/>
      <w:bookmarkEnd w:id="1306"/>
      <w:bookmarkEnd w:id="1307"/>
      <w:bookmarkEnd w:id="1308"/>
      <w:bookmarkEnd w:id="1309"/>
      <w:r w:rsidR="00540CFA" w:rsidRPr="006C7316">
        <w:rPr>
          <w:rFonts w:eastAsia="Times New Roman"/>
        </w:rPr>
        <w:t xml:space="preserve"> </w:t>
      </w:r>
    </w:p>
    <w:p w14:paraId="0F577FCC" w14:textId="568B0E4F" w:rsidR="006E5DEA" w:rsidRDefault="00B7796C" w:rsidP="001879BA">
      <w:pPr>
        <w:pStyle w:val="BodyText"/>
      </w:pPr>
      <w:r>
        <w:t>T</w:t>
      </w:r>
      <w:r w:rsidRPr="008775E2">
        <w:t xml:space="preserve">he </w:t>
      </w:r>
      <w:r>
        <w:t>Loan Documents</w:t>
      </w:r>
      <w:r w:rsidRPr="006C7316">
        <w:t xml:space="preserve"> </w:t>
      </w:r>
      <w:r w:rsidRPr="008775E2">
        <w:t xml:space="preserve">screen is displayed </w:t>
      </w:r>
      <w:r>
        <w:t>w</w:t>
      </w:r>
      <w:r w:rsidR="006E5DEA" w:rsidRPr="008775E2">
        <w:t xml:space="preserve">hen </w:t>
      </w:r>
      <w:r w:rsidR="006E5DEA">
        <w:t xml:space="preserve">a </w:t>
      </w:r>
      <w:r w:rsidR="006E5DEA" w:rsidRPr="008775E2">
        <w:t xml:space="preserve">user selects the </w:t>
      </w:r>
      <w:r w:rsidR="006E5DEA">
        <w:t>Documents</w:t>
      </w:r>
      <w:r w:rsidR="006E5DEA" w:rsidRPr="008775E2">
        <w:t xml:space="preserve"> </w:t>
      </w:r>
      <w:r w:rsidR="006E5DEA">
        <w:t xml:space="preserve">tab from the menu </w:t>
      </w:r>
      <w:r w:rsidR="006E5DEA" w:rsidRPr="00B32886">
        <w:t>on the left</w:t>
      </w:r>
      <w:r w:rsidR="006E5DEA">
        <w:t xml:space="preserve"> </w:t>
      </w:r>
      <w:r>
        <w:t>side of the screen</w:t>
      </w:r>
      <w:r w:rsidR="006E5DEA" w:rsidRPr="008775E2">
        <w:t>.</w:t>
      </w:r>
      <w:r w:rsidR="006E5DEA" w:rsidRPr="006C7316">
        <w:t xml:space="preserve"> </w:t>
      </w:r>
      <w:r w:rsidR="006E5DEA">
        <w:t xml:space="preserve">This </w:t>
      </w:r>
      <w:r w:rsidR="00826347">
        <w:t>screen</w:t>
      </w:r>
      <w:r w:rsidR="006E5DEA">
        <w:t xml:space="preserve"> displays the </w:t>
      </w:r>
      <w:r>
        <w:t xml:space="preserve">letters, forms and </w:t>
      </w:r>
      <w:r w:rsidR="006E5DEA">
        <w:t xml:space="preserve">documents </w:t>
      </w:r>
      <w:r>
        <w:t>associated with the loans</w:t>
      </w:r>
      <w:r w:rsidR="006E5DEA">
        <w:t>.</w:t>
      </w:r>
      <w:r w:rsidR="006E5DEA" w:rsidRPr="007905D6">
        <w:t xml:space="preserve"> </w:t>
      </w:r>
      <w:r w:rsidR="008435B2">
        <w:t>Authorized users can upload or delete documents.</w:t>
      </w:r>
    </w:p>
    <w:p w14:paraId="724F08B6" w14:textId="61F3E85F" w:rsidR="006E5DEA" w:rsidRPr="00075735" w:rsidRDefault="006E5DEA" w:rsidP="001879BA">
      <w:pPr>
        <w:pStyle w:val="BodyText"/>
      </w:pPr>
      <w:r w:rsidRPr="00075735">
        <w:t xml:space="preserve">The </w:t>
      </w:r>
      <w:r w:rsidR="00826347">
        <w:t>Documents</w:t>
      </w:r>
      <w:r w:rsidRPr="00075735">
        <w:t xml:space="preserve"> screen displays the following </w:t>
      </w:r>
      <w:r>
        <w:t>sections</w:t>
      </w:r>
      <w:r w:rsidRPr="00075735">
        <w:t>:</w:t>
      </w:r>
    </w:p>
    <w:p w14:paraId="7FF4E0EB" w14:textId="50093FAD" w:rsidR="006E5DEA" w:rsidRDefault="00826347" w:rsidP="00F874DE">
      <w:pPr>
        <w:pStyle w:val="UnorderedList"/>
        <w:jc w:val="both"/>
      </w:pPr>
      <w:r>
        <w:t>Upload</w:t>
      </w:r>
      <w:r w:rsidR="006E5DEA">
        <w:t xml:space="preserve"> button</w:t>
      </w:r>
    </w:p>
    <w:p w14:paraId="7065A761" w14:textId="65F65024" w:rsidR="006E5DEA" w:rsidRPr="006C7316" w:rsidRDefault="00826347" w:rsidP="00F874DE">
      <w:pPr>
        <w:pStyle w:val="UnorderedList"/>
        <w:jc w:val="both"/>
      </w:pPr>
      <w:r>
        <w:t>View documents</w:t>
      </w:r>
      <w:r w:rsidR="006E5DEA">
        <w:t xml:space="preserve"> </w:t>
      </w:r>
    </w:p>
    <w:p w14:paraId="0DBAD3C4" w14:textId="788D8CEF" w:rsidR="00540CFA" w:rsidRPr="006C7316" w:rsidRDefault="00B7796C" w:rsidP="00037109">
      <w:pPr>
        <w:pStyle w:val="Heading3"/>
        <w:ind w:left="1080" w:hanging="1080"/>
        <w:jc w:val="both"/>
      </w:pPr>
      <w:bookmarkStart w:id="1310" w:name="_Toc314310231"/>
      <w:bookmarkStart w:id="1311" w:name="_Toc314660704"/>
      <w:bookmarkStart w:id="1312" w:name="_Toc315633821"/>
      <w:bookmarkStart w:id="1313" w:name="_Toc11334651"/>
      <w:bookmarkStart w:id="1314" w:name="_Toc74051870"/>
      <w:bookmarkStart w:id="1315" w:name="_Toc90643256"/>
      <w:bookmarkStart w:id="1316" w:name="_Toc230163138"/>
      <w:r>
        <w:t>Viewing Loan D</w:t>
      </w:r>
      <w:r w:rsidR="00540CFA" w:rsidRPr="006C7316">
        <w:t>ocuments</w:t>
      </w:r>
      <w:bookmarkEnd w:id="1310"/>
      <w:bookmarkEnd w:id="1311"/>
      <w:bookmarkEnd w:id="1312"/>
      <w:bookmarkEnd w:id="1313"/>
      <w:bookmarkEnd w:id="1314"/>
      <w:bookmarkEnd w:id="1315"/>
      <w:bookmarkEnd w:id="1316"/>
    </w:p>
    <w:p w14:paraId="71045A75" w14:textId="2924F2D0" w:rsidR="00540CFA" w:rsidRPr="006C7316" w:rsidRDefault="00540CFA" w:rsidP="001879BA">
      <w:pPr>
        <w:pStyle w:val="BodyText"/>
      </w:pPr>
      <w:r w:rsidRPr="006C7316">
        <w:t>To view a document:</w:t>
      </w:r>
    </w:p>
    <w:p w14:paraId="4F0F2859" w14:textId="6DF3909B" w:rsidR="00540CFA" w:rsidRPr="00FE4341" w:rsidRDefault="00540CFA" w:rsidP="006C3C3F">
      <w:pPr>
        <w:pStyle w:val="OrderedList"/>
        <w:numPr>
          <w:ilvl w:val="0"/>
          <w:numId w:val="171"/>
        </w:numPr>
        <w:jc w:val="both"/>
        <w:rPr>
          <w:color w:val="000000"/>
        </w:rPr>
      </w:pPr>
      <w:r w:rsidRPr="00FE4341">
        <w:rPr>
          <w:color w:val="000000"/>
        </w:rPr>
        <w:t xml:space="preserve">Click the </w:t>
      </w:r>
      <w:r w:rsidR="00ED64C6">
        <w:rPr>
          <w:b/>
          <w:color w:val="000000"/>
        </w:rPr>
        <w:t>Magnifying Glass</w:t>
      </w:r>
      <w:r w:rsidR="00ED64C6">
        <w:rPr>
          <w:color w:val="000000"/>
        </w:rPr>
        <w:t xml:space="preserve"> </w:t>
      </w:r>
      <w:r w:rsidR="00826347" w:rsidRPr="00FE4341">
        <w:rPr>
          <w:color w:val="000000"/>
        </w:rPr>
        <w:t>beside the</w:t>
      </w:r>
      <w:r w:rsidRPr="00FE4341">
        <w:rPr>
          <w:color w:val="000000"/>
        </w:rPr>
        <w:t xml:space="preserve"> document.</w:t>
      </w:r>
    </w:p>
    <w:p w14:paraId="634C442B" w14:textId="33A7B5B5" w:rsidR="00826347" w:rsidRPr="00CF41BB" w:rsidRDefault="00540CFA" w:rsidP="006C3C3F">
      <w:pPr>
        <w:pStyle w:val="OrderedList"/>
        <w:numPr>
          <w:ilvl w:val="0"/>
          <w:numId w:val="171"/>
        </w:numPr>
        <w:jc w:val="both"/>
        <w:rPr>
          <w:color w:val="000000"/>
        </w:rPr>
      </w:pPr>
      <w:r w:rsidRPr="00CF41BB">
        <w:rPr>
          <w:color w:val="000000"/>
        </w:rPr>
        <w:t>The document opens as a PDF.</w:t>
      </w:r>
      <w:r w:rsidR="00826347" w:rsidRPr="00CF41BB">
        <w:rPr>
          <w:color w:val="000000"/>
        </w:rPr>
        <w:t xml:space="preserve"> </w:t>
      </w:r>
    </w:p>
    <w:p w14:paraId="25612BD4" w14:textId="402CEDE7" w:rsidR="00826347" w:rsidRDefault="00ED64C6" w:rsidP="00ED335D">
      <w:pPr>
        <w:pStyle w:val="BodyText"/>
        <w:jc w:val="center"/>
      </w:pPr>
      <w:r>
        <w:rPr>
          <w:noProof/>
        </w:rPr>
        <w:drawing>
          <wp:inline distT="0" distB="0" distL="0" distR="0" wp14:anchorId="56C02A4D" wp14:editId="4D4D9225">
            <wp:extent cx="4972050" cy="586978"/>
            <wp:effectExtent l="0" t="0" r="0" b="3810"/>
            <wp:docPr id="2581" name="Picture 25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4"/>
                    <a:stretch>
                      <a:fillRect/>
                    </a:stretch>
                  </pic:blipFill>
                  <pic:spPr>
                    <a:xfrm>
                      <a:off x="0" y="0"/>
                      <a:ext cx="5055401" cy="596818"/>
                    </a:xfrm>
                    <a:prstGeom prst="rect">
                      <a:avLst/>
                    </a:prstGeom>
                  </pic:spPr>
                </pic:pic>
              </a:graphicData>
            </a:graphic>
          </wp:inline>
        </w:drawing>
      </w:r>
    </w:p>
    <w:p w14:paraId="0621851E" w14:textId="3C21FE69" w:rsidR="009B7200" w:rsidRDefault="009B7200" w:rsidP="009B7200">
      <w:pPr>
        <w:pStyle w:val="FigureCaption0"/>
      </w:pPr>
      <w:bookmarkStart w:id="1317" w:name="_Toc74052528"/>
      <w:bookmarkStart w:id="1318" w:name="_Toc90643914"/>
      <w:bookmarkStart w:id="1319" w:name="_Toc23016390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55</w:t>
      </w:r>
      <w:r w:rsidR="00764635">
        <w:rPr>
          <w:noProof/>
        </w:rPr>
        <w:fldChar w:fldCharType="end"/>
      </w:r>
      <w:r>
        <w:t>: Loan Documents Screen</w:t>
      </w:r>
      <w:bookmarkEnd w:id="1317"/>
      <w:bookmarkEnd w:id="1318"/>
      <w:bookmarkEnd w:id="1319"/>
    </w:p>
    <w:p w14:paraId="70DDC027" w14:textId="77777777" w:rsidR="009B7200" w:rsidRDefault="009B7200" w:rsidP="001879BA">
      <w:pPr>
        <w:pStyle w:val="FigureCaption0"/>
      </w:pPr>
    </w:p>
    <w:p w14:paraId="73C8EEC6" w14:textId="1DAFB776" w:rsidR="00540CFA" w:rsidRPr="006C7316" w:rsidRDefault="00B7796C" w:rsidP="00037109">
      <w:pPr>
        <w:pStyle w:val="Heading3"/>
        <w:ind w:left="1080" w:hanging="1080"/>
        <w:jc w:val="both"/>
      </w:pPr>
      <w:bookmarkStart w:id="1320" w:name="_Toc314310232"/>
      <w:bookmarkStart w:id="1321" w:name="_Toc314660705"/>
      <w:bookmarkStart w:id="1322" w:name="_Toc315633822"/>
      <w:bookmarkStart w:id="1323" w:name="_Toc11334652"/>
      <w:bookmarkStart w:id="1324" w:name="_Toc74051871"/>
      <w:bookmarkStart w:id="1325" w:name="_Toc90643257"/>
      <w:bookmarkStart w:id="1326" w:name="_Toc230163139"/>
      <w:r>
        <w:t>Uploading Loan D</w:t>
      </w:r>
      <w:r w:rsidR="00540CFA" w:rsidRPr="006C7316">
        <w:t>ocuments</w:t>
      </w:r>
      <w:bookmarkEnd w:id="1320"/>
      <w:bookmarkEnd w:id="1321"/>
      <w:bookmarkEnd w:id="1322"/>
      <w:bookmarkEnd w:id="1323"/>
      <w:bookmarkEnd w:id="1324"/>
      <w:bookmarkEnd w:id="1325"/>
      <w:bookmarkEnd w:id="1326"/>
    </w:p>
    <w:p w14:paraId="4A748AF0" w14:textId="08FB1523" w:rsidR="00061B12" w:rsidRDefault="00061B12" w:rsidP="001879BA">
      <w:pPr>
        <w:pStyle w:val="BodyText"/>
      </w:pPr>
      <w:r>
        <w:t>There is a separate process for uploading bulk documents using SFTP</w:t>
      </w:r>
      <w:r w:rsidR="00A90F9C">
        <w:t>. F</w:t>
      </w:r>
      <w:r>
        <w:t xml:space="preserve">or details on this process please refer to the HERMIT resources document named “HERMIT Document Upload File Format.” </w:t>
      </w:r>
    </w:p>
    <w:p w14:paraId="4FBD1270" w14:textId="3AF9AA8B" w:rsidR="00540CFA" w:rsidRPr="006C7316" w:rsidRDefault="00540CFA" w:rsidP="001879BA">
      <w:pPr>
        <w:pStyle w:val="BodyText"/>
      </w:pPr>
      <w:r w:rsidRPr="006C7316">
        <w:t>To upload a document</w:t>
      </w:r>
      <w:r w:rsidR="0045452D">
        <w:t xml:space="preserve"> in the Servicing Module</w:t>
      </w:r>
      <w:r w:rsidRPr="006C7316">
        <w:t>:</w:t>
      </w:r>
    </w:p>
    <w:p w14:paraId="237937D8" w14:textId="50A4F8BC" w:rsidR="00540CFA" w:rsidRPr="006C7316" w:rsidRDefault="00540CFA" w:rsidP="006C3C3F">
      <w:pPr>
        <w:pStyle w:val="OrderedList"/>
        <w:numPr>
          <w:ilvl w:val="0"/>
          <w:numId w:val="172"/>
        </w:numPr>
        <w:jc w:val="both"/>
      </w:pPr>
      <w:r w:rsidRPr="00FE4341">
        <w:rPr>
          <w:color w:val="000000"/>
        </w:rPr>
        <w:t>Click</w:t>
      </w:r>
      <w:r w:rsidRPr="006C7316">
        <w:t xml:space="preserve"> </w:t>
      </w:r>
      <w:r w:rsidRPr="00FE4341">
        <w:rPr>
          <w:b/>
        </w:rPr>
        <w:t>Upload</w:t>
      </w:r>
      <w:r w:rsidR="00826347" w:rsidRPr="00FE4341">
        <w:rPr>
          <w:b/>
        </w:rPr>
        <w:t xml:space="preserve"> </w:t>
      </w:r>
      <w:r w:rsidR="00826347" w:rsidRPr="00826347">
        <w:t>under the</w:t>
      </w:r>
      <w:r w:rsidR="00826347" w:rsidRPr="00FE4341">
        <w:rPr>
          <w:b/>
        </w:rPr>
        <w:t xml:space="preserve"> Loan Documents</w:t>
      </w:r>
      <w:r w:rsidR="00B7796C" w:rsidRPr="00FE4341">
        <w:rPr>
          <w:b/>
        </w:rPr>
        <w:t xml:space="preserve"> </w:t>
      </w:r>
      <w:r w:rsidR="00B7796C" w:rsidRPr="00B7796C">
        <w:t>section</w:t>
      </w:r>
      <w:r w:rsidRPr="006C7316">
        <w:t>.</w:t>
      </w:r>
    </w:p>
    <w:p w14:paraId="05F500C0" w14:textId="629C4B4C" w:rsidR="00677F34" w:rsidRPr="00B4734D" w:rsidRDefault="00B4734D" w:rsidP="006C3C3F">
      <w:pPr>
        <w:pStyle w:val="OrderedList"/>
        <w:numPr>
          <w:ilvl w:val="0"/>
          <w:numId w:val="172"/>
        </w:numPr>
        <w:jc w:val="both"/>
        <w:rPr>
          <w:color w:val="000000"/>
        </w:rPr>
      </w:pPr>
      <w:r w:rsidRPr="00B4734D">
        <w:rPr>
          <w:color w:val="000000"/>
        </w:rPr>
        <w:t>On t</w:t>
      </w:r>
      <w:r w:rsidR="00540CFA" w:rsidRPr="00B4734D">
        <w:rPr>
          <w:color w:val="000000"/>
        </w:rPr>
        <w:t xml:space="preserve">he </w:t>
      </w:r>
      <w:r w:rsidR="00540CFA" w:rsidRPr="00826347">
        <w:rPr>
          <w:b/>
          <w:color w:val="000000"/>
        </w:rPr>
        <w:t>Upload Document</w:t>
      </w:r>
      <w:r w:rsidR="00540CFA" w:rsidRPr="00B4734D">
        <w:rPr>
          <w:color w:val="000000"/>
        </w:rPr>
        <w:t xml:space="preserve"> </w:t>
      </w:r>
      <w:r w:rsidR="00826347">
        <w:rPr>
          <w:color w:val="000000"/>
        </w:rPr>
        <w:t>window</w:t>
      </w:r>
      <w:r w:rsidRPr="00B4734D">
        <w:rPr>
          <w:color w:val="000000"/>
        </w:rPr>
        <w:t>,</w:t>
      </w:r>
      <w:r>
        <w:rPr>
          <w:color w:val="000000"/>
        </w:rPr>
        <w:t xml:space="preserve"> s</w:t>
      </w:r>
      <w:r w:rsidR="00540CFA" w:rsidRPr="00B4734D">
        <w:rPr>
          <w:color w:val="000000"/>
        </w:rPr>
        <w:t xml:space="preserve">elect a document type to upload from the </w:t>
      </w:r>
      <w:r w:rsidR="00540CFA" w:rsidRPr="00826347">
        <w:rPr>
          <w:b/>
          <w:color w:val="000000"/>
        </w:rPr>
        <w:t>Document Type</w:t>
      </w:r>
      <w:r w:rsidR="00540CFA" w:rsidRPr="00B4734D">
        <w:rPr>
          <w:color w:val="000000"/>
        </w:rPr>
        <w:t xml:space="preserve"> dropdown.</w:t>
      </w:r>
      <w:r w:rsidR="00677F34">
        <w:rPr>
          <w:color w:val="000000"/>
        </w:rPr>
        <w:t xml:space="preserve"> Only PDF documents with maximum file size of </w:t>
      </w:r>
      <w:r w:rsidR="00055EF2">
        <w:rPr>
          <w:color w:val="000000"/>
        </w:rPr>
        <w:t>30</w:t>
      </w:r>
      <w:r w:rsidR="00677F34">
        <w:rPr>
          <w:color w:val="000000"/>
        </w:rPr>
        <w:t xml:space="preserve"> MB can be uploaded.</w:t>
      </w:r>
      <w:r w:rsidR="002D77E6">
        <w:rPr>
          <w:color w:val="000000"/>
        </w:rPr>
        <w:t xml:space="preserve"> Editable PDFs are not permitted.</w:t>
      </w:r>
    </w:p>
    <w:p w14:paraId="0D19A35D" w14:textId="192D9556" w:rsidR="00540CFA" w:rsidRPr="006C7316" w:rsidRDefault="00826347" w:rsidP="006C3C3F">
      <w:pPr>
        <w:pStyle w:val="OrderedList"/>
        <w:numPr>
          <w:ilvl w:val="0"/>
          <w:numId w:val="172"/>
        </w:numPr>
        <w:jc w:val="both"/>
        <w:rPr>
          <w:color w:val="000000"/>
        </w:rPr>
      </w:pPr>
      <w:r>
        <w:rPr>
          <w:color w:val="000000"/>
        </w:rPr>
        <w:t xml:space="preserve">Click </w:t>
      </w:r>
      <w:r w:rsidR="00540CFA" w:rsidRPr="00826347">
        <w:rPr>
          <w:b/>
          <w:color w:val="000000"/>
        </w:rPr>
        <w:t>Browse</w:t>
      </w:r>
      <w:r w:rsidR="00540CFA" w:rsidRPr="006C7316">
        <w:rPr>
          <w:color w:val="000000"/>
        </w:rPr>
        <w:t xml:space="preserve"> to </w:t>
      </w:r>
      <w:r w:rsidR="00B7796C">
        <w:rPr>
          <w:color w:val="000000"/>
        </w:rPr>
        <w:t>select t</w:t>
      </w:r>
      <w:r>
        <w:rPr>
          <w:color w:val="000000"/>
        </w:rPr>
        <w:t>he location</w:t>
      </w:r>
      <w:r w:rsidR="00B7796C">
        <w:rPr>
          <w:color w:val="000000"/>
        </w:rPr>
        <w:t xml:space="preserve"> of the file (PDF)</w:t>
      </w:r>
      <w:r w:rsidR="00540CFA" w:rsidRPr="006C7316">
        <w:rPr>
          <w:color w:val="000000"/>
        </w:rPr>
        <w:t>.</w:t>
      </w:r>
    </w:p>
    <w:p w14:paraId="2B9CE0DB" w14:textId="04C6BA58" w:rsidR="00540CFA" w:rsidRPr="006C7316" w:rsidRDefault="00540CFA" w:rsidP="006C3C3F">
      <w:pPr>
        <w:pStyle w:val="OrderedList"/>
        <w:numPr>
          <w:ilvl w:val="0"/>
          <w:numId w:val="172"/>
        </w:numPr>
        <w:jc w:val="both"/>
        <w:rPr>
          <w:color w:val="000000"/>
        </w:rPr>
      </w:pPr>
      <w:r w:rsidRPr="006C7316">
        <w:rPr>
          <w:color w:val="000000"/>
        </w:rPr>
        <w:t xml:space="preserve">Enter a description of the document in the </w:t>
      </w:r>
      <w:r w:rsidRPr="00B7796C">
        <w:rPr>
          <w:b/>
          <w:color w:val="000000"/>
        </w:rPr>
        <w:t>Notes</w:t>
      </w:r>
      <w:r w:rsidRPr="006C7316">
        <w:rPr>
          <w:color w:val="000000"/>
        </w:rPr>
        <w:t xml:space="preserve"> field.</w:t>
      </w:r>
    </w:p>
    <w:p w14:paraId="3C6B02A2" w14:textId="63DF2E85" w:rsidR="00540CFA" w:rsidRDefault="00540CFA" w:rsidP="006C3C3F">
      <w:pPr>
        <w:pStyle w:val="OrderedList"/>
        <w:numPr>
          <w:ilvl w:val="0"/>
          <w:numId w:val="172"/>
        </w:numPr>
        <w:jc w:val="both"/>
        <w:rPr>
          <w:color w:val="000000"/>
        </w:rPr>
      </w:pPr>
      <w:r w:rsidRPr="00B56E7F">
        <w:rPr>
          <w:color w:val="000000"/>
        </w:rPr>
        <w:t xml:space="preserve">Click </w:t>
      </w:r>
      <w:r w:rsidRPr="00B56E7F">
        <w:rPr>
          <w:b/>
          <w:color w:val="000000"/>
        </w:rPr>
        <w:t xml:space="preserve">Upload </w:t>
      </w:r>
      <w:r w:rsidRPr="00B56E7F">
        <w:rPr>
          <w:color w:val="000000"/>
        </w:rPr>
        <w:t xml:space="preserve">to save the document. An entry for this document is added to the </w:t>
      </w:r>
      <w:r w:rsidRPr="00B7796C">
        <w:rPr>
          <w:b/>
          <w:color w:val="000000"/>
        </w:rPr>
        <w:t>Loan Documents</w:t>
      </w:r>
      <w:r w:rsidRPr="00B56E7F">
        <w:rPr>
          <w:color w:val="000000"/>
        </w:rPr>
        <w:t xml:space="preserve"> section.</w:t>
      </w:r>
      <w:r w:rsidR="00826347">
        <w:rPr>
          <w:color w:val="000000"/>
        </w:rPr>
        <w:t xml:space="preserve"> </w:t>
      </w:r>
      <w:r w:rsidR="00826347" w:rsidRPr="00A03D66">
        <w:rPr>
          <w:rFonts w:cs="Calibri"/>
          <w:color w:val="000000"/>
        </w:rPr>
        <w:t xml:space="preserve">To exit the window without uploading the document </w:t>
      </w:r>
      <w:r w:rsidR="00A03D66">
        <w:rPr>
          <w:rFonts w:cs="Calibri"/>
          <w:color w:val="000000"/>
        </w:rPr>
        <w:t>click</w:t>
      </w:r>
      <w:r w:rsidR="00826347" w:rsidRPr="00A03D66">
        <w:rPr>
          <w:rFonts w:cs="Calibri"/>
          <w:color w:val="000000"/>
        </w:rPr>
        <w:t xml:space="preserve"> </w:t>
      </w:r>
      <w:r w:rsidR="00826347" w:rsidRPr="00A03D66">
        <w:rPr>
          <w:rFonts w:cs="Calibri"/>
          <w:b/>
          <w:color w:val="000000"/>
        </w:rPr>
        <w:t>Cancel.</w:t>
      </w:r>
    </w:p>
    <w:p w14:paraId="43406AAF" w14:textId="3AD5A6D3" w:rsidR="00826347" w:rsidRDefault="00ED64C6" w:rsidP="00B50526">
      <w:pPr>
        <w:pStyle w:val="BodyText"/>
        <w:jc w:val="center"/>
      </w:pPr>
      <w:r w:rsidRPr="00ED64C6">
        <w:rPr>
          <w:noProof/>
        </w:rPr>
        <w:t xml:space="preserve"> </w:t>
      </w:r>
      <w:r>
        <w:rPr>
          <w:noProof/>
        </w:rPr>
        <w:drawing>
          <wp:inline distT="0" distB="0" distL="0" distR="0" wp14:anchorId="73213A52" wp14:editId="5D7FF4E9">
            <wp:extent cx="1831035" cy="1080844"/>
            <wp:effectExtent l="0" t="0" r="0" b="5080"/>
            <wp:docPr id="2582" name="Picture 258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2" name="Picture 2582" descr="Graphical user interface, text, application, chat or text message&#10;&#10;Description automatically generated"/>
                    <pic:cNvPicPr/>
                  </pic:nvPicPr>
                  <pic:blipFill>
                    <a:blip r:embed="rId135"/>
                    <a:stretch>
                      <a:fillRect/>
                    </a:stretch>
                  </pic:blipFill>
                  <pic:spPr>
                    <a:xfrm>
                      <a:off x="0" y="0"/>
                      <a:ext cx="1850560" cy="1092369"/>
                    </a:xfrm>
                    <a:prstGeom prst="rect">
                      <a:avLst/>
                    </a:prstGeom>
                  </pic:spPr>
                </pic:pic>
              </a:graphicData>
            </a:graphic>
          </wp:inline>
        </w:drawing>
      </w:r>
    </w:p>
    <w:p w14:paraId="3AA3E545" w14:textId="7A414EA3" w:rsidR="009B7200" w:rsidRDefault="009B7200" w:rsidP="009B7200">
      <w:pPr>
        <w:pStyle w:val="FigureCaption0"/>
      </w:pPr>
      <w:bookmarkStart w:id="1327" w:name="_Toc74052529"/>
      <w:bookmarkStart w:id="1328" w:name="_Toc90643915"/>
      <w:bookmarkStart w:id="1329" w:name="_Toc23016390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56</w:t>
      </w:r>
      <w:r w:rsidR="00764635">
        <w:rPr>
          <w:noProof/>
        </w:rPr>
        <w:fldChar w:fldCharType="end"/>
      </w:r>
      <w:r>
        <w:t>: Upload Document Window</w:t>
      </w:r>
      <w:bookmarkEnd w:id="1327"/>
      <w:bookmarkEnd w:id="1328"/>
      <w:bookmarkEnd w:id="1329"/>
    </w:p>
    <w:p w14:paraId="7050C8DB" w14:textId="36DC10BF" w:rsidR="00540CFA" w:rsidRPr="006C7316" w:rsidRDefault="00BF454E" w:rsidP="00037109">
      <w:pPr>
        <w:pStyle w:val="Heading3"/>
        <w:ind w:left="1080" w:hanging="1080"/>
        <w:jc w:val="both"/>
      </w:pPr>
      <w:bookmarkStart w:id="1330" w:name="_Toc314310233"/>
      <w:bookmarkStart w:id="1331" w:name="_Toc314660706"/>
      <w:bookmarkStart w:id="1332" w:name="_Toc315633823"/>
      <w:bookmarkStart w:id="1333" w:name="_Toc11334653"/>
      <w:bookmarkStart w:id="1334" w:name="_Toc74051872"/>
      <w:bookmarkStart w:id="1335" w:name="_Toc90643258"/>
      <w:bookmarkStart w:id="1336" w:name="_Toc230163140"/>
      <w:r>
        <w:t>Deleting a D</w:t>
      </w:r>
      <w:r w:rsidR="00540CFA" w:rsidRPr="006C7316">
        <w:t>ocument</w:t>
      </w:r>
      <w:bookmarkEnd w:id="1330"/>
      <w:bookmarkEnd w:id="1331"/>
      <w:bookmarkEnd w:id="1332"/>
      <w:bookmarkEnd w:id="1333"/>
      <w:bookmarkEnd w:id="1334"/>
      <w:bookmarkEnd w:id="1335"/>
      <w:bookmarkEnd w:id="1336"/>
    </w:p>
    <w:p w14:paraId="7609CEC6" w14:textId="60A81A5F" w:rsidR="00826347" w:rsidRDefault="00826347" w:rsidP="001879BA">
      <w:pPr>
        <w:pStyle w:val="BodyText"/>
      </w:pPr>
      <w:r>
        <w:t>To delete a document:</w:t>
      </w:r>
      <w:r w:rsidRPr="00737901">
        <w:rPr>
          <w:noProof/>
          <w:lang w:bidi="ar-SA"/>
        </w:rPr>
        <w:t xml:space="preserve"> </w:t>
      </w:r>
    </w:p>
    <w:p w14:paraId="714E856D" w14:textId="06718BAA" w:rsidR="00826347" w:rsidRPr="0037529C" w:rsidRDefault="00826347" w:rsidP="006C3C3F">
      <w:pPr>
        <w:pStyle w:val="OrderedList"/>
        <w:numPr>
          <w:ilvl w:val="0"/>
          <w:numId w:val="173"/>
        </w:numPr>
        <w:jc w:val="both"/>
      </w:pPr>
      <w:r w:rsidRPr="0037529C">
        <w:t xml:space="preserve">Click </w:t>
      </w:r>
      <w:r w:rsidR="0037350D">
        <w:t xml:space="preserve">the </w:t>
      </w:r>
      <w:r w:rsidRPr="0037350D">
        <w:rPr>
          <w:b/>
        </w:rPr>
        <w:t>cross</w:t>
      </w:r>
      <w:r w:rsidRPr="0037529C">
        <w:t xml:space="preserve"> icon beside the document in the </w:t>
      </w:r>
      <w:r w:rsidRPr="0037350D">
        <w:rPr>
          <w:b/>
        </w:rPr>
        <w:t>Loan Documents</w:t>
      </w:r>
      <w:r w:rsidRPr="0037529C">
        <w:t xml:space="preserve"> screen. </w:t>
      </w:r>
    </w:p>
    <w:p w14:paraId="6C619E68" w14:textId="77777777" w:rsidR="00826347" w:rsidRPr="0037529C" w:rsidRDefault="00826347" w:rsidP="006C3C3F">
      <w:pPr>
        <w:pStyle w:val="OrderedList"/>
        <w:numPr>
          <w:ilvl w:val="0"/>
          <w:numId w:val="173"/>
        </w:numPr>
        <w:jc w:val="both"/>
      </w:pPr>
      <w:r w:rsidRPr="0037529C">
        <w:t xml:space="preserve">A pop-up window is displayed requesting the user to confirm the action. </w:t>
      </w:r>
    </w:p>
    <w:p w14:paraId="11576026" w14:textId="1C4A8105" w:rsidR="00826347" w:rsidRPr="0037529C" w:rsidRDefault="00826347" w:rsidP="006C3C3F">
      <w:pPr>
        <w:pStyle w:val="OrderedList"/>
        <w:numPr>
          <w:ilvl w:val="0"/>
          <w:numId w:val="173"/>
        </w:numPr>
        <w:jc w:val="both"/>
      </w:pPr>
      <w:r w:rsidRPr="0037529C">
        <w:t>Click</w:t>
      </w:r>
      <w:r w:rsidRPr="000C552B">
        <w:rPr>
          <w:b/>
        </w:rPr>
        <w:t xml:space="preserve"> OK</w:t>
      </w:r>
      <w:r w:rsidRPr="0037529C">
        <w:t xml:space="preserve"> on the pop-up window, the selected </w:t>
      </w:r>
      <w:r w:rsidR="004565F9" w:rsidRPr="0037529C">
        <w:t>document</w:t>
      </w:r>
      <w:r w:rsidRPr="0037529C">
        <w:t xml:space="preserve"> will be deleted. </w:t>
      </w:r>
      <w:r w:rsidR="004565F9" w:rsidRPr="0037529C">
        <w:t xml:space="preserve">To exit the message window without deleting the document </w:t>
      </w:r>
      <w:r w:rsidR="00BF454E" w:rsidRPr="0037529C">
        <w:t>click</w:t>
      </w:r>
      <w:r w:rsidR="004565F9" w:rsidRPr="0037529C">
        <w:t xml:space="preserve"> </w:t>
      </w:r>
      <w:r w:rsidR="004565F9" w:rsidRPr="000C552B">
        <w:t>Cancel.</w:t>
      </w:r>
    </w:p>
    <w:p w14:paraId="002E9870" w14:textId="316DC777" w:rsidR="00826347" w:rsidRDefault="00ED64C6" w:rsidP="001879BA">
      <w:pPr>
        <w:pStyle w:val="FigureCaption0"/>
      </w:pPr>
      <w:r w:rsidRPr="00ED64C6">
        <w:rPr>
          <w:noProof/>
        </w:rPr>
        <w:t xml:space="preserve"> </w:t>
      </w:r>
      <w:r>
        <w:rPr>
          <w:noProof/>
        </w:rPr>
        <w:drawing>
          <wp:inline distT="0" distB="0" distL="0" distR="0" wp14:anchorId="2D88AA0C" wp14:editId="69CADA19">
            <wp:extent cx="3884930" cy="1084958"/>
            <wp:effectExtent l="0" t="0" r="1270" b="1270"/>
            <wp:docPr id="2583" name="Picture 258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3" name="Picture 2583" descr="Graphical user interface, application&#10;&#10;Description automatically generated"/>
                    <pic:cNvPicPr/>
                  </pic:nvPicPr>
                  <pic:blipFill>
                    <a:blip r:embed="rId136"/>
                    <a:stretch>
                      <a:fillRect/>
                    </a:stretch>
                  </pic:blipFill>
                  <pic:spPr>
                    <a:xfrm>
                      <a:off x="0" y="0"/>
                      <a:ext cx="3916681" cy="1093825"/>
                    </a:xfrm>
                    <a:prstGeom prst="rect">
                      <a:avLst/>
                    </a:prstGeom>
                  </pic:spPr>
                </pic:pic>
              </a:graphicData>
            </a:graphic>
          </wp:inline>
        </w:drawing>
      </w:r>
    </w:p>
    <w:p w14:paraId="2D41729E" w14:textId="7E438555" w:rsidR="009B7200" w:rsidRDefault="009B7200" w:rsidP="009B7200">
      <w:pPr>
        <w:pStyle w:val="FigureCaption0"/>
      </w:pPr>
      <w:bookmarkStart w:id="1337" w:name="_Toc74052530"/>
      <w:bookmarkStart w:id="1338" w:name="_Toc90643916"/>
      <w:bookmarkStart w:id="1339" w:name="_Toc23016390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57</w:t>
      </w:r>
      <w:r w:rsidR="00764635">
        <w:rPr>
          <w:noProof/>
        </w:rPr>
        <w:fldChar w:fldCharType="end"/>
      </w:r>
      <w:r>
        <w:t xml:space="preserve">: </w:t>
      </w:r>
      <w:r>
        <w:rPr>
          <w:noProof/>
        </w:rPr>
        <w:t>Delete Document</w:t>
      </w:r>
      <w:bookmarkEnd w:id="1337"/>
      <w:bookmarkEnd w:id="1338"/>
      <w:bookmarkEnd w:id="1339"/>
    </w:p>
    <w:p w14:paraId="096D3F48" w14:textId="706626E1" w:rsidR="0037350D" w:rsidRDefault="0037350D">
      <w:pPr>
        <w:rPr>
          <w:rFonts w:ascii="Cambria" w:eastAsia="Times New Roman" w:hAnsi="Cambria" w:cstheme="minorHAnsi"/>
          <w:b/>
          <w:noProof/>
          <w:sz w:val="20"/>
          <w:szCs w:val="20"/>
          <w:lang w:bidi="en-US"/>
        </w:rPr>
      </w:pPr>
    </w:p>
    <w:p w14:paraId="776BD661" w14:textId="4FB0451C" w:rsidR="00540CFA" w:rsidRPr="006C7316" w:rsidRDefault="00540CFA" w:rsidP="00F874DE">
      <w:pPr>
        <w:pStyle w:val="Heading2"/>
        <w:jc w:val="both"/>
        <w:rPr>
          <w:rFonts w:eastAsia="Times New Roman"/>
          <w:snapToGrid w:val="0"/>
          <w:w w:val="0"/>
        </w:rPr>
      </w:pPr>
      <w:bookmarkStart w:id="1340" w:name="_Toc314310234"/>
      <w:bookmarkStart w:id="1341" w:name="_Toc314660707"/>
      <w:bookmarkStart w:id="1342" w:name="_Ref315098188"/>
      <w:bookmarkStart w:id="1343" w:name="_Toc315633824"/>
      <w:bookmarkStart w:id="1344" w:name="_Toc11334654"/>
      <w:bookmarkStart w:id="1345" w:name="_Toc74051873"/>
      <w:bookmarkStart w:id="1346" w:name="_Toc90643259"/>
      <w:bookmarkStart w:id="1347" w:name="_Toc230163141"/>
      <w:bookmarkStart w:id="1348" w:name="_Ref314329090"/>
      <w:bookmarkEnd w:id="1304"/>
      <w:r w:rsidRPr="006C7316">
        <w:rPr>
          <w:rFonts w:eastAsia="Times New Roman"/>
          <w:snapToGrid w:val="0"/>
          <w:w w:val="0"/>
        </w:rPr>
        <w:t>Notes</w:t>
      </w:r>
      <w:bookmarkEnd w:id="1340"/>
      <w:bookmarkEnd w:id="1341"/>
      <w:bookmarkEnd w:id="1342"/>
      <w:bookmarkEnd w:id="1343"/>
      <w:bookmarkEnd w:id="1344"/>
      <w:bookmarkEnd w:id="1345"/>
      <w:bookmarkEnd w:id="1346"/>
      <w:bookmarkEnd w:id="1347"/>
      <w:r w:rsidR="003E118F">
        <w:rPr>
          <w:rFonts w:eastAsia="Times New Roman"/>
          <w:snapToGrid w:val="0"/>
          <w:w w:val="0"/>
        </w:rPr>
        <w:fldChar w:fldCharType="begin"/>
      </w:r>
      <w:r w:rsidR="003E118F">
        <w:instrText xml:space="preserve"> XE </w:instrText>
      </w:r>
      <w:r w:rsidR="00274A40">
        <w:instrText>“</w:instrText>
      </w:r>
      <w:r w:rsidR="00CD0958">
        <w:rPr>
          <w:rFonts w:eastAsia="Times New Roman"/>
          <w:snapToGrid w:val="0"/>
          <w:w w:val="0"/>
        </w:rPr>
        <w:instrText>Endorsed Notes Screen</w:instrText>
      </w:r>
      <w:r w:rsidR="00274A40">
        <w:instrText>”</w:instrText>
      </w:r>
      <w:r w:rsidR="003E118F">
        <w:instrText xml:space="preserve"> </w:instrText>
      </w:r>
      <w:r w:rsidR="003E118F">
        <w:rPr>
          <w:rFonts w:eastAsia="Times New Roman"/>
          <w:snapToGrid w:val="0"/>
          <w:w w:val="0"/>
        </w:rPr>
        <w:fldChar w:fldCharType="end"/>
      </w:r>
    </w:p>
    <w:p w14:paraId="13FD41FF" w14:textId="73362663" w:rsidR="004565F9" w:rsidRDefault="003713D5" w:rsidP="001879BA">
      <w:pPr>
        <w:pStyle w:val="BodyText"/>
      </w:pPr>
      <w:r>
        <w:t>T</w:t>
      </w:r>
      <w:r w:rsidRPr="008775E2">
        <w:t xml:space="preserve">he </w:t>
      </w:r>
      <w:r>
        <w:t>Notes</w:t>
      </w:r>
      <w:r w:rsidRPr="006C7316">
        <w:t xml:space="preserve"> </w:t>
      </w:r>
      <w:r w:rsidRPr="008775E2">
        <w:t xml:space="preserve">screen is displayed </w:t>
      </w:r>
      <w:r>
        <w:t>w</w:t>
      </w:r>
      <w:r w:rsidR="004565F9" w:rsidRPr="008775E2">
        <w:t xml:space="preserve">hen </w:t>
      </w:r>
      <w:r w:rsidR="004565F9">
        <w:t xml:space="preserve">a </w:t>
      </w:r>
      <w:r w:rsidR="004565F9" w:rsidRPr="008775E2">
        <w:t xml:space="preserve">user selects the </w:t>
      </w:r>
      <w:r w:rsidR="004565F9">
        <w:t>Notes</w:t>
      </w:r>
      <w:r w:rsidR="004565F9" w:rsidRPr="008775E2">
        <w:t xml:space="preserve"> </w:t>
      </w:r>
      <w:r w:rsidR="004565F9">
        <w:t xml:space="preserve">tab from the menu </w:t>
      </w:r>
      <w:r w:rsidR="004565F9" w:rsidRPr="00B32886">
        <w:t>on the left</w:t>
      </w:r>
      <w:r w:rsidR="004565F9">
        <w:t xml:space="preserve"> </w:t>
      </w:r>
      <w:r>
        <w:t>side</w:t>
      </w:r>
      <w:r w:rsidR="004565F9">
        <w:t xml:space="preserve"> of the</w:t>
      </w:r>
      <w:r>
        <w:t xml:space="preserve"> screen</w:t>
      </w:r>
      <w:r w:rsidR="004565F9" w:rsidRPr="008775E2">
        <w:t>.</w:t>
      </w:r>
      <w:r w:rsidR="004565F9" w:rsidRPr="006C7316">
        <w:t xml:space="preserve"> The notes screen displays notes added by </w:t>
      </w:r>
      <w:r>
        <w:t xml:space="preserve">the </w:t>
      </w:r>
      <w:r w:rsidR="004565F9" w:rsidRPr="006C7316">
        <w:t>system</w:t>
      </w:r>
      <w:r>
        <w:t xml:space="preserve"> (auto notes)</w:t>
      </w:r>
      <w:r w:rsidR="004565F9" w:rsidRPr="006C7316">
        <w:t xml:space="preserve"> and manually created by</w:t>
      </w:r>
      <w:r>
        <w:t xml:space="preserve"> the</w:t>
      </w:r>
      <w:r w:rsidR="004565F9" w:rsidRPr="006C7316">
        <w:t xml:space="preserve"> users</w:t>
      </w:r>
      <w:r w:rsidR="004565F9">
        <w:t>.</w:t>
      </w:r>
      <w:r w:rsidR="008435B2">
        <w:t xml:space="preserve"> Authorized users can add, edit or delete a note.</w:t>
      </w:r>
    </w:p>
    <w:p w14:paraId="3211E457" w14:textId="45474AAA" w:rsidR="004565F9" w:rsidRPr="00075735" w:rsidRDefault="004565F9" w:rsidP="001879BA">
      <w:pPr>
        <w:pStyle w:val="BodyText"/>
      </w:pPr>
      <w:r w:rsidRPr="00075735">
        <w:t xml:space="preserve">The </w:t>
      </w:r>
      <w:r>
        <w:t>Notes</w:t>
      </w:r>
      <w:r w:rsidRPr="00075735">
        <w:t xml:space="preserve"> screen displays the following </w:t>
      </w:r>
      <w:r>
        <w:t>sections</w:t>
      </w:r>
      <w:r w:rsidRPr="00075735">
        <w:t>:</w:t>
      </w:r>
    </w:p>
    <w:p w14:paraId="12128EC6" w14:textId="32E9FF44" w:rsidR="00540CFA" w:rsidRPr="006C7316" w:rsidRDefault="00540CFA" w:rsidP="00F874DE">
      <w:pPr>
        <w:pStyle w:val="UnorderedList"/>
        <w:jc w:val="both"/>
        <w:rPr>
          <w:noProof/>
        </w:rPr>
      </w:pPr>
      <w:r w:rsidRPr="0006546C">
        <w:rPr>
          <w:b/>
          <w:noProof/>
        </w:rPr>
        <w:t>Notes Filter Criteria</w:t>
      </w:r>
      <w:r w:rsidR="00B4734D">
        <w:rPr>
          <w:noProof/>
        </w:rPr>
        <w:t xml:space="preserve"> </w:t>
      </w:r>
      <w:r w:rsidRPr="006C7316">
        <w:rPr>
          <w:noProof/>
        </w:rPr>
        <w:t xml:space="preserve"> – </w:t>
      </w:r>
      <w:r w:rsidR="003713D5">
        <w:rPr>
          <w:noProof/>
        </w:rPr>
        <w:t>Allows</w:t>
      </w:r>
      <w:r>
        <w:rPr>
          <w:noProof/>
        </w:rPr>
        <w:t xml:space="preserve"> </w:t>
      </w:r>
      <w:r w:rsidRPr="006C7316">
        <w:rPr>
          <w:noProof/>
        </w:rPr>
        <w:t>user</w:t>
      </w:r>
      <w:r>
        <w:rPr>
          <w:noProof/>
        </w:rPr>
        <w:t>s</w:t>
      </w:r>
      <w:r w:rsidRPr="006C7316">
        <w:rPr>
          <w:noProof/>
        </w:rPr>
        <w:t xml:space="preserve"> to filter and view specific notes type </w:t>
      </w:r>
    </w:p>
    <w:p w14:paraId="6CFBF94D" w14:textId="55F2974A" w:rsidR="00540CFA" w:rsidRPr="006C7316" w:rsidRDefault="00540CFA" w:rsidP="00F874DE">
      <w:pPr>
        <w:pStyle w:val="UnorderedList"/>
        <w:jc w:val="both"/>
        <w:rPr>
          <w:noProof/>
        </w:rPr>
      </w:pPr>
      <w:r w:rsidRPr="0006546C">
        <w:rPr>
          <w:b/>
          <w:noProof/>
        </w:rPr>
        <w:t>New Notes</w:t>
      </w:r>
      <w:r w:rsidRPr="006C7316">
        <w:rPr>
          <w:noProof/>
        </w:rPr>
        <w:t xml:space="preserve"> – </w:t>
      </w:r>
      <w:r w:rsidR="003713D5">
        <w:rPr>
          <w:noProof/>
        </w:rPr>
        <w:t>Allows</w:t>
      </w:r>
      <w:r w:rsidRPr="006C7316">
        <w:rPr>
          <w:noProof/>
        </w:rPr>
        <w:t xml:space="preserve"> </w:t>
      </w:r>
      <w:r w:rsidR="003713D5">
        <w:rPr>
          <w:noProof/>
        </w:rPr>
        <w:t>auth</w:t>
      </w:r>
      <w:r w:rsidRPr="006C7316">
        <w:rPr>
          <w:noProof/>
        </w:rPr>
        <w:t>orized user</w:t>
      </w:r>
      <w:r>
        <w:rPr>
          <w:noProof/>
        </w:rPr>
        <w:t>s</w:t>
      </w:r>
      <w:r w:rsidRPr="006C7316">
        <w:rPr>
          <w:noProof/>
        </w:rPr>
        <w:t xml:space="preserve"> to add a note type</w:t>
      </w:r>
    </w:p>
    <w:p w14:paraId="1997E1BB" w14:textId="3D82947C" w:rsidR="00540CFA" w:rsidRPr="006C7316" w:rsidRDefault="00540CFA" w:rsidP="00F874DE">
      <w:pPr>
        <w:pStyle w:val="UnorderedList"/>
        <w:jc w:val="both"/>
        <w:rPr>
          <w:noProof/>
        </w:rPr>
      </w:pPr>
      <w:r w:rsidRPr="0006546C">
        <w:rPr>
          <w:b/>
          <w:noProof/>
        </w:rPr>
        <w:t>Print Notes</w:t>
      </w:r>
      <w:r w:rsidRPr="006C7316">
        <w:rPr>
          <w:noProof/>
        </w:rPr>
        <w:t xml:space="preserve"> – </w:t>
      </w:r>
      <w:r w:rsidR="003713D5">
        <w:rPr>
          <w:noProof/>
        </w:rPr>
        <w:t>Allows</w:t>
      </w:r>
      <w:r>
        <w:rPr>
          <w:noProof/>
        </w:rPr>
        <w:t xml:space="preserve"> </w:t>
      </w:r>
      <w:r w:rsidRPr="006C7316">
        <w:rPr>
          <w:noProof/>
        </w:rPr>
        <w:t>authorized user</w:t>
      </w:r>
      <w:r>
        <w:rPr>
          <w:noProof/>
        </w:rPr>
        <w:t>s</w:t>
      </w:r>
      <w:r w:rsidR="005B28F3">
        <w:rPr>
          <w:noProof/>
        </w:rPr>
        <w:t xml:space="preserve"> to print notes</w:t>
      </w:r>
    </w:p>
    <w:p w14:paraId="72BB85D7" w14:textId="376550CE" w:rsidR="00540CFA" w:rsidRPr="006C7316" w:rsidRDefault="00380DA5" w:rsidP="00037109">
      <w:pPr>
        <w:pStyle w:val="Heading3"/>
        <w:ind w:left="1080" w:hanging="1080"/>
        <w:jc w:val="both"/>
      </w:pPr>
      <w:bookmarkStart w:id="1349" w:name="_Toc314310235"/>
      <w:bookmarkStart w:id="1350" w:name="_Toc314660708"/>
      <w:bookmarkStart w:id="1351" w:name="_Toc315633825"/>
      <w:bookmarkStart w:id="1352" w:name="_Toc11334655"/>
      <w:bookmarkStart w:id="1353" w:name="_Toc74051874"/>
      <w:bookmarkStart w:id="1354" w:name="_Toc90643260"/>
      <w:bookmarkStart w:id="1355" w:name="_Toc230163142"/>
      <w:r>
        <w:t xml:space="preserve">Filtering </w:t>
      </w:r>
      <w:r w:rsidR="003713D5">
        <w:t>N</w:t>
      </w:r>
      <w:r w:rsidR="0006546C">
        <w:t>otes</w:t>
      </w:r>
      <w:bookmarkEnd w:id="1349"/>
      <w:bookmarkEnd w:id="1350"/>
      <w:bookmarkEnd w:id="1351"/>
      <w:bookmarkEnd w:id="1352"/>
      <w:bookmarkEnd w:id="1353"/>
      <w:bookmarkEnd w:id="1354"/>
      <w:bookmarkEnd w:id="1355"/>
    </w:p>
    <w:p w14:paraId="1F0A912D" w14:textId="5B89FFC3" w:rsidR="00540CFA" w:rsidRDefault="00ED64C6" w:rsidP="001879BA">
      <w:pPr>
        <w:pStyle w:val="FigureCaption0"/>
      </w:pPr>
      <w:r w:rsidRPr="00ED64C6">
        <w:rPr>
          <w:noProof/>
        </w:rPr>
        <w:t xml:space="preserve"> </w:t>
      </w:r>
      <w:r>
        <w:rPr>
          <w:noProof/>
        </w:rPr>
        <w:drawing>
          <wp:inline distT="0" distB="0" distL="0" distR="0" wp14:anchorId="75C57DFE" wp14:editId="7CD8CB42">
            <wp:extent cx="4526959" cy="954241"/>
            <wp:effectExtent l="0" t="0" r="6985" b="0"/>
            <wp:docPr id="2584" name="Picture 2584"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4" name="Picture 2584" descr="Graphical user interface, application, Word&#10;&#10;Description automatically generated"/>
                    <pic:cNvPicPr/>
                  </pic:nvPicPr>
                  <pic:blipFill>
                    <a:blip r:embed="rId137"/>
                    <a:stretch>
                      <a:fillRect/>
                    </a:stretch>
                  </pic:blipFill>
                  <pic:spPr>
                    <a:xfrm>
                      <a:off x="0" y="0"/>
                      <a:ext cx="4589360" cy="967394"/>
                    </a:xfrm>
                    <a:prstGeom prst="rect">
                      <a:avLst/>
                    </a:prstGeom>
                  </pic:spPr>
                </pic:pic>
              </a:graphicData>
            </a:graphic>
          </wp:inline>
        </w:drawing>
      </w:r>
    </w:p>
    <w:p w14:paraId="74DFAF1B" w14:textId="67C07BCA" w:rsidR="009B7200" w:rsidRDefault="009B7200" w:rsidP="009B7200">
      <w:pPr>
        <w:pStyle w:val="FigureCaption0"/>
      </w:pPr>
      <w:bookmarkStart w:id="1356" w:name="_Toc74052531"/>
      <w:bookmarkStart w:id="1357" w:name="_Toc90643917"/>
      <w:bookmarkStart w:id="1358" w:name="_Toc23016390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Pr>
          <w:noProof/>
        </w:rP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58</w:t>
      </w:r>
      <w:r w:rsidR="00764635">
        <w:rPr>
          <w:noProof/>
        </w:rPr>
        <w:fldChar w:fldCharType="end"/>
      </w:r>
      <w:r>
        <w:t xml:space="preserve">: </w:t>
      </w:r>
      <w:r>
        <w:rPr>
          <w:noProof/>
        </w:rPr>
        <w:t>Filter Notes Window</w:t>
      </w:r>
      <w:bookmarkEnd w:id="1356"/>
      <w:bookmarkEnd w:id="1357"/>
      <w:bookmarkEnd w:id="1358"/>
    </w:p>
    <w:p w14:paraId="344C1D6C" w14:textId="0F004E3C" w:rsidR="00540CFA" w:rsidRPr="006C7316" w:rsidRDefault="00540CFA" w:rsidP="001879BA">
      <w:pPr>
        <w:pStyle w:val="BodyText"/>
      </w:pPr>
      <w:r w:rsidRPr="006C7316">
        <w:t>The Notes Filter</w:t>
      </w:r>
      <w:r w:rsidRPr="006C7316">
        <w:rPr>
          <w:b/>
        </w:rPr>
        <w:t xml:space="preserve"> </w:t>
      </w:r>
      <w:r w:rsidRPr="006C7316">
        <w:t>Criteria section of the</w:t>
      </w:r>
      <w:r w:rsidRPr="006C7316">
        <w:rPr>
          <w:b/>
        </w:rPr>
        <w:t xml:space="preserve"> </w:t>
      </w:r>
      <w:r w:rsidRPr="006C7316">
        <w:t>Notes</w:t>
      </w:r>
      <w:r w:rsidRPr="006C7316">
        <w:rPr>
          <w:b/>
        </w:rPr>
        <w:t xml:space="preserve"> </w:t>
      </w:r>
      <w:r w:rsidRPr="006C7316">
        <w:t xml:space="preserve">screen </w:t>
      </w:r>
      <w:r w:rsidR="009D60F0">
        <w:t>allows</w:t>
      </w:r>
      <w:r w:rsidRPr="006C7316">
        <w:t xml:space="preserve"> the user to apply filter and view selected notes type:</w:t>
      </w:r>
    </w:p>
    <w:p w14:paraId="6711876E" w14:textId="6742FE6E" w:rsidR="00540CFA" w:rsidRPr="006C7316" w:rsidRDefault="00540CFA" w:rsidP="006C3C3F">
      <w:pPr>
        <w:pStyle w:val="OrderedList"/>
        <w:numPr>
          <w:ilvl w:val="0"/>
          <w:numId w:val="174"/>
        </w:numPr>
        <w:jc w:val="both"/>
        <w:rPr>
          <w:noProof/>
        </w:rPr>
      </w:pPr>
      <w:r w:rsidRPr="006C7316">
        <w:rPr>
          <w:noProof/>
        </w:rPr>
        <w:t xml:space="preserve">Select the Note </w:t>
      </w:r>
      <w:r>
        <w:rPr>
          <w:noProof/>
        </w:rPr>
        <w:t>T</w:t>
      </w:r>
      <w:r w:rsidRPr="006C7316">
        <w:rPr>
          <w:noProof/>
        </w:rPr>
        <w:t xml:space="preserve">ype from the </w:t>
      </w:r>
      <w:r w:rsidR="009D60F0" w:rsidRPr="0037529C">
        <w:rPr>
          <w:b/>
          <w:noProof/>
        </w:rPr>
        <w:t xml:space="preserve">Note Type </w:t>
      </w:r>
      <w:r>
        <w:rPr>
          <w:noProof/>
        </w:rPr>
        <w:t>dropdown.</w:t>
      </w:r>
    </w:p>
    <w:p w14:paraId="268586F1" w14:textId="674F1379" w:rsidR="00540CFA" w:rsidRPr="006C7316" w:rsidRDefault="00540CFA" w:rsidP="006C3C3F">
      <w:pPr>
        <w:pStyle w:val="OrderedList"/>
        <w:numPr>
          <w:ilvl w:val="0"/>
          <w:numId w:val="174"/>
        </w:numPr>
        <w:jc w:val="both"/>
        <w:rPr>
          <w:noProof/>
        </w:rPr>
      </w:pPr>
      <w:r>
        <w:rPr>
          <w:noProof/>
        </w:rPr>
        <w:t xml:space="preserve">Click </w:t>
      </w:r>
      <w:r w:rsidRPr="001445BE">
        <w:rPr>
          <w:b/>
          <w:noProof/>
        </w:rPr>
        <w:t>Filter</w:t>
      </w:r>
      <w:r w:rsidRPr="006C7316">
        <w:rPr>
          <w:noProof/>
        </w:rPr>
        <w:t xml:space="preserve"> to view the filtered notes under the </w:t>
      </w:r>
      <w:r w:rsidRPr="001445BE">
        <w:rPr>
          <w:b/>
          <w:noProof/>
        </w:rPr>
        <w:t>Notes Results</w:t>
      </w:r>
      <w:r w:rsidR="009D60F0">
        <w:rPr>
          <w:noProof/>
        </w:rPr>
        <w:t xml:space="preserve"> section</w:t>
      </w:r>
      <w:r w:rsidR="00863D8C">
        <w:rPr>
          <w:noProof/>
        </w:rPr>
        <w:t>.</w:t>
      </w:r>
    </w:p>
    <w:p w14:paraId="6B968851" w14:textId="5FAAFCF2" w:rsidR="00540CFA" w:rsidRPr="006C7316" w:rsidRDefault="00540CFA" w:rsidP="006C3C3F">
      <w:pPr>
        <w:pStyle w:val="OrderedList"/>
        <w:numPr>
          <w:ilvl w:val="0"/>
          <w:numId w:val="174"/>
        </w:numPr>
        <w:jc w:val="both"/>
        <w:rPr>
          <w:noProof/>
        </w:rPr>
      </w:pPr>
      <w:r w:rsidRPr="006C7316">
        <w:rPr>
          <w:noProof/>
        </w:rPr>
        <w:t xml:space="preserve">Select </w:t>
      </w:r>
      <w:r w:rsidRPr="001445BE">
        <w:rPr>
          <w:b/>
          <w:noProof/>
        </w:rPr>
        <w:t>Clear</w:t>
      </w:r>
      <w:r w:rsidRPr="006C7316">
        <w:rPr>
          <w:noProof/>
        </w:rPr>
        <w:t xml:space="preserve"> to clear the selected filers and view all notes</w:t>
      </w:r>
      <w:r w:rsidR="00863D8C">
        <w:rPr>
          <w:noProof/>
        </w:rPr>
        <w:t>.</w:t>
      </w:r>
    </w:p>
    <w:p w14:paraId="08F8712F" w14:textId="30A9CDE0" w:rsidR="00540CFA" w:rsidRPr="006C7316" w:rsidRDefault="00B4734D" w:rsidP="00037109">
      <w:pPr>
        <w:pStyle w:val="Heading3"/>
        <w:ind w:left="1080" w:hanging="1080"/>
        <w:jc w:val="both"/>
      </w:pPr>
      <w:bookmarkStart w:id="1359" w:name="_Toc314310236"/>
      <w:bookmarkStart w:id="1360" w:name="_Toc314660709"/>
      <w:bookmarkStart w:id="1361" w:name="_Toc315633826"/>
      <w:bookmarkStart w:id="1362" w:name="_Toc11334656"/>
      <w:bookmarkStart w:id="1363" w:name="_Toc74051875"/>
      <w:bookmarkStart w:id="1364" w:name="_Toc90643261"/>
      <w:bookmarkStart w:id="1365" w:name="_Toc230163143"/>
      <w:r>
        <w:t>Viewing</w:t>
      </w:r>
      <w:r w:rsidR="008A1849">
        <w:t xml:space="preserve"> </w:t>
      </w:r>
      <w:r w:rsidR="009D60F0">
        <w:t>a N</w:t>
      </w:r>
      <w:r w:rsidR="00540CFA" w:rsidRPr="006C7316">
        <w:t>ote</w:t>
      </w:r>
      <w:bookmarkEnd w:id="1359"/>
      <w:bookmarkEnd w:id="1360"/>
      <w:bookmarkEnd w:id="1361"/>
      <w:bookmarkEnd w:id="1362"/>
      <w:bookmarkEnd w:id="1363"/>
      <w:bookmarkEnd w:id="1364"/>
      <w:bookmarkEnd w:id="1365"/>
    </w:p>
    <w:p w14:paraId="231707E2" w14:textId="77777777" w:rsidR="00540CFA" w:rsidRPr="006C7316" w:rsidRDefault="00540CFA" w:rsidP="001879BA">
      <w:pPr>
        <w:pStyle w:val="BodyText"/>
      </w:pPr>
      <w:r w:rsidRPr="006C7316">
        <w:t>To view a new Note Type:</w:t>
      </w:r>
    </w:p>
    <w:p w14:paraId="4596262B" w14:textId="77777777" w:rsidR="00540CFA" w:rsidRPr="00B4734D" w:rsidRDefault="00540CFA" w:rsidP="006C3C3F">
      <w:pPr>
        <w:pStyle w:val="OrderedList"/>
        <w:numPr>
          <w:ilvl w:val="0"/>
          <w:numId w:val="175"/>
        </w:numPr>
        <w:jc w:val="both"/>
      </w:pPr>
      <w:r w:rsidRPr="00B4734D">
        <w:t xml:space="preserve">Click on the </w:t>
      </w:r>
      <w:r w:rsidRPr="00FE4341">
        <w:rPr>
          <w:b/>
        </w:rPr>
        <w:t>Note</w:t>
      </w:r>
      <w:r w:rsidRPr="00B4734D">
        <w:t xml:space="preserve"> you want to view</w:t>
      </w:r>
      <w:r w:rsidRPr="00FE4341">
        <w:rPr>
          <w:b/>
        </w:rPr>
        <w:t xml:space="preserve"> </w:t>
      </w:r>
      <w:r w:rsidRPr="00B4734D">
        <w:t xml:space="preserve">in the </w:t>
      </w:r>
      <w:r w:rsidRPr="00FE4341">
        <w:rPr>
          <w:b/>
        </w:rPr>
        <w:t>Notes Filter Criteria</w:t>
      </w:r>
      <w:r w:rsidRPr="00B4734D">
        <w:t xml:space="preserve"> section. </w:t>
      </w:r>
    </w:p>
    <w:p w14:paraId="2C431AE3" w14:textId="77777777" w:rsidR="00540CFA" w:rsidRPr="00B56E7F" w:rsidRDefault="00540CFA" w:rsidP="006C3C3F">
      <w:pPr>
        <w:pStyle w:val="OrderedList"/>
        <w:numPr>
          <w:ilvl w:val="0"/>
          <w:numId w:val="175"/>
        </w:numPr>
        <w:jc w:val="both"/>
      </w:pPr>
      <w:r w:rsidRPr="00B56E7F">
        <w:t xml:space="preserve">On the </w:t>
      </w:r>
      <w:r w:rsidRPr="001445BE">
        <w:rPr>
          <w:b/>
        </w:rPr>
        <w:t xml:space="preserve">Note Item, </w:t>
      </w:r>
      <w:r w:rsidRPr="00B56E7F">
        <w:t xml:space="preserve">click </w:t>
      </w:r>
      <w:r w:rsidRPr="001445BE">
        <w:rPr>
          <w:b/>
        </w:rPr>
        <w:t xml:space="preserve">Next </w:t>
      </w:r>
      <w:r w:rsidRPr="00B56E7F">
        <w:t>to view the next note on the loan</w:t>
      </w:r>
      <w:r w:rsidRPr="001445BE">
        <w:rPr>
          <w:b/>
        </w:rPr>
        <w:t>.</w:t>
      </w:r>
    </w:p>
    <w:p w14:paraId="256B3315" w14:textId="77777777" w:rsidR="00540CFA" w:rsidRPr="006C7316" w:rsidRDefault="00540CFA" w:rsidP="006C3C3F">
      <w:pPr>
        <w:pStyle w:val="OrderedList"/>
        <w:numPr>
          <w:ilvl w:val="0"/>
          <w:numId w:val="175"/>
        </w:numPr>
        <w:jc w:val="both"/>
        <w:rPr>
          <w:color w:val="000000"/>
        </w:rPr>
      </w:pPr>
      <w:r>
        <w:rPr>
          <w:color w:val="000000"/>
        </w:rPr>
        <w:t xml:space="preserve">Click </w:t>
      </w:r>
      <w:r w:rsidRPr="00D613BE">
        <w:rPr>
          <w:b/>
          <w:color w:val="000000"/>
        </w:rPr>
        <w:t>Back</w:t>
      </w:r>
      <w:r>
        <w:rPr>
          <w:b/>
          <w:color w:val="000000"/>
        </w:rPr>
        <w:t xml:space="preserve"> </w:t>
      </w:r>
      <w:r w:rsidRPr="006C7316">
        <w:rPr>
          <w:color w:val="000000"/>
        </w:rPr>
        <w:t>to view the previous note on the loan</w:t>
      </w:r>
      <w:r>
        <w:rPr>
          <w:color w:val="000000"/>
        </w:rPr>
        <w:t>.</w:t>
      </w:r>
    </w:p>
    <w:p w14:paraId="1C938473" w14:textId="77777777" w:rsidR="00540CFA" w:rsidRDefault="00540CFA" w:rsidP="006C3C3F">
      <w:pPr>
        <w:pStyle w:val="OrderedList"/>
        <w:numPr>
          <w:ilvl w:val="0"/>
          <w:numId w:val="175"/>
        </w:numPr>
        <w:jc w:val="both"/>
        <w:rPr>
          <w:color w:val="000000"/>
        </w:rPr>
      </w:pPr>
      <w:r>
        <w:rPr>
          <w:color w:val="000000"/>
        </w:rPr>
        <w:t>Click</w:t>
      </w:r>
      <w:r w:rsidRPr="006C7316">
        <w:rPr>
          <w:color w:val="000000"/>
        </w:rPr>
        <w:t xml:space="preserve"> </w:t>
      </w:r>
      <w:r w:rsidRPr="00D613BE">
        <w:rPr>
          <w:b/>
          <w:color w:val="000000"/>
        </w:rPr>
        <w:t>Cancel</w:t>
      </w:r>
      <w:r w:rsidRPr="006C7316">
        <w:rPr>
          <w:color w:val="000000"/>
        </w:rPr>
        <w:t xml:space="preserve"> to exit the screen</w:t>
      </w:r>
      <w:r>
        <w:rPr>
          <w:color w:val="000000"/>
        </w:rPr>
        <w:t>.</w:t>
      </w:r>
    </w:p>
    <w:p w14:paraId="05F7DE49" w14:textId="73C0C972" w:rsidR="008A1849" w:rsidRDefault="00ED64C6" w:rsidP="00B50526">
      <w:pPr>
        <w:pStyle w:val="BodyText"/>
        <w:jc w:val="center"/>
        <w:rPr>
          <w:color w:val="000000"/>
        </w:rPr>
      </w:pPr>
      <w:r>
        <w:rPr>
          <w:noProof/>
        </w:rPr>
        <w:drawing>
          <wp:inline distT="0" distB="0" distL="0" distR="0" wp14:anchorId="481275CB" wp14:editId="07107A42">
            <wp:extent cx="1283169" cy="1323904"/>
            <wp:effectExtent l="0" t="0" r="0" b="0"/>
            <wp:docPr id="2585" name="Picture 2585" descr="Graphical user interfac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5" name="Picture 2585" descr="Graphical user interface, text&#10;&#10;Description automatically generated"/>
                    <pic:cNvPicPr/>
                  </pic:nvPicPr>
                  <pic:blipFill>
                    <a:blip r:embed="rId138"/>
                    <a:stretch>
                      <a:fillRect/>
                    </a:stretch>
                  </pic:blipFill>
                  <pic:spPr>
                    <a:xfrm>
                      <a:off x="0" y="0"/>
                      <a:ext cx="1302360" cy="1343704"/>
                    </a:xfrm>
                    <a:prstGeom prst="rect">
                      <a:avLst/>
                    </a:prstGeom>
                  </pic:spPr>
                </pic:pic>
              </a:graphicData>
            </a:graphic>
          </wp:inline>
        </w:drawing>
      </w:r>
    </w:p>
    <w:p w14:paraId="5AF50C90" w14:textId="07800080" w:rsidR="009B7200" w:rsidRDefault="009B7200" w:rsidP="001879BA">
      <w:pPr>
        <w:pStyle w:val="FigureCaption0"/>
      </w:pPr>
      <w:bookmarkStart w:id="1366" w:name="_Toc74052532"/>
      <w:bookmarkStart w:id="1367" w:name="_Toc90643918"/>
      <w:bookmarkStart w:id="1368" w:name="_Toc23016391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59</w:t>
      </w:r>
      <w:r w:rsidR="00764635">
        <w:rPr>
          <w:noProof/>
        </w:rPr>
        <w:fldChar w:fldCharType="end"/>
      </w:r>
      <w:r>
        <w:t xml:space="preserve">: </w:t>
      </w:r>
      <w:r>
        <w:rPr>
          <w:noProof/>
        </w:rPr>
        <w:t>View Note Window</w:t>
      </w:r>
      <w:bookmarkEnd w:id="1366"/>
      <w:bookmarkEnd w:id="1367"/>
      <w:bookmarkEnd w:id="1368"/>
    </w:p>
    <w:p w14:paraId="627A12ED" w14:textId="25427DC0" w:rsidR="008A1849" w:rsidRPr="006C7316" w:rsidRDefault="008A1849" w:rsidP="00037109">
      <w:pPr>
        <w:pStyle w:val="Heading3"/>
        <w:ind w:left="1080" w:hanging="1080"/>
        <w:jc w:val="both"/>
      </w:pPr>
      <w:bookmarkStart w:id="1369" w:name="_Toc315633827"/>
      <w:bookmarkStart w:id="1370" w:name="_Toc11334657"/>
      <w:bookmarkStart w:id="1371" w:name="_Toc74051876"/>
      <w:bookmarkStart w:id="1372" w:name="_Toc90643262"/>
      <w:bookmarkStart w:id="1373" w:name="_Toc230163144"/>
      <w:r>
        <w:t>Adding a N</w:t>
      </w:r>
      <w:r w:rsidRPr="006C7316">
        <w:t>ote</w:t>
      </w:r>
      <w:bookmarkEnd w:id="1369"/>
      <w:bookmarkEnd w:id="1370"/>
      <w:bookmarkEnd w:id="1371"/>
      <w:bookmarkEnd w:id="1372"/>
      <w:bookmarkEnd w:id="1373"/>
    </w:p>
    <w:p w14:paraId="624CDEC1" w14:textId="77777777" w:rsidR="00540CFA" w:rsidRDefault="00540CFA" w:rsidP="001879BA">
      <w:pPr>
        <w:pStyle w:val="BodyText"/>
      </w:pPr>
      <w:r w:rsidRPr="006C7316">
        <w:t>To create a new Note Type:</w:t>
      </w:r>
    </w:p>
    <w:p w14:paraId="6AC28B03" w14:textId="77777777" w:rsidR="008A1849" w:rsidRPr="008A1849" w:rsidRDefault="008A1849" w:rsidP="006C3C3F">
      <w:pPr>
        <w:pStyle w:val="OrderedList"/>
        <w:numPr>
          <w:ilvl w:val="0"/>
          <w:numId w:val="176"/>
        </w:numPr>
        <w:jc w:val="both"/>
      </w:pPr>
      <w:r w:rsidRPr="008A1849">
        <w:t xml:space="preserve">Click </w:t>
      </w:r>
      <w:r w:rsidRPr="00CC4EB5">
        <w:rPr>
          <w:b/>
        </w:rPr>
        <w:t xml:space="preserve">New </w:t>
      </w:r>
      <w:r w:rsidRPr="008A1849">
        <w:t xml:space="preserve">in the Notes Filter Criteria section. </w:t>
      </w:r>
    </w:p>
    <w:p w14:paraId="1062F836" w14:textId="024E2500" w:rsidR="008A1849" w:rsidRPr="008A1849" w:rsidRDefault="008A1849" w:rsidP="006C3C3F">
      <w:pPr>
        <w:pStyle w:val="OrderedList"/>
        <w:numPr>
          <w:ilvl w:val="0"/>
          <w:numId w:val="176"/>
        </w:numPr>
        <w:jc w:val="both"/>
      </w:pPr>
      <w:r w:rsidRPr="00D613BE">
        <w:t>On the Note Item screen,</w:t>
      </w:r>
      <w:r>
        <w:t xml:space="preserve"> s</w:t>
      </w:r>
      <w:r w:rsidRPr="00D613BE">
        <w:t>elect a Note Type</w:t>
      </w:r>
      <w:r>
        <w:t xml:space="preserve"> and</w:t>
      </w:r>
      <w:r w:rsidRPr="00D613BE">
        <w:t xml:space="preserve"> enter a Note Text</w:t>
      </w:r>
      <w:r w:rsidRPr="001445BE">
        <w:rPr>
          <w:b/>
        </w:rPr>
        <w:t>.</w:t>
      </w:r>
    </w:p>
    <w:p w14:paraId="01F7346A" w14:textId="6BA3CCE2" w:rsidR="008A1849" w:rsidRPr="008A1849" w:rsidRDefault="008A1849" w:rsidP="006C3C3F">
      <w:pPr>
        <w:pStyle w:val="OrderedList"/>
        <w:numPr>
          <w:ilvl w:val="0"/>
          <w:numId w:val="176"/>
        </w:numPr>
        <w:jc w:val="both"/>
      </w:pPr>
      <w:r w:rsidRPr="008A1849">
        <w:t xml:space="preserve">Click </w:t>
      </w:r>
      <w:r w:rsidRPr="001445BE">
        <w:rPr>
          <w:b/>
        </w:rPr>
        <w:t xml:space="preserve">Submit. </w:t>
      </w:r>
      <w:r w:rsidRPr="008A1849">
        <w:t xml:space="preserve">The new note is reflected in the </w:t>
      </w:r>
      <w:r w:rsidRPr="001445BE">
        <w:rPr>
          <w:b/>
        </w:rPr>
        <w:t>Notes Results</w:t>
      </w:r>
      <w:r w:rsidRPr="008A1849">
        <w:t xml:space="preserve"> section. To exit the screen without adding </w:t>
      </w:r>
      <w:r>
        <w:t xml:space="preserve">the </w:t>
      </w:r>
      <w:r w:rsidRPr="008A1849">
        <w:t>note</w:t>
      </w:r>
      <w:r>
        <w:t>,</w:t>
      </w:r>
      <w:r w:rsidRPr="008A1849">
        <w:t xml:space="preserve"> </w:t>
      </w:r>
      <w:r>
        <w:t>c</w:t>
      </w:r>
      <w:r w:rsidRPr="008A1849">
        <w:t xml:space="preserve">lick </w:t>
      </w:r>
      <w:r w:rsidRPr="001445BE">
        <w:rPr>
          <w:b/>
        </w:rPr>
        <w:t>Cancel</w:t>
      </w:r>
      <w:r w:rsidRPr="008A1849">
        <w:t>.</w:t>
      </w:r>
    </w:p>
    <w:p w14:paraId="3A0A8E0C" w14:textId="5825CC62" w:rsidR="00540CFA" w:rsidRDefault="00ED64C6" w:rsidP="00B50526">
      <w:pPr>
        <w:pStyle w:val="BodyText"/>
        <w:jc w:val="center"/>
      </w:pPr>
      <w:r w:rsidRPr="00ED64C6">
        <w:rPr>
          <w:noProof/>
        </w:rPr>
        <w:t xml:space="preserve"> </w:t>
      </w:r>
      <w:r>
        <w:rPr>
          <w:noProof/>
        </w:rPr>
        <w:drawing>
          <wp:inline distT="0" distB="0" distL="0" distR="0" wp14:anchorId="4FA372BC" wp14:editId="56A00A00">
            <wp:extent cx="1432203" cy="1369060"/>
            <wp:effectExtent l="0" t="0" r="0" b="2540"/>
            <wp:docPr id="2586" name="Picture 258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6" name="Picture 2586" descr="Graphical user interface, text, application&#10;&#10;Description automatically generated"/>
                    <pic:cNvPicPr/>
                  </pic:nvPicPr>
                  <pic:blipFill>
                    <a:blip r:embed="rId139"/>
                    <a:stretch>
                      <a:fillRect/>
                    </a:stretch>
                  </pic:blipFill>
                  <pic:spPr>
                    <a:xfrm>
                      <a:off x="0" y="0"/>
                      <a:ext cx="1444765" cy="1381069"/>
                    </a:xfrm>
                    <a:prstGeom prst="rect">
                      <a:avLst/>
                    </a:prstGeom>
                  </pic:spPr>
                </pic:pic>
              </a:graphicData>
            </a:graphic>
          </wp:inline>
        </w:drawing>
      </w:r>
    </w:p>
    <w:p w14:paraId="04442A67" w14:textId="7C7A2A50" w:rsidR="009B7200" w:rsidRDefault="009B7200" w:rsidP="009B7200">
      <w:pPr>
        <w:pStyle w:val="FigureCaption0"/>
      </w:pPr>
      <w:bookmarkStart w:id="1374" w:name="_Toc74052533"/>
      <w:bookmarkStart w:id="1375" w:name="_Toc90643919"/>
      <w:bookmarkStart w:id="1376" w:name="_Toc23016391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60</w:t>
      </w:r>
      <w:r w:rsidR="00764635">
        <w:rPr>
          <w:noProof/>
        </w:rPr>
        <w:fldChar w:fldCharType="end"/>
      </w:r>
      <w:r>
        <w:t xml:space="preserve">: </w:t>
      </w:r>
      <w:r>
        <w:rPr>
          <w:noProof/>
        </w:rPr>
        <w:t>Create New Note Window</w:t>
      </w:r>
      <w:bookmarkEnd w:id="1374"/>
      <w:bookmarkEnd w:id="1375"/>
      <w:bookmarkEnd w:id="1376"/>
    </w:p>
    <w:p w14:paraId="0034EFF5" w14:textId="6D3CEB76" w:rsidR="008A1849" w:rsidRPr="006C7316" w:rsidRDefault="008A1849" w:rsidP="00037109">
      <w:pPr>
        <w:pStyle w:val="Heading3"/>
        <w:ind w:left="1080" w:hanging="1080"/>
        <w:jc w:val="both"/>
      </w:pPr>
      <w:bookmarkStart w:id="1377" w:name="_Toc315633828"/>
      <w:bookmarkStart w:id="1378" w:name="_Toc11334658"/>
      <w:bookmarkStart w:id="1379" w:name="_Toc74051877"/>
      <w:bookmarkStart w:id="1380" w:name="_Toc90643263"/>
      <w:bookmarkStart w:id="1381" w:name="_Toc230163145"/>
      <w:r>
        <w:t>Editing a N</w:t>
      </w:r>
      <w:r w:rsidRPr="006C7316">
        <w:t>ote</w:t>
      </w:r>
      <w:bookmarkEnd w:id="1377"/>
      <w:bookmarkEnd w:id="1378"/>
      <w:bookmarkEnd w:id="1379"/>
      <w:bookmarkEnd w:id="1380"/>
      <w:bookmarkEnd w:id="1381"/>
    </w:p>
    <w:p w14:paraId="1633595B" w14:textId="77777777" w:rsidR="00540CFA" w:rsidRDefault="00540CFA" w:rsidP="001879BA">
      <w:pPr>
        <w:pStyle w:val="BodyText"/>
      </w:pPr>
      <w:r w:rsidRPr="006C7316">
        <w:t>To edit a Note Type:</w:t>
      </w:r>
    </w:p>
    <w:p w14:paraId="67216EBF" w14:textId="1B3D935E" w:rsidR="008A1849" w:rsidRPr="00B4734D" w:rsidRDefault="008A1849" w:rsidP="006C3C3F">
      <w:pPr>
        <w:pStyle w:val="OrderedList"/>
        <w:numPr>
          <w:ilvl w:val="0"/>
          <w:numId w:val="177"/>
        </w:numPr>
        <w:jc w:val="both"/>
      </w:pPr>
      <w:r w:rsidRPr="00B4734D">
        <w:t>Click</w:t>
      </w:r>
      <w:r w:rsidRPr="00CC4EB5">
        <w:rPr>
          <w:b/>
        </w:rPr>
        <w:t xml:space="preserve"> </w:t>
      </w:r>
      <w:r w:rsidRPr="00B4734D">
        <w:t xml:space="preserve">the </w:t>
      </w:r>
      <w:r w:rsidRPr="00CC4EB5">
        <w:rPr>
          <w:b/>
        </w:rPr>
        <w:t>Note</w:t>
      </w:r>
      <w:r w:rsidRPr="00B4734D">
        <w:t xml:space="preserve"> you want to edit (system-generated auto notes cannot be edited)</w:t>
      </w:r>
      <w:r w:rsidRPr="00CC4EB5">
        <w:rPr>
          <w:b/>
        </w:rPr>
        <w:t xml:space="preserve">, </w:t>
      </w:r>
      <w:r w:rsidRPr="00B4734D">
        <w:t xml:space="preserve">in the </w:t>
      </w:r>
      <w:r w:rsidRPr="00CC4EB5">
        <w:rPr>
          <w:b/>
        </w:rPr>
        <w:t>Notes Filter Criteria</w:t>
      </w:r>
      <w:r w:rsidRPr="00B4734D">
        <w:t xml:space="preserve"> section. </w:t>
      </w:r>
    </w:p>
    <w:p w14:paraId="75D701CD" w14:textId="77777777" w:rsidR="008A1849" w:rsidRPr="008A1849" w:rsidRDefault="008A1849" w:rsidP="006C3C3F">
      <w:pPr>
        <w:pStyle w:val="OrderedList"/>
        <w:numPr>
          <w:ilvl w:val="0"/>
          <w:numId w:val="177"/>
        </w:numPr>
        <w:jc w:val="both"/>
        <w:rPr>
          <w:color w:val="000000"/>
        </w:rPr>
      </w:pPr>
      <w:r>
        <w:rPr>
          <w:color w:val="000000"/>
        </w:rPr>
        <w:t xml:space="preserve">On the </w:t>
      </w:r>
      <w:r w:rsidRPr="008A1849">
        <w:rPr>
          <w:b/>
          <w:color w:val="000000"/>
        </w:rPr>
        <w:t>Note Item</w:t>
      </w:r>
      <w:r>
        <w:rPr>
          <w:color w:val="000000"/>
        </w:rPr>
        <w:t xml:space="preserve"> screen, e</w:t>
      </w:r>
      <w:r w:rsidRPr="006C7316">
        <w:rPr>
          <w:color w:val="000000"/>
        </w:rPr>
        <w:t xml:space="preserve">dit the </w:t>
      </w:r>
      <w:r w:rsidRPr="008A1849">
        <w:rPr>
          <w:b/>
          <w:color w:val="000000"/>
        </w:rPr>
        <w:t>Note Type</w:t>
      </w:r>
      <w:r w:rsidRPr="006C7316">
        <w:rPr>
          <w:color w:val="000000"/>
        </w:rPr>
        <w:t xml:space="preserve"> and </w:t>
      </w:r>
      <w:r w:rsidRPr="008A1849">
        <w:rPr>
          <w:b/>
          <w:color w:val="000000"/>
        </w:rPr>
        <w:t>Note Text</w:t>
      </w:r>
      <w:r>
        <w:rPr>
          <w:b/>
          <w:color w:val="000000"/>
        </w:rPr>
        <w:t>.</w:t>
      </w:r>
    </w:p>
    <w:p w14:paraId="5EC20581" w14:textId="40051F27" w:rsidR="008A1849" w:rsidRPr="008A1849" w:rsidRDefault="008A1849" w:rsidP="006C3C3F">
      <w:pPr>
        <w:pStyle w:val="OrderedList"/>
        <w:numPr>
          <w:ilvl w:val="0"/>
          <w:numId w:val="177"/>
        </w:numPr>
        <w:jc w:val="both"/>
        <w:rPr>
          <w:color w:val="000000"/>
        </w:rPr>
      </w:pPr>
      <w:r w:rsidRPr="008A1849">
        <w:rPr>
          <w:color w:val="000000"/>
        </w:rPr>
        <w:t xml:space="preserve">Click </w:t>
      </w:r>
      <w:r w:rsidRPr="008A1849">
        <w:rPr>
          <w:b/>
          <w:color w:val="000000"/>
        </w:rPr>
        <w:t>Submit.</w:t>
      </w:r>
      <w:r>
        <w:rPr>
          <w:b/>
          <w:color w:val="000000"/>
        </w:rPr>
        <w:t xml:space="preserve"> </w:t>
      </w:r>
      <w:r w:rsidRPr="008A1849">
        <w:rPr>
          <w:color w:val="000000"/>
        </w:rPr>
        <w:t xml:space="preserve">The updated note is reflected in the </w:t>
      </w:r>
      <w:r w:rsidRPr="008A1849">
        <w:rPr>
          <w:b/>
          <w:color w:val="000000"/>
        </w:rPr>
        <w:t>Notes Results</w:t>
      </w:r>
      <w:r w:rsidRPr="008A1849">
        <w:rPr>
          <w:color w:val="000000"/>
        </w:rPr>
        <w:t xml:space="preserve"> section.</w:t>
      </w:r>
    </w:p>
    <w:p w14:paraId="4AF7AC6F" w14:textId="3D1E9EB3" w:rsidR="00540CFA" w:rsidRDefault="00ED64C6" w:rsidP="00B50526">
      <w:pPr>
        <w:pStyle w:val="BodyText"/>
        <w:jc w:val="center"/>
      </w:pPr>
      <w:r w:rsidRPr="00ED64C6">
        <w:rPr>
          <w:noProof/>
        </w:rPr>
        <w:t xml:space="preserve"> </w:t>
      </w:r>
      <w:r>
        <w:rPr>
          <w:noProof/>
        </w:rPr>
        <w:drawing>
          <wp:inline distT="0" distB="0" distL="0" distR="0" wp14:anchorId="08025EF3" wp14:editId="566455DF">
            <wp:extent cx="1283488" cy="1319071"/>
            <wp:effectExtent l="0" t="0" r="0" b="0"/>
            <wp:docPr id="2587" name="Picture 2587"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7" name="Picture 2587" descr="Graphical user interface, text, application&#10;&#10;Description automatically generated"/>
                    <pic:cNvPicPr/>
                  </pic:nvPicPr>
                  <pic:blipFill>
                    <a:blip r:embed="rId140"/>
                    <a:stretch>
                      <a:fillRect/>
                    </a:stretch>
                  </pic:blipFill>
                  <pic:spPr>
                    <a:xfrm>
                      <a:off x="0" y="0"/>
                      <a:ext cx="1294540" cy="1330430"/>
                    </a:xfrm>
                    <a:prstGeom prst="rect">
                      <a:avLst/>
                    </a:prstGeom>
                  </pic:spPr>
                </pic:pic>
              </a:graphicData>
            </a:graphic>
          </wp:inline>
        </w:drawing>
      </w:r>
    </w:p>
    <w:p w14:paraId="43E7E366" w14:textId="02FC0DA3" w:rsidR="009B7200" w:rsidRDefault="009B7200" w:rsidP="009B7200">
      <w:pPr>
        <w:pStyle w:val="FigureCaption0"/>
      </w:pPr>
      <w:bookmarkStart w:id="1382" w:name="_Toc74052534"/>
      <w:bookmarkStart w:id="1383" w:name="_Toc90643920"/>
      <w:bookmarkStart w:id="1384" w:name="_Toc23016391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61</w:t>
      </w:r>
      <w:r w:rsidR="00764635">
        <w:rPr>
          <w:noProof/>
        </w:rPr>
        <w:fldChar w:fldCharType="end"/>
      </w:r>
      <w:r>
        <w:t xml:space="preserve">: </w:t>
      </w:r>
      <w:r>
        <w:rPr>
          <w:noProof/>
        </w:rPr>
        <w:t>Edit Note Window</w:t>
      </w:r>
      <w:bookmarkEnd w:id="1382"/>
      <w:bookmarkEnd w:id="1383"/>
      <w:bookmarkEnd w:id="1384"/>
    </w:p>
    <w:p w14:paraId="62191A9D" w14:textId="68D37025" w:rsidR="008A1849" w:rsidRPr="006C7316" w:rsidRDefault="007D4CAC" w:rsidP="00037109">
      <w:pPr>
        <w:pStyle w:val="Heading3"/>
        <w:ind w:left="1080" w:hanging="1080"/>
        <w:jc w:val="both"/>
      </w:pPr>
      <w:bookmarkStart w:id="1385" w:name="_Toc315633829"/>
      <w:bookmarkStart w:id="1386" w:name="_Toc11334659"/>
      <w:bookmarkStart w:id="1387" w:name="_Toc74051878"/>
      <w:bookmarkStart w:id="1388" w:name="_Toc90643264"/>
      <w:bookmarkStart w:id="1389" w:name="_Toc230163146"/>
      <w:r>
        <w:t>Deleting</w:t>
      </w:r>
      <w:r w:rsidR="008A1849">
        <w:t xml:space="preserve"> a N</w:t>
      </w:r>
      <w:r w:rsidR="008A1849" w:rsidRPr="006C7316">
        <w:t>ote</w:t>
      </w:r>
      <w:bookmarkEnd w:id="1385"/>
      <w:bookmarkEnd w:id="1386"/>
      <w:bookmarkEnd w:id="1387"/>
      <w:bookmarkEnd w:id="1388"/>
      <w:bookmarkEnd w:id="1389"/>
    </w:p>
    <w:p w14:paraId="48881A7A" w14:textId="77777777" w:rsidR="00540CFA" w:rsidRDefault="00540CFA" w:rsidP="001879BA">
      <w:pPr>
        <w:pStyle w:val="BodyText"/>
      </w:pPr>
      <w:r w:rsidRPr="006C7316">
        <w:t>To delete a Note Type:</w:t>
      </w:r>
    </w:p>
    <w:p w14:paraId="399A0D63" w14:textId="1F156F33" w:rsidR="007D4CAC" w:rsidRPr="0037529C" w:rsidRDefault="007D4CAC" w:rsidP="006C3C3F">
      <w:pPr>
        <w:pStyle w:val="OrderedList"/>
        <w:numPr>
          <w:ilvl w:val="0"/>
          <w:numId w:val="178"/>
        </w:numPr>
        <w:jc w:val="both"/>
      </w:pPr>
      <w:r w:rsidRPr="0037529C">
        <w:t xml:space="preserve">Click </w:t>
      </w:r>
      <w:r w:rsidR="0037350D">
        <w:t xml:space="preserve">the </w:t>
      </w:r>
      <w:r w:rsidRPr="00AB653C">
        <w:rPr>
          <w:b/>
        </w:rPr>
        <w:t>cross icon</w:t>
      </w:r>
      <w:r w:rsidRPr="0037529C">
        <w:t xml:space="preserve"> beside the note in the</w:t>
      </w:r>
      <w:r w:rsidRPr="00AB653C">
        <w:rPr>
          <w:b/>
        </w:rPr>
        <w:t xml:space="preserve"> Notes Filter Criteria </w:t>
      </w:r>
      <w:r w:rsidRPr="0037529C">
        <w:t xml:space="preserve">section. Authorized users other than managers can delete a note only on the same day as the day it was created. Manager roles can delete any note (except those that were system generated) created on any day. </w:t>
      </w:r>
    </w:p>
    <w:p w14:paraId="660052B3" w14:textId="64C1CAFE" w:rsidR="007D4CAC" w:rsidRPr="0037529C" w:rsidRDefault="007D4CAC" w:rsidP="006C3C3F">
      <w:pPr>
        <w:pStyle w:val="OrderedList"/>
        <w:numPr>
          <w:ilvl w:val="0"/>
          <w:numId w:val="178"/>
        </w:numPr>
        <w:jc w:val="both"/>
      </w:pPr>
      <w:r w:rsidRPr="0037529C">
        <w:t xml:space="preserve">A pop-up window is displayed requesting the user to confirm the action. </w:t>
      </w:r>
    </w:p>
    <w:p w14:paraId="35717EA9" w14:textId="422CA6B9" w:rsidR="007D4CAC" w:rsidRPr="0037529C" w:rsidRDefault="007D4CAC" w:rsidP="006C3C3F">
      <w:pPr>
        <w:pStyle w:val="OrderedList"/>
        <w:numPr>
          <w:ilvl w:val="0"/>
          <w:numId w:val="178"/>
        </w:numPr>
        <w:jc w:val="both"/>
      </w:pPr>
      <w:r w:rsidRPr="0037529C">
        <w:t xml:space="preserve">Click </w:t>
      </w:r>
      <w:r w:rsidRPr="00267507">
        <w:t>OK</w:t>
      </w:r>
      <w:r w:rsidRPr="0037529C">
        <w:t xml:space="preserve"> on the pop-up window, the selected note will be deleted. To exit the message window without deleting the document click </w:t>
      </w:r>
      <w:r w:rsidRPr="00267507">
        <w:t>Cancel</w:t>
      </w:r>
      <w:r w:rsidRPr="0037529C">
        <w:t>.</w:t>
      </w:r>
    </w:p>
    <w:p w14:paraId="286CA1CC" w14:textId="5ABAFD5C" w:rsidR="00540CFA" w:rsidRDefault="00ED64C6" w:rsidP="006F2941">
      <w:pPr>
        <w:pStyle w:val="BodyText"/>
        <w:tabs>
          <w:tab w:val="left" w:pos="2430"/>
        </w:tabs>
        <w:jc w:val="center"/>
      </w:pPr>
      <w:r>
        <w:rPr>
          <w:noProof/>
        </w:rPr>
        <w:drawing>
          <wp:inline distT="0" distB="0" distL="0" distR="0" wp14:anchorId="0098D89C" wp14:editId="0D315E9B">
            <wp:extent cx="3849733" cy="624759"/>
            <wp:effectExtent l="0" t="0" r="0" b="4445"/>
            <wp:docPr id="2588" name="Picture 2588"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8" name="Picture 2588" descr="Application&#10;&#10;Description automatically generated with medium confidence"/>
                    <pic:cNvPicPr/>
                  </pic:nvPicPr>
                  <pic:blipFill>
                    <a:blip r:embed="rId141"/>
                    <a:stretch>
                      <a:fillRect/>
                    </a:stretch>
                  </pic:blipFill>
                  <pic:spPr>
                    <a:xfrm>
                      <a:off x="0" y="0"/>
                      <a:ext cx="3915718" cy="635467"/>
                    </a:xfrm>
                    <a:prstGeom prst="rect">
                      <a:avLst/>
                    </a:prstGeom>
                  </pic:spPr>
                </pic:pic>
              </a:graphicData>
            </a:graphic>
          </wp:inline>
        </w:drawing>
      </w:r>
    </w:p>
    <w:p w14:paraId="307C1F42" w14:textId="7000480F" w:rsidR="009B7200" w:rsidRDefault="009B7200" w:rsidP="009B7200">
      <w:pPr>
        <w:pStyle w:val="FigureCaption0"/>
      </w:pPr>
      <w:bookmarkStart w:id="1390" w:name="_Toc74052535"/>
      <w:bookmarkStart w:id="1391" w:name="_Toc90643921"/>
      <w:bookmarkStart w:id="1392" w:name="_Toc23016391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62</w:t>
      </w:r>
      <w:r w:rsidR="00764635">
        <w:rPr>
          <w:noProof/>
        </w:rPr>
        <w:fldChar w:fldCharType="end"/>
      </w:r>
      <w:r>
        <w:t xml:space="preserve">: </w:t>
      </w:r>
      <w:r>
        <w:rPr>
          <w:noProof/>
        </w:rPr>
        <w:t>Delete Note Window</w:t>
      </w:r>
      <w:bookmarkEnd w:id="1390"/>
      <w:bookmarkEnd w:id="1391"/>
      <w:bookmarkEnd w:id="1392"/>
    </w:p>
    <w:p w14:paraId="1C40CBF0" w14:textId="697CC595" w:rsidR="00540CFA" w:rsidRDefault="00540CFA" w:rsidP="00037109">
      <w:pPr>
        <w:pStyle w:val="Heading3"/>
        <w:ind w:left="1080" w:hanging="1080"/>
        <w:jc w:val="both"/>
      </w:pPr>
      <w:bookmarkStart w:id="1393" w:name="_Toc314310237"/>
      <w:bookmarkStart w:id="1394" w:name="_Toc314660710"/>
      <w:bookmarkStart w:id="1395" w:name="_Toc315633830"/>
      <w:bookmarkStart w:id="1396" w:name="_Toc11334660"/>
      <w:bookmarkStart w:id="1397" w:name="_Toc74051879"/>
      <w:bookmarkStart w:id="1398" w:name="_Toc90643265"/>
      <w:bookmarkStart w:id="1399" w:name="_Toc230163147"/>
      <w:r w:rsidRPr="006C7316">
        <w:t>Print</w:t>
      </w:r>
      <w:r>
        <w:t>ing</w:t>
      </w:r>
      <w:r w:rsidR="00143CAD">
        <w:t xml:space="preserve"> N</w:t>
      </w:r>
      <w:r w:rsidRPr="006C7316">
        <w:t>otes</w:t>
      </w:r>
      <w:bookmarkEnd w:id="1393"/>
      <w:bookmarkEnd w:id="1394"/>
      <w:bookmarkEnd w:id="1395"/>
      <w:bookmarkEnd w:id="1396"/>
      <w:bookmarkEnd w:id="1397"/>
      <w:bookmarkEnd w:id="1398"/>
      <w:bookmarkEnd w:id="1399"/>
    </w:p>
    <w:p w14:paraId="2F35EBC6" w14:textId="7D337ECF" w:rsidR="00540CFA" w:rsidRDefault="00B021B5" w:rsidP="0000735C">
      <w:pPr>
        <w:pStyle w:val="BodyText"/>
      </w:pPr>
      <w:r w:rsidRPr="006C7316">
        <w:t>To print the notes on a loan:</w:t>
      </w:r>
      <w:r w:rsidR="0000735C">
        <w:t xml:space="preserve"> </w:t>
      </w:r>
      <w:r w:rsidRPr="00B4734D">
        <w:t xml:space="preserve">Click </w:t>
      </w:r>
      <w:r w:rsidR="0037350D">
        <w:t xml:space="preserve">the </w:t>
      </w:r>
      <w:r w:rsidRPr="0037529C">
        <w:rPr>
          <w:b/>
        </w:rPr>
        <w:t xml:space="preserve">Print Notes </w:t>
      </w:r>
      <w:r w:rsidRPr="00B021B5">
        <w:t xml:space="preserve">link </w:t>
      </w:r>
      <w:r w:rsidRPr="00B4734D">
        <w:t xml:space="preserve">in the </w:t>
      </w:r>
      <w:r w:rsidRPr="0037529C">
        <w:rPr>
          <w:b/>
        </w:rPr>
        <w:t>Notes Filter Criteria</w:t>
      </w:r>
      <w:r w:rsidRPr="00B4734D">
        <w:t xml:space="preserve"> section. </w:t>
      </w:r>
      <w:r w:rsidRPr="006C7316">
        <w:t xml:space="preserve">The notes are opened in a </w:t>
      </w:r>
      <w:r>
        <w:t>PDF</w:t>
      </w:r>
      <w:r w:rsidRPr="006C7316">
        <w:t xml:space="preserve"> file for print</w:t>
      </w:r>
      <w:r>
        <w:t>ing.</w:t>
      </w:r>
    </w:p>
    <w:p w14:paraId="220128C8" w14:textId="5296A570" w:rsidR="00CC639D" w:rsidRDefault="00ED64C6" w:rsidP="006F2941">
      <w:pPr>
        <w:pStyle w:val="BodyText"/>
        <w:jc w:val="center"/>
      </w:pPr>
      <w:r>
        <w:rPr>
          <w:noProof/>
        </w:rPr>
        <w:drawing>
          <wp:inline distT="0" distB="0" distL="0" distR="0" wp14:anchorId="7B271447" wp14:editId="2C53DF58">
            <wp:extent cx="2622646" cy="835828"/>
            <wp:effectExtent l="0" t="0" r="6350" b="2540"/>
            <wp:docPr id="2589" name="Picture 2589"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9" name="Picture 2589" descr="Graphical user interface, text, application, email&#10;&#10;Description automatically generated"/>
                    <pic:cNvPicPr/>
                  </pic:nvPicPr>
                  <pic:blipFill>
                    <a:blip r:embed="rId142"/>
                    <a:stretch>
                      <a:fillRect/>
                    </a:stretch>
                  </pic:blipFill>
                  <pic:spPr>
                    <a:xfrm>
                      <a:off x="0" y="0"/>
                      <a:ext cx="2659657" cy="847623"/>
                    </a:xfrm>
                    <a:prstGeom prst="rect">
                      <a:avLst/>
                    </a:prstGeom>
                  </pic:spPr>
                </pic:pic>
              </a:graphicData>
            </a:graphic>
          </wp:inline>
        </w:drawing>
      </w:r>
    </w:p>
    <w:p w14:paraId="7CC9395A" w14:textId="567A0EAB" w:rsidR="009B7200" w:rsidRDefault="009B7200" w:rsidP="009B7200">
      <w:pPr>
        <w:pStyle w:val="FigureCaption0"/>
      </w:pPr>
      <w:bookmarkStart w:id="1400" w:name="_Toc74052536"/>
      <w:bookmarkStart w:id="1401" w:name="_Toc90643922"/>
      <w:bookmarkStart w:id="1402" w:name="_Toc23016391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63</w:t>
      </w:r>
      <w:r w:rsidR="00764635">
        <w:rPr>
          <w:noProof/>
        </w:rPr>
        <w:fldChar w:fldCharType="end"/>
      </w:r>
      <w:r>
        <w:t xml:space="preserve">: </w:t>
      </w:r>
      <w:r>
        <w:rPr>
          <w:noProof/>
        </w:rPr>
        <w:t>Print Notes</w:t>
      </w:r>
      <w:bookmarkEnd w:id="1400"/>
      <w:bookmarkEnd w:id="1401"/>
      <w:bookmarkEnd w:id="1402"/>
    </w:p>
    <w:bookmarkStart w:id="1403" w:name="_Toc314310238"/>
    <w:bookmarkStart w:id="1404" w:name="_Toc314660711"/>
    <w:bookmarkStart w:id="1405" w:name="_Ref315098192"/>
    <w:bookmarkStart w:id="1406" w:name="_Toc315633831"/>
    <w:bookmarkStart w:id="1407" w:name="_Ref314329098"/>
    <w:bookmarkEnd w:id="1348"/>
    <w:p w14:paraId="7CF00817" w14:textId="28D09D15" w:rsidR="00540CFA" w:rsidRPr="006C7316" w:rsidRDefault="003E118F" w:rsidP="00F874DE">
      <w:pPr>
        <w:pStyle w:val="Heading2"/>
        <w:jc w:val="both"/>
        <w:rPr>
          <w:rFonts w:eastAsia="Times New Roman"/>
          <w:snapToGrid w:val="0"/>
          <w:w w:val="0"/>
        </w:rPr>
      </w:pPr>
      <w:r>
        <w:rPr>
          <w:rFonts w:eastAsia="Times New Roman"/>
          <w:snapToGrid w:val="0"/>
          <w:w w:val="0"/>
        </w:rPr>
        <w:fldChar w:fldCharType="begin"/>
      </w:r>
      <w:r>
        <w:instrText xml:space="preserve"> XE </w:instrText>
      </w:r>
      <w:r w:rsidR="00274A40">
        <w:instrText>“</w:instrText>
      </w:r>
      <w:r w:rsidRPr="00F74690">
        <w:instrText>Endorsed</w:instrText>
      </w:r>
      <w:r w:rsidR="00CD0958">
        <w:instrText xml:space="preserve"> Audit Tracking Screen</w:instrText>
      </w:r>
      <w:r w:rsidR="00274A40">
        <w:instrText>”</w:instrText>
      </w:r>
      <w:r>
        <w:instrText xml:space="preserve"> </w:instrText>
      </w:r>
      <w:r>
        <w:rPr>
          <w:rFonts w:eastAsia="Times New Roman"/>
          <w:snapToGrid w:val="0"/>
          <w:w w:val="0"/>
        </w:rPr>
        <w:fldChar w:fldCharType="end"/>
      </w:r>
      <w:bookmarkStart w:id="1408" w:name="_Toc11334661"/>
      <w:bookmarkStart w:id="1409" w:name="_Toc74051880"/>
      <w:bookmarkStart w:id="1410" w:name="_Toc90643266"/>
      <w:bookmarkStart w:id="1411" w:name="_Toc230163148"/>
      <w:r w:rsidR="00540CFA" w:rsidRPr="006C7316">
        <w:rPr>
          <w:rFonts w:eastAsia="Times New Roman"/>
          <w:snapToGrid w:val="0"/>
          <w:w w:val="0"/>
        </w:rPr>
        <w:t xml:space="preserve">Audit </w:t>
      </w:r>
      <w:r w:rsidR="000A752F">
        <w:rPr>
          <w:rFonts w:eastAsia="Times New Roman"/>
          <w:snapToGrid w:val="0"/>
          <w:w w:val="0"/>
        </w:rPr>
        <w:t>T</w:t>
      </w:r>
      <w:r w:rsidR="00540CFA" w:rsidRPr="006C7316">
        <w:rPr>
          <w:rFonts w:eastAsia="Times New Roman"/>
          <w:snapToGrid w:val="0"/>
          <w:w w:val="0"/>
        </w:rPr>
        <w:t>racking</w:t>
      </w:r>
      <w:bookmarkEnd w:id="1403"/>
      <w:bookmarkEnd w:id="1404"/>
      <w:bookmarkEnd w:id="1405"/>
      <w:bookmarkEnd w:id="1406"/>
      <w:bookmarkEnd w:id="1408"/>
      <w:bookmarkEnd w:id="1409"/>
      <w:bookmarkEnd w:id="1410"/>
      <w:bookmarkEnd w:id="1411"/>
    </w:p>
    <w:p w14:paraId="1F735F48" w14:textId="412F9EC2" w:rsidR="00540CFA" w:rsidRDefault="00B021B5" w:rsidP="001879BA">
      <w:pPr>
        <w:pStyle w:val="BodyText"/>
      </w:pPr>
      <w:r>
        <w:t>T</w:t>
      </w:r>
      <w:r w:rsidR="00540CFA" w:rsidRPr="006C7316">
        <w:t>he Audit Filter Criteria screen is displayed</w:t>
      </w:r>
      <w:r>
        <w:t xml:space="preserve"> w</w:t>
      </w:r>
      <w:r w:rsidRPr="006C7316">
        <w:t xml:space="preserve">hen </w:t>
      </w:r>
      <w:r>
        <w:t xml:space="preserve">a </w:t>
      </w:r>
      <w:r w:rsidRPr="006C7316">
        <w:t xml:space="preserve">user selects the Audit Tracking </w:t>
      </w:r>
      <w:r>
        <w:t>tab</w:t>
      </w:r>
      <w:r w:rsidR="00EC35D8">
        <w:t xml:space="preserve"> from the menu </w:t>
      </w:r>
      <w:r w:rsidR="00EC35D8" w:rsidRPr="00B32886">
        <w:t>on the left</w:t>
      </w:r>
      <w:r w:rsidR="00EC35D8">
        <w:t xml:space="preserve"> side of the screen</w:t>
      </w:r>
      <w:r w:rsidR="00540CFA" w:rsidRPr="006C7316">
        <w:t xml:space="preserve">. The screen displays all audit data captured </w:t>
      </w:r>
      <w:r w:rsidR="00540CFA">
        <w:t>for</w:t>
      </w:r>
      <w:r w:rsidR="00540CFA" w:rsidRPr="006C7316">
        <w:t xml:space="preserve"> the loan. Only authorized users</w:t>
      </w:r>
      <w:r w:rsidR="00540CFA">
        <w:t xml:space="preserve"> can</w:t>
      </w:r>
      <w:r w:rsidR="00540CFA" w:rsidRPr="006C7316">
        <w:t xml:space="preserve"> view the audit tracking</w:t>
      </w:r>
      <w:r w:rsidR="00143CAD">
        <w:t xml:space="preserve"> information</w:t>
      </w:r>
      <w:r w:rsidR="00540CFA" w:rsidRPr="006C7316">
        <w:t xml:space="preserve">. </w:t>
      </w:r>
      <w:r w:rsidR="00540CFA">
        <w:t>U</w:t>
      </w:r>
      <w:r w:rsidR="00540CFA" w:rsidRPr="006C7316">
        <w:t>ser</w:t>
      </w:r>
      <w:r w:rsidR="00540CFA">
        <w:t>s</w:t>
      </w:r>
      <w:r w:rsidR="00540CFA" w:rsidRPr="006C7316">
        <w:t xml:space="preserve"> </w:t>
      </w:r>
      <w:r w:rsidR="00540CFA">
        <w:t xml:space="preserve">can </w:t>
      </w:r>
      <w:r w:rsidR="00540CFA" w:rsidRPr="006C7316">
        <w:t>filter the audit data using the audit filter criteria.</w:t>
      </w:r>
    </w:p>
    <w:p w14:paraId="281B097A" w14:textId="0F554FC5" w:rsidR="00540CFA" w:rsidRDefault="00143CAD" w:rsidP="00037109">
      <w:pPr>
        <w:pStyle w:val="Heading3"/>
        <w:ind w:left="1080" w:hanging="1080"/>
        <w:jc w:val="both"/>
      </w:pPr>
      <w:bookmarkStart w:id="1412" w:name="_Toc314310239"/>
      <w:bookmarkStart w:id="1413" w:name="_Toc314660712"/>
      <w:bookmarkStart w:id="1414" w:name="_Toc315633832"/>
      <w:bookmarkStart w:id="1415" w:name="_Toc11334662"/>
      <w:bookmarkStart w:id="1416" w:name="_Toc74051881"/>
      <w:bookmarkStart w:id="1417" w:name="_Toc90643267"/>
      <w:bookmarkStart w:id="1418" w:name="_Toc230163149"/>
      <w:r>
        <w:t>Filtering A</w:t>
      </w:r>
      <w:r w:rsidR="00540CFA" w:rsidRPr="006C7316">
        <w:t xml:space="preserve">udit </w:t>
      </w:r>
      <w:bookmarkEnd w:id="1412"/>
      <w:bookmarkEnd w:id="1413"/>
      <w:r>
        <w:t>Information</w:t>
      </w:r>
      <w:bookmarkEnd w:id="1414"/>
      <w:bookmarkEnd w:id="1415"/>
      <w:bookmarkEnd w:id="1416"/>
      <w:bookmarkEnd w:id="1417"/>
      <w:bookmarkEnd w:id="1418"/>
      <w:r w:rsidR="00540CFA" w:rsidRPr="006C7316">
        <w:t xml:space="preserve"> </w:t>
      </w:r>
    </w:p>
    <w:p w14:paraId="65C4B378" w14:textId="1880DA45" w:rsidR="00EE5ABB" w:rsidRPr="006C7316" w:rsidRDefault="00EE5ABB" w:rsidP="001879BA">
      <w:pPr>
        <w:pStyle w:val="BodyText"/>
      </w:pPr>
      <w:r w:rsidRPr="006C7316">
        <w:t>The Audit Filter</w:t>
      </w:r>
      <w:r w:rsidRPr="006C7316">
        <w:rPr>
          <w:b/>
        </w:rPr>
        <w:t xml:space="preserve"> </w:t>
      </w:r>
      <w:r w:rsidRPr="006C7316">
        <w:t>Criteria section of the</w:t>
      </w:r>
      <w:r w:rsidRPr="006C7316">
        <w:rPr>
          <w:b/>
        </w:rPr>
        <w:t xml:space="preserve"> </w:t>
      </w:r>
      <w:r w:rsidRPr="006C7316">
        <w:t>Audit</w:t>
      </w:r>
      <w:r w:rsidRPr="006C7316">
        <w:rPr>
          <w:b/>
        </w:rPr>
        <w:t xml:space="preserve"> </w:t>
      </w:r>
      <w:r w:rsidRPr="006C7316">
        <w:t xml:space="preserve">screen </w:t>
      </w:r>
      <w:r>
        <w:t>allows</w:t>
      </w:r>
      <w:r w:rsidRPr="006C7316">
        <w:t xml:space="preserve"> </w:t>
      </w:r>
      <w:r>
        <w:t>users</w:t>
      </w:r>
      <w:r w:rsidRPr="006C7316">
        <w:t xml:space="preserve"> to filter and view </w:t>
      </w:r>
      <w:r>
        <w:t xml:space="preserve">the </w:t>
      </w:r>
      <w:r w:rsidRPr="006C7316">
        <w:t xml:space="preserve">audit </w:t>
      </w:r>
      <w:r>
        <w:t>information</w:t>
      </w:r>
      <w:r w:rsidRPr="006C7316">
        <w:t>:</w:t>
      </w:r>
    </w:p>
    <w:p w14:paraId="4625E188" w14:textId="3DB6B0A6" w:rsidR="00EE5ABB" w:rsidRPr="006C7316" w:rsidRDefault="00EE5ABB" w:rsidP="006C3C3F">
      <w:pPr>
        <w:pStyle w:val="OrderedList"/>
        <w:numPr>
          <w:ilvl w:val="0"/>
          <w:numId w:val="179"/>
        </w:numPr>
        <w:jc w:val="both"/>
        <w:rPr>
          <w:noProof/>
        </w:rPr>
      </w:pPr>
      <w:r w:rsidRPr="006C7316">
        <w:rPr>
          <w:noProof/>
        </w:rPr>
        <w:t xml:space="preserve">Select the </w:t>
      </w:r>
      <w:r w:rsidRPr="0037529C">
        <w:rPr>
          <w:b/>
          <w:noProof/>
        </w:rPr>
        <w:t>Audit</w:t>
      </w:r>
      <w:r w:rsidRPr="006C7316">
        <w:rPr>
          <w:noProof/>
        </w:rPr>
        <w:t xml:space="preserve"> field from the </w:t>
      </w:r>
      <w:r>
        <w:rPr>
          <w:noProof/>
        </w:rPr>
        <w:t>dropdown</w:t>
      </w:r>
      <w:r w:rsidR="00863D8C">
        <w:rPr>
          <w:noProof/>
        </w:rPr>
        <w:t>.</w:t>
      </w:r>
    </w:p>
    <w:p w14:paraId="3649EE35" w14:textId="60D35656" w:rsidR="00EE5ABB" w:rsidRPr="006C7316" w:rsidRDefault="00EE5ABB" w:rsidP="006C3C3F">
      <w:pPr>
        <w:pStyle w:val="OrderedList"/>
        <w:numPr>
          <w:ilvl w:val="0"/>
          <w:numId w:val="179"/>
        </w:numPr>
        <w:jc w:val="both"/>
        <w:rPr>
          <w:noProof/>
        </w:rPr>
      </w:pPr>
      <w:r>
        <w:rPr>
          <w:noProof/>
        </w:rPr>
        <w:t xml:space="preserve">Click </w:t>
      </w:r>
      <w:r w:rsidRPr="001445BE">
        <w:rPr>
          <w:b/>
          <w:noProof/>
        </w:rPr>
        <w:t>Filter</w:t>
      </w:r>
      <w:r>
        <w:rPr>
          <w:noProof/>
        </w:rPr>
        <w:t xml:space="preserve"> </w:t>
      </w:r>
      <w:r w:rsidRPr="006C7316">
        <w:rPr>
          <w:noProof/>
        </w:rPr>
        <w:t>to view the filte</w:t>
      </w:r>
      <w:r>
        <w:rPr>
          <w:noProof/>
        </w:rPr>
        <w:t xml:space="preserve">red audit data under the </w:t>
      </w:r>
      <w:r w:rsidRPr="001445BE">
        <w:rPr>
          <w:b/>
          <w:noProof/>
        </w:rPr>
        <w:t>Audit Results</w:t>
      </w:r>
      <w:r>
        <w:rPr>
          <w:noProof/>
        </w:rPr>
        <w:t xml:space="preserve"> section.</w:t>
      </w:r>
    </w:p>
    <w:p w14:paraId="4D442BE3" w14:textId="77777777" w:rsidR="00EE5ABB" w:rsidRPr="006C7316" w:rsidRDefault="00EE5ABB" w:rsidP="006C3C3F">
      <w:pPr>
        <w:pStyle w:val="OrderedList"/>
        <w:numPr>
          <w:ilvl w:val="0"/>
          <w:numId w:val="179"/>
        </w:numPr>
        <w:jc w:val="both"/>
        <w:rPr>
          <w:noProof/>
        </w:rPr>
      </w:pPr>
      <w:r>
        <w:rPr>
          <w:noProof/>
        </w:rPr>
        <w:t xml:space="preserve">Click </w:t>
      </w:r>
      <w:r w:rsidRPr="001445BE">
        <w:rPr>
          <w:b/>
          <w:noProof/>
        </w:rPr>
        <w:t>Clear</w:t>
      </w:r>
      <w:r w:rsidRPr="006C7316">
        <w:rPr>
          <w:noProof/>
        </w:rPr>
        <w:t xml:space="preserve"> to clear the selected filers and view all audit data</w:t>
      </w:r>
      <w:r>
        <w:rPr>
          <w:noProof/>
        </w:rPr>
        <w:t>.</w:t>
      </w:r>
    </w:p>
    <w:p w14:paraId="1EC96090" w14:textId="77777777" w:rsidR="00A22F31" w:rsidRDefault="00A22F31" w:rsidP="001879BA">
      <w:pPr>
        <w:pStyle w:val="BodyText"/>
      </w:pPr>
    </w:p>
    <w:p w14:paraId="058B51AA" w14:textId="77777777" w:rsidR="00EE5ABB" w:rsidRDefault="00EE5ABB" w:rsidP="001879BA">
      <w:pPr>
        <w:pStyle w:val="BodyText"/>
      </w:pPr>
      <w:r w:rsidRPr="006C7316">
        <w:t>The Audit Results section displays the</w:t>
      </w:r>
      <w:r>
        <w:t xml:space="preserve"> following fields</w:t>
      </w:r>
      <w:r w:rsidRPr="006C7316">
        <w:t>:</w:t>
      </w:r>
    </w:p>
    <w:p w14:paraId="7A129B3C" w14:textId="7E2CCB98" w:rsidR="00EE5ABB" w:rsidRPr="00C94C7B" w:rsidRDefault="00EE5ABB" w:rsidP="00F874DE">
      <w:pPr>
        <w:pStyle w:val="UnorderedList"/>
        <w:jc w:val="both"/>
        <w:rPr>
          <w:b/>
          <w:noProof/>
        </w:rPr>
      </w:pPr>
      <w:r w:rsidRPr="00EE5ABB">
        <w:rPr>
          <w:b/>
          <w:noProof/>
        </w:rPr>
        <w:t>Audit Type:</w:t>
      </w:r>
      <w:r w:rsidRPr="00C94C7B">
        <w:rPr>
          <w:b/>
          <w:noProof/>
        </w:rPr>
        <w:t xml:space="preserve"> </w:t>
      </w:r>
      <w:r w:rsidRPr="00C94C7B">
        <w:rPr>
          <w:noProof/>
        </w:rPr>
        <w:t>The type of Audit on the loan</w:t>
      </w:r>
    </w:p>
    <w:p w14:paraId="49460BB9" w14:textId="186BD0C2" w:rsidR="00EE5ABB" w:rsidRPr="00C94C7B" w:rsidRDefault="00EE5ABB" w:rsidP="00F874DE">
      <w:pPr>
        <w:pStyle w:val="UnorderedList"/>
        <w:jc w:val="both"/>
        <w:rPr>
          <w:b/>
          <w:noProof/>
        </w:rPr>
      </w:pPr>
      <w:r w:rsidRPr="00EE5ABB">
        <w:rPr>
          <w:b/>
          <w:noProof/>
        </w:rPr>
        <w:t xml:space="preserve">Original Value: </w:t>
      </w:r>
      <w:r w:rsidRPr="00C94C7B">
        <w:rPr>
          <w:noProof/>
        </w:rPr>
        <w:t>The original value of the audit type</w:t>
      </w:r>
    </w:p>
    <w:p w14:paraId="547463F7" w14:textId="2243D197" w:rsidR="00EE5ABB" w:rsidRPr="00C94C7B" w:rsidRDefault="00EE5ABB" w:rsidP="00F874DE">
      <w:pPr>
        <w:pStyle w:val="UnorderedList"/>
        <w:jc w:val="both"/>
        <w:rPr>
          <w:b/>
          <w:noProof/>
        </w:rPr>
      </w:pPr>
      <w:r w:rsidRPr="00EE5ABB">
        <w:rPr>
          <w:b/>
          <w:noProof/>
        </w:rPr>
        <w:t>New Value:</w:t>
      </w:r>
      <w:r w:rsidRPr="00C94C7B">
        <w:rPr>
          <w:b/>
          <w:noProof/>
        </w:rPr>
        <w:t xml:space="preserve"> </w:t>
      </w:r>
      <w:r w:rsidRPr="00C94C7B">
        <w:rPr>
          <w:noProof/>
        </w:rPr>
        <w:t>The new value of the audit type</w:t>
      </w:r>
    </w:p>
    <w:p w14:paraId="33AEC18B" w14:textId="6B59741E" w:rsidR="00EE5ABB" w:rsidRPr="00C94C7B" w:rsidRDefault="00EE5ABB" w:rsidP="00F874DE">
      <w:pPr>
        <w:pStyle w:val="UnorderedList"/>
        <w:jc w:val="both"/>
        <w:rPr>
          <w:b/>
          <w:noProof/>
        </w:rPr>
      </w:pPr>
      <w:r w:rsidRPr="00EE5ABB">
        <w:rPr>
          <w:b/>
          <w:noProof/>
        </w:rPr>
        <w:t>Change Date:</w:t>
      </w:r>
      <w:r w:rsidRPr="00C94C7B">
        <w:rPr>
          <w:b/>
          <w:noProof/>
        </w:rPr>
        <w:t xml:space="preserve"> </w:t>
      </w:r>
      <w:r w:rsidRPr="00C94C7B">
        <w:rPr>
          <w:noProof/>
        </w:rPr>
        <w:t>The date the audit type values were modified</w:t>
      </w:r>
    </w:p>
    <w:p w14:paraId="57ADF522" w14:textId="76616787" w:rsidR="00EE5ABB" w:rsidRPr="00C94C7B" w:rsidRDefault="00EE5ABB" w:rsidP="00F874DE">
      <w:pPr>
        <w:pStyle w:val="UnorderedList"/>
        <w:jc w:val="both"/>
        <w:rPr>
          <w:b/>
          <w:noProof/>
        </w:rPr>
      </w:pPr>
      <w:r w:rsidRPr="00EE5ABB">
        <w:rPr>
          <w:b/>
          <w:noProof/>
        </w:rPr>
        <w:t>Changed By:</w:t>
      </w:r>
      <w:r w:rsidRPr="00C94C7B">
        <w:rPr>
          <w:b/>
          <w:noProof/>
        </w:rPr>
        <w:t xml:space="preserve"> </w:t>
      </w:r>
      <w:r w:rsidRPr="00C94C7B">
        <w:rPr>
          <w:noProof/>
        </w:rPr>
        <w:t>The name of the user role associated with the audit change</w:t>
      </w:r>
    </w:p>
    <w:p w14:paraId="30474944" w14:textId="78558C8E" w:rsidR="00540CFA" w:rsidRDefault="002928AF" w:rsidP="001879BA">
      <w:pPr>
        <w:pStyle w:val="FigureCaption0"/>
      </w:pPr>
      <w:r w:rsidRPr="002928AF">
        <w:rPr>
          <w:noProof/>
        </w:rPr>
        <w:t xml:space="preserve"> </w:t>
      </w:r>
      <w:r>
        <w:rPr>
          <w:noProof/>
        </w:rPr>
        <w:drawing>
          <wp:inline distT="0" distB="0" distL="0" distR="0" wp14:anchorId="0651436A" wp14:editId="12039072">
            <wp:extent cx="4301868" cy="808898"/>
            <wp:effectExtent l="0" t="0" r="3810" b="0"/>
            <wp:docPr id="2590" name="Picture 259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0" name="Picture 2590" descr="Table&#10;&#10;Description automatically generated"/>
                    <pic:cNvPicPr/>
                  </pic:nvPicPr>
                  <pic:blipFill>
                    <a:blip r:embed="rId143"/>
                    <a:stretch>
                      <a:fillRect/>
                    </a:stretch>
                  </pic:blipFill>
                  <pic:spPr>
                    <a:xfrm>
                      <a:off x="0" y="0"/>
                      <a:ext cx="4357252" cy="819312"/>
                    </a:xfrm>
                    <a:prstGeom prst="rect">
                      <a:avLst/>
                    </a:prstGeom>
                  </pic:spPr>
                </pic:pic>
              </a:graphicData>
            </a:graphic>
          </wp:inline>
        </w:drawing>
      </w:r>
    </w:p>
    <w:p w14:paraId="75E368B4" w14:textId="13F351D8" w:rsidR="009B7200" w:rsidRDefault="009B7200" w:rsidP="009B7200">
      <w:pPr>
        <w:pStyle w:val="FigureCaption0"/>
      </w:pPr>
      <w:bookmarkStart w:id="1419" w:name="_Toc74052537"/>
      <w:bookmarkStart w:id="1420" w:name="_Toc90643923"/>
      <w:bookmarkStart w:id="1421" w:name="_Toc23016391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64</w:t>
      </w:r>
      <w:r w:rsidR="00764635">
        <w:rPr>
          <w:noProof/>
        </w:rPr>
        <w:fldChar w:fldCharType="end"/>
      </w:r>
      <w:r>
        <w:t xml:space="preserve">: </w:t>
      </w:r>
      <w:r>
        <w:rPr>
          <w:noProof/>
        </w:rPr>
        <w:t>Audit Filter Window</w:t>
      </w:r>
      <w:bookmarkEnd w:id="1419"/>
      <w:bookmarkEnd w:id="1420"/>
      <w:bookmarkEnd w:id="1421"/>
    </w:p>
    <w:p w14:paraId="036C9C7E" w14:textId="7D7D8ED0" w:rsidR="006C7316" w:rsidRPr="006C7316" w:rsidRDefault="006C7316" w:rsidP="00F874DE">
      <w:pPr>
        <w:pStyle w:val="Heading2"/>
        <w:jc w:val="both"/>
        <w:rPr>
          <w:rFonts w:eastAsia="Times New Roman"/>
          <w:snapToGrid w:val="0"/>
          <w:w w:val="0"/>
        </w:rPr>
      </w:pPr>
      <w:bookmarkStart w:id="1422" w:name="_Toc314660713"/>
      <w:bookmarkStart w:id="1423" w:name="_Ref315098194"/>
      <w:bookmarkStart w:id="1424" w:name="_Toc315633833"/>
      <w:bookmarkStart w:id="1425" w:name="_Toc11334663"/>
      <w:bookmarkStart w:id="1426" w:name="_Toc74051882"/>
      <w:bookmarkStart w:id="1427" w:name="_Toc90643268"/>
      <w:bookmarkStart w:id="1428" w:name="_Toc230163150"/>
      <w:r w:rsidRPr="006C7316">
        <w:rPr>
          <w:rFonts w:eastAsia="Times New Roman"/>
          <w:snapToGrid w:val="0"/>
          <w:w w:val="0"/>
        </w:rPr>
        <w:t>Alerts</w:t>
      </w:r>
      <w:bookmarkEnd w:id="1407"/>
      <w:bookmarkEnd w:id="1422"/>
      <w:bookmarkEnd w:id="1423"/>
      <w:bookmarkEnd w:id="1424"/>
      <w:bookmarkEnd w:id="1425"/>
      <w:bookmarkEnd w:id="1426"/>
      <w:bookmarkEnd w:id="1427"/>
      <w:bookmarkEnd w:id="1428"/>
      <w:r w:rsidR="001220DC">
        <w:rPr>
          <w:rFonts w:eastAsia="Times New Roman"/>
          <w:snapToGrid w:val="0"/>
          <w:w w:val="0"/>
        </w:rPr>
        <w:fldChar w:fldCharType="begin"/>
      </w:r>
      <w:r w:rsidR="001220DC">
        <w:instrText xml:space="preserve"> XE </w:instrText>
      </w:r>
      <w:r w:rsidR="00274A40">
        <w:instrText>“</w:instrText>
      </w:r>
      <w:r w:rsidR="001220DC" w:rsidRPr="00F74690">
        <w:rPr>
          <w:rFonts w:eastAsia="Times New Roman"/>
          <w:snapToGrid w:val="0"/>
          <w:w w:val="0"/>
        </w:rPr>
        <w:instrText>Endorsed</w:instrText>
      </w:r>
      <w:r w:rsidR="00CD0958">
        <w:rPr>
          <w:rFonts w:eastAsia="Times New Roman"/>
          <w:snapToGrid w:val="0"/>
          <w:w w:val="0"/>
        </w:rPr>
        <w:instrText xml:space="preserve"> Alerts Screen</w:instrText>
      </w:r>
      <w:r w:rsidR="00274A40">
        <w:instrText>”</w:instrText>
      </w:r>
      <w:r w:rsidR="001220DC">
        <w:instrText xml:space="preserve"> </w:instrText>
      </w:r>
      <w:r w:rsidR="001220DC">
        <w:rPr>
          <w:rFonts w:eastAsia="Times New Roman"/>
          <w:snapToGrid w:val="0"/>
          <w:w w:val="0"/>
        </w:rPr>
        <w:fldChar w:fldCharType="end"/>
      </w:r>
    </w:p>
    <w:p w14:paraId="4F29340F" w14:textId="63BB00B5" w:rsidR="003C7969" w:rsidRDefault="00A22F31" w:rsidP="001879BA">
      <w:pPr>
        <w:pStyle w:val="BodyText"/>
      </w:pPr>
      <w:r>
        <w:t>T</w:t>
      </w:r>
      <w:r w:rsidR="006C7316" w:rsidRPr="006C7316">
        <w:t>he Alerts screen is displayed</w:t>
      </w:r>
      <w:r>
        <w:t xml:space="preserve"> w</w:t>
      </w:r>
      <w:r w:rsidRPr="006C7316">
        <w:t xml:space="preserve">hen </w:t>
      </w:r>
      <w:r>
        <w:t xml:space="preserve">a </w:t>
      </w:r>
      <w:r w:rsidRPr="006C7316">
        <w:t xml:space="preserve">user selects the Alerts </w:t>
      </w:r>
      <w:r>
        <w:t xml:space="preserve">tab from the menu </w:t>
      </w:r>
      <w:r w:rsidRPr="00B32886">
        <w:t>on the left</w:t>
      </w:r>
      <w:r>
        <w:t xml:space="preserve"> side of the screen</w:t>
      </w:r>
      <w:r w:rsidR="006C7316" w:rsidRPr="006C7316">
        <w:t>. The</w:t>
      </w:r>
      <w:r>
        <w:t xml:space="preserve"> Alerts</w:t>
      </w:r>
      <w:r w:rsidR="006C7316" w:rsidRPr="006C7316">
        <w:t xml:space="preserve"> screen </w:t>
      </w:r>
      <w:r w:rsidR="00F32B2E">
        <w:t>shows</w:t>
      </w:r>
      <w:r w:rsidR="006C7316" w:rsidRPr="006C7316">
        <w:t xml:space="preserve"> all the active alerts added </w:t>
      </w:r>
      <w:r w:rsidR="00F32B2E">
        <w:t xml:space="preserve">to </w:t>
      </w:r>
      <w:r w:rsidR="006C7316" w:rsidRPr="006C7316">
        <w:t xml:space="preserve">the loan. The </w:t>
      </w:r>
      <w:r>
        <w:t>system</w:t>
      </w:r>
      <w:r w:rsidR="006C7316" w:rsidRPr="006C7316">
        <w:t xml:space="preserve"> automatically adds an alert when the alert condition is </w:t>
      </w:r>
      <w:r w:rsidR="007B3683">
        <w:t>identified</w:t>
      </w:r>
      <w:r w:rsidR="006C7316" w:rsidRPr="006C7316">
        <w:t xml:space="preserve">. In addition, the authorized users can manually add an alert </w:t>
      </w:r>
      <w:r w:rsidR="00B4734D">
        <w:t>to</w:t>
      </w:r>
      <w:r w:rsidR="006C7316" w:rsidRPr="006C7316">
        <w:t xml:space="preserve"> the loan.</w:t>
      </w:r>
      <w:r w:rsidR="0011409C">
        <w:t xml:space="preserve"> </w:t>
      </w:r>
      <w:r w:rsidR="0011409C" w:rsidRPr="006C7316">
        <w:t>Authorized users can also create new alert types using the Alerts tab within Admin menu tab.</w:t>
      </w:r>
      <w:r w:rsidR="0011409C">
        <w:t xml:space="preserve"> (See</w:t>
      </w:r>
      <w:r w:rsidR="0011409C" w:rsidRPr="006C7316">
        <w:t xml:space="preserve"> </w:t>
      </w:r>
      <w:r w:rsidR="0011409C" w:rsidRPr="00F32B2E">
        <w:rPr>
          <w:rStyle w:val="CrossRef"/>
        </w:rPr>
        <w:t xml:space="preserve">Chapter </w:t>
      </w:r>
      <w:r w:rsidR="001220DC">
        <w:rPr>
          <w:rStyle w:val="CrossRef"/>
        </w:rPr>
        <w:t>10</w:t>
      </w:r>
      <w:r w:rsidR="0011409C">
        <w:rPr>
          <w:rStyle w:val="CrossRef"/>
        </w:rPr>
        <w:t>)</w:t>
      </w:r>
      <w:r w:rsidR="0011409C" w:rsidRPr="0011409C">
        <w:rPr>
          <w:rStyle w:val="CrossRef"/>
          <w:color w:val="auto"/>
        </w:rPr>
        <w:t>.</w:t>
      </w:r>
    </w:p>
    <w:p w14:paraId="734BD58B" w14:textId="04FE1FBF" w:rsidR="00CC639D" w:rsidRDefault="002928AF" w:rsidP="000923B5">
      <w:pPr>
        <w:pStyle w:val="BodyText"/>
        <w:jc w:val="center"/>
      </w:pPr>
      <w:r w:rsidRPr="002928AF">
        <w:rPr>
          <w:noProof/>
        </w:rPr>
        <w:t xml:space="preserve"> </w:t>
      </w:r>
      <w:r>
        <w:rPr>
          <w:noProof/>
        </w:rPr>
        <w:drawing>
          <wp:inline distT="0" distB="0" distL="0" distR="0" wp14:anchorId="6DF485A5" wp14:editId="7F5B4427">
            <wp:extent cx="4995541" cy="659668"/>
            <wp:effectExtent l="0" t="0" r="0" b="7620"/>
            <wp:docPr id="2591" name="Picture 259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1" name="Picture 2591" descr="Graphical user interface, application&#10;&#10;Description automatically generated"/>
                    <pic:cNvPicPr/>
                  </pic:nvPicPr>
                  <pic:blipFill>
                    <a:blip r:embed="rId144"/>
                    <a:stretch>
                      <a:fillRect/>
                    </a:stretch>
                  </pic:blipFill>
                  <pic:spPr>
                    <a:xfrm>
                      <a:off x="0" y="0"/>
                      <a:ext cx="5025220" cy="663587"/>
                    </a:xfrm>
                    <a:prstGeom prst="rect">
                      <a:avLst/>
                    </a:prstGeom>
                  </pic:spPr>
                </pic:pic>
              </a:graphicData>
            </a:graphic>
          </wp:inline>
        </w:drawing>
      </w:r>
    </w:p>
    <w:p w14:paraId="04482639" w14:textId="26FBA440" w:rsidR="009B7200" w:rsidRDefault="009B7200" w:rsidP="001879BA">
      <w:pPr>
        <w:pStyle w:val="FigureCaption0"/>
      </w:pPr>
      <w:bookmarkStart w:id="1429" w:name="_Toc74052538"/>
      <w:bookmarkStart w:id="1430" w:name="_Toc90643924"/>
      <w:bookmarkStart w:id="1431" w:name="_Toc23016391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65</w:t>
      </w:r>
      <w:r w:rsidR="00764635">
        <w:rPr>
          <w:noProof/>
        </w:rPr>
        <w:fldChar w:fldCharType="end"/>
      </w:r>
      <w:r>
        <w:t xml:space="preserve">: </w:t>
      </w:r>
      <w:r>
        <w:rPr>
          <w:noProof/>
        </w:rPr>
        <w:t>Alerts Screen</w:t>
      </w:r>
      <w:bookmarkEnd w:id="1429"/>
      <w:bookmarkEnd w:id="1430"/>
      <w:bookmarkEnd w:id="1431"/>
    </w:p>
    <w:p w14:paraId="20116531" w14:textId="2A851952" w:rsidR="006C7316" w:rsidRDefault="006C7316" w:rsidP="001879BA">
      <w:pPr>
        <w:pStyle w:val="BodyText"/>
      </w:pPr>
      <w:r w:rsidRPr="006C7316">
        <w:t>The Alerts section displays</w:t>
      </w:r>
      <w:r w:rsidR="0006546C">
        <w:t xml:space="preserve"> the following fields</w:t>
      </w:r>
      <w:r w:rsidRPr="006C7316">
        <w:t>:</w:t>
      </w:r>
    </w:p>
    <w:p w14:paraId="14CF5EE5" w14:textId="32E0605A" w:rsidR="00A22F31" w:rsidRPr="00A22F31" w:rsidRDefault="00A22F31" w:rsidP="00F874DE">
      <w:pPr>
        <w:pStyle w:val="UnorderedList"/>
        <w:jc w:val="both"/>
        <w:rPr>
          <w:noProof/>
        </w:rPr>
      </w:pPr>
      <w:r w:rsidRPr="00A22F31">
        <w:rPr>
          <w:b/>
          <w:noProof/>
        </w:rPr>
        <w:t>Alert Date:</w:t>
      </w:r>
      <w:r w:rsidRPr="00A22F31">
        <w:rPr>
          <w:b/>
          <w:noProof/>
        </w:rPr>
        <w:tab/>
        <w:t xml:space="preserve"> </w:t>
      </w:r>
      <w:r w:rsidRPr="00A22F31">
        <w:rPr>
          <w:noProof/>
        </w:rPr>
        <w:t>T</w:t>
      </w:r>
      <w:r w:rsidR="00863D8C">
        <w:rPr>
          <w:noProof/>
        </w:rPr>
        <w:t>he date the alert was generated</w:t>
      </w:r>
    </w:p>
    <w:p w14:paraId="7278318F" w14:textId="132EF237" w:rsidR="00A22F31" w:rsidRPr="00A22F31" w:rsidRDefault="00A22F31" w:rsidP="00F874DE">
      <w:pPr>
        <w:pStyle w:val="UnorderedList"/>
        <w:jc w:val="both"/>
        <w:rPr>
          <w:b/>
          <w:noProof/>
        </w:rPr>
      </w:pPr>
      <w:r w:rsidRPr="00A22F31">
        <w:rPr>
          <w:b/>
          <w:noProof/>
        </w:rPr>
        <w:t>Alert Description:</w:t>
      </w:r>
      <w:r w:rsidRPr="00A22F31">
        <w:rPr>
          <w:b/>
          <w:noProof/>
        </w:rPr>
        <w:tab/>
        <w:t xml:space="preserve"> </w:t>
      </w:r>
      <w:r w:rsidRPr="00A22F31">
        <w:rPr>
          <w:noProof/>
        </w:rPr>
        <w:t>The description</w:t>
      </w:r>
      <w:r w:rsidR="00863D8C">
        <w:rPr>
          <w:noProof/>
        </w:rPr>
        <w:t xml:space="preserve"> associated with the alert type</w:t>
      </w:r>
    </w:p>
    <w:p w14:paraId="081227E6" w14:textId="55507A4D" w:rsidR="00A22F31" w:rsidRPr="00A22F31" w:rsidRDefault="00A22F31" w:rsidP="00F874DE">
      <w:pPr>
        <w:pStyle w:val="UnorderedList"/>
        <w:jc w:val="both"/>
        <w:rPr>
          <w:b/>
          <w:noProof/>
        </w:rPr>
      </w:pPr>
      <w:r w:rsidRPr="00A22F31">
        <w:rPr>
          <w:b/>
          <w:noProof/>
        </w:rPr>
        <w:t>Severity</w:t>
      </w:r>
      <w:r w:rsidRPr="00A22F31">
        <w:rPr>
          <w:b/>
          <w:noProof/>
        </w:rPr>
        <w:tab/>
        <w:t>:</w:t>
      </w:r>
      <w:r>
        <w:rPr>
          <w:b/>
          <w:noProof/>
        </w:rPr>
        <w:t xml:space="preserve"> </w:t>
      </w:r>
      <w:r w:rsidRPr="00A22F31">
        <w:rPr>
          <w:noProof/>
        </w:rPr>
        <w:t>Severity of the aler</w:t>
      </w:r>
      <w:r w:rsidR="00863D8C">
        <w:rPr>
          <w:noProof/>
        </w:rPr>
        <w:t>t, Critical or General Tracking</w:t>
      </w:r>
    </w:p>
    <w:p w14:paraId="3B915A3A" w14:textId="4F8BC64F" w:rsidR="00A22F31" w:rsidRPr="00A22F31" w:rsidRDefault="00A22F31" w:rsidP="00F874DE">
      <w:pPr>
        <w:pStyle w:val="UnorderedList"/>
        <w:jc w:val="both"/>
        <w:rPr>
          <w:noProof/>
        </w:rPr>
      </w:pPr>
      <w:r w:rsidRPr="00A22F31">
        <w:rPr>
          <w:b/>
          <w:noProof/>
        </w:rPr>
        <w:t>Alert Amt</w:t>
      </w:r>
      <w:r w:rsidRPr="00A22F31">
        <w:rPr>
          <w:b/>
          <w:noProof/>
        </w:rPr>
        <w:tab/>
      </w:r>
      <w:r w:rsidRPr="00A22F31">
        <w:rPr>
          <w:noProof/>
        </w:rPr>
        <w:t xml:space="preserve">: Any monetary </w:t>
      </w:r>
      <w:r w:rsidR="00863D8C">
        <w:rPr>
          <w:noProof/>
        </w:rPr>
        <w:t>amount associated with the aler</w:t>
      </w:r>
      <w:r w:rsidR="00CF41BB">
        <w:rPr>
          <w:noProof/>
        </w:rPr>
        <w:t>t</w:t>
      </w:r>
    </w:p>
    <w:p w14:paraId="523F3B56" w14:textId="3DB99A11" w:rsidR="00A22F31" w:rsidRDefault="00A22F31" w:rsidP="00F874DE">
      <w:pPr>
        <w:pStyle w:val="UnorderedList"/>
        <w:jc w:val="both"/>
        <w:rPr>
          <w:noProof/>
        </w:rPr>
      </w:pPr>
      <w:r w:rsidRPr="00A22F31">
        <w:rPr>
          <w:b/>
          <w:noProof/>
        </w:rPr>
        <w:t>Expiration Date:</w:t>
      </w:r>
      <w:r w:rsidRPr="00A22F31">
        <w:rPr>
          <w:b/>
          <w:noProof/>
        </w:rPr>
        <w:tab/>
      </w:r>
      <w:r w:rsidRPr="00A22F31">
        <w:rPr>
          <w:noProof/>
        </w:rPr>
        <w:t xml:space="preserve"> The d</w:t>
      </w:r>
      <w:r w:rsidR="0011409C">
        <w:rPr>
          <w:noProof/>
        </w:rPr>
        <w:t>ate the alert expires. I</w:t>
      </w:r>
      <w:r w:rsidRPr="00A22F31">
        <w:rPr>
          <w:noProof/>
        </w:rPr>
        <w:t>f the current system date is greater than the alert</w:t>
      </w:r>
      <w:r w:rsidR="00CF41BB">
        <w:rPr>
          <w:noProof/>
        </w:rPr>
        <w:t>,</w:t>
      </w:r>
      <w:r w:rsidRPr="00A22F31">
        <w:rPr>
          <w:noProof/>
        </w:rPr>
        <w:t xml:space="preserve"> expiration date, the alert is no longer displayed in th</w:t>
      </w:r>
      <w:r w:rsidR="00863D8C">
        <w:rPr>
          <w:noProof/>
        </w:rPr>
        <w:t>e critical alerts pop-up window</w:t>
      </w:r>
    </w:p>
    <w:p w14:paraId="45EE0D11" w14:textId="5841CE30" w:rsidR="00FA58CC" w:rsidRPr="00A22F31" w:rsidRDefault="00FA58CC" w:rsidP="00F874DE">
      <w:pPr>
        <w:pStyle w:val="UnorderedList"/>
        <w:jc w:val="both"/>
        <w:rPr>
          <w:noProof/>
        </w:rPr>
      </w:pPr>
      <w:r>
        <w:rPr>
          <w:b/>
          <w:noProof/>
        </w:rPr>
        <w:t>Status:</w:t>
      </w:r>
      <w:r>
        <w:rPr>
          <w:noProof/>
        </w:rPr>
        <w:t xml:space="preserve"> Indicates the status of the alert (Active/Inactive)</w:t>
      </w:r>
    </w:p>
    <w:p w14:paraId="5ED42B08" w14:textId="0923C361" w:rsidR="00A22F31" w:rsidRPr="00A22F31" w:rsidRDefault="00A22F31" w:rsidP="00F874DE">
      <w:pPr>
        <w:pStyle w:val="UnorderedList"/>
        <w:jc w:val="both"/>
        <w:rPr>
          <w:b/>
          <w:noProof/>
        </w:rPr>
      </w:pPr>
      <w:r w:rsidRPr="00A22F31">
        <w:rPr>
          <w:b/>
          <w:noProof/>
        </w:rPr>
        <w:t>Alert Type</w:t>
      </w:r>
      <w:r w:rsidRPr="00A22F31">
        <w:rPr>
          <w:b/>
          <w:noProof/>
        </w:rPr>
        <w:tab/>
        <w:t xml:space="preserve">: </w:t>
      </w:r>
      <w:r w:rsidRPr="0011409C">
        <w:rPr>
          <w:noProof/>
        </w:rPr>
        <w:t>Indicates whether the alert is sys</w:t>
      </w:r>
      <w:r w:rsidR="00863D8C">
        <w:rPr>
          <w:noProof/>
        </w:rPr>
        <w:t>tem generated or user generated</w:t>
      </w:r>
    </w:p>
    <w:p w14:paraId="0C83B51D" w14:textId="0DCCBE81" w:rsidR="00A22F31" w:rsidRPr="00A22F31" w:rsidRDefault="00A22F31" w:rsidP="00F874DE">
      <w:pPr>
        <w:pStyle w:val="UnorderedList"/>
        <w:jc w:val="both"/>
        <w:rPr>
          <w:b/>
          <w:noProof/>
        </w:rPr>
      </w:pPr>
      <w:r w:rsidRPr="00A22F31">
        <w:rPr>
          <w:b/>
          <w:noProof/>
        </w:rPr>
        <w:t>Alert Note</w:t>
      </w:r>
      <w:r w:rsidRPr="00A22F31">
        <w:rPr>
          <w:b/>
          <w:noProof/>
        </w:rPr>
        <w:tab/>
        <w:t xml:space="preserve">: </w:t>
      </w:r>
      <w:r w:rsidRPr="0011409C">
        <w:rPr>
          <w:noProof/>
        </w:rPr>
        <w:t>A short</w:t>
      </w:r>
      <w:r w:rsidR="00863D8C">
        <w:rPr>
          <w:noProof/>
        </w:rPr>
        <w:t xml:space="preserve"> note associated with the alert</w:t>
      </w:r>
    </w:p>
    <w:p w14:paraId="33C7DFE5" w14:textId="77332E6E" w:rsidR="00A22F31" w:rsidRPr="00A22F31" w:rsidRDefault="00A22F31" w:rsidP="00F874DE">
      <w:pPr>
        <w:pStyle w:val="UnorderedList"/>
        <w:jc w:val="both"/>
        <w:rPr>
          <w:b/>
          <w:noProof/>
        </w:rPr>
      </w:pPr>
      <w:r w:rsidRPr="00A22F31">
        <w:rPr>
          <w:b/>
          <w:noProof/>
        </w:rPr>
        <w:t>Create Date:</w:t>
      </w:r>
      <w:r w:rsidRPr="00A22F31">
        <w:rPr>
          <w:b/>
          <w:noProof/>
        </w:rPr>
        <w:tab/>
        <w:t xml:space="preserve"> </w:t>
      </w:r>
      <w:r w:rsidRPr="0011409C">
        <w:rPr>
          <w:noProof/>
        </w:rPr>
        <w:t xml:space="preserve">The date the </w:t>
      </w:r>
      <w:r w:rsidR="00863D8C">
        <w:rPr>
          <w:noProof/>
        </w:rPr>
        <w:t>alert was created in the system</w:t>
      </w:r>
    </w:p>
    <w:p w14:paraId="15E51D2D" w14:textId="5C610C93" w:rsidR="00A22F31" w:rsidRPr="00A22F31" w:rsidRDefault="00A22F31" w:rsidP="00F874DE">
      <w:pPr>
        <w:pStyle w:val="UnorderedList"/>
        <w:jc w:val="both"/>
        <w:rPr>
          <w:b/>
          <w:noProof/>
        </w:rPr>
      </w:pPr>
      <w:r w:rsidRPr="00A22F31">
        <w:rPr>
          <w:b/>
          <w:noProof/>
        </w:rPr>
        <w:t>Created By</w:t>
      </w:r>
      <w:r w:rsidRPr="00A22F31">
        <w:rPr>
          <w:b/>
          <w:noProof/>
        </w:rPr>
        <w:tab/>
        <w:t xml:space="preserve">: </w:t>
      </w:r>
      <w:r w:rsidRPr="0011409C">
        <w:rPr>
          <w:noProof/>
        </w:rPr>
        <w:t>The name of the</w:t>
      </w:r>
      <w:r w:rsidR="00863D8C">
        <w:rPr>
          <w:noProof/>
        </w:rPr>
        <w:t xml:space="preserve"> user role who created the alert</w:t>
      </w:r>
    </w:p>
    <w:p w14:paraId="119CF7AE" w14:textId="122C444A" w:rsidR="00A22F31" w:rsidRPr="00A22F31" w:rsidRDefault="00A22F31" w:rsidP="00F874DE">
      <w:pPr>
        <w:pStyle w:val="UnorderedList"/>
        <w:jc w:val="both"/>
        <w:rPr>
          <w:b/>
          <w:noProof/>
        </w:rPr>
      </w:pPr>
      <w:r w:rsidRPr="00A22F31">
        <w:rPr>
          <w:b/>
          <w:noProof/>
        </w:rPr>
        <w:t>Change Date:</w:t>
      </w:r>
      <w:r w:rsidRPr="00A22F31">
        <w:rPr>
          <w:b/>
          <w:noProof/>
        </w:rPr>
        <w:tab/>
        <w:t xml:space="preserve"> </w:t>
      </w:r>
      <w:r w:rsidRPr="0011409C">
        <w:rPr>
          <w:noProof/>
        </w:rPr>
        <w:t>The date the alert was modified/changed</w:t>
      </w:r>
    </w:p>
    <w:p w14:paraId="22007068" w14:textId="4744790A" w:rsidR="00A22F31" w:rsidRPr="00A22F31" w:rsidRDefault="00A22F31" w:rsidP="00F874DE">
      <w:pPr>
        <w:pStyle w:val="UnorderedList"/>
        <w:jc w:val="both"/>
        <w:rPr>
          <w:b/>
          <w:noProof/>
        </w:rPr>
      </w:pPr>
      <w:r w:rsidRPr="00A22F31">
        <w:rPr>
          <w:b/>
          <w:noProof/>
        </w:rPr>
        <w:t>Changed By</w:t>
      </w:r>
      <w:r w:rsidRPr="00A22F31">
        <w:rPr>
          <w:b/>
          <w:noProof/>
        </w:rPr>
        <w:tab/>
        <w:t xml:space="preserve">: </w:t>
      </w:r>
      <w:r w:rsidRPr="0011409C">
        <w:rPr>
          <w:noProof/>
        </w:rPr>
        <w:t>The user that changed/modified the alert</w:t>
      </w:r>
    </w:p>
    <w:p w14:paraId="62BFC76B" w14:textId="08D587B1" w:rsidR="006C7316" w:rsidRPr="006C7316" w:rsidRDefault="0011409C" w:rsidP="00037109">
      <w:pPr>
        <w:pStyle w:val="Heading3"/>
        <w:ind w:left="1080" w:hanging="1080"/>
        <w:jc w:val="both"/>
      </w:pPr>
      <w:bookmarkStart w:id="1432" w:name="_Toc314660714"/>
      <w:bookmarkStart w:id="1433" w:name="_Toc315633834"/>
      <w:bookmarkStart w:id="1434" w:name="_Toc11334664"/>
      <w:bookmarkStart w:id="1435" w:name="_Toc74051883"/>
      <w:bookmarkStart w:id="1436" w:name="_Toc90643269"/>
      <w:bookmarkStart w:id="1437" w:name="_Toc230163151"/>
      <w:r>
        <w:t>Creating N</w:t>
      </w:r>
      <w:r w:rsidR="006C7316" w:rsidRPr="006C7316">
        <w:t xml:space="preserve">ew </w:t>
      </w:r>
      <w:r>
        <w:t>A</w:t>
      </w:r>
      <w:r w:rsidR="006C7316" w:rsidRPr="006C7316">
        <w:t>lerts</w:t>
      </w:r>
      <w:bookmarkEnd w:id="1432"/>
      <w:bookmarkEnd w:id="1433"/>
      <w:bookmarkEnd w:id="1434"/>
      <w:bookmarkEnd w:id="1435"/>
      <w:bookmarkEnd w:id="1436"/>
      <w:bookmarkEnd w:id="1437"/>
    </w:p>
    <w:p w14:paraId="725243BC" w14:textId="77777777" w:rsidR="006C7316" w:rsidRPr="006C7316" w:rsidRDefault="006C7316" w:rsidP="001879BA">
      <w:pPr>
        <w:pStyle w:val="BodyText"/>
      </w:pPr>
      <w:r w:rsidRPr="006C7316">
        <w:t>To create a new alert on a loan:</w:t>
      </w:r>
    </w:p>
    <w:p w14:paraId="58FD8AC4" w14:textId="02C3374B" w:rsidR="006C7316" w:rsidRPr="005A7735" w:rsidRDefault="006C7316" w:rsidP="006C3C3F">
      <w:pPr>
        <w:pStyle w:val="OrderedList"/>
        <w:numPr>
          <w:ilvl w:val="0"/>
          <w:numId w:val="180"/>
        </w:numPr>
        <w:jc w:val="both"/>
      </w:pPr>
      <w:r w:rsidRPr="0000735C">
        <w:rPr>
          <w:noProof/>
        </w:rPr>
        <w:t>Click</w:t>
      </w:r>
      <w:r w:rsidRPr="005A7735">
        <w:t xml:space="preserve"> </w:t>
      </w:r>
      <w:r w:rsidRPr="00CC4EB5">
        <w:rPr>
          <w:b/>
        </w:rPr>
        <w:t xml:space="preserve">New </w:t>
      </w:r>
      <w:r w:rsidRPr="005A7735">
        <w:t xml:space="preserve">in the </w:t>
      </w:r>
      <w:r w:rsidRPr="00CC4EB5">
        <w:rPr>
          <w:b/>
        </w:rPr>
        <w:t>Alerts</w:t>
      </w:r>
      <w:r w:rsidRPr="005A7735">
        <w:t xml:space="preserve"> section. </w:t>
      </w:r>
    </w:p>
    <w:p w14:paraId="2415BDFE" w14:textId="77777777" w:rsidR="0011409C" w:rsidRDefault="00F32B2E" w:rsidP="006C3C3F">
      <w:pPr>
        <w:pStyle w:val="OrderedList"/>
        <w:numPr>
          <w:ilvl w:val="0"/>
          <w:numId w:val="180"/>
        </w:numPr>
        <w:jc w:val="both"/>
        <w:rPr>
          <w:color w:val="000000"/>
        </w:rPr>
      </w:pPr>
      <w:r>
        <w:rPr>
          <w:color w:val="000000"/>
        </w:rPr>
        <w:t xml:space="preserve">On the </w:t>
      </w:r>
      <w:r w:rsidRPr="0011409C">
        <w:rPr>
          <w:b/>
          <w:color w:val="000000"/>
        </w:rPr>
        <w:t>New Alert</w:t>
      </w:r>
      <w:r>
        <w:rPr>
          <w:color w:val="000000"/>
        </w:rPr>
        <w:t xml:space="preserve"> screen</w:t>
      </w:r>
      <w:r w:rsidR="00B4734D">
        <w:rPr>
          <w:color w:val="000000"/>
        </w:rPr>
        <w:t>,</w:t>
      </w:r>
      <w:r>
        <w:rPr>
          <w:color w:val="000000"/>
        </w:rPr>
        <w:t xml:space="preserve"> s</w:t>
      </w:r>
      <w:r w:rsidR="006C7316" w:rsidRPr="006C7316">
        <w:rPr>
          <w:color w:val="000000"/>
        </w:rPr>
        <w:t xml:space="preserve">elect </w:t>
      </w:r>
      <w:r w:rsidR="006C7316" w:rsidRPr="0011409C">
        <w:rPr>
          <w:b/>
          <w:color w:val="000000"/>
        </w:rPr>
        <w:t xml:space="preserve">Alert Type, Alert Date, Expiration Date, Alert Amount, </w:t>
      </w:r>
      <w:r w:rsidRPr="0011409C">
        <w:rPr>
          <w:b/>
          <w:color w:val="000000"/>
        </w:rPr>
        <w:t xml:space="preserve">and </w:t>
      </w:r>
      <w:r w:rsidR="006C7316" w:rsidRPr="0011409C">
        <w:rPr>
          <w:b/>
          <w:color w:val="000000"/>
        </w:rPr>
        <w:t>Status</w:t>
      </w:r>
      <w:r w:rsidR="006C7316" w:rsidRPr="006C7316">
        <w:rPr>
          <w:color w:val="000000"/>
        </w:rPr>
        <w:t xml:space="preserve">. Enter </w:t>
      </w:r>
      <w:r>
        <w:rPr>
          <w:color w:val="000000"/>
        </w:rPr>
        <w:t xml:space="preserve">an </w:t>
      </w:r>
      <w:r w:rsidR="006C7316" w:rsidRPr="0011409C">
        <w:rPr>
          <w:b/>
          <w:color w:val="000000"/>
        </w:rPr>
        <w:t>Alert Note</w:t>
      </w:r>
      <w:r w:rsidR="0011409C">
        <w:rPr>
          <w:color w:val="000000"/>
        </w:rPr>
        <w:t>.</w:t>
      </w:r>
    </w:p>
    <w:p w14:paraId="44246BC5" w14:textId="76F27807" w:rsidR="006C7316" w:rsidRPr="0011409C" w:rsidRDefault="006C7316" w:rsidP="006C3C3F">
      <w:pPr>
        <w:pStyle w:val="OrderedList"/>
        <w:numPr>
          <w:ilvl w:val="0"/>
          <w:numId w:val="180"/>
        </w:numPr>
        <w:jc w:val="both"/>
        <w:rPr>
          <w:color w:val="000000"/>
        </w:rPr>
      </w:pPr>
      <w:r w:rsidRPr="0011409C">
        <w:rPr>
          <w:color w:val="000000"/>
        </w:rPr>
        <w:t xml:space="preserve">Click </w:t>
      </w:r>
      <w:r w:rsidRPr="0011409C">
        <w:rPr>
          <w:b/>
          <w:color w:val="000000"/>
        </w:rPr>
        <w:t>Submit</w:t>
      </w:r>
      <w:r w:rsidR="00F32B2E" w:rsidRPr="0011409C">
        <w:rPr>
          <w:b/>
          <w:color w:val="000000"/>
        </w:rPr>
        <w:t>.</w:t>
      </w:r>
      <w:r w:rsidR="0011409C">
        <w:rPr>
          <w:b/>
          <w:color w:val="000000"/>
        </w:rPr>
        <w:t xml:space="preserve"> </w:t>
      </w:r>
      <w:r w:rsidRPr="0011409C">
        <w:rPr>
          <w:color w:val="000000"/>
        </w:rPr>
        <w:t xml:space="preserve">The new alert is displayed in the </w:t>
      </w:r>
      <w:r w:rsidRPr="0011409C">
        <w:rPr>
          <w:b/>
          <w:color w:val="000000"/>
        </w:rPr>
        <w:t>Alerts</w:t>
      </w:r>
      <w:r w:rsidRPr="0011409C">
        <w:rPr>
          <w:color w:val="000000"/>
        </w:rPr>
        <w:t xml:space="preserve"> section.</w:t>
      </w:r>
      <w:r w:rsidR="003C7969" w:rsidRPr="003C7969">
        <w:rPr>
          <w:color w:val="000000"/>
        </w:rPr>
        <w:t xml:space="preserve"> </w:t>
      </w:r>
      <w:r w:rsidR="003C7969">
        <w:rPr>
          <w:color w:val="000000"/>
        </w:rPr>
        <w:t xml:space="preserve">To exit without adding alert click </w:t>
      </w:r>
      <w:r w:rsidR="003C7969" w:rsidRPr="003C7969">
        <w:rPr>
          <w:b/>
          <w:color w:val="000000"/>
        </w:rPr>
        <w:t>Cancel</w:t>
      </w:r>
      <w:r w:rsidR="003C7969">
        <w:rPr>
          <w:color w:val="000000"/>
        </w:rPr>
        <w:t>.</w:t>
      </w:r>
    </w:p>
    <w:p w14:paraId="444730C5" w14:textId="4EF3A1E6" w:rsidR="006C7316" w:rsidRDefault="006C7316" w:rsidP="006C3C3F">
      <w:pPr>
        <w:pStyle w:val="OrderedList"/>
        <w:numPr>
          <w:ilvl w:val="0"/>
          <w:numId w:val="180"/>
        </w:numPr>
        <w:jc w:val="both"/>
        <w:rPr>
          <w:color w:val="000000"/>
        </w:rPr>
      </w:pPr>
      <w:r w:rsidRPr="006C7316">
        <w:rPr>
          <w:color w:val="000000"/>
        </w:rPr>
        <w:t>Once an alert is added, the alert cannot be deleted</w:t>
      </w:r>
      <w:r w:rsidR="003C7969">
        <w:rPr>
          <w:color w:val="000000"/>
        </w:rPr>
        <w:t>,</w:t>
      </w:r>
      <w:r w:rsidR="00B4734D">
        <w:rPr>
          <w:color w:val="000000"/>
        </w:rPr>
        <w:t xml:space="preserve"> but </w:t>
      </w:r>
      <w:r w:rsidRPr="006C7316">
        <w:rPr>
          <w:color w:val="000000"/>
        </w:rPr>
        <w:t xml:space="preserve">can be made inactive. </w:t>
      </w:r>
    </w:p>
    <w:p w14:paraId="28BD396A" w14:textId="2414951D" w:rsidR="003C7969" w:rsidRPr="006C7316" w:rsidRDefault="002928AF" w:rsidP="00B50526">
      <w:pPr>
        <w:pStyle w:val="BodyText"/>
        <w:jc w:val="center"/>
        <w:rPr>
          <w:color w:val="000000"/>
        </w:rPr>
      </w:pPr>
      <w:r w:rsidRPr="002928AF">
        <w:rPr>
          <w:noProof/>
        </w:rPr>
        <w:t xml:space="preserve"> </w:t>
      </w:r>
      <w:r>
        <w:rPr>
          <w:noProof/>
        </w:rPr>
        <w:drawing>
          <wp:inline distT="0" distB="0" distL="0" distR="0" wp14:anchorId="453E97D1" wp14:editId="3823EFA4">
            <wp:extent cx="1602802" cy="994722"/>
            <wp:effectExtent l="0" t="0" r="0" b="0"/>
            <wp:docPr id="2592" name="Picture 259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2" name="Picture 2592" descr="Graphical user interface, text, application&#10;&#10;Description automatically generated"/>
                    <pic:cNvPicPr/>
                  </pic:nvPicPr>
                  <pic:blipFill>
                    <a:blip r:embed="rId145"/>
                    <a:stretch>
                      <a:fillRect/>
                    </a:stretch>
                  </pic:blipFill>
                  <pic:spPr>
                    <a:xfrm>
                      <a:off x="0" y="0"/>
                      <a:ext cx="1624765" cy="1008352"/>
                    </a:xfrm>
                    <a:prstGeom prst="rect">
                      <a:avLst/>
                    </a:prstGeom>
                  </pic:spPr>
                </pic:pic>
              </a:graphicData>
            </a:graphic>
          </wp:inline>
        </w:drawing>
      </w:r>
    </w:p>
    <w:p w14:paraId="62F6A23B" w14:textId="24369E26" w:rsidR="009B7200" w:rsidRDefault="009B7200" w:rsidP="009B7200">
      <w:pPr>
        <w:pStyle w:val="FigureCaption0"/>
        <w:rPr>
          <w:noProof/>
        </w:rPr>
      </w:pPr>
      <w:bookmarkStart w:id="1438" w:name="_Toc74052539"/>
      <w:bookmarkStart w:id="1439" w:name="_Toc90643925"/>
      <w:bookmarkStart w:id="1440" w:name="_Toc23016391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66</w:t>
      </w:r>
      <w:r w:rsidR="00764635">
        <w:rPr>
          <w:noProof/>
        </w:rPr>
        <w:fldChar w:fldCharType="end"/>
      </w:r>
      <w:r>
        <w:t xml:space="preserve">: </w:t>
      </w:r>
      <w:r>
        <w:rPr>
          <w:noProof/>
        </w:rPr>
        <w:t>New Alert Window</w:t>
      </w:r>
      <w:bookmarkEnd w:id="1438"/>
      <w:bookmarkEnd w:id="1439"/>
      <w:bookmarkEnd w:id="1440"/>
    </w:p>
    <w:p w14:paraId="6CE333C0" w14:textId="77777777" w:rsidR="000143F2" w:rsidRDefault="000143F2" w:rsidP="009B7200">
      <w:pPr>
        <w:pStyle w:val="FigureCaption0"/>
      </w:pPr>
    </w:p>
    <w:p w14:paraId="5FD63166" w14:textId="0E8F16BD" w:rsidR="00FD177E" w:rsidRPr="006C7316" w:rsidRDefault="00FD177E" w:rsidP="00037109">
      <w:pPr>
        <w:pStyle w:val="Heading3"/>
        <w:ind w:left="1080" w:hanging="1080"/>
        <w:jc w:val="both"/>
      </w:pPr>
      <w:bookmarkStart w:id="1441" w:name="_Toc315633835"/>
      <w:bookmarkStart w:id="1442" w:name="_Toc11334665"/>
      <w:bookmarkStart w:id="1443" w:name="_Toc74051884"/>
      <w:bookmarkStart w:id="1444" w:name="_Toc90643270"/>
      <w:bookmarkStart w:id="1445" w:name="_Toc230163152"/>
      <w:r>
        <w:t xml:space="preserve">Editing an </w:t>
      </w:r>
      <w:r w:rsidR="0011409C">
        <w:t>A</w:t>
      </w:r>
      <w:r w:rsidRPr="006C7316">
        <w:t>lert</w:t>
      </w:r>
      <w:bookmarkEnd w:id="1441"/>
      <w:bookmarkEnd w:id="1442"/>
      <w:bookmarkEnd w:id="1443"/>
      <w:bookmarkEnd w:id="1444"/>
      <w:bookmarkEnd w:id="1445"/>
    </w:p>
    <w:p w14:paraId="3C600C6E" w14:textId="77777777" w:rsidR="006C7316" w:rsidRDefault="006C7316" w:rsidP="001879BA">
      <w:pPr>
        <w:pStyle w:val="BodyText"/>
      </w:pPr>
      <w:r w:rsidRPr="006C7316">
        <w:t>To edit an alert on a loan:</w:t>
      </w:r>
    </w:p>
    <w:p w14:paraId="72CEFC7B" w14:textId="0229FB7D" w:rsidR="00581157" w:rsidRPr="00581157" w:rsidRDefault="00581157" w:rsidP="006C3C3F">
      <w:pPr>
        <w:pStyle w:val="OrderedList"/>
        <w:numPr>
          <w:ilvl w:val="0"/>
          <w:numId w:val="84"/>
        </w:numPr>
        <w:jc w:val="both"/>
      </w:pPr>
      <w:r w:rsidRPr="00236EEB">
        <w:rPr>
          <w:color w:val="000000"/>
        </w:rPr>
        <w:t>Click</w:t>
      </w:r>
      <w:r w:rsidRPr="00236EEB">
        <w:rPr>
          <w:b/>
        </w:rPr>
        <w:t xml:space="preserve"> </w:t>
      </w:r>
      <w:r w:rsidRPr="00581157">
        <w:t xml:space="preserve">the </w:t>
      </w:r>
      <w:r w:rsidRPr="00236EEB">
        <w:rPr>
          <w:b/>
        </w:rPr>
        <w:t>Alert</w:t>
      </w:r>
      <w:r w:rsidRPr="00581157">
        <w:t xml:space="preserve"> you want</w:t>
      </w:r>
      <w:r>
        <w:t xml:space="preserve"> to edit (system-generated alerts </w:t>
      </w:r>
      <w:r w:rsidRPr="00581157">
        <w:t>cannot be edited)</w:t>
      </w:r>
      <w:r w:rsidRPr="00236EEB">
        <w:rPr>
          <w:b/>
        </w:rPr>
        <w:t xml:space="preserve">, </w:t>
      </w:r>
      <w:r w:rsidRPr="00581157">
        <w:t xml:space="preserve">in the </w:t>
      </w:r>
      <w:r w:rsidRPr="00236EEB">
        <w:rPr>
          <w:b/>
        </w:rPr>
        <w:t>Alerts</w:t>
      </w:r>
      <w:r w:rsidRPr="00581157">
        <w:t xml:space="preserve"> section. </w:t>
      </w:r>
    </w:p>
    <w:p w14:paraId="09B8F3D9" w14:textId="766736B5" w:rsidR="00581157" w:rsidRPr="005464FB" w:rsidRDefault="00581157" w:rsidP="00322755">
      <w:pPr>
        <w:numPr>
          <w:ilvl w:val="0"/>
          <w:numId w:val="22"/>
        </w:numPr>
        <w:spacing w:before="120" w:after="0" w:line="240" w:lineRule="auto"/>
        <w:jc w:val="both"/>
        <w:rPr>
          <w:rFonts w:asciiTheme="majorHAnsi" w:hAnsiTheme="majorHAnsi"/>
          <w:color w:val="000000"/>
          <w:lang w:bidi="en-US"/>
        </w:rPr>
      </w:pPr>
      <w:r w:rsidRPr="005464FB">
        <w:rPr>
          <w:rFonts w:asciiTheme="majorHAnsi" w:hAnsiTheme="majorHAnsi"/>
          <w:color w:val="000000"/>
          <w:lang w:bidi="en-US"/>
        </w:rPr>
        <w:t xml:space="preserve">On the </w:t>
      </w:r>
      <w:r w:rsidRPr="005464FB">
        <w:rPr>
          <w:rFonts w:asciiTheme="majorHAnsi" w:hAnsiTheme="majorHAnsi"/>
          <w:b/>
          <w:color w:val="000000"/>
          <w:lang w:bidi="en-US"/>
        </w:rPr>
        <w:t xml:space="preserve">Edit Alert </w:t>
      </w:r>
      <w:r w:rsidRPr="005464FB">
        <w:rPr>
          <w:rFonts w:asciiTheme="majorHAnsi" w:hAnsiTheme="majorHAnsi"/>
          <w:color w:val="000000"/>
          <w:lang w:bidi="en-US"/>
        </w:rPr>
        <w:t xml:space="preserve">screen, edit the </w:t>
      </w:r>
      <w:r w:rsidRPr="005464FB">
        <w:rPr>
          <w:rFonts w:asciiTheme="majorHAnsi" w:hAnsiTheme="majorHAnsi"/>
          <w:b/>
        </w:rPr>
        <w:t xml:space="preserve">Alert Date, Expiration Date, Alert Amount, Status </w:t>
      </w:r>
      <w:r w:rsidRPr="005464FB">
        <w:rPr>
          <w:rFonts w:asciiTheme="majorHAnsi" w:hAnsiTheme="majorHAnsi"/>
        </w:rPr>
        <w:t>and</w:t>
      </w:r>
      <w:r w:rsidRPr="005464FB">
        <w:rPr>
          <w:rFonts w:asciiTheme="majorHAnsi" w:hAnsiTheme="majorHAnsi"/>
          <w:b/>
        </w:rPr>
        <w:t xml:space="preserve"> Alert Note</w:t>
      </w:r>
      <w:r w:rsidRPr="005464FB">
        <w:rPr>
          <w:rFonts w:asciiTheme="majorHAnsi" w:hAnsiTheme="majorHAnsi"/>
          <w:b/>
          <w:color w:val="000000"/>
          <w:lang w:bidi="en-US"/>
        </w:rPr>
        <w:t>.</w:t>
      </w:r>
    </w:p>
    <w:p w14:paraId="176F745F" w14:textId="49B84B08" w:rsidR="00581157" w:rsidRDefault="00581157" w:rsidP="00322755">
      <w:pPr>
        <w:numPr>
          <w:ilvl w:val="0"/>
          <w:numId w:val="22"/>
        </w:numPr>
        <w:spacing w:before="120" w:after="0" w:line="240" w:lineRule="auto"/>
        <w:jc w:val="both"/>
        <w:rPr>
          <w:rFonts w:ascii="Cambria" w:hAnsi="Cambria"/>
          <w:color w:val="000000"/>
          <w:lang w:bidi="en-US"/>
        </w:rPr>
      </w:pPr>
      <w:r w:rsidRPr="008A1849">
        <w:rPr>
          <w:rFonts w:ascii="Cambria" w:hAnsi="Cambria"/>
          <w:color w:val="000000"/>
          <w:lang w:bidi="en-US"/>
        </w:rPr>
        <w:t xml:space="preserve">Click </w:t>
      </w:r>
      <w:r w:rsidRPr="008A1849">
        <w:rPr>
          <w:rFonts w:ascii="Cambria" w:hAnsi="Cambria"/>
          <w:b/>
          <w:color w:val="000000"/>
          <w:lang w:bidi="en-US"/>
        </w:rPr>
        <w:t>Submit.</w:t>
      </w:r>
      <w:r>
        <w:rPr>
          <w:rFonts w:ascii="Cambria" w:hAnsi="Cambria"/>
          <w:b/>
          <w:color w:val="000000"/>
          <w:lang w:bidi="en-US"/>
        </w:rPr>
        <w:t xml:space="preserve"> </w:t>
      </w:r>
      <w:r w:rsidRPr="008A1849">
        <w:rPr>
          <w:rFonts w:ascii="Cambria" w:hAnsi="Cambria"/>
          <w:color w:val="000000"/>
          <w:lang w:bidi="en-US"/>
        </w:rPr>
        <w:t xml:space="preserve">The updated </w:t>
      </w:r>
      <w:r>
        <w:rPr>
          <w:rFonts w:ascii="Cambria" w:hAnsi="Cambria"/>
          <w:color w:val="000000"/>
          <w:lang w:bidi="en-US"/>
        </w:rPr>
        <w:t>alert</w:t>
      </w:r>
      <w:r w:rsidRPr="008A1849">
        <w:rPr>
          <w:rFonts w:ascii="Cambria" w:hAnsi="Cambria"/>
          <w:color w:val="000000"/>
          <w:lang w:bidi="en-US"/>
        </w:rPr>
        <w:t xml:space="preserve"> is reflected in the </w:t>
      </w:r>
      <w:r>
        <w:rPr>
          <w:rFonts w:ascii="Cambria" w:hAnsi="Cambria"/>
          <w:b/>
          <w:color w:val="000000"/>
          <w:lang w:bidi="en-US"/>
        </w:rPr>
        <w:t>Alerts</w:t>
      </w:r>
      <w:r w:rsidRPr="008A1849">
        <w:rPr>
          <w:rFonts w:ascii="Cambria" w:hAnsi="Cambria"/>
          <w:color w:val="000000"/>
          <w:lang w:bidi="en-US"/>
        </w:rPr>
        <w:t xml:space="preserve"> section.</w:t>
      </w:r>
      <w:r w:rsidR="003C7969">
        <w:rPr>
          <w:rFonts w:ascii="Cambria" w:hAnsi="Cambria"/>
          <w:color w:val="000000"/>
          <w:lang w:bidi="en-US"/>
        </w:rPr>
        <w:t xml:space="preserve"> To exit without updating alert click </w:t>
      </w:r>
      <w:r w:rsidR="003C7969" w:rsidRPr="003C7969">
        <w:rPr>
          <w:rFonts w:ascii="Cambria" w:hAnsi="Cambria"/>
          <w:b/>
          <w:color w:val="000000"/>
          <w:lang w:bidi="en-US"/>
        </w:rPr>
        <w:t>Cancel</w:t>
      </w:r>
      <w:r w:rsidR="003C7969">
        <w:rPr>
          <w:rFonts w:ascii="Cambria" w:hAnsi="Cambria"/>
          <w:color w:val="000000"/>
          <w:lang w:bidi="en-US"/>
        </w:rPr>
        <w:t>.</w:t>
      </w:r>
    </w:p>
    <w:p w14:paraId="2A950768" w14:textId="44A95240" w:rsidR="003C7969" w:rsidRDefault="002928AF" w:rsidP="00B50526">
      <w:pPr>
        <w:pStyle w:val="BodyText"/>
        <w:jc w:val="center"/>
        <w:rPr>
          <w:color w:val="000000"/>
        </w:rPr>
      </w:pPr>
      <w:r w:rsidRPr="002928AF">
        <w:rPr>
          <w:noProof/>
        </w:rPr>
        <w:t xml:space="preserve"> </w:t>
      </w:r>
      <w:r>
        <w:rPr>
          <w:noProof/>
        </w:rPr>
        <w:drawing>
          <wp:inline distT="0" distB="0" distL="0" distR="0" wp14:anchorId="68BFD9FF" wp14:editId="548D7D70">
            <wp:extent cx="1445835" cy="1083582"/>
            <wp:effectExtent l="0" t="0" r="2540" b="2540"/>
            <wp:docPr id="2593" name="Picture 259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3" name="Picture 2593" descr="Graphical user interface, text, application&#10;&#10;Description automatically generated"/>
                    <pic:cNvPicPr/>
                  </pic:nvPicPr>
                  <pic:blipFill>
                    <a:blip r:embed="rId146"/>
                    <a:stretch>
                      <a:fillRect/>
                    </a:stretch>
                  </pic:blipFill>
                  <pic:spPr>
                    <a:xfrm>
                      <a:off x="0" y="0"/>
                      <a:ext cx="1465809" cy="1098551"/>
                    </a:xfrm>
                    <a:prstGeom prst="rect">
                      <a:avLst/>
                    </a:prstGeom>
                  </pic:spPr>
                </pic:pic>
              </a:graphicData>
            </a:graphic>
          </wp:inline>
        </w:drawing>
      </w:r>
    </w:p>
    <w:p w14:paraId="2B14C3EB" w14:textId="48AB8BC6" w:rsidR="009B7200" w:rsidRDefault="009B7200" w:rsidP="009B7200">
      <w:pPr>
        <w:pStyle w:val="FigureCaption0"/>
        <w:rPr>
          <w:noProof/>
        </w:rPr>
      </w:pPr>
      <w:bookmarkStart w:id="1446" w:name="_Toc74052540"/>
      <w:bookmarkStart w:id="1447" w:name="_Toc90643926"/>
      <w:bookmarkStart w:id="1448" w:name="_Toc23016391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67</w:t>
      </w:r>
      <w:r w:rsidR="00764635">
        <w:rPr>
          <w:noProof/>
        </w:rPr>
        <w:fldChar w:fldCharType="end"/>
      </w:r>
      <w:r>
        <w:t xml:space="preserve">: </w:t>
      </w:r>
      <w:r>
        <w:rPr>
          <w:noProof/>
        </w:rPr>
        <w:t>Edit Alert Window</w:t>
      </w:r>
      <w:bookmarkEnd w:id="1446"/>
      <w:bookmarkEnd w:id="1447"/>
      <w:bookmarkEnd w:id="1448"/>
    </w:p>
    <w:p w14:paraId="3DE1D93E" w14:textId="77777777" w:rsidR="0000735C" w:rsidRDefault="0000735C" w:rsidP="009B7200">
      <w:pPr>
        <w:pStyle w:val="FigureCaption0"/>
      </w:pPr>
    </w:p>
    <w:bookmarkStart w:id="1449" w:name="_Toc314310242"/>
    <w:bookmarkStart w:id="1450" w:name="_Ref314329108"/>
    <w:bookmarkStart w:id="1451" w:name="_Toc314660715"/>
    <w:bookmarkStart w:id="1452" w:name="_Ref315098195"/>
    <w:bookmarkStart w:id="1453" w:name="_Toc315633836"/>
    <w:bookmarkStart w:id="1454" w:name="_Ref314329117"/>
    <w:p w14:paraId="2D67F435" w14:textId="32CEBBB7" w:rsidR="00540CFA" w:rsidRPr="006C7316" w:rsidRDefault="001220DC" w:rsidP="00F874DE">
      <w:pPr>
        <w:pStyle w:val="Heading2"/>
        <w:jc w:val="both"/>
        <w:rPr>
          <w:rFonts w:eastAsia="Times New Roman"/>
          <w:snapToGrid w:val="0"/>
          <w:w w:val="0"/>
        </w:rPr>
      </w:pPr>
      <w:r>
        <w:rPr>
          <w:rFonts w:eastAsia="Times New Roman"/>
          <w:snapToGrid w:val="0"/>
          <w:w w:val="0"/>
        </w:rPr>
        <w:fldChar w:fldCharType="begin"/>
      </w:r>
      <w:r>
        <w:instrText xml:space="preserve"> XE </w:instrText>
      </w:r>
      <w:r w:rsidR="00274A40">
        <w:instrText>“</w:instrText>
      </w:r>
      <w:r w:rsidRPr="00F74690">
        <w:instrText>Endorsed</w:instrText>
      </w:r>
      <w:r w:rsidR="00CD0958">
        <w:instrText xml:space="preserve"> Change of Plan Screen</w:instrText>
      </w:r>
      <w:r w:rsidR="00274A40">
        <w:instrText>”</w:instrText>
      </w:r>
      <w:r>
        <w:instrText xml:space="preserve"> </w:instrText>
      </w:r>
      <w:r>
        <w:rPr>
          <w:rFonts w:eastAsia="Times New Roman"/>
          <w:snapToGrid w:val="0"/>
          <w:w w:val="0"/>
        </w:rPr>
        <w:fldChar w:fldCharType="end"/>
      </w:r>
      <w:bookmarkStart w:id="1455" w:name="_Toc11334666"/>
      <w:bookmarkStart w:id="1456" w:name="_Toc74051885"/>
      <w:bookmarkStart w:id="1457" w:name="_Toc90643271"/>
      <w:bookmarkStart w:id="1458" w:name="_Toc230163153"/>
      <w:r w:rsidR="00540CFA" w:rsidRPr="006C7316">
        <w:rPr>
          <w:rFonts w:eastAsia="Times New Roman"/>
          <w:snapToGrid w:val="0"/>
          <w:w w:val="0"/>
        </w:rPr>
        <w:t xml:space="preserve">Change </w:t>
      </w:r>
      <w:r w:rsidR="00E40377">
        <w:rPr>
          <w:rFonts w:eastAsia="Times New Roman"/>
          <w:snapToGrid w:val="0"/>
          <w:w w:val="0"/>
        </w:rPr>
        <w:t>o</w:t>
      </w:r>
      <w:r w:rsidR="00540CFA" w:rsidRPr="006C7316">
        <w:rPr>
          <w:rFonts w:eastAsia="Times New Roman"/>
          <w:snapToGrid w:val="0"/>
          <w:w w:val="0"/>
        </w:rPr>
        <w:t xml:space="preserve">f </w:t>
      </w:r>
      <w:r w:rsidR="000A752F">
        <w:rPr>
          <w:rFonts w:eastAsia="Times New Roman"/>
          <w:snapToGrid w:val="0"/>
          <w:w w:val="0"/>
        </w:rPr>
        <w:t>P</w:t>
      </w:r>
      <w:r w:rsidR="00540CFA" w:rsidRPr="006C7316">
        <w:rPr>
          <w:rFonts w:eastAsia="Times New Roman"/>
          <w:snapToGrid w:val="0"/>
          <w:w w:val="0"/>
        </w:rPr>
        <w:t>lan</w:t>
      </w:r>
      <w:bookmarkEnd w:id="1449"/>
      <w:bookmarkEnd w:id="1450"/>
      <w:bookmarkEnd w:id="1451"/>
      <w:bookmarkEnd w:id="1452"/>
      <w:bookmarkEnd w:id="1453"/>
      <w:bookmarkEnd w:id="1455"/>
      <w:bookmarkEnd w:id="1456"/>
      <w:bookmarkEnd w:id="1457"/>
      <w:bookmarkEnd w:id="1458"/>
    </w:p>
    <w:p w14:paraId="5ED09A32" w14:textId="0790EFC1" w:rsidR="001C5243" w:rsidRDefault="001C5243" w:rsidP="001879BA">
      <w:pPr>
        <w:pStyle w:val="BodyText"/>
      </w:pPr>
      <w:r>
        <w:t>T</w:t>
      </w:r>
      <w:r w:rsidRPr="006C7316">
        <w:t xml:space="preserve">he </w:t>
      </w:r>
      <w:r>
        <w:t>Change of Plan</w:t>
      </w:r>
      <w:r w:rsidRPr="006C7316">
        <w:t xml:space="preserve"> screen is displayed</w:t>
      </w:r>
      <w:r>
        <w:t xml:space="preserve"> w</w:t>
      </w:r>
      <w:r w:rsidRPr="006C7316">
        <w:t xml:space="preserve">hen </w:t>
      </w:r>
      <w:r>
        <w:t xml:space="preserve">a </w:t>
      </w:r>
      <w:r w:rsidRPr="006C7316">
        <w:t xml:space="preserve">user selects the </w:t>
      </w:r>
      <w:r>
        <w:t xml:space="preserve">Change of Plan tab from the menu </w:t>
      </w:r>
      <w:r w:rsidRPr="00B32886">
        <w:t>on the left</w:t>
      </w:r>
      <w:r>
        <w:t xml:space="preserve"> side of the screen</w:t>
      </w:r>
      <w:r w:rsidRPr="006C7316">
        <w:t>. The</w:t>
      </w:r>
      <w:r>
        <w:t xml:space="preserve"> Change of Plan </w:t>
      </w:r>
      <w:r w:rsidRPr="006C7316">
        <w:t xml:space="preserve">screen </w:t>
      </w:r>
      <w:r>
        <w:t>shows</w:t>
      </w:r>
      <w:r w:rsidRPr="006C7316">
        <w:t xml:space="preserve"> </w:t>
      </w:r>
      <w:r>
        <w:t>the current payment plan and any prior payment plans associated with the loan.</w:t>
      </w:r>
    </w:p>
    <w:p w14:paraId="50E90BE2" w14:textId="633E1F78" w:rsidR="001C5243" w:rsidRPr="006C7316" w:rsidRDefault="00A5676A" w:rsidP="001879BA">
      <w:pPr>
        <w:pStyle w:val="BodyText"/>
      </w:pPr>
      <w:r>
        <w:t>The following conditions must be satisfied to initiate a change of plan</w:t>
      </w:r>
      <w:r w:rsidR="001C5243" w:rsidRPr="006C7316">
        <w:t xml:space="preserve">: </w:t>
      </w:r>
    </w:p>
    <w:p w14:paraId="71426996" w14:textId="77777777" w:rsidR="00EA33BB" w:rsidRDefault="00EA33BB" w:rsidP="00F874DE">
      <w:pPr>
        <w:pStyle w:val="UnorderedList"/>
        <w:jc w:val="both"/>
      </w:pPr>
      <w:r>
        <w:t>Authorized users can perform Change of Plan.</w:t>
      </w:r>
    </w:p>
    <w:p w14:paraId="1779C6AE" w14:textId="2A199ACD" w:rsidR="001C5243" w:rsidRPr="006C7316" w:rsidRDefault="001C5243" w:rsidP="00F874DE">
      <w:pPr>
        <w:pStyle w:val="UnorderedList"/>
        <w:jc w:val="both"/>
      </w:pPr>
      <w:r w:rsidRPr="006C7316">
        <w:t xml:space="preserve">The loan must have a case status of </w:t>
      </w:r>
      <w:r w:rsidR="001D7BAC">
        <w:t>Pending IMIP Paymen</w:t>
      </w:r>
      <w:r w:rsidR="00D8051A">
        <w:t xml:space="preserve">t, </w:t>
      </w:r>
      <w:r w:rsidR="001D7BAC">
        <w:t xml:space="preserve">Pending Endorsement or </w:t>
      </w:r>
      <w:r w:rsidRPr="006C7316">
        <w:t xml:space="preserve">Endorsed and </w:t>
      </w:r>
      <w:r>
        <w:t xml:space="preserve">a </w:t>
      </w:r>
      <w:r w:rsidRPr="006C7316">
        <w:t xml:space="preserve">sub-status of </w:t>
      </w:r>
      <w:r w:rsidR="00EA33BB">
        <w:t xml:space="preserve">Loan </w:t>
      </w:r>
      <w:r w:rsidRPr="006C7316">
        <w:t>Active</w:t>
      </w:r>
      <w:r>
        <w:t>.</w:t>
      </w:r>
    </w:p>
    <w:p w14:paraId="4ABEC659" w14:textId="77777777" w:rsidR="001C5243" w:rsidRDefault="001C5243" w:rsidP="00F874DE">
      <w:pPr>
        <w:pStyle w:val="UnorderedList"/>
        <w:jc w:val="both"/>
      </w:pPr>
      <w:r w:rsidRPr="006C7316">
        <w:t xml:space="preserve">An effective date for a payment plan change must be </w:t>
      </w:r>
      <w:r>
        <w:t xml:space="preserve">after the last transaction and must be </w:t>
      </w:r>
      <w:r w:rsidRPr="006C7316">
        <w:t>within the month in which the change takes effect.</w:t>
      </w:r>
    </w:p>
    <w:p w14:paraId="7711D7E3" w14:textId="04F496E7" w:rsidR="00BF65F0" w:rsidRDefault="00BF65F0" w:rsidP="00F874DE">
      <w:pPr>
        <w:pStyle w:val="UnorderedList"/>
        <w:jc w:val="both"/>
      </w:pPr>
      <w:r>
        <w:t>There is no option to edit the Change of Plan on a loan with pay plan type of Lump Sum.</w:t>
      </w:r>
    </w:p>
    <w:p w14:paraId="6AAD0802" w14:textId="3DCB66CE" w:rsidR="00BF65F0" w:rsidRDefault="00BF65F0" w:rsidP="00F874DE">
      <w:pPr>
        <w:pStyle w:val="UnorderedList"/>
        <w:jc w:val="both"/>
      </w:pPr>
      <w:r>
        <w:t>Authorized users cannot change from an existing pay plan type</w:t>
      </w:r>
      <w:r w:rsidR="003D7635">
        <w:t xml:space="preserve"> </w:t>
      </w:r>
      <w:r>
        <w:t>(Line of Credit, Tenure,</w:t>
      </w:r>
      <w:r w:rsidR="003D7635">
        <w:t xml:space="preserve"> </w:t>
      </w:r>
      <w:r>
        <w:t>Term,</w:t>
      </w:r>
      <w:r w:rsidR="003D7635">
        <w:t xml:space="preserve"> </w:t>
      </w:r>
      <w:r>
        <w:t xml:space="preserve">Modified </w:t>
      </w:r>
      <w:r w:rsidR="00C36D3F">
        <w:t>tenure,</w:t>
      </w:r>
      <w:r>
        <w:t xml:space="preserve"> or Modified term) to Lump Sum.</w:t>
      </w:r>
    </w:p>
    <w:p w14:paraId="3F33D357" w14:textId="152D733F" w:rsidR="000143F2" w:rsidRDefault="000143F2">
      <w:pPr>
        <w:rPr>
          <w:rFonts w:ascii="Cambria" w:eastAsia="Times New Roman" w:hAnsi="Cambria"/>
          <w:lang w:bidi="en-US"/>
        </w:rPr>
      </w:pPr>
    </w:p>
    <w:p w14:paraId="75864B4C" w14:textId="058798E7" w:rsidR="00540CFA" w:rsidRDefault="001C5243" w:rsidP="001879BA">
      <w:pPr>
        <w:pStyle w:val="BodyText"/>
      </w:pPr>
      <w:r>
        <w:t xml:space="preserve">The Servicing Module currently allows the </w:t>
      </w:r>
      <w:r w:rsidR="003D7635">
        <w:t>following five</w:t>
      </w:r>
      <w:r w:rsidR="00A67577">
        <w:t xml:space="preserve"> </w:t>
      </w:r>
      <w:r w:rsidR="00540CFA" w:rsidRPr="006C7316">
        <w:t>payment plans</w:t>
      </w:r>
      <w:r>
        <w:t xml:space="preserve"> for </w:t>
      </w:r>
      <w:r w:rsidR="0049390D">
        <w:t>HECM Case</w:t>
      </w:r>
      <w:r>
        <w:t>s</w:t>
      </w:r>
      <w:r w:rsidR="00540CFA" w:rsidRPr="006C7316">
        <w:t>:</w:t>
      </w:r>
    </w:p>
    <w:tbl>
      <w:tblPr>
        <w:tblStyle w:val="TableGrid"/>
        <w:tblW w:w="0" w:type="auto"/>
        <w:tblInd w:w="198" w:type="dxa"/>
        <w:tblLook w:val="04A0" w:firstRow="1" w:lastRow="0" w:firstColumn="1" w:lastColumn="0" w:noHBand="0" w:noVBand="1"/>
      </w:tblPr>
      <w:tblGrid>
        <w:gridCol w:w="2764"/>
        <w:gridCol w:w="6326"/>
      </w:tblGrid>
      <w:tr w:rsidR="00540CFA" w:rsidRPr="00EE1619" w14:paraId="5067014C" w14:textId="77777777" w:rsidTr="000143F2">
        <w:trPr>
          <w:tblHeader/>
        </w:trPr>
        <w:tc>
          <w:tcPr>
            <w:tcW w:w="2764" w:type="dxa"/>
            <w:shd w:val="clear" w:color="auto" w:fill="B8CCE4" w:themeFill="accent1" w:themeFillTint="66"/>
          </w:tcPr>
          <w:p w14:paraId="3C03A788" w14:textId="77777777" w:rsidR="00540CFA" w:rsidRPr="00EE1619" w:rsidRDefault="00540CFA" w:rsidP="000E443B">
            <w:pPr>
              <w:pStyle w:val="Tableheader"/>
              <w:rPr>
                <w:lang w:bidi="en-US"/>
              </w:rPr>
            </w:pPr>
            <w:r w:rsidRPr="00EE1619">
              <w:rPr>
                <w:lang w:bidi="en-US"/>
              </w:rPr>
              <w:t>Payment Plan</w:t>
            </w:r>
          </w:p>
        </w:tc>
        <w:tc>
          <w:tcPr>
            <w:tcW w:w="6326" w:type="dxa"/>
            <w:shd w:val="clear" w:color="auto" w:fill="B8CCE4" w:themeFill="accent1" w:themeFillTint="66"/>
          </w:tcPr>
          <w:p w14:paraId="733EEF16" w14:textId="77777777" w:rsidR="00540CFA" w:rsidRPr="00EE1619" w:rsidRDefault="00540CFA" w:rsidP="000E443B">
            <w:pPr>
              <w:pStyle w:val="Tableheader"/>
              <w:rPr>
                <w:lang w:bidi="en-US"/>
              </w:rPr>
            </w:pPr>
            <w:r w:rsidRPr="00EE1619">
              <w:rPr>
                <w:lang w:bidi="en-US"/>
              </w:rPr>
              <w:tab/>
              <w:t>Description</w:t>
            </w:r>
          </w:p>
        </w:tc>
      </w:tr>
      <w:tr w:rsidR="00540CFA" w:rsidRPr="00EE1619" w14:paraId="62D4E6AC" w14:textId="77777777" w:rsidTr="00A67577">
        <w:tc>
          <w:tcPr>
            <w:tcW w:w="2764" w:type="dxa"/>
          </w:tcPr>
          <w:p w14:paraId="1AA9A671" w14:textId="5B53CE38" w:rsidR="00540CFA" w:rsidRPr="00EE1619" w:rsidRDefault="00540CFA" w:rsidP="00B34BB0">
            <w:pPr>
              <w:pStyle w:val="TableColumnSubheading"/>
            </w:pPr>
            <w:r w:rsidRPr="00EE1619">
              <w:t>Line of credit</w:t>
            </w:r>
          </w:p>
        </w:tc>
        <w:tc>
          <w:tcPr>
            <w:tcW w:w="6326" w:type="dxa"/>
          </w:tcPr>
          <w:p w14:paraId="7962EAC1" w14:textId="62BF9A5D" w:rsidR="00540CFA" w:rsidRPr="00EE1619" w:rsidRDefault="00540CFA" w:rsidP="00F874DE">
            <w:pPr>
              <w:pStyle w:val="TableText"/>
              <w:jc w:val="both"/>
              <w:rPr>
                <w:lang w:bidi="en-US"/>
              </w:rPr>
            </w:pPr>
            <w:r>
              <w:rPr>
                <w:lang w:bidi="en-US"/>
              </w:rPr>
              <w:t xml:space="preserve">A </w:t>
            </w:r>
            <w:r w:rsidRPr="00EE1619">
              <w:rPr>
                <w:lang w:bidi="en-US"/>
              </w:rPr>
              <w:t>borrower can make withdrawals up to a maximum amount, at times, and in amounts, of the borrower</w:t>
            </w:r>
            <w:r w:rsidR="00274A40">
              <w:rPr>
                <w:lang w:bidi="en-US"/>
              </w:rPr>
              <w:t>’</w:t>
            </w:r>
            <w:r w:rsidRPr="00EE1619">
              <w:rPr>
                <w:lang w:bidi="en-US"/>
              </w:rPr>
              <w:t>s choosing.</w:t>
            </w:r>
          </w:p>
        </w:tc>
      </w:tr>
      <w:tr w:rsidR="00E57C5E" w:rsidRPr="00EE1619" w14:paraId="7B9AF718" w14:textId="77777777" w:rsidTr="00A67577">
        <w:tc>
          <w:tcPr>
            <w:tcW w:w="2764" w:type="dxa"/>
          </w:tcPr>
          <w:p w14:paraId="321B77EA" w14:textId="220B364C" w:rsidR="00E57C5E" w:rsidRPr="00EE1619" w:rsidRDefault="00E57C5E" w:rsidP="00B34BB0">
            <w:pPr>
              <w:pStyle w:val="TableColumnSubheading"/>
            </w:pPr>
            <w:r>
              <w:t>Lump Sum</w:t>
            </w:r>
          </w:p>
        </w:tc>
        <w:tc>
          <w:tcPr>
            <w:tcW w:w="6326" w:type="dxa"/>
          </w:tcPr>
          <w:p w14:paraId="62D40A45" w14:textId="16B1B55A" w:rsidR="00E57C5E" w:rsidRDefault="00E57C5E" w:rsidP="00E57C5E">
            <w:pPr>
              <w:pStyle w:val="TableText"/>
              <w:jc w:val="both"/>
              <w:rPr>
                <w:lang w:bidi="en-US"/>
              </w:rPr>
            </w:pPr>
            <w:r>
              <w:rPr>
                <w:lang w:bidi="en-US"/>
              </w:rPr>
              <w:t xml:space="preserve">A </w:t>
            </w:r>
            <w:r w:rsidRPr="00EE1619">
              <w:rPr>
                <w:lang w:bidi="en-US"/>
              </w:rPr>
              <w:t xml:space="preserve">borrower </w:t>
            </w:r>
            <w:r>
              <w:rPr>
                <w:lang w:bidi="en-US"/>
              </w:rPr>
              <w:t xml:space="preserve">receives one lump disbursement of </w:t>
            </w:r>
            <w:r w:rsidR="00621579">
              <w:rPr>
                <w:lang w:bidi="en-US"/>
              </w:rPr>
              <w:t>available</w:t>
            </w:r>
            <w:r>
              <w:rPr>
                <w:lang w:bidi="en-US"/>
              </w:rPr>
              <w:t xml:space="preserve"> funds at closing.</w:t>
            </w:r>
            <w:r w:rsidR="00621579">
              <w:rPr>
                <w:lang w:bidi="en-US"/>
              </w:rPr>
              <w:t xml:space="preserve"> No other borrower disbursements can be made for the life of the loan, even if the borrower makes a repayment towards the loan balance. </w:t>
            </w:r>
          </w:p>
        </w:tc>
      </w:tr>
      <w:tr w:rsidR="00540CFA" w:rsidRPr="00EE1619" w14:paraId="7526A063" w14:textId="77777777" w:rsidTr="00A67577">
        <w:tc>
          <w:tcPr>
            <w:tcW w:w="2764" w:type="dxa"/>
          </w:tcPr>
          <w:p w14:paraId="1CA2385E" w14:textId="77777777" w:rsidR="00540CFA" w:rsidRPr="00EE1619" w:rsidRDefault="00540CFA" w:rsidP="00B34BB0">
            <w:pPr>
              <w:pStyle w:val="TableColumnSubheading"/>
            </w:pPr>
            <w:r w:rsidRPr="00EE1619">
              <w:t>Tenure</w:t>
            </w:r>
          </w:p>
        </w:tc>
        <w:tc>
          <w:tcPr>
            <w:tcW w:w="6326" w:type="dxa"/>
          </w:tcPr>
          <w:p w14:paraId="1659267F" w14:textId="77777777" w:rsidR="00540CFA" w:rsidRPr="00EE1619" w:rsidRDefault="00540CFA" w:rsidP="00F874DE">
            <w:pPr>
              <w:pStyle w:val="TableText"/>
              <w:jc w:val="both"/>
              <w:rPr>
                <w:lang w:bidi="en-US"/>
              </w:rPr>
            </w:pPr>
            <w:r>
              <w:rPr>
                <w:lang w:bidi="en-US"/>
              </w:rPr>
              <w:t xml:space="preserve">A </w:t>
            </w:r>
            <w:r w:rsidRPr="00EE1619">
              <w:rPr>
                <w:lang w:bidi="en-US"/>
              </w:rPr>
              <w:t xml:space="preserve">borrower receives monthly payments from the lender for as long as the borrower lives and continues to occupy the home as a principal residence. </w:t>
            </w:r>
          </w:p>
        </w:tc>
      </w:tr>
      <w:tr w:rsidR="00540CFA" w:rsidRPr="00EE1619" w14:paraId="6E76D14E" w14:textId="77777777" w:rsidTr="00A67577">
        <w:tc>
          <w:tcPr>
            <w:tcW w:w="2764" w:type="dxa"/>
          </w:tcPr>
          <w:p w14:paraId="65E3F664" w14:textId="77777777" w:rsidR="00540CFA" w:rsidRPr="00EE1619" w:rsidRDefault="00540CFA" w:rsidP="00B34BB0">
            <w:pPr>
              <w:pStyle w:val="TableColumnSubheading"/>
            </w:pPr>
            <w:r w:rsidRPr="00EE1619">
              <w:t>Term</w:t>
            </w:r>
          </w:p>
        </w:tc>
        <w:tc>
          <w:tcPr>
            <w:tcW w:w="6326" w:type="dxa"/>
          </w:tcPr>
          <w:p w14:paraId="757040E7" w14:textId="77777777" w:rsidR="00540CFA" w:rsidRPr="00EE1619" w:rsidRDefault="00540CFA" w:rsidP="00F874DE">
            <w:pPr>
              <w:pStyle w:val="TableText"/>
              <w:jc w:val="both"/>
              <w:rPr>
                <w:lang w:bidi="en-US"/>
              </w:rPr>
            </w:pPr>
            <w:r>
              <w:rPr>
                <w:lang w:bidi="en-US"/>
              </w:rPr>
              <w:t xml:space="preserve">A </w:t>
            </w:r>
            <w:r w:rsidRPr="00EE1619">
              <w:rPr>
                <w:lang w:bidi="en-US"/>
              </w:rPr>
              <w:t xml:space="preserve">borrower receives monthly payments for a fixed period selected by the borrower. </w:t>
            </w:r>
          </w:p>
        </w:tc>
      </w:tr>
      <w:tr w:rsidR="00540CFA" w:rsidRPr="00EE1619" w14:paraId="2F9E1768" w14:textId="77777777" w:rsidTr="00A67577">
        <w:tc>
          <w:tcPr>
            <w:tcW w:w="2764" w:type="dxa"/>
          </w:tcPr>
          <w:p w14:paraId="5F48930C" w14:textId="77777777" w:rsidR="00540CFA" w:rsidRPr="00EE1619" w:rsidRDefault="00540CFA" w:rsidP="00B34BB0">
            <w:pPr>
              <w:pStyle w:val="TableColumnSubheading"/>
            </w:pPr>
            <w:r w:rsidRPr="00EE1619">
              <w:t>Modified tenure</w:t>
            </w:r>
          </w:p>
        </w:tc>
        <w:tc>
          <w:tcPr>
            <w:tcW w:w="6326" w:type="dxa"/>
          </w:tcPr>
          <w:p w14:paraId="7E3E1AFB" w14:textId="6F905CFD" w:rsidR="00540CFA" w:rsidRPr="00EE1619" w:rsidRDefault="00540CFA" w:rsidP="00F874DE">
            <w:pPr>
              <w:pStyle w:val="TableText"/>
              <w:jc w:val="both"/>
            </w:pPr>
            <w:r w:rsidRPr="00EE1619">
              <w:rPr>
                <w:lang w:bidi="en-US"/>
              </w:rPr>
              <w:t>The tenure option is combined with a line of credit.</w:t>
            </w:r>
          </w:p>
        </w:tc>
      </w:tr>
      <w:tr w:rsidR="00540CFA" w:rsidRPr="00EE1619" w14:paraId="73C7663A" w14:textId="77777777" w:rsidTr="00A67577">
        <w:tc>
          <w:tcPr>
            <w:tcW w:w="2764" w:type="dxa"/>
          </w:tcPr>
          <w:p w14:paraId="5EF4ACCC" w14:textId="77777777" w:rsidR="00540CFA" w:rsidRPr="00EE1619" w:rsidRDefault="00540CFA" w:rsidP="00B34BB0">
            <w:pPr>
              <w:pStyle w:val="TableColumnSubheading"/>
            </w:pPr>
            <w:r w:rsidRPr="00EE1619">
              <w:t>Modified term</w:t>
            </w:r>
          </w:p>
        </w:tc>
        <w:tc>
          <w:tcPr>
            <w:tcW w:w="6326" w:type="dxa"/>
          </w:tcPr>
          <w:p w14:paraId="6B95FAE7" w14:textId="104C366C" w:rsidR="00540CFA" w:rsidRPr="00EE1619" w:rsidRDefault="00540CFA" w:rsidP="00F874DE">
            <w:pPr>
              <w:pStyle w:val="TableText"/>
              <w:jc w:val="both"/>
            </w:pPr>
            <w:r w:rsidRPr="00EE1619">
              <w:rPr>
                <w:lang w:bidi="en-US"/>
              </w:rPr>
              <w:t>The term option is combined with a line of credit</w:t>
            </w:r>
          </w:p>
        </w:tc>
      </w:tr>
    </w:tbl>
    <w:p w14:paraId="0618541F" w14:textId="494CABA1" w:rsidR="003F5464" w:rsidRPr="00D43C9C" w:rsidRDefault="00540CFA" w:rsidP="00D43C9C">
      <w:pPr>
        <w:pStyle w:val="TableCaption"/>
      </w:pPr>
      <w:bookmarkStart w:id="1459" w:name="_Toc314342104"/>
      <w:bookmarkStart w:id="1460" w:name="_Toc90643781"/>
      <w:bookmarkStart w:id="1461" w:name="_Toc230163762"/>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12</w:t>
      </w:r>
      <w:r w:rsidR="00764635">
        <w:rPr>
          <w:noProof/>
        </w:rPr>
        <w:fldChar w:fldCharType="end"/>
      </w:r>
      <w:r>
        <w:t xml:space="preserve">: </w:t>
      </w:r>
      <w:bookmarkEnd w:id="1459"/>
      <w:r w:rsidR="001C5243">
        <w:t>Payment Plan Types</w:t>
      </w:r>
      <w:bookmarkStart w:id="1462" w:name="_Toc315633837"/>
      <w:bookmarkEnd w:id="1460"/>
      <w:bookmarkEnd w:id="1461"/>
    </w:p>
    <w:p w14:paraId="35583500" w14:textId="46DC2230" w:rsidR="00A5676A" w:rsidRPr="006C7316" w:rsidRDefault="00A5676A" w:rsidP="00037109">
      <w:pPr>
        <w:pStyle w:val="Heading3"/>
        <w:ind w:left="1080" w:hanging="1080"/>
        <w:jc w:val="both"/>
      </w:pPr>
      <w:bookmarkStart w:id="1463" w:name="_Toc11334667"/>
      <w:bookmarkStart w:id="1464" w:name="_Toc74051886"/>
      <w:bookmarkStart w:id="1465" w:name="_Toc90643272"/>
      <w:bookmarkStart w:id="1466" w:name="_Toc230163154"/>
      <w:r>
        <w:t>Viewing a Payment Plan</w:t>
      </w:r>
      <w:bookmarkEnd w:id="1462"/>
      <w:bookmarkEnd w:id="1463"/>
      <w:bookmarkEnd w:id="1464"/>
      <w:bookmarkEnd w:id="1465"/>
      <w:bookmarkEnd w:id="1466"/>
    </w:p>
    <w:p w14:paraId="5FFFBFB3" w14:textId="1E0DCD61" w:rsidR="00A5676A" w:rsidRDefault="00540CFA" w:rsidP="005B4C58">
      <w:pPr>
        <w:pStyle w:val="BodyText"/>
      </w:pPr>
      <w:r w:rsidRPr="006C7316">
        <w:t xml:space="preserve">To view </w:t>
      </w:r>
      <w:r w:rsidR="00A5676A">
        <w:t>a</w:t>
      </w:r>
      <w:r w:rsidRPr="006C7316">
        <w:t xml:space="preserve"> payment plan</w:t>
      </w:r>
      <w:r>
        <w:t>:</w:t>
      </w:r>
      <w:r w:rsidR="005B4C58">
        <w:t xml:space="preserve"> </w:t>
      </w:r>
      <w:r w:rsidRPr="006C7316">
        <w:rPr>
          <w:noProof/>
        </w:rPr>
        <w:t xml:space="preserve">Select the record to display </w:t>
      </w:r>
      <w:r w:rsidR="00A5676A">
        <w:rPr>
          <w:noProof/>
        </w:rPr>
        <w:t xml:space="preserve">the </w:t>
      </w:r>
      <w:r w:rsidR="00A5676A" w:rsidRPr="00BD449A">
        <w:rPr>
          <w:b/>
          <w:noProof/>
        </w:rPr>
        <w:t>Pay Plan Details</w:t>
      </w:r>
      <w:r w:rsidR="00A5676A">
        <w:rPr>
          <w:noProof/>
        </w:rPr>
        <w:t xml:space="preserve"> section and </w:t>
      </w:r>
      <w:r w:rsidR="00A5676A" w:rsidRPr="00BD449A">
        <w:rPr>
          <w:b/>
          <w:noProof/>
        </w:rPr>
        <w:t>Audit Information</w:t>
      </w:r>
      <w:r w:rsidR="00A5676A">
        <w:rPr>
          <w:noProof/>
        </w:rPr>
        <w:t xml:space="preserve"> sections</w:t>
      </w:r>
      <w:r w:rsidRPr="006C7316">
        <w:rPr>
          <w:noProof/>
        </w:rPr>
        <w:t>.</w:t>
      </w:r>
      <w:r w:rsidR="00A95839">
        <w:rPr>
          <w:noProof/>
        </w:rPr>
        <w:t xml:space="preserve"> </w:t>
      </w:r>
      <w:r w:rsidR="00A5676A" w:rsidRPr="006C7316">
        <w:t xml:space="preserve">The </w:t>
      </w:r>
      <w:r w:rsidR="00A5676A" w:rsidRPr="0052298B">
        <w:rPr>
          <w:b/>
        </w:rPr>
        <w:t>Pay Plan Details</w:t>
      </w:r>
      <w:r w:rsidR="00A5676A" w:rsidRPr="006C7316">
        <w:t xml:space="preserve"> section displays </w:t>
      </w:r>
      <w:r w:rsidR="00A5676A">
        <w:t xml:space="preserve">the following </w:t>
      </w:r>
      <w:r w:rsidR="00A5676A" w:rsidRPr="006C7316">
        <w:t xml:space="preserve">details of the payment plan selected in </w:t>
      </w:r>
      <w:r w:rsidR="00A5676A" w:rsidRPr="0052298B">
        <w:rPr>
          <w:b/>
        </w:rPr>
        <w:t>Pay Plans</w:t>
      </w:r>
      <w:r w:rsidR="00A5676A" w:rsidRPr="006C7316">
        <w:t xml:space="preserve"> section:</w:t>
      </w:r>
    </w:p>
    <w:p w14:paraId="716A2571" w14:textId="77777777" w:rsidR="00A5676A" w:rsidRPr="006C7316" w:rsidRDefault="00A5676A" w:rsidP="00F874DE">
      <w:pPr>
        <w:pStyle w:val="UnorderedListIndent"/>
        <w:jc w:val="both"/>
      </w:pPr>
      <w:r w:rsidRPr="00B75E85">
        <w:rPr>
          <w:b/>
        </w:rPr>
        <w:t>Gross Monthly Payment:</w:t>
      </w:r>
      <w:r w:rsidRPr="00B75E85">
        <w:t xml:space="preserve"> </w:t>
      </w:r>
      <w:r w:rsidRPr="006C7316">
        <w:t xml:space="preserve">The monthly payment made to </w:t>
      </w:r>
      <w:r>
        <w:t>a b</w:t>
      </w:r>
      <w:r w:rsidRPr="006C7316">
        <w:t>orrower</w:t>
      </w:r>
    </w:p>
    <w:p w14:paraId="102B6414" w14:textId="77777777" w:rsidR="00A5676A" w:rsidRPr="006C7316" w:rsidRDefault="00A5676A" w:rsidP="00F874DE">
      <w:pPr>
        <w:pStyle w:val="UnorderedListIndent"/>
        <w:jc w:val="both"/>
      </w:pPr>
      <w:r w:rsidRPr="00B75E85">
        <w:rPr>
          <w:b/>
        </w:rPr>
        <w:t>Monthly T&amp;I Wld:</w:t>
      </w:r>
      <w:r w:rsidRPr="006C7316">
        <w:t xml:space="preserve"> The monthly taxes and insurance amount withheld</w:t>
      </w:r>
    </w:p>
    <w:p w14:paraId="6BAB08D6" w14:textId="77777777" w:rsidR="00A5676A" w:rsidRPr="006C7316" w:rsidRDefault="00A5676A" w:rsidP="00F874DE">
      <w:pPr>
        <w:pStyle w:val="UnorderedListIndent"/>
        <w:jc w:val="both"/>
      </w:pPr>
      <w:r w:rsidRPr="00B75E85">
        <w:rPr>
          <w:b/>
        </w:rPr>
        <w:t>Net Monthly Payment:</w:t>
      </w:r>
      <w:r w:rsidRPr="006C7316">
        <w:t xml:space="preserve"> The </w:t>
      </w:r>
      <w:r>
        <w:t>g</w:t>
      </w:r>
      <w:r w:rsidRPr="006C7316">
        <w:t>ross monthly payment – Monthly T &amp; I withheld</w:t>
      </w:r>
    </w:p>
    <w:p w14:paraId="1B7EF514" w14:textId="77777777" w:rsidR="00A5676A" w:rsidRPr="006C7316" w:rsidRDefault="00A5676A" w:rsidP="00F874DE">
      <w:pPr>
        <w:pStyle w:val="UnorderedListIndent"/>
        <w:jc w:val="both"/>
      </w:pPr>
      <w:r w:rsidRPr="00B75E85">
        <w:rPr>
          <w:b/>
        </w:rPr>
        <w:t>Term of Payments:</w:t>
      </w:r>
      <w:r w:rsidRPr="006C7316">
        <w:t xml:space="preserve"> The number of payment months</w:t>
      </w:r>
    </w:p>
    <w:p w14:paraId="708CB324" w14:textId="77777777" w:rsidR="00A5676A" w:rsidRPr="006C7316" w:rsidRDefault="00A5676A" w:rsidP="00F874DE">
      <w:pPr>
        <w:pStyle w:val="UnorderedListIndent"/>
        <w:jc w:val="both"/>
      </w:pPr>
      <w:r w:rsidRPr="00B75E85">
        <w:rPr>
          <w:b/>
        </w:rPr>
        <w:t>Monthly Serv Fee:</w:t>
      </w:r>
      <w:r w:rsidRPr="006C7316">
        <w:t xml:space="preserve"> The monthly service fee charged by the </w:t>
      </w:r>
      <w:r>
        <w:t>servicer</w:t>
      </w:r>
    </w:p>
    <w:p w14:paraId="4394FF38" w14:textId="2EC53D7D" w:rsidR="00A5676A" w:rsidRDefault="002928AF" w:rsidP="006F2941">
      <w:pPr>
        <w:pStyle w:val="BodyText"/>
        <w:jc w:val="center"/>
      </w:pPr>
      <w:r>
        <w:rPr>
          <w:noProof/>
        </w:rPr>
        <w:drawing>
          <wp:inline distT="0" distB="0" distL="0" distR="0" wp14:anchorId="16BD7FAA" wp14:editId="34D78CFA">
            <wp:extent cx="4052193" cy="1217822"/>
            <wp:effectExtent l="0" t="0" r="5715" b="1905"/>
            <wp:docPr id="2594" name="Picture 259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4" name="Picture 2594" descr="Graphical user interface, application&#10;&#10;Description automatically generated"/>
                    <pic:cNvPicPr/>
                  </pic:nvPicPr>
                  <pic:blipFill>
                    <a:blip r:embed="rId147"/>
                    <a:stretch>
                      <a:fillRect/>
                    </a:stretch>
                  </pic:blipFill>
                  <pic:spPr>
                    <a:xfrm>
                      <a:off x="0" y="0"/>
                      <a:ext cx="4088198" cy="1228643"/>
                    </a:xfrm>
                    <a:prstGeom prst="rect">
                      <a:avLst/>
                    </a:prstGeom>
                  </pic:spPr>
                </pic:pic>
              </a:graphicData>
            </a:graphic>
          </wp:inline>
        </w:drawing>
      </w:r>
    </w:p>
    <w:p w14:paraId="07F9E8C1" w14:textId="33D01FD9" w:rsidR="009B7200" w:rsidRDefault="009B7200" w:rsidP="009B7200">
      <w:pPr>
        <w:pStyle w:val="FigureCaption0"/>
      </w:pPr>
      <w:bookmarkStart w:id="1467" w:name="_Toc74052541"/>
      <w:bookmarkStart w:id="1468" w:name="_Toc90643927"/>
      <w:bookmarkStart w:id="1469" w:name="_Toc23016391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68</w:t>
      </w:r>
      <w:r w:rsidR="00764635">
        <w:rPr>
          <w:noProof/>
        </w:rPr>
        <w:fldChar w:fldCharType="end"/>
      </w:r>
      <w:r>
        <w:t>: View Payment Plan Window</w:t>
      </w:r>
      <w:bookmarkEnd w:id="1467"/>
      <w:bookmarkEnd w:id="1468"/>
      <w:bookmarkEnd w:id="1469"/>
    </w:p>
    <w:p w14:paraId="2D40C601" w14:textId="5D33266D" w:rsidR="00540CFA" w:rsidRPr="006C7316" w:rsidRDefault="00540CFA" w:rsidP="00037109">
      <w:pPr>
        <w:pStyle w:val="Heading3"/>
        <w:ind w:left="1080" w:hanging="1080"/>
        <w:jc w:val="both"/>
      </w:pPr>
      <w:bookmarkStart w:id="1470" w:name="_Toc314310243"/>
      <w:bookmarkStart w:id="1471" w:name="_Toc314660716"/>
      <w:bookmarkStart w:id="1472" w:name="_Toc315633838"/>
      <w:bookmarkStart w:id="1473" w:name="_Toc11334668"/>
      <w:bookmarkStart w:id="1474" w:name="_Toc74051887"/>
      <w:bookmarkStart w:id="1475" w:name="_Toc90643273"/>
      <w:bookmarkStart w:id="1476" w:name="_Toc230163155"/>
      <w:r w:rsidRPr="006C7316">
        <w:t>Creat</w:t>
      </w:r>
      <w:r w:rsidR="00BA4689">
        <w:t>ing</w:t>
      </w:r>
      <w:r w:rsidR="00A95839">
        <w:t xml:space="preserve"> a New Payment P</w:t>
      </w:r>
      <w:r w:rsidRPr="006C7316">
        <w:t>lan</w:t>
      </w:r>
      <w:bookmarkEnd w:id="1470"/>
      <w:bookmarkEnd w:id="1471"/>
      <w:bookmarkEnd w:id="1472"/>
      <w:bookmarkEnd w:id="1473"/>
      <w:bookmarkEnd w:id="1474"/>
      <w:bookmarkEnd w:id="1475"/>
      <w:bookmarkEnd w:id="1476"/>
    </w:p>
    <w:p w14:paraId="44FC85AC" w14:textId="4DDF7624" w:rsidR="00540CFA" w:rsidRPr="006C7316" w:rsidRDefault="00540CFA" w:rsidP="00F874DE">
      <w:pPr>
        <w:jc w:val="both"/>
        <w:rPr>
          <w:rFonts w:ascii="Cambria" w:hAnsi="Cambria"/>
        </w:rPr>
      </w:pPr>
      <w:r w:rsidRPr="006C7316">
        <w:rPr>
          <w:rFonts w:ascii="Cambria" w:hAnsi="Cambria"/>
        </w:rPr>
        <w:t xml:space="preserve">To </w:t>
      </w:r>
      <w:r w:rsidR="00A95839">
        <w:rPr>
          <w:rFonts w:ascii="Cambria" w:hAnsi="Cambria"/>
        </w:rPr>
        <w:t>create a new payment plan</w:t>
      </w:r>
      <w:r w:rsidR="00BA4689">
        <w:rPr>
          <w:rFonts w:ascii="Cambria" w:hAnsi="Cambria"/>
        </w:rPr>
        <w:t>:</w:t>
      </w:r>
    </w:p>
    <w:p w14:paraId="04996E62" w14:textId="77777777" w:rsidR="00540CFA" w:rsidRDefault="00540CFA" w:rsidP="006C3C3F">
      <w:pPr>
        <w:pStyle w:val="OrderedList"/>
        <w:numPr>
          <w:ilvl w:val="0"/>
          <w:numId w:val="181"/>
        </w:numPr>
        <w:jc w:val="both"/>
      </w:pPr>
      <w:r w:rsidRPr="00236EEB">
        <w:t>Click</w:t>
      </w:r>
      <w:r w:rsidRPr="006C7316">
        <w:t xml:space="preserve"> </w:t>
      </w:r>
      <w:r w:rsidRPr="00236EEB">
        <w:rPr>
          <w:b/>
        </w:rPr>
        <w:t xml:space="preserve">New </w:t>
      </w:r>
      <w:r w:rsidRPr="006C7316">
        <w:t xml:space="preserve">in the </w:t>
      </w:r>
      <w:r w:rsidRPr="00236EEB">
        <w:rPr>
          <w:b/>
        </w:rPr>
        <w:t>Pay Plans</w:t>
      </w:r>
      <w:r w:rsidRPr="006C7316">
        <w:t xml:space="preserve"> section. </w:t>
      </w:r>
    </w:p>
    <w:p w14:paraId="41F7AB6A" w14:textId="77777777" w:rsidR="00A95839" w:rsidRDefault="00540CFA" w:rsidP="006C3C3F">
      <w:pPr>
        <w:pStyle w:val="OrderedList"/>
        <w:numPr>
          <w:ilvl w:val="0"/>
          <w:numId w:val="181"/>
        </w:numPr>
        <w:jc w:val="both"/>
      </w:pPr>
      <w:r w:rsidRPr="000B6B3A">
        <w:t xml:space="preserve">On the </w:t>
      </w:r>
      <w:r w:rsidRPr="00A95839">
        <w:rPr>
          <w:b/>
        </w:rPr>
        <w:t>Change Payment Plan</w:t>
      </w:r>
      <w:r w:rsidRPr="000B6B3A">
        <w:t xml:space="preserve"> </w:t>
      </w:r>
      <w:r w:rsidR="00A95839">
        <w:t>window</w:t>
      </w:r>
      <w:r w:rsidRPr="000B6B3A">
        <w:t>,</w:t>
      </w:r>
      <w:r>
        <w:t xml:space="preserve"> </w:t>
      </w:r>
      <w:r w:rsidR="00A95839">
        <w:t>enter the required data fields (marked with red asterisk)</w:t>
      </w:r>
      <w:r w:rsidRPr="000B6B3A">
        <w:t>.</w:t>
      </w:r>
    </w:p>
    <w:p w14:paraId="7A8758BE" w14:textId="477FF5EB" w:rsidR="00540CFA" w:rsidRPr="00A95839" w:rsidRDefault="00540CFA" w:rsidP="006C3C3F">
      <w:pPr>
        <w:pStyle w:val="OrderedList"/>
        <w:numPr>
          <w:ilvl w:val="0"/>
          <w:numId w:val="181"/>
        </w:numPr>
        <w:jc w:val="both"/>
      </w:pPr>
      <w:r w:rsidRPr="00A95839">
        <w:t xml:space="preserve">Click </w:t>
      </w:r>
      <w:r w:rsidRPr="00A95839">
        <w:rPr>
          <w:b/>
        </w:rPr>
        <w:t>OK</w:t>
      </w:r>
      <w:r w:rsidR="00A95839" w:rsidRPr="00A95839">
        <w:rPr>
          <w:b/>
        </w:rPr>
        <w:t xml:space="preserve"> </w:t>
      </w:r>
      <w:r w:rsidR="00A95839" w:rsidRPr="00A95839">
        <w:t xml:space="preserve">to save </w:t>
      </w:r>
      <w:r w:rsidR="00A95839">
        <w:t xml:space="preserve">the </w:t>
      </w:r>
      <w:r w:rsidR="00A95839" w:rsidRPr="00A95839">
        <w:t>changes</w:t>
      </w:r>
      <w:r w:rsidR="00A95839" w:rsidRPr="00A95839">
        <w:rPr>
          <w:b/>
        </w:rPr>
        <w:t>.</w:t>
      </w:r>
      <w:r w:rsidR="00A95839" w:rsidRPr="00A95839">
        <w:t xml:space="preserve"> The new pay plan is displayed in the </w:t>
      </w:r>
      <w:r w:rsidR="00A95839" w:rsidRPr="00A95839">
        <w:rPr>
          <w:b/>
        </w:rPr>
        <w:t>Pay Plans</w:t>
      </w:r>
      <w:r w:rsidR="00A95839" w:rsidRPr="00A95839">
        <w:t xml:space="preserve"> section</w:t>
      </w:r>
      <w:r w:rsidRPr="00A95839">
        <w:t>.</w:t>
      </w:r>
      <w:r w:rsidR="00A95839">
        <w:t xml:space="preserve"> To exit without adding a new pay plan click </w:t>
      </w:r>
      <w:r w:rsidR="00A95839" w:rsidRPr="00A95839">
        <w:rPr>
          <w:b/>
        </w:rPr>
        <w:t>Cancel</w:t>
      </w:r>
      <w:r w:rsidR="00A95839">
        <w:t>.</w:t>
      </w:r>
    </w:p>
    <w:p w14:paraId="3564726D" w14:textId="1ED03CCF" w:rsidR="00540CFA" w:rsidRPr="006C7316" w:rsidRDefault="00A95839" w:rsidP="006C3C3F">
      <w:pPr>
        <w:pStyle w:val="OrderedList"/>
        <w:numPr>
          <w:ilvl w:val="0"/>
          <w:numId w:val="181"/>
        </w:numPr>
        <w:jc w:val="both"/>
      </w:pPr>
      <w:r>
        <w:t>The pay plan s</w:t>
      </w:r>
      <w:r w:rsidR="00540CFA" w:rsidRPr="006C7316">
        <w:t>tatus of the new payment plan will be the Current (Active)</w:t>
      </w:r>
      <w:r>
        <w:t xml:space="preserve"> </w:t>
      </w:r>
      <w:r w:rsidR="00540CFA" w:rsidRPr="006C7316">
        <w:t xml:space="preserve">and the previous </w:t>
      </w:r>
      <w:r w:rsidRPr="006C7316">
        <w:t xml:space="preserve">payment </w:t>
      </w:r>
      <w:r>
        <w:t>plan</w:t>
      </w:r>
      <w:r w:rsidRPr="002B73E4">
        <w:rPr>
          <w:rFonts w:asciiTheme="majorHAnsi" w:hAnsiTheme="majorHAnsi" w:cstheme="minorHAnsi"/>
          <w:color w:val="000000" w:themeColor="text1"/>
        </w:rPr>
        <w:t xml:space="preserve"> will be updated to</w:t>
      </w:r>
      <w:r>
        <w:rPr>
          <w:rFonts w:asciiTheme="majorHAnsi" w:hAnsiTheme="majorHAnsi" w:cstheme="minorHAnsi"/>
          <w:color w:val="000000" w:themeColor="text1"/>
        </w:rPr>
        <w:t xml:space="preserve"> the </w:t>
      </w:r>
      <w:r w:rsidR="009A17DE">
        <w:rPr>
          <w:rFonts w:asciiTheme="majorHAnsi" w:hAnsiTheme="majorHAnsi" w:cstheme="minorHAnsi"/>
          <w:color w:val="000000" w:themeColor="text1"/>
        </w:rPr>
        <w:t>P</w:t>
      </w:r>
      <w:r w:rsidRPr="002B73E4">
        <w:rPr>
          <w:rFonts w:asciiTheme="majorHAnsi" w:hAnsiTheme="majorHAnsi" w:cstheme="minorHAnsi"/>
          <w:color w:val="000000" w:themeColor="text1"/>
        </w:rPr>
        <w:t>revious</w:t>
      </w:r>
      <w:r w:rsidR="00540CFA" w:rsidRPr="006C7316">
        <w:t>.</w:t>
      </w:r>
    </w:p>
    <w:p w14:paraId="7286ECC5" w14:textId="2F1079A6" w:rsidR="00A5676A" w:rsidRPr="006C7316" w:rsidRDefault="00A95839" w:rsidP="006C3C3F">
      <w:pPr>
        <w:pStyle w:val="OrderedList"/>
        <w:numPr>
          <w:ilvl w:val="0"/>
          <w:numId w:val="181"/>
        </w:numPr>
        <w:jc w:val="both"/>
      </w:pPr>
      <w:r>
        <w:t xml:space="preserve">Based on the change of plan fee entered on the </w:t>
      </w:r>
      <w:r w:rsidRPr="001445BE">
        <w:rPr>
          <w:b/>
        </w:rPr>
        <w:t>Change Payment Plan</w:t>
      </w:r>
      <w:r>
        <w:t xml:space="preserve"> window, the change of plan fee transaction is automatically generated by the system and displayed in the </w:t>
      </w:r>
      <w:r w:rsidR="00A5676A" w:rsidRPr="001445BE">
        <w:rPr>
          <w:b/>
        </w:rPr>
        <w:t>Transactions</w:t>
      </w:r>
      <w:r w:rsidRPr="001445BE">
        <w:rPr>
          <w:b/>
        </w:rPr>
        <w:t xml:space="preserve"> </w:t>
      </w:r>
      <w:r w:rsidR="00274A40">
        <w:rPr>
          <w:b/>
        </w:rPr>
        <w:t>–</w:t>
      </w:r>
      <w:r w:rsidRPr="001445BE">
        <w:rPr>
          <w:b/>
        </w:rPr>
        <w:t xml:space="preserve"> </w:t>
      </w:r>
      <w:r w:rsidR="00A5676A" w:rsidRPr="001445BE">
        <w:rPr>
          <w:b/>
        </w:rPr>
        <w:t>Loan</w:t>
      </w:r>
      <w:r w:rsidR="00A5676A" w:rsidRPr="006C7316">
        <w:t xml:space="preserve"> </w:t>
      </w:r>
      <w:r>
        <w:t>screen</w:t>
      </w:r>
      <w:r w:rsidR="00A5676A" w:rsidRPr="006C7316">
        <w:t xml:space="preserve">.  </w:t>
      </w:r>
    </w:p>
    <w:p w14:paraId="5679773C" w14:textId="5FD4AEE3" w:rsidR="00A5676A" w:rsidRDefault="002928AF" w:rsidP="00B50526">
      <w:pPr>
        <w:pStyle w:val="BodyText"/>
        <w:jc w:val="center"/>
      </w:pPr>
      <w:r w:rsidRPr="002928AF">
        <w:rPr>
          <w:noProof/>
        </w:rPr>
        <w:t xml:space="preserve"> </w:t>
      </w:r>
      <w:r>
        <w:rPr>
          <w:noProof/>
        </w:rPr>
        <w:drawing>
          <wp:inline distT="0" distB="0" distL="0" distR="0" wp14:anchorId="7D934F1C" wp14:editId="2630EEC7">
            <wp:extent cx="1590675" cy="1301794"/>
            <wp:effectExtent l="0" t="0" r="0" b="0"/>
            <wp:docPr id="2595" name="Picture 259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5" name="Picture 2595" descr="Graphical user interface, text, application, chat or text message&#10;&#10;Description automatically generated"/>
                    <pic:cNvPicPr/>
                  </pic:nvPicPr>
                  <pic:blipFill>
                    <a:blip r:embed="rId148"/>
                    <a:stretch>
                      <a:fillRect/>
                    </a:stretch>
                  </pic:blipFill>
                  <pic:spPr>
                    <a:xfrm>
                      <a:off x="0" y="0"/>
                      <a:ext cx="1603882" cy="1312602"/>
                    </a:xfrm>
                    <a:prstGeom prst="rect">
                      <a:avLst/>
                    </a:prstGeom>
                  </pic:spPr>
                </pic:pic>
              </a:graphicData>
            </a:graphic>
          </wp:inline>
        </w:drawing>
      </w:r>
    </w:p>
    <w:p w14:paraId="2701C9F1" w14:textId="56438B39" w:rsidR="009B7200" w:rsidRDefault="009B7200" w:rsidP="009B7200">
      <w:pPr>
        <w:pStyle w:val="FigureCaption0"/>
      </w:pPr>
      <w:bookmarkStart w:id="1477" w:name="_Toc74052542"/>
      <w:bookmarkStart w:id="1478" w:name="_Toc90643928"/>
      <w:bookmarkStart w:id="1479" w:name="_Toc23016392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69</w:t>
      </w:r>
      <w:r w:rsidR="00764635">
        <w:rPr>
          <w:noProof/>
        </w:rPr>
        <w:fldChar w:fldCharType="end"/>
      </w:r>
      <w:r>
        <w:t>: Create New Pay Plan Window</w:t>
      </w:r>
      <w:bookmarkEnd w:id="1477"/>
      <w:bookmarkEnd w:id="1478"/>
      <w:bookmarkEnd w:id="1479"/>
    </w:p>
    <w:p w14:paraId="7AE00CCD" w14:textId="79849EBB" w:rsidR="00540CFA" w:rsidRPr="006C7316" w:rsidRDefault="00540CFA" w:rsidP="00F874DE">
      <w:pPr>
        <w:pStyle w:val="Heading2"/>
        <w:jc w:val="both"/>
        <w:rPr>
          <w:rFonts w:eastAsia="Times New Roman"/>
          <w:snapToGrid w:val="0"/>
          <w:w w:val="0"/>
        </w:rPr>
      </w:pPr>
      <w:bookmarkStart w:id="1480" w:name="_Toc314310245"/>
      <w:bookmarkStart w:id="1481" w:name="_Toc314660718"/>
      <w:bookmarkStart w:id="1482" w:name="_Ref315098197"/>
      <w:bookmarkStart w:id="1483" w:name="_Toc315633839"/>
      <w:bookmarkStart w:id="1484" w:name="_Toc11334669"/>
      <w:bookmarkStart w:id="1485" w:name="_Toc74051888"/>
      <w:bookmarkStart w:id="1486" w:name="_Toc90643274"/>
      <w:bookmarkStart w:id="1487" w:name="_Toc230163156"/>
      <w:bookmarkStart w:id="1488" w:name="_Ref314329134"/>
      <w:bookmarkEnd w:id="1454"/>
      <w:r w:rsidRPr="006C7316">
        <w:rPr>
          <w:rFonts w:eastAsia="Times New Roman"/>
          <w:snapToGrid w:val="0"/>
          <w:w w:val="0"/>
        </w:rPr>
        <w:t>Pay</w:t>
      </w:r>
      <w:r>
        <w:rPr>
          <w:rFonts w:eastAsia="Times New Roman"/>
          <w:snapToGrid w:val="0"/>
          <w:w w:val="0"/>
        </w:rPr>
        <w:t>o</w:t>
      </w:r>
      <w:r w:rsidRPr="006C7316">
        <w:rPr>
          <w:rFonts w:eastAsia="Times New Roman"/>
          <w:snapToGrid w:val="0"/>
          <w:w w:val="0"/>
        </w:rPr>
        <w:t>ff</w:t>
      </w:r>
      <w:bookmarkEnd w:id="1480"/>
      <w:bookmarkEnd w:id="1481"/>
      <w:bookmarkEnd w:id="1482"/>
      <w:bookmarkEnd w:id="1483"/>
      <w:bookmarkEnd w:id="1484"/>
      <w:bookmarkEnd w:id="1485"/>
      <w:bookmarkEnd w:id="1486"/>
      <w:bookmarkEnd w:id="1487"/>
      <w:r w:rsidR="001220DC">
        <w:rPr>
          <w:rFonts w:eastAsia="Times New Roman"/>
          <w:snapToGrid w:val="0"/>
          <w:w w:val="0"/>
        </w:rPr>
        <w:fldChar w:fldCharType="begin"/>
      </w:r>
      <w:r w:rsidR="001220DC">
        <w:instrText xml:space="preserve"> XE </w:instrText>
      </w:r>
      <w:r w:rsidR="00274A40">
        <w:instrText>“</w:instrText>
      </w:r>
      <w:r w:rsidR="001220DC" w:rsidRPr="00F74690">
        <w:instrText>Endorsed</w:instrText>
      </w:r>
      <w:r w:rsidR="00CD0958">
        <w:instrText xml:space="preserve"> Payoff Screen</w:instrText>
      </w:r>
      <w:r w:rsidR="00274A40">
        <w:instrText>”</w:instrText>
      </w:r>
      <w:r w:rsidR="001220DC">
        <w:instrText xml:space="preserve"> </w:instrText>
      </w:r>
      <w:r w:rsidR="001220DC">
        <w:rPr>
          <w:rFonts w:eastAsia="Times New Roman"/>
          <w:snapToGrid w:val="0"/>
          <w:w w:val="0"/>
        </w:rPr>
        <w:fldChar w:fldCharType="end"/>
      </w:r>
    </w:p>
    <w:p w14:paraId="00581E1F" w14:textId="0C9BDEEC" w:rsidR="00540CFA" w:rsidRPr="006C7316" w:rsidRDefault="007B2AFF" w:rsidP="001879BA">
      <w:pPr>
        <w:pStyle w:val="BodyText"/>
      </w:pPr>
      <w:r>
        <w:t>T</w:t>
      </w:r>
      <w:r w:rsidRPr="006C7316">
        <w:t>he Payoff Info screen is displayed</w:t>
      </w:r>
      <w:r>
        <w:t xml:space="preserve"> w</w:t>
      </w:r>
      <w:r w:rsidRPr="006C7316">
        <w:t xml:space="preserve">hen </w:t>
      </w:r>
      <w:r>
        <w:t xml:space="preserve">a </w:t>
      </w:r>
      <w:r w:rsidRPr="006C7316">
        <w:t xml:space="preserve">user selects the Payoff </w:t>
      </w:r>
      <w:r>
        <w:t xml:space="preserve">tab from the menu </w:t>
      </w:r>
      <w:r w:rsidRPr="00B32886">
        <w:t>on the left</w:t>
      </w:r>
      <w:r>
        <w:t xml:space="preserve"> side of the screen. </w:t>
      </w:r>
      <w:r w:rsidR="00540CFA" w:rsidRPr="006C7316">
        <w:t xml:space="preserve">The screen displays the payoff amount as of the selected payoff date. Only authorized users </w:t>
      </w:r>
      <w:r w:rsidR="00540CFA">
        <w:t xml:space="preserve">can </w:t>
      </w:r>
      <w:r w:rsidR="00540CFA" w:rsidRPr="006C7316">
        <w:t xml:space="preserve">access the Payoff Info screen. </w:t>
      </w:r>
      <w:r w:rsidR="005B52D1">
        <w:t xml:space="preserve">The system also allows authorized users to </w:t>
      </w:r>
      <w:r w:rsidR="00385547">
        <w:t>view the payoff amount and print the Payoff Statement.</w:t>
      </w:r>
    </w:p>
    <w:p w14:paraId="5C79BCCE" w14:textId="1C9ABAF0" w:rsidR="00540CFA" w:rsidRDefault="00FE521F" w:rsidP="00037109">
      <w:pPr>
        <w:pStyle w:val="Heading3"/>
        <w:ind w:left="1080" w:hanging="1080"/>
        <w:jc w:val="both"/>
      </w:pPr>
      <w:bookmarkStart w:id="1489" w:name="_Toc314310246"/>
      <w:bookmarkStart w:id="1490" w:name="_Toc314660719"/>
      <w:bookmarkStart w:id="1491" w:name="_Toc315633840"/>
      <w:bookmarkStart w:id="1492" w:name="_Toc11334670"/>
      <w:bookmarkStart w:id="1493" w:name="_Toc74051889"/>
      <w:bookmarkStart w:id="1494" w:name="_Toc90643275"/>
      <w:bookmarkStart w:id="1495" w:name="_Toc230163157"/>
      <w:r>
        <w:t xml:space="preserve">Printing </w:t>
      </w:r>
      <w:r w:rsidR="005B52D1">
        <w:t>a Payoff S</w:t>
      </w:r>
      <w:r w:rsidR="00540CFA" w:rsidRPr="006C7316">
        <w:t>tatement</w:t>
      </w:r>
      <w:bookmarkEnd w:id="1489"/>
      <w:bookmarkEnd w:id="1490"/>
      <w:bookmarkEnd w:id="1491"/>
      <w:bookmarkEnd w:id="1492"/>
      <w:bookmarkEnd w:id="1493"/>
      <w:bookmarkEnd w:id="1494"/>
      <w:bookmarkEnd w:id="1495"/>
    </w:p>
    <w:p w14:paraId="25FDC8BD" w14:textId="77023864" w:rsidR="005B52D1" w:rsidRPr="006C7316" w:rsidRDefault="005B52D1" w:rsidP="001879BA">
      <w:pPr>
        <w:pStyle w:val="BodyText"/>
      </w:pPr>
      <w:r w:rsidRPr="006C7316">
        <w:t xml:space="preserve">To </w:t>
      </w:r>
      <w:r w:rsidR="00FE521F" w:rsidRPr="00934574">
        <w:t xml:space="preserve">print </w:t>
      </w:r>
      <w:r w:rsidRPr="006C7316">
        <w:t>a borrower’s loan payoff statement:</w:t>
      </w:r>
    </w:p>
    <w:p w14:paraId="140ABCD3" w14:textId="2B3A3ECE" w:rsidR="005B52D1" w:rsidRPr="00540CFA" w:rsidRDefault="005B52D1" w:rsidP="006C3C3F">
      <w:pPr>
        <w:pStyle w:val="OrderedList"/>
        <w:numPr>
          <w:ilvl w:val="0"/>
          <w:numId w:val="182"/>
        </w:numPr>
        <w:jc w:val="both"/>
      </w:pPr>
      <w:r w:rsidRPr="00540CFA">
        <w:t xml:space="preserve">Select the Payoff date and then </w:t>
      </w:r>
      <w:r w:rsidR="002806F9">
        <w:t>c</w:t>
      </w:r>
      <w:r w:rsidRPr="00540CFA">
        <w:t xml:space="preserve">lick </w:t>
      </w:r>
      <w:r w:rsidR="00FE521F" w:rsidRPr="00236EEB">
        <w:rPr>
          <w:b/>
        </w:rPr>
        <w:t xml:space="preserve">Print </w:t>
      </w:r>
      <w:r w:rsidRPr="00BD449A">
        <w:rPr>
          <w:b/>
        </w:rPr>
        <w:t>Payoff Statement</w:t>
      </w:r>
      <w:r w:rsidRPr="00540CFA">
        <w:t xml:space="preserve"> link on the </w:t>
      </w:r>
      <w:r w:rsidRPr="002806F9">
        <w:rPr>
          <w:b/>
        </w:rPr>
        <w:t>Payoff Info</w:t>
      </w:r>
      <w:r w:rsidRPr="00540CFA">
        <w:t xml:space="preserve"> screen</w:t>
      </w:r>
      <w:r w:rsidR="002806F9">
        <w:t>.</w:t>
      </w:r>
    </w:p>
    <w:p w14:paraId="0262548E" w14:textId="77777777" w:rsidR="00FE521F" w:rsidRPr="00934574" w:rsidRDefault="00FE521F" w:rsidP="006C3C3F">
      <w:pPr>
        <w:pStyle w:val="OrderedList"/>
        <w:numPr>
          <w:ilvl w:val="0"/>
          <w:numId w:val="182"/>
        </w:numPr>
        <w:jc w:val="both"/>
        <w:rPr>
          <w:color w:val="000000"/>
        </w:rPr>
      </w:pPr>
      <w:r w:rsidRPr="00934574">
        <w:rPr>
          <w:color w:val="000000"/>
        </w:rPr>
        <w:t>The Payoff Statement for this loan is displayed and is automatically saved on the Documents tab.</w:t>
      </w:r>
    </w:p>
    <w:p w14:paraId="11528103" w14:textId="77777777" w:rsidR="00FE521F" w:rsidRPr="00934574" w:rsidRDefault="00FE521F" w:rsidP="006C3C3F">
      <w:pPr>
        <w:pStyle w:val="OrderedList"/>
        <w:numPr>
          <w:ilvl w:val="0"/>
          <w:numId w:val="182"/>
        </w:numPr>
        <w:jc w:val="both"/>
        <w:rPr>
          <w:color w:val="000000"/>
        </w:rPr>
      </w:pPr>
      <w:r w:rsidRPr="00934574">
        <w:rPr>
          <w:color w:val="000000"/>
        </w:rPr>
        <w:t xml:space="preserve">Click the </w:t>
      </w:r>
      <w:r w:rsidRPr="00934574">
        <w:rPr>
          <w:b/>
          <w:color w:val="000000"/>
        </w:rPr>
        <w:t>Print</w:t>
      </w:r>
      <w:r w:rsidRPr="00934574">
        <w:rPr>
          <w:color w:val="000000"/>
        </w:rPr>
        <w:t xml:space="preserve"> option on the PDF file to print the statement.</w:t>
      </w:r>
    </w:p>
    <w:p w14:paraId="6EE36DF2" w14:textId="07EB120D" w:rsidR="005B52D1" w:rsidRDefault="005B52D1" w:rsidP="00B50526">
      <w:pPr>
        <w:pStyle w:val="BodyText"/>
        <w:jc w:val="center"/>
      </w:pPr>
    </w:p>
    <w:p w14:paraId="3B1687AD" w14:textId="7D46296E" w:rsidR="003734BE" w:rsidRPr="005B52D1" w:rsidRDefault="002928AF" w:rsidP="00B50526">
      <w:pPr>
        <w:pStyle w:val="BodyText"/>
        <w:jc w:val="center"/>
      </w:pPr>
      <w:r w:rsidRPr="002928AF">
        <w:rPr>
          <w:noProof/>
        </w:rPr>
        <w:t xml:space="preserve"> </w:t>
      </w:r>
      <w:r>
        <w:rPr>
          <w:noProof/>
        </w:rPr>
        <w:drawing>
          <wp:inline distT="0" distB="0" distL="0" distR="0" wp14:anchorId="600F6576" wp14:editId="1160742B">
            <wp:extent cx="2958465" cy="903976"/>
            <wp:effectExtent l="0" t="0" r="0" b="0"/>
            <wp:docPr id="2597" name="Picture 259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7" name="Picture 2597" descr="Graphical user interface, application&#10;&#10;Description automatically generated"/>
                    <pic:cNvPicPr/>
                  </pic:nvPicPr>
                  <pic:blipFill>
                    <a:blip r:embed="rId149"/>
                    <a:stretch>
                      <a:fillRect/>
                    </a:stretch>
                  </pic:blipFill>
                  <pic:spPr>
                    <a:xfrm>
                      <a:off x="0" y="0"/>
                      <a:ext cx="3007226" cy="918875"/>
                    </a:xfrm>
                    <a:prstGeom prst="rect">
                      <a:avLst/>
                    </a:prstGeom>
                  </pic:spPr>
                </pic:pic>
              </a:graphicData>
            </a:graphic>
          </wp:inline>
        </w:drawing>
      </w:r>
    </w:p>
    <w:p w14:paraId="7CED656E" w14:textId="27B58240" w:rsidR="009B7200" w:rsidRDefault="009B7200" w:rsidP="009B7200">
      <w:pPr>
        <w:pStyle w:val="FigureCaption0"/>
      </w:pPr>
      <w:bookmarkStart w:id="1496" w:name="_Toc74052543"/>
      <w:bookmarkStart w:id="1497" w:name="_Toc90643929"/>
      <w:bookmarkStart w:id="1498" w:name="_Toc23016392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70</w:t>
      </w:r>
      <w:r w:rsidR="00764635">
        <w:rPr>
          <w:noProof/>
        </w:rPr>
        <w:fldChar w:fldCharType="end"/>
      </w:r>
      <w:r>
        <w:t xml:space="preserve">: </w:t>
      </w:r>
      <w:r>
        <w:rPr>
          <w:noProof/>
        </w:rPr>
        <w:t>View Payoff Statement Screen</w:t>
      </w:r>
      <w:bookmarkEnd w:id="1496"/>
      <w:bookmarkEnd w:id="1497"/>
      <w:bookmarkEnd w:id="1498"/>
    </w:p>
    <w:p w14:paraId="032F53B3" w14:textId="40815078" w:rsidR="00F909C6" w:rsidRPr="00560045" w:rsidRDefault="00F909C6" w:rsidP="00F874DE">
      <w:pPr>
        <w:pStyle w:val="Heading2"/>
        <w:jc w:val="both"/>
      </w:pPr>
      <w:bookmarkStart w:id="1499" w:name="_Toc315633842"/>
      <w:bookmarkStart w:id="1500" w:name="_Toc11334672"/>
      <w:bookmarkStart w:id="1501" w:name="_Toc74051890"/>
      <w:bookmarkStart w:id="1502" w:name="_Toc90643276"/>
      <w:bookmarkStart w:id="1503" w:name="_Toc230163158"/>
      <w:bookmarkStart w:id="1504" w:name="_Ref315098200"/>
      <w:bookmarkStart w:id="1505" w:name="_Toc314310251"/>
      <w:bookmarkEnd w:id="1305"/>
      <w:bookmarkEnd w:id="1488"/>
      <w:r w:rsidRPr="00560045">
        <w:t>Statement</w:t>
      </w:r>
      <w:bookmarkEnd w:id="1499"/>
      <w:bookmarkEnd w:id="1500"/>
      <w:bookmarkEnd w:id="1501"/>
      <w:bookmarkEnd w:id="1502"/>
      <w:bookmarkEnd w:id="1503"/>
      <w:r w:rsidR="001220DC">
        <w:fldChar w:fldCharType="begin"/>
      </w:r>
      <w:r w:rsidR="001220DC">
        <w:instrText xml:space="preserve"> XE </w:instrText>
      </w:r>
      <w:r w:rsidR="00274A40">
        <w:instrText>“</w:instrText>
      </w:r>
      <w:r w:rsidR="001220DC" w:rsidRPr="00F74690">
        <w:instrText>Endorsed</w:instrText>
      </w:r>
      <w:r w:rsidR="00CD0958">
        <w:instrText xml:space="preserve"> Statement Screen</w:instrText>
      </w:r>
      <w:r w:rsidR="00274A40">
        <w:instrText>”</w:instrText>
      </w:r>
      <w:r w:rsidR="001220DC">
        <w:instrText xml:space="preserve"> </w:instrText>
      </w:r>
      <w:r w:rsidR="001220DC">
        <w:fldChar w:fldCharType="end"/>
      </w:r>
      <w:r w:rsidRPr="00560045">
        <w:t xml:space="preserve"> </w:t>
      </w:r>
      <w:bookmarkEnd w:id="1504"/>
    </w:p>
    <w:p w14:paraId="49AA9A79" w14:textId="08B30EB6" w:rsidR="00F909C6" w:rsidRPr="00075735" w:rsidRDefault="00BE393B" w:rsidP="001879BA">
      <w:pPr>
        <w:pStyle w:val="BodyText"/>
      </w:pPr>
      <w:r>
        <w:t>T</w:t>
      </w:r>
      <w:r w:rsidRPr="00075735">
        <w:t xml:space="preserve">he Monthly Statement screen is displayed </w:t>
      </w:r>
      <w:r>
        <w:t>w</w:t>
      </w:r>
      <w:r w:rsidR="00F909C6" w:rsidRPr="00075735">
        <w:t xml:space="preserve">hen </w:t>
      </w:r>
      <w:r>
        <w:t xml:space="preserve">an authorized </w:t>
      </w:r>
      <w:r w:rsidR="00F909C6" w:rsidRPr="00075735">
        <w:t xml:space="preserve">user selects the Statement </w:t>
      </w:r>
      <w:r>
        <w:t xml:space="preserve">tab from the menu </w:t>
      </w:r>
      <w:r w:rsidRPr="00B32886">
        <w:t>on the left</w:t>
      </w:r>
      <w:r>
        <w:t xml:space="preserve"> side of the screen. </w:t>
      </w:r>
      <w:r w:rsidR="00F909C6" w:rsidRPr="00075735">
        <w:t xml:space="preserve">The screen displays the monthly statement amount details as of the selected reporting period. Only authorized users have access to the Statement screen.  This screen also allows printing the Monthly Statement for a selected month. </w:t>
      </w:r>
    </w:p>
    <w:p w14:paraId="30F4E063" w14:textId="333503DD" w:rsidR="00F909C6" w:rsidRPr="00560045" w:rsidRDefault="00934574" w:rsidP="00037109">
      <w:pPr>
        <w:pStyle w:val="Heading3"/>
        <w:ind w:left="1080" w:hanging="1080"/>
        <w:jc w:val="both"/>
      </w:pPr>
      <w:bookmarkStart w:id="1506" w:name="_Toc315633843"/>
      <w:bookmarkStart w:id="1507" w:name="_Toc11334673"/>
      <w:bookmarkStart w:id="1508" w:name="_Toc74051891"/>
      <w:bookmarkStart w:id="1509" w:name="_Toc90643277"/>
      <w:bookmarkStart w:id="1510" w:name="_Toc230163159"/>
      <w:r>
        <w:t>Viewing and Printing a Monthly S</w:t>
      </w:r>
      <w:r w:rsidR="00F909C6" w:rsidRPr="00560045">
        <w:t>tatement</w:t>
      </w:r>
      <w:bookmarkEnd w:id="1506"/>
      <w:bookmarkEnd w:id="1507"/>
      <w:bookmarkEnd w:id="1508"/>
      <w:bookmarkEnd w:id="1509"/>
      <w:bookmarkEnd w:id="1510"/>
    </w:p>
    <w:p w14:paraId="3D510AEF" w14:textId="77777777" w:rsidR="00F909C6" w:rsidRPr="00075735" w:rsidRDefault="00F909C6" w:rsidP="001879BA">
      <w:pPr>
        <w:pStyle w:val="BodyText"/>
      </w:pPr>
      <w:r w:rsidRPr="00075735">
        <w:t>To view and print a monthly statement:</w:t>
      </w:r>
    </w:p>
    <w:p w14:paraId="23F628BA" w14:textId="77777777" w:rsidR="00F909C6" w:rsidRPr="00075735" w:rsidRDefault="00F909C6" w:rsidP="006C3C3F">
      <w:pPr>
        <w:pStyle w:val="OrderedList"/>
        <w:numPr>
          <w:ilvl w:val="0"/>
          <w:numId w:val="183"/>
        </w:numPr>
        <w:jc w:val="both"/>
      </w:pPr>
      <w:r w:rsidRPr="00075735">
        <w:t>From the Reporting Period dropdown box, select the month for which the statement needs to be viewed or printed.</w:t>
      </w:r>
    </w:p>
    <w:p w14:paraId="35851D72" w14:textId="71D3B6CE" w:rsidR="00F909C6" w:rsidRPr="00075735" w:rsidRDefault="00F909C6" w:rsidP="006C3C3F">
      <w:pPr>
        <w:pStyle w:val="OrderedList"/>
        <w:numPr>
          <w:ilvl w:val="0"/>
          <w:numId w:val="183"/>
        </w:numPr>
        <w:jc w:val="both"/>
      </w:pPr>
      <w:r w:rsidRPr="00075735">
        <w:t xml:space="preserve">Click </w:t>
      </w:r>
      <w:r w:rsidR="006B0918" w:rsidRPr="002806F9">
        <w:rPr>
          <w:b/>
        </w:rPr>
        <w:t xml:space="preserve">Print </w:t>
      </w:r>
      <w:r w:rsidRPr="002806F9">
        <w:rPr>
          <w:b/>
        </w:rPr>
        <w:t>Monthly Statement.</w:t>
      </w:r>
    </w:p>
    <w:p w14:paraId="262541C5" w14:textId="4DA82708" w:rsidR="00664CD3" w:rsidRDefault="006B0918" w:rsidP="006C3C3F">
      <w:pPr>
        <w:pStyle w:val="OrderedList"/>
        <w:numPr>
          <w:ilvl w:val="0"/>
          <w:numId w:val="183"/>
        </w:numPr>
        <w:jc w:val="both"/>
      </w:pPr>
      <w:r w:rsidRPr="006B0918">
        <w:t>The monthly statement is displayed in a PDF file.</w:t>
      </w:r>
    </w:p>
    <w:p w14:paraId="14EF9016" w14:textId="07B0618B" w:rsidR="00D34DD0" w:rsidRDefault="00E95B6A" w:rsidP="00D34DD0">
      <w:pPr>
        <w:pStyle w:val="FigureCaption0"/>
      </w:pPr>
      <w:r w:rsidRPr="00E95B6A">
        <w:rPr>
          <w:noProof/>
        </w:rPr>
        <w:t xml:space="preserve"> </w:t>
      </w:r>
      <w:r w:rsidR="002928AF" w:rsidRPr="002928AF">
        <w:rPr>
          <w:noProof/>
        </w:rPr>
        <w:t xml:space="preserve"> </w:t>
      </w:r>
      <w:r w:rsidR="002928AF">
        <w:rPr>
          <w:noProof/>
        </w:rPr>
        <w:drawing>
          <wp:inline distT="0" distB="0" distL="0" distR="0" wp14:anchorId="5A83A28B" wp14:editId="69770257">
            <wp:extent cx="3670300" cy="1619873"/>
            <wp:effectExtent l="0" t="0" r="6350" b="0"/>
            <wp:docPr id="2598" name="Picture 2598"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8" name="Picture 2598" descr="Graphical user interface, table&#10;&#10;Description automatically generated"/>
                    <pic:cNvPicPr/>
                  </pic:nvPicPr>
                  <pic:blipFill>
                    <a:blip r:embed="rId150"/>
                    <a:stretch>
                      <a:fillRect/>
                    </a:stretch>
                  </pic:blipFill>
                  <pic:spPr>
                    <a:xfrm>
                      <a:off x="0" y="0"/>
                      <a:ext cx="3683782" cy="1625823"/>
                    </a:xfrm>
                    <a:prstGeom prst="rect">
                      <a:avLst/>
                    </a:prstGeom>
                  </pic:spPr>
                </pic:pic>
              </a:graphicData>
            </a:graphic>
          </wp:inline>
        </w:drawing>
      </w:r>
      <w:r w:rsidR="001624A0" w:rsidRPr="001624A0">
        <w:t xml:space="preserve"> </w:t>
      </w:r>
    </w:p>
    <w:p w14:paraId="759B5FAD" w14:textId="1E736F33" w:rsidR="009B7200" w:rsidRDefault="009B7200" w:rsidP="009B7200">
      <w:pPr>
        <w:pStyle w:val="FigureCaption0"/>
      </w:pPr>
      <w:bookmarkStart w:id="1511" w:name="_Toc74052544"/>
      <w:bookmarkStart w:id="1512" w:name="_Toc90643930"/>
      <w:bookmarkStart w:id="1513" w:name="_Toc23016392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71</w:t>
      </w:r>
      <w:r w:rsidR="00764635">
        <w:rPr>
          <w:noProof/>
        </w:rPr>
        <w:fldChar w:fldCharType="end"/>
      </w:r>
      <w:r>
        <w:t>: View Monthly Statement Screen</w:t>
      </w:r>
      <w:bookmarkEnd w:id="1511"/>
      <w:bookmarkEnd w:id="1512"/>
      <w:bookmarkEnd w:id="1513"/>
    </w:p>
    <w:p w14:paraId="530FE1CC" w14:textId="23C0FC3B" w:rsidR="00F909C6" w:rsidRPr="00075735" w:rsidRDefault="00934574" w:rsidP="0057061F">
      <w:pPr>
        <w:pStyle w:val="Heading3"/>
        <w:ind w:left="1080" w:hanging="1080"/>
        <w:jc w:val="both"/>
      </w:pPr>
      <w:bookmarkStart w:id="1514" w:name="_Toc315633844"/>
      <w:bookmarkStart w:id="1515" w:name="_Toc11334674"/>
      <w:bookmarkStart w:id="1516" w:name="_Toc74051892"/>
      <w:bookmarkStart w:id="1517" w:name="_Toc90643278"/>
      <w:bookmarkStart w:id="1518" w:name="_Toc230163160"/>
      <w:r>
        <w:t>Editing the Monthly Statement M</w:t>
      </w:r>
      <w:r w:rsidR="00F909C6" w:rsidRPr="00075735">
        <w:t>essage</w:t>
      </w:r>
      <w:bookmarkEnd w:id="1514"/>
      <w:bookmarkEnd w:id="1515"/>
      <w:bookmarkEnd w:id="1516"/>
      <w:bookmarkEnd w:id="1517"/>
      <w:bookmarkEnd w:id="1518"/>
    </w:p>
    <w:p w14:paraId="23562953" w14:textId="77777777" w:rsidR="00F909C6" w:rsidRPr="00075735" w:rsidRDefault="00F909C6" w:rsidP="001879BA">
      <w:pPr>
        <w:pStyle w:val="BodyText"/>
      </w:pPr>
      <w:r w:rsidRPr="00075735">
        <w:t>To edit the monthly statement message:</w:t>
      </w:r>
    </w:p>
    <w:p w14:paraId="3B7C234E" w14:textId="77777777" w:rsidR="00F909C6" w:rsidRPr="00560045" w:rsidRDefault="00F909C6" w:rsidP="006C3C3F">
      <w:pPr>
        <w:pStyle w:val="OrderedList"/>
        <w:numPr>
          <w:ilvl w:val="0"/>
          <w:numId w:val="184"/>
        </w:numPr>
        <w:jc w:val="both"/>
      </w:pPr>
      <w:r w:rsidRPr="00560045">
        <w:t xml:space="preserve">Click </w:t>
      </w:r>
      <w:r w:rsidRPr="002806F9">
        <w:rPr>
          <w:b/>
        </w:rPr>
        <w:t>Statement</w:t>
      </w:r>
      <w:r w:rsidRPr="00560045">
        <w:t>.</w:t>
      </w:r>
    </w:p>
    <w:p w14:paraId="24632C1F" w14:textId="77777777" w:rsidR="00F909C6" w:rsidRPr="00075735" w:rsidRDefault="00F909C6" w:rsidP="006C3C3F">
      <w:pPr>
        <w:pStyle w:val="OrderedList"/>
        <w:numPr>
          <w:ilvl w:val="0"/>
          <w:numId w:val="184"/>
        </w:numPr>
        <w:jc w:val="both"/>
      </w:pPr>
      <w:r w:rsidRPr="00075735">
        <w:t xml:space="preserve">Click </w:t>
      </w:r>
      <w:r w:rsidRPr="002806F9">
        <w:rPr>
          <w:b/>
        </w:rPr>
        <w:t>Edit Message</w:t>
      </w:r>
      <w:r w:rsidRPr="00075735">
        <w:t>.</w:t>
      </w:r>
    </w:p>
    <w:p w14:paraId="0BA0715D" w14:textId="77777777" w:rsidR="00F909C6" w:rsidRPr="00075735" w:rsidRDefault="00F909C6" w:rsidP="006C3C3F">
      <w:pPr>
        <w:pStyle w:val="OrderedList"/>
        <w:numPr>
          <w:ilvl w:val="0"/>
          <w:numId w:val="184"/>
        </w:numPr>
        <w:jc w:val="both"/>
      </w:pPr>
      <w:r w:rsidRPr="00075735">
        <w:t xml:space="preserve">In the </w:t>
      </w:r>
      <w:r w:rsidRPr="001445BE">
        <w:rPr>
          <w:b/>
        </w:rPr>
        <w:t>Custom Message</w:t>
      </w:r>
      <w:r w:rsidRPr="00075735">
        <w:t xml:space="preserve"> section, enter the message.</w:t>
      </w:r>
    </w:p>
    <w:p w14:paraId="2529B6EE" w14:textId="71837D25" w:rsidR="00F909C6" w:rsidRPr="00075735" w:rsidRDefault="00F909C6" w:rsidP="006C3C3F">
      <w:pPr>
        <w:pStyle w:val="OrderedList"/>
        <w:numPr>
          <w:ilvl w:val="0"/>
          <w:numId w:val="184"/>
        </w:numPr>
        <w:jc w:val="both"/>
      </w:pPr>
      <w:r w:rsidRPr="00075735">
        <w:t xml:space="preserve">Select the checkbox for </w:t>
      </w:r>
      <w:r w:rsidRPr="002806F9">
        <w:rPr>
          <w:b/>
        </w:rPr>
        <w:t>Repeat this message on future statement if required.</w:t>
      </w:r>
    </w:p>
    <w:p w14:paraId="4C5BA080" w14:textId="77777777" w:rsidR="00F909C6" w:rsidRDefault="00F909C6" w:rsidP="006C3C3F">
      <w:pPr>
        <w:pStyle w:val="OrderedList"/>
        <w:numPr>
          <w:ilvl w:val="0"/>
          <w:numId w:val="184"/>
        </w:numPr>
        <w:jc w:val="both"/>
      </w:pPr>
      <w:r w:rsidRPr="00075735">
        <w:t xml:space="preserve">Click </w:t>
      </w:r>
      <w:r w:rsidRPr="001445BE">
        <w:rPr>
          <w:b/>
        </w:rPr>
        <w:t>OK</w:t>
      </w:r>
      <w:r w:rsidRPr="00075735">
        <w:t xml:space="preserve"> to save the message.</w:t>
      </w:r>
    </w:p>
    <w:p w14:paraId="0154289B" w14:textId="149AB949" w:rsidR="00664CD3" w:rsidRDefault="006F54E4" w:rsidP="00B50526">
      <w:pPr>
        <w:pStyle w:val="BodyText"/>
        <w:jc w:val="center"/>
        <w:rPr>
          <w:color w:val="000000"/>
        </w:rPr>
      </w:pPr>
      <w:r w:rsidRPr="006F54E4">
        <w:rPr>
          <w:noProof/>
        </w:rPr>
        <w:t xml:space="preserve"> </w:t>
      </w:r>
      <w:r>
        <w:rPr>
          <w:noProof/>
        </w:rPr>
        <w:drawing>
          <wp:inline distT="0" distB="0" distL="0" distR="0" wp14:anchorId="478878AC" wp14:editId="20761FA2">
            <wp:extent cx="1618943" cy="662538"/>
            <wp:effectExtent l="0" t="0" r="635" b="4445"/>
            <wp:docPr id="2599" name="Picture 259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99" name="Picture 2599" descr="Graphical user interface, text, application&#10;&#10;Description automatically generated"/>
                    <pic:cNvPicPr/>
                  </pic:nvPicPr>
                  <pic:blipFill>
                    <a:blip r:embed="rId151"/>
                    <a:stretch>
                      <a:fillRect/>
                    </a:stretch>
                  </pic:blipFill>
                  <pic:spPr>
                    <a:xfrm>
                      <a:off x="0" y="0"/>
                      <a:ext cx="1650058" cy="675271"/>
                    </a:xfrm>
                    <a:prstGeom prst="rect">
                      <a:avLst/>
                    </a:prstGeom>
                  </pic:spPr>
                </pic:pic>
              </a:graphicData>
            </a:graphic>
          </wp:inline>
        </w:drawing>
      </w:r>
    </w:p>
    <w:p w14:paraId="57EE3223" w14:textId="72AE6C2D" w:rsidR="00122C7E" w:rsidRDefault="00122C7E" w:rsidP="00122C7E">
      <w:pPr>
        <w:pStyle w:val="FigureCaption0"/>
      </w:pPr>
      <w:bookmarkStart w:id="1519" w:name="_Toc74052545"/>
      <w:bookmarkStart w:id="1520" w:name="_Toc90643931"/>
      <w:bookmarkStart w:id="1521" w:name="_Toc23016392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72</w:t>
      </w:r>
      <w:r w:rsidR="00764635">
        <w:rPr>
          <w:noProof/>
        </w:rPr>
        <w:fldChar w:fldCharType="end"/>
      </w:r>
      <w:r>
        <w:t xml:space="preserve">: </w:t>
      </w:r>
      <w:r>
        <w:rPr>
          <w:noProof/>
        </w:rPr>
        <w:t>Edit Monthly Statement Message Window</w:t>
      </w:r>
      <w:bookmarkEnd w:id="1519"/>
      <w:bookmarkEnd w:id="1520"/>
      <w:bookmarkEnd w:id="1521"/>
    </w:p>
    <w:p w14:paraId="3E68C87B" w14:textId="139461E1" w:rsidR="00077608" w:rsidRDefault="00077608" w:rsidP="00F874DE">
      <w:pPr>
        <w:pStyle w:val="Heading2"/>
        <w:jc w:val="both"/>
        <w:rPr>
          <w:rFonts w:eastAsia="Times New Roman"/>
          <w:snapToGrid w:val="0"/>
          <w:w w:val="0"/>
        </w:rPr>
      </w:pPr>
      <w:bookmarkStart w:id="1522" w:name="_Toc230163161"/>
      <w:bookmarkStart w:id="1523" w:name="_Toc314660721"/>
      <w:bookmarkStart w:id="1524" w:name="_Ref315098202"/>
      <w:bookmarkStart w:id="1525" w:name="_Toc315633845"/>
      <w:bookmarkStart w:id="1526" w:name="_Toc11334675"/>
      <w:bookmarkStart w:id="1527" w:name="_Toc74051893"/>
      <w:bookmarkStart w:id="1528" w:name="_Toc90643279"/>
      <w:r>
        <w:rPr>
          <w:rFonts w:eastAsia="Times New Roman"/>
          <w:snapToGrid w:val="0"/>
          <w:w w:val="0"/>
        </w:rPr>
        <w:t>Disbursement</w:t>
      </w:r>
      <w:bookmarkEnd w:id="1522"/>
    </w:p>
    <w:p w14:paraId="311C6451" w14:textId="70F28F1A" w:rsidR="00077608" w:rsidRDefault="00077608" w:rsidP="00077608">
      <w:pPr>
        <w:pStyle w:val="BodyText"/>
      </w:pPr>
      <w:r>
        <w:rPr>
          <w:rFonts w:cs="Calibri"/>
          <w:color w:val="000000"/>
          <w:lang w:bidi="ar-SA"/>
        </w:rPr>
        <w:t>T</w:t>
      </w:r>
      <w:r w:rsidRPr="00075735">
        <w:rPr>
          <w:rFonts w:cs="Calibri"/>
          <w:color w:val="000000"/>
          <w:lang w:bidi="ar-SA"/>
        </w:rPr>
        <w:t xml:space="preserve">he </w:t>
      </w:r>
      <w:r>
        <w:rPr>
          <w:rFonts w:cs="Calibri"/>
          <w:color w:val="000000"/>
          <w:lang w:bidi="ar-SA"/>
        </w:rPr>
        <w:t>Disbursement</w:t>
      </w:r>
      <w:r w:rsidRPr="00075735">
        <w:rPr>
          <w:rFonts w:cs="Calibri"/>
          <w:color w:val="000000"/>
          <w:lang w:bidi="ar-SA"/>
        </w:rPr>
        <w:t xml:space="preserve"> screen is displayed </w:t>
      </w:r>
      <w:r>
        <w:rPr>
          <w:rFonts w:cs="Calibri"/>
          <w:color w:val="000000"/>
          <w:lang w:bidi="ar-SA"/>
        </w:rPr>
        <w:t>w</w:t>
      </w:r>
      <w:r w:rsidRPr="00075735">
        <w:rPr>
          <w:rFonts w:cs="Calibri"/>
          <w:color w:val="000000"/>
          <w:lang w:bidi="ar-SA"/>
        </w:rPr>
        <w:t xml:space="preserve">hen </w:t>
      </w:r>
      <w:r>
        <w:rPr>
          <w:rFonts w:cs="Calibri"/>
          <w:color w:val="000000"/>
          <w:lang w:bidi="ar-SA"/>
        </w:rPr>
        <w:t xml:space="preserve">an authorized </w:t>
      </w:r>
      <w:r w:rsidRPr="00075735">
        <w:rPr>
          <w:rFonts w:cs="Calibri"/>
          <w:color w:val="000000"/>
          <w:lang w:bidi="ar-SA"/>
        </w:rPr>
        <w:t xml:space="preserve">user selects the </w:t>
      </w:r>
      <w:r>
        <w:rPr>
          <w:rFonts w:cs="Calibri"/>
          <w:color w:val="000000"/>
          <w:lang w:bidi="ar-SA"/>
        </w:rPr>
        <w:t>Disbursement</w:t>
      </w:r>
      <w:r w:rsidRPr="00075735">
        <w:rPr>
          <w:rFonts w:cs="Calibri"/>
          <w:color w:val="000000"/>
          <w:lang w:bidi="ar-SA"/>
        </w:rPr>
        <w:t xml:space="preserve"> </w:t>
      </w:r>
      <w:r>
        <w:t xml:space="preserve">tab from the menu </w:t>
      </w:r>
      <w:r w:rsidRPr="00B32886">
        <w:t>on the left</w:t>
      </w:r>
      <w:r>
        <w:t xml:space="preserve"> side of the screen. </w:t>
      </w:r>
      <w:r w:rsidRPr="002B73E4">
        <w:t xml:space="preserve">Only authorized users </w:t>
      </w:r>
      <w:r>
        <w:t xml:space="preserve">(Example: HUD NSC Contractor) </w:t>
      </w:r>
      <w:r w:rsidRPr="002B73E4">
        <w:t xml:space="preserve">have access to the tab. This screen displays all the disbursement transactions associated with the loan.  </w:t>
      </w:r>
      <w:r>
        <w:t xml:space="preserve">If HUD has granted access for a Servicer to be permitted to make HUD Borrower Disbursements on Endorsed loans, then the New button is displayed on this page. </w:t>
      </w:r>
      <w:r w:rsidR="00F432BC">
        <w:t xml:space="preserve">The New button is only displayed for a loan if the current Servicer has </w:t>
      </w:r>
      <w:r>
        <w:t>“Display Disbursement</w:t>
      </w:r>
      <w:r w:rsidR="00F432BC">
        <w:t>s</w:t>
      </w:r>
      <w:r>
        <w:t xml:space="preserve"> Page”</w:t>
      </w:r>
      <w:r w:rsidR="00F432BC">
        <w:t xml:space="preserve"> box checked on the Admin Servicer page.</w:t>
      </w:r>
    </w:p>
    <w:p w14:paraId="29413D7D" w14:textId="2617B3A4" w:rsidR="00077608" w:rsidRPr="00AB496B" w:rsidRDefault="00077608" w:rsidP="00AB496B">
      <w:pPr>
        <w:numPr>
          <w:ilvl w:val="0"/>
          <w:numId w:val="21"/>
        </w:numPr>
        <w:spacing w:after="0" w:line="240" w:lineRule="auto"/>
        <w:jc w:val="both"/>
        <w:rPr>
          <w:rFonts w:ascii="Cambria" w:eastAsia="Times New Roman" w:hAnsi="Cambria"/>
          <w:bCs/>
          <w:noProof/>
          <w:color w:val="000000"/>
        </w:rPr>
      </w:pPr>
      <w:r w:rsidRPr="00AB496B">
        <w:rPr>
          <w:rFonts w:ascii="Cambria" w:eastAsia="Times New Roman" w:hAnsi="Cambria"/>
          <w:bCs/>
          <w:noProof/>
          <w:color w:val="000000"/>
        </w:rPr>
        <w:t xml:space="preserve">Disb </w:t>
      </w:r>
      <w:r w:rsidR="00274A40" w:rsidRPr="00AB496B">
        <w:rPr>
          <w:rFonts w:ascii="Cambria" w:eastAsia="Times New Roman" w:hAnsi="Cambria"/>
          <w:bCs/>
          <w:noProof/>
          <w:color w:val="000000"/>
        </w:rPr>
        <w:t>–</w:t>
      </w:r>
      <w:r w:rsidRPr="00AB496B">
        <w:rPr>
          <w:rFonts w:ascii="Cambria" w:eastAsia="Times New Roman" w:hAnsi="Cambria"/>
          <w:bCs/>
          <w:noProof/>
          <w:color w:val="000000"/>
        </w:rPr>
        <w:t xml:space="preserve"> Unscheduled from LOC</w:t>
      </w:r>
    </w:p>
    <w:p w14:paraId="46E09FE7" w14:textId="7653685A" w:rsidR="00077608" w:rsidRPr="00AB496B" w:rsidRDefault="00077608" w:rsidP="00AB496B">
      <w:pPr>
        <w:numPr>
          <w:ilvl w:val="0"/>
          <w:numId w:val="21"/>
        </w:numPr>
        <w:spacing w:after="0" w:line="240" w:lineRule="auto"/>
        <w:jc w:val="both"/>
        <w:rPr>
          <w:rFonts w:ascii="Cambria" w:eastAsia="Times New Roman" w:hAnsi="Cambria"/>
          <w:bCs/>
          <w:noProof/>
          <w:color w:val="000000"/>
        </w:rPr>
      </w:pPr>
      <w:r w:rsidRPr="00AB496B">
        <w:rPr>
          <w:rFonts w:ascii="Cambria" w:eastAsia="Times New Roman" w:hAnsi="Cambria"/>
          <w:bCs/>
          <w:noProof/>
          <w:color w:val="000000"/>
        </w:rPr>
        <w:t xml:space="preserve">Disb </w:t>
      </w:r>
      <w:r w:rsidR="00274A40" w:rsidRPr="00AB496B">
        <w:rPr>
          <w:rFonts w:ascii="Cambria" w:eastAsia="Times New Roman" w:hAnsi="Cambria"/>
          <w:bCs/>
          <w:noProof/>
          <w:color w:val="000000"/>
        </w:rPr>
        <w:t>–</w:t>
      </w:r>
      <w:r w:rsidRPr="00AB496B">
        <w:rPr>
          <w:rFonts w:ascii="Cambria" w:eastAsia="Times New Roman" w:hAnsi="Cambria"/>
          <w:bCs/>
          <w:noProof/>
          <w:color w:val="000000"/>
        </w:rPr>
        <w:t xml:space="preserve"> Scheduled</w:t>
      </w:r>
    </w:p>
    <w:p w14:paraId="3263434D" w14:textId="78D7335C" w:rsidR="00077608" w:rsidRPr="00AB496B" w:rsidRDefault="00077608" w:rsidP="00AB496B">
      <w:pPr>
        <w:numPr>
          <w:ilvl w:val="0"/>
          <w:numId w:val="21"/>
        </w:numPr>
        <w:spacing w:after="0" w:line="240" w:lineRule="auto"/>
        <w:jc w:val="both"/>
        <w:rPr>
          <w:rFonts w:ascii="Cambria" w:eastAsia="Times New Roman" w:hAnsi="Cambria"/>
          <w:bCs/>
          <w:noProof/>
          <w:color w:val="000000"/>
        </w:rPr>
      </w:pPr>
      <w:r w:rsidRPr="00AB496B">
        <w:rPr>
          <w:rFonts w:ascii="Cambria" w:eastAsia="Times New Roman" w:hAnsi="Cambria"/>
          <w:bCs/>
          <w:noProof/>
          <w:color w:val="000000"/>
        </w:rPr>
        <w:t xml:space="preserve">Corp Advance </w:t>
      </w:r>
      <w:r w:rsidR="00274A40" w:rsidRPr="00AB496B">
        <w:rPr>
          <w:rFonts w:ascii="Cambria" w:eastAsia="Times New Roman" w:hAnsi="Cambria"/>
          <w:bCs/>
          <w:noProof/>
          <w:color w:val="000000"/>
        </w:rPr>
        <w:t>–</w:t>
      </w:r>
      <w:r w:rsidRPr="00AB496B">
        <w:rPr>
          <w:rFonts w:ascii="Cambria" w:eastAsia="Times New Roman" w:hAnsi="Cambria"/>
          <w:bCs/>
          <w:noProof/>
          <w:color w:val="000000"/>
        </w:rPr>
        <w:t xml:space="preserve"> Penalty</w:t>
      </w:r>
    </w:p>
    <w:p w14:paraId="1CD6BD63" w14:textId="27C7D94A" w:rsidR="00077608" w:rsidRDefault="00077608" w:rsidP="00077608">
      <w:pPr>
        <w:pStyle w:val="UnorderedList"/>
        <w:numPr>
          <w:ilvl w:val="0"/>
          <w:numId w:val="0"/>
        </w:numPr>
        <w:jc w:val="center"/>
      </w:pPr>
    </w:p>
    <w:p w14:paraId="3E2D0CFA" w14:textId="35D6650C" w:rsidR="00077608" w:rsidRPr="002B73E4" w:rsidRDefault="00077608" w:rsidP="00077608">
      <w:pPr>
        <w:pStyle w:val="Heading3"/>
        <w:ind w:left="1080" w:hanging="1080"/>
        <w:jc w:val="both"/>
      </w:pPr>
      <w:bookmarkStart w:id="1529" w:name="_Toc230163162"/>
      <w:r>
        <w:t>Performing a HUD Borrower Disbursement on Endorsed Loans</w:t>
      </w:r>
      <w:r w:rsidR="00AB5145">
        <w:t xml:space="preserve"> and Reimburs</w:t>
      </w:r>
      <w:r w:rsidR="0059077E">
        <w:t>ing</w:t>
      </w:r>
      <w:r w:rsidR="00AB5145">
        <w:t xml:space="preserve"> HUD</w:t>
      </w:r>
      <w:bookmarkEnd w:id="1529"/>
      <w:r>
        <w:fldChar w:fldCharType="begin"/>
      </w:r>
      <w:r>
        <w:instrText xml:space="preserve"> XE </w:instrText>
      </w:r>
      <w:r w:rsidR="00274A40">
        <w:instrText>“</w:instrText>
      </w:r>
      <w:r w:rsidRPr="004635BB">
        <w:instrText xml:space="preserve">Corp Advance </w:instrText>
      </w:r>
      <w:r w:rsidR="00274A40">
        <w:instrText>–</w:instrText>
      </w:r>
      <w:r w:rsidRPr="004635BB">
        <w:instrText xml:space="preserve"> Penalty</w:instrText>
      </w:r>
      <w:r w:rsidR="00274A40">
        <w:instrText>”</w:instrText>
      </w:r>
      <w:r>
        <w:instrText xml:space="preserve"> </w:instrText>
      </w:r>
      <w:r>
        <w:fldChar w:fldCharType="end"/>
      </w:r>
    </w:p>
    <w:p w14:paraId="6157B773" w14:textId="776CF382" w:rsidR="00077608" w:rsidRPr="002B73E4" w:rsidRDefault="00077608" w:rsidP="00077608">
      <w:pPr>
        <w:pStyle w:val="BodyText"/>
      </w:pPr>
      <w:r w:rsidRPr="002B73E4">
        <w:t xml:space="preserve">This </w:t>
      </w:r>
      <w:r>
        <w:t>disbursement</w:t>
      </w:r>
      <w:r w:rsidRPr="002B73E4">
        <w:t xml:space="preserve"> is initiated by </w:t>
      </w:r>
      <w:r>
        <w:t>the authorized user for HUD to</w:t>
      </w:r>
      <w:r w:rsidRPr="002B73E4">
        <w:t xml:space="preserve"> </w:t>
      </w:r>
      <w:r>
        <w:t>make a payment to a borrower on Endorsed loans</w:t>
      </w:r>
      <w:r w:rsidR="00DB042B">
        <w:t xml:space="preserve"> </w:t>
      </w:r>
      <w:r w:rsidR="00DB042B" w:rsidRPr="00DB042B">
        <w:t>when the investor is unwilling or unable to make a disbursement. A HUD Borrower Disbursement is required before initiating a Claim Type 20 – Demand Assignment timeline</w:t>
      </w:r>
      <w:r w:rsidRPr="002B73E4">
        <w:t xml:space="preserve">.  </w:t>
      </w:r>
      <w:r w:rsidR="00AB5145">
        <w:t>Reimbursement of a HUD Borrower Disbursement is the process of remitting funds back to HUD after the HUD Borrower Disbursement was made.</w:t>
      </w:r>
      <w:r w:rsidR="00E9330C">
        <w:t xml:space="preserve">  The total amount Reimbursed to HUD includes the HUD</w:t>
      </w:r>
      <w:r w:rsidR="00E9330C" w:rsidRPr="00E9330C">
        <w:t xml:space="preserve"> Borrower Disbursement</w:t>
      </w:r>
      <w:r w:rsidR="00E9330C">
        <w:t xml:space="preserve"> Amount</w:t>
      </w:r>
      <w:r w:rsidR="00E9330C" w:rsidRPr="00E9330C">
        <w:t xml:space="preserve"> plus interest owed to HUD for the Disbursement</w:t>
      </w:r>
      <w:r w:rsidR="00E9330C">
        <w:t>.</w:t>
      </w:r>
    </w:p>
    <w:p w14:paraId="7D258E71" w14:textId="78E7FDE9" w:rsidR="00077608" w:rsidRDefault="00077608" w:rsidP="00077608">
      <w:pPr>
        <w:pStyle w:val="BodyText"/>
      </w:pPr>
      <w:r w:rsidRPr="002B73E4">
        <w:t xml:space="preserve">To perform </w:t>
      </w:r>
      <w:r>
        <w:t>HUD Borrower Disbursement</w:t>
      </w:r>
      <w:r w:rsidRPr="002B73E4">
        <w:t>:</w:t>
      </w:r>
    </w:p>
    <w:p w14:paraId="24D672D3" w14:textId="77777777" w:rsidR="00077608" w:rsidRDefault="00077608" w:rsidP="006C3C3F">
      <w:pPr>
        <w:pStyle w:val="OrderedList"/>
        <w:numPr>
          <w:ilvl w:val="0"/>
          <w:numId w:val="273"/>
        </w:numPr>
        <w:jc w:val="both"/>
      </w:pPr>
      <w:r w:rsidRPr="00E64674">
        <w:t xml:space="preserve">Click </w:t>
      </w:r>
      <w:r w:rsidRPr="00B84A77">
        <w:rPr>
          <w:b/>
          <w:bCs/>
        </w:rPr>
        <w:t>New</w:t>
      </w:r>
      <w:r w:rsidRPr="00E445BB">
        <w:t xml:space="preserve"> </w:t>
      </w:r>
      <w:r w:rsidRPr="00E64674">
        <w:t xml:space="preserve">on the </w:t>
      </w:r>
      <w:r w:rsidRPr="00E445BB">
        <w:t>Disbursements</w:t>
      </w:r>
      <w:r w:rsidRPr="00E64674">
        <w:t xml:space="preserve"> screen.</w:t>
      </w:r>
    </w:p>
    <w:p w14:paraId="51FFC02C" w14:textId="1C3815F3" w:rsidR="00077608" w:rsidRDefault="00077608" w:rsidP="006C3C3F">
      <w:pPr>
        <w:pStyle w:val="OrderedList"/>
        <w:numPr>
          <w:ilvl w:val="0"/>
          <w:numId w:val="273"/>
        </w:numPr>
        <w:jc w:val="both"/>
      </w:pPr>
      <w:r w:rsidRPr="005B45CB">
        <w:t xml:space="preserve">On the </w:t>
      </w:r>
      <w:r w:rsidRPr="00B84A77">
        <w:rPr>
          <w:b/>
          <w:bCs/>
        </w:rPr>
        <w:t>New</w:t>
      </w:r>
      <w:r w:rsidRPr="005B45CB">
        <w:t xml:space="preserve"> Disbursement window, select from Transactions Category dropdown. </w:t>
      </w:r>
    </w:p>
    <w:p w14:paraId="5B7C48AD" w14:textId="77777777" w:rsidR="00077608" w:rsidRDefault="00077608" w:rsidP="006C3C3F">
      <w:pPr>
        <w:pStyle w:val="OrderedList"/>
        <w:numPr>
          <w:ilvl w:val="0"/>
          <w:numId w:val="273"/>
        </w:numPr>
        <w:jc w:val="both"/>
      </w:pPr>
      <w:r>
        <w:t>Populate the below listed required fields (marked with red asterisk):</w:t>
      </w:r>
    </w:p>
    <w:p w14:paraId="2DC744F6" w14:textId="77777777" w:rsidR="00077608" w:rsidRPr="005B45CB" w:rsidRDefault="00077608" w:rsidP="006C3C3F">
      <w:pPr>
        <w:pStyle w:val="OrderedList"/>
        <w:numPr>
          <w:ilvl w:val="0"/>
          <w:numId w:val="273"/>
        </w:numPr>
        <w:jc w:val="both"/>
      </w:pPr>
      <w:r w:rsidRPr="00552C4E">
        <w:t>Click</w:t>
      </w:r>
      <w:r w:rsidRPr="00E445BB">
        <w:t xml:space="preserve"> </w:t>
      </w:r>
      <w:r w:rsidRPr="00B84A77">
        <w:rPr>
          <w:b/>
          <w:bCs/>
        </w:rPr>
        <w:t>Submit</w:t>
      </w:r>
      <w:r w:rsidRPr="00E445BB">
        <w:t>.</w:t>
      </w:r>
      <w:r w:rsidRPr="005B45CB">
        <w:t xml:space="preserve"> The </w:t>
      </w:r>
      <w:r w:rsidRPr="00E445BB">
        <w:t xml:space="preserve">New Disbursement </w:t>
      </w:r>
      <w:r w:rsidRPr="005B45CB">
        <w:t>window is refreshed with additional fields.</w:t>
      </w:r>
    </w:p>
    <w:p w14:paraId="50AD6669" w14:textId="77777777" w:rsidR="00077608" w:rsidRPr="005B45CB" w:rsidRDefault="00077608" w:rsidP="006C3C3F">
      <w:pPr>
        <w:pStyle w:val="OrderedList"/>
        <w:numPr>
          <w:ilvl w:val="0"/>
          <w:numId w:val="273"/>
        </w:numPr>
        <w:jc w:val="both"/>
      </w:pPr>
      <w:r w:rsidRPr="005B45CB">
        <w:t xml:space="preserve">Enter the information in the below listed fields </w:t>
      </w:r>
    </w:p>
    <w:p w14:paraId="273EAA34" w14:textId="77777777" w:rsidR="00077608" w:rsidRDefault="00077608" w:rsidP="00077608">
      <w:pPr>
        <w:pStyle w:val="UnorderedListIndent"/>
      </w:pPr>
      <w:r w:rsidRPr="00E445BB">
        <w:t>Disbursement Amount</w:t>
      </w:r>
    </w:p>
    <w:p w14:paraId="2A14617D" w14:textId="77777777" w:rsidR="00077608" w:rsidRPr="00E445BB" w:rsidRDefault="00077608" w:rsidP="00077608">
      <w:pPr>
        <w:pStyle w:val="UnorderedListIndent"/>
      </w:pPr>
      <w:r w:rsidRPr="001D6162">
        <w:t xml:space="preserve">The “Pay To” field is </w:t>
      </w:r>
      <w:r>
        <w:t>not</w:t>
      </w:r>
      <w:r w:rsidRPr="001D6162">
        <w:t xml:space="preserve"> editable</w:t>
      </w:r>
    </w:p>
    <w:p w14:paraId="756F06F7" w14:textId="77777777" w:rsidR="00077608" w:rsidRDefault="00077608" w:rsidP="006C3C3F">
      <w:pPr>
        <w:pStyle w:val="OrderedList"/>
        <w:numPr>
          <w:ilvl w:val="0"/>
          <w:numId w:val="273"/>
        </w:numPr>
        <w:jc w:val="both"/>
      </w:pPr>
      <w:r w:rsidRPr="005B45CB">
        <w:t xml:space="preserve">Click </w:t>
      </w:r>
      <w:r w:rsidRPr="00B84A77">
        <w:rPr>
          <w:b/>
          <w:bCs/>
        </w:rPr>
        <w:t>Submit</w:t>
      </w:r>
      <w:r w:rsidRPr="00E445BB">
        <w:t xml:space="preserve"> </w:t>
      </w:r>
      <w:r w:rsidRPr="005B45CB">
        <w:t xml:space="preserve">to save the changes. This disbursement is displayed in the </w:t>
      </w:r>
      <w:r w:rsidRPr="00E445BB">
        <w:t>Disbursement</w:t>
      </w:r>
      <w:r w:rsidRPr="005B45CB">
        <w:t xml:space="preserve"> screen.</w:t>
      </w:r>
    </w:p>
    <w:p w14:paraId="7E698A6D" w14:textId="5CE7C827" w:rsidR="00077608" w:rsidRDefault="00077608" w:rsidP="006C3C3F">
      <w:pPr>
        <w:pStyle w:val="OrderedList"/>
        <w:numPr>
          <w:ilvl w:val="0"/>
          <w:numId w:val="273"/>
        </w:numPr>
        <w:jc w:val="both"/>
      </w:pPr>
      <w:r>
        <w:t>The</w:t>
      </w:r>
      <w:r w:rsidRPr="008F4E4C">
        <w:t xml:space="preserve"> supervisor role must Authorize Disbursements to be sent for Accounting.  </w:t>
      </w:r>
      <w:r w:rsidRPr="00140EA9">
        <w:rPr>
          <w:b/>
          <w:bCs/>
          <w:color w:val="0070C0"/>
        </w:rPr>
        <w:t xml:space="preserve">See Section </w:t>
      </w:r>
      <w:r w:rsidR="00274A40">
        <w:rPr>
          <w:b/>
          <w:bCs/>
          <w:color w:val="0070C0"/>
        </w:rPr>
        <w:t>–</w:t>
      </w:r>
      <w:r w:rsidRPr="00140EA9">
        <w:rPr>
          <w:b/>
          <w:bCs/>
          <w:color w:val="0070C0"/>
        </w:rPr>
        <w:t xml:space="preserve"> 6.19.4</w:t>
      </w:r>
    </w:p>
    <w:p w14:paraId="7C0A3A99" w14:textId="77777777" w:rsidR="00077608" w:rsidRDefault="00077608" w:rsidP="00077608">
      <w:pPr>
        <w:pStyle w:val="BodyText"/>
        <w:rPr>
          <w:lang w:bidi="ar-SA"/>
        </w:rPr>
      </w:pPr>
    </w:p>
    <w:p w14:paraId="5395F439" w14:textId="2146D0F0" w:rsidR="00B35C4D" w:rsidRDefault="00B35C4D" w:rsidP="00E9330C">
      <w:pPr>
        <w:pStyle w:val="BodyText"/>
      </w:pPr>
      <w:r w:rsidRPr="00B35C4D">
        <w:t>HUD Borrower Disbursements that are eligible to be Reimbursed to HUD will be displayed in the Reimbursements to HUD page</w:t>
      </w:r>
      <w:r w:rsidR="00B54395">
        <w:t>.</w:t>
      </w:r>
      <w:r w:rsidRPr="00B35C4D">
        <w:t xml:space="preserve">  A Disbursement can only be Reimbursed to HUD once, and the total Reimbursement amount includes the Disbursement amount plus owed Interest calculated by the system.  To be available for Reimbursement, the HUD Borrower Disbursement transaction must be displayed on the Loan &gt; Transactions &gt; Loan page with a Disbursement Status of “Disbursed” and the Disbursement must not be Voided.</w:t>
      </w:r>
    </w:p>
    <w:p w14:paraId="3AED8616" w14:textId="42D07E9C" w:rsidR="00E9330C" w:rsidRDefault="00E9330C" w:rsidP="00E9330C">
      <w:pPr>
        <w:pStyle w:val="BodyText"/>
      </w:pPr>
      <w:r w:rsidRPr="002B73E4">
        <w:t xml:space="preserve">To perform </w:t>
      </w:r>
      <w:r>
        <w:t>Reimbursement of a HUD Borrower Disbursement</w:t>
      </w:r>
      <w:r w:rsidRPr="002B73E4">
        <w:t>:</w:t>
      </w:r>
    </w:p>
    <w:p w14:paraId="453DC8AB" w14:textId="17E697CE" w:rsidR="00E9330C" w:rsidRDefault="00E9330C" w:rsidP="006C3C3F">
      <w:pPr>
        <w:pStyle w:val="OrderedList"/>
        <w:numPr>
          <w:ilvl w:val="0"/>
          <w:numId w:val="419"/>
        </w:numPr>
        <w:jc w:val="both"/>
      </w:pPr>
      <w:r>
        <w:t>Go to Accounting &gt; Reimbursements to HUD</w:t>
      </w:r>
    </w:p>
    <w:p w14:paraId="474A3516" w14:textId="77777777" w:rsidR="00B35C4D" w:rsidRDefault="00B35C4D" w:rsidP="00B35C4D">
      <w:pPr>
        <w:pStyle w:val="OrderedList"/>
        <w:jc w:val="both"/>
      </w:pPr>
    </w:p>
    <w:p w14:paraId="5354176B" w14:textId="77777777" w:rsidR="00B35C4D" w:rsidRPr="00B35C4D" w:rsidRDefault="00B35C4D" w:rsidP="00B35C4D">
      <w:pPr>
        <w:jc w:val="center"/>
        <w:rPr>
          <w:rFonts w:asciiTheme="minorHAnsi" w:hAnsiTheme="minorHAnsi" w:cstheme="minorHAnsi"/>
        </w:rPr>
      </w:pPr>
      <w:r>
        <w:rPr>
          <w:noProof/>
        </w:rPr>
        <w:drawing>
          <wp:inline distT="0" distB="0" distL="0" distR="0" wp14:anchorId="6810EDD9" wp14:editId="5C435890">
            <wp:extent cx="5027448" cy="767546"/>
            <wp:effectExtent l="19050" t="19050" r="20955" b="13970"/>
            <wp:docPr id="564564598" name="Picture 564564598" descr="A computer screen 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564598" name="Picture 564564598" descr="A computer screen shot of a computer&#10;&#10;Description automatically generated"/>
                    <pic:cNvPicPr/>
                  </pic:nvPicPr>
                  <pic:blipFill>
                    <a:blip r:embed="rId152"/>
                    <a:stretch>
                      <a:fillRect/>
                    </a:stretch>
                  </pic:blipFill>
                  <pic:spPr>
                    <a:xfrm>
                      <a:off x="0" y="0"/>
                      <a:ext cx="5113070" cy="780618"/>
                    </a:xfrm>
                    <a:prstGeom prst="rect">
                      <a:avLst/>
                    </a:prstGeom>
                    <a:ln w="12700">
                      <a:solidFill>
                        <a:srgbClr val="0070C0"/>
                      </a:solidFill>
                    </a:ln>
                  </pic:spPr>
                </pic:pic>
              </a:graphicData>
            </a:graphic>
          </wp:inline>
        </w:drawing>
      </w:r>
    </w:p>
    <w:p w14:paraId="5C133624" w14:textId="4B91FF22" w:rsidR="00B35C4D" w:rsidRDefault="00B35C4D" w:rsidP="00B35C4D">
      <w:pPr>
        <w:pStyle w:val="FigureCaption0"/>
      </w:pPr>
      <w:bookmarkStart w:id="1530" w:name="_Toc230163924"/>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73</w:t>
      </w:r>
      <w:r>
        <w:rPr>
          <w:noProof/>
        </w:rPr>
        <w:fldChar w:fldCharType="end"/>
      </w:r>
      <w:r>
        <w:t xml:space="preserve">: </w:t>
      </w:r>
      <w:r w:rsidR="00DA67AF">
        <w:rPr>
          <w:noProof/>
        </w:rPr>
        <w:t>Reimbursements to HUD Search</w:t>
      </w:r>
      <w:bookmarkEnd w:id="1530"/>
    </w:p>
    <w:p w14:paraId="1D12E313" w14:textId="77777777" w:rsidR="00B35C4D" w:rsidRDefault="00B35C4D" w:rsidP="00B35C4D">
      <w:pPr>
        <w:pStyle w:val="OrderedList"/>
        <w:jc w:val="both"/>
      </w:pPr>
    </w:p>
    <w:p w14:paraId="5D2A16F4" w14:textId="67BD1073" w:rsidR="00E9330C" w:rsidRDefault="00B35C4D" w:rsidP="006C3C3F">
      <w:pPr>
        <w:pStyle w:val="OrderedList"/>
        <w:numPr>
          <w:ilvl w:val="0"/>
          <w:numId w:val="419"/>
        </w:numPr>
        <w:jc w:val="both"/>
      </w:pPr>
      <w:r w:rsidRPr="00B35C4D">
        <w:rPr>
          <w:rFonts w:asciiTheme="majorHAnsi" w:hAnsiTheme="majorHAnsi" w:cstheme="minorHAnsi"/>
        </w:rPr>
        <w:t xml:space="preserve">To search for all </w:t>
      </w:r>
      <w:r>
        <w:rPr>
          <w:rFonts w:asciiTheme="majorHAnsi" w:hAnsiTheme="majorHAnsi" w:cstheme="minorHAnsi"/>
        </w:rPr>
        <w:t xml:space="preserve">HUD Borrower </w:t>
      </w:r>
      <w:r w:rsidRPr="00B35C4D">
        <w:rPr>
          <w:rFonts w:asciiTheme="majorHAnsi" w:hAnsiTheme="majorHAnsi" w:cstheme="minorHAnsi"/>
        </w:rPr>
        <w:t>Disbursements under a specific Servicer that are eligible to be Reimbursed to HUD</w:t>
      </w:r>
      <w:r>
        <w:rPr>
          <w:rFonts w:asciiTheme="majorHAnsi" w:hAnsiTheme="majorHAnsi" w:cstheme="minorHAnsi"/>
        </w:rPr>
        <w:t xml:space="preserve">, select the “Servicer” and filter </w:t>
      </w:r>
      <w:r w:rsidRPr="00B35C4D">
        <w:rPr>
          <w:rFonts w:asciiTheme="majorHAnsi" w:hAnsiTheme="majorHAnsi" w:cstheme="minorHAnsi"/>
        </w:rPr>
        <w:t xml:space="preserve">by field “HUD Repaid” status of </w:t>
      </w:r>
      <w:r w:rsidRPr="00B35C4D">
        <w:rPr>
          <w:rFonts w:asciiTheme="majorHAnsi" w:hAnsiTheme="majorHAnsi" w:cstheme="minorHAnsi"/>
          <w:b/>
          <w:bCs/>
        </w:rPr>
        <w:t>Not Authorized</w:t>
      </w:r>
      <w:r w:rsidRPr="00B35C4D">
        <w:rPr>
          <w:rFonts w:asciiTheme="majorHAnsi" w:hAnsiTheme="majorHAnsi" w:cstheme="minorHAnsi"/>
        </w:rPr>
        <w:t>, then click Search. This field corresponds to the column in the Reimbursement Search Results grid “HUD Repaid Status”</w:t>
      </w:r>
      <w:r>
        <w:rPr>
          <w:rFonts w:asciiTheme="majorHAnsi" w:hAnsiTheme="majorHAnsi" w:cstheme="minorHAnsi"/>
        </w:rPr>
        <w:t xml:space="preserve"> which is displayed in the results in a column to the right. </w:t>
      </w:r>
    </w:p>
    <w:p w14:paraId="7E8ED782" w14:textId="3A09545D" w:rsidR="00A37DB0" w:rsidRDefault="00A37DB0" w:rsidP="00B35C4D">
      <w:pPr>
        <w:pStyle w:val="OrderedList"/>
        <w:jc w:val="center"/>
        <w:rPr>
          <w:rFonts w:asciiTheme="minorHAnsi" w:hAnsiTheme="minorHAnsi"/>
        </w:rPr>
      </w:pPr>
      <w:r>
        <w:rPr>
          <w:noProof/>
        </w:rPr>
        <w:drawing>
          <wp:inline distT="0" distB="0" distL="0" distR="0" wp14:anchorId="746423B6" wp14:editId="40BAE305">
            <wp:extent cx="5120640" cy="1842555"/>
            <wp:effectExtent l="19050" t="19050" r="22860" b="2476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3"/>
                    <a:stretch>
                      <a:fillRect/>
                    </a:stretch>
                  </pic:blipFill>
                  <pic:spPr>
                    <a:xfrm>
                      <a:off x="0" y="0"/>
                      <a:ext cx="5148496" cy="1852578"/>
                    </a:xfrm>
                    <a:prstGeom prst="rect">
                      <a:avLst/>
                    </a:prstGeom>
                    <a:ln w="19050">
                      <a:solidFill>
                        <a:srgbClr val="0070C0"/>
                      </a:solidFill>
                    </a:ln>
                  </pic:spPr>
                </pic:pic>
              </a:graphicData>
            </a:graphic>
          </wp:inline>
        </w:drawing>
      </w:r>
    </w:p>
    <w:p w14:paraId="461CA0AE" w14:textId="08EC11FD" w:rsidR="00B35C4D" w:rsidRDefault="00B35C4D" w:rsidP="00B35C4D">
      <w:pPr>
        <w:pStyle w:val="FigureCaption0"/>
      </w:pPr>
      <w:bookmarkStart w:id="1531" w:name="_Toc230163925"/>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74</w:t>
      </w:r>
      <w:r>
        <w:rPr>
          <w:noProof/>
        </w:rPr>
        <w:fldChar w:fldCharType="end"/>
      </w:r>
      <w:r>
        <w:t xml:space="preserve">: </w:t>
      </w:r>
      <w:r w:rsidR="00DA67AF">
        <w:rPr>
          <w:noProof/>
        </w:rPr>
        <w:t>Reimbursements to HUD Results</w:t>
      </w:r>
      <w:bookmarkEnd w:id="1531"/>
    </w:p>
    <w:p w14:paraId="4FFDA431" w14:textId="77777777" w:rsidR="00037E74" w:rsidRDefault="00A37DB0" w:rsidP="006C3C3F">
      <w:pPr>
        <w:pStyle w:val="OrderedList"/>
        <w:numPr>
          <w:ilvl w:val="0"/>
          <w:numId w:val="419"/>
        </w:numPr>
        <w:jc w:val="both"/>
        <w:rPr>
          <w:rFonts w:asciiTheme="majorHAnsi" w:hAnsiTheme="majorHAnsi" w:cstheme="minorHAnsi"/>
        </w:rPr>
      </w:pPr>
      <w:r w:rsidRPr="00037E74">
        <w:rPr>
          <w:rFonts w:asciiTheme="majorHAnsi" w:hAnsiTheme="majorHAnsi" w:cstheme="minorHAnsi"/>
        </w:rPr>
        <w:t xml:space="preserve">A checkbox is displayed on each row under heading Authorize Reimbursements. The user may </w:t>
      </w:r>
      <w:r w:rsidR="00037E74">
        <w:rPr>
          <w:rFonts w:asciiTheme="majorHAnsi" w:hAnsiTheme="majorHAnsi" w:cstheme="minorHAnsi"/>
        </w:rPr>
        <w:t xml:space="preserve">either </w:t>
      </w:r>
      <w:r w:rsidRPr="00037E74">
        <w:rPr>
          <w:rFonts w:asciiTheme="majorHAnsi" w:hAnsiTheme="majorHAnsi" w:cstheme="minorHAnsi"/>
        </w:rPr>
        <w:t xml:space="preserve">Select All records on the page by clicking the Select All checkbox at the top of the column or may select certain records by clicking the box for specific rows. </w:t>
      </w:r>
    </w:p>
    <w:p w14:paraId="5D562BC7" w14:textId="117EFEB2" w:rsidR="00A37DB0" w:rsidRPr="00037E74" w:rsidRDefault="00A37DB0" w:rsidP="006C3C3F">
      <w:pPr>
        <w:pStyle w:val="OrderedList"/>
        <w:numPr>
          <w:ilvl w:val="0"/>
          <w:numId w:val="419"/>
        </w:numPr>
        <w:jc w:val="both"/>
        <w:rPr>
          <w:rFonts w:asciiTheme="majorHAnsi" w:hAnsiTheme="majorHAnsi" w:cstheme="minorHAnsi"/>
        </w:rPr>
      </w:pPr>
      <w:r w:rsidRPr="00037E74">
        <w:rPr>
          <w:rFonts w:asciiTheme="majorHAnsi" w:hAnsiTheme="majorHAnsi" w:cstheme="minorHAnsi"/>
        </w:rPr>
        <w:t xml:space="preserve">After </w:t>
      </w:r>
      <w:r w:rsidR="00037E74">
        <w:rPr>
          <w:rFonts w:asciiTheme="majorHAnsi" w:hAnsiTheme="majorHAnsi" w:cstheme="minorHAnsi"/>
        </w:rPr>
        <w:t>selecting</w:t>
      </w:r>
      <w:r w:rsidRPr="00037E74">
        <w:rPr>
          <w:rFonts w:asciiTheme="majorHAnsi" w:hAnsiTheme="majorHAnsi" w:cstheme="minorHAnsi"/>
        </w:rPr>
        <w:t xml:space="preserve"> which Disbursements to Reimburse, click Authorize Reimbursements</w:t>
      </w:r>
      <w:r w:rsidR="00037E74">
        <w:rPr>
          <w:rFonts w:asciiTheme="majorHAnsi" w:hAnsiTheme="majorHAnsi" w:cstheme="minorHAnsi"/>
        </w:rPr>
        <w:t xml:space="preserve"> link.</w:t>
      </w:r>
    </w:p>
    <w:p w14:paraId="4DDA61C3" w14:textId="77777777" w:rsidR="00A37DB0" w:rsidRPr="00955194" w:rsidRDefault="00A37DB0" w:rsidP="00FA7797">
      <w:pPr>
        <w:jc w:val="center"/>
        <w:rPr>
          <w:rFonts w:asciiTheme="minorHAnsi" w:hAnsiTheme="minorHAnsi" w:cstheme="minorHAnsi"/>
        </w:rPr>
      </w:pPr>
      <w:r>
        <w:rPr>
          <w:noProof/>
        </w:rPr>
        <w:drawing>
          <wp:inline distT="0" distB="0" distL="0" distR="0" wp14:anchorId="4CB04708" wp14:editId="21A1D221">
            <wp:extent cx="4957256" cy="1356360"/>
            <wp:effectExtent l="19050" t="19050" r="15240" b="15240"/>
            <wp:docPr id="1499781705" name="Picture 1499781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4"/>
                    <a:stretch>
                      <a:fillRect/>
                    </a:stretch>
                  </pic:blipFill>
                  <pic:spPr>
                    <a:xfrm>
                      <a:off x="0" y="0"/>
                      <a:ext cx="5010561" cy="1370945"/>
                    </a:xfrm>
                    <a:prstGeom prst="rect">
                      <a:avLst/>
                    </a:prstGeom>
                    <a:ln w="19050">
                      <a:solidFill>
                        <a:srgbClr val="0070C0"/>
                      </a:solidFill>
                    </a:ln>
                  </pic:spPr>
                </pic:pic>
              </a:graphicData>
            </a:graphic>
          </wp:inline>
        </w:drawing>
      </w:r>
    </w:p>
    <w:p w14:paraId="2FFF0F6F" w14:textId="4869CC6E" w:rsidR="00FA7797" w:rsidRDefault="00FA7797" w:rsidP="00FA7797">
      <w:pPr>
        <w:pStyle w:val="FigureCaption0"/>
      </w:pPr>
      <w:bookmarkStart w:id="1532" w:name="_Toc230163926"/>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75</w:t>
      </w:r>
      <w:r>
        <w:rPr>
          <w:noProof/>
        </w:rPr>
        <w:fldChar w:fldCharType="end"/>
      </w:r>
      <w:r>
        <w:t xml:space="preserve">: </w:t>
      </w:r>
      <w:r>
        <w:rPr>
          <w:noProof/>
        </w:rPr>
        <w:t>Reimbursements to HUD Selected Records</w:t>
      </w:r>
      <w:bookmarkEnd w:id="1532"/>
    </w:p>
    <w:p w14:paraId="6F208F8C" w14:textId="77777777" w:rsidR="00A37DB0" w:rsidRDefault="00A37DB0" w:rsidP="006C3C3F">
      <w:pPr>
        <w:pStyle w:val="OrderedList"/>
        <w:numPr>
          <w:ilvl w:val="0"/>
          <w:numId w:val="419"/>
        </w:numPr>
        <w:jc w:val="both"/>
        <w:rPr>
          <w:rFonts w:asciiTheme="majorHAnsi" w:hAnsiTheme="majorHAnsi" w:cstheme="minorHAnsi"/>
        </w:rPr>
      </w:pPr>
      <w:r w:rsidRPr="00037E74">
        <w:rPr>
          <w:rFonts w:asciiTheme="majorHAnsi" w:hAnsiTheme="majorHAnsi" w:cstheme="minorHAnsi"/>
        </w:rPr>
        <w:t xml:space="preserve">The </w:t>
      </w:r>
      <w:r w:rsidRPr="00037E74">
        <w:rPr>
          <w:rFonts w:asciiTheme="majorHAnsi" w:hAnsiTheme="majorHAnsi" w:cstheme="minorHAnsi"/>
          <w:b/>
        </w:rPr>
        <w:t>Authorization Information</w:t>
      </w:r>
      <w:r w:rsidRPr="00037E74">
        <w:rPr>
          <w:rFonts w:asciiTheme="majorHAnsi" w:hAnsiTheme="majorHAnsi" w:cstheme="minorHAnsi"/>
        </w:rPr>
        <w:t xml:space="preserve"> window will be displayed with FHA Case #, Authorization Type </w:t>
      </w:r>
      <w:r w:rsidRPr="00037E74">
        <w:rPr>
          <w:rFonts w:asciiTheme="majorHAnsi" w:hAnsiTheme="majorHAnsi" w:cstheme="minorHAnsi"/>
          <w:b/>
        </w:rPr>
        <w:t>Reimburse HUD</w:t>
      </w:r>
      <w:r w:rsidRPr="00037E74">
        <w:rPr>
          <w:rFonts w:asciiTheme="majorHAnsi" w:hAnsiTheme="majorHAnsi" w:cstheme="minorHAnsi"/>
        </w:rPr>
        <w:t>, Reimbursement Amount, Interest Amount, and Total Amount.  The FHA Case # is only displayed if one row is selected, for multiple rows it will state “Multiple Case Numbers.” The Reimbursement Amount is the total of the selected HUD Borrower Disbursements. The Interest Amount is the total Interest owed on the selected HUD Borrower Disbursements. The Total Amount is the sum of the Reimbursement Amount plus the Interest Amount and is the final amount that will be paid to HUD for this Reimbursement action.</w:t>
      </w:r>
    </w:p>
    <w:p w14:paraId="4F2FE080" w14:textId="77777777" w:rsidR="00A37DB0" w:rsidRDefault="00A37DB0" w:rsidP="00A37DB0">
      <w:pPr>
        <w:jc w:val="center"/>
        <w:rPr>
          <w:rFonts w:asciiTheme="minorHAnsi" w:hAnsiTheme="minorHAnsi" w:cstheme="minorHAnsi"/>
        </w:rPr>
      </w:pPr>
      <w:r>
        <w:rPr>
          <w:noProof/>
        </w:rPr>
        <w:drawing>
          <wp:inline distT="0" distB="0" distL="0" distR="0" wp14:anchorId="5806F5C2" wp14:editId="1E0EEF0B">
            <wp:extent cx="2385060" cy="1169261"/>
            <wp:effectExtent l="19050" t="19050" r="15240" b="12065"/>
            <wp:docPr id="1874575595" name="Picture 18745755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5"/>
                    <a:stretch>
                      <a:fillRect/>
                    </a:stretch>
                  </pic:blipFill>
                  <pic:spPr>
                    <a:xfrm>
                      <a:off x="0" y="0"/>
                      <a:ext cx="2395535" cy="1174396"/>
                    </a:xfrm>
                    <a:prstGeom prst="rect">
                      <a:avLst/>
                    </a:prstGeom>
                    <a:ln w="19050">
                      <a:solidFill>
                        <a:srgbClr val="0070C0"/>
                      </a:solidFill>
                    </a:ln>
                  </pic:spPr>
                </pic:pic>
              </a:graphicData>
            </a:graphic>
          </wp:inline>
        </w:drawing>
      </w:r>
    </w:p>
    <w:p w14:paraId="44A14954" w14:textId="6503A0A1" w:rsidR="00FA7797" w:rsidRPr="004A7B51" w:rsidRDefault="00FA7797" w:rsidP="004A7B51">
      <w:pPr>
        <w:pStyle w:val="FigureCaption0"/>
      </w:pPr>
      <w:bookmarkStart w:id="1533" w:name="_Toc230163927"/>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76</w:t>
      </w:r>
      <w:r>
        <w:rPr>
          <w:noProof/>
        </w:rPr>
        <w:fldChar w:fldCharType="end"/>
      </w:r>
      <w:r>
        <w:t xml:space="preserve">: </w:t>
      </w:r>
      <w:r>
        <w:rPr>
          <w:noProof/>
        </w:rPr>
        <w:t>Reimbursements to HUD Authorization Information</w:t>
      </w:r>
      <w:bookmarkEnd w:id="1533"/>
    </w:p>
    <w:p w14:paraId="7AC4650A" w14:textId="77777777" w:rsidR="00A37DB0" w:rsidRPr="00FA7797" w:rsidRDefault="00A37DB0" w:rsidP="006C3C3F">
      <w:pPr>
        <w:pStyle w:val="OrderedList"/>
        <w:numPr>
          <w:ilvl w:val="0"/>
          <w:numId w:val="419"/>
        </w:numPr>
        <w:jc w:val="both"/>
        <w:rPr>
          <w:rFonts w:asciiTheme="majorHAnsi" w:hAnsiTheme="majorHAnsi" w:cstheme="minorHAnsi"/>
        </w:rPr>
      </w:pPr>
      <w:r w:rsidRPr="00FA7797">
        <w:rPr>
          <w:rFonts w:asciiTheme="majorHAnsi" w:hAnsiTheme="majorHAnsi" w:cstheme="minorHAnsi"/>
        </w:rPr>
        <w:t xml:space="preserve">After clicking Approve, a window is displayed to confirm the collection. Click YES to proceed, or NO to cancel. </w:t>
      </w:r>
    </w:p>
    <w:p w14:paraId="5B6528F7" w14:textId="77777777" w:rsidR="00A37DB0" w:rsidRDefault="00A37DB0" w:rsidP="00A37DB0">
      <w:pPr>
        <w:jc w:val="center"/>
        <w:rPr>
          <w:rFonts w:asciiTheme="minorHAnsi" w:hAnsiTheme="minorHAnsi" w:cstheme="minorHAnsi"/>
        </w:rPr>
      </w:pPr>
      <w:r>
        <w:rPr>
          <w:noProof/>
        </w:rPr>
        <w:drawing>
          <wp:inline distT="0" distB="0" distL="0" distR="0" wp14:anchorId="3DF52B20" wp14:editId="018431F6">
            <wp:extent cx="2110739" cy="722642"/>
            <wp:effectExtent l="19050" t="19050" r="23495" b="20320"/>
            <wp:docPr id="361934107" name="Picture 361934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6"/>
                    <a:stretch>
                      <a:fillRect/>
                    </a:stretch>
                  </pic:blipFill>
                  <pic:spPr>
                    <a:xfrm>
                      <a:off x="0" y="0"/>
                      <a:ext cx="2125743" cy="727779"/>
                    </a:xfrm>
                    <a:prstGeom prst="rect">
                      <a:avLst/>
                    </a:prstGeom>
                    <a:ln w="19050">
                      <a:solidFill>
                        <a:srgbClr val="0070C0"/>
                      </a:solidFill>
                    </a:ln>
                  </pic:spPr>
                </pic:pic>
              </a:graphicData>
            </a:graphic>
          </wp:inline>
        </w:drawing>
      </w:r>
    </w:p>
    <w:p w14:paraId="52E18124" w14:textId="58BE0CD9" w:rsidR="00A37DB0" w:rsidRPr="004A7B51" w:rsidRDefault="00FA7797" w:rsidP="004A7B51">
      <w:pPr>
        <w:pStyle w:val="FigureCaption0"/>
      </w:pPr>
      <w:bookmarkStart w:id="1534" w:name="_Toc230163928"/>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77</w:t>
      </w:r>
      <w:r>
        <w:rPr>
          <w:noProof/>
        </w:rPr>
        <w:fldChar w:fldCharType="end"/>
      </w:r>
      <w:r>
        <w:t xml:space="preserve">: </w:t>
      </w:r>
      <w:r>
        <w:rPr>
          <w:noProof/>
        </w:rPr>
        <w:t>Reimbursements to HUD Approve Authorization</w:t>
      </w:r>
      <w:bookmarkEnd w:id="1534"/>
      <w:r>
        <w:rPr>
          <w:noProof/>
        </w:rPr>
        <w:t xml:space="preserve"> </w:t>
      </w:r>
    </w:p>
    <w:p w14:paraId="3024341F" w14:textId="77777777" w:rsidR="00A37DB0" w:rsidRPr="004A7B51" w:rsidRDefault="00A37DB0" w:rsidP="006C3C3F">
      <w:pPr>
        <w:pStyle w:val="OrderedList"/>
        <w:numPr>
          <w:ilvl w:val="0"/>
          <w:numId w:val="419"/>
        </w:numPr>
        <w:jc w:val="both"/>
        <w:rPr>
          <w:rFonts w:asciiTheme="majorHAnsi" w:hAnsiTheme="majorHAnsi" w:cstheme="minorHAnsi"/>
        </w:rPr>
      </w:pPr>
      <w:r w:rsidRPr="004A7B51">
        <w:rPr>
          <w:rFonts w:asciiTheme="majorHAnsi" w:hAnsiTheme="majorHAnsi" w:cstheme="minorHAnsi"/>
        </w:rPr>
        <w:t xml:space="preserve">After clicking YES, a window is displayed stating “Reimbursements processed successfully”: click OK. </w:t>
      </w:r>
    </w:p>
    <w:p w14:paraId="77F04E45" w14:textId="09BE5FD4" w:rsidR="00A37DB0" w:rsidRPr="004A7B51" w:rsidRDefault="00A37DB0" w:rsidP="006C3C3F">
      <w:pPr>
        <w:pStyle w:val="OrderedList"/>
        <w:numPr>
          <w:ilvl w:val="0"/>
          <w:numId w:val="419"/>
        </w:numPr>
        <w:jc w:val="both"/>
        <w:rPr>
          <w:rFonts w:asciiTheme="majorHAnsi" w:hAnsiTheme="majorHAnsi" w:cstheme="minorHAnsi"/>
        </w:rPr>
      </w:pPr>
      <w:r w:rsidRPr="004A7B51">
        <w:rPr>
          <w:rFonts w:asciiTheme="majorHAnsi" w:hAnsiTheme="majorHAnsi" w:cstheme="minorHAnsi"/>
        </w:rPr>
        <w:t>The collection is sent to the Accounting Module in the nightly process</w:t>
      </w:r>
      <w:r w:rsidR="004A7B51">
        <w:rPr>
          <w:rFonts w:asciiTheme="majorHAnsi" w:hAnsiTheme="majorHAnsi" w:cstheme="minorHAnsi"/>
        </w:rPr>
        <w:t xml:space="preserve">. </w:t>
      </w:r>
      <w:r w:rsidR="00F45154">
        <w:rPr>
          <w:rFonts w:asciiTheme="majorHAnsi" w:hAnsiTheme="majorHAnsi" w:cstheme="minorHAnsi"/>
        </w:rPr>
        <w:t>A</w:t>
      </w:r>
      <w:r w:rsidRPr="004A7B51">
        <w:rPr>
          <w:rFonts w:asciiTheme="majorHAnsi" w:hAnsiTheme="majorHAnsi" w:cstheme="minorHAnsi"/>
        </w:rPr>
        <w:t xml:space="preserve">uthorized records </w:t>
      </w:r>
      <w:r w:rsidR="00F45154">
        <w:rPr>
          <w:rFonts w:asciiTheme="majorHAnsi" w:hAnsiTheme="majorHAnsi" w:cstheme="minorHAnsi"/>
        </w:rPr>
        <w:t xml:space="preserve">are </w:t>
      </w:r>
      <w:r w:rsidRPr="004A7B51">
        <w:rPr>
          <w:rFonts w:asciiTheme="majorHAnsi" w:hAnsiTheme="majorHAnsi" w:cstheme="minorHAnsi"/>
        </w:rPr>
        <w:t xml:space="preserve">updated with the following: </w:t>
      </w:r>
    </w:p>
    <w:p w14:paraId="58F79212" w14:textId="306A7126"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 xml:space="preserve">The checkbox next to the Authorized </w:t>
      </w:r>
      <w:r w:rsidR="00F45154">
        <w:rPr>
          <w:rFonts w:asciiTheme="majorHAnsi" w:hAnsiTheme="majorHAnsi"/>
        </w:rPr>
        <w:t>record</w:t>
      </w:r>
      <w:r w:rsidRPr="004A7B51">
        <w:rPr>
          <w:rFonts w:asciiTheme="majorHAnsi" w:hAnsiTheme="majorHAnsi"/>
        </w:rPr>
        <w:t xml:space="preserve"> </w:t>
      </w:r>
      <w:r w:rsidR="00F45154">
        <w:rPr>
          <w:rFonts w:asciiTheme="majorHAnsi" w:hAnsiTheme="majorHAnsi"/>
        </w:rPr>
        <w:t xml:space="preserve">is </w:t>
      </w:r>
      <w:r w:rsidRPr="004A7B51">
        <w:rPr>
          <w:rFonts w:asciiTheme="majorHAnsi" w:hAnsiTheme="majorHAnsi"/>
        </w:rPr>
        <w:t xml:space="preserve">no longer </w:t>
      </w:r>
      <w:r w:rsidR="00F45154">
        <w:rPr>
          <w:rFonts w:asciiTheme="majorHAnsi" w:hAnsiTheme="majorHAnsi"/>
        </w:rPr>
        <w:t>available</w:t>
      </w:r>
    </w:p>
    <w:p w14:paraId="2CAB90AF" w14:textId="7B4C5BF5"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 xml:space="preserve">“HUD Repaid” Status </w:t>
      </w:r>
      <w:r w:rsidR="00F45154">
        <w:rPr>
          <w:rFonts w:asciiTheme="majorHAnsi" w:hAnsiTheme="majorHAnsi"/>
        </w:rPr>
        <w:t>is</w:t>
      </w:r>
      <w:r w:rsidRPr="004A7B51">
        <w:rPr>
          <w:rFonts w:asciiTheme="majorHAnsi" w:hAnsiTheme="majorHAnsi"/>
        </w:rPr>
        <w:t xml:space="preserve"> updated from </w:t>
      </w:r>
      <w:r w:rsidRPr="004A7B51">
        <w:rPr>
          <w:rFonts w:asciiTheme="majorHAnsi" w:hAnsiTheme="majorHAnsi"/>
          <w:b/>
        </w:rPr>
        <w:t>Not Authorized</w:t>
      </w:r>
      <w:r w:rsidRPr="004A7B51">
        <w:rPr>
          <w:rFonts w:asciiTheme="majorHAnsi" w:hAnsiTheme="majorHAnsi"/>
        </w:rPr>
        <w:t xml:space="preserve"> to </w:t>
      </w:r>
      <w:r w:rsidRPr="004A7B51">
        <w:rPr>
          <w:rFonts w:asciiTheme="majorHAnsi" w:hAnsiTheme="majorHAnsi"/>
          <w:b/>
        </w:rPr>
        <w:t>Authorized not Settled</w:t>
      </w:r>
    </w:p>
    <w:p w14:paraId="4CDA62BD" w14:textId="66432B35"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 xml:space="preserve">Interest Amount in the Reimbursement Search Results </w:t>
      </w:r>
      <w:r w:rsidR="00F45154">
        <w:rPr>
          <w:rFonts w:asciiTheme="majorHAnsi" w:hAnsiTheme="majorHAnsi"/>
        </w:rPr>
        <w:t>is</w:t>
      </w:r>
      <w:r w:rsidRPr="004A7B51">
        <w:rPr>
          <w:rFonts w:asciiTheme="majorHAnsi" w:hAnsiTheme="majorHAnsi"/>
        </w:rPr>
        <w:t xml:space="preserve"> populated with total calculated interest as of the date the Reimbursement to HUD was Authorized. </w:t>
      </w:r>
    </w:p>
    <w:p w14:paraId="710ACC57" w14:textId="39FCFD72"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 xml:space="preserve">Total Amount in the Reimbursement Search Results </w:t>
      </w:r>
      <w:r w:rsidR="00F45154">
        <w:rPr>
          <w:rFonts w:asciiTheme="majorHAnsi" w:hAnsiTheme="majorHAnsi"/>
        </w:rPr>
        <w:t>is</w:t>
      </w:r>
      <w:r w:rsidRPr="004A7B51">
        <w:rPr>
          <w:rFonts w:asciiTheme="majorHAnsi" w:hAnsiTheme="majorHAnsi"/>
        </w:rPr>
        <w:t xml:space="preserve"> populated with the final total of Disbursement Amount plus Interest Amount</w:t>
      </w:r>
    </w:p>
    <w:p w14:paraId="464E2416" w14:textId="77777777"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Accounting &gt; Transmittals Batch Type “Claims Receivable-HUD Borrower Disb” will be created</w:t>
      </w:r>
    </w:p>
    <w:p w14:paraId="3ECB2AD9" w14:textId="77777777" w:rsidR="00A37DB0" w:rsidRPr="004A7B51" w:rsidRDefault="00A37DB0" w:rsidP="006C3C3F">
      <w:pPr>
        <w:pStyle w:val="ListParagraph"/>
        <w:numPr>
          <w:ilvl w:val="0"/>
          <w:numId w:val="418"/>
        </w:numPr>
        <w:spacing w:before="120" w:after="120" w:line="240" w:lineRule="auto"/>
        <w:rPr>
          <w:rFonts w:asciiTheme="majorHAnsi" w:hAnsiTheme="majorHAnsi"/>
        </w:rPr>
      </w:pPr>
      <w:r w:rsidRPr="004A7B51">
        <w:rPr>
          <w:rFonts w:asciiTheme="majorHAnsi" w:hAnsiTheme="majorHAnsi"/>
        </w:rPr>
        <w:t>Loan &gt; Transactions &gt; Claims transactions will be created that correspond to the Reimbursement</w:t>
      </w:r>
    </w:p>
    <w:p w14:paraId="46DF4A99" w14:textId="47FC0767" w:rsidR="00A37DB0" w:rsidRPr="004A7B51" w:rsidRDefault="00A37DB0" w:rsidP="0058612E">
      <w:pPr>
        <w:pStyle w:val="OrderedList"/>
        <w:jc w:val="both"/>
        <w:rPr>
          <w:rFonts w:asciiTheme="majorHAnsi" w:hAnsiTheme="majorHAnsi"/>
        </w:rPr>
      </w:pPr>
      <w:r w:rsidRPr="004A7B51">
        <w:rPr>
          <w:rFonts w:asciiTheme="majorHAnsi" w:hAnsiTheme="majorHAnsi" w:cstheme="minorHAnsi"/>
          <w:b/>
          <w:bCs/>
        </w:rPr>
        <w:t>Interest</w:t>
      </w:r>
      <w:r w:rsidRPr="004A7B51">
        <w:rPr>
          <w:rFonts w:asciiTheme="majorHAnsi" w:hAnsiTheme="majorHAnsi"/>
          <w:b/>
        </w:rPr>
        <w:t xml:space="preserve"> owed to HUD for HUD Borrower Disbursements</w:t>
      </w:r>
      <w:r w:rsidRPr="004A7B51">
        <w:rPr>
          <w:rFonts w:asciiTheme="majorHAnsi" w:hAnsiTheme="majorHAnsi"/>
        </w:rPr>
        <w:t>. Interest begin</w:t>
      </w:r>
      <w:r w:rsidR="004A7B51">
        <w:rPr>
          <w:rFonts w:asciiTheme="majorHAnsi" w:hAnsiTheme="majorHAnsi"/>
        </w:rPr>
        <w:t>s</w:t>
      </w:r>
      <w:r w:rsidRPr="004A7B51">
        <w:rPr>
          <w:rFonts w:asciiTheme="majorHAnsi" w:hAnsiTheme="majorHAnsi"/>
        </w:rPr>
        <w:t xml:space="preserve"> accruing on the HUD Borrower Disbursement transaction’s Effective Date and go through the Reimbursement to HUD date / the date HUD is reimbursed for the HUD Borrower Disbursement. </w:t>
      </w:r>
    </w:p>
    <w:p w14:paraId="3140D354" w14:textId="77777777" w:rsidR="00A37DB0" w:rsidRPr="004A7B51" w:rsidRDefault="00A37DB0" w:rsidP="0058612E">
      <w:pPr>
        <w:pStyle w:val="OrderedList"/>
        <w:jc w:val="both"/>
        <w:rPr>
          <w:rFonts w:asciiTheme="majorHAnsi" w:hAnsiTheme="majorHAnsi"/>
        </w:rPr>
      </w:pPr>
      <w:r w:rsidRPr="004A7B51">
        <w:rPr>
          <w:rFonts w:asciiTheme="majorHAnsi" w:hAnsiTheme="majorHAnsi"/>
          <w:b/>
        </w:rPr>
        <w:t xml:space="preserve">Terminations: </w:t>
      </w:r>
      <w:r w:rsidRPr="004A7B51">
        <w:rPr>
          <w:rFonts w:asciiTheme="majorHAnsi" w:hAnsiTheme="majorHAnsi"/>
        </w:rPr>
        <w:t xml:space="preserve">A loan cannot be Terminated if the loan has a HUD Borrower Disbursement that has not been Reimbursed to HUD. An error message will be displayed stating the following “Loan Cannot be terminated because a HUD Borrower Disbursement exists on the loan which has not been Reimbursed.”  After the Reimbursement to HUD is successful, the Termination can be posted. </w:t>
      </w:r>
    </w:p>
    <w:p w14:paraId="2C93E787" w14:textId="77777777" w:rsidR="00A37DB0" w:rsidRPr="004A7B51" w:rsidRDefault="00A37DB0" w:rsidP="0058612E">
      <w:pPr>
        <w:pStyle w:val="OrderedList"/>
        <w:jc w:val="both"/>
        <w:rPr>
          <w:rFonts w:asciiTheme="majorHAnsi" w:hAnsiTheme="majorHAnsi"/>
        </w:rPr>
      </w:pPr>
      <w:r w:rsidRPr="004A7B51">
        <w:rPr>
          <w:rFonts w:asciiTheme="majorHAnsi" w:hAnsiTheme="majorHAnsi"/>
          <w:b/>
        </w:rPr>
        <w:t>Claims Impacts</w:t>
      </w:r>
      <w:r w:rsidRPr="004A7B51">
        <w:rPr>
          <w:rFonts w:asciiTheme="majorHAnsi" w:hAnsiTheme="majorHAnsi"/>
        </w:rPr>
        <w:t xml:space="preserve">: A Claim Type 20 – Demand Assignment may be filed if there is an unreimbursed HUD Borrower Disbursement on the loan. However, the system will prevent Claim Types 21, 23, and 24 Supplemental if the loan has a HUD Borrower Disbursement that has not been Reimbursed to HUD. After the Reimbursement to HUD is successful, the Claim can be filed. </w:t>
      </w:r>
    </w:p>
    <w:p w14:paraId="140009E7" w14:textId="77777777" w:rsidR="00A37DB0" w:rsidRPr="00077608" w:rsidRDefault="00A37DB0" w:rsidP="00077608">
      <w:pPr>
        <w:pStyle w:val="BodyText"/>
        <w:rPr>
          <w:lang w:bidi="ar-SA"/>
        </w:rPr>
      </w:pPr>
    </w:p>
    <w:p w14:paraId="20DE55C9" w14:textId="499B4BE4" w:rsidR="00540CFA" w:rsidRDefault="00540CFA" w:rsidP="00F874DE">
      <w:pPr>
        <w:pStyle w:val="Heading2"/>
        <w:jc w:val="both"/>
        <w:rPr>
          <w:rFonts w:eastAsia="Times New Roman"/>
          <w:snapToGrid w:val="0"/>
          <w:w w:val="0"/>
        </w:rPr>
      </w:pPr>
      <w:bookmarkStart w:id="1535" w:name="_Toc230163163"/>
      <w:r w:rsidRPr="006C7316">
        <w:rPr>
          <w:rFonts w:eastAsia="Times New Roman"/>
          <w:snapToGrid w:val="0"/>
          <w:w w:val="0"/>
        </w:rPr>
        <w:t xml:space="preserve">Servicer </w:t>
      </w:r>
      <w:r w:rsidR="000A752F">
        <w:rPr>
          <w:rFonts w:eastAsia="Times New Roman"/>
          <w:snapToGrid w:val="0"/>
          <w:w w:val="0"/>
        </w:rPr>
        <w:t>I</w:t>
      </w:r>
      <w:r w:rsidRPr="006C7316">
        <w:rPr>
          <w:rFonts w:eastAsia="Times New Roman"/>
          <w:snapToGrid w:val="0"/>
          <w:w w:val="0"/>
        </w:rPr>
        <w:t>nfo</w:t>
      </w:r>
      <w:bookmarkEnd w:id="1505"/>
      <w:bookmarkEnd w:id="1523"/>
      <w:bookmarkEnd w:id="1524"/>
      <w:bookmarkEnd w:id="1525"/>
      <w:bookmarkEnd w:id="1526"/>
      <w:bookmarkEnd w:id="1527"/>
      <w:bookmarkEnd w:id="1528"/>
      <w:bookmarkEnd w:id="1535"/>
      <w:r w:rsidR="001220DC">
        <w:rPr>
          <w:rFonts w:eastAsia="Times New Roman"/>
          <w:snapToGrid w:val="0"/>
          <w:w w:val="0"/>
        </w:rPr>
        <w:fldChar w:fldCharType="begin"/>
      </w:r>
      <w:r w:rsidR="001220DC">
        <w:instrText xml:space="preserve"> XE </w:instrText>
      </w:r>
      <w:r w:rsidR="00274A40">
        <w:instrText>“</w:instrText>
      </w:r>
      <w:r w:rsidR="001220DC" w:rsidRPr="00F74690">
        <w:rPr>
          <w:rFonts w:eastAsia="Times New Roman"/>
          <w:snapToGrid w:val="0"/>
          <w:w w:val="0"/>
        </w:rPr>
        <w:instrText>Endorsed</w:instrText>
      </w:r>
      <w:r w:rsidR="00CD0958">
        <w:rPr>
          <w:rFonts w:eastAsia="Times New Roman"/>
          <w:snapToGrid w:val="0"/>
          <w:w w:val="0"/>
        </w:rPr>
        <w:instrText xml:space="preserve"> Servicer Info Screen</w:instrText>
      </w:r>
      <w:r w:rsidR="00274A40">
        <w:instrText>”</w:instrText>
      </w:r>
      <w:r w:rsidR="001220DC">
        <w:instrText xml:space="preserve"> </w:instrText>
      </w:r>
      <w:r w:rsidR="001220DC">
        <w:rPr>
          <w:rFonts w:eastAsia="Times New Roman"/>
          <w:snapToGrid w:val="0"/>
          <w:w w:val="0"/>
        </w:rPr>
        <w:fldChar w:fldCharType="end"/>
      </w:r>
    </w:p>
    <w:p w14:paraId="68DB9125" w14:textId="1B168F5B" w:rsidR="0005456F" w:rsidRPr="006C7316" w:rsidRDefault="00E1690F" w:rsidP="001879BA">
      <w:pPr>
        <w:pStyle w:val="BodyText"/>
      </w:pPr>
      <w:r>
        <w:t>T</w:t>
      </w:r>
      <w:r w:rsidRPr="006C7316">
        <w:t>he Lender, Servicer</w:t>
      </w:r>
      <w:r w:rsidR="006B31A9">
        <w:t>, Master Servicer</w:t>
      </w:r>
      <w:r w:rsidRPr="006C7316">
        <w:t xml:space="preserve"> and Investor information is displayed </w:t>
      </w:r>
      <w:r>
        <w:t>w</w:t>
      </w:r>
      <w:r w:rsidRPr="006C7316">
        <w:t xml:space="preserve">hen </w:t>
      </w:r>
      <w:r>
        <w:t xml:space="preserve">a </w:t>
      </w:r>
      <w:r w:rsidRPr="006C7316">
        <w:t xml:space="preserve">user selects the Servicer Info </w:t>
      </w:r>
      <w:r>
        <w:t>tab</w:t>
      </w:r>
      <w:r w:rsidRPr="006C7316">
        <w:t xml:space="preserve"> </w:t>
      </w:r>
      <w:r>
        <w:t xml:space="preserve">from the menu </w:t>
      </w:r>
      <w:r w:rsidRPr="00B32886">
        <w:t>on the left</w:t>
      </w:r>
      <w:r>
        <w:t xml:space="preserve"> side of the screen. </w:t>
      </w:r>
      <w:r w:rsidR="0005456F" w:rsidRPr="006C7316">
        <w:t xml:space="preserve">This screen </w:t>
      </w:r>
      <w:r>
        <w:t>allows</w:t>
      </w:r>
      <w:r w:rsidR="0005456F">
        <w:t xml:space="preserve"> servicers, lenders, </w:t>
      </w:r>
      <w:r w:rsidR="006B31A9">
        <w:t xml:space="preserve">master servicers </w:t>
      </w:r>
      <w:r w:rsidR="0005456F">
        <w:t>and investors</w:t>
      </w:r>
      <w:r w:rsidR="0005456F" w:rsidRPr="006C7316">
        <w:t xml:space="preserve"> </w:t>
      </w:r>
      <w:r w:rsidR="0005456F">
        <w:t xml:space="preserve">to </w:t>
      </w:r>
      <w:r w:rsidR="00BF49D3">
        <w:t xml:space="preserve">transfer the </w:t>
      </w:r>
      <w:r w:rsidR="00D92684">
        <w:t>Case</w:t>
      </w:r>
      <w:r w:rsidR="00BF49D3">
        <w:t xml:space="preserve"> from one </w:t>
      </w:r>
      <w:r w:rsidR="008F30BD">
        <w:t>servicer/investor</w:t>
      </w:r>
      <w:r w:rsidR="006B31A9">
        <w:t>/master servicer</w:t>
      </w:r>
      <w:r w:rsidR="008F30BD">
        <w:t xml:space="preserve"> </w:t>
      </w:r>
      <w:r w:rsidR="00BF49D3">
        <w:t>to other</w:t>
      </w:r>
      <w:r w:rsidR="0005456F" w:rsidRPr="006C7316">
        <w:t>. The Servicer Information</w:t>
      </w:r>
      <w:r w:rsidR="006B31A9">
        <w:t>, Master Servicer Information</w:t>
      </w:r>
      <w:r w:rsidR="0005456F" w:rsidRPr="006C7316">
        <w:t xml:space="preserve"> and Investor Information can be </w:t>
      </w:r>
      <w:r>
        <w:t xml:space="preserve">viewed and </w:t>
      </w:r>
      <w:r w:rsidR="0005456F" w:rsidRPr="006C7316">
        <w:t xml:space="preserve">edited by </w:t>
      </w:r>
      <w:r w:rsidR="0005456F">
        <w:t xml:space="preserve">the </w:t>
      </w:r>
      <w:r>
        <w:t>authorized (Servicer</w:t>
      </w:r>
      <w:r w:rsidR="00EC6519">
        <w:t xml:space="preserve"> or Investor</w:t>
      </w:r>
      <w:r>
        <w:t xml:space="preserve"> role)</w:t>
      </w:r>
      <w:r w:rsidR="0005456F" w:rsidRPr="006C7316">
        <w:t xml:space="preserve"> user</w:t>
      </w:r>
      <w:r>
        <w:t>s</w:t>
      </w:r>
      <w:r w:rsidR="0005456F" w:rsidRPr="006C7316">
        <w:t>.</w:t>
      </w:r>
      <w:r>
        <w:t xml:space="preserve">  Bank information of a particular servicer/investor can only be viewed or edited by the authorized users belonging to the same firm. </w:t>
      </w:r>
      <w:r w:rsidR="0005456F" w:rsidRPr="006C7316">
        <w:t xml:space="preserve">For loans in </w:t>
      </w:r>
      <w:r w:rsidR="0005456F">
        <w:t xml:space="preserve">a </w:t>
      </w:r>
      <w:r w:rsidR="0005456F" w:rsidRPr="006C7316">
        <w:t xml:space="preserve">cancelled status, no user </w:t>
      </w:r>
      <w:r w:rsidR="0005456F">
        <w:t xml:space="preserve">can </w:t>
      </w:r>
      <w:r w:rsidR="0005456F" w:rsidRPr="006C7316">
        <w:t xml:space="preserve">view </w:t>
      </w:r>
      <w:r w:rsidR="0005456F">
        <w:t xml:space="preserve">or </w:t>
      </w:r>
      <w:r w:rsidR="0005456F" w:rsidRPr="006C7316">
        <w:t xml:space="preserve">modify the bank account information </w:t>
      </w:r>
      <w:r w:rsidR="00BF49D3">
        <w:t>for a</w:t>
      </w:r>
      <w:r w:rsidR="00BF49D3" w:rsidRPr="006C7316">
        <w:t xml:space="preserve"> </w:t>
      </w:r>
      <w:r>
        <w:t>S</w:t>
      </w:r>
      <w:r w:rsidR="0005456F" w:rsidRPr="006C7316">
        <w:t>ervicer</w:t>
      </w:r>
      <w:r>
        <w:t xml:space="preserve"> or </w:t>
      </w:r>
      <w:r w:rsidR="004A0852">
        <w:t>I</w:t>
      </w:r>
      <w:r w:rsidR="004A0852" w:rsidRPr="006C7316">
        <w:t xml:space="preserve">nvestor. </w:t>
      </w:r>
    </w:p>
    <w:p w14:paraId="0C8DBB84" w14:textId="4287B490" w:rsidR="0033464D" w:rsidRDefault="00BF0939" w:rsidP="006F2941">
      <w:pPr>
        <w:pStyle w:val="BodyText"/>
        <w:jc w:val="center"/>
      </w:pPr>
      <w:bookmarkStart w:id="1536" w:name="_Toc313865172"/>
      <w:r>
        <w:rPr>
          <w:noProof/>
        </w:rPr>
        <w:drawing>
          <wp:inline distT="0" distB="0" distL="0" distR="0" wp14:anchorId="54CB90CD" wp14:editId="600E7DEB">
            <wp:extent cx="4400550" cy="1288195"/>
            <wp:effectExtent l="0" t="0" r="0" b="7620"/>
            <wp:docPr id="221" name="Picture 22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1" name="Picture 221" descr="Graphical user interface, application&#10;&#10;Description automatically generated"/>
                    <pic:cNvPicPr/>
                  </pic:nvPicPr>
                  <pic:blipFill>
                    <a:blip r:embed="rId157"/>
                    <a:stretch>
                      <a:fillRect/>
                    </a:stretch>
                  </pic:blipFill>
                  <pic:spPr>
                    <a:xfrm>
                      <a:off x="0" y="0"/>
                      <a:ext cx="4423756" cy="1294988"/>
                    </a:xfrm>
                    <a:prstGeom prst="rect">
                      <a:avLst/>
                    </a:prstGeom>
                  </pic:spPr>
                </pic:pic>
              </a:graphicData>
            </a:graphic>
          </wp:inline>
        </w:drawing>
      </w:r>
    </w:p>
    <w:p w14:paraId="26EC91A2" w14:textId="630FB038" w:rsidR="00122C7E" w:rsidRDefault="00122C7E" w:rsidP="00122C7E">
      <w:pPr>
        <w:pStyle w:val="FigureCaption0"/>
      </w:pPr>
      <w:bookmarkStart w:id="1537" w:name="_Toc74052546"/>
      <w:bookmarkStart w:id="1538" w:name="_Toc90643932"/>
      <w:bookmarkStart w:id="1539" w:name="_Toc23016392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78</w:t>
      </w:r>
      <w:r w:rsidR="00764635">
        <w:rPr>
          <w:noProof/>
        </w:rPr>
        <w:fldChar w:fldCharType="end"/>
      </w:r>
      <w:r>
        <w:t xml:space="preserve">: </w:t>
      </w:r>
      <w:r>
        <w:rPr>
          <w:noProof/>
        </w:rPr>
        <w:t>Servicer Information Screen</w:t>
      </w:r>
      <w:bookmarkEnd w:id="1537"/>
      <w:bookmarkEnd w:id="1538"/>
      <w:bookmarkEnd w:id="1539"/>
    </w:p>
    <w:p w14:paraId="3ACE76A3" w14:textId="2312A1B6" w:rsidR="00E1690F" w:rsidRDefault="00540CFA" w:rsidP="0057061F">
      <w:pPr>
        <w:pStyle w:val="Heading3"/>
        <w:ind w:left="1080" w:hanging="1080"/>
        <w:jc w:val="both"/>
      </w:pPr>
      <w:bookmarkStart w:id="1540" w:name="_Toc314310252"/>
      <w:bookmarkStart w:id="1541" w:name="_Toc314660722"/>
      <w:bookmarkStart w:id="1542" w:name="_Toc315633846"/>
      <w:bookmarkStart w:id="1543" w:name="_Toc11334676"/>
      <w:bookmarkStart w:id="1544" w:name="_Toc74051894"/>
      <w:bookmarkStart w:id="1545" w:name="_Toc90643280"/>
      <w:bookmarkStart w:id="1546" w:name="_Toc230163164"/>
      <w:r>
        <w:t>Tran</w:t>
      </w:r>
      <w:r w:rsidR="00BA4689">
        <w:t>s</w:t>
      </w:r>
      <w:r>
        <w:t>ferring</w:t>
      </w:r>
      <w:r w:rsidR="00E1690F">
        <w:t xml:space="preserve"> a </w:t>
      </w:r>
      <w:r w:rsidR="00D92684">
        <w:t xml:space="preserve">Case to a </w:t>
      </w:r>
      <w:r w:rsidR="00E1690F">
        <w:t>S</w:t>
      </w:r>
      <w:r w:rsidRPr="006C7316">
        <w:t>ervicer</w:t>
      </w:r>
      <w:bookmarkEnd w:id="1540"/>
      <w:bookmarkEnd w:id="1541"/>
      <w:bookmarkEnd w:id="1542"/>
      <w:bookmarkEnd w:id="1543"/>
      <w:bookmarkEnd w:id="1544"/>
      <w:bookmarkEnd w:id="1545"/>
      <w:bookmarkEnd w:id="1546"/>
    </w:p>
    <w:p w14:paraId="22B88322" w14:textId="77777777" w:rsidR="00E1690F" w:rsidRPr="006C7316" w:rsidRDefault="00E1690F" w:rsidP="001879BA">
      <w:pPr>
        <w:pStyle w:val="BodyText"/>
      </w:pPr>
      <w:r w:rsidRPr="006C7316">
        <w:t>To transfer the servicer information for the selected loan:</w:t>
      </w:r>
    </w:p>
    <w:p w14:paraId="1B8B671A" w14:textId="77777777" w:rsidR="00E1690F" w:rsidRPr="006C7316" w:rsidRDefault="00E1690F" w:rsidP="006C3C3F">
      <w:pPr>
        <w:pStyle w:val="OrderedList"/>
        <w:numPr>
          <w:ilvl w:val="0"/>
          <w:numId w:val="185"/>
        </w:numPr>
        <w:jc w:val="both"/>
      </w:pPr>
      <w:r w:rsidRPr="00236EEB">
        <w:rPr>
          <w:color w:val="000000"/>
        </w:rPr>
        <w:t>Click</w:t>
      </w:r>
      <w:r w:rsidRPr="006C7316">
        <w:t xml:space="preserve"> </w:t>
      </w:r>
      <w:r w:rsidRPr="00236EEB">
        <w:rPr>
          <w:b/>
        </w:rPr>
        <w:t>Edit</w:t>
      </w:r>
      <w:r w:rsidRPr="006C7316">
        <w:t xml:space="preserve"> </w:t>
      </w:r>
      <w:r>
        <w:t xml:space="preserve">in </w:t>
      </w:r>
      <w:r w:rsidRPr="006C7316">
        <w:t xml:space="preserve">the </w:t>
      </w:r>
      <w:r w:rsidRPr="001B4458">
        <w:t>Servicer Information</w:t>
      </w:r>
      <w:r w:rsidRPr="006C7316">
        <w:t xml:space="preserve"> section.</w:t>
      </w:r>
    </w:p>
    <w:p w14:paraId="4DFF0951" w14:textId="23D1E0CD" w:rsidR="00E1690F" w:rsidRPr="000C10BC" w:rsidRDefault="00E1690F" w:rsidP="006C3C3F">
      <w:pPr>
        <w:pStyle w:val="OrderedList"/>
        <w:numPr>
          <w:ilvl w:val="0"/>
          <w:numId w:val="185"/>
        </w:numPr>
        <w:jc w:val="both"/>
        <w:rPr>
          <w:color w:val="000000"/>
        </w:rPr>
      </w:pPr>
      <w:r w:rsidRPr="000C10BC">
        <w:rPr>
          <w:color w:val="000000"/>
        </w:rPr>
        <w:t xml:space="preserve">On the </w:t>
      </w:r>
      <w:r w:rsidRPr="001B4458">
        <w:rPr>
          <w:b/>
          <w:color w:val="000000"/>
        </w:rPr>
        <w:t>Edit Servicer</w:t>
      </w:r>
      <w:r w:rsidRPr="000C10BC">
        <w:rPr>
          <w:color w:val="000000"/>
        </w:rPr>
        <w:t xml:space="preserve"> </w:t>
      </w:r>
      <w:r w:rsidR="001B4458">
        <w:rPr>
          <w:color w:val="000000"/>
        </w:rPr>
        <w:t>window</w:t>
      </w:r>
      <w:r w:rsidRPr="000C10BC">
        <w:rPr>
          <w:color w:val="000000"/>
        </w:rPr>
        <w:t>,</w:t>
      </w:r>
      <w:r>
        <w:rPr>
          <w:color w:val="000000"/>
        </w:rPr>
        <w:t xml:space="preserve"> s</w:t>
      </w:r>
      <w:r w:rsidRPr="000C10BC">
        <w:rPr>
          <w:color w:val="000000"/>
        </w:rPr>
        <w:t>elect a servicer from the dropdown.</w:t>
      </w:r>
    </w:p>
    <w:p w14:paraId="4C153D18" w14:textId="77777777" w:rsidR="00E1690F" w:rsidRPr="006C7316" w:rsidRDefault="00E1690F" w:rsidP="006C3C3F">
      <w:pPr>
        <w:pStyle w:val="OrderedList"/>
        <w:numPr>
          <w:ilvl w:val="0"/>
          <w:numId w:val="185"/>
        </w:numPr>
        <w:jc w:val="both"/>
        <w:rPr>
          <w:color w:val="000000"/>
        </w:rPr>
      </w:pPr>
      <w:r w:rsidRPr="006C7316">
        <w:rPr>
          <w:color w:val="000000"/>
        </w:rPr>
        <w:t xml:space="preserve">Change the </w:t>
      </w:r>
      <w:r w:rsidRPr="001B4458">
        <w:rPr>
          <w:b/>
          <w:color w:val="000000"/>
        </w:rPr>
        <w:t>Servicer Name</w:t>
      </w:r>
      <w:r w:rsidRPr="006C7316">
        <w:rPr>
          <w:color w:val="000000"/>
        </w:rPr>
        <w:t>.</w:t>
      </w:r>
    </w:p>
    <w:p w14:paraId="06EABBAC" w14:textId="312D56FA" w:rsidR="00947DF9" w:rsidRPr="006C7316" w:rsidRDefault="00947DF9" w:rsidP="006C3C3F">
      <w:pPr>
        <w:pStyle w:val="OrderedList"/>
        <w:numPr>
          <w:ilvl w:val="0"/>
          <w:numId w:val="185"/>
        </w:numPr>
        <w:jc w:val="both"/>
        <w:rPr>
          <w:color w:val="000000"/>
        </w:rPr>
      </w:pPr>
      <w:r w:rsidRPr="006C7316">
        <w:rPr>
          <w:color w:val="000000"/>
        </w:rPr>
        <w:t xml:space="preserve">Select the effective </w:t>
      </w:r>
      <w:r>
        <w:rPr>
          <w:b/>
          <w:bCs/>
          <w:color w:val="000000"/>
        </w:rPr>
        <w:t>T</w:t>
      </w:r>
      <w:r w:rsidRPr="00947DF9">
        <w:rPr>
          <w:b/>
          <w:bCs/>
          <w:color w:val="000000"/>
        </w:rPr>
        <w:t xml:space="preserve">ransfer </w:t>
      </w:r>
      <w:r>
        <w:rPr>
          <w:b/>
          <w:bCs/>
          <w:color w:val="000000"/>
        </w:rPr>
        <w:t>D</w:t>
      </w:r>
      <w:r w:rsidRPr="00947DF9">
        <w:rPr>
          <w:b/>
          <w:bCs/>
          <w:color w:val="000000"/>
        </w:rPr>
        <w:t>ate</w:t>
      </w:r>
      <w:r>
        <w:rPr>
          <w:color w:val="000000"/>
        </w:rPr>
        <w:t xml:space="preserve"> (this is the first date of the month when the transfer must occur) from the dropdown</w:t>
      </w:r>
      <w:r w:rsidRPr="006C7316">
        <w:rPr>
          <w:color w:val="000000"/>
        </w:rPr>
        <w:t>.</w:t>
      </w:r>
      <w:r>
        <w:rPr>
          <w:color w:val="000000"/>
        </w:rPr>
        <w:t xml:space="preserve"> </w:t>
      </w:r>
    </w:p>
    <w:p w14:paraId="65D5A54C" w14:textId="3F86514E" w:rsidR="00E1690F" w:rsidRPr="006C7316" w:rsidRDefault="00E1690F" w:rsidP="006C3C3F">
      <w:pPr>
        <w:pStyle w:val="OrderedList"/>
        <w:numPr>
          <w:ilvl w:val="0"/>
          <w:numId w:val="185"/>
        </w:numPr>
        <w:jc w:val="both"/>
        <w:rPr>
          <w:color w:val="000000"/>
        </w:rPr>
      </w:pPr>
      <w:r w:rsidRPr="006C7316">
        <w:rPr>
          <w:color w:val="000000"/>
        </w:rPr>
        <w:t xml:space="preserve">The contact information for the selected servicer </w:t>
      </w:r>
      <w:r>
        <w:rPr>
          <w:color w:val="000000"/>
        </w:rPr>
        <w:t xml:space="preserve">is </w:t>
      </w:r>
      <w:r w:rsidRPr="006C7316">
        <w:rPr>
          <w:color w:val="000000"/>
        </w:rPr>
        <w:t>display</w:t>
      </w:r>
      <w:r>
        <w:rPr>
          <w:color w:val="000000"/>
        </w:rPr>
        <w:t>ed</w:t>
      </w:r>
      <w:r w:rsidR="00947DF9">
        <w:rPr>
          <w:color w:val="000000"/>
        </w:rPr>
        <w:t xml:space="preserve"> before clicking </w:t>
      </w:r>
      <w:r w:rsidR="00947DF9" w:rsidRPr="00947DF9">
        <w:rPr>
          <w:b/>
          <w:bCs/>
          <w:color w:val="000000"/>
        </w:rPr>
        <w:t>Submit</w:t>
      </w:r>
      <w:r w:rsidRPr="006C7316">
        <w:rPr>
          <w:color w:val="000000"/>
        </w:rPr>
        <w:t>.</w:t>
      </w:r>
    </w:p>
    <w:p w14:paraId="12015E99" w14:textId="336E8F7C" w:rsidR="00540CFA" w:rsidRPr="006C7316" w:rsidRDefault="00E1690F" w:rsidP="006C3C3F">
      <w:pPr>
        <w:pStyle w:val="OrderedList"/>
        <w:numPr>
          <w:ilvl w:val="0"/>
          <w:numId w:val="185"/>
        </w:numPr>
        <w:jc w:val="both"/>
      </w:pPr>
      <w:r w:rsidRPr="001B4458">
        <w:rPr>
          <w:color w:val="000000"/>
        </w:rPr>
        <w:t xml:space="preserve">Click </w:t>
      </w:r>
      <w:r w:rsidRPr="001B4458">
        <w:rPr>
          <w:b/>
          <w:color w:val="000000"/>
        </w:rPr>
        <w:t>Submit</w:t>
      </w:r>
      <w:r w:rsidR="006C7FC6" w:rsidRPr="006C7FC6">
        <w:rPr>
          <w:color w:val="000000"/>
        </w:rPr>
        <w:t xml:space="preserve"> to save the changes</w:t>
      </w:r>
      <w:r w:rsidRPr="001B4458">
        <w:rPr>
          <w:color w:val="000000"/>
        </w:rPr>
        <w:t>.</w:t>
      </w:r>
      <w:r w:rsidR="001B4458">
        <w:rPr>
          <w:color w:val="000000"/>
        </w:rPr>
        <w:t xml:space="preserve"> </w:t>
      </w:r>
      <w:r w:rsidR="00947DF9">
        <w:rPr>
          <w:color w:val="000000"/>
        </w:rPr>
        <w:t xml:space="preserve">The original information will be displayed until the Servicer Transfer is completed on the Transfer Date, then the </w:t>
      </w:r>
      <w:r w:rsidRPr="001B4458">
        <w:rPr>
          <w:color w:val="000000"/>
        </w:rPr>
        <w:t xml:space="preserve"> new information is displayed in the </w:t>
      </w:r>
      <w:r w:rsidRPr="001B4458">
        <w:rPr>
          <w:b/>
          <w:color w:val="000000"/>
        </w:rPr>
        <w:t>Servicer Information</w:t>
      </w:r>
      <w:r w:rsidRPr="001B4458">
        <w:rPr>
          <w:color w:val="000000"/>
        </w:rPr>
        <w:t xml:space="preserve"> section</w:t>
      </w:r>
      <w:r w:rsidR="00CD0958">
        <w:rPr>
          <w:color w:val="000000"/>
        </w:rPr>
        <w:t>.</w:t>
      </w:r>
    </w:p>
    <w:p w14:paraId="5996DBBD" w14:textId="6B26C02B" w:rsidR="00540CFA" w:rsidRDefault="00621579" w:rsidP="00B50526">
      <w:pPr>
        <w:pStyle w:val="BodyText"/>
        <w:jc w:val="center"/>
      </w:pPr>
      <w:r w:rsidRPr="00621579">
        <w:rPr>
          <w:noProof/>
        </w:rPr>
        <w:t xml:space="preserve"> </w:t>
      </w:r>
      <w:r w:rsidR="00BF0939" w:rsidRPr="00BF0939">
        <w:rPr>
          <w:noProof/>
        </w:rPr>
        <w:t xml:space="preserve"> </w:t>
      </w:r>
      <w:r w:rsidR="00BF0939">
        <w:rPr>
          <w:noProof/>
        </w:rPr>
        <w:drawing>
          <wp:inline distT="0" distB="0" distL="0" distR="0" wp14:anchorId="3DDEDF07" wp14:editId="2BE8C4BA">
            <wp:extent cx="1553937" cy="1557655"/>
            <wp:effectExtent l="0" t="0" r="8255" b="4445"/>
            <wp:docPr id="222" name="Picture 22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 name="Picture 222" descr="Graphical user interface, text, application&#10;&#10;Description automatically generated"/>
                    <pic:cNvPicPr/>
                  </pic:nvPicPr>
                  <pic:blipFill>
                    <a:blip r:embed="rId158"/>
                    <a:stretch>
                      <a:fillRect/>
                    </a:stretch>
                  </pic:blipFill>
                  <pic:spPr>
                    <a:xfrm>
                      <a:off x="0" y="0"/>
                      <a:ext cx="1565555" cy="1569300"/>
                    </a:xfrm>
                    <a:prstGeom prst="rect">
                      <a:avLst/>
                    </a:prstGeom>
                  </pic:spPr>
                </pic:pic>
              </a:graphicData>
            </a:graphic>
          </wp:inline>
        </w:drawing>
      </w:r>
    </w:p>
    <w:p w14:paraId="0A436F9E" w14:textId="106EB536" w:rsidR="00122C7E" w:rsidRDefault="00122C7E" w:rsidP="00122C7E">
      <w:pPr>
        <w:pStyle w:val="FigureCaption0"/>
      </w:pPr>
      <w:bookmarkStart w:id="1547" w:name="_Toc74052547"/>
      <w:bookmarkStart w:id="1548" w:name="_Toc90643933"/>
      <w:bookmarkStart w:id="1549" w:name="_Toc23016393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79</w:t>
      </w:r>
      <w:r w:rsidR="00764635">
        <w:rPr>
          <w:noProof/>
        </w:rPr>
        <w:fldChar w:fldCharType="end"/>
      </w:r>
      <w:r>
        <w:t xml:space="preserve">: </w:t>
      </w:r>
      <w:r>
        <w:rPr>
          <w:noProof/>
        </w:rPr>
        <w:t>Transfer Servicer</w:t>
      </w:r>
      <w:bookmarkEnd w:id="1547"/>
      <w:bookmarkEnd w:id="1548"/>
      <w:bookmarkEnd w:id="1549"/>
    </w:p>
    <w:p w14:paraId="6E6D4857" w14:textId="717928A3" w:rsidR="00FD6390" w:rsidRPr="00FD6390" w:rsidRDefault="00FD6390" w:rsidP="006C3C3F">
      <w:pPr>
        <w:pStyle w:val="OrderedList"/>
        <w:numPr>
          <w:ilvl w:val="0"/>
          <w:numId w:val="185"/>
        </w:numPr>
        <w:jc w:val="both"/>
      </w:pPr>
      <w:bookmarkStart w:id="1550" w:name="_Toc314310253"/>
      <w:bookmarkStart w:id="1551" w:name="_Toc314660723"/>
      <w:bookmarkStart w:id="1552" w:name="_Toc315633847"/>
      <w:bookmarkStart w:id="1553" w:name="_Toc11334677"/>
      <w:bookmarkStart w:id="1554" w:name="_Toc74051895"/>
      <w:bookmarkStart w:id="1555" w:name="_Toc90643281"/>
      <w:r>
        <w:rPr>
          <w:color w:val="000000"/>
        </w:rPr>
        <w:t xml:space="preserve">If necessary, a Pending Servicer Transfer can be cancelled under Batch &gt; Servicer Transfer List before the Transfer Date: Search for Pending transfers then select the checkbox for the desired record and click on </w:t>
      </w:r>
      <w:r w:rsidRPr="00FD6390">
        <w:rPr>
          <w:b/>
          <w:bCs/>
          <w:color w:val="000000"/>
        </w:rPr>
        <w:t>Cancel Transfer(s)</w:t>
      </w:r>
      <w:r>
        <w:rPr>
          <w:color w:val="000000"/>
        </w:rPr>
        <w:t>.</w:t>
      </w:r>
    </w:p>
    <w:p w14:paraId="45F30C13" w14:textId="2A4F93D3" w:rsidR="00FD6390" w:rsidRPr="006C7316" w:rsidRDefault="00FD6390" w:rsidP="00FD6390">
      <w:pPr>
        <w:pStyle w:val="OrderedList"/>
      </w:pPr>
    </w:p>
    <w:p w14:paraId="003B9CBC" w14:textId="7E0C8316" w:rsidR="009B159B" w:rsidRDefault="00540CFA" w:rsidP="0057061F">
      <w:pPr>
        <w:pStyle w:val="Heading3"/>
        <w:ind w:left="1080" w:hanging="1080"/>
        <w:jc w:val="both"/>
      </w:pPr>
      <w:bookmarkStart w:id="1556" w:name="_Toc230163165"/>
      <w:r>
        <w:t>Editing</w:t>
      </w:r>
      <w:r w:rsidRPr="006C7316">
        <w:t xml:space="preserve"> </w:t>
      </w:r>
      <w:r w:rsidR="009B159B">
        <w:t>S</w:t>
      </w:r>
      <w:r w:rsidRPr="006C7316">
        <w:t xml:space="preserve">ervicer </w:t>
      </w:r>
      <w:r w:rsidR="009B159B">
        <w:t>B</w:t>
      </w:r>
      <w:r w:rsidRPr="006C7316">
        <w:t xml:space="preserve">ank </w:t>
      </w:r>
      <w:r w:rsidR="009B159B">
        <w:t>I</w:t>
      </w:r>
      <w:r w:rsidRPr="006C7316">
        <w:t>nformation</w:t>
      </w:r>
      <w:bookmarkEnd w:id="1550"/>
      <w:bookmarkEnd w:id="1551"/>
      <w:bookmarkEnd w:id="1552"/>
      <w:bookmarkEnd w:id="1553"/>
      <w:bookmarkEnd w:id="1554"/>
      <w:bookmarkEnd w:id="1555"/>
      <w:bookmarkEnd w:id="1556"/>
    </w:p>
    <w:p w14:paraId="1E8D02D0" w14:textId="77777777" w:rsidR="009B159B" w:rsidRPr="006C7316" w:rsidRDefault="009B159B" w:rsidP="001879BA">
      <w:pPr>
        <w:pStyle w:val="BodyText"/>
      </w:pPr>
      <w:r w:rsidRPr="006C7316">
        <w:t xml:space="preserve">To edit the </w:t>
      </w:r>
      <w:r>
        <w:t>s</w:t>
      </w:r>
      <w:r w:rsidRPr="006C7316">
        <w:t xml:space="preserve">ervicer </w:t>
      </w:r>
      <w:r>
        <w:t>b</w:t>
      </w:r>
      <w:r w:rsidRPr="006C7316">
        <w:t xml:space="preserve">ank information for </w:t>
      </w:r>
      <w:r>
        <w:t xml:space="preserve">a </w:t>
      </w:r>
      <w:r w:rsidRPr="006C7316">
        <w:t>selected loan:</w:t>
      </w:r>
    </w:p>
    <w:p w14:paraId="22B1ACF6" w14:textId="77777777" w:rsidR="009B159B" w:rsidRPr="006C7316" w:rsidRDefault="009B159B" w:rsidP="006C3C3F">
      <w:pPr>
        <w:pStyle w:val="OrderedList"/>
        <w:numPr>
          <w:ilvl w:val="0"/>
          <w:numId w:val="186"/>
        </w:numPr>
        <w:jc w:val="both"/>
      </w:pPr>
      <w:r w:rsidRPr="00236EEB">
        <w:rPr>
          <w:color w:val="000000"/>
        </w:rPr>
        <w:t>Click</w:t>
      </w:r>
      <w:r w:rsidRPr="006C7316">
        <w:t xml:space="preserve"> </w:t>
      </w:r>
      <w:r w:rsidRPr="00236EEB">
        <w:rPr>
          <w:b/>
        </w:rPr>
        <w:t>Options</w:t>
      </w:r>
      <w:r w:rsidRPr="006C7316">
        <w:t xml:space="preserve"> </w:t>
      </w:r>
      <w:r>
        <w:t>in</w:t>
      </w:r>
      <w:r w:rsidRPr="006C7316">
        <w:t xml:space="preserve"> the </w:t>
      </w:r>
      <w:r w:rsidRPr="00236EEB">
        <w:rPr>
          <w:b/>
        </w:rPr>
        <w:t>Servicer Information</w:t>
      </w:r>
      <w:r w:rsidRPr="006C7316">
        <w:t xml:space="preserve"> section.</w:t>
      </w:r>
    </w:p>
    <w:p w14:paraId="5D2467F7" w14:textId="52389A13" w:rsidR="009B159B" w:rsidRDefault="009B159B" w:rsidP="006C3C3F">
      <w:pPr>
        <w:pStyle w:val="OrderedList"/>
        <w:numPr>
          <w:ilvl w:val="0"/>
          <w:numId w:val="186"/>
        </w:numPr>
        <w:jc w:val="both"/>
        <w:rPr>
          <w:color w:val="000000"/>
        </w:rPr>
      </w:pPr>
      <w:r w:rsidRPr="000C10BC">
        <w:rPr>
          <w:color w:val="000000"/>
        </w:rPr>
        <w:t xml:space="preserve">On the </w:t>
      </w:r>
      <w:r w:rsidRPr="009B159B">
        <w:rPr>
          <w:b/>
          <w:color w:val="000000"/>
        </w:rPr>
        <w:t>Edit Servicer Bank Account</w:t>
      </w:r>
      <w:r w:rsidRPr="000C10BC">
        <w:rPr>
          <w:color w:val="000000"/>
        </w:rPr>
        <w:t xml:space="preserve"> </w:t>
      </w:r>
      <w:r w:rsidR="00CF41BB">
        <w:rPr>
          <w:color w:val="000000"/>
        </w:rPr>
        <w:t>window</w:t>
      </w:r>
      <w:r w:rsidRPr="000C10BC">
        <w:rPr>
          <w:color w:val="000000"/>
        </w:rPr>
        <w:t>, modify ABA Routing #</w:t>
      </w:r>
      <w:r>
        <w:rPr>
          <w:color w:val="000000"/>
        </w:rPr>
        <w:t>, Account #, Confirm Account #</w:t>
      </w:r>
      <w:r w:rsidR="007B6221">
        <w:rPr>
          <w:color w:val="000000"/>
        </w:rPr>
        <w:t xml:space="preserve"> T</w:t>
      </w:r>
      <w:r w:rsidR="009209D7">
        <w:rPr>
          <w:color w:val="000000"/>
        </w:rPr>
        <w:t>ax</w:t>
      </w:r>
      <w:r w:rsidR="007B6221">
        <w:rPr>
          <w:color w:val="000000"/>
        </w:rPr>
        <w:t xml:space="preserve"> ID#</w:t>
      </w:r>
      <w:r w:rsidR="003B7708">
        <w:rPr>
          <w:color w:val="000000"/>
        </w:rPr>
        <w:t>.</w:t>
      </w:r>
    </w:p>
    <w:p w14:paraId="37E97116" w14:textId="5B40FFD3" w:rsidR="00540CFA" w:rsidRPr="006C7316" w:rsidRDefault="009B159B" w:rsidP="006C3C3F">
      <w:pPr>
        <w:pStyle w:val="OrderedList"/>
        <w:numPr>
          <w:ilvl w:val="0"/>
          <w:numId w:val="186"/>
        </w:numPr>
        <w:jc w:val="both"/>
      </w:pPr>
      <w:r w:rsidRPr="009B159B">
        <w:rPr>
          <w:color w:val="000000"/>
        </w:rPr>
        <w:t xml:space="preserve">Click </w:t>
      </w:r>
      <w:r w:rsidRPr="009B159B">
        <w:rPr>
          <w:b/>
          <w:color w:val="000000"/>
        </w:rPr>
        <w:t>Submit</w:t>
      </w:r>
      <w:r>
        <w:rPr>
          <w:b/>
          <w:color w:val="000000"/>
        </w:rPr>
        <w:t xml:space="preserve"> </w:t>
      </w:r>
      <w:r w:rsidRPr="009B159B">
        <w:rPr>
          <w:color w:val="000000"/>
        </w:rPr>
        <w:t>to save the changes</w:t>
      </w:r>
      <w:r w:rsidR="00CD0958">
        <w:rPr>
          <w:color w:val="000000"/>
        </w:rPr>
        <w:t>.</w:t>
      </w:r>
    </w:p>
    <w:p w14:paraId="11A426D9" w14:textId="48A712E1" w:rsidR="00540CFA" w:rsidRDefault="00E557C0" w:rsidP="00B50526">
      <w:pPr>
        <w:pStyle w:val="BodyText"/>
        <w:jc w:val="center"/>
      </w:pPr>
      <w:r w:rsidRPr="00E557C0">
        <w:rPr>
          <w:noProof/>
        </w:rPr>
        <w:t xml:space="preserve"> </w:t>
      </w:r>
      <w:r w:rsidR="00DB61DE" w:rsidRPr="00DB61DE">
        <w:rPr>
          <w:noProof/>
        </w:rPr>
        <w:t xml:space="preserve"> </w:t>
      </w:r>
      <w:r w:rsidR="00DB61DE">
        <w:rPr>
          <w:noProof/>
        </w:rPr>
        <w:drawing>
          <wp:inline distT="0" distB="0" distL="0" distR="0" wp14:anchorId="681047DA" wp14:editId="2D19A718">
            <wp:extent cx="2160270" cy="1080135"/>
            <wp:effectExtent l="0" t="0" r="0" b="5715"/>
            <wp:docPr id="2395" name="Picture 239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95" name="Picture 2395" descr="Graphical user interface, text, application&#10;&#10;Description automatically generated"/>
                    <pic:cNvPicPr/>
                  </pic:nvPicPr>
                  <pic:blipFill>
                    <a:blip r:embed="rId159"/>
                    <a:stretch>
                      <a:fillRect/>
                    </a:stretch>
                  </pic:blipFill>
                  <pic:spPr>
                    <a:xfrm>
                      <a:off x="0" y="0"/>
                      <a:ext cx="2170036" cy="1085018"/>
                    </a:xfrm>
                    <a:prstGeom prst="rect">
                      <a:avLst/>
                    </a:prstGeom>
                  </pic:spPr>
                </pic:pic>
              </a:graphicData>
            </a:graphic>
          </wp:inline>
        </w:drawing>
      </w:r>
    </w:p>
    <w:p w14:paraId="70B83AF8" w14:textId="1C51A06F" w:rsidR="00122C7E" w:rsidRDefault="00122C7E" w:rsidP="00122C7E">
      <w:pPr>
        <w:pStyle w:val="FigureCaption0"/>
      </w:pPr>
      <w:bookmarkStart w:id="1557" w:name="_Toc74052548"/>
      <w:bookmarkStart w:id="1558" w:name="_Toc90643934"/>
      <w:bookmarkStart w:id="1559" w:name="_Toc23016393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80</w:t>
      </w:r>
      <w:r w:rsidR="00764635">
        <w:rPr>
          <w:noProof/>
        </w:rPr>
        <w:fldChar w:fldCharType="end"/>
      </w:r>
      <w:r>
        <w:t xml:space="preserve">: </w:t>
      </w:r>
      <w:r>
        <w:rPr>
          <w:noProof/>
        </w:rPr>
        <w:t>Edit Servicer Bank Account Information Window</w:t>
      </w:r>
      <w:bookmarkEnd w:id="1557"/>
      <w:bookmarkEnd w:id="1558"/>
      <w:bookmarkEnd w:id="1559"/>
    </w:p>
    <w:p w14:paraId="257AD187" w14:textId="54A30E48" w:rsidR="006C7FC6" w:rsidRDefault="00540CFA" w:rsidP="0057061F">
      <w:pPr>
        <w:pStyle w:val="Heading3"/>
        <w:ind w:left="1080" w:hanging="1080"/>
        <w:jc w:val="both"/>
      </w:pPr>
      <w:bookmarkStart w:id="1560" w:name="_Toc314660724"/>
      <w:bookmarkStart w:id="1561" w:name="_Toc315633848"/>
      <w:bookmarkStart w:id="1562" w:name="_Toc11334678"/>
      <w:bookmarkStart w:id="1563" w:name="_Toc74051896"/>
      <w:bookmarkStart w:id="1564" w:name="_Toc90643282"/>
      <w:bookmarkStart w:id="1565" w:name="_Toc230163166"/>
      <w:r>
        <w:t xml:space="preserve">Transferring </w:t>
      </w:r>
      <w:r w:rsidR="00D92684">
        <w:t xml:space="preserve">a Case to </w:t>
      </w:r>
      <w:r>
        <w:t xml:space="preserve">an </w:t>
      </w:r>
      <w:r w:rsidR="006E3D9C">
        <w:t>I</w:t>
      </w:r>
      <w:r>
        <w:t>n</w:t>
      </w:r>
      <w:r w:rsidRPr="006C7316">
        <w:t>vestor</w:t>
      </w:r>
      <w:bookmarkEnd w:id="1560"/>
      <w:bookmarkEnd w:id="1561"/>
      <w:bookmarkEnd w:id="1562"/>
      <w:bookmarkEnd w:id="1563"/>
      <w:bookmarkEnd w:id="1564"/>
      <w:bookmarkEnd w:id="1565"/>
      <w:r w:rsidRPr="006C7316">
        <w:t xml:space="preserve"> </w:t>
      </w:r>
    </w:p>
    <w:p w14:paraId="62F545AD" w14:textId="77777777" w:rsidR="006C7FC6" w:rsidRPr="006C7316" w:rsidRDefault="006C7FC6" w:rsidP="001879BA">
      <w:pPr>
        <w:pStyle w:val="BodyText"/>
      </w:pPr>
      <w:r w:rsidRPr="006C7316">
        <w:t>To transfer the investor information for the selected loan:</w:t>
      </w:r>
    </w:p>
    <w:p w14:paraId="767EE193" w14:textId="77777777" w:rsidR="006C7FC6" w:rsidRPr="006C7316" w:rsidRDefault="006C7FC6" w:rsidP="006C3C3F">
      <w:pPr>
        <w:pStyle w:val="OrderedList"/>
        <w:numPr>
          <w:ilvl w:val="0"/>
          <w:numId w:val="187"/>
        </w:numPr>
        <w:jc w:val="both"/>
      </w:pPr>
      <w:r w:rsidRPr="00236EEB">
        <w:rPr>
          <w:color w:val="000000"/>
        </w:rPr>
        <w:t>Click</w:t>
      </w:r>
      <w:r w:rsidRPr="006C7316">
        <w:t xml:space="preserve"> </w:t>
      </w:r>
      <w:r w:rsidRPr="00236EEB">
        <w:rPr>
          <w:rFonts w:eastAsia="Calibri"/>
          <w:b/>
        </w:rPr>
        <w:t>Edit</w:t>
      </w:r>
      <w:r w:rsidRPr="00236EEB">
        <w:rPr>
          <w:b/>
        </w:rPr>
        <w:t xml:space="preserve"> i</w:t>
      </w:r>
      <w:r>
        <w:t>n</w:t>
      </w:r>
      <w:r w:rsidRPr="006C7316">
        <w:t xml:space="preserve"> the </w:t>
      </w:r>
      <w:r w:rsidRPr="00236EEB">
        <w:rPr>
          <w:b/>
        </w:rPr>
        <w:t>Investor Information</w:t>
      </w:r>
      <w:r w:rsidRPr="006C7316">
        <w:t xml:space="preserve"> section.</w:t>
      </w:r>
    </w:p>
    <w:p w14:paraId="7CA0BB89" w14:textId="66F96986" w:rsidR="006C7FC6" w:rsidRPr="000C10BC" w:rsidRDefault="006C7FC6" w:rsidP="006C3C3F">
      <w:pPr>
        <w:pStyle w:val="OrderedList"/>
        <w:numPr>
          <w:ilvl w:val="0"/>
          <w:numId w:val="187"/>
        </w:numPr>
        <w:jc w:val="both"/>
        <w:rPr>
          <w:color w:val="000000"/>
        </w:rPr>
      </w:pPr>
      <w:r w:rsidRPr="000C10BC">
        <w:rPr>
          <w:color w:val="000000"/>
        </w:rPr>
        <w:t xml:space="preserve">On the </w:t>
      </w:r>
      <w:r w:rsidRPr="000C10BC">
        <w:rPr>
          <w:b/>
          <w:color w:val="000000"/>
        </w:rPr>
        <w:t>Edit Investor</w:t>
      </w:r>
      <w:r w:rsidRPr="000C10BC">
        <w:rPr>
          <w:color w:val="000000"/>
        </w:rPr>
        <w:t xml:space="preserve"> screen,</w:t>
      </w:r>
      <w:r>
        <w:rPr>
          <w:color w:val="000000"/>
        </w:rPr>
        <w:t xml:space="preserve"> s</w:t>
      </w:r>
      <w:r w:rsidRPr="000C10BC">
        <w:rPr>
          <w:color w:val="000000"/>
        </w:rPr>
        <w:t xml:space="preserve">elect an investor from the </w:t>
      </w:r>
      <w:r>
        <w:rPr>
          <w:color w:val="000000"/>
        </w:rPr>
        <w:t>dropdown</w:t>
      </w:r>
      <w:r w:rsidRPr="000C10BC">
        <w:rPr>
          <w:color w:val="000000"/>
        </w:rPr>
        <w:t>.</w:t>
      </w:r>
    </w:p>
    <w:p w14:paraId="3D476FC7" w14:textId="77777777" w:rsidR="006C7FC6" w:rsidRDefault="006C7FC6" w:rsidP="006C3C3F">
      <w:pPr>
        <w:pStyle w:val="OrderedList"/>
        <w:numPr>
          <w:ilvl w:val="0"/>
          <w:numId w:val="187"/>
        </w:numPr>
        <w:jc w:val="both"/>
        <w:rPr>
          <w:color w:val="000000"/>
        </w:rPr>
      </w:pPr>
      <w:r w:rsidRPr="000C10BC">
        <w:rPr>
          <w:color w:val="000000"/>
        </w:rPr>
        <w:t>The contact information for the selected investor is displayed</w:t>
      </w:r>
      <w:r>
        <w:rPr>
          <w:color w:val="000000"/>
        </w:rPr>
        <w:t>.</w:t>
      </w:r>
    </w:p>
    <w:p w14:paraId="7C28F5BE" w14:textId="75747A8A" w:rsidR="006C7FC6" w:rsidRPr="006C7FC6" w:rsidRDefault="006C7FC6" w:rsidP="006C3C3F">
      <w:pPr>
        <w:pStyle w:val="OrderedList"/>
        <w:numPr>
          <w:ilvl w:val="0"/>
          <w:numId w:val="187"/>
        </w:numPr>
        <w:jc w:val="both"/>
        <w:rPr>
          <w:color w:val="000000"/>
        </w:rPr>
      </w:pPr>
      <w:r w:rsidRPr="006C7FC6">
        <w:rPr>
          <w:color w:val="000000"/>
        </w:rPr>
        <w:t xml:space="preserve">Click </w:t>
      </w:r>
      <w:r w:rsidRPr="006C7FC6">
        <w:rPr>
          <w:b/>
          <w:color w:val="000000"/>
        </w:rPr>
        <w:t>Submit</w:t>
      </w:r>
      <w:r>
        <w:rPr>
          <w:b/>
          <w:color w:val="000000"/>
        </w:rPr>
        <w:t xml:space="preserve"> </w:t>
      </w:r>
      <w:r w:rsidRPr="006C7FC6">
        <w:rPr>
          <w:color w:val="000000"/>
        </w:rPr>
        <w:t>to save the changes.</w:t>
      </w:r>
      <w:r>
        <w:rPr>
          <w:color w:val="000000"/>
        </w:rPr>
        <w:t xml:space="preserve"> </w:t>
      </w:r>
      <w:r w:rsidRPr="006C7FC6">
        <w:rPr>
          <w:color w:val="000000"/>
        </w:rPr>
        <w:t xml:space="preserve">The new information is displayed in the </w:t>
      </w:r>
      <w:r w:rsidRPr="006C7FC6">
        <w:rPr>
          <w:b/>
          <w:color w:val="000000"/>
        </w:rPr>
        <w:t>Investor Information</w:t>
      </w:r>
      <w:r w:rsidRPr="006C7FC6">
        <w:rPr>
          <w:color w:val="000000"/>
        </w:rPr>
        <w:t xml:space="preserve"> section.</w:t>
      </w:r>
    </w:p>
    <w:p w14:paraId="15CC002F" w14:textId="4C8C12E3" w:rsidR="00540CFA" w:rsidRDefault="00621579" w:rsidP="00B50526">
      <w:pPr>
        <w:pStyle w:val="BodyText"/>
        <w:jc w:val="center"/>
      </w:pPr>
      <w:r w:rsidRPr="00621579">
        <w:rPr>
          <w:noProof/>
        </w:rPr>
        <w:t xml:space="preserve"> </w:t>
      </w:r>
      <w:r w:rsidR="00DB61DE" w:rsidRPr="00DB61DE">
        <w:rPr>
          <w:noProof/>
        </w:rPr>
        <w:t xml:space="preserve"> </w:t>
      </w:r>
      <w:r w:rsidR="00DB61DE">
        <w:rPr>
          <w:noProof/>
        </w:rPr>
        <w:drawing>
          <wp:inline distT="0" distB="0" distL="0" distR="0" wp14:anchorId="3AC3C69A" wp14:editId="3EB75226">
            <wp:extent cx="2471845" cy="2523476"/>
            <wp:effectExtent l="0" t="0" r="5080" b="0"/>
            <wp:docPr id="553" name="Picture 55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3" name="Picture 553" descr="Graphical user interface, text, application&#10;&#10;Description automatically generated"/>
                    <pic:cNvPicPr/>
                  </pic:nvPicPr>
                  <pic:blipFill>
                    <a:blip r:embed="rId160"/>
                    <a:stretch>
                      <a:fillRect/>
                    </a:stretch>
                  </pic:blipFill>
                  <pic:spPr>
                    <a:xfrm>
                      <a:off x="0" y="0"/>
                      <a:ext cx="2484929" cy="2536833"/>
                    </a:xfrm>
                    <a:prstGeom prst="rect">
                      <a:avLst/>
                    </a:prstGeom>
                  </pic:spPr>
                </pic:pic>
              </a:graphicData>
            </a:graphic>
          </wp:inline>
        </w:drawing>
      </w:r>
    </w:p>
    <w:p w14:paraId="580FF48B" w14:textId="0E132C0A" w:rsidR="00122C7E" w:rsidRDefault="00122C7E" w:rsidP="00122C7E">
      <w:pPr>
        <w:pStyle w:val="FigureCaption0"/>
      </w:pPr>
      <w:bookmarkStart w:id="1566" w:name="_Toc74052549"/>
      <w:bookmarkStart w:id="1567" w:name="_Toc90643935"/>
      <w:bookmarkStart w:id="1568" w:name="_Toc23016393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81</w:t>
      </w:r>
      <w:r w:rsidR="00764635">
        <w:rPr>
          <w:noProof/>
        </w:rPr>
        <w:fldChar w:fldCharType="end"/>
      </w:r>
      <w:r>
        <w:t xml:space="preserve">: </w:t>
      </w:r>
      <w:r>
        <w:rPr>
          <w:noProof/>
        </w:rPr>
        <w:t>Transfer Investor Window</w:t>
      </w:r>
      <w:bookmarkEnd w:id="1566"/>
      <w:bookmarkEnd w:id="1567"/>
      <w:bookmarkEnd w:id="1568"/>
      <w:r>
        <w:rPr>
          <w:noProof/>
        </w:rPr>
        <w:t xml:space="preserve"> </w:t>
      </w:r>
    </w:p>
    <w:p w14:paraId="0B9107EC" w14:textId="77777777" w:rsidR="006C7FC6" w:rsidRDefault="00540CFA" w:rsidP="0057061F">
      <w:pPr>
        <w:pStyle w:val="Heading3"/>
        <w:ind w:left="1080" w:hanging="1080"/>
        <w:jc w:val="both"/>
      </w:pPr>
      <w:bookmarkStart w:id="1569" w:name="_Toc314660725"/>
      <w:bookmarkStart w:id="1570" w:name="_Toc315633849"/>
      <w:bookmarkStart w:id="1571" w:name="_Toc11334679"/>
      <w:bookmarkStart w:id="1572" w:name="_Toc74051897"/>
      <w:bookmarkStart w:id="1573" w:name="_Toc90643283"/>
      <w:bookmarkStart w:id="1574" w:name="_Toc230163167"/>
      <w:r>
        <w:t>Editing</w:t>
      </w:r>
      <w:r w:rsidRPr="006C7316">
        <w:t xml:space="preserve"> </w:t>
      </w:r>
      <w:r w:rsidR="006C7FC6">
        <w:t>I</w:t>
      </w:r>
      <w:r w:rsidRPr="006C7316">
        <w:t>nv</w:t>
      </w:r>
      <w:r w:rsidR="006C7FC6">
        <w:t>estor B</w:t>
      </w:r>
      <w:r w:rsidRPr="006C7316">
        <w:t xml:space="preserve">ank </w:t>
      </w:r>
      <w:r w:rsidR="006C7FC6">
        <w:t>I</w:t>
      </w:r>
      <w:r w:rsidRPr="006C7316">
        <w:t>nformation</w:t>
      </w:r>
      <w:bookmarkEnd w:id="1569"/>
      <w:bookmarkEnd w:id="1570"/>
      <w:bookmarkEnd w:id="1571"/>
      <w:bookmarkEnd w:id="1572"/>
      <w:bookmarkEnd w:id="1573"/>
      <w:bookmarkEnd w:id="1574"/>
    </w:p>
    <w:p w14:paraId="7FB5A2CB" w14:textId="77777777" w:rsidR="006C7FC6" w:rsidRPr="006C7316" w:rsidRDefault="006C7FC6" w:rsidP="001879BA">
      <w:pPr>
        <w:pStyle w:val="BodyText"/>
      </w:pPr>
      <w:r w:rsidRPr="006C7316">
        <w:t xml:space="preserve">To edit the </w:t>
      </w:r>
      <w:r>
        <w:t>i</w:t>
      </w:r>
      <w:r w:rsidRPr="006C7316">
        <w:t xml:space="preserve">nvestor </w:t>
      </w:r>
      <w:r>
        <w:t>b</w:t>
      </w:r>
      <w:r w:rsidRPr="006C7316">
        <w:t xml:space="preserve">ank information for </w:t>
      </w:r>
      <w:r>
        <w:t xml:space="preserve">a </w:t>
      </w:r>
      <w:r w:rsidRPr="006C7316">
        <w:t>selected loan:</w:t>
      </w:r>
    </w:p>
    <w:p w14:paraId="763337A2" w14:textId="77777777" w:rsidR="006C7FC6" w:rsidRPr="006C7316" w:rsidRDefault="006C7FC6" w:rsidP="006C3C3F">
      <w:pPr>
        <w:pStyle w:val="OrderedList"/>
        <w:numPr>
          <w:ilvl w:val="0"/>
          <w:numId w:val="188"/>
        </w:numPr>
        <w:jc w:val="both"/>
      </w:pPr>
      <w:r w:rsidRPr="00236EEB">
        <w:rPr>
          <w:color w:val="000000"/>
        </w:rPr>
        <w:t>Click</w:t>
      </w:r>
      <w:r w:rsidRPr="006C7316">
        <w:t xml:space="preserve"> </w:t>
      </w:r>
      <w:r w:rsidRPr="00236EEB">
        <w:rPr>
          <w:b/>
        </w:rPr>
        <w:t>Options</w:t>
      </w:r>
      <w:r w:rsidRPr="006C7316">
        <w:t xml:space="preserve"> </w:t>
      </w:r>
      <w:r>
        <w:t>in</w:t>
      </w:r>
      <w:r w:rsidRPr="006C7316">
        <w:t xml:space="preserve"> the </w:t>
      </w:r>
      <w:r w:rsidRPr="00236EEB">
        <w:rPr>
          <w:b/>
        </w:rPr>
        <w:t>Investor Information</w:t>
      </w:r>
      <w:r w:rsidRPr="006C7316">
        <w:t xml:space="preserve"> section.</w:t>
      </w:r>
    </w:p>
    <w:p w14:paraId="25EA45A7" w14:textId="1D91337B" w:rsidR="006C7FC6" w:rsidRDefault="006C7FC6" w:rsidP="006C3C3F">
      <w:pPr>
        <w:pStyle w:val="OrderedList"/>
        <w:numPr>
          <w:ilvl w:val="0"/>
          <w:numId w:val="188"/>
        </w:numPr>
        <w:jc w:val="both"/>
        <w:rPr>
          <w:color w:val="000000"/>
        </w:rPr>
      </w:pPr>
      <w:r w:rsidRPr="000C10BC">
        <w:rPr>
          <w:color w:val="000000"/>
        </w:rPr>
        <w:t xml:space="preserve">On the </w:t>
      </w:r>
      <w:r w:rsidRPr="009B159B">
        <w:rPr>
          <w:b/>
          <w:color w:val="000000"/>
        </w:rPr>
        <w:t xml:space="preserve">Edit </w:t>
      </w:r>
      <w:r>
        <w:rPr>
          <w:b/>
          <w:color w:val="000000"/>
        </w:rPr>
        <w:t>Investor</w:t>
      </w:r>
      <w:r w:rsidRPr="009B159B">
        <w:rPr>
          <w:b/>
          <w:color w:val="000000"/>
        </w:rPr>
        <w:t xml:space="preserve"> Bank Account</w:t>
      </w:r>
      <w:r w:rsidRPr="000C10BC">
        <w:rPr>
          <w:color w:val="000000"/>
        </w:rPr>
        <w:t xml:space="preserve"> </w:t>
      </w:r>
      <w:r w:rsidR="00CF41BB">
        <w:rPr>
          <w:color w:val="000000"/>
        </w:rPr>
        <w:t>window</w:t>
      </w:r>
      <w:r w:rsidRPr="000C10BC">
        <w:rPr>
          <w:color w:val="000000"/>
        </w:rPr>
        <w:t>, modify ABA Routing #</w:t>
      </w:r>
      <w:r>
        <w:rPr>
          <w:color w:val="000000"/>
        </w:rPr>
        <w:t>, Account #, Confirm Account #.</w:t>
      </w:r>
    </w:p>
    <w:p w14:paraId="277EDEA0" w14:textId="7B36B658" w:rsidR="006C7FC6" w:rsidRPr="006C7316" w:rsidRDefault="006C7FC6" w:rsidP="006C3C3F">
      <w:pPr>
        <w:pStyle w:val="OrderedList"/>
        <w:numPr>
          <w:ilvl w:val="0"/>
          <w:numId w:val="188"/>
        </w:numPr>
        <w:jc w:val="both"/>
      </w:pPr>
      <w:r w:rsidRPr="009B159B">
        <w:rPr>
          <w:color w:val="000000"/>
        </w:rPr>
        <w:t xml:space="preserve">Click </w:t>
      </w:r>
      <w:r w:rsidRPr="009B159B">
        <w:rPr>
          <w:b/>
          <w:color w:val="000000"/>
        </w:rPr>
        <w:t>Submit</w:t>
      </w:r>
      <w:r>
        <w:rPr>
          <w:b/>
          <w:color w:val="000000"/>
        </w:rPr>
        <w:t xml:space="preserve"> </w:t>
      </w:r>
      <w:r w:rsidRPr="009B159B">
        <w:rPr>
          <w:color w:val="000000"/>
        </w:rPr>
        <w:t>to save the changes</w:t>
      </w:r>
      <w:r w:rsidR="00CD0958">
        <w:rPr>
          <w:color w:val="000000"/>
        </w:rPr>
        <w:t>.</w:t>
      </w:r>
    </w:p>
    <w:p w14:paraId="60474741" w14:textId="34BD5D71" w:rsidR="00540CFA" w:rsidRPr="006C7316" w:rsidRDefault="00DB61DE" w:rsidP="00B50526">
      <w:pPr>
        <w:pStyle w:val="BodyText"/>
        <w:jc w:val="center"/>
      </w:pPr>
      <w:r w:rsidRPr="00DB61DE">
        <w:rPr>
          <w:noProof/>
        </w:rPr>
        <w:t xml:space="preserve"> </w:t>
      </w:r>
      <w:r>
        <w:rPr>
          <w:noProof/>
        </w:rPr>
        <w:drawing>
          <wp:inline distT="0" distB="0" distL="0" distR="0" wp14:anchorId="332EAF0C" wp14:editId="42809E34">
            <wp:extent cx="1770423" cy="899867"/>
            <wp:effectExtent l="0" t="0" r="1270" b="0"/>
            <wp:docPr id="555" name="Picture 55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5" name="Picture 555" descr="Graphical user interface, text, application&#10;&#10;Description automatically generated"/>
                    <pic:cNvPicPr/>
                  </pic:nvPicPr>
                  <pic:blipFill>
                    <a:blip r:embed="rId161"/>
                    <a:stretch>
                      <a:fillRect/>
                    </a:stretch>
                  </pic:blipFill>
                  <pic:spPr>
                    <a:xfrm>
                      <a:off x="0" y="0"/>
                      <a:ext cx="1802331" cy="916085"/>
                    </a:xfrm>
                    <a:prstGeom prst="rect">
                      <a:avLst/>
                    </a:prstGeom>
                  </pic:spPr>
                </pic:pic>
              </a:graphicData>
            </a:graphic>
          </wp:inline>
        </w:drawing>
      </w:r>
    </w:p>
    <w:p w14:paraId="1FAFAA66" w14:textId="7E0CFED0" w:rsidR="00122C7E" w:rsidRDefault="00122C7E" w:rsidP="00122C7E">
      <w:pPr>
        <w:pStyle w:val="FigureCaption0"/>
        <w:rPr>
          <w:noProof/>
        </w:rPr>
      </w:pPr>
      <w:bookmarkStart w:id="1575" w:name="_Toc74052550"/>
      <w:bookmarkStart w:id="1576" w:name="_Toc90643936"/>
      <w:bookmarkStart w:id="1577" w:name="_Toc23016393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82</w:t>
      </w:r>
      <w:r w:rsidR="00764635">
        <w:rPr>
          <w:noProof/>
        </w:rPr>
        <w:fldChar w:fldCharType="end"/>
      </w:r>
      <w:r>
        <w:t xml:space="preserve">: </w:t>
      </w:r>
      <w:r>
        <w:rPr>
          <w:noProof/>
        </w:rPr>
        <w:t>Edit Investor Bank Account Information Window</w:t>
      </w:r>
      <w:bookmarkEnd w:id="1575"/>
      <w:bookmarkEnd w:id="1576"/>
      <w:bookmarkEnd w:id="1577"/>
    </w:p>
    <w:p w14:paraId="54D50FB8" w14:textId="4EC8DD5F" w:rsidR="0057093B" w:rsidRDefault="0057093B" w:rsidP="0057093B">
      <w:pPr>
        <w:pStyle w:val="FigureCaption0"/>
        <w:jc w:val="left"/>
        <w:rPr>
          <w:noProof/>
        </w:rPr>
      </w:pPr>
    </w:p>
    <w:p w14:paraId="3E445E29" w14:textId="5C34F80B" w:rsidR="0057093B" w:rsidRDefault="00036EA2" w:rsidP="0057093B">
      <w:pPr>
        <w:pStyle w:val="Heading3"/>
        <w:ind w:left="1080" w:hanging="1080"/>
        <w:jc w:val="both"/>
      </w:pPr>
      <w:bookmarkStart w:id="1578" w:name="_Toc11334680"/>
      <w:bookmarkStart w:id="1579" w:name="_Toc74051898"/>
      <w:bookmarkStart w:id="1580" w:name="_Toc90643284"/>
      <w:bookmarkStart w:id="1581" w:name="_Toc230163168"/>
      <w:r>
        <w:t>Transfering</w:t>
      </w:r>
      <w:r w:rsidR="0057093B">
        <w:t xml:space="preserve"> a</w:t>
      </w:r>
      <w:r>
        <w:t xml:space="preserve"> case to</w:t>
      </w:r>
      <w:r w:rsidR="0057093B">
        <w:t xml:space="preserve"> </w:t>
      </w:r>
      <w:r>
        <w:t xml:space="preserve">a </w:t>
      </w:r>
      <w:r w:rsidR="0057093B">
        <w:t>Master Servicer</w:t>
      </w:r>
      <w:bookmarkEnd w:id="1578"/>
      <w:bookmarkEnd w:id="1579"/>
      <w:bookmarkEnd w:id="1580"/>
      <w:bookmarkEnd w:id="1581"/>
      <w:r w:rsidR="0057093B" w:rsidRPr="006C7316">
        <w:t xml:space="preserve"> </w:t>
      </w:r>
    </w:p>
    <w:p w14:paraId="5FDD2FBF" w14:textId="78A6C990" w:rsidR="0057093B" w:rsidRPr="006C7316" w:rsidRDefault="0057093B" w:rsidP="0057093B">
      <w:pPr>
        <w:pStyle w:val="BodyText"/>
      </w:pPr>
      <w:r w:rsidRPr="006C7316">
        <w:t xml:space="preserve">To transfer the </w:t>
      </w:r>
      <w:r>
        <w:t>Master Servicer</w:t>
      </w:r>
      <w:r w:rsidRPr="006C7316">
        <w:t xml:space="preserve"> information for the selected loan:</w:t>
      </w:r>
    </w:p>
    <w:p w14:paraId="437D9EF5" w14:textId="3939D4AF" w:rsidR="0057093B" w:rsidRPr="006C7316" w:rsidRDefault="0057093B" w:rsidP="006C3C3F">
      <w:pPr>
        <w:pStyle w:val="OrderedList"/>
        <w:numPr>
          <w:ilvl w:val="0"/>
          <w:numId w:val="189"/>
        </w:numPr>
        <w:jc w:val="both"/>
      </w:pPr>
      <w:r w:rsidRPr="00236EEB">
        <w:rPr>
          <w:color w:val="000000"/>
        </w:rPr>
        <w:t>Click</w:t>
      </w:r>
      <w:r w:rsidRPr="006C7316">
        <w:t xml:space="preserve"> </w:t>
      </w:r>
      <w:r w:rsidRPr="00236EEB">
        <w:rPr>
          <w:rFonts w:eastAsia="Calibri"/>
          <w:b/>
        </w:rPr>
        <w:t>Edit</w:t>
      </w:r>
      <w:r w:rsidRPr="00236EEB">
        <w:rPr>
          <w:b/>
        </w:rPr>
        <w:t xml:space="preserve"> i</w:t>
      </w:r>
      <w:r>
        <w:t>n</w:t>
      </w:r>
      <w:r w:rsidRPr="006C7316">
        <w:t xml:space="preserve"> the </w:t>
      </w:r>
      <w:r>
        <w:rPr>
          <w:b/>
        </w:rPr>
        <w:t>Master Servicer</w:t>
      </w:r>
      <w:r w:rsidRPr="00236EEB">
        <w:rPr>
          <w:b/>
        </w:rPr>
        <w:t xml:space="preserve"> Information</w:t>
      </w:r>
      <w:r w:rsidRPr="006C7316">
        <w:t xml:space="preserve"> section.</w:t>
      </w:r>
    </w:p>
    <w:p w14:paraId="4547FE69" w14:textId="2EE496CC" w:rsidR="0057093B" w:rsidRPr="000C10BC" w:rsidRDefault="0057093B" w:rsidP="006C3C3F">
      <w:pPr>
        <w:pStyle w:val="OrderedList"/>
        <w:numPr>
          <w:ilvl w:val="0"/>
          <w:numId w:val="189"/>
        </w:numPr>
        <w:jc w:val="both"/>
        <w:rPr>
          <w:color w:val="000000"/>
        </w:rPr>
      </w:pPr>
      <w:r w:rsidRPr="000C10BC">
        <w:rPr>
          <w:color w:val="000000"/>
        </w:rPr>
        <w:t xml:space="preserve">On the </w:t>
      </w:r>
      <w:r w:rsidRPr="000C10BC">
        <w:rPr>
          <w:b/>
          <w:color w:val="000000"/>
        </w:rPr>
        <w:t xml:space="preserve">Edit </w:t>
      </w:r>
      <w:r>
        <w:rPr>
          <w:b/>
          <w:color w:val="000000"/>
        </w:rPr>
        <w:t>Master Servicer</w:t>
      </w:r>
      <w:r w:rsidRPr="000C10BC">
        <w:rPr>
          <w:color w:val="000000"/>
        </w:rPr>
        <w:t xml:space="preserve"> screen,</w:t>
      </w:r>
      <w:r>
        <w:rPr>
          <w:color w:val="000000"/>
        </w:rPr>
        <w:t xml:space="preserve"> s</w:t>
      </w:r>
      <w:r w:rsidRPr="000C10BC">
        <w:rPr>
          <w:color w:val="000000"/>
        </w:rPr>
        <w:t xml:space="preserve">elect </w:t>
      </w:r>
      <w:r>
        <w:rPr>
          <w:color w:val="000000"/>
        </w:rPr>
        <w:t>a Master Servicer</w:t>
      </w:r>
      <w:r w:rsidRPr="000C10BC">
        <w:rPr>
          <w:color w:val="000000"/>
        </w:rPr>
        <w:t xml:space="preserve"> from the </w:t>
      </w:r>
      <w:r>
        <w:rPr>
          <w:color w:val="000000"/>
        </w:rPr>
        <w:t>dropdown</w:t>
      </w:r>
      <w:r w:rsidRPr="000C10BC">
        <w:rPr>
          <w:color w:val="000000"/>
        </w:rPr>
        <w:t>.</w:t>
      </w:r>
    </w:p>
    <w:p w14:paraId="75F7E113" w14:textId="0979EA20" w:rsidR="0057093B" w:rsidRDefault="0057093B" w:rsidP="006C3C3F">
      <w:pPr>
        <w:pStyle w:val="OrderedList"/>
        <w:numPr>
          <w:ilvl w:val="0"/>
          <w:numId w:val="189"/>
        </w:numPr>
        <w:jc w:val="both"/>
        <w:rPr>
          <w:color w:val="000000"/>
        </w:rPr>
      </w:pPr>
      <w:r w:rsidRPr="000C10BC">
        <w:rPr>
          <w:color w:val="000000"/>
        </w:rPr>
        <w:t xml:space="preserve">The contact information for the selected </w:t>
      </w:r>
      <w:r>
        <w:rPr>
          <w:color w:val="000000"/>
        </w:rPr>
        <w:t>master servicer</w:t>
      </w:r>
      <w:r w:rsidRPr="000C10BC">
        <w:rPr>
          <w:color w:val="000000"/>
        </w:rPr>
        <w:t xml:space="preserve"> is displayed</w:t>
      </w:r>
      <w:r>
        <w:rPr>
          <w:color w:val="000000"/>
        </w:rPr>
        <w:t>.</w:t>
      </w:r>
    </w:p>
    <w:p w14:paraId="41829B6D" w14:textId="38D3431B" w:rsidR="0057093B" w:rsidRPr="006C7FC6" w:rsidRDefault="0057093B" w:rsidP="006C3C3F">
      <w:pPr>
        <w:pStyle w:val="OrderedList"/>
        <w:numPr>
          <w:ilvl w:val="0"/>
          <w:numId w:val="189"/>
        </w:numPr>
        <w:jc w:val="both"/>
        <w:rPr>
          <w:color w:val="000000"/>
        </w:rPr>
      </w:pPr>
      <w:r w:rsidRPr="006C7FC6">
        <w:rPr>
          <w:color w:val="000000"/>
        </w:rPr>
        <w:t xml:space="preserve">Click </w:t>
      </w:r>
      <w:r w:rsidRPr="006C7FC6">
        <w:rPr>
          <w:b/>
          <w:color w:val="000000"/>
        </w:rPr>
        <w:t>Submit</w:t>
      </w:r>
      <w:r>
        <w:rPr>
          <w:b/>
          <w:color w:val="000000"/>
        </w:rPr>
        <w:t xml:space="preserve"> </w:t>
      </w:r>
      <w:r w:rsidRPr="006C7FC6">
        <w:rPr>
          <w:color w:val="000000"/>
        </w:rPr>
        <w:t>to save the changes.</w:t>
      </w:r>
      <w:r>
        <w:rPr>
          <w:color w:val="000000"/>
        </w:rPr>
        <w:t xml:space="preserve"> </w:t>
      </w:r>
      <w:r w:rsidRPr="006C7FC6">
        <w:rPr>
          <w:color w:val="000000"/>
        </w:rPr>
        <w:t xml:space="preserve">The new information is displayed in the </w:t>
      </w:r>
      <w:r>
        <w:rPr>
          <w:b/>
          <w:color w:val="000000"/>
        </w:rPr>
        <w:t>Master Servicer</w:t>
      </w:r>
      <w:r w:rsidRPr="006C7FC6">
        <w:rPr>
          <w:b/>
          <w:color w:val="000000"/>
        </w:rPr>
        <w:t xml:space="preserve"> Information</w:t>
      </w:r>
      <w:r w:rsidRPr="006C7FC6">
        <w:rPr>
          <w:color w:val="000000"/>
        </w:rPr>
        <w:t xml:space="preserve"> section.</w:t>
      </w:r>
    </w:p>
    <w:p w14:paraId="4A917273" w14:textId="5FB67CC2" w:rsidR="0057093B" w:rsidRDefault="0057093B" w:rsidP="0057093B">
      <w:pPr>
        <w:pStyle w:val="BodyText"/>
        <w:jc w:val="center"/>
      </w:pPr>
      <w:r w:rsidRPr="00621579">
        <w:rPr>
          <w:noProof/>
        </w:rPr>
        <w:t xml:space="preserve"> </w:t>
      </w:r>
      <w:r w:rsidR="00DB61DE" w:rsidRPr="00DB61DE">
        <w:rPr>
          <w:noProof/>
        </w:rPr>
        <w:t xml:space="preserve"> </w:t>
      </w:r>
      <w:r w:rsidR="00DB61DE">
        <w:rPr>
          <w:noProof/>
        </w:rPr>
        <w:drawing>
          <wp:inline distT="0" distB="0" distL="0" distR="0" wp14:anchorId="77678008" wp14:editId="2F17D278">
            <wp:extent cx="1537335" cy="1390410"/>
            <wp:effectExtent l="0" t="0" r="5715" b="635"/>
            <wp:docPr id="2528" name="Picture 252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8" name="Picture 2528" descr="Graphical user interface, text, application&#10;&#10;Description automatically generated"/>
                    <pic:cNvPicPr/>
                  </pic:nvPicPr>
                  <pic:blipFill>
                    <a:blip r:embed="rId162"/>
                    <a:stretch>
                      <a:fillRect/>
                    </a:stretch>
                  </pic:blipFill>
                  <pic:spPr>
                    <a:xfrm>
                      <a:off x="0" y="0"/>
                      <a:ext cx="1556853" cy="1408063"/>
                    </a:xfrm>
                    <a:prstGeom prst="rect">
                      <a:avLst/>
                    </a:prstGeom>
                  </pic:spPr>
                </pic:pic>
              </a:graphicData>
            </a:graphic>
          </wp:inline>
        </w:drawing>
      </w:r>
    </w:p>
    <w:p w14:paraId="48E0750D" w14:textId="1E1C77B2" w:rsidR="0057093B" w:rsidRDefault="0057093B" w:rsidP="0057093B">
      <w:pPr>
        <w:pStyle w:val="FigureCaption0"/>
      </w:pPr>
      <w:bookmarkStart w:id="1582" w:name="_Toc74052551"/>
      <w:bookmarkStart w:id="1583" w:name="_Toc90643937"/>
      <w:bookmarkStart w:id="1584" w:name="_Toc230163934"/>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83</w:t>
      </w:r>
      <w:r>
        <w:rPr>
          <w:noProof/>
        </w:rPr>
        <w:fldChar w:fldCharType="end"/>
      </w:r>
      <w:r>
        <w:t xml:space="preserve">: </w:t>
      </w:r>
      <w:r>
        <w:rPr>
          <w:noProof/>
        </w:rPr>
        <w:t>Transfer Master Servicer Window</w:t>
      </w:r>
      <w:bookmarkEnd w:id="1582"/>
      <w:bookmarkEnd w:id="1583"/>
      <w:bookmarkEnd w:id="1584"/>
      <w:r>
        <w:rPr>
          <w:noProof/>
        </w:rPr>
        <w:t xml:space="preserve"> </w:t>
      </w:r>
    </w:p>
    <w:p w14:paraId="0AE1723C" w14:textId="77777777" w:rsidR="0057093B" w:rsidRDefault="0057093B" w:rsidP="00260B2B">
      <w:pPr>
        <w:pStyle w:val="FigureCaption0"/>
        <w:jc w:val="left"/>
      </w:pPr>
    </w:p>
    <w:bookmarkStart w:id="1585" w:name="_Toc314310255"/>
    <w:bookmarkStart w:id="1586" w:name="_Ref314516997"/>
    <w:bookmarkStart w:id="1587" w:name="_Toc314660727"/>
    <w:bookmarkStart w:id="1588" w:name="_Ref315098207"/>
    <w:bookmarkStart w:id="1589" w:name="_Toc315633851"/>
    <w:bookmarkEnd w:id="1536"/>
    <w:p w14:paraId="2F884EFF" w14:textId="5DC655C8" w:rsidR="00540CFA" w:rsidRPr="006C7316" w:rsidRDefault="001220DC" w:rsidP="00F874DE">
      <w:pPr>
        <w:pStyle w:val="Heading2"/>
        <w:jc w:val="both"/>
        <w:rPr>
          <w:rFonts w:eastAsia="Times New Roman"/>
        </w:rPr>
      </w:pPr>
      <w:r>
        <w:rPr>
          <w:rFonts w:eastAsia="Times New Roman"/>
        </w:rPr>
        <w:fldChar w:fldCharType="begin"/>
      </w:r>
      <w:r>
        <w:instrText xml:space="preserve"> XE </w:instrText>
      </w:r>
      <w:r w:rsidR="00274A40">
        <w:instrText>“</w:instrText>
      </w:r>
      <w:r w:rsidRPr="00F74690">
        <w:instrText>Endorsed</w:instrText>
      </w:r>
      <w:r w:rsidR="00CD0958">
        <w:instrText xml:space="preserve"> Bank Account Screen</w:instrText>
      </w:r>
      <w:r w:rsidR="00274A40">
        <w:instrText>”</w:instrText>
      </w:r>
      <w:r>
        <w:instrText xml:space="preserve"> </w:instrText>
      </w:r>
      <w:r>
        <w:rPr>
          <w:rFonts w:eastAsia="Times New Roman"/>
        </w:rPr>
        <w:fldChar w:fldCharType="end"/>
      </w:r>
      <w:bookmarkStart w:id="1590" w:name="_Toc11334682"/>
      <w:bookmarkStart w:id="1591" w:name="_Toc74051900"/>
      <w:bookmarkStart w:id="1592" w:name="_Toc90643286"/>
      <w:bookmarkStart w:id="1593" w:name="_Toc230163169"/>
      <w:r w:rsidR="00540CFA" w:rsidRPr="006C7316">
        <w:rPr>
          <w:rFonts w:eastAsia="Times New Roman"/>
        </w:rPr>
        <w:t xml:space="preserve">Bank </w:t>
      </w:r>
      <w:r w:rsidR="00790227">
        <w:rPr>
          <w:rFonts w:eastAsia="Times New Roman"/>
        </w:rPr>
        <w:t>A</w:t>
      </w:r>
      <w:r w:rsidR="00540CFA" w:rsidRPr="006C7316">
        <w:rPr>
          <w:rFonts w:eastAsia="Times New Roman"/>
        </w:rPr>
        <w:t>ccount</w:t>
      </w:r>
      <w:bookmarkEnd w:id="1585"/>
      <w:bookmarkEnd w:id="1586"/>
      <w:bookmarkEnd w:id="1587"/>
      <w:bookmarkEnd w:id="1588"/>
      <w:bookmarkEnd w:id="1589"/>
      <w:bookmarkEnd w:id="1590"/>
      <w:bookmarkEnd w:id="1591"/>
      <w:bookmarkEnd w:id="1592"/>
      <w:bookmarkEnd w:id="1593"/>
      <w:r w:rsidR="00540CFA" w:rsidRPr="006C7316">
        <w:rPr>
          <w:rFonts w:eastAsia="Times New Roman"/>
        </w:rPr>
        <w:t xml:space="preserve"> </w:t>
      </w:r>
    </w:p>
    <w:p w14:paraId="1B4B58C4" w14:textId="7996E2CC" w:rsidR="00540CFA" w:rsidRPr="006C7316" w:rsidRDefault="00E25E1F" w:rsidP="00F874DE">
      <w:pPr>
        <w:spacing w:after="0"/>
        <w:jc w:val="both"/>
        <w:rPr>
          <w:rFonts w:ascii="Cambria" w:hAnsi="Cambria"/>
          <w:color w:val="000000"/>
          <w:lang w:bidi="en-US"/>
        </w:rPr>
      </w:pPr>
      <w:r>
        <w:rPr>
          <w:rFonts w:ascii="Cambria" w:eastAsia="Times New Roman" w:hAnsi="Cambria" w:cs="Calibri"/>
          <w:color w:val="000000"/>
        </w:rPr>
        <w:t>T</w:t>
      </w:r>
      <w:r w:rsidRPr="006C7316">
        <w:rPr>
          <w:rFonts w:ascii="Cambria" w:eastAsia="Times New Roman" w:hAnsi="Cambria" w:cs="Calibri"/>
          <w:color w:val="000000"/>
        </w:rPr>
        <w:t xml:space="preserve">he </w:t>
      </w:r>
      <w:r w:rsidR="001E19CE">
        <w:rPr>
          <w:rFonts w:ascii="Cambria" w:eastAsia="Times New Roman" w:hAnsi="Cambria" w:cs="Calibri"/>
          <w:color w:val="000000"/>
        </w:rPr>
        <w:t>B</w:t>
      </w:r>
      <w:r w:rsidRPr="00E25E1F">
        <w:rPr>
          <w:rFonts w:ascii="Cambria" w:eastAsia="Times New Roman" w:hAnsi="Cambria" w:cs="Calibri"/>
          <w:color w:val="000000"/>
        </w:rPr>
        <w:t>orrower Bank Account Information screen is displayed w</w:t>
      </w:r>
      <w:r w:rsidR="00540CFA" w:rsidRPr="00E25E1F">
        <w:rPr>
          <w:rFonts w:ascii="Cambria" w:eastAsia="Times New Roman" w:hAnsi="Cambria" w:cs="Calibri"/>
          <w:color w:val="000000"/>
        </w:rPr>
        <w:t xml:space="preserve">hen </w:t>
      </w:r>
      <w:r w:rsidR="005138FC" w:rsidRPr="00E25E1F">
        <w:rPr>
          <w:rFonts w:ascii="Cambria" w:eastAsia="Times New Roman" w:hAnsi="Cambria" w:cs="Calibri"/>
          <w:color w:val="000000"/>
        </w:rPr>
        <w:t xml:space="preserve">an </w:t>
      </w:r>
      <w:r w:rsidR="00540CFA" w:rsidRPr="00E25E1F">
        <w:rPr>
          <w:rFonts w:ascii="Cambria" w:eastAsia="Times New Roman" w:hAnsi="Cambria" w:cs="Calibri"/>
          <w:color w:val="000000"/>
        </w:rPr>
        <w:t xml:space="preserve">authorized user selects the Bank Account </w:t>
      </w:r>
      <w:r w:rsidR="005228F5" w:rsidRPr="00E25E1F">
        <w:rPr>
          <w:rFonts w:ascii="Cambria" w:eastAsia="Times New Roman" w:hAnsi="Cambria" w:cs="Calibri"/>
          <w:color w:val="000000"/>
        </w:rPr>
        <w:t xml:space="preserve">tab </w:t>
      </w:r>
      <w:r w:rsidRPr="00E25E1F">
        <w:rPr>
          <w:rFonts w:ascii="Cambria" w:hAnsi="Cambria"/>
        </w:rPr>
        <w:t>from the menu on the left side of the screen</w:t>
      </w:r>
      <w:r w:rsidR="00540CFA" w:rsidRPr="006C7316">
        <w:rPr>
          <w:rFonts w:ascii="Cambria" w:eastAsia="Times New Roman" w:hAnsi="Cambria" w:cs="Calibri"/>
          <w:color w:val="000000"/>
        </w:rPr>
        <w:t>. Th</w:t>
      </w:r>
      <w:r>
        <w:rPr>
          <w:rFonts w:ascii="Cambria" w:eastAsia="Times New Roman" w:hAnsi="Cambria" w:cs="Calibri"/>
          <w:color w:val="000000"/>
        </w:rPr>
        <w:t>e</w:t>
      </w:r>
      <w:r w:rsidR="00540CFA" w:rsidRPr="006C7316">
        <w:rPr>
          <w:rFonts w:ascii="Cambria" w:eastAsia="Times New Roman" w:hAnsi="Cambria" w:cs="Calibri"/>
          <w:color w:val="000000"/>
        </w:rPr>
        <w:t xml:space="preserve"> Bank Account information will be used by the system to make the payments to the </w:t>
      </w:r>
      <w:r w:rsidR="0010588C">
        <w:rPr>
          <w:rFonts w:ascii="Cambria" w:eastAsia="Times New Roman" w:hAnsi="Cambria" w:cs="Calibri"/>
          <w:color w:val="000000"/>
        </w:rPr>
        <w:t>borrower</w:t>
      </w:r>
      <w:r>
        <w:rPr>
          <w:rFonts w:ascii="Cambria" w:eastAsia="Times New Roman" w:hAnsi="Cambria" w:cs="Calibri"/>
          <w:color w:val="000000"/>
        </w:rPr>
        <w:t xml:space="preserve"> (if payment </w:t>
      </w:r>
      <w:r w:rsidR="00540CFA" w:rsidRPr="006C7316">
        <w:rPr>
          <w:rFonts w:ascii="Cambria" w:eastAsia="Times New Roman" w:hAnsi="Cambria" w:cs="Calibri"/>
          <w:color w:val="000000"/>
        </w:rPr>
        <w:t>method is selected as ACH</w:t>
      </w:r>
      <w:r>
        <w:rPr>
          <w:rFonts w:ascii="Cambria" w:eastAsia="Times New Roman" w:hAnsi="Cambria" w:cs="Calibri"/>
          <w:color w:val="000000"/>
        </w:rPr>
        <w:t>)</w:t>
      </w:r>
      <w:r w:rsidR="00540CFA" w:rsidRPr="006C7316">
        <w:rPr>
          <w:rFonts w:ascii="Cambria" w:eastAsia="Times New Roman" w:hAnsi="Cambria" w:cs="Calibri"/>
          <w:color w:val="000000"/>
        </w:rPr>
        <w:t>.</w:t>
      </w:r>
      <w:r w:rsidR="00782B4D">
        <w:rPr>
          <w:rFonts w:ascii="Cambria" w:eastAsia="Times New Roman" w:hAnsi="Cambria" w:cs="Calibri"/>
          <w:color w:val="000000"/>
        </w:rPr>
        <w:t xml:space="preserve"> For Endorsed loans, when a CT 22 – Assignment timeline is </w:t>
      </w:r>
      <w:r w:rsidR="00782B4D" w:rsidRPr="006C7316">
        <w:rPr>
          <w:rFonts w:ascii="Cambria" w:eastAsia="Times New Roman" w:hAnsi="Cambria" w:cs="Calibri"/>
          <w:color w:val="000000"/>
        </w:rPr>
        <w:t>initiated</w:t>
      </w:r>
      <w:r w:rsidR="00782B4D">
        <w:rPr>
          <w:rFonts w:ascii="Cambria" w:eastAsia="Times New Roman" w:hAnsi="Cambria" w:cs="Calibri"/>
          <w:color w:val="000000"/>
        </w:rPr>
        <w:t xml:space="preserve"> and step HUD Issued Preliminary Title Approval is completed, the </w:t>
      </w:r>
      <w:r w:rsidR="008D1401">
        <w:rPr>
          <w:rFonts w:ascii="Cambria" w:eastAsia="Times New Roman" w:hAnsi="Cambria" w:cs="Calibri"/>
          <w:color w:val="000000"/>
        </w:rPr>
        <w:t>lender/servicer</w:t>
      </w:r>
      <w:r w:rsidR="00782B4D">
        <w:rPr>
          <w:rFonts w:ascii="Cambria" w:eastAsia="Times New Roman" w:hAnsi="Cambria" w:cs="Calibri"/>
          <w:color w:val="000000"/>
        </w:rPr>
        <w:t xml:space="preserve"> will not have access to general servicing functions to initiate any transactions. This screen can be used by </w:t>
      </w:r>
      <w:r w:rsidR="008D1401">
        <w:rPr>
          <w:rFonts w:ascii="Cambria" w:eastAsia="Times New Roman" w:hAnsi="Cambria" w:cs="Calibri"/>
          <w:color w:val="000000"/>
        </w:rPr>
        <w:t>lender/servicer</w:t>
      </w:r>
      <w:r w:rsidR="00782B4D">
        <w:rPr>
          <w:rFonts w:ascii="Cambria" w:eastAsia="Times New Roman" w:hAnsi="Cambria" w:cs="Calibri"/>
          <w:color w:val="000000"/>
        </w:rPr>
        <w:t xml:space="preserve"> prior to Assignment process </w:t>
      </w:r>
      <w:r w:rsidR="00540CFA" w:rsidRPr="006C7316">
        <w:rPr>
          <w:rFonts w:ascii="Cambria" w:eastAsia="Times New Roman" w:hAnsi="Cambria" w:cs="Calibri"/>
          <w:color w:val="000000"/>
        </w:rPr>
        <w:t>to edit the Payment Method and Borrower’s Bank Account information.</w:t>
      </w:r>
    </w:p>
    <w:p w14:paraId="34991FA9" w14:textId="4C9FD241" w:rsidR="00540CFA" w:rsidRDefault="00540CFA" w:rsidP="0057061F">
      <w:pPr>
        <w:pStyle w:val="Heading3"/>
        <w:ind w:left="1080" w:hanging="1080"/>
        <w:jc w:val="both"/>
      </w:pPr>
      <w:bookmarkStart w:id="1594" w:name="_Toc314310256"/>
      <w:bookmarkStart w:id="1595" w:name="_Toc314660728"/>
      <w:bookmarkStart w:id="1596" w:name="_Toc315633852"/>
      <w:bookmarkStart w:id="1597" w:name="_Toc11334683"/>
      <w:bookmarkStart w:id="1598" w:name="_Toc74051901"/>
      <w:bookmarkStart w:id="1599" w:name="_Toc90643287"/>
      <w:bookmarkStart w:id="1600" w:name="_Toc230163170"/>
      <w:r w:rsidRPr="006C7316">
        <w:t>Edit</w:t>
      </w:r>
      <w:r>
        <w:t>ing</w:t>
      </w:r>
      <w:r w:rsidRPr="006C7316">
        <w:t xml:space="preserve"> </w:t>
      </w:r>
      <w:r w:rsidR="00A47222">
        <w:t>Borrower</w:t>
      </w:r>
      <w:r w:rsidR="00E25E1F">
        <w:t xml:space="preserve"> B</w:t>
      </w:r>
      <w:r w:rsidRPr="006C7316">
        <w:t xml:space="preserve">ank </w:t>
      </w:r>
      <w:r w:rsidR="00E25E1F">
        <w:t>A</w:t>
      </w:r>
      <w:r w:rsidRPr="006C7316">
        <w:t>ccount</w:t>
      </w:r>
      <w:bookmarkEnd w:id="1594"/>
      <w:bookmarkEnd w:id="1595"/>
      <w:bookmarkEnd w:id="1596"/>
      <w:r w:rsidR="00A47222">
        <w:t xml:space="preserve"> Information</w:t>
      </w:r>
      <w:bookmarkEnd w:id="1597"/>
      <w:bookmarkEnd w:id="1598"/>
      <w:bookmarkEnd w:id="1599"/>
      <w:bookmarkEnd w:id="1600"/>
    </w:p>
    <w:p w14:paraId="5A0505F8" w14:textId="77777777" w:rsidR="00E25E1F" w:rsidRPr="006C7316" w:rsidRDefault="00E25E1F" w:rsidP="001879BA">
      <w:pPr>
        <w:pStyle w:val="BodyText"/>
      </w:pPr>
      <w:r w:rsidRPr="006C7316">
        <w:t>To edit the bank account or payment method:</w:t>
      </w:r>
    </w:p>
    <w:p w14:paraId="0DC2F11C" w14:textId="61B7E981" w:rsidR="00E25E1F" w:rsidRPr="006C7316" w:rsidRDefault="00E25E1F" w:rsidP="006C3C3F">
      <w:pPr>
        <w:pStyle w:val="OrderedList"/>
        <w:numPr>
          <w:ilvl w:val="0"/>
          <w:numId w:val="190"/>
        </w:numPr>
        <w:jc w:val="both"/>
      </w:pPr>
      <w:r w:rsidRPr="006C7316">
        <w:t xml:space="preserve">Click </w:t>
      </w:r>
      <w:r w:rsidRPr="00A11D7B">
        <w:rPr>
          <w:b/>
        </w:rPr>
        <w:t>Edit</w:t>
      </w:r>
      <w:r w:rsidR="001E19CE">
        <w:t xml:space="preserve"> </w:t>
      </w:r>
      <w:r w:rsidR="001E19CE" w:rsidRPr="001E19CE">
        <w:t>on the</w:t>
      </w:r>
      <w:r w:rsidR="001E19CE">
        <w:t xml:space="preserve"> </w:t>
      </w:r>
      <w:r w:rsidR="001E19CE" w:rsidRPr="00A11D7B">
        <w:rPr>
          <w:b/>
        </w:rPr>
        <w:t>Borrower Bank Account Information</w:t>
      </w:r>
      <w:r w:rsidR="001E19CE">
        <w:t xml:space="preserve"> section</w:t>
      </w:r>
      <w:r w:rsidRPr="00BB0F33">
        <w:t>.</w:t>
      </w:r>
    </w:p>
    <w:p w14:paraId="0AA875E0" w14:textId="7810B392" w:rsidR="00E25E1F" w:rsidRPr="006C7316" w:rsidRDefault="00E25E1F" w:rsidP="006C3C3F">
      <w:pPr>
        <w:pStyle w:val="OrderedList"/>
        <w:numPr>
          <w:ilvl w:val="0"/>
          <w:numId w:val="190"/>
        </w:numPr>
        <w:jc w:val="both"/>
      </w:pPr>
      <w:r w:rsidRPr="006C7316">
        <w:t xml:space="preserve">To auto-populate the ABA routing number, click the </w:t>
      </w:r>
      <w:r w:rsidR="001B01E1">
        <w:rPr>
          <w:b/>
        </w:rPr>
        <w:t>Edit</w:t>
      </w:r>
      <w:r w:rsidR="001B01E1" w:rsidRPr="001445BE">
        <w:rPr>
          <w:b/>
        </w:rPr>
        <w:t xml:space="preserve"> </w:t>
      </w:r>
      <w:r w:rsidR="001B01E1">
        <w:rPr>
          <w:b/>
        </w:rPr>
        <w:t>I</w:t>
      </w:r>
      <w:r w:rsidRPr="001445BE">
        <w:rPr>
          <w:b/>
        </w:rPr>
        <w:t>con</w:t>
      </w:r>
      <w:r w:rsidRPr="006C7316">
        <w:t xml:space="preserve"> beside the field</w:t>
      </w:r>
      <w:r>
        <w:t>.</w:t>
      </w:r>
      <w:r w:rsidRPr="006C7316">
        <w:t xml:space="preserve"> A new window is displayed with bank name</w:t>
      </w:r>
      <w:r>
        <w:t>.</w:t>
      </w:r>
      <w:r w:rsidRPr="006C7316">
        <w:t xml:space="preserve"> </w:t>
      </w:r>
    </w:p>
    <w:p w14:paraId="7BBEB66A" w14:textId="18A39DB0" w:rsidR="00E25E1F" w:rsidRPr="006C7316" w:rsidRDefault="001E19CE" w:rsidP="006C3C3F">
      <w:pPr>
        <w:pStyle w:val="OrderedList"/>
        <w:numPr>
          <w:ilvl w:val="0"/>
          <w:numId w:val="190"/>
        </w:numPr>
        <w:jc w:val="both"/>
      </w:pPr>
      <w:r>
        <w:t>Enter</w:t>
      </w:r>
      <w:r w:rsidR="00E25E1F" w:rsidRPr="006C7316">
        <w:t xml:space="preserve"> the </w:t>
      </w:r>
      <w:r w:rsidR="00E25E1F" w:rsidRPr="001445BE">
        <w:rPr>
          <w:b/>
        </w:rPr>
        <w:t>Bank Name</w:t>
      </w:r>
      <w:r w:rsidR="00E25E1F" w:rsidRPr="006C7316">
        <w:t xml:space="preserve"> and click </w:t>
      </w:r>
      <w:r w:rsidR="00E25E1F" w:rsidRPr="001445BE">
        <w:rPr>
          <w:b/>
        </w:rPr>
        <w:t>Search.</w:t>
      </w:r>
    </w:p>
    <w:p w14:paraId="5E68E882" w14:textId="77777777" w:rsidR="00E25E1F" w:rsidRPr="006C7316" w:rsidRDefault="00E25E1F" w:rsidP="006C3C3F">
      <w:pPr>
        <w:pStyle w:val="OrderedList"/>
        <w:numPr>
          <w:ilvl w:val="0"/>
          <w:numId w:val="190"/>
        </w:numPr>
        <w:jc w:val="both"/>
      </w:pPr>
      <w:r w:rsidRPr="006C7316">
        <w:t xml:space="preserve">From the search results, select the </w:t>
      </w:r>
      <w:r w:rsidRPr="001445BE">
        <w:rPr>
          <w:b/>
        </w:rPr>
        <w:t xml:space="preserve">Bank Name. </w:t>
      </w:r>
      <w:r w:rsidRPr="006C7316">
        <w:t>The ABA Routing Number of the Bank is populated</w:t>
      </w:r>
      <w:r>
        <w:t>.</w:t>
      </w:r>
    </w:p>
    <w:p w14:paraId="79ACA18F" w14:textId="0E45E03D" w:rsidR="00E25E1F" w:rsidRPr="006C7316" w:rsidRDefault="001E19CE" w:rsidP="006C3C3F">
      <w:pPr>
        <w:pStyle w:val="OrderedList"/>
        <w:numPr>
          <w:ilvl w:val="0"/>
          <w:numId w:val="190"/>
        </w:numPr>
        <w:jc w:val="both"/>
      </w:pPr>
      <w:r>
        <w:t>Enter</w:t>
      </w:r>
      <w:r w:rsidR="00E25E1F" w:rsidRPr="006C7316">
        <w:t xml:space="preserve"> the other fields on the </w:t>
      </w:r>
      <w:r w:rsidR="00E25E1F" w:rsidRPr="001445BE">
        <w:rPr>
          <w:b/>
        </w:rPr>
        <w:t>Bank Account</w:t>
      </w:r>
      <w:r w:rsidR="00E25E1F" w:rsidRPr="006C7316">
        <w:t xml:space="preserve"> </w:t>
      </w:r>
      <w:r w:rsidR="00E25E1F" w:rsidRPr="001445BE">
        <w:rPr>
          <w:b/>
        </w:rPr>
        <w:t>Information</w:t>
      </w:r>
      <w:r w:rsidR="00E25E1F">
        <w:t xml:space="preserve"> section.</w:t>
      </w:r>
    </w:p>
    <w:p w14:paraId="6EBEDF16" w14:textId="77777777" w:rsidR="00E25E1F" w:rsidRPr="006C7316" w:rsidRDefault="00E25E1F" w:rsidP="006C3C3F">
      <w:pPr>
        <w:pStyle w:val="OrderedList"/>
        <w:numPr>
          <w:ilvl w:val="0"/>
          <w:numId w:val="190"/>
        </w:numPr>
        <w:jc w:val="both"/>
      </w:pPr>
      <w:r w:rsidRPr="006C7316">
        <w:t xml:space="preserve">Click the </w:t>
      </w:r>
      <w:r>
        <w:t>dropdown</w:t>
      </w:r>
      <w:r w:rsidRPr="006C7316">
        <w:t xml:space="preserve"> list to update the </w:t>
      </w:r>
      <w:r w:rsidRPr="001445BE">
        <w:rPr>
          <w:b/>
        </w:rPr>
        <w:t>Payment Method</w:t>
      </w:r>
      <w:r>
        <w:t xml:space="preserve"> and s</w:t>
      </w:r>
      <w:r w:rsidRPr="006C7316">
        <w:t xml:space="preserve">elect </w:t>
      </w:r>
      <w:r w:rsidRPr="001445BE">
        <w:rPr>
          <w:b/>
        </w:rPr>
        <w:t>Check/ACH</w:t>
      </w:r>
      <w:r w:rsidRPr="006C7316">
        <w:t>.</w:t>
      </w:r>
    </w:p>
    <w:p w14:paraId="2B813DD0" w14:textId="283EF361" w:rsidR="00E25E1F" w:rsidRPr="006C7316" w:rsidRDefault="00E25E1F" w:rsidP="006C3C3F">
      <w:pPr>
        <w:pStyle w:val="OrderedList"/>
        <w:numPr>
          <w:ilvl w:val="0"/>
          <w:numId w:val="190"/>
        </w:numPr>
        <w:jc w:val="both"/>
      </w:pPr>
      <w:r w:rsidRPr="006C7316">
        <w:t xml:space="preserve">Click </w:t>
      </w:r>
      <w:r w:rsidRPr="001445BE">
        <w:rPr>
          <w:b/>
        </w:rPr>
        <w:t>Submit</w:t>
      </w:r>
      <w:r w:rsidRPr="006C7316">
        <w:t xml:space="preserve"> to save the changes. The updated information is displayed on the </w:t>
      </w:r>
      <w:r w:rsidR="001E19CE" w:rsidRPr="001445BE">
        <w:rPr>
          <w:rFonts w:eastAsia="Times New Roman" w:cs="Calibri"/>
          <w:b/>
          <w:color w:val="000000"/>
        </w:rPr>
        <w:t xml:space="preserve">Borrower </w:t>
      </w:r>
      <w:r w:rsidRPr="001445BE">
        <w:rPr>
          <w:b/>
        </w:rPr>
        <w:t>Bank Account</w:t>
      </w:r>
      <w:r w:rsidRPr="006C7316">
        <w:t xml:space="preserve"> </w:t>
      </w:r>
      <w:r w:rsidRPr="001445BE">
        <w:rPr>
          <w:b/>
        </w:rPr>
        <w:t>Information</w:t>
      </w:r>
      <w:r>
        <w:t xml:space="preserve"> </w:t>
      </w:r>
      <w:r w:rsidRPr="006C7316">
        <w:t>s</w:t>
      </w:r>
      <w:r>
        <w:t>ection</w:t>
      </w:r>
      <w:r w:rsidRPr="006C7316">
        <w:t>.</w:t>
      </w:r>
    </w:p>
    <w:p w14:paraId="1C112D56" w14:textId="77777777" w:rsidR="00E25E1F" w:rsidRPr="00E25E1F" w:rsidRDefault="00E25E1F" w:rsidP="001879BA">
      <w:pPr>
        <w:pStyle w:val="BodyText"/>
      </w:pPr>
    </w:p>
    <w:p w14:paraId="716062AB" w14:textId="5F906E9F" w:rsidR="00142403" w:rsidRDefault="00DB61DE" w:rsidP="006F2941">
      <w:pPr>
        <w:pStyle w:val="BodyText"/>
        <w:jc w:val="center"/>
      </w:pPr>
      <w:r>
        <w:rPr>
          <w:noProof/>
        </w:rPr>
        <w:drawing>
          <wp:inline distT="0" distB="0" distL="0" distR="0" wp14:anchorId="00D55831" wp14:editId="7A08D60C">
            <wp:extent cx="2043573" cy="944224"/>
            <wp:effectExtent l="0" t="0" r="0" b="8890"/>
            <wp:docPr id="2539" name="Picture 253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9" name="Picture 2539" descr="Graphical user interface, text, application, chat or text message&#10;&#10;Description automatically generated"/>
                    <pic:cNvPicPr/>
                  </pic:nvPicPr>
                  <pic:blipFill>
                    <a:blip r:embed="rId163"/>
                    <a:stretch>
                      <a:fillRect/>
                    </a:stretch>
                  </pic:blipFill>
                  <pic:spPr>
                    <a:xfrm>
                      <a:off x="0" y="0"/>
                      <a:ext cx="2079887" cy="961003"/>
                    </a:xfrm>
                    <a:prstGeom prst="rect">
                      <a:avLst/>
                    </a:prstGeom>
                  </pic:spPr>
                </pic:pic>
              </a:graphicData>
            </a:graphic>
          </wp:inline>
        </w:drawing>
      </w:r>
    </w:p>
    <w:p w14:paraId="735D86D7" w14:textId="5A526530" w:rsidR="00122C7E" w:rsidRDefault="00122C7E" w:rsidP="00122C7E">
      <w:pPr>
        <w:pStyle w:val="FigureCaption0"/>
      </w:pPr>
      <w:bookmarkStart w:id="1601" w:name="_Toc74052553"/>
      <w:bookmarkStart w:id="1602" w:name="_Toc90643939"/>
      <w:bookmarkStart w:id="1603" w:name="_Toc23016393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84</w:t>
      </w:r>
      <w:r w:rsidR="00764635">
        <w:rPr>
          <w:noProof/>
        </w:rPr>
        <w:fldChar w:fldCharType="end"/>
      </w:r>
      <w:r>
        <w:t>: Edit Borrower Bank Account Information Window</w:t>
      </w:r>
      <w:bookmarkEnd w:id="1601"/>
      <w:bookmarkEnd w:id="1602"/>
      <w:bookmarkEnd w:id="1603"/>
      <w:r>
        <w:t xml:space="preserve"> </w:t>
      </w:r>
    </w:p>
    <w:p w14:paraId="49052E28" w14:textId="22B38F40" w:rsidR="006C7316" w:rsidRPr="006C7316" w:rsidRDefault="006C7316" w:rsidP="00F874DE">
      <w:pPr>
        <w:pStyle w:val="Heading2"/>
        <w:jc w:val="both"/>
        <w:rPr>
          <w:rFonts w:eastAsia="Times New Roman"/>
        </w:rPr>
      </w:pPr>
      <w:bookmarkStart w:id="1604" w:name="_Ref314329159"/>
      <w:bookmarkStart w:id="1605" w:name="_Toc314660729"/>
      <w:bookmarkStart w:id="1606" w:name="_Toc315633853"/>
      <w:bookmarkStart w:id="1607" w:name="_Toc11334684"/>
      <w:bookmarkStart w:id="1608" w:name="_Toc74051902"/>
      <w:bookmarkStart w:id="1609" w:name="_Toc90643288"/>
      <w:bookmarkStart w:id="1610" w:name="_Toc230163171"/>
      <w:r w:rsidRPr="006C7316">
        <w:rPr>
          <w:rFonts w:eastAsia="Times New Roman"/>
        </w:rPr>
        <w:t>Accounting</w:t>
      </w:r>
      <w:bookmarkEnd w:id="1604"/>
      <w:bookmarkEnd w:id="1605"/>
      <w:bookmarkEnd w:id="1606"/>
      <w:bookmarkEnd w:id="1607"/>
      <w:bookmarkEnd w:id="1608"/>
      <w:bookmarkEnd w:id="1609"/>
      <w:bookmarkEnd w:id="1610"/>
      <w:r w:rsidR="00A909D0">
        <w:rPr>
          <w:rFonts w:eastAsia="Times New Roman"/>
        </w:rPr>
        <w:fldChar w:fldCharType="begin"/>
      </w:r>
      <w:r w:rsidR="00A909D0">
        <w:instrText xml:space="preserve"> XE </w:instrText>
      </w:r>
      <w:r w:rsidR="00274A40">
        <w:instrText>“</w:instrText>
      </w:r>
      <w:r w:rsidR="0078027B">
        <w:instrText xml:space="preserve">Endorsed </w:instrText>
      </w:r>
      <w:r w:rsidR="00A909D0" w:rsidRPr="00F74690">
        <w:rPr>
          <w:rFonts w:eastAsia="Times New Roman"/>
        </w:rPr>
        <w:instrText>Accounting</w:instrText>
      </w:r>
      <w:r w:rsidR="00A73AF0">
        <w:rPr>
          <w:rFonts w:eastAsia="Times New Roman"/>
        </w:rPr>
        <w:instrText xml:space="preserve"> Tab</w:instrText>
      </w:r>
      <w:r w:rsidR="00A73AF0">
        <w:instrText xml:space="preserve"> </w:instrText>
      </w:r>
      <w:r w:rsidR="00274A40">
        <w:instrText>“</w:instrText>
      </w:r>
      <w:r w:rsidR="00A909D0">
        <w:instrText xml:space="preserve"> </w:instrText>
      </w:r>
      <w:r w:rsidR="00A909D0">
        <w:rPr>
          <w:rFonts w:eastAsia="Times New Roman"/>
        </w:rPr>
        <w:fldChar w:fldCharType="end"/>
      </w:r>
    </w:p>
    <w:p w14:paraId="66C88587" w14:textId="6B1047AA" w:rsidR="006C7316" w:rsidRPr="006C7316" w:rsidRDefault="006C7316" w:rsidP="001879BA">
      <w:pPr>
        <w:pStyle w:val="BodyText"/>
      </w:pPr>
      <w:r w:rsidRPr="006C7316">
        <w:t xml:space="preserve">The Accounting </w:t>
      </w:r>
      <w:r w:rsidR="003554EB">
        <w:t xml:space="preserve">tab available on the </w:t>
      </w:r>
      <w:r w:rsidR="00DB61DE">
        <w:t>Left M</w:t>
      </w:r>
      <w:r w:rsidR="003554EB">
        <w:t>enu</w:t>
      </w:r>
      <w:r w:rsidR="00BB0F33">
        <w:t xml:space="preserve"> </w:t>
      </w:r>
      <w:r w:rsidR="003554EB">
        <w:t>allows</w:t>
      </w:r>
      <w:r w:rsidRPr="006C7316">
        <w:t xml:space="preserve"> authorized </w:t>
      </w:r>
      <w:r w:rsidR="00142403">
        <w:t xml:space="preserve">users </w:t>
      </w:r>
      <w:r w:rsidRPr="006C7316">
        <w:t xml:space="preserve">to track the status of the payable and receivable transactions </w:t>
      </w:r>
      <w:r w:rsidR="00286FE7">
        <w:t>associated with</w:t>
      </w:r>
      <w:r w:rsidRPr="006C7316">
        <w:t xml:space="preserve"> a loan. The Accounting </w:t>
      </w:r>
      <w:r w:rsidR="00BB0F33">
        <w:t>tab</w:t>
      </w:r>
      <w:r w:rsidRPr="006C7316">
        <w:t xml:space="preserve"> has the following sub-menu options:</w:t>
      </w:r>
    </w:p>
    <w:p w14:paraId="35B77EE9"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Transmittals</w:t>
      </w:r>
    </w:p>
    <w:p w14:paraId="5B8C7594"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Disbursements</w:t>
      </w:r>
    </w:p>
    <w:p w14:paraId="36878CCD"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Authorizations</w:t>
      </w:r>
    </w:p>
    <w:p w14:paraId="09316CBE"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Premiums</w:t>
      </w:r>
    </w:p>
    <w:p w14:paraId="48256773"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Refunds</w:t>
      </w:r>
    </w:p>
    <w:p w14:paraId="5DFE89FB" w14:textId="77777777" w:rsidR="006C7316" w:rsidRPr="006C7316" w:rsidRDefault="006C7316" w:rsidP="00322755">
      <w:pPr>
        <w:numPr>
          <w:ilvl w:val="0"/>
          <w:numId w:val="21"/>
        </w:numPr>
        <w:spacing w:after="0" w:line="240" w:lineRule="auto"/>
        <w:jc w:val="both"/>
        <w:rPr>
          <w:rFonts w:ascii="Cambria" w:eastAsia="Times New Roman" w:hAnsi="Cambria"/>
          <w:bCs/>
          <w:noProof/>
          <w:color w:val="000000"/>
        </w:rPr>
      </w:pPr>
      <w:r w:rsidRPr="006C7316">
        <w:rPr>
          <w:rFonts w:ascii="Cambria" w:eastAsia="Times New Roman" w:hAnsi="Cambria"/>
          <w:bCs/>
          <w:noProof/>
          <w:color w:val="000000"/>
        </w:rPr>
        <w:t>Claims</w:t>
      </w:r>
    </w:p>
    <w:p w14:paraId="09004EE9" w14:textId="44B178E0" w:rsidR="006C7316" w:rsidRPr="006C7316" w:rsidRDefault="006C7316" w:rsidP="0057061F">
      <w:pPr>
        <w:pStyle w:val="Heading3"/>
        <w:ind w:left="1080" w:hanging="1080"/>
        <w:jc w:val="both"/>
      </w:pPr>
      <w:bookmarkStart w:id="1611" w:name="_Toc314660730"/>
      <w:bookmarkStart w:id="1612" w:name="_Toc315633854"/>
      <w:bookmarkStart w:id="1613" w:name="_Toc11334685"/>
      <w:bookmarkStart w:id="1614" w:name="_Toc74051903"/>
      <w:bookmarkStart w:id="1615" w:name="_Toc90643289"/>
      <w:bookmarkStart w:id="1616" w:name="_Toc230163172"/>
      <w:r w:rsidRPr="006C7316">
        <w:t>Transmittals</w:t>
      </w:r>
      <w:bookmarkEnd w:id="1611"/>
      <w:bookmarkEnd w:id="1612"/>
      <w:bookmarkEnd w:id="1613"/>
      <w:bookmarkEnd w:id="1614"/>
      <w:bookmarkEnd w:id="1615"/>
      <w:bookmarkEnd w:id="1616"/>
      <w:r w:rsidRPr="006C7316">
        <w:t xml:space="preserve"> </w:t>
      </w:r>
      <w:r w:rsidR="00107372">
        <w:fldChar w:fldCharType="begin"/>
      </w:r>
      <w:r w:rsidR="00107372">
        <w:instrText xml:space="preserve"> XE </w:instrText>
      </w:r>
      <w:r w:rsidR="00274A40">
        <w:instrText>“</w:instrText>
      </w:r>
      <w:r w:rsidR="00107372" w:rsidRPr="007534CB">
        <w:instrText>Accounting Transmittals Screen</w:instrText>
      </w:r>
      <w:r w:rsidR="00274A40">
        <w:instrText>”</w:instrText>
      </w:r>
      <w:r w:rsidR="00107372">
        <w:instrText xml:space="preserve"> </w:instrText>
      </w:r>
      <w:r w:rsidR="00107372">
        <w:fldChar w:fldCharType="end"/>
      </w:r>
    </w:p>
    <w:p w14:paraId="6BDFE342" w14:textId="623E6ECE" w:rsidR="004007BB" w:rsidRDefault="00DB61DE" w:rsidP="001879BA">
      <w:pPr>
        <w:pStyle w:val="BodyText"/>
      </w:pPr>
      <w:r>
        <w:t xml:space="preserve">Authorized Users can select Transmittals from the Left Menu. </w:t>
      </w:r>
      <w:r w:rsidR="006A610E">
        <w:t xml:space="preserve">This screen </w:t>
      </w:r>
      <w:r w:rsidR="006C7316" w:rsidRPr="006C7316">
        <w:t xml:space="preserve">provides the history of all the batches generated in the </w:t>
      </w:r>
      <w:r w:rsidR="00FC3979">
        <w:t>S</w:t>
      </w:r>
      <w:r w:rsidR="004F770C">
        <w:t xml:space="preserve">ervicing </w:t>
      </w:r>
      <w:r w:rsidR="00FC3979">
        <w:t>M</w:t>
      </w:r>
      <w:r w:rsidR="004F770C">
        <w:t>odule</w:t>
      </w:r>
      <w:r w:rsidR="006C7316" w:rsidRPr="006C7316">
        <w:t xml:space="preserve"> and sent to </w:t>
      </w:r>
      <w:r w:rsidR="00BB0F33">
        <w:t xml:space="preserve">the </w:t>
      </w:r>
      <w:r w:rsidR="006C7316" w:rsidRPr="006C7316">
        <w:t xml:space="preserve">Accounting Module for payment processing. The transactions include Premiums (IMIP, MIP, and Refunds), Notes (Disbursements, Monthly Accruals, Other) and Claims (Payables and Receivables). </w:t>
      </w:r>
    </w:p>
    <w:p w14:paraId="3DCC9FC6" w14:textId="36F1872F" w:rsidR="00BF375B" w:rsidRDefault="00877B1F" w:rsidP="00863D8C">
      <w:pPr>
        <w:pStyle w:val="Heading4"/>
      </w:pPr>
      <w:r>
        <w:t xml:space="preserve"> </w:t>
      </w:r>
      <w:bookmarkStart w:id="1617" w:name="_Toc11334686"/>
      <w:bookmarkStart w:id="1618" w:name="_Toc74051904"/>
      <w:bookmarkStart w:id="1619" w:name="_Toc90643290"/>
      <w:bookmarkStart w:id="1620" w:name="_Toc230163173"/>
      <w:r w:rsidR="00BF375B">
        <w:t>IMIP/Refunds/MMIP</w:t>
      </w:r>
      <w:bookmarkEnd w:id="1617"/>
      <w:bookmarkEnd w:id="1618"/>
      <w:bookmarkEnd w:id="1619"/>
      <w:bookmarkEnd w:id="1620"/>
    </w:p>
    <w:p w14:paraId="16BE64E6" w14:textId="77777777" w:rsidR="00BF375B" w:rsidRDefault="00BF375B" w:rsidP="00BF375B">
      <w:pPr>
        <w:pStyle w:val="BodyText"/>
      </w:pPr>
      <w:r>
        <w:t>To generate the daily IMIP and Refunds transactions initiated in HERMIT system for the prior day, the lenders/servicers must access the Transmittals screen the next day. Given below is the suggested search criteria:</w:t>
      </w:r>
    </w:p>
    <w:p w14:paraId="21317CA3" w14:textId="77777777" w:rsidR="00BF375B" w:rsidRPr="00AC0AC9" w:rsidRDefault="00BF375B" w:rsidP="00BF375B">
      <w:pPr>
        <w:pStyle w:val="UnorderedList"/>
        <w:rPr>
          <w:bCs/>
        </w:rPr>
      </w:pPr>
      <w:r w:rsidRPr="00AC0AC9">
        <w:rPr>
          <w:bCs/>
        </w:rPr>
        <w:t xml:space="preserve">For IMIP transactions: Select </w:t>
      </w:r>
      <w:r w:rsidRPr="00AC0AC9">
        <w:rPr>
          <w:b/>
          <w:bCs/>
        </w:rPr>
        <w:t>Batch Type</w:t>
      </w:r>
      <w:r w:rsidRPr="00AC0AC9">
        <w:rPr>
          <w:bCs/>
        </w:rPr>
        <w:t xml:space="preserve"> = Initial MIP Due and the </w:t>
      </w:r>
      <w:r w:rsidRPr="00AC0AC9">
        <w:rPr>
          <w:b/>
          <w:bCs/>
        </w:rPr>
        <w:t>Created Date</w:t>
      </w:r>
      <w:r w:rsidRPr="00AC0AC9">
        <w:rPr>
          <w:bCs/>
        </w:rPr>
        <w:t xml:space="preserve"> = Prior day </w:t>
      </w:r>
    </w:p>
    <w:p w14:paraId="02872BB8" w14:textId="77777777" w:rsidR="00BF375B" w:rsidRPr="00AC0AC9" w:rsidRDefault="00BF375B" w:rsidP="00BF375B">
      <w:pPr>
        <w:pStyle w:val="UnorderedList"/>
        <w:rPr>
          <w:bCs/>
        </w:rPr>
      </w:pPr>
      <w:r w:rsidRPr="00AC0AC9">
        <w:rPr>
          <w:bCs/>
        </w:rPr>
        <w:t xml:space="preserve">For approved Refund transactions: Select </w:t>
      </w:r>
      <w:r w:rsidRPr="00AC0AC9">
        <w:rPr>
          <w:b/>
          <w:bCs/>
        </w:rPr>
        <w:t>Batch Type</w:t>
      </w:r>
      <w:r w:rsidRPr="00AC0AC9">
        <w:rPr>
          <w:bCs/>
        </w:rPr>
        <w:t xml:space="preserve"> = Refunds and the </w:t>
      </w:r>
      <w:r w:rsidRPr="00AC0AC9">
        <w:rPr>
          <w:b/>
          <w:bCs/>
        </w:rPr>
        <w:t>Created Date</w:t>
      </w:r>
      <w:r w:rsidRPr="00AC0AC9">
        <w:rPr>
          <w:bCs/>
        </w:rPr>
        <w:t xml:space="preserve"> = Prior day</w:t>
      </w:r>
    </w:p>
    <w:p w14:paraId="625D5A73" w14:textId="77777777" w:rsidR="00BF375B" w:rsidRDefault="00BF375B" w:rsidP="00BF375B">
      <w:pPr>
        <w:jc w:val="both"/>
        <w:rPr>
          <w:rFonts w:ascii="Cambria" w:eastAsia="Times New Roman" w:hAnsi="Cambria"/>
          <w:bCs/>
          <w:lang w:bidi="en-US"/>
        </w:rPr>
      </w:pPr>
      <w:r w:rsidRPr="00AC0AC9">
        <w:rPr>
          <w:rFonts w:ascii="Cambria" w:eastAsia="Times New Roman" w:hAnsi="Cambria"/>
          <w:bCs/>
          <w:lang w:bidi="en-US"/>
        </w:rPr>
        <w:t xml:space="preserve">To generate the MMIP transactions initiated in HERMIT system, select </w:t>
      </w:r>
      <w:r w:rsidRPr="00AC0AC9">
        <w:rPr>
          <w:rFonts w:ascii="Cambria" w:eastAsia="Times New Roman" w:hAnsi="Cambria"/>
          <w:b/>
          <w:bCs/>
          <w:lang w:bidi="en-US"/>
        </w:rPr>
        <w:t>Batch Type</w:t>
      </w:r>
      <w:r w:rsidRPr="00AC0AC9">
        <w:rPr>
          <w:rFonts w:ascii="Cambria" w:eastAsia="Times New Roman" w:hAnsi="Cambria"/>
          <w:bCs/>
          <w:lang w:bidi="en-US"/>
        </w:rPr>
        <w:t xml:space="preserve"> = Monthly MIP Due and the </w:t>
      </w:r>
      <w:r w:rsidRPr="00AC0AC9">
        <w:rPr>
          <w:rFonts w:ascii="Cambria" w:eastAsia="Times New Roman" w:hAnsi="Cambria"/>
          <w:b/>
          <w:bCs/>
          <w:lang w:bidi="en-US"/>
        </w:rPr>
        <w:t>Created Date</w:t>
      </w:r>
      <w:r w:rsidRPr="00AC0AC9">
        <w:rPr>
          <w:rFonts w:ascii="Cambria" w:eastAsia="Times New Roman" w:hAnsi="Cambria"/>
          <w:bCs/>
          <w:lang w:bidi="en-US"/>
        </w:rPr>
        <w:t xml:space="preserve"> = current month</w:t>
      </w:r>
    </w:p>
    <w:p w14:paraId="7AE0A247" w14:textId="3263E36A" w:rsidR="00BF375B" w:rsidRDefault="00BF375B" w:rsidP="00BF375B">
      <w:pPr>
        <w:jc w:val="both"/>
        <w:rPr>
          <w:rFonts w:ascii="Cambria" w:hAnsi="Cambria"/>
          <w:color w:val="000000"/>
        </w:rPr>
      </w:pPr>
      <w:r>
        <w:rPr>
          <w:rFonts w:ascii="Cambria" w:hAnsi="Cambria"/>
          <w:color w:val="000000"/>
        </w:rPr>
        <w:t>To generate the batch extract:</w:t>
      </w:r>
    </w:p>
    <w:p w14:paraId="130951FD" w14:textId="77777777" w:rsidR="00BF375B" w:rsidRDefault="00BF375B" w:rsidP="006C3C3F">
      <w:pPr>
        <w:pStyle w:val="OrderedList"/>
        <w:numPr>
          <w:ilvl w:val="0"/>
          <w:numId w:val="191"/>
        </w:numPr>
        <w:jc w:val="both"/>
      </w:pPr>
      <w:r>
        <w:t xml:space="preserve">Enter the search criteria and click Search on the </w:t>
      </w:r>
      <w:r w:rsidRPr="00BF375B">
        <w:rPr>
          <w:b/>
        </w:rPr>
        <w:t>Transmittals Search</w:t>
      </w:r>
      <w:r>
        <w:t xml:space="preserve"> section.</w:t>
      </w:r>
    </w:p>
    <w:p w14:paraId="679B2595" w14:textId="77777777" w:rsidR="00BF375B" w:rsidRDefault="00BF375B" w:rsidP="006C3C3F">
      <w:pPr>
        <w:pStyle w:val="OrderedList"/>
        <w:numPr>
          <w:ilvl w:val="0"/>
          <w:numId w:val="191"/>
        </w:numPr>
        <w:jc w:val="both"/>
      </w:pPr>
      <w:r>
        <w:t xml:space="preserve">The search results matching the search criteria are displayed in the </w:t>
      </w:r>
      <w:r w:rsidRPr="00BF375B">
        <w:rPr>
          <w:b/>
        </w:rPr>
        <w:t>Transmittal Search Results</w:t>
      </w:r>
      <w:r>
        <w:t xml:space="preserve"> section. </w:t>
      </w:r>
    </w:p>
    <w:p w14:paraId="01EAC092" w14:textId="45FDBAB1" w:rsidR="00BF375B" w:rsidRDefault="00BF375B" w:rsidP="006C3C3F">
      <w:pPr>
        <w:pStyle w:val="OrderedList"/>
        <w:numPr>
          <w:ilvl w:val="0"/>
          <w:numId w:val="191"/>
        </w:numPr>
        <w:jc w:val="both"/>
      </w:pPr>
      <w:r>
        <w:t xml:space="preserve">Select </w:t>
      </w:r>
      <w:r w:rsidRPr="00BF375B">
        <w:rPr>
          <w:b/>
        </w:rPr>
        <w:t>Export to Excel</w:t>
      </w:r>
      <w:r>
        <w:t xml:space="preserve"> to export the results in an excel file.</w:t>
      </w:r>
    </w:p>
    <w:p w14:paraId="47059548" w14:textId="20EE3D87" w:rsidR="00BF375B" w:rsidRDefault="00BF375B" w:rsidP="00BF375B">
      <w:pPr>
        <w:pStyle w:val="BodyText"/>
        <w:spacing w:line="276" w:lineRule="auto"/>
        <w:rPr>
          <w:bCs w:val="0"/>
        </w:rPr>
      </w:pPr>
      <w:r w:rsidRPr="006C7316">
        <w:t xml:space="preserve">The </w:t>
      </w:r>
      <w:r>
        <w:t xml:space="preserve">Transmittal </w:t>
      </w:r>
      <w:r w:rsidRPr="006C7316">
        <w:t>screen provides the following search criteria:</w:t>
      </w:r>
    </w:p>
    <w:tbl>
      <w:tblPr>
        <w:tblStyle w:val="TableGrid"/>
        <w:tblW w:w="5000" w:type="pct"/>
        <w:tblLook w:val="04A0" w:firstRow="1" w:lastRow="0" w:firstColumn="1" w:lastColumn="0" w:noHBand="0" w:noVBand="1"/>
      </w:tblPr>
      <w:tblGrid>
        <w:gridCol w:w="2386"/>
        <w:gridCol w:w="6964"/>
      </w:tblGrid>
      <w:tr w:rsidR="00FF36CB" w:rsidRPr="00FF36CB" w14:paraId="134EEF7B" w14:textId="77777777" w:rsidTr="006E0242">
        <w:trPr>
          <w:trHeight w:val="300"/>
          <w:tblHeader/>
        </w:trPr>
        <w:tc>
          <w:tcPr>
            <w:tcW w:w="1276" w:type="pct"/>
            <w:shd w:val="clear" w:color="auto" w:fill="B8CCE4" w:themeFill="accent1" w:themeFillTint="66"/>
            <w:hideMark/>
          </w:tcPr>
          <w:p w14:paraId="61A879C4" w14:textId="77777777" w:rsidR="00FF36CB" w:rsidRPr="00FF36CB" w:rsidRDefault="00FF36CB" w:rsidP="00FF36CB">
            <w:pPr>
              <w:jc w:val="center"/>
              <w:rPr>
                <w:rFonts w:ascii="Cambria" w:eastAsia="Times New Roman" w:hAnsi="Cambria"/>
                <w:b/>
                <w:bCs/>
                <w:color w:val="000000"/>
              </w:rPr>
            </w:pPr>
            <w:r w:rsidRPr="00FF36CB">
              <w:rPr>
                <w:rFonts w:ascii="Cambria" w:eastAsia="Times New Roman" w:hAnsi="Cambria"/>
                <w:b/>
                <w:bCs/>
                <w:noProof/>
                <w:color w:val="000000"/>
              </w:rPr>
              <w:t>Field</w:t>
            </w:r>
          </w:p>
        </w:tc>
        <w:tc>
          <w:tcPr>
            <w:tcW w:w="3724" w:type="pct"/>
            <w:shd w:val="clear" w:color="auto" w:fill="B8CCE4" w:themeFill="accent1" w:themeFillTint="66"/>
            <w:hideMark/>
          </w:tcPr>
          <w:p w14:paraId="17542CFF" w14:textId="77777777" w:rsidR="00FF36CB" w:rsidRPr="00FF36CB" w:rsidRDefault="00FF36CB" w:rsidP="00FF36CB">
            <w:pPr>
              <w:jc w:val="center"/>
              <w:rPr>
                <w:rFonts w:ascii="Cambria" w:eastAsia="Times New Roman" w:hAnsi="Cambria"/>
                <w:b/>
                <w:bCs/>
                <w:color w:val="000000"/>
              </w:rPr>
            </w:pPr>
            <w:r w:rsidRPr="00FF36CB">
              <w:rPr>
                <w:rFonts w:ascii="Cambria" w:eastAsia="Times New Roman" w:hAnsi="Cambria"/>
                <w:b/>
                <w:bCs/>
                <w:noProof/>
                <w:color w:val="000000"/>
              </w:rPr>
              <w:t>Description</w:t>
            </w:r>
          </w:p>
        </w:tc>
      </w:tr>
      <w:tr w:rsidR="00FF36CB" w:rsidRPr="00FF36CB" w14:paraId="7CA88B82" w14:textId="77777777" w:rsidTr="008D63CE">
        <w:trPr>
          <w:trHeight w:val="233"/>
        </w:trPr>
        <w:tc>
          <w:tcPr>
            <w:tcW w:w="1276" w:type="pct"/>
            <w:hideMark/>
          </w:tcPr>
          <w:p w14:paraId="5646080A"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color w:val="000000"/>
              </w:rPr>
              <w:t>Loan Skey</w:t>
            </w:r>
          </w:p>
        </w:tc>
        <w:tc>
          <w:tcPr>
            <w:tcW w:w="3724" w:type="pct"/>
            <w:hideMark/>
          </w:tcPr>
          <w:p w14:paraId="57AF56FA" w14:textId="185C9540" w:rsidR="00FF36CB" w:rsidRPr="00FF36CB" w:rsidRDefault="00FF36CB" w:rsidP="00FF36CB">
            <w:pPr>
              <w:jc w:val="both"/>
              <w:rPr>
                <w:rFonts w:ascii="Cambria" w:eastAsia="Times New Roman" w:hAnsi="Cambria"/>
                <w:color w:val="000000"/>
              </w:rPr>
            </w:pPr>
            <w:r w:rsidRPr="00FF36CB">
              <w:rPr>
                <w:rFonts w:ascii="Cambria" w:eastAsia="Times New Roman" w:hAnsi="Cambria"/>
                <w:color w:val="000000"/>
              </w:rPr>
              <w:t>The Servicing Module system identification number unique to each loan.</w:t>
            </w:r>
          </w:p>
        </w:tc>
      </w:tr>
      <w:tr w:rsidR="00FF36CB" w:rsidRPr="00FF36CB" w14:paraId="6BB1E462" w14:textId="77777777" w:rsidTr="00AE3C42">
        <w:trPr>
          <w:trHeight w:val="510"/>
        </w:trPr>
        <w:tc>
          <w:tcPr>
            <w:tcW w:w="1276" w:type="pct"/>
            <w:hideMark/>
          </w:tcPr>
          <w:p w14:paraId="68FD007F"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color w:val="000000"/>
              </w:rPr>
              <w:t>FHA Case #</w:t>
            </w:r>
          </w:p>
        </w:tc>
        <w:tc>
          <w:tcPr>
            <w:tcW w:w="3724" w:type="pct"/>
            <w:hideMark/>
          </w:tcPr>
          <w:p w14:paraId="4D08F528" w14:textId="77777777" w:rsidR="00FF36CB" w:rsidRPr="00FF36CB" w:rsidRDefault="00FF36CB" w:rsidP="00FF36CB">
            <w:pPr>
              <w:jc w:val="both"/>
              <w:rPr>
                <w:rFonts w:ascii="Cambria" w:eastAsia="Times New Roman" w:hAnsi="Cambria"/>
                <w:color w:val="000000"/>
              </w:rPr>
            </w:pPr>
            <w:r w:rsidRPr="00FF36CB">
              <w:rPr>
                <w:rFonts w:ascii="Cambria" w:eastAsia="Times New Roman" w:hAnsi="Cambria"/>
                <w:color w:val="000000"/>
              </w:rPr>
              <w:t>FHA case number of the loan (Enter a partial FHA Case #, if the complete number is not known).</w:t>
            </w:r>
          </w:p>
        </w:tc>
      </w:tr>
      <w:tr w:rsidR="00FF36CB" w:rsidRPr="00FF36CB" w14:paraId="649AA022" w14:textId="77777777" w:rsidTr="008D63CE">
        <w:trPr>
          <w:trHeight w:val="98"/>
        </w:trPr>
        <w:tc>
          <w:tcPr>
            <w:tcW w:w="1276" w:type="pct"/>
            <w:hideMark/>
          </w:tcPr>
          <w:p w14:paraId="2293702D"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noProof/>
                <w:color w:val="000000"/>
              </w:rPr>
              <w:t>Servicer Name</w:t>
            </w:r>
          </w:p>
        </w:tc>
        <w:tc>
          <w:tcPr>
            <w:tcW w:w="3724" w:type="pct"/>
            <w:hideMark/>
          </w:tcPr>
          <w:p w14:paraId="0D432978" w14:textId="2C0BC485" w:rsidR="00FF36CB" w:rsidRPr="00FF36CB" w:rsidRDefault="00FF36CB" w:rsidP="00FF36CB">
            <w:pPr>
              <w:jc w:val="both"/>
              <w:rPr>
                <w:rFonts w:ascii="Cambria" w:eastAsia="Times New Roman" w:hAnsi="Cambria"/>
                <w:color w:val="000000"/>
              </w:rPr>
            </w:pPr>
            <w:r w:rsidRPr="00FF36CB">
              <w:rPr>
                <w:rFonts w:ascii="Cambria" w:eastAsia="Times New Roman" w:hAnsi="Cambria"/>
                <w:noProof/>
                <w:color w:val="000000"/>
                <w:lang w:bidi="en-US"/>
              </w:rPr>
              <w:t>Name of the Servicer servicing the loan.</w:t>
            </w:r>
          </w:p>
        </w:tc>
      </w:tr>
      <w:tr w:rsidR="00664E20" w:rsidRPr="00FF36CB" w14:paraId="10E76FBB" w14:textId="77777777" w:rsidTr="008D63CE">
        <w:trPr>
          <w:trHeight w:val="98"/>
        </w:trPr>
        <w:tc>
          <w:tcPr>
            <w:tcW w:w="1276" w:type="pct"/>
          </w:tcPr>
          <w:p w14:paraId="4486EB42" w14:textId="324AD544"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Investor Name</w:t>
            </w:r>
          </w:p>
        </w:tc>
        <w:tc>
          <w:tcPr>
            <w:tcW w:w="3724" w:type="pct"/>
          </w:tcPr>
          <w:p w14:paraId="06FC1CBF" w14:textId="46144C72" w:rsidR="00664E20" w:rsidRPr="00FF36CB" w:rsidRDefault="00664E20" w:rsidP="00FF36CB">
            <w:pPr>
              <w:jc w:val="both"/>
              <w:rPr>
                <w:rFonts w:ascii="Cambria" w:eastAsia="Times New Roman" w:hAnsi="Cambria"/>
                <w:noProof/>
                <w:color w:val="000000"/>
                <w:lang w:bidi="en-US"/>
              </w:rPr>
            </w:pPr>
            <w:r>
              <w:rPr>
                <w:rFonts w:ascii="Cambria" w:eastAsia="Times New Roman" w:hAnsi="Cambria"/>
                <w:noProof/>
                <w:color w:val="000000"/>
                <w:lang w:bidi="en-US"/>
              </w:rPr>
              <w:t>Name of the Investor</w:t>
            </w:r>
          </w:p>
        </w:tc>
      </w:tr>
      <w:tr w:rsidR="00FF36CB" w:rsidRPr="00FF36CB" w14:paraId="06B4A09A" w14:textId="77777777" w:rsidTr="00AE3C42">
        <w:trPr>
          <w:trHeight w:val="197"/>
        </w:trPr>
        <w:tc>
          <w:tcPr>
            <w:tcW w:w="1276" w:type="pct"/>
            <w:hideMark/>
          </w:tcPr>
          <w:p w14:paraId="1AFE1364"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noProof/>
                <w:color w:val="000000"/>
              </w:rPr>
              <w:t>Batch #</w:t>
            </w:r>
          </w:p>
        </w:tc>
        <w:tc>
          <w:tcPr>
            <w:tcW w:w="3724" w:type="pct"/>
            <w:hideMark/>
          </w:tcPr>
          <w:p w14:paraId="203AB168" w14:textId="392A2367" w:rsidR="00FF36CB" w:rsidRPr="00FF36CB" w:rsidRDefault="00FF36CB" w:rsidP="00FF36CB">
            <w:pPr>
              <w:jc w:val="both"/>
              <w:rPr>
                <w:rFonts w:ascii="Cambria" w:eastAsia="Times New Roman" w:hAnsi="Cambria"/>
                <w:color w:val="000000"/>
              </w:rPr>
            </w:pPr>
            <w:r w:rsidRPr="00FF36CB">
              <w:rPr>
                <w:rFonts w:ascii="Cambria" w:eastAsia="Times New Roman" w:hAnsi="Cambria"/>
                <w:noProof/>
                <w:color w:val="000000"/>
              </w:rPr>
              <w:t>Unique ID for each batch</w:t>
            </w:r>
          </w:p>
        </w:tc>
      </w:tr>
      <w:tr w:rsidR="00FF36CB" w:rsidRPr="00FF36CB" w14:paraId="44A0F6DF" w14:textId="77777777" w:rsidTr="00AE3C42">
        <w:trPr>
          <w:trHeight w:val="510"/>
        </w:trPr>
        <w:tc>
          <w:tcPr>
            <w:tcW w:w="1276" w:type="pct"/>
            <w:hideMark/>
          </w:tcPr>
          <w:p w14:paraId="5A81E1CD"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noProof/>
                <w:color w:val="000000"/>
              </w:rPr>
              <w:t>Created Date (From and To Dates)</w:t>
            </w:r>
          </w:p>
        </w:tc>
        <w:tc>
          <w:tcPr>
            <w:tcW w:w="3724" w:type="pct"/>
            <w:hideMark/>
          </w:tcPr>
          <w:p w14:paraId="43C0559B" w14:textId="7D8063CF" w:rsidR="00FF36CB" w:rsidRPr="00FF36CB" w:rsidRDefault="00FF36CB" w:rsidP="00FF36CB">
            <w:pPr>
              <w:jc w:val="both"/>
              <w:rPr>
                <w:rFonts w:ascii="Cambria" w:eastAsia="Times New Roman" w:hAnsi="Cambria"/>
                <w:color w:val="000000"/>
              </w:rPr>
            </w:pPr>
            <w:r w:rsidRPr="00FF36CB">
              <w:rPr>
                <w:rFonts w:ascii="Cambria" w:eastAsia="Times New Roman" w:hAnsi="Cambria"/>
                <w:noProof/>
                <w:color w:val="000000"/>
              </w:rPr>
              <w:t>Date the batch was created</w:t>
            </w:r>
          </w:p>
        </w:tc>
      </w:tr>
      <w:tr w:rsidR="00664E20" w:rsidRPr="00FF36CB" w14:paraId="647B4B7E" w14:textId="77777777" w:rsidTr="00AE3C42">
        <w:trPr>
          <w:trHeight w:val="510"/>
        </w:trPr>
        <w:tc>
          <w:tcPr>
            <w:tcW w:w="1276" w:type="pct"/>
          </w:tcPr>
          <w:p w14:paraId="18DBA7A9" w14:textId="319A7C61"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GL Sent Date (From and To Dates)</w:t>
            </w:r>
          </w:p>
        </w:tc>
        <w:tc>
          <w:tcPr>
            <w:tcW w:w="3724" w:type="pct"/>
          </w:tcPr>
          <w:p w14:paraId="3DBBB0D2" w14:textId="7F2E63AD" w:rsidR="00664E20" w:rsidRPr="00FF36CB" w:rsidRDefault="00664E20" w:rsidP="00FF36CB">
            <w:pPr>
              <w:jc w:val="both"/>
              <w:rPr>
                <w:rFonts w:ascii="Cambria" w:eastAsia="Times New Roman" w:hAnsi="Cambria"/>
                <w:noProof/>
                <w:color w:val="000000"/>
              </w:rPr>
            </w:pPr>
            <w:r>
              <w:rPr>
                <w:rFonts w:ascii="Cambria" w:eastAsia="Times New Roman" w:hAnsi="Cambria"/>
                <w:noProof/>
                <w:color w:val="000000"/>
              </w:rPr>
              <w:t>Date the batch was sent to GL notifying collection/payment request.</w:t>
            </w:r>
          </w:p>
        </w:tc>
      </w:tr>
      <w:tr w:rsidR="00664E20" w:rsidRPr="00FF36CB" w14:paraId="2637B103" w14:textId="77777777" w:rsidTr="005E438D">
        <w:trPr>
          <w:trHeight w:val="251"/>
        </w:trPr>
        <w:tc>
          <w:tcPr>
            <w:tcW w:w="1276" w:type="pct"/>
          </w:tcPr>
          <w:p w14:paraId="0CE560BD" w14:textId="2EACCB7C"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Sent Conf Date</w:t>
            </w:r>
          </w:p>
        </w:tc>
        <w:tc>
          <w:tcPr>
            <w:tcW w:w="3724" w:type="pct"/>
          </w:tcPr>
          <w:p w14:paraId="56BCDB58" w14:textId="0E852540" w:rsidR="00664E20" w:rsidRPr="00FF36CB" w:rsidRDefault="00664E20" w:rsidP="00FF36CB">
            <w:pPr>
              <w:jc w:val="both"/>
              <w:rPr>
                <w:rFonts w:ascii="Cambria" w:eastAsia="Times New Roman" w:hAnsi="Cambria"/>
                <w:noProof/>
                <w:color w:val="000000"/>
              </w:rPr>
            </w:pPr>
            <w:r>
              <w:rPr>
                <w:rFonts w:ascii="Cambria" w:eastAsia="Times New Roman" w:hAnsi="Cambria"/>
                <w:noProof/>
                <w:color w:val="000000"/>
              </w:rPr>
              <w:t>Date the batch was sent to GL confirming collection/payment request.</w:t>
            </w:r>
          </w:p>
        </w:tc>
      </w:tr>
      <w:tr w:rsidR="00664E20" w:rsidRPr="00FF36CB" w14:paraId="0127F71B" w14:textId="77777777" w:rsidTr="005E438D">
        <w:trPr>
          <w:trHeight w:val="269"/>
        </w:trPr>
        <w:tc>
          <w:tcPr>
            <w:tcW w:w="1276" w:type="pct"/>
          </w:tcPr>
          <w:p w14:paraId="67685F71" w14:textId="651193A0"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Posted Date</w:t>
            </w:r>
          </w:p>
        </w:tc>
        <w:tc>
          <w:tcPr>
            <w:tcW w:w="3724" w:type="pct"/>
          </w:tcPr>
          <w:p w14:paraId="2A224E70" w14:textId="6BD6E5A1" w:rsidR="00664E20" w:rsidRPr="00FF36CB" w:rsidRDefault="00664E20" w:rsidP="00FF36CB">
            <w:pPr>
              <w:jc w:val="both"/>
              <w:rPr>
                <w:rFonts w:ascii="Cambria" w:eastAsia="Times New Roman" w:hAnsi="Cambria"/>
                <w:noProof/>
                <w:color w:val="000000"/>
              </w:rPr>
            </w:pPr>
            <w:r>
              <w:rPr>
                <w:rFonts w:ascii="Cambria" w:eastAsia="Times New Roman" w:hAnsi="Cambria"/>
                <w:noProof/>
                <w:color w:val="000000"/>
              </w:rPr>
              <w:t>Date the collection was successful at Pay.Gov.</w:t>
            </w:r>
          </w:p>
        </w:tc>
      </w:tr>
      <w:tr w:rsidR="00A811DD" w:rsidRPr="00FF36CB" w14:paraId="1CFFE495" w14:textId="77777777" w:rsidTr="005E438D">
        <w:trPr>
          <w:trHeight w:val="251"/>
        </w:trPr>
        <w:tc>
          <w:tcPr>
            <w:tcW w:w="1276" w:type="pct"/>
          </w:tcPr>
          <w:p w14:paraId="31BA102A" w14:textId="721859E6" w:rsidR="00A811DD" w:rsidRPr="00FF36CB" w:rsidRDefault="00A811DD" w:rsidP="00FF36CB">
            <w:pPr>
              <w:rPr>
                <w:rFonts w:ascii="Cambria" w:eastAsia="Times New Roman" w:hAnsi="Cambria"/>
                <w:b/>
                <w:bCs/>
                <w:noProof/>
                <w:color w:val="000000"/>
              </w:rPr>
            </w:pPr>
            <w:r>
              <w:rPr>
                <w:rFonts w:ascii="Cambria" w:eastAsia="Times New Roman" w:hAnsi="Cambria"/>
                <w:b/>
                <w:bCs/>
                <w:noProof/>
                <w:color w:val="000000"/>
              </w:rPr>
              <w:t>Check/ACH #</w:t>
            </w:r>
          </w:p>
        </w:tc>
        <w:tc>
          <w:tcPr>
            <w:tcW w:w="3724" w:type="pct"/>
          </w:tcPr>
          <w:p w14:paraId="4A0AD7A6" w14:textId="7C218904" w:rsidR="00A811DD" w:rsidRPr="00FF36CB" w:rsidRDefault="00A811DD" w:rsidP="00FF36CB">
            <w:pPr>
              <w:jc w:val="both"/>
              <w:rPr>
                <w:rFonts w:ascii="Cambria" w:eastAsia="Times New Roman" w:hAnsi="Cambria"/>
                <w:noProof/>
                <w:color w:val="000000"/>
              </w:rPr>
            </w:pPr>
            <w:r w:rsidRPr="00A811DD">
              <w:rPr>
                <w:rFonts w:ascii="Cambria" w:eastAsia="Times New Roman" w:hAnsi="Cambria"/>
                <w:noProof/>
                <w:color w:val="000000"/>
              </w:rPr>
              <w:t>Check or ACH number from disbursement</w:t>
            </w:r>
          </w:p>
        </w:tc>
      </w:tr>
      <w:tr w:rsidR="00FF36CB" w:rsidRPr="00FF36CB" w14:paraId="0F04EA02" w14:textId="77777777" w:rsidTr="00AE3C42">
        <w:trPr>
          <w:trHeight w:val="300"/>
        </w:trPr>
        <w:tc>
          <w:tcPr>
            <w:tcW w:w="1276" w:type="pct"/>
            <w:hideMark/>
          </w:tcPr>
          <w:p w14:paraId="6E2BA180"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noProof/>
                <w:color w:val="000000"/>
              </w:rPr>
              <w:t>Batch Type</w:t>
            </w:r>
          </w:p>
        </w:tc>
        <w:tc>
          <w:tcPr>
            <w:tcW w:w="3724" w:type="pct"/>
            <w:hideMark/>
          </w:tcPr>
          <w:p w14:paraId="1ADF9933" w14:textId="77777777" w:rsidR="00FF36CB" w:rsidRPr="00FF36CB" w:rsidRDefault="00FF36CB" w:rsidP="00FF36CB">
            <w:pPr>
              <w:jc w:val="both"/>
              <w:rPr>
                <w:rFonts w:ascii="Cambria" w:eastAsia="Times New Roman" w:hAnsi="Cambria"/>
                <w:color w:val="000000"/>
              </w:rPr>
            </w:pPr>
            <w:r w:rsidRPr="00FF36CB">
              <w:rPr>
                <w:rFonts w:ascii="Cambria" w:eastAsia="Times New Roman" w:hAnsi="Cambria"/>
                <w:noProof/>
                <w:color w:val="000000"/>
              </w:rPr>
              <w:t xml:space="preserve"> Selection from dropdown values</w:t>
            </w:r>
          </w:p>
        </w:tc>
      </w:tr>
      <w:tr w:rsidR="00FF36CB" w:rsidRPr="00FF36CB" w14:paraId="5A551C82" w14:textId="77777777" w:rsidTr="00AE3C42">
        <w:trPr>
          <w:trHeight w:val="300"/>
        </w:trPr>
        <w:tc>
          <w:tcPr>
            <w:tcW w:w="1276" w:type="pct"/>
            <w:hideMark/>
          </w:tcPr>
          <w:p w14:paraId="4A921635" w14:textId="77777777" w:rsidR="00FF36CB" w:rsidRPr="00FF36CB" w:rsidRDefault="00FF36CB" w:rsidP="00FF36CB">
            <w:pPr>
              <w:rPr>
                <w:rFonts w:ascii="Cambria" w:eastAsia="Times New Roman" w:hAnsi="Cambria"/>
                <w:b/>
                <w:bCs/>
                <w:color w:val="000000"/>
              </w:rPr>
            </w:pPr>
            <w:r w:rsidRPr="00FF36CB">
              <w:rPr>
                <w:rFonts w:ascii="Cambria" w:eastAsia="Times New Roman" w:hAnsi="Cambria"/>
                <w:b/>
                <w:bCs/>
                <w:noProof/>
                <w:color w:val="000000"/>
              </w:rPr>
              <w:t>Batch Status Category</w:t>
            </w:r>
          </w:p>
        </w:tc>
        <w:tc>
          <w:tcPr>
            <w:tcW w:w="3724" w:type="pct"/>
            <w:hideMark/>
          </w:tcPr>
          <w:p w14:paraId="616AD408" w14:textId="77777777" w:rsidR="00FF36CB" w:rsidRPr="00FF36CB" w:rsidRDefault="00FF36CB" w:rsidP="00FF36CB">
            <w:pPr>
              <w:jc w:val="both"/>
              <w:rPr>
                <w:rFonts w:ascii="Cambria" w:eastAsia="Times New Roman" w:hAnsi="Cambria"/>
                <w:color w:val="000000"/>
              </w:rPr>
            </w:pPr>
            <w:r w:rsidRPr="00FF36CB">
              <w:rPr>
                <w:rFonts w:ascii="Cambria" w:eastAsia="Times New Roman" w:hAnsi="Cambria"/>
                <w:noProof/>
                <w:color w:val="000000"/>
              </w:rPr>
              <w:t xml:space="preserve"> Selection from dropdown values</w:t>
            </w:r>
          </w:p>
        </w:tc>
      </w:tr>
      <w:tr w:rsidR="00664E20" w:rsidRPr="00FF36CB" w14:paraId="6791D488" w14:textId="77777777" w:rsidTr="00AE3C42">
        <w:trPr>
          <w:trHeight w:val="300"/>
        </w:trPr>
        <w:tc>
          <w:tcPr>
            <w:tcW w:w="1276" w:type="pct"/>
          </w:tcPr>
          <w:p w14:paraId="3E85A2B0" w14:textId="6A8DD765"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Batch Status</w:t>
            </w:r>
          </w:p>
        </w:tc>
        <w:tc>
          <w:tcPr>
            <w:tcW w:w="3724" w:type="pct"/>
          </w:tcPr>
          <w:p w14:paraId="27BF0E3C" w14:textId="7D0C2ACB" w:rsidR="00664E20" w:rsidRPr="00FF36CB" w:rsidRDefault="00664E20" w:rsidP="00FF36CB">
            <w:pPr>
              <w:jc w:val="both"/>
              <w:rPr>
                <w:rFonts w:ascii="Cambria" w:eastAsia="Times New Roman" w:hAnsi="Cambria"/>
                <w:noProof/>
                <w:color w:val="000000"/>
              </w:rPr>
            </w:pPr>
            <w:r>
              <w:rPr>
                <w:rFonts w:ascii="Cambria" w:eastAsia="Times New Roman" w:hAnsi="Cambria"/>
                <w:noProof/>
                <w:color w:val="000000"/>
              </w:rPr>
              <w:t>Status of the Batch. Refer below tables for descriptions.</w:t>
            </w:r>
          </w:p>
        </w:tc>
      </w:tr>
      <w:tr w:rsidR="00664E20" w:rsidRPr="00FF36CB" w14:paraId="61BF2CBE" w14:textId="77777777" w:rsidTr="00AE3C42">
        <w:trPr>
          <w:trHeight w:val="300"/>
        </w:trPr>
        <w:tc>
          <w:tcPr>
            <w:tcW w:w="1276" w:type="pct"/>
          </w:tcPr>
          <w:p w14:paraId="2DA602A3" w14:textId="0A296919" w:rsidR="00664E20" w:rsidRPr="00FF36CB" w:rsidRDefault="00664E20" w:rsidP="00FF36CB">
            <w:pPr>
              <w:rPr>
                <w:rFonts w:ascii="Cambria" w:eastAsia="Times New Roman" w:hAnsi="Cambria"/>
                <w:b/>
                <w:bCs/>
                <w:noProof/>
                <w:color w:val="000000"/>
              </w:rPr>
            </w:pPr>
            <w:r>
              <w:rPr>
                <w:rFonts w:ascii="Cambria" w:eastAsia="Times New Roman" w:hAnsi="Cambria"/>
                <w:b/>
                <w:bCs/>
                <w:noProof/>
                <w:color w:val="000000"/>
              </w:rPr>
              <w:t>Batch Amount</w:t>
            </w:r>
          </w:p>
        </w:tc>
        <w:tc>
          <w:tcPr>
            <w:tcW w:w="3724" w:type="pct"/>
          </w:tcPr>
          <w:p w14:paraId="54BFEBA0" w14:textId="59C79DA5" w:rsidR="00664E20" w:rsidRPr="00FF36CB" w:rsidRDefault="00664E20" w:rsidP="00FF36CB">
            <w:pPr>
              <w:jc w:val="both"/>
              <w:rPr>
                <w:rFonts w:ascii="Cambria" w:eastAsia="Times New Roman" w:hAnsi="Cambria"/>
                <w:noProof/>
                <w:color w:val="000000"/>
              </w:rPr>
            </w:pPr>
            <w:r>
              <w:rPr>
                <w:rFonts w:ascii="Cambria" w:eastAsia="Times New Roman" w:hAnsi="Cambria"/>
                <w:noProof/>
                <w:color w:val="000000"/>
              </w:rPr>
              <w:t>Total amount associated with the batch.</w:t>
            </w:r>
          </w:p>
        </w:tc>
      </w:tr>
    </w:tbl>
    <w:p w14:paraId="01B783D0" w14:textId="22CCE401" w:rsidR="00BF375B" w:rsidRDefault="00BF375B" w:rsidP="00BF375B">
      <w:pPr>
        <w:pStyle w:val="TableCaption"/>
      </w:pPr>
      <w:bookmarkStart w:id="1621" w:name="_Toc90643782"/>
      <w:bookmarkStart w:id="1622" w:name="_Toc23016376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13</w:t>
      </w:r>
      <w:r w:rsidR="00764635">
        <w:rPr>
          <w:noProof/>
        </w:rPr>
        <w:fldChar w:fldCharType="end"/>
      </w:r>
      <w:r>
        <w:t>: Transmittal Screen Search Criteria</w:t>
      </w:r>
      <w:bookmarkEnd w:id="1621"/>
      <w:bookmarkEnd w:id="1622"/>
    </w:p>
    <w:p w14:paraId="2D1EF175" w14:textId="057E2AEC" w:rsidR="00664E20" w:rsidRDefault="00664E20" w:rsidP="002F7315">
      <w:pPr>
        <w:pStyle w:val="BodyText"/>
        <w:jc w:val="center"/>
      </w:pPr>
      <w:r>
        <w:rPr>
          <w:noProof/>
        </w:rPr>
        <w:drawing>
          <wp:inline distT="0" distB="0" distL="0" distR="0" wp14:anchorId="54414C64" wp14:editId="681C7C0E">
            <wp:extent cx="5497195" cy="1294765"/>
            <wp:effectExtent l="19050" t="19050" r="27305" b="19685"/>
            <wp:docPr id="200214303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143031" name="Picture 1" descr="A screenshot of a computer&#10;&#10;AI-generated content may be incorrect."/>
                    <pic:cNvPicPr>
                      <a:picLocks noChangeAspect="1"/>
                    </pic:cNvPicPr>
                  </pic:nvPicPr>
                  <pic:blipFill>
                    <a:blip r:embed="rId164"/>
                    <a:stretch>
                      <a:fillRect/>
                    </a:stretch>
                  </pic:blipFill>
                  <pic:spPr>
                    <a:xfrm>
                      <a:off x="0" y="0"/>
                      <a:ext cx="5497195" cy="1294765"/>
                    </a:xfrm>
                    <a:prstGeom prst="rect">
                      <a:avLst/>
                    </a:prstGeom>
                    <a:ln w="19050">
                      <a:solidFill>
                        <a:schemeClr val="tx1"/>
                      </a:solidFill>
                    </a:ln>
                  </pic:spPr>
                </pic:pic>
              </a:graphicData>
            </a:graphic>
          </wp:inline>
        </w:drawing>
      </w:r>
    </w:p>
    <w:p w14:paraId="24807C0C" w14:textId="652BD65A" w:rsidR="00122C7E" w:rsidRDefault="00122C7E" w:rsidP="00122C7E">
      <w:pPr>
        <w:pStyle w:val="FigureCaption0"/>
      </w:pPr>
      <w:bookmarkStart w:id="1623" w:name="_Toc74052554"/>
      <w:bookmarkStart w:id="1624" w:name="_Toc90643940"/>
      <w:bookmarkStart w:id="1625" w:name="_Toc23016393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85</w:t>
      </w:r>
      <w:r w:rsidR="00764635">
        <w:rPr>
          <w:noProof/>
        </w:rPr>
        <w:fldChar w:fldCharType="end"/>
      </w:r>
      <w:r>
        <w:t>: Transmittals Search Results Screen</w:t>
      </w:r>
      <w:bookmarkEnd w:id="1623"/>
      <w:bookmarkEnd w:id="1624"/>
      <w:bookmarkEnd w:id="1625"/>
    </w:p>
    <w:p w14:paraId="1A9919F5" w14:textId="7DA44487" w:rsidR="00BF375B" w:rsidRDefault="00BF375B" w:rsidP="00863D8C">
      <w:pPr>
        <w:pStyle w:val="Heading4"/>
      </w:pPr>
      <w:bookmarkStart w:id="1626" w:name="_Toc11334687"/>
      <w:bookmarkStart w:id="1627" w:name="_Toc74051905"/>
      <w:bookmarkStart w:id="1628" w:name="_Toc90643291"/>
      <w:bookmarkStart w:id="1629" w:name="_Toc230163174"/>
      <w:r>
        <w:t>Viewing Transmittal Details</w:t>
      </w:r>
      <w:bookmarkEnd w:id="1626"/>
      <w:bookmarkEnd w:id="1627"/>
      <w:bookmarkEnd w:id="1628"/>
      <w:bookmarkEnd w:id="1629"/>
    </w:p>
    <w:p w14:paraId="618276DB" w14:textId="77777777" w:rsidR="00BF375B" w:rsidRDefault="00BF375B" w:rsidP="00C251F5">
      <w:pPr>
        <w:spacing w:after="0"/>
        <w:rPr>
          <w:rFonts w:ascii="Cambria" w:eastAsia="Times New Roman" w:hAnsi="Cambria"/>
          <w:lang w:bidi="en-US"/>
        </w:rPr>
      </w:pPr>
      <w:r w:rsidRPr="00603114">
        <w:rPr>
          <w:rFonts w:ascii="Cambria" w:eastAsia="Times New Roman" w:hAnsi="Cambria"/>
          <w:bCs/>
          <w:lang w:bidi="en-US"/>
        </w:rPr>
        <w:t>The Transmittal Search Results</w:t>
      </w:r>
      <w:r>
        <w:rPr>
          <w:rFonts w:ascii="Cambria" w:eastAsia="Times New Roman" w:hAnsi="Cambria"/>
          <w:bCs/>
          <w:lang w:bidi="en-US"/>
        </w:rPr>
        <w:t xml:space="preserve"> data set is listed in the below table.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86"/>
        <w:gridCol w:w="6064"/>
      </w:tblGrid>
      <w:tr w:rsidR="00BF375B" w:rsidRPr="0053558A" w14:paraId="429074DE" w14:textId="77777777" w:rsidTr="008D63CE">
        <w:trPr>
          <w:tblHeader/>
        </w:trPr>
        <w:tc>
          <w:tcPr>
            <w:tcW w:w="1757" w:type="pct"/>
            <w:shd w:val="clear" w:color="auto" w:fill="B8CCE4" w:themeFill="accent1" w:themeFillTint="66"/>
          </w:tcPr>
          <w:p w14:paraId="6516AB0A" w14:textId="7B75B930" w:rsidR="00BF375B" w:rsidRPr="0053558A" w:rsidRDefault="00BF375B" w:rsidP="00B80272">
            <w:pPr>
              <w:pStyle w:val="Tableheader"/>
            </w:pPr>
            <w:r>
              <w:t>Field Name</w:t>
            </w:r>
          </w:p>
        </w:tc>
        <w:tc>
          <w:tcPr>
            <w:tcW w:w="3243" w:type="pct"/>
            <w:shd w:val="clear" w:color="auto" w:fill="B8CCE4" w:themeFill="accent1" w:themeFillTint="66"/>
          </w:tcPr>
          <w:p w14:paraId="31AC85A9" w14:textId="6DB6089F" w:rsidR="00BF375B" w:rsidRPr="0053558A" w:rsidRDefault="00BF375B" w:rsidP="00B80272">
            <w:pPr>
              <w:pStyle w:val="Tableheader"/>
            </w:pPr>
            <w:r w:rsidRPr="0053558A">
              <w:t>Detailed Description</w:t>
            </w:r>
          </w:p>
        </w:tc>
      </w:tr>
      <w:tr w:rsidR="00BF375B" w:rsidRPr="0053558A" w14:paraId="44CF696D" w14:textId="77777777" w:rsidTr="008D63CE">
        <w:tc>
          <w:tcPr>
            <w:tcW w:w="1757" w:type="pct"/>
          </w:tcPr>
          <w:p w14:paraId="3AE045A3" w14:textId="77777777" w:rsidR="00BF375B" w:rsidRPr="0053558A" w:rsidRDefault="00BF375B" w:rsidP="00B80272">
            <w:pPr>
              <w:pStyle w:val="TableColumnSubheading"/>
            </w:pPr>
            <w:r>
              <w:t>Batch#</w:t>
            </w:r>
          </w:p>
        </w:tc>
        <w:tc>
          <w:tcPr>
            <w:tcW w:w="3243" w:type="pct"/>
          </w:tcPr>
          <w:p w14:paraId="48DC41A6" w14:textId="6E4E6956" w:rsidR="00BF375B" w:rsidRPr="0053558A" w:rsidRDefault="00BF375B" w:rsidP="00B80272">
            <w:pPr>
              <w:pStyle w:val="TableText"/>
              <w:jc w:val="both"/>
            </w:pPr>
            <w:r w:rsidRPr="0053558A">
              <w:rPr>
                <w:noProof/>
              </w:rPr>
              <w:t>Unique ID for each batch</w:t>
            </w:r>
            <w:r>
              <w:rPr>
                <w:noProof/>
              </w:rPr>
              <w:t>.</w:t>
            </w:r>
          </w:p>
        </w:tc>
      </w:tr>
      <w:tr w:rsidR="00FF36CB" w:rsidRPr="0053558A" w14:paraId="5B4AB2B3" w14:textId="77777777" w:rsidTr="008D63CE">
        <w:tc>
          <w:tcPr>
            <w:tcW w:w="1757" w:type="pct"/>
            <w:vAlign w:val="center"/>
          </w:tcPr>
          <w:p w14:paraId="2922F332" w14:textId="51847DEB" w:rsidR="00FF36CB" w:rsidRPr="00504394" w:rsidRDefault="00FF36CB" w:rsidP="00FF36CB">
            <w:pPr>
              <w:pStyle w:val="TableColumnSubheading"/>
            </w:pPr>
            <w:r w:rsidRPr="00B45BC6">
              <w:rPr>
                <w:color w:val="000000"/>
              </w:rPr>
              <w:t>FHA Case #</w:t>
            </w:r>
          </w:p>
        </w:tc>
        <w:tc>
          <w:tcPr>
            <w:tcW w:w="3243" w:type="pct"/>
            <w:vAlign w:val="center"/>
          </w:tcPr>
          <w:p w14:paraId="3CD8914B" w14:textId="0A16D937" w:rsidR="00FF36CB" w:rsidRPr="0053558A" w:rsidRDefault="00FF36CB" w:rsidP="00FF36CB">
            <w:pPr>
              <w:pStyle w:val="TableText"/>
              <w:jc w:val="both"/>
              <w:rPr>
                <w:noProof/>
              </w:rPr>
            </w:pPr>
            <w:r>
              <w:rPr>
                <w:rFonts w:ascii="Cambria" w:hAnsi="Cambria"/>
                <w:color w:val="000000"/>
              </w:rPr>
              <w:t xml:space="preserve">FHA case number of the loan </w:t>
            </w:r>
            <w:r w:rsidR="00820F98">
              <w:rPr>
                <w:rFonts w:ascii="Cambria" w:hAnsi="Cambria"/>
                <w:color w:val="000000"/>
              </w:rPr>
              <w:t>Note: will display for batches with Trans Count of one.</w:t>
            </w:r>
          </w:p>
        </w:tc>
      </w:tr>
      <w:tr w:rsidR="00BF375B" w:rsidRPr="0053558A" w14:paraId="5E8A48CC" w14:textId="77777777" w:rsidTr="008D63CE">
        <w:tc>
          <w:tcPr>
            <w:tcW w:w="1757" w:type="pct"/>
          </w:tcPr>
          <w:p w14:paraId="640C588E" w14:textId="77777777" w:rsidR="00BF375B" w:rsidRPr="0053558A" w:rsidRDefault="00BF375B" w:rsidP="00B80272">
            <w:pPr>
              <w:pStyle w:val="TableColumnSubheading"/>
            </w:pPr>
            <w:r>
              <w:t>Batch Type</w:t>
            </w:r>
          </w:p>
        </w:tc>
        <w:tc>
          <w:tcPr>
            <w:tcW w:w="3243" w:type="pct"/>
          </w:tcPr>
          <w:p w14:paraId="48AE373F" w14:textId="205319F8" w:rsidR="00BF375B" w:rsidRPr="0053558A" w:rsidRDefault="00BF375B" w:rsidP="00B80272">
            <w:pPr>
              <w:pStyle w:val="TableText"/>
              <w:jc w:val="both"/>
            </w:pPr>
            <w:r>
              <w:t>Type of Batch for which collection/payment is made.</w:t>
            </w:r>
          </w:p>
        </w:tc>
      </w:tr>
      <w:tr w:rsidR="00BF375B" w:rsidRPr="0053558A" w14:paraId="6CE0C08B" w14:textId="77777777" w:rsidTr="008D63CE">
        <w:tc>
          <w:tcPr>
            <w:tcW w:w="1757" w:type="pct"/>
          </w:tcPr>
          <w:p w14:paraId="7A179CF0" w14:textId="77777777" w:rsidR="00BF375B" w:rsidRPr="0053558A" w:rsidRDefault="00BF375B" w:rsidP="00B80272">
            <w:pPr>
              <w:pStyle w:val="TableColumnSubheading"/>
            </w:pPr>
            <w:r>
              <w:t>GL Trans Source</w:t>
            </w:r>
          </w:p>
        </w:tc>
        <w:tc>
          <w:tcPr>
            <w:tcW w:w="3243" w:type="pct"/>
          </w:tcPr>
          <w:p w14:paraId="76EC936D" w14:textId="46094DF8" w:rsidR="00BF375B" w:rsidRPr="0053558A" w:rsidRDefault="00BF375B" w:rsidP="00B80272">
            <w:pPr>
              <w:pStyle w:val="TableText"/>
              <w:jc w:val="both"/>
            </w:pPr>
            <w:r>
              <w:t>Receivable or Payable generated for the batch.</w:t>
            </w:r>
          </w:p>
        </w:tc>
      </w:tr>
      <w:tr w:rsidR="00BF375B" w:rsidRPr="0053558A" w14:paraId="56390781" w14:textId="77777777" w:rsidTr="008D63CE">
        <w:tc>
          <w:tcPr>
            <w:tcW w:w="1757" w:type="pct"/>
          </w:tcPr>
          <w:p w14:paraId="05478FC2" w14:textId="77777777" w:rsidR="00BF375B" w:rsidRPr="0053558A" w:rsidRDefault="00BF375B" w:rsidP="00B80272">
            <w:pPr>
              <w:pStyle w:val="TableColumnSubheading"/>
            </w:pPr>
            <w:r>
              <w:t>Batch Status Category</w:t>
            </w:r>
          </w:p>
        </w:tc>
        <w:tc>
          <w:tcPr>
            <w:tcW w:w="3243" w:type="pct"/>
          </w:tcPr>
          <w:p w14:paraId="2562B150" w14:textId="3578BF91" w:rsidR="00BF375B" w:rsidRPr="0053558A" w:rsidRDefault="00BF375B" w:rsidP="00B80272">
            <w:pPr>
              <w:pStyle w:val="TableText"/>
              <w:jc w:val="both"/>
            </w:pPr>
            <w:r>
              <w:t>Category of the Batch Status. Refer below tables for descriptions.</w:t>
            </w:r>
          </w:p>
        </w:tc>
      </w:tr>
      <w:tr w:rsidR="00BF375B" w:rsidRPr="0053558A" w14:paraId="32C1AA44" w14:textId="77777777" w:rsidTr="008D63CE">
        <w:tc>
          <w:tcPr>
            <w:tcW w:w="1757" w:type="pct"/>
          </w:tcPr>
          <w:p w14:paraId="64E1B79A" w14:textId="77777777" w:rsidR="00BF375B" w:rsidRPr="0053558A" w:rsidRDefault="00BF375B" w:rsidP="00B80272">
            <w:pPr>
              <w:pStyle w:val="TableColumnSubheading"/>
            </w:pPr>
            <w:r>
              <w:t>Batch Status</w:t>
            </w:r>
          </w:p>
        </w:tc>
        <w:tc>
          <w:tcPr>
            <w:tcW w:w="3243" w:type="pct"/>
          </w:tcPr>
          <w:p w14:paraId="424D83AF" w14:textId="3B76493F" w:rsidR="00BF375B" w:rsidRPr="0053558A" w:rsidRDefault="00BF375B" w:rsidP="00B80272">
            <w:pPr>
              <w:pStyle w:val="TableText"/>
              <w:jc w:val="both"/>
            </w:pPr>
            <w:r>
              <w:t>Status of the Batch. Refer below tables for descriptions.</w:t>
            </w:r>
          </w:p>
        </w:tc>
      </w:tr>
      <w:tr w:rsidR="00BF375B" w:rsidRPr="0053558A" w14:paraId="07DDBF45" w14:textId="77777777" w:rsidTr="008D63CE">
        <w:tc>
          <w:tcPr>
            <w:tcW w:w="1757" w:type="pct"/>
          </w:tcPr>
          <w:p w14:paraId="4AADB670" w14:textId="77777777" w:rsidR="00BF375B" w:rsidRPr="0053558A" w:rsidRDefault="00BF375B" w:rsidP="00B80272">
            <w:pPr>
              <w:pStyle w:val="TableColumnSubheading"/>
            </w:pPr>
            <w:r>
              <w:t>Servicer Name</w:t>
            </w:r>
          </w:p>
        </w:tc>
        <w:tc>
          <w:tcPr>
            <w:tcW w:w="3243" w:type="pct"/>
          </w:tcPr>
          <w:p w14:paraId="053CC853" w14:textId="06B459B8" w:rsidR="00BF375B" w:rsidRPr="0053558A" w:rsidRDefault="00BF375B" w:rsidP="00B80272">
            <w:pPr>
              <w:pStyle w:val="TableText"/>
              <w:jc w:val="both"/>
            </w:pPr>
            <w:r w:rsidRPr="0053558A">
              <w:rPr>
                <w:noProof/>
                <w:lang w:bidi="en-US"/>
              </w:rPr>
              <w:t>Name of the Servicer servicing the loan.</w:t>
            </w:r>
          </w:p>
        </w:tc>
      </w:tr>
      <w:tr w:rsidR="00664E20" w:rsidRPr="0053558A" w14:paraId="6C4F1E14" w14:textId="77777777" w:rsidTr="008D63CE">
        <w:tc>
          <w:tcPr>
            <w:tcW w:w="1757" w:type="pct"/>
          </w:tcPr>
          <w:p w14:paraId="1491AFC1" w14:textId="172EB3D0" w:rsidR="00664E20" w:rsidRDefault="00664E20" w:rsidP="00B80272">
            <w:pPr>
              <w:pStyle w:val="TableColumnSubheading"/>
            </w:pPr>
            <w:r>
              <w:t>Servicer #</w:t>
            </w:r>
          </w:p>
        </w:tc>
        <w:tc>
          <w:tcPr>
            <w:tcW w:w="3243" w:type="pct"/>
          </w:tcPr>
          <w:p w14:paraId="341031B1" w14:textId="43906875" w:rsidR="00664E20" w:rsidRPr="0053558A" w:rsidRDefault="00664E20" w:rsidP="00B80272">
            <w:pPr>
              <w:pStyle w:val="TableText"/>
              <w:jc w:val="both"/>
              <w:rPr>
                <w:noProof/>
                <w:lang w:bidi="en-US"/>
              </w:rPr>
            </w:pPr>
            <w:r>
              <w:rPr>
                <w:noProof/>
                <w:lang w:bidi="en-US"/>
              </w:rPr>
              <w:t>Mortgagee ID of the Servicer servicing the loan.</w:t>
            </w:r>
          </w:p>
        </w:tc>
      </w:tr>
      <w:tr w:rsidR="00664E20" w:rsidRPr="0053558A" w14:paraId="5518B74F" w14:textId="77777777" w:rsidTr="008D63CE">
        <w:tc>
          <w:tcPr>
            <w:tcW w:w="1757" w:type="pct"/>
          </w:tcPr>
          <w:p w14:paraId="4B61FE2A" w14:textId="756F8EDD" w:rsidR="00664E20" w:rsidRDefault="00664E20" w:rsidP="00B80272">
            <w:pPr>
              <w:pStyle w:val="TableColumnSubheading"/>
            </w:pPr>
            <w:r>
              <w:t>Investor Name</w:t>
            </w:r>
          </w:p>
        </w:tc>
        <w:tc>
          <w:tcPr>
            <w:tcW w:w="3243" w:type="pct"/>
          </w:tcPr>
          <w:p w14:paraId="09607943" w14:textId="0D0B9DC4" w:rsidR="00664E20" w:rsidRPr="0053558A" w:rsidRDefault="00664E20" w:rsidP="00B80272">
            <w:pPr>
              <w:pStyle w:val="TableText"/>
              <w:jc w:val="both"/>
              <w:rPr>
                <w:noProof/>
                <w:lang w:bidi="en-US"/>
              </w:rPr>
            </w:pPr>
            <w:r>
              <w:rPr>
                <w:noProof/>
                <w:lang w:bidi="en-US"/>
              </w:rPr>
              <w:t>Name of the Investor.</w:t>
            </w:r>
          </w:p>
        </w:tc>
      </w:tr>
      <w:tr w:rsidR="00664E20" w:rsidRPr="0053558A" w14:paraId="0D808468" w14:textId="77777777" w:rsidTr="008D63CE">
        <w:tc>
          <w:tcPr>
            <w:tcW w:w="1757" w:type="pct"/>
          </w:tcPr>
          <w:p w14:paraId="4F671373" w14:textId="5550E6C7" w:rsidR="00664E20" w:rsidRDefault="00664E20" w:rsidP="00B80272">
            <w:pPr>
              <w:pStyle w:val="TableColumnSubheading"/>
            </w:pPr>
            <w:r>
              <w:t>Investor #</w:t>
            </w:r>
          </w:p>
        </w:tc>
        <w:tc>
          <w:tcPr>
            <w:tcW w:w="3243" w:type="pct"/>
          </w:tcPr>
          <w:p w14:paraId="40621305" w14:textId="32A04473" w:rsidR="00664E20" w:rsidRPr="0053558A" w:rsidRDefault="00664E20" w:rsidP="00B80272">
            <w:pPr>
              <w:pStyle w:val="TableText"/>
              <w:jc w:val="both"/>
              <w:rPr>
                <w:noProof/>
                <w:lang w:bidi="en-US"/>
              </w:rPr>
            </w:pPr>
            <w:r>
              <w:rPr>
                <w:noProof/>
                <w:lang w:bidi="en-US"/>
              </w:rPr>
              <w:t>Mortgagee ID of the Investor.</w:t>
            </w:r>
          </w:p>
        </w:tc>
      </w:tr>
      <w:tr w:rsidR="00BF375B" w:rsidRPr="0053558A" w14:paraId="061B4C4B" w14:textId="77777777" w:rsidTr="008D63CE">
        <w:tc>
          <w:tcPr>
            <w:tcW w:w="1757" w:type="pct"/>
          </w:tcPr>
          <w:p w14:paraId="60FF667F" w14:textId="77777777" w:rsidR="00BF375B" w:rsidRPr="0053558A" w:rsidRDefault="00BF375B" w:rsidP="00B80272">
            <w:pPr>
              <w:pStyle w:val="TableColumnSubheading"/>
            </w:pPr>
            <w:r>
              <w:t>Batch Amt</w:t>
            </w:r>
          </w:p>
        </w:tc>
        <w:tc>
          <w:tcPr>
            <w:tcW w:w="3243" w:type="pct"/>
          </w:tcPr>
          <w:p w14:paraId="410C0B53" w14:textId="45AF3077" w:rsidR="00BF375B" w:rsidRPr="0053558A" w:rsidRDefault="00BF375B" w:rsidP="00B80272">
            <w:pPr>
              <w:pStyle w:val="TableText"/>
              <w:jc w:val="both"/>
            </w:pPr>
            <w:r>
              <w:t>Total amount associated with the batch.</w:t>
            </w:r>
          </w:p>
        </w:tc>
      </w:tr>
      <w:tr w:rsidR="00BF375B" w:rsidRPr="0053558A" w14:paraId="6833E17B" w14:textId="77777777" w:rsidTr="008D63CE">
        <w:tc>
          <w:tcPr>
            <w:tcW w:w="1757" w:type="pct"/>
          </w:tcPr>
          <w:p w14:paraId="604A8441" w14:textId="77777777" w:rsidR="00BF375B" w:rsidRPr="0053558A" w:rsidRDefault="00BF375B" w:rsidP="00B80272">
            <w:pPr>
              <w:pStyle w:val="TableColumnSubheading"/>
            </w:pPr>
            <w:r>
              <w:t>Retry Count</w:t>
            </w:r>
          </w:p>
        </w:tc>
        <w:tc>
          <w:tcPr>
            <w:tcW w:w="3243" w:type="pct"/>
          </w:tcPr>
          <w:p w14:paraId="25C0957F" w14:textId="62734CF5" w:rsidR="00BF375B" w:rsidRPr="0053558A" w:rsidRDefault="00BF375B" w:rsidP="00B80272">
            <w:pPr>
              <w:pStyle w:val="TableText"/>
              <w:jc w:val="both"/>
            </w:pPr>
            <w:r>
              <w:t>Count of retry of the batch sent for collection/payment if initial attempt was failed.</w:t>
            </w:r>
          </w:p>
        </w:tc>
      </w:tr>
      <w:tr w:rsidR="00BF375B" w:rsidRPr="0053558A" w14:paraId="6B528FD8" w14:textId="77777777" w:rsidTr="008D63CE">
        <w:tc>
          <w:tcPr>
            <w:tcW w:w="1757" w:type="pct"/>
          </w:tcPr>
          <w:p w14:paraId="295E1C4D" w14:textId="77777777" w:rsidR="00BF375B" w:rsidRPr="0053558A" w:rsidRDefault="00BF375B" w:rsidP="00B80272">
            <w:pPr>
              <w:pStyle w:val="TableColumnSubheading"/>
            </w:pPr>
            <w:r>
              <w:t>Trans Count</w:t>
            </w:r>
          </w:p>
        </w:tc>
        <w:tc>
          <w:tcPr>
            <w:tcW w:w="3243" w:type="pct"/>
          </w:tcPr>
          <w:p w14:paraId="1A70900A" w14:textId="32521C31" w:rsidR="00BF375B" w:rsidRPr="0053558A" w:rsidRDefault="00BF375B" w:rsidP="00B80272">
            <w:pPr>
              <w:pStyle w:val="TableText"/>
              <w:jc w:val="both"/>
            </w:pPr>
            <w:r>
              <w:t>Count of transactions in a batch.</w:t>
            </w:r>
          </w:p>
        </w:tc>
      </w:tr>
      <w:tr w:rsidR="00BF375B" w:rsidRPr="0053558A" w14:paraId="75F8ED9D" w14:textId="77777777" w:rsidTr="008D63CE">
        <w:tc>
          <w:tcPr>
            <w:tcW w:w="1757" w:type="pct"/>
          </w:tcPr>
          <w:p w14:paraId="596544DB" w14:textId="77777777" w:rsidR="00BF375B" w:rsidRDefault="00BF375B" w:rsidP="00B80272">
            <w:pPr>
              <w:pStyle w:val="TableColumnSubheading"/>
            </w:pPr>
            <w:r>
              <w:t>Ref No</w:t>
            </w:r>
          </w:p>
        </w:tc>
        <w:tc>
          <w:tcPr>
            <w:tcW w:w="3243" w:type="pct"/>
          </w:tcPr>
          <w:p w14:paraId="1D0F7B46" w14:textId="73B1C798" w:rsidR="00BF375B" w:rsidRPr="0053558A" w:rsidRDefault="00BF375B" w:rsidP="00B80272">
            <w:pPr>
              <w:pStyle w:val="TableText"/>
              <w:jc w:val="both"/>
            </w:pPr>
            <w:r>
              <w:t>Reference Number of the batch.</w:t>
            </w:r>
          </w:p>
        </w:tc>
      </w:tr>
      <w:tr w:rsidR="00BF375B" w:rsidRPr="0053558A" w14:paraId="5ABF101B" w14:textId="77777777" w:rsidTr="008D63CE">
        <w:tc>
          <w:tcPr>
            <w:tcW w:w="1757" w:type="pct"/>
          </w:tcPr>
          <w:p w14:paraId="69C0A149" w14:textId="77777777" w:rsidR="00BF375B" w:rsidRPr="0053558A" w:rsidRDefault="00BF375B" w:rsidP="00B80272">
            <w:pPr>
              <w:pStyle w:val="TableColumnSubheading"/>
            </w:pPr>
            <w:r>
              <w:t>GL Sent Date</w:t>
            </w:r>
          </w:p>
        </w:tc>
        <w:tc>
          <w:tcPr>
            <w:tcW w:w="3243" w:type="pct"/>
          </w:tcPr>
          <w:p w14:paraId="1DF85419" w14:textId="5665C823" w:rsidR="00BF375B" w:rsidRPr="0053558A" w:rsidRDefault="00BF375B" w:rsidP="00B80272">
            <w:pPr>
              <w:pStyle w:val="TableText"/>
            </w:pPr>
            <w:r>
              <w:t>Date the batch was sent to GL notifying collection/payment request.</w:t>
            </w:r>
          </w:p>
        </w:tc>
      </w:tr>
      <w:tr w:rsidR="00BF375B" w:rsidRPr="0053558A" w14:paraId="1D0B998A" w14:textId="77777777" w:rsidTr="008D63CE">
        <w:tc>
          <w:tcPr>
            <w:tcW w:w="1757" w:type="pct"/>
          </w:tcPr>
          <w:p w14:paraId="6ED9D185" w14:textId="77777777" w:rsidR="00BF375B" w:rsidRPr="0053558A" w:rsidRDefault="00BF375B" w:rsidP="00B80272">
            <w:pPr>
              <w:pStyle w:val="TableColumnSubheading"/>
            </w:pPr>
            <w:r>
              <w:t>Sent Conf Date</w:t>
            </w:r>
          </w:p>
        </w:tc>
        <w:tc>
          <w:tcPr>
            <w:tcW w:w="3243" w:type="pct"/>
          </w:tcPr>
          <w:p w14:paraId="3547C2DE" w14:textId="51BA460F" w:rsidR="00BF375B" w:rsidRPr="0053558A" w:rsidRDefault="00BF375B" w:rsidP="00B80272">
            <w:pPr>
              <w:pStyle w:val="TableText"/>
            </w:pPr>
            <w:r>
              <w:t>Date the batch was sent to GL confirming collection/payment request.</w:t>
            </w:r>
          </w:p>
        </w:tc>
      </w:tr>
      <w:tr w:rsidR="00BF375B" w:rsidRPr="0053558A" w14:paraId="2FBC40E2" w14:textId="77777777" w:rsidTr="008D63CE">
        <w:tc>
          <w:tcPr>
            <w:tcW w:w="1757" w:type="pct"/>
          </w:tcPr>
          <w:p w14:paraId="610E0345" w14:textId="77777777" w:rsidR="00BF375B" w:rsidRPr="0053558A" w:rsidRDefault="00BF375B" w:rsidP="00B80272">
            <w:pPr>
              <w:pStyle w:val="TableColumnSubheading"/>
            </w:pPr>
            <w:r>
              <w:t>Posted Date</w:t>
            </w:r>
          </w:p>
        </w:tc>
        <w:tc>
          <w:tcPr>
            <w:tcW w:w="3243" w:type="pct"/>
          </w:tcPr>
          <w:p w14:paraId="71A05A7C" w14:textId="45A25B2C" w:rsidR="00BF375B" w:rsidRPr="0053558A" w:rsidRDefault="00BF375B" w:rsidP="00B80272">
            <w:pPr>
              <w:pStyle w:val="TableText"/>
              <w:jc w:val="both"/>
            </w:pPr>
            <w:r>
              <w:t>Date the collection was successful at Pay.Gov.</w:t>
            </w:r>
          </w:p>
        </w:tc>
      </w:tr>
      <w:tr w:rsidR="00BF375B" w:rsidRPr="0053558A" w14:paraId="7DEDFE9D" w14:textId="77777777" w:rsidTr="008D63CE">
        <w:tc>
          <w:tcPr>
            <w:tcW w:w="1757" w:type="pct"/>
          </w:tcPr>
          <w:p w14:paraId="6411DEEA" w14:textId="77777777" w:rsidR="00BF375B" w:rsidRPr="0053558A" w:rsidRDefault="00BF375B" w:rsidP="00B80272">
            <w:pPr>
              <w:pStyle w:val="TableColumnSubheading"/>
            </w:pPr>
            <w:r>
              <w:t>Create Date</w:t>
            </w:r>
          </w:p>
        </w:tc>
        <w:tc>
          <w:tcPr>
            <w:tcW w:w="3243" w:type="pct"/>
          </w:tcPr>
          <w:p w14:paraId="1CA1956C" w14:textId="42A250B6" w:rsidR="00BF375B" w:rsidRPr="0053558A" w:rsidRDefault="00BF375B" w:rsidP="00B80272">
            <w:pPr>
              <w:pStyle w:val="TableText"/>
              <w:jc w:val="both"/>
            </w:pPr>
            <w:r>
              <w:t>Date the batch was created in the system.</w:t>
            </w:r>
          </w:p>
        </w:tc>
      </w:tr>
      <w:tr w:rsidR="00FF36CB" w:rsidRPr="0053558A" w14:paraId="7B93C928" w14:textId="77777777" w:rsidTr="008D63CE">
        <w:tc>
          <w:tcPr>
            <w:tcW w:w="1757" w:type="pct"/>
          </w:tcPr>
          <w:p w14:paraId="7C27934E" w14:textId="46BD7CDE" w:rsidR="00FF36CB" w:rsidRDefault="00FF36CB" w:rsidP="00B80272">
            <w:pPr>
              <w:pStyle w:val="TableColumnSubheading"/>
            </w:pPr>
            <w:r>
              <w:t>ADP Code</w:t>
            </w:r>
          </w:p>
        </w:tc>
        <w:tc>
          <w:tcPr>
            <w:tcW w:w="3243" w:type="pct"/>
          </w:tcPr>
          <w:p w14:paraId="154B0F39" w14:textId="06AD6238" w:rsidR="00FF36CB" w:rsidRDefault="00FF36CB" w:rsidP="00B80272">
            <w:pPr>
              <w:pStyle w:val="TableText"/>
              <w:jc w:val="both"/>
            </w:pPr>
            <w:r>
              <w:t>The ADP code on the loan.</w:t>
            </w:r>
          </w:p>
        </w:tc>
      </w:tr>
      <w:tr w:rsidR="00664E20" w:rsidRPr="0053558A" w14:paraId="7F174C7B" w14:textId="77777777" w:rsidTr="008D63CE">
        <w:tc>
          <w:tcPr>
            <w:tcW w:w="1757" w:type="pct"/>
          </w:tcPr>
          <w:p w14:paraId="5DEAFEAE" w14:textId="02575B22" w:rsidR="00664E20" w:rsidRDefault="00664E20" w:rsidP="00B80272">
            <w:pPr>
              <w:pStyle w:val="TableColumnSubheading"/>
            </w:pPr>
            <w:r>
              <w:t>Check/ACH#</w:t>
            </w:r>
          </w:p>
        </w:tc>
        <w:tc>
          <w:tcPr>
            <w:tcW w:w="3243" w:type="pct"/>
          </w:tcPr>
          <w:p w14:paraId="1B3944F6" w14:textId="7D013424" w:rsidR="00664E20" w:rsidRDefault="00664E20" w:rsidP="00B80272">
            <w:pPr>
              <w:pStyle w:val="TableText"/>
              <w:jc w:val="both"/>
            </w:pPr>
            <w:r>
              <w:t>The check number or ACH number associated with the batch.</w:t>
            </w:r>
          </w:p>
        </w:tc>
      </w:tr>
    </w:tbl>
    <w:p w14:paraId="7688B434" w14:textId="2DB0D27F" w:rsidR="00BF375B" w:rsidRDefault="00BF375B" w:rsidP="00BF375B">
      <w:pPr>
        <w:pStyle w:val="TableCaption"/>
      </w:pPr>
      <w:bookmarkStart w:id="1630" w:name="_Toc90643783"/>
      <w:bookmarkStart w:id="1631" w:name="_Toc23016376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14</w:t>
      </w:r>
      <w:r w:rsidR="00764635">
        <w:rPr>
          <w:noProof/>
        </w:rPr>
        <w:fldChar w:fldCharType="end"/>
      </w:r>
      <w:r>
        <w:t>: Transmittal Search Result Dataset</w:t>
      </w:r>
      <w:bookmarkEnd w:id="1630"/>
      <w:bookmarkEnd w:id="1631"/>
    </w:p>
    <w:p w14:paraId="6D86F36C" w14:textId="643BC3BC" w:rsidR="007C3399" w:rsidRPr="00863D8C" w:rsidRDefault="000C68F0" w:rsidP="00863D8C">
      <w:pPr>
        <w:pStyle w:val="Heading4"/>
      </w:pPr>
      <w:r>
        <w:t xml:space="preserve"> </w:t>
      </w:r>
      <w:bookmarkStart w:id="1632" w:name="_Toc11334688"/>
      <w:bookmarkStart w:id="1633" w:name="_Toc74051906"/>
      <w:bookmarkStart w:id="1634" w:name="_Toc90643292"/>
      <w:bookmarkStart w:id="1635" w:name="_Toc230163175"/>
      <w:r w:rsidR="007C3399" w:rsidRPr="00863D8C">
        <w:t>Premiums Batch Statuses</w:t>
      </w:r>
      <w:bookmarkEnd w:id="1632"/>
      <w:bookmarkEnd w:id="1633"/>
      <w:bookmarkEnd w:id="1634"/>
      <w:bookmarkEnd w:id="1635"/>
    </w:p>
    <w:p w14:paraId="068276E9" w14:textId="0A8C1649" w:rsidR="004007BB" w:rsidRDefault="006C7316" w:rsidP="001879BA">
      <w:pPr>
        <w:pStyle w:val="BodyText"/>
      </w:pPr>
      <w:r w:rsidRPr="006C7316">
        <w:t xml:space="preserve">The </w:t>
      </w:r>
      <w:r w:rsidR="006A610E">
        <w:t>Premiums transaction</w:t>
      </w:r>
      <w:r w:rsidR="006A610E" w:rsidRPr="006C7316">
        <w:t xml:space="preserve"> </w:t>
      </w:r>
      <w:r w:rsidRPr="006C7316">
        <w:t>batch status</w:t>
      </w:r>
      <w:r w:rsidR="006A610E">
        <w:t xml:space="preserve">es are listed in the </w:t>
      </w:r>
      <w:r w:rsidR="0014490D">
        <w:t>table below</w:t>
      </w:r>
      <w:r w:rsidR="006A610E">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89"/>
        <w:gridCol w:w="2566"/>
        <w:gridCol w:w="4395"/>
      </w:tblGrid>
      <w:tr w:rsidR="006C7316" w:rsidRPr="0053558A" w14:paraId="5FA04965" w14:textId="77777777" w:rsidTr="006E0242">
        <w:trPr>
          <w:tblHeader/>
        </w:trPr>
        <w:tc>
          <w:tcPr>
            <w:tcW w:w="1278" w:type="pct"/>
            <w:shd w:val="clear" w:color="auto" w:fill="B8CCE4" w:themeFill="accent1" w:themeFillTint="66"/>
          </w:tcPr>
          <w:p w14:paraId="1E67FEC8" w14:textId="77777777" w:rsidR="006C7316" w:rsidRPr="0053558A" w:rsidRDefault="006C7316" w:rsidP="000E443B">
            <w:pPr>
              <w:pStyle w:val="Tableheader"/>
            </w:pPr>
            <w:r w:rsidRPr="0053558A">
              <w:t>Batch Status Category</w:t>
            </w:r>
          </w:p>
        </w:tc>
        <w:tc>
          <w:tcPr>
            <w:tcW w:w="1372" w:type="pct"/>
            <w:shd w:val="clear" w:color="auto" w:fill="B8CCE4" w:themeFill="accent1" w:themeFillTint="66"/>
          </w:tcPr>
          <w:p w14:paraId="16A5EF83" w14:textId="5D55948C" w:rsidR="006C7316" w:rsidRPr="0053558A" w:rsidRDefault="006C7316" w:rsidP="000E443B">
            <w:pPr>
              <w:pStyle w:val="Tableheader"/>
            </w:pPr>
            <w:r w:rsidRPr="0053558A">
              <w:t>Batch Status</w:t>
            </w:r>
            <w:r w:rsidR="00172407">
              <w:fldChar w:fldCharType="begin"/>
            </w:r>
            <w:r w:rsidR="00172407">
              <w:instrText xml:space="preserve"> XE </w:instrText>
            </w:r>
            <w:r w:rsidR="00274A40">
              <w:instrText>“</w:instrText>
            </w:r>
            <w:r w:rsidR="00172407" w:rsidRPr="00087FDA">
              <w:instrText>Batch Status</w:instrText>
            </w:r>
            <w:r w:rsidR="00274A40">
              <w:instrText>”</w:instrText>
            </w:r>
            <w:r w:rsidR="00172407">
              <w:instrText xml:space="preserve"> </w:instrText>
            </w:r>
            <w:r w:rsidR="00172407">
              <w:fldChar w:fldCharType="end"/>
            </w:r>
          </w:p>
        </w:tc>
        <w:tc>
          <w:tcPr>
            <w:tcW w:w="2350" w:type="pct"/>
            <w:shd w:val="clear" w:color="auto" w:fill="B8CCE4" w:themeFill="accent1" w:themeFillTint="66"/>
          </w:tcPr>
          <w:p w14:paraId="76E2388C" w14:textId="77777777" w:rsidR="006C7316" w:rsidRPr="0053558A" w:rsidRDefault="006C7316" w:rsidP="000E443B">
            <w:pPr>
              <w:pStyle w:val="Tableheader"/>
            </w:pPr>
            <w:r w:rsidRPr="0053558A">
              <w:t>Detail</w:t>
            </w:r>
            <w:r w:rsidR="00142403" w:rsidRPr="0053558A">
              <w:t>ed</w:t>
            </w:r>
            <w:r w:rsidRPr="0053558A">
              <w:t xml:space="preserve"> Description</w:t>
            </w:r>
          </w:p>
        </w:tc>
      </w:tr>
      <w:tr w:rsidR="006C7316" w:rsidRPr="0053558A" w14:paraId="4697083C" w14:textId="77777777" w:rsidTr="006E0242">
        <w:tc>
          <w:tcPr>
            <w:tcW w:w="1278" w:type="pct"/>
          </w:tcPr>
          <w:p w14:paraId="232C8F2B" w14:textId="3D752F96" w:rsidR="006C7316" w:rsidRPr="0053558A" w:rsidRDefault="006E0242" w:rsidP="00B34BB0">
            <w:pPr>
              <w:pStyle w:val="TableColumnSubheading"/>
            </w:pPr>
            <w:r>
              <w:t>Ready for Approval</w:t>
            </w:r>
          </w:p>
        </w:tc>
        <w:tc>
          <w:tcPr>
            <w:tcW w:w="1372" w:type="pct"/>
          </w:tcPr>
          <w:p w14:paraId="7F7D388A" w14:textId="08D325B8" w:rsidR="006C7316" w:rsidRPr="0053558A" w:rsidRDefault="006E0242" w:rsidP="00F874DE">
            <w:pPr>
              <w:pStyle w:val="TableText"/>
              <w:jc w:val="both"/>
            </w:pPr>
            <w:r>
              <w:t>Ready for Approval</w:t>
            </w:r>
          </w:p>
        </w:tc>
        <w:tc>
          <w:tcPr>
            <w:tcW w:w="2350" w:type="pct"/>
          </w:tcPr>
          <w:p w14:paraId="01EEF0C3" w14:textId="412F3D8D" w:rsidR="006C7316" w:rsidRPr="0053558A" w:rsidRDefault="006E0242" w:rsidP="00F874DE">
            <w:pPr>
              <w:pStyle w:val="TableText"/>
              <w:jc w:val="both"/>
            </w:pPr>
            <w:r>
              <w:t>Batch waiting for Servicer approval.</w:t>
            </w:r>
          </w:p>
        </w:tc>
      </w:tr>
      <w:tr w:rsidR="006E0242" w:rsidRPr="0053558A" w14:paraId="2B4A554E" w14:textId="77777777" w:rsidTr="006E0242">
        <w:tc>
          <w:tcPr>
            <w:tcW w:w="1278" w:type="pct"/>
          </w:tcPr>
          <w:p w14:paraId="5E3DE417" w14:textId="586E4B2A" w:rsidR="006E0242" w:rsidRPr="0053558A" w:rsidRDefault="006E0242" w:rsidP="006E0242">
            <w:pPr>
              <w:pStyle w:val="TableColumnSubheading"/>
            </w:pPr>
            <w:r w:rsidRPr="0053558A">
              <w:t>Ready to Transmit/Retry</w:t>
            </w:r>
          </w:p>
        </w:tc>
        <w:tc>
          <w:tcPr>
            <w:tcW w:w="1372" w:type="pct"/>
          </w:tcPr>
          <w:p w14:paraId="07643EEB" w14:textId="1A467EC6" w:rsidR="006E0242" w:rsidRPr="0053558A" w:rsidRDefault="006E0242" w:rsidP="006E0242">
            <w:pPr>
              <w:pStyle w:val="TableText"/>
              <w:jc w:val="both"/>
            </w:pPr>
            <w:r w:rsidRPr="0053558A">
              <w:t>Ready to Transmit</w:t>
            </w:r>
          </w:p>
        </w:tc>
        <w:tc>
          <w:tcPr>
            <w:tcW w:w="2350" w:type="pct"/>
          </w:tcPr>
          <w:p w14:paraId="2BCE7AD0" w14:textId="1D7A36B7" w:rsidR="006E0242" w:rsidRPr="0053558A" w:rsidRDefault="006E0242" w:rsidP="006E0242">
            <w:pPr>
              <w:pStyle w:val="TableText"/>
              <w:jc w:val="both"/>
            </w:pPr>
            <w:r w:rsidRPr="0053558A">
              <w:t>Batch created but interface file not generated yet</w:t>
            </w:r>
            <w:r>
              <w:t>.</w:t>
            </w:r>
          </w:p>
        </w:tc>
      </w:tr>
      <w:tr w:rsidR="006C7316" w:rsidRPr="0053558A" w14:paraId="26C6895F" w14:textId="77777777" w:rsidTr="006E0242">
        <w:tc>
          <w:tcPr>
            <w:tcW w:w="1278" w:type="pct"/>
          </w:tcPr>
          <w:p w14:paraId="2B23C3C3" w14:textId="77777777" w:rsidR="006C7316" w:rsidRPr="0053558A" w:rsidRDefault="006C7316" w:rsidP="00B34BB0">
            <w:pPr>
              <w:pStyle w:val="TableColumnSubheading"/>
            </w:pPr>
            <w:r w:rsidRPr="0053558A">
              <w:t>Ready to Transmit/Retry</w:t>
            </w:r>
          </w:p>
        </w:tc>
        <w:tc>
          <w:tcPr>
            <w:tcW w:w="1372" w:type="pct"/>
          </w:tcPr>
          <w:p w14:paraId="1619D1C8" w14:textId="77777777" w:rsidR="006C7316" w:rsidRPr="0053558A" w:rsidRDefault="006C7316" w:rsidP="00F874DE">
            <w:pPr>
              <w:pStyle w:val="TableText"/>
              <w:jc w:val="both"/>
            </w:pPr>
            <w:r w:rsidRPr="0053558A">
              <w:t>Ready To Retry</w:t>
            </w:r>
          </w:p>
        </w:tc>
        <w:tc>
          <w:tcPr>
            <w:tcW w:w="2350" w:type="pct"/>
          </w:tcPr>
          <w:p w14:paraId="77919322" w14:textId="51837083" w:rsidR="006C7316" w:rsidRPr="0053558A" w:rsidRDefault="006C7316" w:rsidP="00F874DE">
            <w:pPr>
              <w:pStyle w:val="TableText"/>
              <w:jc w:val="both"/>
            </w:pPr>
            <w:r w:rsidRPr="0053558A">
              <w:t>Servicer has fixed bank info or NSF issues and has authorized a retry of Collection</w:t>
            </w:r>
            <w:r w:rsidR="00D341C9">
              <w:t>.</w:t>
            </w:r>
          </w:p>
        </w:tc>
      </w:tr>
      <w:tr w:rsidR="006C7316" w:rsidRPr="0053558A" w14:paraId="12C2C8F8" w14:textId="77777777" w:rsidTr="006E0242">
        <w:tc>
          <w:tcPr>
            <w:tcW w:w="1278" w:type="pct"/>
          </w:tcPr>
          <w:p w14:paraId="2990CB51" w14:textId="77777777" w:rsidR="006C7316" w:rsidRPr="0053558A" w:rsidRDefault="006C7316" w:rsidP="00B34BB0">
            <w:pPr>
              <w:pStyle w:val="TableColumnSubheading"/>
            </w:pPr>
            <w:r w:rsidRPr="0053558A">
              <w:t>Sent to GL</w:t>
            </w:r>
          </w:p>
        </w:tc>
        <w:tc>
          <w:tcPr>
            <w:tcW w:w="1372" w:type="pct"/>
          </w:tcPr>
          <w:p w14:paraId="32D4B90B" w14:textId="77777777" w:rsidR="006C7316" w:rsidRPr="0053558A" w:rsidRDefault="006C7316" w:rsidP="00F874DE">
            <w:pPr>
              <w:pStyle w:val="TableText"/>
              <w:jc w:val="both"/>
            </w:pPr>
            <w:r w:rsidRPr="0053558A">
              <w:t>Sent to GL</w:t>
            </w:r>
          </w:p>
        </w:tc>
        <w:tc>
          <w:tcPr>
            <w:tcW w:w="2350" w:type="pct"/>
          </w:tcPr>
          <w:p w14:paraId="25CBB3F0" w14:textId="279E34B6" w:rsidR="006C7316" w:rsidRPr="0053558A" w:rsidRDefault="006C7316" w:rsidP="00F874DE">
            <w:pPr>
              <w:pStyle w:val="TableText"/>
              <w:jc w:val="both"/>
            </w:pPr>
            <w:r w:rsidRPr="0053558A">
              <w:t xml:space="preserve">Batch </w:t>
            </w:r>
            <w:r w:rsidR="00142403" w:rsidRPr="0053558A">
              <w:t>c</w:t>
            </w:r>
            <w:r w:rsidRPr="0053558A">
              <w:t xml:space="preserve">reated and </w:t>
            </w:r>
            <w:r w:rsidR="00142403" w:rsidRPr="0053558A">
              <w:t>f</w:t>
            </w:r>
            <w:r w:rsidRPr="0053558A">
              <w:t xml:space="preserve">ile </w:t>
            </w:r>
            <w:r w:rsidR="00142403" w:rsidRPr="0053558A">
              <w:t>s</w:t>
            </w:r>
            <w:r w:rsidRPr="0053558A">
              <w:t>ent to Accounting Module and waiting on Respo</w:t>
            </w:r>
            <w:r w:rsidR="00142403" w:rsidRPr="0053558A">
              <w:t>ns</w:t>
            </w:r>
            <w:r w:rsidRPr="0053558A">
              <w:t>e from Accounting Module</w:t>
            </w:r>
            <w:r w:rsidR="00D341C9">
              <w:t>.</w:t>
            </w:r>
          </w:p>
        </w:tc>
      </w:tr>
      <w:tr w:rsidR="006C7316" w:rsidRPr="0053558A" w14:paraId="4E68643E" w14:textId="77777777" w:rsidTr="006E0242">
        <w:tc>
          <w:tcPr>
            <w:tcW w:w="1278" w:type="pct"/>
          </w:tcPr>
          <w:p w14:paraId="55A49035" w14:textId="77777777" w:rsidR="006C7316" w:rsidRPr="0053558A" w:rsidRDefault="006C7316" w:rsidP="00B34BB0">
            <w:pPr>
              <w:pStyle w:val="TableColumnSubheading"/>
            </w:pPr>
            <w:r w:rsidRPr="0053558A">
              <w:t>Receivable/Payable Established</w:t>
            </w:r>
          </w:p>
        </w:tc>
        <w:tc>
          <w:tcPr>
            <w:tcW w:w="1372" w:type="pct"/>
          </w:tcPr>
          <w:p w14:paraId="253D3159" w14:textId="19398874" w:rsidR="006C7316" w:rsidRPr="0053558A" w:rsidRDefault="006C7316" w:rsidP="00F874DE">
            <w:pPr>
              <w:pStyle w:val="TableText"/>
              <w:jc w:val="both"/>
            </w:pPr>
            <w:r w:rsidRPr="0053558A">
              <w:t xml:space="preserve">Success </w:t>
            </w:r>
            <w:r w:rsidR="00274A40">
              <w:t>–</w:t>
            </w:r>
            <w:r w:rsidRPr="0053558A">
              <w:t xml:space="preserve"> Disburse</w:t>
            </w:r>
          </w:p>
        </w:tc>
        <w:tc>
          <w:tcPr>
            <w:tcW w:w="2350" w:type="pct"/>
          </w:tcPr>
          <w:p w14:paraId="379AF2FB" w14:textId="62D26F4D" w:rsidR="006C7316" w:rsidRPr="0053558A" w:rsidRDefault="006A610E" w:rsidP="00F874DE">
            <w:pPr>
              <w:pStyle w:val="TableText"/>
              <w:jc w:val="both"/>
            </w:pPr>
            <w:r w:rsidRPr="0053558A">
              <w:t>Batch was successfully uploaded in AM</w:t>
            </w:r>
            <w:r w:rsidR="00D341C9">
              <w:t>.</w:t>
            </w:r>
          </w:p>
        </w:tc>
      </w:tr>
      <w:tr w:rsidR="006A610E" w:rsidRPr="0053558A" w14:paraId="351DF08D" w14:textId="77777777" w:rsidTr="006E0242">
        <w:tc>
          <w:tcPr>
            <w:tcW w:w="1278" w:type="pct"/>
          </w:tcPr>
          <w:p w14:paraId="1347E5A2" w14:textId="4F34766C" w:rsidR="006A610E" w:rsidRPr="0053558A" w:rsidRDefault="003B3015" w:rsidP="00B34BB0">
            <w:pPr>
              <w:pStyle w:val="TableColumnSubheading"/>
            </w:pPr>
            <w:r>
              <w:t>Collection/Payment Collected</w:t>
            </w:r>
          </w:p>
        </w:tc>
        <w:tc>
          <w:tcPr>
            <w:tcW w:w="1372" w:type="pct"/>
          </w:tcPr>
          <w:p w14:paraId="4841372A" w14:textId="3DC17DD4" w:rsidR="006A610E" w:rsidRPr="0053558A" w:rsidRDefault="006A610E" w:rsidP="00F874DE">
            <w:pPr>
              <w:pStyle w:val="TableText"/>
              <w:jc w:val="both"/>
            </w:pPr>
            <w:r w:rsidRPr="0053558A">
              <w:t>Disbursed</w:t>
            </w:r>
          </w:p>
        </w:tc>
        <w:tc>
          <w:tcPr>
            <w:tcW w:w="2350" w:type="pct"/>
          </w:tcPr>
          <w:p w14:paraId="08EE32C2" w14:textId="3E04C905" w:rsidR="006A610E" w:rsidRPr="0053558A" w:rsidRDefault="006A610E" w:rsidP="00F874DE">
            <w:pPr>
              <w:pStyle w:val="TableText"/>
              <w:jc w:val="both"/>
            </w:pPr>
            <w:r w:rsidRPr="0053558A">
              <w:t>Payment was successfully completed</w:t>
            </w:r>
            <w:r w:rsidR="00D341C9">
              <w:t>.</w:t>
            </w:r>
          </w:p>
        </w:tc>
      </w:tr>
      <w:tr w:rsidR="006A610E" w:rsidRPr="0053558A" w14:paraId="73591B89" w14:textId="77777777" w:rsidTr="006E0242">
        <w:tc>
          <w:tcPr>
            <w:tcW w:w="1278" w:type="pct"/>
          </w:tcPr>
          <w:p w14:paraId="15DA8F4B" w14:textId="77777777" w:rsidR="006A610E" w:rsidRPr="0053558A" w:rsidRDefault="006A610E" w:rsidP="00B34BB0">
            <w:pPr>
              <w:pStyle w:val="TableColumnSubheading"/>
            </w:pPr>
            <w:r w:rsidRPr="0053558A">
              <w:t>Collection/Payment Collected</w:t>
            </w:r>
          </w:p>
        </w:tc>
        <w:tc>
          <w:tcPr>
            <w:tcW w:w="1372" w:type="pct"/>
          </w:tcPr>
          <w:p w14:paraId="7CB7F1E1" w14:textId="77777777" w:rsidR="006A610E" w:rsidRPr="0053558A" w:rsidRDefault="006A610E" w:rsidP="00F874DE">
            <w:pPr>
              <w:pStyle w:val="TableText"/>
              <w:jc w:val="both"/>
            </w:pPr>
            <w:r w:rsidRPr="0053558A">
              <w:t>Settled</w:t>
            </w:r>
          </w:p>
        </w:tc>
        <w:tc>
          <w:tcPr>
            <w:tcW w:w="2350" w:type="pct"/>
          </w:tcPr>
          <w:p w14:paraId="37C74970" w14:textId="74876E3E" w:rsidR="006A610E" w:rsidRPr="0053558A" w:rsidRDefault="006A610E" w:rsidP="00F874DE">
            <w:pPr>
              <w:pStyle w:val="TableText"/>
              <w:jc w:val="both"/>
            </w:pPr>
            <w:r w:rsidRPr="0053558A">
              <w:t>Collection</w:t>
            </w:r>
            <w:r w:rsidR="00D341C9">
              <w:t xml:space="preserve"> was successfully completed in P</w:t>
            </w:r>
            <w:r w:rsidRPr="0053558A">
              <w:t>ay.gov</w:t>
            </w:r>
            <w:r w:rsidR="00D341C9">
              <w:t>.</w:t>
            </w:r>
          </w:p>
        </w:tc>
      </w:tr>
      <w:tr w:rsidR="006A610E" w:rsidRPr="0053558A" w14:paraId="62DE49DF" w14:textId="77777777" w:rsidTr="006E0242">
        <w:tc>
          <w:tcPr>
            <w:tcW w:w="1278" w:type="pct"/>
          </w:tcPr>
          <w:p w14:paraId="3C824C68" w14:textId="77777777" w:rsidR="006A610E" w:rsidRPr="0053558A" w:rsidRDefault="006A610E" w:rsidP="00B34BB0">
            <w:pPr>
              <w:pStyle w:val="TableColumnSubheading"/>
            </w:pPr>
            <w:r w:rsidRPr="0053558A">
              <w:t>Collection/Payment Collected</w:t>
            </w:r>
          </w:p>
        </w:tc>
        <w:tc>
          <w:tcPr>
            <w:tcW w:w="1372" w:type="pct"/>
          </w:tcPr>
          <w:p w14:paraId="6DBA125D" w14:textId="77777777" w:rsidR="006A610E" w:rsidRPr="0053558A" w:rsidRDefault="006A610E" w:rsidP="00F874DE">
            <w:pPr>
              <w:pStyle w:val="TableText"/>
              <w:jc w:val="both"/>
            </w:pPr>
            <w:r w:rsidRPr="0053558A">
              <w:t>Rejected</w:t>
            </w:r>
          </w:p>
        </w:tc>
        <w:tc>
          <w:tcPr>
            <w:tcW w:w="2350" w:type="pct"/>
          </w:tcPr>
          <w:p w14:paraId="165F58CC" w14:textId="26718541" w:rsidR="006A610E" w:rsidRPr="0053558A" w:rsidRDefault="006A610E" w:rsidP="00D341C9">
            <w:pPr>
              <w:pStyle w:val="TableText"/>
              <w:jc w:val="both"/>
            </w:pPr>
            <w:r w:rsidRPr="0053558A">
              <w:t xml:space="preserve">Payment was cancelled for some reason in </w:t>
            </w:r>
            <w:r w:rsidR="00D341C9">
              <w:t>P</w:t>
            </w:r>
            <w:r w:rsidRPr="0053558A">
              <w:t>ay.gov</w:t>
            </w:r>
            <w:r w:rsidR="00D341C9">
              <w:t>.</w:t>
            </w:r>
          </w:p>
        </w:tc>
      </w:tr>
      <w:tr w:rsidR="006A610E" w:rsidRPr="0053558A" w14:paraId="0F55E8AD" w14:textId="77777777" w:rsidTr="006E0242">
        <w:tc>
          <w:tcPr>
            <w:tcW w:w="1278" w:type="pct"/>
          </w:tcPr>
          <w:p w14:paraId="04C4DFF5" w14:textId="77777777" w:rsidR="006A610E" w:rsidRPr="0053558A" w:rsidRDefault="006A610E" w:rsidP="00B34BB0">
            <w:pPr>
              <w:pStyle w:val="TableColumnSubheading"/>
            </w:pPr>
            <w:r w:rsidRPr="0053558A">
              <w:t xml:space="preserve">Failed </w:t>
            </w:r>
          </w:p>
        </w:tc>
        <w:tc>
          <w:tcPr>
            <w:tcW w:w="1372" w:type="pct"/>
          </w:tcPr>
          <w:p w14:paraId="0FD07BB8" w14:textId="77777777" w:rsidR="006A610E" w:rsidRPr="0053558A" w:rsidRDefault="006A610E" w:rsidP="00F874DE">
            <w:pPr>
              <w:pStyle w:val="TableText"/>
              <w:jc w:val="both"/>
            </w:pPr>
            <w:r w:rsidRPr="0053558A">
              <w:t>Retired</w:t>
            </w:r>
          </w:p>
        </w:tc>
        <w:tc>
          <w:tcPr>
            <w:tcW w:w="2350" w:type="pct"/>
          </w:tcPr>
          <w:p w14:paraId="4C2700C8" w14:textId="49F76EEF" w:rsidR="006A610E" w:rsidRPr="0053558A" w:rsidRDefault="006A610E" w:rsidP="00F874DE">
            <w:pPr>
              <w:pStyle w:val="TableText"/>
              <w:jc w:val="both"/>
            </w:pPr>
            <w:r w:rsidRPr="0053558A">
              <w:t>Collection was not completed in pay.gov (probably due to NSF)</w:t>
            </w:r>
            <w:r w:rsidR="00D341C9">
              <w:t>.</w:t>
            </w:r>
          </w:p>
        </w:tc>
      </w:tr>
      <w:tr w:rsidR="006A610E" w:rsidRPr="0053558A" w14:paraId="4E722679" w14:textId="77777777" w:rsidTr="006E0242">
        <w:tc>
          <w:tcPr>
            <w:tcW w:w="1278" w:type="pct"/>
          </w:tcPr>
          <w:p w14:paraId="6DCBFD87" w14:textId="77777777" w:rsidR="006A610E" w:rsidRPr="0053558A" w:rsidRDefault="006A610E" w:rsidP="00B34BB0">
            <w:pPr>
              <w:pStyle w:val="TableColumnSubheading"/>
            </w:pPr>
            <w:r w:rsidRPr="0053558A">
              <w:t>Failure – Technical Issues</w:t>
            </w:r>
          </w:p>
        </w:tc>
        <w:tc>
          <w:tcPr>
            <w:tcW w:w="1372" w:type="pct"/>
          </w:tcPr>
          <w:p w14:paraId="45CA053A" w14:textId="77777777" w:rsidR="006A610E" w:rsidRPr="0053558A" w:rsidRDefault="006A610E" w:rsidP="00F874DE">
            <w:pPr>
              <w:pStyle w:val="TableText"/>
              <w:jc w:val="both"/>
            </w:pPr>
            <w:r w:rsidRPr="0053558A">
              <w:t>Failure</w:t>
            </w:r>
          </w:p>
        </w:tc>
        <w:tc>
          <w:tcPr>
            <w:tcW w:w="2350" w:type="pct"/>
          </w:tcPr>
          <w:p w14:paraId="72374C2C" w14:textId="3467AD2D" w:rsidR="006A610E" w:rsidRPr="0053558A" w:rsidRDefault="006A610E" w:rsidP="00F874DE">
            <w:pPr>
              <w:pStyle w:val="TableText"/>
              <w:jc w:val="both"/>
            </w:pPr>
            <w:r w:rsidRPr="0053558A">
              <w:t>Batch could not be uploaded primarily due to technical or format issues</w:t>
            </w:r>
            <w:r w:rsidR="00D341C9">
              <w:t>.</w:t>
            </w:r>
          </w:p>
        </w:tc>
      </w:tr>
      <w:tr w:rsidR="006A610E" w:rsidRPr="0053558A" w14:paraId="7F96455B" w14:textId="77777777" w:rsidTr="006E0242">
        <w:tc>
          <w:tcPr>
            <w:tcW w:w="1278" w:type="pct"/>
          </w:tcPr>
          <w:p w14:paraId="0C3ADEC8" w14:textId="77777777" w:rsidR="006A610E" w:rsidRPr="0053558A" w:rsidRDefault="006A610E" w:rsidP="00B34BB0">
            <w:pPr>
              <w:pStyle w:val="TableColumnSubheading"/>
            </w:pPr>
            <w:r w:rsidRPr="0053558A">
              <w:t>Failure – Technical Issues</w:t>
            </w:r>
          </w:p>
        </w:tc>
        <w:tc>
          <w:tcPr>
            <w:tcW w:w="1372" w:type="pct"/>
          </w:tcPr>
          <w:p w14:paraId="49814492" w14:textId="2AAFF47D" w:rsidR="006A610E" w:rsidRPr="0053558A" w:rsidRDefault="006A610E" w:rsidP="00F874DE">
            <w:pPr>
              <w:pStyle w:val="TableText"/>
              <w:jc w:val="both"/>
            </w:pPr>
            <w:r w:rsidRPr="0053558A">
              <w:t>Fail</w:t>
            </w:r>
            <w:r w:rsidR="003B3015">
              <w:t>ure</w:t>
            </w:r>
            <w:r w:rsidR="007A7951">
              <w:t>-</w:t>
            </w:r>
            <w:r w:rsidR="003B3015">
              <w:t xml:space="preserve">Collect </w:t>
            </w:r>
          </w:p>
        </w:tc>
        <w:tc>
          <w:tcPr>
            <w:tcW w:w="2350" w:type="pct"/>
          </w:tcPr>
          <w:p w14:paraId="7F306B6E" w14:textId="616947FA" w:rsidR="006A610E" w:rsidRPr="0053558A" w:rsidRDefault="006A610E" w:rsidP="00F874DE">
            <w:pPr>
              <w:pStyle w:val="TableText"/>
              <w:jc w:val="both"/>
            </w:pPr>
            <w:r w:rsidRPr="0053558A">
              <w:t>Collection bat</w:t>
            </w:r>
            <w:r w:rsidR="00D341C9">
              <w:t>ch had an interface error with P</w:t>
            </w:r>
            <w:r w:rsidRPr="0053558A">
              <w:t>ay.gov</w:t>
            </w:r>
            <w:r w:rsidR="00D341C9">
              <w:t>.</w:t>
            </w:r>
          </w:p>
        </w:tc>
      </w:tr>
      <w:tr w:rsidR="006A610E" w:rsidRPr="0053558A" w14:paraId="18743B81" w14:textId="77777777" w:rsidTr="006E0242">
        <w:tc>
          <w:tcPr>
            <w:tcW w:w="1278" w:type="pct"/>
          </w:tcPr>
          <w:p w14:paraId="42EFB190" w14:textId="77777777" w:rsidR="006A610E" w:rsidRPr="0053558A" w:rsidRDefault="006A610E" w:rsidP="00B34BB0">
            <w:pPr>
              <w:pStyle w:val="TableColumnSubheading"/>
            </w:pPr>
            <w:r w:rsidRPr="0053558A">
              <w:t>Receivable/Payable Established</w:t>
            </w:r>
          </w:p>
        </w:tc>
        <w:tc>
          <w:tcPr>
            <w:tcW w:w="1372" w:type="pct"/>
          </w:tcPr>
          <w:p w14:paraId="007BC4BF" w14:textId="77777777" w:rsidR="006A610E" w:rsidRPr="0053558A" w:rsidRDefault="006A610E" w:rsidP="00F874DE">
            <w:pPr>
              <w:pStyle w:val="TableText"/>
              <w:jc w:val="both"/>
            </w:pPr>
            <w:r w:rsidRPr="0053558A">
              <w:t>Success-Collect</w:t>
            </w:r>
          </w:p>
        </w:tc>
        <w:tc>
          <w:tcPr>
            <w:tcW w:w="2350" w:type="pct"/>
          </w:tcPr>
          <w:p w14:paraId="2737884A" w14:textId="1D944818" w:rsidR="006A610E" w:rsidRPr="0053558A" w:rsidRDefault="006A610E" w:rsidP="00F874DE">
            <w:pPr>
              <w:pStyle w:val="TableText"/>
              <w:jc w:val="both"/>
            </w:pPr>
            <w:r w:rsidRPr="0053558A">
              <w:t>Batch was successfully uploaded in AM</w:t>
            </w:r>
            <w:r w:rsidR="00D341C9">
              <w:t>.</w:t>
            </w:r>
          </w:p>
        </w:tc>
      </w:tr>
    </w:tbl>
    <w:p w14:paraId="3E1B80D1" w14:textId="60DE4118" w:rsidR="006C7316" w:rsidRDefault="007C0AA7" w:rsidP="001879BA">
      <w:pPr>
        <w:pStyle w:val="TableCaption"/>
      </w:pPr>
      <w:bookmarkStart w:id="1636" w:name="_Toc90643784"/>
      <w:bookmarkStart w:id="1637" w:name="_Toc23016376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15</w:t>
      </w:r>
      <w:r w:rsidR="00764635">
        <w:rPr>
          <w:noProof/>
        </w:rPr>
        <w:fldChar w:fldCharType="end"/>
      </w:r>
      <w:r>
        <w:t xml:space="preserve">: Premiums </w:t>
      </w:r>
      <w:r w:rsidR="006A610E">
        <w:t>B</w:t>
      </w:r>
      <w:r>
        <w:t xml:space="preserve">atch </w:t>
      </w:r>
      <w:r w:rsidR="006A610E">
        <w:t>S</w:t>
      </w:r>
      <w:r>
        <w:t>tatuses</w:t>
      </w:r>
      <w:bookmarkEnd w:id="1636"/>
      <w:bookmarkEnd w:id="1637"/>
    </w:p>
    <w:p w14:paraId="588253D4" w14:textId="77777777" w:rsidR="00C251F5" w:rsidRPr="00C251F5" w:rsidRDefault="00C251F5" w:rsidP="00C251F5">
      <w:pPr>
        <w:pStyle w:val="BodyText"/>
      </w:pPr>
    </w:p>
    <w:p w14:paraId="692B630C" w14:textId="103410D7" w:rsidR="007C3399" w:rsidRPr="002E4B00" w:rsidRDefault="00877B1F" w:rsidP="00E95E28">
      <w:pPr>
        <w:pStyle w:val="Heading4"/>
      </w:pPr>
      <w:r>
        <w:t xml:space="preserve"> </w:t>
      </w:r>
      <w:bookmarkStart w:id="1638" w:name="_Toc11334689"/>
      <w:bookmarkStart w:id="1639" w:name="_Toc74051907"/>
      <w:bookmarkStart w:id="1640" w:name="_Toc90643293"/>
      <w:bookmarkStart w:id="1641" w:name="_Toc230163176"/>
      <w:r w:rsidR="007C3399" w:rsidRPr="002E4B00">
        <w:t>Claims Batch Statuses</w:t>
      </w:r>
      <w:bookmarkEnd w:id="1638"/>
      <w:bookmarkEnd w:id="1639"/>
      <w:bookmarkEnd w:id="1640"/>
      <w:bookmarkEnd w:id="1641"/>
    </w:p>
    <w:p w14:paraId="0AAEF65F" w14:textId="12CF09F8" w:rsidR="00EA4BAC" w:rsidRPr="00425538" w:rsidRDefault="0053558A" w:rsidP="001879BA">
      <w:pPr>
        <w:pStyle w:val="BodyText"/>
        <w:rPr>
          <w:szCs w:val="20"/>
        </w:rPr>
      </w:pPr>
      <w:r w:rsidRPr="006C7316">
        <w:t xml:space="preserve">The </w:t>
      </w:r>
      <w:r>
        <w:t>Claims transaction</w:t>
      </w:r>
      <w:r w:rsidRPr="006C7316">
        <w:t xml:space="preserve"> batch status</w:t>
      </w:r>
      <w:r>
        <w:t xml:space="preserve">es are listed in the </w:t>
      </w:r>
      <w:r w:rsidR="0014490D">
        <w:t>table below</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89"/>
        <w:gridCol w:w="2565"/>
        <w:gridCol w:w="4396"/>
      </w:tblGrid>
      <w:tr w:rsidR="006C7316" w:rsidRPr="0053558A" w14:paraId="0FD38381" w14:textId="77777777" w:rsidTr="008D63CE">
        <w:trPr>
          <w:tblHeader/>
        </w:trPr>
        <w:tc>
          <w:tcPr>
            <w:tcW w:w="1277" w:type="pct"/>
            <w:shd w:val="clear" w:color="auto" w:fill="B8CCE4" w:themeFill="accent1" w:themeFillTint="66"/>
          </w:tcPr>
          <w:p w14:paraId="08490C89" w14:textId="77777777" w:rsidR="006C7316" w:rsidRPr="0053558A" w:rsidRDefault="006C7316" w:rsidP="000E443B">
            <w:pPr>
              <w:pStyle w:val="Tableheader"/>
            </w:pPr>
            <w:r w:rsidRPr="0053558A">
              <w:t>Batch Status Category</w:t>
            </w:r>
          </w:p>
        </w:tc>
        <w:tc>
          <w:tcPr>
            <w:tcW w:w="1371" w:type="pct"/>
            <w:shd w:val="clear" w:color="auto" w:fill="B8CCE4" w:themeFill="accent1" w:themeFillTint="66"/>
          </w:tcPr>
          <w:p w14:paraId="7572A2C8" w14:textId="77777777" w:rsidR="006C7316" w:rsidRPr="0053558A" w:rsidRDefault="006C7316" w:rsidP="000E443B">
            <w:pPr>
              <w:pStyle w:val="Tableheader"/>
            </w:pPr>
            <w:r w:rsidRPr="0053558A">
              <w:t>Batch Status</w:t>
            </w:r>
          </w:p>
        </w:tc>
        <w:tc>
          <w:tcPr>
            <w:tcW w:w="2351" w:type="pct"/>
            <w:shd w:val="clear" w:color="auto" w:fill="B8CCE4" w:themeFill="accent1" w:themeFillTint="66"/>
          </w:tcPr>
          <w:p w14:paraId="49DBC9A4" w14:textId="77777777" w:rsidR="006C7316" w:rsidRPr="0053558A" w:rsidRDefault="006C7316" w:rsidP="000E443B">
            <w:pPr>
              <w:pStyle w:val="Tableheader"/>
            </w:pPr>
            <w:r w:rsidRPr="0053558A">
              <w:t>Detail</w:t>
            </w:r>
            <w:r w:rsidR="00142403" w:rsidRPr="0053558A">
              <w:t>ed</w:t>
            </w:r>
            <w:r w:rsidRPr="0053558A">
              <w:t xml:space="preserve"> Description</w:t>
            </w:r>
          </w:p>
        </w:tc>
      </w:tr>
      <w:tr w:rsidR="006C7316" w:rsidRPr="0053558A" w14:paraId="111D9530" w14:textId="77777777" w:rsidTr="008D63CE">
        <w:tc>
          <w:tcPr>
            <w:tcW w:w="1277" w:type="pct"/>
          </w:tcPr>
          <w:p w14:paraId="4068A70F" w14:textId="77777777" w:rsidR="006C7316" w:rsidRPr="0053558A" w:rsidRDefault="006C7316" w:rsidP="00B34BB0">
            <w:pPr>
              <w:pStyle w:val="TableColumnSubheading"/>
            </w:pPr>
            <w:r w:rsidRPr="0053558A">
              <w:t>Ready to Transmit/Retry</w:t>
            </w:r>
          </w:p>
        </w:tc>
        <w:tc>
          <w:tcPr>
            <w:tcW w:w="1371" w:type="pct"/>
          </w:tcPr>
          <w:p w14:paraId="09DDB0F6" w14:textId="77777777" w:rsidR="006C7316" w:rsidRPr="0053558A" w:rsidRDefault="006C7316" w:rsidP="00F874DE">
            <w:pPr>
              <w:pStyle w:val="TableText"/>
              <w:jc w:val="both"/>
            </w:pPr>
            <w:r w:rsidRPr="0053558A">
              <w:t>Ready to Transmit Held</w:t>
            </w:r>
          </w:p>
        </w:tc>
        <w:tc>
          <w:tcPr>
            <w:tcW w:w="2351" w:type="pct"/>
          </w:tcPr>
          <w:p w14:paraId="18DA7DEC" w14:textId="5C9E80C8" w:rsidR="006C7316" w:rsidRPr="0053558A" w:rsidRDefault="006C7316" w:rsidP="00F874DE">
            <w:pPr>
              <w:pStyle w:val="TableText"/>
              <w:jc w:val="both"/>
            </w:pPr>
            <w:r w:rsidRPr="0053558A">
              <w:t xml:space="preserve">Claims </w:t>
            </w:r>
            <w:r w:rsidR="00142403" w:rsidRPr="0053558A">
              <w:t>p</w:t>
            </w:r>
            <w:r w:rsidRPr="0053558A">
              <w:t>ayable/</w:t>
            </w:r>
            <w:r w:rsidR="00142403" w:rsidRPr="0053558A">
              <w:t>r</w:t>
            </w:r>
            <w:r w:rsidRPr="0053558A">
              <w:t xml:space="preserve">eceivable </w:t>
            </w:r>
            <w:r w:rsidR="00142403" w:rsidRPr="0053558A">
              <w:t>b</w:t>
            </w:r>
            <w:r w:rsidRPr="0053558A">
              <w:t xml:space="preserve">atch </w:t>
            </w:r>
            <w:r w:rsidR="00142403" w:rsidRPr="0053558A">
              <w:t>c</w:t>
            </w:r>
            <w:r w:rsidRPr="0053558A">
              <w:t xml:space="preserve">reated but </w:t>
            </w:r>
            <w:r w:rsidR="00142403" w:rsidRPr="0053558A">
              <w:t>i</w:t>
            </w:r>
            <w:r w:rsidRPr="0053558A">
              <w:t>nterface file not generated yet</w:t>
            </w:r>
            <w:r w:rsidR="00D341C9">
              <w:t>.</w:t>
            </w:r>
          </w:p>
        </w:tc>
      </w:tr>
      <w:tr w:rsidR="006C7316" w:rsidRPr="0053558A" w14:paraId="397FAB9F" w14:textId="77777777" w:rsidTr="008D63CE">
        <w:tc>
          <w:tcPr>
            <w:tcW w:w="1277" w:type="pct"/>
          </w:tcPr>
          <w:p w14:paraId="36F10CBC" w14:textId="77777777" w:rsidR="006C7316" w:rsidRPr="0053558A" w:rsidRDefault="006C7316" w:rsidP="00B34BB0">
            <w:pPr>
              <w:pStyle w:val="TableColumnSubheading"/>
            </w:pPr>
            <w:r w:rsidRPr="0053558A">
              <w:t>Ready to Transmit/Retry</w:t>
            </w:r>
          </w:p>
        </w:tc>
        <w:tc>
          <w:tcPr>
            <w:tcW w:w="1371" w:type="pct"/>
          </w:tcPr>
          <w:p w14:paraId="588247E9" w14:textId="77777777" w:rsidR="006C7316" w:rsidRPr="0053558A" w:rsidRDefault="006C7316" w:rsidP="00F874DE">
            <w:pPr>
              <w:pStyle w:val="TableText"/>
              <w:jc w:val="both"/>
            </w:pPr>
            <w:r w:rsidRPr="0053558A">
              <w:t>Ready To Retry</w:t>
            </w:r>
          </w:p>
        </w:tc>
        <w:tc>
          <w:tcPr>
            <w:tcW w:w="2351" w:type="pct"/>
          </w:tcPr>
          <w:p w14:paraId="190D97A7" w14:textId="47BF5E1C" w:rsidR="006C7316" w:rsidRPr="0053558A" w:rsidRDefault="006C7316" w:rsidP="00F874DE">
            <w:pPr>
              <w:pStyle w:val="TableText"/>
              <w:jc w:val="both"/>
            </w:pPr>
            <w:r w:rsidRPr="0053558A">
              <w:t xml:space="preserve">Lender has fixed bank info or NSF issues and has authorized a retry of </w:t>
            </w:r>
            <w:r w:rsidR="00142403" w:rsidRPr="0053558A">
              <w:t>c</w:t>
            </w:r>
            <w:r w:rsidRPr="0053558A">
              <w:t>ollection</w:t>
            </w:r>
            <w:r w:rsidR="00D341C9">
              <w:t>.</w:t>
            </w:r>
          </w:p>
        </w:tc>
      </w:tr>
      <w:tr w:rsidR="006C7316" w:rsidRPr="0053558A" w14:paraId="5A1E3779" w14:textId="77777777" w:rsidTr="008D63CE">
        <w:tc>
          <w:tcPr>
            <w:tcW w:w="1277" w:type="pct"/>
          </w:tcPr>
          <w:p w14:paraId="71E7D750" w14:textId="77777777" w:rsidR="006C7316" w:rsidRPr="0053558A" w:rsidRDefault="006C7316" w:rsidP="00B34BB0">
            <w:pPr>
              <w:pStyle w:val="TableColumnSubheading"/>
            </w:pPr>
            <w:r w:rsidRPr="0053558A">
              <w:t>Sent to GL</w:t>
            </w:r>
          </w:p>
        </w:tc>
        <w:tc>
          <w:tcPr>
            <w:tcW w:w="1371" w:type="pct"/>
          </w:tcPr>
          <w:p w14:paraId="663C0F1F" w14:textId="77777777" w:rsidR="006C7316" w:rsidRPr="0053558A" w:rsidRDefault="006C7316" w:rsidP="00F874DE">
            <w:pPr>
              <w:pStyle w:val="TableText"/>
              <w:jc w:val="both"/>
            </w:pPr>
            <w:r w:rsidRPr="0053558A">
              <w:t>Sent to GL Held</w:t>
            </w:r>
          </w:p>
        </w:tc>
        <w:tc>
          <w:tcPr>
            <w:tcW w:w="2351" w:type="pct"/>
          </w:tcPr>
          <w:p w14:paraId="291D0A3B" w14:textId="151D11F6" w:rsidR="006C7316" w:rsidRPr="0053558A" w:rsidRDefault="006C7316" w:rsidP="00F874DE">
            <w:pPr>
              <w:pStyle w:val="TableText"/>
              <w:jc w:val="both"/>
            </w:pPr>
            <w:r w:rsidRPr="0053558A">
              <w:t xml:space="preserve">Claims </w:t>
            </w:r>
            <w:r w:rsidR="00142403" w:rsidRPr="0053558A">
              <w:t>p</w:t>
            </w:r>
            <w:r w:rsidRPr="0053558A">
              <w:t>ayable/</w:t>
            </w:r>
            <w:r w:rsidR="00142403" w:rsidRPr="0053558A">
              <w:t>r</w:t>
            </w:r>
            <w:r w:rsidRPr="0053558A">
              <w:t xml:space="preserve">eceivable </w:t>
            </w:r>
            <w:r w:rsidR="00142403" w:rsidRPr="0053558A">
              <w:t>b</w:t>
            </w:r>
            <w:r w:rsidRPr="0053558A">
              <w:t xml:space="preserve">atch </w:t>
            </w:r>
            <w:r w:rsidR="00142403" w:rsidRPr="0053558A">
              <w:t>c</w:t>
            </w:r>
            <w:r w:rsidRPr="0053558A">
              <w:t xml:space="preserve">reated and </w:t>
            </w:r>
            <w:r w:rsidR="00142403" w:rsidRPr="0053558A">
              <w:t>f</w:t>
            </w:r>
            <w:r w:rsidRPr="0053558A">
              <w:t xml:space="preserve">ile </w:t>
            </w:r>
            <w:r w:rsidR="00142403" w:rsidRPr="0053558A">
              <w:t>s</w:t>
            </w:r>
            <w:r w:rsidRPr="0053558A">
              <w:t xml:space="preserve">ent to Accounting Module and waiting on </w:t>
            </w:r>
            <w:r w:rsidR="00142403" w:rsidRPr="0053558A">
              <w:t>r</w:t>
            </w:r>
            <w:r w:rsidRPr="0053558A">
              <w:t>espon</w:t>
            </w:r>
            <w:r w:rsidR="00B826DF" w:rsidRPr="0053558A">
              <w:t>s</w:t>
            </w:r>
            <w:r w:rsidRPr="0053558A">
              <w:t>e from Accounting Module</w:t>
            </w:r>
            <w:r w:rsidR="00D341C9">
              <w:t>.</w:t>
            </w:r>
          </w:p>
        </w:tc>
      </w:tr>
      <w:tr w:rsidR="006C7316" w:rsidRPr="0053558A" w14:paraId="673F56F2" w14:textId="77777777" w:rsidTr="008D63CE">
        <w:tc>
          <w:tcPr>
            <w:tcW w:w="1277" w:type="pct"/>
          </w:tcPr>
          <w:p w14:paraId="54430615" w14:textId="77777777" w:rsidR="006C7316" w:rsidRPr="0053558A" w:rsidRDefault="006C7316" w:rsidP="00B34BB0">
            <w:pPr>
              <w:pStyle w:val="TableColumnSubheading"/>
            </w:pPr>
            <w:r w:rsidRPr="0053558A">
              <w:t>Receivable/Payable Established</w:t>
            </w:r>
          </w:p>
        </w:tc>
        <w:tc>
          <w:tcPr>
            <w:tcW w:w="1371" w:type="pct"/>
          </w:tcPr>
          <w:p w14:paraId="2A4D2766" w14:textId="247C075A" w:rsidR="006C7316" w:rsidRPr="0053558A" w:rsidRDefault="006C7316" w:rsidP="00F874DE">
            <w:pPr>
              <w:pStyle w:val="TableText"/>
              <w:jc w:val="both"/>
            </w:pPr>
            <w:r w:rsidRPr="0053558A">
              <w:t xml:space="preserve">Success </w:t>
            </w:r>
            <w:r w:rsidR="00274A40">
              <w:t>–</w:t>
            </w:r>
            <w:r w:rsidRPr="0053558A">
              <w:t xml:space="preserve"> Held</w:t>
            </w:r>
          </w:p>
        </w:tc>
        <w:tc>
          <w:tcPr>
            <w:tcW w:w="2351" w:type="pct"/>
          </w:tcPr>
          <w:p w14:paraId="6CED50BD" w14:textId="4DA50902" w:rsidR="006C7316" w:rsidRPr="0053558A" w:rsidRDefault="006C7316" w:rsidP="00D341C9">
            <w:pPr>
              <w:pStyle w:val="TableText"/>
            </w:pPr>
            <w:r w:rsidRPr="0053558A">
              <w:t xml:space="preserve">Claims </w:t>
            </w:r>
            <w:r w:rsidR="00142403" w:rsidRPr="0053558A">
              <w:t>p</w:t>
            </w:r>
            <w:r w:rsidRPr="0053558A">
              <w:t>ayable/</w:t>
            </w:r>
            <w:r w:rsidR="00142403" w:rsidRPr="0053558A">
              <w:t>r</w:t>
            </w:r>
            <w:r w:rsidRPr="0053558A">
              <w:t xml:space="preserve">eceivable </w:t>
            </w:r>
            <w:r w:rsidR="00142403" w:rsidRPr="0053558A">
              <w:t>b</w:t>
            </w:r>
            <w:r w:rsidRPr="0053558A">
              <w:t>atch was Successfully uploaded in Accounting Module</w:t>
            </w:r>
            <w:r w:rsidR="00D341C9">
              <w:t>.</w:t>
            </w:r>
          </w:p>
        </w:tc>
      </w:tr>
      <w:tr w:rsidR="006C7316" w:rsidRPr="0053558A" w14:paraId="50152C74" w14:textId="77777777" w:rsidTr="008D63CE">
        <w:tc>
          <w:tcPr>
            <w:tcW w:w="1277" w:type="pct"/>
          </w:tcPr>
          <w:p w14:paraId="03F77E86" w14:textId="77777777" w:rsidR="006C7316" w:rsidRPr="0053558A" w:rsidRDefault="006C7316" w:rsidP="00B34BB0">
            <w:pPr>
              <w:pStyle w:val="TableColumnSubheading"/>
            </w:pPr>
            <w:r w:rsidRPr="0053558A">
              <w:t>Failure – Technical Issues</w:t>
            </w:r>
          </w:p>
        </w:tc>
        <w:tc>
          <w:tcPr>
            <w:tcW w:w="1371" w:type="pct"/>
          </w:tcPr>
          <w:p w14:paraId="48BD90C7" w14:textId="6ECBCFB2" w:rsidR="006C7316" w:rsidRPr="0053558A" w:rsidRDefault="006C7316" w:rsidP="00F874DE">
            <w:pPr>
              <w:pStyle w:val="TableText"/>
              <w:jc w:val="both"/>
            </w:pPr>
            <w:r w:rsidRPr="0053558A">
              <w:t xml:space="preserve">Failure </w:t>
            </w:r>
            <w:r w:rsidR="00274A40">
              <w:t>–</w:t>
            </w:r>
            <w:r w:rsidRPr="0053558A">
              <w:t xml:space="preserve"> Held</w:t>
            </w:r>
          </w:p>
        </w:tc>
        <w:tc>
          <w:tcPr>
            <w:tcW w:w="2351" w:type="pct"/>
          </w:tcPr>
          <w:p w14:paraId="2B6801AE" w14:textId="273E9F83" w:rsidR="006C7316" w:rsidRPr="0053558A" w:rsidRDefault="006C7316" w:rsidP="00F874DE">
            <w:pPr>
              <w:pStyle w:val="TableText"/>
              <w:jc w:val="both"/>
            </w:pPr>
            <w:r w:rsidRPr="0053558A">
              <w:t xml:space="preserve">Claims </w:t>
            </w:r>
            <w:r w:rsidR="00142403" w:rsidRPr="0053558A">
              <w:t>p</w:t>
            </w:r>
            <w:r w:rsidRPr="0053558A">
              <w:t>ayable/</w:t>
            </w:r>
            <w:r w:rsidR="00142403" w:rsidRPr="0053558A">
              <w:t>r</w:t>
            </w:r>
            <w:r w:rsidRPr="0053558A">
              <w:t xml:space="preserve">eceivable </w:t>
            </w:r>
            <w:r w:rsidR="00142403" w:rsidRPr="0053558A">
              <w:t>b</w:t>
            </w:r>
            <w:r w:rsidRPr="0053558A">
              <w:t>atch could not be uploaded primarily due to technical or format issues</w:t>
            </w:r>
            <w:r w:rsidR="00D341C9">
              <w:t>.</w:t>
            </w:r>
          </w:p>
        </w:tc>
      </w:tr>
      <w:tr w:rsidR="006C7316" w:rsidRPr="0053558A" w14:paraId="5874AF8F" w14:textId="77777777" w:rsidTr="008D63CE">
        <w:tc>
          <w:tcPr>
            <w:tcW w:w="1277" w:type="pct"/>
          </w:tcPr>
          <w:p w14:paraId="5757397A" w14:textId="77777777" w:rsidR="006C7316" w:rsidRPr="0053558A" w:rsidRDefault="006C7316" w:rsidP="00B34BB0">
            <w:pPr>
              <w:pStyle w:val="TableColumnSubheading"/>
            </w:pPr>
            <w:r w:rsidRPr="0053558A">
              <w:t>Ready to Transmit/Retry</w:t>
            </w:r>
          </w:p>
        </w:tc>
        <w:tc>
          <w:tcPr>
            <w:tcW w:w="1371" w:type="pct"/>
          </w:tcPr>
          <w:p w14:paraId="4844E745" w14:textId="77777777" w:rsidR="006C7316" w:rsidRPr="0053558A" w:rsidRDefault="006C7316" w:rsidP="00863D8C">
            <w:pPr>
              <w:pStyle w:val="TableText"/>
            </w:pPr>
            <w:r w:rsidRPr="0053558A">
              <w:t>Ready to Transmit Disburse</w:t>
            </w:r>
          </w:p>
        </w:tc>
        <w:tc>
          <w:tcPr>
            <w:tcW w:w="2351" w:type="pct"/>
          </w:tcPr>
          <w:p w14:paraId="166915C4" w14:textId="287A2794" w:rsidR="006C7316" w:rsidRPr="0053558A" w:rsidRDefault="006C7316" w:rsidP="00F874DE">
            <w:pPr>
              <w:pStyle w:val="TableText"/>
              <w:jc w:val="both"/>
            </w:pPr>
            <w:r w:rsidRPr="0053558A">
              <w:t xml:space="preserve">Claims </w:t>
            </w:r>
            <w:r w:rsidR="00142403" w:rsidRPr="0053558A">
              <w:t>p</w:t>
            </w:r>
            <w:r w:rsidRPr="0053558A">
              <w:t xml:space="preserve">ayable </w:t>
            </w:r>
            <w:r w:rsidR="00142403" w:rsidRPr="0053558A">
              <w:t>r</w:t>
            </w:r>
            <w:r w:rsidRPr="0053558A">
              <w:t xml:space="preserve">elease </w:t>
            </w:r>
            <w:r w:rsidR="00142403" w:rsidRPr="0053558A">
              <w:t>b</w:t>
            </w:r>
            <w:r w:rsidRPr="0053558A">
              <w:t xml:space="preserve">atch </w:t>
            </w:r>
            <w:r w:rsidR="00142403" w:rsidRPr="0053558A">
              <w:t>c</w:t>
            </w:r>
            <w:r w:rsidRPr="0053558A">
              <w:t xml:space="preserve">reated but </w:t>
            </w:r>
            <w:r w:rsidR="00142403" w:rsidRPr="0053558A">
              <w:t>i</w:t>
            </w:r>
            <w:r w:rsidRPr="0053558A">
              <w:t>nterface file not generated yet</w:t>
            </w:r>
            <w:r w:rsidR="00D341C9">
              <w:t>.</w:t>
            </w:r>
          </w:p>
        </w:tc>
      </w:tr>
      <w:tr w:rsidR="006C7316" w:rsidRPr="0053558A" w14:paraId="7C17BC74" w14:textId="77777777" w:rsidTr="008D63CE">
        <w:tc>
          <w:tcPr>
            <w:tcW w:w="1277" w:type="pct"/>
          </w:tcPr>
          <w:p w14:paraId="0F7FD300" w14:textId="77777777" w:rsidR="006C7316" w:rsidRPr="0053558A" w:rsidRDefault="006C7316" w:rsidP="00B34BB0">
            <w:pPr>
              <w:pStyle w:val="TableColumnSubheading"/>
            </w:pPr>
            <w:r w:rsidRPr="0053558A">
              <w:t>Sent to GL</w:t>
            </w:r>
          </w:p>
        </w:tc>
        <w:tc>
          <w:tcPr>
            <w:tcW w:w="1371" w:type="pct"/>
          </w:tcPr>
          <w:p w14:paraId="35CE5681" w14:textId="77777777" w:rsidR="006C7316" w:rsidRPr="0053558A" w:rsidRDefault="006C7316" w:rsidP="00F874DE">
            <w:pPr>
              <w:pStyle w:val="TableText"/>
              <w:jc w:val="both"/>
            </w:pPr>
            <w:r w:rsidRPr="0053558A">
              <w:t>Sent to GL Disburse</w:t>
            </w:r>
          </w:p>
        </w:tc>
        <w:tc>
          <w:tcPr>
            <w:tcW w:w="2351" w:type="pct"/>
          </w:tcPr>
          <w:p w14:paraId="47D972D9" w14:textId="47DD7CBD" w:rsidR="006C7316" w:rsidRPr="0053558A" w:rsidRDefault="006C7316" w:rsidP="00F874DE">
            <w:pPr>
              <w:pStyle w:val="TableText"/>
              <w:jc w:val="both"/>
            </w:pPr>
            <w:r w:rsidRPr="0053558A">
              <w:t xml:space="preserve">Claims </w:t>
            </w:r>
            <w:r w:rsidR="00142403" w:rsidRPr="0053558A">
              <w:t>p</w:t>
            </w:r>
            <w:r w:rsidRPr="0053558A">
              <w:t xml:space="preserve">ayable </w:t>
            </w:r>
            <w:r w:rsidR="00142403" w:rsidRPr="0053558A">
              <w:t>r</w:t>
            </w:r>
            <w:r w:rsidRPr="0053558A">
              <w:t xml:space="preserve">elease </w:t>
            </w:r>
            <w:r w:rsidR="00142403" w:rsidRPr="0053558A">
              <w:t>b</w:t>
            </w:r>
            <w:r w:rsidRPr="0053558A">
              <w:t xml:space="preserve">atch </w:t>
            </w:r>
            <w:r w:rsidR="00142403" w:rsidRPr="0053558A">
              <w:t>c</w:t>
            </w:r>
            <w:r w:rsidRPr="0053558A">
              <w:t xml:space="preserve">reated and </w:t>
            </w:r>
            <w:r w:rsidR="00142403" w:rsidRPr="0053558A">
              <w:t>f</w:t>
            </w:r>
            <w:r w:rsidRPr="0053558A">
              <w:t xml:space="preserve">ile </w:t>
            </w:r>
            <w:r w:rsidR="00142403" w:rsidRPr="0053558A">
              <w:t>s</w:t>
            </w:r>
            <w:r w:rsidRPr="0053558A">
              <w:t xml:space="preserve">ent to Accounting Module and waiting on </w:t>
            </w:r>
            <w:r w:rsidR="00142403" w:rsidRPr="0053558A">
              <w:t>r</w:t>
            </w:r>
            <w:r w:rsidRPr="0053558A">
              <w:t>espo</w:t>
            </w:r>
            <w:r w:rsidR="00B826DF" w:rsidRPr="0053558A">
              <w:t>ns</w:t>
            </w:r>
            <w:r w:rsidRPr="0053558A">
              <w:t>e from Accounting Module</w:t>
            </w:r>
            <w:r w:rsidR="00D341C9">
              <w:t>.</w:t>
            </w:r>
          </w:p>
        </w:tc>
      </w:tr>
      <w:tr w:rsidR="006C7316" w:rsidRPr="0053558A" w14:paraId="42D99FDD" w14:textId="77777777" w:rsidTr="008D63CE">
        <w:tc>
          <w:tcPr>
            <w:tcW w:w="1277" w:type="pct"/>
          </w:tcPr>
          <w:p w14:paraId="35A5B53D" w14:textId="77777777" w:rsidR="006C7316" w:rsidRPr="0053558A" w:rsidRDefault="006C7316" w:rsidP="00B34BB0">
            <w:pPr>
              <w:pStyle w:val="TableColumnSubheading"/>
            </w:pPr>
            <w:r w:rsidRPr="0053558A">
              <w:t>Receivable/Payable Established</w:t>
            </w:r>
          </w:p>
        </w:tc>
        <w:tc>
          <w:tcPr>
            <w:tcW w:w="1371" w:type="pct"/>
          </w:tcPr>
          <w:p w14:paraId="3126ABD2" w14:textId="59F54275" w:rsidR="006C7316" w:rsidRPr="0053558A" w:rsidRDefault="006C7316" w:rsidP="00F874DE">
            <w:pPr>
              <w:pStyle w:val="TableText"/>
              <w:jc w:val="both"/>
            </w:pPr>
            <w:r w:rsidRPr="0053558A">
              <w:t xml:space="preserve">Success </w:t>
            </w:r>
            <w:r w:rsidR="00274A40">
              <w:t>–</w:t>
            </w:r>
            <w:r w:rsidRPr="0053558A">
              <w:t xml:space="preserve"> Disburse</w:t>
            </w:r>
          </w:p>
        </w:tc>
        <w:tc>
          <w:tcPr>
            <w:tcW w:w="2351" w:type="pct"/>
          </w:tcPr>
          <w:p w14:paraId="339A55C8" w14:textId="715E7CD0" w:rsidR="006C7316" w:rsidRPr="0053558A" w:rsidRDefault="006C7316" w:rsidP="00F874DE">
            <w:pPr>
              <w:pStyle w:val="TableText"/>
              <w:jc w:val="both"/>
            </w:pPr>
            <w:r w:rsidRPr="0053558A">
              <w:t xml:space="preserve">Claims </w:t>
            </w:r>
            <w:r w:rsidR="00142403" w:rsidRPr="0053558A">
              <w:t>p</w:t>
            </w:r>
            <w:r w:rsidRPr="0053558A">
              <w:t xml:space="preserve">ayable </w:t>
            </w:r>
            <w:r w:rsidR="00142403" w:rsidRPr="0053558A">
              <w:t>b</w:t>
            </w:r>
            <w:r w:rsidRPr="0053558A">
              <w:t xml:space="preserve">atch </w:t>
            </w:r>
            <w:r w:rsidR="00142403" w:rsidRPr="0053558A">
              <w:t>r</w:t>
            </w:r>
            <w:r w:rsidRPr="0053558A">
              <w:t xml:space="preserve">elease was </w:t>
            </w:r>
            <w:r w:rsidR="00142403" w:rsidRPr="0053558A">
              <w:t>s</w:t>
            </w:r>
            <w:r w:rsidRPr="0053558A">
              <w:t>uccessfully uploaded in Accounting Module</w:t>
            </w:r>
            <w:r w:rsidR="00D341C9">
              <w:t>.</w:t>
            </w:r>
          </w:p>
        </w:tc>
      </w:tr>
      <w:tr w:rsidR="006C7316" w:rsidRPr="0053558A" w14:paraId="1A0B87B5" w14:textId="77777777" w:rsidTr="008D63CE">
        <w:tc>
          <w:tcPr>
            <w:tcW w:w="1277" w:type="pct"/>
          </w:tcPr>
          <w:p w14:paraId="31D6C2B1" w14:textId="77777777" w:rsidR="006C7316" w:rsidRPr="0053558A" w:rsidRDefault="006C7316" w:rsidP="00B34BB0">
            <w:pPr>
              <w:pStyle w:val="TableColumnSubheading"/>
            </w:pPr>
            <w:r w:rsidRPr="0053558A">
              <w:t>Failure – Technical Issues</w:t>
            </w:r>
          </w:p>
        </w:tc>
        <w:tc>
          <w:tcPr>
            <w:tcW w:w="1371" w:type="pct"/>
          </w:tcPr>
          <w:p w14:paraId="16F7DF3D" w14:textId="26997A64" w:rsidR="006C7316" w:rsidRPr="0053558A" w:rsidRDefault="006C7316" w:rsidP="00F874DE">
            <w:pPr>
              <w:pStyle w:val="TableText"/>
              <w:jc w:val="both"/>
            </w:pPr>
            <w:r w:rsidRPr="0053558A">
              <w:t xml:space="preserve">Failure </w:t>
            </w:r>
            <w:r w:rsidR="00274A40">
              <w:t>–</w:t>
            </w:r>
            <w:r w:rsidRPr="0053558A">
              <w:t xml:space="preserve"> Disburse</w:t>
            </w:r>
          </w:p>
        </w:tc>
        <w:tc>
          <w:tcPr>
            <w:tcW w:w="2351" w:type="pct"/>
          </w:tcPr>
          <w:p w14:paraId="3E3BDFF5" w14:textId="5014D5E7" w:rsidR="006C7316" w:rsidRPr="0053558A" w:rsidRDefault="006C7316" w:rsidP="00F874DE">
            <w:pPr>
              <w:pStyle w:val="TableText"/>
              <w:jc w:val="both"/>
            </w:pPr>
            <w:r w:rsidRPr="0053558A">
              <w:t xml:space="preserve">Claims </w:t>
            </w:r>
            <w:r w:rsidR="00142403" w:rsidRPr="0053558A">
              <w:t>p</w:t>
            </w:r>
            <w:r w:rsidRPr="0053558A">
              <w:t xml:space="preserve">ayable </w:t>
            </w:r>
            <w:r w:rsidR="00142403" w:rsidRPr="0053558A">
              <w:t>r</w:t>
            </w:r>
            <w:r w:rsidRPr="0053558A">
              <w:t xml:space="preserve">elease </w:t>
            </w:r>
            <w:r w:rsidR="00142403" w:rsidRPr="0053558A">
              <w:t>b</w:t>
            </w:r>
            <w:r w:rsidRPr="0053558A">
              <w:t>atch could not be uploaded primarily due to technical or format issues</w:t>
            </w:r>
            <w:r w:rsidR="00D341C9">
              <w:t>.</w:t>
            </w:r>
          </w:p>
        </w:tc>
      </w:tr>
      <w:tr w:rsidR="006C7316" w:rsidRPr="0053558A" w14:paraId="017BA045" w14:textId="77777777" w:rsidTr="008D63CE">
        <w:tc>
          <w:tcPr>
            <w:tcW w:w="1277" w:type="pct"/>
          </w:tcPr>
          <w:p w14:paraId="4761EC17" w14:textId="77777777" w:rsidR="006C7316" w:rsidRPr="0053558A" w:rsidRDefault="006C7316" w:rsidP="00B34BB0">
            <w:pPr>
              <w:pStyle w:val="TableColumnSubheading"/>
            </w:pPr>
            <w:r w:rsidRPr="0053558A">
              <w:t>Receivable/Payable Established</w:t>
            </w:r>
          </w:p>
        </w:tc>
        <w:tc>
          <w:tcPr>
            <w:tcW w:w="1371" w:type="pct"/>
          </w:tcPr>
          <w:p w14:paraId="12AB172F" w14:textId="77777777" w:rsidR="006C7316" w:rsidRPr="0053558A" w:rsidRDefault="006C7316" w:rsidP="00F874DE">
            <w:pPr>
              <w:pStyle w:val="TableText"/>
              <w:jc w:val="both"/>
            </w:pPr>
            <w:r w:rsidRPr="0053558A">
              <w:t>Disbursed</w:t>
            </w:r>
          </w:p>
        </w:tc>
        <w:tc>
          <w:tcPr>
            <w:tcW w:w="2351" w:type="pct"/>
          </w:tcPr>
          <w:p w14:paraId="48A51DF8" w14:textId="4A5EF0F5" w:rsidR="006C7316" w:rsidRPr="0053558A" w:rsidRDefault="006C7316" w:rsidP="00F874DE">
            <w:pPr>
              <w:pStyle w:val="TableText"/>
              <w:jc w:val="both"/>
            </w:pPr>
            <w:r w:rsidRPr="0053558A">
              <w:t>Payment was successfully completed</w:t>
            </w:r>
            <w:r w:rsidR="00D341C9">
              <w:t>.</w:t>
            </w:r>
          </w:p>
        </w:tc>
      </w:tr>
      <w:tr w:rsidR="006C7316" w:rsidRPr="0053558A" w14:paraId="3917603C" w14:textId="77777777" w:rsidTr="008D63CE">
        <w:tc>
          <w:tcPr>
            <w:tcW w:w="1277" w:type="pct"/>
          </w:tcPr>
          <w:p w14:paraId="7EC01D20" w14:textId="77777777" w:rsidR="006C7316" w:rsidRPr="0053558A" w:rsidRDefault="006C7316" w:rsidP="00B34BB0">
            <w:pPr>
              <w:pStyle w:val="TableColumnSubheading"/>
            </w:pPr>
            <w:r w:rsidRPr="0053558A">
              <w:t>Failed</w:t>
            </w:r>
          </w:p>
        </w:tc>
        <w:tc>
          <w:tcPr>
            <w:tcW w:w="1371" w:type="pct"/>
          </w:tcPr>
          <w:p w14:paraId="2B2A5F52" w14:textId="77777777" w:rsidR="006C7316" w:rsidRPr="0053558A" w:rsidRDefault="006C7316" w:rsidP="00F874DE">
            <w:pPr>
              <w:pStyle w:val="TableText"/>
              <w:jc w:val="both"/>
            </w:pPr>
            <w:r w:rsidRPr="0053558A">
              <w:t>Rejected</w:t>
            </w:r>
          </w:p>
        </w:tc>
        <w:tc>
          <w:tcPr>
            <w:tcW w:w="2351" w:type="pct"/>
          </w:tcPr>
          <w:p w14:paraId="1397940D" w14:textId="374ED261" w:rsidR="006C7316" w:rsidRPr="0053558A" w:rsidRDefault="006C7316" w:rsidP="00F874DE">
            <w:pPr>
              <w:pStyle w:val="TableText"/>
              <w:jc w:val="both"/>
            </w:pPr>
            <w:r w:rsidRPr="0053558A">
              <w:t>Claims Payment was cancelled for some reason in pay.gov</w:t>
            </w:r>
            <w:r w:rsidR="00D341C9">
              <w:t>.</w:t>
            </w:r>
          </w:p>
        </w:tc>
      </w:tr>
      <w:tr w:rsidR="006C7316" w:rsidRPr="0053558A" w14:paraId="5E7CA342" w14:textId="77777777" w:rsidTr="008D63CE">
        <w:tc>
          <w:tcPr>
            <w:tcW w:w="1277" w:type="pct"/>
          </w:tcPr>
          <w:p w14:paraId="50D3A966" w14:textId="77777777" w:rsidR="006C7316" w:rsidRPr="0053558A" w:rsidRDefault="006C7316" w:rsidP="00B34BB0">
            <w:pPr>
              <w:pStyle w:val="TableColumnSubheading"/>
            </w:pPr>
            <w:r w:rsidRPr="0053558A">
              <w:t>Ready to Transmit/Retry</w:t>
            </w:r>
          </w:p>
        </w:tc>
        <w:tc>
          <w:tcPr>
            <w:tcW w:w="1371" w:type="pct"/>
          </w:tcPr>
          <w:p w14:paraId="63169275" w14:textId="77777777" w:rsidR="006C7316" w:rsidRPr="0053558A" w:rsidRDefault="006C7316" w:rsidP="00F874DE">
            <w:pPr>
              <w:pStyle w:val="TableText"/>
              <w:jc w:val="both"/>
            </w:pPr>
            <w:r w:rsidRPr="0053558A">
              <w:t>Ready to Transmit Collect</w:t>
            </w:r>
          </w:p>
        </w:tc>
        <w:tc>
          <w:tcPr>
            <w:tcW w:w="2351" w:type="pct"/>
          </w:tcPr>
          <w:p w14:paraId="73FD7BA0" w14:textId="65E991E0" w:rsidR="006C7316" w:rsidRPr="0053558A" w:rsidRDefault="006C7316" w:rsidP="00F874DE">
            <w:pPr>
              <w:pStyle w:val="TableText"/>
              <w:jc w:val="both"/>
            </w:pPr>
            <w:r w:rsidRPr="0053558A">
              <w:t xml:space="preserve">Claims </w:t>
            </w:r>
            <w:r w:rsidR="00142403" w:rsidRPr="0053558A">
              <w:t>r</w:t>
            </w:r>
            <w:r w:rsidRPr="0053558A">
              <w:t xml:space="preserve">eceivable </w:t>
            </w:r>
            <w:r w:rsidR="00142403" w:rsidRPr="0053558A">
              <w:t>r</w:t>
            </w:r>
            <w:r w:rsidRPr="0053558A">
              <w:t xml:space="preserve">elease </w:t>
            </w:r>
            <w:r w:rsidR="00142403" w:rsidRPr="0053558A">
              <w:t>b</w:t>
            </w:r>
            <w:r w:rsidRPr="0053558A">
              <w:t xml:space="preserve">atch </w:t>
            </w:r>
            <w:r w:rsidR="00142403" w:rsidRPr="0053558A">
              <w:t>c</w:t>
            </w:r>
            <w:r w:rsidRPr="0053558A">
              <w:t>reated but Interface file not generated yet</w:t>
            </w:r>
            <w:r w:rsidR="00D341C9">
              <w:t>.</w:t>
            </w:r>
          </w:p>
        </w:tc>
      </w:tr>
      <w:tr w:rsidR="006C7316" w:rsidRPr="0053558A" w14:paraId="07D73364" w14:textId="77777777" w:rsidTr="008D63CE">
        <w:tc>
          <w:tcPr>
            <w:tcW w:w="1277" w:type="pct"/>
          </w:tcPr>
          <w:p w14:paraId="6E8FF7A9" w14:textId="77777777" w:rsidR="006C7316" w:rsidRPr="0053558A" w:rsidRDefault="006C7316" w:rsidP="00B34BB0">
            <w:pPr>
              <w:pStyle w:val="TableColumnSubheading"/>
            </w:pPr>
            <w:r w:rsidRPr="0053558A">
              <w:t>Sent to GL</w:t>
            </w:r>
          </w:p>
        </w:tc>
        <w:tc>
          <w:tcPr>
            <w:tcW w:w="1371" w:type="pct"/>
          </w:tcPr>
          <w:p w14:paraId="241D02AF" w14:textId="77777777" w:rsidR="006C7316" w:rsidRPr="0053558A" w:rsidRDefault="006C7316" w:rsidP="00F874DE">
            <w:pPr>
              <w:pStyle w:val="TableText"/>
              <w:jc w:val="both"/>
            </w:pPr>
            <w:r w:rsidRPr="0053558A">
              <w:t>Sent to GL Collect</w:t>
            </w:r>
          </w:p>
        </w:tc>
        <w:tc>
          <w:tcPr>
            <w:tcW w:w="2351" w:type="pct"/>
          </w:tcPr>
          <w:p w14:paraId="07FCC9D2" w14:textId="3F114206" w:rsidR="006C7316" w:rsidRPr="0053558A" w:rsidRDefault="006C7316" w:rsidP="00F874DE">
            <w:pPr>
              <w:pStyle w:val="TableText"/>
              <w:jc w:val="both"/>
            </w:pPr>
            <w:r w:rsidRPr="0053558A">
              <w:t xml:space="preserve">Claims </w:t>
            </w:r>
            <w:r w:rsidR="00142403" w:rsidRPr="0053558A">
              <w:t>r</w:t>
            </w:r>
            <w:r w:rsidRPr="0053558A">
              <w:t xml:space="preserve">eceivable </w:t>
            </w:r>
            <w:r w:rsidR="00142403" w:rsidRPr="0053558A">
              <w:t>r</w:t>
            </w:r>
            <w:r w:rsidRPr="0053558A">
              <w:t xml:space="preserve">elease </w:t>
            </w:r>
            <w:r w:rsidR="00142403" w:rsidRPr="0053558A">
              <w:t>b</w:t>
            </w:r>
            <w:r w:rsidRPr="0053558A">
              <w:t xml:space="preserve">atch </w:t>
            </w:r>
            <w:r w:rsidR="00142403" w:rsidRPr="0053558A">
              <w:t>c</w:t>
            </w:r>
            <w:r w:rsidRPr="0053558A">
              <w:t xml:space="preserve">reated and </w:t>
            </w:r>
            <w:r w:rsidR="001F588C" w:rsidRPr="0053558A">
              <w:t>f</w:t>
            </w:r>
            <w:r w:rsidRPr="0053558A">
              <w:t xml:space="preserve">ile </w:t>
            </w:r>
            <w:r w:rsidR="001F588C" w:rsidRPr="0053558A">
              <w:t>s</w:t>
            </w:r>
            <w:r w:rsidRPr="0053558A">
              <w:t xml:space="preserve">ent to Accounting Module and waiting on </w:t>
            </w:r>
            <w:r w:rsidR="001F588C" w:rsidRPr="0053558A">
              <w:t>r</w:t>
            </w:r>
            <w:r w:rsidRPr="0053558A">
              <w:t>espo</w:t>
            </w:r>
            <w:r w:rsidR="00B826DF" w:rsidRPr="0053558A">
              <w:t>ns</w:t>
            </w:r>
            <w:r w:rsidRPr="0053558A">
              <w:t>e from Accounting Module</w:t>
            </w:r>
            <w:r w:rsidR="00D341C9">
              <w:t>.</w:t>
            </w:r>
          </w:p>
        </w:tc>
      </w:tr>
      <w:tr w:rsidR="006C7316" w:rsidRPr="0053558A" w14:paraId="5E1F6CA0" w14:textId="77777777" w:rsidTr="008D63CE">
        <w:tc>
          <w:tcPr>
            <w:tcW w:w="1277" w:type="pct"/>
          </w:tcPr>
          <w:p w14:paraId="65DB3C59" w14:textId="77777777" w:rsidR="006C7316" w:rsidRPr="0053558A" w:rsidRDefault="006C7316" w:rsidP="00B34BB0">
            <w:pPr>
              <w:pStyle w:val="TableColumnSubheading"/>
            </w:pPr>
            <w:r w:rsidRPr="0053558A">
              <w:t>Collection/Payment Collected</w:t>
            </w:r>
          </w:p>
        </w:tc>
        <w:tc>
          <w:tcPr>
            <w:tcW w:w="1371" w:type="pct"/>
          </w:tcPr>
          <w:p w14:paraId="26A704F1" w14:textId="4CF9C1D9" w:rsidR="006C7316" w:rsidRPr="0053558A" w:rsidRDefault="006C7316" w:rsidP="00F874DE">
            <w:pPr>
              <w:pStyle w:val="TableText"/>
              <w:jc w:val="both"/>
            </w:pPr>
            <w:r w:rsidRPr="0053558A">
              <w:t xml:space="preserve">Success </w:t>
            </w:r>
            <w:r w:rsidR="00274A40">
              <w:t>–</w:t>
            </w:r>
            <w:r w:rsidRPr="0053558A">
              <w:t xml:space="preserve"> Collect</w:t>
            </w:r>
          </w:p>
        </w:tc>
        <w:tc>
          <w:tcPr>
            <w:tcW w:w="2351" w:type="pct"/>
          </w:tcPr>
          <w:p w14:paraId="70754686" w14:textId="0C9221E2" w:rsidR="006C7316" w:rsidRPr="0053558A" w:rsidRDefault="006C7316" w:rsidP="00F874DE">
            <w:pPr>
              <w:pStyle w:val="TableText"/>
              <w:jc w:val="both"/>
            </w:pPr>
            <w:r w:rsidRPr="0053558A">
              <w:t xml:space="preserve">Claims </w:t>
            </w:r>
            <w:r w:rsidR="001F588C" w:rsidRPr="0053558A">
              <w:t xml:space="preserve">receivable release batch was successfully uploaded </w:t>
            </w:r>
            <w:r w:rsidRPr="0053558A">
              <w:t>in Accounting Module</w:t>
            </w:r>
            <w:r w:rsidR="00D341C9">
              <w:t>.</w:t>
            </w:r>
          </w:p>
        </w:tc>
      </w:tr>
      <w:tr w:rsidR="006C7316" w:rsidRPr="0053558A" w14:paraId="725D3A9C" w14:textId="77777777" w:rsidTr="008D63CE">
        <w:tc>
          <w:tcPr>
            <w:tcW w:w="1277" w:type="pct"/>
          </w:tcPr>
          <w:p w14:paraId="7697302E" w14:textId="77777777" w:rsidR="006C7316" w:rsidRPr="0053558A" w:rsidRDefault="006C7316" w:rsidP="00B34BB0">
            <w:pPr>
              <w:pStyle w:val="TableColumnSubheading"/>
            </w:pPr>
            <w:r w:rsidRPr="0053558A">
              <w:t>Failure – Technical Issues</w:t>
            </w:r>
          </w:p>
        </w:tc>
        <w:tc>
          <w:tcPr>
            <w:tcW w:w="1371" w:type="pct"/>
          </w:tcPr>
          <w:p w14:paraId="212050CB" w14:textId="77777777" w:rsidR="006C7316" w:rsidRPr="0053558A" w:rsidRDefault="006C7316" w:rsidP="00F874DE">
            <w:pPr>
              <w:pStyle w:val="TableText"/>
              <w:jc w:val="both"/>
            </w:pPr>
            <w:r w:rsidRPr="0053558A">
              <w:t>Failure – Collect</w:t>
            </w:r>
          </w:p>
        </w:tc>
        <w:tc>
          <w:tcPr>
            <w:tcW w:w="2351" w:type="pct"/>
          </w:tcPr>
          <w:p w14:paraId="6FC84DCA" w14:textId="4D3B8363" w:rsidR="006C7316" w:rsidRPr="0053558A" w:rsidRDefault="006C7316" w:rsidP="00F874DE">
            <w:pPr>
              <w:pStyle w:val="TableText"/>
              <w:jc w:val="both"/>
            </w:pPr>
            <w:r w:rsidRPr="0053558A">
              <w:t xml:space="preserve">Claims </w:t>
            </w:r>
            <w:r w:rsidR="001F588C" w:rsidRPr="0053558A">
              <w:t>receivable release batch</w:t>
            </w:r>
            <w:r w:rsidRPr="0053558A">
              <w:t xml:space="preserve"> could not be uploaded primarily due to technical or format issues</w:t>
            </w:r>
            <w:r w:rsidR="00D341C9">
              <w:t>.</w:t>
            </w:r>
          </w:p>
        </w:tc>
      </w:tr>
      <w:tr w:rsidR="006C7316" w:rsidRPr="0053558A" w14:paraId="3F5F745D" w14:textId="77777777" w:rsidTr="008D63CE">
        <w:tc>
          <w:tcPr>
            <w:tcW w:w="1277" w:type="pct"/>
          </w:tcPr>
          <w:p w14:paraId="7D9E7904" w14:textId="77777777" w:rsidR="006C7316" w:rsidRPr="0053558A" w:rsidRDefault="006C7316" w:rsidP="00B34BB0">
            <w:pPr>
              <w:pStyle w:val="TableColumnSubheading"/>
            </w:pPr>
            <w:r w:rsidRPr="0053558A">
              <w:t>Collection/Payment Collected</w:t>
            </w:r>
          </w:p>
        </w:tc>
        <w:tc>
          <w:tcPr>
            <w:tcW w:w="1371" w:type="pct"/>
          </w:tcPr>
          <w:p w14:paraId="43958284" w14:textId="77777777" w:rsidR="006C7316" w:rsidRPr="0053558A" w:rsidRDefault="006C7316" w:rsidP="00F874DE">
            <w:pPr>
              <w:pStyle w:val="TableText"/>
              <w:jc w:val="both"/>
            </w:pPr>
            <w:r w:rsidRPr="0053558A">
              <w:t>Settled</w:t>
            </w:r>
          </w:p>
        </w:tc>
        <w:tc>
          <w:tcPr>
            <w:tcW w:w="2351" w:type="pct"/>
          </w:tcPr>
          <w:p w14:paraId="59BCE9BA" w14:textId="7F2C4514" w:rsidR="006C7316" w:rsidRPr="0053558A" w:rsidRDefault="006C7316" w:rsidP="00F874DE">
            <w:pPr>
              <w:pStyle w:val="TableText"/>
              <w:jc w:val="both"/>
            </w:pPr>
            <w:r w:rsidRPr="0053558A">
              <w:t>Collection was Successful in Pay.gov</w:t>
            </w:r>
            <w:r w:rsidR="00D341C9">
              <w:t>.</w:t>
            </w:r>
          </w:p>
        </w:tc>
      </w:tr>
      <w:tr w:rsidR="006C7316" w:rsidRPr="0053558A" w14:paraId="2BE3208A" w14:textId="77777777" w:rsidTr="008D63CE">
        <w:tc>
          <w:tcPr>
            <w:tcW w:w="1277" w:type="pct"/>
          </w:tcPr>
          <w:p w14:paraId="4BFFEDEC" w14:textId="77777777" w:rsidR="006C7316" w:rsidRPr="0053558A" w:rsidRDefault="006C7316" w:rsidP="00B34BB0">
            <w:pPr>
              <w:pStyle w:val="TableColumnSubheading"/>
            </w:pPr>
            <w:r w:rsidRPr="0053558A">
              <w:t>Failed</w:t>
            </w:r>
          </w:p>
        </w:tc>
        <w:tc>
          <w:tcPr>
            <w:tcW w:w="1371" w:type="pct"/>
          </w:tcPr>
          <w:p w14:paraId="34576448" w14:textId="77777777" w:rsidR="006C7316" w:rsidRPr="0053558A" w:rsidRDefault="006C7316" w:rsidP="00F874DE">
            <w:pPr>
              <w:pStyle w:val="TableText"/>
              <w:jc w:val="both"/>
            </w:pPr>
            <w:r w:rsidRPr="0053558A">
              <w:t>Retired</w:t>
            </w:r>
          </w:p>
        </w:tc>
        <w:tc>
          <w:tcPr>
            <w:tcW w:w="2351" w:type="pct"/>
          </w:tcPr>
          <w:p w14:paraId="17AEE710" w14:textId="2A8A0F48" w:rsidR="006C7316" w:rsidRPr="0053558A" w:rsidRDefault="006C7316" w:rsidP="00F874DE">
            <w:pPr>
              <w:pStyle w:val="TableText"/>
              <w:jc w:val="both"/>
            </w:pPr>
            <w:r w:rsidRPr="0053558A">
              <w:t>C</w:t>
            </w:r>
            <w:r w:rsidR="00D341C9">
              <w:t>ollection was not completed in P</w:t>
            </w:r>
            <w:r w:rsidRPr="0053558A">
              <w:t>ay.gov (probably due to NSF)</w:t>
            </w:r>
            <w:r w:rsidR="00D341C9">
              <w:t>.</w:t>
            </w:r>
          </w:p>
        </w:tc>
      </w:tr>
    </w:tbl>
    <w:p w14:paraId="70257DC1" w14:textId="71C0EBAA" w:rsidR="005138FC" w:rsidRDefault="007C0AA7" w:rsidP="001879BA">
      <w:pPr>
        <w:pStyle w:val="TableCaption"/>
      </w:pPr>
      <w:bookmarkStart w:id="1642" w:name="_Toc90643785"/>
      <w:bookmarkStart w:id="1643" w:name="_Toc230163766"/>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16</w:t>
      </w:r>
      <w:r w:rsidR="00764635">
        <w:rPr>
          <w:noProof/>
        </w:rPr>
        <w:fldChar w:fldCharType="end"/>
      </w:r>
      <w:r>
        <w:t xml:space="preserve">: </w:t>
      </w:r>
      <w:r w:rsidR="00B826DF">
        <w:t>Claims</w:t>
      </w:r>
      <w:r>
        <w:t xml:space="preserve"> </w:t>
      </w:r>
      <w:r w:rsidR="003554EB">
        <w:t>B</w:t>
      </w:r>
      <w:r>
        <w:t xml:space="preserve">atch </w:t>
      </w:r>
      <w:r w:rsidR="0053558A">
        <w:t>S</w:t>
      </w:r>
      <w:r>
        <w:t>tatuses</w:t>
      </w:r>
      <w:bookmarkEnd w:id="1642"/>
      <w:bookmarkEnd w:id="1643"/>
    </w:p>
    <w:p w14:paraId="0E4455B1" w14:textId="3876D090" w:rsidR="00A35C2E" w:rsidRPr="00A17702" w:rsidRDefault="00877B1F" w:rsidP="00863D8C">
      <w:pPr>
        <w:pStyle w:val="Heading4"/>
      </w:pPr>
      <w:bookmarkStart w:id="1644" w:name="_Toc314660731"/>
      <w:r>
        <w:t xml:space="preserve"> </w:t>
      </w:r>
      <w:bookmarkStart w:id="1645" w:name="_Toc11334690"/>
      <w:bookmarkStart w:id="1646" w:name="_Toc74051908"/>
      <w:bookmarkStart w:id="1647" w:name="_Toc90643294"/>
      <w:bookmarkStart w:id="1648" w:name="_Toc230163177"/>
      <w:r w:rsidR="00A35C2E" w:rsidRPr="00A17702">
        <w:t xml:space="preserve">Viewing </w:t>
      </w:r>
      <w:bookmarkEnd w:id="1644"/>
      <w:r w:rsidR="007C3399">
        <w:t>Batch Details</w:t>
      </w:r>
      <w:bookmarkEnd w:id="1645"/>
      <w:bookmarkEnd w:id="1646"/>
      <w:bookmarkEnd w:id="1647"/>
      <w:bookmarkEnd w:id="1648"/>
    </w:p>
    <w:p w14:paraId="6E98281C" w14:textId="0B3B43C4" w:rsidR="006C7316" w:rsidRDefault="007C0AA7" w:rsidP="005B4C58">
      <w:pPr>
        <w:spacing w:before="120"/>
        <w:jc w:val="both"/>
        <w:rPr>
          <w:rFonts w:ascii="Cambria" w:hAnsi="Cambria"/>
          <w:color w:val="000000"/>
        </w:rPr>
      </w:pPr>
      <w:r>
        <w:rPr>
          <w:rFonts w:ascii="Cambria" w:hAnsi="Cambria"/>
          <w:color w:val="000000"/>
        </w:rPr>
        <w:t>T</w:t>
      </w:r>
      <w:r w:rsidR="00B826DF">
        <w:rPr>
          <w:rFonts w:ascii="Cambria" w:hAnsi="Cambria"/>
          <w:color w:val="000000"/>
        </w:rPr>
        <w:t>o v</w:t>
      </w:r>
      <w:r w:rsidR="006C7316" w:rsidRPr="006C7316">
        <w:rPr>
          <w:rFonts w:ascii="Cambria" w:hAnsi="Cambria"/>
          <w:color w:val="000000"/>
        </w:rPr>
        <w:t xml:space="preserve">iew </w:t>
      </w:r>
      <w:r w:rsidR="00B826DF">
        <w:rPr>
          <w:rFonts w:ascii="Cambria" w:hAnsi="Cambria"/>
          <w:color w:val="000000"/>
        </w:rPr>
        <w:t>b</w:t>
      </w:r>
      <w:r w:rsidR="006C7316" w:rsidRPr="006C7316">
        <w:rPr>
          <w:rFonts w:ascii="Cambria" w:hAnsi="Cambria"/>
          <w:color w:val="000000"/>
        </w:rPr>
        <w:t xml:space="preserve">atch </w:t>
      </w:r>
      <w:r w:rsidR="007C3399">
        <w:rPr>
          <w:rFonts w:ascii="Cambria" w:hAnsi="Cambria"/>
          <w:color w:val="000000"/>
        </w:rPr>
        <w:t>details</w:t>
      </w:r>
      <w:r w:rsidR="006C7316" w:rsidRPr="006C7316">
        <w:rPr>
          <w:rFonts w:ascii="Cambria" w:hAnsi="Cambria"/>
          <w:color w:val="000000"/>
        </w:rPr>
        <w:t>:</w:t>
      </w:r>
    </w:p>
    <w:p w14:paraId="46DB9899" w14:textId="30CCA145" w:rsidR="007C3399" w:rsidRPr="006C7316" w:rsidRDefault="007C3399" w:rsidP="006C3C3F">
      <w:pPr>
        <w:pStyle w:val="OrderedList"/>
        <w:numPr>
          <w:ilvl w:val="0"/>
          <w:numId w:val="192"/>
        </w:numPr>
        <w:jc w:val="both"/>
      </w:pPr>
      <w:r>
        <w:t xml:space="preserve">Enter the search criteria and click </w:t>
      </w:r>
      <w:r w:rsidRPr="004007BB">
        <w:rPr>
          <w:b/>
        </w:rPr>
        <w:t>Search</w:t>
      </w:r>
      <w:r>
        <w:t xml:space="preserve"> o</w:t>
      </w:r>
      <w:r w:rsidRPr="001E19CE">
        <w:t>n the</w:t>
      </w:r>
      <w:r w:rsidRPr="004007BB">
        <w:rPr>
          <w:b/>
        </w:rPr>
        <w:t xml:space="preserve"> </w:t>
      </w:r>
      <w:r w:rsidRPr="004007BB">
        <w:rPr>
          <w:rFonts w:eastAsia="Times New Roman" w:cs="Calibri"/>
          <w:b/>
          <w:color w:val="000000"/>
        </w:rPr>
        <w:t xml:space="preserve">Transmittals Search </w:t>
      </w:r>
      <w:r w:rsidRPr="004007BB">
        <w:rPr>
          <w:rFonts w:eastAsia="Times New Roman" w:cs="Calibri"/>
          <w:color w:val="000000"/>
        </w:rPr>
        <w:t>section</w:t>
      </w:r>
      <w:r w:rsidRPr="00BB0F33">
        <w:t>.</w:t>
      </w:r>
    </w:p>
    <w:p w14:paraId="717A0304" w14:textId="4FE9435A" w:rsidR="007C3399" w:rsidRPr="006C7316" w:rsidRDefault="007C3399" w:rsidP="006C3C3F">
      <w:pPr>
        <w:pStyle w:val="OrderedList"/>
        <w:numPr>
          <w:ilvl w:val="0"/>
          <w:numId w:val="192"/>
        </w:numPr>
        <w:jc w:val="both"/>
      </w:pPr>
      <w:r>
        <w:t>The search results matching the search criteria are displayed</w:t>
      </w:r>
      <w:r w:rsidRPr="007C3399">
        <w:t xml:space="preserve"> </w:t>
      </w:r>
      <w:r w:rsidRPr="00832AFF">
        <w:t xml:space="preserve">in the </w:t>
      </w:r>
      <w:r w:rsidRPr="001445BE">
        <w:rPr>
          <w:b/>
        </w:rPr>
        <w:t>Transmittal Search Results</w:t>
      </w:r>
      <w:r w:rsidRPr="00832AFF">
        <w:t xml:space="preserve"> section</w:t>
      </w:r>
      <w:r>
        <w:t xml:space="preserve">. </w:t>
      </w:r>
    </w:p>
    <w:p w14:paraId="125451CC" w14:textId="43657582" w:rsidR="007C3399" w:rsidRDefault="007C3399" w:rsidP="006C3C3F">
      <w:pPr>
        <w:pStyle w:val="OrderedList"/>
        <w:numPr>
          <w:ilvl w:val="0"/>
          <w:numId w:val="192"/>
        </w:numPr>
        <w:jc w:val="both"/>
      </w:pPr>
      <w:r>
        <w:t>Select a record displayed in the search results</w:t>
      </w:r>
      <w:r w:rsidRPr="006C7316">
        <w:t>.</w:t>
      </w:r>
      <w:r>
        <w:t xml:space="preserve"> The </w:t>
      </w:r>
      <w:r w:rsidRPr="001445BE">
        <w:rPr>
          <w:b/>
        </w:rPr>
        <w:t>Batch Details</w:t>
      </w:r>
      <w:r>
        <w:t xml:space="preserve"> screen is displayed.</w:t>
      </w:r>
    </w:p>
    <w:p w14:paraId="7ECB62BA" w14:textId="24FACAFA" w:rsidR="007C3399" w:rsidRPr="006C7316" w:rsidRDefault="007C3399" w:rsidP="00F874DE">
      <w:pPr>
        <w:pStyle w:val="UnorderedListIndent"/>
        <w:jc w:val="both"/>
      </w:pPr>
      <w:r w:rsidRPr="00470780">
        <w:rPr>
          <w:b/>
        </w:rPr>
        <w:t>Batch Details:</w:t>
      </w:r>
      <w:r>
        <w:t xml:space="preserve"> </w:t>
      </w:r>
      <w:r w:rsidRPr="006C7316">
        <w:t xml:space="preserve">Displays the loans/FHA cases sent to </w:t>
      </w:r>
      <w:r>
        <w:t xml:space="preserve">the </w:t>
      </w:r>
      <w:r w:rsidRPr="006C7316">
        <w:t>Accounting Module in that batch. The details of the batch vary and depend on the batch type selected.</w:t>
      </w:r>
    </w:p>
    <w:p w14:paraId="07F28B01" w14:textId="2589BCE7" w:rsidR="007C3399" w:rsidRDefault="007C3399" w:rsidP="001879BA">
      <w:pPr>
        <w:pStyle w:val="UnorderedListIndent"/>
        <w:jc w:val="both"/>
      </w:pPr>
      <w:r w:rsidRPr="00470780">
        <w:rPr>
          <w:b/>
        </w:rPr>
        <w:t xml:space="preserve">Audit Tracking: </w:t>
      </w:r>
      <w:r>
        <w:t xml:space="preserve">Enables users </w:t>
      </w:r>
      <w:r w:rsidRPr="006C7316">
        <w:t xml:space="preserve">to view the audit of the batch status values </w:t>
      </w:r>
    </w:p>
    <w:p w14:paraId="0AA0DD60" w14:textId="46497A62" w:rsidR="00D67344" w:rsidRDefault="00D67344" w:rsidP="00D67344">
      <w:pPr>
        <w:pStyle w:val="UnorderedListIndent"/>
        <w:jc w:val="both"/>
      </w:pPr>
      <w:r>
        <w:rPr>
          <w:b/>
        </w:rPr>
        <w:t>Batch Note</w:t>
      </w:r>
      <w:r>
        <w:rPr>
          <w:bCs/>
        </w:rPr>
        <w:t xml:space="preserve">: </w:t>
      </w:r>
      <w:r w:rsidRPr="00D67344">
        <w:t xml:space="preserve">Displays </w:t>
      </w:r>
      <w:r>
        <w:t xml:space="preserve">additional </w:t>
      </w:r>
      <w:r w:rsidRPr="00D67344">
        <w:t>information if the batch failed.</w:t>
      </w:r>
    </w:p>
    <w:p w14:paraId="3020C34F" w14:textId="585952D6" w:rsidR="00D67344" w:rsidRPr="006C7316" w:rsidRDefault="00D67344" w:rsidP="00D67344">
      <w:pPr>
        <w:pStyle w:val="UnorderedListIndent"/>
        <w:numPr>
          <w:ilvl w:val="0"/>
          <w:numId w:val="0"/>
        </w:numPr>
        <w:ind w:left="1440" w:hanging="360"/>
        <w:jc w:val="both"/>
      </w:pPr>
    </w:p>
    <w:p w14:paraId="6819618D" w14:textId="717513E6" w:rsidR="007C3399" w:rsidRDefault="00F86701" w:rsidP="001879BA">
      <w:pPr>
        <w:pStyle w:val="FigureCaption0"/>
      </w:pPr>
      <w:r w:rsidRPr="00F86701">
        <w:rPr>
          <w:noProof/>
        </w:rPr>
        <w:t xml:space="preserve"> </w:t>
      </w:r>
      <w:r w:rsidR="00DB61DE" w:rsidRPr="00DB61DE">
        <w:rPr>
          <w:noProof/>
        </w:rPr>
        <w:t xml:space="preserve"> </w:t>
      </w:r>
      <w:r w:rsidR="00D67344">
        <w:rPr>
          <w:noProof/>
        </w:rPr>
        <w:drawing>
          <wp:inline distT="0" distB="0" distL="0" distR="0" wp14:anchorId="7DDA9069" wp14:editId="637267E8">
            <wp:extent cx="5174055" cy="1083456"/>
            <wp:effectExtent l="19050" t="19050" r="26670" b="21590"/>
            <wp:docPr id="201" name="Picture 201" descr="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Table&#10;&#10;Description automatically generated with medium confidence"/>
                    <pic:cNvPicPr/>
                  </pic:nvPicPr>
                  <pic:blipFill>
                    <a:blip r:embed="rId165"/>
                    <a:stretch>
                      <a:fillRect/>
                    </a:stretch>
                  </pic:blipFill>
                  <pic:spPr>
                    <a:xfrm>
                      <a:off x="0" y="0"/>
                      <a:ext cx="5197721" cy="1088412"/>
                    </a:xfrm>
                    <a:prstGeom prst="rect">
                      <a:avLst/>
                    </a:prstGeom>
                    <a:ln w="19050">
                      <a:solidFill>
                        <a:srgbClr val="0070C0"/>
                      </a:solidFill>
                    </a:ln>
                  </pic:spPr>
                </pic:pic>
              </a:graphicData>
            </a:graphic>
          </wp:inline>
        </w:drawing>
      </w:r>
    </w:p>
    <w:p w14:paraId="645B359C" w14:textId="3200505A" w:rsidR="00122C7E" w:rsidRDefault="00122C7E" w:rsidP="00122C7E">
      <w:pPr>
        <w:pStyle w:val="FigureCaption0"/>
      </w:pPr>
      <w:bookmarkStart w:id="1649" w:name="_Toc74052555"/>
      <w:bookmarkStart w:id="1650" w:name="_Toc90643941"/>
      <w:bookmarkStart w:id="1651" w:name="_Toc23016393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86</w:t>
      </w:r>
      <w:r w:rsidR="00764635">
        <w:rPr>
          <w:noProof/>
        </w:rPr>
        <w:fldChar w:fldCharType="end"/>
      </w:r>
      <w:r>
        <w:t xml:space="preserve">: </w:t>
      </w:r>
      <w:r>
        <w:rPr>
          <w:noProof/>
        </w:rPr>
        <w:t>Batch Details Screen</w:t>
      </w:r>
      <w:bookmarkEnd w:id="1649"/>
      <w:bookmarkEnd w:id="1650"/>
      <w:bookmarkEnd w:id="1651"/>
    </w:p>
    <w:p w14:paraId="3B3A806D" w14:textId="758654CB" w:rsidR="007C3399" w:rsidRDefault="007C3399" w:rsidP="006C3C3F">
      <w:pPr>
        <w:pStyle w:val="OrderedList"/>
        <w:numPr>
          <w:ilvl w:val="0"/>
          <w:numId w:val="192"/>
        </w:numPr>
        <w:jc w:val="both"/>
      </w:pPr>
      <w:r>
        <w:t xml:space="preserve">Select </w:t>
      </w:r>
      <w:r w:rsidR="00A11D7B">
        <w:t xml:space="preserve">the </w:t>
      </w:r>
      <w:r w:rsidR="00D345B1" w:rsidRPr="00A11D7B">
        <w:rPr>
          <w:b/>
        </w:rPr>
        <w:t>Audit Tracking</w:t>
      </w:r>
      <w:r w:rsidR="00D345B1">
        <w:t xml:space="preserve"> menu on the </w:t>
      </w:r>
      <w:r w:rsidRPr="001445BE">
        <w:rPr>
          <w:b/>
        </w:rPr>
        <w:t>Batch Details</w:t>
      </w:r>
      <w:r>
        <w:t xml:space="preserve"> screen </w:t>
      </w:r>
      <w:r w:rsidR="00D345B1">
        <w:t xml:space="preserve">to view the </w:t>
      </w:r>
      <w:r w:rsidR="00D345B1" w:rsidRPr="001445BE">
        <w:rPr>
          <w:b/>
        </w:rPr>
        <w:t>Audit Results</w:t>
      </w:r>
      <w:r w:rsidR="00D345B1">
        <w:t xml:space="preserve"> screen</w:t>
      </w:r>
      <w:r>
        <w:t>.</w:t>
      </w:r>
    </w:p>
    <w:p w14:paraId="734F04BD" w14:textId="157D9147" w:rsidR="007C3399" w:rsidRDefault="006C70E0" w:rsidP="008D63CE">
      <w:pPr>
        <w:pStyle w:val="UnorderedList"/>
        <w:numPr>
          <w:ilvl w:val="0"/>
          <w:numId w:val="0"/>
        </w:numPr>
        <w:ind w:left="360" w:hanging="360"/>
        <w:jc w:val="center"/>
      </w:pPr>
      <w:r w:rsidRPr="006C70E0">
        <w:rPr>
          <w:noProof/>
        </w:rPr>
        <w:t xml:space="preserve"> </w:t>
      </w:r>
      <w:r w:rsidR="00D67344">
        <w:rPr>
          <w:noProof/>
        </w:rPr>
        <w:drawing>
          <wp:inline distT="0" distB="0" distL="0" distR="0" wp14:anchorId="254C225F" wp14:editId="3B8BA571">
            <wp:extent cx="4622800" cy="1242131"/>
            <wp:effectExtent l="19050" t="19050" r="25400" b="15240"/>
            <wp:docPr id="207" name="Picture 207"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application, Word&#10;&#10;Description automatically generated"/>
                    <pic:cNvPicPr/>
                  </pic:nvPicPr>
                  <pic:blipFill>
                    <a:blip r:embed="rId166"/>
                    <a:stretch>
                      <a:fillRect/>
                    </a:stretch>
                  </pic:blipFill>
                  <pic:spPr>
                    <a:xfrm>
                      <a:off x="0" y="0"/>
                      <a:ext cx="4634438" cy="1245258"/>
                    </a:xfrm>
                    <a:prstGeom prst="rect">
                      <a:avLst/>
                    </a:prstGeom>
                    <a:ln w="19050">
                      <a:solidFill>
                        <a:srgbClr val="0070C0"/>
                      </a:solidFill>
                    </a:ln>
                  </pic:spPr>
                </pic:pic>
              </a:graphicData>
            </a:graphic>
          </wp:inline>
        </w:drawing>
      </w:r>
    </w:p>
    <w:p w14:paraId="2B44DD5B" w14:textId="5F4DBC46" w:rsidR="00122C7E" w:rsidRDefault="00122C7E" w:rsidP="00122C7E">
      <w:pPr>
        <w:pStyle w:val="FigureCaption0"/>
      </w:pPr>
      <w:bookmarkStart w:id="1652" w:name="_Toc74052556"/>
      <w:bookmarkStart w:id="1653" w:name="_Toc90643942"/>
      <w:bookmarkStart w:id="1654" w:name="_Toc23016393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87</w:t>
      </w:r>
      <w:r w:rsidR="00764635">
        <w:rPr>
          <w:noProof/>
        </w:rPr>
        <w:fldChar w:fldCharType="end"/>
      </w:r>
      <w:r>
        <w:t>: Audit Results Screen</w:t>
      </w:r>
      <w:bookmarkEnd w:id="1652"/>
      <w:bookmarkEnd w:id="1653"/>
      <w:bookmarkEnd w:id="1654"/>
    </w:p>
    <w:p w14:paraId="734293A6" w14:textId="3489F50E" w:rsidR="002D357F" w:rsidRDefault="002D357F" w:rsidP="00863D8C">
      <w:pPr>
        <w:pStyle w:val="Heading4"/>
      </w:pPr>
      <w:bookmarkStart w:id="1655" w:name="_Toc230163178"/>
      <w:bookmarkStart w:id="1656" w:name="_Toc314660732"/>
      <w:bookmarkStart w:id="1657" w:name="_Toc11334691"/>
      <w:bookmarkStart w:id="1658" w:name="_Toc74051909"/>
      <w:bookmarkStart w:id="1659" w:name="_Toc90643295"/>
      <w:r>
        <w:t xml:space="preserve">Approval of </w:t>
      </w:r>
      <w:r w:rsidR="006E0242">
        <w:t>M</w:t>
      </w:r>
      <w:r>
        <w:t xml:space="preserve">MIP </w:t>
      </w:r>
      <w:r w:rsidR="006E0242">
        <w:t xml:space="preserve">prior to </w:t>
      </w:r>
      <w:r>
        <w:t>Collection</w:t>
      </w:r>
      <w:bookmarkEnd w:id="1655"/>
      <w:r>
        <w:t xml:space="preserve"> </w:t>
      </w:r>
    </w:p>
    <w:p w14:paraId="12D97500" w14:textId="402D7E1C" w:rsidR="002D357F" w:rsidRPr="004A309B" w:rsidRDefault="002D357F" w:rsidP="002D357F">
      <w:pPr>
        <w:pStyle w:val="NormalWeb"/>
        <w:spacing w:after="120" w:afterAutospacing="0"/>
        <w:rPr>
          <w:rFonts w:ascii="Cambria" w:hAnsi="Cambria"/>
          <w:sz w:val="22"/>
          <w:szCs w:val="22"/>
        </w:rPr>
      </w:pPr>
      <w:r w:rsidRPr="004A309B">
        <w:rPr>
          <w:rFonts w:ascii="Cambria" w:hAnsi="Cambria"/>
          <w:sz w:val="22"/>
          <w:szCs w:val="22"/>
        </w:rPr>
        <w:t xml:space="preserve">Monthly MIP (MMIP) batches </w:t>
      </w:r>
      <w:r>
        <w:rPr>
          <w:rFonts w:ascii="Cambria" w:hAnsi="Cambria"/>
          <w:sz w:val="22"/>
          <w:szCs w:val="22"/>
        </w:rPr>
        <w:t>are</w:t>
      </w:r>
      <w:r w:rsidRPr="004A309B">
        <w:rPr>
          <w:rFonts w:ascii="Cambria" w:hAnsi="Cambria"/>
          <w:sz w:val="22"/>
          <w:szCs w:val="22"/>
        </w:rPr>
        <w:t xml:space="preserve"> grouped at the Servicer </w:t>
      </w:r>
      <w:r>
        <w:rPr>
          <w:rFonts w:ascii="Cambria" w:hAnsi="Cambria"/>
          <w:sz w:val="22"/>
          <w:szCs w:val="22"/>
        </w:rPr>
        <w:t>/</w:t>
      </w:r>
      <w:r w:rsidRPr="004A309B">
        <w:rPr>
          <w:rFonts w:ascii="Cambria" w:hAnsi="Cambria"/>
          <w:sz w:val="22"/>
          <w:szCs w:val="22"/>
        </w:rPr>
        <w:t xml:space="preserve"> Investor level and MMIP batches </w:t>
      </w:r>
      <w:r>
        <w:rPr>
          <w:rFonts w:ascii="Cambria" w:hAnsi="Cambria"/>
          <w:sz w:val="22"/>
          <w:szCs w:val="22"/>
        </w:rPr>
        <w:t xml:space="preserve">must be </w:t>
      </w:r>
      <w:r w:rsidRPr="004A309B">
        <w:rPr>
          <w:rFonts w:ascii="Cambria" w:hAnsi="Cambria"/>
          <w:sz w:val="22"/>
          <w:szCs w:val="22"/>
        </w:rPr>
        <w:t xml:space="preserve">Approved by the Servicer before MMIP is collected via </w:t>
      </w:r>
      <w:r>
        <w:rPr>
          <w:rFonts w:ascii="Cambria" w:hAnsi="Cambria"/>
          <w:sz w:val="22"/>
          <w:szCs w:val="22"/>
        </w:rPr>
        <w:t>Treasury</w:t>
      </w:r>
      <w:r w:rsidRPr="004A309B">
        <w:rPr>
          <w:rFonts w:ascii="Cambria" w:hAnsi="Cambria"/>
          <w:sz w:val="22"/>
          <w:szCs w:val="22"/>
        </w:rPr>
        <w:t xml:space="preserve">. </w:t>
      </w:r>
      <w:r>
        <w:rPr>
          <w:rFonts w:ascii="Cambria" w:hAnsi="Cambria"/>
          <w:sz w:val="22"/>
          <w:szCs w:val="22"/>
        </w:rPr>
        <w:t xml:space="preserve">This applies to </w:t>
      </w:r>
      <w:r w:rsidRPr="004A309B">
        <w:rPr>
          <w:rFonts w:ascii="Cambria" w:hAnsi="Cambria"/>
          <w:sz w:val="22"/>
          <w:szCs w:val="22"/>
        </w:rPr>
        <w:t>all MMIP on the loan including large batches generated after month end accruals are posted to the loan, Daily MIP activity due to Payoffs, MIP adjustments, or other changes to loan data that affect a loan’s MIP accruals. </w:t>
      </w:r>
      <w:r>
        <w:rPr>
          <w:rFonts w:ascii="Cambria" w:hAnsi="Cambria"/>
          <w:sz w:val="22"/>
          <w:szCs w:val="22"/>
        </w:rPr>
        <w:t>Multiple batches under the same Servicer can occur</w:t>
      </w:r>
      <w:r w:rsidR="00835465">
        <w:rPr>
          <w:rFonts w:ascii="Cambria" w:hAnsi="Cambria"/>
          <w:sz w:val="22"/>
          <w:szCs w:val="22"/>
        </w:rPr>
        <w:t>.</w:t>
      </w:r>
      <w:r>
        <w:rPr>
          <w:rFonts w:ascii="Cambria" w:hAnsi="Cambria"/>
          <w:sz w:val="22"/>
          <w:szCs w:val="22"/>
        </w:rPr>
        <w:t xml:space="preserve"> MIP </w:t>
      </w:r>
      <w:r w:rsidR="00835465">
        <w:rPr>
          <w:rFonts w:ascii="Cambria" w:hAnsi="Cambria"/>
          <w:sz w:val="22"/>
          <w:szCs w:val="22"/>
        </w:rPr>
        <w:t xml:space="preserve">batches are generated daily for approval. </w:t>
      </w:r>
    </w:p>
    <w:p w14:paraId="3B6A3EAB" w14:textId="2C4BD456" w:rsidR="002D357F" w:rsidRPr="004A309B" w:rsidRDefault="002D357F" w:rsidP="002D357F">
      <w:pPr>
        <w:pStyle w:val="NormalWeb"/>
        <w:spacing w:after="120" w:afterAutospacing="0"/>
        <w:rPr>
          <w:rFonts w:ascii="Cambria" w:hAnsi="Cambria"/>
          <w:sz w:val="22"/>
          <w:szCs w:val="22"/>
        </w:rPr>
      </w:pPr>
      <w:r w:rsidRPr="004A309B">
        <w:rPr>
          <w:rFonts w:ascii="Cambria" w:hAnsi="Cambria"/>
          <w:sz w:val="22"/>
          <w:szCs w:val="22"/>
        </w:rPr>
        <w:t xml:space="preserve">Late fees and Penalty Interest </w:t>
      </w:r>
      <w:r>
        <w:rPr>
          <w:rFonts w:ascii="Cambria" w:hAnsi="Cambria"/>
          <w:sz w:val="22"/>
          <w:szCs w:val="22"/>
        </w:rPr>
        <w:t>will be charged</w:t>
      </w:r>
      <w:r w:rsidRPr="004A309B">
        <w:rPr>
          <w:rFonts w:ascii="Cambria" w:hAnsi="Cambria"/>
          <w:sz w:val="22"/>
          <w:szCs w:val="22"/>
        </w:rPr>
        <w:t xml:space="preserve"> on each batch when Approval of MIP is completed after the HUD established deadlines.</w:t>
      </w:r>
      <w:r>
        <w:rPr>
          <w:rFonts w:ascii="Cambria" w:hAnsi="Cambria"/>
          <w:sz w:val="22"/>
          <w:szCs w:val="22"/>
        </w:rPr>
        <w:t xml:space="preserve"> </w:t>
      </w:r>
    </w:p>
    <w:p w14:paraId="75F2EC67" w14:textId="0D3CD66F" w:rsidR="002D357F" w:rsidRDefault="002D357F" w:rsidP="002D357F">
      <w:pPr>
        <w:pStyle w:val="NormalWeb"/>
        <w:spacing w:after="120" w:afterAutospacing="0"/>
        <w:rPr>
          <w:rFonts w:ascii="Cambria" w:hAnsi="Cambria"/>
          <w:b/>
          <w:bCs/>
          <w:sz w:val="22"/>
          <w:szCs w:val="22"/>
        </w:rPr>
      </w:pPr>
      <w:r w:rsidRPr="002D357F">
        <w:rPr>
          <w:rFonts w:ascii="Cambria" w:hAnsi="Cambria"/>
          <w:b/>
          <w:bCs/>
          <w:sz w:val="22"/>
          <w:szCs w:val="22"/>
        </w:rPr>
        <w:t>This section does not apply to Initial MIP collection.</w:t>
      </w:r>
    </w:p>
    <w:p w14:paraId="0C508024" w14:textId="77777777" w:rsidR="002D357F" w:rsidRPr="00B47F8F" w:rsidRDefault="002D357F" w:rsidP="002D357F">
      <w:pPr>
        <w:pStyle w:val="Heading5"/>
        <w:rPr>
          <w:bCs/>
        </w:rPr>
      </w:pPr>
      <w:r w:rsidRPr="002D357F">
        <w:rPr>
          <w:bCs/>
        </w:rPr>
        <w:t>Approving</w:t>
      </w:r>
      <w:r w:rsidRPr="00B47F8F">
        <w:t xml:space="preserve"> MIP Batches: </w:t>
      </w:r>
    </w:p>
    <w:p w14:paraId="075091BD" w14:textId="4CF5F283" w:rsidR="002D357F" w:rsidRPr="006C7316" w:rsidRDefault="002D357F" w:rsidP="002D357F">
      <w:pPr>
        <w:pStyle w:val="BodyText"/>
      </w:pPr>
      <w:r w:rsidRPr="006C7316">
        <w:t>Th</w:t>
      </w:r>
      <w:r>
        <w:t xml:space="preserve">e Approve MIP link is displayed on the Accounting &gt; Transmittal screen on the left menu in HERMIT. </w:t>
      </w:r>
      <w:r w:rsidRPr="006C7316">
        <w:t>This screen displays the</w:t>
      </w:r>
      <w:r>
        <w:t xml:space="preserve"> MIP Batches </w:t>
      </w:r>
      <w:r w:rsidRPr="006C7316">
        <w:t xml:space="preserve">that need </w:t>
      </w:r>
      <w:r>
        <w:t>Approval f</w:t>
      </w:r>
      <w:r w:rsidRPr="006C7316">
        <w:t xml:space="preserve">rom </w:t>
      </w:r>
      <w:r>
        <w:t>a servicer</w:t>
      </w:r>
      <w:r w:rsidRPr="006C7316">
        <w:t xml:space="preserve">. </w:t>
      </w:r>
      <w:r>
        <w:t xml:space="preserve">Each Investor’s Batch must be approved by the Servicer. </w:t>
      </w:r>
      <w:r w:rsidRPr="006C7316">
        <w:t>Upon</w:t>
      </w:r>
      <w:r>
        <w:t xml:space="preserve"> Approval</w:t>
      </w:r>
      <w:r w:rsidRPr="006C7316">
        <w:t xml:space="preserve">, the </w:t>
      </w:r>
      <w:r>
        <w:t xml:space="preserve">Approve MIP link </w:t>
      </w:r>
      <w:r w:rsidRPr="006C7316">
        <w:t>will no longer be displayed on the screen.</w:t>
      </w:r>
      <w:r>
        <w:t xml:space="preserve"> Monthly MIP Batches will need to be Approved once generated in the Servicing Module. Daily MIP batches will need to be approved</w:t>
      </w:r>
      <w:r w:rsidR="00835465">
        <w:t xml:space="preserve"> individually </w:t>
      </w:r>
      <w:r>
        <w:t>as needed based on a Servicer’s loan activity.</w:t>
      </w:r>
      <w:r w:rsidR="00835465">
        <w:t xml:space="preserve"> </w:t>
      </w:r>
      <w:r>
        <w:t xml:space="preserve">MMIP batches </w:t>
      </w:r>
      <w:r w:rsidRPr="009B20F1">
        <w:rPr>
          <w:b/>
          <w:bCs w:val="0"/>
          <w:u w:val="single"/>
        </w:rPr>
        <w:t>cannot be removed</w:t>
      </w:r>
      <w:r>
        <w:t xml:space="preserve"> from an Investors batch once it is batched up on the Accounting Transmittal screen. Servicers will need to ensure the loans in their portfolio are assigned to the correct Investor prior to the transaction being created. </w:t>
      </w:r>
    </w:p>
    <w:p w14:paraId="38F3BD07" w14:textId="77777777" w:rsidR="002D357F" w:rsidRDefault="002D357F" w:rsidP="002D357F">
      <w:pPr>
        <w:rPr>
          <w:rFonts w:ascii="Cambria" w:hAnsi="Cambria"/>
          <w:color w:val="000000"/>
        </w:rPr>
      </w:pPr>
    </w:p>
    <w:p w14:paraId="79A78650" w14:textId="77777777" w:rsidR="002D357F" w:rsidRPr="006C7316" w:rsidRDefault="002D357F" w:rsidP="002D357F">
      <w:pPr>
        <w:rPr>
          <w:rFonts w:ascii="Cambria" w:hAnsi="Cambria"/>
          <w:color w:val="000000"/>
        </w:rPr>
      </w:pPr>
      <w:r>
        <w:rPr>
          <w:rFonts w:ascii="Cambria" w:hAnsi="Cambria"/>
          <w:color w:val="000000"/>
        </w:rPr>
        <w:t>T</w:t>
      </w:r>
      <w:r w:rsidRPr="006C7316">
        <w:rPr>
          <w:rFonts w:ascii="Cambria" w:hAnsi="Cambria"/>
          <w:color w:val="000000"/>
        </w:rPr>
        <w:t>o</w:t>
      </w:r>
      <w:r>
        <w:rPr>
          <w:rFonts w:ascii="Cambria" w:hAnsi="Cambria"/>
          <w:color w:val="000000"/>
        </w:rPr>
        <w:t xml:space="preserve"> Approve a MIP Batch</w:t>
      </w:r>
      <w:r w:rsidRPr="006C7316">
        <w:rPr>
          <w:rFonts w:ascii="Cambria" w:hAnsi="Cambria"/>
          <w:color w:val="000000"/>
        </w:rPr>
        <w:t>:</w:t>
      </w:r>
    </w:p>
    <w:p w14:paraId="2AD8A3EC" w14:textId="77777777" w:rsidR="002D357F" w:rsidRPr="00D345B1" w:rsidRDefault="002D357F" w:rsidP="006C3C3F">
      <w:pPr>
        <w:pStyle w:val="OrderedList"/>
        <w:numPr>
          <w:ilvl w:val="0"/>
          <w:numId w:val="296"/>
        </w:numPr>
        <w:jc w:val="both"/>
      </w:pPr>
      <w:r>
        <w:t xml:space="preserve">Enter the search criteria and click </w:t>
      </w:r>
      <w:r w:rsidRPr="00A75512">
        <w:rPr>
          <w:b/>
        </w:rPr>
        <w:t>Search</w:t>
      </w:r>
      <w:r>
        <w:t xml:space="preserve"> o</w:t>
      </w:r>
      <w:r w:rsidRPr="001E19CE">
        <w:t>n the</w:t>
      </w:r>
      <w:r w:rsidRPr="00A75512">
        <w:rPr>
          <w:b/>
        </w:rPr>
        <w:t xml:space="preserve"> </w:t>
      </w:r>
      <w:r>
        <w:rPr>
          <w:b/>
        </w:rPr>
        <w:t xml:space="preserve">Transmittals </w:t>
      </w:r>
      <w:r w:rsidRPr="002E4B00">
        <w:t>screen to display the</w:t>
      </w:r>
      <w:r>
        <w:t xml:space="preserve"> Approve MIP link(s)</w:t>
      </w:r>
      <w:r w:rsidRPr="002E4B00">
        <w:t>.</w:t>
      </w:r>
    </w:p>
    <w:p w14:paraId="552E8FD9" w14:textId="6C7FBAF5" w:rsidR="002D357F" w:rsidRPr="002D357F" w:rsidRDefault="002D357F" w:rsidP="006C3C3F">
      <w:pPr>
        <w:pStyle w:val="OrderedList"/>
        <w:numPr>
          <w:ilvl w:val="0"/>
          <w:numId w:val="296"/>
        </w:numPr>
        <w:jc w:val="both"/>
      </w:pPr>
      <w:r>
        <w:t>The search results matching the search criteria are displayed</w:t>
      </w:r>
      <w:r w:rsidRPr="007C3399">
        <w:t xml:space="preserve"> </w:t>
      </w:r>
      <w:r w:rsidRPr="00832AFF">
        <w:t xml:space="preserve">in the </w:t>
      </w:r>
      <w:r w:rsidRPr="004B7C7D">
        <w:rPr>
          <w:b/>
        </w:rPr>
        <w:t>Search Results</w:t>
      </w:r>
      <w:r w:rsidRPr="00832AFF">
        <w:t xml:space="preserve"> section</w:t>
      </w:r>
      <w:r>
        <w:t xml:space="preserve">.  </w:t>
      </w:r>
      <w:r w:rsidRPr="002D357F">
        <w:t xml:space="preserve">Available search criteria are: </w:t>
      </w:r>
    </w:p>
    <w:p w14:paraId="765169F2"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Loan Skey </w:t>
      </w:r>
    </w:p>
    <w:p w14:paraId="2C5A5B42"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FHA Case # </w:t>
      </w:r>
    </w:p>
    <w:p w14:paraId="216BADA6"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Servicer Name </w:t>
      </w:r>
    </w:p>
    <w:p w14:paraId="3AF17566"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Batch # </w:t>
      </w:r>
    </w:p>
    <w:p w14:paraId="5C319774"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Created Date </w:t>
      </w:r>
    </w:p>
    <w:p w14:paraId="758C2F54"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Investor Name (User can filter by Investor Name to see the batches for a given Investor after Release 7.6)</w:t>
      </w:r>
    </w:p>
    <w:p w14:paraId="1E00A2D4"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Batch Type </w:t>
      </w:r>
    </w:p>
    <w:p w14:paraId="1973557E"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Batch Status Category (User can filter by Ready for Approval to display Batches with Approve MIP link) </w:t>
      </w:r>
    </w:p>
    <w:p w14:paraId="78A37845" w14:textId="77777777" w:rsidR="002D357F" w:rsidRPr="002D357F" w:rsidRDefault="002D357F" w:rsidP="002D357F">
      <w:pPr>
        <w:numPr>
          <w:ilvl w:val="3"/>
          <w:numId w:val="21"/>
        </w:numPr>
        <w:spacing w:after="0" w:line="240" w:lineRule="auto"/>
        <w:jc w:val="both"/>
        <w:rPr>
          <w:rFonts w:ascii="Cambria" w:eastAsia="Times New Roman" w:hAnsi="Cambria"/>
          <w:bCs/>
          <w:noProof/>
          <w:color w:val="000000"/>
        </w:rPr>
      </w:pPr>
      <w:r w:rsidRPr="002D357F">
        <w:rPr>
          <w:rFonts w:ascii="Cambria" w:eastAsia="Times New Roman" w:hAnsi="Cambria"/>
          <w:bCs/>
          <w:noProof/>
          <w:color w:val="000000"/>
        </w:rPr>
        <w:t xml:space="preserve">Check/ACH # </w:t>
      </w:r>
    </w:p>
    <w:p w14:paraId="3249E36E" w14:textId="77777777" w:rsidR="002D357F" w:rsidRDefault="002D357F" w:rsidP="002D357F">
      <w:pPr>
        <w:pStyle w:val="OrderedList"/>
        <w:ind w:left="630"/>
        <w:jc w:val="center"/>
        <w:rPr>
          <w:sz w:val="20"/>
          <w:szCs w:val="20"/>
        </w:rPr>
      </w:pPr>
      <w:r>
        <w:rPr>
          <w:noProof/>
          <w14:ligatures w14:val="standardContextual"/>
        </w:rPr>
        <w:drawing>
          <wp:inline distT="0" distB="0" distL="0" distR="0" wp14:anchorId="4A11D9FD" wp14:editId="29E4A723">
            <wp:extent cx="5336377" cy="1795896"/>
            <wp:effectExtent l="19050" t="19050" r="17145" b="13970"/>
            <wp:docPr id="1556273325"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273325" name="Picture 1" descr="A screenshot of a computer screen&#10;&#10;Description automatically generated"/>
                    <pic:cNvPicPr/>
                  </pic:nvPicPr>
                  <pic:blipFill>
                    <a:blip r:embed="rId167"/>
                    <a:stretch>
                      <a:fillRect/>
                    </a:stretch>
                  </pic:blipFill>
                  <pic:spPr>
                    <a:xfrm>
                      <a:off x="0" y="0"/>
                      <a:ext cx="5349359" cy="1800265"/>
                    </a:xfrm>
                    <a:prstGeom prst="rect">
                      <a:avLst/>
                    </a:prstGeom>
                    <a:ln w="19050">
                      <a:solidFill>
                        <a:srgbClr val="0070C0"/>
                      </a:solidFill>
                    </a:ln>
                  </pic:spPr>
                </pic:pic>
              </a:graphicData>
            </a:graphic>
          </wp:inline>
        </w:drawing>
      </w:r>
    </w:p>
    <w:p w14:paraId="614A07CA" w14:textId="0BD0ADD9" w:rsidR="002D357F" w:rsidRDefault="002D357F" w:rsidP="002D357F">
      <w:pPr>
        <w:pStyle w:val="FigureCaption0"/>
      </w:pPr>
      <w:bookmarkStart w:id="1660" w:name="_Toc230163939"/>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88</w:t>
      </w:r>
      <w:r>
        <w:rPr>
          <w:noProof/>
        </w:rPr>
        <w:fldChar w:fldCharType="end"/>
      </w:r>
      <w:r>
        <w:t>: Audit Results Screen</w:t>
      </w:r>
      <w:bookmarkEnd w:id="1660"/>
    </w:p>
    <w:p w14:paraId="57A6D03F" w14:textId="77777777" w:rsidR="002D357F" w:rsidRDefault="002D357F" w:rsidP="006C3C3F">
      <w:pPr>
        <w:pStyle w:val="OrderedList"/>
        <w:numPr>
          <w:ilvl w:val="0"/>
          <w:numId w:val="296"/>
        </w:numPr>
        <w:jc w:val="both"/>
      </w:pPr>
      <w:r>
        <w:t>Click Approve MIP link on the record in the search results</w:t>
      </w:r>
      <w:r w:rsidRPr="006C7316">
        <w:t>.</w:t>
      </w:r>
      <w:r>
        <w:t xml:space="preserve"> The </w:t>
      </w:r>
      <w:r>
        <w:rPr>
          <w:b/>
        </w:rPr>
        <w:t xml:space="preserve">Approve MIP </w:t>
      </w:r>
      <w:r w:rsidRPr="006C7316">
        <w:t>window</w:t>
      </w:r>
      <w:r w:rsidRPr="00D345B1">
        <w:t xml:space="preserve"> is displayed. </w:t>
      </w:r>
      <w:r>
        <w:t xml:space="preserve"> (The Approve MIP window will display Penalty Interest and Late Charge when the servicer approves the MIP late if applicable) </w:t>
      </w:r>
    </w:p>
    <w:p w14:paraId="358FE032" w14:textId="77777777" w:rsidR="002D357F" w:rsidRDefault="002D357F" w:rsidP="006C3C3F">
      <w:pPr>
        <w:pStyle w:val="OrderedList"/>
        <w:numPr>
          <w:ilvl w:val="0"/>
          <w:numId w:val="296"/>
        </w:numPr>
        <w:jc w:val="both"/>
      </w:pPr>
      <w:r>
        <w:t xml:space="preserve">Click </w:t>
      </w:r>
      <w:r>
        <w:rPr>
          <w:b/>
        </w:rPr>
        <w:t xml:space="preserve">Submit </w:t>
      </w:r>
      <w:r>
        <w:t>o</w:t>
      </w:r>
      <w:r w:rsidRPr="006C7316">
        <w:t xml:space="preserve">n the </w:t>
      </w:r>
      <w:r>
        <w:rPr>
          <w:b/>
        </w:rPr>
        <w:t xml:space="preserve">Approve MIP </w:t>
      </w:r>
      <w:r w:rsidRPr="006C7316">
        <w:t xml:space="preserve">window. </w:t>
      </w:r>
      <w:r>
        <w:t xml:space="preserve">To exit without approving click </w:t>
      </w:r>
      <w:r w:rsidRPr="004B7C7D">
        <w:t>Cancel</w:t>
      </w:r>
      <w:r w:rsidRPr="006C7316">
        <w:t>.</w:t>
      </w:r>
      <w:r>
        <w:t xml:space="preserve"> </w:t>
      </w:r>
    </w:p>
    <w:p w14:paraId="6B98B9CD" w14:textId="77777777" w:rsidR="002D357F" w:rsidRDefault="002D357F" w:rsidP="006C3C3F">
      <w:pPr>
        <w:pStyle w:val="OrderedList"/>
        <w:numPr>
          <w:ilvl w:val="0"/>
          <w:numId w:val="296"/>
        </w:numPr>
        <w:jc w:val="both"/>
      </w:pPr>
      <w:r>
        <w:t xml:space="preserve">Click </w:t>
      </w:r>
      <w:r w:rsidRPr="00E27E81">
        <w:rPr>
          <w:b/>
          <w:bCs/>
        </w:rPr>
        <w:t>OK</w:t>
      </w:r>
      <w:r>
        <w:t xml:space="preserve"> on the pop-up message “Are you sure you want to approve this batch” to approve the batch. To exit without approving click Cancel.  </w:t>
      </w:r>
    </w:p>
    <w:p w14:paraId="5D1CCCEE" w14:textId="77777777" w:rsidR="002D357F" w:rsidRDefault="002D357F" w:rsidP="006C3C3F">
      <w:pPr>
        <w:pStyle w:val="OrderedList"/>
        <w:numPr>
          <w:ilvl w:val="0"/>
          <w:numId w:val="296"/>
        </w:numPr>
        <w:jc w:val="both"/>
      </w:pPr>
      <w:r w:rsidRPr="006C7316">
        <w:t xml:space="preserve">Once approved, the </w:t>
      </w:r>
      <w:r>
        <w:t xml:space="preserve">MIP Batch </w:t>
      </w:r>
      <w:r w:rsidRPr="006C7316">
        <w:t xml:space="preserve">is released to the Accounting Module for payment collection. The </w:t>
      </w:r>
      <w:r>
        <w:t xml:space="preserve">updated batch status will be displayed in the </w:t>
      </w:r>
      <w:r w:rsidRPr="004B7C7D">
        <w:rPr>
          <w:b/>
        </w:rPr>
        <w:t>Transmittals</w:t>
      </w:r>
      <w:r>
        <w:rPr>
          <w:b/>
        </w:rPr>
        <w:t xml:space="preserve"> Search Results. </w:t>
      </w:r>
      <w:r w:rsidRPr="006C7316">
        <w:t xml:space="preserve"> </w:t>
      </w:r>
    </w:p>
    <w:p w14:paraId="34EEB030" w14:textId="77777777" w:rsidR="002D357F" w:rsidRDefault="002D357F" w:rsidP="002D357F">
      <w:pPr>
        <w:pStyle w:val="BodyText"/>
        <w:jc w:val="center"/>
      </w:pPr>
      <w:r>
        <w:rPr>
          <w:noProof/>
          <w14:ligatures w14:val="standardContextual"/>
        </w:rPr>
        <w:drawing>
          <wp:inline distT="0" distB="0" distL="0" distR="0" wp14:anchorId="43ECB697" wp14:editId="6B25A6A1">
            <wp:extent cx="5097780" cy="2231913"/>
            <wp:effectExtent l="19050" t="19050" r="26670" b="16510"/>
            <wp:docPr id="203210091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2100918" name="Picture 1" descr="A screenshot of a computer&#10;&#10;Description automatically generated"/>
                    <pic:cNvPicPr/>
                  </pic:nvPicPr>
                  <pic:blipFill>
                    <a:blip r:embed="rId168"/>
                    <a:stretch>
                      <a:fillRect/>
                    </a:stretch>
                  </pic:blipFill>
                  <pic:spPr>
                    <a:xfrm>
                      <a:off x="0" y="0"/>
                      <a:ext cx="5121716" cy="2242392"/>
                    </a:xfrm>
                    <a:prstGeom prst="rect">
                      <a:avLst/>
                    </a:prstGeom>
                    <a:ln w="19050">
                      <a:solidFill>
                        <a:srgbClr val="0070C0"/>
                      </a:solidFill>
                    </a:ln>
                  </pic:spPr>
                </pic:pic>
              </a:graphicData>
            </a:graphic>
          </wp:inline>
        </w:drawing>
      </w:r>
    </w:p>
    <w:p w14:paraId="06A891C5" w14:textId="51AB9957" w:rsidR="002D357F" w:rsidRDefault="002D357F" w:rsidP="002D357F">
      <w:pPr>
        <w:pStyle w:val="FigureCaption0"/>
      </w:pPr>
      <w:bookmarkStart w:id="1661" w:name="_Toc230163940"/>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89</w:t>
      </w:r>
      <w:r>
        <w:rPr>
          <w:noProof/>
        </w:rPr>
        <w:fldChar w:fldCharType="end"/>
      </w:r>
      <w:r>
        <w:t>: Audit Results Screen</w:t>
      </w:r>
      <w:bookmarkEnd w:id="1661"/>
    </w:p>
    <w:p w14:paraId="7E4BF326" w14:textId="77777777" w:rsidR="002D357F" w:rsidRDefault="002D357F" w:rsidP="006C3C3F">
      <w:pPr>
        <w:pStyle w:val="OrderedList"/>
        <w:numPr>
          <w:ilvl w:val="0"/>
          <w:numId w:val="296"/>
        </w:numPr>
        <w:jc w:val="both"/>
      </w:pPr>
      <w:r>
        <w:t xml:space="preserve">Repeat previous steps for each Batch available for approval (with Approve MIP link). </w:t>
      </w:r>
    </w:p>
    <w:p w14:paraId="3EF682CA" w14:textId="77777777" w:rsidR="002D357F" w:rsidRDefault="002D357F" w:rsidP="002D357F">
      <w:pPr>
        <w:pStyle w:val="OrderedList"/>
        <w:jc w:val="both"/>
        <w:rPr>
          <w:b/>
          <w:bCs/>
          <w:color w:val="00B0F0"/>
        </w:rPr>
      </w:pPr>
    </w:p>
    <w:p w14:paraId="12045075" w14:textId="77777777" w:rsidR="002D357F" w:rsidRDefault="002D357F" w:rsidP="002D357F">
      <w:pPr>
        <w:pStyle w:val="OrderedList"/>
        <w:jc w:val="both"/>
        <w:rPr>
          <w:rFonts w:cs="Arial"/>
        </w:rPr>
      </w:pPr>
      <w:r w:rsidRPr="00E96CC4">
        <w:rPr>
          <w:rFonts w:cs="Arial"/>
        </w:rPr>
        <w:t>Once the Servicer has approved the MIP Batch</w:t>
      </w:r>
      <w:r>
        <w:rPr>
          <w:rFonts w:cs="Arial"/>
        </w:rPr>
        <w:t xml:space="preserve"> a note will be added to the MIP Batch record.</w:t>
      </w:r>
      <w:r w:rsidRPr="00E96CC4">
        <w:rPr>
          <w:rFonts w:cs="Arial"/>
        </w:rPr>
        <w:t xml:space="preserve"> </w:t>
      </w:r>
      <w:r>
        <w:rPr>
          <w:rFonts w:cs="Arial"/>
        </w:rPr>
        <w:t>T</w:t>
      </w:r>
      <w:r w:rsidRPr="00E96CC4">
        <w:rPr>
          <w:rFonts w:cs="Arial"/>
        </w:rPr>
        <w:t xml:space="preserve">he </w:t>
      </w:r>
      <w:r>
        <w:rPr>
          <w:rFonts w:cs="Arial"/>
        </w:rPr>
        <w:t>N</w:t>
      </w:r>
      <w:r w:rsidRPr="00E96CC4">
        <w:rPr>
          <w:rFonts w:cs="Arial"/>
        </w:rPr>
        <w:t xml:space="preserve">ote </w:t>
      </w:r>
      <w:r>
        <w:rPr>
          <w:rFonts w:cs="Arial"/>
        </w:rPr>
        <w:t xml:space="preserve">will read: </w:t>
      </w:r>
      <w:r w:rsidRPr="00E96CC4">
        <w:rPr>
          <w:rFonts w:cs="Arial"/>
        </w:rPr>
        <w:t>“The Monthly MIP was Approved by User ID on MM/DD/YYYY in the amount of $xxxxxx.xx for the Investor (Investor Name)</w:t>
      </w:r>
      <w:r>
        <w:rPr>
          <w:rFonts w:cs="Arial"/>
        </w:rPr>
        <w:t>.</w:t>
      </w:r>
      <w:r w:rsidRPr="00E96CC4">
        <w:rPr>
          <w:rFonts w:cs="Arial"/>
        </w:rPr>
        <w:t>”</w:t>
      </w:r>
      <w:r>
        <w:rPr>
          <w:rFonts w:cs="Arial"/>
        </w:rPr>
        <w:t xml:space="preserve"> The Servicer can view this note by clicking on the approved MIP Batch record under the Transmittal search results. Once the Batch Details window pops up click Batch Note on the left menu to see the added Batch Note. </w:t>
      </w:r>
    </w:p>
    <w:p w14:paraId="53A50367" w14:textId="036413CC" w:rsidR="002D357F" w:rsidRPr="002D357F" w:rsidRDefault="002D357F" w:rsidP="002D357F"/>
    <w:p w14:paraId="6F4C8342" w14:textId="506FFCD0" w:rsidR="00832AFF" w:rsidRPr="00A17702" w:rsidRDefault="002E4B00" w:rsidP="00863D8C">
      <w:pPr>
        <w:pStyle w:val="Heading4"/>
      </w:pPr>
      <w:bookmarkStart w:id="1662" w:name="_Toc230163179"/>
      <w:r>
        <w:t>Retry B</w:t>
      </w:r>
      <w:r w:rsidR="00A35C2E" w:rsidRPr="00A17702">
        <w:t>atch</w:t>
      </w:r>
      <w:bookmarkEnd w:id="1656"/>
      <w:bookmarkEnd w:id="1657"/>
      <w:bookmarkEnd w:id="1658"/>
      <w:bookmarkEnd w:id="1659"/>
      <w:bookmarkEnd w:id="1662"/>
    </w:p>
    <w:p w14:paraId="36448D0C" w14:textId="5DFA11BE" w:rsidR="00D345B1" w:rsidRPr="006C7316" w:rsidRDefault="00D345B1" w:rsidP="00A11D7B">
      <w:pPr>
        <w:spacing w:before="120"/>
        <w:jc w:val="both"/>
        <w:rPr>
          <w:rFonts w:ascii="Cambria" w:hAnsi="Cambria"/>
          <w:color w:val="000000"/>
        </w:rPr>
      </w:pPr>
      <w:r>
        <w:rPr>
          <w:rFonts w:ascii="Cambria" w:hAnsi="Cambria"/>
          <w:color w:val="000000"/>
        </w:rPr>
        <w:t xml:space="preserve">To retry </w:t>
      </w:r>
      <w:r w:rsidR="00A11D7B">
        <w:rPr>
          <w:rFonts w:ascii="Cambria" w:hAnsi="Cambria"/>
          <w:color w:val="000000"/>
        </w:rPr>
        <w:t xml:space="preserve">a </w:t>
      </w:r>
      <w:r>
        <w:rPr>
          <w:rFonts w:ascii="Cambria" w:hAnsi="Cambria"/>
          <w:color w:val="000000"/>
        </w:rPr>
        <w:t>failed batch</w:t>
      </w:r>
      <w:r w:rsidRPr="006C7316">
        <w:rPr>
          <w:rFonts w:ascii="Cambria" w:hAnsi="Cambria"/>
          <w:color w:val="000000"/>
        </w:rPr>
        <w:t>:</w:t>
      </w:r>
    </w:p>
    <w:p w14:paraId="7EE3DD9F" w14:textId="6723B828" w:rsidR="00D345B1" w:rsidRPr="00D345B1" w:rsidRDefault="00D345B1" w:rsidP="006C3C3F">
      <w:pPr>
        <w:pStyle w:val="OrderedList"/>
        <w:numPr>
          <w:ilvl w:val="0"/>
          <w:numId w:val="193"/>
        </w:numPr>
        <w:jc w:val="both"/>
      </w:pPr>
      <w:r w:rsidRPr="00D345B1">
        <w:t xml:space="preserve"> </w:t>
      </w:r>
      <w:r>
        <w:t xml:space="preserve">Enter the search criteria and click </w:t>
      </w:r>
      <w:r w:rsidRPr="004007BB">
        <w:rPr>
          <w:b/>
        </w:rPr>
        <w:t>Search</w:t>
      </w:r>
      <w:r>
        <w:t xml:space="preserve"> o</w:t>
      </w:r>
      <w:r w:rsidRPr="001E19CE">
        <w:t>n the</w:t>
      </w:r>
      <w:r w:rsidRPr="004007BB">
        <w:rPr>
          <w:b/>
        </w:rPr>
        <w:t xml:space="preserve"> Transmittals Search </w:t>
      </w:r>
      <w:r w:rsidR="002E4B00">
        <w:t>section to display the f</w:t>
      </w:r>
      <w:r w:rsidRPr="006159C5">
        <w:t>ailed transactions.</w:t>
      </w:r>
    </w:p>
    <w:p w14:paraId="06BA1BEB" w14:textId="77777777" w:rsidR="00D345B1" w:rsidRPr="006C7316" w:rsidRDefault="00D345B1" w:rsidP="006C3C3F">
      <w:pPr>
        <w:pStyle w:val="OrderedList"/>
        <w:numPr>
          <w:ilvl w:val="0"/>
          <w:numId w:val="193"/>
        </w:numPr>
        <w:jc w:val="both"/>
      </w:pPr>
      <w:r>
        <w:t>The search results matching the search criteria are displayed</w:t>
      </w:r>
      <w:r w:rsidRPr="007C3399">
        <w:t xml:space="preserve"> </w:t>
      </w:r>
      <w:r w:rsidRPr="00832AFF">
        <w:t xml:space="preserve">in the </w:t>
      </w:r>
      <w:r w:rsidRPr="005C5511">
        <w:rPr>
          <w:b/>
        </w:rPr>
        <w:t>Transmittal Search Results</w:t>
      </w:r>
      <w:r w:rsidRPr="00832AFF">
        <w:t xml:space="preserve"> section</w:t>
      </w:r>
      <w:r>
        <w:t xml:space="preserve">. </w:t>
      </w:r>
    </w:p>
    <w:p w14:paraId="2CCDC34A" w14:textId="77777777" w:rsidR="00D345B1" w:rsidRDefault="00D345B1" w:rsidP="006C3C3F">
      <w:pPr>
        <w:pStyle w:val="OrderedList"/>
        <w:numPr>
          <w:ilvl w:val="0"/>
          <w:numId w:val="193"/>
        </w:numPr>
        <w:jc w:val="both"/>
      </w:pPr>
      <w:r>
        <w:t xml:space="preserve">Select the </w:t>
      </w:r>
      <w:r w:rsidRPr="005C5511">
        <w:t>Retry</w:t>
      </w:r>
      <w:r>
        <w:t xml:space="preserve"> link beside the record displayed in the search results</w:t>
      </w:r>
      <w:r w:rsidRPr="006C7316">
        <w:t>.</w:t>
      </w:r>
      <w:r>
        <w:t xml:space="preserve"> </w:t>
      </w:r>
      <w:r w:rsidRPr="005C5511">
        <w:rPr>
          <w:b/>
        </w:rPr>
        <w:t>The Retry Batch</w:t>
      </w:r>
      <w:r w:rsidRPr="005C5511">
        <w:t xml:space="preserve"> </w:t>
      </w:r>
      <w:r w:rsidRPr="00D345B1">
        <w:t xml:space="preserve">window is displayed. </w:t>
      </w:r>
      <w:r>
        <w:t xml:space="preserve"> </w:t>
      </w:r>
    </w:p>
    <w:p w14:paraId="1A9C37D7" w14:textId="2A477845" w:rsidR="005426B9" w:rsidRPr="00A35C2E" w:rsidRDefault="006C70E0">
      <w:pPr>
        <w:pStyle w:val="BodyText"/>
        <w:jc w:val="center"/>
      </w:pPr>
      <w:r w:rsidRPr="006C70E0">
        <w:rPr>
          <w:noProof/>
        </w:rPr>
        <w:t xml:space="preserve"> </w:t>
      </w:r>
      <w:r>
        <w:rPr>
          <w:noProof/>
        </w:rPr>
        <w:drawing>
          <wp:inline distT="0" distB="0" distL="0" distR="0" wp14:anchorId="5530B88F" wp14:editId="6350B01D">
            <wp:extent cx="2720586" cy="1491381"/>
            <wp:effectExtent l="19050" t="19050" r="22860" b="13970"/>
            <wp:docPr id="2568" name="Picture 256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8" name="Picture 2568" descr="Graphical user interface, application&#10;&#10;Description automatically generated"/>
                    <pic:cNvPicPr/>
                  </pic:nvPicPr>
                  <pic:blipFill>
                    <a:blip r:embed="rId169"/>
                    <a:stretch>
                      <a:fillRect/>
                    </a:stretch>
                  </pic:blipFill>
                  <pic:spPr>
                    <a:xfrm>
                      <a:off x="0" y="0"/>
                      <a:ext cx="2741889" cy="1503059"/>
                    </a:xfrm>
                    <a:prstGeom prst="rect">
                      <a:avLst/>
                    </a:prstGeom>
                    <a:ln w="19050">
                      <a:solidFill>
                        <a:schemeClr val="accent1"/>
                      </a:solidFill>
                    </a:ln>
                  </pic:spPr>
                </pic:pic>
              </a:graphicData>
            </a:graphic>
          </wp:inline>
        </w:drawing>
      </w:r>
    </w:p>
    <w:p w14:paraId="78858B66" w14:textId="63BCD09A" w:rsidR="00122C7E" w:rsidRDefault="00122C7E" w:rsidP="00122C7E">
      <w:pPr>
        <w:pStyle w:val="FigureCaption0"/>
      </w:pPr>
      <w:bookmarkStart w:id="1663" w:name="_Toc74052557"/>
      <w:bookmarkStart w:id="1664" w:name="_Toc90643943"/>
      <w:bookmarkStart w:id="1665" w:name="_Toc23016394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90</w:t>
      </w:r>
      <w:r w:rsidR="00764635">
        <w:rPr>
          <w:noProof/>
        </w:rPr>
        <w:fldChar w:fldCharType="end"/>
      </w:r>
      <w:r>
        <w:t>: Retry Batch Window</w:t>
      </w:r>
      <w:bookmarkEnd w:id="1663"/>
      <w:bookmarkEnd w:id="1664"/>
      <w:bookmarkEnd w:id="1665"/>
    </w:p>
    <w:p w14:paraId="2A795FA9" w14:textId="0D8DB998" w:rsidR="005426B9" w:rsidRDefault="005426B9" w:rsidP="006C3C3F">
      <w:pPr>
        <w:pStyle w:val="OrderedList"/>
        <w:numPr>
          <w:ilvl w:val="0"/>
          <w:numId w:val="193"/>
        </w:numPr>
        <w:jc w:val="both"/>
      </w:pPr>
      <w:r>
        <w:t>E</w:t>
      </w:r>
      <w:r w:rsidRPr="00D345B1">
        <w:t xml:space="preserve">dit the message if needed and click </w:t>
      </w:r>
      <w:r w:rsidRPr="00D345B1">
        <w:rPr>
          <w:b/>
        </w:rPr>
        <w:t>Submit</w:t>
      </w:r>
      <w:r>
        <w:t xml:space="preserve"> to resend the transactions within the batch to Accounting Module for collections</w:t>
      </w:r>
      <w:r w:rsidRPr="00D345B1">
        <w:t xml:space="preserve">. </w:t>
      </w:r>
    </w:p>
    <w:p w14:paraId="31446C74" w14:textId="097130A9" w:rsidR="005426B9" w:rsidRDefault="005426B9" w:rsidP="006C3C3F">
      <w:pPr>
        <w:pStyle w:val="OrderedList"/>
        <w:numPr>
          <w:ilvl w:val="0"/>
          <w:numId w:val="193"/>
        </w:numPr>
        <w:jc w:val="both"/>
      </w:pPr>
      <w:r>
        <w:t>If there is a difference in the collection amount (such as late charge or penalty) at the time of retry, the batch will create supplemental adjustment transaction for the additional amount.</w:t>
      </w:r>
    </w:p>
    <w:p w14:paraId="1AD6D91D" w14:textId="77777777" w:rsidR="00C251F5" w:rsidRDefault="00C251F5" w:rsidP="008F236F">
      <w:pPr>
        <w:pStyle w:val="FigureCaption0"/>
        <w:jc w:val="left"/>
      </w:pPr>
    </w:p>
    <w:p w14:paraId="7789CF13" w14:textId="0486DDB7" w:rsidR="006C7316" w:rsidRPr="006C7316" w:rsidRDefault="006C7316" w:rsidP="0057061F">
      <w:pPr>
        <w:pStyle w:val="Heading3"/>
        <w:ind w:left="1080" w:hanging="1080"/>
        <w:jc w:val="both"/>
      </w:pPr>
      <w:bookmarkStart w:id="1666" w:name="_Toc314660734"/>
      <w:bookmarkStart w:id="1667" w:name="_Toc315633856"/>
      <w:bookmarkStart w:id="1668" w:name="_Toc11334692"/>
      <w:bookmarkStart w:id="1669" w:name="_Toc74051910"/>
      <w:bookmarkStart w:id="1670" w:name="_Toc90643296"/>
      <w:bookmarkStart w:id="1671" w:name="_Toc230163180"/>
      <w:r w:rsidRPr="006C7316">
        <w:t>Premiums</w:t>
      </w:r>
      <w:bookmarkEnd w:id="1666"/>
      <w:bookmarkEnd w:id="1667"/>
      <w:bookmarkEnd w:id="1668"/>
      <w:bookmarkEnd w:id="1669"/>
      <w:bookmarkEnd w:id="1670"/>
      <w:r w:rsidR="006C70E0">
        <w:t xml:space="preserve"> (IMIP)</w:t>
      </w:r>
      <w:bookmarkEnd w:id="1671"/>
      <w:r w:rsidR="00172407">
        <w:fldChar w:fldCharType="begin"/>
      </w:r>
      <w:r w:rsidR="00172407">
        <w:instrText xml:space="preserve"> XE </w:instrText>
      </w:r>
      <w:r w:rsidR="00274A40">
        <w:instrText>“</w:instrText>
      </w:r>
      <w:r w:rsidR="00172407" w:rsidRPr="006874A6">
        <w:instrText>Accounting Premiums Screen</w:instrText>
      </w:r>
      <w:r w:rsidR="00274A40">
        <w:instrText>”</w:instrText>
      </w:r>
      <w:r w:rsidR="00172407">
        <w:instrText xml:space="preserve"> </w:instrText>
      </w:r>
      <w:r w:rsidR="00172407">
        <w:fldChar w:fldCharType="end"/>
      </w:r>
    </w:p>
    <w:p w14:paraId="5996BAA9" w14:textId="2B115CA7" w:rsidR="006159C5" w:rsidRPr="006C7316" w:rsidRDefault="006C70E0" w:rsidP="001879BA">
      <w:pPr>
        <w:pStyle w:val="BodyText"/>
      </w:pPr>
      <w:r>
        <w:t xml:space="preserve">Authorized Users can select </w:t>
      </w:r>
      <w:r w:rsidR="00930AF1">
        <w:t>Accounting</w:t>
      </w:r>
      <w:r>
        <w:t xml:space="preserve"> – Premiums (IMIP) from the Left Menu. </w:t>
      </w:r>
      <w:r w:rsidR="006159C5" w:rsidRPr="006C7316">
        <w:t>This screen displays the IMIP and IMI</w:t>
      </w:r>
      <w:r w:rsidR="00354724">
        <w:t>P</w:t>
      </w:r>
      <w:r w:rsidR="002E4B00">
        <w:t>-</w:t>
      </w:r>
      <w:r w:rsidR="00354724">
        <w:t>adjustment transactions</w:t>
      </w:r>
      <w:r w:rsidR="006159C5" w:rsidRPr="006C7316">
        <w:t xml:space="preserve">. </w:t>
      </w:r>
    </w:p>
    <w:p w14:paraId="7CDA02CF" w14:textId="38293751" w:rsidR="006C7316" w:rsidRPr="006C7316" w:rsidRDefault="006159C5" w:rsidP="001879BA">
      <w:pPr>
        <w:pStyle w:val="BodyText"/>
      </w:pPr>
      <w:r w:rsidRPr="006C7316">
        <w:t xml:space="preserve">The </w:t>
      </w:r>
      <w:r w:rsidR="00354724">
        <w:t xml:space="preserve">Premiums </w:t>
      </w:r>
      <w:r w:rsidRPr="006C7316">
        <w:t>screen provides the following search criteria:</w:t>
      </w:r>
    </w:p>
    <w:tbl>
      <w:tblPr>
        <w:tblStyle w:val="TableGrid"/>
        <w:tblW w:w="0" w:type="auto"/>
        <w:tblInd w:w="108" w:type="dxa"/>
        <w:tblLook w:val="04A0" w:firstRow="1" w:lastRow="0" w:firstColumn="1" w:lastColumn="0" w:noHBand="0" w:noVBand="1"/>
      </w:tblPr>
      <w:tblGrid>
        <w:gridCol w:w="2514"/>
        <w:gridCol w:w="6728"/>
      </w:tblGrid>
      <w:tr w:rsidR="00BD5BE0" w:rsidRPr="002E4B00" w14:paraId="337800BF" w14:textId="77777777" w:rsidTr="00D82C56">
        <w:trPr>
          <w:tblHeader/>
        </w:trPr>
        <w:tc>
          <w:tcPr>
            <w:tcW w:w="2514" w:type="dxa"/>
            <w:shd w:val="clear" w:color="auto" w:fill="B8CCE4" w:themeFill="accent1" w:themeFillTint="66"/>
          </w:tcPr>
          <w:p w14:paraId="52AAC997" w14:textId="77777777" w:rsidR="00BD5BE0" w:rsidRPr="002E4B00" w:rsidRDefault="00BD5BE0" w:rsidP="000E443B">
            <w:pPr>
              <w:pStyle w:val="Tableheader"/>
              <w:rPr>
                <w:noProof/>
              </w:rPr>
            </w:pPr>
            <w:r w:rsidRPr="002E4B00">
              <w:rPr>
                <w:noProof/>
              </w:rPr>
              <w:t>Field</w:t>
            </w:r>
          </w:p>
        </w:tc>
        <w:tc>
          <w:tcPr>
            <w:tcW w:w="6728" w:type="dxa"/>
            <w:shd w:val="clear" w:color="auto" w:fill="B8CCE4" w:themeFill="accent1" w:themeFillTint="66"/>
          </w:tcPr>
          <w:p w14:paraId="7D049293" w14:textId="77777777" w:rsidR="00BD5BE0" w:rsidRPr="002E4B00" w:rsidRDefault="00BD5BE0" w:rsidP="000E443B">
            <w:pPr>
              <w:pStyle w:val="Tableheader"/>
              <w:rPr>
                <w:noProof/>
              </w:rPr>
            </w:pPr>
            <w:r w:rsidRPr="002E4B00">
              <w:rPr>
                <w:noProof/>
              </w:rPr>
              <w:t>Description</w:t>
            </w:r>
          </w:p>
        </w:tc>
      </w:tr>
      <w:tr w:rsidR="00BD5BE0" w:rsidRPr="002E4B00" w14:paraId="05F52E02" w14:textId="77777777" w:rsidTr="00D82C56">
        <w:tc>
          <w:tcPr>
            <w:tcW w:w="2514" w:type="dxa"/>
          </w:tcPr>
          <w:p w14:paraId="1DC17615" w14:textId="77777777" w:rsidR="00BD5BE0" w:rsidRPr="002E4B00" w:rsidRDefault="00BD5BE0" w:rsidP="00B34BB0">
            <w:pPr>
              <w:pStyle w:val="TableColumnSubheading"/>
              <w:rPr>
                <w:noProof/>
              </w:rPr>
            </w:pPr>
            <w:r w:rsidRPr="002E4B00">
              <w:rPr>
                <w:noProof/>
              </w:rPr>
              <w:t>Loan Skey</w:t>
            </w:r>
          </w:p>
        </w:tc>
        <w:tc>
          <w:tcPr>
            <w:tcW w:w="6728" w:type="dxa"/>
          </w:tcPr>
          <w:p w14:paraId="21DBBD2D" w14:textId="77B7333F" w:rsidR="00BD5BE0" w:rsidRPr="002E4B00" w:rsidRDefault="00BD5BE0" w:rsidP="00F874DE">
            <w:pPr>
              <w:pStyle w:val="TableText"/>
              <w:jc w:val="both"/>
              <w:rPr>
                <w:noProof/>
              </w:rPr>
            </w:pPr>
            <w:r w:rsidRPr="002E4B00">
              <w:rPr>
                <w:noProof/>
              </w:rPr>
              <w:t>Unique ID for each FHA Case</w:t>
            </w:r>
            <w:r w:rsidR="007977FD">
              <w:rPr>
                <w:noProof/>
              </w:rPr>
              <w:t>.</w:t>
            </w:r>
          </w:p>
        </w:tc>
      </w:tr>
      <w:tr w:rsidR="00BD5BE0" w:rsidRPr="002E4B00" w14:paraId="3D24CDA1" w14:textId="77777777" w:rsidTr="00D82C56">
        <w:tc>
          <w:tcPr>
            <w:tcW w:w="2514" w:type="dxa"/>
          </w:tcPr>
          <w:p w14:paraId="29F2C138" w14:textId="77777777" w:rsidR="00BD5BE0" w:rsidRPr="002E4B00" w:rsidRDefault="00BD5BE0" w:rsidP="00B34BB0">
            <w:pPr>
              <w:pStyle w:val="TableColumnSubheading"/>
              <w:rPr>
                <w:noProof/>
              </w:rPr>
            </w:pPr>
            <w:r w:rsidRPr="002E4B00">
              <w:rPr>
                <w:noProof/>
              </w:rPr>
              <w:t>FHA Case #</w:t>
            </w:r>
          </w:p>
        </w:tc>
        <w:tc>
          <w:tcPr>
            <w:tcW w:w="6728" w:type="dxa"/>
          </w:tcPr>
          <w:p w14:paraId="60EB478D" w14:textId="685833EF" w:rsidR="00BD5BE0" w:rsidRPr="002E4B00" w:rsidRDefault="00BD5BE0" w:rsidP="00C22BC6">
            <w:pPr>
              <w:pStyle w:val="TableText"/>
              <w:jc w:val="both"/>
              <w:rPr>
                <w:noProof/>
              </w:rPr>
            </w:pPr>
            <w:r w:rsidRPr="002E4B00">
              <w:rPr>
                <w:noProof/>
              </w:rPr>
              <w:t xml:space="preserve">The </w:t>
            </w:r>
            <w:r w:rsidR="00C22BC6">
              <w:rPr>
                <w:noProof/>
              </w:rPr>
              <w:t xml:space="preserve">HECM </w:t>
            </w:r>
            <w:r w:rsidR="00E4027B">
              <w:rPr>
                <w:noProof/>
              </w:rPr>
              <w:t>Case</w:t>
            </w:r>
            <w:r w:rsidRPr="002E4B00">
              <w:rPr>
                <w:noProof/>
              </w:rPr>
              <w:t xml:space="preserve"> number</w:t>
            </w:r>
            <w:r w:rsidR="007977FD">
              <w:rPr>
                <w:noProof/>
              </w:rPr>
              <w:t>.</w:t>
            </w:r>
          </w:p>
        </w:tc>
      </w:tr>
      <w:tr w:rsidR="00BD5BE0" w:rsidRPr="002E4B00" w14:paraId="0EED3E65" w14:textId="77777777" w:rsidTr="00D82C56">
        <w:tc>
          <w:tcPr>
            <w:tcW w:w="2514" w:type="dxa"/>
          </w:tcPr>
          <w:p w14:paraId="47F1786C" w14:textId="77777777" w:rsidR="00BD5BE0" w:rsidRPr="002E4B00" w:rsidRDefault="00BD5BE0" w:rsidP="00B34BB0">
            <w:pPr>
              <w:pStyle w:val="TableColumnSubheading"/>
              <w:rPr>
                <w:noProof/>
              </w:rPr>
            </w:pPr>
            <w:r w:rsidRPr="002E4B00">
              <w:rPr>
                <w:noProof/>
              </w:rPr>
              <w:t>Case Status</w:t>
            </w:r>
          </w:p>
        </w:tc>
        <w:tc>
          <w:tcPr>
            <w:tcW w:w="6728" w:type="dxa"/>
          </w:tcPr>
          <w:p w14:paraId="15A5A665" w14:textId="1050C093" w:rsidR="00BD5BE0" w:rsidRPr="002E4B00" w:rsidRDefault="00BD5BE0" w:rsidP="00F874DE">
            <w:pPr>
              <w:pStyle w:val="TableText"/>
              <w:jc w:val="both"/>
              <w:rPr>
                <w:noProof/>
              </w:rPr>
            </w:pPr>
            <w:r w:rsidRPr="002E4B00">
              <w:rPr>
                <w:noProof/>
              </w:rPr>
              <w:t>Selection from dropdown values</w:t>
            </w:r>
            <w:r w:rsidR="007977FD">
              <w:rPr>
                <w:noProof/>
              </w:rPr>
              <w:t>.</w:t>
            </w:r>
          </w:p>
        </w:tc>
      </w:tr>
      <w:tr w:rsidR="00BD5BE0" w:rsidRPr="002E4B00" w14:paraId="3AD72F69" w14:textId="77777777" w:rsidTr="00D82C56">
        <w:tc>
          <w:tcPr>
            <w:tcW w:w="2514" w:type="dxa"/>
          </w:tcPr>
          <w:p w14:paraId="3E7F6A08" w14:textId="77777777" w:rsidR="00BD5BE0" w:rsidRPr="002E4B00" w:rsidRDefault="00BD5BE0" w:rsidP="00B34BB0">
            <w:pPr>
              <w:pStyle w:val="TableColumnSubheading"/>
              <w:rPr>
                <w:noProof/>
              </w:rPr>
            </w:pPr>
            <w:r w:rsidRPr="002E4B00">
              <w:rPr>
                <w:noProof/>
              </w:rPr>
              <w:t>Batch Status</w:t>
            </w:r>
          </w:p>
        </w:tc>
        <w:tc>
          <w:tcPr>
            <w:tcW w:w="6728" w:type="dxa"/>
          </w:tcPr>
          <w:p w14:paraId="3913775E" w14:textId="04F88CA4" w:rsidR="00BD5BE0" w:rsidRPr="002E4B00" w:rsidRDefault="00BD5BE0" w:rsidP="00F874DE">
            <w:pPr>
              <w:pStyle w:val="TableText"/>
              <w:jc w:val="both"/>
              <w:rPr>
                <w:noProof/>
              </w:rPr>
            </w:pPr>
            <w:r w:rsidRPr="002E4B00">
              <w:rPr>
                <w:noProof/>
              </w:rPr>
              <w:t>Selection from dropdown values</w:t>
            </w:r>
            <w:r w:rsidR="007977FD">
              <w:rPr>
                <w:noProof/>
              </w:rPr>
              <w:t>.</w:t>
            </w:r>
          </w:p>
        </w:tc>
      </w:tr>
      <w:tr w:rsidR="00BD5BE0" w:rsidRPr="002E4B00" w14:paraId="23143682" w14:textId="77777777" w:rsidTr="00D82C56">
        <w:tc>
          <w:tcPr>
            <w:tcW w:w="2514" w:type="dxa"/>
          </w:tcPr>
          <w:p w14:paraId="6C4295F3" w14:textId="77777777" w:rsidR="00BD5BE0" w:rsidRPr="002E4B00" w:rsidRDefault="00BD5BE0" w:rsidP="00B34BB0">
            <w:pPr>
              <w:pStyle w:val="TableColumnSubheading"/>
              <w:rPr>
                <w:noProof/>
              </w:rPr>
            </w:pPr>
            <w:r w:rsidRPr="002E4B00">
              <w:rPr>
                <w:noProof/>
              </w:rPr>
              <w:t>Trans Date</w:t>
            </w:r>
          </w:p>
        </w:tc>
        <w:tc>
          <w:tcPr>
            <w:tcW w:w="6728" w:type="dxa"/>
          </w:tcPr>
          <w:p w14:paraId="517F7E11" w14:textId="4E381CC2" w:rsidR="00BD5BE0" w:rsidRPr="002E4B00" w:rsidRDefault="00BD5BE0" w:rsidP="00F874DE">
            <w:pPr>
              <w:pStyle w:val="TableText"/>
              <w:jc w:val="both"/>
              <w:rPr>
                <w:noProof/>
              </w:rPr>
            </w:pPr>
            <w:r w:rsidRPr="002E4B00">
              <w:rPr>
                <w:noProof/>
              </w:rPr>
              <w:t>The transaction created date (from and to dates)</w:t>
            </w:r>
            <w:r w:rsidR="007977FD">
              <w:rPr>
                <w:noProof/>
              </w:rPr>
              <w:t>.</w:t>
            </w:r>
          </w:p>
        </w:tc>
      </w:tr>
      <w:tr w:rsidR="00BD5BE0" w:rsidRPr="002E4B00" w14:paraId="59FBAA42" w14:textId="77777777" w:rsidTr="00D82C56">
        <w:tc>
          <w:tcPr>
            <w:tcW w:w="2514" w:type="dxa"/>
          </w:tcPr>
          <w:p w14:paraId="63F7A19F" w14:textId="77777777" w:rsidR="00BD5BE0" w:rsidRPr="002E4B00" w:rsidRDefault="00BD5BE0" w:rsidP="00B34BB0">
            <w:pPr>
              <w:pStyle w:val="TableColumnSubheading"/>
              <w:rPr>
                <w:noProof/>
              </w:rPr>
            </w:pPr>
            <w:r w:rsidRPr="002E4B00">
              <w:rPr>
                <w:noProof/>
              </w:rPr>
              <w:t>Lender Name</w:t>
            </w:r>
          </w:p>
        </w:tc>
        <w:tc>
          <w:tcPr>
            <w:tcW w:w="6728" w:type="dxa"/>
          </w:tcPr>
          <w:p w14:paraId="2E003B9C" w14:textId="7020AA0C" w:rsidR="00BD5BE0" w:rsidRPr="002E4B00" w:rsidRDefault="00BD5BE0" w:rsidP="00F874DE">
            <w:pPr>
              <w:pStyle w:val="TableText"/>
              <w:jc w:val="both"/>
              <w:rPr>
                <w:noProof/>
              </w:rPr>
            </w:pPr>
            <w:r w:rsidRPr="002E4B00">
              <w:rPr>
                <w:noProof/>
                <w:lang w:bidi="en-US"/>
              </w:rPr>
              <w:t xml:space="preserve">Name of the </w:t>
            </w:r>
            <w:r w:rsidR="0006546C" w:rsidRPr="002E4B00">
              <w:rPr>
                <w:noProof/>
                <w:lang w:bidi="en-US"/>
              </w:rPr>
              <w:t>l</w:t>
            </w:r>
            <w:r w:rsidRPr="002E4B00">
              <w:rPr>
                <w:noProof/>
                <w:lang w:bidi="en-US"/>
              </w:rPr>
              <w:t>ender on the loan</w:t>
            </w:r>
            <w:r w:rsidR="007977FD">
              <w:rPr>
                <w:noProof/>
                <w:lang w:bidi="en-US"/>
              </w:rPr>
              <w:t>.</w:t>
            </w:r>
          </w:p>
        </w:tc>
      </w:tr>
      <w:tr w:rsidR="00D82C56" w:rsidRPr="002E4B00" w14:paraId="5FFECC74" w14:textId="77777777" w:rsidTr="00D82C56">
        <w:tc>
          <w:tcPr>
            <w:tcW w:w="2514" w:type="dxa"/>
          </w:tcPr>
          <w:p w14:paraId="75E388DF" w14:textId="77777777" w:rsidR="00D82C56" w:rsidRPr="002E4B00" w:rsidRDefault="00D82C56" w:rsidP="00A44096">
            <w:pPr>
              <w:pStyle w:val="TableColumnSubheading"/>
              <w:rPr>
                <w:noProof/>
              </w:rPr>
            </w:pPr>
            <w:r w:rsidRPr="002E4B00">
              <w:rPr>
                <w:noProof/>
              </w:rPr>
              <w:t>Servicer Name</w:t>
            </w:r>
          </w:p>
        </w:tc>
        <w:tc>
          <w:tcPr>
            <w:tcW w:w="6728" w:type="dxa"/>
          </w:tcPr>
          <w:p w14:paraId="3506C6A1" w14:textId="77777777" w:rsidR="00D82C56" w:rsidRPr="002E4B00" w:rsidRDefault="00D82C56" w:rsidP="00A44096">
            <w:pPr>
              <w:pStyle w:val="TableText"/>
              <w:jc w:val="both"/>
              <w:rPr>
                <w:noProof/>
              </w:rPr>
            </w:pPr>
            <w:r w:rsidRPr="002E4B00">
              <w:rPr>
                <w:noProof/>
                <w:lang w:bidi="en-US"/>
              </w:rPr>
              <w:t>Name of the servicer on the loan</w:t>
            </w:r>
            <w:r>
              <w:rPr>
                <w:noProof/>
                <w:lang w:bidi="en-US"/>
              </w:rPr>
              <w:t>.</w:t>
            </w:r>
          </w:p>
        </w:tc>
      </w:tr>
    </w:tbl>
    <w:p w14:paraId="26BF96F8" w14:textId="53AD375A" w:rsidR="006C7316" w:rsidRDefault="00BD5BE0" w:rsidP="001879BA">
      <w:pPr>
        <w:pStyle w:val="TableCaption"/>
      </w:pPr>
      <w:bookmarkStart w:id="1672" w:name="_Toc90643786"/>
      <w:bookmarkStart w:id="1673" w:name="_Toc23016376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3A67B0">
        <w:t>-</w:t>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17</w:t>
      </w:r>
      <w:r w:rsidR="00764635">
        <w:rPr>
          <w:noProof/>
        </w:rPr>
        <w:fldChar w:fldCharType="end"/>
      </w:r>
      <w:r w:rsidR="002E4B00">
        <w:t>: Search C</w:t>
      </w:r>
      <w:r>
        <w:t>riter</w:t>
      </w:r>
      <w:r w:rsidR="002E4B00">
        <w:t>ia for P</w:t>
      </w:r>
      <w:r>
        <w:t>remiums</w:t>
      </w:r>
      <w:bookmarkEnd w:id="1672"/>
      <w:bookmarkEnd w:id="1673"/>
    </w:p>
    <w:p w14:paraId="3EB07D81" w14:textId="2C16BC7A" w:rsidR="00354724" w:rsidRPr="00354724" w:rsidRDefault="005B4C58" w:rsidP="005B4C58">
      <w:pPr>
        <w:pStyle w:val="OrderedList"/>
        <w:jc w:val="both"/>
      </w:pPr>
      <w:r>
        <w:t xml:space="preserve">To view Premiums: </w:t>
      </w:r>
      <w:r w:rsidR="00354724">
        <w:t xml:space="preserve">Enter the search criteria and click </w:t>
      </w:r>
      <w:r w:rsidR="00354724" w:rsidRPr="004007BB">
        <w:rPr>
          <w:b/>
        </w:rPr>
        <w:t>Search</w:t>
      </w:r>
      <w:r w:rsidR="00354724">
        <w:t xml:space="preserve"> o</w:t>
      </w:r>
      <w:r w:rsidR="00354724" w:rsidRPr="001E19CE">
        <w:t>n the</w:t>
      </w:r>
      <w:r w:rsidR="00354724" w:rsidRPr="004007BB">
        <w:rPr>
          <w:b/>
        </w:rPr>
        <w:t xml:space="preserve"> </w:t>
      </w:r>
      <w:r w:rsidR="00354724" w:rsidRPr="004007BB">
        <w:rPr>
          <w:rFonts w:eastAsia="Times New Roman" w:cs="Calibri"/>
          <w:b/>
        </w:rPr>
        <w:t xml:space="preserve">Premiums </w:t>
      </w:r>
      <w:r w:rsidR="00354724" w:rsidRPr="004007BB">
        <w:rPr>
          <w:rFonts w:eastAsia="Times New Roman" w:cs="Calibri"/>
        </w:rPr>
        <w:t xml:space="preserve">screen to display the transactions. </w:t>
      </w:r>
      <w:r w:rsidR="00354724" w:rsidRPr="006C7316">
        <w:t xml:space="preserve">Upon selection of a record, the user is </w:t>
      </w:r>
      <w:r w:rsidR="00354724">
        <w:t xml:space="preserve">navigated </w:t>
      </w:r>
      <w:r w:rsidR="00354724" w:rsidRPr="006C7316">
        <w:t xml:space="preserve">to the </w:t>
      </w:r>
      <w:r w:rsidR="00354724" w:rsidRPr="004007BB">
        <w:rPr>
          <w:b/>
        </w:rPr>
        <w:t>Loan Balance</w:t>
      </w:r>
      <w:r w:rsidR="00354724" w:rsidRPr="006C7316">
        <w:t xml:space="preserve"> screen </w:t>
      </w:r>
      <w:r w:rsidR="00354724">
        <w:t>for</w:t>
      </w:r>
      <w:r w:rsidR="00354724" w:rsidRPr="006C7316">
        <w:t xml:space="preserve"> the selected </w:t>
      </w:r>
      <w:r w:rsidR="00354724">
        <w:t>l</w:t>
      </w:r>
      <w:r w:rsidR="00354724" w:rsidRPr="006C7316">
        <w:t>oan.</w:t>
      </w:r>
    </w:p>
    <w:p w14:paraId="1F0F7EA3" w14:textId="371358AB" w:rsidR="00D256D8" w:rsidRDefault="00930AF1" w:rsidP="003E02DB">
      <w:pPr>
        <w:pStyle w:val="BodyText"/>
        <w:jc w:val="center"/>
        <w:rPr>
          <w:color w:val="000000"/>
        </w:rPr>
      </w:pPr>
      <w:r>
        <w:rPr>
          <w:noProof/>
        </w:rPr>
        <w:drawing>
          <wp:inline distT="0" distB="0" distL="0" distR="0" wp14:anchorId="4CD6467D" wp14:editId="0EA6F0D1">
            <wp:extent cx="4387850" cy="989610"/>
            <wp:effectExtent l="19050" t="19050" r="12700" b="20320"/>
            <wp:docPr id="2570" name="Picture 257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0" name="Picture 2570" descr="Table&#10;&#10;Description automatically generated"/>
                    <pic:cNvPicPr/>
                  </pic:nvPicPr>
                  <pic:blipFill>
                    <a:blip r:embed="rId170"/>
                    <a:stretch>
                      <a:fillRect/>
                    </a:stretch>
                  </pic:blipFill>
                  <pic:spPr>
                    <a:xfrm>
                      <a:off x="0" y="0"/>
                      <a:ext cx="4411920" cy="995039"/>
                    </a:xfrm>
                    <a:prstGeom prst="rect">
                      <a:avLst/>
                    </a:prstGeom>
                    <a:ln w="19050">
                      <a:solidFill>
                        <a:schemeClr val="accent1"/>
                      </a:solidFill>
                    </a:ln>
                  </pic:spPr>
                </pic:pic>
              </a:graphicData>
            </a:graphic>
          </wp:inline>
        </w:drawing>
      </w:r>
    </w:p>
    <w:p w14:paraId="0F05AABF" w14:textId="01C9A784" w:rsidR="00122C7E" w:rsidRDefault="00122C7E" w:rsidP="00122C7E">
      <w:pPr>
        <w:pStyle w:val="FigureCaption0"/>
      </w:pPr>
      <w:bookmarkStart w:id="1674" w:name="_Toc74052559"/>
      <w:bookmarkStart w:id="1675" w:name="_Toc90643945"/>
      <w:bookmarkStart w:id="1676" w:name="_Toc23016394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91</w:t>
      </w:r>
      <w:r w:rsidR="00764635">
        <w:rPr>
          <w:noProof/>
        </w:rPr>
        <w:fldChar w:fldCharType="end"/>
      </w:r>
      <w:r>
        <w:t>: Premiums Screen</w:t>
      </w:r>
      <w:bookmarkEnd w:id="1674"/>
      <w:bookmarkEnd w:id="1675"/>
      <w:bookmarkEnd w:id="1676"/>
    </w:p>
    <w:bookmarkStart w:id="1677" w:name="_Toc314660735"/>
    <w:bookmarkStart w:id="1678" w:name="_Toc315633857"/>
    <w:p w14:paraId="10014363" w14:textId="6E3D7E41" w:rsidR="006C7316" w:rsidRPr="006C7316" w:rsidRDefault="00172407" w:rsidP="0057061F">
      <w:pPr>
        <w:pStyle w:val="Heading3"/>
        <w:ind w:left="1080" w:hanging="1080"/>
        <w:jc w:val="both"/>
      </w:pPr>
      <w:r>
        <w:fldChar w:fldCharType="begin"/>
      </w:r>
      <w:r>
        <w:instrText xml:space="preserve"> XE </w:instrText>
      </w:r>
      <w:r w:rsidR="00274A40">
        <w:instrText>“</w:instrText>
      </w:r>
      <w:r w:rsidRPr="00F626F9">
        <w:instrText>Accounting Refunds Screen</w:instrText>
      </w:r>
      <w:r w:rsidR="00274A40">
        <w:instrText>”</w:instrText>
      </w:r>
      <w:r>
        <w:instrText xml:space="preserve"> </w:instrText>
      </w:r>
      <w:r>
        <w:fldChar w:fldCharType="end"/>
      </w:r>
      <w:bookmarkStart w:id="1679" w:name="_Toc11334693"/>
      <w:bookmarkStart w:id="1680" w:name="_Toc74051911"/>
      <w:bookmarkStart w:id="1681" w:name="_Toc90643297"/>
      <w:bookmarkStart w:id="1682" w:name="_Toc230163181"/>
      <w:r w:rsidR="006C7316" w:rsidRPr="006C7316">
        <w:t>Refunds</w:t>
      </w:r>
      <w:bookmarkEnd w:id="1677"/>
      <w:bookmarkEnd w:id="1678"/>
      <w:bookmarkEnd w:id="1679"/>
      <w:bookmarkEnd w:id="1680"/>
      <w:bookmarkEnd w:id="1681"/>
      <w:bookmarkEnd w:id="1682"/>
    </w:p>
    <w:p w14:paraId="129DE2BA" w14:textId="5C727794" w:rsidR="00C251F5" w:rsidRPr="006C7316" w:rsidRDefault="00930AF1" w:rsidP="001879BA">
      <w:pPr>
        <w:pStyle w:val="BodyText"/>
      </w:pPr>
      <w:r>
        <w:t xml:space="preserve">Authorized Users can select Accounting </w:t>
      </w:r>
      <w:r w:rsidR="00274A40">
        <w:t>–</w:t>
      </w:r>
      <w:r>
        <w:t xml:space="preserve"> </w:t>
      </w:r>
      <w:r w:rsidR="00354724">
        <w:t xml:space="preserve">Refunds </w:t>
      </w:r>
      <w:r>
        <w:t>from the Left Menu</w:t>
      </w:r>
      <w:r w:rsidR="00354724">
        <w:t xml:space="preserve">. </w:t>
      </w:r>
      <w:r w:rsidR="00354724" w:rsidRPr="006C7316">
        <w:t>This screen displays the refund transactions for late charges and penal</w:t>
      </w:r>
      <w:r w:rsidR="002E4B00">
        <w:t xml:space="preserve">ty interests that need an approval for </w:t>
      </w:r>
      <w:r w:rsidR="00354724" w:rsidRPr="006C7316">
        <w:t xml:space="preserve">payment. Only </w:t>
      </w:r>
      <w:r w:rsidR="00354724">
        <w:t xml:space="preserve">the </w:t>
      </w:r>
      <w:r w:rsidR="00354724" w:rsidRPr="006C7316">
        <w:t xml:space="preserve">HUD SF </w:t>
      </w:r>
      <w:r w:rsidR="00354724">
        <w:t>p</w:t>
      </w:r>
      <w:r w:rsidR="00354724" w:rsidRPr="006C7316">
        <w:t xml:space="preserve">remiums </w:t>
      </w:r>
      <w:r w:rsidR="00354724">
        <w:t>m</w:t>
      </w:r>
      <w:r w:rsidR="00354724" w:rsidRPr="006C7316">
        <w:t xml:space="preserve">anager </w:t>
      </w:r>
      <w:r w:rsidR="00354724">
        <w:t xml:space="preserve">can </w:t>
      </w:r>
      <w:r w:rsidR="00354724" w:rsidRPr="006C7316">
        <w:t xml:space="preserve">approve or deny the refund. Upon approval, the transaction will be released to </w:t>
      </w:r>
      <w:r w:rsidR="00354724">
        <w:t xml:space="preserve">the </w:t>
      </w:r>
      <w:r w:rsidR="00354724" w:rsidRPr="006C7316">
        <w:t>Accounting Module for disbursement.</w:t>
      </w:r>
    </w:p>
    <w:p w14:paraId="3A116E5D" w14:textId="15445F67" w:rsidR="004007BB" w:rsidRPr="006C7316" w:rsidRDefault="00354724" w:rsidP="001879BA">
      <w:pPr>
        <w:pStyle w:val="BodyText"/>
      </w:pPr>
      <w:r w:rsidRPr="006C7316">
        <w:t xml:space="preserve">The </w:t>
      </w:r>
      <w:r>
        <w:t xml:space="preserve">Refund </w:t>
      </w:r>
      <w:r w:rsidRPr="006C7316">
        <w:t>screen provides the following search criteria:</w:t>
      </w:r>
    </w:p>
    <w:tbl>
      <w:tblPr>
        <w:tblStyle w:val="TableGrid"/>
        <w:tblW w:w="5000" w:type="pct"/>
        <w:tblLook w:val="04A0" w:firstRow="1" w:lastRow="0" w:firstColumn="1" w:lastColumn="0" w:noHBand="0" w:noVBand="1"/>
      </w:tblPr>
      <w:tblGrid>
        <w:gridCol w:w="2476"/>
        <w:gridCol w:w="6874"/>
      </w:tblGrid>
      <w:tr w:rsidR="00480689" w:rsidRPr="002E4B00" w14:paraId="146A2699" w14:textId="77777777" w:rsidTr="008D63CE">
        <w:trPr>
          <w:tblHeader/>
        </w:trPr>
        <w:tc>
          <w:tcPr>
            <w:tcW w:w="1324" w:type="pct"/>
            <w:shd w:val="clear" w:color="auto" w:fill="B8CCE4" w:themeFill="accent1" w:themeFillTint="66"/>
          </w:tcPr>
          <w:p w14:paraId="798CA4A0" w14:textId="77777777" w:rsidR="00480689" w:rsidRPr="002E4B00" w:rsidRDefault="00480689" w:rsidP="000E443B">
            <w:pPr>
              <w:pStyle w:val="Tableheader"/>
              <w:rPr>
                <w:noProof/>
              </w:rPr>
            </w:pPr>
            <w:r w:rsidRPr="002E4B00">
              <w:rPr>
                <w:noProof/>
              </w:rPr>
              <w:t>Field</w:t>
            </w:r>
          </w:p>
        </w:tc>
        <w:tc>
          <w:tcPr>
            <w:tcW w:w="3676" w:type="pct"/>
            <w:shd w:val="clear" w:color="auto" w:fill="B8CCE4" w:themeFill="accent1" w:themeFillTint="66"/>
          </w:tcPr>
          <w:p w14:paraId="23948976" w14:textId="77777777" w:rsidR="00480689" w:rsidRPr="002E4B00" w:rsidRDefault="00480689" w:rsidP="000E443B">
            <w:pPr>
              <w:pStyle w:val="Tableheader"/>
              <w:rPr>
                <w:noProof/>
              </w:rPr>
            </w:pPr>
            <w:r w:rsidRPr="002E4B00">
              <w:rPr>
                <w:noProof/>
              </w:rPr>
              <w:t>Description</w:t>
            </w:r>
          </w:p>
        </w:tc>
      </w:tr>
      <w:tr w:rsidR="00480689" w:rsidRPr="002E4B00" w14:paraId="17899E4B" w14:textId="77777777" w:rsidTr="008D63CE">
        <w:trPr>
          <w:tblHeader/>
        </w:trPr>
        <w:tc>
          <w:tcPr>
            <w:tcW w:w="1324" w:type="pct"/>
          </w:tcPr>
          <w:p w14:paraId="47576DEF" w14:textId="77777777" w:rsidR="00480689" w:rsidRPr="002E4B00" w:rsidRDefault="00480689" w:rsidP="00B34BB0">
            <w:pPr>
              <w:pStyle w:val="TableColumnSubheading"/>
              <w:rPr>
                <w:noProof/>
              </w:rPr>
            </w:pPr>
            <w:r w:rsidRPr="002E4B00">
              <w:rPr>
                <w:noProof/>
              </w:rPr>
              <w:t>Loan Skey</w:t>
            </w:r>
          </w:p>
        </w:tc>
        <w:tc>
          <w:tcPr>
            <w:tcW w:w="3676" w:type="pct"/>
          </w:tcPr>
          <w:p w14:paraId="00214611" w14:textId="2407E98E" w:rsidR="00480689" w:rsidRPr="002E4B00" w:rsidRDefault="00480689" w:rsidP="00F874DE">
            <w:pPr>
              <w:pStyle w:val="TableText"/>
              <w:jc w:val="both"/>
              <w:rPr>
                <w:noProof/>
              </w:rPr>
            </w:pPr>
            <w:r w:rsidRPr="002E4B00">
              <w:rPr>
                <w:noProof/>
              </w:rPr>
              <w:t>Unique ID for each FHA Case</w:t>
            </w:r>
            <w:r w:rsidR="00636EA6">
              <w:rPr>
                <w:noProof/>
              </w:rPr>
              <w:t>.</w:t>
            </w:r>
          </w:p>
        </w:tc>
      </w:tr>
      <w:tr w:rsidR="00480689" w:rsidRPr="002E4B00" w14:paraId="2E380D7F" w14:textId="77777777" w:rsidTr="008D63CE">
        <w:trPr>
          <w:tblHeader/>
        </w:trPr>
        <w:tc>
          <w:tcPr>
            <w:tcW w:w="1324" w:type="pct"/>
          </w:tcPr>
          <w:p w14:paraId="158A6BDB" w14:textId="77777777" w:rsidR="00480689" w:rsidRPr="002E4B00" w:rsidRDefault="00480689" w:rsidP="00B34BB0">
            <w:pPr>
              <w:pStyle w:val="TableColumnSubheading"/>
              <w:rPr>
                <w:noProof/>
              </w:rPr>
            </w:pPr>
            <w:r w:rsidRPr="002E4B00">
              <w:rPr>
                <w:noProof/>
              </w:rPr>
              <w:t>FHA Case #</w:t>
            </w:r>
          </w:p>
        </w:tc>
        <w:tc>
          <w:tcPr>
            <w:tcW w:w="3676" w:type="pct"/>
          </w:tcPr>
          <w:p w14:paraId="7A5872C6" w14:textId="2C545EFF" w:rsidR="00480689" w:rsidRPr="002E4B00" w:rsidRDefault="00480689" w:rsidP="009D142D">
            <w:pPr>
              <w:pStyle w:val="TableText"/>
              <w:jc w:val="both"/>
              <w:rPr>
                <w:noProof/>
              </w:rPr>
            </w:pPr>
            <w:r w:rsidRPr="002E4B00">
              <w:rPr>
                <w:noProof/>
              </w:rPr>
              <w:t xml:space="preserve">The </w:t>
            </w:r>
            <w:r w:rsidR="009D142D">
              <w:rPr>
                <w:noProof/>
              </w:rPr>
              <w:t xml:space="preserve">HECM </w:t>
            </w:r>
            <w:r w:rsidR="00E4027B">
              <w:rPr>
                <w:noProof/>
              </w:rPr>
              <w:t>Case</w:t>
            </w:r>
            <w:r w:rsidRPr="002E4B00">
              <w:rPr>
                <w:noProof/>
              </w:rPr>
              <w:t xml:space="preserve"> number</w:t>
            </w:r>
            <w:r w:rsidR="00636EA6">
              <w:rPr>
                <w:noProof/>
              </w:rPr>
              <w:t>.</w:t>
            </w:r>
          </w:p>
        </w:tc>
      </w:tr>
      <w:tr w:rsidR="00D82C56" w:rsidRPr="002E4B00" w14:paraId="7FD073C9" w14:textId="77777777" w:rsidTr="008D63CE">
        <w:trPr>
          <w:tblHeader/>
        </w:trPr>
        <w:tc>
          <w:tcPr>
            <w:tcW w:w="1324" w:type="pct"/>
          </w:tcPr>
          <w:p w14:paraId="46093B0F" w14:textId="77777777" w:rsidR="00D82C56" w:rsidRPr="002E4B00" w:rsidRDefault="00D82C56" w:rsidP="00A44096">
            <w:pPr>
              <w:pStyle w:val="TableColumnSubheading"/>
              <w:rPr>
                <w:noProof/>
              </w:rPr>
            </w:pPr>
            <w:r w:rsidRPr="002E4B00">
              <w:rPr>
                <w:noProof/>
              </w:rPr>
              <w:t>Refund Type</w:t>
            </w:r>
          </w:p>
        </w:tc>
        <w:tc>
          <w:tcPr>
            <w:tcW w:w="3676" w:type="pct"/>
          </w:tcPr>
          <w:p w14:paraId="6B2B866A" w14:textId="77777777" w:rsidR="00D82C56" w:rsidRPr="002E4B00" w:rsidRDefault="00D82C56" w:rsidP="00A44096">
            <w:pPr>
              <w:pStyle w:val="TableText"/>
              <w:jc w:val="both"/>
              <w:rPr>
                <w:noProof/>
              </w:rPr>
            </w:pPr>
            <w:r w:rsidRPr="002E4B00">
              <w:rPr>
                <w:noProof/>
                <w:lang w:bidi="en-US"/>
              </w:rPr>
              <w:t>Selection from dropdown values</w:t>
            </w:r>
            <w:r>
              <w:rPr>
                <w:noProof/>
                <w:lang w:bidi="en-US"/>
              </w:rPr>
              <w:t>.</w:t>
            </w:r>
          </w:p>
        </w:tc>
      </w:tr>
      <w:tr w:rsidR="00D82C56" w:rsidRPr="002E4B00" w14:paraId="09889ABA" w14:textId="77777777" w:rsidTr="008D63CE">
        <w:trPr>
          <w:tblHeader/>
        </w:trPr>
        <w:tc>
          <w:tcPr>
            <w:tcW w:w="1324" w:type="pct"/>
          </w:tcPr>
          <w:p w14:paraId="7AF6D9C8" w14:textId="77777777" w:rsidR="00D82C56" w:rsidRPr="002E4B00" w:rsidRDefault="00D82C56" w:rsidP="00A44096">
            <w:pPr>
              <w:pStyle w:val="TableColumnSubheading"/>
              <w:rPr>
                <w:noProof/>
              </w:rPr>
            </w:pPr>
            <w:r w:rsidRPr="002E4B00">
              <w:rPr>
                <w:noProof/>
              </w:rPr>
              <w:t>Refund Status</w:t>
            </w:r>
          </w:p>
        </w:tc>
        <w:tc>
          <w:tcPr>
            <w:tcW w:w="3676" w:type="pct"/>
          </w:tcPr>
          <w:p w14:paraId="6B0DBFEB" w14:textId="77777777" w:rsidR="00D82C56" w:rsidRPr="002E4B00" w:rsidRDefault="00D82C56" w:rsidP="00A44096">
            <w:pPr>
              <w:pStyle w:val="TableText"/>
              <w:jc w:val="both"/>
              <w:rPr>
                <w:noProof/>
              </w:rPr>
            </w:pPr>
            <w:r w:rsidRPr="002E4B00">
              <w:rPr>
                <w:noProof/>
                <w:lang w:bidi="en-US"/>
              </w:rPr>
              <w:t>Selection from dropdown values</w:t>
            </w:r>
            <w:r>
              <w:rPr>
                <w:noProof/>
                <w:lang w:bidi="en-US"/>
              </w:rPr>
              <w:t>.</w:t>
            </w:r>
          </w:p>
        </w:tc>
      </w:tr>
      <w:tr w:rsidR="00480689" w:rsidRPr="002E4B00" w14:paraId="75C64F79" w14:textId="77777777" w:rsidTr="008D63CE">
        <w:trPr>
          <w:tblHeader/>
        </w:trPr>
        <w:tc>
          <w:tcPr>
            <w:tcW w:w="1324" w:type="pct"/>
          </w:tcPr>
          <w:p w14:paraId="376A9EDF" w14:textId="77777777" w:rsidR="00480689" w:rsidRPr="002E4B00" w:rsidRDefault="00480689" w:rsidP="00B34BB0">
            <w:pPr>
              <w:pStyle w:val="TableColumnSubheading"/>
              <w:rPr>
                <w:noProof/>
              </w:rPr>
            </w:pPr>
            <w:r w:rsidRPr="002E4B00">
              <w:rPr>
                <w:noProof/>
              </w:rPr>
              <w:t>Servicer Name</w:t>
            </w:r>
          </w:p>
        </w:tc>
        <w:tc>
          <w:tcPr>
            <w:tcW w:w="3676" w:type="pct"/>
          </w:tcPr>
          <w:p w14:paraId="105DB3C5" w14:textId="7BE40076" w:rsidR="00480689" w:rsidRPr="002E4B00" w:rsidRDefault="00480689" w:rsidP="00F874DE">
            <w:pPr>
              <w:pStyle w:val="TableText"/>
              <w:jc w:val="both"/>
              <w:rPr>
                <w:noProof/>
              </w:rPr>
            </w:pPr>
            <w:r w:rsidRPr="002E4B00">
              <w:rPr>
                <w:noProof/>
                <w:lang w:bidi="en-US"/>
              </w:rPr>
              <w:t xml:space="preserve">Name of the </w:t>
            </w:r>
            <w:r w:rsidR="00FE1E13" w:rsidRPr="002E4B00">
              <w:rPr>
                <w:noProof/>
                <w:lang w:bidi="en-US"/>
              </w:rPr>
              <w:t>s</w:t>
            </w:r>
            <w:r w:rsidRPr="002E4B00">
              <w:rPr>
                <w:noProof/>
                <w:lang w:bidi="en-US"/>
              </w:rPr>
              <w:t>ervicer on the loan</w:t>
            </w:r>
            <w:r w:rsidR="00636EA6">
              <w:rPr>
                <w:noProof/>
                <w:lang w:bidi="en-US"/>
              </w:rPr>
              <w:t>.</w:t>
            </w:r>
          </w:p>
        </w:tc>
      </w:tr>
      <w:tr w:rsidR="00480689" w:rsidRPr="002E4B00" w14:paraId="798E9D95" w14:textId="77777777" w:rsidTr="008D63CE">
        <w:trPr>
          <w:tblHeader/>
        </w:trPr>
        <w:tc>
          <w:tcPr>
            <w:tcW w:w="1324" w:type="pct"/>
          </w:tcPr>
          <w:p w14:paraId="53E3DD07" w14:textId="77777777" w:rsidR="00480689" w:rsidRPr="002E4B00" w:rsidRDefault="00480689" w:rsidP="00B34BB0">
            <w:pPr>
              <w:pStyle w:val="TableColumnSubheading"/>
              <w:rPr>
                <w:noProof/>
              </w:rPr>
            </w:pPr>
            <w:r w:rsidRPr="002E4B00">
              <w:rPr>
                <w:noProof/>
              </w:rPr>
              <w:t>Lender Name</w:t>
            </w:r>
          </w:p>
        </w:tc>
        <w:tc>
          <w:tcPr>
            <w:tcW w:w="3676" w:type="pct"/>
          </w:tcPr>
          <w:p w14:paraId="67A329FC" w14:textId="74F2A9F9" w:rsidR="00480689" w:rsidRPr="002E4B00" w:rsidRDefault="00480689" w:rsidP="00F874DE">
            <w:pPr>
              <w:pStyle w:val="TableText"/>
              <w:jc w:val="both"/>
              <w:rPr>
                <w:noProof/>
              </w:rPr>
            </w:pPr>
            <w:r w:rsidRPr="002E4B00">
              <w:rPr>
                <w:noProof/>
                <w:lang w:bidi="en-US"/>
              </w:rPr>
              <w:t xml:space="preserve">Name of the </w:t>
            </w:r>
            <w:r w:rsidR="001F588C" w:rsidRPr="002E4B00">
              <w:rPr>
                <w:noProof/>
                <w:lang w:bidi="en-US"/>
              </w:rPr>
              <w:t>l</w:t>
            </w:r>
            <w:r w:rsidRPr="002E4B00">
              <w:rPr>
                <w:noProof/>
                <w:lang w:bidi="en-US"/>
              </w:rPr>
              <w:t>ender on the loan</w:t>
            </w:r>
            <w:r w:rsidR="00636EA6">
              <w:rPr>
                <w:noProof/>
                <w:lang w:bidi="en-US"/>
              </w:rPr>
              <w:t>.</w:t>
            </w:r>
          </w:p>
        </w:tc>
      </w:tr>
      <w:tr w:rsidR="00480689" w:rsidRPr="002E4B00" w14:paraId="54A4B915" w14:textId="77777777" w:rsidTr="008D63CE">
        <w:trPr>
          <w:tblHeader/>
        </w:trPr>
        <w:tc>
          <w:tcPr>
            <w:tcW w:w="1324" w:type="pct"/>
          </w:tcPr>
          <w:p w14:paraId="6F4052B0" w14:textId="77777777" w:rsidR="00480689" w:rsidRPr="002E4B00" w:rsidRDefault="00480689" w:rsidP="00B34BB0">
            <w:pPr>
              <w:pStyle w:val="TableColumnSubheading"/>
              <w:rPr>
                <w:noProof/>
              </w:rPr>
            </w:pPr>
            <w:r w:rsidRPr="002E4B00">
              <w:rPr>
                <w:noProof/>
              </w:rPr>
              <w:t>Investor Name</w:t>
            </w:r>
          </w:p>
        </w:tc>
        <w:tc>
          <w:tcPr>
            <w:tcW w:w="3676" w:type="pct"/>
          </w:tcPr>
          <w:p w14:paraId="11B129FE" w14:textId="1C6FA015" w:rsidR="00480689" w:rsidRPr="002E4B00" w:rsidRDefault="00480689" w:rsidP="00F874DE">
            <w:pPr>
              <w:pStyle w:val="TableText"/>
              <w:jc w:val="both"/>
              <w:rPr>
                <w:noProof/>
              </w:rPr>
            </w:pPr>
            <w:r w:rsidRPr="002E4B00">
              <w:rPr>
                <w:noProof/>
                <w:lang w:bidi="en-US"/>
              </w:rPr>
              <w:t xml:space="preserve">Name of the </w:t>
            </w:r>
            <w:r w:rsidR="001F588C" w:rsidRPr="002E4B00">
              <w:rPr>
                <w:noProof/>
                <w:lang w:bidi="en-US"/>
              </w:rPr>
              <w:t>i</w:t>
            </w:r>
            <w:r w:rsidRPr="002E4B00">
              <w:rPr>
                <w:noProof/>
                <w:lang w:bidi="en-US"/>
              </w:rPr>
              <w:t>nvestor on the loan</w:t>
            </w:r>
            <w:r w:rsidR="00636EA6">
              <w:rPr>
                <w:noProof/>
                <w:lang w:bidi="en-US"/>
              </w:rPr>
              <w:t>.</w:t>
            </w:r>
          </w:p>
        </w:tc>
      </w:tr>
    </w:tbl>
    <w:p w14:paraId="26DE8665" w14:textId="2D52C4FF" w:rsidR="00D256D8" w:rsidRPr="00081D84" w:rsidRDefault="00480689" w:rsidP="001879BA">
      <w:pPr>
        <w:pStyle w:val="TableCaption"/>
      </w:pPr>
      <w:bookmarkStart w:id="1683" w:name="_Toc90643787"/>
      <w:bookmarkStart w:id="1684" w:name="_Toc230163768"/>
      <w:r w:rsidRPr="00081D84">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3A67B0">
        <w:t>-</w:t>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18</w:t>
      </w:r>
      <w:r w:rsidR="00764635">
        <w:rPr>
          <w:noProof/>
        </w:rPr>
        <w:fldChar w:fldCharType="end"/>
      </w:r>
      <w:r w:rsidRPr="00081D84">
        <w:t xml:space="preserve">: Search </w:t>
      </w:r>
      <w:r w:rsidR="002E4B00">
        <w:t>Criteria for R</w:t>
      </w:r>
      <w:r w:rsidRPr="00081D84">
        <w:t>efunds</w:t>
      </w:r>
      <w:bookmarkEnd w:id="1683"/>
      <w:bookmarkEnd w:id="1684"/>
    </w:p>
    <w:p w14:paraId="136F3645" w14:textId="77777777" w:rsidR="006C7316" w:rsidRPr="006C7316" w:rsidRDefault="006C7316" w:rsidP="001879BA">
      <w:pPr>
        <w:pStyle w:val="BodyText"/>
      </w:pPr>
      <w:r w:rsidRPr="006C7316">
        <w:t>To approve or deny a refund:</w:t>
      </w:r>
    </w:p>
    <w:p w14:paraId="12ED7331" w14:textId="28D3CA2C" w:rsidR="00354724" w:rsidRPr="00D345B1" w:rsidRDefault="00354724" w:rsidP="006C3C3F">
      <w:pPr>
        <w:pStyle w:val="OrderedList"/>
        <w:numPr>
          <w:ilvl w:val="0"/>
          <w:numId w:val="194"/>
        </w:numPr>
        <w:jc w:val="both"/>
      </w:pPr>
      <w:r>
        <w:t xml:space="preserve">Enter the search criteria and click </w:t>
      </w:r>
      <w:r w:rsidRPr="00E649BF">
        <w:rPr>
          <w:b/>
        </w:rPr>
        <w:t>Search</w:t>
      </w:r>
      <w:r>
        <w:t xml:space="preserve"> o</w:t>
      </w:r>
      <w:r w:rsidRPr="001E19CE">
        <w:t>n the</w:t>
      </w:r>
      <w:r w:rsidRPr="00E649BF">
        <w:rPr>
          <w:b/>
        </w:rPr>
        <w:t xml:space="preserve"> Refunds </w:t>
      </w:r>
      <w:r w:rsidRPr="00BD3269">
        <w:t>screen to display the Pending refund transactions.</w:t>
      </w:r>
    </w:p>
    <w:p w14:paraId="3A68CA09" w14:textId="77777777" w:rsidR="00354724" w:rsidRPr="006C7316" w:rsidRDefault="00354724" w:rsidP="006C3C3F">
      <w:pPr>
        <w:pStyle w:val="OrderedList"/>
        <w:numPr>
          <w:ilvl w:val="0"/>
          <w:numId w:val="194"/>
        </w:numPr>
        <w:jc w:val="both"/>
      </w:pPr>
      <w:r>
        <w:t>The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611B8DB0" w14:textId="2CA6A23A" w:rsidR="00354724" w:rsidRDefault="00354724" w:rsidP="006C3C3F">
      <w:pPr>
        <w:pStyle w:val="OrderedList"/>
        <w:numPr>
          <w:ilvl w:val="0"/>
          <w:numId w:val="194"/>
        </w:numPr>
        <w:jc w:val="both"/>
      </w:pPr>
      <w:r>
        <w:t>Select the record displayed in the search results</w:t>
      </w:r>
      <w:r w:rsidRPr="006C7316">
        <w:t>.</w:t>
      </w:r>
      <w:r>
        <w:t xml:space="preserve"> The </w:t>
      </w:r>
      <w:r w:rsidRPr="00FA36FE">
        <w:rPr>
          <w:b/>
        </w:rPr>
        <w:t>Refund Information</w:t>
      </w:r>
      <w:r w:rsidRPr="006C7316">
        <w:t xml:space="preserve"> window</w:t>
      </w:r>
      <w:r w:rsidR="00FA36FE">
        <w:t xml:space="preserve"> is</w:t>
      </w:r>
      <w:r w:rsidR="00BB3D1F">
        <w:t xml:space="preserve"> </w:t>
      </w:r>
      <w:r w:rsidRPr="00D345B1">
        <w:t>displayed.</w:t>
      </w:r>
    </w:p>
    <w:p w14:paraId="7C43684D" w14:textId="1189788C" w:rsidR="005F0ABE" w:rsidRDefault="00354724" w:rsidP="006C3C3F">
      <w:pPr>
        <w:pStyle w:val="OrderedList"/>
        <w:numPr>
          <w:ilvl w:val="0"/>
          <w:numId w:val="194"/>
        </w:numPr>
        <w:jc w:val="both"/>
      </w:pPr>
      <w:r>
        <w:t xml:space="preserve">On the </w:t>
      </w:r>
      <w:r w:rsidRPr="00FA36FE">
        <w:rPr>
          <w:b/>
        </w:rPr>
        <w:t>Refund Information</w:t>
      </w:r>
      <w:r>
        <w:t xml:space="preserve"> window, select </w:t>
      </w:r>
      <w:r w:rsidRPr="004776F9">
        <w:t>Approved or Denied</w:t>
      </w:r>
      <w:r>
        <w:t xml:space="preserve"> values from the </w:t>
      </w:r>
      <w:r w:rsidR="004F1799">
        <w:t xml:space="preserve">           </w:t>
      </w:r>
      <w:r w:rsidRPr="00FA36FE">
        <w:rPr>
          <w:b/>
        </w:rPr>
        <w:t>Refund Status</w:t>
      </w:r>
      <w:r>
        <w:t xml:space="preserve"> dropdown box. Optionally add </w:t>
      </w:r>
      <w:r w:rsidRPr="004776F9">
        <w:t>Appr/Deny Reason and Refund Comments.</w:t>
      </w:r>
      <w:r>
        <w:t xml:space="preserve">  </w:t>
      </w:r>
    </w:p>
    <w:p w14:paraId="773015E5" w14:textId="77777777" w:rsidR="001916C3" w:rsidRDefault="00354724" w:rsidP="006C3C3F">
      <w:pPr>
        <w:pStyle w:val="OrderedList"/>
        <w:numPr>
          <w:ilvl w:val="0"/>
          <w:numId w:val="194"/>
        </w:numPr>
        <w:jc w:val="both"/>
      </w:pPr>
      <w:r w:rsidRPr="005F0ABE">
        <w:t xml:space="preserve">Click </w:t>
      </w:r>
      <w:r w:rsidRPr="00FA36FE">
        <w:rPr>
          <w:b/>
        </w:rPr>
        <w:t>Submit</w:t>
      </w:r>
      <w:r w:rsidRPr="005F0ABE">
        <w:t xml:space="preserve"> to save the changes. </w:t>
      </w:r>
      <w:r w:rsidR="005F0ABE" w:rsidRPr="00FA36FE">
        <w:t>The Refund Status changes to Approved/Denied based on the selection in previous step.</w:t>
      </w:r>
      <w:r w:rsidR="001916C3" w:rsidRPr="00FA36FE">
        <w:t xml:space="preserve"> </w:t>
      </w:r>
      <w:r w:rsidR="001916C3">
        <w:t xml:space="preserve">To exit the window without saving the changes, click </w:t>
      </w:r>
      <w:r w:rsidR="001916C3" w:rsidRPr="00FA36FE">
        <w:rPr>
          <w:b/>
        </w:rPr>
        <w:t>Cancel</w:t>
      </w:r>
      <w:r w:rsidR="001916C3">
        <w:t xml:space="preserve">. </w:t>
      </w:r>
    </w:p>
    <w:p w14:paraId="24734B93" w14:textId="2FABA80E" w:rsidR="00354724" w:rsidRPr="00A36A53" w:rsidRDefault="005F0ABE" w:rsidP="006C3C3F">
      <w:pPr>
        <w:pStyle w:val="OrderedList"/>
        <w:numPr>
          <w:ilvl w:val="0"/>
          <w:numId w:val="194"/>
        </w:numPr>
        <w:jc w:val="both"/>
      </w:pPr>
      <w:r w:rsidRPr="005F0ABE">
        <w:t xml:space="preserve">Once approved by the HUD SF Premiums Manager, the payable transaction is released to the Accounting Module for disbursement. The updated batch status of the transaction can be viewed using the Transmittals </w:t>
      </w:r>
      <w:r w:rsidR="00A91124">
        <w:t>screen</w:t>
      </w:r>
      <w:r w:rsidRPr="005F0ABE">
        <w:t>.</w:t>
      </w:r>
    </w:p>
    <w:p w14:paraId="2AC03A2B" w14:textId="0394811F" w:rsidR="0065238F" w:rsidRDefault="00E61315" w:rsidP="008B694E">
      <w:pPr>
        <w:pStyle w:val="BodyText"/>
        <w:keepNext/>
        <w:jc w:val="center"/>
      </w:pPr>
      <w:r w:rsidRPr="00E61315">
        <w:rPr>
          <w:noProof/>
        </w:rPr>
        <w:t xml:space="preserve"> </w:t>
      </w:r>
      <w:r>
        <w:rPr>
          <w:noProof/>
        </w:rPr>
        <w:drawing>
          <wp:inline distT="0" distB="0" distL="0" distR="0" wp14:anchorId="3C874BB6" wp14:editId="6C968048">
            <wp:extent cx="2919520" cy="1097628"/>
            <wp:effectExtent l="19050" t="19050" r="14605" b="26670"/>
            <wp:docPr id="2580" name="Picture 25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1"/>
                    <a:stretch>
                      <a:fillRect/>
                    </a:stretch>
                  </pic:blipFill>
                  <pic:spPr>
                    <a:xfrm>
                      <a:off x="0" y="0"/>
                      <a:ext cx="2953492" cy="1110400"/>
                    </a:xfrm>
                    <a:prstGeom prst="rect">
                      <a:avLst/>
                    </a:prstGeom>
                    <a:ln w="19050">
                      <a:solidFill>
                        <a:schemeClr val="accent1"/>
                      </a:solidFill>
                    </a:ln>
                  </pic:spPr>
                </pic:pic>
              </a:graphicData>
            </a:graphic>
          </wp:inline>
        </w:drawing>
      </w:r>
    </w:p>
    <w:p w14:paraId="75D993FB" w14:textId="32510120" w:rsidR="00122C7E" w:rsidRDefault="00122C7E" w:rsidP="00122C7E">
      <w:pPr>
        <w:pStyle w:val="FigureCaption0"/>
      </w:pPr>
      <w:bookmarkStart w:id="1685" w:name="_Toc74052560"/>
      <w:bookmarkStart w:id="1686" w:name="_Toc90643946"/>
      <w:bookmarkStart w:id="1687" w:name="_Toc23016394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92</w:t>
      </w:r>
      <w:r w:rsidR="00764635">
        <w:rPr>
          <w:noProof/>
        </w:rPr>
        <w:fldChar w:fldCharType="end"/>
      </w:r>
      <w:r>
        <w:t xml:space="preserve">: </w:t>
      </w:r>
      <w:r>
        <w:rPr>
          <w:noProof/>
        </w:rPr>
        <w:t>Edit Refund Information Window</w:t>
      </w:r>
      <w:bookmarkEnd w:id="1685"/>
      <w:bookmarkEnd w:id="1686"/>
      <w:bookmarkEnd w:id="1687"/>
    </w:p>
    <w:p w14:paraId="4EF0E4DC" w14:textId="09E72E64" w:rsidR="006C7316" w:rsidRPr="006C7316" w:rsidRDefault="006C7316" w:rsidP="0057061F">
      <w:pPr>
        <w:pStyle w:val="Heading3"/>
        <w:ind w:left="1080" w:hanging="1080"/>
        <w:jc w:val="both"/>
      </w:pPr>
      <w:bookmarkStart w:id="1688" w:name="_Toc314660736"/>
      <w:bookmarkStart w:id="1689" w:name="_Toc315633858"/>
      <w:bookmarkStart w:id="1690" w:name="_Toc11334694"/>
      <w:bookmarkStart w:id="1691" w:name="_Toc74051912"/>
      <w:bookmarkStart w:id="1692" w:name="_Toc90643298"/>
      <w:bookmarkStart w:id="1693" w:name="_Toc230163182"/>
      <w:r w:rsidRPr="006C7316">
        <w:t>Claims</w:t>
      </w:r>
      <w:bookmarkEnd w:id="1688"/>
      <w:bookmarkEnd w:id="1689"/>
      <w:bookmarkEnd w:id="1690"/>
      <w:bookmarkEnd w:id="1691"/>
      <w:bookmarkEnd w:id="1692"/>
      <w:bookmarkEnd w:id="1693"/>
      <w:r w:rsidR="00172407">
        <w:fldChar w:fldCharType="begin"/>
      </w:r>
      <w:r w:rsidR="00172407">
        <w:instrText xml:space="preserve"> XE </w:instrText>
      </w:r>
      <w:r w:rsidR="00274A40">
        <w:instrText>“</w:instrText>
      </w:r>
      <w:r w:rsidR="00172407" w:rsidRPr="00700858">
        <w:instrText>Accounting Claims</w:instrText>
      </w:r>
      <w:r w:rsidR="00172407">
        <w:instrText xml:space="preserve"> Screen</w:instrText>
      </w:r>
      <w:r w:rsidR="00274A40">
        <w:instrText>”</w:instrText>
      </w:r>
      <w:r w:rsidR="00172407">
        <w:instrText xml:space="preserve"> </w:instrText>
      </w:r>
      <w:r w:rsidR="00172407">
        <w:fldChar w:fldCharType="end"/>
      </w:r>
      <w:r w:rsidRPr="006C7316">
        <w:t xml:space="preserve"> </w:t>
      </w:r>
    </w:p>
    <w:p w14:paraId="645EAC52" w14:textId="04EB64AF" w:rsidR="00A91124" w:rsidRPr="006C7316" w:rsidRDefault="00E61315" w:rsidP="001879BA">
      <w:pPr>
        <w:pStyle w:val="BodyText"/>
      </w:pPr>
      <w:r>
        <w:t xml:space="preserve">Authorized Users can select Accounting </w:t>
      </w:r>
      <w:r w:rsidR="00274A40">
        <w:t>–</w:t>
      </w:r>
      <w:r>
        <w:t xml:space="preserve"> Claims from the Left Menu. </w:t>
      </w:r>
      <w:r w:rsidR="00A91124">
        <w:t xml:space="preserve"> </w:t>
      </w:r>
      <w:r w:rsidR="00A91124" w:rsidRPr="006C7316">
        <w:t xml:space="preserve">This screen displays the claims payable transactions upon approval of </w:t>
      </w:r>
      <w:r w:rsidR="00A91124">
        <w:t xml:space="preserve">a </w:t>
      </w:r>
      <w:r w:rsidR="00A91124" w:rsidRPr="006C7316">
        <w:t xml:space="preserve">claim by </w:t>
      </w:r>
      <w:r w:rsidR="00A91124">
        <w:t xml:space="preserve">the </w:t>
      </w:r>
      <w:r w:rsidR="00A91124" w:rsidRPr="006C7316">
        <w:t xml:space="preserve">HUD Claims Branch.  </w:t>
      </w:r>
      <w:r w:rsidR="00A91124">
        <w:t>A</w:t>
      </w:r>
      <w:r w:rsidR="00A91124" w:rsidRPr="006C7316">
        <w:t>uthorized users</w:t>
      </w:r>
      <w:r w:rsidR="00A91124">
        <w:t xml:space="preserve"> can </w:t>
      </w:r>
      <w:r w:rsidR="00A91124" w:rsidRPr="006C7316">
        <w:t>cancel the claim payment</w:t>
      </w:r>
      <w:r w:rsidR="00A91124">
        <w:t xml:space="preserve"> on this screen</w:t>
      </w:r>
      <w:r w:rsidR="00A91124" w:rsidRPr="006C7316">
        <w:t>. The cancel</w:t>
      </w:r>
      <w:r w:rsidR="00B575BF">
        <w:t>l</w:t>
      </w:r>
      <w:r w:rsidR="00A91124" w:rsidRPr="006C7316">
        <w:t xml:space="preserve">ation must be done </w:t>
      </w:r>
      <w:r w:rsidR="00A91124">
        <w:t xml:space="preserve">before </w:t>
      </w:r>
      <w:r w:rsidR="00A91124" w:rsidRPr="006C7316">
        <w:t>the claims transaction file is sent to the Accounting Module for that day. Once the transaction has been sent to the Accounting Module, the payment cannot be cancel</w:t>
      </w:r>
      <w:r w:rsidR="00B575BF">
        <w:t>l</w:t>
      </w:r>
      <w:r w:rsidR="00A91124" w:rsidRPr="006C7316">
        <w:t>ed</w:t>
      </w:r>
      <w:r w:rsidR="00F44565">
        <w:t xml:space="preserve"> </w:t>
      </w:r>
      <w:r w:rsidR="00F44565">
        <w:rPr>
          <w:b/>
          <w:bCs w:val="0"/>
          <w:color w:val="0070C0"/>
        </w:rPr>
        <w:t>(s</w:t>
      </w:r>
      <w:r w:rsidR="00F44565" w:rsidRPr="00F44565">
        <w:rPr>
          <w:b/>
          <w:bCs w:val="0"/>
          <w:color w:val="0070C0"/>
        </w:rPr>
        <w:t>ee section 8.8</w:t>
      </w:r>
      <w:r w:rsidR="00F44565">
        <w:rPr>
          <w:b/>
          <w:bCs w:val="0"/>
          <w:color w:val="0070C0"/>
        </w:rPr>
        <w:t>)</w:t>
      </w:r>
      <w:r w:rsidR="00F44565">
        <w:t xml:space="preserve">. </w:t>
      </w:r>
      <w:r w:rsidR="00A91124" w:rsidRPr="006C7316">
        <w:t xml:space="preserve">Upon payment confirmation from </w:t>
      </w:r>
      <w:r w:rsidR="00A91124">
        <w:t xml:space="preserve">the </w:t>
      </w:r>
      <w:r w:rsidR="00A91124" w:rsidRPr="006C7316">
        <w:t>Accounting Module, the claim transaction will no longer be displayed on the screen.</w:t>
      </w:r>
    </w:p>
    <w:p w14:paraId="0A88B846" w14:textId="44C2ACC4" w:rsidR="006C7316" w:rsidRPr="006C7316" w:rsidRDefault="006C7316" w:rsidP="001879BA">
      <w:pPr>
        <w:pStyle w:val="BodyText"/>
      </w:pPr>
      <w:r w:rsidRPr="006C7316">
        <w:t xml:space="preserve">The screen also </w:t>
      </w:r>
      <w:r w:rsidR="00A91124">
        <w:t>allows</w:t>
      </w:r>
      <w:r w:rsidR="00081D84">
        <w:t xml:space="preserve"> the </w:t>
      </w:r>
      <w:r w:rsidR="005C1515">
        <w:t xml:space="preserve">user </w:t>
      </w:r>
      <w:r w:rsidRPr="006C7316">
        <w:t xml:space="preserve">to </w:t>
      </w:r>
      <w:r w:rsidR="00A91124">
        <w:t xml:space="preserve">search for claims that have been approved, </w:t>
      </w:r>
      <w:r w:rsidRPr="006C7316">
        <w:t>denied</w:t>
      </w:r>
      <w:r w:rsidR="00E67BA6">
        <w:t xml:space="preserve"> and</w:t>
      </w:r>
      <w:r w:rsidR="00A91124">
        <w:t xml:space="preserve"> </w:t>
      </w:r>
      <w:r w:rsidRPr="006C7316">
        <w:t>cancel</w:t>
      </w:r>
      <w:r w:rsidR="00B575BF">
        <w:t>l</w:t>
      </w:r>
      <w:r w:rsidRPr="006C7316">
        <w:t xml:space="preserve">ed for payment after </w:t>
      </w:r>
      <w:r w:rsidR="00081D84">
        <w:t xml:space="preserve">an </w:t>
      </w:r>
      <w:r w:rsidR="00A91124">
        <w:t>approval, and n</w:t>
      </w:r>
      <w:r w:rsidRPr="006C7316">
        <w:t>o pay order after approval of claim.</w:t>
      </w:r>
    </w:p>
    <w:p w14:paraId="13D108EC" w14:textId="5462D3D7" w:rsidR="0020312C" w:rsidRPr="006C7316" w:rsidRDefault="006C7316" w:rsidP="001879BA">
      <w:pPr>
        <w:pStyle w:val="BodyText"/>
      </w:pPr>
      <w:r w:rsidRPr="006C7316">
        <w:t xml:space="preserve">The </w:t>
      </w:r>
      <w:r w:rsidR="00A91124">
        <w:t xml:space="preserve">Claims </w:t>
      </w:r>
      <w:r w:rsidRPr="006C7316">
        <w:t>screen provides the following search criteria:</w:t>
      </w:r>
    </w:p>
    <w:tbl>
      <w:tblPr>
        <w:tblStyle w:val="TableGrid"/>
        <w:tblW w:w="0" w:type="auto"/>
        <w:tblInd w:w="198" w:type="dxa"/>
        <w:tblLook w:val="04A0" w:firstRow="1" w:lastRow="0" w:firstColumn="1" w:lastColumn="0" w:noHBand="0" w:noVBand="1"/>
      </w:tblPr>
      <w:tblGrid>
        <w:gridCol w:w="2520"/>
        <w:gridCol w:w="6480"/>
      </w:tblGrid>
      <w:tr w:rsidR="00FE1E13" w:rsidRPr="004D5264" w14:paraId="7BA4E409" w14:textId="77777777" w:rsidTr="004D5264">
        <w:trPr>
          <w:tblHeader/>
        </w:trPr>
        <w:tc>
          <w:tcPr>
            <w:tcW w:w="2520" w:type="dxa"/>
            <w:shd w:val="clear" w:color="auto" w:fill="B8CCE4" w:themeFill="accent1" w:themeFillTint="66"/>
          </w:tcPr>
          <w:p w14:paraId="5EECD4F9" w14:textId="77777777" w:rsidR="00FE1E13" w:rsidRPr="004D5264" w:rsidRDefault="00FE1E13" w:rsidP="000E443B">
            <w:pPr>
              <w:pStyle w:val="Tableheader"/>
              <w:rPr>
                <w:noProof/>
              </w:rPr>
            </w:pPr>
            <w:r w:rsidRPr="004D5264">
              <w:rPr>
                <w:noProof/>
              </w:rPr>
              <w:t>Field</w:t>
            </w:r>
          </w:p>
        </w:tc>
        <w:tc>
          <w:tcPr>
            <w:tcW w:w="6480" w:type="dxa"/>
            <w:shd w:val="clear" w:color="auto" w:fill="B8CCE4" w:themeFill="accent1" w:themeFillTint="66"/>
          </w:tcPr>
          <w:p w14:paraId="3EB3327E" w14:textId="77777777" w:rsidR="00FE1E13" w:rsidRPr="004D5264" w:rsidRDefault="00FE1E13" w:rsidP="000E443B">
            <w:pPr>
              <w:pStyle w:val="Tableheader"/>
              <w:rPr>
                <w:noProof/>
              </w:rPr>
            </w:pPr>
            <w:r w:rsidRPr="004D5264">
              <w:rPr>
                <w:noProof/>
              </w:rPr>
              <w:t>Description</w:t>
            </w:r>
          </w:p>
        </w:tc>
      </w:tr>
      <w:tr w:rsidR="00FE1E13" w:rsidRPr="004D5264" w14:paraId="6AEFAB5A" w14:textId="77777777" w:rsidTr="004D5264">
        <w:tc>
          <w:tcPr>
            <w:tcW w:w="2520" w:type="dxa"/>
          </w:tcPr>
          <w:p w14:paraId="7FCD2C6B" w14:textId="77777777" w:rsidR="00FE1E13" w:rsidRPr="004D5264" w:rsidRDefault="00FE1E13" w:rsidP="00B34BB0">
            <w:pPr>
              <w:pStyle w:val="TableColumnSubheading"/>
              <w:rPr>
                <w:noProof/>
              </w:rPr>
            </w:pPr>
            <w:r w:rsidRPr="004D5264">
              <w:rPr>
                <w:noProof/>
              </w:rPr>
              <w:t>Loan Skey</w:t>
            </w:r>
          </w:p>
        </w:tc>
        <w:tc>
          <w:tcPr>
            <w:tcW w:w="6480" w:type="dxa"/>
          </w:tcPr>
          <w:p w14:paraId="7D2E0E83" w14:textId="08FEFF66" w:rsidR="00FE1E13" w:rsidRPr="004D5264" w:rsidRDefault="00FE1E13" w:rsidP="00F874DE">
            <w:pPr>
              <w:pStyle w:val="TableText"/>
              <w:jc w:val="both"/>
              <w:rPr>
                <w:noProof/>
              </w:rPr>
            </w:pPr>
            <w:r w:rsidRPr="004D5264">
              <w:rPr>
                <w:noProof/>
              </w:rPr>
              <w:t>Unique ID for each FHA Case</w:t>
            </w:r>
            <w:r w:rsidR="00636EA6">
              <w:rPr>
                <w:noProof/>
              </w:rPr>
              <w:t>.</w:t>
            </w:r>
          </w:p>
        </w:tc>
      </w:tr>
      <w:tr w:rsidR="00FE1E13" w:rsidRPr="004D5264" w14:paraId="7F90B2AA" w14:textId="77777777" w:rsidTr="004D5264">
        <w:tc>
          <w:tcPr>
            <w:tcW w:w="2520" w:type="dxa"/>
          </w:tcPr>
          <w:p w14:paraId="078D8DF7" w14:textId="77777777" w:rsidR="00FE1E13" w:rsidRPr="004D5264" w:rsidRDefault="00FE1E13" w:rsidP="00B34BB0">
            <w:pPr>
              <w:pStyle w:val="TableColumnSubheading"/>
              <w:rPr>
                <w:noProof/>
              </w:rPr>
            </w:pPr>
            <w:r w:rsidRPr="004D5264">
              <w:rPr>
                <w:noProof/>
              </w:rPr>
              <w:t>FHA Case #</w:t>
            </w:r>
          </w:p>
        </w:tc>
        <w:tc>
          <w:tcPr>
            <w:tcW w:w="6480" w:type="dxa"/>
          </w:tcPr>
          <w:p w14:paraId="5C8BF05B" w14:textId="215CB96C" w:rsidR="00FE1E13" w:rsidRPr="004D5264" w:rsidRDefault="00FE1E13" w:rsidP="002F74F0">
            <w:pPr>
              <w:pStyle w:val="TableText"/>
              <w:jc w:val="both"/>
              <w:rPr>
                <w:noProof/>
              </w:rPr>
            </w:pPr>
            <w:r w:rsidRPr="004D5264">
              <w:rPr>
                <w:noProof/>
              </w:rPr>
              <w:t xml:space="preserve">The </w:t>
            </w:r>
            <w:r w:rsidR="002F74F0">
              <w:rPr>
                <w:noProof/>
              </w:rPr>
              <w:t xml:space="preserve">HECM </w:t>
            </w:r>
            <w:r w:rsidR="00E4027B">
              <w:rPr>
                <w:noProof/>
              </w:rPr>
              <w:t>Case</w:t>
            </w:r>
            <w:r w:rsidRPr="004D5264">
              <w:rPr>
                <w:noProof/>
              </w:rPr>
              <w:t xml:space="preserve"> number</w:t>
            </w:r>
            <w:r w:rsidR="00636EA6">
              <w:rPr>
                <w:noProof/>
              </w:rPr>
              <w:t>.</w:t>
            </w:r>
          </w:p>
        </w:tc>
      </w:tr>
      <w:tr w:rsidR="00FE1E13" w:rsidRPr="004D5264" w14:paraId="229D4BA7" w14:textId="77777777" w:rsidTr="004D5264">
        <w:tc>
          <w:tcPr>
            <w:tcW w:w="2520" w:type="dxa"/>
          </w:tcPr>
          <w:p w14:paraId="6D231B44" w14:textId="77777777" w:rsidR="00FE1E13" w:rsidRPr="004D5264" w:rsidRDefault="00FE1E13" w:rsidP="00B34BB0">
            <w:pPr>
              <w:pStyle w:val="TableColumnSubheading"/>
              <w:rPr>
                <w:noProof/>
              </w:rPr>
            </w:pPr>
            <w:r w:rsidRPr="004D5264">
              <w:rPr>
                <w:noProof/>
              </w:rPr>
              <w:t>Case Status</w:t>
            </w:r>
          </w:p>
        </w:tc>
        <w:tc>
          <w:tcPr>
            <w:tcW w:w="6480" w:type="dxa"/>
          </w:tcPr>
          <w:p w14:paraId="76D9F51D" w14:textId="315A9CFD" w:rsidR="00FE1E13" w:rsidRPr="004D5264" w:rsidRDefault="00FE1E13" w:rsidP="00F874DE">
            <w:pPr>
              <w:pStyle w:val="TableText"/>
              <w:jc w:val="both"/>
              <w:rPr>
                <w:noProof/>
              </w:rPr>
            </w:pPr>
            <w:r w:rsidRPr="004D5264">
              <w:rPr>
                <w:noProof/>
              </w:rPr>
              <w:t>Selection from dropdown values</w:t>
            </w:r>
            <w:r w:rsidR="00636EA6">
              <w:rPr>
                <w:noProof/>
              </w:rPr>
              <w:t>.</w:t>
            </w:r>
          </w:p>
        </w:tc>
      </w:tr>
      <w:tr w:rsidR="00FE1E13" w:rsidRPr="004D5264" w14:paraId="465E2810" w14:textId="77777777" w:rsidTr="004D5264">
        <w:tc>
          <w:tcPr>
            <w:tcW w:w="2520" w:type="dxa"/>
          </w:tcPr>
          <w:p w14:paraId="076C11B9" w14:textId="77777777" w:rsidR="00FE1E13" w:rsidRPr="004D5264" w:rsidRDefault="00FE1E13" w:rsidP="00B34BB0">
            <w:pPr>
              <w:pStyle w:val="TableColumnSubheading"/>
              <w:rPr>
                <w:noProof/>
              </w:rPr>
            </w:pPr>
            <w:r w:rsidRPr="004D5264">
              <w:rPr>
                <w:noProof/>
              </w:rPr>
              <w:t>Batch Status</w:t>
            </w:r>
          </w:p>
        </w:tc>
        <w:tc>
          <w:tcPr>
            <w:tcW w:w="6480" w:type="dxa"/>
          </w:tcPr>
          <w:p w14:paraId="57F0A7B1" w14:textId="7C457571" w:rsidR="00FE1E13" w:rsidRPr="004D5264" w:rsidRDefault="00FE1E13" w:rsidP="00F874DE">
            <w:pPr>
              <w:pStyle w:val="TableText"/>
              <w:jc w:val="both"/>
              <w:rPr>
                <w:noProof/>
              </w:rPr>
            </w:pPr>
            <w:r w:rsidRPr="004D5264">
              <w:rPr>
                <w:noProof/>
              </w:rPr>
              <w:t>Selection from dropdown values</w:t>
            </w:r>
            <w:r w:rsidR="00636EA6">
              <w:rPr>
                <w:noProof/>
              </w:rPr>
              <w:t>.</w:t>
            </w:r>
          </w:p>
        </w:tc>
      </w:tr>
      <w:tr w:rsidR="00FE1E13" w:rsidRPr="004D5264" w14:paraId="06748193" w14:textId="77777777" w:rsidTr="004D5264">
        <w:tc>
          <w:tcPr>
            <w:tcW w:w="2520" w:type="dxa"/>
          </w:tcPr>
          <w:p w14:paraId="2533C3D5" w14:textId="77777777" w:rsidR="00FE1E13" w:rsidRPr="004D5264" w:rsidRDefault="00FE1E13" w:rsidP="00B34BB0">
            <w:pPr>
              <w:pStyle w:val="TableColumnSubheading"/>
              <w:rPr>
                <w:noProof/>
              </w:rPr>
            </w:pPr>
            <w:r w:rsidRPr="004D5264">
              <w:rPr>
                <w:noProof/>
              </w:rPr>
              <w:t>Claim Status</w:t>
            </w:r>
          </w:p>
        </w:tc>
        <w:tc>
          <w:tcPr>
            <w:tcW w:w="6480" w:type="dxa"/>
          </w:tcPr>
          <w:p w14:paraId="4DEC89EF" w14:textId="0FB76099" w:rsidR="00FE1E13" w:rsidRPr="004D5264" w:rsidRDefault="00FE1E13" w:rsidP="00F874DE">
            <w:pPr>
              <w:pStyle w:val="TableText"/>
              <w:jc w:val="both"/>
              <w:rPr>
                <w:noProof/>
              </w:rPr>
            </w:pPr>
            <w:r w:rsidRPr="004D5264">
              <w:rPr>
                <w:noProof/>
              </w:rPr>
              <w:t>Selection from dropdown values</w:t>
            </w:r>
            <w:r w:rsidR="00636EA6">
              <w:rPr>
                <w:noProof/>
              </w:rPr>
              <w:t>.</w:t>
            </w:r>
          </w:p>
        </w:tc>
      </w:tr>
      <w:tr w:rsidR="00FE1E13" w:rsidRPr="004D5264" w14:paraId="030D1A63" w14:textId="77777777" w:rsidTr="004D5264">
        <w:tc>
          <w:tcPr>
            <w:tcW w:w="2520" w:type="dxa"/>
          </w:tcPr>
          <w:p w14:paraId="3E9B9F85" w14:textId="77777777" w:rsidR="00FE1E13" w:rsidRPr="004D5264" w:rsidRDefault="00FE1E13" w:rsidP="00B34BB0">
            <w:pPr>
              <w:pStyle w:val="TableColumnSubheading"/>
              <w:rPr>
                <w:noProof/>
              </w:rPr>
            </w:pPr>
            <w:r w:rsidRPr="004D5264">
              <w:rPr>
                <w:noProof/>
              </w:rPr>
              <w:t>Trans Date</w:t>
            </w:r>
          </w:p>
        </w:tc>
        <w:tc>
          <w:tcPr>
            <w:tcW w:w="6480" w:type="dxa"/>
          </w:tcPr>
          <w:p w14:paraId="73439737" w14:textId="77777777" w:rsidR="00FE1E13" w:rsidRPr="004D5264" w:rsidRDefault="00FE1E13" w:rsidP="00F874DE">
            <w:pPr>
              <w:pStyle w:val="TableText"/>
              <w:jc w:val="both"/>
              <w:rPr>
                <w:noProof/>
              </w:rPr>
            </w:pPr>
            <w:r w:rsidRPr="004D5264">
              <w:rPr>
                <w:noProof/>
              </w:rPr>
              <w:t>The transaction created date (from and to dates)</w:t>
            </w:r>
          </w:p>
        </w:tc>
      </w:tr>
      <w:tr w:rsidR="00D82C56" w:rsidRPr="004D5264" w14:paraId="5E3E1383" w14:textId="77777777" w:rsidTr="00A44096">
        <w:tc>
          <w:tcPr>
            <w:tcW w:w="2520" w:type="dxa"/>
          </w:tcPr>
          <w:p w14:paraId="45D29746" w14:textId="77777777" w:rsidR="00D82C56" w:rsidRPr="004D5264" w:rsidRDefault="00D82C56" w:rsidP="00A44096">
            <w:pPr>
              <w:pStyle w:val="TableColumnSubheading"/>
              <w:rPr>
                <w:noProof/>
              </w:rPr>
            </w:pPr>
            <w:r w:rsidRPr="004D5264">
              <w:rPr>
                <w:noProof/>
              </w:rPr>
              <w:t>Lender Name</w:t>
            </w:r>
          </w:p>
        </w:tc>
        <w:tc>
          <w:tcPr>
            <w:tcW w:w="6480" w:type="dxa"/>
          </w:tcPr>
          <w:p w14:paraId="3B0231D2" w14:textId="77777777" w:rsidR="00D82C56" w:rsidRPr="004D5264" w:rsidRDefault="00D82C56" w:rsidP="00A44096">
            <w:pPr>
              <w:pStyle w:val="TableText"/>
              <w:jc w:val="both"/>
              <w:rPr>
                <w:noProof/>
              </w:rPr>
            </w:pPr>
            <w:r w:rsidRPr="004D5264">
              <w:rPr>
                <w:noProof/>
                <w:lang w:bidi="en-US"/>
              </w:rPr>
              <w:t>Name of the lender on the loan</w:t>
            </w:r>
          </w:p>
        </w:tc>
      </w:tr>
      <w:tr w:rsidR="00FE1E13" w:rsidRPr="004D5264" w14:paraId="39E3F5A8" w14:textId="77777777" w:rsidTr="004D5264">
        <w:tc>
          <w:tcPr>
            <w:tcW w:w="2520" w:type="dxa"/>
          </w:tcPr>
          <w:p w14:paraId="28B9EFC1" w14:textId="77777777" w:rsidR="00FE1E13" w:rsidRPr="004D5264" w:rsidRDefault="00FE1E13" w:rsidP="00B34BB0">
            <w:pPr>
              <w:pStyle w:val="TableColumnSubheading"/>
              <w:rPr>
                <w:noProof/>
              </w:rPr>
            </w:pPr>
            <w:r w:rsidRPr="004D5264">
              <w:rPr>
                <w:noProof/>
              </w:rPr>
              <w:t>Servicer Name</w:t>
            </w:r>
          </w:p>
        </w:tc>
        <w:tc>
          <w:tcPr>
            <w:tcW w:w="6480" w:type="dxa"/>
          </w:tcPr>
          <w:p w14:paraId="002F83E7" w14:textId="77777777" w:rsidR="00FE1E13" w:rsidRPr="004D5264" w:rsidRDefault="00FE1E13" w:rsidP="00F874DE">
            <w:pPr>
              <w:pStyle w:val="TableText"/>
              <w:jc w:val="both"/>
              <w:rPr>
                <w:noProof/>
              </w:rPr>
            </w:pPr>
            <w:r w:rsidRPr="004D5264">
              <w:rPr>
                <w:noProof/>
                <w:lang w:bidi="en-US"/>
              </w:rPr>
              <w:t xml:space="preserve">Name of the </w:t>
            </w:r>
            <w:r w:rsidR="00081D84" w:rsidRPr="004D5264">
              <w:rPr>
                <w:noProof/>
                <w:lang w:bidi="en-US"/>
              </w:rPr>
              <w:t>s</w:t>
            </w:r>
            <w:r w:rsidRPr="004D5264">
              <w:rPr>
                <w:noProof/>
                <w:lang w:bidi="en-US"/>
              </w:rPr>
              <w:t>ervicer on the loan</w:t>
            </w:r>
          </w:p>
        </w:tc>
      </w:tr>
      <w:tr w:rsidR="00FE1E13" w:rsidRPr="004D5264" w14:paraId="4A5A2C4B" w14:textId="77777777" w:rsidTr="004D5264">
        <w:tc>
          <w:tcPr>
            <w:tcW w:w="2520" w:type="dxa"/>
          </w:tcPr>
          <w:p w14:paraId="1709FF7A" w14:textId="77777777" w:rsidR="00FE1E13" w:rsidRPr="004D5264" w:rsidRDefault="00FE1E13" w:rsidP="00B34BB0">
            <w:pPr>
              <w:pStyle w:val="TableColumnSubheading"/>
              <w:rPr>
                <w:noProof/>
              </w:rPr>
            </w:pPr>
            <w:r w:rsidRPr="004D5264">
              <w:rPr>
                <w:noProof/>
              </w:rPr>
              <w:t>Investor Name</w:t>
            </w:r>
          </w:p>
        </w:tc>
        <w:tc>
          <w:tcPr>
            <w:tcW w:w="6480" w:type="dxa"/>
          </w:tcPr>
          <w:p w14:paraId="759AAFE0" w14:textId="77777777" w:rsidR="00FE1E13" w:rsidRPr="004D5264" w:rsidRDefault="00FE1E13" w:rsidP="00F874DE">
            <w:pPr>
              <w:pStyle w:val="TableText"/>
              <w:jc w:val="both"/>
              <w:rPr>
                <w:noProof/>
              </w:rPr>
            </w:pPr>
            <w:r w:rsidRPr="004D5264">
              <w:rPr>
                <w:noProof/>
                <w:lang w:bidi="en-US"/>
              </w:rPr>
              <w:t xml:space="preserve">Name of the </w:t>
            </w:r>
            <w:r w:rsidR="00081D84" w:rsidRPr="004D5264">
              <w:rPr>
                <w:noProof/>
                <w:lang w:bidi="en-US"/>
              </w:rPr>
              <w:t>i</w:t>
            </w:r>
            <w:r w:rsidRPr="004D5264">
              <w:rPr>
                <w:noProof/>
                <w:lang w:bidi="en-US"/>
              </w:rPr>
              <w:t>nvestor on the loan</w:t>
            </w:r>
          </w:p>
        </w:tc>
      </w:tr>
    </w:tbl>
    <w:p w14:paraId="0062261F" w14:textId="50B8E1B2" w:rsidR="00470780" w:rsidRDefault="00FE1E13" w:rsidP="001879BA">
      <w:pPr>
        <w:pStyle w:val="TableCaption"/>
      </w:pPr>
      <w:bookmarkStart w:id="1694" w:name="_Toc90643788"/>
      <w:bookmarkStart w:id="1695" w:name="_Toc230163769"/>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19</w:t>
      </w:r>
      <w:r w:rsidR="00764635">
        <w:rPr>
          <w:noProof/>
        </w:rPr>
        <w:fldChar w:fldCharType="end"/>
      </w:r>
      <w:r w:rsidR="00E67BA6">
        <w:t>: Claims Search C</w:t>
      </w:r>
      <w:r w:rsidR="004F634F">
        <w:t>riteria</w:t>
      </w:r>
      <w:bookmarkEnd w:id="1694"/>
      <w:bookmarkEnd w:id="1695"/>
    </w:p>
    <w:p w14:paraId="505D23D1" w14:textId="3AEB10EE" w:rsidR="006C7316" w:rsidRPr="006C7316" w:rsidRDefault="0006546C" w:rsidP="001879BA">
      <w:pPr>
        <w:pStyle w:val="BodyText"/>
      </w:pPr>
      <w:r>
        <w:t>To cancel a c</w:t>
      </w:r>
      <w:r w:rsidR="006C7316" w:rsidRPr="006C7316">
        <w:t>laim payment</w:t>
      </w:r>
      <w:r w:rsidR="00984214">
        <w:t xml:space="preserve"> before 7:30 pm on the same day the claim is approved for payment</w:t>
      </w:r>
      <w:r w:rsidR="006C7316" w:rsidRPr="006C7316">
        <w:t>:</w:t>
      </w:r>
    </w:p>
    <w:p w14:paraId="52BC55A6" w14:textId="4B35A317" w:rsidR="00A91124" w:rsidRPr="00E80D88" w:rsidRDefault="00A91124" w:rsidP="006C3C3F">
      <w:pPr>
        <w:pStyle w:val="OrderedList"/>
        <w:numPr>
          <w:ilvl w:val="0"/>
          <w:numId w:val="195"/>
        </w:numPr>
        <w:jc w:val="both"/>
      </w:pPr>
      <w:r w:rsidRPr="00A91124">
        <w:t xml:space="preserve">Enter the search criteria and click </w:t>
      </w:r>
      <w:r w:rsidRPr="00E649BF">
        <w:t>Search</w:t>
      </w:r>
      <w:r w:rsidRPr="00A91124">
        <w:t xml:space="preserve"> on the</w:t>
      </w:r>
      <w:r w:rsidRPr="00E649BF">
        <w:t xml:space="preserve"> Claims screen to display the claims transactions. </w:t>
      </w:r>
      <w:r w:rsidRPr="00E80D88">
        <w:t xml:space="preserve">Claims that need cancellation can also be searched by selecting the </w:t>
      </w:r>
      <w:r w:rsidRPr="00E649BF">
        <w:t>Batch status</w:t>
      </w:r>
      <w:r w:rsidRPr="00E80D88">
        <w:t xml:space="preserve"> of Pending and </w:t>
      </w:r>
      <w:r w:rsidRPr="00E649BF">
        <w:t>Claim Status</w:t>
      </w:r>
      <w:r w:rsidRPr="00E80D88">
        <w:t xml:space="preserve"> of Approved for Payment.</w:t>
      </w:r>
    </w:p>
    <w:p w14:paraId="41354107" w14:textId="6A5572B0" w:rsidR="00E80D88" w:rsidRDefault="00E61315" w:rsidP="0020312C">
      <w:pPr>
        <w:pStyle w:val="BodyText"/>
        <w:jc w:val="center"/>
      </w:pPr>
      <w:r w:rsidRPr="00E61315">
        <w:rPr>
          <w:noProof/>
        </w:rPr>
        <w:t xml:space="preserve"> </w:t>
      </w:r>
      <w:r>
        <w:rPr>
          <w:noProof/>
        </w:rPr>
        <w:drawing>
          <wp:inline distT="0" distB="0" distL="0" distR="0" wp14:anchorId="6BF7F33A" wp14:editId="1D40B62F">
            <wp:extent cx="2960922" cy="914849"/>
            <wp:effectExtent l="19050" t="19050" r="11430" b="19050"/>
            <wp:docPr id="2596" name="Picture 2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2"/>
                    <a:stretch>
                      <a:fillRect/>
                    </a:stretch>
                  </pic:blipFill>
                  <pic:spPr>
                    <a:xfrm>
                      <a:off x="0" y="0"/>
                      <a:ext cx="2997623" cy="926189"/>
                    </a:xfrm>
                    <a:prstGeom prst="rect">
                      <a:avLst/>
                    </a:prstGeom>
                    <a:ln w="19050">
                      <a:solidFill>
                        <a:schemeClr val="accent1"/>
                      </a:solidFill>
                    </a:ln>
                  </pic:spPr>
                </pic:pic>
              </a:graphicData>
            </a:graphic>
          </wp:inline>
        </w:drawing>
      </w:r>
    </w:p>
    <w:p w14:paraId="18E6A374" w14:textId="5BBB2ECE" w:rsidR="00122C7E" w:rsidRDefault="00122C7E" w:rsidP="001879BA">
      <w:pPr>
        <w:pStyle w:val="FigureCaption0"/>
      </w:pPr>
      <w:bookmarkStart w:id="1696" w:name="_Toc74052561"/>
      <w:bookmarkStart w:id="1697" w:name="_Toc90643947"/>
      <w:bookmarkStart w:id="1698" w:name="_Toc23016394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93</w:t>
      </w:r>
      <w:r w:rsidR="00764635">
        <w:rPr>
          <w:noProof/>
        </w:rPr>
        <w:fldChar w:fldCharType="end"/>
      </w:r>
      <w:r>
        <w:t xml:space="preserve">: </w:t>
      </w:r>
      <w:r>
        <w:rPr>
          <w:noProof/>
        </w:rPr>
        <w:t>Accounting – Claims Screen</w:t>
      </w:r>
      <w:bookmarkEnd w:id="1696"/>
      <w:bookmarkEnd w:id="1697"/>
      <w:bookmarkEnd w:id="1698"/>
    </w:p>
    <w:p w14:paraId="1E2EAE7A" w14:textId="77777777" w:rsidR="00A91124" w:rsidRPr="00A91124" w:rsidRDefault="00A91124" w:rsidP="006C3C3F">
      <w:pPr>
        <w:pStyle w:val="OrderedList"/>
        <w:numPr>
          <w:ilvl w:val="0"/>
          <w:numId w:val="195"/>
        </w:numPr>
        <w:jc w:val="both"/>
      </w:pPr>
      <w:r w:rsidRPr="00A91124">
        <w:t xml:space="preserve">The search results matching the search criteria are displayed in the </w:t>
      </w:r>
      <w:r w:rsidRPr="00E649BF">
        <w:rPr>
          <w:b/>
        </w:rPr>
        <w:t>Search Results</w:t>
      </w:r>
      <w:r w:rsidRPr="00A91124">
        <w:t xml:space="preserve"> section. </w:t>
      </w:r>
    </w:p>
    <w:p w14:paraId="7FE84ABE" w14:textId="2F8DF742" w:rsidR="00A91124" w:rsidRPr="00A91124" w:rsidRDefault="00A91124" w:rsidP="006C3C3F">
      <w:pPr>
        <w:pStyle w:val="OrderedList"/>
        <w:numPr>
          <w:ilvl w:val="0"/>
          <w:numId w:val="195"/>
        </w:numPr>
        <w:jc w:val="both"/>
      </w:pPr>
      <w:r w:rsidRPr="00A91124">
        <w:t xml:space="preserve">Select the record displayed in the search results. The </w:t>
      </w:r>
      <w:r w:rsidRPr="00E649BF">
        <w:rPr>
          <w:b/>
        </w:rPr>
        <w:t>Edit Claim</w:t>
      </w:r>
      <w:r w:rsidRPr="00E649BF">
        <w:t xml:space="preserve"> </w:t>
      </w:r>
      <w:r w:rsidRPr="00A91124">
        <w:t xml:space="preserve">window is displayed.  </w:t>
      </w:r>
    </w:p>
    <w:p w14:paraId="0D8865B8" w14:textId="50B537A0" w:rsidR="00A91124" w:rsidRDefault="00A91124" w:rsidP="006C3C3F">
      <w:pPr>
        <w:pStyle w:val="OrderedList"/>
        <w:numPr>
          <w:ilvl w:val="0"/>
          <w:numId w:val="195"/>
        </w:numPr>
        <w:jc w:val="both"/>
      </w:pPr>
      <w:r w:rsidRPr="00A91124">
        <w:t xml:space="preserve">On the </w:t>
      </w:r>
      <w:r w:rsidRPr="00E649BF">
        <w:rPr>
          <w:b/>
        </w:rPr>
        <w:t>Edit Claim</w:t>
      </w:r>
      <w:r w:rsidRPr="00E649BF">
        <w:t xml:space="preserve"> </w:t>
      </w:r>
      <w:r w:rsidRPr="00A91124">
        <w:t xml:space="preserve">window, select Cancelled from the </w:t>
      </w:r>
      <w:r w:rsidRPr="00E649BF">
        <w:rPr>
          <w:b/>
        </w:rPr>
        <w:t>Claim Status</w:t>
      </w:r>
      <w:r w:rsidRPr="00A91124">
        <w:t xml:space="preserve"> dropdown. </w:t>
      </w:r>
    </w:p>
    <w:p w14:paraId="59E2408A" w14:textId="0A766F23" w:rsidR="00E80D88" w:rsidRDefault="002A7F7B" w:rsidP="00990B8D">
      <w:pPr>
        <w:pStyle w:val="BodyText"/>
        <w:jc w:val="center"/>
      </w:pPr>
      <w:r>
        <w:rPr>
          <w:noProof/>
        </w:rPr>
        <w:drawing>
          <wp:inline distT="0" distB="0" distL="0" distR="0" wp14:anchorId="24684EF6" wp14:editId="0DD744C2">
            <wp:extent cx="1916558" cy="882313"/>
            <wp:effectExtent l="0" t="0" r="7620" b="0"/>
            <wp:docPr id="2600" name="Picture 2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3"/>
                    <a:stretch>
                      <a:fillRect/>
                    </a:stretch>
                  </pic:blipFill>
                  <pic:spPr>
                    <a:xfrm>
                      <a:off x="0" y="0"/>
                      <a:ext cx="1943409" cy="894674"/>
                    </a:xfrm>
                    <a:prstGeom prst="rect">
                      <a:avLst/>
                    </a:prstGeom>
                  </pic:spPr>
                </pic:pic>
              </a:graphicData>
            </a:graphic>
          </wp:inline>
        </w:drawing>
      </w:r>
    </w:p>
    <w:p w14:paraId="69136F01" w14:textId="13792C49" w:rsidR="00122C7E" w:rsidRDefault="00122C7E" w:rsidP="00122C7E">
      <w:pPr>
        <w:pStyle w:val="FigureCaption0"/>
      </w:pPr>
      <w:bookmarkStart w:id="1699" w:name="_Toc74052562"/>
      <w:bookmarkStart w:id="1700" w:name="_Toc90643948"/>
      <w:bookmarkStart w:id="1701" w:name="_Toc23016394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94</w:t>
      </w:r>
      <w:r w:rsidR="00764635">
        <w:rPr>
          <w:noProof/>
        </w:rPr>
        <w:fldChar w:fldCharType="end"/>
      </w:r>
      <w:r>
        <w:t xml:space="preserve">: </w:t>
      </w:r>
      <w:r>
        <w:rPr>
          <w:noProof/>
        </w:rPr>
        <w:t>Edit Claim Window</w:t>
      </w:r>
      <w:bookmarkEnd w:id="1699"/>
      <w:bookmarkEnd w:id="1700"/>
      <w:bookmarkEnd w:id="1701"/>
    </w:p>
    <w:p w14:paraId="1BA588EB" w14:textId="25FE2A48" w:rsidR="00A22BAC" w:rsidRPr="00A22BAC" w:rsidRDefault="00A91124" w:rsidP="006C3C3F">
      <w:pPr>
        <w:pStyle w:val="OrderedList"/>
        <w:numPr>
          <w:ilvl w:val="0"/>
          <w:numId w:val="195"/>
        </w:numPr>
        <w:jc w:val="both"/>
      </w:pPr>
      <w:r w:rsidRPr="00A91124">
        <w:t xml:space="preserve">Click </w:t>
      </w:r>
      <w:r w:rsidRPr="00A91124">
        <w:rPr>
          <w:b/>
        </w:rPr>
        <w:t>Submit</w:t>
      </w:r>
      <w:r w:rsidRPr="00A91124">
        <w:t xml:space="preserve"> to save the changes. </w:t>
      </w:r>
      <w:r w:rsidR="00A22BAC">
        <w:t xml:space="preserve">A certify window is displayed requesting the user to confirm action. Enter password and click </w:t>
      </w:r>
      <w:r w:rsidR="00A22BAC" w:rsidRPr="00A22BAC">
        <w:rPr>
          <w:b/>
        </w:rPr>
        <w:t>Yes.</w:t>
      </w:r>
    </w:p>
    <w:p w14:paraId="64831C69" w14:textId="77777777" w:rsidR="00A22BAC" w:rsidRDefault="00A22BAC" w:rsidP="00F874DE">
      <w:pPr>
        <w:spacing w:after="0" w:line="240" w:lineRule="auto"/>
        <w:ind w:left="1440"/>
        <w:jc w:val="both"/>
        <w:rPr>
          <w:rFonts w:ascii="Cambria" w:hAnsi="Cambria"/>
        </w:rPr>
      </w:pPr>
    </w:p>
    <w:p w14:paraId="7DE73B83" w14:textId="71ADE695" w:rsidR="00A22BAC" w:rsidRDefault="008067FE" w:rsidP="0020312C">
      <w:pPr>
        <w:pStyle w:val="BodyText"/>
        <w:jc w:val="center"/>
      </w:pPr>
      <w:r w:rsidRPr="008067FE">
        <w:rPr>
          <w:noProof/>
        </w:rPr>
        <w:t xml:space="preserve"> </w:t>
      </w:r>
      <w:r>
        <w:rPr>
          <w:noProof/>
        </w:rPr>
        <w:drawing>
          <wp:inline distT="0" distB="0" distL="0" distR="0" wp14:anchorId="69E746A5" wp14:editId="4C5E5B0A">
            <wp:extent cx="1875949" cy="584615"/>
            <wp:effectExtent l="0" t="0" r="0" b="6350"/>
            <wp:docPr id="2601" name="Picture 260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1" name="Picture 2601" descr="Graphical user interface, text, application, chat or text message&#10;&#10;Description automatically generated"/>
                    <pic:cNvPicPr/>
                  </pic:nvPicPr>
                  <pic:blipFill>
                    <a:blip r:embed="rId174"/>
                    <a:stretch>
                      <a:fillRect/>
                    </a:stretch>
                  </pic:blipFill>
                  <pic:spPr>
                    <a:xfrm>
                      <a:off x="0" y="0"/>
                      <a:ext cx="1897871" cy="591447"/>
                    </a:xfrm>
                    <a:prstGeom prst="rect">
                      <a:avLst/>
                    </a:prstGeom>
                  </pic:spPr>
                </pic:pic>
              </a:graphicData>
            </a:graphic>
          </wp:inline>
        </w:drawing>
      </w:r>
    </w:p>
    <w:p w14:paraId="5CB7E310" w14:textId="573E5576" w:rsidR="00122C7E" w:rsidRDefault="00122C7E" w:rsidP="00122C7E">
      <w:pPr>
        <w:pStyle w:val="FigureCaption0"/>
      </w:pPr>
      <w:bookmarkStart w:id="1702" w:name="_Toc74052563"/>
      <w:bookmarkStart w:id="1703" w:name="_Toc90643949"/>
      <w:bookmarkStart w:id="1704" w:name="_Toc23016394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95</w:t>
      </w:r>
      <w:r w:rsidR="00764635">
        <w:rPr>
          <w:noProof/>
        </w:rPr>
        <w:fldChar w:fldCharType="end"/>
      </w:r>
      <w:r>
        <w:t xml:space="preserve">: </w:t>
      </w:r>
      <w:r>
        <w:rPr>
          <w:noProof/>
        </w:rPr>
        <w:t>Certify Window</w:t>
      </w:r>
      <w:bookmarkEnd w:id="1702"/>
      <w:bookmarkEnd w:id="1703"/>
      <w:bookmarkEnd w:id="1704"/>
    </w:p>
    <w:p w14:paraId="7E2E4E49" w14:textId="38826847" w:rsidR="004D5264" w:rsidRPr="00A91124" w:rsidRDefault="00A91124" w:rsidP="006C3C3F">
      <w:pPr>
        <w:pStyle w:val="OrderedList"/>
        <w:numPr>
          <w:ilvl w:val="0"/>
          <w:numId w:val="195"/>
        </w:numPr>
        <w:jc w:val="both"/>
      </w:pPr>
      <w:r w:rsidRPr="005B4C58">
        <w:t>The</w:t>
      </w:r>
      <w:r w:rsidRPr="00A91124">
        <w:rPr>
          <w:color w:val="000000"/>
        </w:rPr>
        <w:t xml:space="preserve"> Claim Status is updated to Cancelled. </w:t>
      </w:r>
      <w:r w:rsidR="004D5264" w:rsidRPr="00A91124">
        <w:t xml:space="preserve">To exit the window without saving the changes, click </w:t>
      </w:r>
      <w:r w:rsidR="004D5264" w:rsidRPr="00A91124">
        <w:rPr>
          <w:b/>
        </w:rPr>
        <w:t>Cancel</w:t>
      </w:r>
      <w:r w:rsidR="004D5264" w:rsidRPr="00A91124">
        <w:t xml:space="preserve">. </w:t>
      </w:r>
    </w:p>
    <w:p w14:paraId="179F3F05" w14:textId="77777777" w:rsidR="00A91124" w:rsidRPr="00A91124" w:rsidRDefault="00A91124" w:rsidP="006C3C3F">
      <w:pPr>
        <w:pStyle w:val="OrderedList"/>
        <w:numPr>
          <w:ilvl w:val="0"/>
          <w:numId w:val="195"/>
        </w:numPr>
        <w:jc w:val="both"/>
      </w:pPr>
      <w:r w:rsidRPr="005B4C58">
        <w:t>Select</w:t>
      </w:r>
      <w:r w:rsidRPr="00A91124">
        <w:rPr>
          <w:color w:val="000000"/>
        </w:rPr>
        <w:t xml:space="preserve"> the </w:t>
      </w:r>
      <w:r w:rsidRPr="004D5264">
        <w:rPr>
          <w:b/>
          <w:color w:val="000000"/>
        </w:rPr>
        <w:t>magnifying glass icon</w:t>
      </w:r>
      <w:r w:rsidRPr="00A91124">
        <w:rPr>
          <w:color w:val="000000"/>
        </w:rPr>
        <w:t xml:space="preserve"> beside the claim record to view the HUD Claim Form- 27011 for the claim transaction.</w:t>
      </w:r>
      <w:r w:rsidRPr="00A91124">
        <w:t xml:space="preserve"> </w:t>
      </w:r>
    </w:p>
    <w:bookmarkStart w:id="1705" w:name="_Toc315633859"/>
    <w:bookmarkStart w:id="1706" w:name="_Ref314329176"/>
    <w:bookmarkStart w:id="1707" w:name="_Toc314660737"/>
    <w:p w14:paraId="1757EB4A" w14:textId="01625D43" w:rsidR="006C7316" w:rsidRDefault="0037225F" w:rsidP="00F874DE">
      <w:pPr>
        <w:pStyle w:val="Heading2"/>
        <w:jc w:val="both"/>
        <w:rPr>
          <w:rFonts w:eastAsia="Times New Roman"/>
        </w:rPr>
      </w:pPr>
      <w:r>
        <w:rPr>
          <w:rFonts w:eastAsia="Times New Roman"/>
        </w:rPr>
        <w:fldChar w:fldCharType="begin"/>
      </w:r>
      <w:r>
        <w:instrText xml:space="preserve"> XE </w:instrText>
      </w:r>
      <w:r w:rsidR="00274A40">
        <w:instrText>“</w:instrText>
      </w:r>
      <w:r w:rsidRPr="00F74690">
        <w:instrText>Endorsed</w:instrText>
      </w:r>
      <w:r w:rsidR="00CD0958">
        <w:instrText xml:space="preserve"> Batch Tab</w:instrText>
      </w:r>
      <w:r w:rsidR="00274A40">
        <w:instrText>”</w:instrText>
      </w:r>
      <w:r>
        <w:instrText xml:space="preserve"> </w:instrText>
      </w:r>
      <w:r>
        <w:rPr>
          <w:rFonts w:eastAsia="Times New Roman"/>
        </w:rPr>
        <w:fldChar w:fldCharType="end"/>
      </w:r>
      <w:bookmarkStart w:id="1708" w:name="_Toc11334695"/>
      <w:bookmarkStart w:id="1709" w:name="_Toc74051913"/>
      <w:bookmarkStart w:id="1710" w:name="_Toc90643299"/>
      <w:bookmarkStart w:id="1711" w:name="_Toc230163183"/>
      <w:r w:rsidR="006C7316" w:rsidRPr="006C7316">
        <w:rPr>
          <w:rFonts w:eastAsia="Times New Roman"/>
        </w:rPr>
        <w:t>Batch</w:t>
      </w:r>
      <w:bookmarkEnd w:id="1705"/>
      <w:bookmarkEnd w:id="1708"/>
      <w:bookmarkEnd w:id="1709"/>
      <w:bookmarkEnd w:id="1710"/>
      <w:bookmarkEnd w:id="1711"/>
      <w:r w:rsidR="006C7316" w:rsidRPr="006C7316">
        <w:rPr>
          <w:rFonts w:eastAsia="Times New Roman"/>
        </w:rPr>
        <w:t xml:space="preserve"> </w:t>
      </w:r>
      <w:bookmarkEnd w:id="1706"/>
      <w:bookmarkEnd w:id="1707"/>
    </w:p>
    <w:p w14:paraId="196BDF80" w14:textId="4FC5BCA7" w:rsidR="00774C6C" w:rsidRPr="006C7316" w:rsidRDefault="00774C6C" w:rsidP="001879BA">
      <w:pPr>
        <w:pStyle w:val="BodyText"/>
      </w:pPr>
      <w:r w:rsidRPr="006C7316">
        <w:t xml:space="preserve">The </w:t>
      </w:r>
      <w:r>
        <w:t xml:space="preserve">Batch tab available on the </w:t>
      </w:r>
      <w:r w:rsidR="0058097A">
        <w:t xml:space="preserve">left </w:t>
      </w:r>
      <w:r>
        <w:t>menu allows</w:t>
      </w:r>
      <w:r w:rsidRPr="006C7316">
        <w:t xml:space="preserve"> authorized </w:t>
      </w:r>
      <w:r>
        <w:t xml:space="preserve">users (example: </w:t>
      </w:r>
      <w:r w:rsidR="004E2592">
        <w:t>lenders/servicers</w:t>
      </w:r>
      <w:r>
        <w:t xml:space="preserve">) </w:t>
      </w:r>
      <w:r w:rsidRPr="006C7316">
        <w:t xml:space="preserve">to </w:t>
      </w:r>
      <w:r>
        <w:t>perform an action on multiple loans</w:t>
      </w:r>
      <w:r w:rsidR="00386D50">
        <w:t xml:space="preserve"> at the same time</w:t>
      </w:r>
      <w:r w:rsidRPr="006C7316">
        <w:t xml:space="preserve">. The </w:t>
      </w:r>
      <w:r>
        <w:t>Batch</w:t>
      </w:r>
      <w:r w:rsidRPr="006C7316">
        <w:t xml:space="preserve"> </w:t>
      </w:r>
      <w:r>
        <w:t>tab</w:t>
      </w:r>
      <w:r w:rsidRPr="006C7316">
        <w:t xml:space="preserve"> has the following sub-menu options:</w:t>
      </w:r>
    </w:p>
    <w:p w14:paraId="0FAA3D19" w14:textId="25127E1D" w:rsidR="00274A40" w:rsidRDefault="00274A40" w:rsidP="0032275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Loan Setup</w:t>
      </w:r>
    </w:p>
    <w:p w14:paraId="5A69F0D0" w14:textId="550082E4" w:rsidR="00774C6C" w:rsidRPr="006C7316" w:rsidRDefault="00774C6C" w:rsidP="0032275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Initial Transfer</w:t>
      </w:r>
    </w:p>
    <w:p w14:paraId="2D48480F" w14:textId="11CBCBC8" w:rsidR="00774C6C" w:rsidRPr="006C7316" w:rsidRDefault="00774C6C" w:rsidP="0032275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Servicer Transfer List</w:t>
      </w:r>
    </w:p>
    <w:p w14:paraId="490141E3" w14:textId="309A4FEF" w:rsidR="00774C6C" w:rsidRPr="006C7316" w:rsidRDefault="00774C6C" w:rsidP="0032275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Servicer Transactions</w:t>
      </w:r>
    </w:p>
    <w:p w14:paraId="50498485" w14:textId="38820FF9" w:rsidR="00774C6C" w:rsidRDefault="00774C6C" w:rsidP="0032275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Servicer File Upload</w:t>
      </w:r>
    </w:p>
    <w:p w14:paraId="69F4C635" w14:textId="77777777" w:rsidR="00274A40" w:rsidRDefault="00274A40" w:rsidP="00274A40">
      <w:pPr>
        <w:spacing w:after="0" w:line="240" w:lineRule="auto"/>
        <w:jc w:val="both"/>
        <w:rPr>
          <w:rFonts w:ascii="Cambria" w:eastAsia="Times New Roman" w:hAnsi="Cambria"/>
          <w:bCs/>
          <w:noProof/>
          <w:color w:val="000000"/>
        </w:rPr>
      </w:pPr>
    </w:p>
    <w:p w14:paraId="0DE397D3" w14:textId="05C4130A" w:rsidR="00274A40" w:rsidRPr="006C7316" w:rsidRDefault="00274A40" w:rsidP="005B4C58">
      <w:pPr>
        <w:spacing w:after="0" w:line="240" w:lineRule="auto"/>
        <w:ind w:left="720"/>
        <w:jc w:val="both"/>
        <w:rPr>
          <w:rFonts w:ascii="Cambria" w:eastAsia="Times New Roman" w:hAnsi="Cambria"/>
          <w:bCs/>
          <w:noProof/>
          <w:color w:val="000000"/>
        </w:rPr>
      </w:pPr>
      <w:r>
        <w:rPr>
          <w:rFonts w:ascii="Cambria" w:eastAsia="Times New Roman" w:hAnsi="Cambria"/>
          <w:bCs/>
          <w:noProof/>
          <w:color w:val="000000"/>
        </w:rPr>
        <w:t xml:space="preserve">See Section 4.3 for details on Loan Setup B2G. </w:t>
      </w:r>
    </w:p>
    <w:p w14:paraId="22EA3E0A" w14:textId="3603062D" w:rsidR="006C7316" w:rsidRPr="006C7316" w:rsidRDefault="006C7316" w:rsidP="0057061F">
      <w:pPr>
        <w:pStyle w:val="Heading3"/>
        <w:ind w:left="1080" w:hanging="1080"/>
        <w:jc w:val="both"/>
      </w:pPr>
      <w:bookmarkStart w:id="1712" w:name="_Toc315633860"/>
      <w:bookmarkStart w:id="1713" w:name="_Toc11334696"/>
      <w:bookmarkStart w:id="1714" w:name="_Toc74051914"/>
      <w:bookmarkStart w:id="1715" w:name="_Toc90643300"/>
      <w:bookmarkStart w:id="1716" w:name="_Toc230163184"/>
      <w:r w:rsidRPr="006C7316">
        <w:t>Initial Transfer</w:t>
      </w:r>
      <w:bookmarkEnd w:id="1712"/>
      <w:bookmarkEnd w:id="1713"/>
      <w:bookmarkEnd w:id="1714"/>
      <w:bookmarkEnd w:id="1715"/>
      <w:bookmarkEnd w:id="1716"/>
      <w:r w:rsidR="00172407">
        <w:fldChar w:fldCharType="begin"/>
      </w:r>
      <w:r w:rsidR="00172407">
        <w:instrText xml:space="preserve"> XE "</w:instrText>
      </w:r>
      <w:r w:rsidR="00172407" w:rsidRPr="005C08BB">
        <w:instrText>Batch Initial Transfer Screen</w:instrText>
      </w:r>
      <w:r w:rsidR="00172407">
        <w:instrText xml:space="preserve">" </w:instrText>
      </w:r>
      <w:r w:rsidR="00172407">
        <w:fldChar w:fldCharType="end"/>
      </w:r>
    </w:p>
    <w:p w14:paraId="751887AA" w14:textId="0330C9BB" w:rsidR="005B4C58" w:rsidRPr="00D3156A" w:rsidRDefault="00774C6C" w:rsidP="001879BA">
      <w:pPr>
        <w:pStyle w:val="BodyText"/>
      </w:pPr>
      <w:r w:rsidRPr="00D3156A">
        <w:t xml:space="preserve">The Initial Transfer screen is displayed when an authorized user selects Initial Transfer under the Batch tab displayed in the </w:t>
      </w:r>
      <w:r w:rsidR="008067FE">
        <w:t>Left Menu</w:t>
      </w:r>
      <w:r w:rsidRPr="00D3156A">
        <w:t xml:space="preserve">. </w:t>
      </w:r>
      <w:r w:rsidR="006C7316" w:rsidRPr="00D3156A">
        <w:t xml:space="preserve">The Initial Transfer page </w:t>
      </w:r>
      <w:r w:rsidRPr="00D3156A">
        <w:t>allows</w:t>
      </w:r>
      <w:r w:rsidR="006C7316" w:rsidRPr="00D3156A">
        <w:t xml:space="preserve"> </w:t>
      </w:r>
      <w:r w:rsidR="00081D84" w:rsidRPr="00D3156A">
        <w:t>l</w:t>
      </w:r>
      <w:r w:rsidR="006C7316" w:rsidRPr="00D3156A">
        <w:t xml:space="preserve">enders to assign a </w:t>
      </w:r>
      <w:r w:rsidR="00081D84" w:rsidRPr="00D3156A">
        <w:t>s</w:t>
      </w:r>
      <w:r w:rsidR="006C7316" w:rsidRPr="00D3156A">
        <w:t xml:space="preserve">ervicer for </w:t>
      </w:r>
      <w:r w:rsidR="00E27BBF" w:rsidRPr="00D3156A">
        <w:t xml:space="preserve">multiple FHA </w:t>
      </w:r>
      <w:r w:rsidR="006C7316" w:rsidRPr="00D3156A">
        <w:t xml:space="preserve">cases </w:t>
      </w:r>
      <w:r w:rsidR="00386D50">
        <w:t xml:space="preserve">(10 cases at a time) </w:t>
      </w:r>
      <w:r w:rsidR="006C7316" w:rsidRPr="00D3156A">
        <w:t xml:space="preserve">in Suspense status. The </w:t>
      </w:r>
      <w:r w:rsidR="00081D84" w:rsidRPr="00D3156A">
        <w:t>l</w:t>
      </w:r>
      <w:r w:rsidR="006C7316" w:rsidRPr="00D3156A">
        <w:t xml:space="preserve">ender </w:t>
      </w:r>
      <w:r w:rsidR="00081D84" w:rsidRPr="00D3156A">
        <w:t>must</w:t>
      </w:r>
      <w:r w:rsidR="006C7316" w:rsidRPr="00D3156A">
        <w:t xml:space="preserve"> select the </w:t>
      </w:r>
      <w:r w:rsidR="00081D84" w:rsidRPr="00D3156A">
        <w:t>s</w:t>
      </w:r>
      <w:r w:rsidR="006C7316" w:rsidRPr="00D3156A">
        <w:t xml:space="preserve">ervicer from a subset of </w:t>
      </w:r>
      <w:r w:rsidR="00081D84" w:rsidRPr="00D3156A">
        <w:t>s</w:t>
      </w:r>
      <w:r w:rsidR="006C7316" w:rsidRPr="00D3156A">
        <w:t>ervicers linked to the current lender</w:t>
      </w:r>
      <w:r w:rsidR="00081D84" w:rsidRPr="00D3156A">
        <w:t xml:space="preserve">; </w:t>
      </w:r>
      <w:r w:rsidR="008067FE" w:rsidRPr="00D3156A">
        <w:t>otherwise,</w:t>
      </w:r>
      <w:r w:rsidR="006C7316" w:rsidRPr="00D3156A">
        <w:t xml:space="preserve"> the system </w:t>
      </w:r>
      <w:r w:rsidR="00081D84" w:rsidRPr="00D3156A">
        <w:t>will</w:t>
      </w:r>
      <w:r w:rsidR="006C7316" w:rsidRPr="00D3156A">
        <w:t xml:space="preserve"> not allow the initial transfer process and a validation error message </w:t>
      </w:r>
      <w:r w:rsidR="00081D84" w:rsidRPr="00D3156A">
        <w:t>will be</w:t>
      </w:r>
      <w:r w:rsidR="006C7316" w:rsidRPr="00D3156A">
        <w:t xml:space="preserve"> displayed.</w:t>
      </w:r>
    </w:p>
    <w:p w14:paraId="63CFC2F3" w14:textId="6E65BD70" w:rsidR="00EA4BAC" w:rsidRPr="006C7316" w:rsidRDefault="006C7316" w:rsidP="001879BA">
      <w:pPr>
        <w:pStyle w:val="BodyText"/>
      </w:pPr>
      <w:r w:rsidRPr="006C7316">
        <w:t xml:space="preserve">The Initial Transfer </w:t>
      </w:r>
      <w:r w:rsidR="00E27BBF">
        <w:t>displays</w:t>
      </w:r>
      <w:r w:rsidR="00E27BBF" w:rsidRPr="006C7316">
        <w:t xml:space="preserve"> the following </w:t>
      </w:r>
      <w:r w:rsidR="00E27BBF">
        <w:t>fields</w:t>
      </w:r>
      <w:r w:rsidR="00E27BBF" w:rsidRPr="006C7316">
        <w:t>:</w:t>
      </w:r>
    </w:p>
    <w:tbl>
      <w:tblPr>
        <w:tblStyle w:val="TableGrid"/>
        <w:tblW w:w="0" w:type="auto"/>
        <w:tblInd w:w="198" w:type="dxa"/>
        <w:tblLook w:val="04A0" w:firstRow="1" w:lastRow="0" w:firstColumn="1" w:lastColumn="0" w:noHBand="0" w:noVBand="1"/>
      </w:tblPr>
      <w:tblGrid>
        <w:gridCol w:w="2514"/>
        <w:gridCol w:w="6638"/>
      </w:tblGrid>
      <w:tr w:rsidR="004F634F" w:rsidRPr="000D3937" w14:paraId="770C48A6" w14:textId="77777777" w:rsidTr="008F236F">
        <w:trPr>
          <w:tblHeader/>
        </w:trPr>
        <w:tc>
          <w:tcPr>
            <w:tcW w:w="2520" w:type="dxa"/>
            <w:shd w:val="clear" w:color="auto" w:fill="B8CCE4" w:themeFill="accent1" w:themeFillTint="66"/>
          </w:tcPr>
          <w:p w14:paraId="2BC61BEF" w14:textId="77777777" w:rsidR="004F634F" w:rsidRPr="000D3937" w:rsidRDefault="004F634F" w:rsidP="000E443B">
            <w:pPr>
              <w:pStyle w:val="Tableheader"/>
            </w:pPr>
            <w:r w:rsidRPr="000D3937">
              <w:t>Field</w:t>
            </w:r>
          </w:p>
        </w:tc>
        <w:tc>
          <w:tcPr>
            <w:tcW w:w="6660" w:type="dxa"/>
            <w:shd w:val="clear" w:color="auto" w:fill="B8CCE4" w:themeFill="accent1" w:themeFillTint="66"/>
          </w:tcPr>
          <w:p w14:paraId="6A2A625C" w14:textId="77777777" w:rsidR="004F634F" w:rsidRPr="000D3937" w:rsidRDefault="004F634F" w:rsidP="000E443B">
            <w:pPr>
              <w:pStyle w:val="Tableheader"/>
            </w:pPr>
            <w:r w:rsidRPr="000D3937">
              <w:t>Description</w:t>
            </w:r>
          </w:p>
        </w:tc>
      </w:tr>
      <w:tr w:rsidR="004F634F" w:rsidRPr="000D3937" w14:paraId="50CF64BB" w14:textId="77777777" w:rsidTr="000D3937">
        <w:tc>
          <w:tcPr>
            <w:tcW w:w="2520" w:type="dxa"/>
          </w:tcPr>
          <w:p w14:paraId="2D4BF15B" w14:textId="77777777" w:rsidR="004F634F" w:rsidRPr="000D3937" w:rsidRDefault="004F634F" w:rsidP="00B34BB0">
            <w:pPr>
              <w:pStyle w:val="TableColumnSubheading"/>
            </w:pPr>
            <w:r w:rsidRPr="000D3937">
              <w:t>Transfer Date</w:t>
            </w:r>
          </w:p>
        </w:tc>
        <w:tc>
          <w:tcPr>
            <w:tcW w:w="6660" w:type="dxa"/>
          </w:tcPr>
          <w:p w14:paraId="5576FCDC" w14:textId="3DF4CBA7" w:rsidR="004F634F" w:rsidRPr="000D3937" w:rsidRDefault="004F634F" w:rsidP="00F874DE">
            <w:pPr>
              <w:pStyle w:val="TableText"/>
              <w:jc w:val="both"/>
            </w:pPr>
            <w:r w:rsidRPr="000D3937">
              <w:t xml:space="preserve">The date the loan is transferred to a </w:t>
            </w:r>
            <w:r w:rsidR="006121FB" w:rsidRPr="000D3937">
              <w:t>s</w:t>
            </w:r>
            <w:r w:rsidRPr="000D3937">
              <w:t>ervicer</w:t>
            </w:r>
            <w:r w:rsidR="00E27BBF" w:rsidRPr="000D3937">
              <w:t>.</w:t>
            </w:r>
          </w:p>
        </w:tc>
      </w:tr>
      <w:tr w:rsidR="004F634F" w:rsidRPr="000D3937" w14:paraId="09EC8B45" w14:textId="77777777" w:rsidTr="000D3937">
        <w:tc>
          <w:tcPr>
            <w:tcW w:w="2520" w:type="dxa"/>
          </w:tcPr>
          <w:p w14:paraId="3F58277C" w14:textId="77777777" w:rsidR="004F634F" w:rsidRPr="000D3937" w:rsidRDefault="004F634F" w:rsidP="00B34BB0">
            <w:pPr>
              <w:pStyle w:val="TableColumnSubheading"/>
            </w:pPr>
            <w:r w:rsidRPr="000D3937">
              <w:t>FHA Case#</w:t>
            </w:r>
          </w:p>
        </w:tc>
        <w:tc>
          <w:tcPr>
            <w:tcW w:w="6660" w:type="dxa"/>
          </w:tcPr>
          <w:p w14:paraId="33EF99D0" w14:textId="12F43729" w:rsidR="004F634F" w:rsidRPr="000D3937" w:rsidRDefault="004F634F" w:rsidP="00F874DE">
            <w:pPr>
              <w:pStyle w:val="TableText"/>
              <w:jc w:val="both"/>
            </w:pPr>
            <w:r w:rsidRPr="000D3937">
              <w:t xml:space="preserve">The </w:t>
            </w:r>
            <w:r w:rsidR="006121FB" w:rsidRPr="000D3937">
              <w:t>10-digit</w:t>
            </w:r>
            <w:r w:rsidRPr="000D3937">
              <w:t xml:space="preserve"> </w:t>
            </w:r>
            <w:r w:rsidR="00E27BBF" w:rsidRPr="000D3937">
              <w:t xml:space="preserve">FHA </w:t>
            </w:r>
            <w:r w:rsidRPr="000D3937">
              <w:t>case number</w:t>
            </w:r>
            <w:r w:rsidR="00E27BBF" w:rsidRPr="000D3937">
              <w:t>.</w:t>
            </w:r>
          </w:p>
        </w:tc>
      </w:tr>
      <w:tr w:rsidR="004F634F" w:rsidRPr="000D3937" w14:paraId="5D1A6EA7" w14:textId="77777777" w:rsidTr="000D3937">
        <w:tc>
          <w:tcPr>
            <w:tcW w:w="2520" w:type="dxa"/>
          </w:tcPr>
          <w:p w14:paraId="52A78D36" w14:textId="77777777" w:rsidR="004F634F" w:rsidRPr="000D3937" w:rsidRDefault="004F634F" w:rsidP="00B34BB0">
            <w:pPr>
              <w:pStyle w:val="TableColumnSubheading"/>
            </w:pPr>
            <w:r w:rsidRPr="000D3937">
              <w:t>To Servicer</w:t>
            </w:r>
          </w:p>
        </w:tc>
        <w:tc>
          <w:tcPr>
            <w:tcW w:w="6660" w:type="dxa"/>
          </w:tcPr>
          <w:p w14:paraId="00E144D6" w14:textId="2A8D8FA0" w:rsidR="004F634F" w:rsidRPr="000D3937" w:rsidRDefault="004F634F" w:rsidP="00617C0E">
            <w:pPr>
              <w:pStyle w:val="TableText"/>
              <w:jc w:val="both"/>
            </w:pPr>
            <w:r w:rsidRPr="000D3937">
              <w:t xml:space="preserve">The </w:t>
            </w:r>
            <w:r w:rsidR="006121FB" w:rsidRPr="000D3937">
              <w:t>s</w:t>
            </w:r>
            <w:r w:rsidRPr="000D3937">
              <w:t>ervicer’s name to whom the loan is transferred</w:t>
            </w:r>
            <w:r w:rsidR="00E27BBF" w:rsidRPr="000D3937">
              <w:t>.</w:t>
            </w:r>
          </w:p>
        </w:tc>
      </w:tr>
      <w:tr w:rsidR="004F634F" w:rsidRPr="000D3937" w14:paraId="103CF952" w14:textId="77777777" w:rsidTr="000D3937">
        <w:tc>
          <w:tcPr>
            <w:tcW w:w="2520" w:type="dxa"/>
          </w:tcPr>
          <w:p w14:paraId="5A13DD40" w14:textId="77777777" w:rsidR="004F634F" w:rsidRPr="000D3937" w:rsidRDefault="004F634F" w:rsidP="00B34BB0">
            <w:pPr>
              <w:pStyle w:val="TableColumnSubheading"/>
            </w:pPr>
            <w:r w:rsidRPr="000D3937">
              <w:t>Validation</w:t>
            </w:r>
          </w:p>
        </w:tc>
        <w:tc>
          <w:tcPr>
            <w:tcW w:w="6660" w:type="dxa"/>
          </w:tcPr>
          <w:p w14:paraId="471BCAB9" w14:textId="4C7A980C" w:rsidR="004F634F" w:rsidRPr="000D3937" w:rsidRDefault="006121FB" w:rsidP="00F874DE">
            <w:pPr>
              <w:pStyle w:val="TableText"/>
              <w:jc w:val="both"/>
            </w:pPr>
            <w:r w:rsidRPr="000D3937">
              <w:t>T</w:t>
            </w:r>
            <w:r w:rsidR="004F634F" w:rsidRPr="000D3937">
              <w:t>he validation message for the initial transfer process</w:t>
            </w:r>
            <w:r w:rsidR="00E27BBF" w:rsidRPr="000D3937">
              <w:t>, this is populated automatically by the system when the transfer request is submitted.</w:t>
            </w:r>
          </w:p>
        </w:tc>
      </w:tr>
    </w:tbl>
    <w:p w14:paraId="4129DFB3" w14:textId="2C61EDFE" w:rsidR="00FE2D94" w:rsidRDefault="004F634F" w:rsidP="005C08CA">
      <w:pPr>
        <w:pStyle w:val="TableCaption"/>
      </w:pPr>
      <w:bookmarkStart w:id="1717" w:name="_Toc90643789"/>
      <w:bookmarkStart w:id="1718" w:name="_Toc23016377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20</w:t>
      </w:r>
      <w:r w:rsidR="00764635">
        <w:rPr>
          <w:noProof/>
        </w:rPr>
        <w:fldChar w:fldCharType="end"/>
      </w:r>
      <w:r>
        <w:t xml:space="preserve">: Initial Transfer </w:t>
      </w:r>
      <w:r w:rsidR="000D3937">
        <w:t>F</w:t>
      </w:r>
      <w:r>
        <w:t>ields</w:t>
      </w:r>
      <w:bookmarkEnd w:id="1717"/>
      <w:bookmarkEnd w:id="1718"/>
    </w:p>
    <w:p w14:paraId="62AC86C8" w14:textId="77777777" w:rsidR="006C7316" w:rsidRPr="006C7316" w:rsidRDefault="00B826DF" w:rsidP="00F874DE">
      <w:pPr>
        <w:jc w:val="both"/>
        <w:rPr>
          <w:rFonts w:ascii="Cambria" w:hAnsi="Cambria"/>
        </w:rPr>
      </w:pPr>
      <w:r>
        <w:rPr>
          <w:rFonts w:ascii="Cambria" w:hAnsi="Cambria"/>
        </w:rPr>
        <w:t xml:space="preserve">To </w:t>
      </w:r>
      <w:r w:rsidR="006C7316" w:rsidRPr="006C7316">
        <w:rPr>
          <w:rFonts w:ascii="Cambria" w:hAnsi="Cambria"/>
        </w:rPr>
        <w:t xml:space="preserve">perform </w:t>
      </w:r>
      <w:r w:rsidR="004F634F">
        <w:rPr>
          <w:rFonts w:ascii="Cambria" w:hAnsi="Cambria"/>
        </w:rPr>
        <w:t xml:space="preserve">an </w:t>
      </w:r>
      <w:r w:rsidR="006C7316" w:rsidRPr="006C7316">
        <w:rPr>
          <w:rFonts w:ascii="Cambria" w:hAnsi="Cambria"/>
        </w:rPr>
        <w:t>initial transfer:</w:t>
      </w:r>
    </w:p>
    <w:p w14:paraId="2BA4BA09" w14:textId="60C59448" w:rsidR="00E27BBF" w:rsidRDefault="00E27BBF" w:rsidP="006C3C3F">
      <w:pPr>
        <w:pStyle w:val="OrderedList"/>
        <w:numPr>
          <w:ilvl w:val="0"/>
          <w:numId w:val="196"/>
        </w:numPr>
        <w:jc w:val="both"/>
      </w:pPr>
      <w:r>
        <w:t xml:space="preserve">On the </w:t>
      </w:r>
      <w:r w:rsidRPr="00A70A52">
        <w:rPr>
          <w:b/>
        </w:rPr>
        <w:t>Initial Transfer</w:t>
      </w:r>
      <w:r>
        <w:t xml:space="preserve"> screen, enter the </w:t>
      </w:r>
      <w:r w:rsidRPr="00D256D8">
        <w:t xml:space="preserve">FHA </w:t>
      </w:r>
      <w:r w:rsidR="008067FE">
        <w:t>C</w:t>
      </w:r>
      <w:r w:rsidRPr="00D256D8">
        <w:t>ase</w:t>
      </w:r>
      <w:r w:rsidR="008067FE">
        <w:t xml:space="preserve"> </w:t>
      </w:r>
      <w:r w:rsidRPr="00D256D8">
        <w:t># of the case for transfer to a servicer. The case status must be Suspense</w:t>
      </w:r>
      <w:r>
        <w:t>.</w:t>
      </w:r>
    </w:p>
    <w:p w14:paraId="7E580BE6" w14:textId="5F938F9F" w:rsidR="00E27BBF" w:rsidRPr="00D256D8" w:rsidRDefault="00E27BBF" w:rsidP="006C3C3F">
      <w:pPr>
        <w:pStyle w:val="OrderedList"/>
        <w:numPr>
          <w:ilvl w:val="0"/>
          <w:numId w:val="196"/>
        </w:numPr>
        <w:jc w:val="both"/>
      </w:pPr>
      <w:r w:rsidRPr="00D256D8">
        <w:t xml:space="preserve">Enter the name/mortgagee# of </w:t>
      </w:r>
      <w:r>
        <w:t>the</w:t>
      </w:r>
      <w:r w:rsidRPr="00D256D8">
        <w:t xml:space="preserve"> new Servicer to transfer the case.</w:t>
      </w:r>
    </w:p>
    <w:p w14:paraId="5CF6D730" w14:textId="1EDFB34C" w:rsidR="00D3156A" w:rsidRPr="00D256D8" w:rsidRDefault="00E27BBF" w:rsidP="006C3C3F">
      <w:pPr>
        <w:pStyle w:val="OrderedList"/>
        <w:numPr>
          <w:ilvl w:val="0"/>
          <w:numId w:val="196"/>
        </w:numPr>
        <w:jc w:val="both"/>
      </w:pPr>
      <w:r>
        <w:t>C</w:t>
      </w:r>
      <w:r w:rsidRPr="00A91124">
        <w:t xml:space="preserve">lick </w:t>
      </w:r>
      <w:r w:rsidRPr="00FE2D94">
        <w:rPr>
          <w:b/>
        </w:rPr>
        <w:t>OK</w:t>
      </w:r>
      <w:r w:rsidRPr="00A91124">
        <w:t xml:space="preserve"> </w:t>
      </w:r>
      <w:r w:rsidR="00D3156A">
        <w:t>to submit the transfer request</w:t>
      </w:r>
      <w:r w:rsidRPr="00FE2D94">
        <w:t>.</w:t>
      </w:r>
      <w:r w:rsidR="00D3156A" w:rsidRPr="00D3156A">
        <w:t xml:space="preserve"> </w:t>
      </w:r>
      <w:r w:rsidR="00D3156A" w:rsidRPr="00D256D8">
        <w:t xml:space="preserve">The status of </w:t>
      </w:r>
      <w:r w:rsidR="00D3156A" w:rsidRPr="00FE2D94">
        <w:rPr>
          <w:b/>
        </w:rPr>
        <w:t>Initial Transfer is Pending</w:t>
      </w:r>
      <w:r w:rsidR="00D3156A" w:rsidRPr="00FE2D94">
        <w:t xml:space="preserve"> </w:t>
      </w:r>
      <w:r w:rsidR="00D3156A">
        <w:t>is displayed</w:t>
      </w:r>
      <w:r w:rsidR="00D3156A" w:rsidRPr="00D256D8">
        <w:t xml:space="preserve"> if no validation errors occur. </w:t>
      </w:r>
      <w:r w:rsidR="00971D4C">
        <w:t xml:space="preserve">The Validation column will display </w:t>
      </w:r>
      <w:r w:rsidR="00971D4C" w:rsidRPr="00FE2D94">
        <w:rPr>
          <w:b/>
        </w:rPr>
        <w:t>Pending</w:t>
      </w:r>
      <w:r w:rsidR="00971D4C" w:rsidRPr="00D256D8">
        <w:t>.</w:t>
      </w:r>
      <w:r w:rsidR="00971D4C">
        <w:t xml:space="preserve"> </w:t>
      </w:r>
      <w:r w:rsidR="00D3156A" w:rsidRPr="00D256D8">
        <w:t xml:space="preserve">If there is a validation error, the system displays the validation message in the </w:t>
      </w:r>
      <w:r w:rsidR="00D3156A" w:rsidRPr="00FE2D94">
        <w:rPr>
          <w:b/>
        </w:rPr>
        <w:t xml:space="preserve">Validation </w:t>
      </w:r>
      <w:r w:rsidR="00D3156A" w:rsidRPr="00D256D8">
        <w:t xml:space="preserve">column of the </w:t>
      </w:r>
      <w:r w:rsidR="00971D4C">
        <w:t>screen</w:t>
      </w:r>
      <w:r w:rsidR="00D3156A" w:rsidRPr="00D256D8">
        <w:t>.</w:t>
      </w:r>
    </w:p>
    <w:p w14:paraId="1F6C0A9A" w14:textId="630D3CDD" w:rsidR="00D3156A" w:rsidRDefault="00D3156A" w:rsidP="006C3C3F">
      <w:pPr>
        <w:pStyle w:val="OrderedList"/>
        <w:numPr>
          <w:ilvl w:val="0"/>
          <w:numId w:val="196"/>
        </w:numPr>
        <w:jc w:val="both"/>
      </w:pPr>
      <w:r w:rsidRPr="00D256D8">
        <w:t xml:space="preserve">Click </w:t>
      </w:r>
      <w:r w:rsidRPr="00FE2D94">
        <w:rPr>
          <w:b/>
        </w:rPr>
        <w:t>Submit</w:t>
      </w:r>
      <w:r w:rsidRPr="00D256D8">
        <w:t xml:space="preserve"> if the status of Initial Transfer is pending and no validation messages are displayed.</w:t>
      </w:r>
    </w:p>
    <w:p w14:paraId="4A98A22C" w14:textId="52D20E30" w:rsidR="00D3156A" w:rsidRPr="00D256D8" w:rsidRDefault="00D3156A" w:rsidP="006C3C3F">
      <w:pPr>
        <w:pStyle w:val="OrderedList"/>
        <w:numPr>
          <w:ilvl w:val="0"/>
          <w:numId w:val="196"/>
        </w:numPr>
        <w:jc w:val="both"/>
      </w:pPr>
      <w:r w:rsidRPr="00D256D8">
        <w:t>A message box displays</w:t>
      </w:r>
      <w:r>
        <w:t>,</w:t>
      </w:r>
      <w:r w:rsidRPr="00D256D8">
        <w:t xml:space="preserve"> </w:t>
      </w:r>
      <w:r w:rsidRPr="00FE2D94">
        <w:rPr>
          <w:b/>
        </w:rPr>
        <w:t>Initial Transfer Successful</w:t>
      </w:r>
      <w:r w:rsidRPr="00D256D8">
        <w:t xml:space="preserve">. Click </w:t>
      </w:r>
      <w:r w:rsidRPr="00FE2D94">
        <w:rPr>
          <w:b/>
        </w:rPr>
        <w:t>OK</w:t>
      </w:r>
      <w:r w:rsidRPr="00D256D8">
        <w:t>.</w:t>
      </w:r>
      <w:r>
        <w:t xml:space="preserve"> </w:t>
      </w:r>
      <w:r w:rsidRPr="00D256D8">
        <w:t xml:space="preserve">The new </w:t>
      </w:r>
      <w:r>
        <w:t>s</w:t>
      </w:r>
      <w:r w:rsidRPr="00D256D8">
        <w:t>ervicer name can be viewed in the Loan Search page.</w:t>
      </w:r>
    </w:p>
    <w:p w14:paraId="3FFF410F" w14:textId="4CEB3A83" w:rsidR="00E27BBF" w:rsidRDefault="008067FE" w:rsidP="00F17E3E">
      <w:pPr>
        <w:pStyle w:val="BodyText"/>
        <w:jc w:val="center"/>
      </w:pPr>
      <w:r w:rsidRPr="008067FE">
        <w:rPr>
          <w:noProof/>
        </w:rPr>
        <w:t xml:space="preserve"> </w:t>
      </w:r>
      <w:r>
        <w:rPr>
          <w:noProof/>
        </w:rPr>
        <w:drawing>
          <wp:inline distT="0" distB="0" distL="0" distR="0" wp14:anchorId="3BAE60A4" wp14:editId="7B0D60E3">
            <wp:extent cx="3390133" cy="1188720"/>
            <wp:effectExtent l="0" t="0" r="1270" b="0"/>
            <wp:docPr id="2602" name="Picture 2602"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2" name="Picture 2602" descr="Graphical user interface, table&#10;&#10;Description automatically generated"/>
                    <pic:cNvPicPr/>
                  </pic:nvPicPr>
                  <pic:blipFill>
                    <a:blip r:embed="rId175"/>
                    <a:stretch>
                      <a:fillRect/>
                    </a:stretch>
                  </pic:blipFill>
                  <pic:spPr>
                    <a:xfrm>
                      <a:off x="0" y="0"/>
                      <a:ext cx="3416000" cy="1197790"/>
                    </a:xfrm>
                    <a:prstGeom prst="rect">
                      <a:avLst/>
                    </a:prstGeom>
                  </pic:spPr>
                </pic:pic>
              </a:graphicData>
            </a:graphic>
          </wp:inline>
        </w:drawing>
      </w:r>
    </w:p>
    <w:p w14:paraId="5D6E066A" w14:textId="639C007E" w:rsidR="00122C7E" w:rsidRDefault="00122C7E" w:rsidP="00122C7E">
      <w:pPr>
        <w:pStyle w:val="FigureCaption0"/>
      </w:pPr>
      <w:bookmarkStart w:id="1719" w:name="_Toc74052564"/>
      <w:bookmarkStart w:id="1720" w:name="_Toc90643950"/>
      <w:bookmarkStart w:id="1721" w:name="_Toc23016394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96</w:t>
      </w:r>
      <w:r w:rsidR="00764635">
        <w:rPr>
          <w:noProof/>
        </w:rPr>
        <w:fldChar w:fldCharType="end"/>
      </w:r>
      <w:r>
        <w:t xml:space="preserve">: </w:t>
      </w:r>
      <w:r>
        <w:rPr>
          <w:noProof/>
        </w:rPr>
        <w:t>Initial Transfer Screen</w:t>
      </w:r>
      <w:bookmarkEnd w:id="1719"/>
      <w:bookmarkEnd w:id="1720"/>
      <w:bookmarkEnd w:id="1721"/>
    </w:p>
    <w:p w14:paraId="4582A2E6" w14:textId="2599EE6E" w:rsidR="006C7316" w:rsidRPr="006C7316" w:rsidRDefault="006C7316" w:rsidP="00A047E3">
      <w:pPr>
        <w:pStyle w:val="Heading3"/>
        <w:ind w:left="1080" w:hanging="1080"/>
        <w:jc w:val="both"/>
      </w:pPr>
      <w:bookmarkStart w:id="1722" w:name="_Toc315633861"/>
      <w:bookmarkStart w:id="1723" w:name="_Toc11334697"/>
      <w:bookmarkStart w:id="1724" w:name="_Toc74051915"/>
      <w:bookmarkStart w:id="1725" w:name="_Toc90643301"/>
      <w:bookmarkStart w:id="1726" w:name="_Toc230163185"/>
      <w:r w:rsidRPr="006C7316">
        <w:t>Servicer Transfer List</w:t>
      </w:r>
      <w:bookmarkEnd w:id="1722"/>
      <w:bookmarkEnd w:id="1723"/>
      <w:bookmarkEnd w:id="1724"/>
      <w:bookmarkEnd w:id="1725"/>
      <w:bookmarkEnd w:id="1726"/>
      <w:r w:rsidR="00172407">
        <w:fldChar w:fldCharType="begin"/>
      </w:r>
      <w:r w:rsidR="00172407">
        <w:instrText xml:space="preserve"> XE "</w:instrText>
      </w:r>
      <w:r w:rsidR="00172407" w:rsidRPr="006A2086">
        <w:instrText>Batch Servicer Transfer List Screen</w:instrText>
      </w:r>
      <w:r w:rsidR="00172407">
        <w:instrText xml:space="preserve">" </w:instrText>
      </w:r>
      <w:r w:rsidR="00172407">
        <w:fldChar w:fldCharType="end"/>
      </w:r>
    </w:p>
    <w:p w14:paraId="1BDF6A47" w14:textId="4F2C25E8" w:rsidR="00A70A52" w:rsidRDefault="00D3156A" w:rsidP="001879BA">
      <w:pPr>
        <w:pStyle w:val="BodyText"/>
      </w:pPr>
      <w:r w:rsidRPr="00D3156A">
        <w:t xml:space="preserve">The </w:t>
      </w:r>
      <w:r>
        <w:t xml:space="preserve">Servicer </w:t>
      </w:r>
      <w:r w:rsidRPr="00D3156A">
        <w:t xml:space="preserve">Transfer </w:t>
      </w:r>
      <w:r>
        <w:t xml:space="preserve">List </w:t>
      </w:r>
      <w:r w:rsidRPr="00D3156A">
        <w:t xml:space="preserve">screen is displayed when an authorized user selects </w:t>
      </w:r>
      <w:r>
        <w:t>Servicer</w:t>
      </w:r>
      <w:r w:rsidRPr="00D3156A">
        <w:t xml:space="preserve"> Transfer </w:t>
      </w:r>
      <w:r>
        <w:t xml:space="preserve">List </w:t>
      </w:r>
      <w:r w:rsidRPr="00D3156A">
        <w:t xml:space="preserve">under the Batch tab displayed in the </w:t>
      </w:r>
      <w:r w:rsidR="00B3104A">
        <w:t>Left Menu</w:t>
      </w:r>
      <w:r w:rsidRPr="00D3156A">
        <w:t xml:space="preserve">. The </w:t>
      </w:r>
      <w:r>
        <w:t>Servicer Transfer List screen</w:t>
      </w:r>
      <w:r w:rsidRPr="00D3156A">
        <w:t xml:space="preserve"> allows lenders </w:t>
      </w:r>
      <w:r w:rsidR="001B4EE7">
        <w:t xml:space="preserve">to view the pending transfers of loans from one </w:t>
      </w:r>
      <w:r w:rsidR="008D1401">
        <w:t>lender/servicer</w:t>
      </w:r>
      <w:r w:rsidR="001B4EE7">
        <w:t xml:space="preserve"> to </w:t>
      </w:r>
      <w:r w:rsidR="00B3104A">
        <w:t>another</w:t>
      </w:r>
      <w:r w:rsidR="001B4EE7">
        <w:t xml:space="preserve"> </w:t>
      </w:r>
      <w:r w:rsidR="008D1401">
        <w:t>lender/servicer</w:t>
      </w:r>
      <w:r w:rsidRPr="00D3156A">
        <w:t xml:space="preserve">. </w:t>
      </w:r>
      <w:r w:rsidR="001B4EE7">
        <w:t xml:space="preserve">The screen also allows the user to cancel the pending transfers. </w:t>
      </w:r>
    </w:p>
    <w:p w14:paraId="5CD36E9E" w14:textId="2C9A7D47" w:rsidR="006C7316" w:rsidRDefault="00D3156A" w:rsidP="001879BA">
      <w:pPr>
        <w:pStyle w:val="BodyText"/>
      </w:pPr>
      <w:r w:rsidRPr="006C7316">
        <w:t xml:space="preserve">The </w:t>
      </w:r>
      <w:r w:rsidR="001B4EE7" w:rsidRPr="006C7316">
        <w:t xml:space="preserve">Servicer Transfer </w:t>
      </w:r>
      <w:r w:rsidR="001B4EE7">
        <w:t xml:space="preserve">List </w:t>
      </w:r>
      <w:r w:rsidR="001B4EE7" w:rsidRPr="006C7316">
        <w:t>provides the following search criteria:</w:t>
      </w:r>
    </w:p>
    <w:tbl>
      <w:tblPr>
        <w:tblStyle w:val="TableGrid"/>
        <w:tblW w:w="0" w:type="auto"/>
        <w:tblInd w:w="198" w:type="dxa"/>
        <w:tblLook w:val="04A0" w:firstRow="1" w:lastRow="0" w:firstColumn="1" w:lastColumn="0" w:noHBand="0" w:noVBand="1"/>
      </w:tblPr>
      <w:tblGrid>
        <w:gridCol w:w="2245"/>
        <w:gridCol w:w="6907"/>
      </w:tblGrid>
      <w:tr w:rsidR="00217E37" w:rsidRPr="000D3937" w14:paraId="15E9753A" w14:textId="77777777" w:rsidTr="000D3937">
        <w:trPr>
          <w:tblHeader/>
        </w:trPr>
        <w:tc>
          <w:tcPr>
            <w:tcW w:w="2250" w:type="dxa"/>
            <w:shd w:val="clear" w:color="auto" w:fill="B8CCE4" w:themeFill="accent1" w:themeFillTint="66"/>
          </w:tcPr>
          <w:p w14:paraId="36478269" w14:textId="77777777" w:rsidR="00217E37" w:rsidRPr="000D3937" w:rsidRDefault="00217E37" w:rsidP="000E443B">
            <w:pPr>
              <w:pStyle w:val="Tableheader"/>
            </w:pPr>
            <w:r w:rsidRPr="000D3937">
              <w:t>Field</w:t>
            </w:r>
          </w:p>
        </w:tc>
        <w:tc>
          <w:tcPr>
            <w:tcW w:w="6930" w:type="dxa"/>
            <w:shd w:val="clear" w:color="auto" w:fill="B8CCE4" w:themeFill="accent1" w:themeFillTint="66"/>
          </w:tcPr>
          <w:p w14:paraId="7062B5E8" w14:textId="77777777" w:rsidR="00217E37" w:rsidRPr="000D3937" w:rsidRDefault="00217E37" w:rsidP="000E443B">
            <w:pPr>
              <w:pStyle w:val="Tableheader"/>
            </w:pPr>
            <w:r w:rsidRPr="000D3937">
              <w:t>Description</w:t>
            </w:r>
          </w:p>
        </w:tc>
      </w:tr>
      <w:tr w:rsidR="00217E37" w:rsidRPr="000D3937" w14:paraId="3D89BB06" w14:textId="77777777" w:rsidTr="000D3937">
        <w:tc>
          <w:tcPr>
            <w:tcW w:w="2250" w:type="dxa"/>
          </w:tcPr>
          <w:p w14:paraId="3842F3C9" w14:textId="77777777" w:rsidR="00217E37" w:rsidRPr="000D3937" w:rsidRDefault="00217E37" w:rsidP="00B34BB0">
            <w:pPr>
              <w:pStyle w:val="TableColumnSubheading"/>
            </w:pPr>
            <w:r w:rsidRPr="000D3937">
              <w:t>Transfer Date</w:t>
            </w:r>
          </w:p>
        </w:tc>
        <w:tc>
          <w:tcPr>
            <w:tcW w:w="6930" w:type="dxa"/>
          </w:tcPr>
          <w:p w14:paraId="7B8F24F5" w14:textId="77777777" w:rsidR="00217E37" w:rsidRPr="000D3937" w:rsidRDefault="00217E37" w:rsidP="00F874DE">
            <w:pPr>
              <w:pStyle w:val="TableText"/>
              <w:jc w:val="both"/>
            </w:pPr>
            <w:r w:rsidRPr="000D3937">
              <w:t>The date the FHA case transfers from current Servicer to another Servicer or Current Investor to another Investor.</w:t>
            </w:r>
          </w:p>
        </w:tc>
      </w:tr>
      <w:tr w:rsidR="00217E37" w:rsidRPr="000D3937" w14:paraId="4F3159BA" w14:textId="77777777" w:rsidTr="000D3937">
        <w:tc>
          <w:tcPr>
            <w:tcW w:w="2250" w:type="dxa"/>
          </w:tcPr>
          <w:p w14:paraId="67D89DEF" w14:textId="77777777" w:rsidR="00217E37" w:rsidRPr="000D3937" w:rsidRDefault="00217E37" w:rsidP="00B34BB0">
            <w:pPr>
              <w:pStyle w:val="TableColumnSubheading"/>
            </w:pPr>
            <w:r w:rsidRPr="000D3937">
              <w:t>Current Servicer</w:t>
            </w:r>
          </w:p>
        </w:tc>
        <w:tc>
          <w:tcPr>
            <w:tcW w:w="6930" w:type="dxa"/>
          </w:tcPr>
          <w:p w14:paraId="7C2FC1F9" w14:textId="77777777" w:rsidR="00217E37" w:rsidRPr="000D3937" w:rsidRDefault="00217E37" w:rsidP="00F874DE">
            <w:pPr>
              <w:pStyle w:val="TableText"/>
              <w:jc w:val="both"/>
            </w:pPr>
            <w:r w:rsidRPr="000D3937">
              <w:t>The name of the current Servicer.</w:t>
            </w:r>
          </w:p>
        </w:tc>
      </w:tr>
      <w:tr w:rsidR="00217E37" w:rsidRPr="000D3937" w14:paraId="4F167BDB" w14:textId="77777777" w:rsidTr="000D3937">
        <w:tc>
          <w:tcPr>
            <w:tcW w:w="2250" w:type="dxa"/>
          </w:tcPr>
          <w:p w14:paraId="334C208B" w14:textId="77777777" w:rsidR="00217E37" w:rsidRPr="000D3937" w:rsidRDefault="00217E37" w:rsidP="00B34BB0">
            <w:pPr>
              <w:pStyle w:val="TableColumnSubheading"/>
            </w:pPr>
            <w:r w:rsidRPr="000D3937">
              <w:t>To Servicer</w:t>
            </w:r>
          </w:p>
        </w:tc>
        <w:tc>
          <w:tcPr>
            <w:tcW w:w="6930" w:type="dxa"/>
          </w:tcPr>
          <w:p w14:paraId="0A894486" w14:textId="77777777" w:rsidR="00217E37" w:rsidRPr="000D3937" w:rsidRDefault="00217E37" w:rsidP="00F874DE">
            <w:pPr>
              <w:pStyle w:val="TableText"/>
              <w:jc w:val="both"/>
            </w:pPr>
            <w:r w:rsidRPr="000D3937">
              <w:t>The name of the Servicer to which the FHA case was transferred.</w:t>
            </w:r>
          </w:p>
        </w:tc>
      </w:tr>
      <w:tr w:rsidR="00217E37" w:rsidRPr="000D3937" w14:paraId="1A63A793" w14:textId="77777777" w:rsidTr="000D3937">
        <w:tc>
          <w:tcPr>
            <w:tcW w:w="2250" w:type="dxa"/>
          </w:tcPr>
          <w:p w14:paraId="2C9A5CB9" w14:textId="77777777" w:rsidR="00217E37" w:rsidRPr="000D3937" w:rsidRDefault="00217E37" w:rsidP="00B34BB0">
            <w:pPr>
              <w:pStyle w:val="TableColumnSubheading"/>
            </w:pPr>
            <w:r w:rsidRPr="000D3937">
              <w:t>Current Investor</w:t>
            </w:r>
          </w:p>
        </w:tc>
        <w:tc>
          <w:tcPr>
            <w:tcW w:w="6930" w:type="dxa"/>
          </w:tcPr>
          <w:p w14:paraId="38E3E8B8" w14:textId="77777777" w:rsidR="00217E37" w:rsidRPr="000D3937" w:rsidRDefault="00217E37" w:rsidP="00F874DE">
            <w:pPr>
              <w:pStyle w:val="TableText"/>
              <w:jc w:val="both"/>
            </w:pPr>
            <w:r w:rsidRPr="000D3937">
              <w:t>The name of the current Investor.</w:t>
            </w:r>
          </w:p>
        </w:tc>
      </w:tr>
      <w:tr w:rsidR="00217E37" w:rsidRPr="000D3937" w14:paraId="1E5AA789" w14:textId="77777777" w:rsidTr="000D3937">
        <w:tc>
          <w:tcPr>
            <w:tcW w:w="2250" w:type="dxa"/>
          </w:tcPr>
          <w:p w14:paraId="7C2065E0" w14:textId="77777777" w:rsidR="00217E37" w:rsidRPr="000D3937" w:rsidRDefault="00217E37" w:rsidP="00B34BB0">
            <w:pPr>
              <w:pStyle w:val="TableColumnSubheading"/>
            </w:pPr>
            <w:r w:rsidRPr="000D3937">
              <w:t>To Investor</w:t>
            </w:r>
          </w:p>
        </w:tc>
        <w:tc>
          <w:tcPr>
            <w:tcW w:w="6930" w:type="dxa"/>
          </w:tcPr>
          <w:p w14:paraId="01F13A6A" w14:textId="77777777" w:rsidR="00217E37" w:rsidRPr="000D3937" w:rsidRDefault="00217E37" w:rsidP="00F874DE">
            <w:pPr>
              <w:pStyle w:val="TableText"/>
              <w:jc w:val="both"/>
            </w:pPr>
            <w:r w:rsidRPr="000D3937">
              <w:t>The name of the current Investor to which the FHA case was transferred.</w:t>
            </w:r>
          </w:p>
        </w:tc>
      </w:tr>
    </w:tbl>
    <w:p w14:paraId="16DA0100" w14:textId="7B08A0F1" w:rsidR="00217E37" w:rsidRDefault="00217E37" w:rsidP="001879BA">
      <w:pPr>
        <w:pStyle w:val="TableCaption"/>
      </w:pPr>
      <w:bookmarkStart w:id="1727" w:name="_Toc90643790"/>
      <w:bookmarkStart w:id="1728" w:name="_Toc230163771"/>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21</w:t>
      </w:r>
      <w:r w:rsidR="00764635">
        <w:rPr>
          <w:noProof/>
        </w:rPr>
        <w:fldChar w:fldCharType="end"/>
      </w:r>
      <w:r>
        <w:t xml:space="preserve">: Servicer </w:t>
      </w:r>
      <w:r w:rsidR="000D3937">
        <w:t>T</w:t>
      </w:r>
      <w:r>
        <w:t xml:space="preserve">ransfer </w:t>
      </w:r>
      <w:r w:rsidR="000D3937">
        <w:t>S</w:t>
      </w:r>
      <w:r w:rsidR="006121FB">
        <w:t xml:space="preserve">earch </w:t>
      </w:r>
      <w:r w:rsidR="000D3937">
        <w:t>Screen</w:t>
      </w:r>
      <w:bookmarkEnd w:id="1727"/>
      <w:bookmarkEnd w:id="1728"/>
    </w:p>
    <w:p w14:paraId="1619C7A8" w14:textId="77777777" w:rsidR="00217E37" w:rsidRDefault="00217E37" w:rsidP="001879BA">
      <w:pPr>
        <w:pStyle w:val="BodyText"/>
      </w:pPr>
      <w:r w:rsidRPr="00217E37">
        <w:t>To view the servicer transfer case details</w:t>
      </w:r>
      <w:r>
        <w:t>:</w:t>
      </w:r>
    </w:p>
    <w:p w14:paraId="2444687E" w14:textId="10699036" w:rsidR="001B4EE7" w:rsidRPr="00A91124" w:rsidRDefault="001B4EE7" w:rsidP="006C3C3F">
      <w:pPr>
        <w:pStyle w:val="OrderedList"/>
        <w:numPr>
          <w:ilvl w:val="0"/>
          <w:numId w:val="197"/>
        </w:numPr>
        <w:jc w:val="both"/>
      </w:pPr>
      <w:r w:rsidRPr="00A91124">
        <w:t xml:space="preserve">Enter the search criteria and click </w:t>
      </w:r>
      <w:r w:rsidRPr="001445BE">
        <w:rPr>
          <w:b/>
        </w:rPr>
        <w:t>Search</w:t>
      </w:r>
      <w:r w:rsidRPr="00A91124">
        <w:t xml:space="preserve"> on the</w:t>
      </w:r>
      <w:r w:rsidRPr="001445BE">
        <w:rPr>
          <w:b/>
        </w:rPr>
        <w:t xml:space="preserve"> Servicer Transfer Search </w:t>
      </w:r>
      <w:r w:rsidRPr="00556ADE">
        <w:t xml:space="preserve">section to display the transfers. </w:t>
      </w:r>
    </w:p>
    <w:p w14:paraId="6F6965CA" w14:textId="77777777" w:rsidR="001B4EE7" w:rsidRPr="00A91124" w:rsidRDefault="001B4EE7" w:rsidP="006C3C3F">
      <w:pPr>
        <w:pStyle w:val="OrderedList"/>
        <w:numPr>
          <w:ilvl w:val="0"/>
          <w:numId w:val="197"/>
        </w:numPr>
        <w:jc w:val="both"/>
      </w:pPr>
      <w:r w:rsidRPr="00A91124">
        <w:t xml:space="preserve">The search results matching the search criteria are displayed in the </w:t>
      </w:r>
      <w:r w:rsidRPr="001445BE">
        <w:rPr>
          <w:b/>
        </w:rPr>
        <w:t>Search Results</w:t>
      </w:r>
      <w:r w:rsidRPr="00A91124">
        <w:t xml:space="preserve"> section. </w:t>
      </w:r>
    </w:p>
    <w:p w14:paraId="6D2522F3" w14:textId="56C561D1" w:rsidR="001B4EE7" w:rsidRDefault="00B3104A" w:rsidP="00990B8D">
      <w:pPr>
        <w:pStyle w:val="BodyText"/>
        <w:jc w:val="center"/>
      </w:pPr>
      <w:r>
        <w:rPr>
          <w:noProof/>
        </w:rPr>
        <w:drawing>
          <wp:inline distT="0" distB="0" distL="0" distR="0" wp14:anchorId="2D26511B" wp14:editId="3EB8C070">
            <wp:extent cx="2793472" cy="860425"/>
            <wp:effectExtent l="0" t="0" r="6985" b="0"/>
            <wp:docPr id="2603" name="Picture 260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3" name="Picture 2603" descr="Graphical user interface, text, application&#10;&#10;Description automatically generated"/>
                    <pic:cNvPicPr/>
                  </pic:nvPicPr>
                  <pic:blipFill>
                    <a:blip r:embed="rId176"/>
                    <a:stretch>
                      <a:fillRect/>
                    </a:stretch>
                  </pic:blipFill>
                  <pic:spPr>
                    <a:xfrm>
                      <a:off x="0" y="0"/>
                      <a:ext cx="2820322" cy="868695"/>
                    </a:xfrm>
                    <a:prstGeom prst="rect">
                      <a:avLst/>
                    </a:prstGeom>
                  </pic:spPr>
                </pic:pic>
              </a:graphicData>
            </a:graphic>
          </wp:inline>
        </w:drawing>
      </w:r>
    </w:p>
    <w:p w14:paraId="3012FC19" w14:textId="71B48C2D" w:rsidR="00122C7E" w:rsidRDefault="00122C7E" w:rsidP="00122C7E">
      <w:pPr>
        <w:pStyle w:val="FigureCaption0"/>
      </w:pPr>
      <w:bookmarkStart w:id="1729" w:name="_Toc74052565"/>
      <w:bookmarkStart w:id="1730" w:name="_Toc90643951"/>
      <w:bookmarkStart w:id="1731" w:name="_Toc23016394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97</w:t>
      </w:r>
      <w:r w:rsidR="00764635">
        <w:rPr>
          <w:noProof/>
        </w:rPr>
        <w:fldChar w:fldCharType="end"/>
      </w:r>
      <w:r>
        <w:t xml:space="preserve">: </w:t>
      </w:r>
      <w:r>
        <w:rPr>
          <w:noProof/>
        </w:rPr>
        <w:t>Servicer Transfer Search Results</w:t>
      </w:r>
      <w:bookmarkEnd w:id="1729"/>
      <w:bookmarkEnd w:id="1730"/>
      <w:bookmarkEnd w:id="1731"/>
    </w:p>
    <w:p w14:paraId="016F6F8E" w14:textId="77777777" w:rsidR="00CE635C" w:rsidRDefault="00CE635C" w:rsidP="001879BA">
      <w:pPr>
        <w:pStyle w:val="BodyText"/>
      </w:pPr>
    </w:p>
    <w:p w14:paraId="4BED28BA" w14:textId="01B7C0E3" w:rsidR="001B4EE7" w:rsidRDefault="001B4EE7" w:rsidP="001879BA">
      <w:pPr>
        <w:pStyle w:val="BodyText"/>
      </w:pPr>
      <w:r w:rsidRPr="00217E37">
        <w:t xml:space="preserve">To </w:t>
      </w:r>
      <w:r>
        <w:t>cancel a pending transfer:</w:t>
      </w:r>
    </w:p>
    <w:p w14:paraId="64404DB2" w14:textId="77777777" w:rsidR="001B4EE7" w:rsidRPr="00A91124" w:rsidRDefault="001B4EE7" w:rsidP="006C3C3F">
      <w:pPr>
        <w:pStyle w:val="OrderedList"/>
        <w:numPr>
          <w:ilvl w:val="0"/>
          <w:numId w:val="198"/>
        </w:numPr>
        <w:jc w:val="both"/>
      </w:pPr>
      <w:r w:rsidRPr="00A91124">
        <w:t xml:space="preserve">Enter the search criteria and click </w:t>
      </w:r>
      <w:r w:rsidRPr="00A70A52">
        <w:rPr>
          <w:b/>
        </w:rPr>
        <w:t>Search</w:t>
      </w:r>
      <w:r w:rsidRPr="00A91124">
        <w:t xml:space="preserve"> on the</w:t>
      </w:r>
      <w:r w:rsidRPr="00A70A52">
        <w:rPr>
          <w:b/>
        </w:rPr>
        <w:t xml:space="preserve"> Servicer Transfer Search </w:t>
      </w:r>
      <w:r w:rsidRPr="001B4EE7">
        <w:t xml:space="preserve">section to display the transfers. </w:t>
      </w:r>
    </w:p>
    <w:p w14:paraId="11F1959C" w14:textId="77777777" w:rsidR="001B4EE7" w:rsidRDefault="001B4EE7" w:rsidP="006C3C3F">
      <w:pPr>
        <w:pStyle w:val="OrderedList"/>
        <w:numPr>
          <w:ilvl w:val="0"/>
          <w:numId w:val="198"/>
        </w:numPr>
        <w:jc w:val="both"/>
      </w:pPr>
      <w:r w:rsidRPr="00A91124">
        <w:t xml:space="preserve">The search results matching the search criteria are displayed in the </w:t>
      </w:r>
      <w:r w:rsidRPr="001445BE">
        <w:rPr>
          <w:b/>
        </w:rPr>
        <w:t>Search Results</w:t>
      </w:r>
      <w:r w:rsidRPr="00A91124">
        <w:t xml:space="preserve"> section. </w:t>
      </w:r>
    </w:p>
    <w:p w14:paraId="70A43CB3" w14:textId="46B087FB" w:rsidR="001B4EE7" w:rsidRDefault="001B4EE7" w:rsidP="006C3C3F">
      <w:pPr>
        <w:pStyle w:val="OrderedList"/>
        <w:numPr>
          <w:ilvl w:val="0"/>
          <w:numId w:val="198"/>
        </w:numPr>
        <w:jc w:val="both"/>
      </w:pPr>
      <w:r>
        <w:t xml:space="preserve">Enter the checkbox of the transfers that must be cancelled. Click </w:t>
      </w:r>
      <w:r w:rsidRPr="001445BE">
        <w:rPr>
          <w:b/>
        </w:rPr>
        <w:t>Cancel Transfer</w:t>
      </w:r>
      <w:r>
        <w:t xml:space="preserve"> link in the </w:t>
      </w:r>
      <w:r w:rsidRPr="001445BE">
        <w:rPr>
          <w:b/>
        </w:rPr>
        <w:t>Search Results</w:t>
      </w:r>
      <w:r>
        <w:t xml:space="preserve"> section. </w:t>
      </w:r>
    </w:p>
    <w:p w14:paraId="058BC64A" w14:textId="6BA18B28" w:rsidR="001B4EE7" w:rsidRPr="00A91124" w:rsidRDefault="001B4EE7" w:rsidP="006C3C3F">
      <w:pPr>
        <w:pStyle w:val="OrderedList"/>
        <w:numPr>
          <w:ilvl w:val="0"/>
          <w:numId w:val="198"/>
        </w:numPr>
        <w:jc w:val="both"/>
      </w:pPr>
      <w:r>
        <w:t xml:space="preserve">A pop-up message window is displayed to confirm the action. Click </w:t>
      </w:r>
      <w:r w:rsidRPr="001445BE">
        <w:rPr>
          <w:b/>
        </w:rPr>
        <w:t xml:space="preserve">OK </w:t>
      </w:r>
      <w:r>
        <w:t>to cancel the transfer.</w:t>
      </w:r>
    </w:p>
    <w:p w14:paraId="519C6F22" w14:textId="7469129C" w:rsidR="00D256D8" w:rsidRPr="006C7316" w:rsidRDefault="00B3104A" w:rsidP="00990B8D">
      <w:pPr>
        <w:pStyle w:val="BodyText"/>
        <w:jc w:val="center"/>
      </w:pPr>
      <w:r>
        <w:rPr>
          <w:noProof/>
        </w:rPr>
        <w:drawing>
          <wp:inline distT="0" distB="0" distL="0" distR="0" wp14:anchorId="38756F2F" wp14:editId="0B0BBB1B">
            <wp:extent cx="2790263" cy="866592"/>
            <wp:effectExtent l="0" t="0" r="0" b="0"/>
            <wp:docPr id="2604" name="Picture 2604"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4" name="Picture 2604" descr="Graphical user interface, text, application, email&#10;&#10;Description automatically generated"/>
                    <pic:cNvPicPr/>
                  </pic:nvPicPr>
                  <pic:blipFill>
                    <a:blip r:embed="rId177"/>
                    <a:stretch>
                      <a:fillRect/>
                    </a:stretch>
                  </pic:blipFill>
                  <pic:spPr>
                    <a:xfrm>
                      <a:off x="0" y="0"/>
                      <a:ext cx="2818902" cy="875487"/>
                    </a:xfrm>
                    <a:prstGeom prst="rect">
                      <a:avLst/>
                    </a:prstGeom>
                  </pic:spPr>
                </pic:pic>
              </a:graphicData>
            </a:graphic>
          </wp:inline>
        </w:drawing>
      </w:r>
    </w:p>
    <w:p w14:paraId="3A4FDC25" w14:textId="4CF3A7BD" w:rsidR="00122C7E" w:rsidRDefault="00122C7E" w:rsidP="001879BA">
      <w:pPr>
        <w:pStyle w:val="FigureCaption0"/>
      </w:pPr>
      <w:bookmarkStart w:id="1732" w:name="_Toc74052566"/>
      <w:bookmarkStart w:id="1733" w:name="_Toc90643952"/>
      <w:bookmarkStart w:id="1734" w:name="_Toc23016394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98</w:t>
      </w:r>
      <w:r w:rsidR="00764635">
        <w:rPr>
          <w:noProof/>
        </w:rPr>
        <w:fldChar w:fldCharType="end"/>
      </w:r>
      <w:r>
        <w:t xml:space="preserve">: </w:t>
      </w:r>
      <w:r>
        <w:rPr>
          <w:noProof/>
        </w:rPr>
        <w:t>Cancel Pending Transfer</w:t>
      </w:r>
      <w:bookmarkEnd w:id="1732"/>
      <w:bookmarkEnd w:id="1733"/>
      <w:bookmarkEnd w:id="1734"/>
    </w:p>
    <w:p w14:paraId="3E6B9787" w14:textId="507688CE" w:rsidR="006C7316" w:rsidRPr="006C7316" w:rsidRDefault="006C7316" w:rsidP="00A047E3">
      <w:pPr>
        <w:pStyle w:val="Heading3"/>
        <w:ind w:left="1080" w:hanging="1080"/>
        <w:jc w:val="both"/>
      </w:pPr>
      <w:bookmarkStart w:id="1735" w:name="_Toc315633862"/>
      <w:bookmarkStart w:id="1736" w:name="_Toc11334698"/>
      <w:bookmarkStart w:id="1737" w:name="_Toc74051916"/>
      <w:bookmarkStart w:id="1738" w:name="_Toc90643302"/>
      <w:bookmarkStart w:id="1739" w:name="_Toc230163186"/>
      <w:r w:rsidRPr="006C7316">
        <w:t>Servicer Transactions</w:t>
      </w:r>
      <w:bookmarkEnd w:id="1735"/>
      <w:bookmarkEnd w:id="1736"/>
      <w:bookmarkEnd w:id="1737"/>
      <w:bookmarkEnd w:id="1738"/>
      <w:bookmarkEnd w:id="1739"/>
      <w:r w:rsidR="00172407">
        <w:fldChar w:fldCharType="begin"/>
      </w:r>
      <w:r w:rsidR="00172407">
        <w:instrText xml:space="preserve"> XE "</w:instrText>
      </w:r>
      <w:r w:rsidR="00172407" w:rsidRPr="00BF7642">
        <w:instrText>Batch Servicer Transactions Screen</w:instrText>
      </w:r>
      <w:r w:rsidR="00172407">
        <w:instrText xml:space="preserve">" </w:instrText>
      </w:r>
      <w:r w:rsidR="00172407">
        <w:fldChar w:fldCharType="end"/>
      </w:r>
    </w:p>
    <w:p w14:paraId="69444DFD" w14:textId="614EFED1" w:rsidR="00386D50" w:rsidRPr="00D3156A" w:rsidRDefault="00386D50" w:rsidP="001879BA">
      <w:pPr>
        <w:pStyle w:val="BodyText"/>
      </w:pPr>
      <w:r w:rsidRPr="00D3156A">
        <w:t xml:space="preserve">The </w:t>
      </w:r>
      <w:r>
        <w:t xml:space="preserve">Servicer Transactions </w:t>
      </w:r>
      <w:r w:rsidRPr="00D3156A">
        <w:t xml:space="preserve">screen is displayed when an authorized user selects </w:t>
      </w:r>
      <w:r>
        <w:t>Servicer</w:t>
      </w:r>
      <w:r w:rsidRPr="00D3156A">
        <w:t xml:space="preserve"> Trans</w:t>
      </w:r>
      <w:r>
        <w:t xml:space="preserve">actions </w:t>
      </w:r>
      <w:r w:rsidRPr="00D3156A">
        <w:t xml:space="preserve">under the Batch tab displayed in the </w:t>
      </w:r>
      <w:r w:rsidR="000A3BDF">
        <w:t>Left Menu</w:t>
      </w:r>
      <w:r w:rsidRPr="00D3156A">
        <w:t xml:space="preserve">. The </w:t>
      </w:r>
      <w:r>
        <w:t xml:space="preserve">Servicer Transactions screen allows the authorized user (example: </w:t>
      </w:r>
      <w:r w:rsidR="004E2592">
        <w:t>lenders/servicers</w:t>
      </w:r>
      <w:r>
        <w:t xml:space="preserve">) to add multiple transactions on a </w:t>
      </w:r>
      <w:r w:rsidR="00556ADE">
        <w:t>single or</w:t>
      </w:r>
      <w:r>
        <w:t xml:space="preserve"> multiple loans (maximum of 10 transactions at a time).</w:t>
      </w:r>
    </w:p>
    <w:p w14:paraId="6174BBBC" w14:textId="77777777" w:rsidR="006C7316" w:rsidRPr="006D6F71" w:rsidRDefault="006D6F71" w:rsidP="001879BA">
      <w:pPr>
        <w:pStyle w:val="BodyText"/>
      </w:pPr>
      <w:r>
        <w:t>T</w:t>
      </w:r>
      <w:r w:rsidR="006C7316" w:rsidRPr="006D6F71">
        <w:t xml:space="preserve">o enter transactions </w:t>
      </w:r>
      <w:r w:rsidR="006121FB">
        <w:t>on the</w:t>
      </w:r>
      <w:r w:rsidR="006C7316" w:rsidRPr="006D6F71">
        <w:t xml:space="preserve"> Servicer Transactions page:</w:t>
      </w:r>
    </w:p>
    <w:p w14:paraId="3586683A" w14:textId="4E71EC09" w:rsidR="00386D50" w:rsidRDefault="00386D50" w:rsidP="006C3C3F">
      <w:pPr>
        <w:pStyle w:val="OrderedList"/>
        <w:numPr>
          <w:ilvl w:val="0"/>
          <w:numId w:val="199"/>
        </w:numPr>
        <w:jc w:val="both"/>
      </w:pPr>
      <w:r w:rsidRPr="00A91124">
        <w:t xml:space="preserve">Enter the </w:t>
      </w:r>
      <w:r>
        <w:t xml:space="preserve">required fields to add a transaction and click </w:t>
      </w:r>
      <w:r w:rsidRPr="001445BE">
        <w:rPr>
          <w:b/>
        </w:rPr>
        <w:t xml:space="preserve">Validate. </w:t>
      </w:r>
      <w:r>
        <w:t>The Incurred Date field is required only for Corp Advance transaction categories.</w:t>
      </w:r>
    </w:p>
    <w:p w14:paraId="023F7BC8" w14:textId="559C24AD" w:rsidR="00386D50" w:rsidRDefault="00386D50" w:rsidP="006C3C3F">
      <w:pPr>
        <w:pStyle w:val="OrderedList"/>
        <w:numPr>
          <w:ilvl w:val="0"/>
          <w:numId w:val="199"/>
        </w:numPr>
        <w:jc w:val="both"/>
      </w:pPr>
      <w:r>
        <w:t>If any validations failed, t</w:t>
      </w:r>
      <w:r w:rsidRPr="006C7316">
        <w:t xml:space="preserve">he </w:t>
      </w:r>
      <w:r w:rsidRPr="001445BE">
        <w:rPr>
          <w:b/>
        </w:rPr>
        <w:t>Validation</w:t>
      </w:r>
      <w:r w:rsidRPr="006C7316">
        <w:t xml:space="preserve"> column of this </w:t>
      </w:r>
      <w:r>
        <w:t>will</w:t>
      </w:r>
      <w:r w:rsidRPr="006C7316">
        <w:t xml:space="preserve"> display</w:t>
      </w:r>
      <w:r>
        <w:t xml:space="preserve"> the</w:t>
      </w:r>
      <w:r w:rsidRPr="006C7316">
        <w:t xml:space="preserve"> error/warning messages</w:t>
      </w:r>
      <w:r>
        <w:t xml:space="preserve">. </w:t>
      </w:r>
      <w:r w:rsidRPr="00A91124">
        <w:t xml:space="preserve"> </w:t>
      </w:r>
    </w:p>
    <w:p w14:paraId="77A2D6BF" w14:textId="356315F7" w:rsidR="00971D4C" w:rsidRPr="00D256D8" w:rsidRDefault="00971D4C" w:rsidP="006C3C3F">
      <w:pPr>
        <w:pStyle w:val="OrderedList"/>
        <w:numPr>
          <w:ilvl w:val="0"/>
          <w:numId w:val="199"/>
        </w:numPr>
        <w:jc w:val="both"/>
      </w:pPr>
      <w:r>
        <w:t xml:space="preserve">If no validations fail, the Validation column will display </w:t>
      </w:r>
      <w:r w:rsidRPr="001445BE">
        <w:rPr>
          <w:b/>
        </w:rPr>
        <w:t>Pending</w:t>
      </w:r>
      <w:r w:rsidRPr="00D256D8">
        <w:t>.</w:t>
      </w:r>
    </w:p>
    <w:p w14:paraId="354E7907" w14:textId="0C7B1B9A" w:rsidR="00971D4C" w:rsidRDefault="00971D4C" w:rsidP="006C3C3F">
      <w:pPr>
        <w:pStyle w:val="OrderedList"/>
        <w:numPr>
          <w:ilvl w:val="0"/>
          <w:numId w:val="199"/>
        </w:numPr>
        <w:jc w:val="both"/>
      </w:pPr>
      <w:r w:rsidRPr="00D256D8">
        <w:t xml:space="preserve">Click </w:t>
      </w:r>
      <w:r w:rsidRPr="001445BE">
        <w:rPr>
          <w:b/>
        </w:rPr>
        <w:t>Submit</w:t>
      </w:r>
      <w:r w:rsidRPr="00D256D8">
        <w:t xml:space="preserve"> </w:t>
      </w:r>
      <w:r>
        <w:t xml:space="preserve">to add the transactions on the loan. </w:t>
      </w:r>
    </w:p>
    <w:p w14:paraId="2109D424" w14:textId="15A7B551" w:rsidR="00386D50" w:rsidRDefault="00386D50" w:rsidP="00990B8D">
      <w:pPr>
        <w:pStyle w:val="BodyText"/>
        <w:jc w:val="center"/>
      </w:pPr>
    </w:p>
    <w:p w14:paraId="3F661AC4" w14:textId="4EE51500" w:rsidR="00F86306" w:rsidRDefault="00F86306" w:rsidP="00990B8D">
      <w:pPr>
        <w:pStyle w:val="BodyText"/>
        <w:jc w:val="center"/>
      </w:pPr>
      <w:r>
        <w:rPr>
          <w:noProof/>
        </w:rPr>
        <w:drawing>
          <wp:inline distT="0" distB="0" distL="0" distR="0" wp14:anchorId="4563858E" wp14:editId="61BEC367">
            <wp:extent cx="5943600" cy="1698625"/>
            <wp:effectExtent l="19050" t="19050" r="19050" b="15875"/>
            <wp:docPr id="115156422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1564229" name="Picture 1" descr="A screenshot of a computer&#10;&#10;AI-generated content may be incorrect."/>
                    <pic:cNvPicPr/>
                  </pic:nvPicPr>
                  <pic:blipFill>
                    <a:blip r:embed="rId178"/>
                    <a:stretch>
                      <a:fillRect/>
                    </a:stretch>
                  </pic:blipFill>
                  <pic:spPr>
                    <a:xfrm>
                      <a:off x="0" y="0"/>
                      <a:ext cx="5943600" cy="1698625"/>
                    </a:xfrm>
                    <a:prstGeom prst="rect">
                      <a:avLst/>
                    </a:prstGeom>
                    <a:ln w="19050">
                      <a:solidFill>
                        <a:srgbClr val="0070C0"/>
                      </a:solidFill>
                    </a:ln>
                  </pic:spPr>
                </pic:pic>
              </a:graphicData>
            </a:graphic>
          </wp:inline>
        </w:drawing>
      </w:r>
    </w:p>
    <w:p w14:paraId="07197413" w14:textId="7DE9A852" w:rsidR="00122C7E" w:rsidRDefault="00122C7E" w:rsidP="00122C7E">
      <w:pPr>
        <w:pStyle w:val="FigureCaption0"/>
      </w:pPr>
      <w:bookmarkStart w:id="1740" w:name="_Toc74052567"/>
      <w:bookmarkStart w:id="1741" w:name="_Toc90643953"/>
      <w:bookmarkStart w:id="1742" w:name="_Toc23016395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99</w:t>
      </w:r>
      <w:r w:rsidR="00764635">
        <w:rPr>
          <w:noProof/>
        </w:rPr>
        <w:fldChar w:fldCharType="end"/>
      </w:r>
      <w:r>
        <w:t xml:space="preserve">: </w:t>
      </w:r>
      <w:r>
        <w:rPr>
          <w:noProof/>
        </w:rPr>
        <w:t>Batch Servicer Transactions</w:t>
      </w:r>
      <w:bookmarkEnd w:id="1740"/>
      <w:bookmarkEnd w:id="1741"/>
      <w:bookmarkEnd w:id="1742"/>
    </w:p>
    <w:p w14:paraId="6BA1DC3F" w14:textId="5701ADD9" w:rsidR="00391D92" w:rsidRPr="00825DE7" w:rsidRDefault="00391D92" w:rsidP="00A047E3">
      <w:pPr>
        <w:pStyle w:val="Heading3"/>
        <w:ind w:left="1080" w:hanging="1080"/>
        <w:jc w:val="both"/>
      </w:pPr>
      <w:bookmarkStart w:id="1743" w:name="_Toc313883296"/>
      <w:bookmarkStart w:id="1744" w:name="_Toc313884441"/>
      <w:bookmarkStart w:id="1745" w:name="_Toc313885707"/>
      <w:bookmarkStart w:id="1746" w:name="_Toc313883297"/>
      <w:bookmarkStart w:id="1747" w:name="_Toc313884442"/>
      <w:bookmarkStart w:id="1748" w:name="_Toc313885708"/>
      <w:bookmarkStart w:id="1749" w:name="_Toc313883490"/>
      <w:bookmarkStart w:id="1750" w:name="_Toc313884635"/>
      <w:bookmarkStart w:id="1751" w:name="_Toc313885901"/>
      <w:bookmarkStart w:id="1752" w:name="_Toc313883491"/>
      <w:bookmarkStart w:id="1753" w:name="_Toc313884636"/>
      <w:bookmarkStart w:id="1754" w:name="_Toc313885902"/>
      <w:bookmarkStart w:id="1755" w:name="_Toc313883494"/>
      <w:bookmarkStart w:id="1756" w:name="_Toc313884639"/>
      <w:bookmarkStart w:id="1757" w:name="_Toc313885905"/>
      <w:bookmarkStart w:id="1758" w:name="_Toc313883498"/>
      <w:bookmarkStart w:id="1759" w:name="_Toc313884643"/>
      <w:bookmarkStart w:id="1760" w:name="_Toc313885909"/>
      <w:bookmarkStart w:id="1761" w:name="_Toc313883509"/>
      <w:bookmarkStart w:id="1762" w:name="_Toc313884654"/>
      <w:bookmarkStart w:id="1763" w:name="_Toc313885920"/>
      <w:bookmarkStart w:id="1764" w:name="_Toc313883514"/>
      <w:bookmarkStart w:id="1765" w:name="_Toc313884659"/>
      <w:bookmarkStart w:id="1766" w:name="_Toc313885925"/>
      <w:bookmarkStart w:id="1767" w:name="_Toc313883520"/>
      <w:bookmarkStart w:id="1768" w:name="_Toc313884665"/>
      <w:bookmarkStart w:id="1769" w:name="_Toc313885931"/>
      <w:bookmarkStart w:id="1770" w:name="_Toc313883521"/>
      <w:bookmarkStart w:id="1771" w:name="_Toc313884666"/>
      <w:bookmarkStart w:id="1772" w:name="_Toc313885932"/>
      <w:bookmarkStart w:id="1773" w:name="_Toc313883523"/>
      <w:bookmarkStart w:id="1774" w:name="_Toc313884668"/>
      <w:bookmarkStart w:id="1775" w:name="_Toc313885934"/>
      <w:bookmarkStart w:id="1776" w:name="_Toc313883545"/>
      <w:bookmarkStart w:id="1777" w:name="_Toc313884690"/>
      <w:bookmarkStart w:id="1778" w:name="_Toc313885956"/>
      <w:bookmarkStart w:id="1779" w:name="_Toc313883548"/>
      <w:bookmarkStart w:id="1780" w:name="_Toc313884693"/>
      <w:bookmarkStart w:id="1781" w:name="_Toc313885959"/>
      <w:bookmarkStart w:id="1782" w:name="_Toc313883549"/>
      <w:bookmarkStart w:id="1783" w:name="_Toc313884694"/>
      <w:bookmarkStart w:id="1784" w:name="_Toc313885960"/>
      <w:bookmarkStart w:id="1785" w:name="_Toc313883551"/>
      <w:bookmarkStart w:id="1786" w:name="_Toc313884696"/>
      <w:bookmarkStart w:id="1787" w:name="_Toc313885962"/>
      <w:bookmarkStart w:id="1788" w:name="_Toc313883552"/>
      <w:bookmarkStart w:id="1789" w:name="_Toc313884697"/>
      <w:bookmarkStart w:id="1790" w:name="_Toc313885963"/>
      <w:bookmarkStart w:id="1791" w:name="_Toc313883561"/>
      <w:bookmarkStart w:id="1792" w:name="_Toc313884706"/>
      <w:bookmarkStart w:id="1793" w:name="_Toc313885972"/>
      <w:bookmarkStart w:id="1794" w:name="_Toc313883563"/>
      <w:bookmarkStart w:id="1795" w:name="_Toc313884708"/>
      <w:bookmarkStart w:id="1796" w:name="_Toc313885974"/>
      <w:bookmarkStart w:id="1797" w:name="_Toc313883565"/>
      <w:bookmarkStart w:id="1798" w:name="_Toc313884710"/>
      <w:bookmarkStart w:id="1799" w:name="_Toc313885976"/>
      <w:bookmarkStart w:id="1800" w:name="_Toc313883567"/>
      <w:bookmarkStart w:id="1801" w:name="_Toc313884712"/>
      <w:bookmarkStart w:id="1802" w:name="_Toc313885978"/>
      <w:bookmarkStart w:id="1803" w:name="_Toc313883570"/>
      <w:bookmarkStart w:id="1804" w:name="_Toc313884715"/>
      <w:bookmarkStart w:id="1805" w:name="_Toc313885981"/>
      <w:bookmarkStart w:id="1806" w:name="_Toc313883573"/>
      <w:bookmarkStart w:id="1807" w:name="_Toc313884718"/>
      <w:bookmarkStart w:id="1808" w:name="_Toc313885984"/>
      <w:bookmarkStart w:id="1809" w:name="_Ref314563481"/>
      <w:bookmarkStart w:id="1810" w:name="_Toc314660738"/>
      <w:bookmarkStart w:id="1811" w:name="_Toc315633863"/>
      <w:bookmarkStart w:id="1812" w:name="_Toc11334699"/>
      <w:bookmarkStart w:id="1813" w:name="_Toc74051917"/>
      <w:bookmarkStart w:id="1814" w:name="_Toc90643303"/>
      <w:bookmarkStart w:id="1815" w:name="_Toc230163187"/>
      <w:bookmarkStart w:id="1816" w:name="_Toc314054759"/>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r w:rsidRPr="00825DE7">
        <w:t xml:space="preserve">Servicer </w:t>
      </w:r>
      <w:r w:rsidR="00971D4C">
        <w:t>F</w:t>
      </w:r>
      <w:r w:rsidRPr="00825DE7">
        <w:t xml:space="preserve">ile </w:t>
      </w:r>
      <w:r w:rsidR="00971D4C">
        <w:t>U</w:t>
      </w:r>
      <w:r w:rsidRPr="00825DE7">
        <w:t>pload</w:t>
      </w:r>
      <w:bookmarkEnd w:id="1809"/>
      <w:bookmarkEnd w:id="1810"/>
      <w:bookmarkEnd w:id="1811"/>
      <w:bookmarkEnd w:id="1812"/>
      <w:bookmarkEnd w:id="1813"/>
      <w:bookmarkEnd w:id="1814"/>
      <w:bookmarkEnd w:id="1815"/>
    </w:p>
    <w:bookmarkEnd w:id="1816"/>
    <w:p w14:paraId="360770E9" w14:textId="324C21E4" w:rsidR="00F17E3E" w:rsidRDefault="00971D4C" w:rsidP="001879BA">
      <w:pPr>
        <w:pStyle w:val="BodyText"/>
      </w:pPr>
      <w:r w:rsidRPr="00D3156A">
        <w:t xml:space="preserve">The </w:t>
      </w:r>
      <w:r>
        <w:t xml:space="preserve">Servicer File Upload </w:t>
      </w:r>
      <w:r w:rsidRPr="00D3156A">
        <w:t xml:space="preserve">screen is displayed when an authorized user selects </w:t>
      </w:r>
      <w:r>
        <w:t xml:space="preserve">Servicer File Upload </w:t>
      </w:r>
      <w:r w:rsidRPr="00D3156A">
        <w:t xml:space="preserve">under the Batch tab displayed in the </w:t>
      </w:r>
      <w:r w:rsidR="000A3BDF">
        <w:t>Left Menu</w:t>
      </w:r>
      <w:r w:rsidRPr="00D3156A">
        <w:t xml:space="preserve">. The </w:t>
      </w:r>
      <w:r>
        <w:t xml:space="preserve">Servicer File Upload screen allows the authorized user (example: </w:t>
      </w:r>
      <w:r w:rsidR="004E2592">
        <w:t>lenders/servicers</w:t>
      </w:r>
      <w:r>
        <w:t xml:space="preserve">) to upload </w:t>
      </w:r>
      <w:r w:rsidR="009C2333">
        <w:t xml:space="preserve">various types of </w:t>
      </w:r>
      <w:r>
        <w:t>B2G files.</w:t>
      </w:r>
    </w:p>
    <w:tbl>
      <w:tblPr>
        <w:tblStyle w:val="TableGrid"/>
        <w:tblW w:w="0" w:type="auto"/>
        <w:tblInd w:w="198" w:type="dxa"/>
        <w:tblLook w:val="04A0" w:firstRow="1" w:lastRow="0" w:firstColumn="1" w:lastColumn="0" w:noHBand="0" w:noVBand="1"/>
      </w:tblPr>
      <w:tblGrid>
        <w:gridCol w:w="2610"/>
        <w:gridCol w:w="6390"/>
      </w:tblGrid>
      <w:tr w:rsidR="00971D4C" w:rsidRPr="00556ADE" w14:paraId="2E327B54" w14:textId="77777777" w:rsidTr="00556ADE">
        <w:trPr>
          <w:tblHeader/>
        </w:trPr>
        <w:tc>
          <w:tcPr>
            <w:tcW w:w="2610" w:type="dxa"/>
            <w:shd w:val="clear" w:color="auto" w:fill="B8CCE4" w:themeFill="accent1" w:themeFillTint="66"/>
          </w:tcPr>
          <w:p w14:paraId="65804BDD" w14:textId="77777777" w:rsidR="00971D4C" w:rsidRPr="00556ADE" w:rsidRDefault="00971D4C" w:rsidP="000E443B">
            <w:pPr>
              <w:pStyle w:val="Tableheader"/>
            </w:pPr>
            <w:r w:rsidRPr="00556ADE">
              <w:t>Field</w:t>
            </w:r>
          </w:p>
        </w:tc>
        <w:tc>
          <w:tcPr>
            <w:tcW w:w="6390" w:type="dxa"/>
            <w:shd w:val="clear" w:color="auto" w:fill="B8CCE4" w:themeFill="accent1" w:themeFillTint="66"/>
          </w:tcPr>
          <w:p w14:paraId="05EB47E9" w14:textId="77777777" w:rsidR="00971D4C" w:rsidRPr="00556ADE" w:rsidRDefault="00971D4C" w:rsidP="000E443B">
            <w:pPr>
              <w:pStyle w:val="Tableheader"/>
            </w:pPr>
            <w:r w:rsidRPr="00556ADE">
              <w:t>Description</w:t>
            </w:r>
          </w:p>
        </w:tc>
      </w:tr>
      <w:tr w:rsidR="00971D4C" w:rsidRPr="00556ADE" w14:paraId="5946A27A" w14:textId="77777777" w:rsidTr="00556ADE">
        <w:tc>
          <w:tcPr>
            <w:tcW w:w="2610" w:type="dxa"/>
          </w:tcPr>
          <w:p w14:paraId="61B21C81" w14:textId="77777777" w:rsidR="00971D4C" w:rsidRPr="00556ADE" w:rsidRDefault="00971D4C" w:rsidP="00B34BB0">
            <w:pPr>
              <w:pStyle w:val="TableColumnSubheading"/>
            </w:pPr>
            <w:r w:rsidRPr="00556ADE">
              <w:t>Loan Setup Import</w:t>
            </w:r>
          </w:p>
        </w:tc>
        <w:tc>
          <w:tcPr>
            <w:tcW w:w="6390" w:type="dxa"/>
          </w:tcPr>
          <w:p w14:paraId="08FC7CA6" w14:textId="4D14A8DF" w:rsidR="00971D4C" w:rsidRPr="00556ADE" w:rsidRDefault="00971D4C" w:rsidP="00F874DE">
            <w:pPr>
              <w:pStyle w:val="TableText"/>
              <w:jc w:val="both"/>
            </w:pPr>
            <w:r w:rsidRPr="00556ADE">
              <w:t xml:space="preserve">Enables </w:t>
            </w:r>
            <w:r w:rsidR="004E2592">
              <w:t>lenders/servicers</w:t>
            </w:r>
            <w:r w:rsidRPr="00556ADE">
              <w:t xml:space="preserve"> to setup one or multiple loans in the Servicing Module. </w:t>
            </w:r>
          </w:p>
        </w:tc>
      </w:tr>
      <w:tr w:rsidR="00971D4C" w:rsidRPr="00556ADE" w14:paraId="49F5E1CE" w14:textId="77777777" w:rsidTr="00556ADE">
        <w:tc>
          <w:tcPr>
            <w:tcW w:w="2610" w:type="dxa"/>
          </w:tcPr>
          <w:p w14:paraId="05D408AD" w14:textId="77777777" w:rsidR="00971D4C" w:rsidRPr="00556ADE" w:rsidRDefault="00971D4C" w:rsidP="00B34BB0">
            <w:pPr>
              <w:pStyle w:val="TableColumnSubheading"/>
            </w:pPr>
            <w:r w:rsidRPr="00556ADE">
              <w:t>Servicer Transfer Import</w:t>
            </w:r>
          </w:p>
        </w:tc>
        <w:tc>
          <w:tcPr>
            <w:tcW w:w="6390" w:type="dxa"/>
          </w:tcPr>
          <w:p w14:paraId="325D8CF8" w14:textId="2754478A" w:rsidR="00971D4C" w:rsidRPr="00556ADE" w:rsidRDefault="00971D4C" w:rsidP="002F74F0">
            <w:pPr>
              <w:pStyle w:val="TableText"/>
              <w:jc w:val="both"/>
            </w:pPr>
            <w:r w:rsidRPr="00556ADE">
              <w:t xml:space="preserve">Enables </w:t>
            </w:r>
            <w:r w:rsidR="004E2592">
              <w:t>lenders/servicers</w:t>
            </w:r>
            <w:r w:rsidRPr="00556ADE">
              <w:t xml:space="preserve"> to record the transfer of servicers on </w:t>
            </w:r>
            <w:r w:rsidR="002F74F0">
              <w:t xml:space="preserve">HECM </w:t>
            </w:r>
            <w:r w:rsidR="00E4027B">
              <w:t>Case</w:t>
            </w:r>
            <w:r w:rsidRPr="00556ADE">
              <w:t xml:space="preserve">s in the Servicing Module. </w:t>
            </w:r>
          </w:p>
        </w:tc>
      </w:tr>
      <w:tr w:rsidR="00971D4C" w:rsidRPr="00556ADE" w14:paraId="775E287C" w14:textId="77777777" w:rsidTr="00556ADE">
        <w:tc>
          <w:tcPr>
            <w:tcW w:w="2610" w:type="dxa"/>
          </w:tcPr>
          <w:p w14:paraId="78E48242" w14:textId="77777777" w:rsidR="00971D4C" w:rsidRPr="00556ADE" w:rsidRDefault="00971D4C" w:rsidP="00B34BB0">
            <w:pPr>
              <w:pStyle w:val="TableColumnSubheading"/>
            </w:pPr>
            <w:r w:rsidRPr="00556ADE">
              <w:t>Transactions Import</w:t>
            </w:r>
          </w:p>
        </w:tc>
        <w:tc>
          <w:tcPr>
            <w:tcW w:w="6390" w:type="dxa"/>
          </w:tcPr>
          <w:p w14:paraId="716629CA" w14:textId="33ED4D76" w:rsidR="00971D4C" w:rsidRPr="00556ADE" w:rsidRDefault="00971D4C" w:rsidP="00F874DE">
            <w:pPr>
              <w:pStyle w:val="TableText"/>
              <w:jc w:val="both"/>
            </w:pPr>
            <w:r w:rsidRPr="00556ADE">
              <w:t xml:space="preserve">Enables </w:t>
            </w:r>
            <w:r w:rsidR="004E2592">
              <w:t>lenders/servicers</w:t>
            </w:r>
            <w:r w:rsidRPr="00556ADE">
              <w:t xml:space="preserve"> to record loan transactions in the Servicing Module.</w:t>
            </w:r>
          </w:p>
        </w:tc>
      </w:tr>
      <w:tr w:rsidR="00C66219" w:rsidRPr="00556ADE" w14:paraId="6E3014E4" w14:textId="77777777" w:rsidTr="00E16AF4">
        <w:trPr>
          <w:trHeight w:val="1086"/>
        </w:trPr>
        <w:tc>
          <w:tcPr>
            <w:tcW w:w="2610" w:type="dxa"/>
          </w:tcPr>
          <w:p w14:paraId="0A0E2C99" w14:textId="459E5149" w:rsidR="00C66219" w:rsidRPr="00556ADE" w:rsidRDefault="00C66219" w:rsidP="00B34BB0">
            <w:pPr>
              <w:pStyle w:val="TableColumnSubheading"/>
            </w:pPr>
            <w:r>
              <w:t>OPL/CPL</w:t>
            </w:r>
          </w:p>
        </w:tc>
        <w:tc>
          <w:tcPr>
            <w:tcW w:w="6390" w:type="dxa"/>
          </w:tcPr>
          <w:p w14:paraId="5CD18D8C" w14:textId="2CC0AD3B" w:rsidR="00C66219" w:rsidRPr="00556ADE" w:rsidRDefault="008E0DF4" w:rsidP="00F874DE">
            <w:pPr>
              <w:pStyle w:val="TableText"/>
              <w:jc w:val="both"/>
            </w:pPr>
            <w:r>
              <w:t>Enables lenders/servicers to update Original Principal Limit/Current principal Limit fields in the Servicing Module.</w:t>
            </w:r>
          </w:p>
        </w:tc>
      </w:tr>
      <w:tr w:rsidR="006D1DD7" w:rsidRPr="00556ADE" w14:paraId="788112BF" w14:textId="77777777" w:rsidTr="00E16AF4">
        <w:trPr>
          <w:trHeight w:val="1086"/>
        </w:trPr>
        <w:tc>
          <w:tcPr>
            <w:tcW w:w="2610" w:type="dxa"/>
          </w:tcPr>
          <w:p w14:paraId="27B5C6E0" w14:textId="32A07B5A" w:rsidR="006D1DD7" w:rsidRDefault="006D1DD7" w:rsidP="006D1DD7">
            <w:pPr>
              <w:pStyle w:val="TableColumnSubheading"/>
            </w:pPr>
            <w:r>
              <w:t xml:space="preserve">Master </w:t>
            </w:r>
            <w:r w:rsidRPr="00556ADE">
              <w:t>Servicer Import</w:t>
            </w:r>
          </w:p>
        </w:tc>
        <w:tc>
          <w:tcPr>
            <w:tcW w:w="6390" w:type="dxa"/>
          </w:tcPr>
          <w:p w14:paraId="039B510D" w14:textId="16CB5EE8" w:rsidR="006D1DD7" w:rsidRDefault="006D1DD7" w:rsidP="006D1DD7">
            <w:pPr>
              <w:pStyle w:val="TableText"/>
              <w:jc w:val="both"/>
            </w:pPr>
            <w:r w:rsidRPr="00556ADE">
              <w:t xml:space="preserve">Enables </w:t>
            </w:r>
            <w:r>
              <w:t>lenders/servicers</w:t>
            </w:r>
            <w:r w:rsidRPr="00556ADE">
              <w:t xml:space="preserve"> to record the transfer of </w:t>
            </w:r>
            <w:r>
              <w:t xml:space="preserve">master </w:t>
            </w:r>
            <w:r w:rsidRPr="00556ADE">
              <w:t xml:space="preserve">servicers on </w:t>
            </w:r>
            <w:r>
              <w:t>HECM Case</w:t>
            </w:r>
            <w:r w:rsidRPr="00556ADE">
              <w:t xml:space="preserve">s in the Servicing Module. </w:t>
            </w:r>
          </w:p>
        </w:tc>
      </w:tr>
      <w:tr w:rsidR="00ED62EF" w:rsidRPr="00556ADE" w14:paraId="1492EC5E" w14:textId="77777777" w:rsidTr="00E16AF4">
        <w:trPr>
          <w:trHeight w:val="1086"/>
        </w:trPr>
        <w:tc>
          <w:tcPr>
            <w:tcW w:w="2610" w:type="dxa"/>
          </w:tcPr>
          <w:p w14:paraId="5B7B4FF2" w14:textId="2ECC05C8" w:rsidR="00ED62EF" w:rsidRDefault="00ED62EF" w:rsidP="006D1DD7">
            <w:pPr>
              <w:pStyle w:val="TableColumnSubheading"/>
            </w:pPr>
            <w:r>
              <w:t xml:space="preserve">Investor Transfer Import </w:t>
            </w:r>
          </w:p>
        </w:tc>
        <w:tc>
          <w:tcPr>
            <w:tcW w:w="6390" w:type="dxa"/>
          </w:tcPr>
          <w:p w14:paraId="24B6D194" w14:textId="7C25C5CB" w:rsidR="00ED62EF" w:rsidRPr="00556ADE" w:rsidRDefault="00ED62EF" w:rsidP="006D1DD7">
            <w:pPr>
              <w:pStyle w:val="TableText"/>
              <w:jc w:val="both"/>
            </w:pPr>
            <w:r w:rsidRPr="00556ADE">
              <w:t xml:space="preserve">Enables </w:t>
            </w:r>
            <w:r>
              <w:t>lenders/servicers</w:t>
            </w:r>
            <w:r w:rsidRPr="00556ADE">
              <w:t xml:space="preserve"> to record the transfer of </w:t>
            </w:r>
            <w:r>
              <w:t xml:space="preserve">Investor </w:t>
            </w:r>
            <w:r w:rsidRPr="00556ADE">
              <w:t xml:space="preserve">on </w:t>
            </w:r>
            <w:r>
              <w:t>HECM Case</w:t>
            </w:r>
            <w:r w:rsidRPr="00556ADE">
              <w:t>s in the Servicing Module.</w:t>
            </w:r>
          </w:p>
        </w:tc>
      </w:tr>
    </w:tbl>
    <w:p w14:paraId="6B4EE5F6" w14:textId="7B9BB462" w:rsidR="00715DF5" w:rsidRDefault="00715DF5" w:rsidP="001879BA">
      <w:pPr>
        <w:pStyle w:val="TableCaption"/>
        <w:rPr>
          <w:noProof/>
        </w:rPr>
      </w:pPr>
      <w:r>
        <w:t xml:space="preserve"> </w:t>
      </w:r>
      <w:bookmarkStart w:id="1817" w:name="_Toc314055239"/>
      <w:bookmarkStart w:id="1818" w:name="_Toc314673421"/>
      <w:bookmarkStart w:id="1819" w:name="_Toc90643791"/>
      <w:bookmarkStart w:id="1820" w:name="_Toc230163772"/>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22</w:t>
      </w:r>
      <w:r w:rsidR="00764635">
        <w:rPr>
          <w:noProof/>
        </w:rPr>
        <w:fldChar w:fldCharType="end"/>
      </w:r>
      <w:bookmarkEnd w:id="1817"/>
      <w:bookmarkEnd w:id="1818"/>
      <w:r w:rsidR="00971D4C">
        <w:rPr>
          <w:noProof/>
        </w:rPr>
        <w:t>: B2G File Descriptions</w:t>
      </w:r>
      <w:bookmarkEnd w:id="1819"/>
      <w:bookmarkEnd w:id="1820"/>
    </w:p>
    <w:p w14:paraId="3F8EDD24" w14:textId="77777777" w:rsidR="00274A40" w:rsidRDefault="00274A40" w:rsidP="00274A40">
      <w:pPr>
        <w:pStyle w:val="BodyText"/>
      </w:pPr>
    </w:p>
    <w:p w14:paraId="31E67F7B" w14:textId="1DFAC707" w:rsidR="00274A40" w:rsidRDefault="00274A40" w:rsidP="00274A40">
      <w:pPr>
        <w:pStyle w:val="BodyText"/>
      </w:pPr>
      <w:r>
        <w:rPr>
          <w:noProof/>
        </w:rPr>
        <w:drawing>
          <wp:inline distT="0" distB="0" distL="0" distR="0" wp14:anchorId="38B20EFE" wp14:editId="5980632E">
            <wp:extent cx="5943600" cy="2559050"/>
            <wp:effectExtent l="0" t="0" r="0" b="0"/>
            <wp:docPr id="182013792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0137928" name="Picture 1" descr="A screenshot of a computer&#10;&#10;Description automatically generated"/>
                    <pic:cNvPicPr/>
                  </pic:nvPicPr>
                  <pic:blipFill>
                    <a:blip r:embed="rId179"/>
                    <a:stretch>
                      <a:fillRect/>
                    </a:stretch>
                  </pic:blipFill>
                  <pic:spPr>
                    <a:xfrm>
                      <a:off x="0" y="0"/>
                      <a:ext cx="5943600" cy="2559050"/>
                    </a:xfrm>
                    <a:prstGeom prst="rect">
                      <a:avLst/>
                    </a:prstGeom>
                  </pic:spPr>
                </pic:pic>
              </a:graphicData>
            </a:graphic>
          </wp:inline>
        </w:drawing>
      </w:r>
    </w:p>
    <w:p w14:paraId="292D414E" w14:textId="362750A1" w:rsidR="00274A40" w:rsidRDefault="00274A40" w:rsidP="00274A40">
      <w:pPr>
        <w:pStyle w:val="FigureCaption0"/>
      </w:pPr>
      <w:bookmarkStart w:id="1821" w:name="_Toc230163951"/>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100</w:t>
      </w:r>
      <w:r>
        <w:rPr>
          <w:noProof/>
        </w:rPr>
        <w:fldChar w:fldCharType="end"/>
      </w:r>
      <w:r>
        <w:t xml:space="preserve">: </w:t>
      </w:r>
      <w:r>
        <w:rPr>
          <w:noProof/>
        </w:rPr>
        <w:t>Servicer File Upload</w:t>
      </w:r>
      <w:bookmarkEnd w:id="1821"/>
    </w:p>
    <w:p w14:paraId="166B8814" w14:textId="77777777" w:rsidR="00274A40" w:rsidRPr="00274A40" w:rsidRDefault="00274A40" w:rsidP="00274A40">
      <w:pPr>
        <w:pStyle w:val="BodyText"/>
      </w:pPr>
    </w:p>
    <w:p w14:paraId="202F8F2D" w14:textId="09053D9C" w:rsidR="00274A40" w:rsidRDefault="00274A40" w:rsidP="00863D8C">
      <w:pPr>
        <w:pStyle w:val="Heading4"/>
      </w:pPr>
      <w:bookmarkStart w:id="1822" w:name="_Toc230163188"/>
      <w:bookmarkStart w:id="1823" w:name="_Toc11334700"/>
      <w:bookmarkStart w:id="1824" w:name="_Toc74051918"/>
      <w:bookmarkStart w:id="1825" w:name="_Toc90643304"/>
      <w:r w:rsidRPr="002E4B00">
        <w:t>Servicer Transfer</w:t>
      </w:r>
      <w:bookmarkEnd w:id="1822"/>
    </w:p>
    <w:p w14:paraId="3F2BC92E" w14:textId="1DECCADF" w:rsidR="002B4231" w:rsidRPr="002E4B00" w:rsidRDefault="00175086" w:rsidP="00274A40">
      <w:pPr>
        <w:pStyle w:val="Heading5"/>
      </w:pPr>
      <w:r>
        <w:t xml:space="preserve">Preparing </w:t>
      </w:r>
      <w:r w:rsidR="002B4231" w:rsidRPr="002E4B00">
        <w:t>Servicer Transfer Import File</w:t>
      </w:r>
      <w:bookmarkEnd w:id="1823"/>
      <w:bookmarkEnd w:id="1824"/>
      <w:bookmarkEnd w:id="1825"/>
    </w:p>
    <w:p w14:paraId="0DD1D22A" w14:textId="590010E7" w:rsidR="002B4231" w:rsidRPr="002E4B00" w:rsidRDefault="002E4B00" w:rsidP="001879BA">
      <w:pPr>
        <w:pStyle w:val="BodyText"/>
        <w:rPr>
          <w:noProof/>
        </w:rPr>
      </w:pPr>
      <w:r>
        <w:rPr>
          <w:noProof/>
        </w:rPr>
        <w:t>To p</w:t>
      </w:r>
      <w:r w:rsidR="002B4231" w:rsidRPr="002E4B00">
        <w:rPr>
          <w:noProof/>
        </w:rPr>
        <w:t>repar</w:t>
      </w:r>
      <w:r>
        <w:rPr>
          <w:noProof/>
        </w:rPr>
        <w:t>e</w:t>
      </w:r>
      <w:r w:rsidR="002B4231" w:rsidRPr="002E4B00">
        <w:rPr>
          <w:noProof/>
        </w:rPr>
        <w:t xml:space="preserve"> </w:t>
      </w:r>
      <w:r>
        <w:rPr>
          <w:noProof/>
        </w:rPr>
        <w:t xml:space="preserve">Servicer Transfer </w:t>
      </w:r>
      <w:r w:rsidR="002B4231" w:rsidRPr="002E4B00">
        <w:rPr>
          <w:noProof/>
        </w:rPr>
        <w:t>Import file:</w:t>
      </w:r>
    </w:p>
    <w:p w14:paraId="457850AD" w14:textId="77777777" w:rsidR="002B4231" w:rsidRPr="003C6F00" w:rsidRDefault="002B4231" w:rsidP="006C3C3F">
      <w:pPr>
        <w:pStyle w:val="OrderedList"/>
        <w:numPr>
          <w:ilvl w:val="0"/>
          <w:numId w:val="200"/>
        </w:numPr>
        <w:jc w:val="both"/>
      </w:pPr>
      <w:r w:rsidRPr="003C6F00">
        <w:t xml:space="preserve">From the </w:t>
      </w:r>
      <w:r w:rsidRPr="00556ADE">
        <w:t>Batch</w:t>
      </w:r>
      <w:r w:rsidRPr="003C6F00">
        <w:t xml:space="preserve"> tab, select </w:t>
      </w:r>
      <w:r w:rsidRPr="00556ADE">
        <w:t>Servicer File Upload.</w:t>
      </w:r>
    </w:p>
    <w:p w14:paraId="33BBD843" w14:textId="77777777" w:rsidR="002B4231" w:rsidRPr="003C6F00" w:rsidRDefault="002B4231" w:rsidP="006C3C3F">
      <w:pPr>
        <w:pStyle w:val="OrderedList"/>
        <w:numPr>
          <w:ilvl w:val="0"/>
          <w:numId w:val="200"/>
        </w:numPr>
        <w:jc w:val="both"/>
      </w:pPr>
      <w:r w:rsidRPr="003C6F00">
        <w:t xml:space="preserve">Select </w:t>
      </w:r>
      <w:r w:rsidRPr="003C6F00">
        <w:rPr>
          <w:b/>
        </w:rPr>
        <w:t>Servicer Transfer</w:t>
      </w:r>
      <w:r w:rsidRPr="003C6F00">
        <w:t xml:space="preserve">. </w:t>
      </w:r>
    </w:p>
    <w:p w14:paraId="48644CE5" w14:textId="77777777" w:rsidR="002B4231" w:rsidRPr="003C6F00" w:rsidRDefault="002B4231" w:rsidP="006C3C3F">
      <w:pPr>
        <w:pStyle w:val="OrderedList"/>
        <w:numPr>
          <w:ilvl w:val="0"/>
          <w:numId w:val="200"/>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684B49C7" w14:textId="77777777" w:rsidR="00F13622" w:rsidRDefault="002B4231" w:rsidP="006C3C3F">
      <w:pPr>
        <w:pStyle w:val="OrderedList"/>
        <w:numPr>
          <w:ilvl w:val="0"/>
          <w:numId w:val="200"/>
        </w:numPr>
        <w:jc w:val="both"/>
      </w:pPr>
      <w:r w:rsidRPr="003C6F00">
        <w:t xml:space="preserve">Enter valid values for each column. </w:t>
      </w:r>
      <w:r w:rsidR="00F13622">
        <w:t>For each of the field a comment is displayed when user points on the column name. The comment provides the user with the following information:</w:t>
      </w:r>
    </w:p>
    <w:p w14:paraId="2B5A4870" w14:textId="77777777" w:rsidR="00F13622" w:rsidRDefault="00F13622" w:rsidP="00F874DE">
      <w:pPr>
        <w:pStyle w:val="UnorderedListIndent"/>
        <w:jc w:val="both"/>
      </w:pPr>
      <w:r>
        <w:t>whether the field is required, optional or conditionally required</w:t>
      </w:r>
    </w:p>
    <w:p w14:paraId="4AE6BCC4" w14:textId="4199AECE" w:rsidR="002B4231" w:rsidRPr="003C6F00" w:rsidRDefault="00F13622" w:rsidP="00F874DE">
      <w:pPr>
        <w:pStyle w:val="UnorderedListIndent"/>
        <w:jc w:val="both"/>
      </w:pPr>
      <w:r w:rsidRPr="00AE54B4">
        <w:t xml:space="preserve">format/valid values for each </w:t>
      </w:r>
      <w:r>
        <w:t>field</w:t>
      </w:r>
    </w:p>
    <w:p w14:paraId="22F58D58" w14:textId="30B9906E" w:rsidR="006F6579" w:rsidRPr="00AE54B4" w:rsidRDefault="000A3BDF" w:rsidP="0020312C">
      <w:pPr>
        <w:pStyle w:val="BodyText"/>
        <w:jc w:val="center"/>
        <w:rPr>
          <w:rFonts w:eastAsiaTheme="minorHAnsi"/>
        </w:rPr>
      </w:pPr>
      <w:r w:rsidRPr="000A3BDF">
        <w:rPr>
          <w:noProof/>
        </w:rPr>
        <w:t xml:space="preserve"> </w:t>
      </w:r>
      <w:r>
        <w:rPr>
          <w:noProof/>
        </w:rPr>
        <w:drawing>
          <wp:inline distT="0" distB="0" distL="0" distR="0" wp14:anchorId="512E8417" wp14:editId="22C1E078">
            <wp:extent cx="3484117" cy="1088787"/>
            <wp:effectExtent l="0" t="0" r="2540" b="0"/>
            <wp:docPr id="2607" name="Picture 2607"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7" name="Picture 2607" descr="Table&#10;&#10;Description automatically generated"/>
                    <pic:cNvPicPr/>
                  </pic:nvPicPr>
                  <pic:blipFill>
                    <a:blip r:embed="rId180"/>
                    <a:stretch>
                      <a:fillRect/>
                    </a:stretch>
                  </pic:blipFill>
                  <pic:spPr>
                    <a:xfrm>
                      <a:off x="0" y="0"/>
                      <a:ext cx="3497860" cy="1093082"/>
                    </a:xfrm>
                    <a:prstGeom prst="rect">
                      <a:avLst/>
                    </a:prstGeom>
                  </pic:spPr>
                </pic:pic>
              </a:graphicData>
            </a:graphic>
          </wp:inline>
        </w:drawing>
      </w:r>
    </w:p>
    <w:p w14:paraId="10E4814D" w14:textId="63B323E3" w:rsidR="00A70A52" w:rsidRPr="00122C7E" w:rsidRDefault="00122C7E" w:rsidP="00122C7E">
      <w:pPr>
        <w:pStyle w:val="FigureCaption0"/>
      </w:pPr>
      <w:bookmarkStart w:id="1826" w:name="_Toc74052568"/>
      <w:bookmarkStart w:id="1827" w:name="_Toc90643954"/>
      <w:bookmarkStart w:id="1828" w:name="_Toc23016395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101</w:t>
      </w:r>
      <w:r w:rsidR="00764635">
        <w:rPr>
          <w:noProof/>
        </w:rPr>
        <w:fldChar w:fldCharType="end"/>
      </w:r>
      <w:r>
        <w:t xml:space="preserve">: </w:t>
      </w:r>
      <w:r w:rsidRPr="005A4A56">
        <w:t xml:space="preserve">Sample </w:t>
      </w:r>
      <w:r>
        <w:t>Excel T</w:t>
      </w:r>
      <w:r w:rsidRPr="005A4A56">
        <w:t xml:space="preserve">emplate for B2G </w:t>
      </w:r>
      <w:r>
        <w:t>Servicer Transfer I</w:t>
      </w:r>
      <w:r w:rsidRPr="005A4A56">
        <w:t>mport</w:t>
      </w:r>
      <w:bookmarkEnd w:id="1826"/>
      <w:bookmarkEnd w:id="1827"/>
      <w:bookmarkEnd w:id="1828"/>
      <w:r w:rsidRPr="005A4A56">
        <w:t xml:space="preserve"> </w:t>
      </w:r>
    </w:p>
    <w:p w14:paraId="67379DF2" w14:textId="6035AE19" w:rsidR="00175086" w:rsidRPr="002E4B00" w:rsidRDefault="00877B1F" w:rsidP="00274A40">
      <w:pPr>
        <w:pStyle w:val="Heading5"/>
      </w:pPr>
      <w:r>
        <w:t xml:space="preserve"> </w:t>
      </w:r>
      <w:bookmarkStart w:id="1829" w:name="_Toc11334701"/>
      <w:bookmarkStart w:id="1830" w:name="_Toc74051919"/>
      <w:bookmarkStart w:id="1831" w:name="_Toc90643305"/>
      <w:r w:rsidR="00175086">
        <w:t xml:space="preserve">Saving </w:t>
      </w:r>
      <w:r w:rsidR="00175086" w:rsidRPr="002E4B00">
        <w:t>Servicer Transfer Import File</w:t>
      </w:r>
      <w:bookmarkEnd w:id="1829"/>
      <w:bookmarkEnd w:id="1830"/>
      <w:bookmarkEnd w:id="1831"/>
    </w:p>
    <w:p w14:paraId="29410F23" w14:textId="25400925" w:rsidR="002B4231" w:rsidRPr="00175086" w:rsidRDefault="00175086" w:rsidP="001879BA">
      <w:pPr>
        <w:pStyle w:val="BodyText"/>
        <w:rPr>
          <w:noProof/>
        </w:rPr>
      </w:pPr>
      <w:r>
        <w:rPr>
          <w:noProof/>
        </w:rPr>
        <w:t>To s</w:t>
      </w:r>
      <w:r w:rsidR="002B4231" w:rsidRPr="00175086">
        <w:rPr>
          <w:noProof/>
        </w:rPr>
        <w:t>av</w:t>
      </w:r>
      <w:r>
        <w:rPr>
          <w:noProof/>
        </w:rPr>
        <w:t>e</w:t>
      </w:r>
      <w:r w:rsidR="002B4231" w:rsidRPr="00175086">
        <w:rPr>
          <w:noProof/>
        </w:rPr>
        <w:t xml:space="preserve"> the </w:t>
      </w:r>
      <w:r>
        <w:rPr>
          <w:noProof/>
        </w:rPr>
        <w:t xml:space="preserve">Servicer Transfer </w:t>
      </w:r>
      <w:r w:rsidRPr="002E4B00">
        <w:rPr>
          <w:noProof/>
        </w:rPr>
        <w:t xml:space="preserve">Import </w:t>
      </w:r>
      <w:r w:rsidR="002B4231" w:rsidRPr="00175086">
        <w:rPr>
          <w:noProof/>
        </w:rPr>
        <w:t>file:</w:t>
      </w:r>
    </w:p>
    <w:p w14:paraId="3FEE72FA" w14:textId="46C65CE4" w:rsidR="002B4231" w:rsidRPr="003C6F00" w:rsidRDefault="002B4231" w:rsidP="006C3C3F">
      <w:pPr>
        <w:pStyle w:val="OrderedList"/>
        <w:numPr>
          <w:ilvl w:val="0"/>
          <w:numId w:val="403"/>
        </w:numPr>
        <w:jc w:val="both"/>
      </w:pPr>
      <w:r w:rsidRPr="003C6F00">
        <w:t>Once all required fields are entered in the B2G servicer transfer import file and the file ready for upload, the file should be saved in a text (tab-delimited) file format</w:t>
      </w:r>
      <w:r w:rsidR="0024362F">
        <w:t>.</w:t>
      </w:r>
    </w:p>
    <w:p w14:paraId="39BDC2AD" w14:textId="77777777" w:rsidR="002B4231" w:rsidRPr="003C6F00" w:rsidRDefault="002B4231" w:rsidP="006C3C3F">
      <w:pPr>
        <w:pStyle w:val="OrderedList"/>
        <w:numPr>
          <w:ilvl w:val="0"/>
          <w:numId w:val="403"/>
        </w:numPr>
        <w:jc w:val="both"/>
      </w:pPr>
      <w:r w:rsidRPr="003C6F00">
        <w:t xml:space="preserve">Click </w:t>
      </w:r>
      <w:r w:rsidRPr="001445BE">
        <w:rPr>
          <w:b/>
        </w:rPr>
        <w:t xml:space="preserve">File &gt; Save </w:t>
      </w:r>
      <w:r w:rsidRPr="003C6F00">
        <w:t>in the Servicer Transfer Import file.</w:t>
      </w:r>
    </w:p>
    <w:p w14:paraId="3FE2493B" w14:textId="77777777" w:rsidR="002B4231" w:rsidRPr="003C6F00" w:rsidRDefault="002B4231" w:rsidP="006C3C3F">
      <w:pPr>
        <w:pStyle w:val="OrderedList"/>
        <w:numPr>
          <w:ilvl w:val="0"/>
          <w:numId w:val="403"/>
        </w:numPr>
        <w:jc w:val="both"/>
      </w:pPr>
      <w:r w:rsidRPr="003C6F00">
        <w:t>Select the folder in which to save the Excel file.</w:t>
      </w:r>
    </w:p>
    <w:p w14:paraId="672022DD" w14:textId="77777777" w:rsidR="002B4231" w:rsidRPr="003C6F00" w:rsidRDefault="002B4231" w:rsidP="006C3C3F">
      <w:pPr>
        <w:pStyle w:val="OrderedList"/>
        <w:numPr>
          <w:ilvl w:val="0"/>
          <w:numId w:val="403"/>
        </w:numPr>
        <w:jc w:val="both"/>
      </w:pPr>
      <w:r w:rsidRPr="003C6F00">
        <w:t>Rename the file if desired.</w:t>
      </w:r>
    </w:p>
    <w:p w14:paraId="56E66E99" w14:textId="42E66F05" w:rsidR="002B4231" w:rsidRPr="003C6F00" w:rsidRDefault="002B4231" w:rsidP="006C3C3F">
      <w:pPr>
        <w:pStyle w:val="OrderedList"/>
        <w:numPr>
          <w:ilvl w:val="0"/>
          <w:numId w:val="403"/>
        </w:numPr>
        <w:jc w:val="both"/>
      </w:pPr>
      <w:r w:rsidRPr="003C6F00">
        <w:t xml:space="preserve">Click </w:t>
      </w:r>
      <w:r w:rsidRPr="001445BE">
        <w:rPr>
          <w:b/>
        </w:rPr>
        <w:t xml:space="preserve">File &gt; Save As </w:t>
      </w:r>
      <w:r w:rsidRPr="003C6F00">
        <w:t>and save the file as text (tab-delimited)</w:t>
      </w:r>
      <w:r w:rsidR="0024362F">
        <w:t>.</w:t>
      </w:r>
    </w:p>
    <w:p w14:paraId="612DB627" w14:textId="77777777" w:rsidR="002B4231" w:rsidRPr="00175086" w:rsidRDefault="002B4231" w:rsidP="006C3C3F">
      <w:pPr>
        <w:pStyle w:val="OrderedList"/>
        <w:numPr>
          <w:ilvl w:val="0"/>
          <w:numId w:val="403"/>
        </w:numPr>
        <w:jc w:val="both"/>
      </w:pPr>
      <w:r w:rsidRPr="003C6F00">
        <w:t xml:space="preserve">Click </w:t>
      </w:r>
      <w:r w:rsidRPr="001445BE">
        <w:rPr>
          <w:b/>
        </w:rPr>
        <w:t>Save.</w:t>
      </w:r>
    </w:p>
    <w:p w14:paraId="48F32229" w14:textId="0664CC87" w:rsidR="00175086" w:rsidRPr="002E4B00" w:rsidRDefault="00877B1F" w:rsidP="00274A40">
      <w:pPr>
        <w:pStyle w:val="Heading5"/>
      </w:pPr>
      <w:r>
        <w:t xml:space="preserve"> </w:t>
      </w:r>
      <w:bookmarkStart w:id="1832" w:name="_Toc11334702"/>
      <w:bookmarkStart w:id="1833" w:name="_Toc74051920"/>
      <w:bookmarkStart w:id="1834" w:name="_Toc90643306"/>
      <w:r w:rsidR="00175086">
        <w:t xml:space="preserve">Uploading </w:t>
      </w:r>
      <w:r w:rsidR="00175086" w:rsidRPr="002E4B00">
        <w:t>Servicer Transfer Import File</w:t>
      </w:r>
      <w:bookmarkEnd w:id="1832"/>
      <w:bookmarkEnd w:id="1833"/>
      <w:bookmarkEnd w:id="1834"/>
    </w:p>
    <w:p w14:paraId="31B1D674" w14:textId="6FE4D4A5" w:rsidR="002B4231" w:rsidRPr="00175086" w:rsidRDefault="00175086" w:rsidP="001879BA">
      <w:pPr>
        <w:pStyle w:val="BodyText"/>
        <w:rPr>
          <w:noProof/>
        </w:rPr>
      </w:pPr>
      <w:r>
        <w:rPr>
          <w:noProof/>
        </w:rPr>
        <w:t>To upload</w:t>
      </w:r>
      <w:r w:rsidR="002B4231" w:rsidRPr="00175086">
        <w:rPr>
          <w:noProof/>
        </w:rPr>
        <w:t xml:space="preserve"> the </w:t>
      </w:r>
      <w:r>
        <w:rPr>
          <w:noProof/>
        </w:rPr>
        <w:t xml:space="preserve">Servicer Transfer </w:t>
      </w:r>
      <w:r w:rsidRPr="002E4B00">
        <w:rPr>
          <w:noProof/>
        </w:rPr>
        <w:t>Import</w:t>
      </w:r>
      <w:r>
        <w:rPr>
          <w:noProof/>
        </w:rPr>
        <w:t xml:space="preserve"> </w:t>
      </w:r>
      <w:r w:rsidR="002B4231" w:rsidRPr="00175086">
        <w:rPr>
          <w:noProof/>
        </w:rPr>
        <w:t>file:</w:t>
      </w:r>
    </w:p>
    <w:p w14:paraId="0E7CE348" w14:textId="77777777" w:rsidR="002B4231" w:rsidRPr="003C6F00" w:rsidRDefault="002B4231" w:rsidP="006C3C3F">
      <w:pPr>
        <w:pStyle w:val="OrderedList"/>
        <w:numPr>
          <w:ilvl w:val="0"/>
          <w:numId w:val="404"/>
        </w:numPr>
        <w:jc w:val="both"/>
      </w:pPr>
      <w:r w:rsidRPr="003C6F00">
        <w:t xml:space="preserve">Click </w:t>
      </w:r>
      <w:r w:rsidRPr="007B32B7">
        <w:rPr>
          <w:b/>
        </w:rPr>
        <w:t xml:space="preserve">Browse </w:t>
      </w:r>
      <w:r w:rsidRPr="003C6F00">
        <w:t xml:space="preserve">on the </w:t>
      </w:r>
      <w:r w:rsidRPr="007B32B7">
        <w:rPr>
          <w:b/>
        </w:rPr>
        <w:t xml:space="preserve">Servicer File Upload </w:t>
      </w:r>
      <w:r w:rsidRPr="003C6F00">
        <w:t>screen to attach the previously saved servicer transfer import file.</w:t>
      </w:r>
    </w:p>
    <w:p w14:paraId="6827EB0A" w14:textId="77777777" w:rsidR="002B4231" w:rsidRPr="003C6F00" w:rsidRDefault="002B4231" w:rsidP="006C3C3F">
      <w:pPr>
        <w:pStyle w:val="OrderedList"/>
        <w:numPr>
          <w:ilvl w:val="0"/>
          <w:numId w:val="404"/>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5E70CD13" w14:textId="16D475C1" w:rsidR="002B4231" w:rsidRPr="003C6F00" w:rsidRDefault="002B4231" w:rsidP="006C3C3F">
      <w:pPr>
        <w:pStyle w:val="OrderedList"/>
        <w:numPr>
          <w:ilvl w:val="0"/>
          <w:numId w:val="404"/>
        </w:numPr>
        <w:jc w:val="both"/>
      </w:pPr>
      <w:r w:rsidRPr="003C6F00">
        <w:t xml:space="preserve">The system will process the file and validate the records within the </w:t>
      </w:r>
      <w:r w:rsidR="00AA63BD">
        <w:t>Servicer Transfer</w:t>
      </w:r>
      <w:r w:rsidRPr="003C6F00">
        <w:t xml:space="preserve"> import file:</w:t>
      </w:r>
    </w:p>
    <w:p w14:paraId="28784811" w14:textId="1D3DE4A4" w:rsidR="002B4231" w:rsidRPr="003C6F00" w:rsidRDefault="002B4231" w:rsidP="00F874DE">
      <w:pPr>
        <w:pStyle w:val="UnorderedListIndent"/>
        <w:jc w:val="both"/>
      </w:pPr>
      <w:r w:rsidRPr="003C6F00">
        <w:t>If all the critical validations pass for the record, the record is uploaded</w:t>
      </w:r>
    </w:p>
    <w:p w14:paraId="297178D0" w14:textId="2E9E011C" w:rsidR="002B4231" w:rsidRPr="003C6F00" w:rsidRDefault="002B4231" w:rsidP="00F874DE">
      <w:pPr>
        <w:pStyle w:val="UnorderedListIndent"/>
        <w:jc w:val="both"/>
      </w:pPr>
      <w:r w:rsidRPr="003C6F00">
        <w:t>If any of the critical validations fail, the record is not uploaded in the Servicing Module</w:t>
      </w:r>
    </w:p>
    <w:p w14:paraId="46442942" w14:textId="28D72AD4" w:rsidR="00175086" w:rsidRDefault="002B4231" w:rsidP="006C3C3F">
      <w:pPr>
        <w:pStyle w:val="OrderedList"/>
        <w:numPr>
          <w:ilvl w:val="0"/>
          <w:numId w:val="404"/>
        </w:numPr>
        <w:jc w:val="both"/>
        <w:rPr>
          <w:noProof/>
        </w:rPr>
      </w:pPr>
      <w:r w:rsidRPr="003C6F00">
        <w:t xml:space="preserve">Upon completion of the file processing, the system displays the processing status of each record within the file. </w:t>
      </w:r>
    </w:p>
    <w:p w14:paraId="3266409A" w14:textId="6407098B" w:rsidR="00175086" w:rsidRPr="002E4B00" w:rsidRDefault="00877B1F" w:rsidP="00274A40">
      <w:pPr>
        <w:pStyle w:val="Heading5"/>
      </w:pPr>
      <w:r>
        <w:t xml:space="preserve"> </w:t>
      </w:r>
      <w:bookmarkStart w:id="1835" w:name="_Toc11334703"/>
      <w:bookmarkStart w:id="1836" w:name="_Toc74051921"/>
      <w:bookmarkStart w:id="1837" w:name="_Toc90643307"/>
      <w:r w:rsidR="00175086">
        <w:t xml:space="preserve">Viewing Status of </w:t>
      </w:r>
      <w:r w:rsidR="00175086" w:rsidRPr="002E4B00">
        <w:t>Servicer Transfer Import File</w:t>
      </w:r>
      <w:bookmarkEnd w:id="1835"/>
      <w:bookmarkEnd w:id="1836"/>
      <w:bookmarkEnd w:id="1837"/>
    </w:p>
    <w:p w14:paraId="7447784B" w14:textId="77777777" w:rsidR="002B4231" w:rsidRPr="003C6F00" w:rsidRDefault="002B4231" w:rsidP="001879BA">
      <w:pPr>
        <w:pStyle w:val="BodyText"/>
      </w:pPr>
      <w:r w:rsidRPr="003C6F00">
        <w:t xml:space="preserve">The Import Results section displays the details of the processed B2G Servicer Transfer Import file. It allows user to view: </w:t>
      </w:r>
    </w:p>
    <w:p w14:paraId="74DED200" w14:textId="1E3CE422" w:rsidR="002B4231" w:rsidRPr="003C6F00" w:rsidRDefault="002B4231" w:rsidP="00F874DE">
      <w:pPr>
        <w:pStyle w:val="UnorderedList"/>
        <w:jc w:val="both"/>
      </w:pPr>
      <w:r w:rsidRPr="003C6F00">
        <w:rPr>
          <w:b/>
        </w:rPr>
        <w:t>Error Records:</w:t>
      </w:r>
      <w:r w:rsidRPr="003C6F00">
        <w:t xml:space="preserve"> count of records within the file t</w:t>
      </w:r>
      <w:r w:rsidR="007977FD">
        <w:t>hat failed critical validations</w:t>
      </w:r>
    </w:p>
    <w:p w14:paraId="232B347A" w14:textId="3EAF1766" w:rsidR="002B4231" w:rsidRPr="003C6F00" w:rsidRDefault="002B4231" w:rsidP="00F874DE">
      <w:pPr>
        <w:pStyle w:val="UnorderedList"/>
        <w:jc w:val="both"/>
      </w:pPr>
      <w:r w:rsidRPr="003C6F00">
        <w:rPr>
          <w:b/>
        </w:rPr>
        <w:t>Warning/Success Records:</w:t>
      </w:r>
      <w:r w:rsidRPr="003C6F00">
        <w:t xml:space="preserve"> count of records that generated a warning but were successfully u</w:t>
      </w:r>
      <w:r w:rsidR="007977FD">
        <w:t>ploaded in the Servicing Module</w:t>
      </w:r>
    </w:p>
    <w:p w14:paraId="4B88E424" w14:textId="604F3936" w:rsidR="002B4231" w:rsidRPr="003C6F00" w:rsidRDefault="002B4231" w:rsidP="00F874DE">
      <w:pPr>
        <w:pStyle w:val="UnorderedList"/>
        <w:jc w:val="both"/>
      </w:pPr>
      <w:r w:rsidRPr="003C6F00">
        <w:rPr>
          <w:b/>
        </w:rPr>
        <w:t>Success Records:</w:t>
      </w:r>
      <w:r w:rsidRPr="003C6F00">
        <w:t xml:space="preserve"> count of records that were successfully uploaded withou</w:t>
      </w:r>
      <w:r w:rsidR="007977FD">
        <w:t>t generating a warning or error</w:t>
      </w:r>
    </w:p>
    <w:p w14:paraId="5DA51F47" w14:textId="0FAA1F0A" w:rsidR="002B4231" w:rsidRPr="003C6F00" w:rsidRDefault="002B4231" w:rsidP="00F874DE">
      <w:pPr>
        <w:pStyle w:val="UnorderedList"/>
        <w:jc w:val="both"/>
      </w:pPr>
      <w:r w:rsidRPr="003C6F00">
        <w:rPr>
          <w:b/>
        </w:rPr>
        <w:t xml:space="preserve">Filters: </w:t>
      </w:r>
      <w:r w:rsidRPr="003C6F00">
        <w:t>This section allows the user to filter the import resu</w:t>
      </w:r>
      <w:r w:rsidR="007977FD">
        <w:t>lts by status and error message</w:t>
      </w:r>
    </w:p>
    <w:p w14:paraId="22ADDDB5" w14:textId="5F4066FA" w:rsidR="002B4231" w:rsidRPr="003C6F00" w:rsidRDefault="002B4231" w:rsidP="00F874DE">
      <w:pPr>
        <w:pStyle w:val="UnorderedList"/>
        <w:jc w:val="both"/>
      </w:pPr>
      <w:r w:rsidRPr="003C6F00">
        <w:rPr>
          <w:b/>
        </w:rPr>
        <w:t xml:space="preserve">Export to Excel: </w:t>
      </w:r>
      <w:r w:rsidRPr="003C6F00">
        <w:t>This link allows the user to export the file u</w:t>
      </w:r>
      <w:r w:rsidR="007977FD">
        <w:t>pload results to an Excel file</w:t>
      </w:r>
    </w:p>
    <w:p w14:paraId="5D0EE3A5" w14:textId="77777777" w:rsidR="002B4231" w:rsidRPr="003C6F00" w:rsidRDefault="002B4231" w:rsidP="001879BA">
      <w:pPr>
        <w:pStyle w:val="BodyText"/>
      </w:pPr>
      <w:r w:rsidRPr="003C6F00">
        <w:t>The processing status of each record within the file is displayed:</w:t>
      </w:r>
    </w:p>
    <w:p w14:paraId="1F401D71" w14:textId="77777777" w:rsidR="002B4231" w:rsidRPr="003C6F00" w:rsidRDefault="002B4231" w:rsidP="00F874DE">
      <w:pPr>
        <w:pStyle w:val="UnorderedList"/>
        <w:jc w:val="both"/>
      </w:pPr>
      <w:r w:rsidRPr="003C6F00">
        <w:rPr>
          <w:b/>
        </w:rPr>
        <w:t>Rec#:</w:t>
      </w:r>
      <w:r w:rsidRPr="003C6F00">
        <w:t xml:space="preserve"> The record number of the case within the file</w:t>
      </w:r>
    </w:p>
    <w:p w14:paraId="79B64320" w14:textId="77777777" w:rsidR="002B4231" w:rsidRPr="003C6F00" w:rsidRDefault="002B4231" w:rsidP="00F874DE">
      <w:pPr>
        <w:pStyle w:val="UnorderedList"/>
        <w:jc w:val="both"/>
      </w:pPr>
      <w:r w:rsidRPr="003C6F00">
        <w:rPr>
          <w:b/>
        </w:rPr>
        <w:t>FHA Case#:</w:t>
      </w:r>
      <w:r w:rsidRPr="003C6F00">
        <w:t xml:space="preserve"> The case number associated with the record</w:t>
      </w:r>
    </w:p>
    <w:p w14:paraId="603A22FA" w14:textId="77777777" w:rsidR="002B4231" w:rsidRPr="003C6F00" w:rsidRDefault="002B4231" w:rsidP="00F874DE">
      <w:pPr>
        <w:pStyle w:val="UnorderedList"/>
        <w:jc w:val="both"/>
      </w:pPr>
      <w:r w:rsidRPr="003C6F00">
        <w:rPr>
          <w:b/>
        </w:rPr>
        <w:t>Status:</w:t>
      </w:r>
      <w:r w:rsidRPr="003C6F00">
        <w:t xml:space="preserve"> The status of the uploaded record (Success, error or warning)</w:t>
      </w:r>
    </w:p>
    <w:p w14:paraId="315CB081" w14:textId="1F6426A3" w:rsidR="002B4231" w:rsidRPr="003C6F00" w:rsidRDefault="002B4231" w:rsidP="00F874DE">
      <w:pPr>
        <w:pStyle w:val="UnorderedList"/>
        <w:jc w:val="both"/>
      </w:pPr>
      <w:r w:rsidRPr="003C6F00">
        <w:rPr>
          <w:b/>
        </w:rPr>
        <w:t>Errors:</w:t>
      </w:r>
      <w:r w:rsidRPr="003C6F00">
        <w:t xml:space="preserve"> Description of the errors associated with the record. Fo</w:t>
      </w:r>
      <w:r w:rsidR="007977FD">
        <w:t>r example: FHA Case# is invalid</w:t>
      </w:r>
    </w:p>
    <w:p w14:paraId="4BEC1CFB" w14:textId="63B544DB" w:rsidR="002B4231" w:rsidRPr="00061A13" w:rsidRDefault="002B4231" w:rsidP="00F874DE">
      <w:pPr>
        <w:pStyle w:val="UnorderedList"/>
        <w:jc w:val="both"/>
      </w:pPr>
      <w:r w:rsidRPr="00061A13">
        <w:rPr>
          <w:b/>
        </w:rPr>
        <w:t>Warnings:</w:t>
      </w:r>
      <w:r w:rsidRPr="00061A13">
        <w:t xml:space="preserve"> Description of the warn</w:t>
      </w:r>
      <w:r w:rsidR="007977FD" w:rsidRPr="00061A13">
        <w:t>ings associated with the record</w:t>
      </w:r>
    </w:p>
    <w:p w14:paraId="38A304B1" w14:textId="029C315B" w:rsidR="00F13622" w:rsidRDefault="00061A13" w:rsidP="0020312C">
      <w:pPr>
        <w:pStyle w:val="BodyText"/>
        <w:jc w:val="center"/>
      </w:pPr>
      <w:r>
        <w:rPr>
          <w:noProof/>
        </w:rPr>
        <w:drawing>
          <wp:inline distT="0" distB="0" distL="0" distR="0" wp14:anchorId="2A071A20" wp14:editId="116B7706">
            <wp:extent cx="3390900" cy="1734213"/>
            <wp:effectExtent l="0" t="0" r="0" b="0"/>
            <wp:docPr id="2606" name="Picture 2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1"/>
                    <a:stretch>
                      <a:fillRect/>
                    </a:stretch>
                  </pic:blipFill>
                  <pic:spPr>
                    <a:xfrm>
                      <a:off x="0" y="0"/>
                      <a:ext cx="3408160" cy="1743040"/>
                    </a:xfrm>
                    <a:prstGeom prst="rect">
                      <a:avLst/>
                    </a:prstGeom>
                  </pic:spPr>
                </pic:pic>
              </a:graphicData>
            </a:graphic>
          </wp:inline>
        </w:drawing>
      </w:r>
    </w:p>
    <w:p w14:paraId="18DB55C5" w14:textId="16293261" w:rsidR="00122C7E" w:rsidRDefault="00122C7E" w:rsidP="001879BA">
      <w:pPr>
        <w:pStyle w:val="FigureCaption0"/>
      </w:pPr>
      <w:bookmarkStart w:id="1838" w:name="_Toc74052569"/>
      <w:bookmarkStart w:id="1839" w:name="_Toc90643955"/>
      <w:bookmarkStart w:id="1840" w:name="_Toc23016395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102</w:t>
      </w:r>
      <w:r w:rsidR="00764635">
        <w:rPr>
          <w:noProof/>
        </w:rPr>
        <w:fldChar w:fldCharType="end"/>
      </w:r>
      <w:r>
        <w:t>: Servicer Transfer I</w:t>
      </w:r>
      <w:r w:rsidRPr="005A4A56">
        <w:t>mport</w:t>
      </w:r>
      <w:r>
        <w:t xml:space="preserve"> Results</w:t>
      </w:r>
      <w:bookmarkEnd w:id="1838"/>
      <w:bookmarkEnd w:id="1839"/>
      <w:bookmarkEnd w:id="1840"/>
    </w:p>
    <w:p w14:paraId="2518EE78" w14:textId="3FE83015" w:rsidR="00274A40" w:rsidRDefault="00274A40" w:rsidP="00863D8C">
      <w:pPr>
        <w:pStyle w:val="Heading4"/>
      </w:pPr>
      <w:bookmarkStart w:id="1841" w:name="_Toc230163189"/>
      <w:bookmarkStart w:id="1842" w:name="_Toc11334704"/>
      <w:bookmarkStart w:id="1843" w:name="_Toc74051922"/>
      <w:bookmarkStart w:id="1844" w:name="_Toc90643308"/>
      <w:r w:rsidRPr="00D757EC">
        <w:t>Transactions Import</w:t>
      </w:r>
      <w:bookmarkEnd w:id="1841"/>
    </w:p>
    <w:p w14:paraId="3C20940A" w14:textId="24D89D58" w:rsidR="002B4231" w:rsidRPr="00D757EC" w:rsidRDefault="00F00510" w:rsidP="00274A40">
      <w:pPr>
        <w:pStyle w:val="Heading5"/>
      </w:pPr>
      <w:r w:rsidRPr="00D757EC">
        <w:t xml:space="preserve">Preparing </w:t>
      </w:r>
      <w:r w:rsidR="002B4231" w:rsidRPr="00D757EC">
        <w:t>Transactions Import File</w:t>
      </w:r>
      <w:bookmarkEnd w:id="1842"/>
      <w:bookmarkEnd w:id="1843"/>
      <w:bookmarkEnd w:id="1844"/>
    </w:p>
    <w:p w14:paraId="48DC08B7" w14:textId="7C2CB2CA" w:rsidR="002B4231" w:rsidRPr="003C6F00" w:rsidRDefault="00F00510" w:rsidP="001879BA">
      <w:pPr>
        <w:pStyle w:val="BodyText"/>
        <w:rPr>
          <w:noProof/>
        </w:rPr>
      </w:pPr>
      <w:r>
        <w:rPr>
          <w:noProof/>
        </w:rPr>
        <w:t>To prepare</w:t>
      </w:r>
      <w:r w:rsidR="00E34F6F">
        <w:rPr>
          <w:noProof/>
        </w:rPr>
        <w:t xml:space="preserve"> T</w:t>
      </w:r>
      <w:r w:rsidR="002B4231" w:rsidRPr="003C6F00">
        <w:rPr>
          <w:noProof/>
        </w:rPr>
        <w:t>ransactions Import file:</w:t>
      </w:r>
    </w:p>
    <w:p w14:paraId="3C474074" w14:textId="77777777" w:rsidR="002B4231" w:rsidRPr="003C6F00" w:rsidRDefault="002B4231" w:rsidP="006C3C3F">
      <w:pPr>
        <w:pStyle w:val="OrderedList"/>
        <w:numPr>
          <w:ilvl w:val="0"/>
          <w:numId w:val="201"/>
        </w:numPr>
        <w:jc w:val="both"/>
      </w:pPr>
      <w:r w:rsidRPr="003C6F00">
        <w:t>From the Batch tab, select Servicer File Upload.</w:t>
      </w:r>
    </w:p>
    <w:p w14:paraId="1480722B" w14:textId="77777777" w:rsidR="002B4231" w:rsidRPr="003C6F00" w:rsidRDefault="002B4231" w:rsidP="006C3C3F">
      <w:pPr>
        <w:pStyle w:val="OrderedList"/>
        <w:numPr>
          <w:ilvl w:val="0"/>
          <w:numId w:val="201"/>
        </w:numPr>
        <w:jc w:val="both"/>
      </w:pPr>
      <w:r w:rsidRPr="003C6F00">
        <w:t xml:space="preserve">Select </w:t>
      </w:r>
      <w:r w:rsidRPr="003C6F00">
        <w:rPr>
          <w:b/>
        </w:rPr>
        <w:t>Transactions</w:t>
      </w:r>
      <w:r w:rsidRPr="003C6F00">
        <w:t xml:space="preserve">. </w:t>
      </w:r>
    </w:p>
    <w:p w14:paraId="1EA88ECD" w14:textId="77777777" w:rsidR="002B4231" w:rsidRPr="003C6F00" w:rsidRDefault="002B4231" w:rsidP="006C3C3F">
      <w:pPr>
        <w:pStyle w:val="OrderedList"/>
        <w:numPr>
          <w:ilvl w:val="0"/>
          <w:numId w:val="201"/>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2784A4ED" w14:textId="694FCC4E" w:rsidR="00F13622" w:rsidRDefault="002B4231" w:rsidP="006C3C3F">
      <w:pPr>
        <w:pStyle w:val="OrderedList"/>
        <w:numPr>
          <w:ilvl w:val="0"/>
          <w:numId w:val="201"/>
        </w:numPr>
        <w:jc w:val="both"/>
      </w:pPr>
      <w:r w:rsidRPr="003C6F00">
        <w:t>Enter valid values for each column</w:t>
      </w:r>
      <w:r w:rsidR="00F13622">
        <w:t>.</w:t>
      </w:r>
      <w:r w:rsidR="00F13622" w:rsidRPr="00F13622">
        <w:t xml:space="preserve"> </w:t>
      </w:r>
      <w:r w:rsidR="00F13622">
        <w:t>For each of the field a comment is displayed when user points on the column name. The comment provides the user with the following information:</w:t>
      </w:r>
    </w:p>
    <w:p w14:paraId="26B7E09F" w14:textId="77777777" w:rsidR="00F13622" w:rsidRDefault="00F13622" w:rsidP="00F874DE">
      <w:pPr>
        <w:pStyle w:val="UnorderedListIndent"/>
        <w:jc w:val="both"/>
      </w:pPr>
      <w:r>
        <w:t>whether the field is required, optional or conditionally required</w:t>
      </w:r>
    </w:p>
    <w:p w14:paraId="7730F7C2" w14:textId="24D3540F" w:rsidR="00A70A52" w:rsidRDefault="00F13622" w:rsidP="00F874DE">
      <w:pPr>
        <w:pStyle w:val="UnorderedListIndent"/>
        <w:jc w:val="both"/>
      </w:pPr>
      <w:r w:rsidRPr="00AE54B4">
        <w:t xml:space="preserve">format/valid values for each </w:t>
      </w:r>
      <w:r>
        <w:t>field</w:t>
      </w:r>
    </w:p>
    <w:p w14:paraId="1B579DC9" w14:textId="3974C27B" w:rsidR="00F13622" w:rsidRDefault="00F13622" w:rsidP="0020312C">
      <w:pPr>
        <w:pStyle w:val="BodyText"/>
        <w:jc w:val="center"/>
      </w:pPr>
    </w:p>
    <w:p w14:paraId="416D072B" w14:textId="1CE136FD" w:rsidR="009409BC" w:rsidRPr="00F13622" w:rsidRDefault="009409BC" w:rsidP="0020312C">
      <w:pPr>
        <w:pStyle w:val="BodyText"/>
        <w:jc w:val="center"/>
      </w:pPr>
      <w:r>
        <w:rPr>
          <w:noProof/>
        </w:rPr>
        <w:drawing>
          <wp:inline distT="0" distB="0" distL="0" distR="0" wp14:anchorId="0707546A" wp14:editId="45D84334">
            <wp:extent cx="4955610" cy="874644"/>
            <wp:effectExtent l="19050" t="19050" r="16510" b="20955"/>
            <wp:docPr id="41175820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758201" name="Picture 1" descr="A screenshot of a computer&#10;&#10;AI-generated content may be incorrect."/>
                    <pic:cNvPicPr/>
                  </pic:nvPicPr>
                  <pic:blipFill>
                    <a:blip r:embed="rId182"/>
                    <a:stretch>
                      <a:fillRect/>
                    </a:stretch>
                  </pic:blipFill>
                  <pic:spPr>
                    <a:xfrm>
                      <a:off x="0" y="0"/>
                      <a:ext cx="4998490" cy="882212"/>
                    </a:xfrm>
                    <a:prstGeom prst="rect">
                      <a:avLst/>
                    </a:prstGeom>
                    <a:ln w="19050">
                      <a:solidFill>
                        <a:srgbClr val="0070C0"/>
                      </a:solidFill>
                    </a:ln>
                  </pic:spPr>
                </pic:pic>
              </a:graphicData>
            </a:graphic>
          </wp:inline>
        </w:drawing>
      </w:r>
    </w:p>
    <w:p w14:paraId="0B4CED2F" w14:textId="781A9B72" w:rsidR="00F13622" w:rsidRDefault="00122C7E" w:rsidP="001879BA">
      <w:pPr>
        <w:pStyle w:val="FigureCaption0"/>
      </w:pPr>
      <w:bookmarkStart w:id="1845" w:name="_Toc74052570"/>
      <w:bookmarkStart w:id="1846" w:name="_Toc90643956"/>
      <w:bookmarkStart w:id="1847" w:name="_Toc23016395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103</w:t>
      </w:r>
      <w:r w:rsidR="00764635">
        <w:rPr>
          <w:noProof/>
        </w:rPr>
        <w:fldChar w:fldCharType="end"/>
      </w:r>
      <w:r>
        <w:t xml:space="preserve">: </w:t>
      </w:r>
      <w:r w:rsidRPr="00F13622">
        <w:t xml:space="preserve">Sample Excel Template for B2G </w:t>
      </w:r>
      <w:r>
        <w:t>Transactions</w:t>
      </w:r>
      <w:r w:rsidRPr="00F13622">
        <w:t xml:space="preserve"> Import</w:t>
      </w:r>
      <w:bookmarkEnd w:id="1845"/>
      <w:bookmarkEnd w:id="1846"/>
      <w:bookmarkEnd w:id="1847"/>
      <w:r w:rsidRPr="00F13622">
        <w:t xml:space="preserve"> </w:t>
      </w:r>
    </w:p>
    <w:p w14:paraId="104B7FD4" w14:textId="1E81506C" w:rsidR="00F00510" w:rsidRPr="00D757EC" w:rsidRDefault="00877B1F" w:rsidP="00274A40">
      <w:pPr>
        <w:pStyle w:val="Heading5"/>
      </w:pPr>
      <w:r>
        <w:t xml:space="preserve"> </w:t>
      </w:r>
      <w:bookmarkStart w:id="1848" w:name="_Toc11334705"/>
      <w:bookmarkStart w:id="1849" w:name="_Toc74051923"/>
      <w:bookmarkStart w:id="1850" w:name="_Toc90643309"/>
      <w:r w:rsidR="00961ED0">
        <w:t>Saving</w:t>
      </w:r>
      <w:r w:rsidR="00F00510" w:rsidRPr="00D757EC">
        <w:t xml:space="preserve"> Transactions Import File</w:t>
      </w:r>
      <w:bookmarkEnd w:id="1848"/>
      <w:bookmarkEnd w:id="1849"/>
      <w:bookmarkEnd w:id="1850"/>
    </w:p>
    <w:p w14:paraId="54075B08" w14:textId="4E26DD75" w:rsidR="002B4231" w:rsidRPr="003C6F00" w:rsidRDefault="00F00510" w:rsidP="001879BA">
      <w:pPr>
        <w:pStyle w:val="BodyText"/>
      </w:pPr>
      <w:r>
        <w:t>To save</w:t>
      </w:r>
      <w:r w:rsidR="002B4231" w:rsidRPr="003C6F00">
        <w:t xml:space="preserve"> </w:t>
      </w:r>
      <w:r w:rsidR="002B4231" w:rsidRPr="003C6F00">
        <w:rPr>
          <w:rFonts w:cstheme="minorHAnsi"/>
          <w:noProof/>
        </w:rPr>
        <w:t>Transactions</w:t>
      </w:r>
      <w:r w:rsidR="002B4231" w:rsidRPr="003C6F00">
        <w:t xml:space="preserve"> Import file:</w:t>
      </w:r>
    </w:p>
    <w:p w14:paraId="393C3226" w14:textId="56D8952F" w:rsidR="002B4231" w:rsidRPr="003C6F00" w:rsidRDefault="002B4231" w:rsidP="006C3C3F">
      <w:pPr>
        <w:pStyle w:val="OrderedList"/>
        <w:numPr>
          <w:ilvl w:val="0"/>
          <w:numId w:val="202"/>
        </w:numPr>
        <w:jc w:val="both"/>
      </w:pPr>
      <w:r w:rsidRPr="003C6F00">
        <w:t>Once all required fields are entered in the B2G transactions import file and the file ready for upload, the file should be saved in a text (tab-delimited) file format</w:t>
      </w:r>
      <w:r w:rsidR="0024362F">
        <w:t>.</w:t>
      </w:r>
    </w:p>
    <w:p w14:paraId="555CB964" w14:textId="77777777" w:rsidR="002B4231" w:rsidRPr="003C6F00" w:rsidRDefault="002B4231" w:rsidP="006C3C3F">
      <w:pPr>
        <w:pStyle w:val="OrderedList"/>
        <w:numPr>
          <w:ilvl w:val="0"/>
          <w:numId w:val="202"/>
        </w:numPr>
        <w:jc w:val="both"/>
      </w:pPr>
      <w:r w:rsidRPr="003C6F00">
        <w:t xml:space="preserve">Click </w:t>
      </w:r>
      <w:r w:rsidRPr="001445BE">
        <w:rPr>
          <w:b/>
        </w:rPr>
        <w:t xml:space="preserve">File &gt; Save </w:t>
      </w:r>
      <w:r w:rsidRPr="003C6F00">
        <w:t>in the Transactions Import file.</w:t>
      </w:r>
    </w:p>
    <w:p w14:paraId="61410625" w14:textId="77777777" w:rsidR="002B4231" w:rsidRPr="003C6F00" w:rsidRDefault="002B4231" w:rsidP="006C3C3F">
      <w:pPr>
        <w:pStyle w:val="OrderedList"/>
        <w:numPr>
          <w:ilvl w:val="0"/>
          <w:numId w:val="202"/>
        </w:numPr>
        <w:jc w:val="both"/>
      </w:pPr>
      <w:r w:rsidRPr="003C6F00">
        <w:t>Select the folder in which to save the Excel file.</w:t>
      </w:r>
    </w:p>
    <w:p w14:paraId="1695AAF6" w14:textId="77777777" w:rsidR="002B4231" w:rsidRPr="003C6F00" w:rsidRDefault="002B4231" w:rsidP="006C3C3F">
      <w:pPr>
        <w:pStyle w:val="OrderedList"/>
        <w:numPr>
          <w:ilvl w:val="0"/>
          <w:numId w:val="202"/>
        </w:numPr>
        <w:jc w:val="both"/>
      </w:pPr>
      <w:r w:rsidRPr="003C6F00">
        <w:t>Rename the file if desired.</w:t>
      </w:r>
    </w:p>
    <w:p w14:paraId="06CC59F7" w14:textId="4DE0175F" w:rsidR="002B4231" w:rsidRPr="003C6F00" w:rsidRDefault="002B4231" w:rsidP="006C3C3F">
      <w:pPr>
        <w:pStyle w:val="OrderedList"/>
        <w:numPr>
          <w:ilvl w:val="0"/>
          <w:numId w:val="202"/>
        </w:numPr>
        <w:jc w:val="both"/>
      </w:pPr>
      <w:r w:rsidRPr="003C6F00">
        <w:t xml:space="preserve">Click </w:t>
      </w:r>
      <w:r w:rsidRPr="001445BE">
        <w:rPr>
          <w:b/>
        </w:rPr>
        <w:t xml:space="preserve">File &gt; Save As </w:t>
      </w:r>
      <w:r w:rsidRPr="003C6F00">
        <w:t>and save the file as text (tab-delimited)</w:t>
      </w:r>
      <w:r w:rsidR="0024362F">
        <w:t>.</w:t>
      </w:r>
    </w:p>
    <w:p w14:paraId="68A40DDA" w14:textId="77777777" w:rsidR="002B4231" w:rsidRPr="003C6F00" w:rsidRDefault="002B4231" w:rsidP="006C3C3F">
      <w:pPr>
        <w:pStyle w:val="OrderedList"/>
        <w:numPr>
          <w:ilvl w:val="0"/>
          <w:numId w:val="202"/>
        </w:numPr>
        <w:jc w:val="both"/>
      </w:pPr>
      <w:r w:rsidRPr="003C6F00">
        <w:t xml:space="preserve">Click </w:t>
      </w:r>
      <w:r w:rsidRPr="001445BE">
        <w:rPr>
          <w:b/>
        </w:rPr>
        <w:t>Save.</w:t>
      </w:r>
    </w:p>
    <w:p w14:paraId="12F60196" w14:textId="61F6F555" w:rsidR="00F00510" w:rsidRPr="000B621B" w:rsidRDefault="00877B1F" w:rsidP="00274A40">
      <w:pPr>
        <w:pStyle w:val="Heading5"/>
      </w:pPr>
      <w:r>
        <w:t xml:space="preserve"> </w:t>
      </w:r>
      <w:bookmarkStart w:id="1851" w:name="_Toc11334706"/>
      <w:bookmarkStart w:id="1852" w:name="_Toc74051924"/>
      <w:bookmarkStart w:id="1853" w:name="_Toc90643310"/>
      <w:r w:rsidR="00961ED0">
        <w:t xml:space="preserve">Uploading </w:t>
      </w:r>
      <w:r w:rsidR="00F00510" w:rsidRPr="000B621B">
        <w:t>Transactions Import File</w:t>
      </w:r>
      <w:bookmarkEnd w:id="1851"/>
      <w:bookmarkEnd w:id="1852"/>
      <w:bookmarkEnd w:id="1853"/>
    </w:p>
    <w:p w14:paraId="78B45C14" w14:textId="180A23EB" w:rsidR="002B4231" w:rsidRPr="003C6F00" w:rsidRDefault="00F00510" w:rsidP="001879BA">
      <w:pPr>
        <w:pStyle w:val="BodyText"/>
      </w:pPr>
      <w:r>
        <w:t>To upload Transactions Import</w:t>
      </w:r>
      <w:r w:rsidR="002B4231" w:rsidRPr="003C6F00">
        <w:t xml:space="preserve"> file:</w:t>
      </w:r>
    </w:p>
    <w:p w14:paraId="3A3D5D15" w14:textId="77777777" w:rsidR="002B4231" w:rsidRPr="003C6F00" w:rsidRDefault="002B4231" w:rsidP="006C3C3F">
      <w:pPr>
        <w:pStyle w:val="OrderedList"/>
        <w:numPr>
          <w:ilvl w:val="0"/>
          <w:numId w:val="203"/>
        </w:numPr>
        <w:jc w:val="both"/>
      </w:pPr>
      <w:r w:rsidRPr="003C6F00">
        <w:t xml:space="preserve">Click </w:t>
      </w:r>
      <w:r w:rsidRPr="007B32B7">
        <w:rPr>
          <w:b/>
        </w:rPr>
        <w:t xml:space="preserve">Browse </w:t>
      </w:r>
      <w:r w:rsidRPr="003C6F00">
        <w:t xml:space="preserve">on the </w:t>
      </w:r>
      <w:r w:rsidRPr="007B32B7">
        <w:rPr>
          <w:b/>
        </w:rPr>
        <w:t xml:space="preserve">Servicer File Upload </w:t>
      </w:r>
      <w:r w:rsidRPr="003C6F00">
        <w:t>screen to attach the previously saved transactions import file.</w:t>
      </w:r>
    </w:p>
    <w:p w14:paraId="5F28C52B" w14:textId="77777777" w:rsidR="002B4231" w:rsidRPr="003C6F00" w:rsidRDefault="002B4231" w:rsidP="006C3C3F">
      <w:pPr>
        <w:pStyle w:val="OrderedList"/>
        <w:numPr>
          <w:ilvl w:val="0"/>
          <w:numId w:val="203"/>
        </w:numPr>
        <w:jc w:val="both"/>
      </w:pPr>
      <w:r w:rsidRPr="003C6F00">
        <w:t xml:space="preserve">Click </w:t>
      </w:r>
      <w:r w:rsidRPr="001445BE">
        <w:rPr>
          <w:b/>
        </w:rPr>
        <w:t xml:space="preserve">Upload. </w:t>
      </w:r>
      <w:r w:rsidRPr="003C6F00">
        <w:tab/>
        <w:t>The Import Results section displays the details of the upload results.</w:t>
      </w:r>
    </w:p>
    <w:p w14:paraId="3A20FAF5" w14:textId="77777777" w:rsidR="002B4231" w:rsidRPr="003C6F00" w:rsidRDefault="002B4231" w:rsidP="006C3C3F">
      <w:pPr>
        <w:pStyle w:val="OrderedList"/>
        <w:numPr>
          <w:ilvl w:val="0"/>
          <w:numId w:val="203"/>
        </w:numPr>
        <w:jc w:val="both"/>
      </w:pPr>
      <w:r w:rsidRPr="003C6F00">
        <w:t>The system will process the file and validate the records within the transactions import file:</w:t>
      </w:r>
    </w:p>
    <w:p w14:paraId="1E4857E8" w14:textId="226069A7" w:rsidR="002B4231" w:rsidRPr="003C6F00" w:rsidRDefault="002B4231" w:rsidP="00F874DE">
      <w:pPr>
        <w:pStyle w:val="UnorderedListIndent"/>
        <w:jc w:val="both"/>
      </w:pPr>
      <w:r w:rsidRPr="003C6F00">
        <w:t>If all the critical validations pass for the record, the record is uploaded</w:t>
      </w:r>
    </w:p>
    <w:p w14:paraId="58611D05" w14:textId="7944FFF6" w:rsidR="002B4231" w:rsidRPr="003C6F00" w:rsidRDefault="002B4231" w:rsidP="00F874DE">
      <w:pPr>
        <w:pStyle w:val="UnorderedListIndent"/>
        <w:jc w:val="both"/>
      </w:pPr>
      <w:r w:rsidRPr="003C6F00">
        <w:t>If any of the critical validations fail, the record is not uploaded in the Servicing Module</w:t>
      </w:r>
    </w:p>
    <w:p w14:paraId="1D8C7D06" w14:textId="02432FFF" w:rsidR="00F00510" w:rsidRDefault="002B4231" w:rsidP="006C3C3F">
      <w:pPr>
        <w:pStyle w:val="OrderedList"/>
        <w:numPr>
          <w:ilvl w:val="0"/>
          <w:numId w:val="203"/>
        </w:numPr>
        <w:jc w:val="both"/>
      </w:pPr>
      <w:r w:rsidRPr="003C6F00">
        <w:t xml:space="preserve">Upon completion of the file processing, the system displays the processing status of each record within the file. </w:t>
      </w:r>
    </w:p>
    <w:p w14:paraId="4712A9B9" w14:textId="5A2E9D43" w:rsidR="00F00510" w:rsidRPr="000B621B" w:rsidRDefault="00877B1F" w:rsidP="00274A40">
      <w:pPr>
        <w:pStyle w:val="Heading5"/>
      </w:pPr>
      <w:r>
        <w:t xml:space="preserve"> </w:t>
      </w:r>
      <w:bookmarkStart w:id="1854" w:name="_Toc11334707"/>
      <w:bookmarkStart w:id="1855" w:name="_Toc74051925"/>
      <w:bookmarkStart w:id="1856" w:name="_Toc90643311"/>
      <w:r w:rsidR="00F00510" w:rsidRPr="000B621B">
        <w:t>Viewing Status of Transactions Import File</w:t>
      </w:r>
      <w:bookmarkEnd w:id="1854"/>
      <w:bookmarkEnd w:id="1855"/>
      <w:bookmarkEnd w:id="1856"/>
    </w:p>
    <w:p w14:paraId="3877152B" w14:textId="77777777" w:rsidR="002B4231" w:rsidRPr="003C6F00" w:rsidRDefault="002B4231" w:rsidP="001879BA">
      <w:pPr>
        <w:pStyle w:val="BodyText"/>
      </w:pPr>
      <w:r w:rsidRPr="003C6F00">
        <w:t xml:space="preserve">The Import Results section displays the details of the processed B2G Transactions Import file. It allows user to view: </w:t>
      </w:r>
    </w:p>
    <w:p w14:paraId="4B73EEA2" w14:textId="7F07FCEB" w:rsidR="002B4231" w:rsidRPr="003C6F00" w:rsidRDefault="002B4231" w:rsidP="00F874DE">
      <w:pPr>
        <w:pStyle w:val="UnorderedList"/>
        <w:jc w:val="both"/>
      </w:pPr>
      <w:r w:rsidRPr="003C6F00">
        <w:rPr>
          <w:b/>
        </w:rPr>
        <w:t>Error Records:</w:t>
      </w:r>
      <w:r w:rsidRPr="003C6F00">
        <w:t xml:space="preserve"> </w:t>
      </w:r>
      <w:r w:rsidR="00320D37">
        <w:t>C</w:t>
      </w:r>
      <w:r w:rsidRPr="003C6F00">
        <w:t>ount of records within the file t</w:t>
      </w:r>
      <w:r w:rsidR="00320D37">
        <w:t>hat failed critical validations</w:t>
      </w:r>
    </w:p>
    <w:p w14:paraId="399698CA" w14:textId="415DD486" w:rsidR="002B4231" w:rsidRPr="003C6F00" w:rsidRDefault="002B4231" w:rsidP="00F874DE">
      <w:pPr>
        <w:pStyle w:val="UnorderedList"/>
        <w:jc w:val="both"/>
      </w:pPr>
      <w:r w:rsidRPr="003C6F00">
        <w:rPr>
          <w:b/>
        </w:rPr>
        <w:t>Warning/Success Records:</w:t>
      </w:r>
      <w:r w:rsidRPr="003C6F00">
        <w:t xml:space="preserve"> </w:t>
      </w:r>
      <w:r w:rsidR="00320D37">
        <w:t>C</w:t>
      </w:r>
      <w:r w:rsidRPr="003C6F00">
        <w:t>ount of records that generated a warning but were successfully uploaded in the Se</w:t>
      </w:r>
      <w:r w:rsidR="00320D37">
        <w:t>rvicing Module</w:t>
      </w:r>
    </w:p>
    <w:p w14:paraId="6170525A" w14:textId="4A6F85E5" w:rsidR="002B4231" w:rsidRPr="003C6F00" w:rsidRDefault="002B4231" w:rsidP="00F874DE">
      <w:pPr>
        <w:pStyle w:val="UnorderedList"/>
        <w:jc w:val="both"/>
      </w:pPr>
      <w:r w:rsidRPr="003C6F00">
        <w:rPr>
          <w:b/>
        </w:rPr>
        <w:t>Success Records:</w:t>
      </w:r>
      <w:r w:rsidRPr="003C6F00">
        <w:t xml:space="preserve"> </w:t>
      </w:r>
      <w:r w:rsidR="00320D37">
        <w:t>C</w:t>
      </w:r>
      <w:r w:rsidRPr="003C6F00">
        <w:t>ount of records that were successfully uploaded withou</w:t>
      </w:r>
      <w:r w:rsidR="00320D37">
        <w:t>t generating a warning or error</w:t>
      </w:r>
    </w:p>
    <w:p w14:paraId="2D141FC9" w14:textId="15938944" w:rsidR="002B4231" w:rsidRPr="003C6F00" w:rsidRDefault="002B4231" w:rsidP="00F874DE">
      <w:pPr>
        <w:pStyle w:val="UnorderedList"/>
        <w:jc w:val="both"/>
      </w:pPr>
      <w:r w:rsidRPr="003C6F00">
        <w:rPr>
          <w:b/>
        </w:rPr>
        <w:t xml:space="preserve">Filters: </w:t>
      </w:r>
      <w:r w:rsidRPr="003C6F00">
        <w:t>This section allows the user to filter the import results by status and error message</w:t>
      </w:r>
      <w:r w:rsidRPr="003C6F00">
        <w:rPr>
          <w:b/>
        </w:rPr>
        <w:t xml:space="preserve"> </w:t>
      </w:r>
      <w:r w:rsidRPr="003C6F00">
        <w:t xml:space="preserve"> </w:t>
      </w:r>
    </w:p>
    <w:p w14:paraId="78143ABB" w14:textId="5805ABF3" w:rsidR="002B4231" w:rsidRPr="003C6F00" w:rsidRDefault="002B4231" w:rsidP="00F874DE">
      <w:pPr>
        <w:pStyle w:val="UnorderedList"/>
        <w:jc w:val="both"/>
      </w:pPr>
      <w:r w:rsidRPr="003C6F00">
        <w:rPr>
          <w:b/>
        </w:rPr>
        <w:t xml:space="preserve">Export to Excel: </w:t>
      </w:r>
      <w:r w:rsidRPr="003C6F00">
        <w:t xml:space="preserve">This link allows the user to export the file upload results to an Excel file </w:t>
      </w:r>
    </w:p>
    <w:p w14:paraId="0CECC454" w14:textId="77777777" w:rsidR="002B4231" w:rsidRPr="003C6F00" w:rsidRDefault="002B4231" w:rsidP="001879BA">
      <w:pPr>
        <w:pStyle w:val="BodyText"/>
      </w:pPr>
      <w:r w:rsidRPr="003C6F00">
        <w:t>The processing status of each record within the file is displayed:</w:t>
      </w:r>
    </w:p>
    <w:p w14:paraId="723473B9" w14:textId="77777777" w:rsidR="002B4231" w:rsidRPr="003C6F00" w:rsidRDefault="002B4231" w:rsidP="00F874DE">
      <w:pPr>
        <w:pStyle w:val="UnorderedList"/>
        <w:jc w:val="both"/>
      </w:pPr>
      <w:r w:rsidRPr="003C6F00">
        <w:rPr>
          <w:b/>
        </w:rPr>
        <w:t>Rec#:</w:t>
      </w:r>
      <w:r w:rsidRPr="003C6F00">
        <w:t xml:space="preserve"> The record number of the case within the file</w:t>
      </w:r>
    </w:p>
    <w:p w14:paraId="61487CA9" w14:textId="77777777" w:rsidR="002B4231" w:rsidRPr="003C6F00" w:rsidRDefault="002B4231" w:rsidP="00F874DE">
      <w:pPr>
        <w:pStyle w:val="UnorderedList"/>
        <w:jc w:val="both"/>
      </w:pPr>
      <w:r w:rsidRPr="003C6F00">
        <w:rPr>
          <w:b/>
        </w:rPr>
        <w:t>FHA Case#:</w:t>
      </w:r>
      <w:r w:rsidRPr="003C6F00">
        <w:t xml:space="preserve"> The case number associated with the record</w:t>
      </w:r>
    </w:p>
    <w:p w14:paraId="34E3545C" w14:textId="77777777" w:rsidR="002B4231" w:rsidRPr="003C6F00" w:rsidRDefault="002B4231" w:rsidP="00F874DE">
      <w:pPr>
        <w:pStyle w:val="UnorderedList"/>
        <w:jc w:val="both"/>
      </w:pPr>
      <w:r w:rsidRPr="003C6F00">
        <w:rPr>
          <w:b/>
        </w:rPr>
        <w:t>Status:</w:t>
      </w:r>
      <w:r w:rsidRPr="003C6F00">
        <w:t xml:space="preserve"> The status of the uploaded record (Success, error or warning)</w:t>
      </w:r>
    </w:p>
    <w:p w14:paraId="102815A8" w14:textId="5F779D32" w:rsidR="002B4231" w:rsidRPr="003C6F00" w:rsidRDefault="002B4231" w:rsidP="00F874DE">
      <w:pPr>
        <w:pStyle w:val="UnorderedList"/>
        <w:jc w:val="both"/>
      </w:pPr>
      <w:r w:rsidRPr="003C6F00">
        <w:rPr>
          <w:b/>
        </w:rPr>
        <w:t>Errors:</w:t>
      </w:r>
      <w:r w:rsidRPr="003C6F00">
        <w:t xml:space="preserve"> Description of the errors associated with the recor</w:t>
      </w:r>
      <w:r w:rsidR="007977FD">
        <w:t>d (f</w:t>
      </w:r>
      <w:r w:rsidRPr="003C6F00">
        <w:t>o</w:t>
      </w:r>
      <w:r w:rsidR="007977FD">
        <w:t>r example: FHA Case# is invalid)</w:t>
      </w:r>
    </w:p>
    <w:p w14:paraId="187E450D" w14:textId="6CA27698" w:rsidR="002B4231" w:rsidRPr="00061A13" w:rsidRDefault="002B4231" w:rsidP="00F874DE">
      <w:pPr>
        <w:pStyle w:val="UnorderedList"/>
        <w:jc w:val="both"/>
      </w:pPr>
      <w:r w:rsidRPr="00061A13">
        <w:rPr>
          <w:b/>
        </w:rPr>
        <w:t>Warnings:</w:t>
      </w:r>
      <w:r w:rsidRPr="00061A13">
        <w:t xml:space="preserve"> Description of the warnings associated with the record</w:t>
      </w:r>
    </w:p>
    <w:p w14:paraId="592644B1" w14:textId="77777777" w:rsidR="005F44A5" w:rsidRPr="002B4231" w:rsidRDefault="005F44A5" w:rsidP="00F874DE">
      <w:pPr>
        <w:pStyle w:val="UnorderedList"/>
        <w:numPr>
          <w:ilvl w:val="0"/>
          <w:numId w:val="0"/>
        </w:numPr>
        <w:ind w:left="378"/>
        <w:jc w:val="both"/>
      </w:pPr>
    </w:p>
    <w:p w14:paraId="2940CB86" w14:textId="231C6FCB" w:rsidR="005F44A5" w:rsidRDefault="00061A13" w:rsidP="00990B8D">
      <w:pPr>
        <w:pStyle w:val="UnorderedList"/>
        <w:numPr>
          <w:ilvl w:val="0"/>
          <w:numId w:val="0"/>
        </w:numPr>
        <w:jc w:val="center"/>
      </w:pPr>
      <w:r>
        <w:rPr>
          <w:noProof/>
        </w:rPr>
        <w:drawing>
          <wp:inline distT="0" distB="0" distL="0" distR="0" wp14:anchorId="75D4447C" wp14:editId="3D097D55">
            <wp:extent cx="3402504" cy="1651450"/>
            <wp:effectExtent l="0" t="0" r="7620" b="6350"/>
            <wp:docPr id="2608" name="Picture 260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8" name="Picture 2608" descr="Graphical user interface, application&#10;&#10;Description automatically generated"/>
                    <pic:cNvPicPr/>
                  </pic:nvPicPr>
                  <pic:blipFill>
                    <a:blip r:embed="rId183"/>
                    <a:stretch>
                      <a:fillRect/>
                    </a:stretch>
                  </pic:blipFill>
                  <pic:spPr>
                    <a:xfrm>
                      <a:off x="0" y="0"/>
                      <a:ext cx="3430025" cy="1664808"/>
                    </a:xfrm>
                    <a:prstGeom prst="rect">
                      <a:avLst/>
                    </a:prstGeom>
                  </pic:spPr>
                </pic:pic>
              </a:graphicData>
            </a:graphic>
          </wp:inline>
        </w:drawing>
      </w:r>
    </w:p>
    <w:p w14:paraId="6FF826CE" w14:textId="4F7AA172" w:rsidR="00122C7E" w:rsidRPr="00F13622" w:rsidRDefault="00122C7E" w:rsidP="00122C7E">
      <w:pPr>
        <w:pStyle w:val="FigureCaption0"/>
      </w:pPr>
      <w:bookmarkStart w:id="1857" w:name="_Toc74052571"/>
      <w:bookmarkStart w:id="1858" w:name="_Toc90643957"/>
      <w:bookmarkStart w:id="1859" w:name="_Toc23016395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104</w:t>
      </w:r>
      <w:r w:rsidR="00764635">
        <w:rPr>
          <w:noProof/>
        </w:rPr>
        <w:fldChar w:fldCharType="end"/>
      </w:r>
      <w:r>
        <w:t>: Transactions I</w:t>
      </w:r>
      <w:r w:rsidRPr="005A4A56">
        <w:t>mport</w:t>
      </w:r>
      <w:r>
        <w:t xml:space="preserve"> Results</w:t>
      </w:r>
      <w:bookmarkEnd w:id="1857"/>
      <w:bookmarkEnd w:id="1858"/>
      <w:bookmarkEnd w:id="1859"/>
    </w:p>
    <w:p w14:paraId="772F00AF" w14:textId="766F56CD" w:rsidR="00274A40" w:rsidRDefault="00274A40" w:rsidP="00C66219">
      <w:pPr>
        <w:pStyle w:val="Heading4"/>
      </w:pPr>
      <w:bookmarkStart w:id="1860" w:name="_Toc230163190"/>
      <w:bookmarkStart w:id="1861" w:name="_Toc11334708"/>
      <w:bookmarkStart w:id="1862" w:name="_Toc74051926"/>
      <w:bookmarkStart w:id="1863" w:name="_Toc90643312"/>
      <w:r>
        <w:t>OPL/CPL Import</w:t>
      </w:r>
      <w:bookmarkEnd w:id="1860"/>
    </w:p>
    <w:p w14:paraId="2A41168E" w14:textId="73F77421" w:rsidR="00C66219" w:rsidRPr="002E4B00" w:rsidRDefault="00C66219" w:rsidP="00274A40">
      <w:pPr>
        <w:pStyle w:val="Heading5"/>
      </w:pPr>
      <w:r>
        <w:t xml:space="preserve">Preparing OPL/CPL </w:t>
      </w:r>
      <w:r w:rsidRPr="002E4B00">
        <w:t xml:space="preserve"> File</w:t>
      </w:r>
      <w:bookmarkEnd w:id="1861"/>
      <w:bookmarkEnd w:id="1862"/>
      <w:bookmarkEnd w:id="1863"/>
    </w:p>
    <w:p w14:paraId="1E0B1397" w14:textId="200EB693" w:rsidR="00C66219" w:rsidRPr="002E4B00" w:rsidRDefault="00C66219" w:rsidP="00C66219">
      <w:pPr>
        <w:pStyle w:val="BodyText"/>
        <w:rPr>
          <w:noProof/>
        </w:rPr>
      </w:pPr>
      <w:r>
        <w:rPr>
          <w:noProof/>
        </w:rPr>
        <w:t>To p</w:t>
      </w:r>
      <w:r w:rsidRPr="002E4B00">
        <w:rPr>
          <w:noProof/>
        </w:rPr>
        <w:t>repar</w:t>
      </w:r>
      <w:r>
        <w:rPr>
          <w:noProof/>
        </w:rPr>
        <w:t>e</w:t>
      </w:r>
      <w:r w:rsidRPr="002E4B00">
        <w:rPr>
          <w:noProof/>
        </w:rPr>
        <w:t xml:space="preserve"> </w:t>
      </w:r>
      <w:r>
        <w:rPr>
          <w:noProof/>
        </w:rPr>
        <w:t xml:space="preserve">OPL/CPL </w:t>
      </w:r>
      <w:r w:rsidRPr="002E4B00">
        <w:rPr>
          <w:noProof/>
        </w:rPr>
        <w:t>Import file:</w:t>
      </w:r>
    </w:p>
    <w:p w14:paraId="29FB3EB4" w14:textId="541BD438" w:rsidR="00C66219" w:rsidRPr="003C6F00" w:rsidRDefault="00C66219" w:rsidP="006C3C3F">
      <w:pPr>
        <w:pStyle w:val="OrderedList"/>
        <w:numPr>
          <w:ilvl w:val="0"/>
          <w:numId w:val="204"/>
        </w:numPr>
        <w:jc w:val="both"/>
      </w:pPr>
      <w:r w:rsidRPr="003C6F00">
        <w:t xml:space="preserve">From the </w:t>
      </w:r>
      <w:r w:rsidRPr="00556ADE">
        <w:t>Batch</w:t>
      </w:r>
      <w:r w:rsidRPr="003C6F00">
        <w:t xml:space="preserve"> tab, select </w:t>
      </w:r>
      <w:r w:rsidR="008E0DF4">
        <w:t>Servicer File Upload</w:t>
      </w:r>
      <w:r w:rsidRPr="00556ADE">
        <w:t>.</w:t>
      </w:r>
    </w:p>
    <w:p w14:paraId="26A157BC" w14:textId="1FFE7BEE" w:rsidR="00C66219" w:rsidRPr="003C6F00" w:rsidRDefault="00C66219" w:rsidP="006C3C3F">
      <w:pPr>
        <w:pStyle w:val="OrderedList"/>
        <w:numPr>
          <w:ilvl w:val="0"/>
          <w:numId w:val="204"/>
        </w:numPr>
        <w:jc w:val="both"/>
      </w:pPr>
      <w:r w:rsidRPr="003C6F00">
        <w:t xml:space="preserve">Select </w:t>
      </w:r>
      <w:r w:rsidR="00EB5BC8">
        <w:rPr>
          <w:b/>
        </w:rPr>
        <w:t>OPL/CPL</w:t>
      </w:r>
      <w:r w:rsidRPr="003C6F00">
        <w:t xml:space="preserve">. </w:t>
      </w:r>
    </w:p>
    <w:p w14:paraId="16AF80B2" w14:textId="77777777" w:rsidR="00C66219" w:rsidRPr="003C6F00" w:rsidRDefault="00C66219" w:rsidP="006C3C3F">
      <w:pPr>
        <w:pStyle w:val="OrderedList"/>
        <w:numPr>
          <w:ilvl w:val="0"/>
          <w:numId w:val="204"/>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65E8E562" w14:textId="77777777" w:rsidR="00C66219" w:rsidRDefault="00C66219" w:rsidP="006C3C3F">
      <w:pPr>
        <w:pStyle w:val="OrderedList"/>
        <w:numPr>
          <w:ilvl w:val="0"/>
          <w:numId w:val="204"/>
        </w:numPr>
        <w:jc w:val="both"/>
      </w:pPr>
      <w:r w:rsidRPr="003C6F00">
        <w:t xml:space="preserve">Enter valid values for each column. </w:t>
      </w:r>
      <w:r>
        <w:t>For each of the field a comment is displayed when user points on the column name. The comment provides the user with the following information:</w:t>
      </w:r>
    </w:p>
    <w:p w14:paraId="32B4CDB3" w14:textId="77777777" w:rsidR="00C66219" w:rsidRDefault="00C66219" w:rsidP="00C66219">
      <w:pPr>
        <w:pStyle w:val="UnorderedListIndent"/>
        <w:jc w:val="both"/>
      </w:pPr>
      <w:r>
        <w:t>whether the field is required, optional or conditionally required</w:t>
      </w:r>
    </w:p>
    <w:p w14:paraId="1C37F866" w14:textId="4A2ABAC6" w:rsidR="00C66219" w:rsidRDefault="00C66219" w:rsidP="00F874DE">
      <w:pPr>
        <w:pStyle w:val="UnorderedListIndent"/>
        <w:jc w:val="both"/>
      </w:pPr>
      <w:r w:rsidRPr="00AE54B4">
        <w:t xml:space="preserve">format/valid values for each </w:t>
      </w:r>
      <w:r>
        <w:t>field</w:t>
      </w:r>
    </w:p>
    <w:p w14:paraId="68BB2978" w14:textId="492BB45A" w:rsidR="00BC2890" w:rsidRDefault="00B97D8C" w:rsidP="00990B8D">
      <w:pPr>
        <w:pStyle w:val="BodyText"/>
        <w:jc w:val="center"/>
      </w:pPr>
      <w:r>
        <w:rPr>
          <w:noProof/>
        </w:rPr>
        <w:drawing>
          <wp:inline distT="0" distB="0" distL="0" distR="0" wp14:anchorId="5803BABD" wp14:editId="7B4EDE46">
            <wp:extent cx="2747645" cy="985619"/>
            <wp:effectExtent l="0" t="0" r="0" b="5080"/>
            <wp:docPr id="2610" name="Picture 2610" descr="Graphical user interface, application, table, Exc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0" name="Picture 2610" descr="Graphical user interface, application, table, Excel&#10;&#10;Description automatically generated"/>
                    <pic:cNvPicPr/>
                  </pic:nvPicPr>
                  <pic:blipFill>
                    <a:blip r:embed="rId184"/>
                    <a:stretch>
                      <a:fillRect/>
                    </a:stretch>
                  </pic:blipFill>
                  <pic:spPr>
                    <a:xfrm>
                      <a:off x="0" y="0"/>
                      <a:ext cx="2774806" cy="995362"/>
                    </a:xfrm>
                    <a:prstGeom prst="rect">
                      <a:avLst/>
                    </a:prstGeom>
                  </pic:spPr>
                </pic:pic>
              </a:graphicData>
            </a:graphic>
          </wp:inline>
        </w:drawing>
      </w:r>
    </w:p>
    <w:p w14:paraId="3BEAC263" w14:textId="17E46F8E" w:rsidR="008F236F" w:rsidRDefault="00122C7E" w:rsidP="00752B0A">
      <w:pPr>
        <w:pStyle w:val="FigureCaption0"/>
      </w:pPr>
      <w:bookmarkStart w:id="1864" w:name="_Toc74052572"/>
      <w:bookmarkStart w:id="1865" w:name="_Toc90643958"/>
      <w:bookmarkStart w:id="1866" w:name="_Toc230163956"/>
      <w:r w:rsidRPr="00752B0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5</w:t>
      </w:r>
      <w:r w:rsidR="00764635">
        <w:rPr>
          <w:noProof/>
        </w:rPr>
        <w:fldChar w:fldCharType="end"/>
      </w:r>
      <w:r w:rsidRPr="00752B0A">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105</w:t>
      </w:r>
      <w:r w:rsidR="00764635">
        <w:rPr>
          <w:noProof/>
        </w:rPr>
        <w:fldChar w:fldCharType="end"/>
      </w:r>
      <w:r w:rsidRPr="00752B0A">
        <w:t>: Sample Excel Template for B2G OPL/CPL Import</w:t>
      </w:r>
      <w:bookmarkEnd w:id="1864"/>
      <w:bookmarkEnd w:id="1865"/>
      <w:bookmarkEnd w:id="1866"/>
    </w:p>
    <w:p w14:paraId="165C7D9C" w14:textId="0BAAF2EF" w:rsidR="008F236F" w:rsidRDefault="008F236F">
      <w:pPr>
        <w:rPr>
          <w:rFonts w:ascii="Cambria" w:eastAsia="Times New Roman" w:hAnsi="Cambria" w:cstheme="minorHAnsi"/>
          <w:b/>
          <w:sz w:val="20"/>
          <w:szCs w:val="20"/>
          <w:lang w:bidi="en-US"/>
        </w:rPr>
      </w:pPr>
    </w:p>
    <w:p w14:paraId="3F04827E" w14:textId="6EBE8F43" w:rsidR="00C66219" w:rsidRPr="002E4B00" w:rsidRDefault="00C66219" w:rsidP="00274A40">
      <w:pPr>
        <w:pStyle w:val="Heading5"/>
      </w:pPr>
      <w:bookmarkStart w:id="1867" w:name="_Toc11334709"/>
      <w:bookmarkStart w:id="1868" w:name="_Toc74051927"/>
      <w:bookmarkStart w:id="1869" w:name="_Toc90643313"/>
      <w:r>
        <w:t xml:space="preserve">Saving OPL/CPL </w:t>
      </w:r>
      <w:r w:rsidRPr="002E4B00">
        <w:t>File</w:t>
      </w:r>
      <w:bookmarkEnd w:id="1867"/>
      <w:bookmarkEnd w:id="1868"/>
      <w:bookmarkEnd w:id="1869"/>
    </w:p>
    <w:p w14:paraId="2B0EFD68" w14:textId="012A27F9" w:rsidR="00C66219" w:rsidRPr="00175086" w:rsidRDefault="00C66219" w:rsidP="00C66219">
      <w:pPr>
        <w:pStyle w:val="BodyText"/>
        <w:rPr>
          <w:noProof/>
        </w:rPr>
      </w:pPr>
      <w:r>
        <w:rPr>
          <w:noProof/>
        </w:rPr>
        <w:t>To s</w:t>
      </w:r>
      <w:r w:rsidRPr="00175086">
        <w:rPr>
          <w:noProof/>
        </w:rPr>
        <w:t>av</w:t>
      </w:r>
      <w:r>
        <w:rPr>
          <w:noProof/>
        </w:rPr>
        <w:t>e</w:t>
      </w:r>
      <w:r w:rsidRPr="00175086">
        <w:rPr>
          <w:noProof/>
        </w:rPr>
        <w:t xml:space="preserve"> the </w:t>
      </w:r>
      <w:r>
        <w:rPr>
          <w:noProof/>
        </w:rPr>
        <w:t xml:space="preserve">OPL/CPL </w:t>
      </w:r>
      <w:r w:rsidRPr="002E4B00">
        <w:rPr>
          <w:noProof/>
        </w:rPr>
        <w:t xml:space="preserve"> </w:t>
      </w:r>
      <w:r w:rsidR="00C323F4">
        <w:rPr>
          <w:noProof/>
        </w:rPr>
        <w:t xml:space="preserve">Import </w:t>
      </w:r>
      <w:r w:rsidRPr="00175086">
        <w:rPr>
          <w:noProof/>
        </w:rPr>
        <w:t>file:</w:t>
      </w:r>
    </w:p>
    <w:p w14:paraId="791C4C41" w14:textId="494C1AA1" w:rsidR="00C66219" w:rsidRPr="003C6F00" w:rsidRDefault="00C66219" w:rsidP="006C3C3F">
      <w:pPr>
        <w:pStyle w:val="OrderedList"/>
        <w:numPr>
          <w:ilvl w:val="0"/>
          <w:numId w:val="205"/>
        </w:numPr>
        <w:jc w:val="both"/>
      </w:pPr>
      <w:r w:rsidRPr="003C6F00">
        <w:t xml:space="preserve">Once all required fields are entered in the B2G </w:t>
      </w:r>
      <w:r w:rsidR="00EB5BC8">
        <w:t>OPL/CPL</w:t>
      </w:r>
      <w:r w:rsidRPr="003C6F00">
        <w:t xml:space="preserve"> and the file </w:t>
      </w:r>
      <w:r w:rsidR="00C323F4">
        <w:t xml:space="preserve">is </w:t>
      </w:r>
      <w:r w:rsidRPr="003C6F00">
        <w:t>ready for upload, the file should be saved in a text (tab-delimited) file format</w:t>
      </w:r>
      <w:r>
        <w:t>.</w:t>
      </w:r>
    </w:p>
    <w:p w14:paraId="4DA652C6" w14:textId="212F5E4A" w:rsidR="00C66219" w:rsidRPr="003C6F00" w:rsidRDefault="00C66219" w:rsidP="006C3C3F">
      <w:pPr>
        <w:pStyle w:val="OrderedList"/>
        <w:numPr>
          <w:ilvl w:val="0"/>
          <w:numId w:val="205"/>
        </w:numPr>
        <w:jc w:val="both"/>
      </w:pPr>
      <w:r w:rsidRPr="003C6F00">
        <w:t xml:space="preserve">Click </w:t>
      </w:r>
      <w:r w:rsidRPr="001445BE">
        <w:rPr>
          <w:b/>
        </w:rPr>
        <w:t xml:space="preserve">File &gt; Save </w:t>
      </w:r>
      <w:r w:rsidR="00EB5BC8">
        <w:t>in the OPL/CPL</w:t>
      </w:r>
      <w:r w:rsidRPr="003C6F00">
        <w:t xml:space="preserve"> file.</w:t>
      </w:r>
    </w:p>
    <w:p w14:paraId="00C244D5" w14:textId="77777777" w:rsidR="00C66219" w:rsidRPr="003C6F00" w:rsidRDefault="00C66219" w:rsidP="006C3C3F">
      <w:pPr>
        <w:pStyle w:val="OrderedList"/>
        <w:numPr>
          <w:ilvl w:val="0"/>
          <w:numId w:val="205"/>
        </w:numPr>
        <w:jc w:val="both"/>
      </w:pPr>
      <w:r w:rsidRPr="003C6F00">
        <w:t>Select the folder in which to save the Excel file.</w:t>
      </w:r>
    </w:p>
    <w:p w14:paraId="37D75D1F" w14:textId="77777777" w:rsidR="00C66219" w:rsidRPr="003C6F00" w:rsidRDefault="00C66219" w:rsidP="006C3C3F">
      <w:pPr>
        <w:pStyle w:val="OrderedList"/>
        <w:numPr>
          <w:ilvl w:val="0"/>
          <w:numId w:val="205"/>
        </w:numPr>
        <w:jc w:val="both"/>
      </w:pPr>
      <w:r w:rsidRPr="003C6F00">
        <w:t>Rename the file if desired.</w:t>
      </w:r>
    </w:p>
    <w:p w14:paraId="5C1C3B83" w14:textId="77777777" w:rsidR="00C66219" w:rsidRPr="003C6F00" w:rsidRDefault="00C66219" w:rsidP="006C3C3F">
      <w:pPr>
        <w:pStyle w:val="OrderedList"/>
        <w:numPr>
          <w:ilvl w:val="0"/>
          <w:numId w:val="205"/>
        </w:numPr>
        <w:jc w:val="both"/>
      </w:pPr>
      <w:r w:rsidRPr="003C6F00">
        <w:t xml:space="preserve">Click </w:t>
      </w:r>
      <w:r w:rsidRPr="001445BE">
        <w:rPr>
          <w:b/>
        </w:rPr>
        <w:t xml:space="preserve">File &gt; Save As </w:t>
      </w:r>
      <w:r w:rsidRPr="003C6F00">
        <w:t>and save the file as text (tab-delimited)</w:t>
      </w:r>
      <w:r>
        <w:t>.</w:t>
      </w:r>
    </w:p>
    <w:p w14:paraId="4224004F" w14:textId="77777777" w:rsidR="00C66219" w:rsidRPr="00C323F4" w:rsidRDefault="00C66219" w:rsidP="006C3C3F">
      <w:pPr>
        <w:pStyle w:val="OrderedList"/>
        <w:numPr>
          <w:ilvl w:val="0"/>
          <w:numId w:val="205"/>
        </w:numPr>
        <w:jc w:val="both"/>
      </w:pPr>
      <w:r w:rsidRPr="003C6F00">
        <w:t xml:space="preserve">Click </w:t>
      </w:r>
      <w:r w:rsidRPr="001445BE">
        <w:rPr>
          <w:b/>
        </w:rPr>
        <w:t>Save.</w:t>
      </w:r>
    </w:p>
    <w:p w14:paraId="6EADF323" w14:textId="20552133" w:rsidR="00C66219" w:rsidRPr="002E4B00" w:rsidRDefault="00877B1F" w:rsidP="00274A40">
      <w:pPr>
        <w:pStyle w:val="Heading5"/>
      </w:pPr>
      <w:r>
        <w:t xml:space="preserve"> </w:t>
      </w:r>
      <w:bookmarkStart w:id="1870" w:name="_Toc11334710"/>
      <w:bookmarkStart w:id="1871" w:name="_Toc74051928"/>
      <w:bookmarkStart w:id="1872" w:name="_Toc90643314"/>
      <w:r w:rsidR="00C66219">
        <w:t>Uploading OPL/CPL</w:t>
      </w:r>
      <w:r w:rsidR="00C66219" w:rsidRPr="002E4B00">
        <w:t xml:space="preserve"> Import File</w:t>
      </w:r>
      <w:bookmarkEnd w:id="1870"/>
      <w:bookmarkEnd w:id="1871"/>
      <w:bookmarkEnd w:id="1872"/>
    </w:p>
    <w:p w14:paraId="2255865E" w14:textId="7FB5AF04" w:rsidR="00C66219" w:rsidRPr="00175086" w:rsidRDefault="00C66219" w:rsidP="00C66219">
      <w:pPr>
        <w:pStyle w:val="BodyText"/>
        <w:rPr>
          <w:noProof/>
        </w:rPr>
      </w:pPr>
      <w:r>
        <w:rPr>
          <w:noProof/>
        </w:rPr>
        <w:t>To upload</w:t>
      </w:r>
      <w:r w:rsidRPr="00175086">
        <w:rPr>
          <w:noProof/>
        </w:rPr>
        <w:t xml:space="preserve"> the </w:t>
      </w:r>
      <w:r>
        <w:rPr>
          <w:noProof/>
        </w:rPr>
        <w:t xml:space="preserve">OPL/CPL </w:t>
      </w:r>
      <w:r w:rsidRPr="002E4B00">
        <w:rPr>
          <w:noProof/>
        </w:rPr>
        <w:t>Import</w:t>
      </w:r>
      <w:r>
        <w:rPr>
          <w:noProof/>
        </w:rPr>
        <w:t xml:space="preserve"> </w:t>
      </w:r>
      <w:r w:rsidRPr="00175086">
        <w:rPr>
          <w:noProof/>
        </w:rPr>
        <w:t>file:</w:t>
      </w:r>
    </w:p>
    <w:p w14:paraId="46109958" w14:textId="481D89F6" w:rsidR="00C66219" w:rsidRPr="003C6F00" w:rsidRDefault="00C66219" w:rsidP="006C3C3F">
      <w:pPr>
        <w:pStyle w:val="OrderedList"/>
        <w:numPr>
          <w:ilvl w:val="0"/>
          <w:numId w:val="206"/>
        </w:numPr>
        <w:jc w:val="both"/>
      </w:pPr>
      <w:r w:rsidRPr="003C6F00">
        <w:t xml:space="preserve">Click </w:t>
      </w:r>
      <w:r w:rsidRPr="00C66219">
        <w:rPr>
          <w:b/>
        </w:rPr>
        <w:t xml:space="preserve">Browse </w:t>
      </w:r>
      <w:r w:rsidRPr="003C6F00">
        <w:t xml:space="preserve">on the </w:t>
      </w:r>
      <w:r w:rsidR="00C323F4">
        <w:rPr>
          <w:b/>
        </w:rPr>
        <w:t xml:space="preserve">Servicer </w:t>
      </w:r>
      <w:r w:rsidR="003D7635">
        <w:rPr>
          <w:b/>
        </w:rPr>
        <w:t xml:space="preserve">File </w:t>
      </w:r>
      <w:r w:rsidR="003D7635" w:rsidRPr="00C66219">
        <w:rPr>
          <w:b/>
        </w:rPr>
        <w:t>Upload</w:t>
      </w:r>
      <w:r w:rsidRPr="00C66219">
        <w:rPr>
          <w:b/>
        </w:rPr>
        <w:t xml:space="preserve"> </w:t>
      </w:r>
      <w:r w:rsidRPr="003C6F00">
        <w:t xml:space="preserve">screen to attach the previously saved </w:t>
      </w:r>
      <w:r w:rsidR="00C323F4">
        <w:t>OPL/CPL</w:t>
      </w:r>
      <w:r w:rsidRPr="003C6F00">
        <w:t xml:space="preserve"> import file.</w:t>
      </w:r>
    </w:p>
    <w:p w14:paraId="05D78C9B" w14:textId="77777777" w:rsidR="00C66219" w:rsidRPr="003C6F00" w:rsidRDefault="00C66219" w:rsidP="006C3C3F">
      <w:pPr>
        <w:pStyle w:val="OrderedList"/>
        <w:numPr>
          <w:ilvl w:val="0"/>
          <w:numId w:val="206"/>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3939BC4C" w14:textId="623267AD" w:rsidR="00C66219" w:rsidRPr="003C6F00" w:rsidRDefault="00C66219" w:rsidP="006C3C3F">
      <w:pPr>
        <w:pStyle w:val="OrderedList"/>
        <w:numPr>
          <w:ilvl w:val="0"/>
          <w:numId w:val="206"/>
        </w:numPr>
        <w:jc w:val="both"/>
      </w:pPr>
      <w:r w:rsidRPr="003C6F00">
        <w:t xml:space="preserve">The system will process the file and </w:t>
      </w:r>
      <w:r w:rsidR="00EB5BC8">
        <w:t xml:space="preserve">validate the records within OPL/CPL </w:t>
      </w:r>
      <w:r w:rsidR="00C323F4">
        <w:t>import</w:t>
      </w:r>
      <w:r w:rsidR="00EB5BC8">
        <w:t xml:space="preserve"> </w:t>
      </w:r>
      <w:r w:rsidRPr="003C6F00">
        <w:t>file:</w:t>
      </w:r>
    </w:p>
    <w:p w14:paraId="76F98CF8" w14:textId="77777777" w:rsidR="00C66219" w:rsidRPr="003C6F00" w:rsidRDefault="00C66219" w:rsidP="00C66219">
      <w:pPr>
        <w:pStyle w:val="UnorderedListIndent"/>
        <w:jc w:val="both"/>
      </w:pPr>
      <w:r w:rsidRPr="003C6F00">
        <w:t>If all the critical validations pass for the record, the record is uploaded</w:t>
      </w:r>
    </w:p>
    <w:p w14:paraId="5EA1EC5F" w14:textId="58F829A2" w:rsidR="00C66219" w:rsidRPr="003C6F00" w:rsidRDefault="00C66219" w:rsidP="00C66219">
      <w:pPr>
        <w:pStyle w:val="UnorderedListIndent"/>
        <w:jc w:val="both"/>
      </w:pPr>
      <w:r w:rsidRPr="003C6F00">
        <w:t>If any of the critical validations fail, the record is not uploaded in the Servicing Module</w:t>
      </w:r>
    </w:p>
    <w:p w14:paraId="04F5D01B" w14:textId="77777777" w:rsidR="00C66219" w:rsidRDefault="00C66219" w:rsidP="006C3C3F">
      <w:pPr>
        <w:pStyle w:val="OrderedList"/>
        <w:numPr>
          <w:ilvl w:val="0"/>
          <w:numId w:val="206"/>
        </w:numPr>
        <w:jc w:val="both"/>
        <w:rPr>
          <w:noProof/>
        </w:rPr>
      </w:pPr>
      <w:r w:rsidRPr="003C6F00">
        <w:t xml:space="preserve">Upon completion of the file processing, the system displays the processing status of each record within the file. </w:t>
      </w:r>
    </w:p>
    <w:p w14:paraId="61C77361" w14:textId="3F7BEF0F" w:rsidR="00C323F4" w:rsidRDefault="006D102D" w:rsidP="006D102D">
      <w:pPr>
        <w:pStyle w:val="OrderedList"/>
        <w:jc w:val="both"/>
        <w:rPr>
          <w:noProof/>
        </w:rPr>
      </w:pPr>
      <w:r>
        <w:rPr>
          <w:b/>
          <w:bCs/>
        </w:rPr>
        <w:t xml:space="preserve">TIP: </w:t>
      </w:r>
      <w:r w:rsidRPr="006D102D">
        <w:t>U</w:t>
      </w:r>
      <w:r w:rsidR="00C323F4">
        <w:t>pdate to OPL/CPL values take place ONLY after the scheduled nightly job runs in Servicing Module.</w:t>
      </w:r>
    </w:p>
    <w:p w14:paraId="653D5C3F" w14:textId="7839BF01" w:rsidR="00C66219" w:rsidRPr="002E4B00" w:rsidRDefault="00877B1F" w:rsidP="00274A40">
      <w:pPr>
        <w:pStyle w:val="Heading5"/>
      </w:pPr>
      <w:r>
        <w:t xml:space="preserve"> </w:t>
      </w:r>
      <w:bookmarkStart w:id="1873" w:name="_Toc11334711"/>
      <w:bookmarkStart w:id="1874" w:name="_Toc74051929"/>
      <w:bookmarkStart w:id="1875" w:name="_Toc90643315"/>
      <w:r w:rsidR="00C66219">
        <w:t>Viewing Status of OPL/CPL</w:t>
      </w:r>
      <w:r w:rsidR="00C66219" w:rsidRPr="002E4B00">
        <w:t xml:space="preserve"> Import File</w:t>
      </w:r>
      <w:bookmarkEnd w:id="1873"/>
      <w:bookmarkEnd w:id="1874"/>
      <w:bookmarkEnd w:id="1875"/>
    </w:p>
    <w:p w14:paraId="7E08BED1" w14:textId="30427CBB" w:rsidR="00C66219" w:rsidRPr="003C6F00" w:rsidRDefault="00C66219" w:rsidP="00C66219">
      <w:pPr>
        <w:pStyle w:val="BodyText"/>
      </w:pPr>
      <w:r w:rsidRPr="003C6F00">
        <w:t>The Import Results section displays the details of the</w:t>
      </w:r>
      <w:r w:rsidR="00EB5BC8">
        <w:t xml:space="preserve"> processed </w:t>
      </w:r>
      <w:r w:rsidR="003D7635">
        <w:t>B2G OPL</w:t>
      </w:r>
      <w:r w:rsidR="00EB5BC8">
        <w:t>/CPL</w:t>
      </w:r>
      <w:r w:rsidRPr="003C6F00">
        <w:t xml:space="preserve"> file. It allows user to view: </w:t>
      </w:r>
    </w:p>
    <w:p w14:paraId="308D4147" w14:textId="77777777" w:rsidR="00C66219" w:rsidRPr="003C6F00" w:rsidRDefault="00C66219" w:rsidP="00C66219">
      <w:pPr>
        <w:pStyle w:val="UnorderedList"/>
        <w:jc w:val="both"/>
      </w:pPr>
      <w:r w:rsidRPr="003C6F00">
        <w:rPr>
          <w:b/>
        </w:rPr>
        <w:t>Error Records:</w:t>
      </w:r>
      <w:r w:rsidRPr="003C6F00">
        <w:t xml:space="preserve"> count of records within the file t</w:t>
      </w:r>
      <w:r>
        <w:t>hat failed critical validations</w:t>
      </w:r>
    </w:p>
    <w:p w14:paraId="360E0341" w14:textId="26530428" w:rsidR="00C66219" w:rsidRPr="003C6F00" w:rsidRDefault="00C66219" w:rsidP="00C66219">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529FB2DF" w14:textId="77777777" w:rsidR="00C66219" w:rsidRPr="003C6F00" w:rsidRDefault="00C66219" w:rsidP="00C66219">
      <w:pPr>
        <w:pStyle w:val="UnorderedList"/>
        <w:jc w:val="both"/>
      </w:pPr>
      <w:r w:rsidRPr="003C6F00">
        <w:rPr>
          <w:b/>
        </w:rPr>
        <w:t>Success Records:</w:t>
      </w:r>
      <w:r w:rsidRPr="003C6F00">
        <w:t xml:space="preserve"> count of records that were successfully uploaded withou</w:t>
      </w:r>
      <w:r>
        <w:t>t generating a warning or error</w:t>
      </w:r>
    </w:p>
    <w:p w14:paraId="539E022E" w14:textId="77777777" w:rsidR="00C66219" w:rsidRPr="003C6F00" w:rsidRDefault="00C66219" w:rsidP="00C66219">
      <w:pPr>
        <w:pStyle w:val="UnorderedList"/>
        <w:jc w:val="both"/>
      </w:pPr>
      <w:r w:rsidRPr="003C6F00">
        <w:rPr>
          <w:b/>
        </w:rPr>
        <w:t xml:space="preserve">Filters: </w:t>
      </w:r>
      <w:r w:rsidRPr="003C6F00">
        <w:t>This section allows the user to filter the import resu</w:t>
      </w:r>
      <w:r>
        <w:t>lts by status and error message</w:t>
      </w:r>
    </w:p>
    <w:p w14:paraId="6FC69180" w14:textId="77777777" w:rsidR="00C66219" w:rsidRPr="003C6F00" w:rsidRDefault="00C66219" w:rsidP="00C66219">
      <w:pPr>
        <w:pStyle w:val="UnorderedList"/>
        <w:jc w:val="both"/>
      </w:pPr>
      <w:r w:rsidRPr="003C6F00">
        <w:rPr>
          <w:b/>
        </w:rPr>
        <w:t xml:space="preserve">Export to Excel: </w:t>
      </w:r>
      <w:r w:rsidRPr="003C6F00">
        <w:t>This link allows the user to export the file u</w:t>
      </w:r>
      <w:r>
        <w:t>pload results to an Excel file</w:t>
      </w:r>
    </w:p>
    <w:p w14:paraId="2FC8BFD5" w14:textId="77777777" w:rsidR="00C66219" w:rsidRPr="003C6F00" w:rsidRDefault="00C66219" w:rsidP="00C66219">
      <w:pPr>
        <w:pStyle w:val="BodyText"/>
      </w:pPr>
      <w:r w:rsidRPr="003C6F00">
        <w:t>The processing status of each record within the file is displayed:</w:t>
      </w:r>
    </w:p>
    <w:p w14:paraId="43740A3F" w14:textId="77777777" w:rsidR="00C66219" w:rsidRPr="003C6F00" w:rsidRDefault="00C66219" w:rsidP="00C66219">
      <w:pPr>
        <w:pStyle w:val="UnorderedList"/>
        <w:jc w:val="both"/>
      </w:pPr>
      <w:r w:rsidRPr="003C6F00">
        <w:rPr>
          <w:b/>
        </w:rPr>
        <w:t>Rec#:</w:t>
      </w:r>
      <w:r w:rsidRPr="003C6F00">
        <w:t xml:space="preserve"> The record number of the case within the file</w:t>
      </w:r>
    </w:p>
    <w:p w14:paraId="55B9F1BF" w14:textId="77777777" w:rsidR="00C66219" w:rsidRPr="003C6F00" w:rsidRDefault="00C66219" w:rsidP="00C66219">
      <w:pPr>
        <w:pStyle w:val="UnorderedList"/>
        <w:jc w:val="both"/>
      </w:pPr>
      <w:r w:rsidRPr="003C6F00">
        <w:rPr>
          <w:b/>
        </w:rPr>
        <w:t>FHA Case#:</w:t>
      </w:r>
      <w:r w:rsidRPr="003C6F00">
        <w:t xml:space="preserve"> The case number associated with the record</w:t>
      </w:r>
    </w:p>
    <w:p w14:paraId="597C0493" w14:textId="77777777" w:rsidR="00C66219" w:rsidRPr="003C6F00" w:rsidRDefault="00C66219" w:rsidP="00C66219">
      <w:pPr>
        <w:pStyle w:val="UnorderedList"/>
        <w:jc w:val="both"/>
      </w:pPr>
      <w:r w:rsidRPr="003C6F00">
        <w:rPr>
          <w:b/>
        </w:rPr>
        <w:t>Status:</w:t>
      </w:r>
      <w:r w:rsidRPr="003C6F00">
        <w:t xml:space="preserve"> The status of the uploaded record (Success, error or warning)</w:t>
      </w:r>
    </w:p>
    <w:p w14:paraId="05C87397" w14:textId="77777777" w:rsidR="00C66219" w:rsidRPr="003C6F00" w:rsidRDefault="00C66219" w:rsidP="00C66219">
      <w:pPr>
        <w:pStyle w:val="UnorderedList"/>
        <w:jc w:val="both"/>
      </w:pPr>
      <w:r w:rsidRPr="003C6F00">
        <w:rPr>
          <w:b/>
        </w:rPr>
        <w:t>Errors:</w:t>
      </w:r>
      <w:r w:rsidRPr="003C6F00">
        <w:t xml:space="preserve"> Description of the errors associated with the record. Fo</w:t>
      </w:r>
      <w:r>
        <w:t>r example: FHA Case# is invalid</w:t>
      </w:r>
    </w:p>
    <w:p w14:paraId="6996BE80" w14:textId="070D4784" w:rsidR="009E7C8F" w:rsidRDefault="00C66219" w:rsidP="00333B04">
      <w:pPr>
        <w:pStyle w:val="UnorderedList"/>
        <w:jc w:val="both"/>
      </w:pPr>
      <w:r w:rsidRPr="003C6F00">
        <w:rPr>
          <w:b/>
        </w:rPr>
        <w:t>Warnings:</w:t>
      </w:r>
      <w:r w:rsidRPr="003C6F00">
        <w:t xml:space="preserve"> Description of the warn</w:t>
      </w:r>
      <w:r>
        <w:t>ings associated with the record</w:t>
      </w:r>
    </w:p>
    <w:p w14:paraId="50FB7570" w14:textId="14038A12" w:rsidR="00AA1949" w:rsidRDefault="00062DFE" w:rsidP="00AA1949">
      <w:pPr>
        <w:pStyle w:val="BodyText"/>
        <w:jc w:val="center"/>
      </w:pPr>
      <w:r>
        <w:rPr>
          <w:noProof/>
        </w:rPr>
        <w:drawing>
          <wp:inline distT="0" distB="0" distL="0" distR="0" wp14:anchorId="5FD3932A" wp14:editId="7479F004">
            <wp:extent cx="3209196" cy="1758201"/>
            <wp:effectExtent l="0" t="0" r="0" b="0"/>
            <wp:docPr id="2612" name="Picture 261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2" name="Picture 2612" descr="Graphical user interface, application&#10;&#10;Description automatically generated"/>
                    <pic:cNvPicPr/>
                  </pic:nvPicPr>
                  <pic:blipFill>
                    <a:blip r:embed="rId185"/>
                    <a:stretch>
                      <a:fillRect/>
                    </a:stretch>
                  </pic:blipFill>
                  <pic:spPr>
                    <a:xfrm>
                      <a:off x="0" y="0"/>
                      <a:ext cx="3232126" cy="1770764"/>
                    </a:xfrm>
                    <a:prstGeom prst="rect">
                      <a:avLst/>
                    </a:prstGeom>
                  </pic:spPr>
                </pic:pic>
              </a:graphicData>
            </a:graphic>
          </wp:inline>
        </w:drawing>
      </w:r>
    </w:p>
    <w:p w14:paraId="32D1600F" w14:textId="66A4F36B" w:rsidR="00C51928" w:rsidRDefault="00C51928" w:rsidP="00752B0A">
      <w:pPr>
        <w:pStyle w:val="FigureCaption0"/>
      </w:pPr>
      <w:bookmarkStart w:id="1876" w:name="_Toc74052573"/>
      <w:bookmarkStart w:id="1877" w:name="_Toc90643959"/>
      <w:bookmarkStart w:id="1878" w:name="_Toc230163957"/>
      <w:r w:rsidRPr="00062DFE">
        <w:t xml:space="preserve">Figure </w:t>
      </w:r>
      <w:r w:rsidR="00764635" w:rsidRPr="00062DFE">
        <w:rPr>
          <w:noProof/>
        </w:rPr>
        <w:fldChar w:fldCharType="begin"/>
      </w:r>
      <w:r w:rsidR="00764635" w:rsidRPr="00062DFE">
        <w:rPr>
          <w:noProof/>
        </w:rPr>
        <w:instrText xml:space="preserve"> STYLEREF 1 \s </w:instrText>
      </w:r>
      <w:r w:rsidR="00764635" w:rsidRPr="00062DFE">
        <w:rPr>
          <w:noProof/>
        </w:rPr>
        <w:fldChar w:fldCharType="separate"/>
      </w:r>
      <w:r w:rsidR="00942841">
        <w:rPr>
          <w:noProof/>
        </w:rPr>
        <w:t>5</w:t>
      </w:r>
      <w:r w:rsidR="00764635" w:rsidRPr="00062DFE">
        <w:rPr>
          <w:noProof/>
        </w:rPr>
        <w:fldChar w:fldCharType="end"/>
      </w:r>
      <w:r w:rsidRPr="00062DFE">
        <w:noBreakHyphen/>
      </w:r>
      <w:r w:rsidR="00764635" w:rsidRPr="00062DFE">
        <w:rPr>
          <w:noProof/>
        </w:rPr>
        <w:fldChar w:fldCharType="begin"/>
      </w:r>
      <w:r w:rsidR="00764635" w:rsidRPr="00062DFE">
        <w:rPr>
          <w:noProof/>
        </w:rPr>
        <w:instrText xml:space="preserve"> SEQ Figure \* ARABIC \s 1 </w:instrText>
      </w:r>
      <w:r w:rsidR="00764635" w:rsidRPr="00062DFE">
        <w:rPr>
          <w:noProof/>
        </w:rPr>
        <w:fldChar w:fldCharType="separate"/>
      </w:r>
      <w:r w:rsidR="00942841">
        <w:rPr>
          <w:noProof/>
        </w:rPr>
        <w:t>106</w:t>
      </w:r>
      <w:r w:rsidR="00764635" w:rsidRPr="00062DFE">
        <w:rPr>
          <w:noProof/>
        </w:rPr>
        <w:fldChar w:fldCharType="end"/>
      </w:r>
      <w:r w:rsidRPr="00062DFE">
        <w:t>: OPL/CPL Import Results</w:t>
      </w:r>
      <w:bookmarkEnd w:id="1876"/>
      <w:bookmarkEnd w:id="1877"/>
      <w:bookmarkEnd w:id="1878"/>
    </w:p>
    <w:p w14:paraId="6629FE78" w14:textId="5FDD0486" w:rsidR="006D1DD7" w:rsidRDefault="006D1DD7" w:rsidP="006D1DD7">
      <w:pPr>
        <w:pStyle w:val="FigureCaption0"/>
        <w:jc w:val="left"/>
      </w:pPr>
    </w:p>
    <w:p w14:paraId="18C43672" w14:textId="3A855FF0" w:rsidR="00274A40" w:rsidRDefault="00274A40" w:rsidP="006D1DD7">
      <w:pPr>
        <w:pStyle w:val="Heading4"/>
      </w:pPr>
      <w:bookmarkStart w:id="1879" w:name="_Toc230163191"/>
      <w:bookmarkStart w:id="1880" w:name="_Toc11334712"/>
      <w:bookmarkStart w:id="1881" w:name="_Toc74051930"/>
      <w:bookmarkStart w:id="1882" w:name="_Toc90643316"/>
      <w:r>
        <w:t>Master Servicer Import</w:t>
      </w:r>
      <w:bookmarkEnd w:id="1879"/>
    </w:p>
    <w:p w14:paraId="49E98BD2" w14:textId="0E66CC9C" w:rsidR="006D1DD7" w:rsidRPr="002E4B00" w:rsidRDefault="006D1DD7" w:rsidP="00274A40">
      <w:pPr>
        <w:pStyle w:val="Heading5"/>
      </w:pPr>
      <w:r>
        <w:t xml:space="preserve">Preparing Master </w:t>
      </w:r>
      <w:r w:rsidRPr="002E4B00">
        <w:t>Servicer Import File</w:t>
      </w:r>
      <w:bookmarkEnd w:id="1880"/>
      <w:bookmarkEnd w:id="1881"/>
      <w:bookmarkEnd w:id="1882"/>
    </w:p>
    <w:p w14:paraId="1FA5C345" w14:textId="12A5AB21" w:rsidR="006D1DD7" w:rsidRPr="002E4B00" w:rsidRDefault="006D1DD7" w:rsidP="006D1DD7">
      <w:pPr>
        <w:pStyle w:val="BodyText"/>
        <w:rPr>
          <w:noProof/>
        </w:rPr>
      </w:pPr>
      <w:r>
        <w:rPr>
          <w:noProof/>
        </w:rPr>
        <w:t>To p</w:t>
      </w:r>
      <w:r w:rsidRPr="002E4B00">
        <w:rPr>
          <w:noProof/>
        </w:rPr>
        <w:t>repar</w:t>
      </w:r>
      <w:r>
        <w:rPr>
          <w:noProof/>
        </w:rPr>
        <w:t>e</w:t>
      </w:r>
      <w:r w:rsidRPr="002E4B00">
        <w:rPr>
          <w:noProof/>
        </w:rPr>
        <w:t xml:space="preserve"> </w:t>
      </w:r>
      <w:r>
        <w:rPr>
          <w:noProof/>
        </w:rPr>
        <w:t xml:space="preserve">Master Servicer </w:t>
      </w:r>
      <w:r w:rsidRPr="002E4B00">
        <w:rPr>
          <w:noProof/>
        </w:rPr>
        <w:t>Import file:</w:t>
      </w:r>
    </w:p>
    <w:p w14:paraId="3540E896" w14:textId="076B880B" w:rsidR="006D1DD7" w:rsidRPr="003C6F00" w:rsidRDefault="006D1DD7" w:rsidP="006C3C3F">
      <w:pPr>
        <w:pStyle w:val="OrderedList"/>
        <w:numPr>
          <w:ilvl w:val="0"/>
          <w:numId w:val="207"/>
        </w:numPr>
        <w:jc w:val="both"/>
      </w:pPr>
      <w:r w:rsidRPr="003C6F00">
        <w:t xml:space="preserve">From the </w:t>
      </w:r>
      <w:r w:rsidRPr="00556ADE">
        <w:t>Batch</w:t>
      </w:r>
      <w:r w:rsidRPr="003C6F00">
        <w:t xml:space="preserve"> tab, select </w:t>
      </w:r>
      <w:r>
        <w:t xml:space="preserve">Master </w:t>
      </w:r>
      <w:r w:rsidRPr="00556ADE">
        <w:t>Servicer File Upload.</w:t>
      </w:r>
    </w:p>
    <w:p w14:paraId="16279704" w14:textId="7C2D484B" w:rsidR="006D1DD7" w:rsidRPr="003C6F00" w:rsidRDefault="006D1DD7" w:rsidP="006C3C3F">
      <w:pPr>
        <w:pStyle w:val="OrderedList"/>
        <w:numPr>
          <w:ilvl w:val="0"/>
          <w:numId w:val="207"/>
        </w:numPr>
        <w:jc w:val="both"/>
      </w:pPr>
      <w:r>
        <w:t>Click on</w:t>
      </w:r>
      <w:r w:rsidRPr="003C6F00">
        <w:t xml:space="preserve"> </w:t>
      </w:r>
      <w:r>
        <w:rPr>
          <w:b/>
        </w:rPr>
        <w:t>Master Servicer.</w:t>
      </w:r>
      <w:r w:rsidRPr="003C6F00">
        <w:t xml:space="preserve"> </w:t>
      </w:r>
    </w:p>
    <w:p w14:paraId="07D923BD" w14:textId="77777777" w:rsidR="006D1DD7" w:rsidRPr="003C6F00" w:rsidRDefault="006D1DD7" w:rsidP="006C3C3F">
      <w:pPr>
        <w:pStyle w:val="OrderedList"/>
        <w:numPr>
          <w:ilvl w:val="0"/>
          <w:numId w:val="207"/>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303CAE60" w14:textId="77777777" w:rsidR="006D1DD7" w:rsidRDefault="006D1DD7" w:rsidP="006C3C3F">
      <w:pPr>
        <w:pStyle w:val="OrderedList"/>
        <w:numPr>
          <w:ilvl w:val="0"/>
          <w:numId w:val="207"/>
        </w:numPr>
        <w:jc w:val="both"/>
      </w:pPr>
      <w:r w:rsidRPr="003C6F00">
        <w:t xml:space="preserve">Enter valid values for each column. </w:t>
      </w:r>
      <w:r>
        <w:t>For each of the field a comment is displayed when user points on the column name. The comment provides the user with the following information:</w:t>
      </w:r>
    </w:p>
    <w:p w14:paraId="22FA72DE" w14:textId="77777777" w:rsidR="006D1DD7" w:rsidRDefault="006D1DD7" w:rsidP="006D1DD7">
      <w:pPr>
        <w:pStyle w:val="UnorderedListIndent"/>
        <w:jc w:val="both"/>
      </w:pPr>
      <w:r>
        <w:t>whether the field is required, optional or conditionally required</w:t>
      </w:r>
    </w:p>
    <w:p w14:paraId="7D1567E4" w14:textId="77777777" w:rsidR="006D1DD7" w:rsidRPr="003C6F00" w:rsidRDefault="006D1DD7" w:rsidP="006D1DD7">
      <w:pPr>
        <w:pStyle w:val="UnorderedListIndent"/>
        <w:jc w:val="both"/>
      </w:pPr>
      <w:r w:rsidRPr="00AE54B4">
        <w:t xml:space="preserve">format/valid values for each </w:t>
      </w:r>
      <w:r>
        <w:t>field</w:t>
      </w:r>
    </w:p>
    <w:p w14:paraId="393F8D57" w14:textId="21FEB9BF" w:rsidR="006D1DD7" w:rsidRPr="00AE54B4" w:rsidRDefault="00B97D8C" w:rsidP="006D1DD7">
      <w:pPr>
        <w:pStyle w:val="BodyText"/>
        <w:jc w:val="center"/>
        <w:rPr>
          <w:rFonts w:eastAsiaTheme="minorHAnsi"/>
        </w:rPr>
      </w:pPr>
      <w:r w:rsidRPr="00B97D8C">
        <w:rPr>
          <w:noProof/>
        </w:rPr>
        <w:t xml:space="preserve"> </w:t>
      </w:r>
      <w:r>
        <w:rPr>
          <w:noProof/>
        </w:rPr>
        <w:drawing>
          <wp:inline distT="0" distB="0" distL="0" distR="0" wp14:anchorId="431F326C" wp14:editId="60ECC5AC">
            <wp:extent cx="2279672" cy="870172"/>
            <wp:effectExtent l="0" t="0" r="6350" b="6350"/>
            <wp:docPr id="2611" name="Picture 261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1" name="Picture 2611" descr="Table&#10;&#10;Description automatically generated"/>
                    <pic:cNvPicPr/>
                  </pic:nvPicPr>
                  <pic:blipFill>
                    <a:blip r:embed="rId186"/>
                    <a:stretch>
                      <a:fillRect/>
                    </a:stretch>
                  </pic:blipFill>
                  <pic:spPr>
                    <a:xfrm>
                      <a:off x="0" y="0"/>
                      <a:ext cx="2301055" cy="878334"/>
                    </a:xfrm>
                    <a:prstGeom prst="rect">
                      <a:avLst/>
                    </a:prstGeom>
                  </pic:spPr>
                </pic:pic>
              </a:graphicData>
            </a:graphic>
          </wp:inline>
        </w:drawing>
      </w:r>
    </w:p>
    <w:p w14:paraId="561E11A7" w14:textId="1D7F5497" w:rsidR="006D1DD7" w:rsidRPr="00122C7E" w:rsidRDefault="006D1DD7" w:rsidP="006D1DD7">
      <w:pPr>
        <w:pStyle w:val="FigureCaption0"/>
      </w:pPr>
      <w:bookmarkStart w:id="1883" w:name="_Toc74052574"/>
      <w:bookmarkStart w:id="1884" w:name="_Toc90643960"/>
      <w:bookmarkStart w:id="1885" w:name="_Toc230163958"/>
      <w:r>
        <w:t xml:space="preserve">Figure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107</w:t>
      </w:r>
      <w:r>
        <w:rPr>
          <w:noProof/>
        </w:rPr>
        <w:fldChar w:fldCharType="end"/>
      </w:r>
      <w:r>
        <w:t xml:space="preserve">: </w:t>
      </w:r>
      <w:r w:rsidRPr="005A4A56">
        <w:t xml:space="preserve">Sample </w:t>
      </w:r>
      <w:r>
        <w:t>Excel T</w:t>
      </w:r>
      <w:r w:rsidRPr="005A4A56">
        <w:t xml:space="preserve">emplate for B2G </w:t>
      </w:r>
      <w:r>
        <w:t>Master Servicer I</w:t>
      </w:r>
      <w:r w:rsidRPr="005A4A56">
        <w:t>mport</w:t>
      </w:r>
      <w:bookmarkEnd w:id="1883"/>
      <w:bookmarkEnd w:id="1884"/>
      <w:bookmarkEnd w:id="1885"/>
      <w:r w:rsidRPr="005A4A56">
        <w:t xml:space="preserve"> </w:t>
      </w:r>
    </w:p>
    <w:p w14:paraId="5A9825B5" w14:textId="3302F245" w:rsidR="006D1DD7" w:rsidRPr="002E4B00" w:rsidRDefault="006D1DD7" w:rsidP="00274A40">
      <w:pPr>
        <w:pStyle w:val="Heading5"/>
      </w:pPr>
      <w:r>
        <w:t xml:space="preserve"> </w:t>
      </w:r>
      <w:bookmarkStart w:id="1886" w:name="_Toc11334713"/>
      <w:bookmarkStart w:id="1887" w:name="_Toc74051931"/>
      <w:bookmarkStart w:id="1888" w:name="_Toc90643317"/>
      <w:r>
        <w:t xml:space="preserve">Saving Master </w:t>
      </w:r>
      <w:r w:rsidRPr="002E4B00">
        <w:t>Servicer Import File</w:t>
      </w:r>
      <w:bookmarkEnd w:id="1886"/>
      <w:bookmarkEnd w:id="1887"/>
      <w:bookmarkEnd w:id="1888"/>
    </w:p>
    <w:p w14:paraId="19EB7C21" w14:textId="5C7266AB" w:rsidR="006D1DD7" w:rsidRPr="00175086" w:rsidRDefault="006D1DD7" w:rsidP="006D1DD7">
      <w:pPr>
        <w:pStyle w:val="BodyText"/>
        <w:rPr>
          <w:noProof/>
        </w:rPr>
      </w:pPr>
      <w:r>
        <w:rPr>
          <w:noProof/>
        </w:rPr>
        <w:t>To s</w:t>
      </w:r>
      <w:r w:rsidRPr="00175086">
        <w:rPr>
          <w:noProof/>
        </w:rPr>
        <w:t>av</w:t>
      </w:r>
      <w:r>
        <w:rPr>
          <w:noProof/>
        </w:rPr>
        <w:t>e</w:t>
      </w:r>
      <w:r w:rsidRPr="00175086">
        <w:rPr>
          <w:noProof/>
        </w:rPr>
        <w:t xml:space="preserve"> the </w:t>
      </w:r>
      <w:r>
        <w:rPr>
          <w:noProof/>
        </w:rPr>
        <w:t xml:space="preserve">Master Servicer </w:t>
      </w:r>
      <w:r w:rsidRPr="002E4B00">
        <w:rPr>
          <w:noProof/>
        </w:rPr>
        <w:t xml:space="preserve">Import </w:t>
      </w:r>
      <w:r w:rsidRPr="00175086">
        <w:rPr>
          <w:noProof/>
        </w:rPr>
        <w:t>file:</w:t>
      </w:r>
    </w:p>
    <w:p w14:paraId="7A05BCA0" w14:textId="3FF3CF3F" w:rsidR="006D1DD7" w:rsidRPr="003C6F00" w:rsidRDefault="006D1DD7" w:rsidP="006C3C3F">
      <w:pPr>
        <w:pStyle w:val="OrderedList"/>
        <w:numPr>
          <w:ilvl w:val="0"/>
          <w:numId w:val="208"/>
        </w:numPr>
        <w:jc w:val="both"/>
      </w:pPr>
      <w:r w:rsidRPr="003C6F00">
        <w:t xml:space="preserve">Once all required fields are entered in the B2G </w:t>
      </w:r>
      <w:r>
        <w:t xml:space="preserve">Master </w:t>
      </w:r>
      <w:r w:rsidRPr="003C6F00">
        <w:t>servicer import file and the file ready for upload, the file should be saved in a text (tab-delimited) file format</w:t>
      </w:r>
      <w:r>
        <w:t>.</w:t>
      </w:r>
    </w:p>
    <w:p w14:paraId="492240A2" w14:textId="0D537578" w:rsidR="006D1DD7" w:rsidRPr="003C6F00" w:rsidRDefault="006D1DD7" w:rsidP="006C3C3F">
      <w:pPr>
        <w:pStyle w:val="OrderedList"/>
        <w:numPr>
          <w:ilvl w:val="0"/>
          <w:numId w:val="208"/>
        </w:numPr>
        <w:jc w:val="both"/>
      </w:pPr>
      <w:r w:rsidRPr="003C6F00">
        <w:t xml:space="preserve">Click </w:t>
      </w:r>
      <w:r w:rsidRPr="001445BE">
        <w:rPr>
          <w:b/>
        </w:rPr>
        <w:t xml:space="preserve">File &gt; Save </w:t>
      </w:r>
      <w:r w:rsidRPr="003C6F00">
        <w:t xml:space="preserve">in the </w:t>
      </w:r>
      <w:r>
        <w:t xml:space="preserve">Master </w:t>
      </w:r>
      <w:r w:rsidRPr="003C6F00">
        <w:t>Servicer Import file.</w:t>
      </w:r>
    </w:p>
    <w:p w14:paraId="42166017" w14:textId="77777777" w:rsidR="006D1DD7" w:rsidRPr="003C6F00" w:rsidRDefault="006D1DD7" w:rsidP="006C3C3F">
      <w:pPr>
        <w:pStyle w:val="OrderedList"/>
        <w:numPr>
          <w:ilvl w:val="0"/>
          <w:numId w:val="208"/>
        </w:numPr>
        <w:jc w:val="both"/>
      </w:pPr>
      <w:r w:rsidRPr="003C6F00">
        <w:t>Select the folder in which to save the Excel file.</w:t>
      </w:r>
    </w:p>
    <w:p w14:paraId="6F713901" w14:textId="77777777" w:rsidR="006D1DD7" w:rsidRPr="003C6F00" w:rsidRDefault="006D1DD7" w:rsidP="006C3C3F">
      <w:pPr>
        <w:pStyle w:val="OrderedList"/>
        <w:numPr>
          <w:ilvl w:val="0"/>
          <w:numId w:val="208"/>
        </w:numPr>
        <w:jc w:val="both"/>
      </w:pPr>
      <w:r w:rsidRPr="003C6F00">
        <w:t>Rename the file if desired.</w:t>
      </w:r>
    </w:p>
    <w:p w14:paraId="65A4D5B8" w14:textId="77777777" w:rsidR="006D1DD7" w:rsidRPr="003C6F00" w:rsidRDefault="006D1DD7" w:rsidP="006C3C3F">
      <w:pPr>
        <w:pStyle w:val="OrderedList"/>
        <w:numPr>
          <w:ilvl w:val="0"/>
          <w:numId w:val="208"/>
        </w:numPr>
        <w:jc w:val="both"/>
      </w:pPr>
      <w:r w:rsidRPr="003C6F00">
        <w:t xml:space="preserve">Click </w:t>
      </w:r>
      <w:r w:rsidRPr="001445BE">
        <w:rPr>
          <w:b/>
        </w:rPr>
        <w:t xml:space="preserve">File &gt; Save As </w:t>
      </w:r>
      <w:r w:rsidRPr="003C6F00">
        <w:t>and save the file as text (tab-delimited)</w:t>
      </w:r>
      <w:r>
        <w:t>.</w:t>
      </w:r>
    </w:p>
    <w:p w14:paraId="7FA7E582" w14:textId="77777777" w:rsidR="006D1DD7" w:rsidRPr="00175086" w:rsidRDefault="006D1DD7" w:rsidP="006C3C3F">
      <w:pPr>
        <w:pStyle w:val="OrderedList"/>
        <w:numPr>
          <w:ilvl w:val="0"/>
          <w:numId w:val="208"/>
        </w:numPr>
        <w:jc w:val="both"/>
      </w:pPr>
      <w:r w:rsidRPr="003C6F00">
        <w:t xml:space="preserve">Click </w:t>
      </w:r>
      <w:r w:rsidRPr="001445BE">
        <w:rPr>
          <w:b/>
        </w:rPr>
        <w:t>Save.</w:t>
      </w:r>
    </w:p>
    <w:p w14:paraId="671C9B1E" w14:textId="4367DEC0" w:rsidR="006D1DD7" w:rsidRPr="002E4B00" w:rsidRDefault="006D1DD7" w:rsidP="00274A40">
      <w:pPr>
        <w:pStyle w:val="Heading5"/>
      </w:pPr>
      <w:r>
        <w:t xml:space="preserve"> </w:t>
      </w:r>
      <w:bookmarkStart w:id="1889" w:name="_Toc11334714"/>
      <w:bookmarkStart w:id="1890" w:name="_Toc74051932"/>
      <w:bookmarkStart w:id="1891" w:name="_Toc90643318"/>
      <w:r>
        <w:t xml:space="preserve">Uploading Master </w:t>
      </w:r>
      <w:r w:rsidRPr="002E4B00">
        <w:t>Servicer Import File</w:t>
      </w:r>
      <w:bookmarkEnd w:id="1889"/>
      <w:bookmarkEnd w:id="1890"/>
      <w:bookmarkEnd w:id="1891"/>
    </w:p>
    <w:p w14:paraId="4F77C782" w14:textId="44DDAC4C" w:rsidR="006D1DD7" w:rsidRPr="00175086" w:rsidRDefault="006D1DD7" w:rsidP="006D1DD7">
      <w:pPr>
        <w:pStyle w:val="BodyText"/>
        <w:rPr>
          <w:noProof/>
        </w:rPr>
      </w:pPr>
      <w:r>
        <w:rPr>
          <w:noProof/>
        </w:rPr>
        <w:t>To upload</w:t>
      </w:r>
      <w:r w:rsidRPr="00175086">
        <w:rPr>
          <w:noProof/>
        </w:rPr>
        <w:t xml:space="preserve"> the </w:t>
      </w:r>
      <w:r>
        <w:rPr>
          <w:noProof/>
        </w:rPr>
        <w:t xml:space="preserve">Master Servicer </w:t>
      </w:r>
      <w:r w:rsidRPr="002E4B00">
        <w:rPr>
          <w:noProof/>
        </w:rPr>
        <w:t>Import</w:t>
      </w:r>
      <w:r>
        <w:rPr>
          <w:noProof/>
        </w:rPr>
        <w:t xml:space="preserve"> </w:t>
      </w:r>
      <w:r w:rsidRPr="00175086">
        <w:rPr>
          <w:noProof/>
        </w:rPr>
        <w:t>file:</w:t>
      </w:r>
    </w:p>
    <w:p w14:paraId="412D9880" w14:textId="2013DAAE" w:rsidR="006D1DD7" w:rsidRPr="003C6F00" w:rsidRDefault="006D1DD7" w:rsidP="006C3C3F">
      <w:pPr>
        <w:pStyle w:val="OrderedList"/>
        <w:numPr>
          <w:ilvl w:val="0"/>
          <w:numId w:val="209"/>
        </w:numPr>
        <w:jc w:val="both"/>
      </w:pPr>
      <w:r w:rsidRPr="003C6F00">
        <w:t xml:space="preserve">Click </w:t>
      </w:r>
      <w:r w:rsidRPr="007B32B7">
        <w:rPr>
          <w:b/>
        </w:rPr>
        <w:t xml:space="preserve">Browse </w:t>
      </w:r>
      <w:r w:rsidRPr="003C6F00">
        <w:t xml:space="preserve">on the </w:t>
      </w:r>
      <w:r w:rsidRPr="007B32B7">
        <w:rPr>
          <w:b/>
        </w:rPr>
        <w:t xml:space="preserve">Servicer File Upload </w:t>
      </w:r>
      <w:r w:rsidRPr="003C6F00">
        <w:t xml:space="preserve">screen to attach the previously saved </w:t>
      </w:r>
      <w:r>
        <w:t xml:space="preserve">master </w:t>
      </w:r>
      <w:r w:rsidRPr="003C6F00">
        <w:t>servicer import file.</w:t>
      </w:r>
    </w:p>
    <w:p w14:paraId="0D402AEA" w14:textId="77777777" w:rsidR="006D1DD7" w:rsidRPr="003C6F00" w:rsidRDefault="006D1DD7" w:rsidP="006C3C3F">
      <w:pPr>
        <w:pStyle w:val="OrderedList"/>
        <w:numPr>
          <w:ilvl w:val="0"/>
          <w:numId w:val="209"/>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71BB0043" w14:textId="2EDCC367" w:rsidR="006D1DD7" w:rsidRPr="003C6F00" w:rsidRDefault="006D1DD7" w:rsidP="006C3C3F">
      <w:pPr>
        <w:pStyle w:val="OrderedList"/>
        <w:numPr>
          <w:ilvl w:val="0"/>
          <w:numId w:val="209"/>
        </w:numPr>
        <w:jc w:val="both"/>
      </w:pPr>
      <w:r w:rsidRPr="003C6F00">
        <w:t>The system will process the file and validate the records within the</w:t>
      </w:r>
      <w:r>
        <w:t xml:space="preserve"> Master Servicer </w:t>
      </w:r>
      <w:r w:rsidRPr="003C6F00">
        <w:t>import file:</w:t>
      </w:r>
    </w:p>
    <w:p w14:paraId="2E05FF74" w14:textId="77777777" w:rsidR="006D1DD7" w:rsidRPr="003C6F00" w:rsidRDefault="006D1DD7" w:rsidP="006D1DD7">
      <w:pPr>
        <w:pStyle w:val="UnorderedListIndent"/>
        <w:jc w:val="both"/>
      </w:pPr>
      <w:r w:rsidRPr="003C6F00">
        <w:t>If all the critical validations pass for the record, the record is uploaded</w:t>
      </w:r>
    </w:p>
    <w:p w14:paraId="3725DB62" w14:textId="46ADDFD5" w:rsidR="006D1DD7" w:rsidRPr="003C6F00" w:rsidRDefault="006D1DD7" w:rsidP="006D1DD7">
      <w:pPr>
        <w:pStyle w:val="UnorderedListIndent"/>
        <w:jc w:val="both"/>
      </w:pPr>
      <w:r w:rsidRPr="003C6F00">
        <w:t>If any of the critical validations fail, the record is not uploaded in the Servicing Module</w:t>
      </w:r>
    </w:p>
    <w:p w14:paraId="425E1B10" w14:textId="77777777" w:rsidR="006D1DD7" w:rsidRDefault="006D1DD7" w:rsidP="006C3C3F">
      <w:pPr>
        <w:pStyle w:val="OrderedList"/>
        <w:numPr>
          <w:ilvl w:val="0"/>
          <w:numId w:val="209"/>
        </w:numPr>
        <w:jc w:val="both"/>
        <w:rPr>
          <w:noProof/>
        </w:rPr>
      </w:pPr>
      <w:r w:rsidRPr="003C6F00">
        <w:t xml:space="preserve">Upon completion of the file processing, the system displays the processing status of each record within the file. </w:t>
      </w:r>
    </w:p>
    <w:p w14:paraId="2F411433" w14:textId="17E5B449" w:rsidR="006D1DD7" w:rsidRPr="002E4B00" w:rsidRDefault="006D1DD7" w:rsidP="00274A40">
      <w:pPr>
        <w:pStyle w:val="Heading5"/>
      </w:pPr>
      <w:r>
        <w:t xml:space="preserve"> </w:t>
      </w:r>
      <w:bookmarkStart w:id="1892" w:name="_Toc11334715"/>
      <w:bookmarkStart w:id="1893" w:name="_Toc74051933"/>
      <w:bookmarkStart w:id="1894" w:name="_Toc90643319"/>
      <w:r>
        <w:t xml:space="preserve">Viewing Status of Master </w:t>
      </w:r>
      <w:r w:rsidRPr="002E4B00">
        <w:t>Servicer Import File</w:t>
      </w:r>
      <w:bookmarkEnd w:id="1892"/>
      <w:bookmarkEnd w:id="1893"/>
      <w:bookmarkEnd w:id="1894"/>
    </w:p>
    <w:p w14:paraId="6EB0A4C4" w14:textId="509748F2" w:rsidR="006D1DD7" w:rsidRPr="003C6F00" w:rsidRDefault="006D1DD7" w:rsidP="006D1DD7">
      <w:pPr>
        <w:pStyle w:val="BodyText"/>
      </w:pPr>
      <w:r w:rsidRPr="003C6F00">
        <w:t xml:space="preserve">The Import Results section displays the details of the processed B2G </w:t>
      </w:r>
      <w:r w:rsidR="00080368">
        <w:t xml:space="preserve">Master </w:t>
      </w:r>
      <w:r w:rsidRPr="003C6F00">
        <w:t xml:space="preserve">Servicer Import file. It allows user to view: </w:t>
      </w:r>
    </w:p>
    <w:p w14:paraId="09ADF4E8" w14:textId="77777777" w:rsidR="006D1DD7" w:rsidRPr="003C6F00" w:rsidRDefault="006D1DD7" w:rsidP="006D1DD7">
      <w:pPr>
        <w:pStyle w:val="UnorderedList"/>
        <w:jc w:val="both"/>
      </w:pPr>
      <w:r w:rsidRPr="003C6F00">
        <w:rPr>
          <w:b/>
        </w:rPr>
        <w:t>Error Records:</w:t>
      </w:r>
      <w:r w:rsidRPr="003C6F00">
        <w:t xml:space="preserve"> count of records within the file t</w:t>
      </w:r>
      <w:r>
        <w:t>hat failed critical validations</w:t>
      </w:r>
    </w:p>
    <w:p w14:paraId="71992BF0" w14:textId="5E0087AC" w:rsidR="006D1DD7" w:rsidRPr="003C6F00" w:rsidRDefault="006D1DD7" w:rsidP="006D1DD7">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1C379737" w14:textId="77777777" w:rsidR="006D1DD7" w:rsidRPr="003C6F00" w:rsidRDefault="006D1DD7" w:rsidP="006D1DD7">
      <w:pPr>
        <w:pStyle w:val="UnorderedList"/>
        <w:jc w:val="both"/>
      </w:pPr>
      <w:r w:rsidRPr="003C6F00">
        <w:rPr>
          <w:b/>
        </w:rPr>
        <w:t>Success Records:</w:t>
      </w:r>
      <w:r w:rsidRPr="003C6F00">
        <w:t xml:space="preserve"> count of records that were successfully uploaded withou</w:t>
      </w:r>
      <w:r>
        <w:t>t generating a warning or error</w:t>
      </w:r>
    </w:p>
    <w:p w14:paraId="1BB0EABB" w14:textId="77777777" w:rsidR="006D1DD7" w:rsidRPr="003C6F00" w:rsidRDefault="006D1DD7" w:rsidP="006D1DD7">
      <w:pPr>
        <w:pStyle w:val="UnorderedList"/>
        <w:jc w:val="both"/>
      </w:pPr>
      <w:r w:rsidRPr="003C6F00">
        <w:rPr>
          <w:b/>
        </w:rPr>
        <w:t xml:space="preserve">Filters: </w:t>
      </w:r>
      <w:r w:rsidRPr="003C6F00">
        <w:t>This section allows the user to filter the import resu</w:t>
      </w:r>
      <w:r>
        <w:t>lts by status and error message</w:t>
      </w:r>
    </w:p>
    <w:p w14:paraId="6D29C1ED" w14:textId="77777777" w:rsidR="006D1DD7" w:rsidRPr="003C6F00" w:rsidRDefault="006D1DD7" w:rsidP="006D1DD7">
      <w:pPr>
        <w:pStyle w:val="UnorderedList"/>
        <w:jc w:val="both"/>
      </w:pPr>
      <w:r w:rsidRPr="003C6F00">
        <w:rPr>
          <w:b/>
        </w:rPr>
        <w:t xml:space="preserve">Export to Excel: </w:t>
      </w:r>
      <w:r w:rsidRPr="003C6F00">
        <w:t>This link allows the user to export the file u</w:t>
      </w:r>
      <w:r>
        <w:t>pload results to an Excel file</w:t>
      </w:r>
    </w:p>
    <w:p w14:paraId="76019190" w14:textId="77777777" w:rsidR="006D1DD7" w:rsidRPr="003C6F00" w:rsidRDefault="006D1DD7" w:rsidP="006D1DD7">
      <w:pPr>
        <w:pStyle w:val="BodyText"/>
      </w:pPr>
      <w:r w:rsidRPr="003C6F00">
        <w:t>The processing status of each record within the file is displayed:</w:t>
      </w:r>
    </w:p>
    <w:p w14:paraId="353A33E1" w14:textId="77777777" w:rsidR="006D1DD7" w:rsidRPr="003C6F00" w:rsidRDefault="006D1DD7" w:rsidP="006D1DD7">
      <w:pPr>
        <w:pStyle w:val="UnorderedList"/>
        <w:jc w:val="both"/>
      </w:pPr>
      <w:r w:rsidRPr="003C6F00">
        <w:rPr>
          <w:b/>
        </w:rPr>
        <w:t>Rec#:</w:t>
      </w:r>
      <w:r w:rsidRPr="003C6F00">
        <w:t xml:space="preserve"> The record number of the case within the file</w:t>
      </w:r>
    </w:p>
    <w:p w14:paraId="14E50E3D" w14:textId="77777777" w:rsidR="006D1DD7" w:rsidRPr="003C6F00" w:rsidRDefault="006D1DD7" w:rsidP="006D1DD7">
      <w:pPr>
        <w:pStyle w:val="UnorderedList"/>
        <w:jc w:val="both"/>
      </w:pPr>
      <w:r w:rsidRPr="003C6F00">
        <w:rPr>
          <w:b/>
        </w:rPr>
        <w:t>FHA Case#:</w:t>
      </w:r>
      <w:r w:rsidRPr="003C6F00">
        <w:t xml:space="preserve"> The case number associated with the record</w:t>
      </w:r>
    </w:p>
    <w:p w14:paraId="32600949" w14:textId="77777777" w:rsidR="006D1DD7" w:rsidRPr="003C6F00" w:rsidRDefault="006D1DD7" w:rsidP="006D1DD7">
      <w:pPr>
        <w:pStyle w:val="UnorderedList"/>
        <w:jc w:val="both"/>
      </w:pPr>
      <w:r w:rsidRPr="003C6F00">
        <w:rPr>
          <w:b/>
        </w:rPr>
        <w:t>Status:</w:t>
      </w:r>
      <w:r w:rsidRPr="003C6F00">
        <w:t xml:space="preserve"> The status of the uploaded record (Success, error or warning)</w:t>
      </w:r>
    </w:p>
    <w:p w14:paraId="2951082B" w14:textId="77777777" w:rsidR="006D1DD7" w:rsidRPr="003C6F00" w:rsidRDefault="006D1DD7" w:rsidP="006D1DD7">
      <w:pPr>
        <w:pStyle w:val="UnorderedList"/>
        <w:jc w:val="both"/>
      </w:pPr>
      <w:r w:rsidRPr="003C6F00">
        <w:rPr>
          <w:b/>
        </w:rPr>
        <w:t>Errors:</w:t>
      </w:r>
      <w:r w:rsidRPr="003C6F00">
        <w:t xml:space="preserve"> Description of the errors associated with the record. Fo</w:t>
      </w:r>
      <w:r>
        <w:t>r example: FHA Case# is invalid</w:t>
      </w:r>
    </w:p>
    <w:p w14:paraId="24B31A83" w14:textId="77777777" w:rsidR="006D1DD7" w:rsidRDefault="006D1DD7" w:rsidP="006D1DD7">
      <w:pPr>
        <w:pStyle w:val="UnorderedList"/>
        <w:jc w:val="both"/>
      </w:pPr>
      <w:r w:rsidRPr="003C6F00">
        <w:rPr>
          <w:b/>
        </w:rPr>
        <w:t>Warnings:</w:t>
      </w:r>
      <w:r w:rsidRPr="003C6F00">
        <w:t xml:space="preserve"> Description of the warn</w:t>
      </w:r>
      <w:r>
        <w:t>ings associated with the record</w:t>
      </w:r>
    </w:p>
    <w:p w14:paraId="060CD29C" w14:textId="7A141AAB" w:rsidR="006D1DD7" w:rsidRDefault="00062DFE" w:rsidP="006D1DD7">
      <w:pPr>
        <w:pStyle w:val="BodyText"/>
        <w:jc w:val="center"/>
      </w:pPr>
      <w:r>
        <w:rPr>
          <w:noProof/>
        </w:rPr>
        <w:drawing>
          <wp:inline distT="0" distB="0" distL="0" distR="0" wp14:anchorId="785252A8" wp14:editId="43BF0A5B">
            <wp:extent cx="3657600" cy="1858498"/>
            <wp:effectExtent l="0" t="0" r="0" b="8890"/>
            <wp:docPr id="2619" name="Picture 2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7"/>
                    <a:stretch>
                      <a:fillRect/>
                    </a:stretch>
                  </pic:blipFill>
                  <pic:spPr>
                    <a:xfrm>
                      <a:off x="0" y="0"/>
                      <a:ext cx="3669026" cy="1864304"/>
                    </a:xfrm>
                    <a:prstGeom prst="rect">
                      <a:avLst/>
                    </a:prstGeom>
                  </pic:spPr>
                </pic:pic>
              </a:graphicData>
            </a:graphic>
          </wp:inline>
        </w:drawing>
      </w:r>
    </w:p>
    <w:p w14:paraId="34F854EF" w14:textId="10D63DFA" w:rsidR="006D1DD7" w:rsidRDefault="006D1DD7" w:rsidP="006D1DD7">
      <w:pPr>
        <w:pStyle w:val="FigureCaption0"/>
      </w:pPr>
      <w:bookmarkStart w:id="1895" w:name="_Toc74052575"/>
      <w:bookmarkStart w:id="1896" w:name="_Toc90643961"/>
      <w:bookmarkStart w:id="1897" w:name="_Toc230163959"/>
      <w:r w:rsidRPr="00062DFE">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108</w:t>
      </w:r>
      <w:r w:rsidRPr="00062DFE">
        <w:rPr>
          <w:noProof/>
        </w:rPr>
        <w:fldChar w:fldCharType="end"/>
      </w:r>
      <w:r w:rsidRPr="00062DFE">
        <w:t xml:space="preserve">: </w:t>
      </w:r>
      <w:r w:rsidR="00F34664" w:rsidRPr="00062DFE">
        <w:t xml:space="preserve">Master </w:t>
      </w:r>
      <w:r w:rsidRPr="00062DFE">
        <w:t>Servicer Import Results</w:t>
      </w:r>
      <w:bookmarkEnd w:id="1895"/>
      <w:bookmarkEnd w:id="1896"/>
      <w:bookmarkEnd w:id="1897"/>
    </w:p>
    <w:p w14:paraId="62FA96FF" w14:textId="77777777" w:rsidR="008F06EC" w:rsidRDefault="008F06EC" w:rsidP="006D1DD7">
      <w:pPr>
        <w:pStyle w:val="FigureCaption0"/>
      </w:pPr>
    </w:p>
    <w:p w14:paraId="3473FFEA" w14:textId="032D0375" w:rsidR="00274A40" w:rsidRDefault="00274A40" w:rsidP="008F06EC">
      <w:pPr>
        <w:pStyle w:val="Heading4"/>
      </w:pPr>
      <w:bookmarkStart w:id="1898" w:name="_Toc230163192"/>
      <w:r>
        <w:t>Investor Transfer Import</w:t>
      </w:r>
      <w:bookmarkEnd w:id="1898"/>
      <w:r>
        <w:t xml:space="preserve"> </w:t>
      </w:r>
    </w:p>
    <w:p w14:paraId="5B6BAD5B" w14:textId="364FF4ED" w:rsidR="008F06EC" w:rsidRPr="002E4B00" w:rsidRDefault="008F06EC" w:rsidP="00274A40">
      <w:pPr>
        <w:pStyle w:val="Heading5"/>
      </w:pPr>
      <w:r>
        <w:t xml:space="preserve">Preparing Investor Transfer </w:t>
      </w:r>
      <w:r w:rsidRPr="002E4B00">
        <w:t>Import File</w:t>
      </w:r>
    </w:p>
    <w:p w14:paraId="4CE6518D" w14:textId="0B2E0F4F" w:rsidR="008F06EC" w:rsidRPr="002E4B00" w:rsidRDefault="008F06EC" w:rsidP="008F06EC">
      <w:pPr>
        <w:pStyle w:val="BodyText"/>
        <w:rPr>
          <w:noProof/>
        </w:rPr>
      </w:pPr>
      <w:r>
        <w:rPr>
          <w:noProof/>
        </w:rPr>
        <w:t>To p</w:t>
      </w:r>
      <w:r w:rsidRPr="002E4B00">
        <w:rPr>
          <w:noProof/>
        </w:rPr>
        <w:t>repar</w:t>
      </w:r>
      <w:r>
        <w:rPr>
          <w:noProof/>
        </w:rPr>
        <w:t>e</w:t>
      </w:r>
      <w:r w:rsidRPr="002E4B00">
        <w:rPr>
          <w:noProof/>
        </w:rPr>
        <w:t xml:space="preserve"> </w:t>
      </w:r>
      <w:r>
        <w:rPr>
          <w:noProof/>
        </w:rPr>
        <w:t xml:space="preserve">Investor Transfer </w:t>
      </w:r>
      <w:r w:rsidRPr="002E4B00">
        <w:rPr>
          <w:noProof/>
        </w:rPr>
        <w:t>Import file:</w:t>
      </w:r>
    </w:p>
    <w:p w14:paraId="3AD371BA" w14:textId="646BECD3" w:rsidR="008F06EC" w:rsidRPr="003C6F00" w:rsidRDefault="008F06EC" w:rsidP="006C3C3F">
      <w:pPr>
        <w:pStyle w:val="OrderedList"/>
        <w:numPr>
          <w:ilvl w:val="0"/>
          <w:numId w:val="207"/>
        </w:numPr>
        <w:jc w:val="both"/>
      </w:pPr>
      <w:r w:rsidRPr="003C6F00">
        <w:t xml:space="preserve">From the </w:t>
      </w:r>
      <w:r w:rsidRPr="00556ADE">
        <w:t>Batch</w:t>
      </w:r>
      <w:r w:rsidRPr="003C6F00">
        <w:t xml:space="preserve"> tab, select </w:t>
      </w:r>
      <w:r>
        <w:t xml:space="preserve">Investor Transfer </w:t>
      </w:r>
      <w:r w:rsidRPr="00556ADE">
        <w:t>Upload.</w:t>
      </w:r>
    </w:p>
    <w:p w14:paraId="5CBECECD" w14:textId="1CC6C233" w:rsidR="008F06EC" w:rsidRPr="003C6F00" w:rsidRDefault="008F06EC" w:rsidP="006C3C3F">
      <w:pPr>
        <w:pStyle w:val="OrderedList"/>
        <w:numPr>
          <w:ilvl w:val="0"/>
          <w:numId w:val="207"/>
        </w:numPr>
        <w:jc w:val="both"/>
      </w:pPr>
      <w:r>
        <w:t>Click on</w:t>
      </w:r>
      <w:r>
        <w:rPr>
          <w:b/>
        </w:rPr>
        <w:t xml:space="preserve"> Investor Transfer.</w:t>
      </w:r>
      <w:r w:rsidRPr="003C6F00">
        <w:t xml:space="preserve"> </w:t>
      </w:r>
    </w:p>
    <w:p w14:paraId="1F106D56" w14:textId="77777777" w:rsidR="008F06EC" w:rsidRPr="003C6F00" w:rsidRDefault="008F06EC" w:rsidP="006C3C3F">
      <w:pPr>
        <w:pStyle w:val="OrderedList"/>
        <w:numPr>
          <w:ilvl w:val="0"/>
          <w:numId w:val="207"/>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543F2E12" w14:textId="77777777" w:rsidR="008F06EC" w:rsidRDefault="008F06EC" w:rsidP="006C3C3F">
      <w:pPr>
        <w:pStyle w:val="OrderedList"/>
        <w:numPr>
          <w:ilvl w:val="0"/>
          <w:numId w:val="207"/>
        </w:numPr>
        <w:jc w:val="both"/>
      </w:pPr>
      <w:r w:rsidRPr="003C6F00">
        <w:t xml:space="preserve">Enter valid values for each column. </w:t>
      </w:r>
      <w:r>
        <w:t>For each of the field a comment is displayed when user points on the column name. The comment provides the user with the following information:</w:t>
      </w:r>
    </w:p>
    <w:p w14:paraId="16D73A5D" w14:textId="77777777" w:rsidR="008F06EC" w:rsidRDefault="008F06EC" w:rsidP="008F06EC">
      <w:pPr>
        <w:pStyle w:val="UnorderedListIndent"/>
        <w:jc w:val="both"/>
      </w:pPr>
      <w:r>
        <w:t>whether the field is required, optional or conditionally required</w:t>
      </w:r>
    </w:p>
    <w:p w14:paraId="59E6C2BF" w14:textId="77777777" w:rsidR="008F06EC" w:rsidRPr="003C6F00" w:rsidRDefault="008F06EC" w:rsidP="008F06EC">
      <w:pPr>
        <w:pStyle w:val="UnorderedListIndent"/>
        <w:jc w:val="both"/>
      </w:pPr>
      <w:r w:rsidRPr="00AE54B4">
        <w:t xml:space="preserve">format/valid values for each </w:t>
      </w:r>
      <w:r>
        <w:t>field</w:t>
      </w:r>
    </w:p>
    <w:p w14:paraId="04CA05BD" w14:textId="6E3011E4" w:rsidR="008F06EC" w:rsidRPr="00AE54B4" w:rsidRDefault="008F06EC" w:rsidP="008F06EC">
      <w:pPr>
        <w:pStyle w:val="BodyText"/>
        <w:jc w:val="center"/>
        <w:rPr>
          <w:rFonts w:eastAsiaTheme="minorHAnsi"/>
        </w:rPr>
      </w:pPr>
      <w:r w:rsidRPr="00B97D8C">
        <w:rPr>
          <w:noProof/>
        </w:rPr>
        <w:t xml:space="preserve"> </w:t>
      </w:r>
      <w:r w:rsidR="005836E9">
        <w:rPr>
          <w:noProof/>
        </w:rPr>
        <w:drawing>
          <wp:inline distT="0" distB="0" distL="0" distR="0" wp14:anchorId="452B5C14" wp14:editId="13A5C259">
            <wp:extent cx="3532140" cy="1070915"/>
            <wp:effectExtent l="19050" t="19050" r="11430" b="15240"/>
            <wp:docPr id="168782919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7829198" name="Picture 1" descr="A screenshot of a computer&#10;&#10;Description automatically generated"/>
                    <pic:cNvPicPr/>
                  </pic:nvPicPr>
                  <pic:blipFill>
                    <a:blip r:embed="rId188"/>
                    <a:stretch>
                      <a:fillRect/>
                    </a:stretch>
                  </pic:blipFill>
                  <pic:spPr>
                    <a:xfrm>
                      <a:off x="0" y="0"/>
                      <a:ext cx="3555129" cy="1077885"/>
                    </a:xfrm>
                    <a:prstGeom prst="rect">
                      <a:avLst/>
                    </a:prstGeom>
                    <a:ln w="19050">
                      <a:solidFill>
                        <a:srgbClr val="0070C0"/>
                      </a:solidFill>
                    </a:ln>
                  </pic:spPr>
                </pic:pic>
              </a:graphicData>
            </a:graphic>
          </wp:inline>
        </w:drawing>
      </w:r>
    </w:p>
    <w:p w14:paraId="554AC9CC" w14:textId="1FCA0AD7" w:rsidR="008F06EC" w:rsidRPr="00122C7E" w:rsidRDefault="008931E5" w:rsidP="008F06EC">
      <w:pPr>
        <w:pStyle w:val="FigureCaption0"/>
      </w:pPr>
      <w:bookmarkStart w:id="1899" w:name="_Toc230163960"/>
      <w:r w:rsidRPr="00062DFE">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109</w:t>
      </w:r>
      <w:r w:rsidRPr="00062DFE">
        <w:rPr>
          <w:noProof/>
        </w:rPr>
        <w:fldChar w:fldCharType="end"/>
      </w:r>
      <w:r w:rsidR="008F06EC">
        <w:t xml:space="preserve">: </w:t>
      </w:r>
      <w:r w:rsidR="008F06EC" w:rsidRPr="005A4A56">
        <w:t xml:space="preserve">Sample </w:t>
      </w:r>
      <w:r w:rsidR="008F06EC">
        <w:t>Excel T</w:t>
      </w:r>
      <w:r w:rsidR="008F06EC" w:rsidRPr="005A4A56">
        <w:t xml:space="preserve">emplate for B2G </w:t>
      </w:r>
      <w:r w:rsidR="005836E9">
        <w:t xml:space="preserve">Investor Transfer </w:t>
      </w:r>
      <w:r w:rsidR="008F06EC">
        <w:t>I</w:t>
      </w:r>
      <w:r w:rsidR="008F06EC" w:rsidRPr="005A4A56">
        <w:t>mport</w:t>
      </w:r>
      <w:bookmarkEnd w:id="1899"/>
      <w:r w:rsidR="008F06EC" w:rsidRPr="005A4A56">
        <w:t xml:space="preserve"> </w:t>
      </w:r>
    </w:p>
    <w:p w14:paraId="312C8268" w14:textId="454F25F2" w:rsidR="008F06EC" w:rsidRPr="002E4B00" w:rsidRDefault="008F06EC" w:rsidP="00274A40">
      <w:pPr>
        <w:pStyle w:val="Heading5"/>
      </w:pPr>
      <w:r>
        <w:t xml:space="preserve"> Saving </w:t>
      </w:r>
      <w:r w:rsidR="005836E9">
        <w:t xml:space="preserve">Investor Transfer </w:t>
      </w:r>
      <w:r w:rsidRPr="002E4B00">
        <w:t>Import File</w:t>
      </w:r>
    </w:p>
    <w:p w14:paraId="1393ADD2" w14:textId="7A8C6EED" w:rsidR="008F06EC" w:rsidRPr="00175086" w:rsidRDefault="008F06EC" w:rsidP="008F06EC">
      <w:pPr>
        <w:pStyle w:val="BodyText"/>
        <w:rPr>
          <w:noProof/>
        </w:rPr>
      </w:pPr>
      <w:r>
        <w:rPr>
          <w:noProof/>
        </w:rPr>
        <w:t>To s</w:t>
      </w:r>
      <w:r w:rsidRPr="00175086">
        <w:rPr>
          <w:noProof/>
        </w:rPr>
        <w:t>av</w:t>
      </w:r>
      <w:r>
        <w:rPr>
          <w:noProof/>
        </w:rPr>
        <w:t>e</w:t>
      </w:r>
      <w:r w:rsidRPr="00175086">
        <w:rPr>
          <w:noProof/>
        </w:rPr>
        <w:t xml:space="preserve"> the </w:t>
      </w:r>
      <w:r w:rsidR="005836E9">
        <w:rPr>
          <w:noProof/>
        </w:rPr>
        <w:t xml:space="preserve">Investor Transfer </w:t>
      </w:r>
      <w:r w:rsidRPr="002E4B00">
        <w:rPr>
          <w:noProof/>
        </w:rPr>
        <w:t xml:space="preserve">Import </w:t>
      </w:r>
      <w:r w:rsidRPr="00175086">
        <w:rPr>
          <w:noProof/>
        </w:rPr>
        <w:t>file:</w:t>
      </w:r>
    </w:p>
    <w:p w14:paraId="23800332" w14:textId="42A07427" w:rsidR="008F06EC" w:rsidRPr="003C6F00" w:rsidRDefault="008F06EC" w:rsidP="006C3C3F">
      <w:pPr>
        <w:pStyle w:val="OrderedList"/>
        <w:numPr>
          <w:ilvl w:val="0"/>
          <w:numId w:val="208"/>
        </w:numPr>
        <w:jc w:val="both"/>
      </w:pPr>
      <w:r w:rsidRPr="003C6F00">
        <w:t xml:space="preserve">Once all required fields are entered in the B2G </w:t>
      </w:r>
      <w:r w:rsidR="005836E9">
        <w:t xml:space="preserve">Investor Transfer </w:t>
      </w:r>
      <w:r w:rsidRPr="003C6F00">
        <w:t>import file and the file ready for upload, the file should be saved in a text (tab-delimited) file format</w:t>
      </w:r>
      <w:r>
        <w:t>.</w:t>
      </w:r>
    </w:p>
    <w:p w14:paraId="01074798" w14:textId="091352D7" w:rsidR="008F06EC" w:rsidRPr="003C6F00" w:rsidRDefault="008F06EC" w:rsidP="006C3C3F">
      <w:pPr>
        <w:pStyle w:val="OrderedList"/>
        <w:numPr>
          <w:ilvl w:val="0"/>
          <w:numId w:val="208"/>
        </w:numPr>
        <w:jc w:val="both"/>
      </w:pPr>
      <w:r w:rsidRPr="003C6F00">
        <w:t xml:space="preserve">Click </w:t>
      </w:r>
      <w:r w:rsidRPr="001445BE">
        <w:rPr>
          <w:b/>
        </w:rPr>
        <w:t xml:space="preserve">File &gt; Save </w:t>
      </w:r>
      <w:r w:rsidRPr="003C6F00">
        <w:t xml:space="preserve">in the </w:t>
      </w:r>
      <w:r w:rsidR="005836E9">
        <w:t xml:space="preserve">Investor Transfer </w:t>
      </w:r>
      <w:r w:rsidRPr="003C6F00">
        <w:t>Import file.</w:t>
      </w:r>
    </w:p>
    <w:p w14:paraId="0F524F10" w14:textId="77777777" w:rsidR="008F06EC" w:rsidRPr="003C6F00" w:rsidRDefault="008F06EC" w:rsidP="006C3C3F">
      <w:pPr>
        <w:pStyle w:val="OrderedList"/>
        <w:numPr>
          <w:ilvl w:val="0"/>
          <w:numId w:val="208"/>
        </w:numPr>
        <w:jc w:val="both"/>
      </w:pPr>
      <w:r w:rsidRPr="003C6F00">
        <w:t>Select the folder in which to save the Excel file.</w:t>
      </w:r>
    </w:p>
    <w:p w14:paraId="63AFDF2B" w14:textId="77777777" w:rsidR="008F06EC" w:rsidRPr="003C6F00" w:rsidRDefault="008F06EC" w:rsidP="006C3C3F">
      <w:pPr>
        <w:pStyle w:val="OrderedList"/>
        <w:numPr>
          <w:ilvl w:val="0"/>
          <w:numId w:val="208"/>
        </w:numPr>
        <w:jc w:val="both"/>
      </w:pPr>
      <w:r w:rsidRPr="003C6F00">
        <w:t>Rename the file if desired.</w:t>
      </w:r>
    </w:p>
    <w:p w14:paraId="6D116F77" w14:textId="77777777" w:rsidR="008F06EC" w:rsidRPr="003C6F00" w:rsidRDefault="008F06EC" w:rsidP="006C3C3F">
      <w:pPr>
        <w:pStyle w:val="OrderedList"/>
        <w:numPr>
          <w:ilvl w:val="0"/>
          <w:numId w:val="208"/>
        </w:numPr>
        <w:jc w:val="both"/>
      </w:pPr>
      <w:r w:rsidRPr="003C6F00">
        <w:t xml:space="preserve">Click </w:t>
      </w:r>
      <w:r w:rsidRPr="001445BE">
        <w:rPr>
          <w:b/>
        </w:rPr>
        <w:t xml:space="preserve">File &gt; Save As </w:t>
      </w:r>
      <w:r w:rsidRPr="003C6F00">
        <w:t>and save the file as text (tab-delimited)</w:t>
      </w:r>
      <w:r>
        <w:t>.</w:t>
      </w:r>
    </w:p>
    <w:p w14:paraId="50EE0D88" w14:textId="77777777" w:rsidR="008F06EC" w:rsidRPr="00175086" w:rsidRDefault="008F06EC" w:rsidP="006C3C3F">
      <w:pPr>
        <w:pStyle w:val="OrderedList"/>
        <w:numPr>
          <w:ilvl w:val="0"/>
          <w:numId w:val="208"/>
        </w:numPr>
        <w:jc w:val="both"/>
      </w:pPr>
      <w:r w:rsidRPr="003C6F00">
        <w:t xml:space="preserve">Click </w:t>
      </w:r>
      <w:r w:rsidRPr="001445BE">
        <w:rPr>
          <w:b/>
        </w:rPr>
        <w:t>Save.</w:t>
      </w:r>
    </w:p>
    <w:p w14:paraId="578A0A6C" w14:textId="5B09DFE9" w:rsidR="008F06EC" w:rsidRPr="002E4B00" w:rsidRDefault="008F06EC" w:rsidP="00274A40">
      <w:pPr>
        <w:pStyle w:val="Heading5"/>
      </w:pPr>
      <w:r>
        <w:t xml:space="preserve"> Uploading </w:t>
      </w:r>
      <w:r w:rsidR="005836E9">
        <w:t xml:space="preserve">Investor Transfer </w:t>
      </w:r>
      <w:r w:rsidRPr="002E4B00">
        <w:t>Import File</w:t>
      </w:r>
    </w:p>
    <w:p w14:paraId="65BEC047" w14:textId="45C9E1C4" w:rsidR="008F06EC" w:rsidRPr="00175086" w:rsidRDefault="008F06EC" w:rsidP="008F06EC">
      <w:pPr>
        <w:pStyle w:val="BodyText"/>
        <w:rPr>
          <w:noProof/>
        </w:rPr>
      </w:pPr>
      <w:r>
        <w:rPr>
          <w:noProof/>
        </w:rPr>
        <w:t>To upload</w:t>
      </w:r>
      <w:r w:rsidRPr="00175086">
        <w:rPr>
          <w:noProof/>
        </w:rPr>
        <w:t xml:space="preserve"> the </w:t>
      </w:r>
      <w:r w:rsidR="005836E9">
        <w:rPr>
          <w:noProof/>
        </w:rPr>
        <w:t xml:space="preserve">Investor Transfer </w:t>
      </w:r>
      <w:r w:rsidRPr="002E4B00">
        <w:rPr>
          <w:noProof/>
        </w:rPr>
        <w:t>Import</w:t>
      </w:r>
      <w:r>
        <w:rPr>
          <w:noProof/>
        </w:rPr>
        <w:t xml:space="preserve"> </w:t>
      </w:r>
      <w:r w:rsidRPr="00175086">
        <w:rPr>
          <w:noProof/>
        </w:rPr>
        <w:t>file:</w:t>
      </w:r>
    </w:p>
    <w:p w14:paraId="61E344F9" w14:textId="27C9EE51" w:rsidR="008F06EC" w:rsidRPr="003C6F00" w:rsidRDefault="008F06EC" w:rsidP="006C3C3F">
      <w:pPr>
        <w:pStyle w:val="OrderedList"/>
        <w:numPr>
          <w:ilvl w:val="0"/>
          <w:numId w:val="209"/>
        </w:numPr>
        <w:jc w:val="both"/>
      </w:pPr>
      <w:r w:rsidRPr="003C6F00">
        <w:t xml:space="preserve">Click </w:t>
      </w:r>
      <w:r w:rsidRPr="007B32B7">
        <w:rPr>
          <w:b/>
        </w:rPr>
        <w:t xml:space="preserve">Browse </w:t>
      </w:r>
      <w:r w:rsidRPr="003C6F00">
        <w:t xml:space="preserve">on the </w:t>
      </w:r>
      <w:r w:rsidRPr="007B32B7">
        <w:rPr>
          <w:b/>
        </w:rPr>
        <w:t xml:space="preserve">Servicer File Upload </w:t>
      </w:r>
      <w:r w:rsidRPr="003C6F00">
        <w:t xml:space="preserve">screen to attach the previously saved </w:t>
      </w:r>
      <w:r w:rsidR="005836E9">
        <w:t xml:space="preserve">Investor Transfer </w:t>
      </w:r>
      <w:r w:rsidRPr="003C6F00">
        <w:t>import file.</w:t>
      </w:r>
    </w:p>
    <w:p w14:paraId="66D9F4D9" w14:textId="77777777" w:rsidR="008F06EC" w:rsidRPr="003C6F00" w:rsidRDefault="008F06EC" w:rsidP="006C3C3F">
      <w:pPr>
        <w:pStyle w:val="OrderedList"/>
        <w:numPr>
          <w:ilvl w:val="0"/>
          <w:numId w:val="209"/>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5293145A" w14:textId="751F955C" w:rsidR="008F06EC" w:rsidRPr="003C6F00" w:rsidRDefault="008F06EC" w:rsidP="006C3C3F">
      <w:pPr>
        <w:pStyle w:val="OrderedList"/>
        <w:numPr>
          <w:ilvl w:val="0"/>
          <w:numId w:val="209"/>
        </w:numPr>
        <w:jc w:val="both"/>
      </w:pPr>
      <w:r w:rsidRPr="003C6F00">
        <w:t>The system will process the file and validate the records within the</w:t>
      </w:r>
      <w:r>
        <w:t xml:space="preserve"> </w:t>
      </w:r>
      <w:r w:rsidR="005836E9">
        <w:t xml:space="preserve">Investor Transfer </w:t>
      </w:r>
      <w:r w:rsidRPr="003C6F00">
        <w:t>import file:</w:t>
      </w:r>
    </w:p>
    <w:p w14:paraId="6F80B3A2" w14:textId="77777777" w:rsidR="008F06EC" w:rsidRPr="003C6F00" w:rsidRDefault="008F06EC" w:rsidP="008F06EC">
      <w:pPr>
        <w:pStyle w:val="UnorderedListIndent"/>
        <w:jc w:val="both"/>
      </w:pPr>
      <w:r w:rsidRPr="003C6F00">
        <w:t>If all the critical validations pass for the record, the record is uploaded</w:t>
      </w:r>
    </w:p>
    <w:p w14:paraId="3778401E" w14:textId="77777777" w:rsidR="008F06EC" w:rsidRPr="003C6F00" w:rsidRDefault="008F06EC" w:rsidP="008F06EC">
      <w:pPr>
        <w:pStyle w:val="UnorderedListIndent"/>
        <w:jc w:val="both"/>
      </w:pPr>
      <w:r w:rsidRPr="003C6F00">
        <w:t>If any of the critical validations fail, the record is not uploaded in the Servicing Module</w:t>
      </w:r>
    </w:p>
    <w:p w14:paraId="1B4098E4" w14:textId="77777777" w:rsidR="008F06EC" w:rsidRDefault="008F06EC" w:rsidP="006C3C3F">
      <w:pPr>
        <w:pStyle w:val="OrderedList"/>
        <w:numPr>
          <w:ilvl w:val="0"/>
          <w:numId w:val="209"/>
        </w:numPr>
        <w:jc w:val="both"/>
        <w:rPr>
          <w:noProof/>
        </w:rPr>
      </w:pPr>
      <w:r w:rsidRPr="003C6F00">
        <w:t xml:space="preserve">Upon completion of the file processing, the system displays the processing status of each record within the file. </w:t>
      </w:r>
    </w:p>
    <w:p w14:paraId="18361C13" w14:textId="550F9422" w:rsidR="008F06EC" w:rsidRPr="002E4B00" w:rsidRDefault="008F06EC" w:rsidP="00274A40">
      <w:pPr>
        <w:pStyle w:val="Heading5"/>
      </w:pPr>
      <w:r>
        <w:t xml:space="preserve"> Viewing Status of </w:t>
      </w:r>
      <w:r w:rsidR="005836E9">
        <w:t xml:space="preserve">Investor Transfer </w:t>
      </w:r>
      <w:r w:rsidRPr="002E4B00">
        <w:t>Import File</w:t>
      </w:r>
    </w:p>
    <w:p w14:paraId="6EDFD60C" w14:textId="5AD7E07C" w:rsidR="008F06EC" w:rsidRPr="003C6F00" w:rsidRDefault="008F06EC" w:rsidP="008F06EC">
      <w:pPr>
        <w:pStyle w:val="BodyText"/>
      </w:pPr>
      <w:r w:rsidRPr="003C6F00">
        <w:t xml:space="preserve">The Import Results section displays the details of the processed B2G </w:t>
      </w:r>
      <w:r w:rsidR="005836E9">
        <w:t xml:space="preserve">Investor Transfer </w:t>
      </w:r>
      <w:r w:rsidRPr="003C6F00">
        <w:t xml:space="preserve">Import file. It allows user to view: </w:t>
      </w:r>
    </w:p>
    <w:p w14:paraId="1C237FB3" w14:textId="77777777" w:rsidR="008F06EC" w:rsidRPr="003C6F00" w:rsidRDefault="008F06EC" w:rsidP="008F06EC">
      <w:pPr>
        <w:pStyle w:val="UnorderedList"/>
        <w:jc w:val="both"/>
      </w:pPr>
      <w:r w:rsidRPr="003C6F00">
        <w:rPr>
          <w:b/>
        </w:rPr>
        <w:t>Error Records:</w:t>
      </w:r>
      <w:r w:rsidRPr="003C6F00">
        <w:t xml:space="preserve"> count of records within the file t</w:t>
      </w:r>
      <w:r>
        <w:t>hat failed critical validations</w:t>
      </w:r>
    </w:p>
    <w:p w14:paraId="18E6BAE4" w14:textId="77777777" w:rsidR="008F06EC" w:rsidRPr="003C6F00" w:rsidRDefault="008F06EC" w:rsidP="008F06EC">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669C6D88" w14:textId="77777777" w:rsidR="008F06EC" w:rsidRPr="003C6F00" w:rsidRDefault="008F06EC" w:rsidP="008F06EC">
      <w:pPr>
        <w:pStyle w:val="UnorderedList"/>
        <w:jc w:val="both"/>
      </w:pPr>
      <w:r w:rsidRPr="003C6F00">
        <w:rPr>
          <w:b/>
        </w:rPr>
        <w:t>Success Records:</w:t>
      </w:r>
      <w:r w:rsidRPr="003C6F00">
        <w:t xml:space="preserve"> count of records that were successfully uploaded withou</w:t>
      </w:r>
      <w:r>
        <w:t>t generating a warning or error</w:t>
      </w:r>
    </w:p>
    <w:p w14:paraId="1A22D6CC" w14:textId="77777777" w:rsidR="008F06EC" w:rsidRPr="003C6F00" w:rsidRDefault="008F06EC" w:rsidP="008F06EC">
      <w:pPr>
        <w:pStyle w:val="UnorderedList"/>
        <w:jc w:val="both"/>
      </w:pPr>
      <w:r w:rsidRPr="003C6F00">
        <w:rPr>
          <w:b/>
        </w:rPr>
        <w:t xml:space="preserve">Filters: </w:t>
      </w:r>
      <w:r w:rsidRPr="003C6F00">
        <w:t>This section allows the user to filter the import resu</w:t>
      </w:r>
      <w:r>
        <w:t>lts by status and error message</w:t>
      </w:r>
    </w:p>
    <w:p w14:paraId="45970229" w14:textId="77777777" w:rsidR="008F06EC" w:rsidRPr="003C6F00" w:rsidRDefault="008F06EC" w:rsidP="008F06EC">
      <w:pPr>
        <w:pStyle w:val="UnorderedList"/>
        <w:jc w:val="both"/>
      </w:pPr>
      <w:r w:rsidRPr="003C6F00">
        <w:rPr>
          <w:b/>
        </w:rPr>
        <w:t xml:space="preserve">Export to Excel: </w:t>
      </w:r>
      <w:r w:rsidRPr="003C6F00">
        <w:t>This link allows the user to export the file u</w:t>
      </w:r>
      <w:r>
        <w:t>pload results to an Excel file</w:t>
      </w:r>
    </w:p>
    <w:p w14:paraId="4D3AC59F" w14:textId="77777777" w:rsidR="008F06EC" w:rsidRPr="003C6F00" w:rsidRDefault="008F06EC" w:rsidP="008F06EC">
      <w:pPr>
        <w:pStyle w:val="BodyText"/>
      </w:pPr>
      <w:r w:rsidRPr="003C6F00">
        <w:t>The processing status of each record within the file is displayed:</w:t>
      </w:r>
    </w:p>
    <w:p w14:paraId="62BC3FB9" w14:textId="77777777" w:rsidR="008F06EC" w:rsidRPr="003C6F00" w:rsidRDefault="008F06EC" w:rsidP="008F06EC">
      <w:pPr>
        <w:pStyle w:val="UnorderedList"/>
        <w:jc w:val="both"/>
      </w:pPr>
      <w:r w:rsidRPr="003C6F00">
        <w:rPr>
          <w:b/>
        </w:rPr>
        <w:t>Rec#:</w:t>
      </w:r>
      <w:r w:rsidRPr="003C6F00">
        <w:t xml:space="preserve"> The record number of the case within the file</w:t>
      </w:r>
    </w:p>
    <w:p w14:paraId="6AE589AD" w14:textId="77777777" w:rsidR="008F06EC" w:rsidRPr="003C6F00" w:rsidRDefault="008F06EC" w:rsidP="008F06EC">
      <w:pPr>
        <w:pStyle w:val="UnorderedList"/>
        <w:jc w:val="both"/>
      </w:pPr>
      <w:r w:rsidRPr="003C6F00">
        <w:rPr>
          <w:b/>
        </w:rPr>
        <w:t>FHA Case#:</w:t>
      </w:r>
      <w:r w:rsidRPr="003C6F00">
        <w:t xml:space="preserve"> The case number associated with the record</w:t>
      </w:r>
    </w:p>
    <w:p w14:paraId="02DF9A27" w14:textId="77777777" w:rsidR="008F06EC" w:rsidRPr="003C6F00" w:rsidRDefault="008F06EC" w:rsidP="008F06EC">
      <w:pPr>
        <w:pStyle w:val="UnorderedList"/>
        <w:jc w:val="both"/>
      </w:pPr>
      <w:r w:rsidRPr="003C6F00">
        <w:rPr>
          <w:b/>
        </w:rPr>
        <w:t>Status:</w:t>
      </w:r>
      <w:r w:rsidRPr="003C6F00">
        <w:t xml:space="preserve"> The status of the uploaded record (Success, error or warning)</w:t>
      </w:r>
    </w:p>
    <w:p w14:paraId="572977A6" w14:textId="77777777" w:rsidR="008F06EC" w:rsidRPr="003C6F00" w:rsidRDefault="008F06EC" w:rsidP="008F06EC">
      <w:pPr>
        <w:pStyle w:val="UnorderedList"/>
        <w:jc w:val="both"/>
      </w:pPr>
      <w:r w:rsidRPr="003C6F00">
        <w:rPr>
          <w:b/>
        </w:rPr>
        <w:t>Errors:</w:t>
      </w:r>
      <w:r w:rsidRPr="003C6F00">
        <w:t xml:space="preserve"> Description of the errors associated with the record. Fo</w:t>
      </w:r>
      <w:r>
        <w:t>r example: FHA Case# is invalid</w:t>
      </w:r>
    </w:p>
    <w:p w14:paraId="6CDFFEF6" w14:textId="77777777" w:rsidR="008F06EC" w:rsidRDefault="008F06EC" w:rsidP="008F06EC">
      <w:pPr>
        <w:pStyle w:val="UnorderedList"/>
        <w:jc w:val="both"/>
      </w:pPr>
      <w:r w:rsidRPr="003C6F00">
        <w:rPr>
          <w:b/>
        </w:rPr>
        <w:t>Warnings:</w:t>
      </w:r>
      <w:r w:rsidRPr="003C6F00">
        <w:t xml:space="preserve"> Description of the warn</w:t>
      </w:r>
      <w:r>
        <w:t>ings associated with the record</w:t>
      </w:r>
    </w:p>
    <w:p w14:paraId="6845042C" w14:textId="553FD185" w:rsidR="008F06EC" w:rsidRDefault="009D10A8" w:rsidP="008F06EC">
      <w:pPr>
        <w:pStyle w:val="BodyText"/>
        <w:jc w:val="center"/>
      </w:pPr>
      <w:r>
        <w:rPr>
          <w:noProof/>
        </w:rPr>
        <w:drawing>
          <wp:inline distT="0" distB="0" distL="0" distR="0" wp14:anchorId="0C55B2C3" wp14:editId="5D5B8FC2">
            <wp:extent cx="4419600" cy="1781061"/>
            <wp:effectExtent l="19050" t="19050" r="19050" b="10160"/>
            <wp:docPr id="1486233637"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233637" name="Picture 1" descr="A screenshot of a computer&#10;&#10;Description automatically generated"/>
                    <pic:cNvPicPr/>
                  </pic:nvPicPr>
                  <pic:blipFill>
                    <a:blip r:embed="rId189"/>
                    <a:stretch>
                      <a:fillRect/>
                    </a:stretch>
                  </pic:blipFill>
                  <pic:spPr>
                    <a:xfrm>
                      <a:off x="0" y="0"/>
                      <a:ext cx="4443461" cy="1790677"/>
                    </a:xfrm>
                    <a:prstGeom prst="rect">
                      <a:avLst/>
                    </a:prstGeom>
                    <a:ln w="19050">
                      <a:solidFill>
                        <a:srgbClr val="0070C0"/>
                      </a:solidFill>
                    </a:ln>
                  </pic:spPr>
                </pic:pic>
              </a:graphicData>
            </a:graphic>
          </wp:inline>
        </w:drawing>
      </w:r>
    </w:p>
    <w:p w14:paraId="31A0A01D" w14:textId="27FA1C2C" w:rsidR="004E1459" w:rsidRDefault="00FE2E1E" w:rsidP="004E1459">
      <w:pPr>
        <w:pStyle w:val="FigureCaption0"/>
      </w:pPr>
      <w:bookmarkStart w:id="1900" w:name="_Toc230163961"/>
      <w:r w:rsidRPr="00062DFE">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110</w:t>
      </w:r>
      <w:r w:rsidRPr="00062DFE">
        <w:rPr>
          <w:noProof/>
        </w:rPr>
        <w:fldChar w:fldCharType="end"/>
      </w:r>
      <w:r w:rsidR="008F06EC" w:rsidRPr="00062DFE">
        <w:t xml:space="preserve">: </w:t>
      </w:r>
      <w:r w:rsidR="005836E9">
        <w:t xml:space="preserve">Investor Transfer </w:t>
      </w:r>
      <w:r w:rsidR="008F06EC" w:rsidRPr="00062DFE">
        <w:t>Import Results</w:t>
      </w:r>
      <w:bookmarkEnd w:id="1900"/>
    </w:p>
    <w:p w14:paraId="6C38E826" w14:textId="77777777" w:rsidR="004E1459" w:rsidRPr="00825DE7" w:rsidRDefault="004E1459" w:rsidP="004E1459">
      <w:pPr>
        <w:pStyle w:val="Heading3"/>
        <w:ind w:left="1080" w:hanging="1080"/>
        <w:jc w:val="both"/>
      </w:pPr>
      <w:bookmarkStart w:id="1901" w:name="_Toc230163193"/>
      <w:r>
        <w:t>Note U</w:t>
      </w:r>
      <w:r w:rsidRPr="00825DE7">
        <w:t>pload</w:t>
      </w:r>
      <w:r>
        <w:t>s</w:t>
      </w:r>
      <w:bookmarkEnd w:id="1901"/>
    </w:p>
    <w:p w14:paraId="5E2ED943" w14:textId="7AAD9AF0" w:rsidR="004E1459" w:rsidRDefault="004E1459" w:rsidP="004E1459">
      <w:pPr>
        <w:pStyle w:val="BodyText"/>
      </w:pPr>
      <w:r w:rsidRPr="00D3156A">
        <w:t xml:space="preserve">The </w:t>
      </w:r>
      <w:r>
        <w:t xml:space="preserve">Notes File Uploads </w:t>
      </w:r>
      <w:r w:rsidRPr="00D3156A">
        <w:t xml:space="preserve">screen is displayed when an authorized user selects </w:t>
      </w:r>
      <w:r>
        <w:t xml:space="preserve">Note Uploads </w:t>
      </w:r>
      <w:r w:rsidRPr="00D3156A">
        <w:t xml:space="preserve">under the Batch tab displayed in the </w:t>
      </w:r>
      <w:r>
        <w:t>Left Menu</w:t>
      </w:r>
      <w:r w:rsidRPr="00D3156A">
        <w:t xml:space="preserve">. The </w:t>
      </w:r>
      <w:r>
        <w:t xml:space="preserve">Notes File Uploads screen allows the authorized user (example: </w:t>
      </w:r>
      <w:r w:rsidR="00A36F69">
        <w:t>Lenders/Servicers</w:t>
      </w:r>
      <w:r>
        <w:t>) to upload B2G files.</w:t>
      </w:r>
    </w:p>
    <w:p w14:paraId="7C79CEA1" w14:textId="77777777" w:rsidR="00A36F69" w:rsidRDefault="00A36F69" w:rsidP="004E1459">
      <w:pPr>
        <w:pStyle w:val="BodyText"/>
      </w:pPr>
    </w:p>
    <w:tbl>
      <w:tblPr>
        <w:tblStyle w:val="TableGrid"/>
        <w:tblW w:w="0" w:type="auto"/>
        <w:tblInd w:w="198" w:type="dxa"/>
        <w:tblLook w:val="04A0" w:firstRow="1" w:lastRow="0" w:firstColumn="1" w:lastColumn="0" w:noHBand="0" w:noVBand="1"/>
      </w:tblPr>
      <w:tblGrid>
        <w:gridCol w:w="2610"/>
        <w:gridCol w:w="6390"/>
      </w:tblGrid>
      <w:tr w:rsidR="00A36F69" w:rsidRPr="00556ADE" w14:paraId="2320D2BF" w14:textId="77777777" w:rsidTr="00B44283">
        <w:trPr>
          <w:tblHeader/>
        </w:trPr>
        <w:tc>
          <w:tcPr>
            <w:tcW w:w="2610" w:type="dxa"/>
            <w:shd w:val="clear" w:color="auto" w:fill="B8CCE4" w:themeFill="accent1" w:themeFillTint="66"/>
          </w:tcPr>
          <w:p w14:paraId="647DC588" w14:textId="77777777" w:rsidR="00A36F69" w:rsidRPr="00556ADE" w:rsidRDefault="00A36F69" w:rsidP="00B44283">
            <w:pPr>
              <w:pStyle w:val="Tableheader"/>
            </w:pPr>
            <w:r w:rsidRPr="00556ADE">
              <w:t>Field</w:t>
            </w:r>
          </w:p>
        </w:tc>
        <w:tc>
          <w:tcPr>
            <w:tcW w:w="6390" w:type="dxa"/>
            <w:shd w:val="clear" w:color="auto" w:fill="B8CCE4" w:themeFill="accent1" w:themeFillTint="66"/>
          </w:tcPr>
          <w:p w14:paraId="480FD9BC" w14:textId="77777777" w:rsidR="00A36F69" w:rsidRPr="00556ADE" w:rsidRDefault="00A36F69" w:rsidP="00B44283">
            <w:pPr>
              <w:pStyle w:val="Tableheader"/>
            </w:pPr>
            <w:r w:rsidRPr="00556ADE">
              <w:t>Description</w:t>
            </w:r>
          </w:p>
        </w:tc>
      </w:tr>
      <w:tr w:rsidR="00A36F69" w:rsidRPr="00556ADE" w14:paraId="017AC494" w14:textId="77777777" w:rsidTr="00B44283">
        <w:tc>
          <w:tcPr>
            <w:tcW w:w="2610" w:type="dxa"/>
          </w:tcPr>
          <w:p w14:paraId="3D41ADDF" w14:textId="4C29E3F9" w:rsidR="00A36F69" w:rsidRPr="00556ADE" w:rsidRDefault="00A36F69" w:rsidP="00B44283">
            <w:pPr>
              <w:pStyle w:val="TableColumnSubheading"/>
            </w:pPr>
            <w:r>
              <w:t xml:space="preserve">Notes </w:t>
            </w:r>
            <w:r w:rsidRPr="00556ADE">
              <w:t>Import</w:t>
            </w:r>
          </w:p>
        </w:tc>
        <w:tc>
          <w:tcPr>
            <w:tcW w:w="6390" w:type="dxa"/>
          </w:tcPr>
          <w:p w14:paraId="1BB81E9A" w14:textId="39A18157" w:rsidR="00A36F69" w:rsidRPr="00556ADE" w:rsidRDefault="00A36F69" w:rsidP="00B44283">
            <w:pPr>
              <w:pStyle w:val="TableText"/>
              <w:jc w:val="both"/>
            </w:pPr>
            <w:r w:rsidRPr="00556ADE">
              <w:t xml:space="preserve">Enables </w:t>
            </w:r>
            <w:r>
              <w:t>lenders/servicers</w:t>
            </w:r>
            <w:r w:rsidRPr="00556ADE">
              <w:t xml:space="preserve"> to </w:t>
            </w:r>
            <w:r>
              <w:t xml:space="preserve">upload </w:t>
            </w:r>
            <w:r w:rsidRPr="00556ADE">
              <w:t>one or multiple</w:t>
            </w:r>
            <w:r>
              <w:t xml:space="preserve"> Notes.</w:t>
            </w:r>
          </w:p>
        </w:tc>
      </w:tr>
    </w:tbl>
    <w:p w14:paraId="52D70E05" w14:textId="4249E33E" w:rsidR="00A36F69" w:rsidRPr="00BE1EDB" w:rsidRDefault="00973122" w:rsidP="00BE1EDB">
      <w:pPr>
        <w:pStyle w:val="TableCaption"/>
      </w:pPr>
      <w:bookmarkStart w:id="1902" w:name="_Toc230163773"/>
      <w:r w:rsidRPr="00BE1EDB">
        <w:t xml:space="preserve">Table </w:t>
      </w:r>
      <w:fldSimple w:instr=" STYLEREF 1 \s ">
        <w:r w:rsidR="00942841">
          <w:rPr>
            <w:noProof/>
          </w:rPr>
          <w:t>5</w:t>
        </w:r>
      </w:fldSimple>
      <w:r w:rsidRPr="00BE1EDB">
        <w:noBreakHyphen/>
      </w:r>
      <w:fldSimple w:instr=" SEQ Table \* ARABIC \s 1 ">
        <w:r w:rsidR="00942841">
          <w:rPr>
            <w:noProof/>
          </w:rPr>
          <w:t>23</w:t>
        </w:r>
      </w:fldSimple>
      <w:r w:rsidR="00A36F69" w:rsidRPr="00BE1EDB">
        <w:t>: B2G File Descriptions</w:t>
      </w:r>
      <w:bookmarkEnd w:id="1902"/>
    </w:p>
    <w:p w14:paraId="4651C910" w14:textId="77777777" w:rsidR="004E1459" w:rsidRPr="002E4B00" w:rsidRDefault="004E1459" w:rsidP="004E1459">
      <w:pPr>
        <w:pStyle w:val="Heading4"/>
      </w:pPr>
      <w:bookmarkStart w:id="1903" w:name="_Toc230163194"/>
      <w:r>
        <w:t xml:space="preserve">Preparing Notes </w:t>
      </w:r>
      <w:r w:rsidRPr="002E4B00">
        <w:t>Import File</w:t>
      </w:r>
      <w:bookmarkEnd w:id="1903"/>
    </w:p>
    <w:p w14:paraId="4A9B4FF7" w14:textId="77777777" w:rsidR="004E1459" w:rsidRPr="002E4B00" w:rsidRDefault="004E1459" w:rsidP="004E1459">
      <w:pPr>
        <w:pStyle w:val="BodyText"/>
        <w:rPr>
          <w:noProof/>
        </w:rPr>
      </w:pPr>
      <w:r>
        <w:rPr>
          <w:noProof/>
        </w:rPr>
        <w:t>To p</w:t>
      </w:r>
      <w:r w:rsidRPr="002E4B00">
        <w:rPr>
          <w:noProof/>
        </w:rPr>
        <w:t>repar</w:t>
      </w:r>
      <w:r>
        <w:rPr>
          <w:noProof/>
        </w:rPr>
        <w:t>e</w:t>
      </w:r>
      <w:r w:rsidRPr="002E4B00">
        <w:rPr>
          <w:noProof/>
        </w:rPr>
        <w:t xml:space="preserve"> </w:t>
      </w:r>
      <w:r>
        <w:rPr>
          <w:noProof/>
        </w:rPr>
        <w:t xml:space="preserve">Notes </w:t>
      </w:r>
      <w:r w:rsidRPr="002E4B00">
        <w:rPr>
          <w:noProof/>
        </w:rPr>
        <w:t>Import file:</w:t>
      </w:r>
    </w:p>
    <w:p w14:paraId="435798D0" w14:textId="77777777" w:rsidR="004E1459" w:rsidRPr="003C6F00" w:rsidRDefault="004E1459" w:rsidP="006C3C3F">
      <w:pPr>
        <w:pStyle w:val="OrderedList"/>
        <w:numPr>
          <w:ilvl w:val="0"/>
          <w:numId w:val="391"/>
        </w:numPr>
        <w:jc w:val="both"/>
      </w:pPr>
      <w:r w:rsidRPr="003C6F00">
        <w:t xml:space="preserve">From the </w:t>
      </w:r>
      <w:r w:rsidRPr="00556ADE">
        <w:t>Batch</w:t>
      </w:r>
      <w:r w:rsidRPr="003C6F00">
        <w:t xml:space="preserve"> tab, select </w:t>
      </w:r>
      <w:r>
        <w:t>Notes</w:t>
      </w:r>
      <w:r w:rsidRPr="00556ADE">
        <w:t xml:space="preserve"> Upload</w:t>
      </w:r>
      <w:r>
        <w:t>s</w:t>
      </w:r>
      <w:r w:rsidRPr="00556ADE">
        <w:t>.</w:t>
      </w:r>
    </w:p>
    <w:p w14:paraId="128E347D" w14:textId="77777777" w:rsidR="004E1459" w:rsidRPr="003C6F00" w:rsidRDefault="004E1459" w:rsidP="006C3C3F">
      <w:pPr>
        <w:pStyle w:val="OrderedList"/>
        <w:numPr>
          <w:ilvl w:val="0"/>
          <w:numId w:val="391"/>
        </w:numPr>
        <w:jc w:val="both"/>
      </w:pPr>
      <w:r w:rsidRPr="003C6F00">
        <w:t xml:space="preserve">Select </w:t>
      </w:r>
      <w:r>
        <w:rPr>
          <w:b/>
        </w:rPr>
        <w:t>Notes</w:t>
      </w:r>
      <w:r w:rsidRPr="003C6F00">
        <w:t xml:space="preserve"> </w:t>
      </w:r>
    </w:p>
    <w:p w14:paraId="7480597A" w14:textId="77777777" w:rsidR="004E1459" w:rsidRPr="003C6F00" w:rsidRDefault="004E1459" w:rsidP="006C3C3F">
      <w:pPr>
        <w:pStyle w:val="OrderedList"/>
        <w:numPr>
          <w:ilvl w:val="0"/>
          <w:numId w:val="391"/>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7AF594C1" w14:textId="77777777" w:rsidR="004E1459" w:rsidRDefault="004E1459" w:rsidP="006C3C3F">
      <w:pPr>
        <w:pStyle w:val="OrderedList"/>
        <w:numPr>
          <w:ilvl w:val="0"/>
          <w:numId w:val="391"/>
        </w:numPr>
        <w:jc w:val="both"/>
      </w:pPr>
      <w:r w:rsidRPr="003C6F00">
        <w:t xml:space="preserve">Enter valid values for each column. </w:t>
      </w:r>
      <w:r>
        <w:t>For each of the fields a comment is displayed when user points on the column name. The comment provides the user with the following information:</w:t>
      </w:r>
    </w:p>
    <w:p w14:paraId="3A589EA2" w14:textId="77777777" w:rsidR="004E1459" w:rsidRDefault="004E1459" w:rsidP="004E1459">
      <w:pPr>
        <w:pStyle w:val="UnorderedListIndent"/>
        <w:jc w:val="both"/>
      </w:pPr>
      <w:r>
        <w:t>whether the field is required, optional or conditionally required</w:t>
      </w:r>
    </w:p>
    <w:p w14:paraId="74CA83B1" w14:textId="77777777" w:rsidR="004E1459" w:rsidRPr="003C6F00" w:rsidRDefault="004E1459" w:rsidP="004E1459">
      <w:pPr>
        <w:pStyle w:val="UnorderedListIndent"/>
        <w:jc w:val="both"/>
      </w:pPr>
      <w:r w:rsidRPr="00AE54B4">
        <w:t xml:space="preserve">format/valid values for each </w:t>
      </w:r>
      <w:r>
        <w:t>field</w:t>
      </w:r>
    </w:p>
    <w:p w14:paraId="182B0B26" w14:textId="77777777" w:rsidR="004E1459" w:rsidRPr="00AE54B4" w:rsidRDefault="004E1459" w:rsidP="004E1459">
      <w:pPr>
        <w:pStyle w:val="BodyText"/>
        <w:jc w:val="center"/>
        <w:rPr>
          <w:rFonts w:eastAsiaTheme="minorHAnsi"/>
        </w:rPr>
      </w:pPr>
      <w:r w:rsidRPr="000A3BDF">
        <w:rPr>
          <w:noProof/>
        </w:rPr>
        <w:t xml:space="preserve"> </w:t>
      </w:r>
      <w:r>
        <w:rPr>
          <w:noProof/>
        </w:rPr>
        <w:drawing>
          <wp:inline distT="0" distB="0" distL="0" distR="0" wp14:anchorId="74E4AA34" wp14:editId="03629590">
            <wp:extent cx="5943600" cy="1094740"/>
            <wp:effectExtent l="0" t="0" r="0" b="0"/>
            <wp:docPr id="95359502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031826" name="Picture 1" descr="A screenshot of a computer&#10;&#10;Description automatically generated"/>
                    <pic:cNvPicPr/>
                  </pic:nvPicPr>
                  <pic:blipFill>
                    <a:blip r:embed="rId190"/>
                    <a:stretch>
                      <a:fillRect/>
                    </a:stretch>
                  </pic:blipFill>
                  <pic:spPr>
                    <a:xfrm>
                      <a:off x="0" y="0"/>
                      <a:ext cx="5943600" cy="1094740"/>
                    </a:xfrm>
                    <a:prstGeom prst="rect">
                      <a:avLst/>
                    </a:prstGeom>
                  </pic:spPr>
                </pic:pic>
              </a:graphicData>
            </a:graphic>
          </wp:inline>
        </w:drawing>
      </w:r>
    </w:p>
    <w:p w14:paraId="46576F5F" w14:textId="59AB1061" w:rsidR="004E1459" w:rsidRDefault="00FE2E1E" w:rsidP="004E1459">
      <w:pPr>
        <w:pStyle w:val="FigureCaption0"/>
      </w:pPr>
      <w:bookmarkStart w:id="1904" w:name="_Toc230163962"/>
      <w:r w:rsidRPr="00062DFE">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111</w:t>
      </w:r>
      <w:r w:rsidRPr="00062DFE">
        <w:rPr>
          <w:noProof/>
        </w:rPr>
        <w:fldChar w:fldCharType="end"/>
      </w:r>
      <w:r w:rsidR="004E1459">
        <w:t xml:space="preserve">: </w:t>
      </w:r>
      <w:r w:rsidR="004E1459" w:rsidRPr="005A4A56">
        <w:t xml:space="preserve">Sample </w:t>
      </w:r>
      <w:r w:rsidR="004E1459">
        <w:t>Excel T</w:t>
      </w:r>
      <w:r w:rsidR="004E1459" w:rsidRPr="005A4A56">
        <w:t xml:space="preserve">emplate for B2G </w:t>
      </w:r>
      <w:r w:rsidR="004E1459">
        <w:t>Notes I</w:t>
      </w:r>
      <w:r w:rsidR="004E1459" w:rsidRPr="005A4A56">
        <w:t>mport</w:t>
      </w:r>
      <w:bookmarkEnd w:id="1904"/>
      <w:r w:rsidR="004E1459" w:rsidRPr="005A4A56">
        <w:t xml:space="preserve"> </w:t>
      </w:r>
    </w:p>
    <w:p w14:paraId="1BF5C8DA" w14:textId="77777777" w:rsidR="004907EB" w:rsidRPr="00122C7E" w:rsidRDefault="004907EB" w:rsidP="004E1459">
      <w:pPr>
        <w:pStyle w:val="FigureCaption0"/>
      </w:pPr>
    </w:p>
    <w:p w14:paraId="23585CB1" w14:textId="77777777" w:rsidR="004E1459" w:rsidRPr="002E4B00" w:rsidRDefault="004E1459" w:rsidP="004E1459">
      <w:pPr>
        <w:pStyle w:val="Heading4"/>
      </w:pPr>
      <w:r>
        <w:t xml:space="preserve"> </w:t>
      </w:r>
      <w:bookmarkStart w:id="1905" w:name="_Toc230163195"/>
      <w:r>
        <w:t xml:space="preserve">Saving Notes </w:t>
      </w:r>
      <w:r w:rsidRPr="002E4B00">
        <w:t>Import File</w:t>
      </w:r>
      <w:bookmarkEnd w:id="1905"/>
    </w:p>
    <w:p w14:paraId="0FE8A93A" w14:textId="77777777" w:rsidR="004E1459" w:rsidRPr="00175086" w:rsidRDefault="004E1459" w:rsidP="004E1459">
      <w:pPr>
        <w:pStyle w:val="BodyText"/>
        <w:rPr>
          <w:noProof/>
        </w:rPr>
      </w:pPr>
      <w:r>
        <w:rPr>
          <w:noProof/>
        </w:rPr>
        <w:t>To s</w:t>
      </w:r>
      <w:r w:rsidRPr="00175086">
        <w:rPr>
          <w:noProof/>
        </w:rPr>
        <w:t>av</w:t>
      </w:r>
      <w:r>
        <w:rPr>
          <w:noProof/>
        </w:rPr>
        <w:t>e</w:t>
      </w:r>
      <w:r w:rsidRPr="00175086">
        <w:rPr>
          <w:noProof/>
        </w:rPr>
        <w:t xml:space="preserve"> the </w:t>
      </w:r>
      <w:r>
        <w:rPr>
          <w:noProof/>
        </w:rPr>
        <w:t xml:space="preserve">Notes </w:t>
      </w:r>
      <w:r w:rsidRPr="002E4B00">
        <w:rPr>
          <w:noProof/>
        </w:rPr>
        <w:t xml:space="preserve">Import </w:t>
      </w:r>
      <w:r w:rsidRPr="00175086">
        <w:rPr>
          <w:noProof/>
        </w:rPr>
        <w:t>file:</w:t>
      </w:r>
    </w:p>
    <w:p w14:paraId="6BB0CF03" w14:textId="77777777" w:rsidR="004E1459" w:rsidRPr="003C6F00" w:rsidRDefault="004E1459" w:rsidP="006C3C3F">
      <w:pPr>
        <w:pStyle w:val="OrderedList"/>
        <w:numPr>
          <w:ilvl w:val="0"/>
          <w:numId w:val="391"/>
        </w:numPr>
        <w:jc w:val="both"/>
      </w:pPr>
      <w:r w:rsidRPr="003C6F00">
        <w:t xml:space="preserve">Once all required fields are entered in the B2G </w:t>
      </w:r>
      <w:r>
        <w:t xml:space="preserve">Notes </w:t>
      </w:r>
      <w:r w:rsidRPr="003C6F00">
        <w:t>import file and the file ready for upload, the file should be saved in a text (tab-delimited) file format</w:t>
      </w:r>
      <w:r>
        <w:t>.</w:t>
      </w:r>
    </w:p>
    <w:p w14:paraId="7902A816" w14:textId="77777777" w:rsidR="004E1459" w:rsidRPr="003C6F00" w:rsidRDefault="004E1459" w:rsidP="006C3C3F">
      <w:pPr>
        <w:pStyle w:val="OrderedList"/>
        <w:numPr>
          <w:ilvl w:val="0"/>
          <w:numId w:val="391"/>
        </w:numPr>
        <w:jc w:val="both"/>
      </w:pPr>
      <w:r w:rsidRPr="003C6F00">
        <w:t xml:space="preserve">Click </w:t>
      </w:r>
      <w:r w:rsidRPr="001445BE">
        <w:rPr>
          <w:b/>
        </w:rPr>
        <w:t xml:space="preserve">File &gt; Save </w:t>
      </w:r>
      <w:r w:rsidRPr="003C6F00">
        <w:t xml:space="preserve">in the </w:t>
      </w:r>
      <w:r>
        <w:t xml:space="preserve">Notes </w:t>
      </w:r>
      <w:r w:rsidRPr="003C6F00">
        <w:t>Import file.</w:t>
      </w:r>
    </w:p>
    <w:p w14:paraId="75F759E3" w14:textId="77777777" w:rsidR="004E1459" w:rsidRPr="003C6F00" w:rsidRDefault="004E1459" w:rsidP="006C3C3F">
      <w:pPr>
        <w:pStyle w:val="OrderedList"/>
        <w:numPr>
          <w:ilvl w:val="0"/>
          <w:numId w:val="391"/>
        </w:numPr>
        <w:jc w:val="both"/>
      </w:pPr>
      <w:r w:rsidRPr="003C6F00">
        <w:t>Select the folder in which to save the Excel file.</w:t>
      </w:r>
    </w:p>
    <w:p w14:paraId="2D404A15" w14:textId="77777777" w:rsidR="004E1459" w:rsidRPr="003C6F00" w:rsidRDefault="004E1459" w:rsidP="006C3C3F">
      <w:pPr>
        <w:pStyle w:val="OrderedList"/>
        <w:numPr>
          <w:ilvl w:val="0"/>
          <w:numId w:val="391"/>
        </w:numPr>
        <w:jc w:val="both"/>
      </w:pPr>
      <w:r w:rsidRPr="003C6F00">
        <w:t>Rename the file if desired.</w:t>
      </w:r>
    </w:p>
    <w:p w14:paraId="1666E1C5" w14:textId="77777777" w:rsidR="004E1459" w:rsidRPr="003C6F00" w:rsidRDefault="004E1459" w:rsidP="006C3C3F">
      <w:pPr>
        <w:pStyle w:val="OrderedList"/>
        <w:numPr>
          <w:ilvl w:val="0"/>
          <w:numId w:val="391"/>
        </w:numPr>
        <w:jc w:val="both"/>
      </w:pPr>
      <w:r w:rsidRPr="003C6F00">
        <w:t xml:space="preserve">Click </w:t>
      </w:r>
      <w:r w:rsidRPr="001445BE">
        <w:rPr>
          <w:b/>
        </w:rPr>
        <w:t xml:space="preserve">File &gt; Save As </w:t>
      </w:r>
      <w:r w:rsidRPr="003C6F00">
        <w:t>and save the file as text (tab-delimited)</w:t>
      </w:r>
      <w:r>
        <w:t>.</w:t>
      </w:r>
    </w:p>
    <w:p w14:paraId="03F009C1" w14:textId="77777777" w:rsidR="004E1459" w:rsidRPr="00175086" w:rsidRDefault="004E1459" w:rsidP="006C3C3F">
      <w:pPr>
        <w:pStyle w:val="OrderedList"/>
        <w:numPr>
          <w:ilvl w:val="0"/>
          <w:numId w:val="391"/>
        </w:numPr>
        <w:jc w:val="both"/>
      </w:pPr>
      <w:r w:rsidRPr="003C6F00">
        <w:t xml:space="preserve">Click </w:t>
      </w:r>
      <w:r w:rsidRPr="001445BE">
        <w:rPr>
          <w:b/>
        </w:rPr>
        <w:t>Save.</w:t>
      </w:r>
    </w:p>
    <w:p w14:paraId="2AB2D3A8" w14:textId="77777777" w:rsidR="004E1459" w:rsidRPr="002E4B00" w:rsidRDefault="004E1459" w:rsidP="004E1459">
      <w:pPr>
        <w:pStyle w:val="Heading4"/>
      </w:pPr>
      <w:r>
        <w:t xml:space="preserve"> </w:t>
      </w:r>
      <w:bookmarkStart w:id="1906" w:name="_Toc230163196"/>
      <w:r>
        <w:t xml:space="preserve">Uploading Notes </w:t>
      </w:r>
      <w:r w:rsidRPr="002E4B00">
        <w:t>Import File</w:t>
      </w:r>
      <w:bookmarkEnd w:id="1906"/>
    </w:p>
    <w:p w14:paraId="296EA3C2" w14:textId="77777777" w:rsidR="004E1459" w:rsidRPr="00175086" w:rsidRDefault="004E1459" w:rsidP="004E1459">
      <w:pPr>
        <w:pStyle w:val="BodyText"/>
        <w:rPr>
          <w:noProof/>
        </w:rPr>
      </w:pPr>
      <w:r>
        <w:rPr>
          <w:noProof/>
        </w:rPr>
        <w:t>To upload</w:t>
      </w:r>
      <w:r w:rsidRPr="00175086">
        <w:rPr>
          <w:noProof/>
        </w:rPr>
        <w:t xml:space="preserve"> the </w:t>
      </w:r>
      <w:r>
        <w:rPr>
          <w:noProof/>
        </w:rPr>
        <w:t xml:space="preserve">Notes </w:t>
      </w:r>
      <w:r w:rsidRPr="002E4B00">
        <w:rPr>
          <w:noProof/>
        </w:rPr>
        <w:t>Import</w:t>
      </w:r>
      <w:r>
        <w:rPr>
          <w:noProof/>
        </w:rPr>
        <w:t xml:space="preserve"> </w:t>
      </w:r>
      <w:r w:rsidRPr="00175086">
        <w:rPr>
          <w:noProof/>
        </w:rPr>
        <w:t>file:</w:t>
      </w:r>
    </w:p>
    <w:p w14:paraId="148D0725" w14:textId="77777777" w:rsidR="004E1459" w:rsidRPr="003C6F00" w:rsidRDefault="004E1459" w:rsidP="006C3C3F">
      <w:pPr>
        <w:pStyle w:val="OrderedList"/>
        <w:numPr>
          <w:ilvl w:val="0"/>
          <w:numId w:val="391"/>
        </w:numPr>
        <w:jc w:val="both"/>
      </w:pPr>
      <w:r w:rsidRPr="003C6F00">
        <w:t xml:space="preserve">Click </w:t>
      </w:r>
      <w:r>
        <w:rPr>
          <w:b/>
        </w:rPr>
        <w:t xml:space="preserve">Choose File </w:t>
      </w:r>
      <w:r w:rsidRPr="003C6F00">
        <w:t xml:space="preserve">on the </w:t>
      </w:r>
      <w:r>
        <w:rPr>
          <w:b/>
        </w:rPr>
        <w:t>Notes</w:t>
      </w:r>
      <w:r w:rsidRPr="007B32B7">
        <w:rPr>
          <w:b/>
        </w:rPr>
        <w:t xml:space="preserve"> Upload </w:t>
      </w:r>
      <w:r w:rsidRPr="003C6F00">
        <w:t xml:space="preserve">screen to attach the previously saved </w:t>
      </w:r>
      <w:r>
        <w:t>Notes</w:t>
      </w:r>
      <w:r w:rsidRPr="003C6F00">
        <w:t xml:space="preserve"> </w:t>
      </w:r>
      <w:r>
        <w:t>I</w:t>
      </w:r>
      <w:r w:rsidRPr="003C6F00">
        <w:t xml:space="preserve">mport </w:t>
      </w:r>
      <w:r>
        <w:t>F</w:t>
      </w:r>
      <w:r w:rsidRPr="003C6F00">
        <w:t>ile.</w:t>
      </w:r>
    </w:p>
    <w:p w14:paraId="0157DCBA" w14:textId="77777777" w:rsidR="004E1459" w:rsidRPr="003C6F00" w:rsidRDefault="004E1459" w:rsidP="006C3C3F">
      <w:pPr>
        <w:pStyle w:val="OrderedList"/>
        <w:numPr>
          <w:ilvl w:val="0"/>
          <w:numId w:val="391"/>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22BB8D96" w14:textId="77777777" w:rsidR="004E1459" w:rsidRPr="003C6F00" w:rsidRDefault="004E1459" w:rsidP="006C3C3F">
      <w:pPr>
        <w:pStyle w:val="OrderedList"/>
        <w:numPr>
          <w:ilvl w:val="0"/>
          <w:numId w:val="391"/>
        </w:numPr>
        <w:jc w:val="both"/>
      </w:pPr>
      <w:r w:rsidRPr="003C6F00">
        <w:t xml:space="preserve">The system will process the file and validate the records within the </w:t>
      </w:r>
      <w:r>
        <w:t xml:space="preserve">Notes </w:t>
      </w:r>
      <w:r w:rsidRPr="003C6F00">
        <w:t>import file:</w:t>
      </w:r>
    </w:p>
    <w:p w14:paraId="103367F2" w14:textId="77777777" w:rsidR="004E1459" w:rsidRPr="003C6F00" w:rsidRDefault="004E1459" w:rsidP="004E1459">
      <w:pPr>
        <w:pStyle w:val="UnorderedListIndent"/>
        <w:jc w:val="both"/>
      </w:pPr>
      <w:r w:rsidRPr="003C6F00">
        <w:t>If all the critical validations pass for the record, the record is uploaded</w:t>
      </w:r>
    </w:p>
    <w:p w14:paraId="1F277397" w14:textId="77777777" w:rsidR="004E1459" w:rsidRPr="003C6F00" w:rsidRDefault="004E1459" w:rsidP="004E1459">
      <w:pPr>
        <w:pStyle w:val="UnorderedListIndent"/>
        <w:jc w:val="both"/>
      </w:pPr>
      <w:r w:rsidRPr="003C6F00">
        <w:t>If any of the critical validations fail, the record is not uploaded in the Servicing Module</w:t>
      </w:r>
    </w:p>
    <w:p w14:paraId="478A1A52" w14:textId="77777777" w:rsidR="004E1459" w:rsidRDefault="004E1459" w:rsidP="006C3C3F">
      <w:pPr>
        <w:pStyle w:val="OrderedList"/>
        <w:numPr>
          <w:ilvl w:val="0"/>
          <w:numId w:val="391"/>
        </w:numPr>
        <w:jc w:val="both"/>
        <w:rPr>
          <w:noProof/>
        </w:rPr>
      </w:pPr>
      <w:r w:rsidRPr="003C6F00">
        <w:t xml:space="preserve">Upon completion of the file processing, the system displays the processing status of each record within the file. </w:t>
      </w:r>
    </w:p>
    <w:p w14:paraId="18208F4D" w14:textId="77777777" w:rsidR="004E1459" w:rsidRPr="002E4B00" w:rsidRDefault="004E1459" w:rsidP="004E1459">
      <w:pPr>
        <w:pStyle w:val="Heading4"/>
      </w:pPr>
      <w:r>
        <w:t xml:space="preserve"> </w:t>
      </w:r>
      <w:bookmarkStart w:id="1907" w:name="_Toc230163197"/>
      <w:r>
        <w:t xml:space="preserve">Viewing Status of Notes </w:t>
      </w:r>
      <w:r w:rsidRPr="002E4B00">
        <w:t>Import File</w:t>
      </w:r>
      <w:bookmarkEnd w:id="1907"/>
    </w:p>
    <w:p w14:paraId="34262E20" w14:textId="77777777" w:rsidR="004E1459" w:rsidRPr="003C6F00" w:rsidRDefault="004E1459" w:rsidP="004E1459">
      <w:pPr>
        <w:pStyle w:val="BodyText"/>
      </w:pPr>
      <w:r w:rsidRPr="003C6F00">
        <w:t xml:space="preserve">The Import Results section displays the details of the processed B2G </w:t>
      </w:r>
      <w:r>
        <w:t xml:space="preserve">Notes </w:t>
      </w:r>
      <w:r w:rsidRPr="003C6F00">
        <w:t xml:space="preserve">Import file. It allows user to view: </w:t>
      </w:r>
    </w:p>
    <w:p w14:paraId="37C46176" w14:textId="77777777" w:rsidR="004E1459" w:rsidRPr="003C6F00" w:rsidRDefault="004E1459" w:rsidP="004E1459">
      <w:pPr>
        <w:pStyle w:val="UnorderedList"/>
        <w:jc w:val="both"/>
      </w:pPr>
      <w:r w:rsidRPr="003C6F00">
        <w:rPr>
          <w:b/>
        </w:rPr>
        <w:t>Error Records:</w:t>
      </w:r>
      <w:r w:rsidRPr="003C6F00">
        <w:t xml:space="preserve"> count of records within the file t</w:t>
      </w:r>
      <w:r>
        <w:t>hat failed critical validations</w:t>
      </w:r>
    </w:p>
    <w:p w14:paraId="03DBAB8F" w14:textId="77777777" w:rsidR="004E1459" w:rsidRPr="003C6F00" w:rsidRDefault="004E1459" w:rsidP="004E1459">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1D514F90" w14:textId="77777777" w:rsidR="004E1459" w:rsidRPr="003C6F00" w:rsidRDefault="004E1459" w:rsidP="004E1459">
      <w:pPr>
        <w:pStyle w:val="UnorderedList"/>
        <w:jc w:val="both"/>
      </w:pPr>
      <w:r w:rsidRPr="003C6F00">
        <w:rPr>
          <w:b/>
        </w:rPr>
        <w:t>Success Records:</w:t>
      </w:r>
      <w:r w:rsidRPr="003C6F00">
        <w:t xml:space="preserve"> count of records that were successfully uploaded withou</w:t>
      </w:r>
      <w:r>
        <w:t>t generating a warning or error</w:t>
      </w:r>
    </w:p>
    <w:p w14:paraId="53660D25" w14:textId="77777777" w:rsidR="004E1459" w:rsidRPr="003C6F00" w:rsidRDefault="004E1459" w:rsidP="004E1459">
      <w:pPr>
        <w:pStyle w:val="UnorderedList"/>
        <w:jc w:val="both"/>
      </w:pPr>
      <w:r w:rsidRPr="003C6F00">
        <w:rPr>
          <w:b/>
        </w:rPr>
        <w:t xml:space="preserve">Filters: </w:t>
      </w:r>
      <w:r w:rsidRPr="003C6F00">
        <w:t>This section allows the user to filter the import resu</w:t>
      </w:r>
      <w:r>
        <w:t>lts by status and error message</w:t>
      </w:r>
    </w:p>
    <w:p w14:paraId="0D132960" w14:textId="77777777" w:rsidR="004E1459" w:rsidRPr="003C6F00" w:rsidRDefault="004E1459" w:rsidP="004E1459">
      <w:pPr>
        <w:pStyle w:val="UnorderedList"/>
        <w:jc w:val="both"/>
      </w:pPr>
      <w:r w:rsidRPr="003C6F00">
        <w:rPr>
          <w:b/>
        </w:rPr>
        <w:t xml:space="preserve">Export to Excel: </w:t>
      </w:r>
      <w:r w:rsidRPr="003C6F00">
        <w:t>This link allows the user to export the file u</w:t>
      </w:r>
      <w:r>
        <w:t>pload results to an Excel file</w:t>
      </w:r>
    </w:p>
    <w:p w14:paraId="3326EEB0" w14:textId="77777777" w:rsidR="004E1459" w:rsidRPr="003C6F00" w:rsidRDefault="004E1459" w:rsidP="004E1459">
      <w:pPr>
        <w:pStyle w:val="BodyText"/>
      </w:pPr>
      <w:r w:rsidRPr="003C6F00">
        <w:t>The processing status of each record within the file is displayed:</w:t>
      </w:r>
    </w:p>
    <w:p w14:paraId="779FB338" w14:textId="77777777" w:rsidR="004E1459" w:rsidRPr="003C6F00" w:rsidRDefault="004E1459" w:rsidP="004E1459">
      <w:pPr>
        <w:pStyle w:val="UnorderedList"/>
        <w:jc w:val="both"/>
      </w:pPr>
      <w:r w:rsidRPr="003C6F00">
        <w:rPr>
          <w:b/>
        </w:rPr>
        <w:t>Rec#:</w:t>
      </w:r>
      <w:r w:rsidRPr="003C6F00">
        <w:t xml:space="preserve"> The record number of the case within the file</w:t>
      </w:r>
    </w:p>
    <w:p w14:paraId="44AB7104" w14:textId="77777777" w:rsidR="004E1459" w:rsidRPr="003C6F00" w:rsidRDefault="004E1459" w:rsidP="004E1459">
      <w:pPr>
        <w:pStyle w:val="UnorderedList"/>
        <w:jc w:val="both"/>
      </w:pPr>
      <w:r w:rsidRPr="003C6F00">
        <w:rPr>
          <w:b/>
        </w:rPr>
        <w:t>FHA Case#:</w:t>
      </w:r>
      <w:r w:rsidRPr="003C6F00">
        <w:t xml:space="preserve"> The case number associated with the record</w:t>
      </w:r>
    </w:p>
    <w:p w14:paraId="001B8218" w14:textId="77777777" w:rsidR="004E1459" w:rsidRPr="003C6F00" w:rsidRDefault="004E1459" w:rsidP="004E1459">
      <w:pPr>
        <w:pStyle w:val="UnorderedList"/>
        <w:jc w:val="both"/>
      </w:pPr>
      <w:r w:rsidRPr="003C6F00">
        <w:rPr>
          <w:b/>
        </w:rPr>
        <w:t>Status:</w:t>
      </w:r>
      <w:r w:rsidRPr="003C6F00">
        <w:t xml:space="preserve"> The status of the uploaded record (Success, error or warning)</w:t>
      </w:r>
    </w:p>
    <w:p w14:paraId="3A5A8BD1" w14:textId="77777777" w:rsidR="004E1459" w:rsidRPr="003C6F00" w:rsidRDefault="004E1459" w:rsidP="004E1459">
      <w:pPr>
        <w:pStyle w:val="UnorderedList"/>
        <w:jc w:val="both"/>
      </w:pPr>
      <w:r w:rsidRPr="003C6F00">
        <w:rPr>
          <w:b/>
        </w:rPr>
        <w:t>Errors:</w:t>
      </w:r>
      <w:r w:rsidRPr="003C6F00">
        <w:t xml:space="preserve"> Description of the errors associated with the record. Fo</w:t>
      </w:r>
      <w:r>
        <w:t>r example: FHA Case# is invalid</w:t>
      </w:r>
    </w:p>
    <w:p w14:paraId="3EB29423" w14:textId="77777777" w:rsidR="004E1459" w:rsidRPr="00061A13" w:rsidRDefault="004E1459" w:rsidP="004E1459">
      <w:pPr>
        <w:pStyle w:val="UnorderedList"/>
        <w:jc w:val="both"/>
      </w:pPr>
      <w:r w:rsidRPr="00061A13">
        <w:rPr>
          <w:b/>
        </w:rPr>
        <w:t>Warnings:</w:t>
      </w:r>
      <w:r w:rsidRPr="00061A13">
        <w:t xml:space="preserve"> Description of the warnings associated with the record</w:t>
      </w:r>
    </w:p>
    <w:p w14:paraId="63E9E851" w14:textId="77777777" w:rsidR="004E1459" w:rsidRDefault="004E1459" w:rsidP="004E1459">
      <w:pPr>
        <w:pStyle w:val="BodyText"/>
        <w:jc w:val="center"/>
      </w:pPr>
    </w:p>
    <w:p w14:paraId="1F8250F5" w14:textId="77777777" w:rsidR="004E1459" w:rsidRDefault="004E1459" w:rsidP="004E1459">
      <w:pPr>
        <w:pStyle w:val="BodyText"/>
        <w:jc w:val="center"/>
      </w:pPr>
      <w:r w:rsidRPr="0039397F">
        <w:rPr>
          <w:noProof/>
        </w:rPr>
        <w:drawing>
          <wp:inline distT="0" distB="0" distL="0" distR="0" wp14:anchorId="781074C6" wp14:editId="2A5CCA5D">
            <wp:extent cx="5943600" cy="3507105"/>
            <wp:effectExtent l="0" t="0" r="0" b="0"/>
            <wp:docPr id="27420273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106963" name="Picture 1" descr="A screenshot of a computer&#10;&#10;Description automatically generated"/>
                    <pic:cNvPicPr/>
                  </pic:nvPicPr>
                  <pic:blipFill>
                    <a:blip r:embed="rId191"/>
                    <a:stretch>
                      <a:fillRect/>
                    </a:stretch>
                  </pic:blipFill>
                  <pic:spPr>
                    <a:xfrm>
                      <a:off x="0" y="0"/>
                      <a:ext cx="5943600" cy="3507105"/>
                    </a:xfrm>
                    <a:prstGeom prst="rect">
                      <a:avLst/>
                    </a:prstGeom>
                  </pic:spPr>
                </pic:pic>
              </a:graphicData>
            </a:graphic>
          </wp:inline>
        </w:drawing>
      </w:r>
    </w:p>
    <w:p w14:paraId="65687F33" w14:textId="45D770C9" w:rsidR="004E1459" w:rsidRDefault="00FE2E1E" w:rsidP="004E1459">
      <w:pPr>
        <w:pStyle w:val="FigureCaption0"/>
      </w:pPr>
      <w:bookmarkStart w:id="1908" w:name="_Toc230163963"/>
      <w:r w:rsidRPr="00062DFE">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112</w:t>
      </w:r>
      <w:r w:rsidRPr="00062DFE">
        <w:rPr>
          <w:noProof/>
        </w:rPr>
        <w:fldChar w:fldCharType="end"/>
      </w:r>
      <w:r w:rsidR="004E1459">
        <w:t>: Notes I</w:t>
      </w:r>
      <w:r w:rsidR="004E1459" w:rsidRPr="005A4A56">
        <w:t>mport</w:t>
      </w:r>
      <w:r w:rsidR="004E1459">
        <w:t xml:space="preserve"> Results</w:t>
      </w:r>
      <w:bookmarkEnd w:id="1908"/>
    </w:p>
    <w:p w14:paraId="76436E76" w14:textId="77777777" w:rsidR="004E1459" w:rsidRDefault="004E1459" w:rsidP="004E1459">
      <w:pPr>
        <w:pStyle w:val="FigureCaption0"/>
        <w:jc w:val="left"/>
      </w:pPr>
    </w:p>
    <w:p w14:paraId="59A423CD" w14:textId="40BA6515" w:rsidR="00E543F9" w:rsidRPr="00825DE7" w:rsidRDefault="00E543F9" w:rsidP="00E543F9">
      <w:pPr>
        <w:pStyle w:val="Heading3"/>
        <w:ind w:left="1080" w:hanging="1080"/>
        <w:jc w:val="both"/>
      </w:pPr>
      <w:bookmarkStart w:id="1909" w:name="_Toc230163198"/>
      <w:r>
        <w:t>HUD Disbursements</w:t>
      </w:r>
      <w:bookmarkEnd w:id="1909"/>
      <w:r>
        <w:t xml:space="preserve"> </w:t>
      </w:r>
    </w:p>
    <w:p w14:paraId="08FE66D6" w14:textId="220CF615" w:rsidR="00E543F9" w:rsidRDefault="00E543F9" w:rsidP="00E543F9">
      <w:pPr>
        <w:pStyle w:val="BodyText"/>
      </w:pPr>
      <w:r w:rsidRPr="00D3156A">
        <w:t xml:space="preserve">The </w:t>
      </w:r>
      <w:r>
        <w:t xml:space="preserve">HUD Disbursements </w:t>
      </w:r>
      <w:r w:rsidRPr="00D3156A">
        <w:t xml:space="preserve">screen is displayed when an authorized user selects </w:t>
      </w:r>
      <w:r>
        <w:t xml:space="preserve">HUD Disbursements </w:t>
      </w:r>
      <w:r w:rsidRPr="00D3156A">
        <w:t xml:space="preserve">under the Batch tab displayed in the </w:t>
      </w:r>
      <w:r>
        <w:t>Left Menu</w:t>
      </w:r>
      <w:r w:rsidRPr="00D3156A">
        <w:t xml:space="preserve">. The </w:t>
      </w:r>
      <w:r>
        <w:t>HUD Disbursements screen allows the authorized user (example: Servicer Manager/HUD NSC</w:t>
      </w:r>
      <w:r w:rsidR="00950736">
        <w:t xml:space="preserve"> </w:t>
      </w:r>
      <w:r>
        <w:t>Manager) to upload B2G files.</w:t>
      </w:r>
      <w:r w:rsidR="00950736">
        <w:t xml:space="preserve"> The user will only be allowed to upload a file when HUD has granted access for the Servicer. </w:t>
      </w:r>
      <w:r w:rsidR="00EB361F">
        <w:t>Disbursements will be created with data supplied in the template, regardless of whether the data matches HERMIT.</w:t>
      </w:r>
    </w:p>
    <w:p w14:paraId="5C26B4C4" w14:textId="77777777" w:rsidR="00E543F9" w:rsidRDefault="00E543F9" w:rsidP="00E543F9">
      <w:pPr>
        <w:pStyle w:val="BodyText"/>
      </w:pPr>
    </w:p>
    <w:tbl>
      <w:tblPr>
        <w:tblStyle w:val="TableGrid"/>
        <w:tblW w:w="0" w:type="auto"/>
        <w:tblInd w:w="198" w:type="dxa"/>
        <w:tblLook w:val="04A0" w:firstRow="1" w:lastRow="0" w:firstColumn="1" w:lastColumn="0" w:noHBand="0" w:noVBand="1"/>
      </w:tblPr>
      <w:tblGrid>
        <w:gridCol w:w="2610"/>
        <w:gridCol w:w="6390"/>
      </w:tblGrid>
      <w:tr w:rsidR="00E543F9" w:rsidRPr="00556ADE" w14:paraId="6CCE9A0D" w14:textId="77777777" w:rsidTr="00B119AB">
        <w:trPr>
          <w:tblHeader/>
        </w:trPr>
        <w:tc>
          <w:tcPr>
            <w:tcW w:w="2610" w:type="dxa"/>
            <w:shd w:val="clear" w:color="auto" w:fill="B8CCE4" w:themeFill="accent1" w:themeFillTint="66"/>
          </w:tcPr>
          <w:p w14:paraId="22BBE0C8" w14:textId="77777777" w:rsidR="00E543F9" w:rsidRPr="00556ADE" w:rsidRDefault="00E543F9" w:rsidP="00B119AB">
            <w:pPr>
              <w:pStyle w:val="Tableheader"/>
            </w:pPr>
            <w:r w:rsidRPr="00556ADE">
              <w:t>Field</w:t>
            </w:r>
          </w:p>
        </w:tc>
        <w:tc>
          <w:tcPr>
            <w:tcW w:w="6390" w:type="dxa"/>
            <w:shd w:val="clear" w:color="auto" w:fill="B8CCE4" w:themeFill="accent1" w:themeFillTint="66"/>
          </w:tcPr>
          <w:p w14:paraId="1CAB259C" w14:textId="77777777" w:rsidR="00E543F9" w:rsidRPr="00556ADE" w:rsidRDefault="00E543F9" w:rsidP="00B119AB">
            <w:pPr>
              <w:pStyle w:val="Tableheader"/>
            </w:pPr>
            <w:r w:rsidRPr="00556ADE">
              <w:t>Description</w:t>
            </w:r>
          </w:p>
        </w:tc>
      </w:tr>
      <w:tr w:rsidR="00E543F9" w:rsidRPr="00556ADE" w14:paraId="6CBBCDC8" w14:textId="77777777" w:rsidTr="00B119AB">
        <w:tc>
          <w:tcPr>
            <w:tcW w:w="2610" w:type="dxa"/>
          </w:tcPr>
          <w:p w14:paraId="4CF8D065" w14:textId="65DADEDD" w:rsidR="00E543F9" w:rsidRPr="00556ADE" w:rsidRDefault="00E543F9" w:rsidP="00B119AB">
            <w:pPr>
              <w:pStyle w:val="TableColumnSubheading"/>
            </w:pPr>
            <w:r>
              <w:t xml:space="preserve">HUD Disbursements </w:t>
            </w:r>
            <w:r w:rsidRPr="00556ADE">
              <w:t>Import</w:t>
            </w:r>
          </w:p>
        </w:tc>
        <w:tc>
          <w:tcPr>
            <w:tcW w:w="6390" w:type="dxa"/>
          </w:tcPr>
          <w:p w14:paraId="005F8D49" w14:textId="66CA69EA" w:rsidR="00E543F9" w:rsidRPr="00556ADE" w:rsidRDefault="00E543F9" w:rsidP="00B119AB">
            <w:pPr>
              <w:pStyle w:val="TableText"/>
              <w:jc w:val="both"/>
            </w:pPr>
            <w:r w:rsidRPr="00556ADE">
              <w:t xml:space="preserve">Enables </w:t>
            </w:r>
            <w:r>
              <w:t>Servicer Manager/HUD NSC Manager</w:t>
            </w:r>
            <w:r w:rsidRPr="00556ADE">
              <w:t xml:space="preserve"> to </w:t>
            </w:r>
            <w:r>
              <w:t xml:space="preserve">upload </w:t>
            </w:r>
            <w:r w:rsidRPr="00556ADE">
              <w:t>one or multiple</w:t>
            </w:r>
            <w:r>
              <w:t xml:space="preserve"> Borrower Disbursements</w:t>
            </w:r>
            <w:r w:rsidRPr="00556ADE">
              <w:t xml:space="preserve">. </w:t>
            </w:r>
          </w:p>
        </w:tc>
      </w:tr>
    </w:tbl>
    <w:p w14:paraId="258F3357" w14:textId="36C0B18B" w:rsidR="00E543F9" w:rsidRDefault="00E543F9" w:rsidP="00E543F9">
      <w:pPr>
        <w:pStyle w:val="TableCaption"/>
        <w:rPr>
          <w:noProof/>
        </w:rPr>
      </w:pPr>
      <w:r>
        <w:t xml:space="preserve"> </w:t>
      </w:r>
      <w:bookmarkStart w:id="1910" w:name="_Toc230163774"/>
      <w:r w:rsidR="00973122">
        <w:t xml:space="preserve">Table </w:t>
      </w:r>
      <w:r w:rsidR="00973122">
        <w:rPr>
          <w:noProof/>
        </w:rPr>
        <w:fldChar w:fldCharType="begin"/>
      </w:r>
      <w:r w:rsidR="00973122">
        <w:rPr>
          <w:noProof/>
        </w:rPr>
        <w:instrText xml:space="preserve"> STYLEREF 1 \s </w:instrText>
      </w:r>
      <w:r w:rsidR="00973122">
        <w:rPr>
          <w:noProof/>
        </w:rPr>
        <w:fldChar w:fldCharType="separate"/>
      </w:r>
      <w:r w:rsidR="00942841">
        <w:rPr>
          <w:noProof/>
        </w:rPr>
        <w:t>5</w:t>
      </w:r>
      <w:r w:rsidR="00973122">
        <w:rPr>
          <w:noProof/>
        </w:rPr>
        <w:fldChar w:fldCharType="end"/>
      </w:r>
      <w:r w:rsidR="00973122">
        <w:noBreakHyphen/>
      </w:r>
      <w:r w:rsidR="00973122">
        <w:rPr>
          <w:noProof/>
        </w:rPr>
        <w:fldChar w:fldCharType="begin"/>
      </w:r>
      <w:r w:rsidR="00973122">
        <w:rPr>
          <w:noProof/>
        </w:rPr>
        <w:instrText xml:space="preserve"> SEQ Table \* ARABIC \s 1 </w:instrText>
      </w:r>
      <w:r w:rsidR="00973122">
        <w:rPr>
          <w:noProof/>
        </w:rPr>
        <w:fldChar w:fldCharType="separate"/>
      </w:r>
      <w:r w:rsidR="00942841">
        <w:rPr>
          <w:noProof/>
        </w:rPr>
        <w:t>24</w:t>
      </w:r>
      <w:r w:rsidR="00973122">
        <w:rPr>
          <w:noProof/>
        </w:rPr>
        <w:fldChar w:fldCharType="end"/>
      </w:r>
      <w:r>
        <w:rPr>
          <w:noProof/>
        </w:rPr>
        <w:t>: B2G File Descriptions</w:t>
      </w:r>
      <w:bookmarkEnd w:id="1910"/>
    </w:p>
    <w:p w14:paraId="01B15F96" w14:textId="448EBFCC" w:rsidR="00E543F9" w:rsidRPr="002E4B00" w:rsidRDefault="00E543F9" w:rsidP="00E543F9">
      <w:pPr>
        <w:pStyle w:val="Heading4"/>
      </w:pPr>
      <w:bookmarkStart w:id="1911" w:name="_Toc230163199"/>
      <w:r>
        <w:t xml:space="preserve">Preparing HUD Disbursements </w:t>
      </w:r>
      <w:r w:rsidRPr="002E4B00">
        <w:t>Import File</w:t>
      </w:r>
      <w:bookmarkEnd w:id="1911"/>
    </w:p>
    <w:p w14:paraId="0CAC9BD7" w14:textId="434AA61E" w:rsidR="00E543F9" w:rsidRPr="002E4B00" w:rsidRDefault="00E543F9" w:rsidP="00E543F9">
      <w:pPr>
        <w:pStyle w:val="BodyText"/>
        <w:rPr>
          <w:noProof/>
        </w:rPr>
      </w:pPr>
      <w:r>
        <w:rPr>
          <w:noProof/>
        </w:rPr>
        <w:t>To p</w:t>
      </w:r>
      <w:r w:rsidRPr="002E4B00">
        <w:rPr>
          <w:noProof/>
        </w:rPr>
        <w:t>repar</w:t>
      </w:r>
      <w:r>
        <w:rPr>
          <w:noProof/>
        </w:rPr>
        <w:t>e</w:t>
      </w:r>
      <w:r w:rsidRPr="002E4B00">
        <w:rPr>
          <w:noProof/>
        </w:rPr>
        <w:t xml:space="preserve"> </w:t>
      </w:r>
      <w:r>
        <w:rPr>
          <w:noProof/>
        </w:rPr>
        <w:t xml:space="preserve">HUD Disbursements </w:t>
      </w:r>
      <w:r w:rsidRPr="002E4B00">
        <w:rPr>
          <w:noProof/>
        </w:rPr>
        <w:t>Import file:</w:t>
      </w:r>
    </w:p>
    <w:p w14:paraId="54E3503D" w14:textId="0E0BCEC4" w:rsidR="00E543F9" w:rsidRPr="003C6F00" w:rsidRDefault="00E543F9" w:rsidP="006C3C3F">
      <w:pPr>
        <w:pStyle w:val="OrderedList"/>
        <w:numPr>
          <w:ilvl w:val="0"/>
          <w:numId w:val="405"/>
        </w:numPr>
        <w:jc w:val="both"/>
      </w:pPr>
      <w:r w:rsidRPr="003C6F00">
        <w:t xml:space="preserve">From the </w:t>
      </w:r>
      <w:r w:rsidRPr="00556ADE">
        <w:t>Batch</w:t>
      </w:r>
      <w:r w:rsidRPr="003C6F00">
        <w:t xml:space="preserve"> tab, select</w:t>
      </w:r>
      <w:r>
        <w:t xml:space="preserve"> HUD Disbursements</w:t>
      </w:r>
      <w:r w:rsidRPr="00556ADE">
        <w:t>.</w:t>
      </w:r>
    </w:p>
    <w:p w14:paraId="2F8A096C" w14:textId="06B7DE62" w:rsidR="00E543F9" w:rsidRPr="003C6F00" w:rsidRDefault="00E543F9" w:rsidP="006C3C3F">
      <w:pPr>
        <w:pStyle w:val="OrderedList"/>
        <w:numPr>
          <w:ilvl w:val="0"/>
          <w:numId w:val="405"/>
        </w:numPr>
        <w:jc w:val="both"/>
      </w:pPr>
      <w:r w:rsidRPr="003C6F00">
        <w:t>Select</w:t>
      </w:r>
      <w:r>
        <w:rPr>
          <w:b/>
        </w:rPr>
        <w:t xml:space="preserve"> HUD Disbursements</w:t>
      </w:r>
      <w:r w:rsidRPr="003C6F00">
        <w:t xml:space="preserve">. </w:t>
      </w:r>
    </w:p>
    <w:p w14:paraId="5D98338C" w14:textId="77777777" w:rsidR="00E543F9" w:rsidRPr="003C6F00" w:rsidRDefault="00E543F9" w:rsidP="006C3C3F">
      <w:pPr>
        <w:pStyle w:val="OrderedList"/>
        <w:numPr>
          <w:ilvl w:val="0"/>
          <w:numId w:val="405"/>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32FE6E5B" w14:textId="77777777" w:rsidR="00E543F9" w:rsidRDefault="00E543F9" w:rsidP="006C3C3F">
      <w:pPr>
        <w:pStyle w:val="OrderedList"/>
        <w:numPr>
          <w:ilvl w:val="0"/>
          <w:numId w:val="405"/>
        </w:numPr>
        <w:jc w:val="both"/>
      </w:pPr>
      <w:r w:rsidRPr="003C6F00">
        <w:t xml:space="preserve">Enter valid values for each column. </w:t>
      </w:r>
      <w:r>
        <w:t>For each of the field a comment is displayed when user points on the column name. The comment provides the user with the following information:</w:t>
      </w:r>
    </w:p>
    <w:p w14:paraId="65DC737F" w14:textId="77777777" w:rsidR="00E543F9" w:rsidRDefault="00E543F9" w:rsidP="00E543F9">
      <w:pPr>
        <w:pStyle w:val="UnorderedListIndent"/>
        <w:jc w:val="both"/>
      </w:pPr>
      <w:r>
        <w:t>whether the field is required, optional or conditionally required</w:t>
      </w:r>
    </w:p>
    <w:p w14:paraId="5547B231" w14:textId="77777777" w:rsidR="00E543F9" w:rsidRPr="003C6F00" w:rsidRDefault="00E543F9" w:rsidP="00E543F9">
      <w:pPr>
        <w:pStyle w:val="UnorderedListIndent"/>
        <w:jc w:val="both"/>
      </w:pPr>
      <w:r w:rsidRPr="00AE54B4">
        <w:t xml:space="preserve">format/valid values for each </w:t>
      </w:r>
      <w:r>
        <w:t>field</w:t>
      </w:r>
    </w:p>
    <w:p w14:paraId="3A8BE096" w14:textId="49055168" w:rsidR="00E543F9" w:rsidRDefault="00E543F9" w:rsidP="00E543F9">
      <w:pPr>
        <w:pStyle w:val="BodyText"/>
        <w:jc w:val="center"/>
        <w:rPr>
          <w:noProof/>
        </w:rPr>
      </w:pPr>
      <w:r w:rsidRPr="000A3BDF">
        <w:rPr>
          <w:noProof/>
        </w:rPr>
        <w:t xml:space="preserve"> </w:t>
      </w:r>
      <w:r>
        <w:rPr>
          <w:noProof/>
        </w:rPr>
        <w:drawing>
          <wp:inline distT="0" distB="0" distL="0" distR="0" wp14:anchorId="6C10E995" wp14:editId="07E7C9A0">
            <wp:extent cx="5943600" cy="573405"/>
            <wp:effectExtent l="19050" t="19050" r="19050" b="17145"/>
            <wp:docPr id="18016199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619996" name="Picture 1"/>
                    <pic:cNvPicPr/>
                  </pic:nvPicPr>
                  <pic:blipFill>
                    <a:blip r:embed="rId192"/>
                    <a:stretch>
                      <a:fillRect/>
                    </a:stretch>
                  </pic:blipFill>
                  <pic:spPr>
                    <a:xfrm>
                      <a:off x="0" y="0"/>
                      <a:ext cx="5943600" cy="573405"/>
                    </a:xfrm>
                    <a:prstGeom prst="rect">
                      <a:avLst/>
                    </a:prstGeom>
                    <a:ln w="19050">
                      <a:solidFill>
                        <a:srgbClr val="0070C0"/>
                      </a:solidFill>
                    </a:ln>
                  </pic:spPr>
                </pic:pic>
              </a:graphicData>
            </a:graphic>
          </wp:inline>
        </w:drawing>
      </w:r>
    </w:p>
    <w:p w14:paraId="21B96556" w14:textId="2DFA5FE4" w:rsidR="00E543F9" w:rsidRPr="00AE54B4" w:rsidRDefault="00E543F9" w:rsidP="00E543F9">
      <w:pPr>
        <w:pStyle w:val="BodyText"/>
        <w:jc w:val="center"/>
        <w:rPr>
          <w:rFonts w:eastAsiaTheme="minorHAnsi"/>
        </w:rPr>
      </w:pPr>
      <w:r>
        <w:rPr>
          <w:noProof/>
        </w:rPr>
        <w:drawing>
          <wp:inline distT="0" distB="0" distL="0" distR="0" wp14:anchorId="793D72E9" wp14:editId="2ADB289C">
            <wp:extent cx="5943600" cy="746125"/>
            <wp:effectExtent l="19050" t="19050" r="19050" b="15875"/>
            <wp:docPr id="1459930100" name="Picture 1" descr="A close-up of a conta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9930100" name="Picture 1" descr="A close-up of a contact&#10;&#10;Description automatically generated"/>
                    <pic:cNvPicPr/>
                  </pic:nvPicPr>
                  <pic:blipFill>
                    <a:blip r:embed="rId193"/>
                    <a:stretch>
                      <a:fillRect/>
                    </a:stretch>
                  </pic:blipFill>
                  <pic:spPr>
                    <a:xfrm>
                      <a:off x="0" y="0"/>
                      <a:ext cx="5943600" cy="746125"/>
                    </a:xfrm>
                    <a:prstGeom prst="rect">
                      <a:avLst/>
                    </a:prstGeom>
                    <a:ln w="19050">
                      <a:solidFill>
                        <a:srgbClr val="0070C0"/>
                      </a:solidFill>
                    </a:ln>
                  </pic:spPr>
                </pic:pic>
              </a:graphicData>
            </a:graphic>
          </wp:inline>
        </w:drawing>
      </w:r>
    </w:p>
    <w:p w14:paraId="2333ABB7" w14:textId="5D0ACC8E" w:rsidR="00E543F9" w:rsidRPr="00122C7E" w:rsidRDefault="00E543F9" w:rsidP="00E543F9">
      <w:pPr>
        <w:pStyle w:val="FigureCaption0"/>
      </w:pPr>
      <w:bookmarkStart w:id="1912" w:name="_Toc230163964"/>
      <w:r>
        <w:t xml:space="preserve">Figure </w:t>
      </w:r>
      <w:r w:rsidR="00D42AB2" w:rsidRPr="00062DFE">
        <w:rPr>
          <w:noProof/>
        </w:rPr>
        <w:fldChar w:fldCharType="begin"/>
      </w:r>
      <w:r w:rsidR="00D42AB2" w:rsidRPr="00062DFE">
        <w:rPr>
          <w:noProof/>
        </w:rPr>
        <w:instrText xml:space="preserve"> STYLEREF 1 \s </w:instrText>
      </w:r>
      <w:r w:rsidR="00D42AB2" w:rsidRPr="00062DFE">
        <w:rPr>
          <w:noProof/>
        </w:rPr>
        <w:fldChar w:fldCharType="separate"/>
      </w:r>
      <w:r w:rsidR="00942841">
        <w:rPr>
          <w:noProof/>
        </w:rPr>
        <w:t>5</w:t>
      </w:r>
      <w:r w:rsidR="00D42AB2" w:rsidRPr="00062DFE">
        <w:rPr>
          <w:noProof/>
        </w:rPr>
        <w:fldChar w:fldCharType="end"/>
      </w:r>
      <w:r w:rsidR="00D42AB2" w:rsidRPr="00062DFE">
        <w:noBreakHyphen/>
      </w:r>
      <w:r w:rsidR="00D42AB2" w:rsidRPr="00062DFE">
        <w:rPr>
          <w:noProof/>
        </w:rPr>
        <w:fldChar w:fldCharType="begin"/>
      </w:r>
      <w:r w:rsidR="00D42AB2" w:rsidRPr="00062DFE">
        <w:rPr>
          <w:noProof/>
        </w:rPr>
        <w:instrText xml:space="preserve"> SEQ Figure \* ARABIC \s 1 </w:instrText>
      </w:r>
      <w:r w:rsidR="00D42AB2" w:rsidRPr="00062DFE">
        <w:rPr>
          <w:noProof/>
        </w:rPr>
        <w:fldChar w:fldCharType="separate"/>
      </w:r>
      <w:r w:rsidR="00942841">
        <w:rPr>
          <w:noProof/>
        </w:rPr>
        <w:t>113</w:t>
      </w:r>
      <w:r w:rsidR="00D42AB2" w:rsidRPr="00062DFE">
        <w:rPr>
          <w:noProof/>
        </w:rPr>
        <w:fldChar w:fldCharType="end"/>
      </w:r>
      <w:r>
        <w:t xml:space="preserve">: </w:t>
      </w:r>
      <w:r w:rsidRPr="005A4A56">
        <w:t xml:space="preserve">Sample </w:t>
      </w:r>
      <w:r>
        <w:t>Excel T</w:t>
      </w:r>
      <w:r w:rsidRPr="005A4A56">
        <w:t xml:space="preserve">emplate for B2G </w:t>
      </w:r>
      <w:r>
        <w:t>HUD Disbursements I</w:t>
      </w:r>
      <w:r w:rsidRPr="005A4A56">
        <w:t>mport</w:t>
      </w:r>
      <w:bookmarkEnd w:id="1912"/>
      <w:r w:rsidRPr="005A4A56">
        <w:t xml:space="preserve"> </w:t>
      </w:r>
    </w:p>
    <w:p w14:paraId="104F616D" w14:textId="12333D63" w:rsidR="00E543F9" w:rsidRPr="002E4B00" w:rsidRDefault="00E543F9" w:rsidP="00E543F9">
      <w:pPr>
        <w:pStyle w:val="Heading4"/>
      </w:pPr>
      <w:r>
        <w:t xml:space="preserve"> </w:t>
      </w:r>
      <w:bookmarkStart w:id="1913" w:name="_Toc230163200"/>
      <w:r>
        <w:t xml:space="preserve">Saving HUD Disbursements </w:t>
      </w:r>
      <w:r w:rsidRPr="002E4B00">
        <w:t>Import File</w:t>
      </w:r>
      <w:bookmarkEnd w:id="1913"/>
    </w:p>
    <w:p w14:paraId="5059532F" w14:textId="53D9912D" w:rsidR="00E543F9" w:rsidRPr="00175086" w:rsidRDefault="00E543F9" w:rsidP="00E543F9">
      <w:pPr>
        <w:pStyle w:val="BodyText"/>
        <w:rPr>
          <w:noProof/>
        </w:rPr>
      </w:pPr>
      <w:r>
        <w:rPr>
          <w:noProof/>
        </w:rPr>
        <w:t>To s</w:t>
      </w:r>
      <w:r w:rsidRPr="00175086">
        <w:rPr>
          <w:noProof/>
        </w:rPr>
        <w:t>av</w:t>
      </w:r>
      <w:r>
        <w:rPr>
          <w:noProof/>
        </w:rPr>
        <w:t>e</w:t>
      </w:r>
      <w:r w:rsidRPr="00175086">
        <w:rPr>
          <w:noProof/>
        </w:rPr>
        <w:t xml:space="preserve"> the </w:t>
      </w:r>
      <w:r>
        <w:rPr>
          <w:noProof/>
        </w:rPr>
        <w:t xml:space="preserve">HUD Disbursements </w:t>
      </w:r>
      <w:r w:rsidRPr="002E4B00">
        <w:rPr>
          <w:noProof/>
        </w:rPr>
        <w:t xml:space="preserve">Import </w:t>
      </w:r>
      <w:r w:rsidRPr="00175086">
        <w:rPr>
          <w:noProof/>
        </w:rPr>
        <w:t>file:</w:t>
      </w:r>
    </w:p>
    <w:p w14:paraId="0DD921F2" w14:textId="57B381F6" w:rsidR="00E543F9" w:rsidRPr="003C6F00" w:rsidRDefault="00E543F9" w:rsidP="006C3C3F">
      <w:pPr>
        <w:pStyle w:val="OrderedList"/>
        <w:numPr>
          <w:ilvl w:val="0"/>
          <w:numId w:val="406"/>
        </w:numPr>
        <w:jc w:val="both"/>
      </w:pPr>
      <w:r w:rsidRPr="003C6F00">
        <w:t xml:space="preserve">Once all required fields are entered in the B2G </w:t>
      </w:r>
      <w:r>
        <w:t xml:space="preserve">HUD Disbursements </w:t>
      </w:r>
      <w:r w:rsidRPr="003C6F00">
        <w:t>import file and the file ready for upload, the file should be saved in a text (tab-delimited) file format</w:t>
      </w:r>
      <w:r>
        <w:t>.</w:t>
      </w:r>
    </w:p>
    <w:p w14:paraId="5DF7FBA8" w14:textId="3F9C3A5D" w:rsidR="00E543F9" w:rsidRPr="003C6F00" w:rsidRDefault="00E543F9" w:rsidP="006C3C3F">
      <w:pPr>
        <w:pStyle w:val="OrderedList"/>
        <w:numPr>
          <w:ilvl w:val="0"/>
          <w:numId w:val="406"/>
        </w:numPr>
        <w:jc w:val="both"/>
      </w:pPr>
      <w:r w:rsidRPr="003C6F00">
        <w:t xml:space="preserve">Click </w:t>
      </w:r>
      <w:r w:rsidRPr="001445BE">
        <w:rPr>
          <w:b/>
        </w:rPr>
        <w:t xml:space="preserve">File &gt; Save </w:t>
      </w:r>
      <w:r w:rsidRPr="003C6F00">
        <w:t xml:space="preserve">in the </w:t>
      </w:r>
      <w:r>
        <w:t xml:space="preserve">HUD Disbursements </w:t>
      </w:r>
      <w:r w:rsidRPr="003C6F00">
        <w:t>Import file.</w:t>
      </w:r>
    </w:p>
    <w:p w14:paraId="0D7E4575" w14:textId="77777777" w:rsidR="00E543F9" w:rsidRPr="003C6F00" w:rsidRDefault="00E543F9" w:rsidP="006C3C3F">
      <w:pPr>
        <w:pStyle w:val="OrderedList"/>
        <w:numPr>
          <w:ilvl w:val="0"/>
          <w:numId w:val="406"/>
        </w:numPr>
        <w:jc w:val="both"/>
      </w:pPr>
      <w:r w:rsidRPr="003C6F00">
        <w:t>Select the folder in which to save the Excel file.</w:t>
      </w:r>
    </w:p>
    <w:p w14:paraId="403B62C9" w14:textId="77777777" w:rsidR="00E543F9" w:rsidRPr="003C6F00" w:rsidRDefault="00E543F9" w:rsidP="006C3C3F">
      <w:pPr>
        <w:pStyle w:val="OrderedList"/>
        <w:numPr>
          <w:ilvl w:val="0"/>
          <w:numId w:val="406"/>
        </w:numPr>
        <w:jc w:val="both"/>
      </w:pPr>
      <w:r w:rsidRPr="003C6F00">
        <w:t>Rename the file if desired.</w:t>
      </w:r>
    </w:p>
    <w:p w14:paraId="41498539" w14:textId="77777777" w:rsidR="00E543F9" w:rsidRPr="003C6F00" w:rsidRDefault="00E543F9" w:rsidP="006C3C3F">
      <w:pPr>
        <w:pStyle w:val="OrderedList"/>
        <w:numPr>
          <w:ilvl w:val="0"/>
          <w:numId w:val="406"/>
        </w:numPr>
        <w:jc w:val="both"/>
      </w:pPr>
      <w:r w:rsidRPr="003C6F00">
        <w:t xml:space="preserve">Click </w:t>
      </w:r>
      <w:r w:rsidRPr="001445BE">
        <w:rPr>
          <w:b/>
        </w:rPr>
        <w:t xml:space="preserve">File &gt; Save As </w:t>
      </w:r>
      <w:r w:rsidRPr="003C6F00">
        <w:t>and save the file as text (tab-delimited)</w:t>
      </w:r>
      <w:r>
        <w:t>.</w:t>
      </w:r>
    </w:p>
    <w:p w14:paraId="3C88AB22" w14:textId="77777777" w:rsidR="00E543F9" w:rsidRPr="00175086" w:rsidRDefault="00E543F9" w:rsidP="006C3C3F">
      <w:pPr>
        <w:pStyle w:val="OrderedList"/>
        <w:numPr>
          <w:ilvl w:val="0"/>
          <w:numId w:val="406"/>
        </w:numPr>
        <w:jc w:val="both"/>
      </w:pPr>
      <w:r w:rsidRPr="003C6F00">
        <w:t xml:space="preserve">Click </w:t>
      </w:r>
      <w:r w:rsidRPr="001445BE">
        <w:rPr>
          <w:b/>
        </w:rPr>
        <w:t>Save.</w:t>
      </w:r>
    </w:p>
    <w:p w14:paraId="6219FF81" w14:textId="7B6A4F3B" w:rsidR="00E543F9" w:rsidRPr="002E4B00" w:rsidRDefault="00E543F9" w:rsidP="00E543F9">
      <w:pPr>
        <w:pStyle w:val="Heading4"/>
      </w:pPr>
      <w:r>
        <w:t xml:space="preserve"> </w:t>
      </w:r>
      <w:bookmarkStart w:id="1914" w:name="_Toc230163201"/>
      <w:r>
        <w:t>Uploading HUD Disbursements</w:t>
      </w:r>
      <w:r w:rsidRPr="002E4B00">
        <w:t xml:space="preserve"> Import File</w:t>
      </w:r>
      <w:bookmarkEnd w:id="1914"/>
    </w:p>
    <w:p w14:paraId="1A6BF4FF" w14:textId="6D91A2BC" w:rsidR="00E543F9" w:rsidRPr="00175086" w:rsidRDefault="00E543F9" w:rsidP="00E543F9">
      <w:pPr>
        <w:pStyle w:val="BodyText"/>
        <w:rPr>
          <w:noProof/>
        </w:rPr>
      </w:pPr>
      <w:r>
        <w:rPr>
          <w:noProof/>
        </w:rPr>
        <w:t>To upload</w:t>
      </w:r>
      <w:r w:rsidRPr="00175086">
        <w:rPr>
          <w:noProof/>
        </w:rPr>
        <w:t xml:space="preserve"> the </w:t>
      </w:r>
      <w:r>
        <w:rPr>
          <w:noProof/>
        </w:rPr>
        <w:t xml:space="preserve">HUD Disbursements </w:t>
      </w:r>
      <w:r w:rsidRPr="002E4B00">
        <w:rPr>
          <w:noProof/>
        </w:rPr>
        <w:t>Import</w:t>
      </w:r>
      <w:r>
        <w:rPr>
          <w:noProof/>
        </w:rPr>
        <w:t xml:space="preserve"> </w:t>
      </w:r>
      <w:r w:rsidRPr="00175086">
        <w:rPr>
          <w:noProof/>
        </w:rPr>
        <w:t>file:</w:t>
      </w:r>
    </w:p>
    <w:p w14:paraId="3AA29B27" w14:textId="16E89C86" w:rsidR="00E543F9" w:rsidRPr="003C6F00" w:rsidRDefault="00E543F9" w:rsidP="006C3C3F">
      <w:pPr>
        <w:pStyle w:val="OrderedList"/>
        <w:numPr>
          <w:ilvl w:val="0"/>
          <w:numId w:val="407"/>
        </w:numPr>
        <w:jc w:val="both"/>
      </w:pPr>
      <w:r w:rsidRPr="003C6F00">
        <w:t xml:space="preserve">Click </w:t>
      </w:r>
      <w:r w:rsidRPr="007B32B7">
        <w:rPr>
          <w:b/>
        </w:rPr>
        <w:t xml:space="preserve">Browse </w:t>
      </w:r>
      <w:r w:rsidRPr="003C6F00">
        <w:t xml:space="preserve">on the </w:t>
      </w:r>
      <w:r>
        <w:rPr>
          <w:b/>
        </w:rPr>
        <w:t xml:space="preserve">HUD Disbursements </w:t>
      </w:r>
      <w:r w:rsidRPr="007B32B7">
        <w:rPr>
          <w:b/>
        </w:rPr>
        <w:t xml:space="preserve">Upload </w:t>
      </w:r>
      <w:r w:rsidRPr="003C6F00">
        <w:t xml:space="preserve">screen to attach the previously saved </w:t>
      </w:r>
      <w:r>
        <w:t xml:space="preserve">HUD </w:t>
      </w:r>
      <w:r w:rsidR="00EB361F">
        <w:t>Disbursements</w:t>
      </w:r>
      <w:r>
        <w:t xml:space="preserve"> </w:t>
      </w:r>
      <w:r w:rsidRPr="003C6F00">
        <w:t>import file.</w:t>
      </w:r>
    </w:p>
    <w:p w14:paraId="0B26E9B5" w14:textId="77777777" w:rsidR="00E543F9" w:rsidRPr="003C6F00" w:rsidRDefault="00E543F9" w:rsidP="006C3C3F">
      <w:pPr>
        <w:pStyle w:val="OrderedList"/>
        <w:numPr>
          <w:ilvl w:val="0"/>
          <w:numId w:val="407"/>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6EE0839E" w14:textId="419B7CDC" w:rsidR="00E543F9" w:rsidRPr="003C6F00" w:rsidRDefault="00E543F9" w:rsidP="006C3C3F">
      <w:pPr>
        <w:pStyle w:val="OrderedList"/>
        <w:numPr>
          <w:ilvl w:val="0"/>
          <w:numId w:val="407"/>
        </w:numPr>
        <w:jc w:val="both"/>
      </w:pPr>
      <w:r w:rsidRPr="003C6F00">
        <w:t xml:space="preserve">The system will process the file and validate the records within the </w:t>
      </w:r>
      <w:r>
        <w:t xml:space="preserve">HUD Disbursements </w:t>
      </w:r>
      <w:r w:rsidRPr="003C6F00">
        <w:t>import file:</w:t>
      </w:r>
    </w:p>
    <w:p w14:paraId="36262D73" w14:textId="77777777" w:rsidR="00E543F9" w:rsidRPr="003C6F00" w:rsidRDefault="00E543F9" w:rsidP="00E543F9">
      <w:pPr>
        <w:pStyle w:val="UnorderedListIndent"/>
        <w:jc w:val="both"/>
      </w:pPr>
      <w:r w:rsidRPr="003C6F00">
        <w:t>If all the critical validations pass for the record, the record is uploaded</w:t>
      </w:r>
    </w:p>
    <w:p w14:paraId="71AA61BA" w14:textId="77777777" w:rsidR="00E543F9" w:rsidRPr="003C6F00" w:rsidRDefault="00E543F9" w:rsidP="00E543F9">
      <w:pPr>
        <w:pStyle w:val="UnorderedListIndent"/>
        <w:jc w:val="both"/>
      </w:pPr>
      <w:r w:rsidRPr="003C6F00">
        <w:t>If any of the critical validations fail, the record is not uploaded in the Servicing Module</w:t>
      </w:r>
    </w:p>
    <w:p w14:paraId="30740B51" w14:textId="77777777" w:rsidR="00E543F9" w:rsidRDefault="00E543F9" w:rsidP="006C3C3F">
      <w:pPr>
        <w:pStyle w:val="OrderedList"/>
        <w:numPr>
          <w:ilvl w:val="0"/>
          <w:numId w:val="407"/>
        </w:numPr>
        <w:jc w:val="both"/>
        <w:rPr>
          <w:noProof/>
        </w:rPr>
      </w:pPr>
      <w:r w:rsidRPr="003C6F00">
        <w:t xml:space="preserve">Upon completion of the file processing, the system displays the processing status of each record within the file. </w:t>
      </w:r>
    </w:p>
    <w:p w14:paraId="6EE2E7E2" w14:textId="3824F91E" w:rsidR="00E543F9" w:rsidRPr="002E4B00" w:rsidRDefault="00E543F9" w:rsidP="00E543F9">
      <w:pPr>
        <w:pStyle w:val="Heading4"/>
      </w:pPr>
      <w:r>
        <w:t xml:space="preserve"> </w:t>
      </w:r>
      <w:bookmarkStart w:id="1915" w:name="_Toc230163202"/>
      <w:r>
        <w:t xml:space="preserve">Viewing Status of HUD Disbursements </w:t>
      </w:r>
      <w:r w:rsidRPr="002E4B00">
        <w:t>Import File</w:t>
      </w:r>
      <w:bookmarkEnd w:id="1915"/>
    </w:p>
    <w:p w14:paraId="11E6B18E" w14:textId="2B8330B3" w:rsidR="00E543F9" w:rsidRPr="003C6F00" w:rsidRDefault="00E543F9" w:rsidP="00E543F9">
      <w:pPr>
        <w:pStyle w:val="BodyText"/>
      </w:pPr>
      <w:r w:rsidRPr="003C6F00">
        <w:t xml:space="preserve">The Import Results section displays the details of the processed B2G </w:t>
      </w:r>
      <w:r>
        <w:t xml:space="preserve">HUD Disbursements </w:t>
      </w:r>
      <w:r w:rsidRPr="003C6F00">
        <w:t xml:space="preserve"> Import file. It allows user to view: </w:t>
      </w:r>
    </w:p>
    <w:p w14:paraId="5A365027" w14:textId="77777777" w:rsidR="00E543F9" w:rsidRPr="003C6F00" w:rsidRDefault="00E543F9" w:rsidP="00E543F9">
      <w:pPr>
        <w:pStyle w:val="UnorderedList"/>
        <w:jc w:val="both"/>
      </w:pPr>
      <w:r w:rsidRPr="003C6F00">
        <w:rPr>
          <w:b/>
        </w:rPr>
        <w:t>Error Records:</w:t>
      </w:r>
      <w:r w:rsidRPr="003C6F00">
        <w:t xml:space="preserve"> count of records within the file t</w:t>
      </w:r>
      <w:r>
        <w:t>hat failed critical validations</w:t>
      </w:r>
    </w:p>
    <w:p w14:paraId="70ADD184" w14:textId="77777777" w:rsidR="00E543F9" w:rsidRPr="003C6F00" w:rsidRDefault="00E543F9" w:rsidP="00E543F9">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574B9DA0" w14:textId="77777777" w:rsidR="00E543F9" w:rsidRPr="003C6F00" w:rsidRDefault="00E543F9" w:rsidP="00E543F9">
      <w:pPr>
        <w:pStyle w:val="UnorderedList"/>
        <w:jc w:val="both"/>
      </w:pPr>
      <w:r w:rsidRPr="003C6F00">
        <w:rPr>
          <w:b/>
        </w:rPr>
        <w:t>Success Records:</w:t>
      </w:r>
      <w:r w:rsidRPr="003C6F00">
        <w:t xml:space="preserve"> count of records that were successfully uploaded withou</w:t>
      </w:r>
      <w:r>
        <w:t>t generating a warning or error</w:t>
      </w:r>
    </w:p>
    <w:p w14:paraId="0AEAF9E4" w14:textId="77777777" w:rsidR="00E543F9" w:rsidRPr="003C6F00" w:rsidRDefault="00E543F9" w:rsidP="00E543F9">
      <w:pPr>
        <w:pStyle w:val="UnorderedList"/>
        <w:jc w:val="both"/>
      </w:pPr>
      <w:r w:rsidRPr="003C6F00">
        <w:rPr>
          <w:b/>
        </w:rPr>
        <w:t xml:space="preserve">Filters: </w:t>
      </w:r>
      <w:r w:rsidRPr="003C6F00">
        <w:t>This section allows the user to filter the import resu</w:t>
      </w:r>
      <w:r>
        <w:t>lts by status and error message</w:t>
      </w:r>
    </w:p>
    <w:p w14:paraId="73814F7B" w14:textId="77777777" w:rsidR="00E543F9" w:rsidRPr="003C6F00" w:rsidRDefault="00E543F9" w:rsidP="00E543F9">
      <w:pPr>
        <w:pStyle w:val="UnorderedList"/>
        <w:jc w:val="both"/>
      </w:pPr>
      <w:r w:rsidRPr="003C6F00">
        <w:rPr>
          <w:b/>
        </w:rPr>
        <w:t xml:space="preserve">Export to Excel: </w:t>
      </w:r>
      <w:r w:rsidRPr="003C6F00">
        <w:t>This link allows the user to export the file u</w:t>
      </w:r>
      <w:r>
        <w:t>pload results to an Excel file</w:t>
      </w:r>
    </w:p>
    <w:p w14:paraId="42D30F9B" w14:textId="77777777" w:rsidR="00E543F9" w:rsidRPr="003C6F00" w:rsidRDefault="00E543F9" w:rsidP="00E543F9">
      <w:pPr>
        <w:pStyle w:val="BodyText"/>
      </w:pPr>
      <w:r w:rsidRPr="003C6F00">
        <w:t>The processing status of each record within the file is displayed:</w:t>
      </w:r>
    </w:p>
    <w:p w14:paraId="360A72C5" w14:textId="77777777" w:rsidR="00E543F9" w:rsidRPr="003C6F00" w:rsidRDefault="00E543F9" w:rsidP="00E543F9">
      <w:pPr>
        <w:pStyle w:val="UnorderedList"/>
        <w:jc w:val="both"/>
      </w:pPr>
      <w:r w:rsidRPr="003C6F00">
        <w:rPr>
          <w:b/>
        </w:rPr>
        <w:t>Rec#:</w:t>
      </w:r>
      <w:r w:rsidRPr="003C6F00">
        <w:t xml:space="preserve"> The record number of the case within the file</w:t>
      </w:r>
    </w:p>
    <w:p w14:paraId="49E1B1A7" w14:textId="77777777" w:rsidR="00E543F9" w:rsidRPr="003C6F00" w:rsidRDefault="00E543F9" w:rsidP="00E543F9">
      <w:pPr>
        <w:pStyle w:val="UnorderedList"/>
        <w:jc w:val="both"/>
      </w:pPr>
      <w:r w:rsidRPr="003C6F00">
        <w:rPr>
          <w:b/>
        </w:rPr>
        <w:t>FHA Case#:</w:t>
      </w:r>
      <w:r w:rsidRPr="003C6F00">
        <w:t xml:space="preserve"> The case number associated with the record</w:t>
      </w:r>
    </w:p>
    <w:p w14:paraId="72693572" w14:textId="77777777" w:rsidR="00E543F9" w:rsidRPr="003C6F00" w:rsidRDefault="00E543F9" w:rsidP="00E543F9">
      <w:pPr>
        <w:pStyle w:val="UnorderedList"/>
        <w:jc w:val="both"/>
      </w:pPr>
      <w:r w:rsidRPr="003C6F00">
        <w:rPr>
          <w:b/>
        </w:rPr>
        <w:t>Status:</w:t>
      </w:r>
      <w:r w:rsidRPr="003C6F00">
        <w:t xml:space="preserve"> The status of the uploaded record (Success, error or warning)</w:t>
      </w:r>
    </w:p>
    <w:p w14:paraId="49345831" w14:textId="77777777" w:rsidR="00E543F9" w:rsidRPr="003C6F00" w:rsidRDefault="00E543F9" w:rsidP="00E543F9">
      <w:pPr>
        <w:pStyle w:val="UnorderedList"/>
        <w:jc w:val="both"/>
      </w:pPr>
      <w:r w:rsidRPr="003C6F00">
        <w:rPr>
          <w:b/>
        </w:rPr>
        <w:t>Errors:</w:t>
      </w:r>
      <w:r w:rsidRPr="003C6F00">
        <w:t xml:space="preserve"> Description of the errors associated with the record. Fo</w:t>
      </w:r>
      <w:r>
        <w:t>r example: FHA Case# is invalid</w:t>
      </w:r>
    </w:p>
    <w:p w14:paraId="78281A5A" w14:textId="77777777" w:rsidR="00E543F9" w:rsidRPr="00061A13" w:rsidRDefault="00E543F9" w:rsidP="00E543F9">
      <w:pPr>
        <w:pStyle w:val="UnorderedList"/>
        <w:jc w:val="both"/>
      </w:pPr>
      <w:r w:rsidRPr="00061A13">
        <w:rPr>
          <w:b/>
        </w:rPr>
        <w:t>Warnings:</w:t>
      </w:r>
      <w:r w:rsidRPr="00061A13">
        <w:t xml:space="preserve"> Description of the warnings associated with the record</w:t>
      </w:r>
    </w:p>
    <w:p w14:paraId="3587E4A2" w14:textId="38B543A8" w:rsidR="00E543F9" w:rsidRDefault="005B7606" w:rsidP="00E543F9">
      <w:pPr>
        <w:pStyle w:val="BodyText"/>
        <w:jc w:val="center"/>
      </w:pPr>
      <w:r>
        <w:rPr>
          <w:noProof/>
        </w:rPr>
        <w:drawing>
          <wp:inline distT="0" distB="0" distL="0" distR="0" wp14:anchorId="1CF14718" wp14:editId="29947375">
            <wp:extent cx="4804410" cy="1767777"/>
            <wp:effectExtent l="19050" t="19050" r="15240" b="23495"/>
            <wp:docPr id="293831645"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831645" name="Picture 1" descr="A screenshot of a computer&#10;&#10;Description automatically generated"/>
                    <pic:cNvPicPr/>
                  </pic:nvPicPr>
                  <pic:blipFill>
                    <a:blip r:embed="rId194"/>
                    <a:stretch>
                      <a:fillRect/>
                    </a:stretch>
                  </pic:blipFill>
                  <pic:spPr>
                    <a:xfrm>
                      <a:off x="0" y="0"/>
                      <a:ext cx="4837800" cy="1780063"/>
                    </a:xfrm>
                    <a:prstGeom prst="rect">
                      <a:avLst/>
                    </a:prstGeom>
                    <a:ln w="19050">
                      <a:solidFill>
                        <a:srgbClr val="0070C0"/>
                      </a:solidFill>
                    </a:ln>
                  </pic:spPr>
                </pic:pic>
              </a:graphicData>
            </a:graphic>
          </wp:inline>
        </w:drawing>
      </w:r>
    </w:p>
    <w:p w14:paraId="317DB13B" w14:textId="770C357A" w:rsidR="00E543F9" w:rsidRDefault="00D42AB2" w:rsidP="00E543F9">
      <w:pPr>
        <w:pStyle w:val="FigureCaption0"/>
      </w:pPr>
      <w:bookmarkStart w:id="1916" w:name="_Toc230163965"/>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114</w:t>
      </w:r>
      <w:r w:rsidRPr="00062DFE">
        <w:rPr>
          <w:noProof/>
        </w:rPr>
        <w:fldChar w:fldCharType="end"/>
      </w:r>
      <w:r>
        <w:t xml:space="preserve">: </w:t>
      </w:r>
      <w:r w:rsidR="00E543F9">
        <w:t>HUD Disbursements I</w:t>
      </w:r>
      <w:r w:rsidR="00E543F9" w:rsidRPr="005A4A56">
        <w:t>mport</w:t>
      </w:r>
      <w:r w:rsidR="00E543F9">
        <w:t xml:space="preserve"> Results</w:t>
      </w:r>
      <w:bookmarkEnd w:id="1916"/>
    </w:p>
    <w:p w14:paraId="344F465A" w14:textId="77777777" w:rsidR="008D1D0B" w:rsidRDefault="008D1D0B" w:rsidP="008D1D0B">
      <w:pPr>
        <w:pStyle w:val="Heading2"/>
      </w:pPr>
      <w:bookmarkStart w:id="1917" w:name="_Toc11334716"/>
      <w:bookmarkStart w:id="1918" w:name="_Toc74051934"/>
      <w:bookmarkStart w:id="1919" w:name="_Toc90643320"/>
      <w:bookmarkStart w:id="1920" w:name="_Toc230163203"/>
      <w:r>
        <w:t>Repayment Plan</w:t>
      </w:r>
      <w:bookmarkEnd w:id="1917"/>
      <w:bookmarkEnd w:id="1918"/>
      <w:bookmarkEnd w:id="1919"/>
      <w:bookmarkEnd w:id="1920"/>
      <w:r>
        <w:fldChar w:fldCharType="begin"/>
      </w:r>
      <w:r>
        <w:instrText xml:space="preserve"> XE "Assigned Change of Plan Screen" </w:instrText>
      </w:r>
      <w:r>
        <w:fldChar w:fldCharType="end"/>
      </w:r>
    </w:p>
    <w:p w14:paraId="604AA969" w14:textId="2D888D78" w:rsidR="008D1D0B" w:rsidRDefault="008D1D0B" w:rsidP="008D1D0B">
      <w:pPr>
        <w:pStyle w:val="BodyText"/>
      </w:pPr>
      <w:r>
        <w:t xml:space="preserve">The Repayment Plan screen is displayed when a user selects the Repayment Plan tab from the </w:t>
      </w:r>
      <w:r w:rsidR="00B97D8C">
        <w:t>Left Menu</w:t>
      </w:r>
      <w:r>
        <w:t xml:space="preserve">. The Repayment Plan screen shows the current repayment plan and any prior repayment plans associated with the </w:t>
      </w:r>
      <w:r w:rsidR="00877B1F">
        <w:t>loan. Only authorized user roles can create and edit a repayment plan</w:t>
      </w:r>
      <w:r>
        <w:t>.</w:t>
      </w:r>
    </w:p>
    <w:p w14:paraId="2B51FC42" w14:textId="712A40E1" w:rsidR="008D1D0B" w:rsidRDefault="008D1D0B" w:rsidP="008D1D0B">
      <w:pPr>
        <w:pStyle w:val="BodyText"/>
      </w:pPr>
      <w:r>
        <w:t xml:space="preserve">The following conditions must be satisfied to initiate a </w:t>
      </w:r>
      <w:r w:rsidR="00877B1F">
        <w:t>repayment</w:t>
      </w:r>
      <w:r>
        <w:t xml:space="preserve"> plan: </w:t>
      </w:r>
    </w:p>
    <w:p w14:paraId="03474506" w14:textId="77777777" w:rsidR="008D1D0B" w:rsidRDefault="008D1D0B" w:rsidP="006C3C3F">
      <w:pPr>
        <w:pStyle w:val="UnorderedList"/>
        <w:numPr>
          <w:ilvl w:val="0"/>
          <w:numId w:val="60"/>
        </w:numPr>
        <w:jc w:val="both"/>
      </w:pPr>
      <w:r>
        <w:t>Authorized users can create and edit Repayment Plan.</w:t>
      </w:r>
    </w:p>
    <w:p w14:paraId="602FB0DF" w14:textId="4D17B9A8" w:rsidR="008D1D0B" w:rsidRDefault="008D1D0B" w:rsidP="006C3C3F">
      <w:pPr>
        <w:pStyle w:val="UnorderedList"/>
        <w:numPr>
          <w:ilvl w:val="0"/>
          <w:numId w:val="60"/>
        </w:numPr>
        <w:jc w:val="both"/>
      </w:pPr>
      <w:r>
        <w:t>The loan must have a case status o</w:t>
      </w:r>
      <w:r w:rsidR="00877B1F">
        <w:t>f Pending IMIP, Pending Endorsement</w:t>
      </w:r>
      <w:r>
        <w:t>, Endorsed, and Assigned.</w:t>
      </w:r>
    </w:p>
    <w:p w14:paraId="20A155F9" w14:textId="053DE88C" w:rsidR="008D1D0B" w:rsidRDefault="008D1D0B" w:rsidP="006C3C3F">
      <w:pPr>
        <w:pStyle w:val="UnorderedList"/>
        <w:numPr>
          <w:ilvl w:val="0"/>
          <w:numId w:val="60"/>
        </w:numPr>
        <w:jc w:val="both"/>
      </w:pPr>
      <w:r>
        <w:t xml:space="preserve">The Repayment Plan </w:t>
      </w:r>
      <w:r w:rsidR="00877B1F">
        <w:t xml:space="preserve">Start </w:t>
      </w:r>
      <w:r>
        <w:t xml:space="preserve">Date must be less than the Repayment Plan </w:t>
      </w:r>
      <w:r w:rsidR="00877B1F">
        <w:t xml:space="preserve">End </w:t>
      </w:r>
      <w:r>
        <w:t>Date.</w:t>
      </w:r>
    </w:p>
    <w:p w14:paraId="686BFEB5" w14:textId="22571BF0" w:rsidR="008D1D0B" w:rsidRDefault="008D1D0B" w:rsidP="006C3C3F">
      <w:pPr>
        <w:pStyle w:val="UnorderedList"/>
        <w:numPr>
          <w:ilvl w:val="0"/>
          <w:numId w:val="60"/>
        </w:numPr>
        <w:jc w:val="both"/>
      </w:pPr>
      <w:r>
        <w:t xml:space="preserve">The Next Monthly </w:t>
      </w:r>
      <w:r w:rsidR="00B524EE">
        <w:t>Payment Due Date is greater</w:t>
      </w:r>
      <w:r>
        <w:t xml:space="preserve"> than the Repayment Plan Start Date.</w:t>
      </w:r>
    </w:p>
    <w:p w14:paraId="12174A03" w14:textId="7F0AA612" w:rsidR="008D1D0B" w:rsidRDefault="00805742" w:rsidP="008D1D0B">
      <w:pPr>
        <w:pStyle w:val="BodyText"/>
        <w:jc w:val="center"/>
      </w:pPr>
      <w:r w:rsidRPr="00805742">
        <w:rPr>
          <w:noProof/>
        </w:rPr>
        <w:t xml:space="preserve"> </w:t>
      </w:r>
      <w:r>
        <w:rPr>
          <w:noProof/>
        </w:rPr>
        <w:drawing>
          <wp:inline distT="0" distB="0" distL="0" distR="0" wp14:anchorId="0929F511" wp14:editId="50AD7ABC">
            <wp:extent cx="5943600" cy="1402715"/>
            <wp:effectExtent l="0" t="0" r="0" b="6985"/>
            <wp:docPr id="2613" name="Picture 2613"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3" name="Picture 2613" descr="Application&#10;&#10;Description automatically generated with medium confidence"/>
                    <pic:cNvPicPr/>
                  </pic:nvPicPr>
                  <pic:blipFill>
                    <a:blip r:embed="rId195"/>
                    <a:stretch>
                      <a:fillRect/>
                    </a:stretch>
                  </pic:blipFill>
                  <pic:spPr>
                    <a:xfrm>
                      <a:off x="0" y="0"/>
                      <a:ext cx="5943600" cy="1402715"/>
                    </a:xfrm>
                    <a:prstGeom prst="rect">
                      <a:avLst/>
                    </a:prstGeom>
                  </pic:spPr>
                </pic:pic>
              </a:graphicData>
            </a:graphic>
          </wp:inline>
        </w:drawing>
      </w:r>
    </w:p>
    <w:p w14:paraId="7637A2F4" w14:textId="4044D97B" w:rsidR="00C51928" w:rsidRPr="00752B0A" w:rsidRDefault="00D42AB2" w:rsidP="00752B0A">
      <w:pPr>
        <w:pStyle w:val="FigureCaption0"/>
      </w:pPr>
      <w:bookmarkStart w:id="1921" w:name="_Toc74052576"/>
      <w:bookmarkStart w:id="1922" w:name="_Toc90643962"/>
      <w:bookmarkStart w:id="1923" w:name="_Toc230163966"/>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115</w:t>
      </w:r>
      <w:r w:rsidRPr="00062DFE">
        <w:rPr>
          <w:noProof/>
        </w:rPr>
        <w:fldChar w:fldCharType="end"/>
      </w:r>
      <w:r>
        <w:t xml:space="preserve">: </w:t>
      </w:r>
      <w:r w:rsidR="00C51928" w:rsidRPr="00752B0A">
        <w:t>Repayment Plan Screen</w:t>
      </w:r>
      <w:bookmarkEnd w:id="1921"/>
      <w:bookmarkEnd w:id="1922"/>
      <w:bookmarkEnd w:id="1923"/>
    </w:p>
    <w:p w14:paraId="7EAC3204" w14:textId="77777777" w:rsidR="008D1D0B" w:rsidRDefault="008D1D0B" w:rsidP="00A047E3">
      <w:pPr>
        <w:pStyle w:val="Heading3"/>
        <w:ind w:left="1080" w:hanging="1080"/>
        <w:jc w:val="both"/>
      </w:pPr>
      <w:bookmarkStart w:id="1924" w:name="_Toc11334717"/>
      <w:bookmarkStart w:id="1925" w:name="_Toc74051935"/>
      <w:bookmarkStart w:id="1926" w:name="_Toc90643321"/>
      <w:bookmarkStart w:id="1927" w:name="_Toc230163204"/>
      <w:r>
        <w:t>Viewing a Repayment Plan</w:t>
      </w:r>
      <w:bookmarkEnd w:id="1924"/>
      <w:bookmarkEnd w:id="1925"/>
      <w:bookmarkEnd w:id="1926"/>
      <w:bookmarkEnd w:id="1927"/>
    </w:p>
    <w:p w14:paraId="583A5228" w14:textId="0811C588" w:rsidR="008D1D0B" w:rsidRDefault="008D1D0B" w:rsidP="00685A06">
      <w:pPr>
        <w:pStyle w:val="BodyText"/>
      </w:pPr>
      <w:r>
        <w:t>To view a repayment plan:</w:t>
      </w:r>
      <w:r w:rsidR="00685A06">
        <w:t xml:space="preserve"> </w:t>
      </w:r>
      <w:r>
        <w:rPr>
          <w:noProof/>
        </w:rPr>
        <w:t xml:space="preserve">Select the record to display the </w:t>
      </w:r>
      <w:r w:rsidRPr="00A70BDF">
        <w:rPr>
          <w:b/>
          <w:noProof/>
        </w:rPr>
        <w:t>Repayment Plan Details</w:t>
      </w:r>
      <w:r>
        <w:rPr>
          <w:noProof/>
        </w:rPr>
        <w:t xml:space="preserve"> section and </w:t>
      </w:r>
      <w:r w:rsidRPr="00A70BDF">
        <w:rPr>
          <w:b/>
          <w:noProof/>
        </w:rPr>
        <w:t>Audit Information</w:t>
      </w:r>
      <w:r>
        <w:rPr>
          <w:noProof/>
        </w:rPr>
        <w:t xml:space="preserve"> sections. </w:t>
      </w:r>
      <w:r>
        <w:t>The Repayment Plan Details section displays the following details of the payment plan selected in Pay Plans section:</w:t>
      </w:r>
    </w:p>
    <w:p w14:paraId="506EA897" w14:textId="77777777" w:rsidR="008D1D0B" w:rsidRDefault="008D1D0B" w:rsidP="006C3C3F">
      <w:pPr>
        <w:pStyle w:val="UnorderedListIndent"/>
        <w:numPr>
          <w:ilvl w:val="1"/>
          <w:numId w:val="60"/>
        </w:numPr>
        <w:jc w:val="both"/>
        <w:rPr>
          <w:noProof/>
        </w:rPr>
      </w:pPr>
      <w:r>
        <w:rPr>
          <w:b/>
          <w:noProof/>
        </w:rPr>
        <w:t xml:space="preserve">Repayment Start Date: </w:t>
      </w:r>
      <w:r>
        <w:rPr>
          <w:noProof/>
        </w:rPr>
        <w:t>The date, repayment plan was initiated.</w:t>
      </w:r>
    </w:p>
    <w:p w14:paraId="40467D73" w14:textId="1464B7FB" w:rsidR="008D1D0B" w:rsidRDefault="00F62B04" w:rsidP="006C3C3F">
      <w:pPr>
        <w:pStyle w:val="UnorderedListIndent"/>
        <w:numPr>
          <w:ilvl w:val="1"/>
          <w:numId w:val="60"/>
        </w:numPr>
        <w:jc w:val="both"/>
        <w:rPr>
          <w:noProof/>
        </w:rPr>
      </w:pPr>
      <w:r>
        <w:rPr>
          <w:b/>
          <w:noProof/>
        </w:rPr>
        <w:t xml:space="preserve">Repayment </w:t>
      </w:r>
      <w:r w:rsidR="008D1D0B">
        <w:rPr>
          <w:b/>
          <w:noProof/>
        </w:rPr>
        <w:t>End Date:</w:t>
      </w:r>
      <w:r w:rsidR="008D1D0B">
        <w:rPr>
          <w:noProof/>
        </w:rPr>
        <w:t xml:space="preserve"> The date, repayment plan ended.</w:t>
      </w:r>
    </w:p>
    <w:p w14:paraId="6B478163" w14:textId="77777777" w:rsidR="008D1D0B" w:rsidRDefault="008D1D0B" w:rsidP="006C3C3F">
      <w:pPr>
        <w:pStyle w:val="UnorderedListIndent"/>
        <w:numPr>
          <w:ilvl w:val="1"/>
          <w:numId w:val="60"/>
        </w:numPr>
        <w:jc w:val="both"/>
        <w:rPr>
          <w:noProof/>
        </w:rPr>
      </w:pPr>
      <w:r>
        <w:rPr>
          <w:b/>
          <w:noProof/>
        </w:rPr>
        <w:t>Next Monthly Due Date:</w:t>
      </w:r>
      <w:r>
        <w:rPr>
          <w:noProof/>
        </w:rPr>
        <w:t xml:space="preserve"> The date next monthly payement is due.</w:t>
      </w:r>
    </w:p>
    <w:p w14:paraId="313BA049" w14:textId="392735DC" w:rsidR="008D1D0B" w:rsidRDefault="008D1D0B" w:rsidP="006C3C3F">
      <w:pPr>
        <w:pStyle w:val="UnorderedListIndent"/>
        <w:numPr>
          <w:ilvl w:val="1"/>
          <w:numId w:val="60"/>
        </w:numPr>
        <w:jc w:val="both"/>
        <w:rPr>
          <w:noProof/>
        </w:rPr>
      </w:pPr>
      <w:r>
        <w:rPr>
          <w:b/>
          <w:noProof/>
        </w:rPr>
        <w:t>Repayment Term (months):</w:t>
      </w:r>
      <w:r>
        <w:rPr>
          <w:noProof/>
        </w:rPr>
        <w:t xml:space="preserve"> Total number of payments to be paid by the Servicer.</w:t>
      </w:r>
      <w:r w:rsidR="00F62B04" w:rsidRPr="00F62B04">
        <w:rPr>
          <w:noProof/>
        </w:rPr>
        <w:t xml:space="preserve"> </w:t>
      </w:r>
      <w:r w:rsidR="00F62B04">
        <w:rPr>
          <w:noProof/>
        </w:rPr>
        <w:t>The repayment term cannot exceed 60 months.</w:t>
      </w:r>
    </w:p>
    <w:p w14:paraId="5780EAF5" w14:textId="76F2C4C3" w:rsidR="008D1D0B" w:rsidRDefault="008D1D0B" w:rsidP="006C3C3F">
      <w:pPr>
        <w:pStyle w:val="UnorderedListIndent"/>
        <w:numPr>
          <w:ilvl w:val="1"/>
          <w:numId w:val="60"/>
        </w:numPr>
        <w:jc w:val="both"/>
        <w:rPr>
          <w:noProof/>
        </w:rPr>
      </w:pPr>
      <w:r>
        <w:rPr>
          <w:b/>
          <w:noProof/>
        </w:rPr>
        <w:t xml:space="preserve"># of Remaining Payments: </w:t>
      </w:r>
      <w:r>
        <w:rPr>
          <w:noProof/>
        </w:rPr>
        <w:t>The number of payments remaining to be paid by the servicer.</w:t>
      </w:r>
      <w:r w:rsidR="00F62B04">
        <w:rPr>
          <w:noProof/>
        </w:rPr>
        <w:t xml:space="preserve"> The number of payments cannot exceed 60 months.</w:t>
      </w:r>
    </w:p>
    <w:p w14:paraId="07C29C10" w14:textId="758CFEC4" w:rsidR="008D1D0B" w:rsidRDefault="008D1D0B" w:rsidP="006C3C3F">
      <w:pPr>
        <w:pStyle w:val="UnorderedListIndent"/>
        <w:numPr>
          <w:ilvl w:val="1"/>
          <w:numId w:val="60"/>
        </w:numPr>
        <w:jc w:val="both"/>
        <w:rPr>
          <w:noProof/>
        </w:rPr>
      </w:pPr>
      <w:r>
        <w:rPr>
          <w:b/>
          <w:noProof/>
        </w:rPr>
        <w:t xml:space="preserve">Outstanding Total Arrearage: </w:t>
      </w:r>
      <w:r>
        <w:rPr>
          <w:noProof/>
        </w:rPr>
        <w:t>Is determined by adding the outstanding corporate advances made for the account to any property charges</w:t>
      </w:r>
      <w:r w:rsidR="00E9621C">
        <w:rPr>
          <w:noProof/>
        </w:rPr>
        <w:t xml:space="preserve">, less any for HOA fees, due for the next 90 days. </w:t>
      </w:r>
    </w:p>
    <w:p w14:paraId="4FE9CA3C" w14:textId="77777777" w:rsidR="008D1D0B" w:rsidRDefault="008D1D0B" w:rsidP="006C3C3F">
      <w:pPr>
        <w:pStyle w:val="UnorderedListIndent"/>
        <w:numPr>
          <w:ilvl w:val="1"/>
          <w:numId w:val="60"/>
        </w:numPr>
        <w:jc w:val="both"/>
        <w:rPr>
          <w:noProof/>
        </w:rPr>
      </w:pPr>
      <w:r>
        <w:rPr>
          <w:b/>
          <w:noProof/>
        </w:rPr>
        <w:t xml:space="preserve">Monthly Surplus Income: </w:t>
      </w:r>
      <w:r>
        <w:rPr>
          <w:noProof/>
        </w:rPr>
        <w:t xml:space="preserve">Is determined by subtracting the mortgagor’s necessary living expenses – including healthcare, revolving and installment debt, any payment obligations, utility bills, and other household-related expenses - and a monthly amount needed for property charges due over the next twelve months from available sources of income as stated by the mortgagor. </w:t>
      </w:r>
    </w:p>
    <w:p w14:paraId="57003105" w14:textId="77777777" w:rsidR="008D1D0B" w:rsidRDefault="008D1D0B" w:rsidP="006C3C3F">
      <w:pPr>
        <w:pStyle w:val="UnorderedListIndent"/>
        <w:numPr>
          <w:ilvl w:val="1"/>
          <w:numId w:val="60"/>
        </w:numPr>
        <w:jc w:val="both"/>
        <w:rPr>
          <w:noProof/>
        </w:rPr>
      </w:pPr>
      <w:r>
        <w:rPr>
          <w:b/>
          <w:noProof/>
        </w:rPr>
        <w:t xml:space="preserve">Monthly Payment Amount: </w:t>
      </w:r>
      <w:r>
        <w:rPr>
          <w:noProof/>
        </w:rPr>
        <w:t>Is the amount determined by the servicer to be paid towards the repayment plan each month.</w:t>
      </w:r>
    </w:p>
    <w:p w14:paraId="3D6562C2" w14:textId="77777777" w:rsidR="008D1D0B" w:rsidRDefault="008D1D0B" w:rsidP="006C3C3F">
      <w:pPr>
        <w:pStyle w:val="UnorderedListIndent"/>
        <w:numPr>
          <w:ilvl w:val="1"/>
          <w:numId w:val="60"/>
        </w:numPr>
        <w:jc w:val="both"/>
        <w:rPr>
          <w:b/>
          <w:noProof/>
        </w:rPr>
      </w:pPr>
      <w:r>
        <w:rPr>
          <w:b/>
          <w:noProof/>
        </w:rPr>
        <w:t xml:space="preserve">Repayment Status: </w:t>
      </w:r>
      <w:r>
        <w:rPr>
          <w:noProof/>
        </w:rPr>
        <w:t>Repayment Status can be Active, Inactive or Completed.</w:t>
      </w:r>
    </w:p>
    <w:p w14:paraId="758A936D" w14:textId="06304442" w:rsidR="008D1D0B" w:rsidRDefault="008D1D0B" w:rsidP="006C3C3F">
      <w:pPr>
        <w:pStyle w:val="UnorderedListIndent"/>
        <w:numPr>
          <w:ilvl w:val="1"/>
          <w:numId w:val="60"/>
        </w:numPr>
        <w:jc w:val="both"/>
        <w:rPr>
          <w:noProof/>
        </w:rPr>
      </w:pPr>
      <w:r>
        <w:rPr>
          <w:b/>
          <w:noProof/>
        </w:rPr>
        <w:t xml:space="preserve">Hardship Experienced: </w:t>
      </w:r>
      <w:r>
        <w:rPr>
          <w:noProof/>
        </w:rPr>
        <w:t xml:space="preserve">Is determined if the mortgagor experiences a decrease in their available amount of surplus income due to a verified hardship (e.g., illness, death of a household member who was identified as a contributor of income in a previous Repayment Plan calculation, emergency home repair, loss of employment income, etc.) and seeks to have a Repayment Plan adjustment, mortgagees must solicit new financial information from the mortgagor to conduct a new Repayment Plan assessment. </w:t>
      </w:r>
    </w:p>
    <w:p w14:paraId="15FDEBC9" w14:textId="7EBD2DFC" w:rsidR="00B524EE" w:rsidRDefault="00B524EE" w:rsidP="006C3C3F">
      <w:pPr>
        <w:pStyle w:val="UnorderedListIndent"/>
        <w:numPr>
          <w:ilvl w:val="1"/>
          <w:numId w:val="60"/>
        </w:numPr>
        <w:jc w:val="both"/>
        <w:rPr>
          <w:noProof/>
        </w:rPr>
      </w:pPr>
      <w:r>
        <w:rPr>
          <w:b/>
          <w:noProof/>
        </w:rPr>
        <w:t>Hardship Experienced:</w:t>
      </w:r>
      <w:r w:rsidRPr="00B524EE">
        <w:rPr>
          <w:noProof/>
        </w:rPr>
        <w:t xml:space="preserve"> </w:t>
      </w:r>
      <w:r>
        <w:rPr>
          <w:noProof/>
        </w:rPr>
        <w:t>The field Hardship Reason is mandatory if the user selects the Hardship Experienced.</w:t>
      </w:r>
    </w:p>
    <w:p w14:paraId="6046AC77" w14:textId="695116EF" w:rsidR="008D1D0B" w:rsidRDefault="006D102D" w:rsidP="008D1D0B">
      <w:pPr>
        <w:pStyle w:val="UnorderedList"/>
        <w:numPr>
          <w:ilvl w:val="0"/>
          <w:numId w:val="0"/>
        </w:numPr>
        <w:ind w:left="360"/>
        <w:rPr>
          <w:noProof/>
        </w:rPr>
      </w:pPr>
      <w:r>
        <w:rPr>
          <w:b/>
          <w:bCs/>
          <w:noProof/>
        </w:rPr>
        <w:t xml:space="preserve">TIP: </w:t>
      </w:r>
      <w:r w:rsidR="008D1D0B">
        <w:rPr>
          <w:noProof/>
        </w:rPr>
        <w:t>All of the fields mentioned above needs to be entered manually by the authorized users in HERMIT. HERMIT does not capture any</w:t>
      </w:r>
      <w:r w:rsidR="0040417E">
        <w:rPr>
          <w:noProof/>
        </w:rPr>
        <w:t xml:space="preserve"> fields for the Repayment Plan.</w:t>
      </w:r>
    </w:p>
    <w:p w14:paraId="1253326A" w14:textId="2D50B511" w:rsidR="008D1D0B" w:rsidRDefault="00E5193D" w:rsidP="008D1D0B">
      <w:pPr>
        <w:pStyle w:val="BodyText"/>
        <w:jc w:val="center"/>
      </w:pPr>
      <w:r w:rsidRPr="00E5193D">
        <w:rPr>
          <w:noProof/>
        </w:rPr>
        <w:t xml:space="preserve"> </w:t>
      </w:r>
      <w:r w:rsidR="00805742" w:rsidRPr="00805742">
        <w:rPr>
          <w:noProof/>
        </w:rPr>
        <w:t xml:space="preserve"> </w:t>
      </w:r>
      <w:r w:rsidR="00805742">
        <w:rPr>
          <w:noProof/>
        </w:rPr>
        <w:drawing>
          <wp:inline distT="0" distB="0" distL="0" distR="0" wp14:anchorId="3CF41336" wp14:editId="40AD4C36">
            <wp:extent cx="5943600" cy="1486535"/>
            <wp:effectExtent l="0" t="0" r="0" b="0"/>
            <wp:docPr id="2614" name="Picture 2614"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4" name="Picture 2614" descr="A picture containing text&#10;&#10;Description automatically generated"/>
                    <pic:cNvPicPr/>
                  </pic:nvPicPr>
                  <pic:blipFill>
                    <a:blip r:embed="rId196"/>
                    <a:stretch>
                      <a:fillRect/>
                    </a:stretch>
                  </pic:blipFill>
                  <pic:spPr>
                    <a:xfrm>
                      <a:off x="0" y="0"/>
                      <a:ext cx="5943600" cy="1486535"/>
                    </a:xfrm>
                    <a:prstGeom prst="rect">
                      <a:avLst/>
                    </a:prstGeom>
                  </pic:spPr>
                </pic:pic>
              </a:graphicData>
            </a:graphic>
          </wp:inline>
        </w:drawing>
      </w:r>
    </w:p>
    <w:p w14:paraId="60C30945" w14:textId="4C112049" w:rsidR="00C51928" w:rsidRPr="00752B0A" w:rsidRDefault="00D42AB2" w:rsidP="00752B0A">
      <w:pPr>
        <w:pStyle w:val="FigureCaption0"/>
      </w:pPr>
      <w:bookmarkStart w:id="1928" w:name="_Toc74052577"/>
      <w:bookmarkStart w:id="1929" w:name="_Toc90643963"/>
      <w:bookmarkStart w:id="1930" w:name="_Toc230163967"/>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116</w:t>
      </w:r>
      <w:r w:rsidRPr="00062DFE">
        <w:rPr>
          <w:noProof/>
        </w:rPr>
        <w:fldChar w:fldCharType="end"/>
      </w:r>
      <w:r>
        <w:t xml:space="preserve">: </w:t>
      </w:r>
      <w:r w:rsidR="00C51928" w:rsidRPr="00752B0A">
        <w:t>View Repayment Plan Screen</w:t>
      </w:r>
      <w:bookmarkEnd w:id="1928"/>
      <w:bookmarkEnd w:id="1929"/>
      <w:bookmarkEnd w:id="1930"/>
    </w:p>
    <w:p w14:paraId="3AE8D34F" w14:textId="77777777" w:rsidR="006C661D" w:rsidRDefault="006C661D" w:rsidP="006C661D">
      <w:pPr>
        <w:pStyle w:val="BodyText"/>
      </w:pPr>
      <w:bookmarkStart w:id="1931" w:name="_Toc11334718"/>
      <w:bookmarkStart w:id="1932" w:name="_Toc74051936"/>
      <w:bookmarkStart w:id="1933" w:name="_Toc90643322"/>
    </w:p>
    <w:p w14:paraId="5350314A" w14:textId="0609A418" w:rsidR="008D1D0B" w:rsidRDefault="008D1D0B" w:rsidP="00A047E3">
      <w:pPr>
        <w:pStyle w:val="Heading3"/>
        <w:ind w:left="1080" w:hanging="1080"/>
        <w:jc w:val="both"/>
      </w:pPr>
      <w:bookmarkStart w:id="1934" w:name="_Toc230163205"/>
      <w:r>
        <w:t>Creating a New Repayment Plan</w:t>
      </w:r>
      <w:bookmarkEnd w:id="1931"/>
      <w:bookmarkEnd w:id="1932"/>
      <w:bookmarkEnd w:id="1933"/>
      <w:bookmarkEnd w:id="1934"/>
    </w:p>
    <w:p w14:paraId="467FD6D3" w14:textId="77777777" w:rsidR="008D1D0B" w:rsidRDefault="008D1D0B" w:rsidP="008D1D0B">
      <w:pPr>
        <w:jc w:val="both"/>
        <w:rPr>
          <w:rFonts w:ascii="Cambria" w:hAnsi="Cambria"/>
        </w:rPr>
      </w:pPr>
      <w:r>
        <w:rPr>
          <w:rFonts w:ascii="Cambria" w:hAnsi="Cambria"/>
        </w:rPr>
        <w:t>To create a new repayment plan:</w:t>
      </w:r>
    </w:p>
    <w:p w14:paraId="3161288E" w14:textId="77777777" w:rsidR="008D1D0B" w:rsidRDefault="008D1D0B" w:rsidP="006C3C3F">
      <w:pPr>
        <w:pStyle w:val="OrderedList"/>
        <w:numPr>
          <w:ilvl w:val="0"/>
          <w:numId w:val="210"/>
        </w:numPr>
        <w:jc w:val="both"/>
      </w:pPr>
      <w:r w:rsidRPr="00A92635">
        <w:t>Click</w:t>
      </w:r>
      <w:r>
        <w:t xml:space="preserve"> </w:t>
      </w:r>
      <w:r w:rsidRPr="00A92635">
        <w:rPr>
          <w:b/>
        </w:rPr>
        <w:t xml:space="preserve">New </w:t>
      </w:r>
      <w:r>
        <w:t xml:space="preserve">in the </w:t>
      </w:r>
      <w:r w:rsidRPr="00A92635">
        <w:rPr>
          <w:b/>
        </w:rPr>
        <w:t xml:space="preserve">Repayment Plan </w:t>
      </w:r>
      <w:r>
        <w:t xml:space="preserve">section. </w:t>
      </w:r>
    </w:p>
    <w:p w14:paraId="775DA97F" w14:textId="77777777" w:rsidR="008D1D0B" w:rsidRDefault="008D1D0B" w:rsidP="006C3C3F">
      <w:pPr>
        <w:pStyle w:val="OrderedList"/>
        <w:numPr>
          <w:ilvl w:val="0"/>
          <w:numId w:val="210"/>
        </w:numPr>
        <w:jc w:val="both"/>
      </w:pPr>
      <w:r>
        <w:t>On the</w:t>
      </w:r>
      <w:r>
        <w:rPr>
          <w:b/>
        </w:rPr>
        <w:t xml:space="preserve"> Repayment Plan</w:t>
      </w:r>
      <w:r>
        <w:t xml:space="preserve"> window, enter all the mandatory fields.</w:t>
      </w:r>
    </w:p>
    <w:p w14:paraId="5F3C6C23" w14:textId="77777777" w:rsidR="008D1D0B" w:rsidRDefault="008D1D0B" w:rsidP="006C3C3F">
      <w:pPr>
        <w:pStyle w:val="OrderedList"/>
        <w:numPr>
          <w:ilvl w:val="0"/>
          <w:numId w:val="210"/>
        </w:numPr>
        <w:jc w:val="both"/>
        <w:rPr>
          <w:b/>
        </w:rPr>
      </w:pPr>
      <w:r>
        <w:t xml:space="preserve">Click </w:t>
      </w:r>
      <w:r>
        <w:rPr>
          <w:b/>
        </w:rPr>
        <w:t>OK</w:t>
      </w:r>
    </w:p>
    <w:p w14:paraId="2C0D766C" w14:textId="73B1BCFD" w:rsidR="008D1D0B" w:rsidRDefault="006D102D" w:rsidP="008D1D0B">
      <w:pPr>
        <w:pStyle w:val="BodyText"/>
        <w:jc w:val="left"/>
      </w:pPr>
      <w:r>
        <w:rPr>
          <w:b/>
          <w:bCs w:val="0"/>
        </w:rPr>
        <w:t>TIP:</w:t>
      </w:r>
      <w:r w:rsidR="0040417E">
        <w:t xml:space="preserve"> </w:t>
      </w:r>
      <w:r w:rsidR="008D1D0B">
        <w:t>After a new R</w:t>
      </w:r>
      <w:r w:rsidR="0097223E">
        <w:t>epayment Plan is created the previous</w:t>
      </w:r>
      <w:r w:rsidR="008D1D0B">
        <w:t xml:space="preserve"> repayment plan wil</w:t>
      </w:r>
      <w:r w:rsidR="0040417E">
        <w:t>l be automatically inactivated.</w:t>
      </w:r>
    </w:p>
    <w:p w14:paraId="1B84E2CE" w14:textId="26177BAA" w:rsidR="008D1D0B" w:rsidRDefault="00805742" w:rsidP="008D1D0B">
      <w:pPr>
        <w:pStyle w:val="BodyText"/>
        <w:jc w:val="center"/>
      </w:pPr>
      <w:r w:rsidRPr="00805742">
        <w:rPr>
          <w:noProof/>
        </w:rPr>
        <w:t xml:space="preserve"> </w:t>
      </w:r>
      <w:r>
        <w:rPr>
          <w:noProof/>
        </w:rPr>
        <w:drawing>
          <wp:inline distT="0" distB="0" distL="0" distR="0" wp14:anchorId="393D7D23" wp14:editId="6AC51E06">
            <wp:extent cx="2825750" cy="999277"/>
            <wp:effectExtent l="0" t="0" r="0" b="0"/>
            <wp:docPr id="2615" name="Picture 261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5" name="Picture 2615" descr="Graphical user interface, application&#10;&#10;Description automatically generated"/>
                    <pic:cNvPicPr/>
                  </pic:nvPicPr>
                  <pic:blipFill>
                    <a:blip r:embed="rId197"/>
                    <a:stretch>
                      <a:fillRect/>
                    </a:stretch>
                  </pic:blipFill>
                  <pic:spPr>
                    <a:xfrm>
                      <a:off x="0" y="0"/>
                      <a:ext cx="2852982" cy="1008907"/>
                    </a:xfrm>
                    <a:prstGeom prst="rect">
                      <a:avLst/>
                    </a:prstGeom>
                  </pic:spPr>
                </pic:pic>
              </a:graphicData>
            </a:graphic>
          </wp:inline>
        </w:drawing>
      </w:r>
    </w:p>
    <w:p w14:paraId="3AA863D9" w14:textId="684463E8" w:rsidR="00C51928" w:rsidRPr="00752B0A" w:rsidRDefault="00D42AB2" w:rsidP="00752B0A">
      <w:pPr>
        <w:pStyle w:val="FigureCaption0"/>
      </w:pPr>
      <w:bookmarkStart w:id="1935" w:name="_Toc74052578"/>
      <w:bookmarkStart w:id="1936" w:name="_Toc90643964"/>
      <w:bookmarkStart w:id="1937" w:name="_Toc230163968"/>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117</w:t>
      </w:r>
      <w:r w:rsidRPr="00062DFE">
        <w:rPr>
          <w:noProof/>
        </w:rPr>
        <w:fldChar w:fldCharType="end"/>
      </w:r>
      <w:r>
        <w:t xml:space="preserve">: </w:t>
      </w:r>
      <w:r w:rsidR="00C51928" w:rsidRPr="00752B0A">
        <w:t>New Repayment Plan Window</w:t>
      </w:r>
      <w:bookmarkEnd w:id="1935"/>
      <w:bookmarkEnd w:id="1936"/>
      <w:bookmarkEnd w:id="1937"/>
    </w:p>
    <w:p w14:paraId="48466E06" w14:textId="5347D3CA" w:rsidR="008D1D0B" w:rsidRDefault="00805742" w:rsidP="00990B8D">
      <w:pPr>
        <w:pStyle w:val="BodyText"/>
        <w:ind w:left="720"/>
        <w:jc w:val="center"/>
        <w:rPr>
          <w:rFonts w:asciiTheme="majorHAnsi" w:hAnsiTheme="majorHAnsi" w:cstheme="minorHAnsi"/>
          <w:color w:val="000000" w:themeColor="text1"/>
        </w:rPr>
      </w:pPr>
      <w:r>
        <w:rPr>
          <w:noProof/>
        </w:rPr>
        <w:drawing>
          <wp:inline distT="0" distB="0" distL="0" distR="0" wp14:anchorId="6DA9B9AF" wp14:editId="5229AFCE">
            <wp:extent cx="5612381" cy="774700"/>
            <wp:effectExtent l="0" t="0" r="7620" b="6350"/>
            <wp:docPr id="2616" name="Picture 2616"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6" name="Picture 2616" descr="Graphical user interface&#10;&#10;Description automatically generated"/>
                    <pic:cNvPicPr/>
                  </pic:nvPicPr>
                  <pic:blipFill>
                    <a:blip r:embed="rId198"/>
                    <a:stretch>
                      <a:fillRect/>
                    </a:stretch>
                  </pic:blipFill>
                  <pic:spPr>
                    <a:xfrm>
                      <a:off x="0" y="0"/>
                      <a:ext cx="5660843" cy="781389"/>
                    </a:xfrm>
                    <a:prstGeom prst="rect">
                      <a:avLst/>
                    </a:prstGeom>
                  </pic:spPr>
                </pic:pic>
              </a:graphicData>
            </a:graphic>
          </wp:inline>
        </w:drawing>
      </w:r>
    </w:p>
    <w:p w14:paraId="35C1D0BF" w14:textId="25CC6EC5" w:rsidR="00C51928" w:rsidRPr="00752B0A" w:rsidRDefault="00D42AB2" w:rsidP="00752B0A">
      <w:pPr>
        <w:pStyle w:val="FigureCaption0"/>
      </w:pPr>
      <w:bookmarkStart w:id="1938" w:name="_Toc74052579"/>
      <w:bookmarkStart w:id="1939" w:name="_Toc90643965"/>
      <w:bookmarkStart w:id="1940" w:name="_Toc230163969"/>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118</w:t>
      </w:r>
      <w:r w:rsidRPr="00062DFE">
        <w:rPr>
          <w:noProof/>
        </w:rPr>
        <w:fldChar w:fldCharType="end"/>
      </w:r>
      <w:r>
        <w:t>:</w:t>
      </w:r>
      <w:r w:rsidR="00C51928" w:rsidRPr="00752B0A">
        <w:t xml:space="preserve"> New Repayment Plan Displayed on Repayment Plans Section</w:t>
      </w:r>
      <w:bookmarkEnd w:id="1938"/>
      <w:bookmarkEnd w:id="1939"/>
      <w:bookmarkEnd w:id="1940"/>
    </w:p>
    <w:p w14:paraId="4ADDA62D" w14:textId="77777777" w:rsidR="008D1D0B" w:rsidRDefault="008D1D0B" w:rsidP="00A047E3">
      <w:pPr>
        <w:pStyle w:val="Heading3"/>
        <w:ind w:left="1080" w:hanging="1080"/>
        <w:jc w:val="both"/>
      </w:pPr>
      <w:bookmarkStart w:id="1941" w:name="_Toc11334719"/>
      <w:bookmarkStart w:id="1942" w:name="_Toc74051937"/>
      <w:bookmarkStart w:id="1943" w:name="_Toc90643323"/>
      <w:bookmarkStart w:id="1944" w:name="_Toc230163206"/>
      <w:r>
        <w:t>Editing a Repayment Plan</w:t>
      </w:r>
      <w:bookmarkEnd w:id="1941"/>
      <w:bookmarkEnd w:id="1942"/>
      <w:bookmarkEnd w:id="1943"/>
      <w:bookmarkEnd w:id="1944"/>
    </w:p>
    <w:p w14:paraId="343CEFEE" w14:textId="77777777" w:rsidR="008D1D0B" w:rsidRDefault="008D1D0B" w:rsidP="008D1D0B">
      <w:pPr>
        <w:jc w:val="both"/>
        <w:rPr>
          <w:rFonts w:ascii="Cambria" w:hAnsi="Cambria"/>
        </w:rPr>
      </w:pPr>
      <w:r>
        <w:rPr>
          <w:rFonts w:ascii="Cambria" w:hAnsi="Cambria"/>
        </w:rPr>
        <w:t>To edit a repayment plan:</w:t>
      </w:r>
    </w:p>
    <w:p w14:paraId="20CD404D" w14:textId="77777777" w:rsidR="008D1D0B" w:rsidRDefault="008D1D0B" w:rsidP="006C3C3F">
      <w:pPr>
        <w:pStyle w:val="OrderedList"/>
        <w:numPr>
          <w:ilvl w:val="0"/>
          <w:numId w:val="211"/>
        </w:numPr>
        <w:jc w:val="both"/>
      </w:pPr>
      <w:r w:rsidRPr="00A92635">
        <w:t>Click</w:t>
      </w:r>
      <w:r>
        <w:t xml:space="preserve"> </w:t>
      </w:r>
      <w:r w:rsidRPr="00A92635">
        <w:rPr>
          <w:b/>
        </w:rPr>
        <w:t xml:space="preserve">EDIT </w:t>
      </w:r>
      <w:r>
        <w:t xml:space="preserve">in the </w:t>
      </w:r>
      <w:r w:rsidRPr="00A92635">
        <w:rPr>
          <w:b/>
        </w:rPr>
        <w:t xml:space="preserve">Repayment Plan </w:t>
      </w:r>
      <w:r>
        <w:t xml:space="preserve">section. </w:t>
      </w:r>
    </w:p>
    <w:p w14:paraId="7D287E58" w14:textId="77777777" w:rsidR="008D1D0B" w:rsidRDefault="008D1D0B" w:rsidP="006C3C3F">
      <w:pPr>
        <w:pStyle w:val="OrderedList"/>
        <w:numPr>
          <w:ilvl w:val="0"/>
          <w:numId w:val="211"/>
        </w:numPr>
        <w:jc w:val="both"/>
      </w:pPr>
      <w:r>
        <w:t xml:space="preserve">On the </w:t>
      </w:r>
      <w:r>
        <w:rPr>
          <w:b/>
        </w:rPr>
        <w:t>Repayment Plan</w:t>
      </w:r>
      <w:r>
        <w:t xml:space="preserve"> window, edit the fields as needed.</w:t>
      </w:r>
    </w:p>
    <w:p w14:paraId="1583F4E6" w14:textId="77777777" w:rsidR="008D1D0B" w:rsidRDefault="008D1D0B" w:rsidP="006C3C3F">
      <w:pPr>
        <w:pStyle w:val="OrderedList"/>
        <w:numPr>
          <w:ilvl w:val="0"/>
          <w:numId w:val="211"/>
        </w:numPr>
        <w:jc w:val="both"/>
      </w:pPr>
      <w:r>
        <w:t xml:space="preserve">Click </w:t>
      </w:r>
      <w:r>
        <w:rPr>
          <w:b/>
        </w:rPr>
        <w:t>OK.</w:t>
      </w:r>
      <w:r>
        <w:t xml:space="preserve"> The changes will be displayed on the Repayment Plan Detail section screen. </w:t>
      </w:r>
    </w:p>
    <w:p w14:paraId="0256E9DC" w14:textId="3347C190" w:rsidR="008D1D0B" w:rsidRDefault="006D102D" w:rsidP="008D1D0B">
      <w:pPr>
        <w:pStyle w:val="BodyText"/>
        <w:jc w:val="left"/>
      </w:pPr>
      <w:r>
        <w:rPr>
          <w:b/>
          <w:bCs w:val="0"/>
        </w:rPr>
        <w:t xml:space="preserve">TIP: </w:t>
      </w:r>
      <w:r w:rsidR="008D1D0B">
        <w:t xml:space="preserve">The # of remaining payments has to be zero if the Repayment Status has to be changed to </w:t>
      </w:r>
      <w:r w:rsidR="008D1D0B">
        <w:rPr>
          <w:b/>
        </w:rPr>
        <w:t>Completed</w:t>
      </w:r>
      <w:r w:rsidR="0040417E">
        <w:t>.</w:t>
      </w:r>
    </w:p>
    <w:p w14:paraId="5B564947" w14:textId="0A60F116" w:rsidR="008D1D0B" w:rsidRDefault="00805742" w:rsidP="008D1D0B">
      <w:pPr>
        <w:spacing w:before="120" w:after="0" w:line="240" w:lineRule="auto"/>
        <w:ind w:left="720"/>
        <w:jc w:val="center"/>
        <w:rPr>
          <w:rFonts w:ascii="Cambria" w:hAnsi="Cambria"/>
          <w:b/>
          <w:lang w:bidi="en-US"/>
        </w:rPr>
      </w:pPr>
      <w:r w:rsidRPr="00805742">
        <w:rPr>
          <w:noProof/>
        </w:rPr>
        <w:t xml:space="preserve"> </w:t>
      </w:r>
      <w:r>
        <w:rPr>
          <w:noProof/>
        </w:rPr>
        <w:drawing>
          <wp:inline distT="0" distB="0" distL="0" distR="0" wp14:anchorId="2415BF65" wp14:editId="1AAC43A9">
            <wp:extent cx="2631823" cy="1253490"/>
            <wp:effectExtent l="0" t="0" r="0" b="3810"/>
            <wp:docPr id="2617" name="Picture 2617"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7" name="Picture 2617" descr="Graphical user interface, text, application&#10;&#10;Description automatically generated"/>
                    <pic:cNvPicPr/>
                  </pic:nvPicPr>
                  <pic:blipFill>
                    <a:blip r:embed="rId199"/>
                    <a:stretch>
                      <a:fillRect/>
                    </a:stretch>
                  </pic:blipFill>
                  <pic:spPr>
                    <a:xfrm>
                      <a:off x="0" y="0"/>
                      <a:ext cx="2649150" cy="1261742"/>
                    </a:xfrm>
                    <a:prstGeom prst="rect">
                      <a:avLst/>
                    </a:prstGeom>
                  </pic:spPr>
                </pic:pic>
              </a:graphicData>
            </a:graphic>
          </wp:inline>
        </w:drawing>
      </w:r>
    </w:p>
    <w:p w14:paraId="65FA4830" w14:textId="44F7F922" w:rsidR="00C51928" w:rsidRDefault="00D42AB2" w:rsidP="008D1D0B">
      <w:pPr>
        <w:pStyle w:val="FigureCaption0"/>
      </w:pPr>
      <w:bookmarkStart w:id="1945" w:name="_Toc74052580"/>
      <w:bookmarkStart w:id="1946" w:name="_Toc90643966"/>
      <w:bookmarkStart w:id="1947" w:name="_Toc230163970"/>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119</w:t>
      </w:r>
      <w:r w:rsidRPr="00062DFE">
        <w:rPr>
          <w:noProof/>
        </w:rPr>
        <w:fldChar w:fldCharType="end"/>
      </w:r>
      <w:r w:rsidR="00C51928" w:rsidRPr="00752B0A">
        <w:t xml:space="preserve">: </w:t>
      </w:r>
      <w:r w:rsidR="00C51928">
        <w:t>Edit Repayment Plan Window</w:t>
      </w:r>
      <w:bookmarkEnd w:id="1945"/>
      <w:bookmarkEnd w:id="1946"/>
      <w:bookmarkEnd w:id="1947"/>
    </w:p>
    <w:p w14:paraId="53EDC659" w14:textId="77777777" w:rsidR="008D1D0B" w:rsidRDefault="008D1D0B" w:rsidP="008D1D0B">
      <w:pPr>
        <w:pStyle w:val="FigureCaption0"/>
      </w:pPr>
    </w:p>
    <w:p w14:paraId="264D729C" w14:textId="6C75608D" w:rsidR="002D7273" w:rsidRDefault="007B3B4E" w:rsidP="007B3B4E">
      <w:pPr>
        <w:pStyle w:val="Heading2"/>
      </w:pPr>
      <w:bookmarkStart w:id="1948" w:name="_Toc230163207"/>
      <w:r>
        <w:t>Property Preservation</w:t>
      </w:r>
      <w:r w:rsidR="007F697F">
        <w:t>: Transactions and Timelines</w:t>
      </w:r>
      <w:bookmarkEnd w:id="1948"/>
      <w:r>
        <w:t xml:space="preserve"> </w:t>
      </w:r>
    </w:p>
    <w:p w14:paraId="27050E55" w14:textId="117FA206" w:rsidR="007B3B4E" w:rsidRPr="007B3B4E" w:rsidRDefault="007B3B4E" w:rsidP="007B3B4E">
      <w:pPr>
        <w:pStyle w:val="BodyText"/>
        <w:rPr>
          <w:lang w:bidi="ar-SA"/>
        </w:rPr>
      </w:pPr>
      <w:r>
        <w:t xml:space="preserve">This section discusses Property Preservation activities for loans that are in </w:t>
      </w:r>
      <w:r w:rsidRPr="00316D80">
        <w:rPr>
          <w:b/>
          <w:bCs w:val="0"/>
        </w:rPr>
        <w:t>Endorsed</w:t>
      </w:r>
      <w:r>
        <w:t xml:space="preserve"> case status:</w:t>
      </w:r>
    </w:p>
    <w:p w14:paraId="56B7C235" w14:textId="77777777" w:rsidR="007B3B4E" w:rsidRPr="000F1083" w:rsidRDefault="007B3B4E" w:rsidP="007B3B4E">
      <w:pPr>
        <w:pStyle w:val="UnorderedList"/>
        <w:jc w:val="both"/>
        <w:rPr>
          <w:rStyle w:val="CrossRef"/>
        </w:rPr>
      </w:pPr>
      <w:r>
        <w:rPr>
          <w:rStyle w:val="CrossRef"/>
        </w:rPr>
        <w:t xml:space="preserve">Property Preservation and Protection </w:t>
      </w:r>
      <w:r w:rsidRPr="000F1083">
        <w:rPr>
          <w:rStyle w:val="CrossRef"/>
        </w:rPr>
        <w:t>Overview</w:t>
      </w:r>
    </w:p>
    <w:p w14:paraId="62A2458A" w14:textId="77777777" w:rsidR="007B3B4E" w:rsidRPr="000F1083" w:rsidRDefault="007B3B4E" w:rsidP="007B3B4E">
      <w:pPr>
        <w:pStyle w:val="UnorderedList"/>
        <w:jc w:val="both"/>
        <w:rPr>
          <w:rStyle w:val="CrossRef"/>
        </w:rPr>
      </w:pPr>
      <w:r>
        <w:rPr>
          <w:rStyle w:val="CrossRef"/>
        </w:rPr>
        <w:t>Property Preservation - Allowable</w:t>
      </w:r>
    </w:p>
    <w:p w14:paraId="0652BA9E" w14:textId="77777777" w:rsidR="007B3B4E" w:rsidRDefault="007B3B4E" w:rsidP="007B3B4E">
      <w:pPr>
        <w:pStyle w:val="UnorderedList"/>
        <w:jc w:val="both"/>
        <w:rPr>
          <w:rStyle w:val="CrossRef"/>
        </w:rPr>
      </w:pPr>
      <w:r>
        <w:rPr>
          <w:rStyle w:val="CrossRef"/>
        </w:rPr>
        <w:t>Property Preservation</w:t>
      </w:r>
      <w:r w:rsidRPr="000F1083">
        <w:rPr>
          <w:rStyle w:val="CrossRef"/>
        </w:rPr>
        <w:t xml:space="preserve"> </w:t>
      </w:r>
      <w:r>
        <w:rPr>
          <w:rStyle w:val="CrossRef"/>
        </w:rPr>
        <w:t>- Over-Allowable</w:t>
      </w:r>
    </w:p>
    <w:p w14:paraId="1F26738F" w14:textId="5458404B" w:rsidR="007B3B4E" w:rsidRPr="000F109E" w:rsidRDefault="007B3B4E" w:rsidP="000F109E">
      <w:pPr>
        <w:pStyle w:val="UnorderedList"/>
        <w:jc w:val="both"/>
        <w:rPr>
          <w:b/>
          <w:color w:val="0070C0"/>
        </w:rPr>
      </w:pPr>
      <w:r>
        <w:rPr>
          <w:rStyle w:val="CrossRef"/>
        </w:rPr>
        <w:t>Property Preservation – Excluded from Max</w:t>
      </w:r>
    </w:p>
    <w:p w14:paraId="312C3979" w14:textId="67363381" w:rsidR="007B3B4E" w:rsidRDefault="005232F8" w:rsidP="000F109E">
      <w:pPr>
        <w:pStyle w:val="Heading3"/>
        <w:ind w:left="1080" w:hanging="1080"/>
        <w:jc w:val="both"/>
      </w:pPr>
      <w:bookmarkStart w:id="1949" w:name="_Toc230163208"/>
      <w:r w:rsidRPr="005232F8">
        <w:t>Property Preservation and Protection Overview</w:t>
      </w:r>
      <w:bookmarkEnd w:id="1949"/>
    </w:p>
    <w:p w14:paraId="5AC36418" w14:textId="77777777" w:rsidR="005232F8" w:rsidRDefault="005232F8" w:rsidP="005232F8">
      <w:pPr>
        <w:pStyle w:val="BodyText"/>
      </w:pPr>
      <w:r>
        <w:t xml:space="preserve">Property Preservation and Protection (P&amp;P) actions are maintenance, security, and repair work required by HUD to ensure the Property meets HUD’s conveyance condition standards. </w:t>
      </w:r>
    </w:p>
    <w:p w14:paraId="08A595FA" w14:textId="54FE014A" w:rsidR="007B3B4E" w:rsidRDefault="005232F8" w:rsidP="005232F8">
      <w:pPr>
        <w:pStyle w:val="BodyText"/>
      </w:pPr>
      <w:r>
        <w:t>HUD will reimburse Mortgagees for Property Preservation and Protection (P&amp;P) actions as follows</w:t>
      </w:r>
      <w:r w:rsidR="007B3B4E">
        <w:t>:</w:t>
      </w:r>
    </w:p>
    <w:p w14:paraId="402C0EAF" w14:textId="77777777" w:rsidR="003E15DE" w:rsidRDefault="003E15DE" w:rsidP="003E15DE">
      <w:pPr>
        <w:pStyle w:val="UnorderedListIndent"/>
        <w:rPr>
          <w:noProof/>
        </w:rPr>
      </w:pPr>
      <w:r w:rsidRPr="0057387D">
        <w:rPr>
          <w:b/>
          <w:bCs/>
          <w:noProof/>
        </w:rPr>
        <w:t>Allowable</w:t>
      </w:r>
      <w:r w:rsidRPr="0057387D">
        <w:rPr>
          <w:noProof/>
        </w:rPr>
        <w:t xml:space="preserve">: Up to the </w:t>
      </w:r>
      <w:r>
        <w:rPr>
          <w:noProof/>
        </w:rPr>
        <w:t>m</w:t>
      </w:r>
      <w:r w:rsidRPr="0057387D">
        <w:rPr>
          <w:noProof/>
        </w:rPr>
        <w:t xml:space="preserve">aximum Allowance </w:t>
      </w:r>
      <w:r>
        <w:rPr>
          <w:noProof/>
        </w:rPr>
        <w:t>amount as predetermined by HUD</w:t>
      </w:r>
      <w:r w:rsidRPr="0057387D">
        <w:rPr>
          <w:noProof/>
        </w:rPr>
        <w:t>.</w:t>
      </w:r>
    </w:p>
    <w:p w14:paraId="753C1DCC" w14:textId="77777777" w:rsidR="003E15DE" w:rsidRDefault="003E15DE" w:rsidP="003E15DE">
      <w:pPr>
        <w:pStyle w:val="UnorderedListIndent"/>
        <w:rPr>
          <w:noProof/>
          <w:lang w:bidi="ar-SA"/>
        </w:rPr>
      </w:pPr>
      <w:r w:rsidRPr="0057387D">
        <w:rPr>
          <w:b/>
          <w:bCs/>
          <w:noProof/>
        </w:rPr>
        <w:t>Over-Allowable</w:t>
      </w:r>
      <w:r w:rsidRPr="0057387D">
        <w:rPr>
          <w:noProof/>
        </w:rPr>
        <w:t>: Additional amounts if specifically approved by HUD as over-allowables</w:t>
      </w:r>
      <w:r>
        <w:rPr>
          <w:noProof/>
        </w:rPr>
        <w:t xml:space="preserve"> requests.</w:t>
      </w:r>
    </w:p>
    <w:p w14:paraId="2D78BD72" w14:textId="605D4CD0" w:rsidR="003E15DE" w:rsidRPr="003E15DE" w:rsidRDefault="003E15DE" w:rsidP="000F109E">
      <w:pPr>
        <w:pStyle w:val="UnorderedListIndent"/>
        <w:rPr>
          <w:noProof/>
          <w:lang w:bidi="ar-SA"/>
        </w:rPr>
      </w:pPr>
      <w:r>
        <w:rPr>
          <w:b/>
          <w:bCs/>
          <w:noProof/>
        </w:rPr>
        <w:t>Exclude from Max</w:t>
      </w:r>
      <w:r>
        <w:rPr>
          <w:noProof/>
        </w:rPr>
        <w:t xml:space="preserve">: </w:t>
      </w:r>
      <w:r w:rsidRPr="00891676">
        <w:rPr>
          <w:noProof/>
        </w:rPr>
        <w:t>HUD permitted exception</w:t>
      </w:r>
      <w:r>
        <w:rPr>
          <w:noProof/>
        </w:rPr>
        <w:t>s to the maximum allowable or over-allowable requests</w:t>
      </w:r>
      <w:r w:rsidRPr="00891676">
        <w:rPr>
          <w:noProof/>
        </w:rPr>
        <w:t>.</w:t>
      </w:r>
    </w:p>
    <w:p w14:paraId="789070B4" w14:textId="35DFB28B" w:rsidR="003E15DE" w:rsidRDefault="003E15DE" w:rsidP="000F109E">
      <w:pPr>
        <w:pStyle w:val="Heading3"/>
        <w:ind w:left="1080" w:hanging="1080"/>
        <w:jc w:val="both"/>
      </w:pPr>
      <w:bookmarkStart w:id="1950" w:name="_Toc230163209"/>
      <w:r w:rsidRPr="005232F8">
        <w:t xml:space="preserve">Property Preservation </w:t>
      </w:r>
      <w:r>
        <w:t>– Allowable</w:t>
      </w:r>
      <w:bookmarkEnd w:id="1950"/>
    </w:p>
    <w:p w14:paraId="61D15E41" w14:textId="36F02884" w:rsidR="003E15DE" w:rsidRPr="006C7316" w:rsidRDefault="003E15DE" w:rsidP="003E15DE">
      <w:pPr>
        <w:pStyle w:val="BodyText"/>
      </w:pPr>
      <w:r w:rsidRPr="006E5166">
        <w:t>HUD will reimburse Mortgagees up to the Maximum Property Preservation Allowance. Th</w:t>
      </w:r>
      <w:r>
        <w:t>e</w:t>
      </w:r>
      <w:r w:rsidRPr="006E5166">
        <w:t xml:space="preserve"> list of Preservation measures—such as ongoing inspections, scheduled maintenance (e.g., grass cuts, snow removal), standard securing actions (e.g., lockbox installation, rekeying), winterizations— are considered allowable and do not require prior approval.</w:t>
      </w:r>
      <w:r w:rsidR="0007595A">
        <w:t xml:space="preserve"> These </w:t>
      </w:r>
      <w:r w:rsidR="001D19BE">
        <w:t xml:space="preserve">transactions are not </w:t>
      </w:r>
      <w:r w:rsidR="00E24F79">
        <w:t>linked to an Approved over-allowable line item on the Preservation &amp; Protection timeline</w:t>
      </w:r>
      <w:r w:rsidR="001D19BE">
        <w:rPr>
          <w:noProof/>
        </w:rPr>
        <w:t>, and are not reported as Excluded from Max.</w:t>
      </w:r>
    </w:p>
    <w:p w14:paraId="26D94658" w14:textId="7C1FE145" w:rsidR="00B942CB" w:rsidRPr="00B942CB" w:rsidRDefault="00B942CB" w:rsidP="00B942CB">
      <w:pPr>
        <w:pStyle w:val="Heading4"/>
      </w:pPr>
      <w:bookmarkStart w:id="1951" w:name="_Toc230163210"/>
      <w:r w:rsidRPr="00B942CB">
        <w:t>Creating New P&amp;P Corporate Advance (Allowable) Transaction</w:t>
      </w:r>
      <w:bookmarkEnd w:id="1951"/>
    </w:p>
    <w:p w14:paraId="0238D218" w14:textId="1E196C1F" w:rsidR="00B942CB" w:rsidRDefault="00B942CB" w:rsidP="000F109E">
      <w:pPr>
        <w:pStyle w:val="BodyText"/>
      </w:pPr>
      <w:r>
        <w:t xml:space="preserve">To view and navigate the loan search results, please refer to </w:t>
      </w:r>
      <w:r w:rsidRPr="005177B9">
        <w:rPr>
          <w:rStyle w:val="CrossRef"/>
        </w:rPr>
        <w:t>Chapter 2.</w:t>
      </w:r>
    </w:p>
    <w:p w14:paraId="56A10A3B" w14:textId="4A0091E3" w:rsidR="003E15DE" w:rsidRDefault="00B942CB" w:rsidP="00B942CB">
      <w:pPr>
        <w:pStyle w:val="Heading5"/>
      </w:pPr>
      <w:r>
        <w:t>Transaction – Loan</w:t>
      </w:r>
    </w:p>
    <w:p w14:paraId="38B6AC4C" w14:textId="77777777" w:rsidR="00B942CB" w:rsidRDefault="00B942CB" w:rsidP="00B942CB">
      <w:pPr>
        <w:pStyle w:val="BodyText"/>
      </w:pPr>
      <w:r w:rsidRPr="002B73E4">
        <w:t xml:space="preserve">To </w:t>
      </w:r>
      <w:r>
        <w:t>create a new corporate advance allowable transaction:</w:t>
      </w:r>
    </w:p>
    <w:p w14:paraId="52FCA704" w14:textId="77777777" w:rsidR="00B942CB" w:rsidRDefault="00B942CB" w:rsidP="00B942CB">
      <w:pPr>
        <w:pStyle w:val="OrderedList"/>
        <w:numPr>
          <w:ilvl w:val="0"/>
          <w:numId w:val="212"/>
        </w:numPr>
        <w:jc w:val="both"/>
      </w:pPr>
      <w:r>
        <w:t xml:space="preserve">Click </w:t>
      </w:r>
      <w:r>
        <w:rPr>
          <w:b/>
          <w:bCs/>
        </w:rPr>
        <w:t>New</w:t>
      </w:r>
      <w:r>
        <w:t xml:space="preserve"> on the Transactions – Loan screen.</w:t>
      </w:r>
    </w:p>
    <w:p w14:paraId="41A02243" w14:textId="77777777" w:rsidR="00B942CB" w:rsidRPr="00A91124" w:rsidRDefault="00B942CB" w:rsidP="00B942CB">
      <w:pPr>
        <w:pStyle w:val="OrderedList"/>
        <w:numPr>
          <w:ilvl w:val="0"/>
          <w:numId w:val="212"/>
        </w:numPr>
        <w:jc w:val="both"/>
      </w:pPr>
      <w:r>
        <w:t xml:space="preserve">On the New Loan Transaction window, select </w:t>
      </w:r>
      <w:r>
        <w:rPr>
          <w:b/>
          <w:bCs/>
        </w:rPr>
        <w:t>Corp Advance – Property Preservation</w:t>
      </w:r>
      <w:r>
        <w:t xml:space="preserve"> for transaction category.</w:t>
      </w:r>
    </w:p>
    <w:p w14:paraId="374F4E11" w14:textId="77777777" w:rsidR="00B942CB" w:rsidRDefault="00B942CB" w:rsidP="00B942CB">
      <w:pPr>
        <w:pStyle w:val="OrderedList"/>
        <w:numPr>
          <w:ilvl w:val="0"/>
          <w:numId w:val="212"/>
        </w:numPr>
        <w:jc w:val="both"/>
      </w:pPr>
      <w:r>
        <w:t>Populate the below listed fields (required fields are marked with a red asterisk):</w:t>
      </w:r>
    </w:p>
    <w:p w14:paraId="7872A0F6" w14:textId="77777777" w:rsidR="00B942CB" w:rsidRDefault="00B942CB" w:rsidP="00B942CB">
      <w:pPr>
        <w:pStyle w:val="UnorderedListIndent"/>
      </w:pPr>
      <w:r>
        <w:t>Transaction Type</w:t>
      </w:r>
    </w:p>
    <w:p w14:paraId="609605CF" w14:textId="77777777" w:rsidR="00B942CB" w:rsidRDefault="00B942CB" w:rsidP="00B942CB">
      <w:pPr>
        <w:pStyle w:val="UnorderedListIndent"/>
      </w:pPr>
      <w:r>
        <w:t>Borr Recoverable (if applicable)</w:t>
      </w:r>
    </w:p>
    <w:p w14:paraId="7669CD8F" w14:textId="77777777" w:rsidR="00B942CB" w:rsidRDefault="00B942CB" w:rsidP="00B942CB">
      <w:pPr>
        <w:pStyle w:val="UnorderedListIndent"/>
      </w:pPr>
      <w:r>
        <w:t>Effective Date</w:t>
      </w:r>
    </w:p>
    <w:p w14:paraId="53FFCE59" w14:textId="77777777" w:rsidR="00B942CB" w:rsidRDefault="00B942CB" w:rsidP="00B942CB">
      <w:pPr>
        <w:pStyle w:val="UnorderedListIndent"/>
      </w:pPr>
      <w:r>
        <w:t>Incurred Date</w:t>
      </w:r>
    </w:p>
    <w:p w14:paraId="179C1FA6" w14:textId="77777777" w:rsidR="00B942CB" w:rsidRDefault="00B942CB" w:rsidP="00B942CB">
      <w:pPr>
        <w:pStyle w:val="UnorderedListIndent"/>
      </w:pPr>
      <w:r>
        <w:t>Transaction Amount</w:t>
      </w:r>
    </w:p>
    <w:p w14:paraId="5B76EBAF" w14:textId="77777777" w:rsidR="00B942CB" w:rsidRDefault="00B942CB" w:rsidP="00B942CB">
      <w:pPr>
        <w:pStyle w:val="UnorderedListIndent"/>
      </w:pPr>
      <w:r>
        <w:t>Excluded from Max (</w:t>
      </w:r>
      <w:r>
        <w:rPr>
          <w:i/>
          <w:iCs/>
        </w:rPr>
        <w:t xml:space="preserve">for Allowable, this will remain </w:t>
      </w:r>
      <w:r>
        <w:rPr>
          <w:b/>
          <w:bCs/>
          <w:i/>
          <w:iCs/>
        </w:rPr>
        <w:t>un-checked</w:t>
      </w:r>
      <w:r>
        <w:rPr>
          <w:i/>
          <w:iCs/>
        </w:rPr>
        <w:t>)</w:t>
      </w:r>
    </w:p>
    <w:p w14:paraId="481ED8F0" w14:textId="75AE9E5D" w:rsidR="00B942CB" w:rsidRPr="00B942CB" w:rsidRDefault="00B942CB" w:rsidP="00B942CB">
      <w:pPr>
        <w:pStyle w:val="OrderedList"/>
        <w:numPr>
          <w:ilvl w:val="0"/>
          <w:numId w:val="212"/>
        </w:numPr>
        <w:jc w:val="both"/>
      </w:pPr>
      <w:r>
        <w:t xml:space="preserve">Click </w:t>
      </w:r>
      <w:r w:rsidRPr="0008742C">
        <w:rPr>
          <w:b/>
          <w:bCs/>
        </w:rPr>
        <w:t>Submit</w:t>
      </w:r>
      <w:r>
        <w:rPr>
          <w:b/>
          <w:bCs/>
        </w:rPr>
        <w:t xml:space="preserve">. </w:t>
      </w:r>
      <w:r>
        <w:t>If successful, the n</w:t>
      </w:r>
      <w:r w:rsidRPr="0008742C">
        <w:t>ew</w:t>
      </w:r>
      <w:r>
        <w:t xml:space="preserve"> transaction is displayed in the </w:t>
      </w:r>
      <w:r>
        <w:rPr>
          <w:b/>
          <w:bCs/>
        </w:rPr>
        <w:t xml:space="preserve">Loan Transaction Results </w:t>
      </w:r>
      <w:r>
        <w:t xml:space="preserve">section. To exit the window without adding the transaction, click </w:t>
      </w:r>
      <w:r>
        <w:rPr>
          <w:b/>
          <w:bCs/>
        </w:rPr>
        <w:t>Cancel</w:t>
      </w:r>
      <w:r>
        <w:t xml:space="preserve">. To navigate back to other transaction categories, click </w:t>
      </w:r>
      <w:r>
        <w:rPr>
          <w:b/>
          <w:bCs/>
        </w:rPr>
        <w:t>Back</w:t>
      </w:r>
      <w:r>
        <w:t>.</w:t>
      </w:r>
    </w:p>
    <w:p w14:paraId="6848F835" w14:textId="39786C73" w:rsidR="00B942CB" w:rsidRPr="00B942CB" w:rsidRDefault="00B942CB" w:rsidP="00B942CB">
      <w:pPr>
        <w:jc w:val="center"/>
        <w:rPr>
          <w:b/>
          <w:bCs/>
        </w:rPr>
      </w:pPr>
      <w:r>
        <w:rPr>
          <w:noProof/>
        </w:rPr>
        <w:drawing>
          <wp:inline distT="0" distB="0" distL="0" distR="0" wp14:anchorId="5BE552D0" wp14:editId="07A6EA01">
            <wp:extent cx="4433542" cy="1485900"/>
            <wp:effectExtent l="19050" t="19050" r="24765" b="19050"/>
            <wp:docPr id="191907798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9077981" name="Picture 1" descr="A screenshot of a computer&#10;&#10;AI-generated content may be incorrect."/>
                    <pic:cNvPicPr/>
                  </pic:nvPicPr>
                  <pic:blipFill>
                    <a:blip r:embed="rId200"/>
                    <a:stretch>
                      <a:fillRect/>
                    </a:stretch>
                  </pic:blipFill>
                  <pic:spPr>
                    <a:xfrm>
                      <a:off x="0" y="0"/>
                      <a:ext cx="4462521" cy="1495612"/>
                    </a:xfrm>
                    <a:prstGeom prst="rect">
                      <a:avLst/>
                    </a:prstGeom>
                    <a:ln w="19050">
                      <a:solidFill>
                        <a:schemeClr val="accent1"/>
                      </a:solidFill>
                    </a:ln>
                  </pic:spPr>
                </pic:pic>
              </a:graphicData>
            </a:graphic>
          </wp:inline>
        </w:drawing>
      </w:r>
    </w:p>
    <w:p w14:paraId="022FA418" w14:textId="0ABD122D" w:rsidR="00B942CB" w:rsidRPr="00752B0A" w:rsidRDefault="00B942CB" w:rsidP="00B942CB">
      <w:pPr>
        <w:pStyle w:val="FigureCaption0"/>
      </w:pPr>
      <w:bookmarkStart w:id="1952" w:name="_Toc230163971"/>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120</w:t>
      </w:r>
      <w:r w:rsidRPr="00062DFE">
        <w:rPr>
          <w:noProof/>
        </w:rPr>
        <w:fldChar w:fldCharType="end"/>
      </w:r>
      <w:r>
        <w:t xml:space="preserve">: </w:t>
      </w:r>
      <w:r>
        <w:rPr>
          <w:noProof/>
        </w:rPr>
        <w:t>New Preservation &amp; Protection Transaction - Allowable</w:t>
      </w:r>
      <w:bookmarkEnd w:id="1952"/>
    </w:p>
    <w:p w14:paraId="6725CAD0" w14:textId="77777777" w:rsidR="00B942CB" w:rsidRPr="008E5041" w:rsidRDefault="00B942CB" w:rsidP="00B942CB">
      <w:pPr>
        <w:pStyle w:val="BodyText"/>
        <w:rPr>
          <w:noProof/>
        </w:rPr>
      </w:pPr>
      <w:r>
        <w:rPr>
          <w:noProof/>
        </w:rPr>
        <w:t xml:space="preserve">The </w:t>
      </w:r>
      <w:r>
        <w:rPr>
          <w:b/>
          <w:bCs w:val="0"/>
          <w:noProof/>
        </w:rPr>
        <w:t>Preservation &amp; Protection Info</w:t>
      </w:r>
      <w:r>
        <w:rPr>
          <w:noProof/>
        </w:rPr>
        <w:t xml:space="preserve"> section fields:</w:t>
      </w:r>
    </w:p>
    <w:p w14:paraId="2FE28287" w14:textId="77777777" w:rsidR="00B942CB" w:rsidRDefault="00B942CB" w:rsidP="00B942CB">
      <w:pPr>
        <w:pStyle w:val="UnorderedListIndent"/>
      </w:pPr>
      <w:r w:rsidRPr="00D908F6">
        <w:rPr>
          <w:b/>
          <w:bCs/>
        </w:rPr>
        <w:t>P&amp;P Allowance</w:t>
      </w:r>
      <w:r>
        <w:rPr>
          <w:b/>
          <w:bCs/>
        </w:rPr>
        <w:t xml:space="preserve">: </w:t>
      </w:r>
      <w:r w:rsidRPr="008E5041">
        <w:t>T</w:t>
      </w:r>
      <w:r>
        <w:t xml:space="preserve">he total amount of allowable expenses as pre-determined by HUD. </w:t>
      </w:r>
    </w:p>
    <w:p w14:paraId="1FB63D47" w14:textId="77777777" w:rsidR="00B942CB" w:rsidRDefault="00B942CB" w:rsidP="00B942CB">
      <w:pPr>
        <w:pStyle w:val="UnorderedListIndent"/>
      </w:pPr>
      <w:r>
        <w:rPr>
          <w:b/>
          <w:bCs/>
        </w:rPr>
        <w:t>Total Allowance Used:</w:t>
      </w:r>
      <w:r>
        <w:t xml:space="preserve"> </w:t>
      </w:r>
      <w:r w:rsidRPr="008E5041">
        <w:t>The</w:t>
      </w:r>
      <w:r>
        <w:t xml:space="preserve"> sum of all allowable transactions, either those not tied to an approved P&amp;P timeline, nor marked as </w:t>
      </w:r>
      <w:r w:rsidRPr="008E5041">
        <w:rPr>
          <w:i/>
          <w:iCs/>
        </w:rPr>
        <w:t>Excluded from Max</w:t>
      </w:r>
      <w:r>
        <w:t xml:space="preserve">. </w:t>
      </w:r>
    </w:p>
    <w:p w14:paraId="2D59842B" w14:textId="77777777" w:rsidR="00B942CB" w:rsidRPr="008E5041" w:rsidRDefault="00B942CB" w:rsidP="00B942CB">
      <w:pPr>
        <w:pStyle w:val="UnorderedListIndent"/>
      </w:pPr>
      <w:r>
        <w:rPr>
          <w:b/>
          <w:bCs/>
        </w:rPr>
        <w:t>Available Amount:</w:t>
      </w:r>
      <w:r>
        <w:t xml:space="preserve"> The remaining allowance, calculated as the total allowance minus the total allowance used.</w:t>
      </w:r>
    </w:p>
    <w:p w14:paraId="5E302203" w14:textId="77777777" w:rsidR="00B942CB" w:rsidRDefault="00B942CB" w:rsidP="00B942CB">
      <w:pPr>
        <w:pStyle w:val="BodyText"/>
      </w:pPr>
      <w:r w:rsidRPr="002B73E4">
        <w:t>T</w:t>
      </w:r>
      <w:r>
        <w:t>he table bel</w:t>
      </w:r>
      <w:r w:rsidRPr="002B73E4">
        <w:t>o</w:t>
      </w:r>
      <w:r>
        <w:t>w lists all the Corp Advance Property Preservation transaction types that can be manually created using the New Loan Transactions window.</w:t>
      </w:r>
    </w:p>
    <w:p w14:paraId="2CC4C39B" w14:textId="77777777" w:rsidR="00B942CB" w:rsidRDefault="00B942CB" w:rsidP="007B3B4E">
      <w:pPr>
        <w:pStyle w:val="BodyText"/>
        <w:rPr>
          <w:lang w:bidi="ar-SA"/>
        </w:rPr>
      </w:pPr>
    </w:p>
    <w:tbl>
      <w:tblPr>
        <w:tblStyle w:val="TableGrid"/>
        <w:tblW w:w="0" w:type="auto"/>
        <w:tblInd w:w="198" w:type="dxa"/>
        <w:tblLook w:val="04A0" w:firstRow="1" w:lastRow="0" w:firstColumn="1" w:lastColumn="0" w:noHBand="0" w:noVBand="1"/>
      </w:tblPr>
      <w:tblGrid>
        <w:gridCol w:w="2056"/>
        <w:gridCol w:w="7096"/>
      </w:tblGrid>
      <w:tr w:rsidR="00B942CB" w:rsidRPr="001C3209" w14:paraId="2D33AFEE" w14:textId="77777777" w:rsidTr="00580C2B">
        <w:trPr>
          <w:tblHeader/>
        </w:trPr>
        <w:tc>
          <w:tcPr>
            <w:tcW w:w="2056" w:type="dxa"/>
            <w:shd w:val="clear" w:color="auto" w:fill="B8CCE4" w:themeFill="accent1" w:themeFillTint="66"/>
          </w:tcPr>
          <w:p w14:paraId="3EEE1E4E" w14:textId="77777777" w:rsidR="00B942CB" w:rsidRPr="001C3209" w:rsidRDefault="00B942CB" w:rsidP="00580C2B">
            <w:pPr>
              <w:pStyle w:val="Tableheader"/>
            </w:pPr>
            <w:r w:rsidRPr="001C3209">
              <w:t>Transaction</w:t>
            </w:r>
            <w:r>
              <w:t xml:space="preserve"> Type</w:t>
            </w:r>
          </w:p>
        </w:tc>
        <w:tc>
          <w:tcPr>
            <w:tcW w:w="7096" w:type="dxa"/>
            <w:shd w:val="clear" w:color="auto" w:fill="B8CCE4" w:themeFill="accent1" w:themeFillTint="66"/>
          </w:tcPr>
          <w:p w14:paraId="500D66F5" w14:textId="77777777" w:rsidR="00B942CB" w:rsidRPr="001C3209" w:rsidRDefault="00B942CB" w:rsidP="00580C2B">
            <w:pPr>
              <w:pStyle w:val="Tableheader"/>
            </w:pPr>
            <w:r w:rsidRPr="001C3209">
              <w:t>Description</w:t>
            </w:r>
          </w:p>
        </w:tc>
      </w:tr>
      <w:tr w:rsidR="00B942CB" w:rsidRPr="001C3209" w14:paraId="0847840E" w14:textId="77777777" w:rsidTr="00580C2B">
        <w:tc>
          <w:tcPr>
            <w:tcW w:w="2056" w:type="dxa"/>
          </w:tcPr>
          <w:p w14:paraId="32F0F8A8" w14:textId="77777777" w:rsidR="00B942CB" w:rsidRPr="001C3209" w:rsidRDefault="00B942CB" w:rsidP="00580C2B">
            <w:pPr>
              <w:pStyle w:val="TableColumnSubheading"/>
            </w:pPr>
            <w:r w:rsidRPr="001C3209">
              <w:t>Boarding</w:t>
            </w:r>
          </w:p>
        </w:tc>
        <w:tc>
          <w:tcPr>
            <w:tcW w:w="7096" w:type="dxa"/>
          </w:tcPr>
          <w:p w14:paraId="61800B89" w14:textId="77777777" w:rsidR="00B942CB" w:rsidRPr="001C3209" w:rsidRDefault="00B942CB" w:rsidP="00580C2B">
            <w:pPr>
              <w:pStyle w:val="TableText"/>
              <w:jc w:val="both"/>
            </w:pPr>
            <w:r w:rsidRPr="001C3209">
              <w:t>Initiated by the servicer to report the expense incurred by Lender/Investor for boarding of the mortgaged property as part of preservation and protection activity. This transaction applies to all pay plan types.</w:t>
            </w:r>
          </w:p>
        </w:tc>
      </w:tr>
      <w:tr w:rsidR="00B942CB" w:rsidRPr="001C3209" w14:paraId="4BA02E8E" w14:textId="77777777" w:rsidTr="00580C2B">
        <w:tc>
          <w:tcPr>
            <w:tcW w:w="2056" w:type="dxa"/>
          </w:tcPr>
          <w:p w14:paraId="3AA1B52C" w14:textId="77777777" w:rsidR="00B942CB" w:rsidRPr="001C3209" w:rsidRDefault="00B942CB" w:rsidP="00580C2B">
            <w:pPr>
              <w:pStyle w:val="TableColumnSubheading"/>
            </w:pPr>
            <w:r w:rsidRPr="001C3209">
              <w:t>Hazard Abate</w:t>
            </w:r>
          </w:p>
        </w:tc>
        <w:tc>
          <w:tcPr>
            <w:tcW w:w="7096" w:type="dxa"/>
          </w:tcPr>
          <w:p w14:paraId="68B039A4" w14:textId="77777777" w:rsidR="00B942CB" w:rsidRPr="001C3209" w:rsidRDefault="00B942CB" w:rsidP="00580C2B">
            <w:pPr>
              <w:pStyle w:val="TableText"/>
              <w:jc w:val="both"/>
            </w:pPr>
            <w:r w:rsidRPr="001C3209">
              <w:t>Initiated by the servicer to report the expense incurred by Lender/Investor for abatement of any hazards on the mortgaged property as part of preservation and protection activity. This transaction applies to all pay plan types.</w:t>
            </w:r>
          </w:p>
        </w:tc>
      </w:tr>
      <w:tr w:rsidR="00B942CB" w:rsidRPr="001C3209" w14:paraId="63AD4089" w14:textId="77777777" w:rsidTr="00580C2B">
        <w:tc>
          <w:tcPr>
            <w:tcW w:w="2056" w:type="dxa"/>
          </w:tcPr>
          <w:p w14:paraId="5B26DF97" w14:textId="77777777" w:rsidR="00B942CB" w:rsidRPr="001C3209" w:rsidRDefault="00B942CB" w:rsidP="00580C2B">
            <w:pPr>
              <w:pStyle w:val="TableColumnSubheading"/>
            </w:pPr>
            <w:r w:rsidRPr="001C3209">
              <w:t>Landscape</w:t>
            </w:r>
          </w:p>
        </w:tc>
        <w:tc>
          <w:tcPr>
            <w:tcW w:w="7096" w:type="dxa"/>
          </w:tcPr>
          <w:p w14:paraId="7D5C942B" w14:textId="77777777" w:rsidR="00B942CB" w:rsidRPr="001C3209" w:rsidRDefault="00B942CB" w:rsidP="00580C2B">
            <w:pPr>
              <w:pStyle w:val="TableText"/>
              <w:jc w:val="both"/>
            </w:pPr>
            <w:r w:rsidRPr="001C3209">
              <w:t>Initiated by the servicer to report the expense incurred by Lender/Investor for landscaping charges on the mortgaged property as part of preservation and protection activity. This transaction applies to all pay plan types.</w:t>
            </w:r>
          </w:p>
        </w:tc>
      </w:tr>
      <w:tr w:rsidR="00B942CB" w:rsidRPr="001C3209" w14:paraId="0FB2C180" w14:textId="77777777" w:rsidTr="00580C2B">
        <w:tc>
          <w:tcPr>
            <w:tcW w:w="2056" w:type="dxa"/>
          </w:tcPr>
          <w:p w14:paraId="0891BEFC" w14:textId="77777777" w:rsidR="00B942CB" w:rsidRPr="001C3209" w:rsidRDefault="00B942CB" w:rsidP="00580C2B">
            <w:pPr>
              <w:pStyle w:val="TableColumnSubheading"/>
            </w:pPr>
            <w:r w:rsidRPr="001C3209">
              <w:t>Other</w:t>
            </w:r>
          </w:p>
        </w:tc>
        <w:tc>
          <w:tcPr>
            <w:tcW w:w="7096" w:type="dxa"/>
          </w:tcPr>
          <w:p w14:paraId="5A587CA6" w14:textId="77777777" w:rsidR="00B942CB" w:rsidRPr="001C3209" w:rsidRDefault="00B942CB" w:rsidP="00580C2B">
            <w:pPr>
              <w:pStyle w:val="TableText"/>
              <w:jc w:val="both"/>
            </w:pPr>
            <w:r w:rsidRPr="001C3209">
              <w:t>Initiated by the servicer to report the expense incurred by Lender/Investor for other property and preservation activities on the mortgaged property. This transaction applies to all pay plan types.</w:t>
            </w:r>
          </w:p>
        </w:tc>
      </w:tr>
      <w:tr w:rsidR="00B942CB" w:rsidRPr="001C3209" w14:paraId="0F7B95C1" w14:textId="77777777" w:rsidTr="00580C2B">
        <w:tc>
          <w:tcPr>
            <w:tcW w:w="2056" w:type="dxa"/>
          </w:tcPr>
          <w:p w14:paraId="57B61321" w14:textId="77777777" w:rsidR="00B942CB" w:rsidRPr="001C3209" w:rsidRDefault="00B942CB" w:rsidP="00580C2B">
            <w:pPr>
              <w:pStyle w:val="TableColumnSubheading"/>
            </w:pPr>
            <w:r w:rsidRPr="001C3209">
              <w:t>Other Repair</w:t>
            </w:r>
          </w:p>
        </w:tc>
        <w:tc>
          <w:tcPr>
            <w:tcW w:w="7096" w:type="dxa"/>
          </w:tcPr>
          <w:p w14:paraId="7F08CBB3" w14:textId="77777777" w:rsidR="00B942CB" w:rsidRPr="001C3209" w:rsidRDefault="00B942CB" w:rsidP="00580C2B">
            <w:pPr>
              <w:pStyle w:val="TableText"/>
              <w:jc w:val="both"/>
            </w:pPr>
            <w:r w:rsidRPr="001C3209">
              <w:t>Initiated by the servicer to report the expense incurred by Lender/Investor for other repairs on the mortgaged property as part of preservation and protection activity. This transaction applies to all pay plan types.</w:t>
            </w:r>
          </w:p>
        </w:tc>
      </w:tr>
      <w:tr w:rsidR="00B942CB" w:rsidRPr="001C3209" w14:paraId="7005BC10" w14:textId="77777777" w:rsidTr="00580C2B">
        <w:tc>
          <w:tcPr>
            <w:tcW w:w="2056" w:type="dxa"/>
          </w:tcPr>
          <w:p w14:paraId="132CCD2E" w14:textId="77777777" w:rsidR="00B942CB" w:rsidRPr="001C3209" w:rsidRDefault="00B942CB" w:rsidP="00580C2B">
            <w:pPr>
              <w:pStyle w:val="TableColumnSubheading"/>
            </w:pPr>
            <w:r w:rsidRPr="001C3209">
              <w:t>Prop Inspect</w:t>
            </w:r>
          </w:p>
        </w:tc>
        <w:tc>
          <w:tcPr>
            <w:tcW w:w="7096" w:type="dxa"/>
          </w:tcPr>
          <w:p w14:paraId="38C81CCD" w14:textId="77777777" w:rsidR="00B942CB" w:rsidRPr="001C3209" w:rsidRDefault="00B942CB" w:rsidP="00580C2B">
            <w:pPr>
              <w:pStyle w:val="TableText"/>
              <w:jc w:val="both"/>
            </w:pPr>
            <w:r w:rsidRPr="001C3209">
              <w:t>Initiated by the servicer to report the expense incurred by Lender/Investor for property inspection charges on the mortgaged property as part of preservation and protection activity. This transaction applies to all pay plan types.</w:t>
            </w:r>
          </w:p>
        </w:tc>
      </w:tr>
      <w:tr w:rsidR="00B942CB" w:rsidRPr="001C3209" w14:paraId="3BF70D15" w14:textId="77777777" w:rsidTr="00580C2B">
        <w:tc>
          <w:tcPr>
            <w:tcW w:w="2056" w:type="dxa"/>
          </w:tcPr>
          <w:p w14:paraId="270C989E" w14:textId="77777777" w:rsidR="00B942CB" w:rsidRPr="001C3209" w:rsidRDefault="00B942CB" w:rsidP="00580C2B">
            <w:pPr>
              <w:pStyle w:val="TableColumnSubheading"/>
            </w:pPr>
            <w:r w:rsidRPr="001C3209">
              <w:t>Remove Debris</w:t>
            </w:r>
          </w:p>
        </w:tc>
        <w:tc>
          <w:tcPr>
            <w:tcW w:w="7096" w:type="dxa"/>
          </w:tcPr>
          <w:p w14:paraId="2947A0F8" w14:textId="77777777" w:rsidR="00B942CB" w:rsidRPr="001C3209" w:rsidRDefault="00B942CB" w:rsidP="00580C2B">
            <w:pPr>
              <w:pStyle w:val="TableText"/>
              <w:jc w:val="both"/>
            </w:pPr>
            <w:r w:rsidRPr="001C3209">
              <w:t>Initiated by the servicer to report the expense incurred by Lender/Investor for removal of debris on the mortgaged property as part of preservation and protection activity. This transaction applies to all pay plan types.</w:t>
            </w:r>
          </w:p>
        </w:tc>
      </w:tr>
      <w:tr w:rsidR="00B942CB" w:rsidRPr="001C3209" w14:paraId="7A25196C" w14:textId="77777777" w:rsidTr="00580C2B">
        <w:tc>
          <w:tcPr>
            <w:tcW w:w="2056" w:type="dxa"/>
          </w:tcPr>
          <w:p w14:paraId="0FBDA0F2" w14:textId="77777777" w:rsidR="00B942CB" w:rsidRPr="001C3209" w:rsidRDefault="00B942CB" w:rsidP="00580C2B">
            <w:pPr>
              <w:pStyle w:val="TableColumnSubheading"/>
            </w:pPr>
            <w:r w:rsidRPr="001C3209">
              <w:t>Repayment</w:t>
            </w:r>
          </w:p>
        </w:tc>
        <w:tc>
          <w:tcPr>
            <w:tcW w:w="7096" w:type="dxa"/>
          </w:tcPr>
          <w:p w14:paraId="78D40DDF" w14:textId="77777777" w:rsidR="00B942CB" w:rsidRPr="001C3209" w:rsidRDefault="00B942CB" w:rsidP="00580C2B">
            <w:pPr>
              <w:pStyle w:val="TableText"/>
              <w:jc w:val="both"/>
            </w:pPr>
            <w:r w:rsidRPr="001C3209">
              <w:t>Initiated by the servicer to report repayments by the borrower within this transaction category. This transaction applies to all pay plan types.</w:t>
            </w:r>
          </w:p>
        </w:tc>
      </w:tr>
      <w:tr w:rsidR="00B942CB" w:rsidRPr="001C3209" w14:paraId="3DE31550" w14:textId="77777777" w:rsidTr="00580C2B">
        <w:tc>
          <w:tcPr>
            <w:tcW w:w="2056" w:type="dxa"/>
          </w:tcPr>
          <w:p w14:paraId="7C4D3659" w14:textId="77777777" w:rsidR="00B942CB" w:rsidRPr="001C3209" w:rsidRDefault="00B942CB" w:rsidP="00580C2B">
            <w:pPr>
              <w:pStyle w:val="TableColumnSubheading"/>
            </w:pPr>
            <w:r w:rsidRPr="001C3209">
              <w:t>Roof Repair</w:t>
            </w:r>
          </w:p>
        </w:tc>
        <w:tc>
          <w:tcPr>
            <w:tcW w:w="7096" w:type="dxa"/>
          </w:tcPr>
          <w:p w14:paraId="392AE6C0" w14:textId="77777777" w:rsidR="00B942CB" w:rsidRPr="001C3209" w:rsidRDefault="00B942CB" w:rsidP="00580C2B">
            <w:pPr>
              <w:pStyle w:val="TableText"/>
              <w:jc w:val="both"/>
            </w:pPr>
            <w:r w:rsidRPr="001C3209">
              <w:t>Initiated by the servicer to report the expense incurred by Lender/Investor for roof repairs on the mortgaged property as part of preservation and protection activity. This transaction applies to all pay plan types.</w:t>
            </w:r>
          </w:p>
        </w:tc>
      </w:tr>
      <w:tr w:rsidR="00B942CB" w:rsidRPr="001C3209" w14:paraId="021A95DB" w14:textId="77777777" w:rsidTr="00580C2B">
        <w:tc>
          <w:tcPr>
            <w:tcW w:w="2056" w:type="dxa"/>
          </w:tcPr>
          <w:p w14:paraId="4BB5756E" w14:textId="77777777" w:rsidR="00B942CB" w:rsidRPr="001C3209" w:rsidRDefault="00B942CB" w:rsidP="00580C2B">
            <w:pPr>
              <w:pStyle w:val="TableColumnSubheading"/>
            </w:pPr>
            <w:r w:rsidRPr="001C3209">
              <w:t>Securing</w:t>
            </w:r>
          </w:p>
        </w:tc>
        <w:tc>
          <w:tcPr>
            <w:tcW w:w="7096" w:type="dxa"/>
          </w:tcPr>
          <w:p w14:paraId="0B66CEDC" w14:textId="77777777" w:rsidR="00B942CB" w:rsidRPr="001C3209" w:rsidRDefault="00B942CB" w:rsidP="00580C2B">
            <w:pPr>
              <w:pStyle w:val="TableText"/>
              <w:jc w:val="both"/>
            </w:pPr>
            <w:r w:rsidRPr="001C3209">
              <w:t>Initiated by the servicer to report the expense incurred by Lender/Investor for securing of the mortgaged property as part of preservation and protection activity. This transaction applies to all pay plan types.</w:t>
            </w:r>
          </w:p>
        </w:tc>
      </w:tr>
      <w:tr w:rsidR="00B942CB" w:rsidRPr="001C3209" w14:paraId="093D10F4" w14:textId="77777777" w:rsidTr="00580C2B">
        <w:tc>
          <w:tcPr>
            <w:tcW w:w="2056" w:type="dxa"/>
          </w:tcPr>
          <w:p w14:paraId="50F3B46B" w14:textId="77777777" w:rsidR="00B942CB" w:rsidRPr="001C3209" w:rsidRDefault="00B942CB" w:rsidP="00580C2B">
            <w:pPr>
              <w:pStyle w:val="TableColumnSubheading"/>
            </w:pPr>
            <w:r w:rsidRPr="001C3209">
              <w:t>Utilities</w:t>
            </w:r>
          </w:p>
        </w:tc>
        <w:tc>
          <w:tcPr>
            <w:tcW w:w="7096" w:type="dxa"/>
          </w:tcPr>
          <w:p w14:paraId="305D601D" w14:textId="77777777" w:rsidR="00B942CB" w:rsidRPr="001C3209" w:rsidRDefault="00B942CB" w:rsidP="00580C2B">
            <w:pPr>
              <w:pStyle w:val="TableText"/>
              <w:jc w:val="both"/>
            </w:pPr>
            <w:r w:rsidRPr="001C3209">
              <w:t>Initiated by the servicer to report the expense incurred by Lender/Investor for utility charges on the mortgaged property as part of preservation and protection activity. This transaction applies to all pay plan types.</w:t>
            </w:r>
          </w:p>
        </w:tc>
      </w:tr>
      <w:tr w:rsidR="00B942CB" w:rsidRPr="001C3209" w14:paraId="212FA3A0" w14:textId="77777777" w:rsidTr="00580C2B">
        <w:tc>
          <w:tcPr>
            <w:tcW w:w="2056" w:type="dxa"/>
          </w:tcPr>
          <w:p w14:paraId="06C02102" w14:textId="77777777" w:rsidR="00B942CB" w:rsidRPr="001C3209" w:rsidRDefault="00B942CB" w:rsidP="00580C2B">
            <w:pPr>
              <w:pStyle w:val="TableColumnSubheading"/>
            </w:pPr>
            <w:r w:rsidRPr="001C3209">
              <w:t>Winterizing</w:t>
            </w:r>
          </w:p>
        </w:tc>
        <w:tc>
          <w:tcPr>
            <w:tcW w:w="7096" w:type="dxa"/>
          </w:tcPr>
          <w:p w14:paraId="13BEFE54" w14:textId="77777777" w:rsidR="00B942CB" w:rsidRPr="001C3209" w:rsidRDefault="00B942CB" w:rsidP="00580C2B">
            <w:pPr>
              <w:pStyle w:val="TableText"/>
              <w:jc w:val="both"/>
            </w:pPr>
            <w:r w:rsidRPr="001C3209">
              <w:t>Initiated by the servicer to report the expense incurred by Lender/Investor for winterizing of the mortgaged property as part of preservation and protection activity.  This transaction applies to all pay plan types.</w:t>
            </w:r>
          </w:p>
        </w:tc>
      </w:tr>
    </w:tbl>
    <w:p w14:paraId="1E6FF1A4" w14:textId="2A8BCAD2" w:rsidR="00B942CB" w:rsidRDefault="00C73DC1" w:rsidP="007F697F">
      <w:pPr>
        <w:pStyle w:val="TableCaption"/>
        <w:rPr>
          <w:noProof/>
        </w:rPr>
      </w:pPr>
      <w:bookmarkStart w:id="1953" w:name="_Toc230163775"/>
      <w:r>
        <w:t xml:space="preserve">Table </w:t>
      </w:r>
      <w:r>
        <w:rPr>
          <w:noProof/>
        </w:rPr>
        <w:fldChar w:fldCharType="begin"/>
      </w:r>
      <w:r>
        <w:rPr>
          <w:noProof/>
        </w:rPr>
        <w:instrText xml:space="preserve"> STYLEREF 1 \s </w:instrText>
      </w:r>
      <w:r>
        <w:rPr>
          <w:noProof/>
        </w:rPr>
        <w:fldChar w:fldCharType="separate"/>
      </w:r>
      <w:r w:rsidR="00942841">
        <w:rPr>
          <w:noProof/>
        </w:rPr>
        <w:t>5</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25</w:t>
      </w:r>
      <w:r>
        <w:rPr>
          <w:noProof/>
        </w:rPr>
        <w:fldChar w:fldCharType="end"/>
      </w:r>
      <w:r>
        <w:rPr>
          <w:noProof/>
        </w:rPr>
        <w:t xml:space="preserve">: </w:t>
      </w:r>
      <w:r w:rsidRPr="006C7316">
        <w:t xml:space="preserve">Corp Advance </w:t>
      </w:r>
      <w:r>
        <w:t>Transactions</w:t>
      </w:r>
      <w:bookmarkEnd w:id="1953"/>
    </w:p>
    <w:p w14:paraId="5D4C2F7A" w14:textId="77777777" w:rsidR="00C73DC1" w:rsidRDefault="00C73DC1" w:rsidP="00C73DC1">
      <w:pPr>
        <w:pStyle w:val="BodyText"/>
      </w:pPr>
      <w:r w:rsidRPr="007B666A">
        <w:rPr>
          <w:b/>
          <w:bCs w:val="0"/>
        </w:rPr>
        <w:t>TIP</w:t>
      </w:r>
      <w:r>
        <w:t>: For bulk posting Property Preservation Corporate Advance, refer to section 5.19.3 “Servicer Transactions”, and section 5.19.4.2 “Transaction Import” for general information.</w:t>
      </w:r>
    </w:p>
    <w:p w14:paraId="7394F7DE" w14:textId="2857B3B4" w:rsidR="00B0530F" w:rsidRDefault="00B0530F" w:rsidP="00B0530F">
      <w:pPr>
        <w:pStyle w:val="Heading3"/>
        <w:ind w:left="1080" w:hanging="1080"/>
        <w:jc w:val="both"/>
      </w:pPr>
      <w:bookmarkStart w:id="1954" w:name="_Toc230163211"/>
      <w:r w:rsidRPr="005232F8">
        <w:t xml:space="preserve">Property Preservation </w:t>
      </w:r>
      <w:r>
        <w:t>– Over-Allowable</w:t>
      </w:r>
      <w:bookmarkEnd w:id="1954"/>
    </w:p>
    <w:p w14:paraId="5AE5A1F5" w14:textId="3B052A7A" w:rsidR="00B0530F" w:rsidRPr="00B31C42" w:rsidRDefault="00B0530F" w:rsidP="00B0530F">
      <w:pPr>
        <w:pStyle w:val="BodyText"/>
      </w:pPr>
      <w:r w:rsidRPr="005B554A">
        <w:t>Preservation actions that exceed the HUD allowable limit, or occur after the allowable limit has been reached, are classified as over-allowable requests</w:t>
      </w:r>
      <w:r>
        <w:t>, which</w:t>
      </w:r>
      <w:r w:rsidRPr="005B554A">
        <w:t xml:space="preserve"> require HUD </w:t>
      </w:r>
      <w:r>
        <w:t>decisions</w:t>
      </w:r>
      <w:r w:rsidRPr="005B554A">
        <w:t>.</w:t>
      </w:r>
      <w:r>
        <w:t xml:space="preserve"> The Servicer </w:t>
      </w:r>
      <w:r w:rsidRPr="00B31C42">
        <w:t>initiate</w:t>
      </w:r>
      <w:r>
        <w:t xml:space="preserve">s the “Preservation and Protection” timeline, which is located under Endorsed &gt; Request, and completes necessary steps to submit the over-allowable request. </w:t>
      </w:r>
      <w:r w:rsidRPr="00B31C42">
        <w:t>Th</w:t>
      </w:r>
      <w:r>
        <w:t>is</w:t>
      </w:r>
      <w:r w:rsidRPr="00B31C42">
        <w:t xml:space="preserve"> timeline requires </w:t>
      </w:r>
      <w:r>
        <w:t xml:space="preserve">HUD </w:t>
      </w:r>
      <w:r w:rsidRPr="00B31C42">
        <w:t>interaction</w:t>
      </w:r>
      <w:r>
        <w:t xml:space="preserve"> and interaction from the HUD Contractor</w:t>
      </w:r>
      <w:r w:rsidRPr="00B31C42">
        <w:t xml:space="preserve"> to review and make decision</w:t>
      </w:r>
      <w:r>
        <w:t>s</w:t>
      </w:r>
      <w:r w:rsidRPr="00B31C42">
        <w:t xml:space="preserve"> on </w:t>
      </w:r>
      <w:r>
        <w:t xml:space="preserve">submitted </w:t>
      </w:r>
      <w:r w:rsidRPr="00B31C42">
        <w:t>request</w:t>
      </w:r>
      <w:r>
        <w:t>s</w:t>
      </w:r>
      <w:r w:rsidRPr="00B31C42">
        <w:t>.</w:t>
      </w:r>
      <w:r w:rsidR="001D19BE">
        <w:t xml:space="preserve"> These transactions must be linked to an Approved </w:t>
      </w:r>
      <w:r w:rsidR="00E24F79">
        <w:t xml:space="preserve">over-allowable line item on the </w:t>
      </w:r>
      <w:r w:rsidR="001D19BE">
        <w:t>Preservation &amp; Protection timeline</w:t>
      </w:r>
      <w:r w:rsidR="0072589A">
        <w:t>, and cannot be reported as Excluded from Max</w:t>
      </w:r>
      <w:r w:rsidR="001D19BE">
        <w:t xml:space="preserve">. </w:t>
      </w:r>
    </w:p>
    <w:p w14:paraId="2FD6B4DF" w14:textId="51D7166B" w:rsidR="00B0530F" w:rsidRPr="006C7316" w:rsidRDefault="00B0530F" w:rsidP="00B0530F">
      <w:pPr>
        <w:pStyle w:val="BodyText"/>
      </w:pPr>
      <w:r w:rsidRPr="00B31C42">
        <w:t>Multiple active Preservation and Protection timelines can be initiated on a loan</w:t>
      </w:r>
      <w:r>
        <w:t>, and each timeline may include multiple over-allowable line items requiring individual decisions</w:t>
      </w:r>
      <w:r w:rsidRPr="00B31C42">
        <w:t xml:space="preserve">. The </w:t>
      </w:r>
      <w:r>
        <w:t>Servicing Management tab</w:t>
      </w:r>
      <w:r w:rsidRPr="00B31C42">
        <w:t xml:space="preserve"> can be used to activate</w:t>
      </w:r>
      <w:r>
        <w:t xml:space="preserve"> or </w:t>
      </w:r>
      <w:r w:rsidRPr="00B31C42">
        <w:t>inactivate the timeline.</w:t>
      </w:r>
      <w:r>
        <w:t xml:space="preserve"> </w:t>
      </w:r>
      <w:r w:rsidRPr="00B31C42">
        <w:t xml:space="preserve">Once </w:t>
      </w:r>
      <w:r>
        <w:t xml:space="preserve">the timeline is </w:t>
      </w:r>
      <w:r w:rsidRPr="00B31C42">
        <w:t>inactivated</w:t>
      </w:r>
      <w:r>
        <w:t>, none of the steps can be edited.</w:t>
      </w:r>
    </w:p>
    <w:p w14:paraId="5962C29A" w14:textId="5DB2FE2E" w:rsidR="00B0530F" w:rsidRPr="00B942CB" w:rsidRDefault="00B0530F" w:rsidP="00B0530F">
      <w:pPr>
        <w:pStyle w:val="Heading4"/>
      </w:pPr>
      <w:bookmarkStart w:id="1955" w:name="_Toc230163212"/>
      <w:r>
        <w:t>Timeline Steps</w:t>
      </w:r>
      <w:bookmarkEnd w:id="1955"/>
    </w:p>
    <w:p w14:paraId="303A8991" w14:textId="77777777" w:rsidR="00B0530F" w:rsidRDefault="00B0530F" w:rsidP="00B0530F">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50BC50F9" w14:textId="77777777" w:rsidR="00B0530F" w:rsidRDefault="00B0530F" w:rsidP="00B0530F">
      <w:pPr>
        <w:pStyle w:val="BodyText"/>
      </w:pPr>
      <w:r>
        <w:t>The Servicer attaches all required documentation and completes the necessary steps on the timeline. The following Template Steps are displayed when the timeline is initiated. The steps are servicer steps unless otherwise stated:</w:t>
      </w:r>
    </w:p>
    <w:p w14:paraId="637B3D5E"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Initiate Request to Exceed Costs for P&amp;P</w:t>
      </w:r>
    </w:p>
    <w:p w14:paraId="09EE21FC" w14:textId="77777777" w:rsidR="00B0530F"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Upload P&amp;P Package</w:t>
      </w:r>
    </w:p>
    <w:p w14:paraId="0F9A6411" w14:textId="77777777" w:rsidR="00B0530F" w:rsidRPr="00972DD7" w:rsidRDefault="00B0530F" w:rsidP="00B0530F">
      <w:pPr>
        <w:numPr>
          <w:ilvl w:val="0"/>
          <w:numId w:val="21"/>
        </w:numPr>
        <w:spacing w:after="0" w:line="240" w:lineRule="auto"/>
        <w:jc w:val="both"/>
        <w:rPr>
          <w:rFonts w:ascii="Cambria" w:eastAsia="Times New Roman" w:hAnsi="Cambria"/>
          <w:bCs/>
          <w:noProof/>
          <w:color w:val="000000"/>
        </w:rPr>
      </w:pPr>
      <w:r w:rsidRPr="00972DD7">
        <w:rPr>
          <w:rFonts w:ascii="Cambria" w:eastAsia="Times New Roman" w:hAnsi="Cambria"/>
          <w:bCs/>
          <w:noProof/>
          <w:color w:val="000000"/>
        </w:rPr>
        <w:t>Send P&amp;P Package to HUD</w:t>
      </w:r>
    </w:p>
    <w:p w14:paraId="30FD9766" w14:textId="77777777" w:rsidR="00B0530F" w:rsidRPr="008175BB" w:rsidRDefault="00B0530F" w:rsidP="00B0530F">
      <w:pPr>
        <w:numPr>
          <w:ilvl w:val="0"/>
          <w:numId w:val="21"/>
        </w:numPr>
        <w:spacing w:after="0" w:line="240" w:lineRule="auto"/>
        <w:jc w:val="both"/>
        <w:rPr>
          <w:rFonts w:ascii="Cambria" w:eastAsia="Times New Roman" w:hAnsi="Cambria"/>
          <w:bCs/>
          <w:noProof/>
          <w:color w:val="000000"/>
        </w:rPr>
      </w:pPr>
      <w:r w:rsidRPr="008175BB">
        <w:rPr>
          <w:rFonts w:ascii="Cambria" w:eastAsia="Times New Roman" w:hAnsi="Cambria"/>
          <w:bCs/>
          <w:noProof/>
          <w:color w:val="000000"/>
        </w:rPr>
        <w:t xml:space="preserve">Request to Exceed Package Reviewed – </w:t>
      </w:r>
      <w:r w:rsidRPr="008175BB">
        <w:rPr>
          <w:rFonts w:ascii="Cambria" w:eastAsia="Times New Roman" w:hAnsi="Cambria"/>
          <w:b/>
          <w:i/>
          <w:iCs/>
          <w:noProof/>
          <w:color w:val="000000"/>
        </w:rPr>
        <w:t>HUD Contractor Step</w:t>
      </w:r>
    </w:p>
    <w:p w14:paraId="0BA5F8E1" w14:textId="77777777" w:rsidR="00B0530F" w:rsidRPr="00097867"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Servicer Notified of Decision</w:t>
      </w:r>
      <w:r>
        <w:rPr>
          <w:rFonts w:ascii="Cambria" w:eastAsia="Times New Roman" w:hAnsi="Cambria"/>
          <w:bCs/>
          <w:noProof/>
          <w:color w:val="000000"/>
        </w:rPr>
        <w:t xml:space="preserve"> – </w:t>
      </w:r>
      <w:r w:rsidRPr="00834403">
        <w:rPr>
          <w:rFonts w:ascii="Cambria" w:eastAsia="Times New Roman" w:hAnsi="Cambria"/>
          <w:b/>
          <w:i/>
          <w:iCs/>
          <w:noProof/>
          <w:color w:val="000000"/>
        </w:rPr>
        <w:t>HUD Contractor Step</w:t>
      </w:r>
    </w:p>
    <w:p w14:paraId="79497486" w14:textId="77777777" w:rsidR="00B0530F" w:rsidRDefault="00B0530F" w:rsidP="00B0530F">
      <w:pPr>
        <w:pStyle w:val="OrderedList"/>
        <w:jc w:val="both"/>
      </w:pPr>
      <w:r w:rsidRPr="009C055D">
        <w:t>The following Optional Steps are available on this timeline. Refer to section 7.1.8 “To Add Optional Timeline Steps” for general information how to add and complete optional steps within a timeline. The steps are HUD Contractor steps unless otherwise stated</w:t>
      </w:r>
    </w:p>
    <w:p w14:paraId="12084001"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Sent to HUD for Review</w:t>
      </w:r>
      <w:r>
        <w:rPr>
          <w:rFonts w:ascii="Cambria" w:eastAsia="Times New Roman" w:hAnsi="Cambria"/>
          <w:bCs/>
          <w:noProof/>
          <w:color w:val="000000"/>
        </w:rPr>
        <w:t xml:space="preserve"> – </w:t>
      </w:r>
      <w:r>
        <w:rPr>
          <w:rFonts w:ascii="Cambria" w:eastAsia="Times New Roman" w:hAnsi="Cambria"/>
          <w:b/>
          <w:i/>
          <w:iCs/>
          <w:noProof/>
          <w:color w:val="000000"/>
        </w:rPr>
        <w:t xml:space="preserve">Servicer </w:t>
      </w:r>
      <w:r w:rsidRPr="00834403">
        <w:rPr>
          <w:rFonts w:ascii="Cambria" w:eastAsia="Times New Roman" w:hAnsi="Cambria"/>
          <w:b/>
          <w:i/>
          <w:iCs/>
          <w:noProof/>
          <w:color w:val="000000"/>
        </w:rPr>
        <w:t>Step</w:t>
      </w:r>
    </w:p>
    <w:p w14:paraId="618C1BA3"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HUD Decision issued to Contractor</w:t>
      </w:r>
      <w:r>
        <w:rPr>
          <w:rFonts w:ascii="Cambria" w:eastAsia="Times New Roman" w:hAnsi="Cambria"/>
          <w:bCs/>
          <w:noProof/>
          <w:color w:val="000000"/>
        </w:rPr>
        <w:t xml:space="preserve"> – </w:t>
      </w:r>
      <w:r w:rsidRPr="00834403">
        <w:rPr>
          <w:rFonts w:ascii="Cambria" w:eastAsia="Times New Roman" w:hAnsi="Cambria"/>
          <w:b/>
          <w:i/>
          <w:iCs/>
          <w:noProof/>
          <w:color w:val="000000"/>
        </w:rPr>
        <w:t>HUD Step</w:t>
      </w:r>
    </w:p>
    <w:p w14:paraId="570D1BAC"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HUD Decision - Approved</w:t>
      </w:r>
    </w:p>
    <w:p w14:paraId="2CEB7F0F"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HUD Decision - Denied</w:t>
      </w:r>
    </w:p>
    <w:p w14:paraId="617639AA" w14:textId="77777777" w:rsidR="00B0530F" w:rsidRPr="000C607D" w:rsidRDefault="00B0530F" w:rsidP="00B0530F">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HUD Decision - Pending Additional Info</w:t>
      </w:r>
    </w:p>
    <w:p w14:paraId="0F8F1916" w14:textId="77777777" w:rsidR="00B0530F" w:rsidRPr="00A81530" w:rsidRDefault="00B0530F" w:rsidP="00B0530F">
      <w:pPr>
        <w:numPr>
          <w:ilvl w:val="0"/>
          <w:numId w:val="21"/>
        </w:numPr>
        <w:spacing w:after="0" w:line="240" w:lineRule="auto"/>
        <w:jc w:val="both"/>
        <w:rPr>
          <w:bCs/>
          <w:noProof/>
          <w:color w:val="000000"/>
        </w:rPr>
      </w:pPr>
      <w:r w:rsidRPr="000C607D">
        <w:rPr>
          <w:rFonts w:ascii="Cambria" w:eastAsia="Times New Roman" w:hAnsi="Cambria"/>
          <w:bCs/>
          <w:noProof/>
          <w:color w:val="000000"/>
        </w:rPr>
        <w:t>Follow-up</w:t>
      </w:r>
    </w:p>
    <w:p w14:paraId="7FC20ACC" w14:textId="77777777" w:rsidR="00B0530F" w:rsidRDefault="00B0530F" w:rsidP="00B0530F">
      <w:pPr>
        <w:pStyle w:val="OrderedList"/>
        <w:jc w:val="both"/>
      </w:pPr>
      <w:r>
        <w:t xml:space="preserve">The following Trigger Steps are available on this timeline. </w:t>
      </w:r>
    </w:p>
    <w:p w14:paraId="29EE29BE" w14:textId="67475DDC" w:rsidR="00B0530F" w:rsidRPr="007F697F" w:rsidRDefault="00B0530F" w:rsidP="007B3B4E">
      <w:pPr>
        <w:numPr>
          <w:ilvl w:val="0"/>
          <w:numId w:val="21"/>
        </w:numPr>
        <w:spacing w:after="0" w:line="240" w:lineRule="auto"/>
        <w:jc w:val="both"/>
        <w:rPr>
          <w:rFonts w:ascii="Cambria" w:eastAsia="Times New Roman" w:hAnsi="Cambria"/>
          <w:bCs/>
          <w:noProof/>
          <w:color w:val="000000"/>
        </w:rPr>
      </w:pPr>
      <w:r w:rsidRPr="000C607D">
        <w:rPr>
          <w:rFonts w:ascii="Cambria" w:eastAsia="Times New Roman" w:hAnsi="Cambria"/>
          <w:bCs/>
          <w:noProof/>
          <w:color w:val="000000"/>
        </w:rPr>
        <w:t>Resubmit P&amp;P package to HUD</w:t>
      </w:r>
    </w:p>
    <w:p w14:paraId="30C43325" w14:textId="656D8791" w:rsidR="00B0530F" w:rsidRPr="00B942CB" w:rsidRDefault="00B0530F" w:rsidP="00B0530F">
      <w:pPr>
        <w:pStyle w:val="Heading4"/>
        <w:numPr>
          <w:ilvl w:val="3"/>
          <w:numId w:val="469"/>
        </w:numPr>
      </w:pPr>
      <w:r w:rsidRPr="00B0530F">
        <w:tab/>
      </w:r>
      <w:bookmarkStart w:id="1956" w:name="_Toc230163213"/>
      <w:r w:rsidRPr="00B0530F">
        <w:t>Servicer Activities – Bid Submission</w:t>
      </w:r>
      <w:bookmarkEnd w:id="1956"/>
    </w:p>
    <w:p w14:paraId="5EE6BB1B" w14:textId="77777777" w:rsidR="00B0530F" w:rsidRDefault="00B0530F" w:rsidP="00B0530F">
      <w:pPr>
        <w:pStyle w:val="OrderedList"/>
        <w:jc w:val="both"/>
      </w:pPr>
      <w:r>
        <w:t xml:space="preserve">Once the timeline has been initiated, the servicer selects the </w:t>
      </w:r>
      <w:r w:rsidRPr="00A81530">
        <w:rPr>
          <w:b/>
          <w:bCs/>
        </w:rPr>
        <w:t>Preserve &amp; Protect</w:t>
      </w:r>
      <w:r>
        <w:t xml:space="preserve"> tab to add additional line item expenses that require HUD Contractor review and response.</w:t>
      </w:r>
    </w:p>
    <w:p w14:paraId="50A39196" w14:textId="77777777" w:rsidR="00B0530F" w:rsidRDefault="00B0530F" w:rsidP="00B0530F">
      <w:pPr>
        <w:pStyle w:val="OrderedList"/>
        <w:jc w:val="center"/>
      </w:pPr>
      <w:r>
        <w:rPr>
          <w:noProof/>
          <w14:ligatures w14:val="standardContextual"/>
        </w:rPr>
        <w:drawing>
          <wp:inline distT="0" distB="0" distL="0" distR="0" wp14:anchorId="7A2B25A8" wp14:editId="64508B93">
            <wp:extent cx="4977321" cy="1552754"/>
            <wp:effectExtent l="19050" t="19050" r="13970" b="28575"/>
            <wp:docPr id="183932477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9324773" name="Picture 1" descr="A screenshot of a computer&#10;&#10;AI-generated content may be incorrect."/>
                    <pic:cNvPicPr/>
                  </pic:nvPicPr>
                  <pic:blipFill>
                    <a:blip r:embed="rId201"/>
                    <a:stretch>
                      <a:fillRect/>
                    </a:stretch>
                  </pic:blipFill>
                  <pic:spPr>
                    <a:xfrm>
                      <a:off x="0" y="0"/>
                      <a:ext cx="5004699" cy="1561295"/>
                    </a:xfrm>
                    <a:prstGeom prst="rect">
                      <a:avLst/>
                    </a:prstGeom>
                    <a:ln w="19050">
                      <a:solidFill>
                        <a:schemeClr val="accent1"/>
                      </a:solidFill>
                    </a:ln>
                  </pic:spPr>
                </pic:pic>
              </a:graphicData>
            </a:graphic>
          </wp:inline>
        </w:drawing>
      </w:r>
    </w:p>
    <w:p w14:paraId="2E151749" w14:textId="748D16BD" w:rsidR="00B0530F" w:rsidRPr="00B31C42" w:rsidRDefault="000F109E" w:rsidP="00B0530F">
      <w:pPr>
        <w:pStyle w:val="FigureCaption0"/>
      </w:pPr>
      <w:bookmarkStart w:id="1957" w:name="_Toc230163972"/>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121</w:t>
      </w:r>
      <w:r w:rsidRPr="00062DFE">
        <w:rPr>
          <w:noProof/>
        </w:rPr>
        <w:fldChar w:fldCharType="end"/>
      </w:r>
      <w:r>
        <w:t xml:space="preserve">: </w:t>
      </w:r>
      <w:r w:rsidR="00B0530F">
        <w:rPr>
          <w:noProof/>
        </w:rPr>
        <w:t>Preserve &amp; Protect Tab</w:t>
      </w:r>
      <w:bookmarkEnd w:id="1957"/>
    </w:p>
    <w:p w14:paraId="128274B5" w14:textId="77777777" w:rsidR="00B0530F" w:rsidRDefault="00B0530F" w:rsidP="00B0530F">
      <w:pPr>
        <w:pStyle w:val="OrderedList"/>
        <w:jc w:val="both"/>
      </w:pPr>
      <w:r>
        <w:t>To submit New Request to Exceed Limits:</w:t>
      </w:r>
    </w:p>
    <w:p w14:paraId="31C3F6DB" w14:textId="77777777" w:rsidR="00B0530F" w:rsidRPr="00B31C42" w:rsidRDefault="00B0530F" w:rsidP="00B0530F">
      <w:pPr>
        <w:pStyle w:val="OrderedList"/>
        <w:numPr>
          <w:ilvl w:val="0"/>
          <w:numId w:val="413"/>
        </w:numPr>
        <w:jc w:val="both"/>
      </w:pPr>
      <w:r>
        <w:t xml:space="preserve">Click </w:t>
      </w:r>
      <w:r>
        <w:rPr>
          <w:b/>
          <w:bCs/>
        </w:rPr>
        <w:t>New</w:t>
      </w:r>
      <w:r>
        <w:t>.</w:t>
      </w:r>
    </w:p>
    <w:p w14:paraId="45E204C1" w14:textId="77777777" w:rsidR="00B0530F" w:rsidRPr="00240BB7" w:rsidRDefault="00B0530F" w:rsidP="00B0530F">
      <w:pPr>
        <w:pStyle w:val="OrderedList"/>
        <w:numPr>
          <w:ilvl w:val="0"/>
          <w:numId w:val="413"/>
        </w:numPr>
        <w:jc w:val="both"/>
        <w:rPr>
          <w:szCs w:val="24"/>
        </w:rPr>
      </w:pPr>
      <w:r>
        <w:rPr>
          <w:szCs w:val="24"/>
        </w:rPr>
        <w:t xml:space="preserve">On the </w:t>
      </w:r>
      <w:r w:rsidRPr="00A81530">
        <w:rPr>
          <w:b/>
          <w:bCs/>
          <w:szCs w:val="24"/>
        </w:rPr>
        <w:t>New Request</w:t>
      </w:r>
      <w:r>
        <w:rPr>
          <w:szCs w:val="24"/>
        </w:rPr>
        <w:t xml:space="preserve"> window, populate the details of the expense (required field marked with an asterisk).</w:t>
      </w:r>
    </w:p>
    <w:p w14:paraId="0ADD27C0" w14:textId="77777777" w:rsidR="00B0530F" w:rsidRDefault="00B0530F" w:rsidP="00B0530F">
      <w:pPr>
        <w:pStyle w:val="OrderedList"/>
        <w:jc w:val="center"/>
        <w:rPr>
          <w:szCs w:val="24"/>
        </w:rPr>
      </w:pPr>
      <w:r>
        <w:rPr>
          <w:noProof/>
          <w14:ligatures w14:val="standardContextual"/>
        </w:rPr>
        <w:drawing>
          <wp:inline distT="0" distB="0" distL="0" distR="0" wp14:anchorId="432A4DB9" wp14:editId="48F48634">
            <wp:extent cx="3269411" cy="1435257"/>
            <wp:effectExtent l="19050" t="19050" r="26670" b="12700"/>
            <wp:docPr id="15433796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3379685" name=""/>
                    <pic:cNvPicPr/>
                  </pic:nvPicPr>
                  <pic:blipFill>
                    <a:blip r:embed="rId202"/>
                    <a:stretch>
                      <a:fillRect/>
                    </a:stretch>
                  </pic:blipFill>
                  <pic:spPr>
                    <a:xfrm>
                      <a:off x="0" y="0"/>
                      <a:ext cx="3289471" cy="1444063"/>
                    </a:xfrm>
                    <a:prstGeom prst="rect">
                      <a:avLst/>
                    </a:prstGeom>
                    <a:ln w="19050">
                      <a:solidFill>
                        <a:srgbClr val="0070C0"/>
                      </a:solidFill>
                    </a:ln>
                  </pic:spPr>
                </pic:pic>
              </a:graphicData>
            </a:graphic>
          </wp:inline>
        </w:drawing>
      </w:r>
    </w:p>
    <w:p w14:paraId="614A96BD" w14:textId="7CA7F56F" w:rsidR="00B0530F" w:rsidRPr="00F865DD" w:rsidRDefault="000F109E" w:rsidP="00B0530F">
      <w:pPr>
        <w:pStyle w:val="FigureCaption0"/>
      </w:pPr>
      <w:bookmarkStart w:id="1958" w:name="_Toc230163973"/>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122</w:t>
      </w:r>
      <w:r w:rsidRPr="00062DFE">
        <w:rPr>
          <w:noProof/>
        </w:rPr>
        <w:fldChar w:fldCharType="end"/>
      </w:r>
      <w:r>
        <w:t>:</w:t>
      </w:r>
      <w:r w:rsidR="00B0530F">
        <w:rPr>
          <w:noProof/>
        </w:rPr>
        <w:t xml:space="preserve"> New Request for Preservation and Protection</w:t>
      </w:r>
      <w:bookmarkEnd w:id="1958"/>
    </w:p>
    <w:p w14:paraId="0585AE06" w14:textId="77777777" w:rsidR="00B0530F" w:rsidRDefault="00B0530F" w:rsidP="00B0530F">
      <w:pPr>
        <w:pStyle w:val="OrderedList"/>
        <w:numPr>
          <w:ilvl w:val="0"/>
          <w:numId w:val="413"/>
        </w:numPr>
        <w:jc w:val="both"/>
        <w:rPr>
          <w:szCs w:val="24"/>
        </w:rPr>
      </w:pPr>
      <w:r>
        <w:rPr>
          <w:szCs w:val="24"/>
        </w:rPr>
        <w:t xml:space="preserve">Click </w:t>
      </w:r>
      <w:r>
        <w:rPr>
          <w:b/>
          <w:bCs/>
          <w:szCs w:val="24"/>
        </w:rPr>
        <w:t>Submit</w:t>
      </w:r>
      <w:r>
        <w:rPr>
          <w:szCs w:val="24"/>
        </w:rPr>
        <w:t xml:space="preserve"> to add the requested expense. Repeat from Step 1 for additional expenses. </w:t>
      </w:r>
    </w:p>
    <w:p w14:paraId="7471DC17" w14:textId="77777777" w:rsidR="00B0530F" w:rsidRPr="00113033" w:rsidRDefault="00B0530F" w:rsidP="00B0530F">
      <w:pPr>
        <w:pStyle w:val="OrderedList"/>
        <w:numPr>
          <w:ilvl w:val="0"/>
          <w:numId w:val="413"/>
        </w:numPr>
        <w:jc w:val="both"/>
        <w:rPr>
          <w:szCs w:val="24"/>
        </w:rPr>
      </w:pPr>
      <w:bookmarkStart w:id="1959" w:name="_Hlk210223631"/>
      <w:r>
        <w:rPr>
          <w:szCs w:val="24"/>
        </w:rPr>
        <w:t xml:space="preserve">Upon completion </w:t>
      </w:r>
      <w:bookmarkEnd w:id="1959"/>
      <w:r>
        <w:rPr>
          <w:szCs w:val="24"/>
        </w:rPr>
        <w:t xml:space="preserve">of entering new requests in the Preserve &amp; Protect tab, select the </w:t>
      </w:r>
      <w:r>
        <w:rPr>
          <w:b/>
          <w:bCs/>
          <w:szCs w:val="24"/>
        </w:rPr>
        <w:t>Request Steps</w:t>
      </w:r>
      <w:r>
        <w:rPr>
          <w:szCs w:val="24"/>
        </w:rPr>
        <w:t xml:space="preserve"> tab to return to the timeline steps.</w:t>
      </w:r>
    </w:p>
    <w:p w14:paraId="4F155C3C" w14:textId="77777777" w:rsidR="00B0530F" w:rsidRDefault="00B0530F" w:rsidP="00B0530F">
      <w:pPr>
        <w:pStyle w:val="OrderedList"/>
        <w:jc w:val="both"/>
      </w:pPr>
      <w:r w:rsidRPr="007F073E">
        <w:t xml:space="preserve">The servicer must next </w:t>
      </w:r>
      <w:r>
        <w:t>upload</w:t>
      </w:r>
      <w:r w:rsidRPr="007F073E">
        <w:t xml:space="preserve"> the P&amp;P </w:t>
      </w:r>
      <w:r>
        <w:t>Package to provide additional documentation of the request to HUD.</w:t>
      </w:r>
    </w:p>
    <w:p w14:paraId="018049A2" w14:textId="77777777" w:rsidR="00B0530F" w:rsidRDefault="00B0530F" w:rsidP="00B0530F">
      <w:pPr>
        <w:pStyle w:val="OrderedList"/>
        <w:numPr>
          <w:ilvl w:val="0"/>
          <w:numId w:val="413"/>
        </w:numPr>
        <w:jc w:val="both"/>
        <w:rPr>
          <w:szCs w:val="24"/>
        </w:rPr>
      </w:pPr>
      <w:r>
        <w:rPr>
          <w:szCs w:val="24"/>
        </w:rPr>
        <w:t xml:space="preserve">Click the upload attachment icon beside </w:t>
      </w:r>
      <w:r w:rsidRPr="00A81530">
        <w:rPr>
          <w:b/>
          <w:bCs/>
          <w:szCs w:val="24"/>
        </w:rPr>
        <w:t>Upload P&amp;P Package</w:t>
      </w:r>
      <w:r>
        <w:rPr>
          <w:szCs w:val="24"/>
        </w:rPr>
        <w:t xml:space="preserve"> step and the </w:t>
      </w:r>
      <w:r w:rsidRPr="00A81530">
        <w:rPr>
          <w:b/>
          <w:bCs/>
          <w:szCs w:val="24"/>
        </w:rPr>
        <w:t>Edit Step</w:t>
      </w:r>
      <w:r>
        <w:rPr>
          <w:szCs w:val="24"/>
        </w:rPr>
        <w:t xml:space="preserve"> window is displayed.</w:t>
      </w:r>
    </w:p>
    <w:p w14:paraId="31958B8B" w14:textId="77777777" w:rsidR="00B0530F" w:rsidRDefault="00B0530F" w:rsidP="00B0530F">
      <w:pPr>
        <w:pStyle w:val="OrderedList"/>
        <w:numPr>
          <w:ilvl w:val="0"/>
          <w:numId w:val="413"/>
        </w:numPr>
        <w:jc w:val="both"/>
        <w:rPr>
          <w:szCs w:val="24"/>
        </w:rPr>
      </w:pPr>
      <w:r>
        <w:rPr>
          <w:szCs w:val="24"/>
        </w:rPr>
        <w:t xml:space="preserve">Optionally add Step Note, attach required document and click </w:t>
      </w:r>
      <w:r>
        <w:rPr>
          <w:b/>
          <w:bCs/>
          <w:szCs w:val="24"/>
        </w:rPr>
        <w:t>Submit</w:t>
      </w:r>
      <w:r>
        <w:rPr>
          <w:szCs w:val="24"/>
        </w:rPr>
        <w:t xml:space="preserve"> for the document to be attached and step completed. Once the Edit Step window is completed, the attachment is auto-saved in the </w:t>
      </w:r>
      <w:r w:rsidRPr="00A81530">
        <w:rPr>
          <w:b/>
          <w:bCs/>
          <w:szCs w:val="24"/>
        </w:rPr>
        <w:t>Documents</w:t>
      </w:r>
      <w:r>
        <w:rPr>
          <w:szCs w:val="24"/>
        </w:rPr>
        <w:t xml:space="preserve"> tab.</w:t>
      </w:r>
    </w:p>
    <w:p w14:paraId="5117161C" w14:textId="77777777" w:rsidR="00B0530F" w:rsidRPr="00CF5FFA" w:rsidRDefault="00B0530F" w:rsidP="00B0530F">
      <w:pPr>
        <w:pStyle w:val="OrderedList"/>
        <w:numPr>
          <w:ilvl w:val="0"/>
          <w:numId w:val="413"/>
        </w:numPr>
        <w:jc w:val="both"/>
        <w:rPr>
          <w:szCs w:val="24"/>
        </w:rPr>
      </w:pPr>
      <w:r>
        <w:rPr>
          <w:szCs w:val="24"/>
        </w:rPr>
        <w:t xml:space="preserve">The step </w:t>
      </w:r>
      <w:r>
        <w:rPr>
          <w:b/>
          <w:bCs/>
          <w:szCs w:val="24"/>
        </w:rPr>
        <w:t>Upload P&amp;P Package</w:t>
      </w:r>
      <w:r>
        <w:rPr>
          <w:szCs w:val="24"/>
        </w:rPr>
        <w:t xml:space="preserve"> is auto-completed by the system.</w:t>
      </w:r>
    </w:p>
    <w:p w14:paraId="7DB80181" w14:textId="77777777" w:rsidR="00B0530F" w:rsidRPr="00B31C42" w:rsidRDefault="00B0530F" w:rsidP="00B0530F">
      <w:pPr>
        <w:pStyle w:val="OrderedList"/>
        <w:jc w:val="both"/>
      </w:pPr>
      <w:r w:rsidRPr="00B31C42">
        <w:t xml:space="preserve">The </w:t>
      </w:r>
      <w:r>
        <w:t>s</w:t>
      </w:r>
      <w:r w:rsidRPr="00B31C42">
        <w:t xml:space="preserve">ervicer must </w:t>
      </w:r>
      <w:r>
        <w:t xml:space="preserve">then </w:t>
      </w:r>
      <w:r w:rsidRPr="00B31C42">
        <w:t xml:space="preserve">generate the P&amp;P request exceed cost letter. </w:t>
      </w:r>
    </w:p>
    <w:p w14:paraId="171EA568" w14:textId="77777777" w:rsidR="00B0530F" w:rsidRDefault="00B0530F" w:rsidP="00B0530F">
      <w:pPr>
        <w:pStyle w:val="OrderedList"/>
        <w:numPr>
          <w:ilvl w:val="0"/>
          <w:numId w:val="413"/>
        </w:numPr>
        <w:jc w:val="both"/>
      </w:pPr>
      <w:r>
        <w:t>Click</w:t>
      </w:r>
      <w:r w:rsidRPr="00B31C42">
        <w:t xml:space="preserve"> the printer icon beside </w:t>
      </w:r>
      <w:r w:rsidRPr="00A81530">
        <w:rPr>
          <w:b/>
          <w:bCs/>
        </w:rPr>
        <w:t>Send P&amp;P Package to HUD</w:t>
      </w:r>
      <w:r>
        <w:rPr>
          <w:b/>
          <w:bCs/>
        </w:rPr>
        <w:t xml:space="preserve"> </w:t>
      </w:r>
      <w:r w:rsidRPr="00A81530">
        <w:t>step</w:t>
      </w:r>
      <w:r>
        <w:t xml:space="preserve"> and</w:t>
      </w:r>
      <w:r w:rsidRPr="00B31C42">
        <w:t xml:space="preserve"> the </w:t>
      </w:r>
      <w:r w:rsidRPr="00E854E1">
        <w:rPr>
          <w:b/>
        </w:rPr>
        <w:t>Modify Letter Fields</w:t>
      </w:r>
      <w:r w:rsidRPr="00B31C42">
        <w:t xml:space="preserve"> window is displayed. </w:t>
      </w:r>
    </w:p>
    <w:p w14:paraId="0DBC3DDB" w14:textId="77777777" w:rsidR="00B0530F" w:rsidRDefault="00B0530F" w:rsidP="00B0530F">
      <w:pPr>
        <w:pStyle w:val="OrderedList"/>
        <w:numPr>
          <w:ilvl w:val="0"/>
          <w:numId w:val="413"/>
        </w:numPr>
        <w:jc w:val="both"/>
      </w:pPr>
      <w:r>
        <w:t xml:space="preserve">Populate </w:t>
      </w:r>
      <w:r w:rsidRPr="00B31C42">
        <w:t>the fields</w:t>
      </w:r>
      <w:r w:rsidRPr="00996F90">
        <w:rPr>
          <w:szCs w:val="24"/>
        </w:rPr>
        <w:t xml:space="preserve"> </w:t>
      </w:r>
      <w:r>
        <w:rPr>
          <w:szCs w:val="24"/>
        </w:rPr>
        <w:t>(required fields marked with an asterisk)</w:t>
      </w:r>
      <w:r w:rsidRPr="00B31C42">
        <w:t xml:space="preserve"> and </w:t>
      </w:r>
      <w:r>
        <w:t>click</w:t>
      </w:r>
      <w:r w:rsidRPr="00B31C42">
        <w:t xml:space="preserve"> </w:t>
      </w:r>
      <w:r w:rsidRPr="003F216C">
        <w:rPr>
          <w:b/>
          <w:bCs/>
        </w:rPr>
        <w:t>OK</w:t>
      </w:r>
      <w:r w:rsidRPr="00B31C42">
        <w:t xml:space="preserve">. The P&amp;P request exceed cost letter is </w:t>
      </w:r>
      <w:r>
        <w:t xml:space="preserve">then </w:t>
      </w:r>
      <w:r w:rsidRPr="00B31C42">
        <w:t>displayed</w:t>
      </w:r>
      <w:r>
        <w:t>.</w:t>
      </w:r>
    </w:p>
    <w:p w14:paraId="099DC172" w14:textId="77777777" w:rsidR="00B0530F" w:rsidRPr="00B31C42" w:rsidRDefault="00B0530F" w:rsidP="00B0530F">
      <w:pPr>
        <w:pStyle w:val="OrderedList"/>
        <w:numPr>
          <w:ilvl w:val="0"/>
          <w:numId w:val="413"/>
        </w:numPr>
        <w:jc w:val="both"/>
      </w:pPr>
      <w:r>
        <w:t xml:space="preserve">Close the letter window and click </w:t>
      </w:r>
      <w:r>
        <w:rPr>
          <w:b/>
          <w:bCs/>
        </w:rPr>
        <w:t xml:space="preserve">OK </w:t>
      </w:r>
      <w:r>
        <w:t xml:space="preserve">on the </w:t>
      </w:r>
      <w:r w:rsidRPr="00A81530">
        <w:rPr>
          <w:b/>
          <w:bCs/>
        </w:rPr>
        <w:t>Information</w:t>
      </w:r>
      <w:r>
        <w:t xml:space="preserve"> window. Once the letter window is closed, the letter is</w:t>
      </w:r>
      <w:r w:rsidRPr="00B31C42">
        <w:t xml:space="preserve"> auto-saved in the </w:t>
      </w:r>
      <w:r w:rsidRPr="00E854E1">
        <w:rPr>
          <w:b/>
        </w:rPr>
        <w:t>Documents</w:t>
      </w:r>
      <w:r w:rsidRPr="00B31C42">
        <w:t xml:space="preserve"> tab.</w:t>
      </w:r>
    </w:p>
    <w:p w14:paraId="0412DF73" w14:textId="77777777" w:rsidR="00B0530F" w:rsidRPr="00113033" w:rsidRDefault="00B0530F" w:rsidP="00B0530F">
      <w:pPr>
        <w:pStyle w:val="OrderedList"/>
        <w:numPr>
          <w:ilvl w:val="0"/>
          <w:numId w:val="413"/>
        </w:numPr>
        <w:jc w:val="both"/>
        <w:rPr>
          <w:szCs w:val="24"/>
        </w:rPr>
      </w:pPr>
      <w:r w:rsidRPr="00B31C42">
        <w:rPr>
          <w:szCs w:val="24"/>
        </w:rPr>
        <w:t xml:space="preserve">The step </w:t>
      </w:r>
      <w:r w:rsidRPr="00A81530">
        <w:rPr>
          <w:b/>
          <w:bCs/>
        </w:rPr>
        <w:t>Send</w:t>
      </w:r>
      <w:r w:rsidRPr="00996F90">
        <w:rPr>
          <w:b/>
          <w:bCs/>
        </w:rPr>
        <w:t xml:space="preserve"> </w:t>
      </w:r>
      <w:r w:rsidRPr="004F7C37">
        <w:rPr>
          <w:b/>
        </w:rPr>
        <w:t>P&amp;P Package to HUD</w:t>
      </w:r>
      <w:r w:rsidRPr="00B31C42">
        <w:t xml:space="preserve"> is auto-completed by the system.</w:t>
      </w:r>
    </w:p>
    <w:p w14:paraId="6312F89F" w14:textId="73BEF0F3" w:rsidR="00B0530F" w:rsidRDefault="00B0530F" w:rsidP="00B0530F">
      <w:pPr>
        <w:pStyle w:val="Heading4"/>
      </w:pPr>
      <w:bookmarkStart w:id="1960" w:name="_Toc230163214"/>
      <w:r>
        <w:t xml:space="preserve">Decision Activities (HUD or </w:t>
      </w:r>
      <w:r w:rsidR="0027506F">
        <w:t xml:space="preserve">HUD </w:t>
      </w:r>
      <w:r>
        <w:t>Contractor)</w:t>
      </w:r>
      <w:bookmarkEnd w:id="1960"/>
    </w:p>
    <w:p w14:paraId="69D8CE4A" w14:textId="77777777" w:rsidR="00B0530F" w:rsidRDefault="00B0530F" w:rsidP="00B0530F">
      <w:pPr>
        <w:pStyle w:val="BodyText"/>
      </w:pPr>
      <w:r>
        <w:t xml:space="preserve">To  provide decisions on the request: </w:t>
      </w:r>
    </w:p>
    <w:p w14:paraId="3D6EE79E" w14:textId="77777777" w:rsidR="00B0530F" w:rsidRDefault="00B0530F" w:rsidP="00B0530F">
      <w:pPr>
        <w:pStyle w:val="BodyText"/>
      </w:pPr>
      <w:r>
        <w:t xml:space="preserve">Upon submission and completion of the step </w:t>
      </w:r>
      <w:r w:rsidRPr="00A81530">
        <w:rPr>
          <w:b/>
          <w:bCs w:val="0"/>
        </w:rPr>
        <w:t>Send P&amp;P Package to HUD</w:t>
      </w:r>
      <w:r>
        <w:t xml:space="preserve">, the step </w:t>
      </w:r>
      <w:r w:rsidRPr="00A81530">
        <w:rPr>
          <w:b/>
          <w:bCs w:val="0"/>
        </w:rPr>
        <w:t>Request to Exceed Package Reviewed</w:t>
      </w:r>
      <w:r>
        <w:t xml:space="preserve"> should be completed.</w:t>
      </w:r>
    </w:p>
    <w:p w14:paraId="62B8601A" w14:textId="77777777" w:rsidR="00B0530F" w:rsidRDefault="00B0530F" w:rsidP="00B0530F">
      <w:pPr>
        <w:pStyle w:val="OrderedList"/>
        <w:numPr>
          <w:ilvl w:val="0"/>
          <w:numId w:val="91"/>
        </w:numPr>
        <w:jc w:val="both"/>
      </w:pPr>
      <w:r w:rsidRPr="00B31C42">
        <w:t>To complete select the step</w:t>
      </w:r>
      <w:r>
        <w:t xml:space="preserve"> </w:t>
      </w:r>
      <w:r w:rsidRPr="00A81530">
        <w:rPr>
          <w:b/>
          <w:bCs/>
        </w:rPr>
        <w:t>Request to Exceed Package Reviewed</w:t>
      </w:r>
      <w:r>
        <w:t>.</w:t>
      </w:r>
    </w:p>
    <w:p w14:paraId="564BBF21" w14:textId="77777777" w:rsidR="00B0530F" w:rsidRDefault="00B0530F" w:rsidP="00B0530F">
      <w:pPr>
        <w:pStyle w:val="OrderedList"/>
        <w:numPr>
          <w:ilvl w:val="0"/>
          <w:numId w:val="91"/>
        </w:numPr>
        <w:jc w:val="both"/>
      </w:pPr>
      <w:r>
        <w:t>P</w:t>
      </w:r>
      <w:r w:rsidRPr="00B31C42">
        <w:t xml:space="preserve">opulate the completion date and click </w:t>
      </w:r>
      <w:r w:rsidRPr="00883301">
        <w:rPr>
          <w:b/>
        </w:rPr>
        <w:t>Submit</w:t>
      </w:r>
      <w:r w:rsidRPr="00B31C42">
        <w:t xml:space="preserve"> on the </w:t>
      </w:r>
      <w:r w:rsidRPr="00883301">
        <w:rPr>
          <w:b/>
        </w:rPr>
        <w:t>Edit Step</w:t>
      </w:r>
      <w:r>
        <w:t xml:space="preserve"> window</w:t>
      </w:r>
      <w:r w:rsidRPr="00B31C42">
        <w:t>.</w:t>
      </w:r>
    </w:p>
    <w:p w14:paraId="32F02E3B" w14:textId="77777777" w:rsidR="00B0530F" w:rsidRDefault="00B0530F" w:rsidP="00B0530F">
      <w:pPr>
        <w:pStyle w:val="OrderedList"/>
        <w:numPr>
          <w:ilvl w:val="0"/>
          <w:numId w:val="91"/>
        </w:numPr>
        <w:jc w:val="both"/>
      </w:pPr>
      <w:r>
        <w:t>S</w:t>
      </w:r>
      <w:r w:rsidRPr="00B31C42">
        <w:t xml:space="preserve">elect the </w:t>
      </w:r>
      <w:r w:rsidRPr="004B14F6">
        <w:rPr>
          <w:b/>
        </w:rPr>
        <w:t>Preserve &amp; Protect</w:t>
      </w:r>
      <w:r w:rsidRPr="00B31C42">
        <w:t xml:space="preserve"> tab to </w:t>
      </w:r>
      <w:r>
        <w:t xml:space="preserve">provide a decision for </w:t>
      </w:r>
      <w:r w:rsidRPr="00B31C42">
        <w:t>the request</w:t>
      </w:r>
      <w:r>
        <w:t>(s)</w:t>
      </w:r>
      <w:r w:rsidRPr="00B31C42">
        <w:t>.</w:t>
      </w:r>
    </w:p>
    <w:p w14:paraId="70B76373" w14:textId="77777777" w:rsidR="00B0530F" w:rsidRDefault="00B0530F" w:rsidP="007B3B4E">
      <w:pPr>
        <w:pStyle w:val="BodyText"/>
        <w:rPr>
          <w:lang w:bidi="ar-SA"/>
        </w:rPr>
      </w:pPr>
    </w:p>
    <w:p w14:paraId="2F1B45F0" w14:textId="77777777" w:rsidR="00B0530F" w:rsidRDefault="00B0530F" w:rsidP="007B3B4E">
      <w:pPr>
        <w:pStyle w:val="BodyText"/>
        <w:rPr>
          <w:lang w:bidi="ar-SA"/>
        </w:rPr>
      </w:pPr>
    </w:p>
    <w:p w14:paraId="08F1BEAA" w14:textId="77777777" w:rsidR="00B0530F" w:rsidRDefault="00B0530F" w:rsidP="00B0530F">
      <w:pPr>
        <w:pStyle w:val="BodyText"/>
        <w:jc w:val="center"/>
      </w:pPr>
      <w:r>
        <w:rPr>
          <w:noProof/>
          <w14:ligatures w14:val="standardContextual"/>
        </w:rPr>
        <w:drawing>
          <wp:inline distT="0" distB="0" distL="0" distR="0" wp14:anchorId="63B65678" wp14:editId="652012FB">
            <wp:extent cx="5213598" cy="1664898"/>
            <wp:effectExtent l="19050" t="19050" r="25400" b="12065"/>
            <wp:docPr id="340350310"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350310" name="Picture 1" descr="A screenshot of a computer screen&#10;&#10;AI-generated content may be incorrect."/>
                    <pic:cNvPicPr/>
                  </pic:nvPicPr>
                  <pic:blipFill>
                    <a:blip r:embed="rId203"/>
                    <a:stretch>
                      <a:fillRect/>
                    </a:stretch>
                  </pic:blipFill>
                  <pic:spPr>
                    <a:xfrm>
                      <a:off x="0" y="0"/>
                      <a:ext cx="5222936" cy="1667880"/>
                    </a:xfrm>
                    <a:prstGeom prst="rect">
                      <a:avLst/>
                    </a:prstGeom>
                    <a:ln w="19050">
                      <a:solidFill>
                        <a:schemeClr val="accent1"/>
                      </a:solidFill>
                    </a:ln>
                  </pic:spPr>
                </pic:pic>
              </a:graphicData>
            </a:graphic>
          </wp:inline>
        </w:drawing>
      </w:r>
    </w:p>
    <w:p w14:paraId="3D2C333C" w14:textId="166A3A33" w:rsidR="00B0530F" w:rsidRPr="00B31C42" w:rsidRDefault="000F109E" w:rsidP="00B0530F">
      <w:pPr>
        <w:pStyle w:val="FigureCaption0"/>
      </w:pPr>
      <w:bookmarkStart w:id="1961" w:name="_Toc190930581"/>
      <w:bookmarkStart w:id="1962" w:name="_Toc230163974"/>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123</w:t>
      </w:r>
      <w:r w:rsidRPr="00062DFE">
        <w:rPr>
          <w:noProof/>
        </w:rPr>
        <w:fldChar w:fldCharType="end"/>
      </w:r>
      <w:r>
        <w:t>:</w:t>
      </w:r>
      <w:r w:rsidR="00B0530F">
        <w:rPr>
          <w:noProof/>
        </w:rPr>
        <w:t xml:space="preserve"> Preservation and Protection tab</w:t>
      </w:r>
      <w:bookmarkEnd w:id="1961"/>
      <w:bookmarkEnd w:id="1962"/>
    </w:p>
    <w:p w14:paraId="2F17DF0A" w14:textId="77777777" w:rsidR="00B0530F" w:rsidRDefault="00B0530F" w:rsidP="00B0530F">
      <w:pPr>
        <w:pStyle w:val="OrderedList"/>
        <w:numPr>
          <w:ilvl w:val="0"/>
          <w:numId w:val="91"/>
        </w:numPr>
        <w:jc w:val="both"/>
      </w:pPr>
      <w:r>
        <w:t>Select</w:t>
      </w:r>
      <w:r w:rsidRPr="00B31C42">
        <w:t xml:space="preserve"> the </w:t>
      </w:r>
      <w:r w:rsidRPr="004B14F6">
        <w:rPr>
          <w:b/>
        </w:rPr>
        <w:t>edit document</w:t>
      </w:r>
      <w:r w:rsidRPr="00B31C42">
        <w:t xml:space="preserve"> </w:t>
      </w:r>
      <w:r w:rsidRPr="004B14F6">
        <w:rPr>
          <w:b/>
        </w:rPr>
        <w:t>icon</w:t>
      </w:r>
      <w:r w:rsidRPr="00B31C42">
        <w:t xml:space="preserve"> beside the expense previously submitted by </w:t>
      </w:r>
      <w:r>
        <w:t xml:space="preserve">the </w:t>
      </w:r>
      <w:r w:rsidRPr="00B31C42">
        <w:t>Servicer.</w:t>
      </w:r>
    </w:p>
    <w:p w14:paraId="071DEB79" w14:textId="1D03BDB4" w:rsidR="00B0530F" w:rsidRDefault="00B0530F" w:rsidP="007F697F">
      <w:pPr>
        <w:pStyle w:val="OrderedList"/>
        <w:numPr>
          <w:ilvl w:val="0"/>
          <w:numId w:val="91"/>
        </w:numPr>
        <w:jc w:val="both"/>
      </w:pPr>
      <w:r w:rsidRPr="00B31C42">
        <w:t xml:space="preserve">On the </w:t>
      </w:r>
      <w:r w:rsidRPr="004B14F6">
        <w:rPr>
          <w:b/>
        </w:rPr>
        <w:t>Edit Request</w:t>
      </w:r>
      <w:r w:rsidRPr="00B31C42">
        <w:t xml:space="preserve"> window, select the </w:t>
      </w:r>
      <w:r>
        <w:t>dropdown</w:t>
      </w:r>
      <w:r w:rsidRPr="00B31C42">
        <w:t xml:space="preserve"> for HUD Decision field. </w:t>
      </w:r>
      <w:r w:rsidRPr="00883496">
        <w:rPr>
          <w:noProof/>
        </w:rPr>
        <w:t xml:space="preserve"> </w:t>
      </w:r>
      <w:r w:rsidRPr="00793A8E">
        <w:rPr>
          <w:noProof/>
        </w:rPr>
        <w:t xml:space="preserve"> </w:t>
      </w:r>
    </w:p>
    <w:p w14:paraId="21DF43F2" w14:textId="77777777" w:rsidR="00B0530F" w:rsidRDefault="00B0530F" w:rsidP="00B0530F">
      <w:pPr>
        <w:pStyle w:val="BodyText"/>
        <w:jc w:val="center"/>
      </w:pPr>
      <w:r>
        <w:rPr>
          <w:noProof/>
          <w14:ligatures w14:val="standardContextual"/>
        </w:rPr>
        <w:drawing>
          <wp:inline distT="0" distB="0" distL="0" distR="0" wp14:anchorId="78CA2F09" wp14:editId="7F7B570A">
            <wp:extent cx="2941608" cy="1808649"/>
            <wp:effectExtent l="19050" t="19050" r="11430" b="20320"/>
            <wp:docPr id="2728023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802354" name=""/>
                    <pic:cNvPicPr/>
                  </pic:nvPicPr>
                  <pic:blipFill>
                    <a:blip r:embed="rId204"/>
                    <a:stretch>
                      <a:fillRect/>
                    </a:stretch>
                  </pic:blipFill>
                  <pic:spPr>
                    <a:xfrm>
                      <a:off x="0" y="0"/>
                      <a:ext cx="2954337" cy="1816476"/>
                    </a:xfrm>
                    <a:prstGeom prst="rect">
                      <a:avLst/>
                    </a:prstGeom>
                    <a:ln w="19050">
                      <a:solidFill>
                        <a:schemeClr val="accent1"/>
                      </a:solidFill>
                    </a:ln>
                  </pic:spPr>
                </pic:pic>
              </a:graphicData>
            </a:graphic>
          </wp:inline>
        </w:drawing>
      </w:r>
    </w:p>
    <w:p w14:paraId="0D3E5D3B" w14:textId="4AE1536C" w:rsidR="00B0530F" w:rsidRPr="00B31C42" w:rsidRDefault="000F109E" w:rsidP="00B0530F">
      <w:pPr>
        <w:pStyle w:val="FigureCaption0"/>
      </w:pPr>
      <w:bookmarkStart w:id="1963" w:name="_Toc190930582"/>
      <w:bookmarkStart w:id="1964" w:name="_Toc230163975"/>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124</w:t>
      </w:r>
      <w:r w:rsidRPr="00062DFE">
        <w:rPr>
          <w:noProof/>
        </w:rPr>
        <w:fldChar w:fldCharType="end"/>
      </w:r>
      <w:r>
        <w:t>:</w:t>
      </w:r>
      <w:r w:rsidR="00B0530F">
        <w:rPr>
          <w:noProof/>
        </w:rPr>
        <w:t xml:space="preserve"> </w:t>
      </w:r>
      <w:r w:rsidR="00B0530F" w:rsidRPr="00883496">
        <w:rPr>
          <w:noProof/>
        </w:rPr>
        <w:t>Endorsed - Requests - Preservation and Protection - Edit</w:t>
      </w:r>
      <w:r w:rsidR="00B0530F" w:rsidRPr="00883496" w:rsidDel="00883496">
        <w:rPr>
          <w:noProof/>
        </w:rPr>
        <w:t xml:space="preserve"> </w:t>
      </w:r>
      <w:r w:rsidR="00B0530F">
        <w:rPr>
          <w:noProof/>
        </w:rPr>
        <w:t>Request</w:t>
      </w:r>
      <w:bookmarkEnd w:id="1963"/>
      <w:bookmarkEnd w:id="1964"/>
    </w:p>
    <w:p w14:paraId="2C8B4A65" w14:textId="77777777" w:rsidR="00B0530F" w:rsidRPr="00B31C42" w:rsidRDefault="00B0530F" w:rsidP="00B0530F">
      <w:pPr>
        <w:pStyle w:val="OrderedList"/>
        <w:numPr>
          <w:ilvl w:val="1"/>
          <w:numId w:val="414"/>
        </w:numPr>
        <w:jc w:val="both"/>
      </w:pPr>
      <w:r>
        <w:t xml:space="preserve">If </w:t>
      </w:r>
      <w:r w:rsidRPr="00016AFD">
        <w:rPr>
          <w:b/>
          <w:bCs/>
        </w:rPr>
        <w:t>Approved</w:t>
      </w:r>
      <w:r w:rsidRPr="00B31C42">
        <w:t xml:space="preserve"> is selected</w:t>
      </w:r>
      <w:r>
        <w:t>,</w:t>
      </w:r>
      <w:r w:rsidRPr="00B31C42">
        <w:t xml:space="preserve"> enter the approved amount and optionally enter the HUD Remarks</w:t>
      </w:r>
      <w:r>
        <w:t>.</w:t>
      </w:r>
    </w:p>
    <w:p w14:paraId="76B1D3BD" w14:textId="77777777" w:rsidR="00B0530F" w:rsidRPr="00B31C42" w:rsidRDefault="00B0530F" w:rsidP="00B0530F">
      <w:pPr>
        <w:pStyle w:val="OrderedList"/>
        <w:numPr>
          <w:ilvl w:val="1"/>
          <w:numId w:val="414"/>
        </w:numPr>
        <w:jc w:val="both"/>
      </w:pPr>
      <w:r w:rsidRPr="00B31C42">
        <w:t xml:space="preserve">If </w:t>
      </w:r>
      <w:r w:rsidRPr="00016AFD">
        <w:rPr>
          <w:b/>
          <w:bCs/>
        </w:rPr>
        <w:t>Denied</w:t>
      </w:r>
      <w:r w:rsidRPr="00B31C42">
        <w:t xml:space="preserve"> is selected optionally enter the HUD Remarks</w:t>
      </w:r>
      <w:r>
        <w:t>.</w:t>
      </w:r>
      <w:r w:rsidRPr="00B31C42">
        <w:t>.</w:t>
      </w:r>
    </w:p>
    <w:p w14:paraId="1F14EBB4" w14:textId="77777777" w:rsidR="00B0530F" w:rsidRPr="00B31C42" w:rsidRDefault="00B0530F" w:rsidP="00B0530F">
      <w:pPr>
        <w:pStyle w:val="OrderedList"/>
        <w:numPr>
          <w:ilvl w:val="1"/>
          <w:numId w:val="414"/>
        </w:numPr>
        <w:jc w:val="both"/>
      </w:pPr>
      <w:r w:rsidRPr="00B31C42">
        <w:t xml:space="preserve">If </w:t>
      </w:r>
      <w:r w:rsidRPr="00016AFD">
        <w:rPr>
          <w:b/>
          <w:bCs/>
        </w:rPr>
        <w:t>Pending</w:t>
      </w:r>
      <w:r w:rsidRPr="00B31C42">
        <w:t xml:space="preserve"> is selected optionally enter the HUD Remarks</w:t>
      </w:r>
      <w:r>
        <w:t>.</w:t>
      </w:r>
      <w:r w:rsidRPr="00B31C42">
        <w:t>.</w:t>
      </w:r>
    </w:p>
    <w:p w14:paraId="00A31D8E" w14:textId="77777777" w:rsidR="00B0530F" w:rsidRDefault="00B0530F" w:rsidP="00B0530F">
      <w:pPr>
        <w:pStyle w:val="OrderedList"/>
        <w:numPr>
          <w:ilvl w:val="0"/>
          <w:numId w:val="91"/>
        </w:numPr>
        <w:jc w:val="both"/>
      </w:pPr>
      <w:r>
        <w:t xml:space="preserve">Click </w:t>
      </w:r>
      <w:r w:rsidRPr="00A81530">
        <w:rPr>
          <w:b/>
          <w:bCs/>
        </w:rPr>
        <w:t>Submit</w:t>
      </w:r>
      <w:r>
        <w:t>. Repeat starting at Step 4 for additional submitted requests.</w:t>
      </w:r>
    </w:p>
    <w:p w14:paraId="0CB176CE" w14:textId="77777777" w:rsidR="00B0530F" w:rsidRPr="00B31C42" w:rsidRDefault="00B0530F" w:rsidP="00B0530F">
      <w:pPr>
        <w:pStyle w:val="OrderedList"/>
        <w:numPr>
          <w:ilvl w:val="0"/>
          <w:numId w:val="91"/>
        </w:numPr>
        <w:jc w:val="both"/>
      </w:pPr>
      <w:r w:rsidRPr="00B31C42">
        <w:t>Upon completion of decision</w:t>
      </w:r>
      <w:r>
        <w:t>(s)</w:t>
      </w:r>
      <w:r w:rsidRPr="00B31C42">
        <w:t xml:space="preserve">, select the </w:t>
      </w:r>
      <w:r w:rsidRPr="004F7C37">
        <w:rPr>
          <w:b/>
        </w:rPr>
        <w:t>Request Steps</w:t>
      </w:r>
      <w:r w:rsidRPr="00B31C42">
        <w:t xml:space="preserve"> tab.</w:t>
      </w:r>
    </w:p>
    <w:p w14:paraId="0F276261" w14:textId="77777777" w:rsidR="00B0530F" w:rsidRPr="00B31C42" w:rsidRDefault="00B0530F" w:rsidP="00B0530F">
      <w:pPr>
        <w:pStyle w:val="OrderedList"/>
        <w:numPr>
          <w:ilvl w:val="0"/>
          <w:numId w:val="91"/>
        </w:numPr>
        <w:jc w:val="both"/>
      </w:pPr>
      <w:r>
        <w:t>A</w:t>
      </w:r>
      <w:r w:rsidRPr="00B31C42">
        <w:t xml:space="preserve">dd an optional step (Approved, Denied, or Pending) indicating </w:t>
      </w:r>
      <w:r>
        <w:t xml:space="preserve">the </w:t>
      </w:r>
      <w:r w:rsidRPr="00B31C42">
        <w:t xml:space="preserve">decision </w:t>
      </w:r>
      <w:r>
        <w:t>by clicking</w:t>
      </w:r>
      <w:r w:rsidRPr="00B31C42">
        <w:t xml:space="preserve"> </w:t>
      </w:r>
      <w:r w:rsidRPr="00AF582E">
        <w:rPr>
          <w:b/>
        </w:rPr>
        <w:t>New</w:t>
      </w:r>
      <w:r w:rsidRPr="00B31C42">
        <w:t>.</w:t>
      </w:r>
    </w:p>
    <w:p w14:paraId="74F5E24A" w14:textId="77777777" w:rsidR="00B0530F" w:rsidRDefault="00B0530F" w:rsidP="00B0530F">
      <w:pPr>
        <w:pStyle w:val="OrderedList"/>
        <w:numPr>
          <w:ilvl w:val="0"/>
          <w:numId w:val="91"/>
        </w:numPr>
        <w:jc w:val="both"/>
      </w:pPr>
      <w:r w:rsidRPr="00B31C42">
        <w:t>Select</w:t>
      </w:r>
      <w:r>
        <w:t xml:space="preserve"> </w:t>
      </w:r>
      <w:r w:rsidRPr="00B31C42">
        <w:t xml:space="preserve">from the </w:t>
      </w:r>
      <w:r w:rsidRPr="000C2021">
        <w:rPr>
          <w:b/>
        </w:rPr>
        <w:t xml:space="preserve">Step Description </w:t>
      </w:r>
      <w:r w:rsidRPr="000C2021">
        <w:t>dropdown</w:t>
      </w:r>
      <w:r w:rsidRPr="00B31C42">
        <w:t xml:space="preserve"> (HUD Decision -Approved, HUD Decision -Denied, or HUD Decision –Pending)</w:t>
      </w:r>
      <w:r>
        <w:t xml:space="preserve"> and optionally enter the HUD Remarks under </w:t>
      </w:r>
      <w:r>
        <w:rPr>
          <w:b/>
          <w:bCs/>
        </w:rPr>
        <w:t>Step Note</w:t>
      </w:r>
      <w:r>
        <w:t>.</w:t>
      </w:r>
    </w:p>
    <w:p w14:paraId="17F7182D" w14:textId="77777777" w:rsidR="00B0530F" w:rsidRDefault="00B0530F" w:rsidP="00B0530F">
      <w:pPr>
        <w:pStyle w:val="OrderedList"/>
        <w:jc w:val="both"/>
      </w:pPr>
      <w:r w:rsidRPr="00A81530">
        <w:rPr>
          <w:b/>
          <w:bCs/>
        </w:rPr>
        <w:t>IMPORTANT</w:t>
      </w:r>
      <w:r w:rsidRPr="00B72665">
        <w:t xml:space="preserve">: The </w:t>
      </w:r>
      <w:r w:rsidRPr="00A81530">
        <w:rPr>
          <w:b/>
          <w:bCs/>
        </w:rPr>
        <w:t>HUD Decision</w:t>
      </w:r>
      <w:r w:rsidRPr="00B72665">
        <w:t xml:space="preserve"> step (Approved, Denied, Pending) placed on the timeline is </w:t>
      </w:r>
      <w:r w:rsidRPr="00A81530">
        <w:rPr>
          <w:i/>
          <w:iCs/>
        </w:rPr>
        <w:t xml:space="preserve">independent </w:t>
      </w:r>
      <w:r w:rsidRPr="00B72665">
        <w:t xml:space="preserve">of the decisions made within the </w:t>
      </w:r>
      <w:r w:rsidRPr="00A81530">
        <w:rPr>
          <w:b/>
          <w:bCs/>
        </w:rPr>
        <w:t>Preserve &amp; Protect</w:t>
      </w:r>
      <w:r w:rsidRPr="00B72665">
        <w:t xml:space="preserve"> tab. Each request or line item under Preserve &amp; Protect</w:t>
      </w:r>
      <w:r>
        <w:t xml:space="preserve"> has</w:t>
      </w:r>
      <w:r w:rsidRPr="00B72665">
        <w:t xml:space="preserve"> its own HUD Decision, separate from the decisions recorded in the Property Preservation timeline. These two decision paths operate independently and are not linked to one another.</w:t>
      </w:r>
    </w:p>
    <w:p w14:paraId="7D6725C6" w14:textId="77777777" w:rsidR="00B0530F" w:rsidRPr="00B31C42" w:rsidRDefault="00B0530F" w:rsidP="00B0530F">
      <w:pPr>
        <w:pStyle w:val="OrderedList"/>
        <w:numPr>
          <w:ilvl w:val="0"/>
          <w:numId w:val="91"/>
        </w:numPr>
        <w:jc w:val="both"/>
      </w:pPr>
      <w:r>
        <w:t>C</w:t>
      </w:r>
      <w:r w:rsidRPr="00B31C42">
        <w:t xml:space="preserve">lick </w:t>
      </w:r>
      <w:r>
        <w:rPr>
          <w:b/>
        </w:rPr>
        <w:t xml:space="preserve">Submit </w:t>
      </w:r>
      <w:r w:rsidRPr="00901C59">
        <w:t>on the new window</w:t>
      </w:r>
      <w:r w:rsidRPr="00B31C42">
        <w:t xml:space="preserve">. The step will be added to the </w:t>
      </w:r>
      <w:r>
        <w:t>Request S</w:t>
      </w:r>
      <w:r w:rsidRPr="00B31C42">
        <w:t>teps.</w:t>
      </w:r>
    </w:p>
    <w:p w14:paraId="79211C4E" w14:textId="77777777" w:rsidR="00B0530F" w:rsidRDefault="00B0530F" w:rsidP="00B0530F">
      <w:pPr>
        <w:pStyle w:val="OrderedList"/>
        <w:jc w:val="both"/>
      </w:pPr>
      <w:r w:rsidRPr="00585F2A">
        <w:t xml:space="preserve">Upon completion of the </w:t>
      </w:r>
      <w:r>
        <w:t xml:space="preserve">timeline </w:t>
      </w:r>
      <w:r w:rsidRPr="00585F2A">
        <w:t xml:space="preserve">decision, generate the </w:t>
      </w:r>
      <w:r w:rsidRPr="00FB72F5">
        <w:rPr>
          <w:b/>
          <w:bCs/>
        </w:rPr>
        <w:t>Preservation and Protection Decision Letter</w:t>
      </w:r>
      <w:r w:rsidRPr="00585F2A">
        <w:t>.</w:t>
      </w:r>
    </w:p>
    <w:p w14:paraId="0647D473" w14:textId="77777777" w:rsidR="00B0530F" w:rsidRDefault="00B0530F" w:rsidP="00B0530F">
      <w:pPr>
        <w:pStyle w:val="OrderedList"/>
        <w:numPr>
          <w:ilvl w:val="0"/>
          <w:numId w:val="91"/>
        </w:numPr>
        <w:jc w:val="both"/>
      </w:pPr>
      <w:r>
        <w:t xml:space="preserve">To generate, click </w:t>
      </w:r>
      <w:r w:rsidRPr="00B31C42">
        <w:t xml:space="preserve">the </w:t>
      </w:r>
      <w:r w:rsidRPr="004B14F6">
        <w:rPr>
          <w:b/>
        </w:rPr>
        <w:t>magnifying glass</w:t>
      </w:r>
      <w:r w:rsidRPr="00B31C42">
        <w:t xml:space="preserve"> beside optional step that was added (HUD Decision -Approved, HUD Decision -Denied, or HUD Decision –Pending</w:t>
      </w:r>
      <w:r>
        <w:t>).</w:t>
      </w:r>
      <w:r w:rsidRPr="00B31C42">
        <w:t xml:space="preserve"> The Preservation and Protection Decision Letter is displayed with the HUD Decision.</w:t>
      </w:r>
    </w:p>
    <w:p w14:paraId="0CADF9DA" w14:textId="77777777" w:rsidR="00B0530F" w:rsidRPr="00B31C42" w:rsidRDefault="00B0530F" w:rsidP="00B0530F">
      <w:pPr>
        <w:pStyle w:val="OrderedList"/>
        <w:numPr>
          <w:ilvl w:val="0"/>
          <w:numId w:val="91"/>
        </w:numPr>
        <w:jc w:val="both"/>
      </w:pPr>
      <w:r>
        <w:t>S</w:t>
      </w:r>
      <w:r w:rsidRPr="00B31C42">
        <w:t>elect</w:t>
      </w:r>
      <w:r>
        <w:t>ing</w:t>
      </w:r>
      <w:r w:rsidRPr="00B31C42">
        <w:t xml:space="preserve"> the </w:t>
      </w:r>
      <w:r w:rsidRPr="004B14F6">
        <w:rPr>
          <w:b/>
        </w:rPr>
        <w:t>printer icon</w:t>
      </w:r>
      <w:r w:rsidRPr="00B31C42">
        <w:t xml:space="preserve"> will </w:t>
      </w:r>
      <w:r>
        <w:t>auto-</w:t>
      </w:r>
      <w:r w:rsidRPr="00B31C42">
        <w:t xml:space="preserve">save the Preservation and Protection Decision Letter to the </w:t>
      </w:r>
      <w:r w:rsidRPr="004B14F6">
        <w:rPr>
          <w:b/>
        </w:rPr>
        <w:t>Documents</w:t>
      </w:r>
      <w:r w:rsidRPr="00B31C42">
        <w:t xml:space="preserve"> tab and auto-complete the step. </w:t>
      </w:r>
      <w:r>
        <w:t xml:space="preserve">Click </w:t>
      </w:r>
      <w:r>
        <w:rPr>
          <w:b/>
          <w:bCs/>
        </w:rPr>
        <w:t>OK</w:t>
      </w:r>
      <w:r>
        <w:t xml:space="preserve"> on the </w:t>
      </w:r>
      <w:r w:rsidRPr="00A81530">
        <w:rPr>
          <w:b/>
          <w:bCs/>
        </w:rPr>
        <w:t>Information</w:t>
      </w:r>
      <w:r>
        <w:t xml:space="preserve"> window.</w:t>
      </w:r>
    </w:p>
    <w:p w14:paraId="0956CAE8" w14:textId="77777777" w:rsidR="00B0530F" w:rsidRDefault="00B0530F" w:rsidP="00B0530F">
      <w:pPr>
        <w:pStyle w:val="OrderedList"/>
        <w:numPr>
          <w:ilvl w:val="0"/>
          <w:numId w:val="91"/>
        </w:numPr>
        <w:jc w:val="both"/>
      </w:pPr>
      <w:r>
        <w:t>S</w:t>
      </w:r>
      <w:r w:rsidRPr="00B31C42">
        <w:t xml:space="preserve">elect the step </w:t>
      </w:r>
      <w:r w:rsidRPr="004F7C37">
        <w:rPr>
          <w:b/>
        </w:rPr>
        <w:t>Servicer Notified of Decision</w:t>
      </w:r>
    </w:p>
    <w:p w14:paraId="61B2EE49" w14:textId="77777777" w:rsidR="00B0530F" w:rsidRDefault="00B0530F" w:rsidP="00B0530F">
      <w:pPr>
        <w:pStyle w:val="OrderedList"/>
        <w:numPr>
          <w:ilvl w:val="0"/>
          <w:numId w:val="91"/>
        </w:numPr>
        <w:jc w:val="both"/>
      </w:pPr>
      <w:r>
        <w:t>P</w:t>
      </w:r>
      <w:r w:rsidRPr="00B31C42">
        <w:t xml:space="preserve">opulate the completion date and click </w:t>
      </w:r>
      <w:r w:rsidRPr="00AA5159">
        <w:rPr>
          <w:b/>
        </w:rPr>
        <w:t>Submit</w:t>
      </w:r>
      <w:r w:rsidRPr="00B31C42">
        <w:t xml:space="preserve"> on </w:t>
      </w:r>
      <w:r>
        <w:t xml:space="preserve">the </w:t>
      </w:r>
      <w:r w:rsidRPr="004B14F6">
        <w:rPr>
          <w:b/>
        </w:rPr>
        <w:t>Edit Step</w:t>
      </w:r>
      <w:r>
        <w:t xml:space="preserve"> window</w:t>
      </w:r>
      <w:r w:rsidRPr="00B31C42">
        <w:t>.</w:t>
      </w:r>
    </w:p>
    <w:p w14:paraId="286C55B7" w14:textId="77777777" w:rsidR="00B0530F" w:rsidRPr="00A81530" w:rsidRDefault="00B0530F" w:rsidP="00B0530F">
      <w:pPr>
        <w:pStyle w:val="Heading4"/>
      </w:pPr>
      <w:bookmarkStart w:id="1965" w:name="_Toc230163215"/>
      <w:r w:rsidRPr="00A81530">
        <w:t>Servicer Activity</w:t>
      </w:r>
      <w:r>
        <w:t xml:space="preserve"> – Entering Transactions</w:t>
      </w:r>
      <w:bookmarkEnd w:id="1965"/>
    </w:p>
    <w:p w14:paraId="5F21163C" w14:textId="3E11FF9D" w:rsidR="00B0530F" w:rsidRPr="00050247" w:rsidRDefault="00B0530F" w:rsidP="00B0530F">
      <w:pPr>
        <w:pStyle w:val="OrderedList"/>
      </w:pPr>
      <w:r w:rsidRPr="00050247">
        <w:t xml:space="preserve">If the Preservation and Protection Timeline has the step </w:t>
      </w:r>
      <w:r w:rsidRPr="00A81530">
        <w:rPr>
          <w:b/>
          <w:bCs/>
        </w:rPr>
        <w:t>HUD Decision - Approved</w:t>
      </w:r>
      <w:r w:rsidRPr="00050247">
        <w:t xml:space="preserve">, the </w:t>
      </w:r>
      <w:r>
        <w:t>s</w:t>
      </w:r>
      <w:r w:rsidRPr="00050247">
        <w:t xml:space="preserve">ervicer </w:t>
      </w:r>
      <w:r>
        <w:rPr>
          <w:b/>
          <w:bCs/>
        </w:rPr>
        <w:t>links</w:t>
      </w:r>
      <w:r>
        <w:t xml:space="preserve"> the Corporate Advance – Property Preservation </w:t>
      </w:r>
      <w:r w:rsidRPr="00050247">
        <w:t>transaction for the request</w:t>
      </w:r>
      <w:r w:rsidR="0007595A">
        <w:t>s</w:t>
      </w:r>
      <w:r w:rsidRPr="00050247">
        <w:t xml:space="preserve"> which were approved on the Preserve &amp; Protect tab </w:t>
      </w:r>
      <w:r>
        <w:t xml:space="preserve">by entering </w:t>
      </w:r>
      <w:r w:rsidRPr="00050247">
        <w:t>in the Loan &gt; Transactions screen.</w:t>
      </w:r>
    </w:p>
    <w:p w14:paraId="135EE3F3" w14:textId="77777777" w:rsidR="00B0530F" w:rsidRPr="00A81530" w:rsidRDefault="00B0530F" w:rsidP="00B0530F">
      <w:pPr>
        <w:pStyle w:val="OrderedList"/>
        <w:numPr>
          <w:ilvl w:val="0"/>
          <w:numId w:val="470"/>
        </w:numPr>
      </w:pPr>
      <w:r>
        <w:t xml:space="preserve">Search and enter the loan through </w:t>
      </w:r>
      <w:r w:rsidRPr="00A81530">
        <w:rPr>
          <w:b/>
          <w:bCs/>
        </w:rPr>
        <w:t>Loan</w:t>
      </w:r>
      <w:r>
        <w:rPr>
          <w:b/>
          <w:bCs/>
        </w:rPr>
        <w:t xml:space="preserve"> Search </w:t>
      </w:r>
      <w:r>
        <w:t xml:space="preserve">screen </w:t>
      </w:r>
      <w:r w:rsidRPr="000D4BF9">
        <w:t xml:space="preserve">&gt; </w:t>
      </w:r>
      <w:r w:rsidRPr="00A81530">
        <w:t>click</w:t>
      </w:r>
      <w:r>
        <w:rPr>
          <w:b/>
          <w:bCs/>
        </w:rPr>
        <w:t xml:space="preserve"> </w:t>
      </w:r>
      <w:r w:rsidRPr="00A81530">
        <w:rPr>
          <w:b/>
          <w:bCs/>
        </w:rPr>
        <w:t>Transactions</w:t>
      </w:r>
      <w:r>
        <w:rPr>
          <w:b/>
          <w:bCs/>
        </w:rPr>
        <w:t>.</w:t>
      </w:r>
    </w:p>
    <w:p w14:paraId="3A5BA730" w14:textId="77777777" w:rsidR="00B0530F" w:rsidRPr="000D4BF9" w:rsidRDefault="00B0530F" w:rsidP="00B0530F">
      <w:pPr>
        <w:pStyle w:val="OrderedList"/>
        <w:numPr>
          <w:ilvl w:val="0"/>
          <w:numId w:val="470"/>
        </w:numPr>
      </w:pPr>
      <w:r>
        <w:t xml:space="preserve">Click </w:t>
      </w:r>
      <w:r>
        <w:rPr>
          <w:b/>
          <w:bCs/>
        </w:rPr>
        <w:t>New</w:t>
      </w:r>
      <w:r>
        <w:t xml:space="preserve"> and select </w:t>
      </w:r>
      <w:r>
        <w:rPr>
          <w:b/>
          <w:bCs/>
        </w:rPr>
        <w:t>Corp Advance – Property Preservation</w:t>
      </w:r>
      <w:r>
        <w:t xml:space="preserve"> under the dropdown menu for </w:t>
      </w:r>
      <w:r>
        <w:rPr>
          <w:b/>
          <w:bCs/>
        </w:rPr>
        <w:t>Transaction Category</w:t>
      </w:r>
      <w:r>
        <w:t>.</w:t>
      </w:r>
    </w:p>
    <w:p w14:paraId="6929A1F8" w14:textId="77777777" w:rsidR="00B0530F" w:rsidRDefault="00B0530F" w:rsidP="00B0530F">
      <w:pPr>
        <w:pStyle w:val="OrderedList"/>
        <w:numPr>
          <w:ilvl w:val="0"/>
          <w:numId w:val="470"/>
        </w:numPr>
      </w:pPr>
      <w:r>
        <w:t xml:space="preserve"> The </w:t>
      </w:r>
      <w:r w:rsidRPr="00B31C42">
        <w:t xml:space="preserve">approved expense </w:t>
      </w:r>
      <w:r>
        <w:t>is</w:t>
      </w:r>
      <w:r w:rsidRPr="00B31C42">
        <w:t xml:space="preserve"> displayed on the </w:t>
      </w:r>
      <w:r w:rsidRPr="00A81530">
        <w:rPr>
          <w:b/>
          <w:bCs/>
        </w:rPr>
        <w:t>New Preservation &amp; Protection Transaction</w:t>
      </w:r>
      <w:r w:rsidRPr="00B31C42">
        <w:t xml:space="preserve"> window. </w:t>
      </w:r>
    </w:p>
    <w:p w14:paraId="7D379682" w14:textId="77777777" w:rsidR="00B0530F" w:rsidRDefault="00B0530F" w:rsidP="00B0530F">
      <w:pPr>
        <w:pStyle w:val="OrderedList"/>
        <w:numPr>
          <w:ilvl w:val="0"/>
          <w:numId w:val="470"/>
        </w:numPr>
      </w:pPr>
      <w:r w:rsidRPr="00B31C42">
        <w:t>Select the approved expense</w:t>
      </w:r>
      <w:r>
        <w:t xml:space="preserve">. </w:t>
      </w:r>
    </w:p>
    <w:p w14:paraId="5895FD40" w14:textId="77777777" w:rsidR="00B0530F" w:rsidRDefault="00B0530F" w:rsidP="00B0530F">
      <w:pPr>
        <w:pStyle w:val="OrderedList"/>
      </w:pPr>
      <w:r>
        <w:t xml:space="preserve">Note: By selecting the approved expense from the </w:t>
      </w:r>
      <w:r w:rsidRPr="00ED71FB">
        <w:rPr>
          <w:b/>
          <w:bCs/>
        </w:rPr>
        <w:t>Excess Preservation and Protection Allowances</w:t>
      </w:r>
      <w:r>
        <w:t xml:space="preserve"> section, links the transaction between the </w:t>
      </w:r>
      <w:r>
        <w:rPr>
          <w:b/>
          <w:bCs/>
        </w:rPr>
        <w:t>Transaction – Loan</w:t>
      </w:r>
      <w:r>
        <w:t xml:space="preserve"> screen and the over-allowable request within the </w:t>
      </w:r>
      <w:r w:rsidRPr="00C5375D">
        <w:rPr>
          <w:b/>
          <w:bCs/>
        </w:rPr>
        <w:t>Preserve and Protect</w:t>
      </w:r>
      <w:r>
        <w:t xml:space="preserve"> tab. </w:t>
      </w:r>
      <w:r w:rsidRPr="00C5375D">
        <w:t xml:space="preserve">This is displayed </w:t>
      </w:r>
      <w:r>
        <w:t xml:space="preserve">in the transaction grid within the </w:t>
      </w:r>
      <w:r>
        <w:rPr>
          <w:b/>
          <w:bCs/>
        </w:rPr>
        <w:t>Loan Transaction Results</w:t>
      </w:r>
      <w:r>
        <w:t xml:space="preserve"> screen, as well as the </w:t>
      </w:r>
      <w:r>
        <w:rPr>
          <w:b/>
          <w:bCs/>
        </w:rPr>
        <w:t>Export Transactions</w:t>
      </w:r>
      <w:r>
        <w:t xml:space="preserve"> results, as </w:t>
      </w:r>
      <w:r>
        <w:rPr>
          <w:b/>
          <w:bCs/>
        </w:rPr>
        <w:t>P&amp;P Approved</w:t>
      </w:r>
      <w:r>
        <w:t>.</w:t>
      </w:r>
    </w:p>
    <w:p w14:paraId="0D215C31" w14:textId="77777777" w:rsidR="00B0530F" w:rsidRDefault="00B0530F" w:rsidP="00B0530F">
      <w:pPr>
        <w:pStyle w:val="OrderedList"/>
        <w:numPr>
          <w:ilvl w:val="0"/>
          <w:numId w:val="470"/>
        </w:numPr>
      </w:pPr>
      <w:r>
        <w:t>P</w:t>
      </w:r>
      <w:r w:rsidRPr="00B31C42">
        <w:t xml:space="preserve">opulate the required fields and click </w:t>
      </w:r>
      <w:r w:rsidRPr="00883301">
        <w:rPr>
          <w:b/>
        </w:rPr>
        <w:t>Submit</w:t>
      </w:r>
      <w:r w:rsidRPr="00B31C42">
        <w:t xml:space="preserve">. The transaction </w:t>
      </w:r>
      <w:r>
        <w:t>is</w:t>
      </w:r>
      <w:r w:rsidRPr="00B31C42">
        <w:t xml:space="preserve"> added to </w:t>
      </w:r>
      <w:r w:rsidRPr="00A81530">
        <w:rPr>
          <w:b/>
          <w:bCs/>
        </w:rPr>
        <w:t>Loan &gt; Transactions</w:t>
      </w:r>
      <w:r w:rsidRPr="00B31C42">
        <w:t>.</w:t>
      </w:r>
    </w:p>
    <w:p w14:paraId="53DA7268" w14:textId="77777777" w:rsidR="00B0530F" w:rsidRDefault="00B0530F" w:rsidP="00B0530F">
      <w:pPr>
        <w:pStyle w:val="OrderedList"/>
        <w:jc w:val="center"/>
        <w:rPr>
          <w:b/>
          <w:bCs/>
        </w:rPr>
      </w:pPr>
      <w:r>
        <w:rPr>
          <w:noProof/>
        </w:rPr>
        <w:drawing>
          <wp:inline distT="0" distB="0" distL="0" distR="0" wp14:anchorId="39C714B1" wp14:editId="2571A018">
            <wp:extent cx="4042950" cy="2120389"/>
            <wp:effectExtent l="19050" t="19050" r="15240" b="13335"/>
            <wp:docPr id="1893220661"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086339" name="Picture 1" descr="A screenshot of a computer&#10;&#10;Description automatically generated"/>
                    <pic:cNvPicPr/>
                  </pic:nvPicPr>
                  <pic:blipFill>
                    <a:blip r:embed="rId205"/>
                    <a:stretch>
                      <a:fillRect/>
                    </a:stretch>
                  </pic:blipFill>
                  <pic:spPr>
                    <a:xfrm>
                      <a:off x="0" y="0"/>
                      <a:ext cx="4049544" cy="2123847"/>
                    </a:xfrm>
                    <a:prstGeom prst="rect">
                      <a:avLst/>
                    </a:prstGeom>
                    <a:ln w="19050">
                      <a:solidFill>
                        <a:schemeClr val="accent1"/>
                      </a:solidFill>
                    </a:ln>
                  </pic:spPr>
                </pic:pic>
              </a:graphicData>
            </a:graphic>
          </wp:inline>
        </w:drawing>
      </w:r>
    </w:p>
    <w:p w14:paraId="7E63D8DE" w14:textId="583ACA73" w:rsidR="00B0530F" w:rsidRDefault="000F109E" w:rsidP="00B0530F">
      <w:pPr>
        <w:pStyle w:val="FigureCaption0"/>
      </w:pPr>
      <w:bookmarkStart w:id="1966" w:name="_Toc201665886"/>
      <w:bookmarkStart w:id="1967" w:name="_Toc230163976"/>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125</w:t>
      </w:r>
      <w:r w:rsidRPr="00062DFE">
        <w:rPr>
          <w:noProof/>
        </w:rPr>
        <w:fldChar w:fldCharType="end"/>
      </w:r>
      <w:r>
        <w:t xml:space="preserve">: </w:t>
      </w:r>
      <w:r w:rsidR="00B0530F" w:rsidRPr="006C7316">
        <w:t>New Preservation &amp; Protection Transaction</w:t>
      </w:r>
      <w:bookmarkEnd w:id="1966"/>
      <w:bookmarkEnd w:id="1967"/>
      <w:r w:rsidR="00B0530F">
        <w:t xml:space="preserve"> </w:t>
      </w:r>
    </w:p>
    <w:p w14:paraId="5783BBBA" w14:textId="77777777" w:rsidR="00B0530F" w:rsidRPr="008E5041" w:rsidRDefault="00B0530F" w:rsidP="00B0530F">
      <w:pPr>
        <w:pStyle w:val="BodyText"/>
        <w:rPr>
          <w:noProof/>
        </w:rPr>
      </w:pPr>
      <w:r>
        <w:rPr>
          <w:noProof/>
        </w:rPr>
        <w:t xml:space="preserve">The </w:t>
      </w:r>
      <w:r>
        <w:rPr>
          <w:b/>
          <w:bCs w:val="0"/>
          <w:noProof/>
        </w:rPr>
        <w:t>Preservation &amp; Protection Info</w:t>
      </w:r>
      <w:r>
        <w:rPr>
          <w:noProof/>
        </w:rPr>
        <w:t xml:space="preserve"> section fields (cont.):</w:t>
      </w:r>
    </w:p>
    <w:p w14:paraId="73C5AACE" w14:textId="77777777" w:rsidR="00B0530F" w:rsidRDefault="00B0530F" w:rsidP="00B0530F">
      <w:pPr>
        <w:pStyle w:val="UnorderedListIndent"/>
      </w:pPr>
      <w:r>
        <w:rPr>
          <w:b/>
          <w:bCs/>
        </w:rPr>
        <w:t xml:space="preserve">HUD Approved Amount: </w:t>
      </w:r>
      <w:r>
        <w:t xml:space="preserve">Sum of the amounts approved by HUD from all P&amp;P timelines. </w:t>
      </w:r>
    </w:p>
    <w:p w14:paraId="013691AF" w14:textId="77777777" w:rsidR="00B0530F" w:rsidRDefault="00B0530F" w:rsidP="00B0530F">
      <w:pPr>
        <w:pStyle w:val="UnorderedListIndent"/>
      </w:pPr>
      <w:r>
        <w:rPr>
          <w:b/>
          <w:bCs/>
        </w:rPr>
        <w:t>HUD Approved Used:</w:t>
      </w:r>
      <w:r>
        <w:t xml:space="preserve"> </w:t>
      </w:r>
      <w:r w:rsidRPr="008E5041">
        <w:t>The</w:t>
      </w:r>
      <w:r>
        <w:t xml:space="preserve"> sum of transactions with “P&amp;P Approved” TRUE in the Transaction Export file, which are linked to specific Approved over-allowables. </w:t>
      </w:r>
    </w:p>
    <w:p w14:paraId="257F88F8" w14:textId="77777777" w:rsidR="00B0530F" w:rsidRDefault="00B0530F" w:rsidP="00B0530F">
      <w:pPr>
        <w:pStyle w:val="UnorderedListIndent"/>
      </w:pPr>
      <w:r>
        <w:rPr>
          <w:b/>
          <w:bCs/>
        </w:rPr>
        <w:t>HUD Approved Minus Used:</w:t>
      </w:r>
      <w:r>
        <w:t xml:space="preserve"> The difference between the HUD Approved Amount and the actual amount of the linked transaction.</w:t>
      </w:r>
    </w:p>
    <w:p w14:paraId="28B653E2" w14:textId="77777777" w:rsidR="00B0530F" w:rsidRDefault="00B0530F" w:rsidP="00B0530F">
      <w:pPr>
        <w:pStyle w:val="UnorderedListIndent"/>
      </w:pPr>
      <w:r>
        <w:rPr>
          <w:b/>
          <w:bCs/>
        </w:rPr>
        <w:t>HUD Approved Available:</w:t>
      </w:r>
      <w:r>
        <w:t xml:space="preserve"> The remaining approved available, calculated as the total </w:t>
      </w:r>
      <w:r w:rsidRPr="004C5C38">
        <w:rPr>
          <w:i/>
          <w:iCs/>
        </w:rPr>
        <w:t>HUD Approved Amount</w:t>
      </w:r>
      <w:r>
        <w:t xml:space="preserve"> minus the sum of </w:t>
      </w:r>
      <w:r w:rsidRPr="004C5C38">
        <w:rPr>
          <w:i/>
          <w:iCs/>
        </w:rPr>
        <w:t>HUD Approved Used</w:t>
      </w:r>
      <w:r>
        <w:t xml:space="preserve"> minus the sum of </w:t>
      </w:r>
      <w:r w:rsidRPr="004C5C38">
        <w:rPr>
          <w:i/>
          <w:iCs/>
        </w:rPr>
        <w:t>HUD Approved Minus Used</w:t>
      </w:r>
      <w:r>
        <w:t>.</w:t>
      </w:r>
    </w:p>
    <w:p w14:paraId="75BCD682" w14:textId="77777777" w:rsidR="00B0530F" w:rsidRPr="008E5041" w:rsidRDefault="00B0530F" w:rsidP="00B0530F">
      <w:pPr>
        <w:pStyle w:val="BodyText"/>
      </w:pPr>
      <w:r w:rsidRPr="00ED71FB">
        <w:t>The Excluded from Max and the Excluded from Max Type results are displayed in the transaction grid within the Loan Transaction Results screen, as well as the Export Transactions results.</w:t>
      </w:r>
    </w:p>
    <w:p w14:paraId="687E33C5" w14:textId="3A105678" w:rsidR="00B0530F" w:rsidRPr="00A81530" w:rsidRDefault="00B0530F" w:rsidP="00B0530F">
      <w:pPr>
        <w:pStyle w:val="Heading4"/>
      </w:pPr>
      <w:bookmarkStart w:id="1968" w:name="_Toc230163216"/>
      <w:r w:rsidRPr="00A81530">
        <w:t xml:space="preserve">Servicer and HUD </w:t>
      </w:r>
      <w:r>
        <w:t>or HUD Contractor</w:t>
      </w:r>
      <w:r w:rsidRPr="00A81530">
        <w:t xml:space="preserve"> Activities</w:t>
      </w:r>
      <w:r>
        <w:t xml:space="preserve"> – Pending Decisions</w:t>
      </w:r>
      <w:bookmarkEnd w:id="1968"/>
    </w:p>
    <w:p w14:paraId="4C94FC6F" w14:textId="68EE3462" w:rsidR="00B0530F" w:rsidRPr="00050247" w:rsidRDefault="00B0530F" w:rsidP="00B0530F">
      <w:pPr>
        <w:pStyle w:val="OrderedList"/>
      </w:pPr>
      <w:r w:rsidRPr="00050247">
        <w:t xml:space="preserve">If the Property Preservation Timeline </w:t>
      </w:r>
      <w:r>
        <w:t xml:space="preserve">has the optional step completed by HUD or the HUD Contractor of </w:t>
      </w:r>
      <w:r w:rsidRPr="00A81530">
        <w:rPr>
          <w:b/>
          <w:bCs/>
        </w:rPr>
        <w:t>HUD Decision – Pending Additional Info</w:t>
      </w:r>
      <w:r w:rsidRPr="00050247">
        <w:t xml:space="preserve">, the step </w:t>
      </w:r>
      <w:r w:rsidRPr="00050247">
        <w:rPr>
          <w:b/>
        </w:rPr>
        <w:t>Resubmit P&amp;P package to HUD</w:t>
      </w:r>
      <w:r w:rsidRPr="00050247">
        <w:rPr>
          <w:bCs/>
        </w:rPr>
        <w:t xml:space="preserve"> will automatically display in the timeline steps.</w:t>
      </w:r>
    </w:p>
    <w:p w14:paraId="0AA50F6F" w14:textId="77777777" w:rsidR="00B0530F" w:rsidRPr="00050247" w:rsidRDefault="00B0530F" w:rsidP="00B0530F">
      <w:pPr>
        <w:pStyle w:val="OrderedList"/>
      </w:pPr>
      <w:r w:rsidRPr="00050247">
        <w:t>Only</w:t>
      </w:r>
      <w:r>
        <w:t xml:space="preserve"> requests</w:t>
      </w:r>
      <w:r w:rsidRPr="00050247">
        <w:t xml:space="preserve"> showing HUD Decision of </w:t>
      </w:r>
      <w:r w:rsidRPr="00050247">
        <w:rPr>
          <w:b/>
          <w:bCs/>
        </w:rPr>
        <w:t>Pending</w:t>
      </w:r>
      <w:r w:rsidRPr="00050247">
        <w:t xml:space="preserve"> can be edited from the Preserve &amp; Protect screen. To resubmit, the Servicer will need to update the expenses</w:t>
      </w:r>
      <w:r>
        <w:t xml:space="preserve">, upload additional documentation </w:t>
      </w:r>
      <w:r w:rsidRPr="00050247">
        <w:t xml:space="preserve"> and re-generate the </w:t>
      </w:r>
      <w:r w:rsidRPr="00A81530">
        <w:rPr>
          <w:b/>
          <w:bCs/>
          <w:szCs w:val="24"/>
        </w:rPr>
        <w:t>P&amp;P Request Exceed Cost</w:t>
      </w:r>
      <w:r w:rsidRPr="00050247">
        <w:rPr>
          <w:szCs w:val="24"/>
        </w:rPr>
        <w:t xml:space="preserve"> letter</w:t>
      </w:r>
    </w:p>
    <w:p w14:paraId="794DD862" w14:textId="77777777" w:rsidR="00B0530F" w:rsidRPr="00A81530" w:rsidRDefault="00B0530F" w:rsidP="00B0530F">
      <w:pPr>
        <w:pStyle w:val="OrderedList"/>
        <w:numPr>
          <w:ilvl w:val="0"/>
          <w:numId w:val="471"/>
        </w:numPr>
        <w:jc w:val="both"/>
      </w:pPr>
      <w:r w:rsidRPr="00050247">
        <w:rPr>
          <w:szCs w:val="24"/>
        </w:rPr>
        <w:t xml:space="preserve">Select the </w:t>
      </w:r>
      <w:r w:rsidRPr="00050247">
        <w:rPr>
          <w:b/>
        </w:rPr>
        <w:t>printer icon</w:t>
      </w:r>
      <w:r w:rsidRPr="00050247">
        <w:t xml:space="preserve"> beside </w:t>
      </w:r>
      <w:r w:rsidRPr="00050247">
        <w:rPr>
          <w:b/>
        </w:rPr>
        <w:t>Resubmit P&amp;P package to HUD</w:t>
      </w:r>
    </w:p>
    <w:p w14:paraId="3A73173F" w14:textId="77777777" w:rsidR="00B0530F" w:rsidRDefault="00B0530F" w:rsidP="00B0530F">
      <w:pPr>
        <w:pStyle w:val="OrderedList"/>
        <w:numPr>
          <w:ilvl w:val="0"/>
          <w:numId w:val="471"/>
        </w:numPr>
        <w:jc w:val="both"/>
      </w:pPr>
      <w:r>
        <w:t xml:space="preserve">Populate </w:t>
      </w:r>
      <w:r w:rsidRPr="00B31C42">
        <w:t>the fields</w:t>
      </w:r>
      <w:r w:rsidRPr="00996F90">
        <w:rPr>
          <w:szCs w:val="24"/>
        </w:rPr>
        <w:t xml:space="preserve"> </w:t>
      </w:r>
      <w:r>
        <w:rPr>
          <w:szCs w:val="24"/>
        </w:rPr>
        <w:t>(required fields marked with an asterisk)</w:t>
      </w:r>
      <w:r w:rsidRPr="00B31C42">
        <w:t xml:space="preserve"> </w:t>
      </w:r>
      <w:r>
        <w:t xml:space="preserve">in the </w:t>
      </w:r>
      <w:r>
        <w:rPr>
          <w:b/>
          <w:bCs/>
        </w:rPr>
        <w:t xml:space="preserve">Modify Letter Fields </w:t>
      </w:r>
      <w:r>
        <w:t xml:space="preserve">window </w:t>
      </w:r>
      <w:r w:rsidRPr="00B31C42">
        <w:t xml:space="preserve">and select </w:t>
      </w:r>
      <w:r w:rsidRPr="003F216C">
        <w:rPr>
          <w:b/>
          <w:bCs/>
        </w:rPr>
        <w:t>OK</w:t>
      </w:r>
      <w:r w:rsidRPr="00B31C42">
        <w:t>.</w:t>
      </w:r>
      <w:r>
        <w:t xml:space="preserve"> The P&amp;P request exceed cost letter is then displayed.</w:t>
      </w:r>
    </w:p>
    <w:p w14:paraId="6C4F983C" w14:textId="77777777" w:rsidR="00B0530F" w:rsidRDefault="00B0530F" w:rsidP="00B0530F">
      <w:pPr>
        <w:pStyle w:val="OrderedList"/>
        <w:numPr>
          <w:ilvl w:val="0"/>
          <w:numId w:val="471"/>
        </w:numPr>
        <w:jc w:val="both"/>
      </w:pPr>
      <w:r>
        <w:rPr>
          <w:szCs w:val="24"/>
        </w:rPr>
        <w:t xml:space="preserve">Close the letter window and click </w:t>
      </w:r>
      <w:r w:rsidRPr="00FA1F5C">
        <w:rPr>
          <w:b/>
          <w:bCs/>
          <w:szCs w:val="24"/>
        </w:rPr>
        <w:t>OK</w:t>
      </w:r>
      <w:r>
        <w:rPr>
          <w:szCs w:val="24"/>
        </w:rPr>
        <w:t xml:space="preserve"> on the </w:t>
      </w:r>
      <w:r w:rsidRPr="00A81530">
        <w:rPr>
          <w:b/>
          <w:bCs/>
          <w:szCs w:val="24"/>
        </w:rPr>
        <w:t>Information</w:t>
      </w:r>
      <w:r>
        <w:rPr>
          <w:szCs w:val="24"/>
        </w:rPr>
        <w:t xml:space="preserve"> window. </w:t>
      </w:r>
      <w:r w:rsidRPr="00FA1F5C">
        <w:rPr>
          <w:szCs w:val="24"/>
        </w:rPr>
        <w:t>Once</w:t>
      </w:r>
      <w:r>
        <w:rPr>
          <w:szCs w:val="24"/>
        </w:rPr>
        <w:t xml:space="preserve"> the letter window is closed, the letter is auto-saved in the </w:t>
      </w:r>
      <w:r>
        <w:rPr>
          <w:b/>
          <w:bCs/>
          <w:szCs w:val="24"/>
        </w:rPr>
        <w:t>Documents</w:t>
      </w:r>
      <w:r>
        <w:rPr>
          <w:szCs w:val="24"/>
        </w:rPr>
        <w:t xml:space="preserve"> tab. </w:t>
      </w:r>
    </w:p>
    <w:p w14:paraId="44903985" w14:textId="33AAEF07" w:rsidR="00B0530F" w:rsidRPr="00F52BA4" w:rsidRDefault="00B0530F" w:rsidP="00B0530F">
      <w:pPr>
        <w:pStyle w:val="OrderedList"/>
      </w:pPr>
      <w:r>
        <w:t>HUD or t</w:t>
      </w:r>
      <w:r w:rsidRPr="00F52BA4">
        <w:t xml:space="preserve">he HUD Contractor reviews the updated package and obtains </w:t>
      </w:r>
      <w:r>
        <w:t xml:space="preserve">a </w:t>
      </w:r>
      <w:r w:rsidRPr="00F52BA4">
        <w:t xml:space="preserve">decision. If additional documentation is required, </w:t>
      </w:r>
      <w:r>
        <w:t xml:space="preserve">HUD or </w:t>
      </w:r>
      <w:r w:rsidRPr="00F52BA4">
        <w:t xml:space="preserve">the </w:t>
      </w:r>
      <w:r>
        <w:t xml:space="preserve">NSC </w:t>
      </w:r>
      <w:r w:rsidRPr="00F52BA4">
        <w:t xml:space="preserve">Contractor can add the optional step, </w:t>
      </w:r>
      <w:r w:rsidRPr="000B3E6E">
        <w:rPr>
          <w:b/>
          <w:bCs/>
        </w:rPr>
        <w:t>Follow-Up</w:t>
      </w:r>
      <w:r w:rsidRPr="00F52BA4">
        <w:t xml:space="preserve">. </w:t>
      </w:r>
    </w:p>
    <w:p w14:paraId="6BFB89BE" w14:textId="77777777" w:rsidR="00B0530F" w:rsidRPr="00F52BA4" w:rsidRDefault="00B0530F" w:rsidP="00B0530F">
      <w:pPr>
        <w:pStyle w:val="OrderedList"/>
      </w:pPr>
      <w:r w:rsidRPr="00F52BA4">
        <w:t xml:space="preserve">If additional HUD review is needed, then the optional step </w:t>
      </w:r>
      <w:r w:rsidRPr="00F52BA4">
        <w:rPr>
          <w:b/>
          <w:bCs/>
        </w:rPr>
        <w:t>Sent to HUD for review</w:t>
      </w:r>
      <w:r w:rsidRPr="00F52BA4">
        <w:t xml:space="preserve"> must be added</w:t>
      </w:r>
      <w:r>
        <w:t xml:space="preserve"> and completed</w:t>
      </w:r>
      <w:r w:rsidRPr="00F52BA4">
        <w:t xml:space="preserve"> by the Servicer on the timeline.</w:t>
      </w:r>
    </w:p>
    <w:p w14:paraId="2BE0237A" w14:textId="34EF0514" w:rsidR="00B0530F" w:rsidRPr="00F52BA4" w:rsidRDefault="00B0530F" w:rsidP="00B0530F">
      <w:pPr>
        <w:pStyle w:val="OrderedList"/>
      </w:pPr>
      <w:r w:rsidRPr="00F52BA4">
        <w:t xml:space="preserve">Once a decision has been made, HUD will need to add the optional step </w:t>
      </w:r>
      <w:r w:rsidRPr="000B3E6E">
        <w:rPr>
          <w:b/>
          <w:bCs/>
        </w:rPr>
        <w:t>HUD Decision issued to Contractor</w:t>
      </w:r>
      <w:r w:rsidRPr="00F52BA4">
        <w:t>. To add the optional step</w:t>
      </w:r>
    </w:p>
    <w:p w14:paraId="50BDD710" w14:textId="722A3FC1" w:rsidR="00B0530F" w:rsidRDefault="00B0530F" w:rsidP="00B0530F">
      <w:pPr>
        <w:pStyle w:val="OrderedList"/>
        <w:numPr>
          <w:ilvl w:val="0"/>
          <w:numId w:val="472"/>
        </w:numPr>
        <w:jc w:val="both"/>
      </w:pPr>
      <w:r>
        <w:t xml:space="preserve">HUD will click </w:t>
      </w:r>
      <w:r w:rsidRPr="009530B4">
        <w:rPr>
          <w:b/>
        </w:rPr>
        <w:t>New</w:t>
      </w:r>
      <w:r>
        <w:t xml:space="preserve"> in the Preservation and Protection timeline.</w:t>
      </w:r>
    </w:p>
    <w:p w14:paraId="1DF04F31" w14:textId="77777777" w:rsidR="00B0530F" w:rsidRPr="00A81530" w:rsidRDefault="00B0530F" w:rsidP="00B0530F">
      <w:pPr>
        <w:pStyle w:val="OrderedList"/>
        <w:numPr>
          <w:ilvl w:val="0"/>
          <w:numId w:val="472"/>
        </w:numPr>
        <w:jc w:val="both"/>
      </w:pPr>
      <w:r>
        <w:t>S</w:t>
      </w:r>
      <w:r w:rsidRPr="00B31C42">
        <w:t xml:space="preserve">elect the optional step from the step description </w:t>
      </w:r>
      <w:r>
        <w:t xml:space="preserve">dropdown </w:t>
      </w:r>
      <w:r>
        <w:rPr>
          <w:b/>
          <w:bCs/>
        </w:rPr>
        <w:t>HUD Decision issued to Contractor</w:t>
      </w:r>
    </w:p>
    <w:p w14:paraId="271ABE21" w14:textId="77777777" w:rsidR="00B0530F" w:rsidRPr="00E73A8A" w:rsidRDefault="00B0530F" w:rsidP="00B0530F">
      <w:pPr>
        <w:pStyle w:val="OrderedList"/>
        <w:numPr>
          <w:ilvl w:val="0"/>
          <w:numId w:val="472"/>
        </w:numPr>
        <w:jc w:val="both"/>
      </w:pPr>
      <w:r>
        <w:t>P</w:t>
      </w:r>
      <w:r w:rsidRPr="00B31C42">
        <w:t>opulate the complet</w:t>
      </w:r>
      <w:r>
        <w:t>e</w:t>
      </w:r>
      <w:r w:rsidRPr="00B31C42">
        <w:t xml:space="preserve"> date and click </w:t>
      </w:r>
      <w:r w:rsidRPr="00251671">
        <w:rPr>
          <w:b/>
        </w:rPr>
        <w:t>Submit</w:t>
      </w:r>
      <w:r w:rsidRPr="00B31C42">
        <w:t xml:space="preserve">. The optional step is added to </w:t>
      </w:r>
      <w:r>
        <w:t>Request Steps</w:t>
      </w:r>
      <w:r w:rsidRPr="00B31C42">
        <w:t>.</w:t>
      </w:r>
    </w:p>
    <w:p w14:paraId="47FCBBB9" w14:textId="77777777" w:rsidR="00B0530F" w:rsidRPr="00260B2B" w:rsidRDefault="00B0530F" w:rsidP="007F697F">
      <w:pPr>
        <w:pStyle w:val="Heading3"/>
        <w:ind w:left="1080" w:hanging="1080"/>
        <w:jc w:val="both"/>
      </w:pPr>
      <w:bookmarkStart w:id="1969" w:name="_Toc230163217"/>
      <w:r>
        <w:t>Property Preservation – Exclude from Max</w:t>
      </w:r>
      <w:bookmarkEnd w:id="1969"/>
      <w:r w:rsidRPr="002B73E4">
        <w:tab/>
      </w:r>
    </w:p>
    <w:p w14:paraId="45BA89D7" w14:textId="583CE743" w:rsidR="00B0530F" w:rsidRPr="00091E5C" w:rsidRDefault="00B0530F" w:rsidP="00B0530F">
      <w:pPr>
        <w:pStyle w:val="BodyText"/>
      </w:pPr>
      <w:r w:rsidRPr="00091E5C">
        <w:t xml:space="preserve">Preservation </w:t>
      </w:r>
      <w:r>
        <w:t xml:space="preserve">transactions which have a HUD permitted exception are to be entered under the category of </w:t>
      </w:r>
      <w:r w:rsidRPr="00B95483">
        <w:rPr>
          <w:i/>
          <w:iCs/>
        </w:rPr>
        <w:t>Exclude from Max</w:t>
      </w:r>
      <w:r>
        <w:t>.</w:t>
      </w:r>
      <w:r w:rsidR="001D19BE">
        <w:t xml:space="preserve"> These transactions are not </w:t>
      </w:r>
      <w:r w:rsidR="0003594D">
        <w:t>linked to an Approved over-allowable line item on the Preservation &amp; Protection timeline</w:t>
      </w:r>
      <w:r w:rsidR="001D19BE">
        <w:t>.</w:t>
      </w:r>
    </w:p>
    <w:p w14:paraId="2046CA95" w14:textId="77777777" w:rsidR="00B0530F" w:rsidRPr="002B73E4" w:rsidRDefault="00B0530F" w:rsidP="007F697F">
      <w:pPr>
        <w:pStyle w:val="Heading4"/>
      </w:pPr>
      <w:bookmarkStart w:id="1970" w:name="_Toc230163218"/>
      <w:r>
        <w:t>Creating New P&amp;P Corporate Advance (Excluded from Max) Transaction</w:t>
      </w:r>
      <w:bookmarkEnd w:id="1970"/>
    </w:p>
    <w:p w14:paraId="56D688EC" w14:textId="77777777" w:rsidR="00B0530F" w:rsidRPr="00F00510" w:rsidRDefault="00B0530F" w:rsidP="007F697F">
      <w:pPr>
        <w:pStyle w:val="Heading5"/>
      </w:pPr>
      <w:r>
        <w:t>Transaction - Loan</w:t>
      </w:r>
    </w:p>
    <w:p w14:paraId="7F4FBAEB" w14:textId="77777777" w:rsidR="00B0530F" w:rsidRDefault="00B0530F" w:rsidP="00B0530F">
      <w:pPr>
        <w:pStyle w:val="BodyText"/>
      </w:pPr>
      <w:r w:rsidRPr="002B73E4">
        <w:t xml:space="preserve">To </w:t>
      </w:r>
      <w:r>
        <w:t xml:space="preserve">create a new corporate advance </w:t>
      </w:r>
      <w:r w:rsidRPr="00891676">
        <w:rPr>
          <w:b/>
          <w:bCs w:val="0"/>
        </w:rPr>
        <w:t>Excluded from Max</w:t>
      </w:r>
      <w:r>
        <w:t xml:space="preserve"> transaction:</w:t>
      </w:r>
    </w:p>
    <w:p w14:paraId="30C2CCDF" w14:textId="77777777" w:rsidR="00B0530F" w:rsidRDefault="00B0530F" w:rsidP="00B0530F">
      <w:pPr>
        <w:pStyle w:val="OrderedList"/>
        <w:numPr>
          <w:ilvl w:val="0"/>
          <w:numId w:val="473"/>
        </w:numPr>
        <w:jc w:val="both"/>
      </w:pPr>
      <w:r>
        <w:t xml:space="preserve">Click </w:t>
      </w:r>
      <w:r>
        <w:rPr>
          <w:b/>
          <w:bCs/>
        </w:rPr>
        <w:t>New</w:t>
      </w:r>
      <w:r>
        <w:t xml:space="preserve"> on the Transactions – Loan screen.</w:t>
      </w:r>
    </w:p>
    <w:p w14:paraId="3C3A5876" w14:textId="77777777" w:rsidR="00B0530F" w:rsidRPr="00A91124" w:rsidRDefault="00B0530F" w:rsidP="00B0530F">
      <w:pPr>
        <w:pStyle w:val="OrderedList"/>
        <w:numPr>
          <w:ilvl w:val="0"/>
          <w:numId w:val="473"/>
        </w:numPr>
        <w:jc w:val="both"/>
      </w:pPr>
      <w:r>
        <w:t xml:space="preserve">On the New Loan Transaction window, select </w:t>
      </w:r>
      <w:r>
        <w:rPr>
          <w:b/>
          <w:bCs/>
        </w:rPr>
        <w:t>Corp Advance – Property Preservation</w:t>
      </w:r>
      <w:r>
        <w:t xml:space="preserve"> for transaction category.</w:t>
      </w:r>
    </w:p>
    <w:p w14:paraId="25606B5B" w14:textId="77777777" w:rsidR="00B0530F" w:rsidRDefault="00B0530F" w:rsidP="00B0530F">
      <w:pPr>
        <w:pStyle w:val="OrderedList"/>
        <w:numPr>
          <w:ilvl w:val="0"/>
          <w:numId w:val="473"/>
        </w:numPr>
        <w:jc w:val="both"/>
      </w:pPr>
      <w:r>
        <w:t>Populate the below listed fields (required fields are marked with a red asterisk):</w:t>
      </w:r>
    </w:p>
    <w:p w14:paraId="7F033648" w14:textId="77777777" w:rsidR="00B0530F" w:rsidRDefault="00B0530F" w:rsidP="00B0530F">
      <w:pPr>
        <w:pStyle w:val="UnorderedListIndent"/>
      </w:pPr>
      <w:r>
        <w:t>Transaction Type</w:t>
      </w:r>
    </w:p>
    <w:p w14:paraId="39465926" w14:textId="77777777" w:rsidR="00B0530F" w:rsidRDefault="00B0530F" w:rsidP="00B0530F">
      <w:pPr>
        <w:pStyle w:val="UnorderedListIndent"/>
      </w:pPr>
      <w:r>
        <w:t>Borr Recoverable (if applicable)</w:t>
      </w:r>
    </w:p>
    <w:p w14:paraId="5AD6DD58" w14:textId="77777777" w:rsidR="00B0530F" w:rsidRDefault="00B0530F" w:rsidP="00B0530F">
      <w:pPr>
        <w:pStyle w:val="UnorderedListIndent"/>
      </w:pPr>
      <w:r>
        <w:t>Effective Date</w:t>
      </w:r>
    </w:p>
    <w:p w14:paraId="7FF6714D" w14:textId="77777777" w:rsidR="00B0530F" w:rsidRDefault="00B0530F" w:rsidP="00B0530F">
      <w:pPr>
        <w:pStyle w:val="UnorderedListIndent"/>
      </w:pPr>
      <w:r>
        <w:t>Incurred Date</w:t>
      </w:r>
    </w:p>
    <w:p w14:paraId="2C658C3D" w14:textId="77777777" w:rsidR="00B0530F" w:rsidRDefault="00B0530F" w:rsidP="00B0530F">
      <w:pPr>
        <w:pStyle w:val="UnorderedListIndent"/>
      </w:pPr>
      <w:r>
        <w:t>Transaction Amount</w:t>
      </w:r>
    </w:p>
    <w:p w14:paraId="4EC1BDFA" w14:textId="77777777" w:rsidR="00B0530F" w:rsidRPr="002461D2" w:rsidRDefault="00B0530F" w:rsidP="00B0530F">
      <w:pPr>
        <w:pStyle w:val="UnorderedListIndent"/>
      </w:pPr>
      <w:r>
        <w:t xml:space="preserve">Excluded from Max </w:t>
      </w:r>
    </w:p>
    <w:p w14:paraId="79A1F409" w14:textId="77777777" w:rsidR="00B0530F" w:rsidRPr="00A63E8D" w:rsidRDefault="00B0530F" w:rsidP="00B0530F">
      <w:pPr>
        <w:pStyle w:val="ListParagraph"/>
        <w:numPr>
          <w:ilvl w:val="0"/>
          <w:numId w:val="473"/>
        </w:numPr>
        <w:rPr>
          <w:rFonts w:ascii="Cambria" w:eastAsiaTheme="minorHAnsi" w:hAnsi="Cambria" w:cstheme="minorHAnsi"/>
          <w:lang w:bidi="en-US"/>
          <w14:scene3d>
            <w14:camera w14:prst="orthographicFront"/>
            <w14:lightRig w14:rig="threePt" w14:dir="t">
              <w14:rot w14:lat="0" w14:lon="0" w14:rev="0"/>
            </w14:lightRig>
          </w14:scene3d>
        </w:rPr>
      </w:pPr>
      <w:r w:rsidRPr="00A63E8D">
        <w:rPr>
          <w:rFonts w:ascii="Cambria" w:hAnsi="Cambria" w:cstheme="minorHAnsi"/>
        </w:rPr>
        <w:t xml:space="preserve">Select the checkbox next to </w:t>
      </w:r>
      <w:r w:rsidRPr="00A63E8D">
        <w:rPr>
          <w:rFonts w:ascii="Cambria" w:hAnsi="Cambria" w:cstheme="minorHAnsi"/>
          <w:b/>
          <w:bCs/>
        </w:rPr>
        <w:t>Excluded from Max</w:t>
      </w:r>
      <w:r w:rsidRPr="00A63E8D">
        <w:rPr>
          <w:rFonts w:ascii="Cambria" w:hAnsi="Cambria" w:cstheme="minorHAnsi"/>
        </w:rPr>
        <w:t xml:space="preserve">. Note: </w:t>
      </w:r>
      <w:r w:rsidRPr="00A63E8D">
        <w:rPr>
          <w:rFonts w:ascii="Cambria" w:eastAsiaTheme="minorHAnsi" w:hAnsi="Cambria" w:cstheme="minorHAnsi"/>
          <w:lang w:bidi="en-US"/>
          <w14:scene3d>
            <w14:camera w14:prst="orthographicFront"/>
            <w14:lightRig w14:rig="threePt" w14:dir="t">
              <w14:rot w14:lat="0" w14:lon="0" w14:rev="0"/>
            </w14:lightRig>
          </w14:scene3d>
        </w:rPr>
        <w:t xml:space="preserve">when “Excluded from Max” is selected, the following message is displayed: </w:t>
      </w:r>
      <w:r w:rsidRPr="00A63E8D">
        <w:rPr>
          <w:rFonts w:ascii="Cambria" w:eastAsiaTheme="minorHAnsi" w:hAnsi="Cambria" w:cstheme="minorHAnsi"/>
          <w:i/>
          <w:iCs/>
          <w:lang w:bidi="en-US"/>
          <w14:scene3d>
            <w14:camera w14:prst="orthographicFront"/>
            <w14:lightRig w14:rig="threePt" w14:dir="t">
              <w14:rot w14:lat="0" w14:lon="0" w14:rev="0"/>
            </w14:lightRig>
          </w14:scene3d>
        </w:rPr>
        <w:t>“By checking Excluded from Max you are confirming the amount represents the actual cost and is supported by documentation in the claim package. HUD Approval may still be required if the amount exceeds the Single Line Item allowable as designated by HUD.”</w:t>
      </w:r>
    </w:p>
    <w:p w14:paraId="551C03C4" w14:textId="77777777" w:rsidR="00B0530F" w:rsidRDefault="00B0530F" w:rsidP="00B0530F">
      <w:pPr>
        <w:pStyle w:val="OrderedList"/>
        <w:numPr>
          <w:ilvl w:val="0"/>
          <w:numId w:val="473"/>
        </w:numPr>
        <w:jc w:val="both"/>
      </w:pPr>
      <w:r>
        <w:t xml:space="preserve">Once selected, populate the </w:t>
      </w:r>
      <w:r>
        <w:rPr>
          <w:b/>
          <w:bCs/>
        </w:rPr>
        <w:t>Max Exclusion Type</w:t>
      </w:r>
      <w:r>
        <w:t xml:space="preserve"> from the drop-down menu. Note: </w:t>
      </w:r>
      <w:r w:rsidRPr="00A63E8D">
        <w:t>If none are selected, a popup modal will display error stating a “Max Exclusion Type is required</w:t>
      </w:r>
      <w:r>
        <w:t>”</w:t>
      </w:r>
    </w:p>
    <w:p w14:paraId="2EC951D8" w14:textId="77777777" w:rsidR="00B0530F" w:rsidRDefault="00B0530F" w:rsidP="00B0530F">
      <w:pPr>
        <w:pStyle w:val="OrderedList"/>
        <w:numPr>
          <w:ilvl w:val="0"/>
          <w:numId w:val="473"/>
        </w:numPr>
        <w:jc w:val="both"/>
      </w:pPr>
      <w:r>
        <w:t xml:space="preserve">Click </w:t>
      </w:r>
      <w:r w:rsidRPr="0008742C">
        <w:rPr>
          <w:b/>
          <w:bCs/>
        </w:rPr>
        <w:t>Submit</w:t>
      </w:r>
      <w:r>
        <w:rPr>
          <w:b/>
          <w:bCs/>
        </w:rPr>
        <w:t xml:space="preserve">. </w:t>
      </w:r>
    </w:p>
    <w:p w14:paraId="7C558490" w14:textId="77777777" w:rsidR="00B0530F" w:rsidRDefault="00B0530F" w:rsidP="00B0530F">
      <w:pPr>
        <w:pStyle w:val="OrderedList"/>
        <w:numPr>
          <w:ilvl w:val="0"/>
          <w:numId w:val="473"/>
        </w:numPr>
        <w:jc w:val="both"/>
      </w:pPr>
      <w:r>
        <w:t xml:space="preserve">Click </w:t>
      </w:r>
      <w:r>
        <w:rPr>
          <w:b/>
          <w:bCs/>
        </w:rPr>
        <w:t>Ok</w:t>
      </w:r>
      <w:r>
        <w:t xml:space="preserve"> on the </w:t>
      </w:r>
      <w:r>
        <w:rPr>
          <w:b/>
          <w:bCs/>
        </w:rPr>
        <w:t>Exclude from Max Confirmation</w:t>
      </w:r>
      <w:r>
        <w:t>.</w:t>
      </w:r>
    </w:p>
    <w:p w14:paraId="77CB71E2" w14:textId="77777777" w:rsidR="00B0530F" w:rsidRDefault="00B0530F" w:rsidP="00B0530F">
      <w:pPr>
        <w:pStyle w:val="OrderedList"/>
        <w:jc w:val="center"/>
      </w:pPr>
      <w:r>
        <w:rPr>
          <w:noProof/>
        </w:rPr>
        <w:drawing>
          <wp:inline distT="0" distB="0" distL="0" distR="0" wp14:anchorId="131791BD" wp14:editId="0A3EAB0C">
            <wp:extent cx="3247647" cy="750498"/>
            <wp:effectExtent l="19050" t="19050" r="10160" b="12065"/>
            <wp:docPr id="1811654672"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3242540" name="Picture 1" descr="A screenshot of a computer screen&#10;&#10;AI-generated content may be incorrect."/>
                    <pic:cNvPicPr/>
                  </pic:nvPicPr>
                  <pic:blipFill>
                    <a:blip r:embed="rId206"/>
                    <a:stretch>
                      <a:fillRect/>
                    </a:stretch>
                  </pic:blipFill>
                  <pic:spPr>
                    <a:xfrm>
                      <a:off x="0" y="0"/>
                      <a:ext cx="3255953" cy="752417"/>
                    </a:xfrm>
                    <a:prstGeom prst="rect">
                      <a:avLst/>
                    </a:prstGeom>
                    <a:ln w="19050">
                      <a:solidFill>
                        <a:srgbClr val="0070C0"/>
                      </a:solidFill>
                    </a:ln>
                  </pic:spPr>
                </pic:pic>
              </a:graphicData>
            </a:graphic>
          </wp:inline>
        </w:drawing>
      </w:r>
    </w:p>
    <w:p w14:paraId="52DCE8C1" w14:textId="4094378C" w:rsidR="00B0530F" w:rsidRPr="00B31C42" w:rsidRDefault="000F109E" w:rsidP="00B0530F">
      <w:pPr>
        <w:pStyle w:val="FigureCaption0"/>
      </w:pPr>
      <w:bookmarkStart w:id="1971" w:name="_Toc230163977"/>
      <w:r>
        <w:t xml:space="preserve">Figure </w:t>
      </w:r>
      <w:r w:rsidRPr="00062DFE">
        <w:rPr>
          <w:noProof/>
        </w:rPr>
        <w:fldChar w:fldCharType="begin"/>
      </w:r>
      <w:r w:rsidRPr="00062DFE">
        <w:rPr>
          <w:noProof/>
        </w:rPr>
        <w:instrText xml:space="preserve"> STYLEREF 1 \s </w:instrText>
      </w:r>
      <w:r w:rsidRPr="00062DFE">
        <w:rPr>
          <w:noProof/>
        </w:rPr>
        <w:fldChar w:fldCharType="separate"/>
      </w:r>
      <w:r w:rsidR="00942841">
        <w:rPr>
          <w:noProof/>
        </w:rPr>
        <w:t>5</w:t>
      </w:r>
      <w:r w:rsidRPr="00062DFE">
        <w:rPr>
          <w:noProof/>
        </w:rPr>
        <w:fldChar w:fldCharType="end"/>
      </w:r>
      <w:r w:rsidRPr="00062DFE">
        <w:noBreakHyphen/>
      </w:r>
      <w:r w:rsidRPr="00062DFE">
        <w:rPr>
          <w:noProof/>
        </w:rPr>
        <w:fldChar w:fldCharType="begin"/>
      </w:r>
      <w:r w:rsidRPr="00062DFE">
        <w:rPr>
          <w:noProof/>
        </w:rPr>
        <w:instrText xml:space="preserve"> SEQ Figure \* ARABIC \s 1 </w:instrText>
      </w:r>
      <w:r w:rsidRPr="00062DFE">
        <w:rPr>
          <w:noProof/>
        </w:rPr>
        <w:fldChar w:fldCharType="separate"/>
      </w:r>
      <w:r w:rsidR="00942841">
        <w:rPr>
          <w:noProof/>
        </w:rPr>
        <w:t>126</w:t>
      </w:r>
      <w:r w:rsidRPr="00062DFE">
        <w:rPr>
          <w:noProof/>
        </w:rPr>
        <w:fldChar w:fldCharType="end"/>
      </w:r>
      <w:r>
        <w:t xml:space="preserve">: </w:t>
      </w:r>
      <w:r w:rsidR="00B0530F">
        <w:rPr>
          <w:noProof/>
        </w:rPr>
        <w:t>Exclude from Max Confirmation Window</w:t>
      </w:r>
      <w:bookmarkEnd w:id="1971"/>
    </w:p>
    <w:p w14:paraId="7FDA257A" w14:textId="77777777" w:rsidR="00B0530F" w:rsidRDefault="00B0530F" w:rsidP="00B0530F">
      <w:pPr>
        <w:pStyle w:val="OrderedList"/>
        <w:numPr>
          <w:ilvl w:val="0"/>
          <w:numId w:val="473"/>
        </w:numPr>
        <w:jc w:val="both"/>
      </w:pPr>
      <w:r>
        <w:t>If successful, the n</w:t>
      </w:r>
      <w:r w:rsidRPr="0008742C">
        <w:t>ew</w:t>
      </w:r>
      <w:r>
        <w:t xml:space="preserve"> transaction is displayed in the </w:t>
      </w:r>
      <w:r>
        <w:rPr>
          <w:b/>
          <w:bCs/>
        </w:rPr>
        <w:t xml:space="preserve">Loan Transaction Results </w:t>
      </w:r>
      <w:r>
        <w:t xml:space="preserve">section. To exit the window without adding the transaction, click </w:t>
      </w:r>
      <w:r>
        <w:rPr>
          <w:b/>
          <w:bCs/>
        </w:rPr>
        <w:t>Cancel</w:t>
      </w:r>
      <w:r>
        <w:t>.</w:t>
      </w:r>
    </w:p>
    <w:p w14:paraId="6EDCB2B4" w14:textId="77777777" w:rsidR="00B0530F" w:rsidRPr="008E5041" w:rsidRDefault="00B0530F" w:rsidP="00B0530F">
      <w:pPr>
        <w:pStyle w:val="BodyText"/>
        <w:rPr>
          <w:noProof/>
        </w:rPr>
      </w:pPr>
      <w:r>
        <w:rPr>
          <w:noProof/>
        </w:rPr>
        <w:t xml:space="preserve">The </w:t>
      </w:r>
      <w:r>
        <w:rPr>
          <w:b/>
          <w:bCs w:val="0"/>
          <w:noProof/>
        </w:rPr>
        <w:t>Max Exclusion Typ</w:t>
      </w:r>
      <w:r w:rsidRPr="00A63E8D">
        <w:rPr>
          <w:b/>
          <w:bCs w:val="0"/>
          <w:noProof/>
        </w:rPr>
        <w:t>es</w:t>
      </w:r>
      <w:r>
        <w:rPr>
          <w:noProof/>
        </w:rPr>
        <w:t>:</w:t>
      </w:r>
    </w:p>
    <w:p w14:paraId="23C0871F" w14:textId="77777777" w:rsidR="00B0530F" w:rsidRPr="00A63E8D" w:rsidRDefault="00B0530F" w:rsidP="00B0530F">
      <w:pPr>
        <w:pStyle w:val="UnorderedListIndent"/>
      </w:pPr>
      <w:r w:rsidRPr="00A63E8D">
        <w:t>Boarding</w:t>
      </w:r>
    </w:p>
    <w:p w14:paraId="2C0C811C" w14:textId="77777777" w:rsidR="00B0530F" w:rsidRPr="00A63E8D" w:rsidRDefault="00B0530F" w:rsidP="00B0530F">
      <w:pPr>
        <w:pStyle w:val="UnorderedListIndent"/>
      </w:pPr>
      <w:r w:rsidRPr="00A63E8D">
        <w:t>Debris Removal</w:t>
      </w:r>
    </w:p>
    <w:p w14:paraId="76C1E8A2" w14:textId="77777777" w:rsidR="00B0530F" w:rsidRPr="00A63E8D" w:rsidRDefault="00B0530F" w:rsidP="00B0530F">
      <w:pPr>
        <w:pStyle w:val="UnorderedListIndent"/>
      </w:pPr>
      <w:r w:rsidRPr="00A63E8D">
        <w:t>Demolition</w:t>
      </w:r>
    </w:p>
    <w:p w14:paraId="08068A69" w14:textId="77777777" w:rsidR="00B0530F" w:rsidRPr="00A63E8D" w:rsidRDefault="00B0530F" w:rsidP="00B0530F">
      <w:pPr>
        <w:pStyle w:val="UnorderedListIndent"/>
      </w:pPr>
      <w:r w:rsidRPr="00A63E8D">
        <w:t>Grass Cut</w:t>
      </w:r>
    </w:p>
    <w:p w14:paraId="7DF8A5D9" w14:textId="77777777" w:rsidR="00B0530F" w:rsidRPr="00A63E8D" w:rsidRDefault="00B0530F" w:rsidP="00B0530F">
      <w:pPr>
        <w:pStyle w:val="UnorderedListIndent"/>
      </w:pPr>
      <w:r w:rsidRPr="00A63E8D">
        <w:t>Property Inspection</w:t>
      </w:r>
    </w:p>
    <w:p w14:paraId="46FF6F84" w14:textId="77777777" w:rsidR="00B0530F" w:rsidRPr="00A63E8D" w:rsidRDefault="00B0530F" w:rsidP="00B0530F">
      <w:pPr>
        <w:pStyle w:val="UnorderedListIndent"/>
      </w:pPr>
      <w:r w:rsidRPr="00A63E8D">
        <w:t>Securing – Swimming Pool</w:t>
      </w:r>
    </w:p>
    <w:p w14:paraId="5065F431" w14:textId="77777777" w:rsidR="00B0530F" w:rsidRPr="00A63E8D" w:rsidRDefault="00B0530F" w:rsidP="00B0530F">
      <w:pPr>
        <w:pStyle w:val="UnorderedListIndent"/>
      </w:pPr>
      <w:r w:rsidRPr="00A63E8D">
        <w:t>Sump Pump</w:t>
      </w:r>
    </w:p>
    <w:p w14:paraId="7255E273" w14:textId="77777777" w:rsidR="00B0530F" w:rsidRPr="00A63E8D" w:rsidRDefault="00B0530F" w:rsidP="00B0530F">
      <w:pPr>
        <w:pStyle w:val="UnorderedListIndent"/>
      </w:pPr>
      <w:r w:rsidRPr="00A63E8D">
        <w:t>Utility Costs</w:t>
      </w:r>
    </w:p>
    <w:p w14:paraId="63DD5022" w14:textId="77777777" w:rsidR="00B0530F" w:rsidRDefault="00B0530F" w:rsidP="00B0530F">
      <w:pPr>
        <w:pStyle w:val="UnorderedListIndent"/>
      </w:pPr>
      <w:r w:rsidRPr="00A63E8D">
        <w:t>Vacant Property Registration</w:t>
      </w:r>
    </w:p>
    <w:p w14:paraId="3C581A05" w14:textId="77777777" w:rsidR="00B0530F" w:rsidRDefault="00B0530F" w:rsidP="00B0530F">
      <w:pPr>
        <w:pStyle w:val="UnorderedList"/>
        <w:numPr>
          <w:ilvl w:val="0"/>
          <w:numId w:val="0"/>
        </w:numPr>
        <w:ind w:left="360" w:hanging="360"/>
      </w:pPr>
    </w:p>
    <w:p w14:paraId="1AEAFA59" w14:textId="77777777" w:rsidR="00B0530F" w:rsidRPr="00221A4B" w:rsidRDefault="00B0530F" w:rsidP="00B0530F">
      <w:pPr>
        <w:pStyle w:val="BodyText"/>
      </w:pPr>
      <w:r>
        <w:t xml:space="preserve">The </w:t>
      </w:r>
      <w:r>
        <w:rPr>
          <w:b/>
          <w:bCs w:val="0"/>
        </w:rPr>
        <w:t>Excluded from Max</w:t>
      </w:r>
      <w:r>
        <w:t xml:space="preserve"> and the </w:t>
      </w:r>
      <w:r>
        <w:rPr>
          <w:b/>
          <w:bCs w:val="0"/>
        </w:rPr>
        <w:t>Excluded from Max Type</w:t>
      </w:r>
      <w:r>
        <w:t xml:space="preserve"> results are displayed in the transaction grid within the </w:t>
      </w:r>
      <w:r>
        <w:rPr>
          <w:b/>
          <w:bCs w:val="0"/>
        </w:rPr>
        <w:t>Loan Transaction Results</w:t>
      </w:r>
      <w:r>
        <w:t xml:space="preserve"> screen, as well as the </w:t>
      </w:r>
      <w:r>
        <w:rPr>
          <w:b/>
          <w:bCs w:val="0"/>
        </w:rPr>
        <w:t>Export Transactions</w:t>
      </w:r>
      <w:r>
        <w:t xml:space="preserve"> results.</w:t>
      </w:r>
    </w:p>
    <w:p w14:paraId="7610B991" w14:textId="251EEC7E" w:rsidR="00B0530F" w:rsidRPr="007B3B4E" w:rsidRDefault="00B0530F" w:rsidP="007F57BE">
      <w:pPr>
        <w:pStyle w:val="BodyText"/>
        <w:sectPr w:rsidR="00B0530F" w:rsidRPr="007B3B4E" w:rsidSect="00AB6A5E">
          <w:pgSz w:w="12240" w:h="15840" w:code="1"/>
          <w:pgMar w:top="1440" w:right="1440" w:bottom="1440" w:left="1440" w:header="864" w:footer="720" w:gutter="0"/>
          <w:pgNumType w:start="1" w:chapStyle="1"/>
          <w:cols w:space="720"/>
          <w:docGrid w:linePitch="360"/>
        </w:sectPr>
      </w:pPr>
    </w:p>
    <w:p w14:paraId="34ED4AB9" w14:textId="159451BF" w:rsidR="00C66219" w:rsidRDefault="00C66219" w:rsidP="00F874DE">
      <w:pPr>
        <w:jc w:val="both"/>
      </w:pPr>
    </w:p>
    <w:p w14:paraId="0E585A86" w14:textId="77777777" w:rsidR="00C66219" w:rsidRDefault="00C66219" w:rsidP="00F874DE">
      <w:pPr>
        <w:jc w:val="both"/>
      </w:pPr>
    </w:p>
    <w:p w14:paraId="7D309276" w14:textId="77777777" w:rsidR="00A83F2E" w:rsidRDefault="00A83F2E" w:rsidP="00F874DE">
      <w:pPr>
        <w:jc w:val="both"/>
      </w:pPr>
    </w:p>
    <w:p w14:paraId="174C2385" w14:textId="5A15EDE0" w:rsidR="0063532A" w:rsidRPr="0020312C" w:rsidRDefault="0063532A" w:rsidP="0020312C">
      <w:pPr>
        <w:pStyle w:val="Chapterbreak"/>
        <w:sectPr w:rsidR="0063532A" w:rsidRPr="0020312C" w:rsidSect="00AB6A5E">
          <w:headerReference w:type="first" r:id="rId207"/>
          <w:footerReference w:type="first" r:id="rId208"/>
          <w:pgSz w:w="12240" w:h="15840"/>
          <w:pgMar w:top="1440" w:right="1440" w:bottom="1440" w:left="1440" w:header="720" w:footer="720" w:gutter="0"/>
          <w:cols w:space="720"/>
          <w:vAlign w:val="center"/>
          <w:titlePg/>
          <w:docGrid w:linePitch="360"/>
        </w:sectPr>
      </w:pPr>
      <w:bookmarkStart w:id="1972" w:name="_Toc315633864"/>
      <w:r w:rsidRPr="0020312C">
        <w:t>CHAPTER 6: GENERAL SERVICING (ASSIGNED)</w:t>
      </w:r>
      <w:bookmarkEnd w:id="1972"/>
    </w:p>
    <w:p w14:paraId="2BAD914D" w14:textId="55C3EC1D" w:rsidR="00F12C4F" w:rsidRDefault="00DD4BF2" w:rsidP="00F874DE">
      <w:pPr>
        <w:pStyle w:val="Heading1"/>
        <w:jc w:val="both"/>
      </w:pPr>
      <w:bookmarkStart w:id="1973" w:name="_Ref314170720"/>
      <w:bookmarkStart w:id="1974" w:name="_Ref314170800"/>
      <w:bookmarkStart w:id="1975" w:name="_Toc314660745"/>
      <w:bookmarkStart w:id="1976" w:name="_Toc11334720"/>
      <w:bookmarkStart w:id="1977" w:name="_Toc74051938"/>
      <w:bookmarkStart w:id="1978" w:name="_Toc90643324"/>
      <w:bookmarkStart w:id="1979" w:name="_Toc230163219"/>
      <w:r>
        <w:t>GENERAL SERVICING (ASSIGNED)</w:t>
      </w:r>
      <w:bookmarkEnd w:id="1973"/>
      <w:bookmarkEnd w:id="1974"/>
      <w:bookmarkEnd w:id="1975"/>
      <w:bookmarkEnd w:id="1976"/>
      <w:bookmarkEnd w:id="1977"/>
      <w:bookmarkEnd w:id="1978"/>
      <w:bookmarkEnd w:id="1979"/>
    </w:p>
    <w:p w14:paraId="3CABFF94" w14:textId="2651FFED" w:rsidR="00850822" w:rsidRDefault="003411EA" w:rsidP="001879BA">
      <w:pPr>
        <w:pStyle w:val="BodyText"/>
      </w:pPr>
      <w:r>
        <w:t>This chapter</w:t>
      </w:r>
      <w:r w:rsidR="00850822">
        <w:t xml:space="preserve"> discusses general servicing </w:t>
      </w:r>
      <w:r w:rsidR="00155087">
        <w:t xml:space="preserve">for </w:t>
      </w:r>
      <w:r w:rsidR="00850822">
        <w:t>loans</w:t>
      </w:r>
      <w:r w:rsidR="00155087">
        <w:t xml:space="preserve"> that are in </w:t>
      </w:r>
      <w:r w:rsidR="00155087" w:rsidRPr="00155087">
        <w:rPr>
          <w:b/>
        </w:rPr>
        <w:t>Assigned</w:t>
      </w:r>
      <w:r w:rsidR="00155087">
        <w:t xml:space="preserve"> case status</w:t>
      </w:r>
      <w:r w:rsidR="00850822">
        <w:t>:</w:t>
      </w:r>
    </w:p>
    <w:p w14:paraId="2D78AAFB" w14:textId="35499D50" w:rsidR="00850822" w:rsidRDefault="00A8141F" w:rsidP="00F874DE">
      <w:pPr>
        <w:pStyle w:val="UnorderedList"/>
        <w:jc w:val="both"/>
        <w:rPr>
          <w:rStyle w:val="CrossRef"/>
        </w:rPr>
      </w:pPr>
      <w:r w:rsidRPr="000F1083">
        <w:rPr>
          <w:rStyle w:val="CrossRef"/>
        </w:rPr>
        <w:t>Assigned Servicing Overview</w:t>
      </w:r>
    </w:p>
    <w:p w14:paraId="2ED95BD0" w14:textId="057CB7C9" w:rsidR="00360C74" w:rsidRPr="000F1083" w:rsidRDefault="00360C74" w:rsidP="00F874DE">
      <w:pPr>
        <w:pStyle w:val="UnorderedList"/>
        <w:jc w:val="both"/>
        <w:rPr>
          <w:rStyle w:val="CrossRef"/>
        </w:rPr>
      </w:pPr>
      <w:r>
        <w:rPr>
          <w:rStyle w:val="CrossRef"/>
        </w:rPr>
        <w:t>Approval Portal</w:t>
      </w:r>
    </w:p>
    <w:p w14:paraId="20EDBDC4" w14:textId="3969F65A" w:rsidR="004259A1" w:rsidRPr="000F1083" w:rsidRDefault="00A8141F" w:rsidP="00F874DE">
      <w:pPr>
        <w:pStyle w:val="UnorderedList"/>
        <w:jc w:val="both"/>
        <w:rPr>
          <w:rStyle w:val="CrossRef"/>
        </w:rPr>
      </w:pPr>
      <w:r w:rsidRPr="000F1083">
        <w:rPr>
          <w:rStyle w:val="CrossRef"/>
        </w:rPr>
        <w:t>Loan Search</w:t>
      </w:r>
    </w:p>
    <w:p w14:paraId="178C0107" w14:textId="37E986B7" w:rsidR="00850822" w:rsidRPr="000F1083" w:rsidRDefault="00A8141F" w:rsidP="00F874DE">
      <w:pPr>
        <w:pStyle w:val="UnorderedList"/>
        <w:jc w:val="both"/>
        <w:rPr>
          <w:rStyle w:val="CrossRef"/>
        </w:rPr>
      </w:pPr>
      <w:r w:rsidRPr="000F1083">
        <w:rPr>
          <w:rStyle w:val="CrossRef"/>
        </w:rPr>
        <w:t>Loan Balance</w:t>
      </w:r>
    </w:p>
    <w:p w14:paraId="711039A3" w14:textId="775A3186" w:rsidR="00850822" w:rsidRPr="000F1083" w:rsidRDefault="00A8141F" w:rsidP="00F874DE">
      <w:pPr>
        <w:pStyle w:val="UnorderedList"/>
        <w:jc w:val="both"/>
        <w:rPr>
          <w:rStyle w:val="CrossRef"/>
        </w:rPr>
      </w:pPr>
      <w:r w:rsidRPr="000F1083">
        <w:rPr>
          <w:rStyle w:val="CrossRef"/>
        </w:rPr>
        <w:t>Loan Details</w:t>
      </w:r>
    </w:p>
    <w:p w14:paraId="16802917" w14:textId="4C6AE926" w:rsidR="00850822" w:rsidRPr="000F1083" w:rsidRDefault="00A8141F" w:rsidP="00F874DE">
      <w:pPr>
        <w:pStyle w:val="UnorderedList"/>
        <w:jc w:val="both"/>
        <w:rPr>
          <w:rStyle w:val="CrossRef"/>
        </w:rPr>
      </w:pPr>
      <w:r w:rsidRPr="000F1083">
        <w:rPr>
          <w:rStyle w:val="CrossRef"/>
        </w:rPr>
        <w:t>Transactions</w:t>
      </w:r>
    </w:p>
    <w:p w14:paraId="4DB50908" w14:textId="25D9E5B3" w:rsidR="00850822" w:rsidRPr="000F1083" w:rsidRDefault="00A8141F" w:rsidP="00F874DE">
      <w:pPr>
        <w:pStyle w:val="UnorderedList"/>
        <w:jc w:val="both"/>
        <w:rPr>
          <w:rStyle w:val="CrossRef"/>
        </w:rPr>
      </w:pPr>
      <w:r w:rsidRPr="000F1083">
        <w:rPr>
          <w:rStyle w:val="CrossRef"/>
        </w:rPr>
        <w:t>Contacts</w:t>
      </w:r>
    </w:p>
    <w:p w14:paraId="35286228" w14:textId="51902737" w:rsidR="000E37F5" w:rsidRPr="000F1083" w:rsidRDefault="00A8141F" w:rsidP="00F874DE">
      <w:pPr>
        <w:pStyle w:val="UnorderedList"/>
        <w:jc w:val="both"/>
        <w:rPr>
          <w:rStyle w:val="CrossRef"/>
        </w:rPr>
      </w:pPr>
      <w:r w:rsidRPr="000F1083">
        <w:rPr>
          <w:rStyle w:val="CrossRef"/>
        </w:rPr>
        <w:t>Property</w:t>
      </w:r>
    </w:p>
    <w:p w14:paraId="694A61BC" w14:textId="0066031C" w:rsidR="000E37F5" w:rsidRPr="000F1083" w:rsidRDefault="00A8141F" w:rsidP="00F874DE">
      <w:pPr>
        <w:pStyle w:val="UnorderedList"/>
        <w:jc w:val="both"/>
        <w:rPr>
          <w:rStyle w:val="CrossRef"/>
        </w:rPr>
      </w:pPr>
      <w:r w:rsidRPr="000F1083">
        <w:rPr>
          <w:rStyle w:val="CrossRef"/>
        </w:rPr>
        <w:t>Documents</w:t>
      </w:r>
    </w:p>
    <w:p w14:paraId="659454E4" w14:textId="1F752DC4" w:rsidR="000E37F5" w:rsidRPr="000F1083" w:rsidRDefault="00A8141F" w:rsidP="00F874DE">
      <w:pPr>
        <w:pStyle w:val="UnorderedList"/>
        <w:jc w:val="both"/>
        <w:rPr>
          <w:rStyle w:val="CrossRef"/>
        </w:rPr>
      </w:pPr>
      <w:r w:rsidRPr="000F1083">
        <w:rPr>
          <w:rStyle w:val="CrossRef"/>
        </w:rPr>
        <w:t>Notes</w:t>
      </w:r>
    </w:p>
    <w:p w14:paraId="0689A8BE" w14:textId="03E746A8" w:rsidR="000E37F5" w:rsidRPr="000F1083" w:rsidRDefault="00A8141F" w:rsidP="00F874DE">
      <w:pPr>
        <w:pStyle w:val="UnorderedList"/>
        <w:jc w:val="both"/>
        <w:rPr>
          <w:rStyle w:val="CrossRef"/>
        </w:rPr>
      </w:pPr>
      <w:r w:rsidRPr="000F1083">
        <w:rPr>
          <w:rStyle w:val="CrossRef"/>
        </w:rPr>
        <w:t>Audit Tracking</w:t>
      </w:r>
    </w:p>
    <w:p w14:paraId="6A1B2270" w14:textId="5CEF7ED9" w:rsidR="000E37F5" w:rsidRPr="000F1083" w:rsidRDefault="00A8141F" w:rsidP="00F874DE">
      <w:pPr>
        <w:pStyle w:val="UnorderedList"/>
        <w:jc w:val="both"/>
        <w:rPr>
          <w:rStyle w:val="CrossRef"/>
        </w:rPr>
      </w:pPr>
      <w:r w:rsidRPr="000F1083">
        <w:rPr>
          <w:rStyle w:val="CrossRef"/>
        </w:rPr>
        <w:t>Alerts</w:t>
      </w:r>
    </w:p>
    <w:p w14:paraId="2E052357" w14:textId="3A24D138" w:rsidR="000E37F5" w:rsidRPr="000F1083" w:rsidRDefault="00A8141F" w:rsidP="00F874DE">
      <w:pPr>
        <w:pStyle w:val="UnorderedList"/>
        <w:jc w:val="both"/>
        <w:rPr>
          <w:rStyle w:val="CrossRef"/>
        </w:rPr>
      </w:pPr>
      <w:r w:rsidRPr="000F1083">
        <w:rPr>
          <w:rStyle w:val="CrossRef"/>
        </w:rPr>
        <w:t>Change of Plan</w:t>
      </w:r>
    </w:p>
    <w:p w14:paraId="162995BA" w14:textId="3CD2D119" w:rsidR="000E37F5" w:rsidRPr="000F1083" w:rsidRDefault="00A8141F" w:rsidP="00F874DE">
      <w:pPr>
        <w:pStyle w:val="UnorderedList"/>
        <w:jc w:val="both"/>
        <w:rPr>
          <w:rStyle w:val="CrossRef"/>
        </w:rPr>
      </w:pPr>
      <w:r w:rsidRPr="000F1083">
        <w:rPr>
          <w:rStyle w:val="CrossRef"/>
        </w:rPr>
        <w:t>Payoff</w:t>
      </w:r>
    </w:p>
    <w:p w14:paraId="5461C13C" w14:textId="33959B7D" w:rsidR="000E37F5" w:rsidRPr="000F1083" w:rsidRDefault="00025E1E" w:rsidP="00F874DE">
      <w:pPr>
        <w:pStyle w:val="UnorderedList"/>
        <w:jc w:val="both"/>
        <w:rPr>
          <w:rStyle w:val="CrossRef"/>
        </w:rPr>
      </w:pPr>
      <w:r w:rsidRPr="00025E1E">
        <w:rPr>
          <w:rStyle w:val="CrossRef"/>
        </w:rPr>
        <w:t xml:space="preserve">Statement </w:t>
      </w:r>
    </w:p>
    <w:p w14:paraId="453EEB45" w14:textId="384716BF" w:rsidR="000E37F5" w:rsidRPr="000F1083" w:rsidRDefault="00A8141F" w:rsidP="00F874DE">
      <w:pPr>
        <w:pStyle w:val="UnorderedList"/>
        <w:jc w:val="both"/>
        <w:rPr>
          <w:rStyle w:val="CrossRef"/>
        </w:rPr>
      </w:pPr>
      <w:r w:rsidRPr="000F1083">
        <w:rPr>
          <w:rStyle w:val="CrossRef"/>
        </w:rPr>
        <w:t>Disbursement</w:t>
      </w:r>
    </w:p>
    <w:p w14:paraId="32A23B06" w14:textId="53B84CC3" w:rsidR="000F1083" w:rsidRPr="000F1083" w:rsidRDefault="00025E1E" w:rsidP="00F874DE">
      <w:pPr>
        <w:pStyle w:val="UnorderedList"/>
        <w:jc w:val="both"/>
        <w:rPr>
          <w:rStyle w:val="CrossRef"/>
        </w:rPr>
      </w:pPr>
      <w:r w:rsidRPr="00025E1E">
        <w:rPr>
          <w:rStyle w:val="CrossRef"/>
        </w:rPr>
        <w:t>Servicer Info</w:t>
      </w:r>
    </w:p>
    <w:p w14:paraId="099D3171" w14:textId="10241751" w:rsidR="000E37F5" w:rsidRPr="000F1083" w:rsidRDefault="00A8141F" w:rsidP="00F874DE">
      <w:pPr>
        <w:pStyle w:val="UnorderedList"/>
        <w:jc w:val="both"/>
        <w:rPr>
          <w:rStyle w:val="CrossRef"/>
        </w:rPr>
      </w:pPr>
      <w:r w:rsidRPr="000F1083">
        <w:rPr>
          <w:rStyle w:val="CrossRef"/>
        </w:rPr>
        <w:t>Bank Account</w:t>
      </w:r>
    </w:p>
    <w:p w14:paraId="6E7E73A5" w14:textId="2A413110" w:rsidR="000E37F5" w:rsidRPr="000F1083" w:rsidRDefault="00A8141F" w:rsidP="00F874DE">
      <w:pPr>
        <w:pStyle w:val="UnorderedList"/>
        <w:jc w:val="both"/>
        <w:rPr>
          <w:rStyle w:val="CrossRef"/>
        </w:rPr>
      </w:pPr>
      <w:r w:rsidRPr="000F1083">
        <w:rPr>
          <w:rStyle w:val="CrossRef"/>
        </w:rPr>
        <w:t>Accounting</w:t>
      </w:r>
    </w:p>
    <w:p w14:paraId="0427789B" w14:textId="7BC0DAB7" w:rsidR="000E37F5" w:rsidRPr="000F1083" w:rsidRDefault="00A8141F" w:rsidP="00F874DE">
      <w:pPr>
        <w:pStyle w:val="UnorderedList"/>
        <w:jc w:val="both"/>
        <w:rPr>
          <w:rStyle w:val="CrossRef"/>
        </w:rPr>
      </w:pPr>
      <w:r w:rsidRPr="000F1083">
        <w:rPr>
          <w:rStyle w:val="CrossRef"/>
        </w:rPr>
        <w:t>Batch</w:t>
      </w:r>
    </w:p>
    <w:p w14:paraId="6BA15C19" w14:textId="75785C6A" w:rsidR="002B73E4" w:rsidRPr="002B73E4" w:rsidRDefault="00F65AD5" w:rsidP="00F874DE">
      <w:pPr>
        <w:pStyle w:val="Heading2"/>
        <w:jc w:val="both"/>
      </w:pPr>
      <w:bookmarkStart w:id="1980" w:name="_Toc313888208"/>
      <w:bookmarkStart w:id="1981" w:name="_Ref314170908"/>
      <w:bookmarkStart w:id="1982" w:name="_Toc314660746"/>
      <w:bookmarkStart w:id="1983" w:name="_Toc315633865"/>
      <w:bookmarkStart w:id="1984" w:name="_Toc11334721"/>
      <w:bookmarkStart w:id="1985" w:name="_Toc74051939"/>
      <w:bookmarkStart w:id="1986" w:name="_Toc90643325"/>
      <w:bookmarkStart w:id="1987" w:name="_Toc230163220"/>
      <w:r>
        <w:t>Assigned Servicing O</w:t>
      </w:r>
      <w:r w:rsidR="002B73E4" w:rsidRPr="002B73E4">
        <w:t>verview</w:t>
      </w:r>
      <w:bookmarkEnd w:id="1980"/>
      <w:bookmarkEnd w:id="1981"/>
      <w:bookmarkEnd w:id="1982"/>
      <w:bookmarkEnd w:id="1983"/>
      <w:bookmarkEnd w:id="1984"/>
      <w:bookmarkEnd w:id="1985"/>
      <w:bookmarkEnd w:id="1986"/>
      <w:bookmarkEnd w:id="1987"/>
    </w:p>
    <w:p w14:paraId="2857090B" w14:textId="076099E0" w:rsidR="002B73E4" w:rsidRPr="004259A1" w:rsidRDefault="002B73E4" w:rsidP="00F874DE">
      <w:pPr>
        <w:spacing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rPr>
        <w:t xml:space="preserve">When the loan balance on a </w:t>
      </w:r>
      <w:r w:rsidR="002F74F0">
        <w:rPr>
          <w:rFonts w:asciiTheme="majorHAnsi" w:eastAsia="Times New Roman" w:hAnsiTheme="majorHAnsi" w:cstheme="minorHAnsi"/>
          <w:bCs/>
          <w:noProof/>
          <w:color w:val="000000" w:themeColor="text1"/>
        </w:rPr>
        <w:t xml:space="preserve">HECM </w:t>
      </w:r>
      <w:r w:rsidR="000B5E9B">
        <w:rPr>
          <w:rFonts w:asciiTheme="majorHAnsi" w:eastAsia="Times New Roman" w:hAnsiTheme="majorHAnsi" w:cstheme="minorHAnsi"/>
          <w:bCs/>
          <w:noProof/>
          <w:color w:val="000000" w:themeColor="text1"/>
        </w:rPr>
        <w:t>loan</w:t>
      </w:r>
      <w:r w:rsidRPr="002B73E4">
        <w:rPr>
          <w:rFonts w:asciiTheme="majorHAnsi" w:eastAsia="Times New Roman" w:hAnsiTheme="majorHAnsi" w:cstheme="minorHAnsi"/>
          <w:bCs/>
          <w:noProof/>
          <w:color w:val="000000" w:themeColor="text1"/>
        </w:rPr>
        <w:t xml:space="preserve"> reaches </w:t>
      </w:r>
      <w:r w:rsidR="00403FD7">
        <w:rPr>
          <w:rFonts w:asciiTheme="majorHAnsi" w:eastAsia="Times New Roman" w:hAnsiTheme="majorHAnsi" w:cstheme="minorHAnsi"/>
          <w:bCs/>
          <w:noProof/>
          <w:color w:val="000000" w:themeColor="text1"/>
        </w:rPr>
        <w:t xml:space="preserve">the threshold percentage </w:t>
      </w:r>
      <w:r w:rsidR="0015591E">
        <w:rPr>
          <w:rFonts w:asciiTheme="majorHAnsi" w:eastAsia="Times New Roman" w:hAnsiTheme="majorHAnsi" w:cstheme="minorHAnsi"/>
          <w:bCs/>
          <w:noProof/>
          <w:color w:val="000000" w:themeColor="text1"/>
        </w:rPr>
        <w:t xml:space="preserve">(as established by HUD) </w:t>
      </w:r>
      <w:r w:rsidR="00403FD7">
        <w:rPr>
          <w:rFonts w:asciiTheme="majorHAnsi" w:eastAsia="Times New Roman" w:hAnsiTheme="majorHAnsi" w:cstheme="minorHAnsi"/>
          <w:bCs/>
          <w:noProof/>
          <w:color w:val="000000" w:themeColor="text1"/>
        </w:rPr>
        <w:t>of</w:t>
      </w:r>
      <w:r w:rsidRPr="002B73E4">
        <w:rPr>
          <w:rFonts w:asciiTheme="majorHAnsi" w:eastAsia="Times New Roman" w:hAnsiTheme="majorHAnsi" w:cstheme="minorHAnsi"/>
          <w:bCs/>
          <w:noProof/>
          <w:color w:val="000000" w:themeColor="text1"/>
        </w:rPr>
        <w:t xml:space="preserve"> the maximum claim amount, a servicing lender </w:t>
      </w:r>
      <w:r w:rsidR="00FE7DDF">
        <w:rPr>
          <w:rFonts w:asciiTheme="majorHAnsi" w:eastAsia="Times New Roman" w:hAnsiTheme="majorHAnsi" w:cstheme="minorHAnsi"/>
          <w:bCs/>
          <w:noProof/>
          <w:color w:val="000000" w:themeColor="text1"/>
        </w:rPr>
        <w:t xml:space="preserve">can </w:t>
      </w:r>
      <w:r w:rsidRPr="002B73E4">
        <w:rPr>
          <w:rFonts w:asciiTheme="majorHAnsi" w:eastAsia="Times New Roman" w:hAnsiTheme="majorHAnsi" w:cstheme="minorHAnsi"/>
          <w:bCs/>
          <w:noProof/>
          <w:color w:val="000000" w:themeColor="text1"/>
        </w:rPr>
        <w:t xml:space="preserve">request assignment to HUD. A </w:t>
      </w:r>
      <w:r w:rsidR="00FE7DDF" w:rsidRPr="002B73E4">
        <w:rPr>
          <w:rFonts w:asciiTheme="majorHAnsi" w:eastAsia="Times New Roman" w:hAnsiTheme="majorHAnsi" w:cstheme="minorHAnsi"/>
          <w:bCs/>
          <w:noProof/>
          <w:color w:val="000000" w:themeColor="text1"/>
        </w:rPr>
        <w:t>Claim Type</w:t>
      </w:r>
      <w:r w:rsidRPr="002B73E4">
        <w:rPr>
          <w:rFonts w:asciiTheme="majorHAnsi" w:eastAsia="Times New Roman" w:hAnsiTheme="majorHAnsi" w:cstheme="minorHAnsi"/>
          <w:bCs/>
          <w:noProof/>
          <w:color w:val="000000" w:themeColor="text1"/>
        </w:rPr>
        <w:t xml:space="preserve"> 22 timeline must be initiated and steps within the timeline completed </w:t>
      </w:r>
      <w:r w:rsidR="00B82094" w:rsidRPr="002B73E4">
        <w:rPr>
          <w:rFonts w:asciiTheme="majorHAnsi" w:eastAsia="Times New Roman" w:hAnsiTheme="majorHAnsi" w:cstheme="minorHAnsi"/>
          <w:bCs/>
          <w:noProof/>
          <w:color w:val="000000" w:themeColor="text1"/>
        </w:rPr>
        <w:t>(</w:t>
      </w:r>
      <w:r w:rsidR="00B82094" w:rsidRPr="004259A1">
        <w:rPr>
          <w:rFonts w:asciiTheme="majorHAnsi" w:eastAsia="Times New Roman" w:hAnsiTheme="majorHAnsi" w:cstheme="minorHAnsi"/>
          <w:bCs/>
          <w:noProof/>
          <w:color w:val="000000" w:themeColor="text1"/>
        </w:rPr>
        <w:t xml:space="preserve">step </w:t>
      </w:r>
      <w:r w:rsidR="00B82094">
        <w:rPr>
          <w:rFonts w:asciiTheme="majorHAnsi" w:eastAsia="Times New Roman" w:hAnsiTheme="majorHAnsi" w:cstheme="minorHAnsi"/>
          <w:bCs/>
          <w:noProof/>
          <w:color w:val="000000" w:themeColor="text1"/>
        </w:rPr>
        <w:t xml:space="preserve">- </w:t>
      </w:r>
      <w:r w:rsidR="00B82094" w:rsidRPr="004259A1">
        <w:rPr>
          <w:rFonts w:asciiTheme="majorHAnsi" w:eastAsia="Times New Roman" w:hAnsiTheme="majorHAnsi" w:cstheme="minorHAnsi"/>
          <w:bCs/>
          <w:noProof/>
          <w:color w:val="000000" w:themeColor="text1"/>
          <w:lang w:bidi="en-US"/>
        </w:rPr>
        <w:t>Assignment to HUD sent for recording/Servicer F</w:t>
      </w:r>
      <w:r w:rsidR="00B82094">
        <w:rPr>
          <w:rFonts w:asciiTheme="majorHAnsi" w:eastAsia="Times New Roman" w:hAnsiTheme="majorHAnsi" w:cstheme="minorHAnsi"/>
          <w:bCs/>
          <w:noProof/>
          <w:color w:val="000000" w:themeColor="text1"/>
          <w:lang w:bidi="en-US"/>
        </w:rPr>
        <w:t>iles Claim Type 22 – Form 27011</w:t>
      </w:r>
      <w:r w:rsidR="00B82094" w:rsidRPr="004259A1">
        <w:rPr>
          <w:rFonts w:asciiTheme="majorHAnsi" w:eastAsia="Times New Roman" w:hAnsiTheme="majorHAnsi" w:cstheme="minorHAnsi"/>
          <w:bCs/>
          <w:noProof/>
          <w:color w:val="000000" w:themeColor="text1"/>
        </w:rPr>
        <w:t>)</w:t>
      </w:r>
      <w:r w:rsidR="00B82094">
        <w:rPr>
          <w:rFonts w:asciiTheme="majorHAnsi" w:eastAsia="Times New Roman" w:hAnsiTheme="majorHAnsi" w:cstheme="minorHAnsi"/>
          <w:bCs/>
          <w:noProof/>
          <w:color w:val="000000" w:themeColor="text1"/>
        </w:rPr>
        <w:t xml:space="preserve"> </w:t>
      </w:r>
      <w:r w:rsidRPr="002B73E4">
        <w:rPr>
          <w:rFonts w:asciiTheme="majorHAnsi" w:eastAsia="Times New Roman" w:hAnsiTheme="majorHAnsi" w:cstheme="minorHAnsi"/>
          <w:bCs/>
          <w:noProof/>
          <w:color w:val="000000" w:themeColor="text1"/>
        </w:rPr>
        <w:t xml:space="preserve">to transfer the servicing of the loan to </w:t>
      </w:r>
      <w:r w:rsidR="009E7AA3">
        <w:rPr>
          <w:rFonts w:asciiTheme="majorHAnsi" w:eastAsia="Times New Roman" w:hAnsiTheme="majorHAnsi" w:cstheme="minorHAnsi"/>
          <w:bCs/>
          <w:noProof/>
          <w:color w:val="000000" w:themeColor="text1"/>
        </w:rPr>
        <w:t>HUD</w:t>
      </w:r>
      <w:r w:rsidRPr="004259A1">
        <w:rPr>
          <w:rFonts w:asciiTheme="majorHAnsi" w:eastAsia="Times New Roman" w:hAnsiTheme="majorHAnsi" w:cstheme="minorHAnsi"/>
          <w:bCs/>
          <w:noProof/>
          <w:color w:val="000000" w:themeColor="text1"/>
        </w:rPr>
        <w:t xml:space="preserve">. This also updates the Lender and Investor fields on the Loan to HUD. </w:t>
      </w:r>
    </w:p>
    <w:p w14:paraId="2E02BC4B" w14:textId="77777777" w:rsidR="002B73E4" w:rsidRPr="004259A1" w:rsidRDefault="002B73E4" w:rsidP="00F874DE">
      <w:pPr>
        <w:spacing w:after="240" w:line="240" w:lineRule="auto"/>
        <w:jc w:val="both"/>
        <w:rPr>
          <w:rFonts w:asciiTheme="majorHAnsi" w:eastAsia="Times New Roman" w:hAnsiTheme="majorHAnsi" w:cstheme="minorHAnsi"/>
          <w:bCs/>
          <w:noProof/>
          <w:color w:val="000000" w:themeColor="text1"/>
          <w:lang w:bidi="en-US"/>
        </w:rPr>
      </w:pPr>
      <w:r w:rsidRPr="004259A1">
        <w:rPr>
          <w:rFonts w:asciiTheme="majorHAnsi" w:eastAsia="Times New Roman" w:hAnsiTheme="majorHAnsi" w:cstheme="minorHAnsi"/>
          <w:bCs/>
          <w:noProof/>
          <w:color w:val="000000" w:themeColor="text1"/>
        </w:rPr>
        <w:t xml:space="preserve">Upon completion of </w:t>
      </w:r>
      <w:r w:rsidR="00FE7DDF" w:rsidRPr="004259A1">
        <w:rPr>
          <w:rFonts w:asciiTheme="majorHAnsi" w:eastAsia="Times New Roman" w:hAnsiTheme="majorHAnsi" w:cstheme="minorHAnsi"/>
          <w:bCs/>
          <w:noProof/>
          <w:color w:val="000000" w:themeColor="text1"/>
        </w:rPr>
        <w:t xml:space="preserve">the </w:t>
      </w:r>
      <w:r w:rsidRPr="004259A1">
        <w:rPr>
          <w:rFonts w:asciiTheme="majorHAnsi" w:eastAsia="Times New Roman" w:hAnsiTheme="majorHAnsi" w:cstheme="minorHAnsi"/>
          <w:bCs/>
          <w:noProof/>
          <w:color w:val="000000" w:themeColor="text1"/>
        </w:rPr>
        <w:t xml:space="preserve">step </w:t>
      </w:r>
      <w:r w:rsidRPr="004259A1">
        <w:rPr>
          <w:rFonts w:asciiTheme="majorHAnsi" w:eastAsia="Times New Roman" w:hAnsiTheme="majorHAnsi" w:cstheme="minorHAnsi"/>
          <w:bCs/>
          <w:noProof/>
          <w:color w:val="000000" w:themeColor="text1"/>
          <w:lang w:bidi="en-US"/>
        </w:rPr>
        <w:t xml:space="preserve">HUD Issued Final Title Approval </w:t>
      </w:r>
      <w:r w:rsidR="00FE7DDF" w:rsidRPr="004259A1">
        <w:rPr>
          <w:rFonts w:asciiTheme="majorHAnsi" w:eastAsia="Times New Roman" w:hAnsiTheme="majorHAnsi" w:cstheme="minorHAnsi"/>
          <w:bCs/>
          <w:noProof/>
          <w:color w:val="000000" w:themeColor="text1"/>
          <w:lang w:bidi="en-US"/>
        </w:rPr>
        <w:t>on</w:t>
      </w:r>
      <w:r w:rsidRPr="004259A1">
        <w:rPr>
          <w:rFonts w:asciiTheme="majorHAnsi" w:eastAsia="Times New Roman" w:hAnsiTheme="majorHAnsi" w:cstheme="minorHAnsi"/>
          <w:bCs/>
          <w:noProof/>
          <w:color w:val="000000" w:themeColor="text1"/>
          <w:lang w:bidi="en-US"/>
        </w:rPr>
        <w:t xml:space="preserve"> the </w:t>
      </w:r>
      <w:r w:rsidR="00FE7DDF" w:rsidRPr="004259A1">
        <w:rPr>
          <w:rFonts w:asciiTheme="majorHAnsi" w:eastAsia="Times New Roman" w:hAnsiTheme="majorHAnsi" w:cstheme="minorHAnsi"/>
          <w:bCs/>
          <w:noProof/>
          <w:color w:val="000000" w:themeColor="text1"/>
          <w:lang w:bidi="en-US"/>
        </w:rPr>
        <w:t>Claim Type</w:t>
      </w:r>
      <w:r w:rsidRPr="004259A1">
        <w:rPr>
          <w:rFonts w:asciiTheme="majorHAnsi" w:eastAsia="Times New Roman" w:hAnsiTheme="majorHAnsi" w:cstheme="minorHAnsi"/>
          <w:bCs/>
          <w:noProof/>
          <w:color w:val="000000" w:themeColor="text1"/>
          <w:lang w:bidi="en-US"/>
        </w:rPr>
        <w:t xml:space="preserve"> 22 timeline, the case status is updated to Assigned. </w:t>
      </w:r>
    </w:p>
    <w:p w14:paraId="39FE6628" w14:textId="353B6019" w:rsidR="00FE7DDF" w:rsidRDefault="00E119E6" w:rsidP="00F874DE">
      <w:pPr>
        <w:spacing w:after="240" w:line="240" w:lineRule="auto"/>
        <w:jc w:val="both"/>
        <w:rPr>
          <w:rFonts w:asciiTheme="majorHAnsi" w:eastAsia="Times New Roman" w:hAnsiTheme="majorHAnsi" w:cstheme="minorHAnsi"/>
          <w:bCs/>
          <w:noProof/>
          <w:color w:val="000000" w:themeColor="text1"/>
          <w:lang w:bidi="en-US"/>
        </w:rPr>
      </w:pPr>
      <w:r w:rsidRPr="00E119E6">
        <w:rPr>
          <w:rFonts w:asciiTheme="majorHAnsi" w:eastAsia="Times New Roman" w:hAnsiTheme="majorHAnsi" w:cstheme="minorHAnsi"/>
          <w:bCs/>
          <w:noProof/>
          <w:color w:val="000000" w:themeColor="text1"/>
          <w:lang w:bidi="en-US"/>
        </w:rPr>
        <w:t>HUD assumes all the general</w:t>
      </w:r>
      <w:r w:rsidR="002B73E4" w:rsidRPr="004259A1">
        <w:rPr>
          <w:rFonts w:asciiTheme="majorHAnsi" w:eastAsia="Times New Roman" w:hAnsiTheme="majorHAnsi" w:cstheme="minorHAnsi"/>
          <w:bCs/>
          <w:noProof/>
          <w:color w:val="000000" w:themeColor="text1"/>
          <w:lang w:bidi="en-US"/>
        </w:rPr>
        <w:t xml:space="preserve"> servicing loan functions that the previous </w:t>
      </w:r>
      <w:r w:rsidR="002B73E4" w:rsidRPr="004259A1">
        <w:rPr>
          <w:rFonts w:asciiTheme="majorHAnsi" w:eastAsia="Times New Roman" w:hAnsiTheme="majorHAnsi" w:cstheme="minorHAnsi"/>
          <w:bCs/>
          <w:noProof/>
          <w:color w:val="000000" w:themeColor="text1"/>
        </w:rPr>
        <w:t xml:space="preserve">servicing lender </w:t>
      </w:r>
      <w:r w:rsidR="002B73E4" w:rsidRPr="004259A1">
        <w:rPr>
          <w:rFonts w:asciiTheme="majorHAnsi" w:eastAsia="Times New Roman" w:hAnsiTheme="majorHAnsi" w:cstheme="minorHAnsi"/>
          <w:bCs/>
          <w:noProof/>
          <w:color w:val="000000" w:themeColor="text1"/>
          <w:lang w:bidi="en-US"/>
        </w:rPr>
        <w:t xml:space="preserve">performed. This chapter explains in detail all the functions available for </w:t>
      </w:r>
      <w:r w:rsidR="00FE7DDF" w:rsidRPr="004259A1">
        <w:rPr>
          <w:rFonts w:asciiTheme="majorHAnsi" w:eastAsia="Times New Roman" w:hAnsiTheme="majorHAnsi" w:cstheme="minorHAnsi"/>
          <w:bCs/>
          <w:noProof/>
          <w:color w:val="000000" w:themeColor="text1"/>
          <w:lang w:bidi="en-US"/>
        </w:rPr>
        <w:t>a</w:t>
      </w:r>
      <w:r w:rsidR="002B73E4" w:rsidRPr="004259A1">
        <w:rPr>
          <w:rFonts w:asciiTheme="majorHAnsi" w:eastAsia="Times New Roman" w:hAnsiTheme="majorHAnsi" w:cstheme="minorHAnsi"/>
          <w:bCs/>
          <w:noProof/>
          <w:color w:val="000000" w:themeColor="text1"/>
          <w:lang w:bidi="en-US"/>
        </w:rPr>
        <w:t xml:space="preserve">ssigned loans </w:t>
      </w:r>
      <w:r w:rsidR="00FE7DDF" w:rsidRPr="004259A1">
        <w:rPr>
          <w:rFonts w:asciiTheme="majorHAnsi" w:eastAsia="Times New Roman" w:hAnsiTheme="majorHAnsi" w:cstheme="minorHAnsi"/>
          <w:bCs/>
          <w:noProof/>
          <w:color w:val="000000" w:themeColor="text1"/>
          <w:lang w:bidi="en-US"/>
        </w:rPr>
        <w:t xml:space="preserve">and discusses in detail how to perform these functions. </w:t>
      </w:r>
    </w:p>
    <w:p w14:paraId="316FF5FD" w14:textId="77777777" w:rsidR="00360C74" w:rsidRPr="00260B2B" w:rsidRDefault="00360C74" w:rsidP="00360C74">
      <w:pPr>
        <w:pStyle w:val="Heading2"/>
        <w:jc w:val="both"/>
      </w:pPr>
      <w:bookmarkStart w:id="1988" w:name="_Toc230163221"/>
      <w:r>
        <w:t>Approval Portal</w:t>
      </w:r>
      <w:bookmarkEnd w:id="1988"/>
      <w:r w:rsidRPr="002B73E4">
        <w:tab/>
      </w:r>
    </w:p>
    <w:p w14:paraId="2F3CB517" w14:textId="77777777" w:rsidR="00360C74" w:rsidRPr="00064DA3" w:rsidRDefault="00360C74" w:rsidP="00360C74">
      <w:pPr>
        <w:rPr>
          <w:rFonts w:ascii="Cambria" w:hAnsi="Cambria"/>
        </w:rPr>
      </w:pPr>
      <w:r>
        <w:rPr>
          <w:rFonts w:ascii="Cambria" w:hAnsi="Cambria"/>
        </w:rPr>
        <w:t>Approval Portal</w:t>
      </w:r>
      <w:r w:rsidRPr="00064DA3">
        <w:rPr>
          <w:rFonts w:ascii="Cambria" w:hAnsi="Cambria"/>
        </w:rPr>
        <w:t xml:space="preserve"> will display depending on user’s permission. </w:t>
      </w:r>
    </w:p>
    <w:p w14:paraId="46FC0673" w14:textId="77777777" w:rsidR="00360C74" w:rsidRDefault="00360C74" w:rsidP="00360C74">
      <w:pPr>
        <w:pStyle w:val="BodyText"/>
      </w:pPr>
      <w:r>
        <w:t xml:space="preserve">When the search screen is first displayed, Request Category will display “Bank Account” and Request Status will display “Pending Contractor Approval” or “Pending HUD Approval” depending on the user role to allow the user to search for ‘All Bank Account’ records that are pending. The user can enter or select different criteria to narrow the search results. Once a search is completed the results are displayed below the Export to Excel link. </w:t>
      </w:r>
    </w:p>
    <w:p w14:paraId="4D90547A" w14:textId="77777777" w:rsidR="00360C74" w:rsidRDefault="00360C74" w:rsidP="00360C74">
      <w:pPr>
        <w:pStyle w:val="BodyText"/>
      </w:pPr>
      <w:r w:rsidRPr="002B4F48">
        <w:rPr>
          <w:noProof/>
        </w:rPr>
        <w:drawing>
          <wp:inline distT="0" distB="0" distL="0" distR="0" wp14:anchorId="4689E8A9" wp14:editId="33AF795B">
            <wp:extent cx="5943600" cy="779780"/>
            <wp:effectExtent l="19050" t="19050" r="19050" b="20320"/>
            <wp:docPr id="5442145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214507" name=""/>
                    <pic:cNvPicPr/>
                  </pic:nvPicPr>
                  <pic:blipFill>
                    <a:blip r:embed="rId209"/>
                    <a:stretch>
                      <a:fillRect/>
                    </a:stretch>
                  </pic:blipFill>
                  <pic:spPr>
                    <a:xfrm>
                      <a:off x="0" y="0"/>
                      <a:ext cx="5943600" cy="779780"/>
                    </a:xfrm>
                    <a:prstGeom prst="rect">
                      <a:avLst/>
                    </a:prstGeom>
                    <a:ln w="19050">
                      <a:solidFill>
                        <a:srgbClr val="0070C0"/>
                      </a:solidFill>
                    </a:ln>
                  </pic:spPr>
                </pic:pic>
              </a:graphicData>
            </a:graphic>
          </wp:inline>
        </w:drawing>
      </w:r>
    </w:p>
    <w:p w14:paraId="350598F9" w14:textId="6CBAEEED" w:rsidR="00360C74" w:rsidRDefault="00360C74" w:rsidP="00360C74">
      <w:pPr>
        <w:pStyle w:val="FigureCaption0"/>
      </w:pPr>
      <w:bookmarkStart w:id="1989" w:name="_Toc230163978"/>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w:t>
      </w:r>
      <w:r>
        <w:rPr>
          <w:noProof/>
        </w:rPr>
        <w:fldChar w:fldCharType="end"/>
      </w:r>
      <w:r>
        <w:rPr>
          <w:noProof/>
        </w:rPr>
        <w:t>: Approval Portal Search Screen</w:t>
      </w:r>
      <w:bookmarkEnd w:id="1989"/>
    </w:p>
    <w:p w14:paraId="32CA5B54" w14:textId="77777777" w:rsidR="00360C74" w:rsidRDefault="00360C74" w:rsidP="00360C74">
      <w:pPr>
        <w:pStyle w:val="Heading3"/>
        <w:numPr>
          <w:ilvl w:val="2"/>
          <w:numId w:val="101"/>
        </w:numPr>
        <w:ind w:left="1080" w:hanging="1080"/>
        <w:jc w:val="both"/>
      </w:pPr>
      <w:bookmarkStart w:id="1990" w:name="_Toc230163222"/>
      <w:r>
        <w:t>Search Criteria</w:t>
      </w:r>
      <w:bookmarkEnd w:id="1990"/>
    </w:p>
    <w:p w14:paraId="181E7B50" w14:textId="77777777" w:rsidR="00360C74" w:rsidRDefault="00360C74" w:rsidP="00360C74">
      <w:pPr>
        <w:pStyle w:val="BodyText"/>
      </w:pPr>
      <w:r>
        <w:t>Approval Portal records can be retrieved using single or combined search criteria. Applying more search filters will return more specific, but fewer results, while broader searches will return a higher volume of records.</w:t>
      </w:r>
    </w:p>
    <w:p w14:paraId="646D5EB6" w14:textId="77777777" w:rsidR="00360C74" w:rsidRDefault="00360C74" w:rsidP="00360C74">
      <w:pPr>
        <w:pStyle w:val="Heading3"/>
        <w:numPr>
          <w:ilvl w:val="2"/>
          <w:numId w:val="101"/>
        </w:numPr>
        <w:ind w:left="1080" w:hanging="1080"/>
        <w:jc w:val="both"/>
      </w:pPr>
      <w:bookmarkStart w:id="1991" w:name="_Toc230163223"/>
      <w:r>
        <w:t>Searching for Approval Portal records</w:t>
      </w:r>
      <w:bookmarkEnd w:id="1991"/>
    </w:p>
    <w:p w14:paraId="52D7643A" w14:textId="77777777" w:rsidR="00360C74" w:rsidRDefault="00360C74" w:rsidP="00360C74">
      <w:pPr>
        <w:pStyle w:val="BodyText"/>
      </w:pPr>
      <w:r>
        <w:t>User can build a search using the criteria below</w:t>
      </w:r>
    </w:p>
    <w:p w14:paraId="2C2CE56E" w14:textId="77777777" w:rsidR="00360C74" w:rsidRDefault="00360C74" w:rsidP="00360C74">
      <w:pPr>
        <w:pStyle w:val="Heading4"/>
        <w:numPr>
          <w:ilvl w:val="3"/>
          <w:numId w:val="101"/>
        </w:numPr>
      </w:pPr>
      <w:bookmarkStart w:id="1992" w:name="_Toc230163224"/>
      <w:r>
        <w:t>Approval Portal Search Criteria</w:t>
      </w:r>
      <w:bookmarkEnd w:id="1992"/>
      <w:r>
        <w:t xml:space="preserve"> </w:t>
      </w:r>
    </w:p>
    <w:tbl>
      <w:tblPr>
        <w:tblStyle w:val="TableGrid"/>
        <w:tblW w:w="0" w:type="auto"/>
        <w:jc w:val="right"/>
        <w:tblLook w:val="04A0" w:firstRow="1" w:lastRow="0" w:firstColumn="1" w:lastColumn="0" w:noHBand="0" w:noVBand="1"/>
      </w:tblPr>
      <w:tblGrid>
        <w:gridCol w:w="2408"/>
        <w:gridCol w:w="6834"/>
      </w:tblGrid>
      <w:tr w:rsidR="00360C74" w14:paraId="062DDFCC" w14:textId="77777777" w:rsidTr="00360C74">
        <w:trPr>
          <w:tblHeader/>
          <w:jc w:val="right"/>
        </w:trPr>
        <w:tc>
          <w:tcPr>
            <w:tcW w:w="2408" w:type="dxa"/>
            <w:tcBorders>
              <w:top w:val="single" w:sz="4" w:space="0" w:color="auto"/>
              <w:left w:val="single" w:sz="4" w:space="0" w:color="auto"/>
              <w:bottom w:val="single" w:sz="4" w:space="0" w:color="auto"/>
              <w:right w:val="single" w:sz="4" w:space="0" w:color="auto"/>
            </w:tcBorders>
            <w:shd w:val="clear" w:color="auto" w:fill="B8CCE4" w:themeFill="accent1" w:themeFillTint="66"/>
            <w:hideMark/>
          </w:tcPr>
          <w:p w14:paraId="516A7710" w14:textId="77777777" w:rsidR="00360C74" w:rsidRDefault="00360C74" w:rsidP="00D01483">
            <w:pPr>
              <w:pStyle w:val="Tableheader"/>
            </w:pPr>
            <w:r>
              <w:t>Field</w:t>
            </w:r>
          </w:p>
        </w:tc>
        <w:tc>
          <w:tcPr>
            <w:tcW w:w="6834" w:type="dxa"/>
            <w:tcBorders>
              <w:top w:val="single" w:sz="4" w:space="0" w:color="auto"/>
              <w:left w:val="single" w:sz="4" w:space="0" w:color="auto"/>
              <w:bottom w:val="single" w:sz="4" w:space="0" w:color="auto"/>
              <w:right w:val="single" w:sz="4" w:space="0" w:color="auto"/>
            </w:tcBorders>
            <w:shd w:val="clear" w:color="auto" w:fill="B8CCE4" w:themeFill="accent1" w:themeFillTint="66"/>
            <w:hideMark/>
          </w:tcPr>
          <w:p w14:paraId="7C66934D" w14:textId="77777777" w:rsidR="00360C74" w:rsidRDefault="00360C74" w:rsidP="00D01483">
            <w:pPr>
              <w:pStyle w:val="Tableheader"/>
            </w:pPr>
            <w:r>
              <w:t>Description</w:t>
            </w:r>
          </w:p>
        </w:tc>
      </w:tr>
      <w:tr w:rsidR="00360C74" w14:paraId="2EB2D454"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28EF3B1A" w14:textId="77777777" w:rsidR="00360C74" w:rsidRDefault="00360C74" w:rsidP="00D01483">
            <w:pPr>
              <w:pStyle w:val="TableColumnSubheading"/>
            </w:pPr>
            <w:r>
              <w:t xml:space="preserve">Request Category: </w:t>
            </w:r>
          </w:p>
        </w:tc>
        <w:tc>
          <w:tcPr>
            <w:tcW w:w="6834" w:type="dxa"/>
            <w:tcBorders>
              <w:top w:val="single" w:sz="4" w:space="0" w:color="auto"/>
              <w:left w:val="single" w:sz="4" w:space="0" w:color="auto"/>
              <w:bottom w:val="single" w:sz="4" w:space="0" w:color="auto"/>
              <w:right w:val="single" w:sz="4" w:space="0" w:color="auto"/>
            </w:tcBorders>
            <w:hideMark/>
          </w:tcPr>
          <w:p w14:paraId="7CBB0B70" w14:textId="77777777" w:rsidR="00360C74" w:rsidRDefault="00360C74" w:rsidP="00D01483">
            <w:pPr>
              <w:pStyle w:val="TableText"/>
              <w:jc w:val="both"/>
            </w:pPr>
            <w:r>
              <w:t>List Request Categories such as Bank Account</w:t>
            </w:r>
          </w:p>
        </w:tc>
      </w:tr>
      <w:tr w:rsidR="00360C74" w14:paraId="6E83AE9A"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1D88721C" w14:textId="77777777" w:rsidR="00360C74" w:rsidRDefault="00360C74" w:rsidP="00D01483">
            <w:pPr>
              <w:pStyle w:val="TableColumnSubheading"/>
            </w:pPr>
            <w:r>
              <w:t>Request ID</w:t>
            </w:r>
          </w:p>
        </w:tc>
        <w:tc>
          <w:tcPr>
            <w:tcW w:w="6834" w:type="dxa"/>
            <w:tcBorders>
              <w:top w:val="single" w:sz="4" w:space="0" w:color="auto"/>
              <w:left w:val="single" w:sz="4" w:space="0" w:color="auto"/>
              <w:bottom w:val="single" w:sz="4" w:space="0" w:color="auto"/>
              <w:right w:val="single" w:sz="4" w:space="0" w:color="auto"/>
            </w:tcBorders>
            <w:hideMark/>
          </w:tcPr>
          <w:p w14:paraId="168E5C9D" w14:textId="77777777" w:rsidR="00360C74" w:rsidRDefault="00360C74" w:rsidP="00D01483">
            <w:pPr>
              <w:pStyle w:val="TableText"/>
              <w:jc w:val="both"/>
            </w:pPr>
            <w:r>
              <w:t>Enter Request ID #</w:t>
            </w:r>
          </w:p>
        </w:tc>
      </w:tr>
      <w:tr w:rsidR="00360C74" w14:paraId="1F0669CD"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4CCE334B" w14:textId="77777777" w:rsidR="00360C74" w:rsidRDefault="00360C74" w:rsidP="00D01483">
            <w:pPr>
              <w:pStyle w:val="TableColumnSubheading"/>
            </w:pPr>
            <w:r>
              <w:t>Loan Skey</w:t>
            </w:r>
            <w:r>
              <w:fldChar w:fldCharType="begin"/>
            </w:r>
            <w:r>
              <w:instrText xml:space="preserve"> XE "Loan Skey"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1D92AD13" w14:textId="77777777" w:rsidR="00360C74" w:rsidRDefault="00360C74" w:rsidP="00D01483">
            <w:pPr>
              <w:pStyle w:val="TableText"/>
              <w:jc w:val="both"/>
            </w:pPr>
            <w:r>
              <w:t>The Servicing Module system identification number unique to each loan.</w:t>
            </w:r>
          </w:p>
        </w:tc>
      </w:tr>
      <w:tr w:rsidR="00360C74" w14:paraId="4E0A7A75"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5415A447" w14:textId="77777777" w:rsidR="00360C74" w:rsidRDefault="00360C74" w:rsidP="00D01483">
            <w:pPr>
              <w:pStyle w:val="TableColumnSubheading"/>
            </w:pPr>
            <w:r>
              <w:t>FHA Case #</w:t>
            </w:r>
            <w:r>
              <w:fldChar w:fldCharType="begin"/>
            </w:r>
            <w:r>
              <w:instrText xml:space="preserve"> XE "FHA Case #"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5D4C2A95" w14:textId="77777777" w:rsidR="00360C74" w:rsidRDefault="00360C74" w:rsidP="00D01483">
            <w:pPr>
              <w:pStyle w:val="TableText"/>
              <w:jc w:val="both"/>
            </w:pPr>
            <w:r>
              <w:t xml:space="preserve">FHA case number of the loan </w:t>
            </w:r>
          </w:p>
        </w:tc>
      </w:tr>
      <w:tr w:rsidR="00360C74" w14:paraId="3AFF07D6"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0308BCAA" w14:textId="77777777" w:rsidR="00360C74" w:rsidRDefault="00360C74" w:rsidP="00D01483">
            <w:pPr>
              <w:pStyle w:val="TableColumnSubheading"/>
            </w:pPr>
            <w:r>
              <w:t>Request Status</w:t>
            </w:r>
            <w:r>
              <w:fldChar w:fldCharType="begin"/>
            </w:r>
            <w:r>
              <w:instrText xml:space="preserve"> XE "Case Status"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013A774A" w14:textId="77777777" w:rsidR="00360C74" w:rsidRDefault="00360C74" w:rsidP="00D01483">
            <w:pPr>
              <w:pStyle w:val="TableText"/>
              <w:jc w:val="both"/>
            </w:pPr>
            <w:r>
              <w:t>The Status of the request record; ALL, Pending Contractor Approval, Pending HUD Approval, HUD Approved – Changed Processed, Denied, or Failed</w:t>
            </w:r>
          </w:p>
        </w:tc>
      </w:tr>
      <w:tr w:rsidR="00360C74" w14:paraId="16D6CCB8"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64DC5ED2" w14:textId="77777777" w:rsidR="00360C74" w:rsidRDefault="00360C74" w:rsidP="00D01483">
            <w:pPr>
              <w:pStyle w:val="TableColumnSubheading"/>
            </w:pPr>
            <w:r>
              <w:t>Requested By</w:t>
            </w:r>
            <w:r>
              <w:fldChar w:fldCharType="begin"/>
            </w:r>
            <w:r>
              <w:instrText xml:space="preserve"> XE "Case Sub-Status"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752E9353" w14:textId="77777777" w:rsidR="00360C74" w:rsidRDefault="00360C74" w:rsidP="00D01483">
            <w:pPr>
              <w:pStyle w:val="TableText"/>
              <w:jc w:val="both"/>
            </w:pPr>
            <w:r>
              <w:t>User who initiated the request record.</w:t>
            </w:r>
          </w:p>
        </w:tc>
      </w:tr>
      <w:tr w:rsidR="00360C74" w14:paraId="7E917579"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4978622B" w14:textId="77777777" w:rsidR="00360C74" w:rsidRDefault="00360C74" w:rsidP="00D01483">
            <w:pPr>
              <w:pStyle w:val="TableColumnSubheading"/>
            </w:pPr>
            <w:r>
              <w:t>Decisioned By</w:t>
            </w:r>
          </w:p>
        </w:tc>
        <w:tc>
          <w:tcPr>
            <w:tcW w:w="6834" w:type="dxa"/>
            <w:tcBorders>
              <w:top w:val="single" w:sz="4" w:space="0" w:color="auto"/>
              <w:left w:val="single" w:sz="4" w:space="0" w:color="auto"/>
              <w:bottom w:val="single" w:sz="4" w:space="0" w:color="auto"/>
              <w:right w:val="single" w:sz="4" w:space="0" w:color="auto"/>
            </w:tcBorders>
            <w:hideMark/>
          </w:tcPr>
          <w:p w14:paraId="2A5AF5B9" w14:textId="77777777" w:rsidR="00360C74" w:rsidRDefault="00360C74" w:rsidP="00D01483">
            <w:pPr>
              <w:pStyle w:val="TableText"/>
              <w:jc w:val="both"/>
            </w:pPr>
            <w:r>
              <w:tab/>
              <w:t>User who has made a decision on the record.</w:t>
            </w:r>
          </w:p>
        </w:tc>
      </w:tr>
      <w:tr w:rsidR="00360C74" w14:paraId="5EF86CD8"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2D5496CC" w14:textId="77777777" w:rsidR="00360C74" w:rsidRDefault="00360C74" w:rsidP="00D01483">
            <w:pPr>
              <w:pStyle w:val="TableColumnSubheading"/>
            </w:pPr>
            <w:r>
              <w:t>Request Date</w:t>
            </w:r>
          </w:p>
        </w:tc>
        <w:tc>
          <w:tcPr>
            <w:tcW w:w="6834" w:type="dxa"/>
            <w:tcBorders>
              <w:top w:val="single" w:sz="4" w:space="0" w:color="auto"/>
              <w:left w:val="single" w:sz="4" w:space="0" w:color="auto"/>
              <w:bottom w:val="single" w:sz="4" w:space="0" w:color="auto"/>
              <w:right w:val="single" w:sz="4" w:space="0" w:color="auto"/>
            </w:tcBorders>
            <w:hideMark/>
          </w:tcPr>
          <w:p w14:paraId="2129E30F" w14:textId="77777777" w:rsidR="00360C74" w:rsidRDefault="00360C74" w:rsidP="00D01483">
            <w:pPr>
              <w:pStyle w:val="TableText"/>
              <w:jc w:val="both"/>
            </w:pPr>
            <w:r>
              <w:t>Enter Date range when request was created</w:t>
            </w:r>
          </w:p>
        </w:tc>
      </w:tr>
      <w:tr w:rsidR="00360C74" w14:paraId="2EBFAD23"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7B7495B9" w14:textId="77777777" w:rsidR="00360C74" w:rsidRDefault="00360C74" w:rsidP="00D01483">
            <w:pPr>
              <w:pStyle w:val="TableColumnSubheading"/>
            </w:pPr>
            <w:r>
              <w:t>HUD Approval Date</w:t>
            </w:r>
          </w:p>
        </w:tc>
        <w:tc>
          <w:tcPr>
            <w:tcW w:w="6834" w:type="dxa"/>
            <w:tcBorders>
              <w:top w:val="single" w:sz="4" w:space="0" w:color="auto"/>
              <w:left w:val="single" w:sz="4" w:space="0" w:color="auto"/>
              <w:bottom w:val="single" w:sz="4" w:space="0" w:color="auto"/>
              <w:right w:val="single" w:sz="4" w:space="0" w:color="auto"/>
            </w:tcBorders>
            <w:hideMark/>
          </w:tcPr>
          <w:p w14:paraId="42A0D2B1" w14:textId="77777777" w:rsidR="00360C74" w:rsidRDefault="00360C74" w:rsidP="00D01483">
            <w:pPr>
              <w:pStyle w:val="TableText"/>
              <w:jc w:val="both"/>
            </w:pPr>
            <w:r>
              <w:t>Enter Date range when request was Approved.</w:t>
            </w:r>
          </w:p>
        </w:tc>
      </w:tr>
      <w:tr w:rsidR="00360C74" w14:paraId="6C703669" w14:textId="77777777" w:rsidTr="00360C74">
        <w:trPr>
          <w:jc w:val="right"/>
        </w:trPr>
        <w:tc>
          <w:tcPr>
            <w:tcW w:w="2408" w:type="dxa"/>
            <w:tcBorders>
              <w:top w:val="single" w:sz="4" w:space="0" w:color="auto"/>
              <w:left w:val="single" w:sz="4" w:space="0" w:color="auto"/>
              <w:bottom w:val="single" w:sz="4" w:space="0" w:color="auto"/>
              <w:right w:val="single" w:sz="4" w:space="0" w:color="auto"/>
            </w:tcBorders>
            <w:hideMark/>
          </w:tcPr>
          <w:p w14:paraId="0A61F395" w14:textId="77777777" w:rsidR="00360C74" w:rsidRDefault="00360C74" w:rsidP="00D01483">
            <w:pPr>
              <w:pStyle w:val="TableColumnSubheading"/>
            </w:pPr>
            <w:r>
              <w:t>Suspend Brwr Disb</w:t>
            </w:r>
          </w:p>
        </w:tc>
        <w:tc>
          <w:tcPr>
            <w:tcW w:w="6834" w:type="dxa"/>
            <w:tcBorders>
              <w:top w:val="single" w:sz="4" w:space="0" w:color="auto"/>
              <w:left w:val="single" w:sz="4" w:space="0" w:color="auto"/>
              <w:bottom w:val="single" w:sz="4" w:space="0" w:color="auto"/>
              <w:right w:val="single" w:sz="4" w:space="0" w:color="auto"/>
            </w:tcBorders>
            <w:hideMark/>
          </w:tcPr>
          <w:p w14:paraId="6ACA42C4" w14:textId="77777777" w:rsidR="00360C74" w:rsidRDefault="00360C74" w:rsidP="00D01483">
            <w:pPr>
              <w:pStyle w:val="TableText"/>
              <w:jc w:val="both"/>
            </w:pPr>
            <w:r>
              <w:t>Indicates if the Suspended Borrower Disbursement Flag is checked or unchecked</w:t>
            </w:r>
          </w:p>
        </w:tc>
      </w:tr>
    </w:tbl>
    <w:p w14:paraId="27E458DA" w14:textId="1DA46018" w:rsidR="00360C74" w:rsidRDefault="00360C74" w:rsidP="00360C74">
      <w:pPr>
        <w:pStyle w:val="TableCaption"/>
        <w:rPr>
          <w:noProof/>
        </w:rPr>
      </w:pPr>
      <w:bookmarkStart w:id="1993" w:name="_Toc230163776"/>
      <w:r>
        <w:t xml:space="preserve">Table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1</w:t>
      </w:r>
      <w:r>
        <w:rPr>
          <w:noProof/>
        </w:rPr>
        <w:fldChar w:fldCharType="end"/>
      </w:r>
      <w:r>
        <w:t xml:space="preserve">: </w:t>
      </w:r>
      <w:r>
        <w:rPr>
          <w:noProof/>
        </w:rPr>
        <w:t>Approval Portal Search Criteria</w:t>
      </w:r>
      <w:bookmarkEnd w:id="1993"/>
    </w:p>
    <w:p w14:paraId="7E315CA9" w14:textId="77777777" w:rsidR="00360C74" w:rsidRPr="007E3017" w:rsidRDefault="00360C74" w:rsidP="00360C74">
      <w:pPr>
        <w:pStyle w:val="BodyText"/>
      </w:pPr>
    </w:p>
    <w:p w14:paraId="46BCCBCF" w14:textId="77777777" w:rsidR="00360C74" w:rsidRDefault="00360C74" w:rsidP="00360C74">
      <w:pPr>
        <w:pStyle w:val="Heading4"/>
        <w:numPr>
          <w:ilvl w:val="3"/>
          <w:numId w:val="101"/>
        </w:numPr>
      </w:pPr>
      <w:bookmarkStart w:id="1994" w:name="_Toc230163225"/>
      <w:r>
        <w:t>Writing Search Criteria</w:t>
      </w:r>
      <w:bookmarkEnd w:id="1994"/>
    </w:p>
    <w:p w14:paraId="53E3AD53" w14:textId="77777777" w:rsidR="00360C74" w:rsidRDefault="00360C74" w:rsidP="00360C74">
      <w:pPr>
        <w:pStyle w:val="BodyText"/>
        <w:rPr>
          <w:rFonts w:ascii="Times New Roman" w:hAnsi="Times New Roman"/>
          <w:sz w:val="24"/>
          <w:szCs w:val="24"/>
        </w:rPr>
      </w:pPr>
      <w:r>
        <w:t>To search for a Note</w:t>
      </w:r>
      <w:r>
        <w:fldChar w:fldCharType="begin"/>
      </w:r>
      <w:r>
        <w:instrText xml:space="preserve"> XE "Loan Search Criteria" </w:instrText>
      </w:r>
      <w:r>
        <w:fldChar w:fldCharType="end"/>
      </w:r>
      <w:r>
        <w:t>:</w:t>
      </w:r>
    </w:p>
    <w:p w14:paraId="607D1CEC" w14:textId="77777777" w:rsidR="00360C74" w:rsidRDefault="00360C74" w:rsidP="00360C74">
      <w:pPr>
        <w:pStyle w:val="OrderedList"/>
        <w:numPr>
          <w:ilvl w:val="0"/>
          <w:numId w:val="213"/>
        </w:numPr>
        <w:jc w:val="both"/>
      </w:pPr>
      <w:r>
        <w:t xml:space="preserve">Select Approval Portal on the </w:t>
      </w:r>
      <w:r>
        <w:rPr>
          <w:b/>
        </w:rPr>
        <w:t>Left Menu</w:t>
      </w:r>
      <w:r>
        <w:t>.</w:t>
      </w:r>
    </w:p>
    <w:p w14:paraId="3ACB666C" w14:textId="77777777" w:rsidR="00360C74" w:rsidRDefault="00360C74" w:rsidP="00360C74">
      <w:pPr>
        <w:pStyle w:val="OrderedList"/>
        <w:numPr>
          <w:ilvl w:val="0"/>
          <w:numId w:val="213"/>
        </w:numPr>
        <w:jc w:val="both"/>
      </w:pPr>
      <w:r>
        <w:t xml:space="preserve">On the </w:t>
      </w:r>
      <w:r>
        <w:rPr>
          <w:b/>
        </w:rPr>
        <w:t>Approval Portal</w:t>
      </w:r>
      <w:r>
        <w:t xml:space="preserve"> screen, enter single or multiple search criteria, typically by selecting the criteria from various dropdown boxes. In general, the more criteria the user selects, the fewer results will be returned from the query. In the example below, we have selected a Request Category of </w:t>
      </w:r>
      <w:r>
        <w:rPr>
          <w:b/>
        </w:rPr>
        <w:t>Bank Account</w:t>
      </w:r>
      <w:r>
        <w:t xml:space="preserve">, Request Status </w:t>
      </w:r>
      <w:r>
        <w:rPr>
          <w:b/>
        </w:rPr>
        <w:t>Denied</w:t>
      </w:r>
      <w:r>
        <w:t xml:space="preserve"> and Suspend Brwr Disb </w:t>
      </w:r>
      <w:r>
        <w:rPr>
          <w:b/>
        </w:rPr>
        <w:t>Yes.</w:t>
      </w:r>
      <w:r>
        <w:t xml:space="preserve"> This will narrow the search to only the records that match the criteria.</w:t>
      </w:r>
    </w:p>
    <w:p w14:paraId="28250B29" w14:textId="77777777" w:rsidR="00360C74" w:rsidRDefault="00360C74" w:rsidP="00360C74">
      <w:pPr>
        <w:pStyle w:val="BodyText"/>
        <w:jc w:val="center"/>
      </w:pPr>
      <w:r>
        <w:rPr>
          <w:noProof/>
        </w:rPr>
        <w:t xml:space="preserve"> </w:t>
      </w:r>
      <w:r>
        <w:rPr>
          <w:noProof/>
        </w:rPr>
        <w:drawing>
          <wp:inline distT="0" distB="0" distL="0" distR="0" wp14:anchorId="6DCF695A" wp14:editId="4909A4F8">
            <wp:extent cx="5943600" cy="683895"/>
            <wp:effectExtent l="19050" t="19050" r="19050" b="20955"/>
            <wp:docPr id="19244076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4407687" name=""/>
                    <pic:cNvPicPr/>
                  </pic:nvPicPr>
                  <pic:blipFill>
                    <a:blip r:embed="rId210"/>
                    <a:stretch>
                      <a:fillRect/>
                    </a:stretch>
                  </pic:blipFill>
                  <pic:spPr>
                    <a:xfrm>
                      <a:off x="0" y="0"/>
                      <a:ext cx="5943600" cy="683895"/>
                    </a:xfrm>
                    <a:prstGeom prst="rect">
                      <a:avLst/>
                    </a:prstGeom>
                    <a:ln w="19050">
                      <a:solidFill>
                        <a:srgbClr val="0070C0"/>
                      </a:solidFill>
                    </a:ln>
                  </pic:spPr>
                </pic:pic>
              </a:graphicData>
            </a:graphic>
          </wp:inline>
        </w:drawing>
      </w:r>
      <w:r>
        <w:rPr>
          <w:noProof/>
        </w:rPr>
        <w:t xml:space="preserve"> </w:t>
      </w:r>
    </w:p>
    <w:p w14:paraId="3029FA23" w14:textId="2767C1C9" w:rsidR="00360C74" w:rsidRDefault="00360C74" w:rsidP="00360C74">
      <w:pPr>
        <w:pStyle w:val="FigureCaption0"/>
      </w:pPr>
      <w:bookmarkStart w:id="1995" w:name="_Toc230163979"/>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w:t>
      </w:r>
      <w:r>
        <w:rPr>
          <w:noProof/>
        </w:rPr>
        <w:fldChar w:fldCharType="end"/>
      </w:r>
      <w:r>
        <w:rPr>
          <w:noProof/>
        </w:rPr>
        <w:t>: Building a Search</w:t>
      </w:r>
      <w:bookmarkEnd w:id="1995"/>
    </w:p>
    <w:p w14:paraId="556DED2D" w14:textId="77777777" w:rsidR="00360C74" w:rsidRDefault="00360C74" w:rsidP="00360C74">
      <w:pPr>
        <w:pStyle w:val="OrderedList"/>
        <w:numPr>
          <w:ilvl w:val="0"/>
          <w:numId w:val="213"/>
        </w:numPr>
        <w:jc w:val="both"/>
        <w:rPr>
          <w:noProof/>
        </w:rPr>
      </w:pPr>
      <w:r>
        <w:t xml:space="preserve">Click </w:t>
      </w:r>
      <w:r>
        <w:rPr>
          <w:b/>
        </w:rPr>
        <w:t xml:space="preserve">Search </w:t>
      </w:r>
      <w:r>
        <w:t>and the results will be displayed.</w:t>
      </w:r>
    </w:p>
    <w:p w14:paraId="7530B6BA" w14:textId="77777777" w:rsidR="00360C74" w:rsidRDefault="00360C74" w:rsidP="00360C74">
      <w:pPr>
        <w:pStyle w:val="OrderedList"/>
        <w:numPr>
          <w:ilvl w:val="0"/>
          <w:numId w:val="213"/>
        </w:numPr>
        <w:jc w:val="both"/>
        <w:rPr>
          <w:noProof/>
        </w:rPr>
      </w:pPr>
      <w:r>
        <w:t xml:space="preserve">Click the </w:t>
      </w:r>
      <w:r>
        <w:rPr>
          <w:b/>
        </w:rPr>
        <w:t>Clear</w:t>
      </w:r>
      <w:r>
        <w:t xml:space="preserve"> button to remove the previously entered search criteria and re-enter the new search criteria, if needed. </w:t>
      </w:r>
    </w:p>
    <w:p w14:paraId="68DF0689" w14:textId="77777777" w:rsidR="00360C74" w:rsidRDefault="00360C74" w:rsidP="00360C74"/>
    <w:p w14:paraId="4F0AB778" w14:textId="77777777" w:rsidR="00360C74" w:rsidRDefault="00360C74" w:rsidP="00360C74">
      <w:pPr>
        <w:pStyle w:val="Heading3"/>
        <w:numPr>
          <w:ilvl w:val="2"/>
          <w:numId w:val="101"/>
        </w:numPr>
        <w:ind w:left="1080" w:hanging="1080"/>
        <w:jc w:val="both"/>
      </w:pPr>
      <w:bookmarkStart w:id="1996" w:name="_Toc230163226"/>
      <w:r>
        <w:t>Navigating Search Results</w:t>
      </w:r>
      <w:bookmarkEnd w:id="1996"/>
    </w:p>
    <w:p w14:paraId="692D608A" w14:textId="77777777" w:rsidR="00360C74" w:rsidRDefault="00360C74" w:rsidP="00360C74">
      <w:pPr>
        <w:pStyle w:val="BodyText"/>
      </w:pPr>
      <w:r>
        <w:t xml:space="preserve">In the search results table, each record that meets the criteria of the search is displayed in a single row (called a table record), and there are 10 of these rows – or records – per page. The total number of records is shown in the bottom right of the screen. When the user clicks on a record, the record will be displayed in a pop-up screen displaying all the request information. </w:t>
      </w:r>
    </w:p>
    <w:p w14:paraId="0CDD8832" w14:textId="77777777" w:rsidR="00360C74" w:rsidRDefault="00360C74" w:rsidP="00360C74">
      <w:pPr>
        <w:pStyle w:val="BodyText"/>
        <w:jc w:val="center"/>
      </w:pPr>
      <w:r>
        <w:rPr>
          <w:noProof/>
        </w:rPr>
        <w:drawing>
          <wp:inline distT="0" distB="0" distL="0" distR="0" wp14:anchorId="120AA0ED" wp14:editId="3CCC6DFA">
            <wp:extent cx="5943600" cy="563245"/>
            <wp:effectExtent l="19050" t="19050" r="19050" b="27305"/>
            <wp:docPr id="11526814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681463" name=""/>
                    <pic:cNvPicPr/>
                  </pic:nvPicPr>
                  <pic:blipFill>
                    <a:blip r:embed="rId211"/>
                    <a:stretch>
                      <a:fillRect/>
                    </a:stretch>
                  </pic:blipFill>
                  <pic:spPr>
                    <a:xfrm>
                      <a:off x="0" y="0"/>
                      <a:ext cx="5943600" cy="563245"/>
                    </a:xfrm>
                    <a:prstGeom prst="rect">
                      <a:avLst/>
                    </a:prstGeom>
                    <a:ln w="19050">
                      <a:solidFill>
                        <a:srgbClr val="0070C0"/>
                      </a:solidFill>
                    </a:ln>
                  </pic:spPr>
                </pic:pic>
              </a:graphicData>
            </a:graphic>
          </wp:inline>
        </w:drawing>
      </w:r>
      <w:r>
        <w:rPr>
          <w:noProof/>
        </w:rPr>
        <w:t xml:space="preserve"> </w:t>
      </w:r>
    </w:p>
    <w:p w14:paraId="29BE9585" w14:textId="6D8F971A" w:rsidR="00360C74" w:rsidRDefault="00360C74" w:rsidP="00360C74">
      <w:pPr>
        <w:pStyle w:val="FigureCaption0"/>
      </w:pPr>
      <w:bookmarkStart w:id="1997" w:name="_Toc23016398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w:t>
      </w:r>
      <w:r>
        <w:rPr>
          <w:noProof/>
        </w:rPr>
        <w:fldChar w:fldCharType="end"/>
      </w:r>
      <w:r>
        <w:rPr>
          <w:noProof/>
        </w:rPr>
        <w:t xml:space="preserve">: </w:t>
      </w:r>
      <w:r>
        <w:t>Navigating Search Results</w:t>
      </w:r>
      <w:bookmarkEnd w:id="1997"/>
    </w:p>
    <w:p w14:paraId="0F7AE15E" w14:textId="77777777" w:rsidR="00360C74" w:rsidRDefault="00360C74" w:rsidP="00360C74">
      <w:pPr>
        <w:pStyle w:val="BodyText"/>
      </w:pPr>
      <w:r>
        <w:t xml:space="preserve">Any general search performed will typically return more records than the user can view at one time. </w:t>
      </w:r>
    </w:p>
    <w:p w14:paraId="782482A6" w14:textId="77777777" w:rsidR="00360C74" w:rsidRDefault="00360C74" w:rsidP="00360C74">
      <w:pPr>
        <w:pStyle w:val="BodyText"/>
      </w:pPr>
      <w:r>
        <w:t>A suite of navigation tools is located at the bottom of the search results screen to help the user to navigate the table and the individual rows.</w:t>
      </w:r>
    </w:p>
    <w:p w14:paraId="2BB520A7" w14:textId="77777777" w:rsidR="00360C74" w:rsidRDefault="00360C74" w:rsidP="00360C74">
      <w:pPr>
        <w:pStyle w:val="Heading4"/>
      </w:pPr>
      <w:bookmarkStart w:id="1998" w:name="_Toc230163227"/>
      <w:r>
        <w:t>Sorting Records</w:t>
      </w:r>
      <w:bookmarkEnd w:id="1998"/>
      <w:r>
        <w:fldChar w:fldCharType="begin"/>
      </w:r>
      <w:r>
        <w:instrText xml:space="preserve"> XE "Sorting Records" </w:instrText>
      </w:r>
      <w:r>
        <w:fldChar w:fldCharType="end"/>
      </w:r>
    </w:p>
    <w:p w14:paraId="5EB2745E" w14:textId="77777777" w:rsidR="00360C74" w:rsidRDefault="00360C74" w:rsidP="00360C74">
      <w:pPr>
        <w:pStyle w:val="BodyText"/>
      </w:pPr>
      <w:r>
        <w:t xml:space="preserve">By default, the records in the search results table are sorted by Request ID number but the user can re-sort them by clicking on any column header. This will sort it in alpha or numeric order depending on the column. If the user clicks the header again, it will sort the opposite way. </w:t>
      </w:r>
    </w:p>
    <w:p w14:paraId="7F2721D8" w14:textId="77777777" w:rsidR="00360C74" w:rsidRDefault="00360C74" w:rsidP="00360C74"/>
    <w:p w14:paraId="1B4A6AA9" w14:textId="77777777" w:rsidR="00360C74" w:rsidRDefault="00360C74" w:rsidP="00360C74">
      <w:pPr>
        <w:pStyle w:val="Heading4"/>
      </w:pPr>
      <w:bookmarkStart w:id="1999" w:name="_Toc230163228"/>
      <w:r>
        <w:t>Viewing All Available Columns in the Table</w:t>
      </w:r>
      <w:bookmarkEnd w:id="1999"/>
    </w:p>
    <w:p w14:paraId="10EA8D5F" w14:textId="77777777" w:rsidR="00360C74" w:rsidRDefault="00360C74" w:rsidP="00360C74">
      <w:pPr>
        <w:pStyle w:val="BodyText"/>
      </w:pPr>
      <w:r>
        <w:t xml:space="preserve">To see the remaining columns displayed in the </w:t>
      </w:r>
      <w:r>
        <w:rPr>
          <w:b/>
        </w:rPr>
        <w:t>Approval Portal Search Results</w:t>
      </w:r>
      <w:r>
        <w:t xml:space="preserve"> section, click and drag the horizontal scroll bar to the right.</w:t>
      </w:r>
    </w:p>
    <w:p w14:paraId="113E1CED" w14:textId="77777777" w:rsidR="00360C74" w:rsidRDefault="00360C74" w:rsidP="00360C74">
      <w:pPr>
        <w:pStyle w:val="BodyText"/>
      </w:pPr>
      <w:r>
        <w:rPr>
          <w:noProof/>
        </w:rPr>
        <w:drawing>
          <wp:inline distT="0" distB="0" distL="0" distR="0" wp14:anchorId="09A3ED69" wp14:editId="70D78399">
            <wp:extent cx="5943600" cy="184150"/>
            <wp:effectExtent l="0" t="0" r="0" b="6350"/>
            <wp:docPr id="1519951133" name="Picture 15199511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2"/>
                    <a:stretch>
                      <a:fillRect/>
                    </a:stretch>
                  </pic:blipFill>
                  <pic:spPr>
                    <a:xfrm>
                      <a:off x="0" y="0"/>
                      <a:ext cx="5943600" cy="184150"/>
                    </a:xfrm>
                    <a:prstGeom prst="rect">
                      <a:avLst/>
                    </a:prstGeom>
                  </pic:spPr>
                </pic:pic>
              </a:graphicData>
            </a:graphic>
          </wp:inline>
        </w:drawing>
      </w:r>
    </w:p>
    <w:p w14:paraId="16E87868" w14:textId="2A53FFBE" w:rsidR="00360C74" w:rsidRDefault="00360C74" w:rsidP="00360C74">
      <w:pPr>
        <w:pStyle w:val="FigureCaption0"/>
      </w:pPr>
      <w:bookmarkStart w:id="2000" w:name="_Toc230163981"/>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w:t>
      </w:r>
      <w:r>
        <w:rPr>
          <w:noProof/>
        </w:rPr>
        <w:fldChar w:fldCharType="end"/>
      </w:r>
      <w:r>
        <w:rPr>
          <w:noProof/>
        </w:rPr>
        <w:t xml:space="preserve">: </w:t>
      </w:r>
      <w:r>
        <w:t>Navigating Search Results – Horizontal Bar</w:t>
      </w:r>
      <w:bookmarkEnd w:id="2000"/>
    </w:p>
    <w:p w14:paraId="6F5FEC1E" w14:textId="77777777" w:rsidR="00360C74" w:rsidRDefault="00360C74" w:rsidP="00360C74">
      <w:pPr>
        <w:pStyle w:val="Heading4"/>
      </w:pPr>
      <w:bookmarkStart w:id="2001" w:name="_Toc230163229"/>
      <w:r>
        <w:t>Scrolling by Page</w:t>
      </w:r>
      <w:bookmarkEnd w:id="2001"/>
    </w:p>
    <w:p w14:paraId="4DF23FE5" w14:textId="77777777" w:rsidR="00360C74" w:rsidRDefault="00360C74" w:rsidP="00360C74">
      <w:pPr>
        <w:pStyle w:val="BodyText"/>
      </w:pPr>
      <w:r>
        <w:t>To scroll down page by page, or to the very last or first page in the table, click the arrow buttons in the bottom left of the screen. Clicking the arrow to the far right will take the user to the last page. Clicking the arrow to the far left will take the user back to the first page. The arrows in the middle will take the user to the previous or subsequent page.</w:t>
      </w:r>
    </w:p>
    <w:p w14:paraId="618A1DEA" w14:textId="77777777" w:rsidR="00360C74" w:rsidRDefault="00360C74" w:rsidP="00360C74">
      <w:pPr>
        <w:pStyle w:val="BodyText"/>
        <w:jc w:val="center"/>
      </w:pPr>
      <w:r>
        <w:rPr>
          <w:noProof/>
        </w:rPr>
        <w:drawing>
          <wp:inline distT="0" distB="0" distL="0" distR="0" wp14:anchorId="16E0761A" wp14:editId="3C1F7E1D">
            <wp:extent cx="579178" cy="198954"/>
            <wp:effectExtent l="0" t="0" r="0" b="0"/>
            <wp:docPr id="783963280" name="Picture 783963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589738" cy="202582"/>
                    </a:xfrm>
                    <a:prstGeom prst="rect">
                      <a:avLst/>
                    </a:prstGeom>
                  </pic:spPr>
                </pic:pic>
              </a:graphicData>
            </a:graphic>
          </wp:inline>
        </w:drawing>
      </w:r>
    </w:p>
    <w:p w14:paraId="0AAA7F2A" w14:textId="1CD5E53C" w:rsidR="00360C74" w:rsidRDefault="00360C74" w:rsidP="00360C74">
      <w:pPr>
        <w:pStyle w:val="FigureCaption0"/>
      </w:pPr>
      <w:bookmarkStart w:id="2002" w:name="_Toc230163982"/>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w:t>
      </w:r>
      <w:r>
        <w:rPr>
          <w:noProof/>
        </w:rPr>
        <w:fldChar w:fldCharType="end"/>
      </w:r>
      <w:r>
        <w:rPr>
          <w:noProof/>
        </w:rPr>
        <w:t xml:space="preserve">: </w:t>
      </w:r>
      <w:r>
        <w:t>Scrolling by Page</w:t>
      </w:r>
      <w:bookmarkEnd w:id="2002"/>
    </w:p>
    <w:p w14:paraId="49DD29FA" w14:textId="77777777" w:rsidR="00360C74" w:rsidRDefault="00360C74" w:rsidP="00360C74">
      <w:pPr>
        <w:pStyle w:val="Heading4"/>
      </w:pPr>
      <w:bookmarkStart w:id="2003" w:name="_Toc230163230"/>
      <w:r>
        <w:t>Navigating by Specific Page Number</w:t>
      </w:r>
      <w:bookmarkEnd w:id="2003"/>
    </w:p>
    <w:p w14:paraId="44A02CBE" w14:textId="77777777" w:rsidR="00360C74" w:rsidRDefault="00360C74" w:rsidP="00360C74">
      <w:pPr>
        <w:pStyle w:val="BodyText"/>
      </w:pPr>
      <w:r>
        <w:t xml:space="preserve">To go to a specific page, enter the value beside the field page and click </w:t>
      </w:r>
      <w:r>
        <w:rPr>
          <w:b/>
        </w:rPr>
        <w:t>Go</w:t>
      </w:r>
      <w:r>
        <w:t xml:space="preserve">.  To select the results per page, enter the value (max of 300) beside the field </w:t>
      </w:r>
      <w:r>
        <w:rPr>
          <w:b/>
        </w:rPr>
        <w:t>results per page</w:t>
      </w:r>
      <w:r>
        <w:t xml:space="preserve"> and click </w:t>
      </w:r>
      <w:r>
        <w:rPr>
          <w:b/>
        </w:rPr>
        <w:t>Go</w:t>
      </w:r>
      <w:r>
        <w:t>.</w:t>
      </w:r>
    </w:p>
    <w:p w14:paraId="4FE15575" w14:textId="77777777" w:rsidR="00360C74" w:rsidRDefault="00360C74" w:rsidP="00360C74">
      <w:pPr>
        <w:pStyle w:val="BodyText"/>
        <w:jc w:val="center"/>
      </w:pPr>
      <w:r>
        <w:rPr>
          <w:noProof/>
        </w:rPr>
        <w:drawing>
          <wp:inline distT="0" distB="0" distL="0" distR="0" wp14:anchorId="1F3600FE" wp14:editId="75D0DDAC">
            <wp:extent cx="2295933" cy="245367"/>
            <wp:effectExtent l="0" t="0" r="0" b="2540"/>
            <wp:docPr id="307267261" name="Picture 307267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2335995" cy="249648"/>
                    </a:xfrm>
                    <a:prstGeom prst="rect">
                      <a:avLst/>
                    </a:prstGeom>
                  </pic:spPr>
                </pic:pic>
              </a:graphicData>
            </a:graphic>
          </wp:inline>
        </w:drawing>
      </w:r>
    </w:p>
    <w:p w14:paraId="12983A94" w14:textId="0784301D" w:rsidR="00360C74" w:rsidRDefault="00360C74" w:rsidP="00360C74">
      <w:pPr>
        <w:pStyle w:val="FigureCaption0"/>
      </w:pPr>
      <w:bookmarkStart w:id="2004" w:name="_Toc230163983"/>
      <w:r>
        <w:t xml:space="preserve">Figure </w:t>
      </w:r>
      <w:r>
        <w:rPr>
          <w:noProof/>
        </w:rPr>
        <w:t>6</w:t>
      </w:r>
      <w:r>
        <w:noBreakHyphen/>
      </w:r>
      <w:r>
        <w:fldChar w:fldCharType="begin"/>
      </w:r>
      <w:r>
        <w:rPr>
          <w:noProof/>
        </w:rPr>
        <w:instrText xml:space="preserve"> SEQ Figure \* ARABIC \s 1 </w:instrText>
      </w:r>
      <w:r>
        <w:fldChar w:fldCharType="separate"/>
      </w:r>
      <w:r w:rsidR="00942841">
        <w:rPr>
          <w:noProof/>
        </w:rPr>
        <w:t>6</w:t>
      </w:r>
      <w:r>
        <w:fldChar w:fldCharType="end"/>
      </w:r>
      <w:r>
        <w:rPr>
          <w:noProof/>
        </w:rPr>
        <w:t>: Navigating by Specific Page Number</w:t>
      </w:r>
      <w:bookmarkEnd w:id="2004"/>
    </w:p>
    <w:p w14:paraId="750C07C5" w14:textId="77777777" w:rsidR="00360C74" w:rsidRDefault="00360C74" w:rsidP="00360C74">
      <w:pPr>
        <w:pStyle w:val="FigureCaption0"/>
        <w:jc w:val="left"/>
      </w:pPr>
    </w:p>
    <w:p w14:paraId="6992FFC2" w14:textId="77777777" w:rsidR="00360C74" w:rsidRDefault="00360C74" w:rsidP="00360C74">
      <w:pPr>
        <w:pStyle w:val="Heading4"/>
      </w:pPr>
      <w:bookmarkStart w:id="2005" w:name="_Toc230163231"/>
      <w:r>
        <w:t>Viewing the Number of Records Returned in a Query</w:t>
      </w:r>
      <w:bookmarkEnd w:id="2005"/>
    </w:p>
    <w:p w14:paraId="476AA498" w14:textId="77777777" w:rsidR="00360C74" w:rsidRDefault="00360C74" w:rsidP="00360C74">
      <w:pPr>
        <w:pStyle w:val="BodyText"/>
      </w:pPr>
      <w:r>
        <w:rPr>
          <w:szCs w:val="24"/>
        </w:rPr>
        <w:t>View</w:t>
      </w:r>
      <w:r>
        <w:rPr>
          <w:b/>
          <w:sz w:val="28"/>
          <w:szCs w:val="28"/>
        </w:rPr>
        <w:t xml:space="preserve"> </w:t>
      </w:r>
      <w:r>
        <w:t>the total record count i</w:t>
      </w:r>
      <w:r>
        <w:rPr>
          <w:szCs w:val="24"/>
        </w:rPr>
        <w:t>n the lower right corner at</w:t>
      </w:r>
      <w:r>
        <w:t xml:space="preserve"> the bottom of the </w:t>
      </w:r>
      <w:r>
        <w:rPr>
          <w:b/>
        </w:rPr>
        <w:t>Search Results</w:t>
      </w:r>
      <w:r>
        <w:t xml:space="preserve"> section. </w:t>
      </w:r>
    </w:p>
    <w:p w14:paraId="6139435E" w14:textId="77777777" w:rsidR="00360C74" w:rsidRDefault="00360C74" w:rsidP="00360C74">
      <w:pPr>
        <w:pStyle w:val="BodyText"/>
        <w:jc w:val="center"/>
      </w:pPr>
      <w:r>
        <w:rPr>
          <w:noProof/>
        </w:rPr>
        <w:drawing>
          <wp:inline distT="0" distB="0" distL="0" distR="0" wp14:anchorId="68D501AC" wp14:editId="4EAE1CCB">
            <wp:extent cx="769605" cy="254515"/>
            <wp:effectExtent l="0" t="0" r="0" b="0"/>
            <wp:docPr id="1132412738" name="Picture 1132412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3"/>
                    <a:stretch>
                      <a:fillRect/>
                    </a:stretch>
                  </pic:blipFill>
                  <pic:spPr>
                    <a:xfrm>
                      <a:off x="0" y="0"/>
                      <a:ext cx="782300" cy="258713"/>
                    </a:xfrm>
                    <a:prstGeom prst="rect">
                      <a:avLst/>
                    </a:prstGeom>
                  </pic:spPr>
                </pic:pic>
              </a:graphicData>
            </a:graphic>
          </wp:inline>
        </w:drawing>
      </w:r>
    </w:p>
    <w:p w14:paraId="6CDA596B" w14:textId="31C6D95B" w:rsidR="00360C74" w:rsidRDefault="00360C74" w:rsidP="00360C74">
      <w:pPr>
        <w:pStyle w:val="FigureCaption0"/>
      </w:pPr>
      <w:bookmarkStart w:id="2006" w:name="_Toc230163984"/>
      <w:r>
        <w:t>Figure 6</w:t>
      </w:r>
      <w:r>
        <w:noBreakHyphen/>
      </w:r>
      <w:r>
        <w:fldChar w:fldCharType="begin"/>
      </w:r>
      <w:r>
        <w:rPr>
          <w:noProof/>
        </w:rPr>
        <w:instrText xml:space="preserve"> SEQ Figure \* ARABIC \s 1 </w:instrText>
      </w:r>
      <w:r>
        <w:fldChar w:fldCharType="separate"/>
      </w:r>
      <w:r w:rsidR="00942841">
        <w:rPr>
          <w:noProof/>
        </w:rPr>
        <w:t>7</w:t>
      </w:r>
      <w:r>
        <w:fldChar w:fldCharType="end"/>
      </w:r>
      <w:r>
        <w:rPr>
          <w:noProof/>
        </w:rPr>
        <w:t>: Viewing the Number of Records Returned</w:t>
      </w:r>
      <w:bookmarkEnd w:id="2006"/>
    </w:p>
    <w:p w14:paraId="0FA549C5" w14:textId="77777777" w:rsidR="00360C74" w:rsidRDefault="00360C74" w:rsidP="00360C74">
      <w:pPr>
        <w:pStyle w:val="Heading3"/>
        <w:numPr>
          <w:ilvl w:val="2"/>
          <w:numId w:val="101"/>
        </w:numPr>
        <w:ind w:left="1080" w:hanging="1080"/>
        <w:jc w:val="both"/>
      </w:pPr>
      <w:bookmarkStart w:id="2007" w:name="_Toc230163232"/>
      <w:r>
        <w:t>Exporting Approval Portal Search Results to Excel</w:t>
      </w:r>
      <w:bookmarkEnd w:id="2007"/>
    </w:p>
    <w:p w14:paraId="530BD39F" w14:textId="77777777" w:rsidR="00360C74" w:rsidRDefault="00360C74" w:rsidP="00360C74">
      <w:pPr>
        <w:pStyle w:val="BodyText"/>
      </w:pPr>
      <w:r>
        <w:t xml:space="preserve">The </w:t>
      </w:r>
      <w:r>
        <w:rPr>
          <w:b/>
        </w:rPr>
        <w:t>Export to Excel</w:t>
      </w:r>
      <w:r>
        <w:t xml:space="preserve"> link will allow the user to export their </w:t>
      </w:r>
      <w:r>
        <w:rPr>
          <w:b/>
        </w:rPr>
        <w:t>Approval Portal Search</w:t>
      </w:r>
      <w:r>
        <w:t xml:space="preserve"> results to excel (Max of 160,000).</w:t>
      </w:r>
      <w:r>
        <w:fldChar w:fldCharType="begin"/>
      </w:r>
      <w:r>
        <w:instrText xml:space="preserve"> XE “Export Results to Excel” </w:instrText>
      </w:r>
      <w:r>
        <w:fldChar w:fldCharType="end"/>
      </w:r>
    </w:p>
    <w:p w14:paraId="07C2586D" w14:textId="77777777" w:rsidR="00360C74" w:rsidRDefault="00360C74" w:rsidP="00360C74">
      <w:pPr>
        <w:pStyle w:val="BodyText"/>
        <w:jc w:val="center"/>
      </w:pPr>
      <w:r>
        <w:rPr>
          <w:noProof/>
        </w:rPr>
        <w:drawing>
          <wp:inline distT="0" distB="0" distL="0" distR="0" wp14:anchorId="08937483" wp14:editId="1BE9741F">
            <wp:extent cx="5943600" cy="563245"/>
            <wp:effectExtent l="0" t="0" r="0" b="8255"/>
            <wp:docPr id="5282811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8281131" name=""/>
                    <pic:cNvPicPr/>
                  </pic:nvPicPr>
                  <pic:blipFill>
                    <a:blip r:embed="rId211"/>
                    <a:stretch>
                      <a:fillRect/>
                    </a:stretch>
                  </pic:blipFill>
                  <pic:spPr>
                    <a:xfrm>
                      <a:off x="0" y="0"/>
                      <a:ext cx="5943600" cy="563245"/>
                    </a:xfrm>
                    <a:prstGeom prst="rect">
                      <a:avLst/>
                    </a:prstGeom>
                  </pic:spPr>
                </pic:pic>
              </a:graphicData>
            </a:graphic>
          </wp:inline>
        </w:drawing>
      </w:r>
      <w:r>
        <w:rPr>
          <w:noProof/>
        </w:rPr>
        <w:t xml:space="preserve"> </w:t>
      </w:r>
    </w:p>
    <w:p w14:paraId="45C70306" w14:textId="5CD0429F" w:rsidR="00360C74" w:rsidRDefault="00360C74" w:rsidP="00360C74">
      <w:pPr>
        <w:pStyle w:val="FigureCaption0"/>
      </w:pPr>
      <w:bookmarkStart w:id="2008" w:name="_Toc230163985"/>
      <w:r>
        <w:t>Figure 6</w:t>
      </w:r>
      <w:r>
        <w:noBreakHyphen/>
      </w:r>
      <w:r>
        <w:fldChar w:fldCharType="begin"/>
      </w:r>
      <w:r>
        <w:rPr>
          <w:noProof/>
        </w:rPr>
        <w:instrText xml:space="preserve"> SEQ Figure \* ARABIC \s 1 </w:instrText>
      </w:r>
      <w:r>
        <w:fldChar w:fldCharType="separate"/>
      </w:r>
      <w:r w:rsidR="00942841">
        <w:rPr>
          <w:noProof/>
        </w:rPr>
        <w:t>8</w:t>
      </w:r>
      <w:r>
        <w:fldChar w:fldCharType="end"/>
      </w:r>
      <w:r>
        <w:rPr>
          <w:noProof/>
        </w:rPr>
        <w:t>: Exporting Approval Portal Search Results to Excel</w:t>
      </w:r>
      <w:bookmarkEnd w:id="2008"/>
    </w:p>
    <w:p w14:paraId="7ECBC435" w14:textId="77777777" w:rsidR="00360C74" w:rsidRDefault="00360C74" w:rsidP="00360C74">
      <w:pPr>
        <w:pStyle w:val="BodyText"/>
      </w:pPr>
    </w:p>
    <w:p w14:paraId="6A332CF2" w14:textId="77777777" w:rsidR="00360C74" w:rsidRDefault="00360C74" w:rsidP="00360C74">
      <w:pPr>
        <w:pStyle w:val="BodyText"/>
      </w:pPr>
      <w:r>
        <w:t>To export the Search Results table to Excel:</w:t>
      </w:r>
    </w:p>
    <w:p w14:paraId="48503E51" w14:textId="77777777" w:rsidR="00360C74" w:rsidRDefault="00360C74" w:rsidP="00360C74">
      <w:pPr>
        <w:pStyle w:val="OrderedList"/>
        <w:numPr>
          <w:ilvl w:val="0"/>
          <w:numId w:val="102"/>
        </w:numPr>
        <w:jc w:val="both"/>
      </w:pPr>
      <w:r>
        <w:t>Click the Export to Excel link at the top left of the list of the Search results</w:t>
      </w:r>
    </w:p>
    <w:p w14:paraId="497393AD" w14:textId="77777777" w:rsidR="00360C74" w:rsidRDefault="00360C74" w:rsidP="00360C74">
      <w:pPr>
        <w:pStyle w:val="OrderedList"/>
      </w:pPr>
      <w:r>
        <w:t xml:space="preserve">On the File Download dialog box, click </w:t>
      </w:r>
      <w:r>
        <w:rPr>
          <w:b/>
        </w:rPr>
        <w:t>Open</w:t>
      </w:r>
      <w:r>
        <w:t xml:space="preserve"> to export the search results to Excel.</w:t>
      </w:r>
    </w:p>
    <w:p w14:paraId="71F51D0D" w14:textId="77777777" w:rsidR="00360C74" w:rsidRDefault="00360C74" w:rsidP="00360C74">
      <w:pPr>
        <w:pStyle w:val="OrderedList"/>
      </w:pPr>
      <w:r>
        <w:t xml:space="preserve">View or modify the search results when Excel opens a file. </w:t>
      </w:r>
    </w:p>
    <w:p w14:paraId="63686751" w14:textId="77777777" w:rsidR="00360C74" w:rsidRDefault="00360C74" w:rsidP="00360C74">
      <w:pPr>
        <w:pStyle w:val="OrderedList"/>
      </w:pPr>
      <w:r>
        <w:t xml:space="preserve">Click </w:t>
      </w:r>
      <w:r>
        <w:rPr>
          <w:b/>
        </w:rPr>
        <w:t xml:space="preserve">Save </w:t>
      </w:r>
      <w:r>
        <w:t>option to save the file to the desired location</w:t>
      </w:r>
      <w:r>
        <w:rPr>
          <w:b/>
        </w:rPr>
        <w:t>.</w:t>
      </w:r>
    </w:p>
    <w:p w14:paraId="37508856" w14:textId="77777777" w:rsidR="00360C74" w:rsidRDefault="00360C74" w:rsidP="00360C74">
      <w:pPr>
        <w:pStyle w:val="Heading3"/>
        <w:numPr>
          <w:ilvl w:val="2"/>
          <w:numId w:val="101"/>
        </w:numPr>
        <w:ind w:left="1080" w:hanging="1080"/>
        <w:jc w:val="both"/>
      </w:pPr>
      <w:bookmarkStart w:id="2009" w:name="_Toc230163233"/>
      <w:r>
        <w:t>Viewing or Decisioning an Approval Portal record</w:t>
      </w:r>
      <w:bookmarkEnd w:id="2009"/>
    </w:p>
    <w:p w14:paraId="278B1306" w14:textId="77777777" w:rsidR="00360C74" w:rsidRDefault="00360C74" w:rsidP="00360C74">
      <w:pPr>
        <w:pStyle w:val="BodyText"/>
      </w:pPr>
      <w:r>
        <w:t>To view or decision an Approval Portal record:</w:t>
      </w:r>
    </w:p>
    <w:p w14:paraId="1D65A779" w14:textId="77777777" w:rsidR="00360C74" w:rsidRDefault="00360C74" w:rsidP="00360C74">
      <w:pPr>
        <w:pStyle w:val="OrderedList"/>
        <w:numPr>
          <w:ilvl w:val="0"/>
          <w:numId w:val="214"/>
        </w:numPr>
        <w:jc w:val="both"/>
      </w:pPr>
      <w:r>
        <w:t>Click on the record you want to view or decision</w:t>
      </w:r>
      <w:r>
        <w:rPr>
          <w:b/>
        </w:rPr>
        <w:t xml:space="preserve"> </w:t>
      </w:r>
      <w:r>
        <w:t xml:space="preserve">in the </w:t>
      </w:r>
      <w:r>
        <w:rPr>
          <w:b/>
        </w:rPr>
        <w:t>Approval Portal Search Results</w:t>
      </w:r>
      <w:r>
        <w:t xml:space="preserve"> section. </w:t>
      </w:r>
    </w:p>
    <w:p w14:paraId="5FD67BB6" w14:textId="77777777" w:rsidR="00360C74" w:rsidRDefault="00360C74" w:rsidP="00360C74">
      <w:pPr>
        <w:pStyle w:val="OrderedList"/>
        <w:numPr>
          <w:ilvl w:val="0"/>
          <w:numId w:val="214"/>
        </w:numPr>
        <w:jc w:val="both"/>
      </w:pPr>
      <w:r>
        <w:t xml:space="preserve">Pop up screen opens with the Approval Portal record information showing current data and the new requested data </w:t>
      </w:r>
    </w:p>
    <w:p w14:paraId="4254DC25" w14:textId="77777777" w:rsidR="00360C74" w:rsidRDefault="00360C74" w:rsidP="00360C74">
      <w:pPr>
        <w:pStyle w:val="OrderedList"/>
        <w:numPr>
          <w:ilvl w:val="0"/>
          <w:numId w:val="214"/>
        </w:numPr>
        <w:jc w:val="both"/>
        <w:rPr>
          <w:color w:val="000000"/>
        </w:rPr>
      </w:pPr>
      <w:r>
        <w:rPr>
          <w:color w:val="000000"/>
        </w:rPr>
        <w:t xml:space="preserve">Click </w:t>
      </w:r>
      <w:r>
        <w:rPr>
          <w:b/>
          <w:color w:val="000000"/>
        </w:rPr>
        <w:t xml:space="preserve">Cancel </w:t>
      </w:r>
      <w:r>
        <w:rPr>
          <w:color w:val="000000"/>
        </w:rPr>
        <w:t>to go back to the search results.</w:t>
      </w:r>
    </w:p>
    <w:p w14:paraId="4C8E47EA" w14:textId="77777777" w:rsidR="00360C74" w:rsidRDefault="00360C74" w:rsidP="00360C74">
      <w:pPr>
        <w:pStyle w:val="OrderedList"/>
        <w:numPr>
          <w:ilvl w:val="0"/>
          <w:numId w:val="214"/>
        </w:numPr>
        <w:jc w:val="both"/>
        <w:rPr>
          <w:color w:val="000000"/>
        </w:rPr>
      </w:pPr>
      <w:r>
        <w:rPr>
          <w:color w:val="000000"/>
        </w:rPr>
        <w:t xml:space="preserve">Authorized users can decision a record by clicking the Approve or Deny button. If denying a record, the user must enter a Denial Reason. </w:t>
      </w:r>
    </w:p>
    <w:p w14:paraId="0969B8FF" w14:textId="77777777" w:rsidR="00360C74" w:rsidRDefault="00360C74" w:rsidP="00360C74">
      <w:pPr>
        <w:pStyle w:val="OrderedList"/>
        <w:ind w:left="1350"/>
        <w:jc w:val="both"/>
        <w:rPr>
          <w:color w:val="000000"/>
        </w:rPr>
      </w:pPr>
    </w:p>
    <w:p w14:paraId="28B57DA2" w14:textId="37EAD213" w:rsidR="00360C74" w:rsidRDefault="00360C74" w:rsidP="00360C74">
      <w:pPr>
        <w:spacing w:after="240" w:line="240" w:lineRule="auto"/>
        <w:jc w:val="center"/>
        <w:rPr>
          <w:rFonts w:asciiTheme="majorHAnsi" w:eastAsia="Times New Roman" w:hAnsiTheme="majorHAnsi" w:cstheme="minorHAnsi"/>
          <w:bCs/>
          <w:noProof/>
          <w:color w:val="000000" w:themeColor="text1"/>
          <w:lang w:bidi="en-US"/>
        </w:rPr>
      </w:pPr>
      <w:r>
        <w:rPr>
          <w:noProof/>
        </w:rPr>
        <w:drawing>
          <wp:inline distT="0" distB="0" distL="0" distR="0" wp14:anchorId="66189B62" wp14:editId="590DDB70">
            <wp:extent cx="4580023" cy="2763672"/>
            <wp:effectExtent l="19050" t="19050" r="11430" b="17780"/>
            <wp:docPr id="8081877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8187708" name=""/>
                    <pic:cNvPicPr/>
                  </pic:nvPicPr>
                  <pic:blipFill>
                    <a:blip r:embed="rId214"/>
                    <a:stretch>
                      <a:fillRect/>
                    </a:stretch>
                  </pic:blipFill>
                  <pic:spPr>
                    <a:xfrm>
                      <a:off x="0" y="0"/>
                      <a:ext cx="4595219" cy="2772842"/>
                    </a:xfrm>
                    <a:prstGeom prst="rect">
                      <a:avLst/>
                    </a:prstGeom>
                    <a:ln w="19050">
                      <a:solidFill>
                        <a:srgbClr val="0070C0"/>
                      </a:solidFill>
                    </a:ln>
                  </pic:spPr>
                </pic:pic>
              </a:graphicData>
            </a:graphic>
          </wp:inline>
        </w:drawing>
      </w:r>
    </w:p>
    <w:p w14:paraId="0F55E90B" w14:textId="172C192A" w:rsidR="00360C74" w:rsidRDefault="00360C74" w:rsidP="00360C74">
      <w:pPr>
        <w:pStyle w:val="FigureCaption0"/>
      </w:pPr>
      <w:bookmarkStart w:id="2010" w:name="_Toc23016398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9</w:t>
      </w:r>
      <w:r>
        <w:rPr>
          <w:noProof/>
        </w:rPr>
        <w:fldChar w:fldCharType="end"/>
      </w:r>
      <w:r>
        <w:rPr>
          <w:noProof/>
        </w:rPr>
        <w:t>: Approval Portal Request Details modal displaying Approve or Deny Buttons</w:t>
      </w:r>
      <w:bookmarkEnd w:id="2010"/>
    </w:p>
    <w:p w14:paraId="6FA1EF5C" w14:textId="77A772F3" w:rsidR="00FE7DDF" w:rsidRDefault="00FE7DDF" w:rsidP="00360C74">
      <w:pPr>
        <w:pStyle w:val="FigureCaption0"/>
        <w:jc w:val="left"/>
        <w:rPr>
          <w:rFonts w:asciiTheme="majorHAnsi" w:hAnsiTheme="majorHAnsi"/>
          <w:bCs/>
          <w:noProof/>
          <w:color w:val="000000" w:themeColor="text1"/>
        </w:rPr>
      </w:pPr>
    </w:p>
    <w:p w14:paraId="60638BC9" w14:textId="46504788" w:rsidR="002B73E4" w:rsidRPr="002B73E4" w:rsidRDefault="00F65AD5" w:rsidP="00F874DE">
      <w:pPr>
        <w:pStyle w:val="Heading2"/>
        <w:jc w:val="both"/>
      </w:pPr>
      <w:bookmarkStart w:id="2011" w:name="_Toc313888210"/>
      <w:bookmarkStart w:id="2012" w:name="_Toc314660748"/>
      <w:bookmarkStart w:id="2013" w:name="_Ref315521411"/>
      <w:bookmarkStart w:id="2014" w:name="_Toc315633866"/>
      <w:bookmarkStart w:id="2015" w:name="_Toc11334722"/>
      <w:bookmarkStart w:id="2016" w:name="_Toc74051940"/>
      <w:bookmarkStart w:id="2017" w:name="_Toc90643326"/>
      <w:bookmarkStart w:id="2018" w:name="_Toc230163234"/>
      <w:r>
        <w:t>Loan S</w:t>
      </w:r>
      <w:r w:rsidR="002B73E4" w:rsidRPr="002B73E4">
        <w:t>earch</w:t>
      </w:r>
      <w:bookmarkEnd w:id="2011"/>
      <w:bookmarkEnd w:id="2012"/>
      <w:bookmarkEnd w:id="2013"/>
      <w:bookmarkEnd w:id="2014"/>
      <w:bookmarkEnd w:id="2015"/>
      <w:bookmarkEnd w:id="2016"/>
      <w:bookmarkEnd w:id="2017"/>
      <w:bookmarkEnd w:id="2018"/>
      <w:r w:rsidR="002B73E4" w:rsidRPr="002B73E4">
        <w:tab/>
      </w:r>
    </w:p>
    <w:p w14:paraId="06885E88" w14:textId="19E52247" w:rsidR="005F44A5" w:rsidRPr="006C7316" w:rsidRDefault="005F44A5" w:rsidP="00765C0C">
      <w:pPr>
        <w:pStyle w:val="BodyText"/>
      </w:pPr>
      <w:r w:rsidRPr="006C7316">
        <w:t xml:space="preserve">In </w:t>
      </w:r>
      <w:r>
        <w:t>the Servicing Module</w:t>
      </w:r>
      <w:r w:rsidRPr="006C7316">
        <w:t xml:space="preserve">, the </w:t>
      </w:r>
      <w:r>
        <w:t>L</w:t>
      </w:r>
      <w:r w:rsidRPr="006C7316">
        <w:t xml:space="preserve">oan </w:t>
      </w:r>
      <w:r>
        <w:t>S</w:t>
      </w:r>
      <w:r w:rsidRPr="006C7316">
        <w:t xml:space="preserve">earch screen </w:t>
      </w:r>
      <w:r>
        <w:t xml:space="preserve">enables </w:t>
      </w:r>
      <w:r w:rsidRPr="006C7316">
        <w:t>user</w:t>
      </w:r>
      <w:r>
        <w:t>s</w:t>
      </w:r>
      <w:r w:rsidRPr="006C7316">
        <w:t xml:space="preserve"> to </w:t>
      </w:r>
      <w:r>
        <w:t>search loans</w:t>
      </w:r>
      <w:r w:rsidRPr="006C7316">
        <w:t xml:space="preserve"> </w:t>
      </w:r>
      <w:r>
        <w:t xml:space="preserve">and </w:t>
      </w:r>
      <w:r w:rsidRPr="006C7316">
        <w:t>review a</w:t>
      </w:r>
      <w:r>
        <w:t>nd edit the loan information</w:t>
      </w:r>
      <w:r w:rsidRPr="006C7316">
        <w:t>.</w:t>
      </w:r>
    </w:p>
    <w:p w14:paraId="3EED5BBA" w14:textId="581950D8" w:rsidR="002B73E4" w:rsidRPr="002B73E4" w:rsidRDefault="002B73E4" w:rsidP="00A047E3">
      <w:pPr>
        <w:pStyle w:val="Heading3"/>
        <w:ind w:left="1080" w:hanging="1080"/>
        <w:jc w:val="both"/>
      </w:pPr>
      <w:bookmarkStart w:id="2019" w:name="_Toc313888211"/>
      <w:bookmarkStart w:id="2020" w:name="_Toc314660749"/>
      <w:bookmarkStart w:id="2021" w:name="_Toc315633867"/>
      <w:bookmarkStart w:id="2022" w:name="_Toc11334723"/>
      <w:bookmarkStart w:id="2023" w:name="_Toc74051941"/>
      <w:bookmarkStart w:id="2024" w:name="_Toc90643327"/>
      <w:bookmarkStart w:id="2025" w:name="_Toc230163235"/>
      <w:r w:rsidRPr="002B73E4">
        <w:t xml:space="preserve">Search </w:t>
      </w:r>
      <w:r w:rsidR="00F65AD5">
        <w:t>C</w:t>
      </w:r>
      <w:r w:rsidRPr="002B73E4">
        <w:t>riteria</w:t>
      </w:r>
      <w:bookmarkEnd w:id="2019"/>
      <w:bookmarkEnd w:id="2020"/>
      <w:bookmarkEnd w:id="2021"/>
      <w:bookmarkEnd w:id="2022"/>
      <w:bookmarkEnd w:id="2023"/>
      <w:bookmarkEnd w:id="2024"/>
      <w:bookmarkEnd w:id="2025"/>
      <w:r w:rsidRPr="002B73E4">
        <w:t xml:space="preserve"> </w:t>
      </w:r>
    </w:p>
    <w:p w14:paraId="551F6AE2" w14:textId="77777777" w:rsidR="005F44A5" w:rsidRPr="006C7316" w:rsidRDefault="005F44A5" w:rsidP="001879BA">
      <w:pPr>
        <w:pStyle w:val="BodyText"/>
      </w:pPr>
      <w:bookmarkStart w:id="2026" w:name="_Toc313888212"/>
      <w:r w:rsidRPr="006C7316">
        <w:t>Loan records can be retri</w:t>
      </w:r>
      <w:r>
        <w:t>e</w:t>
      </w:r>
      <w:r w:rsidRPr="006C7316">
        <w:t>ved using various combinations of search criteria.  In general,</w:t>
      </w:r>
    </w:p>
    <w:p w14:paraId="315436A5" w14:textId="4A968D95" w:rsidR="005F44A5" w:rsidRPr="006C7316" w:rsidRDefault="005F44A5" w:rsidP="00F874DE">
      <w:pPr>
        <w:pStyle w:val="UnorderedList"/>
        <w:jc w:val="both"/>
      </w:pPr>
      <w:r w:rsidRPr="006C7316">
        <w:t xml:space="preserve">Enter more search criteria to retrieve more specific search results, but fewer loan records </w:t>
      </w:r>
    </w:p>
    <w:p w14:paraId="06C129EB" w14:textId="1C33C465" w:rsidR="005F44A5" w:rsidRPr="00302DD3" w:rsidRDefault="005F44A5" w:rsidP="00F874DE">
      <w:pPr>
        <w:pStyle w:val="UnorderedList"/>
        <w:jc w:val="both"/>
      </w:pPr>
      <w:r w:rsidRPr="00302DD3">
        <w:rPr>
          <w:rFonts w:cs="Calibri"/>
          <w:color w:val="000000"/>
        </w:rPr>
        <w:t>Enter fewer search criteria to retrieve a larger number an</w:t>
      </w:r>
      <w:r w:rsidR="00641E26">
        <w:rPr>
          <w:rFonts w:cs="Calibri"/>
          <w:color w:val="000000"/>
        </w:rPr>
        <w:t>d broader range of loan records</w:t>
      </w:r>
      <w:r w:rsidRPr="00302DD3">
        <w:rPr>
          <w:rFonts w:cs="Calibri"/>
          <w:color w:val="000000"/>
        </w:rPr>
        <w:t xml:space="preserve"> </w:t>
      </w:r>
    </w:p>
    <w:p w14:paraId="3B71C4E8" w14:textId="2DF9890B" w:rsidR="005F44A5" w:rsidRPr="006C7316" w:rsidRDefault="005F44A5" w:rsidP="00F874DE">
      <w:pPr>
        <w:pStyle w:val="UnorderedList"/>
        <w:jc w:val="both"/>
      </w:pPr>
      <w:r w:rsidRPr="006C7316">
        <w:t xml:space="preserve">Basic search criteria include </w:t>
      </w:r>
      <w:r>
        <w:t xml:space="preserve">FHA </w:t>
      </w:r>
      <w:r w:rsidR="00641E26">
        <w:t>case # and case status</w:t>
      </w:r>
      <w:r w:rsidRPr="006C7316">
        <w:t xml:space="preserve"> </w:t>
      </w:r>
    </w:p>
    <w:p w14:paraId="6530AD89" w14:textId="0F4816B6" w:rsidR="002B73E4" w:rsidRPr="002B73E4" w:rsidRDefault="00F65AD5" w:rsidP="00A047E3">
      <w:pPr>
        <w:pStyle w:val="Heading3"/>
        <w:ind w:left="1080" w:hanging="1080"/>
        <w:jc w:val="both"/>
      </w:pPr>
      <w:bookmarkStart w:id="2027" w:name="_Toc315633868"/>
      <w:bookmarkStart w:id="2028" w:name="_Toc11334724"/>
      <w:bookmarkStart w:id="2029" w:name="_Toc74051942"/>
      <w:bookmarkStart w:id="2030" w:name="_Toc90643328"/>
      <w:bookmarkStart w:id="2031" w:name="_Toc230163236"/>
      <w:r>
        <w:t>Searching for a L</w:t>
      </w:r>
      <w:r w:rsidR="002B73E4" w:rsidRPr="002B73E4">
        <w:t>oan</w:t>
      </w:r>
      <w:bookmarkEnd w:id="2026"/>
      <w:bookmarkEnd w:id="2027"/>
      <w:bookmarkEnd w:id="2028"/>
      <w:bookmarkEnd w:id="2029"/>
      <w:bookmarkEnd w:id="2030"/>
      <w:bookmarkEnd w:id="2031"/>
    </w:p>
    <w:p w14:paraId="177E5A3B" w14:textId="3B974E42" w:rsidR="002B73E4" w:rsidRPr="005177B9" w:rsidRDefault="002B73E4" w:rsidP="001879BA">
      <w:pPr>
        <w:pStyle w:val="BodyText"/>
        <w:rPr>
          <w:rStyle w:val="CrossRef"/>
        </w:rPr>
      </w:pPr>
      <w:r w:rsidRPr="002B73E4">
        <w:rPr>
          <w:rFonts w:asciiTheme="majorHAnsi" w:hAnsiTheme="majorHAnsi"/>
          <w:noProof/>
        </w:rPr>
        <w:t>To search for a loan</w:t>
      </w:r>
      <w:r w:rsidR="000E37F5">
        <w:rPr>
          <w:rFonts w:asciiTheme="majorHAnsi" w:hAnsiTheme="majorHAnsi"/>
          <w:noProof/>
        </w:rPr>
        <w:t>,</w:t>
      </w:r>
      <w:r w:rsidRPr="002B73E4">
        <w:rPr>
          <w:rFonts w:asciiTheme="majorHAnsi" w:hAnsiTheme="majorHAnsi"/>
          <w:noProof/>
        </w:rPr>
        <w:t xml:space="preserve"> </w:t>
      </w:r>
      <w:r w:rsidR="005F44A5">
        <w:rPr>
          <w:rFonts w:cs="Calibri"/>
          <w:color w:val="000000"/>
        </w:rPr>
        <w:t>please refer to</w:t>
      </w:r>
      <w:r w:rsidRPr="002B73E4">
        <w:rPr>
          <w:rFonts w:asciiTheme="majorHAnsi" w:hAnsiTheme="majorHAnsi"/>
          <w:noProof/>
        </w:rPr>
        <w:t xml:space="preserve"> </w:t>
      </w:r>
      <w:r w:rsidR="00B50717" w:rsidRPr="005177B9">
        <w:rPr>
          <w:rStyle w:val="CrossRef"/>
        </w:rPr>
        <w:t>Chapter 2</w:t>
      </w:r>
      <w:r w:rsidRPr="005177B9">
        <w:rPr>
          <w:rStyle w:val="CrossRef"/>
        </w:rPr>
        <w:t>.</w:t>
      </w:r>
    </w:p>
    <w:p w14:paraId="65584DC4" w14:textId="0E79E1AD" w:rsidR="002B73E4" w:rsidRPr="002B73E4" w:rsidRDefault="002B73E4" w:rsidP="00A047E3">
      <w:pPr>
        <w:pStyle w:val="Heading3"/>
        <w:ind w:left="1080" w:hanging="1080"/>
        <w:jc w:val="both"/>
      </w:pPr>
      <w:bookmarkStart w:id="2032" w:name="_Toc313888213"/>
      <w:bookmarkStart w:id="2033" w:name="_Toc315633869"/>
      <w:bookmarkStart w:id="2034" w:name="_Toc11334725"/>
      <w:bookmarkStart w:id="2035" w:name="_Toc74051943"/>
      <w:bookmarkStart w:id="2036" w:name="_Toc90643329"/>
      <w:bookmarkStart w:id="2037" w:name="_Toc230163237"/>
      <w:r w:rsidRPr="002B73E4">
        <w:t xml:space="preserve">Loan </w:t>
      </w:r>
      <w:r w:rsidR="000E37F5">
        <w:t>S</w:t>
      </w:r>
      <w:r w:rsidRPr="002B73E4">
        <w:t xml:space="preserve">earch </w:t>
      </w:r>
      <w:r w:rsidR="00155087">
        <w:t>R</w:t>
      </w:r>
      <w:r w:rsidRPr="002B73E4">
        <w:t>esults</w:t>
      </w:r>
      <w:bookmarkEnd w:id="2032"/>
      <w:bookmarkEnd w:id="2033"/>
      <w:bookmarkEnd w:id="2034"/>
      <w:bookmarkEnd w:id="2035"/>
      <w:bookmarkEnd w:id="2036"/>
      <w:bookmarkEnd w:id="2037"/>
      <w:r w:rsidRPr="002B73E4">
        <w:t xml:space="preserve"> </w:t>
      </w:r>
    </w:p>
    <w:p w14:paraId="07AC4B39" w14:textId="05C307BC" w:rsidR="002B73E4" w:rsidRPr="002B73E4" w:rsidRDefault="005F44A5" w:rsidP="001879BA">
      <w:pPr>
        <w:pStyle w:val="BodyText"/>
        <w:rPr>
          <w:rFonts w:asciiTheme="majorHAnsi" w:hAnsiTheme="majorHAnsi" w:cstheme="minorHAnsi"/>
          <w:b/>
          <w:noProof/>
          <w:color w:val="000000" w:themeColor="text1"/>
        </w:rPr>
      </w:pPr>
      <w:r>
        <w:t xml:space="preserve">To view and navigate the loan search results, please refer to </w:t>
      </w:r>
      <w:r w:rsidR="00B50717" w:rsidRPr="005177B9">
        <w:rPr>
          <w:rStyle w:val="CrossRef"/>
        </w:rPr>
        <w:t>Chapter 2</w:t>
      </w:r>
      <w:r w:rsidR="002B73E4" w:rsidRPr="005177B9">
        <w:rPr>
          <w:rStyle w:val="CrossRef"/>
        </w:rPr>
        <w:t>.</w:t>
      </w:r>
    </w:p>
    <w:p w14:paraId="189A997F" w14:textId="4D3A60FE" w:rsidR="007B173F" w:rsidRPr="00F00510" w:rsidRDefault="007B173F" w:rsidP="00863D8C">
      <w:pPr>
        <w:pStyle w:val="Heading4"/>
      </w:pPr>
      <w:bookmarkStart w:id="2038" w:name="_Toc11334727"/>
      <w:bookmarkStart w:id="2039" w:name="_Toc74051945"/>
      <w:bookmarkStart w:id="2040" w:name="_Toc90643331"/>
      <w:bookmarkStart w:id="2041" w:name="_Toc230163238"/>
      <w:r>
        <w:t>Bulk Print Advance Request Forms</w:t>
      </w:r>
      <w:bookmarkEnd w:id="2038"/>
      <w:bookmarkEnd w:id="2039"/>
      <w:bookmarkEnd w:id="2040"/>
      <w:bookmarkEnd w:id="2041"/>
    </w:p>
    <w:p w14:paraId="65AB7B98" w14:textId="77777777" w:rsidR="007B173F" w:rsidRDefault="007B173F" w:rsidP="001879BA">
      <w:pPr>
        <w:pStyle w:val="BodyText"/>
      </w:pPr>
      <w:r w:rsidRPr="002B73E4">
        <w:t xml:space="preserve">To print the </w:t>
      </w:r>
      <w:r>
        <w:t>a</w:t>
      </w:r>
      <w:r w:rsidRPr="002B73E4">
        <w:t xml:space="preserve">dvance </w:t>
      </w:r>
      <w:r>
        <w:t>r</w:t>
      </w:r>
      <w:r w:rsidRPr="002B73E4">
        <w:t xml:space="preserve">equest </w:t>
      </w:r>
      <w:r>
        <w:t>f</w:t>
      </w:r>
      <w:r w:rsidRPr="002B73E4">
        <w:t>orms:</w:t>
      </w:r>
    </w:p>
    <w:p w14:paraId="48EF2FBF" w14:textId="5B8559A0" w:rsidR="007B173F" w:rsidRDefault="007B173F" w:rsidP="00622BC1">
      <w:pPr>
        <w:pStyle w:val="OrderedList"/>
        <w:numPr>
          <w:ilvl w:val="0"/>
          <w:numId w:val="475"/>
        </w:numPr>
        <w:jc w:val="both"/>
      </w:pPr>
      <w:r w:rsidRPr="00A91124">
        <w:t xml:space="preserve">Enter the search criteria and click </w:t>
      </w:r>
      <w:r w:rsidRPr="00EC7832">
        <w:rPr>
          <w:b/>
        </w:rPr>
        <w:t>Search</w:t>
      </w:r>
      <w:r w:rsidRPr="00A91124">
        <w:t xml:space="preserve"> on the</w:t>
      </w:r>
      <w:r w:rsidRPr="00EC7832">
        <w:rPr>
          <w:b/>
        </w:rPr>
        <w:t xml:space="preserve"> </w:t>
      </w:r>
      <w:r w:rsidRPr="00EC7832">
        <w:rPr>
          <w:rFonts w:eastAsia="Times New Roman" w:cs="Calibri"/>
          <w:b/>
          <w:color w:val="000000"/>
        </w:rPr>
        <w:t xml:space="preserve">Loan Search </w:t>
      </w:r>
      <w:r w:rsidRPr="00EC7832">
        <w:rPr>
          <w:rFonts w:eastAsia="Times New Roman" w:cs="Calibri"/>
          <w:color w:val="000000"/>
        </w:rPr>
        <w:t>screen to display the</w:t>
      </w:r>
      <w:r w:rsidRPr="00A91124">
        <w:t xml:space="preserve"> search results matching the search criteria in the </w:t>
      </w:r>
      <w:r w:rsidRPr="00EC7832">
        <w:rPr>
          <w:b/>
        </w:rPr>
        <w:t>Loan Search Results</w:t>
      </w:r>
      <w:r w:rsidRPr="00A91124">
        <w:t xml:space="preserve"> section. </w:t>
      </w:r>
      <w:r w:rsidR="00BF10E0">
        <w:t>This form is available only for loans with Pay Plan types of: Modified Tenure, Modified Term and Line of Credit.</w:t>
      </w:r>
    </w:p>
    <w:p w14:paraId="3EDD11FB" w14:textId="1B7BB819" w:rsidR="007B173F" w:rsidRPr="00A91124" w:rsidRDefault="007B173F" w:rsidP="00622BC1">
      <w:pPr>
        <w:pStyle w:val="OrderedList"/>
        <w:numPr>
          <w:ilvl w:val="0"/>
          <w:numId w:val="475"/>
        </w:numPr>
        <w:jc w:val="both"/>
      </w:pPr>
      <w:r>
        <w:t>Enter the checkbox beside the loan record in the search results.</w:t>
      </w:r>
    </w:p>
    <w:p w14:paraId="4207A380" w14:textId="19CFFD76" w:rsidR="007B173F" w:rsidRPr="00A91124" w:rsidRDefault="007B173F" w:rsidP="00622BC1">
      <w:pPr>
        <w:pStyle w:val="OrderedList"/>
        <w:numPr>
          <w:ilvl w:val="0"/>
          <w:numId w:val="475"/>
        </w:numPr>
        <w:jc w:val="both"/>
      </w:pPr>
      <w:r>
        <w:t xml:space="preserve">Click the </w:t>
      </w:r>
      <w:r w:rsidRPr="005232B5">
        <w:rPr>
          <w:b/>
        </w:rPr>
        <w:t xml:space="preserve">Print </w:t>
      </w:r>
      <w:r w:rsidR="00BF10E0" w:rsidRPr="005232B5">
        <w:rPr>
          <w:b/>
        </w:rPr>
        <w:t>Advance Request</w:t>
      </w:r>
      <w:r w:rsidRPr="005232B5">
        <w:rPr>
          <w:b/>
        </w:rPr>
        <w:t>(s)</w:t>
      </w:r>
      <w:r>
        <w:t xml:space="preserve"> link in the </w:t>
      </w:r>
      <w:r w:rsidRPr="005232B5">
        <w:rPr>
          <w:b/>
        </w:rPr>
        <w:t>Loan Search Results</w:t>
      </w:r>
      <w:r>
        <w:t xml:space="preserve"> section.</w:t>
      </w:r>
    </w:p>
    <w:p w14:paraId="4C79DE5A" w14:textId="60BAC9A5" w:rsidR="007B173F" w:rsidRDefault="00BF10E0" w:rsidP="00622BC1">
      <w:pPr>
        <w:pStyle w:val="OrderedList"/>
        <w:numPr>
          <w:ilvl w:val="0"/>
          <w:numId w:val="475"/>
        </w:numPr>
        <w:jc w:val="both"/>
      </w:pPr>
      <w:r>
        <w:t xml:space="preserve">Enter the number of copies needed for each loan on the </w:t>
      </w:r>
      <w:r w:rsidR="007B173F" w:rsidRPr="005232B5">
        <w:rPr>
          <w:b/>
        </w:rPr>
        <w:t xml:space="preserve">Print </w:t>
      </w:r>
      <w:r w:rsidRPr="005232B5">
        <w:rPr>
          <w:b/>
        </w:rPr>
        <w:t>Unscheduled Advance Req</w:t>
      </w:r>
      <w:r w:rsidR="005232B5">
        <w:rPr>
          <w:b/>
        </w:rPr>
        <w:t>u</w:t>
      </w:r>
      <w:r w:rsidRPr="005232B5">
        <w:rPr>
          <w:b/>
        </w:rPr>
        <w:t xml:space="preserve">est Form </w:t>
      </w:r>
      <w:r w:rsidR="007B173F">
        <w:t xml:space="preserve">window, click </w:t>
      </w:r>
      <w:r w:rsidR="007B173F" w:rsidRPr="005232B5">
        <w:rPr>
          <w:b/>
        </w:rPr>
        <w:t>OK</w:t>
      </w:r>
      <w:r w:rsidR="007B173F" w:rsidRPr="005232B5">
        <w:t xml:space="preserve">. </w:t>
      </w:r>
      <w:r w:rsidR="007B173F">
        <w:t xml:space="preserve">To exit without printing the letter click </w:t>
      </w:r>
      <w:r w:rsidR="007B173F" w:rsidRPr="005232B5">
        <w:t>Cancel</w:t>
      </w:r>
      <w:r w:rsidR="007B173F">
        <w:t>.</w:t>
      </w:r>
    </w:p>
    <w:p w14:paraId="7A53EE4B" w14:textId="0B53F834" w:rsidR="007B173F" w:rsidRDefault="00400B82" w:rsidP="0020312C">
      <w:pPr>
        <w:pStyle w:val="BodyText"/>
        <w:jc w:val="center"/>
        <w:rPr>
          <w:rFonts w:asciiTheme="majorHAnsi" w:hAnsiTheme="majorHAnsi" w:cstheme="minorHAnsi"/>
          <w:noProof/>
          <w:color w:val="000000" w:themeColor="text1"/>
        </w:rPr>
      </w:pPr>
      <w:r>
        <w:rPr>
          <w:noProof/>
        </w:rPr>
        <w:drawing>
          <wp:inline distT="0" distB="0" distL="0" distR="0" wp14:anchorId="53ED9F99" wp14:editId="4254D3CF">
            <wp:extent cx="2685410" cy="551141"/>
            <wp:effectExtent l="0" t="0" r="1270" b="1905"/>
            <wp:docPr id="230" name="Picture 230" descr="Graphical user interface, text, application, chat or text message,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Picture 230" descr="Graphical user interface, text, application, chat or text message, website&#10;&#10;Description automatically generated"/>
                    <pic:cNvPicPr/>
                  </pic:nvPicPr>
                  <pic:blipFill>
                    <a:blip r:embed="rId215"/>
                    <a:stretch>
                      <a:fillRect/>
                    </a:stretch>
                  </pic:blipFill>
                  <pic:spPr>
                    <a:xfrm>
                      <a:off x="0" y="0"/>
                      <a:ext cx="2737182" cy="561766"/>
                    </a:xfrm>
                    <a:prstGeom prst="rect">
                      <a:avLst/>
                    </a:prstGeom>
                  </pic:spPr>
                </pic:pic>
              </a:graphicData>
            </a:graphic>
          </wp:inline>
        </w:drawing>
      </w:r>
    </w:p>
    <w:p w14:paraId="00E9BE04" w14:textId="322D1B51" w:rsidR="007B173F" w:rsidRDefault="007B173F" w:rsidP="001879BA">
      <w:pPr>
        <w:pStyle w:val="FigureCaption0"/>
      </w:pPr>
      <w:bookmarkStart w:id="2042" w:name="_Toc74052583"/>
      <w:bookmarkStart w:id="2043" w:name="_Toc90643969"/>
      <w:bookmarkStart w:id="2044" w:name="_Toc23016398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rPr>
          <w:noProof/>
        </w:rPr>
        <w:t>: Print Unscheduled Advance Request Form Window</w:t>
      </w:r>
      <w:bookmarkEnd w:id="2042"/>
      <w:bookmarkEnd w:id="2043"/>
      <w:bookmarkEnd w:id="2044"/>
    </w:p>
    <w:p w14:paraId="222B6237" w14:textId="6FD6FF1C" w:rsidR="007B173F" w:rsidRDefault="007B173F" w:rsidP="00622BC1">
      <w:pPr>
        <w:pStyle w:val="OrderedList"/>
        <w:numPr>
          <w:ilvl w:val="0"/>
          <w:numId w:val="475"/>
        </w:numPr>
        <w:jc w:val="both"/>
      </w:pPr>
      <w:r>
        <w:t xml:space="preserve">A PDF document is displayed with the </w:t>
      </w:r>
      <w:r w:rsidR="00BF10E0">
        <w:t xml:space="preserve">selected number of unscheduled advance request copies </w:t>
      </w:r>
      <w:r>
        <w:t>for each of the selected loans.</w:t>
      </w:r>
      <w:r w:rsidR="005D41E9">
        <w:t xml:space="preserve"> For example: If </w:t>
      </w:r>
      <w:r w:rsidR="00D84B81">
        <w:t>three</w:t>
      </w:r>
      <w:r w:rsidR="005D41E9">
        <w:t xml:space="preserve"> copies are selected for </w:t>
      </w:r>
      <w:r w:rsidR="00D84B81">
        <w:t>two</w:t>
      </w:r>
      <w:r w:rsidR="005D41E9">
        <w:t xml:space="preserve"> loans</w:t>
      </w:r>
      <w:r w:rsidR="00D84B81">
        <w:t>,</w:t>
      </w:r>
      <w:r w:rsidR="005D41E9">
        <w:t xml:space="preserve"> </w:t>
      </w:r>
      <w:r w:rsidR="00D84B81">
        <w:t xml:space="preserve">six </w:t>
      </w:r>
      <w:r w:rsidR="005D41E9">
        <w:t>copies are displayed.</w:t>
      </w:r>
    </w:p>
    <w:p w14:paraId="2605CDBC" w14:textId="2242E789" w:rsidR="00BF12CF" w:rsidRDefault="00BF12CF">
      <w:pPr>
        <w:rPr>
          <w:rFonts w:ascii="Cambria" w:eastAsiaTheme="minorHAnsi" w:hAnsi="Cambria"/>
          <w:lang w:bidi="en-US"/>
          <w14:scene3d>
            <w14:camera w14:prst="orthographicFront"/>
            <w14:lightRig w14:rig="threePt" w14:dir="t">
              <w14:rot w14:lat="0" w14:lon="0" w14:rev="0"/>
            </w14:lightRig>
          </w14:scene3d>
        </w:rPr>
      </w:pPr>
    </w:p>
    <w:p w14:paraId="7C0B5487" w14:textId="5277AD90" w:rsidR="00260B2B" w:rsidRPr="00260B2B" w:rsidRDefault="00260B2B" w:rsidP="00260B2B">
      <w:pPr>
        <w:pStyle w:val="Heading2"/>
        <w:jc w:val="both"/>
      </w:pPr>
      <w:bookmarkStart w:id="2045" w:name="_Toc11334728"/>
      <w:bookmarkStart w:id="2046" w:name="_Toc74051946"/>
      <w:bookmarkStart w:id="2047" w:name="_Toc90643332"/>
      <w:bookmarkStart w:id="2048" w:name="_Toc230163239"/>
      <w:r>
        <w:t>Notes S</w:t>
      </w:r>
      <w:r w:rsidRPr="002B73E4">
        <w:t>earch</w:t>
      </w:r>
      <w:bookmarkEnd w:id="2045"/>
      <w:bookmarkEnd w:id="2046"/>
      <w:bookmarkEnd w:id="2047"/>
      <w:bookmarkEnd w:id="2048"/>
      <w:r w:rsidRPr="002B73E4">
        <w:tab/>
      </w:r>
    </w:p>
    <w:p w14:paraId="59B6ACD0" w14:textId="489C887C" w:rsidR="00260B2B" w:rsidRPr="00064DA3" w:rsidRDefault="00260B2B" w:rsidP="00260B2B">
      <w:pPr>
        <w:rPr>
          <w:rFonts w:ascii="Cambria" w:hAnsi="Cambria"/>
        </w:rPr>
      </w:pPr>
      <w:r w:rsidRPr="00064DA3">
        <w:rPr>
          <w:rFonts w:ascii="Cambria" w:hAnsi="Cambria"/>
        </w:rPr>
        <w:t xml:space="preserve">Notes will display depending on user’s permission. </w:t>
      </w:r>
    </w:p>
    <w:p w14:paraId="50108572" w14:textId="77777777" w:rsidR="00260B2B" w:rsidRDefault="00260B2B" w:rsidP="00260B2B">
      <w:pPr>
        <w:pStyle w:val="BodyText"/>
      </w:pPr>
      <w:r>
        <w:t xml:space="preserve">When the search screen is first displayed, several fields will display “ALL” to allow the user to search for ‘All Notes’. The user can enter or select different criteria to narrow the search results. Once a search is completed the results are displayed in the Search Results screen. </w:t>
      </w:r>
    </w:p>
    <w:p w14:paraId="24DC571C" w14:textId="50E181D3" w:rsidR="00260B2B" w:rsidRDefault="00400B82" w:rsidP="00260B2B">
      <w:pPr>
        <w:pStyle w:val="BodyText"/>
      </w:pPr>
      <w:r>
        <w:rPr>
          <w:noProof/>
        </w:rPr>
        <w:drawing>
          <wp:inline distT="0" distB="0" distL="0" distR="0" wp14:anchorId="67450EA4" wp14:editId="757B6225">
            <wp:extent cx="5943600" cy="891540"/>
            <wp:effectExtent l="0" t="0" r="0" b="3810"/>
            <wp:docPr id="236" name="Picture 236"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 name="Picture 236" descr="Graphical user interface, application&#10;&#10;Description automatically generated"/>
                    <pic:cNvPicPr/>
                  </pic:nvPicPr>
                  <pic:blipFill>
                    <a:blip r:embed="rId216"/>
                    <a:stretch>
                      <a:fillRect/>
                    </a:stretch>
                  </pic:blipFill>
                  <pic:spPr>
                    <a:xfrm>
                      <a:off x="0" y="0"/>
                      <a:ext cx="5943600" cy="891540"/>
                    </a:xfrm>
                    <a:prstGeom prst="rect">
                      <a:avLst/>
                    </a:prstGeom>
                  </pic:spPr>
                </pic:pic>
              </a:graphicData>
            </a:graphic>
          </wp:inline>
        </w:drawing>
      </w:r>
    </w:p>
    <w:p w14:paraId="4D8C8D57" w14:textId="29D10A21" w:rsidR="001E487D" w:rsidRDefault="001E487D" w:rsidP="001E487D">
      <w:pPr>
        <w:pStyle w:val="FigureCaption0"/>
      </w:pPr>
      <w:bookmarkStart w:id="2049" w:name="_Toc74052584"/>
      <w:bookmarkStart w:id="2050" w:name="_Toc90643970"/>
      <w:bookmarkStart w:id="2051" w:name="_Toc230163988"/>
      <w:bookmarkStart w:id="2052" w:name="_Toc343809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w:t>
      </w:r>
      <w:r>
        <w:rPr>
          <w:noProof/>
        </w:rPr>
        <w:fldChar w:fldCharType="end"/>
      </w:r>
      <w:r>
        <w:rPr>
          <w:noProof/>
        </w:rPr>
        <w:t>: Notes Search Screen</w:t>
      </w:r>
      <w:bookmarkEnd w:id="2049"/>
      <w:bookmarkEnd w:id="2050"/>
      <w:bookmarkEnd w:id="2051"/>
    </w:p>
    <w:p w14:paraId="7996258F" w14:textId="7A57FC18" w:rsidR="00260B2B" w:rsidRDefault="001E487D" w:rsidP="006C3C3F">
      <w:pPr>
        <w:pStyle w:val="Heading3"/>
        <w:numPr>
          <w:ilvl w:val="2"/>
          <w:numId w:val="101"/>
        </w:numPr>
        <w:ind w:left="1080" w:hanging="1080"/>
        <w:jc w:val="both"/>
      </w:pPr>
      <w:bookmarkStart w:id="2053" w:name="_Toc3439467"/>
      <w:bookmarkStart w:id="2054" w:name="_Toc11334729"/>
      <w:bookmarkStart w:id="2055" w:name="_Toc74051947"/>
      <w:bookmarkStart w:id="2056" w:name="_Toc90643333"/>
      <w:bookmarkStart w:id="2057" w:name="_Toc230163240"/>
      <w:bookmarkEnd w:id="2052"/>
      <w:r>
        <w:t>S</w:t>
      </w:r>
      <w:r w:rsidR="00260B2B">
        <w:t>earch Criteria</w:t>
      </w:r>
      <w:bookmarkEnd w:id="2053"/>
      <w:bookmarkEnd w:id="2054"/>
      <w:bookmarkEnd w:id="2055"/>
      <w:bookmarkEnd w:id="2056"/>
      <w:bookmarkEnd w:id="2057"/>
    </w:p>
    <w:p w14:paraId="7C3F8261" w14:textId="64E3C56B" w:rsidR="00260B2B" w:rsidRDefault="00260B2B" w:rsidP="00963EA3">
      <w:pPr>
        <w:pStyle w:val="BodyText"/>
      </w:pPr>
      <w:r>
        <w:t>To retrieve Notes, the user can setup a search using different combinations. In general</w:t>
      </w:r>
      <w:r w:rsidR="00963EA3">
        <w:t>, e</w:t>
      </w:r>
      <w:r>
        <w:t>ntering additional search criteria will retrieve more specific search results, but fewer notes records and vice versa.</w:t>
      </w:r>
    </w:p>
    <w:p w14:paraId="2B79C384" w14:textId="77777777" w:rsidR="00260B2B" w:rsidRDefault="00260B2B" w:rsidP="006C3C3F">
      <w:pPr>
        <w:pStyle w:val="Heading3"/>
        <w:numPr>
          <w:ilvl w:val="2"/>
          <w:numId w:val="101"/>
        </w:numPr>
        <w:ind w:left="1080" w:hanging="1080"/>
        <w:jc w:val="both"/>
      </w:pPr>
      <w:bookmarkStart w:id="2058" w:name="_Toc3439468"/>
      <w:bookmarkStart w:id="2059" w:name="_Toc11334730"/>
      <w:bookmarkStart w:id="2060" w:name="_Toc74051948"/>
      <w:bookmarkStart w:id="2061" w:name="_Toc90643334"/>
      <w:bookmarkStart w:id="2062" w:name="_Toc230163241"/>
      <w:r>
        <w:t xml:space="preserve">Searching for a </w:t>
      </w:r>
      <w:bookmarkEnd w:id="2058"/>
      <w:r>
        <w:t>Note</w:t>
      </w:r>
      <w:bookmarkEnd w:id="2059"/>
      <w:bookmarkEnd w:id="2060"/>
      <w:bookmarkEnd w:id="2061"/>
      <w:bookmarkEnd w:id="2062"/>
    </w:p>
    <w:p w14:paraId="794E7797" w14:textId="77777777" w:rsidR="00260B2B" w:rsidRDefault="00260B2B" w:rsidP="00260B2B">
      <w:pPr>
        <w:pStyle w:val="BodyText"/>
      </w:pPr>
      <w:r>
        <w:t>User can build a search using the criteria below</w:t>
      </w:r>
    </w:p>
    <w:p w14:paraId="524ED77D" w14:textId="77777777" w:rsidR="00260B2B" w:rsidRDefault="00260B2B" w:rsidP="006C3C3F">
      <w:pPr>
        <w:pStyle w:val="Heading4"/>
        <w:numPr>
          <w:ilvl w:val="3"/>
          <w:numId w:val="101"/>
        </w:numPr>
      </w:pPr>
      <w:bookmarkStart w:id="2063" w:name="_Toc3439469"/>
      <w:bookmarkStart w:id="2064" w:name="_Toc11334731"/>
      <w:bookmarkStart w:id="2065" w:name="_Toc74051949"/>
      <w:bookmarkStart w:id="2066" w:name="_Toc90643335"/>
      <w:bookmarkStart w:id="2067" w:name="_Toc230163242"/>
      <w:r>
        <w:t>Note Search Criteria</w:t>
      </w:r>
      <w:bookmarkEnd w:id="2063"/>
      <w:bookmarkEnd w:id="2064"/>
      <w:bookmarkEnd w:id="2065"/>
      <w:bookmarkEnd w:id="2066"/>
      <w:bookmarkEnd w:id="2067"/>
      <w:r>
        <w:t xml:space="preserve"> </w:t>
      </w:r>
    </w:p>
    <w:tbl>
      <w:tblPr>
        <w:tblStyle w:val="TableGrid"/>
        <w:tblW w:w="0" w:type="auto"/>
        <w:tblInd w:w="108" w:type="dxa"/>
        <w:tblLook w:val="04A0" w:firstRow="1" w:lastRow="0" w:firstColumn="1" w:lastColumn="0" w:noHBand="0" w:noVBand="1"/>
      </w:tblPr>
      <w:tblGrid>
        <w:gridCol w:w="2408"/>
        <w:gridCol w:w="6834"/>
      </w:tblGrid>
      <w:tr w:rsidR="00260B2B" w14:paraId="355DF74F" w14:textId="77777777" w:rsidTr="00260B2B">
        <w:trPr>
          <w:tblHeader/>
        </w:trPr>
        <w:tc>
          <w:tcPr>
            <w:tcW w:w="2408" w:type="dxa"/>
            <w:tcBorders>
              <w:top w:val="single" w:sz="4" w:space="0" w:color="auto"/>
              <w:left w:val="single" w:sz="4" w:space="0" w:color="auto"/>
              <w:bottom w:val="single" w:sz="4" w:space="0" w:color="auto"/>
              <w:right w:val="single" w:sz="4" w:space="0" w:color="auto"/>
            </w:tcBorders>
            <w:shd w:val="clear" w:color="auto" w:fill="B8CCE4" w:themeFill="accent1" w:themeFillTint="66"/>
            <w:hideMark/>
          </w:tcPr>
          <w:p w14:paraId="35ADA529" w14:textId="77777777" w:rsidR="00260B2B" w:rsidRDefault="00260B2B">
            <w:pPr>
              <w:pStyle w:val="Tableheader"/>
            </w:pPr>
            <w:r>
              <w:t>Field</w:t>
            </w:r>
          </w:p>
        </w:tc>
        <w:tc>
          <w:tcPr>
            <w:tcW w:w="6834" w:type="dxa"/>
            <w:tcBorders>
              <w:top w:val="single" w:sz="4" w:space="0" w:color="auto"/>
              <w:left w:val="single" w:sz="4" w:space="0" w:color="auto"/>
              <w:bottom w:val="single" w:sz="4" w:space="0" w:color="auto"/>
              <w:right w:val="single" w:sz="4" w:space="0" w:color="auto"/>
            </w:tcBorders>
            <w:shd w:val="clear" w:color="auto" w:fill="B8CCE4" w:themeFill="accent1" w:themeFillTint="66"/>
            <w:hideMark/>
          </w:tcPr>
          <w:p w14:paraId="61A5EC0F" w14:textId="77777777" w:rsidR="00260B2B" w:rsidRDefault="00260B2B">
            <w:pPr>
              <w:pStyle w:val="Tableheader"/>
            </w:pPr>
            <w:r>
              <w:t>Description</w:t>
            </w:r>
          </w:p>
        </w:tc>
      </w:tr>
      <w:tr w:rsidR="00260B2B" w14:paraId="4CF8722D"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70E54ED7" w14:textId="77777777" w:rsidR="00260B2B" w:rsidRDefault="00260B2B">
            <w:pPr>
              <w:pStyle w:val="TableColumnSubheading"/>
            </w:pPr>
            <w:r>
              <w:t xml:space="preserve">Note Type: </w:t>
            </w:r>
          </w:p>
        </w:tc>
        <w:tc>
          <w:tcPr>
            <w:tcW w:w="6834" w:type="dxa"/>
            <w:tcBorders>
              <w:top w:val="single" w:sz="4" w:space="0" w:color="auto"/>
              <w:left w:val="single" w:sz="4" w:space="0" w:color="auto"/>
              <w:bottom w:val="single" w:sz="4" w:space="0" w:color="auto"/>
              <w:right w:val="single" w:sz="4" w:space="0" w:color="auto"/>
            </w:tcBorders>
            <w:hideMark/>
          </w:tcPr>
          <w:p w14:paraId="280E7057" w14:textId="77777777" w:rsidR="00260B2B" w:rsidRDefault="00260B2B">
            <w:pPr>
              <w:pStyle w:val="TableText"/>
              <w:jc w:val="both"/>
            </w:pPr>
            <w:r>
              <w:t>List Note Types</w:t>
            </w:r>
          </w:p>
        </w:tc>
      </w:tr>
      <w:tr w:rsidR="00260B2B" w14:paraId="30D412E0"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72410781" w14:textId="77777777" w:rsidR="00260B2B" w:rsidRDefault="00260B2B">
            <w:pPr>
              <w:pStyle w:val="TableColumnSubheading"/>
            </w:pPr>
            <w:r>
              <w:t>Note Text</w:t>
            </w:r>
          </w:p>
        </w:tc>
        <w:tc>
          <w:tcPr>
            <w:tcW w:w="6834" w:type="dxa"/>
            <w:tcBorders>
              <w:top w:val="single" w:sz="4" w:space="0" w:color="auto"/>
              <w:left w:val="single" w:sz="4" w:space="0" w:color="auto"/>
              <w:bottom w:val="single" w:sz="4" w:space="0" w:color="auto"/>
              <w:right w:val="single" w:sz="4" w:space="0" w:color="auto"/>
            </w:tcBorders>
            <w:hideMark/>
          </w:tcPr>
          <w:p w14:paraId="43C9D3ED" w14:textId="77777777" w:rsidR="00260B2B" w:rsidRDefault="00260B2B">
            <w:pPr>
              <w:pStyle w:val="TableText"/>
              <w:jc w:val="both"/>
            </w:pPr>
            <w:r>
              <w:t xml:space="preserve">Enter text to search </w:t>
            </w:r>
          </w:p>
        </w:tc>
      </w:tr>
      <w:tr w:rsidR="00260B2B" w14:paraId="256F1A01"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52E4E4CE" w14:textId="77777777" w:rsidR="00260B2B" w:rsidRDefault="00260B2B">
            <w:pPr>
              <w:pStyle w:val="TableColumnSubheading"/>
            </w:pPr>
            <w:r>
              <w:t>Loan Skey</w:t>
            </w:r>
            <w:r>
              <w:fldChar w:fldCharType="begin"/>
            </w:r>
            <w:r>
              <w:instrText xml:space="preserve"> XE "Loan Skey"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322A8CFA" w14:textId="3CBD64FA" w:rsidR="00260B2B" w:rsidRDefault="00260B2B">
            <w:pPr>
              <w:pStyle w:val="TableText"/>
              <w:jc w:val="both"/>
            </w:pPr>
            <w:r>
              <w:t>The Servicing Module system identification number unique to each loan.</w:t>
            </w:r>
          </w:p>
        </w:tc>
      </w:tr>
      <w:tr w:rsidR="00260B2B" w14:paraId="724E2069"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32456145" w14:textId="77777777" w:rsidR="00260B2B" w:rsidRDefault="00260B2B">
            <w:pPr>
              <w:pStyle w:val="TableColumnSubheading"/>
            </w:pPr>
            <w:r>
              <w:t>FHA Case #</w:t>
            </w:r>
            <w:r>
              <w:fldChar w:fldCharType="begin"/>
            </w:r>
            <w:r>
              <w:instrText xml:space="preserve"> XE "FHA Case #"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2AB163CB" w14:textId="77777777" w:rsidR="00260B2B" w:rsidRDefault="00260B2B">
            <w:pPr>
              <w:pStyle w:val="TableText"/>
              <w:jc w:val="both"/>
            </w:pPr>
            <w:r>
              <w:t xml:space="preserve">FHA case number of the loan </w:t>
            </w:r>
          </w:p>
        </w:tc>
      </w:tr>
      <w:tr w:rsidR="00260B2B" w14:paraId="509B8E08"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3A3E48CB" w14:textId="77777777" w:rsidR="00260B2B" w:rsidRDefault="00260B2B">
            <w:pPr>
              <w:pStyle w:val="TableColumnSubheading"/>
            </w:pPr>
            <w:r>
              <w:t>Case Status</w:t>
            </w:r>
            <w:r>
              <w:fldChar w:fldCharType="begin"/>
            </w:r>
            <w:r>
              <w:instrText xml:space="preserve"> XE "Case Status"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027B55E9" w14:textId="7B207770" w:rsidR="00260B2B" w:rsidRDefault="00260B2B">
            <w:pPr>
              <w:pStyle w:val="TableText"/>
              <w:jc w:val="both"/>
            </w:pPr>
            <w:r>
              <w:t xml:space="preserve">Current high-level status of the loan, either </w:t>
            </w:r>
            <w:r>
              <w:tab/>
              <w:t xml:space="preserve">suspense, </w:t>
            </w:r>
            <w:r>
              <w:tab/>
              <w:t>pending IMIP payment,</w:t>
            </w:r>
            <w:r>
              <w:tab/>
              <w:t xml:space="preserve">pending endorsement, </w:t>
            </w:r>
            <w:r>
              <w:tab/>
              <w:t>endorsed, assigned, cancelled, terminated</w:t>
            </w:r>
            <w:r w:rsidR="00664E20">
              <w:t>, or all</w:t>
            </w:r>
            <w:r>
              <w:t>.</w:t>
            </w:r>
          </w:p>
        </w:tc>
      </w:tr>
      <w:tr w:rsidR="00260B2B" w14:paraId="32D8BFEE"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7AA4A032" w14:textId="77777777" w:rsidR="00260B2B" w:rsidRDefault="00260B2B">
            <w:pPr>
              <w:pStyle w:val="TableColumnSubheading"/>
            </w:pPr>
            <w:r>
              <w:t>Case Sub-Status</w:t>
            </w:r>
            <w:r>
              <w:fldChar w:fldCharType="begin"/>
            </w:r>
            <w:r>
              <w:instrText xml:space="preserve"> XE "Case Sub-Status" </w:instrText>
            </w:r>
            <w:r>
              <w:fldChar w:fldCharType="end"/>
            </w:r>
          </w:p>
        </w:tc>
        <w:tc>
          <w:tcPr>
            <w:tcW w:w="6834" w:type="dxa"/>
            <w:tcBorders>
              <w:top w:val="single" w:sz="4" w:space="0" w:color="auto"/>
              <w:left w:val="single" w:sz="4" w:space="0" w:color="auto"/>
              <w:bottom w:val="single" w:sz="4" w:space="0" w:color="auto"/>
              <w:right w:val="single" w:sz="4" w:space="0" w:color="auto"/>
            </w:tcBorders>
            <w:hideMark/>
          </w:tcPr>
          <w:p w14:paraId="18A2A676" w14:textId="77777777" w:rsidR="00260B2B" w:rsidRDefault="00260B2B">
            <w:pPr>
              <w:pStyle w:val="TableText"/>
              <w:jc w:val="both"/>
            </w:pPr>
            <w:r>
              <w:t>Detailed case sub-status of the loan.</w:t>
            </w:r>
          </w:p>
        </w:tc>
      </w:tr>
      <w:tr w:rsidR="00260B2B" w14:paraId="44B6977F"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4047D6BE" w14:textId="77777777" w:rsidR="00260B2B" w:rsidRDefault="00260B2B">
            <w:pPr>
              <w:pStyle w:val="TableColumnSubheading"/>
            </w:pPr>
            <w:r>
              <w:t>Product type</w:t>
            </w:r>
          </w:p>
        </w:tc>
        <w:tc>
          <w:tcPr>
            <w:tcW w:w="6834" w:type="dxa"/>
            <w:tcBorders>
              <w:top w:val="single" w:sz="4" w:space="0" w:color="auto"/>
              <w:left w:val="single" w:sz="4" w:space="0" w:color="auto"/>
              <w:bottom w:val="single" w:sz="4" w:space="0" w:color="auto"/>
              <w:right w:val="single" w:sz="4" w:space="0" w:color="auto"/>
            </w:tcBorders>
            <w:hideMark/>
          </w:tcPr>
          <w:p w14:paraId="1F06033A" w14:textId="77777777" w:rsidR="00260B2B" w:rsidRDefault="00260B2B">
            <w:pPr>
              <w:pStyle w:val="TableText"/>
              <w:jc w:val="both"/>
            </w:pPr>
            <w:r>
              <w:tab/>
              <w:t>HECM, HECM for Purchase, HECM – Refinance, HECM Standard, HECM Standard for Purchase, HECM Standard – Refinance, HECM Saver, HECM Saver for Purchase, HECM Saver – Refinance.</w:t>
            </w:r>
          </w:p>
        </w:tc>
      </w:tr>
      <w:tr w:rsidR="00260B2B" w14:paraId="70D7E0F7"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2BDEAB4B" w14:textId="77777777" w:rsidR="00260B2B" w:rsidRDefault="00260B2B">
            <w:pPr>
              <w:pStyle w:val="TableColumnSubheading"/>
            </w:pPr>
            <w:r>
              <w:t>Create Date</w:t>
            </w:r>
          </w:p>
        </w:tc>
        <w:tc>
          <w:tcPr>
            <w:tcW w:w="6834" w:type="dxa"/>
            <w:tcBorders>
              <w:top w:val="single" w:sz="4" w:space="0" w:color="auto"/>
              <w:left w:val="single" w:sz="4" w:space="0" w:color="auto"/>
              <w:bottom w:val="single" w:sz="4" w:space="0" w:color="auto"/>
              <w:right w:val="single" w:sz="4" w:space="0" w:color="auto"/>
            </w:tcBorders>
            <w:hideMark/>
          </w:tcPr>
          <w:p w14:paraId="185E3304" w14:textId="77777777" w:rsidR="00260B2B" w:rsidRDefault="00260B2B">
            <w:pPr>
              <w:pStyle w:val="TableText"/>
              <w:jc w:val="both"/>
            </w:pPr>
            <w:r>
              <w:t>Enter Date range when Note was created</w:t>
            </w:r>
          </w:p>
        </w:tc>
      </w:tr>
      <w:tr w:rsidR="00260B2B" w14:paraId="3AFED288"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24DE4CA2" w14:textId="77777777" w:rsidR="00260B2B" w:rsidRDefault="00260B2B">
            <w:pPr>
              <w:pStyle w:val="TableColumnSubheading"/>
            </w:pPr>
            <w:r>
              <w:t>Lender Name</w:t>
            </w:r>
          </w:p>
        </w:tc>
        <w:tc>
          <w:tcPr>
            <w:tcW w:w="6834" w:type="dxa"/>
            <w:tcBorders>
              <w:top w:val="single" w:sz="4" w:space="0" w:color="auto"/>
              <w:left w:val="single" w:sz="4" w:space="0" w:color="auto"/>
              <w:bottom w:val="single" w:sz="4" w:space="0" w:color="auto"/>
              <w:right w:val="single" w:sz="4" w:space="0" w:color="auto"/>
            </w:tcBorders>
            <w:hideMark/>
          </w:tcPr>
          <w:p w14:paraId="7F2EA1B6" w14:textId="77777777" w:rsidR="00260B2B" w:rsidRDefault="00260B2B">
            <w:pPr>
              <w:pStyle w:val="TableText"/>
              <w:jc w:val="both"/>
            </w:pPr>
            <w:r>
              <w:t>Name of the company of record servicing the loan record.</w:t>
            </w:r>
          </w:p>
        </w:tc>
      </w:tr>
      <w:tr w:rsidR="00260B2B" w14:paraId="54658925"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5CDF785B" w14:textId="77777777" w:rsidR="00260B2B" w:rsidRDefault="00260B2B">
            <w:pPr>
              <w:pStyle w:val="TableColumnSubheading"/>
            </w:pPr>
            <w:r>
              <w:t>Servicer Name</w:t>
            </w:r>
          </w:p>
        </w:tc>
        <w:tc>
          <w:tcPr>
            <w:tcW w:w="6834" w:type="dxa"/>
            <w:tcBorders>
              <w:top w:val="single" w:sz="4" w:space="0" w:color="auto"/>
              <w:left w:val="single" w:sz="4" w:space="0" w:color="auto"/>
              <w:bottom w:val="single" w:sz="4" w:space="0" w:color="auto"/>
              <w:right w:val="single" w:sz="4" w:space="0" w:color="auto"/>
            </w:tcBorders>
            <w:hideMark/>
          </w:tcPr>
          <w:p w14:paraId="041929CE" w14:textId="77777777" w:rsidR="00260B2B" w:rsidRDefault="00260B2B">
            <w:pPr>
              <w:pStyle w:val="TableText"/>
              <w:jc w:val="both"/>
            </w:pPr>
            <w:r>
              <w:t>Name of the company of record servicing the loan record.</w:t>
            </w:r>
          </w:p>
        </w:tc>
      </w:tr>
      <w:tr w:rsidR="00260B2B" w14:paraId="6941A06B" w14:textId="77777777" w:rsidTr="00260B2B">
        <w:tc>
          <w:tcPr>
            <w:tcW w:w="2408" w:type="dxa"/>
            <w:tcBorders>
              <w:top w:val="single" w:sz="4" w:space="0" w:color="auto"/>
              <w:left w:val="single" w:sz="4" w:space="0" w:color="auto"/>
              <w:bottom w:val="single" w:sz="4" w:space="0" w:color="auto"/>
              <w:right w:val="single" w:sz="4" w:space="0" w:color="auto"/>
            </w:tcBorders>
            <w:hideMark/>
          </w:tcPr>
          <w:p w14:paraId="564B2AF4" w14:textId="77777777" w:rsidR="00260B2B" w:rsidRDefault="00260B2B">
            <w:pPr>
              <w:pStyle w:val="TableColumnSubheading"/>
            </w:pPr>
            <w:r>
              <w:t>Investor Name</w:t>
            </w:r>
          </w:p>
        </w:tc>
        <w:tc>
          <w:tcPr>
            <w:tcW w:w="6834" w:type="dxa"/>
            <w:tcBorders>
              <w:top w:val="single" w:sz="4" w:space="0" w:color="auto"/>
              <w:left w:val="single" w:sz="4" w:space="0" w:color="auto"/>
              <w:bottom w:val="single" w:sz="4" w:space="0" w:color="auto"/>
              <w:right w:val="single" w:sz="4" w:space="0" w:color="auto"/>
            </w:tcBorders>
            <w:hideMark/>
          </w:tcPr>
          <w:p w14:paraId="1CBBBCAB" w14:textId="77777777" w:rsidR="00260B2B" w:rsidRDefault="00260B2B">
            <w:pPr>
              <w:pStyle w:val="TableText"/>
              <w:jc w:val="both"/>
            </w:pPr>
            <w:r>
              <w:t>Name of the mortgage lender that owns/finances the loan record name.</w:t>
            </w:r>
          </w:p>
        </w:tc>
      </w:tr>
    </w:tbl>
    <w:p w14:paraId="146C6BB7" w14:textId="33794D0B" w:rsidR="007B1C2E" w:rsidRDefault="007B1C2E" w:rsidP="007B1C2E">
      <w:pPr>
        <w:pStyle w:val="TableCaption"/>
        <w:rPr>
          <w:noProof/>
        </w:rPr>
      </w:pPr>
      <w:bookmarkStart w:id="2068" w:name="_Toc90643792"/>
      <w:bookmarkStart w:id="2069" w:name="_Toc230163777"/>
      <w:r>
        <w:t xml:space="preserve">Table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2</w:t>
      </w:r>
      <w:r>
        <w:rPr>
          <w:noProof/>
        </w:rPr>
        <w:fldChar w:fldCharType="end"/>
      </w:r>
      <w:r>
        <w:t xml:space="preserve">: </w:t>
      </w:r>
      <w:r>
        <w:rPr>
          <w:noProof/>
        </w:rPr>
        <w:t>Note Search Criteria</w:t>
      </w:r>
      <w:bookmarkEnd w:id="2068"/>
      <w:bookmarkEnd w:id="2069"/>
    </w:p>
    <w:p w14:paraId="56A76AAA" w14:textId="77777777" w:rsidR="00260B2B" w:rsidRDefault="00260B2B" w:rsidP="006C3C3F">
      <w:pPr>
        <w:pStyle w:val="Heading4"/>
        <w:numPr>
          <w:ilvl w:val="3"/>
          <w:numId w:val="101"/>
        </w:numPr>
      </w:pPr>
      <w:bookmarkStart w:id="2070" w:name="_Toc3439470"/>
      <w:bookmarkStart w:id="2071" w:name="_Toc11334732"/>
      <w:bookmarkStart w:id="2072" w:name="_Toc74051950"/>
      <w:bookmarkStart w:id="2073" w:name="_Toc90643336"/>
      <w:bookmarkStart w:id="2074" w:name="_Toc230163243"/>
      <w:r>
        <w:t>Writing Search Criteria</w:t>
      </w:r>
      <w:bookmarkEnd w:id="2070"/>
      <w:bookmarkEnd w:id="2071"/>
      <w:bookmarkEnd w:id="2072"/>
      <w:bookmarkEnd w:id="2073"/>
      <w:bookmarkEnd w:id="2074"/>
    </w:p>
    <w:p w14:paraId="6FB3F19E" w14:textId="77777777" w:rsidR="00260B2B" w:rsidRDefault="00260B2B" w:rsidP="00260B2B">
      <w:pPr>
        <w:pStyle w:val="BodyText"/>
        <w:rPr>
          <w:rFonts w:ascii="Times New Roman" w:hAnsi="Times New Roman"/>
          <w:sz w:val="24"/>
          <w:szCs w:val="24"/>
        </w:rPr>
      </w:pPr>
      <w:r>
        <w:t>To search for a Note</w:t>
      </w:r>
      <w:r>
        <w:fldChar w:fldCharType="begin"/>
      </w:r>
      <w:r>
        <w:instrText xml:space="preserve"> XE "Loan Search Criteria" </w:instrText>
      </w:r>
      <w:r>
        <w:fldChar w:fldCharType="end"/>
      </w:r>
      <w:r>
        <w:t>:</w:t>
      </w:r>
    </w:p>
    <w:p w14:paraId="65492FE2" w14:textId="63BF2599" w:rsidR="00260B2B" w:rsidRDefault="00260B2B" w:rsidP="006C3C3F">
      <w:pPr>
        <w:pStyle w:val="OrderedList"/>
        <w:numPr>
          <w:ilvl w:val="0"/>
          <w:numId w:val="213"/>
        </w:numPr>
        <w:jc w:val="both"/>
      </w:pPr>
      <w:r>
        <w:t xml:space="preserve">Select Notes on the </w:t>
      </w:r>
      <w:r w:rsidR="00260B01">
        <w:rPr>
          <w:b/>
        </w:rPr>
        <w:t>Left Menu</w:t>
      </w:r>
      <w:r>
        <w:t>.</w:t>
      </w:r>
    </w:p>
    <w:p w14:paraId="43BEEA1C" w14:textId="77777777" w:rsidR="00260B2B" w:rsidRDefault="00260B2B" w:rsidP="006C3C3F">
      <w:pPr>
        <w:pStyle w:val="OrderedList"/>
        <w:numPr>
          <w:ilvl w:val="0"/>
          <w:numId w:val="213"/>
        </w:numPr>
        <w:jc w:val="both"/>
      </w:pPr>
      <w:r>
        <w:t xml:space="preserve">On the </w:t>
      </w:r>
      <w:r>
        <w:rPr>
          <w:b/>
        </w:rPr>
        <w:t>Note search</w:t>
      </w:r>
      <w:r>
        <w:t xml:space="preserve"> screen, enter single or multiple search criteria, typically by selecting the criteria from various dropdown boxes. In general, the more criteria the user selects, the fewer results will be returned from the query. In the example below, we have selected a Note Type of </w:t>
      </w:r>
      <w:r>
        <w:rPr>
          <w:b/>
        </w:rPr>
        <w:t>Disposition</w:t>
      </w:r>
      <w:r>
        <w:t xml:space="preserve">, Case Status </w:t>
      </w:r>
      <w:r>
        <w:rPr>
          <w:b/>
        </w:rPr>
        <w:t>Assigned</w:t>
      </w:r>
      <w:r>
        <w:t xml:space="preserve"> and Product Type </w:t>
      </w:r>
      <w:r>
        <w:rPr>
          <w:b/>
        </w:rPr>
        <w:t>HECM Standard</w:t>
      </w:r>
      <w:r>
        <w:t>. This will narrow the search to only the notes that match the criteria.</w:t>
      </w:r>
    </w:p>
    <w:p w14:paraId="0E281B6D" w14:textId="122347AB" w:rsidR="00260B2B" w:rsidRDefault="00260B2B" w:rsidP="00260B2B">
      <w:pPr>
        <w:pStyle w:val="BodyText"/>
        <w:jc w:val="center"/>
      </w:pPr>
      <w:r>
        <w:rPr>
          <w:noProof/>
        </w:rPr>
        <w:t xml:space="preserve"> </w:t>
      </w:r>
      <w:r w:rsidR="00260B01">
        <w:rPr>
          <w:noProof/>
        </w:rPr>
        <w:drawing>
          <wp:inline distT="0" distB="0" distL="0" distR="0" wp14:anchorId="46A8932D" wp14:editId="25D903B5">
            <wp:extent cx="5943600" cy="763905"/>
            <wp:effectExtent l="0" t="0" r="0" b="0"/>
            <wp:docPr id="2055" name="Picture 205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5" name="Picture 2055" descr="Graphical user interface, application&#10;&#10;Description automatically generated"/>
                    <pic:cNvPicPr/>
                  </pic:nvPicPr>
                  <pic:blipFill>
                    <a:blip r:embed="rId217"/>
                    <a:stretch>
                      <a:fillRect/>
                    </a:stretch>
                  </pic:blipFill>
                  <pic:spPr>
                    <a:xfrm>
                      <a:off x="0" y="0"/>
                      <a:ext cx="5943600" cy="763905"/>
                    </a:xfrm>
                    <a:prstGeom prst="rect">
                      <a:avLst/>
                    </a:prstGeom>
                  </pic:spPr>
                </pic:pic>
              </a:graphicData>
            </a:graphic>
          </wp:inline>
        </w:drawing>
      </w:r>
    </w:p>
    <w:p w14:paraId="585C7A3E" w14:textId="47949473" w:rsidR="001E487D" w:rsidRDefault="001E487D" w:rsidP="001E487D">
      <w:pPr>
        <w:pStyle w:val="FigureCaption0"/>
      </w:pPr>
      <w:bookmarkStart w:id="2075" w:name="_Toc74052585"/>
      <w:bookmarkStart w:id="2076" w:name="_Toc90643971"/>
      <w:bookmarkStart w:id="2077" w:name="_Toc230163989"/>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w:t>
      </w:r>
      <w:r>
        <w:rPr>
          <w:noProof/>
        </w:rPr>
        <w:fldChar w:fldCharType="end"/>
      </w:r>
      <w:r>
        <w:rPr>
          <w:noProof/>
        </w:rPr>
        <w:t>: Building a Search</w:t>
      </w:r>
      <w:bookmarkEnd w:id="2075"/>
      <w:bookmarkEnd w:id="2076"/>
      <w:bookmarkEnd w:id="2077"/>
    </w:p>
    <w:p w14:paraId="2418CEA9" w14:textId="77777777" w:rsidR="00260B2B" w:rsidRDefault="00260B2B" w:rsidP="006C3C3F">
      <w:pPr>
        <w:pStyle w:val="OrderedList"/>
        <w:numPr>
          <w:ilvl w:val="0"/>
          <w:numId w:val="213"/>
        </w:numPr>
        <w:jc w:val="both"/>
        <w:rPr>
          <w:noProof/>
        </w:rPr>
      </w:pPr>
      <w:r>
        <w:t xml:space="preserve">Click </w:t>
      </w:r>
      <w:r>
        <w:rPr>
          <w:b/>
        </w:rPr>
        <w:t xml:space="preserve">Search </w:t>
      </w:r>
      <w:r>
        <w:t>and the results will be displayed.</w:t>
      </w:r>
    </w:p>
    <w:p w14:paraId="66BCEDF4" w14:textId="77777777" w:rsidR="00260B2B" w:rsidRDefault="00260B2B" w:rsidP="006C3C3F">
      <w:pPr>
        <w:pStyle w:val="OrderedList"/>
        <w:numPr>
          <w:ilvl w:val="0"/>
          <w:numId w:val="213"/>
        </w:numPr>
        <w:jc w:val="both"/>
        <w:rPr>
          <w:noProof/>
        </w:rPr>
      </w:pPr>
      <w:r>
        <w:t xml:space="preserve">Click the </w:t>
      </w:r>
      <w:r>
        <w:rPr>
          <w:b/>
        </w:rPr>
        <w:t>Clear</w:t>
      </w:r>
      <w:r>
        <w:t xml:space="preserve"> button to remove the previously entered search criteria and re-enter the new search criteria, if needed. </w:t>
      </w:r>
    </w:p>
    <w:p w14:paraId="79018B32" w14:textId="77777777" w:rsidR="00260B2B" w:rsidRDefault="00260B2B" w:rsidP="00260B2B"/>
    <w:p w14:paraId="4B45EA09" w14:textId="77777777" w:rsidR="00260B2B" w:rsidRDefault="00260B2B" w:rsidP="006C3C3F">
      <w:pPr>
        <w:pStyle w:val="Heading3"/>
        <w:numPr>
          <w:ilvl w:val="2"/>
          <w:numId w:val="101"/>
        </w:numPr>
        <w:ind w:left="1080" w:hanging="1080"/>
        <w:jc w:val="both"/>
      </w:pPr>
      <w:bookmarkStart w:id="2078" w:name="_Toc3439471"/>
      <w:bookmarkStart w:id="2079" w:name="_Toc11334733"/>
      <w:bookmarkStart w:id="2080" w:name="_Toc74051951"/>
      <w:bookmarkStart w:id="2081" w:name="_Toc90643337"/>
      <w:bookmarkStart w:id="2082" w:name="_Toc230163244"/>
      <w:r>
        <w:t>Navigating Search Results</w:t>
      </w:r>
      <w:bookmarkEnd w:id="2078"/>
      <w:bookmarkEnd w:id="2079"/>
      <w:bookmarkEnd w:id="2080"/>
      <w:bookmarkEnd w:id="2081"/>
      <w:bookmarkEnd w:id="2082"/>
    </w:p>
    <w:p w14:paraId="54303243" w14:textId="3B008295" w:rsidR="00260B2B" w:rsidRDefault="00260B2B" w:rsidP="00260B2B">
      <w:pPr>
        <w:pStyle w:val="BodyText"/>
      </w:pPr>
      <w:r>
        <w:t>In the search results table, each note that meets the criteria of the search is displayed in a single row (called a table record), and there are 10 of these rows – or records – per page. The total number of records is shown in the bottom right of the screen. When the user clicks on a note, the actual note will be displayed in a pop up screen. Only one note can be selected at a time.</w:t>
      </w:r>
    </w:p>
    <w:p w14:paraId="580509C2" w14:textId="5FF19D81" w:rsidR="00260B2B" w:rsidRDefault="00260B01" w:rsidP="00260B2B">
      <w:pPr>
        <w:pStyle w:val="BodyText"/>
        <w:jc w:val="center"/>
      </w:pPr>
      <w:r>
        <w:rPr>
          <w:noProof/>
        </w:rPr>
        <w:drawing>
          <wp:inline distT="0" distB="0" distL="0" distR="0" wp14:anchorId="6D3032C4" wp14:editId="52A39ACD">
            <wp:extent cx="5943600" cy="1456055"/>
            <wp:effectExtent l="0" t="0" r="0" b="0"/>
            <wp:docPr id="2080" name="Picture 2080" descr="Graphical user interface, application, Exc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0" name="Picture 2080" descr="Graphical user interface, application, Excel&#10;&#10;Description automatically generated"/>
                    <pic:cNvPicPr/>
                  </pic:nvPicPr>
                  <pic:blipFill>
                    <a:blip r:embed="rId218"/>
                    <a:stretch>
                      <a:fillRect/>
                    </a:stretch>
                  </pic:blipFill>
                  <pic:spPr>
                    <a:xfrm>
                      <a:off x="0" y="0"/>
                      <a:ext cx="5943600" cy="1456055"/>
                    </a:xfrm>
                    <a:prstGeom prst="rect">
                      <a:avLst/>
                    </a:prstGeom>
                  </pic:spPr>
                </pic:pic>
              </a:graphicData>
            </a:graphic>
          </wp:inline>
        </w:drawing>
      </w:r>
    </w:p>
    <w:p w14:paraId="32E90115" w14:textId="25B1F77A" w:rsidR="001E487D" w:rsidRDefault="001E487D" w:rsidP="001E487D">
      <w:pPr>
        <w:pStyle w:val="FigureCaption0"/>
      </w:pPr>
      <w:bookmarkStart w:id="2083" w:name="_Toc74052586"/>
      <w:bookmarkStart w:id="2084" w:name="_Toc90643972"/>
      <w:bookmarkStart w:id="2085" w:name="_Toc23016399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13</w:t>
      </w:r>
      <w:r>
        <w:rPr>
          <w:noProof/>
        </w:rPr>
        <w:fldChar w:fldCharType="end"/>
      </w:r>
      <w:r>
        <w:rPr>
          <w:noProof/>
        </w:rPr>
        <w:t xml:space="preserve">: </w:t>
      </w:r>
      <w:r>
        <w:t>Navigating Search Results</w:t>
      </w:r>
      <w:bookmarkEnd w:id="2083"/>
      <w:bookmarkEnd w:id="2084"/>
      <w:bookmarkEnd w:id="2085"/>
    </w:p>
    <w:p w14:paraId="3D5C3D71" w14:textId="34A754A4" w:rsidR="00260B2B" w:rsidRDefault="009136DC" w:rsidP="00260B2B">
      <w:pPr>
        <w:pStyle w:val="BodyText"/>
      </w:pPr>
      <w:r>
        <w:t>A</w:t>
      </w:r>
      <w:r w:rsidR="00260B2B">
        <w:t xml:space="preserve">ny general search performed will </w:t>
      </w:r>
      <w:r>
        <w:t xml:space="preserve">typically </w:t>
      </w:r>
      <w:r w:rsidR="00260B2B">
        <w:t xml:space="preserve">return more records than the user can view at one time. </w:t>
      </w:r>
    </w:p>
    <w:p w14:paraId="16ADF68A" w14:textId="77777777" w:rsidR="00260B2B" w:rsidRDefault="00260B2B" w:rsidP="00260B2B">
      <w:pPr>
        <w:pStyle w:val="BodyText"/>
      </w:pPr>
      <w:r>
        <w:t>A suite of navigation tools is located at the bottom of the loan search results screen to help the user to navigate the table and the individual rows.</w:t>
      </w:r>
    </w:p>
    <w:p w14:paraId="2AD7C17C" w14:textId="77777777" w:rsidR="00260B2B" w:rsidRDefault="00260B2B" w:rsidP="00CA6188">
      <w:pPr>
        <w:pStyle w:val="Heading4"/>
      </w:pPr>
      <w:bookmarkStart w:id="2086" w:name="_Toc3439472"/>
      <w:bookmarkStart w:id="2087" w:name="_Toc11334734"/>
      <w:bookmarkStart w:id="2088" w:name="_Toc74051952"/>
      <w:bookmarkStart w:id="2089" w:name="_Toc90643338"/>
      <w:bookmarkStart w:id="2090" w:name="_Toc230163245"/>
      <w:r>
        <w:t>Sorting Records</w:t>
      </w:r>
      <w:bookmarkEnd w:id="2086"/>
      <w:bookmarkEnd w:id="2087"/>
      <w:bookmarkEnd w:id="2088"/>
      <w:bookmarkEnd w:id="2089"/>
      <w:bookmarkEnd w:id="2090"/>
      <w:r>
        <w:fldChar w:fldCharType="begin"/>
      </w:r>
      <w:r>
        <w:instrText xml:space="preserve"> XE "Sorting Records" </w:instrText>
      </w:r>
      <w:r>
        <w:fldChar w:fldCharType="end"/>
      </w:r>
    </w:p>
    <w:p w14:paraId="3226721D" w14:textId="77777777" w:rsidR="00260B2B" w:rsidRDefault="00260B2B" w:rsidP="00260B2B">
      <w:pPr>
        <w:pStyle w:val="BodyText"/>
      </w:pPr>
      <w:r>
        <w:t xml:space="preserve">By default, the records in the search results table are sorted by Loan Skey number but the user can re-sort them by clicking on any column header. This will sort it in alpha or numeric order depending on the column. If the user clicks the header again, it will sort the opposite way. </w:t>
      </w:r>
    </w:p>
    <w:p w14:paraId="07F481A1" w14:textId="77777777" w:rsidR="00260B2B" w:rsidRDefault="00260B2B" w:rsidP="00260B2B"/>
    <w:p w14:paraId="4A1DAEB7" w14:textId="77777777" w:rsidR="00260B2B" w:rsidRDefault="00260B2B" w:rsidP="00CA6188">
      <w:pPr>
        <w:pStyle w:val="Heading4"/>
      </w:pPr>
      <w:bookmarkStart w:id="2091" w:name="_Toc3439473"/>
      <w:bookmarkStart w:id="2092" w:name="_Toc11334735"/>
      <w:bookmarkStart w:id="2093" w:name="_Toc74051953"/>
      <w:bookmarkStart w:id="2094" w:name="_Toc90643339"/>
      <w:bookmarkStart w:id="2095" w:name="_Toc230163246"/>
      <w:r>
        <w:t>To See all the Columns in the Table</w:t>
      </w:r>
      <w:bookmarkEnd w:id="2091"/>
      <w:bookmarkEnd w:id="2092"/>
      <w:bookmarkEnd w:id="2093"/>
      <w:bookmarkEnd w:id="2094"/>
      <w:bookmarkEnd w:id="2095"/>
    </w:p>
    <w:p w14:paraId="6FC48948" w14:textId="77777777" w:rsidR="00260B2B" w:rsidRDefault="00260B2B" w:rsidP="00260B2B">
      <w:pPr>
        <w:pStyle w:val="BodyText"/>
      </w:pPr>
      <w:r>
        <w:t xml:space="preserve">To see the remaining columns displayed in the </w:t>
      </w:r>
      <w:r>
        <w:rPr>
          <w:b/>
        </w:rPr>
        <w:t>Notes Search Results</w:t>
      </w:r>
      <w:r>
        <w:t xml:space="preserve"> section, click and drag the horizontal scroll bar to the right.</w:t>
      </w:r>
    </w:p>
    <w:p w14:paraId="61D37116" w14:textId="60AD8042" w:rsidR="00260B2B" w:rsidRDefault="00260B01" w:rsidP="00260B2B">
      <w:pPr>
        <w:pStyle w:val="BodyText"/>
      </w:pPr>
      <w:r>
        <w:rPr>
          <w:noProof/>
        </w:rPr>
        <w:drawing>
          <wp:inline distT="0" distB="0" distL="0" distR="0" wp14:anchorId="5BD7242D" wp14:editId="16051537">
            <wp:extent cx="5943600" cy="184150"/>
            <wp:effectExtent l="0" t="0" r="0" b="6350"/>
            <wp:docPr id="2138" name="Picture 2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2"/>
                    <a:stretch>
                      <a:fillRect/>
                    </a:stretch>
                  </pic:blipFill>
                  <pic:spPr>
                    <a:xfrm>
                      <a:off x="0" y="0"/>
                      <a:ext cx="5943600" cy="184150"/>
                    </a:xfrm>
                    <a:prstGeom prst="rect">
                      <a:avLst/>
                    </a:prstGeom>
                  </pic:spPr>
                </pic:pic>
              </a:graphicData>
            </a:graphic>
          </wp:inline>
        </w:drawing>
      </w:r>
    </w:p>
    <w:p w14:paraId="58B5E849" w14:textId="7CD7419A" w:rsidR="001E487D" w:rsidRDefault="001E487D" w:rsidP="001E487D">
      <w:pPr>
        <w:pStyle w:val="FigureCaption0"/>
      </w:pPr>
      <w:bookmarkStart w:id="2096" w:name="_Toc74052587"/>
      <w:bookmarkStart w:id="2097" w:name="_Toc90643973"/>
      <w:bookmarkStart w:id="2098" w:name="_Toc230163991"/>
      <w:bookmarkStart w:id="2099" w:name="_Toc343810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w:t>
      </w:r>
      <w:r>
        <w:rPr>
          <w:noProof/>
        </w:rPr>
        <w:fldChar w:fldCharType="end"/>
      </w:r>
      <w:r>
        <w:rPr>
          <w:noProof/>
        </w:rPr>
        <w:t xml:space="preserve">: </w:t>
      </w:r>
      <w:r>
        <w:t>Navigating Search Results – Horizontal Bar</w:t>
      </w:r>
      <w:bookmarkEnd w:id="2096"/>
      <w:bookmarkEnd w:id="2097"/>
      <w:bookmarkEnd w:id="2098"/>
    </w:p>
    <w:p w14:paraId="39FAC05F" w14:textId="77777777" w:rsidR="00260B2B" w:rsidRDefault="00260B2B" w:rsidP="00CA6188">
      <w:pPr>
        <w:pStyle w:val="Heading4"/>
      </w:pPr>
      <w:bookmarkStart w:id="2100" w:name="_Toc3439474"/>
      <w:bookmarkStart w:id="2101" w:name="_Toc11334736"/>
      <w:bookmarkStart w:id="2102" w:name="_Toc74051954"/>
      <w:bookmarkStart w:id="2103" w:name="_Toc90643340"/>
      <w:bookmarkStart w:id="2104" w:name="_Toc230163247"/>
      <w:bookmarkEnd w:id="2099"/>
      <w:r>
        <w:t>Scrolling by Page</w:t>
      </w:r>
      <w:bookmarkEnd w:id="2100"/>
      <w:bookmarkEnd w:id="2101"/>
      <w:bookmarkEnd w:id="2102"/>
      <w:bookmarkEnd w:id="2103"/>
      <w:bookmarkEnd w:id="2104"/>
    </w:p>
    <w:p w14:paraId="63B2CBEF" w14:textId="77777777" w:rsidR="00260B2B" w:rsidRDefault="00260B2B" w:rsidP="00260B2B">
      <w:pPr>
        <w:pStyle w:val="BodyText"/>
      </w:pPr>
      <w:r>
        <w:t>To scroll down page by page, or to the very last or first page in the table, click the arrow buttons in the bottom left of the screen. Clicking the arrow to the far right will take the user to the last page. Clicking the arrow to the far left will take the user back to the first page. The arrows in the middle will take the user to the previous or subsequent page.</w:t>
      </w:r>
    </w:p>
    <w:p w14:paraId="5D467E58" w14:textId="6E00318B" w:rsidR="00260B2B" w:rsidRDefault="00260B01" w:rsidP="00260B2B">
      <w:pPr>
        <w:pStyle w:val="BodyText"/>
        <w:jc w:val="center"/>
      </w:pPr>
      <w:r>
        <w:rPr>
          <w:noProof/>
        </w:rPr>
        <w:drawing>
          <wp:inline distT="0" distB="0" distL="0" distR="0" wp14:anchorId="79E34C9B" wp14:editId="79D4A152">
            <wp:extent cx="579178" cy="198954"/>
            <wp:effectExtent l="0" t="0" r="0" b="0"/>
            <wp:docPr id="2154" name="Picture 2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589738" cy="202582"/>
                    </a:xfrm>
                    <a:prstGeom prst="rect">
                      <a:avLst/>
                    </a:prstGeom>
                  </pic:spPr>
                </pic:pic>
              </a:graphicData>
            </a:graphic>
          </wp:inline>
        </w:drawing>
      </w:r>
    </w:p>
    <w:p w14:paraId="3E1E0731" w14:textId="3A8DA67D" w:rsidR="001E487D" w:rsidRDefault="001E487D" w:rsidP="001E487D">
      <w:pPr>
        <w:pStyle w:val="FigureCaption0"/>
      </w:pPr>
      <w:bookmarkStart w:id="2105" w:name="_Toc74052588"/>
      <w:bookmarkStart w:id="2106" w:name="_Toc90643974"/>
      <w:bookmarkStart w:id="2107" w:name="_Toc230163992"/>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15</w:t>
      </w:r>
      <w:r>
        <w:rPr>
          <w:noProof/>
        </w:rPr>
        <w:fldChar w:fldCharType="end"/>
      </w:r>
      <w:r>
        <w:rPr>
          <w:noProof/>
        </w:rPr>
        <w:t xml:space="preserve">: </w:t>
      </w:r>
      <w:r>
        <w:t>Scrolling by Page</w:t>
      </w:r>
      <w:bookmarkEnd w:id="2105"/>
      <w:bookmarkEnd w:id="2106"/>
      <w:bookmarkEnd w:id="2107"/>
    </w:p>
    <w:p w14:paraId="487E93F5" w14:textId="77777777" w:rsidR="00260B2B" w:rsidRDefault="00260B2B" w:rsidP="00CA6188">
      <w:pPr>
        <w:pStyle w:val="Heading4"/>
      </w:pPr>
      <w:bookmarkStart w:id="2108" w:name="_Toc3439475"/>
      <w:bookmarkStart w:id="2109" w:name="_Toc11334737"/>
      <w:bookmarkStart w:id="2110" w:name="_Toc74051955"/>
      <w:bookmarkStart w:id="2111" w:name="_Toc90643341"/>
      <w:bookmarkStart w:id="2112" w:name="_Toc230163248"/>
      <w:r>
        <w:t>Navigating by Specific Page Number</w:t>
      </w:r>
      <w:bookmarkEnd w:id="2108"/>
      <w:bookmarkEnd w:id="2109"/>
      <w:bookmarkEnd w:id="2110"/>
      <w:bookmarkEnd w:id="2111"/>
      <w:bookmarkEnd w:id="2112"/>
    </w:p>
    <w:p w14:paraId="3AFF0A33" w14:textId="77777777" w:rsidR="00260B2B" w:rsidRDefault="00260B2B" w:rsidP="00260B2B">
      <w:pPr>
        <w:pStyle w:val="BodyText"/>
      </w:pPr>
      <w:r>
        <w:t xml:space="preserve">To go to a specific page, enter the value beside the field page and click </w:t>
      </w:r>
      <w:r>
        <w:rPr>
          <w:b/>
        </w:rPr>
        <w:t>Go</w:t>
      </w:r>
      <w:r>
        <w:t xml:space="preserve">.  To select the results per page, enter the value (max of 300) beside the field </w:t>
      </w:r>
      <w:r>
        <w:rPr>
          <w:b/>
        </w:rPr>
        <w:t>results per page</w:t>
      </w:r>
      <w:r>
        <w:t xml:space="preserve"> and click </w:t>
      </w:r>
      <w:r>
        <w:rPr>
          <w:b/>
        </w:rPr>
        <w:t>Go</w:t>
      </w:r>
      <w:r>
        <w:t>.</w:t>
      </w:r>
    </w:p>
    <w:p w14:paraId="65372B74" w14:textId="6D51B0EE" w:rsidR="00260B2B" w:rsidRDefault="00260B01" w:rsidP="00260B2B">
      <w:pPr>
        <w:pStyle w:val="BodyText"/>
        <w:jc w:val="center"/>
      </w:pPr>
      <w:r>
        <w:rPr>
          <w:noProof/>
        </w:rPr>
        <w:drawing>
          <wp:inline distT="0" distB="0" distL="0" distR="0" wp14:anchorId="3AD69A41" wp14:editId="4B831A8D">
            <wp:extent cx="2295933" cy="245367"/>
            <wp:effectExtent l="0" t="0" r="0" b="2540"/>
            <wp:docPr id="2173" name="Picture 2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2335995" cy="249648"/>
                    </a:xfrm>
                    <a:prstGeom prst="rect">
                      <a:avLst/>
                    </a:prstGeom>
                  </pic:spPr>
                </pic:pic>
              </a:graphicData>
            </a:graphic>
          </wp:inline>
        </w:drawing>
      </w:r>
    </w:p>
    <w:p w14:paraId="108AF4AF" w14:textId="4B0C5EE4" w:rsidR="00260B2B" w:rsidRDefault="00260B2B" w:rsidP="00260B2B">
      <w:pPr>
        <w:pStyle w:val="FigureCaption0"/>
      </w:pPr>
      <w:bookmarkStart w:id="2113" w:name="_Toc3438102"/>
      <w:bookmarkStart w:id="2114" w:name="_Toc74052589"/>
      <w:bookmarkStart w:id="2115" w:name="_Toc90643975"/>
      <w:bookmarkStart w:id="2116" w:name="_Toc230163993"/>
      <w:r>
        <w:t xml:space="preserve">Figure </w:t>
      </w:r>
      <w:r w:rsidR="001E487D">
        <w:rPr>
          <w:noProof/>
        </w:rPr>
        <w:t>6</w:t>
      </w:r>
      <w:r>
        <w:noBreakHyphen/>
      </w:r>
      <w:r>
        <w:fldChar w:fldCharType="begin"/>
      </w:r>
      <w:r>
        <w:rPr>
          <w:noProof/>
        </w:rPr>
        <w:instrText xml:space="preserve"> SEQ Figure \* ARABIC \s 1 </w:instrText>
      </w:r>
      <w:r>
        <w:fldChar w:fldCharType="separate"/>
      </w:r>
      <w:r w:rsidR="00942841">
        <w:rPr>
          <w:noProof/>
        </w:rPr>
        <w:t>16</w:t>
      </w:r>
      <w:r>
        <w:fldChar w:fldCharType="end"/>
      </w:r>
      <w:r>
        <w:rPr>
          <w:noProof/>
        </w:rPr>
        <w:t>: Navigating by Specific Page Number</w:t>
      </w:r>
      <w:bookmarkEnd w:id="2113"/>
      <w:bookmarkEnd w:id="2114"/>
      <w:bookmarkEnd w:id="2115"/>
      <w:bookmarkEnd w:id="2116"/>
    </w:p>
    <w:p w14:paraId="3DD9947F" w14:textId="77777777" w:rsidR="00260B2B" w:rsidRDefault="00260B2B" w:rsidP="00260B2B">
      <w:pPr>
        <w:pStyle w:val="FigureCaption0"/>
        <w:jc w:val="left"/>
      </w:pPr>
    </w:p>
    <w:p w14:paraId="5F22AB72" w14:textId="77777777" w:rsidR="00260B2B" w:rsidRDefault="00260B2B" w:rsidP="00CA6188">
      <w:pPr>
        <w:pStyle w:val="Heading4"/>
      </w:pPr>
      <w:bookmarkStart w:id="2117" w:name="_Toc3439476"/>
      <w:bookmarkStart w:id="2118" w:name="_Toc11334738"/>
      <w:bookmarkStart w:id="2119" w:name="_Toc74051956"/>
      <w:bookmarkStart w:id="2120" w:name="_Toc90643342"/>
      <w:bookmarkStart w:id="2121" w:name="_Toc230163249"/>
      <w:r>
        <w:t>Viewing the Number of Records Returned in a Query</w:t>
      </w:r>
      <w:bookmarkEnd w:id="2117"/>
      <w:bookmarkEnd w:id="2118"/>
      <w:bookmarkEnd w:id="2119"/>
      <w:bookmarkEnd w:id="2120"/>
      <w:bookmarkEnd w:id="2121"/>
    </w:p>
    <w:p w14:paraId="5018100D" w14:textId="77777777" w:rsidR="00260B2B" w:rsidRDefault="00260B2B" w:rsidP="00260B2B">
      <w:pPr>
        <w:pStyle w:val="BodyText"/>
      </w:pPr>
      <w:r>
        <w:rPr>
          <w:szCs w:val="24"/>
        </w:rPr>
        <w:t>View</w:t>
      </w:r>
      <w:r>
        <w:rPr>
          <w:b/>
          <w:sz w:val="28"/>
          <w:szCs w:val="28"/>
        </w:rPr>
        <w:t xml:space="preserve"> </w:t>
      </w:r>
      <w:r>
        <w:t>the total record count i</w:t>
      </w:r>
      <w:r>
        <w:rPr>
          <w:szCs w:val="24"/>
        </w:rPr>
        <w:t>n the lower right corner at</w:t>
      </w:r>
      <w:r>
        <w:t xml:space="preserve"> the bottom of the </w:t>
      </w:r>
      <w:r>
        <w:rPr>
          <w:b/>
        </w:rPr>
        <w:t>Search Results</w:t>
      </w:r>
      <w:r>
        <w:t xml:space="preserve"> section. </w:t>
      </w:r>
    </w:p>
    <w:p w14:paraId="462CA22E" w14:textId="7122B70E" w:rsidR="00260B2B" w:rsidRDefault="00260B01" w:rsidP="00260B2B">
      <w:pPr>
        <w:pStyle w:val="BodyText"/>
        <w:jc w:val="center"/>
      </w:pPr>
      <w:r>
        <w:rPr>
          <w:noProof/>
        </w:rPr>
        <w:drawing>
          <wp:inline distT="0" distB="0" distL="0" distR="0" wp14:anchorId="2E9EB5C0" wp14:editId="66CB2E68">
            <wp:extent cx="769605" cy="254515"/>
            <wp:effectExtent l="0" t="0" r="0" b="0"/>
            <wp:docPr id="2266" name="Picture 2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3"/>
                    <a:stretch>
                      <a:fillRect/>
                    </a:stretch>
                  </pic:blipFill>
                  <pic:spPr>
                    <a:xfrm>
                      <a:off x="0" y="0"/>
                      <a:ext cx="782300" cy="258713"/>
                    </a:xfrm>
                    <a:prstGeom prst="rect">
                      <a:avLst/>
                    </a:prstGeom>
                  </pic:spPr>
                </pic:pic>
              </a:graphicData>
            </a:graphic>
          </wp:inline>
        </w:drawing>
      </w:r>
    </w:p>
    <w:p w14:paraId="3956A849" w14:textId="25A6B381" w:rsidR="00260B2B" w:rsidRDefault="00260B2B" w:rsidP="00260B2B">
      <w:pPr>
        <w:pStyle w:val="FigureCaption0"/>
      </w:pPr>
      <w:bookmarkStart w:id="2122" w:name="_Toc3438103"/>
      <w:bookmarkStart w:id="2123" w:name="_Toc74052590"/>
      <w:bookmarkStart w:id="2124" w:name="_Toc90643976"/>
      <w:bookmarkStart w:id="2125" w:name="_Toc230163994"/>
      <w:r>
        <w:t xml:space="preserve">Figure </w:t>
      </w:r>
      <w:r w:rsidR="001E487D">
        <w:t>6</w:t>
      </w:r>
      <w:r>
        <w:noBreakHyphen/>
      </w:r>
      <w:r>
        <w:fldChar w:fldCharType="begin"/>
      </w:r>
      <w:r>
        <w:rPr>
          <w:noProof/>
        </w:rPr>
        <w:instrText xml:space="preserve"> SEQ Figure \* ARABIC \s 1 </w:instrText>
      </w:r>
      <w:r>
        <w:fldChar w:fldCharType="separate"/>
      </w:r>
      <w:r w:rsidR="00942841">
        <w:rPr>
          <w:noProof/>
        </w:rPr>
        <w:t>17</w:t>
      </w:r>
      <w:r>
        <w:fldChar w:fldCharType="end"/>
      </w:r>
      <w:r>
        <w:rPr>
          <w:noProof/>
        </w:rPr>
        <w:t>: Viewing the Number of Records Returned</w:t>
      </w:r>
      <w:bookmarkEnd w:id="2122"/>
      <w:bookmarkEnd w:id="2123"/>
      <w:bookmarkEnd w:id="2124"/>
      <w:bookmarkEnd w:id="2125"/>
    </w:p>
    <w:p w14:paraId="4C82CFBC" w14:textId="77777777" w:rsidR="00260B2B" w:rsidRDefault="00260B2B" w:rsidP="006C3C3F">
      <w:pPr>
        <w:pStyle w:val="Heading3"/>
        <w:numPr>
          <w:ilvl w:val="2"/>
          <w:numId w:val="101"/>
        </w:numPr>
        <w:ind w:left="1080" w:hanging="1080"/>
        <w:jc w:val="both"/>
      </w:pPr>
      <w:bookmarkStart w:id="2126" w:name="_Toc3439477"/>
      <w:bookmarkStart w:id="2127" w:name="_Toc11334739"/>
      <w:bookmarkStart w:id="2128" w:name="_Toc74051957"/>
      <w:bookmarkStart w:id="2129" w:name="_Toc90643343"/>
      <w:bookmarkStart w:id="2130" w:name="_Toc230163250"/>
      <w:r>
        <w:t>Exporting Notes Search Results to Excel</w:t>
      </w:r>
      <w:bookmarkEnd w:id="2126"/>
      <w:bookmarkEnd w:id="2127"/>
      <w:bookmarkEnd w:id="2128"/>
      <w:bookmarkEnd w:id="2129"/>
      <w:bookmarkEnd w:id="2130"/>
    </w:p>
    <w:p w14:paraId="5168499F" w14:textId="7D296EBF" w:rsidR="00260B2B" w:rsidRDefault="00260B2B" w:rsidP="00260B2B">
      <w:pPr>
        <w:pStyle w:val="BodyText"/>
      </w:pPr>
      <w:r>
        <w:t xml:space="preserve">The </w:t>
      </w:r>
      <w:r>
        <w:rPr>
          <w:b/>
        </w:rPr>
        <w:t>Export to Excel</w:t>
      </w:r>
      <w:r>
        <w:t xml:space="preserve"> link will allow the user to export their </w:t>
      </w:r>
      <w:r>
        <w:rPr>
          <w:b/>
        </w:rPr>
        <w:t>Notes Search</w:t>
      </w:r>
      <w:r>
        <w:t xml:space="preserve"> results to excel (Max of 1</w:t>
      </w:r>
      <w:r w:rsidR="00260B01">
        <w:t>6</w:t>
      </w:r>
      <w:r>
        <w:t>0,000).</w:t>
      </w:r>
      <w:r>
        <w:fldChar w:fldCharType="begin"/>
      </w:r>
      <w:r>
        <w:instrText xml:space="preserve"> XE “Export Results to Excel” </w:instrText>
      </w:r>
      <w:r>
        <w:fldChar w:fldCharType="end"/>
      </w:r>
    </w:p>
    <w:p w14:paraId="28DD28F0" w14:textId="57C07950" w:rsidR="00260B2B" w:rsidRDefault="00260B01" w:rsidP="00260B2B">
      <w:pPr>
        <w:pStyle w:val="BodyText"/>
        <w:jc w:val="center"/>
      </w:pPr>
      <w:r>
        <w:rPr>
          <w:noProof/>
        </w:rPr>
        <w:drawing>
          <wp:inline distT="0" distB="0" distL="0" distR="0" wp14:anchorId="2343154E" wp14:editId="0495B680">
            <wp:extent cx="5943600" cy="1456055"/>
            <wp:effectExtent l="0" t="0" r="0" b="0"/>
            <wp:docPr id="2333" name="Picture 2333" descr="Graphical user interface, application, Exc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3" name="Picture 2333" descr="Graphical user interface, application, Excel&#10;&#10;Description automatically generated"/>
                    <pic:cNvPicPr/>
                  </pic:nvPicPr>
                  <pic:blipFill>
                    <a:blip r:embed="rId218"/>
                    <a:stretch>
                      <a:fillRect/>
                    </a:stretch>
                  </pic:blipFill>
                  <pic:spPr>
                    <a:xfrm>
                      <a:off x="0" y="0"/>
                      <a:ext cx="5943600" cy="1456055"/>
                    </a:xfrm>
                    <a:prstGeom prst="rect">
                      <a:avLst/>
                    </a:prstGeom>
                  </pic:spPr>
                </pic:pic>
              </a:graphicData>
            </a:graphic>
          </wp:inline>
        </w:drawing>
      </w:r>
    </w:p>
    <w:p w14:paraId="357F0E1A" w14:textId="08D8EF5D" w:rsidR="001E487D" w:rsidRDefault="001E487D" w:rsidP="001E487D">
      <w:pPr>
        <w:pStyle w:val="FigureCaption0"/>
      </w:pPr>
      <w:bookmarkStart w:id="2131" w:name="_Toc74052591"/>
      <w:bookmarkStart w:id="2132" w:name="_Toc90643977"/>
      <w:bookmarkStart w:id="2133" w:name="_Toc230163995"/>
      <w:bookmarkStart w:id="2134" w:name="_Toc3438104"/>
      <w:r>
        <w:t>Figure 6</w:t>
      </w:r>
      <w:r>
        <w:noBreakHyphen/>
      </w:r>
      <w:r>
        <w:fldChar w:fldCharType="begin"/>
      </w:r>
      <w:r>
        <w:rPr>
          <w:noProof/>
        </w:rPr>
        <w:instrText xml:space="preserve"> SEQ Figure \* ARABIC \s 1 </w:instrText>
      </w:r>
      <w:r>
        <w:fldChar w:fldCharType="separate"/>
      </w:r>
      <w:r w:rsidR="00942841">
        <w:rPr>
          <w:noProof/>
        </w:rPr>
        <w:t>18</w:t>
      </w:r>
      <w:r>
        <w:fldChar w:fldCharType="end"/>
      </w:r>
      <w:r>
        <w:rPr>
          <w:noProof/>
        </w:rPr>
        <w:t>: Exporting Notes Search Results to Excel</w:t>
      </w:r>
      <w:bookmarkEnd w:id="2131"/>
      <w:bookmarkEnd w:id="2132"/>
      <w:bookmarkEnd w:id="2133"/>
    </w:p>
    <w:bookmarkEnd w:id="2134"/>
    <w:p w14:paraId="5773C005" w14:textId="77777777" w:rsidR="005A253A" w:rsidRDefault="005A253A" w:rsidP="00260B2B">
      <w:pPr>
        <w:pStyle w:val="BodyText"/>
      </w:pPr>
    </w:p>
    <w:p w14:paraId="6B479DE4" w14:textId="2461CFF5" w:rsidR="00260B2B" w:rsidRDefault="00260B2B" w:rsidP="00260B2B">
      <w:pPr>
        <w:pStyle w:val="BodyText"/>
      </w:pPr>
      <w:r>
        <w:t>To export the Search Results table to Excel:</w:t>
      </w:r>
    </w:p>
    <w:p w14:paraId="35811E74" w14:textId="77777777" w:rsidR="00260B2B" w:rsidRDefault="00260B2B" w:rsidP="006C3C3F">
      <w:pPr>
        <w:pStyle w:val="OrderedList"/>
        <w:numPr>
          <w:ilvl w:val="0"/>
          <w:numId w:val="102"/>
        </w:numPr>
        <w:jc w:val="both"/>
      </w:pPr>
      <w:r>
        <w:t>Click the Export to Excel link at the top left of the list of the Search results</w:t>
      </w:r>
    </w:p>
    <w:p w14:paraId="357A0DE6" w14:textId="77777777" w:rsidR="00260B2B" w:rsidRDefault="00260B2B" w:rsidP="00260B2B">
      <w:pPr>
        <w:pStyle w:val="OrderedList"/>
      </w:pPr>
      <w:r>
        <w:t xml:space="preserve">On the File Download dialog box, click </w:t>
      </w:r>
      <w:r>
        <w:rPr>
          <w:b/>
        </w:rPr>
        <w:t>Open</w:t>
      </w:r>
      <w:r>
        <w:t xml:space="preserve"> to export the search results to Excel.</w:t>
      </w:r>
    </w:p>
    <w:p w14:paraId="26740E84" w14:textId="77777777" w:rsidR="00260B2B" w:rsidRDefault="00260B2B" w:rsidP="00260B2B">
      <w:pPr>
        <w:pStyle w:val="OrderedList"/>
      </w:pPr>
      <w:r>
        <w:t xml:space="preserve">View or modify the search results when Excel opens a file. </w:t>
      </w:r>
    </w:p>
    <w:p w14:paraId="4D5DAF40" w14:textId="77777777" w:rsidR="00260B2B" w:rsidRDefault="00260B2B" w:rsidP="00260B2B">
      <w:pPr>
        <w:pStyle w:val="OrderedList"/>
      </w:pPr>
      <w:r>
        <w:t xml:space="preserve">Click </w:t>
      </w:r>
      <w:r>
        <w:rPr>
          <w:b/>
        </w:rPr>
        <w:t xml:space="preserve">Save </w:t>
      </w:r>
      <w:r>
        <w:t>option to save the file to the desired location</w:t>
      </w:r>
      <w:r>
        <w:rPr>
          <w:b/>
        </w:rPr>
        <w:t>.</w:t>
      </w:r>
    </w:p>
    <w:p w14:paraId="1E19072A" w14:textId="77777777" w:rsidR="00260B2B" w:rsidRDefault="00260B2B" w:rsidP="006C3C3F">
      <w:pPr>
        <w:pStyle w:val="Heading3"/>
        <w:numPr>
          <w:ilvl w:val="2"/>
          <w:numId w:val="101"/>
        </w:numPr>
        <w:ind w:left="1080" w:hanging="1080"/>
        <w:jc w:val="both"/>
      </w:pPr>
      <w:bookmarkStart w:id="2135" w:name="_Toc3439585"/>
      <w:bookmarkStart w:id="2136" w:name="_Toc11334740"/>
      <w:bookmarkStart w:id="2137" w:name="_Toc74051958"/>
      <w:bookmarkStart w:id="2138" w:name="_Toc90643344"/>
      <w:bookmarkStart w:id="2139" w:name="_Toc230163251"/>
      <w:r>
        <w:t>Viewing a Note</w:t>
      </w:r>
      <w:bookmarkEnd w:id="2135"/>
      <w:bookmarkEnd w:id="2136"/>
      <w:bookmarkEnd w:id="2137"/>
      <w:bookmarkEnd w:id="2138"/>
      <w:bookmarkEnd w:id="2139"/>
    </w:p>
    <w:p w14:paraId="413492BA" w14:textId="77777777" w:rsidR="00260B2B" w:rsidRDefault="00260B2B" w:rsidP="00260B2B">
      <w:pPr>
        <w:pStyle w:val="BodyText"/>
      </w:pPr>
      <w:r>
        <w:t>To view Note:</w:t>
      </w:r>
    </w:p>
    <w:p w14:paraId="18EDB374" w14:textId="77777777" w:rsidR="00260B2B" w:rsidRDefault="00260B2B" w:rsidP="006C3C3F">
      <w:pPr>
        <w:pStyle w:val="OrderedList"/>
        <w:numPr>
          <w:ilvl w:val="0"/>
          <w:numId w:val="214"/>
        </w:numPr>
        <w:jc w:val="both"/>
      </w:pPr>
      <w:r>
        <w:t xml:space="preserve">Click on the </w:t>
      </w:r>
      <w:r>
        <w:rPr>
          <w:b/>
        </w:rPr>
        <w:t>Note</w:t>
      </w:r>
      <w:r>
        <w:t xml:space="preserve"> you want to view</w:t>
      </w:r>
      <w:r>
        <w:rPr>
          <w:b/>
        </w:rPr>
        <w:t xml:space="preserve"> </w:t>
      </w:r>
      <w:r>
        <w:t xml:space="preserve">in the </w:t>
      </w:r>
      <w:r>
        <w:rPr>
          <w:b/>
        </w:rPr>
        <w:t>Notes Search Results</w:t>
      </w:r>
      <w:r>
        <w:t xml:space="preserve"> section. </w:t>
      </w:r>
    </w:p>
    <w:p w14:paraId="720A205C" w14:textId="77777777" w:rsidR="00260B2B" w:rsidRDefault="00260B2B" w:rsidP="006C3C3F">
      <w:pPr>
        <w:pStyle w:val="OrderedList"/>
        <w:numPr>
          <w:ilvl w:val="0"/>
          <w:numId w:val="214"/>
        </w:numPr>
        <w:jc w:val="both"/>
      </w:pPr>
      <w:r>
        <w:t xml:space="preserve">Pop up screen opens with actual </w:t>
      </w:r>
      <w:r>
        <w:rPr>
          <w:b/>
        </w:rPr>
        <w:t>Note</w:t>
      </w:r>
    </w:p>
    <w:p w14:paraId="0988649C" w14:textId="77777777" w:rsidR="00260B2B" w:rsidRDefault="00260B2B" w:rsidP="006C3C3F">
      <w:pPr>
        <w:pStyle w:val="OrderedList"/>
        <w:numPr>
          <w:ilvl w:val="0"/>
          <w:numId w:val="214"/>
        </w:numPr>
        <w:jc w:val="both"/>
        <w:rPr>
          <w:color w:val="000000"/>
        </w:rPr>
      </w:pPr>
      <w:r>
        <w:rPr>
          <w:color w:val="000000"/>
        </w:rPr>
        <w:t xml:space="preserve">Click </w:t>
      </w:r>
      <w:r>
        <w:rPr>
          <w:b/>
          <w:color w:val="000000"/>
        </w:rPr>
        <w:t xml:space="preserve">Go to Notes Search </w:t>
      </w:r>
      <w:r>
        <w:rPr>
          <w:color w:val="000000"/>
        </w:rPr>
        <w:t>to go back to Notes Search Results.</w:t>
      </w:r>
    </w:p>
    <w:p w14:paraId="43F68D84" w14:textId="7BB9378D" w:rsidR="00BF12CF" w:rsidRDefault="00BF12CF">
      <w:pPr>
        <w:rPr>
          <w:rFonts w:ascii="Cambria" w:eastAsiaTheme="minorHAnsi" w:hAnsi="Cambria"/>
          <w:lang w:bidi="en-US"/>
          <w14:scene3d>
            <w14:camera w14:prst="orthographicFront"/>
            <w14:lightRig w14:rig="threePt" w14:dir="t">
              <w14:rot w14:lat="0" w14:lon="0" w14:rev="0"/>
            </w14:lightRig>
          </w14:scene3d>
        </w:rPr>
      </w:pPr>
    </w:p>
    <w:p w14:paraId="4F74CDCB" w14:textId="4C1ACDD1" w:rsidR="001E072B" w:rsidRPr="002B73E4" w:rsidRDefault="001E072B" w:rsidP="00F874DE">
      <w:pPr>
        <w:pStyle w:val="Heading2"/>
        <w:jc w:val="both"/>
      </w:pPr>
      <w:bookmarkStart w:id="2140" w:name="_Toc313888214"/>
      <w:bookmarkStart w:id="2141" w:name="_Ref314170951"/>
      <w:bookmarkStart w:id="2142" w:name="_Toc314310268"/>
      <w:bookmarkStart w:id="2143" w:name="_Toc314660750"/>
      <w:bookmarkStart w:id="2144" w:name="_Toc315633870"/>
      <w:bookmarkStart w:id="2145" w:name="_Toc11334741"/>
      <w:bookmarkStart w:id="2146" w:name="_Toc74051959"/>
      <w:bookmarkStart w:id="2147" w:name="_Toc90643345"/>
      <w:bookmarkStart w:id="2148" w:name="_Toc230163252"/>
      <w:r w:rsidRPr="002B73E4">
        <w:t xml:space="preserve">Loan </w:t>
      </w:r>
      <w:r w:rsidR="00790227">
        <w:t>B</w:t>
      </w:r>
      <w:r w:rsidRPr="002B73E4">
        <w:t>alance</w:t>
      </w:r>
      <w:bookmarkEnd w:id="2140"/>
      <w:bookmarkEnd w:id="2141"/>
      <w:bookmarkEnd w:id="2142"/>
      <w:bookmarkEnd w:id="2143"/>
      <w:bookmarkEnd w:id="2144"/>
      <w:bookmarkEnd w:id="2145"/>
      <w:bookmarkEnd w:id="2146"/>
      <w:bookmarkEnd w:id="2147"/>
      <w:bookmarkEnd w:id="2148"/>
      <w:r w:rsidR="00C50468">
        <w:fldChar w:fldCharType="begin"/>
      </w:r>
      <w:r w:rsidR="00C50468">
        <w:instrText xml:space="preserve"> XE "</w:instrText>
      </w:r>
      <w:r w:rsidR="00C50468" w:rsidRPr="00F74690">
        <w:instrText>Assigned</w:instrText>
      </w:r>
      <w:r w:rsidR="00CD0958" w:rsidRPr="00CD0958">
        <w:instrText xml:space="preserve"> </w:instrText>
      </w:r>
      <w:r w:rsidR="00CD0958">
        <w:instrText>Loan Balance Screen</w:instrText>
      </w:r>
      <w:r w:rsidR="00C50468">
        <w:instrText xml:space="preserve">" </w:instrText>
      </w:r>
      <w:r w:rsidR="00C50468">
        <w:fldChar w:fldCharType="end"/>
      </w:r>
      <w:r w:rsidRPr="002B73E4">
        <w:tab/>
      </w:r>
      <w:r w:rsidRPr="002B73E4">
        <w:tab/>
      </w:r>
    </w:p>
    <w:p w14:paraId="0144662D" w14:textId="7688EB39" w:rsidR="005D41E9" w:rsidRDefault="005D41E9" w:rsidP="001879BA">
      <w:pPr>
        <w:pStyle w:val="BodyText"/>
      </w:pPr>
      <w:r>
        <w:t>When the user selects a loan from the Loan Search Results section, t</w:t>
      </w:r>
      <w:r w:rsidRPr="00075735">
        <w:t xml:space="preserve">he Loan Balance screen </w:t>
      </w:r>
      <w:r>
        <w:t>is displayed. This screen allows the user to view the loan balance information</w:t>
      </w:r>
      <w:r w:rsidRPr="00075735">
        <w:t xml:space="preserve">. </w:t>
      </w:r>
      <w:r>
        <w:t>The information displayed on this screen is received from CHUMS or recorded /derived during the loan setup process. This screen</w:t>
      </w:r>
      <w:r w:rsidRPr="00075735">
        <w:t xml:space="preserve"> also </w:t>
      </w:r>
      <w:r>
        <w:t xml:space="preserve">allows the authorized user </w:t>
      </w:r>
      <w:r w:rsidRPr="00075735">
        <w:t xml:space="preserve">to </w:t>
      </w:r>
      <w:r w:rsidR="003B6331">
        <w:t xml:space="preserve">update the payment status on the loan </w:t>
      </w:r>
      <w:r>
        <w:t>based on the roles and permissions enabled for the users</w:t>
      </w:r>
      <w:r w:rsidRPr="00075735">
        <w:t>.</w:t>
      </w:r>
    </w:p>
    <w:p w14:paraId="71ED504C" w14:textId="77777777" w:rsidR="003B6331" w:rsidRPr="00075735" w:rsidRDefault="003B6331" w:rsidP="001879BA">
      <w:pPr>
        <w:pStyle w:val="BodyText"/>
      </w:pPr>
    </w:p>
    <w:p w14:paraId="38107C4D" w14:textId="1F7D24A4" w:rsidR="005D41E9" w:rsidRDefault="005D41E9" w:rsidP="00F874DE">
      <w:pPr>
        <w:pStyle w:val="UnorderedList"/>
        <w:numPr>
          <w:ilvl w:val="0"/>
          <w:numId w:val="0"/>
        </w:numPr>
        <w:jc w:val="both"/>
      </w:pPr>
      <w:r>
        <w:t xml:space="preserve">If a critical alert </w:t>
      </w:r>
      <w:r w:rsidR="00963EA3">
        <w:t>exists</w:t>
      </w:r>
      <w:r>
        <w:t xml:space="preserve"> on the loan, then Critical Alerts window is displayed on the Loan Balance screen warning the user with the critical alert information.  Click </w:t>
      </w:r>
      <w:r w:rsidRPr="004259A1">
        <w:t>OK t</w:t>
      </w:r>
      <w:r>
        <w:t>o view the Loan Balance screen.</w:t>
      </w:r>
    </w:p>
    <w:p w14:paraId="5217BDCB" w14:textId="7DB4EACE" w:rsidR="005D41E9" w:rsidRDefault="005D41E9" w:rsidP="0020312C">
      <w:pPr>
        <w:pStyle w:val="UnorderedList"/>
        <w:numPr>
          <w:ilvl w:val="0"/>
          <w:numId w:val="0"/>
        </w:numPr>
        <w:jc w:val="center"/>
      </w:pPr>
    </w:p>
    <w:p w14:paraId="261D143C" w14:textId="1448AB9F" w:rsidR="0013380A" w:rsidRDefault="00260B01" w:rsidP="0020312C">
      <w:pPr>
        <w:pStyle w:val="UnorderedList"/>
        <w:numPr>
          <w:ilvl w:val="0"/>
          <w:numId w:val="0"/>
        </w:numPr>
        <w:jc w:val="center"/>
      </w:pPr>
      <w:r>
        <w:rPr>
          <w:noProof/>
        </w:rPr>
        <w:drawing>
          <wp:inline distT="0" distB="0" distL="0" distR="0" wp14:anchorId="2F7D3E2C" wp14:editId="0DBD488F">
            <wp:extent cx="2615237" cy="785130"/>
            <wp:effectExtent l="0" t="0" r="0" b="0"/>
            <wp:docPr id="2336" name="Picture 2336" descr="Graphical user interface, application,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6" name="Picture 2336" descr="Graphical user interface, application, website&#10;&#10;Description automatically generated"/>
                    <pic:cNvPicPr/>
                  </pic:nvPicPr>
                  <pic:blipFill>
                    <a:blip r:embed="rId219"/>
                    <a:stretch>
                      <a:fillRect/>
                    </a:stretch>
                  </pic:blipFill>
                  <pic:spPr>
                    <a:xfrm>
                      <a:off x="0" y="0"/>
                      <a:ext cx="2646705" cy="794577"/>
                    </a:xfrm>
                    <a:prstGeom prst="rect">
                      <a:avLst/>
                    </a:prstGeom>
                  </pic:spPr>
                </pic:pic>
              </a:graphicData>
            </a:graphic>
          </wp:inline>
        </w:drawing>
      </w:r>
    </w:p>
    <w:p w14:paraId="65D8300E" w14:textId="7300E202" w:rsidR="005D41E9" w:rsidRDefault="005D41E9" w:rsidP="001879BA">
      <w:pPr>
        <w:pStyle w:val="FigureCaption0"/>
      </w:pPr>
      <w:bookmarkStart w:id="2149" w:name="_Toc74052592"/>
      <w:bookmarkStart w:id="2150" w:name="_Toc90643978"/>
      <w:bookmarkStart w:id="2151" w:name="_Toc230163996"/>
      <w:r w:rsidRPr="00E552ED">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19</w:t>
      </w:r>
      <w:r w:rsidR="00764635">
        <w:rPr>
          <w:noProof/>
        </w:rPr>
        <w:fldChar w:fldCharType="end"/>
      </w:r>
      <w:r w:rsidRPr="00E552ED">
        <w:t xml:space="preserve">: </w:t>
      </w:r>
      <w:r w:rsidR="009B0B36" w:rsidRPr="00E552ED">
        <w:t>Critical Alerts W</w:t>
      </w:r>
      <w:r w:rsidRPr="00E552ED">
        <w:t>indow</w:t>
      </w:r>
      <w:bookmarkEnd w:id="2149"/>
      <w:bookmarkEnd w:id="2150"/>
      <w:bookmarkEnd w:id="2151"/>
    </w:p>
    <w:p w14:paraId="31B8877E" w14:textId="77777777" w:rsidR="005D41E9" w:rsidRPr="00075735" w:rsidRDefault="005D41E9" w:rsidP="001879BA">
      <w:pPr>
        <w:pStyle w:val="BodyText"/>
      </w:pPr>
      <w:r w:rsidRPr="00075735">
        <w:t xml:space="preserve">The Loan Balance screen displays the following </w:t>
      </w:r>
      <w:r>
        <w:t>data sections</w:t>
      </w:r>
      <w:r w:rsidRPr="00075735">
        <w:t>:</w:t>
      </w:r>
    </w:p>
    <w:p w14:paraId="26B00C9A" w14:textId="77777777" w:rsidR="005D41E9" w:rsidRPr="00075735" w:rsidRDefault="005D41E9" w:rsidP="00F874DE">
      <w:pPr>
        <w:pStyle w:val="UnorderedList"/>
        <w:jc w:val="both"/>
      </w:pPr>
      <w:r>
        <w:t>Principal Limit C</w:t>
      </w:r>
      <w:r w:rsidRPr="00075735">
        <w:t>alculation</w:t>
      </w:r>
    </w:p>
    <w:p w14:paraId="4AE0352E" w14:textId="3C21BB4A" w:rsidR="005D41E9" w:rsidRPr="00075735" w:rsidRDefault="005D41E9" w:rsidP="00F874DE">
      <w:pPr>
        <w:pStyle w:val="UnorderedList"/>
        <w:jc w:val="both"/>
      </w:pPr>
      <w:r>
        <w:t>Loan Balance I</w:t>
      </w:r>
      <w:r w:rsidRPr="00075735">
        <w:t>nformation (</w:t>
      </w:r>
      <w:r w:rsidR="00D06FFE">
        <w:t>represented as pie chart and bar graph</w:t>
      </w:r>
      <w:r w:rsidRPr="00075735">
        <w:t>)</w:t>
      </w:r>
    </w:p>
    <w:p w14:paraId="1664F942" w14:textId="0D27A641" w:rsidR="005D41E9" w:rsidRDefault="005D41E9" w:rsidP="00F874DE">
      <w:pPr>
        <w:pStyle w:val="UnorderedList"/>
        <w:jc w:val="both"/>
      </w:pPr>
      <w:r>
        <w:t>Other B</w:t>
      </w:r>
      <w:r w:rsidRPr="00075735">
        <w:t>alances</w:t>
      </w:r>
    </w:p>
    <w:p w14:paraId="3BEE988B" w14:textId="127805C3" w:rsidR="00F87E91" w:rsidRDefault="00F87E91" w:rsidP="00F87E91">
      <w:pPr>
        <w:pStyle w:val="UnorderedList"/>
        <w:jc w:val="both"/>
      </w:pPr>
      <w:r w:rsidRPr="00075735">
        <w:t>Fees</w:t>
      </w:r>
    </w:p>
    <w:p w14:paraId="0D3E166D" w14:textId="77777777" w:rsidR="00F87E91" w:rsidRDefault="00F87E91" w:rsidP="00F87E91">
      <w:pPr>
        <w:pStyle w:val="UnorderedList"/>
        <w:jc w:val="both"/>
      </w:pPr>
      <w:r>
        <w:t>Payment P</w:t>
      </w:r>
      <w:r w:rsidRPr="00075735">
        <w:t>lan Information (Editable): The plan can be activate</w:t>
      </w:r>
      <w:r>
        <w:t>d/suspended using this function</w:t>
      </w:r>
    </w:p>
    <w:p w14:paraId="0B4E06D3" w14:textId="4F74C027" w:rsidR="00F87E91" w:rsidRPr="00075735" w:rsidRDefault="00F87E91" w:rsidP="00F87E91">
      <w:pPr>
        <w:pStyle w:val="UnorderedList"/>
        <w:jc w:val="both"/>
      </w:pPr>
      <w:r w:rsidRPr="00075735">
        <w:t>Credit Line Set Aside Information</w:t>
      </w:r>
    </w:p>
    <w:p w14:paraId="01089AAF" w14:textId="77777777" w:rsidR="00F87E91" w:rsidRPr="00075735" w:rsidRDefault="00F87E91" w:rsidP="00F87E91">
      <w:pPr>
        <w:pStyle w:val="UnorderedList"/>
        <w:jc w:val="both"/>
      </w:pPr>
      <w:r>
        <w:t>Life Expectancy Set Aside LESA (Editable): The LESA Payment plan can be activated/suspended using this function</w:t>
      </w:r>
      <w:r w:rsidRPr="00075735">
        <w:t xml:space="preserve">   </w:t>
      </w:r>
    </w:p>
    <w:p w14:paraId="4EF400D1" w14:textId="21EF0940" w:rsidR="005D41E9" w:rsidRDefault="005D41E9" w:rsidP="00F874DE">
      <w:pPr>
        <w:pStyle w:val="UnorderedList"/>
        <w:jc w:val="both"/>
      </w:pPr>
      <w:r w:rsidRPr="00075735">
        <w:t>Audit Information</w:t>
      </w:r>
    </w:p>
    <w:p w14:paraId="6A4291D2" w14:textId="5687DD6F" w:rsidR="00F87E91" w:rsidRDefault="00F87E91" w:rsidP="00F874DE">
      <w:pPr>
        <w:pStyle w:val="UnorderedList"/>
        <w:jc w:val="both"/>
      </w:pPr>
      <w:r>
        <w:t>First 12 Months</w:t>
      </w:r>
    </w:p>
    <w:p w14:paraId="04AB6330" w14:textId="77777777" w:rsidR="005A253A" w:rsidRDefault="005A253A" w:rsidP="005A253A">
      <w:pPr>
        <w:pStyle w:val="UnorderedList"/>
        <w:numPr>
          <w:ilvl w:val="0"/>
          <w:numId w:val="0"/>
        </w:numPr>
        <w:ind w:left="360" w:hanging="360"/>
        <w:jc w:val="both"/>
      </w:pPr>
    </w:p>
    <w:p w14:paraId="392EFC31" w14:textId="64F8699A" w:rsidR="0013380A" w:rsidRDefault="0013380A" w:rsidP="0020312C">
      <w:pPr>
        <w:pStyle w:val="BodyText"/>
        <w:jc w:val="center"/>
      </w:pPr>
    </w:p>
    <w:p w14:paraId="6D3A41E3" w14:textId="33A7A81F" w:rsidR="007477E7" w:rsidRDefault="00EE7C57" w:rsidP="0020312C">
      <w:pPr>
        <w:pStyle w:val="BodyText"/>
        <w:jc w:val="center"/>
      </w:pPr>
      <w:r w:rsidRPr="00EE7C57">
        <w:rPr>
          <w:noProof/>
        </w:rPr>
        <w:t xml:space="preserve"> </w:t>
      </w:r>
      <w:r>
        <w:rPr>
          <w:noProof/>
        </w:rPr>
        <w:drawing>
          <wp:inline distT="0" distB="0" distL="0" distR="0" wp14:anchorId="34DACE17" wp14:editId="55EFB319">
            <wp:extent cx="5943600" cy="2193925"/>
            <wp:effectExtent l="19050" t="19050" r="19050" b="15875"/>
            <wp:docPr id="810471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04713" name="Picture 1" descr="A screenshot of a computer&#10;&#10;AI-generated content may be incorrect."/>
                    <pic:cNvPicPr/>
                  </pic:nvPicPr>
                  <pic:blipFill>
                    <a:blip r:embed="rId220"/>
                    <a:stretch>
                      <a:fillRect/>
                    </a:stretch>
                  </pic:blipFill>
                  <pic:spPr>
                    <a:xfrm>
                      <a:off x="0" y="0"/>
                      <a:ext cx="5943600" cy="2193925"/>
                    </a:xfrm>
                    <a:prstGeom prst="rect">
                      <a:avLst/>
                    </a:prstGeom>
                    <a:ln w="19050">
                      <a:solidFill>
                        <a:schemeClr val="accent1"/>
                      </a:solidFill>
                    </a:ln>
                  </pic:spPr>
                </pic:pic>
              </a:graphicData>
            </a:graphic>
          </wp:inline>
        </w:drawing>
      </w:r>
    </w:p>
    <w:p w14:paraId="1570E970" w14:textId="5397F075" w:rsidR="005D41E9" w:rsidRDefault="005D41E9" w:rsidP="001879BA">
      <w:pPr>
        <w:pStyle w:val="FigureCaption0"/>
      </w:pPr>
      <w:bookmarkStart w:id="2152" w:name="_Toc74052593"/>
      <w:bookmarkStart w:id="2153" w:name="_Toc90643979"/>
      <w:bookmarkStart w:id="2154" w:name="_Toc23016399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20</w:t>
      </w:r>
      <w:r w:rsidR="00764635">
        <w:rPr>
          <w:noProof/>
        </w:rPr>
        <w:fldChar w:fldCharType="end"/>
      </w:r>
      <w:r w:rsidR="009B0B36">
        <w:rPr>
          <w:noProof/>
        </w:rPr>
        <w:t xml:space="preserve">: Loan Balance </w:t>
      </w:r>
      <w:r w:rsidR="006E7AB1">
        <w:rPr>
          <w:noProof/>
        </w:rPr>
        <w:t>S</w:t>
      </w:r>
      <w:r>
        <w:rPr>
          <w:noProof/>
        </w:rPr>
        <w:t>creen</w:t>
      </w:r>
      <w:bookmarkEnd w:id="2152"/>
      <w:bookmarkEnd w:id="2153"/>
      <w:bookmarkEnd w:id="2154"/>
    </w:p>
    <w:p w14:paraId="5570B10B" w14:textId="77777777" w:rsidR="005A253A" w:rsidRDefault="005A253A" w:rsidP="00F874DE">
      <w:pPr>
        <w:pStyle w:val="UnorderedList"/>
        <w:numPr>
          <w:ilvl w:val="0"/>
          <w:numId w:val="0"/>
        </w:numPr>
        <w:ind w:left="378" w:hanging="360"/>
        <w:jc w:val="both"/>
      </w:pPr>
    </w:p>
    <w:p w14:paraId="5E4D34E2" w14:textId="0E9A6DBD" w:rsidR="005D41E9" w:rsidRDefault="00AD5179" w:rsidP="00F874DE">
      <w:pPr>
        <w:pStyle w:val="UnorderedList"/>
        <w:numPr>
          <w:ilvl w:val="0"/>
          <w:numId w:val="0"/>
        </w:numPr>
        <w:ind w:left="378" w:hanging="360"/>
        <w:jc w:val="both"/>
      </w:pPr>
      <w:r>
        <w:t>If applicable, t</w:t>
      </w:r>
      <w:r w:rsidR="005D41E9">
        <w:t>he header screen displays the following links:</w:t>
      </w:r>
    </w:p>
    <w:p w14:paraId="505747CA" w14:textId="4F1E07D5" w:rsidR="005E4B15" w:rsidRDefault="005D41E9" w:rsidP="00F874DE">
      <w:pPr>
        <w:pStyle w:val="UnorderedList"/>
        <w:jc w:val="both"/>
        <w:rPr>
          <w:noProof/>
        </w:rPr>
      </w:pPr>
      <w:r w:rsidRPr="005E4B15">
        <w:rPr>
          <w:b/>
          <w:noProof/>
        </w:rPr>
        <w:t>Go to Parent Loan:</w:t>
      </w:r>
      <w:r w:rsidRPr="009F7B70">
        <w:rPr>
          <w:noProof/>
        </w:rPr>
        <w:t xml:space="preserve"> This link is displayed when the product type of the loan is HECM – Refinance or HECM Saver – Refinance. This link navigates the user to the Loan Balance screen of the parent loan. </w:t>
      </w:r>
    </w:p>
    <w:p w14:paraId="174DB23E" w14:textId="77777777" w:rsidR="005D41E9" w:rsidRPr="00876C7C" w:rsidRDefault="005D41E9" w:rsidP="00F874DE">
      <w:pPr>
        <w:pStyle w:val="UnorderedList"/>
        <w:jc w:val="both"/>
        <w:rPr>
          <w:b/>
          <w:noProof/>
        </w:rPr>
      </w:pPr>
      <w:r w:rsidRPr="00876C7C">
        <w:rPr>
          <w:b/>
          <w:noProof/>
        </w:rPr>
        <w:t xml:space="preserve">Print Loan Details: </w:t>
      </w:r>
      <w:r w:rsidRPr="009F7B70">
        <w:rPr>
          <w:noProof/>
        </w:rPr>
        <w:t>This link allows the user to generate Loan Summary in a PDF file that can be saved or printed. It contains the following data sections:</w:t>
      </w:r>
      <w:r w:rsidRPr="00876C7C">
        <w:rPr>
          <w:b/>
          <w:noProof/>
        </w:rPr>
        <w:t xml:space="preserve"> </w:t>
      </w:r>
    </w:p>
    <w:p w14:paraId="1ABBAB60" w14:textId="77777777" w:rsidR="005D41E9" w:rsidRDefault="005D41E9" w:rsidP="00F874DE">
      <w:pPr>
        <w:pStyle w:val="UnorderedList"/>
        <w:numPr>
          <w:ilvl w:val="0"/>
          <w:numId w:val="0"/>
        </w:numPr>
        <w:ind w:left="378"/>
        <w:jc w:val="both"/>
      </w:pPr>
    </w:p>
    <w:p w14:paraId="2CAA33DB" w14:textId="77777777" w:rsidR="005D41E9" w:rsidRPr="006C7316" w:rsidRDefault="005D41E9" w:rsidP="00F874DE">
      <w:pPr>
        <w:pStyle w:val="UnorderedListIndent"/>
        <w:jc w:val="both"/>
      </w:pPr>
      <w:r w:rsidRPr="006C7316">
        <w:t xml:space="preserve">Loan </w:t>
      </w:r>
      <w:r>
        <w:t>I</w:t>
      </w:r>
      <w:r w:rsidRPr="006C7316">
        <w:t>dentifiers</w:t>
      </w:r>
    </w:p>
    <w:p w14:paraId="189411F5" w14:textId="77777777" w:rsidR="005D41E9" w:rsidRPr="006C7316" w:rsidRDefault="005D41E9" w:rsidP="00F874DE">
      <w:pPr>
        <w:pStyle w:val="UnorderedListIndent"/>
        <w:jc w:val="both"/>
      </w:pPr>
      <w:r w:rsidRPr="006C7316">
        <w:t xml:space="preserve">Loan </w:t>
      </w:r>
      <w:r>
        <w:t>D</w:t>
      </w:r>
      <w:r w:rsidRPr="006C7316">
        <w:t>ates</w:t>
      </w:r>
    </w:p>
    <w:p w14:paraId="03819CBB" w14:textId="66CABDB5" w:rsidR="005D41E9" w:rsidRPr="006C7316" w:rsidRDefault="005D41E9" w:rsidP="00F874DE">
      <w:pPr>
        <w:pStyle w:val="UnorderedListIndent"/>
        <w:jc w:val="both"/>
      </w:pPr>
      <w:r w:rsidRPr="006C7316">
        <w:t xml:space="preserve">Borrower &amp; </w:t>
      </w:r>
      <w:r>
        <w:t>P</w:t>
      </w:r>
      <w:r w:rsidRPr="006C7316">
        <w:t xml:space="preserve">roperty </w:t>
      </w:r>
      <w:r>
        <w:t>I</w:t>
      </w:r>
      <w:r w:rsidRPr="006C7316">
        <w:t>nformation</w:t>
      </w:r>
    </w:p>
    <w:p w14:paraId="1E66524E" w14:textId="77777777" w:rsidR="005D41E9" w:rsidRPr="006C7316" w:rsidRDefault="005D41E9" w:rsidP="00F874DE">
      <w:pPr>
        <w:pStyle w:val="UnorderedListIndent"/>
        <w:jc w:val="both"/>
      </w:pPr>
      <w:r w:rsidRPr="006C7316">
        <w:t xml:space="preserve">Loan </w:t>
      </w:r>
      <w:r>
        <w:t>R</w:t>
      </w:r>
      <w:r w:rsidRPr="006C7316">
        <w:t>ates</w:t>
      </w:r>
    </w:p>
    <w:p w14:paraId="56703FCB" w14:textId="77777777" w:rsidR="005D41E9" w:rsidRPr="006C7316" w:rsidRDefault="005D41E9" w:rsidP="00F874DE">
      <w:pPr>
        <w:pStyle w:val="UnorderedListIndent"/>
        <w:jc w:val="both"/>
      </w:pPr>
      <w:r w:rsidRPr="006C7316">
        <w:t xml:space="preserve">Principal </w:t>
      </w:r>
      <w:r>
        <w:t>L</w:t>
      </w:r>
      <w:r w:rsidRPr="006C7316">
        <w:t xml:space="preserve">imit </w:t>
      </w:r>
      <w:r>
        <w:t>C</w:t>
      </w:r>
      <w:r w:rsidRPr="006C7316">
        <w:t>alculation</w:t>
      </w:r>
    </w:p>
    <w:p w14:paraId="2B4C3733" w14:textId="77777777" w:rsidR="005D41E9" w:rsidRDefault="005D41E9" w:rsidP="00F874DE">
      <w:pPr>
        <w:pStyle w:val="UnorderedListIndent"/>
        <w:jc w:val="both"/>
      </w:pPr>
      <w:r w:rsidRPr="006C7316">
        <w:t xml:space="preserve">Payment plan </w:t>
      </w:r>
      <w:r>
        <w:t>I</w:t>
      </w:r>
      <w:r w:rsidRPr="006C7316">
        <w:t>nformation</w:t>
      </w:r>
    </w:p>
    <w:p w14:paraId="25EE5AF3" w14:textId="7518E849" w:rsidR="005D41E9" w:rsidRPr="006C7316" w:rsidRDefault="005D41E9" w:rsidP="00F874DE">
      <w:pPr>
        <w:pStyle w:val="UnorderedListIndent"/>
        <w:jc w:val="both"/>
      </w:pPr>
      <w:r>
        <w:t>Credit Line Set Aside Information</w:t>
      </w:r>
    </w:p>
    <w:p w14:paraId="4423D154" w14:textId="77777777" w:rsidR="005D41E9" w:rsidRDefault="005D41E9" w:rsidP="00F874DE">
      <w:pPr>
        <w:pStyle w:val="UnorderedListIndent"/>
        <w:jc w:val="both"/>
      </w:pPr>
      <w:r>
        <w:t>Servicer I</w:t>
      </w:r>
      <w:r w:rsidRPr="006C7316">
        <w:t>nformation</w:t>
      </w:r>
    </w:p>
    <w:p w14:paraId="4017E556" w14:textId="5652783B" w:rsidR="005D41E9" w:rsidRPr="006C7316" w:rsidRDefault="005D41E9" w:rsidP="00A047E3">
      <w:pPr>
        <w:pStyle w:val="Heading3"/>
        <w:ind w:left="1080" w:hanging="1080"/>
        <w:jc w:val="both"/>
      </w:pPr>
      <w:bookmarkStart w:id="2155" w:name="_Toc315633871"/>
      <w:bookmarkStart w:id="2156" w:name="_Toc11334742"/>
      <w:bookmarkStart w:id="2157" w:name="_Toc74051960"/>
      <w:bookmarkStart w:id="2158" w:name="_Toc90643346"/>
      <w:bookmarkStart w:id="2159" w:name="_Toc230163253"/>
      <w:r w:rsidRPr="006C7316">
        <w:t>Activat</w:t>
      </w:r>
      <w:r>
        <w:t>ing</w:t>
      </w:r>
      <w:r w:rsidRPr="006C7316">
        <w:t xml:space="preserve"> or </w:t>
      </w:r>
      <w:r w:rsidR="009B0B36">
        <w:t>S</w:t>
      </w:r>
      <w:r w:rsidRPr="006C7316">
        <w:t>uspend</w:t>
      </w:r>
      <w:r>
        <w:t>ing</w:t>
      </w:r>
      <w:r w:rsidRPr="006C7316">
        <w:t xml:space="preserve"> </w:t>
      </w:r>
      <w:r w:rsidR="009B0B36">
        <w:t>P</w:t>
      </w:r>
      <w:r w:rsidRPr="006C7316">
        <w:t>ayments</w:t>
      </w:r>
      <w:bookmarkEnd w:id="2155"/>
      <w:bookmarkEnd w:id="2156"/>
      <w:bookmarkEnd w:id="2157"/>
      <w:bookmarkEnd w:id="2158"/>
      <w:bookmarkEnd w:id="2159"/>
      <w:r w:rsidRPr="006C7316">
        <w:t xml:space="preserve"> </w:t>
      </w:r>
    </w:p>
    <w:p w14:paraId="6FC5F69F" w14:textId="77777777" w:rsidR="005D41E9" w:rsidRPr="000D3CBE" w:rsidRDefault="005D41E9" w:rsidP="001879BA">
      <w:pPr>
        <w:pStyle w:val="BodyText"/>
      </w:pPr>
      <w:r w:rsidRPr="000D3CBE">
        <w:t>To activate</w:t>
      </w:r>
      <w:r>
        <w:t xml:space="preserve"> or </w:t>
      </w:r>
      <w:r w:rsidRPr="000D3CBE">
        <w:t>suspend payments</w:t>
      </w:r>
      <w:r>
        <w:t>:</w:t>
      </w:r>
    </w:p>
    <w:p w14:paraId="5F0823E5" w14:textId="3F5BB9C2" w:rsidR="005D41E9" w:rsidRDefault="005D41E9" w:rsidP="006C3C3F">
      <w:pPr>
        <w:pStyle w:val="OrderedList"/>
        <w:numPr>
          <w:ilvl w:val="0"/>
          <w:numId w:val="215"/>
        </w:numPr>
        <w:jc w:val="both"/>
      </w:pPr>
      <w:r w:rsidRPr="006C7316">
        <w:t xml:space="preserve">Click </w:t>
      </w:r>
      <w:r w:rsidRPr="0083633F">
        <w:rPr>
          <w:b/>
        </w:rPr>
        <w:t>Edit</w:t>
      </w:r>
      <w:r w:rsidRPr="006C7316">
        <w:t xml:space="preserve"> in the </w:t>
      </w:r>
      <w:r w:rsidRPr="00F84084">
        <w:rPr>
          <w:b/>
        </w:rPr>
        <w:t>Payment Plan Information</w:t>
      </w:r>
      <w:r w:rsidRPr="006C7316">
        <w:t xml:space="preserve"> section o</w:t>
      </w:r>
      <w:r>
        <w:t>n</w:t>
      </w:r>
      <w:r w:rsidRPr="006C7316">
        <w:t xml:space="preserve"> the </w:t>
      </w:r>
      <w:r w:rsidRPr="00F84084">
        <w:rPr>
          <w:b/>
        </w:rPr>
        <w:t>Loan Balance</w:t>
      </w:r>
      <w:r w:rsidRPr="006C7316">
        <w:t xml:space="preserve"> screen. </w:t>
      </w:r>
    </w:p>
    <w:p w14:paraId="56560120" w14:textId="607942BA" w:rsidR="005D41E9" w:rsidRDefault="00D45646" w:rsidP="0020312C">
      <w:pPr>
        <w:pStyle w:val="BodyText"/>
        <w:jc w:val="center"/>
      </w:pPr>
      <w:r>
        <w:rPr>
          <w:noProof/>
        </w:rPr>
        <w:drawing>
          <wp:inline distT="0" distB="0" distL="0" distR="0" wp14:anchorId="5D61FFA3" wp14:editId="03F2CB3C">
            <wp:extent cx="1626402" cy="953754"/>
            <wp:effectExtent l="0" t="0" r="0" b="0"/>
            <wp:docPr id="2400" name="Picture 2400"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0" name="Picture 2400" descr="Graphical user interface, text, application, email&#10;&#10;Description automatically generated"/>
                    <pic:cNvPicPr/>
                  </pic:nvPicPr>
                  <pic:blipFill>
                    <a:blip r:embed="rId221"/>
                    <a:stretch>
                      <a:fillRect/>
                    </a:stretch>
                  </pic:blipFill>
                  <pic:spPr>
                    <a:xfrm>
                      <a:off x="0" y="0"/>
                      <a:ext cx="1649849" cy="967504"/>
                    </a:xfrm>
                    <a:prstGeom prst="rect">
                      <a:avLst/>
                    </a:prstGeom>
                  </pic:spPr>
                </pic:pic>
              </a:graphicData>
            </a:graphic>
          </wp:inline>
        </w:drawing>
      </w:r>
    </w:p>
    <w:p w14:paraId="3C7608E9" w14:textId="4747F5E8" w:rsidR="005D41E9" w:rsidRDefault="005D41E9" w:rsidP="001879BA">
      <w:pPr>
        <w:pStyle w:val="FigureCaption0"/>
      </w:pPr>
      <w:bookmarkStart w:id="2160" w:name="_Toc74052594"/>
      <w:bookmarkStart w:id="2161" w:name="_Toc90643980"/>
      <w:bookmarkStart w:id="2162" w:name="_Toc23016399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t xml:space="preserve">: Payment Plan Information </w:t>
      </w:r>
      <w:r w:rsidR="00CB5451">
        <w:t>S</w:t>
      </w:r>
      <w:r>
        <w:t>ection</w:t>
      </w:r>
      <w:bookmarkEnd w:id="2160"/>
      <w:bookmarkEnd w:id="2161"/>
      <w:bookmarkEnd w:id="2162"/>
    </w:p>
    <w:p w14:paraId="174095C8" w14:textId="77777777" w:rsidR="005D41E9" w:rsidRDefault="005D41E9" w:rsidP="006C3C3F">
      <w:pPr>
        <w:pStyle w:val="OrderedList"/>
        <w:numPr>
          <w:ilvl w:val="0"/>
          <w:numId w:val="215"/>
        </w:numPr>
        <w:jc w:val="both"/>
      </w:pPr>
      <w:r>
        <w:t xml:space="preserve">On the </w:t>
      </w:r>
      <w:r w:rsidRPr="000377D9">
        <w:rPr>
          <w:b/>
        </w:rPr>
        <w:t>Edit Payment Plan</w:t>
      </w:r>
      <w:r>
        <w:t xml:space="preserve"> window, </w:t>
      </w:r>
      <w:r w:rsidRPr="00F11BEF">
        <w:t xml:space="preserve">select </w:t>
      </w:r>
      <w:r w:rsidRPr="007442D4">
        <w:t>Active Payments or Payment Suspended</w:t>
      </w:r>
      <w:r>
        <w:rPr>
          <w:b/>
        </w:rPr>
        <w:t xml:space="preserve"> </w:t>
      </w:r>
      <w:r w:rsidRPr="00F90EB0">
        <w:t>f</w:t>
      </w:r>
      <w:r w:rsidRPr="00F11BEF">
        <w:t xml:space="preserve">rom the </w:t>
      </w:r>
      <w:r w:rsidRPr="005B69DE">
        <w:rPr>
          <w:b/>
        </w:rPr>
        <w:t>Payment Status</w:t>
      </w:r>
      <w:r w:rsidRPr="00F11BEF">
        <w:t xml:space="preserve"> </w:t>
      </w:r>
      <w:r>
        <w:t>dropdown</w:t>
      </w:r>
      <w:r w:rsidRPr="005A7735">
        <w:t>.</w:t>
      </w:r>
    </w:p>
    <w:p w14:paraId="6E20315C" w14:textId="77777777" w:rsidR="005D41E9" w:rsidRDefault="005D41E9" w:rsidP="00F874DE">
      <w:pPr>
        <w:pStyle w:val="UnorderedListIndent"/>
        <w:jc w:val="both"/>
      </w:pPr>
      <w:r w:rsidRPr="005A7735">
        <w:t xml:space="preserve">If the </w:t>
      </w:r>
      <w:r w:rsidRPr="004259A1">
        <w:rPr>
          <w:b/>
        </w:rPr>
        <w:t>Payment Suspended</w:t>
      </w:r>
      <w:r w:rsidRPr="005A7735">
        <w:t xml:space="preserve"> option is selected</w:t>
      </w:r>
      <w:r>
        <w:t xml:space="preserve"> -</w:t>
      </w:r>
      <w:r w:rsidRPr="005A7735">
        <w:t xml:space="preserve"> the case sub-status is updated to Payment Suspended</w:t>
      </w:r>
      <w:r>
        <w:t xml:space="preserve"> and a critical alert is added on the loan</w:t>
      </w:r>
      <w:r w:rsidRPr="005A7735">
        <w:t>.</w:t>
      </w:r>
    </w:p>
    <w:p w14:paraId="64128C95" w14:textId="34F0046A" w:rsidR="005D41E9" w:rsidRDefault="005D41E9" w:rsidP="00F874DE">
      <w:pPr>
        <w:pStyle w:val="UnorderedListIndent"/>
        <w:jc w:val="both"/>
      </w:pPr>
      <w:r w:rsidRPr="005A7735">
        <w:t xml:space="preserve">If </w:t>
      </w:r>
      <w:r w:rsidRPr="004259A1">
        <w:rPr>
          <w:b/>
        </w:rPr>
        <w:t>Active Payments</w:t>
      </w:r>
      <w:r w:rsidRPr="005A7735">
        <w:t xml:space="preserve"> is </w:t>
      </w:r>
      <w:r w:rsidR="00734A50" w:rsidRPr="005A7735">
        <w:t>selected,</w:t>
      </w:r>
      <w:r w:rsidRPr="005A7735">
        <w:t xml:space="preserve"> then the case sub-status is updated accordingly. The </w:t>
      </w:r>
      <w:r>
        <w:t>Payment Suspended critical a</w:t>
      </w:r>
      <w:r w:rsidRPr="005A7735">
        <w:t>lert become</w:t>
      </w:r>
      <w:r>
        <w:t>s</w:t>
      </w:r>
      <w:r w:rsidRPr="005A7735">
        <w:t xml:space="preserve"> inactive once the active payment </w:t>
      </w:r>
      <w:r>
        <w:t xml:space="preserve">option </w:t>
      </w:r>
      <w:r w:rsidRPr="005A7735">
        <w:t>is selected.</w:t>
      </w:r>
    </w:p>
    <w:p w14:paraId="6A286305" w14:textId="77777777" w:rsidR="005D41E9" w:rsidRPr="00F11BEF" w:rsidRDefault="005D41E9" w:rsidP="006C3C3F">
      <w:pPr>
        <w:pStyle w:val="OrderedList"/>
        <w:numPr>
          <w:ilvl w:val="0"/>
          <w:numId w:val="215"/>
        </w:numPr>
        <w:jc w:val="both"/>
      </w:pPr>
      <w:r>
        <w:t xml:space="preserve">To change the responsible party for tax payments, select Borrower or Servicer from the </w:t>
      </w:r>
      <w:r w:rsidRPr="007442D4">
        <w:rPr>
          <w:b/>
        </w:rPr>
        <w:t>Tax Ins Responsible Party</w:t>
      </w:r>
      <w:r>
        <w:t xml:space="preserve"> dropdown.</w:t>
      </w:r>
    </w:p>
    <w:p w14:paraId="2A6B9B72" w14:textId="77777777" w:rsidR="005D41E9" w:rsidRPr="00F90EB0" w:rsidRDefault="005D41E9" w:rsidP="006C3C3F">
      <w:pPr>
        <w:pStyle w:val="OrderedList"/>
        <w:numPr>
          <w:ilvl w:val="0"/>
          <w:numId w:val="215"/>
        </w:numPr>
        <w:jc w:val="both"/>
      </w:pPr>
      <w:r w:rsidRPr="006C7316">
        <w:t xml:space="preserve">Click </w:t>
      </w:r>
      <w:r w:rsidRPr="006C7316">
        <w:rPr>
          <w:b/>
        </w:rPr>
        <w:t xml:space="preserve">Submit </w:t>
      </w:r>
      <w:r w:rsidRPr="006C7316">
        <w:t xml:space="preserve">to save the </w:t>
      </w:r>
      <w:r>
        <w:t xml:space="preserve">changes. The changes will be displayed on the </w:t>
      </w:r>
      <w:r w:rsidRPr="00F90EB0">
        <w:rPr>
          <w:b/>
        </w:rPr>
        <w:t>Loan Balance</w:t>
      </w:r>
      <w:r>
        <w:t xml:space="preserve"> screen. To exit the window without saving the changes select </w:t>
      </w:r>
      <w:r w:rsidRPr="00F90EB0">
        <w:rPr>
          <w:b/>
        </w:rPr>
        <w:t>Cancel</w:t>
      </w:r>
      <w:r>
        <w:rPr>
          <w:b/>
        </w:rPr>
        <w:t>.</w:t>
      </w:r>
    </w:p>
    <w:p w14:paraId="7D373C14" w14:textId="77777777" w:rsidR="005D41E9" w:rsidRPr="005B69DE" w:rsidRDefault="005D41E9" w:rsidP="00F874DE">
      <w:pPr>
        <w:spacing w:after="0" w:line="240" w:lineRule="auto"/>
        <w:ind w:left="1440"/>
        <w:jc w:val="both"/>
        <w:rPr>
          <w:rFonts w:ascii="Cambria" w:hAnsi="Cambria"/>
          <w:lang w:bidi="en-US"/>
        </w:rPr>
      </w:pPr>
    </w:p>
    <w:p w14:paraId="4B08B909" w14:textId="2E94DF14" w:rsidR="005D41E9" w:rsidRDefault="00D45646" w:rsidP="0020312C">
      <w:pPr>
        <w:pStyle w:val="BodyText"/>
        <w:jc w:val="center"/>
      </w:pPr>
      <w:r>
        <w:rPr>
          <w:noProof/>
        </w:rPr>
        <w:drawing>
          <wp:inline distT="0" distB="0" distL="0" distR="0" wp14:anchorId="6886674D" wp14:editId="54C1A4CE">
            <wp:extent cx="1653263" cy="1435100"/>
            <wp:effectExtent l="0" t="0" r="4445" b="0"/>
            <wp:docPr id="2401" name="Picture 2401"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1" name="Picture 2401" descr="Graphical user interface, text, application&#10;&#10;Description automatically generated"/>
                    <pic:cNvPicPr/>
                  </pic:nvPicPr>
                  <pic:blipFill>
                    <a:blip r:embed="rId222"/>
                    <a:stretch>
                      <a:fillRect/>
                    </a:stretch>
                  </pic:blipFill>
                  <pic:spPr>
                    <a:xfrm>
                      <a:off x="0" y="0"/>
                      <a:ext cx="1671556" cy="1450979"/>
                    </a:xfrm>
                    <a:prstGeom prst="rect">
                      <a:avLst/>
                    </a:prstGeom>
                  </pic:spPr>
                </pic:pic>
              </a:graphicData>
            </a:graphic>
          </wp:inline>
        </w:drawing>
      </w:r>
    </w:p>
    <w:p w14:paraId="28AF6C28" w14:textId="3CA65113" w:rsidR="005D41E9" w:rsidRDefault="005D41E9" w:rsidP="001879BA">
      <w:pPr>
        <w:pStyle w:val="FigureCaption0"/>
      </w:pPr>
      <w:bookmarkStart w:id="2163" w:name="_Toc74052595"/>
      <w:bookmarkStart w:id="2164" w:name="_Toc90643981"/>
      <w:bookmarkStart w:id="2165" w:name="_Toc23016399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22</w:t>
      </w:r>
      <w:r w:rsidR="00764635">
        <w:rPr>
          <w:noProof/>
        </w:rPr>
        <w:fldChar w:fldCharType="end"/>
      </w:r>
      <w:r>
        <w:t xml:space="preserve">: Edit Payment Plan </w:t>
      </w:r>
      <w:r w:rsidR="00CB5451">
        <w:t>W</w:t>
      </w:r>
      <w:r>
        <w:t>indow</w:t>
      </w:r>
      <w:bookmarkEnd w:id="2163"/>
      <w:bookmarkEnd w:id="2164"/>
      <w:bookmarkEnd w:id="2165"/>
    </w:p>
    <w:p w14:paraId="6CD504DC" w14:textId="75D46CF8" w:rsidR="005D41E9" w:rsidRPr="006C7316" w:rsidRDefault="009B0B36" w:rsidP="00A047E3">
      <w:pPr>
        <w:pStyle w:val="Heading3"/>
        <w:ind w:left="1080" w:hanging="1080"/>
        <w:jc w:val="both"/>
      </w:pPr>
      <w:bookmarkStart w:id="2166" w:name="_Toc315633872"/>
      <w:bookmarkStart w:id="2167" w:name="_Toc11334743"/>
      <w:bookmarkStart w:id="2168" w:name="_Toc74051961"/>
      <w:bookmarkStart w:id="2169" w:name="_Toc90643347"/>
      <w:bookmarkStart w:id="2170" w:name="_Toc230163254"/>
      <w:r>
        <w:t>Viewing Audit I</w:t>
      </w:r>
      <w:r w:rsidR="005D41E9" w:rsidRPr="006C7316">
        <w:t>nformation</w:t>
      </w:r>
      <w:bookmarkEnd w:id="2166"/>
      <w:bookmarkEnd w:id="2167"/>
      <w:bookmarkEnd w:id="2168"/>
      <w:bookmarkEnd w:id="2169"/>
      <w:bookmarkEnd w:id="2170"/>
    </w:p>
    <w:p w14:paraId="43284CF4" w14:textId="77777777" w:rsidR="005D41E9" w:rsidRDefault="005D41E9" w:rsidP="001879BA">
      <w:pPr>
        <w:pStyle w:val="BodyText"/>
      </w:pPr>
      <w:r>
        <w:t>T</w:t>
      </w:r>
      <w:r w:rsidRPr="006C7316">
        <w:t xml:space="preserve">he Audit Information section </w:t>
      </w:r>
      <w:r>
        <w:t xml:space="preserve">is </w:t>
      </w:r>
      <w:r w:rsidRPr="006C7316">
        <w:t>display</w:t>
      </w:r>
      <w:r>
        <w:t>ed</w:t>
      </w:r>
      <w:r w:rsidRPr="006C7316">
        <w:t xml:space="preserve"> in the lower left corner of the </w:t>
      </w:r>
      <w:r w:rsidRPr="004A2DD1">
        <w:t>Loan Balance</w:t>
      </w:r>
      <w:r>
        <w:t xml:space="preserve"> screen</w:t>
      </w:r>
      <w:r w:rsidRPr="006C7316">
        <w:t xml:space="preserve">. This section displays the </w:t>
      </w:r>
      <w:r>
        <w:t>date and user that modified the fields within the Pay Plan Information section</w:t>
      </w:r>
      <w:r w:rsidRPr="006C7316">
        <w:t xml:space="preserve">. </w:t>
      </w:r>
    </w:p>
    <w:p w14:paraId="7C1D0F2B" w14:textId="77777777" w:rsidR="005D41E9" w:rsidRDefault="005D41E9" w:rsidP="001879BA">
      <w:pPr>
        <w:pStyle w:val="BodyText"/>
      </w:pPr>
      <w:r w:rsidRPr="006C7316">
        <w:t xml:space="preserve">To view details of the user </w:t>
      </w:r>
      <w:r>
        <w:t>that updated the information</w:t>
      </w:r>
      <w:r w:rsidRPr="006C7316">
        <w:t>:</w:t>
      </w:r>
    </w:p>
    <w:p w14:paraId="01DBDF5C" w14:textId="77777777" w:rsidR="005D41E9" w:rsidRDefault="005D41E9" w:rsidP="006C3C3F">
      <w:pPr>
        <w:pStyle w:val="OrderedList"/>
        <w:numPr>
          <w:ilvl w:val="0"/>
          <w:numId w:val="216"/>
        </w:numPr>
        <w:jc w:val="both"/>
      </w:pPr>
      <w:r w:rsidRPr="00F11BEF">
        <w:t xml:space="preserve">Click </w:t>
      </w:r>
      <w:r w:rsidRPr="00B073A4">
        <w:rPr>
          <w:b/>
        </w:rPr>
        <w:t>Changed By</w:t>
      </w:r>
      <w:r>
        <w:t xml:space="preserve"> link</w:t>
      </w:r>
      <w:r w:rsidRPr="00B073A4">
        <w:rPr>
          <w:b/>
        </w:rPr>
        <w:t xml:space="preserve"> </w:t>
      </w:r>
      <w:r>
        <w:t xml:space="preserve">under the </w:t>
      </w:r>
      <w:r w:rsidRPr="00B073A4">
        <w:rPr>
          <w:b/>
        </w:rPr>
        <w:t>Audit Information</w:t>
      </w:r>
      <w:r>
        <w:t xml:space="preserve"> section</w:t>
      </w:r>
      <w:r w:rsidRPr="00F11BEF">
        <w:t xml:space="preserve">. </w:t>
      </w:r>
      <w:r w:rsidRPr="00D21051">
        <w:t xml:space="preserve"> </w:t>
      </w:r>
    </w:p>
    <w:p w14:paraId="09C98B45" w14:textId="7EC37BB7" w:rsidR="005D41E9" w:rsidRDefault="00D45646" w:rsidP="0020312C">
      <w:pPr>
        <w:pStyle w:val="BodyText"/>
        <w:jc w:val="center"/>
      </w:pPr>
      <w:r>
        <w:rPr>
          <w:noProof/>
        </w:rPr>
        <w:drawing>
          <wp:inline distT="0" distB="0" distL="0" distR="0" wp14:anchorId="4AD25F7A" wp14:editId="4B41F639">
            <wp:extent cx="2086610" cy="542353"/>
            <wp:effectExtent l="0" t="0" r="8890" b="0"/>
            <wp:docPr id="2405" name="Picture 2405"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5" name="Picture 2405" descr="Graphical user interface&#10;&#10;Description automatically generated with low confidence"/>
                    <pic:cNvPicPr/>
                  </pic:nvPicPr>
                  <pic:blipFill>
                    <a:blip r:embed="rId84"/>
                    <a:stretch>
                      <a:fillRect/>
                    </a:stretch>
                  </pic:blipFill>
                  <pic:spPr>
                    <a:xfrm>
                      <a:off x="0" y="0"/>
                      <a:ext cx="2113321" cy="549296"/>
                    </a:xfrm>
                    <a:prstGeom prst="rect">
                      <a:avLst/>
                    </a:prstGeom>
                  </pic:spPr>
                </pic:pic>
              </a:graphicData>
            </a:graphic>
          </wp:inline>
        </w:drawing>
      </w:r>
    </w:p>
    <w:p w14:paraId="13F097C8" w14:textId="4A69D1A9" w:rsidR="005D41E9" w:rsidRDefault="005D41E9" w:rsidP="001879BA">
      <w:pPr>
        <w:pStyle w:val="FigureCaption0"/>
      </w:pPr>
      <w:bookmarkStart w:id="2171" w:name="_Toc74052596"/>
      <w:bookmarkStart w:id="2172" w:name="_Toc90643982"/>
      <w:bookmarkStart w:id="2173" w:name="_Toc23016400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rsidR="00D713B1">
        <w:t xml:space="preserve">: Audit Information Section on Loan Balance </w:t>
      </w:r>
      <w:r w:rsidR="00CB5451">
        <w:t>S</w:t>
      </w:r>
      <w:r>
        <w:t>creen</w:t>
      </w:r>
      <w:bookmarkEnd w:id="2171"/>
      <w:bookmarkEnd w:id="2172"/>
      <w:bookmarkEnd w:id="2173"/>
    </w:p>
    <w:p w14:paraId="42CCB4EA" w14:textId="77777777" w:rsidR="00963EA3" w:rsidRDefault="00963EA3" w:rsidP="001879BA">
      <w:pPr>
        <w:pStyle w:val="FigureCaption0"/>
      </w:pPr>
    </w:p>
    <w:p w14:paraId="0FFB9299" w14:textId="407B82A6" w:rsidR="005D41E9" w:rsidRDefault="00DB415E" w:rsidP="006C3C3F">
      <w:pPr>
        <w:pStyle w:val="OrderedList"/>
        <w:numPr>
          <w:ilvl w:val="0"/>
          <w:numId w:val="216"/>
        </w:numPr>
        <w:jc w:val="both"/>
      </w:pPr>
      <w:r>
        <w:t>The</w:t>
      </w:r>
      <w:r w:rsidR="005D41E9" w:rsidRPr="005A7735">
        <w:t xml:space="preserve"> </w:t>
      </w:r>
      <w:r w:rsidR="005D41E9" w:rsidRPr="001445BE">
        <w:rPr>
          <w:b/>
        </w:rPr>
        <w:t>User Information</w:t>
      </w:r>
      <w:r w:rsidR="005D41E9" w:rsidRPr="00F11BEF">
        <w:t xml:space="preserve"> </w:t>
      </w:r>
      <w:r w:rsidR="005D41E9">
        <w:t>window</w:t>
      </w:r>
      <w:r w:rsidR="005D41E9" w:rsidRPr="00F11BEF">
        <w:t xml:space="preserve"> </w:t>
      </w:r>
      <w:r w:rsidR="005D41E9">
        <w:t xml:space="preserve">is </w:t>
      </w:r>
      <w:r w:rsidR="005D41E9" w:rsidRPr="00F11BEF">
        <w:t>display</w:t>
      </w:r>
      <w:r w:rsidR="005D41E9">
        <w:t xml:space="preserve">ed with the contact details of the user. Click </w:t>
      </w:r>
      <w:r w:rsidR="005D41E9" w:rsidRPr="001445BE">
        <w:rPr>
          <w:b/>
        </w:rPr>
        <w:t>OK</w:t>
      </w:r>
      <w:r w:rsidR="005D41E9">
        <w:t xml:space="preserve"> to exit the window.</w:t>
      </w:r>
    </w:p>
    <w:p w14:paraId="798909D6" w14:textId="412A6064" w:rsidR="005D41E9" w:rsidRDefault="00D45646" w:rsidP="0020312C">
      <w:pPr>
        <w:pStyle w:val="BodyText"/>
        <w:jc w:val="center"/>
      </w:pPr>
      <w:r>
        <w:rPr>
          <w:noProof/>
        </w:rPr>
        <w:drawing>
          <wp:inline distT="0" distB="0" distL="0" distR="0" wp14:anchorId="31DC2C9A" wp14:editId="295817CC">
            <wp:extent cx="1491769" cy="977656"/>
            <wp:effectExtent l="0" t="0" r="0" b="0"/>
            <wp:docPr id="2408" name="Picture 240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8" name="Picture 2408" descr="Graphical user interface, text, application, chat or text message&#10;&#10;Description automatically generated"/>
                    <pic:cNvPicPr/>
                  </pic:nvPicPr>
                  <pic:blipFill>
                    <a:blip r:embed="rId85"/>
                    <a:stretch>
                      <a:fillRect/>
                    </a:stretch>
                  </pic:blipFill>
                  <pic:spPr>
                    <a:xfrm>
                      <a:off x="0" y="0"/>
                      <a:ext cx="1506843" cy="987535"/>
                    </a:xfrm>
                    <a:prstGeom prst="rect">
                      <a:avLst/>
                    </a:prstGeom>
                  </pic:spPr>
                </pic:pic>
              </a:graphicData>
            </a:graphic>
          </wp:inline>
        </w:drawing>
      </w:r>
    </w:p>
    <w:p w14:paraId="194B5E4A" w14:textId="6B7D9F3B" w:rsidR="005D41E9" w:rsidRDefault="005D41E9" w:rsidP="001879BA">
      <w:pPr>
        <w:pStyle w:val="FigureCaption0"/>
      </w:pPr>
      <w:bookmarkStart w:id="2174" w:name="_Toc74052597"/>
      <w:bookmarkStart w:id="2175" w:name="_Toc90643983"/>
      <w:bookmarkStart w:id="2176" w:name="_Toc23016400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t xml:space="preserve">: User Information </w:t>
      </w:r>
      <w:r w:rsidR="00CB5451">
        <w:t>W</w:t>
      </w:r>
      <w:r>
        <w:t>indow</w:t>
      </w:r>
      <w:bookmarkEnd w:id="2174"/>
      <w:bookmarkEnd w:id="2175"/>
      <w:bookmarkEnd w:id="2176"/>
    </w:p>
    <w:p w14:paraId="350F6398" w14:textId="273BC331" w:rsidR="00703C69" w:rsidRPr="006C7316" w:rsidRDefault="00703C69" w:rsidP="00A047E3">
      <w:pPr>
        <w:pStyle w:val="Heading3"/>
        <w:ind w:left="1080" w:hanging="1080"/>
        <w:jc w:val="both"/>
      </w:pPr>
      <w:bookmarkStart w:id="2177" w:name="_Toc11334744"/>
      <w:bookmarkStart w:id="2178" w:name="_Toc74051962"/>
      <w:bookmarkStart w:id="2179" w:name="_Toc90643348"/>
      <w:bookmarkStart w:id="2180" w:name="_Toc230163255"/>
      <w:r w:rsidRPr="006C7316">
        <w:t>Activat</w:t>
      </w:r>
      <w:r>
        <w:t>ing</w:t>
      </w:r>
      <w:r w:rsidRPr="006C7316">
        <w:t xml:space="preserve"> or </w:t>
      </w:r>
      <w:r>
        <w:t>S</w:t>
      </w:r>
      <w:r w:rsidRPr="006C7316">
        <w:t>uspend</w:t>
      </w:r>
      <w:r>
        <w:t>ing</w:t>
      </w:r>
      <w:r w:rsidRPr="006C7316">
        <w:t xml:space="preserve"> </w:t>
      </w:r>
      <w:r>
        <w:t>Life Expectancy Set Aside (LESA) P</w:t>
      </w:r>
      <w:r w:rsidRPr="006C7316">
        <w:t>ayments</w:t>
      </w:r>
      <w:bookmarkEnd w:id="2177"/>
      <w:bookmarkEnd w:id="2178"/>
      <w:bookmarkEnd w:id="2179"/>
      <w:bookmarkEnd w:id="2180"/>
      <w:r w:rsidRPr="006C7316">
        <w:t xml:space="preserve"> </w:t>
      </w:r>
    </w:p>
    <w:p w14:paraId="2A6C9D9B" w14:textId="1E5216EA" w:rsidR="00703C69" w:rsidRPr="000D3CBE" w:rsidRDefault="00703C69" w:rsidP="00703C69">
      <w:pPr>
        <w:pStyle w:val="BodyText"/>
      </w:pPr>
      <w:r w:rsidRPr="000D3CBE">
        <w:t>To activate</w:t>
      </w:r>
      <w:r>
        <w:t xml:space="preserve"> or </w:t>
      </w:r>
      <w:r w:rsidRPr="000D3CBE">
        <w:t>suspend</w:t>
      </w:r>
      <w:r w:rsidRPr="00703C69">
        <w:t xml:space="preserve"> </w:t>
      </w:r>
      <w:r>
        <w:t>Life Expectancy Set Aside (LESA)</w:t>
      </w:r>
      <w:r w:rsidRPr="000D3CBE">
        <w:t xml:space="preserve"> payments</w:t>
      </w:r>
      <w:r>
        <w:t>:</w:t>
      </w:r>
    </w:p>
    <w:p w14:paraId="4D4B5352" w14:textId="4C8FFFCC" w:rsidR="00B073A4" w:rsidRDefault="00B073A4" w:rsidP="006C3C3F">
      <w:pPr>
        <w:pStyle w:val="OrderedList"/>
        <w:numPr>
          <w:ilvl w:val="0"/>
          <w:numId w:val="217"/>
        </w:numPr>
        <w:jc w:val="both"/>
      </w:pPr>
      <w:r w:rsidRPr="006C7316">
        <w:t xml:space="preserve">Click </w:t>
      </w:r>
      <w:r w:rsidRPr="00B073A4">
        <w:rPr>
          <w:b/>
        </w:rPr>
        <w:t>Edit</w:t>
      </w:r>
      <w:r w:rsidRPr="006C7316">
        <w:t xml:space="preserve"> in the </w:t>
      </w:r>
      <w:r w:rsidRPr="00B073A4">
        <w:rPr>
          <w:b/>
        </w:rPr>
        <w:t>Payment Plan Information</w:t>
      </w:r>
      <w:r w:rsidRPr="006C7316">
        <w:t xml:space="preserve"> section o</w:t>
      </w:r>
      <w:r>
        <w:t>n</w:t>
      </w:r>
      <w:r w:rsidRPr="006C7316">
        <w:t xml:space="preserve"> the </w:t>
      </w:r>
      <w:r w:rsidRPr="00B073A4">
        <w:rPr>
          <w:b/>
        </w:rPr>
        <w:t>Loan Balance</w:t>
      </w:r>
      <w:r w:rsidRPr="006C7316">
        <w:t xml:space="preserve"> screen</w:t>
      </w:r>
      <w:r w:rsidRPr="00F11BEF">
        <w:t xml:space="preserve">. </w:t>
      </w:r>
      <w:r w:rsidRPr="00D21051">
        <w:t xml:space="preserve"> </w:t>
      </w:r>
    </w:p>
    <w:p w14:paraId="7D841AE5" w14:textId="18DB17F3" w:rsidR="00703C69" w:rsidRDefault="00D45646" w:rsidP="00703C69">
      <w:pPr>
        <w:pStyle w:val="BodyText"/>
        <w:jc w:val="center"/>
      </w:pPr>
      <w:r>
        <w:rPr>
          <w:noProof/>
        </w:rPr>
        <w:drawing>
          <wp:inline distT="0" distB="0" distL="0" distR="0" wp14:anchorId="496C3C11" wp14:editId="073BEAD0">
            <wp:extent cx="2136617" cy="765797"/>
            <wp:effectExtent l="0" t="0" r="0" b="0"/>
            <wp:docPr id="2425" name="Picture 242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5" name="Picture 2425" descr="Graphical user interface, application&#10;&#10;Description automatically generated"/>
                    <pic:cNvPicPr/>
                  </pic:nvPicPr>
                  <pic:blipFill>
                    <a:blip r:embed="rId223"/>
                    <a:stretch>
                      <a:fillRect/>
                    </a:stretch>
                  </pic:blipFill>
                  <pic:spPr>
                    <a:xfrm>
                      <a:off x="0" y="0"/>
                      <a:ext cx="2177589" cy="780482"/>
                    </a:xfrm>
                    <a:prstGeom prst="rect">
                      <a:avLst/>
                    </a:prstGeom>
                  </pic:spPr>
                </pic:pic>
              </a:graphicData>
            </a:graphic>
          </wp:inline>
        </w:drawing>
      </w:r>
    </w:p>
    <w:p w14:paraId="5008BD40" w14:textId="0B431813" w:rsidR="00703C69" w:rsidRDefault="00F27955" w:rsidP="00703C69">
      <w:pPr>
        <w:pStyle w:val="FigureCaption0"/>
      </w:pPr>
      <w:bookmarkStart w:id="2181" w:name="_Toc74052598"/>
      <w:bookmarkStart w:id="2182" w:name="_Toc90643984"/>
      <w:bookmarkStart w:id="2183" w:name="_Toc23016400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25</w:t>
      </w:r>
      <w:r w:rsidR="00764635">
        <w:rPr>
          <w:noProof/>
        </w:rPr>
        <w:fldChar w:fldCharType="end"/>
      </w:r>
      <w:r>
        <w:t xml:space="preserve">: </w:t>
      </w:r>
      <w:r w:rsidR="008D58AA">
        <w:t xml:space="preserve">LESA </w:t>
      </w:r>
      <w:r w:rsidR="00703C69">
        <w:t>Payment Plan Information Section</w:t>
      </w:r>
      <w:bookmarkEnd w:id="2181"/>
      <w:bookmarkEnd w:id="2182"/>
      <w:bookmarkEnd w:id="2183"/>
    </w:p>
    <w:p w14:paraId="3A7D4DBF" w14:textId="269A59B3" w:rsidR="00B073A4" w:rsidRDefault="00B073A4" w:rsidP="006C3C3F">
      <w:pPr>
        <w:pStyle w:val="OrderedList"/>
        <w:numPr>
          <w:ilvl w:val="0"/>
          <w:numId w:val="217"/>
        </w:numPr>
        <w:jc w:val="both"/>
      </w:pPr>
      <w:r>
        <w:t xml:space="preserve">On the </w:t>
      </w:r>
      <w:r w:rsidRPr="00B073A4">
        <w:rPr>
          <w:b/>
        </w:rPr>
        <w:t>Edit Payment Plan</w:t>
      </w:r>
      <w:r>
        <w:t xml:space="preserve"> window, </w:t>
      </w:r>
      <w:r w:rsidRPr="00F11BEF">
        <w:t xml:space="preserve">select </w:t>
      </w:r>
      <w:r w:rsidRPr="00B073A4">
        <w:rPr>
          <w:b/>
        </w:rPr>
        <w:t>Active Payments</w:t>
      </w:r>
      <w:r w:rsidRPr="007442D4">
        <w:t xml:space="preserve"> or </w:t>
      </w:r>
      <w:r w:rsidRPr="00B073A4">
        <w:rPr>
          <w:b/>
        </w:rPr>
        <w:t xml:space="preserve">Payment Suspended </w:t>
      </w:r>
      <w:r w:rsidRPr="00F90EB0">
        <w:t>f</w:t>
      </w:r>
      <w:r w:rsidRPr="00F11BEF">
        <w:t xml:space="preserve">rom the </w:t>
      </w:r>
      <w:r w:rsidRPr="00B073A4">
        <w:rPr>
          <w:b/>
        </w:rPr>
        <w:t>Payment Status</w:t>
      </w:r>
      <w:r w:rsidRPr="00F11BEF">
        <w:t xml:space="preserve"> </w:t>
      </w:r>
      <w:r>
        <w:t>dropdown</w:t>
      </w:r>
      <w:r w:rsidRPr="00F11BEF">
        <w:t xml:space="preserve">. </w:t>
      </w:r>
    </w:p>
    <w:p w14:paraId="13C77D04" w14:textId="77777777" w:rsidR="00703C69" w:rsidRDefault="00703C69" w:rsidP="00963EA3">
      <w:pPr>
        <w:pStyle w:val="UnorderedListIndent"/>
        <w:jc w:val="both"/>
      </w:pPr>
      <w:r w:rsidRPr="005A7735">
        <w:t xml:space="preserve">If the </w:t>
      </w:r>
      <w:r w:rsidRPr="00963EA3">
        <w:rPr>
          <w:b/>
          <w:bCs/>
        </w:rPr>
        <w:t>Payment Suspended</w:t>
      </w:r>
      <w:r w:rsidRPr="005A7735">
        <w:t xml:space="preserve"> option is selected</w:t>
      </w:r>
      <w:r>
        <w:t xml:space="preserve"> -</w:t>
      </w:r>
      <w:r w:rsidRPr="005A7735">
        <w:t xml:space="preserve"> the case sub-status is updated to Payment Suspended</w:t>
      </w:r>
      <w:r>
        <w:t xml:space="preserve"> and a critical alert is added on the loan</w:t>
      </w:r>
      <w:r w:rsidRPr="005A7735">
        <w:t>.</w:t>
      </w:r>
    </w:p>
    <w:p w14:paraId="6713ADD6" w14:textId="0B33ABF5" w:rsidR="00703C69" w:rsidRDefault="00703C69" w:rsidP="00963EA3">
      <w:pPr>
        <w:pStyle w:val="UnorderedListIndent"/>
        <w:jc w:val="both"/>
      </w:pPr>
      <w:r w:rsidRPr="005A7735">
        <w:t xml:space="preserve">If </w:t>
      </w:r>
      <w:r w:rsidRPr="00963EA3">
        <w:rPr>
          <w:b/>
          <w:bCs/>
        </w:rPr>
        <w:t>Active Payments</w:t>
      </w:r>
      <w:r w:rsidRPr="005A7735">
        <w:t xml:space="preserve"> is </w:t>
      </w:r>
      <w:r w:rsidR="00734A50" w:rsidRPr="005A7735">
        <w:t>selected,</w:t>
      </w:r>
      <w:r w:rsidRPr="005A7735">
        <w:t xml:space="preserve"> then the case sub-status is updated accordingly. The </w:t>
      </w:r>
      <w:r>
        <w:t>Payment Suspended critical a</w:t>
      </w:r>
      <w:r w:rsidRPr="005A7735">
        <w:t>lert become</w:t>
      </w:r>
      <w:r>
        <w:t>s</w:t>
      </w:r>
      <w:r w:rsidRPr="005A7735">
        <w:t xml:space="preserve"> inactive once the active payment </w:t>
      </w:r>
      <w:r>
        <w:t xml:space="preserve">option </w:t>
      </w:r>
      <w:r w:rsidRPr="005A7735">
        <w:t>is selected.</w:t>
      </w:r>
    </w:p>
    <w:p w14:paraId="2E7C6E8D" w14:textId="77777777" w:rsidR="00703C69" w:rsidRPr="00F90EB0" w:rsidRDefault="00703C69" w:rsidP="006C3C3F">
      <w:pPr>
        <w:pStyle w:val="OrderedList"/>
        <w:numPr>
          <w:ilvl w:val="0"/>
          <w:numId w:val="217"/>
        </w:numPr>
        <w:jc w:val="both"/>
      </w:pPr>
      <w:r w:rsidRPr="006C7316">
        <w:t xml:space="preserve">Click </w:t>
      </w:r>
      <w:r w:rsidRPr="006C7316">
        <w:rPr>
          <w:b/>
        </w:rPr>
        <w:t xml:space="preserve">Submit </w:t>
      </w:r>
      <w:r w:rsidRPr="006C7316">
        <w:t xml:space="preserve">to save the </w:t>
      </w:r>
      <w:r>
        <w:t xml:space="preserve">changes. The changes will be displayed on the </w:t>
      </w:r>
      <w:r w:rsidRPr="00F90EB0">
        <w:rPr>
          <w:b/>
        </w:rPr>
        <w:t>Loan Balance</w:t>
      </w:r>
      <w:r>
        <w:t xml:space="preserve"> screen. To exit the window without saving the changes select </w:t>
      </w:r>
      <w:r w:rsidRPr="00F90EB0">
        <w:rPr>
          <w:b/>
        </w:rPr>
        <w:t>Cancel</w:t>
      </w:r>
      <w:r>
        <w:rPr>
          <w:b/>
        </w:rPr>
        <w:t>.</w:t>
      </w:r>
    </w:p>
    <w:p w14:paraId="6E869C05" w14:textId="19712C87" w:rsidR="00703C69" w:rsidRDefault="00D45646" w:rsidP="00703C69">
      <w:pPr>
        <w:pStyle w:val="BodyText"/>
        <w:jc w:val="center"/>
      </w:pPr>
      <w:r>
        <w:rPr>
          <w:noProof/>
        </w:rPr>
        <w:drawing>
          <wp:inline distT="0" distB="0" distL="0" distR="0" wp14:anchorId="40FE7D97" wp14:editId="278A626F">
            <wp:extent cx="2133154" cy="1133237"/>
            <wp:effectExtent l="0" t="0" r="635" b="0"/>
            <wp:docPr id="2429" name="Picture 242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9" name="Picture 2429" descr="Graphical user interface, text, application, chat or text message&#10;&#10;Description automatically generated"/>
                    <pic:cNvPicPr/>
                  </pic:nvPicPr>
                  <pic:blipFill>
                    <a:blip r:embed="rId224"/>
                    <a:stretch>
                      <a:fillRect/>
                    </a:stretch>
                  </pic:blipFill>
                  <pic:spPr>
                    <a:xfrm>
                      <a:off x="0" y="0"/>
                      <a:ext cx="2158174" cy="1146529"/>
                    </a:xfrm>
                    <a:prstGeom prst="rect">
                      <a:avLst/>
                    </a:prstGeom>
                  </pic:spPr>
                </pic:pic>
              </a:graphicData>
            </a:graphic>
          </wp:inline>
        </w:drawing>
      </w:r>
    </w:p>
    <w:p w14:paraId="444C1C40" w14:textId="71CF55FF" w:rsidR="008953B3" w:rsidRDefault="00F27955" w:rsidP="00BB3D1F">
      <w:pPr>
        <w:pStyle w:val="FigureCaption0"/>
      </w:pPr>
      <w:bookmarkStart w:id="2184" w:name="_Toc74052599"/>
      <w:bookmarkStart w:id="2185" w:name="_Toc90643985"/>
      <w:bookmarkStart w:id="2186" w:name="_Toc23016400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26</w:t>
      </w:r>
      <w:r w:rsidR="00764635">
        <w:rPr>
          <w:noProof/>
        </w:rPr>
        <w:fldChar w:fldCharType="end"/>
      </w:r>
      <w:r>
        <w:t xml:space="preserve">: </w:t>
      </w:r>
      <w:r w:rsidR="00703C69" w:rsidRPr="00BB3D1F">
        <w:t xml:space="preserve">Edit </w:t>
      </w:r>
      <w:r w:rsidR="000009EF">
        <w:t xml:space="preserve">LESA </w:t>
      </w:r>
      <w:r w:rsidR="00703C69" w:rsidRPr="00BB3D1F">
        <w:t>Payment Plan Window</w:t>
      </w:r>
      <w:bookmarkEnd w:id="2184"/>
      <w:bookmarkEnd w:id="2185"/>
      <w:bookmarkEnd w:id="2186"/>
    </w:p>
    <w:p w14:paraId="18862ABF" w14:textId="5AB25709" w:rsidR="001E072B" w:rsidRDefault="001E072B" w:rsidP="00F874DE">
      <w:pPr>
        <w:pStyle w:val="Heading2"/>
        <w:jc w:val="both"/>
      </w:pPr>
      <w:bookmarkStart w:id="2187" w:name="_Toc313888215"/>
      <w:bookmarkStart w:id="2188" w:name="_Ref314170968"/>
      <w:bookmarkStart w:id="2189" w:name="_Toc314310270"/>
      <w:bookmarkStart w:id="2190" w:name="_Toc314660752"/>
      <w:bookmarkStart w:id="2191" w:name="_Toc315633873"/>
      <w:bookmarkStart w:id="2192" w:name="_Toc11334745"/>
      <w:bookmarkStart w:id="2193" w:name="_Toc74051963"/>
      <w:bookmarkStart w:id="2194" w:name="_Toc90643349"/>
      <w:bookmarkStart w:id="2195" w:name="_Toc230163256"/>
      <w:r w:rsidRPr="002B73E4">
        <w:t xml:space="preserve">Loan </w:t>
      </w:r>
      <w:r w:rsidR="00790227">
        <w:t>D</w:t>
      </w:r>
      <w:r w:rsidRPr="002B73E4">
        <w:t>etails</w:t>
      </w:r>
      <w:bookmarkEnd w:id="2187"/>
      <w:bookmarkEnd w:id="2188"/>
      <w:bookmarkEnd w:id="2189"/>
      <w:bookmarkEnd w:id="2190"/>
      <w:bookmarkEnd w:id="2191"/>
      <w:bookmarkEnd w:id="2192"/>
      <w:bookmarkEnd w:id="2193"/>
      <w:bookmarkEnd w:id="2194"/>
      <w:bookmarkEnd w:id="2195"/>
      <w:r w:rsidR="00C50468">
        <w:fldChar w:fldCharType="begin"/>
      </w:r>
      <w:r w:rsidR="00C50468">
        <w:instrText xml:space="preserve"> XE "</w:instrText>
      </w:r>
      <w:r w:rsidR="00C50468" w:rsidRPr="00F74690">
        <w:instrText>Assigned</w:instrText>
      </w:r>
      <w:r w:rsidR="00CD0958" w:rsidRPr="00CD0958">
        <w:instrText xml:space="preserve"> </w:instrText>
      </w:r>
      <w:r w:rsidR="00CD0958">
        <w:instrText>Loan Details Screen</w:instrText>
      </w:r>
      <w:r w:rsidR="00C50468">
        <w:instrText xml:space="preserve">" </w:instrText>
      </w:r>
      <w:r w:rsidR="00C50468">
        <w:fldChar w:fldCharType="end"/>
      </w:r>
    </w:p>
    <w:p w14:paraId="21D25ABA" w14:textId="723E87A7" w:rsidR="0042193E" w:rsidRPr="00075735" w:rsidRDefault="0042193E" w:rsidP="001879BA">
      <w:pPr>
        <w:pStyle w:val="BodyText"/>
      </w:pPr>
      <w:r>
        <w:t>T</w:t>
      </w:r>
      <w:r w:rsidRPr="008775E2">
        <w:t>he Loan Details screen is displayed</w:t>
      </w:r>
      <w:r>
        <w:t xml:space="preserve"> w</w:t>
      </w:r>
      <w:r w:rsidRPr="008775E2">
        <w:t xml:space="preserve">hen </w:t>
      </w:r>
      <w:r>
        <w:t xml:space="preserve">a </w:t>
      </w:r>
      <w:r w:rsidRPr="008775E2">
        <w:t xml:space="preserve">user selects the Loan Details </w:t>
      </w:r>
      <w:r>
        <w:t xml:space="preserve">tab from the menu options </w:t>
      </w:r>
      <w:r w:rsidRPr="00B32886">
        <w:t>on the left</w:t>
      </w:r>
      <w:r>
        <w:t xml:space="preserve"> side of the screen</w:t>
      </w:r>
      <w:r w:rsidRPr="008775E2">
        <w:t xml:space="preserve">. </w:t>
      </w:r>
      <w:r>
        <w:t xml:space="preserve">The information displayed on this screen is received from CHUMS or recorded during the loan setup process. </w:t>
      </w:r>
      <w:r w:rsidR="00E119E6" w:rsidRPr="00E119E6">
        <w:t>This screen also allows authorized users (example: HUD NSC Contractor) to edit the data fields.</w:t>
      </w:r>
      <w:r>
        <w:t xml:space="preserve"> </w:t>
      </w:r>
    </w:p>
    <w:p w14:paraId="1DEF4B6B" w14:textId="77777777" w:rsidR="0042193E" w:rsidRPr="00075735" w:rsidRDefault="0042193E" w:rsidP="001879BA">
      <w:pPr>
        <w:pStyle w:val="BodyText"/>
      </w:pPr>
      <w:r w:rsidRPr="00075735">
        <w:t xml:space="preserve">The Loan </w:t>
      </w:r>
      <w:r>
        <w:t>Details</w:t>
      </w:r>
      <w:r w:rsidRPr="00075735">
        <w:t xml:space="preserve"> screen displays the following </w:t>
      </w:r>
      <w:r>
        <w:t>data sections</w:t>
      </w:r>
      <w:r w:rsidRPr="00075735">
        <w:t>:</w:t>
      </w:r>
    </w:p>
    <w:p w14:paraId="5A00C800" w14:textId="77777777" w:rsidR="0042193E" w:rsidRPr="00075735" w:rsidRDefault="0042193E" w:rsidP="00F874DE">
      <w:pPr>
        <w:pStyle w:val="UnorderedList"/>
        <w:jc w:val="both"/>
      </w:pPr>
      <w:r>
        <w:t>Loan Rates</w:t>
      </w:r>
    </w:p>
    <w:p w14:paraId="6B059612" w14:textId="77777777" w:rsidR="0042193E" w:rsidRPr="006C7316" w:rsidRDefault="0042193E" w:rsidP="00F874DE">
      <w:pPr>
        <w:pStyle w:val="UnorderedList"/>
        <w:jc w:val="both"/>
      </w:pPr>
      <w:r w:rsidRPr="006C7316">
        <w:t xml:space="preserve">Loan </w:t>
      </w:r>
      <w:r>
        <w:t>Dates</w:t>
      </w:r>
    </w:p>
    <w:p w14:paraId="505B123F" w14:textId="77777777" w:rsidR="0042193E" w:rsidRPr="006C7316" w:rsidRDefault="0042193E" w:rsidP="00F874DE">
      <w:pPr>
        <w:pStyle w:val="UnorderedList"/>
        <w:jc w:val="both"/>
      </w:pPr>
      <w:r w:rsidRPr="006C7316">
        <w:t xml:space="preserve">Loan </w:t>
      </w:r>
      <w:r>
        <w:t>I</w:t>
      </w:r>
      <w:r w:rsidRPr="006C7316">
        <w:t xml:space="preserve">dentifiers </w:t>
      </w:r>
    </w:p>
    <w:p w14:paraId="50D7CF55" w14:textId="77777777" w:rsidR="0042193E" w:rsidRPr="006C7316" w:rsidRDefault="0042193E" w:rsidP="00F874DE">
      <w:pPr>
        <w:pStyle w:val="UnorderedList"/>
        <w:jc w:val="both"/>
      </w:pPr>
      <w:r w:rsidRPr="006C7316">
        <w:t>2</w:t>
      </w:r>
      <w:r w:rsidRPr="006C7316">
        <w:rPr>
          <w:vertAlign w:val="superscript"/>
        </w:rPr>
        <w:t>nd</w:t>
      </w:r>
      <w:r w:rsidRPr="006C7316">
        <w:t xml:space="preserve"> Mortgage/DOT </w:t>
      </w:r>
    </w:p>
    <w:p w14:paraId="0239BE8F" w14:textId="77777777" w:rsidR="0042193E" w:rsidRPr="006C7316" w:rsidRDefault="0042193E" w:rsidP="00F874DE">
      <w:pPr>
        <w:pStyle w:val="UnorderedList"/>
        <w:jc w:val="both"/>
      </w:pPr>
      <w:r w:rsidRPr="006C7316">
        <w:t>1</w:t>
      </w:r>
      <w:r w:rsidRPr="006C7316">
        <w:rPr>
          <w:vertAlign w:val="superscript"/>
        </w:rPr>
        <w:t>st</w:t>
      </w:r>
      <w:r w:rsidRPr="006C7316">
        <w:t xml:space="preserve"> Mortgage/DOT</w:t>
      </w:r>
    </w:p>
    <w:p w14:paraId="286D24A3" w14:textId="63E71278" w:rsidR="0042193E" w:rsidRPr="007B2D78" w:rsidRDefault="0042193E" w:rsidP="000C5FA2">
      <w:pPr>
        <w:pStyle w:val="UnorderedList"/>
        <w:jc w:val="both"/>
      </w:pPr>
      <w:r w:rsidRPr="006C7316">
        <w:t xml:space="preserve">Audit </w:t>
      </w:r>
      <w:r>
        <w:t>I</w:t>
      </w:r>
      <w:r w:rsidRPr="006C7316">
        <w:t>nformation</w:t>
      </w:r>
    </w:p>
    <w:p w14:paraId="6D441FDC" w14:textId="6DF1D680" w:rsidR="0005438B" w:rsidRDefault="004C0CA0" w:rsidP="0020312C">
      <w:pPr>
        <w:pStyle w:val="BodyText"/>
        <w:jc w:val="center"/>
        <w:rPr>
          <w:noProof/>
        </w:rPr>
      </w:pPr>
      <w:r w:rsidRPr="004C0CA0">
        <w:rPr>
          <w:noProof/>
        </w:rPr>
        <w:t xml:space="preserve"> </w:t>
      </w:r>
    </w:p>
    <w:p w14:paraId="45B30E3F" w14:textId="2D3DC210" w:rsidR="005F3712" w:rsidRDefault="005F3712" w:rsidP="0020312C">
      <w:pPr>
        <w:pStyle w:val="BodyText"/>
        <w:jc w:val="center"/>
      </w:pPr>
      <w:r>
        <w:rPr>
          <w:noProof/>
        </w:rPr>
        <w:drawing>
          <wp:inline distT="0" distB="0" distL="0" distR="0" wp14:anchorId="354A9F34" wp14:editId="1F1AECB1">
            <wp:extent cx="5943600" cy="2262505"/>
            <wp:effectExtent l="19050" t="19050" r="19050" b="23495"/>
            <wp:docPr id="15826768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2676820" name=""/>
                    <pic:cNvPicPr/>
                  </pic:nvPicPr>
                  <pic:blipFill>
                    <a:blip r:embed="rId225"/>
                    <a:stretch>
                      <a:fillRect/>
                    </a:stretch>
                  </pic:blipFill>
                  <pic:spPr>
                    <a:xfrm>
                      <a:off x="0" y="0"/>
                      <a:ext cx="5943600" cy="2262505"/>
                    </a:xfrm>
                    <a:prstGeom prst="rect">
                      <a:avLst/>
                    </a:prstGeom>
                    <a:ln w="19050">
                      <a:solidFill>
                        <a:srgbClr val="0070C0"/>
                      </a:solidFill>
                    </a:ln>
                  </pic:spPr>
                </pic:pic>
              </a:graphicData>
            </a:graphic>
          </wp:inline>
        </w:drawing>
      </w:r>
    </w:p>
    <w:p w14:paraId="4A58BA9C" w14:textId="3BC38B0A" w:rsidR="00D86FE8" w:rsidRPr="00963EA3" w:rsidRDefault="0042193E" w:rsidP="00963EA3">
      <w:pPr>
        <w:pStyle w:val="FigureCaption0"/>
        <w:rPr>
          <w:noProof/>
        </w:rPr>
      </w:pPr>
      <w:bookmarkStart w:id="2196" w:name="_Toc74052600"/>
      <w:bookmarkStart w:id="2197" w:name="_Toc90643986"/>
      <w:bookmarkStart w:id="2198" w:name="_Toc23016400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27</w:t>
      </w:r>
      <w:r w:rsidR="00764635">
        <w:rPr>
          <w:noProof/>
        </w:rPr>
        <w:fldChar w:fldCharType="end"/>
      </w:r>
      <w:r>
        <w:rPr>
          <w:noProof/>
        </w:rPr>
        <w:t>: Loan Details Screen</w:t>
      </w:r>
      <w:bookmarkEnd w:id="2196"/>
      <w:bookmarkEnd w:id="2197"/>
      <w:bookmarkEnd w:id="2198"/>
      <w:r>
        <w:rPr>
          <w:noProof/>
        </w:rPr>
        <w:t xml:space="preserve"> </w:t>
      </w:r>
    </w:p>
    <w:p w14:paraId="2EE1F8A1" w14:textId="3178F1BD" w:rsidR="0042193E" w:rsidRPr="006C7316" w:rsidRDefault="0042193E" w:rsidP="00A047E3">
      <w:pPr>
        <w:pStyle w:val="Heading3"/>
        <w:ind w:left="1080" w:hanging="1080"/>
        <w:jc w:val="both"/>
      </w:pPr>
      <w:bookmarkStart w:id="2199" w:name="_Toc315633874"/>
      <w:bookmarkStart w:id="2200" w:name="_Toc11334746"/>
      <w:bookmarkStart w:id="2201" w:name="_Toc74051964"/>
      <w:bookmarkStart w:id="2202" w:name="_Toc90643350"/>
      <w:bookmarkStart w:id="2203" w:name="_Toc230163257"/>
      <w:r w:rsidRPr="006C7316">
        <w:t>Edit</w:t>
      </w:r>
      <w:r>
        <w:t>ing</w:t>
      </w:r>
      <w:r w:rsidR="009B0B36">
        <w:t xml:space="preserve"> Loan D</w:t>
      </w:r>
      <w:r w:rsidRPr="006C7316">
        <w:t>ates</w:t>
      </w:r>
      <w:bookmarkEnd w:id="2199"/>
      <w:bookmarkEnd w:id="2200"/>
      <w:bookmarkEnd w:id="2201"/>
      <w:bookmarkEnd w:id="2202"/>
      <w:bookmarkEnd w:id="2203"/>
      <w:r w:rsidRPr="006C7316">
        <w:t xml:space="preserve"> </w:t>
      </w:r>
      <w:r w:rsidR="00CD0958">
        <w:fldChar w:fldCharType="begin"/>
      </w:r>
      <w:r w:rsidR="00CD0958">
        <w:instrText xml:space="preserve"> XE "</w:instrText>
      </w:r>
      <w:r w:rsidR="00CD0958" w:rsidRPr="00723EFB">
        <w:instrText>Assigned Edit Loan Dates</w:instrText>
      </w:r>
      <w:r w:rsidR="00CD0958">
        <w:instrText xml:space="preserve">" </w:instrText>
      </w:r>
      <w:r w:rsidR="00CD0958">
        <w:fldChar w:fldCharType="end"/>
      </w:r>
    </w:p>
    <w:p w14:paraId="2E0C0118" w14:textId="77777777" w:rsidR="0042193E" w:rsidRDefault="0042193E" w:rsidP="001879BA">
      <w:pPr>
        <w:pStyle w:val="BodyText"/>
      </w:pPr>
      <w:r>
        <w:t>To edit fields in Loan Dates section:</w:t>
      </w:r>
    </w:p>
    <w:p w14:paraId="1D92CFEF" w14:textId="77777777" w:rsidR="0042193E" w:rsidRPr="001E5A68" w:rsidRDefault="0042193E" w:rsidP="006C3C3F">
      <w:pPr>
        <w:pStyle w:val="OrderedList"/>
        <w:numPr>
          <w:ilvl w:val="0"/>
          <w:numId w:val="218"/>
        </w:numPr>
        <w:jc w:val="both"/>
      </w:pPr>
      <w:r w:rsidRPr="001E5A68">
        <w:t xml:space="preserve">Click </w:t>
      </w:r>
      <w:r w:rsidRPr="00F87E91">
        <w:rPr>
          <w:b/>
        </w:rPr>
        <w:t>Edit i</w:t>
      </w:r>
      <w:r w:rsidRPr="001E5A68">
        <w:t xml:space="preserve">n the </w:t>
      </w:r>
      <w:r w:rsidRPr="00F87E91">
        <w:rPr>
          <w:b/>
        </w:rPr>
        <w:t>Loan Dates</w:t>
      </w:r>
      <w:r w:rsidRPr="001E5A68">
        <w:t xml:space="preserve"> section on the </w:t>
      </w:r>
      <w:r w:rsidRPr="00F87E91">
        <w:rPr>
          <w:b/>
        </w:rPr>
        <w:t>Loan Details</w:t>
      </w:r>
      <w:r w:rsidRPr="001E5A68">
        <w:t xml:space="preserve"> screen.</w:t>
      </w:r>
    </w:p>
    <w:p w14:paraId="243FD1FA" w14:textId="77777777" w:rsidR="0042193E" w:rsidRPr="00485B44" w:rsidRDefault="0042193E" w:rsidP="006C3C3F">
      <w:pPr>
        <w:pStyle w:val="OrderedList"/>
        <w:numPr>
          <w:ilvl w:val="0"/>
          <w:numId w:val="218"/>
        </w:numPr>
        <w:jc w:val="both"/>
        <w:rPr>
          <w:rFonts w:cs="Calibri"/>
          <w:color w:val="000000"/>
        </w:rPr>
      </w:pPr>
      <w:r>
        <w:t xml:space="preserve">On the </w:t>
      </w:r>
      <w:r>
        <w:rPr>
          <w:b/>
        </w:rPr>
        <w:t>Edit L</w:t>
      </w:r>
      <w:r w:rsidRPr="00485B44">
        <w:rPr>
          <w:b/>
        </w:rPr>
        <w:t xml:space="preserve">oan </w:t>
      </w:r>
      <w:r>
        <w:rPr>
          <w:b/>
        </w:rPr>
        <w:t>D</w:t>
      </w:r>
      <w:r w:rsidRPr="00485B44">
        <w:rPr>
          <w:b/>
        </w:rPr>
        <w:t>ates</w:t>
      </w:r>
      <w:r w:rsidRPr="006C7316">
        <w:t xml:space="preserve"> </w:t>
      </w:r>
      <w:r>
        <w:t>window, edit the fields as needed.</w:t>
      </w:r>
    </w:p>
    <w:p w14:paraId="738D9267" w14:textId="076F1E2B" w:rsidR="0042193E" w:rsidRDefault="0047528B" w:rsidP="0020312C">
      <w:pPr>
        <w:pStyle w:val="BodyText"/>
        <w:jc w:val="center"/>
      </w:pPr>
      <w:r>
        <w:rPr>
          <w:noProof/>
        </w:rPr>
        <w:drawing>
          <wp:inline distT="0" distB="0" distL="0" distR="0" wp14:anchorId="56BB18CF" wp14:editId="7A245240">
            <wp:extent cx="1629624" cy="1935420"/>
            <wp:effectExtent l="19050" t="19050" r="27940" b="27305"/>
            <wp:docPr id="195" name="Picture 19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 name="Picture 195" descr="Graphical user interface, application&#10;&#10;Description automatically generated"/>
                    <pic:cNvPicPr/>
                  </pic:nvPicPr>
                  <pic:blipFill>
                    <a:blip r:embed="rId88"/>
                    <a:stretch>
                      <a:fillRect/>
                    </a:stretch>
                  </pic:blipFill>
                  <pic:spPr>
                    <a:xfrm>
                      <a:off x="0" y="0"/>
                      <a:ext cx="1634080" cy="1940712"/>
                    </a:xfrm>
                    <a:prstGeom prst="rect">
                      <a:avLst/>
                    </a:prstGeom>
                    <a:ln w="19050">
                      <a:solidFill>
                        <a:srgbClr val="0070C0"/>
                      </a:solidFill>
                    </a:ln>
                  </pic:spPr>
                </pic:pic>
              </a:graphicData>
            </a:graphic>
          </wp:inline>
        </w:drawing>
      </w:r>
    </w:p>
    <w:p w14:paraId="1936804B" w14:textId="1975C1EC" w:rsidR="0042193E" w:rsidRDefault="0042193E" w:rsidP="001879BA">
      <w:pPr>
        <w:pStyle w:val="FigureCaption0"/>
      </w:pPr>
      <w:bookmarkStart w:id="2204" w:name="_Toc74052601"/>
      <w:bookmarkStart w:id="2205" w:name="_Toc90643987"/>
      <w:bookmarkStart w:id="2206" w:name="_Toc23016400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28</w:t>
      </w:r>
      <w:r w:rsidR="00764635">
        <w:rPr>
          <w:noProof/>
        </w:rPr>
        <w:fldChar w:fldCharType="end"/>
      </w:r>
      <w:r>
        <w:t>: Edit Loan Dates Window</w:t>
      </w:r>
      <w:bookmarkEnd w:id="2204"/>
      <w:bookmarkEnd w:id="2205"/>
      <w:bookmarkEnd w:id="2206"/>
    </w:p>
    <w:p w14:paraId="5AE46EEC" w14:textId="77777777" w:rsidR="0042193E" w:rsidRPr="00422546" w:rsidRDefault="0042193E" w:rsidP="006C3C3F">
      <w:pPr>
        <w:pStyle w:val="OrderedList"/>
        <w:numPr>
          <w:ilvl w:val="0"/>
          <w:numId w:val="218"/>
        </w:numPr>
        <w:jc w:val="both"/>
      </w:pPr>
      <w:r w:rsidRPr="00422546">
        <w:t xml:space="preserve">Click </w:t>
      </w:r>
      <w:r w:rsidRPr="001445BE">
        <w:rPr>
          <w:b/>
        </w:rPr>
        <w:t xml:space="preserve">Submit </w:t>
      </w:r>
      <w:r w:rsidRPr="00422546">
        <w:t xml:space="preserve">to save the changes. The changes will be displayed on the </w:t>
      </w:r>
      <w:r w:rsidRPr="001445BE">
        <w:rPr>
          <w:b/>
        </w:rPr>
        <w:t>Loan Details</w:t>
      </w:r>
      <w:r w:rsidRPr="00422546">
        <w:t xml:space="preserve"> screen. To exit the window without saving the changes select </w:t>
      </w:r>
      <w:r w:rsidRPr="001445BE">
        <w:rPr>
          <w:b/>
        </w:rPr>
        <w:t>Cancel.</w:t>
      </w:r>
    </w:p>
    <w:p w14:paraId="3AD6B5C1" w14:textId="3114B8BF" w:rsidR="0042193E" w:rsidRDefault="0042193E" w:rsidP="00A047E3">
      <w:pPr>
        <w:pStyle w:val="Heading3"/>
        <w:ind w:left="1080" w:hanging="1080"/>
        <w:jc w:val="both"/>
      </w:pPr>
      <w:bookmarkStart w:id="2207" w:name="_Toc315633875"/>
      <w:bookmarkStart w:id="2208" w:name="_Toc11334747"/>
      <w:bookmarkStart w:id="2209" w:name="_Toc74051965"/>
      <w:bookmarkStart w:id="2210" w:name="_Toc90643351"/>
      <w:bookmarkStart w:id="2211" w:name="_Toc230163258"/>
      <w:r w:rsidRPr="006C7316">
        <w:t>Edit</w:t>
      </w:r>
      <w:r>
        <w:t>ing</w:t>
      </w:r>
      <w:r w:rsidR="009B0B36">
        <w:t xml:space="preserve"> Loan I</w:t>
      </w:r>
      <w:r w:rsidRPr="006C7316">
        <w:t>dentifiers</w:t>
      </w:r>
      <w:bookmarkEnd w:id="2207"/>
      <w:bookmarkEnd w:id="2208"/>
      <w:bookmarkEnd w:id="2209"/>
      <w:bookmarkEnd w:id="2210"/>
      <w:bookmarkEnd w:id="2211"/>
      <w:r w:rsidR="00CD0958">
        <w:fldChar w:fldCharType="begin"/>
      </w:r>
      <w:r w:rsidR="00CD0958">
        <w:instrText xml:space="preserve"> XE "</w:instrText>
      </w:r>
      <w:r w:rsidR="00CD0958" w:rsidRPr="000402A8">
        <w:instrText>Assigned Edit Loan Identifiers</w:instrText>
      </w:r>
      <w:r w:rsidR="00CD0958">
        <w:instrText xml:space="preserve">" </w:instrText>
      </w:r>
      <w:r w:rsidR="00CD0958">
        <w:fldChar w:fldCharType="end"/>
      </w:r>
    </w:p>
    <w:p w14:paraId="5A077259" w14:textId="77777777" w:rsidR="0042193E" w:rsidRDefault="0042193E" w:rsidP="001879BA">
      <w:pPr>
        <w:pStyle w:val="BodyText"/>
      </w:pPr>
      <w:r>
        <w:t>To edit fields in Loan Identifiers section:</w:t>
      </w:r>
    </w:p>
    <w:p w14:paraId="6ABA93E0" w14:textId="77777777" w:rsidR="0042193E" w:rsidRPr="00F87E91" w:rsidRDefault="0042193E" w:rsidP="006C3C3F">
      <w:pPr>
        <w:pStyle w:val="OrderedList"/>
        <w:numPr>
          <w:ilvl w:val="0"/>
          <w:numId w:val="219"/>
        </w:numPr>
        <w:jc w:val="both"/>
        <w:rPr>
          <w:b/>
        </w:rPr>
      </w:pPr>
      <w:r w:rsidRPr="0083633F">
        <w:t xml:space="preserve">Click </w:t>
      </w:r>
      <w:r w:rsidRPr="00F87E91">
        <w:rPr>
          <w:b/>
        </w:rPr>
        <w:t>Edit</w:t>
      </w:r>
      <w:r w:rsidRPr="0083633F">
        <w:t xml:space="preserve"> in the </w:t>
      </w:r>
      <w:r w:rsidRPr="00F87E91">
        <w:rPr>
          <w:b/>
        </w:rPr>
        <w:t>Loan Identifiers</w:t>
      </w:r>
      <w:r w:rsidRPr="0083633F">
        <w:t xml:space="preserve"> section on the </w:t>
      </w:r>
      <w:r w:rsidRPr="00F87E91">
        <w:rPr>
          <w:b/>
        </w:rPr>
        <w:t>Loan Details screen.</w:t>
      </w:r>
    </w:p>
    <w:p w14:paraId="19E3569C" w14:textId="16CD25ED" w:rsidR="0042193E" w:rsidRPr="00F87E91" w:rsidRDefault="0042193E" w:rsidP="006C3C3F">
      <w:pPr>
        <w:pStyle w:val="OrderedList"/>
        <w:numPr>
          <w:ilvl w:val="0"/>
          <w:numId w:val="219"/>
        </w:numPr>
        <w:jc w:val="both"/>
      </w:pPr>
      <w:r w:rsidRPr="00F87E91">
        <w:t xml:space="preserve">On the </w:t>
      </w:r>
      <w:r w:rsidRPr="00F87E91">
        <w:rPr>
          <w:b/>
        </w:rPr>
        <w:t>Edit Loan Identifiers</w:t>
      </w:r>
      <w:r w:rsidRPr="00F87E91">
        <w:t xml:space="preserve"> window, edit the fields as needed. </w:t>
      </w:r>
    </w:p>
    <w:p w14:paraId="4C201738" w14:textId="307A71BD" w:rsidR="00B50717" w:rsidRDefault="00CA199F" w:rsidP="006C3C3F">
      <w:pPr>
        <w:pStyle w:val="OrderedList"/>
        <w:numPr>
          <w:ilvl w:val="0"/>
          <w:numId w:val="219"/>
        </w:numPr>
        <w:jc w:val="both"/>
      </w:pPr>
      <w:r w:rsidRPr="0083633F">
        <w:t xml:space="preserve">Click </w:t>
      </w:r>
      <w:r w:rsidRPr="0083633F">
        <w:rPr>
          <w:b/>
        </w:rPr>
        <w:t xml:space="preserve">Submit </w:t>
      </w:r>
      <w:r w:rsidRPr="0083633F">
        <w:t xml:space="preserve">to save the changes. The changes will be displayed on the Loan Details screen. To exit the window without saving the changes </w:t>
      </w:r>
      <w:r w:rsidR="0083633F">
        <w:t>click</w:t>
      </w:r>
      <w:r w:rsidRPr="0083633F">
        <w:t xml:space="preserve"> </w:t>
      </w:r>
      <w:r w:rsidRPr="0083633F">
        <w:rPr>
          <w:b/>
        </w:rPr>
        <w:t>Cancel</w:t>
      </w:r>
      <w:r w:rsidRPr="0083633F">
        <w:t>.</w:t>
      </w:r>
    </w:p>
    <w:p w14:paraId="417E4D6D" w14:textId="1ACCEA3A" w:rsidR="0042193E" w:rsidRDefault="0042193E" w:rsidP="0020312C">
      <w:pPr>
        <w:pStyle w:val="BodyText"/>
        <w:jc w:val="center"/>
      </w:pPr>
    </w:p>
    <w:p w14:paraId="56739940" w14:textId="71BEE103" w:rsidR="004C0CA0" w:rsidRDefault="004C0CA0" w:rsidP="0020312C">
      <w:pPr>
        <w:pStyle w:val="BodyText"/>
        <w:jc w:val="center"/>
      </w:pPr>
    </w:p>
    <w:p w14:paraId="2AB9BE05" w14:textId="5C361305" w:rsidR="005F3712" w:rsidRDefault="005F3712" w:rsidP="0020312C">
      <w:pPr>
        <w:pStyle w:val="BodyText"/>
        <w:jc w:val="center"/>
      </w:pPr>
      <w:r>
        <w:rPr>
          <w:noProof/>
        </w:rPr>
        <w:drawing>
          <wp:inline distT="0" distB="0" distL="0" distR="0" wp14:anchorId="218489B9" wp14:editId="53042413">
            <wp:extent cx="2287200" cy="2279176"/>
            <wp:effectExtent l="19050" t="19050" r="18415" b="26035"/>
            <wp:docPr id="16954281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5428146" name=""/>
                    <pic:cNvPicPr/>
                  </pic:nvPicPr>
                  <pic:blipFill>
                    <a:blip r:embed="rId226"/>
                    <a:stretch>
                      <a:fillRect/>
                    </a:stretch>
                  </pic:blipFill>
                  <pic:spPr>
                    <a:xfrm>
                      <a:off x="0" y="0"/>
                      <a:ext cx="2307925" cy="2299828"/>
                    </a:xfrm>
                    <a:prstGeom prst="rect">
                      <a:avLst/>
                    </a:prstGeom>
                    <a:ln w="19050">
                      <a:solidFill>
                        <a:srgbClr val="0070C0"/>
                      </a:solidFill>
                    </a:ln>
                  </pic:spPr>
                </pic:pic>
              </a:graphicData>
            </a:graphic>
          </wp:inline>
        </w:drawing>
      </w:r>
    </w:p>
    <w:p w14:paraId="256D35A0" w14:textId="3A7BC4DA" w:rsidR="0042193E" w:rsidRDefault="0042193E" w:rsidP="001879BA">
      <w:pPr>
        <w:pStyle w:val="FigureCaption0"/>
      </w:pPr>
      <w:bookmarkStart w:id="2212" w:name="_Toc74052602"/>
      <w:bookmarkStart w:id="2213" w:name="_Toc90643988"/>
      <w:bookmarkStart w:id="2214" w:name="_Toc23016400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29</w:t>
      </w:r>
      <w:r w:rsidR="00764635">
        <w:rPr>
          <w:noProof/>
        </w:rPr>
        <w:fldChar w:fldCharType="end"/>
      </w:r>
      <w:r>
        <w:t>: Edit Loan Identifiers Window</w:t>
      </w:r>
      <w:bookmarkEnd w:id="2212"/>
      <w:bookmarkEnd w:id="2213"/>
      <w:bookmarkEnd w:id="2214"/>
    </w:p>
    <w:p w14:paraId="77083F95" w14:textId="77777777" w:rsidR="00963EA3" w:rsidRDefault="00963EA3" w:rsidP="001879BA">
      <w:pPr>
        <w:pStyle w:val="FigureCaption0"/>
      </w:pPr>
    </w:p>
    <w:p w14:paraId="31ADA97A" w14:textId="47ECE906" w:rsidR="0042193E" w:rsidRPr="006C7316" w:rsidRDefault="009B0B36" w:rsidP="00A047E3">
      <w:pPr>
        <w:pStyle w:val="Heading3"/>
        <w:ind w:left="1080" w:hanging="1080"/>
        <w:jc w:val="both"/>
      </w:pPr>
      <w:bookmarkStart w:id="2215" w:name="_Toc315633876"/>
      <w:bookmarkStart w:id="2216" w:name="_Toc11334748"/>
      <w:bookmarkStart w:id="2217" w:name="_Toc74051966"/>
      <w:bookmarkStart w:id="2218" w:name="_Toc90643352"/>
      <w:bookmarkStart w:id="2219" w:name="_Toc230163259"/>
      <w:r>
        <w:t>Viewing A</w:t>
      </w:r>
      <w:r w:rsidR="0042193E" w:rsidRPr="006C7316">
        <w:t xml:space="preserve">udit </w:t>
      </w:r>
      <w:r>
        <w:t>I</w:t>
      </w:r>
      <w:r w:rsidR="0042193E" w:rsidRPr="006C7316">
        <w:t>nformation</w:t>
      </w:r>
      <w:bookmarkEnd w:id="2215"/>
      <w:bookmarkEnd w:id="2216"/>
      <w:bookmarkEnd w:id="2217"/>
      <w:bookmarkEnd w:id="2218"/>
      <w:bookmarkEnd w:id="2219"/>
    </w:p>
    <w:p w14:paraId="6E4B7313" w14:textId="77777777" w:rsidR="0042193E" w:rsidRDefault="0042193E" w:rsidP="001879BA">
      <w:pPr>
        <w:pStyle w:val="BodyText"/>
      </w:pPr>
      <w:r>
        <w:t>T</w:t>
      </w:r>
      <w:r w:rsidRPr="006C7316">
        <w:t xml:space="preserve">he Audit Information section </w:t>
      </w:r>
      <w:r>
        <w:t xml:space="preserve">is </w:t>
      </w:r>
      <w:r w:rsidRPr="006C7316">
        <w:t>display</w:t>
      </w:r>
      <w:r>
        <w:t>ed</w:t>
      </w:r>
      <w:r w:rsidRPr="006C7316">
        <w:t xml:space="preserve"> in the lo</w:t>
      </w:r>
      <w:r>
        <w:t>wer right</w:t>
      </w:r>
      <w:r w:rsidRPr="006C7316">
        <w:t xml:space="preserve"> corner of the </w:t>
      </w:r>
      <w:r w:rsidRPr="004A2DD1">
        <w:t xml:space="preserve">Loan </w:t>
      </w:r>
      <w:r>
        <w:t>Details screen</w:t>
      </w:r>
      <w:r w:rsidRPr="006C7316">
        <w:t xml:space="preserve">. This section displays the </w:t>
      </w:r>
      <w:r>
        <w:t>date and user that modified the fields within any of the data sections</w:t>
      </w:r>
      <w:r w:rsidRPr="006C7316">
        <w:t xml:space="preserve">. </w:t>
      </w:r>
    </w:p>
    <w:p w14:paraId="5F8AA439" w14:textId="41014396" w:rsidR="0042193E" w:rsidRDefault="0042193E" w:rsidP="001879BA">
      <w:pPr>
        <w:pStyle w:val="BodyText"/>
      </w:pPr>
      <w:r w:rsidRPr="006C7316">
        <w:t xml:space="preserve">To view details </w:t>
      </w:r>
      <w:r w:rsidR="00F45C70">
        <w:t>o</w:t>
      </w:r>
      <w:r w:rsidRPr="006C7316">
        <w:t xml:space="preserve">f the user </w:t>
      </w:r>
      <w:r>
        <w:t>that updated the information</w:t>
      </w:r>
      <w:r w:rsidRPr="006C7316">
        <w:t>:</w:t>
      </w:r>
    </w:p>
    <w:p w14:paraId="64CB1684" w14:textId="77777777" w:rsidR="0042193E" w:rsidRDefault="0042193E" w:rsidP="006C3C3F">
      <w:pPr>
        <w:pStyle w:val="OrderedList"/>
        <w:numPr>
          <w:ilvl w:val="0"/>
          <w:numId w:val="220"/>
        </w:numPr>
        <w:jc w:val="both"/>
      </w:pPr>
      <w:r w:rsidRPr="00F11BEF">
        <w:t xml:space="preserve">Click </w:t>
      </w:r>
      <w:r w:rsidRPr="001445BE">
        <w:rPr>
          <w:b/>
        </w:rPr>
        <w:t>Changed By</w:t>
      </w:r>
      <w:r>
        <w:t xml:space="preserve"> link</w:t>
      </w:r>
      <w:r w:rsidRPr="001445BE">
        <w:rPr>
          <w:b/>
        </w:rPr>
        <w:t xml:space="preserve"> </w:t>
      </w:r>
      <w:r>
        <w:t xml:space="preserve">under the </w:t>
      </w:r>
      <w:r w:rsidRPr="001445BE">
        <w:rPr>
          <w:b/>
        </w:rPr>
        <w:t>Audit Information</w:t>
      </w:r>
      <w:r>
        <w:t xml:space="preserve"> section</w:t>
      </w:r>
      <w:r w:rsidRPr="00F11BEF">
        <w:t xml:space="preserve">. </w:t>
      </w:r>
      <w:r w:rsidRPr="00D21051">
        <w:t xml:space="preserve"> </w:t>
      </w:r>
    </w:p>
    <w:p w14:paraId="4D2A830F" w14:textId="1E98D071" w:rsidR="0042193E" w:rsidRDefault="00D45646" w:rsidP="0020312C">
      <w:pPr>
        <w:pStyle w:val="BodyText"/>
        <w:jc w:val="center"/>
      </w:pPr>
      <w:r>
        <w:rPr>
          <w:noProof/>
        </w:rPr>
        <w:drawing>
          <wp:inline distT="0" distB="0" distL="0" distR="0" wp14:anchorId="230D98E8" wp14:editId="2FDAE1BE">
            <wp:extent cx="2542004" cy="660720"/>
            <wp:effectExtent l="0" t="0" r="0" b="6350"/>
            <wp:docPr id="547" name="Picture 547"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7" name="Picture 547" descr="Graphical user interface&#10;&#10;Description automatically generated with low confidence"/>
                    <pic:cNvPicPr/>
                  </pic:nvPicPr>
                  <pic:blipFill>
                    <a:blip r:embed="rId84"/>
                    <a:stretch>
                      <a:fillRect/>
                    </a:stretch>
                  </pic:blipFill>
                  <pic:spPr>
                    <a:xfrm>
                      <a:off x="0" y="0"/>
                      <a:ext cx="2594214" cy="674291"/>
                    </a:xfrm>
                    <a:prstGeom prst="rect">
                      <a:avLst/>
                    </a:prstGeom>
                  </pic:spPr>
                </pic:pic>
              </a:graphicData>
            </a:graphic>
          </wp:inline>
        </w:drawing>
      </w:r>
    </w:p>
    <w:p w14:paraId="72F2C770" w14:textId="4FE35B9B" w:rsidR="0042193E" w:rsidRDefault="0042193E" w:rsidP="001879BA">
      <w:pPr>
        <w:pStyle w:val="FigureCaption0"/>
      </w:pPr>
      <w:bookmarkStart w:id="2220" w:name="_Toc74052603"/>
      <w:bookmarkStart w:id="2221" w:name="_Toc90643989"/>
      <w:bookmarkStart w:id="2222" w:name="_Toc23016400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30</w:t>
      </w:r>
      <w:r w:rsidR="00764635">
        <w:rPr>
          <w:noProof/>
        </w:rPr>
        <w:fldChar w:fldCharType="end"/>
      </w:r>
      <w:r>
        <w:t>: Audit</w:t>
      </w:r>
      <w:r w:rsidR="009B0B36">
        <w:t xml:space="preserve"> Information Section on Loan Details S</w:t>
      </w:r>
      <w:r>
        <w:t>creen</w:t>
      </w:r>
      <w:bookmarkEnd w:id="2220"/>
      <w:bookmarkEnd w:id="2221"/>
      <w:bookmarkEnd w:id="2222"/>
    </w:p>
    <w:p w14:paraId="66DA1097" w14:textId="184E2C0B" w:rsidR="0042193E" w:rsidRDefault="007E004F" w:rsidP="006C3C3F">
      <w:pPr>
        <w:pStyle w:val="OrderedList"/>
        <w:numPr>
          <w:ilvl w:val="0"/>
          <w:numId w:val="220"/>
        </w:numPr>
        <w:jc w:val="both"/>
      </w:pPr>
      <w:r>
        <w:t>The</w:t>
      </w:r>
      <w:r w:rsidR="0042193E" w:rsidRPr="005A7735">
        <w:t xml:space="preserve"> </w:t>
      </w:r>
      <w:r w:rsidR="0042193E" w:rsidRPr="001445BE">
        <w:rPr>
          <w:b/>
        </w:rPr>
        <w:t>User Information</w:t>
      </w:r>
      <w:r w:rsidR="0042193E" w:rsidRPr="00F11BEF">
        <w:t xml:space="preserve"> </w:t>
      </w:r>
      <w:r w:rsidR="0042193E">
        <w:t>window</w:t>
      </w:r>
      <w:r w:rsidR="0042193E" w:rsidRPr="00F11BEF">
        <w:t xml:space="preserve"> </w:t>
      </w:r>
      <w:r w:rsidR="0042193E">
        <w:t xml:space="preserve">is </w:t>
      </w:r>
      <w:r w:rsidR="0042193E" w:rsidRPr="00F11BEF">
        <w:t>display</w:t>
      </w:r>
      <w:r w:rsidR="0042193E">
        <w:t xml:space="preserve">ed with the contact details of the user. Click </w:t>
      </w:r>
      <w:r w:rsidR="0042193E" w:rsidRPr="001445BE">
        <w:rPr>
          <w:b/>
        </w:rPr>
        <w:t>OK</w:t>
      </w:r>
      <w:r w:rsidR="0042193E">
        <w:t xml:space="preserve"> to exit the window.</w:t>
      </w:r>
    </w:p>
    <w:p w14:paraId="6EC22B92" w14:textId="2897C3EC" w:rsidR="0042193E" w:rsidRDefault="00D45646" w:rsidP="0020312C">
      <w:pPr>
        <w:pStyle w:val="BodyText"/>
        <w:jc w:val="center"/>
      </w:pPr>
      <w:r>
        <w:rPr>
          <w:noProof/>
        </w:rPr>
        <w:drawing>
          <wp:inline distT="0" distB="0" distL="0" distR="0" wp14:anchorId="0D0E2F39" wp14:editId="0DD5E900">
            <wp:extent cx="1384300" cy="907225"/>
            <wp:effectExtent l="0" t="0" r="6350" b="7620"/>
            <wp:docPr id="548" name="Picture 54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Picture 548" descr="Graphical user interface, text, application, chat or text message&#10;&#10;Description automatically generated"/>
                    <pic:cNvPicPr/>
                  </pic:nvPicPr>
                  <pic:blipFill>
                    <a:blip r:embed="rId85"/>
                    <a:stretch>
                      <a:fillRect/>
                    </a:stretch>
                  </pic:blipFill>
                  <pic:spPr>
                    <a:xfrm>
                      <a:off x="0" y="0"/>
                      <a:ext cx="1397200" cy="915679"/>
                    </a:xfrm>
                    <a:prstGeom prst="rect">
                      <a:avLst/>
                    </a:prstGeom>
                  </pic:spPr>
                </pic:pic>
              </a:graphicData>
            </a:graphic>
          </wp:inline>
        </w:drawing>
      </w:r>
    </w:p>
    <w:p w14:paraId="61B79A04" w14:textId="688CA48B" w:rsidR="00F84084" w:rsidRDefault="0042193E" w:rsidP="00963EA3">
      <w:pPr>
        <w:pStyle w:val="FigureCaption0"/>
      </w:pPr>
      <w:bookmarkStart w:id="2223" w:name="_Toc74052604"/>
      <w:bookmarkStart w:id="2224" w:name="_Toc90643990"/>
      <w:bookmarkStart w:id="2225" w:name="_Toc23016400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31</w:t>
      </w:r>
      <w:r w:rsidR="00764635">
        <w:rPr>
          <w:noProof/>
        </w:rPr>
        <w:fldChar w:fldCharType="end"/>
      </w:r>
      <w:r>
        <w:t>: User Information Window</w:t>
      </w:r>
      <w:bookmarkEnd w:id="2223"/>
      <w:bookmarkEnd w:id="2224"/>
      <w:bookmarkEnd w:id="2225"/>
      <w:r w:rsidR="00D866DC">
        <w:t xml:space="preserve"> </w:t>
      </w:r>
    </w:p>
    <w:p w14:paraId="55D1E27F" w14:textId="77777777" w:rsidR="00E62FD1" w:rsidRPr="00963EA3" w:rsidRDefault="00E62FD1" w:rsidP="00963EA3">
      <w:pPr>
        <w:pStyle w:val="FigureCaption0"/>
      </w:pPr>
    </w:p>
    <w:p w14:paraId="26472F93" w14:textId="150E7B80" w:rsidR="001E072B" w:rsidRPr="002B73E4" w:rsidRDefault="001E072B" w:rsidP="00F874DE">
      <w:pPr>
        <w:pStyle w:val="Heading2"/>
        <w:jc w:val="both"/>
      </w:pPr>
      <w:bookmarkStart w:id="2226" w:name="_Ref314170996"/>
      <w:bookmarkStart w:id="2227" w:name="_Toc314310271"/>
      <w:bookmarkStart w:id="2228" w:name="_Toc314660753"/>
      <w:bookmarkStart w:id="2229" w:name="_Toc315633877"/>
      <w:bookmarkStart w:id="2230" w:name="_Toc11334749"/>
      <w:bookmarkStart w:id="2231" w:name="_Toc74051967"/>
      <w:bookmarkStart w:id="2232" w:name="_Toc90643353"/>
      <w:bookmarkStart w:id="2233" w:name="_Toc230163260"/>
      <w:bookmarkStart w:id="2234" w:name="_Toc313888216"/>
      <w:r w:rsidRPr="002B73E4">
        <w:t>Transactions</w:t>
      </w:r>
      <w:bookmarkEnd w:id="2226"/>
      <w:bookmarkEnd w:id="2227"/>
      <w:bookmarkEnd w:id="2228"/>
      <w:bookmarkEnd w:id="2229"/>
      <w:bookmarkEnd w:id="2230"/>
      <w:bookmarkEnd w:id="2231"/>
      <w:bookmarkEnd w:id="2232"/>
      <w:bookmarkEnd w:id="2233"/>
      <w:r w:rsidR="00C50468">
        <w:fldChar w:fldCharType="begin"/>
      </w:r>
      <w:r w:rsidR="00C50468">
        <w:instrText xml:space="preserve"> XE "</w:instrText>
      </w:r>
      <w:r w:rsidR="00C50468" w:rsidRPr="00F74690">
        <w:instrText>Assigned</w:instrText>
      </w:r>
      <w:r w:rsidR="00CD0958" w:rsidRPr="00CD0958">
        <w:instrText xml:space="preserve"> </w:instrText>
      </w:r>
      <w:r w:rsidR="00CD0958">
        <w:instrText>Transactions Tab</w:instrText>
      </w:r>
      <w:r w:rsidR="00C50468">
        <w:instrText xml:space="preserve">" </w:instrText>
      </w:r>
      <w:r w:rsidR="00C50468">
        <w:fldChar w:fldCharType="end"/>
      </w:r>
      <w:r w:rsidRPr="002B73E4">
        <w:t xml:space="preserve"> </w:t>
      </w:r>
      <w:bookmarkEnd w:id="2234"/>
    </w:p>
    <w:p w14:paraId="246E0600" w14:textId="00F09B46" w:rsidR="001703DA" w:rsidRPr="006C7316" w:rsidRDefault="001703DA" w:rsidP="001879BA">
      <w:pPr>
        <w:pStyle w:val="BodyText"/>
      </w:pPr>
      <w:r>
        <w:t>T</w:t>
      </w:r>
      <w:r w:rsidRPr="008775E2">
        <w:t xml:space="preserve">he Loan </w:t>
      </w:r>
      <w:r>
        <w:t>Transactions</w:t>
      </w:r>
      <w:r w:rsidRPr="008775E2">
        <w:t xml:space="preserve"> </w:t>
      </w:r>
      <w:r>
        <w:t xml:space="preserve">screen </w:t>
      </w:r>
      <w:r w:rsidRPr="008775E2">
        <w:t>is displayed</w:t>
      </w:r>
      <w:r>
        <w:t xml:space="preserve"> w</w:t>
      </w:r>
      <w:r w:rsidRPr="008775E2">
        <w:t xml:space="preserve">hen </w:t>
      </w:r>
      <w:r>
        <w:t>a user selects the Transactions</w:t>
      </w:r>
      <w:r w:rsidRPr="008775E2">
        <w:t xml:space="preserve"> </w:t>
      </w:r>
      <w:r>
        <w:t xml:space="preserve">tab from the menu options </w:t>
      </w:r>
      <w:r w:rsidRPr="00B32886">
        <w:t>on the left</w:t>
      </w:r>
      <w:r>
        <w:t xml:space="preserve"> side of the screen</w:t>
      </w:r>
      <w:r w:rsidRPr="008775E2">
        <w:t xml:space="preserve">. </w:t>
      </w:r>
      <w:r>
        <w:t>This screen</w:t>
      </w:r>
      <w:r w:rsidRPr="00075735">
        <w:t xml:space="preserve"> </w:t>
      </w:r>
      <w:r>
        <w:t>allows authorized users (example: HUD NSC Contractor) to report</w:t>
      </w:r>
      <w:r w:rsidRPr="006C7316">
        <w:t xml:space="preserve"> transaction</w:t>
      </w:r>
      <w:r>
        <w:t xml:space="preserve"> activitie</w:t>
      </w:r>
      <w:r w:rsidRPr="006C7316">
        <w:t xml:space="preserve">s </w:t>
      </w:r>
      <w:r>
        <w:t>on a loan</w:t>
      </w:r>
      <w:r w:rsidRPr="00075735">
        <w:t>.</w:t>
      </w:r>
      <w:r>
        <w:t xml:space="preserve"> </w:t>
      </w:r>
    </w:p>
    <w:p w14:paraId="2BE8EC7E" w14:textId="77777777" w:rsidR="001703DA" w:rsidRPr="006C7316" w:rsidRDefault="001703DA" w:rsidP="001879BA">
      <w:pPr>
        <w:pStyle w:val="BodyText"/>
      </w:pPr>
      <w:r w:rsidRPr="006C7316">
        <w:t>The transactions tab has four sub-menu options:</w:t>
      </w:r>
    </w:p>
    <w:p w14:paraId="21C563FC" w14:textId="77777777" w:rsidR="001703DA" w:rsidRPr="006C7316" w:rsidRDefault="001703DA" w:rsidP="00F874DE">
      <w:pPr>
        <w:pStyle w:val="UnorderedList"/>
        <w:jc w:val="both"/>
        <w:rPr>
          <w:noProof/>
        </w:rPr>
      </w:pPr>
      <w:r w:rsidRPr="006C7316">
        <w:rPr>
          <w:noProof/>
        </w:rPr>
        <w:t>Loan</w:t>
      </w:r>
    </w:p>
    <w:p w14:paraId="2C997598" w14:textId="77777777" w:rsidR="001703DA" w:rsidRPr="006C7316" w:rsidRDefault="001703DA" w:rsidP="00F874DE">
      <w:pPr>
        <w:pStyle w:val="UnorderedList"/>
        <w:jc w:val="both"/>
        <w:rPr>
          <w:noProof/>
        </w:rPr>
      </w:pPr>
      <w:r w:rsidRPr="006C7316">
        <w:rPr>
          <w:noProof/>
        </w:rPr>
        <w:t xml:space="preserve">Growth </w:t>
      </w:r>
    </w:p>
    <w:p w14:paraId="164100CB" w14:textId="77777777" w:rsidR="001703DA" w:rsidRPr="006C7316" w:rsidRDefault="001703DA" w:rsidP="00F874DE">
      <w:pPr>
        <w:pStyle w:val="UnorderedList"/>
        <w:jc w:val="both"/>
        <w:rPr>
          <w:noProof/>
        </w:rPr>
      </w:pPr>
      <w:r w:rsidRPr="006C7316">
        <w:rPr>
          <w:noProof/>
        </w:rPr>
        <w:t xml:space="preserve">Set </w:t>
      </w:r>
      <w:r>
        <w:rPr>
          <w:noProof/>
        </w:rPr>
        <w:t>A</w:t>
      </w:r>
      <w:r w:rsidRPr="006C7316">
        <w:rPr>
          <w:noProof/>
        </w:rPr>
        <w:t>sides</w:t>
      </w:r>
    </w:p>
    <w:p w14:paraId="56C8248A" w14:textId="17295001" w:rsidR="001703DA" w:rsidRDefault="001703DA" w:rsidP="00F874DE">
      <w:pPr>
        <w:pStyle w:val="UnorderedList"/>
        <w:jc w:val="both"/>
        <w:rPr>
          <w:noProof/>
        </w:rPr>
      </w:pPr>
      <w:r w:rsidRPr="006C7316">
        <w:rPr>
          <w:noProof/>
        </w:rPr>
        <w:t>Claims</w:t>
      </w:r>
    </w:p>
    <w:p w14:paraId="26EEF4C8" w14:textId="4944E655" w:rsidR="007F7AC2" w:rsidRPr="006C7316" w:rsidRDefault="007F7AC2" w:rsidP="00F874DE">
      <w:pPr>
        <w:pStyle w:val="UnorderedList"/>
        <w:jc w:val="both"/>
        <w:rPr>
          <w:noProof/>
        </w:rPr>
      </w:pPr>
      <w:r>
        <w:rPr>
          <w:noProof/>
        </w:rPr>
        <w:t>Miscellaneous</w:t>
      </w:r>
    </w:p>
    <w:p w14:paraId="572EB632" w14:textId="399C07C0" w:rsidR="001703DA" w:rsidRDefault="001703DA" w:rsidP="00A047E3">
      <w:pPr>
        <w:pStyle w:val="Heading3"/>
        <w:ind w:left="1080" w:hanging="1080"/>
        <w:jc w:val="both"/>
      </w:pPr>
      <w:bookmarkStart w:id="2235" w:name="_Toc315633878"/>
      <w:bookmarkStart w:id="2236" w:name="_Toc11334750"/>
      <w:bookmarkStart w:id="2237" w:name="_Toc74051968"/>
      <w:bookmarkStart w:id="2238" w:name="_Toc90643354"/>
      <w:bookmarkStart w:id="2239" w:name="_Toc230163261"/>
      <w:r>
        <w:t>Transactions – L</w:t>
      </w:r>
      <w:r w:rsidRPr="006C7316">
        <w:t>oan</w:t>
      </w:r>
      <w:bookmarkEnd w:id="2235"/>
      <w:bookmarkEnd w:id="2236"/>
      <w:bookmarkEnd w:id="2237"/>
      <w:bookmarkEnd w:id="2238"/>
      <w:bookmarkEnd w:id="2239"/>
      <w:r w:rsidR="00CD0958">
        <w:fldChar w:fldCharType="begin"/>
      </w:r>
      <w:r w:rsidR="00CD0958">
        <w:instrText xml:space="preserve"> XE "</w:instrText>
      </w:r>
      <w:r w:rsidR="00CD0958" w:rsidRPr="00754522">
        <w:instrText>Assigned Loan Transactions</w:instrText>
      </w:r>
      <w:r w:rsidR="00CD0958">
        <w:instrText xml:space="preserve">" </w:instrText>
      </w:r>
      <w:r w:rsidR="00CD0958">
        <w:fldChar w:fldCharType="end"/>
      </w:r>
    </w:p>
    <w:p w14:paraId="361083DE" w14:textId="3AB43611" w:rsidR="001703DA" w:rsidRPr="005A7735" w:rsidRDefault="001703DA" w:rsidP="001879BA">
      <w:pPr>
        <w:pStyle w:val="BodyText"/>
      </w:pPr>
      <w:r w:rsidRPr="00A97D5A">
        <w:t xml:space="preserve">This screen displays all the </w:t>
      </w:r>
      <w:r w:rsidR="003A5D4C">
        <w:t xml:space="preserve">current and historical </w:t>
      </w:r>
      <w:r w:rsidRPr="00A97D5A">
        <w:t xml:space="preserve">loan transactions </w:t>
      </w:r>
      <w:r w:rsidR="003A5D4C">
        <w:t xml:space="preserve">(prior to Assigned status) </w:t>
      </w:r>
      <w:r w:rsidRPr="00A97D5A">
        <w:t>associated with the loan.  This screen allows the user to perform the following functions:</w:t>
      </w:r>
    </w:p>
    <w:p w14:paraId="329F9E1C" w14:textId="4DCBEDBB" w:rsidR="001703DA" w:rsidRPr="002B73E4" w:rsidRDefault="001703DA" w:rsidP="00F874DE">
      <w:pPr>
        <w:pStyle w:val="UnorderedList"/>
        <w:jc w:val="both"/>
        <w:rPr>
          <w:noProof/>
        </w:rPr>
      </w:pPr>
      <w:r w:rsidRPr="005A7735">
        <w:rPr>
          <w:b/>
          <w:noProof/>
        </w:rPr>
        <w:t>Loan Transaction Filter:</w:t>
      </w:r>
      <w:r>
        <w:rPr>
          <w:noProof/>
        </w:rPr>
        <w:t xml:space="preserve"> </w:t>
      </w:r>
      <w:r w:rsidRPr="002B73E4">
        <w:rPr>
          <w:noProof/>
        </w:rPr>
        <w:t xml:space="preserve"> </w:t>
      </w:r>
      <w:r w:rsidR="000923F9">
        <w:rPr>
          <w:noProof/>
        </w:rPr>
        <w:t>Allows</w:t>
      </w:r>
      <w:r w:rsidRPr="002B73E4">
        <w:rPr>
          <w:noProof/>
        </w:rPr>
        <w:t xml:space="preserve"> the user to filter and view specific transactions within a transaction category. </w:t>
      </w:r>
    </w:p>
    <w:p w14:paraId="3081766F" w14:textId="1CB3097C" w:rsidR="001703DA" w:rsidRPr="002B73E4" w:rsidRDefault="001703DA" w:rsidP="00F874DE">
      <w:pPr>
        <w:pStyle w:val="UnorderedList"/>
        <w:jc w:val="both"/>
        <w:rPr>
          <w:noProof/>
        </w:rPr>
      </w:pPr>
      <w:r w:rsidRPr="005A7735">
        <w:rPr>
          <w:b/>
          <w:noProof/>
        </w:rPr>
        <w:t>New Transactions:</w:t>
      </w:r>
      <w:r w:rsidRPr="002B73E4">
        <w:rPr>
          <w:noProof/>
        </w:rPr>
        <w:t xml:space="preserve">  </w:t>
      </w:r>
      <w:r w:rsidR="000923F9">
        <w:rPr>
          <w:noProof/>
        </w:rPr>
        <w:t>Allows</w:t>
      </w:r>
      <w:r w:rsidRPr="002B73E4">
        <w:rPr>
          <w:noProof/>
        </w:rPr>
        <w:t xml:space="preserve"> the authorized user to add transactions on the </w:t>
      </w:r>
      <w:r>
        <w:rPr>
          <w:noProof/>
        </w:rPr>
        <w:t>l</w:t>
      </w:r>
      <w:r w:rsidR="00B1174D">
        <w:rPr>
          <w:noProof/>
        </w:rPr>
        <w:t>oan</w:t>
      </w:r>
    </w:p>
    <w:p w14:paraId="71A94721" w14:textId="73C1CF41" w:rsidR="001703DA" w:rsidRPr="002B73E4" w:rsidRDefault="001703DA" w:rsidP="00F874DE">
      <w:pPr>
        <w:pStyle w:val="UnorderedList"/>
        <w:jc w:val="both"/>
        <w:rPr>
          <w:noProof/>
        </w:rPr>
      </w:pPr>
      <w:r w:rsidRPr="005A7735">
        <w:rPr>
          <w:b/>
          <w:noProof/>
        </w:rPr>
        <w:t>Balance Adjustment:</w:t>
      </w:r>
      <w:r w:rsidRPr="002B73E4">
        <w:rPr>
          <w:noProof/>
        </w:rPr>
        <w:t xml:space="preserve"> </w:t>
      </w:r>
      <w:r w:rsidR="000923F9">
        <w:rPr>
          <w:noProof/>
        </w:rPr>
        <w:t>Allows the</w:t>
      </w:r>
      <w:r w:rsidRPr="002B73E4">
        <w:rPr>
          <w:noProof/>
        </w:rPr>
        <w:t xml:space="preserve"> authorized user </w:t>
      </w:r>
      <w:r>
        <w:rPr>
          <w:noProof/>
        </w:rPr>
        <w:t>to adjust the loan balance</w:t>
      </w:r>
    </w:p>
    <w:p w14:paraId="061AAFC8" w14:textId="06A767E4" w:rsidR="001703DA" w:rsidRDefault="001703DA" w:rsidP="00F874DE">
      <w:pPr>
        <w:pStyle w:val="UnorderedList"/>
        <w:jc w:val="both"/>
        <w:rPr>
          <w:noProof/>
        </w:rPr>
      </w:pPr>
      <w:r w:rsidRPr="005A7735">
        <w:rPr>
          <w:b/>
          <w:noProof/>
        </w:rPr>
        <w:t>Write</w:t>
      </w:r>
      <w:r w:rsidR="00E54FE8">
        <w:rPr>
          <w:b/>
          <w:noProof/>
        </w:rPr>
        <w:t>-</w:t>
      </w:r>
      <w:r w:rsidRPr="005A7735">
        <w:rPr>
          <w:b/>
          <w:noProof/>
        </w:rPr>
        <w:t>off</w:t>
      </w:r>
      <w:r>
        <w:rPr>
          <w:b/>
          <w:noProof/>
        </w:rPr>
        <w:t>:</w:t>
      </w:r>
      <w:r w:rsidRPr="002B73E4">
        <w:rPr>
          <w:noProof/>
        </w:rPr>
        <w:t xml:space="preserve"> </w:t>
      </w:r>
      <w:r w:rsidR="000923F9">
        <w:rPr>
          <w:noProof/>
        </w:rPr>
        <w:t>Allows the</w:t>
      </w:r>
      <w:r w:rsidRPr="002B73E4">
        <w:rPr>
          <w:noProof/>
        </w:rPr>
        <w:t xml:space="preserve"> authorized user to perform  partial write</w:t>
      </w:r>
      <w:r w:rsidR="00E54FE8">
        <w:rPr>
          <w:noProof/>
        </w:rPr>
        <w:t>-</w:t>
      </w:r>
      <w:r w:rsidR="00B1174D">
        <w:rPr>
          <w:noProof/>
        </w:rPr>
        <w:t>off on the loan balance</w:t>
      </w:r>
    </w:p>
    <w:p w14:paraId="617FEB27" w14:textId="3706414E" w:rsidR="000923F9" w:rsidRPr="000923F9" w:rsidRDefault="000923F9" w:rsidP="00F874DE">
      <w:pPr>
        <w:pStyle w:val="UnorderedList"/>
        <w:jc w:val="both"/>
        <w:rPr>
          <w:noProof/>
        </w:rPr>
      </w:pPr>
      <w:r>
        <w:rPr>
          <w:b/>
          <w:noProof/>
        </w:rPr>
        <w:t xml:space="preserve">Export Transactions: </w:t>
      </w:r>
      <w:r>
        <w:rPr>
          <w:noProof/>
        </w:rPr>
        <w:t>Allows the</w:t>
      </w:r>
      <w:r w:rsidRPr="002B73E4">
        <w:rPr>
          <w:noProof/>
        </w:rPr>
        <w:t xml:space="preserve"> authorized user to </w:t>
      </w:r>
      <w:r>
        <w:rPr>
          <w:noProof/>
        </w:rPr>
        <w:t xml:space="preserve">export transactions generated </w:t>
      </w:r>
      <w:r w:rsidR="0064619D">
        <w:rPr>
          <w:noProof/>
        </w:rPr>
        <w:t xml:space="preserve">in the </w:t>
      </w:r>
      <w:r w:rsidR="000750C8">
        <w:rPr>
          <w:noProof/>
        </w:rPr>
        <w:t>Servicing Module</w:t>
      </w:r>
      <w:r w:rsidR="000D3971">
        <w:rPr>
          <w:noProof/>
        </w:rPr>
        <w:t xml:space="preserve"> (</w:t>
      </w:r>
      <w:r w:rsidR="000750C8">
        <w:rPr>
          <w:noProof/>
        </w:rPr>
        <w:t>SM</w:t>
      </w:r>
      <w:r w:rsidR="000D3971">
        <w:rPr>
          <w:noProof/>
        </w:rPr>
        <w:t>)</w:t>
      </w:r>
    </w:p>
    <w:p w14:paraId="036D26AA" w14:textId="79758341" w:rsidR="000923F9" w:rsidRPr="000923F9" w:rsidRDefault="000923F9" w:rsidP="00F874DE">
      <w:pPr>
        <w:pStyle w:val="UnorderedList"/>
        <w:jc w:val="both"/>
        <w:rPr>
          <w:noProof/>
        </w:rPr>
      </w:pPr>
      <w:r>
        <w:rPr>
          <w:b/>
          <w:noProof/>
        </w:rPr>
        <w:t xml:space="preserve">Print Transactions: </w:t>
      </w:r>
      <w:r>
        <w:rPr>
          <w:noProof/>
        </w:rPr>
        <w:t>Allows the</w:t>
      </w:r>
      <w:r w:rsidRPr="002B73E4">
        <w:rPr>
          <w:noProof/>
        </w:rPr>
        <w:t xml:space="preserve"> authorized user to </w:t>
      </w:r>
      <w:r>
        <w:rPr>
          <w:noProof/>
        </w:rPr>
        <w:t>print the transactions (file gen</w:t>
      </w:r>
      <w:r w:rsidR="0064619D">
        <w:rPr>
          <w:noProof/>
        </w:rPr>
        <w:t>e</w:t>
      </w:r>
      <w:r>
        <w:rPr>
          <w:noProof/>
        </w:rPr>
        <w:t xml:space="preserve">rated in PDF) </w:t>
      </w:r>
      <w:r w:rsidR="0064619D">
        <w:rPr>
          <w:noProof/>
        </w:rPr>
        <w:t>generated in the Servicing Module</w:t>
      </w:r>
    </w:p>
    <w:p w14:paraId="6E9FB3D1" w14:textId="758DBBA5" w:rsidR="000923F9" w:rsidRPr="000923F9" w:rsidRDefault="000923F9" w:rsidP="00F874DE">
      <w:pPr>
        <w:pStyle w:val="UnorderedList"/>
        <w:jc w:val="both"/>
        <w:rPr>
          <w:noProof/>
        </w:rPr>
      </w:pPr>
      <w:r>
        <w:rPr>
          <w:b/>
          <w:noProof/>
        </w:rPr>
        <w:t xml:space="preserve">Export Historical Transactions: </w:t>
      </w:r>
      <w:r>
        <w:rPr>
          <w:noProof/>
        </w:rPr>
        <w:t>Allows the</w:t>
      </w:r>
      <w:r w:rsidRPr="002B73E4">
        <w:rPr>
          <w:noProof/>
        </w:rPr>
        <w:t xml:space="preserve"> authorized user to </w:t>
      </w:r>
      <w:r>
        <w:rPr>
          <w:noProof/>
        </w:rPr>
        <w:t xml:space="preserve">export transactions generated </w:t>
      </w:r>
      <w:r w:rsidR="0064619D">
        <w:rPr>
          <w:noProof/>
        </w:rPr>
        <w:t xml:space="preserve">in the </w:t>
      </w:r>
      <w:r w:rsidR="00D06FFE">
        <w:rPr>
          <w:noProof/>
        </w:rPr>
        <w:t xml:space="preserve">Insurance Accounting Collection System (IACS) </w:t>
      </w:r>
      <w:r w:rsidR="0064619D">
        <w:rPr>
          <w:noProof/>
        </w:rPr>
        <w:t>system prior to data conversion</w:t>
      </w:r>
      <w:r w:rsidR="00D06FFE">
        <w:rPr>
          <w:noProof/>
        </w:rPr>
        <w:t xml:space="preserve"> in the Servicing Module</w:t>
      </w:r>
    </w:p>
    <w:p w14:paraId="59D4677F" w14:textId="08794E37" w:rsidR="000923F9" w:rsidRDefault="000923F9" w:rsidP="00F874DE">
      <w:pPr>
        <w:pStyle w:val="UnorderedList"/>
        <w:jc w:val="both"/>
        <w:rPr>
          <w:noProof/>
        </w:rPr>
      </w:pPr>
      <w:r w:rsidRPr="00DC662A">
        <w:rPr>
          <w:b/>
          <w:noProof/>
        </w:rPr>
        <w:t xml:space="preserve">Print Historical Transactions: </w:t>
      </w:r>
      <w:r>
        <w:rPr>
          <w:noProof/>
        </w:rPr>
        <w:t>Allows the</w:t>
      </w:r>
      <w:r w:rsidRPr="002B73E4">
        <w:rPr>
          <w:noProof/>
        </w:rPr>
        <w:t xml:space="preserve"> authorized user to </w:t>
      </w:r>
      <w:r>
        <w:rPr>
          <w:noProof/>
        </w:rPr>
        <w:t>print the transactions (file gen</w:t>
      </w:r>
      <w:r w:rsidR="0064619D">
        <w:rPr>
          <w:noProof/>
        </w:rPr>
        <w:t>e</w:t>
      </w:r>
      <w:r>
        <w:rPr>
          <w:noProof/>
        </w:rPr>
        <w:t>rate</w:t>
      </w:r>
      <w:r w:rsidR="0064619D">
        <w:rPr>
          <w:noProof/>
        </w:rPr>
        <w:t xml:space="preserve">d in PDF) for the transactions generated </w:t>
      </w:r>
      <w:r w:rsidR="00DC662A">
        <w:rPr>
          <w:noProof/>
        </w:rPr>
        <w:t>in the Insurance Accounting Collection System (IACS) system prior to data con</w:t>
      </w:r>
      <w:r w:rsidR="00B1174D">
        <w:rPr>
          <w:noProof/>
        </w:rPr>
        <w:t>version in the Servicing Module</w:t>
      </w:r>
    </w:p>
    <w:p w14:paraId="5CFE8A13" w14:textId="0FB1C8BA" w:rsidR="0005438B" w:rsidRDefault="00EE7C57" w:rsidP="0020312C">
      <w:pPr>
        <w:pStyle w:val="BodyText"/>
        <w:jc w:val="center"/>
      </w:pPr>
      <w:r>
        <w:rPr>
          <w:noProof/>
        </w:rPr>
        <w:drawing>
          <wp:inline distT="0" distB="0" distL="0" distR="0" wp14:anchorId="57240BED" wp14:editId="6298C5D7">
            <wp:extent cx="5943600" cy="1967230"/>
            <wp:effectExtent l="19050" t="19050" r="19050" b="13970"/>
            <wp:docPr id="177601201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6012015" name="Picture 1" descr="A screenshot of a computer&#10;&#10;AI-generated content may be incorrect."/>
                    <pic:cNvPicPr/>
                  </pic:nvPicPr>
                  <pic:blipFill>
                    <a:blip r:embed="rId227"/>
                    <a:stretch>
                      <a:fillRect/>
                    </a:stretch>
                  </pic:blipFill>
                  <pic:spPr>
                    <a:xfrm>
                      <a:off x="0" y="0"/>
                      <a:ext cx="5943600" cy="1967230"/>
                    </a:xfrm>
                    <a:prstGeom prst="rect">
                      <a:avLst/>
                    </a:prstGeom>
                    <a:ln w="19050">
                      <a:solidFill>
                        <a:schemeClr val="accent1"/>
                      </a:solidFill>
                    </a:ln>
                  </pic:spPr>
                </pic:pic>
              </a:graphicData>
            </a:graphic>
          </wp:inline>
        </w:drawing>
      </w:r>
    </w:p>
    <w:p w14:paraId="45882143" w14:textId="5DCE9F13" w:rsidR="001703DA" w:rsidRDefault="001703DA" w:rsidP="001879BA">
      <w:pPr>
        <w:pStyle w:val="FigureCaption0"/>
      </w:pPr>
      <w:bookmarkStart w:id="2240" w:name="_Toc74052605"/>
      <w:bookmarkStart w:id="2241" w:name="_Toc90643991"/>
      <w:bookmarkStart w:id="2242" w:name="_Toc23016400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32</w:t>
      </w:r>
      <w:r w:rsidR="00764635">
        <w:rPr>
          <w:noProof/>
        </w:rPr>
        <w:fldChar w:fldCharType="end"/>
      </w:r>
      <w:r>
        <w:rPr>
          <w:noProof/>
        </w:rPr>
        <w:t>: Transactions – Loan Screen</w:t>
      </w:r>
      <w:bookmarkEnd w:id="2240"/>
      <w:bookmarkEnd w:id="2241"/>
      <w:bookmarkEnd w:id="2242"/>
    </w:p>
    <w:p w14:paraId="1270E3A8" w14:textId="77777777" w:rsidR="001703DA" w:rsidRPr="00D757EC" w:rsidRDefault="001703DA" w:rsidP="00863D8C">
      <w:pPr>
        <w:pStyle w:val="Heading4"/>
      </w:pPr>
      <w:bookmarkStart w:id="2243" w:name="_Toc11334751"/>
      <w:bookmarkStart w:id="2244" w:name="_Toc74051969"/>
      <w:bookmarkStart w:id="2245" w:name="_Toc90643355"/>
      <w:bookmarkStart w:id="2246" w:name="_Toc230163262"/>
      <w:r w:rsidRPr="00D757EC">
        <w:t>Transactions - Loan Filter Categories</w:t>
      </w:r>
      <w:bookmarkEnd w:id="2243"/>
      <w:bookmarkEnd w:id="2244"/>
      <w:bookmarkEnd w:id="2245"/>
      <w:bookmarkEnd w:id="2246"/>
    </w:p>
    <w:p w14:paraId="0FDA4F1E" w14:textId="67A492B2" w:rsidR="001703DA" w:rsidRPr="006C7316" w:rsidRDefault="001703DA" w:rsidP="001879BA">
      <w:pPr>
        <w:pStyle w:val="BodyText"/>
      </w:pPr>
      <w:r w:rsidRPr="006C7316">
        <w:t>The Loan Transaction Filter</w:t>
      </w:r>
      <w:r w:rsidRPr="006C7316">
        <w:rPr>
          <w:b/>
        </w:rPr>
        <w:t xml:space="preserve"> </w:t>
      </w:r>
      <w:r w:rsidRPr="006C7316">
        <w:t>section of the</w:t>
      </w:r>
      <w:r w:rsidRPr="006C7316">
        <w:rPr>
          <w:b/>
        </w:rPr>
        <w:t xml:space="preserve"> </w:t>
      </w:r>
      <w:r w:rsidRPr="009C30E0">
        <w:t>Transaction</w:t>
      </w:r>
      <w:r>
        <w:t>s -</w:t>
      </w:r>
      <w:r w:rsidRPr="009C30E0">
        <w:t xml:space="preserve"> Loan</w:t>
      </w:r>
      <w:r w:rsidRPr="006C7316">
        <w:rPr>
          <w:b/>
        </w:rPr>
        <w:t xml:space="preserve"> </w:t>
      </w:r>
      <w:r w:rsidRPr="006C7316">
        <w:t xml:space="preserve">screen </w:t>
      </w:r>
      <w:r>
        <w:t>allows authorized</w:t>
      </w:r>
      <w:r w:rsidRPr="006C7316">
        <w:t xml:space="preserve"> </w:t>
      </w:r>
      <w:r>
        <w:rPr>
          <w:rFonts w:cs="Calibri"/>
          <w:color w:val="000000"/>
        </w:rPr>
        <w:t>users</w:t>
      </w:r>
      <w:r w:rsidRPr="006C7316">
        <w:rPr>
          <w:rFonts w:cs="Calibri"/>
          <w:color w:val="000000"/>
        </w:rPr>
        <w:t xml:space="preserve"> to apply filters and view selected transactions within </w:t>
      </w:r>
      <w:r>
        <w:rPr>
          <w:rFonts w:cs="Calibri"/>
          <w:color w:val="000000"/>
        </w:rPr>
        <w:t xml:space="preserve">the </w:t>
      </w:r>
      <w:r w:rsidRPr="006C7316">
        <w:rPr>
          <w:rFonts w:cs="Calibri"/>
          <w:color w:val="000000"/>
        </w:rPr>
        <w:t>selected transaction category</w:t>
      </w:r>
      <w:r w:rsidRPr="006C7316">
        <w:t>.</w:t>
      </w:r>
      <w:r>
        <w:t xml:space="preserve"> The transactions can be filtered by the following c</w:t>
      </w:r>
      <w:r w:rsidRPr="006C7316">
        <w:t>ategories:</w:t>
      </w:r>
    </w:p>
    <w:p w14:paraId="4519F662" w14:textId="519F62C7" w:rsidR="001703DA" w:rsidRPr="006C7316" w:rsidRDefault="001703DA" w:rsidP="00F874DE">
      <w:pPr>
        <w:pStyle w:val="UnorderedList"/>
        <w:jc w:val="both"/>
      </w:pPr>
      <w:r w:rsidRPr="006C7316">
        <w:t xml:space="preserve">Corporate </w:t>
      </w:r>
      <w:r w:rsidR="00B1174D">
        <w:t>A</w:t>
      </w:r>
      <w:r w:rsidRPr="006C7316">
        <w:t>dvances</w:t>
      </w:r>
    </w:p>
    <w:p w14:paraId="100DE831" w14:textId="77777777" w:rsidR="001703DA" w:rsidRPr="006C7316" w:rsidRDefault="001703DA" w:rsidP="00F874DE">
      <w:pPr>
        <w:pStyle w:val="UnorderedList"/>
        <w:jc w:val="both"/>
      </w:pPr>
      <w:r w:rsidRPr="006C7316">
        <w:t>Disbursements</w:t>
      </w:r>
    </w:p>
    <w:p w14:paraId="00916A6F" w14:textId="77777777" w:rsidR="001703DA" w:rsidRPr="006C7316" w:rsidRDefault="001703DA" w:rsidP="00F874DE">
      <w:pPr>
        <w:pStyle w:val="UnorderedList"/>
        <w:jc w:val="both"/>
      </w:pPr>
      <w:r w:rsidRPr="006C7316">
        <w:t>Fees</w:t>
      </w:r>
    </w:p>
    <w:p w14:paraId="65ACD480" w14:textId="77777777" w:rsidR="001703DA" w:rsidRPr="006C7316" w:rsidRDefault="001703DA" w:rsidP="00F874DE">
      <w:pPr>
        <w:pStyle w:val="UnorderedList"/>
        <w:jc w:val="both"/>
      </w:pPr>
      <w:r w:rsidRPr="006C7316">
        <w:t xml:space="preserve">Closing </w:t>
      </w:r>
      <w:r>
        <w:t>c</w:t>
      </w:r>
      <w:r w:rsidRPr="006C7316">
        <w:t>osts</w:t>
      </w:r>
    </w:p>
    <w:p w14:paraId="32612AD6" w14:textId="57088E79" w:rsidR="001703DA" w:rsidRPr="006C7316" w:rsidRDefault="001703DA" w:rsidP="00F874DE">
      <w:pPr>
        <w:pStyle w:val="UnorderedList"/>
        <w:jc w:val="both"/>
      </w:pPr>
      <w:r w:rsidRPr="006C7316">
        <w:t xml:space="preserve">Loan </w:t>
      </w:r>
      <w:r>
        <w:t>s</w:t>
      </w:r>
      <w:r w:rsidR="00B1174D">
        <w:t>etup – Loan B</w:t>
      </w:r>
      <w:r w:rsidRPr="006C7316">
        <w:t>alance</w:t>
      </w:r>
    </w:p>
    <w:p w14:paraId="54B52E1B" w14:textId="280547BB" w:rsidR="001703DA" w:rsidRPr="006C7316" w:rsidRDefault="001703DA" w:rsidP="00F874DE">
      <w:pPr>
        <w:pStyle w:val="UnorderedList"/>
        <w:jc w:val="both"/>
      </w:pPr>
      <w:r w:rsidRPr="006C7316">
        <w:t xml:space="preserve">Monthly </w:t>
      </w:r>
      <w:r w:rsidR="00B1174D">
        <w:t>A</w:t>
      </w:r>
      <w:r w:rsidRPr="006C7316">
        <w:t>ccruals</w:t>
      </w:r>
    </w:p>
    <w:p w14:paraId="45B69DE5" w14:textId="77777777" w:rsidR="001703DA" w:rsidRPr="006C7316" w:rsidRDefault="001703DA" w:rsidP="00F874DE">
      <w:pPr>
        <w:pStyle w:val="UnorderedList"/>
        <w:jc w:val="both"/>
      </w:pPr>
      <w:r w:rsidRPr="006C7316">
        <w:t>Refunds</w:t>
      </w:r>
    </w:p>
    <w:p w14:paraId="09D43D1A" w14:textId="77777777" w:rsidR="001703DA" w:rsidRPr="006C7316" w:rsidRDefault="001703DA" w:rsidP="00F874DE">
      <w:pPr>
        <w:pStyle w:val="UnorderedList"/>
        <w:jc w:val="both"/>
      </w:pPr>
      <w:r w:rsidRPr="006C7316">
        <w:t>Repayments</w:t>
      </w:r>
    </w:p>
    <w:p w14:paraId="2E38B8EE" w14:textId="77777777" w:rsidR="001703DA" w:rsidRPr="006C7316" w:rsidRDefault="001703DA" w:rsidP="00F874DE">
      <w:pPr>
        <w:pStyle w:val="UnorderedList"/>
        <w:jc w:val="both"/>
      </w:pPr>
      <w:r w:rsidRPr="006C7316">
        <w:t>Terminations</w:t>
      </w:r>
    </w:p>
    <w:p w14:paraId="511B5BED" w14:textId="4E9D8FFB" w:rsidR="001703DA" w:rsidRPr="006C7316" w:rsidRDefault="00B1174D" w:rsidP="00F874DE">
      <w:pPr>
        <w:pStyle w:val="UnorderedList"/>
        <w:jc w:val="both"/>
        <w:rPr>
          <w:bCs/>
          <w:noProof/>
        </w:rPr>
      </w:pPr>
      <w:r>
        <w:rPr>
          <w:bCs/>
          <w:noProof/>
        </w:rPr>
        <w:t>Perform A</w:t>
      </w:r>
      <w:r w:rsidR="001703DA" w:rsidRPr="006C7316">
        <w:rPr>
          <w:bCs/>
          <w:noProof/>
        </w:rPr>
        <w:t xml:space="preserve">djustment of Initial MIP </w:t>
      </w:r>
    </w:p>
    <w:p w14:paraId="7ED340B7" w14:textId="0244F8CA" w:rsidR="0020312C" w:rsidRDefault="001703DA" w:rsidP="001879BA">
      <w:pPr>
        <w:pStyle w:val="BodyText"/>
      </w:pPr>
      <w:r>
        <w:t>The table below provides the list of data fields and descriptions displayed under the Transactions – Loan Filter section.</w:t>
      </w:r>
    </w:p>
    <w:tbl>
      <w:tblPr>
        <w:tblStyle w:val="TableGrid"/>
        <w:tblW w:w="0" w:type="auto"/>
        <w:tblInd w:w="198" w:type="dxa"/>
        <w:tblLook w:val="04A0" w:firstRow="1" w:lastRow="0" w:firstColumn="1" w:lastColumn="0" w:noHBand="0" w:noVBand="1"/>
      </w:tblPr>
      <w:tblGrid>
        <w:gridCol w:w="2430"/>
        <w:gridCol w:w="6570"/>
      </w:tblGrid>
      <w:tr w:rsidR="001703DA" w:rsidRPr="00BF5D6D" w14:paraId="296024C2" w14:textId="77777777" w:rsidTr="004259A1">
        <w:trPr>
          <w:tblHeader/>
        </w:trPr>
        <w:tc>
          <w:tcPr>
            <w:tcW w:w="2430" w:type="dxa"/>
            <w:shd w:val="clear" w:color="auto" w:fill="B8CCE4" w:themeFill="accent1" w:themeFillTint="66"/>
          </w:tcPr>
          <w:p w14:paraId="20C96FCB" w14:textId="77777777" w:rsidR="001703DA" w:rsidRPr="00BF5D6D" w:rsidRDefault="001703DA" w:rsidP="000E443B">
            <w:pPr>
              <w:pStyle w:val="Tableheader"/>
              <w:rPr>
                <w:sz w:val="22"/>
                <w:szCs w:val="22"/>
              </w:rPr>
            </w:pPr>
            <w:r>
              <w:t>Field</w:t>
            </w:r>
          </w:p>
        </w:tc>
        <w:tc>
          <w:tcPr>
            <w:tcW w:w="6570" w:type="dxa"/>
            <w:shd w:val="clear" w:color="auto" w:fill="B8CCE4" w:themeFill="accent1" w:themeFillTint="66"/>
          </w:tcPr>
          <w:p w14:paraId="6AD285B3" w14:textId="77777777" w:rsidR="001703DA" w:rsidRPr="00BF5D6D" w:rsidRDefault="001703DA" w:rsidP="000E443B">
            <w:pPr>
              <w:pStyle w:val="Tableheader"/>
              <w:rPr>
                <w:sz w:val="22"/>
                <w:szCs w:val="22"/>
              </w:rPr>
            </w:pPr>
            <w:r>
              <w:t>Description</w:t>
            </w:r>
          </w:p>
        </w:tc>
      </w:tr>
      <w:tr w:rsidR="001703DA" w:rsidRPr="00BF5D6D" w14:paraId="55A00DF4" w14:textId="77777777" w:rsidTr="004259A1">
        <w:tc>
          <w:tcPr>
            <w:tcW w:w="2430" w:type="dxa"/>
          </w:tcPr>
          <w:p w14:paraId="686EDC59" w14:textId="77777777" w:rsidR="001703DA" w:rsidRPr="009D79A5" w:rsidRDefault="001703DA" w:rsidP="00B34BB0">
            <w:pPr>
              <w:pStyle w:val="TableColumnSubheading"/>
              <w:rPr>
                <w:sz w:val="22"/>
                <w:szCs w:val="22"/>
              </w:rPr>
            </w:pPr>
            <w:r w:rsidRPr="009D79A5">
              <w:t>Trans Date</w:t>
            </w:r>
          </w:p>
        </w:tc>
        <w:tc>
          <w:tcPr>
            <w:tcW w:w="6570" w:type="dxa"/>
          </w:tcPr>
          <w:p w14:paraId="0008332E" w14:textId="637BD087" w:rsidR="001703DA" w:rsidRPr="009D79A5" w:rsidRDefault="001703DA" w:rsidP="00F874DE">
            <w:pPr>
              <w:pStyle w:val="TableText"/>
              <w:jc w:val="both"/>
              <w:rPr>
                <w:sz w:val="22"/>
              </w:rPr>
            </w:pPr>
            <w:r w:rsidRPr="009D79A5">
              <w:t xml:space="preserve">The date transaction is </w:t>
            </w:r>
            <w:r>
              <w:t>posted</w:t>
            </w:r>
            <w:r w:rsidRPr="009D79A5">
              <w:t xml:space="preserve"> in the Servicing Module either manually or through B2G.</w:t>
            </w:r>
          </w:p>
        </w:tc>
      </w:tr>
      <w:tr w:rsidR="001703DA" w:rsidRPr="00BF5D6D" w14:paraId="1AB67171" w14:textId="77777777" w:rsidTr="004259A1">
        <w:tc>
          <w:tcPr>
            <w:tcW w:w="2430" w:type="dxa"/>
          </w:tcPr>
          <w:p w14:paraId="784423DA" w14:textId="77777777" w:rsidR="001703DA" w:rsidRPr="009D79A5" w:rsidRDefault="001703DA" w:rsidP="00B34BB0">
            <w:pPr>
              <w:pStyle w:val="TableColumnSubheading"/>
              <w:rPr>
                <w:sz w:val="22"/>
                <w:szCs w:val="22"/>
              </w:rPr>
            </w:pPr>
            <w:r w:rsidRPr="009D79A5">
              <w:t>Effect Date</w:t>
            </w:r>
          </w:p>
        </w:tc>
        <w:tc>
          <w:tcPr>
            <w:tcW w:w="6570" w:type="dxa"/>
          </w:tcPr>
          <w:p w14:paraId="69206458" w14:textId="2E8AF03C" w:rsidR="001703DA" w:rsidRPr="009D79A5" w:rsidRDefault="001703DA" w:rsidP="00F874DE">
            <w:pPr>
              <w:pStyle w:val="TableText"/>
              <w:jc w:val="both"/>
              <w:rPr>
                <w:sz w:val="22"/>
              </w:rPr>
            </w:pPr>
            <w:r w:rsidRPr="009D79A5">
              <w:t xml:space="preserve">The date the payment was made by the </w:t>
            </w:r>
            <w:r w:rsidR="003A5D4C">
              <w:t xml:space="preserve">previous/current </w:t>
            </w:r>
            <w:r w:rsidRPr="009D79A5">
              <w:t>Lender/Investor for the incurred expense (Example: The date payment was made to the contractor for lawn mowing or the date the Taxes were paid to the Tax Authority).</w:t>
            </w:r>
          </w:p>
        </w:tc>
      </w:tr>
      <w:tr w:rsidR="001703DA" w:rsidRPr="00BF5D6D" w14:paraId="3ABDDDC5" w14:textId="77777777" w:rsidTr="004259A1">
        <w:tc>
          <w:tcPr>
            <w:tcW w:w="2430" w:type="dxa"/>
          </w:tcPr>
          <w:p w14:paraId="642ABDFC" w14:textId="77777777" w:rsidR="001703DA" w:rsidRPr="009D79A5" w:rsidRDefault="001703DA" w:rsidP="00B34BB0">
            <w:pPr>
              <w:pStyle w:val="TableColumnSubheading"/>
              <w:rPr>
                <w:sz w:val="22"/>
                <w:szCs w:val="22"/>
              </w:rPr>
            </w:pPr>
            <w:r w:rsidRPr="009D79A5">
              <w:t>Code</w:t>
            </w:r>
          </w:p>
        </w:tc>
        <w:tc>
          <w:tcPr>
            <w:tcW w:w="6570" w:type="dxa"/>
          </w:tcPr>
          <w:p w14:paraId="56C766C1" w14:textId="7DFC9A64" w:rsidR="001703DA" w:rsidRPr="009D79A5" w:rsidRDefault="001703DA" w:rsidP="00F874DE">
            <w:pPr>
              <w:pStyle w:val="TableText"/>
              <w:jc w:val="both"/>
              <w:rPr>
                <w:sz w:val="22"/>
              </w:rPr>
            </w:pPr>
            <w:r w:rsidRPr="009D79A5">
              <w:t xml:space="preserve">A </w:t>
            </w:r>
            <w:r w:rsidR="00734A50" w:rsidRPr="009D79A5">
              <w:t>4-digit</w:t>
            </w:r>
            <w:r w:rsidRPr="009D79A5">
              <w:t xml:space="preserve"> unique transaction code assigned by the system for a specific transaction.</w:t>
            </w:r>
          </w:p>
        </w:tc>
      </w:tr>
      <w:tr w:rsidR="001703DA" w:rsidRPr="00BF5D6D" w14:paraId="1BA209EE" w14:textId="77777777" w:rsidTr="004259A1">
        <w:tc>
          <w:tcPr>
            <w:tcW w:w="2430" w:type="dxa"/>
          </w:tcPr>
          <w:p w14:paraId="20F1985F" w14:textId="77777777" w:rsidR="001703DA" w:rsidRPr="009D79A5" w:rsidRDefault="001703DA" w:rsidP="00B34BB0">
            <w:pPr>
              <w:pStyle w:val="TableColumnSubheading"/>
              <w:rPr>
                <w:sz w:val="22"/>
                <w:szCs w:val="22"/>
              </w:rPr>
            </w:pPr>
            <w:r w:rsidRPr="009D79A5">
              <w:t>Description</w:t>
            </w:r>
          </w:p>
        </w:tc>
        <w:tc>
          <w:tcPr>
            <w:tcW w:w="6570" w:type="dxa"/>
          </w:tcPr>
          <w:p w14:paraId="6F6F4B20" w14:textId="77777777" w:rsidR="001703DA" w:rsidRPr="009D79A5" w:rsidRDefault="001703DA" w:rsidP="00F874DE">
            <w:pPr>
              <w:pStyle w:val="TableText"/>
              <w:jc w:val="both"/>
              <w:rPr>
                <w:sz w:val="22"/>
              </w:rPr>
            </w:pPr>
            <w:r w:rsidRPr="009D79A5">
              <w:t>Short description of the transaction.</w:t>
            </w:r>
          </w:p>
        </w:tc>
      </w:tr>
      <w:tr w:rsidR="001703DA" w:rsidRPr="00BF5D6D" w14:paraId="1C3BB933" w14:textId="77777777" w:rsidTr="004259A1">
        <w:tc>
          <w:tcPr>
            <w:tcW w:w="2430" w:type="dxa"/>
          </w:tcPr>
          <w:p w14:paraId="3263BA51" w14:textId="77777777" w:rsidR="001703DA" w:rsidRPr="009D79A5" w:rsidRDefault="001703DA" w:rsidP="00B34BB0">
            <w:pPr>
              <w:pStyle w:val="TableColumnSubheading"/>
              <w:rPr>
                <w:sz w:val="22"/>
                <w:szCs w:val="22"/>
              </w:rPr>
            </w:pPr>
            <w:r w:rsidRPr="009D79A5">
              <w:t>Prin Amt</w:t>
            </w:r>
          </w:p>
        </w:tc>
        <w:tc>
          <w:tcPr>
            <w:tcW w:w="6570" w:type="dxa"/>
          </w:tcPr>
          <w:p w14:paraId="36EF7A83" w14:textId="77777777" w:rsidR="001703DA" w:rsidRPr="009D79A5" w:rsidRDefault="001703DA" w:rsidP="00F874DE">
            <w:pPr>
              <w:pStyle w:val="TableText"/>
              <w:jc w:val="both"/>
              <w:rPr>
                <w:sz w:val="22"/>
              </w:rPr>
            </w:pPr>
            <w:r w:rsidRPr="009D79A5">
              <w:t>The principal amount associated with the transaction.</w:t>
            </w:r>
          </w:p>
        </w:tc>
      </w:tr>
      <w:tr w:rsidR="001703DA" w:rsidRPr="00BF5D6D" w14:paraId="1B039801" w14:textId="77777777" w:rsidTr="004259A1">
        <w:tc>
          <w:tcPr>
            <w:tcW w:w="2430" w:type="dxa"/>
          </w:tcPr>
          <w:p w14:paraId="3A3CA98D" w14:textId="77777777" w:rsidR="001703DA" w:rsidRPr="009D79A5" w:rsidRDefault="001703DA" w:rsidP="00B34BB0">
            <w:pPr>
              <w:pStyle w:val="TableColumnSubheading"/>
              <w:rPr>
                <w:sz w:val="22"/>
                <w:szCs w:val="22"/>
              </w:rPr>
            </w:pPr>
            <w:r w:rsidRPr="009D79A5">
              <w:t>Int Amt</w:t>
            </w:r>
          </w:p>
        </w:tc>
        <w:tc>
          <w:tcPr>
            <w:tcW w:w="6570" w:type="dxa"/>
          </w:tcPr>
          <w:p w14:paraId="44415FC3" w14:textId="77777777" w:rsidR="001703DA" w:rsidRPr="009D79A5" w:rsidRDefault="001703DA" w:rsidP="00F874DE">
            <w:pPr>
              <w:pStyle w:val="TableText"/>
              <w:jc w:val="both"/>
              <w:rPr>
                <w:sz w:val="22"/>
              </w:rPr>
            </w:pPr>
            <w:r w:rsidRPr="009D79A5">
              <w:t>The interest amount associated with the transaction.</w:t>
            </w:r>
          </w:p>
        </w:tc>
      </w:tr>
      <w:tr w:rsidR="001703DA" w:rsidRPr="00BF5D6D" w14:paraId="16D6CE4A" w14:textId="77777777" w:rsidTr="004259A1">
        <w:tc>
          <w:tcPr>
            <w:tcW w:w="2430" w:type="dxa"/>
          </w:tcPr>
          <w:p w14:paraId="73EB21DF" w14:textId="77777777" w:rsidR="001703DA" w:rsidRPr="009D79A5" w:rsidRDefault="001703DA" w:rsidP="00B34BB0">
            <w:pPr>
              <w:pStyle w:val="TableColumnSubheading"/>
              <w:rPr>
                <w:sz w:val="22"/>
                <w:szCs w:val="22"/>
              </w:rPr>
            </w:pPr>
            <w:r w:rsidRPr="009D79A5">
              <w:t>MIP Amt</w:t>
            </w:r>
          </w:p>
        </w:tc>
        <w:tc>
          <w:tcPr>
            <w:tcW w:w="6570" w:type="dxa"/>
          </w:tcPr>
          <w:p w14:paraId="1E7F5B1B" w14:textId="1CE0C3A5" w:rsidR="001703DA" w:rsidRPr="009D79A5" w:rsidRDefault="001703DA" w:rsidP="00F874DE">
            <w:pPr>
              <w:pStyle w:val="TableText"/>
              <w:jc w:val="both"/>
              <w:rPr>
                <w:sz w:val="22"/>
              </w:rPr>
            </w:pPr>
            <w:r w:rsidRPr="009D79A5">
              <w:t>The Mortgage Insurance Premium amount associated with the transaction</w:t>
            </w:r>
            <w:r w:rsidR="003A5D4C">
              <w:t xml:space="preserve"> (for pre-assigned </w:t>
            </w:r>
            <w:r w:rsidR="000C715D">
              <w:t>transactions</w:t>
            </w:r>
            <w:r w:rsidR="003A5D4C">
              <w:t>)</w:t>
            </w:r>
            <w:r w:rsidRPr="009D79A5">
              <w:t>.</w:t>
            </w:r>
          </w:p>
        </w:tc>
      </w:tr>
      <w:tr w:rsidR="001703DA" w:rsidRPr="00BF5D6D" w14:paraId="0BB34B08" w14:textId="77777777" w:rsidTr="004259A1">
        <w:tc>
          <w:tcPr>
            <w:tcW w:w="2430" w:type="dxa"/>
          </w:tcPr>
          <w:p w14:paraId="49B49831" w14:textId="77777777" w:rsidR="001703DA" w:rsidRPr="009D79A5" w:rsidRDefault="001703DA" w:rsidP="00B34BB0">
            <w:pPr>
              <w:pStyle w:val="TableColumnSubheading"/>
              <w:rPr>
                <w:sz w:val="22"/>
                <w:szCs w:val="22"/>
              </w:rPr>
            </w:pPr>
            <w:r w:rsidRPr="009D79A5">
              <w:t>SF Amt</w:t>
            </w:r>
          </w:p>
        </w:tc>
        <w:tc>
          <w:tcPr>
            <w:tcW w:w="6570" w:type="dxa"/>
          </w:tcPr>
          <w:p w14:paraId="303F6931" w14:textId="0498E189" w:rsidR="001703DA" w:rsidRPr="009D79A5" w:rsidRDefault="001703DA" w:rsidP="00F874DE">
            <w:pPr>
              <w:pStyle w:val="TableText"/>
              <w:jc w:val="both"/>
              <w:rPr>
                <w:sz w:val="22"/>
              </w:rPr>
            </w:pPr>
            <w:r w:rsidRPr="009D79A5">
              <w:t>The Service fee amount associated with the transaction</w:t>
            </w:r>
            <w:r w:rsidR="000C715D" w:rsidRPr="009D79A5">
              <w:t>.</w:t>
            </w:r>
          </w:p>
        </w:tc>
      </w:tr>
      <w:tr w:rsidR="001703DA" w:rsidRPr="00BF5D6D" w14:paraId="46557D86" w14:textId="77777777" w:rsidTr="004259A1">
        <w:tc>
          <w:tcPr>
            <w:tcW w:w="2430" w:type="dxa"/>
          </w:tcPr>
          <w:p w14:paraId="7852174B" w14:textId="77777777" w:rsidR="001703DA" w:rsidRPr="009D79A5" w:rsidRDefault="001703DA" w:rsidP="00B34BB0">
            <w:pPr>
              <w:pStyle w:val="TableColumnSubheading"/>
              <w:rPr>
                <w:sz w:val="22"/>
                <w:szCs w:val="22"/>
              </w:rPr>
            </w:pPr>
            <w:r w:rsidRPr="009D79A5">
              <w:t>Loan Bal Trans Amt</w:t>
            </w:r>
          </w:p>
        </w:tc>
        <w:tc>
          <w:tcPr>
            <w:tcW w:w="6570" w:type="dxa"/>
          </w:tcPr>
          <w:p w14:paraId="00548A97" w14:textId="77777777" w:rsidR="001703DA" w:rsidRPr="009D79A5" w:rsidRDefault="001703DA" w:rsidP="00F874DE">
            <w:pPr>
              <w:pStyle w:val="TableText"/>
              <w:jc w:val="both"/>
              <w:rPr>
                <w:sz w:val="22"/>
              </w:rPr>
            </w:pPr>
            <w:r w:rsidRPr="009D79A5">
              <w:t>Sum of principal, interest, MIP and service fee amount.</w:t>
            </w:r>
          </w:p>
        </w:tc>
      </w:tr>
      <w:tr w:rsidR="001703DA" w:rsidRPr="00BF5D6D" w14:paraId="3D1FEDE5" w14:textId="77777777" w:rsidTr="004259A1">
        <w:tc>
          <w:tcPr>
            <w:tcW w:w="2430" w:type="dxa"/>
          </w:tcPr>
          <w:p w14:paraId="58BD6023" w14:textId="77777777" w:rsidR="001703DA" w:rsidRPr="009D79A5" w:rsidRDefault="001703DA" w:rsidP="00B34BB0">
            <w:pPr>
              <w:pStyle w:val="TableColumnSubheading"/>
              <w:rPr>
                <w:sz w:val="22"/>
                <w:szCs w:val="22"/>
              </w:rPr>
            </w:pPr>
            <w:r w:rsidRPr="009D79A5">
              <w:t>Corp Adv Amt</w:t>
            </w:r>
          </w:p>
        </w:tc>
        <w:tc>
          <w:tcPr>
            <w:tcW w:w="6570" w:type="dxa"/>
          </w:tcPr>
          <w:p w14:paraId="741DFA80" w14:textId="32718D54" w:rsidR="001703DA" w:rsidRPr="009D79A5" w:rsidRDefault="001703DA" w:rsidP="00F874DE">
            <w:pPr>
              <w:pStyle w:val="TableText"/>
              <w:jc w:val="both"/>
              <w:rPr>
                <w:sz w:val="22"/>
              </w:rPr>
            </w:pPr>
            <w:r w:rsidRPr="009D79A5">
              <w:t>Transaction amount associated with the Corp Advance expense paid by the Lender/</w:t>
            </w:r>
            <w:r w:rsidR="000C715D" w:rsidRPr="009D79A5">
              <w:t>Investor</w:t>
            </w:r>
            <w:r w:rsidR="00D713B1">
              <w:t xml:space="preserve"> (N/A for a</w:t>
            </w:r>
            <w:r w:rsidR="000C715D">
              <w:t>ssigned loans)</w:t>
            </w:r>
            <w:r w:rsidR="000C715D" w:rsidRPr="009D79A5">
              <w:t>.</w:t>
            </w:r>
          </w:p>
        </w:tc>
      </w:tr>
      <w:tr w:rsidR="001703DA" w:rsidRPr="00BF5D6D" w14:paraId="50E33C38" w14:textId="77777777" w:rsidTr="004259A1">
        <w:tc>
          <w:tcPr>
            <w:tcW w:w="2430" w:type="dxa"/>
          </w:tcPr>
          <w:p w14:paraId="0CF64B87" w14:textId="77777777" w:rsidR="001703DA" w:rsidRPr="009D79A5" w:rsidRDefault="001703DA" w:rsidP="00B34BB0">
            <w:pPr>
              <w:pStyle w:val="TableColumnSubheading"/>
              <w:rPr>
                <w:sz w:val="22"/>
                <w:szCs w:val="22"/>
              </w:rPr>
            </w:pPr>
            <w:r w:rsidRPr="009D79A5">
              <w:t>%Recoverable</w:t>
            </w:r>
          </w:p>
        </w:tc>
        <w:tc>
          <w:tcPr>
            <w:tcW w:w="6570" w:type="dxa"/>
          </w:tcPr>
          <w:p w14:paraId="5FBC2BA5" w14:textId="3318EDA2" w:rsidR="001703DA" w:rsidRPr="009D79A5" w:rsidRDefault="001703DA" w:rsidP="00F874DE">
            <w:pPr>
              <w:pStyle w:val="TableText"/>
              <w:jc w:val="both"/>
            </w:pPr>
            <w:r>
              <w:t>T</w:t>
            </w:r>
            <w:r w:rsidRPr="009D79A5">
              <w:t>he percentage of the transaction amount that can be recovered by the Lender/Investor</w:t>
            </w:r>
            <w:r w:rsidR="000C715D">
              <w:t xml:space="preserve"> (for pre-assigned transactions)</w:t>
            </w:r>
            <w:r w:rsidR="000C715D" w:rsidRPr="009D79A5">
              <w:t>.</w:t>
            </w:r>
          </w:p>
        </w:tc>
      </w:tr>
      <w:tr w:rsidR="001703DA" w:rsidRPr="00BF5D6D" w14:paraId="44B0F30E" w14:textId="77777777" w:rsidTr="004259A1">
        <w:tc>
          <w:tcPr>
            <w:tcW w:w="2430" w:type="dxa"/>
          </w:tcPr>
          <w:p w14:paraId="388A2409" w14:textId="77777777" w:rsidR="001703DA" w:rsidRPr="009D79A5" w:rsidRDefault="001703DA" w:rsidP="00B34BB0">
            <w:pPr>
              <w:pStyle w:val="TableColumnSubheading"/>
              <w:rPr>
                <w:sz w:val="22"/>
                <w:szCs w:val="22"/>
              </w:rPr>
            </w:pPr>
            <w:r w:rsidRPr="009D79A5">
              <w:t>Recoverable Amt</w:t>
            </w:r>
          </w:p>
        </w:tc>
        <w:tc>
          <w:tcPr>
            <w:tcW w:w="6570" w:type="dxa"/>
          </w:tcPr>
          <w:p w14:paraId="26953221" w14:textId="2076B20A" w:rsidR="001703DA" w:rsidRPr="009D79A5" w:rsidRDefault="001703DA" w:rsidP="00F874DE">
            <w:pPr>
              <w:pStyle w:val="TableText"/>
              <w:jc w:val="both"/>
              <w:rPr>
                <w:sz w:val="22"/>
              </w:rPr>
            </w:pPr>
            <w:r w:rsidRPr="009D79A5">
              <w:t xml:space="preserve">The transaction amount which is recoverable by the </w:t>
            </w:r>
            <w:r>
              <w:t xml:space="preserve">Lender/Investor </w:t>
            </w:r>
            <w:r w:rsidRPr="009D79A5">
              <w:t>for</w:t>
            </w:r>
            <w:r>
              <w:t xml:space="preserve"> Corp Advance transactions</w:t>
            </w:r>
            <w:r w:rsidR="00D713B1">
              <w:t xml:space="preserve"> (N/A for a</w:t>
            </w:r>
            <w:r w:rsidR="000C715D">
              <w:t>ssigned loans)</w:t>
            </w:r>
            <w:r w:rsidR="000C715D" w:rsidRPr="009D79A5">
              <w:t>.</w:t>
            </w:r>
          </w:p>
        </w:tc>
      </w:tr>
      <w:tr w:rsidR="001703DA" w:rsidRPr="00BF5D6D" w14:paraId="0164113E" w14:textId="77777777" w:rsidTr="004259A1">
        <w:tc>
          <w:tcPr>
            <w:tcW w:w="2430" w:type="dxa"/>
          </w:tcPr>
          <w:p w14:paraId="53693C79" w14:textId="77777777" w:rsidR="001703DA" w:rsidRPr="009D79A5" w:rsidRDefault="001703DA" w:rsidP="00B34BB0">
            <w:pPr>
              <w:pStyle w:val="TableColumnSubheading"/>
              <w:rPr>
                <w:sz w:val="22"/>
                <w:szCs w:val="22"/>
              </w:rPr>
            </w:pPr>
            <w:r w:rsidRPr="009D79A5">
              <w:t>Late Charge Amt</w:t>
            </w:r>
          </w:p>
        </w:tc>
        <w:tc>
          <w:tcPr>
            <w:tcW w:w="6570" w:type="dxa"/>
          </w:tcPr>
          <w:p w14:paraId="0741C660" w14:textId="034EC922" w:rsidR="001703DA" w:rsidRPr="009D79A5" w:rsidRDefault="001703DA" w:rsidP="00F874DE">
            <w:pPr>
              <w:pStyle w:val="TableText"/>
              <w:jc w:val="both"/>
              <w:rPr>
                <w:sz w:val="22"/>
              </w:rPr>
            </w:pPr>
            <w:r w:rsidRPr="009D79A5">
              <w:t xml:space="preserve">The late charge amount associated with the transaction. </w:t>
            </w:r>
          </w:p>
        </w:tc>
      </w:tr>
      <w:tr w:rsidR="001703DA" w:rsidRPr="00BF5D6D" w14:paraId="05FB8FDA" w14:textId="77777777" w:rsidTr="004259A1">
        <w:tc>
          <w:tcPr>
            <w:tcW w:w="2430" w:type="dxa"/>
          </w:tcPr>
          <w:p w14:paraId="76F62C1F" w14:textId="77777777" w:rsidR="001703DA" w:rsidRPr="009D79A5" w:rsidRDefault="001703DA" w:rsidP="00B34BB0">
            <w:pPr>
              <w:pStyle w:val="TableColumnSubheading"/>
              <w:rPr>
                <w:sz w:val="22"/>
                <w:szCs w:val="22"/>
              </w:rPr>
            </w:pPr>
            <w:r w:rsidRPr="009D79A5">
              <w:t>Penalty Int Amt</w:t>
            </w:r>
          </w:p>
        </w:tc>
        <w:tc>
          <w:tcPr>
            <w:tcW w:w="6570" w:type="dxa"/>
          </w:tcPr>
          <w:p w14:paraId="5D078EBB" w14:textId="0086C37F" w:rsidR="001703DA" w:rsidRPr="009D79A5" w:rsidRDefault="001703DA" w:rsidP="00F874DE">
            <w:pPr>
              <w:pStyle w:val="TableText"/>
              <w:jc w:val="both"/>
              <w:rPr>
                <w:sz w:val="22"/>
              </w:rPr>
            </w:pPr>
            <w:r w:rsidRPr="009D79A5">
              <w:t xml:space="preserve">The </w:t>
            </w:r>
            <w:r>
              <w:t>penalty interest</w:t>
            </w:r>
            <w:r w:rsidRPr="009D79A5">
              <w:t xml:space="preserve"> associated with the transaction. </w:t>
            </w:r>
          </w:p>
        </w:tc>
      </w:tr>
      <w:tr w:rsidR="001703DA" w:rsidRPr="00BF5D6D" w14:paraId="3E083F08" w14:textId="77777777" w:rsidTr="004259A1">
        <w:tc>
          <w:tcPr>
            <w:tcW w:w="2430" w:type="dxa"/>
          </w:tcPr>
          <w:p w14:paraId="1ECA5199" w14:textId="77777777" w:rsidR="001703DA" w:rsidRPr="009D79A5" w:rsidRDefault="001703DA" w:rsidP="00B34BB0">
            <w:pPr>
              <w:pStyle w:val="TableColumnSubheading"/>
              <w:rPr>
                <w:sz w:val="22"/>
                <w:szCs w:val="22"/>
              </w:rPr>
            </w:pPr>
            <w:r w:rsidRPr="009D79A5">
              <w:t>Trans Total</w:t>
            </w:r>
          </w:p>
        </w:tc>
        <w:tc>
          <w:tcPr>
            <w:tcW w:w="6570" w:type="dxa"/>
          </w:tcPr>
          <w:p w14:paraId="52A92549" w14:textId="77777777" w:rsidR="001703DA" w:rsidRPr="009D79A5" w:rsidRDefault="001703DA" w:rsidP="00F874DE">
            <w:pPr>
              <w:pStyle w:val="TableText"/>
              <w:jc w:val="both"/>
              <w:rPr>
                <w:sz w:val="22"/>
              </w:rPr>
            </w:pPr>
            <w:r w:rsidRPr="009D79A5">
              <w:t xml:space="preserve">Sum of </w:t>
            </w:r>
            <w:r>
              <w:t>loan balance, late charge</w:t>
            </w:r>
            <w:r w:rsidRPr="009D79A5">
              <w:t xml:space="preserve"> </w:t>
            </w:r>
            <w:r>
              <w:t>and</w:t>
            </w:r>
            <w:r w:rsidRPr="009D79A5">
              <w:t xml:space="preserve"> penalty int</w:t>
            </w:r>
            <w:r>
              <w:t>erest</w:t>
            </w:r>
            <w:r w:rsidRPr="009D79A5">
              <w:t xml:space="preserve"> am</w:t>
            </w:r>
            <w:r>
              <w:t>ount.</w:t>
            </w:r>
          </w:p>
        </w:tc>
      </w:tr>
      <w:tr w:rsidR="001703DA" w:rsidRPr="00BF5D6D" w14:paraId="59259E55" w14:textId="77777777" w:rsidTr="004259A1">
        <w:tc>
          <w:tcPr>
            <w:tcW w:w="2430" w:type="dxa"/>
          </w:tcPr>
          <w:p w14:paraId="5D66E3C1" w14:textId="77777777" w:rsidR="001703DA" w:rsidRPr="009D79A5" w:rsidRDefault="001703DA" w:rsidP="00B34BB0">
            <w:pPr>
              <w:pStyle w:val="TableColumnSubheading"/>
              <w:rPr>
                <w:sz w:val="22"/>
                <w:szCs w:val="22"/>
              </w:rPr>
            </w:pPr>
            <w:r w:rsidRPr="009D79A5">
              <w:t>Lender</w:t>
            </w:r>
          </w:p>
        </w:tc>
        <w:tc>
          <w:tcPr>
            <w:tcW w:w="6570" w:type="dxa"/>
          </w:tcPr>
          <w:p w14:paraId="4F3C58C0" w14:textId="11E1DDD8" w:rsidR="001703DA" w:rsidRPr="009D79A5" w:rsidRDefault="001703DA" w:rsidP="00F874DE">
            <w:pPr>
              <w:pStyle w:val="TableText"/>
              <w:jc w:val="both"/>
              <w:rPr>
                <w:sz w:val="22"/>
              </w:rPr>
            </w:pPr>
            <w:r w:rsidRPr="009D79A5">
              <w:t>Lender associated with the loan</w:t>
            </w:r>
            <w:r w:rsidR="00754C41">
              <w:t>.</w:t>
            </w:r>
          </w:p>
        </w:tc>
      </w:tr>
      <w:tr w:rsidR="001703DA" w:rsidRPr="00BF5D6D" w14:paraId="20A05BCD" w14:textId="77777777" w:rsidTr="004259A1">
        <w:tc>
          <w:tcPr>
            <w:tcW w:w="2430" w:type="dxa"/>
          </w:tcPr>
          <w:p w14:paraId="133801E4" w14:textId="77777777" w:rsidR="001703DA" w:rsidRPr="009D79A5" w:rsidRDefault="001703DA" w:rsidP="00B34BB0">
            <w:pPr>
              <w:pStyle w:val="TableColumnSubheading"/>
              <w:rPr>
                <w:sz w:val="22"/>
                <w:szCs w:val="22"/>
              </w:rPr>
            </w:pPr>
            <w:r w:rsidRPr="009D79A5">
              <w:t>Servicer</w:t>
            </w:r>
          </w:p>
        </w:tc>
        <w:tc>
          <w:tcPr>
            <w:tcW w:w="6570" w:type="dxa"/>
          </w:tcPr>
          <w:p w14:paraId="66AD4797" w14:textId="210865F6" w:rsidR="001703DA" w:rsidRPr="009D79A5" w:rsidRDefault="001703DA" w:rsidP="00F874DE">
            <w:pPr>
              <w:pStyle w:val="TableText"/>
              <w:jc w:val="both"/>
              <w:rPr>
                <w:sz w:val="22"/>
              </w:rPr>
            </w:pPr>
            <w:r w:rsidRPr="009D79A5">
              <w:t>Servicer</w:t>
            </w:r>
            <w:r>
              <w:t xml:space="preserve"> associated with </w:t>
            </w:r>
            <w:r w:rsidRPr="009D79A5">
              <w:t>the loan</w:t>
            </w:r>
            <w:r w:rsidR="00754C41">
              <w:t>.</w:t>
            </w:r>
          </w:p>
        </w:tc>
      </w:tr>
      <w:tr w:rsidR="001703DA" w:rsidRPr="00BF5D6D" w14:paraId="466813E5" w14:textId="77777777" w:rsidTr="004259A1">
        <w:tc>
          <w:tcPr>
            <w:tcW w:w="2430" w:type="dxa"/>
          </w:tcPr>
          <w:p w14:paraId="42EE892F" w14:textId="77777777" w:rsidR="001703DA" w:rsidRPr="009D79A5" w:rsidRDefault="001703DA" w:rsidP="00B34BB0">
            <w:pPr>
              <w:pStyle w:val="TableColumnSubheading"/>
              <w:rPr>
                <w:sz w:val="22"/>
                <w:szCs w:val="22"/>
              </w:rPr>
            </w:pPr>
            <w:r w:rsidRPr="009D79A5">
              <w:t>Investor</w:t>
            </w:r>
          </w:p>
        </w:tc>
        <w:tc>
          <w:tcPr>
            <w:tcW w:w="6570" w:type="dxa"/>
          </w:tcPr>
          <w:p w14:paraId="5411B560" w14:textId="5A3C5493" w:rsidR="001703DA" w:rsidRPr="009D79A5" w:rsidRDefault="001703DA" w:rsidP="00F874DE">
            <w:pPr>
              <w:pStyle w:val="TableText"/>
              <w:jc w:val="both"/>
              <w:rPr>
                <w:sz w:val="22"/>
              </w:rPr>
            </w:pPr>
            <w:r w:rsidRPr="009D79A5">
              <w:t>Investor</w:t>
            </w:r>
            <w:r>
              <w:t>/holder associated with</w:t>
            </w:r>
            <w:r w:rsidRPr="009D79A5">
              <w:t xml:space="preserve"> the loan</w:t>
            </w:r>
            <w:r w:rsidR="00754C41">
              <w:t>.</w:t>
            </w:r>
          </w:p>
        </w:tc>
      </w:tr>
      <w:tr w:rsidR="001703DA" w:rsidRPr="00BF5D6D" w14:paraId="099397CF" w14:textId="77777777" w:rsidTr="004259A1">
        <w:tc>
          <w:tcPr>
            <w:tcW w:w="2430" w:type="dxa"/>
          </w:tcPr>
          <w:p w14:paraId="21D000E0" w14:textId="77777777" w:rsidR="001703DA" w:rsidRPr="009D79A5" w:rsidRDefault="001703DA" w:rsidP="00B34BB0">
            <w:pPr>
              <w:pStyle w:val="TableColumnSubheading"/>
              <w:rPr>
                <w:sz w:val="22"/>
                <w:szCs w:val="22"/>
              </w:rPr>
            </w:pPr>
            <w:r w:rsidRPr="009D79A5">
              <w:t>Incurred Date</w:t>
            </w:r>
          </w:p>
        </w:tc>
        <w:tc>
          <w:tcPr>
            <w:tcW w:w="6570" w:type="dxa"/>
          </w:tcPr>
          <w:p w14:paraId="43BE4C32" w14:textId="3089AE69" w:rsidR="001703DA" w:rsidRDefault="001703DA" w:rsidP="00F874DE">
            <w:pPr>
              <w:pStyle w:val="TableText"/>
              <w:jc w:val="both"/>
            </w:pPr>
            <w:r>
              <w:t>T</w:t>
            </w:r>
            <w:r w:rsidRPr="009D79A5">
              <w:t>his is the date the expense was incurred by the Lender/Investor</w:t>
            </w:r>
            <w:r w:rsidR="000C715D">
              <w:t xml:space="preserve"> (N/A for Assigned loans)</w:t>
            </w:r>
            <w:r w:rsidR="000C715D" w:rsidRPr="009D79A5">
              <w:t>.</w:t>
            </w:r>
            <w:r w:rsidRPr="009D79A5">
              <w:t xml:space="preserve"> Ex</w:t>
            </w:r>
            <w:r>
              <w:t>ample:</w:t>
            </w:r>
            <w:r w:rsidRPr="009D79A5">
              <w:t xml:space="preserve"> The date the lawn mowing service was completed or</w:t>
            </w:r>
            <w:r w:rsidR="004E6E6F">
              <w:t xml:space="preserve"> for Property Charges</w:t>
            </w:r>
            <w:r w:rsidRPr="009D79A5">
              <w:t xml:space="preserve"> the date the taxes </w:t>
            </w:r>
            <w:r w:rsidR="004E6E6F">
              <w:t xml:space="preserve">were paid </w:t>
            </w:r>
            <w:r w:rsidR="004E6E6F">
              <w:rPr>
                <w:noProof/>
              </w:rPr>
              <w:t>and is expected to be the same as the effective date</w:t>
            </w:r>
            <w:r w:rsidRPr="009D79A5">
              <w:t xml:space="preserve">. </w:t>
            </w:r>
            <w:r>
              <w:t>This field is required for the following</w:t>
            </w:r>
            <w:r w:rsidRPr="009D79A5">
              <w:t xml:space="preserve"> </w:t>
            </w:r>
            <w:r>
              <w:t xml:space="preserve">transaction categories: </w:t>
            </w:r>
          </w:p>
          <w:p w14:paraId="767DE431" w14:textId="77777777" w:rsidR="001703DA" w:rsidRPr="00E46748" w:rsidRDefault="001703DA" w:rsidP="00F874DE">
            <w:pPr>
              <w:pStyle w:val="UnorderedList"/>
              <w:jc w:val="both"/>
            </w:pPr>
            <w:r>
              <w:t xml:space="preserve">Corp Advance Sections </w:t>
            </w:r>
            <w:r w:rsidRPr="009D79A5">
              <w:t>305</w:t>
            </w:r>
            <w:r>
              <w:t xml:space="preserve">, </w:t>
            </w:r>
            <w:r w:rsidRPr="009D79A5">
              <w:t>3</w:t>
            </w:r>
            <w:r>
              <w:t xml:space="preserve">06, 307, 308, 309, 310 and </w:t>
            </w:r>
            <w:r w:rsidRPr="009D79A5">
              <w:t>409</w:t>
            </w:r>
            <w:r>
              <w:t>.</w:t>
            </w:r>
          </w:p>
          <w:p w14:paraId="56A81752" w14:textId="77777777" w:rsidR="001703DA" w:rsidRPr="009D79A5" w:rsidRDefault="001703DA" w:rsidP="00F874DE">
            <w:pPr>
              <w:pStyle w:val="UnorderedList"/>
              <w:jc w:val="both"/>
            </w:pPr>
            <w:r>
              <w:t>Corp Advance - Property Preservation</w:t>
            </w:r>
          </w:p>
        </w:tc>
      </w:tr>
      <w:tr w:rsidR="001703DA" w:rsidRPr="00BF5D6D" w14:paraId="191BB4F7" w14:textId="77777777" w:rsidTr="004259A1">
        <w:tc>
          <w:tcPr>
            <w:tcW w:w="2430" w:type="dxa"/>
          </w:tcPr>
          <w:p w14:paraId="4BD10D4B" w14:textId="7E227FD5" w:rsidR="001703DA" w:rsidRPr="009D79A5" w:rsidRDefault="0006199A" w:rsidP="00B34BB0">
            <w:pPr>
              <w:pStyle w:val="TableColumnSubheading"/>
              <w:rPr>
                <w:sz w:val="22"/>
                <w:szCs w:val="22"/>
              </w:rPr>
            </w:pPr>
            <w:r>
              <w:t>Exclude from Max</w:t>
            </w:r>
          </w:p>
        </w:tc>
        <w:tc>
          <w:tcPr>
            <w:tcW w:w="6570" w:type="dxa"/>
          </w:tcPr>
          <w:p w14:paraId="2DF7DE66" w14:textId="65DC0B22" w:rsidR="001703DA" w:rsidRPr="009D79A5" w:rsidRDefault="001703DA" w:rsidP="00F874DE">
            <w:pPr>
              <w:pStyle w:val="TableText"/>
              <w:jc w:val="both"/>
              <w:rPr>
                <w:sz w:val="22"/>
              </w:rPr>
            </w:pPr>
            <w:r>
              <w:t xml:space="preserve">This checkbox indicates whether the P&amp;P transaction </w:t>
            </w:r>
            <w:r w:rsidR="0006199A">
              <w:t>is excluded from $5,000 cap</w:t>
            </w:r>
            <w:r w:rsidR="00D713B1">
              <w:t xml:space="preserve"> (N/A for a</w:t>
            </w:r>
            <w:r w:rsidR="000C715D">
              <w:t>ssigned loans)</w:t>
            </w:r>
            <w:r w:rsidR="000C715D" w:rsidRPr="009D79A5">
              <w:t>.</w:t>
            </w:r>
          </w:p>
        </w:tc>
      </w:tr>
      <w:tr w:rsidR="001703DA" w:rsidRPr="00BF5D6D" w14:paraId="6C1EBA22" w14:textId="77777777" w:rsidTr="004259A1">
        <w:tc>
          <w:tcPr>
            <w:tcW w:w="2430" w:type="dxa"/>
          </w:tcPr>
          <w:p w14:paraId="56FA2D43" w14:textId="77777777" w:rsidR="001703DA" w:rsidRPr="009D79A5" w:rsidRDefault="001703DA" w:rsidP="00B34BB0">
            <w:pPr>
              <w:pStyle w:val="TableColumnSubheading"/>
              <w:rPr>
                <w:sz w:val="22"/>
                <w:szCs w:val="22"/>
              </w:rPr>
            </w:pPr>
            <w:r w:rsidRPr="009D79A5">
              <w:t>Max. Approved</w:t>
            </w:r>
          </w:p>
        </w:tc>
        <w:tc>
          <w:tcPr>
            <w:tcW w:w="6570" w:type="dxa"/>
          </w:tcPr>
          <w:p w14:paraId="56A752C2" w14:textId="1ECF42DF" w:rsidR="001703DA" w:rsidRPr="009D79A5" w:rsidRDefault="001703DA" w:rsidP="00F874DE">
            <w:pPr>
              <w:pStyle w:val="TableText"/>
              <w:jc w:val="both"/>
              <w:rPr>
                <w:sz w:val="22"/>
              </w:rPr>
            </w:pPr>
            <w:r>
              <w:t xml:space="preserve">This checkbox indicates whether </w:t>
            </w:r>
            <w:r w:rsidRPr="009D79A5">
              <w:t>the P&amp;P transaction</w:t>
            </w:r>
            <w:r>
              <w:t xml:space="preserve"> amount</w:t>
            </w:r>
            <w:r w:rsidRPr="009D79A5">
              <w:t xml:space="preserve"> is </w:t>
            </w:r>
            <w:r>
              <w:t xml:space="preserve">within the </w:t>
            </w:r>
            <w:r w:rsidRPr="009D79A5">
              <w:t>max</w:t>
            </w:r>
            <w:r>
              <w:t>imum allowable limit. HUD approval is not required if this box is checked</w:t>
            </w:r>
            <w:r w:rsidR="00D713B1">
              <w:t xml:space="preserve"> (N/A for a</w:t>
            </w:r>
            <w:r w:rsidR="000C715D">
              <w:t>ssigned loans)</w:t>
            </w:r>
            <w:r w:rsidR="000C715D" w:rsidRPr="009D79A5">
              <w:t>.</w:t>
            </w:r>
          </w:p>
        </w:tc>
      </w:tr>
      <w:tr w:rsidR="001703DA" w:rsidRPr="00BF5D6D" w14:paraId="2A2FED78" w14:textId="77777777" w:rsidTr="004259A1">
        <w:tc>
          <w:tcPr>
            <w:tcW w:w="2430" w:type="dxa"/>
          </w:tcPr>
          <w:p w14:paraId="71D7AC80" w14:textId="77777777" w:rsidR="001703DA" w:rsidRPr="009D79A5" w:rsidRDefault="001703DA" w:rsidP="00B34BB0">
            <w:pPr>
              <w:pStyle w:val="TableColumnSubheading"/>
              <w:rPr>
                <w:sz w:val="22"/>
                <w:szCs w:val="22"/>
              </w:rPr>
            </w:pPr>
            <w:r w:rsidRPr="009D79A5">
              <w:t>Created By</w:t>
            </w:r>
          </w:p>
        </w:tc>
        <w:tc>
          <w:tcPr>
            <w:tcW w:w="6570" w:type="dxa"/>
          </w:tcPr>
          <w:p w14:paraId="7A0197F8" w14:textId="0670FA84" w:rsidR="001703DA" w:rsidRPr="009D79A5" w:rsidRDefault="001703DA" w:rsidP="00F874DE">
            <w:pPr>
              <w:pStyle w:val="TableText"/>
              <w:jc w:val="both"/>
              <w:rPr>
                <w:sz w:val="22"/>
              </w:rPr>
            </w:pPr>
            <w:r w:rsidRPr="009D79A5">
              <w:t xml:space="preserve">The </w:t>
            </w:r>
            <w:r w:rsidR="00734A50">
              <w:t>U</w:t>
            </w:r>
            <w:r w:rsidRPr="009D79A5">
              <w:t xml:space="preserve">ser </w:t>
            </w:r>
            <w:r w:rsidR="00734A50">
              <w:t>N</w:t>
            </w:r>
            <w:r>
              <w:t xml:space="preserve">ame </w:t>
            </w:r>
            <w:r w:rsidRPr="009D79A5">
              <w:t>who initiated the transaction</w:t>
            </w:r>
            <w:r>
              <w:t>.</w:t>
            </w:r>
          </w:p>
        </w:tc>
      </w:tr>
      <w:tr w:rsidR="001703DA" w:rsidRPr="00BF5D6D" w14:paraId="705F7F7E" w14:textId="77777777" w:rsidTr="004259A1">
        <w:tc>
          <w:tcPr>
            <w:tcW w:w="2430" w:type="dxa"/>
          </w:tcPr>
          <w:p w14:paraId="0BB5EF7C" w14:textId="77777777" w:rsidR="001703DA" w:rsidRPr="009D79A5" w:rsidRDefault="001703DA" w:rsidP="00B34BB0">
            <w:pPr>
              <w:pStyle w:val="TableColumnSubheading"/>
              <w:rPr>
                <w:sz w:val="22"/>
                <w:szCs w:val="22"/>
              </w:rPr>
            </w:pPr>
            <w:r w:rsidRPr="009D79A5">
              <w:t>Create Date</w:t>
            </w:r>
          </w:p>
        </w:tc>
        <w:tc>
          <w:tcPr>
            <w:tcW w:w="6570" w:type="dxa"/>
          </w:tcPr>
          <w:p w14:paraId="5DB1282F" w14:textId="77777777" w:rsidR="001703DA" w:rsidRPr="009D79A5" w:rsidRDefault="001703DA" w:rsidP="00F874DE">
            <w:pPr>
              <w:pStyle w:val="TableText"/>
              <w:jc w:val="both"/>
              <w:rPr>
                <w:sz w:val="22"/>
              </w:rPr>
            </w:pPr>
            <w:r w:rsidRPr="009D79A5">
              <w:t xml:space="preserve">The date </w:t>
            </w:r>
            <w:r>
              <w:t xml:space="preserve">and time the </w:t>
            </w:r>
            <w:r w:rsidRPr="009D79A5">
              <w:t xml:space="preserve">transaction is </w:t>
            </w:r>
            <w:r>
              <w:t>recorded</w:t>
            </w:r>
            <w:r w:rsidRPr="009D79A5">
              <w:t xml:space="preserve"> in the system</w:t>
            </w:r>
            <w:r>
              <w:t>.</w:t>
            </w:r>
          </w:p>
        </w:tc>
      </w:tr>
    </w:tbl>
    <w:p w14:paraId="1AAAFE9C" w14:textId="5DA159EF" w:rsidR="001703DA" w:rsidRDefault="001703DA" w:rsidP="001879BA">
      <w:pPr>
        <w:pStyle w:val="TableCaption"/>
      </w:pPr>
      <w:bookmarkStart w:id="2247" w:name="_Toc90643793"/>
      <w:bookmarkStart w:id="2248" w:name="_Toc230163778"/>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t>: Transactions - Loan Screen</w:t>
      </w:r>
      <w:bookmarkEnd w:id="2247"/>
      <w:bookmarkEnd w:id="2248"/>
    </w:p>
    <w:p w14:paraId="2CF667A3" w14:textId="77777777" w:rsidR="001703DA" w:rsidRPr="006C7316" w:rsidRDefault="001703DA" w:rsidP="001879BA">
      <w:pPr>
        <w:pStyle w:val="BodyText"/>
      </w:pPr>
      <w:r w:rsidRPr="006C7316">
        <w:t>To filter the transactions by transaction category:</w:t>
      </w:r>
    </w:p>
    <w:p w14:paraId="03F29E34" w14:textId="77777777" w:rsidR="001703DA" w:rsidRPr="006C7316" w:rsidRDefault="001703DA" w:rsidP="006C3C3F">
      <w:pPr>
        <w:pStyle w:val="OrderedList"/>
        <w:numPr>
          <w:ilvl w:val="0"/>
          <w:numId w:val="221"/>
        </w:numPr>
        <w:jc w:val="both"/>
        <w:rPr>
          <w:noProof/>
        </w:rPr>
      </w:pPr>
      <w:r w:rsidRPr="006C7316">
        <w:rPr>
          <w:noProof/>
        </w:rPr>
        <w:t xml:space="preserve">Select the </w:t>
      </w:r>
      <w:r w:rsidRPr="00B50717">
        <w:rPr>
          <w:b/>
          <w:noProof/>
        </w:rPr>
        <w:t>Transaction Category</w:t>
      </w:r>
      <w:r w:rsidRPr="006C7316">
        <w:rPr>
          <w:noProof/>
        </w:rPr>
        <w:t xml:space="preserve"> from the </w:t>
      </w:r>
      <w:r>
        <w:rPr>
          <w:noProof/>
        </w:rPr>
        <w:t>dropdown.</w:t>
      </w:r>
    </w:p>
    <w:p w14:paraId="0DABD708" w14:textId="77777777" w:rsidR="001703DA" w:rsidRPr="006C7316" w:rsidRDefault="001703DA" w:rsidP="006C3C3F">
      <w:pPr>
        <w:pStyle w:val="OrderedList"/>
        <w:numPr>
          <w:ilvl w:val="0"/>
          <w:numId w:val="221"/>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146512D8" w14:textId="77777777" w:rsidR="001703DA" w:rsidRPr="006C7316" w:rsidRDefault="001703DA" w:rsidP="006C3C3F">
      <w:pPr>
        <w:pStyle w:val="OrderedList"/>
        <w:numPr>
          <w:ilvl w:val="0"/>
          <w:numId w:val="221"/>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Pr="001445BE">
        <w:rPr>
          <w:b/>
          <w:noProof/>
        </w:rPr>
        <w:t>Loan Transactions Results</w:t>
      </w:r>
      <w:r w:rsidRPr="006C7316">
        <w:rPr>
          <w:noProof/>
        </w:rPr>
        <w:t xml:space="preserve"> section.</w:t>
      </w:r>
      <w:r>
        <w:rPr>
          <w:noProof/>
        </w:rPr>
        <w:t xml:space="preserve"> </w:t>
      </w:r>
      <w:r>
        <w:t>No results are displayed if no transactions match the filter criteria entered by the user.</w:t>
      </w:r>
    </w:p>
    <w:p w14:paraId="3B5C5D58" w14:textId="582330F0" w:rsidR="001703DA" w:rsidRPr="00CE4D6C" w:rsidRDefault="001703DA" w:rsidP="006C3C3F">
      <w:pPr>
        <w:pStyle w:val="OrderedList"/>
        <w:numPr>
          <w:ilvl w:val="0"/>
          <w:numId w:val="221"/>
        </w:numPr>
        <w:jc w:val="both"/>
        <w:rPr>
          <w:b/>
          <w:noProof/>
        </w:rPr>
      </w:pPr>
      <w:r>
        <w:rPr>
          <w:noProof/>
        </w:rPr>
        <w:t>Click</w:t>
      </w:r>
      <w:r w:rsidRPr="006C7316">
        <w:rPr>
          <w:noProof/>
        </w:rPr>
        <w:t xml:space="preserve"> </w:t>
      </w:r>
      <w:r w:rsidRPr="001445BE">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6175D1C2" w14:textId="1513B39A" w:rsidR="001703DA" w:rsidRDefault="00D72723" w:rsidP="001879BA">
      <w:pPr>
        <w:pStyle w:val="BodyText"/>
      </w:pPr>
      <w:r>
        <w:rPr>
          <w:noProof/>
        </w:rPr>
        <w:drawing>
          <wp:inline distT="0" distB="0" distL="0" distR="0" wp14:anchorId="2731EBFF" wp14:editId="5C023C6C">
            <wp:extent cx="5943600" cy="1341755"/>
            <wp:effectExtent l="0" t="0" r="0" b="0"/>
            <wp:docPr id="550" name="Picture 550"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0" name="Picture 550" descr="Graphical user interface, table&#10;&#10;Description automatically generated"/>
                    <pic:cNvPicPr/>
                  </pic:nvPicPr>
                  <pic:blipFill>
                    <a:blip r:embed="rId228"/>
                    <a:stretch>
                      <a:fillRect/>
                    </a:stretch>
                  </pic:blipFill>
                  <pic:spPr>
                    <a:xfrm>
                      <a:off x="0" y="0"/>
                      <a:ext cx="5943600" cy="1341755"/>
                    </a:xfrm>
                    <a:prstGeom prst="rect">
                      <a:avLst/>
                    </a:prstGeom>
                  </pic:spPr>
                </pic:pic>
              </a:graphicData>
            </a:graphic>
          </wp:inline>
        </w:drawing>
      </w:r>
    </w:p>
    <w:p w14:paraId="7FFCE2AE" w14:textId="1849C5C2" w:rsidR="001703DA" w:rsidRDefault="001703DA" w:rsidP="001879BA">
      <w:pPr>
        <w:pStyle w:val="FigureCaption0"/>
      </w:pPr>
      <w:bookmarkStart w:id="2249" w:name="_Toc74052606"/>
      <w:bookmarkStart w:id="2250" w:name="_Toc90643992"/>
      <w:bookmarkStart w:id="2251" w:name="_Toc23016401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33</w:t>
      </w:r>
      <w:r w:rsidR="00764635">
        <w:rPr>
          <w:noProof/>
        </w:rPr>
        <w:fldChar w:fldCharType="end"/>
      </w:r>
      <w:r>
        <w:rPr>
          <w:noProof/>
        </w:rPr>
        <w:t xml:space="preserve">: Loan Transactions Filter </w:t>
      </w:r>
      <w:r w:rsidR="00D713B1">
        <w:rPr>
          <w:noProof/>
        </w:rPr>
        <w:t>and</w:t>
      </w:r>
      <w:r>
        <w:rPr>
          <w:noProof/>
        </w:rPr>
        <w:t xml:space="preserve"> Results Section</w:t>
      </w:r>
      <w:bookmarkEnd w:id="2249"/>
      <w:bookmarkEnd w:id="2250"/>
      <w:bookmarkEnd w:id="2251"/>
    </w:p>
    <w:p w14:paraId="239119EF" w14:textId="77777777" w:rsidR="001703DA" w:rsidRPr="00D757EC" w:rsidRDefault="001703DA" w:rsidP="00863D8C">
      <w:pPr>
        <w:pStyle w:val="Heading4"/>
      </w:pPr>
      <w:bookmarkStart w:id="2252" w:name="_Toc11334752"/>
      <w:bookmarkStart w:id="2253" w:name="_Toc74051970"/>
      <w:bookmarkStart w:id="2254" w:name="_Toc90643356"/>
      <w:bookmarkStart w:id="2255" w:name="_Toc230163263"/>
      <w:r w:rsidRPr="00D757EC">
        <w:t>Creating a New Loan Transaction</w:t>
      </w:r>
      <w:bookmarkEnd w:id="2252"/>
      <w:bookmarkEnd w:id="2253"/>
      <w:bookmarkEnd w:id="2254"/>
      <w:bookmarkEnd w:id="2255"/>
    </w:p>
    <w:p w14:paraId="0966A6B1" w14:textId="59195302" w:rsidR="0020312C" w:rsidRDefault="00063C0B" w:rsidP="001879BA">
      <w:pPr>
        <w:pStyle w:val="BodyText"/>
      </w:pPr>
      <w:r>
        <w:t xml:space="preserve">The </w:t>
      </w:r>
      <w:r w:rsidR="0014490D">
        <w:t>table below</w:t>
      </w:r>
      <w:r>
        <w:t xml:space="preserve"> lists the </w:t>
      </w:r>
      <w:r w:rsidR="001703DA" w:rsidRPr="006C7316">
        <w:t>Transaction categories</w:t>
      </w:r>
      <w:r w:rsidR="001703DA">
        <w:t xml:space="preserve"> in the New Loan Transaction window</w:t>
      </w:r>
      <w:r>
        <w:t xml:space="preserve"> for Assigned loans</w:t>
      </w:r>
      <w:r w:rsidR="001703DA" w:rsidRPr="006C7316">
        <w:t>:</w:t>
      </w:r>
    </w:p>
    <w:tbl>
      <w:tblPr>
        <w:tblStyle w:val="TableGrid"/>
        <w:tblW w:w="0" w:type="auto"/>
        <w:tblInd w:w="108" w:type="dxa"/>
        <w:tblLook w:val="04A0" w:firstRow="1" w:lastRow="0" w:firstColumn="1" w:lastColumn="0" w:noHBand="0" w:noVBand="1"/>
      </w:tblPr>
      <w:tblGrid>
        <w:gridCol w:w="2587"/>
        <w:gridCol w:w="6655"/>
      </w:tblGrid>
      <w:tr w:rsidR="001703DA" w:rsidRPr="00EE71F9" w14:paraId="3BD65DF4" w14:textId="77777777" w:rsidTr="005B1953">
        <w:trPr>
          <w:tblHeader/>
        </w:trPr>
        <w:tc>
          <w:tcPr>
            <w:tcW w:w="2610" w:type="dxa"/>
            <w:shd w:val="clear" w:color="auto" w:fill="B8CCE4" w:themeFill="accent1" w:themeFillTint="66"/>
          </w:tcPr>
          <w:p w14:paraId="6F13E38B" w14:textId="77777777" w:rsidR="001703DA" w:rsidRPr="00EE71F9" w:rsidRDefault="001703DA" w:rsidP="000E443B">
            <w:pPr>
              <w:pStyle w:val="Tableheader"/>
              <w:rPr>
                <w:noProof/>
                <w:lang w:bidi="en-US"/>
              </w:rPr>
            </w:pPr>
            <w:r>
              <w:rPr>
                <w:noProof/>
                <w:lang w:bidi="en-US"/>
              </w:rPr>
              <w:t>Transaction Category</w:t>
            </w:r>
          </w:p>
        </w:tc>
        <w:tc>
          <w:tcPr>
            <w:tcW w:w="6750" w:type="dxa"/>
            <w:shd w:val="clear" w:color="auto" w:fill="B8CCE4" w:themeFill="accent1" w:themeFillTint="66"/>
          </w:tcPr>
          <w:p w14:paraId="690D3C7C" w14:textId="77777777" w:rsidR="001703DA" w:rsidRPr="00EE71F9" w:rsidRDefault="001703DA" w:rsidP="000E443B">
            <w:pPr>
              <w:pStyle w:val="Tableheader"/>
              <w:rPr>
                <w:noProof/>
                <w:lang w:bidi="en-US"/>
              </w:rPr>
            </w:pPr>
            <w:r>
              <w:rPr>
                <w:noProof/>
                <w:lang w:bidi="en-US"/>
              </w:rPr>
              <w:t>Description</w:t>
            </w:r>
          </w:p>
        </w:tc>
      </w:tr>
      <w:tr w:rsidR="001703DA" w:rsidRPr="00EE71F9" w14:paraId="7B855822" w14:textId="77777777" w:rsidTr="005B1953">
        <w:tc>
          <w:tcPr>
            <w:tcW w:w="2610" w:type="dxa"/>
          </w:tcPr>
          <w:p w14:paraId="23B1D0B9" w14:textId="77777777" w:rsidR="001703DA" w:rsidRPr="00EE71F9" w:rsidRDefault="001703DA" w:rsidP="00B34BB0">
            <w:pPr>
              <w:pStyle w:val="TableColumnSubheading"/>
              <w:rPr>
                <w:noProof/>
              </w:rPr>
            </w:pPr>
            <w:r w:rsidRPr="00EE71F9">
              <w:rPr>
                <w:noProof/>
              </w:rPr>
              <w:t>Repays</w:t>
            </w:r>
          </w:p>
        </w:tc>
        <w:tc>
          <w:tcPr>
            <w:tcW w:w="6750" w:type="dxa"/>
          </w:tcPr>
          <w:p w14:paraId="77A1213F" w14:textId="77777777" w:rsidR="001703DA" w:rsidRPr="00EE71F9" w:rsidRDefault="001703DA" w:rsidP="00F874DE">
            <w:pPr>
              <w:pStyle w:val="TableText"/>
              <w:jc w:val="both"/>
              <w:rPr>
                <w:noProof/>
                <w:sz w:val="22"/>
                <w:lang w:bidi="en-US"/>
              </w:rPr>
            </w:pPr>
            <w:r>
              <w:rPr>
                <w:noProof/>
                <w:lang w:bidi="en-US"/>
              </w:rPr>
              <w:t>Transactions within this category are i</w:t>
            </w:r>
            <w:r w:rsidRPr="00EE71F9">
              <w:rPr>
                <w:noProof/>
                <w:lang w:bidi="en-US"/>
              </w:rPr>
              <w:t>nitiated</w:t>
            </w:r>
            <w:r>
              <w:rPr>
                <w:noProof/>
                <w:lang w:bidi="en-US"/>
              </w:rPr>
              <w:t xml:space="preserve"> </w:t>
            </w:r>
            <w:r w:rsidRPr="00EE71F9">
              <w:rPr>
                <w:noProof/>
                <w:lang w:bidi="en-US"/>
              </w:rPr>
              <w:t xml:space="preserve">by </w:t>
            </w:r>
            <w:r>
              <w:rPr>
                <w:noProof/>
                <w:lang w:bidi="en-US"/>
              </w:rPr>
              <w:t>the s</w:t>
            </w:r>
            <w:r w:rsidRPr="00EE71F9">
              <w:rPr>
                <w:noProof/>
                <w:lang w:bidi="en-US"/>
              </w:rPr>
              <w:t>ervicer (on-behalf of</w:t>
            </w:r>
            <w:r>
              <w:rPr>
                <w:noProof/>
                <w:lang w:bidi="en-US"/>
              </w:rPr>
              <w:t xml:space="preserve"> a</w:t>
            </w:r>
            <w:r w:rsidRPr="00EE71F9">
              <w:rPr>
                <w:noProof/>
                <w:lang w:bidi="en-US"/>
              </w:rPr>
              <w:t xml:space="preserve"> </w:t>
            </w:r>
            <w:r>
              <w:rPr>
                <w:noProof/>
                <w:lang w:bidi="en-US"/>
              </w:rPr>
              <w:t>b</w:t>
            </w:r>
            <w:r w:rsidRPr="00EE71F9">
              <w:rPr>
                <w:noProof/>
                <w:lang w:bidi="en-US"/>
              </w:rPr>
              <w:t>orrower) to repay a partial amount to reduce the current unpaid loan balance.</w:t>
            </w:r>
          </w:p>
        </w:tc>
      </w:tr>
      <w:tr w:rsidR="001703DA" w:rsidRPr="00EE71F9" w14:paraId="64F7424A" w14:textId="77777777" w:rsidTr="005B1953">
        <w:tc>
          <w:tcPr>
            <w:tcW w:w="2610" w:type="dxa"/>
          </w:tcPr>
          <w:p w14:paraId="45930012" w14:textId="77777777" w:rsidR="001703DA" w:rsidRPr="00EE71F9" w:rsidRDefault="001703DA" w:rsidP="00B34BB0">
            <w:pPr>
              <w:pStyle w:val="TableColumnSubheading"/>
            </w:pPr>
            <w:r w:rsidRPr="00EE71F9">
              <w:t>Terminate</w:t>
            </w:r>
          </w:p>
        </w:tc>
        <w:tc>
          <w:tcPr>
            <w:tcW w:w="6750" w:type="dxa"/>
          </w:tcPr>
          <w:p w14:paraId="337685C9" w14:textId="77777777" w:rsidR="001703DA" w:rsidRPr="00EE71F9" w:rsidRDefault="001703DA" w:rsidP="00F874DE">
            <w:pPr>
              <w:pStyle w:val="TableText"/>
              <w:jc w:val="both"/>
              <w:rPr>
                <w:sz w:val="22"/>
                <w:lang w:bidi="en-US"/>
              </w:rPr>
            </w:pPr>
            <w:r>
              <w:rPr>
                <w:noProof/>
                <w:lang w:bidi="en-US"/>
              </w:rPr>
              <w:t>Transactions within this category are i</w:t>
            </w:r>
            <w:r w:rsidRPr="00EE71F9">
              <w:rPr>
                <w:noProof/>
                <w:lang w:bidi="en-US"/>
              </w:rPr>
              <w:t>nitiated</w:t>
            </w:r>
            <w:r w:rsidRPr="00EE71F9">
              <w:rPr>
                <w:lang w:bidi="en-US"/>
              </w:rPr>
              <w:t xml:space="preserve"> by </w:t>
            </w:r>
            <w:r>
              <w:rPr>
                <w:lang w:bidi="en-US"/>
              </w:rPr>
              <w:t>the s</w:t>
            </w:r>
            <w:r w:rsidRPr="00EE71F9">
              <w:rPr>
                <w:lang w:bidi="en-US"/>
              </w:rPr>
              <w:t xml:space="preserve">ervicer to terminate a loan and provide </w:t>
            </w:r>
            <w:r>
              <w:rPr>
                <w:lang w:bidi="en-US"/>
              </w:rPr>
              <w:t xml:space="preserve">a </w:t>
            </w:r>
            <w:r w:rsidRPr="00EE71F9">
              <w:rPr>
                <w:lang w:bidi="en-US"/>
              </w:rPr>
              <w:t>reason for termination.</w:t>
            </w:r>
          </w:p>
        </w:tc>
      </w:tr>
    </w:tbl>
    <w:p w14:paraId="7CB6FBA7" w14:textId="1F1C46A0" w:rsidR="001703DA" w:rsidRDefault="001703DA" w:rsidP="001879BA">
      <w:pPr>
        <w:pStyle w:val="TableCaption"/>
      </w:pPr>
      <w:bookmarkStart w:id="2256" w:name="_Toc90643794"/>
      <w:bookmarkStart w:id="2257" w:name="_Toc230163779"/>
      <w:r w:rsidRPr="00353E76">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4</w:t>
      </w:r>
      <w:r w:rsidR="00764635">
        <w:rPr>
          <w:noProof/>
        </w:rPr>
        <w:fldChar w:fldCharType="end"/>
      </w:r>
      <w:r w:rsidR="00D86FE8">
        <w:rPr>
          <w:noProof/>
        </w:rPr>
        <w:t>:</w:t>
      </w:r>
      <w:r>
        <w:t xml:space="preserve"> Transaction C</w:t>
      </w:r>
      <w:r w:rsidR="009B0B36">
        <w:t>ategories</w:t>
      </w:r>
      <w:bookmarkEnd w:id="2256"/>
      <w:bookmarkEnd w:id="2257"/>
    </w:p>
    <w:p w14:paraId="08856B6A" w14:textId="740B6E6F" w:rsidR="001703DA" w:rsidRPr="00D757EC" w:rsidRDefault="001703DA" w:rsidP="00863D8C">
      <w:pPr>
        <w:pStyle w:val="Heading4"/>
      </w:pPr>
      <w:bookmarkStart w:id="2258" w:name="_Toc11334753"/>
      <w:bookmarkStart w:id="2259" w:name="_Toc74051971"/>
      <w:bookmarkStart w:id="2260" w:name="_Toc90643357"/>
      <w:bookmarkStart w:id="2261" w:name="_Toc230163264"/>
      <w:r w:rsidRPr="00D757EC">
        <w:t>Repays</w:t>
      </w:r>
      <w:bookmarkEnd w:id="2258"/>
      <w:bookmarkEnd w:id="2259"/>
      <w:bookmarkEnd w:id="2260"/>
      <w:bookmarkEnd w:id="2261"/>
      <w:r w:rsidR="00172407">
        <w:fldChar w:fldCharType="begin"/>
      </w:r>
      <w:r w:rsidR="00172407">
        <w:instrText xml:space="preserve"> XE "</w:instrText>
      </w:r>
      <w:r w:rsidR="00172407" w:rsidRPr="00BF7642">
        <w:instrText>Assigned Repays</w:instrText>
      </w:r>
      <w:r w:rsidR="00172407">
        <w:instrText xml:space="preserve">" </w:instrText>
      </w:r>
      <w:r w:rsidR="00172407">
        <w:fldChar w:fldCharType="end"/>
      </w:r>
    </w:p>
    <w:p w14:paraId="5EE787FD" w14:textId="0FA4EEE3" w:rsidR="00CC6487" w:rsidRPr="008648FD" w:rsidRDefault="00CC6487" w:rsidP="00F874DE">
      <w:pPr>
        <w:spacing w:after="240" w:line="240" w:lineRule="auto"/>
        <w:jc w:val="both"/>
        <w:rPr>
          <w:rFonts w:asciiTheme="majorHAnsi" w:eastAsia="Times New Roman" w:hAnsiTheme="majorHAnsi" w:cstheme="minorHAnsi"/>
          <w:bCs/>
          <w:noProof/>
          <w:color w:val="000000" w:themeColor="text1"/>
          <w:lang w:bidi="en-US"/>
        </w:rPr>
      </w:pPr>
      <w:r w:rsidRPr="008648FD">
        <w:rPr>
          <w:rFonts w:asciiTheme="majorHAnsi" w:eastAsia="Times New Roman" w:hAnsiTheme="majorHAnsi" w:cstheme="minorHAnsi"/>
          <w:bCs/>
          <w:noProof/>
          <w:color w:val="000000" w:themeColor="text1"/>
          <w:lang w:bidi="en-US"/>
        </w:rPr>
        <w:t xml:space="preserve">A partial repayment transaction is initiated by HUD NSC Contractor on behalf of a borrower to repay a partial amount to reduce the current unpaid loan balance. </w:t>
      </w:r>
      <w:r w:rsidR="00D6430D" w:rsidRPr="008648FD">
        <w:rPr>
          <w:rFonts w:asciiTheme="majorHAnsi" w:hAnsiTheme="majorHAnsi"/>
        </w:rPr>
        <w:t>The system will not allow repayment amount same as payoff amount. For full repayment, terminate transaction must be used.</w:t>
      </w:r>
    </w:p>
    <w:p w14:paraId="39AC0B1F" w14:textId="7D3BF06F" w:rsidR="001703DA" w:rsidRDefault="001703DA" w:rsidP="001879BA">
      <w:pPr>
        <w:pStyle w:val="BodyText"/>
      </w:pPr>
      <w:r>
        <w:t>To perform a Repay transaction:</w:t>
      </w:r>
    </w:p>
    <w:p w14:paraId="183388D2" w14:textId="77777777" w:rsidR="001703DA" w:rsidRPr="00E64674" w:rsidRDefault="001703DA" w:rsidP="006C3C3F">
      <w:pPr>
        <w:pStyle w:val="OrderedList"/>
        <w:numPr>
          <w:ilvl w:val="0"/>
          <w:numId w:val="222"/>
        </w:numPr>
        <w:jc w:val="both"/>
      </w:pPr>
      <w:r w:rsidRPr="00E64674">
        <w:t xml:space="preserve">Click </w:t>
      </w:r>
      <w:r w:rsidRPr="00F87E91">
        <w:rPr>
          <w:b/>
        </w:rPr>
        <w:t>New</w:t>
      </w:r>
      <w:r w:rsidRPr="004D7EF7">
        <w:t xml:space="preserve"> </w:t>
      </w:r>
      <w:r w:rsidRPr="00E64674">
        <w:t xml:space="preserve">on the </w:t>
      </w:r>
      <w:r w:rsidRPr="00F87E91">
        <w:rPr>
          <w:b/>
        </w:rPr>
        <w:t>Transactions - Loan</w:t>
      </w:r>
      <w:r w:rsidRPr="00E64674">
        <w:t xml:space="preserve"> screen.</w:t>
      </w:r>
    </w:p>
    <w:p w14:paraId="5A193A2D" w14:textId="7CBEEC7A" w:rsidR="00CC6487" w:rsidRPr="002B73E4" w:rsidRDefault="001703DA" w:rsidP="006C3C3F">
      <w:pPr>
        <w:pStyle w:val="OrderedList"/>
        <w:numPr>
          <w:ilvl w:val="0"/>
          <w:numId w:val="222"/>
        </w:numPr>
        <w:jc w:val="both"/>
        <w:rPr>
          <w:rFonts w:asciiTheme="majorHAnsi" w:hAnsiTheme="majorHAnsi" w:cstheme="minorHAnsi"/>
          <w:color w:val="000000" w:themeColor="text1"/>
        </w:rPr>
      </w:pPr>
      <w:r w:rsidRPr="00E64674">
        <w:t xml:space="preserve">On the </w:t>
      </w:r>
      <w:r w:rsidRPr="00E64674">
        <w:rPr>
          <w:b/>
        </w:rPr>
        <w:t>New Loan Transaction</w:t>
      </w:r>
      <w:r w:rsidRPr="00E64674">
        <w:t xml:space="preserve"> window, select </w:t>
      </w:r>
      <w:r>
        <w:t>Repay</w:t>
      </w:r>
      <w:r w:rsidRPr="00E64674">
        <w:t xml:space="preserve"> from </w:t>
      </w:r>
      <w:r w:rsidRPr="00E64674">
        <w:rPr>
          <w:b/>
        </w:rPr>
        <w:t>Transactions Category</w:t>
      </w:r>
      <w:r w:rsidRPr="00E64674">
        <w:t xml:space="preserve"> dropdown</w:t>
      </w:r>
      <w:r>
        <w:t>.</w:t>
      </w:r>
      <w:r w:rsidR="00CC6487" w:rsidRPr="00CC6487">
        <w:rPr>
          <w:rFonts w:asciiTheme="majorHAnsi" w:hAnsiTheme="majorHAnsi" w:cstheme="minorHAnsi"/>
          <w:color w:val="000000" w:themeColor="text1"/>
        </w:rPr>
        <w:t xml:space="preserve"> </w:t>
      </w:r>
      <w:r w:rsidR="00CC6487" w:rsidRPr="002B73E4">
        <w:rPr>
          <w:rFonts w:asciiTheme="majorHAnsi" w:hAnsiTheme="majorHAnsi" w:cstheme="minorHAnsi"/>
          <w:color w:val="000000" w:themeColor="text1"/>
        </w:rPr>
        <w:t xml:space="preserve">The Transaction Type field automatically populates with the entry Part Repay – Reduce Loan Balance if the pay plan is not modified term or modified tenure. </w:t>
      </w:r>
    </w:p>
    <w:p w14:paraId="0CCEB3DF" w14:textId="77777777" w:rsidR="001703DA" w:rsidRDefault="001703DA" w:rsidP="006C3C3F">
      <w:pPr>
        <w:pStyle w:val="OrderedList"/>
        <w:numPr>
          <w:ilvl w:val="0"/>
          <w:numId w:val="222"/>
        </w:numPr>
        <w:jc w:val="both"/>
      </w:pPr>
      <w:r w:rsidRPr="00E64674">
        <w:t>Populate the below listed required fields (marked with red asterisk):</w:t>
      </w:r>
    </w:p>
    <w:p w14:paraId="70D7185F" w14:textId="77777777" w:rsidR="001703DA" w:rsidRPr="00E64674" w:rsidRDefault="001703DA" w:rsidP="00F45C70">
      <w:pPr>
        <w:pStyle w:val="UnorderedListIndent"/>
        <w:jc w:val="both"/>
      </w:pPr>
      <w:r>
        <w:t>Transaction Type</w:t>
      </w:r>
    </w:p>
    <w:p w14:paraId="06CEF4B8" w14:textId="77777777" w:rsidR="001703DA" w:rsidRPr="00E64674" w:rsidRDefault="001703DA" w:rsidP="00F45C70">
      <w:pPr>
        <w:pStyle w:val="UnorderedListIndent"/>
        <w:jc w:val="both"/>
      </w:pPr>
      <w:r w:rsidRPr="00E64674">
        <w:t>Effective Date</w:t>
      </w:r>
    </w:p>
    <w:p w14:paraId="4C8EE23A" w14:textId="77777777" w:rsidR="001703DA" w:rsidRPr="00E64674" w:rsidRDefault="001703DA" w:rsidP="00F45C70">
      <w:pPr>
        <w:pStyle w:val="UnorderedListIndent"/>
        <w:jc w:val="both"/>
      </w:pPr>
      <w:r w:rsidRPr="00E64674">
        <w:t>Transaction Amount</w:t>
      </w:r>
    </w:p>
    <w:p w14:paraId="2089AB6E" w14:textId="57F9A134" w:rsidR="001703DA" w:rsidRPr="00CC6487" w:rsidRDefault="001703DA" w:rsidP="006C3C3F">
      <w:pPr>
        <w:pStyle w:val="OrderedList"/>
        <w:numPr>
          <w:ilvl w:val="0"/>
          <w:numId w:val="222"/>
        </w:numPr>
        <w:jc w:val="both"/>
      </w:pPr>
      <w:r w:rsidRPr="00CC6487">
        <w:t>Click</w:t>
      </w:r>
      <w:r w:rsidRPr="00CC6487">
        <w:rPr>
          <w:noProof/>
        </w:rPr>
        <w:t xml:space="preserve"> </w:t>
      </w:r>
      <w:r w:rsidRPr="00CC6487">
        <w:rPr>
          <w:b/>
          <w:noProof/>
        </w:rPr>
        <w:t>Submit</w:t>
      </w:r>
      <w:r w:rsidRPr="00CC6487">
        <w:rPr>
          <w:noProof/>
        </w:rPr>
        <w:t xml:space="preserve">. </w:t>
      </w:r>
      <w:r w:rsidR="00CC6487" w:rsidRPr="00CC6487">
        <w:rPr>
          <w:rFonts w:cstheme="minorHAnsi"/>
          <w:color w:val="000000" w:themeColor="text1"/>
        </w:rPr>
        <w:t xml:space="preserve">The Loan Balance field under the Balance Information section (header) reflects the updated loan balance. </w:t>
      </w:r>
      <w:r w:rsidRPr="00CC6487">
        <w:t xml:space="preserve">The new transaction is displayed in the </w:t>
      </w:r>
      <w:r w:rsidRPr="00CC6487">
        <w:rPr>
          <w:b/>
        </w:rPr>
        <w:t>Loan Transaction Results</w:t>
      </w:r>
      <w:r w:rsidRPr="00CC6487">
        <w:t xml:space="preserve"> section. To exit the window without adding the transaction click </w:t>
      </w:r>
      <w:r w:rsidRPr="00CC6487">
        <w:rPr>
          <w:b/>
        </w:rPr>
        <w:t xml:space="preserve">Cancel. </w:t>
      </w:r>
    </w:p>
    <w:p w14:paraId="5C826510" w14:textId="08922937" w:rsidR="001703DA" w:rsidRDefault="00D72723" w:rsidP="0020312C">
      <w:pPr>
        <w:pStyle w:val="BodyText"/>
        <w:jc w:val="center"/>
      </w:pPr>
      <w:r>
        <w:rPr>
          <w:noProof/>
        </w:rPr>
        <w:drawing>
          <wp:inline distT="0" distB="0" distL="0" distR="0" wp14:anchorId="6ED4CDA6" wp14:editId="059E4562">
            <wp:extent cx="1593956" cy="772401"/>
            <wp:effectExtent l="0" t="0" r="6350" b="8890"/>
            <wp:docPr id="551" name="Picture 55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1" name="Picture 551" descr="Graphical user interface, text, application, chat or text message&#10;&#10;Description automatically generated"/>
                    <pic:cNvPicPr/>
                  </pic:nvPicPr>
                  <pic:blipFill>
                    <a:blip r:embed="rId229"/>
                    <a:stretch>
                      <a:fillRect/>
                    </a:stretch>
                  </pic:blipFill>
                  <pic:spPr>
                    <a:xfrm>
                      <a:off x="0" y="0"/>
                      <a:ext cx="1620253" cy="785144"/>
                    </a:xfrm>
                    <a:prstGeom prst="rect">
                      <a:avLst/>
                    </a:prstGeom>
                  </pic:spPr>
                </pic:pic>
              </a:graphicData>
            </a:graphic>
          </wp:inline>
        </w:drawing>
      </w:r>
    </w:p>
    <w:p w14:paraId="116C094E" w14:textId="13A8B263" w:rsidR="001703DA" w:rsidRDefault="001703DA" w:rsidP="001879BA">
      <w:pPr>
        <w:pStyle w:val="FigureCaption0"/>
        <w:rPr>
          <w:noProof/>
        </w:rPr>
      </w:pPr>
      <w:bookmarkStart w:id="2262" w:name="_Toc74052607"/>
      <w:bookmarkStart w:id="2263" w:name="_Toc90643993"/>
      <w:bookmarkStart w:id="2264" w:name="_Toc23016401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34</w:t>
      </w:r>
      <w:r w:rsidR="00764635">
        <w:rPr>
          <w:noProof/>
        </w:rPr>
        <w:fldChar w:fldCharType="end"/>
      </w:r>
      <w:r>
        <w:rPr>
          <w:noProof/>
        </w:rPr>
        <w:t>: Repay Transaction</w:t>
      </w:r>
      <w:r w:rsidR="00B1174D">
        <w:rPr>
          <w:noProof/>
        </w:rPr>
        <w:t xml:space="preserve"> Window</w:t>
      </w:r>
      <w:bookmarkEnd w:id="2262"/>
      <w:bookmarkEnd w:id="2263"/>
      <w:bookmarkEnd w:id="2264"/>
    </w:p>
    <w:p w14:paraId="78ADBDCA" w14:textId="77777777" w:rsidR="001703DA" w:rsidRPr="004D7EF7" w:rsidRDefault="001703DA" w:rsidP="006C3C3F">
      <w:pPr>
        <w:pStyle w:val="OrderedList"/>
        <w:numPr>
          <w:ilvl w:val="0"/>
          <w:numId w:val="222"/>
        </w:numPr>
        <w:jc w:val="both"/>
      </w:pPr>
      <w:r>
        <w:t>To adjust the repay</w:t>
      </w:r>
      <w:r w:rsidRPr="004D7EF7">
        <w:t xml:space="preserve"> transaction, select the </w:t>
      </w:r>
      <w:r w:rsidRPr="001445BE">
        <w:rPr>
          <w:b/>
        </w:rPr>
        <w:t>document icon</w:t>
      </w:r>
      <w:r w:rsidRPr="004D7EF7">
        <w:t xml:space="preserve"> beside the transaction, on the </w:t>
      </w:r>
      <w:r w:rsidRPr="001445BE">
        <w:rPr>
          <w:b/>
        </w:rPr>
        <w:t>Adjust Loan Transaction</w:t>
      </w:r>
      <w:r w:rsidRPr="004D7EF7">
        <w:t xml:space="preserve"> window, click </w:t>
      </w:r>
      <w:r w:rsidRPr="001445BE">
        <w:rPr>
          <w:b/>
        </w:rPr>
        <w:t>Submit</w:t>
      </w:r>
      <w:r w:rsidRPr="004D7EF7">
        <w:t xml:space="preserve"> to reverse the transaction. </w:t>
      </w:r>
    </w:p>
    <w:p w14:paraId="50055DF6" w14:textId="38DF8F97" w:rsidR="00764C7E" w:rsidRPr="002D3066" w:rsidRDefault="001703DA" w:rsidP="006C3C3F">
      <w:pPr>
        <w:pStyle w:val="OrderedList"/>
        <w:numPr>
          <w:ilvl w:val="0"/>
          <w:numId w:val="222"/>
        </w:numPr>
        <w:jc w:val="both"/>
        <w:rPr>
          <w:rFonts w:cs="Calibri"/>
          <w:color w:val="000000"/>
        </w:rPr>
      </w:pPr>
      <w:r>
        <w:rPr>
          <w:rFonts w:cs="Calibri"/>
          <w:color w:val="000000"/>
        </w:rPr>
        <w:t xml:space="preserve">A </w:t>
      </w:r>
      <w:r w:rsidRPr="00C972AB">
        <w:t>new</w:t>
      </w:r>
      <w:r>
        <w:rPr>
          <w:rFonts w:cs="Calibri"/>
          <w:color w:val="000000"/>
        </w:rPr>
        <w:t xml:space="preserve"> repay</w:t>
      </w:r>
      <w:r w:rsidRPr="006C7316">
        <w:rPr>
          <w:rFonts w:cs="Calibri"/>
          <w:color w:val="000000"/>
        </w:rPr>
        <w:t xml:space="preserve"> adjustment transaction is added and displayed under the </w:t>
      </w:r>
      <w:r w:rsidRPr="003F3102">
        <w:rPr>
          <w:rFonts w:cs="Calibri"/>
          <w:b/>
          <w:color w:val="000000"/>
        </w:rPr>
        <w:t>Loan Transactions Results</w:t>
      </w:r>
      <w:r w:rsidRPr="006C7316">
        <w:rPr>
          <w:rFonts w:cs="Calibri"/>
          <w:color w:val="000000"/>
        </w:rPr>
        <w:t xml:space="preserve"> section reflecting the reversed amount.</w:t>
      </w:r>
    </w:p>
    <w:p w14:paraId="5C61802D" w14:textId="529F9AE0" w:rsidR="001703DA" w:rsidRDefault="001703DA" w:rsidP="001879BA">
      <w:pPr>
        <w:pStyle w:val="BodyText"/>
      </w:pPr>
      <w:r>
        <w:t xml:space="preserve">The </w:t>
      </w:r>
      <w:r w:rsidR="0014490D">
        <w:t>table below</w:t>
      </w:r>
      <w:r>
        <w:t xml:space="preserve"> lists the Repay transactions that can be manually created using the New Loan Transactions window</w:t>
      </w:r>
      <w:r w:rsidRPr="006C7316">
        <w:t xml:space="preserve">. </w:t>
      </w:r>
    </w:p>
    <w:tbl>
      <w:tblPr>
        <w:tblStyle w:val="TableGrid"/>
        <w:tblW w:w="0" w:type="auto"/>
        <w:tblInd w:w="288" w:type="dxa"/>
        <w:tblLook w:val="04A0" w:firstRow="1" w:lastRow="0" w:firstColumn="1" w:lastColumn="0" w:noHBand="0" w:noVBand="1"/>
      </w:tblPr>
      <w:tblGrid>
        <w:gridCol w:w="2610"/>
        <w:gridCol w:w="6390"/>
      </w:tblGrid>
      <w:tr w:rsidR="001703DA" w:rsidRPr="00F84084" w14:paraId="0A823254" w14:textId="77777777" w:rsidTr="00D55EF2">
        <w:trPr>
          <w:tblHeader/>
        </w:trPr>
        <w:tc>
          <w:tcPr>
            <w:tcW w:w="2610" w:type="dxa"/>
            <w:shd w:val="clear" w:color="auto" w:fill="B8CCE4" w:themeFill="accent1" w:themeFillTint="66"/>
          </w:tcPr>
          <w:p w14:paraId="237F33C3" w14:textId="77777777" w:rsidR="001703DA" w:rsidRPr="00F84084" w:rsidRDefault="001703DA" w:rsidP="000E443B">
            <w:pPr>
              <w:pStyle w:val="Tableheader"/>
            </w:pPr>
            <w:r w:rsidRPr="00F84084">
              <w:t>Transaction</w:t>
            </w:r>
          </w:p>
        </w:tc>
        <w:tc>
          <w:tcPr>
            <w:tcW w:w="6390" w:type="dxa"/>
            <w:shd w:val="clear" w:color="auto" w:fill="B8CCE4" w:themeFill="accent1" w:themeFillTint="66"/>
          </w:tcPr>
          <w:p w14:paraId="61F18B84" w14:textId="77777777" w:rsidR="001703DA" w:rsidRPr="00F84084" w:rsidRDefault="001703DA" w:rsidP="000E443B">
            <w:pPr>
              <w:pStyle w:val="Tableheader"/>
            </w:pPr>
            <w:r w:rsidRPr="00F84084">
              <w:t>Description</w:t>
            </w:r>
          </w:p>
        </w:tc>
      </w:tr>
      <w:tr w:rsidR="001703DA" w:rsidRPr="002A35BA" w14:paraId="4368C703" w14:textId="77777777" w:rsidTr="00D55EF2">
        <w:tc>
          <w:tcPr>
            <w:tcW w:w="2610" w:type="dxa"/>
          </w:tcPr>
          <w:p w14:paraId="3FD17F28" w14:textId="77777777" w:rsidR="001703DA" w:rsidRPr="002A35BA" w:rsidRDefault="001703DA" w:rsidP="00B34BB0">
            <w:pPr>
              <w:pStyle w:val="TableColumnSubheading"/>
            </w:pPr>
            <w:r w:rsidRPr="002A35BA">
              <w:t>Partial Repay - Reduce Loan Balance</w:t>
            </w:r>
          </w:p>
        </w:tc>
        <w:tc>
          <w:tcPr>
            <w:tcW w:w="6390" w:type="dxa"/>
          </w:tcPr>
          <w:p w14:paraId="6307F5AD" w14:textId="0CC5703C" w:rsidR="001703DA" w:rsidRPr="002A35BA" w:rsidRDefault="00CC6487" w:rsidP="001879BA">
            <w:pPr>
              <w:pStyle w:val="BodyText"/>
            </w:pPr>
            <w:r w:rsidRPr="008A6A1D">
              <w:t xml:space="preserve">When the partial repayment transaction is complete, HUD NSC can view the updated (reduced) loan balance in the Loan Balance </w:t>
            </w:r>
            <w:r>
              <w:t>h</w:t>
            </w:r>
            <w:r w:rsidRPr="008A6A1D">
              <w:t xml:space="preserve">eader. </w:t>
            </w:r>
            <w:bookmarkStart w:id="2265" w:name="_Hlk36025951"/>
            <w:r w:rsidRPr="008A6A1D">
              <w:t>Th</w:t>
            </w:r>
            <w:r w:rsidRPr="000B23CF">
              <w:t>is transaction applies to all pay plan types.</w:t>
            </w:r>
            <w:bookmarkEnd w:id="2265"/>
          </w:p>
        </w:tc>
      </w:tr>
      <w:tr w:rsidR="001703DA" w:rsidRPr="002A35BA" w14:paraId="3B9BD037" w14:textId="77777777" w:rsidTr="00D55EF2">
        <w:tc>
          <w:tcPr>
            <w:tcW w:w="2610" w:type="dxa"/>
          </w:tcPr>
          <w:p w14:paraId="25A79DC6" w14:textId="77777777" w:rsidR="001703DA" w:rsidRPr="002A35BA" w:rsidRDefault="001703DA" w:rsidP="00B34BB0">
            <w:pPr>
              <w:pStyle w:val="TableColumnSubheading"/>
            </w:pPr>
            <w:r w:rsidRPr="002A35BA">
              <w:t>Partial Repay - Increase CLSA + Reduce Loan Balance</w:t>
            </w:r>
          </w:p>
        </w:tc>
        <w:tc>
          <w:tcPr>
            <w:tcW w:w="6390" w:type="dxa"/>
          </w:tcPr>
          <w:p w14:paraId="2A5C8D0C" w14:textId="73DDA9E9" w:rsidR="001703DA" w:rsidRPr="002A35BA" w:rsidRDefault="00CC6487" w:rsidP="001879BA">
            <w:pPr>
              <w:pStyle w:val="BodyText"/>
            </w:pPr>
            <w:r w:rsidRPr="005A7735">
              <w:t xml:space="preserve">When the partial repayment transaction is complete, HUD NSC can view the updated (reduced) unpaid loan balance and increases </w:t>
            </w:r>
            <w:r>
              <w:t xml:space="preserve">to </w:t>
            </w:r>
            <w:r w:rsidRPr="008A6A1D">
              <w:t xml:space="preserve">the available </w:t>
            </w:r>
            <w:r w:rsidR="00222CEA">
              <w:t>line of credit</w:t>
            </w:r>
            <w:r w:rsidRPr="008A6A1D">
              <w:t>. Th</w:t>
            </w:r>
            <w:r w:rsidRPr="000B23CF">
              <w:t>is transaction applies only to modified term and modified tenure pay plan</w:t>
            </w:r>
            <w:r>
              <w:t>s</w:t>
            </w:r>
            <w:r w:rsidRPr="000B23CF">
              <w:t>.</w:t>
            </w:r>
          </w:p>
        </w:tc>
      </w:tr>
      <w:tr w:rsidR="007B3ACF" w:rsidRPr="002A35BA" w14:paraId="280E9F50" w14:textId="77777777" w:rsidTr="00D55EF2">
        <w:tc>
          <w:tcPr>
            <w:tcW w:w="2610" w:type="dxa"/>
          </w:tcPr>
          <w:p w14:paraId="130AC0A5" w14:textId="4B3A5067" w:rsidR="007B3ACF" w:rsidRPr="002A35BA" w:rsidRDefault="007B3ACF" w:rsidP="00B34BB0">
            <w:pPr>
              <w:pStyle w:val="TableColumnSubheading"/>
            </w:pPr>
            <w:r>
              <w:t xml:space="preserve">Partial Repay – </w:t>
            </w:r>
            <w:r w:rsidR="0019518E">
              <w:t>P</w:t>
            </w:r>
            <w:r>
              <w:t>roperty Charges/Tax &amp; Insurance Repayment</w:t>
            </w:r>
          </w:p>
        </w:tc>
        <w:tc>
          <w:tcPr>
            <w:tcW w:w="6390" w:type="dxa"/>
          </w:tcPr>
          <w:p w14:paraId="4A7C52CD" w14:textId="1ED07BCB" w:rsidR="0019518E" w:rsidRPr="00F45C70" w:rsidRDefault="0019518E" w:rsidP="0019518E">
            <w:pPr>
              <w:rPr>
                <w:rFonts w:asciiTheme="majorHAnsi" w:hAnsiTheme="majorHAnsi"/>
              </w:rPr>
            </w:pPr>
            <w:r w:rsidRPr="00F45C70">
              <w:rPr>
                <w:rFonts w:asciiTheme="majorHAnsi" w:hAnsiTheme="majorHAnsi"/>
              </w:rPr>
              <w:t>This transaction can be entered against</w:t>
            </w:r>
            <w:r w:rsidR="004F6D25" w:rsidRPr="00F45C70">
              <w:rPr>
                <w:rFonts w:asciiTheme="majorHAnsi" w:hAnsiTheme="majorHAnsi"/>
              </w:rPr>
              <w:t xml:space="preserve"> the</w:t>
            </w:r>
            <w:r w:rsidRPr="00F45C70">
              <w:rPr>
                <w:rFonts w:asciiTheme="majorHAnsi" w:hAnsiTheme="majorHAnsi"/>
              </w:rPr>
              <w:t xml:space="preserve"> balance of Unscheduled Property Charge transactions.  This transaction follows the waterfall approach. This transaction applies to all pay plan types.</w:t>
            </w:r>
          </w:p>
          <w:p w14:paraId="1E815DD0" w14:textId="77777777" w:rsidR="0019518E" w:rsidRPr="00F45C70" w:rsidRDefault="0019518E" w:rsidP="006C3C3F">
            <w:pPr>
              <w:pStyle w:val="ListParagraph"/>
              <w:numPr>
                <w:ilvl w:val="0"/>
                <w:numId w:val="104"/>
              </w:numPr>
              <w:spacing w:after="120"/>
              <w:jc w:val="both"/>
              <w:rPr>
                <w:rFonts w:asciiTheme="majorHAnsi" w:hAnsiTheme="majorHAnsi" w:cstheme="minorHAnsi"/>
              </w:rPr>
            </w:pPr>
            <w:r w:rsidRPr="00F45C70">
              <w:rPr>
                <w:rFonts w:asciiTheme="majorHAnsi" w:hAnsiTheme="majorHAnsi" w:cstheme="minorHAnsi"/>
              </w:rPr>
              <w:t>MIP Amount</w:t>
            </w:r>
          </w:p>
          <w:p w14:paraId="63F8B825" w14:textId="77777777" w:rsidR="0019518E" w:rsidRPr="00F45C70" w:rsidRDefault="0019518E" w:rsidP="006C3C3F">
            <w:pPr>
              <w:pStyle w:val="ListParagraph"/>
              <w:numPr>
                <w:ilvl w:val="0"/>
                <w:numId w:val="104"/>
              </w:numPr>
              <w:spacing w:after="120"/>
              <w:jc w:val="both"/>
              <w:rPr>
                <w:rFonts w:asciiTheme="majorHAnsi" w:hAnsiTheme="majorHAnsi" w:cstheme="minorHAnsi"/>
              </w:rPr>
            </w:pPr>
            <w:r w:rsidRPr="00F45C70">
              <w:rPr>
                <w:rFonts w:asciiTheme="majorHAnsi" w:hAnsiTheme="majorHAnsi" w:cstheme="minorHAnsi"/>
              </w:rPr>
              <w:t>Service Fee</w:t>
            </w:r>
          </w:p>
          <w:p w14:paraId="57BD5D80" w14:textId="77777777" w:rsidR="0019518E" w:rsidRPr="00F45C70" w:rsidRDefault="0019518E" w:rsidP="006C3C3F">
            <w:pPr>
              <w:pStyle w:val="ListParagraph"/>
              <w:numPr>
                <w:ilvl w:val="0"/>
                <w:numId w:val="104"/>
              </w:numPr>
              <w:spacing w:after="120"/>
              <w:jc w:val="both"/>
              <w:rPr>
                <w:rFonts w:asciiTheme="majorHAnsi" w:hAnsiTheme="majorHAnsi" w:cstheme="minorHAnsi"/>
              </w:rPr>
            </w:pPr>
            <w:r w:rsidRPr="00F45C70">
              <w:rPr>
                <w:rFonts w:asciiTheme="majorHAnsi" w:hAnsiTheme="majorHAnsi" w:cstheme="minorHAnsi"/>
              </w:rPr>
              <w:t>Interest Amount</w:t>
            </w:r>
          </w:p>
          <w:p w14:paraId="1E8D269A" w14:textId="63F4AD90" w:rsidR="007B3ACF" w:rsidRPr="004E6E6F" w:rsidRDefault="0019518E" w:rsidP="006C3C3F">
            <w:pPr>
              <w:pStyle w:val="ListParagraph"/>
              <w:numPr>
                <w:ilvl w:val="0"/>
                <w:numId w:val="104"/>
              </w:numPr>
              <w:spacing w:after="120"/>
              <w:jc w:val="both"/>
              <w:rPr>
                <w:rFonts w:asciiTheme="minorHAnsi" w:hAnsiTheme="minorHAnsi" w:cstheme="minorHAnsi"/>
                <w:sz w:val="24"/>
                <w:szCs w:val="24"/>
              </w:rPr>
            </w:pPr>
            <w:r w:rsidRPr="00F45C70">
              <w:rPr>
                <w:rFonts w:asciiTheme="majorHAnsi" w:hAnsiTheme="majorHAnsi" w:cstheme="minorHAnsi"/>
              </w:rPr>
              <w:t>Principal Amount</w:t>
            </w:r>
          </w:p>
        </w:tc>
      </w:tr>
    </w:tbl>
    <w:p w14:paraId="638F9310" w14:textId="0B4A7B49" w:rsidR="001703DA" w:rsidRDefault="001703DA" w:rsidP="001879BA">
      <w:pPr>
        <w:pStyle w:val="TableCaption"/>
      </w:pPr>
      <w:bookmarkStart w:id="2266" w:name="_Toc90643795"/>
      <w:bookmarkStart w:id="2267" w:name="_Toc23016378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5</w:t>
      </w:r>
      <w:r w:rsidR="00764635">
        <w:rPr>
          <w:noProof/>
        </w:rPr>
        <w:fldChar w:fldCharType="end"/>
      </w:r>
      <w:r>
        <w:rPr>
          <w:noProof/>
        </w:rPr>
        <w:t>: Repay Transactions</w:t>
      </w:r>
      <w:bookmarkEnd w:id="2266"/>
      <w:bookmarkEnd w:id="2267"/>
    </w:p>
    <w:p w14:paraId="1609B8C9" w14:textId="605970CC" w:rsidR="001703DA" w:rsidRPr="002A4C74" w:rsidRDefault="001703DA" w:rsidP="00863D8C">
      <w:pPr>
        <w:pStyle w:val="Heading4"/>
      </w:pPr>
      <w:bookmarkStart w:id="2268" w:name="_Toc11334754"/>
      <w:bookmarkStart w:id="2269" w:name="_Toc74051972"/>
      <w:bookmarkStart w:id="2270" w:name="_Toc90643358"/>
      <w:bookmarkStart w:id="2271" w:name="_Toc230163265"/>
      <w:r w:rsidRPr="002A4C74">
        <w:t>Termination</w:t>
      </w:r>
      <w:bookmarkEnd w:id="2268"/>
      <w:bookmarkEnd w:id="2269"/>
      <w:bookmarkEnd w:id="2270"/>
      <w:bookmarkEnd w:id="2271"/>
      <w:r w:rsidR="00172407">
        <w:fldChar w:fldCharType="begin"/>
      </w:r>
      <w:r w:rsidR="00172407">
        <w:instrText xml:space="preserve"> XE "</w:instrText>
      </w:r>
      <w:r w:rsidR="00172407" w:rsidRPr="00BF7642">
        <w:instrText>Assigned Termination</w:instrText>
      </w:r>
      <w:r w:rsidR="00172407">
        <w:instrText xml:space="preserve">" </w:instrText>
      </w:r>
      <w:r w:rsidR="00172407">
        <w:fldChar w:fldCharType="end"/>
      </w:r>
    </w:p>
    <w:p w14:paraId="3421231E" w14:textId="3F402E02" w:rsidR="008648FD" w:rsidRDefault="001703DA" w:rsidP="008648FD">
      <w:pPr>
        <w:pStyle w:val="BodyText"/>
      </w:pPr>
      <w:r>
        <w:t xml:space="preserve">The </w:t>
      </w:r>
      <w:r w:rsidRPr="006C7316">
        <w:t xml:space="preserve">Termination </w:t>
      </w:r>
      <w:r>
        <w:t xml:space="preserve">transaction is initiated by the </w:t>
      </w:r>
      <w:r w:rsidR="002D08DF" w:rsidRPr="002B73E4">
        <w:rPr>
          <w:rFonts w:asciiTheme="majorHAnsi" w:hAnsiTheme="majorHAnsi" w:cstheme="minorHAnsi"/>
          <w:color w:val="000000" w:themeColor="text1"/>
        </w:rPr>
        <w:t>HUD</w:t>
      </w:r>
      <w:r w:rsidR="002D08DF">
        <w:rPr>
          <w:rFonts w:asciiTheme="majorHAnsi" w:hAnsiTheme="majorHAnsi" w:cstheme="minorHAnsi"/>
          <w:color w:val="000000" w:themeColor="text1"/>
        </w:rPr>
        <w:t xml:space="preserve"> NSC Contractor</w:t>
      </w:r>
      <w:r w:rsidR="002D08DF">
        <w:t xml:space="preserve"> </w:t>
      </w:r>
      <w:r>
        <w:t xml:space="preserve">to notify HUD of the termination of the </w:t>
      </w:r>
      <w:r w:rsidR="000B5E9B">
        <w:rPr>
          <w:rFonts w:asciiTheme="majorHAnsi" w:hAnsiTheme="majorHAnsi" w:cstheme="minorHAnsi"/>
          <w:bCs w:val="0"/>
          <w:noProof/>
          <w:color w:val="000000" w:themeColor="text1"/>
        </w:rPr>
        <w:t>HECM loan</w:t>
      </w:r>
      <w:r w:rsidRPr="006C7316">
        <w:t xml:space="preserve">. Upon termination, the case status of the loan is </w:t>
      </w:r>
      <w:r>
        <w:t xml:space="preserve">updated to </w:t>
      </w:r>
      <w:r w:rsidRPr="006C7316">
        <w:t xml:space="preserve">“Terminated” and loan balance </w:t>
      </w:r>
      <w:r>
        <w:t>is set to</w:t>
      </w:r>
      <w:r w:rsidRPr="006C7316">
        <w:t xml:space="preserve"> zero. The case sub status</w:t>
      </w:r>
      <w:r w:rsidR="008648FD">
        <w:t xml:space="preserve"> and loan</w:t>
      </w:r>
      <w:r w:rsidR="007C663C">
        <w:t>’s</w:t>
      </w:r>
      <w:r w:rsidR="008648FD">
        <w:t xml:space="preserve"> termination reason are</w:t>
      </w:r>
      <w:r w:rsidRPr="006C7316">
        <w:t xml:space="preserve"> </w:t>
      </w:r>
      <w:r w:rsidR="007C663C">
        <w:t xml:space="preserve">set </w:t>
      </w:r>
      <w:r>
        <w:t xml:space="preserve">based on the </w:t>
      </w:r>
      <w:r w:rsidR="008648FD">
        <w:t xml:space="preserve">transaction type </w:t>
      </w:r>
      <w:r>
        <w:t xml:space="preserve">selected by the </w:t>
      </w:r>
      <w:r w:rsidR="002D08DF" w:rsidRPr="002B73E4">
        <w:rPr>
          <w:rFonts w:asciiTheme="majorHAnsi" w:hAnsiTheme="majorHAnsi" w:cstheme="minorHAnsi"/>
          <w:color w:val="000000" w:themeColor="text1"/>
        </w:rPr>
        <w:t>HUD</w:t>
      </w:r>
      <w:r w:rsidR="002D08DF">
        <w:rPr>
          <w:rFonts w:asciiTheme="majorHAnsi" w:hAnsiTheme="majorHAnsi" w:cstheme="minorHAnsi"/>
          <w:color w:val="000000" w:themeColor="text1"/>
        </w:rPr>
        <w:t xml:space="preserve"> NSC Contractor</w:t>
      </w:r>
      <w:r w:rsidR="002D08DF">
        <w:t xml:space="preserve"> </w:t>
      </w:r>
      <w:r>
        <w:t>at the time of termination transaction.</w:t>
      </w:r>
      <w:r w:rsidR="008648FD" w:rsidRPr="008648FD">
        <w:t xml:space="preserve"> </w:t>
      </w:r>
    </w:p>
    <w:p w14:paraId="1B9ACA8A" w14:textId="33AD6298" w:rsidR="001703DA" w:rsidRDefault="001703DA" w:rsidP="001879BA">
      <w:pPr>
        <w:pStyle w:val="BodyText"/>
        <w:rPr>
          <w:rFonts w:cs="Calibri"/>
          <w:color w:val="000000"/>
        </w:rPr>
      </w:pPr>
      <w:r w:rsidRPr="006C7316">
        <w:t>To terminate a loan for a borrower:</w:t>
      </w:r>
      <w:r w:rsidRPr="009A5271">
        <w:rPr>
          <w:rFonts w:cs="Calibri"/>
          <w:color w:val="000000"/>
        </w:rPr>
        <w:t xml:space="preserve"> </w:t>
      </w:r>
    </w:p>
    <w:p w14:paraId="1C58C5EF" w14:textId="77777777" w:rsidR="001703DA" w:rsidRPr="00E64674" w:rsidRDefault="001703DA" w:rsidP="006C3C3F">
      <w:pPr>
        <w:pStyle w:val="OrderedList"/>
        <w:numPr>
          <w:ilvl w:val="0"/>
          <w:numId w:val="223"/>
        </w:numPr>
        <w:jc w:val="both"/>
      </w:pPr>
      <w:r w:rsidRPr="00E64674">
        <w:t xml:space="preserve">Click </w:t>
      </w:r>
      <w:r w:rsidRPr="00F84084">
        <w:rPr>
          <w:b/>
        </w:rPr>
        <w:t>New</w:t>
      </w:r>
      <w:r w:rsidRPr="00D713B1">
        <w:t xml:space="preserve"> </w:t>
      </w:r>
      <w:r w:rsidRPr="00E64674">
        <w:t xml:space="preserve">on the </w:t>
      </w:r>
      <w:r w:rsidRPr="00F84084">
        <w:rPr>
          <w:b/>
        </w:rPr>
        <w:t>Transactions - Loan</w:t>
      </w:r>
      <w:r w:rsidRPr="00E64674">
        <w:t xml:space="preserve"> screen.</w:t>
      </w:r>
    </w:p>
    <w:p w14:paraId="14AE2556" w14:textId="27848B6F" w:rsidR="001703DA" w:rsidRDefault="001703DA" w:rsidP="006C3C3F">
      <w:pPr>
        <w:pStyle w:val="OrderedList"/>
        <w:numPr>
          <w:ilvl w:val="0"/>
          <w:numId w:val="223"/>
        </w:numPr>
        <w:jc w:val="both"/>
      </w:pPr>
      <w:r w:rsidRPr="00E64674">
        <w:t xml:space="preserve">On the </w:t>
      </w:r>
      <w:r w:rsidRPr="005C5511">
        <w:rPr>
          <w:b/>
        </w:rPr>
        <w:t xml:space="preserve">New Loan Transaction </w:t>
      </w:r>
      <w:r w:rsidRPr="00E64674">
        <w:t xml:space="preserve">window, select </w:t>
      </w:r>
      <w:r>
        <w:t>Terminate</w:t>
      </w:r>
      <w:r w:rsidRPr="00E64674">
        <w:t xml:space="preserve"> from </w:t>
      </w:r>
      <w:r w:rsidRPr="005C5511">
        <w:rPr>
          <w:b/>
        </w:rPr>
        <w:t>Transactions Category</w:t>
      </w:r>
      <w:r w:rsidRPr="00E64674">
        <w:t xml:space="preserve"> dropdown</w:t>
      </w:r>
      <w:r>
        <w:t>.</w:t>
      </w:r>
    </w:p>
    <w:p w14:paraId="77DB20F7" w14:textId="723A0E93" w:rsidR="001703DA" w:rsidRDefault="001703DA" w:rsidP="00F45C70">
      <w:pPr>
        <w:pStyle w:val="UnorderedListIndent"/>
        <w:jc w:val="both"/>
      </w:pPr>
      <w:r w:rsidRPr="00E64674">
        <w:t>Populate the below listed required fields (marked with red asterisk):</w:t>
      </w:r>
    </w:p>
    <w:p w14:paraId="2C8CA3EF" w14:textId="3D6736EE" w:rsidR="001703DA" w:rsidRPr="00E64674" w:rsidRDefault="001703DA" w:rsidP="00F45C70">
      <w:pPr>
        <w:pStyle w:val="UnorderedListIndent"/>
        <w:jc w:val="both"/>
      </w:pPr>
      <w:r>
        <w:t>Transaction Type</w:t>
      </w:r>
    </w:p>
    <w:p w14:paraId="2A79D993" w14:textId="77777777" w:rsidR="001703DA" w:rsidRPr="00E64674" w:rsidRDefault="001703DA" w:rsidP="00F45C70">
      <w:pPr>
        <w:pStyle w:val="UnorderedListIndent"/>
        <w:jc w:val="both"/>
      </w:pPr>
      <w:r w:rsidRPr="00E64674">
        <w:t>Effective Date</w:t>
      </w:r>
    </w:p>
    <w:p w14:paraId="1F9C9666" w14:textId="77777777" w:rsidR="001703DA" w:rsidRPr="00E64674" w:rsidRDefault="001703DA" w:rsidP="006C3C3F">
      <w:pPr>
        <w:pStyle w:val="OrderedList"/>
        <w:numPr>
          <w:ilvl w:val="0"/>
          <w:numId w:val="223"/>
        </w:numPr>
        <w:jc w:val="both"/>
      </w:pPr>
      <w:r w:rsidRPr="00E64674">
        <w:t>Transaction Amount</w:t>
      </w:r>
    </w:p>
    <w:p w14:paraId="55429128" w14:textId="77777777" w:rsidR="001703DA" w:rsidRPr="005C5511" w:rsidRDefault="001703DA" w:rsidP="006C3C3F">
      <w:pPr>
        <w:pStyle w:val="OrderedList"/>
        <w:numPr>
          <w:ilvl w:val="0"/>
          <w:numId w:val="223"/>
        </w:numPr>
        <w:jc w:val="both"/>
      </w:pPr>
      <w:r w:rsidRPr="00E64674">
        <w:t xml:space="preserve">Click </w:t>
      </w:r>
      <w:r w:rsidRPr="005C5511">
        <w:rPr>
          <w:b/>
        </w:rPr>
        <w:t>Submit.</w:t>
      </w:r>
      <w:r w:rsidRPr="00E64674">
        <w:t xml:space="preserve"> </w:t>
      </w:r>
    </w:p>
    <w:p w14:paraId="060614A4" w14:textId="2858F5BE" w:rsidR="001703DA" w:rsidRDefault="00D72723" w:rsidP="0020312C">
      <w:pPr>
        <w:pStyle w:val="BodyText"/>
        <w:jc w:val="center"/>
      </w:pPr>
      <w:r>
        <w:rPr>
          <w:noProof/>
        </w:rPr>
        <w:drawing>
          <wp:inline distT="0" distB="0" distL="0" distR="0" wp14:anchorId="0DE86743" wp14:editId="6F4ABAC0">
            <wp:extent cx="1839874" cy="986658"/>
            <wp:effectExtent l="0" t="0" r="8255" b="4445"/>
            <wp:docPr id="552" name="Picture 55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2" name="Picture 552" descr="Graphical user interface, text, application, chat or text message&#10;&#10;Description automatically generated"/>
                    <pic:cNvPicPr/>
                  </pic:nvPicPr>
                  <pic:blipFill>
                    <a:blip r:embed="rId102"/>
                    <a:stretch>
                      <a:fillRect/>
                    </a:stretch>
                  </pic:blipFill>
                  <pic:spPr>
                    <a:xfrm>
                      <a:off x="0" y="0"/>
                      <a:ext cx="1863828" cy="999504"/>
                    </a:xfrm>
                    <a:prstGeom prst="rect">
                      <a:avLst/>
                    </a:prstGeom>
                  </pic:spPr>
                </pic:pic>
              </a:graphicData>
            </a:graphic>
          </wp:inline>
        </w:drawing>
      </w:r>
    </w:p>
    <w:p w14:paraId="32527D91" w14:textId="0761E920" w:rsidR="001703DA" w:rsidRPr="006C7316" w:rsidRDefault="001703DA" w:rsidP="001879BA">
      <w:pPr>
        <w:pStyle w:val="FigureCaption0"/>
      </w:pPr>
      <w:bookmarkStart w:id="2272" w:name="_Toc74052608"/>
      <w:bookmarkStart w:id="2273" w:name="_Toc90643994"/>
      <w:bookmarkStart w:id="2274" w:name="_Toc230164012"/>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35</w:t>
      </w:r>
      <w:r w:rsidR="00764635">
        <w:rPr>
          <w:noProof/>
        </w:rPr>
        <w:fldChar w:fldCharType="end"/>
      </w:r>
      <w:r w:rsidR="005865E9">
        <w:rPr>
          <w:noProof/>
        </w:rPr>
        <w:t>:</w:t>
      </w:r>
      <w:r w:rsidR="00B1174D">
        <w:t xml:space="preserve"> New Loan Transaction </w:t>
      </w:r>
      <w:r w:rsidRPr="006C7316">
        <w:t>- Terminate</w:t>
      </w:r>
      <w:bookmarkEnd w:id="2272"/>
      <w:bookmarkEnd w:id="2273"/>
      <w:bookmarkEnd w:id="2274"/>
    </w:p>
    <w:p w14:paraId="4ADD96A7" w14:textId="56A13CB8" w:rsidR="00C91EFE" w:rsidRPr="00C91EFE" w:rsidRDefault="00C91EFE" w:rsidP="006C3C3F">
      <w:pPr>
        <w:pStyle w:val="OrderedList"/>
        <w:numPr>
          <w:ilvl w:val="0"/>
          <w:numId w:val="223"/>
        </w:numPr>
        <w:jc w:val="both"/>
      </w:pPr>
      <w:r>
        <w:t xml:space="preserve">Any errors that will prevent the </w:t>
      </w:r>
      <w:r w:rsidR="004920BA">
        <w:t>Transaction</w:t>
      </w:r>
      <w:r>
        <w:t xml:space="preserve"> from being posted will be displayed and the error must be cleared to </w:t>
      </w:r>
      <w:r w:rsidR="004920BA">
        <w:t>successfully enter the Transaction</w:t>
      </w:r>
      <w:r>
        <w:t xml:space="preserve">. </w:t>
      </w:r>
    </w:p>
    <w:p w14:paraId="21A8010A" w14:textId="356A5221" w:rsidR="001703DA" w:rsidRPr="001445BE" w:rsidRDefault="001703DA" w:rsidP="006C3C3F">
      <w:pPr>
        <w:pStyle w:val="OrderedList"/>
        <w:numPr>
          <w:ilvl w:val="0"/>
          <w:numId w:val="223"/>
        </w:numPr>
        <w:jc w:val="both"/>
        <w:rPr>
          <w:rFonts w:cs="Calibri"/>
          <w:color w:val="000000"/>
        </w:rPr>
      </w:pPr>
      <w:r w:rsidRPr="006C7316">
        <w:t>A pop-up window is displayed requesting the user to confirm the action</w:t>
      </w:r>
      <w:r>
        <w:t xml:space="preserve"> and notifying user that the case status will be updated to </w:t>
      </w:r>
      <w:r w:rsidRPr="00F84084">
        <w:rPr>
          <w:b/>
        </w:rPr>
        <w:t>Terminated</w:t>
      </w:r>
      <w:r>
        <w:t xml:space="preserve">. </w:t>
      </w:r>
    </w:p>
    <w:p w14:paraId="453C9C8C" w14:textId="77777777" w:rsidR="001703DA" w:rsidRPr="00455FA0" w:rsidRDefault="001703DA" w:rsidP="006C3C3F">
      <w:pPr>
        <w:pStyle w:val="OrderedList"/>
        <w:numPr>
          <w:ilvl w:val="0"/>
          <w:numId w:val="223"/>
        </w:numPr>
        <w:jc w:val="both"/>
      </w:pPr>
      <w:r>
        <w:t xml:space="preserve">Click </w:t>
      </w:r>
      <w:r w:rsidRPr="001445BE">
        <w:rPr>
          <w:b/>
        </w:rPr>
        <w:t>OK</w:t>
      </w:r>
      <w:r>
        <w:t xml:space="preserve"> on the pop-up window. </w:t>
      </w:r>
      <w:r w:rsidRPr="00E64674">
        <w:t xml:space="preserve">The new transaction is displayed in the </w:t>
      </w:r>
      <w:r w:rsidRPr="001445BE">
        <w:rPr>
          <w:b/>
        </w:rPr>
        <w:t>Loan Transaction Results</w:t>
      </w:r>
      <w:r w:rsidRPr="00E64674">
        <w:t xml:space="preserve"> section</w:t>
      </w:r>
      <w:r>
        <w:t xml:space="preserve"> and case status and case sub status is updated</w:t>
      </w:r>
      <w:r w:rsidRPr="00E64674">
        <w:t xml:space="preserve">. To exit the </w:t>
      </w:r>
      <w:r>
        <w:t>pop-up window</w:t>
      </w:r>
      <w:r w:rsidRPr="00E64674">
        <w:t xml:space="preserve"> without adding the transaction click </w:t>
      </w:r>
      <w:r w:rsidRPr="001445BE">
        <w:rPr>
          <w:b/>
        </w:rPr>
        <w:t>Cancel.</w:t>
      </w:r>
    </w:p>
    <w:p w14:paraId="414E7E60" w14:textId="0AFD2031" w:rsidR="001703DA" w:rsidRDefault="00D72723" w:rsidP="002D3066">
      <w:pPr>
        <w:pStyle w:val="OrderedList"/>
        <w:jc w:val="center"/>
      </w:pPr>
      <w:r>
        <w:rPr>
          <w:noProof/>
        </w:rPr>
        <w:drawing>
          <wp:inline distT="0" distB="0" distL="0" distR="0" wp14:anchorId="3BD9372F" wp14:editId="3EE86E1E">
            <wp:extent cx="3010958" cy="806240"/>
            <wp:effectExtent l="0" t="0" r="0" b="0"/>
            <wp:docPr id="554" name="Picture 554"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4" name="Picture 554" descr="Graphical user interface, text, application, chat or text message&#10;&#10;Description automatically generated"/>
                    <pic:cNvPicPr/>
                  </pic:nvPicPr>
                  <pic:blipFill>
                    <a:blip r:embed="rId230"/>
                    <a:stretch>
                      <a:fillRect/>
                    </a:stretch>
                  </pic:blipFill>
                  <pic:spPr>
                    <a:xfrm>
                      <a:off x="0" y="0"/>
                      <a:ext cx="3044407" cy="815197"/>
                    </a:xfrm>
                    <a:prstGeom prst="rect">
                      <a:avLst/>
                    </a:prstGeom>
                  </pic:spPr>
                </pic:pic>
              </a:graphicData>
            </a:graphic>
          </wp:inline>
        </w:drawing>
      </w:r>
    </w:p>
    <w:p w14:paraId="7B5308B4" w14:textId="7FB4E505" w:rsidR="001703DA" w:rsidRPr="006C7316" w:rsidRDefault="001703DA" w:rsidP="001879BA">
      <w:pPr>
        <w:pStyle w:val="FigureCaption0"/>
      </w:pPr>
      <w:bookmarkStart w:id="2275" w:name="_Toc74052609"/>
      <w:bookmarkStart w:id="2276" w:name="_Toc90643995"/>
      <w:bookmarkStart w:id="2277" w:name="_Toc230164013"/>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36</w:t>
      </w:r>
      <w:r w:rsidR="00764635">
        <w:rPr>
          <w:noProof/>
        </w:rPr>
        <w:fldChar w:fldCharType="end"/>
      </w:r>
      <w:r w:rsidR="005865E9">
        <w:rPr>
          <w:noProof/>
        </w:rPr>
        <w:t>:</w:t>
      </w:r>
      <w:r w:rsidRPr="006C7316">
        <w:t xml:space="preserve"> Confirmation Message</w:t>
      </w:r>
      <w:bookmarkEnd w:id="2275"/>
      <w:bookmarkEnd w:id="2276"/>
      <w:bookmarkEnd w:id="2277"/>
    </w:p>
    <w:p w14:paraId="3B81EDCF" w14:textId="77777777" w:rsidR="001703DA" w:rsidRPr="003F3102" w:rsidRDefault="001703DA" w:rsidP="006C3C3F">
      <w:pPr>
        <w:pStyle w:val="OrderedList"/>
        <w:numPr>
          <w:ilvl w:val="0"/>
          <w:numId w:val="223"/>
        </w:numPr>
        <w:jc w:val="both"/>
      </w:pPr>
      <w:r w:rsidRPr="003F3102">
        <w:t xml:space="preserve">To adjust the terminate transaction, select the </w:t>
      </w:r>
      <w:r w:rsidRPr="001445BE">
        <w:rPr>
          <w:b/>
        </w:rPr>
        <w:t>document icon</w:t>
      </w:r>
      <w:r w:rsidRPr="003F3102">
        <w:t xml:space="preserve"> beside the transaction, on the </w:t>
      </w:r>
      <w:r w:rsidRPr="001445BE">
        <w:rPr>
          <w:b/>
        </w:rPr>
        <w:t>Adjust Loan Transaction</w:t>
      </w:r>
      <w:r w:rsidRPr="003F3102">
        <w:t xml:space="preserve"> window, click </w:t>
      </w:r>
      <w:r w:rsidRPr="001445BE">
        <w:rPr>
          <w:b/>
        </w:rPr>
        <w:t>Submit</w:t>
      </w:r>
      <w:r w:rsidRPr="003F3102">
        <w:t xml:space="preserve"> to reverse the transaction. </w:t>
      </w:r>
    </w:p>
    <w:p w14:paraId="028CE0F7" w14:textId="77777777" w:rsidR="001703DA" w:rsidRPr="006C7316" w:rsidRDefault="001703DA" w:rsidP="006C3C3F">
      <w:pPr>
        <w:pStyle w:val="OrderedList"/>
        <w:numPr>
          <w:ilvl w:val="0"/>
          <w:numId w:val="223"/>
        </w:numPr>
        <w:jc w:val="both"/>
        <w:rPr>
          <w:rFonts w:cs="Calibri"/>
          <w:color w:val="000000"/>
        </w:rPr>
      </w:pPr>
      <w:r w:rsidRPr="006C7316">
        <w:rPr>
          <w:rFonts w:cs="Calibri"/>
          <w:color w:val="000000"/>
        </w:rPr>
        <w:t xml:space="preserve">A </w:t>
      </w:r>
      <w:r w:rsidRPr="00014767">
        <w:t>new</w:t>
      </w:r>
      <w:r w:rsidRPr="006C7316">
        <w:rPr>
          <w:rFonts w:cs="Calibri"/>
          <w:color w:val="000000"/>
        </w:rPr>
        <w:t xml:space="preserve"> terminate adjustment transaction is added and displayed under the </w:t>
      </w:r>
      <w:r w:rsidRPr="003F3102">
        <w:rPr>
          <w:rFonts w:cs="Calibri"/>
          <w:b/>
          <w:color w:val="000000"/>
        </w:rPr>
        <w:t>Loan Transactions Results</w:t>
      </w:r>
      <w:r w:rsidRPr="006C7316">
        <w:rPr>
          <w:rFonts w:cs="Calibri"/>
          <w:color w:val="000000"/>
        </w:rPr>
        <w:t xml:space="preserve"> section reflecting the reversed amount.</w:t>
      </w:r>
    </w:p>
    <w:p w14:paraId="018E44BC" w14:textId="77777777" w:rsidR="00885242" w:rsidRDefault="001703DA" w:rsidP="004B3E2D">
      <w:pPr>
        <w:pStyle w:val="BodyText"/>
        <w:spacing w:line="276" w:lineRule="auto"/>
      </w:pPr>
      <w:r>
        <w:t xml:space="preserve">The </w:t>
      </w:r>
      <w:r w:rsidR="0014490D">
        <w:t>table below</w:t>
      </w:r>
      <w:r>
        <w:t xml:space="preserve"> lists the Terminate transactions that can be manually created using the New Loan Transactions window</w:t>
      </w:r>
      <w:r w:rsidRPr="006C7316">
        <w:t xml:space="preserve">. </w:t>
      </w:r>
    </w:p>
    <w:tbl>
      <w:tblPr>
        <w:tblStyle w:val="TableGrid"/>
        <w:tblW w:w="5000" w:type="pct"/>
        <w:tblLook w:val="04A0" w:firstRow="1" w:lastRow="0" w:firstColumn="1" w:lastColumn="0" w:noHBand="0" w:noVBand="1"/>
      </w:tblPr>
      <w:tblGrid>
        <w:gridCol w:w="1947"/>
        <w:gridCol w:w="4619"/>
        <w:gridCol w:w="2784"/>
      </w:tblGrid>
      <w:tr w:rsidR="0074210F" w:rsidRPr="00885242" w14:paraId="4A92C4B6" w14:textId="3DC2E8E6" w:rsidTr="004907EB">
        <w:trPr>
          <w:trHeight w:val="300"/>
          <w:tblHeader/>
        </w:trPr>
        <w:tc>
          <w:tcPr>
            <w:tcW w:w="1041" w:type="pct"/>
            <w:shd w:val="clear" w:color="auto" w:fill="B8CCE4" w:themeFill="accent1" w:themeFillTint="66"/>
            <w:hideMark/>
          </w:tcPr>
          <w:p w14:paraId="49EF8204" w14:textId="77777777" w:rsidR="0074210F" w:rsidRPr="00885242" w:rsidRDefault="0074210F" w:rsidP="00885242">
            <w:pPr>
              <w:jc w:val="center"/>
              <w:rPr>
                <w:rFonts w:ascii="Cambria" w:eastAsia="Times New Roman" w:hAnsi="Cambria"/>
                <w:b/>
                <w:bCs/>
                <w:color w:val="000000"/>
              </w:rPr>
            </w:pPr>
            <w:r w:rsidRPr="00885242">
              <w:rPr>
                <w:rFonts w:ascii="Cambria" w:eastAsia="Times New Roman" w:hAnsi="Cambria"/>
                <w:b/>
                <w:bCs/>
                <w:color w:val="000000"/>
              </w:rPr>
              <w:t>Transaction</w:t>
            </w:r>
          </w:p>
        </w:tc>
        <w:tc>
          <w:tcPr>
            <w:tcW w:w="2470" w:type="pct"/>
            <w:shd w:val="clear" w:color="auto" w:fill="B8CCE4" w:themeFill="accent1" w:themeFillTint="66"/>
            <w:hideMark/>
          </w:tcPr>
          <w:p w14:paraId="045BA342" w14:textId="77777777" w:rsidR="0074210F" w:rsidRPr="00885242" w:rsidRDefault="0074210F" w:rsidP="00885242">
            <w:pPr>
              <w:jc w:val="center"/>
              <w:rPr>
                <w:rFonts w:ascii="Cambria" w:eastAsia="Times New Roman" w:hAnsi="Cambria"/>
                <w:b/>
                <w:bCs/>
                <w:color w:val="000000"/>
              </w:rPr>
            </w:pPr>
            <w:r w:rsidRPr="00885242">
              <w:rPr>
                <w:rFonts w:ascii="Cambria" w:eastAsia="Times New Roman" w:hAnsi="Cambria"/>
                <w:b/>
                <w:bCs/>
                <w:color w:val="000000"/>
              </w:rPr>
              <w:t>Description</w:t>
            </w:r>
          </w:p>
        </w:tc>
        <w:tc>
          <w:tcPr>
            <w:tcW w:w="1489" w:type="pct"/>
            <w:shd w:val="clear" w:color="auto" w:fill="B8CCE4" w:themeFill="accent1" w:themeFillTint="66"/>
          </w:tcPr>
          <w:p w14:paraId="796D926C" w14:textId="5F51CB51" w:rsidR="0074210F" w:rsidRPr="00885242" w:rsidRDefault="0074210F" w:rsidP="00295B0B">
            <w:pPr>
              <w:jc w:val="center"/>
              <w:rPr>
                <w:rFonts w:ascii="Cambria" w:eastAsia="Times New Roman" w:hAnsi="Cambria"/>
                <w:b/>
                <w:bCs/>
                <w:color w:val="000000"/>
              </w:rPr>
            </w:pPr>
            <w:r>
              <w:rPr>
                <w:rFonts w:ascii="Cambria" w:eastAsia="Times New Roman" w:hAnsi="Cambria"/>
                <w:b/>
                <w:bCs/>
                <w:color w:val="000000"/>
              </w:rPr>
              <w:t xml:space="preserve">Re-Termination (Used to record trailing </w:t>
            </w:r>
            <w:r w:rsidR="00295B0B">
              <w:rPr>
                <w:rFonts w:ascii="Cambria" w:eastAsia="Times New Roman" w:hAnsi="Cambria"/>
                <w:b/>
                <w:bCs/>
                <w:color w:val="000000"/>
              </w:rPr>
              <w:t xml:space="preserve">expenses </w:t>
            </w:r>
            <w:r>
              <w:rPr>
                <w:rFonts w:ascii="Cambria" w:eastAsia="Times New Roman" w:hAnsi="Cambria"/>
                <w:b/>
                <w:bCs/>
                <w:color w:val="000000"/>
              </w:rPr>
              <w:t>when case is re-opened)</w:t>
            </w:r>
          </w:p>
        </w:tc>
      </w:tr>
      <w:tr w:rsidR="0074210F" w:rsidRPr="00885242" w14:paraId="69312994" w14:textId="7B973563" w:rsidTr="004907EB">
        <w:trPr>
          <w:trHeight w:val="962"/>
        </w:trPr>
        <w:tc>
          <w:tcPr>
            <w:tcW w:w="1041" w:type="pct"/>
            <w:hideMark/>
          </w:tcPr>
          <w:p w14:paraId="7B915A9F" w14:textId="1701E2ED" w:rsidR="0074210F" w:rsidRPr="00885242" w:rsidRDefault="0074210F" w:rsidP="00885242">
            <w:pPr>
              <w:rPr>
                <w:rFonts w:ascii="Cambria" w:eastAsia="Times New Roman" w:hAnsi="Cambria"/>
                <w:b/>
                <w:bCs/>
                <w:color w:val="000000"/>
              </w:rPr>
            </w:pPr>
            <w:r w:rsidRPr="00885242">
              <w:rPr>
                <w:rFonts w:ascii="Cambria" w:eastAsia="Times New Roman" w:hAnsi="Cambria"/>
                <w:b/>
                <w:bCs/>
                <w:color w:val="000000"/>
              </w:rPr>
              <w:t>Terminate - 3</w:t>
            </w:r>
            <w:r w:rsidRPr="00885242">
              <w:rPr>
                <w:rFonts w:ascii="Cambria" w:eastAsia="Times New Roman" w:hAnsi="Cambria"/>
                <w:b/>
                <w:bCs/>
                <w:color w:val="000000"/>
                <w:vertAlign w:val="superscript"/>
              </w:rPr>
              <w:t>rd</w:t>
            </w:r>
            <w:r w:rsidRPr="00885242">
              <w:rPr>
                <w:rFonts w:ascii="Cambria" w:eastAsia="Times New Roman" w:hAnsi="Cambria"/>
                <w:b/>
                <w:bCs/>
                <w:color w:val="000000"/>
              </w:rPr>
              <w:t xml:space="preserve"> Party FCL Sale</w:t>
            </w:r>
            <w:r w:rsidR="005C0723">
              <w:rPr>
                <w:rFonts w:ascii="Cambria" w:eastAsia="Times New Roman" w:hAnsi="Cambria"/>
                <w:b/>
                <w:bCs/>
                <w:color w:val="000000"/>
              </w:rPr>
              <w:t xml:space="preserve"> </w:t>
            </w:r>
            <w:r w:rsidRPr="00885242">
              <w:rPr>
                <w:rFonts w:ascii="Cambria" w:eastAsia="Times New Roman" w:hAnsi="Cambria"/>
                <w:b/>
                <w:bCs/>
                <w:color w:val="000000"/>
              </w:rPr>
              <w:t>(PIF)</w:t>
            </w:r>
          </w:p>
        </w:tc>
        <w:tc>
          <w:tcPr>
            <w:tcW w:w="2470" w:type="pct"/>
            <w:hideMark/>
          </w:tcPr>
          <w:p w14:paraId="124E842B" w14:textId="77777777" w:rsidR="0074210F" w:rsidRPr="00885242" w:rsidRDefault="0074210F" w:rsidP="00885242">
            <w:pPr>
              <w:jc w:val="both"/>
              <w:rPr>
                <w:rFonts w:ascii="Cambria" w:eastAsia="Times New Roman" w:hAnsi="Cambria"/>
                <w:color w:val="000000"/>
              </w:rPr>
            </w:pPr>
            <w:r w:rsidRPr="00885242">
              <w:rPr>
                <w:rFonts w:ascii="Cambria" w:eastAsia="Times New Roman" w:hAnsi="Cambria"/>
                <w:color w:val="000000"/>
              </w:rPr>
              <w:t>Initiated by HUD NSC Contractor to terminate a loan due to a third-party sale of the property via foreclosure sale when the proceeds are sufficient to pay off outstanding mortgage debt in full. No claim will be filed. The pay-off amount will be treated as a COLLECTION by HUD.</w:t>
            </w:r>
          </w:p>
        </w:tc>
        <w:tc>
          <w:tcPr>
            <w:tcW w:w="1489" w:type="pct"/>
          </w:tcPr>
          <w:p w14:paraId="0DCAA9FF" w14:textId="74FA43F4" w:rsidR="0074210F" w:rsidRPr="0074210F" w:rsidRDefault="0074210F" w:rsidP="0074210F">
            <w:pPr>
              <w:tabs>
                <w:tab w:val="left" w:pos="826"/>
              </w:tabs>
              <w:rPr>
                <w:rFonts w:ascii="Cambria" w:eastAsia="Times New Roman" w:hAnsi="Cambria"/>
              </w:rPr>
            </w:pPr>
            <w:r w:rsidRPr="00885242">
              <w:rPr>
                <w:rFonts w:ascii="Cambria" w:eastAsia="Times New Roman" w:hAnsi="Cambria"/>
                <w:b/>
                <w:bCs/>
                <w:color w:val="000000"/>
              </w:rPr>
              <w:t xml:space="preserve">Terminate - </w:t>
            </w:r>
            <w:r w:rsidR="00190B3E" w:rsidRPr="00885242">
              <w:rPr>
                <w:rFonts w:ascii="Cambria" w:eastAsia="Times New Roman" w:hAnsi="Cambria"/>
                <w:b/>
                <w:bCs/>
                <w:color w:val="000000"/>
              </w:rPr>
              <w:t>3</w:t>
            </w:r>
            <w:r w:rsidR="00190B3E" w:rsidRPr="00885242">
              <w:rPr>
                <w:rFonts w:ascii="Cambria" w:eastAsia="Times New Roman" w:hAnsi="Cambria"/>
                <w:b/>
                <w:bCs/>
                <w:color w:val="000000"/>
                <w:vertAlign w:val="superscript"/>
              </w:rPr>
              <w:t>rd</w:t>
            </w:r>
            <w:r w:rsidR="00190B3E" w:rsidRPr="00885242">
              <w:rPr>
                <w:rFonts w:ascii="Cambria" w:eastAsia="Times New Roman" w:hAnsi="Cambria"/>
                <w:b/>
                <w:bCs/>
                <w:color w:val="000000"/>
              </w:rPr>
              <w:t xml:space="preserve"> Party FCL Sale</w:t>
            </w:r>
            <w:r w:rsidR="005C0723">
              <w:rPr>
                <w:rFonts w:ascii="Cambria" w:eastAsia="Times New Roman" w:hAnsi="Cambria"/>
                <w:b/>
                <w:bCs/>
                <w:color w:val="000000"/>
              </w:rPr>
              <w:t xml:space="preserve"> </w:t>
            </w:r>
            <w:r w:rsidR="00190B3E" w:rsidRPr="00885242">
              <w:rPr>
                <w:rFonts w:ascii="Cambria" w:eastAsia="Times New Roman" w:hAnsi="Cambria"/>
                <w:b/>
                <w:bCs/>
                <w:color w:val="000000"/>
              </w:rPr>
              <w:t>(PIF)</w:t>
            </w:r>
          </w:p>
        </w:tc>
      </w:tr>
      <w:tr w:rsidR="0074210F" w:rsidRPr="00885242" w14:paraId="11D7CD9E" w14:textId="508E6F2C" w:rsidTr="004907EB">
        <w:trPr>
          <w:trHeight w:val="575"/>
        </w:trPr>
        <w:tc>
          <w:tcPr>
            <w:tcW w:w="1041" w:type="pct"/>
            <w:hideMark/>
          </w:tcPr>
          <w:p w14:paraId="7C5BF049" w14:textId="77777777" w:rsidR="0074210F" w:rsidRPr="00885242" w:rsidRDefault="0074210F" w:rsidP="00885242">
            <w:pPr>
              <w:rPr>
                <w:rFonts w:ascii="Cambria" w:eastAsia="Times New Roman" w:hAnsi="Cambria"/>
                <w:b/>
                <w:bCs/>
                <w:color w:val="000000"/>
              </w:rPr>
            </w:pPr>
            <w:r w:rsidRPr="00885242">
              <w:rPr>
                <w:rFonts w:ascii="Cambria" w:eastAsia="Times New Roman" w:hAnsi="Cambria"/>
                <w:b/>
                <w:bCs/>
                <w:color w:val="000000"/>
              </w:rPr>
              <w:t>Terminate - Asset Sale</w:t>
            </w:r>
          </w:p>
        </w:tc>
        <w:tc>
          <w:tcPr>
            <w:tcW w:w="2470" w:type="pct"/>
            <w:hideMark/>
          </w:tcPr>
          <w:p w14:paraId="6E1E0CA3" w14:textId="77777777" w:rsidR="0074210F" w:rsidRPr="00885242" w:rsidRDefault="0074210F" w:rsidP="00885242">
            <w:pPr>
              <w:jc w:val="both"/>
              <w:rPr>
                <w:rFonts w:ascii="Cambria" w:eastAsia="Times New Roman" w:hAnsi="Cambria"/>
                <w:color w:val="000000"/>
              </w:rPr>
            </w:pPr>
            <w:r w:rsidRPr="00885242">
              <w:rPr>
                <w:rFonts w:ascii="Cambria" w:eastAsia="Times New Roman" w:hAnsi="Cambria"/>
                <w:color w:val="000000"/>
              </w:rPr>
              <w:t xml:space="preserve">Initiated by HUD NSC Contractor to terminate a loan due to sale of the asset. </w:t>
            </w:r>
          </w:p>
        </w:tc>
        <w:tc>
          <w:tcPr>
            <w:tcW w:w="1489" w:type="pct"/>
          </w:tcPr>
          <w:p w14:paraId="034BD636" w14:textId="6A54122A" w:rsidR="0074210F" w:rsidRPr="00885242" w:rsidRDefault="0074210F" w:rsidP="00885242">
            <w:pPr>
              <w:jc w:val="both"/>
              <w:rPr>
                <w:rFonts w:ascii="Cambria" w:eastAsia="Times New Roman" w:hAnsi="Cambria"/>
                <w:color w:val="000000"/>
              </w:rPr>
            </w:pPr>
            <w:r w:rsidRPr="00885242">
              <w:rPr>
                <w:rFonts w:ascii="Cambria" w:eastAsia="Times New Roman" w:hAnsi="Cambria"/>
                <w:b/>
                <w:bCs/>
                <w:color w:val="000000"/>
              </w:rPr>
              <w:t>Terminate - Asset Sale</w:t>
            </w:r>
          </w:p>
        </w:tc>
      </w:tr>
      <w:tr w:rsidR="007E61CE" w:rsidRPr="00885242" w14:paraId="72E8B7EF" w14:textId="0F658653" w:rsidTr="004907EB">
        <w:trPr>
          <w:trHeight w:val="750"/>
        </w:trPr>
        <w:tc>
          <w:tcPr>
            <w:tcW w:w="1041" w:type="pct"/>
            <w:vMerge w:val="restart"/>
            <w:hideMark/>
          </w:tcPr>
          <w:p w14:paraId="1EF7D861" w14:textId="1C31D081" w:rsidR="007E61CE" w:rsidRPr="00885242" w:rsidRDefault="007E61CE" w:rsidP="00885242">
            <w:pPr>
              <w:rPr>
                <w:rFonts w:ascii="Cambria" w:eastAsia="Times New Roman" w:hAnsi="Cambria"/>
                <w:b/>
                <w:bCs/>
                <w:color w:val="000000"/>
              </w:rPr>
            </w:pPr>
            <w:r w:rsidRPr="00885242">
              <w:rPr>
                <w:rFonts w:ascii="Cambria" w:eastAsia="Times New Roman" w:hAnsi="Cambria"/>
                <w:b/>
                <w:bCs/>
                <w:color w:val="000000"/>
              </w:rPr>
              <w:t xml:space="preserve">Terminate - </w:t>
            </w:r>
            <w:r w:rsidR="008648FD">
              <w:rPr>
                <w:rFonts w:ascii="Cambria" w:eastAsia="Times New Roman" w:hAnsi="Cambria"/>
                <w:b/>
                <w:bCs/>
                <w:color w:val="000000"/>
              </w:rPr>
              <w:t>Paid in Full</w:t>
            </w:r>
          </w:p>
        </w:tc>
        <w:tc>
          <w:tcPr>
            <w:tcW w:w="2470" w:type="pct"/>
            <w:hideMark/>
          </w:tcPr>
          <w:p w14:paraId="2534BAA3" w14:textId="3E18AD2B" w:rsidR="007E61CE" w:rsidRPr="00885242" w:rsidRDefault="007E61CE" w:rsidP="00885242">
            <w:pPr>
              <w:jc w:val="both"/>
              <w:rPr>
                <w:rFonts w:ascii="Cambria" w:eastAsia="Times New Roman" w:hAnsi="Cambria"/>
                <w:color w:val="000000"/>
              </w:rPr>
            </w:pPr>
            <w:r w:rsidRPr="00885242">
              <w:rPr>
                <w:rFonts w:ascii="Cambria" w:eastAsia="Times New Roman" w:hAnsi="Cambria"/>
                <w:color w:val="000000"/>
              </w:rPr>
              <w:t xml:space="preserve">Initiated by HUD NSC Contractor to terminate the loan if the </w:t>
            </w:r>
            <w:r w:rsidR="008648FD">
              <w:rPr>
                <w:rFonts w:ascii="Cambria" w:eastAsia="Times New Roman" w:hAnsi="Cambria"/>
                <w:color w:val="000000"/>
              </w:rPr>
              <w:t>loan pays in full</w:t>
            </w:r>
            <w:r w:rsidRPr="00885242">
              <w:rPr>
                <w:rFonts w:ascii="Cambria" w:eastAsia="Times New Roman" w:hAnsi="Cambria"/>
                <w:color w:val="000000"/>
              </w:rPr>
              <w:t>. The pay-off amount will be treated as a COLLECTION by HUD.</w:t>
            </w:r>
          </w:p>
        </w:tc>
        <w:tc>
          <w:tcPr>
            <w:tcW w:w="1489" w:type="pct"/>
            <w:vMerge w:val="restart"/>
          </w:tcPr>
          <w:p w14:paraId="44DED42E" w14:textId="38CFD0CB" w:rsidR="007E61CE" w:rsidRPr="00885242" w:rsidRDefault="007E61CE" w:rsidP="00885242">
            <w:pPr>
              <w:jc w:val="both"/>
              <w:rPr>
                <w:rFonts w:ascii="Cambria" w:eastAsia="Times New Roman" w:hAnsi="Cambria"/>
                <w:color w:val="000000"/>
              </w:rPr>
            </w:pPr>
            <w:r w:rsidRPr="00885242">
              <w:rPr>
                <w:rFonts w:ascii="Cambria" w:eastAsia="Times New Roman" w:hAnsi="Cambria"/>
                <w:b/>
                <w:bCs/>
                <w:color w:val="000000"/>
              </w:rPr>
              <w:t>Terminate - Full Write-Off</w:t>
            </w:r>
          </w:p>
        </w:tc>
      </w:tr>
      <w:tr w:rsidR="007E61CE" w:rsidRPr="00885242" w14:paraId="5B13EF40" w14:textId="337EB1C4" w:rsidTr="004907EB">
        <w:trPr>
          <w:trHeight w:val="760"/>
        </w:trPr>
        <w:tc>
          <w:tcPr>
            <w:tcW w:w="1041" w:type="pct"/>
            <w:vMerge/>
            <w:hideMark/>
          </w:tcPr>
          <w:p w14:paraId="64E538EB" w14:textId="77777777" w:rsidR="007E61CE" w:rsidRPr="00885242" w:rsidRDefault="007E61CE" w:rsidP="00885242">
            <w:pPr>
              <w:rPr>
                <w:rFonts w:ascii="Cambria" w:eastAsia="Times New Roman" w:hAnsi="Cambria"/>
                <w:b/>
                <w:bCs/>
                <w:color w:val="000000"/>
              </w:rPr>
            </w:pPr>
          </w:p>
        </w:tc>
        <w:tc>
          <w:tcPr>
            <w:tcW w:w="2470" w:type="pct"/>
            <w:hideMark/>
          </w:tcPr>
          <w:p w14:paraId="48C57B31" w14:textId="77777777" w:rsidR="007E61CE" w:rsidRPr="00885242" w:rsidRDefault="007E61CE" w:rsidP="00885242">
            <w:pPr>
              <w:jc w:val="both"/>
              <w:rPr>
                <w:rFonts w:ascii="Cambria" w:eastAsia="Times New Roman" w:hAnsi="Cambria"/>
                <w:b/>
                <w:bCs/>
                <w:color w:val="000000"/>
              </w:rPr>
            </w:pPr>
            <w:r w:rsidRPr="00885242">
              <w:rPr>
                <w:rFonts w:ascii="Cambria" w:eastAsia="Times New Roman" w:hAnsi="Cambria"/>
                <w:b/>
                <w:bCs/>
                <w:color w:val="000000"/>
              </w:rPr>
              <w:t>Note:</w:t>
            </w:r>
            <w:r w:rsidRPr="00885242">
              <w:rPr>
                <w:rFonts w:ascii="Cambria" w:eastAsia="Times New Roman" w:hAnsi="Cambria"/>
                <w:color w:val="000000"/>
              </w:rPr>
              <w:t xml:space="preserve"> If the pay-off amount is not within the overage or shortage threshold limit set by HUD, system will not allow the termination of the loan for this termination type.</w:t>
            </w:r>
          </w:p>
        </w:tc>
        <w:tc>
          <w:tcPr>
            <w:tcW w:w="1489" w:type="pct"/>
            <w:vMerge/>
          </w:tcPr>
          <w:p w14:paraId="1E7689DE" w14:textId="77777777" w:rsidR="007E61CE" w:rsidRPr="00885242" w:rsidRDefault="007E61CE" w:rsidP="00885242">
            <w:pPr>
              <w:jc w:val="both"/>
              <w:rPr>
                <w:rFonts w:ascii="Cambria" w:eastAsia="Times New Roman" w:hAnsi="Cambria"/>
                <w:b/>
                <w:bCs/>
                <w:color w:val="000000"/>
              </w:rPr>
            </w:pPr>
          </w:p>
        </w:tc>
      </w:tr>
      <w:tr w:rsidR="007E61CE" w:rsidRPr="00885242" w14:paraId="3336BD8E" w14:textId="06C3B918" w:rsidTr="004907EB">
        <w:trPr>
          <w:trHeight w:val="500"/>
        </w:trPr>
        <w:tc>
          <w:tcPr>
            <w:tcW w:w="1041" w:type="pct"/>
            <w:vMerge w:val="restart"/>
            <w:hideMark/>
          </w:tcPr>
          <w:p w14:paraId="7A11FEFE" w14:textId="77777777" w:rsidR="007E61CE" w:rsidRPr="00885242" w:rsidRDefault="007E61CE" w:rsidP="00885242">
            <w:pPr>
              <w:rPr>
                <w:rFonts w:ascii="Cambria" w:eastAsia="Times New Roman" w:hAnsi="Cambria"/>
                <w:b/>
                <w:bCs/>
                <w:color w:val="000000"/>
              </w:rPr>
            </w:pPr>
            <w:r w:rsidRPr="00885242">
              <w:rPr>
                <w:rFonts w:ascii="Cambria" w:eastAsia="Times New Roman" w:hAnsi="Cambria"/>
                <w:b/>
                <w:bCs/>
                <w:color w:val="000000"/>
              </w:rPr>
              <w:t>Terminate - DIL Conveyed</w:t>
            </w:r>
          </w:p>
        </w:tc>
        <w:tc>
          <w:tcPr>
            <w:tcW w:w="2470" w:type="pct"/>
            <w:hideMark/>
          </w:tcPr>
          <w:p w14:paraId="1F705342" w14:textId="77777777" w:rsidR="007E61CE" w:rsidRPr="00885242" w:rsidRDefault="007E61CE" w:rsidP="00885242">
            <w:pPr>
              <w:jc w:val="both"/>
              <w:rPr>
                <w:rFonts w:ascii="Cambria" w:eastAsia="Times New Roman" w:hAnsi="Cambria"/>
                <w:color w:val="000000"/>
              </w:rPr>
            </w:pPr>
            <w:r w:rsidRPr="00885242">
              <w:rPr>
                <w:rFonts w:ascii="Cambria" w:eastAsia="Times New Roman" w:hAnsi="Cambria"/>
                <w:color w:val="000000"/>
              </w:rPr>
              <w:t>Initiated by HUD NSC Contractor once HUD owns the deed of the mortgaged property in lieu of foreclosure.</w:t>
            </w:r>
          </w:p>
        </w:tc>
        <w:tc>
          <w:tcPr>
            <w:tcW w:w="1489" w:type="pct"/>
            <w:vMerge w:val="restart"/>
          </w:tcPr>
          <w:p w14:paraId="1DA08205" w14:textId="228B5BB7" w:rsidR="007E61CE" w:rsidRPr="00885242" w:rsidRDefault="007E61CE" w:rsidP="00885242">
            <w:pPr>
              <w:jc w:val="both"/>
              <w:rPr>
                <w:rFonts w:ascii="Cambria" w:eastAsia="Times New Roman" w:hAnsi="Cambria"/>
                <w:color w:val="000000"/>
              </w:rPr>
            </w:pPr>
            <w:r w:rsidRPr="00885242">
              <w:rPr>
                <w:rFonts w:ascii="Cambria" w:eastAsia="Times New Roman" w:hAnsi="Cambria"/>
                <w:b/>
                <w:bCs/>
                <w:color w:val="000000"/>
              </w:rPr>
              <w:t>Terminate - DIL Conveyed</w:t>
            </w:r>
          </w:p>
        </w:tc>
      </w:tr>
      <w:tr w:rsidR="007E61CE" w:rsidRPr="00885242" w14:paraId="5D11D16E" w14:textId="31A8CB6A" w:rsidTr="004907EB">
        <w:trPr>
          <w:trHeight w:val="760"/>
        </w:trPr>
        <w:tc>
          <w:tcPr>
            <w:tcW w:w="1041" w:type="pct"/>
            <w:vMerge/>
            <w:hideMark/>
          </w:tcPr>
          <w:p w14:paraId="5612BB5D" w14:textId="77777777" w:rsidR="007E61CE" w:rsidRPr="00885242" w:rsidRDefault="007E61CE" w:rsidP="00885242">
            <w:pPr>
              <w:rPr>
                <w:rFonts w:ascii="Cambria" w:eastAsia="Times New Roman" w:hAnsi="Cambria"/>
                <w:b/>
                <w:bCs/>
                <w:color w:val="000000"/>
              </w:rPr>
            </w:pPr>
          </w:p>
        </w:tc>
        <w:tc>
          <w:tcPr>
            <w:tcW w:w="2470" w:type="pct"/>
            <w:hideMark/>
          </w:tcPr>
          <w:p w14:paraId="27AAC344" w14:textId="77777777" w:rsidR="007E61CE" w:rsidRPr="00885242" w:rsidRDefault="007E61CE" w:rsidP="00885242">
            <w:pPr>
              <w:jc w:val="both"/>
              <w:rPr>
                <w:rFonts w:ascii="Cambria" w:eastAsia="Times New Roman" w:hAnsi="Cambria"/>
                <w:b/>
                <w:bCs/>
                <w:color w:val="000000"/>
              </w:rPr>
            </w:pPr>
            <w:r w:rsidRPr="00885242">
              <w:rPr>
                <w:rFonts w:ascii="Cambria" w:eastAsia="Times New Roman" w:hAnsi="Cambria"/>
                <w:b/>
                <w:bCs/>
                <w:color w:val="000000"/>
              </w:rPr>
              <w:t>Note:</w:t>
            </w:r>
            <w:r w:rsidRPr="00885242">
              <w:rPr>
                <w:rFonts w:ascii="Cambria" w:eastAsia="Times New Roman" w:hAnsi="Cambria"/>
                <w:color w:val="000000"/>
              </w:rPr>
              <w:t xml:space="preserve"> If the pay-off amount is not within the overage or shortage threshold limit set by HUD, system will not allow the termination of the loan for this termination type.</w:t>
            </w:r>
          </w:p>
        </w:tc>
        <w:tc>
          <w:tcPr>
            <w:tcW w:w="1489" w:type="pct"/>
            <w:vMerge/>
          </w:tcPr>
          <w:p w14:paraId="339073EE" w14:textId="77777777" w:rsidR="007E61CE" w:rsidRPr="00885242" w:rsidRDefault="007E61CE" w:rsidP="00885242">
            <w:pPr>
              <w:jc w:val="both"/>
              <w:rPr>
                <w:rFonts w:ascii="Cambria" w:eastAsia="Times New Roman" w:hAnsi="Cambria"/>
                <w:b/>
                <w:bCs/>
                <w:color w:val="000000"/>
              </w:rPr>
            </w:pPr>
          </w:p>
        </w:tc>
      </w:tr>
      <w:tr w:rsidR="007E61CE" w:rsidRPr="00885242" w14:paraId="4434DFB8" w14:textId="47BC43CF" w:rsidTr="004907EB">
        <w:trPr>
          <w:trHeight w:val="500"/>
        </w:trPr>
        <w:tc>
          <w:tcPr>
            <w:tcW w:w="1041" w:type="pct"/>
            <w:vMerge w:val="restart"/>
            <w:hideMark/>
          </w:tcPr>
          <w:p w14:paraId="0F9C5EFA" w14:textId="77777777" w:rsidR="007E61CE" w:rsidRPr="00885242" w:rsidRDefault="007E61CE" w:rsidP="00885242">
            <w:pPr>
              <w:rPr>
                <w:rFonts w:ascii="Cambria" w:eastAsia="Times New Roman" w:hAnsi="Cambria"/>
                <w:b/>
                <w:bCs/>
                <w:color w:val="000000"/>
              </w:rPr>
            </w:pPr>
            <w:r w:rsidRPr="00885242">
              <w:rPr>
                <w:rFonts w:ascii="Cambria" w:eastAsia="Times New Roman" w:hAnsi="Cambria"/>
                <w:b/>
                <w:bCs/>
                <w:color w:val="000000"/>
              </w:rPr>
              <w:t>Terminate - FCL Conveyed</w:t>
            </w:r>
          </w:p>
        </w:tc>
        <w:tc>
          <w:tcPr>
            <w:tcW w:w="2470" w:type="pct"/>
            <w:hideMark/>
          </w:tcPr>
          <w:p w14:paraId="7CF45384" w14:textId="77777777" w:rsidR="007E61CE" w:rsidRPr="00885242" w:rsidRDefault="007E61CE" w:rsidP="00885242">
            <w:pPr>
              <w:jc w:val="both"/>
              <w:rPr>
                <w:rFonts w:ascii="Cambria" w:eastAsia="Times New Roman" w:hAnsi="Cambria"/>
                <w:color w:val="000000"/>
              </w:rPr>
            </w:pPr>
            <w:r w:rsidRPr="00885242">
              <w:rPr>
                <w:rFonts w:ascii="Cambria" w:eastAsia="Times New Roman" w:hAnsi="Cambria"/>
                <w:color w:val="000000"/>
              </w:rPr>
              <w:t>Initiated by HUD NSC Contractor to terminate the loan after the mortgaged property is foreclosed.</w:t>
            </w:r>
          </w:p>
        </w:tc>
        <w:tc>
          <w:tcPr>
            <w:tcW w:w="1489" w:type="pct"/>
            <w:vMerge w:val="restart"/>
          </w:tcPr>
          <w:p w14:paraId="1C822794" w14:textId="2C207E34" w:rsidR="007E61CE" w:rsidRPr="00885242" w:rsidRDefault="007E61CE" w:rsidP="00885242">
            <w:pPr>
              <w:jc w:val="both"/>
              <w:rPr>
                <w:rFonts w:ascii="Cambria" w:eastAsia="Times New Roman" w:hAnsi="Cambria"/>
                <w:color w:val="000000"/>
              </w:rPr>
            </w:pPr>
            <w:r w:rsidRPr="00885242">
              <w:rPr>
                <w:rFonts w:ascii="Cambria" w:eastAsia="Times New Roman" w:hAnsi="Cambria"/>
                <w:b/>
                <w:bCs/>
                <w:color w:val="000000"/>
              </w:rPr>
              <w:t>Terminate - FCL Conveyed</w:t>
            </w:r>
          </w:p>
        </w:tc>
      </w:tr>
      <w:tr w:rsidR="007E61CE" w:rsidRPr="00885242" w14:paraId="4AE30780" w14:textId="48352844" w:rsidTr="004907EB">
        <w:trPr>
          <w:trHeight w:val="760"/>
        </w:trPr>
        <w:tc>
          <w:tcPr>
            <w:tcW w:w="1041" w:type="pct"/>
            <w:vMerge/>
            <w:hideMark/>
          </w:tcPr>
          <w:p w14:paraId="3B777DEB" w14:textId="77777777" w:rsidR="007E61CE" w:rsidRPr="00885242" w:rsidRDefault="007E61CE" w:rsidP="00885242">
            <w:pPr>
              <w:rPr>
                <w:rFonts w:ascii="Cambria" w:eastAsia="Times New Roman" w:hAnsi="Cambria"/>
                <w:b/>
                <w:bCs/>
                <w:color w:val="000000"/>
              </w:rPr>
            </w:pPr>
          </w:p>
        </w:tc>
        <w:tc>
          <w:tcPr>
            <w:tcW w:w="2470" w:type="pct"/>
            <w:hideMark/>
          </w:tcPr>
          <w:p w14:paraId="722685AC" w14:textId="77777777" w:rsidR="007E61CE" w:rsidRPr="00885242" w:rsidRDefault="007E61CE" w:rsidP="00885242">
            <w:pPr>
              <w:jc w:val="both"/>
              <w:rPr>
                <w:rFonts w:ascii="Cambria" w:eastAsia="Times New Roman" w:hAnsi="Cambria"/>
                <w:b/>
                <w:bCs/>
                <w:color w:val="000000"/>
              </w:rPr>
            </w:pPr>
            <w:r w:rsidRPr="00885242">
              <w:rPr>
                <w:rFonts w:ascii="Cambria" w:eastAsia="Times New Roman" w:hAnsi="Cambria"/>
                <w:b/>
                <w:bCs/>
                <w:color w:val="000000"/>
              </w:rPr>
              <w:t>Note:</w:t>
            </w:r>
            <w:r w:rsidRPr="00885242">
              <w:rPr>
                <w:rFonts w:ascii="Cambria" w:eastAsia="Times New Roman" w:hAnsi="Cambria"/>
                <w:color w:val="000000"/>
              </w:rPr>
              <w:t xml:space="preserve"> If the pay-off amount is not within the overage or shortage threshold limit set by HUD, system will not allow the termination of the loan for this termination type.</w:t>
            </w:r>
          </w:p>
        </w:tc>
        <w:tc>
          <w:tcPr>
            <w:tcW w:w="1489" w:type="pct"/>
            <w:vMerge/>
          </w:tcPr>
          <w:p w14:paraId="3A5687D4" w14:textId="77777777" w:rsidR="007E61CE" w:rsidRPr="00885242" w:rsidRDefault="007E61CE" w:rsidP="00885242">
            <w:pPr>
              <w:jc w:val="both"/>
              <w:rPr>
                <w:rFonts w:ascii="Cambria" w:eastAsia="Times New Roman" w:hAnsi="Cambria"/>
                <w:b/>
                <w:bCs/>
                <w:color w:val="000000"/>
              </w:rPr>
            </w:pPr>
          </w:p>
        </w:tc>
      </w:tr>
      <w:tr w:rsidR="0074210F" w:rsidRPr="00885242" w14:paraId="2310F023" w14:textId="24A5A2AA" w:rsidTr="004907EB">
        <w:trPr>
          <w:trHeight w:val="760"/>
        </w:trPr>
        <w:tc>
          <w:tcPr>
            <w:tcW w:w="1041" w:type="pct"/>
            <w:hideMark/>
          </w:tcPr>
          <w:p w14:paraId="02A3A89F" w14:textId="77777777" w:rsidR="0074210F" w:rsidRPr="00885242" w:rsidRDefault="0074210F" w:rsidP="00885242">
            <w:pPr>
              <w:rPr>
                <w:rFonts w:ascii="Cambria" w:eastAsia="Times New Roman" w:hAnsi="Cambria"/>
                <w:b/>
                <w:bCs/>
                <w:color w:val="000000"/>
              </w:rPr>
            </w:pPr>
            <w:r w:rsidRPr="00885242">
              <w:rPr>
                <w:rFonts w:ascii="Cambria" w:eastAsia="Times New Roman" w:hAnsi="Cambria"/>
                <w:b/>
                <w:bCs/>
                <w:color w:val="000000"/>
              </w:rPr>
              <w:t>Terminate - Full Write-Off</w:t>
            </w:r>
          </w:p>
        </w:tc>
        <w:tc>
          <w:tcPr>
            <w:tcW w:w="2470" w:type="pct"/>
            <w:hideMark/>
          </w:tcPr>
          <w:p w14:paraId="5B889D8C" w14:textId="77777777" w:rsidR="0074210F" w:rsidRPr="00885242" w:rsidRDefault="0074210F" w:rsidP="00885242">
            <w:pPr>
              <w:jc w:val="both"/>
              <w:rPr>
                <w:rFonts w:ascii="Cambria" w:eastAsia="Times New Roman" w:hAnsi="Cambria"/>
                <w:color w:val="000000"/>
              </w:rPr>
            </w:pPr>
            <w:r w:rsidRPr="00885242">
              <w:rPr>
                <w:rFonts w:ascii="Cambria" w:eastAsia="Times New Roman" w:hAnsi="Cambria"/>
                <w:color w:val="000000"/>
              </w:rPr>
              <w:t>Initiated by HUD NSC Contractor (upon approval from HUD NSC) to terminate the loan with full write-off. The pay-off amount will be treated WRITTEN OFF by HUD.</w:t>
            </w:r>
          </w:p>
        </w:tc>
        <w:tc>
          <w:tcPr>
            <w:tcW w:w="1489" w:type="pct"/>
          </w:tcPr>
          <w:p w14:paraId="015E14A6" w14:textId="2415ED69" w:rsidR="0074210F" w:rsidRPr="00885242" w:rsidRDefault="0074210F" w:rsidP="00885242">
            <w:pPr>
              <w:jc w:val="both"/>
              <w:rPr>
                <w:rFonts w:ascii="Cambria" w:eastAsia="Times New Roman" w:hAnsi="Cambria"/>
                <w:color w:val="000000"/>
              </w:rPr>
            </w:pPr>
            <w:r w:rsidRPr="00885242">
              <w:rPr>
                <w:rFonts w:ascii="Cambria" w:eastAsia="Times New Roman" w:hAnsi="Cambria"/>
                <w:b/>
                <w:bCs/>
                <w:color w:val="000000"/>
              </w:rPr>
              <w:t>Terminate - Full Write-Off</w:t>
            </w:r>
          </w:p>
        </w:tc>
      </w:tr>
      <w:tr w:rsidR="0074210F" w:rsidRPr="00885242" w14:paraId="258BEDF7" w14:textId="143A0987" w:rsidTr="004907EB">
        <w:trPr>
          <w:trHeight w:val="70"/>
        </w:trPr>
        <w:tc>
          <w:tcPr>
            <w:tcW w:w="1041" w:type="pct"/>
            <w:hideMark/>
          </w:tcPr>
          <w:p w14:paraId="2E2F3498" w14:textId="77777777" w:rsidR="0074210F" w:rsidRPr="00885242" w:rsidRDefault="0074210F" w:rsidP="00885242">
            <w:pPr>
              <w:rPr>
                <w:rFonts w:ascii="Cambria" w:eastAsia="Times New Roman" w:hAnsi="Cambria"/>
                <w:b/>
                <w:bCs/>
                <w:color w:val="000000"/>
              </w:rPr>
            </w:pPr>
            <w:r w:rsidRPr="00885242">
              <w:rPr>
                <w:rFonts w:ascii="Cambria" w:eastAsia="Times New Roman" w:hAnsi="Cambria"/>
                <w:b/>
                <w:bCs/>
                <w:color w:val="000000"/>
              </w:rPr>
              <w:t>Terminate - Refinance</w:t>
            </w:r>
          </w:p>
        </w:tc>
        <w:tc>
          <w:tcPr>
            <w:tcW w:w="2470" w:type="pct"/>
            <w:hideMark/>
          </w:tcPr>
          <w:p w14:paraId="64016BA8" w14:textId="77777777" w:rsidR="0074210F" w:rsidRPr="00885242" w:rsidRDefault="0074210F" w:rsidP="00885242">
            <w:pPr>
              <w:jc w:val="both"/>
              <w:rPr>
                <w:rFonts w:ascii="Cambria" w:eastAsia="Times New Roman" w:hAnsi="Cambria"/>
                <w:color w:val="000000"/>
              </w:rPr>
            </w:pPr>
            <w:r w:rsidRPr="00885242">
              <w:rPr>
                <w:rFonts w:ascii="Cambria" w:eastAsia="Times New Roman" w:hAnsi="Cambria"/>
                <w:color w:val="000000"/>
              </w:rPr>
              <w:t>Initiated by HUD NSC Contractor to terminate the loan due to refinancing.</w:t>
            </w:r>
          </w:p>
        </w:tc>
        <w:tc>
          <w:tcPr>
            <w:tcW w:w="1489" w:type="pct"/>
          </w:tcPr>
          <w:p w14:paraId="118C2C07" w14:textId="2D13A179" w:rsidR="0074210F" w:rsidRPr="00885242" w:rsidRDefault="0074210F" w:rsidP="00885242">
            <w:pPr>
              <w:jc w:val="both"/>
              <w:rPr>
                <w:rFonts w:ascii="Cambria" w:eastAsia="Times New Roman" w:hAnsi="Cambria"/>
                <w:color w:val="000000"/>
              </w:rPr>
            </w:pPr>
            <w:r>
              <w:rPr>
                <w:rFonts w:ascii="Cambria" w:eastAsia="Times New Roman" w:hAnsi="Cambria"/>
                <w:color w:val="000000"/>
              </w:rPr>
              <w:t>N/A</w:t>
            </w:r>
          </w:p>
        </w:tc>
      </w:tr>
      <w:tr w:rsidR="0074210F" w:rsidRPr="00885242" w14:paraId="2A11DE64" w14:textId="1371307E" w:rsidTr="004907EB">
        <w:trPr>
          <w:trHeight w:val="760"/>
        </w:trPr>
        <w:tc>
          <w:tcPr>
            <w:tcW w:w="1041" w:type="pct"/>
            <w:hideMark/>
          </w:tcPr>
          <w:p w14:paraId="6B7C8D22" w14:textId="77777777" w:rsidR="0074210F" w:rsidRPr="00885242" w:rsidRDefault="0074210F" w:rsidP="00885242">
            <w:pPr>
              <w:rPr>
                <w:rFonts w:ascii="Cambria" w:eastAsia="Times New Roman" w:hAnsi="Cambria"/>
                <w:b/>
                <w:bCs/>
                <w:color w:val="000000"/>
              </w:rPr>
            </w:pPr>
            <w:r w:rsidRPr="00885242">
              <w:rPr>
                <w:rFonts w:ascii="Cambria" w:eastAsia="Times New Roman" w:hAnsi="Cambria"/>
                <w:b/>
                <w:bCs/>
                <w:color w:val="000000"/>
              </w:rPr>
              <w:t>Terminate - Short Sale (PIF W/Write –Off)</w:t>
            </w:r>
          </w:p>
        </w:tc>
        <w:tc>
          <w:tcPr>
            <w:tcW w:w="2470" w:type="pct"/>
            <w:hideMark/>
          </w:tcPr>
          <w:p w14:paraId="243F439F" w14:textId="77777777" w:rsidR="0074210F" w:rsidRPr="00885242" w:rsidRDefault="0074210F" w:rsidP="00885242">
            <w:pPr>
              <w:jc w:val="both"/>
              <w:rPr>
                <w:rFonts w:ascii="Cambria" w:eastAsia="Times New Roman" w:hAnsi="Cambria"/>
                <w:color w:val="000000"/>
              </w:rPr>
            </w:pPr>
            <w:r w:rsidRPr="00885242">
              <w:rPr>
                <w:rFonts w:ascii="Cambria" w:eastAsia="Times New Roman" w:hAnsi="Cambria"/>
                <w:color w:val="000000"/>
              </w:rPr>
              <w:t xml:space="preserve">Initiated by HUD NSC Contractor to terminate the loan when a short sale is initiated by HUD via foreclosure. The pay-off amount will be treated as a COLLECTION by HUD.  </w:t>
            </w:r>
          </w:p>
        </w:tc>
        <w:tc>
          <w:tcPr>
            <w:tcW w:w="1489" w:type="pct"/>
          </w:tcPr>
          <w:p w14:paraId="785E10EF" w14:textId="70D795BE" w:rsidR="0074210F" w:rsidRPr="00885242" w:rsidRDefault="0074210F" w:rsidP="00885242">
            <w:pPr>
              <w:jc w:val="both"/>
              <w:rPr>
                <w:rFonts w:ascii="Cambria" w:eastAsia="Times New Roman" w:hAnsi="Cambria"/>
                <w:color w:val="000000"/>
              </w:rPr>
            </w:pPr>
            <w:r w:rsidRPr="00885242">
              <w:rPr>
                <w:rFonts w:ascii="Cambria" w:eastAsia="Times New Roman" w:hAnsi="Cambria"/>
                <w:b/>
                <w:bCs/>
                <w:color w:val="000000"/>
              </w:rPr>
              <w:t>Terminate - Full Write-Off</w:t>
            </w:r>
          </w:p>
        </w:tc>
      </w:tr>
    </w:tbl>
    <w:p w14:paraId="38C2FF46" w14:textId="11FCCEDD" w:rsidR="001703DA" w:rsidRPr="003F3102" w:rsidRDefault="001703DA" w:rsidP="001879BA">
      <w:pPr>
        <w:pStyle w:val="TableCaption"/>
      </w:pPr>
      <w:bookmarkStart w:id="2278" w:name="_Toc90643796"/>
      <w:bookmarkStart w:id="2279" w:name="_Toc230163781"/>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6</w:t>
      </w:r>
      <w:r w:rsidR="00764635">
        <w:rPr>
          <w:noProof/>
        </w:rPr>
        <w:fldChar w:fldCharType="end"/>
      </w:r>
      <w:r>
        <w:t>: Terminate Transactions</w:t>
      </w:r>
      <w:bookmarkEnd w:id="2278"/>
      <w:bookmarkEnd w:id="2279"/>
    </w:p>
    <w:p w14:paraId="2BC7E97D" w14:textId="48ACC99D" w:rsidR="001703DA" w:rsidRPr="00D757EC" w:rsidRDefault="00264469" w:rsidP="00863D8C">
      <w:pPr>
        <w:pStyle w:val="Heading4"/>
      </w:pPr>
      <w:bookmarkStart w:id="2280" w:name="_Toc11334755"/>
      <w:bookmarkStart w:id="2281" w:name="_Toc74051973"/>
      <w:bookmarkStart w:id="2282" w:name="_Toc90643359"/>
      <w:bookmarkStart w:id="2283" w:name="_Toc230163266"/>
      <w:r w:rsidRPr="00D757EC">
        <w:t>Balance</w:t>
      </w:r>
      <w:r w:rsidR="00D713B1" w:rsidRPr="00D757EC">
        <w:t xml:space="preserve"> A</w:t>
      </w:r>
      <w:r w:rsidR="001703DA" w:rsidRPr="00D757EC">
        <w:t>djustments</w:t>
      </w:r>
      <w:bookmarkEnd w:id="2280"/>
      <w:bookmarkEnd w:id="2281"/>
      <w:bookmarkEnd w:id="2282"/>
      <w:bookmarkEnd w:id="2283"/>
      <w:r w:rsidR="00172407">
        <w:fldChar w:fldCharType="begin"/>
      </w:r>
      <w:r w:rsidR="00172407">
        <w:instrText xml:space="preserve"> XE "</w:instrText>
      </w:r>
      <w:r w:rsidR="00172407" w:rsidRPr="00062164">
        <w:instrText>Balance Adjustment</w:instrText>
      </w:r>
      <w:r w:rsidR="00172407">
        <w:instrText xml:space="preserve">" </w:instrText>
      </w:r>
      <w:r w:rsidR="00172407">
        <w:fldChar w:fldCharType="end"/>
      </w:r>
    </w:p>
    <w:p w14:paraId="75BD5CD6" w14:textId="18B69A4A" w:rsidR="002D08DF" w:rsidRPr="006A6684" w:rsidRDefault="002D08DF" w:rsidP="00F874DE">
      <w:pPr>
        <w:spacing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The </w:t>
      </w:r>
      <w:r w:rsidRPr="002D08DF">
        <w:rPr>
          <w:rFonts w:asciiTheme="majorHAnsi" w:eastAsia="Times New Roman" w:hAnsiTheme="majorHAnsi" w:cstheme="minorHAnsi"/>
          <w:bCs/>
          <w:noProof/>
          <w:color w:val="000000" w:themeColor="text1"/>
          <w:lang w:bidi="en-US"/>
        </w:rPr>
        <w:t>Balance Adj</w:t>
      </w:r>
      <w:r w:rsidRPr="002B73E4">
        <w:rPr>
          <w:rFonts w:asciiTheme="majorHAnsi" w:eastAsia="Times New Roman" w:hAnsiTheme="majorHAnsi" w:cstheme="minorHAnsi"/>
          <w:bCs/>
          <w:noProof/>
          <w:color w:val="000000" w:themeColor="text1"/>
          <w:lang w:bidi="en-US"/>
        </w:rPr>
        <w:t xml:space="preserve"> button </w:t>
      </w:r>
      <w:r>
        <w:rPr>
          <w:rFonts w:asciiTheme="majorHAnsi" w:eastAsia="Times New Roman" w:hAnsiTheme="majorHAnsi" w:cstheme="minorHAnsi"/>
          <w:bCs/>
          <w:noProof/>
          <w:color w:val="000000" w:themeColor="text1"/>
          <w:lang w:bidi="en-US"/>
        </w:rPr>
        <w:t xml:space="preserve">enables </w:t>
      </w:r>
      <w:r w:rsidRPr="002B73E4">
        <w:rPr>
          <w:rFonts w:asciiTheme="majorHAnsi" w:eastAsia="Times New Roman" w:hAnsiTheme="majorHAnsi" w:cstheme="minorHAnsi"/>
          <w:bCs/>
          <w:noProof/>
          <w:color w:val="000000" w:themeColor="text1"/>
          <w:lang w:bidi="en-US"/>
        </w:rPr>
        <w:t xml:space="preserve">the authorized user to correct the loan balance. Only </w:t>
      </w:r>
      <w:r>
        <w:rPr>
          <w:rFonts w:asciiTheme="majorHAnsi" w:eastAsia="Times New Roman" w:hAnsiTheme="majorHAnsi" w:cstheme="minorHAnsi"/>
          <w:bCs/>
          <w:noProof/>
          <w:color w:val="000000" w:themeColor="text1"/>
          <w:lang w:bidi="en-US"/>
        </w:rPr>
        <w:t xml:space="preserve">an </w:t>
      </w:r>
      <w:r w:rsidRPr="002B73E4">
        <w:rPr>
          <w:rFonts w:asciiTheme="majorHAnsi" w:eastAsia="Times New Roman" w:hAnsiTheme="majorHAnsi" w:cstheme="minorHAnsi"/>
          <w:bCs/>
          <w:noProof/>
          <w:color w:val="000000" w:themeColor="text1"/>
          <w:lang w:bidi="en-US"/>
        </w:rPr>
        <w:t xml:space="preserve">authorized role with this permission enabled </w:t>
      </w:r>
      <w:r>
        <w:rPr>
          <w:rFonts w:asciiTheme="majorHAnsi" w:eastAsia="Times New Roman" w:hAnsiTheme="majorHAnsi" w:cstheme="minorHAnsi"/>
          <w:bCs/>
          <w:noProof/>
          <w:color w:val="000000" w:themeColor="text1"/>
          <w:lang w:bidi="en-US"/>
        </w:rPr>
        <w:t xml:space="preserve">can </w:t>
      </w:r>
      <w:r w:rsidRPr="002B73E4">
        <w:rPr>
          <w:rFonts w:asciiTheme="majorHAnsi" w:eastAsia="Times New Roman" w:hAnsiTheme="majorHAnsi" w:cstheme="minorHAnsi"/>
          <w:bCs/>
          <w:noProof/>
          <w:color w:val="000000" w:themeColor="text1"/>
          <w:lang w:bidi="en-US"/>
        </w:rPr>
        <w:t>perform this function.</w:t>
      </w:r>
    </w:p>
    <w:p w14:paraId="6E7B568A" w14:textId="6A06A7BB" w:rsidR="001703DA" w:rsidRDefault="001703DA" w:rsidP="001879BA">
      <w:pPr>
        <w:pStyle w:val="BodyText"/>
      </w:pPr>
      <w:r w:rsidRPr="006C7316">
        <w:t xml:space="preserve">To perform </w:t>
      </w:r>
      <w:r w:rsidR="002D08DF">
        <w:t>a Balance</w:t>
      </w:r>
      <w:r w:rsidRPr="006C7316">
        <w:t xml:space="preserve"> adjustment of a loan:</w:t>
      </w:r>
    </w:p>
    <w:p w14:paraId="0CB3D988" w14:textId="1551B34F" w:rsidR="001703DA" w:rsidRPr="00E64674" w:rsidRDefault="001703DA" w:rsidP="006C3C3F">
      <w:pPr>
        <w:pStyle w:val="OrderedList"/>
        <w:numPr>
          <w:ilvl w:val="0"/>
          <w:numId w:val="224"/>
        </w:numPr>
        <w:jc w:val="both"/>
      </w:pPr>
      <w:r w:rsidRPr="00E64674">
        <w:t xml:space="preserve">Click </w:t>
      </w:r>
      <w:r w:rsidR="001F27AC" w:rsidRPr="00A564C8">
        <w:rPr>
          <w:b/>
        </w:rPr>
        <w:t>Balance Adj</w:t>
      </w:r>
      <w:r w:rsidRPr="00225E7F">
        <w:t>.</w:t>
      </w:r>
      <w:r w:rsidRPr="00D713B1">
        <w:t xml:space="preserve"> </w:t>
      </w:r>
      <w:r w:rsidRPr="00E64674">
        <w:t>on the</w:t>
      </w:r>
      <w:r w:rsidRPr="00225E7F">
        <w:t xml:space="preserve"> </w:t>
      </w:r>
      <w:r w:rsidRPr="00A564C8">
        <w:rPr>
          <w:b/>
        </w:rPr>
        <w:t>Transactions - Loan</w:t>
      </w:r>
      <w:r w:rsidRPr="00E64674">
        <w:t xml:space="preserve"> screen.</w:t>
      </w:r>
    </w:p>
    <w:p w14:paraId="6AACF15F" w14:textId="63A93452" w:rsidR="001703DA" w:rsidRDefault="001703DA" w:rsidP="006C3C3F">
      <w:pPr>
        <w:pStyle w:val="OrderedList"/>
        <w:numPr>
          <w:ilvl w:val="0"/>
          <w:numId w:val="224"/>
        </w:numPr>
        <w:jc w:val="both"/>
      </w:pPr>
      <w:r w:rsidRPr="00E64674">
        <w:t xml:space="preserve">On the </w:t>
      </w:r>
      <w:r w:rsidRPr="006C7316">
        <w:rPr>
          <w:b/>
        </w:rPr>
        <w:t xml:space="preserve">Adjust </w:t>
      </w:r>
      <w:r w:rsidR="001F27AC">
        <w:rPr>
          <w:b/>
        </w:rPr>
        <w:t>Loan Transaction</w:t>
      </w:r>
      <w:r w:rsidRPr="006C7316">
        <w:t xml:space="preserve"> </w:t>
      </w:r>
      <w:r w:rsidRPr="00E64674">
        <w:t xml:space="preserve">window, </w:t>
      </w:r>
      <w:r>
        <w:t xml:space="preserve">enter the amounts in the </w:t>
      </w:r>
      <w:r w:rsidR="002D08DF">
        <w:t>Correct Amount column</w:t>
      </w:r>
      <w:r>
        <w:t>.</w:t>
      </w:r>
    </w:p>
    <w:p w14:paraId="3CC095E0" w14:textId="02D59C76" w:rsidR="001703DA" w:rsidRDefault="00D72723" w:rsidP="0020312C">
      <w:pPr>
        <w:pStyle w:val="BodyText"/>
        <w:jc w:val="center"/>
      </w:pPr>
      <w:r>
        <w:rPr>
          <w:noProof/>
        </w:rPr>
        <w:drawing>
          <wp:inline distT="0" distB="0" distL="0" distR="0" wp14:anchorId="16786473" wp14:editId="6F740086">
            <wp:extent cx="3739419" cy="1035931"/>
            <wp:effectExtent l="0" t="0" r="0" b="0"/>
            <wp:docPr id="556" name="Picture 55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6" name="Picture 556" descr="Graphical user interface, text, application&#10;&#10;Description automatically generated"/>
                    <pic:cNvPicPr/>
                  </pic:nvPicPr>
                  <pic:blipFill>
                    <a:blip r:embed="rId231"/>
                    <a:stretch>
                      <a:fillRect/>
                    </a:stretch>
                  </pic:blipFill>
                  <pic:spPr>
                    <a:xfrm>
                      <a:off x="0" y="0"/>
                      <a:ext cx="3774073" cy="1045531"/>
                    </a:xfrm>
                    <a:prstGeom prst="rect">
                      <a:avLst/>
                    </a:prstGeom>
                  </pic:spPr>
                </pic:pic>
              </a:graphicData>
            </a:graphic>
          </wp:inline>
        </w:drawing>
      </w:r>
    </w:p>
    <w:p w14:paraId="43428EC3" w14:textId="51779004" w:rsidR="001703DA" w:rsidRDefault="001703DA" w:rsidP="001879BA">
      <w:pPr>
        <w:pStyle w:val="FigureCaption0"/>
        <w:rPr>
          <w:noProof/>
        </w:rPr>
      </w:pPr>
      <w:bookmarkStart w:id="2284" w:name="_Toc74052610"/>
      <w:bookmarkStart w:id="2285" w:name="_Toc90643996"/>
      <w:bookmarkStart w:id="2286" w:name="_Toc230164014"/>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37</w:t>
      </w:r>
      <w:r w:rsidR="00764635">
        <w:rPr>
          <w:noProof/>
        </w:rPr>
        <w:fldChar w:fldCharType="end"/>
      </w:r>
      <w:r>
        <w:rPr>
          <w:noProof/>
        </w:rPr>
        <w:t xml:space="preserve">: Adjust </w:t>
      </w:r>
      <w:r w:rsidR="002D08DF">
        <w:rPr>
          <w:noProof/>
        </w:rPr>
        <w:t>Loan Balance</w:t>
      </w:r>
      <w:r>
        <w:rPr>
          <w:noProof/>
        </w:rPr>
        <w:t xml:space="preserve"> Window</w:t>
      </w:r>
      <w:bookmarkEnd w:id="2284"/>
      <w:bookmarkEnd w:id="2285"/>
      <w:bookmarkEnd w:id="2286"/>
    </w:p>
    <w:p w14:paraId="49081DA5" w14:textId="1CD93CC5" w:rsidR="002D08DF" w:rsidRDefault="002D08DF" w:rsidP="006C3C3F">
      <w:pPr>
        <w:pStyle w:val="OrderedList"/>
        <w:numPr>
          <w:ilvl w:val="0"/>
          <w:numId w:val="224"/>
        </w:numPr>
        <w:jc w:val="both"/>
        <w:rPr>
          <w:noProof/>
        </w:rPr>
      </w:pPr>
      <w:r w:rsidRPr="00E64674">
        <w:t>Click</w:t>
      </w:r>
      <w:r w:rsidRPr="00E64674">
        <w:rPr>
          <w:noProof/>
        </w:rPr>
        <w:t xml:space="preserve"> </w:t>
      </w:r>
      <w:r w:rsidRPr="002D08DF">
        <w:rPr>
          <w:b/>
          <w:noProof/>
        </w:rPr>
        <w:t>Submit</w:t>
      </w:r>
      <w:r w:rsidRPr="00E64674">
        <w:rPr>
          <w:noProof/>
        </w:rPr>
        <w:t xml:space="preserve">. </w:t>
      </w:r>
      <w:r w:rsidRPr="002D08DF">
        <w:t>A new transaction “Accruals – Loan Balance Correction” is added reflecting the corrected amounts under the Loan Transactions Results section.</w:t>
      </w:r>
    </w:p>
    <w:p w14:paraId="4725349D" w14:textId="6AD7EF1C" w:rsidR="001F27AC" w:rsidRPr="0031080A" w:rsidRDefault="00D72723" w:rsidP="00990B8D">
      <w:pPr>
        <w:pStyle w:val="BodyText"/>
        <w:jc w:val="center"/>
      </w:pPr>
      <w:bookmarkStart w:id="2287" w:name="_Toc314235427"/>
      <w:r>
        <w:rPr>
          <w:noProof/>
        </w:rPr>
        <w:drawing>
          <wp:inline distT="0" distB="0" distL="0" distR="0" wp14:anchorId="4A5AA248" wp14:editId="6FDBC195">
            <wp:extent cx="4514850" cy="462579"/>
            <wp:effectExtent l="0" t="0" r="0" b="0"/>
            <wp:docPr id="557" name="Picture 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2"/>
                    <a:stretch>
                      <a:fillRect/>
                    </a:stretch>
                  </pic:blipFill>
                  <pic:spPr>
                    <a:xfrm>
                      <a:off x="0" y="0"/>
                      <a:ext cx="4573508" cy="468589"/>
                    </a:xfrm>
                    <a:prstGeom prst="rect">
                      <a:avLst/>
                    </a:prstGeom>
                  </pic:spPr>
                </pic:pic>
              </a:graphicData>
            </a:graphic>
          </wp:inline>
        </w:drawing>
      </w:r>
    </w:p>
    <w:p w14:paraId="79605594" w14:textId="43DAF227" w:rsidR="001F27AC" w:rsidRDefault="001F27AC" w:rsidP="001879BA">
      <w:pPr>
        <w:pStyle w:val="FigureCaption0"/>
      </w:pPr>
      <w:bookmarkStart w:id="2288" w:name="_Toc74052611"/>
      <w:bookmarkStart w:id="2289" w:name="_Toc90643997"/>
      <w:bookmarkStart w:id="2290" w:name="_Toc230164015"/>
      <w:r w:rsidRPr="0031080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38</w:t>
      </w:r>
      <w:r w:rsidR="00764635">
        <w:rPr>
          <w:noProof/>
        </w:rPr>
        <w:fldChar w:fldCharType="end"/>
      </w:r>
      <w:r>
        <w:rPr>
          <w:noProof/>
        </w:rPr>
        <w:t>:</w:t>
      </w:r>
      <w:r w:rsidRPr="0031080A">
        <w:t xml:space="preserve"> </w:t>
      </w:r>
      <w:bookmarkEnd w:id="2287"/>
      <w:r w:rsidR="00CC6487">
        <w:t>Loan Balance Adjustment Transaction</w:t>
      </w:r>
      <w:bookmarkEnd w:id="2288"/>
      <w:bookmarkEnd w:id="2289"/>
      <w:bookmarkEnd w:id="2290"/>
    </w:p>
    <w:p w14:paraId="353C53C5" w14:textId="77777777" w:rsidR="00D866DC" w:rsidRPr="0031080A" w:rsidRDefault="00D866DC" w:rsidP="001879BA">
      <w:pPr>
        <w:pStyle w:val="FigureCaption0"/>
      </w:pPr>
    </w:p>
    <w:p w14:paraId="6B6BA741" w14:textId="060D6D69" w:rsidR="001703DA" w:rsidRPr="00D757EC" w:rsidRDefault="001703DA" w:rsidP="00863D8C">
      <w:pPr>
        <w:pStyle w:val="Heading4"/>
      </w:pPr>
      <w:bookmarkStart w:id="2291" w:name="_Toc11334756"/>
      <w:bookmarkStart w:id="2292" w:name="_Toc74051974"/>
      <w:bookmarkStart w:id="2293" w:name="_Toc90643360"/>
      <w:bookmarkStart w:id="2294" w:name="_Toc230163267"/>
      <w:r w:rsidRPr="00D757EC">
        <w:t>Write-</w:t>
      </w:r>
      <w:r w:rsidR="00734A50">
        <w:t>O</w:t>
      </w:r>
      <w:r w:rsidRPr="00D757EC">
        <w:t>ff</w:t>
      </w:r>
      <w:bookmarkEnd w:id="2291"/>
      <w:bookmarkEnd w:id="2292"/>
      <w:bookmarkEnd w:id="2293"/>
      <w:bookmarkEnd w:id="2294"/>
      <w:r w:rsidR="00172407">
        <w:fldChar w:fldCharType="begin"/>
      </w:r>
      <w:r w:rsidR="00172407">
        <w:instrText xml:space="preserve"> XE "</w:instrText>
      </w:r>
      <w:r w:rsidR="00172407" w:rsidRPr="00CB3C6A">
        <w:instrText>Assigned Write-off</w:instrText>
      </w:r>
      <w:r w:rsidR="005F07EE">
        <w:instrText xml:space="preserve"> Transaction</w:instrText>
      </w:r>
      <w:r w:rsidR="00172407">
        <w:instrText xml:space="preserve">" </w:instrText>
      </w:r>
      <w:r w:rsidR="00172407">
        <w:fldChar w:fldCharType="end"/>
      </w:r>
    </w:p>
    <w:p w14:paraId="521AC0AB" w14:textId="5568E834" w:rsidR="00DE166F" w:rsidRPr="007C4403" w:rsidRDefault="001F27AC" w:rsidP="00DE166F">
      <w:pPr>
        <w:spacing w:after="240" w:line="240" w:lineRule="auto"/>
        <w:jc w:val="both"/>
        <w:rPr>
          <w:rFonts w:ascii="Cambria" w:eastAsiaTheme="minorHAnsi" w:hAnsi="Cambria"/>
          <w:lang w:bidi="en-US"/>
          <w14:scene3d>
            <w14:camera w14:prst="orthographicFront"/>
            <w14:lightRig w14:rig="threePt" w14:dir="t">
              <w14:rot w14:lat="0" w14:lon="0" w14:rev="0"/>
            </w14:lightRig>
          </w14:scene3d>
        </w:rPr>
      </w:pPr>
      <w:r w:rsidRPr="004E014D">
        <w:rPr>
          <w:rFonts w:asciiTheme="majorHAnsi" w:eastAsia="Times New Roman" w:hAnsiTheme="majorHAnsi" w:cstheme="minorHAnsi"/>
          <w:bCs/>
          <w:noProof/>
          <w:color w:val="000000" w:themeColor="text1"/>
          <w:lang w:bidi="en-US"/>
        </w:rPr>
        <w:t>The Write-</w:t>
      </w:r>
      <w:r w:rsidR="00734A50">
        <w:rPr>
          <w:rFonts w:asciiTheme="majorHAnsi" w:eastAsia="Times New Roman" w:hAnsiTheme="majorHAnsi" w:cstheme="minorHAnsi"/>
          <w:bCs/>
          <w:noProof/>
          <w:color w:val="000000" w:themeColor="text1"/>
          <w:lang w:bidi="en-US"/>
        </w:rPr>
        <w:t>O</w:t>
      </w:r>
      <w:r w:rsidRPr="004E014D">
        <w:rPr>
          <w:rFonts w:asciiTheme="majorHAnsi" w:eastAsia="Times New Roman" w:hAnsiTheme="majorHAnsi" w:cstheme="minorHAnsi"/>
          <w:bCs/>
          <w:noProof/>
          <w:color w:val="000000" w:themeColor="text1"/>
          <w:lang w:bidi="en-US"/>
        </w:rPr>
        <w:t xml:space="preserve">ff  button enables the authorized </w:t>
      </w:r>
      <w:r w:rsidR="005865E9" w:rsidRPr="004E014D">
        <w:rPr>
          <w:rFonts w:asciiTheme="majorHAnsi" w:eastAsia="Times New Roman" w:hAnsiTheme="majorHAnsi" w:cstheme="minorHAnsi"/>
          <w:bCs/>
          <w:noProof/>
          <w:color w:val="000000" w:themeColor="text1"/>
          <w:lang w:bidi="en-US"/>
        </w:rPr>
        <w:t>user</w:t>
      </w:r>
      <w:r w:rsidR="005865E9">
        <w:rPr>
          <w:rFonts w:asciiTheme="majorHAnsi" w:eastAsia="Times New Roman" w:hAnsiTheme="majorHAnsi" w:cstheme="minorHAnsi"/>
          <w:bCs/>
          <w:noProof/>
          <w:color w:val="000000" w:themeColor="text1"/>
          <w:lang w:bidi="en-US"/>
        </w:rPr>
        <w:t xml:space="preserve"> </w:t>
      </w:r>
      <w:r w:rsidRPr="002B73E4">
        <w:rPr>
          <w:rFonts w:asciiTheme="majorHAnsi" w:eastAsia="Times New Roman" w:hAnsiTheme="majorHAnsi" w:cstheme="minorHAnsi"/>
          <w:bCs/>
          <w:noProof/>
          <w:color w:val="000000" w:themeColor="text1"/>
          <w:lang w:bidi="en-US"/>
        </w:rPr>
        <w:t xml:space="preserve">to perform </w:t>
      </w:r>
      <w:r>
        <w:rPr>
          <w:rFonts w:asciiTheme="majorHAnsi" w:eastAsia="Times New Roman" w:hAnsiTheme="majorHAnsi" w:cstheme="minorHAnsi"/>
          <w:bCs/>
          <w:noProof/>
          <w:color w:val="000000" w:themeColor="text1"/>
          <w:lang w:bidi="en-US"/>
        </w:rPr>
        <w:t xml:space="preserve">a </w:t>
      </w:r>
      <w:r w:rsidRPr="002B73E4">
        <w:rPr>
          <w:rFonts w:asciiTheme="majorHAnsi" w:eastAsia="Times New Roman" w:hAnsiTheme="majorHAnsi" w:cstheme="minorHAnsi"/>
          <w:bCs/>
          <w:noProof/>
          <w:color w:val="000000" w:themeColor="text1"/>
          <w:lang w:bidi="en-US"/>
        </w:rPr>
        <w:t>partial write</w:t>
      </w:r>
      <w:r>
        <w:rPr>
          <w:rFonts w:asciiTheme="majorHAnsi" w:eastAsia="Times New Roman" w:hAnsiTheme="majorHAnsi" w:cstheme="minorHAnsi"/>
          <w:bCs/>
          <w:noProof/>
          <w:color w:val="000000" w:themeColor="text1"/>
          <w:lang w:bidi="en-US"/>
        </w:rPr>
        <w:t>-</w:t>
      </w:r>
      <w:r w:rsidRPr="002B73E4">
        <w:rPr>
          <w:rFonts w:asciiTheme="majorHAnsi" w:eastAsia="Times New Roman" w:hAnsiTheme="majorHAnsi" w:cstheme="minorHAnsi"/>
          <w:bCs/>
          <w:noProof/>
          <w:color w:val="000000" w:themeColor="text1"/>
          <w:lang w:bidi="en-US"/>
        </w:rPr>
        <w:t>off. Only authorized role</w:t>
      </w:r>
      <w:r>
        <w:rPr>
          <w:rFonts w:asciiTheme="majorHAnsi" w:eastAsia="Times New Roman" w:hAnsiTheme="majorHAnsi" w:cstheme="minorHAnsi"/>
          <w:bCs/>
          <w:noProof/>
          <w:color w:val="000000" w:themeColor="text1"/>
          <w:lang w:bidi="en-US"/>
        </w:rPr>
        <w:t>s</w:t>
      </w:r>
      <w:r w:rsidRPr="002B73E4">
        <w:rPr>
          <w:rFonts w:asciiTheme="majorHAnsi" w:eastAsia="Times New Roman" w:hAnsiTheme="majorHAnsi" w:cstheme="minorHAnsi"/>
          <w:bCs/>
          <w:noProof/>
          <w:color w:val="000000" w:themeColor="text1"/>
          <w:lang w:bidi="en-US"/>
        </w:rPr>
        <w:t xml:space="preserve"> with this permission enabled </w:t>
      </w:r>
      <w:r>
        <w:rPr>
          <w:rFonts w:asciiTheme="majorHAnsi" w:eastAsia="Times New Roman" w:hAnsiTheme="majorHAnsi" w:cstheme="minorHAnsi"/>
          <w:bCs/>
          <w:noProof/>
          <w:color w:val="000000" w:themeColor="text1"/>
          <w:lang w:bidi="en-US"/>
        </w:rPr>
        <w:t xml:space="preserve">can </w:t>
      </w:r>
      <w:r w:rsidRPr="002B73E4">
        <w:rPr>
          <w:rFonts w:asciiTheme="majorHAnsi" w:eastAsia="Times New Roman" w:hAnsiTheme="majorHAnsi" w:cstheme="minorHAnsi"/>
          <w:bCs/>
          <w:noProof/>
          <w:color w:val="000000" w:themeColor="text1"/>
          <w:lang w:bidi="en-US"/>
        </w:rPr>
        <w:t>perform this function</w:t>
      </w:r>
      <w:r>
        <w:rPr>
          <w:rFonts w:asciiTheme="majorHAnsi" w:eastAsia="Times New Roman" w:hAnsiTheme="majorHAnsi" w:cstheme="minorHAnsi"/>
          <w:bCs/>
          <w:noProof/>
          <w:color w:val="000000" w:themeColor="text1"/>
          <w:lang w:bidi="en-US"/>
        </w:rPr>
        <w:t>.</w:t>
      </w:r>
      <w:r w:rsidR="00B1174D">
        <w:rPr>
          <w:rFonts w:asciiTheme="majorHAnsi" w:eastAsia="Times New Roman" w:hAnsiTheme="majorHAnsi" w:cstheme="minorHAnsi"/>
          <w:bCs/>
          <w:noProof/>
          <w:color w:val="000000" w:themeColor="text1"/>
          <w:lang w:bidi="en-US"/>
        </w:rPr>
        <w:t xml:space="preserve"> </w:t>
      </w:r>
      <w:r w:rsidR="001703DA" w:rsidRPr="002B73E4">
        <w:rPr>
          <w:rFonts w:asciiTheme="majorHAnsi" w:eastAsia="Times New Roman" w:hAnsiTheme="majorHAnsi" w:cstheme="minorHAnsi"/>
          <w:bCs/>
          <w:noProof/>
          <w:color w:val="000000" w:themeColor="text1"/>
          <w:lang w:bidi="en-US"/>
        </w:rPr>
        <w:t xml:space="preserve">To perform a </w:t>
      </w:r>
      <w:r w:rsidR="001703DA">
        <w:rPr>
          <w:rFonts w:asciiTheme="majorHAnsi" w:eastAsia="Times New Roman" w:hAnsiTheme="majorHAnsi" w:cstheme="minorHAnsi"/>
          <w:bCs/>
          <w:noProof/>
          <w:color w:val="000000" w:themeColor="text1"/>
          <w:lang w:bidi="en-US"/>
        </w:rPr>
        <w:t>partial write</w:t>
      </w:r>
      <w:r w:rsidR="00E54FE8">
        <w:rPr>
          <w:rFonts w:asciiTheme="majorHAnsi" w:eastAsia="Times New Roman" w:hAnsiTheme="majorHAnsi" w:cstheme="minorHAnsi"/>
          <w:bCs/>
          <w:noProof/>
          <w:color w:val="000000" w:themeColor="text1"/>
          <w:lang w:bidi="en-US"/>
        </w:rPr>
        <w:t>-</w:t>
      </w:r>
      <w:r w:rsidR="001703DA">
        <w:rPr>
          <w:rFonts w:asciiTheme="majorHAnsi" w:eastAsia="Times New Roman" w:hAnsiTheme="majorHAnsi" w:cstheme="minorHAnsi"/>
          <w:bCs/>
          <w:noProof/>
          <w:color w:val="000000" w:themeColor="text1"/>
          <w:lang w:bidi="en-US"/>
        </w:rPr>
        <w:t>off</w:t>
      </w:r>
      <w:r w:rsidR="001703DA" w:rsidRPr="002B73E4">
        <w:rPr>
          <w:rFonts w:asciiTheme="majorHAnsi" w:eastAsia="Times New Roman" w:hAnsiTheme="majorHAnsi" w:cstheme="minorHAnsi"/>
          <w:bCs/>
          <w:noProof/>
          <w:color w:val="000000" w:themeColor="text1"/>
          <w:lang w:bidi="en-US"/>
        </w:rPr>
        <w:t>:</w:t>
      </w:r>
      <w:r w:rsidR="00DE166F">
        <w:rPr>
          <w:rFonts w:asciiTheme="majorHAnsi" w:eastAsia="Times New Roman" w:hAnsiTheme="majorHAnsi" w:cstheme="minorHAnsi"/>
          <w:bCs/>
          <w:noProof/>
          <w:color w:val="000000" w:themeColor="text1"/>
          <w:lang w:bidi="en-US"/>
        </w:rPr>
        <w:t xml:space="preserve">            </w:t>
      </w:r>
    </w:p>
    <w:p w14:paraId="7C0DA1C0" w14:textId="6E34D1B1" w:rsidR="007C4403" w:rsidRPr="007C4403" w:rsidRDefault="007C4403" w:rsidP="006C3C3F">
      <w:pPr>
        <w:pStyle w:val="OrderedList"/>
        <w:numPr>
          <w:ilvl w:val="0"/>
          <w:numId w:val="225"/>
        </w:numPr>
        <w:jc w:val="both"/>
      </w:pPr>
      <w:r w:rsidRPr="007C4403">
        <w:t xml:space="preserve">Click </w:t>
      </w:r>
      <w:r w:rsidRPr="00800031">
        <w:rPr>
          <w:b/>
        </w:rPr>
        <w:t>Write-</w:t>
      </w:r>
      <w:r w:rsidR="00734A50">
        <w:rPr>
          <w:b/>
        </w:rPr>
        <w:t>O</w:t>
      </w:r>
      <w:r w:rsidRPr="00800031">
        <w:rPr>
          <w:b/>
        </w:rPr>
        <w:t>ff</w:t>
      </w:r>
      <w:r w:rsidRPr="007C4403">
        <w:t xml:space="preserve"> on the Transactions - Loan screen.</w:t>
      </w:r>
    </w:p>
    <w:p w14:paraId="7BE8C39F" w14:textId="23ECB7EC" w:rsidR="00DE166F" w:rsidRDefault="00DE166F" w:rsidP="006C3C3F">
      <w:pPr>
        <w:pStyle w:val="OrderedList"/>
        <w:numPr>
          <w:ilvl w:val="0"/>
          <w:numId w:val="225"/>
        </w:numPr>
        <w:jc w:val="both"/>
      </w:pPr>
      <w:r w:rsidRPr="00E64674">
        <w:t xml:space="preserve">On the </w:t>
      </w:r>
      <w:r w:rsidRPr="00882C03">
        <w:t>Write-</w:t>
      </w:r>
      <w:r w:rsidR="00734A50">
        <w:t>O</w:t>
      </w:r>
      <w:r w:rsidRPr="00882C03">
        <w:t>ff</w:t>
      </w:r>
      <w:r w:rsidRPr="00E64674">
        <w:t xml:space="preserve"> window, </w:t>
      </w:r>
      <w:r>
        <w:t>enter the amounts in the following fields:</w:t>
      </w:r>
    </w:p>
    <w:p w14:paraId="2BA5B561" w14:textId="77777777" w:rsidR="00DE166F" w:rsidRPr="008958E2" w:rsidRDefault="00DE166F" w:rsidP="00D866DC">
      <w:pPr>
        <w:pStyle w:val="UnorderedListIndent"/>
        <w:jc w:val="both"/>
      </w:pPr>
      <w:r>
        <w:t xml:space="preserve">    </w:t>
      </w:r>
      <w:r w:rsidRPr="008958E2">
        <w:t>Principal</w:t>
      </w:r>
    </w:p>
    <w:p w14:paraId="0F2C2594" w14:textId="77777777" w:rsidR="00DE166F" w:rsidRPr="008958E2" w:rsidRDefault="00DE166F" w:rsidP="00D866DC">
      <w:pPr>
        <w:pStyle w:val="UnorderedListIndent"/>
        <w:jc w:val="both"/>
      </w:pPr>
      <w:r>
        <w:t xml:space="preserve">    </w:t>
      </w:r>
      <w:r w:rsidRPr="008958E2">
        <w:t>Interest</w:t>
      </w:r>
    </w:p>
    <w:p w14:paraId="2BAA625A" w14:textId="77777777" w:rsidR="00DE166F" w:rsidRPr="008958E2" w:rsidRDefault="00DE166F" w:rsidP="00D866DC">
      <w:pPr>
        <w:pStyle w:val="UnorderedListIndent"/>
        <w:jc w:val="both"/>
      </w:pPr>
      <w:r>
        <w:t xml:space="preserve">    </w:t>
      </w:r>
      <w:r w:rsidRPr="008958E2">
        <w:t>MIP</w:t>
      </w:r>
    </w:p>
    <w:p w14:paraId="428BEA64" w14:textId="77777777" w:rsidR="00DE166F" w:rsidRPr="008958E2" w:rsidRDefault="00DE166F" w:rsidP="00D866DC">
      <w:pPr>
        <w:pStyle w:val="UnorderedListIndent"/>
        <w:jc w:val="both"/>
      </w:pPr>
      <w:r>
        <w:t xml:space="preserve">    </w:t>
      </w:r>
      <w:r w:rsidRPr="008958E2">
        <w:t>Service Fee</w:t>
      </w:r>
    </w:p>
    <w:p w14:paraId="0CABD40D" w14:textId="77777777" w:rsidR="00DE166F" w:rsidRDefault="00DE166F" w:rsidP="00D866DC">
      <w:pPr>
        <w:pStyle w:val="UnorderedListIndent"/>
        <w:jc w:val="both"/>
      </w:pPr>
      <w:r>
        <w:t xml:space="preserve">    </w:t>
      </w:r>
      <w:r w:rsidRPr="008958E2">
        <w:t>Corp Advance</w:t>
      </w:r>
    </w:p>
    <w:p w14:paraId="1E2C31CB" w14:textId="520163B8" w:rsidR="001703DA" w:rsidRPr="009E622D" w:rsidRDefault="001703DA" w:rsidP="006C3C3F">
      <w:pPr>
        <w:pStyle w:val="OrderedList"/>
        <w:numPr>
          <w:ilvl w:val="0"/>
          <w:numId w:val="225"/>
        </w:numPr>
        <w:jc w:val="both"/>
      </w:pPr>
      <w:r w:rsidRPr="009E622D">
        <w:t xml:space="preserve">Click </w:t>
      </w:r>
      <w:r w:rsidRPr="00800031">
        <w:rPr>
          <w:b/>
        </w:rPr>
        <w:t>Submit</w:t>
      </w:r>
      <w:r w:rsidRPr="009E622D">
        <w:t xml:space="preserve">. This will create the partial </w:t>
      </w:r>
      <w:r w:rsidR="00D84B81" w:rsidRPr="009E622D">
        <w:t>write-off</w:t>
      </w:r>
      <w:r w:rsidRPr="009E622D">
        <w:t xml:space="preserve"> transaction.</w:t>
      </w:r>
    </w:p>
    <w:p w14:paraId="207F021A" w14:textId="77777777" w:rsidR="001703DA" w:rsidRPr="009E622D" w:rsidRDefault="001703DA" w:rsidP="006C3C3F">
      <w:pPr>
        <w:pStyle w:val="OrderedList"/>
        <w:numPr>
          <w:ilvl w:val="0"/>
          <w:numId w:val="225"/>
        </w:numPr>
        <w:jc w:val="both"/>
      </w:pPr>
      <w:r w:rsidRPr="009E622D">
        <w:t xml:space="preserve">A new transaction, Write-Off - Manual, is added reflecting the updated amounts under the </w:t>
      </w:r>
      <w:r w:rsidRPr="005865E9">
        <w:rPr>
          <w:b/>
        </w:rPr>
        <w:t>Loan Transactions Results</w:t>
      </w:r>
      <w:r w:rsidRPr="009E622D">
        <w:t xml:space="preserve"> section.</w:t>
      </w:r>
    </w:p>
    <w:p w14:paraId="31B9E2B4" w14:textId="30770157" w:rsidR="001703DA" w:rsidRPr="0031080A" w:rsidRDefault="00D72723" w:rsidP="0020312C">
      <w:pPr>
        <w:pStyle w:val="BodyText"/>
        <w:jc w:val="center"/>
      </w:pPr>
      <w:r>
        <w:rPr>
          <w:noProof/>
        </w:rPr>
        <w:drawing>
          <wp:inline distT="0" distB="0" distL="0" distR="0" wp14:anchorId="165E0483" wp14:editId="27EDEA0C">
            <wp:extent cx="3045474" cy="988152"/>
            <wp:effectExtent l="0" t="0" r="2540" b="2540"/>
            <wp:docPr id="558" name="Picture 55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8" name="Picture 558" descr="Graphical user interface, text, application&#10;&#10;Description automatically generated"/>
                    <pic:cNvPicPr/>
                  </pic:nvPicPr>
                  <pic:blipFill>
                    <a:blip r:embed="rId105"/>
                    <a:stretch>
                      <a:fillRect/>
                    </a:stretch>
                  </pic:blipFill>
                  <pic:spPr>
                    <a:xfrm>
                      <a:off x="0" y="0"/>
                      <a:ext cx="3066360" cy="994929"/>
                    </a:xfrm>
                    <a:prstGeom prst="rect">
                      <a:avLst/>
                    </a:prstGeom>
                  </pic:spPr>
                </pic:pic>
              </a:graphicData>
            </a:graphic>
          </wp:inline>
        </w:drawing>
      </w:r>
    </w:p>
    <w:p w14:paraId="433ADBEC" w14:textId="5EB9893E" w:rsidR="001703DA" w:rsidRPr="0031080A" w:rsidRDefault="001703DA" w:rsidP="001879BA">
      <w:pPr>
        <w:pStyle w:val="FigureCaption0"/>
      </w:pPr>
      <w:bookmarkStart w:id="2295" w:name="_Toc74052612"/>
      <w:bookmarkStart w:id="2296" w:name="_Toc90643998"/>
      <w:bookmarkStart w:id="2297" w:name="_Toc230164016"/>
      <w:r w:rsidRPr="0031080A">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39</w:t>
      </w:r>
      <w:r w:rsidR="00764635">
        <w:rPr>
          <w:noProof/>
        </w:rPr>
        <w:fldChar w:fldCharType="end"/>
      </w:r>
      <w:r>
        <w:rPr>
          <w:noProof/>
        </w:rPr>
        <w:t>:</w:t>
      </w:r>
      <w:r w:rsidRPr="0031080A">
        <w:t xml:space="preserve"> </w:t>
      </w:r>
      <w:r>
        <w:t>Write-off Transaction</w:t>
      </w:r>
      <w:r w:rsidR="00B1174D">
        <w:t xml:space="preserve"> Window</w:t>
      </w:r>
      <w:bookmarkEnd w:id="2295"/>
      <w:bookmarkEnd w:id="2296"/>
      <w:bookmarkEnd w:id="2297"/>
    </w:p>
    <w:p w14:paraId="4413BFFB" w14:textId="0DF31632" w:rsidR="001703DA" w:rsidRDefault="001703DA" w:rsidP="006C3C3F">
      <w:pPr>
        <w:pStyle w:val="OrderedList"/>
        <w:numPr>
          <w:ilvl w:val="0"/>
          <w:numId w:val="225"/>
        </w:numPr>
        <w:jc w:val="both"/>
        <w:rPr>
          <w:rFonts w:asciiTheme="majorHAnsi" w:hAnsiTheme="majorHAnsi" w:cstheme="minorHAnsi"/>
          <w:color w:val="000000" w:themeColor="text1"/>
        </w:rPr>
      </w:pPr>
      <w:r w:rsidRPr="002B73E4">
        <w:rPr>
          <w:rFonts w:asciiTheme="majorHAnsi" w:hAnsiTheme="majorHAnsi" w:cstheme="minorHAnsi"/>
          <w:color w:val="000000" w:themeColor="text1"/>
        </w:rPr>
        <w:t xml:space="preserve">To adjust the transaction, select the </w:t>
      </w:r>
      <w:r w:rsidRPr="008958E2">
        <w:rPr>
          <w:rFonts w:asciiTheme="majorHAnsi" w:hAnsiTheme="majorHAnsi" w:cstheme="minorHAnsi"/>
          <w:b/>
          <w:color w:val="000000" w:themeColor="text1"/>
        </w:rPr>
        <w:t>document icon</w:t>
      </w:r>
      <w:r w:rsidR="00A140C5">
        <w:rPr>
          <w:rFonts w:asciiTheme="majorHAnsi" w:hAnsiTheme="majorHAnsi" w:cstheme="minorHAnsi"/>
          <w:color w:val="000000" w:themeColor="text1"/>
        </w:rPr>
        <w:t xml:space="preserve"> beside the transaction on the </w:t>
      </w:r>
      <w:r w:rsidRPr="002B73E4">
        <w:rPr>
          <w:rFonts w:asciiTheme="majorHAnsi" w:hAnsiTheme="majorHAnsi" w:cstheme="minorHAnsi"/>
          <w:color w:val="000000" w:themeColor="text1"/>
        </w:rPr>
        <w:t>Adjust Loan Transaction window</w:t>
      </w:r>
      <w:r>
        <w:rPr>
          <w:rFonts w:asciiTheme="majorHAnsi" w:hAnsiTheme="majorHAnsi" w:cstheme="minorHAnsi"/>
          <w:color w:val="000000" w:themeColor="text1"/>
        </w:rPr>
        <w:t xml:space="preserve"> and</w:t>
      </w:r>
      <w:r w:rsidRPr="002B73E4">
        <w:rPr>
          <w:rFonts w:asciiTheme="majorHAnsi" w:hAnsiTheme="majorHAnsi" w:cstheme="minorHAnsi"/>
          <w:color w:val="000000" w:themeColor="text1"/>
        </w:rPr>
        <w:t xml:space="preserve"> click </w:t>
      </w:r>
      <w:r w:rsidRPr="005A7735">
        <w:rPr>
          <w:rFonts w:asciiTheme="majorHAnsi" w:hAnsiTheme="majorHAnsi" w:cstheme="minorHAnsi"/>
          <w:b/>
          <w:color w:val="000000" w:themeColor="text1"/>
        </w:rPr>
        <w:t>Submit</w:t>
      </w:r>
      <w:r w:rsidRPr="002B73E4">
        <w:rPr>
          <w:rFonts w:asciiTheme="majorHAnsi" w:hAnsiTheme="majorHAnsi" w:cstheme="minorHAnsi"/>
          <w:color w:val="000000" w:themeColor="text1"/>
        </w:rPr>
        <w:t xml:space="preserve"> to reverse the transaction. </w:t>
      </w:r>
    </w:p>
    <w:p w14:paraId="77EFEDB4" w14:textId="77777777" w:rsidR="00665A00" w:rsidRPr="002B73E4" w:rsidRDefault="00665A00" w:rsidP="00A140C5">
      <w:pPr>
        <w:spacing w:after="0" w:line="240" w:lineRule="auto"/>
        <w:ind w:left="1440" w:hanging="720"/>
        <w:jc w:val="both"/>
        <w:rPr>
          <w:rFonts w:asciiTheme="majorHAnsi" w:eastAsiaTheme="minorHAnsi" w:hAnsiTheme="majorHAnsi" w:cstheme="minorHAnsi"/>
          <w:color w:val="000000" w:themeColor="text1"/>
          <w:lang w:bidi="en-US"/>
          <w14:scene3d>
            <w14:camera w14:prst="orthographicFront"/>
            <w14:lightRig w14:rig="threePt" w14:dir="t">
              <w14:rot w14:lat="0" w14:lon="0" w14:rev="0"/>
            </w14:lightRig>
          </w14:scene3d>
        </w:rPr>
      </w:pPr>
    </w:p>
    <w:p w14:paraId="66CE970F" w14:textId="33D32CCD" w:rsidR="001F27AC" w:rsidRPr="002D3066" w:rsidRDefault="001703DA" w:rsidP="006C3C3F">
      <w:pPr>
        <w:pStyle w:val="OrderedList"/>
        <w:numPr>
          <w:ilvl w:val="0"/>
          <w:numId w:val="225"/>
        </w:numPr>
        <w:jc w:val="both"/>
        <w:rPr>
          <w:rFonts w:asciiTheme="majorHAnsi" w:eastAsia="Times New Roman" w:hAnsiTheme="majorHAnsi" w:cstheme="minorHAnsi"/>
          <w:bCs/>
          <w:noProof/>
          <w:color w:val="000000" w:themeColor="text1"/>
        </w:rPr>
      </w:pPr>
      <w:r w:rsidRPr="001F27AC">
        <w:rPr>
          <w:rFonts w:asciiTheme="majorHAnsi" w:hAnsiTheme="majorHAnsi" w:cstheme="minorHAnsi"/>
          <w:color w:val="000000" w:themeColor="text1"/>
        </w:rPr>
        <w:t xml:space="preserve">A new transaction, Write-Off - Manual Adj, is added and displayed under the </w:t>
      </w:r>
      <w:r w:rsidRPr="001F27AC">
        <w:rPr>
          <w:rFonts w:asciiTheme="majorHAnsi" w:hAnsiTheme="majorHAnsi" w:cstheme="minorHAnsi"/>
          <w:b/>
          <w:color w:val="000000" w:themeColor="text1"/>
        </w:rPr>
        <w:t>Loan Transactions Results</w:t>
      </w:r>
      <w:r w:rsidRPr="001F27AC">
        <w:rPr>
          <w:rFonts w:asciiTheme="majorHAnsi" w:hAnsiTheme="majorHAnsi" w:cstheme="minorHAnsi"/>
          <w:color w:val="000000" w:themeColor="text1"/>
        </w:rPr>
        <w:t xml:space="preserve"> section reflecting the reversed amount.</w:t>
      </w:r>
    </w:p>
    <w:p w14:paraId="5D2A6D02" w14:textId="77777777" w:rsidR="002D3066" w:rsidRDefault="002D3066" w:rsidP="002D3066">
      <w:pPr>
        <w:pStyle w:val="ListParagraph"/>
        <w:rPr>
          <w:rFonts w:asciiTheme="majorHAnsi" w:eastAsia="Times New Roman" w:hAnsiTheme="majorHAnsi" w:cstheme="minorHAnsi"/>
          <w:bCs/>
          <w:noProof/>
          <w:color w:val="000000" w:themeColor="text1"/>
        </w:rPr>
      </w:pPr>
    </w:p>
    <w:p w14:paraId="26585056" w14:textId="4201B382" w:rsidR="008D51F8" w:rsidRPr="00A140C5" w:rsidRDefault="008D51F8" w:rsidP="008D51F8">
      <w:pPr>
        <w:pStyle w:val="Heading4"/>
      </w:pPr>
      <w:bookmarkStart w:id="2298" w:name="_Toc11334757"/>
      <w:bookmarkStart w:id="2299" w:name="_Toc74051975"/>
      <w:bookmarkStart w:id="2300" w:name="_Toc90643361"/>
      <w:bookmarkStart w:id="2301" w:name="_Toc230163268"/>
      <w:r w:rsidRPr="00A140C5">
        <w:t>Life Expectancy Set Aside (LESA) Repays</w:t>
      </w:r>
      <w:bookmarkEnd w:id="2298"/>
      <w:bookmarkEnd w:id="2299"/>
      <w:bookmarkEnd w:id="2300"/>
      <w:bookmarkEnd w:id="2301"/>
      <w:r w:rsidRPr="00A140C5">
        <w:fldChar w:fldCharType="begin"/>
      </w:r>
      <w:r w:rsidRPr="00A140C5">
        <w:instrText xml:space="preserve"> XE "Assigned Repays" </w:instrText>
      </w:r>
      <w:r w:rsidRPr="00A140C5">
        <w:fldChar w:fldCharType="end"/>
      </w:r>
    </w:p>
    <w:p w14:paraId="250EBB8D" w14:textId="07D1A907" w:rsidR="008D51F8" w:rsidRPr="003E5236" w:rsidRDefault="008D51F8" w:rsidP="008D51F8">
      <w:pPr>
        <w:spacing w:after="240" w:line="240" w:lineRule="auto"/>
        <w:jc w:val="both"/>
        <w:rPr>
          <w:rFonts w:ascii="Cambria" w:eastAsia="Times New Roman" w:hAnsi="Cambria" w:cstheme="minorHAnsi"/>
          <w:bCs/>
          <w:noProof/>
          <w:color w:val="000000" w:themeColor="text1"/>
          <w:lang w:bidi="en-US"/>
        </w:rPr>
      </w:pPr>
      <w:r w:rsidRPr="00A140C5">
        <w:rPr>
          <w:rFonts w:ascii="Cambria" w:eastAsia="Times New Roman" w:hAnsi="Cambria" w:cstheme="minorHAnsi"/>
          <w:bCs/>
          <w:noProof/>
          <w:color w:val="000000" w:themeColor="text1"/>
          <w:lang w:bidi="en-US"/>
        </w:rPr>
        <w:t>A partial repayment transaction is initiated by HUD NSC Contractor on behalf of a borrower to</w:t>
      </w:r>
      <w:r w:rsidR="00665A00" w:rsidRPr="00A140C5">
        <w:rPr>
          <w:rFonts w:ascii="Cambria" w:eastAsia="Times New Roman" w:hAnsi="Cambria" w:cstheme="minorHAnsi"/>
          <w:bCs/>
          <w:noProof/>
          <w:color w:val="000000" w:themeColor="text1"/>
          <w:lang w:bidi="en-US"/>
        </w:rPr>
        <w:t xml:space="preserve"> repay a P</w:t>
      </w:r>
      <w:r w:rsidRPr="00A140C5">
        <w:rPr>
          <w:rFonts w:ascii="Cambria" w:eastAsia="Times New Roman" w:hAnsi="Cambria" w:cstheme="minorHAnsi"/>
          <w:bCs/>
          <w:noProof/>
          <w:color w:val="000000" w:themeColor="text1"/>
          <w:lang w:bidi="en-US"/>
        </w:rPr>
        <w:t xml:space="preserve">artial Life Expectancy Set Aside amount to reduce </w:t>
      </w:r>
      <w:r w:rsidR="009F4D0B" w:rsidRPr="00A140C5">
        <w:rPr>
          <w:rFonts w:ascii="Cambria" w:eastAsia="Times New Roman" w:hAnsi="Cambria" w:cstheme="minorHAnsi"/>
          <w:bCs/>
          <w:noProof/>
          <w:color w:val="000000" w:themeColor="text1"/>
          <w:lang w:bidi="en-US"/>
        </w:rPr>
        <w:t>the current unpaid</w:t>
      </w:r>
      <w:r w:rsidR="00665A00" w:rsidRPr="00A140C5">
        <w:rPr>
          <w:rFonts w:ascii="Cambria" w:eastAsia="Times New Roman" w:hAnsi="Cambria" w:cstheme="minorHAnsi"/>
          <w:bCs/>
          <w:noProof/>
          <w:color w:val="000000" w:themeColor="text1"/>
          <w:lang w:bidi="en-US"/>
        </w:rPr>
        <w:t xml:space="preserve"> loan balance</w:t>
      </w:r>
      <w:r w:rsidRPr="00A140C5">
        <w:rPr>
          <w:rFonts w:ascii="Cambria" w:eastAsia="Times New Roman" w:hAnsi="Cambria" w:cstheme="minorHAnsi"/>
          <w:bCs/>
          <w:noProof/>
          <w:color w:val="000000" w:themeColor="text1"/>
          <w:lang w:bidi="en-US"/>
        </w:rPr>
        <w:t xml:space="preserve">. </w:t>
      </w:r>
      <w:r w:rsidRPr="003E5236">
        <w:rPr>
          <w:rFonts w:ascii="Cambria" w:eastAsia="Times New Roman" w:hAnsi="Cambria" w:cstheme="minorHAnsi"/>
          <w:bCs/>
          <w:noProof/>
          <w:color w:val="000000" w:themeColor="text1"/>
          <w:lang w:bidi="en-US"/>
        </w:rPr>
        <w:t>The system will not allow repayment amount same as payoff amount. For full repayment, terminate transaction must be used.</w:t>
      </w:r>
    </w:p>
    <w:p w14:paraId="413DCE90" w14:textId="77777777" w:rsidR="008D51F8" w:rsidRPr="00A140C5" w:rsidRDefault="008D51F8" w:rsidP="008D51F8">
      <w:pPr>
        <w:pStyle w:val="BodyText"/>
      </w:pPr>
      <w:r w:rsidRPr="00A140C5">
        <w:t>To perform a Repay transaction:</w:t>
      </w:r>
    </w:p>
    <w:p w14:paraId="7B2A48F2" w14:textId="7E72760E" w:rsidR="008D51F8" w:rsidRDefault="008D51F8" w:rsidP="006C3C3F">
      <w:pPr>
        <w:pStyle w:val="OrderedList"/>
        <w:numPr>
          <w:ilvl w:val="0"/>
          <w:numId w:val="226"/>
        </w:numPr>
        <w:jc w:val="both"/>
      </w:pPr>
      <w:r w:rsidRPr="00A140C5">
        <w:t xml:space="preserve">Click </w:t>
      </w:r>
      <w:r w:rsidRPr="009D3116">
        <w:rPr>
          <w:b/>
        </w:rPr>
        <w:t>New</w:t>
      </w:r>
      <w:r w:rsidRPr="00A140C5">
        <w:t xml:space="preserve"> on the </w:t>
      </w:r>
      <w:r w:rsidRPr="009D3116">
        <w:rPr>
          <w:b/>
        </w:rPr>
        <w:t>Transactions - Loan</w:t>
      </w:r>
      <w:r w:rsidRPr="00A140C5">
        <w:t xml:space="preserve"> screen.</w:t>
      </w:r>
    </w:p>
    <w:p w14:paraId="0B9142ED" w14:textId="77777777" w:rsidR="009D3116" w:rsidRPr="00A140C5" w:rsidRDefault="009D3116" w:rsidP="006C3C3F">
      <w:pPr>
        <w:pStyle w:val="OrderedList"/>
        <w:numPr>
          <w:ilvl w:val="0"/>
          <w:numId w:val="226"/>
        </w:numPr>
        <w:jc w:val="both"/>
      </w:pPr>
      <w:r w:rsidRPr="00A140C5">
        <w:t xml:space="preserve">On the New Loan Transaction window, select Repays-LESA from Transactions Category dropdown. The Transaction Type field automatically populates with the entry Part Repays –LESA if the pay plan is not modified term or modified tenure. </w:t>
      </w:r>
    </w:p>
    <w:p w14:paraId="6C08537F" w14:textId="28F87FDA" w:rsidR="008D51F8" w:rsidRDefault="008D51F8" w:rsidP="006C3C3F">
      <w:pPr>
        <w:pStyle w:val="OrderedList"/>
        <w:numPr>
          <w:ilvl w:val="0"/>
          <w:numId w:val="226"/>
        </w:numPr>
        <w:jc w:val="both"/>
      </w:pPr>
      <w:r w:rsidRPr="00A140C5">
        <w:t>Populate the below listed required fi</w:t>
      </w:r>
      <w:r w:rsidR="00B0402C">
        <w:t>elds (marked with red asterisk):</w:t>
      </w:r>
    </w:p>
    <w:p w14:paraId="473E8E9D" w14:textId="77777777" w:rsidR="00B0402C" w:rsidRDefault="00B0402C" w:rsidP="005316D7">
      <w:pPr>
        <w:pStyle w:val="UnorderedListIndent"/>
        <w:jc w:val="both"/>
      </w:pPr>
      <w:r>
        <w:t>Transaction Type</w:t>
      </w:r>
    </w:p>
    <w:p w14:paraId="45F1E651" w14:textId="77777777" w:rsidR="00B0402C" w:rsidRDefault="00B0402C" w:rsidP="005316D7">
      <w:pPr>
        <w:pStyle w:val="UnorderedListIndent"/>
        <w:jc w:val="both"/>
      </w:pPr>
      <w:r>
        <w:t>Effective Date</w:t>
      </w:r>
    </w:p>
    <w:p w14:paraId="1827EBF5" w14:textId="6C1D7DA0" w:rsidR="00B0402C" w:rsidRDefault="00B0402C" w:rsidP="005316D7">
      <w:pPr>
        <w:pStyle w:val="UnorderedListIndent"/>
        <w:jc w:val="both"/>
      </w:pPr>
      <w:r>
        <w:t>Transaction Amount</w:t>
      </w:r>
    </w:p>
    <w:p w14:paraId="4BC669F0" w14:textId="242AC72E" w:rsidR="008D51F8" w:rsidRPr="00AA59AD" w:rsidRDefault="008D51F8" w:rsidP="006C3C3F">
      <w:pPr>
        <w:pStyle w:val="OrderedList"/>
        <w:numPr>
          <w:ilvl w:val="0"/>
          <w:numId w:val="226"/>
        </w:numPr>
        <w:jc w:val="both"/>
      </w:pPr>
      <w:r w:rsidRPr="00B0402C">
        <w:rPr>
          <w:noProof/>
        </w:rPr>
        <w:t xml:space="preserve">Click </w:t>
      </w:r>
      <w:r w:rsidRPr="00B0402C">
        <w:rPr>
          <w:b/>
          <w:noProof/>
        </w:rPr>
        <w:t>Submit</w:t>
      </w:r>
      <w:r w:rsidRPr="00B0402C">
        <w:rPr>
          <w:noProof/>
        </w:rPr>
        <w:t xml:space="preserve">. </w:t>
      </w:r>
      <w:r w:rsidRPr="00B0402C">
        <w:rPr>
          <w:rFonts w:cstheme="minorHAnsi"/>
          <w:color w:val="000000" w:themeColor="text1"/>
        </w:rPr>
        <w:t xml:space="preserve">The Loan Balance field under the Balance Information section (header) reflects the updated loan balance. </w:t>
      </w:r>
      <w:r w:rsidR="001A019A" w:rsidRPr="00B0402C">
        <w:rPr>
          <w:rFonts w:cstheme="minorHAnsi"/>
          <w:color w:val="000000" w:themeColor="text1"/>
        </w:rPr>
        <w:t xml:space="preserve">The Life Expectancy Set Aside amount increase in the Principal Limit Calculation section in the Loan Balance page. </w:t>
      </w:r>
      <w:r w:rsidRPr="00B0402C">
        <w:t xml:space="preserve">The new transaction is displayed in the </w:t>
      </w:r>
      <w:r w:rsidRPr="00B0402C">
        <w:rPr>
          <w:b/>
        </w:rPr>
        <w:t>Loan Transaction Results</w:t>
      </w:r>
      <w:r w:rsidRPr="00B0402C">
        <w:t xml:space="preserve"> section. To exit the window without adding the transaction click </w:t>
      </w:r>
      <w:r w:rsidRPr="00B0402C">
        <w:rPr>
          <w:b/>
        </w:rPr>
        <w:t xml:space="preserve">Cancel. </w:t>
      </w:r>
    </w:p>
    <w:p w14:paraId="627EBE5E" w14:textId="73A82598" w:rsidR="00AA59AD" w:rsidRDefault="002C677F" w:rsidP="002D3066">
      <w:pPr>
        <w:pStyle w:val="OrderedList"/>
        <w:jc w:val="center"/>
      </w:pPr>
      <w:r>
        <w:rPr>
          <w:noProof/>
        </w:rPr>
        <w:drawing>
          <wp:inline distT="0" distB="0" distL="0" distR="0" wp14:anchorId="0B93D7CC" wp14:editId="31AE4D09">
            <wp:extent cx="1811655" cy="856057"/>
            <wp:effectExtent l="0" t="0" r="0" b="1270"/>
            <wp:docPr id="559" name="Picture 55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9" name="Picture 559" descr="Graphical user interface, text, application, chat or text message&#10;&#10;Description automatically generated"/>
                    <pic:cNvPicPr/>
                  </pic:nvPicPr>
                  <pic:blipFill>
                    <a:blip r:embed="rId233"/>
                    <a:stretch>
                      <a:fillRect/>
                    </a:stretch>
                  </pic:blipFill>
                  <pic:spPr>
                    <a:xfrm>
                      <a:off x="0" y="0"/>
                      <a:ext cx="1834043" cy="866636"/>
                    </a:xfrm>
                    <a:prstGeom prst="rect">
                      <a:avLst/>
                    </a:prstGeom>
                  </pic:spPr>
                </pic:pic>
              </a:graphicData>
            </a:graphic>
          </wp:inline>
        </w:drawing>
      </w:r>
    </w:p>
    <w:p w14:paraId="7E78BFD1" w14:textId="1B5F74AE" w:rsidR="00AA59AD" w:rsidRPr="00A140C5" w:rsidRDefault="00AA59AD" w:rsidP="00AA59AD">
      <w:pPr>
        <w:pStyle w:val="FigureCaption0"/>
        <w:rPr>
          <w:noProof/>
        </w:rPr>
      </w:pPr>
      <w:bookmarkStart w:id="2302" w:name="_Toc74052613"/>
      <w:bookmarkStart w:id="2303" w:name="_Toc90643999"/>
      <w:bookmarkStart w:id="2304" w:name="_Toc230164017"/>
      <w:r w:rsidRPr="00A140C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Pr="00A140C5">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40</w:t>
      </w:r>
      <w:r w:rsidR="00764635">
        <w:rPr>
          <w:noProof/>
        </w:rPr>
        <w:fldChar w:fldCharType="end"/>
      </w:r>
      <w:r w:rsidRPr="00A140C5">
        <w:rPr>
          <w:noProof/>
        </w:rPr>
        <w:t>:</w:t>
      </w:r>
      <w:r w:rsidRPr="00A140C5">
        <w:t xml:space="preserve"> </w:t>
      </w:r>
      <w:r w:rsidRPr="00A140C5">
        <w:rPr>
          <w:noProof/>
        </w:rPr>
        <w:t>Repays- LESA  Transaction Window</w:t>
      </w:r>
      <w:bookmarkEnd w:id="2302"/>
      <w:bookmarkEnd w:id="2303"/>
      <w:bookmarkEnd w:id="2304"/>
    </w:p>
    <w:p w14:paraId="1B18E226" w14:textId="53DD5EC3" w:rsidR="008D51F8" w:rsidRDefault="008D51F8" w:rsidP="006C3C3F">
      <w:pPr>
        <w:pStyle w:val="OrderedList"/>
        <w:numPr>
          <w:ilvl w:val="0"/>
          <w:numId w:val="226"/>
        </w:numPr>
        <w:jc w:val="both"/>
      </w:pPr>
      <w:r w:rsidRPr="00AA59AD">
        <w:rPr>
          <w:noProof/>
        </w:rPr>
        <w:t xml:space="preserve">To adjust the repay transaction, select the document icon beside the transaction, on the Adjust Loan Transaction window, click Submit to reverse the transaction. </w:t>
      </w:r>
    </w:p>
    <w:p w14:paraId="24A8843A" w14:textId="05C0597C" w:rsidR="008D51F8" w:rsidRPr="00A140C5" w:rsidRDefault="008D51F8" w:rsidP="006C3C3F">
      <w:pPr>
        <w:pStyle w:val="OrderedList"/>
        <w:numPr>
          <w:ilvl w:val="0"/>
          <w:numId w:val="226"/>
        </w:numPr>
        <w:jc w:val="both"/>
      </w:pPr>
      <w:r w:rsidRPr="00AA59AD">
        <w:rPr>
          <w:noProof/>
        </w:rPr>
        <w:t>A new repay adjustment transaction is added and displayed under the Loan Transactions Results section reflecting the reversed amount.</w:t>
      </w:r>
    </w:p>
    <w:p w14:paraId="6FE5764A" w14:textId="77777777" w:rsidR="008D51F8" w:rsidRPr="00A140C5" w:rsidRDefault="008D51F8" w:rsidP="008D51F8">
      <w:pPr>
        <w:pStyle w:val="BodyText"/>
      </w:pPr>
      <w:r w:rsidRPr="00A140C5">
        <w:t xml:space="preserve">The table below lists the Repay transactions that can be manually created using the New Loan Transactions window. </w:t>
      </w:r>
    </w:p>
    <w:p w14:paraId="630405AA" w14:textId="77777777" w:rsidR="00BB3D1F" w:rsidRPr="00A140C5" w:rsidRDefault="00BB3D1F" w:rsidP="008D51F8">
      <w:pPr>
        <w:pStyle w:val="BodyText"/>
      </w:pPr>
    </w:p>
    <w:tbl>
      <w:tblPr>
        <w:tblStyle w:val="TableGrid"/>
        <w:tblW w:w="0" w:type="auto"/>
        <w:tblInd w:w="288" w:type="dxa"/>
        <w:tblLook w:val="04A0" w:firstRow="1" w:lastRow="0" w:firstColumn="1" w:lastColumn="0" w:noHBand="0" w:noVBand="1"/>
      </w:tblPr>
      <w:tblGrid>
        <w:gridCol w:w="2588"/>
        <w:gridCol w:w="6336"/>
      </w:tblGrid>
      <w:tr w:rsidR="00BB3D1F" w:rsidRPr="00A140C5" w14:paraId="14AAFA23" w14:textId="77777777" w:rsidTr="00BB3D1F">
        <w:trPr>
          <w:trHeight w:val="29"/>
          <w:tblHeader/>
        </w:trPr>
        <w:tc>
          <w:tcPr>
            <w:tcW w:w="2588" w:type="dxa"/>
            <w:shd w:val="clear" w:color="auto" w:fill="B8CCE4" w:themeFill="accent1" w:themeFillTint="66"/>
          </w:tcPr>
          <w:p w14:paraId="2C7DCD85" w14:textId="77777777" w:rsidR="00BB3D1F" w:rsidRPr="00A140C5" w:rsidRDefault="00BB3D1F" w:rsidP="00FB5CE8">
            <w:pPr>
              <w:pStyle w:val="Tableheader"/>
            </w:pPr>
            <w:r w:rsidRPr="00A140C5">
              <w:t>Transaction</w:t>
            </w:r>
          </w:p>
        </w:tc>
        <w:tc>
          <w:tcPr>
            <w:tcW w:w="6336" w:type="dxa"/>
            <w:shd w:val="clear" w:color="auto" w:fill="B8CCE4" w:themeFill="accent1" w:themeFillTint="66"/>
          </w:tcPr>
          <w:p w14:paraId="714239A9" w14:textId="77777777" w:rsidR="00BB3D1F" w:rsidRPr="00A140C5" w:rsidRDefault="00BB3D1F" w:rsidP="00FB5CE8">
            <w:pPr>
              <w:pStyle w:val="Tableheader"/>
            </w:pPr>
            <w:r w:rsidRPr="00A140C5">
              <w:t>Description</w:t>
            </w:r>
          </w:p>
        </w:tc>
      </w:tr>
      <w:tr w:rsidR="00BB3D1F" w:rsidRPr="00A140C5" w14:paraId="21CE7775" w14:textId="77777777" w:rsidTr="00BB3D1F">
        <w:trPr>
          <w:trHeight w:val="109"/>
        </w:trPr>
        <w:tc>
          <w:tcPr>
            <w:tcW w:w="2588" w:type="dxa"/>
          </w:tcPr>
          <w:p w14:paraId="7E4AE036" w14:textId="77777777" w:rsidR="00BB3D1F" w:rsidRPr="00A140C5" w:rsidRDefault="00BB3D1F" w:rsidP="00FB5CE8">
            <w:pPr>
              <w:pStyle w:val="TableColumnSubheading"/>
            </w:pPr>
            <w:r w:rsidRPr="00A140C5">
              <w:t>Partial Repay-LESA</w:t>
            </w:r>
          </w:p>
        </w:tc>
        <w:tc>
          <w:tcPr>
            <w:tcW w:w="6336" w:type="dxa"/>
          </w:tcPr>
          <w:p w14:paraId="19886D1B" w14:textId="77777777" w:rsidR="00BB3D1F" w:rsidRPr="00A140C5" w:rsidRDefault="00BB3D1F" w:rsidP="00EA6633">
            <w:pPr>
              <w:pStyle w:val="BodyText"/>
              <w:spacing w:before="0"/>
              <w:jc w:val="left"/>
            </w:pPr>
            <w:r w:rsidRPr="00A140C5">
              <w:t>When the partial repayment transaction is complete, HUD NSC can view the updated (reduced) loan balance in the Loan Balance header. This transaction applies to all pay plan types.</w:t>
            </w:r>
          </w:p>
        </w:tc>
      </w:tr>
    </w:tbl>
    <w:p w14:paraId="4B946937" w14:textId="77777777" w:rsidR="00EA6633" w:rsidRDefault="00EA6633" w:rsidP="00BB3D1F">
      <w:pPr>
        <w:pStyle w:val="TableCaption"/>
        <w:spacing w:after="0" w:line="240" w:lineRule="auto"/>
      </w:pPr>
    </w:p>
    <w:p w14:paraId="09AC84C3" w14:textId="778F9131" w:rsidR="00BB3D1F" w:rsidRPr="003F3102" w:rsidRDefault="00A572BB" w:rsidP="00BB3D1F">
      <w:pPr>
        <w:pStyle w:val="TableCaption"/>
        <w:spacing w:after="0" w:line="240" w:lineRule="auto"/>
      </w:pPr>
      <w:bookmarkStart w:id="2305" w:name="_Toc90643797"/>
      <w:bookmarkStart w:id="2306" w:name="_Toc230163782"/>
      <w:r w:rsidRPr="00A140C5">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Pr="00A140C5">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rsidRPr="00A140C5">
        <w:t xml:space="preserve">: </w:t>
      </w:r>
      <w:r w:rsidR="00DC1AAD" w:rsidRPr="00A140C5">
        <w:t>LESA Repay</w:t>
      </w:r>
      <w:r w:rsidR="00BB3D1F" w:rsidRPr="00A140C5">
        <w:t xml:space="preserve"> Transactions</w:t>
      </w:r>
      <w:bookmarkEnd w:id="2305"/>
      <w:bookmarkEnd w:id="2306"/>
    </w:p>
    <w:p w14:paraId="1C14F268" w14:textId="5A7FFCD0" w:rsidR="00BB3D1F" w:rsidRPr="00BB3D1F" w:rsidRDefault="00BB3D1F" w:rsidP="00BB3D1F">
      <w:pPr>
        <w:pStyle w:val="TableCaption"/>
      </w:pPr>
    </w:p>
    <w:p w14:paraId="016E96EB" w14:textId="0D51FD8B" w:rsidR="001703DA" w:rsidRDefault="007F3CC3" w:rsidP="00A047E3">
      <w:pPr>
        <w:pStyle w:val="Heading3"/>
        <w:ind w:left="1080" w:hanging="1080"/>
        <w:jc w:val="both"/>
      </w:pPr>
      <w:bookmarkStart w:id="2307" w:name="_Toc315633879"/>
      <w:bookmarkStart w:id="2308" w:name="_Toc11334758"/>
      <w:bookmarkStart w:id="2309" w:name="_Toc74051976"/>
      <w:bookmarkStart w:id="2310" w:name="_Toc90643362"/>
      <w:bookmarkStart w:id="2311" w:name="_Toc230163269"/>
      <w:r>
        <w:t xml:space="preserve">Repay </w:t>
      </w:r>
      <w:r w:rsidR="00B1174D">
        <w:t xml:space="preserve">Transactions - </w:t>
      </w:r>
      <w:r w:rsidR="001703DA">
        <w:t>G</w:t>
      </w:r>
      <w:r w:rsidR="001703DA" w:rsidRPr="006C7316">
        <w:t>rowth</w:t>
      </w:r>
      <w:bookmarkEnd w:id="2307"/>
      <w:bookmarkEnd w:id="2308"/>
      <w:bookmarkEnd w:id="2309"/>
      <w:bookmarkEnd w:id="2310"/>
      <w:bookmarkEnd w:id="2311"/>
      <w:r w:rsidR="00CD0958">
        <w:fldChar w:fldCharType="begin"/>
      </w:r>
      <w:r w:rsidR="00CD0958">
        <w:instrText xml:space="preserve"> XE "</w:instrText>
      </w:r>
      <w:r w:rsidR="00CD0958" w:rsidRPr="00E148D9">
        <w:instrText>Assigned Growth Transactions</w:instrText>
      </w:r>
      <w:r w:rsidR="00CD0958">
        <w:instrText xml:space="preserve">" </w:instrText>
      </w:r>
      <w:r w:rsidR="00CD0958">
        <w:fldChar w:fldCharType="end"/>
      </w:r>
    </w:p>
    <w:p w14:paraId="45F4893D" w14:textId="256DE6DB" w:rsidR="001703DA" w:rsidRPr="00A83BFE" w:rsidRDefault="001703DA" w:rsidP="001879BA">
      <w:pPr>
        <w:pStyle w:val="BodyText"/>
        <w:rPr>
          <w:lang w:bidi="ar-SA"/>
        </w:rPr>
      </w:pPr>
      <w:r w:rsidRPr="006C7316">
        <w:t xml:space="preserve">This screen displays the growth transactions associated with </w:t>
      </w:r>
      <w:r w:rsidR="00222CEA">
        <w:t>line of credit</w:t>
      </w:r>
      <w:r w:rsidRPr="006C7316">
        <w:t xml:space="preserve">, principal limit and unscheduled </w:t>
      </w:r>
      <w:r w:rsidR="00222CEA">
        <w:t>line of credit</w:t>
      </w:r>
      <w:r w:rsidRPr="006C7316">
        <w:t xml:space="preserve"> disbursements.  This screen allows the </w:t>
      </w:r>
      <w:r>
        <w:t xml:space="preserve">authorized </w:t>
      </w:r>
      <w:r w:rsidRPr="006C7316">
        <w:t xml:space="preserve">user to filter and view specific growth transactions within a transaction category. The growth transactions are automatically initiated by the system. </w:t>
      </w:r>
    </w:p>
    <w:p w14:paraId="5141CAD4" w14:textId="1321461E" w:rsidR="001703DA" w:rsidRDefault="002C677F" w:rsidP="00990B8D">
      <w:pPr>
        <w:pStyle w:val="BodyText"/>
        <w:jc w:val="center"/>
      </w:pPr>
      <w:r>
        <w:rPr>
          <w:noProof/>
        </w:rPr>
        <w:drawing>
          <wp:inline distT="0" distB="0" distL="0" distR="0" wp14:anchorId="26554664" wp14:editId="01907F1D">
            <wp:extent cx="4215566" cy="1479952"/>
            <wp:effectExtent l="0" t="0" r="0" b="6350"/>
            <wp:docPr id="560" name="Picture 560"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0" name="Picture 560" descr="Graphical user interface, table&#10;&#10;Description automatically generated"/>
                    <pic:cNvPicPr/>
                  </pic:nvPicPr>
                  <pic:blipFill>
                    <a:blip r:embed="rId108"/>
                    <a:stretch>
                      <a:fillRect/>
                    </a:stretch>
                  </pic:blipFill>
                  <pic:spPr>
                    <a:xfrm>
                      <a:off x="0" y="0"/>
                      <a:ext cx="4262840" cy="1496549"/>
                    </a:xfrm>
                    <a:prstGeom prst="rect">
                      <a:avLst/>
                    </a:prstGeom>
                  </pic:spPr>
                </pic:pic>
              </a:graphicData>
            </a:graphic>
          </wp:inline>
        </w:drawing>
      </w:r>
    </w:p>
    <w:p w14:paraId="640F0B1E" w14:textId="7A98FCFB" w:rsidR="001703DA" w:rsidRDefault="001703DA" w:rsidP="001879BA">
      <w:pPr>
        <w:pStyle w:val="FigureCaption0"/>
        <w:rPr>
          <w:noProof/>
        </w:rPr>
      </w:pPr>
      <w:r w:rsidRPr="006C7316">
        <w:t xml:space="preserve"> </w:t>
      </w:r>
      <w:bookmarkStart w:id="2312" w:name="_Toc74052614"/>
      <w:bookmarkStart w:id="2313" w:name="_Toc90644000"/>
      <w:bookmarkStart w:id="2314" w:name="_Toc230164018"/>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41</w:t>
      </w:r>
      <w:r w:rsidR="00764635">
        <w:rPr>
          <w:noProof/>
        </w:rPr>
        <w:fldChar w:fldCharType="end"/>
      </w:r>
      <w:r>
        <w:rPr>
          <w:noProof/>
        </w:rPr>
        <w:t xml:space="preserve">: Transactions </w:t>
      </w:r>
      <w:r w:rsidR="00E62FD1">
        <w:rPr>
          <w:noProof/>
        </w:rPr>
        <w:t>–</w:t>
      </w:r>
      <w:r>
        <w:rPr>
          <w:noProof/>
        </w:rPr>
        <w:t xml:space="preserve"> Growth</w:t>
      </w:r>
      <w:bookmarkEnd w:id="2312"/>
      <w:bookmarkEnd w:id="2313"/>
      <w:bookmarkEnd w:id="2314"/>
    </w:p>
    <w:p w14:paraId="7642DFD4" w14:textId="77777777" w:rsidR="00E62FD1" w:rsidRDefault="00E62FD1" w:rsidP="001879BA">
      <w:pPr>
        <w:pStyle w:val="FigureCaption0"/>
        <w:rPr>
          <w:noProof/>
        </w:rPr>
      </w:pPr>
    </w:p>
    <w:p w14:paraId="400A1E3C" w14:textId="77777777" w:rsidR="00E62FD1" w:rsidRDefault="00E62FD1" w:rsidP="001879BA">
      <w:pPr>
        <w:pStyle w:val="FigureCaption0"/>
        <w:rPr>
          <w:noProof/>
        </w:rPr>
      </w:pPr>
    </w:p>
    <w:p w14:paraId="5163AFE7" w14:textId="77777777" w:rsidR="00E62FD1" w:rsidRDefault="00E62FD1" w:rsidP="001879BA">
      <w:pPr>
        <w:pStyle w:val="FigureCaption0"/>
        <w:rPr>
          <w:noProof/>
        </w:rPr>
      </w:pPr>
    </w:p>
    <w:p w14:paraId="1B43DB37" w14:textId="77777777" w:rsidR="00E62FD1" w:rsidRPr="006C7316" w:rsidRDefault="00E62FD1" w:rsidP="001879BA">
      <w:pPr>
        <w:pStyle w:val="FigureCaption0"/>
      </w:pPr>
    </w:p>
    <w:p w14:paraId="2AC1ACB0" w14:textId="1CC095A1" w:rsidR="0020312C" w:rsidRPr="006C7316" w:rsidRDefault="001703DA" w:rsidP="001879BA">
      <w:pPr>
        <w:pStyle w:val="BodyText"/>
      </w:pPr>
      <w:r>
        <w:t xml:space="preserve">The </w:t>
      </w:r>
      <w:r w:rsidR="0014490D">
        <w:t>table below</w:t>
      </w:r>
      <w:r>
        <w:t xml:space="preserve"> lists the Growth transactions that are automatically initiated by the system.</w:t>
      </w:r>
      <w:r w:rsidRPr="006C7316">
        <w:t xml:space="preserve"> </w:t>
      </w:r>
    </w:p>
    <w:tbl>
      <w:tblPr>
        <w:tblStyle w:val="TableGrid"/>
        <w:tblW w:w="0" w:type="auto"/>
        <w:tblInd w:w="108" w:type="dxa"/>
        <w:tblLook w:val="04A0" w:firstRow="1" w:lastRow="0" w:firstColumn="1" w:lastColumn="0" w:noHBand="0" w:noVBand="1"/>
      </w:tblPr>
      <w:tblGrid>
        <w:gridCol w:w="2828"/>
        <w:gridCol w:w="6414"/>
      </w:tblGrid>
      <w:tr w:rsidR="001703DA" w:rsidRPr="00A83BFE" w14:paraId="76DF600A" w14:textId="77777777" w:rsidTr="005B1953">
        <w:trPr>
          <w:tblHeader/>
        </w:trPr>
        <w:tc>
          <w:tcPr>
            <w:tcW w:w="2880" w:type="dxa"/>
            <w:shd w:val="clear" w:color="auto" w:fill="B8CCE4" w:themeFill="accent1" w:themeFillTint="66"/>
          </w:tcPr>
          <w:p w14:paraId="675192D8" w14:textId="77777777" w:rsidR="001703DA" w:rsidRPr="00A83BFE" w:rsidRDefault="001703DA" w:rsidP="000E443B">
            <w:pPr>
              <w:pStyle w:val="Tableheader"/>
            </w:pPr>
            <w:r w:rsidRPr="00A83BFE">
              <w:t>Transaction</w:t>
            </w:r>
          </w:p>
        </w:tc>
        <w:tc>
          <w:tcPr>
            <w:tcW w:w="6588" w:type="dxa"/>
            <w:shd w:val="clear" w:color="auto" w:fill="B8CCE4" w:themeFill="accent1" w:themeFillTint="66"/>
          </w:tcPr>
          <w:p w14:paraId="3F7B43A8" w14:textId="77777777" w:rsidR="001703DA" w:rsidRPr="00A83BFE" w:rsidRDefault="001703DA" w:rsidP="000E443B">
            <w:pPr>
              <w:pStyle w:val="Tableheader"/>
            </w:pPr>
            <w:r w:rsidRPr="00A83BFE">
              <w:t>Description</w:t>
            </w:r>
          </w:p>
        </w:tc>
      </w:tr>
      <w:tr w:rsidR="001703DA" w:rsidRPr="00A83BFE" w14:paraId="5C553EC8" w14:textId="77777777" w:rsidTr="005B1953">
        <w:tc>
          <w:tcPr>
            <w:tcW w:w="2880" w:type="dxa"/>
          </w:tcPr>
          <w:p w14:paraId="727461EE" w14:textId="77777777" w:rsidR="001703DA" w:rsidRPr="00A83BFE" w:rsidRDefault="001703DA" w:rsidP="00B34BB0">
            <w:pPr>
              <w:pStyle w:val="TableColumnSubheading"/>
            </w:pPr>
            <w:r w:rsidRPr="00A83BFE">
              <w:t>Credit Line Transactions</w:t>
            </w:r>
          </w:p>
        </w:tc>
        <w:tc>
          <w:tcPr>
            <w:tcW w:w="6588" w:type="dxa"/>
          </w:tcPr>
          <w:p w14:paraId="75DDE2DD" w14:textId="043E28D8" w:rsidR="001703DA" w:rsidRPr="00A83BFE" w:rsidRDefault="001703DA" w:rsidP="00F874DE">
            <w:pPr>
              <w:pStyle w:val="TableText"/>
              <w:jc w:val="both"/>
              <w:rPr>
                <w:lang w:bidi="en-US"/>
              </w:rPr>
            </w:pPr>
            <w:r w:rsidRPr="00A83BFE">
              <w:rPr>
                <w:lang w:bidi="en-US"/>
              </w:rPr>
              <w:t xml:space="preserve">Transactions generated for loans which have an available </w:t>
            </w:r>
            <w:r w:rsidR="00222CEA">
              <w:rPr>
                <w:lang w:bidi="en-US"/>
              </w:rPr>
              <w:t>line of credit</w:t>
            </w:r>
            <w:r w:rsidRPr="00A83BFE">
              <w:rPr>
                <w:lang w:bidi="en-US"/>
              </w:rPr>
              <w:t xml:space="preserve"> for borrower.</w:t>
            </w:r>
          </w:p>
        </w:tc>
      </w:tr>
      <w:tr w:rsidR="001703DA" w:rsidRPr="00A83BFE" w14:paraId="2650B8F7" w14:textId="77777777" w:rsidTr="005B1953">
        <w:tc>
          <w:tcPr>
            <w:tcW w:w="2880" w:type="dxa"/>
          </w:tcPr>
          <w:p w14:paraId="4D565A4B" w14:textId="77777777" w:rsidR="001703DA" w:rsidRPr="00A83BFE" w:rsidRDefault="001703DA" w:rsidP="00B34BB0">
            <w:pPr>
              <w:pStyle w:val="TableColumnSubheading"/>
              <w:rPr>
                <w:noProof/>
              </w:rPr>
            </w:pPr>
            <w:r w:rsidRPr="00A83BFE">
              <w:rPr>
                <w:noProof/>
              </w:rPr>
              <w:t>Credit Line Original – Setup</w:t>
            </w:r>
          </w:p>
        </w:tc>
        <w:tc>
          <w:tcPr>
            <w:tcW w:w="6588" w:type="dxa"/>
          </w:tcPr>
          <w:p w14:paraId="04D2CEB5" w14:textId="60FD9B17" w:rsidR="001703DA" w:rsidRPr="00A83BFE" w:rsidRDefault="001703DA" w:rsidP="00F874DE">
            <w:pPr>
              <w:pStyle w:val="TableText"/>
              <w:jc w:val="both"/>
              <w:rPr>
                <w:noProof/>
              </w:rPr>
            </w:pPr>
            <w:r w:rsidRPr="00A83BFE">
              <w:rPr>
                <w:noProof/>
              </w:rPr>
              <w:t>This transaction is generated in Servicing Module when certain amount is set aside from line of credit. This transaction is generated for pay plan types Modified Tenure and Modified Term.</w:t>
            </w:r>
          </w:p>
        </w:tc>
      </w:tr>
      <w:tr w:rsidR="001703DA" w:rsidRPr="00A83BFE" w14:paraId="0E316C57" w14:textId="77777777" w:rsidTr="005B1953">
        <w:tc>
          <w:tcPr>
            <w:tcW w:w="2880" w:type="dxa"/>
          </w:tcPr>
          <w:p w14:paraId="01D4B2F3" w14:textId="77777777" w:rsidR="001703DA" w:rsidRPr="00A83BFE" w:rsidRDefault="001703DA" w:rsidP="00B34BB0">
            <w:pPr>
              <w:pStyle w:val="TableColumnSubheading"/>
              <w:rPr>
                <w:noProof/>
              </w:rPr>
            </w:pPr>
            <w:r w:rsidRPr="00A83BFE">
              <w:rPr>
                <w:noProof/>
              </w:rPr>
              <w:t>Credit Line Original - Setup Adj</w:t>
            </w:r>
          </w:p>
        </w:tc>
        <w:tc>
          <w:tcPr>
            <w:tcW w:w="6588" w:type="dxa"/>
          </w:tcPr>
          <w:p w14:paraId="57E1D83C" w14:textId="77777777" w:rsidR="001703DA" w:rsidRPr="00A83BFE" w:rsidRDefault="001703DA" w:rsidP="00F874DE">
            <w:pPr>
              <w:pStyle w:val="TableText"/>
              <w:jc w:val="both"/>
              <w:rPr>
                <w:noProof/>
              </w:rPr>
            </w:pPr>
            <w:r w:rsidRPr="00A83BFE">
              <w:rPr>
                <w:noProof/>
              </w:rPr>
              <w:t>This transaction is an adjustment/reversal of transaction 'Credit Line Original - Setup'.</w:t>
            </w:r>
          </w:p>
        </w:tc>
      </w:tr>
      <w:tr w:rsidR="001703DA" w:rsidRPr="00A83BFE" w14:paraId="18511BE1" w14:textId="77777777" w:rsidTr="005B1953">
        <w:tc>
          <w:tcPr>
            <w:tcW w:w="2880" w:type="dxa"/>
          </w:tcPr>
          <w:p w14:paraId="1915F75C" w14:textId="77777777" w:rsidR="001703DA" w:rsidRPr="00A83BFE" w:rsidRDefault="001703DA" w:rsidP="00B34BB0">
            <w:pPr>
              <w:pStyle w:val="TableColumnSubheading"/>
              <w:rPr>
                <w:noProof/>
              </w:rPr>
            </w:pPr>
            <w:r w:rsidRPr="00A83BFE">
              <w:rPr>
                <w:noProof/>
              </w:rPr>
              <w:t>Credit Line – Growth</w:t>
            </w:r>
          </w:p>
        </w:tc>
        <w:tc>
          <w:tcPr>
            <w:tcW w:w="6588" w:type="dxa"/>
          </w:tcPr>
          <w:p w14:paraId="7ABF4F46" w14:textId="47052B06" w:rsidR="001703DA" w:rsidRPr="00A83BFE" w:rsidRDefault="001703DA" w:rsidP="00F874DE">
            <w:pPr>
              <w:pStyle w:val="TableText"/>
              <w:jc w:val="both"/>
              <w:rPr>
                <w:noProof/>
              </w:rPr>
            </w:pPr>
            <w:r w:rsidRPr="00A83BFE">
              <w:rPr>
                <w:noProof/>
              </w:rPr>
              <w:t xml:space="preserve">This transaction is generated in Servicing Module to depict the monthly </w:t>
            </w:r>
            <w:r w:rsidR="00222CEA">
              <w:rPr>
                <w:noProof/>
              </w:rPr>
              <w:t>Line of credit</w:t>
            </w:r>
            <w:r w:rsidRPr="00A83BFE">
              <w:rPr>
                <w:noProof/>
              </w:rPr>
              <w:t xml:space="preserve"> growth.</w:t>
            </w:r>
          </w:p>
        </w:tc>
      </w:tr>
      <w:tr w:rsidR="001703DA" w:rsidRPr="00A83BFE" w14:paraId="3641CA88" w14:textId="77777777" w:rsidTr="005B1953">
        <w:tc>
          <w:tcPr>
            <w:tcW w:w="2880" w:type="dxa"/>
          </w:tcPr>
          <w:p w14:paraId="7AA74C7E" w14:textId="77777777" w:rsidR="001703DA" w:rsidRPr="00A83BFE" w:rsidRDefault="001703DA" w:rsidP="00B34BB0">
            <w:pPr>
              <w:pStyle w:val="TableColumnSubheading"/>
              <w:rPr>
                <w:noProof/>
              </w:rPr>
            </w:pPr>
            <w:r w:rsidRPr="00A83BFE">
              <w:rPr>
                <w:noProof/>
              </w:rPr>
              <w:t>Credit Line - Growth Adj</w:t>
            </w:r>
          </w:p>
        </w:tc>
        <w:tc>
          <w:tcPr>
            <w:tcW w:w="6588" w:type="dxa"/>
          </w:tcPr>
          <w:p w14:paraId="7F2E8218" w14:textId="77777777" w:rsidR="001703DA" w:rsidRPr="00A83BFE" w:rsidRDefault="001703DA" w:rsidP="00F874DE">
            <w:pPr>
              <w:pStyle w:val="TableText"/>
              <w:jc w:val="both"/>
              <w:rPr>
                <w:noProof/>
              </w:rPr>
            </w:pPr>
            <w:r w:rsidRPr="00A83BFE">
              <w:rPr>
                <w:noProof/>
              </w:rPr>
              <w:t>This transaction is an adjustment/reversal of transaction 'Credit Line - Growth'.</w:t>
            </w:r>
          </w:p>
        </w:tc>
      </w:tr>
      <w:tr w:rsidR="001703DA" w:rsidRPr="00A83BFE" w14:paraId="37A60D64" w14:textId="77777777" w:rsidTr="005B1953">
        <w:tc>
          <w:tcPr>
            <w:tcW w:w="2880" w:type="dxa"/>
          </w:tcPr>
          <w:p w14:paraId="150387F8" w14:textId="77777777" w:rsidR="001703DA" w:rsidRPr="00A83BFE" w:rsidRDefault="001703DA" w:rsidP="00B34BB0">
            <w:pPr>
              <w:pStyle w:val="TableColumnSubheading"/>
              <w:rPr>
                <w:noProof/>
              </w:rPr>
            </w:pPr>
            <w:r w:rsidRPr="00A83BFE">
              <w:rPr>
                <w:noProof/>
              </w:rPr>
              <w:t>Credit Line - Change Of Plan Adj</w:t>
            </w:r>
          </w:p>
        </w:tc>
        <w:tc>
          <w:tcPr>
            <w:tcW w:w="6588" w:type="dxa"/>
          </w:tcPr>
          <w:p w14:paraId="4383F04A" w14:textId="7A8EB705" w:rsidR="001703DA" w:rsidRPr="00A83BFE" w:rsidRDefault="001703DA" w:rsidP="00F874DE">
            <w:pPr>
              <w:pStyle w:val="TableText"/>
              <w:jc w:val="both"/>
              <w:rPr>
                <w:noProof/>
              </w:rPr>
            </w:pPr>
            <w:r w:rsidRPr="00A83BFE">
              <w:rPr>
                <w:noProof/>
              </w:rPr>
              <w:t>This transaction is generated in Servicing Module when a change of payment plan occurs. This transaction is generated when there is a change of payment plan from Modified Tenure to Modified Term or vice-versa.</w:t>
            </w:r>
          </w:p>
        </w:tc>
      </w:tr>
      <w:tr w:rsidR="001703DA" w:rsidRPr="00A83BFE" w14:paraId="078E92FA" w14:textId="77777777" w:rsidTr="005B1953">
        <w:tc>
          <w:tcPr>
            <w:tcW w:w="2880" w:type="dxa"/>
          </w:tcPr>
          <w:p w14:paraId="785C8C3E" w14:textId="77777777" w:rsidR="001703DA" w:rsidRPr="00A83BFE" w:rsidRDefault="001703DA" w:rsidP="00B34BB0">
            <w:pPr>
              <w:pStyle w:val="TableColumnSubheading"/>
            </w:pPr>
            <w:r w:rsidRPr="00A83BFE">
              <w:t>Principal Limit Transaction</w:t>
            </w:r>
          </w:p>
        </w:tc>
        <w:tc>
          <w:tcPr>
            <w:tcW w:w="6588" w:type="dxa"/>
          </w:tcPr>
          <w:p w14:paraId="117D1B57" w14:textId="77777777" w:rsidR="001703DA" w:rsidRPr="00A83BFE" w:rsidRDefault="001703DA" w:rsidP="00F874DE">
            <w:pPr>
              <w:pStyle w:val="TableText"/>
              <w:jc w:val="both"/>
              <w:rPr>
                <w:lang w:bidi="en-US"/>
              </w:rPr>
            </w:pPr>
            <w:r w:rsidRPr="00A83BFE">
              <w:rPr>
                <w:lang w:bidi="en-US"/>
              </w:rPr>
              <w:tab/>
              <w:t>Transaction generated for all loans to depict the monthly Principal limit changes.</w:t>
            </w:r>
          </w:p>
        </w:tc>
      </w:tr>
      <w:tr w:rsidR="001703DA" w:rsidRPr="00A83BFE" w14:paraId="7A2232A9" w14:textId="77777777" w:rsidTr="005B1953">
        <w:tc>
          <w:tcPr>
            <w:tcW w:w="2880" w:type="dxa"/>
          </w:tcPr>
          <w:p w14:paraId="03A94768" w14:textId="77777777" w:rsidR="001703DA" w:rsidRPr="00A83BFE" w:rsidRDefault="001703DA" w:rsidP="00B34BB0">
            <w:pPr>
              <w:pStyle w:val="TableColumnSubheading"/>
              <w:rPr>
                <w:noProof/>
              </w:rPr>
            </w:pPr>
            <w:r w:rsidRPr="00A83BFE">
              <w:rPr>
                <w:noProof/>
              </w:rPr>
              <w:t>Principal Limit Original – Setup</w:t>
            </w:r>
          </w:p>
        </w:tc>
        <w:tc>
          <w:tcPr>
            <w:tcW w:w="6588" w:type="dxa"/>
          </w:tcPr>
          <w:p w14:paraId="1025184E" w14:textId="13027B8C" w:rsidR="001703DA" w:rsidRPr="00A83BFE" w:rsidRDefault="001703DA" w:rsidP="00F874DE">
            <w:pPr>
              <w:pStyle w:val="TableText"/>
              <w:jc w:val="both"/>
              <w:rPr>
                <w:noProof/>
              </w:rPr>
            </w:pPr>
            <w:r w:rsidRPr="00A83BFE">
              <w:rPr>
                <w:noProof/>
              </w:rPr>
              <w:t>This transaction is generated in Servicing Module when the original principal limit is setup during the loan setup.</w:t>
            </w:r>
          </w:p>
        </w:tc>
      </w:tr>
      <w:tr w:rsidR="001703DA" w:rsidRPr="00A83BFE" w14:paraId="78F0B460" w14:textId="77777777" w:rsidTr="005B1953">
        <w:tc>
          <w:tcPr>
            <w:tcW w:w="2880" w:type="dxa"/>
          </w:tcPr>
          <w:p w14:paraId="0CFE84CB" w14:textId="77777777" w:rsidR="001703DA" w:rsidRPr="00A83BFE" w:rsidRDefault="001703DA" w:rsidP="00B34BB0">
            <w:pPr>
              <w:pStyle w:val="TableColumnSubheading"/>
              <w:rPr>
                <w:noProof/>
              </w:rPr>
            </w:pPr>
            <w:r w:rsidRPr="00A83BFE">
              <w:rPr>
                <w:noProof/>
              </w:rPr>
              <w:t>Principal Limit Original - Setup Adj</w:t>
            </w:r>
          </w:p>
        </w:tc>
        <w:tc>
          <w:tcPr>
            <w:tcW w:w="6588" w:type="dxa"/>
          </w:tcPr>
          <w:p w14:paraId="1B391BEB" w14:textId="77777777" w:rsidR="001703DA" w:rsidRPr="00A83BFE" w:rsidRDefault="001703DA" w:rsidP="00F874DE">
            <w:pPr>
              <w:pStyle w:val="TableText"/>
              <w:jc w:val="both"/>
              <w:rPr>
                <w:noProof/>
              </w:rPr>
            </w:pPr>
            <w:r w:rsidRPr="00A83BFE">
              <w:rPr>
                <w:noProof/>
              </w:rPr>
              <w:t>This transaction is an adjustment/reversal of transaction 'Principal Limit Original - Setup'.</w:t>
            </w:r>
          </w:p>
        </w:tc>
      </w:tr>
      <w:tr w:rsidR="001703DA" w:rsidRPr="00A83BFE" w14:paraId="2D2D65E9" w14:textId="77777777" w:rsidTr="005B1953">
        <w:tc>
          <w:tcPr>
            <w:tcW w:w="2880" w:type="dxa"/>
          </w:tcPr>
          <w:p w14:paraId="4544B4F2" w14:textId="77777777" w:rsidR="001703DA" w:rsidRPr="00A83BFE" w:rsidRDefault="001703DA" w:rsidP="00B34BB0">
            <w:pPr>
              <w:pStyle w:val="TableColumnSubheading"/>
              <w:rPr>
                <w:noProof/>
              </w:rPr>
            </w:pPr>
            <w:r w:rsidRPr="00A83BFE">
              <w:rPr>
                <w:noProof/>
              </w:rPr>
              <w:t>Principal Limit – Growth</w:t>
            </w:r>
          </w:p>
        </w:tc>
        <w:tc>
          <w:tcPr>
            <w:tcW w:w="6588" w:type="dxa"/>
          </w:tcPr>
          <w:p w14:paraId="77DE7B4E" w14:textId="42924E85" w:rsidR="001703DA" w:rsidRPr="00A83BFE" w:rsidRDefault="001703DA" w:rsidP="00F874DE">
            <w:pPr>
              <w:pStyle w:val="TableText"/>
              <w:jc w:val="both"/>
              <w:rPr>
                <w:noProof/>
              </w:rPr>
            </w:pPr>
            <w:r w:rsidRPr="00A83BFE">
              <w:rPr>
                <w:noProof/>
              </w:rPr>
              <w:t>This transaction is generated in Servicing Module to depict the monthly principal limit growth.</w:t>
            </w:r>
          </w:p>
        </w:tc>
      </w:tr>
      <w:tr w:rsidR="001703DA" w:rsidRPr="00A83BFE" w14:paraId="79C88A87" w14:textId="77777777" w:rsidTr="005B1953">
        <w:tc>
          <w:tcPr>
            <w:tcW w:w="2880" w:type="dxa"/>
          </w:tcPr>
          <w:p w14:paraId="41AB57D0" w14:textId="77777777" w:rsidR="001703DA" w:rsidRPr="00A83BFE" w:rsidRDefault="001703DA" w:rsidP="00B34BB0">
            <w:pPr>
              <w:pStyle w:val="TableColumnSubheading"/>
              <w:rPr>
                <w:noProof/>
              </w:rPr>
            </w:pPr>
            <w:r w:rsidRPr="00A83BFE">
              <w:rPr>
                <w:noProof/>
              </w:rPr>
              <w:t>Principal Limit - Growth Adj</w:t>
            </w:r>
          </w:p>
        </w:tc>
        <w:tc>
          <w:tcPr>
            <w:tcW w:w="6588" w:type="dxa"/>
          </w:tcPr>
          <w:p w14:paraId="65549AEE" w14:textId="77777777" w:rsidR="001703DA" w:rsidRPr="00A83BFE" w:rsidRDefault="001703DA" w:rsidP="00F874DE">
            <w:pPr>
              <w:pStyle w:val="TableText"/>
              <w:jc w:val="both"/>
              <w:rPr>
                <w:noProof/>
              </w:rPr>
            </w:pPr>
            <w:r w:rsidRPr="00A83BFE">
              <w:rPr>
                <w:noProof/>
              </w:rPr>
              <w:t>This transaction is an adjustment/reversal of transaction 'Principal Limit - Growth'.</w:t>
            </w:r>
          </w:p>
        </w:tc>
      </w:tr>
      <w:tr w:rsidR="001703DA" w:rsidRPr="00A83BFE" w14:paraId="6B7749D9" w14:textId="77777777" w:rsidTr="005B1953">
        <w:tc>
          <w:tcPr>
            <w:tcW w:w="2880" w:type="dxa"/>
          </w:tcPr>
          <w:p w14:paraId="1D7756BB" w14:textId="77777777" w:rsidR="001703DA" w:rsidRPr="00A83BFE" w:rsidRDefault="001703DA" w:rsidP="00B34BB0">
            <w:pPr>
              <w:pStyle w:val="TableColumnSubheading"/>
            </w:pPr>
            <w:r w:rsidRPr="00A83BFE">
              <w:t>Unscheduled Credit Line Disbursement Transaction</w:t>
            </w:r>
          </w:p>
        </w:tc>
        <w:tc>
          <w:tcPr>
            <w:tcW w:w="6588" w:type="dxa"/>
          </w:tcPr>
          <w:p w14:paraId="0646F6D0" w14:textId="39608220" w:rsidR="001703DA" w:rsidRPr="00A83BFE" w:rsidRDefault="001703DA" w:rsidP="00F874DE">
            <w:pPr>
              <w:pStyle w:val="TableText"/>
              <w:jc w:val="both"/>
              <w:rPr>
                <w:lang w:bidi="en-US"/>
              </w:rPr>
            </w:pPr>
            <w:r w:rsidRPr="00A83BFE">
              <w:rPr>
                <w:lang w:bidi="en-US"/>
              </w:rPr>
              <w:tab/>
              <w:t xml:space="preserve">Transactions generated for loans eligible for unscheduled </w:t>
            </w:r>
            <w:r w:rsidR="00222CEA">
              <w:rPr>
                <w:lang w:bidi="en-US"/>
              </w:rPr>
              <w:t>line of credit</w:t>
            </w:r>
            <w:r w:rsidRPr="00A83BFE">
              <w:rPr>
                <w:lang w:bidi="en-US"/>
              </w:rPr>
              <w:t xml:space="preserve"> disbursements.</w:t>
            </w:r>
          </w:p>
        </w:tc>
      </w:tr>
      <w:tr w:rsidR="001703DA" w:rsidRPr="00A83BFE" w14:paraId="126BAF58" w14:textId="77777777" w:rsidTr="005B1953">
        <w:tc>
          <w:tcPr>
            <w:tcW w:w="2880" w:type="dxa"/>
          </w:tcPr>
          <w:p w14:paraId="5A590430" w14:textId="77777777" w:rsidR="001703DA" w:rsidRPr="00A83BFE" w:rsidRDefault="001703DA" w:rsidP="00B34BB0">
            <w:pPr>
              <w:pStyle w:val="TableColumnSubheading"/>
              <w:rPr>
                <w:noProof/>
              </w:rPr>
            </w:pPr>
            <w:r w:rsidRPr="00A83BFE">
              <w:rPr>
                <w:noProof/>
              </w:rPr>
              <w:t>UnSch LOC Disb - Int &amp; MIP Accrual</w:t>
            </w:r>
          </w:p>
        </w:tc>
        <w:tc>
          <w:tcPr>
            <w:tcW w:w="6588" w:type="dxa"/>
          </w:tcPr>
          <w:p w14:paraId="2402971B" w14:textId="5D63114E" w:rsidR="001703DA" w:rsidRPr="00A83BFE" w:rsidRDefault="001703DA" w:rsidP="00F874DE">
            <w:pPr>
              <w:pStyle w:val="TableText"/>
              <w:jc w:val="both"/>
              <w:rPr>
                <w:noProof/>
              </w:rPr>
            </w:pPr>
            <w:r w:rsidRPr="00A83BFE">
              <w:rPr>
                <w:noProof/>
              </w:rPr>
              <w:t xml:space="preserve">This transaction is generated in Servicing Module to display the interest and MIP accruals on an unscheduled disbursements taken from available </w:t>
            </w:r>
            <w:r w:rsidR="00222CEA">
              <w:rPr>
                <w:noProof/>
              </w:rPr>
              <w:t>line of credit</w:t>
            </w:r>
            <w:r w:rsidRPr="00A83BFE">
              <w:rPr>
                <w:noProof/>
              </w:rPr>
              <w:t>. This is applicable for pay plan types Modified Tenure and Modified Term.</w:t>
            </w:r>
          </w:p>
        </w:tc>
      </w:tr>
    </w:tbl>
    <w:p w14:paraId="48326FDA" w14:textId="1683D156" w:rsidR="001703DA" w:rsidRPr="006C7316" w:rsidRDefault="001703DA" w:rsidP="001879BA">
      <w:pPr>
        <w:pStyle w:val="TableCaption"/>
      </w:pPr>
      <w:bookmarkStart w:id="2315" w:name="_Toc90643798"/>
      <w:bookmarkStart w:id="2316" w:name="_Toc23016378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8</w:t>
      </w:r>
      <w:r w:rsidR="00764635">
        <w:rPr>
          <w:noProof/>
        </w:rPr>
        <w:fldChar w:fldCharType="end"/>
      </w:r>
      <w:r>
        <w:t>: Growth Transactions</w:t>
      </w:r>
      <w:bookmarkEnd w:id="2315"/>
      <w:bookmarkEnd w:id="2316"/>
      <w:r w:rsidRPr="006C7316">
        <w:t xml:space="preserve"> </w:t>
      </w:r>
    </w:p>
    <w:p w14:paraId="51F9D077" w14:textId="77777777" w:rsidR="001703DA" w:rsidRPr="00D757EC" w:rsidRDefault="001703DA" w:rsidP="00863D8C">
      <w:pPr>
        <w:pStyle w:val="Heading4"/>
      </w:pPr>
      <w:bookmarkStart w:id="2317" w:name="_Toc11334759"/>
      <w:bookmarkStart w:id="2318" w:name="_Toc74051977"/>
      <w:bookmarkStart w:id="2319" w:name="_Toc90643363"/>
      <w:bookmarkStart w:id="2320" w:name="_Toc230163270"/>
      <w:r w:rsidRPr="00D757EC">
        <w:t>Transactions – Growth Filter</w:t>
      </w:r>
      <w:bookmarkEnd w:id="2317"/>
      <w:bookmarkEnd w:id="2318"/>
      <w:bookmarkEnd w:id="2319"/>
      <w:bookmarkEnd w:id="2320"/>
      <w:r w:rsidRPr="00D757EC">
        <w:t xml:space="preserve"> </w:t>
      </w:r>
    </w:p>
    <w:p w14:paraId="77BF5000" w14:textId="77777777" w:rsidR="001703DA" w:rsidRDefault="001703DA" w:rsidP="001879BA">
      <w:pPr>
        <w:pStyle w:val="BodyText"/>
      </w:pPr>
      <w:r w:rsidRPr="006C7316">
        <w:t xml:space="preserve">The Growth Transaction Filter section </w:t>
      </w:r>
      <w:r>
        <w:t>allows</w:t>
      </w:r>
      <w:r w:rsidRPr="006C7316">
        <w:t xml:space="preserve"> the </w:t>
      </w:r>
      <w:r>
        <w:t>authorized user</w:t>
      </w:r>
      <w:r w:rsidRPr="006C7316">
        <w:t xml:space="preserve"> to view the</w:t>
      </w:r>
      <w:r>
        <w:t xml:space="preserve"> transactions according to the f</w:t>
      </w:r>
      <w:r w:rsidRPr="006C7316">
        <w:t>ilter criteria selected.</w:t>
      </w:r>
    </w:p>
    <w:p w14:paraId="016D09FD" w14:textId="77777777" w:rsidR="001703DA" w:rsidRPr="006C7316" w:rsidRDefault="001703DA" w:rsidP="001879BA">
      <w:pPr>
        <w:pStyle w:val="BodyText"/>
      </w:pPr>
      <w:r w:rsidRPr="006C7316">
        <w:t>To filter the transactions by transaction category:</w:t>
      </w:r>
    </w:p>
    <w:p w14:paraId="4F24D74C" w14:textId="77777777" w:rsidR="001703DA" w:rsidRPr="006C7316" w:rsidRDefault="001703DA" w:rsidP="006C3C3F">
      <w:pPr>
        <w:pStyle w:val="OrderedList"/>
        <w:numPr>
          <w:ilvl w:val="0"/>
          <w:numId w:val="227"/>
        </w:numPr>
        <w:jc w:val="both"/>
        <w:rPr>
          <w:noProof/>
        </w:rPr>
      </w:pPr>
      <w:r w:rsidRPr="006C7316">
        <w:rPr>
          <w:noProof/>
        </w:rPr>
        <w:t xml:space="preserve">Select the </w:t>
      </w:r>
      <w:r w:rsidRPr="009E622D">
        <w:rPr>
          <w:b/>
          <w:noProof/>
        </w:rPr>
        <w:t>Transaction Category</w:t>
      </w:r>
      <w:r w:rsidRPr="006C7316">
        <w:rPr>
          <w:noProof/>
        </w:rPr>
        <w:t xml:space="preserve"> from the </w:t>
      </w:r>
      <w:r>
        <w:rPr>
          <w:noProof/>
        </w:rPr>
        <w:t>dropdown.</w:t>
      </w:r>
    </w:p>
    <w:p w14:paraId="536454C7" w14:textId="77777777" w:rsidR="001703DA" w:rsidRPr="006C7316" w:rsidRDefault="001703DA" w:rsidP="006C3C3F">
      <w:pPr>
        <w:pStyle w:val="OrderedList"/>
        <w:numPr>
          <w:ilvl w:val="0"/>
          <w:numId w:val="227"/>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4B153740" w14:textId="4F08099B" w:rsidR="001703DA" w:rsidRPr="006C7316" w:rsidRDefault="001703DA" w:rsidP="006C3C3F">
      <w:pPr>
        <w:pStyle w:val="OrderedList"/>
        <w:numPr>
          <w:ilvl w:val="0"/>
          <w:numId w:val="227"/>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Pr="001445BE">
        <w:rPr>
          <w:b/>
        </w:rPr>
        <w:t>Growth Transactions Results</w:t>
      </w:r>
      <w:r w:rsidRPr="009A5271">
        <w:t xml:space="preserve"> </w:t>
      </w:r>
      <w:r w:rsidRPr="006C7316">
        <w:rPr>
          <w:noProof/>
        </w:rPr>
        <w:t>section.</w:t>
      </w:r>
      <w:r>
        <w:rPr>
          <w:noProof/>
        </w:rPr>
        <w:t xml:space="preserve"> </w:t>
      </w:r>
      <w:r>
        <w:t xml:space="preserve">No results are </w:t>
      </w:r>
      <w:r w:rsidR="00734A50">
        <w:t>displayed if</w:t>
      </w:r>
      <w:r>
        <w:t xml:space="preserve"> no transactions match the filter criteria entered by the user.</w:t>
      </w:r>
    </w:p>
    <w:p w14:paraId="07F56DBE" w14:textId="77777777" w:rsidR="001703DA" w:rsidRPr="001445BE" w:rsidRDefault="001703DA" w:rsidP="006C3C3F">
      <w:pPr>
        <w:pStyle w:val="OrderedList"/>
        <w:numPr>
          <w:ilvl w:val="0"/>
          <w:numId w:val="227"/>
        </w:numPr>
        <w:jc w:val="both"/>
        <w:rPr>
          <w:b/>
          <w:noProof/>
        </w:rPr>
      </w:pPr>
      <w:r>
        <w:rPr>
          <w:noProof/>
        </w:rPr>
        <w:t>Click</w:t>
      </w:r>
      <w:r w:rsidRPr="006C7316">
        <w:rPr>
          <w:noProof/>
        </w:rPr>
        <w:t xml:space="preserve"> </w:t>
      </w:r>
      <w:r w:rsidRPr="001445BE">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58897F87" w14:textId="59FC4DCB" w:rsidR="001703DA" w:rsidRDefault="002C677F" w:rsidP="00990B8D">
      <w:pPr>
        <w:pStyle w:val="BodyText"/>
        <w:jc w:val="center"/>
      </w:pPr>
      <w:r>
        <w:rPr>
          <w:noProof/>
        </w:rPr>
        <w:drawing>
          <wp:inline distT="0" distB="0" distL="0" distR="0" wp14:anchorId="6BD58F79" wp14:editId="5BF3A594">
            <wp:extent cx="4101721" cy="1035509"/>
            <wp:effectExtent l="0" t="0" r="0" b="0"/>
            <wp:docPr id="561" name="Picture 561"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1" name="Picture 561" descr="Graphical user interface&#10;&#10;Description automatically generated"/>
                    <pic:cNvPicPr/>
                  </pic:nvPicPr>
                  <pic:blipFill>
                    <a:blip r:embed="rId234"/>
                    <a:stretch>
                      <a:fillRect/>
                    </a:stretch>
                  </pic:blipFill>
                  <pic:spPr>
                    <a:xfrm>
                      <a:off x="0" y="0"/>
                      <a:ext cx="4144230" cy="1046241"/>
                    </a:xfrm>
                    <a:prstGeom prst="rect">
                      <a:avLst/>
                    </a:prstGeom>
                  </pic:spPr>
                </pic:pic>
              </a:graphicData>
            </a:graphic>
          </wp:inline>
        </w:drawing>
      </w:r>
    </w:p>
    <w:p w14:paraId="2DEE3496" w14:textId="19491CAB" w:rsidR="001703DA" w:rsidRPr="006C7316" w:rsidRDefault="001703DA" w:rsidP="001879BA">
      <w:pPr>
        <w:pStyle w:val="FigureCaption0"/>
      </w:pPr>
      <w:bookmarkStart w:id="2321" w:name="_Toc74052615"/>
      <w:bookmarkStart w:id="2322" w:name="_Toc90644001"/>
      <w:bookmarkStart w:id="2323" w:name="_Toc230164019"/>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42</w:t>
      </w:r>
      <w:r w:rsidR="00764635">
        <w:rPr>
          <w:noProof/>
        </w:rPr>
        <w:fldChar w:fldCharType="end"/>
      </w:r>
      <w:r>
        <w:rPr>
          <w:noProof/>
        </w:rPr>
        <w:t>: Growth Transactions Filter and Results Section</w:t>
      </w:r>
      <w:bookmarkEnd w:id="2321"/>
      <w:bookmarkEnd w:id="2322"/>
      <w:bookmarkEnd w:id="2323"/>
    </w:p>
    <w:p w14:paraId="26643077" w14:textId="0B645A2C" w:rsidR="001703DA" w:rsidRPr="006C7316" w:rsidRDefault="00B1174D" w:rsidP="00A047E3">
      <w:pPr>
        <w:pStyle w:val="Heading3"/>
        <w:ind w:left="1080" w:hanging="1080"/>
        <w:jc w:val="both"/>
      </w:pPr>
      <w:bookmarkStart w:id="2324" w:name="_Toc315633880"/>
      <w:bookmarkStart w:id="2325" w:name="_Toc11334760"/>
      <w:bookmarkStart w:id="2326" w:name="_Toc74051978"/>
      <w:bookmarkStart w:id="2327" w:name="_Toc90643364"/>
      <w:bookmarkStart w:id="2328" w:name="_Toc230163271"/>
      <w:r>
        <w:t xml:space="preserve">Transactions - </w:t>
      </w:r>
      <w:r w:rsidR="001703DA">
        <w:t>S</w:t>
      </w:r>
      <w:r w:rsidR="001703DA" w:rsidRPr="006C7316">
        <w:t xml:space="preserve">et </w:t>
      </w:r>
      <w:r w:rsidR="001703DA">
        <w:t>A</w:t>
      </w:r>
      <w:r w:rsidR="001703DA" w:rsidRPr="006C7316">
        <w:t>sides</w:t>
      </w:r>
      <w:bookmarkEnd w:id="2324"/>
      <w:bookmarkEnd w:id="2325"/>
      <w:bookmarkEnd w:id="2326"/>
      <w:bookmarkEnd w:id="2327"/>
      <w:bookmarkEnd w:id="2328"/>
      <w:r w:rsidR="00CD0958">
        <w:fldChar w:fldCharType="begin"/>
      </w:r>
      <w:r w:rsidR="00CD0958">
        <w:instrText xml:space="preserve"> XE "</w:instrText>
      </w:r>
      <w:r w:rsidR="00CD0958" w:rsidRPr="0077730C">
        <w:instrText>Assigned Set Asides Transactions</w:instrText>
      </w:r>
      <w:r w:rsidR="00CD0958">
        <w:instrText xml:space="preserve">" </w:instrText>
      </w:r>
      <w:r w:rsidR="00CD0958">
        <w:fldChar w:fldCharType="end"/>
      </w:r>
    </w:p>
    <w:p w14:paraId="6CA41421" w14:textId="77777777" w:rsidR="001703DA" w:rsidRPr="005A7735" w:rsidRDefault="001703DA" w:rsidP="001879BA">
      <w:pPr>
        <w:pStyle w:val="BodyText"/>
      </w:pPr>
      <w:r w:rsidRPr="006C7316">
        <w:t xml:space="preserve">This screen </w:t>
      </w:r>
      <w:r>
        <w:t xml:space="preserve">displays all the Set Aside transactions associated with the loan. This screen allows the user </w:t>
      </w:r>
      <w:r w:rsidRPr="005A7735">
        <w:t>to perform the following functions:</w:t>
      </w:r>
    </w:p>
    <w:p w14:paraId="6DA51A17" w14:textId="77777777" w:rsidR="001703DA" w:rsidRPr="00225E7F" w:rsidRDefault="001703DA" w:rsidP="006C3C3F">
      <w:pPr>
        <w:pStyle w:val="OrderedList"/>
        <w:numPr>
          <w:ilvl w:val="0"/>
          <w:numId w:val="228"/>
        </w:numPr>
        <w:jc w:val="both"/>
      </w:pPr>
      <w:r w:rsidRPr="00225E7F">
        <w:rPr>
          <w:b/>
        </w:rPr>
        <w:t xml:space="preserve">Set Aside Transaction Filter: </w:t>
      </w:r>
      <w:r w:rsidRPr="00225E7F">
        <w:t>This allows the user to filter and view specific transactions within a transaction category.</w:t>
      </w:r>
    </w:p>
    <w:p w14:paraId="71E6D7F8" w14:textId="77777777" w:rsidR="001703DA" w:rsidRDefault="001703DA" w:rsidP="006C3C3F">
      <w:pPr>
        <w:pStyle w:val="OrderedList"/>
        <w:numPr>
          <w:ilvl w:val="0"/>
          <w:numId w:val="228"/>
        </w:numPr>
        <w:jc w:val="both"/>
        <w:rPr>
          <w:lang w:bidi="ar-SA"/>
        </w:rPr>
      </w:pPr>
      <w:r w:rsidRPr="00225E7F">
        <w:rPr>
          <w:b/>
        </w:rPr>
        <w:t>New Transactions</w:t>
      </w:r>
      <w:r w:rsidRPr="00225E7F">
        <w:t>: This allows the authorized</w:t>
      </w:r>
      <w:r w:rsidRPr="00707B57">
        <w:t xml:space="preserve"> user with the ability to add</w:t>
      </w:r>
      <w:r>
        <w:t xml:space="preserve"> set aside</w:t>
      </w:r>
      <w:r w:rsidRPr="00707B57">
        <w:t xml:space="preserve"> transactions on the Loan</w:t>
      </w:r>
      <w:r>
        <w:t>.</w:t>
      </w:r>
    </w:p>
    <w:p w14:paraId="6BD220C2" w14:textId="6B0AF038" w:rsidR="005A185F" w:rsidRDefault="002C677F" w:rsidP="00990B8D">
      <w:pPr>
        <w:pStyle w:val="BodyText"/>
        <w:jc w:val="center"/>
      </w:pPr>
      <w:r>
        <w:rPr>
          <w:noProof/>
        </w:rPr>
        <w:drawing>
          <wp:inline distT="0" distB="0" distL="0" distR="0" wp14:anchorId="79C0AE42" wp14:editId="02B86E1F">
            <wp:extent cx="3566792" cy="1095188"/>
            <wp:effectExtent l="0" t="0" r="0" b="0"/>
            <wp:docPr id="562" name="Picture 562"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2" name="Picture 562" descr="Table&#10;&#10;Description automatically generated"/>
                    <pic:cNvPicPr/>
                  </pic:nvPicPr>
                  <pic:blipFill>
                    <a:blip r:embed="rId235"/>
                    <a:stretch>
                      <a:fillRect/>
                    </a:stretch>
                  </pic:blipFill>
                  <pic:spPr>
                    <a:xfrm>
                      <a:off x="0" y="0"/>
                      <a:ext cx="3609125" cy="1108186"/>
                    </a:xfrm>
                    <a:prstGeom prst="rect">
                      <a:avLst/>
                    </a:prstGeom>
                  </pic:spPr>
                </pic:pic>
              </a:graphicData>
            </a:graphic>
          </wp:inline>
        </w:drawing>
      </w:r>
    </w:p>
    <w:p w14:paraId="448BA81B" w14:textId="06ED1EFB" w:rsidR="005865E9" w:rsidRPr="00A83BFE" w:rsidRDefault="005865E9" w:rsidP="00DE1841">
      <w:pPr>
        <w:pStyle w:val="FigureCaption0"/>
      </w:pPr>
      <w:bookmarkStart w:id="2329" w:name="_Toc74052616"/>
      <w:bookmarkStart w:id="2330" w:name="_Toc90644002"/>
      <w:bookmarkStart w:id="2331" w:name="_Toc230164020"/>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43</w:t>
      </w:r>
      <w:r w:rsidR="00764635">
        <w:rPr>
          <w:noProof/>
        </w:rPr>
        <w:fldChar w:fldCharType="end"/>
      </w:r>
      <w:r>
        <w:rPr>
          <w:noProof/>
        </w:rPr>
        <w:t>: Transactions - Set Aside</w:t>
      </w:r>
      <w:bookmarkEnd w:id="2329"/>
      <w:bookmarkEnd w:id="2330"/>
      <w:bookmarkEnd w:id="2331"/>
    </w:p>
    <w:p w14:paraId="3FF8296C" w14:textId="77777777" w:rsidR="001703DA" w:rsidRPr="00D757EC" w:rsidRDefault="001703DA" w:rsidP="00863D8C">
      <w:pPr>
        <w:pStyle w:val="Heading4"/>
      </w:pPr>
      <w:bookmarkStart w:id="2332" w:name="_Toc11334761"/>
      <w:bookmarkStart w:id="2333" w:name="_Toc74051979"/>
      <w:bookmarkStart w:id="2334" w:name="_Toc90643365"/>
      <w:bookmarkStart w:id="2335" w:name="_Toc230163272"/>
      <w:r w:rsidRPr="00D757EC">
        <w:t>Transactions – Set Aside filter</w:t>
      </w:r>
      <w:bookmarkEnd w:id="2332"/>
      <w:bookmarkEnd w:id="2333"/>
      <w:bookmarkEnd w:id="2334"/>
      <w:bookmarkEnd w:id="2335"/>
    </w:p>
    <w:p w14:paraId="2E59F677" w14:textId="77777777" w:rsidR="001703DA" w:rsidRDefault="001703DA" w:rsidP="001879BA">
      <w:pPr>
        <w:pStyle w:val="BodyText"/>
      </w:pPr>
      <w:r>
        <w:t>Th</w:t>
      </w:r>
      <w:r w:rsidRPr="006C7316">
        <w:t xml:space="preserve">e </w:t>
      </w:r>
      <w:r w:rsidRPr="00F11BEF">
        <w:t>Set Aside Transaction Filter</w:t>
      </w:r>
      <w:r w:rsidRPr="005A7735">
        <w:t xml:space="preserve"> </w:t>
      </w:r>
      <w:r w:rsidRPr="006C7316">
        <w:t xml:space="preserve">section </w:t>
      </w:r>
      <w:r>
        <w:t>allows</w:t>
      </w:r>
      <w:r w:rsidRPr="006C7316">
        <w:t xml:space="preserve"> the </w:t>
      </w:r>
      <w:r>
        <w:t>authorized user</w:t>
      </w:r>
      <w:r w:rsidRPr="006C7316">
        <w:t xml:space="preserve"> to view the</w:t>
      </w:r>
      <w:r>
        <w:t xml:space="preserve"> transactions according to the f</w:t>
      </w:r>
      <w:r w:rsidRPr="006C7316">
        <w:t>ilter criteria selected.</w:t>
      </w:r>
    </w:p>
    <w:p w14:paraId="4C511217" w14:textId="77777777" w:rsidR="001703DA" w:rsidRPr="006C7316" w:rsidRDefault="001703DA" w:rsidP="001879BA">
      <w:pPr>
        <w:pStyle w:val="BodyText"/>
      </w:pPr>
      <w:r w:rsidRPr="006C7316">
        <w:t>To filter the transactions by transaction category:</w:t>
      </w:r>
    </w:p>
    <w:p w14:paraId="5D2FD48B" w14:textId="77777777" w:rsidR="001703DA" w:rsidRPr="006C7316" w:rsidRDefault="001703DA" w:rsidP="006C3C3F">
      <w:pPr>
        <w:pStyle w:val="OrderedList"/>
        <w:numPr>
          <w:ilvl w:val="0"/>
          <w:numId w:val="229"/>
        </w:numPr>
        <w:jc w:val="both"/>
        <w:rPr>
          <w:noProof/>
        </w:rPr>
      </w:pPr>
      <w:r w:rsidRPr="006C7316">
        <w:rPr>
          <w:noProof/>
        </w:rPr>
        <w:t xml:space="preserve">Select the </w:t>
      </w:r>
      <w:r w:rsidRPr="009E622D">
        <w:rPr>
          <w:b/>
          <w:noProof/>
        </w:rPr>
        <w:t>Transaction Category</w:t>
      </w:r>
      <w:r w:rsidRPr="006C7316">
        <w:rPr>
          <w:noProof/>
        </w:rPr>
        <w:t xml:space="preserve"> from the </w:t>
      </w:r>
      <w:r>
        <w:rPr>
          <w:noProof/>
        </w:rPr>
        <w:t>dropdown.</w:t>
      </w:r>
    </w:p>
    <w:p w14:paraId="0EF9D0AF" w14:textId="77777777" w:rsidR="001703DA" w:rsidRPr="006C7316" w:rsidRDefault="001703DA" w:rsidP="006C3C3F">
      <w:pPr>
        <w:pStyle w:val="OrderedList"/>
        <w:numPr>
          <w:ilvl w:val="0"/>
          <w:numId w:val="229"/>
        </w:numPr>
        <w:jc w:val="both"/>
        <w:rPr>
          <w:noProof/>
        </w:rPr>
      </w:pPr>
      <w:r w:rsidRPr="006C7316">
        <w:rPr>
          <w:noProof/>
        </w:rPr>
        <w:t xml:space="preserve">Select the </w:t>
      </w:r>
      <w:r w:rsidRPr="001445BE">
        <w:rPr>
          <w:b/>
          <w:noProof/>
        </w:rPr>
        <w:t>Transaction Type</w:t>
      </w:r>
      <w:r w:rsidRPr="006C7316">
        <w:rPr>
          <w:noProof/>
        </w:rPr>
        <w:t xml:space="preserve"> from the </w:t>
      </w:r>
      <w:r>
        <w:rPr>
          <w:noProof/>
        </w:rPr>
        <w:t>dropdown</w:t>
      </w:r>
      <w:r w:rsidRPr="006C7316">
        <w:rPr>
          <w:noProof/>
        </w:rPr>
        <w:t xml:space="preserve"> (if needed)</w:t>
      </w:r>
      <w:r>
        <w:rPr>
          <w:noProof/>
        </w:rPr>
        <w:t>.</w:t>
      </w:r>
    </w:p>
    <w:p w14:paraId="20C78A8A" w14:textId="77777777" w:rsidR="001703DA" w:rsidRPr="006C7316" w:rsidRDefault="001703DA" w:rsidP="006C3C3F">
      <w:pPr>
        <w:pStyle w:val="OrderedList"/>
        <w:numPr>
          <w:ilvl w:val="0"/>
          <w:numId w:val="229"/>
        </w:numPr>
        <w:jc w:val="both"/>
        <w:rPr>
          <w:noProof/>
        </w:rPr>
      </w:pPr>
      <w:r>
        <w:rPr>
          <w:noProof/>
        </w:rPr>
        <w:t xml:space="preserve">Click </w:t>
      </w:r>
      <w:r w:rsidRPr="001445BE">
        <w:rPr>
          <w:b/>
          <w:noProof/>
        </w:rPr>
        <w:t>Filter</w:t>
      </w:r>
      <w:r>
        <w:rPr>
          <w:noProof/>
        </w:rPr>
        <w:t xml:space="preserve"> </w:t>
      </w:r>
      <w:r w:rsidRPr="006C7316">
        <w:rPr>
          <w:noProof/>
        </w:rPr>
        <w:t xml:space="preserve">to view the filtered transactions under the </w:t>
      </w:r>
      <w:r w:rsidRPr="001445BE">
        <w:rPr>
          <w:b/>
        </w:rPr>
        <w:t>Set Aside Transactions Results</w:t>
      </w:r>
      <w:r w:rsidRPr="009A5271">
        <w:t xml:space="preserve"> </w:t>
      </w:r>
      <w:r w:rsidRPr="006C7316">
        <w:rPr>
          <w:noProof/>
        </w:rPr>
        <w:t>section.</w:t>
      </w:r>
      <w:r>
        <w:rPr>
          <w:noProof/>
        </w:rPr>
        <w:t xml:space="preserve"> </w:t>
      </w:r>
      <w:r>
        <w:t>No results are displayed if no transactions match the filter criteria entered by the user.</w:t>
      </w:r>
    </w:p>
    <w:p w14:paraId="50E6A824" w14:textId="18D71113" w:rsidR="005A185F" w:rsidRPr="00CB3C32" w:rsidRDefault="001703DA" w:rsidP="006C3C3F">
      <w:pPr>
        <w:pStyle w:val="OrderedList"/>
        <w:numPr>
          <w:ilvl w:val="0"/>
          <w:numId w:val="229"/>
        </w:numPr>
        <w:jc w:val="both"/>
        <w:rPr>
          <w:noProof/>
        </w:rPr>
      </w:pPr>
      <w:r>
        <w:rPr>
          <w:noProof/>
        </w:rPr>
        <w:t>Click</w:t>
      </w:r>
      <w:r w:rsidRPr="006C7316">
        <w:rPr>
          <w:noProof/>
        </w:rPr>
        <w:t xml:space="preserve"> </w:t>
      </w:r>
      <w:r w:rsidRPr="005865E9">
        <w:rPr>
          <w:b/>
          <w:noProof/>
        </w:rPr>
        <w:t>Clear</w:t>
      </w:r>
      <w:r w:rsidRPr="006C7316">
        <w:rPr>
          <w:noProof/>
        </w:rPr>
        <w:t xml:space="preserve"> to clear the </w:t>
      </w:r>
      <w:r w:rsidRPr="0002153E">
        <w:rPr>
          <w:noProof/>
        </w:rPr>
        <w:t>selected</w:t>
      </w:r>
      <w:r w:rsidRPr="006C7316">
        <w:rPr>
          <w:noProof/>
        </w:rPr>
        <w:t xml:space="preserve"> fil</w:t>
      </w:r>
      <w:r>
        <w:rPr>
          <w:noProof/>
        </w:rPr>
        <w:t>t</w:t>
      </w:r>
      <w:r w:rsidRPr="006C7316">
        <w:rPr>
          <w:noProof/>
        </w:rPr>
        <w:t>ers and view all transactions</w:t>
      </w:r>
      <w:r>
        <w:rPr>
          <w:noProof/>
        </w:rPr>
        <w:t>.</w:t>
      </w:r>
    </w:p>
    <w:p w14:paraId="5324395A" w14:textId="4F25C1EA" w:rsidR="001703DA" w:rsidRDefault="002C677F" w:rsidP="00990B8D">
      <w:pPr>
        <w:pStyle w:val="BodyText"/>
        <w:jc w:val="center"/>
      </w:pPr>
      <w:r>
        <w:rPr>
          <w:noProof/>
        </w:rPr>
        <w:drawing>
          <wp:inline distT="0" distB="0" distL="0" distR="0" wp14:anchorId="39B29249" wp14:editId="0FB76B24">
            <wp:extent cx="4031719" cy="1235360"/>
            <wp:effectExtent l="0" t="0" r="6985" b="3175"/>
            <wp:docPr id="563" name="Picture 563"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3" name="Picture 563" descr="Table&#10;&#10;Description automatically generated"/>
                    <pic:cNvPicPr/>
                  </pic:nvPicPr>
                  <pic:blipFill>
                    <a:blip r:embed="rId236"/>
                    <a:stretch>
                      <a:fillRect/>
                    </a:stretch>
                  </pic:blipFill>
                  <pic:spPr>
                    <a:xfrm>
                      <a:off x="0" y="0"/>
                      <a:ext cx="4061385" cy="1244450"/>
                    </a:xfrm>
                    <a:prstGeom prst="rect">
                      <a:avLst/>
                    </a:prstGeom>
                  </pic:spPr>
                </pic:pic>
              </a:graphicData>
            </a:graphic>
          </wp:inline>
        </w:drawing>
      </w:r>
    </w:p>
    <w:p w14:paraId="3DB265AA" w14:textId="251E8B34" w:rsidR="001703DA" w:rsidRPr="006C7316" w:rsidRDefault="001703DA" w:rsidP="001879BA">
      <w:pPr>
        <w:pStyle w:val="FigureCaption0"/>
      </w:pPr>
      <w:bookmarkStart w:id="2336" w:name="_Toc74052617"/>
      <w:bookmarkStart w:id="2337" w:name="_Toc90644003"/>
      <w:bookmarkStart w:id="2338" w:name="_Toc230164021"/>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44</w:t>
      </w:r>
      <w:r w:rsidR="00764635">
        <w:rPr>
          <w:noProof/>
        </w:rPr>
        <w:fldChar w:fldCharType="end"/>
      </w:r>
      <w:r>
        <w:t xml:space="preserve">: </w:t>
      </w:r>
      <w:r>
        <w:rPr>
          <w:noProof/>
        </w:rPr>
        <w:t>Set Aside Transactions Filter and Results Section</w:t>
      </w:r>
      <w:bookmarkEnd w:id="2336"/>
      <w:bookmarkEnd w:id="2337"/>
      <w:bookmarkEnd w:id="2338"/>
    </w:p>
    <w:p w14:paraId="699D5132" w14:textId="666B5B9E" w:rsidR="001703DA" w:rsidRPr="00D757EC" w:rsidRDefault="001703DA" w:rsidP="00863D8C">
      <w:pPr>
        <w:pStyle w:val="Heading4"/>
      </w:pPr>
      <w:bookmarkStart w:id="2339" w:name="_Toc11334762"/>
      <w:bookmarkStart w:id="2340" w:name="_Toc74051980"/>
      <w:bookmarkStart w:id="2341" w:name="_Toc90643366"/>
      <w:bookmarkStart w:id="2342" w:name="_Toc230163273"/>
      <w:r w:rsidRPr="00D757EC">
        <w:t>Creating a New Set Aside Transaction</w:t>
      </w:r>
      <w:bookmarkEnd w:id="2339"/>
      <w:bookmarkEnd w:id="2340"/>
      <w:bookmarkEnd w:id="2341"/>
      <w:bookmarkEnd w:id="2342"/>
      <w:r w:rsidRPr="00D757EC">
        <w:t xml:space="preserve"> </w:t>
      </w:r>
    </w:p>
    <w:p w14:paraId="5340EA51" w14:textId="77777777" w:rsidR="001703DA" w:rsidRPr="005A7735" w:rsidRDefault="001703DA" w:rsidP="001879BA">
      <w:pPr>
        <w:pStyle w:val="BodyText"/>
      </w:pPr>
      <w:r w:rsidRPr="00F11BEF">
        <w:t xml:space="preserve">The </w:t>
      </w:r>
      <w:r w:rsidRPr="000C6F5D">
        <w:t>New</w:t>
      </w:r>
      <w:r w:rsidRPr="00F11BEF">
        <w:t xml:space="preserve"> button </w:t>
      </w:r>
      <w:r>
        <w:t>allows</w:t>
      </w:r>
      <w:r w:rsidRPr="00F11BEF">
        <w:t xml:space="preserve"> the authorized user to add </w:t>
      </w:r>
      <w:r>
        <w:t xml:space="preserve">Set Aside </w:t>
      </w:r>
      <w:r w:rsidRPr="00F11BEF">
        <w:t>transactions</w:t>
      </w:r>
      <w:r>
        <w:t xml:space="preserve">. </w:t>
      </w:r>
      <w:r w:rsidRPr="00F11BEF">
        <w:t xml:space="preserve">The following transactions </w:t>
      </w:r>
      <w:r>
        <w:t>can be</w:t>
      </w:r>
      <w:r w:rsidRPr="00F11BEF">
        <w:t xml:space="preserve"> initiate</w:t>
      </w:r>
      <w:r w:rsidRPr="00D21051">
        <w:t xml:space="preserve">d manually </w:t>
      </w:r>
      <w:r>
        <w:t>by the user:</w:t>
      </w:r>
    </w:p>
    <w:p w14:paraId="7C6A08A1" w14:textId="6D6BADE4" w:rsidR="001703DA" w:rsidRPr="006C7316" w:rsidRDefault="001703DA" w:rsidP="00F874DE">
      <w:pPr>
        <w:pStyle w:val="UnorderedList"/>
        <w:jc w:val="both"/>
      </w:pPr>
      <w:r w:rsidRPr="006C7316">
        <w:t>1</w:t>
      </w:r>
      <w:r w:rsidRPr="006C7316">
        <w:rPr>
          <w:vertAlign w:val="superscript"/>
        </w:rPr>
        <w:t>st</w:t>
      </w:r>
      <w:r w:rsidRPr="006C7316">
        <w:t xml:space="preserve"> Yr Taxes &amp; Ins – Setup</w:t>
      </w:r>
      <w:r w:rsidR="00172407">
        <w:rPr>
          <w:bCs/>
          <w:noProof/>
        </w:rPr>
        <w:fldChar w:fldCharType="begin"/>
      </w:r>
      <w:r w:rsidR="00172407">
        <w:instrText xml:space="preserve"> XE "</w:instrText>
      </w:r>
      <w:r w:rsidR="001E123E">
        <w:instrText xml:space="preserve">Assigned </w:instrText>
      </w:r>
      <w:r w:rsidR="00172407" w:rsidRPr="00A74286">
        <w:instrText>1st Yr Taxes &amp; Ins – Setup</w:instrText>
      </w:r>
      <w:r w:rsidR="00172407">
        <w:instrText xml:space="preserve">" </w:instrText>
      </w:r>
      <w:r w:rsidR="00172407">
        <w:rPr>
          <w:bCs/>
          <w:noProof/>
        </w:rPr>
        <w:fldChar w:fldCharType="end"/>
      </w:r>
      <w:r w:rsidRPr="006C7316">
        <w:t xml:space="preserve"> </w:t>
      </w:r>
    </w:p>
    <w:p w14:paraId="0AD9F536" w14:textId="72C70F7B" w:rsidR="001703DA" w:rsidRDefault="001703DA" w:rsidP="00F874DE">
      <w:pPr>
        <w:pStyle w:val="UnorderedList"/>
        <w:jc w:val="both"/>
        <w:rPr>
          <w:bCs/>
          <w:noProof/>
        </w:rPr>
      </w:pPr>
      <w:r w:rsidRPr="006C7316">
        <w:rPr>
          <w:bCs/>
          <w:noProof/>
        </w:rPr>
        <w:t>Repair Set Aside – Setup</w:t>
      </w:r>
      <w:r w:rsidR="00172407">
        <w:rPr>
          <w:bCs/>
          <w:noProof/>
        </w:rPr>
        <w:fldChar w:fldCharType="begin"/>
      </w:r>
      <w:r w:rsidR="00172407">
        <w:instrText xml:space="preserve"> XE "</w:instrText>
      </w:r>
      <w:r w:rsidR="001E123E">
        <w:instrText xml:space="preserve">Assigned </w:instrText>
      </w:r>
      <w:r w:rsidR="00172407">
        <w:instrText>Repair Set Aside</w:instrText>
      </w:r>
      <w:r w:rsidR="00172407" w:rsidRPr="00A74286">
        <w:instrText xml:space="preserve"> – Setup</w:instrText>
      </w:r>
      <w:r w:rsidR="00172407">
        <w:instrText xml:space="preserve">" </w:instrText>
      </w:r>
      <w:r w:rsidR="00172407">
        <w:rPr>
          <w:bCs/>
          <w:noProof/>
        </w:rPr>
        <w:fldChar w:fldCharType="end"/>
      </w:r>
    </w:p>
    <w:p w14:paraId="0C4F35C2" w14:textId="0A256247" w:rsidR="005A185F" w:rsidRPr="005A185F" w:rsidRDefault="005A185F" w:rsidP="00F874DE">
      <w:pPr>
        <w:pStyle w:val="UnorderedList"/>
        <w:jc w:val="both"/>
        <w:rPr>
          <w:bCs/>
          <w:noProof/>
        </w:rPr>
      </w:pPr>
      <w:r w:rsidRPr="005A185F">
        <w:rPr>
          <w:bCs/>
          <w:noProof/>
        </w:rPr>
        <w:t>Loss Draft – Setup</w:t>
      </w:r>
      <w:r w:rsidR="00172407">
        <w:rPr>
          <w:bCs/>
          <w:noProof/>
        </w:rPr>
        <w:fldChar w:fldCharType="begin"/>
      </w:r>
      <w:r w:rsidR="00172407">
        <w:instrText xml:space="preserve"> XE "Loss Draft</w:instrText>
      </w:r>
      <w:r w:rsidR="00172407" w:rsidRPr="00A74286">
        <w:instrText xml:space="preserve"> – Setup</w:instrText>
      </w:r>
      <w:r w:rsidR="00172407">
        <w:instrText xml:space="preserve">" </w:instrText>
      </w:r>
      <w:r w:rsidR="00172407">
        <w:rPr>
          <w:bCs/>
          <w:noProof/>
        </w:rPr>
        <w:fldChar w:fldCharType="end"/>
      </w:r>
    </w:p>
    <w:p w14:paraId="66A0E1AC" w14:textId="77777777" w:rsidR="001703DA" w:rsidRPr="00D757EC" w:rsidRDefault="001703DA" w:rsidP="00863D8C">
      <w:pPr>
        <w:pStyle w:val="Heading4"/>
      </w:pPr>
      <w:bookmarkStart w:id="2343" w:name="_Toc11334763"/>
      <w:bookmarkStart w:id="2344" w:name="_Toc74051981"/>
      <w:bookmarkStart w:id="2345" w:name="_Toc90643367"/>
      <w:bookmarkStart w:id="2346" w:name="_Toc230163274"/>
      <w:r w:rsidRPr="00D757EC">
        <w:t>1st Yr Taxes and Ins - Setup</w:t>
      </w:r>
      <w:bookmarkEnd w:id="2343"/>
      <w:bookmarkEnd w:id="2344"/>
      <w:bookmarkEnd w:id="2345"/>
      <w:bookmarkEnd w:id="2346"/>
    </w:p>
    <w:p w14:paraId="356C6C71" w14:textId="26747329" w:rsidR="005A185F" w:rsidRPr="002B73E4" w:rsidRDefault="005A185F" w:rsidP="001879BA">
      <w:pPr>
        <w:pStyle w:val="BodyText"/>
      </w:pPr>
      <w:r w:rsidRPr="002B73E4">
        <w:t xml:space="preserve">This transaction is initiated by </w:t>
      </w:r>
      <w:r>
        <w:t xml:space="preserve">the </w:t>
      </w:r>
      <w:r w:rsidR="009E7AA3">
        <w:t>HUD NSC Contractor</w:t>
      </w:r>
      <w:r w:rsidRPr="002B73E4">
        <w:t xml:space="preserve"> when an amount is set aside for payment of Taxes and Insurance on the mortgaged property. This transaction can be applied to all pay plans.</w:t>
      </w:r>
    </w:p>
    <w:p w14:paraId="6DE1A43A" w14:textId="77777777" w:rsidR="001703DA" w:rsidRDefault="001703DA" w:rsidP="001879BA">
      <w:pPr>
        <w:pStyle w:val="BodyText"/>
      </w:pPr>
      <w:r w:rsidRPr="00D21051">
        <w:t>To create a 1st</w:t>
      </w:r>
      <w:r w:rsidRPr="00F11BEF">
        <w:t xml:space="preserve"> Yr Taxes and Ins Set Aside</w:t>
      </w:r>
      <w:r>
        <w:t xml:space="preserve"> transaction</w:t>
      </w:r>
      <w:r w:rsidRPr="00F11BEF">
        <w:t>:</w:t>
      </w:r>
    </w:p>
    <w:p w14:paraId="04663278" w14:textId="77777777" w:rsidR="001703DA" w:rsidRPr="00E64674" w:rsidRDefault="001703DA" w:rsidP="006C3C3F">
      <w:pPr>
        <w:pStyle w:val="OrderedList"/>
        <w:numPr>
          <w:ilvl w:val="0"/>
          <w:numId w:val="230"/>
        </w:numPr>
        <w:jc w:val="both"/>
      </w:pPr>
      <w:r w:rsidRPr="00E64674">
        <w:t>Click</w:t>
      </w:r>
      <w:r w:rsidRPr="00B816C2">
        <w:rPr>
          <w:b/>
        </w:rPr>
        <w:t xml:space="preserve"> New</w:t>
      </w:r>
      <w:r w:rsidRPr="00D1371B">
        <w:t xml:space="preserve"> </w:t>
      </w:r>
      <w:r w:rsidRPr="00E64674">
        <w:t xml:space="preserve">on the </w:t>
      </w:r>
      <w:r w:rsidRPr="00B816C2">
        <w:rPr>
          <w:b/>
        </w:rPr>
        <w:t>Transactions – Set Aside</w:t>
      </w:r>
      <w:r w:rsidRPr="00E64674">
        <w:t xml:space="preserve"> screen.</w:t>
      </w:r>
    </w:p>
    <w:p w14:paraId="5FAAE090" w14:textId="1B305B33" w:rsidR="001703DA" w:rsidRDefault="001703DA" w:rsidP="006C3C3F">
      <w:pPr>
        <w:pStyle w:val="OrderedList"/>
        <w:numPr>
          <w:ilvl w:val="0"/>
          <w:numId w:val="230"/>
        </w:numPr>
        <w:jc w:val="both"/>
      </w:pPr>
      <w:r w:rsidRPr="00E64674">
        <w:t xml:space="preserve">On the </w:t>
      </w:r>
      <w:r w:rsidRPr="00D1371B">
        <w:rPr>
          <w:rFonts w:cs="Calibri"/>
          <w:b/>
          <w:color w:val="000000"/>
        </w:rPr>
        <w:t>New Set Aside Transaction</w:t>
      </w:r>
      <w:r w:rsidRPr="00E64674">
        <w:t xml:space="preserve"> window, select </w:t>
      </w:r>
      <w:r w:rsidRPr="006C7316">
        <w:rPr>
          <w:rFonts w:cs="Calibri"/>
          <w:color w:val="000000"/>
        </w:rPr>
        <w:t>1</w:t>
      </w:r>
      <w:r w:rsidRPr="006C7316">
        <w:rPr>
          <w:rFonts w:cs="Calibri"/>
          <w:color w:val="000000"/>
          <w:vertAlign w:val="superscript"/>
        </w:rPr>
        <w:t>st</w:t>
      </w:r>
      <w:r w:rsidRPr="006C7316">
        <w:rPr>
          <w:rFonts w:cs="Calibri"/>
          <w:color w:val="000000"/>
        </w:rPr>
        <w:t xml:space="preserve"> Yr Taxes &amp; Ins – Setup from the </w:t>
      </w:r>
      <w:r w:rsidRPr="00D1371B">
        <w:rPr>
          <w:rFonts w:cs="Calibri"/>
          <w:b/>
          <w:color w:val="000000"/>
        </w:rPr>
        <w:t>Transaction Type</w:t>
      </w:r>
      <w:r w:rsidRPr="006C7316">
        <w:rPr>
          <w:rFonts w:cs="Calibri"/>
          <w:color w:val="000000"/>
        </w:rPr>
        <w:t xml:space="preserve"> dropdown</w:t>
      </w:r>
      <w:r>
        <w:t>.</w:t>
      </w:r>
    </w:p>
    <w:p w14:paraId="3975CC47" w14:textId="77777777" w:rsidR="001703DA" w:rsidRDefault="001703DA" w:rsidP="006C3C3F">
      <w:pPr>
        <w:pStyle w:val="OrderedList"/>
        <w:numPr>
          <w:ilvl w:val="0"/>
          <w:numId w:val="230"/>
        </w:numPr>
        <w:jc w:val="both"/>
      </w:pPr>
      <w:r w:rsidRPr="00E64674">
        <w:t>Populate the below listed required fields (marked with red asterisk):</w:t>
      </w:r>
    </w:p>
    <w:p w14:paraId="772AA312" w14:textId="77777777" w:rsidR="001703DA" w:rsidRPr="00E64674" w:rsidRDefault="001703DA" w:rsidP="005316D7">
      <w:pPr>
        <w:pStyle w:val="UnorderedListIndent"/>
        <w:jc w:val="both"/>
      </w:pPr>
      <w:r w:rsidRPr="00E64674">
        <w:t>Effective Date</w:t>
      </w:r>
    </w:p>
    <w:p w14:paraId="39BEDD3B" w14:textId="77777777" w:rsidR="001703DA" w:rsidRPr="00E64674" w:rsidRDefault="001703DA" w:rsidP="005316D7">
      <w:pPr>
        <w:pStyle w:val="UnorderedListIndent"/>
        <w:jc w:val="both"/>
      </w:pPr>
      <w:r w:rsidRPr="00E64674">
        <w:t>Transaction Amount</w:t>
      </w:r>
    </w:p>
    <w:p w14:paraId="6A39E54A" w14:textId="77777777" w:rsidR="001703DA" w:rsidRPr="001445BE" w:rsidRDefault="001703DA" w:rsidP="006C3C3F">
      <w:pPr>
        <w:pStyle w:val="OrderedList"/>
        <w:numPr>
          <w:ilvl w:val="0"/>
          <w:numId w:val="230"/>
        </w:numPr>
        <w:jc w:val="both"/>
        <w:rPr>
          <w:rFonts w:cs="Calibri"/>
          <w:color w:val="000000"/>
        </w:rPr>
      </w:pPr>
      <w:r w:rsidRPr="00E64674">
        <w:t>Click</w:t>
      </w:r>
      <w:r w:rsidRPr="00E64674">
        <w:rPr>
          <w:noProof/>
        </w:rPr>
        <w:t xml:space="preserve"> </w:t>
      </w:r>
      <w:r w:rsidRPr="001445BE">
        <w:rPr>
          <w:b/>
          <w:noProof/>
        </w:rPr>
        <w:t>Submit</w:t>
      </w:r>
      <w:r w:rsidRPr="00E64674">
        <w:rPr>
          <w:noProof/>
        </w:rPr>
        <w:t xml:space="preserve">. </w:t>
      </w:r>
      <w:r w:rsidRPr="00E64674">
        <w:t xml:space="preserve">The new transaction is displayed in the </w:t>
      </w:r>
      <w:r w:rsidRPr="001445BE">
        <w:rPr>
          <w:b/>
        </w:rPr>
        <w:t>Set Aside Transaction Results</w:t>
      </w:r>
      <w:r w:rsidRPr="00E64674">
        <w:t xml:space="preserve"> section. To exit the window without adding the transaction click </w:t>
      </w:r>
      <w:r w:rsidRPr="001445BE">
        <w:rPr>
          <w:b/>
        </w:rPr>
        <w:t xml:space="preserve">Cancel. </w:t>
      </w:r>
    </w:p>
    <w:p w14:paraId="0655EA74" w14:textId="422EA95C" w:rsidR="001703DA" w:rsidRDefault="002C677F" w:rsidP="0020312C">
      <w:pPr>
        <w:pStyle w:val="BodyText"/>
        <w:jc w:val="center"/>
      </w:pPr>
      <w:r>
        <w:rPr>
          <w:noProof/>
        </w:rPr>
        <w:drawing>
          <wp:inline distT="0" distB="0" distL="0" distR="0" wp14:anchorId="0614361F" wp14:editId="79A9B880">
            <wp:extent cx="1989385" cy="910565"/>
            <wp:effectExtent l="0" t="0" r="0" b="4445"/>
            <wp:docPr id="564" name="Picture 564"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 name="Picture 564" descr="Graphical user interface, text, application, chat or text message&#10;&#10;Description automatically generated"/>
                    <pic:cNvPicPr/>
                  </pic:nvPicPr>
                  <pic:blipFill>
                    <a:blip r:embed="rId111"/>
                    <a:stretch>
                      <a:fillRect/>
                    </a:stretch>
                  </pic:blipFill>
                  <pic:spPr>
                    <a:xfrm>
                      <a:off x="0" y="0"/>
                      <a:ext cx="2011586" cy="920727"/>
                    </a:xfrm>
                    <a:prstGeom prst="rect">
                      <a:avLst/>
                    </a:prstGeom>
                  </pic:spPr>
                </pic:pic>
              </a:graphicData>
            </a:graphic>
          </wp:inline>
        </w:drawing>
      </w:r>
    </w:p>
    <w:p w14:paraId="29101632" w14:textId="7189E72F" w:rsidR="001703DA" w:rsidRPr="006C7316" w:rsidRDefault="001703DA" w:rsidP="001879BA">
      <w:pPr>
        <w:pStyle w:val="FigureCaption0"/>
      </w:pPr>
      <w:bookmarkStart w:id="2347" w:name="_Toc74052618"/>
      <w:bookmarkStart w:id="2348" w:name="_Toc90644004"/>
      <w:bookmarkStart w:id="2349" w:name="_Toc230164022"/>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45</w:t>
      </w:r>
      <w:r w:rsidR="00764635">
        <w:rPr>
          <w:noProof/>
        </w:rPr>
        <w:fldChar w:fldCharType="end"/>
      </w:r>
      <w:r>
        <w:t>: Set Aside - Taxes &amp; Insurance Transaction</w:t>
      </w:r>
      <w:bookmarkEnd w:id="2347"/>
      <w:bookmarkEnd w:id="2348"/>
      <w:bookmarkEnd w:id="2349"/>
    </w:p>
    <w:p w14:paraId="3A4C480F" w14:textId="239B1197" w:rsidR="005A185F" w:rsidRPr="0046696E" w:rsidRDefault="001703DA" w:rsidP="006C3C3F">
      <w:pPr>
        <w:pStyle w:val="OrderedList"/>
        <w:numPr>
          <w:ilvl w:val="0"/>
          <w:numId w:val="230"/>
        </w:numPr>
        <w:jc w:val="both"/>
      </w:pPr>
      <w:r w:rsidRPr="0046696E">
        <w:t xml:space="preserve">To adjust the Set Aside transaction, select the </w:t>
      </w:r>
      <w:r w:rsidRPr="0046696E">
        <w:rPr>
          <w:b/>
        </w:rPr>
        <w:t>document icon</w:t>
      </w:r>
      <w:r w:rsidRPr="0046696E">
        <w:t xml:space="preserve"> beside the transaction, on the </w:t>
      </w:r>
      <w:r w:rsidRPr="0046696E">
        <w:rPr>
          <w:b/>
        </w:rPr>
        <w:t>Adjust Set Aside Transaction</w:t>
      </w:r>
      <w:r w:rsidRPr="0046696E">
        <w:t xml:space="preserve"> window, </w:t>
      </w:r>
      <w:r w:rsidR="0046696E" w:rsidRPr="0046696E">
        <w:t xml:space="preserve">enter the transaction amount and click </w:t>
      </w:r>
      <w:r w:rsidRPr="0046696E">
        <w:rPr>
          <w:b/>
        </w:rPr>
        <w:t>Submit</w:t>
      </w:r>
      <w:r w:rsidRPr="0046696E">
        <w:t xml:space="preserve"> to </w:t>
      </w:r>
      <w:r w:rsidR="0046696E" w:rsidRPr="0046696E">
        <w:t>adjust</w:t>
      </w:r>
      <w:r w:rsidRPr="0046696E">
        <w:t xml:space="preserve"> the transaction. </w:t>
      </w:r>
    </w:p>
    <w:p w14:paraId="638DC5CC" w14:textId="4D1BB169" w:rsidR="005A185F" w:rsidRDefault="002C677F" w:rsidP="00990B8D">
      <w:pPr>
        <w:pStyle w:val="BodyText"/>
        <w:jc w:val="center"/>
        <w:rPr>
          <w:rFonts w:cs="Calibri"/>
          <w:color w:val="000000"/>
        </w:rPr>
      </w:pPr>
      <w:r>
        <w:rPr>
          <w:noProof/>
        </w:rPr>
        <w:drawing>
          <wp:inline distT="0" distB="0" distL="0" distR="0" wp14:anchorId="6FBDB3FC" wp14:editId="023450A1">
            <wp:extent cx="4368800" cy="362666"/>
            <wp:effectExtent l="0" t="0" r="0" b="0"/>
            <wp:docPr id="565" name="Picture 5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7"/>
                    <a:stretch>
                      <a:fillRect/>
                    </a:stretch>
                  </pic:blipFill>
                  <pic:spPr>
                    <a:xfrm>
                      <a:off x="0" y="0"/>
                      <a:ext cx="4442335" cy="368770"/>
                    </a:xfrm>
                    <a:prstGeom prst="rect">
                      <a:avLst/>
                    </a:prstGeom>
                  </pic:spPr>
                </pic:pic>
              </a:graphicData>
            </a:graphic>
          </wp:inline>
        </w:drawing>
      </w:r>
    </w:p>
    <w:p w14:paraId="1B753AFF" w14:textId="75C55687" w:rsidR="005A185F" w:rsidRPr="003F3102" w:rsidRDefault="005A185F" w:rsidP="001879BA">
      <w:pPr>
        <w:pStyle w:val="FigureCaption0"/>
        <w:rPr>
          <w:rFonts w:cs="Calibri"/>
          <w:color w:val="000000"/>
        </w:rPr>
      </w:pPr>
      <w:bookmarkStart w:id="2350" w:name="_Toc74052619"/>
      <w:bookmarkStart w:id="2351" w:name="_Toc90644005"/>
      <w:bookmarkStart w:id="2352" w:name="_Toc230164023"/>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46</w:t>
      </w:r>
      <w:r w:rsidR="00764635">
        <w:rPr>
          <w:noProof/>
        </w:rPr>
        <w:fldChar w:fldCharType="end"/>
      </w:r>
      <w:r w:rsidR="00D713B1">
        <w:t>: Document Icon B</w:t>
      </w:r>
      <w:r>
        <w:t>eside Set Aside Transaction</w:t>
      </w:r>
      <w:bookmarkEnd w:id="2350"/>
      <w:bookmarkEnd w:id="2351"/>
      <w:bookmarkEnd w:id="2352"/>
    </w:p>
    <w:p w14:paraId="56812DD5" w14:textId="185EE705" w:rsidR="001703DA" w:rsidRDefault="001703DA" w:rsidP="006C3C3F">
      <w:pPr>
        <w:pStyle w:val="OrderedList"/>
        <w:numPr>
          <w:ilvl w:val="0"/>
          <w:numId w:val="230"/>
        </w:numPr>
        <w:jc w:val="both"/>
        <w:rPr>
          <w:rFonts w:cs="Calibri"/>
          <w:color w:val="000000"/>
        </w:rPr>
      </w:pPr>
      <w:r w:rsidRPr="006C7316">
        <w:rPr>
          <w:rFonts w:cs="Calibri"/>
          <w:color w:val="000000"/>
        </w:rPr>
        <w:t xml:space="preserve">A </w:t>
      </w:r>
      <w:r w:rsidRPr="00554CCE">
        <w:t>new</w:t>
      </w:r>
      <w:r w:rsidRPr="006C7316">
        <w:rPr>
          <w:rFonts w:cs="Calibri"/>
          <w:color w:val="000000"/>
        </w:rPr>
        <w:t xml:space="preserve"> 1</w:t>
      </w:r>
      <w:r w:rsidRPr="006C7316">
        <w:rPr>
          <w:rFonts w:cs="Calibri"/>
          <w:color w:val="000000"/>
          <w:vertAlign w:val="superscript"/>
        </w:rPr>
        <w:t>st</w:t>
      </w:r>
      <w:r w:rsidRPr="006C7316">
        <w:rPr>
          <w:rFonts w:cs="Calibri"/>
          <w:color w:val="000000"/>
        </w:rPr>
        <w:t xml:space="preserve"> Yr Taxes &amp; Ins – Setup Adj transaction is added and displayed under the </w:t>
      </w:r>
      <w:r w:rsidRPr="00D1371B">
        <w:rPr>
          <w:rFonts w:cs="Calibri"/>
          <w:b/>
          <w:color w:val="000000"/>
        </w:rPr>
        <w:t>Set Aside Transactions Results</w:t>
      </w:r>
      <w:r w:rsidRPr="006C7316">
        <w:rPr>
          <w:rFonts w:cs="Calibri"/>
          <w:color w:val="000000"/>
        </w:rPr>
        <w:t xml:space="preserve"> section reflecting the </w:t>
      </w:r>
      <w:r w:rsidR="0046696E">
        <w:rPr>
          <w:rFonts w:cs="Calibri"/>
          <w:color w:val="000000"/>
        </w:rPr>
        <w:t>adjusted</w:t>
      </w:r>
      <w:r w:rsidRPr="006C7316">
        <w:rPr>
          <w:rFonts w:cs="Calibri"/>
          <w:color w:val="000000"/>
        </w:rPr>
        <w:t xml:space="preserve"> amount.</w:t>
      </w:r>
    </w:p>
    <w:p w14:paraId="589D8868" w14:textId="5AF4388F" w:rsidR="005A185F" w:rsidRDefault="005A2461" w:rsidP="00990B8D">
      <w:pPr>
        <w:pStyle w:val="BodyText"/>
        <w:jc w:val="center"/>
        <w:rPr>
          <w:rFonts w:cs="Calibri"/>
          <w:color w:val="000000"/>
        </w:rPr>
      </w:pPr>
      <w:r>
        <w:rPr>
          <w:noProof/>
        </w:rPr>
        <w:drawing>
          <wp:inline distT="0" distB="0" distL="0" distR="0" wp14:anchorId="46D0121C" wp14:editId="549B1696">
            <wp:extent cx="4279900" cy="409700"/>
            <wp:effectExtent l="0" t="0" r="6350" b="9525"/>
            <wp:docPr id="566" name="Picture 5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8"/>
                    <a:stretch>
                      <a:fillRect/>
                    </a:stretch>
                  </pic:blipFill>
                  <pic:spPr>
                    <a:xfrm>
                      <a:off x="0" y="0"/>
                      <a:ext cx="4330173" cy="414512"/>
                    </a:xfrm>
                    <a:prstGeom prst="rect">
                      <a:avLst/>
                    </a:prstGeom>
                  </pic:spPr>
                </pic:pic>
              </a:graphicData>
            </a:graphic>
          </wp:inline>
        </w:drawing>
      </w:r>
    </w:p>
    <w:p w14:paraId="54A34B71" w14:textId="71507EAA" w:rsidR="005A185F" w:rsidRPr="003F3102" w:rsidRDefault="005A185F" w:rsidP="001879BA">
      <w:pPr>
        <w:pStyle w:val="FigureCaption0"/>
        <w:rPr>
          <w:rFonts w:cs="Calibri"/>
          <w:color w:val="000000"/>
        </w:rPr>
      </w:pPr>
      <w:bookmarkStart w:id="2353" w:name="_Toc74052620"/>
      <w:bookmarkStart w:id="2354" w:name="_Toc90644006"/>
      <w:bookmarkStart w:id="2355" w:name="_Toc230164024"/>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47</w:t>
      </w:r>
      <w:r w:rsidR="00764635">
        <w:rPr>
          <w:noProof/>
        </w:rPr>
        <w:fldChar w:fldCharType="end"/>
      </w:r>
      <w:r>
        <w:t xml:space="preserve">: </w:t>
      </w:r>
      <w:r w:rsidR="001F27AC">
        <w:t>1</w:t>
      </w:r>
      <w:r w:rsidR="001F27AC" w:rsidRPr="001F27AC">
        <w:rPr>
          <w:vertAlign w:val="superscript"/>
        </w:rPr>
        <w:t>st</w:t>
      </w:r>
      <w:r w:rsidR="001F27AC">
        <w:t xml:space="preserve"> Year Taxes &amp; Ins. </w:t>
      </w:r>
      <w:r>
        <w:t xml:space="preserve">Set Aside </w:t>
      </w:r>
      <w:r w:rsidR="0046696E">
        <w:t xml:space="preserve">Adjustment </w:t>
      </w:r>
      <w:r>
        <w:t>Transaction</w:t>
      </w:r>
      <w:bookmarkEnd w:id="2353"/>
      <w:bookmarkEnd w:id="2354"/>
      <w:bookmarkEnd w:id="2355"/>
    </w:p>
    <w:p w14:paraId="34C82CC1" w14:textId="77777777" w:rsidR="001703DA" w:rsidRPr="00D757EC" w:rsidRDefault="001703DA" w:rsidP="00863D8C">
      <w:pPr>
        <w:pStyle w:val="Heading4"/>
      </w:pPr>
      <w:bookmarkStart w:id="2356" w:name="_Toc11334764"/>
      <w:bookmarkStart w:id="2357" w:name="_Toc74051982"/>
      <w:bookmarkStart w:id="2358" w:name="_Toc90643368"/>
      <w:bookmarkStart w:id="2359" w:name="_Toc230163275"/>
      <w:r w:rsidRPr="00D757EC">
        <w:t>Repair Set Aside- Setup</w:t>
      </w:r>
      <w:bookmarkEnd w:id="2356"/>
      <w:bookmarkEnd w:id="2357"/>
      <w:bookmarkEnd w:id="2358"/>
      <w:bookmarkEnd w:id="2359"/>
    </w:p>
    <w:p w14:paraId="213CEA63" w14:textId="725C03CD" w:rsidR="0046696E" w:rsidRPr="008A6A1D" w:rsidRDefault="0046696E" w:rsidP="001879BA">
      <w:pPr>
        <w:pStyle w:val="BodyText"/>
        <w:rPr>
          <w:rFonts w:eastAsiaTheme="minorHAnsi"/>
        </w:rPr>
      </w:pPr>
      <w:r w:rsidRPr="00A97D5A">
        <w:t xml:space="preserve">This transaction is initiated </w:t>
      </w:r>
      <w:r w:rsidRPr="000F00C1">
        <w:t xml:space="preserve">by </w:t>
      </w:r>
      <w:r>
        <w:t xml:space="preserve">the </w:t>
      </w:r>
      <w:r w:rsidR="009E7AA3">
        <w:t>HUD NSC Contractor</w:t>
      </w:r>
      <w:r w:rsidRPr="000F00C1">
        <w:t xml:space="preserve"> when an amount is set aside for any </w:t>
      </w:r>
      <w:r>
        <w:t>r</w:t>
      </w:r>
      <w:r w:rsidRPr="000F00C1">
        <w:t>epairs on the mortgaged property</w:t>
      </w:r>
      <w:r w:rsidR="00F768CE">
        <w:t>, this transaction will be used for loans converted from HUD’s legacy system (SMART) with repair set aside amount greater than zero dollars</w:t>
      </w:r>
      <w:r w:rsidRPr="000F00C1">
        <w:t>.</w:t>
      </w:r>
      <w:r w:rsidR="00F768CE">
        <w:t xml:space="preserve"> For the loans where repairs are initiated in the Servicing Module, Loss Draft Set Aside transaction </w:t>
      </w:r>
      <w:r w:rsidR="00795D2A">
        <w:t>will</w:t>
      </w:r>
      <w:r w:rsidR="00F768CE">
        <w:t xml:space="preserve"> be used.</w:t>
      </w:r>
      <w:r w:rsidRPr="000F00C1">
        <w:t xml:space="preserve"> This transaction can be applied to all pay plans.</w:t>
      </w:r>
    </w:p>
    <w:p w14:paraId="3A67DDA2" w14:textId="77777777" w:rsidR="001703DA" w:rsidRDefault="001703DA" w:rsidP="001879BA">
      <w:pPr>
        <w:pStyle w:val="BodyText"/>
      </w:pPr>
      <w:r w:rsidRPr="006C7316">
        <w:t>To create a Repair Set Aside</w:t>
      </w:r>
      <w:r>
        <w:t xml:space="preserve"> transaction</w:t>
      </w:r>
      <w:r w:rsidRPr="006C7316">
        <w:t>:</w:t>
      </w:r>
    </w:p>
    <w:p w14:paraId="3DAE5A1B" w14:textId="77777777" w:rsidR="001703DA" w:rsidRPr="00E64674" w:rsidRDefault="001703DA" w:rsidP="006C3C3F">
      <w:pPr>
        <w:pStyle w:val="OrderedList"/>
        <w:numPr>
          <w:ilvl w:val="0"/>
          <w:numId w:val="231"/>
        </w:numPr>
        <w:jc w:val="both"/>
      </w:pPr>
      <w:r w:rsidRPr="00E64674">
        <w:t>Click</w:t>
      </w:r>
      <w:r w:rsidRPr="00B816C2">
        <w:rPr>
          <w:b/>
        </w:rPr>
        <w:t xml:space="preserve"> New</w:t>
      </w:r>
      <w:r w:rsidRPr="00C60157">
        <w:t xml:space="preserve"> </w:t>
      </w:r>
      <w:r w:rsidRPr="00E64674">
        <w:t xml:space="preserve">on the </w:t>
      </w:r>
      <w:r w:rsidRPr="00B816C2">
        <w:rPr>
          <w:b/>
        </w:rPr>
        <w:t>Transactions – Set Aside</w:t>
      </w:r>
      <w:r w:rsidRPr="00E64674">
        <w:t xml:space="preserve"> screen.</w:t>
      </w:r>
    </w:p>
    <w:p w14:paraId="64C397DF" w14:textId="77777777" w:rsidR="001703DA" w:rsidRDefault="001703DA" w:rsidP="006C3C3F">
      <w:pPr>
        <w:pStyle w:val="OrderedList"/>
        <w:numPr>
          <w:ilvl w:val="0"/>
          <w:numId w:val="231"/>
        </w:numPr>
        <w:jc w:val="both"/>
      </w:pPr>
      <w:r w:rsidRPr="00E64674">
        <w:t xml:space="preserve">On the </w:t>
      </w:r>
      <w:r w:rsidRPr="00D1371B">
        <w:rPr>
          <w:rFonts w:cs="Calibri"/>
          <w:b/>
          <w:color w:val="000000"/>
        </w:rPr>
        <w:t>New Set Aside Transaction</w:t>
      </w:r>
      <w:r w:rsidRPr="00E64674">
        <w:t xml:space="preserve"> window, select </w:t>
      </w:r>
      <w:r w:rsidRPr="006C7316">
        <w:rPr>
          <w:rFonts w:cs="Calibri"/>
          <w:color w:val="000000"/>
        </w:rPr>
        <w:t>Repair Set Aside</w:t>
      </w:r>
      <w:r>
        <w:rPr>
          <w:rFonts w:cs="Calibri"/>
          <w:color w:val="000000"/>
        </w:rPr>
        <w:t xml:space="preserve"> </w:t>
      </w:r>
      <w:r w:rsidRPr="006C7316">
        <w:rPr>
          <w:rFonts w:cs="Calibri"/>
          <w:color w:val="000000"/>
        </w:rPr>
        <w:t xml:space="preserve">– Setup from the </w:t>
      </w:r>
      <w:r w:rsidRPr="00D1371B">
        <w:rPr>
          <w:rFonts w:cs="Calibri"/>
          <w:b/>
          <w:color w:val="000000"/>
        </w:rPr>
        <w:t>Transaction Type</w:t>
      </w:r>
      <w:r w:rsidRPr="006C7316">
        <w:rPr>
          <w:rFonts w:cs="Calibri"/>
          <w:color w:val="000000"/>
        </w:rPr>
        <w:t xml:space="preserve"> dropdown</w:t>
      </w:r>
      <w:r>
        <w:t>.</w:t>
      </w:r>
    </w:p>
    <w:p w14:paraId="3EA62C97" w14:textId="77777777" w:rsidR="001703DA" w:rsidRDefault="001703DA" w:rsidP="006C3C3F">
      <w:pPr>
        <w:pStyle w:val="OrderedList"/>
        <w:numPr>
          <w:ilvl w:val="0"/>
          <w:numId w:val="231"/>
        </w:numPr>
        <w:jc w:val="both"/>
      </w:pPr>
      <w:r w:rsidRPr="00E64674">
        <w:t>Populate the below listed required fields (marked with red asterisk):</w:t>
      </w:r>
    </w:p>
    <w:p w14:paraId="080969E3" w14:textId="77777777" w:rsidR="001703DA" w:rsidRPr="00E64674" w:rsidRDefault="001703DA" w:rsidP="00FD4D58">
      <w:pPr>
        <w:pStyle w:val="UnorderedListIndent"/>
        <w:jc w:val="both"/>
      </w:pPr>
      <w:r w:rsidRPr="00E64674">
        <w:t>Effective Date</w:t>
      </w:r>
    </w:p>
    <w:p w14:paraId="6C2FD273" w14:textId="77777777" w:rsidR="001703DA" w:rsidRPr="00E64674" w:rsidRDefault="001703DA" w:rsidP="00FD4D58">
      <w:pPr>
        <w:pStyle w:val="UnorderedListIndent"/>
        <w:jc w:val="both"/>
      </w:pPr>
      <w:r w:rsidRPr="00E64674">
        <w:t>Transaction Amount</w:t>
      </w:r>
    </w:p>
    <w:p w14:paraId="01A96D55" w14:textId="77777777" w:rsidR="001703DA" w:rsidRPr="001445BE" w:rsidRDefault="001703DA" w:rsidP="006C3C3F">
      <w:pPr>
        <w:pStyle w:val="OrderedList"/>
        <w:numPr>
          <w:ilvl w:val="0"/>
          <w:numId w:val="231"/>
        </w:numPr>
        <w:jc w:val="both"/>
        <w:rPr>
          <w:rFonts w:cs="Calibri"/>
          <w:color w:val="000000"/>
        </w:rPr>
      </w:pPr>
      <w:r w:rsidRPr="00E64674">
        <w:t>Click</w:t>
      </w:r>
      <w:r w:rsidRPr="00E64674">
        <w:rPr>
          <w:noProof/>
        </w:rPr>
        <w:t xml:space="preserve"> </w:t>
      </w:r>
      <w:r w:rsidRPr="001445BE">
        <w:rPr>
          <w:b/>
          <w:noProof/>
        </w:rPr>
        <w:t>Submit</w:t>
      </w:r>
      <w:r w:rsidRPr="00E64674">
        <w:rPr>
          <w:noProof/>
        </w:rPr>
        <w:t xml:space="preserve">. </w:t>
      </w:r>
      <w:r w:rsidRPr="00E64674">
        <w:t xml:space="preserve">The new transaction is displayed in the </w:t>
      </w:r>
      <w:r w:rsidRPr="001445BE">
        <w:rPr>
          <w:b/>
        </w:rPr>
        <w:t>Set Aside Transaction Results</w:t>
      </w:r>
      <w:r w:rsidRPr="00E64674">
        <w:t xml:space="preserve"> section. To exit the window without adding the transaction click </w:t>
      </w:r>
      <w:r w:rsidRPr="001445BE">
        <w:rPr>
          <w:b/>
        </w:rPr>
        <w:t xml:space="preserve">Cancel. </w:t>
      </w:r>
    </w:p>
    <w:p w14:paraId="70A5B7A9" w14:textId="2B9D98DD" w:rsidR="001703DA" w:rsidRDefault="005A2461" w:rsidP="0020312C">
      <w:pPr>
        <w:pStyle w:val="BodyText"/>
        <w:jc w:val="center"/>
      </w:pPr>
      <w:r>
        <w:rPr>
          <w:noProof/>
        </w:rPr>
        <w:drawing>
          <wp:inline distT="0" distB="0" distL="0" distR="0" wp14:anchorId="76C9F4CB" wp14:editId="4792038F">
            <wp:extent cx="1881070" cy="867825"/>
            <wp:effectExtent l="0" t="0" r="5080" b="8890"/>
            <wp:docPr id="567" name="Picture 56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7" name="Picture 567" descr="Graphical user interface, text, application, chat or text message&#10;&#10;Description automatically generated"/>
                    <pic:cNvPicPr/>
                  </pic:nvPicPr>
                  <pic:blipFill>
                    <a:blip r:embed="rId112"/>
                    <a:stretch>
                      <a:fillRect/>
                    </a:stretch>
                  </pic:blipFill>
                  <pic:spPr>
                    <a:xfrm>
                      <a:off x="0" y="0"/>
                      <a:ext cx="1900034" cy="876574"/>
                    </a:xfrm>
                    <a:prstGeom prst="rect">
                      <a:avLst/>
                    </a:prstGeom>
                  </pic:spPr>
                </pic:pic>
              </a:graphicData>
            </a:graphic>
          </wp:inline>
        </w:drawing>
      </w:r>
    </w:p>
    <w:p w14:paraId="2083BE0A" w14:textId="0D494B71" w:rsidR="001703DA" w:rsidRPr="006C7316" w:rsidRDefault="001703DA" w:rsidP="001879BA">
      <w:pPr>
        <w:pStyle w:val="FigureCaption0"/>
      </w:pPr>
      <w:bookmarkStart w:id="2360" w:name="_Toc74052621"/>
      <w:bookmarkStart w:id="2361" w:name="_Toc90644007"/>
      <w:bookmarkStart w:id="2362" w:name="_Toc230164025"/>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48</w:t>
      </w:r>
      <w:r w:rsidR="00764635">
        <w:rPr>
          <w:noProof/>
        </w:rPr>
        <w:fldChar w:fldCharType="end"/>
      </w:r>
      <w:r>
        <w:rPr>
          <w:noProof/>
        </w:rPr>
        <w:t xml:space="preserve">: </w:t>
      </w:r>
      <w:r>
        <w:t>Set Aside - Repair Transaction</w:t>
      </w:r>
      <w:r w:rsidR="00B1174D">
        <w:t xml:space="preserve"> Window</w:t>
      </w:r>
      <w:bookmarkEnd w:id="2360"/>
      <w:bookmarkEnd w:id="2361"/>
      <w:bookmarkEnd w:id="2362"/>
    </w:p>
    <w:p w14:paraId="772C9174" w14:textId="77777777" w:rsidR="0046696E" w:rsidRPr="0046696E" w:rsidRDefault="0046696E" w:rsidP="006C3C3F">
      <w:pPr>
        <w:pStyle w:val="OrderedList"/>
        <w:numPr>
          <w:ilvl w:val="0"/>
          <w:numId w:val="231"/>
        </w:numPr>
        <w:jc w:val="both"/>
      </w:pPr>
      <w:r w:rsidRPr="00CD7497">
        <w:t xml:space="preserve">To adjust the Set Aside transaction, select the </w:t>
      </w:r>
      <w:r w:rsidRPr="00CD7497">
        <w:rPr>
          <w:b/>
        </w:rPr>
        <w:t>document icon</w:t>
      </w:r>
      <w:r w:rsidRPr="00CD7497">
        <w:t xml:space="preserve"> beside the transaction, on the </w:t>
      </w:r>
      <w:r w:rsidRPr="00CD7497">
        <w:rPr>
          <w:b/>
        </w:rPr>
        <w:t>Adjust Set Aside Transaction</w:t>
      </w:r>
      <w:r w:rsidRPr="0046696E">
        <w:t xml:space="preserve"> window, enter the transaction amount and click </w:t>
      </w:r>
      <w:r w:rsidRPr="009E622D">
        <w:rPr>
          <w:b/>
        </w:rPr>
        <w:t>Submit</w:t>
      </w:r>
      <w:r w:rsidRPr="0046696E">
        <w:t xml:space="preserve"> to adjust the transaction. </w:t>
      </w:r>
    </w:p>
    <w:p w14:paraId="2DE75846" w14:textId="275A9460" w:rsidR="00127CD2" w:rsidRDefault="00734A50" w:rsidP="0020312C">
      <w:pPr>
        <w:pStyle w:val="BodyText"/>
        <w:jc w:val="center"/>
      </w:pPr>
      <w:r w:rsidRPr="00734A50">
        <w:rPr>
          <w:noProof/>
        </w:rPr>
        <w:t xml:space="preserve"> </w:t>
      </w:r>
      <w:r>
        <w:rPr>
          <w:noProof/>
        </w:rPr>
        <w:drawing>
          <wp:inline distT="0" distB="0" distL="0" distR="0" wp14:anchorId="525B0C58" wp14:editId="3630B217">
            <wp:extent cx="1818568" cy="728815"/>
            <wp:effectExtent l="0" t="0" r="0" b="0"/>
            <wp:docPr id="2618" name="Picture 261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8" name="Picture 2618" descr="Graphical user interface, text, application, chat or text message&#10;&#10;Description automatically generated"/>
                    <pic:cNvPicPr/>
                  </pic:nvPicPr>
                  <pic:blipFill>
                    <a:blip r:embed="rId239"/>
                    <a:stretch>
                      <a:fillRect/>
                    </a:stretch>
                  </pic:blipFill>
                  <pic:spPr>
                    <a:xfrm>
                      <a:off x="0" y="0"/>
                      <a:ext cx="1846071" cy="739837"/>
                    </a:xfrm>
                    <a:prstGeom prst="rect">
                      <a:avLst/>
                    </a:prstGeom>
                  </pic:spPr>
                </pic:pic>
              </a:graphicData>
            </a:graphic>
          </wp:inline>
        </w:drawing>
      </w:r>
    </w:p>
    <w:p w14:paraId="42A12474" w14:textId="599D65F3" w:rsidR="0046696E" w:rsidRPr="006C7316" w:rsidRDefault="0046696E" w:rsidP="001879BA">
      <w:pPr>
        <w:pStyle w:val="FigureCaption0"/>
      </w:pPr>
      <w:bookmarkStart w:id="2363" w:name="_Toc74052622"/>
      <w:bookmarkStart w:id="2364" w:name="_Toc90644008"/>
      <w:bookmarkStart w:id="2365" w:name="_Toc230164026"/>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49</w:t>
      </w:r>
      <w:r w:rsidR="00764635">
        <w:rPr>
          <w:noProof/>
        </w:rPr>
        <w:fldChar w:fldCharType="end"/>
      </w:r>
      <w:r>
        <w:rPr>
          <w:noProof/>
        </w:rPr>
        <w:t xml:space="preserve">: Adjust </w:t>
      </w:r>
      <w:r>
        <w:t>Set Aside Transaction Window</w:t>
      </w:r>
      <w:bookmarkEnd w:id="2363"/>
      <w:bookmarkEnd w:id="2364"/>
      <w:bookmarkEnd w:id="2365"/>
    </w:p>
    <w:p w14:paraId="1B3C0DE9" w14:textId="7A717109" w:rsidR="001703DA" w:rsidRPr="0046696E" w:rsidRDefault="001703DA" w:rsidP="006C3C3F">
      <w:pPr>
        <w:pStyle w:val="OrderedList"/>
        <w:numPr>
          <w:ilvl w:val="0"/>
          <w:numId w:val="231"/>
        </w:numPr>
        <w:jc w:val="both"/>
      </w:pPr>
      <w:r w:rsidRPr="00D1371B">
        <w:t xml:space="preserve">A new </w:t>
      </w:r>
      <w:r>
        <w:t xml:space="preserve">Repair Set Aside </w:t>
      </w:r>
      <w:r w:rsidRPr="00D1371B">
        <w:t xml:space="preserve">– Setup Adj </w:t>
      </w:r>
      <w:r w:rsidR="0046696E" w:rsidRPr="006C7316">
        <w:t xml:space="preserve">transaction is added and displayed under the </w:t>
      </w:r>
      <w:r w:rsidR="0046696E" w:rsidRPr="00D1371B">
        <w:rPr>
          <w:b/>
        </w:rPr>
        <w:t>Set Aside Transactions Results</w:t>
      </w:r>
      <w:r w:rsidR="0046696E" w:rsidRPr="006C7316">
        <w:t xml:space="preserve"> section reflecting the </w:t>
      </w:r>
      <w:r w:rsidR="0046696E">
        <w:t>adjusted</w:t>
      </w:r>
      <w:r w:rsidR="0046696E" w:rsidRPr="006C7316">
        <w:t xml:space="preserve"> amount.</w:t>
      </w:r>
    </w:p>
    <w:p w14:paraId="2096445D" w14:textId="29862A5A" w:rsidR="0046696E" w:rsidRDefault="005A2461" w:rsidP="0020312C">
      <w:pPr>
        <w:pStyle w:val="BodyText"/>
        <w:jc w:val="center"/>
      </w:pPr>
      <w:r>
        <w:rPr>
          <w:noProof/>
        </w:rPr>
        <w:drawing>
          <wp:inline distT="0" distB="0" distL="0" distR="0" wp14:anchorId="46A07D3B" wp14:editId="1230A5D7">
            <wp:extent cx="4121150" cy="366324"/>
            <wp:effectExtent l="0" t="0" r="0" b="0"/>
            <wp:docPr id="568" name="Picture 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0"/>
                    <a:stretch>
                      <a:fillRect/>
                    </a:stretch>
                  </pic:blipFill>
                  <pic:spPr>
                    <a:xfrm>
                      <a:off x="0" y="0"/>
                      <a:ext cx="4158501" cy="369644"/>
                    </a:xfrm>
                    <a:prstGeom prst="rect">
                      <a:avLst/>
                    </a:prstGeom>
                  </pic:spPr>
                </pic:pic>
              </a:graphicData>
            </a:graphic>
          </wp:inline>
        </w:drawing>
      </w:r>
    </w:p>
    <w:p w14:paraId="2F51FCF3" w14:textId="6E92581B" w:rsidR="0046696E" w:rsidRPr="003F3102" w:rsidRDefault="0046696E" w:rsidP="001879BA">
      <w:pPr>
        <w:pStyle w:val="FigureCaption0"/>
        <w:rPr>
          <w:rFonts w:cs="Calibri"/>
          <w:color w:val="000000"/>
        </w:rPr>
      </w:pPr>
      <w:bookmarkStart w:id="2366" w:name="_Toc74052623"/>
      <w:bookmarkStart w:id="2367" w:name="_Toc90644009"/>
      <w:bookmarkStart w:id="2368" w:name="_Toc230164027"/>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50</w:t>
      </w:r>
      <w:r w:rsidR="00764635">
        <w:rPr>
          <w:noProof/>
        </w:rPr>
        <w:fldChar w:fldCharType="end"/>
      </w:r>
      <w:r>
        <w:t>: Repair Set Aside Adjustment Transaction</w:t>
      </w:r>
      <w:bookmarkEnd w:id="2366"/>
      <w:bookmarkEnd w:id="2367"/>
      <w:bookmarkEnd w:id="2368"/>
    </w:p>
    <w:p w14:paraId="4F0C11CA" w14:textId="54731678" w:rsidR="001F27AC" w:rsidRPr="00D757EC" w:rsidRDefault="001F27AC" w:rsidP="00863D8C">
      <w:pPr>
        <w:pStyle w:val="Heading4"/>
      </w:pPr>
      <w:bookmarkStart w:id="2369" w:name="_Toc11334765"/>
      <w:bookmarkStart w:id="2370" w:name="_Toc74051983"/>
      <w:bookmarkStart w:id="2371" w:name="_Toc90643369"/>
      <w:bookmarkStart w:id="2372" w:name="_Toc230163276"/>
      <w:r w:rsidRPr="00D757EC">
        <w:t>Loss Draft Set Aside- Setup</w:t>
      </w:r>
      <w:bookmarkEnd w:id="2369"/>
      <w:bookmarkEnd w:id="2370"/>
      <w:bookmarkEnd w:id="2371"/>
      <w:bookmarkEnd w:id="2372"/>
    </w:p>
    <w:p w14:paraId="6EB6C7B8" w14:textId="58616220" w:rsidR="001F27AC" w:rsidRPr="002B73E4" w:rsidRDefault="00E119E6" w:rsidP="009339F7">
      <w:pPr>
        <w:pStyle w:val="BodyText"/>
        <w:rPr>
          <w:rFonts w:eastAsiaTheme="minorHAnsi"/>
        </w:rPr>
      </w:pPr>
      <w:r w:rsidRPr="00E119E6">
        <w:t>This transaction is initiated by the HUD NSC Contractor when a hazard insurance claim payment is received from the mortgagor or the hazard insurance company.  The insurance proceeds are placed into the set-aside account to be disbursed based on appropriate documentation received.</w:t>
      </w:r>
      <w:r w:rsidR="001F27AC" w:rsidRPr="002B73E4">
        <w:t xml:space="preserve"> This transaction can be applied to all pay plans.</w:t>
      </w:r>
    </w:p>
    <w:p w14:paraId="0A2623F3" w14:textId="61CE60F8" w:rsidR="001F27AC" w:rsidRDefault="001F27AC" w:rsidP="001879BA">
      <w:pPr>
        <w:pStyle w:val="BodyText"/>
      </w:pPr>
      <w:r w:rsidRPr="006C7316">
        <w:t xml:space="preserve">To create a </w:t>
      </w:r>
      <w:r>
        <w:t>Loss Draft</w:t>
      </w:r>
      <w:r w:rsidRPr="006C7316">
        <w:t xml:space="preserve"> Set Aside</w:t>
      </w:r>
      <w:r>
        <w:t xml:space="preserve"> transaction</w:t>
      </w:r>
      <w:r w:rsidRPr="006C7316">
        <w:t>:</w:t>
      </w:r>
    </w:p>
    <w:p w14:paraId="743DD55A" w14:textId="77777777" w:rsidR="001F27AC" w:rsidRPr="00E64674" w:rsidRDefault="001F27AC" w:rsidP="006C3C3F">
      <w:pPr>
        <w:pStyle w:val="OrderedList"/>
        <w:numPr>
          <w:ilvl w:val="0"/>
          <w:numId w:val="232"/>
        </w:numPr>
        <w:jc w:val="both"/>
      </w:pPr>
      <w:r w:rsidRPr="00E64674">
        <w:t xml:space="preserve">Click </w:t>
      </w:r>
      <w:r w:rsidRPr="00961BF4">
        <w:rPr>
          <w:b/>
        </w:rPr>
        <w:t xml:space="preserve">New </w:t>
      </w:r>
      <w:r w:rsidRPr="00E64674">
        <w:t xml:space="preserve">on the </w:t>
      </w:r>
      <w:r w:rsidRPr="00961BF4">
        <w:rPr>
          <w:b/>
        </w:rPr>
        <w:t>Transactions</w:t>
      </w:r>
      <w:r w:rsidRPr="00961BF4">
        <w:t xml:space="preserve"> – </w:t>
      </w:r>
      <w:r w:rsidRPr="00961BF4">
        <w:rPr>
          <w:b/>
        </w:rPr>
        <w:t>Set Aside</w:t>
      </w:r>
      <w:r w:rsidRPr="00E64674">
        <w:t xml:space="preserve"> screen.</w:t>
      </w:r>
    </w:p>
    <w:p w14:paraId="032EC0C1" w14:textId="5E1F07BF" w:rsidR="001F27AC" w:rsidRDefault="001F27AC" w:rsidP="006C3C3F">
      <w:pPr>
        <w:pStyle w:val="OrderedList"/>
        <w:numPr>
          <w:ilvl w:val="0"/>
          <w:numId w:val="232"/>
        </w:numPr>
        <w:jc w:val="both"/>
      </w:pPr>
      <w:r w:rsidRPr="00E64674">
        <w:t xml:space="preserve">On the </w:t>
      </w:r>
      <w:r w:rsidRPr="009E622D">
        <w:rPr>
          <w:rFonts w:cs="Calibri"/>
          <w:b/>
          <w:color w:val="000000"/>
        </w:rPr>
        <w:t>New Set Aside Transaction</w:t>
      </w:r>
      <w:r w:rsidRPr="00E64674">
        <w:t xml:space="preserve"> window, select </w:t>
      </w:r>
      <w:r w:rsidRPr="009E622D">
        <w:rPr>
          <w:rFonts w:asciiTheme="majorHAnsi" w:hAnsiTheme="majorHAnsi" w:cstheme="minorHAnsi"/>
          <w:color w:val="000000" w:themeColor="text1"/>
        </w:rPr>
        <w:t>Loss Draft – Setup</w:t>
      </w:r>
      <w:r w:rsidRPr="009E622D">
        <w:rPr>
          <w:rFonts w:cs="Calibri"/>
          <w:color w:val="000000"/>
        </w:rPr>
        <w:t xml:space="preserve"> from the </w:t>
      </w:r>
      <w:r w:rsidRPr="009E622D">
        <w:rPr>
          <w:rFonts w:cs="Calibri"/>
          <w:b/>
          <w:color w:val="000000"/>
        </w:rPr>
        <w:t>Transaction Type</w:t>
      </w:r>
      <w:r w:rsidRPr="009E622D">
        <w:rPr>
          <w:rFonts w:cs="Calibri"/>
          <w:color w:val="000000"/>
        </w:rPr>
        <w:t xml:space="preserve"> dropdown</w:t>
      </w:r>
      <w:r>
        <w:t>.</w:t>
      </w:r>
    </w:p>
    <w:p w14:paraId="33A564AF" w14:textId="77777777" w:rsidR="001F27AC" w:rsidRDefault="001F27AC" w:rsidP="006C3C3F">
      <w:pPr>
        <w:pStyle w:val="OrderedList"/>
        <w:numPr>
          <w:ilvl w:val="0"/>
          <w:numId w:val="232"/>
        </w:numPr>
        <w:jc w:val="both"/>
      </w:pPr>
      <w:r w:rsidRPr="00E64674">
        <w:t>Populate the below listed required fields (marked with red asterisk):</w:t>
      </w:r>
    </w:p>
    <w:p w14:paraId="497CC9CF" w14:textId="77777777" w:rsidR="00FD4D58" w:rsidRPr="00E64674" w:rsidRDefault="00FD4D58" w:rsidP="006C3C3F">
      <w:pPr>
        <w:pStyle w:val="UnorderedListIndent"/>
        <w:numPr>
          <w:ilvl w:val="1"/>
          <w:numId w:val="232"/>
        </w:numPr>
        <w:jc w:val="both"/>
      </w:pPr>
      <w:r w:rsidRPr="00E64674">
        <w:t>Effective Date</w:t>
      </w:r>
    </w:p>
    <w:p w14:paraId="5356F2B9" w14:textId="77777777" w:rsidR="00FD4D58" w:rsidRPr="00E64674" w:rsidRDefault="00FD4D58" w:rsidP="006C3C3F">
      <w:pPr>
        <w:pStyle w:val="UnorderedListIndent"/>
        <w:numPr>
          <w:ilvl w:val="1"/>
          <w:numId w:val="232"/>
        </w:numPr>
        <w:jc w:val="both"/>
      </w:pPr>
      <w:r w:rsidRPr="00E64674">
        <w:t>Transaction Amount</w:t>
      </w:r>
    </w:p>
    <w:p w14:paraId="4C42D7A2" w14:textId="77777777" w:rsidR="001F27AC" w:rsidRPr="001445BE" w:rsidRDefault="001F27AC" w:rsidP="006C3C3F">
      <w:pPr>
        <w:pStyle w:val="OrderedList"/>
        <w:numPr>
          <w:ilvl w:val="0"/>
          <w:numId w:val="232"/>
        </w:numPr>
        <w:jc w:val="both"/>
        <w:rPr>
          <w:rFonts w:cs="Calibri"/>
          <w:color w:val="000000"/>
        </w:rPr>
      </w:pPr>
      <w:r w:rsidRPr="00E64674">
        <w:rPr>
          <w:noProof/>
        </w:rPr>
        <w:t xml:space="preserve">Click </w:t>
      </w:r>
      <w:r w:rsidRPr="001445BE">
        <w:rPr>
          <w:b/>
          <w:noProof/>
        </w:rPr>
        <w:t>Submit</w:t>
      </w:r>
      <w:r w:rsidRPr="00E64674">
        <w:rPr>
          <w:noProof/>
        </w:rPr>
        <w:t xml:space="preserve">. </w:t>
      </w:r>
      <w:r w:rsidRPr="00E64674">
        <w:t xml:space="preserve">The new transaction is displayed in the </w:t>
      </w:r>
      <w:r w:rsidRPr="001445BE">
        <w:rPr>
          <w:b/>
        </w:rPr>
        <w:t>Set Aside Transaction Results</w:t>
      </w:r>
      <w:r w:rsidRPr="00E64674">
        <w:t xml:space="preserve"> section. To exit the window without adding the transaction click </w:t>
      </w:r>
      <w:r w:rsidRPr="001445BE">
        <w:rPr>
          <w:b/>
        </w:rPr>
        <w:t xml:space="preserve">Cancel. </w:t>
      </w:r>
    </w:p>
    <w:p w14:paraId="1EF84BB0" w14:textId="5CB44916" w:rsidR="001F27AC" w:rsidRDefault="00B34344" w:rsidP="0020312C">
      <w:pPr>
        <w:pStyle w:val="BodyText"/>
        <w:jc w:val="center"/>
      </w:pPr>
      <w:r>
        <w:rPr>
          <w:noProof/>
        </w:rPr>
        <w:drawing>
          <wp:inline distT="0" distB="0" distL="0" distR="0" wp14:anchorId="3135FB9F" wp14:editId="0DB209FE">
            <wp:extent cx="1810258" cy="809029"/>
            <wp:effectExtent l="0" t="0" r="0" b="0"/>
            <wp:docPr id="569" name="Picture 56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9" name="Picture 569" descr="Graphical user interface, text, application, chat or text message&#10;&#10;Description automatically generated"/>
                    <pic:cNvPicPr/>
                  </pic:nvPicPr>
                  <pic:blipFill>
                    <a:blip r:embed="rId241"/>
                    <a:stretch>
                      <a:fillRect/>
                    </a:stretch>
                  </pic:blipFill>
                  <pic:spPr>
                    <a:xfrm>
                      <a:off x="0" y="0"/>
                      <a:ext cx="1826661" cy="816360"/>
                    </a:xfrm>
                    <a:prstGeom prst="rect">
                      <a:avLst/>
                    </a:prstGeom>
                  </pic:spPr>
                </pic:pic>
              </a:graphicData>
            </a:graphic>
          </wp:inline>
        </w:drawing>
      </w:r>
    </w:p>
    <w:p w14:paraId="367C5EC7" w14:textId="1BD1B851" w:rsidR="001F27AC" w:rsidRPr="006C7316" w:rsidRDefault="001F27AC" w:rsidP="001879BA">
      <w:pPr>
        <w:pStyle w:val="FigureCaption0"/>
      </w:pPr>
      <w:bookmarkStart w:id="2373" w:name="_Toc74052624"/>
      <w:bookmarkStart w:id="2374" w:name="_Toc90644010"/>
      <w:bookmarkStart w:id="2375" w:name="_Toc230164028"/>
      <w:r w:rsidRPr="006C731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51</w:t>
      </w:r>
      <w:r w:rsidR="00764635">
        <w:rPr>
          <w:noProof/>
        </w:rPr>
        <w:fldChar w:fldCharType="end"/>
      </w:r>
      <w:r>
        <w:rPr>
          <w:noProof/>
        </w:rPr>
        <w:t xml:space="preserve">: </w:t>
      </w:r>
      <w:r>
        <w:t xml:space="preserve">Set Aside - </w:t>
      </w:r>
      <w:r w:rsidR="00482A0C">
        <w:t xml:space="preserve">Loss Draft </w:t>
      </w:r>
      <w:r>
        <w:t>Transaction</w:t>
      </w:r>
      <w:r w:rsidR="00B1174D">
        <w:t xml:space="preserve"> Window</w:t>
      </w:r>
      <w:bookmarkEnd w:id="2373"/>
      <w:bookmarkEnd w:id="2374"/>
      <w:bookmarkEnd w:id="2375"/>
    </w:p>
    <w:p w14:paraId="08C1C410" w14:textId="302FB7FF" w:rsidR="001F27AC" w:rsidRPr="001F27AC" w:rsidRDefault="001F27AC" w:rsidP="006C3C3F">
      <w:pPr>
        <w:pStyle w:val="OrderedList"/>
        <w:numPr>
          <w:ilvl w:val="0"/>
          <w:numId w:val="232"/>
        </w:numPr>
        <w:jc w:val="both"/>
      </w:pPr>
      <w:r w:rsidRPr="0046696E">
        <w:t xml:space="preserve">To adjust the Set Aside transaction, select the </w:t>
      </w:r>
      <w:r w:rsidRPr="001445BE">
        <w:rPr>
          <w:b/>
        </w:rPr>
        <w:t>document icon</w:t>
      </w:r>
      <w:r w:rsidRPr="0046696E">
        <w:t xml:space="preserve"> beside the transaction, on the </w:t>
      </w:r>
      <w:r w:rsidRPr="001445BE">
        <w:rPr>
          <w:b/>
        </w:rPr>
        <w:t>Adjust Set Aside Transaction</w:t>
      </w:r>
      <w:r w:rsidRPr="0046696E">
        <w:t xml:space="preserve"> window, enter the transaction amount and click </w:t>
      </w:r>
      <w:r w:rsidRPr="001445BE">
        <w:rPr>
          <w:b/>
        </w:rPr>
        <w:t>Submit</w:t>
      </w:r>
      <w:r w:rsidRPr="0046696E">
        <w:t xml:space="preserve"> to adjust the transaction. </w:t>
      </w:r>
    </w:p>
    <w:p w14:paraId="6CA7502D" w14:textId="0194C4D3" w:rsidR="001E03EE" w:rsidRDefault="001F27AC" w:rsidP="006C3C3F">
      <w:pPr>
        <w:pStyle w:val="OrderedList"/>
        <w:numPr>
          <w:ilvl w:val="0"/>
          <w:numId w:val="232"/>
        </w:numPr>
        <w:jc w:val="both"/>
        <w:rPr>
          <w:rFonts w:cs="Calibri"/>
          <w:color w:val="000000"/>
        </w:rPr>
      </w:pPr>
      <w:r w:rsidRPr="00D1371B">
        <w:t xml:space="preserve">A new </w:t>
      </w:r>
      <w:r w:rsidRPr="002B73E4">
        <w:rPr>
          <w:rFonts w:asciiTheme="majorHAnsi" w:hAnsiTheme="majorHAnsi" w:cstheme="minorHAnsi"/>
          <w:color w:val="000000" w:themeColor="text1"/>
        </w:rPr>
        <w:t>Loss Draft – Setup</w:t>
      </w:r>
      <w:r w:rsidRPr="00D1371B">
        <w:t xml:space="preserve"> Adj </w:t>
      </w:r>
      <w:r w:rsidRPr="006C7316">
        <w:rPr>
          <w:rFonts w:cs="Calibri"/>
          <w:color w:val="000000"/>
        </w:rPr>
        <w:t xml:space="preserve">transaction is added and displayed under the </w:t>
      </w:r>
      <w:r w:rsidRPr="00D1371B">
        <w:rPr>
          <w:rFonts w:cs="Calibri"/>
          <w:b/>
          <w:color w:val="000000"/>
        </w:rPr>
        <w:t>Set Aside Transactions Results</w:t>
      </w:r>
      <w:r w:rsidRPr="006C7316">
        <w:rPr>
          <w:rFonts w:cs="Calibri"/>
          <w:color w:val="000000"/>
        </w:rPr>
        <w:t xml:space="preserve"> section reflecting the </w:t>
      </w:r>
      <w:r>
        <w:rPr>
          <w:rFonts w:cs="Calibri"/>
          <w:color w:val="000000"/>
        </w:rPr>
        <w:t>adjusted</w:t>
      </w:r>
      <w:r w:rsidRPr="006C7316">
        <w:rPr>
          <w:rFonts w:cs="Calibri"/>
          <w:color w:val="000000"/>
        </w:rPr>
        <w:t xml:space="preserve"> amount.</w:t>
      </w:r>
    </w:p>
    <w:p w14:paraId="03C52A8E" w14:textId="55E99608" w:rsidR="005E5BA8" w:rsidRDefault="005E5BA8" w:rsidP="005E5BA8">
      <w:pPr>
        <w:pStyle w:val="Heading4"/>
      </w:pPr>
      <w:bookmarkStart w:id="2376" w:name="_Toc11334766"/>
      <w:bookmarkStart w:id="2377" w:name="_Toc74051984"/>
      <w:bookmarkStart w:id="2378" w:name="_Toc90643370"/>
      <w:bookmarkStart w:id="2379" w:name="_Toc230163277"/>
      <w:r>
        <w:t xml:space="preserve">Hardest Hit Funds </w:t>
      </w:r>
      <w:r w:rsidRPr="00D757EC">
        <w:t>Set Aside- Setup</w:t>
      </w:r>
      <w:bookmarkEnd w:id="2376"/>
      <w:bookmarkEnd w:id="2377"/>
      <w:bookmarkEnd w:id="2378"/>
      <w:bookmarkEnd w:id="2379"/>
    </w:p>
    <w:p w14:paraId="0CB0E531" w14:textId="38B9855B" w:rsidR="00725D9C" w:rsidRPr="00260B2B" w:rsidRDefault="00725D9C" w:rsidP="00260B2B">
      <w:pPr>
        <w:pStyle w:val="BodyText"/>
        <w:rPr>
          <w:bCs w:val="0"/>
        </w:rPr>
      </w:pPr>
      <w:r w:rsidRPr="00260B2B">
        <w:t>This transaction is initiated by the HUD NSC Contractor when a Hardest Hit Fund payment is received.  The Hardest Hit Fund proceeds are placed into the set-aside account to be disbursed based on appropriate documentation received. This transaction can be applied to all pay plans</w:t>
      </w:r>
    </w:p>
    <w:p w14:paraId="329CF12A" w14:textId="77777777" w:rsidR="005E5BA8" w:rsidRDefault="005E5BA8" w:rsidP="005E5BA8">
      <w:pPr>
        <w:pStyle w:val="BodyText"/>
      </w:pPr>
      <w:r w:rsidRPr="006C7316">
        <w:t xml:space="preserve">To create a </w:t>
      </w:r>
      <w:r>
        <w:t>Hardest Hit Funds</w:t>
      </w:r>
      <w:r w:rsidRPr="006C7316">
        <w:t xml:space="preserve"> Set Aside</w:t>
      </w:r>
      <w:r>
        <w:t xml:space="preserve"> transaction</w:t>
      </w:r>
      <w:r w:rsidRPr="006C7316">
        <w:t>:</w:t>
      </w:r>
    </w:p>
    <w:p w14:paraId="49DCA0DD" w14:textId="77777777" w:rsidR="005E5BA8" w:rsidRPr="00E64674" w:rsidRDefault="005E5BA8" w:rsidP="006C3C3F">
      <w:pPr>
        <w:pStyle w:val="OrderedList"/>
        <w:numPr>
          <w:ilvl w:val="0"/>
          <w:numId w:val="233"/>
        </w:numPr>
        <w:jc w:val="both"/>
      </w:pPr>
      <w:r w:rsidRPr="00E64674">
        <w:t xml:space="preserve">Click </w:t>
      </w:r>
      <w:r w:rsidRPr="00961BF4">
        <w:rPr>
          <w:b/>
        </w:rPr>
        <w:t xml:space="preserve">New </w:t>
      </w:r>
      <w:r w:rsidRPr="00E64674">
        <w:t xml:space="preserve">on the </w:t>
      </w:r>
      <w:r w:rsidRPr="00961BF4">
        <w:rPr>
          <w:b/>
        </w:rPr>
        <w:t>Transactions</w:t>
      </w:r>
      <w:r w:rsidRPr="00961BF4">
        <w:t xml:space="preserve"> – </w:t>
      </w:r>
      <w:r w:rsidRPr="00961BF4">
        <w:rPr>
          <w:b/>
        </w:rPr>
        <w:t>Set Aside</w:t>
      </w:r>
      <w:r w:rsidRPr="00E64674">
        <w:t xml:space="preserve"> screen.</w:t>
      </w:r>
    </w:p>
    <w:p w14:paraId="30141880" w14:textId="77777777" w:rsidR="005E5BA8" w:rsidRDefault="005E5BA8" w:rsidP="006C3C3F">
      <w:pPr>
        <w:pStyle w:val="OrderedList"/>
        <w:numPr>
          <w:ilvl w:val="0"/>
          <w:numId w:val="233"/>
        </w:numPr>
        <w:jc w:val="both"/>
      </w:pPr>
      <w:r w:rsidRPr="00E64674">
        <w:t xml:space="preserve">On the </w:t>
      </w:r>
      <w:r w:rsidRPr="009E622D">
        <w:rPr>
          <w:rFonts w:cs="Calibri"/>
          <w:b/>
          <w:color w:val="000000"/>
        </w:rPr>
        <w:t>New Set Aside Transaction</w:t>
      </w:r>
      <w:r w:rsidRPr="00E64674">
        <w:t xml:space="preserve"> window, select </w:t>
      </w:r>
      <w:r>
        <w:rPr>
          <w:rFonts w:asciiTheme="majorHAnsi" w:hAnsiTheme="majorHAnsi" w:cstheme="minorHAnsi"/>
          <w:color w:val="000000" w:themeColor="text1"/>
        </w:rPr>
        <w:t>Hardest Hit Funds</w:t>
      </w:r>
      <w:r w:rsidRPr="009E622D">
        <w:rPr>
          <w:rFonts w:asciiTheme="majorHAnsi" w:hAnsiTheme="majorHAnsi" w:cstheme="minorHAnsi"/>
          <w:color w:val="000000" w:themeColor="text1"/>
        </w:rPr>
        <w:t xml:space="preserve"> – Setup</w:t>
      </w:r>
      <w:r w:rsidRPr="009E622D">
        <w:rPr>
          <w:rFonts w:cs="Calibri"/>
          <w:color w:val="000000"/>
        </w:rPr>
        <w:t xml:space="preserve"> from the </w:t>
      </w:r>
      <w:r w:rsidRPr="009E622D">
        <w:rPr>
          <w:rFonts w:cs="Calibri"/>
          <w:b/>
          <w:color w:val="000000"/>
        </w:rPr>
        <w:t>Transaction Type</w:t>
      </w:r>
      <w:r w:rsidRPr="009E622D">
        <w:rPr>
          <w:rFonts w:cs="Calibri"/>
          <w:color w:val="000000"/>
        </w:rPr>
        <w:t xml:space="preserve"> dropdown</w:t>
      </w:r>
      <w:r>
        <w:t>.</w:t>
      </w:r>
    </w:p>
    <w:p w14:paraId="0DFCB4A7" w14:textId="77777777" w:rsidR="005E5BA8" w:rsidRDefault="005E5BA8" w:rsidP="006C3C3F">
      <w:pPr>
        <w:pStyle w:val="OrderedList"/>
        <w:numPr>
          <w:ilvl w:val="0"/>
          <w:numId w:val="233"/>
        </w:numPr>
        <w:jc w:val="both"/>
      </w:pPr>
      <w:r w:rsidRPr="00E64674">
        <w:t>Populate the below listed required fields (marked with red asterisk):</w:t>
      </w:r>
    </w:p>
    <w:p w14:paraId="726760AD" w14:textId="77777777" w:rsidR="00FD4D58" w:rsidRPr="00E64674" w:rsidRDefault="00FD4D58" w:rsidP="006C3C3F">
      <w:pPr>
        <w:pStyle w:val="UnorderedListIndent"/>
        <w:numPr>
          <w:ilvl w:val="1"/>
          <w:numId w:val="233"/>
        </w:numPr>
        <w:jc w:val="both"/>
      </w:pPr>
      <w:r w:rsidRPr="00E64674">
        <w:t>Effective Date</w:t>
      </w:r>
    </w:p>
    <w:p w14:paraId="02F4D299" w14:textId="77777777" w:rsidR="00FD4D58" w:rsidRPr="00E64674" w:rsidRDefault="00FD4D58" w:rsidP="006C3C3F">
      <w:pPr>
        <w:pStyle w:val="UnorderedListIndent"/>
        <w:numPr>
          <w:ilvl w:val="1"/>
          <w:numId w:val="233"/>
        </w:numPr>
        <w:jc w:val="both"/>
      </w:pPr>
      <w:r w:rsidRPr="00E64674">
        <w:t>Transaction Amount</w:t>
      </w:r>
    </w:p>
    <w:p w14:paraId="2B9515AB" w14:textId="77777777" w:rsidR="005E5BA8" w:rsidRPr="001445BE" w:rsidRDefault="005E5BA8" w:rsidP="006C3C3F">
      <w:pPr>
        <w:pStyle w:val="OrderedList"/>
        <w:numPr>
          <w:ilvl w:val="0"/>
          <w:numId w:val="233"/>
        </w:numPr>
        <w:jc w:val="both"/>
        <w:rPr>
          <w:rFonts w:cs="Calibri"/>
          <w:color w:val="000000"/>
        </w:rPr>
      </w:pPr>
      <w:r w:rsidRPr="00E64674">
        <w:rPr>
          <w:noProof/>
        </w:rPr>
        <w:t xml:space="preserve">Click </w:t>
      </w:r>
      <w:r w:rsidRPr="001445BE">
        <w:rPr>
          <w:b/>
          <w:noProof/>
        </w:rPr>
        <w:t>Submit</w:t>
      </w:r>
      <w:r w:rsidRPr="00E64674">
        <w:rPr>
          <w:noProof/>
        </w:rPr>
        <w:t xml:space="preserve">. </w:t>
      </w:r>
      <w:r w:rsidRPr="00E64674">
        <w:t xml:space="preserve">The new transaction is displayed in the </w:t>
      </w:r>
      <w:r w:rsidRPr="001445BE">
        <w:rPr>
          <w:b/>
        </w:rPr>
        <w:t>Set Aside Transaction Results</w:t>
      </w:r>
      <w:r w:rsidRPr="00E64674">
        <w:t xml:space="preserve"> section. To exit the window without adding the transaction click </w:t>
      </w:r>
      <w:r w:rsidRPr="001445BE">
        <w:rPr>
          <w:b/>
        </w:rPr>
        <w:t xml:space="preserve">Cancel. </w:t>
      </w:r>
    </w:p>
    <w:p w14:paraId="116D192A" w14:textId="75629E59" w:rsidR="005E5BA8" w:rsidRDefault="00B34344" w:rsidP="005E5BA8">
      <w:pPr>
        <w:pStyle w:val="BodyText"/>
        <w:jc w:val="center"/>
      </w:pPr>
      <w:r>
        <w:rPr>
          <w:noProof/>
        </w:rPr>
        <w:drawing>
          <wp:inline distT="0" distB="0" distL="0" distR="0" wp14:anchorId="670D28A0" wp14:editId="27F9D993">
            <wp:extent cx="1900756" cy="867839"/>
            <wp:effectExtent l="0" t="0" r="4445" b="8890"/>
            <wp:docPr id="570" name="Picture 570"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0" name="Picture 570" descr="Graphical user interface, text, application, chat or text message&#10;&#10;Description automatically generated"/>
                    <pic:cNvPicPr/>
                  </pic:nvPicPr>
                  <pic:blipFill>
                    <a:blip r:embed="rId242"/>
                    <a:stretch>
                      <a:fillRect/>
                    </a:stretch>
                  </pic:blipFill>
                  <pic:spPr>
                    <a:xfrm>
                      <a:off x="0" y="0"/>
                      <a:ext cx="1924236" cy="878559"/>
                    </a:xfrm>
                    <a:prstGeom prst="rect">
                      <a:avLst/>
                    </a:prstGeom>
                  </pic:spPr>
                </pic:pic>
              </a:graphicData>
            </a:graphic>
          </wp:inline>
        </w:drawing>
      </w:r>
    </w:p>
    <w:p w14:paraId="2710AE46" w14:textId="33FDD864" w:rsidR="00C32BC1" w:rsidRPr="006C7316" w:rsidRDefault="00C32BC1" w:rsidP="00C32BC1">
      <w:pPr>
        <w:pStyle w:val="FigureCaption0"/>
      </w:pPr>
      <w:bookmarkStart w:id="2380" w:name="_Toc74052625"/>
      <w:bookmarkStart w:id="2381" w:name="_Toc90644011"/>
      <w:bookmarkStart w:id="2382" w:name="_Toc230164029"/>
      <w:r w:rsidRPr="006C7316">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52</w:t>
      </w:r>
      <w:r>
        <w:rPr>
          <w:noProof/>
        </w:rPr>
        <w:fldChar w:fldCharType="end"/>
      </w:r>
      <w:r>
        <w:rPr>
          <w:noProof/>
        </w:rPr>
        <w:t xml:space="preserve">: </w:t>
      </w:r>
      <w:r>
        <w:t>Set Aside - Hardest Hit Transaction Window</w:t>
      </w:r>
      <w:bookmarkEnd w:id="2380"/>
      <w:bookmarkEnd w:id="2381"/>
      <w:bookmarkEnd w:id="2382"/>
    </w:p>
    <w:p w14:paraId="265668A6" w14:textId="77777777" w:rsidR="005E5BA8" w:rsidRPr="001F27AC" w:rsidRDefault="005E5BA8" w:rsidP="006C3C3F">
      <w:pPr>
        <w:pStyle w:val="OrderedList"/>
        <w:numPr>
          <w:ilvl w:val="0"/>
          <w:numId w:val="233"/>
        </w:numPr>
        <w:jc w:val="both"/>
      </w:pPr>
      <w:r w:rsidRPr="0046696E">
        <w:t xml:space="preserve">To adjust the Set Aside transaction, select the </w:t>
      </w:r>
      <w:r w:rsidRPr="001445BE">
        <w:rPr>
          <w:b/>
        </w:rPr>
        <w:t>document icon</w:t>
      </w:r>
      <w:r w:rsidRPr="0046696E">
        <w:t xml:space="preserve"> beside the transaction, on the </w:t>
      </w:r>
      <w:r w:rsidRPr="001445BE">
        <w:rPr>
          <w:b/>
        </w:rPr>
        <w:t>Adjust Set Aside Transaction</w:t>
      </w:r>
      <w:r w:rsidRPr="0046696E">
        <w:t xml:space="preserve"> window, enter the transaction amount and click </w:t>
      </w:r>
      <w:r w:rsidRPr="001445BE">
        <w:rPr>
          <w:b/>
        </w:rPr>
        <w:t>Submit</w:t>
      </w:r>
      <w:r w:rsidRPr="0046696E">
        <w:t xml:space="preserve"> to adjust the transaction. </w:t>
      </w:r>
    </w:p>
    <w:p w14:paraId="5BF96D89" w14:textId="77777777" w:rsidR="005E5BA8" w:rsidRPr="001932E4" w:rsidRDefault="005E5BA8" w:rsidP="006C3C3F">
      <w:pPr>
        <w:pStyle w:val="OrderedList"/>
        <w:numPr>
          <w:ilvl w:val="0"/>
          <w:numId w:val="233"/>
        </w:numPr>
        <w:jc w:val="both"/>
      </w:pPr>
      <w:r w:rsidRPr="00D1371B">
        <w:t xml:space="preserve">A new </w:t>
      </w:r>
      <w:r>
        <w:rPr>
          <w:rFonts w:asciiTheme="majorHAnsi" w:hAnsiTheme="majorHAnsi" w:cstheme="minorHAnsi"/>
          <w:color w:val="000000" w:themeColor="text1"/>
        </w:rPr>
        <w:t>Hardest Hit Funds</w:t>
      </w:r>
      <w:r w:rsidRPr="002B73E4">
        <w:rPr>
          <w:rFonts w:asciiTheme="majorHAnsi" w:hAnsiTheme="majorHAnsi" w:cstheme="minorHAnsi"/>
          <w:color w:val="000000" w:themeColor="text1"/>
        </w:rPr>
        <w:t xml:space="preserve"> – Setup</w:t>
      </w:r>
      <w:r w:rsidRPr="00D1371B">
        <w:t xml:space="preserve"> Adj </w:t>
      </w:r>
      <w:r w:rsidRPr="006C7316">
        <w:rPr>
          <w:rFonts w:cs="Calibri"/>
          <w:color w:val="000000"/>
        </w:rPr>
        <w:t xml:space="preserve">transaction is added and displayed under the </w:t>
      </w:r>
      <w:r w:rsidRPr="00D1371B">
        <w:rPr>
          <w:rFonts w:cs="Calibri"/>
          <w:b/>
          <w:color w:val="000000"/>
        </w:rPr>
        <w:t>Set Aside Transactions Results</w:t>
      </w:r>
      <w:r w:rsidRPr="006C7316">
        <w:rPr>
          <w:rFonts w:cs="Calibri"/>
          <w:color w:val="000000"/>
        </w:rPr>
        <w:t xml:space="preserve"> section reflecting the </w:t>
      </w:r>
      <w:r>
        <w:rPr>
          <w:rFonts w:cs="Calibri"/>
          <w:color w:val="000000"/>
        </w:rPr>
        <w:t>adjusted</w:t>
      </w:r>
      <w:r w:rsidRPr="006C7316">
        <w:rPr>
          <w:rFonts w:cs="Calibri"/>
          <w:color w:val="000000"/>
        </w:rPr>
        <w:t xml:space="preserve"> amount.</w:t>
      </w:r>
    </w:p>
    <w:p w14:paraId="5728D645" w14:textId="77777777" w:rsidR="001932E4" w:rsidRPr="0046696E" w:rsidRDefault="001932E4" w:rsidP="001932E4">
      <w:pPr>
        <w:pStyle w:val="OrderedList"/>
        <w:jc w:val="both"/>
      </w:pPr>
    </w:p>
    <w:p w14:paraId="69EE63B5" w14:textId="24D45044" w:rsidR="001703DA" w:rsidRPr="006C7316" w:rsidRDefault="00B1174D" w:rsidP="00A047E3">
      <w:pPr>
        <w:pStyle w:val="Heading3"/>
        <w:ind w:left="1080" w:hanging="1080"/>
        <w:jc w:val="both"/>
      </w:pPr>
      <w:bookmarkStart w:id="2383" w:name="_Toc315633881"/>
      <w:bookmarkStart w:id="2384" w:name="_Toc11334767"/>
      <w:bookmarkStart w:id="2385" w:name="_Toc74051985"/>
      <w:bookmarkStart w:id="2386" w:name="_Toc90643371"/>
      <w:bookmarkStart w:id="2387" w:name="_Toc230163278"/>
      <w:r>
        <w:t xml:space="preserve">Transactions - </w:t>
      </w:r>
      <w:r w:rsidR="001703DA">
        <w:t>C</w:t>
      </w:r>
      <w:r w:rsidR="001703DA" w:rsidRPr="006C7316">
        <w:t>laims</w:t>
      </w:r>
      <w:bookmarkEnd w:id="2383"/>
      <w:bookmarkEnd w:id="2384"/>
      <w:bookmarkEnd w:id="2385"/>
      <w:bookmarkEnd w:id="2386"/>
      <w:bookmarkEnd w:id="2387"/>
      <w:r w:rsidR="001703DA" w:rsidRPr="00A047E3">
        <w:t xml:space="preserve"> </w:t>
      </w:r>
      <w:r w:rsidR="00C23872" w:rsidRPr="00A047E3">
        <w:fldChar w:fldCharType="begin"/>
      </w:r>
      <w:r w:rsidR="00C23872">
        <w:instrText xml:space="preserve"> XE "</w:instrText>
      </w:r>
      <w:r w:rsidR="00C23872" w:rsidRPr="004D7ADE">
        <w:instrText>Assigned Claims Transactions</w:instrText>
      </w:r>
      <w:r w:rsidR="00C23872">
        <w:instrText xml:space="preserve">" </w:instrText>
      </w:r>
      <w:r w:rsidR="00C23872" w:rsidRPr="00A047E3">
        <w:fldChar w:fldCharType="end"/>
      </w:r>
    </w:p>
    <w:p w14:paraId="3B492DA9" w14:textId="7F9A7FD9" w:rsidR="00B1174D" w:rsidRDefault="001703DA" w:rsidP="00864DB9">
      <w:pPr>
        <w:pStyle w:val="BodyText"/>
        <w:rPr>
          <w:bCs w:val="0"/>
        </w:rPr>
      </w:pPr>
      <w:r w:rsidRPr="00F11BEF">
        <w:t>This screen displays the claim</w:t>
      </w:r>
      <w:r>
        <w:t>s transactions associated with c</w:t>
      </w:r>
      <w:r w:rsidRPr="00F11BEF">
        <w:t>laim submissions.  This screen allows the us</w:t>
      </w:r>
      <w:r>
        <w:t>er to filter and view specific c</w:t>
      </w:r>
      <w:r w:rsidRPr="00F11BEF">
        <w:t>laim transactions within a transaction c</w:t>
      </w:r>
      <w:r w:rsidRPr="00D21051">
        <w:t xml:space="preserve">ategory. The claim transactions are automatically initiated by the system when </w:t>
      </w:r>
      <w:r>
        <w:t>a claim is approved by HUD</w:t>
      </w:r>
      <w:r w:rsidRPr="00D21051">
        <w:t>.</w:t>
      </w:r>
      <w:r w:rsidR="00063C0B">
        <w:t xml:space="preserve"> Only transactions associated with Claim Type 22 are applicable for Assigned loans.</w:t>
      </w:r>
    </w:p>
    <w:p w14:paraId="719F54D8" w14:textId="5B2526AA" w:rsidR="001703DA" w:rsidRDefault="001703DA" w:rsidP="001879BA">
      <w:pPr>
        <w:pStyle w:val="BodyText"/>
      </w:pPr>
      <w:r>
        <w:t xml:space="preserve">The </w:t>
      </w:r>
      <w:r w:rsidR="0014490D">
        <w:t>table below</w:t>
      </w:r>
      <w:r>
        <w:t xml:space="preserve"> lists the Claim transactions that are automatically initiated by the system.</w:t>
      </w:r>
    </w:p>
    <w:p w14:paraId="2245D1E7" w14:textId="77777777" w:rsidR="001932E4" w:rsidRDefault="001932E4" w:rsidP="001879BA">
      <w:pPr>
        <w:pStyle w:val="BodyText"/>
      </w:pPr>
    </w:p>
    <w:tbl>
      <w:tblPr>
        <w:tblStyle w:val="TableGrid"/>
        <w:tblW w:w="0" w:type="auto"/>
        <w:tblInd w:w="108" w:type="dxa"/>
        <w:tblLook w:val="04A0" w:firstRow="1" w:lastRow="0" w:firstColumn="1" w:lastColumn="0" w:noHBand="0" w:noVBand="1"/>
      </w:tblPr>
      <w:tblGrid>
        <w:gridCol w:w="2766"/>
        <w:gridCol w:w="6476"/>
      </w:tblGrid>
      <w:tr w:rsidR="001703DA" w:rsidRPr="00D24C47" w14:paraId="7E7492BE" w14:textId="77777777" w:rsidTr="005B1953">
        <w:trPr>
          <w:tblHeader/>
        </w:trPr>
        <w:tc>
          <w:tcPr>
            <w:tcW w:w="2790" w:type="dxa"/>
            <w:shd w:val="clear" w:color="auto" w:fill="B8CCE4" w:themeFill="accent1" w:themeFillTint="66"/>
          </w:tcPr>
          <w:p w14:paraId="0886C959" w14:textId="77777777" w:rsidR="001703DA" w:rsidRPr="00D24C47" w:rsidRDefault="001703DA" w:rsidP="000E443B">
            <w:pPr>
              <w:pStyle w:val="Tableheader"/>
            </w:pPr>
            <w:r w:rsidRPr="00D24C47">
              <w:t>Transaction</w:t>
            </w:r>
          </w:p>
        </w:tc>
        <w:tc>
          <w:tcPr>
            <w:tcW w:w="6570" w:type="dxa"/>
            <w:shd w:val="clear" w:color="auto" w:fill="B8CCE4" w:themeFill="accent1" w:themeFillTint="66"/>
          </w:tcPr>
          <w:p w14:paraId="35E71DF2" w14:textId="77777777" w:rsidR="001703DA" w:rsidRPr="00D24C47" w:rsidRDefault="001703DA" w:rsidP="000E443B">
            <w:pPr>
              <w:pStyle w:val="Tableheader"/>
            </w:pPr>
            <w:r w:rsidRPr="00D24C47">
              <w:t>Description</w:t>
            </w:r>
          </w:p>
        </w:tc>
      </w:tr>
      <w:tr w:rsidR="001703DA" w:rsidRPr="00D24C47" w14:paraId="7D397F19" w14:textId="77777777" w:rsidTr="005B1953">
        <w:tc>
          <w:tcPr>
            <w:tcW w:w="2790" w:type="dxa"/>
          </w:tcPr>
          <w:p w14:paraId="592E8E50" w14:textId="77777777" w:rsidR="001703DA" w:rsidRPr="00D24C47" w:rsidRDefault="001703DA" w:rsidP="00B34BB0">
            <w:pPr>
              <w:pStyle w:val="TableColumnSubheading"/>
            </w:pPr>
            <w:r w:rsidRPr="00D24C47">
              <w:t>Claim Type 21 - FCL/DIL</w:t>
            </w:r>
          </w:p>
        </w:tc>
        <w:tc>
          <w:tcPr>
            <w:tcW w:w="6570" w:type="dxa"/>
          </w:tcPr>
          <w:p w14:paraId="6A1686AD" w14:textId="1BAF8F4E" w:rsidR="001703DA" w:rsidRPr="00D24C47" w:rsidRDefault="001703DA" w:rsidP="00F874DE">
            <w:pPr>
              <w:pStyle w:val="TableText"/>
              <w:jc w:val="both"/>
            </w:pPr>
            <w:r w:rsidRPr="00D24C47">
              <w:t xml:space="preserve">This transaction is automatically initiated by the Servicing Module upon approval of Claim Type 21 by HUD. </w:t>
            </w:r>
          </w:p>
        </w:tc>
      </w:tr>
      <w:tr w:rsidR="001703DA" w:rsidRPr="00D24C47" w14:paraId="62F86F17" w14:textId="77777777" w:rsidTr="005B1953">
        <w:tc>
          <w:tcPr>
            <w:tcW w:w="2790" w:type="dxa"/>
          </w:tcPr>
          <w:p w14:paraId="21CDE3A3" w14:textId="77777777" w:rsidR="001703DA" w:rsidRPr="00D24C47" w:rsidRDefault="001703DA" w:rsidP="00B34BB0">
            <w:pPr>
              <w:pStyle w:val="TableColumnSubheading"/>
            </w:pPr>
            <w:r w:rsidRPr="00D24C47">
              <w:t>Claim Type 22 - Optional Assignment</w:t>
            </w:r>
          </w:p>
        </w:tc>
        <w:tc>
          <w:tcPr>
            <w:tcW w:w="6570" w:type="dxa"/>
          </w:tcPr>
          <w:p w14:paraId="72A299F0" w14:textId="61E9A8EF" w:rsidR="001703DA" w:rsidRPr="00D24C47" w:rsidRDefault="001703DA" w:rsidP="00F874DE">
            <w:pPr>
              <w:pStyle w:val="TableText"/>
              <w:jc w:val="both"/>
            </w:pPr>
            <w:r w:rsidRPr="00D24C47">
              <w:tab/>
              <w:t xml:space="preserve">This transaction is automatically initiated by the Servicing Module upon auto-approval of Claim Type 22. </w:t>
            </w:r>
          </w:p>
        </w:tc>
      </w:tr>
      <w:tr w:rsidR="001703DA" w:rsidRPr="00D24C47" w14:paraId="4F939A6C" w14:textId="77777777" w:rsidTr="005B1953">
        <w:tc>
          <w:tcPr>
            <w:tcW w:w="2790" w:type="dxa"/>
          </w:tcPr>
          <w:p w14:paraId="6FCABC90" w14:textId="77777777" w:rsidR="001703DA" w:rsidRPr="00D24C47" w:rsidRDefault="001703DA" w:rsidP="00B34BB0">
            <w:pPr>
              <w:pStyle w:val="TableColumnSubheading"/>
            </w:pPr>
            <w:r w:rsidRPr="00D24C47">
              <w:t>Claim Type 23 - Mortgagor Sale</w:t>
            </w:r>
          </w:p>
        </w:tc>
        <w:tc>
          <w:tcPr>
            <w:tcW w:w="6570" w:type="dxa"/>
          </w:tcPr>
          <w:p w14:paraId="4FB0E024" w14:textId="51FE4DB9" w:rsidR="001703DA" w:rsidRPr="00D24C47" w:rsidRDefault="001703DA" w:rsidP="00F874DE">
            <w:pPr>
              <w:pStyle w:val="TableText"/>
              <w:jc w:val="both"/>
            </w:pPr>
            <w:r w:rsidRPr="00D24C47">
              <w:t xml:space="preserve">This transaction is automatically initiated by the Servicing Module upon approval of Claim Type 23 by HUD. </w:t>
            </w:r>
          </w:p>
        </w:tc>
      </w:tr>
      <w:tr w:rsidR="001703DA" w:rsidRPr="00D24C47" w14:paraId="72052219" w14:textId="77777777" w:rsidTr="005B1953">
        <w:tc>
          <w:tcPr>
            <w:tcW w:w="2790" w:type="dxa"/>
          </w:tcPr>
          <w:p w14:paraId="6C97F6CD" w14:textId="77777777" w:rsidR="001703DA" w:rsidRPr="00D24C47" w:rsidRDefault="001703DA" w:rsidP="00B34BB0">
            <w:pPr>
              <w:pStyle w:val="TableColumnSubheading"/>
            </w:pPr>
            <w:r w:rsidRPr="00D24C47">
              <w:t>Claim Type 21 – Supplemental</w:t>
            </w:r>
          </w:p>
        </w:tc>
        <w:tc>
          <w:tcPr>
            <w:tcW w:w="6570" w:type="dxa"/>
          </w:tcPr>
          <w:p w14:paraId="1CE400F3" w14:textId="5EED29C9" w:rsidR="001703DA" w:rsidRPr="00D24C47" w:rsidRDefault="001703DA" w:rsidP="00F874DE">
            <w:pPr>
              <w:pStyle w:val="TableText"/>
              <w:jc w:val="both"/>
            </w:pPr>
            <w:r w:rsidRPr="00D24C47">
              <w:t xml:space="preserve">This transaction is automatically initiated by the Servicing Module upon approval of Claim Type 24 by HUD provided the initial claim is a Claim Type 21. </w:t>
            </w:r>
          </w:p>
        </w:tc>
      </w:tr>
      <w:tr w:rsidR="001703DA" w:rsidRPr="00D24C47" w14:paraId="60E2C421" w14:textId="77777777" w:rsidTr="005B1953">
        <w:tc>
          <w:tcPr>
            <w:tcW w:w="2790" w:type="dxa"/>
          </w:tcPr>
          <w:p w14:paraId="49F9FF49" w14:textId="77777777" w:rsidR="001703DA" w:rsidRPr="00D24C47" w:rsidRDefault="001703DA" w:rsidP="00B34BB0">
            <w:pPr>
              <w:pStyle w:val="TableColumnSubheading"/>
            </w:pPr>
            <w:r w:rsidRPr="00D24C47">
              <w:t>Claim Type 23 – Supplemental</w:t>
            </w:r>
          </w:p>
        </w:tc>
        <w:tc>
          <w:tcPr>
            <w:tcW w:w="6570" w:type="dxa"/>
          </w:tcPr>
          <w:p w14:paraId="16C36412" w14:textId="68C092BC" w:rsidR="001703DA" w:rsidRPr="00D24C47" w:rsidRDefault="001703DA" w:rsidP="00F874DE">
            <w:pPr>
              <w:pStyle w:val="TableText"/>
              <w:jc w:val="both"/>
            </w:pPr>
            <w:r w:rsidRPr="00D24C47">
              <w:t xml:space="preserve">This transaction is automatically initiated by the Servicing Module upon approval of Claim Type 24 by HUD provided the initial claim is a Claim Type 23. </w:t>
            </w:r>
          </w:p>
        </w:tc>
      </w:tr>
      <w:tr w:rsidR="001703DA" w:rsidRPr="00D24C47" w14:paraId="1A78490E" w14:textId="77777777" w:rsidTr="005B1953">
        <w:tc>
          <w:tcPr>
            <w:tcW w:w="2790" w:type="dxa"/>
          </w:tcPr>
          <w:p w14:paraId="768B0BAA" w14:textId="77777777" w:rsidR="001703DA" w:rsidRPr="00D24C47" w:rsidRDefault="001703DA" w:rsidP="00B34BB0">
            <w:pPr>
              <w:pStyle w:val="TableColumnSubheading"/>
            </w:pPr>
            <w:r w:rsidRPr="00D24C47">
              <w:t>Claim Type 22 - Funds Due HUD</w:t>
            </w:r>
          </w:p>
        </w:tc>
        <w:tc>
          <w:tcPr>
            <w:tcW w:w="6570" w:type="dxa"/>
          </w:tcPr>
          <w:p w14:paraId="4F4B6541" w14:textId="16CFF99B" w:rsidR="001703DA" w:rsidRPr="00D24C47" w:rsidRDefault="001703DA" w:rsidP="00F874DE">
            <w:pPr>
              <w:pStyle w:val="TableText"/>
              <w:jc w:val="both"/>
            </w:pPr>
            <w:r w:rsidRPr="00D24C47">
              <w:t xml:space="preserve">Automatically initiated by the Servicing Module upon denial of assignment (Claim Type 22 post preliminary title approval and pre final title approval) by HUD. The transaction is initiated to recover the advances made previously by HUD. </w:t>
            </w:r>
          </w:p>
        </w:tc>
      </w:tr>
      <w:tr w:rsidR="001703DA" w:rsidRPr="00D24C47" w14:paraId="151FC77E" w14:textId="77777777" w:rsidTr="005B1953">
        <w:tc>
          <w:tcPr>
            <w:tcW w:w="2790" w:type="dxa"/>
          </w:tcPr>
          <w:p w14:paraId="13975AC8" w14:textId="77777777" w:rsidR="001703DA" w:rsidRPr="00D24C47" w:rsidRDefault="001703DA" w:rsidP="00B34BB0">
            <w:pPr>
              <w:pStyle w:val="TableColumnSubheading"/>
            </w:pPr>
            <w:r w:rsidRPr="00D24C47">
              <w:t>Interest on HUD Advances</w:t>
            </w:r>
          </w:p>
        </w:tc>
        <w:tc>
          <w:tcPr>
            <w:tcW w:w="6570" w:type="dxa"/>
          </w:tcPr>
          <w:p w14:paraId="30826314" w14:textId="53E7E0DE" w:rsidR="001703DA" w:rsidRPr="00D24C47" w:rsidRDefault="001703DA" w:rsidP="00F874DE">
            <w:pPr>
              <w:pStyle w:val="TableText"/>
              <w:jc w:val="both"/>
            </w:pPr>
            <w:r w:rsidRPr="00D24C47">
              <w:t xml:space="preserve">Automatically initiated by the Servicing Module upon denial of Assignment (Claim Type 22 post preliminary title approval and pre final title approval) by HUD. The transaction is initiated to recover the interest amount on the advances made previously by HUD.  </w:t>
            </w:r>
          </w:p>
        </w:tc>
      </w:tr>
      <w:tr w:rsidR="001703DA" w:rsidRPr="00D24C47" w14:paraId="695A5CF5" w14:textId="77777777" w:rsidTr="005B1953">
        <w:tc>
          <w:tcPr>
            <w:tcW w:w="2790" w:type="dxa"/>
          </w:tcPr>
          <w:p w14:paraId="7F34DC59" w14:textId="77777777" w:rsidR="001703DA" w:rsidRPr="00D24C47" w:rsidRDefault="001703DA" w:rsidP="00B34BB0">
            <w:pPr>
              <w:pStyle w:val="TableColumnSubheading"/>
            </w:pPr>
            <w:r w:rsidRPr="00D24C47">
              <w:t>Claim Type 22 – Repurchase</w:t>
            </w:r>
          </w:p>
        </w:tc>
        <w:tc>
          <w:tcPr>
            <w:tcW w:w="6570" w:type="dxa"/>
          </w:tcPr>
          <w:p w14:paraId="29F64FA6" w14:textId="4C6D5688" w:rsidR="001703DA" w:rsidRPr="00D24C47" w:rsidRDefault="001703DA" w:rsidP="00F874DE">
            <w:pPr>
              <w:pStyle w:val="TableText"/>
              <w:jc w:val="both"/>
            </w:pPr>
            <w:r w:rsidRPr="00D24C47">
              <w:tab/>
              <w:t xml:space="preserve">For assigned loans, this transaction is automatically initiated by the Servicing Module upon approval of Assignment Repurchase by HUD. </w:t>
            </w:r>
          </w:p>
        </w:tc>
      </w:tr>
      <w:tr w:rsidR="001703DA" w:rsidRPr="00D24C47" w14:paraId="73519986" w14:textId="77777777" w:rsidTr="005B1953">
        <w:tc>
          <w:tcPr>
            <w:tcW w:w="2790" w:type="dxa"/>
          </w:tcPr>
          <w:p w14:paraId="4AAD120C" w14:textId="77777777" w:rsidR="001703DA" w:rsidRPr="00D24C47" w:rsidRDefault="001703DA" w:rsidP="00B34BB0">
            <w:pPr>
              <w:pStyle w:val="TableColumnSubheading"/>
            </w:pPr>
            <w:r w:rsidRPr="00D24C47">
              <w:t>Claim Type 22 - Repurchase Adj</w:t>
            </w:r>
          </w:p>
        </w:tc>
        <w:tc>
          <w:tcPr>
            <w:tcW w:w="6570" w:type="dxa"/>
          </w:tcPr>
          <w:p w14:paraId="6C9A378A" w14:textId="3691B0F6" w:rsidR="001703DA" w:rsidRPr="00D24C47" w:rsidRDefault="001703DA" w:rsidP="00F874DE">
            <w:pPr>
              <w:pStyle w:val="TableText"/>
              <w:jc w:val="both"/>
            </w:pPr>
            <w:r w:rsidRPr="00D24C47">
              <w:t>Automatically initiated by the Servicing Module if there is a difference in payoff amount between the date HUD approved repurchase and servicer authorized the repayment transaction.</w:t>
            </w:r>
          </w:p>
        </w:tc>
      </w:tr>
    </w:tbl>
    <w:p w14:paraId="1C7B9534" w14:textId="3A657275" w:rsidR="001703DA" w:rsidRDefault="001703DA" w:rsidP="001879BA">
      <w:pPr>
        <w:pStyle w:val="TableCaption"/>
      </w:pPr>
      <w:r w:rsidRPr="006C7316">
        <w:t xml:space="preserve"> </w:t>
      </w:r>
      <w:bookmarkStart w:id="2388" w:name="_Toc90643799"/>
      <w:bookmarkStart w:id="2389" w:name="_Toc23016378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9</w:t>
      </w:r>
      <w:r w:rsidR="00764635">
        <w:rPr>
          <w:noProof/>
        </w:rPr>
        <w:fldChar w:fldCharType="end"/>
      </w:r>
      <w:r>
        <w:t>: Claims Transactions</w:t>
      </w:r>
      <w:bookmarkEnd w:id="2388"/>
      <w:bookmarkEnd w:id="2389"/>
    </w:p>
    <w:p w14:paraId="40466FAF" w14:textId="77777777" w:rsidR="00B34397" w:rsidRDefault="00B34397" w:rsidP="006B308B">
      <w:pPr>
        <w:pStyle w:val="Heading3"/>
        <w:ind w:left="1080" w:hanging="1080"/>
        <w:jc w:val="both"/>
      </w:pPr>
      <w:bookmarkStart w:id="2390" w:name="_Toc11334768"/>
      <w:bookmarkStart w:id="2391" w:name="_Toc74051986"/>
      <w:bookmarkStart w:id="2392" w:name="_Toc90643372"/>
      <w:bookmarkStart w:id="2393" w:name="_Toc230163279"/>
      <w:r w:rsidRPr="006B308B">
        <w:t>Transactions – Miscellaneous</w:t>
      </w:r>
      <w:bookmarkEnd w:id="2390"/>
      <w:bookmarkEnd w:id="2391"/>
      <w:bookmarkEnd w:id="2392"/>
      <w:bookmarkEnd w:id="2393"/>
      <w:r>
        <w:t xml:space="preserve"> </w:t>
      </w:r>
    </w:p>
    <w:p w14:paraId="6937625D" w14:textId="77777777" w:rsidR="00B34397" w:rsidRPr="00FD4D58" w:rsidRDefault="00B34397" w:rsidP="00B34397">
      <w:pPr>
        <w:pStyle w:val="BodyText"/>
        <w:rPr>
          <w:rFonts w:asciiTheme="majorHAnsi" w:eastAsia="Calibri" w:hAnsiTheme="majorHAnsi"/>
        </w:rPr>
      </w:pPr>
      <w:r w:rsidRPr="00FD4D58">
        <w:rPr>
          <w:rFonts w:asciiTheme="majorHAnsi" w:hAnsiTheme="majorHAnsi"/>
        </w:rPr>
        <w:t xml:space="preserve">This screen displays the </w:t>
      </w:r>
      <w:r w:rsidRPr="00FD4D58">
        <w:rPr>
          <w:rFonts w:asciiTheme="majorHAnsi" w:eastAsiaTheme="minorHAnsi" w:hAnsiTheme="majorHAnsi" w:cstheme="minorBidi"/>
        </w:rPr>
        <w:t>Miscellaneous Income transactions</w:t>
      </w:r>
      <w:r w:rsidRPr="00FD4D58">
        <w:rPr>
          <w:rFonts w:asciiTheme="majorHAnsi" w:hAnsiTheme="majorHAnsi"/>
        </w:rPr>
        <w:t xml:space="preserve">.  Users with permission will be able to view and add Miscellaneous transactions.  </w:t>
      </w:r>
      <w:r w:rsidRPr="00FD4D58">
        <w:rPr>
          <w:rFonts w:asciiTheme="majorHAnsi" w:eastAsiaTheme="minorHAnsi" w:hAnsiTheme="majorHAnsi" w:cstheme="minorBidi"/>
        </w:rPr>
        <w:t>Miscellaneous Income transactions</w:t>
      </w:r>
      <w:r w:rsidRPr="00FD4D58">
        <w:rPr>
          <w:rFonts w:asciiTheme="majorHAnsi" w:eastAsia="Calibri" w:hAnsiTheme="majorHAnsi"/>
        </w:rPr>
        <w:t xml:space="preserve"> are restricted to loans serviced by HUD where the Servicer ID is 9999909990.</w:t>
      </w:r>
      <w:r w:rsidRPr="00FD4D58">
        <w:rPr>
          <w:rFonts w:asciiTheme="majorHAnsi" w:hAnsiTheme="majorHAnsi"/>
        </w:rPr>
        <w:t xml:space="preserve"> This screen allows the user to filter and view</w:t>
      </w:r>
      <w:r w:rsidRPr="00FD4D58">
        <w:rPr>
          <w:rFonts w:asciiTheme="majorHAnsi" w:eastAsiaTheme="minorHAnsi" w:hAnsiTheme="majorHAnsi" w:cstheme="minorBidi"/>
        </w:rPr>
        <w:t xml:space="preserve"> Miscellaneous Income</w:t>
      </w:r>
      <w:r w:rsidRPr="00FD4D58">
        <w:rPr>
          <w:rFonts w:asciiTheme="majorHAnsi" w:hAnsiTheme="majorHAnsi"/>
        </w:rPr>
        <w:t xml:space="preserve"> transactions. </w:t>
      </w:r>
      <w:r w:rsidRPr="00FD4D58">
        <w:rPr>
          <w:rFonts w:asciiTheme="majorHAnsi" w:eastAsia="Calibri" w:hAnsiTheme="majorHAnsi"/>
        </w:rPr>
        <w:t>The Miscellaneous Income Transaction shall be recorded as an income transaction and will not affect the Loan balance.</w:t>
      </w:r>
    </w:p>
    <w:p w14:paraId="0CC5892B" w14:textId="77777777" w:rsidR="00B34397" w:rsidRPr="00FD4D58" w:rsidRDefault="00B34397" w:rsidP="00B34397">
      <w:pPr>
        <w:pStyle w:val="BodyText"/>
        <w:rPr>
          <w:rFonts w:asciiTheme="majorHAnsi" w:eastAsia="Calibri" w:hAnsiTheme="majorHAnsi"/>
        </w:rPr>
      </w:pPr>
      <w:r w:rsidRPr="00FD4D58">
        <w:rPr>
          <w:rFonts w:asciiTheme="majorHAnsi" w:hAnsiTheme="majorHAnsi"/>
        </w:rPr>
        <w:t xml:space="preserve">To create a </w:t>
      </w:r>
      <w:r w:rsidRPr="00FD4D58">
        <w:rPr>
          <w:rFonts w:asciiTheme="majorHAnsi" w:eastAsia="Calibri" w:hAnsiTheme="majorHAnsi"/>
        </w:rPr>
        <w:t>Miscellaneous Income Transaction:</w:t>
      </w:r>
    </w:p>
    <w:p w14:paraId="112BE202" w14:textId="77777777" w:rsidR="00B34397" w:rsidRPr="00E64674" w:rsidRDefault="00B34397" w:rsidP="006C3C3F">
      <w:pPr>
        <w:pStyle w:val="OrderedList"/>
        <w:numPr>
          <w:ilvl w:val="0"/>
          <w:numId w:val="234"/>
        </w:numPr>
        <w:jc w:val="both"/>
      </w:pPr>
      <w:r w:rsidRPr="00E64674">
        <w:t xml:space="preserve">Click </w:t>
      </w:r>
      <w:r w:rsidRPr="00961BF4">
        <w:rPr>
          <w:b/>
        </w:rPr>
        <w:t xml:space="preserve">New </w:t>
      </w:r>
      <w:r w:rsidRPr="00E64674">
        <w:t xml:space="preserve">on the </w:t>
      </w:r>
      <w:r w:rsidRPr="00961BF4">
        <w:rPr>
          <w:b/>
        </w:rPr>
        <w:t>Transactions</w:t>
      </w:r>
      <w:r w:rsidRPr="00961BF4">
        <w:t xml:space="preserve"> – </w:t>
      </w:r>
      <w:r w:rsidRPr="006618F0">
        <w:rPr>
          <w:rFonts w:eastAsia="Times New Roman"/>
          <w:b/>
        </w:rPr>
        <w:t>Miscellaneous</w:t>
      </w:r>
      <w:r w:rsidRPr="00494767">
        <w:rPr>
          <w:rFonts w:asciiTheme="minorHAnsi" w:hAnsiTheme="minorHAnsi" w:cstheme="minorBidi"/>
        </w:rPr>
        <w:t xml:space="preserve"> </w:t>
      </w:r>
      <w:r w:rsidRPr="00E64674">
        <w:t>screen.</w:t>
      </w:r>
    </w:p>
    <w:p w14:paraId="5B8A20B8" w14:textId="77777777" w:rsidR="00B34397" w:rsidRDefault="00B34397" w:rsidP="006C3C3F">
      <w:pPr>
        <w:pStyle w:val="OrderedList"/>
        <w:numPr>
          <w:ilvl w:val="0"/>
          <w:numId w:val="234"/>
        </w:numPr>
        <w:jc w:val="both"/>
      </w:pPr>
      <w:r w:rsidRPr="00E64674">
        <w:t xml:space="preserve">On the </w:t>
      </w:r>
      <w:r w:rsidRPr="009E622D">
        <w:rPr>
          <w:rFonts w:cs="Calibri"/>
          <w:b/>
          <w:color w:val="000000"/>
        </w:rPr>
        <w:t xml:space="preserve">New </w:t>
      </w:r>
      <w:r w:rsidRPr="006618F0">
        <w:rPr>
          <w:rFonts w:eastAsia="Times New Roman" w:cs="Calibri"/>
          <w:b/>
          <w:color w:val="000000"/>
        </w:rPr>
        <w:t>Miscellaneous</w:t>
      </w:r>
      <w:r w:rsidRPr="009E622D">
        <w:rPr>
          <w:rFonts w:cs="Calibri"/>
          <w:b/>
          <w:color w:val="000000"/>
        </w:rPr>
        <w:t xml:space="preserve"> Transaction</w:t>
      </w:r>
      <w:r w:rsidRPr="00E64674">
        <w:t xml:space="preserve"> window, select </w:t>
      </w:r>
      <w:r w:rsidRPr="00494767">
        <w:rPr>
          <w:rFonts w:asciiTheme="minorHAnsi" w:hAnsiTheme="minorHAnsi" w:cstheme="minorBidi"/>
        </w:rPr>
        <w:t>Miscellaneous</w:t>
      </w:r>
      <w:r w:rsidRPr="009E622D">
        <w:rPr>
          <w:rFonts w:asciiTheme="majorHAnsi" w:hAnsiTheme="majorHAnsi" w:cstheme="minorHAnsi"/>
          <w:color w:val="000000" w:themeColor="text1"/>
        </w:rPr>
        <w:t xml:space="preserve"> </w:t>
      </w:r>
      <w:r>
        <w:rPr>
          <w:rFonts w:asciiTheme="majorHAnsi" w:hAnsiTheme="majorHAnsi" w:cstheme="minorHAnsi"/>
          <w:color w:val="000000" w:themeColor="text1"/>
        </w:rPr>
        <w:t>Income</w:t>
      </w:r>
      <w:r w:rsidRPr="009E622D">
        <w:rPr>
          <w:rFonts w:cs="Calibri"/>
          <w:color w:val="000000"/>
        </w:rPr>
        <w:t xml:space="preserve"> from the </w:t>
      </w:r>
      <w:r w:rsidRPr="009E622D">
        <w:rPr>
          <w:rFonts w:cs="Calibri"/>
          <w:b/>
          <w:color w:val="000000"/>
        </w:rPr>
        <w:t xml:space="preserve">Transaction </w:t>
      </w:r>
      <w:r>
        <w:rPr>
          <w:rFonts w:cs="Calibri"/>
          <w:b/>
          <w:color w:val="000000"/>
        </w:rPr>
        <w:t>Category</w:t>
      </w:r>
      <w:r w:rsidRPr="009E622D">
        <w:rPr>
          <w:rFonts w:cs="Calibri"/>
          <w:color w:val="000000"/>
        </w:rPr>
        <w:t xml:space="preserve"> dropdown</w:t>
      </w:r>
      <w:r>
        <w:t>.</w:t>
      </w:r>
    </w:p>
    <w:p w14:paraId="5D16234F" w14:textId="77777777" w:rsidR="00B34397" w:rsidRDefault="00B34397" w:rsidP="006C3C3F">
      <w:pPr>
        <w:pStyle w:val="OrderedList"/>
        <w:numPr>
          <w:ilvl w:val="0"/>
          <w:numId w:val="234"/>
        </w:numPr>
        <w:jc w:val="both"/>
      </w:pPr>
      <w:r w:rsidRPr="00E64674">
        <w:t>Populate the below listed required fields (marked with red asterisk):</w:t>
      </w:r>
    </w:p>
    <w:p w14:paraId="35558031" w14:textId="77777777" w:rsidR="00B34397" w:rsidRDefault="00B34397" w:rsidP="00B34397">
      <w:pPr>
        <w:pStyle w:val="UnorderedListIndent"/>
      </w:pPr>
      <w:r>
        <w:t>Transaction Type</w:t>
      </w:r>
    </w:p>
    <w:p w14:paraId="084EBE9D" w14:textId="77777777" w:rsidR="00FD4D58" w:rsidRPr="00E64674" w:rsidRDefault="00FD4D58" w:rsidP="00FD4D58">
      <w:pPr>
        <w:pStyle w:val="UnorderedListIndent"/>
        <w:jc w:val="both"/>
      </w:pPr>
      <w:r w:rsidRPr="00E64674">
        <w:t>Effective Date</w:t>
      </w:r>
    </w:p>
    <w:p w14:paraId="4FF33F9C" w14:textId="77777777" w:rsidR="00FD4D58" w:rsidRPr="00E64674" w:rsidRDefault="00FD4D58" w:rsidP="00FD4D58">
      <w:pPr>
        <w:pStyle w:val="UnorderedListIndent"/>
        <w:jc w:val="both"/>
      </w:pPr>
      <w:r w:rsidRPr="00E64674">
        <w:t>Transaction Amount</w:t>
      </w:r>
    </w:p>
    <w:p w14:paraId="258D2402" w14:textId="77777777" w:rsidR="00B34397" w:rsidRDefault="00B34397" w:rsidP="006C3C3F">
      <w:pPr>
        <w:pStyle w:val="OrderedList"/>
        <w:numPr>
          <w:ilvl w:val="0"/>
          <w:numId w:val="234"/>
        </w:numPr>
        <w:jc w:val="both"/>
      </w:pPr>
      <w:r w:rsidRPr="00E64674">
        <w:t xml:space="preserve">Click </w:t>
      </w:r>
      <w:r w:rsidRPr="005B12FE">
        <w:t>Submit</w:t>
      </w:r>
      <w:r w:rsidRPr="00E64674">
        <w:t xml:space="preserve">. </w:t>
      </w:r>
    </w:p>
    <w:p w14:paraId="32AB24D6" w14:textId="6A435B01" w:rsidR="00B34397" w:rsidRDefault="00B34344" w:rsidP="002D3066">
      <w:pPr>
        <w:pStyle w:val="OrderedList"/>
        <w:jc w:val="center"/>
      </w:pPr>
      <w:r>
        <w:rPr>
          <w:noProof/>
        </w:rPr>
        <w:drawing>
          <wp:inline distT="0" distB="0" distL="0" distR="0" wp14:anchorId="20A25A28" wp14:editId="06BFF4DC">
            <wp:extent cx="2010563" cy="867597"/>
            <wp:effectExtent l="0" t="0" r="8890" b="8890"/>
            <wp:docPr id="571" name="Picture 57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1" name="Picture 571" descr="Graphical user interface, text, application, chat or text message&#10;&#10;Description automatically generated"/>
                    <pic:cNvPicPr/>
                  </pic:nvPicPr>
                  <pic:blipFill>
                    <a:blip r:embed="rId243"/>
                    <a:stretch>
                      <a:fillRect/>
                    </a:stretch>
                  </pic:blipFill>
                  <pic:spPr>
                    <a:xfrm>
                      <a:off x="0" y="0"/>
                      <a:ext cx="2038897" cy="879824"/>
                    </a:xfrm>
                    <a:prstGeom prst="rect">
                      <a:avLst/>
                    </a:prstGeom>
                  </pic:spPr>
                </pic:pic>
              </a:graphicData>
            </a:graphic>
          </wp:inline>
        </w:drawing>
      </w:r>
    </w:p>
    <w:p w14:paraId="642CBDE9" w14:textId="23C41952" w:rsidR="00C32BC1" w:rsidRPr="006C7316" w:rsidRDefault="00C32BC1" w:rsidP="00C32BC1">
      <w:pPr>
        <w:pStyle w:val="FigureCaption0"/>
      </w:pPr>
      <w:bookmarkStart w:id="2394" w:name="_Toc74052626"/>
      <w:bookmarkStart w:id="2395" w:name="_Toc90644012"/>
      <w:bookmarkStart w:id="2396" w:name="_Toc230164030"/>
      <w:r w:rsidRPr="006C7316">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53</w:t>
      </w:r>
      <w:r>
        <w:rPr>
          <w:noProof/>
        </w:rPr>
        <w:fldChar w:fldCharType="end"/>
      </w:r>
      <w:r>
        <w:rPr>
          <w:noProof/>
        </w:rPr>
        <w:t xml:space="preserve">: </w:t>
      </w:r>
      <w:r w:rsidR="00B34344">
        <w:t>Miscellaneous</w:t>
      </w:r>
      <w:r>
        <w:t xml:space="preserve"> Transaction Window</w:t>
      </w:r>
      <w:bookmarkEnd w:id="2394"/>
      <w:bookmarkEnd w:id="2395"/>
      <w:bookmarkEnd w:id="2396"/>
    </w:p>
    <w:p w14:paraId="7C88117F" w14:textId="77777777" w:rsidR="00C32BC1" w:rsidRDefault="00C32BC1" w:rsidP="00B34397">
      <w:pPr>
        <w:pStyle w:val="OrderedList"/>
        <w:ind w:left="1530" w:hanging="720"/>
        <w:jc w:val="center"/>
      </w:pPr>
    </w:p>
    <w:p w14:paraId="6AB103DA" w14:textId="77777777" w:rsidR="00B34397" w:rsidRPr="003F3102" w:rsidRDefault="00B34397" w:rsidP="006C3C3F">
      <w:pPr>
        <w:pStyle w:val="OrderedList"/>
        <w:numPr>
          <w:ilvl w:val="0"/>
          <w:numId w:val="234"/>
        </w:numPr>
        <w:jc w:val="both"/>
      </w:pPr>
      <w:r w:rsidRPr="003F3102">
        <w:t xml:space="preserve">To adjust the </w:t>
      </w:r>
      <w:r w:rsidRPr="00494767">
        <w:rPr>
          <w:rFonts w:asciiTheme="minorHAnsi" w:hAnsiTheme="minorHAnsi" w:cstheme="minorBidi"/>
        </w:rPr>
        <w:t>Miscellaneous</w:t>
      </w:r>
      <w:r w:rsidRPr="009E622D">
        <w:rPr>
          <w:rFonts w:asciiTheme="majorHAnsi" w:hAnsiTheme="majorHAnsi" w:cstheme="minorHAnsi"/>
          <w:color w:val="000000" w:themeColor="text1"/>
        </w:rPr>
        <w:t xml:space="preserve"> </w:t>
      </w:r>
      <w:r>
        <w:rPr>
          <w:rFonts w:asciiTheme="majorHAnsi" w:hAnsiTheme="majorHAnsi" w:cstheme="minorHAnsi"/>
          <w:color w:val="000000" w:themeColor="text1"/>
        </w:rPr>
        <w:t>Income</w:t>
      </w:r>
      <w:r w:rsidRPr="003F3102">
        <w:t xml:space="preserve"> transaction, select the </w:t>
      </w:r>
      <w:r w:rsidRPr="001445BE">
        <w:rPr>
          <w:b/>
        </w:rPr>
        <w:t>document icon</w:t>
      </w:r>
      <w:r w:rsidRPr="003F3102">
        <w:t xml:space="preserve"> beside the transaction, on the </w:t>
      </w:r>
      <w:r w:rsidRPr="001445BE">
        <w:rPr>
          <w:b/>
        </w:rPr>
        <w:t xml:space="preserve">Adjust </w:t>
      </w:r>
      <w:r>
        <w:rPr>
          <w:b/>
        </w:rPr>
        <w:t>Misc</w:t>
      </w:r>
      <w:r w:rsidRPr="001445BE">
        <w:rPr>
          <w:b/>
        </w:rPr>
        <w:t xml:space="preserve"> Transaction</w:t>
      </w:r>
      <w:r w:rsidRPr="003F3102">
        <w:t xml:space="preserve"> window, click </w:t>
      </w:r>
      <w:r w:rsidRPr="001445BE">
        <w:rPr>
          <w:b/>
        </w:rPr>
        <w:t>Submit</w:t>
      </w:r>
      <w:r w:rsidRPr="003F3102">
        <w:t xml:space="preserve"> to reverse the transaction. </w:t>
      </w:r>
    </w:p>
    <w:p w14:paraId="23EDA16E" w14:textId="77777777" w:rsidR="00B34397" w:rsidRPr="006C7316" w:rsidRDefault="00B34397" w:rsidP="006C3C3F">
      <w:pPr>
        <w:pStyle w:val="OrderedList"/>
        <w:numPr>
          <w:ilvl w:val="0"/>
          <w:numId w:val="234"/>
        </w:numPr>
        <w:jc w:val="both"/>
        <w:rPr>
          <w:rFonts w:cs="Calibri"/>
          <w:color w:val="000000"/>
        </w:rPr>
      </w:pPr>
      <w:r w:rsidRPr="006C7316">
        <w:rPr>
          <w:rFonts w:cs="Calibri"/>
          <w:color w:val="000000"/>
        </w:rPr>
        <w:t xml:space="preserve">A new </w:t>
      </w:r>
      <w:r w:rsidRPr="00494767">
        <w:rPr>
          <w:rFonts w:asciiTheme="minorHAnsi" w:hAnsiTheme="minorHAnsi" w:cstheme="minorBidi"/>
        </w:rPr>
        <w:t>Miscellaneous</w:t>
      </w:r>
      <w:r w:rsidRPr="009E622D">
        <w:rPr>
          <w:rFonts w:asciiTheme="majorHAnsi" w:hAnsiTheme="majorHAnsi" w:cstheme="minorHAnsi"/>
          <w:color w:val="000000" w:themeColor="text1"/>
        </w:rPr>
        <w:t xml:space="preserve"> </w:t>
      </w:r>
      <w:r>
        <w:rPr>
          <w:rFonts w:asciiTheme="majorHAnsi" w:hAnsiTheme="majorHAnsi" w:cstheme="minorHAnsi"/>
          <w:color w:val="000000" w:themeColor="text1"/>
        </w:rPr>
        <w:t>Income</w:t>
      </w:r>
      <w:r w:rsidRPr="006C7316">
        <w:rPr>
          <w:rFonts w:cs="Calibri"/>
          <w:color w:val="000000"/>
        </w:rPr>
        <w:t xml:space="preserve"> adjustment transaction is added and displayed under the </w:t>
      </w:r>
      <w:r w:rsidRPr="005B12FE">
        <w:rPr>
          <w:rFonts w:cs="Calibri"/>
          <w:b/>
          <w:color w:val="000000"/>
        </w:rPr>
        <w:t xml:space="preserve">Miscellaneous </w:t>
      </w:r>
      <w:r w:rsidRPr="003F3102">
        <w:rPr>
          <w:rFonts w:cs="Calibri"/>
          <w:b/>
          <w:color w:val="000000"/>
        </w:rPr>
        <w:t>Transactions Results</w:t>
      </w:r>
      <w:r w:rsidRPr="006C7316">
        <w:rPr>
          <w:rFonts w:cs="Calibri"/>
          <w:color w:val="000000"/>
        </w:rPr>
        <w:t xml:space="preserve"> section reflecting the reversed amount.</w:t>
      </w:r>
    </w:p>
    <w:p w14:paraId="50C3AA04" w14:textId="4F7EE42D" w:rsidR="00B34397" w:rsidRDefault="00B34397" w:rsidP="00B34397">
      <w:pPr>
        <w:pStyle w:val="BodyText"/>
      </w:pPr>
    </w:p>
    <w:p w14:paraId="0C2E92F7" w14:textId="7FF19D29" w:rsidR="00715DF5" w:rsidRDefault="00D713B1" w:rsidP="00A047E3">
      <w:pPr>
        <w:pStyle w:val="Heading3"/>
        <w:ind w:left="1080" w:hanging="1080"/>
        <w:jc w:val="both"/>
      </w:pPr>
      <w:bookmarkStart w:id="2397" w:name="_Toc315633882"/>
      <w:bookmarkStart w:id="2398" w:name="_Toc11334769"/>
      <w:bookmarkStart w:id="2399" w:name="_Toc74051987"/>
      <w:bookmarkStart w:id="2400" w:name="_Toc90643373"/>
      <w:bookmarkStart w:id="2401" w:name="_Toc230163280"/>
      <w:r>
        <w:t>Notes C</w:t>
      </w:r>
      <w:r w:rsidR="00715DF5">
        <w:t>ollections</w:t>
      </w:r>
      <w:bookmarkEnd w:id="2397"/>
      <w:bookmarkEnd w:id="2398"/>
      <w:bookmarkEnd w:id="2399"/>
      <w:bookmarkEnd w:id="2400"/>
      <w:bookmarkEnd w:id="2401"/>
    </w:p>
    <w:p w14:paraId="5B8BC6B8" w14:textId="18403A8A" w:rsidR="002B27E5" w:rsidRPr="003C1B65" w:rsidRDefault="002B27E5" w:rsidP="001879BA">
      <w:pPr>
        <w:pStyle w:val="BodyText"/>
      </w:pPr>
      <w:r w:rsidRPr="003C1B65">
        <w:t>This section explains the notes collection processing in HERMIT (Servicing and Accounting Modules) system.</w:t>
      </w:r>
    </w:p>
    <w:p w14:paraId="1C53603B" w14:textId="4FCF03C4" w:rsidR="002B27E5" w:rsidRPr="003C1B65" w:rsidRDefault="002B27E5" w:rsidP="006C3C3F">
      <w:pPr>
        <w:pStyle w:val="regularnumbers"/>
        <w:numPr>
          <w:ilvl w:val="0"/>
          <w:numId w:val="51"/>
        </w:numPr>
      </w:pPr>
      <w:r w:rsidRPr="003C1B65">
        <w:t xml:space="preserve">The </w:t>
      </w:r>
      <w:r>
        <w:t>Servicing Module</w:t>
      </w:r>
      <w:r w:rsidRPr="003C1B65">
        <w:t xml:space="preserve"> generates the notes receivable transaction when the collection transactions are initiated in the system by the HUD NSC Contractor for Assigned loans (for example: Payoff). </w:t>
      </w:r>
      <w:r>
        <w:t xml:space="preserve">The loan balance is adjusted in the system. </w:t>
      </w:r>
      <w:r w:rsidRPr="003C1B65">
        <w:t>These FHA cases are sent to the Accounting Module via an interface file.</w:t>
      </w:r>
    </w:p>
    <w:p w14:paraId="459F73AD" w14:textId="5B9697C2" w:rsidR="002B27E5" w:rsidRPr="003C1B65" w:rsidRDefault="002B27E5" w:rsidP="00140EA9">
      <w:pPr>
        <w:pStyle w:val="regularnumbers"/>
      </w:pPr>
      <w:r w:rsidRPr="003C1B65">
        <w:t>The Servicing Module assigns a batch ID and batch status for the notes receivable request to track the status. Once the file is generated and sent to the Accounting Module, the batch status (Sent to GL) is updated to indicate that the transaction has been sent to the Accounting Module.</w:t>
      </w:r>
    </w:p>
    <w:p w14:paraId="11258F30" w14:textId="083E8582" w:rsidR="002B27E5" w:rsidRPr="003C1B65" w:rsidRDefault="002B27E5" w:rsidP="00140EA9">
      <w:pPr>
        <w:pStyle w:val="regularnumbers"/>
      </w:pPr>
      <w:r w:rsidRPr="003C1B65">
        <w:t xml:space="preserve">The Accounting Module processes the file, records the receivable transactions and sends a response file to the Servicing Module. The Servicing Module processes the response file from the Accounting Module and updates the batch status (Success). </w:t>
      </w:r>
    </w:p>
    <w:p w14:paraId="68F2E805" w14:textId="15C796D5" w:rsidR="002B27E5" w:rsidRPr="003C1B65" w:rsidRDefault="002B27E5" w:rsidP="00140EA9">
      <w:pPr>
        <w:pStyle w:val="regularnumbers"/>
      </w:pPr>
      <w:r w:rsidRPr="003C1B65">
        <w:t xml:space="preserve">The HUD NSC </w:t>
      </w:r>
      <w:r w:rsidR="00527D2B">
        <w:t>Contractor</w:t>
      </w:r>
      <w:r w:rsidR="00527D2B" w:rsidRPr="003C1B65">
        <w:t xml:space="preserve"> </w:t>
      </w:r>
      <w:r w:rsidRPr="003C1B65">
        <w:t xml:space="preserve">generates the notes collection transactions report (based on transaction date) from the Accounting Transmittals screen in the Servicing Module. </w:t>
      </w:r>
    </w:p>
    <w:p w14:paraId="49BC01E0" w14:textId="10987092" w:rsidR="002B27E5" w:rsidRPr="003C1B65" w:rsidRDefault="002B27E5" w:rsidP="00140EA9">
      <w:pPr>
        <w:pStyle w:val="regularnumbers"/>
      </w:pPr>
      <w:r w:rsidRPr="003C1B65">
        <w:t xml:space="preserve">The HUD NSC </w:t>
      </w:r>
      <w:r w:rsidR="00527D2B">
        <w:t>Contractor</w:t>
      </w:r>
      <w:r w:rsidRPr="003C1B65">
        <w:t xml:space="preserve"> scans checks received and enters other pertinent data into Treasury’s </w:t>
      </w:r>
      <w:r w:rsidRPr="001879BA">
        <w:rPr>
          <w:rStyle w:val="text161"/>
          <w:rFonts w:ascii="Cambria" w:eastAsia="Calibri" w:hAnsi="Cambria"/>
          <w:b w:val="0"/>
          <w:sz w:val="22"/>
          <w:szCs w:val="22"/>
        </w:rPr>
        <w:t>Paper Check Conversion Over the Counter</w:t>
      </w:r>
      <w:r w:rsidRPr="003C1B65">
        <w:t xml:space="preserve"> (PCC-OTC) application. Upon completion, a daily PCC-OTC collections report is generated.</w:t>
      </w:r>
    </w:p>
    <w:p w14:paraId="4CA0C418" w14:textId="344B4A18" w:rsidR="002B27E5" w:rsidRPr="003C1B65" w:rsidRDefault="002B27E5" w:rsidP="00140EA9">
      <w:pPr>
        <w:pStyle w:val="regularnumbers"/>
      </w:pPr>
      <w:r w:rsidRPr="003C1B65">
        <w:t xml:space="preserve">The PCC-OTC daily collections report is reconciled to the Servicing Module daily collections transactions report.  This validation confirms that all transactions entered to the Servicing Module were also scanned into PCC-OTC and that all applicable dollar amounts match.  </w:t>
      </w:r>
    </w:p>
    <w:p w14:paraId="4E8F9EC4" w14:textId="72F15504" w:rsidR="00FD4D58" w:rsidRDefault="002B27E5" w:rsidP="00140EA9">
      <w:pPr>
        <w:pStyle w:val="regularnumbers"/>
      </w:pPr>
      <w:r w:rsidRPr="003C1B65">
        <w:t>Treasury PCC-OTC processes collections. Treasury submits the collection through the Federal Reserve and the payer bank account is debited.</w:t>
      </w:r>
    </w:p>
    <w:p w14:paraId="21E78F76" w14:textId="61B2A768" w:rsidR="00FD4D58" w:rsidRDefault="00FD4D58">
      <w:pPr>
        <w:rPr>
          <w:rFonts w:ascii="Cambria" w:eastAsia="Times New Roman" w:hAnsi="Cambria"/>
          <w:bCs/>
          <w:lang w:bidi="en-US"/>
        </w:rPr>
      </w:pPr>
    </w:p>
    <w:p w14:paraId="5403961B" w14:textId="6FF857F2" w:rsidR="001E072B" w:rsidRDefault="001E072B" w:rsidP="00F874DE">
      <w:pPr>
        <w:pStyle w:val="Heading2"/>
        <w:jc w:val="both"/>
        <w:rPr>
          <w:snapToGrid w:val="0"/>
          <w:w w:val="0"/>
        </w:rPr>
      </w:pPr>
      <w:bookmarkStart w:id="2402" w:name="_Ref314520161"/>
      <w:bookmarkStart w:id="2403" w:name="_Toc314660759"/>
      <w:bookmarkStart w:id="2404" w:name="_Toc315633883"/>
      <w:bookmarkStart w:id="2405" w:name="_Toc11334770"/>
      <w:bookmarkStart w:id="2406" w:name="_Toc74051988"/>
      <w:bookmarkStart w:id="2407" w:name="_Toc90643374"/>
      <w:bookmarkStart w:id="2408" w:name="_Toc230163281"/>
      <w:bookmarkStart w:id="2409" w:name="_Ref314171023"/>
      <w:r w:rsidRPr="002B73E4">
        <w:rPr>
          <w:snapToGrid w:val="0"/>
          <w:w w:val="0"/>
        </w:rPr>
        <w:t>Contacts</w:t>
      </w:r>
      <w:bookmarkEnd w:id="2402"/>
      <w:bookmarkEnd w:id="2403"/>
      <w:bookmarkEnd w:id="2404"/>
      <w:bookmarkEnd w:id="2405"/>
      <w:bookmarkEnd w:id="2406"/>
      <w:bookmarkEnd w:id="2407"/>
      <w:bookmarkEnd w:id="2408"/>
      <w:r w:rsidR="00C50468">
        <w:rPr>
          <w:snapToGrid w:val="0"/>
          <w:w w:val="0"/>
        </w:rPr>
        <w:fldChar w:fldCharType="begin"/>
      </w:r>
      <w:r w:rsidR="00C50468">
        <w:instrText xml:space="preserve"> XE "</w:instrText>
      </w:r>
      <w:r w:rsidR="00C50468" w:rsidRPr="00F74690">
        <w:rPr>
          <w:snapToGrid w:val="0"/>
          <w:w w:val="0"/>
        </w:rPr>
        <w:instrText>Assigned</w:instrText>
      </w:r>
      <w:r w:rsidR="00CD0958">
        <w:rPr>
          <w:snapToGrid w:val="0"/>
          <w:w w:val="0"/>
        </w:rPr>
        <w:instrText xml:space="preserve"> Contacts Screen</w:instrText>
      </w:r>
      <w:r w:rsidR="00C50468">
        <w:instrText xml:space="preserve">" </w:instrText>
      </w:r>
      <w:r w:rsidR="00C50468">
        <w:rPr>
          <w:snapToGrid w:val="0"/>
          <w:w w:val="0"/>
        </w:rPr>
        <w:fldChar w:fldCharType="end"/>
      </w:r>
    </w:p>
    <w:p w14:paraId="1EC58B8E" w14:textId="43983815" w:rsidR="00A34E6E" w:rsidRDefault="004408FF" w:rsidP="001879BA">
      <w:pPr>
        <w:pStyle w:val="BodyText"/>
      </w:pPr>
      <w:r>
        <w:t>T</w:t>
      </w:r>
      <w:r w:rsidRPr="008775E2">
        <w:t xml:space="preserve">he </w:t>
      </w:r>
      <w:r w:rsidRPr="006C7316">
        <w:t xml:space="preserve">Contact </w:t>
      </w:r>
      <w:r w:rsidRPr="008775E2">
        <w:t>screen is displayed</w:t>
      </w:r>
      <w:r>
        <w:t xml:space="preserve"> w</w:t>
      </w:r>
      <w:r w:rsidRPr="008775E2">
        <w:t xml:space="preserve">hen </w:t>
      </w:r>
      <w:r>
        <w:t xml:space="preserve">a </w:t>
      </w:r>
      <w:r w:rsidRPr="008775E2">
        <w:t xml:space="preserve">user selects the </w:t>
      </w:r>
      <w:r>
        <w:t>Contacts</w:t>
      </w:r>
      <w:r w:rsidRPr="008775E2">
        <w:t xml:space="preserve"> </w:t>
      </w:r>
      <w:r>
        <w:t xml:space="preserve">tab from the menu </w:t>
      </w:r>
      <w:r w:rsidRPr="00B32886">
        <w:t>on the left</w:t>
      </w:r>
      <w:r>
        <w:t xml:space="preserve"> side of the screen</w:t>
      </w:r>
      <w:r w:rsidRPr="008775E2">
        <w:t>.</w:t>
      </w:r>
      <w:r w:rsidRPr="006C7316">
        <w:t xml:space="preserve"> This screen displays the borrower</w:t>
      </w:r>
      <w:r w:rsidR="00A34E6E">
        <w:t>,</w:t>
      </w:r>
      <w:r w:rsidRPr="006C7316">
        <w:t xml:space="preserve"> co-borrower </w:t>
      </w:r>
      <w:r w:rsidR="00A34E6E">
        <w:t xml:space="preserve">and </w:t>
      </w:r>
      <w:r w:rsidR="00734A50">
        <w:t>non-borrowing</w:t>
      </w:r>
      <w:r w:rsidR="00A34E6E">
        <w:t xml:space="preserve"> spouse </w:t>
      </w:r>
      <w:r w:rsidRPr="006C7316">
        <w:t xml:space="preserve">information received from CHUMS at the time of loan setup. In addition, the screen </w:t>
      </w:r>
      <w:r>
        <w:t xml:space="preserve">enables </w:t>
      </w:r>
      <w:r w:rsidRPr="006C7316">
        <w:t xml:space="preserve">authorized users to add new contacts other than </w:t>
      </w:r>
      <w:r>
        <w:t>b</w:t>
      </w:r>
      <w:r w:rsidRPr="006C7316">
        <w:t xml:space="preserve">orrower and </w:t>
      </w:r>
      <w:r>
        <w:t>c</w:t>
      </w:r>
      <w:r w:rsidRPr="006C7316">
        <w:t>o-</w:t>
      </w:r>
      <w:r>
        <w:t>b</w:t>
      </w:r>
      <w:r w:rsidRPr="006C7316">
        <w:t xml:space="preserve">orrower, edit </w:t>
      </w:r>
      <w:r>
        <w:t xml:space="preserve">existing </w:t>
      </w:r>
      <w:r w:rsidRPr="006C7316">
        <w:t>contact information</w:t>
      </w:r>
      <w:r>
        <w:t>,</w:t>
      </w:r>
      <w:r w:rsidRPr="006C7316">
        <w:t xml:space="preserve"> and delete a contact.</w:t>
      </w:r>
      <w:r w:rsidR="001F7BC3">
        <w:t xml:space="preserve"> </w:t>
      </w:r>
      <w:r w:rsidR="00A34E6E">
        <w:t xml:space="preserve">The screen also enables user to deactivate a </w:t>
      </w:r>
      <w:r w:rsidR="00734A50">
        <w:t>non-borrowing</w:t>
      </w:r>
      <w:r w:rsidR="00A34E6E">
        <w:t xml:space="preserve"> spouse, if available</w:t>
      </w:r>
      <w:r w:rsidR="00E25939">
        <w:t>, and add property contact assessment information related to Home Ownership Associations (HOA) and Condominiums.</w:t>
      </w:r>
    </w:p>
    <w:p w14:paraId="72B58A22" w14:textId="1B879197" w:rsidR="004408FF" w:rsidRPr="00075735" w:rsidRDefault="004408FF" w:rsidP="001879BA">
      <w:pPr>
        <w:pStyle w:val="BodyText"/>
      </w:pPr>
      <w:r w:rsidRPr="00075735">
        <w:t xml:space="preserve">The </w:t>
      </w:r>
      <w:r>
        <w:t>Contacts</w:t>
      </w:r>
      <w:r w:rsidRPr="00075735">
        <w:t xml:space="preserve"> screen displays the following </w:t>
      </w:r>
      <w:r>
        <w:t>sections</w:t>
      </w:r>
      <w:r w:rsidRPr="00075735">
        <w:t>:</w:t>
      </w:r>
    </w:p>
    <w:p w14:paraId="2A2C73E3" w14:textId="2BF88B77" w:rsidR="004408FF" w:rsidRDefault="004408FF" w:rsidP="00F874DE">
      <w:pPr>
        <w:pStyle w:val="UnorderedList"/>
        <w:jc w:val="both"/>
      </w:pPr>
      <w:r>
        <w:t>New button</w:t>
      </w:r>
      <w:r w:rsidR="00E25939">
        <w:t xml:space="preserve"> – Contact Information</w:t>
      </w:r>
    </w:p>
    <w:p w14:paraId="0666A455" w14:textId="77777777" w:rsidR="004408FF" w:rsidRDefault="004408FF" w:rsidP="00F874DE">
      <w:pPr>
        <w:pStyle w:val="UnorderedList"/>
        <w:jc w:val="both"/>
      </w:pPr>
      <w:r>
        <w:t xml:space="preserve">Contacts </w:t>
      </w:r>
    </w:p>
    <w:p w14:paraId="2B34A0AA" w14:textId="0F1E7CD0" w:rsidR="00E25939" w:rsidRDefault="00E25939" w:rsidP="00E25939">
      <w:pPr>
        <w:pStyle w:val="UnorderedList"/>
        <w:jc w:val="both"/>
      </w:pPr>
      <w:r>
        <w:t xml:space="preserve">New </w:t>
      </w:r>
      <w:r w:rsidR="003D7635">
        <w:t>button</w:t>
      </w:r>
      <w:r>
        <w:t xml:space="preserve"> – Assessment Information</w:t>
      </w:r>
    </w:p>
    <w:p w14:paraId="49D17FEF" w14:textId="77777777" w:rsidR="00E25939" w:rsidRPr="006C7316" w:rsidRDefault="00E25939" w:rsidP="00E25939">
      <w:pPr>
        <w:pStyle w:val="UnorderedList"/>
        <w:jc w:val="both"/>
      </w:pPr>
      <w:r>
        <w:t>Assessment Contacts</w:t>
      </w:r>
    </w:p>
    <w:p w14:paraId="2AF24458" w14:textId="52AE54E0" w:rsidR="00BF12CF" w:rsidRDefault="00BF12CF">
      <w:pPr>
        <w:rPr>
          <w:rFonts w:ascii="Cambria" w:eastAsia="Times New Roman" w:hAnsi="Cambria"/>
          <w:lang w:bidi="en-US"/>
        </w:rPr>
      </w:pPr>
    </w:p>
    <w:p w14:paraId="2ABB14B1" w14:textId="77777777" w:rsidR="004408FF" w:rsidRPr="006C7316" w:rsidRDefault="004408FF" w:rsidP="00D973E5">
      <w:pPr>
        <w:pStyle w:val="Heading3"/>
        <w:ind w:left="1080" w:hanging="1080"/>
        <w:jc w:val="both"/>
      </w:pPr>
      <w:bookmarkStart w:id="2410" w:name="_Toc315633884"/>
      <w:bookmarkStart w:id="2411" w:name="_Toc11334771"/>
      <w:bookmarkStart w:id="2412" w:name="_Toc74051989"/>
      <w:bookmarkStart w:id="2413" w:name="_Toc90643375"/>
      <w:bookmarkStart w:id="2414" w:name="_Toc230163282"/>
      <w:r>
        <w:t>Viewing a Contact</w:t>
      </w:r>
      <w:bookmarkEnd w:id="2410"/>
      <w:bookmarkEnd w:id="2411"/>
      <w:bookmarkEnd w:id="2412"/>
      <w:bookmarkEnd w:id="2413"/>
      <w:bookmarkEnd w:id="2414"/>
    </w:p>
    <w:p w14:paraId="66158C89" w14:textId="77777777" w:rsidR="004408FF" w:rsidRDefault="004408FF" w:rsidP="001879BA">
      <w:pPr>
        <w:pStyle w:val="BodyText"/>
      </w:pPr>
      <w:r w:rsidRPr="006C7316">
        <w:t>To view a contact</w:t>
      </w:r>
      <w:r>
        <w:t>:</w:t>
      </w:r>
    </w:p>
    <w:p w14:paraId="63BD537C" w14:textId="77777777" w:rsidR="004408FF" w:rsidRDefault="004408FF" w:rsidP="006C3C3F">
      <w:pPr>
        <w:pStyle w:val="OrderedList"/>
        <w:numPr>
          <w:ilvl w:val="0"/>
          <w:numId w:val="235"/>
        </w:numPr>
        <w:jc w:val="both"/>
      </w:pPr>
      <w:r w:rsidRPr="006C7316">
        <w:t xml:space="preserve">Click </w:t>
      </w:r>
      <w:r>
        <w:t xml:space="preserve">a </w:t>
      </w:r>
      <w:r w:rsidRPr="001445BE">
        <w:rPr>
          <w:b/>
        </w:rPr>
        <w:t>Contact Type</w:t>
      </w:r>
      <w:r>
        <w:t xml:space="preserve"> displayed under the</w:t>
      </w:r>
      <w:r w:rsidRPr="006C7316">
        <w:t xml:space="preserve"> </w:t>
      </w:r>
      <w:r w:rsidRPr="001445BE">
        <w:rPr>
          <w:b/>
        </w:rPr>
        <w:t xml:space="preserve">Contact Information </w:t>
      </w:r>
      <w:r w:rsidRPr="006C7316">
        <w:t xml:space="preserve">section. </w:t>
      </w:r>
    </w:p>
    <w:p w14:paraId="7138B594" w14:textId="77777777" w:rsidR="004408FF" w:rsidRDefault="004408FF" w:rsidP="006C3C3F">
      <w:pPr>
        <w:pStyle w:val="OrderedList"/>
        <w:numPr>
          <w:ilvl w:val="0"/>
          <w:numId w:val="235"/>
        </w:numPr>
        <w:jc w:val="both"/>
      </w:pPr>
      <w:r w:rsidRPr="006C7316">
        <w:t xml:space="preserve">The </w:t>
      </w:r>
      <w:r w:rsidRPr="0082076C">
        <w:t>Mailing Information, Other Information and Audit Information</w:t>
      </w:r>
      <w:r>
        <w:t xml:space="preserve"> </w:t>
      </w:r>
      <w:r w:rsidRPr="006C7316">
        <w:t>of the selected contact</w:t>
      </w:r>
      <w:r>
        <w:t xml:space="preserve"> are displayed below the contact.</w:t>
      </w:r>
    </w:p>
    <w:p w14:paraId="05031D60" w14:textId="62887226" w:rsidR="00664E20" w:rsidRDefault="00E43AA2" w:rsidP="001879BA">
      <w:pPr>
        <w:pStyle w:val="FigureCaption0"/>
      </w:pPr>
      <w:r w:rsidRPr="00E43AA2">
        <w:rPr>
          <w:noProof/>
        </w:rPr>
        <w:t xml:space="preserve"> </w:t>
      </w:r>
      <w:r w:rsidR="00D87C37" w:rsidRPr="00D87C37">
        <w:rPr>
          <w:noProof/>
        </w:rPr>
        <w:t xml:space="preserve"> </w:t>
      </w:r>
      <w:r w:rsidR="00664E20">
        <w:rPr>
          <w:noProof/>
        </w:rPr>
        <w:drawing>
          <wp:inline distT="0" distB="0" distL="0" distR="0" wp14:anchorId="0940C11A" wp14:editId="3F7645D8">
            <wp:extent cx="4511040" cy="1247775"/>
            <wp:effectExtent l="19050" t="19050" r="22860" b="28575"/>
            <wp:docPr id="7143491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349115" name="Picture 1"/>
                    <pic:cNvPicPr>
                      <a:picLocks noChangeAspect="1"/>
                    </pic:cNvPicPr>
                  </pic:nvPicPr>
                  <pic:blipFill>
                    <a:blip r:embed="rId115"/>
                    <a:stretch>
                      <a:fillRect/>
                    </a:stretch>
                  </pic:blipFill>
                  <pic:spPr>
                    <a:xfrm>
                      <a:off x="0" y="0"/>
                      <a:ext cx="4511040" cy="1247775"/>
                    </a:xfrm>
                    <a:prstGeom prst="rect">
                      <a:avLst/>
                    </a:prstGeom>
                    <a:ln w="19050">
                      <a:solidFill>
                        <a:schemeClr val="accent1"/>
                      </a:solidFill>
                    </a:ln>
                  </pic:spPr>
                </pic:pic>
              </a:graphicData>
            </a:graphic>
          </wp:inline>
        </w:drawing>
      </w:r>
    </w:p>
    <w:p w14:paraId="7BA0CAED" w14:textId="18575978" w:rsidR="004408FF" w:rsidRDefault="004408FF" w:rsidP="001879BA">
      <w:pPr>
        <w:pStyle w:val="FigureCaption0"/>
      </w:pPr>
      <w:bookmarkStart w:id="2415" w:name="_Toc74052627"/>
      <w:bookmarkStart w:id="2416" w:name="_Toc90644013"/>
      <w:bookmarkStart w:id="2417" w:name="_Toc23016403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54</w:t>
      </w:r>
      <w:r w:rsidR="00764635">
        <w:rPr>
          <w:noProof/>
        </w:rPr>
        <w:fldChar w:fldCharType="end"/>
      </w:r>
      <w:r>
        <w:rPr>
          <w:noProof/>
        </w:rPr>
        <w:t xml:space="preserve">: View Contact Information </w:t>
      </w:r>
      <w:r w:rsidR="009F0E4B">
        <w:rPr>
          <w:noProof/>
        </w:rPr>
        <w:t>Screen</w:t>
      </w:r>
      <w:bookmarkEnd w:id="2415"/>
      <w:bookmarkEnd w:id="2416"/>
      <w:bookmarkEnd w:id="2417"/>
    </w:p>
    <w:p w14:paraId="6295E6AC" w14:textId="77777777" w:rsidR="004408FF" w:rsidRDefault="004408FF" w:rsidP="00D973E5">
      <w:pPr>
        <w:pStyle w:val="Heading3"/>
        <w:ind w:left="1080" w:hanging="1080"/>
        <w:jc w:val="both"/>
      </w:pPr>
      <w:bookmarkStart w:id="2418" w:name="_Toc315633885"/>
      <w:bookmarkStart w:id="2419" w:name="_Toc11334772"/>
      <w:bookmarkStart w:id="2420" w:name="_Toc74051990"/>
      <w:bookmarkStart w:id="2421" w:name="_Toc90643376"/>
      <w:bookmarkStart w:id="2422" w:name="_Toc230163283"/>
      <w:r w:rsidRPr="006C7316">
        <w:t>Add</w:t>
      </w:r>
      <w:r>
        <w:t>ing</w:t>
      </w:r>
      <w:r w:rsidRPr="006C7316">
        <w:t xml:space="preserve"> </w:t>
      </w:r>
      <w:r>
        <w:t>a C</w:t>
      </w:r>
      <w:r w:rsidRPr="006C7316">
        <w:t>ontact</w:t>
      </w:r>
      <w:bookmarkEnd w:id="2418"/>
      <w:bookmarkEnd w:id="2419"/>
      <w:bookmarkEnd w:id="2420"/>
      <w:bookmarkEnd w:id="2421"/>
      <w:bookmarkEnd w:id="2422"/>
    </w:p>
    <w:p w14:paraId="2BBF4900" w14:textId="77777777" w:rsidR="004408FF" w:rsidRPr="004564BD" w:rsidRDefault="004408FF" w:rsidP="001879BA">
      <w:pPr>
        <w:pStyle w:val="BodyText"/>
        <w:rPr>
          <w:lang w:bidi="ar-SA"/>
        </w:rPr>
      </w:pPr>
      <w:r w:rsidRPr="006C7316">
        <w:t xml:space="preserve">To </w:t>
      </w:r>
      <w:r>
        <w:t>add</w:t>
      </w:r>
      <w:r w:rsidRPr="006C7316">
        <w:t xml:space="preserve"> a contact</w:t>
      </w:r>
      <w:r>
        <w:t>:</w:t>
      </w:r>
    </w:p>
    <w:p w14:paraId="646049C8" w14:textId="77777777" w:rsidR="004408FF" w:rsidRPr="00FF3803" w:rsidRDefault="004408FF" w:rsidP="006C3C3F">
      <w:pPr>
        <w:pStyle w:val="OrderedList"/>
        <w:numPr>
          <w:ilvl w:val="0"/>
          <w:numId w:val="236"/>
        </w:numPr>
        <w:jc w:val="both"/>
      </w:pPr>
      <w:r w:rsidRPr="00FF3803">
        <w:t xml:space="preserve">Click </w:t>
      </w:r>
      <w:r w:rsidRPr="001E65BA">
        <w:rPr>
          <w:b/>
        </w:rPr>
        <w:t>New</w:t>
      </w:r>
      <w:r w:rsidRPr="001E65BA">
        <w:t xml:space="preserve"> </w:t>
      </w:r>
      <w:r w:rsidRPr="009F0E4B">
        <w:t>i</w:t>
      </w:r>
      <w:r w:rsidRPr="00FF3803">
        <w:t xml:space="preserve">n the </w:t>
      </w:r>
      <w:r w:rsidRPr="001E65BA">
        <w:rPr>
          <w:b/>
        </w:rPr>
        <w:t>Contact Information</w:t>
      </w:r>
      <w:r w:rsidRPr="00FF3803">
        <w:t xml:space="preserve"> section.</w:t>
      </w:r>
    </w:p>
    <w:p w14:paraId="5CFB741E" w14:textId="7F0C51F4" w:rsidR="004408FF" w:rsidRPr="00FF3803" w:rsidRDefault="004408FF" w:rsidP="006C3C3F">
      <w:pPr>
        <w:pStyle w:val="OrderedList"/>
        <w:numPr>
          <w:ilvl w:val="0"/>
          <w:numId w:val="236"/>
        </w:numPr>
        <w:jc w:val="both"/>
      </w:pPr>
      <w:r w:rsidRPr="00FF3803">
        <w:t xml:space="preserve">On the </w:t>
      </w:r>
      <w:r w:rsidRPr="00FF3803">
        <w:rPr>
          <w:b/>
        </w:rPr>
        <w:t>Contact Info</w:t>
      </w:r>
      <w:r w:rsidRPr="00FF3803">
        <w:t xml:space="preserve"> window, populate the fields as needed (fields marked with red asterisk must be populated). Selecting the button Same as Contact Address will auto-fill the </w:t>
      </w:r>
      <w:r w:rsidR="00CD7497" w:rsidRPr="00FF3803">
        <w:t>contact’s</w:t>
      </w:r>
      <w:r w:rsidRPr="00FF3803">
        <w:t xml:space="preserve"> name and address from the Contact Name &amp; Address section to the Contact Mailing Info section.</w:t>
      </w:r>
    </w:p>
    <w:p w14:paraId="35A28368" w14:textId="77777777" w:rsidR="004408FF" w:rsidRPr="00FF3803" w:rsidRDefault="004408FF" w:rsidP="006C3C3F">
      <w:pPr>
        <w:pStyle w:val="OrderedList"/>
        <w:numPr>
          <w:ilvl w:val="0"/>
          <w:numId w:val="236"/>
        </w:numPr>
        <w:jc w:val="both"/>
      </w:pPr>
      <w:r w:rsidRPr="00FF3803">
        <w:t xml:space="preserve">Click </w:t>
      </w:r>
      <w:r w:rsidRPr="00FF3803">
        <w:rPr>
          <w:b/>
        </w:rPr>
        <w:t>Submit</w:t>
      </w:r>
      <w:r w:rsidRPr="00FF3803">
        <w:t xml:space="preserve"> to save the changes. The new contact is displayed under the Contact Information section. To exit the window without saving the changes click </w:t>
      </w:r>
      <w:r w:rsidRPr="00FF3803">
        <w:rPr>
          <w:b/>
        </w:rPr>
        <w:t>Cancel</w:t>
      </w:r>
      <w:r w:rsidRPr="00FF3803">
        <w:t>.</w:t>
      </w:r>
    </w:p>
    <w:p w14:paraId="0B9834A5" w14:textId="4038CB95" w:rsidR="00F378EA" w:rsidRDefault="00B34344" w:rsidP="00990B8D">
      <w:pPr>
        <w:pStyle w:val="BodyText"/>
        <w:jc w:val="center"/>
      </w:pPr>
      <w:r>
        <w:rPr>
          <w:noProof/>
        </w:rPr>
        <w:drawing>
          <wp:inline distT="0" distB="0" distL="0" distR="0" wp14:anchorId="7290E9A4" wp14:editId="77EAF622">
            <wp:extent cx="2290377" cy="2044700"/>
            <wp:effectExtent l="0" t="0" r="0" b="0"/>
            <wp:docPr id="573" name="Picture 573"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3" name="Picture 573" descr="Graphical user interface, application, Word&#10;&#10;Description automatically generated"/>
                    <pic:cNvPicPr/>
                  </pic:nvPicPr>
                  <pic:blipFill>
                    <a:blip r:embed="rId116"/>
                    <a:stretch>
                      <a:fillRect/>
                    </a:stretch>
                  </pic:blipFill>
                  <pic:spPr>
                    <a:xfrm>
                      <a:off x="0" y="0"/>
                      <a:ext cx="2301413" cy="2054552"/>
                    </a:xfrm>
                    <a:prstGeom prst="rect">
                      <a:avLst/>
                    </a:prstGeom>
                  </pic:spPr>
                </pic:pic>
              </a:graphicData>
            </a:graphic>
          </wp:inline>
        </w:drawing>
      </w:r>
    </w:p>
    <w:p w14:paraId="00FDD68B" w14:textId="03438269" w:rsidR="004408FF" w:rsidRDefault="004408FF" w:rsidP="001879BA">
      <w:pPr>
        <w:pStyle w:val="FigureCaption0"/>
      </w:pPr>
      <w:bookmarkStart w:id="2423" w:name="_Toc74052628"/>
      <w:bookmarkStart w:id="2424" w:name="_Toc90644014"/>
      <w:bookmarkStart w:id="2425" w:name="_Toc23016403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55</w:t>
      </w:r>
      <w:r w:rsidR="00764635">
        <w:rPr>
          <w:noProof/>
        </w:rPr>
        <w:fldChar w:fldCharType="end"/>
      </w:r>
      <w:r>
        <w:t>: Add Contact Information Window</w:t>
      </w:r>
      <w:bookmarkEnd w:id="2423"/>
      <w:bookmarkEnd w:id="2424"/>
      <w:bookmarkEnd w:id="2425"/>
    </w:p>
    <w:p w14:paraId="251C3557" w14:textId="77777777" w:rsidR="004408FF" w:rsidRDefault="004408FF" w:rsidP="00D973E5">
      <w:pPr>
        <w:pStyle w:val="Heading3"/>
        <w:ind w:left="1080" w:hanging="1080"/>
        <w:jc w:val="both"/>
      </w:pPr>
      <w:bookmarkStart w:id="2426" w:name="_Toc315633886"/>
      <w:bookmarkStart w:id="2427" w:name="_Toc11334773"/>
      <w:bookmarkStart w:id="2428" w:name="_Toc74051991"/>
      <w:bookmarkStart w:id="2429" w:name="_Toc90643377"/>
      <w:bookmarkStart w:id="2430" w:name="_Toc230163284"/>
      <w:r w:rsidRPr="006C7316">
        <w:t>Edit</w:t>
      </w:r>
      <w:r>
        <w:t>ing</w:t>
      </w:r>
      <w:r w:rsidRPr="006C7316">
        <w:t xml:space="preserve"> </w:t>
      </w:r>
      <w:r>
        <w:t>a C</w:t>
      </w:r>
      <w:r w:rsidRPr="006C7316">
        <w:t>ontact</w:t>
      </w:r>
      <w:bookmarkEnd w:id="2426"/>
      <w:bookmarkEnd w:id="2427"/>
      <w:bookmarkEnd w:id="2428"/>
      <w:bookmarkEnd w:id="2429"/>
      <w:bookmarkEnd w:id="2430"/>
    </w:p>
    <w:p w14:paraId="46370FD7" w14:textId="77777777" w:rsidR="004408FF" w:rsidRPr="00C61053" w:rsidRDefault="004408FF" w:rsidP="001879BA">
      <w:pPr>
        <w:pStyle w:val="BodyText"/>
        <w:rPr>
          <w:lang w:bidi="ar-SA"/>
        </w:rPr>
      </w:pPr>
      <w:r w:rsidRPr="006C7316">
        <w:t xml:space="preserve">To </w:t>
      </w:r>
      <w:r>
        <w:t>edit</w:t>
      </w:r>
      <w:r w:rsidRPr="006C7316">
        <w:t xml:space="preserve"> a contact</w:t>
      </w:r>
      <w:r>
        <w:t>:</w:t>
      </w:r>
    </w:p>
    <w:p w14:paraId="49678A27" w14:textId="205D1686" w:rsidR="004408FF" w:rsidRPr="00485B44" w:rsidRDefault="004408FF" w:rsidP="006C3C3F">
      <w:pPr>
        <w:pStyle w:val="OrderedList"/>
        <w:numPr>
          <w:ilvl w:val="0"/>
          <w:numId w:val="237"/>
        </w:numPr>
        <w:jc w:val="both"/>
      </w:pPr>
      <w:r w:rsidRPr="00485B44">
        <w:t xml:space="preserve">Click </w:t>
      </w:r>
      <w:r w:rsidR="00D757EC">
        <w:t xml:space="preserve">the </w:t>
      </w:r>
      <w:r w:rsidRPr="001E65BA">
        <w:rPr>
          <w:b/>
        </w:rPr>
        <w:t>document icon</w:t>
      </w:r>
      <w:r>
        <w:t xml:space="preserve"> </w:t>
      </w:r>
      <w:r w:rsidRPr="006C7316">
        <w:t>beside the contact type</w:t>
      </w:r>
      <w:r w:rsidRPr="00485B44">
        <w:t xml:space="preserve"> in the </w:t>
      </w:r>
      <w:r w:rsidRPr="001E65BA">
        <w:rPr>
          <w:b/>
        </w:rPr>
        <w:t>Contact Information</w:t>
      </w:r>
      <w:r w:rsidRPr="00485B44">
        <w:t xml:space="preserve"> section.</w:t>
      </w:r>
    </w:p>
    <w:p w14:paraId="242BD0A3" w14:textId="77777777" w:rsidR="004408FF" w:rsidRDefault="004408FF" w:rsidP="006C3C3F">
      <w:pPr>
        <w:pStyle w:val="OrderedList"/>
        <w:numPr>
          <w:ilvl w:val="0"/>
          <w:numId w:val="237"/>
        </w:numPr>
        <w:jc w:val="both"/>
      </w:pPr>
      <w:r>
        <w:t xml:space="preserve">On the </w:t>
      </w:r>
      <w:r w:rsidRPr="004564BD">
        <w:rPr>
          <w:b/>
        </w:rPr>
        <w:t>Contact Info</w:t>
      </w:r>
      <w:r w:rsidRPr="006C7316">
        <w:t xml:space="preserve"> </w:t>
      </w:r>
      <w:r>
        <w:t>window, edit the fields as needed (fields marked with red asterisk must be populated).</w:t>
      </w:r>
    </w:p>
    <w:p w14:paraId="3FEFC838" w14:textId="77777777" w:rsidR="004408FF" w:rsidRPr="008E7D15" w:rsidRDefault="004408FF" w:rsidP="006C3C3F">
      <w:pPr>
        <w:pStyle w:val="OrderedList"/>
        <w:numPr>
          <w:ilvl w:val="0"/>
          <w:numId w:val="237"/>
        </w:numPr>
        <w:jc w:val="both"/>
      </w:pPr>
      <w:r w:rsidRPr="00485B44">
        <w:t xml:space="preserve">Click </w:t>
      </w:r>
      <w:r w:rsidRPr="008E7D15">
        <w:rPr>
          <w:b/>
        </w:rPr>
        <w:t xml:space="preserve">Submit </w:t>
      </w:r>
      <w:r w:rsidRPr="008E7D15">
        <w:t>to save the changes</w:t>
      </w:r>
      <w:r>
        <w:t>.</w:t>
      </w:r>
      <w:r w:rsidRPr="008E7D15">
        <w:t xml:space="preserve"> </w:t>
      </w:r>
      <w:r>
        <w:t xml:space="preserve"> The </w:t>
      </w:r>
      <w:r w:rsidRPr="008E7D15">
        <w:t xml:space="preserve">updated information </w:t>
      </w:r>
      <w:r>
        <w:t xml:space="preserve">is displayed </w:t>
      </w:r>
      <w:r w:rsidRPr="008E7D15">
        <w:t xml:space="preserve">under the </w:t>
      </w:r>
      <w:r w:rsidRPr="008E7D15">
        <w:rPr>
          <w:b/>
        </w:rPr>
        <w:t>Contact Information</w:t>
      </w:r>
      <w:r w:rsidRPr="008E7D15">
        <w:t xml:space="preserve"> section. To exit the window without saving the changes </w:t>
      </w:r>
      <w:r>
        <w:t>click</w:t>
      </w:r>
      <w:r w:rsidRPr="008E7D15">
        <w:t xml:space="preserve"> </w:t>
      </w:r>
      <w:r w:rsidRPr="008E7D15">
        <w:rPr>
          <w:b/>
        </w:rPr>
        <w:t>Cancel.</w:t>
      </w:r>
    </w:p>
    <w:p w14:paraId="495B28D5" w14:textId="5861E671" w:rsidR="00F378EA" w:rsidRDefault="00A73DBB" w:rsidP="005F0C4F">
      <w:pPr>
        <w:pStyle w:val="BodyText"/>
        <w:jc w:val="center"/>
      </w:pPr>
      <w:r>
        <w:rPr>
          <w:noProof/>
        </w:rPr>
        <w:drawing>
          <wp:inline distT="0" distB="0" distL="0" distR="0" wp14:anchorId="626F4BB1" wp14:editId="7DC4ADE0">
            <wp:extent cx="1943625" cy="1848520"/>
            <wp:effectExtent l="0" t="0" r="0" b="0"/>
            <wp:docPr id="2722" name="Picture 272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2" name="Picture 2722" descr="Graphical user interface, text, application, email&#10;&#10;Description automatically generated"/>
                    <pic:cNvPicPr/>
                  </pic:nvPicPr>
                  <pic:blipFill>
                    <a:blip r:embed="rId244"/>
                    <a:stretch>
                      <a:fillRect/>
                    </a:stretch>
                  </pic:blipFill>
                  <pic:spPr>
                    <a:xfrm>
                      <a:off x="0" y="0"/>
                      <a:ext cx="1956067" cy="1860354"/>
                    </a:xfrm>
                    <a:prstGeom prst="rect">
                      <a:avLst/>
                    </a:prstGeom>
                  </pic:spPr>
                </pic:pic>
              </a:graphicData>
            </a:graphic>
          </wp:inline>
        </w:drawing>
      </w:r>
    </w:p>
    <w:p w14:paraId="516356CD" w14:textId="6A91F1BB" w:rsidR="004408FF" w:rsidRDefault="004408FF" w:rsidP="001879BA">
      <w:pPr>
        <w:pStyle w:val="FigureCaption0"/>
      </w:pPr>
      <w:bookmarkStart w:id="2431" w:name="_Toc74052629"/>
      <w:bookmarkStart w:id="2432" w:name="_Toc90644015"/>
      <w:bookmarkStart w:id="2433" w:name="_Toc23016403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56</w:t>
      </w:r>
      <w:r w:rsidR="00764635">
        <w:rPr>
          <w:noProof/>
        </w:rPr>
        <w:fldChar w:fldCharType="end"/>
      </w:r>
      <w:r>
        <w:rPr>
          <w:noProof/>
        </w:rPr>
        <w:t xml:space="preserve">: </w:t>
      </w:r>
      <w:r>
        <w:t>Edit Contact Information Window</w:t>
      </w:r>
      <w:bookmarkEnd w:id="2431"/>
      <w:bookmarkEnd w:id="2432"/>
      <w:bookmarkEnd w:id="2433"/>
    </w:p>
    <w:p w14:paraId="5F417C9A" w14:textId="35C32F48" w:rsidR="00B50CA8" w:rsidRDefault="00B50CA8" w:rsidP="00B50CA8">
      <w:pPr>
        <w:pStyle w:val="Heading3"/>
        <w:ind w:left="1080" w:hanging="1080"/>
        <w:jc w:val="both"/>
      </w:pPr>
      <w:bookmarkStart w:id="2434" w:name="_Toc90643378"/>
      <w:bookmarkStart w:id="2435" w:name="_Toc230163285"/>
      <w:r>
        <w:t xml:space="preserve">Viewing and editing “Borrower in </w:t>
      </w:r>
      <w:r w:rsidR="002F53B0">
        <w:t>Health Care F</w:t>
      </w:r>
      <w:r>
        <w:t>acility” checkbox</w:t>
      </w:r>
      <w:bookmarkEnd w:id="2434"/>
      <w:bookmarkEnd w:id="2435"/>
      <w:r>
        <w:t xml:space="preserve"> </w:t>
      </w:r>
    </w:p>
    <w:p w14:paraId="00BD181E" w14:textId="7A228AB8" w:rsidR="00BF12CF" w:rsidRPr="00FD4D58" w:rsidRDefault="00B50CA8" w:rsidP="00FD4D58">
      <w:pPr>
        <w:pStyle w:val="BodyText"/>
      </w:pPr>
      <w:r>
        <w:t xml:space="preserve">The </w:t>
      </w:r>
      <w:r w:rsidRPr="00C5324E">
        <w:rPr>
          <w:b/>
          <w:bCs w:val="0"/>
        </w:rPr>
        <w:t xml:space="preserve">Borrower in </w:t>
      </w:r>
      <w:r w:rsidR="002F53B0">
        <w:rPr>
          <w:b/>
          <w:bCs w:val="0"/>
        </w:rPr>
        <w:t>Health Care F</w:t>
      </w:r>
      <w:r w:rsidRPr="00C5324E">
        <w:rPr>
          <w:b/>
          <w:bCs w:val="0"/>
        </w:rPr>
        <w:t>acility</w:t>
      </w:r>
      <w:r>
        <w:t xml:space="preserve"> checkbox is placed under the Authorized Contact checkbox in the Contact Info Screen for Borrowers only. The checkbox when selected indicates that the Borrower is in </w:t>
      </w:r>
      <w:r w:rsidR="006E1010">
        <w:t xml:space="preserve">health care </w:t>
      </w:r>
      <w:r>
        <w:t xml:space="preserve">facility. </w:t>
      </w:r>
      <w:r w:rsidRPr="00C5324E">
        <w:rPr>
          <w:rFonts w:eastAsia="Calibri" w:cs="Arial"/>
          <w:b/>
          <w:bCs w:val="0"/>
          <w:iCs/>
          <w:szCs w:val="20"/>
        </w:rPr>
        <w:t xml:space="preserve">Borrower in </w:t>
      </w:r>
      <w:r w:rsidR="002F53B0">
        <w:rPr>
          <w:rFonts w:eastAsia="Calibri" w:cs="Arial"/>
          <w:b/>
          <w:bCs w:val="0"/>
          <w:iCs/>
          <w:szCs w:val="20"/>
        </w:rPr>
        <w:t>Health Care</w:t>
      </w:r>
      <w:r w:rsidR="002F53B0" w:rsidRPr="00C5324E">
        <w:rPr>
          <w:rFonts w:eastAsia="Calibri" w:cs="Arial"/>
          <w:b/>
          <w:bCs w:val="0"/>
          <w:iCs/>
          <w:szCs w:val="20"/>
        </w:rPr>
        <w:t xml:space="preserve"> </w:t>
      </w:r>
      <w:r w:rsidR="002F53B0">
        <w:rPr>
          <w:rFonts w:eastAsia="Calibri" w:cs="Arial"/>
          <w:b/>
          <w:bCs w:val="0"/>
          <w:iCs/>
          <w:szCs w:val="20"/>
        </w:rPr>
        <w:t>F</w:t>
      </w:r>
      <w:r w:rsidRPr="00C5324E">
        <w:rPr>
          <w:rFonts w:eastAsia="Calibri" w:cs="Arial"/>
          <w:b/>
          <w:bCs w:val="0"/>
          <w:iCs/>
          <w:szCs w:val="20"/>
        </w:rPr>
        <w:t>acility</w:t>
      </w:r>
      <w:r w:rsidRPr="005F7BFF">
        <w:rPr>
          <w:rFonts w:eastAsia="Calibri" w:cs="Arial"/>
          <w:bCs w:val="0"/>
          <w:iCs/>
          <w:szCs w:val="20"/>
        </w:rPr>
        <w:t xml:space="preserve"> checkbox will only be editable for loans with NBS regardless of MOE status</w:t>
      </w:r>
      <w:r>
        <w:rPr>
          <w:rFonts w:eastAsia="Calibri" w:cs="Arial"/>
          <w:bCs w:val="0"/>
          <w:iCs/>
          <w:szCs w:val="20"/>
        </w:rPr>
        <w:t>.  U</w:t>
      </w:r>
      <w:r w:rsidRPr="002E1BE9">
        <w:rPr>
          <w:rFonts w:eastAsia="Calibri" w:cs="Arial"/>
          <w:bCs w:val="0"/>
          <w:iCs/>
          <w:szCs w:val="20"/>
        </w:rPr>
        <w:t>pon checking this checkbox for the last living borrower, Deferred Status will be updated to “YES”</w:t>
      </w:r>
      <w:r>
        <w:rPr>
          <w:rFonts w:eastAsia="Calibri" w:cs="Arial"/>
          <w:bCs w:val="0"/>
          <w:iCs/>
          <w:szCs w:val="20"/>
        </w:rPr>
        <w:t>. System will</w:t>
      </w:r>
      <w:r w:rsidRPr="00494699">
        <w:rPr>
          <w:rFonts w:eastAsia="Calibri" w:cs="Arial"/>
          <w:bCs w:val="0"/>
          <w:iCs/>
          <w:szCs w:val="20"/>
        </w:rPr>
        <w:t xml:space="preserve"> not allow to add Due &amp; Payable timelines if </w:t>
      </w:r>
      <w:r w:rsidRPr="002E0907">
        <w:rPr>
          <w:rFonts w:eastAsia="Calibri" w:cs="Arial"/>
          <w:b/>
          <w:iCs/>
          <w:szCs w:val="20"/>
        </w:rPr>
        <w:t xml:space="preserve">Borrower in </w:t>
      </w:r>
      <w:r w:rsidR="006E1010" w:rsidRPr="002E0907">
        <w:rPr>
          <w:rFonts w:eastAsia="Calibri" w:cs="Arial"/>
          <w:b/>
          <w:iCs/>
          <w:szCs w:val="20"/>
        </w:rPr>
        <w:t>Health Care F</w:t>
      </w:r>
      <w:r w:rsidRPr="002E0907">
        <w:rPr>
          <w:rFonts w:eastAsia="Calibri" w:cs="Arial"/>
          <w:b/>
          <w:iCs/>
          <w:szCs w:val="20"/>
        </w:rPr>
        <w:t>acility</w:t>
      </w:r>
      <w:r w:rsidRPr="00494699">
        <w:rPr>
          <w:rFonts w:eastAsia="Calibri" w:cs="Arial"/>
          <w:bCs w:val="0"/>
          <w:iCs/>
          <w:szCs w:val="20"/>
        </w:rPr>
        <w:t xml:space="preserve"> checkbox is checked and Deferred is set to YES</w:t>
      </w:r>
      <w:r>
        <w:rPr>
          <w:rFonts w:eastAsia="Calibri" w:cs="Arial"/>
          <w:bCs w:val="0"/>
          <w:iCs/>
          <w:szCs w:val="20"/>
        </w:rPr>
        <w:t>.</w:t>
      </w:r>
    </w:p>
    <w:p w14:paraId="6B05CFEF" w14:textId="77777777" w:rsidR="004408FF" w:rsidRPr="006C7316" w:rsidRDefault="004408FF" w:rsidP="00D973E5">
      <w:pPr>
        <w:pStyle w:val="Heading3"/>
        <w:ind w:left="1080" w:hanging="1080"/>
        <w:jc w:val="both"/>
      </w:pPr>
      <w:bookmarkStart w:id="2436" w:name="_Toc315633887"/>
      <w:bookmarkStart w:id="2437" w:name="_Toc11334774"/>
      <w:bookmarkStart w:id="2438" w:name="_Toc74051992"/>
      <w:bookmarkStart w:id="2439" w:name="_Toc90643379"/>
      <w:bookmarkStart w:id="2440" w:name="_Toc230163286"/>
      <w:r w:rsidRPr="006C7316">
        <w:t>Delet</w:t>
      </w:r>
      <w:r>
        <w:t>ing</w:t>
      </w:r>
      <w:r w:rsidRPr="006C7316">
        <w:t xml:space="preserve"> </w:t>
      </w:r>
      <w:r>
        <w:t>a C</w:t>
      </w:r>
      <w:r w:rsidRPr="006C7316">
        <w:t>ontact</w:t>
      </w:r>
      <w:bookmarkEnd w:id="2436"/>
      <w:bookmarkEnd w:id="2437"/>
      <w:bookmarkEnd w:id="2438"/>
      <w:bookmarkEnd w:id="2439"/>
      <w:bookmarkEnd w:id="2440"/>
    </w:p>
    <w:p w14:paraId="5906FF61" w14:textId="77777777" w:rsidR="004408FF" w:rsidRDefault="004408FF" w:rsidP="001879BA">
      <w:pPr>
        <w:pStyle w:val="BodyText"/>
      </w:pPr>
      <w:r>
        <w:t>To delete a contact:</w:t>
      </w:r>
      <w:r w:rsidRPr="00737901">
        <w:rPr>
          <w:noProof/>
          <w:lang w:bidi="ar-SA"/>
        </w:rPr>
        <w:t xml:space="preserve"> </w:t>
      </w:r>
    </w:p>
    <w:p w14:paraId="7C801A4E" w14:textId="2E35C795" w:rsidR="004408FF" w:rsidRPr="00485B44" w:rsidRDefault="004408FF" w:rsidP="006C3C3F">
      <w:pPr>
        <w:pStyle w:val="OrderedList"/>
        <w:numPr>
          <w:ilvl w:val="0"/>
          <w:numId w:val="238"/>
        </w:numPr>
        <w:jc w:val="both"/>
      </w:pPr>
      <w:r w:rsidRPr="00485B44">
        <w:t xml:space="preserve">Click </w:t>
      </w:r>
      <w:r w:rsidR="00D757EC">
        <w:t xml:space="preserve">the </w:t>
      </w:r>
      <w:r w:rsidRPr="00FB3FB5">
        <w:rPr>
          <w:b/>
        </w:rPr>
        <w:t>cross</w:t>
      </w:r>
      <w:r w:rsidRPr="00FB3FB5">
        <w:t xml:space="preserve"> icon</w:t>
      </w:r>
      <w:r>
        <w:t xml:space="preserve"> </w:t>
      </w:r>
      <w:r w:rsidRPr="006C7316">
        <w:t>beside the contact type</w:t>
      </w:r>
      <w:r w:rsidRPr="00485B44">
        <w:t xml:space="preserve"> in the </w:t>
      </w:r>
      <w:r w:rsidRPr="00FB3FB5">
        <w:rPr>
          <w:b/>
        </w:rPr>
        <w:t>Contact Information</w:t>
      </w:r>
      <w:r w:rsidRPr="00485B44">
        <w:t xml:space="preserve"> section.</w:t>
      </w:r>
      <w:r w:rsidRPr="00FE1B33">
        <w:t xml:space="preserve"> </w:t>
      </w:r>
      <w:r>
        <w:rPr>
          <w:noProof/>
          <w:lang w:bidi="ar-SA"/>
        </w:rPr>
        <mc:AlternateContent>
          <mc:Choice Requires="wps">
            <w:drawing>
              <wp:anchor distT="0" distB="0" distL="114300" distR="114300" simplePos="0" relativeHeight="251706368" behindDoc="1" locked="1" layoutInCell="1" allowOverlap="1" wp14:anchorId="0FEE7DAB" wp14:editId="56781FAF">
                <wp:simplePos x="0" y="0"/>
                <wp:positionH relativeFrom="column">
                  <wp:posOffset>4020185</wp:posOffset>
                </wp:positionH>
                <wp:positionV relativeFrom="paragraph">
                  <wp:posOffset>76835</wp:posOffset>
                </wp:positionV>
                <wp:extent cx="1927225" cy="614680"/>
                <wp:effectExtent l="38100" t="38100" r="92075" b="90170"/>
                <wp:wrapTight wrapText="bothSides">
                  <wp:wrapPolygon edited="0">
                    <wp:start x="0" y="-1339"/>
                    <wp:lineTo x="-427" y="-669"/>
                    <wp:lineTo x="-427" y="20752"/>
                    <wp:lineTo x="0" y="24099"/>
                    <wp:lineTo x="21991" y="24099"/>
                    <wp:lineTo x="22418" y="20752"/>
                    <wp:lineTo x="22418" y="10041"/>
                    <wp:lineTo x="21991" y="0"/>
                    <wp:lineTo x="21991" y="-1339"/>
                    <wp:lineTo x="0" y="-1339"/>
                  </wp:wrapPolygon>
                </wp:wrapTight>
                <wp:docPr id="2306" name="Text Box 2306"/>
                <wp:cNvGraphicFramePr/>
                <a:graphic xmlns:a="http://schemas.openxmlformats.org/drawingml/2006/main">
                  <a:graphicData uri="http://schemas.microsoft.com/office/word/2010/wordprocessingShape">
                    <wps:wsp>
                      <wps:cNvSpPr txBox="1"/>
                      <wps:spPr>
                        <a:xfrm>
                          <a:off x="0" y="0"/>
                          <a:ext cx="1927225" cy="61468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64CAB928" w14:textId="77777777" w:rsidR="00C75845" w:rsidRPr="002277EE" w:rsidRDefault="00C75845" w:rsidP="004408FF">
                            <w:pPr>
                              <w:pStyle w:val="NoteBox"/>
                            </w:pPr>
                            <w:r>
                              <w:rPr>
                                <w:rStyle w:val="NoteBoxChar"/>
                                <w:rFonts w:asciiTheme="minorHAnsi" w:hAnsiTheme="minorHAnsi"/>
                                <w:bCs/>
                              </w:rPr>
                              <w:t>The contact information of the Borrower and Co-Borrower Contact Type cannot be deleted.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EE7DAB" id="Text Box 2306" o:spid="_x0000_s1029" type="#_x0000_t202" style="position:absolute;left:0;text-align:left;margin-left:316.55pt;margin-top:6.05pt;width:151.75pt;height:48.4pt;z-index:-251610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4jRN3gIAADcGAAAOAAAAZHJzL2Uyb0RvYy54bWysVN1P2zAQf5+0/8Hy+0haWigVKepATJMY&#10;IMrEs+s4TYTj82y3SffX73xp2o7thWkvyZ3v+3cfl1dtrdlGOV+ByfjgJOVMGQl5ZVYZ//58+2nC&#10;mQ/C5EKDURnfKs+vZh8/XDZ2qoZQgs6VY+jE+GljM16GYKdJ4mWpauFPwCqDwgJcLQKybpXkTjTo&#10;vdbJME3PkgZcbh1I5T2+3nRCPiP/RaFkeCgKrwLTGcfcAn0dfZfxm8wuxXTlhC0ruUtD/EMWtagM&#10;Bt27uhFBsLWr/nBVV9KBhyKcSKgTKIpKKqoBqxmkb6pZlMIqqgXB8XYPk/9/buX9ZmEfHQvtZ2ix&#10;gRGQxvqpx8dYT1u4Ov4xU4ZyhHC7h021gclodDE8Hw7HnEmUnQ1GZxPCNTlYW+fDFwU1i0TGHbaF&#10;0BKbOx8wIqr2KjGYB13lt5XWxMRRUNfasY3AJi5XAzLV6/ob5N3bxThN+5A0OVGdvP7mSRvWYIKn&#10;45Q8GIghuujaxFCKBgZToorXQblFmTdsqdfuSeQZH6cTjMPyKhZxOhl0DE7T8BwTiJzQK1yDoDlz&#10;EF6qUFILI2LRZazxUIgW8pWehbal6CoZkZsDIn0d0CdDVR3lmRyaRVTYahVDafOkClbl1LP4sMel&#10;CySkVCZQuxF80o5aBSLyHsOdfjTtknqP8d6CIoMJe+O6MuAImzdp5699ykWnj3gc1R3J0C5bLBwb&#10;1M/yEvItjjh2hAbYW3lbYSfuhA+PwuG6Y+PwhIUH/BQacEZgR3FWgvv5t/eoj1uIUs4aPB8Z9z/W&#10;winO9FeD+3kxGI3QbSBmND4fIuOOJctjiVnX14DDPcBjaSWRUT/oniwc1C946eYxKoqEkRgbJ60n&#10;r0N31PBSSjWfkxJeGCvCnVlYGV1HlOMEPrcvwtndKgZc4nvoD42YvtnITjdaGpivAxQVrWvEuUN1&#10;hz9eJ5rM3SWN5++YJ63DvZ/9AgAA//8DAFBLAwQUAAYACAAAACEAyPzT8d8AAAAKAQAADwAAAGRy&#10;cy9kb3ducmV2LnhtbEyPwU7DMBBE70j8g7VI3KjTRoraEKeilaAXkCDwAdt4m0SN7Sh2E8PXs5zo&#10;abU7o9k3xTaaXkw0+s5ZBctFAoJs7XRnGwVfn88PaxA+oNXYO0sKvsnDtry9KTDXbrYfNFWhERxi&#10;fY4K2hCGXEpft2TQL9xAlrWTGw0GXsdG6hFnDje9XCVJJg12lj+0ONC+pfpcXYyCn0OKL7vX6PeH&#10;dz3vYqzecKqUur+LT48gAsXwb4Y/fEaHkpmO7mK1F72CLE2XbGVhxZMNmzTLQBz5kKw3IMtCXlco&#10;fwEAAP//AwBQSwECLQAUAAYACAAAACEAtoM4kv4AAADhAQAAEwAAAAAAAAAAAAAAAAAAAAAAW0Nv&#10;bnRlbnRfVHlwZXNdLnhtbFBLAQItABQABgAIAAAAIQA4/SH/1gAAAJQBAAALAAAAAAAAAAAAAAAA&#10;AC8BAABfcmVscy8ucmVsc1BLAQItABQABgAIAAAAIQCj4jRN3gIAADcGAAAOAAAAAAAAAAAAAAAA&#10;AC4CAABkcnMvZTJvRG9jLnhtbFBLAQItABQABgAIAAAAIQDI/NPx3wAAAAoBAAAPAAAAAAAAAAAA&#10;AAAAADgFAABkcnMvZG93bnJldi54bWxQSwUGAAAAAAQABADzAAAARAYAAAAA&#10;" fillcolor="#f2f2f2 [3052]" stroked="f" strokeweight=".5pt">
                <v:shadow on="t" color="black" opacity="26214f" origin="-.5,-.5" offset=".74836mm,.74836mm"/>
                <v:textbox>
                  <w:txbxContent>
                    <w:p w14:paraId="64CAB928" w14:textId="77777777" w:rsidR="00C75845" w:rsidRPr="002277EE" w:rsidRDefault="00C75845" w:rsidP="004408FF">
                      <w:pPr>
                        <w:pStyle w:val="NoteBox"/>
                      </w:pPr>
                      <w:r>
                        <w:rPr>
                          <w:rStyle w:val="NoteBoxChar"/>
                          <w:rFonts w:asciiTheme="minorHAnsi" w:hAnsiTheme="minorHAnsi"/>
                          <w:bCs/>
                        </w:rPr>
                        <w:t>The contact information of the Borrower and Co-Borrower Contact Type cannot be deleted.</w:t>
                      </w:r>
                    </w:p>
                  </w:txbxContent>
                </v:textbox>
                <w10:wrap type="tight"/>
                <w10:anchorlock/>
              </v:shape>
            </w:pict>
          </mc:Fallback>
        </mc:AlternateContent>
      </w:r>
    </w:p>
    <w:p w14:paraId="597E1C05" w14:textId="77777777" w:rsidR="004408FF" w:rsidRPr="00FE1B33" w:rsidRDefault="004408FF" w:rsidP="006C3C3F">
      <w:pPr>
        <w:pStyle w:val="OrderedList"/>
        <w:numPr>
          <w:ilvl w:val="0"/>
          <w:numId w:val="238"/>
        </w:numPr>
        <w:jc w:val="both"/>
        <w:rPr>
          <w:rFonts w:cs="Calibri"/>
          <w:color w:val="000000"/>
        </w:rPr>
      </w:pPr>
      <w:r w:rsidRPr="006C7316">
        <w:t>A pop-up window is displayed requesting the user to confirm the action</w:t>
      </w:r>
      <w:r>
        <w:t xml:space="preserve">. </w:t>
      </w:r>
    </w:p>
    <w:p w14:paraId="1900C586" w14:textId="1292E58E" w:rsidR="004408FF" w:rsidRPr="00C61053" w:rsidRDefault="004408FF" w:rsidP="006C3C3F">
      <w:pPr>
        <w:pStyle w:val="OrderedList"/>
        <w:numPr>
          <w:ilvl w:val="0"/>
          <w:numId w:val="238"/>
        </w:numPr>
        <w:jc w:val="both"/>
      </w:pPr>
      <w:r>
        <w:t xml:space="preserve">Click </w:t>
      </w:r>
      <w:r w:rsidRPr="006B40A6">
        <w:rPr>
          <w:b/>
        </w:rPr>
        <w:t>OK</w:t>
      </w:r>
      <w:r w:rsidRPr="006C7316">
        <w:t xml:space="preserve"> on the pop-up window, the selected contact will be deleted</w:t>
      </w:r>
      <w:r w:rsidRPr="006B40A6">
        <w:rPr>
          <w:b/>
        </w:rPr>
        <w:t xml:space="preserve">. </w:t>
      </w:r>
      <w:r w:rsidRPr="00C61053">
        <w:t xml:space="preserve">To exit the </w:t>
      </w:r>
      <w:r>
        <w:t xml:space="preserve">message </w:t>
      </w:r>
      <w:r w:rsidRPr="00C61053">
        <w:t xml:space="preserve">window without </w:t>
      </w:r>
      <w:r>
        <w:t>deleting</w:t>
      </w:r>
      <w:r w:rsidRPr="00C61053">
        <w:t xml:space="preserve"> </w:t>
      </w:r>
      <w:r>
        <w:t xml:space="preserve">a contact </w:t>
      </w:r>
      <w:r w:rsidRPr="00C61053">
        <w:t xml:space="preserve">select </w:t>
      </w:r>
      <w:r w:rsidRPr="006B40A6">
        <w:rPr>
          <w:b/>
        </w:rPr>
        <w:t>Cancel.</w:t>
      </w:r>
    </w:p>
    <w:p w14:paraId="366590BD" w14:textId="3ED26E58" w:rsidR="004408FF" w:rsidRDefault="00F15600" w:rsidP="00990B8D">
      <w:pPr>
        <w:pStyle w:val="BodyText"/>
        <w:jc w:val="center"/>
      </w:pPr>
      <w:r>
        <w:rPr>
          <w:noProof/>
        </w:rPr>
        <w:drawing>
          <wp:inline distT="0" distB="0" distL="0" distR="0" wp14:anchorId="14DCA2A1" wp14:editId="7D7F00D5">
            <wp:extent cx="3771900" cy="921214"/>
            <wp:effectExtent l="19050" t="19050" r="19050" b="12700"/>
            <wp:docPr id="575" name="Picture 57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5" name="Picture 575" descr="Graphical user interface, text, application&#10;&#10;Description automatically generated"/>
                    <pic:cNvPicPr/>
                  </pic:nvPicPr>
                  <pic:blipFill>
                    <a:blip r:embed="rId245"/>
                    <a:stretch>
                      <a:fillRect/>
                    </a:stretch>
                  </pic:blipFill>
                  <pic:spPr>
                    <a:xfrm>
                      <a:off x="0" y="0"/>
                      <a:ext cx="3801879" cy="928536"/>
                    </a:xfrm>
                    <a:prstGeom prst="rect">
                      <a:avLst/>
                    </a:prstGeom>
                    <a:ln w="19050">
                      <a:solidFill>
                        <a:schemeClr val="accent1"/>
                      </a:solidFill>
                    </a:ln>
                  </pic:spPr>
                </pic:pic>
              </a:graphicData>
            </a:graphic>
          </wp:inline>
        </w:drawing>
      </w:r>
    </w:p>
    <w:p w14:paraId="716E76A7" w14:textId="3945F525" w:rsidR="004408FF" w:rsidRDefault="004408FF" w:rsidP="001879BA">
      <w:pPr>
        <w:pStyle w:val="FigureCaption0"/>
      </w:pPr>
      <w:bookmarkStart w:id="2441" w:name="_Toc74052630"/>
      <w:bookmarkStart w:id="2442" w:name="_Toc90644016"/>
      <w:bookmarkStart w:id="2443" w:name="_Toc23016403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57</w:t>
      </w:r>
      <w:r w:rsidR="00764635">
        <w:rPr>
          <w:noProof/>
        </w:rPr>
        <w:fldChar w:fldCharType="end"/>
      </w:r>
      <w:r>
        <w:rPr>
          <w:noProof/>
        </w:rPr>
        <w:t>: Delete Contact Information</w:t>
      </w:r>
      <w:bookmarkEnd w:id="2441"/>
      <w:bookmarkEnd w:id="2442"/>
      <w:bookmarkEnd w:id="2443"/>
    </w:p>
    <w:p w14:paraId="7D263A55" w14:textId="690800EC" w:rsidR="00DA6415" w:rsidRDefault="00DA6415" w:rsidP="00D973E5">
      <w:pPr>
        <w:pStyle w:val="Heading3"/>
        <w:ind w:left="1080" w:hanging="1080"/>
        <w:jc w:val="both"/>
        <w:rPr>
          <w:snapToGrid w:val="0"/>
          <w:w w:val="0"/>
        </w:rPr>
      </w:pPr>
      <w:bookmarkStart w:id="2444" w:name="_Toc11334775"/>
      <w:bookmarkStart w:id="2445" w:name="_Toc74051993"/>
      <w:bookmarkStart w:id="2446" w:name="_Toc90643380"/>
      <w:bookmarkStart w:id="2447" w:name="_Toc230163287"/>
      <w:bookmarkStart w:id="2448" w:name="_Toc314310282"/>
      <w:bookmarkStart w:id="2449" w:name="_Ref314520167"/>
      <w:bookmarkStart w:id="2450" w:name="_Toc314660764"/>
      <w:bookmarkStart w:id="2451" w:name="_Toc315633888"/>
      <w:bookmarkStart w:id="2452" w:name="_Toc313888249"/>
      <w:bookmarkStart w:id="2453" w:name="_Ref314171031"/>
      <w:bookmarkEnd w:id="2409"/>
      <w:r w:rsidRPr="00D973E5">
        <w:t>Deactivating a Non</w:t>
      </w:r>
      <w:r w:rsidR="00734A50">
        <w:t>-</w:t>
      </w:r>
      <w:r w:rsidRPr="00D973E5">
        <w:t>Borrowing Spouse</w:t>
      </w:r>
      <w:bookmarkEnd w:id="2444"/>
      <w:bookmarkEnd w:id="2445"/>
      <w:bookmarkEnd w:id="2446"/>
      <w:bookmarkEnd w:id="2447"/>
    </w:p>
    <w:p w14:paraId="0372DB1C" w14:textId="5232EB60" w:rsidR="00A34E6E" w:rsidRDefault="00A34E6E" w:rsidP="00A34E6E">
      <w:pPr>
        <w:pStyle w:val="BodyText"/>
        <w:rPr>
          <w:lang w:bidi="ar-SA"/>
        </w:rPr>
      </w:pPr>
      <w:r>
        <w:rPr>
          <w:lang w:bidi="ar-SA"/>
        </w:rPr>
        <w:t xml:space="preserve">To deactivate a </w:t>
      </w:r>
      <w:r w:rsidR="00734A50">
        <w:rPr>
          <w:lang w:bidi="ar-SA"/>
        </w:rPr>
        <w:t>non-borrowing</w:t>
      </w:r>
      <w:r>
        <w:rPr>
          <w:lang w:bidi="ar-SA"/>
        </w:rPr>
        <w:t xml:space="preserve"> spouse:</w:t>
      </w:r>
    </w:p>
    <w:p w14:paraId="684C7578" w14:textId="77777777" w:rsidR="00A34E6E" w:rsidRDefault="00A34E6E" w:rsidP="006C3C3F">
      <w:pPr>
        <w:pStyle w:val="OrderedList"/>
        <w:numPr>
          <w:ilvl w:val="0"/>
          <w:numId w:val="239"/>
        </w:numPr>
        <w:jc w:val="both"/>
        <w:rPr>
          <w:lang w:bidi="ar-SA"/>
        </w:rPr>
      </w:pPr>
      <w:r>
        <w:t>Click</w:t>
      </w:r>
      <w:r>
        <w:rPr>
          <w:lang w:bidi="ar-SA"/>
        </w:rPr>
        <w:t xml:space="preserve"> the </w:t>
      </w:r>
      <w:r w:rsidRPr="009F07E4">
        <w:rPr>
          <w:b/>
          <w:lang w:bidi="ar-SA"/>
        </w:rPr>
        <w:t>document icon</w:t>
      </w:r>
      <w:r>
        <w:rPr>
          <w:lang w:bidi="ar-SA"/>
        </w:rPr>
        <w:t xml:space="preserve"> beside the contact type Non-Borrowing Spouse in the </w:t>
      </w:r>
      <w:r w:rsidRPr="009F07E4">
        <w:rPr>
          <w:b/>
          <w:lang w:bidi="ar-SA"/>
        </w:rPr>
        <w:t>Contact Information</w:t>
      </w:r>
      <w:r>
        <w:rPr>
          <w:lang w:bidi="ar-SA"/>
        </w:rPr>
        <w:t xml:space="preserve"> section.</w:t>
      </w:r>
    </w:p>
    <w:p w14:paraId="28CE879F" w14:textId="48D4726D" w:rsidR="00D073C4" w:rsidRDefault="00A34E6E" w:rsidP="006C3C3F">
      <w:pPr>
        <w:pStyle w:val="OrderedList"/>
        <w:numPr>
          <w:ilvl w:val="0"/>
          <w:numId w:val="239"/>
        </w:numPr>
        <w:jc w:val="both"/>
        <w:rPr>
          <w:lang w:bidi="ar-SA"/>
        </w:rPr>
      </w:pPr>
      <w:r>
        <w:rPr>
          <w:lang w:bidi="ar-SA"/>
        </w:rPr>
        <w:t>On the Contact Info window, select the Deact</w:t>
      </w:r>
      <w:r w:rsidR="009209D7">
        <w:rPr>
          <w:lang w:bidi="ar-SA"/>
        </w:rPr>
        <w:t>ivate</w:t>
      </w:r>
      <w:r>
        <w:rPr>
          <w:lang w:bidi="ar-SA"/>
        </w:rPr>
        <w:t xml:space="preserve"> </w:t>
      </w:r>
      <w:r w:rsidR="008D3D53">
        <w:rPr>
          <w:lang w:bidi="ar-SA"/>
        </w:rPr>
        <w:t xml:space="preserve">NBS </w:t>
      </w:r>
      <w:r>
        <w:rPr>
          <w:lang w:bidi="ar-SA"/>
        </w:rPr>
        <w:t>box.</w:t>
      </w:r>
      <w:r w:rsidR="006D102D">
        <w:rPr>
          <w:lang w:bidi="ar-SA"/>
        </w:rPr>
        <w:t xml:space="preserve"> E</w:t>
      </w:r>
      <w:r w:rsidR="00D073C4" w:rsidRPr="00D073C4">
        <w:rPr>
          <w:lang w:bidi="ar-SA"/>
        </w:rPr>
        <w:t xml:space="preserve">ntering the death date </w:t>
      </w:r>
      <w:r w:rsidR="006D102D">
        <w:rPr>
          <w:lang w:bidi="ar-SA"/>
        </w:rPr>
        <w:t xml:space="preserve">for </w:t>
      </w:r>
      <w:r w:rsidR="00A90F9C">
        <w:rPr>
          <w:lang w:bidi="ar-SA"/>
        </w:rPr>
        <w:t xml:space="preserve">NBS </w:t>
      </w:r>
      <w:r w:rsidR="00D073C4" w:rsidRPr="00D073C4">
        <w:rPr>
          <w:lang w:bidi="ar-SA"/>
        </w:rPr>
        <w:t>will cause the NBS to become inactive</w:t>
      </w:r>
      <w:r w:rsidR="00A90F9C">
        <w:rPr>
          <w:lang w:bidi="ar-SA"/>
        </w:rPr>
        <w:t>.</w:t>
      </w:r>
    </w:p>
    <w:p w14:paraId="2EDB3E02" w14:textId="77777777" w:rsidR="00A34E6E" w:rsidRDefault="00A34E6E" w:rsidP="006C3C3F">
      <w:pPr>
        <w:pStyle w:val="OrderedList"/>
        <w:numPr>
          <w:ilvl w:val="0"/>
          <w:numId w:val="239"/>
        </w:numPr>
        <w:jc w:val="both"/>
        <w:rPr>
          <w:lang w:bidi="ar-SA"/>
        </w:rPr>
      </w:pPr>
      <w:r>
        <w:rPr>
          <w:lang w:bidi="ar-SA"/>
        </w:rPr>
        <w:t xml:space="preserve">Click </w:t>
      </w:r>
      <w:r>
        <w:rPr>
          <w:b/>
          <w:lang w:bidi="ar-SA"/>
        </w:rPr>
        <w:t>Submit</w:t>
      </w:r>
      <w:r>
        <w:rPr>
          <w:lang w:bidi="ar-SA"/>
        </w:rPr>
        <w:t xml:space="preserve"> to save the changes. The updated information is displayed under the </w:t>
      </w:r>
      <w:r>
        <w:rPr>
          <w:b/>
          <w:lang w:bidi="ar-SA"/>
        </w:rPr>
        <w:t>Contact Information</w:t>
      </w:r>
      <w:r>
        <w:rPr>
          <w:lang w:bidi="ar-SA"/>
        </w:rPr>
        <w:t xml:space="preserve"> section. To exit the window without saving the changes click </w:t>
      </w:r>
      <w:r>
        <w:rPr>
          <w:b/>
          <w:lang w:bidi="ar-SA"/>
        </w:rPr>
        <w:t>Cancel</w:t>
      </w:r>
      <w:r>
        <w:rPr>
          <w:lang w:bidi="ar-SA"/>
        </w:rPr>
        <w:t>.</w:t>
      </w:r>
    </w:p>
    <w:p w14:paraId="5309417F" w14:textId="29DFF206" w:rsidR="009F07E4" w:rsidRDefault="00F15600" w:rsidP="00260B2B">
      <w:pPr>
        <w:pStyle w:val="BodyText"/>
        <w:keepNext/>
        <w:jc w:val="center"/>
      </w:pPr>
      <w:r>
        <w:rPr>
          <w:noProof/>
        </w:rPr>
        <w:drawing>
          <wp:inline distT="0" distB="0" distL="0" distR="0" wp14:anchorId="18AAC573" wp14:editId="674FA03A">
            <wp:extent cx="2037715" cy="1831984"/>
            <wp:effectExtent l="19050" t="19050" r="19685" b="15875"/>
            <wp:docPr id="2434" name="Picture 2434"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34" name="Picture 2434" descr="Graphical user interface, application, Word&#10;&#10;Description automatically generated"/>
                    <pic:cNvPicPr/>
                  </pic:nvPicPr>
                  <pic:blipFill>
                    <a:blip r:embed="rId119"/>
                    <a:stretch>
                      <a:fillRect/>
                    </a:stretch>
                  </pic:blipFill>
                  <pic:spPr>
                    <a:xfrm>
                      <a:off x="0" y="0"/>
                      <a:ext cx="2052744" cy="1845496"/>
                    </a:xfrm>
                    <a:prstGeom prst="rect">
                      <a:avLst/>
                    </a:prstGeom>
                    <a:ln w="19050">
                      <a:solidFill>
                        <a:schemeClr val="accent1"/>
                      </a:solidFill>
                    </a:ln>
                  </pic:spPr>
                </pic:pic>
              </a:graphicData>
            </a:graphic>
          </wp:inline>
        </w:drawing>
      </w:r>
    </w:p>
    <w:p w14:paraId="16F85B5C" w14:textId="128FDC9D" w:rsidR="00DA6415" w:rsidRDefault="009F07E4" w:rsidP="009F07E4">
      <w:pPr>
        <w:pStyle w:val="FigureCaption0"/>
      </w:pPr>
      <w:bookmarkStart w:id="2454" w:name="_Toc74052631"/>
      <w:bookmarkStart w:id="2455" w:name="_Toc90644017"/>
      <w:bookmarkStart w:id="2456" w:name="_Toc23016403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58</w:t>
      </w:r>
      <w:r w:rsidR="00764635">
        <w:rPr>
          <w:noProof/>
        </w:rPr>
        <w:fldChar w:fldCharType="end"/>
      </w:r>
      <w:r>
        <w:t xml:space="preserve">: Deactivate a </w:t>
      </w:r>
      <w:r w:rsidR="00734A50">
        <w:t>Non-Borrowing</w:t>
      </w:r>
      <w:r>
        <w:t xml:space="preserve"> Spouse</w:t>
      </w:r>
      <w:bookmarkEnd w:id="2454"/>
      <w:bookmarkEnd w:id="2455"/>
      <w:bookmarkEnd w:id="2456"/>
    </w:p>
    <w:p w14:paraId="70912993" w14:textId="77777777" w:rsidR="001932E4" w:rsidRDefault="001932E4" w:rsidP="009F07E4">
      <w:pPr>
        <w:pStyle w:val="FigureCaption0"/>
      </w:pPr>
    </w:p>
    <w:p w14:paraId="41439AA8" w14:textId="1D4321A0" w:rsidR="001407D1" w:rsidRDefault="001407D1" w:rsidP="00D973E5">
      <w:pPr>
        <w:pStyle w:val="Heading3"/>
        <w:ind w:left="1080" w:hanging="1080"/>
        <w:jc w:val="both"/>
      </w:pPr>
      <w:bookmarkStart w:id="2457" w:name="_Toc11334776"/>
      <w:bookmarkStart w:id="2458" w:name="_Toc74051994"/>
      <w:bookmarkStart w:id="2459" w:name="_Toc90643381"/>
      <w:bookmarkStart w:id="2460" w:name="_Toc230163288"/>
      <w:r>
        <w:t>Viewing Eligible and Ineligible Non</w:t>
      </w:r>
      <w:r w:rsidR="002E6A7F">
        <w:t>-</w:t>
      </w:r>
      <w:r>
        <w:t>Borrowing Spouse</w:t>
      </w:r>
      <w:bookmarkEnd w:id="2457"/>
      <w:bookmarkEnd w:id="2458"/>
      <w:bookmarkEnd w:id="2459"/>
      <w:bookmarkEnd w:id="2460"/>
    </w:p>
    <w:p w14:paraId="5990F44C" w14:textId="4464CC39" w:rsidR="001407D1" w:rsidRDefault="001407D1" w:rsidP="001407D1">
      <w:pPr>
        <w:pStyle w:val="BodyText"/>
      </w:pPr>
      <w:r>
        <w:t xml:space="preserve">The Eligible NBS checkbox is placed under the </w:t>
      </w:r>
      <w:r w:rsidR="005D6EFD">
        <w:t>Mort Opt Election (MOE)</w:t>
      </w:r>
      <w:r>
        <w:t xml:space="preserve"> checkbox in the Contact Info Screen. The checkbox when selected indicates that the </w:t>
      </w:r>
      <w:r w:rsidR="002E6A7F">
        <w:t>Non-Borrowing</w:t>
      </w:r>
      <w:r>
        <w:t xml:space="preserve"> Spouse present on the loan is Eligible.</w:t>
      </w:r>
      <w:r w:rsidR="008D3D53">
        <w:t xml:space="preserve"> </w:t>
      </w:r>
      <w:r>
        <w:t xml:space="preserve">The Checkbox when not selected indicates that </w:t>
      </w:r>
      <w:r w:rsidR="002E6A7F">
        <w:t>Non-Borrowing</w:t>
      </w:r>
      <w:r>
        <w:t xml:space="preserve"> Spouse present on the loan is Ineligible.</w:t>
      </w:r>
      <w:r w:rsidR="006224CA">
        <w:t xml:space="preserve"> If the Eligible NBS Checkbox is checked then a 9 digit SSN is required to add or edit an NBS Contact. If the NBS Checkbox is NOT checked then SSN is not required to create or edit an NBS Contact. An error message will be displayed if the Eligible NBS Checkbox is checked and the user attempts to enter an NBS Contact without a 9 digit SSN.  The error message will read, “A 9 digit SSN is required for eligible NBS.”</w:t>
      </w:r>
    </w:p>
    <w:p w14:paraId="2C2DE9CB" w14:textId="77777777" w:rsidR="006224CA" w:rsidRDefault="006224CA" w:rsidP="006224CA">
      <w:pPr>
        <w:pStyle w:val="OrderedList"/>
        <w:numPr>
          <w:ilvl w:val="0"/>
          <w:numId w:val="461"/>
        </w:numPr>
        <w:jc w:val="both"/>
        <w:rPr>
          <w:lang w:bidi="ar-SA"/>
        </w:rPr>
      </w:pPr>
      <w:r>
        <w:rPr>
          <w:b/>
          <w:lang w:bidi="ar-SA"/>
        </w:rPr>
        <w:t>Contact Information</w:t>
      </w:r>
      <w:r>
        <w:rPr>
          <w:lang w:bidi="ar-SA"/>
        </w:rPr>
        <w:t xml:space="preserve"> section. To exit the window without saving the changes click </w:t>
      </w:r>
      <w:r>
        <w:rPr>
          <w:b/>
          <w:lang w:bidi="ar-SA"/>
        </w:rPr>
        <w:t>Cancel</w:t>
      </w:r>
      <w:r>
        <w:rPr>
          <w:lang w:bidi="ar-SA"/>
        </w:rPr>
        <w:t>.</w:t>
      </w:r>
    </w:p>
    <w:p w14:paraId="786ECE1C" w14:textId="010329CD" w:rsidR="006224CA" w:rsidRDefault="006224CA" w:rsidP="006224CA">
      <w:pPr>
        <w:pStyle w:val="BodyText"/>
        <w:keepNext/>
        <w:jc w:val="center"/>
      </w:pPr>
      <w:r>
        <w:rPr>
          <w:noProof/>
        </w:rPr>
        <w:drawing>
          <wp:inline distT="0" distB="0" distL="0" distR="0" wp14:anchorId="71674EFF" wp14:editId="48849D7D">
            <wp:extent cx="4219048" cy="1628571"/>
            <wp:effectExtent l="19050" t="19050" r="10160" b="10160"/>
            <wp:docPr id="8319157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1915746" name=""/>
                    <pic:cNvPicPr/>
                  </pic:nvPicPr>
                  <pic:blipFill>
                    <a:blip r:embed="rId246"/>
                    <a:stretch>
                      <a:fillRect/>
                    </a:stretch>
                  </pic:blipFill>
                  <pic:spPr>
                    <a:xfrm>
                      <a:off x="0" y="0"/>
                      <a:ext cx="4219048" cy="1628571"/>
                    </a:xfrm>
                    <a:prstGeom prst="rect">
                      <a:avLst/>
                    </a:prstGeom>
                    <a:ln w="19050">
                      <a:solidFill>
                        <a:srgbClr val="0070C0"/>
                      </a:solidFill>
                    </a:ln>
                  </pic:spPr>
                </pic:pic>
              </a:graphicData>
            </a:graphic>
          </wp:inline>
        </w:drawing>
      </w:r>
    </w:p>
    <w:p w14:paraId="4DE5FF4F" w14:textId="03C41094" w:rsidR="006224CA" w:rsidRDefault="006224CA" w:rsidP="006224CA">
      <w:pPr>
        <w:pStyle w:val="FigureCaption0"/>
      </w:pPr>
      <w:bookmarkStart w:id="2461" w:name="_Toc23016403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59</w:t>
      </w:r>
      <w:r>
        <w:rPr>
          <w:noProof/>
        </w:rPr>
        <w:fldChar w:fldCharType="end"/>
      </w:r>
      <w:r>
        <w:t>: Error message: “A 9 digit SSN is required for Eligible NBS.”</w:t>
      </w:r>
      <w:bookmarkEnd w:id="2461"/>
    </w:p>
    <w:p w14:paraId="0B804C59" w14:textId="77777777" w:rsidR="006224CA" w:rsidRDefault="006224CA" w:rsidP="006224CA">
      <w:pPr>
        <w:pStyle w:val="FigureCaption0"/>
      </w:pPr>
    </w:p>
    <w:p w14:paraId="3F364146" w14:textId="77777777" w:rsidR="006224CA" w:rsidRDefault="006224CA" w:rsidP="001407D1">
      <w:pPr>
        <w:pStyle w:val="BodyText"/>
      </w:pPr>
    </w:p>
    <w:p w14:paraId="28F8FC93" w14:textId="0236F34D" w:rsidR="001407D1" w:rsidRDefault="001407D1" w:rsidP="00D973E5">
      <w:pPr>
        <w:pStyle w:val="Heading3"/>
        <w:ind w:left="1080" w:hanging="1080"/>
        <w:jc w:val="both"/>
      </w:pPr>
      <w:bookmarkStart w:id="2462" w:name="_Toc11334777"/>
      <w:bookmarkStart w:id="2463" w:name="_Toc74051995"/>
      <w:bookmarkStart w:id="2464" w:name="_Toc90643382"/>
      <w:bookmarkStart w:id="2465" w:name="_Toc230163289"/>
      <w:r w:rsidRPr="006C7316">
        <w:t>Add</w:t>
      </w:r>
      <w:r>
        <w:t>ing</w:t>
      </w:r>
      <w:r w:rsidRPr="006C7316">
        <w:t xml:space="preserve"> </w:t>
      </w:r>
      <w:r>
        <w:t>a Non</w:t>
      </w:r>
      <w:r w:rsidR="002E6A7F">
        <w:t>-</w:t>
      </w:r>
      <w:r>
        <w:t>Borrowing Spouse C</w:t>
      </w:r>
      <w:r w:rsidRPr="006C7316">
        <w:t>ontact</w:t>
      </w:r>
      <w:bookmarkEnd w:id="2462"/>
      <w:bookmarkEnd w:id="2463"/>
      <w:bookmarkEnd w:id="2464"/>
      <w:bookmarkEnd w:id="2465"/>
    </w:p>
    <w:p w14:paraId="72FE5BA1" w14:textId="402FE59F" w:rsidR="001407D1" w:rsidRPr="008B41A8" w:rsidRDefault="00CB7617" w:rsidP="001407D1">
      <w:pPr>
        <w:pStyle w:val="BodyText"/>
      </w:pPr>
      <w:r>
        <w:rPr>
          <w:lang w:bidi="ar-SA"/>
        </w:rPr>
        <w:t>An authoriz</w:t>
      </w:r>
      <w:r w:rsidR="001407D1">
        <w:rPr>
          <w:lang w:bidi="ar-SA"/>
        </w:rPr>
        <w:t>ed user can enter up</w:t>
      </w:r>
      <w:r>
        <w:rPr>
          <w:lang w:bidi="ar-SA"/>
        </w:rPr>
        <w:t xml:space="preserve"> to three</w:t>
      </w:r>
      <w:r w:rsidR="001407D1">
        <w:rPr>
          <w:lang w:bidi="ar-SA"/>
        </w:rPr>
        <w:t xml:space="preserve"> Non</w:t>
      </w:r>
      <w:r w:rsidR="002E6A7F">
        <w:rPr>
          <w:lang w:bidi="ar-SA"/>
        </w:rPr>
        <w:t>-</w:t>
      </w:r>
      <w:r w:rsidR="001407D1">
        <w:rPr>
          <w:lang w:bidi="ar-SA"/>
        </w:rPr>
        <w:t>Borr</w:t>
      </w:r>
      <w:r w:rsidR="000E6295">
        <w:rPr>
          <w:lang w:bidi="ar-SA"/>
        </w:rPr>
        <w:t xml:space="preserve">owing Spouses for the FHA Case numbers </w:t>
      </w:r>
      <w:r w:rsidR="001407D1">
        <w:rPr>
          <w:lang w:bidi="ar-SA"/>
        </w:rPr>
        <w:t>assigned prior to 08/04/2014</w:t>
      </w:r>
      <w:r w:rsidR="005D6EFD">
        <w:rPr>
          <w:lang w:bidi="ar-SA"/>
        </w:rPr>
        <w:t>. These are identified as MOE NBS in the Contact Information page and in the Borrower Information section of the loan header.  For FHA Case numbers assigned on or after 08/04/2014, the NBS information is sent to HERMIT via CHUMS /FHA Connections and are not MOE.</w:t>
      </w:r>
    </w:p>
    <w:p w14:paraId="230E3397" w14:textId="77777777" w:rsidR="001407D1" w:rsidRDefault="001407D1" w:rsidP="001407D1">
      <w:pPr>
        <w:pStyle w:val="BodyText"/>
      </w:pPr>
      <w:r w:rsidRPr="006C7316">
        <w:t xml:space="preserve">To </w:t>
      </w:r>
      <w:r>
        <w:t>add</w:t>
      </w:r>
      <w:r w:rsidRPr="006C7316">
        <w:t xml:space="preserve"> a contact</w:t>
      </w:r>
      <w:r>
        <w:t>:</w:t>
      </w:r>
    </w:p>
    <w:p w14:paraId="54F9F61E" w14:textId="77777777" w:rsidR="00E51F95" w:rsidRDefault="00E51F95" w:rsidP="006C3C3F">
      <w:pPr>
        <w:pStyle w:val="OrderedList"/>
        <w:numPr>
          <w:ilvl w:val="0"/>
          <w:numId w:val="240"/>
        </w:numPr>
        <w:jc w:val="both"/>
        <w:rPr>
          <w:lang w:bidi="ar-SA"/>
        </w:rPr>
      </w:pPr>
      <w:r w:rsidRPr="00E51F95">
        <w:t xml:space="preserve">Click </w:t>
      </w:r>
      <w:r w:rsidRPr="002A4EF9">
        <w:rPr>
          <w:b/>
        </w:rPr>
        <w:t>New</w:t>
      </w:r>
      <w:r w:rsidRPr="00E51F95">
        <w:t xml:space="preserve"> in the </w:t>
      </w:r>
      <w:r w:rsidRPr="002A4EF9">
        <w:rPr>
          <w:b/>
        </w:rPr>
        <w:t>Contact Information</w:t>
      </w:r>
      <w:r w:rsidRPr="00E51F95">
        <w:t xml:space="preserve"> section.</w:t>
      </w:r>
    </w:p>
    <w:p w14:paraId="78DA4471" w14:textId="2E23FCD4" w:rsidR="00335B0B" w:rsidRPr="00E51F95" w:rsidRDefault="00335B0B" w:rsidP="006C3C3F">
      <w:pPr>
        <w:pStyle w:val="OrderedList"/>
        <w:numPr>
          <w:ilvl w:val="0"/>
          <w:numId w:val="240"/>
        </w:numPr>
        <w:jc w:val="both"/>
        <w:rPr>
          <w:lang w:bidi="ar-SA"/>
        </w:rPr>
      </w:pPr>
      <w:r>
        <w:t xml:space="preserve">On the Contact Info Window, select </w:t>
      </w:r>
      <w:r w:rsidR="00CD7497">
        <w:t>Non-Borrowing</w:t>
      </w:r>
      <w:r>
        <w:t xml:space="preserve"> Spouse from the </w:t>
      </w:r>
      <w:r w:rsidR="00CD7497">
        <w:t>drop-down</w:t>
      </w:r>
      <w:r>
        <w:t xml:space="preserve"> menu.</w:t>
      </w:r>
    </w:p>
    <w:p w14:paraId="1463D2C3" w14:textId="09ACB6E4" w:rsidR="00E51F95" w:rsidRPr="00E51F95" w:rsidRDefault="00E51F95" w:rsidP="006C3C3F">
      <w:pPr>
        <w:pStyle w:val="OrderedList"/>
        <w:numPr>
          <w:ilvl w:val="0"/>
          <w:numId w:val="240"/>
        </w:numPr>
        <w:jc w:val="both"/>
        <w:rPr>
          <w:rFonts w:cs="Calibri"/>
          <w:b/>
          <w:color w:val="000000"/>
        </w:rPr>
      </w:pPr>
      <w:r w:rsidRPr="00E51F95">
        <w:t xml:space="preserve">On the </w:t>
      </w:r>
      <w:r w:rsidRPr="00E51F95">
        <w:rPr>
          <w:b/>
        </w:rPr>
        <w:t>Contact Info</w:t>
      </w:r>
      <w:r w:rsidRPr="00E51F95">
        <w:t xml:space="preserve"> window, populate the </w:t>
      </w:r>
      <w:r w:rsidR="00335B0B">
        <w:t xml:space="preserve">remaining </w:t>
      </w:r>
      <w:r w:rsidRPr="00E51F95">
        <w:t xml:space="preserve">fields as needed (fields marked with red asterisk must be populated). Selecting the button </w:t>
      </w:r>
      <w:r w:rsidRPr="00E51F95">
        <w:rPr>
          <w:b/>
        </w:rPr>
        <w:t>Same as Contact Address</w:t>
      </w:r>
      <w:r w:rsidRPr="00E51F95">
        <w:t xml:space="preserve"> will auto-fill the </w:t>
      </w:r>
      <w:r w:rsidR="00CD7497" w:rsidRPr="00E51F95">
        <w:t>contact’s</w:t>
      </w:r>
      <w:r w:rsidRPr="00E51F95">
        <w:t xml:space="preserve"> name and address from the </w:t>
      </w:r>
      <w:r w:rsidRPr="00E51F95">
        <w:rPr>
          <w:b/>
        </w:rPr>
        <w:t>Contact Name &amp; Address</w:t>
      </w:r>
      <w:r w:rsidRPr="00E51F95">
        <w:t xml:space="preserve"> section to the </w:t>
      </w:r>
      <w:r w:rsidRPr="00E51F95">
        <w:rPr>
          <w:b/>
        </w:rPr>
        <w:t>Contact Mailing Info</w:t>
      </w:r>
      <w:r w:rsidRPr="00E51F95">
        <w:t xml:space="preserve"> section. Contact field should be selected as </w:t>
      </w:r>
      <w:r w:rsidR="00CD7497" w:rsidRPr="00E51F95">
        <w:rPr>
          <w:b/>
        </w:rPr>
        <w:t>Non-Borrowing</w:t>
      </w:r>
      <w:r w:rsidRPr="00E51F95">
        <w:rPr>
          <w:b/>
        </w:rPr>
        <w:t xml:space="preserve"> Spouse.</w:t>
      </w:r>
    </w:p>
    <w:p w14:paraId="3B16F089" w14:textId="3A4FCAE9" w:rsidR="00E51F95" w:rsidRPr="00E51F95" w:rsidRDefault="00E51F95" w:rsidP="006C3C3F">
      <w:pPr>
        <w:pStyle w:val="OrderedList"/>
        <w:numPr>
          <w:ilvl w:val="0"/>
          <w:numId w:val="240"/>
        </w:numPr>
        <w:jc w:val="both"/>
      </w:pPr>
      <w:r w:rsidRPr="00E51F95">
        <w:t xml:space="preserve">Click </w:t>
      </w:r>
      <w:r w:rsidRPr="00E51F95">
        <w:rPr>
          <w:b/>
        </w:rPr>
        <w:t xml:space="preserve">Submit </w:t>
      </w:r>
      <w:r w:rsidRPr="00E51F95">
        <w:t xml:space="preserve">to save the changes. The new contact is displayed under the </w:t>
      </w:r>
      <w:r w:rsidRPr="00E51F95">
        <w:rPr>
          <w:b/>
        </w:rPr>
        <w:t>Contact Information</w:t>
      </w:r>
      <w:r w:rsidRPr="00E51F95">
        <w:t xml:space="preserve"> section. To exit the window without saving the changes click </w:t>
      </w:r>
      <w:r w:rsidRPr="00E51F95">
        <w:rPr>
          <w:b/>
        </w:rPr>
        <w:t>Cancel.</w:t>
      </w:r>
    </w:p>
    <w:p w14:paraId="19BFD5FC" w14:textId="1471F216" w:rsidR="001932E4" w:rsidRPr="00F41416" w:rsidRDefault="0090710A" w:rsidP="00E51F95">
      <w:pPr>
        <w:pStyle w:val="BodyText"/>
        <w:jc w:val="left"/>
      </w:pPr>
      <w:r>
        <w:t xml:space="preserve">                   </w:t>
      </w:r>
    </w:p>
    <w:p w14:paraId="36B18498" w14:textId="68B72FC9" w:rsidR="001407D1" w:rsidRDefault="001407D1" w:rsidP="00D973E5">
      <w:pPr>
        <w:pStyle w:val="Heading3"/>
        <w:ind w:left="1080" w:hanging="1080"/>
        <w:jc w:val="both"/>
      </w:pPr>
      <w:bookmarkStart w:id="2466" w:name="_Toc11334778"/>
      <w:bookmarkStart w:id="2467" w:name="_Toc74051996"/>
      <w:bookmarkStart w:id="2468" w:name="_Toc90643383"/>
      <w:bookmarkStart w:id="2469" w:name="_Toc230163290"/>
      <w:r>
        <w:t>Editing a Non</w:t>
      </w:r>
      <w:r w:rsidR="00CD7497">
        <w:t>-</w:t>
      </w:r>
      <w:r>
        <w:t>Borrowing Spouse Contact</w:t>
      </w:r>
      <w:bookmarkEnd w:id="2466"/>
      <w:bookmarkEnd w:id="2467"/>
      <w:bookmarkEnd w:id="2468"/>
      <w:bookmarkEnd w:id="2469"/>
    </w:p>
    <w:p w14:paraId="5338865F" w14:textId="350D99D4" w:rsidR="001407D1" w:rsidRDefault="001407D1" w:rsidP="001407D1">
      <w:pPr>
        <w:pStyle w:val="BodyText"/>
      </w:pPr>
      <w:r>
        <w:t xml:space="preserve">To edit a </w:t>
      </w:r>
      <w:r w:rsidR="00CD7497">
        <w:t>Non-Borrowing</w:t>
      </w:r>
      <w:r>
        <w:t xml:space="preserve"> Spouse contact:</w:t>
      </w:r>
    </w:p>
    <w:p w14:paraId="12FBE82B" w14:textId="72D1A7DF" w:rsidR="00843DA9" w:rsidRPr="00843DA9" w:rsidRDefault="00843DA9" w:rsidP="006C3C3F">
      <w:pPr>
        <w:pStyle w:val="OrderedList"/>
        <w:numPr>
          <w:ilvl w:val="0"/>
          <w:numId w:val="241"/>
        </w:numPr>
        <w:jc w:val="both"/>
        <w:rPr>
          <w:lang w:bidi="ar-SA"/>
        </w:rPr>
      </w:pPr>
      <w:r w:rsidRPr="00843DA9">
        <w:t>Click the docum</w:t>
      </w:r>
      <w:r w:rsidR="00377F89">
        <w:t xml:space="preserve">ent icon beside the </w:t>
      </w:r>
      <w:r w:rsidR="00CD7497">
        <w:t>Non-Borrowing</w:t>
      </w:r>
      <w:r w:rsidR="00377F89">
        <w:t xml:space="preserve"> Spouse</w:t>
      </w:r>
      <w:r w:rsidRPr="00843DA9">
        <w:t xml:space="preserve"> contact type in the Contact Information section</w:t>
      </w:r>
      <w:r w:rsidRPr="00843DA9">
        <w:rPr>
          <w:lang w:bidi="ar-SA"/>
        </w:rPr>
        <w:t>.</w:t>
      </w:r>
    </w:p>
    <w:p w14:paraId="73BF4E4A" w14:textId="3D7A8443" w:rsidR="00843DA9" w:rsidRPr="00843DA9" w:rsidRDefault="00843DA9" w:rsidP="006C3C3F">
      <w:pPr>
        <w:pStyle w:val="OrderedList"/>
        <w:numPr>
          <w:ilvl w:val="0"/>
          <w:numId w:val="241"/>
        </w:numPr>
        <w:jc w:val="both"/>
        <w:rPr>
          <w:lang w:bidi="ar-SA"/>
        </w:rPr>
      </w:pPr>
      <w:r w:rsidRPr="00843DA9">
        <w:t>On the Contact Info window, edit the fields as needed (fields marked with red asterisk must be populated).</w:t>
      </w:r>
    </w:p>
    <w:p w14:paraId="1C42B71E" w14:textId="023DB687" w:rsidR="00843DA9" w:rsidRDefault="00843DA9" w:rsidP="006C3C3F">
      <w:pPr>
        <w:pStyle w:val="OrderedList"/>
        <w:numPr>
          <w:ilvl w:val="0"/>
          <w:numId w:val="241"/>
        </w:numPr>
        <w:jc w:val="both"/>
      </w:pPr>
      <w:r w:rsidRPr="00843DA9">
        <w:t>Click Submit to save the changes.  The updated information is displayed under the Contact Information section. To exit the window without saving the changes click Cancel.</w:t>
      </w:r>
    </w:p>
    <w:p w14:paraId="1490154A" w14:textId="03DB085C" w:rsidR="005D6EFD" w:rsidRDefault="006D102D" w:rsidP="00071282">
      <w:pPr>
        <w:pStyle w:val="BodyText"/>
        <w:rPr>
          <w:lang w:bidi="ar-SA"/>
        </w:rPr>
      </w:pPr>
      <w:r>
        <w:rPr>
          <w:b/>
          <w:bCs w:val="0"/>
        </w:rPr>
        <w:t>TIP:</w:t>
      </w:r>
      <w:r w:rsidR="00071282">
        <w:t xml:space="preserve"> </w:t>
      </w:r>
      <w:r w:rsidR="005D6EFD">
        <w:t xml:space="preserve">The MOE checkbox is not editable: it is automatically selected on NBS records with </w:t>
      </w:r>
      <w:r w:rsidR="005D6EFD">
        <w:rPr>
          <w:lang w:bidi="ar-SA"/>
        </w:rPr>
        <w:t xml:space="preserve">FHA Case numbers assigned prior to 08/04/2014, and not </w:t>
      </w:r>
      <w:r w:rsidR="005D6EFD">
        <w:t xml:space="preserve">selected </w:t>
      </w:r>
      <w:r w:rsidR="005D6EFD">
        <w:rPr>
          <w:lang w:bidi="ar-SA"/>
        </w:rPr>
        <w:t>for NBS records with FHA Case numbers assigned on or after 08/04/2014,</w:t>
      </w:r>
    </w:p>
    <w:p w14:paraId="72AC94D3" w14:textId="61D65A03" w:rsidR="00A552FE" w:rsidRDefault="00A552FE" w:rsidP="00260B2B">
      <w:pPr>
        <w:pStyle w:val="BodyText"/>
        <w:rPr>
          <w:lang w:bidi="ar-SA"/>
        </w:rPr>
      </w:pPr>
    </w:p>
    <w:p w14:paraId="082A2B28" w14:textId="77777777" w:rsidR="00A552FE" w:rsidRDefault="00A552FE" w:rsidP="00A552FE">
      <w:pPr>
        <w:pStyle w:val="Heading3"/>
        <w:ind w:left="1080" w:hanging="1080"/>
        <w:jc w:val="both"/>
      </w:pPr>
      <w:bookmarkStart w:id="2470" w:name="_Toc74051997"/>
      <w:bookmarkStart w:id="2471" w:name="_Toc90643384"/>
      <w:bookmarkStart w:id="2472" w:name="_Toc230163291"/>
      <w:r w:rsidRPr="006C7316">
        <w:t>Add</w:t>
      </w:r>
      <w:r>
        <w:t>ing</w:t>
      </w:r>
      <w:r w:rsidRPr="006C7316">
        <w:t xml:space="preserve"> </w:t>
      </w:r>
      <w:r>
        <w:t>a Changed Borrower Name and Changed Co-Borrower Name C</w:t>
      </w:r>
      <w:r w:rsidRPr="006C7316">
        <w:t>ontact</w:t>
      </w:r>
      <w:bookmarkEnd w:id="2470"/>
      <w:bookmarkEnd w:id="2471"/>
      <w:bookmarkEnd w:id="2472"/>
    </w:p>
    <w:p w14:paraId="54C64E29" w14:textId="77777777" w:rsidR="00A552FE" w:rsidRDefault="00A552FE" w:rsidP="00A552FE">
      <w:pPr>
        <w:pStyle w:val="BodyText"/>
        <w:rPr>
          <w:lang w:bidi="ar-SA"/>
        </w:rPr>
      </w:pPr>
      <w:r>
        <w:rPr>
          <w:lang w:bidi="ar-SA"/>
        </w:rPr>
        <w:t>An authorized user can add Contact Type: Changed Borrower Name and Changed Co-Borrower Name. If the Changed Borrower Name is selected to add, the system will populate information from original Borrower. If the Changed Co-Borrower Name is selected to add, the system will populate information from original Co-Borrower. User can update information as needed before submitting new contact. Only one Changed Borrower Name is allowed per original Borrower. Only one Changed Co-Borrower Name is allowed per original Co-Borrower. Death Date for any borrower will need to populate under original borrower(s) only.</w:t>
      </w:r>
    </w:p>
    <w:p w14:paraId="56B15050" w14:textId="0F5491AC" w:rsidR="00A552FE" w:rsidRDefault="008D76C5" w:rsidP="00A552FE">
      <w:pPr>
        <w:pStyle w:val="BodyText"/>
        <w:jc w:val="center"/>
        <w:rPr>
          <w:lang w:bidi="ar-SA"/>
        </w:rPr>
      </w:pPr>
      <w:r>
        <w:rPr>
          <w:noProof/>
        </w:rPr>
        <w:drawing>
          <wp:inline distT="0" distB="0" distL="0" distR="0" wp14:anchorId="4DD7021F" wp14:editId="66CF3C53">
            <wp:extent cx="1714500" cy="2137332"/>
            <wp:effectExtent l="0" t="0" r="0" b="0"/>
            <wp:docPr id="2447" name="Picture 2447"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7" name="Picture 2447" descr="Application&#10;&#10;Description automatically generated with medium confidence"/>
                    <pic:cNvPicPr/>
                  </pic:nvPicPr>
                  <pic:blipFill>
                    <a:blip r:embed="rId120"/>
                    <a:stretch>
                      <a:fillRect/>
                    </a:stretch>
                  </pic:blipFill>
                  <pic:spPr>
                    <a:xfrm>
                      <a:off x="0" y="0"/>
                      <a:ext cx="1736677" cy="2164978"/>
                    </a:xfrm>
                    <a:prstGeom prst="rect">
                      <a:avLst/>
                    </a:prstGeom>
                  </pic:spPr>
                </pic:pic>
              </a:graphicData>
            </a:graphic>
          </wp:inline>
        </w:drawing>
      </w:r>
    </w:p>
    <w:p w14:paraId="10060D84" w14:textId="45007C63" w:rsidR="0025464F" w:rsidRDefault="0025464F" w:rsidP="0025464F">
      <w:pPr>
        <w:pStyle w:val="FigureCaption0"/>
      </w:pPr>
      <w:bookmarkStart w:id="2473" w:name="_Toc74052632"/>
      <w:bookmarkStart w:id="2474" w:name="_Toc90644018"/>
      <w:bookmarkStart w:id="2475" w:name="_Toc230164037"/>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60</w:t>
      </w:r>
      <w:r>
        <w:rPr>
          <w:noProof/>
        </w:rPr>
        <w:fldChar w:fldCharType="end"/>
      </w:r>
      <w:r>
        <w:t>: Add Changed Borrower / Co Borrower Contact Type</w:t>
      </w:r>
      <w:bookmarkEnd w:id="2473"/>
      <w:bookmarkEnd w:id="2474"/>
      <w:bookmarkEnd w:id="2475"/>
    </w:p>
    <w:p w14:paraId="1C37495C" w14:textId="67E063DE" w:rsidR="0025464F" w:rsidRDefault="0025464F" w:rsidP="00A552FE">
      <w:pPr>
        <w:pStyle w:val="BodyText"/>
        <w:jc w:val="center"/>
        <w:rPr>
          <w:lang w:bidi="ar-SA"/>
        </w:rPr>
      </w:pPr>
    </w:p>
    <w:p w14:paraId="6B62E999" w14:textId="77777777" w:rsidR="00A552FE" w:rsidRDefault="00A552FE" w:rsidP="00A552FE">
      <w:pPr>
        <w:pStyle w:val="BodyText"/>
        <w:rPr>
          <w:b/>
        </w:rPr>
      </w:pPr>
      <w:r w:rsidRPr="006C7316">
        <w:t xml:space="preserve">To </w:t>
      </w:r>
      <w:r>
        <w:t>add</w:t>
      </w:r>
      <w:r w:rsidRPr="006C7316">
        <w:t xml:space="preserve"> a contact</w:t>
      </w:r>
      <w:r>
        <w:t xml:space="preserve">:                       </w:t>
      </w:r>
    </w:p>
    <w:p w14:paraId="4CA878EF" w14:textId="77777777" w:rsidR="00A552FE" w:rsidRDefault="00A552FE" w:rsidP="006C3C3F">
      <w:pPr>
        <w:pStyle w:val="OrderedList"/>
        <w:numPr>
          <w:ilvl w:val="0"/>
          <w:numId w:val="242"/>
        </w:numPr>
        <w:jc w:val="both"/>
      </w:pPr>
      <w:r w:rsidRPr="00F34C67">
        <w:t xml:space="preserve">Click </w:t>
      </w:r>
      <w:r w:rsidRPr="00F34C67">
        <w:rPr>
          <w:b/>
        </w:rPr>
        <w:t>New</w:t>
      </w:r>
      <w:r w:rsidRPr="00F34C67">
        <w:t xml:space="preserve"> in the </w:t>
      </w:r>
      <w:r w:rsidRPr="00F34C67">
        <w:rPr>
          <w:b/>
        </w:rPr>
        <w:t>Contact Information</w:t>
      </w:r>
      <w:r w:rsidRPr="00F34C67">
        <w:t xml:space="preserve"> section.</w:t>
      </w:r>
    </w:p>
    <w:p w14:paraId="76344775" w14:textId="77777777" w:rsidR="00A552FE" w:rsidRPr="00F34C67" w:rsidRDefault="00A552FE" w:rsidP="006C3C3F">
      <w:pPr>
        <w:pStyle w:val="OrderedList"/>
        <w:numPr>
          <w:ilvl w:val="0"/>
          <w:numId w:val="242"/>
        </w:numPr>
        <w:jc w:val="both"/>
      </w:pPr>
      <w:r>
        <w:t>On the Contact Info Window, select Changed Borrower Name from the drop-down menu.</w:t>
      </w:r>
    </w:p>
    <w:p w14:paraId="4EA63D27" w14:textId="65EDB208" w:rsidR="00A552FE" w:rsidRPr="00F34C67" w:rsidRDefault="00A552FE" w:rsidP="006C3C3F">
      <w:pPr>
        <w:pStyle w:val="OrderedList"/>
        <w:numPr>
          <w:ilvl w:val="0"/>
          <w:numId w:val="242"/>
        </w:numPr>
        <w:jc w:val="both"/>
      </w:pPr>
      <w:r w:rsidRPr="00F34C67">
        <w:t xml:space="preserve">Contact field should be selected as </w:t>
      </w:r>
      <w:r>
        <w:rPr>
          <w:b/>
        </w:rPr>
        <w:t>Changed Borrower Name.</w:t>
      </w:r>
      <w:r w:rsidRPr="00F34C67">
        <w:t xml:space="preserve"> On the </w:t>
      </w:r>
      <w:r w:rsidRPr="00F34C67">
        <w:rPr>
          <w:b/>
        </w:rPr>
        <w:t>Contact Info</w:t>
      </w:r>
      <w:r>
        <w:t xml:space="preserve"> window, all fields are populating from the original Borrower. </w:t>
      </w:r>
      <w:r w:rsidRPr="00F34C67">
        <w:t xml:space="preserve">Selecting the button </w:t>
      </w:r>
      <w:r w:rsidRPr="00F34C67">
        <w:rPr>
          <w:b/>
        </w:rPr>
        <w:t>Same as Contact Address</w:t>
      </w:r>
      <w:r w:rsidRPr="00F34C67">
        <w:t xml:space="preserve"> will auto-fill the </w:t>
      </w:r>
      <w:r w:rsidR="002E6A7F">
        <w:t>C</w:t>
      </w:r>
      <w:r w:rsidRPr="00F34C67">
        <w:t xml:space="preserve">ontact </w:t>
      </w:r>
      <w:r w:rsidR="002E6A7F">
        <w:t>N</w:t>
      </w:r>
      <w:r w:rsidRPr="00F34C67">
        <w:t xml:space="preserve">ame and address from the </w:t>
      </w:r>
      <w:r w:rsidRPr="00F34C67">
        <w:rPr>
          <w:b/>
        </w:rPr>
        <w:t>Contact Name &amp; Address</w:t>
      </w:r>
      <w:r w:rsidRPr="00F34C67">
        <w:t xml:space="preserve"> section to the </w:t>
      </w:r>
      <w:r w:rsidRPr="00F34C67">
        <w:rPr>
          <w:b/>
        </w:rPr>
        <w:t>Contact Mailing Info</w:t>
      </w:r>
      <w:r w:rsidRPr="00F34C67">
        <w:t xml:space="preserve"> section. </w:t>
      </w:r>
      <w:r>
        <w:t xml:space="preserve">Update information, if needed. </w:t>
      </w:r>
    </w:p>
    <w:p w14:paraId="5A84DF80" w14:textId="77777777" w:rsidR="00A552FE" w:rsidRPr="00E42E23" w:rsidRDefault="00A552FE" w:rsidP="006C3C3F">
      <w:pPr>
        <w:pStyle w:val="OrderedList"/>
        <w:numPr>
          <w:ilvl w:val="0"/>
          <w:numId w:val="242"/>
        </w:numPr>
        <w:jc w:val="both"/>
      </w:pPr>
      <w:r w:rsidRPr="00F34C67">
        <w:t xml:space="preserve">Click </w:t>
      </w:r>
      <w:r w:rsidRPr="00F34C67">
        <w:rPr>
          <w:b/>
        </w:rPr>
        <w:t xml:space="preserve">Submit </w:t>
      </w:r>
      <w:r w:rsidRPr="00F34C67">
        <w:t xml:space="preserve">to save the changes. The new contact is displayed under the </w:t>
      </w:r>
      <w:r w:rsidRPr="00F34C67">
        <w:rPr>
          <w:b/>
        </w:rPr>
        <w:t>Contact Information</w:t>
      </w:r>
      <w:r w:rsidRPr="00F34C67">
        <w:t xml:space="preserve"> section. To exit the window without saving the changes click </w:t>
      </w:r>
      <w:r w:rsidRPr="00F34C67">
        <w:rPr>
          <w:b/>
        </w:rPr>
        <w:t>Cancel.</w:t>
      </w:r>
    </w:p>
    <w:p w14:paraId="367F25A4" w14:textId="3A651D85" w:rsidR="00A552FE" w:rsidRDefault="003C65AA" w:rsidP="00A552FE">
      <w:pPr>
        <w:pStyle w:val="BodyText"/>
        <w:jc w:val="center"/>
        <w:rPr>
          <w:lang w:bidi="ar-SA"/>
        </w:rPr>
      </w:pPr>
      <w:r>
        <w:rPr>
          <w:noProof/>
        </w:rPr>
        <w:drawing>
          <wp:inline distT="0" distB="0" distL="0" distR="0" wp14:anchorId="04D8B99C" wp14:editId="27C49D6F">
            <wp:extent cx="2384061" cy="2098024"/>
            <wp:effectExtent l="0" t="0" r="0" b="0"/>
            <wp:docPr id="2448" name="Picture 244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8" name="Picture 2448" descr="Graphical user interface, text, application&#10;&#10;Description automatically generated"/>
                    <pic:cNvPicPr/>
                  </pic:nvPicPr>
                  <pic:blipFill>
                    <a:blip r:embed="rId121"/>
                    <a:stretch>
                      <a:fillRect/>
                    </a:stretch>
                  </pic:blipFill>
                  <pic:spPr>
                    <a:xfrm>
                      <a:off x="0" y="0"/>
                      <a:ext cx="2402267" cy="2114046"/>
                    </a:xfrm>
                    <a:prstGeom prst="rect">
                      <a:avLst/>
                    </a:prstGeom>
                  </pic:spPr>
                </pic:pic>
              </a:graphicData>
            </a:graphic>
          </wp:inline>
        </w:drawing>
      </w:r>
    </w:p>
    <w:p w14:paraId="22CB3F6B" w14:textId="2DD9ACDB" w:rsidR="0025464F" w:rsidRDefault="0025464F" w:rsidP="0025464F">
      <w:pPr>
        <w:pStyle w:val="FigureCaption0"/>
      </w:pPr>
      <w:bookmarkStart w:id="2476" w:name="_Toc74052633"/>
      <w:bookmarkStart w:id="2477" w:name="_Toc90644019"/>
      <w:bookmarkStart w:id="2478" w:name="_Toc230164038"/>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61</w:t>
      </w:r>
      <w:r>
        <w:rPr>
          <w:noProof/>
        </w:rPr>
        <w:fldChar w:fldCharType="end"/>
      </w:r>
      <w:r>
        <w:t>: New Changed Borrower Contact Type</w:t>
      </w:r>
      <w:bookmarkEnd w:id="2476"/>
      <w:bookmarkEnd w:id="2477"/>
      <w:bookmarkEnd w:id="2478"/>
    </w:p>
    <w:p w14:paraId="3DF60930" w14:textId="77777777" w:rsidR="0025464F" w:rsidRDefault="0025464F" w:rsidP="00A552FE">
      <w:pPr>
        <w:pStyle w:val="BodyText"/>
        <w:jc w:val="center"/>
        <w:rPr>
          <w:lang w:bidi="ar-SA"/>
        </w:rPr>
      </w:pPr>
    </w:p>
    <w:p w14:paraId="46D3CCE2" w14:textId="542A4D55" w:rsidR="00A552FE" w:rsidRDefault="003C65AA" w:rsidP="00A552FE">
      <w:pPr>
        <w:pStyle w:val="BodyText"/>
        <w:jc w:val="center"/>
        <w:rPr>
          <w:lang w:bidi="ar-SA"/>
        </w:rPr>
      </w:pPr>
      <w:r>
        <w:rPr>
          <w:noProof/>
        </w:rPr>
        <w:drawing>
          <wp:inline distT="0" distB="0" distL="0" distR="0" wp14:anchorId="1E47A7C8" wp14:editId="71D61456">
            <wp:extent cx="2259127" cy="2001838"/>
            <wp:effectExtent l="0" t="0" r="8255" b="0"/>
            <wp:docPr id="2453" name="Picture 245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3" name="Picture 2453" descr="Graphical user interface, application&#10;&#10;Description automatically generated"/>
                    <pic:cNvPicPr/>
                  </pic:nvPicPr>
                  <pic:blipFill>
                    <a:blip r:embed="rId122"/>
                    <a:stretch>
                      <a:fillRect/>
                    </a:stretch>
                  </pic:blipFill>
                  <pic:spPr>
                    <a:xfrm>
                      <a:off x="0" y="0"/>
                      <a:ext cx="2273963" cy="2014984"/>
                    </a:xfrm>
                    <a:prstGeom prst="rect">
                      <a:avLst/>
                    </a:prstGeom>
                  </pic:spPr>
                </pic:pic>
              </a:graphicData>
            </a:graphic>
          </wp:inline>
        </w:drawing>
      </w:r>
    </w:p>
    <w:p w14:paraId="4CA3EC7C" w14:textId="3328EE45" w:rsidR="0025464F" w:rsidRPr="0004094F" w:rsidRDefault="0025464F" w:rsidP="0004094F">
      <w:pPr>
        <w:pStyle w:val="FigureCaption0"/>
      </w:pPr>
      <w:bookmarkStart w:id="2479" w:name="_Toc74052634"/>
      <w:bookmarkStart w:id="2480" w:name="_Toc90644020"/>
      <w:bookmarkStart w:id="2481" w:name="_Toc230164039"/>
      <w:r w:rsidRPr="0004094F">
        <w:t xml:space="preserve">Figure </w:t>
      </w:r>
      <w:fldSimple w:instr=" STYLEREF 1 \s ">
        <w:r w:rsidR="00942841">
          <w:rPr>
            <w:noProof/>
          </w:rPr>
          <w:t>6</w:t>
        </w:r>
      </w:fldSimple>
      <w:r w:rsidRPr="0004094F">
        <w:noBreakHyphen/>
      </w:r>
      <w:fldSimple w:instr=" SEQ Figure \* ARABIC \s 1 ">
        <w:r w:rsidR="00942841">
          <w:rPr>
            <w:noProof/>
          </w:rPr>
          <w:t>62</w:t>
        </w:r>
      </w:fldSimple>
      <w:r w:rsidRPr="0004094F">
        <w:t>: New Changed Co Borrower Contact Type</w:t>
      </w:r>
      <w:bookmarkEnd w:id="2479"/>
      <w:bookmarkEnd w:id="2480"/>
      <w:bookmarkEnd w:id="2481"/>
    </w:p>
    <w:p w14:paraId="2BF60AF6" w14:textId="77777777" w:rsidR="005A253A" w:rsidRDefault="005A253A" w:rsidP="005A253A">
      <w:pPr>
        <w:pStyle w:val="BodyText"/>
      </w:pPr>
      <w:bookmarkStart w:id="2482" w:name="_Toc74051998"/>
      <w:bookmarkStart w:id="2483" w:name="_Toc90643385"/>
    </w:p>
    <w:p w14:paraId="4667DECE" w14:textId="73089982" w:rsidR="00A552FE" w:rsidRDefault="00A552FE" w:rsidP="00A552FE">
      <w:pPr>
        <w:pStyle w:val="Heading3"/>
        <w:ind w:left="1080" w:hanging="1080"/>
        <w:jc w:val="both"/>
      </w:pPr>
      <w:bookmarkStart w:id="2484" w:name="_Toc230163292"/>
      <w:r>
        <w:t xml:space="preserve">Editing a Changed </w:t>
      </w:r>
      <w:r w:rsidR="00084806">
        <w:t>B</w:t>
      </w:r>
      <w:r>
        <w:t>orrower Name Contact</w:t>
      </w:r>
      <w:bookmarkEnd w:id="2482"/>
      <w:bookmarkEnd w:id="2483"/>
      <w:bookmarkEnd w:id="2484"/>
    </w:p>
    <w:p w14:paraId="19DB6379" w14:textId="3DED964B" w:rsidR="00A552FE" w:rsidRDefault="00A552FE" w:rsidP="00A552FE">
      <w:pPr>
        <w:pStyle w:val="BodyText"/>
      </w:pPr>
      <w:r>
        <w:rPr>
          <w:lang w:bidi="ar-SA"/>
        </w:rPr>
        <w:t xml:space="preserve">An authorized user can edit Changed Borrower Name and Changed Co-Borrower Name contacts. </w:t>
      </w:r>
      <w:r>
        <w:t>To edit a Changed of Borrower Name contact:</w:t>
      </w:r>
    </w:p>
    <w:p w14:paraId="1083DC3F" w14:textId="7E355FCD" w:rsidR="00A552FE" w:rsidRPr="00BA79C3" w:rsidRDefault="00A552FE" w:rsidP="006C3C3F">
      <w:pPr>
        <w:pStyle w:val="OrderedList"/>
        <w:numPr>
          <w:ilvl w:val="0"/>
          <w:numId w:val="243"/>
        </w:numPr>
        <w:jc w:val="both"/>
      </w:pPr>
      <w:r>
        <w:t xml:space="preserve">Click the document icon beside the Changed Borrower Name </w:t>
      </w:r>
      <w:r w:rsidRPr="00BA79C3">
        <w:t xml:space="preserve">contact type in the </w:t>
      </w:r>
      <w:r w:rsidRPr="00406578">
        <w:rPr>
          <w:b/>
        </w:rPr>
        <w:t>Contact Information</w:t>
      </w:r>
      <w:r w:rsidRPr="00BA79C3">
        <w:t xml:space="preserve"> section.</w:t>
      </w:r>
    </w:p>
    <w:p w14:paraId="2DA514B6" w14:textId="77777777" w:rsidR="00A552FE" w:rsidRPr="00BA79C3" w:rsidRDefault="00A552FE" w:rsidP="006C3C3F">
      <w:pPr>
        <w:pStyle w:val="OrderedList"/>
        <w:numPr>
          <w:ilvl w:val="0"/>
          <w:numId w:val="243"/>
        </w:numPr>
        <w:jc w:val="both"/>
      </w:pPr>
      <w:r w:rsidRPr="00BA79C3">
        <w:t xml:space="preserve">On the </w:t>
      </w:r>
      <w:r w:rsidRPr="00406578">
        <w:rPr>
          <w:b/>
        </w:rPr>
        <w:t>Contact Info</w:t>
      </w:r>
      <w:r w:rsidRPr="00BA79C3">
        <w:t xml:space="preserve"> window, edit the fields as needed (fields marked with red asterisk must be populated).</w:t>
      </w:r>
    </w:p>
    <w:p w14:paraId="311849F5" w14:textId="195FDC51" w:rsidR="00A552FE" w:rsidRDefault="00A552FE" w:rsidP="006C3C3F">
      <w:pPr>
        <w:pStyle w:val="OrderedList"/>
        <w:numPr>
          <w:ilvl w:val="0"/>
          <w:numId w:val="243"/>
        </w:numPr>
        <w:jc w:val="both"/>
      </w:pPr>
      <w:r w:rsidRPr="00BA79C3">
        <w:t xml:space="preserve">Click </w:t>
      </w:r>
      <w:r w:rsidRPr="00406578">
        <w:rPr>
          <w:b/>
        </w:rPr>
        <w:t>Submit</w:t>
      </w:r>
      <w:r w:rsidRPr="00BA79C3">
        <w:t xml:space="preserve"> to save the changes. The updated information is displayed under the </w:t>
      </w:r>
      <w:r w:rsidRPr="00406578">
        <w:rPr>
          <w:b/>
        </w:rPr>
        <w:t>Contact Information</w:t>
      </w:r>
      <w:r w:rsidRPr="00BA79C3">
        <w:t xml:space="preserve"> section. To exit the window without saving the changes click </w:t>
      </w:r>
      <w:r w:rsidRPr="00406578">
        <w:rPr>
          <w:b/>
        </w:rPr>
        <w:t>Cancel</w:t>
      </w:r>
      <w:r w:rsidRPr="00BA79C3">
        <w:t>.</w:t>
      </w:r>
    </w:p>
    <w:p w14:paraId="2307236C" w14:textId="701B6D0A" w:rsidR="00664E20" w:rsidRDefault="00664E20" w:rsidP="002D3066">
      <w:pPr>
        <w:pStyle w:val="OrderedList"/>
        <w:jc w:val="center"/>
      </w:pPr>
      <w:r>
        <w:rPr>
          <w:noProof/>
        </w:rPr>
        <w:drawing>
          <wp:inline distT="0" distB="0" distL="0" distR="0" wp14:anchorId="67331E3A" wp14:editId="2F1B922E">
            <wp:extent cx="3812540" cy="561340"/>
            <wp:effectExtent l="38100" t="38100" r="35560" b="29210"/>
            <wp:docPr id="103991997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919975" name="Picture 1" descr="A screenshot of a computer&#10;&#10;AI-generated content may be incorrect."/>
                    <pic:cNvPicPr>
                      <a:picLocks noChangeAspect="1"/>
                    </pic:cNvPicPr>
                  </pic:nvPicPr>
                  <pic:blipFill>
                    <a:blip r:embed="rId123"/>
                    <a:stretch>
                      <a:fillRect/>
                    </a:stretch>
                  </pic:blipFill>
                  <pic:spPr>
                    <a:xfrm>
                      <a:off x="0" y="0"/>
                      <a:ext cx="3812540" cy="561340"/>
                    </a:xfrm>
                    <a:prstGeom prst="rect">
                      <a:avLst/>
                    </a:prstGeom>
                    <a:ln w="28575">
                      <a:solidFill>
                        <a:srgbClr val="0070C0"/>
                      </a:solidFill>
                    </a:ln>
                  </pic:spPr>
                </pic:pic>
              </a:graphicData>
            </a:graphic>
          </wp:inline>
        </w:drawing>
      </w:r>
    </w:p>
    <w:p w14:paraId="155730F7" w14:textId="33735FD5" w:rsidR="0025464F" w:rsidRDefault="0025464F" w:rsidP="0004094F">
      <w:pPr>
        <w:pStyle w:val="FigureCaption0"/>
      </w:pPr>
      <w:bookmarkStart w:id="2485" w:name="_Toc74052635"/>
      <w:bookmarkStart w:id="2486" w:name="_Toc90644021"/>
      <w:bookmarkStart w:id="2487" w:name="_Toc230164040"/>
      <w:r w:rsidRPr="0004094F">
        <w:t xml:space="preserve">Figure </w:t>
      </w:r>
      <w:fldSimple w:instr=" STYLEREF 1 \s ">
        <w:r w:rsidR="00942841">
          <w:rPr>
            <w:noProof/>
          </w:rPr>
          <w:t>6</w:t>
        </w:r>
      </w:fldSimple>
      <w:r w:rsidRPr="0004094F">
        <w:noBreakHyphen/>
      </w:r>
      <w:fldSimple w:instr=" SEQ Figure \* ARABIC \s 1 ">
        <w:r w:rsidR="00942841">
          <w:rPr>
            <w:noProof/>
          </w:rPr>
          <w:t>63</w:t>
        </w:r>
      </w:fldSimple>
      <w:r w:rsidRPr="0004094F">
        <w:t>: View Changed Borrower / Co Borrower Contact Type</w:t>
      </w:r>
      <w:bookmarkEnd w:id="2485"/>
      <w:bookmarkEnd w:id="2486"/>
      <w:bookmarkEnd w:id="2487"/>
    </w:p>
    <w:p w14:paraId="77480C90" w14:textId="77777777" w:rsidR="00A552FE" w:rsidRDefault="00A552FE" w:rsidP="00260B2B">
      <w:pPr>
        <w:pStyle w:val="BodyText"/>
      </w:pPr>
    </w:p>
    <w:p w14:paraId="4E6CD60E" w14:textId="36761E79" w:rsidR="00B35BB0" w:rsidRDefault="00B35BB0" w:rsidP="00D973E5">
      <w:pPr>
        <w:pStyle w:val="Heading3"/>
        <w:ind w:left="1080" w:hanging="1080"/>
        <w:jc w:val="both"/>
      </w:pPr>
      <w:bookmarkStart w:id="2488" w:name="_Toc11334779"/>
      <w:bookmarkStart w:id="2489" w:name="_Toc74051999"/>
      <w:bookmarkStart w:id="2490" w:name="_Toc90643386"/>
      <w:bookmarkStart w:id="2491" w:name="_Toc230163293"/>
      <w:r>
        <w:t>Adding Assessment Information</w:t>
      </w:r>
      <w:bookmarkEnd w:id="2488"/>
      <w:bookmarkEnd w:id="2489"/>
      <w:bookmarkEnd w:id="2490"/>
      <w:bookmarkEnd w:id="2491"/>
    </w:p>
    <w:p w14:paraId="0CCBEFFD" w14:textId="77777777" w:rsidR="00B35BB0" w:rsidRDefault="00B35BB0" w:rsidP="00B35BB0">
      <w:pPr>
        <w:pStyle w:val="BodyText"/>
      </w:pPr>
      <w:r>
        <w:rPr>
          <w:lang w:bidi="ar-SA"/>
        </w:rPr>
        <w:t xml:space="preserve">An authorized user can enter </w:t>
      </w:r>
      <w:r>
        <w:t>property contact assessment information related to Home Ownership Associations (HOA) and Condominiums.</w:t>
      </w:r>
    </w:p>
    <w:p w14:paraId="06C261EE" w14:textId="77777777" w:rsidR="00B35BB0" w:rsidRPr="004564BD" w:rsidRDefault="00B35BB0" w:rsidP="00B35BB0">
      <w:pPr>
        <w:pStyle w:val="BodyText"/>
        <w:rPr>
          <w:lang w:bidi="ar-SA"/>
        </w:rPr>
      </w:pPr>
      <w:r w:rsidRPr="006C7316">
        <w:t xml:space="preserve">To </w:t>
      </w:r>
      <w:r>
        <w:t>add</w:t>
      </w:r>
      <w:r w:rsidRPr="006C7316">
        <w:t xml:space="preserve"> a contact</w:t>
      </w:r>
      <w:r>
        <w:t>:</w:t>
      </w:r>
    </w:p>
    <w:p w14:paraId="6A339098" w14:textId="77777777" w:rsidR="00B35BB0" w:rsidRPr="00485B44" w:rsidRDefault="00B35BB0" w:rsidP="006C3C3F">
      <w:pPr>
        <w:pStyle w:val="OrderedList"/>
        <w:numPr>
          <w:ilvl w:val="0"/>
          <w:numId w:val="244"/>
        </w:numPr>
        <w:jc w:val="both"/>
      </w:pPr>
      <w:r w:rsidRPr="00485B44">
        <w:t xml:space="preserve">Click </w:t>
      </w:r>
      <w:r w:rsidRPr="00BE1D50">
        <w:rPr>
          <w:b/>
        </w:rPr>
        <w:t>New</w:t>
      </w:r>
      <w:r w:rsidRPr="0082076C">
        <w:t xml:space="preserve"> </w:t>
      </w:r>
      <w:r w:rsidRPr="00485B44">
        <w:t xml:space="preserve">in the </w:t>
      </w:r>
      <w:r w:rsidRPr="00BE1D50">
        <w:rPr>
          <w:b/>
        </w:rPr>
        <w:t>Assessment Information</w:t>
      </w:r>
      <w:r w:rsidRPr="00485B44">
        <w:t xml:space="preserve"> section.</w:t>
      </w:r>
    </w:p>
    <w:p w14:paraId="573F0CB5" w14:textId="77777777" w:rsidR="00B35BB0" w:rsidRPr="001648E0" w:rsidRDefault="00B35BB0" w:rsidP="006C3C3F">
      <w:pPr>
        <w:pStyle w:val="OrderedList"/>
        <w:numPr>
          <w:ilvl w:val="0"/>
          <w:numId w:val="244"/>
        </w:numPr>
        <w:jc w:val="both"/>
      </w:pPr>
      <w:r>
        <w:t xml:space="preserve">On the </w:t>
      </w:r>
      <w:r>
        <w:rPr>
          <w:b/>
        </w:rPr>
        <w:t>Assessments</w:t>
      </w:r>
      <w:r w:rsidRPr="001648E0">
        <w:rPr>
          <w:b/>
        </w:rPr>
        <w:t xml:space="preserve"> Info</w:t>
      </w:r>
      <w:r>
        <w:rPr>
          <w:b/>
        </w:rPr>
        <w:t>rmation</w:t>
      </w:r>
      <w:r w:rsidRPr="006C7316">
        <w:t xml:space="preserve"> </w:t>
      </w:r>
      <w:r>
        <w:t>window, populate the fields as needed (fields marked with red asterisk must be populated).</w:t>
      </w:r>
    </w:p>
    <w:p w14:paraId="28D74E67" w14:textId="77777777" w:rsidR="00B35BB0" w:rsidRPr="004564BD" w:rsidRDefault="00B35BB0" w:rsidP="006C3C3F">
      <w:pPr>
        <w:pStyle w:val="OrderedList"/>
        <w:numPr>
          <w:ilvl w:val="0"/>
          <w:numId w:val="244"/>
        </w:numPr>
        <w:jc w:val="both"/>
      </w:pPr>
      <w:r w:rsidRPr="00485B44">
        <w:t xml:space="preserve">Click </w:t>
      </w:r>
      <w:r w:rsidRPr="001648E0">
        <w:rPr>
          <w:b/>
        </w:rPr>
        <w:t xml:space="preserve">Submit </w:t>
      </w:r>
      <w:r>
        <w:t xml:space="preserve">to save the changes. The new contact is displayed under </w:t>
      </w:r>
      <w:r w:rsidRPr="001648E0">
        <w:t>the</w:t>
      </w:r>
      <w:r w:rsidRPr="001648E0">
        <w:rPr>
          <w:b/>
        </w:rPr>
        <w:t xml:space="preserve"> Contact Information</w:t>
      </w:r>
      <w:r>
        <w:t xml:space="preserve"> section</w:t>
      </w:r>
      <w:r w:rsidRPr="004564BD">
        <w:t xml:space="preserve">. To exit the window without saving the changes </w:t>
      </w:r>
      <w:r>
        <w:t>click</w:t>
      </w:r>
      <w:r w:rsidRPr="004564BD">
        <w:t xml:space="preserve"> </w:t>
      </w:r>
      <w:r w:rsidRPr="001648E0">
        <w:rPr>
          <w:b/>
        </w:rPr>
        <w:t>Cancel</w:t>
      </w:r>
      <w:r w:rsidRPr="001648E0">
        <w:t>.</w:t>
      </w:r>
    </w:p>
    <w:p w14:paraId="66E7864E" w14:textId="05C9B4DC" w:rsidR="00B35BB0" w:rsidRDefault="003C65AA" w:rsidP="00990B8D">
      <w:pPr>
        <w:pStyle w:val="OrderedList"/>
        <w:ind w:left="504"/>
        <w:jc w:val="center"/>
      </w:pPr>
      <w:r>
        <w:rPr>
          <w:noProof/>
        </w:rPr>
        <w:drawing>
          <wp:inline distT="0" distB="0" distL="0" distR="0" wp14:anchorId="0618F3DB" wp14:editId="4D7D48A4">
            <wp:extent cx="2523528" cy="680220"/>
            <wp:effectExtent l="0" t="0" r="0" b="5715"/>
            <wp:docPr id="2464" name="Picture 246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4" name="Picture 2464" descr="Graphical user interface, text, application&#10;&#10;Description automatically generated"/>
                    <pic:cNvPicPr/>
                  </pic:nvPicPr>
                  <pic:blipFill>
                    <a:blip r:embed="rId124"/>
                    <a:stretch>
                      <a:fillRect/>
                    </a:stretch>
                  </pic:blipFill>
                  <pic:spPr>
                    <a:xfrm>
                      <a:off x="0" y="0"/>
                      <a:ext cx="2577584" cy="694791"/>
                    </a:xfrm>
                    <a:prstGeom prst="rect">
                      <a:avLst/>
                    </a:prstGeom>
                  </pic:spPr>
                </pic:pic>
              </a:graphicData>
            </a:graphic>
          </wp:inline>
        </w:drawing>
      </w:r>
    </w:p>
    <w:p w14:paraId="17EB33EA" w14:textId="0C9439BF" w:rsidR="00856DF1" w:rsidRDefault="00856DF1" w:rsidP="00856DF1">
      <w:pPr>
        <w:pStyle w:val="FigureCaption0"/>
      </w:pPr>
      <w:bookmarkStart w:id="2492" w:name="_Toc74052636"/>
      <w:bookmarkStart w:id="2493" w:name="_Toc90644022"/>
      <w:bookmarkStart w:id="2494" w:name="_Toc23016404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64</w:t>
      </w:r>
      <w:r w:rsidR="00764635">
        <w:rPr>
          <w:noProof/>
        </w:rPr>
        <w:fldChar w:fldCharType="end"/>
      </w:r>
      <w:r>
        <w:t>: Add Assessments Information Window</w:t>
      </w:r>
      <w:bookmarkEnd w:id="2492"/>
      <w:bookmarkEnd w:id="2493"/>
      <w:bookmarkEnd w:id="2494"/>
    </w:p>
    <w:p w14:paraId="6A9C46ED" w14:textId="77777777" w:rsidR="00BF12CF" w:rsidRDefault="00BF12CF" w:rsidP="00856DF1">
      <w:pPr>
        <w:pStyle w:val="FigureCaption0"/>
      </w:pPr>
    </w:p>
    <w:p w14:paraId="5E40945E" w14:textId="77777777" w:rsidR="00B35BB0" w:rsidRPr="006C7316" w:rsidRDefault="00B35BB0" w:rsidP="00D973E5">
      <w:pPr>
        <w:pStyle w:val="Heading3"/>
        <w:ind w:left="1080" w:hanging="1080"/>
        <w:jc w:val="both"/>
      </w:pPr>
      <w:bookmarkStart w:id="2495" w:name="_Toc11334780"/>
      <w:bookmarkStart w:id="2496" w:name="_Toc74052000"/>
      <w:bookmarkStart w:id="2497" w:name="_Toc90643387"/>
      <w:bookmarkStart w:id="2498" w:name="_Toc230163294"/>
      <w:r>
        <w:t>Viewing and Editing Assessment Information</w:t>
      </w:r>
      <w:bookmarkEnd w:id="2495"/>
      <w:bookmarkEnd w:id="2496"/>
      <w:bookmarkEnd w:id="2497"/>
      <w:bookmarkEnd w:id="2498"/>
    </w:p>
    <w:p w14:paraId="6E88BBB4" w14:textId="77777777" w:rsidR="00B35BB0" w:rsidRDefault="00B35BB0" w:rsidP="00B35BB0">
      <w:pPr>
        <w:pStyle w:val="BodyText"/>
      </w:pPr>
      <w:r>
        <w:t>To view and/or edit Assessment Information:</w:t>
      </w:r>
    </w:p>
    <w:p w14:paraId="0E95D544" w14:textId="77777777" w:rsidR="00B35BB0" w:rsidRDefault="00B35BB0" w:rsidP="006C3C3F">
      <w:pPr>
        <w:pStyle w:val="OrderedList"/>
        <w:numPr>
          <w:ilvl w:val="0"/>
          <w:numId w:val="245"/>
        </w:numPr>
        <w:jc w:val="both"/>
      </w:pPr>
      <w:r w:rsidRPr="006C7316">
        <w:t xml:space="preserve">Click </w:t>
      </w:r>
      <w:r>
        <w:t xml:space="preserve">on the </w:t>
      </w:r>
      <w:r w:rsidRPr="00BE1D50">
        <w:rPr>
          <w:b/>
        </w:rPr>
        <w:t>Edit Icon</w:t>
      </w:r>
      <w:r>
        <w:t xml:space="preserve"> displayed for the desired record under the</w:t>
      </w:r>
      <w:r w:rsidRPr="006C7316">
        <w:t xml:space="preserve"> </w:t>
      </w:r>
      <w:r w:rsidRPr="00BE1D50">
        <w:rPr>
          <w:b/>
        </w:rPr>
        <w:t xml:space="preserve">Assessment Information </w:t>
      </w:r>
      <w:r w:rsidRPr="006C7316">
        <w:t xml:space="preserve">section. </w:t>
      </w:r>
    </w:p>
    <w:p w14:paraId="25234255" w14:textId="77777777" w:rsidR="00B35BB0" w:rsidRDefault="00B35BB0" w:rsidP="006C3C3F">
      <w:pPr>
        <w:pStyle w:val="OrderedList"/>
        <w:numPr>
          <w:ilvl w:val="0"/>
          <w:numId w:val="245"/>
        </w:numPr>
        <w:jc w:val="both"/>
      </w:pPr>
      <w:r w:rsidRPr="006C7316">
        <w:t xml:space="preserve">The </w:t>
      </w:r>
      <w:r w:rsidRPr="0082076C">
        <w:t>Mailing Information, Other Information and Audit Information</w:t>
      </w:r>
      <w:r>
        <w:t xml:space="preserve"> </w:t>
      </w:r>
      <w:r w:rsidRPr="006C7316">
        <w:t>of the selected contact</w:t>
      </w:r>
      <w:r>
        <w:t xml:space="preserve"> are displayed below the contact.</w:t>
      </w:r>
    </w:p>
    <w:p w14:paraId="54B48C4C" w14:textId="262C1731" w:rsidR="00B35BB0" w:rsidRDefault="003C65AA" w:rsidP="00B35BB0">
      <w:pPr>
        <w:pStyle w:val="FigureCaption0"/>
        <w:keepNext/>
        <w:ind w:left="462"/>
      </w:pPr>
      <w:r>
        <w:rPr>
          <w:noProof/>
        </w:rPr>
        <w:drawing>
          <wp:inline distT="0" distB="0" distL="0" distR="0" wp14:anchorId="2EC7F58E" wp14:editId="4A5E836D">
            <wp:extent cx="2279388" cy="848926"/>
            <wp:effectExtent l="0" t="0" r="6985" b="8890"/>
            <wp:docPr id="2467" name="Picture 246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7" name="Picture 2467" descr="A screenshot of a computer&#10;&#10;Description automatically generated"/>
                    <pic:cNvPicPr/>
                  </pic:nvPicPr>
                  <pic:blipFill>
                    <a:blip r:embed="rId125"/>
                    <a:stretch>
                      <a:fillRect/>
                    </a:stretch>
                  </pic:blipFill>
                  <pic:spPr>
                    <a:xfrm>
                      <a:off x="0" y="0"/>
                      <a:ext cx="2309953" cy="860310"/>
                    </a:xfrm>
                    <a:prstGeom prst="rect">
                      <a:avLst/>
                    </a:prstGeom>
                  </pic:spPr>
                </pic:pic>
              </a:graphicData>
            </a:graphic>
          </wp:inline>
        </w:drawing>
      </w:r>
    </w:p>
    <w:p w14:paraId="2D771C26" w14:textId="303B4368" w:rsidR="00B35BB0" w:rsidRDefault="00856DF1" w:rsidP="00B35BB0">
      <w:pPr>
        <w:pStyle w:val="FigureCaption0"/>
      </w:pPr>
      <w:bookmarkStart w:id="2499" w:name="_Toc74052637"/>
      <w:bookmarkStart w:id="2500" w:name="_Toc90644023"/>
      <w:bookmarkStart w:id="2501" w:name="_Toc23016404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65</w:t>
      </w:r>
      <w:r w:rsidR="00764635">
        <w:rPr>
          <w:noProof/>
        </w:rPr>
        <w:fldChar w:fldCharType="end"/>
      </w:r>
      <w:r>
        <w:t xml:space="preserve">: </w:t>
      </w:r>
      <w:r w:rsidRPr="00856DF1">
        <w:t>View Assessment Information Screen</w:t>
      </w:r>
      <w:bookmarkEnd w:id="2499"/>
      <w:bookmarkEnd w:id="2500"/>
      <w:bookmarkEnd w:id="2501"/>
      <w:r w:rsidRPr="00856DF1">
        <w:t xml:space="preserve"> </w:t>
      </w:r>
    </w:p>
    <w:p w14:paraId="3C204D55" w14:textId="7260F5C1" w:rsidR="004907EB" w:rsidRDefault="004907EB">
      <w:pPr>
        <w:rPr>
          <w:rFonts w:ascii="Cambria" w:eastAsia="Times New Roman" w:hAnsi="Cambria" w:cstheme="minorHAnsi"/>
          <w:b/>
          <w:sz w:val="20"/>
          <w:szCs w:val="20"/>
          <w:lang w:bidi="en-US"/>
        </w:rPr>
      </w:pPr>
    </w:p>
    <w:p w14:paraId="612115FC" w14:textId="6FF5530D" w:rsidR="008A77E0" w:rsidRDefault="001E072B" w:rsidP="00F874DE">
      <w:pPr>
        <w:pStyle w:val="Heading2"/>
        <w:jc w:val="both"/>
        <w:rPr>
          <w:snapToGrid w:val="0"/>
          <w:w w:val="0"/>
        </w:rPr>
      </w:pPr>
      <w:bookmarkStart w:id="2502" w:name="_Toc11334781"/>
      <w:bookmarkStart w:id="2503" w:name="_Toc74052001"/>
      <w:bookmarkStart w:id="2504" w:name="_Toc90643388"/>
      <w:bookmarkStart w:id="2505" w:name="_Toc230163295"/>
      <w:r w:rsidRPr="002B73E4">
        <w:rPr>
          <w:snapToGrid w:val="0"/>
          <w:w w:val="0"/>
        </w:rPr>
        <w:t>Property</w:t>
      </w:r>
      <w:bookmarkEnd w:id="2448"/>
      <w:bookmarkEnd w:id="2449"/>
      <w:bookmarkEnd w:id="2450"/>
      <w:bookmarkEnd w:id="2451"/>
      <w:bookmarkEnd w:id="2502"/>
      <w:bookmarkEnd w:id="2503"/>
      <w:bookmarkEnd w:id="2504"/>
      <w:bookmarkEnd w:id="2505"/>
      <w:r w:rsidR="00C50468">
        <w:rPr>
          <w:snapToGrid w:val="0"/>
          <w:w w:val="0"/>
        </w:rPr>
        <w:fldChar w:fldCharType="begin"/>
      </w:r>
      <w:r w:rsidR="00C50468">
        <w:instrText xml:space="preserve"> XE "</w:instrText>
      </w:r>
      <w:r w:rsidR="00C50468" w:rsidRPr="00F74690">
        <w:rPr>
          <w:snapToGrid w:val="0"/>
          <w:w w:val="0"/>
        </w:rPr>
        <w:instrText>Assigned</w:instrText>
      </w:r>
      <w:r w:rsidR="00CD0958" w:rsidRPr="00CD0958">
        <w:rPr>
          <w:snapToGrid w:val="0"/>
          <w:w w:val="0"/>
        </w:rPr>
        <w:instrText xml:space="preserve"> </w:instrText>
      </w:r>
      <w:r w:rsidR="00CD0958">
        <w:rPr>
          <w:snapToGrid w:val="0"/>
          <w:w w:val="0"/>
        </w:rPr>
        <w:instrText>Property Screen</w:instrText>
      </w:r>
      <w:r w:rsidR="00C50468">
        <w:instrText xml:space="preserve">" </w:instrText>
      </w:r>
      <w:r w:rsidR="00C50468">
        <w:rPr>
          <w:snapToGrid w:val="0"/>
          <w:w w:val="0"/>
        </w:rPr>
        <w:fldChar w:fldCharType="end"/>
      </w:r>
      <w:r w:rsidRPr="002B73E4">
        <w:rPr>
          <w:snapToGrid w:val="0"/>
          <w:w w:val="0"/>
        </w:rPr>
        <w:t xml:space="preserve">  </w:t>
      </w:r>
    </w:p>
    <w:p w14:paraId="0A0CAA05" w14:textId="383025DC" w:rsidR="008A77E0" w:rsidRPr="006C7316" w:rsidRDefault="008A77E0" w:rsidP="001879BA">
      <w:pPr>
        <w:pStyle w:val="BodyText"/>
      </w:pPr>
      <w:r>
        <w:t>T</w:t>
      </w:r>
      <w:r w:rsidRPr="008775E2">
        <w:t xml:space="preserve">he </w:t>
      </w:r>
      <w:r>
        <w:t xml:space="preserve">Property </w:t>
      </w:r>
      <w:r w:rsidRPr="008775E2">
        <w:t>screen is displayed</w:t>
      </w:r>
      <w:r>
        <w:t xml:space="preserve"> w</w:t>
      </w:r>
      <w:r w:rsidRPr="008775E2">
        <w:t xml:space="preserve">hen </w:t>
      </w:r>
      <w:r>
        <w:t xml:space="preserve">a </w:t>
      </w:r>
      <w:r w:rsidRPr="008775E2">
        <w:t xml:space="preserve">user selects the </w:t>
      </w:r>
      <w:r>
        <w:t>Property</w:t>
      </w:r>
      <w:r w:rsidRPr="008775E2">
        <w:t xml:space="preserve"> </w:t>
      </w:r>
      <w:r>
        <w:t xml:space="preserve">tab from the menu </w:t>
      </w:r>
      <w:r w:rsidRPr="00B32886">
        <w:t>on the left</w:t>
      </w:r>
      <w:r>
        <w:t xml:space="preserve"> side of the screen</w:t>
      </w:r>
      <w:r w:rsidRPr="008775E2">
        <w:t>.</w:t>
      </w:r>
      <w:r w:rsidRPr="006C7316">
        <w:t xml:space="preserve"> This tab has</w:t>
      </w:r>
      <w:r w:rsidR="00FE57DE">
        <w:t xml:space="preserve"> three</w:t>
      </w:r>
      <w:r w:rsidRPr="006C7316">
        <w:t xml:space="preserve"> sub-menu options:</w:t>
      </w:r>
    </w:p>
    <w:p w14:paraId="22E3354B" w14:textId="77777777" w:rsidR="008A77E0" w:rsidRPr="00F11BEF" w:rsidRDefault="008A77E0" w:rsidP="00F874DE">
      <w:pPr>
        <w:pStyle w:val="UnorderedList"/>
        <w:jc w:val="both"/>
      </w:pPr>
      <w:r w:rsidRPr="00F11BEF">
        <w:t>Property Info</w:t>
      </w:r>
    </w:p>
    <w:p w14:paraId="01804FEC" w14:textId="140CD4B6" w:rsidR="0090710A" w:rsidRDefault="008A77E0" w:rsidP="00F874DE">
      <w:pPr>
        <w:pStyle w:val="UnorderedList"/>
        <w:jc w:val="both"/>
      </w:pPr>
      <w:r w:rsidRPr="00F11BEF">
        <w:t>Property Values</w:t>
      </w:r>
    </w:p>
    <w:p w14:paraId="63AE919E" w14:textId="0BAD7170" w:rsidR="00FE57DE" w:rsidRDefault="00FE57DE" w:rsidP="00FE57DE">
      <w:pPr>
        <w:pStyle w:val="UnorderedList"/>
        <w:jc w:val="both"/>
      </w:pPr>
      <w:r>
        <w:t xml:space="preserve">Property Tax Info </w:t>
      </w:r>
    </w:p>
    <w:p w14:paraId="3286C3C3" w14:textId="77777777" w:rsidR="008A77E0" w:rsidRPr="006C7316" w:rsidRDefault="008A77E0" w:rsidP="00D973E5">
      <w:pPr>
        <w:pStyle w:val="Heading3"/>
        <w:ind w:left="1080" w:hanging="1080"/>
        <w:jc w:val="both"/>
      </w:pPr>
      <w:bookmarkStart w:id="2506" w:name="_Toc315633889"/>
      <w:bookmarkStart w:id="2507" w:name="_Toc11334782"/>
      <w:bookmarkStart w:id="2508" w:name="_Toc74052002"/>
      <w:bookmarkStart w:id="2509" w:name="_Toc90643389"/>
      <w:bookmarkStart w:id="2510" w:name="_Toc230163296"/>
      <w:r w:rsidRPr="006C7316">
        <w:t>Property Info</w:t>
      </w:r>
      <w:bookmarkEnd w:id="2506"/>
      <w:bookmarkEnd w:id="2507"/>
      <w:bookmarkEnd w:id="2508"/>
      <w:bookmarkEnd w:id="2509"/>
      <w:bookmarkEnd w:id="2510"/>
    </w:p>
    <w:p w14:paraId="50C63CD7" w14:textId="3092A628" w:rsidR="00B308CA" w:rsidRDefault="008A77E0" w:rsidP="001879BA">
      <w:pPr>
        <w:pStyle w:val="BodyText"/>
      </w:pPr>
      <w:r w:rsidRPr="006C7316">
        <w:t xml:space="preserve">This screen </w:t>
      </w:r>
      <w:r>
        <w:t>displays</w:t>
      </w:r>
      <w:r w:rsidRPr="006C7316">
        <w:t xml:space="preserve"> the property details received from CHUMS at the time of loan setup. In addition, the screen </w:t>
      </w:r>
      <w:r>
        <w:t xml:space="preserve">allows authorized </w:t>
      </w:r>
      <w:r w:rsidRPr="006C7316">
        <w:t xml:space="preserve">users to edit property details, upload or delete </w:t>
      </w:r>
      <w:r>
        <w:t xml:space="preserve">a </w:t>
      </w:r>
      <w:r w:rsidRPr="006C7316">
        <w:t xml:space="preserve">property photo. </w:t>
      </w:r>
      <w:r w:rsidR="00B308CA">
        <w:t xml:space="preserve"> A flag is also displayed allowing users to determine if Assessment Type information for a Condominium (Condo) or Home Ownership Association (HOA) has been added on the Contacts page.  </w:t>
      </w:r>
    </w:p>
    <w:p w14:paraId="5D24096E" w14:textId="6018D3E7" w:rsidR="008A77E0" w:rsidRPr="00075735" w:rsidRDefault="008A77E0" w:rsidP="001879BA">
      <w:pPr>
        <w:pStyle w:val="BodyText"/>
      </w:pPr>
      <w:r w:rsidRPr="00075735">
        <w:t xml:space="preserve">The </w:t>
      </w:r>
      <w:r>
        <w:t xml:space="preserve">Property Information </w:t>
      </w:r>
      <w:r w:rsidRPr="00075735">
        <w:t xml:space="preserve">screen displays the following </w:t>
      </w:r>
      <w:r>
        <w:t>sections</w:t>
      </w:r>
      <w:r w:rsidRPr="00075735">
        <w:t>:</w:t>
      </w:r>
    </w:p>
    <w:p w14:paraId="4283FA98" w14:textId="77777777" w:rsidR="008A77E0" w:rsidRPr="00075735" w:rsidRDefault="008A77E0" w:rsidP="00F874DE">
      <w:pPr>
        <w:pStyle w:val="UnorderedList"/>
        <w:jc w:val="both"/>
      </w:pPr>
      <w:r>
        <w:t>Property Details</w:t>
      </w:r>
    </w:p>
    <w:p w14:paraId="5C316784" w14:textId="77777777" w:rsidR="008A77E0" w:rsidRPr="006C7316" w:rsidRDefault="008A77E0" w:rsidP="00F874DE">
      <w:pPr>
        <w:pStyle w:val="UnorderedList"/>
        <w:jc w:val="both"/>
      </w:pPr>
      <w:r>
        <w:t>Audit Information</w:t>
      </w:r>
    </w:p>
    <w:p w14:paraId="6E5D2C09" w14:textId="77777777" w:rsidR="008A77E0" w:rsidRPr="006C7316" w:rsidRDefault="008A77E0" w:rsidP="00F874DE">
      <w:pPr>
        <w:pStyle w:val="UnorderedList"/>
        <w:jc w:val="both"/>
      </w:pPr>
      <w:r>
        <w:t>Property Photo</w:t>
      </w:r>
    </w:p>
    <w:p w14:paraId="076F437E" w14:textId="77777777" w:rsidR="008A77E0" w:rsidRDefault="008A77E0" w:rsidP="00F874DE">
      <w:pPr>
        <w:pStyle w:val="UnorderedList"/>
        <w:jc w:val="both"/>
      </w:pPr>
      <w:r>
        <w:t>Property Location</w:t>
      </w:r>
    </w:p>
    <w:p w14:paraId="527CF3BE" w14:textId="77777777" w:rsidR="008A77E0" w:rsidRDefault="008A77E0" w:rsidP="00F874DE">
      <w:pPr>
        <w:pStyle w:val="UnorderedList"/>
        <w:jc w:val="both"/>
      </w:pPr>
      <w:r>
        <w:t>Local Statistics</w:t>
      </w:r>
    </w:p>
    <w:p w14:paraId="1E9F97FE" w14:textId="77777777" w:rsidR="008A77E0" w:rsidRDefault="008A77E0" w:rsidP="00F874DE">
      <w:pPr>
        <w:pStyle w:val="UnorderedList"/>
        <w:numPr>
          <w:ilvl w:val="0"/>
          <w:numId w:val="0"/>
        </w:numPr>
        <w:ind w:left="378" w:hanging="360"/>
        <w:jc w:val="both"/>
      </w:pPr>
    </w:p>
    <w:p w14:paraId="0DBF2D21" w14:textId="287D2BB0" w:rsidR="008A77E0" w:rsidRDefault="008A77E0" w:rsidP="00F874DE">
      <w:pPr>
        <w:pStyle w:val="UnorderedList"/>
        <w:numPr>
          <w:ilvl w:val="0"/>
          <w:numId w:val="0"/>
        </w:numPr>
        <w:ind w:left="378" w:hanging="360"/>
        <w:jc w:val="both"/>
      </w:pPr>
      <w:r>
        <w:t>The screen also displays the following links:</w:t>
      </w:r>
    </w:p>
    <w:p w14:paraId="7A330FD8" w14:textId="77777777" w:rsidR="008A77E0" w:rsidRDefault="008A77E0" w:rsidP="00F874DE">
      <w:pPr>
        <w:pStyle w:val="UnorderedList"/>
        <w:jc w:val="both"/>
      </w:pPr>
      <w:r w:rsidRPr="001F50C9">
        <w:rPr>
          <w:b/>
        </w:rPr>
        <w:t>View Property Values</w:t>
      </w:r>
      <w:r>
        <w:t xml:space="preserve"> – This link navigates the user to the Property Values screen.</w:t>
      </w:r>
    </w:p>
    <w:p w14:paraId="6C7DE5D9" w14:textId="34D758D1" w:rsidR="00E52E1B" w:rsidRDefault="003C65AA" w:rsidP="00990B8D">
      <w:pPr>
        <w:pStyle w:val="BodyText"/>
        <w:jc w:val="center"/>
      </w:pPr>
      <w:r>
        <w:rPr>
          <w:noProof/>
        </w:rPr>
        <w:drawing>
          <wp:inline distT="0" distB="0" distL="0" distR="0" wp14:anchorId="5BE9BE69" wp14:editId="44F24217">
            <wp:extent cx="3835400" cy="1160864"/>
            <wp:effectExtent l="19050" t="19050" r="12700" b="20320"/>
            <wp:docPr id="2470" name="Picture 247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0" name="Picture 2470" descr="Graphical user interface, text, application&#10;&#10;Description automatically generated"/>
                    <pic:cNvPicPr/>
                  </pic:nvPicPr>
                  <pic:blipFill>
                    <a:blip r:embed="rId126"/>
                    <a:stretch>
                      <a:fillRect/>
                    </a:stretch>
                  </pic:blipFill>
                  <pic:spPr>
                    <a:xfrm>
                      <a:off x="0" y="0"/>
                      <a:ext cx="3852783" cy="1166125"/>
                    </a:xfrm>
                    <a:prstGeom prst="rect">
                      <a:avLst/>
                    </a:prstGeom>
                    <a:ln w="19050">
                      <a:solidFill>
                        <a:schemeClr val="accent1"/>
                      </a:solidFill>
                    </a:ln>
                  </pic:spPr>
                </pic:pic>
              </a:graphicData>
            </a:graphic>
          </wp:inline>
        </w:drawing>
      </w:r>
    </w:p>
    <w:p w14:paraId="6881C61A" w14:textId="6786E2DD" w:rsidR="00856DF1" w:rsidRDefault="00856DF1" w:rsidP="00856DF1">
      <w:pPr>
        <w:pStyle w:val="FigureCaption0"/>
      </w:pPr>
      <w:bookmarkStart w:id="2511" w:name="_Toc74052638"/>
      <w:bookmarkStart w:id="2512" w:name="_Toc90644024"/>
      <w:bookmarkStart w:id="2513" w:name="_Toc23016404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66</w:t>
      </w:r>
      <w:r w:rsidR="00764635">
        <w:rPr>
          <w:noProof/>
        </w:rPr>
        <w:fldChar w:fldCharType="end"/>
      </w:r>
      <w:r>
        <w:t>: Property Information Screen</w:t>
      </w:r>
      <w:bookmarkEnd w:id="2511"/>
      <w:bookmarkEnd w:id="2512"/>
      <w:bookmarkEnd w:id="2513"/>
    </w:p>
    <w:p w14:paraId="29716471" w14:textId="77777777" w:rsidR="008A77E0" w:rsidRPr="00D757EC" w:rsidRDefault="008A77E0" w:rsidP="00863D8C">
      <w:pPr>
        <w:pStyle w:val="Heading4"/>
      </w:pPr>
      <w:bookmarkStart w:id="2514" w:name="_Toc11334783"/>
      <w:bookmarkStart w:id="2515" w:name="_Toc74052003"/>
      <w:bookmarkStart w:id="2516" w:name="_Toc90643390"/>
      <w:bookmarkStart w:id="2517" w:name="_Toc230163297"/>
      <w:r w:rsidRPr="00D757EC">
        <w:t>Editing Property Info</w:t>
      </w:r>
      <w:bookmarkEnd w:id="2514"/>
      <w:bookmarkEnd w:id="2515"/>
      <w:bookmarkEnd w:id="2516"/>
      <w:bookmarkEnd w:id="2517"/>
    </w:p>
    <w:p w14:paraId="7E270223" w14:textId="77777777" w:rsidR="008A77E0" w:rsidRDefault="008A77E0" w:rsidP="001879BA">
      <w:pPr>
        <w:pStyle w:val="BodyText"/>
      </w:pPr>
      <w:r>
        <w:t>T</w:t>
      </w:r>
      <w:r w:rsidRPr="006C7316">
        <w:t xml:space="preserve">o </w:t>
      </w:r>
      <w:r>
        <w:t>edit</w:t>
      </w:r>
      <w:r w:rsidRPr="006C7316">
        <w:t xml:space="preserve"> the </w:t>
      </w:r>
      <w:r>
        <w:t>fields in the P</w:t>
      </w:r>
      <w:r w:rsidRPr="006C7316">
        <w:t xml:space="preserve">roperty </w:t>
      </w:r>
      <w:r>
        <w:t>D</w:t>
      </w:r>
      <w:r w:rsidRPr="006C7316">
        <w:t>etails section</w:t>
      </w:r>
      <w:r>
        <w:t>:</w:t>
      </w:r>
    </w:p>
    <w:p w14:paraId="3989F6AC" w14:textId="77777777" w:rsidR="008A77E0" w:rsidRPr="00485B44" w:rsidRDefault="008A77E0" w:rsidP="006C3C3F">
      <w:pPr>
        <w:pStyle w:val="OrderedList"/>
        <w:numPr>
          <w:ilvl w:val="0"/>
          <w:numId w:val="246"/>
        </w:numPr>
        <w:jc w:val="both"/>
      </w:pPr>
      <w:r w:rsidRPr="00485B44">
        <w:t xml:space="preserve">Click </w:t>
      </w:r>
      <w:r w:rsidRPr="006B40A6">
        <w:rPr>
          <w:b/>
        </w:rPr>
        <w:t>Edit</w:t>
      </w:r>
      <w:r w:rsidRPr="00485B44">
        <w:t xml:space="preserve"> in the </w:t>
      </w:r>
      <w:r w:rsidRPr="006B40A6">
        <w:rPr>
          <w:b/>
        </w:rPr>
        <w:t>Property Details</w:t>
      </w:r>
      <w:r w:rsidRPr="00504E01">
        <w:t xml:space="preserve"> </w:t>
      </w:r>
      <w:r w:rsidRPr="00485B44">
        <w:t xml:space="preserve">section on the </w:t>
      </w:r>
      <w:r w:rsidRPr="006B40A6">
        <w:rPr>
          <w:b/>
        </w:rPr>
        <w:t>Property Information</w:t>
      </w:r>
      <w:r w:rsidRPr="00504E01">
        <w:t xml:space="preserve"> </w:t>
      </w:r>
      <w:r w:rsidRPr="00485B44">
        <w:t>screen.</w:t>
      </w:r>
    </w:p>
    <w:p w14:paraId="7CC8E4FF" w14:textId="77777777" w:rsidR="008A77E0" w:rsidRDefault="008A77E0" w:rsidP="006C3C3F">
      <w:pPr>
        <w:pStyle w:val="OrderedList"/>
        <w:numPr>
          <w:ilvl w:val="0"/>
          <w:numId w:val="246"/>
        </w:numPr>
        <w:jc w:val="both"/>
      </w:pPr>
      <w:r>
        <w:t xml:space="preserve">On the </w:t>
      </w:r>
      <w:r w:rsidRPr="000C598E">
        <w:rPr>
          <w:b/>
        </w:rPr>
        <w:t>Edit Property Info</w:t>
      </w:r>
      <w:r w:rsidRPr="006C7316">
        <w:t xml:space="preserve"> </w:t>
      </w:r>
      <w:r>
        <w:t xml:space="preserve">window, edit the fields. </w:t>
      </w:r>
    </w:p>
    <w:p w14:paraId="4205F389" w14:textId="35E29104" w:rsidR="008A77E0" w:rsidRDefault="008A77E0" w:rsidP="006C3C3F">
      <w:pPr>
        <w:pStyle w:val="OrderedList"/>
        <w:numPr>
          <w:ilvl w:val="0"/>
          <w:numId w:val="246"/>
        </w:numPr>
        <w:jc w:val="both"/>
      </w:pPr>
      <w:r w:rsidRPr="005A7735">
        <w:t xml:space="preserve">When </w:t>
      </w:r>
      <w:r w:rsidRPr="000C598E">
        <w:rPr>
          <w:b/>
        </w:rPr>
        <w:t>Damage</w:t>
      </w:r>
      <w:r w:rsidRPr="005A7735">
        <w:t xml:space="preserve"> value is selected, the </w:t>
      </w:r>
      <w:r w:rsidRPr="000C598E">
        <w:rPr>
          <w:b/>
        </w:rPr>
        <w:t>Damage Date</w:t>
      </w:r>
      <w:r w:rsidRPr="005A7735">
        <w:t xml:space="preserve"> and </w:t>
      </w:r>
      <w:r w:rsidRPr="000C598E">
        <w:rPr>
          <w:b/>
        </w:rPr>
        <w:t>Damage Amounts</w:t>
      </w:r>
      <w:r w:rsidRPr="005A7735">
        <w:t xml:space="preserve"> are required.</w:t>
      </w:r>
    </w:p>
    <w:p w14:paraId="795CB3FF" w14:textId="77777777" w:rsidR="008A77E0" w:rsidRPr="00DB3D3F" w:rsidRDefault="008A77E0" w:rsidP="006C3C3F">
      <w:pPr>
        <w:pStyle w:val="OrderedList"/>
        <w:numPr>
          <w:ilvl w:val="0"/>
          <w:numId w:val="246"/>
        </w:numPr>
        <w:jc w:val="both"/>
      </w:pPr>
      <w:r w:rsidRPr="00485B44">
        <w:t xml:space="preserve">Click </w:t>
      </w:r>
      <w:r w:rsidRPr="001445BE">
        <w:rPr>
          <w:b/>
        </w:rPr>
        <w:t xml:space="preserve">Submit </w:t>
      </w:r>
      <w:r w:rsidRPr="00DB3D3F">
        <w:t>to save the changes</w:t>
      </w:r>
      <w:r>
        <w:t>.</w:t>
      </w:r>
      <w:r w:rsidRPr="00DB3D3F">
        <w:t xml:space="preserve"> </w:t>
      </w:r>
      <w:r>
        <w:t xml:space="preserve">The </w:t>
      </w:r>
      <w:r w:rsidRPr="008E7D15">
        <w:t xml:space="preserve">updated information </w:t>
      </w:r>
      <w:r>
        <w:t xml:space="preserve">is displayed </w:t>
      </w:r>
      <w:r w:rsidRPr="008E7D15">
        <w:t xml:space="preserve">under </w:t>
      </w:r>
      <w:r w:rsidRPr="00DB3D3F">
        <w:t xml:space="preserve">the </w:t>
      </w:r>
      <w:r w:rsidRPr="001445BE">
        <w:rPr>
          <w:b/>
        </w:rPr>
        <w:t>Property Details</w:t>
      </w:r>
      <w:r w:rsidRPr="00DB3D3F">
        <w:t xml:space="preserve"> section. To exit the window without saving the changes </w:t>
      </w:r>
      <w:r>
        <w:t>click</w:t>
      </w:r>
      <w:r w:rsidRPr="00DB3D3F">
        <w:t xml:space="preserve"> </w:t>
      </w:r>
      <w:r w:rsidRPr="001445BE">
        <w:rPr>
          <w:b/>
        </w:rPr>
        <w:t>Cancel.</w:t>
      </w:r>
    </w:p>
    <w:p w14:paraId="5A42FAE3" w14:textId="04828048" w:rsidR="008A77E0" w:rsidRDefault="003C65AA" w:rsidP="00D757EC">
      <w:pPr>
        <w:pStyle w:val="BodyText"/>
        <w:jc w:val="center"/>
      </w:pPr>
      <w:r>
        <w:rPr>
          <w:noProof/>
        </w:rPr>
        <w:drawing>
          <wp:inline distT="0" distB="0" distL="0" distR="0" wp14:anchorId="6F2F220B" wp14:editId="0FBF8396">
            <wp:extent cx="2364715" cy="1946595"/>
            <wp:effectExtent l="19050" t="19050" r="17145" b="15875"/>
            <wp:docPr id="2496" name="Picture 2496" descr="Graphical user interface, application,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6" name="Picture 2496" descr="Graphical user interface, application, table&#10;&#10;Description automatically generated"/>
                    <pic:cNvPicPr/>
                  </pic:nvPicPr>
                  <pic:blipFill>
                    <a:blip r:embed="rId127"/>
                    <a:stretch>
                      <a:fillRect/>
                    </a:stretch>
                  </pic:blipFill>
                  <pic:spPr>
                    <a:xfrm>
                      <a:off x="0" y="0"/>
                      <a:ext cx="2383411" cy="1961985"/>
                    </a:xfrm>
                    <a:prstGeom prst="rect">
                      <a:avLst/>
                    </a:prstGeom>
                    <a:ln w="19050">
                      <a:solidFill>
                        <a:schemeClr val="accent1"/>
                      </a:solidFill>
                    </a:ln>
                  </pic:spPr>
                </pic:pic>
              </a:graphicData>
            </a:graphic>
          </wp:inline>
        </w:drawing>
      </w:r>
    </w:p>
    <w:p w14:paraId="6A28250B" w14:textId="4A16C182" w:rsidR="00856DF1" w:rsidRPr="00790234" w:rsidRDefault="00856DF1" w:rsidP="00856DF1">
      <w:pPr>
        <w:pStyle w:val="FigureCaption0"/>
      </w:pPr>
      <w:bookmarkStart w:id="2518" w:name="_Toc74052639"/>
      <w:bookmarkStart w:id="2519" w:name="_Toc90644025"/>
      <w:bookmarkStart w:id="2520" w:name="_Toc23016404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67</w:t>
      </w:r>
      <w:r w:rsidR="00764635">
        <w:rPr>
          <w:noProof/>
        </w:rPr>
        <w:fldChar w:fldCharType="end"/>
      </w:r>
      <w:r>
        <w:t>: Edit Property Info Window</w:t>
      </w:r>
      <w:bookmarkEnd w:id="2518"/>
      <w:bookmarkEnd w:id="2519"/>
      <w:bookmarkEnd w:id="2520"/>
    </w:p>
    <w:p w14:paraId="6B956180" w14:textId="77777777" w:rsidR="008A77E0" w:rsidRPr="00D757EC" w:rsidRDefault="008A77E0" w:rsidP="00863D8C">
      <w:pPr>
        <w:pStyle w:val="Heading4"/>
      </w:pPr>
      <w:bookmarkStart w:id="2521" w:name="_Toc11334784"/>
      <w:bookmarkStart w:id="2522" w:name="_Toc74052004"/>
      <w:bookmarkStart w:id="2523" w:name="_Toc90643391"/>
      <w:bookmarkStart w:id="2524" w:name="_Toc230163298"/>
      <w:r w:rsidRPr="00D757EC">
        <w:t>Uploading a Property Photo</w:t>
      </w:r>
      <w:bookmarkEnd w:id="2521"/>
      <w:bookmarkEnd w:id="2522"/>
      <w:bookmarkEnd w:id="2523"/>
      <w:bookmarkEnd w:id="2524"/>
    </w:p>
    <w:p w14:paraId="5CCA55E6" w14:textId="77777777" w:rsidR="008A77E0" w:rsidRPr="006C7316" w:rsidRDefault="008A77E0" w:rsidP="001879BA">
      <w:pPr>
        <w:pStyle w:val="BodyText"/>
      </w:pPr>
      <w:r>
        <w:t>To add a Property Photo:</w:t>
      </w:r>
      <w:r w:rsidRPr="006C7316">
        <w:t xml:space="preserve"> </w:t>
      </w:r>
    </w:p>
    <w:p w14:paraId="594E2FB2" w14:textId="77777777" w:rsidR="008A77E0" w:rsidRDefault="008A77E0" w:rsidP="006C3C3F">
      <w:pPr>
        <w:pStyle w:val="OrderedList"/>
        <w:numPr>
          <w:ilvl w:val="0"/>
          <w:numId w:val="247"/>
        </w:numPr>
        <w:jc w:val="both"/>
      </w:pPr>
      <w:r>
        <w:t xml:space="preserve">Click </w:t>
      </w:r>
      <w:r w:rsidRPr="006C7316">
        <w:t xml:space="preserve">the </w:t>
      </w:r>
      <w:r w:rsidRPr="006B40A6">
        <w:rPr>
          <w:b/>
        </w:rPr>
        <w:t>Upload Property Photo</w:t>
      </w:r>
      <w:r w:rsidRPr="0006546C">
        <w:t xml:space="preserve"> </w:t>
      </w:r>
      <w:r w:rsidRPr="006C7316">
        <w:t>link</w:t>
      </w:r>
      <w:r>
        <w:t xml:space="preserve"> on the </w:t>
      </w:r>
      <w:r w:rsidRPr="006B40A6">
        <w:rPr>
          <w:b/>
        </w:rPr>
        <w:t>Property Photo</w:t>
      </w:r>
      <w:r>
        <w:t xml:space="preserve"> section.</w:t>
      </w:r>
    </w:p>
    <w:p w14:paraId="2788A305" w14:textId="1D7FF697" w:rsidR="008A77E0" w:rsidRDefault="003C65AA" w:rsidP="00990B8D">
      <w:pPr>
        <w:pStyle w:val="BodyText"/>
        <w:jc w:val="center"/>
      </w:pPr>
      <w:r>
        <w:rPr>
          <w:noProof/>
        </w:rPr>
        <w:drawing>
          <wp:inline distT="0" distB="0" distL="0" distR="0" wp14:anchorId="432C2E79" wp14:editId="7C20A686">
            <wp:extent cx="2774155" cy="1136632"/>
            <wp:effectExtent l="19050" t="19050" r="26670" b="26035"/>
            <wp:docPr id="2497" name="Picture 2497"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7" name="Picture 2497" descr="Graphical user interface, text, application&#10;&#10;Description automatically generated"/>
                    <pic:cNvPicPr/>
                  </pic:nvPicPr>
                  <pic:blipFill>
                    <a:blip r:embed="rId128"/>
                    <a:stretch>
                      <a:fillRect/>
                    </a:stretch>
                  </pic:blipFill>
                  <pic:spPr>
                    <a:xfrm>
                      <a:off x="0" y="0"/>
                      <a:ext cx="2803850" cy="1148799"/>
                    </a:xfrm>
                    <a:prstGeom prst="rect">
                      <a:avLst/>
                    </a:prstGeom>
                    <a:ln w="19050">
                      <a:solidFill>
                        <a:schemeClr val="accent1"/>
                      </a:solidFill>
                    </a:ln>
                  </pic:spPr>
                </pic:pic>
              </a:graphicData>
            </a:graphic>
          </wp:inline>
        </w:drawing>
      </w:r>
    </w:p>
    <w:p w14:paraId="31B8EA08" w14:textId="3938C44A" w:rsidR="00856DF1" w:rsidRPr="00790234" w:rsidRDefault="00856DF1" w:rsidP="00856DF1">
      <w:pPr>
        <w:pStyle w:val="FigureCaption0"/>
      </w:pPr>
      <w:bookmarkStart w:id="2525" w:name="_Toc74052640"/>
      <w:bookmarkStart w:id="2526" w:name="_Toc90644026"/>
      <w:bookmarkStart w:id="2527" w:name="_Toc23016404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68</w:t>
      </w:r>
      <w:r w:rsidR="00764635">
        <w:rPr>
          <w:noProof/>
        </w:rPr>
        <w:fldChar w:fldCharType="end"/>
      </w:r>
      <w:r>
        <w:t>: Upload Property</w:t>
      </w:r>
      <w:r w:rsidRPr="00926EE6">
        <w:t xml:space="preserve"> </w:t>
      </w:r>
      <w:r>
        <w:t>P</w:t>
      </w:r>
      <w:r w:rsidRPr="00926EE6">
        <w:t>hoto</w:t>
      </w:r>
      <w:bookmarkEnd w:id="2525"/>
      <w:bookmarkEnd w:id="2526"/>
      <w:bookmarkEnd w:id="2527"/>
    </w:p>
    <w:p w14:paraId="07F3CCE0" w14:textId="77777777" w:rsidR="008A77E0" w:rsidRPr="006C7316" w:rsidRDefault="008A77E0" w:rsidP="006C3C3F">
      <w:pPr>
        <w:pStyle w:val="OrderedList"/>
        <w:numPr>
          <w:ilvl w:val="0"/>
          <w:numId w:val="247"/>
        </w:numPr>
        <w:jc w:val="both"/>
      </w:pPr>
      <w:r w:rsidRPr="006C7316">
        <w:t>A new window is displayed with the upload option. Only images with .JPG, .GIF, and .BMP file</w:t>
      </w:r>
      <w:r>
        <w:t xml:space="preserve"> extensions</w:t>
      </w:r>
      <w:r w:rsidRPr="006C7316">
        <w:t xml:space="preserve"> </w:t>
      </w:r>
      <w:r>
        <w:t>can b</w:t>
      </w:r>
      <w:r w:rsidRPr="006C7316">
        <w:t xml:space="preserve">e </w:t>
      </w:r>
      <w:r>
        <w:t>uploaded</w:t>
      </w:r>
      <w:r w:rsidRPr="006C7316">
        <w:t xml:space="preserve">. </w:t>
      </w:r>
    </w:p>
    <w:p w14:paraId="2F075FF4" w14:textId="77777777" w:rsidR="008A77E0" w:rsidRPr="006C7316" w:rsidRDefault="008A77E0" w:rsidP="006C3C3F">
      <w:pPr>
        <w:pStyle w:val="OrderedList"/>
        <w:numPr>
          <w:ilvl w:val="0"/>
          <w:numId w:val="247"/>
        </w:numPr>
        <w:jc w:val="both"/>
      </w:pPr>
      <w:r>
        <w:t xml:space="preserve">Click </w:t>
      </w:r>
      <w:r w:rsidRPr="006B40A6">
        <w:rPr>
          <w:b/>
        </w:rPr>
        <w:t>Browse</w:t>
      </w:r>
      <w:r w:rsidRPr="00846399">
        <w:t>.</w:t>
      </w:r>
    </w:p>
    <w:p w14:paraId="48F8DE6B" w14:textId="77777777" w:rsidR="008A77E0" w:rsidRPr="006C7316" w:rsidRDefault="008A77E0" w:rsidP="006C3C3F">
      <w:pPr>
        <w:pStyle w:val="OrderedList"/>
        <w:numPr>
          <w:ilvl w:val="0"/>
          <w:numId w:val="247"/>
        </w:numPr>
        <w:jc w:val="both"/>
      </w:pPr>
      <w:r w:rsidRPr="006C7316">
        <w:t xml:space="preserve">Select the image to upload and click </w:t>
      </w:r>
      <w:r w:rsidRPr="000C598E">
        <w:rPr>
          <w:b/>
        </w:rPr>
        <w:t>Open</w:t>
      </w:r>
      <w:r w:rsidRPr="000C598E">
        <w:t>.</w:t>
      </w:r>
    </w:p>
    <w:p w14:paraId="0E79935A" w14:textId="77777777" w:rsidR="008A77E0" w:rsidRPr="006C7316" w:rsidRDefault="008A77E0" w:rsidP="006C3C3F">
      <w:pPr>
        <w:pStyle w:val="OrderedList"/>
        <w:numPr>
          <w:ilvl w:val="0"/>
          <w:numId w:val="247"/>
        </w:numPr>
        <w:jc w:val="both"/>
      </w:pPr>
      <w:r>
        <w:t xml:space="preserve">Enter description in the </w:t>
      </w:r>
      <w:r w:rsidRPr="000C598E">
        <w:rPr>
          <w:b/>
        </w:rPr>
        <w:t>Description</w:t>
      </w:r>
      <w:r w:rsidRPr="006C7316">
        <w:t xml:space="preserve"> field</w:t>
      </w:r>
      <w:r>
        <w:t xml:space="preserve"> (optional).</w:t>
      </w:r>
    </w:p>
    <w:p w14:paraId="6916AD6C" w14:textId="77777777" w:rsidR="008A77E0" w:rsidRPr="006C7316" w:rsidRDefault="008A77E0" w:rsidP="006C3C3F">
      <w:pPr>
        <w:pStyle w:val="OrderedList"/>
        <w:numPr>
          <w:ilvl w:val="0"/>
          <w:numId w:val="247"/>
        </w:numPr>
        <w:jc w:val="both"/>
      </w:pPr>
      <w:r>
        <w:t xml:space="preserve">Click </w:t>
      </w:r>
      <w:r w:rsidRPr="001445BE">
        <w:rPr>
          <w:b/>
        </w:rPr>
        <w:t>Upload</w:t>
      </w:r>
      <w:r w:rsidRPr="006C7316">
        <w:t xml:space="preserve"> to save the property photo</w:t>
      </w:r>
      <w:r>
        <w:t xml:space="preserve">. To exit the screen without uploading click </w:t>
      </w:r>
      <w:r w:rsidRPr="001445BE">
        <w:rPr>
          <w:b/>
        </w:rPr>
        <w:t>Cancel</w:t>
      </w:r>
      <w:r>
        <w:t>.</w:t>
      </w:r>
    </w:p>
    <w:p w14:paraId="2607FE40" w14:textId="1209CC1F" w:rsidR="008A77E0" w:rsidRPr="00D757EC" w:rsidRDefault="00504E01" w:rsidP="00863D8C">
      <w:pPr>
        <w:pStyle w:val="Heading4"/>
      </w:pPr>
      <w:bookmarkStart w:id="2528" w:name="_Toc11334785"/>
      <w:bookmarkStart w:id="2529" w:name="_Toc74052005"/>
      <w:bookmarkStart w:id="2530" w:name="_Toc90643392"/>
      <w:bookmarkStart w:id="2531" w:name="_Toc230163299"/>
      <w:r w:rsidRPr="00D757EC">
        <w:t>Editing the D</w:t>
      </w:r>
      <w:r w:rsidR="008A77E0" w:rsidRPr="00D757EC">
        <w:t>escri</w:t>
      </w:r>
      <w:r w:rsidRPr="00D757EC">
        <w:t>ption for a Property P</w:t>
      </w:r>
      <w:r w:rsidR="008A77E0" w:rsidRPr="00D757EC">
        <w:t>hoto</w:t>
      </w:r>
      <w:bookmarkEnd w:id="2528"/>
      <w:bookmarkEnd w:id="2529"/>
      <w:bookmarkEnd w:id="2530"/>
      <w:bookmarkEnd w:id="2531"/>
    </w:p>
    <w:p w14:paraId="1BB193F3" w14:textId="77777777" w:rsidR="008A77E0" w:rsidRPr="00926EE6" w:rsidRDefault="008A77E0" w:rsidP="001879BA">
      <w:pPr>
        <w:pStyle w:val="BodyText"/>
      </w:pPr>
      <w:r>
        <w:t>To edit the property photo description:</w:t>
      </w:r>
      <w:r w:rsidRPr="006C7316">
        <w:t xml:space="preserve"> </w:t>
      </w:r>
    </w:p>
    <w:p w14:paraId="06859BAF" w14:textId="60365BBF" w:rsidR="008A77E0" w:rsidRDefault="008A77E0" w:rsidP="006C3C3F">
      <w:pPr>
        <w:pStyle w:val="OrderedList"/>
        <w:numPr>
          <w:ilvl w:val="0"/>
          <w:numId w:val="248"/>
        </w:numPr>
        <w:jc w:val="both"/>
      </w:pPr>
      <w:r w:rsidRPr="00485B44">
        <w:t xml:space="preserve">Click </w:t>
      </w:r>
      <w:r w:rsidR="00D757EC">
        <w:t xml:space="preserve">the </w:t>
      </w:r>
      <w:r w:rsidRPr="00CF51DF">
        <w:rPr>
          <w:b/>
        </w:rPr>
        <w:t>document icon</w:t>
      </w:r>
      <w:r>
        <w:t xml:space="preserve"> </w:t>
      </w:r>
      <w:r w:rsidRPr="006C7316">
        <w:t xml:space="preserve">below the </w:t>
      </w:r>
      <w:r w:rsidRPr="00926EE6">
        <w:t>Description</w:t>
      </w:r>
      <w:r w:rsidRPr="006C7316">
        <w:t xml:space="preserve"> field under the </w:t>
      </w:r>
      <w:r w:rsidRPr="00CF51DF">
        <w:rPr>
          <w:b/>
        </w:rPr>
        <w:t>Property Photo</w:t>
      </w:r>
      <w:r w:rsidRPr="006C7316">
        <w:t xml:space="preserve"> section</w:t>
      </w:r>
      <w:r>
        <w:t>.</w:t>
      </w:r>
    </w:p>
    <w:p w14:paraId="4EB24A36" w14:textId="77777777" w:rsidR="008A77E0" w:rsidRPr="006C7316" w:rsidRDefault="008A77E0" w:rsidP="006C3C3F">
      <w:pPr>
        <w:pStyle w:val="OrderedList"/>
        <w:numPr>
          <w:ilvl w:val="0"/>
          <w:numId w:val="248"/>
        </w:numPr>
        <w:jc w:val="both"/>
      </w:pPr>
      <w:r w:rsidRPr="006C7316">
        <w:t xml:space="preserve">On the </w:t>
      </w:r>
      <w:r w:rsidRPr="001445BE">
        <w:rPr>
          <w:b/>
        </w:rPr>
        <w:t>Edit Property Description</w:t>
      </w:r>
      <w:r w:rsidRPr="006C7316">
        <w:t xml:space="preserve"> window, edit the description field and click </w:t>
      </w:r>
      <w:r w:rsidRPr="001445BE">
        <w:rPr>
          <w:b/>
        </w:rPr>
        <w:t>OK</w:t>
      </w:r>
      <w:r w:rsidRPr="006C7316">
        <w:t xml:space="preserve"> to save the changes</w:t>
      </w:r>
      <w:r>
        <w:t>.</w:t>
      </w:r>
      <w:r w:rsidRPr="00926EE6">
        <w:t xml:space="preserve"> </w:t>
      </w:r>
      <w:r>
        <w:t xml:space="preserve">To exit the screen without saving the description click </w:t>
      </w:r>
      <w:r w:rsidRPr="001445BE">
        <w:rPr>
          <w:b/>
        </w:rPr>
        <w:t>Cancel</w:t>
      </w:r>
      <w:r>
        <w:t>.</w:t>
      </w:r>
    </w:p>
    <w:p w14:paraId="28D5D7F4" w14:textId="5123CDAE" w:rsidR="008A77E0" w:rsidRDefault="003C65AA" w:rsidP="0020312C">
      <w:pPr>
        <w:pStyle w:val="BodyText"/>
        <w:jc w:val="center"/>
      </w:pPr>
      <w:r>
        <w:rPr>
          <w:noProof/>
        </w:rPr>
        <w:drawing>
          <wp:inline distT="0" distB="0" distL="0" distR="0" wp14:anchorId="79DD0697" wp14:editId="33727DC6">
            <wp:extent cx="1483189" cy="1747520"/>
            <wp:effectExtent l="19050" t="19050" r="22225" b="24130"/>
            <wp:docPr id="2498" name="Picture 2498"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8" name="Picture 2498" descr="Graphical user interface&#10;&#10;Description automatically generated"/>
                    <pic:cNvPicPr/>
                  </pic:nvPicPr>
                  <pic:blipFill>
                    <a:blip r:embed="rId129"/>
                    <a:stretch>
                      <a:fillRect/>
                    </a:stretch>
                  </pic:blipFill>
                  <pic:spPr>
                    <a:xfrm>
                      <a:off x="0" y="0"/>
                      <a:ext cx="1493454" cy="1759615"/>
                    </a:xfrm>
                    <a:prstGeom prst="rect">
                      <a:avLst/>
                    </a:prstGeom>
                    <a:ln w="19050">
                      <a:solidFill>
                        <a:schemeClr val="accent1"/>
                      </a:solidFill>
                    </a:ln>
                  </pic:spPr>
                </pic:pic>
              </a:graphicData>
            </a:graphic>
          </wp:inline>
        </w:drawing>
      </w:r>
    </w:p>
    <w:p w14:paraId="0FA3206F" w14:textId="03E37EB3" w:rsidR="00856DF1" w:rsidRPr="00790234" w:rsidRDefault="00856DF1" w:rsidP="00856DF1">
      <w:pPr>
        <w:pStyle w:val="FigureCaption0"/>
      </w:pPr>
      <w:bookmarkStart w:id="2532" w:name="_Toc74052641"/>
      <w:bookmarkStart w:id="2533" w:name="_Toc90644027"/>
      <w:bookmarkStart w:id="2534" w:name="_Toc23016404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69</w:t>
      </w:r>
      <w:r w:rsidR="00764635">
        <w:rPr>
          <w:noProof/>
        </w:rPr>
        <w:fldChar w:fldCharType="end"/>
      </w:r>
      <w:r>
        <w:t xml:space="preserve">: </w:t>
      </w:r>
      <w:r>
        <w:rPr>
          <w:noProof/>
        </w:rPr>
        <w:t>Edit Property Description Window</w:t>
      </w:r>
      <w:bookmarkEnd w:id="2532"/>
      <w:bookmarkEnd w:id="2533"/>
      <w:bookmarkEnd w:id="2534"/>
    </w:p>
    <w:p w14:paraId="28A0C62E" w14:textId="77777777" w:rsidR="008A77E0" w:rsidRPr="00D757EC" w:rsidRDefault="008A77E0" w:rsidP="00863D8C">
      <w:pPr>
        <w:pStyle w:val="Heading4"/>
      </w:pPr>
      <w:bookmarkStart w:id="2535" w:name="_Toc11334786"/>
      <w:bookmarkStart w:id="2536" w:name="_Toc74052006"/>
      <w:bookmarkStart w:id="2537" w:name="_Toc90643393"/>
      <w:bookmarkStart w:id="2538" w:name="_Toc230163300"/>
      <w:r w:rsidRPr="00D757EC">
        <w:t>Deleting a Property Photo</w:t>
      </w:r>
      <w:bookmarkEnd w:id="2535"/>
      <w:bookmarkEnd w:id="2536"/>
      <w:bookmarkEnd w:id="2537"/>
      <w:bookmarkEnd w:id="2538"/>
    </w:p>
    <w:p w14:paraId="3ADF910D" w14:textId="77777777" w:rsidR="008A77E0" w:rsidRPr="006C7316" w:rsidRDefault="008A77E0" w:rsidP="001879BA">
      <w:pPr>
        <w:pStyle w:val="BodyText"/>
      </w:pPr>
      <w:r>
        <w:t>To delete a property photo:</w:t>
      </w:r>
    </w:p>
    <w:p w14:paraId="2DCC7E5C" w14:textId="206A8634" w:rsidR="008A77E0" w:rsidRPr="00485B44" w:rsidRDefault="008A77E0" w:rsidP="006C3C3F">
      <w:pPr>
        <w:pStyle w:val="OrderedList"/>
        <w:numPr>
          <w:ilvl w:val="0"/>
          <w:numId w:val="249"/>
        </w:numPr>
        <w:jc w:val="both"/>
      </w:pPr>
      <w:r w:rsidRPr="00485B44">
        <w:t xml:space="preserve">Click </w:t>
      </w:r>
      <w:r w:rsidR="00D757EC">
        <w:t xml:space="preserve">the </w:t>
      </w:r>
      <w:r w:rsidRPr="00F34A35">
        <w:rPr>
          <w:b/>
        </w:rPr>
        <w:t>cross icon</w:t>
      </w:r>
      <w:r>
        <w:t xml:space="preserve"> </w:t>
      </w:r>
      <w:r w:rsidRPr="006C7316">
        <w:t xml:space="preserve">below the Description field under the </w:t>
      </w:r>
      <w:r w:rsidRPr="00F34A35">
        <w:rPr>
          <w:b/>
        </w:rPr>
        <w:t>Property Photo</w:t>
      </w:r>
      <w:r w:rsidRPr="006C7316">
        <w:t xml:space="preserve"> section</w:t>
      </w:r>
      <w:r w:rsidRPr="00485B44">
        <w:t>.</w:t>
      </w:r>
      <w:r w:rsidRPr="00FE1B33">
        <w:rPr>
          <w:noProof/>
          <w:lang w:bidi="ar-SA"/>
        </w:rPr>
        <w:t xml:space="preserve"> </w:t>
      </w:r>
    </w:p>
    <w:p w14:paraId="5529C7F0" w14:textId="374858A3" w:rsidR="008A77E0" w:rsidRPr="00280F02" w:rsidRDefault="008A77E0" w:rsidP="006C3C3F">
      <w:pPr>
        <w:pStyle w:val="OrderedList"/>
        <w:numPr>
          <w:ilvl w:val="0"/>
          <w:numId w:val="249"/>
        </w:numPr>
        <w:jc w:val="both"/>
      </w:pPr>
      <w:r w:rsidRPr="006C7316">
        <w:t>A pop-up window is displayed requesting the user to confirm the action</w:t>
      </w:r>
      <w:r>
        <w:t xml:space="preserve">. Click </w:t>
      </w:r>
      <w:r w:rsidRPr="006B40A6">
        <w:rPr>
          <w:b/>
        </w:rPr>
        <w:t>OK</w:t>
      </w:r>
      <w:r>
        <w:t xml:space="preserve"> </w:t>
      </w:r>
      <w:r w:rsidRPr="006C7316">
        <w:t>on the pop-up window</w:t>
      </w:r>
      <w:r>
        <w:t>;</w:t>
      </w:r>
      <w:r w:rsidRPr="006C7316">
        <w:t xml:space="preserve"> the photo and description will be deleted. </w:t>
      </w:r>
      <w:r w:rsidRPr="006B40A6">
        <w:rPr>
          <w:rFonts w:cs="Calibri"/>
          <w:color w:val="000000"/>
        </w:rPr>
        <w:t xml:space="preserve">To exit the pop-up window without deleting the photo click </w:t>
      </w:r>
      <w:r w:rsidRPr="006B40A6">
        <w:rPr>
          <w:rFonts w:cs="Calibri"/>
          <w:b/>
          <w:color w:val="000000"/>
        </w:rPr>
        <w:t>Cancel.</w:t>
      </w:r>
    </w:p>
    <w:p w14:paraId="3EE82864" w14:textId="65966958" w:rsidR="008A77E0" w:rsidRDefault="003C65AA" w:rsidP="0020312C">
      <w:pPr>
        <w:pStyle w:val="BodyText"/>
        <w:jc w:val="center"/>
      </w:pPr>
      <w:r>
        <w:rPr>
          <w:noProof/>
        </w:rPr>
        <w:drawing>
          <wp:inline distT="0" distB="0" distL="0" distR="0" wp14:anchorId="0AD4FDF9" wp14:editId="1B945CB1">
            <wp:extent cx="1980019" cy="630802"/>
            <wp:effectExtent l="19050" t="19050" r="20320" b="17145"/>
            <wp:docPr id="2499" name="Picture 249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99" name="Picture 2499" descr="Graphical user interface, application&#10;&#10;Description automatically generated"/>
                    <pic:cNvPicPr/>
                  </pic:nvPicPr>
                  <pic:blipFill>
                    <a:blip r:embed="rId247"/>
                    <a:stretch>
                      <a:fillRect/>
                    </a:stretch>
                  </pic:blipFill>
                  <pic:spPr>
                    <a:xfrm>
                      <a:off x="0" y="0"/>
                      <a:ext cx="2021745" cy="644095"/>
                    </a:xfrm>
                    <a:prstGeom prst="rect">
                      <a:avLst/>
                    </a:prstGeom>
                    <a:ln w="19050">
                      <a:solidFill>
                        <a:schemeClr val="accent1"/>
                      </a:solidFill>
                    </a:ln>
                  </pic:spPr>
                </pic:pic>
              </a:graphicData>
            </a:graphic>
          </wp:inline>
        </w:drawing>
      </w:r>
    </w:p>
    <w:p w14:paraId="39163B35" w14:textId="71544525" w:rsidR="00856DF1" w:rsidRPr="00790234" w:rsidRDefault="00856DF1" w:rsidP="00856DF1">
      <w:pPr>
        <w:pStyle w:val="FigureCaption0"/>
      </w:pPr>
      <w:bookmarkStart w:id="2539" w:name="_Toc74052642"/>
      <w:bookmarkStart w:id="2540" w:name="_Toc90644028"/>
      <w:bookmarkStart w:id="2541" w:name="_Toc23016404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70</w:t>
      </w:r>
      <w:r w:rsidR="00764635">
        <w:rPr>
          <w:noProof/>
        </w:rPr>
        <w:fldChar w:fldCharType="end"/>
      </w:r>
      <w:r>
        <w:t xml:space="preserve">: </w:t>
      </w:r>
      <w:r>
        <w:rPr>
          <w:noProof/>
        </w:rPr>
        <w:t>Delete Property Photo Window</w:t>
      </w:r>
      <w:bookmarkEnd w:id="2539"/>
      <w:bookmarkEnd w:id="2540"/>
      <w:bookmarkEnd w:id="2541"/>
    </w:p>
    <w:p w14:paraId="365EF955" w14:textId="2E8007F9" w:rsidR="008A77E0" w:rsidRPr="006C7316" w:rsidRDefault="008A77E0" w:rsidP="00D973E5">
      <w:pPr>
        <w:pStyle w:val="Heading3"/>
        <w:ind w:left="1080" w:hanging="1080"/>
        <w:jc w:val="both"/>
      </w:pPr>
      <w:bookmarkStart w:id="2542" w:name="_Toc315633890"/>
      <w:bookmarkStart w:id="2543" w:name="_Toc11334787"/>
      <w:bookmarkStart w:id="2544" w:name="_Toc74052007"/>
      <w:bookmarkStart w:id="2545" w:name="_Toc90643394"/>
      <w:bookmarkStart w:id="2546" w:name="_Toc230163301"/>
      <w:r w:rsidRPr="006C7316">
        <w:t xml:space="preserve">Property </w:t>
      </w:r>
      <w:r w:rsidR="00504E01">
        <w:t>V</w:t>
      </w:r>
      <w:r w:rsidRPr="006C7316">
        <w:t>alues</w:t>
      </w:r>
      <w:bookmarkEnd w:id="2542"/>
      <w:bookmarkEnd w:id="2543"/>
      <w:bookmarkEnd w:id="2544"/>
      <w:bookmarkEnd w:id="2545"/>
      <w:bookmarkEnd w:id="2546"/>
    </w:p>
    <w:p w14:paraId="512A910A" w14:textId="4E2014C8" w:rsidR="008A77E0" w:rsidRPr="00075735" w:rsidRDefault="008A77E0" w:rsidP="001879BA">
      <w:pPr>
        <w:pStyle w:val="BodyText"/>
      </w:pPr>
      <w:r w:rsidRPr="006C7316">
        <w:t xml:space="preserve">This screen </w:t>
      </w:r>
      <w:r>
        <w:t xml:space="preserve">displays </w:t>
      </w:r>
      <w:r w:rsidRPr="006C7316">
        <w:t xml:space="preserve">the property values received from CHUMS at the time of loan setup (indicated by value type of Original Value). In addition, the screen </w:t>
      </w:r>
      <w:r>
        <w:t>allows</w:t>
      </w:r>
      <w:r w:rsidRPr="006C7316">
        <w:t xml:space="preserve"> authorized users to add new property values</w:t>
      </w:r>
      <w:r w:rsidR="003529C5">
        <w:t xml:space="preserve"> and</w:t>
      </w:r>
      <w:r w:rsidRPr="006C7316">
        <w:t xml:space="preserve"> edit or delete the property values that were previously added.</w:t>
      </w:r>
      <w:r w:rsidR="006B40A6">
        <w:t xml:space="preserve"> </w:t>
      </w:r>
      <w:r w:rsidRPr="00075735">
        <w:t xml:space="preserve">The </w:t>
      </w:r>
      <w:r>
        <w:t xml:space="preserve">Property Values </w:t>
      </w:r>
      <w:r w:rsidRPr="00075735">
        <w:t xml:space="preserve">screen displays the following </w:t>
      </w:r>
      <w:r>
        <w:t>data sections</w:t>
      </w:r>
      <w:r w:rsidRPr="00075735">
        <w:t>:</w:t>
      </w:r>
    </w:p>
    <w:p w14:paraId="690AFEFA" w14:textId="0F0176DC" w:rsidR="008A77E0" w:rsidRDefault="008A77E0" w:rsidP="00F874DE">
      <w:pPr>
        <w:pStyle w:val="UnorderedList"/>
        <w:jc w:val="both"/>
      </w:pPr>
      <w:r w:rsidRPr="00075735">
        <w:t>Header section</w:t>
      </w:r>
      <w:r>
        <w:t xml:space="preserve"> - Loan/Borrower/Servicer/Balance Information</w:t>
      </w:r>
    </w:p>
    <w:p w14:paraId="65E4AE8F" w14:textId="77777777" w:rsidR="008A77E0" w:rsidRDefault="008A77E0" w:rsidP="00F874DE">
      <w:pPr>
        <w:pStyle w:val="UnorderedList"/>
        <w:jc w:val="both"/>
      </w:pPr>
      <w:r>
        <w:t>New button</w:t>
      </w:r>
    </w:p>
    <w:p w14:paraId="110999D1" w14:textId="77777777" w:rsidR="008A77E0" w:rsidRPr="006C7316" w:rsidRDefault="008A77E0" w:rsidP="00F874DE">
      <w:pPr>
        <w:pStyle w:val="UnorderedList"/>
        <w:jc w:val="both"/>
      </w:pPr>
      <w:r>
        <w:t>Property Values</w:t>
      </w:r>
    </w:p>
    <w:p w14:paraId="385E8FB0" w14:textId="77777777" w:rsidR="008A77E0" w:rsidRPr="00D757EC" w:rsidRDefault="008A77E0" w:rsidP="00863D8C">
      <w:pPr>
        <w:pStyle w:val="Heading4"/>
      </w:pPr>
      <w:bookmarkStart w:id="2547" w:name="_Toc11334788"/>
      <w:bookmarkStart w:id="2548" w:name="_Toc74052008"/>
      <w:bookmarkStart w:id="2549" w:name="_Toc90643395"/>
      <w:bookmarkStart w:id="2550" w:name="_Toc230163302"/>
      <w:r w:rsidRPr="00D757EC">
        <w:t>Viewing Property Values</w:t>
      </w:r>
      <w:bookmarkEnd w:id="2547"/>
      <w:bookmarkEnd w:id="2548"/>
      <w:bookmarkEnd w:id="2549"/>
      <w:bookmarkEnd w:id="2550"/>
    </w:p>
    <w:p w14:paraId="1EBB2596" w14:textId="77777777" w:rsidR="008A77E0" w:rsidRPr="006C7316" w:rsidRDefault="008A77E0" w:rsidP="001879BA">
      <w:pPr>
        <w:pStyle w:val="BodyText"/>
      </w:pPr>
      <w:r w:rsidRPr="006C7316">
        <w:t>The Property Values are displayed as individual rows for each value. Scroll the horizontal bar to view additional details on the property value.</w:t>
      </w:r>
      <w:r w:rsidRPr="006C7316">
        <w:tab/>
      </w:r>
    </w:p>
    <w:p w14:paraId="7DBDB028" w14:textId="56544CB4" w:rsidR="004957A0" w:rsidRDefault="003C65AA" w:rsidP="00990B8D">
      <w:pPr>
        <w:pStyle w:val="BodyText"/>
        <w:jc w:val="center"/>
      </w:pPr>
      <w:r>
        <w:rPr>
          <w:noProof/>
        </w:rPr>
        <w:drawing>
          <wp:inline distT="0" distB="0" distL="0" distR="0" wp14:anchorId="5396BF50" wp14:editId="1FB3FE0E">
            <wp:extent cx="4508500" cy="560672"/>
            <wp:effectExtent l="19050" t="19050" r="6350" b="11430"/>
            <wp:docPr id="2501" name="Picture 2501"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1" name="Picture 2501" descr="Graphical user interface&#10;&#10;Description automatically generated with medium confidence"/>
                    <pic:cNvPicPr/>
                  </pic:nvPicPr>
                  <pic:blipFill>
                    <a:blip r:embed="rId131"/>
                    <a:stretch>
                      <a:fillRect/>
                    </a:stretch>
                  </pic:blipFill>
                  <pic:spPr>
                    <a:xfrm>
                      <a:off x="0" y="0"/>
                      <a:ext cx="4562539" cy="567392"/>
                    </a:xfrm>
                    <a:prstGeom prst="rect">
                      <a:avLst/>
                    </a:prstGeom>
                    <a:ln w="19050">
                      <a:solidFill>
                        <a:schemeClr val="accent1"/>
                      </a:solidFill>
                    </a:ln>
                  </pic:spPr>
                </pic:pic>
              </a:graphicData>
            </a:graphic>
          </wp:inline>
        </w:drawing>
      </w:r>
    </w:p>
    <w:p w14:paraId="62E7AF4D" w14:textId="693EC65E" w:rsidR="00856DF1" w:rsidRPr="00790234" w:rsidRDefault="00856DF1" w:rsidP="00856DF1">
      <w:pPr>
        <w:pStyle w:val="FigureCaption0"/>
      </w:pPr>
      <w:bookmarkStart w:id="2551" w:name="_Toc74052643"/>
      <w:bookmarkStart w:id="2552" w:name="_Toc90644029"/>
      <w:bookmarkStart w:id="2553" w:name="_Toc23016404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71</w:t>
      </w:r>
      <w:r w:rsidR="00764635">
        <w:rPr>
          <w:noProof/>
        </w:rPr>
        <w:fldChar w:fldCharType="end"/>
      </w:r>
      <w:r>
        <w:t xml:space="preserve">: </w:t>
      </w:r>
      <w:r>
        <w:rPr>
          <w:noProof/>
        </w:rPr>
        <w:t>View Property Values Screen</w:t>
      </w:r>
      <w:bookmarkEnd w:id="2551"/>
      <w:bookmarkEnd w:id="2552"/>
      <w:bookmarkEnd w:id="2553"/>
    </w:p>
    <w:p w14:paraId="2E372ABE" w14:textId="3EF77DD1" w:rsidR="008A77E0" w:rsidRPr="00D757EC" w:rsidRDefault="00504E01" w:rsidP="00863D8C">
      <w:pPr>
        <w:pStyle w:val="Heading4"/>
      </w:pPr>
      <w:bookmarkStart w:id="2554" w:name="_Toc11334789"/>
      <w:bookmarkStart w:id="2555" w:name="_Toc74052009"/>
      <w:bookmarkStart w:id="2556" w:name="_Toc90643396"/>
      <w:bookmarkStart w:id="2557" w:name="_Toc230163303"/>
      <w:r w:rsidRPr="00D757EC">
        <w:t>Adding a N</w:t>
      </w:r>
      <w:r w:rsidR="008A77E0" w:rsidRPr="00D757EC">
        <w:t>ew Property Value</w:t>
      </w:r>
      <w:bookmarkEnd w:id="2554"/>
      <w:bookmarkEnd w:id="2555"/>
      <w:bookmarkEnd w:id="2556"/>
      <w:bookmarkEnd w:id="2557"/>
    </w:p>
    <w:p w14:paraId="156F7638" w14:textId="77777777" w:rsidR="008A77E0" w:rsidRPr="004564BD" w:rsidRDefault="008A77E0" w:rsidP="001879BA">
      <w:pPr>
        <w:pStyle w:val="BodyText"/>
        <w:rPr>
          <w:lang w:bidi="ar-SA"/>
        </w:rPr>
      </w:pPr>
      <w:r w:rsidRPr="006C7316">
        <w:t xml:space="preserve">To </w:t>
      </w:r>
      <w:r>
        <w:t>add</w:t>
      </w:r>
      <w:r w:rsidRPr="006C7316">
        <w:t xml:space="preserve"> a </w:t>
      </w:r>
      <w:r>
        <w:t>Property Value:</w:t>
      </w:r>
    </w:p>
    <w:p w14:paraId="701708D9" w14:textId="77777777" w:rsidR="008A77E0" w:rsidRPr="00485B44" w:rsidRDefault="008A77E0" w:rsidP="006C3C3F">
      <w:pPr>
        <w:pStyle w:val="OrderedList"/>
        <w:numPr>
          <w:ilvl w:val="0"/>
          <w:numId w:val="250"/>
        </w:numPr>
        <w:jc w:val="both"/>
      </w:pPr>
      <w:r w:rsidRPr="00485B44">
        <w:t xml:space="preserve">Click </w:t>
      </w:r>
      <w:r w:rsidRPr="001445BE">
        <w:rPr>
          <w:b/>
        </w:rPr>
        <w:t xml:space="preserve">New </w:t>
      </w:r>
      <w:r w:rsidRPr="00485B44">
        <w:t xml:space="preserve">in the </w:t>
      </w:r>
      <w:r w:rsidRPr="001445BE">
        <w:rPr>
          <w:b/>
        </w:rPr>
        <w:t xml:space="preserve">Property Values </w:t>
      </w:r>
      <w:r w:rsidRPr="00485B44">
        <w:t>section.</w:t>
      </w:r>
    </w:p>
    <w:p w14:paraId="3EBB6A1D" w14:textId="3FC31049" w:rsidR="008A77E0" w:rsidRPr="000C598E" w:rsidRDefault="008A77E0" w:rsidP="006C3C3F">
      <w:pPr>
        <w:pStyle w:val="OrderedList"/>
        <w:numPr>
          <w:ilvl w:val="0"/>
          <w:numId w:val="250"/>
        </w:numPr>
        <w:jc w:val="both"/>
      </w:pPr>
      <w:r>
        <w:t xml:space="preserve">On the </w:t>
      </w:r>
      <w:r w:rsidRPr="000C598E">
        <w:rPr>
          <w:b/>
        </w:rPr>
        <w:t>Property Value</w:t>
      </w:r>
      <w:r w:rsidRPr="000C598E">
        <w:t xml:space="preserve"> </w:t>
      </w:r>
      <w:r>
        <w:t>window, populate the fields (fields marked with red asterisk must be populated).</w:t>
      </w:r>
      <w:r w:rsidR="00961705">
        <w:t xml:space="preserve"> </w:t>
      </w:r>
      <w:r w:rsidR="00961705" w:rsidRPr="00961705">
        <w:t>Note: a PDF document must be attached to save the Property Value record.</w:t>
      </w:r>
    </w:p>
    <w:p w14:paraId="2E18D9DC" w14:textId="13F372E7" w:rsidR="00327E2C" w:rsidRPr="00280F02" w:rsidRDefault="008A77E0" w:rsidP="006C3C3F">
      <w:pPr>
        <w:pStyle w:val="OrderedList"/>
        <w:numPr>
          <w:ilvl w:val="0"/>
          <w:numId w:val="250"/>
        </w:numPr>
        <w:jc w:val="both"/>
      </w:pPr>
      <w:r w:rsidRPr="00485B44">
        <w:t xml:space="preserve">Click </w:t>
      </w:r>
      <w:r w:rsidRPr="00280F02">
        <w:rPr>
          <w:b/>
        </w:rPr>
        <w:t xml:space="preserve">Submit </w:t>
      </w:r>
      <w:r w:rsidRPr="00280F02">
        <w:t>to save the changes</w:t>
      </w:r>
      <w:r>
        <w:t>.</w:t>
      </w:r>
      <w:r w:rsidRPr="00280F02">
        <w:t xml:space="preserve"> </w:t>
      </w:r>
      <w:r>
        <w:t>T</w:t>
      </w:r>
      <w:r w:rsidRPr="00280F02">
        <w:t xml:space="preserve">he new </w:t>
      </w:r>
      <w:r>
        <w:t xml:space="preserve">property value is displayed under </w:t>
      </w:r>
      <w:r w:rsidRPr="00280F02">
        <w:t xml:space="preserve">the </w:t>
      </w:r>
      <w:r>
        <w:rPr>
          <w:b/>
        </w:rPr>
        <w:t>Property Values</w:t>
      </w:r>
      <w:r w:rsidRPr="00280F02">
        <w:t xml:space="preserve"> section. To exit the window without saving the changes </w:t>
      </w:r>
      <w:r>
        <w:t>click</w:t>
      </w:r>
      <w:r w:rsidRPr="00280F02">
        <w:t xml:space="preserve"> </w:t>
      </w:r>
      <w:r w:rsidRPr="00280F02">
        <w:rPr>
          <w:b/>
        </w:rPr>
        <w:t>Cancel.</w:t>
      </w:r>
    </w:p>
    <w:p w14:paraId="3079AC35" w14:textId="7B0F7944" w:rsidR="008A77E0" w:rsidRDefault="00683BE0" w:rsidP="00990B8D">
      <w:pPr>
        <w:pStyle w:val="BodyText"/>
        <w:jc w:val="center"/>
      </w:pPr>
      <w:r>
        <w:rPr>
          <w:noProof/>
        </w:rPr>
        <w:drawing>
          <wp:inline distT="0" distB="0" distL="0" distR="0" wp14:anchorId="7A20CF0D" wp14:editId="23F58E95">
            <wp:extent cx="2129572" cy="1084580"/>
            <wp:effectExtent l="19050" t="19050" r="23495" b="20320"/>
            <wp:docPr id="2504" name="Picture 250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4" name="Picture 2504" descr="Graphical user interface, application&#10;&#10;Description automatically generated"/>
                    <pic:cNvPicPr/>
                  </pic:nvPicPr>
                  <pic:blipFill>
                    <a:blip r:embed="rId132"/>
                    <a:stretch>
                      <a:fillRect/>
                    </a:stretch>
                  </pic:blipFill>
                  <pic:spPr>
                    <a:xfrm>
                      <a:off x="0" y="0"/>
                      <a:ext cx="2140603" cy="1090198"/>
                    </a:xfrm>
                    <a:prstGeom prst="rect">
                      <a:avLst/>
                    </a:prstGeom>
                    <a:ln w="19050">
                      <a:solidFill>
                        <a:schemeClr val="accent1"/>
                      </a:solidFill>
                    </a:ln>
                  </pic:spPr>
                </pic:pic>
              </a:graphicData>
            </a:graphic>
          </wp:inline>
        </w:drawing>
      </w:r>
    </w:p>
    <w:p w14:paraId="03D6B02B" w14:textId="2F74460F" w:rsidR="00856DF1" w:rsidRPr="00790234" w:rsidRDefault="00856DF1" w:rsidP="00856DF1">
      <w:pPr>
        <w:pStyle w:val="FigureCaption0"/>
      </w:pPr>
      <w:bookmarkStart w:id="2558" w:name="_Toc74052644"/>
      <w:bookmarkStart w:id="2559" w:name="_Toc90644030"/>
      <w:bookmarkStart w:id="2560" w:name="_Toc23016404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72</w:t>
      </w:r>
      <w:r w:rsidR="00764635">
        <w:rPr>
          <w:noProof/>
        </w:rPr>
        <w:fldChar w:fldCharType="end"/>
      </w:r>
      <w:r>
        <w:t xml:space="preserve">: </w:t>
      </w:r>
      <w:r w:rsidRPr="00856DF1">
        <w:rPr>
          <w:noProof/>
        </w:rPr>
        <w:t>Adding a New Property Value Window</w:t>
      </w:r>
      <w:bookmarkEnd w:id="2558"/>
      <w:bookmarkEnd w:id="2559"/>
      <w:bookmarkEnd w:id="2560"/>
    </w:p>
    <w:p w14:paraId="3B5622A8" w14:textId="77777777" w:rsidR="008A77E0" w:rsidRPr="004A03AA" w:rsidRDefault="008A77E0" w:rsidP="00863D8C">
      <w:pPr>
        <w:pStyle w:val="Heading4"/>
      </w:pPr>
      <w:bookmarkStart w:id="2561" w:name="_Toc11334790"/>
      <w:bookmarkStart w:id="2562" w:name="_Toc74052010"/>
      <w:bookmarkStart w:id="2563" w:name="_Toc90643397"/>
      <w:bookmarkStart w:id="2564" w:name="_Toc230163304"/>
      <w:r w:rsidRPr="004A03AA">
        <w:t xml:space="preserve">Editing a  </w:t>
      </w:r>
      <w:r>
        <w:t>P</w:t>
      </w:r>
      <w:r w:rsidRPr="004A03AA">
        <w:t xml:space="preserve">roperty </w:t>
      </w:r>
      <w:r>
        <w:t>V</w:t>
      </w:r>
      <w:r w:rsidRPr="004A03AA">
        <w:t>alue</w:t>
      </w:r>
      <w:bookmarkEnd w:id="2561"/>
      <w:bookmarkEnd w:id="2562"/>
      <w:bookmarkEnd w:id="2563"/>
      <w:bookmarkEnd w:id="2564"/>
    </w:p>
    <w:p w14:paraId="727C50FC" w14:textId="77777777" w:rsidR="008A77E0" w:rsidRPr="00C61053" w:rsidRDefault="008A77E0" w:rsidP="001879BA">
      <w:pPr>
        <w:pStyle w:val="BodyText"/>
        <w:rPr>
          <w:lang w:bidi="ar-SA"/>
        </w:rPr>
      </w:pPr>
      <w:r w:rsidRPr="006C7316">
        <w:t xml:space="preserve">To </w:t>
      </w:r>
      <w:r>
        <w:t>edit</w:t>
      </w:r>
      <w:r w:rsidRPr="006C7316">
        <w:t xml:space="preserve"> a </w:t>
      </w:r>
      <w:r>
        <w:t>Property Value:</w:t>
      </w:r>
    </w:p>
    <w:p w14:paraId="263BB81A" w14:textId="64B74ADD" w:rsidR="008A77E0" w:rsidRPr="00485B44" w:rsidRDefault="008A77E0" w:rsidP="006C3C3F">
      <w:pPr>
        <w:pStyle w:val="OrderedList"/>
        <w:numPr>
          <w:ilvl w:val="0"/>
          <w:numId w:val="251"/>
        </w:numPr>
        <w:jc w:val="both"/>
      </w:pPr>
      <w:r w:rsidRPr="00485B44">
        <w:t xml:space="preserve">Click </w:t>
      </w:r>
      <w:r w:rsidR="0093787D">
        <w:t xml:space="preserve">the </w:t>
      </w:r>
      <w:r w:rsidR="00683BE0">
        <w:t xml:space="preserve">icon </w:t>
      </w:r>
      <w:r w:rsidRPr="006C7316">
        <w:t xml:space="preserve">beside the </w:t>
      </w:r>
      <w:r>
        <w:t>value</w:t>
      </w:r>
      <w:r w:rsidRPr="006C7316">
        <w:t xml:space="preserve"> type</w:t>
      </w:r>
      <w:r w:rsidRPr="00485B44">
        <w:t xml:space="preserve"> in the </w:t>
      </w:r>
      <w:r w:rsidRPr="00B910A7">
        <w:rPr>
          <w:b/>
        </w:rPr>
        <w:t>Property Values</w:t>
      </w:r>
      <w:r w:rsidRPr="00485B44">
        <w:t xml:space="preserve"> section.</w:t>
      </w:r>
    </w:p>
    <w:p w14:paraId="5C128E4B" w14:textId="5DB7B57A" w:rsidR="008A77E0" w:rsidRDefault="008A77E0" w:rsidP="006C3C3F">
      <w:pPr>
        <w:pStyle w:val="OrderedList"/>
        <w:numPr>
          <w:ilvl w:val="0"/>
          <w:numId w:val="251"/>
        </w:numPr>
        <w:jc w:val="both"/>
      </w:pPr>
      <w:r>
        <w:t xml:space="preserve">On the </w:t>
      </w:r>
      <w:r w:rsidRPr="000C598E">
        <w:rPr>
          <w:b/>
        </w:rPr>
        <w:t>Property Value</w:t>
      </w:r>
      <w:r>
        <w:t xml:space="preserve"> window, edit the fields (fields marked with red asterisk must be populated).</w:t>
      </w:r>
      <w:r w:rsidR="00961705">
        <w:t xml:space="preserve"> </w:t>
      </w:r>
      <w:r w:rsidR="00961705" w:rsidRPr="00961705">
        <w:t>Note: a PDF document must be attached to save the Property Value record.</w:t>
      </w:r>
    </w:p>
    <w:p w14:paraId="4EE9ACB6" w14:textId="77777777" w:rsidR="008A77E0" w:rsidRPr="00280F02" w:rsidRDefault="008A77E0" w:rsidP="006C3C3F">
      <w:pPr>
        <w:pStyle w:val="OrderedList"/>
        <w:numPr>
          <w:ilvl w:val="0"/>
          <w:numId w:val="251"/>
        </w:numPr>
        <w:jc w:val="both"/>
      </w:pPr>
      <w:r w:rsidRPr="00485B44">
        <w:t xml:space="preserve">Click </w:t>
      </w:r>
      <w:r w:rsidRPr="00280F02">
        <w:rPr>
          <w:b/>
        </w:rPr>
        <w:t xml:space="preserve">Submit </w:t>
      </w:r>
      <w:r w:rsidRPr="00280F02">
        <w:t>to save the change</w:t>
      </w:r>
      <w:r>
        <w:t>s.</w:t>
      </w:r>
      <w:r w:rsidRPr="00280F02">
        <w:t xml:space="preserve"> </w:t>
      </w:r>
      <w:r>
        <w:t>T</w:t>
      </w:r>
      <w:r w:rsidRPr="00280F02">
        <w:t xml:space="preserve">he </w:t>
      </w:r>
      <w:r>
        <w:t>updated</w:t>
      </w:r>
      <w:r w:rsidRPr="00280F02">
        <w:t xml:space="preserve"> </w:t>
      </w:r>
      <w:r>
        <w:t xml:space="preserve">property value is displayed under </w:t>
      </w:r>
      <w:r w:rsidRPr="00280F02">
        <w:t xml:space="preserve">the </w:t>
      </w:r>
      <w:r>
        <w:rPr>
          <w:b/>
        </w:rPr>
        <w:t>Property Values</w:t>
      </w:r>
      <w:r w:rsidRPr="00280F02">
        <w:t xml:space="preserve"> section. To exit the window without saving the changes </w:t>
      </w:r>
      <w:r>
        <w:t>click</w:t>
      </w:r>
      <w:r w:rsidRPr="00280F02">
        <w:t xml:space="preserve"> </w:t>
      </w:r>
      <w:r w:rsidRPr="00280F02">
        <w:rPr>
          <w:b/>
        </w:rPr>
        <w:t>Cancel.</w:t>
      </w:r>
    </w:p>
    <w:p w14:paraId="7593974F" w14:textId="1BAC2AC7" w:rsidR="008A77E0" w:rsidRDefault="00683BE0" w:rsidP="00990B8D">
      <w:pPr>
        <w:pStyle w:val="BodyText"/>
        <w:jc w:val="center"/>
      </w:pPr>
      <w:r>
        <w:rPr>
          <w:noProof/>
        </w:rPr>
        <w:drawing>
          <wp:inline distT="0" distB="0" distL="0" distR="0" wp14:anchorId="76D0D5B3" wp14:editId="38044290">
            <wp:extent cx="2162810" cy="1403285"/>
            <wp:effectExtent l="19050" t="19050" r="8890" b="26035"/>
            <wp:docPr id="2508" name="Picture 250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8" name="Picture 2508" descr="Graphical user interface, text, application&#10;&#10;Description automatically generated"/>
                    <pic:cNvPicPr/>
                  </pic:nvPicPr>
                  <pic:blipFill>
                    <a:blip r:embed="rId248"/>
                    <a:stretch>
                      <a:fillRect/>
                    </a:stretch>
                  </pic:blipFill>
                  <pic:spPr>
                    <a:xfrm>
                      <a:off x="0" y="0"/>
                      <a:ext cx="2178565" cy="1413507"/>
                    </a:xfrm>
                    <a:prstGeom prst="rect">
                      <a:avLst/>
                    </a:prstGeom>
                    <a:ln w="19050">
                      <a:solidFill>
                        <a:schemeClr val="accent1"/>
                      </a:solidFill>
                    </a:ln>
                  </pic:spPr>
                </pic:pic>
              </a:graphicData>
            </a:graphic>
          </wp:inline>
        </w:drawing>
      </w:r>
    </w:p>
    <w:p w14:paraId="3105601B" w14:textId="4F704E68" w:rsidR="00856DF1" w:rsidRDefault="00856DF1" w:rsidP="00856DF1">
      <w:pPr>
        <w:pStyle w:val="FigureCaption0"/>
        <w:rPr>
          <w:noProof/>
        </w:rPr>
      </w:pPr>
      <w:bookmarkStart w:id="2565" w:name="_Toc74052645"/>
      <w:bookmarkStart w:id="2566" w:name="_Toc90644031"/>
      <w:bookmarkStart w:id="2567" w:name="_Toc23016405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73</w:t>
      </w:r>
      <w:r w:rsidR="00764635">
        <w:rPr>
          <w:noProof/>
        </w:rPr>
        <w:fldChar w:fldCharType="end"/>
      </w:r>
      <w:r>
        <w:t xml:space="preserve">: </w:t>
      </w:r>
      <w:r>
        <w:rPr>
          <w:noProof/>
        </w:rPr>
        <w:t>Edit Property Values Window</w:t>
      </w:r>
      <w:bookmarkEnd w:id="2565"/>
      <w:bookmarkEnd w:id="2566"/>
      <w:bookmarkEnd w:id="2567"/>
    </w:p>
    <w:p w14:paraId="5DED4A4F" w14:textId="77777777" w:rsidR="00F41416" w:rsidRDefault="00F41416" w:rsidP="00856DF1">
      <w:pPr>
        <w:pStyle w:val="FigureCaption0"/>
        <w:rPr>
          <w:noProof/>
        </w:rPr>
      </w:pPr>
    </w:p>
    <w:p w14:paraId="45F8FDF7" w14:textId="77777777" w:rsidR="00F41416" w:rsidRDefault="00F41416" w:rsidP="00856DF1">
      <w:pPr>
        <w:pStyle w:val="FigureCaption0"/>
        <w:rPr>
          <w:noProof/>
        </w:rPr>
      </w:pPr>
    </w:p>
    <w:p w14:paraId="01C6C375" w14:textId="77777777" w:rsidR="00F41416" w:rsidRDefault="00F41416" w:rsidP="00856DF1">
      <w:pPr>
        <w:pStyle w:val="FigureCaption0"/>
        <w:rPr>
          <w:noProof/>
        </w:rPr>
      </w:pPr>
    </w:p>
    <w:p w14:paraId="3E57D6C2" w14:textId="77777777" w:rsidR="00F41416" w:rsidRDefault="00F41416" w:rsidP="00856DF1">
      <w:pPr>
        <w:pStyle w:val="FigureCaption0"/>
        <w:rPr>
          <w:noProof/>
        </w:rPr>
      </w:pPr>
    </w:p>
    <w:p w14:paraId="0B9AFA8C" w14:textId="77777777" w:rsidR="00F41416" w:rsidRPr="00790234" w:rsidRDefault="00F41416" w:rsidP="00856DF1">
      <w:pPr>
        <w:pStyle w:val="FigureCaption0"/>
      </w:pPr>
    </w:p>
    <w:p w14:paraId="109B3C05" w14:textId="77777777" w:rsidR="008A77E0" w:rsidRPr="004A03AA" w:rsidRDefault="008A77E0" w:rsidP="00863D8C">
      <w:pPr>
        <w:pStyle w:val="Heading4"/>
      </w:pPr>
      <w:bookmarkStart w:id="2568" w:name="_Toc11334791"/>
      <w:bookmarkStart w:id="2569" w:name="_Toc74052011"/>
      <w:bookmarkStart w:id="2570" w:name="_Toc90643398"/>
      <w:bookmarkStart w:id="2571" w:name="_Toc230163305"/>
      <w:r w:rsidRPr="004A03AA">
        <w:t xml:space="preserve">Deleting a </w:t>
      </w:r>
      <w:r>
        <w:t>P</w:t>
      </w:r>
      <w:r w:rsidRPr="004A03AA">
        <w:t xml:space="preserve">roperty </w:t>
      </w:r>
      <w:r>
        <w:t>V</w:t>
      </w:r>
      <w:r w:rsidRPr="004A03AA">
        <w:t>alue</w:t>
      </w:r>
      <w:bookmarkEnd w:id="2568"/>
      <w:bookmarkEnd w:id="2569"/>
      <w:bookmarkEnd w:id="2570"/>
      <w:bookmarkEnd w:id="2571"/>
    </w:p>
    <w:p w14:paraId="2E5A42D1" w14:textId="77777777" w:rsidR="008A77E0" w:rsidRDefault="008A77E0" w:rsidP="001879BA">
      <w:pPr>
        <w:pStyle w:val="BodyText"/>
      </w:pPr>
      <w:r>
        <w:t>To delete a property value:</w:t>
      </w:r>
      <w:r w:rsidRPr="00737901">
        <w:rPr>
          <w:noProof/>
          <w:lang w:bidi="ar-SA"/>
        </w:rPr>
        <w:t xml:space="preserve"> </w:t>
      </w:r>
    </w:p>
    <w:p w14:paraId="57C20BD7" w14:textId="0135CC5A" w:rsidR="008A77E0" w:rsidRPr="00485B44" w:rsidRDefault="008A77E0" w:rsidP="006C3C3F">
      <w:pPr>
        <w:pStyle w:val="OrderedList"/>
        <w:numPr>
          <w:ilvl w:val="0"/>
          <w:numId w:val="252"/>
        </w:numPr>
        <w:jc w:val="both"/>
      </w:pPr>
      <w:r w:rsidRPr="00485B44">
        <w:t xml:space="preserve">Click </w:t>
      </w:r>
      <w:r w:rsidR="0093787D">
        <w:t xml:space="preserve">the </w:t>
      </w:r>
      <w:r w:rsidRPr="00DA49C8">
        <w:rPr>
          <w:b/>
        </w:rPr>
        <w:t>cross icon</w:t>
      </w:r>
      <w:r>
        <w:t xml:space="preserve"> </w:t>
      </w:r>
      <w:r w:rsidRPr="006C7316">
        <w:t xml:space="preserve">beside the </w:t>
      </w:r>
      <w:r>
        <w:t>value</w:t>
      </w:r>
      <w:r w:rsidRPr="006C7316">
        <w:t xml:space="preserve"> type</w:t>
      </w:r>
      <w:r w:rsidRPr="00485B44">
        <w:t xml:space="preserve"> in the </w:t>
      </w:r>
      <w:r w:rsidRPr="00B910A7">
        <w:rPr>
          <w:b/>
        </w:rPr>
        <w:t>Property Values</w:t>
      </w:r>
      <w:r w:rsidRPr="00485B44">
        <w:t xml:space="preserve"> section.</w:t>
      </w:r>
      <w:r w:rsidRPr="00FE1B33">
        <w:t xml:space="preserve"> </w:t>
      </w:r>
      <w:r>
        <w:rPr>
          <w:noProof/>
          <w:lang w:bidi="ar-SA"/>
        </w:rPr>
        <mc:AlternateContent>
          <mc:Choice Requires="wps">
            <w:drawing>
              <wp:anchor distT="0" distB="0" distL="114300" distR="114300" simplePos="0" relativeHeight="251714560" behindDoc="1" locked="1" layoutInCell="1" allowOverlap="1" wp14:anchorId="1BC6AA94" wp14:editId="31BDC050">
                <wp:simplePos x="0" y="0"/>
                <wp:positionH relativeFrom="column">
                  <wp:posOffset>4033520</wp:posOffset>
                </wp:positionH>
                <wp:positionV relativeFrom="paragraph">
                  <wp:posOffset>98425</wp:posOffset>
                </wp:positionV>
                <wp:extent cx="1927225" cy="828675"/>
                <wp:effectExtent l="38100" t="38100" r="92075" b="104775"/>
                <wp:wrapTight wrapText="bothSides">
                  <wp:wrapPolygon edited="0">
                    <wp:start x="0" y="-993"/>
                    <wp:lineTo x="-427" y="-497"/>
                    <wp:lineTo x="-427" y="22345"/>
                    <wp:lineTo x="0" y="23834"/>
                    <wp:lineTo x="21991" y="23834"/>
                    <wp:lineTo x="21991" y="23338"/>
                    <wp:lineTo x="22418" y="15890"/>
                    <wp:lineTo x="22418" y="7448"/>
                    <wp:lineTo x="21991" y="0"/>
                    <wp:lineTo x="21991" y="-993"/>
                    <wp:lineTo x="0" y="-993"/>
                  </wp:wrapPolygon>
                </wp:wrapTight>
                <wp:docPr id="2317" name="Text Box 2317"/>
                <wp:cNvGraphicFramePr/>
                <a:graphic xmlns:a="http://schemas.openxmlformats.org/drawingml/2006/main">
                  <a:graphicData uri="http://schemas.microsoft.com/office/word/2010/wordprocessingShape">
                    <wps:wsp>
                      <wps:cNvSpPr txBox="1"/>
                      <wps:spPr>
                        <a:xfrm>
                          <a:off x="0" y="0"/>
                          <a:ext cx="1927225" cy="82867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1F519C9B" w14:textId="77777777" w:rsidR="00C75845" w:rsidRPr="002277EE" w:rsidRDefault="00C75845" w:rsidP="008A77E0">
                            <w:pPr>
                              <w:pStyle w:val="NoteBox"/>
                            </w:pPr>
                            <w:r>
                              <w:rPr>
                                <w:rStyle w:val="NoteBoxChar"/>
                                <w:rFonts w:asciiTheme="minorHAnsi" w:hAnsiTheme="minorHAnsi"/>
                                <w:bCs/>
                              </w:rPr>
                              <w:t>The property value of Original Value Type cannot be deleted.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C6AA94" id="Text Box 2317" o:spid="_x0000_s1030" type="#_x0000_t202" style="position:absolute;left:0;text-align:left;margin-left:317.6pt;margin-top:7.75pt;width:151.75pt;height:65.25pt;z-index:-251601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QXsl4AIAADcGAAAOAAAAZHJzL2Uyb0RvYy54bWysVN1P2zAQf5+0/8Hy+0gaWigVKepATJMY&#10;IMrEs+s4TYTj82y3affX785p2o7thWkvyZ3v+3cfl1ebRrO1cr4Gk/PBScqZMhKK2ixz/v359tOY&#10;Mx+EKYQGo3K+VZ5fTT9+uGztRGVQgS6UY+jE+Elrc16FYCdJ4mWlGuFPwCqDwhJcIwKybpkUTrTo&#10;vdFJlqZnSQuusA6k8h5fbzohn0b/ZalkeChLrwLTOcfcQvy6+F3QN5leisnSCVvVcpeG+IcsGlEb&#10;DLp3dSOCYCtX/+GqqaUDD2U4kdAkUJa1VLEGrGaQvqlmXgmrYi0Ijrd7mPz/cyvv13P76FjYfIYN&#10;NpAAaa2feHykejala+iPmTKUI4TbPWxqE5gko4vsPMtGnEmUjbPx2fmI3CQHa+t8+KKgYUTk3GFb&#10;IlpifedDp9qrUDAPui5ua60jQ6OgrrVja4FNXCwH0VSvmm9QdG8XozSNrcSQcXJIPSbwmydtWJvz&#10;s9NRGj0YoBBddG0olIoDgynFildBuXlVtGyhV+5JFDkfpWOMw4qaijgdDzoGpyk7xwSIE3qJaxA0&#10;Zw7CSx2q2EJCjFxSjYdCtJCv8VloW4mukmF0c0CkrwP6ZGJVR3kmh2ZFKmy1olDaPKmS1UXsGT3s&#10;cekCCSmVCbHdCFrUJq0SEXmP4U6fTLuk3mO8t4iRwYS9cVMbcBGbN2kXr33KZaePeBzVTWTYLDZY&#10;eM6H/SwvoNjiiGNH4gB7K29r7MSd8OFROFx3bByesPCAn1IDzgjsKM4qcD//9k76uIUo5azF85Fz&#10;/2MlnOJMfzW4nxeD4RDdhsgMR+cZMu5YsjiWmFVzDTjcAzyWVkaS9IPuydJB84KXbkZRUSSMxNg4&#10;aT15HbqjhpdSqtksKuGFsSLcmbmV5JpQpgl83rwIZ3erGHCJ76E/NGLyZiM7XbI0MFsFKOu4roRz&#10;h+oOf7xOcTJ3l5TO3zEftQ73fvoLAAD//wMAUEsDBBQABgAIAAAAIQDCTJ2G3wAAAAoBAAAPAAAA&#10;ZHJzL2Rvd25yZXYueG1sTI/BTsMwDIbvSLxDZCRuLGVlZZSmE5sEuwwJCg/gNaGtaJyqydrA02NO&#10;cLT/T78/F5toezGZ0XeOFFwvEhCGaqc7ahS8vz1erUH4gKSxd2QUfBkPm/L8rMBcu5lezVSFRnAJ&#10;+RwVtCEMuZS+bo1Fv3CDIc4+3Ggx8Dg2Uo84c7nt5TJJMmmxI77Q4mB2rak/q5NV8L1P8Wl7iH63&#10;f9HzNsbqGadKqcuL+HAPIpgY/mD41Wd1KNnp6E6kvegVZOlqySgHqxUIBu7S9S2IIy9usgRkWcj/&#10;L5Q/AAAA//8DAFBLAQItABQABgAIAAAAIQC2gziS/gAAAOEBAAATAAAAAAAAAAAAAAAAAAAAAABb&#10;Q29udGVudF9UeXBlc10ueG1sUEsBAi0AFAAGAAgAAAAhADj9If/WAAAAlAEAAAsAAAAAAAAAAAAA&#10;AAAALwEAAF9yZWxzLy5yZWxzUEsBAi0AFAAGAAgAAAAhAJJBeyXgAgAANwYAAA4AAAAAAAAAAAAA&#10;AAAALgIAAGRycy9lMm9Eb2MueG1sUEsBAi0AFAAGAAgAAAAhAMJMnYbfAAAACgEAAA8AAAAAAAAA&#10;AAAAAAAAOgUAAGRycy9kb3ducmV2LnhtbFBLBQYAAAAABAAEAPMAAABGBgAAAAA=&#10;" fillcolor="#f2f2f2 [3052]" stroked="f" strokeweight=".5pt">
                <v:shadow on="t" color="black" opacity="26214f" origin="-.5,-.5" offset=".74836mm,.74836mm"/>
                <v:textbox>
                  <w:txbxContent>
                    <w:p w14:paraId="1F519C9B" w14:textId="77777777" w:rsidR="00C75845" w:rsidRPr="002277EE" w:rsidRDefault="00C75845" w:rsidP="008A77E0">
                      <w:pPr>
                        <w:pStyle w:val="NoteBox"/>
                      </w:pPr>
                      <w:r>
                        <w:rPr>
                          <w:rStyle w:val="NoteBoxChar"/>
                          <w:rFonts w:asciiTheme="minorHAnsi" w:hAnsiTheme="minorHAnsi"/>
                          <w:bCs/>
                        </w:rPr>
                        <w:t>The property value of Original Value Type cannot be deleted.</w:t>
                      </w:r>
                    </w:p>
                  </w:txbxContent>
                </v:textbox>
                <w10:wrap type="tight"/>
                <w10:anchorlock/>
              </v:shape>
            </w:pict>
          </mc:Fallback>
        </mc:AlternateContent>
      </w:r>
    </w:p>
    <w:p w14:paraId="4A4D0E9F" w14:textId="77777777" w:rsidR="008A77E0" w:rsidRPr="00B910A7" w:rsidRDefault="008A77E0" w:rsidP="006C3C3F">
      <w:pPr>
        <w:pStyle w:val="OrderedList"/>
        <w:numPr>
          <w:ilvl w:val="0"/>
          <w:numId w:val="252"/>
        </w:numPr>
        <w:jc w:val="both"/>
      </w:pPr>
      <w:r w:rsidRPr="006C7316">
        <w:t>A pop-up window is displayed requesting the user to confirm the action</w:t>
      </w:r>
      <w:r>
        <w:t xml:space="preserve">. </w:t>
      </w:r>
    </w:p>
    <w:p w14:paraId="0936C999" w14:textId="77777777" w:rsidR="008A77E0" w:rsidRPr="00C61053" w:rsidRDefault="008A77E0" w:rsidP="006C3C3F">
      <w:pPr>
        <w:pStyle w:val="OrderedList"/>
        <w:numPr>
          <w:ilvl w:val="0"/>
          <w:numId w:val="252"/>
        </w:numPr>
        <w:jc w:val="both"/>
      </w:pPr>
      <w:r>
        <w:t xml:space="preserve">Click </w:t>
      </w:r>
      <w:r w:rsidRPr="00B910A7">
        <w:rPr>
          <w:b/>
        </w:rPr>
        <w:t>OK</w:t>
      </w:r>
      <w:r w:rsidRPr="006C7316">
        <w:t xml:space="preserve"> on t</w:t>
      </w:r>
      <w:r>
        <w:t>he pop-up window; the selected value</w:t>
      </w:r>
      <w:r w:rsidRPr="006C7316">
        <w:t xml:space="preserve"> will be deleted</w:t>
      </w:r>
      <w:r w:rsidRPr="00B910A7">
        <w:t xml:space="preserve">. </w:t>
      </w:r>
      <w:r w:rsidRPr="00C61053">
        <w:t xml:space="preserve">To exit the </w:t>
      </w:r>
      <w:r>
        <w:t xml:space="preserve">pop-up </w:t>
      </w:r>
      <w:r w:rsidRPr="00C61053">
        <w:t xml:space="preserve">window without </w:t>
      </w:r>
      <w:r>
        <w:t>deleting</w:t>
      </w:r>
      <w:r w:rsidRPr="00C61053">
        <w:t xml:space="preserve"> </w:t>
      </w:r>
      <w:r>
        <w:t>a value click</w:t>
      </w:r>
      <w:r w:rsidRPr="00C61053">
        <w:t xml:space="preserve"> </w:t>
      </w:r>
      <w:r w:rsidRPr="00B910A7">
        <w:rPr>
          <w:b/>
        </w:rPr>
        <w:t>Cancel.</w:t>
      </w:r>
    </w:p>
    <w:p w14:paraId="6823EA0A" w14:textId="36F1DE8C" w:rsidR="008A77E0" w:rsidRDefault="00683BE0" w:rsidP="0020312C">
      <w:pPr>
        <w:pStyle w:val="BodyText"/>
        <w:jc w:val="center"/>
      </w:pPr>
      <w:r>
        <w:rPr>
          <w:noProof/>
        </w:rPr>
        <w:drawing>
          <wp:inline distT="0" distB="0" distL="0" distR="0" wp14:anchorId="3F85FC35" wp14:editId="3E24E523">
            <wp:extent cx="3230760" cy="592996"/>
            <wp:effectExtent l="19050" t="19050" r="8255" b="17145"/>
            <wp:docPr id="2520" name="Picture 2520" descr="Graphical user interface, text, application, Wor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0" name="Picture 2520" descr="Graphical user interface, text, application, Word&#10;&#10;Description automatically generated with medium confidence"/>
                    <pic:cNvPicPr/>
                  </pic:nvPicPr>
                  <pic:blipFill>
                    <a:blip r:embed="rId133"/>
                    <a:stretch>
                      <a:fillRect/>
                    </a:stretch>
                  </pic:blipFill>
                  <pic:spPr>
                    <a:xfrm>
                      <a:off x="0" y="0"/>
                      <a:ext cx="3272542" cy="600665"/>
                    </a:xfrm>
                    <a:prstGeom prst="rect">
                      <a:avLst/>
                    </a:prstGeom>
                    <a:ln w="19050">
                      <a:solidFill>
                        <a:schemeClr val="accent1"/>
                      </a:solidFill>
                    </a:ln>
                  </pic:spPr>
                </pic:pic>
              </a:graphicData>
            </a:graphic>
          </wp:inline>
        </w:drawing>
      </w:r>
    </w:p>
    <w:p w14:paraId="51C627F9" w14:textId="3EAAB8D4" w:rsidR="00856DF1" w:rsidRDefault="00856DF1" w:rsidP="001879BA">
      <w:pPr>
        <w:pStyle w:val="FigureCaption0"/>
      </w:pPr>
      <w:bookmarkStart w:id="2572" w:name="_Toc74052646"/>
      <w:bookmarkStart w:id="2573" w:name="_Toc90644032"/>
      <w:bookmarkStart w:id="2574" w:name="_Toc23016405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74</w:t>
      </w:r>
      <w:r w:rsidR="00764635">
        <w:rPr>
          <w:noProof/>
        </w:rPr>
        <w:fldChar w:fldCharType="end"/>
      </w:r>
      <w:r>
        <w:t xml:space="preserve">: </w:t>
      </w:r>
      <w:r>
        <w:rPr>
          <w:noProof/>
        </w:rPr>
        <w:t>Delete Property Value Window</w:t>
      </w:r>
      <w:bookmarkEnd w:id="2572"/>
      <w:bookmarkEnd w:id="2573"/>
      <w:bookmarkEnd w:id="2574"/>
      <w:r>
        <w:t xml:space="preserve"> </w:t>
      </w:r>
    </w:p>
    <w:p w14:paraId="7797F61E" w14:textId="77777777" w:rsidR="00FE57DE" w:rsidRPr="006C7316" w:rsidRDefault="00FE57DE" w:rsidP="00FE57DE">
      <w:pPr>
        <w:pStyle w:val="Heading3"/>
        <w:ind w:left="1080" w:hanging="1080"/>
        <w:jc w:val="both"/>
      </w:pPr>
      <w:bookmarkStart w:id="2575" w:name="_Toc230163306"/>
      <w:r w:rsidRPr="006C7316">
        <w:t xml:space="preserve">Property </w:t>
      </w:r>
      <w:r>
        <w:t xml:space="preserve">Tax </w:t>
      </w:r>
      <w:r w:rsidRPr="006C7316">
        <w:t>Info</w:t>
      </w:r>
      <w:bookmarkEnd w:id="2575"/>
    </w:p>
    <w:p w14:paraId="1BC9CA85" w14:textId="6BE13542" w:rsidR="00FE57DE" w:rsidRDefault="00FE57DE" w:rsidP="00FE57DE">
      <w:pPr>
        <w:pStyle w:val="BodyText"/>
      </w:pPr>
      <w:r w:rsidRPr="006C7316">
        <w:t xml:space="preserve">This screen </w:t>
      </w:r>
      <w:r>
        <w:t>displays</w:t>
      </w:r>
      <w:r w:rsidRPr="006C7316">
        <w:t xml:space="preserve"> the property </w:t>
      </w:r>
      <w:r>
        <w:t xml:space="preserve">tax </w:t>
      </w:r>
      <w:r w:rsidRPr="006C7316">
        <w:t xml:space="preserve">details received from </w:t>
      </w:r>
      <w:r>
        <w:t>CoreLogic</w:t>
      </w:r>
      <w:r w:rsidRPr="006C7316">
        <w:t xml:space="preserve"> </w:t>
      </w:r>
      <w:r>
        <w:t xml:space="preserve">or </w:t>
      </w:r>
      <w:r w:rsidR="00B1368F">
        <w:t xml:space="preserve">taxes paid from </w:t>
      </w:r>
      <w:r>
        <w:t xml:space="preserve">HERMIT.  </w:t>
      </w:r>
    </w:p>
    <w:p w14:paraId="276B2044" w14:textId="77777777" w:rsidR="00FE57DE" w:rsidRPr="00075735" w:rsidRDefault="00FE57DE" w:rsidP="00FE57DE">
      <w:pPr>
        <w:pStyle w:val="BodyText"/>
      </w:pPr>
      <w:r w:rsidRPr="00075735">
        <w:t xml:space="preserve">The </w:t>
      </w:r>
      <w:r>
        <w:t xml:space="preserve">Property Tax Information </w:t>
      </w:r>
      <w:r w:rsidRPr="00075735">
        <w:t xml:space="preserve">screen displays the following </w:t>
      </w:r>
      <w:r>
        <w:t>sections</w:t>
      </w:r>
      <w:r w:rsidRPr="00075735">
        <w:t>:</w:t>
      </w:r>
    </w:p>
    <w:p w14:paraId="53C1A346" w14:textId="77777777" w:rsidR="00FE57DE" w:rsidRPr="005C0651" w:rsidRDefault="00FE57DE" w:rsidP="00FE57DE">
      <w:pPr>
        <w:pStyle w:val="UnorderedList"/>
        <w:jc w:val="both"/>
      </w:pPr>
      <w:r w:rsidRPr="005C0651">
        <w:t>Property Tax Information</w:t>
      </w:r>
    </w:p>
    <w:p w14:paraId="46A194B6" w14:textId="77777777" w:rsidR="00FE57DE" w:rsidRPr="005C0651" w:rsidRDefault="00FE57DE" w:rsidP="00FE57DE">
      <w:pPr>
        <w:pStyle w:val="UnorderedList"/>
        <w:jc w:val="both"/>
      </w:pPr>
      <w:r w:rsidRPr="005C0651">
        <w:t>Unscheduled From LOC – Taxes</w:t>
      </w:r>
    </w:p>
    <w:p w14:paraId="3FD2F39E" w14:textId="77777777" w:rsidR="00FE57DE" w:rsidRDefault="00FE57DE" w:rsidP="00FE57DE">
      <w:pPr>
        <w:pStyle w:val="UnorderedList"/>
        <w:numPr>
          <w:ilvl w:val="0"/>
          <w:numId w:val="0"/>
        </w:numPr>
        <w:ind w:left="378" w:hanging="360"/>
        <w:jc w:val="both"/>
      </w:pPr>
    </w:p>
    <w:p w14:paraId="1AD8C4A6" w14:textId="77777777" w:rsidR="00FE57DE" w:rsidRDefault="00FE57DE" w:rsidP="00FE57DE">
      <w:pPr>
        <w:pStyle w:val="BodyText"/>
        <w:jc w:val="center"/>
      </w:pPr>
      <w:r w:rsidRPr="0095193C">
        <w:rPr>
          <w:noProof/>
        </w:rPr>
        <w:drawing>
          <wp:inline distT="0" distB="0" distL="0" distR="0" wp14:anchorId="3F4DDF25" wp14:editId="29765ADF">
            <wp:extent cx="5943600" cy="1710690"/>
            <wp:effectExtent l="19050" t="19050" r="19050" b="22860"/>
            <wp:docPr id="1528254741"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8254741" name="Picture 1" descr="A screenshot of a computer&#10;&#10;Description automatically generated"/>
                    <pic:cNvPicPr/>
                  </pic:nvPicPr>
                  <pic:blipFill>
                    <a:blip r:embed="rId249"/>
                    <a:stretch>
                      <a:fillRect/>
                    </a:stretch>
                  </pic:blipFill>
                  <pic:spPr>
                    <a:xfrm>
                      <a:off x="0" y="0"/>
                      <a:ext cx="5943600" cy="1710690"/>
                    </a:xfrm>
                    <a:prstGeom prst="rect">
                      <a:avLst/>
                    </a:prstGeom>
                    <a:ln w="19050">
                      <a:solidFill>
                        <a:srgbClr val="0070C0"/>
                      </a:solidFill>
                    </a:ln>
                  </pic:spPr>
                </pic:pic>
              </a:graphicData>
            </a:graphic>
          </wp:inline>
        </w:drawing>
      </w:r>
    </w:p>
    <w:p w14:paraId="08FCDC64" w14:textId="1DF93D0F" w:rsidR="00FE57DE" w:rsidRDefault="00FE57DE" w:rsidP="00FE57DE">
      <w:pPr>
        <w:pStyle w:val="FigureCaption0"/>
      </w:pPr>
      <w:bookmarkStart w:id="2576" w:name="_Toc230164052"/>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75</w:t>
      </w:r>
      <w:r>
        <w:rPr>
          <w:noProof/>
        </w:rPr>
        <w:fldChar w:fldCharType="end"/>
      </w:r>
      <w:r>
        <w:t>: Property Tax Information Screen</w:t>
      </w:r>
      <w:bookmarkEnd w:id="2576"/>
    </w:p>
    <w:p w14:paraId="679F91C3" w14:textId="77777777" w:rsidR="00FE57DE" w:rsidRPr="00D757EC" w:rsidRDefault="00FE57DE" w:rsidP="00FE57DE">
      <w:pPr>
        <w:pStyle w:val="Heading4"/>
      </w:pPr>
      <w:bookmarkStart w:id="2577" w:name="_Toc230163307"/>
      <w:r>
        <w:t>Filtering</w:t>
      </w:r>
      <w:r w:rsidRPr="00D757EC">
        <w:t xml:space="preserve"> Property </w:t>
      </w:r>
      <w:r>
        <w:t xml:space="preserve">Tax </w:t>
      </w:r>
      <w:r w:rsidRPr="00D757EC">
        <w:t>Info</w:t>
      </w:r>
      <w:bookmarkEnd w:id="2577"/>
    </w:p>
    <w:p w14:paraId="14038A45" w14:textId="2A29416A" w:rsidR="00FE57DE" w:rsidRPr="00485B44" w:rsidRDefault="00FE57DE" w:rsidP="00B1368F">
      <w:pPr>
        <w:pStyle w:val="BodyText"/>
      </w:pPr>
      <w:r>
        <w:t>T</w:t>
      </w:r>
      <w:r w:rsidRPr="006C7316">
        <w:t xml:space="preserve">o </w:t>
      </w:r>
      <w:r w:rsidR="00B1368F">
        <w:t>f</w:t>
      </w:r>
      <w:r>
        <w:t xml:space="preserve">ilter </w:t>
      </w:r>
      <w:r w:rsidRPr="006C7316">
        <w:t xml:space="preserve">the </w:t>
      </w:r>
      <w:r>
        <w:t>fields in the P</w:t>
      </w:r>
      <w:r w:rsidRPr="006C7316">
        <w:t xml:space="preserve">roperty </w:t>
      </w:r>
      <w:r>
        <w:t>Tax Information</w:t>
      </w:r>
      <w:r w:rsidRPr="006C7316">
        <w:t xml:space="preserve"> section</w:t>
      </w:r>
      <w:r>
        <w:t>:</w:t>
      </w:r>
      <w:r w:rsidR="00B1368F">
        <w:t xml:space="preserve"> c</w:t>
      </w:r>
      <w:r w:rsidRPr="00485B44">
        <w:t xml:space="preserve">lick </w:t>
      </w:r>
      <w:r w:rsidRPr="00B1368F">
        <w:rPr>
          <w:bCs w:val="0"/>
        </w:rPr>
        <w:t>the</w:t>
      </w:r>
      <w:r>
        <w:rPr>
          <w:b/>
        </w:rPr>
        <w:t xml:space="preserve"> Tax Year </w:t>
      </w:r>
      <w:r w:rsidRPr="00B1368F">
        <w:rPr>
          <w:bCs w:val="0"/>
        </w:rPr>
        <w:t>drop-down</w:t>
      </w:r>
      <w:r w:rsidRPr="00485B44">
        <w:t xml:space="preserve"> </w:t>
      </w:r>
      <w:r w:rsidRPr="005C0651">
        <w:t xml:space="preserve">to </w:t>
      </w:r>
      <w:r w:rsidR="00B1368F">
        <w:t>select</w:t>
      </w:r>
      <w:r w:rsidRPr="005C0651">
        <w:t xml:space="preserve"> tax year or click</w:t>
      </w:r>
      <w:r>
        <w:rPr>
          <w:b/>
        </w:rPr>
        <w:t xml:space="preserve"> </w:t>
      </w:r>
      <w:r w:rsidRPr="00B1368F">
        <w:rPr>
          <w:bCs w:val="0"/>
        </w:rPr>
        <w:t>the</w:t>
      </w:r>
      <w:r>
        <w:rPr>
          <w:b/>
        </w:rPr>
        <w:t xml:space="preserve"> </w:t>
      </w:r>
      <w:r w:rsidRPr="00B1368F">
        <w:rPr>
          <w:b/>
        </w:rPr>
        <w:t>Tax</w:t>
      </w:r>
      <w:r w:rsidR="00B1368F">
        <w:rPr>
          <w:b/>
        </w:rPr>
        <w:t>ing</w:t>
      </w:r>
      <w:r w:rsidRPr="00B1368F">
        <w:rPr>
          <w:b/>
        </w:rPr>
        <w:t xml:space="preserve"> Authority Name</w:t>
      </w:r>
      <w:r>
        <w:rPr>
          <w:rFonts w:ascii="Arial" w:hAnsi="Arial" w:cs="Arial"/>
          <w:b/>
          <w:color w:val="1E2E61"/>
          <w:sz w:val="20"/>
          <w:szCs w:val="20"/>
          <w:shd w:val="clear" w:color="auto" w:fill="FFFFFF"/>
        </w:rPr>
        <w:t xml:space="preserve"> </w:t>
      </w:r>
      <w:r w:rsidRPr="005C0651">
        <w:t xml:space="preserve">to </w:t>
      </w:r>
      <w:r w:rsidR="00B1368F">
        <w:t>select</w:t>
      </w:r>
      <w:r w:rsidRPr="005C0651">
        <w:t xml:space="preserve"> Tax </w:t>
      </w:r>
      <w:r>
        <w:t>A</w:t>
      </w:r>
      <w:r w:rsidRPr="005C0651">
        <w:t>uthority N</w:t>
      </w:r>
      <w:r>
        <w:t>ame</w:t>
      </w:r>
      <w:r w:rsidRPr="00485B44">
        <w:t>.</w:t>
      </w:r>
    </w:p>
    <w:p w14:paraId="66DC3B87" w14:textId="77777777" w:rsidR="00FE57DE" w:rsidRDefault="00FE57DE" w:rsidP="00FE57DE">
      <w:pPr>
        <w:pStyle w:val="BodyText"/>
        <w:jc w:val="center"/>
      </w:pPr>
      <w:r>
        <w:rPr>
          <w:noProof/>
        </w:rPr>
        <w:drawing>
          <wp:inline distT="0" distB="0" distL="0" distR="0" wp14:anchorId="3C88DAFA" wp14:editId="69458AF9">
            <wp:extent cx="3462064" cy="2677886"/>
            <wp:effectExtent l="19050" t="19050" r="24130" b="27305"/>
            <wp:docPr id="695274949"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274949" name="Picture 1" descr="A screenshot of a computer&#10;&#10;Description automatically generated"/>
                    <pic:cNvPicPr/>
                  </pic:nvPicPr>
                  <pic:blipFill>
                    <a:blip r:embed="rId250"/>
                    <a:stretch>
                      <a:fillRect/>
                    </a:stretch>
                  </pic:blipFill>
                  <pic:spPr>
                    <a:xfrm>
                      <a:off x="0" y="0"/>
                      <a:ext cx="3463075" cy="2678668"/>
                    </a:xfrm>
                    <a:prstGeom prst="rect">
                      <a:avLst/>
                    </a:prstGeom>
                    <a:ln w="19050">
                      <a:solidFill>
                        <a:srgbClr val="0070C0"/>
                      </a:solidFill>
                    </a:ln>
                  </pic:spPr>
                </pic:pic>
              </a:graphicData>
            </a:graphic>
          </wp:inline>
        </w:drawing>
      </w:r>
    </w:p>
    <w:p w14:paraId="29E4884E" w14:textId="1BC033B3" w:rsidR="00FE57DE" w:rsidRPr="00790234" w:rsidRDefault="00FE57DE" w:rsidP="00FE57DE">
      <w:pPr>
        <w:pStyle w:val="FigureCaption0"/>
      </w:pPr>
      <w:bookmarkStart w:id="2578" w:name="_Toc230164053"/>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76</w:t>
      </w:r>
      <w:r>
        <w:rPr>
          <w:noProof/>
        </w:rPr>
        <w:fldChar w:fldCharType="end"/>
      </w:r>
      <w:r>
        <w:t>: Filter the Property Tax Info Window</w:t>
      </w:r>
      <w:bookmarkEnd w:id="2578"/>
    </w:p>
    <w:p w14:paraId="15717C34" w14:textId="77777777" w:rsidR="00FE57DE" w:rsidRDefault="00FE57DE" w:rsidP="00FE57DE">
      <w:pPr>
        <w:pStyle w:val="FigureCaption0"/>
        <w:jc w:val="left"/>
      </w:pPr>
    </w:p>
    <w:p w14:paraId="4E6DF9B6" w14:textId="1DDE69BA" w:rsidR="00D934C3" w:rsidRPr="002B73E4" w:rsidRDefault="00D934C3" w:rsidP="00F874DE">
      <w:pPr>
        <w:pStyle w:val="Heading2"/>
        <w:jc w:val="both"/>
      </w:pPr>
      <w:bookmarkStart w:id="2579" w:name="_Toc314310285"/>
      <w:bookmarkStart w:id="2580" w:name="_Ref314520178"/>
      <w:bookmarkStart w:id="2581" w:name="_Toc314660767"/>
      <w:bookmarkStart w:id="2582" w:name="_Toc315633891"/>
      <w:bookmarkStart w:id="2583" w:name="_Toc11334792"/>
      <w:bookmarkStart w:id="2584" w:name="_Toc74052012"/>
      <w:bookmarkStart w:id="2585" w:name="_Toc90643399"/>
      <w:bookmarkStart w:id="2586" w:name="_Toc230163308"/>
      <w:bookmarkStart w:id="2587" w:name="_Ref314171039"/>
      <w:bookmarkEnd w:id="2452"/>
      <w:bookmarkEnd w:id="2453"/>
      <w:r w:rsidRPr="002B73E4">
        <w:t>Documents</w:t>
      </w:r>
      <w:bookmarkEnd w:id="2579"/>
      <w:bookmarkEnd w:id="2580"/>
      <w:bookmarkEnd w:id="2581"/>
      <w:bookmarkEnd w:id="2582"/>
      <w:bookmarkEnd w:id="2583"/>
      <w:bookmarkEnd w:id="2584"/>
      <w:bookmarkEnd w:id="2585"/>
      <w:bookmarkEnd w:id="2586"/>
      <w:r w:rsidR="00E425DD">
        <w:fldChar w:fldCharType="begin"/>
      </w:r>
      <w:r w:rsidR="00E425DD">
        <w:instrText xml:space="preserve"> XE "</w:instrText>
      </w:r>
      <w:r w:rsidR="00E425DD" w:rsidRPr="00F74690">
        <w:instrText>Assigned</w:instrText>
      </w:r>
      <w:r w:rsidR="00CD0958">
        <w:instrText xml:space="preserve"> Documents</w:instrText>
      </w:r>
      <w:r w:rsidR="005F07EE">
        <w:rPr>
          <w:b w:val="0"/>
        </w:rPr>
        <w:instrText xml:space="preserve"> </w:instrText>
      </w:r>
      <w:r w:rsidR="00AF4DFD">
        <w:instrText>Screen</w:instrText>
      </w:r>
      <w:r w:rsidR="00E425DD">
        <w:instrText xml:space="preserve">" </w:instrText>
      </w:r>
      <w:r w:rsidR="00E425DD">
        <w:fldChar w:fldCharType="end"/>
      </w:r>
      <w:r w:rsidRPr="002B73E4">
        <w:t xml:space="preserve"> </w:t>
      </w:r>
    </w:p>
    <w:p w14:paraId="77458829" w14:textId="15611216" w:rsidR="00F25C78" w:rsidRPr="00075735" w:rsidRDefault="00F25C78" w:rsidP="001879BA">
      <w:pPr>
        <w:pStyle w:val="BodyText"/>
      </w:pPr>
      <w:r>
        <w:t>T</w:t>
      </w:r>
      <w:r w:rsidRPr="008775E2">
        <w:t xml:space="preserve">he </w:t>
      </w:r>
      <w:r>
        <w:t>Loan Documents</w:t>
      </w:r>
      <w:r w:rsidRPr="006C7316">
        <w:t xml:space="preserve"> </w:t>
      </w:r>
      <w:r w:rsidRPr="008775E2">
        <w:t xml:space="preserve">screen is displayed </w:t>
      </w:r>
      <w:r>
        <w:t>w</w:t>
      </w:r>
      <w:r w:rsidRPr="008775E2">
        <w:t xml:space="preserve">hen </w:t>
      </w:r>
      <w:r>
        <w:t xml:space="preserve">a </w:t>
      </w:r>
      <w:r w:rsidRPr="008775E2">
        <w:t xml:space="preserve">user selects the </w:t>
      </w:r>
      <w:r>
        <w:t>Documents</w:t>
      </w:r>
      <w:r w:rsidRPr="008775E2">
        <w:t xml:space="preserve"> </w:t>
      </w:r>
      <w:r>
        <w:t xml:space="preserve">tab from the menu </w:t>
      </w:r>
      <w:r w:rsidRPr="00B32886">
        <w:t>on the left</w:t>
      </w:r>
      <w:r>
        <w:t xml:space="preserve"> side of the screen</w:t>
      </w:r>
      <w:r w:rsidRPr="008775E2">
        <w:t>.</w:t>
      </w:r>
      <w:r w:rsidRPr="006C7316">
        <w:t xml:space="preserve"> </w:t>
      </w:r>
      <w:r>
        <w:t>This screen displays the letters, forms and documents associated with the loans.</w:t>
      </w:r>
      <w:r w:rsidRPr="007905D6">
        <w:t xml:space="preserve"> </w:t>
      </w:r>
      <w:r w:rsidR="008435B2">
        <w:t>Authorized users can upload or delete documents.</w:t>
      </w:r>
      <w:r w:rsidR="006B40A6">
        <w:t xml:space="preserve"> </w:t>
      </w:r>
      <w:r w:rsidRPr="00075735">
        <w:t xml:space="preserve">The </w:t>
      </w:r>
      <w:r>
        <w:t>Documents</w:t>
      </w:r>
      <w:r w:rsidRPr="00075735">
        <w:t xml:space="preserve"> screen displays the following </w:t>
      </w:r>
      <w:r>
        <w:t>sections</w:t>
      </w:r>
      <w:r w:rsidRPr="00075735">
        <w:t>:</w:t>
      </w:r>
    </w:p>
    <w:p w14:paraId="3C788ECF" w14:textId="77777777" w:rsidR="00F25C78" w:rsidRDefault="00F25C78" w:rsidP="00F874DE">
      <w:pPr>
        <w:pStyle w:val="UnorderedList"/>
        <w:jc w:val="both"/>
      </w:pPr>
      <w:r>
        <w:t>Upload button</w:t>
      </w:r>
    </w:p>
    <w:p w14:paraId="780B77F5" w14:textId="77777777" w:rsidR="00F25C78" w:rsidRPr="006C7316" w:rsidRDefault="00F25C78" w:rsidP="00F874DE">
      <w:pPr>
        <w:pStyle w:val="UnorderedList"/>
        <w:jc w:val="both"/>
      </w:pPr>
      <w:r>
        <w:t xml:space="preserve">View documents </w:t>
      </w:r>
    </w:p>
    <w:p w14:paraId="6B05ED42" w14:textId="622A25B2" w:rsidR="00F25C78" w:rsidRPr="006C7316" w:rsidRDefault="00F25C78" w:rsidP="00D973E5">
      <w:pPr>
        <w:pStyle w:val="Heading3"/>
        <w:ind w:left="1080" w:hanging="1080"/>
        <w:jc w:val="both"/>
      </w:pPr>
      <w:bookmarkStart w:id="2588" w:name="_Toc315633892"/>
      <w:bookmarkStart w:id="2589" w:name="_Toc11334793"/>
      <w:bookmarkStart w:id="2590" w:name="_Toc74052013"/>
      <w:bookmarkStart w:id="2591" w:name="_Toc90643400"/>
      <w:bookmarkStart w:id="2592" w:name="_Toc230163309"/>
      <w:r>
        <w:t>Viewing Loan D</w:t>
      </w:r>
      <w:r w:rsidRPr="006C7316">
        <w:t>ocuments</w:t>
      </w:r>
      <w:bookmarkEnd w:id="2588"/>
      <w:bookmarkEnd w:id="2589"/>
      <w:bookmarkEnd w:id="2590"/>
      <w:bookmarkEnd w:id="2591"/>
      <w:bookmarkEnd w:id="2592"/>
    </w:p>
    <w:p w14:paraId="5D6BF589" w14:textId="77777777" w:rsidR="00F25C78" w:rsidRPr="006C7316" w:rsidRDefault="00F25C78" w:rsidP="001879BA">
      <w:pPr>
        <w:pStyle w:val="BodyText"/>
      </w:pPr>
      <w:r w:rsidRPr="006C7316">
        <w:t>To view a document:</w:t>
      </w:r>
    </w:p>
    <w:p w14:paraId="11B76CA7" w14:textId="77777777" w:rsidR="00F25C78" w:rsidRPr="00DA49C8" w:rsidRDefault="00F25C78" w:rsidP="006C3C3F">
      <w:pPr>
        <w:pStyle w:val="OrderedList"/>
        <w:numPr>
          <w:ilvl w:val="0"/>
          <w:numId w:val="253"/>
        </w:numPr>
        <w:jc w:val="both"/>
        <w:rPr>
          <w:color w:val="000000"/>
        </w:rPr>
      </w:pPr>
      <w:r w:rsidRPr="00DA49C8">
        <w:rPr>
          <w:color w:val="000000"/>
        </w:rPr>
        <w:t xml:space="preserve">Click the </w:t>
      </w:r>
      <w:r w:rsidRPr="00DA49C8">
        <w:rPr>
          <w:b/>
          <w:color w:val="000000"/>
        </w:rPr>
        <w:t xml:space="preserve">View </w:t>
      </w:r>
      <w:r w:rsidRPr="00DA49C8">
        <w:rPr>
          <w:color w:val="000000"/>
        </w:rPr>
        <w:t>link beside the document.</w:t>
      </w:r>
    </w:p>
    <w:p w14:paraId="79DD92B4" w14:textId="39296ED3" w:rsidR="00F25C78" w:rsidRPr="003529C5" w:rsidRDefault="00F25C78" w:rsidP="006C3C3F">
      <w:pPr>
        <w:pStyle w:val="OrderedList"/>
        <w:numPr>
          <w:ilvl w:val="0"/>
          <w:numId w:val="253"/>
        </w:numPr>
        <w:jc w:val="both"/>
        <w:rPr>
          <w:color w:val="000000"/>
        </w:rPr>
      </w:pPr>
      <w:r w:rsidRPr="003529C5">
        <w:rPr>
          <w:color w:val="000000"/>
        </w:rPr>
        <w:t xml:space="preserve">The document opens as a PDF. </w:t>
      </w:r>
    </w:p>
    <w:p w14:paraId="773FD43E" w14:textId="77F37AEC" w:rsidR="004957A0" w:rsidRDefault="00683BE0" w:rsidP="00990B8D">
      <w:pPr>
        <w:pStyle w:val="BodyText"/>
        <w:jc w:val="center"/>
      </w:pPr>
      <w:r>
        <w:rPr>
          <w:noProof/>
        </w:rPr>
        <w:drawing>
          <wp:inline distT="0" distB="0" distL="0" distR="0" wp14:anchorId="1D1746F6" wp14:editId="454DA8C0">
            <wp:extent cx="3312318" cy="527989"/>
            <wp:effectExtent l="19050" t="19050" r="21590" b="24765"/>
            <wp:docPr id="2521" name="Picture 252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1" name="Picture 2521" descr="Graphical user interface, application&#10;&#10;Description automatically generated"/>
                    <pic:cNvPicPr/>
                  </pic:nvPicPr>
                  <pic:blipFill>
                    <a:blip r:embed="rId251"/>
                    <a:stretch>
                      <a:fillRect/>
                    </a:stretch>
                  </pic:blipFill>
                  <pic:spPr>
                    <a:xfrm>
                      <a:off x="0" y="0"/>
                      <a:ext cx="3383149" cy="539280"/>
                    </a:xfrm>
                    <a:prstGeom prst="rect">
                      <a:avLst/>
                    </a:prstGeom>
                    <a:ln w="19050">
                      <a:solidFill>
                        <a:schemeClr val="accent1"/>
                      </a:solidFill>
                    </a:ln>
                  </pic:spPr>
                </pic:pic>
              </a:graphicData>
            </a:graphic>
          </wp:inline>
        </w:drawing>
      </w:r>
    </w:p>
    <w:p w14:paraId="2F5D36ED" w14:textId="7DCC8E45" w:rsidR="00856DF1" w:rsidRDefault="00856DF1" w:rsidP="00856DF1">
      <w:pPr>
        <w:pStyle w:val="FigureCaption0"/>
      </w:pPr>
      <w:bookmarkStart w:id="2593" w:name="_Toc74052647"/>
      <w:bookmarkStart w:id="2594" w:name="_Toc90644033"/>
      <w:bookmarkStart w:id="2595" w:name="_Toc23016405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77</w:t>
      </w:r>
      <w:r w:rsidR="00764635">
        <w:rPr>
          <w:noProof/>
        </w:rPr>
        <w:fldChar w:fldCharType="end"/>
      </w:r>
      <w:r>
        <w:t>: Loan Documents Screen</w:t>
      </w:r>
      <w:bookmarkEnd w:id="2593"/>
      <w:bookmarkEnd w:id="2594"/>
      <w:bookmarkEnd w:id="2595"/>
    </w:p>
    <w:p w14:paraId="3B4FD1F6" w14:textId="05F51375" w:rsidR="00F25C78" w:rsidRPr="006C7316" w:rsidRDefault="00F25C78" w:rsidP="00D973E5">
      <w:pPr>
        <w:pStyle w:val="Heading3"/>
        <w:ind w:left="1080" w:hanging="1080"/>
        <w:jc w:val="both"/>
      </w:pPr>
      <w:bookmarkStart w:id="2596" w:name="_Toc315633893"/>
      <w:bookmarkStart w:id="2597" w:name="_Toc11334794"/>
      <w:bookmarkStart w:id="2598" w:name="_Toc74052014"/>
      <w:bookmarkStart w:id="2599" w:name="_Toc90643401"/>
      <w:bookmarkStart w:id="2600" w:name="_Toc230163310"/>
      <w:r>
        <w:t>Uploading  Loan D</w:t>
      </w:r>
      <w:r w:rsidRPr="006C7316">
        <w:t>ocuments</w:t>
      </w:r>
      <w:bookmarkEnd w:id="2596"/>
      <w:bookmarkEnd w:id="2597"/>
      <w:bookmarkEnd w:id="2598"/>
      <w:bookmarkEnd w:id="2599"/>
      <w:bookmarkEnd w:id="2600"/>
    </w:p>
    <w:p w14:paraId="00368C62" w14:textId="77777777" w:rsidR="00F25C78" w:rsidRPr="006C7316" w:rsidRDefault="00F25C78" w:rsidP="001879BA">
      <w:pPr>
        <w:pStyle w:val="BodyText"/>
      </w:pPr>
      <w:r w:rsidRPr="006C7316">
        <w:t>To upload a document:</w:t>
      </w:r>
    </w:p>
    <w:p w14:paraId="47B4400D" w14:textId="77777777" w:rsidR="00F25C78" w:rsidRPr="00B910A7" w:rsidRDefault="00F25C78" w:rsidP="006C3C3F">
      <w:pPr>
        <w:pStyle w:val="OrderedList"/>
        <w:numPr>
          <w:ilvl w:val="0"/>
          <w:numId w:val="254"/>
        </w:numPr>
        <w:jc w:val="both"/>
        <w:rPr>
          <w:color w:val="000000"/>
        </w:rPr>
      </w:pPr>
      <w:r w:rsidRPr="00B910A7">
        <w:rPr>
          <w:color w:val="000000"/>
        </w:rPr>
        <w:t>Click</w:t>
      </w:r>
      <w:r w:rsidRPr="00B910A7">
        <w:rPr>
          <w:b/>
          <w:color w:val="000000"/>
        </w:rPr>
        <w:t xml:space="preserve"> Upload</w:t>
      </w:r>
      <w:r w:rsidRPr="00B910A7">
        <w:rPr>
          <w:color w:val="000000"/>
        </w:rPr>
        <w:t xml:space="preserve"> under the </w:t>
      </w:r>
      <w:r w:rsidRPr="00B910A7">
        <w:rPr>
          <w:b/>
          <w:color w:val="000000"/>
        </w:rPr>
        <w:t>Loan Documents</w:t>
      </w:r>
      <w:r w:rsidRPr="00B910A7">
        <w:rPr>
          <w:color w:val="000000"/>
        </w:rPr>
        <w:t xml:space="preserve"> section.</w:t>
      </w:r>
    </w:p>
    <w:p w14:paraId="690A1241" w14:textId="6CB5B214" w:rsidR="00F25C78" w:rsidRPr="00B4734D" w:rsidRDefault="00F25C78" w:rsidP="006C3C3F">
      <w:pPr>
        <w:pStyle w:val="OrderedList"/>
        <w:numPr>
          <w:ilvl w:val="0"/>
          <w:numId w:val="254"/>
        </w:numPr>
        <w:jc w:val="both"/>
        <w:rPr>
          <w:color w:val="000000"/>
        </w:rPr>
      </w:pPr>
      <w:r w:rsidRPr="00B4734D">
        <w:rPr>
          <w:color w:val="000000"/>
        </w:rPr>
        <w:t xml:space="preserve">On the </w:t>
      </w:r>
      <w:r w:rsidRPr="00D33E98">
        <w:rPr>
          <w:b/>
          <w:color w:val="000000"/>
        </w:rPr>
        <w:t>Upload Document</w:t>
      </w:r>
      <w:r w:rsidRPr="00B4734D">
        <w:rPr>
          <w:color w:val="000000"/>
        </w:rPr>
        <w:t xml:space="preserve"> </w:t>
      </w:r>
      <w:r>
        <w:rPr>
          <w:color w:val="000000"/>
        </w:rPr>
        <w:t>window</w:t>
      </w:r>
      <w:r w:rsidRPr="00B4734D">
        <w:rPr>
          <w:color w:val="000000"/>
        </w:rPr>
        <w:t>,</w:t>
      </w:r>
      <w:r>
        <w:rPr>
          <w:color w:val="000000"/>
        </w:rPr>
        <w:t xml:space="preserve"> s</w:t>
      </w:r>
      <w:r w:rsidRPr="00B4734D">
        <w:rPr>
          <w:color w:val="000000"/>
        </w:rPr>
        <w:t xml:space="preserve">elect a document type to upload from the </w:t>
      </w:r>
      <w:r w:rsidRPr="00D33E98">
        <w:rPr>
          <w:b/>
          <w:color w:val="000000"/>
        </w:rPr>
        <w:t>Document Type</w:t>
      </w:r>
      <w:r w:rsidRPr="00B4734D">
        <w:rPr>
          <w:color w:val="000000"/>
        </w:rPr>
        <w:t xml:space="preserve"> dropdown.</w:t>
      </w:r>
      <w:r w:rsidR="00677F34">
        <w:rPr>
          <w:color w:val="000000"/>
        </w:rPr>
        <w:t xml:space="preserve"> Only PDF documents with maximum file size of </w:t>
      </w:r>
      <w:r w:rsidR="006047B1">
        <w:rPr>
          <w:color w:val="000000"/>
        </w:rPr>
        <w:t>30</w:t>
      </w:r>
      <w:r w:rsidR="00677F34">
        <w:rPr>
          <w:color w:val="000000"/>
        </w:rPr>
        <w:t xml:space="preserve"> MB can be uploaded.</w:t>
      </w:r>
      <w:r w:rsidR="002D77E6">
        <w:rPr>
          <w:color w:val="000000"/>
        </w:rPr>
        <w:t xml:space="preserve"> Editable PDFs are not permitted.</w:t>
      </w:r>
    </w:p>
    <w:p w14:paraId="426B468B" w14:textId="29F0C8E6" w:rsidR="00F25C78" w:rsidRPr="006C7316" w:rsidRDefault="00F25C78" w:rsidP="006C3C3F">
      <w:pPr>
        <w:pStyle w:val="OrderedList"/>
        <w:numPr>
          <w:ilvl w:val="0"/>
          <w:numId w:val="254"/>
        </w:numPr>
        <w:jc w:val="both"/>
        <w:rPr>
          <w:color w:val="000000"/>
        </w:rPr>
      </w:pPr>
      <w:r>
        <w:rPr>
          <w:color w:val="000000"/>
        </w:rPr>
        <w:t xml:space="preserve">Click </w:t>
      </w:r>
      <w:r w:rsidRPr="00D33E98">
        <w:rPr>
          <w:b/>
          <w:color w:val="000000"/>
        </w:rPr>
        <w:t>Browse</w:t>
      </w:r>
      <w:r w:rsidRPr="006C7316">
        <w:rPr>
          <w:color w:val="000000"/>
        </w:rPr>
        <w:t xml:space="preserve"> to </w:t>
      </w:r>
      <w:r>
        <w:rPr>
          <w:color w:val="000000"/>
        </w:rPr>
        <w:t>select the location of the file (PDF)</w:t>
      </w:r>
      <w:r w:rsidRPr="006C7316">
        <w:rPr>
          <w:color w:val="000000"/>
        </w:rPr>
        <w:t>.</w:t>
      </w:r>
    </w:p>
    <w:p w14:paraId="287E10CC" w14:textId="77777777" w:rsidR="00F25C78" w:rsidRPr="006C7316" w:rsidRDefault="00F25C78" w:rsidP="006C3C3F">
      <w:pPr>
        <w:pStyle w:val="OrderedList"/>
        <w:numPr>
          <w:ilvl w:val="0"/>
          <w:numId w:val="254"/>
        </w:numPr>
        <w:jc w:val="both"/>
        <w:rPr>
          <w:color w:val="000000"/>
        </w:rPr>
      </w:pPr>
      <w:r w:rsidRPr="006C7316">
        <w:rPr>
          <w:color w:val="000000"/>
        </w:rPr>
        <w:t xml:space="preserve">Enter a description of the document in the </w:t>
      </w:r>
      <w:r w:rsidRPr="00D33E98">
        <w:rPr>
          <w:b/>
          <w:color w:val="000000"/>
        </w:rPr>
        <w:t>Notes</w:t>
      </w:r>
      <w:r w:rsidRPr="006C7316">
        <w:rPr>
          <w:color w:val="000000"/>
        </w:rPr>
        <w:t xml:space="preserve"> field.</w:t>
      </w:r>
    </w:p>
    <w:p w14:paraId="075734D6" w14:textId="77777777" w:rsidR="00F25C78" w:rsidRDefault="00F25C78" w:rsidP="006C3C3F">
      <w:pPr>
        <w:pStyle w:val="OrderedList"/>
        <w:numPr>
          <w:ilvl w:val="0"/>
          <w:numId w:val="254"/>
        </w:numPr>
        <w:jc w:val="both"/>
        <w:rPr>
          <w:color w:val="000000"/>
        </w:rPr>
      </w:pPr>
      <w:r w:rsidRPr="00B56E7F">
        <w:rPr>
          <w:color w:val="000000"/>
        </w:rPr>
        <w:t xml:space="preserve">Click </w:t>
      </w:r>
      <w:r w:rsidRPr="00B56E7F">
        <w:rPr>
          <w:b/>
          <w:color w:val="000000"/>
        </w:rPr>
        <w:t xml:space="preserve">Upload </w:t>
      </w:r>
      <w:r w:rsidRPr="00B56E7F">
        <w:rPr>
          <w:color w:val="000000"/>
        </w:rPr>
        <w:t xml:space="preserve">to save the document. An entry for this document is added to the </w:t>
      </w:r>
      <w:r w:rsidRPr="00B7796C">
        <w:rPr>
          <w:b/>
          <w:color w:val="000000"/>
        </w:rPr>
        <w:t>Loan Documents</w:t>
      </w:r>
      <w:r w:rsidRPr="00B56E7F">
        <w:rPr>
          <w:color w:val="000000"/>
        </w:rPr>
        <w:t xml:space="preserve"> section.</w:t>
      </w:r>
      <w:r>
        <w:rPr>
          <w:color w:val="000000"/>
        </w:rPr>
        <w:t xml:space="preserve"> </w:t>
      </w:r>
      <w:r w:rsidRPr="00A03D66">
        <w:rPr>
          <w:rFonts w:cs="Calibri"/>
          <w:color w:val="000000"/>
        </w:rPr>
        <w:t xml:space="preserve">To exit the window without uploading the document </w:t>
      </w:r>
      <w:r>
        <w:rPr>
          <w:rFonts w:cs="Calibri"/>
          <w:color w:val="000000"/>
        </w:rPr>
        <w:t>click</w:t>
      </w:r>
      <w:r w:rsidRPr="00A03D66">
        <w:rPr>
          <w:rFonts w:cs="Calibri"/>
          <w:color w:val="000000"/>
        </w:rPr>
        <w:t xml:space="preserve"> </w:t>
      </w:r>
      <w:r w:rsidRPr="00A03D66">
        <w:rPr>
          <w:rFonts w:cs="Calibri"/>
          <w:b/>
          <w:color w:val="000000"/>
        </w:rPr>
        <w:t>Cancel.</w:t>
      </w:r>
    </w:p>
    <w:p w14:paraId="3792973C" w14:textId="52BF964F" w:rsidR="00F25C78" w:rsidRDefault="00683BE0" w:rsidP="0020312C">
      <w:pPr>
        <w:pStyle w:val="BodyText"/>
        <w:jc w:val="center"/>
      </w:pPr>
      <w:r>
        <w:rPr>
          <w:noProof/>
        </w:rPr>
        <w:drawing>
          <wp:inline distT="0" distB="0" distL="0" distR="0" wp14:anchorId="4B325A57" wp14:editId="24D4ACC3">
            <wp:extent cx="1474470" cy="870366"/>
            <wp:effectExtent l="19050" t="19050" r="11430" b="25400"/>
            <wp:docPr id="2522" name="Picture 252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2" name="Picture 2522" descr="Graphical user interface, text, application, chat or text message&#10;&#10;Description automatically generated"/>
                    <pic:cNvPicPr/>
                  </pic:nvPicPr>
                  <pic:blipFill>
                    <a:blip r:embed="rId135"/>
                    <a:stretch>
                      <a:fillRect/>
                    </a:stretch>
                  </pic:blipFill>
                  <pic:spPr>
                    <a:xfrm>
                      <a:off x="0" y="0"/>
                      <a:ext cx="1496260" cy="883228"/>
                    </a:xfrm>
                    <a:prstGeom prst="rect">
                      <a:avLst/>
                    </a:prstGeom>
                    <a:ln w="19050">
                      <a:solidFill>
                        <a:schemeClr val="accent1"/>
                      </a:solidFill>
                    </a:ln>
                  </pic:spPr>
                </pic:pic>
              </a:graphicData>
            </a:graphic>
          </wp:inline>
        </w:drawing>
      </w:r>
    </w:p>
    <w:p w14:paraId="4FA12289" w14:textId="397A951F" w:rsidR="00856DF1" w:rsidRDefault="00856DF1" w:rsidP="00856DF1">
      <w:pPr>
        <w:pStyle w:val="FigureCaption0"/>
      </w:pPr>
      <w:bookmarkStart w:id="2601" w:name="_Toc74052648"/>
      <w:bookmarkStart w:id="2602" w:name="_Toc90644034"/>
      <w:bookmarkStart w:id="2603" w:name="_Toc23016405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78</w:t>
      </w:r>
      <w:r w:rsidR="00764635">
        <w:rPr>
          <w:noProof/>
        </w:rPr>
        <w:fldChar w:fldCharType="end"/>
      </w:r>
      <w:r>
        <w:t>: Upload Document Window</w:t>
      </w:r>
      <w:bookmarkEnd w:id="2601"/>
      <w:bookmarkEnd w:id="2602"/>
      <w:bookmarkEnd w:id="2603"/>
    </w:p>
    <w:p w14:paraId="01DB1909" w14:textId="77777777" w:rsidR="00F25C78" w:rsidRPr="006C7316" w:rsidRDefault="00F25C78" w:rsidP="00D973E5">
      <w:pPr>
        <w:pStyle w:val="Heading3"/>
        <w:ind w:left="1080" w:hanging="1080"/>
        <w:jc w:val="both"/>
      </w:pPr>
      <w:bookmarkStart w:id="2604" w:name="_Toc315633894"/>
      <w:bookmarkStart w:id="2605" w:name="_Toc11334795"/>
      <w:bookmarkStart w:id="2606" w:name="_Toc74052015"/>
      <w:bookmarkStart w:id="2607" w:name="_Toc90643402"/>
      <w:bookmarkStart w:id="2608" w:name="_Toc230163311"/>
      <w:r>
        <w:t>Deleting a D</w:t>
      </w:r>
      <w:r w:rsidRPr="006C7316">
        <w:t>ocument</w:t>
      </w:r>
      <w:bookmarkEnd w:id="2604"/>
      <w:bookmarkEnd w:id="2605"/>
      <w:bookmarkEnd w:id="2606"/>
      <w:bookmarkEnd w:id="2607"/>
      <w:bookmarkEnd w:id="2608"/>
    </w:p>
    <w:p w14:paraId="4D5C14DB" w14:textId="77777777" w:rsidR="00F25C78" w:rsidRDefault="00F25C78" w:rsidP="001879BA">
      <w:pPr>
        <w:pStyle w:val="BodyText"/>
      </w:pPr>
      <w:r>
        <w:t>To delete a document:</w:t>
      </w:r>
      <w:r w:rsidRPr="00737901">
        <w:rPr>
          <w:noProof/>
          <w:lang w:bidi="ar-SA"/>
        </w:rPr>
        <w:t xml:space="preserve"> </w:t>
      </w:r>
    </w:p>
    <w:p w14:paraId="6099044E" w14:textId="77777777" w:rsidR="00F25C78" w:rsidRPr="00485B44" w:rsidRDefault="00F25C78" w:rsidP="006C3C3F">
      <w:pPr>
        <w:pStyle w:val="OrderedList"/>
        <w:numPr>
          <w:ilvl w:val="0"/>
          <w:numId w:val="255"/>
        </w:numPr>
        <w:jc w:val="both"/>
      </w:pPr>
      <w:r w:rsidRPr="00485B44">
        <w:t xml:space="preserve">Click </w:t>
      </w:r>
      <w:r w:rsidRPr="004F6F7F">
        <w:rPr>
          <w:b/>
        </w:rPr>
        <w:t>cross icon</w:t>
      </w:r>
      <w:r>
        <w:t xml:space="preserve"> </w:t>
      </w:r>
      <w:r w:rsidRPr="006C7316">
        <w:t xml:space="preserve">beside the </w:t>
      </w:r>
      <w:r>
        <w:t>document</w:t>
      </w:r>
      <w:r w:rsidRPr="00485B44">
        <w:t xml:space="preserve"> in the </w:t>
      </w:r>
      <w:r w:rsidRPr="004F6F7F">
        <w:rPr>
          <w:b/>
        </w:rPr>
        <w:t xml:space="preserve">Loan Documents </w:t>
      </w:r>
      <w:r w:rsidRPr="00485B44">
        <w:t>s</w:t>
      </w:r>
      <w:r>
        <w:t>creen</w:t>
      </w:r>
      <w:r w:rsidRPr="00485B44">
        <w:t>.</w:t>
      </w:r>
      <w:r w:rsidRPr="00FE1B33">
        <w:t xml:space="preserve"> </w:t>
      </w:r>
    </w:p>
    <w:p w14:paraId="694700A5" w14:textId="77777777" w:rsidR="00F25C78" w:rsidRPr="00FE1B33" w:rsidRDefault="00F25C78" w:rsidP="006C3C3F">
      <w:pPr>
        <w:pStyle w:val="OrderedList"/>
        <w:numPr>
          <w:ilvl w:val="0"/>
          <w:numId w:val="255"/>
        </w:numPr>
        <w:jc w:val="both"/>
        <w:rPr>
          <w:rFonts w:cs="Calibri"/>
          <w:color w:val="000000"/>
        </w:rPr>
      </w:pPr>
      <w:r w:rsidRPr="006C7316">
        <w:t>A pop-up window is displayed requesting the user to confirm the action</w:t>
      </w:r>
      <w:r>
        <w:t xml:space="preserve">. </w:t>
      </w:r>
    </w:p>
    <w:p w14:paraId="63F0B1C0" w14:textId="77777777" w:rsidR="00F25C78" w:rsidRDefault="00F25C78" w:rsidP="006C3C3F">
      <w:pPr>
        <w:pStyle w:val="OrderedList"/>
        <w:numPr>
          <w:ilvl w:val="0"/>
          <w:numId w:val="255"/>
        </w:numPr>
        <w:jc w:val="both"/>
      </w:pPr>
      <w:r>
        <w:t xml:space="preserve">Click </w:t>
      </w:r>
      <w:r w:rsidRPr="001445BE">
        <w:rPr>
          <w:b/>
        </w:rPr>
        <w:t>OK</w:t>
      </w:r>
      <w:r w:rsidRPr="006C7316">
        <w:t xml:space="preserve"> on t</w:t>
      </w:r>
      <w:r>
        <w:t>he pop-up window, the selected document</w:t>
      </w:r>
      <w:r w:rsidRPr="006C7316">
        <w:t xml:space="preserve"> will be deleted</w:t>
      </w:r>
      <w:r w:rsidRPr="001445BE">
        <w:rPr>
          <w:b/>
        </w:rPr>
        <w:t xml:space="preserve">. </w:t>
      </w:r>
      <w:r w:rsidRPr="004565F9">
        <w:t xml:space="preserve">To exit the message window without deleting </w:t>
      </w:r>
      <w:r>
        <w:t>the document</w:t>
      </w:r>
      <w:r w:rsidRPr="004565F9">
        <w:t xml:space="preserve"> </w:t>
      </w:r>
      <w:r>
        <w:t>click</w:t>
      </w:r>
      <w:r w:rsidRPr="004565F9">
        <w:t xml:space="preserve"> </w:t>
      </w:r>
      <w:r w:rsidRPr="001445BE">
        <w:rPr>
          <w:b/>
        </w:rPr>
        <w:t>Cancel.</w:t>
      </w:r>
    </w:p>
    <w:p w14:paraId="23DFFD9A" w14:textId="1AF6482B" w:rsidR="00F25C78" w:rsidRDefault="00986457" w:rsidP="0020312C">
      <w:pPr>
        <w:pStyle w:val="BodyText"/>
        <w:jc w:val="center"/>
      </w:pPr>
      <w:r>
        <w:rPr>
          <w:noProof/>
        </w:rPr>
        <w:drawing>
          <wp:inline distT="0" distB="0" distL="0" distR="0" wp14:anchorId="3BF71CBF" wp14:editId="4006573B">
            <wp:extent cx="3923308" cy="1095676"/>
            <wp:effectExtent l="19050" t="19050" r="20320" b="28575"/>
            <wp:docPr id="2523" name="Picture 252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3" name="Picture 2523" descr="Graphical user interface, application&#10;&#10;Description automatically generated"/>
                    <pic:cNvPicPr/>
                  </pic:nvPicPr>
                  <pic:blipFill>
                    <a:blip r:embed="rId136"/>
                    <a:stretch>
                      <a:fillRect/>
                    </a:stretch>
                  </pic:blipFill>
                  <pic:spPr>
                    <a:xfrm>
                      <a:off x="0" y="0"/>
                      <a:ext cx="3953140" cy="1104007"/>
                    </a:xfrm>
                    <a:prstGeom prst="rect">
                      <a:avLst/>
                    </a:prstGeom>
                    <a:ln w="19050">
                      <a:solidFill>
                        <a:schemeClr val="accent1"/>
                      </a:solidFill>
                    </a:ln>
                  </pic:spPr>
                </pic:pic>
              </a:graphicData>
            </a:graphic>
          </wp:inline>
        </w:drawing>
      </w:r>
    </w:p>
    <w:p w14:paraId="0BB406F9" w14:textId="45EDA2C8" w:rsidR="00A40DF1" w:rsidRDefault="00856DF1" w:rsidP="00856DF1">
      <w:pPr>
        <w:pStyle w:val="FigureCaption0"/>
        <w:rPr>
          <w:noProof/>
        </w:rPr>
      </w:pPr>
      <w:bookmarkStart w:id="2609" w:name="_Toc74052649"/>
      <w:bookmarkStart w:id="2610" w:name="_Toc90644035"/>
      <w:bookmarkStart w:id="2611" w:name="_Toc23016405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79</w:t>
      </w:r>
      <w:r w:rsidR="00764635">
        <w:rPr>
          <w:noProof/>
        </w:rPr>
        <w:fldChar w:fldCharType="end"/>
      </w:r>
      <w:r>
        <w:t xml:space="preserve">: </w:t>
      </w:r>
      <w:r>
        <w:rPr>
          <w:noProof/>
        </w:rPr>
        <w:t>Delete Document</w:t>
      </w:r>
      <w:bookmarkEnd w:id="2609"/>
      <w:bookmarkEnd w:id="2610"/>
      <w:bookmarkEnd w:id="2611"/>
    </w:p>
    <w:p w14:paraId="4D71BA1D" w14:textId="720340F6" w:rsidR="00D934C3" w:rsidRPr="002B73E4" w:rsidRDefault="00D934C3" w:rsidP="00F874DE">
      <w:pPr>
        <w:pStyle w:val="Heading2"/>
        <w:jc w:val="both"/>
        <w:rPr>
          <w:snapToGrid w:val="0"/>
          <w:w w:val="0"/>
        </w:rPr>
      </w:pPr>
      <w:bookmarkStart w:id="2612" w:name="_Toc314310289"/>
      <w:bookmarkStart w:id="2613" w:name="_Ref314520189"/>
      <w:bookmarkStart w:id="2614" w:name="_Toc314660771"/>
      <w:bookmarkStart w:id="2615" w:name="_Toc315633895"/>
      <w:bookmarkStart w:id="2616" w:name="_Toc11334796"/>
      <w:bookmarkStart w:id="2617" w:name="_Toc74052016"/>
      <w:bookmarkStart w:id="2618" w:name="_Toc90643403"/>
      <w:bookmarkStart w:id="2619" w:name="_Toc230163312"/>
      <w:bookmarkEnd w:id="2587"/>
      <w:r w:rsidRPr="002B73E4">
        <w:rPr>
          <w:snapToGrid w:val="0"/>
          <w:w w:val="0"/>
        </w:rPr>
        <w:t>Notes</w:t>
      </w:r>
      <w:bookmarkEnd w:id="2612"/>
      <w:bookmarkEnd w:id="2613"/>
      <w:bookmarkEnd w:id="2614"/>
      <w:bookmarkEnd w:id="2615"/>
      <w:bookmarkEnd w:id="2616"/>
      <w:bookmarkEnd w:id="2617"/>
      <w:bookmarkEnd w:id="2618"/>
      <w:bookmarkEnd w:id="2619"/>
      <w:r w:rsidR="005E5665">
        <w:rPr>
          <w:snapToGrid w:val="0"/>
          <w:w w:val="0"/>
        </w:rPr>
        <w:fldChar w:fldCharType="begin"/>
      </w:r>
      <w:r w:rsidR="005E5665">
        <w:instrText xml:space="preserve"> XE "</w:instrText>
      </w:r>
      <w:r w:rsidR="005E5665" w:rsidRPr="00F74690">
        <w:rPr>
          <w:snapToGrid w:val="0"/>
          <w:w w:val="0"/>
        </w:rPr>
        <w:instrText>Assigned</w:instrText>
      </w:r>
      <w:r w:rsidR="00AF4DFD">
        <w:rPr>
          <w:snapToGrid w:val="0"/>
          <w:w w:val="0"/>
        </w:rPr>
        <w:instrText xml:space="preserve"> Notes Screen</w:instrText>
      </w:r>
      <w:r w:rsidR="005E5665">
        <w:instrText xml:space="preserve">" </w:instrText>
      </w:r>
      <w:r w:rsidR="005E5665">
        <w:rPr>
          <w:snapToGrid w:val="0"/>
          <w:w w:val="0"/>
        </w:rPr>
        <w:fldChar w:fldCharType="end"/>
      </w:r>
    </w:p>
    <w:p w14:paraId="3F5DED02" w14:textId="27C65503" w:rsidR="008435B2" w:rsidRPr="00075735" w:rsidRDefault="008435B2" w:rsidP="001879BA">
      <w:pPr>
        <w:pStyle w:val="BodyText"/>
      </w:pPr>
      <w:r>
        <w:t>T</w:t>
      </w:r>
      <w:r w:rsidRPr="008775E2">
        <w:t xml:space="preserve">he </w:t>
      </w:r>
      <w:r>
        <w:t>Notes</w:t>
      </w:r>
      <w:r w:rsidRPr="006C7316">
        <w:t xml:space="preserve"> </w:t>
      </w:r>
      <w:r w:rsidRPr="008775E2">
        <w:t xml:space="preserve">screen is displayed </w:t>
      </w:r>
      <w:r>
        <w:t>w</w:t>
      </w:r>
      <w:r w:rsidRPr="008775E2">
        <w:t xml:space="preserve">hen </w:t>
      </w:r>
      <w:r>
        <w:t xml:space="preserve">a </w:t>
      </w:r>
      <w:r w:rsidRPr="008775E2">
        <w:t xml:space="preserve">user selects the </w:t>
      </w:r>
      <w:r>
        <w:t>Notes</w:t>
      </w:r>
      <w:r w:rsidRPr="008775E2">
        <w:t xml:space="preserve"> </w:t>
      </w:r>
      <w:r>
        <w:t xml:space="preserve">tab from the menu </w:t>
      </w:r>
      <w:r w:rsidRPr="00B32886">
        <w:t>on the left</w:t>
      </w:r>
      <w:r>
        <w:t xml:space="preserve"> side of the screen</w:t>
      </w:r>
      <w:r w:rsidRPr="008775E2">
        <w:t>.</w:t>
      </w:r>
      <w:r w:rsidRPr="006C7316">
        <w:t xml:space="preserve"> The notes screen displays notes added by </w:t>
      </w:r>
      <w:r>
        <w:t xml:space="preserve">the </w:t>
      </w:r>
      <w:r w:rsidRPr="006C7316">
        <w:t>system</w:t>
      </w:r>
      <w:r>
        <w:t xml:space="preserve"> (auto notes)</w:t>
      </w:r>
      <w:r w:rsidRPr="006C7316">
        <w:t xml:space="preserve"> and</w:t>
      </w:r>
      <w:r w:rsidR="006B40A6">
        <w:t xml:space="preserve"> notes that are</w:t>
      </w:r>
      <w:r w:rsidRPr="006C7316">
        <w:t xml:space="preserve"> manually created by</w:t>
      </w:r>
      <w:r>
        <w:t xml:space="preserve"> the</w:t>
      </w:r>
      <w:r w:rsidRPr="006C7316">
        <w:t xml:space="preserve"> users</w:t>
      </w:r>
      <w:r>
        <w:t>. Authorized users can add, edit or delete a note.</w:t>
      </w:r>
      <w:r w:rsidR="006B40A6">
        <w:t xml:space="preserve"> </w:t>
      </w:r>
      <w:r w:rsidRPr="00075735">
        <w:t xml:space="preserve">The </w:t>
      </w:r>
      <w:r>
        <w:t>Notes</w:t>
      </w:r>
      <w:r w:rsidRPr="00075735">
        <w:t xml:space="preserve"> screen displays the following </w:t>
      </w:r>
      <w:r>
        <w:t>sections</w:t>
      </w:r>
      <w:r w:rsidRPr="00075735">
        <w:t>:</w:t>
      </w:r>
    </w:p>
    <w:p w14:paraId="115A4ACF" w14:textId="77777777" w:rsidR="008435B2" w:rsidRPr="006C7316" w:rsidRDefault="008435B2" w:rsidP="00F874DE">
      <w:pPr>
        <w:pStyle w:val="UnorderedList"/>
        <w:jc w:val="both"/>
        <w:rPr>
          <w:noProof/>
        </w:rPr>
      </w:pPr>
      <w:r w:rsidRPr="0006546C">
        <w:rPr>
          <w:b/>
          <w:noProof/>
        </w:rPr>
        <w:t>Notes Filter Criteria</w:t>
      </w:r>
      <w:r>
        <w:rPr>
          <w:noProof/>
        </w:rPr>
        <w:t xml:space="preserve"> </w:t>
      </w:r>
      <w:r w:rsidRPr="006C7316">
        <w:rPr>
          <w:noProof/>
        </w:rPr>
        <w:t xml:space="preserve"> – </w:t>
      </w:r>
      <w:r>
        <w:rPr>
          <w:noProof/>
        </w:rPr>
        <w:t xml:space="preserve">Allows </w:t>
      </w:r>
      <w:r w:rsidRPr="006C7316">
        <w:rPr>
          <w:noProof/>
        </w:rPr>
        <w:t>user</w:t>
      </w:r>
      <w:r>
        <w:rPr>
          <w:noProof/>
        </w:rPr>
        <w:t>s</w:t>
      </w:r>
      <w:r w:rsidRPr="006C7316">
        <w:rPr>
          <w:noProof/>
        </w:rPr>
        <w:t xml:space="preserve"> to filter and view specific notes type. </w:t>
      </w:r>
    </w:p>
    <w:p w14:paraId="4FF49BF3" w14:textId="77777777" w:rsidR="008435B2" w:rsidRPr="006C7316" w:rsidRDefault="008435B2" w:rsidP="00F874DE">
      <w:pPr>
        <w:pStyle w:val="UnorderedList"/>
        <w:jc w:val="both"/>
        <w:rPr>
          <w:noProof/>
        </w:rPr>
      </w:pPr>
      <w:r w:rsidRPr="0006546C">
        <w:rPr>
          <w:b/>
          <w:noProof/>
        </w:rPr>
        <w:t>New Notes</w:t>
      </w:r>
      <w:r w:rsidRPr="006C7316">
        <w:rPr>
          <w:noProof/>
        </w:rPr>
        <w:t xml:space="preserve"> – </w:t>
      </w:r>
      <w:r>
        <w:rPr>
          <w:noProof/>
        </w:rPr>
        <w:t>Allows</w:t>
      </w:r>
      <w:r w:rsidRPr="006C7316">
        <w:rPr>
          <w:noProof/>
        </w:rPr>
        <w:t xml:space="preserve"> </w:t>
      </w:r>
      <w:r>
        <w:rPr>
          <w:noProof/>
        </w:rPr>
        <w:t>auth</w:t>
      </w:r>
      <w:r w:rsidRPr="006C7316">
        <w:rPr>
          <w:noProof/>
        </w:rPr>
        <w:t>orized user</w:t>
      </w:r>
      <w:r>
        <w:rPr>
          <w:noProof/>
        </w:rPr>
        <w:t>s</w:t>
      </w:r>
      <w:r w:rsidRPr="006C7316">
        <w:rPr>
          <w:noProof/>
        </w:rPr>
        <w:t xml:space="preserve"> to add a note type</w:t>
      </w:r>
      <w:r>
        <w:rPr>
          <w:noProof/>
        </w:rPr>
        <w:t>.</w:t>
      </w:r>
    </w:p>
    <w:p w14:paraId="4F652EC6" w14:textId="532C7421" w:rsidR="00DA49C8" w:rsidRPr="006B40A6" w:rsidRDefault="008435B2" w:rsidP="00F874DE">
      <w:pPr>
        <w:pStyle w:val="UnorderedList"/>
        <w:jc w:val="both"/>
        <w:rPr>
          <w:noProof/>
        </w:rPr>
      </w:pPr>
      <w:r w:rsidRPr="006B40A6">
        <w:rPr>
          <w:b/>
          <w:noProof/>
        </w:rPr>
        <w:t>Print Notes</w:t>
      </w:r>
      <w:r w:rsidRPr="006C7316">
        <w:rPr>
          <w:noProof/>
        </w:rPr>
        <w:t xml:space="preserve"> – </w:t>
      </w:r>
      <w:r>
        <w:rPr>
          <w:noProof/>
        </w:rPr>
        <w:t xml:space="preserve">Allows </w:t>
      </w:r>
      <w:r w:rsidRPr="006C7316">
        <w:rPr>
          <w:noProof/>
        </w:rPr>
        <w:t>authorized user</w:t>
      </w:r>
      <w:r>
        <w:rPr>
          <w:noProof/>
        </w:rPr>
        <w:t>s</w:t>
      </w:r>
      <w:r w:rsidRPr="006C7316">
        <w:rPr>
          <w:noProof/>
        </w:rPr>
        <w:t xml:space="preserve"> to print notes.</w:t>
      </w:r>
    </w:p>
    <w:p w14:paraId="4DD3BFD9" w14:textId="77777777" w:rsidR="008435B2" w:rsidRPr="006C7316" w:rsidRDefault="008435B2" w:rsidP="00D973E5">
      <w:pPr>
        <w:pStyle w:val="Heading3"/>
        <w:ind w:left="1080" w:hanging="1080"/>
        <w:jc w:val="both"/>
      </w:pPr>
      <w:bookmarkStart w:id="2620" w:name="_Toc315633896"/>
      <w:bookmarkStart w:id="2621" w:name="_Toc11334797"/>
      <w:bookmarkStart w:id="2622" w:name="_Toc74052017"/>
      <w:bookmarkStart w:id="2623" w:name="_Toc90643404"/>
      <w:bookmarkStart w:id="2624" w:name="_Toc230163313"/>
      <w:r>
        <w:t>Filtering Notes</w:t>
      </w:r>
      <w:bookmarkEnd w:id="2620"/>
      <w:bookmarkEnd w:id="2621"/>
      <w:bookmarkEnd w:id="2622"/>
      <w:bookmarkEnd w:id="2623"/>
      <w:bookmarkEnd w:id="2624"/>
    </w:p>
    <w:p w14:paraId="3E53785B" w14:textId="3E954F89" w:rsidR="008435B2" w:rsidRPr="006C7316" w:rsidRDefault="008435B2" w:rsidP="001879BA">
      <w:pPr>
        <w:pStyle w:val="BodyText"/>
      </w:pPr>
      <w:r w:rsidRPr="006C7316">
        <w:t>The Notes Filter</w:t>
      </w:r>
      <w:r w:rsidRPr="006C7316">
        <w:rPr>
          <w:b/>
        </w:rPr>
        <w:t xml:space="preserve"> </w:t>
      </w:r>
      <w:r w:rsidRPr="006C7316">
        <w:t>Criteria section of the</w:t>
      </w:r>
      <w:r w:rsidRPr="006C7316">
        <w:rPr>
          <w:b/>
        </w:rPr>
        <w:t xml:space="preserve"> </w:t>
      </w:r>
      <w:r w:rsidRPr="006C7316">
        <w:t>Notes</w:t>
      </w:r>
      <w:r w:rsidRPr="006C7316">
        <w:rPr>
          <w:b/>
        </w:rPr>
        <w:t xml:space="preserve"> </w:t>
      </w:r>
      <w:r w:rsidRPr="006C7316">
        <w:t xml:space="preserve">screen </w:t>
      </w:r>
      <w:r>
        <w:t>allows</w:t>
      </w:r>
      <w:r w:rsidRPr="006C7316">
        <w:t xml:space="preserve"> the user to apply filter and view selected notes type:</w:t>
      </w:r>
    </w:p>
    <w:p w14:paraId="233D162C" w14:textId="77777777" w:rsidR="008435B2" w:rsidRPr="006C7316" w:rsidRDefault="008435B2" w:rsidP="006C3C3F">
      <w:pPr>
        <w:pStyle w:val="OrderedList"/>
        <w:numPr>
          <w:ilvl w:val="0"/>
          <w:numId w:val="256"/>
        </w:numPr>
        <w:jc w:val="both"/>
        <w:rPr>
          <w:noProof/>
        </w:rPr>
      </w:pPr>
      <w:r w:rsidRPr="006C7316">
        <w:t>Select</w:t>
      </w:r>
      <w:r w:rsidRPr="006C7316">
        <w:rPr>
          <w:noProof/>
        </w:rPr>
        <w:t xml:space="preserve"> the Note </w:t>
      </w:r>
      <w:r>
        <w:rPr>
          <w:noProof/>
        </w:rPr>
        <w:t>T</w:t>
      </w:r>
      <w:r w:rsidRPr="006C7316">
        <w:rPr>
          <w:noProof/>
        </w:rPr>
        <w:t xml:space="preserve">ype from the </w:t>
      </w:r>
      <w:r w:rsidRPr="001445BE">
        <w:rPr>
          <w:b/>
          <w:noProof/>
        </w:rPr>
        <w:t xml:space="preserve">Note Type </w:t>
      </w:r>
      <w:r>
        <w:rPr>
          <w:noProof/>
        </w:rPr>
        <w:t>dropdown.</w:t>
      </w:r>
    </w:p>
    <w:p w14:paraId="79886B06" w14:textId="05CEA1E7" w:rsidR="008435B2" w:rsidRPr="006C7316" w:rsidRDefault="008435B2" w:rsidP="006C3C3F">
      <w:pPr>
        <w:pStyle w:val="OrderedList"/>
        <w:numPr>
          <w:ilvl w:val="0"/>
          <w:numId w:val="256"/>
        </w:numPr>
        <w:jc w:val="both"/>
        <w:rPr>
          <w:noProof/>
        </w:rPr>
      </w:pPr>
      <w:r>
        <w:t>Click</w:t>
      </w:r>
      <w:r>
        <w:rPr>
          <w:noProof/>
        </w:rPr>
        <w:t xml:space="preserve"> </w:t>
      </w:r>
      <w:r w:rsidRPr="001445BE">
        <w:rPr>
          <w:b/>
          <w:noProof/>
        </w:rPr>
        <w:t>Filter</w:t>
      </w:r>
      <w:r w:rsidRPr="006C7316">
        <w:rPr>
          <w:noProof/>
        </w:rPr>
        <w:t xml:space="preserve"> to view the filtered notes under the </w:t>
      </w:r>
      <w:r w:rsidRPr="001445BE">
        <w:rPr>
          <w:b/>
          <w:noProof/>
        </w:rPr>
        <w:t>Notes Results</w:t>
      </w:r>
      <w:r>
        <w:rPr>
          <w:noProof/>
        </w:rPr>
        <w:t xml:space="preserve"> section</w:t>
      </w:r>
      <w:r w:rsidR="009F0E4B">
        <w:rPr>
          <w:noProof/>
        </w:rPr>
        <w:t>.</w:t>
      </w:r>
    </w:p>
    <w:p w14:paraId="017ECB9B" w14:textId="6325D1FD" w:rsidR="008435B2" w:rsidRDefault="008435B2" w:rsidP="006C3C3F">
      <w:pPr>
        <w:pStyle w:val="OrderedList"/>
        <w:numPr>
          <w:ilvl w:val="0"/>
          <w:numId w:val="256"/>
        </w:numPr>
        <w:jc w:val="both"/>
        <w:rPr>
          <w:noProof/>
        </w:rPr>
      </w:pPr>
      <w:r w:rsidRPr="006C7316">
        <w:rPr>
          <w:noProof/>
        </w:rPr>
        <w:t xml:space="preserve">Select </w:t>
      </w:r>
      <w:r w:rsidRPr="001445BE">
        <w:rPr>
          <w:b/>
          <w:noProof/>
        </w:rPr>
        <w:t>Clear</w:t>
      </w:r>
      <w:r w:rsidRPr="006C7316">
        <w:rPr>
          <w:noProof/>
        </w:rPr>
        <w:t xml:space="preserve"> to clear the selected filers and view all notes</w:t>
      </w:r>
      <w:r w:rsidR="009F0E4B">
        <w:rPr>
          <w:noProof/>
        </w:rPr>
        <w:t>.</w:t>
      </w:r>
    </w:p>
    <w:p w14:paraId="79D4D230" w14:textId="5C90A24A" w:rsidR="008435B2" w:rsidRDefault="00986457" w:rsidP="0020312C">
      <w:pPr>
        <w:pStyle w:val="BodyText"/>
        <w:jc w:val="center"/>
      </w:pPr>
      <w:r>
        <w:rPr>
          <w:noProof/>
        </w:rPr>
        <w:drawing>
          <wp:inline distT="0" distB="0" distL="0" distR="0" wp14:anchorId="6A188963" wp14:editId="1805F8ED">
            <wp:extent cx="4184650" cy="882085"/>
            <wp:effectExtent l="0" t="0" r="6350" b="0"/>
            <wp:docPr id="2524" name="Picture 2524"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4" name="Picture 2524" descr="Graphical user interface, application, Word&#10;&#10;Description automatically generated"/>
                    <pic:cNvPicPr/>
                  </pic:nvPicPr>
                  <pic:blipFill>
                    <a:blip r:embed="rId137"/>
                    <a:stretch>
                      <a:fillRect/>
                    </a:stretch>
                  </pic:blipFill>
                  <pic:spPr>
                    <a:xfrm>
                      <a:off x="0" y="0"/>
                      <a:ext cx="4226434" cy="890893"/>
                    </a:xfrm>
                    <a:prstGeom prst="rect">
                      <a:avLst/>
                    </a:prstGeom>
                  </pic:spPr>
                </pic:pic>
              </a:graphicData>
            </a:graphic>
          </wp:inline>
        </w:drawing>
      </w:r>
    </w:p>
    <w:p w14:paraId="3CD041A0" w14:textId="6C33533E" w:rsidR="00856DF1" w:rsidRDefault="00856DF1" w:rsidP="00856DF1">
      <w:pPr>
        <w:pStyle w:val="FigureCaption0"/>
      </w:pPr>
      <w:bookmarkStart w:id="2625" w:name="_Toc74052650"/>
      <w:bookmarkStart w:id="2626" w:name="_Toc90644036"/>
      <w:bookmarkStart w:id="2627" w:name="_Toc23016405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80</w:t>
      </w:r>
      <w:r w:rsidR="00764635">
        <w:rPr>
          <w:noProof/>
        </w:rPr>
        <w:fldChar w:fldCharType="end"/>
      </w:r>
      <w:r>
        <w:t>: Filter Notes Window</w:t>
      </w:r>
      <w:bookmarkEnd w:id="2625"/>
      <w:bookmarkEnd w:id="2626"/>
      <w:bookmarkEnd w:id="2627"/>
    </w:p>
    <w:p w14:paraId="7855A7B0" w14:textId="77777777" w:rsidR="008435B2" w:rsidRPr="006C7316" w:rsidRDefault="008435B2" w:rsidP="007154B1">
      <w:pPr>
        <w:pStyle w:val="Heading3"/>
        <w:ind w:left="1080" w:hanging="1080"/>
        <w:jc w:val="both"/>
      </w:pPr>
      <w:bookmarkStart w:id="2628" w:name="_Toc315633897"/>
      <w:bookmarkStart w:id="2629" w:name="_Toc11334798"/>
      <w:bookmarkStart w:id="2630" w:name="_Toc74052018"/>
      <w:bookmarkStart w:id="2631" w:name="_Toc90643405"/>
      <w:bookmarkStart w:id="2632" w:name="_Toc230163314"/>
      <w:r>
        <w:t>Viewing a N</w:t>
      </w:r>
      <w:r w:rsidRPr="006C7316">
        <w:t>ote</w:t>
      </w:r>
      <w:bookmarkEnd w:id="2628"/>
      <w:bookmarkEnd w:id="2629"/>
      <w:bookmarkEnd w:id="2630"/>
      <w:bookmarkEnd w:id="2631"/>
      <w:bookmarkEnd w:id="2632"/>
    </w:p>
    <w:p w14:paraId="090EF57E" w14:textId="61EC8C12" w:rsidR="008435B2" w:rsidRPr="006C7316" w:rsidRDefault="008435B2" w:rsidP="001879BA">
      <w:pPr>
        <w:pStyle w:val="BodyText"/>
      </w:pPr>
      <w:r w:rsidRPr="006C7316">
        <w:t xml:space="preserve">To view a </w:t>
      </w:r>
      <w:r w:rsidR="00D55EF2">
        <w:t>n</w:t>
      </w:r>
      <w:r w:rsidRPr="006C7316">
        <w:t>ote:</w:t>
      </w:r>
    </w:p>
    <w:p w14:paraId="1DEC86AB" w14:textId="77777777" w:rsidR="008435B2" w:rsidRPr="00504E01" w:rsidRDefault="008435B2" w:rsidP="006C3C3F">
      <w:pPr>
        <w:pStyle w:val="OrderedList"/>
        <w:numPr>
          <w:ilvl w:val="0"/>
          <w:numId w:val="257"/>
        </w:numPr>
        <w:jc w:val="both"/>
      </w:pPr>
      <w:r w:rsidRPr="00504E01">
        <w:t xml:space="preserve">Click on the </w:t>
      </w:r>
      <w:r w:rsidRPr="00303E72">
        <w:rPr>
          <w:b/>
        </w:rPr>
        <w:t>Note</w:t>
      </w:r>
      <w:r w:rsidRPr="00504E01">
        <w:t xml:space="preserve"> you want to view</w:t>
      </w:r>
      <w:r w:rsidRPr="00303E72">
        <w:rPr>
          <w:b/>
        </w:rPr>
        <w:t xml:space="preserve"> </w:t>
      </w:r>
      <w:r w:rsidRPr="00504E01">
        <w:t xml:space="preserve">in the </w:t>
      </w:r>
      <w:r w:rsidRPr="00303E72">
        <w:rPr>
          <w:b/>
        </w:rPr>
        <w:t>Notes Filter Criteria</w:t>
      </w:r>
      <w:r w:rsidRPr="00504E01">
        <w:t xml:space="preserve"> section. </w:t>
      </w:r>
    </w:p>
    <w:p w14:paraId="15F701D3" w14:textId="77777777" w:rsidR="008435B2" w:rsidRPr="00B56E7F" w:rsidRDefault="008435B2" w:rsidP="006C3C3F">
      <w:pPr>
        <w:pStyle w:val="OrderedList"/>
        <w:numPr>
          <w:ilvl w:val="0"/>
          <w:numId w:val="257"/>
        </w:numPr>
        <w:jc w:val="both"/>
      </w:pPr>
      <w:r w:rsidRPr="00B56E7F">
        <w:t xml:space="preserve">On the </w:t>
      </w:r>
      <w:r w:rsidRPr="00303E72">
        <w:rPr>
          <w:b/>
        </w:rPr>
        <w:t xml:space="preserve">Note Item, </w:t>
      </w:r>
      <w:r w:rsidRPr="00B56E7F">
        <w:t xml:space="preserve">click </w:t>
      </w:r>
      <w:r w:rsidRPr="00303E72">
        <w:rPr>
          <w:b/>
        </w:rPr>
        <w:t xml:space="preserve">Next </w:t>
      </w:r>
      <w:r w:rsidRPr="00B56E7F">
        <w:t>to view the next note on the loan</w:t>
      </w:r>
      <w:r w:rsidRPr="00303E72">
        <w:rPr>
          <w:b/>
        </w:rPr>
        <w:t>.</w:t>
      </w:r>
    </w:p>
    <w:p w14:paraId="400DBBDE" w14:textId="77777777" w:rsidR="008435B2" w:rsidRPr="00303E72" w:rsidRDefault="008435B2" w:rsidP="006C3C3F">
      <w:pPr>
        <w:pStyle w:val="OrderedList"/>
        <w:numPr>
          <w:ilvl w:val="0"/>
          <w:numId w:val="257"/>
        </w:numPr>
        <w:jc w:val="both"/>
        <w:rPr>
          <w:color w:val="000000"/>
        </w:rPr>
      </w:pPr>
      <w:r w:rsidRPr="00303E72">
        <w:rPr>
          <w:color w:val="000000"/>
        </w:rPr>
        <w:t xml:space="preserve">Click </w:t>
      </w:r>
      <w:r w:rsidRPr="00303E72">
        <w:rPr>
          <w:b/>
          <w:color w:val="000000"/>
        </w:rPr>
        <w:t xml:space="preserve">Back </w:t>
      </w:r>
      <w:r w:rsidRPr="00303E72">
        <w:rPr>
          <w:color w:val="000000"/>
        </w:rPr>
        <w:t>to view the previous note on the loan.</w:t>
      </w:r>
    </w:p>
    <w:p w14:paraId="443FBC32" w14:textId="1189C19B" w:rsidR="008435B2" w:rsidRPr="00303E72" w:rsidRDefault="008435B2" w:rsidP="006C3C3F">
      <w:pPr>
        <w:pStyle w:val="OrderedList"/>
        <w:numPr>
          <w:ilvl w:val="0"/>
          <w:numId w:val="257"/>
        </w:numPr>
        <w:jc w:val="both"/>
      </w:pPr>
      <w:r w:rsidRPr="00303E72">
        <w:t xml:space="preserve">Click </w:t>
      </w:r>
      <w:r w:rsidRPr="00303E72">
        <w:rPr>
          <w:b/>
        </w:rPr>
        <w:t>Cancel</w:t>
      </w:r>
      <w:r w:rsidRPr="00303E72">
        <w:t xml:space="preserve"> to exit the </w:t>
      </w:r>
      <w:r w:rsidR="009F66AB">
        <w:t>window</w:t>
      </w:r>
      <w:r w:rsidRPr="00303E72">
        <w:t>.</w:t>
      </w:r>
    </w:p>
    <w:p w14:paraId="5C23B1B7" w14:textId="738E294A" w:rsidR="008435B2" w:rsidRDefault="00986457" w:rsidP="0020312C">
      <w:pPr>
        <w:pStyle w:val="BodyText"/>
        <w:jc w:val="center"/>
        <w:rPr>
          <w:color w:val="000000"/>
        </w:rPr>
      </w:pPr>
      <w:r>
        <w:rPr>
          <w:noProof/>
        </w:rPr>
        <w:drawing>
          <wp:inline distT="0" distB="0" distL="0" distR="0" wp14:anchorId="26EB16B0" wp14:editId="0E22D455">
            <wp:extent cx="1797685" cy="1854755"/>
            <wp:effectExtent l="0" t="0" r="0" b="0"/>
            <wp:docPr id="2525" name="Picture 2525" descr="Graphical user interfac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5" name="Picture 2525" descr="Graphical user interface, text&#10;&#10;Description automatically generated"/>
                    <pic:cNvPicPr/>
                  </pic:nvPicPr>
                  <pic:blipFill>
                    <a:blip r:embed="rId138"/>
                    <a:stretch>
                      <a:fillRect/>
                    </a:stretch>
                  </pic:blipFill>
                  <pic:spPr>
                    <a:xfrm>
                      <a:off x="0" y="0"/>
                      <a:ext cx="1816864" cy="1874543"/>
                    </a:xfrm>
                    <a:prstGeom prst="rect">
                      <a:avLst/>
                    </a:prstGeom>
                  </pic:spPr>
                </pic:pic>
              </a:graphicData>
            </a:graphic>
          </wp:inline>
        </w:drawing>
      </w:r>
    </w:p>
    <w:p w14:paraId="1BFB702C" w14:textId="7ECC6C8D" w:rsidR="00856DF1" w:rsidRDefault="00856DF1" w:rsidP="00856DF1">
      <w:pPr>
        <w:pStyle w:val="FigureCaption0"/>
      </w:pPr>
      <w:bookmarkStart w:id="2633" w:name="_Toc74052651"/>
      <w:bookmarkStart w:id="2634" w:name="_Toc90644037"/>
      <w:bookmarkStart w:id="2635" w:name="_Toc23016405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81</w:t>
      </w:r>
      <w:r w:rsidR="00764635">
        <w:rPr>
          <w:noProof/>
        </w:rPr>
        <w:fldChar w:fldCharType="end"/>
      </w:r>
      <w:r>
        <w:t xml:space="preserve">: </w:t>
      </w:r>
      <w:r>
        <w:rPr>
          <w:noProof/>
        </w:rPr>
        <w:t>View Note Window</w:t>
      </w:r>
      <w:bookmarkEnd w:id="2633"/>
      <w:bookmarkEnd w:id="2634"/>
      <w:bookmarkEnd w:id="2635"/>
    </w:p>
    <w:p w14:paraId="0F608CBB" w14:textId="77777777" w:rsidR="008435B2" w:rsidRPr="006C7316" w:rsidRDefault="008435B2" w:rsidP="007154B1">
      <w:pPr>
        <w:pStyle w:val="Heading3"/>
        <w:ind w:left="1080" w:hanging="1080"/>
        <w:jc w:val="both"/>
      </w:pPr>
      <w:bookmarkStart w:id="2636" w:name="_Toc315633898"/>
      <w:bookmarkStart w:id="2637" w:name="_Toc11334799"/>
      <w:bookmarkStart w:id="2638" w:name="_Toc74052019"/>
      <w:bookmarkStart w:id="2639" w:name="_Toc90643406"/>
      <w:bookmarkStart w:id="2640" w:name="_Toc230163315"/>
      <w:r>
        <w:t>Adding a N</w:t>
      </w:r>
      <w:r w:rsidRPr="006C7316">
        <w:t>ote</w:t>
      </w:r>
      <w:bookmarkEnd w:id="2636"/>
      <w:bookmarkEnd w:id="2637"/>
      <w:bookmarkEnd w:id="2638"/>
      <w:bookmarkEnd w:id="2639"/>
      <w:bookmarkEnd w:id="2640"/>
    </w:p>
    <w:p w14:paraId="06038F0B" w14:textId="1E9D9AEA" w:rsidR="008435B2" w:rsidRDefault="008435B2" w:rsidP="001879BA">
      <w:pPr>
        <w:pStyle w:val="BodyText"/>
      </w:pPr>
      <w:r w:rsidRPr="006C7316">
        <w:t xml:space="preserve">To create a new </w:t>
      </w:r>
      <w:r w:rsidR="00D55EF2">
        <w:t>n</w:t>
      </w:r>
      <w:r w:rsidRPr="006C7316">
        <w:t>ote:</w:t>
      </w:r>
    </w:p>
    <w:p w14:paraId="519359CF" w14:textId="77777777" w:rsidR="008435B2" w:rsidRPr="00504E01" w:rsidRDefault="008435B2" w:rsidP="006C3C3F">
      <w:pPr>
        <w:pStyle w:val="OrderedList"/>
        <w:numPr>
          <w:ilvl w:val="0"/>
          <w:numId w:val="258"/>
        </w:numPr>
        <w:jc w:val="both"/>
      </w:pPr>
      <w:r w:rsidRPr="00504E01">
        <w:t xml:space="preserve">Click </w:t>
      </w:r>
      <w:r w:rsidRPr="001445BE">
        <w:rPr>
          <w:b/>
        </w:rPr>
        <w:t xml:space="preserve">New </w:t>
      </w:r>
      <w:r w:rsidRPr="00504E01">
        <w:t xml:space="preserve">in the </w:t>
      </w:r>
      <w:r w:rsidRPr="002C43DE">
        <w:rPr>
          <w:b/>
        </w:rPr>
        <w:t>Notes Filter Criteria</w:t>
      </w:r>
      <w:r w:rsidRPr="00504E01">
        <w:t xml:space="preserve"> section. </w:t>
      </w:r>
    </w:p>
    <w:p w14:paraId="1CE9389D" w14:textId="389D4586" w:rsidR="008435B2" w:rsidRPr="003051C7" w:rsidRDefault="008435B2" w:rsidP="006C3C3F">
      <w:pPr>
        <w:pStyle w:val="OrderedList"/>
        <w:numPr>
          <w:ilvl w:val="0"/>
          <w:numId w:val="258"/>
        </w:numPr>
        <w:jc w:val="both"/>
      </w:pPr>
      <w:r w:rsidRPr="00D613BE">
        <w:t xml:space="preserve">On the </w:t>
      </w:r>
      <w:r w:rsidRPr="002C43DE">
        <w:rPr>
          <w:b/>
        </w:rPr>
        <w:t>Note Item</w:t>
      </w:r>
      <w:r w:rsidRPr="00D613BE">
        <w:t xml:space="preserve"> </w:t>
      </w:r>
      <w:r w:rsidR="009F66AB">
        <w:t>window</w:t>
      </w:r>
      <w:r w:rsidRPr="00D613BE">
        <w:t>,</w:t>
      </w:r>
      <w:r>
        <w:t xml:space="preserve"> s</w:t>
      </w:r>
      <w:r w:rsidRPr="00D613BE">
        <w:t xml:space="preserve">elect a </w:t>
      </w:r>
      <w:r w:rsidRPr="002C43DE">
        <w:rPr>
          <w:b/>
        </w:rPr>
        <w:t>Note Type</w:t>
      </w:r>
      <w:r>
        <w:t xml:space="preserve"> and</w:t>
      </w:r>
      <w:r w:rsidRPr="00D613BE">
        <w:t xml:space="preserve"> enter a </w:t>
      </w:r>
      <w:r w:rsidRPr="002C43DE">
        <w:rPr>
          <w:b/>
        </w:rPr>
        <w:t>Note Text</w:t>
      </w:r>
      <w:r w:rsidRPr="001445BE">
        <w:rPr>
          <w:b/>
        </w:rPr>
        <w:t>.</w:t>
      </w:r>
    </w:p>
    <w:p w14:paraId="0097060F" w14:textId="59672FE8" w:rsidR="008435B2" w:rsidRDefault="00986457" w:rsidP="0020312C">
      <w:pPr>
        <w:pStyle w:val="BodyText"/>
        <w:jc w:val="center"/>
      </w:pPr>
      <w:r>
        <w:rPr>
          <w:noProof/>
        </w:rPr>
        <w:drawing>
          <wp:inline distT="0" distB="0" distL="0" distR="0" wp14:anchorId="222FBEDA" wp14:editId="6C598885">
            <wp:extent cx="1499960" cy="1433830"/>
            <wp:effectExtent l="0" t="0" r="5080" b="0"/>
            <wp:docPr id="2526" name="Picture 252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6" name="Picture 2526" descr="Graphical user interface, text, application&#10;&#10;Description automatically generated"/>
                    <pic:cNvPicPr/>
                  </pic:nvPicPr>
                  <pic:blipFill>
                    <a:blip r:embed="rId139"/>
                    <a:stretch>
                      <a:fillRect/>
                    </a:stretch>
                  </pic:blipFill>
                  <pic:spPr>
                    <a:xfrm>
                      <a:off x="0" y="0"/>
                      <a:ext cx="1510409" cy="1443818"/>
                    </a:xfrm>
                    <a:prstGeom prst="rect">
                      <a:avLst/>
                    </a:prstGeom>
                  </pic:spPr>
                </pic:pic>
              </a:graphicData>
            </a:graphic>
          </wp:inline>
        </w:drawing>
      </w:r>
    </w:p>
    <w:p w14:paraId="4855690E" w14:textId="36D6B0CF" w:rsidR="00856DF1" w:rsidRDefault="00856DF1" w:rsidP="00856DF1">
      <w:pPr>
        <w:pStyle w:val="FigureCaption0"/>
      </w:pPr>
      <w:bookmarkStart w:id="2641" w:name="_Toc74052652"/>
      <w:bookmarkStart w:id="2642" w:name="_Toc90644038"/>
      <w:bookmarkStart w:id="2643" w:name="_Toc23016405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82</w:t>
      </w:r>
      <w:r w:rsidR="00764635">
        <w:rPr>
          <w:noProof/>
        </w:rPr>
        <w:fldChar w:fldCharType="end"/>
      </w:r>
      <w:r>
        <w:t xml:space="preserve">: </w:t>
      </w:r>
      <w:r>
        <w:rPr>
          <w:noProof/>
        </w:rPr>
        <w:t>Create New Note Window</w:t>
      </w:r>
      <w:bookmarkEnd w:id="2641"/>
      <w:bookmarkEnd w:id="2642"/>
      <w:bookmarkEnd w:id="2643"/>
    </w:p>
    <w:p w14:paraId="46D807FF" w14:textId="0911D152" w:rsidR="003051C7" w:rsidRDefault="008435B2" w:rsidP="006C3C3F">
      <w:pPr>
        <w:pStyle w:val="OrderedList"/>
        <w:numPr>
          <w:ilvl w:val="0"/>
          <w:numId w:val="258"/>
        </w:numPr>
        <w:jc w:val="both"/>
      </w:pPr>
      <w:r w:rsidRPr="003051C7">
        <w:t xml:space="preserve">Click </w:t>
      </w:r>
      <w:r w:rsidRPr="003051C7">
        <w:rPr>
          <w:b/>
        </w:rPr>
        <w:t xml:space="preserve">Submit. </w:t>
      </w:r>
      <w:r w:rsidRPr="003051C7">
        <w:t xml:space="preserve">The new note is reflected in the </w:t>
      </w:r>
      <w:r w:rsidRPr="003051C7">
        <w:rPr>
          <w:b/>
        </w:rPr>
        <w:t>Notes Results</w:t>
      </w:r>
      <w:r w:rsidRPr="003051C7">
        <w:t xml:space="preserve"> section. To exit the screen without adding the note, click </w:t>
      </w:r>
      <w:r w:rsidRPr="003051C7">
        <w:rPr>
          <w:b/>
        </w:rPr>
        <w:t>Cancel</w:t>
      </w:r>
      <w:r w:rsidRPr="003051C7">
        <w:t>.</w:t>
      </w:r>
    </w:p>
    <w:p w14:paraId="08D16385" w14:textId="35340F61" w:rsidR="008435B2" w:rsidRDefault="00986457" w:rsidP="00990B8D">
      <w:pPr>
        <w:pStyle w:val="BodyText"/>
        <w:jc w:val="center"/>
      </w:pPr>
      <w:r>
        <w:rPr>
          <w:noProof/>
        </w:rPr>
        <w:drawing>
          <wp:inline distT="0" distB="0" distL="0" distR="0" wp14:anchorId="0DC42715" wp14:editId="776B0532">
            <wp:extent cx="4007167" cy="381452"/>
            <wp:effectExtent l="0" t="0" r="0" b="0"/>
            <wp:docPr id="2527" name="Picture 2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2"/>
                    <a:stretch>
                      <a:fillRect/>
                    </a:stretch>
                  </pic:blipFill>
                  <pic:spPr>
                    <a:xfrm>
                      <a:off x="0" y="0"/>
                      <a:ext cx="4101351" cy="390418"/>
                    </a:xfrm>
                    <a:prstGeom prst="rect">
                      <a:avLst/>
                    </a:prstGeom>
                  </pic:spPr>
                </pic:pic>
              </a:graphicData>
            </a:graphic>
          </wp:inline>
        </w:drawing>
      </w:r>
    </w:p>
    <w:p w14:paraId="44EFA86A" w14:textId="1B2C1C60" w:rsidR="00856DF1" w:rsidRDefault="00856DF1" w:rsidP="00856DF1">
      <w:pPr>
        <w:pStyle w:val="FigureCaption0"/>
      </w:pPr>
      <w:bookmarkStart w:id="2644" w:name="_Toc74052653"/>
      <w:bookmarkStart w:id="2645" w:name="_Toc90644039"/>
      <w:bookmarkStart w:id="2646" w:name="_Toc23016406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83</w:t>
      </w:r>
      <w:r w:rsidR="00764635">
        <w:rPr>
          <w:noProof/>
        </w:rPr>
        <w:fldChar w:fldCharType="end"/>
      </w:r>
      <w:r>
        <w:t xml:space="preserve">: </w:t>
      </w:r>
      <w:r>
        <w:rPr>
          <w:noProof/>
        </w:rPr>
        <w:t>New Note Displayed on Notes Results</w:t>
      </w:r>
      <w:r w:rsidRPr="00856DF1">
        <w:rPr>
          <w:noProof/>
        </w:rPr>
        <w:t xml:space="preserve"> </w:t>
      </w:r>
      <w:r>
        <w:rPr>
          <w:noProof/>
        </w:rPr>
        <w:t>Section</w:t>
      </w:r>
      <w:bookmarkEnd w:id="2644"/>
      <w:bookmarkEnd w:id="2645"/>
      <w:bookmarkEnd w:id="2646"/>
    </w:p>
    <w:p w14:paraId="193B2260" w14:textId="77777777" w:rsidR="008435B2" w:rsidRPr="006C7316" w:rsidRDefault="008435B2" w:rsidP="007154B1">
      <w:pPr>
        <w:pStyle w:val="Heading3"/>
        <w:ind w:left="1080" w:hanging="1080"/>
        <w:jc w:val="both"/>
      </w:pPr>
      <w:bookmarkStart w:id="2647" w:name="_Toc315633899"/>
      <w:bookmarkStart w:id="2648" w:name="_Toc11334800"/>
      <w:bookmarkStart w:id="2649" w:name="_Toc74052020"/>
      <w:bookmarkStart w:id="2650" w:name="_Toc90643407"/>
      <w:bookmarkStart w:id="2651" w:name="_Toc230163316"/>
      <w:r>
        <w:t>Editing a N</w:t>
      </w:r>
      <w:r w:rsidRPr="006C7316">
        <w:t>ote</w:t>
      </w:r>
      <w:bookmarkEnd w:id="2647"/>
      <w:bookmarkEnd w:id="2648"/>
      <w:bookmarkEnd w:id="2649"/>
      <w:bookmarkEnd w:id="2650"/>
      <w:bookmarkEnd w:id="2651"/>
    </w:p>
    <w:p w14:paraId="0CA27706" w14:textId="09A51EDC" w:rsidR="008435B2" w:rsidRDefault="008435B2" w:rsidP="001879BA">
      <w:pPr>
        <w:pStyle w:val="BodyText"/>
      </w:pPr>
      <w:r w:rsidRPr="006C7316">
        <w:t xml:space="preserve">To edit a </w:t>
      </w:r>
      <w:r w:rsidR="00D55EF2">
        <w:t>n</w:t>
      </w:r>
      <w:r w:rsidRPr="006C7316">
        <w:t>ote:</w:t>
      </w:r>
    </w:p>
    <w:p w14:paraId="4FBCD2DB" w14:textId="77777777" w:rsidR="008435B2" w:rsidRPr="00BE5A6C" w:rsidRDefault="008435B2" w:rsidP="006C3C3F">
      <w:pPr>
        <w:pStyle w:val="OrderedList"/>
        <w:numPr>
          <w:ilvl w:val="0"/>
          <w:numId w:val="259"/>
        </w:numPr>
        <w:jc w:val="both"/>
        <w:rPr>
          <w:color w:val="000000"/>
        </w:rPr>
      </w:pPr>
      <w:r w:rsidRPr="00BE5A6C">
        <w:rPr>
          <w:color w:val="000000"/>
        </w:rPr>
        <w:t xml:space="preserve">Click the </w:t>
      </w:r>
      <w:r w:rsidRPr="00BE5A6C">
        <w:rPr>
          <w:b/>
          <w:color w:val="000000"/>
        </w:rPr>
        <w:t>Note</w:t>
      </w:r>
      <w:r w:rsidRPr="00BE5A6C">
        <w:rPr>
          <w:color w:val="000000"/>
        </w:rPr>
        <w:t xml:space="preserve"> you want to edit (system-generated auto notes cannot be edited), in the </w:t>
      </w:r>
      <w:r w:rsidRPr="00BE5A6C">
        <w:rPr>
          <w:b/>
          <w:color w:val="000000"/>
        </w:rPr>
        <w:t>Notes Filter Criteria</w:t>
      </w:r>
      <w:r w:rsidRPr="00BE5A6C">
        <w:rPr>
          <w:color w:val="000000"/>
        </w:rPr>
        <w:t xml:space="preserve"> section. </w:t>
      </w:r>
    </w:p>
    <w:p w14:paraId="19F205CF" w14:textId="63DD22BA" w:rsidR="008435B2" w:rsidRPr="003051C7" w:rsidRDefault="008435B2" w:rsidP="006C3C3F">
      <w:pPr>
        <w:pStyle w:val="OrderedList"/>
        <w:numPr>
          <w:ilvl w:val="0"/>
          <w:numId w:val="259"/>
        </w:numPr>
        <w:jc w:val="both"/>
        <w:rPr>
          <w:color w:val="000000"/>
        </w:rPr>
      </w:pPr>
      <w:r>
        <w:rPr>
          <w:color w:val="000000"/>
        </w:rPr>
        <w:t xml:space="preserve">On the </w:t>
      </w:r>
      <w:r w:rsidRPr="00DE317E">
        <w:rPr>
          <w:b/>
          <w:color w:val="000000"/>
        </w:rPr>
        <w:t>Note Item</w:t>
      </w:r>
      <w:r>
        <w:rPr>
          <w:color w:val="000000"/>
        </w:rPr>
        <w:t xml:space="preserve"> </w:t>
      </w:r>
      <w:r w:rsidR="009F66AB">
        <w:rPr>
          <w:color w:val="000000"/>
        </w:rPr>
        <w:t>window</w:t>
      </w:r>
      <w:r>
        <w:rPr>
          <w:color w:val="000000"/>
        </w:rPr>
        <w:t>, e</w:t>
      </w:r>
      <w:r w:rsidRPr="006C7316">
        <w:rPr>
          <w:color w:val="000000"/>
        </w:rPr>
        <w:t xml:space="preserve">dit the </w:t>
      </w:r>
      <w:r w:rsidRPr="00DE317E">
        <w:rPr>
          <w:b/>
          <w:color w:val="000000"/>
        </w:rPr>
        <w:t>Note Type</w:t>
      </w:r>
      <w:r w:rsidRPr="006C7316">
        <w:rPr>
          <w:color w:val="000000"/>
        </w:rPr>
        <w:t xml:space="preserve"> and </w:t>
      </w:r>
      <w:r w:rsidRPr="00DE317E">
        <w:rPr>
          <w:b/>
          <w:color w:val="000000"/>
        </w:rPr>
        <w:t>Note Text</w:t>
      </w:r>
      <w:r w:rsidRPr="00DE317E">
        <w:rPr>
          <w:color w:val="000000"/>
        </w:rPr>
        <w:t>.</w:t>
      </w:r>
    </w:p>
    <w:p w14:paraId="791A6CF8" w14:textId="18E5F07F" w:rsidR="003051C7" w:rsidRPr="003051C7" w:rsidRDefault="003051C7" w:rsidP="006C3C3F">
      <w:pPr>
        <w:pStyle w:val="OrderedList"/>
        <w:numPr>
          <w:ilvl w:val="0"/>
          <w:numId w:val="259"/>
        </w:numPr>
        <w:jc w:val="both"/>
      </w:pPr>
      <w:r>
        <w:rPr>
          <w:color w:val="000000"/>
        </w:rPr>
        <w:t xml:space="preserve">Click </w:t>
      </w:r>
      <w:r w:rsidRPr="003051C7">
        <w:rPr>
          <w:b/>
          <w:color w:val="000000"/>
        </w:rPr>
        <w:t>Submit</w:t>
      </w:r>
      <w:r>
        <w:rPr>
          <w:color w:val="000000"/>
        </w:rPr>
        <w:t xml:space="preserve">. The </w:t>
      </w:r>
      <w:r w:rsidR="008435B2" w:rsidRPr="003051C7">
        <w:rPr>
          <w:color w:val="000000"/>
        </w:rPr>
        <w:t xml:space="preserve">updated note is reflected in the </w:t>
      </w:r>
      <w:r w:rsidR="008435B2" w:rsidRPr="003051C7">
        <w:rPr>
          <w:b/>
          <w:color w:val="000000"/>
        </w:rPr>
        <w:t>Notes Results</w:t>
      </w:r>
      <w:r w:rsidR="008435B2" w:rsidRPr="003051C7">
        <w:rPr>
          <w:color w:val="000000"/>
        </w:rPr>
        <w:t xml:space="preserve"> section.</w:t>
      </w:r>
    </w:p>
    <w:p w14:paraId="415CB12F" w14:textId="0224E1D9" w:rsidR="002E6A7F" w:rsidRDefault="00986457" w:rsidP="002E6A7F">
      <w:pPr>
        <w:pStyle w:val="BodyText"/>
        <w:jc w:val="center"/>
      </w:pPr>
      <w:r>
        <w:rPr>
          <w:bCs w:val="0"/>
          <w:noProof/>
        </w:rPr>
        <w:drawing>
          <wp:inline distT="0" distB="0" distL="0" distR="0" wp14:anchorId="373ACC44" wp14:editId="7AD44F70">
            <wp:extent cx="1523872" cy="1566118"/>
            <wp:effectExtent l="0" t="0" r="635" b="0"/>
            <wp:docPr id="2529" name="Picture 252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9" name="Picture 2529" descr="Graphical user interface, text, application&#10;&#10;Description automatically generated"/>
                    <pic:cNvPicPr/>
                  </pic:nvPicPr>
                  <pic:blipFill>
                    <a:blip r:embed="rId140"/>
                    <a:stretch>
                      <a:fillRect/>
                    </a:stretch>
                  </pic:blipFill>
                  <pic:spPr>
                    <a:xfrm>
                      <a:off x="0" y="0"/>
                      <a:ext cx="1541023" cy="1583744"/>
                    </a:xfrm>
                    <a:prstGeom prst="rect">
                      <a:avLst/>
                    </a:prstGeom>
                  </pic:spPr>
                </pic:pic>
              </a:graphicData>
            </a:graphic>
          </wp:inline>
        </w:drawing>
      </w:r>
      <w:bookmarkStart w:id="2652" w:name="_Toc74052654"/>
      <w:bookmarkStart w:id="2653" w:name="_Toc90644040"/>
    </w:p>
    <w:p w14:paraId="626609C9" w14:textId="5FBFB9AF" w:rsidR="00856DF1" w:rsidRPr="00DB6DAC" w:rsidRDefault="00856DF1" w:rsidP="00DB6DAC">
      <w:pPr>
        <w:pStyle w:val="FigureCaption0"/>
      </w:pPr>
      <w:bookmarkStart w:id="2654" w:name="_Toc230164061"/>
      <w:r w:rsidRPr="00990B8D">
        <w:t xml:space="preserve">Figure </w:t>
      </w:r>
      <w:r w:rsidR="00764635" w:rsidRPr="00DB6DAC">
        <w:fldChar w:fldCharType="begin"/>
      </w:r>
      <w:r w:rsidR="00764635" w:rsidRPr="00990B8D">
        <w:instrText xml:space="preserve"> STYLEREF 1 \s </w:instrText>
      </w:r>
      <w:r w:rsidR="00764635" w:rsidRPr="00DB6DAC">
        <w:fldChar w:fldCharType="separate"/>
      </w:r>
      <w:r w:rsidR="00942841">
        <w:rPr>
          <w:noProof/>
        </w:rPr>
        <w:t>6</w:t>
      </w:r>
      <w:r w:rsidR="00764635" w:rsidRPr="00DB6DAC">
        <w:fldChar w:fldCharType="end"/>
      </w:r>
      <w:r w:rsidRPr="00990B8D">
        <w:noBreakHyphen/>
      </w:r>
      <w:r w:rsidR="00764635" w:rsidRPr="00DB6DAC">
        <w:fldChar w:fldCharType="begin"/>
      </w:r>
      <w:r w:rsidR="00764635" w:rsidRPr="00990B8D">
        <w:instrText xml:space="preserve"> SEQ Figure \* ARABIC \s 1 </w:instrText>
      </w:r>
      <w:r w:rsidR="00764635" w:rsidRPr="00DB6DAC">
        <w:fldChar w:fldCharType="separate"/>
      </w:r>
      <w:r w:rsidR="00942841">
        <w:rPr>
          <w:noProof/>
        </w:rPr>
        <w:t>84</w:t>
      </w:r>
      <w:r w:rsidR="00764635" w:rsidRPr="00DB6DAC">
        <w:fldChar w:fldCharType="end"/>
      </w:r>
      <w:r w:rsidRPr="00990B8D">
        <w:t>: Edit Note Window</w:t>
      </w:r>
      <w:bookmarkEnd w:id="2652"/>
      <w:bookmarkEnd w:id="2653"/>
      <w:bookmarkEnd w:id="2654"/>
    </w:p>
    <w:p w14:paraId="2E2B1C23" w14:textId="294D2C18" w:rsidR="002D3066" w:rsidRDefault="002D3066" w:rsidP="00990B8D">
      <w:pPr>
        <w:pStyle w:val="BodyText"/>
        <w:jc w:val="center"/>
        <w:rPr>
          <w:b/>
          <w:bCs w:val="0"/>
          <w:noProof/>
        </w:rPr>
      </w:pPr>
    </w:p>
    <w:p w14:paraId="10A15E3A" w14:textId="77777777" w:rsidR="002D3066" w:rsidRPr="00142B27" w:rsidRDefault="002D3066" w:rsidP="00990B8D">
      <w:pPr>
        <w:pStyle w:val="BodyText"/>
        <w:jc w:val="center"/>
      </w:pPr>
    </w:p>
    <w:p w14:paraId="43F1EEC8" w14:textId="77777777" w:rsidR="008435B2" w:rsidRPr="006C7316" w:rsidRDefault="008435B2" w:rsidP="007154B1">
      <w:pPr>
        <w:pStyle w:val="Heading3"/>
        <w:ind w:left="1080" w:hanging="1080"/>
        <w:jc w:val="both"/>
      </w:pPr>
      <w:bookmarkStart w:id="2655" w:name="_Toc315633900"/>
      <w:bookmarkStart w:id="2656" w:name="_Toc11334801"/>
      <w:bookmarkStart w:id="2657" w:name="_Toc74052021"/>
      <w:bookmarkStart w:id="2658" w:name="_Toc90643408"/>
      <w:bookmarkStart w:id="2659" w:name="_Toc230163317"/>
      <w:r>
        <w:t>Deleting a N</w:t>
      </w:r>
      <w:r w:rsidRPr="006C7316">
        <w:t>ote</w:t>
      </w:r>
      <w:bookmarkEnd w:id="2655"/>
      <w:bookmarkEnd w:id="2656"/>
      <w:bookmarkEnd w:id="2657"/>
      <w:bookmarkEnd w:id="2658"/>
      <w:bookmarkEnd w:id="2659"/>
    </w:p>
    <w:p w14:paraId="336248F2" w14:textId="2A7C9D23" w:rsidR="008435B2" w:rsidRDefault="008435B2" w:rsidP="001879BA">
      <w:pPr>
        <w:pStyle w:val="BodyText"/>
      </w:pPr>
      <w:r w:rsidRPr="006C7316">
        <w:t xml:space="preserve">To delete a </w:t>
      </w:r>
      <w:r w:rsidR="00D55EF2">
        <w:t>n</w:t>
      </w:r>
      <w:r w:rsidRPr="006C7316">
        <w:t>ote:</w:t>
      </w:r>
    </w:p>
    <w:p w14:paraId="5C954108" w14:textId="77777777" w:rsidR="008435B2" w:rsidRPr="0066600C" w:rsidRDefault="008435B2" w:rsidP="006C3C3F">
      <w:pPr>
        <w:pStyle w:val="OrderedList"/>
        <w:numPr>
          <w:ilvl w:val="0"/>
          <w:numId w:val="260"/>
        </w:numPr>
        <w:jc w:val="both"/>
      </w:pPr>
      <w:r w:rsidRPr="00485B44">
        <w:t xml:space="preserve">Click </w:t>
      </w:r>
      <w:r w:rsidRPr="001445BE">
        <w:rPr>
          <w:b/>
        </w:rPr>
        <w:t>cross icon</w:t>
      </w:r>
      <w:r>
        <w:t xml:space="preserve"> </w:t>
      </w:r>
      <w:r w:rsidRPr="006C7316">
        <w:t xml:space="preserve">beside the </w:t>
      </w:r>
      <w:r>
        <w:t>note</w:t>
      </w:r>
      <w:r w:rsidRPr="001445BE">
        <w:rPr>
          <w:b/>
        </w:rPr>
        <w:t xml:space="preserve"> </w:t>
      </w:r>
      <w:r w:rsidRPr="00504E01">
        <w:t xml:space="preserve">in the </w:t>
      </w:r>
      <w:r w:rsidRPr="001445BE">
        <w:rPr>
          <w:b/>
        </w:rPr>
        <w:t>Notes Filter Criteria</w:t>
      </w:r>
      <w:r w:rsidRPr="00504E01">
        <w:t xml:space="preserve"> section. Authorized users other than managers can delete a note only on the same day as the day it was created. Manager roles can delete any note (except those that were system generated) created on any day. </w:t>
      </w:r>
    </w:p>
    <w:p w14:paraId="1678C5B1" w14:textId="4FDBA3F9" w:rsidR="008435B2" w:rsidRDefault="00986457" w:rsidP="0020312C">
      <w:pPr>
        <w:pStyle w:val="BodyText"/>
        <w:jc w:val="center"/>
      </w:pPr>
      <w:r>
        <w:rPr>
          <w:noProof/>
        </w:rPr>
        <w:drawing>
          <wp:inline distT="0" distB="0" distL="0" distR="0" wp14:anchorId="141A17D7" wp14:editId="5E43EFAE">
            <wp:extent cx="3904138" cy="633588"/>
            <wp:effectExtent l="0" t="0" r="1270" b="0"/>
            <wp:docPr id="2530" name="Picture 2530"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0" name="Picture 2530" descr="Application&#10;&#10;Description automatically generated with medium confidence"/>
                    <pic:cNvPicPr/>
                  </pic:nvPicPr>
                  <pic:blipFill>
                    <a:blip r:embed="rId141"/>
                    <a:stretch>
                      <a:fillRect/>
                    </a:stretch>
                  </pic:blipFill>
                  <pic:spPr>
                    <a:xfrm>
                      <a:off x="0" y="0"/>
                      <a:ext cx="3968685" cy="644063"/>
                    </a:xfrm>
                    <a:prstGeom prst="rect">
                      <a:avLst/>
                    </a:prstGeom>
                  </pic:spPr>
                </pic:pic>
              </a:graphicData>
            </a:graphic>
          </wp:inline>
        </w:drawing>
      </w:r>
    </w:p>
    <w:p w14:paraId="2812AF56" w14:textId="0BDFD724" w:rsidR="00856DF1" w:rsidRDefault="00856DF1" w:rsidP="00856DF1">
      <w:pPr>
        <w:pStyle w:val="FigureCaption0"/>
      </w:pPr>
      <w:bookmarkStart w:id="2660" w:name="_Toc74052655"/>
      <w:bookmarkStart w:id="2661" w:name="_Toc90644041"/>
      <w:bookmarkStart w:id="2662" w:name="_Toc23016406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85</w:t>
      </w:r>
      <w:r w:rsidR="00764635">
        <w:rPr>
          <w:noProof/>
        </w:rPr>
        <w:fldChar w:fldCharType="end"/>
      </w:r>
      <w:r>
        <w:t xml:space="preserve">: </w:t>
      </w:r>
      <w:r>
        <w:rPr>
          <w:noProof/>
        </w:rPr>
        <w:t>Delete Note Window</w:t>
      </w:r>
      <w:bookmarkEnd w:id="2660"/>
      <w:bookmarkEnd w:id="2661"/>
      <w:bookmarkEnd w:id="2662"/>
    </w:p>
    <w:p w14:paraId="64ECB6EE" w14:textId="77777777" w:rsidR="008435B2" w:rsidRPr="00BE5A6C" w:rsidRDefault="008435B2" w:rsidP="006C3C3F">
      <w:pPr>
        <w:pStyle w:val="OrderedList"/>
        <w:numPr>
          <w:ilvl w:val="0"/>
          <w:numId w:val="260"/>
        </w:numPr>
        <w:jc w:val="both"/>
      </w:pPr>
      <w:r w:rsidRPr="006C7316">
        <w:t>A pop-up window is displayed requesting the user to confirm the action</w:t>
      </w:r>
      <w:r>
        <w:t xml:space="preserve">. </w:t>
      </w:r>
    </w:p>
    <w:p w14:paraId="6832BF4C" w14:textId="77777777" w:rsidR="008435B2" w:rsidRPr="008435B2" w:rsidRDefault="008435B2" w:rsidP="006C3C3F">
      <w:pPr>
        <w:pStyle w:val="OrderedList"/>
        <w:numPr>
          <w:ilvl w:val="0"/>
          <w:numId w:val="260"/>
        </w:numPr>
        <w:jc w:val="both"/>
      </w:pPr>
      <w:r>
        <w:t xml:space="preserve">Click </w:t>
      </w:r>
      <w:r w:rsidRPr="00BE5A6C">
        <w:rPr>
          <w:b/>
        </w:rPr>
        <w:t xml:space="preserve">OK </w:t>
      </w:r>
      <w:r w:rsidRPr="006C7316">
        <w:t>on t</w:t>
      </w:r>
      <w:r>
        <w:t>he pop-up window, the selected note</w:t>
      </w:r>
      <w:r w:rsidRPr="006C7316">
        <w:t xml:space="preserve"> will be deleted</w:t>
      </w:r>
      <w:r w:rsidRPr="00BE5A6C">
        <w:t xml:space="preserve">. </w:t>
      </w:r>
      <w:r w:rsidRPr="004565F9">
        <w:t xml:space="preserve">To exit the message window without deleting </w:t>
      </w:r>
      <w:r>
        <w:t>the document</w:t>
      </w:r>
      <w:r w:rsidRPr="004565F9">
        <w:t xml:space="preserve"> </w:t>
      </w:r>
      <w:r>
        <w:t>click</w:t>
      </w:r>
      <w:r w:rsidRPr="004565F9">
        <w:t xml:space="preserve"> </w:t>
      </w:r>
      <w:r w:rsidRPr="00BE5A6C">
        <w:rPr>
          <w:b/>
        </w:rPr>
        <w:t>Cancel.</w:t>
      </w:r>
    </w:p>
    <w:p w14:paraId="14925B4F" w14:textId="141DFA3A" w:rsidR="008435B2" w:rsidRPr="007D4CAC" w:rsidRDefault="00986457" w:rsidP="0020312C">
      <w:pPr>
        <w:pStyle w:val="BodyText"/>
        <w:jc w:val="center"/>
      </w:pPr>
      <w:r>
        <w:rPr>
          <w:noProof/>
        </w:rPr>
        <w:drawing>
          <wp:inline distT="0" distB="0" distL="0" distR="0" wp14:anchorId="38EF444F" wp14:editId="7988F43B">
            <wp:extent cx="3480452" cy="536941"/>
            <wp:effectExtent l="0" t="0" r="5715" b="0"/>
            <wp:docPr id="2531" name="Picture 253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1" name="Picture 2531" descr="Graphical user interface, application&#10;&#10;Description automatically generated"/>
                    <pic:cNvPicPr/>
                  </pic:nvPicPr>
                  <pic:blipFill>
                    <a:blip r:embed="rId253"/>
                    <a:stretch>
                      <a:fillRect/>
                    </a:stretch>
                  </pic:blipFill>
                  <pic:spPr>
                    <a:xfrm>
                      <a:off x="0" y="0"/>
                      <a:ext cx="3540497" cy="546204"/>
                    </a:xfrm>
                    <a:prstGeom prst="rect">
                      <a:avLst/>
                    </a:prstGeom>
                  </pic:spPr>
                </pic:pic>
              </a:graphicData>
            </a:graphic>
          </wp:inline>
        </w:drawing>
      </w:r>
    </w:p>
    <w:p w14:paraId="54162A47" w14:textId="45C188AC" w:rsidR="00856DF1" w:rsidRDefault="00856DF1" w:rsidP="00856DF1">
      <w:pPr>
        <w:pStyle w:val="FigureCaption0"/>
      </w:pPr>
      <w:bookmarkStart w:id="2663" w:name="_Toc74052656"/>
      <w:bookmarkStart w:id="2664" w:name="_Toc90644042"/>
      <w:bookmarkStart w:id="2665" w:name="_Toc23016406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86</w:t>
      </w:r>
      <w:r w:rsidR="00764635">
        <w:rPr>
          <w:noProof/>
        </w:rPr>
        <w:fldChar w:fldCharType="end"/>
      </w:r>
      <w:r>
        <w:t xml:space="preserve">: </w:t>
      </w:r>
      <w:r>
        <w:rPr>
          <w:noProof/>
        </w:rPr>
        <w:t>Deleted Note not Displayed on Notes Results Section</w:t>
      </w:r>
      <w:bookmarkEnd w:id="2663"/>
      <w:bookmarkEnd w:id="2664"/>
      <w:bookmarkEnd w:id="2665"/>
    </w:p>
    <w:p w14:paraId="4BCACD93" w14:textId="77777777" w:rsidR="008435B2" w:rsidRDefault="008435B2" w:rsidP="007154B1">
      <w:pPr>
        <w:pStyle w:val="Heading3"/>
        <w:ind w:left="1080" w:hanging="1080"/>
        <w:jc w:val="both"/>
      </w:pPr>
      <w:bookmarkStart w:id="2666" w:name="_Toc315633901"/>
      <w:bookmarkStart w:id="2667" w:name="_Toc11334802"/>
      <w:bookmarkStart w:id="2668" w:name="_Toc74052022"/>
      <w:bookmarkStart w:id="2669" w:name="_Toc90643409"/>
      <w:bookmarkStart w:id="2670" w:name="_Toc230163318"/>
      <w:r w:rsidRPr="006C7316">
        <w:t>Print</w:t>
      </w:r>
      <w:r>
        <w:t>ing N</w:t>
      </w:r>
      <w:r w:rsidRPr="006C7316">
        <w:t>otes</w:t>
      </w:r>
      <w:bookmarkEnd w:id="2666"/>
      <w:bookmarkEnd w:id="2667"/>
      <w:bookmarkEnd w:id="2668"/>
      <w:bookmarkEnd w:id="2669"/>
      <w:bookmarkEnd w:id="2670"/>
    </w:p>
    <w:p w14:paraId="3B02ED8A" w14:textId="7EB62121" w:rsidR="008435B2" w:rsidRDefault="008435B2" w:rsidP="00CD7FB6">
      <w:pPr>
        <w:pStyle w:val="BodyText"/>
      </w:pPr>
      <w:r w:rsidRPr="006C7316">
        <w:t>To print the notes on a loan:</w:t>
      </w:r>
      <w:r w:rsidR="00CD7FB6">
        <w:t xml:space="preserve"> </w:t>
      </w:r>
      <w:r w:rsidRPr="00504E01">
        <w:t xml:space="preserve">Click </w:t>
      </w:r>
      <w:r w:rsidRPr="00EA4BAC">
        <w:rPr>
          <w:b/>
        </w:rPr>
        <w:t xml:space="preserve">Print Notes </w:t>
      </w:r>
      <w:r w:rsidRPr="00504E01">
        <w:t xml:space="preserve">link in the </w:t>
      </w:r>
      <w:r w:rsidRPr="00EA4BAC">
        <w:rPr>
          <w:b/>
        </w:rPr>
        <w:t>Notes Filter Criteria</w:t>
      </w:r>
      <w:r w:rsidRPr="00504E01">
        <w:t xml:space="preserve"> section. </w:t>
      </w:r>
      <w:r w:rsidRPr="006C7316">
        <w:t xml:space="preserve">The notes are opened in a </w:t>
      </w:r>
      <w:r>
        <w:t>PDF</w:t>
      </w:r>
      <w:r w:rsidRPr="006C7316">
        <w:t xml:space="preserve"> file for print</w:t>
      </w:r>
      <w:r>
        <w:t>ing.</w:t>
      </w:r>
    </w:p>
    <w:p w14:paraId="6CC3F3C9" w14:textId="2912C93F" w:rsidR="00474F4E" w:rsidRDefault="0084054D" w:rsidP="0020312C">
      <w:pPr>
        <w:pStyle w:val="BodyText"/>
        <w:jc w:val="center"/>
      </w:pPr>
      <w:r>
        <w:rPr>
          <w:noProof/>
        </w:rPr>
        <w:drawing>
          <wp:inline distT="0" distB="0" distL="0" distR="0" wp14:anchorId="30141E27" wp14:editId="52BD2893">
            <wp:extent cx="2893612" cy="922184"/>
            <wp:effectExtent l="0" t="0" r="2540" b="0"/>
            <wp:docPr id="2532" name="Picture 253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2" name="Picture 2532" descr="Graphical user interface, text, application, email&#10;&#10;Description automatically generated"/>
                    <pic:cNvPicPr/>
                  </pic:nvPicPr>
                  <pic:blipFill>
                    <a:blip r:embed="rId142"/>
                    <a:stretch>
                      <a:fillRect/>
                    </a:stretch>
                  </pic:blipFill>
                  <pic:spPr>
                    <a:xfrm>
                      <a:off x="0" y="0"/>
                      <a:ext cx="2924342" cy="931977"/>
                    </a:xfrm>
                    <a:prstGeom prst="rect">
                      <a:avLst/>
                    </a:prstGeom>
                  </pic:spPr>
                </pic:pic>
              </a:graphicData>
            </a:graphic>
          </wp:inline>
        </w:drawing>
      </w:r>
    </w:p>
    <w:p w14:paraId="6A0B6D43" w14:textId="51554CB2" w:rsidR="00856DF1" w:rsidRDefault="00856DF1" w:rsidP="00856DF1">
      <w:pPr>
        <w:pStyle w:val="FigureCaption0"/>
      </w:pPr>
      <w:bookmarkStart w:id="2671" w:name="_Toc74052657"/>
      <w:bookmarkStart w:id="2672" w:name="_Toc90644043"/>
      <w:bookmarkStart w:id="2673" w:name="_Toc23016406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87</w:t>
      </w:r>
      <w:r w:rsidR="00764635">
        <w:rPr>
          <w:noProof/>
        </w:rPr>
        <w:fldChar w:fldCharType="end"/>
      </w:r>
      <w:r>
        <w:t xml:space="preserve">: </w:t>
      </w:r>
      <w:r>
        <w:rPr>
          <w:noProof/>
        </w:rPr>
        <w:t>Print Notes</w:t>
      </w:r>
      <w:bookmarkEnd w:id="2671"/>
      <w:bookmarkEnd w:id="2672"/>
      <w:bookmarkEnd w:id="2673"/>
    </w:p>
    <w:p w14:paraId="07B90E6A" w14:textId="62AEDCB3" w:rsidR="003E764D" w:rsidRDefault="003E764D" w:rsidP="00F874DE">
      <w:pPr>
        <w:pStyle w:val="Heading2"/>
        <w:jc w:val="both"/>
        <w:rPr>
          <w:snapToGrid w:val="0"/>
          <w:w w:val="0"/>
        </w:rPr>
      </w:pPr>
      <w:bookmarkStart w:id="2674" w:name="_Toc314310293"/>
      <w:bookmarkStart w:id="2675" w:name="_Ref314520200"/>
      <w:bookmarkStart w:id="2676" w:name="_Toc314660775"/>
      <w:bookmarkStart w:id="2677" w:name="_Toc315633902"/>
      <w:bookmarkStart w:id="2678" w:name="_Toc11334803"/>
      <w:bookmarkStart w:id="2679" w:name="_Toc74052023"/>
      <w:bookmarkStart w:id="2680" w:name="_Toc90643410"/>
      <w:bookmarkStart w:id="2681" w:name="_Toc230163319"/>
      <w:bookmarkStart w:id="2682" w:name="_Ref314171049"/>
      <w:r w:rsidRPr="002B73E4">
        <w:rPr>
          <w:snapToGrid w:val="0"/>
          <w:w w:val="0"/>
        </w:rPr>
        <w:t xml:space="preserve">Audit </w:t>
      </w:r>
      <w:r w:rsidR="00790227">
        <w:rPr>
          <w:snapToGrid w:val="0"/>
          <w:w w:val="0"/>
        </w:rPr>
        <w:t>T</w:t>
      </w:r>
      <w:r w:rsidRPr="002B73E4">
        <w:rPr>
          <w:snapToGrid w:val="0"/>
          <w:w w:val="0"/>
        </w:rPr>
        <w:t>racking</w:t>
      </w:r>
      <w:bookmarkEnd w:id="2674"/>
      <w:bookmarkEnd w:id="2675"/>
      <w:bookmarkEnd w:id="2676"/>
      <w:bookmarkEnd w:id="2677"/>
      <w:bookmarkEnd w:id="2678"/>
      <w:bookmarkEnd w:id="2679"/>
      <w:bookmarkEnd w:id="2680"/>
      <w:bookmarkEnd w:id="2681"/>
      <w:r w:rsidR="005E5665">
        <w:rPr>
          <w:snapToGrid w:val="0"/>
          <w:w w:val="0"/>
        </w:rPr>
        <w:fldChar w:fldCharType="begin"/>
      </w:r>
      <w:r w:rsidR="005E5665">
        <w:instrText xml:space="preserve"> XE "</w:instrText>
      </w:r>
      <w:r w:rsidR="005E5665" w:rsidRPr="00F74690">
        <w:rPr>
          <w:snapToGrid w:val="0"/>
          <w:w w:val="0"/>
        </w:rPr>
        <w:instrText>Assigned</w:instrText>
      </w:r>
      <w:r w:rsidR="00AF4DFD" w:rsidRPr="00AF4DFD">
        <w:rPr>
          <w:snapToGrid w:val="0"/>
          <w:w w:val="0"/>
        </w:rPr>
        <w:instrText xml:space="preserve"> </w:instrText>
      </w:r>
      <w:r w:rsidR="00AF4DFD">
        <w:rPr>
          <w:snapToGrid w:val="0"/>
          <w:w w:val="0"/>
        </w:rPr>
        <w:instrText>Audit Tracking.Screen</w:instrText>
      </w:r>
      <w:r w:rsidR="005E5665">
        <w:instrText xml:space="preserve">" </w:instrText>
      </w:r>
      <w:r w:rsidR="005E5665">
        <w:rPr>
          <w:snapToGrid w:val="0"/>
          <w:w w:val="0"/>
        </w:rPr>
        <w:fldChar w:fldCharType="end"/>
      </w:r>
    </w:p>
    <w:p w14:paraId="3B27B857" w14:textId="77777777" w:rsidR="00685FA0" w:rsidRDefault="00685FA0" w:rsidP="001879BA">
      <w:pPr>
        <w:pStyle w:val="BodyText"/>
      </w:pPr>
      <w:r>
        <w:t>T</w:t>
      </w:r>
      <w:r w:rsidRPr="006C7316">
        <w:t>he Audit Filter Criteria screen is displayed</w:t>
      </w:r>
      <w:r>
        <w:t xml:space="preserve"> w</w:t>
      </w:r>
      <w:r w:rsidRPr="006C7316">
        <w:t xml:space="preserve">hen </w:t>
      </w:r>
      <w:r>
        <w:t xml:space="preserve">a </w:t>
      </w:r>
      <w:r w:rsidRPr="006C7316">
        <w:t xml:space="preserve">user selects the Audit Tracking </w:t>
      </w:r>
      <w:r>
        <w:t xml:space="preserve">tab from the menu </w:t>
      </w:r>
      <w:r w:rsidRPr="00B32886">
        <w:t>on the left</w:t>
      </w:r>
      <w:r>
        <w:t xml:space="preserve"> side of the screen</w:t>
      </w:r>
      <w:r w:rsidRPr="006C7316">
        <w:t xml:space="preserve">. The screen displays all audit data captured </w:t>
      </w:r>
      <w:r>
        <w:t>for</w:t>
      </w:r>
      <w:r w:rsidRPr="006C7316">
        <w:t xml:space="preserve"> the loan. Only authorized users</w:t>
      </w:r>
      <w:r>
        <w:t xml:space="preserve"> can</w:t>
      </w:r>
      <w:r w:rsidRPr="006C7316">
        <w:t xml:space="preserve"> view the audit tracking</w:t>
      </w:r>
      <w:r>
        <w:t xml:space="preserve"> information</w:t>
      </w:r>
      <w:r w:rsidRPr="006C7316">
        <w:t xml:space="preserve">. </w:t>
      </w:r>
      <w:r>
        <w:t>U</w:t>
      </w:r>
      <w:r w:rsidRPr="006C7316">
        <w:t>ser</w:t>
      </w:r>
      <w:r>
        <w:t>s</w:t>
      </w:r>
      <w:r w:rsidRPr="006C7316">
        <w:t xml:space="preserve"> </w:t>
      </w:r>
      <w:r>
        <w:t xml:space="preserve">can </w:t>
      </w:r>
      <w:r w:rsidRPr="006C7316">
        <w:t>filter the audit data using the audit filter criteria.</w:t>
      </w:r>
    </w:p>
    <w:p w14:paraId="7DD7AEDA" w14:textId="77777777" w:rsidR="00685FA0" w:rsidRDefault="00685FA0" w:rsidP="007154B1">
      <w:pPr>
        <w:pStyle w:val="Heading3"/>
        <w:ind w:left="1080" w:hanging="1080"/>
        <w:jc w:val="both"/>
      </w:pPr>
      <w:bookmarkStart w:id="2683" w:name="_Toc315633903"/>
      <w:bookmarkStart w:id="2684" w:name="_Toc11334804"/>
      <w:bookmarkStart w:id="2685" w:name="_Toc74052024"/>
      <w:bookmarkStart w:id="2686" w:name="_Toc90643411"/>
      <w:bookmarkStart w:id="2687" w:name="_Toc230163320"/>
      <w:r>
        <w:t>Filtering A</w:t>
      </w:r>
      <w:r w:rsidRPr="006C7316">
        <w:t xml:space="preserve">udit </w:t>
      </w:r>
      <w:r>
        <w:t>Information</w:t>
      </w:r>
      <w:bookmarkEnd w:id="2683"/>
      <w:bookmarkEnd w:id="2684"/>
      <w:bookmarkEnd w:id="2685"/>
      <w:bookmarkEnd w:id="2686"/>
      <w:bookmarkEnd w:id="2687"/>
      <w:r w:rsidRPr="006C7316">
        <w:t xml:space="preserve"> </w:t>
      </w:r>
    </w:p>
    <w:p w14:paraId="565BEBD0" w14:textId="6955AA19" w:rsidR="00685FA0" w:rsidRPr="006C7316" w:rsidRDefault="00685FA0" w:rsidP="001879BA">
      <w:pPr>
        <w:pStyle w:val="BodyText"/>
      </w:pPr>
      <w:r w:rsidRPr="006C7316">
        <w:t>The Audit Filter</w:t>
      </w:r>
      <w:r w:rsidRPr="006C7316">
        <w:rPr>
          <w:b/>
        </w:rPr>
        <w:t xml:space="preserve"> </w:t>
      </w:r>
      <w:r w:rsidRPr="006C7316">
        <w:t>Criteria section of the</w:t>
      </w:r>
      <w:r w:rsidRPr="006C7316">
        <w:rPr>
          <w:b/>
        </w:rPr>
        <w:t xml:space="preserve"> </w:t>
      </w:r>
      <w:r w:rsidRPr="006C7316">
        <w:t>Audit</w:t>
      </w:r>
      <w:r w:rsidRPr="006C7316">
        <w:rPr>
          <w:b/>
        </w:rPr>
        <w:t xml:space="preserve"> </w:t>
      </w:r>
      <w:r w:rsidRPr="006C7316">
        <w:t xml:space="preserve">screen </w:t>
      </w:r>
      <w:r>
        <w:t>allows</w:t>
      </w:r>
      <w:r w:rsidRPr="006C7316">
        <w:t xml:space="preserve"> </w:t>
      </w:r>
      <w:r>
        <w:t>users</w:t>
      </w:r>
      <w:r w:rsidRPr="006C7316">
        <w:t xml:space="preserve"> to filter and view </w:t>
      </w:r>
      <w:r>
        <w:t xml:space="preserve">the </w:t>
      </w:r>
      <w:r w:rsidRPr="006C7316">
        <w:t xml:space="preserve">audit </w:t>
      </w:r>
      <w:r>
        <w:t>information</w:t>
      </w:r>
      <w:r w:rsidRPr="006C7316">
        <w:t>:</w:t>
      </w:r>
    </w:p>
    <w:p w14:paraId="1F7265E7" w14:textId="77F08431" w:rsidR="00685FA0" w:rsidRPr="006C7316" w:rsidRDefault="00685FA0" w:rsidP="006C3C3F">
      <w:pPr>
        <w:pStyle w:val="OrderedList"/>
        <w:numPr>
          <w:ilvl w:val="0"/>
          <w:numId w:val="261"/>
        </w:numPr>
        <w:jc w:val="both"/>
        <w:rPr>
          <w:noProof/>
        </w:rPr>
      </w:pPr>
      <w:r w:rsidRPr="006C7316">
        <w:rPr>
          <w:noProof/>
        </w:rPr>
        <w:t xml:space="preserve">Select the </w:t>
      </w:r>
      <w:r w:rsidRPr="001445BE">
        <w:rPr>
          <w:b/>
          <w:noProof/>
        </w:rPr>
        <w:t>Audit</w:t>
      </w:r>
      <w:r w:rsidRPr="006C7316">
        <w:rPr>
          <w:noProof/>
        </w:rPr>
        <w:t xml:space="preserve"> field from the </w:t>
      </w:r>
      <w:r>
        <w:rPr>
          <w:noProof/>
        </w:rPr>
        <w:t>dropdown</w:t>
      </w:r>
      <w:r w:rsidR="00D2633D">
        <w:rPr>
          <w:noProof/>
        </w:rPr>
        <w:t>.</w:t>
      </w:r>
    </w:p>
    <w:p w14:paraId="02BC1282" w14:textId="77777777" w:rsidR="00685FA0" w:rsidRPr="006C7316" w:rsidRDefault="00685FA0" w:rsidP="006C3C3F">
      <w:pPr>
        <w:pStyle w:val="OrderedList"/>
        <w:numPr>
          <w:ilvl w:val="0"/>
          <w:numId w:val="261"/>
        </w:numPr>
        <w:jc w:val="both"/>
        <w:rPr>
          <w:noProof/>
        </w:rPr>
      </w:pPr>
      <w:r>
        <w:rPr>
          <w:noProof/>
        </w:rPr>
        <w:t xml:space="preserve">Click </w:t>
      </w:r>
      <w:r w:rsidRPr="001445BE">
        <w:rPr>
          <w:b/>
          <w:noProof/>
        </w:rPr>
        <w:t>Filter</w:t>
      </w:r>
      <w:r>
        <w:rPr>
          <w:noProof/>
        </w:rPr>
        <w:t xml:space="preserve"> </w:t>
      </w:r>
      <w:r w:rsidRPr="006C7316">
        <w:rPr>
          <w:noProof/>
        </w:rPr>
        <w:t>to view the filte</w:t>
      </w:r>
      <w:r>
        <w:rPr>
          <w:noProof/>
        </w:rPr>
        <w:t xml:space="preserve">red audit data under the </w:t>
      </w:r>
      <w:r w:rsidRPr="001445BE">
        <w:rPr>
          <w:b/>
          <w:noProof/>
        </w:rPr>
        <w:t>Audit Results</w:t>
      </w:r>
      <w:r>
        <w:rPr>
          <w:noProof/>
        </w:rPr>
        <w:t xml:space="preserve"> section.</w:t>
      </w:r>
    </w:p>
    <w:p w14:paraId="28B4EDAC" w14:textId="2B671F44" w:rsidR="00685FA0" w:rsidRDefault="00685FA0" w:rsidP="006C3C3F">
      <w:pPr>
        <w:pStyle w:val="OrderedList"/>
        <w:numPr>
          <w:ilvl w:val="0"/>
          <w:numId w:val="261"/>
        </w:numPr>
        <w:jc w:val="both"/>
      </w:pPr>
      <w:r>
        <w:rPr>
          <w:noProof/>
        </w:rPr>
        <w:t xml:space="preserve">Click </w:t>
      </w:r>
      <w:r w:rsidRPr="00303E72">
        <w:rPr>
          <w:b/>
          <w:noProof/>
        </w:rPr>
        <w:t>Clear</w:t>
      </w:r>
      <w:r w:rsidRPr="006C7316">
        <w:rPr>
          <w:noProof/>
        </w:rPr>
        <w:t xml:space="preserve"> to clear the selected fil</w:t>
      </w:r>
      <w:r w:rsidR="00303E72">
        <w:rPr>
          <w:noProof/>
        </w:rPr>
        <w:t>t</w:t>
      </w:r>
      <w:r w:rsidRPr="006C7316">
        <w:rPr>
          <w:noProof/>
        </w:rPr>
        <w:t>ers and view all audit data</w:t>
      </w:r>
      <w:r>
        <w:rPr>
          <w:noProof/>
        </w:rPr>
        <w:t>.</w:t>
      </w:r>
    </w:p>
    <w:p w14:paraId="400EA229" w14:textId="77777777" w:rsidR="00685FA0" w:rsidRDefault="00685FA0" w:rsidP="006C3C3F">
      <w:pPr>
        <w:pStyle w:val="OrderedList"/>
        <w:numPr>
          <w:ilvl w:val="0"/>
          <w:numId w:val="261"/>
        </w:numPr>
        <w:jc w:val="both"/>
      </w:pPr>
      <w:r w:rsidRPr="006C7316">
        <w:rPr>
          <w:noProof/>
        </w:rPr>
        <w:t>The</w:t>
      </w:r>
      <w:r w:rsidRPr="006C7316">
        <w:t xml:space="preserve"> Audit Results section displays the</w:t>
      </w:r>
      <w:r>
        <w:t xml:space="preserve"> following fields</w:t>
      </w:r>
      <w:r w:rsidRPr="006C7316">
        <w:t>:</w:t>
      </w:r>
    </w:p>
    <w:p w14:paraId="0C6FE2D1" w14:textId="30790414" w:rsidR="00685FA0" w:rsidRPr="00CD7FB6" w:rsidRDefault="00685FA0" w:rsidP="00CD7FB6">
      <w:pPr>
        <w:pStyle w:val="UnorderedListIndent"/>
        <w:jc w:val="both"/>
      </w:pPr>
      <w:r w:rsidRPr="00CD7FB6">
        <w:rPr>
          <w:b/>
          <w:bCs/>
        </w:rPr>
        <w:t>Audit Type</w:t>
      </w:r>
      <w:r w:rsidRPr="00CD7FB6">
        <w:t xml:space="preserve">: </w:t>
      </w:r>
      <w:r w:rsidRPr="00C94C7B">
        <w:t>The type of Audit on the loan</w:t>
      </w:r>
      <w:r w:rsidR="0084680B">
        <w:t>.</w:t>
      </w:r>
    </w:p>
    <w:p w14:paraId="3B5D148A" w14:textId="2D9E3D5F" w:rsidR="00685FA0" w:rsidRPr="00CD7FB6" w:rsidRDefault="00685FA0" w:rsidP="00CD7FB6">
      <w:pPr>
        <w:pStyle w:val="UnorderedListIndent"/>
        <w:jc w:val="both"/>
      </w:pPr>
      <w:r w:rsidRPr="00CD7FB6">
        <w:rPr>
          <w:b/>
          <w:bCs/>
        </w:rPr>
        <w:t>Original Value</w:t>
      </w:r>
      <w:r w:rsidRPr="00CD7FB6">
        <w:t xml:space="preserve">: </w:t>
      </w:r>
      <w:r w:rsidRPr="00C94C7B">
        <w:t>The original value of the audit type</w:t>
      </w:r>
      <w:r w:rsidR="0084680B">
        <w:t>.</w:t>
      </w:r>
    </w:p>
    <w:p w14:paraId="7CE9B6D7" w14:textId="2AA531A4" w:rsidR="00685FA0" w:rsidRPr="00CD7FB6" w:rsidRDefault="00685FA0" w:rsidP="00CD7FB6">
      <w:pPr>
        <w:pStyle w:val="UnorderedListIndent"/>
        <w:jc w:val="both"/>
      </w:pPr>
      <w:r w:rsidRPr="00CD7FB6">
        <w:rPr>
          <w:b/>
          <w:bCs/>
        </w:rPr>
        <w:t>New Value</w:t>
      </w:r>
      <w:r w:rsidRPr="00CD7FB6">
        <w:t xml:space="preserve">: </w:t>
      </w:r>
      <w:r w:rsidRPr="00C94C7B">
        <w:t>The new value of the audit type</w:t>
      </w:r>
      <w:r w:rsidR="0084680B">
        <w:t>.</w:t>
      </w:r>
    </w:p>
    <w:p w14:paraId="2D18459A" w14:textId="1E6E2909" w:rsidR="00685FA0" w:rsidRPr="00CD7FB6" w:rsidRDefault="00685FA0" w:rsidP="00CD7FB6">
      <w:pPr>
        <w:pStyle w:val="UnorderedListIndent"/>
        <w:jc w:val="both"/>
      </w:pPr>
      <w:r w:rsidRPr="00CD7FB6">
        <w:rPr>
          <w:b/>
          <w:bCs/>
        </w:rPr>
        <w:t>Change Date</w:t>
      </w:r>
      <w:r w:rsidRPr="00CD7FB6">
        <w:t xml:space="preserve">: </w:t>
      </w:r>
      <w:r w:rsidRPr="00C94C7B">
        <w:t>The date the audit type values were modified</w:t>
      </w:r>
      <w:r w:rsidR="0084680B">
        <w:t>.</w:t>
      </w:r>
    </w:p>
    <w:p w14:paraId="1732E337" w14:textId="03290A8D" w:rsidR="00685FA0" w:rsidRPr="00C94C7B" w:rsidRDefault="00685FA0" w:rsidP="00CD7FB6">
      <w:pPr>
        <w:pStyle w:val="UnorderedListIndent"/>
        <w:jc w:val="both"/>
        <w:rPr>
          <w:b/>
          <w:noProof/>
        </w:rPr>
      </w:pPr>
      <w:r w:rsidRPr="00CD7FB6">
        <w:rPr>
          <w:b/>
          <w:bCs/>
        </w:rPr>
        <w:t>Changed</w:t>
      </w:r>
      <w:r w:rsidRPr="00EE5ABB">
        <w:rPr>
          <w:b/>
          <w:noProof/>
        </w:rPr>
        <w:t xml:space="preserve"> By:</w:t>
      </w:r>
      <w:r w:rsidRPr="00C94C7B">
        <w:rPr>
          <w:b/>
          <w:noProof/>
        </w:rPr>
        <w:t xml:space="preserve"> </w:t>
      </w:r>
      <w:r w:rsidRPr="00C94C7B">
        <w:rPr>
          <w:noProof/>
        </w:rPr>
        <w:t>The name of the user role associated with the audit change</w:t>
      </w:r>
      <w:r w:rsidR="0084680B">
        <w:rPr>
          <w:noProof/>
        </w:rPr>
        <w:t>.</w:t>
      </w:r>
    </w:p>
    <w:p w14:paraId="01A4F652" w14:textId="19FACF76" w:rsidR="00474F4E" w:rsidRDefault="0084054D" w:rsidP="0020312C">
      <w:pPr>
        <w:pStyle w:val="BodyText"/>
        <w:jc w:val="center"/>
      </w:pPr>
      <w:r>
        <w:rPr>
          <w:noProof/>
        </w:rPr>
        <w:drawing>
          <wp:inline distT="0" distB="0" distL="0" distR="0" wp14:anchorId="4E5B09AE" wp14:editId="6572DDBF">
            <wp:extent cx="5283200" cy="1405467"/>
            <wp:effectExtent l="0" t="0" r="0" b="4445"/>
            <wp:docPr id="2533" name="Picture 253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3" name="Picture 2533" descr="Graphical user interface, application&#10;&#10;Description automatically generated"/>
                    <pic:cNvPicPr/>
                  </pic:nvPicPr>
                  <pic:blipFill>
                    <a:blip r:embed="rId254"/>
                    <a:stretch>
                      <a:fillRect/>
                    </a:stretch>
                  </pic:blipFill>
                  <pic:spPr>
                    <a:xfrm>
                      <a:off x="0" y="0"/>
                      <a:ext cx="5319777" cy="1415197"/>
                    </a:xfrm>
                    <a:prstGeom prst="rect">
                      <a:avLst/>
                    </a:prstGeom>
                  </pic:spPr>
                </pic:pic>
              </a:graphicData>
            </a:graphic>
          </wp:inline>
        </w:drawing>
      </w:r>
    </w:p>
    <w:p w14:paraId="75FD650F" w14:textId="3A8AAD5B" w:rsidR="00856DF1" w:rsidRDefault="00856DF1" w:rsidP="00856DF1">
      <w:pPr>
        <w:pStyle w:val="FigureCaption0"/>
      </w:pPr>
      <w:bookmarkStart w:id="2688" w:name="_Toc74052658"/>
      <w:bookmarkStart w:id="2689" w:name="_Toc90644044"/>
      <w:bookmarkStart w:id="2690" w:name="_Toc23016406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88</w:t>
      </w:r>
      <w:r w:rsidR="00764635">
        <w:rPr>
          <w:noProof/>
        </w:rPr>
        <w:fldChar w:fldCharType="end"/>
      </w:r>
      <w:r>
        <w:t xml:space="preserve">: </w:t>
      </w:r>
      <w:r>
        <w:rPr>
          <w:noProof/>
        </w:rPr>
        <w:t>Audit Filter Window</w:t>
      </w:r>
      <w:bookmarkEnd w:id="2688"/>
      <w:bookmarkEnd w:id="2689"/>
      <w:bookmarkEnd w:id="2690"/>
    </w:p>
    <w:p w14:paraId="531B898E" w14:textId="77777777" w:rsidR="005A253A" w:rsidRDefault="005A253A" w:rsidP="005A253A">
      <w:pPr>
        <w:pStyle w:val="BodyText"/>
        <w:rPr>
          <w:snapToGrid w:val="0"/>
          <w:w w:val="0"/>
        </w:rPr>
      </w:pPr>
      <w:bookmarkStart w:id="2691" w:name="_Ref314421592"/>
      <w:bookmarkStart w:id="2692" w:name="_Toc314660777"/>
      <w:bookmarkStart w:id="2693" w:name="_Toc315633904"/>
      <w:bookmarkStart w:id="2694" w:name="_Toc11334805"/>
      <w:bookmarkStart w:id="2695" w:name="_Toc74052025"/>
      <w:bookmarkStart w:id="2696" w:name="_Toc90643412"/>
    </w:p>
    <w:p w14:paraId="508E61A9" w14:textId="77777777" w:rsidR="005A253A" w:rsidRDefault="005A253A" w:rsidP="005A253A">
      <w:pPr>
        <w:pStyle w:val="BodyText"/>
        <w:rPr>
          <w:snapToGrid w:val="0"/>
          <w:w w:val="0"/>
        </w:rPr>
      </w:pPr>
    </w:p>
    <w:p w14:paraId="465780B5" w14:textId="4525B848" w:rsidR="002B73E4" w:rsidRPr="002B73E4" w:rsidRDefault="002B73E4" w:rsidP="00F874DE">
      <w:pPr>
        <w:pStyle w:val="Heading2"/>
        <w:jc w:val="both"/>
        <w:rPr>
          <w:snapToGrid w:val="0"/>
          <w:w w:val="0"/>
        </w:rPr>
      </w:pPr>
      <w:bookmarkStart w:id="2697" w:name="_Toc230163321"/>
      <w:r w:rsidRPr="002B73E4">
        <w:rPr>
          <w:snapToGrid w:val="0"/>
          <w:w w:val="0"/>
        </w:rPr>
        <w:t>Alerts</w:t>
      </w:r>
      <w:bookmarkEnd w:id="2682"/>
      <w:bookmarkEnd w:id="2691"/>
      <w:bookmarkEnd w:id="2692"/>
      <w:bookmarkEnd w:id="2693"/>
      <w:bookmarkEnd w:id="2694"/>
      <w:bookmarkEnd w:id="2695"/>
      <w:bookmarkEnd w:id="2696"/>
      <w:bookmarkEnd w:id="2697"/>
      <w:r w:rsidR="007C1B1B">
        <w:rPr>
          <w:snapToGrid w:val="0"/>
          <w:w w:val="0"/>
        </w:rPr>
        <w:fldChar w:fldCharType="begin"/>
      </w:r>
      <w:r w:rsidR="007C1B1B">
        <w:instrText xml:space="preserve"> XE "</w:instrText>
      </w:r>
      <w:r w:rsidR="007C1B1B" w:rsidRPr="00F74690">
        <w:rPr>
          <w:snapToGrid w:val="0"/>
          <w:w w:val="0"/>
        </w:rPr>
        <w:instrText>Assigned</w:instrText>
      </w:r>
      <w:r w:rsidR="00AF4DFD">
        <w:rPr>
          <w:snapToGrid w:val="0"/>
          <w:w w:val="0"/>
        </w:rPr>
        <w:instrText xml:space="preserve"> Alerts Screen</w:instrText>
      </w:r>
      <w:r w:rsidR="007C1B1B">
        <w:instrText xml:space="preserve">" </w:instrText>
      </w:r>
      <w:r w:rsidR="007C1B1B">
        <w:rPr>
          <w:snapToGrid w:val="0"/>
          <w:w w:val="0"/>
        </w:rPr>
        <w:fldChar w:fldCharType="end"/>
      </w:r>
    </w:p>
    <w:p w14:paraId="1D8F7636" w14:textId="3F2C4A5E" w:rsidR="0000209E" w:rsidRDefault="0000209E" w:rsidP="001879BA">
      <w:pPr>
        <w:pStyle w:val="BodyText"/>
        <w:rPr>
          <w:rStyle w:val="CrossRef"/>
          <w:color w:val="auto"/>
        </w:rPr>
      </w:pPr>
      <w:r>
        <w:t>T</w:t>
      </w:r>
      <w:r w:rsidRPr="006C7316">
        <w:t>he Alerts screen is displayed</w:t>
      </w:r>
      <w:r>
        <w:t xml:space="preserve"> w</w:t>
      </w:r>
      <w:r w:rsidRPr="006C7316">
        <w:t xml:space="preserve">hen </w:t>
      </w:r>
      <w:r>
        <w:t xml:space="preserve">a </w:t>
      </w:r>
      <w:r w:rsidRPr="006C7316">
        <w:t xml:space="preserve">user selects the Alerts </w:t>
      </w:r>
      <w:r>
        <w:t xml:space="preserve">tab from the menu </w:t>
      </w:r>
      <w:r w:rsidRPr="00B32886">
        <w:t>on the left</w:t>
      </w:r>
      <w:r>
        <w:t xml:space="preserve"> side of the screen</w:t>
      </w:r>
      <w:r w:rsidRPr="006C7316">
        <w:t>. The</w:t>
      </w:r>
      <w:r>
        <w:t xml:space="preserve"> Alerts</w:t>
      </w:r>
      <w:r w:rsidRPr="006C7316">
        <w:t xml:space="preserve"> screen </w:t>
      </w:r>
      <w:r>
        <w:t>shows</w:t>
      </w:r>
      <w:r w:rsidRPr="006C7316">
        <w:t xml:space="preserve"> all the active </w:t>
      </w:r>
      <w:r w:rsidR="002E1F82">
        <w:t>an</w:t>
      </w:r>
      <w:r w:rsidR="005E438D">
        <w:t>d</w:t>
      </w:r>
      <w:r w:rsidR="002E1F82">
        <w:t xml:space="preserve"> inactive </w:t>
      </w:r>
      <w:r w:rsidRPr="006C7316">
        <w:t xml:space="preserve">alerts </w:t>
      </w:r>
      <w:r w:rsidR="005E438D">
        <w:t>on</w:t>
      </w:r>
      <w:r>
        <w:t xml:space="preserve"> </w:t>
      </w:r>
      <w:r w:rsidRPr="006C7316">
        <w:t xml:space="preserve">the loan. The </w:t>
      </w:r>
      <w:r>
        <w:t>system</w:t>
      </w:r>
      <w:r w:rsidRPr="006C7316">
        <w:t xml:space="preserve"> automatically adds an alert when the alert condition is </w:t>
      </w:r>
      <w:r w:rsidR="007B3683">
        <w:t>identified</w:t>
      </w:r>
      <w:r w:rsidRPr="006C7316">
        <w:t xml:space="preserve">. In addition, the authorized users can manually add an alert </w:t>
      </w:r>
      <w:r>
        <w:t>to</w:t>
      </w:r>
      <w:r w:rsidRPr="006C7316">
        <w:t xml:space="preserve"> the loan.</w:t>
      </w:r>
      <w:r>
        <w:t xml:space="preserve"> </w:t>
      </w:r>
      <w:r w:rsidRPr="006C7316">
        <w:t>Authorized users can also create new alert types using the A</w:t>
      </w:r>
      <w:r w:rsidR="009F66AB">
        <w:t>lerts tab within Admin menu tab</w:t>
      </w:r>
      <w:r>
        <w:t xml:space="preserve"> (See</w:t>
      </w:r>
      <w:r w:rsidRPr="006C7316">
        <w:t xml:space="preserve"> </w:t>
      </w:r>
      <w:r w:rsidRPr="00F32B2E">
        <w:rPr>
          <w:rStyle w:val="CrossRef"/>
        </w:rPr>
        <w:t>Chapter</w:t>
      </w:r>
      <w:r w:rsidR="007C1B1B">
        <w:rPr>
          <w:rStyle w:val="CrossRef"/>
        </w:rPr>
        <w:t xml:space="preserve"> 10</w:t>
      </w:r>
      <w:r>
        <w:rPr>
          <w:rStyle w:val="CrossRef"/>
        </w:rPr>
        <w:t>)</w:t>
      </w:r>
      <w:r w:rsidRPr="0011409C">
        <w:rPr>
          <w:rStyle w:val="CrossRef"/>
          <w:color w:val="auto"/>
        </w:rPr>
        <w:t>.</w:t>
      </w:r>
    </w:p>
    <w:p w14:paraId="23B6C844" w14:textId="0D79A69A" w:rsidR="0000209E" w:rsidRDefault="0000209E" w:rsidP="001879BA">
      <w:pPr>
        <w:pStyle w:val="BodyText"/>
      </w:pPr>
    </w:p>
    <w:p w14:paraId="5B3DC492" w14:textId="140053C3" w:rsidR="00474F4E" w:rsidRDefault="0084054D" w:rsidP="00990B8D">
      <w:pPr>
        <w:pStyle w:val="BodyText"/>
        <w:jc w:val="center"/>
      </w:pPr>
      <w:r>
        <w:rPr>
          <w:noProof/>
        </w:rPr>
        <w:drawing>
          <wp:inline distT="0" distB="0" distL="0" distR="0" wp14:anchorId="177FAF70" wp14:editId="6A36AD6E">
            <wp:extent cx="3968750" cy="824279"/>
            <wp:effectExtent l="0" t="0" r="0" b="0"/>
            <wp:docPr id="2534" name="Picture 2534"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4" name="Picture 2534" descr="Graphical user interface, application, Word&#10;&#10;Description automatically generated"/>
                    <pic:cNvPicPr/>
                  </pic:nvPicPr>
                  <pic:blipFill>
                    <a:blip r:embed="rId255"/>
                    <a:stretch>
                      <a:fillRect/>
                    </a:stretch>
                  </pic:blipFill>
                  <pic:spPr>
                    <a:xfrm>
                      <a:off x="0" y="0"/>
                      <a:ext cx="4000963" cy="830969"/>
                    </a:xfrm>
                    <a:prstGeom prst="rect">
                      <a:avLst/>
                    </a:prstGeom>
                  </pic:spPr>
                </pic:pic>
              </a:graphicData>
            </a:graphic>
          </wp:inline>
        </w:drawing>
      </w:r>
    </w:p>
    <w:p w14:paraId="7CC4A989" w14:textId="7F297405" w:rsidR="00856DF1" w:rsidRDefault="00856DF1" w:rsidP="00856DF1">
      <w:pPr>
        <w:pStyle w:val="FigureCaption0"/>
      </w:pPr>
      <w:bookmarkStart w:id="2698" w:name="_Toc74052659"/>
      <w:bookmarkStart w:id="2699" w:name="_Toc90644045"/>
      <w:bookmarkStart w:id="2700" w:name="_Toc23016406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89</w:t>
      </w:r>
      <w:r w:rsidR="00764635">
        <w:rPr>
          <w:noProof/>
        </w:rPr>
        <w:fldChar w:fldCharType="end"/>
      </w:r>
      <w:r>
        <w:t xml:space="preserve">: </w:t>
      </w:r>
      <w:r>
        <w:rPr>
          <w:noProof/>
        </w:rPr>
        <w:t>Alerts Screen</w:t>
      </w:r>
      <w:bookmarkEnd w:id="2698"/>
      <w:bookmarkEnd w:id="2699"/>
      <w:bookmarkEnd w:id="2700"/>
    </w:p>
    <w:p w14:paraId="0E6A1B3D" w14:textId="77777777" w:rsidR="0000209E" w:rsidRDefault="0000209E" w:rsidP="001879BA">
      <w:pPr>
        <w:pStyle w:val="BodyText"/>
      </w:pPr>
      <w:r w:rsidRPr="006C7316">
        <w:t>The Alerts section displays</w:t>
      </w:r>
      <w:r>
        <w:t xml:space="preserve"> the following fields</w:t>
      </w:r>
      <w:r w:rsidRPr="006C7316">
        <w:t>:</w:t>
      </w:r>
    </w:p>
    <w:p w14:paraId="17A39D6C" w14:textId="121A7675" w:rsidR="0000209E" w:rsidRPr="00A22F31" w:rsidRDefault="0000209E" w:rsidP="00F874DE">
      <w:pPr>
        <w:pStyle w:val="UnorderedList"/>
        <w:jc w:val="both"/>
        <w:rPr>
          <w:noProof/>
        </w:rPr>
      </w:pPr>
      <w:r w:rsidRPr="00A22F31">
        <w:rPr>
          <w:b/>
          <w:noProof/>
        </w:rPr>
        <w:t>Alert Date:</w:t>
      </w:r>
      <w:r w:rsidRPr="00A22F31">
        <w:rPr>
          <w:b/>
          <w:noProof/>
        </w:rPr>
        <w:tab/>
        <w:t xml:space="preserve"> </w:t>
      </w:r>
      <w:r w:rsidRPr="00A22F31">
        <w:rPr>
          <w:noProof/>
        </w:rPr>
        <w:t>The date the alert was generated</w:t>
      </w:r>
    </w:p>
    <w:p w14:paraId="7ADAFCCA" w14:textId="1C3F31BC" w:rsidR="0000209E" w:rsidRPr="00A22F31" w:rsidRDefault="0000209E" w:rsidP="00F874DE">
      <w:pPr>
        <w:pStyle w:val="UnorderedList"/>
        <w:jc w:val="both"/>
        <w:rPr>
          <w:b/>
          <w:noProof/>
        </w:rPr>
      </w:pPr>
      <w:r w:rsidRPr="00A22F31">
        <w:rPr>
          <w:b/>
          <w:noProof/>
        </w:rPr>
        <w:t>Alert Description:</w:t>
      </w:r>
      <w:r w:rsidRPr="00A22F31">
        <w:rPr>
          <w:b/>
          <w:noProof/>
        </w:rPr>
        <w:tab/>
        <w:t xml:space="preserve"> </w:t>
      </w:r>
      <w:r w:rsidRPr="00A22F31">
        <w:rPr>
          <w:noProof/>
        </w:rPr>
        <w:t>The description associated with the alert type</w:t>
      </w:r>
    </w:p>
    <w:p w14:paraId="3E20D94E" w14:textId="3F63BADC" w:rsidR="0000209E" w:rsidRPr="00A22F31" w:rsidRDefault="0000209E" w:rsidP="00F874DE">
      <w:pPr>
        <w:pStyle w:val="UnorderedList"/>
        <w:jc w:val="both"/>
        <w:rPr>
          <w:b/>
          <w:noProof/>
        </w:rPr>
      </w:pPr>
      <w:r w:rsidRPr="00A22F31">
        <w:rPr>
          <w:b/>
          <w:noProof/>
        </w:rPr>
        <w:t>Severity</w:t>
      </w:r>
      <w:r w:rsidRPr="00A22F31">
        <w:rPr>
          <w:b/>
          <w:noProof/>
        </w:rPr>
        <w:tab/>
        <w:t>:</w:t>
      </w:r>
      <w:r>
        <w:rPr>
          <w:b/>
          <w:noProof/>
        </w:rPr>
        <w:t xml:space="preserve"> </w:t>
      </w:r>
      <w:r w:rsidRPr="00A22F31">
        <w:rPr>
          <w:noProof/>
        </w:rPr>
        <w:t>Severity of the alert, Critical or General Tracking</w:t>
      </w:r>
    </w:p>
    <w:p w14:paraId="0D3D4BFF" w14:textId="70046149" w:rsidR="0000209E" w:rsidRPr="00A22F31" w:rsidRDefault="0000209E" w:rsidP="00F874DE">
      <w:pPr>
        <w:pStyle w:val="UnorderedList"/>
        <w:jc w:val="both"/>
        <w:rPr>
          <w:noProof/>
        </w:rPr>
      </w:pPr>
      <w:r w:rsidRPr="00A22F31">
        <w:rPr>
          <w:b/>
          <w:noProof/>
        </w:rPr>
        <w:t>Alert Amt</w:t>
      </w:r>
      <w:r w:rsidRPr="00A22F31">
        <w:rPr>
          <w:b/>
          <w:noProof/>
        </w:rPr>
        <w:tab/>
      </w:r>
      <w:r w:rsidRPr="00A22F31">
        <w:rPr>
          <w:noProof/>
        </w:rPr>
        <w:t>: Any monetary amount associated with the alert</w:t>
      </w:r>
    </w:p>
    <w:p w14:paraId="03993422" w14:textId="77777777" w:rsidR="0000209E" w:rsidRDefault="0000209E" w:rsidP="00F874DE">
      <w:pPr>
        <w:pStyle w:val="UnorderedList"/>
        <w:jc w:val="both"/>
        <w:rPr>
          <w:noProof/>
        </w:rPr>
      </w:pPr>
      <w:r w:rsidRPr="00A22F31">
        <w:rPr>
          <w:b/>
          <w:noProof/>
        </w:rPr>
        <w:t>Expiration Date:</w:t>
      </w:r>
      <w:r w:rsidRPr="00A22F31">
        <w:rPr>
          <w:b/>
          <w:noProof/>
        </w:rPr>
        <w:tab/>
      </w:r>
      <w:r w:rsidRPr="00A22F31">
        <w:rPr>
          <w:noProof/>
        </w:rPr>
        <w:t xml:space="preserve"> The d</w:t>
      </w:r>
      <w:r>
        <w:rPr>
          <w:noProof/>
        </w:rPr>
        <w:t>ate the alert expires. I</w:t>
      </w:r>
      <w:r w:rsidRPr="00A22F31">
        <w:rPr>
          <w:noProof/>
        </w:rPr>
        <w:t>f the current system date is greater than the alert expiration date, the alert is no longer displayed in the critical alerts pop-up window.</w:t>
      </w:r>
    </w:p>
    <w:p w14:paraId="139B7B99" w14:textId="77777777" w:rsidR="00FA58CC" w:rsidRPr="00A22F31" w:rsidRDefault="00FA58CC" w:rsidP="00FA58CC">
      <w:pPr>
        <w:pStyle w:val="UnorderedList"/>
        <w:jc w:val="both"/>
        <w:rPr>
          <w:noProof/>
        </w:rPr>
      </w:pPr>
      <w:r>
        <w:rPr>
          <w:b/>
          <w:noProof/>
        </w:rPr>
        <w:t>Status:</w:t>
      </w:r>
      <w:r>
        <w:rPr>
          <w:noProof/>
        </w:rPr>
        <w:t xml:space="preserve"> Indicates the status of the alert (Active/Inactive)</w:t>
      </w:r>
    </w:p>
    <w:p w14:paraId="27719C33" w14:textId="731525C7" w:rsidR="0000209E" w:rsidRPr="00A22F31" w:rsidRDefault="0000209E" w:rsidP="00F874DE">
      <w:pPr>
        <w:pStyle w:val="UnorderedList"/>
        <w:jc w:val="both"/>
        <w:rPr>
          <w:b/>
          <w:noProof/>
        </w:rPr>
      </w:pPr>
      <w:r w:rsidRPr="00A22F31">
        <w:rPr>
          <w:b/>
          <w:noProof/>
        </w:rPr>
        <w:t>Alert Type</w:t>
      </w:r>
      <w:r w:rsidRPr="00A22F31">
        <w:rPr>
          <w:b/>
          <w:noProof/>
        </w:rPr>
        <w:tab/>
        <w:t xml:space="preserve">: </w:t>
      </w:r>
      <w:r w:rsidRPr="0011409C">
        <w:rPr>
          <w:noProof/>
        </w:rPr>
        <w:t>Indicates whether the alert is system generated or user generated</w:t>
      </w:r>
    </w:p>
    <w:p w14:paraId="4C820B92" w14:textId="0D5731AA" w:rsidR="0000209E" w:rsidRPr="00A22F31" w:rsidRDefault="0000209E" w:rsidP="00F874DE">
      <w:pPr>
        <w:pStyle w:val="UnorderedList"/>
        <w:jc w:val="both"/>
        <w:rPr>
          <w:b/>
          <w:noProof/>
        </w:rPr>
      </w:pPr>
      <w:r w:rsidRPr="00A22F31">
        <w:rPr>
          <w:b/>
          <w:noProof/>
        </w:rPr>
        <w:t>Alert Note</w:t>
      </w:r>
      <w:r w:rsidRPr="00A22F31">
        <w:rPr>
          <w:b/>
          <w:noProof/>
        </w:rPr>
        <w:tab/>
        <w:t xml:space="preserve">: </w:t>
      </w:r>
      <w:r w:rsidRPr="0011409C">
        <w:rPr>
          <w:noProof/>
        </w:rPr>
        <w:t>A short note associated with the alert</w:t>
      </w:r>
    </w:p>
    <w:p w14:paraId="3402BEF9" w14:textId="65190FA9" w:rsidR="0000209E" w:rsidRPr="00A22F31" w:rsidRDefault="0000209E" w:rsidP="00F874DE">
      <w:pPr>
        <w:pStyle w:val="UnorderedList"/>
        <w:jc w:val="both"/>
        <w:rPr>
          <w:b/>
          <w:noProof/>
        </w:rPr>
      </w:pPr>
      <w:r w:rsidRPr="00A22F31">
        <w:rPr>
          <w:b/>
          <w:noProof/>
        </w:rPr>
        <w:t>Create Date:</w:t>
      </w:r>
      <w:r w:rsidRPr="00A22F31">
        <w:rPr>
          <w:b/>
          <w:noProof/>
        </w:rPr>
        <w:tab/>
        <w:t xml:space="preserve"> </w:t>
      </w:r>
      <w:r w:rsidRPr="0011409C">
        <w:rPr>
          <w:noProof/>
        </w:rPr>
        <w:t>The date the alert was created in the system</w:t>
      </w:r>
    </w:p>
    <w:p w14:paraId="6865359D" w14:textId="0D7ABC7C" w:rsidR="0000209E" w:rsidRPr="00A22F31" w:rsidRDefault="0000209E" w:rsidP="00F874DE">
      <w:pPr>
        <w:pStyle w:val="UnorderedList"/>
        <w:jc w:val="both"/>
        <w:rPr>
          <w:b/>
          <w:noProof/>
        </w:rPr>
      </w:pPr>
      <w:r w:rsidRPr="00A22F31">
        <w:rPr>
          <w:b/>
          <w:noProof/>
        </w:rPr>
        <w:t>Created By</w:t>
      </w:r>
      <w:r w:rsidRPr="00A22F31">
        <w:rPr>
          <w:b/>
          <w:noProof/>
        </w:rPr>
        <w:tab/>
        <w:t xml:space="preserve">: </w:t>
      </w:r>
      <w:r w:rsidRPr="0011409C">
        <w:rPr>
          <w:noProof/>
        </w:rPr>
        <w:t>The name of the user role who created the alert</w:t>
      </w:r>
    </w:p>
    <w:p w14:paraId="0DC6BC1A" w14:textId="389D9EB7" w:rsidR="0000209E" w:rsidRPr="00A22F31" w:rsidRDefault="0000209E" w:rsidP="00F874DE">
      <w:pPr>
        <w:pStyle w:val="UnorderedList"/>
        <w:jc w:val="both"/>
        <w:rPr>
          <w:b/>
          <w:noProof/>
        </w:rPr>
      </w:pPr>
      <w:r w:rsidRPr="00A22F31">
        <w:rPr>
          <w:b/>
          <w:noProof/>
        </w:rPr>
        <w:t>Change Date:</w:t>
      </w:r>
      <w:r w:rsidRPr="00A22F31">
        <w:rPr>
          <w:b/>
          <w:noProof/>
        </w:rPr>
        <w:tab/>
        <w:t xml:space="preserve"> </w:t>
      </w:r>
      <w:r w:rsidRPr="0011409C">
        <w:rPr>
          <w:noProof/>
        </w:rPr>
        <w:t>The date the alert was modified/changed</w:t>
      </w:r>
    </w:p>
    <w:p w14:paraId="1C2AF2C9" w14:textId="114A24D8" w:rsidR="0000209E" w:rsidRPr="00CD7FB6" w:rsidRDefault="0000209E" w:rsidP="00F874DE">
      <w:pPr>
        <w:pStyle w:val="UnorderedList"/>
        <w:jc w:val="both"/>
        <w:rPr>
          <w:b/>
          <w:noProof/>
        </w:rPr>
      </w:pPr>
      <w:r w:rsidRPr="00A22F31">
        <w:rPr>
          <w:b/>
          <w:noProof/>
        </w:rPr>
        <w:t>Changed By</w:t>
      </w:r>
      <w:r w:rsidRPr="00A22F31">
        <w:rPr>
          <w:b/>
          <w:noProof/>
        </w:rPr>
        <w:tab/>
        <w:t xml:space="preserve">: </w:t>
      </w:r>
      <w:r w:rsidRPr="0011409C">
        <w:rPr>
          <w:noProof/>
        </w:rPr>
        <w:t>The user that changed/modified the alert</w:t>
      </w:r>
    </w:p>
    <w:p w14:paraId="36B0CB7B" w14:textId="77777777" w:rsidR="0000209E" w:rsidRPr="006C7316" w:rsidRDefault="0000209E" w:rsidP="007154B1">
      <w:pPr>
        <w:pStyle w:val="Heading3"/>
        <w:ind w:left="1080" w:hanging="1080"/>
        <w:jc w:val="both"/>
      </w:pPr>
      <w:bookmarkStart w:id="2701" w:name="_Toc315633905"/>
      <w:bookmarkStart w:id="2702" w:name="_Toc11334806"/>
      <w:bookmarkStart w:id="2703" w:name="_Toc74052026"/>
      <w:bookmarkStart w:id="2704" w:name="_Toc90643413"/>
      <w:bookmarkStart w:id="2705" w:name="_Toc230163322"/>
      <w:r>
        <w:t>Creating N</w:t>
      </w:r>
      <w:r w:rsidRPr="006C7316">
        <w:t xml:space="preserve">ew </w:t>
      </w:r>
      <w:r>
        <w:t>A</w:t>
      </w:r>
      <w:r w:rsidRPr="006C7316">
        <w:t>lerts</w:t>
      </w:r>
      <w:bookmarkEnd w:id="2701"/>
      <w:bookmarkEnd w:id="2702"/>
      <w:bookmarkEnd w:id="2703"/>
      <w:bookmarkEnd w:id="2704"/>
      <w:bookmarkEnd w:id="2705"/>
    </w:p>
    <w:p w14:paraId="377B0BF2" w14:textId="77777777" w:rsidR="0000209E" w:rsidRPr="006C7316" w:rsidRDefault="0000209E" w:rsidP="001879BA">
      <w:pPr>
        <w:pStyle w:val="BodyText"/>
      </w:pPr>
      <w:r w:rsidRPr="006C7316">
        <w:t>To create a new alert on a loan:</w:t>
      </w:r>
    </w:p>
    <w:p w14:paraId="068609BA" w14:textId="77777777" w:rsidR="0000209E" w:rsidRPr="005A7735" w:rsidRDefault="0000209E" w:rsidP="006C3C3F">
      <w:pPr>
        <w:pStyle w:val="OrderedList"/>
        <w:numPr>
          <w:ilvl w:val="0"/>
          <w:numId w:val="262"/>
        </w:numPr>
        <w:jc w:val="both"/>
      </w:pPr>
      <w:r w:rsidRPr="005A7735">
        <w:t xml:space="preserve">Click </w:t>
      </w:r>
      <w:r w:rsidRPr="001445BE">
        <w:rPr>
          <w:b/>
        </w:rPr>
        <w:t xml:space="preserve">New </w:t>
      </w:r>
      <w:r w:rsidRPr="005A7735">
        <w:t xml:space="preserve">in the </w:t>
      </w:r>
      <w:r w:rsidRPr="001445BE">
        <w:rPr>
          <w:b/>
        </w:rPr>
        <w:t>Alerts</w:t>
      </w:r>
      <w:r w:rsidRPr="005A7735">
        <w:t xml:space="preserve"> section. </w:t>
      </w:r>
    </w:p>
    <w:p w14:paraId="5F2FCAA2" w14:textId="77777777" w:rsidR="0000209E" w:rsidRDefault="0000209E" w:rsidP="006C3C3F">
      <w:pPr>
        <w:pStyle w:val="OrderedList"/>
        <w:numPr>
          <w:ilvl w:val="0"/>
          <w:numId w:val="262"/>
        </w:numPr>
        <w:jc w:val="both"/>
        <w:rPr>
          <w:color w:val="000000"/>
        </w:rPr>
      </w:pPr>
      <w:r>
        <w:rPr>
          <w:color w:val="000000"/>
        </w:rPr>
        <w:t xml:space="preserve">On </w:t>
      </w:r>
      <w:r w:rsidRPr="00DE317E">
        <w:t>the</w:t>
      </w:r>
      <w:r>
        <w:rPr>
          <w:color w:val="000000"/>
        </w:rPr>
        <w:t xml:space="preserve"> </w:t>
      </w:r>
      <w:r w:rsidRPr="0011409C">
        <w:rPr>
          <w:b/>
          <w:color w:val="000000"/>
        </w:rPr>
        <w:t>New Alert</w:t>
      </w:r>
      <w:r>
        <w:rPr>
          <w:color w:val="000000"/>
        </w:rPr>
        <w:t xml:space="preserve"> screen, s</w:t>
      </w:r>
      <w:r w:rsidRPr="006C7316">
        <w:rPr>
          <w:color w:val="000000"/>
        </w:rPr>
        <w:t xml:space="preserve">elect </w:t>
      </w:r>
      <w:r w:rsidRPr="0011409C">
        <w:rPr>
          <w:b/>
          <w:color w:val="000000"/>
        </w:rPr>
        <w:t>Alert Type, Alert Date, Expiration Date, Alert Amount, and Status</w:t>
      </w:r>
      <w:r w:rsidRPr="006C7316">
        <w:rPr>
          <w:color w:val="000000"/>
        </w:rPr>
        <w:t xml:space="preserve">. Enter </w:t>
      </w:r>
      <w:r>
        <w:rPr>
          <w:color w:val="000000"/>
        </w:rPr>
        <w:t xml:space="preserve">an </w:t>
      </w:r>
      <w:r w:rsidRPr="0011409C">
        <w:rPr>
          <w:b/>
          <w:color w:val="000000"/>
        </w:rPr>
        <w:t>Alert Note</w:t>
      </w:r>
      <w:r>
        <w:rPr>
          <w:color w:val="000000"/>
        </w:rPr>
        <w:t>.</w:t>
      </w:r>
    </w:p>
    <w:p w14:paraId="477D8D2E" w14:textId="77777777" w:rsidR="0000209E" w:rsidRPr="00DE317E" w:rsidRDefault="0000209E" w:rsidP="006C3C3F">
      <w:pPr>
        <w:pStyle w:val="OrderedList"/>
        <w:numPr>
          <w:ilvl w:val="0"/>
          <w:numId w:val="262"/>
        </w:numPr>
        <w:jc w:val="both"/>
      </w:pPr>
      <w:r w:rsidRPr="00DE317E">
        <w:t xml:space="preserve">Click </w:t>
      </w:r>
      <w:r w:rsidRPr="00DE317E">
        <w:rPr>
          <w:b/>
        </w:rPr>
        <w:t>Submit</w:t>
      </w:r>
      <w:r w:rsidRPr="00DE317E">
        <w:t xml:space="preserve">. The new alert is displayed in the </w:t>
      </w:r>
      <w:r w:rsidRPr="00DE317E">
        <w:rPr>
          <w:b/>
        </w:rPr>
        <w:t>Alerts</w:t>
      </w:r>
      <w:r w:rsidRPr="00DE317E">
        <w:t xml:space="preserve"> section. To exit without adding alert click </w:t>
      </w:r>
      <w:r w:rsidRPr="00DE317E">
        <w:rPr>
          <w:b/>
        </w:rPr>
        <w:t>Cancel</w:t>
      </w:r>
      <w:r w:rsidRPr="00DE317E">
        <w:t>.</w:t>
      </w:r>
    </w:p>
    <w:p w14:paraId="369DFFDE" w14:textId="212DD476" w:rsidR="0000209E" w:rsidRDefault="0000209E" w:rsidP="006C3C3F">
      <w:pPr>
        <w:pStyle w:val="OrderedList"/>
        <w:numPr>
          <w:ilvl w:val="0"/>
          <w:numId w:val="262"/>
        </w:numPr>
        <w:jc w:val="both"/>
        <w:rPr>
          <w:color w:val="000000"/>
        </w:rPr>
      </w:pPr>
      <w:r w:rsidRPr="00DE317E">
        <w:t>On</w:t>
      </w:r>
      <w:r w:rsidRPr="006C7316">
        <w:rPr>
          <w:color w:val="000000"/>
        </w:rPr>
        <w:t>ce an alert is added, the alert cannot be deleted</w:t>
      </w:r>
      <w:r>
        <w:rPr>
          <w:color w:val="000000"/>
        </w:rPr>
        <w:t xml:space="preserve"> but </w:t>
      </w:r>
      <w:r w:rsidRPr="006C7316">
        <w:rPr>
          <w:color w:val="000000"/>
        </w:rPr>
        <w:t xml:space="preserve">can be made inactive. </w:t>
      </w:r>
    </w:p>
    <w:p w14:paraId="666DBF8A" w14:textId="1D4E7673" w:rsidR="0000209E" w:rsidRPr="006C7316" w:rsidRDefault="0084054D" w:rsidP="0020312C">
      <w:pPr>
        <w:pStyle w:val="BodyText"/>
        <w:jc w:val="center"/>
        <w:rPr>
          <w:color w:val="000000"/>
        </w:rPr>
      </w:pPr>
      <w:r>
        <w:rPr>
          <w:noProof/>
        </w:rPr>
        <w:drawing>
          <wp:inline distT="0" distB="0" distL="0" distR="0" wp14:anchorId="4A569F2C" wp14:editId="5A427697">
            <wp:extent cx="1697355" cy="1053402"/>
            <wp:effectExtent l="0" t="0" r="0" b="0"/>
            <wp:docPr id="2535" name="Picture 253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5" name="Picture 2535" descr="Graphical user interface, text, application&#10;&#10;Description automatically generated"/>
                    <pic:cNvPicPr/>
                  </pic:nvPicPr>
                  <pic:blipFill>
                    <a:blip r:embed="rId145"/>
                    <a:stretch>
                      <a:fillRect/>
                    </a:stretch>
                  </pic:blipFill>
                  <pic:spPr>
                    <a:xfrm>
                      <a:off x="0" y="0"/>
                      <a:ext cx="1710156" cy="1061346"/>
                    </a:xfrm>
                    <a:prstGeom prst="rect">
                      <a:avLst/>
                    </a:prstGeom>
                  </pic:spPr>
                </pic:pic>
              </a:graphicData>
            </a:graphic>
          </wp:inline>
        </w:drawing>
      </w:r>
    </w:p>
    <w:p w14:paraId="35518197" w14:textId="5005D6D6" w:rsidR="00856DF1" w:rsidRDefault="00856DF1" w:rsidP="00856DF1">
      <w:pPr>
        <w:pStyle w:val="FigureCaption0"/>
      </w:pPr>
      <w:bookmarkStart w:id="2706" w:name="_Toc74052660"/>
      <w:bookmarkStart w:id="2707" w:name="_Toc90644046"/>
      <w:bookmarkStart w:id="2708" w:name="_Toc23016406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90</w:t>
      </w:r>
      <w:r w:rsidR="00764635">
        <w:rPr>
          <w:noProof/>
        </w:rPr>
        <w:fldChar w:fldCharType="end"/>
      </w:r>
      <w:r>
        <w:t xml:space="preserve">: </w:t>
      </w:r>
      <w:r>
        <w:rPr>
          <w:noProof/>
        </w:rPr>
        <w:t>New Alert Window</w:t>
      </w:r>
      <w:bookmarkEnd w:id="2706"/>
      <w:bookmarkEnd w:id="2707"/>
      <w:bookmarkEnd w:id="2708"/>
    </w:p>
    <w:p w14:paraId="15C285C6" w14:textId="77777777" w:rsidR="0000209E" w:rsidRPr="006C7316" w:rsidRDefault="0000209E" w:rsidP="007154B1">
      <w:pPr>
        <w:pStyle w:val="Heading3"/>
        <w:ind w:left="1080" w:hanging="1080"/>
        <w:jc w:val="both"/>
      </w:pPr>
      <w:bookmarkStart w:id="2709" w:name="_Toc315633906"/>
      <w:bookmarkStart w:id="2710" w:name="_Toc11334807"/>
      <w:bookmarkStart w:id="2711" w:name="_Toc74052027"/>
      <w:bookmarkStart w:id="2712" w:name="_Toc90643414"/>
      <w:bookmarkStart w:id="2713" w:name="_Toc230163323"/>
      <w:r>
        <w:t>Editing an A</w:t>
      </w:r>
      <w:r w:rsidRPr="006C7316">
        <w:t>lert</w:t>
      </w:r>
      <w:bookmarkEnd w:id="2709"/>
      <w:bookmarkEnd w:id="2710"/>
      <w:bookmarkEnd w:id="2711"/>
      <w:bookmarkEnd w:id="2712"/>
      <w:bookmarkEnd w:id="2713"/>
    </w:p>
    <w:p w14:paraId="6292B127" w14:textId="77777777" w:rsidR="0000209E" w:rsidRDefault="0000209E" w:rsidP="001879BA">
      <w:pPr>
        <w:pStyle w:val="BodyText"/>
      </w:pPr>
      <w:r w:rsidRPr="006C7316">
        <w:t>To edit an alert on a loan:</w:t>
      </w:r>
    </w:p>
    <w:p w14:paraId="30A31629" w14:textId="763C8450" w:rsidR="0000209E" w:rsidRPr="00504E01" w:rsidRDefault="0000209E" w:rsidP="006C3C3F">
      <w:pPr>
        <w:pStyle w:val="OrderedList"/>
        <w:numPr>
          <w:ilvl w:val="0"/>
          <w:numId w:val="263"/>
        </w:numPr>
        <w:jc w:val="both"/>
      </w:pPr>
      <w:r w:rsidRPr="00504E01">
        <w:t>Click</w:t>
      </w:r>
      <w:r w:rsidRPr="001445BE">
        <w:rPr>
          <w:b/>
        </w:rPr>
        <w:t xml:space="preserve"> </w:t>
      </w:r>
      <w:r w:rsidRPr="00504E01">
        <w:t xml:space="preserve">the </w:t>
      </w:r>
      <w:r w:rsidRPr="001445BE">
        <w:rPr>
          <w:b/>
        </w:rPr>
        <w:t>Alert</w:t>
      </w:r>
      <w:r w:rsidRPr="00504E01">
        <w:t xml:space="preserve"> you want to edit (system-generated alerts cannot be edited)</w:t>
      </w:r>
      <w:r w:rsidRPr="001445BE">
        <w:rPr>
          <w:b/>
        </w:rPr>
        <w:t xml:space="preserve"> </w:t>
      </w:r>
      <w:r w:rsidRPr="00504E01">
        <w:t xml:space="preserve">in the </w:t>
      </w:r>
      <w:r w:rsidRPr="001445BE">
        <w:rPr>
          <w:b/>
        </w:rPr>
        <w:t>Alerts</w:t>
      </w:r>
      <w:r w:rsidRPr="00504E01">
        <w:t xml:space="preserve"> section. </w:t>
      </w:r>
    </w:p>
    <w:p w14:paraId="7B95F96F" w14:textId="786F7206" w:rsidR="0000209E" w:rsidRPr="008A1849" w:rsidRDefault="0000209E" w:rsidP="006C3C3F">
      <w:pPr>
        <w:pStyle w:val="OrderedList"/>
        <w:numPr>
          <w:ilvl w:val="0"/>
          <w:numId w:val="263"/>
        </w:numPr>
        <w:jc w:val="both"/>
        <w:rPr>
          <w:color w:val="000000"/>
        </w:rPr>
      </w:pPr>
      <w:r w:rsidRPr="00E04C2C">
        <w:t>On</w:t>
      </w:r>
      <w:r>
        <w:rPr>
          <w:color w:val="000000"/>
        </w:rPr>
        <w:t xml:space="preserve"> the </w:t>
      </w:r>
      <w:r>
        <w:rPr>
          <w:b/>
          <w:color w:val="000000"/>
        </w:rPr>
        <w:t xml:space="preserve">Edit Alert </w:t>
      </w:r>
      <w:r w:rsidR="00FE3D16">
        <w:rPr>
          <w:color w:val="000000"/>
        </w:rPr>
        <w:t>window</w:t>
      </w:r>
      <w:r>
        <w:rPr>
          <w:color w:val="000000"/>
        </w:rPr>
        <w:t>, e</w:t>
      </w:r>
      <w:r w:rsidRPr="006C7316">
        <w:rPr>
          <w:color w:val="000000"/>
        </w:rPr>
        <w:t xml:space="preserve">dit the </w:t>
      </w:r>
      <w:r w:rsidRPr="008575BA">
        <w:rPr>
          <w:b/>
          <w:color w:val="000000"/>
        </w:rPr>
        <w:t>Alert Date</w:t>
      </w:r>
      <w:r w:rsidRPr="008575BA">
        <w:rPr>
          <w:color w:val="000000"/>
        </w:rPr>
        <w:t xml:space="preserve">, </w:t>
      </w:r>
      <w:r w:rsidRPr="008575BA">
        <w:rPr>
          <w:b/>
          <w:color w:val="000000"/>
        </w:rPr>
        <w:t>Expiration Date</w:t>
      </w:r>
      <w:r w:rsidRPr="008575BA">
        <w:rPr>
          <w:color w:val="000000"/>
        </w:rPr>
        <w:t xml:space="preserve">, </w:t>
      </w:r>
      <w:r w:rsidRPr="008575BA">
        <w:rPr>
          <w:b/>
          <w:color w:val="000000"/>
        </w:rPr>
        <w:t>Alert Amount</w:t>
      </w:r>
      <w:r w:rsidRPr="008575BA">
        <w:rPr>
          <w:color w:val="000000"/>
        </w:rPr>
        <w:t xml:space="preserve">, </w:t>
      </w:r>
      <w:r w:rsidRPr="008575BA">
        <w:rPr>
          <w:b/>
          <w:color w:val="000000"/>
        </w:rPr>
        <w:t>Status</w:t>
      </w:r>
      <w:r w:rsidRPr="008575BA">
        <w:rPr>
          <w:color w:val="000000"/>
        </w:rPr>
        <w:t xml:space="preserve"> and </w:t>
      </w:r>
      <w:r w:rsidRPr="008575BA">
        <w:rPr>
          <w:b/>
          <w:color w:val="000000"/>
        </w:rPr>
        <w:t>Alert Note</w:t>
      </w:r>
      <w:r w:rsidRPr="008575BA">
        <w:rPr>
          <w:color w:val="000000"/>
        </w:rPr>
        <w:t>.</w:t>
      </w:r>
    </w:p>
    <w:p w14:paraId="438F0FA9" w14:textId="77777777" w:rsidR="0000209E" w:rsidRDefault="0000209E" w:rsidP="006C3C3F">
      <w:pPr>
        <w:pStyle w:val="OrderedList"/>
        <w:numPr>
          <w:ilvl w:val="0"/>
          <w:numId w:val="263"/>
        </w:numPr>
        <w:jc w:val="both"/>
        <w:rPr>
          <w:color w:val="000000"/>
        </w:rPr>
      </w:pPr>
      <w:r w:rsidRPr="00E04C2C">
        <w:t>Click</w:t>
      </w:r>
      <w:r w:rsidRPr="008A1849">
        <w:rPr>
          <w:color w:val="000000"/>
        </w:rPr>
        <w:t xml:space="preserve"> </w:t>
      </w:r>
      <w:r w:rsidRPr="008A1849">
        <w:rPr>
          <w:b/>
          <w:color w:val="000000"/>
        </w:rPr>
        <w:t>Submit.</w:t>
      </w:r>
      <w:r>
        <w:rPr>
          <w:b/>
          <w:color w:val="000000"/>
        </w:rPr>
        <w:t xml:space="preserve"> </w:t>
      </w:r>
      <w:r w:rsidRPr="008A1849">
        <w:rPr>
          <w:color w:val="000000"/>
        </w:rPr>
        <w:t xml:space="preserve">The updated </w:t>
      </w:r>
      <w:r>
        <w:rPr>
          <w:color w:val="000000"/>
        </w:rPr>
        <w:t>alert</w:t>
      </w:r>
      <w:r w:rsidRPr="008A1849">
        <w:rPr>
          <w:color w:val="000000"/>
        </w:rPr>
        <w:t xml:space="preserve"> is reflected in the </w:t>
      </w:r>
      <w:r>
        <w:rPr>
          <w:b/>
          <w:color w:val="000000"/>
        </w:rPr>
        <w:t>Alerts</w:t>
      </w:r>
      <w:r w:rsidRPr="008A1849">
        <w:rPr>
          <w:color w:val="000000"/>
        </w:rPr>
        <w:t xml:space="preserve"> section.</w:t>
      </w:r>
      <w:r>
        <w:rPr>
          <w:color w:val="000000"/>
        </w:rPr>
        <w:t xml:space="preserve"> To exit without updating alert click </w:t>
      </w:r>
      <w:r w:rsidRPr="003C7969">
        <w:rPr>
          <w:b/>
          <w:color w:val="000000"/>
        </w:rPr>
        <w:t>Cancel</w:t>
      </w:r>
      <w:r>
        <w:rPr>
          <w:color w:val="000000"/>
        </w:rPr>
        <w:t>.</w:t>
      </w:r>
    </w:p>
    <w:p w14:paraId="62589571" w14:textId="6CB78988" w:rsidR="0000209E" w:rsidRDefault="0084054D" w:rsidP="0020312C">
      <w:pPr>
        <w:pStyle w:val="BodyText"/>
        <w:jc w:val="center"/>
        <w:rPr>
          <w:color w:val="000000"/>
        </w:rPr>
      </w:pPr>
      <w:r>
        <w:rPr>
          <w:noProof/>
        </w:rPr>
        <w:drawing>
          <wp:inline distT="0" distB="0" distL="0" distR="0" wp14:anchorId="7E37AA12" wp14:editId="2BA47AD3">
            <wp:extent cx="1657294" cy="1242060"/>
            <wp:effectExtent l="0" t="0" r="635" b="0"/>
            <wp:docPr id="2536" name="Picture 253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6" name="Picture 2536" descr="Graphical user interface, text, application&#10;&#10;Description automatically generated"/>
                    <pic:cNvPicPr/>
                  </pic:nvPicPr>
                  <pic:blipFill>
                    <a:blip r:embed="rId146"/>
                    <a:stretch>
                      <a:fillRect/>
                    </a:stretch>
                  </pic:blipFill>
                  <pic:spPr>
                    <a:xfrm>
                      <a:off x="0" y="0"/>
                      <a:ext cx="1668709" cy="1250615"/>
                    </a:xfrm>
                    <a:prstGeom prst="rect">
                      <a:avLst/>
                    </a:prstGeom>
                  </pic:spPr>
                </pic:pic>
              </a:graphicData>
            </a:graphic>
          </wp:inline>
        </w:drawing>
      </w:r>
    </w:p>
    <w:p w14:paraId="02B30641" w14:textId="15400172" w:rsidR="00A40DF1" w:rsidRDefault="00E73484" w:rsidP="00E73484">
      <w:pPr>
        <w:pStyle w:val="FigureCaption0"/>
        <w:rPr>
          <w:noProof/>
        </w:rPr>
      </w:pPr>
      <w:bookmarkStart w:id="2714" w:name="_Toc74052661"/>
      <w:bookmarkStart w:id="2715" w:name="_Toc90644047"/>
      <w:bookmarkStart w:id="2716" w:name="_Toc23016406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91</w:t>
      </w:r>
      <w:r w:rsidR="00764635">
        <w:rPr>
          <w:noProof/>
        </w:rPr>
        <w:fldChar w:fldCharType="end"/>
      </w:r>
      <w:r>
        <w:t xml:space="preserve">: </w:t>
      </w:r>
      <w:r>
        <w:rPr>
          <w:noProof/>
        </w:rPr>
        <w:t>Edit Alert Window</w:t>
      </w:r>
      <w:bookmarkEnd w:id="2714"/>
      <w:bookmarkEnd w:id="2715"/>
      <w:bookmarkEnd w:id="2716"/>
    </w:p>
    <w:p w14:paraId="56713294" w14:textId="61172316" w:rsidR="00A40DF1" w:rsidRDefault="00A40DF1">
      <w:pPr>
        <w:rPr>
          <w:rFonts w:ascii="Cambria" w:eastAsia="Times New Roman" w:hAnsi="Cambria" w:cstheme="minorHAnsi"/>
          <w:b/>
          <w:noProof/>
          <w:sz w:val="20"/>
          <w:szCs w:val="20"/>
          <w:lang w:bidi="en-US"/>
        </w:rPr>
      </w:pPr>
    </w:p>
    <w:p w14:paraId="1C819F89" w14:textId="1FC3837E" w:rsidR="002B73E4" w:rsidRPr="002B73E4" w:rsidRDefault="002B73E4" w:rsidP="00F874DE">
      <w:pPr>
        <w:pStyle w:val="Heading2"/>
        <w:jc w:val="both"/>
      </w:pPr>
      <w:bookmarkStart w:id="2717" w:name="_Ref314171067"/>
      <w:bookmarkStart w:id="2718" w:name="_Ref314520215"/>
      <w:bookmarkStart w:id="2719" w:name="_Toc314660779"/>
      <w:bookmarkStart w:id="2720" w:name="_Toc315633907"/>
      <w:bookmarkStart w:id="2721" w:name="_Toc11334808"/>
      <w:bookmarkStart w:id="2722" w:name="_Toc74052028"/>
      <w:bookmarkStart w:id="2723" w:name="_Toc90643415"/>
      <w:bookmarkStart w:id="2724" w:name="_Toc230163324"/>
      <w:r w:rsidRPr="002B73E4">
        <w:t xml:space="preserve">Change </w:t>
      </w:r>
      <w:r w:rsidR="00504E01">
        <w:t>o</w:t>
      </w:r>
      <w:r w:rsidRPr="002B73E4">
        <w:t>f Plan</w:t>
      </w:r>
      <w:bookmarkEnd w:id="2717"/>
      <w:bookmarkEnd w:id="2718"/>
      <w:bookmarkEnd w:id="2719"/>
      <w:bookmarkEnd w:id="2720"/>
      <w:bookmarkEnd w:id="2721"/>
      <w:bookmarkEnd w:id="2722"/>
      <w:bookmarkEnd w:id="2723"/>
      <w:bookmarkEnd w:id="2724"/>
      <w:r w:rsidR="00206F57">
        <w:fldChar w:fldCharType="begin"/>
      </w:r>
      <w:r w:rsidR="00206F57">
        <w:instrText xml:space="preserve"> XE "</w:instrText>
      </w:r>
      <w:r w:rsidR="00206F57" w:rsidRPr="00F74690">
        <w:instrText>Assigned</w:instrText>
      </w:r>
      <w:r w:rsidR="00AF4DFD">
        <w:instrText xml:space="preserve"> Change of Plan Screen</w:instrText>
      </w:r>
      <w:r w:rsidR="00206F57">
        <w:instrText xml:space="preserve">" </w:instrText>
      </w:r>
      <w:r w:rsidR="00206F57">
        <w:fldChar w:fldCharType="end"/>
      </w:r>
    </w:p>
    <w:p w14:paraId="5ECCC2C5" w14:textId="7856B004" w:rsidR="0000209E" w:rsidRDefault="0000209E" w:rsidP="001879BA">
      <w:pPr>
        <w:pStyle w:val="BodyText"/>
      </w:pPr>
      <w:r>
        <w:t>T</w:t>
      </w:r>
      <w:r w:rsidRPr="006C7316">
        <w:t xml:space="preserve">he </w:t>
      </w:r>
      <w:r>
        <w:t>Change of Plan</w:t>
      </w:r>
      <w:r w:rsidRPr="006C7316">
        <w:t xml:space="preserve"> screen is displayed</w:t>
      </w:r>
      <w:r>
        <w:t xml:space="preserve"> w</w:t>
      </w:r>
      <w:r w:rsidRPr="006C7316">
        <w:t xml:space="preserve">hen </w:t>
      </w:r>
      <w:r>
        <w:t xml:space="preserve">a </w:t>
      </w:r>
      <w:r w:rsidRPr="006C7316">
        <w:t xml:space="preserve">user selects the </w:t>
      </w:r>
      <w:r>
        <w:t xml:space="preserve">Change of Plan tab from the menu </w:t>
      </w:r>
      <w:r w:rsidRPr="00B32886">
        <w:t>on the left</w:t>
      </w:r>
      <w:r>
        <w:t xml:space="preserve"> side of the screen</w:t>
      </w:r>
      <w:r w:rsidRPr="006C7316">
        <w:t>. The</w:t>
      </w:r>
      <w:r>
        <w:t xml:space="preserve"> Change of Plan </w:t>
      </w:r>
      <w:r w:rsidRPr="006C7316">
        <w:t xml:space="preserve">screen </w:t>
      </w:r>
      <w:r>
        <w:t>shows</w:t>
      </w:r>
      <w:r w:rsidRPr="006C7316">
        <w:t xml:space="preserve"> </w:t>
      </w:r>
      <w:r>
        <w:t>the current payment plan and any prior payment plans associated with the loan.</w:t>
      </w:r>
      <w:r w:rsidR="00EA33BB">
        <w:t xml:space="preserve"> </w:t>
      </w:r>
      <w:r w:rsidR="00527D2B">
        <w:t xml:space="preserve">Only authorized user roles from </w:t>
      </w:r>
      <w:r w:rsidR="009E7AA3">
        <w:t>HUD NSC Contractor</w:t>
      </w:r>
      <w:r w:rsidR="00EA33BB">
        <w:t xml:space="preserve"> </w:t>
      </w:r>
      <w:r w:rsidR="00527D2B">
        <w:t xml:space="preserve">can </w:t>
      </w:r>
      <w:r w:rsidR="00EA33BB">
        <w:t>approve the C</w:t>
      </w:r>
      <w:r w:rsidR="00EA33BB" w:rsidRPr="002B73E4">
        <w:t>hange</w:t>
      </w:r>
      <w:r w:rsidR="00EA33BB">
        <w:t xml:space="preserve"> of Plan to be effective</w:t>
      </w:r>
      <w:r w:rsidR="00EA33BB" w:rsidRPr="002B73E4">
        <w:t>.</w:t>
      </w:r>
    </w:p>
    <w:p w14:paraId="7058D9A1" w14:textId="77777777" w:rsidR="0000209E" w:rsidRPr="006C7316" w:rsidRDefault="0000209E" w:rsidP="001879BA">
      <w:pPr>
        <w:pStyle w:val="BodyText"/>
      </w:pPr>
      <w:r>
        <w:t>The following conditions must be satisfied to initiate a change of plan</w:t>
      </w:r>
      <w:r w:rsidRPr="006C7316">
        <w:t xml:space="preserve">: </w:t>
      </w:r>
    </w:p>
    <w:p w14:paraId="37E14CF9" w14:textId="5952CAB7" w:rsidR="00EA33BB" w:rsidRDefault="00EA33BB" w:rsidP="00F874DE">
      <w:pPr>
        <w:pStyle w:val="UnorderedList"/>
        <w:jc w:val="both"/>
      </w:pPr>
      <w:r>
        <w:t>Authorized users can perform Change of Plan.</w:t>
      </w:r>
    </w:p>
    <w:p w14:paraId="1BA1DC11" w14:textId="6796CDFC" w:rsidR="0000209E" w:rsidRPr="006C7316" w:rsidRDefault="0000209E" w:rsidP="00F874DE">
      <w:pPr>
        <w:pStyle w:val="UnorderedList"/>
        <w:jc w:val="both"/>
      </w:pPr>
      <w:r w:rsidRPr="006C7316">
        <w:t xml:space="preserve">The loan must have a case status of </w:t>
      </w:r>
      <w:r w:rsidR="00EA33BB">
        <w:t>Assigned</w:t>
      </w:r>
      <w:r w:rsidRPr="006C7316">
        <w:t xml:space="preserve"> and </w:t>
      </w:r>
      <w:r>
        <w:t xml:space="preserve">a </w:t>
      </w:r>
      <w:r w:rsidRPr="006C7316">
        <w:t xml:space="preserve">sub-status of </w:t>
      </w:r>
      <w:r>
        <w:t xml:space="preserve">Loan </w:t>
      </w:r>
      <w:r w:rsidRPr="006C7316">
        <w:t>Active</w:t>
      </w:r>
      <w:r>
        <w:t>.</w:t>
      </w:r>
    </w:p>
    <w:p w14:paraId="0C628B1D" w14:textId="77777777" w:rsidR="0000209E" w:rsidRDefault="0000209E" w:rsidP="00F874DE">
      <w:pPr>
        <w:pStyle w:val="UnorderedList"/>
        <w:jc w:val="both"/>
      </w:pPr>
      <w:r w:rsidRPr="006C7316">
        <w:t xml:space="preserve">An effective date for a payment plan change must be </w:t>
      </w:r>
      <w:r>
        <w:t xml:space="preserve">after the last transaction and must be </w:t>
      </w:r>
      <w:r w:rsidRPr="006C7316">
        <w:t>within the month in which the change takes effect.</w:t>
      </w:r>
    </w:p>
    <w:p w14:paraId="563507CA" w14:textId="77777777" w:rsidR="00065739" w:rsidRDefault="00065739" w:rsidP="00065739">
      <w:pPr>
        <w:pStyle w:val="UnorderedList"/>
      </w:pPr>
      <w:r>
        <w:t>There is no option to edit the Change of Plan on a loan with pay plan type of Lump Sum.</w:t>
      </w:r>
    </w:p>
    <w:p w14:paraId="169F1AF2" w14:textId="50E6E56D" w:rsidR="00065739" w:rsidRDefault="00065739" w:rsidP="00065739">
      <w:pPr>
        <w:pStyle w:val="UnorderedList"/>
      </w:pPr>
      <w:r>
        <w:tab/>
        <w:t>Authorized users cannot change from an existing pay plan type</w:t>
      </w:r>
      <w:r w:rsidR="003D7635">
        <w:t xml:space="preserve"> </w:t>
      </w:r>
      <w:r>
        <w:t>(Line of Credit, Tenure,</w:t>
      </w:r>
      <w:r w:rsidR="008E5454">
        <w:t xml:space="preserve"> </w:t>
      </w:r>
      <w:r>
        <w:t>Term,</w:t>
      </w:r>
      <w:r w:rsidR="008E5454">
        <w:t xml:space="preserve"> </w:t>
      </w:r>
      <w:r>
        <w:t>Modified tenure or Modified term) to Lump Sum.</w:t>
      </w:r>
    </w:p>
    <w:p w14:paraId="4D9BFCF1" w14:textId="147BBA88" w:rsidR="00C3765E" w:rsidRDefault="0084054D" w:rsidP="0020312C">
      <w:pPr>
        <w:pStyle w:val="BodyText"/>
        <w:jc w:val="center"/>
      </w:pPr>
      <w:r>
        <w:rPr>
          <w:noProof/>
        </w:rPr>
        <w:drawing>
          <wp:inline distT="0" distB="0" distL="0" distR="0" wp14:anchorId="7F6DC661" wp14:editId="0996B574">
            <wp:extent cx="4540250" cy="1039019"/>
            <wp:effectExtent l="0" t="0" r="0" b="8890"/>
            <wp:docPr id="2537" name="Picture 2537"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7" name="Picture 2537" descr="Graphical user interface&#10;&#10;Description automatically generated"/>
                    <pic:cNvPicPr/>
                  </pic:nvPicPr>
                  <pic:blipFill>
                    <a:blip r:embed="rId256"/>
                    <a:stretch>
                      <a:fillRect/>
                    </a:stretch>
                  </pic:blipFill>
                  <pic:spPr>
                    <a:xfrm>
                      <a:off x="0" y="0"/>
                      <a:ext cx="4560983" cy="1043764"/>
                    </a:xfrm>
                    <a:prstGeom prst="rect">
                      <a:avLst/>
                    </a:prstGeom>
                  </pic:spPr>
                </pic:pic>
              </a:graphicData>
            </a:graphic>
          </wp:inline>
        </w:drawing>
      </w:r>
    </w:p>
    <w:p w14:paraId="7961ED13" w14:textId="4AF86CA8" w:rsidR="00E73484" w:rsidRDefault="00E73484" w:rsidP="00E73484">
      <w:pPr>
        <w:pStyle w:val="FigureCaption0"/>
      </w:pPr>
      <w:bookmarkStart w:id="2725" w:name="_Toc74052662"/>
      <w:bookmarkStart w:id="2726" w:name="_Toc90644048"/>
      <w:bookmarkStart w:id="2727" w:name="_Toc23016406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92</w:t>
      </w:r>
      <w:r w:rsidR="00764635">
        <w:rPr>
          <w:noProof/>
        </w:rPr>
        <w:fldChar w:fldCharType="end"/>
      </w:r>
      <w:r>
        <w:t xml:space="preserve">: </w:t>
      </w:r>
      <w:r>
        <w:rPr>
          <w:noProof/>
        </w:rPr>
        <w:t>Change of Plan Screen</w:t>
      </w:r>
      <w:bookmarkEnd w:id="2725"/>
      <w:bookmarkEnd w:id="2726"/>
      <w:bookmarkEnd w:id="2727"/>
    </w:p>
    <w:p w14:paraId="2CD845DF" w14:textId="1FFA2B6B" w:rsidR="0020312C" w:rsidRPr="006C7316" w:rsidRDefault="0000209E" w:rsidP="001879BA">
      <w:pPr>
        <w:pStyle w:val="BodyText"/>
      </w:pPr>
      <w:r>
        <w:t>The Servicing Module currently allows the following</w:t>
      </w:r>
      <w:r w:rsidRPr="006C7316">
        <w:t xml:space="preserve"> </w:t>
      </w:r>
      <w:r w:rsidR="0077467B">
        <w:t>five</w:t>
      </w:r>
      <w:r w:rsidR="00632CF6">
        <w:t xml:space="preserve"> </w:t>
      </w:r>
      <w:r w:rsidRPr="006C7316">
        <w:t>payment plans</w:t>
      </w:r>
      <w:r>
        <w:t xml:space="preserve"> for </w:t>
      </w:r>
      <w:r w:rsidR="000B5E9B">
        <w:rPr>
          <w:rFonts w:asciiTheme="majorHAnsi" w:hAnsiTheme="majorHAnsi" w:cstheme="minorHAnsi"/>
          <w:bCs w:val="0"/>
          <w:noProof/>
          <w:color w:val="000000" w:themeColor="text1"/>
        </w:rPr>
        <w:t>HECM loan</w:t>
      </w:r>
      <w:r w:rsidR="006659BC">
        <w:t>s</w:t>
      </w:r>
      <w:r w:rsidRPr="006C7316">
        <w:t>:</w:t>
      </w:r>
    </w:p>
    <w:tbl>
      <w:tblPr>
        <w:tblStyle w:val="TableGrid"/>
        <w:tblW w:w="0" w:type="auto"/>
        <w:tblInd w:w="198" w:type="dxa"/>
        <w:tblLook w:val="04A0" w:firstRow="1" w:lastRow="0" w:firstColumn="1" w:lastColumn="0" w:noHBand="0" w:noVBand="1"/>
      </w:tblPr>
      <w:tblGrid>
        <w:gridCol w:w="2757"/>
        <w:gridCol w:w="6395"/>
      </w:tblGrid>
      <w:tr w:rsidR="0000209E" w:rsidRPr="00ED3284" w14:paraId="7EAEB060" w14:textId="77777777" w:rsidTr="005B1953">
        <w:tc>
          <w:tcPr>
            <w:tcW w:w="2764" w:type="dxa"/>
            <w:shd w:val="clear" w:color="auto" w:fill="B8CCE4" w:themeFill="accent1" w:themeFillTint="66"/>
          </w:tcPr>
          <w:p w14:paraId="200BDB3D" w14:textId="77777777" w:rsidR="0000209E" w:rsidRPr="00ED3284" w:rsidRDefault="0000209E" w:rsidP="000E443B">
            <w:pPr>
              <w:pStyle w:val="Tableheader"/>
            </w:pPr>
            <w:r w:rsidRPr="00ED3284">
              <w:t>Payment Plan</w:t>
            </w:r>
          </w:p>
        </w:tc>
        <w:tc>
          <w:tcPr>
            <w:tcW w:w="6416" w:type="dxa"/>
            <w:shd w:val="clear" w:color="auto" w:fill="B8CCE4" w:themeFill="accent1" w:themeFillTint="66"/>
          </w:tcPr>
          <w:p w14:paraId="01E6649E" w14:textId="77777777" w:rsidR="0000209E" w:rsidRPr="00ED3284" w:rsidRDefault="0000209E" w:rsidP="000E443B">
            <w:pPr>
              <w:pStyle w:val="Tableheader"/>
            </w:pPr>
            <w:r w:rsidRPr="00ED3284">
              <w:tab/>
              <w:t>Description</w:t>
            </w:r>
          </w:p>
        </w:tc>
      </w:tr>
      <w:tr w:rsidR="0000209E" w:rsidRPr="00EE1619" w14:paraId="1F184FFB" w14:textId="77777777" w:rsidTr="005B1953">
        <w:tc>
          <w:tcPr>
            <w:tcW w:w="2764" w:type="dxa"/>
          </w:tcPr>
          <w:p w14:paraId="0EB14ED0" w14:textId="79D0AFCA" w:rsidR="0000209E" w:rsidRPr="00EE1619" w:rsidRDefault="0000209E" w:rsidP="00B34BB0">
            <w:pPr>
              <w:pStyle w:val="TableColumnSubheading"/>
            </w:pPr>
            <w:r w:rsidRPr="00EE1619">
              <w:t>Line of credit</w:t>
            </w:r>
          </w:p>
        </w:tc>
        <w:tc>
          <w:tcPr>
            <w:tcW w:w="6416" w:type="dxa"/>
          </w:tcPr>
          <w:p w14:paraId="43293663" w14:textId="300529F3" w:rsidR="0000209E" w:rsidRPr="00EE1619" w:rsidRDefault="0000209E" w:rsidP="00F874DE">
            <w:pPr>
              <w:pStyle w:val="TableText"/>
              <w:jc w:val="both"/>
              <w:rPr>
                <w:lang w:bidi="en-US"/>
              </w:rPr>
            </w:pPr>
            <w:r>
              <w:rPr>
                <w:lang w:bidi="en-US"/>
              </w:rPr>
              <w:t xml:space="preserve">A </w:t>
            </w:r>
            <w:r w:rsidRPr="00EE1619">
              <w:rPr>
                <w:lang w:bidi="en-US"/>
              </w:rPr>
              <w:t>borrower can make withdrawals up to a maximum amount, at times, and in amounts, of the borrower's choosing.</w:t>
            </w:r>
          </w:p>
        </w:tc>
      </w:tr>
      <w:tr w:rsidR="0000209E" w:rsidRPr="00EE1619" w14:paraId="16DEC682" w14:textId="77777777" w:rsidTr="005B1953">
        <w:tc>
          <w:tcPr>
            <w:tcW w:w="2764" w:type="dxa"/>
          </w:tcPr>
          <w:p w14:paraId="02C105C3" w14:textId="77777777" w:rsidR="0000209E" w:rsidRPr="00EE1619" w:rsidRDefault="0000209E" w:rsidP="00B34BB0">
            <w:pPr>
              <w:pStyle w:val="TableColumnSubheading"/>
            </w:pPr>
            <w:r w:rsidRPr="00EE1619">
              <w:t>Tenure</w:t>
            </w:r>
          </w:p>
        </w:tc>
        <w:tc>
          <w:tcPr>
            <w:tcW w:w="6416" w:type="dxa"/>
          </w:tcPr>
          <w:p w14:paraId="4206B872" w14:textId="77777777" w:rsidR="0000209E" w:rsidRPr="00EE1619" w:rsidRDefault="0000209E" w:rsidP="00F874DE">
            <w:pPr>
              <w:pStyle w:val="TableText"/>
              <w:jc w:val="both"/>
              <w:rPr>
                <w:lang w:bidi="en-US"/>
              </w:rPr>
            </w:pPr>
            <w:r>
              <w:rPr>
                <w:lang w:bidi="en-US"/>
              </w:rPr>
              <w:t xml:space="preserve">A </w:t>
            </w:r>
            <w:r w:rsidRPr="00EE1619">
              <w:rPr>
                <w:lang w:bidi="en-US"/>
              </w:rPr>
              <w:t xml:space="preserve">borrower receives monthly payments from the lender for as long as the borrower lives and continues to occupy the home as a principal residence. </w:t>
            </w:r>
          </w:p>
        </w:tc>
      </w:tr>
      <w:tr w:rsidR="0000209E" w:rsidRPr="00EE1619" w14:paraId="383AC26D" w14:textId="77777777" w:rsidTr="005B1953">
        <w:tc>
          <w:tcPr>
            <w:tcW w:w="2764" w:type="dxa"/>
          </w:tcPr>
          <w:p w14:paraId="7B723294" w14:textId="77777777" w:rsidR="0000209E" w:rsidRPr="00EE1619" w:rsidRDefault="0000209E" w:rsidP="00B34BB0">
            <w:pPr>
              <w:pStyle w:val="TableColumnSubheading"/>
            </w:pPr>
            <w:r w:rsidRPr="00EE1619">
              <w:t>Term</w:t>
            </w:r>
          </w:p>
        </w:tc>
        <w:tc>
          <w:tcPr>
            <w:tcW w:w="6416" w:type="dxa"/>
          </w:tcPr>
          <w:p w14:paraId="670B514C" w14:textId="77777777" w:rsidR="0000209E" w:rsidRPr="00EE1619" w:rsidRDefault="0000209E" w:rsidP="00F874DE">
            <w:pPr>
              <w:pStyle w:val="TableText"/>
              <w:jc w:val="both"/>
              <w:rPr>
                <w:lang w:bidi="en-US"/>
              </w:rPr>
            </w:pPr>
            <w:r>
              <w:rPr>
                <w:lang w:bidi="en-US"/>
              </w:rPr>
              <w:t xml:space="preserve">A </w:t>
            </w:r>
            <w:r w:rsidRPr="00EE1619">
              <w:rPr>
                <w:lang w:bidi="en-US"/>
              </w:rPr>
              <w:t xml:space="preserve">borrower receives monthly payments for a fixed period selected by the borrower. </w:t>
            </w:r>
          </w:p>
        </w:tc>
      </w:tr>
      <w:tr w:rsidR="0000209E" w:rsidRPr="00EE1619" w14:paraId="44A9A8BB" w14:textId="77777777" w:rsidTr="005B1953">
        <w:tc>
          <w:tcPr>
            <w:tcW w:w="2764" w:type="dxa"/>
          </w:tcPr>
          <w:p w14:paraId="4141A611" w14:textId="77777777" w:rsidR="0000209E" w:rsidRPr="00EE1619" w:rsidRDefault="0000209E" w:rsidP="00B34BB0">
            <w:pPr>
              <w:pStyle w:val="TableColumnSubheading"/>
            </w:pPr>
            <w:r w:rsidRPr="00EE1619">
              <w:t>Modified tenure</w:t>
            </w:r>
          </w:p>
        </w:tc>
        <w:tc>
          <w:tcPr>
            <w:tcW w:w="6416" w:type="dxa"/>
          </w:tcPr>
          <w:p w14:paraId="0E8CA52F" w14:textId="51272944" w:rsidR="0000209E" w:rsidRPr="00EE1619" w:rsidRDefault="0000209E" w:rsidP="00F874DE">
            <w:pPr>
              <w:pStyle w:val="TableText"/>
              <w:jc w:val="both"/>
            </w:pPr>
            <w:r w:rsidRPr="00EE1619">
              <w:rPr>
                <w:lang w:bidi="en-US"/>
              </w:rPr>
              <w:t>The tenure option is combined with a line of credit.</w:t>
            </w:r>
          </w:p>
        </w:tc>
      </w:tr>
      <w:tr w:rsidR="0000209E" w:rsidRPr="00EE1619" w14:paraId="5FBA4EE7" w14:textId="77777777" w:rsidTr="005B1953">
        <w:tc>
          <w:tcPr>
            <w:tcW w:w="2764" w:type="dxa"/>
          </w:tcPr>
          <w:p w14:paraId="3BBAF1AA" w14:textId="77777777" w:rsidR="0000209E" w:rsidRPr="00EE1619" w:rsidRDefault="0000209E" w:rsidP="00B34BB0">
            <w:pPr>
              <w:pStyle w:val="TableColumnSubheading"/>
            </w:pPr>
            <w:r w:rsidRPr="00EE1619">
              <w:t>Modified term</w:t>
            </w:r>
          </w:p>
        </w:tc>
        <w:tc>
          <w:tcPr>
            <w:tcW w:w="6416" w:type="dxa"/>
          </w:tcPr>
          <w:p w14:paraId="0DD5D789" w14:textId="6676419E" w:rsidR="0000209E" w:rsidRPr="00EE1619" w:rsidRDefault="0000209E" w:rsidP="00F874DE">
            <w:pPr>
              <w:pStyle w:val="TableText"/>
              <w:jc w:val="both"/>
            </w:pPr>
            <w:r w:rsidRPr="00EE1619">
              <w:rPr>
                <w:lang w:bidi="en-US"/>
              </w:rPr>
              <w:t>The term option is combined with a line of credit</w:t>
            </w:r>
            <w:r w:rsidR="00FE3D16">
              <w:rPr>
                <w:lang w:bidi="en-US"/>
              </w:rPr>
              <w:t>.</w:t>
            </w:r>
          </w:p>
        </w:tc>
      </w:tr>
    </w:tbl>
    <w:p w14:paraId="4AD988DB" w14:textId="5B6947FD" w:rsidR="00C07394" w:rsidRPr="00065739" w:rsidRDefault="0000209E" w:rsidP="00065739">
      <w:pPr>
        <w:pStyle w:val="TableCaption"/>
      </w:pPr>
      <w:bookmarkStart w:id="2728" w:name="_Toc90643800"/>
      <w:bookmarkStart w:id="2729" w:name="_Toc23016378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10</w:t>
      </w:r>
      <w:r w:rsidR="00764635">
        <w:rPr>
          <w:noProof/>
        </w:rPr>
        <w:fldChar w:fldCharType="end"/>
      </w:r>
      <w:r>
        <w:t>: Payment Plan Types</w:t>
      </w:r>
      <w:bookmarkStart w:id="2730" w:name="_Toc315633908"/>
      <w:bookmarkEnd w:id="2728"/>
      <w:bookmarkEnd w:id="2729"/>
    </w:p>
    <w:p w14:paraId="0EE86EF6" w14:textId="48890033" w:rsidR="0000209E" w:rsidRPr="006C7316" w:rsidRDefault="0000209E" w:rsidP="007154B1">
      <w:pPr>
        <w:pStyle w:val="Heading3"/>
        <w:ind w:left="1080" w:hanging="1080"/>
        <w:jc w:val="both"/>
      </w:pPr>
      <w:bookmarkStart w:id="2731" w:name="_Toc11334809"/>
      <w:bookmarkStart w:id="2732" w:name="_Toc74052029"/>
      <w:bookmarkStart w:id="2733" w:name="_Toc90643416"/>
      <w:bookmarkStart w:id="2734" w:name="_Toc230163325"/>
      <w:r>
        <w:t>Viewing a Payment Plan</w:t>
      </w:r>
      <w:bookmarkEnd w:id="2730"/>
      <w:bookmarkEnd w:id="2731"/>
      <w:bookmarkEnd w:id="2732"/>
      <w:bookmarkEnd w:id="2733"/>
      <w:bookmarkEnd w:id="2734"/>
    </w:p>
    <w:p w14:paraId="2C6EE90B" w14:textId="4349E1B1" w:rsidR="0000209E" w:rsidRPr="0006546C" w:rsidRDefault="0000209E" w:rsidP="00140EA9">
      <w:pPr>
        <w:pStyle w:val="BodyText"/>
      </w:pPr>
      <w:r w:rsidRPr="006C7316">
        <w:t xml:space="preserve">To view </w:t>
      </w:r>
      <w:r>
        <w:t>a</w:t>
      </w:r>
      <w:r w:rsidRPr="006C7316">
        <w:t xml:space="preserve"> payment plan</w:t>
      </w:r>
      <w:r>
        <w:t>:</w:t>
      </w:r>
      <w:r w:rsidR="00140EA9">
        <w:t xml:space="preserve"> </w:t>
      </w:r>
      <w:r w:rsidRPr="006C7316">
        <w:rPr>
          <w:noProof/>
        </w:rPr>
        <w:t xml:space="preserve">Select the record to display </w:t>
      </w:r>
      <w:r>
        <w:rPr>
          <w:noProof/>
        </w:rPr>
        <w:t xml:space="preserve">the </w:t>
      </w:r>
      <w:r w:rsidRPr="0084680B">
        <w:rPr>
          <w:b/>
          <w:noProof/>
        </w:rPr>
        <w:t>Pay Plan Details</w:t>
      </w:r>
      <w:r>
        <w:rPr>
          <w:noProof/>
        </w:rPr>
        <w:t xml:space="preserve"> section and </w:t>
      </w:r>
      <w:r w:rsidRPr="0084680B">
        <w:rPr>
          <w:b/>
          <w:noProof/>
        </w:rPr>
        <w:t>Audit Information</w:t>
      </w:r>
      <w:r>
        <w:rPr>
          <w:noProof/>
        </w:rPr>
        <w:t xml:space="preserve"> sections</w:t>
      </w:r>
      <w:r w:rsidRPr="006C7316">
        <w:rPr>
          <w:noProof/>
        </w:rPr>
        <w:t>.</w:t>
      </w:r>
      <w:r>
        <w:rPr>
          <w:noProof/>
        </w:rPr>
        <w:t xml:space="preserve"> </w:t>
      </w:r>
      <w:r w:rsidRPr="006C7316">
        <w:t xml:space="preserve">The Pay Plan Details section displays </w:t>
      </w:r>
      <w:r>
        <w:t xml:space="preserve">the following </w:t>
      </w:r>
      <w:r w:rsidRPr="006C7316">
        <w:t>details of the payment plan selected in Pay Plans section:</w:t>
      </w:r>
    </w:p>
    <w:p w14:paraId="35EF1F84" w14:textId="77777777" w:rsidR="0000209E" w:rsidRPr="006C7316" w:rsidRDefault="0000209E" w:rsidP="00F874DE">
      <w:pPr>
        <w:pStyle w:val="UnorderedListIndent"/>
        <w:jc w:val="both"/>
        <w:rPr>
          <w:noProof/>
        </w:rPr>
      </w:pPr>
      <w:r w:rsidRPr="00BA4689">
        <w:rPr>
          <w:b/>
          <w:noProof/>
        </w:rPr>
        <w:t xml:space="preserve">Gross Monthly Payment: </w:t>
      </w:r>
      <w:r w:rsidRPr="006C7316">
        <w:rPr>
          <w:noProof/>
        </w:rPr>
        <w:t xml:space="preserve">The monthly payment made to </w:t>
      </w:r>
      <w:r>
        <w:rPr>
          <w:noProof/>
        </w:rPr>
        <w:t>a b</w:t>
      </w:r>
      <w:r w:rsidRPr="006C7316">
        <w:rPr>
          <w:noProof/>
        </w:rPr>
        <w:t>orrower</w:t>
      </w:r>
    </w:p>
    <w:p w14:paraId="3198E099" w14:textId="77777777" w:rsidR="0000209E" w:rsidRPr="006C7316" w:rsidRDefault="0000209E" w:rsidP="00F874DE">
      <w:pPr>
        <w:pStyle w:val="UnorderedListIndent"/>
        <w:jc w:val="both"/>
        <w:rPr>
          <w:noProof/>
        </w:rPr>
      </w:pPr>
      <w:r w:rsidRPr="00BA4689">
        <w:rPr>
          <w:b/>
          <w:noProof/>
        </w:rPr>
        <w:t>Monthly T&amp;I Wld:</w:t>
      </w:r>
      <w:r w:rsidRPr="006C7316">
        <w:rPr>
          <w:noProof/>
        </w:rPr>
        <w:t xml:space="preserve"> The monthly taxes and insurance amount withheld</w:t>
      </w:r>
    </w:p>
    <w:p w14:paraId="50ED18A9" w14:textId="77777777" w:rsidR="0000209E" w:rsidRPr="006C7316" w:rsidRDefault="0000209E" w:rsidP="00F874DE">
      <w:pPr>
        <w:pStyle w:val="UnorderedListIndent"/>
        <w:jc w:val="both"/>
        <w:rPr>
          <w:noProof/>
        </w:rPr>
      </w:pPr>
      <w:r w:rsidRPr="00BA4689">
        <w:rPr>
          <w:b/>
          <w:noProof/>
        </w:rPr>
        <w:t>Net Monthly Payment:</w:t>
      </w:r>
      <w:r w:rsidRPr="006C7316">
        <w:rPr>
          <w:noProof/>
        </w:rPr>
        <w:t xml:space="preserve"> The </w:t>
      </w:r>
      <w:r>
        <w:rPr>
          <w:noProof/>
        </w:rPr>
        <w:t>g</w:t>
      </w:r>
      <w:r w:rsidRPr="006C7316">
        <w:rPr>
          <w:noProof/>
        </w:rPr>
        <w:t>ross monthly payment – Monthly T &amp; I withheld</w:t>
      </w:r>
    </w:p>
    <w:p w14:paraId="32D7E562" w14:textId="77777777" w:rsidR="0000209E" w:rsidRPr="006C7316" w:rsidRDefault="0000209E" w:rsidP="00F874DE">
      <w:pPr>
        <w:pStyle w:val="UnorderedListIndent"/>
        <w:jc w:val="both"/>
        <w:rPr>
          <w:noProof/>
        </w:rPr>
      </w:pPr>
      <w:r w:rsidRPr="00BA4689">
        <w:rPr>
          <w:b/>
          <w:noProof/>
        </w:rPr>
        <w:t>Term of Payments:</w:t>
      </w:r>
      <w:r w:rsidRPr="006C7316">
        <w:rPr>
          <w:noProof/>
        </w:rPr>
        <w:t xml:space="preserve"> The number of payment months</w:t>
      </w:r>
    </w:p>
    <w:p w14:paraId="1F87C036" w14:textId="77777777" w:rsidR="0000209E" w:rsidRPr="006C7316" w:rsidRDefault="0000209E" w:rsidP="00F874DE">
      <w:pPr>
        <w:pStyle w:val="UnorderedListIndent"/>
        <w:jc w:val="both"/>
        <w:rPr>
          <w:noProof/>
        </w:rPr>
      </w:pPr>
      <w:r w:rsidRPr="00BA4689">
        <w:rPr>
          <w:b/>
          <w:noProof/>
        </w:rPr>
        <w:t>Monthly Serv Fee:</w:t>
      </w:r>
      <w:r w:rsidRPr="006C7316">
        <w:rPr>
          <w:noProof/>
        </w:rPr>
        <w:t xml:space="preserve"> The monthly service fee charged by the </w:t>
      </w:r>
      <w:r>
        <w:rPr>
          <w:noProof/>
        </w:rPr>
        <w:t>servicer</w:t>
      </w:r>
    </w:p>
    <w:p w14:paraId="4688362D" w14:textId="5DD624C7" w:rsidR="0000209E" w:rsidRDefault="0084054D" w:rsidP="00EA4BAC">
      <w:pPr>
        <w:pStyle w:val="BodyText"/>
        <w:jc w:val="center"/>
      </w:pPr>
      <w:r>
        <w:rPr>
          <w:noProof/>
        </w:rPr>
        <w:drawing>
          <wp:inline distT="0" distB="0" distL="0" distR="0" wp14:anchorId="24333297" wp14:editId="02E49499">
            <wp:extent cx="3270250" cy="982822"/>
            <wp:effectExtent l="19050" t="19050" r="25400" b="27305"/>
            <wp:docPr id="2538" name="Picture 253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8" name="Picture 2538" descr="Graphical user interface, application&#10;&#10;Description automatically generated"/>
                    <pic:cNvPicPr/>
                  </pic:nvPicPr>
                  <pic:blipFill>
                    <a:blip r:embed="rId147"/>
                    <a:stretch>
                      <a:fillRect/>
                    </a:stretch>
                  </pic:blipFill>
                  <pic:spPr>
                    <a:xfrm>
                      <a:off x="0" y="0"/>
                      <a:ext cx="3288277" cy="988240"/>
                    </a:xfrm>
                    <a:prstGeom prst="rect">
                      <a:avLst/>
                    </a:prstGeom>
                    <a:ln w="19050">
                      <a:solidFill>
                        <a:schemeClr val="accent1"/>
                      </a:solidFill>
                    </a:ln>
                  </pic:spPr>
                </pic:pic>
              </a:graphicData>
            </a:graphic>
          </wp:inline>
        </w:drawing>
      </w:r>
    </w:p>
    <w:p w14:paraId="750095F7" w14:textId="0346B58C" w:rsidR="00E73484" w:rsidRDefault="00E73484" w:rsidP="00E73484">
      <w:pPr>
        <w:pStyle w:val="FigureCaption0"/>
      </w:pPr>
      <w:bookmarkStart w:id="2735" w:name="_Toc74052663"/>
      <w:bookmarkStart w:id="2736" w:name="_Toc90644049"/>
      <w:bookmarkStart w:id="2737" w:name="_Toc23016407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93</w:t>
      </w:r>
      <w:r w:rsidR="00764635">
        <w:rPr>
          <w:noProof/>
        </w:rPr>
        <w:fldChar w:fldCharType="end"/>
      </w:r>
      <w:r>
        <w:t>: View Payment Plan Screen</w:t>
      </w:r>
      <w:bookmarkEnd w:id="2735"/>
      <w:bookmarkEnd w:id="2736"/>
      <w:bookmarkEnd w:id="2737"/>
    </w:p>
    <w:p w14:paraId="1727C35E" w14:textId="77777777" w:rsidR="0000209E" w:rsidRPr="006C7316" w:rsidRDefault="0000209E" w:rsidP="007154B1">
      <w:pPr>
        <w:pStyle w:val="Heading3"/>
        <w:ind w:left="1080" w:hanging="1080"/>
        <w:jc w:val="both"/>
      </w:pPr>
      <w:bookmarkStart w:id="2738" w:name="_Toc315633909"/>
      <w:bookmarkStart w:id="2739" w:name="_Toc11334810"/>
      <w:bookmarkStart w:id="2740" w:name="_Toc74052030"/>
      <w:bookmarkStart w:id="2741" w:name="_Toc90643417"/>
      <w:bookmarkStart w:id="2742" w:name="_Toc230163326"/>
      <w:r w:rsidRPr="006C7316">
        <w:t>Creat</w:t>
      </w:r>
      <w:r>
        <w:t>ing a New Payment P</w:t>
      </w:r>
      <w:r w:rsidRPr="006C7316">
        <w:t>lan</w:t>
      </w:r>
      <w:bookmarkEnd w:id="2738"/>
      <w:bookmarkEnd w:id="2739"/>
      <w:bookmarkEnd w:id="2740"/>
      <w:bookmarkEnd w:id="2741"/>
      <w:bookmarkEnd w:id="2742"/>
    </w:p>
    <w:p w14:paraId="6B7EAB69" w14:textId="77777777" w:rsidR="0000209E" w:rsidRPr="006C7316" w:rsidRDefault="0000209E" w:rsidP="00F874DE">
      <w:pPr>
        <w:jc w:val="both"/>
        <w:rPr>
          <w:rFonts w:ascii="Cambria" w:hAnsi="Cambria"/>
        </w:rPr>
      </w:pPr>
      <w:r w:rsidRPr="006C7316">
        <w:rPr>
          <w:rFonts w:ascii="Cambria" w:hAnsi="Cambria"/>
        </w:rPr>
        <w:t xml:space="preserve">To </w:t>
      </w:r>
      <w:r>
        <w:rPr>
          <w:rFonts w:ascii="Cambria" w:hAnsi="Cambria"/>
        </w:rPr>
        <w:t>create a new payment plan:</w:t>
      </w:r>
    </w:p>
    <w:p w14:paraId="7582D92C" w14:textId="77777777" w:rsidR="0000209E" w:rsidRDefault="0000209E" w:rsidP="006C3C3F">
      <w:pPr>
        <w:pStyle w:val="OrderedList"/>
        <w:numPr>
          <w:ilvl w:val="0"/>
          <w:numId w:val="264"/>
        </w:numPr>
        <w:jc w:val="both"/>
      </w:pPr>
      <w:r w:rsidRPr="006C7316">
        <w:t xml:space="preserve">Click </w:t>
      </w:r>
      <w:r w:rsidRPr="001445BE">
        <w:rPr>
          <w:b/>
        </w:rPr>
        <w:t xml:space="preserve">New </w:t>
      </w:r>
      <w:r w:rsidRPr="006C7316">
        <w:t xml:space="preserve">in the </w:t>
      </w:r>
      <w:r w:rsidRPr="001445BE">
        <w:rPr>
          <w:b/>
        </w:rPr>
        <w:t>Pay Plans</w:t>
      </w:r>
      <w:r w:rsidRPr="006C7316">
        <w:t xml:space="preserve"> section. </w:t>
      </w:r>
    </w:p>
    <w:p w14:paraId="37D25AE8" w14:textId="5655E999" w:rsidR="0000209E" w:rsidRDefault="0000209E" w:rsidP="006C3C3F">
      <w:pPr>
        <w:pStyle w:val="OrderedList"/>
        <w:numPr>
          <w:ilvl w:val="0"/>
          <w:numId w:val="264"/>
        </w:numPr>
        <w:jc w:val="both"/>
      </w:pPr>
      <w:r w:rsidRPr="000B6B3A">
        <w:t xml:space="preserve">On the </w:t>
      </w:r>
      <w:r w:rsidR="001B6496">
        <w:rPr>
          <w:b/>
        </w:rPr>
        <w:t>New</w:t>
      </w:r>
      <w:r w:rsidRPr="00A95839">
        <w:rPr>
          <w:b/>
        </w:rPr>
        <w:t xml:space="preserve"> Payment Plan</w:t>
      </w:r>
      <w:r w:rsidRPr="000B6B3A">
        <w:t xml:space="preserve"> </w:t>
      </w:r>
      <w:r>
        <w:t>window</w:t>
      </w:r>
      <w:r w:rsidRPr="000B6B3A">
        <w:t>,</w:t>
      </w:r>
      <w:r>
        <w:t xml:space="preserve"> enter the </w:t>
      </w:r>
      <w:r w:rsidR="001B6496">
        <w:t>effective date and change type</w:t>
      </w:r>
      <w:r w:rsidR="00264469">
        <w:t xml:space="preserve"> (selectable values of Forced or Voluntary)</w:t>
      </w:r>
      <w:r w:rsidRPr="000B6B3A">
        <w:t>.</w:t>
      </w:r>
    </w:p>
    <w:p w14:paraId="387D928D" w14:textId="2A75F6ED" w:rsidR="00C3765E" w:rsidRDefault="00F572EB" w:rsidP="0020312C">
      <w:pPr>
        <w:pStyle w:val="BodyText"/>
        <w:jc w:val="center"/>
      </w:pPr>
      <w:r>
        <w:rPr>
          <w:noProof/>
        </w:rPr>
        <w:drawing>
          <wp:inline distT="0" distB="0" distL="0" distR="0" wp14:anchorId="5755B652" wp14:editId="7B6DD783">
            <wp:extent cx="2335920" cy="972303"/>
            <wp:effectExtent l="19050" t="19050" r="26670" b="18415"/>
            <wp:docPr id="2540" name="Picture 254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0" name="Picture 2540" descr="Graphical user interface, application&#10;&#10;Description automatically generated"/>
                    <pic:cNvPicPr/>
                  </pic:nvPicPr>
                  <pic:blipFill>
                    <a:blip r:embed="rId257"/>
                    <a:stretch>
                      <a:fillRect/>
                    </a:stretch>
                  </pic:blipFill>
                  <pic:spPr>
                    <a:xfrm>
                      <a:off x="0" y="0"/>
                      <a:ext cx="2375826" cy="988913"/>
                    </a:xfrm>
                    <a:prstGeom prst="rect">
                      <a:avLst/>
                    </a:prstGeom>
                    <a:ln w="19050">
                      <a:solidFill>
                        <a:schemeClr val="accent1"/>
                      </a:solidFill>
                    </a:ln>
                  </pic:spPr>
                </pic:pic>
              </a:graphicData>
            </a:graphic>
          </wp:inline>
        </w:drawing>
      </w:r>
    </w:p>
    <w:p w14:paraId="163674B5" w14:textId="103BAFF4" w:rsidR="00E73484" w:rsidRDefault="00E73484" w:rsidP="00E73484">
      <w:pPr>
        <w:pStyle w:val="FigureCaption0"/>
      </w:pPr>
      <w:bookmarkStart w:id="2743" w:name="_Toc74052664"/>
      <w:bookmarkStart w:id="2744" w:name="_Toc90644050"/>
      <w:bookmarkStart w:id="2745" w:name="_Toc23016407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94</w:t>
      </w:r>
      <w:r w:rsidR="00764635">
        <w:rPr>
          <w:noProof/>
        </w:rPr>
        <w:fldChar w:fldCharType="end"/>
      </w:r>
      <w:r>
        <w:t>: New Payment Plan Window</w:t>
      </w:r>
      <w:bookmarkEnd w:id="2743"/>
      <w:bookmarkEnd w:id="2744"/>
      <w:bookmarkEnd w:id="2745"/>
    </w:p>
    <w:p w14:paraId="12B1360D" w14:textId="30C67FC0" w:rsidR="001B6496" w:rsidRPr="00AE1702" w:rsidRDefault="0000209E" w:rsidP="006C3C3F">
      <w:pPr>
        <w:pStyle w:val="OrderedList"/>
        <w:numPr>
          <w:ilvl w:val="0"/>
          <w:numId w:val="264"/>
        </w:numPr>
        <w:jc w:val="both"/>
      </w:pPr>
      <w:r w:rsidRPr="00A95839">
        <w:t xml:space="preserve">Click </w:t>
      </w:r>
      <w:r w:rsidR="001B6496">
        <w:rPr>
          <w:b/>
        </w:rPr>
        <w:t>Submit</w:t>
      </w:r>
      <w:r w:rsidRPr="00A95839">
        <w:rPr>
          <w:b/>
        </w:rPr>
        <w:t xml:space="preserve"> </w:t>
      </w:r>
      <w:r w:rsidRPr="00A95839">
        <w:t xml:space="preserve">to save </w:t>
      </w:r>
      <w:r>
        <w:t xml:space="preserve">the </w:t>
      </w:r>
      <w:r w:rsidRPr="00A95839">
        <w:t>changes</w:t>
      </w:r>
      <w:r w:rsidRPr="00A95839">
        <w:rPr>
          <w:b/>
        </w:rPr>
        <w:t>.</w:t>
      </w:r>
      <w:r w:rsidRPr="00A95839">
        <w:t xml:space="preserve"> The </w:t>
      </w:r>
      <w:r w:rsidR="001B6496" w:rsidRPr="001B6496">
        <w:rPr>
          <w:b/>
        </w:rPr>
        <w:t>Payment Option Worksheet</w:t>
      </w:r>
      <w:r w:rsidR="001B6496">
        <w:t xml:space="preserve"> is displayed</w:t>
      </w:r>
      <w:r>
        <w:t>.</w:t>
      </w:r>
    </w:p>
    <w:p w14:paraId="2D24EE4C" w14:textId="791F25D1" w:rsidR="00C3765E" w:rsidRDefault="00F572EB" w:rsidP="0020312C">
      <w:pPr>
        <w:spacing w:after="0" w:line="240" w:lineRule="auto"/>
        <w:jc w:val="center"/>
        <w:rPr>
          <w:rFonts w:ascii="Cambria" w:hAnsi="Cambria"/>
          <w:lang w:bidi="en-US"/>
        </w:rPr>
      </w:pPr>
      <w:r>
        <w:rPr>
          <w:noProof/>
        </w:rPr>
        <w:drawing>
          <wp:inline distT="0" distB="0" distL="0" distR="0" wp14:anchorId="6E5C8A42" wp14:editId="061A6984">
            <wp:extent cx="3700392" cy="1735151"/>
            <wp:effectExtent l="19050" t="19050" r="14605" b="17780"/>
            <wp:docPr id="2541" name="Picture 2541" descr="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1" name="Picture 2541" descr="Table&#10;&#10;Description automatically generated with medium confidence"/>
                    <pic:cNvPicPr/>
                  </pic:nvPicPr>
                  <pic:blipFill>
                    <a:blip r:embed="rId258"/>
                    <a:stretch>
                      <a:fillRect/>
                    </a:stretch>
                  </pic:blipFill>
                  <pic:spPr>
                    <a:xfrm>
                      <a:off x="0" y="0"/>
                      <a:ext cx="3713775" cy="1741426"/>
                    </a:xfrm>
                    <a:prstGeom prst="rect">
                      <a:avLst/>
                    </a:prstGeom>
                    <a:ln w="19050">
                      <a:solidFill>
                        <a:schemeClr val="accent1"/>
                      </a:solidFill>
                    </a:ln>
                  </pic:spPr>
                </pic:pic>
              </a:graphicData>
            </a:graphic>
          </wp:inline>
        </w:drawing>
      </w:r>
    </w:p>
    <w:p w14:paraId="49636CBD" w14:textId="33AA6EC3" w:rsidR="00E73484" w:rsidRDefault="00E73484" w:rsidP="008C400D">
      <w:pPr>
        <w:pStyle w:val="FigureCaption0"/>
      </w:pPr>
      <w:bookmarkStart w:id="2746" w:name="_Toc74052665"/>
      <w:bookmarkStart w:id="2747" w:name="_Toc90644051"/>
      <w:bookmarkStart w:id="2748" w:name="_Toc23016407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95</w:t>
      </w:r>
      <w:r w:rsidR="00764635">
        <w:rPr>
          <w:noProof/>
        </w:rPr>
        <w:fldChar w:fldCharType="end"/>
      </w:r>
      <w:r>
        <w:t>: Change of Plan Worksheet</w:t>
      </w:r>
      <w:bookmarkEnd w:id="2746"/>
      <w:bookmarkEnd w:id="2747"/>
      <w:bookmarkEnd w:id="2748"/>
      <w:r>
        <w:t xml:space="preserve"> </w:t>
      </w:r>
    </w:p>
    <w:p w14:paraId="6BAE63D9" w14:textId="5B953D31" w:rsidR="001B6496" w:rsidRDefault="001B6496" w:rsidP="006C3C3F">
      <w:pPr>
        <w:pStyle w:val="OrderedList"/>
        <w:numPr>
          <w:ilvl w:val="0"/>
          <w:numId w:val="264"/>
        </w:numPr>
        <w:jc w:val="both"/>
      </w:pPr>
      <w:r>
        <w:t xml:space="preserve">Select the new </w:t>
      </w:r>
      <w:r w:rsidR="000752A0">
        <w:t>paym</w:t>
      </w:r>
      <w:r>
        <w:t>e</w:t>
      </w:r>
      <w:r w:rsidR="000752A0">
        <w:t>n</w:t>
      </w:r>
      <w:r>
        <w:t>t plan. Instru</w:t>
      </w:r>
      <w:r w:rsidR="000752A0">
        <w:t>c</w:t>
      </w:r>
      <w:r>
        <w:t xml:space="preserve">tions are provided within the worksheet (at the header), enter the values as needed and click </w:t>
      </w:r>
      <w:r w:rsidRPr="00DF7C02">
        <w:rPr>
          <w:b/>
        </w:rPr>
        <w:t>Calculate</w:t>
      </w:r>
      <w:r w:rsidRPr="001B6496">
        <w:t xml:space="preserve"> </w:t>
      </w:r>
      <w:r>
        <w:t xml:space="preserve">to view the updated amounts.  </w:t>
      </w:r>
    </w:p>
    <w:p w14:paraId="55374B2F" w14:textId="454C33DF" w:rsidR="001B6496" w:rsidRDefault="001B6496" w:rsidP="006C3C3F">
      <w:pPr>
        <w:pStyle w:val="OrderedList"/>
        <w:numPr>
          <w:ilvl w:val="0"/>
          <w:numId w:val="264"/>
        </w:numPr>
        <w:jc w:val="both"/>
      </w:pPr>
      <w:r>
        <w:t xml:space="preserve">Click </w:t>
      </w:r>
      <w:r w:rsidRPr="00DF7C02">
        <w:rPr>
          <w:b/>
        </w:rPr>
        <w:t>Save</w:t>
      </w:r>
      <w:r>
        <w:t xml:space="preserve"> to save the changes.</w:t>
      </w:r>
    </w:p>
    <w:p w14:paraId="505EAA1C" w14:textId="0C7AFA49" w:rsidR="0000209E" w:rsidRPr="006C7316" w:rsidRDefault="001B6496" w:rsidP="006C3C3F">
      <w:pPr>
        <w:pStyle w:val="OrderedList"/>
        <w:numPr>
          <w:ilvl w:val="0"/>
          <w:numId w:val="264"/>
        </w:numPr>
        <w:jc w:val="both"/>
      </w:pPr>
      <w:r>
        <w:t xml:space="preserve"> </w:t>
      </w:r>
      <w:r w:rsidR="0000209E">
        <w:t>The pay plan s</w:t>
      </w:r>
      <w:r w:rsidR="0000209E" w:rsidRPr="006C7316">
        <w:t xml:space="preserve">tatus of the new payment plan will be </w:t>
      </w:r>
      <w:r w:rsidR="000752A0">
        <w:t>in</w:t>
      </w:r>
      <w:r w:rsidR="0000209E" w:rsidRPr="006C7316">
        <w:t xml:space="preserve"> </w:t>
      </w:r>
      <w:r w:rsidR="000752A0">
        <w:t>Pending Approval</w:t>
      </w:r>
      <w:r w:rsidR="0000209E" w:rsidRPr="006C7316">
        <w:t>.</w:t>
      </w:r>
    </w:p>
    <w:p w14:paraId="6B4F365F" w14:textId="22AB396A" w:rsidR="001B6496" w:rsidRPr="001B6496" w:rsidRDefault="00F572EB" w:rsidP="00990B8D">
      <w:pPr>
        <w:pStyle w:val="BodyText"/>
        <w:jc w:val="center"/>
        <w:rPr>
          <w:rFonts w:asciiTheme="majorHAnsi" w:hAnsiTheme="majorHAnsi" w:cstheme="minorHAnsi"/>
          <w:color w:val="000000" w:themeColor="text1"/>
        </w:rPr>
      </w:pPr>
      <w:r>
        <w:rPr>
          <w:noProof/>
        </w:rPr>
        <w:drawing>
          <wp:inline distT="0" distB="0" distL="0" distR="0" wp14:anchorId="4D892F2C" wp14:editId="3A909B42">
            <wp:extent cx="4108450" cy="644798"/>
            <wp:effectExtent l="19050" t="19050" r="25400" b="22225"/>
            <wp:docPr id="2542" name="Picture 254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2" name="Picture 2542" descr="Graphical user interface, application&#10;&#10;Description automatically generated"/>
                    <pic:cNvPicPr/>
                  </pic:nvPicPr>
                  <pic:blipFill>
                    <a:blip r:embed="rId259"/>
                    <a:stretch>
                      <a:fillRect/>
                    </a:stretch>
                  </pic:blipFill>
                  <pic:spPr>
                    <a:xfrm>
                      <a:off x="0" y="0"/>
                      <a:ext cx="4151445" cy="651546"/>
                    </a:xfrm>
                    <a:prstGeom prst="rect">
                      <a:avLst/>
                    </a:prstGeom>
                    <a:ln w="19050">
                      <a:solidFill>
                        <a:schemeClr val="accent1"/>
                      </a:solidFill>
                    </a:ln>
                  </pic:spPr>
                </pic:pic>
              </a:graphicData>
            </a:graphic>
          </wp:inline>
        </w:drawing>
      </w:r>
    </w:p>
    <w:p w14:paraId="2C6F584C" w14:textId="3C41E8BC" w:rsidR="00E73484" w:rsidRDefault="00E73484" w:rsidP="00E73484">
      <w:pPr>
        <w:pStyle w:val="FigureCaption0"/>
      </w:pPr>
      <w:bookmarkStart w:id="2749" w:name="_Toc74052666"/>
      <w:bookmarkStart w:id="2750" w:name="_Toc90644052"/>
      <w:bookmarkStart w:id="2751" w:name="_Toc23016407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96</w:t>
      </w:r>
      <w:r w:rsidR="00764635">
        <w:rPr>
          <w:noProof/>
        </w:rPr>
        <w:fldChar w:fldCharType="end"/>
      </w:r>
      <w:r>
        <w:t>: New Change of Plan Displayed on Pay Plans Section</w:t>
      </w:r>
      <w:bookmarkEnd w:id="2749"/>
      <w:bookmarkEnd w:id="2750"/>
      <w:bookmarkEnd w:id="2751"/>
    </w:p>
    <w:p w14:paraId="2871E0E8" w14:textId="77777777" w:rsidR="001932E4" w:rsidRDefault="001932E4" w:rsidP="00E73484">
      <w:pPr>
        <w:pStyle w:val="FigureCaption0"/>
      </w:pPr>
    </w:p>
    <w:p w14:paraId="3644AE97" w14:textId="127F19F2" w:rsidR="002B73E4" w:rsidRPr="002B73E4" w:rsidRDefault="002B73E4" w:rsidP="007154B1">
      <w:pPr>
        <w:pStyle w:val="Heading3"/>
        <w:ind w:left="1080" w:hanging="1080"/>
        <w:jc w:val="both"/>
      </w:pPr>
      <w:bookmarkStart w:id="2752" w:name="_Toc313888265"/>
      <w:bookmarkStart w:id="2753" w:name="_Toc314660780"/>
      <w:bookmarkStart w:id="2754" w:name="_Toc315633910"/>
      <w:bookmarkStart w:id="2755" w:name="_Toc11334811"/>
      <w:bookmarkStart w:id="2756" w:name="_Toc74052031"/>
      <w:bookmarkStart w:id="2757" w:name="_Toc90643418"/>
      <w:bookmarkStart w:id="2758" w:name="_Toc230163327"/>
      <w:r w:rsidRPr="002B73E4">
        <w:t>Approv</w:t>
      </w:r>
      <w:r w:rsidR="00C129B8">
        <w:t>ing</w:t>
      </w:r>
      <w:r w:rsidRPr="002B73E4">
        <w:t xml:space="preserve"> a </w:t>
      </w:r>
      <w:r w:rsidR="00504E01">
        <w:t>P</w:t>
      </w:r>
      <w:r w:rsidRPr="002B73E4">
        <w:t xml:space="preserve">ending </w:t>
      </w:r>
      <w:r w:rsidR="00504E01">
        <w:t>P</w:t>
      </w:r>
      <w:r w:rsidRPr="002B73E4">
        <w:t xml:space="preserve">ayment </w:t>
      </w:r>
      <w:r w:rsidR="00504E01">
        <w:t>P</w:t>
      </w:r>
      <w:r w:rsidRPr="002B73E4">
        <w:t>lan</w:t>
      </w:r>
      <w:bookmarkEnd w:id="2752"/>
      <w:bookmarkEnd w:id="2753"/>
      <w:bookmarkEnd w:id="2754"/>
      <w:bookmarkEnd w:id="2755"/>
      <w:bookmarkEnd w:id="2756"/>
      <w:bookmarkEnd w:id="2757"/>
      <w:bookmarkEnd w:id="2758"/>
      <w:r w:rsidR="00172407">
        <w:fldChar w:fldCharType="begin"/>
      </w:r>
      <w:r w:rsidR="00172407">
        <w:instrText xml:space="preserve"> XE "</w:instrText>
      </w:r>
      <w:r w:rsidR="00172407" w:rsidRPr="00693D8E">
        <w:instrText>Approve COP</w:instrText>
      </w:r>
      <w:r w:rsidR="00172407">
        <w:instrText xml:space="preserve">" </w:instrText>
      </w:r>
      <w:r w:rsidR="00172407">
        <w:fldChar w:fldCharType="end"/>
      </w:r>
    </w:p>
    <w:p w14:paraId="786EE3AB" w14:textId="4E8AD048" w:rsidR="000752A0" w:rsidRPr="002B73E4" w:rsidRDefault="000752A0" w:rsidP="001879BA">
      <w:pPr>
        <w:pStyle w:val="BodyText"/>
      </w:pPr>
      <w:r w:rsidRPr="002B73E4">
        <w:t xml:space="preserve">After a payment plan </w:t>
      </w:r>
      <w:r>
        <w:t>is initiated and is</w:t>
      </w:r>
      <w:r w:rsidRPr="002B73E4">
        <w:t xml:space="preserve"> in Pending Approval status, the </w:t>
      </w:r>
      <w:r>
        <w:t xml:space="preserve">payment plan </w:t>
      </w:r>
      <w:r w:rsidRPr="002B73E4">
        <w:t xml:space="preserve">can be </w:t>
      </w:r>
      <w:r>
        <w:t>approved</w:t>
      </w:r>
      <w:r w:rsidRPr="002B73E4">
        <w:t>.</w:t>
      </w:r>
    </w:p>
    <w:p w14:paraId="51210C3C" w14:textId="4AED564B" w:rsidR="000752A0" w:rsidRPr="002B73E4" w:rsidRDefault="000752A0" w:rsidP="001879BA">
      <w:pPr>
        <w:pStyle w:val="BodyText"/>
      </w:pPr>
      <w:r w:rsidRPr="002B73E4">
        <w:t xml:space="preserve">To </w:t>
      </w:r>
      <w:r>
        <w:t>approve</w:t>
      </w:r>
      <w:r w:rsidRPr="002B73E4">
        <w:t xml:space="preserve"> a pending payment plan:</w:t>
      </w:r>
    </w:p>
    <w:p w14:paraId="7BDF3009" w14:textId="77777777" w:rsidR="000752A0" w:rsidRPr="0080177E" w:rsidRDefault="000752A0" w:rsidP="006C3C3F">
      <w:pPr>
        <w:pStyle w:val="OrderedList"/>
        <w:numPr>
          <w:ilvl w:val="0"/>
          <w:numId w:val="265"/>
        </w:numPr>
        <w:jc w:val="both"/>
      </w:pPr>
      <w:r w:rsidRPr="0080177E">
        <w:t xml:space="preserve">Select the </w:t>
      </w:r>
      <w:r>
        <w:t>payment plan wi</w:t>
      </w:r>
      <w:r w:rsidRPr="0080177E">
        <w:t xml:space="preserve">th a status of </w:t>
      </w:r>
      <w:r w:rsidRPr="0084680B">
        <w:rPr>
          <w:b/>
        </w:rPr>
        <w:t>Pending Approval</w:t>
      </w:r>
      <w:r w:rsidRPr="0080177E">
        <w:t xml:space="preserve"> </w:t>
      </w:r>
      <w:r>
        <w:t xml:space="preserve">under </w:t>
      </w:r>
      <w:r w:rsidRPr="0080177E">
        <w:t xml:space="preserve">the </w:t>
      </w:r>
      <w:r w:rsidRPr="0084680B">
        <w:rPr>
          <w:b/>
        </w:rPr>
        <w:t>Pay Plans</w:t>
      </w:r>
      <w:r w:rsidRPr="0080177E">
        <w:t xml:space="preserve"> section</w:t>
      </w:r>
      <w:r>
        <w:t>.</w:t>
      </w:r>
    </w:p>
    <w:p w14:paraId="3BDA8CA2" w14:textId="3F0EC3CF" w:rsidR="000752A0" w:rsidRPr="00F24D67" w:rsidRDefault="000752A0" w:rsidP="006C3C3F">
      <w:pPr>
        <w:pStyle w:val="OrderedList"/>
        <w:numPr>
          <w:ilvl w:val="0"/>
          <w:numId w:val="265"/>
        </w:numPr>
        <w:jc w:val="both"/>
      </w:pPr>
      <w:r w:rsidRPr="00F24D67">
        <w:t xml:space="preserve">Click </w:t>
      </w:r>
      <w:r w:rsidRPr="00F24D67">
        <w:rPr>
          <w:b/>
        </w:rPr>
        <w:t>Approve.</w:t>
      </w:r>
    </w:p>
    <w:p w14:paraId="2E3FFE84" w14:textId="2A2E679B" w:rsidR="000752A0" w:rsidRPr="00F24D67" w:rsidRDefault="000752A0" w:rsidP="006C3C3F">
      <w:pPr>
        <w:pStyle w:val="OrderedList"/>
        <w:numPr>
          <w:ilvl w:val="0"/>
          <w:numId w:val="265"/>
        </w:numPr>
        <w:jc w:val="both"/>
      </w:pPr>
      <w:r w:rsidRPr="006C7316">
        <w:t>A pop-up window is displayed requesting the user to confirm the action</w:t>
      </w:r>
      <w:r>
        <w:t xml:space="preserve">. The user must enter the Change of Plan </w:t>
      </w:r>
      <w:r w:rsidR="00A73DBB">
        <w:t>fee and</w:t>
      </w:r>
      <w:r>
        <w:t xml:space="preserve"> Click </w:t>
      </w:r>
      <w:r w:rsidRPr="00F24D67">
        <w:rPr>
          <w:b/>
        </w:rPr>
        <w:t>OK.</w:t>
      </w:r>
    </w:p>
    <w:p w14:paraId="5F722358" w14:textId="0D57D7C3" w:rsidR="000752A0" w:rsidRPr="000752A0" w:rsidRDefault="00F572EB" w:rsidP="0020312C">
      <w:pPr>
        <w:pStyle w:val="BodyText"/>
        <w:jc w:val="center"/>
        <w:rPr>
          <w:rFonts w:asciiTheme="majorHAnsi" w:hAnsiTheme="majorHAnsi" w:cstheme="minorHAnsi"/>
          <w:color w:val="000000" w:themeColor="text1"/>
        </w:rPr>
      </w:pPr>
      <w:r>
        <w:rPr>
          <w:noProof/>
        </w:rPr>
        <w:drawing>
          <wp:inline distT="0" distB="0" distL="0" distR="0" wp14:anchorId="17EA83B9" wp14:editId="2C154E4D">
            <wp:extent cx="4559300" cy="1207533"/>
            <wp:effectExtent l="0" t="0" r="0" b="0"/>
            <wp:docPr id="2543" name="Picture 254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3" name="Picture 2543" descr="Graphical user interface, application&#10;&#10;Description automatically generated"/>
                    <pic:cNvPicPr/>
                  </pic:nvPicPr>
                  <pic:blipFill>
                    <a:blip r:embed="rId260"/>
                    <a:stretch>
                      <a:fillRect/>
                    </a:stretch>
                  </pic:blipFill>
                  <pic:spPr>
                    <a:xfrm>
                      <a:off x="0" y="0"/>
                      <a:ext cx="4609281" cy="1220770"/>
                    </a:xfrm>
                    <a:prstGeom prst="rect">
                      <a:avLst/>
                    </a:prstGeom>
                  </pic:spPr>
                </pic:pic>
              </a:graphicData>
            </a:graphic>
          </wp:inline>
        </w:drawing>
      </w:r>
    </w:p>
    <w:p w14:paraId="6A77BC4C" w14:textId="4626E23A" w:rsidR="00E73484" w:rsidRDefault="00E73484" w:rsidP="001879BA">
      <w:pPr>
        <w:pStyle w:val="FigureCaption0"/>
      </w:pPr>
      <w:bookmarkStart w:id="2759" w:name="_Toc74052667"/>
      <w:bookmarkStart w:id="2760" w:name="_Toc90644053"/>
      <w:bookmarkStart w:id="2761" w:name="_Toc23016407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97</w:t>
      </w:r>
      <w:r w:rsidR="00764635">
        <w:rPr>
          <w:noProof/>
        </w:rPr>
        <w:fldChar w:fldCharType="end"/>
      </w:r>
      <w:r>
        <w:t>: Confirm Approval on Change of Plan</w:t>
      </w:r>
      <w:bookmarkEnd w:id="2759"/>
      <w:bookmarkEnd w:id="2760"/>
      <w:bookmarkEnd w:id="2761"/>
    </w:p>
    <w:p w14:paraId="17D3D32D" w14:textId="411E049C" w:rsidR="008E3284" w:rsidRPr="000752A0" w:rsidRDefault="000752A0" w:rsidP="006C3C3F">
      <w:pPr>
        <w:pStyle w:val="OrderedList"/>
        <w:numPr>
          <w:ilvl w:val="0"/>
          <w:numId w:val="265"/>
        </w:numPr>
        <w:jc w:val="both"/>
      </w:pPr>
      <w:r>
        <w:t>The pay plan s</w:t>
      </w:r>
      <w:r w:rsidRPr="006C7316">
        <w:t xml:space="preserve">tatus of the new payment plan will be </w:t>
      </w:r>
      <w:r w:rsidR="0084680B">
        <w:t>Current</w:t>
      </w:r>
      <w:r>
        <w:t xml:space="preserve"> (Active)</w:t>
      </w:r>
      <w:r w:rsidRPr="000752A0">
        <w:t xml:space="preserve"> </w:t>
      </w:r>
      <w:r w:rsidRPr="006C7316">
        <w:t xml:space="preserve">and the previous payment </w:t>
      </w:r>
      <w:r>
        <w:t>plan</w:t>
      </w:r>
      <w:r w:rsidRPr="003D4FC3">
        <w:rPr>
          <w:rFonts w:asciiTheme="majorHAnsi" w:hAnsiTheme="majorHAnsi" w:cstheme="minorHAnsi"/>
          <w:color w:val="000000" w:themeColor="text1"/>
        </w:rPr>
        <w:t xml:space="preserve"> will be updated to the Previous</w:t>
      </w:r>
      <w:r w:rsidRPr="006C7316">
        <w:t>.</w:t>
      </w:r>
    </w:p>
    <w:p w14:paraId="34592EEE" w14:textId="01E8D384" w:rsidR="008E3284" w:rsidRDefault="00F572EB" w:rsidP="0020312C">
      <w:pPr>
        <w:pStyle w:val="BodyText"/>
        <w:jc w:val="center"/>
      </w:pPr>
      <w:r>
        <w:rPr>
          <w:noProof/>
        </w:rPr>
        <w:drawing>
          <wp:inline distT="0" distB="0" distL="0" distR="0" wp14:anchorId="291C454E" wp14:editId="5F08A708">
            <wp:extent cx="4070350" cy="1230672"/>
            <wp:effectExtent l="0" t="0" r="6350" b="7620"/>
            <wp:docPr id="2544" name="Picture 254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4" name="Picture 2544" descr="Graphical user interface, application&#10;&#10;Description automatically generated"/>
                    <pic:cNvPicPr/>
                  </pic:nvPicPr>
                  <pic:blipFill>
                    <a:blip r:embed="rId261"/>
                    <a:stretch>
                      <a:fillRect/>
                    </a:stretch>
                  </pic:blipFill>
                  <pic:spPr>
                    <a:xfrm>
                      <a:off x="0" y="0"/>
                      <a:ext cx="4085823" cy="1235350"/>
                    </a:xfrm>
                    <a:prstGeom prst="rect">
                      <a:avLst/>
                    </a:prstGeom>
                  </pic:spPr>
                </pic:pic>
              </a:graphicData>
            </a:graphic>
          </wp:inline>
        </w:drawing>
      </w:r>
    </w:p>
    <w:p w14:paraId="04936792" w14:textId="1125D433" w:rsidR="00E73484" w:rsidRDefault="00E73484" w:rsidP="00E73484">
      <w:pPr>
        <w:pStyle w:val="FigureCaption0"/>
      </w:pPr>
      <w:bookmarkStart w:id="2762" w:name="_Toc74052668"/>
      <w:bookmarkStart w:id="2763" w:name="_Toc90644054"/>
      <w:bookmarkStart w:id="2764" w:name="_Toc23016407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98</w:t>
      </w:r>
      <w:r w:rsidR="00764635">
        <w:rPr>
          <w:noProof/>
        </w:rPr>
        <w:fldChar w:fldCharType="end"/>
      </w:r>
      <w:r>
        <w:t>: Change of Plan Status Updated</w:t>
      </w:r>
      <w:bookmarkEnd w:id="2762"/>
      <w:bookmarkEnd w:id="2763"/>
      <w:bookmarkEnd w:id="2764"/>
    </w:p>
    <w:p w14:paraId="6EADD749" w14:textId="2512CDB1" w:rsidR="002B73E4" w:rsidRPr="007154B1" w:rsidRDefault="002B73E4" w:rsidP="007154B1">
      <w:pPr>
        <w:pStyle w:val="Heading3"/>
        <w:ind w:left="1080" w:hanging="1080"/>
        <w:jc w:val="both"/>
      </w:pPr>
      <w:bookmarkStart w:id="2765" w:name="_Toc313888266"/>
      <w:bookmarkStart w:id="2766" w:name="_Toc314660781"/>
      <w:bookmarkStart w:id="2767" w:name="_Toc315633911"/>
      <w:bookmarkStart w:id="2768" w:name="_Toc11334812"/>
      <w:bookmarkStart w:id="2769" w:name="_Toc74052032"/>
      <w:bookmarkStart w:id="2770" w:name="_Toc90643419"/>
      <w:bookmarkStart w:id="2771" w:name="_Toc230163328"/>
      <w:r w:rsidRPr="005A7735">
        <w:t>Print</w:t>
      </w:r>
      <w:r w:rsidR="0069305E">
        <w:t>ing</w:t>
      </w:r>
      <w:r w:rsidRPr="005A7735">
        <w:t xml:space="preserve"> a </w:t>
      </w:r>
      <w:r w:rsidR="00504E01">
        <w:t>P</w:t>
      </w:r>
      <w:r w:rsidR="0069305E" w:rsidRPr="005A7735">
        <w:t xml:space="preserve">ending </w:t>
      </w:r>
      <w:r w:rsidR="00504E01">
        <w:t>C</w:t>
      </w:r>
      <w:r w:rsidR="0069305E" w:rsidRPr="005A7735">
        <w:t xml:space="preserve">hange of </w:t>
      </w:r>
      <w:r w:rsidR="00504E01">
        <w:t>P</w:t>
      </w:r>
      <w:r w:rsidR="0069305E" w:rsidRPr="005A7735">
        <w:t>lan</w:t>
      </w:r>
      <w:bookmarkEnd w:id="2765"/>
      <w:bookmarkEnd w:id="2766"/>
      <w:bookmarkEnd w:id="2767"/>
      <w:bookmarkEnd w:id="2768"/>
      <w:bookmarkEnd w:id="2769"/>
      <w:bookmarkEnd w:id="2770"/>
      <w:bookmarkEnd w:id="2771"/>
      <w:r w:rsidR="00172407">
        <w:fldChar w:fldCharType="begin"/>
      </w:r>
      <w:r w:rsidR="00172407">
        <w:instrText xml:space="preserve"> XE "</w:instrText>
      </w:r>
      <w:r w:rsidR="00172407" w:rsidRPr="002E0C9F">
        <w:instrText>Print COP</w:instrText>
      </w:r>
      <w:r w:rsidR="00172407">
        <w:instrText xml:space="preserve">" </w:instrText>
      </w:r>
      <w:r w:rsidR="00172407">
        <w:fldChar w:fldCharType="end"/>
      </w:r>
    </w:p>
    <w:p w14:paraId="2B255A08" w14:textId="16F21355" w:rsidR="000E29B1" w:rsidRPr="002B73E4" w:rsidRDefault="000E29B1" w:rsidP="001879BA">
      <w:pPr>
        <w:pStyle w:val="BodyText"/>
      </w:pPr>
      <w:r w:rsidRPr="002B73E4">
        <w:t xml:space="preserve">After a payment plan </w:t>
      </w:r>
      <w:r>
        <w:t>is initiated and is</w:t>
      </w:r>
      <w:r w:rsidRPr="002B73E4">
        <w:t xml:space="preserve"> in Pending Approval status, the </w:t>
      </w:r>
      <w:r w:rsidR="00F87A49">
        <w:t>payment</w:t>
      </w:r>
      <w:r>
        <w:t xml:space="preserve"> plan </w:t>
      </w:r>
      <w:r w:rsidRPr="002B73E4">
        <w:t xml:space="preserve">can be </w:t>
      </w:r>
      <w:r>
        <w:t>printed</w:t>
      </w:r>
      <w:r w:rsidRPr="002B73E4">
        <w:t>.</w:t>
      </w:r>
    </w:p>
    <w:p w14:paraId="2546A5E4" w14:textId="45C78148" w:rsidR="002B73E4" w:rsidRPr="002B73E4" w:rsidRDefault="002B73E4" w:rsidP="001879BA">
      <w:pPr>
        <w:pStyle w:val="BodyText"/>
      </w:pPr>
      <w:r w:rsidRPr="002B73E4">
        <w:t>To print a pending payment plan:</w:t>
      </w:r>
    </w:p>
    <w:p w14:paraId="1A471829" w14:textId="77777777" w:rsidR="000E29B1" w:rsidRPr="0080177E" w:rsidRDefault="000E29B1" w:rsidP="006C3C3F">
      <w:pPr>
        <w:pStyle w:val="OrderedList"/>
        <w:numPr>
          <w:ilvl w:val="0"/>
          <w:numId w:val="266"/>
        </w:numPr>
        <w:jc w:val="both"/>
      </w:pPr>
      <w:r w:rsidRPr="0080177E">
        <w:t xml:space="preserve">Select the </w:t>
      </w:r>
      <w:r>
        <w:t>payment plan wi</w:t>
      </w:r>
      <w:r w:rsidRPr="0080177E">
        <w:t xml:space="preserve">th a status of </w:t>
      </w:r>
      <w:r w:rsidRPr="003D4FC3">
        <w:rPr>
          <w:b/>
        </w:rPr>
        <w:t>Pending Approval</w:t>
      </w:r>
      <w:r w:rsidRPr="0080177E">
        <w:t xml:space="preserve"> </w:t>
      </w:r>
      <w:r>
        <w:t xml:space="preserve">under </w:t>
      </w:r>
      <w:r w:rsidRPr="0080177E">
        <w:t xml:space="preserve">the </w:t>
      </w:r>
      <w:r w:rsidRPr="003D4FC3">
        <w:rPr>
          <w:b/>
        </w:rPr>
        <w:t>Pay Plans</w:t>
      </w:r>
      <w:r w:rsidRPr="0080177E">
        <w:t xml:space="preserve"> section</w:t>
      </w:r>
      <w:r>
        <w:t>.</w:t>
      </w:r>
    </w:p>
    <w:p w14:paraId="3476A2CE" w14:textId="4946B803" w:rsidR="000E29B1" w:rsidRPr="002B73E4" w:rsidRDefault="000E29B1" w:rsidP="006C3C3F">
      <w:pPr>
        <w:pStyle w:val="OrderedList"/>
        <w:numPr>
          <w:ilvl w:val="0"/>
          <w:numId w:val="266"/>
        </w:numPr>
        <w:jc w:val="both"/>
        <w:rPr>
          <w:rFonts w:asciiTheme="majorHAnsi" w:hAnsiTheme="majorHAnsi"/>
          <w:color w:val="000000" w:themeColor="text1"/>
        </w:rPr>
      </w:pPr>
      <w:r w:rsidRPr="002B73E4">
        <w:rPr>
          <w:rFonts w:asciiTheme="majorHAnsi" w:hAnsiTheme="majorHAnsi" w:cstheme="minorHAnsi"/>
          <w:color w:val="000000" w:themeColor="text1"/>
        </w:rPr>
        <w:t xml:space="preserve">Click </w:t>
      </w:r>
      <w:r>
        <w:rPr>
          <w:rFonts w:asciiTheme="majorHAnsi" w:hAnsiTheme="majorHAnsi" w:cstheme="minorHAnsi"/>
          <w:b/>
          <w:color w:val="000000" w:themeColor="text1"/>
        </w:rPr>
        <w:t>Print</w:t>
      </w:r>
      <w:r w:rsidRPr="002B73E4">
        <w:rPr>
          <w:rFonts w:asciiTheme="majorHAnsi" w:hAnsiTheme="majorHAnsi" w:cstheme="minorHAnsi"/>
          <w:color w:val="000000" w:themeColor="text1"/>
        </w:rPr>
        <w:t xml:space="preserve">. </w:t>
      </w:r>
    </w:p>
    <w:p w14:paraId="2549F987" w14:textId="77777777" w:rsidR="000E29B1" w:rsidRPr="00573002" w:rsidRDefault="000E29B1" w:rsidP="006C3C3F">
      <w:pPr>
        <w:pStyle w:val="OrderedList"/>
        <w:numPr>
          <w:ilvl w:val="0"/>
          <w:numId w:val="266"/>
        </w:numPr>
        <w:jc w:val="both"/>
        <w:rPr>
          <w:rFonts w:cs="Calibri"/>
          <w:color w:val="000000"/>
        </w:rPr>
      </w:pPr>
      <w:r>
        <w:t xml:space="preserve">Enter the subject and salutation on the </w:t>
      </w:r>
      <w:r w:rsidRPr="001445BE">
        <w:rPr>
          <w:b/>
        </w:rPr>
        <w:t>Print Change of Payment Plan</w:t>
      </w:r>
      <w:r>
        <w:t xml:space="preserve"> window.</w:t>
      </w:r>
    </w:p>
    <w:p w14:paraId="1881E802" w14:textId="77777777" w:rsidR="00573002" w:rsidRDefault="00573002" w:rsidP="00573002">
      <w:pPr>
        <w:pStyle w:val="BodyText"/>
        <w:jc w:val="center"/>
      </w:pPr>
      <w:bookmarkStart w:id="2772" w:name="_Toc314235471"/>
      <w:r>
        <w:rPr>
          <w:noProof/>
        </w:rPr>
        <w:drawing>
          <wp:inline distT="0" distB="0" distL="0" distR="0" wp14:anchorId="1DA42714" wp14:editId="3D7BF0C6">
            <wp:extent cx="2229454" cy="542357"/>
            <wp:effectExtent l="0" t="0" r="0" b="0"/>
            <wp:docPr id="2545" name="Picture 254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5" name="Picture 2545" descr="Graphical user interface, text, application, chat or text message&#10;&#10;Description automatically generated"/>
                    <pic:cNvPicPr/>
                  </pic:nvPicPr>
                  <pic:blipFill>
                    <a:blip r:embed="rId262"/>
                    <a:stretch>
                      <a:fillRect/>
                    </a:stretch>
                  </pic:blipFill>
                  <pic:spPr>
                    <a:xfrm>
                      <a:off x="0" y="0"/>
                      <a:ext cx="2264027" cy="550768"/>
                    </a:xfrm>
                    <a:prstGeom prst="rect">
                      <a:avLst/>
                    </a:prstGeom>
                  </pic:spPr>
                </pic:pic>
              </a:graphicData>
            </a:graphic>
          </wp:inline>
        </w:drawing>
      </w:r>
    </w:p>
    <w:p w14:paraId="71735CE2" w14:textId="272AFAA6" w:rsidR="00573002" w:rsidRPr="00573002" w:rsidRDefault="00573002" w:rsidP="00573002">
      <w:pPr>
        <w:pStyle w:val="FigureCaption0"/>
      </w:pPr>
      <w:bookmarkStart w:id="2773" w:name="_Toc74052669"/>
      <w:bookmarkStart w:id="2774" w:name="_Toc90644055"/>
      <w:bookmarkStart w:id="2775" w:name="_Toc23016407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99</w:t>
      </w:r>
      <w:r>
        <w:rPr>
          <w:noProof/>
        </w:rPr>
        <w:fldChar w:fldCharType="end"/>
      </w:r>
      <w:r>
        <w:t xml:space="preserve">: </w:t>
      </w:r>
      <w:r>
        <w:rPr>
          <w:noProof/>
        </w:rPr>
        <w:t>Print Pending Change of Plan Window</w:t>
      </w:r>
      <w:bookmarkEnd w:id="2772"/>
      <w:bookmarkEnd w:id="2773"/>
      <w:bookmarkEnd w:id="2774"/>
      <w:bookmarkEnd w:id="2775"/>
    </w:p>
    <w:p w14:paraId="708D8448" w14:textId="0AA4D6ED" w:rsidR="00573002" w:rsidRPr="00573002" w:rsidRDefault="00573002" w:rsidP="00573002">
      <w:pPr>
        <w:pStyle w:val="OrderedList"/>
        <w:numPr>
          <w:ilvl w:val="0"/>
          <w:numId w:val="266"/>
        </w:numPr>
        <w:jc w:val="both"/>
      </w:pPr>
      <w:r>
        <w:t xml:space="preserve">Click </w:t>
      </w:r>
      <w:r w:rsidRPr="001445BE">
        <w:rPr>
          <w:b/>
        </w:rPr>
        <w:t>OK</w:t>
      </w:r>
      <w:r w:rsidRPr="006C7316">
        <w:t xml:space="preserve"> on t</w:t>
      </w:r>
      <w:r>
        <w:t>he window</w:t>
      </w:r>
      <w:r w:rsidRPr="001445BE">
        <w:rPr>
          <w:b/>
        </w:rPr>
        <w:t xml:space="preserve">. </w:t>
      </w:r>
      <w:r w:rsidRPr="008E6483">
        <w:t>The change of plan letter is displayed in PDF version.</w:t>
      </w:r>
    </w:p>
    <w:p w14:paraId="7F6F6C90" w14:textId="3D50711D" w:rsidR="004A48A2" w:rsidRPr="002B73E4" w:rsidRDefault="004A48A2" w:rsidP="007154B1">
      <w:pPr>
        <w:pStyle w:val="Heading3"/>
        <w:ind w:left="1080" w:hanging="1080"/>
        <w:jc w:val="both"/>
      </w:pPr>
      <w:bookmarkStart w:id="2776" w:name="_Toc314310300"/>
      <w:bookmarkStart w:id="2777" w:name="_Toc314660782"/>
      <w:bookmarkStart w:id="2778" w:name="_Toc315633912"/>
      <w:bookmarkStart w:id="2779" w:name="_Toc11334813"/>
      <w:bookmarkStart w:id="2780" w:name="_Toc74052033"/>
      <w:bookmarkStart w:id="2781" w:name="_Toc90643420"/>
      <w:bookmarkStart w:id="2782" w:name="_Toc230163329"/>
      <w:bookmarkStart w:id="2783" w:name="_Ref314171099"/>
      <w:r w:rsidRPr="002B73E4">
        <w:t>Delet</w:t>
      </w:r>
      <w:r w:rsidR="0069305E">
        <w:t>ing</w:t>
      </w:r>
      <w:r w:rsidRPr="002B73E4">
        <w:t xml:space="preserve"> a </w:t>
      </w:r>
      <w:r w:rsidR="00504E01">
        <w:t>P</w:t>
      </w:r>
      <w:r w:rsidRPr="002B73E4">
        <w:t xml:space="preserve">ending </w:t>
      </w:r>
      <w:r w:rsidR="00504E01">
        <w:t>C</w:t>
      </w:r>
      <w:r w:rsidRPr="002B73E4">
        <w:t xml:space="preserve">hange of </w:t>
      </w:r>
      <w:r w:rsidR="00504E01">
        <w:t>P</w:t>
      </w:r>
      <w:r w:rsidRPr="002B73E4">
        <w:t>lan</w:t>
      </w:r>
      <w:bookmarkEnd w:id="2776"/>
      <w:bookmarkEnd w:id="2777"/>
      <w:bookmarkEnd w:id="2778"/>
      <w:bookmarkEnd w:id="2779"/>
      <w:bookmarkEnd w:id="2780"/>
      <w:bookmarkEnd w:id="2781"/>
      <w:bookmarkEnd w:id="2782"/>
      <w:r w:rsidR="00172407">
        <w:fldChar w:fldCharType="begin"/>
      </w:r>
      <w:r w:rsidR="00172407">
        <w:instrText xml:space="preserve"> XE "</w:instrText>
      </w:r>
      <w:r w:rsidR="00172407" w:rsidRPr="002E0C9F">
        <w:instrText>Delete COP</w:instrText>
      </w:r>
      <w:r w:rsidR="00172407">
        <w:instrText xml:space="preserve">" </w:instrText>
      </w:r>
      <w:r w:rsidR="00172407">
        <w:fldChar w:fldCharType="end"/>
      </w:r>
    </w:p>
    <w:p w14:paraId="70A4C413" w14:textId="2650A6C3" w:rsidR="004A48A2" w:rsidRPr="002B73E4" w:rsidRDefault="004A48A2" w:rsidP="001879BA">
      <w:pPr>
        <w:pStyle w:val="BodyText"/>
      </w:pPr>
      <w:r w:rsidRPr="002B73E4">
        <w:t xml:space="preserve">After a payment plan </w:t>
      </w:r>
      <w:r w:rsidR="000E29B1">
        <w:t>is initiated and is</w:t>
      </w:r>
      <w:r w:rsidRPr="002B73E4">
        <w:t xml:space="preserve"> in Pending Approval status, the </w:t>
      </w:r>
      <w:r w:rsidR="00504E01">
        <w:t>payment</w:t>
      </w:r>
      <w:r w:rsidR="000E29B1">
        <w:t xml:space="preserve"> plan </w:t>
      </w:r>
      <w:r w:rsidRPr="002B73E4">
        <w:t>can be deleted.</w:t>
      </w:r>
    </w:p>
    <w:p w14:paraId="7C02FF2A" w14:textId="512ECF6D" w:rsidR="004A48A2" w:rsidRPr="002B73E4" w:rsidRDefault="004A48A2" w:rsidP="001879BA">
      <w:pPr>
        <w:pStyle w:val="BodyText"/>
      </w:pPr>
      <w:r w:rsidRPr="002B73E4">
        <w:t>To delete a pending payment plan:</w:t>
      </w:r>
    </w:p>
    <w:p w14:paraId="1A03EE9D" w14:textId="4B490DE6" w:rsidR="004A48A2" w:rsidRPr="00504E01" w:rsidRDefault="004A48A2" w:rsidP="006C3C3F">
      <w:pPr>
        <w:pStyle w:val="OrderedList"/>
        <w:numPr>
          <w:ilvl w:val="0"/>
          <w:numId w:val="267"/>
        </w:numPr>
        <w:jc w:val="both"/>
      </w:pPr>
      <w:r w:rsidRPr="00504E01">
        <w:t xml:space="preserve">Select the </w:t>
      </w:r>
      <w:r w:rsidR="000E29B1" w:rsidRPr="00504E01">
        <w:t>payment plan wi</w:t>
      </w:r>
      <w:r w:rsidRPr="00504E01">
        <w:t xml:space="preserve">th a status of </w:t>
      </w:r>
      <w:r w:rsidRPr="001445BE">
        <w:rPr>
          <w:b/>
        </w:rPr>
        <w:t>Pending Approval</w:t>
      </w:r>
      <w:r w:rsidRPr="00504E01">
        <w:t xml:space="preserve"> </w:t>
      </w:r>
      <w:r w:rsidR="000E29B1" w:rsidRPr="00504E01">
        <w:t xml:space="preserve">under </w:t>
      </w:r>
      <w:r w:rsidRPr="00504E01">
        <w:t xml:space="preserve">the </w:t>
      </w:r>
      <w:r w:rsidRPr="001445BE">
        <w:rPr>
          <w:b/>
        </w:rPr>
        <w:t>Pay Plans</w:t>
      </w:r>
      <w:r w:rsidRPr="00504E01">
        <w:t xml:space="preserve"> section</w:t>
      </w:r>
      <w:r w:rsidR="000E29B1" w:rsidRPr="00504E01">
        <w:t>.</w:t>
      </w:r>
    </w:p>
    <w:p w14:paraId="239CDF0D" w14:textId="46E56E85" w:rsidR="008E6483" w:rsidRPr="0086376E" w:rsidRDefault="004A48A2" w:rsidP="006C3C3F">
      <w:pPr>
        <w:pStyle w:val="OrderedList"/>
        <w:numPr>
          <w:ilvl w:val="0"/>
          <w:numId w:val="267"/>
        </w:numPr>
        <w:jc w:val="both"/>
        <w:rPr>
          <w:rFonts w:asciiTheme="majorHAnsi" w:hAnsiTheme="majorHAnsi"/>
          <w:color w:val="000000" w:themeColor="text1"/>
        </w:rPr>
      </w:pPr>
      <w:r w:rsidRPr="0010175A">
        <w:t>Click</w:t>
      </w:r>
      <w:r w:rsidRPr="002B73E4">
        <w:rPr>
          <w:rFonts w:asciiTheme="majorHAnsi" w:hAnsiTheme="majorHAnsi" w:cstheme="minorHAnsi"/>
          <w:color w:val="000000" w:themeColor="text1"/>
        </w:rPr>
        <w:t xml:space="preserve"> </w:t>
      </w:r>
      <w:r w:rsidRPr="005A7735">
        <w:rPr>
          <w:rFonts w:asciiTheme="majorHAnsi" w:hAnsiTheme="majorHAnsi" w:cstheme="minorHAnsi"/>
          <w:b/>
          <w:color w:val="000000" w:themeColor="text1"/>
        </w:rPr>
        <w:t>Delete</w:t>
      </w:r>
      <w:r w:rsidRPr="002B73E4">
        <w:rPr>
          <w:rFonts w:asciiTheme="majorHAnsi" w:hAnsiTheme="majorHAnsi" w:cstheme="minorHAnsi"/>
          <w:color w:val="000000" w:themeColor="text1"/>
        </w:rPr>
        <w:t xml:space="preserve">. </w:t>
      </w:r>
    </w:p>
    <w:p w14:paraId="0666C516" w14:textId="61EAB512" w:rsidR="008E6483" w:rsidRDefault="00F572EB" w:rsidP="0020312C">
      <w:pPr>
        <w:pStyle w:val="BodyText"/>
        <w:jc w:val="center"/>
        <w:rPr>
          <w:rFonts w:eastAsiaTheme="minorHAnsi"/>
          <w14:scene3d>
            <w14:camera w14:prst="orthographicFront"/>
            <w14:lightRig w14:rig="threePt" w14:dir="t">
              <w14:rot w14:lat="0" w14:lon="0" w14:rev="0"/>
            </w14:lightRig>
          </w14:scene3d>
        </w:rPr>
      </w:pPr>
      <w:r>
        <w:rPr>
          <w:noProof/>
        </w:rPr>
        <w:drawing>
          <wp:inline distT="0" distB="0" distL="0" distR="0" wp14:anchorId="488C8729" wp14:editId="0DB09EFE">
            <wp:extent cx="3443243" cy="594474"/>
            <wp:effectExtent l="0" t="0" r="5080" b="0"/>
            <wp:docPr id="2547" name="Picture 254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7" name="Picture 2547" descr="Graphical user interface, application&#10;&#10;Description automatically generated"/>
                    <pic:cNvPicPr/>
                  </pic:nvPicPr>
                  <pic:blipFill>
                    <a:blip r:embed="rId263"/>
                    <a:stretch>
                      <a:fillRect/>
                    </a:stretch>
                  </pic:blipFill>
                  <pic:spPr>
                    <a:xfrm>
                      <a:off x="0" y="0"/>
                      <a:ext cx="3476913" cy="600287"/>
                    </a:xfrm>
                    <a:prstGeom prst="rect">
                      <a:avLst/>
                    </a:prstGeom>
                  </pic:spPr>
                </pic:pic>
              </a:graphicData>
            </a:graphic>
          </wp:inline>
        </w:drawing>
      </w:r>
    </w:p>
    <w:p w14:paraId="5D6490E0" w14:textId="69E6BD8C" w:rsidR="00E73484" w:rsidRDefault="00E73484" w:rsidP="00E73484">
      <w:pPr>
        <w:pStyle w:val="FigureCaption0"/>
      </w:pPr>
      <w:bookmarkStart w:id="2784" w:name="_Toc74052670"/>
      <w:bookmarkStart w:id="2785" w:name="_Toc90644056"/>
      <w:bookmarkStart w:id="2786" w:name="_Toc23016407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100</w:t>
      </w:r>
      <w:r w:rsidR="00764635">
        <w:rPr>
          <w:noProof/>
        </w:rPr>
        <w:fldChar w:fldCharType="end"/>
      </w:r>
      <w:r>
        <w:t xml:space="preserve">: </w:t>
      </w:r>
      <w:r>
        <w:rPr>
          <w:noProof/>
        </w:rPr>
        <w:t>Delete Pending Change of Plan</w:t>
      </w:r>
      <w:bookmarkEnd w:id="2784"/>
      <w:bookmarkEnd w:id="2785"/>
      <w:bookmarkEnd w:id="2786"/>
    </w:p>
    <w:p w14:paraId="3D32CE4A" w14:textId="77777777" w:rsidR="000E29B1" w:rsidRPr="0010175A" w:rsidRDefault="000E29B1" w:rsidP="006C3C3F">
      <w:pPr>
        <w:pStyle w:val="OrderedList"/>
        <w:numPr>
          <w:ilvl w:val="0"/>
          <w:numId w:val="267"/>
        </w:numPr>
        <w:jc w:val="both"/>
      </w:pPr>
      <w:r w:rsidRPr="006C7316">
        <w:t>A pop-up window is displayed requesting the user to confirm the action</w:t>
      </w:r>
      <w:r>
        <w:t xml:space="preserve">. </w:t>
      </w:r>
    </w:p>
    <w:p w14:paraId="1CC975FA" w14:textId="0FBBECCF" w:rsidR="004A48A2" w:rsidRPr="0086376E" w:rsidRDefault="000E29B1" w:rsidP="006C3C3F">
      <w:pPr>
        <w:pStyle w:val="OrderedList"/>
        <w:numPr>
          <w:ilvl w:val="0"/>
          <w:numId w:val="267"/>
        </w:numPr>
        <w:jc w:val="both"/>
      </w:pPr>
      <w:r>
        <w:t xml:space="preserve">Click </w:t>
      </w:r>
      <w:r w:rsidRPr="001445BE">
        <w:rPr>
          <w:b/>
        </w:rPr>
        <w:t>OK</w:t>
      </w:r>
      <w:r w:rsidRPr="006C7316">
        <w:t xml:space="preserve"> on t</w:t>
      </w:r>
      <w:r>
        <w:t>he pop-up window, the selected payment plan</w:t>
      </w:r>
      <w:r w:rsidRPr="006C7316">
        <w:t xml:space="preserve"> will be deleted</w:t>
      </w:r>
      <w:r w:rsidRPr="001445BE">
        <w:rPr>
          <w:rFonts w:cs="Calibri"/>
          <w:b/>
          <w:color w:val="000000"/>
        </w:rPr>
        <w:t xml:space="preserve">. </w:t>
      </w:r>
      <w:r w:rsidRPr="001445BE">
        <w:rPr>
          <w:rFonts w:cs="Calibri"/>
          <w:color w:val="000000"/>
        </w:rPr>
        <w:t xml:space="preserve">To exit the message window without deleting the document click </w:t>
      </w:r>
      <w:r w:rsidRPr="001445BE">
        <w:rPr>
          <w:rFonts w:cs="Calibri"/>
          <w:b/>
          <w:color w:val="000000"/>
        </w:rPr>
        <w:t>Cancel.</w:t>
      </w:r>
    </w:p>
    <w:p w14:paraId="650D4116" w14:textId="04316309" w:rsidR="004A48A2" w:rsidRDefault="00F572EB" w:rsidP="0020312C">
      <w:pPr>
        <w:pStyle w:val="BodyText"/>
        <w:jc w:val="center"/>
        <w:rPr>
          <w:rFonts w:eastAsiaTheme="minorHAnsi"/>
          <w14:scene3d>
            <w14:camera w14:prst="orthographicFront"/>
            <w14:lightRig w14:rig="threePt" w14:dir="t">
              <w14:rot w14:lat="0" w14:lon="0" w14:rev="0"/>
            </w14:lightRig>
          </w14:scene3d>
        </w:rPr>
      </w:pPr>
      <w:r>
        <w:rPr>
          <w:noProof/>
        </w:rPr>
        <w:drawing>
          <wp:inline distT="0" distB="0" distL="0" distR="0" wp14:anchorId="5B4728CD" wp14:editId="7F64DB88">
            <wp:extent cx="3874404" cy="573710"/>
            <wp:effectExtent l="0" t="0" r="0" b="0"/>
            <wp:docPr id="2548" name="Picture 254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8" name="Picture 2548" descr="Graphical user interface, application&#10;&#10;Description automatically generated"/>
                    <pic:cNvPicPr/>
                  </pic:nvPicPr>
                  <pic:blipFill>
                    <a:blip r:embed="rId264"/>
                    <a:stretch>
                      <a:fillRect/>
                    </a:stretch>
                  </pic:blipFill>
                  <pic:spPr>
                    <a:xfrm>
                      <a:off x="0" y="0"/>
                      <a:ext cx="3925182" cy="581229"/>
                    </a:xfrm>
                    <a:prstGeom prst="rect">
                      <a:avLst/>
                    </a:prstGeom>
                  </pic:spPr>
                </pic:pic>
              </a:graphicData>
            </a:graphic>
          </wp:inline>
        </w:drawing>
      </w:r>
    </w:p>
    <w:p w14:paraId="3B2062DE" w14:textId="30155A2F" w:rsidR="00A40DF1" w:rsidRDefault="00E73484" w:rsidP="001879BA">
      <w:pPr>
        <w:pStyle w:val="FigureCaption0"/>
      </w:pPr>
      <w:bookmarkStart w:id="2787" w:name="_Toc74052671"/>
      <w:bookmarkStart w:id="2788" w:name="_Toc90644057"/>
      <w:bookmarkStart w:id="2789" w:name="_Toc23016407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101</w:t>
      </w:r>
      <w:r w:rsidR="00764635">
        <w:rPr>
          <w:noProof/>
        </w:rPr>
        <w:fldChar w:fldCharType="end"/>
      </w:r>
      <w:r>
        <w:t xml:space="preserve">: </w:t>
      </w:r>
      <w:r>
        <w:rPr>
          <w:noProof/>
        </w:rPr>
        <w:t>Delete Pending Change of Plan Confirmation</w:t>
      </w:r>
      <w:bookmarkEnd w:id="2787"/>
      <w:bookmarkEnd w:id="2788"/>
      <w:bookmarkEnd w:id="2789"/>
      <w:r>
        <w:t xml:space="preserve"> </w:t>
      </w:r>
    </w:p>
    <w:p w14:paraId="25EC99B9" w14:textId="2872131A" w:rsidR="004A48A2" w:rsidRDefault="004A48A2" w:rsidP="00F874DE">
      <w:pPr>
        <w:pStyle w:val="Heading2"/>
        <w:jc w:val="both"/>
      </w:pPr>
      <w:bookmarkStart w:id="2790" w:name="_Ref314171078"/>
      <w:bookmarkStart w:id="2791" w:name="_Toc314310301"/>
      <w:bookmarkStart w:id="2792" w:name="_Toc314660783"/>
      <w:bookmarkStart w:id="2793" w:name="_Toc315633913"/>
      <w:bookmarkStart w:id="2794" w:name="_Toc11334814"/>
      <w:bookmarkStart w:id="2795" w:name="_Toc74052034"/>
      <w:bookmarkStart w:id="2796" w:name="_Toc90643421"/>
      <w:bookmarkStart w:id="2797" w:name="_Toc230163330"/>
      <w:r w:rsidRPr="002B73E4">
        <w:t>Payoff</w:t>
      </w:r>
      <w:bookmarkEnd w:id="2790"/>
      <w:bookmarkEnd w:id="2791"/>
      <w:bookmarkEnd w:id="2792"/>
      <w:bookmarkEnd w:id="2793"/>
      <w:bookmarkEnd w:id="2794"/>
      <w:bookmarkEnd w:id="2795"/>
      <w:bookmarkEnd w:id="2796"/>
      <w:bookmarkEnd w:id="2797"/>
      <w:r w:rsidR="007C1B1B">
        <w:fldChar w:fldCharType="begin"/>
      </w:r>
      <w:r w:rsidR="007C1B1B">
        <w:instrText xml:space="preserve"> XE "</w:instrText>
      </w:r>
      <w:r w:rsidR="007C1B1B" w:rsidRPr="00F74690">
        <w:instrText>Assigned</w:instrText>
      </w:r>
      <w:r w:rsidR="00AF4DFD">
        <w:instrText xml:space="preserve"> Payoff Screen</w:instrText>
      </w:r>
      <w:r w:rsidR="007C1B1B">
        <w:instrText xml:space="preserve">" </w:instrText>
      </w:r>
      <w:r w:rsidR="007C1B1B">
        <w:fldChar w:fldCharType="end"/>
      </w:r>
    </w:p>
    <w:p w14:paraId="3B3F539A" w14:textId="319BDFF0" w:rsidR="000752A0" w:rsidRPr="006C7316" w:rsidRDefault="000752A0" w:rsidP="001879BA">
      <w:pPr>
        <w:pStyle w:val="BodyText"/>
      </w:pPr>
      <w:r>
        <w:t>T</w:t>
      </w:r>
      <w:r w:rsidRPr="006C7316">
        <w:t>he Payoff Info screen is displayed</w:t>
      </w:r>
      <w:r>
        <w:t xml:space="preserve"> w</w:t>
      </w:r>
      <w:r w:rsidRPr="006C7316">
        <w:t xml:space="preserve">hen </w:t>
      </w:r>
      <w:r>
        <w:t xml:space="preserve">a </w:t>
      </w:r>
      <w:r w:rsidRPr="006C7316">
        <w:t xml:space="preserve">user selects the Payoff </w:t>
      </w:r>
      <w:r>
        <w:t xml:space="preserve">tab from the menu </w:t>
      </w:r>
      <w:r w:rsidRPr="00B32886">
        <w:t>on the left</w:t>
      </w:r>
      <w:r>
        <w:t xml:space="preserve"> side of the screen. </w:t>
      </w:r>
      <w:r w:rsidRPr="006C7316">
        <w:t xml:space="preserve">The screen displays the payoff amount as of the selected payoff date. Only authorized users </w:t>
      </w:r>
      <w:r>
        <w:t xml:space="preserve">can </w:t>
      </w:r>
      <w:r w:rsidRPr="006C7316">
        <w:t xml:space="preserve">access the Payoff Info screen. </w:t>
      </w:r>
      <w:r>
        <w:t>The system also allows authorized users to</w:t>
      </w:r>
      <w:r w:rsidR="00AD240D">
        <w:t xml:space="preserve"> view the payoff amount and print the Payoff Statement.</w:t>
      </w:r>
    </w:p>
    <w:p w14:paraId="1B12EBF0" w14:textId="21DDAD57" w:rsidR="002A511B" w:rsidRDefault="002A511B" w:rsidP="00984214">
      <w:pPr>
        <w:pStyle w:val="BodyText"/>
        <w:ind w:left="360" w:hanging="360"/>
        <w:rPr>
          <w:noProof/>
        </w:rPr>
      </w:pPr>
      <w:r w:rsidRPr="00D2248B">
        <w:t xml:space="preserve">Two line items </w:t>
      </w:r>
      <w:r w:rsidR="00517282">
        <w:t>are</w:t>
      </w:r>
      <w:r w:rsidRPr="00D2248B">
        <w:t xml:space="preserve"> displayed </w:t>
      </w:r>
      <w:r w:rsidR="00517282">
        <w:t>on the</w:t>
      </w:r>
      <w:r w:rsidRPr="00D2248B">
        <w:t xml:space="preserve"> Payoff Screen and Pay</w:t>
      </w:r>
      <w:r w:rsidR="00517282">
        <w:t>off</w:t>
      </w:r>
      <w:r w:rsidRPr="00D2248B">
        <w:t xml:space="preserve"> Statement</w:t>
      </w:r>
      <w:r>
        <w:t>.</w:t>
      </w:r>
    </w:p>
    <w:p w14:paraId="3744819F" w14:textId="29919E81" w:rsidR="002A511B" w:rsidRPr="00D2248B" w:rsidRDefault="002A511B" w:rsidP="006C3C3F">
      <w:pPr>
        <w:pStyle w:val="BodyText"/>
        <w:numPr>
          <w:ilvl w:val="0"/>
          <w:numId w:val="108"/>
        </w:numPr>
      </w:pPr>
      <w:r w:rsidRPr="00D2248B">
        <w:t>“</w:t>
      </w:r>
      <w:r w:rsidRPr="00D2248B">
        <w:rPr>
          <w:b/>
          <w:bCs w:val="0"/>
        </w:rPr>
        <w:t>Pending Disbursements</w:t>
      </w:r>
      <w:r w:rsidRPr="00D2248B">
        <w:t>” list</w:t>
      </w:r>
      <w:r w:rsidR="00517282">
        <w:t>s</w:t>
      </w:r>
      <w:r w:rsidRPr="00D2248B">
        <w:t xml:space="preserve"> </w:t>
      </w:r>
      <w:r w:rsidR="00517282">
        <w:t xml:space="preserve">the </w:t>
      </w:r>
      <w:r w:rsidRPr="00D2248B">
        <w:t>summary amount of all “Pending” disbursements that have been created but are not yet posted to the loan</w:t>
      </w:r>
      <w:r>
        <w:t>.</w:t>
      </w:r>
      <w:r w:rsidRPr="00D2248B">
        <w:t xml:space="preserve"> This amount will be included </w:t>
      </w:r>
      <w:r w:rsidR="00517282">
        <w:t>in</w:t>
      </w:r>
      <w:r w:rsidRPr="00D2248B">
        <w:t xml:space="preserve"> the “Total Payoff Amount”.</w:t>
      </w:r>
      <w:r>
        <w:t xml:space="preserve"> </w:t>
      </w:r>
      <w:r w:rsidR="00517282">
        <w:t xml:space="preserve">Pending Disbursements appear </w:t>
      </w:r>
      <w:r w:rsidRPr="00533712">
        <w:t xml:space="preserve">under </w:t>
      </w:r>
      <w:r w:rsidR="00517282">
        <w:t xml:space="preserve">the </w:t>
      </w:r>
      <w:r w:rsidRPr="00533712">
        <w:t xml:space="preserve">Payoff Information section of the Payoff Statement </w:t>
      </w:r>
      <w:r w:rsidRPr="00D2248B">
        <w:rPr>
          <w:b/>
          <w:bCs w:val="0"/>
        </w:rPr>
        <w:t xml:space="preserve">if </w:t>
      </w:r>
      <w:r w:rsidR="00517282">
        <w:rPr>
          <w:b/>
          <w:bCs w:val="0"/>
        </w:rPr>
        <w:t xml:space="preserve">any </w:t>
      </w:r>
      <w:r w:rsidRPr="00D2248B">
        <w:rPr>
          <w:b/>
          <w:bCs w:val="0"/>
        </w:rPr>
        <w:t>exist</w:t>
      </w:r>
      <w:r w:rsidRPr="00533712">
        <w:t xml:space="preserve"> on</w:t>
      </w:r>
      <w:r>
        <w:t xml:space="preserve"> the</w:t>
      </w:r>
      <w:r w:rsidRPr="00533712">
        <w:t xml:space="preserve"> Payoff screen. </w:t>
      </w:r>
    </w:p>
    <w:p w14:paraId="5A2D9191" w14:textId="3F4A4979" w:rsidR="002A511B" w:rsidRPr="00DE1316" w:rsidRDefault="002A511B" w:rsidP="006C3C3F">
      <w:pPr>
        <w:pStyle w:val="BodyText"/>
        <w:numPr>
          <w:ilvl w:val="0"/>
          <w:numId w:val="108"/>
        </w:numPr>
      </w:pPr>
      <w:r w:rsidRPr="00D2248B">
        <w:t>“</w:t>
      </w:r>
      <w:r w:rsidRPr="00D2248B">
        <w:rPr>
          <w:b/>
          <w:bCs w:val="0"/>
        </w:rPr>
        <w:t>Estimated Expenses</w:t>
      </w:r>
      <w:r w:rsidRPr="00D2248B">
        <w:t>” line item</w:t>
      </w:r>
      <w:r>
        <w:t xml:space="preserve"> </w:t>
      </w:r>
      <w:r w:rsidRPr="00696E4B">
        <w:t>will list summary amount of a</w:t>
      </w:r>
      <w:r>
        <w:t xml:space="preserve">ll </w:t>
      </w:r>
      <w:r w:rsidRPr="00D2248B">
        <w:t>Estimated Expenses</w:t>
      </w:r>
      <w:r>
        <w:t>.</w:t>
      </w:r>
      <w:r w:rsidRPr="00696E4B">
        <w:t xml:space="preserve"> </w:t>
      </w:r>
      <w:r w:rsidRPr="00D2248B">
        <w:t xml:space="preserve"> Estimated Expenses</w:t>
      </w:r>
      <w:r w:rsidR="00276BE0">
        <w:t xml:space="preserve"> include incurred costs that have not yet been charged to the loan. For example: </w:t>
      </w:r>
      <w:r w:rsidRPr="00D2248B">
        <w:t>Attorney fees</w:t>
      </w:r>
      <w:r w:rsidR="00276BE0">
        <w:t xml:space="preserve">, </w:t>
      </w:r>
      <w:r>
        <w:t>A</w:t>
      </w:r>
      <w:r w:rsidRPr="00D2248B">
        <w:t>ppraisals</w:t>
      </w:r>
      <w:r w:rsidR="00276BE0">
        <w:t xml:space="preserve">, Inspections </w:t>
      </w:r>
      <w:r w:rsidR="008B4CA1">
        <w:t>etc.</w:t>
      </w:r>
      <w:r w:rsidR="00276BE0">
        <w:t xml:space="preserve"> </w:t>
      </w:r>
      <w:r w:rsidRPr="00D2248B">
        <w:t xml:space="preserve"> </w:t>
      </w:r>
      <w:r w:rsidR="00517282">
        <w:t xml:space="preserve">Estimated Expenses appear </w:t>
      </w:r>
      <w:r w:rsidRPr="00533712">
        <w:t xml:space="preserve">under </w:t>
      </w:r>
      <w:r w:rsidR="00517282">
        <w:t xml:space="preserve">the </w:t>
      </w:r>
      <w:r w:rsidRPr="00533712">
        <w:t xml:space="preserve">Payoff Information section of the Payoff Statement </w:t>
      </w:r>
      <w:r w:rsidRPr="00533712">
        <w:rPr>
          <w:b/>
          <w:bCs w:val="0"/>
        </w:rPr>
        <w:t xml:space="preserve">if </w:t>
      </w:r>
      <w:r w:rsidR="00517282">
        <w:rPr>
          <w:b/>
          <w:bCs w:val="0"/>
        </w:rPr>
        <w:t xml:space="preserve">any </w:t>
      </w:r>
      <w:r w:rsidRPr="00533712">
        <w:rPr>
          <w:b/>
          <w:bCs w:val="0"/>
        </w:rPr>
        <w:t>exist</w:t>
      </w:r>
      <w:r w:rsidRPr="00533712">
        <w:t xml:space="preserve"> on</w:t>
      </w:r>
      <w:r>
        <w:t xml:space="preserve"> the</w:t>
      </w:r>
      <w:r w:rsidRPr="00533712">
        <w:t xml:space="preserve"> Payoff screen. </w:t>
      </w:r>
    </w:p>
    <w:p w14:paraId="21365B98" w14:textId="74B5DF2F" w:rsidR="002A511B" w:rsidRDefault="002A511B" w:rsidP="002A511B">
      <w:pPr>
        <w:pStyle w:val="BodyText"/>
      </w:pPr>
      <w:r>
        <w:t xml:space="preserve">Authorized users can access </w:t>
      </w:r>
      <w:r w:rsidRPr="00D2248B">
        <w:rPr>
          <w:b/>
          <w:bCs w:val="0"/>
        </w:rPr>
        <w:t>Estimated Expenses</w:t>
      </w:r>
      <w:r>
        <w:t xml:space="preserve"> section on Payoff screen. Authorized users can </w:t>
      </w:r>
      <w:r w:rsidRPr="00D2248B">
        <w:rPr>
          <w:bCs w:val="0"/>
        </w:rPr>
        <w:t xml:space="preserve">view, create, delete, and inactivate </w:t>
      </w:r>
      <w:r>
        <w:t xml:space="preserve">Estimated Expenses for </w:t>
      </w:r>
      <w:r w:rsidRPr="00E939B7">
        <w:t>all</w:t>
      </w:r>
      <w:r w:rsidRPr="00D2248B">
        <w:t xml:space="preserve"> the loans serviced by HUD</w:t>
      </w:r>
      <w:r w:rsidRPr="00E939B7">
        <w:t>.</w:t>
      </w:r>
      <w:r>
        <w:t xml:space="preserve">  </w:t>
      </w:r>
    </w:p>
    <w:p w14:paraId="003FFA33" w14:textId="4E01E810" w:rsidR="007271C3" w:rsidRPr="006C7316" w:rsidRDefault="007271C3" w:rsidP="002A511B">
      <w:pPr>
        <w:pStyle w:val="BodyText"/>
      </w:pPr>
      <w:r>
        <w:t>Loss Draft and Hardest Hit Funds Disbursement transactions are not included on the Payoff Statement.</w:t>
      </w:r>
    </w:p>
    <w:p w14:paraId="7E51F29E" w14:textId="6EC56899" w:rsidR="000752A0" w:rsidRPr="006C7316" w:rsidRDefault="000752A0" w:rsidP="00B73FD6">
      <w:pPr>
        <w:pStyle w:val="Heading3"/>
        <w:ind w:left="1080" w:hanging="1080"/>
        <w:jc w:val="both"/>
      </w:pPr>
      <w:bookmarkStart w:id="2798" w:name="_Toc315633915"/>
      <w:bookmarkStart w:id="2799" w:name="_Toc11334816"/>
      <w:bookmarkStart w:id="2800" w:name="_Toc74052035"/>
      <w:bookmarkStart w:id="2801" w:name="_Toc90643422"/>
      <w:bookmarkStart w:id="2802" w:name="_Toc230163331"/>
      <w:r w:rsidRPr="006C7316">
        <w:t xml:space="preserve">Printing </w:t>
      </w:r>
      <w:r>
        <w:t>a Payoff S</w:t>
      </w:r>
      <w:r w:rsidRPr="006C7316">
        <w:t>tatement</w:t>
      </w:r>
      <w:bookmarkEnd w:id="2798"/>
      <w:bookmarkEnd w:id="2799"/>
      <w:bookmarkEnd w:id="2800"/>
      <w:bookmarkEnd w:id="2801"/>
      <w:bookmarkEnd w:id="2802"/>
    </w:p>
    <w:p w14:paraId="28D5A1DE" w14:textId="77777777" w:rsidR="000752A0" w:rsidRPr="00934574" w:rsidRDefault="000752A0" w:rsidP="001879BA">
      <w:pPr>
        <w:pStyle w:val="BodyText"/>
      </w:pPr>
      <w:r w:rsidRPr="00934574">
        <w:t>To print a borrower’s loan payoff statement:</w:t>
      </w:r>
    </w:p>
    <w:p w14:paraId="26AF8EE7" w14:textId="392E01D5" w:rsidR="000752A0" w:rsidRPr="005460BA" w:rsidRDefault="000752A0" w:rsidP="006C3C3F">
      <w:pPr>
        <w:pStyle w:val="OrderedList"/>
        <w:numPr>
          <w:ilvl w:val="0"/>
          <w:numId w:val="268"/>
        </w:numPr>
        <w:jc w:val="both"/>
      </w:pPr>
      <w:r w:rsidRPr="005460BA">
        <w:t xml:space="preserve">Click </w:t>
      </w:r>
      <w:r w:rsidR="00853C6C">
        <w:t xml:space="preserve">the </w:t>
      </w:r>
      <w:r w:rsidRPr="001445BE">
        <w:rPr>
          <w:b/>
        </w:rPr>
        <w:t xml:space="preserve">Print Payoff Statement </w:t>
      </w:r>
      <w:r w:rsidR="00853C6C" w:rsidRPr="00853C6C">
        <w:t xml:space="preserve">link </w:t>
      </w:r>
      <w:r w:rsidRPr="005460BA">
        <w:t xml:space="preserve">on the </w:t>
      </w:r>
      <w:r w:rsidRPr="00853C6C">
        <w:rPr>
          <w:b/>
        </w:rPr>
        <w:t>Payoff Info</w:t>
      </w:r>
      <w:r w:rsidRPr="005460BA">
        <w:t xml:space="preserve"> screen.</w:t>
      </w:r>
    </w:p>
    <w:p w14:paraId="3809F1CF" w14:textId="77777777" w:rsidR="000752A0" w:rsidRPr="00E01FDB" w:rsidRDefault="000752A0" w:rsidP="006C3C3F">
      <w:pPr>
        <w:pStyle w:val="OrderedList"/>
        <w:numPr>
          <w:ilvl w:val="0"/>
          <w:numId w:val="268"/>
        </w:numPr>
        <w:jc w:val="both"/>
      </w:pPr>
      <w:r w:rsidRPr="00E01FDB">
        <w:t xml:space="preserve">The Payoff Statement for this loan is displayed and is automatically saved on the </w:t>
      </w:r>
      <w:r w:rsidRPr="00E01FDB">
        <w:rPr>
          <w:b/>
        </w:rPr>
        <w:t>Documents</w:t>
      </w:r>
      <w:r w:rsidRPr="00E01FDB">
        <w:t xml:space="preserve"> tab.</w:t>
      </w:r>
    </w:p>
    <w:p w14:paraId="39AC2C93" w14:textId="6633B421" w:rsidR="005B6A60" w:rsidRPr="00984214" w:rsidRDefault="000752A0" w:rsidP="006C3C3F">
      <w:pPr>
        <w:pStyle w:val="OrderedList"/>
        <w:numPr>
          <w:ilvl w:val="0"/>
          <w:numId w:val="268"/>
        </w:numPr>
        <w:jc w:val="both"/>
        <w:rPr>
          <w:rFonts w:asciiTheme="majorHAnsi" w:hAnsiTheme="majorHAnsi"/>
          <w:color w:val="000000" w:themeColor="text1"/>
        </w:rPr>
      </w:pPr>
      <w:r w:rsidRPr="00E01FDB">
        <w:t>Clic</w:t>
      </w:r>
      <w:r w:rsidRPr="005460BA">
        <w:rPr>
          <w:color w:val="000000"/>
        </w:rPr>
        <w:t xml:space="preserve">k the </w:t>
      </w:r>
      <w:r w:rsidRPr="005460BA">
        <w:rPr>
          <w:b/>
          <w:color w:val="000000"/>
        </w:rPr>
        <w:t>Print</w:t>
      </w:r>
      <w:r w:rsidRPr="005460BA">
        <w:rPr>
          <w:color w:val="000000"/>
        </w:rPr>
        <w:t xml:space="preserve"> option on the PDF file to print the statement.</w:t>
      </w:r>
    </w:p>
    <w:p w14:paraId="6892391E" w14:textId="75B10E88" w:rsidR="002A511B" w:rsidRDefault="00F572EB" w:rsidP="00984214">
      <w:pPr>
        <w:pStyle w:val="OrderedList"/>
        <w:jc w:val="center"/>
        <w:rPr>
          <w:rFonts w:asciiTheme="majorHAnsi" w:hAnsiTheme="majorHAnsi"/>
          <w:color w:val="000000" w:themeColor="text1"/>
        </w:rPr>
      </w:pPr>
      <w:r>
        <w:rPr>
          <w:noProof/>
        </w:rPr>
        <w:drawing>
          <wp:inline distT="0" distB="0" distL="0" distR="0" wp14:anchorId="214010FF" wp14:editId="0ABFA0EA">
            <wp:extent cx="3315553" cy="1189135"/>
            <wp:effectExtent l="0" t="0" r="0" b="0"/>
            <wp:docPr id="2549" name="Picture 254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9" name="Picture 2549" descr="Graphical user interface, text, application&#10;&#10;Description automatically generated"/>
                    <pic:cNvPicPr/>
                  </pic:nvPicPr>
                  <pic:blipFill>
                    <a:blip r:embed="rId265"/>
                    <a:stretch>
                      <a:fillRect/>
                    </a:stretch>
                  </pic:blipFill>
                  <pic:spPr>
                    <a:xfrm>
                      <a:off x="0" y="0"/>
                      <a:ext cx="3355302" cy="1203391"/>
                    </a:xfrm>
                    <a:prstGeom prst="rect">
                      <a:avLst/>
                    </a:prstGeom>
                  </pic:spPr>
                </pic:pic>
              </a:graphicData>
            </a:graphic>
          </wp:inline>
        </w:drawing>
      </w:r>
    </w:p>
    <w:p w14:paraId="5A315867" w14:textId="0655E96D" w:rsidR="002A511B" w:rsidRDefault="002A511B" w:rsidP="002A511B">
      <w:pPr>
        <w:pStyle w:val="FigureCaption0"/>
        <w:rPr>
          <w:noProof/>
        </w:rPr>
      </w:pPr>
      <w:bookmarkStart w:id="2803" w:name="_Toc74052672"/>
      <w:bookmarkStart w:id="2804" w:name="_Toc90644058"/>
      <w:bookmarkStart w:id="2805" w:name="_Toc230164079"/>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102</w:t>
      </w:r>
      <w:r>
        <w:rPr>
          <w:noProof/>
        </w:rPr>
        <w:fldChar w:fldCharType="end"/>
      </w:r>
      <w:r>
        <w:t xml:space="preserve">: </w:t>
      </w:r>
      <w:r>
        <w:rPr>
          <w:noProof/>
        </w:rPr>
        <w:t>View Payoff Statement Screen</w:t>
      </w:r>
      <w:bookmarkEnd w:id="2803"/>
      <w:bookmarkEnd w:id="2804"/>
      <w:bookmarkEnd w:id="2805"/>
    </w:p>
    <w:p w14:paraId="4B994FF4" w14:textId="24877570" w:rsidR="002A511B" w:rsidRDefault="00F572EB" w:rsidP="00984214">
      <w:pPr>
        <w:pStyle w:val="OrderedList"/>
        <w:jc w:val="center"/>
        <w:rPr>
          <w:rFonts w:asciiTheme="majorHAnsi" w:hAnsiTheme="majorHAnsi"/>
          <w:color w:val="000000" w:themeColor="text1"/>
        </w:rPr>
      </w:pPr>
      <w:r>
        <w:rPr>
          <w:noProof/>
        </w:rPr>
        <w:drawing>
          <wp:inline distT="0" distB="0" distL="0" distR="0" wp14:anchorId="4BD91167" wp14:editId="799C7C06">
            <wp:extent cx="3224796" cy="1156585"/>
            <wp:effectExtent l="0" t="0" r="0" b="5715"/>
            <wp:docPr id="2550" name="Picture 255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0" name="Picture 2550" descr="Graphical user interface, application&#10;&#10;Description automatically generated"/>
                    <pic:cNvPicPr/>
                  </pic:nvPicPr>
                  <pic:blipFill>
                    <a:blip r:embed="rId266"/>
                    <a:stretch>
                      <a:fillRect/>
                    </a:stretch>
                  </pic:blipFill>
                  <pic:spPr>
                    <a:xfrm>
                      <a:off x="0" y="0"/>
                      <a:ext cx="3250857" cy="1165932"/>
                    </a:xfrm>
                    <a:prstGeom prst="rect">
                      <a:avLst/>
                    </a:prstGeom>
                  </pic:spPr>
                </pic:pic>
              </a:graphicData>
            </a:graphic>
          </wp:inline>
        </w:drawing>
      </w:r>
    </w:p>
    <w:p w14:paraId="5165BFE9" w14:textId="3DECEC5F" w:rsidR="0081020D" w:rsidRDefault="0081020D" w:rsidP="0081020D">
      <w:pPr>
        <w:pStyle w:val="FigureCaption0"/>
        <w:rPr>
          <w:noProof/>
        </w:rPr>
      </w:pPr>
      <w:bookmarkStart w:id="2806" w:name="_Toc74052673"/>
      <w:bookmarkStart w:id="2807" w:name="_Toc90644059"/>
      <w:bookmarkStart w:id="2808" w:name="_Toc23016408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103</w:t>
      </w:r>
      <w:r>
        <w:rPr>
          <w:noProof/>
        </w:rPr>
        <w:fldChar w:fldCharType="end"/>
      </w:r>
      <w:r>
        <w:t xml:space="preserve">: </w:t>
      </w:r>
      <w:r>
        <w:rPr>
          <w:noProof/>
        </w:rPr>
        <w:t>View Payoff Statement Screen with line items</w:t>
      </w:r>
      <w:bookmarkEnd w:id="2806"/>
      <w:bookmarkEnd w:id="2807"/>
      <w:bookmarkEnd w:id="2808"/>
    </w:p>
    <w:p w14:paraId="5E2E8820" w14:textId="7BB1113E" w:rsidR="001774EA" w:rsidRDefault="00233713" w:rsidP="0081020D">
      <w:pPr>
        <w:pStyle w:val="FigureCaption0"/>
        <w:rPr>
          <w:noProof/>
        </w:rPr>
      </w:pPr>
      <w:r>
        <w:rPr>
          <w:noProof/>
        </w:rPr>
        <w:drawing>
          <wp:inline distT="0" distB="0" distL="0" distR="0" wp14:anchorId="2AF1115E" wp14:editId="1ECC2AF5">
            <wp:extent cx="2813685" cy="1981003"/>
            <wp:effectExtent l="0" t="0" r="5715" b="635"/>
            <wp:docPr id="2551" name="Picture 25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7"/>
                    <a:stretch>
                      <a:fillRect/>
                    </a:stretch>
                  </pic:blipFill>
                  <pic:spPr>
                    <a:xfrm>
                      <a:off x="0" y="0"/>
                      <a:ext cx="2834409" cy="1995594"/>
                    </a:xfrm>
                    <a:prstGeom prst="rect">
                      <a:avLst/>
                    </a:prstGeom>
                  </pic:spPr>
                </pic:pic>
              </a:graphicData>
            </a:graphic>
          </wp:inline>
        </w:drawing>
      </w:r>
    </w:p>
    <w:p w14:paraId="3B4EA2EF" w14:textId="2A7DAD38" w:rsidR="00BF12CF" w:rsidRDefault="001774EA" w:rsidP="00A40DF1">
      <w:pPr>
        <w:pStyle w:val="FigureCaption0"/>
        <w:rPr>
          <w:noProof/>
        </w:rPr>
      </w:pPr>
      <w:bookmarkStart w:id="2809" w:name="_Toc74052674"/>
      <w:bookmarkStart w:id="2810" w:name="_Toc90644060"/>
      <w:bookmarkStart w:id="2811" w:name="_Toc230164081"/>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104</w:t>
      </w:r>
      <w:r>
        <w:rPr>
          <w:noProof/>
        </w:rPr>
        <w:fldChar w:fldCharType="end"/>
      </w:r>
      <w:r>
        <w:t xml:space="preserve">: </w:t>
      </w:r>
      <w:r>
        <w:rPr>
          <w:noProof/>
        </w:rPr>
        <w:t>View Payoff Statement with line items</w:t>
      </w:r>
      <w:bookmarkEnd w:id="2809"/>
      <w:bookmarkEnd w:id="2810"/>
      <w:bookmarkEnd w:id="2811"/>
    </w:p>
    <w:p w14:paraId="5357769F" w14:textId="77722C75" w:rsidR="002F6830" w:rsidRDefault="002F6830" w:rsidP="002F6830">
      <w:pPr>
        <w:pStyle w:val="Heading3"/>
        <w:ind w:left="1080" w:hanging="1080"/>
        <w:jc w:val="both"/>
      </w:pPr>
      <w:bookmarkStart w:id="2812" w:name="_Toc74052036"/>
      <w:bookmarkStart w:id="2813" w:name="_Toc90643423"/>
      <w:bookmarkStart w:id="2814" w:name="_Toc230163332"/>
      <w:r>
        <w:t xml:space="preserve">Add an </w:t>
      </w:r>
      <w:r w:rsidRPr="00A73DBB">
        <w:t>Estimated</w:t>
      </w:r>
      <w:r>
        <w:t xml:space="preserve"> Expense</w:t>
      </w:r>
      <w:bookmarkEnd w:id="2812"/>
      <w:bookmarkEnd w:id="2813"/>
      <w:bookmarkEnd w:id="2814"/>
    </w:p>
    <w:p w14:paraId="5D6E99FC" w14:textId="77777777" w:rsidR="002F6830" w:rsidRPr="006C7316" w:rsidRDefault="002F6830" w:rsidP="002F6830">
      <w:pPr>
        <w:pStyle w:val="BodyText"/>
      </w:pPr>
      <w:r w:rsidRPr="006C7316">
        <w:t xml:space="preserve">To </w:t>
      </w:r>
      <w:r>
        <w:t>Add an Estimated Expense</w:t>
      </w:r>
      <w:r w:rsidRPr="006C7316">
        <w:t>:</w:t>
      </w:r>
    </w:p>
    <w:p w14:paraId="77164BC9" w14:textId="77777777" w:rsidR="002F6830" w:rsidRDefault="002F6830" w:rsidP="006C3C3F">
      <w:pPr>
        <w:pStyle w:val="OrderedList"/>
        <w:numPr>
          <w:ilvl w:val="0"/>
          <w:numId w:val="269"/>
        </w:numPr>
        <w:jc w:val="both"/>
      </w:pPr>
      <w:r>
        <w:t>Click on NEW button</w:t>
      </w:r>
      <w:r w:rsidRPr="00540CFA">
        <w:t xml:space="preserve"> </w:t>
      </w:r>
      <w:r>
        <w:t xml:space="preserve">under “Estimated Expenses info” section </w:t>
      </w:r>
      <w:r w:rsidRPr="00540CFA">
        <w:t xml:space="preserve">on the </w:t>
      </w:r>
      <w:r w:rsidRPr="002806F9">
        <w:rPr>
          <w:b/>
        </w:rPr>
        <w:t>Payoff Info</w:t>
      </w:r>
      <w:r w:rsidRPr="00540CFA">
        <w:t xml:space="preserve"> screen</w:t>
      </w:r>
      <w:r>
        <w:t>.</w:t>
      </w:r>
    </w:p>
    <w:p w14:paraId="2D6645CC" w14:textId="77777777" w:rsidR="002F6830" w:rsidRPr="00D2248B" w:rsidRDefault="002F6830" w:rsidP="006C3C3F">
      <w:pPr>
        <w:pStyle w:val="OrderedList"/>
        <w:numPr>
          <w:ilvl w:val="0"/>
          <w:numId w:val="269"/>
        </w:numPr>
        <w:jc w:val="both"/>
      </w:pPr>
      <w:r>
        <w:t xml:space="preserve">Enter </w:t>
      </w:r>
      <w:r w:rsidRPr="00D2248B">
        <w:rPr>
          <w:b/>
          <w:bCs/>
        </w:rPr>
        <w:t>Expense Description</w:t>
      </w:r>
      <w:r>
        <w:t xml:space="preserve"> and </w:t>
      </w:r>
      <w:r w:rsidRPr="00D2248B">
        <w:rPr>
          <w:b/>
          <w:bCs/>
        </w:rPr>
        <w:t>Expense Amount</w:t>
      </w:r>
    </w:p>
    <w:p w14:paraId="47906C9D" w14:textId="77777777" w:rsidR="002F6830" w:rsidRDefault="002F6830" w:rsidP="006C3C3F">
      <w:pPr>
        <w:pStyle w:val="OrderedList"/>
        <w:numPr>
          <w:ilvl w:val="0"/>
          <w:numId w:val="269"/>
        </w:numPr>
        <w:jc w:val="both"/>
      </w:pPr>
      <w:r>
        <w:t>Click OK</w:t>
      </w:r>
    </w:p>
    <w:p w14:paraId="0AA3A425" w14:textId="77777777" w:rsidR="002F6830" w:rsidRDefault="002F6830" w:rsidP="006C3C3F">
      <w:pPr>
        <w:pStyle w:val="OrderedList"/>
        <w:numPr>
          <w:ilvl w:val="0"/>
          <w:numId w:val="269"/>
        </w:numPr>
        <w:jc w:val="both"/>
      </w:pPr>
      <w:r w:rsidRPr="00D2248B">
        <w:t xml:space="preserve">Authorized users </w:t>
      </w:r>
      <w:r>
        <w:t>can add</w:t>
      </w:r>
      <w:r w:rsidRPr="00D2248B">
        <w:t xml:space="preserve"> multiple expenses using NEW button</w:t>
      </w:r>
    </w:p>
    <w:p w14:paraId="7E851A86" w14:textId="52EF6345" w:rsidR="002F6830" w:rsidRDefault="00A73DBB" w:rsidP="00984214">
      <w:pPr>
        <w:pStyle w:val="FigureCaption0"/>
        <w:rPr>
          <w:noProof/>
        </w:rPr>
      </w:pPr>
      <w:r>
        <w:rPr>
          <w:noProof/>
        </w:rPr>
        <w:drawing>
          <wp:inline distT="0" distB="0" distL="0" distR="0" wp14:anchorId="2AB9EC3E" wp14:editId="05DCE140">
            <wp:extent cx="2347459" cy="730414"/>
            <wp:effectExtent l="0" t="0" r="0" b="0"/>
            <wp:docPr id="2727" name="Picture 272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7" name="Picture 2727" descr="Graphical user interface, text, application, chat or text message&#10;&#10;Description automatically generated"/>
                    <pic:cNvPicPr/>
                  </pic:nvPicPr>
                  <pic:blipFill>
                    <a:blip r:embed="rId268"/>
                    <a:stretch>
                      <a:fillRect/>
                    </a:stretch>
                  </pic:blipFill>
                  <pic:spPr>
                    <a:xfrm>
                      <a:off x="0" y="0"/>
                      <a:ext cx="2376908" cy="739577"/>
                    </a:xfrm>
                    <a:prstGeom prst="rect">
                      <a:avLst/>
                    </a:prstGeom>
                  </pic:spPr>
                </pic:pic>
              </a:graphicData>
            </a:graphic>
          </wp:inline>
        </w:drawing>
      </w:r>
    </w:p>
    <w:p w14:paraId="1230DB17" w14:textId="0DAA554E" w:rsidR="002F6830" w:rsidRDefault="002F6830" w:rsidP="002F6830">
      <w:pPr>
        <w:pStyle w:val="FigureCaption0"/>
        <w:rPr>
          <w:noProof/>
        </w:rPr>
      </w:pPr>
      <w:bookmarkStart w:id="2815" w:name="_Toc74052675"/>
      <w:bookmarkStart w:id="2816" w:name="_Toc90644061"/>
      <w:bookmarkStart w:id="2817" w:name="_Toc230164082"/>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105</w:t>
      </w:r>
      <w:r>
        <w:rPr>
          <w:noProof/>
        </w:rPr>
        <w:fldChar w:fldCharType="end"/>
      </w:r>
      <w:r>
        <w:t xml:space="preserve">: </w:t>
      </w:r>
      <w:r>
        <w:rPr>
          <w:noProof/>
        </w:rPr>
        <w:t>Add Estimated Expense</w:t>
      </w:r>
      <w:bookmarkEnd w:id="2815"/>
      <w:bookmarkEnd w:id="2816"/>
      <w:bookmarkEnd w:id="2817"/>
    </w:p>
    <w:p w14:paraId="525C2035" w14:textId="46CD6B92" w:rsidR="002F6830" w:rsidRDefault="002F6830" w:rsidP="00140EA9">
      <w:pPr>
        <w:pStyle w:val="BodyText"/>
      </w:pPr>
      <w:r w:rsidRPr="006C7316">
        <w:t xml:space="preserve">To </w:t>
      </w:r>
      <w:r>
        <w:t>Delete an Estimated Expense</w:t>
      </w:r>
      <w:r w:rsidRPr="006C7316">
        <w:t>:</w:t>
      </w:r>
      <w:r w:rsidR="00140EA9">
        <w:t xml:space="preserve"> </w:t>
      </w:r>
      <w:r>
        <w:t>Click on red X icon next to the Expense to delete an expense record.</w:t>
      </w:r>
      <w:r w:rsidRPr="00540CFA">
        <w:t xml:space="preserve"> </w:t>
      </w:r>
    </w:p>
    <w:p w14:paraId="7F68341B" w14:textId="44C02FB3" w:rsidR="002F6830" w:rsidRDefault="004361D1" w:rsidP="002F6830">
      <w:pPr>
        <w:pStyle w:val="FigureCaption0"/>
        <w:rPr>
          <w:noProof/>
        </w:rPr>
      </w:pPr>
      <w:r w:rsidRPr="004361D1">
        <w:rPr>
          <w:noProof/>
        </w:rPr>
        <w:t xml:space="preserve"> </w:t>
      </w:r>
      <w:r>
        <w:rPr>
          <w:noProof/>
        </w:rPr>
        <w:drawing>
          <wp:inline distT="0" distB="0" distL="0" distR="0" wp14:anchorId="5DF2B40D" wp14:editId="697FA38D">
            <wp:extent cx="5473700" cy="1004096"/>
            <wp:effectExtent l="0" t="0" r="0" b="5715"/>
            <wp:docPr id="2620" name="Picture 262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0" name="Picture 2620" descr="Table&#10;&#10;Description automatically generated"/>
                    <pic:cNvPicPr/>
                  </pic:nvPicPr>
                  <pic:blipFill>
                    <a:blip r:embed="rId269"/>
                    <a:stretch>
                      <a:fillRect/>
                    </a:stretch>
                  </pic:blipFill>
                  <pic:spPr>
                    <a:xfrm>
                      <a:off x="0" y="0"/>
                      <a:ext cx="5500607" cy="1009032"/>
                    </a:xfrm>
                    <a:prstGeom prst="rect">
                      <a:avLst/>
                    </a:prstGeom>
                  </pic:spPr>
                </pic:pic>
              </a:graphicData>
            </a:graphic>
          </wp:inline>
        </w:drawing>
      </w:r>
    </w:p>
    <w:p w14:paraId="3EB1C7DF" w14:textId="1A2BFB24" w:rsidR="002F6830" w:rsidRDefault="002F6830" w:rsidP="002F6830">
      <w:pPr>
        <w:pStyle w:val="FigureCaption0"/>
        <w:rPr>
          <w:noProof/>
        </w:rPr>
      </w:pPr>
      <w:bookmarkStart w:id="2818" w:name="_Toc74052676"/>
      <w:bookmarkStart w:id="2819" w:name="_Toc90644062"/>
      <w:bookmarkStart w:id="2820" w:name="_Toc230164083"/>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106</w:t>
      </w:r>
      <w:r>
        <w:rPr>
          <w:noProof/>
        </w:rPr>
        <w:fldChar w:fldCharType="end"/>
      </w:r>
      <w:r>
        <w:t xml:space="preserve">: </w:t>
      </w:r>
      <w:r>
        <w:rPr>
          <w:noProof/>
        </w:rPr>
        <w:t>Delete Estimated Expense</w:t>
      </w:r>
      <w:bookmarkEnd w:id="2818"/>
      <w:bookmarkEnd w:id="2819"/>
      <w:bookmarkEnd w:id="2820"/>
    </w:p>
    <w:p w14:paraId="3EDFE82A" w14:textId="77777777" w:rsidR="002F6830" w:rsidRPr="006C7316" w:rsidRDefault="002F6830" w:rsidP="002F6830">
      <w:pPr>
        <w:pStyle w:val="BodyText"/>
      </w:pPr>
      <w:r w:rsidRPr="006C7316">
        <w:t xml:space="preserve">To </w:t>
      </w:r>
      <w:r>
        <w:t>Inactivate an Estimated Expense</w:t>
      </w:r>
      <w:r w:rsidRPr="006C7316">
        <w:t>:</w:t>
      </w:r>
    </w:p>
    <w:p w14:paraId="2EDA6C0D" w14:textId="77777777" w:rsidR="002F6830" w:rsidRDefault="002F6830" w:rsidP="006C3C3F">
      <w:pPr>
        <w:pStyle w:val="OrderedList"/>
        <w:numPr>
          <w:ilvl w:val="0"/>
          <w:numId w:val="270"/>
        </w:numPr>
        <w:jc w:val="both"/>
      </w:pPr>
      <w:r>
        <w:t>Click on checkbox next to the Expense.</w:t>
      </w:r>
    </w:p>
    <w:p w14:paraId="0C6FEB91" w14:textId="77777777" w:rsidR="002F6830" w:rsidRDefault="002F6830" w:rsidP="006C3C3F">
      <w:pPr>
        <w:pStyle w:val="OrderedList"/>
        <w:numPr>
          <w:ilvl w:val="0"/>
          <w:numId w:val="270"/>
        </w:numPr>
        <w:jc w:val="both"/>
      </w:pPr>
      <w:r>
        <w:t>Click Inactivate Estimate Expenses link to inactivate an expense record.</w:t>
      </w:r>
      <w:r w:rsidRPr="00540CFA">
        <w:t xml:space="preserve"> </w:t>
      </w:r>
    </w:p>
    <w:p w14:paraId="3790A874" w14:textId="0145625F" w:rsidR="004907EB" w:rsidRDefault="004907EB">
      <w:pPr>
        <w:rPr>
          <w:rFonts w:ascii="Cambria" w:eastAsia="Times New Roman" w:hAnsi="Cambria" w:cstheme="minorHAnsi"/>
          <w:b/>
          <w:noProof/>
          <w:sz w:val="20"/>
          <w:szCs w:val="20"/>
          <w:lang w:bidi="en-US"/>
        </w:rPr>
      </w:pPr>
    </w:p>
    <w:p w14:paraId="1D36D72D" w14:textId="27DC5D86" w:rsidR="004A48A2" w:rsidRPr="000F00C1" w:rsidRDefault="004A48A2" w:rsidP="00F874DE">
      <w:pPr>
        <w:pStyle w:val="Heading2"/>
        <w:jc w:val="both"/>
      </w:pPr>
      <w:bookmarkStart w:id="2821" w:name="_Toc315633916"/>
      <w:bookmarkStart w:id="2822" w:name="_Toc11334817"/>
      <w:bookmarkStart w:id="2823" w:name="_Toc74052037"/>
      <w:bookmarkStart w:id="2824" w:name="_Toc90643424"/>
      <w:bookmarkStart w:id="2825" w:name="_Toc230163333"/>
      <w:bookmarkStart w:id="2826" w:name="_Toc313887146"/>
      <w:bookmarkStart w:id="2827" w:name="_Ref314171085"/>
      <w:bookmarkStart w:id="2828" w:name="_Toc314310304"/>
      <w:bookmarkStart w:id="2829" w:name="_Ref314520246"/>
      <w:bookmarkStart w:id="2830" w:name="_Toc314660786"/>
      <w:r w:rsidRPr="00A97D5A">
        <w:t>Statement</w:t>
      </w:r>
      <w:bookmarkEnd w:id="2821"/>
      <w:bookmarkEnd w:id="2822"/>
      <w:bookmarkEnd w:id="2823"/>
      <w:bookmarkEnd w:id="2824"/>
      <w:bookmarkEnd w:id="2825"/>
      <w:r w:rsidR="007C1B1B">
        <w:fldChar w:fldCharType="begin"/>
      </w:r>
      <w:r w:rsidR="007C1B1B">
        <w:instrText xml:space="preserve"> XE "</w:instrText>
      </w:r>
      <w:r w:rsidR="007C1B1B" w:rsidRPr="00F74690">
        <w:instrText>Assigned</w:instrText>
      </w:r>
      <w:r w:rsidR="00AF4DFD">
        <w:instrText xml:space="preserve"> Statement Screen</w:instrText>
      </w:r>
      <w:r w:rsidR="007C1B1B">
        <w:instrText xml:space="preserve">" </w:instrText>
      </w:r>
      <w:r w:rsidR="007C1B1B">
        <w:fldChar w:fldCharType="end"/>
      </w:r>
      <w:r w:rsidRPr="00A97D5A">
        <w:t xml:space="preserve"> </w:t>
      </w:r>
      <w:bookmarkEnd w:id="2826"/>
      <w:bookmarkEnd w:id="2827"/>
      <w:bookmarkEnd w:id="2828"/>
      <w:bookmarkEnd w:id="2829"/>
      <w:bookmarkEnd w:id="2830"/>
    </w:p>
    <w:p w14:paraId="6342EFA5" w14:textId="410C0E3C" w:rsidR="006B0918" w:rsidRPr="00075735" w:rsidRDefault="006B0918" w:rsidP="001879BA">
      <w:pPr>
        <w:pStyle w:val="BodyText"/>
      </w:pPr>
      <w:r>
        <w:t>T</w:t>
      </w:r>
      <w:r w:rsidRPr="00075735">
        <w:t xml:space="preserve">he Monthly Statement screen is displayed </w:t>
      </w:r>
      <w:r>
        <w:t>w</w:t>
      </w:r>
      <w:r w:rsidRPr="00075735">
        <w:t xml:space="preserve">hen </w:t>
      </w:r>
      <w:r>
        <w:t xml:space="preserve">an authorized </w:t>
      </w:r>
      <w:r w:rsidRPr="00075735">
        <w:t xml:space="preserve">user selects the Statement </w:t>
      </w:r>
      <w:r>
        <w:t xml:space="preserve">tab from the menu </w:t>
      </w:r>
      <w:r w:rsidRPr="00B32886">
        <w:t>on the left</w:t>
      </w:r>
      <w:r>
        <w:t xml:space="preserve"> side of the screen. </w:t>
      </w:r>
      <w:r w:rsidRPr="00075735">
        <w:t xml:space="preserve">The screen displays the monthly statement amount details as of the selected reporting period. Only authorized users have access to the Statement screen.  This screen also allows printing the Monthly Statement for a selected month. </w:t>
      </w:r>
      <w:r w:rsidR="009E0C76">
        <w:t>Only certain monthly statements are available in the Reporting Period dropdown.</w:t>
      </w:r>
    </w:p>
    <w:p w14:paraId="19F08641" w14:textId="77777777" w:rsidR="006B0918" w:rsidRPr="00560045" w:rsidRDefault="006B0918" w:rsidP="007154B1">
      <w:pPr>
        <w:pStyle w:val="Heading3"/>
        <w:ind w:left="1080" w:hanging="1080"/>
        <w:jc w:val="both"/>
      </w:pPr>
      <w:bookmarkStart w:id="2831" w:name="_Toc315633917"/>
      <w:bookmarkStart w:id="2832" w:name="_Toc11334818"/>
      <w:bookmarkStart w:id="2833" w:name="_Toc74052038"/>
      <w:bookmarkStart w:id="2834" w:name="_Toc90643425"/>
      <w:bookmarkStart w:id="2835" w:name="_Toc230163334"/>
      <w:r>
        <w:t>Viewing and Printing a Monthly S</w:t>
      </w:r>
      <w:r w:rsidRPr="00560045">
        <w:t>tatement</w:t>
      </w:r>
      <w:bookmarkEnd w:id="2831"/>
      <w:bookmarkEnd w:id="2832"/>
      <w:bookmarkEnd w:id="2833"/>
      <w:bookmarkEnd w:id="2834"/>
      <w:bookmarkEnd w:id="2835"/>
    </w:p>
    <w:p w14:paraId="3B5B2203" w14:textId="77777777" w:rsidR="006B0918" w:rsidRPr="00075735" w:rsidRDefault="006B0918" w:rsidP="001879BA">
      <w:pPr>
        <w:pStyle w:val="BodyText"/>
      </w:pPr>
      <w:r w:rsidRPr="00075735">
        <w:t>To view and print a monthly statement:</w:t>
      </w:r>
    </w:p>
    <w:p w14:paraId="283712AC" w14:textId="77777777" w:rsidR="006B0918" w:rsidRPr="00075735" w:rsidRDefault="006B0918" w:rsidP="006C3C3F">
      <w:pPr>
        <w:pStyle w:val="OrderedList"/>
        <w:numPr>
          <w:ilvl w:val="0"/>
          <w:numId w:val="271"/>
        </w:numPr>
        <w:jc w:val="both"/>
      </w:pPr>
      <w:r w:rsidRPr="00075735">
        <w:t>From the Reporting Period dropdown box, select the month for which the statement needs to be viewed or printed.</w:t>
      </w:r>
    </w:p>
    <w:p w14:paraId="63D406F5" w14:textId="7B80C27D" w:rsidR="006B0918" w:rsidRPr="00075735" w:rsidRDefault="006B0918" w:rsidP="006C3C3F">
      <w:pPr>
        <w:pStyle w:val="OrderedList"/>
        <w:numPr>
          <w:ilvl w:val="0"/>
          <w:numId w:val="271"/>
        </w:numPr>
        <w:jc w:val="both"/>
      </w:pPr>
      <w:r w:rsidRPr="00075735">
        <w:t xml:space="preserve">Click </w:t>
      </w:r>
      <w:r w:rsidRPr="005624DC">
        <w:rPr>
          <w:b/>
        </w:rPr>
        <w:t>Print Monthly Statement.</w:t>
      </w:r>
    </w:p>
    <w:p w14:paraId="581BC0DD" w14:textId="71D66D29" w:rsidR="006B0918" w:rsidRDefault="006B0918" w:rsidP="006C3C3F">
      <w:pPr>
        <w:pStyle w:val="OrderedList"/>
        <w:numPr>
          <w:ilvl w:val="0"/>
          <w:numId w:val="271"/>
        </w:numPr>
        <w:jc w:val="both"/>
      </w:pPr>
      <w:r>
        <w:t>The monthly statement is displayed in a PDF file</w:t>
      </w:r>
      <w:r w:rsidRPr="00075735">
        <w:t>.</w:t>
      </w:r>
    </w:p>
    <w:p w14:paraId="3C180784" w14:textId="1BF2B381" w:rsidR="006B0918" w:rsidRDefault="004361D1" w:rsidP="00990B8D">
      <w:pPr>
        <w:pStyle w:val="BodyText"/>
        <w:jc w:val="center"/>
        <w:rPr>
          <w:color w:val="000000"/>
        </w:rPr>
      </w:pPr>
      <w:r>
        <w:rPr>
          <w:noProof/>
        </w:rPr>
        <w:drawing>
          <wp:inline distT="0" distB="0" distL="0" distR="0" wp14:anchorId="6F70FEF7" wp14:editId="52C82C75">
            <wp:extent cx="4343400" cy="1877500"/>
            <wp:effectExtent l="0" t="0" r="0" b="8890"/>
            <wp:docPr id="2621" name="Picture 2621" descr="Graphical user interface, application,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1" name="Picture 2621" descr="Graphical user interface, application, table&#10;&#10;Description automatically generated"/>
                    <pic:cNvPicPr/>
                  </pic:nvPicPr>
                  <pic:blipFill>
                    <a:blip r:embed="rId270"/>
                    <a:stretch>
                      <a:fillRect/>
                    </a:stretch>
                  </pic:blipFill>
                  <pic:spPr>
                    <a:xfrm>
                      <a:off x="0" y="0"/>
                      <a:ext cx="4352825" cy="1881574"/>
                    </a:xfrm>
                    <a:prstGeom prst="rect">
                      <a:avLst/>
                    </a:prstGeom>
                  </pic:spPr>
                </pic:pic>
              </a:graphicData>
            </a:graphic>
          </wp:inline>
        </w:drawing>
      </w:r>
    </w:p>
    <w:p w14:paraId="41A268BD" w14:textId="129E81B9" w:rsidR="00D95CDE" w:rsidRDefault="00D95CDE" w:rsidP="00D95CDE">
      <w:pPr>
        <w:pStyle w:val="FigureCaption0"/>
      </w:pPr>
      <w:bookmarkStart w:id="2836" w:name="_Toc74052677"/>
      <w:bookmarkStart w:id="2837" w:name="_Toc90644063"/>
      <w:bookmarkStart w:id="2838" w:name="_Toc23016408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107</w:t>
      </w:r>
      <w:r w:rsidR="00764635">
        <w:rPr>
          <w:noProof/>
        </w:rPr>
        <w:fldChar w:fldCharType="end"/>
      </w:r>
      <w:r>
        <w:t xml:space="preserve">: </w:t>
      </w:r>
      <w:r>
        <w:rPr>
          <w:noProof/>
        </w:rPr>
        <w:t>View Monthly Statement Screen</w:t>
      </w:r>
      <w:bookmarkEnd w:id="2836"/>
      <w:bookmarkEnd w:id="2837"/>
      <w:bookmarkEnd w:id="2838"/>
    </w:p>
    <w:p w14:paraId="72BABC00" w14:textId="77777777" w:rsidR="006B0918" w:rsidRPr="00075735" w:rsidRDefault="006B0918" w:rsidP="007154B1">
      <w:pPr>
        <w:pStyle w:val="Heading3"/>
        <w:ind w:left="1080" w:hanging="1080"/>
        <w:jc w:val="both"/>
      </w:pPr>
      <w:bookmarkStart w:id="2839" w:name="_Toc315633918"/>
      <w:bookmarkStart w:id="2840" w:name="_Toc11334819"/>
      <w:bookmarkStart w:id="2841" w:name="_Toc74052039"/>
      <w:bookmarkStart w:id="2842" w:name="_Toc90643426"/>
      <w:bookmarkStart w:id="2843" w:name="_Toc230163335"/>
      <w:r>
        <w:t>Editing the Monthly Statement M</w:t>
      </w:r>
      <w:r w:rsidRPr="00075735">
        <w:t>essage</w:t>
      </w:r>
      <w:bookmarkEnd w:id="2839"/>
      <w:bookmarkEnd w:id="2840"/>
      <w:bookmarkEnd w:id="2841"/>
      <w:bookmarkEnd w:id="2842"/>
      <w:bookmarkEnd w:id="2843"/>
    </w:p>
    <w:p w14:paraId="00CB5174" w14:textId="77777777" w:rsidR="006B0918" w:rsidRPr="00075735" w:rsidRDefault="006B0918" w:rsidP="001879BA">
      <w:pPr>
        <w:pStyle w:val="BodyText"/>
      </w:pPr>
      <w:r w:rsidRPr="00075735">
        <w:t>To edit the monthly statement message:</w:t>
      </w:r>
    </w:p>
    <w:p w14:paraId="13007B20" w14:textId="77777777" w:rsidR="006B0918" w:rsidRPr="00560045" w:rsidRDefault="006B0918" w:rsidP="006C3C3F">
      <w:pPr>
        <w:pStyle w:val="OrderedList"/>
        <w:numPr>
          <w:ilvl w:val="0"/>
          <w:numId w:val="272"/>
        </w:numPr>
        <w:jc w:val="both"/>
      </w:pPr>
      <w:r w:rsidRPr="00560045">
        <w:t xml:space="preserve">Click </w:t>
      </w:r>
      <w:r w:rsidRPr="00E445BB">
        <w:rPr>
          <w:b/>
        </w:rPr>
        <w:t>Statement.</w:t>
      </w:r>
    </w:p>
    <w:p w14:paraId="14804602" w14:textId="77777777" w:rsidR="006B0918" w:rsidRPr="00075735" w:rsidRDefault="006B0918" w:rsidP="006C3C3F">
      <w:pPr>
        <w:pStyle w:val="OrderedList"/>
        <w:numPr>
          <w:ilvl w:val="0"/>
          <w:numId w:val="272"/>
        </w:numPr>
        <w:jc w:val="both"/>
      </w:pPr>
      <w:r w:rsidRPr="00075735">
        <w:t xml:space="preserve">Click </w:t>
      </w:r>
      <w:r w:rsidRPr="00E445BB">
        <w:rPr>
          <w:b/>
        </w:rPr>
        <w:t xml:space="preserve">Edit </w:t>
      </w:r>
      <w:r w:rsidRPr="00E445BB">
        <w:t>Message</w:t>
      </w:r>
      <w:r w:rsidRPr="00075735">
        <w:t>.</w:t>
      </w:r>
    </w:p>
    <w:p w14:paraId="180A6F5E" w14:textId="77777777" w:rsidR="006B0918" w:rsidRPr="00075735" w:rsidRDefault="006B0918" w:rsidP="006C3C3F">
      <w:pPr>
        <w:pStyle w:val="OrderedList"/>
        <w:numPr>
          <w:ilvl w:val="0"/>
          <w:numId w:val="272"/>
        </w:numPr>
        <w:jc w:val="both"/>
      </w:pPr>
      <w:r w:rsidRPr="00075735">
        <w:t xml:space="preserve">In the </w:t>
      </w:r>
      <w:r w:rsidRPr="00E445BB">
        <w:rPr>
          <w:b/>
        </w:rPr>
        <w:t>Custom Message</w:t>
      </w:r>
      <w:r w:rsidRPr="00075735">
        <w:t xml:space="preserve"> section, enter the message.</w:t>
      </w:r>
    </w:p>
    <w:p w14:paraId="635F208E" w14:textId="77777777" w:rsidR="006B0918" w:rsidRPr="00075735" w:rsidRDefault="006B0918" w:rsidP="006C3C3F">
      <w:pPr>
        <w:pStyle w:val="OrderedList"/>
        <w:numPr>
          <w:ilvl w:val="0"/>
          <w:numId w:val="272"/>
        </w:numPr>
        <w:jc w:val="both"/>
      </w:pPr>
      <w:r w:rsidRPr="00075735">
        <w:t xml:space="preserve">Select the check box for </w:t>
      </w:r>
      <w:r w:rsidRPr="00E445BB">
        <w:rPr>
          <w:b/>
        </w:rPr>
        <w:t>Repeat this message on future statement</w:t>
      </w:r>
      <w:r w:rsidRPr="00075735">
        <w:t xml:space="preserve"> if required.</w:t>
      </w:r>
    </w:p>
    <w:p w14:paraId="5370E102" w14:textId="77777777" w:rsidR="006B0918" w:rsidRDefault="006B0918" w:rsidP="006C3C3F">
      <w:pPr>
        <w:pStyle w:val="OrderedList"/>
        <w:numPr>
          <w:ilvl w:val="0"/>
          <w:numId w:val="272"/>
        </w:numPr>
        <w:jc w:val="both"/>
      </w:pPr>
      <w:r w:rsidRPr="00075735">
        <w:t xml:space="preserve">Click </w:t>
      </w:r>
      <w:r w:rsidRPr="00E445BB">
        <w:rPr>
          <w:b/>
        </w:rPr>
        <w:t xml:space="preserve">OK </w:t>
      </w:r>
      <w:r w:rsidRPr="00075735">
        <w:t>to save the message.</w:t>
      </w:r>
    </w:p>
    <w:p w14:paraId="1A6DAD4F" w14:textId="48DD2EA9" w:rsidR="006B0918" w:rsidRDefault="004361D1" w:rsidP="0020312C">
      <w:pPr>
        <w:pStyle w:val="BodyText"/>
        <w:jc w:val="center"/>
        <w:rPr>
          <w:color w:val="000000"/>
        </w:rPr>
      </w:pPr>
      <w:r w:rsidRPr="004361D1">
        <w:rPr>
          <w:noProof/>
        </w:rPr>
        <w:t xml:space="preserve"> </w:t>
      </w:r>
      <w:r>
        <w:rPr>
          <w:noProof/>
        </w:rPr>
        <w:drawing>
          <wp:inline distT="0" distB="0" distL="0" distR="0" wp14:anchorId="79E4F96E" wp14:editId="5CB2A77A">
            <wp:extent cx="2023745" cy="830169"/>
            <wp:effectExtent l="0" t="0" r="0" b="8255"/>
            <wp:docPr id="2622" name="Picture 262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2" name="Picture 2622" descr="Graphical user interface, text, application, chat or text message&#10;&#10;Description automatically generated"/>
                    <pic:cNvPicPr/>
                  </pic:nvPicPr>
                  <pic:blipFill>
                    <a:blip r:embed="rId271"/>
                    <a:stretch>
                      <a:fillRect/>
                    </a:stretch>
                  </pic:blipFill>
                  <pic:spPr>
                    <a:xfrm>
                      <a:off x="0" y="0"/>
                      <a:ext cx="2049592" cy="840772"/>
                    </a:xfrm>
                    <a:prstGeom prst="rect">
                      <a:avLst/>
                    </a:prstGeom>
                  </pic:spPr>
                </pic:pic>
              </a:graphicData>
            </a:graphic>
          </wp:inline>
        </w:drawing>
      </w:r>
    </w:p>
    <w:p w14:paraId="1F1EEAB2" w14:textId="7BE0439A" w:rsidR="00A40DF1" w:rsidRDefault="00D95CDE" w:rsidP="00D95CDE">
      <w:pPr>
        <w:pStyle w:val="FigureCaption0"/>
        <w:rPr>
          <w:noProof/>
        </w:rPr>
      </w:pPr>
      <w:bookmarkStart w:id="2844" w:name="_Toc74052678"/>
      <w:bookmarkStart w:id="2845" w:name="_Toc90644064"/>
      <w:bookmarkStart w:id="2846" w:name="_Toc23016408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108</w:t>
      </w:r>
      <w:r w:rsidR="00764635">
        <w:rPr>
          <w:noProof/>
        </w:rPr>
        <w:fldChar w:fldCharType="end"/>
      </w:r>
      <w:r>
        <w:t xml:space="preserve">: </w:t>
      </w:r>
      <w:r>
        <w:rPr>
          <w:noProof/>
        </w:rPr>
        <w:t>Edit Monthly Statement Message Window</w:t>
      </w:r>
      <w:bookmarkEnd w:id="2844"/>
      <w:bookmarkEnd w:id="2845"/>
      <w:bookmarkEnd w:id="2846"/>
    </w:p>
    <w:p w14:paraId="668894BA" w14:textId="4DC9638C" w:rsidR="00D95CDE" w:rsidRPr="00A40DF1" w:rsidRDefault="00D95CDE" w:rsidP="00A40DF1">
      <w:pPr>
        <w:rPr>
          <w:rFonts w:ascii="Cambria" w:eastAsia="Times New Roman" w:hAnsi="Cambria" w:cstheme="minorHAnsi"/>
          <w:b/>
          <w:noProof/>
          <w:sz w:val="20"/>
          <w:szCs w:val="20"/>
          <w:lang w:bidi="en-US"/>
        </w:rPr>
      </w:pPr>
    </w:p>
    <w:p w14:paraId="775B88E5" w14:textId="2BC4EFD0" w:rsidR="004A48A2" w:rsidRPr="002B73E4" w:rsidRDefault="00D525C3" w:rsidP="00F874DE">
      <w:pPr>
        <w:pStyle w:val="Heading2"/>
        <w:jc w:val="both"/>
      </w:pPr>
      <w:bookmarkStart w:id="2847" w:name="_Toc314310307"/>
      <w:bookmarkStart w:id="2848" w:name="_Ref314520253"/>
      <w:bookmarkStart w:id="2849" w:name="_Toc314660789"/>
      <w:bookmarkStart w:id="2850" w:name="_Toc315633919"/>
      <w:bookmarkEnd w:id="2783"/>
      <w:r>
        <w:tab/>
      </w:r>
      <w:bookmarkStart w:id="2851" w:name="_Toc11334820"/>
      <w:bookmarkStart w:id="2852" w:name="_Toc74052040"/>
      <w:bookmarkStart w:id="2853" w:name="_Toc90643427"/>
      <w:bookmarkStart w:id="2854" w:name="_Toc230163336"/>
      <w:r w:rsidR="004A48A2" w:rsidRPr="002B73E4">
        <w:t>Disbursement</w:t>
      </w:r>
      <w:bookmarkEnd w:id="2847"/>
      <w:bookmarkEnd w:id="2848"/>
      <w:bookmarkEnd w:id="2849"/>
      <w:bookmarkEnd w:id="2850"/>
      <w:bookmarkEnd w:id="2851"/>
      <w:bookmarkEnd w:id="2852"/>
      <w:bookmarkEnd w:id="2853"/>
      <w:bookmarkEnd w:id="2854"/>
      <w:r w:rsidR="007C1B1B">
        <w:fldChar w:fldCharType="begin"/>
      </w:r>
      <w:r w:rsidR="007C1B1B">
        <w:instrText xml:space="preserve"> XE "</w:instrText>
      </w:r>
      <w:r w:rsidR="007C1B1B" w:rsidRPr="00F74690">
        <w:instrText>Assigned</w:instrText>
      </w:r>
      <w:r w:rsidR="00AF4DFD">
        <w:instrText xml:space="preserve"> Disbursement Screen</w:instrText>
      </w:r>
      <w:r w:rsidR="007C1B1B">
        <w:instrText xml:space="preserve">" </w:instrText>
      </w:r>
      <w:r w:rsidR="007C1B1B">
        <w:fldChar w:fldCharType="end"/>
      </w:r>
    </w:p>
    <w:p w14:paraId="381D3801" w14:textId="4EA288C3" w:rsidR="004A48A2" w:rsidRDefault="006204CE" w:rsidP="001879BA">
      <w:pPr>
        <w:pStyle w:val="BodyText"/>
      </w:pPr>
      <w:r>
        <w:rPr>
          <w:rFonts w:cs="Calibri"/>
          <w:color w:val="000000"/>
          <w:lang w:bidi="ar-SA"/>
        </w:rPr>
        <w:t>T</w:t>
      </w:r>
      <w:r w:rsidRPr="00075735">
        <w:rPr>
          <w:rFonts w:cs="Calibri"/>
          <w:color w:val="000000"/>
          <w:lang w:bidi="ar-SA"/>
        </w:rPr>
        <w:t xml:space="preserve">he </w:t>
      </w:r>
      <w:r w:rsidR="005460BA">
        <w:rPr>
          <w:rFonts w:cs="Calibri"/>
          <w:color w:val="000000"/>
          <w:lang w:bidi="ar-SA"/>
        </w:rPr>
        <w:t>Disbursement</w:t>
      </w:r>
      <w:r w:rsidRPr="00075735">
        <w:rPr>
          <w:rFonts w:cs="Calibri"/>
          <w:color w:val="000000"/>
          <w:lang w:bidi="ar-SA"/>
        </w:rPr>
        <w:t xml:space="preserve"> screen is displayed </w:t>
      </w:r>
      <w:r>
        <w:rPr>
          <w:rFonts w:cs="Calibri"/>
          <w:color w:val="000000"/>
          <w:lang w:bidi="ar-SA"/>
        </w:rPr>
        <w:t>w</w:t>
      </w:r>
      <w:r w:rsidRPr="00075735">
        <w:rPr>
          <w:rFonts w:cs="Calibri"/>
          <w:color w:val="000000"/>
          <w:lang w:bidi="ar-SA"/>
        </w:rPr>
        <w:t xml:space="preserve">hen </w:t>
      </w:r>
      <w:r>
        <w:rPr>
          <w:rFonts w:cs="Calibri"/>
          <w:color w:val="000000"/>
          <w:lang w:bidi="ar-SA"/>
        </w:rPr>
        <w:t xml:space="preserve">an authorized </w:t>
      </w:r>
      <w:r w:rsidRPr="00075735">
        <w:rPr>
          <w:rFonts w:cs="Calibri"/>
          <w:color w:val="000000"/>
          <w:lang w:bidi="ar-SA"/>
        </w:rPr>
        <w:t xml:space="preserve">user selects the </w:t>
      </w:r>
      <w:r>
        <w:rPr>
          <w:rFonts w:cs="Calibri"/>
          <w:color w:val="000000"/>
          <w:lang w:bidi="ar-SA"/>
        </w:rPr>
        <w:t>Disbursement</w:t>
      </w:r>
      <w:r w:rsidRPr="00075735">
        <w:rPr>
          <w:rFonts w:cs="Calibri"/>
          <w:color w:val="000000"/>
          <w:lang w:bidi="ar-SA"/>
        </w:rPr>
        <w:t xml:space="preserve"> </w:t>
      </w:r>
      <w:r>
        <w:t xml:space="preserve">tab from the menu </w:t>
      </w:r>
      <w:r w:rsidRPr="00B32886">
        <w:t>on the left</w:t>
      </w:r>
      <w:r>
        <w:t xml:space="preserve"> side of the screen. </w:t>
      </w:r>
      <w:r w:rsidR="004A48A2" w:rsidRPr="002B73E4">
        <w:t xml:space="preserve">Only authorized users </w:t>
      </w:r>
      <w:r>
        <w:t>(</w:t>
      </w:r>
      <w:r w:rsidR="005460BA">
        <w:t>Example</w:t>
      </w:r>
      <w:r>
        <w:t xml:space="preserve">: HUD NSC Contractor) </w:t>
      </w:r>
      <w:r w:rsidR="004A48A2" w:rsidRPr="002B73E4">
        <w:t>have access to the tab. This screen displays all the disbursement transactions associated with the loan.  This screen allows the user to add new disbursements transactions. The following Disbursement Transaction Categories are available:</w:t>
      </w:r>
    </w:p>
    <w:p w14:paraId="53FA54E8" w14:textId="10FD0572" w:rsidR="004A48A2" w:rsidRDefault="004A48A2" w:rsidP="00F874DE">
      <w:pPr>
        <w:pStyle w:val="UnorderedList"/>
        <w:jc w:val="both"/>
      </w:pPr>
      <w:r w:rsidRPr="0080177E">
        <w:t xml:space="preserve">Corp Advance </w:t>
      </w:r>
      <w:r w:rsidR="0059509C">
        <w:t>-</w:t>
      </w:r>
      <w:r w:rsidRPr="0080177E">
        <w:t xml:space="preserve"> Penalty</w:t>
      </w:r>
    </w:p>
    <w:p w14:paraId="3706A725" w14:textId="1CDF0275" w:rsidR="004D7861" w:rsidRDefault="00C31AA5" w:rsidP="00F874DE">
      <w:pPr>
        <w:pStyle w:val="UnorderedList"/>
        <w:jc w:val="both"/>
      </w:pPr>
      <w:r w:rsidRPr="00C31AA5">
        <w:t xml:space="preserve">Corp Advance </w:t>
      </w:r>
      <w:r w:rsidR="0059509C">
        <w:t>-</w:t>
      </w:r>
      <w:r w:rsidRPr="00C31AA5">
        <w:t xml:space="preserve"> Section 305 Disbursements</w:t>
      </w:r>
    </w:p>
    <w:p w14:paraId="286A0E88" w14:textId="0BB81A02" w:rsidR="00C31AA5" w:rsidRPr="0080177E" w:rsidRDefault="004D7861" w:rsidP="00F874DE">
      <w:pPr>
        <w:pStyle w:val="UnorderedList"/>
        <w:jc w:val="both"/>
      </w:pPr>
      <w:r>
        <w:t>Disb- 1</w:t>
      </w:r>
      <w:r w:rsidRPr="00056D35">
        <w:rPr>
          <w:vertAlign w:val="superscript"/>
        </w:rPr>
        <w:t>st</w:t>
      </w:r>
      <w:r>
        <w:t xml:space="preserve"> Year Taxes &amp; Ins Set Aside</w:t>
      </w:r>
      <w:r w:rsidR="00C31AA5" w:rsidRPr="00C31AA5">
        <w:t xml:space="preserve">  </w:t>
      </w:r>
    </w:p>
    <w:p w14:paraId="4B9CC73D" w14:textId="77777777" w:rsidR="000A5784" w:rsidRDefault="000A5784" w:rsidP="000A5784">
      <w:pPr>
        <w:pStyle w:val="UnorderedList"/>
        <w:jc w:val="both"/>
      </w:pPr>
      <w:r>
        <w:t>Disb- Life Expectancy Set Aside</w:t>
      </w:r>
    </w:p>
    <w:p w14:paraId="42BC56BD" w14:textId="77777777" w:rsidR="000A5784" w:rsidRDefault="000A5784" w:rsidP="000A5784">
      <w:pPr>
        <w:pStyle w:val="UnorderedList"/>
        <w:jc w:val="both"/>
      </w:pPr>
      <w:r w:rsidRPr="0080177E">
        <w:t>Disb</w:t>
      </w:r>
      <w:r>
        <w:t>-</w:t>
      </w:r>
      <w:r w:rsidRPr="0080177E">
        <w:t xml:space="preserve"> Repair Set Aside</w:t>
      </w:r>
    </w:p>
    <w:p w14:paraId="63503D8B" w14:textId="77777777" w:rsidR="0059509C" w:rsidRPr="0080177E" w:rsidRDefault="0059509C" w:rsidP="0059509C">
      <w:pPr>
        <w:pStyle w:val="UnorderedList"/>
        <w:jc w:val="both"/>
      </w:pPr>
      <w:r>
        <w:t>Disb- Scheduled</w:t>
      </w:r>
    </w:p>
    <w:p w14:paraId="45981A41" w14:textId="73216D3C" w:rsidR="004A48A2" w:rsidRDefault="004A48A2" w:rsidP="00F874DE">
      <w:pPr>
        <w:pStyle w:val="UnorderedList"/>
        <w:jc w:val="both"/>
      </w:pPr>
      <w:r w:rsidRPr="0080177E">
        <w:t>Disb- Unscheduled from LOC</w:t>
      </w:r>
      <w:r w:rsidR="00501B5F">
        <w:t xml:space="preserve">  (</w:t>
      </w:r>
      <w:r w:rsidR="000C6142">
        <w:t>Also available</w:t>
      </w:r>
      <w:r w:rsidR="00501B5F">
        <w:t xml:space="preserve"> when Pay Plan is TERM or TENURE)</w:t>
      </w:r>
    </w:p>
    <w:p w14:paraId="59C8254E" w14:textId="77777777" w:rsidR="000A5784" w:rsidRDefault="000A5784" w:rsidP="000A5784">
      <w:pPr>
        <w:pStyle w:val="UnorderedList"/>
        <w:jc w:val="both"/>
      </w:pPr>
      <w:r>
        <w:t>Hardest Hit Funds</w:t>
      </w:r>
    </w:p>
    <w:p w14:paraId="7733FE82" w14:textId="3CCD0245" w:rsidR="004A48A2" w:rsidRPr="0080177E" w:rsidRDefault="004A48A2" w:rsidP="00F874DE">
      <w:pPr>
        <w:pStyle w:val="UnorderedList"/>
        <w:jc w:val="both"/>
      </w:pPr>
      <w:r w:rsidRPr="0080177E">
        <w:t>Loss Draft</w:t>
      </w:r>
    </w:p>
    <w:p w14:paraId="460E38EA" w14:textId="76B71446" w:rsidR="004A48A2" w:rsidRDefault="004A48A2" w:rsidP="00F874DE">
      <w:pPr>
        <w:pStyle w:val="UnorderedList"/>
        <w:jc w:val="both"/>
      </w:pPr>
      <w:r w:rsidRPr="0080177E">
        <w:t>Refunds</w:t>
      </w:r>
    </w:p>
    <w:p w14:paraId="103012D3" w14:textId="77777777" w:rsidR="0091041E" w:rsidRDefault="0091041E" w:rsidP="0091041E">
      <w:pPr>
        <w:pStyle w:val="UnorderedList"/>
        <w:numPr>
          <w:ilvl w:val="0"/>
          <w:numId w:val="0"/>
        </w:numPr>
      </w:pPr>
      <w:bookmarkStart w:id="2855" w:name="_Toc314235480"/>
    </w:p>
    <w:p w14:paraId="5CEEA823" w14:textId="33070CA6" w:rsidR="0091041E" w:rsidRDefault="0091041E" w:rsidP="0091041E">
      <w:pPr>
        <w:pStyle w:val="UnorderedList"/>
        <w:numPr>
          <w:ilvl w:val="0"/>
          <w:numId w:val="0"/>
        </w:numPr>
      </w:pPr>
      <w:r>
        <w:t>The Disbursements results are displayed along with an Export Disbursements link to save a spreadsheet with the results. For user roles who are allowed to create Disbursements, the New button is also displayed.</w:t>
      </w:r>
    </w:p>
    <w:p w14:paraId="4BA25B2F" w14:textId="25EC5961" w:rsidR="0091041E" w:rsidRDefault="0091041E" w:rsidP="0091041E">
      <w:pPr>
        <w:pStyle w:val="UnorderedList"/>
        <w:numPr>
          <w:ilvl w:val="0"/>
          <w:numId w:val="0"/>
        </w:numPr>
        <w:jc w:val="center"/>
      </w:pPr>
      <w:r>
        <w:rPr>
          <w:noProof/>
        </w:rPr>
        <w:drawing>
          <wp:inline distT="0" distB="0" distL="0" distR="0" wp14:anchorId="772DAF02" wp14:editId="43B55C76">
            <wp:extent cx="1885714" cy="1190476"/>
            <wp:effectExtent l="19050" t="19050" r="19685" b="10160"/>
            <wp:docPr id="105001556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0015560" name="Picture 1" descr="A screenshot of a computer&#10;&#10;AI-generated content may be incorrect."/>
                    <pic:cNvPicPr/>
                  </pic:nvPicPr>
                  <pic:blipFill>
                    <a:blip r:embed="rId272"/>
                    <a:stretch>
                      <a:fillRect/>
                    </a:stretch>
                  </pic:blipFill>
                  <pic:spPr>
                    <a:xfrm>
                      <a:off x="0" y="0"/>
                      <a:ext cx="1885714" cy="1190476"/>
                    </a:xfrm>
                    <a:prstGeom prst="rect">
                      <a:avLst/>
                    </a:prstGeom>
                    <a:ln w="12700">
                      <a:solidFill>
                        <a:srgbClr val="0070C0"/>
                      </a:solidFill>
                    </a:ln>
                  </pic:spPr>
                </pic:pic>
              </a:graphicData>
            </a:graphic>
          </wp:inline>
        </w:drawing>
      </w:r>
    </w:p>
    <w:p w14:paraId="643147CE" w14:textId="2FBB6737" w:rsidR="00D95CDE" w:rsidRDefault="00D95CDE" w:rsidP="00D95CDE">
      <w:pPr>
        <w:pStyle w:val="FigureCaption0"/>
        <w:rPr>
          <w:noProof/>
        </w:rPr>
      </w:pPr>
      <w:bookmarkStart w:id="2856" w:name="_Toc74052679"/>
      <w:bookmarkStart w:id="2857" w:name="_Toc90644065"/>
      <w:bookmarkStart w:id="2858" w:name="_Toc230164086"/>
      <w:bookmarkEnd w:id="285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109</w:t>
      </w:r>
      <w:r w:rsidR="00764635">
        <w:rPr>
          <w:noProof/>
        </w:rPr>
        <w:fldChar w:fldCharType="end"/>
      </w:r>
      <w:r>
        <w:t xml:space="preserve">: </w:t>
      </w:r>
      <w:bookmarkEnd w:id="2856"/>
      <w:bookmarkEnd w:id="2857"/>
      <w:r w:rsidR="0091041E">
        <w:rPr>
          <w:noProof/>
        </w:rPr>
        <w:t>Export Disbursements link</w:t>
      </w:r>
      <w:bookmarkEnd w:id="2858"/>
    </w:p>
    <w:p w14:paraId="48A5D377" w14:textId="77777777" w:rsidR="005A253A" w:rsidRDefault="005A253A" w:rsidP="00D95CDE">
      <w:pPr>
        <w:pStyle w:val="FigureCaption0"/>
      </w:pPr>
    </w:p>
    <w:p w14:paraId="2AAA4D43" w14:textId="0AE0763D" w:rsidR="004A48A2" w:rsidRPr="002B73E4" w:rsidRDefault="00FF19E7" w:rsidP="007154B1">
      <w:pPr>
        <w:pStyle w:val="Heading3"/>
        <w:ind w:left="1080" w:hanging="1080"/>
        <w:jc w:val="both"/>
      </w:pPr>
      <w:bookmarkStart w:id="2859" w:name="_Toc314310308"/>
      <w:bookmarkStart w:id="2860" w:name="_Toc314660790"/>
      <w:bookmarkStart w:id="2861" w:name="_Toc315633920"/>
      <w:bookmarkStart w:id="2862" w:name="_Toc11334821"/>
      <w:bookmarkStart w:id="2863" w:name="_Toc74052041"/>
      <w:bookmarkStart w:id="2864" w:name="_Toc90643428"/>
      <w:bookmarkStart w:id="2865" w:name="_Toc230163337"/>
      <w:r>
        <w:t xml:space="preserve">Performing a </w:t>
      </w:r>
      <w:r w:rsidR="005460BA">
        <w:t>C</w:t>
      </w:r>
      <w:r w:rsidR="004A48A2" w:rsidRPr="002B73E4">
        <w:t xml:space="preserve">orp </w:t>
      </w:r>
      <w:r w:rsidR="005460BA">
        <w:t>A</w:t>
      </w:r>
      <w:r w:rsidR="004A48A2" w:rsidRPr="002B73E4">
        <w:t xml:space="preserve">dvance </w:t>
      </w:r>
      <w:r w:rsidR="00A40DF1">
        <w:t>–</w:t>
      </w:r>
      <w:r w:rsidR="004A48A2" w:rsidRPr="002B73E4">
        <w:t xml:space="preserve"> </w:t>
      </w:r>
      <w:r w:rsidR="005460BA">
        <w:t>P</w:t>
      </w:r>
      <w:r w:rsidR="004A48A2" w:rsidRPr="002B73E4">
        <w:t>enalty</w:t>
      </w:r>
      <w:bookmarkEnd w:id="2859"/>
      <w:bookmarkEnd w:id="2860"/>
      <w:bookmarkEnd w:id="2861"/>
      <w:bookmarkEnd w:id="2862"/>
      <w:bookmarkEnd w:id="2863"/>
      <w:bookmarkEnd w:id="2864"/>
      <w:r w:rsidR="00A40DF1">
        <w:t xml:space="preserve"> Disbursement</w:t>
      </w:r>
      <w:bookmarkEnd w:id="2865"/>
      <w:r w:rsidR="004F153F">
        <w:fldChar w:fldCharType="begin"/>
      </w:r>
      <w:r w:rsidR="004F153F">
        <w:instrText xml:space="preserve"> XE "</w:instrText>
      </w:r>
      <w:r w:rsidR="004F153F" w:rsidRPr="004635BB">
        <w:instrText>Corp Advance - Penalty</w:instrText>
      </w:r>
      <w:r w:rsidR="004F153F">
        <w:instrText xml:space="preserve">" </w:instrText>
      </w:r>
      <w:r w:rsidR="004F153F">
        <w:fldChar w:fldCharType="end"/>
      </w:r>
    </w:p>
    <w:p w14:paraId="6262DE87" w14:textId="66C01C6D" w:rsidR="004A48A2" w:rsidRPr="002B73E4" w:rsidRDefault="004A48A2" w:rsidP="001879BA">
      <w:pPr>
        <w:pStyle w:val="BodyText"/>
      </w:pPr>
      <w:r w:rsidRPr="002B73E4">
        <w:t xml:space="preserve">This transaction is initiated by </w:t>
      </w:r>
      <w:r w:rsidR="00AC1D99">
        <w:t xml:space="preserve">the </w:t>
      </w:r>
      <w:r w:rsidRPr="002B73E4">
        <w:t xml:space="preserve">HUD NSC </w:t>
      </w:r>
      <w:r w:rsidR="00AC1D99">
        <w:t xml:space="preserve">Contractor </w:t>
      </w:r>
      <w:r w:rsidRPr="002B73E4">
        <w:t xml:space="preserve">to pay penalty to the </w:t>
      </w:r>
      <w:r>
        <w:t>b</w:t>
      </w:r>
      <w:r w:rsidRPr="002B73E4">
        <w:t xml:space="preserve">orrower in case of payments missed to the </w:t>
      </w:r>
      <w:r>
        <w:t>borrower</w:t>
      </w:r>
      <w:r w:rsidRPr="002B73E4">
        <w:t xml:space="preserve">. </w:t>
      </w:r>
      <w:r w:rsidR="009E7AA3">
        <w:t>HUD NSC Contractor</w:t>
      </w:r>
      <w:r w:rsidRPr="002B73E4">
        <w:t xml:space="preserve"> makes this payment to the </w:t>
      </w:r>
      <w:r>
        <w:t>borrower</w:t>
      </w:r>
      <w:r w:rsidRPr="002B73E4">
        <w:t xml:space="preserve">. </w:t>
      </w:r>
    </w:p>
    <w:p w14:paraId="05FFBD0F" w14:textId="77777777" w:rsidR="004A48A2" w:rsidRDefault="004A48A2" w:rsidP="001879BA">
      <w:pPr>
        <w:pStyle w:val="BodyText"/>
      </w:pPr>
      <w:r w:rsidRPr="002B73E4">
        <w:t>To perform a Corp Advance Penalty:</w:t>
      </w:r>
    </w:p>
    <w:p w14:paraId="0B7C3D90" w14:textId="37DDAEDB" w:rsidR="006204CE" w:rsidRDefault="006204CE" w:rsidP="006C3C3F">
      <w:pPr>
        <w:pStyle w:val="OrderedList"/>
        <w:numPr>
          <w:ilvl w:val="0"/>
          <w:numId w:val="445"/>
        </w:numPr>
        <w:jc w:val="both"/>
      </w:pPr>
      <w:r w:rsidRPr="00E64674">
        <w:t xml:space="preserve">Click </w:t>
      </w:r>
      <w:r w:rsidRPr="00B84A77">
        <w:rPr>
          <w:b/>
          <w:bCs/>
        </w:rPr>
        <w:t>New</w:t>
      </w:r>
      <w:r w:rsidRPr="00E445BB">
        <w:t xml:space="preserve"> </w:t>
      </w:r>
      <w:r w:rsidRPr="00E64674">
        <w:t xml:space="preserve">on the </w:t>
      </w:r>
      <w:r w:rsidRPr="00E445BB">
        <w:t>Disbursements</w:t>
      </w:r>
      <w:r w:rsidRPr="00E64674">
        <w:t xml:space="preserve"> screen.</w:t>
      </w:r>
    </w:p>
    <w:p w14:paraId="73F8BADF" w14:textId="77777777" w:rsidR="00E445BB" w:rsidRDefault="00E445BB" w:rsidP="006C3C3F">
      <w:pPr>
        <w:pStyle w:val="OrderedList"/>
        <w:numPr>
          <w:ilvl w:val="0"/>
          <w:numId w:val="445"/>
        </w:numPr>
        <w:jc w:val="both"/>
      </w:pPr>
      <w:r w:rsidRPr="005B45CB">
        <w:t xml:space="preserve">On the </w:t>
      </w:r>
      <w:r w:rsidRPr="00B84A77">
        <w:rPr>
          <w:b/>
          <w:bCs/>
        </w:rPr>
        <w:t>New</w:t>
      </w:r>
      <w:r w:rsidRPr="005B45CB">
        <w:t xml:space="preserve"> Disbursement window, select Corp Advance - Penalty from                 Transactions Category dropdown. </w:t>
      </w:r>
    </w:p>
    <w:p w14:paraId="7442D31E" w14:textId="77777777" w:rsidR="00E445BB" w:rsidRDefault="00E445BB" w:rsidP="006C3C3F">
      <w:pPr>
        <w:pStyle w:val="OrderedList"/>
        <w:numPr>
          <w:ilvl w:val="0"/>
          <w:numId w:val="445"/>
        </w:numPr>
        <w:jc w:val="both"/>
      </w:pPr>
      <w:r>
        <w:t>Populate the below listed required fields (marked with red asterisk):</w:t>
      </w:r>
    </w:p>
    <w:p w14:paraId="42AA267A" w14:textId="3343C079" w:rsidR="00E445BB" w:rsidRDefault="00E445BB" w:rsidP="00E445BB">
      <w:pPr>
        <w:pStyle w:val="UnorderedListIndent"/>
      </w:pPr>
      <w:r>
        <w:tab/>
        <w:t>Transaction Desc</w:t>
      </w:r>
    </w:p>
    <w:p w14:paraId="05740685" w14:textId="77777777" w:rsidR="00AE18A3" w:rsidRDefault="00E445BB" w:rsidP="00D41D7C">
      <w:pPr>
        <w:pStyle w:val="UnorderedListIndent"/>
      </w:pPr>
      <w:r>
        <w:tab/>
        <w:t xml:space="preserve">Payee Type – </w:t>
      </w:r>
      <w:r w:rsidR="00E5494B">
        <w:t xml:space="preserve">Choose </w:t>
      </w:r>
      <w:r>
        <w:t>Borrower</w:t>
      </w:r>
      <w:r w:rsidR="00E5494B">
        <w:t xml:space="preserve">, Vendor or Tax </w:t>
      </w:r>
      <w:r w:rsidR="00CD35DC">
        <w:t>Authority</w:t>
      </w:r>
    </w:p>
    <w:p w14:paraId="493BBC65" w14:textId="4261A796" w:rsidR="00E445BB" w:rsidRPr="005B45CB" w:rsidRDefault="00E445BB" w:rsidP="00D41D7C">
      <w:pPr>
        <w:pStyle w:val="UnorderedListIndent"/>
      </w:pPr>
      <w:r>
        <w:tab/>
        <w:t>Paye</w:t>
      </w:r>
      <w:r w:rsidR="003D7635">
        <w:t>e</w:t>
      </w:r>
      <w:r w:rsidR="00E5494B">
        <w:t xml:space="preserve"> - </w:t>
      </w:r>
      <w:r w:rsidR="00371650" w:rsidRPr="00371650">
        <w:t>pre-filled with Borrower name if Borrower is chosen</w:t>
      </w:r>
    </w:p>
    <w:p w14:paraId="1AA9DA7C" w14:textId="3091D452" w:rsidR="0056711B" w:rsidRPr="005B45CB" w:rsidRDefault="004361D1" w:rsidP="0020312C">
      <w:pPr>
        <w:pStyle w:val="BodyText"/>
        <w:jc w:val="center"/>
      </w:pPr>
      <w:r w:rsidRPr="004361D1">
        <w:rPr>
          <w:noProof/>
        </w:rPr>
        <w:t xml:space="preserve"> </w:t>
      </w:r>
      <w:r>
        <w:rPr>
          <w:noProof/>
        </w:rPr>
        <w:drawing>
          <wp:inline distT="0" distB="0" distL="0" distR="0" wp14:anchorId="6B151FB7" wp14:editId="73F8BF60">
            <wp:extent cx="1731645" cy="1048629"/>
            <wp:effectExtent l="0" t="0" r="1905" b="0"/>
            <wp:docPr id="1062" name="Picture 1062" descr="Graphical user interface, text, application, chat or text message,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 name="Picture 1062" descr="Graphical user interface, text, application, chat or text message, email&#10;&#10;Description automatically generated"/>
                    <pic:cNvPicPr/>
                  </pic:nvPicPr>
                  <pic:blipFill>
                    <a:blip r:embed="rId273"/>
                    <a:stretch>
                      <a:fillRect/>
                    </a:stretch>
                  </pic:blipFill>
                  <pic:spPr>
                    <a:xfrm>
                      <a:off x="0" y="0"/>
                      <a:ext cx="1765279" cy="1068997"/>
                    </a:xfrm>
                    <a:prstGeom prst="rect">
                      <a:avLst/>
                    </a:prstGeom>
                  </pic:spPr>
                </pic:pic>
              </a:graphicData>
            </a:graphic>
          </wp:inline>
        </w:drawing>
      </w:r>
    </w:p>
    <w:p w14:paraId="267DD348" w14:textId="684EF8F8" w:rsidR="00D95CDE" w:rsidRPr="005B45CB" w:rsidRDefault="00D95CDE" w:rsidP="001879BA">
      <w:pPr>
        <w:pStyle w:val="FigureCaption0"/>
      </w:pPr>
      <w:bookmarkStart w:id="2866" w:name="_Toc74052680"/>
      <w:bookmarkStart w:id="2867" w:name="_Toc90644066"/>
      <w:bookmarkStart w:id="2868" w:name="_Toc23016408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110</w:t>
      </w:r>
      <w:r w:rsidR="00764635">
        <w:rPr>
          <w:noProof/>
        </w:rPr>
        <w:fldChar w:fldCharType="end"/>
      </w:r>
      <w:r>
        <w:t xml:space="preserve">: </w:t>
      </w:r>
      <w:r w:rsidRPr="005B45CB">
        <w:t>Corp Advance Penalty - New Disbursement Window</w:t>
      </w:r>
      <w:bookmarkEnd w:id="2866"/>
      <w:bookmarkEnd w:id="2867"/>
      <w:bookmarkEnd w:id="2868"/>
    </w:p>
    <w:p w14:paraId="6971E3E8" w14:textId="720E8DC0" w:rsidR="006204CE" w:rsidRPr="005B45CB" w:rsidRDefault="006204CE" w:rsidP="006C3C3F">
      <w:pPr>
        <w:pStyle w:val="OrderedList"/>
        <w:numPr>
          <w:ilvl w:val="0"/>
          <w:numId w:val="445"/>
        </w:numPr>
        <w:jc w:val="both"/>
      </w:pPr>
      <w:r w:rsidRPr="00552C4E">
        <w:t>Click</w:t>
      </w:r>
      <w:r w:rsidRPr="00E445BB">
        <w:t xml:space="preserve"> </w:t>
      </w:r>
      <w:r w:rsidRPr="00B84A77">
        <w:rPr>
          <w:b/>
          <w:bCs/>
        </w:rPr>
        <w:t>Submit</w:t>
      </w:r>
      <w:r w:rsidRPr="00E445BB">
        <w:t>.</w:t>
      </w:r>
      <w:r w:rsidRPr="005B45CB">
        <w:t xml:space="preserve"> The </w:t>
      </w:r>
      <w:r w:rsidRPr="00E445BB">
        <w:t xml:space="preserve">New Disbursement </w:t>
      </w:r>
      <w:r w:rsidRPr="005B45CB">
        <w:t>window is refreshed with additional fields.</w:t>
      </w:r>
    </w:p>
    <w:p w14:paraId="50203AF2" w14:textId="3B7042D5" w:rsidR="0078182D" w:rsidRPr="005B45CB" w:rsidRDefault="0078182D" w:rsidP="006C3C3F">
      <w:pPr>
        <w:pStyle w:val="OrderedList"/>
        <w:numPr>
          <w:ilvl w:val="0"/>
          <w:numId w:val="445"/>
        </w:numPr>
        <w:jc w:val="both"/>
      </w:pPr>
      <w:r w:rsidRPr="005B45CB">
        <w:t xml:space="preserve">Enter the information in the below listed fields </w:t>
      </w:r>
    </w:p>
    <w:p w14:paraId="5F8DD506" w14:textId="2758E367" w:rsidR="004A48A2" w:rsidRDefault="0078182D" w:rsidP="00E445BB">
      <w:pPr>
        <w:pStyle w:val="UnorderedListIndent"/>
      </w:pPr>
      <w:r w:rsidRPr="00E445BB">
        <w:t>Disbursement Amount</w:t>
      </w:r>
    </w:p>
    <w:p w14:paraId="1818A9C8" w14:textId="3FC5D7A2" w:rsidR="001D6162" w:rsidRPr="00E445BB" w:rsidRDefault="001D6162" w:rsidP="00E445BB">
      <w:pPr>
        <w:pStyle w:val="UnorderedListIndent"/>
      </w:pPr>
      <w:r w:rsidRPr="001D6162">
        <w:t xml:space="preserve">The “Pay To” field </w:t>
      </w:r>
      <w:r w:rsidR="004361D1" w:rsidRPr="001D6162">
        <w:t xml:space="preserve">is </w:t>
      </w:r>
      <w:r w:rsidR="004361D1">
        <w:t>not</w:t>
      </w:r>
      <w:r w:rsidRPr="001D6162">
        <w:t xml:space="preserve"> editable</w:t>
      </w:r>
    </w:p>
    <w:p w14:paraId="5F3236BF" w14:textId="6DB0634F" w:rsidR="004A48A2" w:rsidRDefault="004A48A2" w:rsidP="006C3C3F">
      <w:pPr>
        <w:pStyle w:val="OrderedList"/>
        <w:numPr>
          <w:ilvl w:val="0"/>
          <w:numId w:val="445"/>
        </w:numPr>
        <w:jc w:val="both"/>
      </w:pPr>
      <w:r w:rsidRPr="005B45CB">
        <w:t xml:space="preserve">Update the </w:t>
      </w:r>
      <w:r w:rsidRPr="00B84A77">
        <w:rPr>
          <w:b/>
          <w:bCs/>
        </w:rPr>
        <w:t>Process Date</w:t>
      </w:r>
      <w:r w:rsidRPr="005B45CB">
        <w:t xml:space="preserve"> if required. </w:t>
      </w:r>
    </w:p>
    <w:p w14:paraId="3109E51C" w14:textId="1F9CDF57" w:rsidR="00361FA5" w:rsidRPr="006675E2" w:rsidRDefault="00361FA5" w:rsidP="006C3C3F">
      <w:pPr>
        <w:pStyle w:val="OrderedList"/>
        <w:numPr>
          <w:ilvl w:val="0"/>
          <w:numId w:val="445"/>
        </w:numPr>
        <w:jc w:val="both"/>
      </w:pPr>
      <w:bookmarkStart w:id="2869" w:name="_Hlk38978674"/>
      <w:r w:rsidRPr="006675E2">
        <w:t xml:space="preserve">Enter the </w:t>
      </w:r>
      <w:r w:rsidRPr="00B84A77">
        <w:rPr>
          <w:b/>
          <w:bCs/>
        </w:rPr>
        <w:t>Check Stub Note</w:t>
      </w:r>
      <w:r w:rsidRPr="006675E2">
        <w:t xml:space="preserve"> </w:t>
      </w:r>
      <w:r>
        <w:t>for check disbursements, if applicable</w:t>
      </w:r>
    </w:p>
    <w:p w14:paraId="69A642A3" w14:textId="77777777" w:rsidR="005A1A2A" w:rsidRPr="00361FA5" w:rsidRDefault="005A1A2A" w:rsidP="00361FA5">
      <w:pPr>
        <w:pStyle w:val="UnorderedListIndent"/>
        <w:rPr>
          <w:rFonts w:asciiTheme="majorHAnsi" w:hAnsiTheme="majorHAnsi"/>
        </w:rPr>
      </w:pPr>
      <w:r w:rsidRPr="00361FA5">
        <w:t>The Check Stub Note field is limited to 55 characters for each line</w:t>
      </w:r>
    </w:p>
    <w:p w14:paraId="55C991B2" w14:textId="701B97AA" w:rsidR="00361FA5" w:rsidRDefault="00361FA5" w:rsidP="006C3C3F">
      <w:pPr>
        <w:pStyle w:val="OrderedList"/>
        <w:numPr>
          <w:ilvl w:val="0"/>
          <w:numId w:val="445"/>
        </w:numPr>
        <w:jc w:val="both"/>
      </w:pPr>
      <w:r>
        <w:t xml:space="preserve">Select the </w:t>
      </w:r>
      <w:r w:rsidR="005A1A2A" w:rsidRPr="00B84A77">
        <w:rPr>
          <w:b/>
          <w:bCs/>
        </w:rPr>
        <w:t>Special Handling Box</w:t>
      </w:r>
      <w:r w:rsidR="005A1A2A" w:rsidRPr="006675E2">
        <w:t xml:space="preserve"> if the Check needs to be sent to the NSC Contractor. </w:t>
      </w:r>
    </w:p>
    <w:p w14:paraId="6F198123" w14:textId="6A82A23B" w:rsidR="00361FA5" w:rsidRDefault="00361FA5" w:rsidP="00361FA5">
      <w:pPr>
        <w:pStyle w:val="UnorderedListIndent"/>
      </w:pPr>
      <w:r w:rsidRPr="006675E2">
        <w:t>Special Handling is applicable only for Check disbursements.</w:t>
      </w:r>
    </w:p>
    <w:p w14:paraId="2A574733" w14:textId="6D963CC1" w:rsidR="005A1A2A" w:rsidRPr="006675E2" w:rsidRDefault="005A1A2A" w:rsidP="006C3C3F">
      <w:pPr>
        <w:pStyle w:val="OrderedList"/>
        <w:numPr>
          <w:ilvl w:val="0"/>
          <w:numId w:val="445"/>
        </w:numPr>
        <w:jc w:val="both"/>
      </w:pPr>
      <w:r w:rsidRPr="006675E2">
        <w:t xml:space="preserve">The </w:t>
      </w:r>
      <w:r w:rsidRPr="00B84A77">
        <w:rPr>
          <w:b/>
          <w:bCs/>
        </w:rPr>
        <w:t>Invoice #</w:t>
      </w:r>
      <w:r w:rsidRPr="006675E2">
        <w:t xml:space="preserve"> should be filled in, if applicable. </w:t>
      </w:r>
    </w:p>
    <w:bookmarkEnd w:id="2869"/>
    <w:p w14:paraId="22DEC9C8" w14:textId="38D65B57" w:rsidR="005A4EDA" w:rsidRDefault="005A4EDA" w:rsidP="00112779">
      <w:pPr>
        <w:pStyle w:val="OrderedList"/>
        <w:jc w:val="both"/>
      </w:pPr>
    </w:p>
    <w:p w14:paraId="50DFD801" w14:textId="73951C8A" w:rsidR="005A4EDA" w:rsidRDefault="000E3C39" w:rsidP="005A4EDA">
      <w:pPr>
        <w:pStyle w:val="OrderedList"/>
        <w:jc w:val="center"/>
      </w:pPr>
      <w:r w:rsidRPr="000E3C39">
        <w:rPr>
          <w:noProof/>
        </w:rPr>
        <w:t xml:space="preserve"> </w:t>
      </w:r>
      <w:r w:rsidR="003248F1">
        <w:rPr>
          <w:noProof/>
        </w:rPr>
        <w:drawing>
          <wp:inline distT="0" distB="0" distL="0" distR="0" wp14:anchorId="2D0663F5" wp14:editId="0D4C24E6">
            <wp:extent cx="2628262" cy="3625850"/>
            <wp:effectExtent l="0" t="0" r="1270" b="0"/>
            <wp:docPr id="2731" name="Picture 273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1" name="Picture 2731" descr="Graphical user interface, text, application, email&#10;&#10;Description automatically generated"/>
                    <pic:cNvPicPr>
                      <a:picLocks noChangeAspect="1" noChangeArrowheads="1"/>
                    </pic:cNvPicPr>
                  </pic:nvPicPr>
                  <pic:blipFill>
                    <a:blip r:embed="rId274">
                      <a:extLst>
                        <a:ext uri="{28A0092B-C50C-407E-A947-70E740481C1C}">
                          <a14:useLocalDpi xmlns:a14="http://schemas.microsoft.com/office/drawing/2010/main" val="0"/>
                        </a:ext>
                      </a:extLst>
                    </a:blip>
                    <a:srcRect/>
                    <a:stretch>
                      <a:fillRect/>
                    </a:stretch>
                  </pic:blipFill>
                  <pic:spPr bwMode="auto">
                    <a:xfrm>
                      <a:off x="0" y="0"/>
                      <a:ext cx="2639543" cy="3641412"/>
                    </a:xfrm>
                    <a:prstGeom prst="rect">
                      <a:avLst/>
                    </a:prstGeom>
                    <a:noFill/>
                    <a:ln>
                      <a:noFill/>
                    </a:ln>
                  </pic:spPr>
                </pic:pic>
              </a:graphicData>
            </a:graphic>
          </wp:inline>
        </w:drawing>
      </w:r>
    </w:p>
    <w:p w14:paraId="0BD25B7C" w14:textId="62D57D37" w:rsidR="005A4EDA" w:rsidRDefault="005A4EDA" w:rsidP="005A4EDA">
      <w:pPr>
        <w:pStyle w:val="FigureCaption0"/>
        <w:rPr>
          <w:noProof/>
        </w:rPr>
      </w:pPr>
      <w:bookmarkStart w:id="2870" w:name="_Hlk38978706"/>
      <w:bookmarkStart w:id="2871" w:name="_Toc74052681"/>
      <w:bookmarkStart w:id="2872" w:name="_Toc90644067"/>
      <w:bookmarkStart w:id="2873" w:name="_Toc230164088"/>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111</w:t>
      </w:r>
      <w:r>
        <w:rPr>
          <w:noProof/>
        </w:rPr>
        <w:fldChar w:fldCharType="end"/>
      </w:r>
      <w:r>
        <w:t xml:space="preserve">: </w:t>
      </w:r>
      <w:r>
        <w:rPr>
          <w:noProof/>
        </w:rPr>
        <w:t>Special Handling box</w:t>
      </w:r>
      <w:bookmarkEnd w:id="2870"/>
      <w:bookmarkEnd w:id="2871"/>
      <w:bookmarkEnd w:id="2872"/>
      <w:bookmarkEnd w:id="2873"/>
    </w:p>
    <w:p w14:paraId="483CF5B3" w14:textId="77777777" w:rsidR="005A4EDA" w:rsidRPr="005B45CB" w:rsidRDefault="005A4EDA" w:rsidP="00D37F5E">
      <w:pPr>
        <w:pStyle w:val="OrderedList"/>
        <w:jc w:val="center"/>
      </w:pPr>
    </w:p>
    <w:p w14:paraId="246B28FC" w14:textId="6BA46977" w:rsidR="00FF19E7" w:rsidRDefault="004A48A2" w:rsidP="006C3C3F">
      <w:pPr>
        <w:pStyle w:val="OrderedList"/>
        <w:numPr>
          <w:ilvl w:val="0"/>
          <w:numId w:val="445"/>
        </w:numPr>
        <w:jc w:val="both"/>
      </w:pPr>
      <w:bookmarkStart w:id="2874" w:name="_Hlk38978737"/>
      <w:r w:rsidRPr="005B45CB">
        <w:t xml:space="preserve">Click </w:t>
      </w:r>
      <w:r w:rsidRPr="00B84A77">
        <w:rPr>
          <w:b/>
          <w:bCs/>
        </w:rPr>
        <w:t>Submit</w:t>
      </w:r>
      <w:r w:rsidRPr="00E445BB">
        <w:t xml:space="preserve"> </w:t>
      </w:r>
      <w:r w:rsidRPr="005B45CB">
        <w:t>to save the changes. This disbursement is</w:t>
      </w:r>
      <w:r w:rsidR="007D7AD3" w:rsidRPr="005B45CB">
        <w:t xml:space="preserve"> displayed in the </w:t>
      </w:r>
      <w:r w:rsidR="007D7AD3" w:rsidRPr="00E445BB">
        <w:t>Disbursement</w:t>
      </w:r>
      <w:r w:rsidR="007D7AD3" w:rsidRPr="005B45CB">
        <w:t xml:space="preserve"> screen</w:t>
      </w:r>
      <w:r w:rsidRPr="005B45CB">
        <w:t>.</w:t>
      </w:r>
    </w:p>
    <w:bookmarkEnd w:id="2874"/>
    <w:p w14:paraId="622E76FA" w14:textId="20F8BB9D" w:rsidR="0091041E" w:rsidRPr="003E70AF" w:rsidRDefault="0091041E" w:rsidP="001879BA">
      <w:pPr>
        <w:pStyle w:val="FigureCaption0"/>
      </w:pPr>
      <w:r>
        <w:rPr>
          <w:noProof/>
        </w:rPr>
        <w:drawing>
          <wp:inline distT="0" distB="0" distL="0" distR="0" wp14:anchorId="014249F6" wp14:editId="4805529E">
            <wp:extent cx="4486589" cy="225288"/>
            <wp:effectExtent l="19050" t="19050" r="9525" b="22860"/>
            <wp:docPr id="117404458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044588" name=""/>
                    <pic:cNvPicPr/>
                  </pic:nvPicPr>
                  <pic:blipFill>
                    <a:blip r:embed="rId275"/>
                    <a:stretch>
                      <a:fillRect/>
                    </a:stretch>
                  </pic:blipFill>
                  <pic:spPr>
                    <a:xfrm>
                      <a:off x="0" y="0"/>
                      <a:ext cx="4675801" cy="234789"/>
                    </a:xfrm>
                    <a:prstGeom prst="rect">
                      <a:avLst/>
                    </a:prstGeom>
                    <a:ln w="12700">
                      <a:solidFill>
                        <a:srgbClr val="0070C0"/>
                      </a:solidFill>
                    </a:ln>
                  </pic:spPr>
                </pic:pic>
              </a:graphicData>
            </a:graphic>
          </wp:inline>
        </w:drawing>
      </w:r>
    </w:p>
    <w:p w14:paraId="05D69497" w14:textId="37803236" w:rsidR="00D95CDE" w:rsidRDefault="00D95CDE" w:rsidP="001879BA">
      <w:pPr>
        <w:pStyle w:val="FigureCaption0"/>
        <w:rPr>
          <w:noProof/>
        </w:rPr>
      </w:pPr>
      <w:bookmarkStart w:id="2875" w:name="_Toc74052682"/>
      <w:bookmarkStart w:id="2876" w:name="_Toc90644068"/>
      <w:bookmarkStart w:id="2877" w:name="_Toc23016408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112</w:t>
      </w:r>
      <w:r w:rsidR="00764635">
        <w:rPr>
          <w:noProof/>
        </w:rPr>
        <w:fldChar w:fldCharType="end"/>
      </w:r>
      <w:r>
        <w:t xml:space="preserve">: </w:t>
      </w:r>
      <w:r>
        <w:rPr>
          <w:noProof/>
        </w:rPr>
        <w:t>Confirmation of New Disbursement Screen</w:t>
      </w:r>
      <w:bookmarkEnd w:id="2875"/>
      <w:bookmarkEnd w:id="2876"/>
      <w:bookmarkEnd w:id="2877"/>
    </w:p>
    <w:p w14:paraId="0C400BDD" w14:textId="313808D9" w:rsidR="00056D35" w:rsidRDefault="008F4E4C" w:rsidP="006C3C3F">
      <w:pPr>
        <w:pStyle w:val="OrderedList"/>
        <w:numPr>
          <w:ilvl w:val="0"/>
          <w:numId w:val="445"/>
        </w:numPr>
        <w:jc w:val="both"/>
      </w:pPr>
      <w:bookmarkStart w:id="2878" w:name="_Hlk38978780"/>
      <w:r w:rsidRPr="008F4E4C">
        <w:t xml:space="preserve">For payment method Check or ACH, the supervisor role must Authorize Disbursements to be sent for Accounting.  </w:t>
      </w:r>
      <w:r w:rsidR="00E83F67" w:rsidRPr="00140EA9">
        <w:rPr>
          <w:b/>
          <w:bCs/>
          <w:color w:val="0070C0"/>
        </w:rPr>
        <w:t xml:space="preserve">See Section - </w:t>
      </w:r>
      <w:bookmarkEnd w:id="2878"/>
      <w:r w:rsidR="00750212" w:rsidRPr="00140EA9">
        <w:rPr>
          <w:b/>
          <w:bCs/>
          <w:color w:val="0070C0"/>
        </w:rPr>
        <w:t>6.19.</w:t>
      </w:r>
      <w:r w:rsidR="009478CC">
        <w:rPr>
          <w:b/>
          <w:bCs/>
          <w:color w:val="0070C0"/>
        </w:rPr>
        <w:t>3.3</w:t>
      </w:r>
    </w:p>
    <w:p w14:paraId="0E488DA0" w14:textId="5C40DB01" w:rsidR="000567BF" w:rsidRDefault="000567BF" w:rsidP="006C3C3F">
      <w:pPr>
        <w:pStyle w:val="OrderedList"/>
        <w:numPr>
          <w:ilvl w:val="0"/>
          <w:numId w:val="445"/>
        </w:numPr>
        <w:jc w:val="both"/>
      </w:pPr>
      <w:bookmarkStart w:id="2879" w:name="_Hlk38978806"/>
      <w:r>
        <w:t>For invoice payments, the invoice# can be input on the screen above and will appear on the check in the 2</w:t>
      </w:r>
      <w:r w:rsidRPr="00D37F5E">
        <w:rPr>
          <w:vertAlign w:val="superscript"/>
        </w:rPr>
        <w:t>nd</w:t>
      </w:r>
      <w:r>
        <w:t xml:space="preserve"> line of the check legend.  </w:t>
      </w:r>
    </w:p>
    <w:p w14:paraId="01BB2B3D" w14:textId="5C752D47" w:rsidR="008F4E4C" w:rsidRDefault="006D102D" w:rsidP="005B46A7">
      <w:pPr>
        <w:pStyle w:val="OrderedList"/>
        <w:ind w:left="938" w:firstLine="14"/>
      </w:pPr>
      <w:r>
        <w:rPr>
          <w:b/>
          <w:bCs/>
        </w:rPr>
        <w:t>TIP</w:t>
      </w:r>
      <w:r w:rsidR="000567BF">
        <w:t>: T</w:t>
      </w:r>
      <w:r w:rsidR="008F4E4C">
        <w:t xml:space="preserve">he “Invoice #” </w:t>
      </w:r>
      <w:r w:rsidR="000567BF">
        <w:t xml:space="preserve">will not appear </w:t>
      </w:r>
      <w:r w:rsidR="008F4E4C">
        <w:t>for any Disbursement that is a “Tax Authority</w:t>
      </w:r>
      <w:r w:rsidR="000567BF">
        <w:t>.</w:t>
      </w:r>
      <w:r w:rsidR="008F4E4C">
        <w:t xml:space="preserve">”. </w:t>
      </w:r>
    </w:p>
    <w:p w14:paraId="51A55D62" w14:textId="34D9F9FE" w:rsidR="00463E78" w:rsidRDefault="00463E78" w:rsidP="006C3C3F">
      <w:pPr>
        <w:pStyle w:val="OrderedList"/>
        <w:numPr>
          <w:ilvl w:val="0"/>
          <w:numId w:val="445"/>
        </w:numPr>
        <w:jc w:val="both"/>
      </w:pPr>
      <w:r>
        <w:t>For Tax Authority payments, the “Parcel #” will populate for the “Property Information screen for any Disbursement that is “Tax Authority and will appear on the check in the 2nd line of the Check legend.</w:t>
      </w:r>
    </w:p>
    <w:p w14:paraId="24637064" w14:textId="77777777" w:rsidR="005A253A" w:rsidRDefault="005A253A" w:rsidP="005A253A">
      <w:pPr>
        <w:pStyle w:val="OrderedList"/>
        <w:jc w:val="both"/>
      </w:pPr>
    </w:p>
    <w:p w14:paraId="4B0C4659" w14:textId="6CB8E62E" w:rsidR="00E50C75" w:rsidRDefault="00C31AA5" w:rsidP="00C31AA5">
      <w:pPr>
        <w:pStyle w:val="Heading3"/>
        <w:ind w:left="1080" w:hanging="1080"/>
        <w:jc w:val="both"/>
      </w:pPr>
      <w:bookmarkStart w:id="2880" w:name="_Toc11334822"/>
      <w:bookmarkStart w:id="2881" w:name="_Toc74052042"/>
      <w:bookmarkStart w:id="2882" w:name="_Toc90643429"/>
      <w:bookmarkStart w:id="2883" w:name="_Toc230163338"/>
      <w:bookmarkEnd w:id="2879"/>
      <w:r w:rsidRPr="006B308B">
        <w:t>Performing a Corp Advance - Section 305 Disbursement</w:t>
      </w:r>
      <w:bookmarkEnd w:id="2880"/>
      <w:bookmarkEnd w:id="2881"/>
      <w:bookmarkEnd w:id="2882"/>
      <w:bookmarkEnd w:id="2883"/>
    </w:p>
    <w:p w14:paraId="37971D00" w14:textId="4294A355" w:rsidR="00E50C75" w:rsidRPr="00765C33" w:rsidRDefault="00E50C75" w:rsidP="00973439">
      <w:pPr>
        <w:pStyle w:val="BodyText"/>
        <w:rPr>
          <w:color w:val="0000FF"/>
        </w:rPr>
      </w:pPr>
      <w:bookmarkStart w:id="2884" w:name="_Hlk524428183"/>
      <w:r w:rsidRPr="00973439">
        <w:t xml:space="preserve">This transaction is initiated by the HUD NSC Contractor to pay Corporate Advance </w:t>
      </w:r>
      <w:r w:rsidR="007327EE">
        <w:t>for a legal expense which is prohibited by state and/or local jurisdiction from being applied to the loan balance</w:t>
      </w:r>
      <w:r w:rsidR="007327EE" w:rsidRPr="00973439">
        <w:t xml:space="preserve"> </w:t>
      </w:r>
      <w:r w:rsidRPr="00973439">
        <w:t xml:space="preserve">to the vendor. </w:t>
      </w:r>
      <w:r w:rsidR="00765C33" w:rsidRPr="007327EE">
        <w:t xml:space="preserve">This transaction does not affect the balance of the loan. </w:t>
      </w:r>
    </w:p>
    <w:p w14:paraId="3B404F5C" w14:textId="05DC71C8" w:rsidR="00E50C75" w:rsidRPr="00973439" w:rsidRDefault="00E50C75" w:rsidP="00973439">
      <w:pPr>
        <w:pStyle w:val="BodyText"/>
      </w:pPr>
      <w:r w:rsidRPr="00973439">
        <w:t>To perform a Corp Advance - Section 305 Disbursement:</w:t>
      </w:r>
    </w:p>
    <w:p w14:paraId="033A9804" w14:textId="7505B72E" w:rsidR="00241472" w:rsidRPr="006B308B" w:rsidRDefault="00E50C75" w:rsidP="006C3C3F">
      <w:pPr>
        <w:pStyle w:val="OrderedList"/>
        <w:numPr>
          <w:ilvl w:val="0"/>
          <w:numId w:val="274"/>
        </w:numPr>
        <w:jc w:val="both"/>
      </w:pPr>
      <w:r w:rsidRPr="006B308B">
        <w:t xml:space="preserve">Click </w:t>
      </w:r>
      <w:r w:rsidRPr="00B84A77">
        <w:rPr>
          <w:b/>
          <w:bCs/>
        </w:rPr>
        <w:t>New</w:t>
      </w:r>
      <w:r w:rsidRPr="006B308B">
        <w:t xml:space="preserve"> on the Disbursement screen.</w:t>
      </w:r>
    </w:p>
    <w:p w14:paraId="5640571C" w14:textId="6E530D85" w:rsidR="00E50C75" w:rsidRPr="006B308B" w:rsidRDefault="00E50C75" w:rsidP="006C3C3F">
      <w:pPr>
        <w:pStyle w:val="OrderedList"/>
        <w:numPr>
          <w:ilvl w:val="0"/>
          <w:numId w:val="274"/>
        </w:numPr>
        <w:jc w:val="both"/>
      </w:pPr>
      <w:r w:rsidRPr="006B308B">
        <w:t xml:space="preserve">On the </w:t>
      </w:r>
      <w:r w:rsidRPr="00B84A77">
        <w:rPr>
          <w:b/>
          <w:bCs/>
        </w:rPr>
        <w:t>New</w:t>
      </w:r>
      <w:r w:rsidRPr="006B308B">
        <w:t xml:space="preserve"> Disbursement window, select Corp Advance - Section 305 Disbursements from Transactions Category dropdown. </w:t>
      </w:r>
    </w:p>
    <w:p w14:paraId="7D5AAD14" w14:textId="77777777" w:rsidR="00E50C75" w:rsidRPr="009950C0" w:rsidRDefault="00E50C75" w:rsidP="006C3C3F">
      <w:pPr>
        <w:pStyle w:val="OrderedList"/>
        <w:numPr>
          <w:ilvl w:val="0"/>
          <w:numId w:val="274"/>
        </w:numPr>
        <w:jc w:val="both"/>
        <w:rPr>
          <w:rFonts w:eastAsia="Times New Roman"/>
        </w:rPr>
      </w:pPr>
      <w:r w:rsidRPr="009950C0">
        <w:rPr>
          <w:rFonts w:eastAsia="Times New Roman"/>
        </w:rPr>
        <w:t>Populate the below listed required fields:</w:t>
      </w:r>
    </w:p>
    <w:p w14:paraId="1AAEC54A" w14:textId="2DA953DE" w:rsidR="00E50C75" w:rsidRPr="00241472" w:rsidRDefault="00E50C75" w:rsidP="006B308B">
      <w:pPr>
        <w:pStyle w:val="UnorderedListIndent"/>
      </w:pPr>
      <w:r w:rsidRPr="00241472">
        <w:t>Transaction Desc</w:t>
      </w:r>
    </w:p>
    <w:p w14:paraId="570A6799" w14:textId="1AF7D6CF" w:rsidR="00E5494B" w:rsidRDefault="00E50C75" w:rsidP="00D41D7C">
      <w:pPr>
        <w:pStyle w:val="UnorderedListIndent"/>
      </w:pPr>
      <w:r w:rsidRPr="009950C0">
        <w:tab/>
        <w:t xml:space="preserve">Payee Type </w:t>
      </w:r>
      <w:r w:rsidR="00E31099">
        <w:t>–</w:t>
      </w:r>
      <w:r w:rsidRPr="009950C0">
        <w:t xml:space="preserve"> </w:t>
      </w:r>
      <w:r w:rsidR="00E5494B" w:rsidRPr="00E5494B">
        <w:t>Choose Borrower, Vendor or Tax Authority</w:t>
      </w:r>
      <w:r w:rsidR="00E5494B" w:rsidRPr="00E5494B" w:rsidDel="00E31099">
        <w:t xml:space="preserve"> </w:t>
      </w:r>
      <w:r w:rsidR="00EC42C7">
        <w:t>and may depend on the Transaction Desc</w:t>
      </w:r>
    </w:p>
    <w:p w14:paraId="720E16F3" w14:textId="1C53C5B1" w:rsidR="00E50C75" w:rsidRPr="009950C0" w:rsidRDefault="00E5494B" w:rsidP="00D41D7C">
      <w:pPr>
        <w:pStyle w:val="UnorderedListIndent"/>
      </w:pPr>
      <w:r w:rsidRPr="00E5494B">
        <w:t>Payee –</w:t>
      </w:r>
      <w:r w:rsidR="00371650" w:rsidRPr="00371650">
        <w:t xml:space="preserve"> pre-filled with Borrower name if Borrower is chosen</w:t>
      </w:r>
      <w:r w:rsidRPr="00E5494B" w:rsidDel="00E5494B">
        <w:t xml:space="preserve"> </w:t>
      </w:r>
    </w:p>
    <w:p w14:paraId="21936BEE" w14:textId="54D3D783" w:rsidR="00E50C75" w:rsidRDefault="00E50C75" w:rsidP="00E50C75">
      <w:pPr>
        <w:spacing w:before="120" w:after="0" w:line="240" w:lineRule="auto"/>
        <w:jc w:val="center"/>
        <w:rPr>
          <w:rFonts w:ascii="Cambria" w:eastAsia="Times New Roman" w:hAnsi="Cambria"/>
          <w:bCs/>
          <w:lang w:bidi="en-US"/>
        </w:rPr>
      </w:pPr>
    </w:p>
    <w:p w14:paraId="6453EF63" w14:textId="7C566F20" w:rsidR="00E31099" w:rsidRPr="009950C0" w:rsidRDefault="003248F1" w:rsidP="00E50C75">
      <w:pPr>
        <w:spacing w:before="120" w:after="0" w:line="240" w:lineRule="auto"/>
        <w:jc w:val="center"/>
        <w:rPr>
          <w:rFonts w:ascii="Cambria" w:eastAsia="Times New Roman" w:hAnsi="Cambria"/>
          <w:bCs/>
          <w:lang w:bidi="en-US"/>
        </w:rPr>
      </w:pPr>
      <w:r>
        <w:rPr>
          <w:noProof/>
        </w:rPr>
        <w:drawing>
          <wp:inline distT="0" distB="0" distL="0" distR="0" wp14:anchorId="7172A920" wp14:editId="4AC9DD6B">
            <wp:extent cx="1719865" cy="1107310"/>
            <wp:effectExtent l="0" t="0" r="0" b="0"/>
            <wp:docPr id="2738" name="Picture 2738" descr="Graphical user interface, text, application, chat or text message,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8" name="Picture 2738" descr="Graphical user interface, text, application, chat or text message, email&#10;&#10;Description automatically generated"/>
                    <pic:cNvPicPr/>
                  </pic:nvPicPr>
                  <pic:blipFill>
                    <a:blip r:embed="rId276"/>
                    <a:stretch>
                      <a:fillRect/>
                    </a:stretch>
                  </pic:blipFill>
                  <pic:spPr>
                    <a:xfrm>
                      <a:off x="0" y="0"/>
                      <a:ext cx="1731633" cy="1114886"/>
                    </a:xfrm>
                    <a:prstGeom prst="rect">
                      <a:avLst/>
                    </a:prstGeom>
                  </pic:spPr>
                </pic:pic>
              </a:graphicData>
            </a:graphic>
          </wp:inline>
        </w:drawing>
      </w:r>
    </w:p>
    <w:p w14:paraId="2FA0427C" w14:textId="0B1B72FC" w:rsidR="00E50C75" w:rsidRPr="009950C0" w:rsidRDefault="00E50C75" w:rsidP="00973439">
      <w:pPr>
        <w:pStyle w:val="FigureCaption0"/>
        <w:rPr>
          <w:b w:val="0"/>
        </w:rPr>
      </w:pPr>
      <w:bookmarkStart w:id="2885" w:name="_Toc510691824"/>
      <w:bookmarkStart w:id="2886" w:name="_Toc74052683"/>
      <w:bookmarkStart w:id="2887" w:name="_Toc90644069"/>
      <w:bookmarkStart w:id="2888" w:name="_Toc230164090"/>
      <w:r w:rsidRPr="009950C0">
        <w:t xml:space="preserve">Figure </w:t>
      </w:r>
      <w:fldSimple w:instr=" STYLEREF 1 \s ">
        <w:r w:rsidR="00942841">
          <w:rPr>
            <w:noProof/>
          </w:rPr>
          <w:t>6</w:t>
        </w:r>
      </w:fldSimple>
      <w:r w:rsidRPr="00EF62E8">
        <w:noBreakHyphen/>
      </w:r>
      <w:r w:rsidR="00EF62E8">
        <w:rPr>
          <w:noProof/>
        </w:rPr>
        <w:fldChar w:fldCharType="begin"/>
      </w:r>
      <w:r w:rsidR="00EF62E8">
        <w:rPr>
          <w:noProof/>
        </w:rPr>
        <w:instrText xml:space="preserve"> SEQ Figure \* ARABIC \s 1 </w:instrText>
      </w:r>
      <w:r w:rsidR="00EF62E8">
        <w:rPr>
          <w:noProof/>
        </w:rPr>
        <w:fldChar w:fldCharType="separate"/>
      </w:r>
      <w:r w:rsidR="00942841">
        <w:rPr>
          <w:noProof/>
        </w:rPr>
        <w:t>113</w:t>
      </w:r>
      <w:r w:rsidR="00EF62E8">
        <w:rPr>
          <w:noProof/>
        </w:rPr>
        <w:fldChar w:fldCharType="end"/>
      </w:r>
      <w:r w:rsidRPr="00EF62E8">
        <w:t>:</w:t>
      </w:r>
      <w:r w:rsidRPr="009950C0">
        <w:t xml:space="preserve"> Corp Advance Section 305 Disbursements - New Disbursement Window</w:t>
      </w:r>
      <w:bookmarkEnd w:id="2885"/>
      <w:bookmarkEnd w:id="2886"/>
      <w:bookmarkEnd w:id="2887"/>
      <w:bookmarkEnd w:id="2888"/>
    </w:p>
    <w:p w14:paraId="32234B4A" w14:textId="77777777" w:rsidR="00E50C75" w:rsidRPr="009950C0" w:rsidRDefault="00E50C75" w:rsidP="006C3C3F">
      <w:pPr>
        <w:pStyle w:val="OrderedList"/>
        <w:numPr>
          <w:ilvl w:val="0"/>
          <w:numId w:val="274"/>
        </w:numPr>
        <w:jc w:val="both"/>
        <w:rPr>
          <w:rFonts w:eastAsia="Times New Roman"/>
        </w:rPr>
      </w:pPr>
      <w:r w:rsidRPr="009950C0">
        <w:rPr>
          <w:rFonts w:eastAsia="Times New Roman"/>
        </w:rPr>
        <w:t xml:space="preserve">  </w:t>
      </w:r>
      <w:r w:rsidRPr="00D8639B">
        <w:t>Click</w:t>
      </w:r>
      <w:r w:rsidRPr="009950C0">
        <w:rPr>
          <w:rFonts w:eastAsia="Times New Roman"/>
        </w:rPr>
        <w:t xml:space="preserve"> </w:t>
      </w:r>
      <w:r w:rsidRPr="00B84A77">
        <w:rPr>
          <w:rFonts w:eastAsia="Times New Roman"/>
          <w:b/>
          <w:bCs/>
        </w:rPr>
        <w:t>Submit</w:t>
      </w:r>
      <w:r w:rsidRPr="009950C0">
        <w:rPr>
          <w:rFonts w:eastAsia="Times New Roman"/>
        </w:rPr>
        <w:t>. The New Disbursement window is refreshed with additional fields.</w:t>
      </w:r>
    </w:p>
    <w:p w14:paraId="0F0C3139" w14:textId="77777777" w:rsidR="00E50C75" w:rsidRPr="009950C0" w:rsidRDefault="00E50C75" w:rsidP="006C3C3F">
      <w:pPr>
        <w:pStyle w:val="OrderedList"/>
        <w:numPr>
          <w:ilvl w:val="0"/>
          <w:numId w:val="274"/>
        </w:numPr>
        <w:jc w:val="both"/>
        <w:rPr>
          <w:rFonts w:eastAsia="Times New Roman"/>
        </w:rPr>
      </w:pPr>
      <w:r w:rsidRPr="00D8639B">
        <w:t>Enter</w:t>
      </w:r>
      <w:r w:rsidRPr="009950C0">
        <w:rPr>
          <w:rFonts w:eastAsia="Times New Roman"/>
        </w:rPr>
        <w:t xml:space="preserve"> the information in the below listed fields </w:t>
      </w:r>
    </w:p>
    <w:p w14:paraId="7B28DFF0" w14:textId="2BBC5152" w:rsidR="00E50C75" w:rsidRDefault="00E50C75" w:rsidP="00D8639B">
      <w:pPr>
        <w:pStyle w:val="UnorderedListIndent"/>
      </w:pPr>
      <w:r w:rsidRPr="009950C0">
        <w:t>Disbursement Amount</w:t>
      </w:r>
    </w:p>
    <w:p w14:paraId="728875E0" w14:textId="6E4BD0D9" w:rsidR="001D6162" w:rsidRPr="009950C0" w:rsidRDefault="001D6162" w:rsidP="00D8639B">
      <w:pPr>
        <w:pStyle w:val="UnorderedListIndent"/>
      </w:pPr>
      <w:r w:rsidRPr="001D6162">
        <w:t>The “Pay To” field is no</w:t>
      </w:r>
      <w:r w:rsidR="00971EE6">
        <w:t>t</w:t>
      </w:r>
      <w:r w:rsidRPr="001D6162">
        <w:t xml:space="preserve"> editable</w:t>
      </w:r>
    </w:p>
    <w:p w14:paraId="6A23F644" w14:textId="5AB5F49D" w:rsidR="00E50C75" w:rsidRDefault="00E50C75" w:rsidP="006C3C3F">
      <w:pPr>
        <w:pStyle w:val="OrderedList"/>
        <w:numPr>
          <w:ilvl w:val="0"/>
          <w:numId w:val="274"/>
        </w:numPr>
        <w:jc w:val="both"/>
      </w:pPr>
      <w:r w:rsidRPr="00D8639B">
        <w:t xml:space="preserve">Update the Process Date if required. </w:t>
      </w:r>
    </w:p>
    <w:p w14:paraId="6D7BC69E" w14:textId="62E2926C" w:rsidR="000E3C39" w:rsidRPr="005B46A7" w:rsidRDefault="000E3C39" w:rsidP="006C3C3F">
      <w:pPr>
        <w:pStyle w:val="OrderedList"/>
        <w:numPr>
          <w:ilvl w:val="0"/>
          <w:numId w:val="274"/>
        </w:numPr>
        <w:jc w:val="both"/>
      </w:pPr>
      <w:r w:rsidRPr="005B46A7">
        <w:t xml:space="preserve">Enter the </w:t>
      </w:r>
      <w:r w:rsidRPr="00B84A77">
        <w:rPr>
          <w:b/>
          <w:bCs/>
        </w:rPr>
        <w:t>Check Stub Note</w:t>
      </w:r>
      <w:r w:rsidRPr="005B46A7">
        <w:t xml:space="preserve"> </w:t>
      </w:r>
      <w:r w:rsidR="00361FA5">
        <w:t xml:space="preserve">for check disbursements, if applicable </w:t>
      </w:r>
    </w:p>
    <w:p w14:paraId="407F9D06" w14:textId="77777777" w:rsidR="000E3C39" w:rsidRPr="006675E2" w:rsidRDefault="000E3C39" w:rsidP="000E3C39">
      <w:pPr>
        <w:pStyle w:val="UnorderedListIndent"/>
        <w:jc w:val="both"/>
        <w:rPr>
          <w:rFonts w:asciiTheme="majorHAnsi" w:hAnsiTheme="majorHAnsi"/>
        </w:rPr>
      </w:pPr>
      <w:r>
        <w:rPr>
          <w:rFonts w:asciiTheme="majorHAnsi" w:hAnsiTheme="majorHAnsi"/>
        </w:rPr>
        <w:t>The Check Stub Note field is limited to 55 characters for each line</w:t>
      </w:r>
    </w:p>
    <w:p w14:paraId="402E9B35" w14:textId="2918347E" w:rsidR="000A2DDF" w:rsidRPr="005F6560" w:rsidRDefault="00361FA5" w:rsidP="006C3C3F">
      <w:pPr>
        <w:pStyle w:val="OrderedList"/>
        <w:numPr>
          <w:ilvl w:val="0"/>
          <w:numId w:val="274"/>
        </w:numPr>
        <w:jc w:val="both"/>
      </w:pPr>
      <w:r w:rsidRPr="005F6560">
        <w:t xml:space="preserve">Select the </w:t>
      </w:r>
      <w:r w:rsidRPr="00B84A77">
        <w:rPr>
          <w:b/>
          <w:bCs/>
        </w:rPr>
        <w:t>Special Handling Box</w:t>
      </w:r>
      <w:r w:rsidRPr="005F6560">
        <w:t xml:space="preserve"> if the Check needs to be sent to the NSC Contractor</w:t>
      </w:r>
      <w:r w:rsidR="000E3C39" w:rsidRPr="005F6560">
        <w:t xml:space="preserve">. </w:t>
      </w:r>
    </w:p>
    <w:p w14:paraId="7AB7D24E" w14:textId="47FDA780" w:rsidR="000E3C39" w:rsidRDefault="000E3C39" w:rsidP="000A2DDF">
      <w:pPr>
        <w:pStyle w:val="UnorderedListIndent"/>
        <w:jc w:val="both"/>
        <w:rPr>
          <w:rFonts w:asciiTheme="majorHAnsi" w:hAnsiTheme="majorHAnsi"/>
        </w:rPr>
      </w:pPr>
      <w:r w:rsidRPr="000A2DDF">
        <w:rPr>
          <w:rFonts w:asciiTheme="majorHAnsi" w:hAnsiTheme="majorHAnsi"/>
        </w:rPr>
        <w:t>Special Handling is applicable only for Check disbursements.</w:t>
      </w:r>
    </w:p>
    <w:p w14:paraId="0DAB3EFD" w14:textId="24B3D794" w:rsidR="00361FA5" w:rsidRPr="006675E2" w:rsidRDefault="000A2DDF" w:rsidP="006C3C3F">
      <w:pPr>
        <w:pStyle w:val="OrderedList"/>
        <w:numPr>
          <w:ilvl w:val="0"/>
          <w:numId w:val="274"/>
        </w:numPr>
        <w:jc w:val="both"/>
      </w:pPr>
      <w:r w:rsidRPr="000A2DDF">
        <w:t xml:space="preserve"> </w:t>
      </w:r>
      <w:r w:rsidR="00361FA5" w:rsidRPr="006675E2">
        <w:t xml:space="preserve">The </w:t>
      </w:r>
      <w:r w:rsidR="00361FA5" w:rsidRPr="00B84A77">
        <w:rPr>
          <w:b/>
          <w:bCs/>
        </w:rPr>
        <w:t>Invoice #</w:t>
      </w:r>
      <w:r w:rsidR="00361FA5" w:rsidRPr="006675E2">
        <w:t xml:space="preserve"> should be filled in, if applicable. </w:t>
      </w:r>
    </w:p>
    <w:p w14:paraId="00AB871E" w14:textId="77777777" w:rsidR="00E50C75" w:rsidRPr="00D8639B" w:rsidRDefault="00E50C75" w:rsidP="006C3C3F">
      <w:pPr>
        <w:pStyle w:val="OrderedList"/>
        <w:numPr>
          <w:ilvl w:val="0"/>
          <w:numId w:val="274"/>
        </w:numPr>
        <w:jc w:val="both"/>
      </w:pPr>
      <w:r w:rsidRPr="00D8639B">
        <w:t xml:space="preserve">Click </w:t>
      </w:r>
      <w:r w:rsidRPr="00B84A77">
        <w:rPr>
          <w:b/>
          <w:bCs/>
        </w:rPr>
        <w:t>Submit</w:t>
      </w:r>
      <w:r w:rsidRPr="00D8639B">
        <w:t xml:space="preserve"> to save the changes. This disbursement is displayed in the Disbursement screen.</w:t>
      </w:r>
    </w:p>
    <w:p w14:paraId="30A991D2" w14:textId="4DB83AAF" w:rsidR="00E31099" w:rsidRDefault="00E31099" w:rsidP="008C6261">
      <w:pPr>
        <w:spacing w:before="120" w:after="0" w:line="240" w:lineRule="auto"/>
        <w:jc w:val="center"/>
        <w:rPr>
          <w:rFonts w:ascii="Cambria" w:eastAsia="Times New Roman" w:hAnsi="Cambria"/>
          <w:lang w:bidi="en-US"/>
          <w14:scene3d>
            <w14:camera w14:prst="orthographicFront"/>
            <w14:lightRig w14:rig="threePt" w14:dir="t">
              <w14:rot w14:lat="0" w14:lon="0" w14:rev="0"/>
            </w14:lightRig>
          </w14:scene3d>
        </w:rPr>
      </w:pPr>
    </w:p>
    <w:p w14:paraId="61C7432A" w14:textId="39A6D6C7" w:rsidR="00E44678" w:rsidRPr="009950C0" w:rsidRDefault="00C26FB5" w:rsidP="008C6261">
      <w:pPr>
        <w:spacing w:before="120" w:after="0" w:line="240" w:lineRule="auto"/>
        <w:jc w:val="center"/>
        <w:rPr>
          <w:rFonts w:ascii="Cambria" w:eastAsia="Times New Roman" w:hAnsi="Cambria"/>
          <w:lang w:bidi="en-US"/>
          <w14:scene3d>
            <w14:camera w14:prst="orthographicFront"/>
            <w14:lightRig w14:rig="threePt" w14:dir="t">
              <w14:rot w14:lat="0" w14:lon="0" w14:rev="0"/>
            </w14:lightRig>
          </w14:scene3d>
        </w:rPr>
      </w:pPr>
      <w:r>
        <w:rPr>
          <w:noProof/>
        </w:rPr>
        <w:drawing>
          <wp:inline distT="0" distB="0" distL="0" distR="0" wp14:anchorId="508A5800" wp14:editId="5E558C73">
            <wp:extent cx="4667250" cy="239346"/>
            <wp:effectExtent l="19050" t="19050" r="0" b="27940"/>
            <wp:docPr id="5448193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4819306" name=""/>
                    <pic:cNvPicPr/>
                  </pic:nvPicPr>
                  <pic:blipFill>
                    <a:blip r:embed="rId277"/>
                    <a:stretch>
                      <a:fillRect/>
                    </a:stretch>
                  </pic:blipFill>
                  <pic:spPr>
                    <a:xfrm>
                      <a:off x="0" y="0"/>
                      <a:ext cx="4829888" cy="247686"/>
                    </a:xfrm>
                    <a:prstGeom prst="rect">
                      <a:avLst/>
                    </a:prstGeom>
                    <a:ln w="12700">
                      <a:solidFill>
                        <a:srgbClr val="0070C0"/>
                      </a:solidFill>
                    </a:ln>
                  </pic:spPr>
                </pic:pic>
              </a:graphicData>
            </a:graphic>
          </wp:inline>
        </w:drawing>
      </w:r>
    </w:p>
    <w:p w14:paraId="5F860467" w14:textId="175B021B" w:rsidR="00E50C75" w:rsidRPr="00987EDF" w:rsidRDefault="00E50C75" w:rsidP="00987EDF">
      <w:pPr>
        <w:pStyle w:val="FigureCaption0"/>
      </w:pPr>
      <w:bookmarkStart w:id="2889" w:name="_Toc510691825"/>
      <w:bookmarkStart w:id="2890" w:name="_Toc74052685"/>
      <w:bookmarkStart w:id="2891" w:name="_Toc90644071"/>
      <w:bookmarkStart w:id="2892" w:name="_Toc230164091"/>
      <w:r w:rsidRPr="00D8639B">
        <w:t xml:space="preserve">Figure </w:t>
      </w:r>
      <w:r w:rsidR="00EF62E8" w:rsidRPr="00EF62E8">
        <w:t>6</w:t>
      </w:r>
      <w:r w:rsidR="00EF62E8">
        <w:t>-</w:t>
      </w:r>
      <w:fldSimple w:instr=" SEQ Figure \* ARABIC \s 1 ">
        <w:r w:rsidR="00942841">
          <w:rPr>
            <w:noProof/>
          </w:rPr>
          <w:t>114</w:t>
        </w:r>
      </w:fldSimple>
      <w:r w:rsidRPr="009950C0">
        <w:t>: Confirmation of New Disbursement Screen</w:t>
      </w:r>
      <w:bookmarkEnd w:id="2889"/>
      <w:bookmarkEnd w:id="2890"/>
      <w:bookmarkEnd w:id="2891"/>
      <w:bookmarkEnd w:id="2892"/>
    </w:p>
    <w:bookmarkEnd w:id="2884"/>
    <w:p w14:paraId="5C66AC37" w14:textId="721EC423" w:rsidR="00384E73" w:rsidRDefault="00384E73" w:rsidP="006C3C3F">
      <w:pPr>
        <w:pStyle w:val="OrderedList"/>
        <w:numPr>
          <w:ilvl w:val="0"/>
          <w:numId w:val="274"/>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69E9A174" w14:textId="77777777" w:rsidR="00384E73" w:rsidRDefault="00384E73" w:rsidP="006C3C3F">
      <w:pPr>
        <w:pStyle w:val="OrderedList"/>
        <w:numPr>
          <w:ilvl w:val="0"/>
          <w:numId w:val="274"/>
        </w:numPr>
        <w:jc w:val="both"/>
      </w:pPr>
      <w:r>
        <w:t>For invoice payments, the invoice# can be input on the screen above and will appear on the check in the 2</w:t>
      </w:r>
      <w:r w:rsidRPr="008C49E5">
        <w:rPr>
          <w:vertAlign w:val="superscript"/>
        </w:rPr>
        <w:t>nd</w:t>
      </w:r>
      <w:r>
        <w:t xml:space="preserve"> line of the check legend.  </w:t>
      </w:r>
    </w:p>
    <w:p w14:paraId="42E3D96C" w14:textId="40D3053C" w:rsidR="00384E73" w:rsidRDefault="006D102D" w:rsidP="00384E73">
      <w:pPr>
        <w:pStyle w:val="OrderedList"/>
        <w:ind w:left="938" w:firstLine="14"/>
      </w:pPr>
      <w:r>
        <w:rPr>
          <w:b/>
          <w:bCs/>
        </w:rPr>
        <w:t>TIP</w:t>
      </w:r>
      <w:r w:rsidR="00384E73">
        <w:t xml:space="preserve">: The “Invoice #” will not appear for any Disbursement that is a “Tax Authority.”. </w:t>
      </w:r>
    </w:p>
    <w:p w14:paraId="4875854D" w14:textId="7915E763" w:rsidR="000073DA" w:rsidRDefault="00384E73" w:rsidP="006C3C3F">
      <w:pPr>
        <w:pStyle w:val="OrderedList"/>
        <w:numPr>
          <w:ilvl w:val="0"/>
          <w:numId w:val="274"/>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3F6590DF" w14:textId="1AB8670C" w:rsidR="000073DA" w:rsidRPr="002B73E4" w:rsidRDefault="000073DA" w:rsidP="006C3C3F">
      <w:pPr>
        <w:pStyle w:val="BodyText"/>
        <w:numPr>
          <w:ilvl w:val="0"/>
          <w:numId w:val="274"/>
        </w:numPr>
      </w:pPr>
      <w:r>
        <w:t>The table below lists the allowable disbursement transactions that can be created within the Corp Advance – Section 305 Disbursements category</w:t>
      </w:r>
      <w:r w:rsidRPr="002B73E4">
        <w:t>:</w:t>
      </w:r>
    </w:p>
    <w:tbl>
      <w:tblPr>
        <w:tblStyle w:val="TableGrid"/>
        <w:tblW w:w="0" w:type="auto"/>
        <w:tblInd w:w="198" w:type="dxa"/>
        <w:tblLook w:val="04A0" w:firstRow="1" w:lastRow="0" w:firstColumn="1" w:lastColumn="0" w:noHBand="0" w:noVBand="1"/>
      </w:tblPr>
      <w:tblGrid>
        <w:gridCol w:w="2694"/>
        <w:gridCol w:w="6458"/>
      </w:tblGrid>
      <w:tr w:rsidR="000073DA" w:rsidRPr="005624DC" w14:paraId="089B4590" w14:textId="77777777" w:rsidTr="007254C8">
        <w:trPr>
          <w:tblHeader/>
        </w:trPr>
        <w:tc>
          <w:tcPr>
            <w:tcW w:w="2694" w:type="dxa"/>
            <w:shd w:val="clear" w:color="auto" w:fill="B8CCE4" w:themeFill="accent1" w:themeFillTint="66"/>
          </w:tcPr>
          <w:p w14:paraId="3673A184" w14:textId="77777777" w:rsidR="000073DA" w:rsidRPr="005624DC" w:rsidRDefault="000073DA" w:rsidP="007254C8">
            <w:pPr>
              <w:pStyle w:val="Tableheader"/>
            </w:pPr>
            <w:r w:rsidRPr="005624DC">
              <w:t>Transaction</w:t>
            </w:r>
          </w:p>
        </w:tc>
        <w:tc>
          <w:tcPr>
            <w:tcW w:w="6458" w:type="dxa"/>
            <w:shd w:val="clear" w:color="auto" w:fill="B8CCE4" w:themeFill="accent1" w:themeFillTint="66"/>
          </w:tcPr>
          <w:p w14:paraId="0D080B04" w14:textId="77777777" w:rsidR="000073DA" w:rsidRPr="005624DC" w:rsidRDefault="000073DA" w:rsidP="007254C8">
            <w:pPr>
              <w:pStyle w:val="Tableheader"/>
            </w:pPr>
            <w:r w:rsidRPr="005624DC">
              <w:t>Description</w:t>
            </w:r>
          </w:p>
        </w:tc>
      </w:tr>
      <w:tr w:rsidR="000073DA" w:rsidRPr="0078182D" w14:paraId="795B0603" w14:textId="77777777" w:rsidTr="007254C8">
        <w:tc>
          <w:tcPr>
            <w:tcW w:w="2694" w:type="dxa"/>
          </w:tcPr>
          <w:p w14:paraId="47C86620" w14:textId="6A6012C4" w:rsidR="000073DA" w:rsidRPr="0078182D" w:rsidRDefault="000073DA" w:rsidP="007254C8">
            <w:pPr>
              <w:pStyle w:val="TableColumnSubheading"/>
              <w:rPr>
                <w:noProof/>
              </w:rPr>
            </w:pPr>
            <w:r>
              <w:rPr>
                <w:noProof/>
              </w:rPr>
              <w:t xml:space="preserve">Corp Adv – S305 – State Prohibited Legal </w:t>
            </w:r>
            <w:r>
              <w:rPr>
                <w:noProof/>
              </w:rPr>
              <w:fldChar w:fldCharType="begin"/>
            </w:r>
            <w:r>
              <w:instrText xml:space="preserve"> XE "</w:instrText>
            </w:r>
            <w:r w:rsidRPr="00AD0195">
              <w:rPr>
                <w:noProof/>
              </w:rPr>
              <w:instrText>Disb - LOC - Property Charge -  Assessment</w:instrText>
            </w:r>
            <w:r>
              <w:instrText xml:space="preserve">" </w:instrText>
            </w:r>
            <w:r>
              <w:rPr>
                <w:noProof/>
              </w:rPr>
              <w:fldChar w:fldCharType="end"/>
            </w:r>
          </w:p>
        </w:tc>
        <w:tc>
          <w:tcPr>
            <w:tcW w:w="6458" w:type="dxa"/>
          </w:tcPr>
          <w:p w14:paraId="6E02B808" w14:textId="0B37B7F5" w:rsidR="000073DA" w:rsidRPr="0078182D" w:rsidRDefault="000073DA" w:rsidP="007254C8">
            <w:pPr>
              <w:pStyle w:val="TableText"/>
              <w:jc w:val="both"/>
              <w:rPr>
                <w:noProof/>
                <w:sz w:val="22"/>
                <w:lang w:bidi="en-US"/>
              </w:rPr>
            </w:pPr>
            <w:r w:rsidRPr="0078182D">
              <w:rPr>
                <w:noProof/>
                <w:lang w:bidi="en-US"/>
              </w:rPr>
              <w:t>Initiated by HUD NSC</w:t>
            </w:r>
            <w:r>
              <w:rPr>
                <w:noProof/>
                <w:lang w:bidi="en-US"/>
              </w:rPr>
              <w:t xml:space="preserve"> Contractor</w:t>
            </w:r>
            <w:r w:rsidRPr="0078182D">
              <w:rPr>
                <w:noProof/>
                <w:lang w:bidi="en-US"/>
              </w:rPr>
              <w:t xml:space="preserve"> to </w:t>
            </w:r>
            <w:r>
              <w:t xml:space="preserve">make a </w:t>
            </w:r>
            <w:r w:rsidRPr="00973439">
              <w:t>Corporate Advance</w:t>
            </w:r>
            <w:r>
              <w:t xml:space="preserve"> – Section 305 Disbursements</w:t>
            </w:r>
            <w:r w:rsidRPr="00973439">
              <w:t xml:space="preserve"> </w:t>
            </w:r>
            <w:r>
              <w:t xml:space="preserve">for a legal expense which is prohibited by state and/or local jurisdiction from being applied to the loan balance. </w:t>
            </w:r>
          </w:p>
        </w:tc>
      </w:tr>
      <w:tr w:rsidR="000073DA" w:rsidRPr="0078182D" w14:paraId="5BBA4F1E" w14:textId="77777777" w:rsidTr="007254C8">
        <w:tc>
          <w:tcPr>
            <w:tcW w:w="2694" w:type="dxa"/>
          </w:tcPr>
          <w:p w14:paraId="34028BB7" w14:textId="0304B5FF" w:rsidR="000073DA" w:rsidRPr="0078182D" w:rsidRDefault="000073DA" w:rsidP="007254C8">
            <w:pPr>
              <w:pStyle w:val="TableColumnSubheading"/>
              <w:rPr>
                <w:noProof/>
              </w:rPr>
            </w:pPr>
            <w:r>
              <w:rPr>
                <w:noProof/>
              </w:rPr>
              <w:t xml:space="preserve">Corp Adv – S305 – State Prohibited Legal – Appraisals </w:t>
            </w:r>
            <w:r>
              <w:rPr>
                <w:noProof/>
              </w:rPr>
              <w:fldChar w:fldCharType="begin"/>
            </w:r>
            <w:r>
              <w:instrText xml:space="preserve"> XE "</w:instrText>
            </w:r>
            <w:r w:rsidRPr="00B56CAD">
              <w:rPr>
                <w:noProof/>
              </w:rPr>
              <w:instrText>Disb - LOC - Property Charge - Flood Ins</w:instrText>
            </w:r>
            <w:r>
              <w:instrText xml:space="preserve">" </w:instrText>
            </w:r>
            <w:r>
              <w:rPr>
                <w:noProof/>
              </w:rPr>
              <w:fldChar w:fldCharType="end"/>
            </w:r>
          </w:p>
        </w:tc>
        <w:tc>
          <w:tcPr>
            <w:tcW w:w="6458" w:type="dxa"/>
          </w:tcPr>
          <w:p w14:paraId="60B6B13D" w14:textId="6ADA8DF4" w:rsidR="000073DA" w:rsidRPr="0078182D" w:rsidRDefault="000073DA" w:rsidP="007254C8">
            <w:pPr>
              <w:pStyle w:val="TableText"/>
              <w:jc w:val="both"/>
              <w:rPr>
                <w:noProof/>
                <w:sz w:val="22"/>
                <w:lang w:bidi="en-US"/>
              </w:rPr>
            </w:pPr>
            <w:r w:rsidRPr="0078182D">
              <w:rPr>
                <w:noProof/>
                <w:lang w:bidi="en-US"/>
              </w:rPr>
              <w:t xml:space="preserve">Initiated by HUD NSC </w:t>
            </w:r>
            <w:r>
              <w:rPr>
                <w:noProof/>
                <w:lang w:bidi="en-US"/>
              </w:rPr>
              <w:t xml:space="preserve">Contractor </w:t>
            </w:r>
            <w:r w:rsidRPr="0078182D">
              <w:rPr>
                <w:noProof/>
                <w:lang w:bidi="en-US"/>
              </w:rPr>
              <w:t xml:space="preserve">to make a </w:t>
            </w:r>
            <w:r w:rsidRPr="00973439">
              <w:t>Corporate Advance</w:t>
            </w:r>
            <w:r>
              <w:t xml:space="preserve"> – Section 305 Disbursement</w:t>
            </w:r>
            <w:r w:rsidRPr="00973439">
              <w:t xml:space="preserve"> </w:t>
            </w:r>
            <w:r>
              <w:t>for Appraisal expenses which is prohibited by state and/or local jurisdiction for the state of New York and Maryland from being applied to the loan balance.</w:t>
            </w:r>
          </w:p>
        </w:tc>
      </w:tr>
      <w:tr w:rsidR="000073DA" w:rsidRPr="0078182D" w14:paraId="31CDEDC1" w14:textId="77777777" w:rsidTr="007254C8">
        <w:tc>
          <w:tcPr>
            <w:tcW w:w="2694" w:type="dxa"/>
          </w:tcPr>
          <w:p w14:paraId="157A2990" w14:textId="30868004" w:rsidR="000073DA" w:rsidRPr="0078182D" w:rsidRDefault="000073DA" w:rsidP="007254C8">
            <w:pPr>
              <w:pStyle w:val="TableColumnSubheading"/>
              <w:rPr>
                <w:noProof/>
              </w:rPr>
            </w:pPr>
            <w:r>
              <w:rPr>
                <w:noProof/>
              </w:rPr>
              <w:t xml:space="preserve">Corp Adv – S305 – State Prohibited Legal – Inspections </w:t>
            </w:r>
            <w:r>
              <w:rPr>
                <w:noProof/>
              </w:rPr>
              <w:fldChar w:fldCharType="begin"/>
            </w:r>
            <w:r>
              <w:instrText xml:space="preserve"> XE "</w:instrText>
            </w:r>
            <w:r w:rsidRPr="00FD0867">
              <w:rPr>
                <w:noProof/>
              </w:rPr>
              <w:instrText>Disb - LOC - Property Charge - Ground Rent</w:instrText>
            </w:r>
            <w:r>
              <w:instrText xml:space="preserve">" </w:instrText>
            </w:r>
            <w:r>
              <w:rPr>
                <w:noProof/>
              </w:rPr>
              <w:fldChar w:fldCharType="end"/>
            </w:r>
          </w:p>
        </w:tc>
        <w:tc>
          <w:tcPr>
            <w:tcW w:w="6458" w:type="dxa"/>
          </w:tcPr>
          <w:p w14:paraId="0A992FDD" w14:textId="58A75E6B" w:rsidR="000073DA" w:rsidRPr="0078182D" w:rsidRDefault="000073DA" w:rsidP="007254C8">
            <w:pPr>
              <w:pStyle w:val="TableText"/>
              <w:jc w:val="both"/>
              <w:rPr>
                <w:noProof/>
                <w:sz w:val="22"/>
                <w:lang w:bidi="en-US"/>
              </w:rPr>
            </w:pPr>
            <w:r w:rsidRPr="0078182D">
              <w:rPr>
                <w:noProof/>
                <w:lang w:bidi="en-US"/>
              </w:rPr>
              <w:t xml:space="preserve">Initiated by HUD NSC </w:t>
            </w:r>
            <w:r>
              <w:rPr>
                <w:noProof/>
                <w:lang w:bidi="en-US"/>
              </w:rPr>
              <w:t xml:space="preserve">Contractor </w:t>
            </w:r>
            <w:r w:rsidRPr="0078182D">
              <w:rPr>
                <w:noProof/>
                <w:lang w:bidi="en-US"/>
              </w:rPr>
              <w:t xml:space="preserve">to make a </w:t>
            </w:r>
            <w:r w:rsidRPr="00973439">
              <w:t>Corporate Advance</w:t>
            </w:r>
            <w:r>
              <w:t xml:space="preserve"> – Section 305 Disbursement</w:t>
            </w:r>
            <w:r w:rsidRPr="00973439">
              <w:t xml:space="preserve"> </w:t>
            </w:r>
            <w:r>
              <w:t>for Inspection expenses which is prohibited by state and/or local jurisdiction for the state of New York and Maryland from being applied to the loan balance.</w:t>
            </w:r>
          </w:p>
        </w:tc>
      </w:tr>
    </w:tbl>
    <w:p w14:paraId="6B818BDD" w14:textId="09EDAEDC" w:rsidR="000073DA" w:rsidRPr="002B73E4" w:rsidRDefault="000073DA" w:rsidP="000073DA">
      <w:pPr>
        <w:pStyle w:val="TableCaption"/>
        <w:rPr>
          <w:rFonts w:asciiTheme="majorHAnsi" w:hAnsiTheme="majorHAnsi" w:cstheme="minorHAnsi"/>
          <w:bCs/>
          <w:noProof/>
          <w:color w:val="000000" w:themeColor="text1"/>
        </w:rPr>
      </w:pPr>
      <w:bookmarkStart w:id="2893" w:name="_Toc230163786"/>
      <w:r>
        <w:t xml:space="preserve">Table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11</w:t>
      </w:r>
      <w:r>
        <w:rPr>
          <w:noProof/>
        </w:rPr>
        <w:fldChar w:fldCharType="end"/>
      </w:r>
      <w:r>
        <w:rPr>
          <w:noProof/>
        </w:rPr>
        <w:t>: Corp Advance – Section 305 Disbursements</w:t>
      </w:r>
      <w:bookmarkEnd w:id="2893"/>
    </w:p>
    <w:p w14:paraId="29E3F272" w14:textId="77777777" w:rsidR="000073DA" w:rsidRDefault="000073DA" w:rsidP="000073DA">
      <w:pPr>
        <w:pStyle w:val="OrderedList"/>
        <w:jc w:val="both"/>
      </w:pPr>
    </w:p>
    <w:p w14:paraId="787F5183" w14:textId="149ADA18" w:rsidR="004A48A2" w:rsidRPr="002B73E4" w:rsidRDefault="00FF19E7" w:rsidP="00D31C43">
      <w:pPr>
        <w:pStyle w:val="Heading3"/>
        <w:ind w:left="1080" w:hanging="1080"/>
        <w:jc w:val="both"/>
      </w:pPr>
      <w:bookmarkStart w:id="2894" w:name="_Toc524434231"/>
      <w:bookmarkStart w:id="2895" w:name="_Toc524434875"/>
      <w:bookmarkStart w:id="2896" w:name="_Toc314310309"/>
      <w:bookmarkStart w:id="2897" w:name="_Toc314660791"/>
      <w:bookmarkStart w:id="2898" w:name="_Toc315633921"/>
      <w:bookmarkStart w:id="2899" w:name="_Toc11334823"/>
      <w:bookmarkStart w:id="2900" w:name="_Toc74052043"/>
      <w:bookmarkStart w:id="2901" w:name="_Toc90643430"/>
      <w:bookmarkStart w:id="2902" w:name="_Toc230163339"/>
      <w:bookmarkEnd w:id="2894"/>
      <w:bookmarkEnd w:id="2895"/>
      <w:r>
        <w:t xml:space="preserve">Performing an </w:t>
      </w:r>
      <w:r w:rsidR="00BD2572">
        <w:t>U</w:t>
      </w:r>
      <w:r w:rsidR="004A48A2" w:rsidRPr="002B73E4">
        <w:t>nscheduled from LOC</w:t>
      </w:r>
      <w:bookmarkEnd w:id="2896"/>
      <w:r w:rsidR="00BD2572">
        <w:t xml:space="preserve"> D</w:t>
      </w:r>
      <w:r w:rsidR="00164C50">
        <w:t>isbursement</w:t>
      </w:r>
      <w:bookmarkEnd w:id="2897"/>
      <w:bookmarkEnd w:id="2898"/>
      <w:bookmarkEnd w:id="2899"/>
      <w:bookmarkEnd w:id="2900"/>
      <w:bookmarkEnd w:id="2901"/>
      <w:bookmarkEnd w:id="2902"/>
      <w:r w:rsidR="004F153F">
        <w:fldChar w:fldCharType="begin"/>
      </w:r>
      <w:r w:rsidR="004F153F">
        <w:instrText xml:space="preserve"> XE "</w:instrText>
      </w:r>
      <w:r w:rsidR="004F153F" w:rsidRPr="003A4C31">
        <w:instrText>Unscheduled from LOC Disbursement</w:instrText>
      </w:r>
      <w:r w:rsidR="004F153F">
        <w:instrText xml:space="preserve">" </w:instrText>
      </w:r>
      <w:r w:rsidR="004F153F">
        <w:fldChar w:fldCharType="end"/>
      </w:r>
    </w:p>
    <w:p w14:paraId="6AD1FB92" w14:textId="77777777" w:rsidR="00820C63" w:rsidRDefault="00820C63" w:rsidP="001879BA">
      <w:pPr>
        <w:pStyle w:val="BodyText"/>
        <w:rPr>
          <w:rFonts w:cstheme="minorHAnsi"/>
        </w:rPr>
      </w:pPr>
      <w:r w:rsidRPr="002B73E4">
        <w:rPr>
          <w:rFonts w:cstheme="minorHAnsi"/>
        </w:rPr>
        <w:t xml:space="preserve">To perform a </w:t>
      </w:r>
      <w:r w:rsidRPr="002B73E4">
        <w:t>Disb- Unscheduled from LOC</w:t>
      </w:r>
      <w:r w:rsidRPr="002B73E4">
        <w:rPr>
          <w:rFonts w:cstheme="minorHAnsi"/>
        </w:rPr>
        <w:t>:</w:t>
      </w:r>
    </w:p>
    <w:p w14:paraId="33F85E01" w14:textId="77777777" w:rsidR="00820C63" w:rsidRPr="00E64674" w:rsidRDefault="00820C63" w:rsidP="006C3C3F">
      <w:pPr>
        <w:pStyle w:val="OrderedList"/>
        <w:numPr>
          <w:ilvl w:val="0"/>
          <w:numId w:val="275"/>
        </w:numPr>
        <w:jc w:val="both"/>
      </w:pPr>
      <w:r w:rsidRPr="00E64674">
        <w:t>Click</w:t>
      </w:r>
      <w:r w:rsidRPr="00552C4E">
        <w:rPr>
          <w:b/>
        </w:rPr>
        <w:t xml:space="preserve"> New</w:t>
      </w:r>
      <w:r w:rsidRPr="00552C4E">
        <w:t xml:space="preserve"> </w:t>
      </w:r>
      <w:r w:rsidRPr="00E64674">
        <w:t>on the</w:t>
      </w:r>
      <w:r w:rsidRPr="00552C4E">
        <w:rPr>
          <w:b/>
        </w:rPr>
        <w:t xml:space="preserve"> Disbursements</w:t>
      </w:r>
      <w:r w:rsidRPr="00E64674">
        <w:t xml:space="preserve"> screen.</w:t>
      </w:r>
    </w:p>
    <w:p w14:paraId="5A3B115F" w14:textId="5967DCE0" w:rsidR="00820C63" w:rsidRPr="002213D4" w:rsidRDefault="00820C63" w:rsidP="006C3C3F">
      <w:pPr>
        <w:pStyle w:val="OrderedList"/>
        <w:numPr>
          <w:ilvl w:val="0"/>
          <w:numId w:val="275"/>
        </w:numPr>
        <w:jc w:val="both"/>
      </w:pPr>
      <w:r w:rsidRPr="006204CE">
        <w:t xml:space="preserve">On the </w:t>
      </w:r>
      <w:r w:rsidRPr="006204CE">
        <w:rPr>
          <w:b/>
        </w:rPr>
        <w:t>New Disbursement</w:t>
      </w:r>
      <w:r w:rsidRPr="006204CE">
        <w:t xml:space="preserve"> window, select </w:t>
      </w:r>
      <w:r w:rsidR="002213D4">
        <w:t xml:space="preserve">Disb- Unscheduled from LOC </w:t>
      </w:r>
      <w:r w:rsidRPr="006204CE">
        <w:t xml:space="preserve">from </w:t>
      </w:r>
      <w:r w:rsidRPr="006204CE">
        <w:rPr>
          <w:b/>
        </w:rPr>
        <w:t>Transactions Category</w:t>
      </w:r>
      <w:r w:rsidRPr="006204CE">
        <w:t xml:space="preserve"> dropdown.</w:t>
      </w:r>
      <w:r w:rsidRPr="006204CE">
        <w:rPr>
          <w:rFonts w:asciiTheme="majorHAnsi" w:hAnsiTheme="majorHAnsi" w:cstheme="minorHAnsi"/>
          <w:color w:val="000000" w:themeColor="text1"/>
        </w:rPr>
        <w:t xml:space="preserve"> </w:t>
      </w:r>
      <w:r w:rsidR="006D102D">
        <w:rPr>
          <w:rFonts w:asciiTheme="majorHAnsi" w:hAnsiTheme="majorHAnsi" w:cstheme="minorHAnsi"/>
          <w:b/>
          <w:bCs/>
          <w:color w:val="000000" w:themeColor="text1"/>
        </w:rPr>
        <w:t>TIP</w:t>
      </w:r>
      <w:r w:rsidR="00501B5F">
        <w:rPr>
          <w:rFonts w:asciiTheme="majorHAnsi" w:hAnsiTheme="majorHAnsi" w:cstheme="minorHAnsi"/>
          <w:color w:val="000000" w:themeColor="text1"/>
        </w:rPr>
        <w:t>: Transaction Category “Disb – Unscheduled from LOC</w:t>
      </w:r>
      <w:r w:rsidR="000C6142">
        <w:rPr>
          <w:rFonts w:asciiTheme="majorHAnsi" w:hAnsiTheme="majorHAnsi" w:cstheme="minorHAnsi"/>
          <w:color w:val="000000" w:themeColor="text1"/>
        </w:rPr>
        <w:t>”</w:t>
      </w:r>
      <w:r w:rsidR="00501B5F">
        <w:rPr>
          <w:rFonts w:asciiTheme="majorHAnsi" w:hAnsiTheme="majorHAnsi" w:cstheme="minorHAnsi"/>
          <w:color w:val="000000" w:themeColor="text1"/>
        </w:rPr>
        <w:t xml:space="preserve"> </w:t>
      </w:r>
      <w:r w:rsidR="000C6142">
        <w:rPr>
          <w:rFonts w:asciiTheme="majorHAnsi" w:hAnsiTheme="majorHAnsi" w:cstheme="minorHAnsi"/>
          <w:color w:val="000000" w:themeColor="text1"/>
        </w:rPr>
        <w:t>is also available</w:t>
      </w:r>
      <w:r w:rsidR="00501B5F">
        <w:rPr>
          <w:rFonts w:asciiTheme="majorHAnsi" w:hAnsiTheme="majorHAnsi" w:cstheme="minorHAnsi"/>
          <w:color w:val="000000" w:themeColor="text1"/>
        </w:rPr>
        <w:t xml:space="preserve"> on TERM and TENURE Pay Plan Types.  When Transaction Category “Disb – Unscheduled from LOC</w:t>
      </w:r>
      <w:r w:rsidR="000C6142">
        <w:rPr>
          <w:rFonts w:asciiTheme="majorHAnsi" w:hAnsiTheme="majorHAnsi" w:cstheme="minorHAnsi"/>
          <w:color w:val="000000" w:themeColor="text1"/>
        </w:rPr>
        <w:t>”</w:t>
      </w:r>
      <w:r w:rsidR="00501B5F">
        <w:rPr>
          <w:rFonts w:asciiTheme="majorHAnsi" w:hAnsiTheme="majorHAnsi" w:cstheme="minorHAnsi"/>
          <w:color w:val="000000" w:themeColor="text1"/>
        </w:rPr>
        <w:t xml:space="preserve"> is selected on TERM and TENURE Pay Plan Types </w:t>
      </w:r>
      <w:r w:rsidR="000C6142">
        <w:rPr>
          <w:rFonts w:asciiTheme="majorHAnsi" w:hAnsiTheme="majorHAnsi" w:cstheme="minorHAnsi"/>
          <w:color w:val="000000" w:themeColor="text1"/>
        </w:rPr>
        <w:t>all Transaction</w:t>
      </w:r>
      <w:r w:rsidR="00F40883">
        <w:rPr>
          <w:rFonts w:asciiTheme="majorHAnsi" w:hAnsiTheme="majorHAnsi" w:cstheme="minorHAnsi"/>
          <w:color w:val="000000" w:themeColor="text1"/>
        </w:rPr>
        <w:t>s</w:t>
      </w:r>
      <w:r w:rsidR="000C6142">
        <w:rPr>
          <w:rFonts w:asciiTheme="majorHAnsi" w:hAnsiTheme="majorHAnsi" w:cstheme="minorHAnsi"/>
          <w:color w:val="000000" w:themeColor="text1"/>
        </w:rPr>
        <w:t xml:space="preserve"> within this category are available except for Transaction Desc “Disb – Unscheduled from LOC”</w:t>
      </w:r>
      <w:r w:rsidR="00B84A77">
        <w:rPr>
          <w:rFonts w:asciiTheme="majorHAnsi" w:hAnsiTheme="majorHAnsi" w:cstheme="minorHAnsi"/>
          <w:color w:val="000000" w:themeColor="text1"/>
        </w:rPr>
        <w:t>.</w:t>
      </w:r>
    </w:p>
    <w:p w14:paraId="225ECDDE" w14:textId="6EB43AD8" w:rsidR="002213D4" w:rsidRDefault="003248F1" w:rsidP="0020312C">
      <w:pPr>
        <w:pStyle w:val="BodyText"/>
        <w:jc w:val="center"/>
      </w:pPr>
      <w:bookmarkStart w:id="2903" w:name="_Toc314235482"/>
      <w:r>
        <w:rPr>
          <w:noProof/>
        </w:rPr>
        <w:drawing>
          <wp:inline distT="0" distB="0" distL="0" distR="0" wp14:anchorId="07F56C40" wp14:editId="44BC1696">
            <wp:extent cx="2094455" cy="1274047"/>
            <wp:effectExtent l="0" t="0" r="1270" b="2540"/>
            <wp:docPr id="2742" name="Picture 274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2" name="Picture 2742" descr="Graphical user interface, text, application, chat or text message&#10;&#10;Description automatically generated"/>
                    <pic:cNvPicPr/>
                  </pic:nvPicPr>
                  <pic:blipFill>
                    <a:blip r:embed="rId278"/>
                    <a:stretch>
                      <a:fillRect/>
                    </a:stretch>
                  </pic:blipFill>
                  <pic:spPr>
                    <a:xfrm>
                      <a:off x="0" y="0"/>
                      <a:ext cx="2112300" cy="1284902"/>
                    </a:xfrm>
                    <a:prstGeom prst="rect">
                      <a:avLst/>
                    </a:prstGeom>
                  </pic:spPr>
                </pic:pic>
              </a:graphicData>
            </a:graphic>
          </wp:inline>
        </w:drawing>
      </w:r>
    </w:p>
    <w:p w14:paraId="2AD2F42C" w14:textId="2FE6A842" w:rsidR="00D95CDE" w:rsidRDefault="00D95CDE" w:rsidP="00D95CDE">
      <w:pPr>
        <w:pStyle w:val="FigureCaption0"/>
      </w:pPr>
      <w:bookmarkStart w:id="2904" w:name="_Toc74052686"/>
      <w:bookmarkStart w:id="2905" w:name="_Toc90644072"/>
      <w:bookmarkStart w:id="2906" w:name="_Toc23016409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115</w:t>
      </w:r>
      <w:r w:rsidR="00764635">
        <w:rPr>
          <w:noProof/>
        </w:rPr>
        <w:fldChar w:fldCharType="end"/>
      </w:r>
      <w:r>
        <w:t>: Unscheduled from LOC - New Disbursement Window</w:t>
      </w:r>
      <w:bookmarkEnd w:id="2904"/>
      <w:bookmarkEnd w:id="2905"/>
      <w:bookmarkEnd w:id="2906"/>
    </w:p>
    <w:bookmarkEnd w:id="2903"/>
    <w:p w14:paraId="6E8FF1C6" w14:textId="77777777" w:rsidR="00820C63" w:rsidRPr="006204CE" w:rsidRDefault="00820C63" w:rsidP="006C3C3F">
      <w:pPr>
        <w:pStyle w:val="OrderedList"/>
        <w:numPr>
          <w:ilvl w:val="0"/>
          <w:numId w:val="275"/>
        </w:numPr>
        <w:jc w:val="both"/>
      </w:pPr>
      <w:r w:rsidRPr="006204CE">
        <w:t>Populate the below listed required fields (marked with red asterisk):</w:t>
      </w:r>
    </w:p>
    <w:p w14:paraId="233B2FC5" w14:textId="77777777" w:rsidR="00820C63" w:rsidRPr="00E64674" w:rsidRDefault="00820C63" w:rsidP="00F874DE">
      <w:pPr>
        <w:pStyle w:val="UnorderedListIndent"/>
        <w:jc w:val="both"/>
      </w:pPr>
      <w:r>
        <w:t>Transaction Desc</w:t>
      </w:r>
    </w:p>
    <w:p w14:paraId="30A44F57" w14:textId="68FD715A" w:rsidR="00820C63" w:rsidRPr="00E64674" w:rsidRDefault="00820C63" w:rsidP="00F874DE">
      <w:pPr>
        <w:pStyle w:val="UnorderedListIndent"/>
        <w:jc w:val="both"/>
      </w:pPr>
      <w:r>
        <w:t xml:space="preserve">Payee Type </w:t>
      </w:r>
      <w:r w:rsidR="00CD35DC">
        <w:t>- Select</w:t>
      </w:r>
      <w:r w:rsidR="00CD35DC" w:rsidRPr="00CD35DC">
        <w:t xml:space="preserve"> from the dropdown</w:t>
      </w:r>
    </w:p>
    <w:p w14:paraId="2A848DFB" w14:textId="1F9141FA" w:rsidR="00820C63" w:rsidRPr="00E64674" w:rsidRDefault="00820C63" w:rsidP="00F874DE">
      <w:pPr>
        <w:pStyle w:val="UnorderedListIndent"/>
        <w:jc w:val="both"/>
      </w:pPr>
      <w:r>
        <w:t>Payee</w:t>
      </w:r>
      <w:r w:rsidR="002213D4">
        <w:t xml:space="preserve"> – pre-filled </w:t>
      </w:r>
      <w:r w:rsidR="0040780F">
        <w:t xml:space="preserve">only </w:t>
      </w:r>
      <w:r w:rsidR="00371650" w:rsidRPr="00371650">
        <w:t>with Borrower name if Borrower is chosen</w:t>
      </w:r>
    </w:p>
    <w:p w14:paraId="3A4793B3" w14:textId="77777777" w:rsidR="00820C63" w:rsidRDefault="00820C63" w:rsidP="006C3C3F">
      <w:pPr>
        <w:pStyle w:val="OrderedList"/>
        <w:numPr>
          <w:ilvl w:val="0"/>
          <w:numId w:val="275"/>
        </w:numPr>
        <w:jc w:val="both"/>
      </w:pPr>
      <w:r w:rsidRPr="00CC6487">
        <w:t xml:space="preserve">Click </w:t>
      </w:r>
      <w:r w:rsidRPr="00E01FDB">
        <w:rPr>
          <w:b/>
        </w:rPr>
        <w:t>Submit</w:t>
      </w:r>
      <w:r w:rsidRPr="00CC6487">
        <w:t xml:space="preserve">. </w:t>
      </w:r>
      <w:r>
        <w:t xml:space="preserve">The </w:t>
      </w:r>
      <w:r w:rsidRPr="00E01FDB">
        <w:rPr>
          <w:b/>
        </w:rPr>
        <w:t>New Disbursement</w:t>
      </w:r>
      <w:r>
        <w:t xml:space="preserve"> window is refreshed with additional fields.</w:t>
      </w:r>
    </w:p>
    <w:p w14:paraId="66FA18BC" w14:textId="7C7B3495" w:rsidR="00820C63" w:rsidRDefault="0078182D" w:rsidP="006C3C3F">
      <w:pPr>
        <w:pStyle w:val="OrderedList"/>
        <w:numPr>
          <w:ilvl w:val="0"/>
          <w:numId w:val="275"/>
        </w:numPr>
        <w:jc w:val="both"/>
      </w:pPr>
      <w:r>
        <w:t xml:space="preserve">Enter the information in the </w:t>
      </w:r>
      <w:r w:rsidR="00820C63" w:rsidRPr="006204CE">
        <w:t xml:space="preserve">below listed fields </w:t>
      </w:r>
    </w:p>
    <w:p w14:paraId="795BEF12" w14:textId="7BCBFCD0" w:rsidR="00820C63" w:rsidRDefault="0078182D" w:rsidP="00F874DE">
      <w:pPr>
        <w:pStyle w:val="UnorderedListIndent"/>
        <w:jc w:val="both"/>
      </w:pPr>
      <w:r>
        <w:t>Disbursement Amount</w:t>
      </w:r>
    </w:p>
    <w:p w14:paraId="5842B228" w14:textId="009172F1" w:rsidR="001D6162" w:rsidRPr="0040780F" w:rsidRDefault="001D6162" w:rsidP="001D6162">
      <w:pPr>
        <w:pStyle w:val="UnorderedListIndent"/>
        <w:jc w:val="both"/>
        <w:rPr>
          <w:rFonts w:asciiTheme="majorHAnsi" w:hAnsiTheme="majorHAnsi"/>
        </w:rPr>
      </w:pPr>
      <w:r w:rsidRPr="00640F2B">
        <w:rPr>
          <w:rFonts w:asciiTheme="majorHAnsi" w:hAnsiTheme="majorHAnsi"/>
        </w:rPr>
        <w:t>The “Pay To” field is no</w:t>
      </w:r>
      <w:r w:rsidR="00971EE6">
        <w:rPr>
          <w:rFonts w:asciiTheme="majorHAnsi" w:hAnsiTheme="majorHAnsi"/>
        </w:rPr>
        <w:t>t</w:t>
      </w:r>
      <w:r w:rsidRPr="00640F2B">
        <w:rPr>
          <w:rFonts w:asciiTheme="majorHAnsi" w:hAnsiTheme="majorHAnsi"/>
        </w:rPr>
        <w:t xml:space="preserve"> editable</w:t>
      </w:r>
    </w:p>
    <w:p w14:paraId="56EF6C1D" w14:textId="7ADA313C" w:rsidR="00820C63" w:rsidRDefault="00820C63" w:rsidP="006C3C3F">
      <w:pPr>
        <w:pStyle w:val="OrderedList"/>
        <w:numPr>
          <w:ilvl w:val="0"/>
          <w:numId w:val="275"/>
        </w:numPr>
        <w:jc w:val="both"/>
      </w:pPr>
      <w:r w:rsidRPr="008A6A1D">
        <w:t xml:space="preserve">Update the </w:t>
      </w:r>
      <w:r w:rsidRPr="00E01FDB">
        <w:rPr>
          <w:b/>
        </w:rPr>
        <w:t>Process Date</w:t>
      </w:r>
      <w:r w:rsidRPr="008A6A1D">
        <w:t xml:space="preserve"> if required. </w:t>
      </w:r>
    </w:p>
    <w:p w14:paraId="65F7018A" w14:textId="77777777" w:rsidR="005163B1" w:rsidRPr="006675E2" w:rsidRDefault="005163B1" w:rsidP="006C3C3F">
      <w:pPr>
        <w:pStyle w:val="OrderedList"/>
        <w:numPr>
          <w:ilvl w:val="0"/>
          <w:numId w:val="275"/>
        </w:numPr>
        <w:jc w:val="both"/>
      </w:pPr>
      <w:r w:rsidRPr="006675E2">
        <w:t xml:space="preserve">Enter the </w:t>
      </w:r>
      <w:r w:rsidRPr="00B84A77">
        <w:rPr>
          <w:b/>
          <w:bCs/>
        </w:rPr>
        <w:t>Check Stub Note</w:t>
      </w:r>
      <w:r w:rsidRPr="006675E2">
        <w:t xml:space="preserve"> </w:t>
      </w:r>
      <w:r>
        <w:t>for check disbursements, if applicable</w:t>
      </w:r>
    </w:p>
    <w:p w14:paraId="5002FA7A" w14:textId="77777777" w:rsidR="005163B1" w:rsidRPr="00361FA5" w:rsidRDefault="005163B1" w:rsidP="005163B1">
      <w:pPr>
        <w:pStyle w:val="UnorderedListIndent"/>
        <w:rPr>
          <w:rFonts w:asciiTheme="majorHAnsi" w:hAnsiTheme="majorHAnsi"/>
        </w:rPr>
      </w:pPr>
      <w:r w:rsidRPr="00361FA5">
        <w:t>The Check Stub Note field is limited to 55 characters for each line</w:t>
      </w:r>
    </w:p>
    <w:p w14:paraId="1D4FF104" w14:textId="77777777" w:rsidR="005163B1" w:rsidRDefault="005163B1" w:rsidP="006C3C3F">
      <w:pPr>
        <w:pStyle w:val="OrderedList"/>
        <w:numPr>
          <w:ilvl w:val="0"/>
          <w:numId w:val="275"/>
        </w:numPr>
        <w:jc w:val="both"/>
      </w:pPr>
      <w:r>
        <w:t xml:space="preserve">Select the </w:t>
      </w:r>
      <w:r w:rsidRPr="00B84A77">
        <w:rPr>
          <w:b/>
          <w:bCs/>
        </w:rPr>
        <w:t>Special Handling Box</w:t>
      </w:r>
      <w:r w:rsidRPr="006675E2">
        <w:t xml:space="preserve"> if the Check needs to be sent to the NSC Contractor. </w:t>
      </w:r>
    </w:p>
    <w:p w14:paraId="1EDDE000" w14:textId="66F33ACD" w:rsidR="005163B1" w:rsidRDefault="005163B1" w:rsidP="005163B1">
      <w:pPr>
        <w:pStyle w:val="UnorderedListIndent"/>
      </w:pPr>
      <w:r w:rsidRPr="006675E2">
        <w:t>Special Handling is applicable only for Check disbursements.</w:t>
      </w:r>
    </w:p>
    <w:p w14:paraId="40E726A8" w14:textId="77777777" w:rsidR="005163B1" w:rsidRPr="006675E2" w:rsidRDefault="005163B1" w:rsidP="006C3C3F">
      <w:pPr>
        <w:pStyle w:val="OrderedList"/>
        <w:numPr>
          <w:ilvl w:val="0"/>
          <w:numId w:val="275"/>
        </w:numPr>
        <w:jc w:val="both"/>
      </w:pPr>
      <w:r w:rsidRPr="006675E2">
        <w:t xml:space="preserve">The Invoice # should be filled in, if applicable. </w:t>
      </w:r>
    </w:p>
    <w:p w14:paraId="3A138800" w14:textId="77777777" w:rsidR="00820C63" w:rsidRDefault="00820C63" w:rsidP="006C3C3F">
      <w:pPr>
        <w:pStyle w:val="OrderedList"/>
        <w:numPr>
          <w:ilvl w:val="0"/>
          <w:numId w:val="275"/>
        </w:numPr>
        <w:jc w:val="both"/>
      </w:pPr>
      <w:r w:rsidRPr="008A6A1D">
        <w:t xml:space="preserve">Click </w:t>
      </w:r>
      <w:r w:rsidRPr="001445BE">
        <w:rPr>
          <w:b/>
        </w:rPr>
        <w:t>Submit</w:t>
      </w:r>
      <w:r w:rsidRPr="008A6A1D">
        <w:t xml:space="preserve"> to save the changes</w:t>
      </w:r>
      <w:r>
        <w:t>.</w:t>
      </w:r>
      <w:r w:rsidRPr="008A6A1D">
        <w:t xml:space="preserve"> This disbursement is</w:t>
      </w:r>
      <w:r>
        <w:t xml:space="preserve"> displayed in the </w:t>
      </w:r>
      <w:r w:rsidRPr="001445BE">
        <w:rPr>
          <w:b/>
        </w:rPr>
        <w:t>Disbursement</w:t>
      </w:r>
      <w:r>
        <w:t xml:space="preserve"> screen.</w:t>
      </w:r>
    </w:p>
    <w:p w14:paraId="4605BC83" w14:textId="160BC911" w:rsidR="000B02AC" w:rsidRDefault="00C26FB5" w:rsidP="008C6261">
      <w:pPr>
        <w:pStyle w:val="OrderedList"/>
        <w:jc w:val="center"/>
      </w:pPr>
      <w:r>
        <w:rPr>
          <w:noProof/>
        </w:rPr>
        <w:drawing>
          <wp:inline distT="0" distB="0" distL="0" distR="0" wp14:anchorId="5D2D4FBD" wp14:editId="5899789D">
            <wp:extent cx="4681538" cy="228075"/>
            <wp:effectExtent l="19050" t="19050" r="24130" b="19685"/>
            <wp:docPr id="4185869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586934" name=""/>
                    <pic:cNvPicPr/>
                  </pic:nvPicPr>
                  <pic:blipFill>
                    <a:blip r:embed="rId279"/>
                    <a:stretch>
                      <a:fillRect/>
                    </a:stretch>
                  </pic:blipFill>
                  <pic:spPr>
                    <a:xfrm>
                      <a:off x="0" y="0"/>
                      <a:ext cx="5109985" cy="248948"/>
                    </a:xfrm>
                    <a:prstGeom prst="rect">
                      <a:avLst/>
                    </a:prstGeom>
                    <a:ln w="12700">
                      <a:solidFill>
                        <a:srgbClr val="0070C0"/>
                      </a:solidFill>
                    </a:ln>
                  </pic:spPr>
                </pic:pic>
              </a:graphicData>
            </a:graphic>
          </wp:inline>
        </w:drawing>
      </w:r>
    </w:p>
    <w:p w14:paraId="7039CEB8" w14:textId="432913D8" w:rsidR="00C32BC1" w:rsidRPr="006C7316" w:rsidRDefault="00C32BC1" w:rsidP="00C32BC1">
      <w:pPr>
        <w:pStyle w:val="FigureCaption0"/>
      </w:pPr>
      <w:bookmarkStart w:id="2907" w:name="_Toc74052688"/>
      <w:bookmarkStart w:id="2908" w:name="_Toc90644074"/>
      <w:bookmarkStart w:id="2909" w:name="_Toc230164093"/>
      <w:r w:rsidRPr="006C7316">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116</w:t>
      </w:r>
      <w:r>
        <w:rPr>
          <w:noProof/>
        </w:rPr>
        <w:fldChar w:fldCharType="end"/>
      </w:r>
      <w:r>
        <w:rPr>
          <w:noProof/>
        </w:rPr>
        <w:t xml:space="preserve">: </w:t>
      </w:r>
      <w:r>
        <w:t>Disbursement Screen</w:t>
      </w:r>
      <w:bookmarkEnd w:id="2907"/>
      <w:bookmarkEnd w:id="2908"/>
      <w:bookmarkEnd w:id="2909"/>
    </w:p>
    <w:p w14:paraId="4CD7D09E" w14:textId="25423DF1" w:rsidR="00384E73" w:rsidRDefault="00384E73" w:rsidP="006C3C3F">
      <w:pPr>
        <w:pStyle w:val="OrderedList"/>
        <w:numPr>
          <w:ilvl w:val="0"/>
          <w:numId w:val="275"/>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0E6B19F0" w14:textId="77777777" w:rsidR="00384E73" w:rsidRDefault="00384E73" w:rsidP="006C3C3F">
      <w:pPr>
        <w:pStyle w:val="OrderedList"/>
        <w:numPr>
          <w:ilvl w:val="0"/>
          <w:numId w:val="275"/>
        </w:numPr>
        <w:jc w:val="both"/>
      </w:pPr>
      <w:r>
        <w:t>For invoice payments, the invoice# can be input on the screen above and will appear on the check in the 2</w:t>
      </w:r>
      <w:r w:rsidRPr="008C49E5">
        <w:rPr>
          <w:vertAlign w:val="superscript"/>
        </w:rPr>
        <w:t>nd</w:t>
      </w:r>
      <w:r>
        <w:t xml:space="preserve"> line of the check legend.  </w:t>
      </w:r>
    </w:p>
    <w:p w14:paraId="3DCECC2D" w14:textId="07224505" w:rsidR="00384E73" w:rsidRDefault="006D102D" w:rsidP="00384E73">
      <w:pPr>
        <w:pStyle w:val="OrderedList"/>
        <w:ind w:left="938" w:firstLine="14"/>
      </w:pPr>
      <w:r>
        <w:rPr>
          <w:b/>
          <w:bCs/>
        </w:rPr>
        <w:t>TIP</w:t>
      </w:r>
      <w:r w:rsidR="00384E73">
        <w:t xml:space="preserve">: The “Invoice #” will not appear for any Disbursement that is a “Tax Authority.”. </w:t>
      </w:r>
    </w:p>
    <w:p w14:paraId="417BB8D5" w14:textId="374479F2" w:rsidR="00384E73" w:rsidRDefault="00384E73" w:rsidP="006C3C3F">
      <w:pPr>
        <w:pStyle w:val="OrderedList"/>
        <w:numPr>
          <w:ilvl w:val="0"/>
          <w:numId w:val="275"/>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7FFD4BE2" w14:textId="21FCB06A" w:rsidR="0020312C" w:rsidRPr="002B73E4" w:rsidRDefault="00820C63" w:rsidP="001879BA">
      <w:pPr>
        <w:pStyle w:val="BodyText"/>
      </w:pPr>
      <w:r>
        <w:t xml:space="preserve">The </w:t>
      </w:r>
      <w:r w:rsidR="0014490D">
        <w:t>table below</w:t>
      </w:r>
      <w:r>
        <w:t xml:space="preserve"> lists all the allowable disbursement transactions that can be manually created within the Unscheduled from LOC category</w:t>
      </w:r>
      <w:r w:rsidR="004A48A2" w:rsidRPr="002B73E4">
        <w:t>:</w:t>
      </w:r>
    </w:p>
    <w:tbl>
      <w:tblPr>
        <w:tblStyle w:val="TableGrid"/>
        <w:tblW w:w="0" w:type="auto"/>
        <w:tblInd w:w="198" w:type="dxa"/>
        <w:tblLook w:val="04A0" w:firstRow="1" w:lastRow="0" w:firstColumn="1" w:lastColumn="0" w:noHBand="0" w:noVBand="1"/>
      </w:tblPr>
      <w:tblGrid>
        <w:gridCol w:w="2694"/>
        <w:gridCol w:w="6458"/>
      </w:tblGrid>
      <w:tr w:rsidR="0000288C" w:rsidRPr="005624DC" w14:paraId="6CDBAFF8" w14:textId="77777777" w:rsidTr="00234DC4">
        <w:trPr>
          <w:tblHeader/>
        </w:trPr>
        <w:tc>
          <w:tcPr>
            <w:tcW w:w="2694" w:type="dxa"/>
            <w:shd w:val="clear" w:color="auto" w:fill="B8CCE4" w:themeFill="accent1" w:themeFillTint="66"/>
          </w:tcPr>
          <w:p w14:paraId="58280E0F" w14:textId="77777777" w:rsidR="0000288C" w:rsidRPr="005624DC" w:rsidRDefault="0000288C" w:rsidP="000E443B">
            <w:pPr>
              <w:pStyle w:val="Tableheader"/>
            </w:pPr>
            <w:r w:rsidRPr="005624DC">
              <w:t>Transaction</w:t>
            </w:r>
          </w:p>
        </w:tc>
        <w:tc>
          <w:tcPr>
            <w:tcW w:w="6458" w:type="dxa"/>
            <w:shd w:val="clear" w:color="auto" w:fill="B8CCE4" w:themeFill="accent1" w:themeFillTint="66"/>
          </w:tcPr>
          <w:p w14:paraId="13B0488B" w14:textId="77777777" w:rsidR="0000288C" w:rsidRPr="005624DC" w:rsidRDefault="0000288C" w:rsidP="000E443B">
            <w:pPr>
              <w:pStyle w:val="Tableheader"/>
            </w:pPr>
            <w:r w:rsidRPr="005624DC">
              <w:t>Description</w:t>
            </w:r>
          </w:p>
        </w:tc>
      </w:tr>
      <w:tr w:rsidR="0000288C" w:rsidRPr="0078182D" w14:paraId="4E2D3376" w14:textId="77777777" w:rsidTr="00234DC4">
        <w:tc>
          <w:tcPr>
            <w:tcW w:w="2694" w:type="dxa"/>
          </w:tcPr>
          <w:p w14:paraId="42FAB521" w14:textId="09AE487F" w:rsidR="0000288C" w:rsidRPr="0078182D" w:rsidRDefault="0000288C" w:rsidP="00B34BB0">
            <w:pPr>
              <w:pStyle w:val="TableColumnSubheading"/>
              <w:rPr>
                <w:noProof/>
              </w:rPr>
            </w:pPr>
            <w:r w:rsidRPr="0078182D">
              <w:rPr>
                <w:noProof/>
              </w:rPr>
              <w:t>Disb - Property Charge -  Assessment</w:t>
            </w:r>
            <w:r w:rsidR="004F153F">
              <w:rPr>
                <w:noProof/>
              </w:rPr>
              <w:fldChar w:fldCharType="begin"/>
            </w:r>
            <w:r w:rsidR="004F153F">
              <w:instrText xml:space="preserve"> XE "</w:instrText>
            </w:r>
            <w:r w:rsidR="004F153F" w:rsidRPr="00AD0195">
              <w:rPr>
                <w:noProof/>
              </w:rPr>
              <w:instrText>Disb - LOC - Property Charge -  Assessment</w:instrText>
            </w:r>
            <w:r w:rsidR="004F153F">
              <w:instrText xml:space="preserve">" </w:instrText>
            </w:r>
            <w:r w:rsidR="004F153F">
              <w:rPr>
                <w:noProof/>
              </w:rPr>
              <w:fldChar w:fldCharType="end"/>
            </w:r>
          </w:p>
        </w:tc>
        <w:tc>
          <w:tcPr>
            <w:tcW w:w="6458" w:type="dxa"/>
          </w:tcPr>
          <w:p w14:paraId="27038C61" w14:textId="7822881B"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nitiated by HUD NSC</w:t>
            </w:r>
            <w:r w:rsidR="001B468E">
              <w:rPr>
                <w:noProof/>
                <w:lang w:bidi="en-US"/>
              </w:rPr>
              <w:t xml:space="preserve"> Contractor</w:t>
            </w:r>
            <w:r w:rsidR="0000288C" w:rsidRPr="0078182D">
              <w:rPr>
                <w:noProof/>
                <w:lang w:bidi="en-US"/>
              </w:rPr>
              <w:t xml:space="preserve"> to make an unscheduled disbursement </w:t>
            </w:r>
            <w:r w:rsidR="00A77EA4">
              <w:rPr>
                <w:noProof/>
                <w:lang w:bidi="en-US"/>
              </w:rPr>
              <w:t xml:space="preserve">when the borrower has insufficent funds available </w:t>
            </w:r>
            <w:r w:rsidR="0000288C" w:rsidRPr="0078182D">
              <w:rPr>
                <w:noProof/>
                <w:lang w:bidi="en-US"/>
              </w:rPr>
              <w:t xml:space="preserve">for special assessment liens on the mortgaged property. </w:t>
            </w:r>
          </w:p>
        </w:tc>
      </w:tr>
      <w:tr w:rsidR="0000288C" w:rsidRPr="0078182D" w14:paraId="249E8790" w14:textId="77777777" w:rsidTr="00234DC4">
        <w:tc>
          <w:tcPr>
            <w:tcW w:w="2694" w:type="dxa"/>
          </w:tcPr>
          <w:p w14:paraId="371C27FC" w14:textId="5FCC749C" w:rsidR="0000288C" w:rsidRPr="0078182D" w:rsidRDefault="0000288C" w:rsidP="00B34BB0">
            <w:pPr>
              <w:pStyle w:val="TableColumnSubheading"/>
              <w:rPr>
                <w:noProof/>
              </w:rPr>
            </w:pPr>
            <w:r w:rsidRPr="0078182D">
              <w:rPr>
                <w:noProof/>
              </w:rPr>
              <w:t>Disb - Property Charge - Flood Ins</w:t>
            </w:r>
            <w:r w:rsidR="004F153F">
              <w:rPr>
                <w:noProof/>
              </w:rPr>
              <w:fldChar w:fldCharType="begin"/>
            </w:r>
            <w:r w:rsidR="004F153F">
              <w:instrText xml:space="preserve"> XE "</w:instrText>
            </w:r>
            <w:r w:rsidR="004F153F" w:rsidRPr="00B56CAD">
              <w:rPr>
                <w:noProof/>
              </w:rPr>
              <w:instrText>Disb - LOC - Property Charge - Flood Ins</w:instrText>
            </w:r>
            <w:r w:rsidR="004F153F">
              <w:instrText xml:space="preserve">" </w:instrText>
            </w:r>
            <w:r w:rsidR="004F153F">
              <w:rPr>
                <w:noProof/>
              </w:rPr>
              <w:fldChar w:fldCharType="end"/>
            </w:r>
          </w:p>
        </w:tc>
        <w:tc>
          <w:tcPr>
            <w:tcW w:w="6458" w:type="dxa"/>
          </w:tcPr>
          <w:p w14:paraId="4E36BA86" w14:textId="1D94C632"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1B468E">
              <w:rPr>
                <w:noProof/>
                <w:lang w:bidi="en-US"/>
              </w:rPr>
              <w:t xml:space="preserve">Contractor </w:t>
            </w:r>
            <w:r w:rsidR="0000288C" w:rsidRPr="0078182D">
              <w:rPr>
                <w:noProof/>
                <w:lang w:bidi="en-US"/>
              </w:rPr>
              <w:t xml:space="preserve">to make an unscheduled disbursement </w:t>
            </w:r>
            <w:r w:rsidR="00EC42C7">
              <w:rPr>
                <w:noProof/>
                <w:lang w:bidi="en-US"/>
              </w:rPr>
              <w:t xml:space="preserve">when the borrower has insufficent funds available </w:t>
            </w:r>
            <w:r w:rsidR="0000288C" w:rsidRPr="0078182D">
              <w:rPr>
                <w:noProof/>
                <w:lang w:bidi="en-US"/>
              </w:rPr>
              <w:t xml:space="preserve">for flood insurance premiums on the mortgaged property. </w:t>
            </w:r>
          </w:p>
        </w:tc>
      </w:tr>
      <w:tr w:rsidR="0000288C" w:rsidRPr="0078182D" w14:paraId="41521955" w14:textId="77777777" w:rsidTr="00234DC4">
        <w:tc>
          <w:tcPr>
            <w:tcW w:w="2694" w:type="dxa"/>
          </w:tcPr>
          <w:p w14:paraId="70C373D4" w14:textId="6F841DB0" w:rsidR="0000288C" w:rsidRPr="0078182D" w:rsidRDefault="0000288C" w:rsidP="00B34BB0">
            <w:pPr>
              <w:pStyle w:val="TableColumnSubheading"/>
              <w:rPr>
                <w:noProof/>
              </w:rPr>
            </w:pPr>
            <w:r w:rsidRPr="0078182D">
              <w:rPr>
                <w:noProof/>
              </w:rPr>
              <w:t>Disb - Property Charge - Ground Rent</w:t>
            </w:r>
            <w:r w:rsidR="004F153F">
              <w:rPr>
                <w:noProof/>
              </w:rPr>
              <w:fldChar w:fldCharType="begin"/>
            </w:r>
            <w:r w:rsidR="004F153F">
              <w:instrText xml:space="preserve"> XE "</w:instrText>
            </w:r>
            <w:r w:rsidR="004F153F" w:rsidRPr="00FD0867">
              <w:rPr>
                <w:noProof/>
              </w:rPr>
              <w:instrText>Disb - LOC - Property Charge - Ground Rent</w:instrText>
            </w:r>
            <w:r w:rsidR="004F153F">
              <w:instrText xml:space="preserve">" </w:instrText>
            </w:r>
            <w:r w:rsidR="004F153F">
              <w:rPr>
                <w:noProof/>
              </w:rPr>
              <w:fldChar w:fldCharType="end"/>
            </w:r>
          </w:p>
        </w:tc>
        <w:tc>
          <w:tcPr>
            <w:tcW w:w="6458" w:type="dxa"/>
          </w:tcPr>
          <w:p w14:paraId="153F8806" w14:textId="3BF2D1EF"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AC1D99">
              <w:rPr>
                <w:noProof/>
                <w:lang w:bidi="en-US"/>
              </w:rPr>
              <w:t xml:space="preserve">Contractor </w:t>
            </w:r>
            <w:r w:rsidR="0000288C" w:rsidRPr="0078182D">
              <w:rPr>
                <w:noProof/>
                <w:lang w:bidi="en-US"/>
              </w:rPr>
              <w:t xml:space="preserve">to make an unscheduled disbursement </w:t>
            </w:r>
            <w:r w:rsidR="00EC42C7">
              <w:rPr>
                <w:noProof/>
                <w:lang w:bidi="en-US"/>
              </w:rPr>
              <w:t xml:space="preserve">when the borrower has insufficent funds available </w:t>
            </w:r>
            <w:r w:rsidR="0000288C" w:rsidRPr="0078182D">
              <w:rPr>
                <w:noProof/>
                <w:lang w:bidi="en-US"/>
              </w:rPr>
              <w:t xml:space="preserve">for ground rent expenses on the mortgaged property. </w:t>
            </w:r>
          </w:p>
        </w:tc>
      </w:tr>
      <w:tr w:rsidR="0000288C" w:rsidRPr="0078182D" w14:paraId="5815C254" w14:textId="77777777" w:rsidTr="00234DC4">
        <w:tc>
          <w:tcPr>
            <w:tcW w:w="2694" w:type="dxa"/>
          </w:tcPr>
          <w:p w14:paraId="6A7C1974" w14:textId="689B574E" w:rsidR="0000288C" w:rsidRPr="0078182D" w:rsidRDefault="0000288C" w:rsidP="00B34BB0">
            <w:pPr>
              <w:pStyle w:val="TableColumnSubheading"/>
              <w:rPr>
                <w:noProof/>
              </w:rPr>
            </w:pPr>
            <w:r w:rsidRPr="0078182D">
              <w:rPr>
                <w:noProof/>
              </w:rPr>
              <w:t>Disb - Property Charge - Condo Dues</w:t>
            </w:r>
            <w:r w:rsidR="004F153F">
              <w:rPr>
                <w:noProof/>
              </w:rPr>
              <w:fldChar w:fldCharType="begin"/>
            </w:r>
            <w:r w:rsidR="004F153F">
              <w:instrText xml:space="preserve"> XE "</w:instrText>
            </w:r>
            <w:r w:rsidR="004F153F" w:rsidRPr="00CD17D2">
              <w:rPr>
                <w:noProof/>
              </w:rPr>
              <w:instrText>Disb - LOC - Property Charge - Condo Dues</w:instrText>
            </w:r>
            <w:r w:rsidR="004F153F">
              <w:instrText xml:space="preserve">" </w:instrText>
            </w:r>
            <w:r w:rsidR="004F153F">
              <w:rPr>
                <w:noProof/>
              </w:rPr>
              <w:fldChar w:fldCharType="end"/>
            </w:r>
          </w:p>
        </w:tc>
        <w:tc>
          <w:tcPr>
            <w:tcW w:w="6458" w:type="dxa"/>
          </w:tcPr>
          <w:p w14:paraId="35E9740C" w14:textId="20637935"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AC1D99">
              <w:rPr>
                <w:noProof/>
                <w:lang w:bidi="en-US"/>
              </w:rPr>
              <w:t>Contractor</w:t>
            </w:r>
            <w:r w:rsidR="00AC1D99" w:rsidRPr="0078182D">
              <w:rPr>
                <w:noProof/>
                <w:lang w:bidi="en-US"/>
              </w:rPr>
              <w:t xml:space="preserve"> </w:t>
            </w:r>
            <w:r w:rsidR="0000288C" w:rsidRPr="0078182D">
              <w:rPr>
                <w:noProof/>
                <w:lang w:bidi="en-US"/>
              </w:rPr>
              <w:t xml:space="preserve">to make an unscheduled disbursement </w:t>
            </w:r>
            <w:r w:rsidR="00EC42C7">
              <w:rPr>
                <w:noProof/>
                <w:lang w:bidi="en-US"/>
              </w:rPr>
              <w:t xml:space="preserve">when the borrower has insufficent funds available </w:t>
            </w:r>
            <w:r w:rsidR="0000288C" w:rsidRPr="0078182D">
              <w:rPr>
                <w:noProof/>
                <w:lang w:bidi="en-US"/>
              </w:rPr>
              <w:t xml:space="preserve">for condominium fees on the mortgaged property. </w:t>
            </w:r>
          </w:p>
        </w:tc>
      </w:tr>
      <w:tr w:rsidR="0000288C" w:rsidRPr="0078182D" w14:paraId="464E214E" w14:textId="77777777" w:rsidTr="00234DC4">
        <w:tc>
          <w:tcPr>
            <w:tcW w:w="2694" w:type="dxa"/>
          </w:tcPr>
          <w:p w14:paraId="55CD05C7" w14:textId="232DB42E" w:rsidR="0000288C" w:rsidRPr="0078182D" w:rsidRDefault="0000288C" w:rsidP="00B34BB0">
            <w:pPr>
              <w:pStyle w:val="TableColumnSubheading"/>
              <w:rPr>
                <w:noProof/>
              </w:rPr>
            </w:pPr>
            <w:r w:rsidRPr="0078182D">
              <w:rPr>
                <w:noProof/>
              </w:rPr>
              <w:t>Disb -Property Charge - HOA Dues</w:t>
            </w:r>
            <w:r w:rsidR="004F153F">
              <w:rPr>
                <w:noProof/>
              </w:rPr>
              <w:fldChar w:fldCharType="begin"/>
            </w:r>
            <w:r w:rsidR="004F153F">
              <w:instrText xml:space="preserve"> XE "</w:instrText>
            </w:r>
            <w:r w:rsidR="004F153F" w:rsidRPr="00081E83">
              <w:rPr>
                <w:noProof/>
              </w:rPr>
              <w:instrText>Disb - LOC - Property Charge - HOA Dues</w:instrText>
            </w:r>
            <w:r w:rsidR="004F153F">
              <w:instrText xml:space="preserve">" </w:instrText>
            </w:r>
            <w:r w:rsidR="004F153F">
              <w:rPr>
                <w:noProof/>
              </w:rPr>
              <w:fldChar w:fldCharType="end"/>
            </w:r>
          </w:p>
        </w:tc>
        <w:tc>
          <w:tcPr>
            <w:tcW w:w="6458" w:type="dxa"/>
          </w:tcPr>
          <w:p w14:paraId="35638766" w14:textId="203ED079"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AC1D99">
              <w:rPr>
                <w:noProof/>
                <w:lang w:bidi="en-US"/>
              </w:rPr>
              <w:t>Contractor</w:t>
            </w:r>
            <w:r w:rsidR="00AC1D99" w:rsidRPr="0078182D">
              <w:rPr>
                <w:noProof/>
                <w:lang w:bidi="en-US"/>
              </w:rPr>
              <w:t xml:space="preserve"> </w:t>
            </w:r>
            <w:r w:rsidR="0000288C" w:rsidRPr="0078182D">
              <w:rPr>
                <w:noProof/>
                <w:lang w:bidi="en-US"/>
              </w:rPr>
              <w:t xml:space="preserve">to make an unscheduled disbursement </w:t>
            </w:r>
            <w:r w:rsidR="00EC42C7">
              <w:rPr>
                <w:noProof/>
                <w:lang w:bidi="en-US"/>
              </w:rPr>
              <w:t xml:space="preserve">when the borrower has insufficent funds available </w:t>
            </w:r>
            <w:r w:rsidR="0000288C" w:rsidRPr="0078182D">
              <w:rPr>
                <w:noProof/>
                <w:lang w:bidi="en-US"/>
              </w:rPr>
              <w:t xml:space="preserve">for HOA fees on the mortgaged property. </w:t>
            </w:r>
          </w:p>
        </w:tc>
      </w:tr>
      <w:tr w:rsidR="00F80358" w:rsidRPr="0078182D" w14:paraId="13230AD2" w14:textId="77777777" w:rsidTr="00234DC4">
        <w:tc>
          <w:tcPr>
            <w:tcW w:w="2694" w:type="dxa"/>
          </w:tcPr>
          <w:p w14:paraId="5382E177" w14:textId="088C3868" w:rsidR="00F80358" w:rsidRPr="0078182D" w:rsidRDefault="00F80358" w:rsidP="00B34BB0">
            <w:pPr>
              <w:pStyle w:val="TableColumnSubheading"/>
              <w:rPr>
                <w:noProof/>
              </w:rPr>
            </w:pPr>
            <w:r>
              <w:rPr>
                <w:noProof/>
              </w:rPr>
              <w:t xml:space="preserve">Disb – Property Charge – Insurance </w:t>
            </w:r>
          </w:p>
        </w:tc>
        <w:tc>
          <w:tcPr>
            <w:tcW w:w="6458" w:type="dxa"/>
          </w:tcPr>
          <w:p w14:paraId="5F1065EC" w14:textId="07242E62" w:rsidR="00F80358" w:rsidRPr="0078182D" w:rsidRDefault="00F80358" w:rsidP="00F874DE">
            <w:pPr>
              <w:pStyle w:val="TableText"/>
              <w:jc w:val="both"/>
              <w:rPr>
                <w:noProof/>
                <w:lang w:bidi="en-US"/>
              </w:rPr>
            </w:pPr>
            <w:r w:rsidRPr="0078182D">
              <w:rPr>
                <w:noProof/>
                <w:lang w:bidi="en-US"/>
              </w:rPr>
              <w:t xml:space="preserve">Initiated by HUD NSC </w:t>
            </w:r>
            <w:r>
              <w:rPr>
                <w:noProof/>
                <w:lang w:bidi="en-US"/>
              </w:rPr>
              <w:t>Contractor</w:t>
            </w:r>
            <w:r w:rsidRPr="0078182D">
              <w:rPr>
                <w:noProof/>
                <w:lang w:bidi="en-US"/>
              </w:rPr>
              <w:t xml:space="preserve"> to make an unscheduled disbursement</w:t>
            </w:r>
            <w:r w:rsidR="00B16836">
              <w:rPr>
                <w:noProof/>
                <w:lang w:bidi="en-US"/>
              </w:rPr>
              <w:t xml:space="preserve"> when</w:t>
            </w:r>
            <w:r w:rsidRPr="0078182D">
              <w:rPr>
                <w:noProof/>
                <w:lang w:bidi="en-US"/>
              </w:rPr>
              <w:t xml:space="preserve"> </w:t>
            </w:r>
            <w:r w:rsidR="00A77EA4">
              <w:rPr>
                <w:noProof/>
                <w:lang w:bidi="en-US"/>
              </w:rPr>
              <w:t xml:space="preserve">the </w:t>
            </w:r>
            <w:r w:rsidRPr="0078182D">
              <w:rPr>
                <w:noProof/>
                <w:lang w:bidi="en-US"/>
              </w:rPr>
              <w:t>borrowe</w:t>
            </w:r>
            <w:r w:rsidR="00A77EA4">
              <w:rPr>
                <w:noProof/>
                <w:lang w:bidi="en-US"/>
              </w:rPr>
              <w:t xml:space="preserve">r has </w:t>
            </w:r>
            <w:r w:rsidR="00AD6985">
              <w:rPr>
                <w:noProof/>
                <w:lang w:bidi="en-US"/>
              </w:rPr>
              <w:t xml:space="preserve">insufficent </w:t>
            </w:r>
            <w:r w:rsidR="00B16836">
              <w:rPr>
                <w:noProof/>
                <w:lang w:bidi="en-US"/>
              </w:rPr>
              <w:t>funds</w:t>
            </w:r>
            <w:r w:rsidRPr="0078182D">
              <w:rPr>
                <w:noProof/>
                <w:lang w:bidi="en-US"/>
              </w:rPr>
              <w:t xml:space="preserve">  for </w:t>
            </w:r>
            <w:r>
              <w:rPr>
                <w:noProof/>
                <w:lang w:bidi="en-US"/>
              </w:rPr>
              <w:t xml:space="preserve">Insurance </w:t>
            </w:r>
            <w:r w:rsidRPr="0078182D">
              <w:rPr>
                <w:noProof/>
                <w:lang w:bidi="en-US"/>
              </w:rPr>
              <w:t xml:space="preserve">on the mortgaged property. </w:t>
            </w:r>
          </w:p>
        </w:tc>
      </w:tr>
      <w:tr w:rsidR="00CD48C3" w:rsidRPr="0078182D" w14:paraId="65A1F456" w14:textId="77777777" w:rsidTr="00234DC4">
        <w:tc>
          <w:tcPr>
            <w:tcW w:w="2694" w:type="dxa"/>
          </w:tcPr>
          <w:p w14:paraId="197F6C3E" w14:textId="1DEBFB8D" w:rsidR="00CD48C3" w:rsidRDefault="00CD48C3" w:rsidP="00B34BB0">
            <w:pPr>
              <w:pStyle w:val="TableColumnSubheading"/>
              <w:rPr>
                <w:noProof/>
              </w:rPr>
            </w:pPr>
            <w:r>
              <w:rPr>
                <w:noProof/>
              </w:rPr>
              <w:t xml:space="preserve">Disb – Property Charge – Taxes </w:t>
            </w:r>
          </w:p>
        </w:tc>
        <w:tc>
          <w:tcPr>
            <w:tcW w:w="6458" w:type="dxa"/>
          </w:tcPr>
          <w:p w14:paraId="4868556C" w14:textId="32FEB3C2" w:rsidR="00CD48C3" w:rsidRPr="0078182D" w:rsidRDefault="00CD48C3" w:rsidP="00F874DE">
            <w:pPr>
              <w:pStyle w:val="TableText"/>
              <w:jc w:val="both"/>
              <w:rPr>
                <w:noProof/>
                <w:lang w:bidi="en-US"/>
              </w:rPr>
            </w:pPr>
            <w:r w:rsidRPr="0078182D">
              <w:rPr>
                <w:noProof/>
                <w:lang w:bidi="en-US"/>
              </w:rPr>
              <w:t xml:space="preserve">Initiated by HUD NSC </w:t>
            </w:r>
            <w:r>
              <w:rPr>
                <w:noProof/>
                <w:lang w:bidi="en-US"/>
              </w:rPr>
              <w:t>Contractor</w:t>
            </w:r>
            <w:r w:rsidRPr="0078182D">
              <w:rPr>
                <w:noProof/>
                <w:lang w:bidi="en-US"/>
              </w:rPr>
              <w:t xml:space="preserve"> to make an unscheduled disbursement </w:t>
            </w:r>
            <w:r w:rsidR="00AD6985">
              <w:rPr>
                <w:noProof/>
                <w:lang w:bidi="en-US"/>
              </w:rPr>
              <w:t>when</w:t>
            </w:r>
            <w:r w:rsidR="00AD6985" w:rsidRPr="0078182D">
              <w:rPr>
                <w:noProof/>
                <w:lang w:bidi="en-US"/>
              </w:rPr>
              <w:t xml:space="preserve"> </w:t>
            </w:r>
            <w:r w:rsidR="00AD6985">
              <w:rPr>
                <w:noProof/>
                <w:lang w:bidi="en-US"/>
              </w:rPr>
              <w:t xml:space="preserve">the </w:t>
            </w:r>
            <w:r w:rsidR="00AD6985" w:rsidRPr="0078182D">
              <w:rPr>
                <w:noProof/>
                <w:lang w:bidi="en-US"/>
              </w:rPr>
              <w:t>borrowe</w:t>
            </w:r>
            <w:r w:rsidR="00AD6985">
              <w:rPr>
                <w:noProof/>
                <w:lang w:bidi="en-US"/>
              </w:rPr>
              <w:t xml:space="preserve">r has insufficent funds </w:t>
            </w:r>
            <w:r w:rsidRPr="0078182D">
              <w:rPr>
                <w:noProof/>
                <w:lang w:bidi="en-US"/>
              </w:rPr>
              <w:t xml:space="preserve">for </w:t>
            </w:r>
            <w:r>
              <w:rPr>
                <w:noProof/>
                <w:lang w:bidi="en-US"/>
              </w:rPr>
              <w:t xml:space="preserve">Taxes </w:t>
            </w:r>
            <w:r w:rsidRPr="0078182D">
              <w:rPr>
                <w:noProof/>
                <w:lang w:bidi="en-US"/>
              </w:rPr>
              <w:t xml:space="preserve">on the mortgaged property. </w:t>
            </w:r>
          </w:p>
        </w:tc>
      </w:tr>
      <w:tr w:rsidR="0000288C" w:rsidRPr="0078182D" w14:paraId="2F396702" w14:textId="77777777" w:rsidTr="00234DC4">
        <w:tc>
          <w:tcPr>
            <w:tcW w:w="2694" w:type="dxa"/>
          </w:tcPr>
          <w:p w14:paraId="3E609197" w14:textId="5730F95D" w:rsidR="0000288C" w:rsidRPr="0078182D" w:rsidRDefault="0000288C" w:rsidP="00B34BB0">
            <w:pPr>
              <w:pStyle w:val="TableColumnSubheading"/>
              <w:rPr>
                <w:noProof/>
              </w:rPr>
            </w:pPr>
            <w:r w:rsidRPr="0078182D">
              <w:rPr>
                <w:noProof/>
              </w:rPr>
              <w:t>Disb - Unscheduled from LOC</w:t>
            </w:r>
            <w:r w:rsidR="004F153F">
              <w:rPr>
                <w:noProof/>
              </w:rPr>
              <w:fldChar w:fldCharType="begin"/>
            </w:r>
            <w:r w:rsidR="004F153F">
              <w:instrText xml:space="preserve"> XE "</w:instrText>
            </w:r>
            <w:r w:rsidR="004F153F" w:rsidRPr="004F6A27">
              <w:rPr>
                <w:noProof/>
              </w:rPr>
              <w:instrText>Disb - Unscheduled from LOC – Other</w:instrText>
            </w:r>
            <w:r w:rsidR="004F153F">
              <w:instrText xml:space="preserve">" </w:instrText>
            </w:r>
            <w:r w:rsidR="004F153F">
              <w:rPr>
                <w:noProof/>
              </w:rPr>
              <w:fldChar w:fldCharType="end"/>
            </w:r>
          </w:p>
        </w:tc>
        <w:tc>
          <w:tcPr>
            <w:tcW w:w="6458" w:type="dxa"/>
          </w:tcPr>
          <w:p w14:paraId="19BE290C" w14:textId="311C274F"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AC1D99">
              <w:rPr>
                <w:noProof/>
                <w:lang w:bidi="en-US"/>
              </w:rPr>
              <w:t>Contractor</w:t>
            </w:r>
            <w:r w:rsidR="00AC1D99" w:rsidRPr="0078182D">
              <w:rPr>
                <w:noProof/>
                <w:lang w:bidi="en-US"/>
              </w:rPr>
              <w:t xml:space="preserve"> </w:t>
            </w:r>
            <w:r w:rsidR="0000288C" w:rsidRPr="0078182D">
              <w:rPr>
                <w:noProof/>
                <w:lang w:bidi="en-US"/>
              </w:rPr>
              <w:t xml:space="preserve">to make an unscheduled disbursement from </w:t>
            </w:r>
            <w:r w:rsidR="008A6A1D" w:rsidRPr="0078182D">
              <w:rPr>
                <w:noProof/>
                <w:lang w:bidi="en-US"/>
              </w:rPr>
              <w:t>borrower</w:t>
            </w:r>
            <w:r w:rsidR="0000288C" w:rsidRPr="0078182D">
              <w:rPr>
                <w:noProof/>
                <w:lang w:bidi="en-US"/>
              </w:rPr>
              <w:t xml:space="preserve">'s available Line Of Credit. This transaction applies to </w:t>
            </w:r>
            <w:r w:rsidRPr="0078182D">
              <w:rPr>
                <w:noProof/>
                <w:lang w:bidi="en-US"/>
              </w:rPr>
              <w:t>line of credit, modified term and modified tenure pay plans only</w:t>
            </w:r>
            <w:r w:rsidR="0000288C" w:rsidRPr="0078182D">
              <w:rPr>
                <w:noProof/>
                <w:lang w:bidi="en-US"/>
              </w:rPr>
              <w:t>.</w:t>
            </w:r>
          </w:p>
        </w:tc>
      </w:tr>
      <w:tr w:rsidR="0000288C" w:rsidRPr="0078182D" w14:paraId="1D1A79AA" w14:textId="77777777" w:rsidTr="00234DC4">
        <w:tc>
          <w:tcPr>
            <w:tcW w:w="2694" w:type="dxa"/>
          </w:tcPr>
          <w:p w14:paraId="483193AA" w14:textId="49D990A3" w:rsidR="0000288C" w:rsidRPr="0078182D" w:rsidRDefault="0000288C" w:rsidP="00B34BB0">
            <w:pPr>
              <w:pStyle w:val="TableColumnSubheading"/>
              <w:rPr>
                <w:noProof/>
              </w:rPr>
            </w:pPr>
            <w:r w:rsidRPr="0078182D">
              <w:rPr>
                <w:noProof/>
              </w:rPr>
              <w:t>Disb - Unscheduled from LOC Appraisals</w:t>
            </w:r>
            <w:r w:rsidR="004F153F">
              <w:rPr>
                <w:noProof/>
              </w:rPr>
              <w:fldChar w:fldCharType="begin"/>
            </w:r>
            <w:r w:rsidR="004F153F">
              <w:instrText xml:space="preserve"> XE "</w:instrText>
            </w:r>
            <w:r w:rsidR="004F153F" w:rsidRPr="00F267D3">
              <w:rPr>
                <w:noProof/>
              </w:rPr>
              <w:instrText>Disb - Unscheduled from LOC Appraisals</w:instrText>
            </w:r>
            <w:r w:rsidR="004F153F">
              <w:instrText xml:space="preserve">" </w:instrText>
            </w:r>
            <w:r w:rsidR="004F153F">
              <w:rPr>
                <w:noProof/>
              </w:rPr>
              <w:fldChar w:fldCharType="end"/>
            </w:r>
          </w:p>
        </w:tc>
        <w:tc>
          <w:tcPr>
            <w:tcW w:w="6458" w:type="dxa"/>
          </w:tcPr>
          <w:p w14:paraId="30FAB5BA" w14:textId="0D24FA0F" w:rsidR="0000288C" w:rsidRPr="0078182D" w:rsidRDefault="00C44D57" w:rsidP="00F874DE">
            <w:pPr>
              <w:pStyle w:val="TableText"/>
              <w:jc w:val="both"/>
              <w:rPr>
                <w:noProof/>
                <w:sz w:val="22"/>
                <w:lang w:bidi="en-US"/>
              </w:rPr>
            </w:pPr>
            <w:r w:rsidRPr="0078182D">
              <w:rPr>
                <w:noProof/>
                <w:lang w:bidi="en-US"/>
              </w:rPr>
              <w:t>I</w:t>
            </w:r>
            <w:r w:rsidR="0000288C" w:rsidRPr="0078182D">
              <w:rPr>
                <w:noProof/>
                <w:lang w:bidi="en-US"/>
              </w:rPr>
              <w:t xml:space="preserve">nitiated by HUD NSC </w:t>
            </w:r>
            <w:r w:rsidR="00AC1D99">
              <w:rPr>
                <w:noProof/>
                <w:lang w:bidi="en-US"/>
              </w:rPr>
              <w:t>Contractor</w:t>
            </w:r>
            <w:r w:rsidR="00AC1D99" w:rsidRPr="0078182D">
              <w:rPr>
                <w:noProof/>
                <w:lang w:bidi="en-US"/>
              </w:rPr>
              <w:t xml:space="preserve"> </w:t>
            </w:r>
            <w:r w:rsidR="0000288C" w:rsidRPr="0078182D">
              <w:rPr>
                <w:noProof/>
                <w:lang w:bidi="en-US"/>
              </w:rPr>
              <w:t xml:space="preserve">to make an unscheduled disbursement from </w:t>
            </w:r>
            <w:r w:rsidR="008A6A1D" w:rsidRPr="0078182D">
              <w:rPr>
                <w:noProof/>
                <w:lang w:bidi="en-US"/>
              </w:rPr>
              <w:t>borrower</w:t>
            </w:r>
            <w:r w:rsidR="0000288C" w:rsidRPr="0078182D">
              <w:rPr>
                <w:noProof/>
                <w:lang w:bidi="en-US"/>
              </w:rPr>
              <w:t xml:space="preserve">'s available Line Of Credit for appraisals on the mortgaged property. This transaction applies to </w:t>
            </w:r>
            <w:r w:rsidRPr="0078182D">
              <w:rPr>
                <w:noProof/>
                <w:lang w:bidi="en-US"/>
              </w:rPr>
              <w:t>line of credit, modified term and modified tenure pay plans only</w:t>
            </w:r>
            <w:r w:rsidR="0000288C" w:rsidRPr="0078182D">
              <w:rPr>
                <w:noProof/>
                <w:lang w:bidi="en-US"/>
              </w:rPr>
              <w:t>.</w:t>
            </w:r>
          </w:p>
        </w:tc>
      </w:tr>
      <w:tr w:rsidR="00C9106F" w:rsidRPr="0078182D" w14:paraId="6412501A" w14:textId="77777777" w:rsidTr="00234DC4">
        <w:tc>
          <w:tcPr>
            <w:tcW w:w="2694" w:type="dxa"/>
          </w:tcPr>
          <w:p w14:paraId="37FED971" w14:textId="5A82C549" w:rsidR="00C9106F" w:rsidRPr="0078182D" w:rsidRDefault="00C9106F" w:rsidP="00B34BB0">
            <w:pPr>
              <w:pStyle w:val="TableColumnSubheading"/>
              <w:rPr>
                <w:noProof/>
              </w:rPr>
            </w:pPr>
            <w:r>
              <w:rPr>
                <w:noProof/>
              </w:rPr>
              <w:t>Disb – Unscheduled from LOC Assessment</w:t>
            </w:r>
          </w:p>
        </w:tc>
        <w:tc>
          <w:tcPr>
            <w:tcW w:w="6458" w:type="dxa"/>
          </w:tcPr>
          <w:p w14:paraId="46E897BF" w14:textId="2D2EFFDE" w:rsidR="00C9106F" w:rsidRPr="0078182D" w:rsidRDefault="00C9106F" w:rsidP="00F874DE">
            <w:pPr>
              <w:pStyle w:val="TableText"/>
              <w:jc w:val="both"/>
              <w:rPr>
                <w:noProof/>
                <w:lang w:bidi="en-US"/>
              </w:rPr>
            </w:pPr>
            <w:r w:rsidRPr="0016134C">
              <w:rPr>
                <w:noProof/>
                <w:lang w:bidi="en-US"/>
              </w:rPr>
              <w:t>Initiated by HUD NSC Contractor to make an unscheduled disbursement when the borrower has  has available funds to pay the Assessment of the mortgaged property on behalf of borrower.</w:t>
            </w:r>
          </w:p>
        </w:tc>
      </w:tr>
      <w:tr w:rsidR="00C9106F" w:rsidRPr="0078182D" w14:paraId="17638BAC" w14:textId="77777777" w:rsidTr="00234DC4">
        <w:tc>
          <w:tcPr>
            <w:tcW w:w="2694" w:type="dxa"/>
          </w:tcPr>
          <w:p w14:paraId="41090324" w14:textId="53BB2E52" w:rsidR="00C9106F" w:rsidRDefault="00C9106F" w:rsidP="00B34BB0">
            <w:pPr>
              <w:pStyle w:val="TableColumnSubheading"/>
              <w:rPr>
                <w:noProof/>
              </w:rPr>
            </w:pPr>
            <w:r w:rsidRPr="0016134C">
              <w:rPr>
                <w:noProof/>
              </w:rPr>
              <w:t>Disb - Unscheduled from LOC Condo Dues</w:t>
            </w:r>
          </w:p>
        </w:tc>
        <w:tc>
          <w:tcPr>
            <w:tcW w:w="6458" w:type="dxa"/>
          </w:tcPr>
          <w:p w14:paraId="11CA4270" w14:textId="429D2A38" w:rsidR="00C9106F" w:rsidRPr="0016134C" w:rsidRDefault="00C9106F" w:rsidP="00F874DE">
            <w:pPr>
              <w:pStyle w:val="TableText"/>
              <w:jc w:val="both"/>
              <w:rPr>
                <w:noProof/>
                <w:lang w:bidi="en-US"/>
              </w:rPr>
            </w:pPr>
            <w:r w:rsidRPr="0016134C">
              <w:rPr>
                <w:noProof/>
                <w:lang w:bidi="en-US"/>
              </w:rPr>
              <w:t>Initiated by HUD NSC Contractor to make an unscheduled disbursement when the borrower has  has available funds to pay for the Condo Dues of the mortgaged property on behalf of borrower.</w:t>
            </w:r>
          </w:p>
        </w:tc>
      </w:tr>
      <w:tr w:rsidR="00C9106F" w:rsidRPr="0078182D" w14:paraId="4BB00172" w14:textId="77777777" w:rsidTr="00234DC4">
        <w:tc>
          <w:tcPr>
            <w:tcW w:w="2694" w:type="dxa"/>
          </w:tcPr>
          <w:p w14:paraId="29E7A113" w14:textId="52263B36" w:rsidR="00C9106F" w:rsidRPr="0016134C" w:rsidRDefault="00C9106F" w:rsidP="00B34BB0">
            <w:pPr>
              <w:pStyle w:val="TableColumnSubheading"/>
              <w:rPr>
                <w:noProof/>
              </w:rPr>
            </w:pPr>
            <w:r w:rsidRPr="0016134C">
              <w:rPr>
                <w:noProof/>
              </w:rPr>
              <w:t>Disb - Unscheduled from</w:t>
            </w:r>
            <w:r>
              <w:rPr>
                <w:noProof/>
              </w:rPr>
              <w:t xml:space="preserve"> </w:t>
            </w:r>
            <w:r w:rsidRPr="0016134C">
              <w:rPr>
                <w:noProof/>
              </w:rPr>
              <w:t>LOC Flood Ins</w:t>
            </w:r>
          </w:p>
        </w:tc>
        <w:tc>
          <w:tcPr>
            <w:tcW w:w="6458" w:type="dxa"/>
          </w:tcPr>
          <w:p w14:paraId="361B2D92" w14:textId="1632118F" w:rsidR="00C9106F" w:rsidRPr="0016134C" w:rsidRDefault="00C9106F" w:rsidP="00F874DE">
            <w:pPr>
              <w:pStyle w:val="TableText"/>
              <w:jc w:val="both"/>
              <w:rPr>
                <w:noProof/>
                <w:lang w:bidi="en-US"/>
              </w:rPr>
            </w:pPr>
            <w:r w:rsidRPr="0016134C">
              <w:rPr>
                <w:noProof/>
                <w:lang w:bidi="en-US"/>
              </w:rPr>
              <w:t>Initiated by HUD NSC Contractor to make an unscheduled disbursement when the borrower has  has available funds to pay for the Flood Insurance of the mortgaged property on behalf of borrower.</w:t>
            </w:r>
          </w:p>
        </w:tc>
      </w:tr>
      <w:tr w:rsidR="00C9106F" w:rsidRPr="0078182D" w14:paraId="328EC42A" w14:textId="77777777" w:rsidTr="00234DC4">
        <w:tc>
          <w:tcPr>
            <w:tcW w:w="2694" w:type="dxa"/>
          </w:tcPr>
          <w:p w14:paraId="60638E79" w14:textId="12E7C4BC" w:rsidR="00C9106F" w:rsidRPr="0016134C" w:rsidRDefault="00C9106F" w:rsidP="00B34BB0">
            <w:pPr>
              <w:pStyle w:val="TableColumnSubheading"/>
              <w:rPr>
                <w:noProof/>
              </w:rPr>
            </w:pPr>
            <w:r w:rsidRPr="0016134C">
              <w:rPr>
                <w:noProof/>
              </w:rPr>
              <w:t>Disb - Unscheduled from LOC Ground Rent</w:t>
            </w:r>
          </w:p>
        </w:tc>
        <w:tc>
          <w:tcPr>
            <w:tcW w:w="6458" w:type="dxa"/>
          </w:tcPr>
          <w:p w14:paraId="665DABA5" w14:textId="74428363" w:rsidR="00C9106F" w:rsidRPr="0016134C" w:rsidRDefault="00C9106F" w:rsidP="00F874DE">
            <w:pPr>
              <w:pStyle w:val="TableText"/>
              <w:jc w:val="both"/>
              <w:rPr>
                <w:noProof/>
                <w:lang w:bidi="en-US"/>
              </w:rPr>
            </w:pPr>
            <w:r w:rsidRPr="0016134C">
              <w:rPr>
                <w:noProof/>
                <w:lang w:bidi="en-US"/>
              </w:rPr>
              <w:t>Initiated by HUD NSC Contractor to make an unscheduled disbursement when the borrower has  has available funds to pay for the ground rent of the mortgaged property on behalf of borrower.</w:t>
            </w:r>
          </w:p>
        </w:tc>
      </w:tr>
      <w:tr w:rsidR="00C9106F" w:rsidRPr="0078182D" w14:paraId="361BB4DD" w14:textId="77777777" w:rsidTr="00234DC4">
        <w:tc>
          <w:tcPr>
            <w:tcW w:w="2694" w:type="dxa"/>
          </w:tcPr>
          <w:p w14:paraId="3B238A21" w14:textId="2D95BB2F" w:rsidR="00C9106F" w:rsidRPr="0016134C" w:rsidRDefault="00C9106F" w:rsidP="00C9106F">
            <w:pPr>
              <w:pStyle w:val="TableColumnSubheading"/>
              <w:rPr>
                <w:noProof/>
              </w:rPr>
            </w:pPr>
            <w:r w:rsidRPr="0016134C">
              <w:rPr>
                <w:noProof/>
              </w:rPr>
              <w:t>Disb - Unscheduled from LOC HOA Dues</w:t>
            </w:r>
          </w:p>
        </w:tc>
        <w:tc>
          <w:tcPr>
            <w:tcW w:w="6458" w:type="dxa"/>
          </w:tcPr>
          <w:p w14:paraId="5D76EAD4" w14:textId="5398A104" w:rsidR="00C9106F" w:rsidRPr="0016134C" w:rsidRDefault="00C9106F" w:rsidP="00C9106F">
            <w:pPr>
              <w:pStyle w:val="TableText"/>
              <w:jc w:val="both"/>
              <w:rPr>
                <w:noProof/>
                <w:lang w:bidi="en-US"/>
              </w:rPr>
            </w:pPr>
            <w:r w:rsidRPr="0016134C">
              <w:rPr>
                <w:noProof/>
                <w:lang w:bidi="en-US"/>
              </w:rPr>
              <w:t>Initiated by HUD NSC Contractor to make an unscheduled disbursement when the borrower has  has available funds to pay for the HOA Dues of the mortgaged property on behalf of borrower</w:t>
            </w:r>
            <w:r>
              <w:rPr>
                <w:noProof/>
                <w:lang w:bidi="en-US"/>
              </w:rPr>
              <w:t>.</w:t>
            </w:r>
          </w:p>
        </w:tc>
      </w:tr>
      <w:tr w:rsidR="00C9106F" w:rsidRPr="0078182D" w14:paraId="46E385A0" w14:textId="77777777" w:rsidTr="00234DC4">
        <w:tc>
          <w:tcPr>
            <w:tcW w:w="2694" w:type="dxa"/>
          </w:tcPr>
          <w:p w14:paraId="1BBA211D" w14:textId="20A959F4" w:rsidR="00C9106F" w:rsidRPr="0078182D" w:rsidRDefault="00C9106F" w:rsidP="00C9106F">
            <w:pPr>
              <w:pStyle w:val="TableColumnSubheading"/>
              <w:rPr>
                <w:noProof/>
              </w:rPr>
            </w:pPr>
            <w:r w:rsidRPr="0078182D">
              <w:rPr>
                <w:noProof/>
              </w:rPr>
              <w:t>Disb - Unscheduled from LOC Inspections</w:t>
            </w:r>
            <w:r>
              <w:rPr>
                <w:noProof/>
              </w:rPr>
              <w:fldChar w:fldCharType="begin"/>
            </w:r>
            <w:r>
              <w:instrText xml:space="preserve"> XE "</w:instrText>
            </w:r>
            <w:r w:rsidRPr="008E0BE9">
              <w:rPr>
                <w:noProof/>
              </w:rPr>
              <w:instrText>Disb - Unscheduled from LOC Inspections</w:instrText>
            </w:r>
            <w:r>
              <w:instrText xml:space="preserve">" </w:instrText>
            </w:r>
            <w:r>
              <w:rPr>
                <w:noProof/>
              </w:rPr>
              <w:fldChar w:fldCharType="end"/>
            </w:r>
          </w:p>
        </w:tc>
        <w:tc>
          <w:tcPr>
            <w:tcW w:w="6458" w:type="dxa"/>
          </w:tcPr>
          <w:p w14:paraId="4E950B68" w14:textId="39CCDEA0" w:rsidR="00C9106F" w:rsidRPr="0078182D" w:rsidRDefault="00C9106F" w:rsidP="00C9106F">
            <w:pPr>
              <w:pStyle w:val="TableText"/>
              <w:jc w:val="both"/>
              <w:rPr>
                <w:noProof/>
                <w:sz w:val="22"/>
                <w:lang w:bidi="en-US"/>
              </w:rPr>
            </w:pPr>
            <w:r w:rsidRPr="0078182D">
              <w:rPr>
                <w:noProof/>
                <w:lang w:bidi="en-US"/>
              </w:rPr>
              <w:t xml:space="preserve">Initiated by HUD NSC </w:t>
            </w:r>
            <w:r>
              <w:rPr>
                <w:noProof/>
                <w:lang w:bidi="en-US"/>
              </w:rPr>
              <w:t>Contractor</w:t>
            </w:r>
            <w:r w:rsidRPr="0078182D">
              <w:rPr>
                <w:noProof/>
                <w:lang w:bidi="en-US"/>
              </w:rPr>
              <w:t xml:space="preserve"> to make an unscheduled disbursement from borrower's available Line Of Credit for property inspections on the mortgaged property. This transaction applies to line of credit, modified term and modified tenure pay plans only.</w:t>
            </w:r>
          </w:p>
        </w:tc>
      </w:tr>
      <w:tr w:rsidR="00C9106F" w:rsidRPr="0078182D" w14:paraId="7C9BCAF4" w14:textId="77777777" w:rsidTr="00234DC4">
        <w:tc>
          <w:tcPr>
            <w:tcW w:w="2694" w:type="dxa"/>
          </w:tcPr>
          <w:p w14:paraId="218A13BC" w14:textId="70309DFC" w:rsidR="00C9106F" w:rsidRPr="0078182D" w:rsidRDefault="00C9106F" w:rsidP="00C9106F">
            <w:pPr>
              <w:pStyle w:val="TableColumnSubheading"/>
              <w:rPr>
                <w:noProof/>
              </w:rPr>
            </w:pPr>
            <w:r w:rsidRPr="0078182D">
              <w:rPr>
                <w:noProof/>
              </w:rPr>
              <w:t>Disb - Unscheduled from LOC Insurance</w:t>
            </w:r>
            <w:r>
              <w:rPr>
                <w:noProof/>
              </w:rPr>
              <w:fldChar w:fldCharType="begin"/>
            </w:r>
            <w:r>
              <w:instrText xml:space="preserve"> XE "</w:instrText>
            </w:r>
            <w:r w:rsidRPr="00EC62F0">
              <w:rPr>
                <w:noProof/>
              </w:rPr>
              <w:instrText>Disb - Unscheduled from LOC Insurance</w:instrText>
            </w:r>
            <w:r>
              <w:instrText xml:space="preserve">" </w:instrText>
            </w:r>
            <w:r>
              <w:rPr>
                <w:noProof/>
              </w:rPr>
              <w:fldChar w:fldCharType="end"/>
            </w:r>
          </w:p>
        </w:tc>
        <w:tc>
          <w:tcPr>
            <w:tcW w:w="6458" w:type="dxa"/>
          </w:tcPr>
          <w:p w14:paraId="4923C726" w14:textId="7042E0BB" w:rsidR="00C9106F" w:rsidRPr="0078182D" w:rsidRDefault="00C9106F" w:rsidP="00C9106F">
            <w:pPr>
              <w:pStyle w:val="TableText"/>
              <w:jc w:val="both"/>
              <w:rPr>
                <w:noProof/>
                <w:sz w:val="22"/>
                <w:lang w:bidi="en-US"/>
              </w:rPr>
            </w:pPr>
            <w:r w:rsidRPr="0078182D">
              <w:rPr>
                <w:noProof/>
                <w:lang w:bidi="en-US"/>
              </w:rPr>
              <w:t xml:space="preserve">Initiated by HUD NSC </w:t>
            </w:r>
            <w:r>
              <w:rPr>
                <w:noProof/>
                <w:lang w:bidi="en-US"/>
              </w:rPr>
              <w:t>Contractor</w:t>
            </w:r>
            <w:r w:rsidRPr="0078182D">
              <w:rPr>
                <w:noProof/>
                <w:lang w:bidi="en-US"/>
              </w:rPr>
              <w:t xml:space="preserve"> to make an unscheduled disbursement </w:t>
            </w:r>
            <w:r>
              <w:rPr>
                <w:noProof/>
                <w:lang w:bidi="en-US"/>
              </w:rPr>
              <w:t>when</w:t>
            </w:r>
            <w:r w:rsidRPr="0078182D">
              <w:rPr>
                <w:noProof/>
                <w:lang w:bidi="en-US"/>
              </w:rPr>
              <w:t xml:space="preserve"> </w:t>
            </w:r>
            <w:r>
              <w:rPr>
                <w:noProof/>
                <w:lang w:bidi="en-US"/>
              </w:rPr>
              <w:t xml:space="preserve">the </w:t>
            </w:r>
            <w:r w:rsidRPr="0078182D">
              <w:rPr>
                <w:noProof/>
                <w:lang w:bidi="en-US"/>
              </w:rPr>
              <w:t>borrowe</w:t>
            </w:r>
            <w:r>
              <w:rPr>
                <w:noProof/>
                <w:lang w:bidi="en-US"/>
              </w:rPr>
              <w:t xml:space="preserve">r has </w:t>
            </w:r>
            <w:r w:rsidRPr="0078182D">
              <w:rPr>
                <w:noProof/>
                <w:lang w:bidi="en-US"/>
              </w:rPr>
              <w:t>available</w:t>
            </w:r>
            <w:r>
              <w:rPr>
                <w:noProof/>
                <w:lang w:bidi="en-US"/>
              </w:rPr>
              <w:t xml:space="preserve"> funds </w:t>
            </w:r>
            <w:r w:rsidRPr="0078182D">
              <w:rPr>
                <w:noProof/>
                <w:lang w:bidi="en-US"/>
              </w:rPr>
              <w:t>to pay for the insurance of the mortgaged property on behalf of borrower. This transaction applies to line of credit, modified term and modified tenure pay plans only.</w:t>
            </w:r>
          </w:p>
        </w:tc>
      </w:tr>
      <w:tr w:rsidR="00C9106F" w:rsidRPr="0078182D" w14:paraId="28677545" w14:textId="77777777" w:rsidTr="00234DC4">
        <w:tc>
          <w:tcPr>
            <w:tcW w:w="2694" w:type="dxa"/>
          </w:tcPr>
          <w:p w14:paraId="7FC5DDC9" w14:textId="03738907" w:rsidR="00C9106F" w:rsidRPr="0078182D" w:rsidRDefault="00C9106F" w:rsidP="00C9106F">
            <w:pPr>
              <w:pStyle w:val="TableColumnSubheading"/>
              <w:rPr>
                <w:noProof/>
              </w:rPr>
            </w:pPr>
            <w:r w:rsidRPr="0078182D">
              <w:rPr>
                <w:noProof/>
              </w:rPr>
              <w:t>Disb - Unscheduled from LOC Prop Preserv</w:t>
            </w:r>
            <w:r>
              <w:rPr>
                <w:noProof/>
              </w:rPr>
              <w:fldChar w:fldCharType="begin"/>
            </w:r>
            <w:r>
              <w:instrText xml:space="preserve"> XE "</w:instrText>
            </w:r>
            <w:r w:rsidRPr="00291ED4">
              <w:rPr>
                <w:noProof/>
              </w:rPr>
              <w:instrText>Disb - Unscheduled from LOC Prop Preserv</w:instrText>
            </w:r>
            <w:r>
              <w:instrText xml:space="preserve">" </w:instrText>
            </w:r>
            <w:r>
              <w:rPr>
                <w:noProof/>
              </w:rPr>
              <w:fldChar w:fldCharType="end"/>
            </w:r>
          </w:p>
        </w:tc>
        <w:tc>
          <w:tcPr>
            <w:tcW w:w="6458" w:type="dxa"/>
          </w:tcPr>
          <w:p w14:paraId="64DA5E7B" w14:textId="7A9B1124" w:rsidR="00C9106F" w:rsidRPr="0078182D" w:rsidRDefault="00C9106F" w:rsidP="00C9106F">
            <w:pPr>
              <w:pStyle w:val="TableText"/>
              <w:jc w:val="both"/>
              <w:rPr>
                <w:noProof/>
                <w:sz w:val="22"/>
                <w:lang w:bidi="en-US"/>
              </w:rPr>
            </w:pPr>
            <w:r w:rsidRPr="0078182D">
              <w:rPr>
                <w:noProof/>
                <w:lang w:bidi="en-US"/>
              </w:rPr>
              <w:t xml:space="preserve">Initiated by HUD NSC </w:t>
            </w:r>
            <w:r>
              <w:rPr>
                <w:noProof/>
                <w:lang w:bidi="en-US"/>
              </w:rPr>
              <w:t>Contractor</w:t>
            </w:r>
            <w:r w:rsidRPr="0078182D">
              <w:rPr>
                <w:noProof/>
                <w:lang w:bidi="en-US"/>
              </w:rPr>
              <w:t xml:space="preserve"> to make an unscheduled disbursement from line of credit for preservation and protection of the mortgaged property. Preservation and protection activities may include repairs, landscaping etc. This transaction applies to pay plan types line of credit, modified term and modified tenure only.  </w:t>
            </w:r>
          </w:p>
        </w:tc>
      </w:tr>
      <w:tr w:rsidR="00C9106F" w:rsidRPr="0078182D" w14:paraId="77D14677" w14:textId="77777777" w:rsidTr="00234DC4">
        <w:tc>
          <w:tcPr>
            <w:tcW w:w="2694" w:type="dxa"/>
          </w:tcPr>
          <w:p w14:paraId="240A90B7" w14:textId="625EF96E" w:rsidR="00C9106F" w:rsidRPr="0078182D" w:rsidRDefault="00C9106F" w:rsidP="00C9106F">
            <w:pPr>
              <w:pStyle w:val="TableColumnSubheading"/>
              <w:rPr>
                <w:noProof/>
              </w:rPr>
            </w:pPr>
            <w:r w:rsidRPr="0078182D">
              <w:rPr>
                <w:noProof/>
              </w:rPr>
              <w:t>Disb - Unscheduled from LOC Taxes</w:t>
            </w:r>
            <w:r>
              <w:rPr>
                <w:noProof/>
              </w:rPr>
              <w:fldChar w:fldCharType="begin"/>
            </w:r>
            <w:r>
              <w:instrText xml:space="preserve"> XE "</w:instrText>
            </w:r>
            <w:r w:rsidRPr="005C300E">
              <w:rPr>
                <w:noProof/>
              </w:rPr>
              <w:instrText>Disb - Unscheduled from LOC Taxes</w:instrText>
            </w:r>
            <w:r>
              <w:instrText xml:space="preserve">" </w:instrText>
            </w:r>
            <w:r>
              <w:rPr>
                <w:noProof/>
              </w:rPr>
              <w:fldChar w:fldCharType="end"/>
            </w:r>
          </w:p>
        </w:tc>
        <w:tc>
          <w:tcPr>
            <w:tcW w:w="6458" w:type="dxa"/>
          </w:tcPr>
          <w:p w14:paraId="445E7C3F" w14:textId="50B45C2B" w:rsidR="00C9106F" w:rsidRPr="0078182D" w:rsidRDefault="00C9106F" w:rsidP="00C9106F">
            <w:pPr>
              <w:pStyle w:val="TableText"/>
              <w:jc w:val="both"/>
              <w:rPr>
                <w:noProof/>
                <w:sz w:val="22"/>
                <w:lang w:bidi="en-US"/>
              </w:rPr>
            </w:pPr>
            <w:r w:rsidRPr="0078182D">
              <w:rPr>
                <w:noProof/>
                <w:lang w:bidi="en-US"/>
              </w:rPr>
              <w:t xml:space="preserve">This transaction is initiated by HUD NSC </w:t>
            </w:r>
            <w:r>
              <w:rPr>
                <w:noProof/>
                <w:lang w:bidi="en-US"/>
              </w:rPr>
              <w:t>Contractor</w:t>
            </w:r>
            <w:r w:rsidRPr="0078182D">
              <w:rPr>
                <w:noProof/>
                <w:lang w:bidi="en-US"/>
              </w:rPr>
              <w:t xml:space="preserve"> to make an unscheduled disbursement </w:t>
            </w:r>
            <w:r>
              <w:rPr>
                <w:noProof/>
                <w:lang w:bidi="en-US"/>
              </w:rPr>
              <w:t>when</w:t>
            </w:r>
            <w:r w:rsidRPr="0078182D">
              <w:rPr>
                <w:noProof/>
                <w:lang w:bidi="en-US"/>
              </w:rPr>
              <w:t xml:space="preserve"> </w:t>
            </w:r>
            <w:r>
              <w:rPr>
                <w:noProof/>
                <w:lang w:bidi="en-US"/>
              </w:rPr>
              <w:t xml:space="preserve">the </w:t>
            </w:r>
            <w:r w:rsidRPr="0078182D">
              <w:rPr>
                <w:noProof/>
                <w:lang w:bidi="en-US"/>
              </w:rPr>
              <w:t>borrowe</w:t>
            </w:r>
            <w:r>
              <w:rPr>
                <w:noProof/>
                <w:lang w:bidi="en-US"/>
              </w:rPr>
              <w:t xml:space="preserve">r has </w:t>
            </w:r>
            <w:r w:rsidRPr="0078182D">
              <w:rPr>
                <w:noProof/>
                <w:lang w:bidi="en-US"/>
              </w:rPr>
              <w:t>available</w:t>
            </w:r>
            <w:r>
              <w:rPr>
                <w:noProof/>
                <w:lang w:bidi="en-US"/>
              </w:rPr>
              <w:t xml:space="preserve"> funds </w:t>
            </w:r>
            <w:r w:rsidRPr="0078182D">
              <w:rPr>
                <w:noProof/>
                <w:lang w:bidi="en-US"/>
              </w:rPr>
              <w:t xml:space="preserve"> to pay for taxes of the mortgaged property on behalf of borrower. This transaction applies to pay plan types line of credit, modified term and modified tenure only.</w:t>
            </w:r>
          </w:p>
        </w:tc>
      </w:tr>
      <w:tr w:rsidR="00C9106F" w:rsidRPr="0078182D" w14:paraId="564311F8" w14:textId="77777777" w:rsidTr="00234DC4">
        <w:tc>
          <w:tcPr>
            <w:tcW w:w="2694" w:type="dxa"/>
          </w:tcPr>
          <w:p w14:paraId="16966E33" w14:textId="498D6C2E" w:rsidR="00C9106F" w:rsidRPr="0078182D" w:rsidRDefault="00C9106F" w:rsidP="00C9106F">
            <w:pPr>
              <w:pStyle w:val="TableColumnSubheading"/>
              <w:rPr>
                <w:noProof/>
              </w:rPr>
            </w:pPr>
            <w:bookmarkStart w:id="2910" w:name="_Hlk90645149"/>
            <w:r>
              <w:rPr>
                <w:noProof/>
              </w:rPr>
              <w:t>Disb - Unscheduled from LOC Release Fee</w:t>
            </w:r>
            <w:bookmarkEnd w:id="2910"/>
            <w:r>
              <w:rPr>
                <w:noProof/>
              </w:rPr>
              <w:fldChar w:fldCharType="begin"/>
            </w:r>
            <w:r>
              <w:instrText xml:space="preserve"> XE "</w:instrText>
            </w:r>
            <w:r>
              <w:rPr>
                <w:noProof/>
              </w:rPr>
              <w:instrText>Disb - Unscheduled from LOC Appraisals</w:instrText>
            </w:r>
            <w:r>
              <w:instrText xml:space="preserve">" </w:instrText>
            </w:r>
            <w:r>
              <w:rPr>
                <w:noProof/>
              </w:rPr>
              <w:fldChar w:fldCharType="end"/>
            </w:r>
          </w:p>
        </w:tc>
        <w:tc>
          <w:tcPr>
            <w:tcW w:w="6458" w:type="dxa"/>
          </w:tcPr>
          <w:p w14:paraId="240E5E44" w14:textId="0BA163C7" w:rsidR="00C9106F" w:rsidRPr="0078182D" w:rsidRDefault="00C9106F" w:rsidP="00C9106F">
            <w:pPr>
              <w:pStyle w:val="TableText"/>
              <w:jc w:val="both"/>
              <w:rPr>
                <w:noProof/>
                <w:lang w:bidi="en-US"/>
              </w:rPr>
            </w:pPr>
            <w:r>
              <w:rPr>
                <w:noProof/>
                <w:lang w:bidi="en-US"/>
              </w:rPr>
              <w:t xml:space="preserve">Initiated by HUD NSC Contractor to make an unscheduled disbursement from borrower's available Line Of Credit for Release Fee on the mortgaged property. This transaction applies to line of credit, modified term and modified tenure pay plans only. County Clerk is available as a Payee Type for this transaction only. The Disb – Unscheduled from LOC Release Fee is automatically written off when Disbursed through accounting. </w:t>
            </w:r>
          </w:p>
        </w:tc>
      </w:tr>
      <w:tr w:rsidR="00C9106F" w:rsidRPr="0078182D" w14:paraId="08248290" w14:textId="77777777" w:rsidTr="00234DC4">
        <w:tc>
          <w:tcPr>
            <w:tcW w:w="2694" w:type="dxa"/>
          </w:tcPr>
          <w:p w14:paraId="7FB9DFEB" w14:textId="5E096BAC" w:rsidR="00C9106F" w:rsidRDefault="00C9106F" w:rsidP="00C9106F">
            <w:pPr>
              <w:pStyle w:val="TableColumnSubheading"/>
              <w:rPr>
                <w:noProof/>
              </w:rPr>
            </w:pPr>
            <w:r>
              <w:rPr>
                <w:noProof/>
              </w:rPr>
              <w:t xml:space="preserve">Disb – Unscheduled from LOC Utilities </w:t>
            </w:r>
          </w:p>
        </w:tc>
        <w:tc>
          <w:tcPr>
            <w:tcW w:w="6458" w:type="dxa"/>
          </w:tcPr>
          <w:p w14:paraId="18D03F99" w14:textId="12B20C0F" w:rsidR="00C9106F" w:rsidRDefault="00C9106F" w:rsidP="00C9106F">
            <w:pPr>
              <w:pStyle w:val="TableText"/>
              <w:jc w:val="both"/>
              <w:rPr>
                <w:noProof/>
                <w:lang w:bidi="en-US"/>
              </w:rPr>
            </w:pPr>
            <w:r w:rsidRPr="0078182D">
              <w:rPr>
                <w:noProof/>
                <w:lang w:bidi="en-US"/>
              </w:rPr>
              <w:t xml:space="preserve">This transaction is initiated by HUD NSC </w:t>
            </w:r>
            <w:r>
              <w:rPr>
                <w:noProof/>
                <w:lang w:bidi="en-US"/>
              </w:rPr>
              <w:t>Contractor</w:t>
            </w:r>
            <w:r w:rsidRPr="0078182D">
              <w:rPr>
                <w:noProof/>
                <w:lang w:bidi="en-US"/>
              </w:rPr>
              <w:t xml:space="preserve"> to make an unscheduled disbursement from line of credit to pay for </w:t>
            </w:r>
            <w:r>
              <w:rPr>
                <w:noProof/>
                <w:lang w:bidi="en-US"/>
              </w:rPr>
              <w:t xml:space="preserve">utilities </w:t>
            </w:r>
            <w:r w:rsidRPr="0078182D">
              <w:rPr>
                <w:noProof/>
                <w:lang w:bidi="en-US"/>
              </w:rPr>
              <w:t>of the mortgaged property on behalf of borrower. This transaction applies to pay plan types line of credit, modified term and modified tenure only.</w:t>
            </w:r>
          </w:p>
        </w:tc>
      </w:tr>
      <w:tr w:rsidR="00C9106F" w:rsidRPr="0078182D" w14:paraId="64A007C6" w14:textId="77777777" w:rsidTr="00234DC4">
        <w:tc>
          <w:tcPr>
            <w:tcW w:w="2694" w:type="dxa"/>
          </w:tcPr>
          <w:p w14:paraId="3F617588" w14:textId="53E55C3D" w:rsidR="00C9106F" w:rsidRDefault="00C9106F" w:rsidP="00C9106F">
            <w:pPr>
              <w:pStyle w:val="TableColumnSubheading"/>
              <w:rPr>
                <w:noProof/>
              </w:rPr>
            </w:pPr>
            <w:r>
              <w:rPr>
                <w:noProof/>
              </w:rPr>
              <w:t xml:space="preserve">Disb – Unscheduled from LOC Title Report Fee </w:t>
            </w:r>
          </w:p>
        </w:tc>
        <w:tc>
          <w:tcPr>
            <w:tcW w:w="6458" w:type="dxa"/>
          </w:tcPr>
          <w:p w14:paraId="18E6ADA3" w14:textId="130DE540" w:rsidR="00C9106F" w:rsidRPr="0078182D" w:rsidRDefault="00C9106F" w:rsidP="00C9106F">
            <w:pPr>
              <w:pStyle w:val="TableText"/>
              <w:jc w:val="both"/>
              <w:rPr>
                <w:noProof/>
                <w:lang w:bidi="en-US"/>
              </w:rPr>
            </w:pPr>
            <w:r w:rsidRPr="0078182D">
              <w:rPr>
                <w:noProof/>
                <w:lang w:bidi="en-US"/>
              </w:rPr>
              <w:t xml:space="preserve">This transaction is initiated by HUD NSC </w:t>
            </w:r>
            <w:r>
              <w:rPr>
                <w:noProof/>
                <w:lang w:bidi="en-US"/>
              </w:rPr>
              <w:t>Contractor</w:t>
            </w:r>
            <w:r w:rsidRPr="0078182D">
              <w:rPr>
                <w:noProof/>
                <w:lang w:bidi="en-US"/>
              </w:rPr>
              <w:t xml:space="preserve"> to make an unscheduled disbursement from line of credit to pay for </w:t>
            </w:r>
            <w:r>
              <w:rPr>
                <w:noProof/>
                <w:lang w:bidi="en-US"/>
              </w:rPr>
              <w:t xml:space="preserve">Title Report Fee </w:t>
            </w:r>
            <w:r w:rsidRPr="0078182D">
              <w:rPr>
                <w:noProof/>
                <w:lang w:bidi="en-US"/>
              </w:rPr>
              <w:t>of the mortgaged property on behalf of borrower. This transaction applies to pay plan types line of credit, modified term and modified tenure only.</w:t>
            </w:r>
          </w:p>
        </w:tc>
      </w:tr>
    </w:tbl>
    <w:p w14:paraId="32892B4F" w14:textId="7836AF6B" w:rsidR="002B73E4" w:rsidRPr="002B73E4" w:rsidRDefault="0000288C" w:rsidP="001879BA">
      <w:pPr>
        <w:pStyle w:val="TableCaption"/>
        <w:rPr>
          <w:rFonts w:asciiTheme="majorHAnsi" w:hAnsiTheme="majorHAnsi" w:cstheme="minorHAnsi"/>
          <w:bCs/>
          <w:noProof/>
          <w:color w:val="000000" w:themeColor="text1"/>
        </w:rPr>
      </w:pPr>
      <w:bookmarkStart w:id="2911" w:name="_Toc90643801"/>
      <w:bookmarkStart w:id="2912" w:name="_Toc23016378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12</w:t>
      </w:r>
      <w:r w:rsidR="00764635">
        <w:rPr>
          <w:noProof/>
        </w:rPr>
        <w:fldChar w:fldCharType="end"/>
      </w:r>
      <w:r w:rsidR="00BD2572">
        <w:rPr>
          <w:noProof/>
        </w:rPr>
        <w:t>: Unscheduled LOC D</w:t>
      </w:r>
      <w:r w:rsidR="00FF19E7">
        <w:rPr>
          <w:noProof/>
        </w:rPr>
        <w:t>isbursements</w:t>
      </w:r>
      <w:bookmarkEnd w:id="2911"/>
      <w:bookmarkEnd w:id="2912"/>
    </w:p>
    <w:p w14:paraId="0FD6AA78" w14:textId="6FE204DA" w:rsidR="004A48A2" w:rsidRPr="002B73E4" w:rsidRDefault="0078182D" w:rsidP="00D31C43">
      <w:pPr>
        <w:pStyle w:val="Heading3"/>
        <w:ind w:left="1080" w:hanging="1080"/>
        <w:jc w:val="both"/>
      </w:pPr>
      <w:bookmarkStart w:id="2913" w:name="_Toc313888278"/>
      <w:bookmarkStart w:id="2914" w:name="_Toc314310310"/>
      <w:bookmarkStart w:id="2915" w:name="_Toc314660792"/>
      <w:bookmarkStart w:id="2916" w:name="_Toc315633922"/>
      <w:bookmarkStart w:id="2917" w:name="_Toc11334824"/>
      <w:bookmarkStart w:id="2918" w:name="_Toc74052044"/>
      <w:bookmarkStart w:id="2919" w:name="_Toc90643431"/>
      <w:bookmarkStart w:id="2920" w:name="_Toc230163340"/>
      <w:bookmarkStart w:id="2921" w:name="_Ref314171114"/>
      <w:r>
        <w:t xml:space="preserve">Performing </w:t>
      </w:r>
      <w:r w:rsidR="00A40DF1">
        <w:t xml:space="preserve">a </w:t>
      </w:r>
      <w:r>
        <w:t>Loss Draft D</w:t>
      </w:r>
      <w:r w:rsidR="004A48A2" w:rsidRPr="002B73E4">
        <w:t>isbursement</w:t>
      </w:r>
      <w:bookmarkEnd w:id="2913"/>
      <w:bookmarkEnd w:id="2914"/>
      <w:bookmarkEnd w:id="2915"/>
      <w:bookmarkEnd w:id="2916"/>
      <w:bookmarkEnd w:id="2917"/>
      <w:bookmarkEnd w:id="2918"/>
      <w:bookmarkEnd w:id="2919"/>
      <w:bookmarkEnd w:id="2920"/>
      <w:r w:rsidR="004F153F">
        <w:fldChar w:fldCharType="begin"/>
      </w:r>
      <w:r w:rsidR="004F153F">
        <w:instrText xml:space="preserve"> XE "</w:instrText>
      </w:r>
      <w:r w:rsidR="004F153F" w:rsidRPr="009272F6">
        <w:instrText>Loss Draft Disbursements</w:instrText>
      </w:r>
      <w:r w:rsidR="004F153F">
        <w:instrText xml:space="preserve">" </w:instrText>
      </w:r>
      <w:r w:rsidR="004F153F">
        <w:fldChar w:fldCharType="end"/>
      </w:r>
    </w:p>
    <w:p w14:paraId="586DA38C" w14:textId="74AEE4E8" w:rsidR="0084680B" w:rsidRDefault="00AC1D99" w:rsidP="00A153CE">
      <w:pPr>
        <w:pStyle w:val="BodyText"/>
      </w:pPr>
      <w:r w:rsidRPr="00AC1D99">
        <w:t>HUD issues hazard insurance proceeds from the loss draft set-aside for the payment of the repair or restoration of a damaged property.</w:t>
      </w:r>
      <w:r w:rsidR="004A48A2" w:rsidRPr="002B73E4">
        <w:t xml:space="preserve"> </w:t>
      </w:r>
      <w:r w:rsidRPr="00AC1D99">
        <w:t>The set-aside funds are typically disbursed in one</w:t>
      </w:r>
      <w:r>
        <w:t>-</w:t>
      </w:r>
      <w:r w:rsidRPr="00AC1D99">
        <w:t>third increments as the repair work progresses.</w:t>
      </w:r>
      <w:r w:rsidR="004A48A2" w:rsidRPr="002B73E4">
        <w:t xml:space="preserve"> </w:t>
      </w:r>
      <w:r w:rsidR="0078182D" w:rsidRPr="002B73E4">
        <w:t xml:space="preserve">The Loss Draft Disbursements cannot be made without the Loss Draft Set Aside- </w:t>
      </w:r>
      <w:r w:rsidR="0078182D">
        <w:t>Setup</w:t>
      </w:r>
      <w:r w:rsidR="0078182D" w:rsidRPr="002B73E4">
        <w:t xml:space="preserve"> transaction. Refer to Transactions section</w:t>
      </w:r>
      <w:r w:rsidR="0078182D">
        <w:t xml:space="preserve"> 6.</w:t>
      </w:r>
      <w:r w:rsidR="006879EF">
        <w:t>6</w:t>
      </w:r>
      <w:r w:rsidR="0084680B">
        <w:t xml:space="preserve"> </w:t>
      </w:r>
      <w:r w:rsidR="0084680B" w:rsidRPr="002B73E4">
        <w:t>Set Aside</w:t>
      </w:r>
      <w:r w:rsidR="0084680B">
        <w:t xml:space="preserve"> screen for more details</w:t>
      </w:r>
      <w:r w:rsidR="0078182D">
        <w:t>.</w:t>
      </w:r>
    </w:p>
    <w:p w14:paraId="02B5B69D" w14:textId="119C66CA" w:rsidR="003F5A8B" w:rsidRDefault="003F5A8B" w:rsidP="001879BA">
      <w:pPr>
        <w:pStyle w:val="BodyText"/>
        <w:rPr>
          <w:noProof/>
        </w:rPr>
      </w:pPr>
      <w:r>
        <w:rPr>
          <w:noProof/>
        </w:rPr>
        <w:t>To perform a Loss Draft D</w:t>
      </w:r>
      <w:r w:rsidRPr="002B73E4">
        <w:rPr>
          <w:noProof/>
        </w:rPr>
        <w:t>isbursement:</w:t>
      </w:r>
    </w:p>
    <w:p w14:paraId="2D422ACB" w14:textId="77777777" w:rsidR="003F5A8B" w:rsidRPr="00E64674" w:rsidRDefault="003F5A8B" w:rsidP="006C3C3F">
      <w:pPr>
        <w:pStyle w:val="OrderedList"/>
        <w:numPr>
          <w:ilvl w:val="0"/>
          <w:numId w:val="276"/>
        </w:numPr>
        <w:jc w:val="both"/>
      </w:pPr>
      <w:r w:rsidRPr="00E64674">
        <w:t>Click</w:t>
      </w:r>
      <w:r w:rsidRPr="009907A4">
        <w:rPr>
          <w:b/>
        </w:rPr>
        <w:t xml:space="preserve"> New</w:t>
      </w:r>
      <w:r w:rsidRPr="009907A4">
        <w:t xml:space="preserve"> </w:t>
      </w:r>
      <w:r w:rsidRPr="00E64674">
        <w:t xml:space="preserve">on the </w:t>
      </w:r>
      <w:r w:rsidRPr="009907A4">
        <w:rPr>
          <w:b/>
        </w:rPr>
        <w:t>Disbursements</w:t>
      </w:r>
      <w:r w:rsidRPr="00E64674">
        <w:t xml:space="preserve"> screen.</w:t>
      </w:r>
    </w:p>
    <w:p w14:paraId="5E707EAB" w14:textId="68FD00DE" w:rsidR="003F5A8B" w:rsidRPr="003F5A8B" w:rsidRDefault="003F5A8B" w:rsidP="006C3C3F">
      <w:pPr>
        <w:pStyle w:val="OrderedList"/>
        <w:numPr>
          <w:ilvl w:val="0"/>
          <w:numId w:val="276"/>
        </w:numPr>
        <w:jc w:val="both"/>
      </w:pPr>
      <w:r w:rsidRPr="006204CE">
        <w:t xml:space="preserve">On the </w:t>
      </w:r>
      <w:r w:rsidRPr="006204CE">
        <w:rPr>
          <w:b/>
        </w:rPr>
        <w:t>New Disbursement</w:t>
      </w:r>
      <w:r w:rsidRPr="006204CE">
        <w:t xml:space="preserve"> window, select </w:t>
      </w:r>
      <w:r>
        <w:t xml:space="preserve">Loss Draft </w:t>
      </w:r>
      <w:r w:rsidRPr="006204CE">
        <w:t xml:space="preserve">from </w:t>
      </w:r>
      <w:r w:rsidRPr="006204CE">
        <w:rPr>
          <w:b/>
        </w:rPr>
        <w:t>Transactions Category</w:t>
      </w:r>
      <w:r w:rsidRPr="006204CE">
        <w:t xml:space="preserve"> dropdown.</w:t>
      </w:r>
      <w:r w:rsidRPr="006204CE">
        <w:rPr>
          <w:rFonts w:asciiTheme="majorHAnsi" w:hAnsiTheme="majorHAnsi" w:cstheme="minorHAnsi"/>
          <w:color w:val="000000" w:themeColor="text1"/>
        </w:rPr>
        <w:t xml:space="preserve"> </w:t>
      </w:r>
    </w:p>
    <w:p w14:paraId="5AE50F97" w14:textId="0CDB491E" w:rsidR="00BD766D" w:rsidRDefault="00BD766D" w:rsidP="0020312C">
      <w:pPr>
        <w:pStyle w:val="BodyText"/>
        <w:jc w:val="center"/>
        <w:rPr>
          <w:noProof/>
        </w:rPr>
      </w:pPr>
      <w:r w:rsidRPr="00BD766D">
        <w:rPr>
          <w:noProof/>
        </w:rPr>
        <w:t xml:space="preserve"> </w:t>
      </w:r>
    </w:p>
    <w:p w14:paraId="7E583B12" w14:textId="0F1DDB77" w:rsidR="003F5A8B" w:rsidRDefault="00911D8B" w:rsidP="0020312C">
      <w:pPr>
        <w:pStyle w:val="BodyText"/>
        <w:jc w:val="center"/>
        <w:rPr>
          <w:noProof/>
        </w:rPr>
      </w:pPr>
      <w:r w:rsidRPr="00911D8B">
        <w:rPr>
          <w:bCs w:val="0"/>
          <w:noProof/>
        </w:rPr>
        <w:t xml:space="preserve"> </w:t>
      </w:r>
      <w:r>
        <w:rPr>
          <w:bCs w:val="0"/>
          <w:noProof/>
        </w:rPr>
        <w:drawing>
          <wp:inline distT="0" distB="0" distL="0" distR="0" wp14:anchorId="0C4A15B6" wp14:editId="45E7B1E8">
            <wp:extent cx="2305878" cy="1547640"/>
            <wp:effectExtent l="0" t="0" r="0" b="0"/>
            <wp:docPr id="3138" name="Picture 313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8" name="Picture 3138" descr="Graphical user interface, text, application&#10;&#10;Description automatically generated"/>
                    <pic:cNvPicPr>
                      <a:picLocks noChangeAspect="1" noChangeArrowheads="1"/>
                    </pic:cNvPicPr>
                  </pic:nvPicPr>
                  <pic:blipFill>
                    <a:blip r:embed="rId280">
                      <a:extLst>
                        <a:ext uri="{28A0092B-C50C-407E-A947-70E740481C1C}">
                          <a14:useLocalDpi xmlns:a14="http://schemas.microsoft.com/office/drawing/2010/main" val="0"/>
                        </a:ext>
                      </a:extLst>
                    </a:blip>
                    <a:srcRect/>
                    <a:stretch>
                      <a:fillRect/>
                    </a:stretch>
                  </pic:blipFill>
                  <pic:spPr bwMode="auto">
                    <a:xfrm>
                      <a:off x="0" y="0"/>
                      <a:ext cx="2311917" cy="1551693"/>
                    </a:xfrm>
                    <a:prstGeom prst="rect">
                      <a:avLst/>
                    </a:prstGeom>
                    <a:noFill/>
                    <a:ln>
                      <a:noFill/>
                    </a:ln>
                  </pic:spPr>
                </pic:pic>
              </a:graphicData>
            </a:graphic>
          </wp:inline>
        </w:drawing>
      </w:r>
    </w:p>
    <w:p w14:paraId="3D46B725" w14:textId="3F886778" w:rsidR="00D95CDE" w:rsidRDefault="00D95CDE" w:rsidP="00D95CDE">
      <w:pPr>
        <w:pStyle w:val="FigureCaption0"/>
      </w:pPr>
      <w:bookmarkStart w:id="2922" w:name="_Toc74052689"/>
      <w:bookmarkStart w:id="2923" w:name="_Toc90644075"/>
      <w:bookmarkStart w:id="2924" w:name="_Toc23016409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117</w:t>
      </w:r>
      <w:r w:rsidR="00764635">
        <w:rPr>
          <w:noProof/>
        </w:rPr>
        <w:fldChar w:fldCharType="end"/>
      </w:r>
      <w:r>
        <w:t>: Loss Draft - New Disbursement Window</w:t>
      </w:r>
      <w:bookmarkEnd w:id="2922"/>
      <w:bookmarkEnd w:id="2923"/>
      <w:bookmarkEnd w:id="2924"/>
    </w:p>
    <w:p w14:paraId="39BC3D40" w14:textId="77777777" w:rsidR="003F5A8B" w:rsidRPr="006204CE" w:rsidRDefault="003F5A8B" w:rsidP="006C3C3F">
      <w:pPr>
        <w:pStyle w:val="OrderedList"/>
        <w:numPr>
          <w:ilvl w:val="0"/>
          <w:numId w:val="276"/>
        </w:numPr>
        <w:jc w:val="both"/>
      </w:pPr>
      <w:r w:rsidRPr="006204CE">
        <w:t>Populate the below listed required fields (marked with red asterisk):</w:t>
      </w:r>
    </w:p>
    <w:p w14:paraId="05868902" w14:textId="77777777" w:rsidR="003F5A8B" w:rsidRPr="00E64674" w:rsidRDefault="003F5A8B" w:rsidP="00F874DE">
      <w:pPr>
        <w:pStyle w:val="UnorderedListIndent"/>
        <w:jc w:val="both"/>
      </w:pPr>
      <w:r>
        <w:t>Transaction Desc</w:t>
      </w:r>
    </w:p>
    <w:p w14:paraId="1542D384" w14:textId="7F6F7ECD" w:rsidR="003F5A8B" w:rsidRPr="00E64674" w:rsidRDefault="003F5A8B" w:rsidP="00F874DE">
      <w:pPr>
        <w:pStyle w:val="UnorderedListIndent"/>
        <w:jc w:val="both"/>
      </w:pPr>
      <w:r>
        <w:t xml:space="preserve">Payee Type – </w:t>
      </w:r>
      <w:r w:rsidR="00E05FD1" w:rsidRPr="00E05FD1">
        <w:t>Choose Borrower, Vendor or Borrower and Vendor</w:t>
      </w:r>
      <w:r w:rsidR="00E05FD1">
        <w:t xml:space="preserve"> </w:t>
      </w:r>
    </w:p>
    <w:p w14:paraId="3FB934DD" w14:textId="2505E749" w:rsidR="003F5A8B" w:rsidRPr="00E64674" w:rsidRDefault="003F5A8B" w:rsidP="00F874DE">
      <w:pPr>
        <w:pStyle w:val="UnorderedListIndent"/>
        <w:jc w:val="both"/>
      </w:pPr>
      <w:r>
        <w:t xml:space="preserve">Payee – </w:t>
      </w:r>
      <w:r w:rsidR="00CD35DC" w:rsidRPr="00CD35DC">
        <w:t>pre-filled</w:t>
      </w:r>
      <w:r w:rsidR="00371650">
        <w:t xml:space="preserve"> </w:t>
      </w:r>
      <w:r w:rsidR="00371650" w:rsidRPr="00371650">
        <w:t>with Borrower name if Borrower is chosen</w:t>
      </w:r>
    </w:p>
    <w:p w14:paraId="3F2DC7D2" w14:textId="77777777" w:rsidR="003F5A8B" w:rsidRDefault="003F5A8B" w:rsidP="006C3C3F">
      <w:pPr>
        <w:pStyle w:val="OrderedList"/>
        <w:numPr>
          <w:ilvl w:val="0"/>
          <w:numId w:val="276"/>
        </w:numPr>
        <w:jc w:val="both"/>
      </w:pPr>
      <w:r w:rsidRPr="00CC6487">
        <w:rPr>
          <w:noProof/>
        </w:rPr>
        <w:t xml:space="preserve">Click </w:t>
      </w:r>
      <w:r w:rsidRPr="00CC6487">
        <w:rPr>
          <w:b/>
          <w:noProof/>
        </w:rPr>
        <w:t>Submit</w:t>
      </w:r>
      <w:r w:rsidRPr="00CC6487">
        <w:rPr>
          <w:noProof/>
        </w:rPr>
        <w:t xml:space="preserve">. </w:t>
      </w:r>
      <w:r>
        <w:rPr>
          <w:noProof/>
        </w:rPr>
        <w:t xml:space="preserve">The </w:t>
      </w:r>
      <w:r w:rsidRPr="006204CE">
        <w:rPr>
          <w:b/>
          <w:noProof/>
        </w:rPr>
        <w:t>New Disbursement</w:t>
      </w:r>
      <w:r>
        <w:rPr>
          <w:noProof/>
        </w:rPr>
        <w:t xml:space="preserve"> window is refreshed with additional fields.</w:t>
      </w:r>
    </w:p>
    <w:p w14:paraId="5A578C58" w14:textId="26B4E379" w:rsidR="003F5A8B" w:rsidRPr="004D1F93" w:rsidRDefault="003F5A8B" w:rsidP="006C3C3F">
      <w:pPr>
        <w:pStyle w:val="OrderedList"/>
        <w:numPr>
          <w:ilvl w:val="0"/>
          <w:numId w:val="276"/>
        </w:numPr>
        <w:jc w:val="both"/>
        <w:rPr>
          <w:rFonts w:asciiTheme="majorHAnsi" w:hAnsiTheme="majorHAnsi"/>
        </w:rPr>
      </w:pPr>
      <w:r w:rsidRPr="004D1F93">
        <w:rPr>
          <w:rFonts w:asciiTheme="majorHAnsi" w:hAnsiTheme="majorHAnsi"/>
          <w:noProof/>
        </w:rPr>
        <w:t>Enter</w:t>
      </w:r>
      <w:r w:rsidRPr="004D1F93">
        <w:rPr>
          <w:rFonts w:asciiTheme="majorHAnsi" w:hAnsiTheme="majorHAnsi"/>
        </w:rPr>
        <w:t xml:space="preserve"> the information in the below listed fields</w:t>
      </w:r>
      <w:r w:rsidR="00246510" w:rsidRPr="004D1F93">
        <w:rPr>
          <w:rFonts w:asciiTheme="majorHAnsi" w:hAnsiTheme="majorHAnsi"/>
        </w:rPr>
        <w:t>:</w:t>
      </w:r>
      <w:r w:rsidRPr="004D1F93">
        <w:rPr>
          <w:rFonts w:asciiTheme="majorHAnsi" w:hAnsiTheme="majorHAnsi"/>
        </w:rPr>
        <w:t xml:space="preserve"> </w:t>
      </w:r>
    </w:p>
    <w:p w14:paraId="56A2A146" w14:textId="7216740E" w:rsidR="003F5A8B" w:rsidRDefault="003F5A8B" w:rsidP="00F874DE">
      <w:pPr>
        <w:pStyle w:val="UnorderedListIndent"/>
        <w:jc w:val="both"/>
        <w:rPr>
          <w:rFonts w:asciiTheme="majorHAnsi" w:hAnsiTheme="majorHAnsi"/>
        </w:rPr>
      </w:pPr>
      <w:r w:rsidRPr="004D1F93">
        <w:rPr>
          <w:rFonts w:asciiTheme="majorHAnsi" w:hAnsiTheme="majorHAnsi"/>
        </w:rPr>
        <w:t>Disbursement Amount</w:t>
      </w:r>
    </w:p>
    <w:p w14:paraId="626F38CA" w14:textId="757B1E49" w:rsidR="0040780F" w:rsidRPr="0040780F" w:rsidRDefault="0040780F" w:rsidP="00F874DE">
      <w:pPr>
        <w:pStyle w:val="UnorderedListIndent"/>
        <w:jc w:val="both"/>
        <w:rPr>
          <w:rFonts w:asciiTheme="majorHAnsi" w:hAnsiTheme="majorHAnsi"/>
        </w:rPr>
      </w:pPr>
      <w:r w:rsidRPr="00D70B95">
        <w:rPr>
          <w:rFonts w:asciiTheme="majorHAnsi" w:hAnsiTheme="majorHAnsi"/>
        </w:rPr>
        <w:t>The “Pay To” field is no</w:t>
      </w:r>
      <w:r w:rsidR="00971EE6">
        <w:rPr>
          <w:rFonts w:asciiTheme="majorHAnsi" w:hAnsiTheme="majorHAnsi"/>
        </w:rPr>
        <w:t>t</w:t>
      </w:r>
      <w:r w:rsidRPr="00D70B95">
        <w:rPr>
          <w:rFonts w:asciiTheme="majorHAnsi" w:hAnsiTheme="majorHAnsi"/>
        </w:rPr>
        <w:t xml:space="preserve"> editable</w:t>
      </w:r>
    </w:p>
    <w:p w14:paraId="3811E7E7" w14:textId="68A8B7E4" w:rsidR="003F5A8B" w:rsidRDefault="003F5A8B" w:rsidP="006C3C3F">
      <w:pPr>
        <w:pStyle w:val="OrderedList"/>
        <w:numPr>
          <w:ilvl w:val="0"/>
          <w:numId w:val="276"/>
        </w:numPr>
        <w:jc w:val="both"/>
        <w:rPr>
          <w:noProof/>
        </w:rPr>
      </w:pPr>
      <w:r w:rsidRPr="004D1F93">
        <w:rPr>
          <w:noProof/>
        </w:rPr>
        <w:t xml:space="preserve">Update the </w:t>
      </w:r>
      <w:r w:rsidRPr="004D1F93">
        <w:rPr>
          <w:b/>
          <w:noProof/>
        </w:rPr>
        <w:t>Process Date</w:t>
      </w:r>
      <w:r w:rsidRPr="004D1F93">
        <w:rPr>
          <w:noProof/>
        </w:rPr>
        <w:t xml:space="preserve"> if required. </w:t>
      </w:r>
    </w:p>
    <w:p w14:paraId="341B080D" w14:textId="77777777" w:rsidR="005163B1" w:rsidRPr="006675E2" w:rsidRDefault="005163B1" w:rsidP="006C3C3F">
      <w:pPr>
        <w:pStyle w:val="OrderedList"/>
        <w:numPr>
          <w:ilvl w:val="0"/>
          <w:numId w:val="276"/>
        </w:numPr>
        <w:jc w:val="both"/>
      </w:pPr>
      <w:r w:rsidRPr="006675E2">
        <w:t xml:space="preserve">Enter the </w:t>
      </w:r>
      <w:r w:rsidRPr="00B84A77">
        <w:rPr>
          <w:b/>
          <w:bCs/>
        </w:rPr>
        <w:t>Check Stub Note</w:t>
      </w:r>
      <w:r w:rsidRPr="006675E2">
        <w:t xml:space="preserve"> </w:t>
      </w:r>
      <w:r>
        <w:t>for check disbursements, if applicable</w:t>
      </w:r>
    </w:p>
    <w:p w14:paraId="0C10B876" w14:textId="77777777" w:rsidR="005163B1" w:rsidRPr="00361FA5" w:rsidRDefault="005163B1" w:rsidP="005163B1">
      <w:pPr>
        <w:pStyle w:val="UnorderedListIndent"/>
        <w:rPr>
          <w:rFonts w:asciiTheme="majorHAnsi" w:hAnsiTheme="majorHAnsi"/>
        </w:rPr>
      </w:pPr>
      <w:r w:rsidRPr="00361FA5">
        <w:t>The Check Stub Note field is limited to 55 characters for each line</w:t>
      </w:r>
    </w:p>
    <w:p w14:paraId="78814342" w14:textId="77777777" w:rsidR="005163B1" w:rsidRDefault="005163B1" w:rsidP="006C3C3F">
      <w:pPr>
        <w:pStyle w:val="OrderedList"/>
        <w:numPr>
          <w:ilvl w:val="0"/>
          <w:numId w:val="276"/>
        </w:numPr>
        <w:jc w:val="both"/>
      </w:pPr>
      <w:r>
        <w:t xml:space="preserve">Select the </w:t>
      </w:r>
      <w:r w:rsidRPr="00B84A77">
        <w:rPr>
          <w:b/>
          <w:bCs/>
        </w:rPr>
        <w:t>Special Handling Box</w:t>
      </w:r>
      <w:r w:rsidRPr="006675E2">
        <w:t xml:space="preserve"> if the Check needs to be sent to the NSC Contractor. </w:t>
      </w:r>
    </w:p>
    <w:p w14:paraId="11FE2441" w14:textId="49FE8DDE" w:rsidR="005163B1" w:rsidRDefault="005163B1" w:rsidP="005163B1">
      <w:pPr>
        <w:pStyle w:val="UnorderedListIndent"/>
      </w:pPr>
      <w:r w:rsidRPr="006675E2">
        <w:t>Special Handling is applicable only for Check disbursements.</w:t>
      </w:r>
    </w:p>
    <w:p w14:paraId="4BEACEBB" w14:textId="743F8622" w:rsidR="00384E73" w:rsidRDefault="005163B1" w:rsidP="006C3C3F">
      <w:pPr>
        <w:pStyle w:val="OrderedList"/>
        <w:numPr>
          <w:ilvl w:val="0"/>
          <w:numId w:val="276"/>
        </w:numPr>
        <w:jc w:val="both"/>
      </w:pPr>
      <w:r w:rsidRPr="006675E2">
        <w:t xml:space="preserve">The </w:t>
      </w:r>
      <w:r w:rsidRPr="00B84A77">
        <w:rPr>
          <w:b/>
          <w:bCs/>
        </w:rPr>
        <w:t>Invoice #</w:t>
      </w:r>
      <w:r w:rsidRPr="006675E2">
        <w:t xml:space="preserve"> should be filled in, if applicable. </w:t>
      </w:r>
    </w:p>
    <w:p w14:paraId="21FA4ADB" w14:textId="77777777" w:rsidR="003F5A8B" w:rsidRPr="004D1F93" w:rsidRDefault="003F5A8B" w:rsidP="006C3C3F">
      <w:pPr>
        <w:pStyle w:val="OrderedList"/>
        <w:numPr>
          <w:ilvl w:val="0"/>
          <w:numId w:val="276"/>
        </w:numPr>
        <w:jc w:val="both"/>
        <w:rPr>
          <w:noProof/>
        </w:rPr>
      </w:pPr>
      <w:r w:rsidRPr="004D1F93">
        <w:rPr>
          <w:noProof/>
        </w:rPr>
        <w:t xml:space="preserve">Click </w:t>
      </w:r>
      <w:r w:rsidRPr="004D1F93">
        <w:rPr>
          <w:b/>
          <w:noProof/>
        </w:rPr>
        <w:t>Submit</w:t>
      </w:r>
      <w:r w:rsidRPr="004D1F93">
        <w:rPr>
          <w:noProof/>
        </w:rPr>
        <w:t xml:space="preserve"> to save the changes. This disbursement is displayed in the </w:t>
      </w:r>
      <w:r w:rsidRPr="004D1F93">
        <w:rPr>
          <w:b/>
          <w:noProof/>
        </w:rPr>
        <w:t>Disbursement</w:t>
      </w:r>
      <w:r w:rsidRPr="004D1F93">
        <w:rPr>
          <w:noProof/>
        </w:rPr>
        <w:t xml:space="preserve"> screen.</w:t>
      </w:r>
    </w:p>
    <w:p w14:paraId="3EB58A96" w14:textId="1D18ABB1" w:rsidR="004303B7" w:rsidRDefault="0039189E" w:rsidP="008C6261">
      <w:pPr>
        <w:pStyle w:val="OrderedList"/>
        <w:jc w:val="center"/>
      </w:pPr>
      <w:r>
        <w:rPr>
          <w:noProof/>
        </w:rPr>
        <w:drawing>
          <wp:inline distT="0" distB="0" distL="0" distR="0" wp14:anchorId="567F5B53" wp14:editId="6EE2DABE">
            <wp:extent cx="4572000" cy="221762"/>
            <wp:effectExtent l="0" t="0" r="0" b="6985"/>
            <wp:docPr id="14182314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8231475" name=""/>
                    <pic:cNvPicPr/>
                  </pic:nvPicPr>
                  <pic:blipFill>
                    <a:blip r:embed="rId281"/>
                    <a:stretch>
                      <a:fillRect/>
                    </a:stretch>
                  </pic:blipFill>
                  <pic:spPr>
                    <a:xfrm>
                      <a:off x="0" y="0"/>
                      <a:ext cx="4648621" cy="225478"/>
                    </a:xfrm>
                    <a:prstGeom prst="rect">
                      <a:avLst/>
                    </a:prstGeom>
                  </pic:spPr>
                </pic:pic>
              </a:graphicData>
            </a:graphic>
          </wp:inline>
        </w:drawing>
      </w:r>
    </w:p>
    <w:p w14:paraId="555A30F5" w14:textId="7E30CAEA" w:rsidR="00C32BC1" w:rsidRDefault="00C32BC1" w:rsidP="00C32BC1">
      <w:pPr>
        <w:pStyle w:val="FigureCaption0"/>
      </w:pPr>
      <w:bookmarkStart w:id="2925" w:name="_Toc74052691"/>
      <w:bookmarkStart w:id="2926" w:name="_Toc90644077"/>
      <w:bookmarkStart w:id="2927" w:name="_Toc230164095"/>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118</w:t>
      </w:r>
      <w:r>
        <w:rPr>
          <w:noProof/>
        </w:rPr>
        <w:fldChar w:fldCharType="end"/>
      </w:r>
      <w:r>
        <w:t>: Loss Draft - Disbursements</w:t>
      </w:r>
      <w:bookmarkEnd w:id="2925"/>
      <w:bookmarkEnd w:id="2926"/>
      <w:bookmarkEnd w:id="2927"/>
    </w:p>
    <w:p w14:paraId="19F86D14" w14:textId="78AF008A" w:rsidR="00E63B44" w:rsidRDefault="00E63B44" w:rsidP="006C3C3F">
      <w:pPr>
        <w:pStyle w:val="OrderedList"/>
        <w:numPr>
          <w:ilvl w:val="0"/>
          <w:numId w:val="276"/>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6A7D5242" w14:textId="77777777" w:rsidR="00E63B44" w:rsidRDefault="00E63B44" w:rsidP="006C3C3F">
      <w:pPr>
        <w:pStyle w:val="OrderedList"/>
        <w:numPr>
          <w:ilvl w:val="0"/>
          <w:numId w:val="276"/>
        </w:numPr>
        <w:jc w:val="both"/>
      </w:pPr>
      <w:r>
        <w:t>For invoice payments, the invoice# can be input on the screen above and will appear on the check in the 2</w:t>
      </w:r>
      <w:r w:rsidRPr="008C49E5">
        <w:rPr>
          <w:vertAlign w:val="superscript"/>
        </w:rPr>
        <w:t>nd</w:t>
      </w:r>
      <w:r>
        <w:t xml:space="preserve"> line of the check legend.  </w:t>
      </w:r>
    </w:p>
    <w:p w14:paraId="64C99E71" w14:textId="2A212A88" w:rsidR="00E63B44" w:rsidRDefault="006D102D" w:rsidP="00E63B44">
      <w:pPr>
        <w:pStyle w:val="OrderedList"/>
        <w:ind w:left="938" w:firstLine="14"/>
      </w:pPr>
      <w:r>
        <w:rPr>
          <w:b/>
          <w:bCs/>
        </w:rPr>
        <w:t>TIP</w:t>
      </w:r>
      <w:r w:rsidR="00E63B44">
        <w:t xml:space="preserve">: The “Invoice #” will not appear for any Disbursement that is a “Tax Authority.” </w:t>
      </w:r>
    </w:p>
    <w:p w14:paraId="25D0478B" w14:textId="6926206B" w:rsidR="00E63B44" w:rsidRDefault="00E63B44" w:rsidP="006C3C3F">
      <w:pPr>
        <w:pStyle w:val="OrderedList"/>
        <w:numPr>
          <w:ilvl w:val="0"/>
          <w:numId w:val="276"/>
        </w:numPr>
        <w:jc w:val="both"/>
      </w:pPr>
      <w:r>
        <w:t>For Tax Authority payments, the “Parcel #” will populate for the Property Information screen for any Disbursement that is “Tax Authority</w:t>
      </w:r>
      <w:r w:rsidR="00F80757">
        <w:t>”</w:t>
      </w:r>
      <w:r>
        <w:t xml:space="preserve"> and will appear on the check in the 2nd line of the Check legend.</w:t>
      </w:r>
    </w:p>
    <w:p w14:paraId="2A151E97" w14:textId="77777777" w:rsidR="00E63B44" w:rsidRDefault="00E63B44">
      <w:pPr>
        <w:rPr>
          <w:rFonts w:ascii="Cambria" w:eastAsia="Times New Roman" w:hAnsi="Cambria"/>
          <w:bCs/>
          <w:lang w:bidi="en-US"/>
        </w:rPr>
      </w:pPr>
    </w:p>
    <w:p w14:paraId="20A8A17E" w14:textId="5EA0CB4E" w:rsidR="0020312C" w:rsidRPr="002B73E4" w:rsidRDefault="0078182D" w:rsidP="001879BA">
      <w:pPr>
        <w:pStyle w:val="BodyText"/>
      </w:pPr>
      <w:r>
        <w:t xml:space="preserve">The </w:t>
      </w:r>
      <w:r w:rsidR="0014490D">
        <w:t>table below</w:t>
      </w:r>
      <w:r>
        <w:t xml:space="preserve"> lists all the allowable disbursement transactions that can be manually created within the Loss Draft Disbursements category.</w:t>
      </w:r>
    </w:p>
    <w:tbl>
      <w:tblPr>
        <w:tblStyle w:val="TableGrid"/>
        <w:tblW w:w="0" w:type="auto"/>
        <w:tblInd w:w="198" w:type="dxa"/>
        <w:tblLook w:val="04A0" w:firstRow="1" w:lastRow="0" w:firstColumn="1" w:lastColumn="0" w:noHBand="0" w:noVBand="1"/>
      </w:tblPr>
      <w:tblGrid>
        <w:gridCol w:w="2336"/>
        <w:gridCol w:w="6816"/>
      </w:tblGrid>
      <w:tr w:rsidR="004A48A2" w:rsidRPr="005624DC" w14:paraId="589C82A9" w14:textId="77777777" w:rsidTr="003F5A8B">
        <w:tc>
          <w:tcPr>
            <w:tcW w:w="2340" w:type="dxa"/>
            <w:shd w:val="clear" w:color="auto" w:fill="B8CCE4" w:themeFill="accent1" w:themeFillTint="66"/>
          </w:tcPr>
          <w:p w14:paraId="56F40B69" w14:textId="77777777" w:rsidR="004A48A2" w:rsidRPr="005624DC" w:rsidRDefault="004A48A2" w:rsidP="000E443B">
            <w:pPr>
              <w:pStyle w:val="Tableheader"/>
            </w:pPr>
            <w:r w:rsidRPr="005624DC">
              <w:t>Transaction</w:t>
            </w:r>
          </w:p>
        </w:tc>
        <w:tc>
          <w:tcPr>
            <w:tcW w:w="6840" w:type="dxa"/>
            <w:shd w:val="clear" w:color="auto" w:fill="B8CCE4" w:themeFill="accent1" w:themeFillTint="66"/>
          </w:tcPr>
          <w:p w14:paraId="6B668F83" w14:textId="77777777" w:rsidR="004A48A2" w:rsidRPr="005624DC" w:rsidRDefault="004A48A2" w:rsidP="000E443B">
            <w:pPr>
              <w:pStyle w:val="Tableheader"/>
            </w:pPr>
            <w:r w:rsidRPr="005624DC">
              <w:t>Description</w:t>
            </w:r>
          </w:p>
        </w:tc>
      </w:tr>
      <w:tr w:rsidR="004A48A2" w:rsidRPr="003F5A8B" w14:paraId="5CEE5462" w14:textId="77777777" w:rsidTr="003F5A8B">
        <w:tc>
          <w:tcPr>
            <w:tcW w:w="2340" w:type="dxa"/>
          </w:tcPr>
          <w:p w14:paraId="074D60CB" w14:textId="77777777" w:rsidR="004A48A2" w:rsidRPr="003F5A8B" w:rsidRDefault="004A48A2" w:rsidP="00B34BB0">
            <w:pPr>
              <w:pStyle w:val="TableColumnSubheading"/>
              <w:rPr>
                <w:noProof/>
              </w:rPr>
            </w:pPr>
            <w:r w:rsidRPr="003F5A8B">
              <w:rPr>
                <w:noProof/>
              </w:rPr>
              <w:t>Loss Draft Not Final – Disb</w:t>
            </w:r>
          </w:p>
        </w:tc>
        <w:tc>
          <w:tcPr>
            <w:tcW w:w="6840" w:type="dxa"/>
          </w:tcPr>
          <w:p w14:paraId="3E870597" w14:textId="2D3775CA" w:rsidR="004A48A2" w:rsidRPr="003F5A8B" w:rsidRDefault="003F5A8B" w:rsidP="00F874DE">
            <w:pPr>
              <w:pStyle w:val="TableText"/>
              <w:jc w:val="both"/>
              <w:rPr>
                <w:noProof/>
                <w:sz w:val="22"/>
                <w:lang w:bidi="en-US"/>
              </w:rPr>
            </w:pPr>
            <w:r>
              <w:rPr>
                <w:noProof/>
                <w:lang w:bidi="en-US"/>
              </w:rPr>
              <w:t>Initiated</w:t>
            </w:r>
            <w:r w:rsidR="004A48A2" w:rsidRPr="003F5A8B">
              <w:rPr>
                <w:noProof/>
                <w:lang w:bidi="en-US"/>
              </w:rPr>
              <w:t xml:space="preserve"> in the Servicing Module to make a disbursement from borrower's available Loss Draft amount. </w:t>
            </w:r>
            <w:r w:rsidR="009E7AA3">
              <w:rPr>
                <w:noProof/>
                <w:lang w:bidi="en-US"/>
              </w:rPr>
              <w:t>HUD NSC Contractor</w:t>
            </w:r>
            <w:r w:rsidR="004A48A2" w:rsidRPr="003F5A8B">
              <w:rPr>
                <w:noProof/>
                <w:lang w:bidi="en-US"/>
              </w:rPr>
              <w:t xml:space="preserve"> will be able to make a disbursement until all the amount has been exhausted</w:t>
            </w:r>
            <w:r w:rsidR="00D10958">
              <w:rPr>
                <w:noProof/>
                <w:lang w:bidi="en-US"/>
              </w:rPr>
              <w:t>.</w:t>
            </w:r>
            <w:r w:rsidR="004A48A2" w:rsidRPr="003F5A8B">
              <w:rPr>
                <w:noProof/>
                <w:lang w:bidi="en-US"/>
              </w:rPr>
              <w:t xml:space="preserve"> </w:t>
            </w:r>
          </w:p>
        </w:tc>
      </w:tr>
      <w:tr w:rsidR="004A48A2" w:rsidRPr="003F5A8B" w14:paraId="0C421D9A" w14:textId="77777777" w:rsidTr="003F5A8B">
        <w:tc>
          <w:tcPr>
            <w:tcW w:w="2340" w:type="dxa"/>
          </w:tcPr>
          <w:p w14:paraId="3E282E56" w14:textId="77777777" w:rsidR="004A48A2" w:rsidRPr="003F5A8B" w:rsidRDefault="004A48A2" w:rsidP="00B34BB0">
            <w:pPr>
              <w:pStyle w:val="TableColumnSubheading"/>
              <w:rPr>
                <w:noProof/>
              </w:rPr>
            </w:pPr>
            <w:r w:rsidRPr="003F5A8B">
              <w:rPr>
                <w:noProof/>
              </w:rPr>
              <w:t>Loss Draft Final - Disb</w:t>
            </w:r>
            <w:r w:rsidRPr="003F5A8B">
              <w:rPr>
                <w:noProof/>
              </w:rPr>
              <w:tab/>
            </w:r>
          </w:p>
        </w:tc>
        <w:tc>
          <w:tcPr>
            <w:tcW w:w="6840" w:type="dxa"/>
          </w:tcPr>
          <w:p w14:paraId="268660F3" w14:textId="5500DE26" w:rsidR="004A48A2" w:rsidRPr="003F5A8B" w:rsidRDefault="003F5A8B" w:rsidP="00F874DE">
            <w:pPr>
              <w:pStyle w:val="TableText"/>
              <w:jc w:val="both"/>
              <w:rPr>
                <w:noProof/>
                <w:sz w:val="22"/>
                <w:lang w:bidi="en-US"/>
              </w:rPr>
            </w:pPr>
            <w:r>
              <w:rPr>
                <w:noProof/>
                <w:lang w:bidi="en-US"/>
              </w:rPr>
              <w:t>Initiated</w:t>
            </w:r>
            <w:r w:rsidRPr="003F5A8B">
              <w:rPr>
                <w:noProof/>
                <w:lang w:bidi="en-US"/>
              </w:rPr>
              <w:t xml:space="preserve"> </w:t>
            </w:r>
            <w:r w:rsidR="004A48A2" w:rsidRPr="003F5A8B">
              <w:rPr>
                <w:noProof/>
                <w:lang w:bidi="en-US"/>
              </w:rPr>
              <w:t xml:space="preserve">in the Servicing Module to make a disbursement from borrower's available Loss Draft amount. </w:t>
            </w:r>
          </w:p>
        </w:tc>
      </w:tr>
      <w:tr w:rsidR="004A48A2" w:rsidRPr="003F5A8B" w14:paraId="4D7A1E8B" w14:textId="77777777" w:rsidTr="003F5A8B">
        <w:tc>
          <w:tcPr>
            <w:tcW w:w="2340" w:type="dxa"/>
          </w:tcPr>
          <w:p w14:paraId="5F764FD2" w14:textId="77777777" w:rsidR="004A48A2" w:rsidRPr="003F5A8B" w:rsidRDefault="004A48A2" w:rsidP="00B34BB0">
            <w:pPr>
              <w:pStyle w:val="TableColumnSubheading"/>
              <w:rPr>
                <w:noProof/>
              </w:rPr>
            </w:pPr>
            <w:r w:rsidRPr="003F5A8B">
              <w:rPr>
                <w:noProof/>
              </w:rPr>
              <w:t>Loss Draft Inspection - Disb</w:t>
            </w:r>
            <w:r w:rsidRPr="003F5A8B">
              <w:rPr>
                <w:noProof/>
              </w:rPr>
              <w:tab/>
            </w:r>
          </w:p>
        </w:tc>
        <w:tc>
          <w:tcPr>
            <w:tcW w:w="6840" w:type="dxa"/>
          </w:tcPr>
          <w:p w14:paraId="58E111F1" w14:textId="54E520D3" w:rsidR="004A48A2" w:rsidRPr="003F5A8B" w:rsidRDefault="003F5A8B" w:rsidP="00F874DE">
            <w:pPr>
              <w:pStyle w:val="TableText"/>
              <w:jc w:val="both"/>
              <w:rPr>
                <w:noProof/>
                <w:sz w:val="22"/>
                <w:lang w:bidi="en-US"/>
              </w:rPr>
            </w:pPr>
            <w:r>
              <w:rPr>
                <w:noProof/>
                <w:lang w:bidi="en-US"/>
              </w:rPr>
              <w:t>Initiated</w:t>
            </w:r>
            <w:r w:rsidRPr="003F5A8B">
              <w:rPr>
                <w:noProof/>
                <w:lang w:bidi="en-US"/>
              </w:rPr>
              <w:t xml:space="preserve"> </w:t>
            </w:r>
            <w:r w:rsidR="004A48A2" w:rsidRPr="003F5A8B">
              <w:rPr>
                <w:noProof/>
                <w:lang w:bidi="en-US"/>
              </w:rPr>
              <w:t>in the Servicing Module for inspection of loss draft.</w:t>
            </w:r>
          </w:p>
        </w:tc>
      </w:tr>
    </w:tbl>
    <w:p w14:paraId="60F2AC16" w14:textId="18BC8AB9" w:rsidR="004A48A2" w:rsidRDefault="004A48A2" w:rsidP="001879BA">
      <w:pPr>
        <w:pStyle w:val="TableCaption"/>
        <w:rPr>
          <w:noProof/>
        </w:rPr>
      </w:pPr>
      <w:bookmarkStart w:id="2928" w:name="_Toc314342123"/>
      <w:bookmarkStart w:id="2929" w:name="_Toc90643802"/>
      <w:bookmarkStart w:id="2930" w:name="_Toc230163788"/>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13</w:t>
      </w:r>
      <w:r w:rsidR="00764635">
        <w:rPr>
          <w:noProof/>
        </w:rPr>
        <w:fldChar w:fldCharType="end"/>
      </w:r>
      <w:bookmarkEnd w:id="2928"/>
      <w:r w:rsidR="00164C50">
        <w:rPr>
          <w:noProof/>
        </w:rPr>
        <w:t>: Loss Draft Disbursements</w:t>
      </w:r>
      <w:bookmarkEnd w:id="2929"/>
      <w:bookmarkEnd w:id="2930"/>
    </w:p>
    <w:p w14:paraId="7AC87645" w14:textId="28F9A484" w:rsidR="006879EF" w:rsidRPr="002B73E4" w:rsidRDefault="006879EF" w:rsidP="006879EF">
      <w:pPr>
        <w:pStyle w:val="Heading3"/>
        <w:ind w:left="1080" w:hanging="1080"/>
        <w:jc w:val="both"/>
      </w:pPr>
      <w:bookmarkStart w:id="2931" w:name="_Toc11334825"/>
      <w:bookmarkStart w:id="2932" w:name="_Toc74052045"/>
      <w:bookmarkStart w:id="2933" w:name="_Toc90643432"/>
      <w:bookmarkStart w:id="2934" w:name="_Toc230163341"/>
      <w:r>
        <w:t xml:space="preserve">Performing </w:t>
      </w:r>
      <w:r w:rsidR="00A40DF1">
        <w:t xml:space="preserve">a </w:t>
      </w:r>
      <w:r>
        <w:t>Hardest Hit Funds D</w:t>
      </w:r>
      <w:r w:rsidRPr="002B73E4">
        <w:t>isbursement</w:t>
      </w:r>
      <w:bookmarkEnd w:id="2931"/>
      <w:bookmarkEnd w:id="2932"/>
      <w:bookmarkEnd w:id="2933"/>
      <w:bookmarkEnd w:id="2934"/>
      <w:r>
        <w:fldChar w:fldCharType="begin"/>
      </w:r>
      <w:r>
        <w:instrText xml:space="preserve"> XE "</w:instrText>
      </w:r>
      <w:r w:rsidRPr="009272F6">
        <w:instrText>Loss Draft Disbursements</w:instrText>
      </w:r>
      <w:r>
        <w:instrText xml:space="preserve">" </w:instrText>
      </w:r>
      <w:r>
        <w:fldChar w:fldCharType="end"/>
      </w:r>
    </w:p>
    <w:p w14:paraId="776E2202" w14:textId="1266E103" w:rsidR="006879EF" w:rsidRDefault="006879EF" w:rsidP="006879EF">
      <w:pPr>
        <w:pStyle w:val="BodyText"/>
      </w:pPr>
      <w:r w:rsidRPr="00AC1D99">
        <w:t xml:space="preserve">HUD issues proceeds from the </w:t>
      </w:r>
      <w:r>
        <w:t xml:space="preserve">Hardest Hit Fund </w:t>
      </w:r>
      <w:r w:rsidRPr="00AC1D99">
        <w:t xml:space="preserve">set-aside for the payment of the </w:t>
      </w:r>
      <w:r w:rsidR="009136DC">
        <w:t>property charges and insurance</w:t>
      </w:r>
      <w:r w:rsidRPr="00AC1D99">
        <w:t>.</w:t>
      </w:r>
      <w:r w:rsidRPr="002B73E4">
        <w:t xml:space="preserve"> The </w:t>
      </w:r>
      <w:r>
        <w:t xml:space="preserve">Hardest Hit Funds </w:t>
      </w:r>
      <w:r w:rsidRPr="002B73E4">
        <w:t xml:space="preserve">Disbursements cannot be made without </w:t>
      </w:r>
      <w:r>
        <w:t xml:space="preserve">Hardest Hit Fund </w:t>
      </w:r>
      <w:r w:rsidRPr="002B73E4">
        <w:t xml:space="preserve">Set Aside- </w:t>
      </w:r>
      <w:r>
        <w:t>Setup</w:t>
      </w:r>
      <w:r w:rsidRPr="002B73E4">
        <w:t xml:space="preserve"> transaction. Refer to Transactions section</w:t>
      </w:r>
      <w:r>
        <w:t xml:space="preserve"> 6.6 </w:t>
      </w:r>
      <w:r w:rsidRPr="002B73E4">
        <w:t>Set Aside</w:t>
      </w:r>
      <w:r>
        <w:t xml:space="preserve"> screen for more details.</w:t>
      </w:r>
    </w:p>
    <w:p w14:paraId="571BAB20" w14:textId="394AAFC6" w:rsidR="006879EF" w:rsidRDefault="006879EF" w:rsidP="006879EF">
      <w:pPr>
        <w:pStyle w:val="BodyText"/>
        <w:rPr>
          <w:noProof/>
        </w:rPr>
      </w:pPr>
      <w:r>
        <w:rPr>
          <w:noProof/>
        </w:rPr>
        <w:t xml:space="preserve">To perform a </w:t>
      </w:r>
      <w:r>
        <w:t xml:space="preserve">Hardest Hit Funds </w:t>
      </w:r>
      <w:r>
        <w:rPr>
          <w:noProof/>
        </w:rPr>
        <w:t>D</w:t>
      </w:r>
      <w:r w:rsidRPr="002B73E4">
        <w:rPr>
          <w:noProof/>
        </w:rPr>
        <w:t>isbursement:</w:t>
      </w:r>
    </w:p>
    <w:p w14:paraId="5B80C2F7" w14:textId="77777777" w:rsidR="006879EF" w:rsidRPr="00E64674" w:rsidRDefault="006879EF" w:rsidP="006C3C3F">
      <w:pPr>
        <w:pStyle w:val="OrderedList"/>
        <w:numPr>
          <w:ilvl w:val="0"/>
          <w:numId w:val="277"/>
        </w:numPr>
        <w:jc w:val="both"/>
      </w:pPr>
      <w:r w:rsidRPr="00E64674">
        <w:t>Click</w:t>
      </w:r>
      <w:r w:rsidRPr="009907A4">
        <w:rPr>
          <w:b/>
        </w:rPr>
        <w:t xml:space="preserve"> New</w:t>
      </w:r>
      <w:r w:rsidRPr="009907A4">
        <w:t xml:space="preserve"> </w:t>
      </w:r>
      <w:r w:rsidRPr="00E64674">
        <w:t xml:space="preserve">on the </w:t>
      </w:r>
      <w:r w:rsidRPr="009907A4">
        <w:rPr>
          <w:b/>
        </w:rPr>
        <w:t>Disbursements</w:t>
      </w:r>
      <w:r w:rsidRPr="00E64674">
        <w:t xml:space="preserve"> screen.</w:t>
      </w:r>
    </w:p>
    <w:p w14:paraId="75C45D7C" w14:textId="215D00ED" w:rsidR="006879EF" w:rsidRPr="003F5A8B" w:rsidRDefault="006879EF" w:rsidP="006C3C3F">
      <w:pPr>
        <w:pStyle w:val="OrderedList"/>
        <w:numPr>
          <w:ilvl w:val="0"/>
          <w:numId w:val="277"/>
        </w:numPr>
        <w:jc w:val="both"/>
      </w:pPr>
      <w:r w:rsidRPr="006204CE">
        <w:t xml:space="preserve">On the </w:t>
      </w:r>
      <w:r w:rsidRPr="006204CE">
        <w:rPr>
          <w:b/>
        </w:rPr>
        <w:t>New Disbursement</w:t>
      </w:r>
      <w:r w:rsidRPr="006204CE">
        <w:t xml:space="preserve"> window, select </w:t>
      </w:r>
      <w:r>
        <w:t xml:space="preserve">Hardest Hit Funds </w:t>
      </w:r>
      <w:r w:rsidRPr="006204CE">
        <w:t xml:space="preserve">from </w:t>
      </w:r>
      <w:r w:rsidRPr="006204CE">
        <w:rPr>
          <w:b/>
        </w:rPr>
        <w:t>Transactions Category</w:t>
      </w:r>
      <w:r w:rsidRPr="006204CE">
        <w:t xml:space="preserve"> dropdown.</w:t>
      </w:r>
      <w:r w:rsidRPr="006204CE">
        <w:rPr>
          <w:rFonts w:asciiTheme="majorHAnsi" w:hAnsiTheme="majorHAnsi" w:cstheme="minorHAnsi"/>
          <w:color w:val="000000" w:themeColor="text1"/>
        </w:rPr>
        <w:t xml:space="preserve"> </w:t>
      </w:r>
    </w:p>
    <w:p w14:paraId="54D56021" w14:textId="09FCF3DF" w:rsidR="00E05FD1" w:rsidRDefault="00E05FD1" w:rsidP="006879EF">
      <w:pPr>
        <w:pStyle w:val="BodyText"/>
        <w:jc w:val="center"/>
        <w:rPr>
          <w:noProof/>
        </w:rPr>
      </w:pPr>
      <w:r w:rsidRPr="00E05FD1">
        <w:rPr>
          <w:noProof/>
        </w:rPr>
        <w:t xml:space="preserve"> </w:t>
      </w:r>
    </w:p>
    <w:p w14:paraId="0943637F" w14:textId="00203344" w:rsidR="006879EF" w:rsidRDefault="00A25662" w:rsidP="006879EF">
      <w:pPr>
        <w:pStyle w:val="BodyText"/>
        <w:jc w:val="center"/>
        <w:rPr>
          <w:noProof/>
        </w:rPr>
      </w:pPr>
      <w:r>
        <w:rPr>
          <w:noProof/>
        </w:rPr>
        <w:drawing>
          <wp:inline distT="0" distB="0" distL="0" distR="0" wp14:anchorId="1E472258" wp14:editId="64088587">
            <wp:extent cx="1827824" cy="1188085"/>
            <wp:effectExtent l="0" t="0" r="1270" b="0"/>
            <wp:docPr id="2746" name="Picture 274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6" name="Picture 2746" descr="Graphical user interface, text, application, chat or text message&#10;&#10;Description automatically generated"/>
                    <pic:cNvPicPr/>
                  </pic:nvPicPr>
                  <pic:blipFill>
                    <a:blip r:embed="rId282"/>
                    <a:stretch>
                      <a:fillRect/>
                    </a:stretch>
                  </pic:blipFill>
                  <pic:spPr>
                    <a:xfrm>
                      <a:off x="0" y="0"/>
                      <a:ext cx="1839013" cy="1195358"/>
                    </a:xfrm>
                    <a:prstGeom prst="rect">
                      <a:avLst/>
                    </a:prstGeom>
                  </pic:spPr>
                </pic:pic>
              </a:graphicData>
            </a:graphic>
          </wp:inline>
        </w:drawing>
      </w:r>
    </w:p>
    <w:p w14:paraId="794CC5F1" w14:textId="5CB4B8E4" w:rsidR="006879EF" w:rsidRDefault="006879EF" w:rsidP="006879EF">
      <w:pPr>
        <w:pStyle w:val="FigureCaption0"/>
      </w:pPr>
      <w:bookmarkStart w:id="2935" w:name="_Toc74052692"/>
      <w:bookmarkStart w:id="2936" w:name="_Toc90644078"/>
      <w:bookmarkStart w:id="2937" w:name="_Toc23016409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119</w:t>
      </w:r>
      <w:r>
        <w:rPr>
          <w:noProof/>
        </w:rPr>
        <w:fldChar w:fldCharType="end"/>
      </w:r>
      <w:r>
        <w:t>: Hardest Hit Funds - New Disbursement Window</w:t>
      </w:r>
      <w:bookmarkEnd w:id="2935"/>
      <w:bookmarkEnd w:id="2936"/>
      <w:bookmarkEnd w:id="2937"/>
    </w:p>
    <w:p w14:paraId="1152A158" w14:textId="77777777" w:rsidR="006879EF" w:rsidRPr="006204CE" w:rsidRDefault="006879EF" w:rsidP="006C3C3F">
      <w:pPr>
        <w:pStyle w:val="OrderedList"/>
        <w:numPr>
          <w:ilvl w:val="0"/>
          <w:numId w:val="277"/>
        </w:numPr>
        <w:jc w:val="both"/>
      </w:pPr>
      <w:r w:rsidRPr="006204CE">
        <w:t>Populate the below listed required fields (marked with red asterisk):</w:t>
      </w:r>
    </w:p>
    <w:p w14:paraId="2A046AF0" w14:textId="77777777" w:rsidR="006879EF" w:rsidRPr="00E64674" w:rsidRDefault="006879EF" w:rsidP="006879EF">
      <w:pPr>
        <w:pStyle w:val="UnorderedListIndent"/>
        <w:jc w:val="both"/>
      </w:pPr>
      <w:r>
        <w:t>Transaction Desc</w:t>
      </w:r>
    </w:p>
    <w:p w14:paraId="068734FC" w14:textId="3A419C75" w:rsidR="006879EF" w:rsidRPr="00E64674" w:rsidRDefault="006879EF" w:rsidP="006879EF">
      <w:pPr>
        <w:pStyle w:val="UnorderedListIndent"/>
        <w:jc w:val="both"/>
      </w:pPr>
      <w:r>
        <w:t xml:space="preserve">Payee Type – </w:t>
      </w:r>
      <w:r w:rsidR="00E05FD1">
        <w:t>C</w:t>
      </w:r>
      <w:r>
        <w:t xml:space="preserve">hoose </w:t>
      </w:r>
      <w:r w:rsidR="002F502F">
        <w:t>Vendor</w:t>
      </w:r>
      <w:r>
        <w:t xml:space="preserve"> Tax Authority or Insurance Agent (For Loan)</w:t>
      </w:r>
    </w:p>
    <w:p w14:paraId="374E0A37" w14:textId="77777777" w:rsidR="006879EF" w:rsidRDefault="006879EF" w:rsidP="006C3C3F">
      <w:pPr>
        <w:pStyle w:val="OrderedList"/>
        <w:numPr>
          <w:ilvl w:val="0"/>
          <w:numId w:val="277"/>
        </w:numPr>
        <w:jc w:val="both"/>
      </w:pPr>
      <w:r w:rsidRPr="00CC6487">
        <w:t xml:space="preserve">Click </w:t>
      </w:r>
      <w:r w:rsidRPr="00D70B95">
        <w:t>Submit</w:t>
      </w:r>
      <w:r w:rsidRPr="00CC6487">
        <w:t xml:space="preserve">. </w:t>
      </w:r>
      <w:r>
        <w:t xml:space="preserve">The </w:t>
      </w:r>
      <w:r w:rsidRPr="00D70B95">
        <w:t>New Disbursement</w:t>
      </w:r>
      <w:r>
        <w:t xml:space="preserve"> window is refreshed with additional fields.</w:t>
      </w:r>
    </w:p>
    <w:p w14:paraId="47EAB16D" w14:textId="77777777" w:rsidR="006879EF" w:rsidRPr="004D1F93" w:rsidRDefault="006879EF" w:rsidP="006C3C3F">
      <w:pPr>
        <w:pStyle w:val="OrderedList"/>
        <w:numPr>
          <w:ilvl w:val="0"/>
          <w:numId w:val="277"/>
        </w:numPr>
        <w:jc w:val="both"/>
        <w:rPr>
          <w:rFonts w:asciiTheme="majorHAnsi" w:hAnsiTheme="majorHAnsi"/>
        </w:rPr>
      </w:pPr>
      <w:r w:rsidRPr="00D70B95">
        <w:t xml:space="preserve">Enter the information </w:t>
      </w:r>
      <w:r w:rsidRPr="004D1F93">
        <w:rPr>
          <w:rFonts w:asciiTheme="majorHAnsi" w:hAnsiTheme="majorHAnsi"/>
        </w:rPr>
        <w:t xml:space="preserve">in the below listed fields: </w:t>
      </w:r>
    </w:p>
    <w:p w14:paraId="17302901" w14:textId="090C5A97" w:rsidR="006879EF" w:rsidRDefault="006879EF" w:rsidP="006879EF">
      <w:pPr>
        <w:pStyle w:val="UnorderedListIndent"/>
        <w:jc w:val="both"/>
        <w:rPr>
          <w:rFonts w:asciiTheme="majorHAnsi" w:hAnsiTheme="majorHAnsi"/>
        </w:rPr>
      </w:pPr>
      <w:r w:rsidRPr="004D1F93">
        <w:rPr>
          <w:rFonts w:asciiTheme="majorHAnsi" w:hAnsiTheme="majorHAnsi"/>
        </w:rPr>
        <w:t>Disbursement Amount</w:t>
      </w:r>
    </w:p>
    <w:p w14:paraId="39FBF613" w14:textId="50E930E4" w:rsidR="00B27AC2" w:rsidRPr="004D1F93" w:rsidRDefault="00B27AC2" w:rsidP="006879EF">
      <w:pPr>
        <w:pStyle w:val="UnorderedListIndent"/>
        <w:jc w:val="both"/>
        <w:rPr>
          <w:rFonts w:asciiTheme="majorHAnsi" w:hAnsiTheme="majorHAnsi"/>
        </w:rPr>
      </w:pPr>
      <w:r w:rsidRPr="00B27AC2">
        <w:rPr>
          <w:rFonts w:asciiTheme="majorHAnsi" w:hAnsiTheme="majorHAnsi"/>
        </w:rPr>
        <w:t>The “Pay To” field is no</w:t>
      </w:r>
      <w:r w:rsidR="00971EE6">
        <w:rPr>
          <w:rFonts w:asciiTheme="majorHAnsi" w:hAnsiTheme="majorHAnsi"/>
        </w:rPr>
        <w:t>t</w:t>
      </w:r>
      <w:r w:rsidRPr="00B27AC2">
        <w:rPr>
          <w:rFonts w:asciiTheme="majorHAnsi" w:hAnsiTheme="majorHAnsi"/>
        </w:rPr>
        <w:t xml:space="preserve"> editable</w:t>
      </w:r>
    </w:p>
    <w:p w14:paraId="2DA1D5FE" w14:textId="5B4285D2" w:rsidR="006879EF" w:rsidRDefault="006879EF" w:rsidP="006C3C3F">
      <w:pPr>
        <w:pStyle w:val="OrderedList"/>
        <w:numPr>
          <w:ilvl w:val="0"/>
          <w:numId w:val="277"/>
        </w:numPr>
        <w:jc w:val="both"/>
        <w:rPr>
          <w:rFonts w:asciiTheme="majorHAnsi" w:hAnsiTheme="majorHAnsi"/>
        </w:rPr>
      </w:pPr>
      <w:r w:rsidRPr="005B46A7">
        <w:rPr>
          <w:rFonts w:asciiTheme="majorHAnsi" w:hAnsiTheme="majorHAnsi"/>
        </w:rPr>
        <w:t xml:space="preserve">Update the Process Date if required. </w:t>
      </w:r>
    </w:p>
    <w:p w14:paraId="485A2370" w14:textId="77777777" w:rsidR="005163B1" w:rsidRPr="005163B1" w:rsidRDefault="005163B1" w:rsidP="006C3C3F">
      <w:pPr>
        <w:pStyle w:val="OrderedList"/>
        <w:numPr>
          <w:ilvl w:val="0"/>
          <w:numId w:val="277"/>
        </w:numPr>
        <w:jc w:val="both"/>
        <w:rPr>
          <w:rFonts w:asciiTheme="majorHAnsi" w:hAnsiTheme="majorHAnsi"/>
        </w:rPr>
      </w:pPr>
      <w:r w:rsidRPr="005163B1">
        <w:rPr>
          <w:rFonts w:asciiTheme="majorHAnsi" w:hAnsiTheme="majorHAnsi"/>
        </w:rPr>
        <w:t>Enter the Check Stub Note for check disbursements, if applicable</w:t>
      </w:r>
    </w:p>
    <w:p w14:paraId="450E5807" w14:textId="77777777" w:rsidR="005163B1" w:rsidRPr="00361FA5" w:rsidRDefault="005163B1" w:rsidP="004776B9">
      <w:pPr>
        <w:pStyle w:val="UnorderedListIndent"/>
        <w:jc w:val="both"/>
        <w:rPr>
          <w:rFonts w:asciiTheme="majorHAnsi" w:hAnsiTheme="majorHAnsi"/>
        </w:rPr>
      </w:pPr>
      <w:r w:rsidRPr="005163B1">
        <w:rPr>
          <w:rFonts w:asciiTheme="majorHAnsi" w:hAnsiTheme="majorHAnsi"/>
        </w:rPr>
        <w:t>The Check Stub Note field is limited to 55 characters for each line</w:t>
      </w:r>
    </w:p>
    <w:p w14:paraId="5253E44D" w14:textId="77777777" w:rsidR="005163B1" w:rsidRPr="005163B1" w:rsidRDefault="005163B1" w:rsidP="006C3C3F">
      <w:pPr>
        <w:pStyle w:val="OrderedList"/>
        <w:numPr>
          <w:ilvl w:val="0"/>
          <w:numId w:val="277"/>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776A3D0E" w14:textId="60B6F777" w:rsidR="005163B1" w:rsidRPr="005163B1" w:rsidRDefault="005163B1" w:rsidP="004776B9">
      <w:pPr>
        <w:pStyle w:val="UnorderedListIndent"/>
        <w:jc w:val="both"/>
        <w:rPr>
          <w:rFonts w:asciiTheme="majorHAnsi" w:hAnsiTheme="majorHAnsi"/>
        </w:rPr>
      </w:pPr>
      <w:r w:rsidRPr="005163B1">
        <w:rPr>
          <w:rFonts w:asciiTheme="majorHAnsi" w:hAnsiTheme="majorHAnsi"/>
        </w:rPr>
        <w:t>Special Handling is applicable only for Check disbursements.</w:t>
      </w:r>
    </w:p>
    <w:p w14:paraId="0FC4BBC3" w14:textId="024398D3" w:rsidR="00BA4F86" w:rsidRPr="004D1F93" w:rsidRDefault="005163B1" w:rsidP="006C3C3F">
      <w:pPr>
        <w:pStyle w:val="OrderedList"/>
        <w:numPr>
          <w:ilvl w:val="0"/>
          <w:numId w:val="277"/>
        </w:numPr>
        <w:jc w:val="both"/>
      </w:pPr>
      <w:r w:rsidRPr="006675E2">
        <w:t xml:space="preserve">The Invoice # should be filled in, if applicable. </w:t>
      </w:r>
    </w:p>
    <w:p w14:paraId="349B47D1" w14:textId="7583A94A" w:rsidR="006879EF" w:rsidRDefault="006879EF" w:rsidP="006C3C3F">
      <w:pPr>
        <w:pStyle w:val="OrderedList"/>
        <w:numPr>
          <w:ilvl w:val="0"/>
          <w:numId w:val="277"/>
        </w:numPr>
        <w:jc w:val="both"/>
      </w:pPr>
      <w:r w:rsidRPr="004D1F93">
        <w:t xml:space="preserve">Click </w:t>
      </w:r>
      <w:r w:rsidRPr="00D70B95">
        <w:t>Submit</w:t>
      </w:r>
      <w:r w:rsidRPr="004D1F93">
        <w:t xml:space="preserve"> to save the changes. This disbursement is displayed in the </w:t>
      </w:r>
      <w:r w:rsidRPr="00D70B95">
        <w:t>Disbursement</w:t>
      </w:r>
      <w:r w:rsidRPr="004D1F93">
        <w:t xml:space="preserve"> screen.</w:t>
      </w:r>
    </w:p>
    <w:p w14:paraId="0CC9D470" w14:textId="6E2AB225" w:rsidR="004303B7" w:rsidRPr="004D1F93" w:rsidRDefault="0039189E" w:rsidP="00D37F5E">
      <w:pPr>
        <w:pStyle w:val="OrderedList"/>
        <w:jc w:val="center"/>
      </w:pPr>
      <w:r>
        <w:rPr>
          <w:noProof/>
        </w:rPr>
        <w:drawing>
          <wp:inline distT="0" distB="0" distL="0" distR="0" wp14:anchorId="77012695" wp14:editId="3512988C">
            <wp:extent cx="5129213" cy="260845"/>
            <wp:effectExtent l="19050" t="19050" r="14605" b="25400"/>
            <wp:docPr id="10523889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2388935" name=""/>
                    <pic:cNvPicPr/>
                  </pic:nvPicPr>
                  <pic:blipFill>
                    <a:blip r:embed="rId283"/>
                    <a:stretch>
                      <a:fillRect/>
                    </a:stretch>
                  </pic:blipFill>
                  <pic:spPr>
                    <a:xfrm>
                      <a:off x="0" y="0"/>
                      <a:ext cx="5167571" cy="262796"/>
                    </a:xfrm>
                    <a:prstGeom prst="rect">
                      <a:avLst/>
                    </a:prstGeom>
                    <a:ln w="12700">
                      <a:solidFill>
                        <a:srgbClr val="0070C0"/>
                      </a:solidFill>
                    </a:ln>
                  </pic:spPr>
                </pic:pic>
              </a:graphicData>
            </a:graphic>
          </wp:inline>
        </w:drawing>
      </w:r>
    </w:p>
    <w:p w14:paraId="6023FB91" w14:textId="7CCAB1B1" w:rsidR="00C32BC1" w:rsidRDefault="00C32BC1" w:rsidP="00C32BC1">
      <w:pPr>
        <w:pStyle w:val="FigureCaption0"/>
      </w:pPr>
      <w:bookmarkStart w:id="2938" w:name="_Toc74052694"/>
      <w:bookmarkStart w:id="2939" w:name="_Toc90644080"/>
      <w:bookmarkStart w:id="2940" w:name="_Toc230164097"/>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120</w:t>
      </w:r>
      <w:r>
        <w:rPr>
          <w:noProof/>
        </w:rPr>
        <w:fldChar w:fldCharType="end"/>
      </w:r>
      <w:r>
        <w:t>: Hardest Hit Funds - Disbursements</w:t>
      </w:r>
      <w:bookmarkEnd w:id="2938"/>
      <w:bookmarkEnd w:id="2939"/>
      <w:bookmarkEnd w:id="2940"/>
    </w:p>
    <w:p w14:paraId="36D062C4" w14:textId="031E28A8" w:rsidR="00BA4F86" w:rsidRPr="00140EA9" w:rsidRDefault="00BA4F86" w:rsidP="006C3C3F">
      <w:pPr>
        <w:pStyle w:val="OrderedList"/>
        <w:numPr>
          <w:ilvl w:val="0"/>
          <w:numId w:val="277"/>
        </w:numPr>
        <w:jc w:val="both"/>
        <w:rPr>
          <w:b/>
          <w:bCs/>
          <w:color w:val="0070C0"/>
        </w:rPr>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7369BC43" w14:textId="77777777" w:rsidR="00BA4F86" w:rsidRDefault="00BA4F86" w:rsidP="006C3C3F">
      <w:pPr>
        <w:pStyle w:val="OrderedList"/>
        <w:numPr>
          <w:ilvl w:val="0"/>
          <w:numId w:val="277"/>
        </w:numPr>
        <w:jc w:val="both"/>
      </w:pPr>
      <w:r>
        <w:t>For invoice payments, the invoice# can be input on the screen above and will appear on the check in the 2</w:t>
      </w:r>
      <w:r w:rsidRPr="008C49E5">
        <w:rPr>
          <w:vertAlign w:val="superscript"/>
        </w:rPr>
        <w:t>nd</w:t>
      </w:r>
      <w:r>
        <w:t xml:space="preserve"> line of the check legend.  </w:t>
      </w:r>
    </w:p>
    <w:p w14:paraId="3A6845FC" w14:textId="5B0554F7" w:rsidR="00BA4F86" w:rsidRDefault="00AE18A3" w:rsidP="00A90F9C">
      <w:pPr>
        <w:pStyle w:val="OrderedList"/>
      </w:pPr>
      <w:r>
        <w:rPr>
          <w:b/>
          <w:bCs/>
        </w:rPr>
        <w:t>TIP</w:t>
      </w:r>
      <w:r w:rsidR="00BA4F86">
        <w:t xml:space="preserve">: The “Invoice #” will not appear for any Disbursement that is a “Tax Authority.”. </w:t>
      </w:r>
    </w:p>
    <w:p w14:paraId="4D51A0E6" w14:textId="498F999C" w:rsidR="00BA4F86" w:rsidRDefault="00BA4F86" w:rsidP="006C3C3F">
      <w:pPr>
        <w:pStyle w:val="OrderedList"/>
        <w:numPr>
          <w:ilvl w:val="0"/>
          <w:numId w:val="277"/>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63AD923E" w14:textId="5CE97E14" w:rsidR="006879EF" w:rsidRPr="002B73E4" w:rsidRDefault="006879EF" w:rsidP="006879EF">
      <w:pPr>
        <w:pStyle w:val="BodyText"/>
      </w:pPr>
      <w:r>
        <w:t xml:space="preserve">The table below lists all the allowable disbursement transactions that can be manually created within the </w:t>
      </w:r>
      <w:r w:rsidR="00412EA5">
        <w:rPr>
          <w:noProof/>
        </w:rPr>
        <w:t>Hardest Hit Funds</w:t>
      </w:r>
      <w:r w:rsidR="00412EA5" w:rsidRPr="003F5A8B">
        <w:rPr>
          <w:noProof/>
        </w:rPr>
        <w:t xml:space="preserve"> </w:t>
      </w:r>
      <w:r>
        <w:t>Disbursements category.</w:t>
      </w:r>
    </w:p>
    <w:tbl>
      <w:tblPr>
        <w:tblStyle w:val="TableGrid"/>
        <w:tblW w:w="0" w:type="auto"/>
        <w:tblInd w:w="198" w:type="dxa"/>
        <w:tblLook w:val="04A0" w:firstRow="1" w:lastRow="0" w:firstColumn="1" w:lastColumn="0" w:noHBand="0" w:noVBand="1"/>
      </w:tblPr>
      <w:tblGrid>
        <w:gridCol w:w="2336"/>
        <w:gridCol w:w="6816"/>
      </w:tblGrid>
      <w:tr w:rsidR="006879EF" w:rsidRPr="005624DC" w14:paraId="7684E747" w14:textId="77777777" w:rsidTr="00412EA5">
        <w:tc>
          <w:tcPr>
            <w:tcW w:w="2336" w:type="dxa"/>
            <w:shd w:val="clear" w:color="auto" w:fill="B8CCE4" w:themeFill="accent1" w:themeFillTint="66"/>
          </w:tcPr>
          <w:p w14:paraId="14D04824" w14:textId="77777777" w:rsidR="006879EF" w:rsidRPr="005624DC" w:rsidRDefault="006879EF" w:rsidP="001E487D">
            <w:pPr>
              <w:pStyle w:val="Tableheader"/>
            </w:pPr>
            <w:r w:rsidRPr="005624DC">
              <w:t>Transaction</w:t>
            </w:r>
          </w:p>
        </w:tc>
        <w:tc>
          <w:tcPr>
            <w:tcW w:w="6816" w:type="dxa"/>
            <w:shd w:val="clear" w:color="auto" w:fill="B8CCE4" w:themeFill="accent1" w:themeFillTint="66"/>
          </w:tcPr>
          <w:p w14:paraId="156C4AF9" w14:textId="77777777" w:rsidR="006879EF" w:rsidRPr="005624DC" w:rsidRDefault="006879EF" w:rsidP="001E487D">
            <w:pPr>
              <w:pStyle w:val="Tableheader"/>
            </w:pPr>
            <w:r w:rsidRPr="005624DC">
              <w:t>Description</w:t>
            </w:r>
          </w:p>
        </w:tc>
      </w:tr>
      <w:tr w:rsidR="006879EF" w:rsidRPr="003F5A8B" w14:paraId="6DC314EA" w14:textId="77777777" w:rsidTr="00412EA5">
        <w:tc>
          <w:tcPr>
            <w:tcW w:w="2336" w:type="dxa"/>
          </w:tcPr>
          <w:p w14:paraId="63A9912B" w14:textId="0E7245F4" w:rsidR="006879EF" w:rsidRPr="003F5A8B" w:rsidRDefault="00412EA5" w:rsidP="001E487D">
            <w:pPr>
              <w:pStyle w:val="TableColumnSubheading"/>
              <w:rPr>
                <w:noProof/>
              </w:rPr>
            </w:pPr>
            <w:r>
              <w:rPr>
                <w:noProof/>
              </w:rPr>
              <w:t>Hardest Hit Funds</w:t>
            </w:r>
            <w:r w:rsidR="006879EF" w:rsidRPr="003F5A8B">
              <w:rPr>
                <w:noProof/>
              </w:rPr>
              <w:t xml:space="preserve"> Not Final – Disb</w:t>
            </w:r>
          </w:p>
        </w:tc>
        <w:tc>
          <w:tcPr>
            <w:tcW w:w="6816" w:type="dxa"/>
          </w:tcPr>
          <w:p w14:paraId="7B32FA8E" w14:textId="7EE5D7D7" w:rsidR="006879EF" w:rsidRPr="003F5A8B" w:rsidRDefault="006879EF" w:rsidP="001E487D">
            <w:pPr>
              <w:pStyle w:val="TableText"/>
              <w:jc w:val="both"/>
              <w:rPr>
                <w:noProof/>
                <w:sz w:val="22"/>
                <w:lang w:bidi="en-US"/>
              </w:rPr>
            </w:pPr>
            <w:r>
              <w:rPr>
                <w:noProof/>
                <w:lang w:bidi="en-US"/>
              </w:rPr>
              <w:t>Initiated</w:t>
            </w:r>
            <w:r w:rsidRPr="003F5A8B">
              <w:rPr>
                <w:noProof/>
                <w:lang w:bidi="en-US"/>
              </w:rPr>
              <w:t xml:space="preserve"> in the Servicing Module to make a disbursement from borrower's available </w:t>
            </w:r>
            <w:r w:rsidR="00412EA5">
              <w:rPr>
                <w:noProof/>
              </w:rPr>
              <w:t>Hardest Hit Funds</w:t>
            </w:r>
            <w:r w:rsidRPr="003F5A8B">
              <w:rPr>
                <w:noProof/>
                <w:lang w:bidi="en-US"/>
              </w:rPr>
              <w:t xml:space="preserve"> amount. </w:t>
            </w:r>
            <w:r>
              <w:rPr>
                <w:noProof/>
                <w:lang w:bidi="en-US"/>
              </w:rPr>
              <w:t>HUD NSC Contractor</w:t>
            </w:r>
            <w:r w:rsidRPr="003F5A8B">
              <w:rPr>
                <w:noProof/>
                <w:lang w:bidi="en-US"/>
              </w:rPr>
              <w:t xml:space="preserve"> will be able to make a disbursement until all the amount has been exhausted</w:t>
            </w:r>
            <w:r w:rsidR="00D10958">
              <w:rPr>
                <w:noProof/>
                <w:lang w:bidi="en-US"/>
              </w:rPr>
              <w:t>.</w:t>
            </w:r>
            <w:r w:rsidRPr="003F5A8B">
              <w:rPr>
                <w:noProof/>
                <w:lang w:bidi="en-US"/>
              </w:rPr>
              <w:t xml:space="preserve"> </w:t>
            </w:r>
          </w:p>
        </w:tc>
      </w:tr>
      <w:tr w:rsidR="006879EF" w:rsidRPr="003F5A8B" w14:paraId="26CFE318" w14:textId="77777777" w:rsidTr="00412EA5">
        <w:tc>
          <w:tcPr>
            <w:tcW w:w="2336" w:type="dxa"/>
          </w:tcPr>
          <w:p w14:paraId="7006549C" w14:textId="7F10078B" w:rsidR="006879EF" w:rsidRPr="003F5A8B" w:rsidRDefault="00412EA5" w:rsidP="001E487D">
            <w:pPr>
              <w:pStyle w:val="TableColumnSubheading"/>
              <w:rPr>
                <w:noProof/>
              </w:rPr>
            </w:pPr>
            <w:r>
              <w:rPr>
                <w:noProof/>
              </w:rPr>
              <w:t>Hardest Hit Funds</w:t>
            </w:r>
            <w:r w:rsidRPr="003F5A8B">
              <w:rPr>
                <w:noProof/>
              </w:rPr>
              <w:t xml:space="preserve"> </w:t>
            </w:r>
            <w:r w:rsidR="006879EF" w:rsidRPr="003F5A8B">
              <w:rPr>
                <w:noProof/>
              </w:rPr>
              <w:t>Final - Disb</w:t>
            </w:r>
            <w:r w:rsidR="006879EF" w:rsidRPr="003F5A8B">
              <w:rPr>
                <w:noProof/>
              </w:rPr>
              <w:tab/>
            </w:r>
          </w:p>
        </w:tc>
        <w:tc>
          <w:tcPr>
            <w:tcW w:w="6816" w:type="dxa"/>
          </w:tcPr>
          <w:p w14:paraId="3DE8CB66" w14:textId="5FD739A1" w:rsidR="006879EF" w:rsidRPr="003F5A8B" w:rsidRDefault="006879EF" w:rsidP="001E487D">
            <w:pPr>
              <w:pStyle w:val="TableText"/>
              <w:jc w:val="both"/>
              <w:rPr>
                <w:noProof/>
                <w:sz w:val="22"/>
                <w:lang w:bidi="en-US"/>
              </w:rPr>
            </w:pPr>
            <w:r>
              <w:rPr>
                <w:noProof/>
                <w:lang w:bidi="en-US"/>
              </w:rPr>
              <w:t>Initiated</w:t>
            </w:r>
            <w:r w:rsidRPr="003F5A8B">
              <w:rPr>
                <w:noProof/>
                <w:lang w:bidi="en-US"/>
              </w:rPr>
              <w:t xml:space="preserve"> in the Servicing Module to make a disbursement from borrower's available </w:t>
            </w:r>
            <w:r w:rsidR="00412EA5">
              <w:rPr>
                <w:noProof/>
              </w:rPr>
              <w:t>Hardest Hit Funds</w:t>
            </w:r>
            <w:r w:rsidR="00412EA5" w:rsidRPr="003F5A8B">
              <w:rPr>
                <w:noProof/>
              </w:rPr>
              <w:t xml:space="preserve"> </w:t>
            </w:r>
            <w:r w:rsidRPr="003F5A8B">
              <w:rPr>
                <w:noProof/>
                <w:lang w:bidi="en-US"/>
              </w:rPr>
              <w:t xml:space="preserve">amount. </w:t>
            </w:r>
          </w:p>
        </w:tc>
      </w:tr>
    </w:tbl>
    <w:p w14:paraId="051C5390" w14:textId="4F830E5F" w:rsidR="006879EF" w:rsidRDefault="006879EF" w:rsidP="006879EF">
      <w:pPr>
        <w:pStyle w:val="TableCaption"/>
      </w:pPr>
      <w:bookmarkStart w:id="2941" w:name="_Toc90643803"/>
      <w:bookmarkStart w:id="2942" w:name="_Toc230163789"/>
      <w:r>
        <w:t xml:space="preserve">Table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14</w:t>
      </w:r>
      <w:r>
        <w:rPr>
          <w:noProof/>
        </w:rPr>
        <w:fldChar w:fldCharType="end"/>
      </w:r>
      <w:r>
        <w:rPr>
          <w:noProof/>
        </w:rPr>
        <w:t xml:space="preserve">: </w:t>
      </w:r>
      <w:r w:rsidR="00412EA5">
        <w:rPr>
          <w:noProof/>
        </w:rPr>
        <w:t>Hardest Hit Funds</w:t>
      </w:r>
      <w:r w:rsidR="00412EA5" w:rsidRPr="003F5A8B">
        <w:rPr>
          <w:noProof/>
        </w:rPr>
        <w:t xml:space="preserve"> </w:t>
      </w:r>
      <w:r>
        <w:rPr>
          <w:noProof/>
        </w:rPr>
        <w:t>Disbursements</w:t>
      </w:r>
      <w:bookmarkEnd w:id="2941"/>
      <w:bookmarkEnd w:id="2942"/>
    </w:p>
    <w:p w14:paraId="3AE83F12" w14:textId="77777777" w:rsidR="006879EF" w:rsidRPr="006879EF" w:rsidRDefault="006879EF" w:rsidP="006879EF">
      <w:pPr>
        <w:pStyle w:val="BodyText"/>
      </w:pPr>
    </w:p>
    <w:p w14:paraId="6BD592C4" w14:textId="17F7CAF5" w:rsidR="004A48A2" w:rsidRPr="002B73E4" w:rsidRDefault="003F5A8B" w:rsidP="00D31C43">
      <w:pPr>
        <w:pStyle w:val="Heading3"/>
        <w:ind w:left="1080" w:hanging="1080"/>
        <w:jc w:val="both"/>
      </w:pPr>
      <w:bookmarkStart w:id="2943" w:name="_Toc314310311"/>
      <w:bookmarkStart w:id="2944" w:name="_Toc314660793"/>
      <w:bookmarkStart w:id="2945" w:name="_Toc315633923"/>
      <w:bookmarkStart w:id="2946" w:name="_Toc11334826"/>
      <w:bookmarkStart w:id="2947" w:name="_Toc74052046"/>
      <w:bookmarkStart w:id="2948" w:name="_Toc90643433"/>
      <w:bookmarkStart w:id="2949" w:name="_Toc230163342"/>
      <w:r>
        <w:t>Performing a Repair Set Aside D</w:t>
      </w:r>
      <w:r w:rsidR="003C77BF">
        <w:t>isbursement</w:t>
      </w:r>
      <w:bookmarkEnd w:id="2943"/>
      <w:bookmarkEnd w:id="2944"/>
      <w:bookmarkEnd w:id="2945"/>
      <w:bookmarkEnd w:id="2946"/>
      <w:bookmarkEnd w:id="2947"/>
      <w:bookmarkEnd w:id="2948"/>
      <w:bookmarkEnd w:id="2949"/>
      <w:r w:rsidR="004F153F">
        <w:fldChar w:fldCharType="begin"/>
      </w:r>
      <w:r w:rsidR="004F153F">
        <w:instrText xml:space="preserve"> XE "</w:instrText>
      </w:r>
      <w:r w:rsidR="004F153F" w:rsidRPr="00487535">
        <w:instrText>Repair Set Aside Disbursement</w:instrText>
      </w:r>
      <w:r w:rsidR="004F153F">
        <w:instrText xml:space="preserve">" </w:instrText>
      </w:r>
      <w:r w:rsidR="004F153F">
        <w:fldChar w:fldCharType="end"/>
      </w:r>
    </w:p>
    <w:p w14:paraId="5A69D815" w14:textId="24BA6E37" w:rsidR="0084680B" w:rsidRDefault="004A48A2" w:rsidP="001879BA">
      <w:pPr>
        <w:pStyle w:val="BodyText"/>
      </w:pPr>
      <w:r w:rsidRPr="002B73E4">
        <w:t xml:space="preserve">The </w:t>
      </w:r>
      <w:r w:rsidR="009E7AA3">
        <w:t>HUD NSC Contractor</w:t>
      </w:r>
      <w:r w:rsidRPr="002B73E4">
        <w:t xml:space="preserve"> will initiate this disbursement from </w:t>
      </w:r>
      <w:r>
        <w:t>borrower</w:t>
      </w:r>
      <w:r w:rsidRPr="002B73E4">
        <w:t>’s available repair set aside amount.</w:t>
      </w:r>
      <w:r w:rsidR="003F5A8B">
        <w:t xml:space="preserve"> </w:t>
      </w:r>
      <w:r w:rsidR="00795D2A">
        <w:t>The Repair Set Aside transaction will be used for loans converted from HUD’s legacy system (SMART) with repair set aside amount greater than zero dollars</w:t>
      </w:r>
      <w:r w:rsidR="00795D2A" w:rsidRPr="000F00C1">
        <w:t>.</w:t>
      </w:r>
      <w:r w:rsidR="00795D2A">
        <w:t xml:space="preserve"> For the loans where repairs are initiated in the Servicing Module, Loss Draft Set Aside transaction will be used.</w:t>
      </w:r>
      <w:r w:rsidR="00795D2A" w:rsidRPr="000F00C1">
        <w:t xml:space="preserve"> </w:t>
      </w:r>
      <w:r w:rsidR="003F5A8B" w:rsidRPr="002B73E4">
        <w:t xml:space="preserve">The </w:t>
      </w:r>
      <w:r w:rsidR="003F5A8B">
        <w:t xml:space="preserve">Repair Set Aside </w:t>
      </w:r>
      <w:r w:rsidR="003F5A8B" w:rsidRPr="002B73E4">
        <w:t xml:space="preserve">Disbursements cannot be made without the </w:t>
      </w:r>
      <w:r w:rsidR="003F5A8B">
        <w:t xml:space="preserve">Repair </w:t>
      </w:r>
      <w:r w:rsidR="003F5A8B" w:rsidRPr="002B73E4">
        <w:t>Set Aside</w:t>
      </w:r>
      <w:r w:rsidR="003F5A8B">
        <w:t xml:space="preserve"> </w:t>
      </w:r>
      <w:r w:rsidR="003F5A8B" w:rsidRPr="002B73E4">
        <w:t xml:space="preserve">- </w:t>
      </w:r>
      <w:r w:rsidR="003F5A8B">
        <w:t>Setup</w:t>
      </w:r>
      <w:r w:rsidR="003F5A8B" w:rsidRPr="002B73E4">
        <w:t xml:space="preserve"> transaction. </w:t>
      </w:r>
      <w:r w:rsidR="0084680B" w:rsidRPr="002B73E4">
        <w:t>Refer to Transactions section</w:t>
      </w:r>
      <w:r w:rsidR="0084680B">
        <w:t xml:space="preserve"> 6.5 </w:t>
      </w:r>
      <w:r w:rsidR="0084680B" w:rsidRPr="002B73E4">
        <w:t>Set Aside</w:t>
      </w:r>
      <w:r w:rsidR="0084680B">
        <w:t xml:space="preserve"> screen for more details.</w:t>
      </w:r>
    </w:p>
    <w:p w14:paraId="33DAAAA8" w14:textId="00D73070" w:rsidR="003F5A8B" w:rsidRDefault="003F5A8B" w:rsidP="001879BA">
      <w:pPr>
        <w:pStyle w:val="BodyText"/>
      </w:pPr>
    </w:p>
    <w:p w14:paraId="3BEE394F" w14:textId="4DE1E867" w:rsidR="003F5A8B" w:rsidRDefault="003F5A8B" w:rsidP="00F874DE">
      <w:pPr>
        <w:spacing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To perform a </w:t>
      </w:r>
      <w:r>
        <w:rPr>
          <w:rFonts w:asciiTheme="majorHAnsi" w:eastAsia="Times New Roman" w:hAnsiTheme="majorHAnsi"/>
          <w:bCs/>
          <w:noProof/>
          <w:color w:val="000000" w:themeColor="text1"/>
          <w:lang w:bidi="en-US"/>
        </w:rPr>
        <w:t>r</w:t>
      </w:r>
      <w:r w:rsidRPr="002B73E4">
        <w:rPr>
          <w:rFonts w:asciiTheme="majorHAnsi" w:eastAsia="Times New Roman" w:hAnsiTheme="majorHAnsi"/>
          <w:bCs/>
          <w:noProof/>
          <w:color w:val="000000" w:themeColor="text1"/>
          <w:lang w:bidi="en-US"/>
        </w:rPr>
        <w:t xml:space="preserve">epairs </w:t>
      </w:r>
      <w:r>
        <w:rPr>
          <w:rFonts w:asciiTheme="majorHAnsi" w:eastAsia="Times New Roman" w:hAnsiTheme="majorHAnsi"/>
          <w:bCs/>
          <w:noProof/>
          <w:color w:val="000000" w:themeColor="text1"/>
          <w:lang w:bidi="en-US"/>
        </w:rPr>
        <w:t>Repair S</w:t>
      </w:r>
      <w:r w:rsidRPr="002B73E4">
        <w:rPr>
          <w:rFonts w:asciiTheme="majorHAnsi" w:eastAsia="Times New Roman" w:hAnsiTheme="majorHAnsi"/>
          <w:bCs/>
          <w:noProof/>
          <w:color w:val="000000" w:themeColor="text1"/>
          <w:lang w:bidi="en-US"/>
        </w:rPr>
        <w:t xml:space="preserve">et </w:t>
      </w:r>
      <w:r>
        <w:rPr>
          <w:rFonts w:asciiTheme="majorHAnsi" w:eastAsia="Times New Roman" w:hAnsiTheme="majorHAnsi"/>
          <w:bCs/>
          <w:noProof/>
          <w:color w:val="000000" w:themeColor="text1"/>
          <w:lang w:bidi="en-US"/>
        </w:rPr>
        <w:t>A</w:t>
      </w:r>
      <w:r w:rsidRPr="002B73E4">
        <w:rPr>
          <w:rFonts w:asciiTheme="majorHAnsi" w:eastAsia="Times New Roman" w:hAnsiTheme="majorHAnsi"/>
          <w:bCs/>
          <w:noProof/>
          <w:color w:val="000000" w:themeColor="text1"/>
          <w:lang w:bidi="en-US"/>
        </w:rPr>
        <w:t xml:space="preserve">side </w:t>
      </w:r>
      <w:r>
        <w:rPr>
          <w:rFonts w:asciiTheme="majorHAnsi" w:eastAsia="Times New Roman" w:hAnsiTheme="majorHAnsi"/>
          <w:bCs/>
          <w:noProof/>
          <w:color w:val="000000" w:themeColor="text1"/>
          <w:lang w:bidi="en-US"/>
        </w:rPr>
        <w:t>D</w:t>
      </w:r>
      <w:r w:rsidRPr="002B73E4">
        <w:rPr>
          <w:rFonts w:asciiTheme="majorHAnsi" w:eastAsia="Times New Roman" w:hAnsiTheme="majorHAnsi"/>
          <w:bCs/>
          <w:noProof/>
          <w:color w:val="000000" w:themeColor="text1"/>
          <w:lang w:bidi="en-US"/>
        </w:rPr>
        <w:t>isbursement</w:t>
      </w:r>
      <w:r w:rsidRPr="002B73E4">
        <w:rPr>
          <w:rFonts w:asciiTheme="majorHAnsi" w:eastAsia="Times New Roman" w:hAnsiTheme="majorHAnsi" w:cstheme="minorHAnsi"/>
          <w:bCs/>
          <w:noProof/>
          <w:color w:val="000000" w:themeColor="text1"/>
          <w:lang w:bidi="en-US"/>
        </w:rPr>
        <w:t>:</w:t>
      </w:r>
    </w:p>
    <w:p w14:paraId="3D1956B4" w14:textId="77777777" w:rsidR="003F5A8B" w:rsidRPr="00E64674" w:rsidRDefault="003F5A8B" w:rsidP="006C3C3F">
      <w:pPr>
        <w:pStyle w:val="OrderedList"/>
        <w:numPr>
          <w:ilvl w:val="0"/>
          <w:numId w:val="278"/>
        </w:numPr>
        <w:jc w:val="both"/>
      </w:pPr>
      <w:r w:rsidRPr="00E64674">
        <w:t xml:space="preserve">Click </w:t>
      </w:r>
      <w:r w:rsidRPr="009907A4">
        <w:rPr>
          <w:b/>
        </w:rPr>
        <w:t>New</w:t>
      </w:r>
      <w:r w:rsidRPr="009907A4">
        <w:t xml:space="preserve"> </w:t>
      </w:r>
      <w:r w:rsidRPr="00E64674">
        <w:t xml:space="preserve">on the </w:t>
      </w:r>
      <w:r w:rsidRPr="009907A4">
        <w:rPr>
          <w:b/>
        </w:rPr>
        <w:t>Disbursements</w:t>
      </w:r>
      <w:r w:rsidRPr="00E64674">
        <w:t xml:space="preserve"> screen.</w:t>
      </w:r>
    </w:p>
    <w:p w14:paraId="275CB67E" w14:textId="0935150A" w:rsidR="003F5A8B" w:rsidRPr="003F5A8B" w:rsidRDefault="003F5A8B" w:rsidP="006C3C3F">
      <w:pPr>
        <w:pStyle w:val="OrderedList"/>
        <w:numPr>
          <w:ilvl w:val="0"/>
          <w:numId w:val="278"/>
        </w:numPr>
        <w:jc w:val="both"/>
        <w:rPr>
          <w:rFonts w:asciiTheme="majorHAnsi" w:eastAsia="Times New Roman" w:hAnsiTheme="majorHAnsi" w:cstheme="minorHAnsi"/>
          <w:bCs/>
          <w:noProof/>
          <w:color w:val="000000" w:themeColor="text1"/>
        </w:rPr>
      </w:pPr>
      <w:r w:rsidRPr="003F5A8B">
        <w:t xml:space="preserve">On the </w:t>
      </w:r>
      <w:r w:rsidRPr="003F5A8B">
        <w:rPr>
          <w:b/>
        </w:rPr>
        <w:t>New Disbursement</w:t>
      </w:r>
      <w:r w:rsidRPr="003F5A8B">
        <w:t xml:space="preserve"> window, select </w:t>
      </w:r>
      <w:r>
        <w:t>Disb - Repair Set Aside</w:t>
      </w:r>
      <w:r w:rsidRPr="003F5A8B">
        <w:t xml:space="preserve"> from </w:t>
      </w:r>
      <w:r w:rsidRPr="003F5A8B">
        <w:rPr>
          <w:b/>
        </w:rPr>
        <w:t>Transactions Category</w:t>
      </w:r>
      <w:r w:rsidRPr="003F5A8B">
        <w:t xml:space="preserve"> dropdown.</w:t>
      </w:r>
      <w:r w:rsidRPr="003F5A8B">
        <w:rPr>
          <w:rFonts w:asciiTheme="majorHAnsi" w:hAnsiTheme="majorHAnsi" w:cstheme="minorHAnsi"/>
          <w:color w:val="000000" w:themeColor="text1"/>
        </w:rPr>
        <w:t xml:space="preserve"> </w:t>
      </w:r>
    </w:p>
    <w:p w14:paraId="2AD1BCD7" w14:textId="504E747F" w:rsidR="003F5A8B" w:rsidRDefault="00A25662" w:rsidP="0020312C">
      <w:pPr>
        <w:pStyle w:val="BodyText"/>
        <w:jc w:val="center"/>
        <w:rPr>
          <w:noProof/>
        </w:rPr>
      </w:pPr>
      <w:r>
        <w:rPr>
          <w:noProof/>
        </w:rPr>
        <w:drawing>
          <wp:inline distT="0" distB="0" distL="0" distR="0" wp14:anchorId="2F3420D1" wp14:editId="2E1A864E">
            <wp:extent cx="1891343" cy="1255085"/>
            <wp:effectExtent l="0" t="0" r="0" b="2540"/>
            <wp:docPr id="2945" name="Picture 2945"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5" name="Picture 2945" descr="Graphical user interface, text, application, email&#10;&#10;Description automatically generated"/>
                    <pic:cNvPicPr/>
                  </pic:nvPicPr>
                  <pic:blipFill>
                    <a:blip r:embed="rId284"/>
                    <a:stretch>
                      <a:fillRect/>
                    </a:stretch>
                  </pic:blipFill>
                  <pic:spPr>
                    <a:xfrm>
                      <a:off x="0" y="0"/>
                      <a:ext cx="1905735" cy="1264635"/>
                    </a:xfrm>
                    <a:prstGeom prst="rect">
                      <a:avLst/>
                    </a:prstGeom>
                  </pic:spPr>
                </pic:pic>
              </a:graphicData>
            </a:graphic>
          </wp:inline>
        </w:drawing>
      </w:r>
    </w:p>
    <w:p w14:paraId="5B12003B" w14:textId="0CFF34C9" w:rsidR="00D95CDE" w:rsidRDefault="00D95CDE" w:rsidP="00D95CDE">
      <w:pPr>
        <w:pStyle w:val="FigureCaption0"/>
      </w:pPr>
      <w:bookmarkStart w:id="2950" w:name="_Toc74052695"/>
      <w:bookmarkStart w:id="2951" w:name="_Toc90644081"/>
      <w:bookmarkStart w:id="2952" w:name="_Toc230164098"/>
      <w:bookmarkStart w:id="2953" w:name="_Toc31423548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121</w:t>
      </w:r>
      <w:r w:rsidR="00764635">
        <w:rPr>
          <w:noProof/>
        </w:rPr>
        <w:fldChar w:fldCharType="end"/>
      </w:r>
      <w:r>
        <w:t xml:space="preserve">: </w:t>
      </w:r>
      <w:r>
        <w:rPr>
          <w:noProof/>
        </w:rPr>
        <w:t>Repair Set Aside - New Disbursement Window</w:t>
      </w:r>
      <w:bookmarkEnd w:id="2950"/>
      <w:bookmarkEnd w:id="2951"/>
      <w:bookmarkEnd w:id="2952"/>
    </w:p>
    <w:bookmarkEnd w:id="2953"/>
    <w:p w14:paraId="4C765416" w14:textId="77777777" w:rsidR="003F5A8B" w:rsidRPr="006204CE" w:rsidRDefault="003F5A8B" w:rsidP="006C3C3F">
      <w:pPr>
        <w:pStyle w:val="OrderedList"/>
        <w:numPr>
          <w:ilvl w:val="0"/>
          <w:numId w:val="278"/>
        </w:numPr>
        <w:jc w:val="both"/>
      </w:pPr>
      <w:r w:rsidRPr="006204CE">
        <w:t>Populate the below listed required fields (marked with red asterisk):</w:t>
      </w:r>
    </w:p>
    <w:p w14:paraId="7284A2B6" w14:textId="77777777" w:rsidR="003F5A8B" w:rsidRPr="00E64674" w:rsidRDefault="003F5A8B" w:rsidP="00F874DE">
      <w:pPr>
        <w:pStyle w:val="UnorderedListIndent"/>
        <w:jc w:val="both"/>
      </w:pPr>
      <w:r>
        <w:t>Transaction Desc</w:t>
      </w:r>
    </w:p>
    <w:p w14:paraId="65630E56" w14:textId="2AB70AA2" w:rsidR="003F5A8B" w:rsidRPr="00E64674" w:rsidRDefault="003F5A8B" w:rsidP="00F874DE">
      <w:pPr>
        <w:pStyle w:val="UnorderedListIndent"/>
        <w:jc w:val="both"/>
      </w:pPr>
      <w:r>
        <w:t>Payee Type</w:t>
      </w:r>
      <w:r w:rsidR="00E5494B">
        <w:t xml:space="preserve"> – </w:t>
      </w:r>
      <w:r w:rsidR="000F38C2" w:rsidRPr="000F38C2">
        <w:t>Choose Borrower, Vendor or Borrower and Vendor</w:t>
      </w:r>
    </w:p>
    <w:p w14:paraId="2429DA93" w14:textId="7FECC494" w:rsidR="003F5A8B" w:rsidRPr="00E64674" w:rsidRDefault="003F5A8B" w:rsidP="00F874DE">
      <w:pPr>
        <w:pStyle w:val="UnorderedListIndent"/>
        <w:jc w:val="both"/>
      </w:pPr>
      <w:r>
        <w:t xml:space="preserve">Payee – pre-filled </w:t>
      </w:r>
      <w:r w:rsidR="000F38C2" w:rsidRPr="000F38C2">
        <w:t>with Borrower name if Borrower is chosen</w:t>
      </w:r>
    </w:p>
    <w:p w14:paraId="74B3115E" w14:textId="77777777" w:rsidR="003F5A8B" w:rsidRDefault="003F5A8B" w:rsidP="006C3C3F">
      <w:pPr>
        <w:pStyle w:val="OrderedList"/>
        <w:numPr>
          <w:ilvl w:val="0"/>
          <w:numId w:val="278"/>
        </w:numPr>
        <w:jc w:val="both"/>
      </w:pPr>
      <w:r w:rsidRPr="00CC6487">
        <w:rPr>
          <w:noProof/>
        </w:rPr>
        <w:t xml:space="preserve">Click </w:t>
      </w:r>
      <w:r w:rsidRPr="00CC6487">
        <w:rPr>
          <w:b/>
          <w:noProof/>
        </w:rPr>
        <w:t>Submit</w:t>
      </w:r>
      <w:r w:rsidRPr="00CC6487">
        <w:rPr>
          <w:noProof/>
        </w:rPr>
        <w:t xml:space="preserve">. </w:t>
      </w:r>
      <w:r>
        <w:rPr>
          <w:noProof/>
        </w:rPr>
        <w:t xml:space="preserve">The </w:t>
      </w:r>
      <w:r w:rsidRPr="006204CE">
        <w:rPr>
          <w:b/>
          <w:noProof/>
        </w:rPr>
        <w:t>New Disbursement</w:t>
      </w:r>
      <w:r>
        <w:rPr>
          <w:noProof/>
        </w:rPr>
        <w:t xml:space="preserve"> window is refreshed with additional fields.</w:t>
      </w:r>
    </w:p>
    <w:p w14:paraId="14AE266E" w14:textId="048763E4" w:rsidR="003F5A8B" w:rsidRDefault="003F5A8B" w:rsidP="006C3C3F">
      <w:pPr>
        <w:pStyle w:val="OrderedList"/>
        <w:numPr>
          <w:ilvl w:val="0"/>
          <w:numId w:val="278"/>
        </w:numPr>
        <w:jc w:val="both"/>
      </w:pPr>
      <w:r>
        <w:t xml:space="preserve">Enter the information in the </w:t>
      </w:r>
      <w:r w:rsidRPr="006204CE">
        <w:t>below listed fields</w:t>
      </w:r>
      <w:r w:rsidR="00246510">
        <w:t>:</w:t>
      </w:r>
      <w:r w:rsidRPr="006204CE">
        <w:t xml:space="preserve"> </w:t>
      </w:r>
    </w:p>
    <w:p w14:paraId="765E169C" w14:textId="37BAB586" w:rsidR="003F5A8B" w:rsidRDefault="003F5A8B" w:rsidP="00F874DE">
      <w:pPr>
        <w:pStyle w:val="UnorderedListIndent"/>
        <w:jc w:val="both"/>
      </w:pPr>
      <w:r>
        <w:t>Disbursement Amount</w:t>
      </w:r>
    </w:p>
    <w:p w14:paraId="10D2AE2C" w14:textId="7E98A98C" w:rsidR="00645AC0" w:rsidRPr="005A7735" w:rsidRDefault="00645AC0" w:rsidP="00F874DE">
      <w:pPr>
        <w:pStyle w:val="UnorderedListIndent"/>
        <w:jc w:val="both"/>
      </w:pPr>
      <w:r w:rsidRPr="00645AC0">
        <w:t>The “Pay To” field is no</w:t>
      </w:r>
      <w:r w:rsidR="00971EE6">
        <w:t>t</w:t>
      </w:r>
      <w:r w:rsidRPr="00645AC0">
        <w:t xml:space="preserve"> editable</w:t>
      </w:r>
    </w:p>
    <w:p w14:paraId="129657FC" w14:textId="2632332C" w:rsidR="003F5A8B" w:rsidRDefault="003F5A8B" w:rsidP="006C3C3F">
      <w:pPr>
        <w:pStyle w:val="OrderedList"/>
        <w:numPr>
          <w:ilvl w:val="0"/>
          <w:numId w:val="278"/>
        </w:numPr>
        <w:jc w:val="both"/>
      </w:pPr>
      <w:r w:rsidRPr="008A6A1D">
        <w:t xml:space="preserve">Update the </w:t>
      </w:r>
      <w:r w:rsidRPr="004D1F93">
        <w:rPr>
          <w:b/>
        </w:rPr>
        <w:t>Process Date</w:t>
      </w:r>
      <w:r w:rsidRPr="008A6A1D">
        <w:t xml:space="preserve"> if required. </w:t>
      </w:r>
    </w:p>
    <w:p w14:paraId="2C8E9E94" w14:textId="77777777" w:rsidR="005163B1" w:rsidRPr="005163B1" w:rsidRDefault="005163B1" w:rsidP="006C3C3F">
      <w:pPr>
        <w:pStyle w:val="OrderedList"/>
        <w:numPr>
          <w:ilvl w:val="0"/>
          <w:numId w:val="278"/>
        </w:numPr>
        <w:jc w:val="both"/>
        <w:rPr>
          <w:rFonts w:asciiTheme="majorHAnsi" w:hAnsiTheme="majorHAnsi"/>
        </w:rPr>
      </w:pPr>
      <w:r w:rsidRPr="005163B1">
        <w:rPr>
          <w:rFonts w:asciiTheme="majorHAnsi" w:hAnsiTheme="majorHAnsi"/>
        </w:rPr>
        <w:t>Enter the Check Stub Note for check disbursements, if applicable</w:t>
      </w:r>
    </w:p>
    <w:p w14:paraId="766655ED" w14:textId="77777777" w:rsidR="005163B1" w:rsidRPr="004776B9" w:rsidRDefault="005163B1" w:rsidP="004776B9">
      <w:pPr>
        <w:pStyle w:val="UnorderedListIndent"/>
        <w:jc w:val="both"/>
      </w:pPr>
      <w:r w:rsidRPr="004776B9">
        <w:t>The Check Stub Note field is limited to 55 characters for each line</w:t>
      </w:r>
    </w:p>
    <w:p w14:paraId="4EFB4DD9" w14:textId="77777777" w:rsidR="005163B1" w:rsidRPr="005163B1" w:rsidRDefault="005163B1" w:rsidP="006C3C3F">
      <w:pPr>
        <w:pStyle w:val="OrderedList"/>
        <w:numPr>
          <w:ilvl w:val="0"/>
          <w:numId w:val="278"/>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19E65547" w14:textId="41AD5978" w:rsidR="005163B1" w:rsidRPr="005163B1" w:rsidRDefault="005163B1" w:rsidP="004776B9">
      <w:pPr>
        <w:pStyle w:val="UnorderedListIndent"/>
        <w:jc w:val="both"/>
        <w:rPr>
          <w:rFonts w:asciiTheme="majorHAnsi" w:hAnsiTheme="majorHAnsi"/>
        </w:rPr>
      </w:pPr>
      <w:r w:rsidRPr="004776B9">
        <w:t>Special Handling is applicable only for Check disbursements.</w:t>
      </w:r>
    </w:p>
    <w:p w14:paraId="3462374C" w14:textId="77777777" w:rsidR="005163B1" w:rsidRPr="006675E2" w:rsidRDefault="005163B1" w:rsidP="006C3C3F">
      <w:pPr>
        <w:pStyle w:val="OrderedList"/>
        <w:numPr>
          <w:ilvl w:val="0"/>
          <w:numId w:val="278"/>
        </w:numPr>
        <w:jc w:val="both"/>
      </w:pPr>
      <w:r w:rsidRPr="006675E2">
        <w:t xml:space="preserve">The Invoice # should be filled in, if applicable. </w:t>
      </w:r>
    </w:p>
    <w:p w14:paraId="2CBA1505" w14:textId="77777777" w:rsidR="003F5A8B" w:rsidRDefault="003F5A8B" w:rsidP="006C3C3F">
      <w:pPr>
        <w:pStyle w:val="OrderedList"/>
        <w:numPr>
          <w:ilvl w:val="0"/>
          <w:numId w:val="278"/>
        </w:numPr>
        <w:jc w:val="both"/>
      </w:pPr>
      <w:r w:rsidRPr="008A6A1D">
        <w:t xml:space="preserve">Click </w:t>
      </w:r>
      <w:r w:rsidRPr="004D1F93">
        <w:rPr>
          <w:b/>
        </w:rPr>
        <w:t>Submit</w:t>
      </w:r>
      <w:r w:rsidRPr="008A6A1D">
        <w:t xml:space="preserve"> to save the changes</w:t>
      </w:r>
      <w:r>
        <w:t>.</w:t>
      </w:r>
      <w:r w:rsidRPr="008A6A1D">
        <w:t xml:space="preserve"> This disbursement is</w:t>
      </w:r>
      <w:r>
        <w:t xml:space="preserve"> displayed in the </w:t>
      </w:r>
      <w:r w:rsidRPr="004D1F93">
        <w:rPr>
          <w:b/>
        </w:rPr>
        <w:t>Disbursement</w:t>
      </w:r>
      <w:r>
        <w:t xml:space="preserve"> screen.</w:t>
      </w:r>
    </w:p>
    <w:p w14:paraId="3315EF7F" w14:textId="052FF51B" w:rsidR="00D95222" w:rsidRDefault="00AE2A1E" w:rsidP="008C6261">
      <w:pPr>
        <w:pStyle w:val="OrderedList"/>
        <w:jc w:val="center"/>
      </w:pPr>
      <w:r>
        <w:rPr>
          <w:noProof/>
        </w:rPr>
        <w:drawing>
          <wp:inline distT="0" distB="0" distL="0" distR="0" wp14:anchorId="1BDAB4AC" wp14:editId="135BD5DA">
            <wp:extent cx="4443413" cy="202707"/>
            <wp:effectExtent l="19050" t="19050" r="14605" b="26035"/>
            <wp:docPr id="6116640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1664042" name=""/>
                    <pic:cNvPicPr/>
                  </pic:nvPicPr>
                  <pic:blipFill>
                    <a:blip r:embed="rId285"/>
                    <a:stretch>
                      <a:fillRect/>
                    </a:stretch>
                  </pic:blipFill>
                  <pic:spPr>
                    <a:xfrm>
                      <a:off x="0" y="0"/>
                      <a:ext cx="4577111" cy="208806"/>
                    </a:xfrm>
                    <a:prstGeom prst="rect">
                      <a:avLst/>
                    </a:prstGeom>
                    <a:ln w="12700">
                      <a:solidFill>
                        <a:srgbClr val="0070C0"/>
                      </a:solidFill>
                    </a:ln>
                  </pic:spPr>
                </pic:pic>
              </a:graphicData>
            </a:graphic>
          </wp:inline>
        </w:drawing>
      </w:r>
    </w:p>
    <w:p w14:paraId="5341A0E5" w14:textId="29863884" w:rsidR="00C32BC1" w:rsidRDefault="00C32BC1" w:rsidP="00C32BC1">
      <w:pPr>
        <w:pStyle w:val="FigureCaption0"/>
      </w:pPr>
      <w:bookmarkStart w:id="2954" w:name="_Toc74052697"/>
      <w:bookmarkStart w:id="2955" w:name="_Toc90644083"/>
      <w:bookmarkStart w:id="2956" w:name="_Toc230164099"/>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122</w:t>
      </w:r>
      <w:r>
        <w:rPr>
          <w:noProof/>
        </w:rPr>
        <w:fldChar w:fldCharType="end"/>
      </w:r>
      <w:r>
        <w:t>: Repair Set Aside - Disbursements</w:t>
      </w:r>
      <w:bookmarkEnd w:id="2954"/>
      <w:bookmarkEnd w:id="2955"/>
      <w:bookmarkEnd w:id="2956"/>
    </w:p>
    <w:p w14:paraId="5729C633" w14:textId="67ED1733" w:rsidR="0018381F" w:rsidRDefault="0018381F" w:rsidP="006C3C3F">
      <w:pPr>
        <w:pStyle w:val="OrderedList"/>
        <w:numPr>
          <w:ilvl w:val="0"/>
          <w:numId w:val="278"/>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78A5774E" w14:textId="77777777" w:rsidR="0018381F" w:rsidRDefault="0018381F" w:rsidP="006C3C3F">
      <w:pPr>
        <w:pStyle w:val="OrderedList"/>
        <w:numPr>
          <w:ilvl w:val="0"/>
          <w:numId w:val="278"/>
        </w:numPr>
        <w:jc w:val="both"/>
      </w:pPr>
      <w:r>
        <w:t>For invoice payments, the invoice# can be input on the screen above and will appear on the check in the 2</w:t>
      </w:r>
      <w:r w:rsidRPr="008C49E5">
        <w:rPr>
          <w:vertAlign w:val="superscript"/>
        </w:rPr>
        <w:t>nd</w:t>
      </w:r>
      <w:r>
        <w:t xml:space="preserve"> line of the check legend.  </w:t>
      </w:r>
    </w:p>
    <w:p w14:paraId="7EDED0EF" w14:textId="3B2F77D7" w:rsidR="0018381F" w:rsidRDefault="00AE18A3" w:rsidP="00A90F9C">
      <w:pPr>
        <w:pStyle w:val="OrderedList"/>
      </w:pPr>
      <w:r>
        <w:rPr>
          <w:b/>
          <w:bCs/>
        </w:rPr>
        <w:t>TIP</w:t>
      </w:r>
      <w:r w:rsidR="0018381F">
        <w:t xml:space="preserve">: The “Invoice #” will not appear for any Disbursement that is a “Tax Authority.”. </w:t>
      </w:r>
    </w:p>
    <w:p w14:paraId="6350F502" w14:textId="5F910C71" w:rsidR="00B96705" w:rsidRDefault="0018381F" w:rsidP="006C3C3F">
      <w:pPr>
        <w:pStyle w:val="OrderedList"/>
        <w:numPr>
          <w:ilvl w:val="0"/>
          <w:numId w:val="278"/>
        </w:numPr>
        <w:jc w:val="both"/>
      </w:pPr>
      <w:r>
        <w:t>For Tax Authority payments, the “Parcel #” will populate for the Property Information screen for any Disbursement that is “Tax Authority</w:t>
      </w:r>
      <w:r w:rsidR="00C35AEB">
        <w:t>”</w:t>
      </w:r>
      <w:r>
        <w:t xml:space="preserve"> and will appear on the check in the </w:t>
      </w:r>
      <w:r w:rsidR="00E90BBA">
        <w:t>second</w:t>
      </w:r>
      <w:r>
        <w:t xml:space="preserve"> line of the Check legend.</w:t>
      </w:r>
      <w:r w:rsidR="00671A22">
        <w:t xml:space="preserve"> </w:t>
      </w:r>
    </w:p>
    <w:p w14:paraId="053D6DC4" w14:textId="11CF9342" w:rsidR="0020312C" w:rsidRDefault="003F5A8B" w:rsidP="00B96705">
      <w:pPr>
        <w:pStyle w:val="OrderedList"/>
        <w:jc w:val="both"/>
      </w:pPr>
      <w:r w:rsidRPr="0084680B">
        <w:t xml:space="preserve">The </w:t>
      </w:r>
      <w:r w:rsidR="0014490D">
        <w:t>table below</w:t>
      </w:r>
      <w:r w:rsidRPr="0084680B">
        <w:t xml:space="preserve"> lists all the allowable disbursement transactions that can be manually created within the Repair Set Aside Disbursements category.</w:t>
      </w:r>
    </w:p>
    <w:p w14:paraId="059E7E15" w14:textId="77777777" w:rsidR="001932E4" w:rsidRPr="0084680B" w:rsidRDefault="001932E4" w:rsidP="00B96705">
      <w:pPr>
        <w:pStyle w:val="OrderedList"/>
        <w:jc w:val="both"/>
      </w:pPr>
    </w:p>
    <w:tbl>
      <w:tblPr>
        <w:tblStyle w:val="TableGrid"/>
        <w:tblW w:w="0" w:type="auto"/>
        <w:tblInd w:w="198" w:type="dxa"/>
        <w:tblLook w:val="04A0" w:firstRow="1" w:lastRow="0" w:firstColumn="1" w:lastColumn="0" w:noHBand="0" w:noVBand="1"/>
      </w:tblPr>
      <w:tblGrid>
        <w:gridCol w:w="2694"/>
        <w:gridCol w:w="6458"/>
      </w:tblGrid>
      <w:tr w:rsidR="004A48A2" w:rsidRPr="005624DC" w14:paraId="1C4C46C3" w14:textId="77777777" w:rsidTr="003F5A8B">
        <w:trPr>
          <w:tblHeader/>
        </w:trPr>
        <w:tc>
          <w:tcPr>
            <w:tcW w:w="2700" w:type="dxa"/>
            <w:shd w:val="clear" w:color="auto" w:fill="B8CCE4" w:themeFill="accent1" w:themeFillTint="66"/>
          </w:tcPr>
          <w:p w14:paraId="08BB8765" w14:textId="77777777" w:rsidR="004A48A2" w:rsidRPr="005624DC" w:rsidRDefault="004A48A2" w:rsidP="000E443B">
            <w:pPr>
              <w:pStyle w:val="Tableheader"/>
            </w:pPr>
            <w:r w:rsidRPr="005624DC">
              <w:t>Transaction</w:t>
            </w:r>
          </w:p>
        </w:tc>
        <w:tc>
          <w:tcPr>
            <w:tcW w:w="6480" w:type="dxa"/>
            <w:shd w:val="clear" w:color="auto" w:fill="B8CCE4" w:themeFill="accent1" w:themeFillTint="66"/>
          </w:tcPr>
          <w:p w14:paraId="1D45DD6C" w14:textId="77777777" w:rsidR="004A48A2" w:rsidRPr="005624DC" w:rsidRDefault="004A48A2" w:rsidP="000E443B">
            <w:pPr>
              <w:pStyle w:val="Tableheader"/>
            </w:pPr>
            <w:r w:rsidRPr="005624DC">
              <w:t>Description</w:t>
            </w:r>
          </w:p>
        </w:tc>
      </w:tr>
      <w:tr w:rsidR="004A48A2" w:rsidRPr="003F5A8B" w14:paraId="1B6F5F5B" w14:textId="77777777" w:rsidTr="003F5A8B">
        <w:tc>
          <w:tcPr>
            <w:tcW w:w="2700" w:type="dxa"/>
          </w:tcPr>
          <w:p w14:paraId="3543681A" w14:textId="77777777" w:rsidR="004A48A2" w:rsidRPr="003F5A8B" w:rsidRDefault="004A48A2" w:rsidP="00B34BB0">
            <w:pPr>
              <w:pStyle w:val="TableColumnSubheading"/>
            </w:pPr>
            <w:r w:rsidRPr="003F5A8B">
              <w:t>Disb - Repair Set Aside Not Final</w:t>
            </w:r>
          </w:p>
        </w:tc>
        <w:tc>
          <w:tcPr>
            <w:tcW w:w="6480" w:type="dxa"/>
          </w:tcPr>
          <w:p w14:paraId="75FD8F4C" w14:textId="6F6E53EB" w:rsidR="004A48A2" w:rsidRPr="003F5A8B" w:rsidRDefault="004A48A2" w:rsidP="00F874DE">
            <w:pPr>
              <w:pStyle w:val="TableText"/>
              <w:jc w:val="both"/>
              <w:rPr>
                <w:sz w:val="22"/>
                <w:lang w:bidi="en-US"/>
              </w:rPr>
            </w:pPr>
            <w:r w:rsidRPr="003F5A8B">
              <w:rPr>
                <w:lang w:bidi="en-US"/>
              </w:rPr>
              <w:t xml:space="preserve">Initiated </w:t>
            </w:r>
            <w:r w:rsidR="00D82D78">
              <w:rPr>
                <w:lang w:bidi="en-US"/>
              </w:rPr>
              <w:t>in</w:t>
            </w:r>
            <w:r w:rsidRPr="003F5A8B">
              <w:rPr>
                <w:lang w:bidi="en-US"/>
              </w:rPr>
              <w:t xml:space="preserve"> the</w:t>
            </w:r>
            <w:r w:rsidR="00D82D78">
              <w:rPr>
                <w:lang w:bidi="en-US"/>
              </w:rPr>
              <w:t xml:space="preserve"> Servicing Module</w:t>
            </w:r>
            <w:r w:rsidR="00E90BBA">
              <w:rPr>
                <w:lang w:bidi="en-US"/>
              </w:rPr>
              <w:t xml:space="preserve"> </w:t>
            </w:r>
            <w:r w:rsidRPr="003F5A8B">
              <w:rPr>
                <w:lang w:bidi="en-US"/>
              </w:rPr>
              <w:t xml:space="preserve">to make a disbursement from borrower's set aside amount for any repairs on the mortgaged property. Servicer will be able to make these disbursements until all </w:t>
            </w:r>
            <w:r w:rsidR="001E123E" w:rsidRPr="003F5A8B">
              <w:rPr>
                <w:lang w:bidi="en-US"/>
              </w:rPr>
              <w:t>Repairs</w:t>
            </w:r>
            <w:r w:rsidRPr="003F5A8B">
              <w:rPr>
                <w:lang w:bidi="en-US"/>
              </w:rPr>
              <w:t xml:space="preserve"> set aside Not Final amount has exhausted</w:t>
            </w:r>
            <w:r w:rsidR="00D82D78">
              <w:rPr>
                <w:lang w:bidi="en-US"/>
              </w:rPr>
              <w:t>.</w:t>
            </w:r>
            <w:r w:rsidRPr="003F5A8B">
              <w:rPr>
                <w:lang w:bidi="en-US"/>
              </w:rPr>
              <w:t xml:space="preserve"> This transaction applies to ALL pay plan types.</w:t>
            </w:r>
          </w:p>
        </w:tc>
      </w:tr>
      <w:tr w:rsidR="004A48A2" w:rsidRPr="003F5A8B" w14:paraId="0EDE8EAC" w14:textId="77777777" w:rsidTr="003F5A8B">
        <w:tc>
          <w:tcPr>
            <w:tcW w:w="2700" w:type="dxa"/>
          </w:tcPr>
          <w:p w14:paraId="1AA9EC92" w14:textId="77777777" w:rsidR="004A48A2" w:rsidRPr="003F5A8B" w:rsidRDefault="004A48A2" w:rsidP="00B34BB0">
            <w:pPr>
              <w:pStyle w:val="TableColumnSubheading"/>
            </w:pPr>
            <w:r w:rsidRPr="003F5A8B">
              <w:t>Disb - Repair Set Aside Final</w:t>
            </w:r>
          </w:p>
        </w:tc>
        <w:tc>
          <w:tcPr>
            <w:tcW w:w="6480" w:type="dxa"/>
          </w:tcPr>
          <w:p w14:paraId="03E54D99" w14:textId="36D2BB7E" w:rsidR="004A48A2" w:rsidRPr="003F5A8B" w:rsidRDefault="004A48A2" w:rsidP="00F874DE">
            <w:pPr>
              <w:pStyle w:val="TableText"/>
              <w:jc w:val="both"/>
              <w:rPr>
                <w:sz w:val="22"/>
                <w:lang w:bidi="en-US"/>
              </w:rPr>
            </w:pPr>
            <w:r w:rsidRPr="003F5A8B">
              <w:rPr>
                <w:lang w:bidi="en-US"/>
              </w:rPr>
              <w:t xml:space="preserve">Initiated </w:t>
            </w:r>
            <w:r w:rsidR="00D82D78">
              <w:rPr>
                <w:lang w:bidi="en-US"/>
              </w:rPr>
              <w:t>in</w:t>
            </w:r>
            <w:r w:rsidRPr="003F5A8B">
              <w:rPr>
                <w:lang w:bidi="en-US"/>
              </w:rPr>
              <w:t xml:space="preserve"> the </w:t>
            </w:r>
            <w:r w:rsidR="00D82D78">
              <w:rPr>
                <w:lang w:bidi="en-US"/>
              </w:rPr>
              <w:t>Servicing Module</w:t>
            </w:r>
            <w:r w:rsidR="00E90BBA">
              <w:rPr>
                <w:lang w:bidi="en-US"/>
              </w:rPr>
              <w:t xml:space="preserve"> </w:t>
            </w:r>
            <w:r w:rsidRPr="003F5A8B">
              <w:rPr>
                <w:lang w:bidi="en-US"/>
              </w:rPr>
              <w:t>to make a disbursement from borrower's repair set aside amount for any repairs on the mortgaged property. This transaction applies to ALL pay plan types.</w:t>
            </w:r>
          </w:p>
        </w:tc>
      </w:tr>
    </w:tbl>
    <w:p w14:paraId="0B1416C8" w14:textId="095FC237" w:rsidR="004A48A2" w:rsidRDefault="004A48A2" w:rsidP="001879BA">
      <w:pPr>
        <w:pStyle w:val="TableCaption"/>
        <w:rPr>
          <w:rFonts w:asciiTheme="majorHAnsi" w:hAnsiTheme="majorHAnsi" w:cstheme="minorHAnsi"/>
          <w:bCs/>
          <w:noProof/>
          <w:color w:val="000000" w:themeColor="text1"/>
        </w:rPr>
      </w:pPr>
      <w:bookmarkStart w:id="2957" w:name="_Toc314342124"/>
      <w:bookmarkStart w:id="2958" w:name="_Toc90643804"/>
      <w:bookmarkStart w:id="2959" w:name="_Toc23016379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15</w:t>
      </w:r>
      <w:r w:rsidR="00764635">
        <w:rPr>
          <w:noProof/>
        </w:rPr>
        <w:fldChar w:fldCharType="end"/>
      </w:r>
      <w:bookmarkEnd w:id="2957"/>
      <w:r w:rsidR="003C77BF">
        <w:rPr>
          <w:noProof/>
        </w:rPr>
        <w:t xml:space="preserve">: Repair </w:t>
      </w:r>
      <w:r w:rsidR="003F5A8B">
        <w:rPr>
          <w:noProof/>
        </w:rPr>
        <w:t>Set Aside D</w:t>
      </w:r>
      <w:r w:rsidR="003C77BF">
        <w:rPr>
          <w:noProof/>
        </w:rPr>
        <w:t>isbursements</w:t>
      </w:r>
      <w:bookmarkEnd w:id="2958"/>
      <w:bookmarkEnd w:id="2959"/>
    </w:p>
    <w:p w14:paraId="70D66E44" w14:textId="77777777" w:rsidR="00063C0B" w:rsidRPr="005E340E" w:rsidRDefault="00063C0B" w:rsidP="00D31C43">
      <w:pPr>
        <w:pStyle w:val="Heading3"/>
        <w:ind w:left="1080" w:hanging="1080"/>
        <w:jc w:val="both"/>
      </w:pPr>
      <w:bookmarkStart w:id="2960" w:name="_Toc315633924"/>
      <w:bookmarkStart w:id="2961" w:name="_Toc11334827"/>
      <w:bookmarkStart w:id="2962" w:name="_Toc74052047"/>
      <w:bookmarkStart w:id="2963" w:name="_Toc90643434"/>
      <w:bookmarkStart w:id="2964" w:name="_Toc230163343"/>
      <w:bookmarkStart w:id="2965" w:name="_Toc313888279"/>
      <w:bookmarkStart w:id="2966" w:name="_Toc314310312"/>
      <w:bookmarkStart w:id="2967" w:name="_Toc314660794"/>
      <w:r w:rsidRPr="005E340E">
        <w:t>Monthly Accruals</w:t>
      </w:r>
      <w:bookmarkEnd w:id="2960"/>
      <w:bookmarkEnd w:id="2961"/>
      <w:bookmarkEnd w:id="2962"/>
      <w:bookmarkEnd w:id="2963"/>
      <w:bookmarkEnd w:id="2964"/>
    </w:p>
    <w:p w14:paraId="7E75309A" w14:textId="14424F75" w:rsidR="00063C0B" w:rsidRDefault="00AA0BD5" w:rsidP="001879BA">
      <w:pPr>
        <w:pStyle w:val="BodyText"/>
      </w:pPr>
      <w:r>
        <w:t>For Assigned loans with payment plan type of Term or Tenure, t</w:t>
      </w:r>
      <w:r w:rsidR="00063C0B" w:rsidRPr="005E340E">
        <w:t xml:space="preserve">he </w:t>
      </w:r>
      <w:r>
        <w:t>system will</w:t>
      </w:r>
      <w:r w:rsidR="00063C0B" w:rsidRPr="005E340E">
        <w:t xml:space="preserve"> </w:t>
      </w:r>
      <w:r>
        <w:t xml:space="preserve">automatically </w:t>
      </w:r>
      <w:r w:rsidR="00063C0B" w:rsidRPr="005E340E">
        <w:t xml:space="preserve">generate </w:t>
      </w:r>
      <w:r>
        <w:t xml:space="preserve">scheduled disbursement </w:t>
      </w:r>
      <w:r w:rsidR="00063C0B" w:rsidRPr="005E340E">
        <w:t>transactions</w:t>
      </w:r>
      <w:r>
        <w:t xml:space="preserve"> (Disb – Scheduled) to track month accruals.</w:t>
      </w:r>
    </w:p>
    <w:p w14:paraId="2D908AA2" w14:textId="2CD018AE" w:rsidR="004A48A2" w:rsidRPr="002B73E4" w:rsidRDefault="00AA0BD5" w:rsidP="00D31C43">
      <w:pPr>
        <w:pStyle w:val="Heading3"/>
        <w:ind w:left="1080" w:hanging="1080"/>
        <w:jc w:val="both"/>
      </w:pPr>
      <w:bookmarkStart w:id="2968" w:name="_Toc315633925"/>
      <w:bookmarkStart w:id="2969" w:name="_Toc11334828"/>
      <w:bookmarkStart w:id="2970" w:name="_Toc74052048"/>
      <w:bookmarkStart w:id="2971" w:name="_Toc90643435"/>
      <w:bookmarkStart w:id="2972" w:name="_Toc230163344"/>
      <w:r>
        <w:t>Performing a R</w:t>
      </w:r>
      <w:r w:rsidR="003C77BF">
        <w:t>efund</w:t>
      </w:r>
      <w:r w:rsidR="008E3957">
        <w:t>/Payment</w:t>
      </w:r>
      <w:r w:rsidR="003C77BF">
        <w:t xml:space="preserve"> </w:t>
      </w:r>
      <w:r>
        <w:t>Remittance O</w:t>
      </w:r>
      <w:r w:rsidR="004A48A2" w:rsidRPr="002B73E4">
        <w:t>verage</w:t>
      </w:r>
      <w:bookmarkEnd w:id="2965"/>
      <w:bookmarkEnd w:id="2966"/>
      <w:r w:rsidR="004A48A2" w:rsidRPr="002B73E4">
        <w:t xml:space="preserve"> </w:t>
      </w:r>
      <w:r>
        <w:t>D</w:t>
      </w:r>
      <w:r w:rsidR="003C77BF">
        <w:t>isbursement</w:t>
      </w:r>
      <w:bookmarkEnd w:id="2967"/>
      <w:bookmarkEnd w:id="2968"/>
      <w:bookmarkEnd w:id="2969"/>
      <w:bookmarkEnd w:id="2970"/>
      <w:bookmarkEnd w:id="2971"/>
      <w:bookmarkEnd w:id="2972"/>
      <w:r w:rsidR="004F153F">
        <w:fldChar w:fldCharType="begin"/>
      </w:r>
      <w:r w:rsidR="004F153F">
        <w:instrText xml:space="preserve"> XE "</w:instrText>
      </w:r>
      <w:r w:rsidR="004F153F" w:rsidRPr="00314B83">
        <w:instrText>Assigned Refund Remittance Overage Disbursement</w:instrText>
      </w:r>
      <w:r w:rsidR="004F153F">
        <w:instrText xml:space="preserve">" </w:instrText>
      </w:r>
      <w:r w:rsidR="004F153F">
        <w:fldChar w:fldCharType="end"/>
      </w:r>
    </w:p>
    <w:p w14:paraId="1D232924" w14:textId="46C04B29" w:rsidR="004A48A2" w:rsidRDefault="004A48A2" w:rsidP="001879BA">
      <w:pPr>
        <w:pStyle w:val="BodyText"/>
      </w:pPr>
      <w:r w:rsidRPr="002B73E4">
        <w:t xml:space="preserve">Remittance Overage disbursement can be performed when a </w:t>
      </w:r>
      <w:r w:rsidR="003C77BF">
        <w:t>l</w:t>
      </w:r>
      <w:r w:rsidRPr="002B73E4">
        <w:t>oan has an overage amount that can be refunded to the borrower.</w:t>
      </w:r>
      <w:r w:rsidRPr="002A2C9E">
        <w:t xml:space="preserve"> </w:t>
      </w:r>
      <w:r w:rsidR="002A2C9E" w:rsidRPr="002A2C9E">
        <w:t>Refund can be sent to heir/person</w:t>
      </w:r>
      <w:r w:rsidR="00D9331E">
        <w:t xml:space="preserve"> (</w:t>
      </w:r>
      <w:r w:rsidR="00105EEA">
        <w:t xml:space="preserve">Payee Type: </w:t>
      </w:r>
      <w:r w:rsidR="00D9331E">
        <w:t>Payoff Request)</w:t>
      </w:r>
      <w:r w:rsidR="002A2C9E" w:rsidRPr="002A2C9E">
        <w:t xml:space="preserve"> or </w:t>
      </w:r>
      <w:r w:rsidR="00D9331E">
        <w:t>V</w:t>
      </w:r>
      <w:r w:rsidR="002A2C9E" w:rsidRPr="002A2C9E">
        <w:t>endor</w:t>
      </w:r>
      <w:r w:rsidR="00D9331E">
        <w:t xml:space="preserve"> (Vendor Type: Refund)</w:t>
      </w:r>
      <w:r w:rsidR="002A2C9E" w:rsidRPr="002A2C9E">
        <w:t xml:space="preserve">. </w:t>
      </w:r>
      <w:r w:rsidR="002E41EB">
        <w:t>Payee</w:t>
      </w:r>
      <w:r w:rsidR="002A2C9E" w:rsidRPr="002A2C9E">
        <w:t xml:space="preserve"> information can be added to </w:t>
      </w:r>
      <w:r w:rsidR="00105EEA">
        <w:t xml:space="preserve">the </w:t>
      </w:r>
      <w:r w:rsidR="002A2C9E" w:rsidRPr="00944514">
        <w:t>Assigned -&gt; Payoff timeline Svc Mgmt page</w:t>
      </w:r>
      <w:r w:rsidR="00D9331E">
        <w:t xml:space="preserve">.  Vendor Type: Refund can be added to </w:t>
      </w:r>
      <w:r w:rsidR="00105EEA">
        <w:t xml:space="preserve">the </w:t>
      </w:r>
      <w:r w:rsidR="00D9331E">
        <w:t>Admin/Vendors page.</w:t>
      </w:r>
    </w:p>
    <w:p w14:paraId="61C94F07" w14:textId="23D1F0EB" w:rsidR="00EB3D06" w:rsidRDefault="00EB3D06" w:rsidP="001879BA">
      <w:pPr>
        <w:pStyle w:val="BodyText"/>
      </w:pPr>
      <w:r>
        <w:t>When Overage funds are available and user attempts to enter a different transaction type, a message is displayed for the user to confirm if they want to use the available overage instead or proceed with selected transaction type.</w:t>
      </w:r>
    </w:p>
    <w:p w14:paraId="14279474" w14:textId="07B6DF39" w:rsidR="00105EEA" w:rsidRDefault="00105EEA" w:rsidP="001879BA">
      <w:pPr>
        <w:pStyle w:val="BodyText"/>
      </w:pPr>
      <w:r>
        <w:t>To add</w:t>
      </w:r>
      <w:r w:rsidR="004D068B">
        <w:t xml:space="preserve"> Payee</w:t>
      </w:r>
      <w:r>
        <w:t xml:space="preserve"> </w:t>
      </w:r>
      <w:r w:rsidRPr="002A2C9E">
        <w:t xml:space="preserve">to </w:t>
      </w:r>
      <w:r>
        <w:t xml:space="preserve">the </w:t>
      </w:r>
      <w:r w:rsidRPr="00C5324E">
        <w:t>Assigned -&gt; Payoff timeline Svc Mgmt page</w:t>
      </w:r>
    </w:p>
    <w:p w14:paraId="01F95B71" w14:textId="0651EA3B" w:rsidR="00E70D04" w:rsidRPr="0088278D" w:rsidRDefault="00E70D04" w:rsidP="006C3C3F">
      <w:pPr>
        <w:pStyle w:val="OrderedList"/>
        <w:numPr>
          <w:ilvl w:val="0"/>
          <w:numId w:val="115"/>
        </w:numPr>
        <w:jc w:val="both"/>
      </w:pPr>
      <w:r>
        <w:t xml:space="preserve">From the </w:t>
      </w:r>
      <w:r w:rsidRPr="0032263F">
        <w:rPr>
          <w:b/>
        </w:rPr>
        <w:t>Assigned</w:t>
      </w:r>
      <w:r w:rsidRPr="0088278D">
        <w:t xml:space="preserve"> menu</w:t>
      </w:r>
      <w:r>
        <w:t xml:space="preserve">, select </w:t>
      </w:r>
      <w:r w:rsidRPr="001445BE">
        <w:rPr>
          <w:b/>
        </w:rPr>
        <w:t>Request</w:t>
      </w:r>
      <w:r w:rsidRPr="0088278D">
        <w:t xml:space="preserve">, </w:t>
      </w:r>
      <w:r>
        <w:t xml:space="preserve">and </w:t>
      </w:r>
      <w:r w:rsidRPr="0088278D">
        <w:t xml:space="preserve">click </w:t>
      </w:r>
      <w:r w:rsidRPr="001445BE">
        <w:rPr>
          <w:b/>
        </w:rPr>
        <w:t>Se</w:t>
      </w:r>
      <w:r>
        <w:rPr>
          <w:b/>
        </w:rPr>
        <w:t>arch</w:t>
      </w:r>
      <w:r w:rsidRPr="0088278D">
        <w:t>.</w:t>
      </w:r>
    </w:p>
    <w:p w14:paraId="6B36D978" w14:textId="77777777" w:rsidR="00EE7C5A" w:rsidRPr="00944514" w:rsidRDefault="00E70D04" w:rsidP="006C3C3F">
      <w:pPr>
        <w:pStyle w:val="OrderedList"/>
        <w:numPr>
          <w:ilvl w:val="0"/>
          <w:numId w:val="115"/>
        </w:numPr>
        <w:jc w:val="both"/>
      </w:pPr>
      <w:r>
        <w:t xml:space="preserve">On the </w:t>
      </w:r>
      <w:r w:rsidRPr="008F02BA">
        <w:rPr>
          <w:b/>
        </w:rPr>
        <w:t>Assigned Request Search</w:t>
      </w:r>
      <w:r w:rsidRPr="0088278D">
        <w:t xml:space="preserve"> Screen</w:t>
      </w:r>
      <w:r>
        <w:t>, e</w:t>
      </w:r>
      <w:r w:rsidRPr="0088278D">
        <w:t xml:space="preserve">nter the loan </w:t>
      </w:r>
      <w:r>
        <w:t xml:space="preserve">skey </w:t>
      </w:r>
      <w:r w:rsidR="00EE7C5A">
        <w:t xml:space="preserve">and </w:t>
      </w:r>
      <w:r w:rsidRPr="0088278D">
        <w:t xml:space="preserve">click </w:t>
      </w:r>
      <w:r w:rsidRPr="008F02BA">
        <w:rPr>
          <w:b/>
        </w:rPr>
        <w:t>Search.</w:t>
      </w:r>
      <w:r w:rsidR="00EE7C5A">
        <w:rPr>
          <w:b/>
        </w:rPr>
        <w:t xml:space="preserve"> </w:t>
      </w:r>
    </w:p>
    <w:p w14:paraId="5635B75F" w14:textId="2877256A" w:rsidR="00E70D04" w:rsidRPr="00EE7C5A" w:rsidRDefault="00EE7C5A" w:rsidP="006C3C3F">
      <w:pPr>
        <w:pStyle w:val="OrderedList"/>
        <w:numPr>
          <w:ilvl w:val="0"/>
          <w:numId w:val="115"/>
        </w:numPr>
        <w:jc w:val="both"/>
      </w:pPr>
      <w:r w:rsidRPr="00944514">
        <w:rPr>
          <w:bCs/>
        </w:rPr>
        <w:t>Select</w:t>
      </w:r>
      <w:r>
        <w:rPr>
          <w:b/>
        </w:rPr>
        <w:t xml:space="preserve"> Payoff </w:t>
      </w:r>
      <w:r w:rsidRPr="00944514">
        <w:rPr>
          <w:bCs/>
        </w:rPr>
        <w:t>timeline and</w:t>
      </w:r>
      <w:r>
        <w:rPr>
          <w:b/>
        </w:rPr>
        <w:t xml:space="preserve"> Click Servicing Mgmt</w:t>
      </w:r>
      <w:r w:rsidRPr="00944514">
        <w:rPr>
          <w:bCs/>
        </w:rPr>
        <w:t xml:space="preserve"> tab</w:t>
      </w:r>
    </w:p>
    <w:p w14:paraId="7DE3106C" w14:textId="4D48734A" w:rsidR="00EE7C5A" w:rsidRPr="00EE7C5A" w:rsidRDefault="00EE7C5A" w:rsidP="006C3C3F">
      <w:pPr>
        <w:pStyle w:val="OrderedList"/>
        <w:numPr>
          <w:ilvl w:val="0"/>
          <w:numId w:val="115"/>
        </w:numPr>
        <w:jc w:val="both"/>
      </w:pPr>
      <w:r>
        <w:rPr>
          <w:bCs/>
        </w:rPr>
        <w:t xml:space="preserve">Click </w:t>
      </w:r>
      <w:r w:rsidRPr="00944514">
        <w:rPr>
          <w:b/>
        </w:rPr>
        <w:t>EDIT</w:t>
      </w:r>
      <w:r>
        <w:rPr>
          <w:bCs/>
        </w:rPr>
        <w:t xml:space="preserve"> button </w:t>
      </w:r>
    </w:p>
    <w:p w14:paraId="6F7BBA31" w14:textId="2FB0457A" w:rsidR="00EE7C5A" w:rsidRPr="00EE7C5A" w:rsidRDefault="00EE7C5A" w:rsidP="006C3C3F">
      <w:pPr>
        <w:pStyle w:val="OrderedList"/>
        <w:numPr>
          <w:ilvl w:val="0"/>
          <w:numId w:val="115"/>
        </w:numPr>
        <w:jc w:val="both"/>
      </w:pPr>
      <w:r>
        <w:rPr>
          <w:bCs/>
        </w:rPr>
        <w:t xml:space="preserve">Enter </w:t>
      </w:r>
      <w:r w:rsidRPr="00944514">
        <w:rPr>
          <w:b/>
        </w:rPr>
        <w:t>Pay To, Address 1, Address 2, City, State, and Zip</w:t>
      </w:r>
      <w:r>
        <w:rPr>
          <w:bCs/>
        </w:rPr>
        <w:t>.</w:t>
      </w:r>
    </w:p>
    <w:p w14:paraId="18662AD9" w14:textId="7DBABFCA" w:rsidR="00EE7C5A" w:rsidRDefault="00EE7C5A" w:rsidP="006C3C3F">
      <w:pPr>
        <w:pStyle w:val="OrderedList"/>
        <w:numPr>
          <w:ilvl w:val="0"/>
          <w:numId w:val="115"/>
        </w:numPr>
        <w:jc w:val="both"/>
      </w:pPr>
      <w:r>
        <w:rPr>
          <w:bCs/>
        </w:rPr>
        <w:t xml:space="preserve">Click </w:t>
      </w:r>
      <w:r w:rsidRPr="00944514">
        <w:rPr>
          <w:b/>
        </w:rPr>
        <w:t>Submit</w:t>
      </w:r>
      <w:r>
        <w:rPr>
          <w:bCs/>
        </w:rPr>
        <w:t>.</w:t>
      </w:r>
    </w:p>
    <w:p w14:paraId="4398373C" w14:textId="335CF98B" w:rsidR="00E70D04" w:rsidRDefault="009B1E1C" w:rsidP="00E70D04">
      <w:pPr>
        <w:pStyle w:val="BodyText"/>
        <w:jc w:val="center"/>
        <w:rPr>
          <w:rFonts w:cstheme="minorHAnsi"/>
        </w:rPr>
      </w:pPr>
      <w:r>
        <w:rPr>
          <w:noProof/>
        </w:rPr>
        <w:drawing>
          <wp:inline distT="0" distB="0" distL="0" distR="0" wp14:anchorId="5285A6D2" wp14:editId="660DACEC">
            <wp:extent cx="1945005" cy="1990013"/>
            <wp:effectExtent l="0" t="0" r="0" b="0"/>
            <wp:docPr id="2947" name="Picture 294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7" name="Picture 2947" descr="Graphical user interface, application&#10;&#10;Description automatically generated"/>
                    <pic:cNvPicPr/>
                  </pic:nvPicPr>
                  <pic:blipFill>
                    <a:blip r:embed="rId286"/>
                    <a:stretch>
                      <a:fillRect/>
                    </a:stretch>
                  </pic:blipFill>
                  <pic:spPr>
                    <a:xfrm>
                      <a:off x="0" y="0"/>
                      <a:ext cx="1956759" cy="2002039"/>
                    </a:xfrm>
                    <a:prstGeom prst="rect">
                      <a:avLst/>
                    </a:prstGeom>
                  </pic:spPr>
                </pic:pic>
              </a:graphicData>
            </a:graphic>
          </wp:inline>
        </w:drawing>
      </w:r>
    </w:p>
    <w:p w14:paraId="3266F733" w14:textId="1FA14E15" w:rsidR="00E70D04" w:rsidRPr="002B73E4" w:rsidRDefault="00E70D04" w:rsidP="00E70D04">
      <w:pPr>
        <w:pStyle w:val="FigureCaption0"/>
      </w:pPr>
      <w:bookmarkStart w:id="2973" w:name="_Toc90644084"/>
      <w:bookmarkStart w:id="2974" w:name="_Toc23016410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123</w:t>
      </w:r>
      <w:r>
        <w:rPr>
          <w:noProof/>
        </w:rPr>
        <w:fldChar w:fldCharType="end"/>
      </w:r>
      <w:r>
        <w:t xml:space="preserve">: </w:t>
      </w:r>
      <w:r>
        <w:rPr>
          <w:noProof/>
        </w:rPr>
        <w:t xml:space="preserve">Refund Remittance Overage – Add </w:t>
      </w:r>
      <w:r w:rsidR="004D068B">
        <w:rPr>
          <w:noProof/>
        </w:rPr>
        <w:t>Payee</w:t>
      </w:r>
      <w:r>
        <w:rPr>
          <w:noProof/>
        </w:rPr>
        <w:t xml:space="preserve"> to timeline</w:t>
      </w:r>
      <w:bookmarkEnd w:id="2973"/>
      <w:bookmarkEnd w:id="2974"/>
    </w:p>
    <w:p w14:paraId="555A0A52" w14:textId="77777777" w:rsidR="008A7E6F" w:rsidRDefault="008A7E6F" w:rsidP="001879BA">
      <w:pPr>
        <w:pStyle w:val="BodyText"/>
      </w:pPr>
    </w:p>
    <w:p w14:paraId="68EE1E12" w14:textId="7067CE39" w:rsidR="004A48A2" w:rsidRDefault="004A48A2" w:rsidP="001879BA">
      <w:pPr>
        <w:pStyle w:val="BodyText"/>
      </w:pPr>
      <w:r w:rsidRPr="002B73E4">
        <w:t xml:space="preserve">To perform a </w:t>
      </w:r>
      <w:r w:rsidR="00616CCF">
        <w:t>Refund</w:t>
      </w:r>
      <w:r w:rsidR="00AD6272">
        <w:t>/Payment</w:t>
      </w:r>
      <w:r w:rsidR="00616CCF">
        <w:t xml:space="preserve"> Remittance Overage D</w:t>
      </w:r>
      <w:r w:rsidRPr="002B73E4">
        <w:t>isbursement:</w:t>
      </w:r>
    </w:p>
    <w:p w14:paraId="35DEAA0C" w14:textId="77777777" w:rsidR="00616CCF" w:rsidRPr="00E64674" w:rsidRDefault="00616CCF" w:rsidP="006C3C3F">
      <w:pPr>
        <w:pStyle w:val="OrderedList"/>
        <w:numPr>
          <w:ilvl w:val="0"/>
          <w:numId w:val="116"/>
        </w:numPr>
        <w:jc w:val="both"/>
      </w:pPr>
      <w:r w:rsidRPr="00E64674">
        <w:t xml:space="preserve">Click </w:t>
      </w:r>
      <w:r w:rsidRPr="00EF42B7">
        <w:rPr>
          <w:b/>
        </w:rPr>
        <w:t xml:space="preserve">New </w:t>
      </w:r>
      <w:r w:rsidRPr="00E64674">
        <w:t xml:space="preserve">on the </w:t>
      </w:r>
      <w:r w:rsidRPr="00EF42B7">
        <w:rPr>
          <w:b/>
        </w:rPr>
        <w:t>Disbursements</w:t>
      </w:r>
      <w:r w:rsidRPr="00E64674">
        <w:t xml:space="preserve"> screen.</w:t>
      </w:r>
    </w:p>
    <w:p w14:paraId="3A2E582A" w14:textId="4A705467" w:rsidR="00616CCF" w:rsidRPr="00821250" w:rsidRDefault="00616CCF" w:rsidP="006C3C3F">
      <w:pPr>
        <w:pStyle w:val="OrderedList"/>
        <w:numPr>
          <w:ilvl w:val="0"/>
          <w:numId w:val="116"/>
        </w:numPr>
        <w:jc w:val="both"/>
        <w:rPr>
          <w:rFonts w:asciiTheme="majorHAnsi" w:eastAsia="Times New Roman" w:hAnsiTheme="majorHAnsi" w:cstheme="minorHAnsi"/>
          <w:bCs/>
          <w:noProof/>
          <w:color w:val="000000" w:themeColor="text1"/>
        </w:rPr>
      </w:pPr>
      <w:r w:rsidRPr="003F5A8B">
        <w:t xml:space="preserve">On the </w:t>
      </w:r>
      <w:r w:rsidRPr="003F5A8B">
        <w:rPr>
          <w:b/>
        </w:rPr>
        <w:t>New Disbursement</w:t>
      </w:r>
      <w:r w:rsidRPr="003F5A8B">
        <w:t xml:space="preserve"> window, select </w:t>
      </w:r>
      <w:r>
        <w:t>Disb – Refund</w:t>
      </w:r>
      <w:r w:rsidR="00AD6272">
        <w:t>/Payment</w:t>
      </w:r>
      <w:r>
        <w:t xml:space="preserve"> Overage Disbursement</w:t>
      </w:r>
      <w:r w:rsidRPr="003F5A8B">
        <w:t xml:space="preserve"> from </w:t>
      </w:r>
      <w:r w:rsidRPr="003F5A8B">
        <w:rPr>
          <w:b/>
        </w:rPr>
        <w:t>Transactions Category</w:t>
      </w:r>
      <w:r w:rsidRPr="003F5A8B">
        <w:t xml:space="preserve"> dropdown.</w:t>
      </w:r>
      <w:r w:rsidRPr="003F5A8B">
        <w:rPr>
          <w:rFonts w:asciiTheme="majorHAnsi" w:hAnsiTheme="majorHAnsi" w:cstheme="minorHAnsi"/>
          <w:color w:val="000000" w:themeColor="text1"/>
        </w:rPr>
        <w:t xml:space="preserve"> </w:t>
      </w:r>
    </w:p>
    <w:p w14:paraId="6DF03789" w14:textId="6B086296" w:rsidR="00616CCF" w:rsidRDefault="00313467" w:rsidP="0020312C">
      <w:pPr>
        <w:pStyle w:val="BodyText"/>
        <w:jc w:val="center"/>
      </w:pPr>
      <w:r w:rsidRPr="00313467">
        <w:t xml:space="preserve"> </w:t>
      </w:r>
    </w:p>
    <w:p w14:paraId="0FD15E1B" w14:textId="09B70A42" w:rsidR="00AD6272" w:rsidRDefault="00AD6272" w:rsidP="0020312C">
      <w:pPr>
        <w:pStyle w:val="BodyText"/>
        <w:jc w:val="center"/>
      </w:pPr>
      <w:r>
        <w:rPr>
          <w:noProof/>
        </w:rPr>
        <w:drawing>
          <wp:inline distT="0" distB="0" distL="0" distR="0" wp14:anchorId="4E114990" wp14:editId="5B3C8AC1">
            <wp:extent cx="1930400" cy="1231869"/>
            <wp:effectExtent l="19050" t="19050" r="12700" b="26035"/>
            <wp:docPr id="69276896"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276896" name="Picture 1" descr="A screenshot of a computer screen&#10;&#10;Description automatically generated with low confidence"/>
                    <pic:cNvPicPr/>
                  </pic:nvPicPr>
                  <pic:blipFill>
                    <a:blip r:embed="rId287"/>
                    <a:stretch>
                      <a:fillRect/>
                    </a:stretch>
                  </pic:blipFill>
                  <pic:spPr>
                    <a:xfrm>
                      <a:off x="0" y="0"/>
                      <a:ext cx="1947721" cy="1242922"/>
                    </a:xfrm>
                    <a:prstGeom prst="rect">
                      <a:avLst/>
                    </a:prstGeom>
                    <a:ln w="19050">
                      <a:solidFill>
                        <a:srgbClr val="0070C0"/>
                      </a:solidFill>
                    </a:ln>
                  </pic:spPr>
                </pic:pic>
              </a:graphicData>
            </a:graphic>
          </wp:inline>
        </w:drawing>
      </w:r>
    </w:p>
    <w:p w14:paraId="0D5FAB4D" w14:textId="28DD2DF6" w:rsidR="00D95CDE" w:rsidRPr="002B73E4" w:rsidRDefault="00D95CDE" w:rsidP="00D95CDE">
      <w:pPr>
        <w:pStyle w:val="FigureCaption0"/>
      </w:pPr>
      <w:bookmarkStart w:id="2975" w:name="_Toc74052698"/>
      <w:bookmarkStart w:id="2976" w:name="_Toc90644085"/>
      <w:bookmarkStart w:id="2977" w:name="_Toc23016410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124</w:t>
      </w:r>
      <w:r w:rsidR="00764635">
        <w:rPr>
          <w:noProof/>
        </w:rPr>
        <w:fldChar w:fldCharType="end"/>
      </w:r>
      <w:r>
        <w:t xml:space="preserve">: </w:t>
      </w:r>
      <w:r>
        <w:rPr>
          <w:noProof/>
        </w:rPr>
        <w:t>Refund</w:t>
      </w:r>
      <w:r w:rsidR="00AD6272">
        <w:rPr>
          <w:noProof/>
        </w:rPr>
        <w:t>/Payment</w:t>
      </w:r>
      <w:r>
        <w:rPr>
          <w:noProof/>
        </w:rPr>
        <w:t xml:space="preserve"> Remittance Overage – New Disbursement</w:t>
      </w:r>
      <w:bookmarkEnd w:id="2975"/>
      <w:bookmarkEnd w:id="2976"/>
      <w:bookmarkEnd w:id="2977"/>
    </w:p>
    <w:p w14:paraId="3EBB1134" w14:textId="77777777" w:rsidR="00616CCF" w:rsidRPr="006204CE" w:rsidRDefault="00616CCF" w:rsidP="006C3C3F">
      <w:pPr>
        <w:pStyle w:val="OrderedList"/>
        <w:numPr>
          <w:ilvl w:val="0"/>
          <w:numId w:val="116"/>
        </w:numPr>
        <w:jc w:val="both"/>
      </w:pPr>
      <w:r w:rsidRPr="006204CE">
        <w:t>Populate the below listed required fields (marked with red asterisk):</w:t>
      </w:r>
    </w:p>
    <w:p w14:paraId="298FDC5F" w14:textId="77777777" w:rsidR="00616CCF" w:rsidRPr="00E64674" w:rsidRDefault="00616CCF" w:rsidP="009907A4">
      <w:pPr>
        <w:pStyle w:val="UnorderedListIndent"/>
        <w:jc w:val="both"/>
      </w:pPr>
      <w:r>
        <w:t>Transaction Desc</w:t>
      </w:r>
    </w:p>
    <w:p w14:paraId="0F05F23F" w14:textId="7FBDC3F4" w:rsidR="00616CCF" w:rsidRDefault="00616CCF" w:rsidP="009907A4">
      <w:pPr>
        <w:pStyle w:val="UnorderedListIndent"/>
        <w:jc w:val="both"/>
      </w:pPr>
      <w:r>
        <w:t>Payee Type</w:t>
      </w:r>
      <w:r w:rsidR="00E5494B">
        <w:t xml:space="preserve"> – </w:t>
      </w:r>
      <w:r w:rsidR="00313467" w:rsidRPr="00313467">
        <w:t>Choose Borrower, Vendor or Tax Authority</w:t>
      </w:r>
      <w:r w:rsidR="008A7E6F">
        <w:t>, Payoff Refund</w:t>
      </w:r>
    </w:p>
    <w:p w14:paraId="2F30CFBD" w14:textId="05C46F92" w:rsidR="001636C7" w:rsidRPr="00E64674" w:rsidRDefault="001636C7" w:rsidP="009907A4">
      <w:pPr>
        <w:pStyle w:val="UnorderedListIndent"/>
        <w:jc w:val="both"/>
      </w:pPr>
      <w:r w:rsidRPr="001636C7">
        <w:t xml:space="preserve">Payee – pre-filled </w:t>
      </w:r>
      <w:r w:rsidR="00313467">
        <w:t>wi</w:t>
      </w:r>
      <w:r w:rsidR="00313467" w:rsidRPr="00313467">
        <w:t>th Borrower name if Borrower is chosen</w:t>
      </w:r>
    </w:p>
    <w:p w14:paraId="774BE90B" w14:textId="77777777" w:rsidR="00616CCF" w:rsidRDefault="00616CCF" w:rsidP="006C3C3F">
      <w:pPr>
        <w:pStyle w:val="OrderedList"/>
        <w:numPr>
          <w:ilvl w:val="0"/>
          <w:numId w:val="116"/>
        </w:numPr>
        <w:jc w:val="both"/>
      </w:pPr>
      <w:r w:rsidRPr="00CC6487">
        <w:t xml:space="preserve">Click </w:t>
      </w:r>
      <w:r w:rsidRPr="009907A4">
        <w:rPr>
          <w:b/>
        </w:rPr>
        <w:t>Submit.</w:t>
      </w:r>
      <w:r w:rsidRPr="00CC6487">
        <w:t xml:space="preserve"> </w:t>
      </w:r>
      <w:r>
        <w:t xml:space="preserve">The </w:t>
      </w:r>
      <w:r w:rsidRPr="009907A4">
        <w:rPr>
          <w:b/>
        </w:rPr>
        <w:t>New Disbursement</w:t>
      </w:r>
      <w:r>
        <w:t xml:space="preserve"> window is refreshed with additional fields.</w:t>
      </w:r>
    </w:p>
    <w:p w14:paraId="36383BEA" w14:textId="5C485C96" w:rsidR="00616CCF" w:rsidRDefault="00616CCF" w:rsidP="006C3C3F">
      <w:pPr>
        <w:pStyle w:val="OrderedList"/>
        <w:numPr>
          <w:ilvl w:val="0"/>
          <w:numId w:val="116"/>
        </w:numPr>
        <w:jc w:val="both"/>
      </w:pPr>
      <w:r>
        <w:t xml:space="preserve">Enter the information in the </w:t>
      </w:r>
      <w:r w:rsidRPr="006204CE">
        <w:t>below listed fields</w:t>
      </w:r>
      <w:r w:rsidR="00246510">
        <w:t>:</w:t>
      </w:r>
      <w:r w:rsidRPr="006204CE">
        <w:t xml:space="preserve"> </w:t>
      </w:r>
    </w:p>
    <w:p w14:paraId="317FBD18" w14:textId="24815795" w:rsidR="00616CCF" w:rsidRDefault="00616CCF" w:rsidP="009907A4">
      <w:pPr>
        <w:pStyle w:val="UnorderedListIndent"/>
        <w:jc w:val="both"/>
      </w:pPr>
      <w:r>
        <w:t>Disbursement Amount</w:t>
      </w:r>
    </w:p>
    <w:p w14:paraId="1109C2FA" w14:textId="27154408" w:rsidR="001636C7" w:rsidRPr="005A7735" w:rsidRDefault="001636C7" w:rsidP="009907A4">
      <w:pPr>
        <w:pStyle w:val="UnorderedListIndent"/>
        <w:jc w:val="both"/>
      </w:pPr>
      <w:r w:rsidRPr="001636C7">
        <w:t>The “Pay To” field is no</w:t>
      </w:r>
      <w:r w:rsidR="00971EE6">
        <w:t>t</w:t>
      </w:r>
      <w:r w:rsidRPr="001636C7">
        <w:t xml:space="preserve"> editable</w:t>
      </w:r>
    </w:p>
    <w:p w14:paraId="0C860C20" w14:textId="0776C8C8" w:rsidR="00616CCF" w:rsidRDefault="00616CCF" w:rsidP="006C3C3F">
      <w:pPr>
        <w:pStyle w:val="OrderedList"/>
        <w:numPr>
          <w:ilvl w:val="0"/>
          <w:numId w:val="116"/>
        </w:numPr>
        <w:jc w:val="both"/>
      </w:pPr>
      <w:r w:rsidRPr="008A6A1D">
        <w:t xml:space="preserve">Update the </w:t>
      </w:r>
      <w:r w:rsidRPr="009907A4">
        <w:rPr>
          <w:b/>
        </w:rPr>
        <w:t>Process Date</w:t>
      </w:r>
      <w:r w:rsidRPr="008A6A1D">
        <w:t xml:space="preserve"> if required. </w:t>
      </w:r>
    </w:p>
    <w:p w14:paraId="683299B4" w14:textId="77777777" w:rsidR="005163B1" w:rsidRPr="005163B1" w:rsidRDefault="005163B1" w:rsidP="006C3C3F">
      <w:pPr>
        <w:pStyle w:val="OrderedList"/>
        <w:numPr>
          <w:ilvl w:val="0"/>
          <w:numId w:val="116"/>
        </w:numPr>
        <w:jc w:val="both"/>
        <w:rPr>
          <w:rFonts w:asciiTheme="majorHAnsi" w:hAnsiTheme="majorHAnsi"/>
        </w:rPr>
      </w:pPr>
      <w:r w:rsidRPr="005163B1">
        <w:rPr>
          <w:rFonts w:asciiTheme="majorHAnsi" w:hAnsiTheme="majorHAnsi"/>
        </w:rPr>
        <w:t>Enter the Check Stub Note for check disbursements, if applicable</w:t>
      </w:r>
    </w:p>
    <w:p w14:paraId="783F70EB" w14:textId="77777777" w:rsidR="005163B1" w:rsidRPr="00B96705" w:rsidRDefault="005163B1" w:rsidP="00B96705">
      <w:pPr>
        <w:pStyle w:val="UnorderedListIndent"/>
        <w:jc w:val="both"/>
      </w:pPr>
      <w:r w:rsidRPr="00B96705">
        <w:t>The Check Stub Note field is limited to 55 characters for each line</w:t>
      </w:r>
    </w:p>
    <w:p w14:paraId="34DBE21B" w14:textId="77777777" w:rsidR="005163B1" w:rsidRPr="005163B1" w:rsidRDefault="005163B1" w:rsidP="006C3C3F">
      <w:pPr>
        <w:pStyle w:val="OrderedList"/>
        <w:numPr>
          <w:ilvl w:val="0"/>
          <w:numId w:val="116"/>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727DEDA9" w14:textId="135DBBEB" w:rsidR="005163B1" w:rsidRPr="00B36B67" w:rsidRDefault="005163B1" w:rsidP="00B36B67">
      <w:pPr>
        <w:pStyle w:val="UnorderedListIndent"/>
        <w:jc w:val="both"/>
      </w:pPr>
      <w:r w:rsidRPr="00B36B67">
        <w:t>Special Handling is applicable only for Check disbursements.</w:t>
      </w:r>
    </w:p>
    <w:p w14:paraId="64137403" w14:textId="77777777" w:rsidR="005163B1" w:rsidRPr="006675E2" w:rsidRDefault="005163B1" w:rsidP="006C3C3F">
      <w:pPr>
        <w:pStyle w:val="OrderedList"/>
        <w:numPr>
          <w:ilvl w:val="0"/>
          <w:numId w:val="116"/>
        </w:numPr>
        <w:jc w:val="both"/>
      </w:pPr>
      <w:r w:rsidRPr="006675E2">
        <w:t xml:space="preserve">The Invoice # should be filled in, if applicable. </w:t>
      </w:r>
    </w:p>
    <w:p w14:paraId="5FF62359" w14:textId="7CF68847" w:rsidR="00C32BC1" w:rsidRDefault="00616CCF" w:rsidP="006C3C3F">
      <w:pPr>
        <w:pStyle w:val="OrderedList"/>
        <w:numPr>
          <w:ilvl w:val="0"/>
          <w:numId w:val="116"/>
        </w:numPr>
        <w:jc w:val="both"/>
      </w:pPr>
      <w:r w:rsidRPr="008A6A1D">
        <w:t xml:space="preserve">Click </w:t>
      </w:r>
      <w:r w:rsidRPr="009907A4">
        <w:rPr>
          <w:b/>
        </w:rPr>
        <w:t>Submit</w:t>
      </w:r>
      <w:r w:rsidRPr="008A6A1D">
        <w:t xml:space="preserve"> to save the changes</w:t>
      </w:r>
      <w:r>
        <w:t>.</w:t>
      </w:r>
      <w:r w:rsidRPr="008A6A1D">
        <w:t xml:space="preserve"> This disbursement is</w:t>
      </w:r>
      <w:r>
        <w:t xml:space="preserve"> displayed in the </w:t>
      </w:r>
      <w:r w:rsidRPr="009907A4">
        <w:rPr>
          <w:b/>
        </w:rPr>
        <w:t>Disbursement</w:t>
      </w:r>
      <w:r>
        <w:t xml:space="preserve"> screen.</w:t>
      </w:r>
    </w:p>
    <w:p w14:paraId="56362D15" w14:textId="3C8D7E62" w:rsidR="00D25B58" w:rsidRDefault="00D25B58" w:rsidP="006C3C3F">
      <w:pPr>
        <w:pStyle w:val="OrderedList"/>
        <w:numPr>
          <w:ilvl w:val="0"/>
          <w:numId w:val="116"/>
        </w:numPr>
        <w:jc w:val="both"/>
      </w:pPr>
      <w:r w:rsidRPr="008F4E4C">
        <w:t>For payment method Check or ACH, the supervisor role must Authorize Disbursements to be sent for Accounting</w:t>
      </w:r>
      <w:r w:rsidR="00966CC7">
        <w:t xml:space="preserve">. </w:t>
      </w:r>
      <w:r w:rsidRPr="00966CC7">
        <w:rPr>
          <w:b/>
          <w:bCs/>
          <w:color w:val="0070C0"/>
        </w:rPr>
        <w:t xml:space="preserve">See Section - </w:t>
      </w:r>
      <w:r w:rsidR="00750212" w:rsidRPr="00966CC7">
        <w:rPr>
          <w:b/>
          <w:bCs/>
          <w:color w:val="0070C0"/>
        </w:rPr>
        <w:t>6.19.</w:t>
      </w:r>
      <w:r w:rsidR="009478CC">
        <w:rPr>
          <w:b/>
          <w:bCs/>
          <w:color w:val="0070C0"/>
        </w:rPr>
        <w:t>3.3</w:t>
      </w:r>
    </w:p>
    <w:p w14:paraId="776C66DA" w14:textId="77777777" w:rsidR="00D25B58" w:rsidRDefault="00D25B58" w:rsidP="006C3C3F">
      <w:pPr>
        <w:pStyle w:val="OrderedList"/>
        <w:numPr>
          <w:ilvl w:val="0"/>
          <w:numId w:val="116"/>
        </w:numPr>
        <w:jc w:val="both"/>
      </w:pPr>
      <w:r>
        <w:t>For invoice payments, the invoice# can be input on the screen above and will appear on the check in the 2</w:t>
      </w:r>
      <w:r w:rsidRPr="008C49E5">
        <w:rPr>
          <w:vertAlign w:val="superscript"/>
        </w:rPr>
        <w:t>nd</w:t>
      </w:r>
      <w:r>
        <w:t xml:space="preserve"> line of the check legend.  </w:t>
      </w:r>
    </w:p>
    <w:p w14:paraId="14B2AC70" w14:textId="66FB0AAC" w:rsidR="00D25B58" w:rsidRDefault="00AE18A3" w:rsidP="00A90F9C">
      <w:pPr>
        <w:pStyle w:val="OrderedList"/>
      </w:pPr>
      <w:r>
        <w:rPr>
          <w:b/>
          <w:bCs/>
        </w:rPr>
        <w:t>TIP</w:t>
      </w:r>
      <w:r w:rsidR="00D25B58">
        <w:t xml:space="preserve">: The “Invoice #” will not appear for any Disbursement that is a “Tax Authority.”. </w:t>
      </w:r>
    </w:p>
    <w:p w14:paraId="258E0640" w14:textId="7E89CFAB" w:rsidR="00D25B58" w:rsidRDefault="00D25B58" w:rsidP="006C3C3F">
      <w:pPr>
        <w:pStyle w:val="OrderedList"/>
        <w:numPr>
          <w:ilvl w:val="0"/>
          <w:numId w:val="116"/>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35285451" w14:textId="77777777" w:rsidR="00D25B58" w:rsidRDefault="00D25B58" w:rsidP="00D37F5E">
      <w:pPr>
        <w:pStyle w:val="OrderedList"/>
        <w:ind w:left="720"/>
      </w:pPr>
    </w:p>
    <w:p w14:paraId="430E5C0F" w14:textId="3A725F50" w:rsidR="00CD689D" w:rsidRPr="002B73E4" w:rsidRDefault="00CD689D" w:rsidP="00CD689D">
      <w:pPr>
        <w:pStyle w:val="Heading3"/>
        <w:ind w:left="1080" w:hanging="1080"/>
        <w:jc w:val="both"/>
      </w:pPr>
      <w:bookmarkStart w:id="2978" w:name="_Toc74052049"/>
      <w:bookmarkStart w:id="2979" w:name="_Toc90643436"/>
      <w:bookmarkStart w:id="2980" w:name="_Toc230163345"/>
      <w:bookmarkStart w:id="2981" w:name="_Toc314310313"/>
      <w:bookmarkStart w:id="2982" w:name="_Ref314520264"/>
      <w:bookmarkStart w:id="2983" w:name="_Toc314660796"/>
      <w:bookmarkEnd w:id="2921"/>
      <w:r>
        <w:t>Performing a 1</w:t>
      </w:r>
      <w:r w:rsidRPr="00D70B95">
        <w:rPr>
          <w:vertAlign w:val="superscript"/>
        </w:rPr>
        <w:t>st</w:t>
      </w:r>
      <w:r>
        <w:t xml:space="preserve"> Year Taxes &amp; Ins Set Aside</w:t>
      </w:r>
      <w:r w:rsidRPr="002B73E4">
        <w:t xml:space="preserve"> </w:t>
      </w:r>
      <w:r>
        <w:t>Disbursement</w:t>
      </w:r>
      <w:bookmarkEnd w:id="2978"/>
      <w:bookmarkEnd w:id="2979"/>
      <w:bookmarkEnd w:id="2980"/>
      <w:r>
        <w:fldChar w:fldCharType="begin"/>
      </w:r>
      <w:r>
        <w:instrText xml:space="preserve"> XE "</w:instrText>
      </w:r>
      <w:r w:rsidRPr="00314B83">
        <w:instrText>Assigned Refund Remittance Overage Disbursement</w:instrText>
      </w:r>
      <w:r>
        <w:instrText xml:space="preserve">" </w:instrText>
      </w:r>
      <w:r>
        <w:fldChar w:fldCharType="end"/>
      </w:r>
    </w:p>
    <w:p w14:paraId="18EE7C26" w14:textId="49A33987" w:rsidR="00CD689D" w:rsidRPr="002B73E4" w:rsidRDefault="00CD689D" w:rsidP="00CD689D">
      <w:pPr>
        <w:pStyle w:val="BodyText"/>
        <w:rPr>
          <w:rFonts w:cstheme="minorHAnsi"/>
        </w:rPr>
      </w:pPr>
      <w:r w:rsidRPr="002B73E4">
        <w:t xml:space="preserve">The </w:t>
      </w:r>
      <w:r>
        <w:t>HUD NSC Contractor</w:t>
      </w:r>
      <w:r w:rsidRPr="002B73E4">
        <w:t xml:space="preserve"> will initiate this disbursement from </w:t>
      </w:r>
      <w:r>
        <w:t>borrower</w:t>
      </w:r>
      <w:r w:rsidRPr="002B73E4">
        <w:t xml:space="preserve">’s available </w:t>
      </w:r>
      <w:r w:rsidRPr="00CD689D">
        <w:t>1st Year Taxes &amp; Ins Set Aside</w:t>
      </w:r>
      <w:r w:rsidRPr="002B73E4">
        <w:t xml:space="preserve"> amount.</w:t>
      </w:r>
      <w:r>
        <w:t xml:space="preserve"> </w:t>
      </w:r>
      <w:r w:rsidRPr="002B73E4">
        <w:t xml:space="preserve">The </w:t>
      </w:r>
      <w:r w:rsidRPr="00CD689D">
        <w:t xml:space="preserve">1st Year Taxes &amp; Ins Set Aside </w:t>
      </w:r>
      <w:r w:rsidRPr="002B73E4">
        <w:t xml:space="preserve">Disbursements cannot be made without the </w:t>
      </w:r>
      <w:r w:rsidRPr="00CD689D">
        <w:t>1st Year Taxes &amp; Ins Set Aside</w:t>
      </w:r>
      <w:r>
        <w:t xml:space="preserve"> </w:t>
      </w:r>
      <w:r w:rsidRPr="002B73E4">
        <w:t xml:space="preserve">- </w:t>
      </w:r>
      <w:r>
        <w:t>Setup</w:t>
      </w:r>
      <w:r w:rsidRPr="002B73E4">
        <w:t xml:space="preserve"> transaction. Refer to Transactions section</w:t>
      </w:r>
      <w:r>
        <w:t xml:space="preserve"> 6.5 </w:t>
      </w:r>
      <w:r w:rsidRPr="002B73E4">
        <w:t>Set Aside</w:t>
      </w:r>
      <w:r>
        <w:t xml:space="preserve"> screen for more details</w:t>
      </w:r>
    </w:p>
    <w:p w14:paraId="101D8956" w14:textId="10AD5984" w:rsidR="00CD689D" w:rsidRDefault="00CD689D" w:rsidP="00CD689D">
      <w:pPr>
        <w:pStyle w:val="BodyText"/>
      </w:pPr>
      <w:r w:rsidRPr="002B73E4">
        <w:t xml:space="preserve">To perform a </w:t>
      </w:r>
      <w:r w:rsidRPr="00CD689D">
        <w:t xml:space="preserve">1st Year Taxes &amp; Ins Set Aside </w:t>
      </w:r>
      <w:r>
        <w:t>D</w:t>
      </w:r>
      <w:r w:rsidRPr="002B73E4">
        <w:t>isbursement:</w:t>
      </w:r>
    </w:p>
    <w:p w14:paraId="582A5F50" w14:textId="77777777" w:rsidR="00CD689D" w:rsidRPr="00E64674" w:rsidRDefault="00CD689D" w:rsidP="006C3C3F">
      <w:pPr>
        <w:pStyle w:val="OrderedList"/>
        <w:numPr>
          <w:ilvl w:val="0"/>
          <w:numId w:val="279"/>
        </w:numPr>
        <w:jc w:val="both"/>
      </w:pPr>
      <w:r w:rsidRPr="00E64674">
        <w:t xml:space="preserve">Click </w:t>
      </w:r>
      <w:r w:rsidRPr="00EF42B7">
        <w:rPr>
          <w:b/>
        </w:rPr>
        <w:t xml:space="preserve">New </w:t>
      </w:r>
      <w:r w:rsidRPr="00E64674">
        <w:t xml:space="preserve">on the </w:t>
      </w:r>
      <w:r w:rsidRPr="00EF42B7">
        <w:rPr>
          <w:b/>
        </w:rPr>
        <w:t>Disbursements</w:t>
      </w:r>
      <w:r w:rsidRPr="00E64674">
        <w:t xml:space="preserve"> screen.</w:t>
      </w:r>
    </w:p>
    <w:p w14:paraId="6C976D4E" w14:textId="322EEA27" w:rsidR="00CD689D" w:rsidRPr="00821250" w:rsidRDefault="00CD689D" w:rsidP="006C3C3F">
      <w:pPr>
        <w:pStyle w:val="OrderedList"/>
        <w:numPr>
          <w:ilvl w:val="0"/>
          <w:numId w:val="279"/>
        </w:numPr>
        <w:jc w:val="both"/>
        <w:rPr>
          <w:rFonts w:asciiTheme="majorHAnsi" w:eastAsia="Times New Roman" w:hAnsiTheme="majorHAnsi" w:cstheme="minorHAnsi"/>
          <w:bCs/>
          <w:noProof/>
          <w:color w:val="000000" w:themeColor="text1"/>
        </w:rPr>
      </w:pPr>
      <w:r w:rsidRPr="003F5A8B">
        <w:t xml:space="preserve">On the </w:t>
      </w:r>
      <w:r w:rsidRPr="003F5A8B">
        <w:rPr>
          <w:b/>
        </w:rPr>
        <w:t>New Disbursement</w:t>
      </w:r>
      <w:r w:rsidRPr="003F5A8B">
        <w:t xml:space="preserve"> window, select </w:t>
      </w:r>
      <w:r>
        <w:t>Disb – 1</w:t>
      </w:r>
      <w:r w:rsidRPr="00D70B95">
        <w:rPr>
          <w:vertAlign w:val="superscript"/>
        </w:rPr>
        <w:t>st</w:t>
      </w:r>
      <w:r>
        <w:t xml:space="preserve"> Year Taxes &amp; Ins Set Aside Disbursement</w:t>
      </w:r>
      <w:r w:rsidRPr="003F5A8B">
        <w:t xml:space="preserve"> from </w:t>
      </w:r>
      <w:r w:rsidRPr="003F5A8B">
        <w:rPr>
          <w:b/>
        </w:rPr>
        <w:t>Transactions Category</w:t>
      </w:r>
      <w:r w:rsidRPr="003F5A8B">
        <w:t xml:space="preserve"> dropdown.</w:t>
      </w:r>
      <w:r w:rsidRPr="003F5A8B">
        <w:rPr>
          <w:rFonts w:asciiTheme="majorHAnsi" w:hAnsiTheme="majorHAnsi" w:cstheme="minorHAnsi"/>
          <w:color w:val="000000" w:themeColor="text1"/>
        </w:rPr>
        <w:t xml:space="preserve"> </w:t>
      </w:r>
    </w:p>
    <w:p w14:paraId="08494319" w14:textId="77777777" w:rsidR="00CD689D" w:rsidRDefault="00CD689D" w:rsidP="00CD689D">
      <w:pPr>
        <w:pStyle w:val="BodyText"/>
        <w:jc w:val="center"/>
      </w:pPr>
      <w:r w:rsidRPr="00313467">
        <w:t xml:space="preserve"> </w:t>
      </w:r>
    </w:p>
    <w:p w14:paraId="7D9FD000" w14:textId="1FA7917F" w:rsidR="00CD689D" w:rsidRDefault="008756CA" w:rsidP="00CD689D">
      <w:pPr>
        <w:pStyle w:val="BodyText"/>
        <w:jc w:val="center"/>
      </w:pPr>
      <w:r>
        <w:rPr>
          <w:noProof/>
        </w:rPr>
        <w:drawing>
          <wp:inline distT="0" distB="0" distL="0" distR="0" wp14:anchorId="4EFB85BC" wp14:editId="66983C82">
            <wp:extent cx="2424745" cy="1612789"/>
            <wp:effectExtent l="0" t="0" r="0" b="6985"/>
            <wp:docPr id="2949" name="Picture 294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9" name="Picture 2949" descr="Graphical user interface, text, application, chat or text message&#10;&#10;Description automatically generated"/>
                    <pic:cNvPicPr/>
                  </pic:nvPicPr>
                  <pic:blipFill>
                    <a:blip r:embed="rId288"/>
                    <a:stretch>
                      <a:fillRect/>
                    </a:stretch>
                  </pic:blipFill>
                  <pic:spPr>
                    <a:xfrm>
                      <a:off x="0" y="0"/>
                      <a:ext cx="2435214" cy="1619752"/>
                    </a:xfrm>
                    <a:prstGeom prst="rect">
                      <a:avLst/>
                    </a:prstGeom>
                  </pic:spPr>
                </pic:pic>
              </a:graphicData>
            </a:graphic>
          </wp:inline>
        </w:drawing>
      </w:r>
    </w:p>
    <w:p w14:paraId="76FB797F" w14:textId="094CB75A" w:rsidR="00CD689D" w:rsidRPr="002B73E4" w:rsidRDefault="00CD689D" w:rsidP="00CD689D">
      <w:pPr>
        <w:pStyle w:val="FigureCaption0"/>
      </w:pPr>
      <w:bookmarkStart w:id="2984" w:name="_Toc74052701"/>
      <w:bookmarkStart w:id="2985" w:name="_Toc90644088"/>
      <w:bookmarkStart w:id="2986" w:name="_Toc230164102"/>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125</w:t>
      </w:r>
      <w:r>
        <w:rPr>
          <w:noProof/>
        </w:rPr>
        <w:fldChar w:fldCharType="end"/>
      </w:r>
      <w:r>
        <w:t xml:space="preserve">: </w:t>
      </w:r>
      <w:r>
        <w:rPr>
          <w:noProof/>
        </w:rPr>
        <w:t>1</w:t>
      </w:r>
      <w:r w:rsidRPr="00D70B95">
        <w:rPr>
          <w:noProof/>
          <w:vertAlign w:val="superscript"/>
        </w:rPr>
        <w:t>st</w:t>
      </w:r>
      <w:r>
        <w:rPr>
          <w:noProof/>
        </w:rPr>
        <w:t xml:space="preserve"> Year Taxes &amp; Ins Set Aside – New Disbursement</w:t>
      </w:r>
      <w:bookmarkEnd w:id="2984"/>
      <w:bookmarkEnd w:id="2985"/>
      <w:bookmarkEnd w:id="2986"/>
    </w:p>
    <w:p w14:paraId="2870F3C0" w14:textId="77777777" w:rsidR="00CD689D" w:rsidRPr="006204CE" w:rsidRDefault="00CD689D" w:rsidP="006C3C3F">
      <w:pPr>
        <w:pStyle w:val="OrderedList"/>
        <w:numPr>
          <w:ilvl w:val="0"/>
          <w:numId w:val="279"/>
        </w:numPr>
        <w:jc w:val="both"/>
      </w:pPr>
      <w:r w:rsidRPr="006204CE">
        <w:t>Populate the below listed required fields (marked with red asterisk):</w:t>
      </w:r>
    </w:p>
    <w:p w14:paraId="1043D4E9" w14:textId="4CD9ADB6" w:rsidR="00CD689D" w:rsidRDefault="00CD689D" w:rsidP="00CD689D">
      <w:pPr>
        <w:pStyle w:val="UnorderedListIndent"/>
        <w:jc w:val="both"/>
      </w:pPr>
      <w:r>
        <w:t>Transaction Desc</w:t>
      </w:r>
    </w:p>
    <w:p w14:paraId="55EA0D43" w14:textId="29CD78BB" w:rsidR="00CD689D" w:rsidRPr="00E64674" w:rsidRDefault="00CD689D" w:rsidP="00CD689D">
      <w:pPr>
        <w:pStyle w:val="UnorderedListIndent"/>
        <w:jc w:val="both"/>
      </w:pPr>
      <w:r>
        <w:t>Disbursement Type – Choose Insurance – Check or Taxes -Check</w:t>
      </w:r>
    </w:p>
    <w:p w14:paraId="154B9F0D" w14:textId="4C3F4FF6" w:rsidR="00CD689D" w:rsidRDefault="00CD689D" w:rsidP="00CD689D">
      <w:pPr>
        <w:pStyle w:val="UnorderedListIndent"/>
        <w:jc w:val="both"/>
      </w:pPr>
      <w:r>
        <w:t xml:space="preserve">Payee Type – </w:t>
      </w:r>
      <w:r w:rsidRPr="00313467">
        <w:t>Choose Vendor</w:t>
      </w:r>
      <w:r w:rsidR="007564E2">
        <w:t>,</w:t>
      </w:r>
      <w:r w:rsidRPr="00313467">
        <w:t xml:space="preserve"> Tax Authority</w:t>
      </w:r>
      <w:r w:rsidR="007564E2">
        <w:t xml:space="preserve"> or Insurance Agent (For Loan)</w:t>
      </w:r>
    </w:p>
    <w:p w14:paraId="1121763D" w14:textId="0E41E31A" w:rsidR="00CD689D" w:rsidRPr="00E64674" w:rsidRDefault="00CD689D" w:rsidP="00CD689D">
      <w:pPr>
        <w:pStyle w:val="UnorderedListIndent"/>
        <w:jc w:val="both"/>
      </w:pPr>
      <w:r w:rsidRPr="001636C7">
        <w:t xml:space="preserve">Payee </w:t>
      </w:r>
    </w:p>
    <w:p w14:paraId="4BC1C4B2" w14:textId="77777777" w:rsidR="00CD689D" w:rsidRDefault="00CD689D" w:rsidP="006C3C3F">
      <w:pPr>
        <w:pStyle w:val="OrderedList"/>
        <w:numPr>
          <w:ilvl w:val="0"/>
          <w:numId w:val="279"/>
        </w:numPr>
        <w:jc w:val="both"/>
      </w:pPr>
      <w:r w:rsidRPr="00CC6487">
        <w:t xml:space="preserve">Click </w:t>
      </w:r>
      <w:r w:rsidRPr="009907A4">
        <w:rPr>
          <w:b/>
        </w:rPr>
        <w:t>Submit.</w:t>
      </w:r>
      <w:r w:rsidRPr="00CC6487">
        <w:t xml:space="preserve"> </w:t>
      </w:r>
      <w:r>
        <w:t xml:space="preserve">The </w:t>
      </w:r>
      <w:r w:rsidRPr="009907A4">
        <w:rPr>
          <w:b/>
        </w:rPr>
        <w:t>New Disbursement</w:t>
      </w:r>
      <w:r>
        <w:t xml:space="preserve"> window is refreshed with additional fields.</w:t>
      </w:r>
    </w:p>
    <w:p w14:paraId="63A3C5E4" w14:textId="77777777" w:rsidR="00CD689D" w:rsidRDefault="00CD689D" w:rsidP="006C3C3F">
      <w:pPr>
        <w:pStyle w:val="OrderedList"/>
        <w:numPr>
          <w:ilvl w:val="0"/>
          <w:numId w:val="279"/>
        </w:numPr>
        <w:jc w:val="both"/>
      </w:pPr>
      <w:r>
        <w:t xml:space="preserve">Enter the information in the </w:t>
      </w:r>
      <w:r w:rsidRPr="006204CE">
        <w:t>below listed fields</w:t>
      </w:r>
      <w:r>
        <w:t>:</w:t>
      </w:r>
      <w:r w:rsidRPr="006204CE">
        <w:t xml:space="preserve"> </w:t>
      </w:r>
    </w:p>
    <w:p w14:paraId="1721188B" w14:textId="77777777" w:rsidR="00CD689D" w:rsidRDefault="00CD689D" w:rsidP="00CD689D">
      <w:pPr>
        <w:pStyle w:val="UnorderedListIndent"/>
        <w:jc w:val="both"/>
      </w:pPr>
      <w:r>
        <w:t>Disbursement Amount</w:t>
      </w:r>
    </w:p>
    <w:p w14:paraId="6BB746F0" w14:textId="47D54F96" w:rsidR="00CD689D" w:rsidRPr="005A7735" w:rsidRDefault="00CD689D" w:rsidP="00CD689D">
      <w:pPr>
        <w:pStyle w:val="UnorderedListIndent"/>
        <w:jc w:val="both"/>
      </w:pPr>
      <w:r w:rsidRPr="001636C7">
        <w:t>The “Pay To” field is no</w:t>
      </w:r>
      <w:r w:rsidR="00971EE6">
        <w:t>t</w:t>
      </w:r>
      <w:r w:rsidRPr="001636C7">
        <w:t xml:space="preserve"> editable</w:t>
      </w:r>
    </w:p>
    <w:p w14:paraId="71295919" w14:textId="487207FD" w:rsidR="00CD689D" w:rsidRDefault="00CD689D" w:rsidP="006C3C3F">
      <w:pPr>
        <w:pStyle w:val="OrderedList"/>
        <w:numPr>
          <w:ilvl w:val="0"/>
          <w:numId w:val="279"/>
        </w:numPr>
        <w:jc w:val="both"/>
      </w:pPr>
      <w:r w:rsidRPr="008A6A1D">
        <w:t xml:space="preserve">Update the </w:t>
      </w:r>
      <w:r w:rsidRPr="009907A4">
        <w:rPr>
          <w:b/>
        </w:rPr>
        <w:t>Process Date</w:t>
      </w:r>
      <w:r w:rsidRPr="008A6A1D">
        <w:t xml:space="preserve"> if required. </w:t>
      </w:r>
    </w:p>
    <w:p w14:paraId="58C78C99" w14:textId="77777777" w:rsidR="005163B1" w:rsidRPr="005163B1" w:rsidRDefault="005163B1" w:rsidP="006C3C3F">
      <w:pPr>
        <w:pStyle w:val="OrderedList"/>
        <w:numPr>
          <w:ilvl w:val="0"/>
          <w:numId w:val="279"/>
        </w:numPr>
        <w:jc w:val="both"/>
        <w:rPr>
          <w:rFonts w:asciiTheme="majorHAnsi" w:hAnsiTheme="majorHAnsi"/>
        </w:rPr>
      </w:pPr>
      <w:r w:rsidRPr="005163B1">
        <w:rPr>
          <w:rFonts w:asciiTheme="majorHAnsi" w:hAnsiTheme="majorHAnsi"/>
        </w:rPr>
        <w:t>Enter the Check Stub Note for check disbursements, if applicable</w:t>
      </w:r>
    </w:p>
    <w:p w14:paraId="7A69AA3C" w14:textId="77777777" w:rsidR="005163B1" w:rsidRPr="00966CC7" w:rsidRDefault="005163B1" w:rsidP="00966CC7">
      <w:pPr>
        <w:pStyle w:val="UnorderedListIndent"/>
        <w:jc w:val="both"/>
      </w:pPr>
      <w:r w:rsidRPr="00966CC7">
        <w:t>The Check Stub Note field is limited to 55 characters for each line</w:t>
      </w:r>
    </w:p>
    <w:p w14:paraId="42B4CC23" w14:textId="77777777" w:rsidR="005163B1" w:rsidRPr="005163B1" w:rsidRDefault="005163B1" w:rsidP="006C3C3F">
      <w:pPr>
        <w:pStyle w:val="OrderedList"/>
        <w:numPr>
          <w:ilvl w:val="0"/>
          <w:numId w:val="279"/>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2D083CCC" w14:textId="5D5B04EF" w:rsidR="005163B1" w:rsidRPr="00966CC7" w:rsidRDefault="005163B1" w:rsidP="00966CC7">
      <w:pPr>
        <w:pStyle w:val="UnorderedListIndent"/>
        <w:jc w:val="both"/>
      </w:pPr>
      <w:r w:rsidRPr="00966CC7">
        <w:t>Special Handling is applicable only for Check disbursements.</w:t>
      </w:r>
    </w:p>
    <w:p w14:paraId="30112F09" w14:textId="77777777" w:rsidR="005163B1" w:rsidRPr="006675E2" w:rsidRDefault="005163B1" w:rsidP="006C3C3F">
      <w:pPr>
        <w:pStyle w:val="OrderedList"/>
        <w:numPr>
          <w:ilvl w:val="0"/>
          <w:numId w:val="279"/>
        </w:numPr>
        <w:jc w:val="both"/>
      </w:pPr>
      <w:r w:rsidRPr="006675E2">
        <w:t xml:space="preserve">The Invoice # should be filled in, if applicable. </w:t>
      </w:r>
    </w:p>
    <w:p w14:paraId="5A4C1448" w14:textId="05123724" w:rsidR="00CD689D" w:rsidRDefault="00CD689D" w:rsidP="006C3C3F">
      <w:pPr>
        <w:pStyle w:val="OrderedList"/>
        <w:numPr>
          <w:ilvl w:val="0"/>
          <w:numId w:val="279"/>
        </w:numPr>
        <w:jc w:val="both"/>
      </w:pPr>
      <w:r w:rsidRPr="008A6A1D">
        <w:t xml:space="preserve">Click </w:t>
      </w:r>
      <w:r w:rsidRPr="009907A4">
        <w:rPr>
          <w:b/>
        </w:rPr>
        <w:t>Submit</w:t>
      </w:r>
      <w:r w:rsidRPr="008A6A1D">
        <w:t xml:space="preserve"> to save the changes</w:t>
      </w:r>
      <w:r>
        <w:t>.</w:t>
      </w:r>
      <w:r w:rsidRPr="008A6A1D">
        <w:t xml:space="preserve"> This disbursement is</w:t>
      </w:r>
      <w:r>
        <w:t xml:space="preserve"> displayed in the </w:t>
      </w:r>
      <w:r w:rsidRPr="009907A4">
        <w:rPr>
          <w:b/>
        </w:rPr>
        <w:t>Disbursement</w:t>
      </w:r>
      <w:r>
        <w:t xml:space="preserve"> screen.</w:t>
      </w:r>
    </w:p>
    <w:p w14:paraId="3E344E84" w14:textId="7A1D82E2" w:rsidR="00AE2A1E" w:rsidRDefault="00AE2A1E" w:rsidP="008C6261">
      <w:pPr>
        <w:pStyle w:val="OrderedList"/>
        <w:jc w:val="center"/>
      </w:pPr>
      <w:r>
        <w:rPr>
          <w:noProof/>
        </w:rPr>
        <w:drawing>
          <wp:inline distT="0" distB="0" distL="0" distR="0" wp14:anchorId="593303EC" wp14:editId="794AD81D">
            <wp:extent cx="4976813" cy="249904"/>
            <wp:effectExtent l="19050" t="19050" r="14605" b="17145"/>
            <wp:docPr id="14045191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519133" name=""/>
                    <pic:cNvPicPr/>
                  </pic:nvPicPr>
                  <pic:blipFill>
                    <a:blip r:embed="rId289"/>
                    <a:stretch>
                      <a:fillRect/>
                    </a:stretch>
                  </pic:blipFill>
                  <pic:spPr>
                    <a:xfrm>
                      <a:off x="0" y="0"/>
                      <a:ext cx="5037618" cy="252957"/>
                    </a:xfrm>
                    <a:prstGeom prst="rect">
                      <a:avLst/>
                    </a:prstGeom>
                    <a:ln w="12700">
                      <a:solidFill>
                        <a:srgbClr val="0070C0"/>
                      </a:solidFill>
                    </a:ln>
                  </pic:spPr>
                </pic:pic>
              </a:graphicData>
            </a:graphic>
          </wp:inline>
        </w:drawing>
      </w:r>
    </w:p>
    <w:p w14:paraId="113BEC22" w14:textId="572BF38D" w:rsidR="00C32BC1" w:rsidRDefault="00C32BC1" w:rsidP="00C32BC1">
      <w:pPr>
        <w:pStyle w:val="FigureCaption0"/>
      </w:pPr>
      <w:bookmarkStart w:id="2987" w:name="_Toc74052703"/>
      <w:bookmarkStart w:id="2988" w:name="_Toc90644090"/>
      <w:bookmarkStart w:id="2989" w:name="_Toc230164103"/>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126</w:t>
      </w:r>
      <w:r>
        <w:rPr>
          <w:noProof/>
        </w:rPr>
        <w:fldChar w:fldCharType="end"/>
      </w:r>
      <w:r>
        <w:t>: 1</w:t>
      </w:r>
      <w:r w:rsidRPr="00C32BC1">
        <w:rPr>
          <w:vertAlign w:val="superscript"/>
        </w:rPr>
        <w:t>st</w:t>
      </w:r>
      <w:r>
        <w:t xml:space="preserve"> Year TI Set Aside - Disbursements</w:t>
      </w:r>
      <w:bookmarkEnd w:id="2987"/>
      <w:bookmarkEnd w:id="2988"/>
      <w:bookmarkEnd w:id="2989"/>
    </w:p>
    <w:p w14:paraId="4CB90AE1" w14:textId="1A7E2359" w:rsidR="00BD7F9E" w:rsidRPr="00140EA9" w:rsidRDefault="00BD7F9E" w:rsidP="006C3C3F">
      <w:pPr>
        <w:pStyle w:val="OrderedList"/>
        <w:numPr>
          <w:ilvl w:val="0"/>
          <w:numId w:val="279"/>
        </w:numPr>
        <w:jc w:val="both"/>
        <w:rPr>
          <w:b/>
          <w:bCs/>
          <w:color w:val="0070C0"/>
        </w:rPr>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71E32A35" w14:textId="77777777" w:rsidR="00BD7F9E" w:rsidRDefault="00BD7F9E" w:rsidP="006C3C3F">
      <w:pPr>
        <w:pStyle w:val="OrderedList"/>
        <w:numPr>
          <w:ilvl w:val="0"/>
          <w:numId w:val="279"/>
        </w:numPr>
        <w:jc w:val="both"/>
      </w:pPr>
      <w:r>
        <w:t>For invoice payments, the invoice# can be input on the screen above and will appear on the check in the 2</w:t>
      </w:r>
      <w:r w:rsidRPr="008C49E5">
        <w:rPr>
          <w:vertAlign w:val="superscript"/>
        </w:rPr>
        <w:t>nd</w:t>
      </w:r>
      <w:r>
        <w:t xml:space="preserve"> line of the check legend.  </w:t>
      </w:r>
    </w:p>
    <w:p w14:paraId="32D7369B" w14:textId="24EDA3CE" w:rsidR="00BD7F9E" w:rsidRDefault="00AE18A3" w:rsidP="00F44565">
      <w:pPr>
        <w:pStyle w:val="OrderedList"/>
      </w:pPr>
      <w:r>
        <w:rPr>
          <w:b/>
          <w:bCs/>
        </w:rPr>
        <w:t>TIP</w:t>
      </w:r>
      <w:r w:rsidR="00BD7F9E">
        <w:t xml:space="preserve">: The “Invoice #” will not appear for any Disbursement that is a “Tax Authority.”. </w:t>
      </w:r>
    </w:p>
    <w:p w14:paraId="05569BD3" w14:textId="7A3F98CA" w:rsidR="00BD7F9E" w:rsidRDefault="00BD7F9E" w:rsidP="006C3C3F">
      <w:pPr>
        <w:pStyle w:val="OrderedList"/>
        <w:numPr>
          <w:ilvl w:val="0"/>
          <w:numId w:val="279"/>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7E795E42" w14:textId="43CED08A" w:rsidR="00ED3BE3" w:rsidRDefault="00ED3BE3" w:rsidP="00D31C43">
      <w:pPr>
        <w:pStyle w:val="Heading3"/>
        <w:ind w:left="1080" w:hanging="1080"/>
        <w:jc w:val="both"/>
      </w:pPr>
      <w:bookmarkStart w:id="2990" w:name="_Toc11334830"/>
      <w:bookmarkStart w:id="2991" w:name="_Toc74052050"/>
      <w:bookmarkStart w:id="2992" w:name="_Toc90643437"/>
      <w:bookmarkStart w:id="2993" w:name="_Toc230163346"/>
      <w:r>
        <w:t xml:space="preserve">Performing a Life Expectancy </w:t>
      </w:r>
      <w:r w:rsidR="00A710BD">
        <w:t xml:space="preserve">Set </w:t>
      </w:r>
      <w:r>
        <w:t>Aside Disbursement</w:t>
      </w:r>
      <w:bookmarkEnd w:id="2990"/>
      <w:bookmarkEnd w:id="2991"/>
      <w:bookmarkEnd w:id="2992"/>
      <w:bookmarkEnd w:id="2993"/>
    </w:p>
    <w:p w14:paraId="524BECB6" w14:textId="355C32ED" w:rsidR="00933F1E" w:rsidRDefault="00933F1E" w:rsidP="00933F1E">
      <w:pPr>
        <w:pStyle w:val="BodyText"/>
      </w:pPr>
      <w:r w:rsidRPr="002B73E4">
        <w:t xml:space="preserve">The </w:t>
      </w:r>
      <w:r>
        <w:t>HUD NSC Contractor</w:t>
      </w:r>
      <w:r w:rsidRPr="002B73E4">
        <w:t xml:space="preserve"> will initiate this disbursement from </w:t>
      </w:r>
      <w:r>
        <w:t xml:space="preserve">borrower’s available Life </w:t>
      </w:r>
      <w:r w:rsidR="003D7635">
        <w:t xml:space="preserve">Expectancy </w:t>
      </w:r>
      <w:r w:rsidR="003D7635" w:rsidRPr="002B73E4">
        <w:t>set</w:t>
      </w:r>
      <w:r w:rsidRPr="002B73E4">
        <w:t xml:space="preserve"> aside</w:t>
      </w:r>
      <w:r w:rsidR="003D7635">
        <w:t xml:space="preserve"> </w:t>
      </w:r>
      <w:r>
        <w:t>(LESA)</w:t>
      </w:r>
      <w:r w:rsidRPr="002B73E4">
        <w:t xml:space="preserve"> amount.</w:t>
      </w:r>
      <w:r>
        <w:t xml:space="preserve"> The Life Expectancy Set </w:t>
      </w:r>
      <w:r w:rsidR="003D7635">
        <w:t>Aside transaction</w:t>
      </w:r>
      <w:r>
        <w:t xml:space="preserve"> will be used for loans received from CHUMS with Life Expectancy Set Aside (LESA) amount </w:t>
      </w:r>
      <w:r w:rsidR="00284E57">
        <w:t xml:space="preserve">is </w:t>
      </w:r>
      <w:r>
        <w:t>greater than zero dollars</w:t>
      </w:r>
      <w:r w:rsidRPr="000F00C1">
        <w:t xml:space="preserve">. </w:t>
      </w:r>
      <w:r w:rsidRPr="002B73E4">
        <w:t xml:space="preserve">The </w:t>
      </w:r>
      <w:r>
        <w:t xml:space="preserve">Life Expectancy Set Aside </w:t>
      </w:r>
      <w:r w:rsidRPr="002B73E4">
        <w:t xml:space="preserve">Disbursements cannot be made without the </w:t>
      </w:r>
      <w:r w:rsidR="00284E57">
        <w:t xml:space="preserve">Life Expectancy </w:t>
      </w:r>
      <w:r w:rsidRPr="002B73E4">
        <w:t>Set Aside</w:t>
      </w:r>
      <w:r>
        <w:t xml:space="preserve"> </w:t>
      </w:r>
      <w:r w:rsidRPr="002B73E4">
        <w:t xml:space="preserve">- </w:t>
      </w:r>
      <w:r>
        <w:t>Setup</w:t>
      </w:r>
      <w:r w:rsidRPr="002B73E4">
        <w:t xml:space="preserve"> transaction. Refer to Transactions section</w:t>
      </w:r>
      <w:r>
        <w:t xml:space="preserve"> 6.5 </w:t>
      </w:r>
      <w:r w:rsidRPr="002B73E4">
        <w:t>Set Aside</w:t>
      </w:r>
      <w:r>
        <w:t xml:space="preserve"> screen for more details.</w:t>
      </w:r>
    </w:p>
    <w:p w14:paraId="45C4F31C" w14:textId="77777777" w:rsidR="00933F1E" w:rsidRDefault="00933F1E" w:rsidP="00933F1E">
      <w:pPr>
        <w:pStyle w:val="BodyText"/>
      </w:pPr>
    </w:p>
    <w:p w14:paraId="2FAF4FB7" w14:textId="705F5A12" w:rsidR="00933F1E" w:rsidRDefault="00933F1E" w:rsidP="00933F1E">
      <w:pPr>
        <w:spacing w:after="240" w:line="240" w:lineRule="auto"/>
        <w:jc w:val="both"/>
        <w:rPr>
          <w:rFonts w:asciiTheme="majorHAnsi" w:eastAsia="Times New Roman" w:hAnsiTheme="majorHAnsi" w:cstheme="minorHAnsi"/>
          <w:bCs/>
          <w:noProof/>
          <w:color w:val="000000" w:themeColor="text1"/>
          <w:lang w:bidi="en-US"/>
        </w:rPr>
      </w:pPr>
      <w:r w:rsidRPr="002B73E4">
        <w:rPr>
          <w:rFonts w:asciiTheme="majorHAnsi" w:eastAsia="Times New Roman" w:hAnsiTheme="majorHAnsi" w:cstheme="minorHAnsi"/>
          <w:bCs/>
          <w:noProof/>
          <w:color w:val="000000" w:themeColor="text1"/>
          <w:lang w:bidi="en-US"/>
        </w:rPr>
        <w:t xml:space="preserve">To perform a </w:t>
      </w:r>
      <w:r>
        <w:rPr>
          <w:rFonts w:asciiTheme="majorHAnsi" w:eastAsia="Times New Roman" w:hAnsiTheme="majorHAnsi"/>
          <w:bCs/>
          <w:noProof/>
          <w:color w:val="000000" w:themeColor="text1"/>
          <w:lang w:bidi="en-US"/>
        </w:rPr>
        <w:t>Life Expectancy S</w:t>
      </w:r>
      <w:r w:rsidRPr="002B73E4">
        <w:rPr>
          <w:rFonts w:asciiTheme="majorHAnsi" w:eastAsia="Times New Roman" w:hAnsiTheme="majorHAnsi"/>
          <w:bCs/>
          <w:noProof/>
          <w:color w:val="000000" w:themeColor="text1"/>
          <w:lang w:bidi="en-US"/>
        </w:rPr>
        <w:t xml:space="preserve">et </w:t>
      </w:r>
      <w:r>
        <w:rPr>
          <w:rFonts w:asciiTheme="majorHAnsi" w:eastAsia="Times New Roman" w:hAnsiTheme="majorHAnsi"/>
          <w:bCs/>
          <w:noProof/>
          <w:color w:val="000000" w:themeColor="text1"/>
          <w:lang w:bidi="en-US"/>
        </w:rPr>
        <w:t>A</w:t>
      </w:r>
      <w:r w:rsidRPr="002B73E4">
        <w:rPr>
          <w:rFonts w:asciiTheme="majorHAnsi" w:eastAsia="Times New Roman" w:hAnsiTheme="majorHAnsi"/>
          <w:bCs/>
          <w:noProof/>
          <w:color w:val="000000" w:themeColor="text1"/>
          <w:lang w:bidi="en-US"/>
        </w:rPr>
        <w:t>side</w:t>
      </w:r>
      <w:r>
        <w:rPr>
          <w:rFonts w:asciiTheme="majorHAnsi" w:eastAsia="Times New Roman" w:hAnsiTheme="majorHAnsi"/>
          <w:bCs/>
          <w:noProof/>
          <w:color w:val="000000" w:themeColor="text1"/>
          <w:lang w:bidi="en-US"/>
        </w:rPr>
        <w:t>(LESA)</w:t>
      </w:r>
      <w:r w:rsidRPr="002B73E4">
        <w:rPr>
          <w:rFonts w:asciiTheme="majorHAnsi" w:eastAsia="Times New Roman" w:hAnsiTheme="majorHAnsi"/>
          <w:bCs/>
          <w:noProof/>
          <w:color w:val="000000" w:themeColor="text1"/>
          <w:lang w:bidi="en-US"/>
        </w:rPr>
        <w:t xml:space="preserve"> </w:t>
      </w:r>
      <w:r>
        <w:rPr>
          <w:rFonts w:asciiTheme="majorHAnsi" w:eastAsia="Times New Roman" w:hAnsiTheme="majorHAnsi"/>
          <w:bCs/>
          <w:noProof/>
          <w:color w:val="000000" w:themeColor="text1"/>
          <w:lang w:bidi="en-US"/>
        </w:rPr>
        <w:t>D</w:t>
      </w:r>
      <w:r w:rsidRPr="002B73E4">
        <w:rPr>
          <w:rFonts w:asciiTheme="majorHAnsi" w:eastAsia="Times New Roman" w:hAnsiTheme="majorHAnsi"/>
          <w:bCs/>
          <w:noProof/>
          <w:color w:val="000000" w:themeColor="text1"/>
          <w:lang w:bidi="en-US"/>
        </w:rPr>
        <w:t>isbursement</w:t>
      </w:r>
      <w:r w:rsidRPr="002B73E4">
        <w:rPr>
          <w:rFonts w:asciiTheme="majorHAnsi" w:eastAsia="Times New Roman" w:hAnsiTheme="majorHAnsi" w:cstheme="minorHAnsi"/>
          <w:bCs/>
          <w:noProof/>
          <w:color w:val="000000" w:themeColor="text1"/>
          <w:lang w:bidi="en-US"/>
        </w:rPr>
        <w:t>:</w:t>
      </w:r>
    </w:p>
    <w:p w14:paraId="7165BCA3" w14:textId="77777777" w:rsidR="002508E0" w:rsidRDefault="002508E0" w:rsidP="006C3C3F">
      <w:pPr>
        <w:pStyle w:val="OrderedList"/>
        <w:numPr>
          <w:ilvl w:val="0"/>
          <w:numId w:val="280"/>
        </w:numPr>
        <w:jc w:val="both"/>
      </w:pPr>
      <w:r w:rsidRPr="00E64674">
        <w:t xml:space="preserve">Click </w:t>
      </w:r>
      <w:r w:rsidRPr="00EF42B7">
        <w:rPr>
          <w:b/>
        </w:rPr>
        <w:t xml:space="preserve">New </w:t>
      </w:r>
      <w:r w:rsidRPr="00E64674">
        <w:t xml:space="preserve">on the </w:t>
      </w:r>
      <w:r w:rsidRPr="00EF42B7">
        <w:rPr>
          <w:b/>
        </w:rPr>
        <w:t>Disbursements</w:t>
      </w:r>
      <w:r w:rsidRPr="00E64674">
        <w:t xml:space="preserve"> screen.</w:t>
      </w:r>
    </w:p>
    <w:p w14:paraId="3BCF69D0" w14:textId="48F5F386" w:rsidR="00933F1E" w:rsidRDefault="002508E0" w:rsidP="006C3C3F">
      <w:pPr>
        <w:pStyle w:val="OrderedList"/>
        <w:numPr>
          <w:ilvl w:val="0"/>
          <w:numId w:val="280"/>
        </w:numPr>
        <w:jc w:val="both"/>
      </w:pPr>
      <w:r w:rsidRPr="003F5A8B">
        <w:t xml:space="preserve">On the </w:t>
      </w:r>
      <w:r w:rsidRPr="002508E0">
        <w:t>New Disbursement</w:t>
      </w:r>
      <w:r w:rsidRPr="003F5A8B">
        <w:t xml:space="preserve"> window, select </w:t>
      </w:r>
      <w:r>
        <w:t xml:space="preserve">Disb – </w:t>
      </w:r>
      <w:r w:rsidR="003D7635">
        <w:t>Life Set</w:t>
      </w:r>
      <w:r>
        <w:t xml:space="preserve"> Aside</w:t>
      </w:r>
      <w:r w:rsidRPr="003F5A8B">
        <w:t xml:space="preserve"> from </w:t>
      </w:r>
      <w:r w:rsidRPr="002508E0">
        <w:t>Category</w:t>
      </w:r>
      <w:r w:rsidRPr="003F5A8B">
        <w:t xml:space="preserve"> </w:t>
      </w:r>
      <w:r>
        <w:t xml:space="preserve">     </w:t>
      </w:r>
      <w:r w:rsidRPr="003F5A8B">
        <w:t>dropdown.</w:t>
      </w:r>
      <w:r w:rsidRPr="004220AE">
        <w:t xml:space="preserve"> </w:t>
      </w:r>
    </w:p>
    <w:p w14:paraId="209D30DE" w14:textId="0AC52F9C" w:rsidR="00E7263B" w:rsidRDefault="002949C3" w:rsidP="00933F1E">
      <w:pPr>
        <w:pStyle w:val="BodyText"/>
        <w:jc w:val="center"/>
        <w:rPr>
          <w:noProof/>
        </w:rPr>
      </w:pPr>
      <w:r>
        <w:rPr>
          <w:noProof/>
        </w:rPr>
        <w:drawing>
          <wp:inline distT="0" distB="0" distL="0" distR="0" wp14:anchorId="2E9D7D50" wp14:editId="7E4EF37B">
            <wp:extent cx="2002466" cy="1325771"/>
            <wp:effectExtent l="0" t="0" r="0" b="8255"/>
            <wp:docPr id="2952" name="Picture 295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2" name="Picture 2952" descr="Graphical user interface, text, application, email&#10;&#10;Description automatically generated"/>
                    <pic:cNvPicPr/>
                  </pic:nvPicPr>
                  <pic:blipFill>
                    <a:blip r:embed="rId290"/>
                    <a:stretch>
                      <a:fillRect/>
                    </a:stretch>
                  </pic:blipFill>
                  <pic:spPr>
                    <a:xfrm>
                      <a:off x="0" y="0"/>
                      <a:ext cx="2012363" cy="1332324"/>
                    </a:xfrm>
                    <a:prstGeom prst="rect">
                      <a:avLst/>
                    </a:prstGeom>
                  </pic:spPr>
                </pic:pic>
              </a:graphicData>
            </a:graphic>
          </wp:inline>
        </w:drawing>
      </w:r>
    </w:p>
    <w:p w14:paraId="47C6FE1F" w14:textId="75D248BF" w:rsidR="00D95CDE" w:rsidRDefault="00D95CDE" w:rsidP="00D95CDE">
      <w:pPr>
        <w:pStyle w:val="FigureCaption0"/>
      </w:pPr>
      <w:bookmarkStart w:id="2994" w:name="_Toc74052704"/>
      <w:bookmarkStart w:id="2995" w:name="_Toc90644091"/>
      <w:bookmarkStart w:id="2996" w:name="_Toc23016410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127</w:t>
      </w:r>
      <w:r w:rsidR="00764635">
        <w:rPr>
          <w:noProof/>
        </w:rPr>
        <w:fldChar w:fldCharType="end"/>
      </w:r>
      <w:r>
        <w:t xml:space="preserve">: </w:t>
      </w:r>
      <w:r>
        <w:rPr>
          <w:noProof/>
        </w:rPr>
        <w:t>Life Expectancy Set Aside - New Disbursement Window</w:t>
      </w:r>
      <w:bookmarkEnd w:id="2994"/>
      <w:bookmarkEnd w:id="2995"/>
      <w:bookmarkEnd w:id="2996"/>
    </w:p>
    <w:p w14:paraId="6F5EECC9" w14:textId="2559295A" w:rsidR="00933F1E" w:rsidRPr="006204CE" w:rsidRDefault="00933F1E" w:rsidP="006C3C3F">
      <w:pPr>
        <w:pStyle w:val="OrderedList"/>
        <w:numPr>
          <w:ilvl w:val="0"/>
          <w:numId w:val="280"/>
        </w:numPr>
        <w:jc w:val="both"/>
      </w:pPr>
      <w:r w:rsidRPr="006204CE">
        <w:t xml:space="preserve">Populate the below listed </w:t>
      </w:r>
      <w:r w:rsidR="002949C3" w:rsidRPr="006204CE">
        <w:t>fields</w:t>
      </w:r>
      <w:r w:rsidR="002949C3">
        <w:t>:</w:t>
      </w:r>
    </w:p>
    <w:p w14:paraId="27AEDCF2" w14:textId="77777777" w:rsidR="00933F1E" w:rsidRPr="00E64674" w:rsidRDefault="00933F1E" w:rsidP="00EF42B7">
      <w:pPr>
        <w:pStyle w:val="UnorderedListIndent"/>
        <w:jc w:val="both"/>
      </w:pPr>
      <w:r>
        <w:t>Transaction Desc</w:t>
      </w:r>
    </w:p>
    <w:p w14:paraId="21B70228" w14:textId="04802293" w:rsidR="007A6686" w:rsidRPr="00E64674" w:rsidRDefault="007A6686" w:rsidP="007A6686">
      <w:pPr>
        <w:pStyle w:val="UnorderedListIndent"/>
        <w:jc w:val="both"/>
      </w:pPr>
      <w:r>
        <w:t>Disbursement Type – Choose LESA Insurance – Check or LESA Taxes -Check</w:t>
      </w:r>
    </w:p>
    <w:p w14:paraId="04DA74B4" w14:textId="64EA2372" w:rsidR="007A6686" w:rsidRDefault="007A6686" w:rsidP="007A6686">
      <w:pPr>
        <w:pStyle w:val="UnorderedListIndent"/>
        <w:jc w:val="both"/>
      </w:pPr>
      <w:r>
        <w:t xml:space="preserve">Payee Type – </w:t>
      </w:r>
      <w:r w:rsidRPr="00313467">
        <w:t>Choose Vendor</w:t>
      </w:r>
      <w:r>
        <w:t>,</w:t>
      </w:r>
      <w:r w:rsidRPr="00313467">
        <w:t xml:space="preserve"> Tax Authority</w:t>
      </w:r>
      <w:r>
        <w:t xml:space="preserve"> or Insurance Agent (For Loan)</w:t>
      </w:r>
    </w:p>
    <w:p w14:paraId="055EA848" w14:textId="65322816" w:rsidR="007A6686" w:rsidRDefault="007A6686" w:rsidP="007A6686">
      <w:pPr>
        <w:pStyle w:val="UnorderedListIndent"/>
        <w:jc w:val="both"/>
      </w:pPr>
      <w:r>
        <w:t xml:space="preserve">Payee – Pre-filled depending </w:t>
      </w:r>
      <w:r w:rsidR="005F6560">
        <w:t>on the</w:t>
      </w:r>
      <w:r>
        <w:t xml:space="preserve"> selection for Payee Type</w:t>
      </w:r>
    </w:p>
    <w:p w14:paraId="03269492" w14:textId="4A55B050" w:rsidR="00800FAD" w:rsidRPr="00E64674" w:rsidRDefault="00800FAD" w:rsidP="00EF42B7">
      <w:pPr>
        <w:pStyle w:val="OrderedList"/>
        <w:ind w:left="1440"/>
        <w:jc w:val="both"/>
      </w:pPr>
      <w:r w:rsidRPr="00EF42B7">
        <w:rPr>
          <w:b/>
        </w:rPr>
        <w:t>Note:</w:t>
      </w:r>
      <w:r>
        <w:t xml:space="preserve"> Payee Type Borrower is available when LESA type on a loan is Partially Funded. </w:t>
      </w:r>
    </w:p>
    <w:p w14:paraId="5FB24060" w14:textId="02B25E0E" w:rsidR="00933F1E" w:rsidRDefault="00933F1E" w:rsidP="006C3C3F">
      <w:pPr>
        <w:pStyle w:val="OrderedList"/>
        <w:numPr>
          <w:ilvl w:val="0"/>
          <w:numId w:val="280"/>
        </w:numPr>
        <w:jc w:val="both"/>
      </w:pPr>
      <w:r w:rsidRPr="00CC6487">
        <w:t xml:space="preserve">Click </w:t>
      </w:r>
      <w:r w:rsidRPr="00BA0903">
        <w:rPr>
          <w:b/>
        </w:rPr>
        <w:t>Submit</w:t>
      </w:r>
      <w:r w:rsidRPr="00BA0903">
        <w:t>.</w:t>
      </w:r>
      <w:r w:rsidRPr="00CC6487">
        <w:t xml:space="preserve"> </w:t>
      </w:r>
      <w:r>
        <w:t xml:space="preserve">The </w:t>
      </w:r>
      <w:r w:rsidRPr="00BA0903">
        <w:rPr>
          <w:b/>
        </w:rPr>
        <w:t>New Disbursement</w:t>
      </w:r>
      <w:r>
        <w:t xml:space="preserve"> window is refreshed with additional fields.</w:t>
      </w:r>
    </w:p>
    <w:p w14:paraId="545C90B8" w14:textId="49817FC1" w:rsidR="00933F1E" w:rsidRDefault="00933F1E" w:rsidP="006C3C3F">
      <w:pPr>
        <w:pStyle w:val="OrderedList"/>
        <w:numPr>
          <w:ilvl w:val="0"/>
          <w:numId w:val="280"/>
        </w:numPr>
        <w:jc w:val="both"/>
      </w:pPr>
      <w:r>
        <w:t xml:space="preserve">Enter the information in the </w:t>
      </w:r>
      <w:r w:rsidRPr="006204CE">
        <w:t>below listed fields</w:t>
      </w:r>
      <w:r>
        <w:t>:</w:t>
      </w:r>
      <w:r w:rsidRPr="006204CE">
        <w:t xml:space="preserve"> </w:t>
      </w:r>
    </w:p>
    <w:p w14:paraId="7D7F045C" w14:textId="1C9E4C7D" w:rsidR="00933F1E" w:rsidRDefault="00933F1E" w:rsidP="00933F1E">
      <w:pPr>
        <w:pStyle w:val="UnorderedListIndent"/>
        <w:jc w:val="both"/>
      </w:pPr>
      <w:r>
        <w:t>Disbursement Amount</w:t>
      </w:r>
    </w:p>
    <w:p w14:paraId="7FE9111A" w14:textId="6E3F10BD" w:rsidR="007A6686" w:rsidRPr="005A7735" w:rsidRDefault="007A6686" w:rsidP="00933F1E">
      <w:pPr>
        <w:pStyle w:val="UnorderedListIndent"/>
        <w:jc w:val="both"/>
      </w:pPr>
      <w:r w:rsidRPr="007A6686">
        <w:t>The “Pay To” field is no</w:t>
      </w:r>
      <w:r w:rsidR="00971EE6">
        <w:t>t</w:t>
      </w:r>
      <w:r w:rsidRPr="007A6686">
        <w:t xml:space="preserve"> editable</w:t>
      </w:r>
    </w:p>
    <w:p w14:paraId="0CD74951" w14:textId="0CE6E80F" w:rsidR="00933F1E" w:rsidRDefault="00933F1E" w:rsidP="006C3C3F">
      <w:pPr>
        <w:pStyle w:val="OrderedList"/>
        <w:numPr>
          <w:ilvl w:val="0"/>
          <w:numId w:val="280"/>
        </w:numPr>
        <w:jc w:val="both"/>
      </w:pPr>
      <w:r w:rsidRPr="008A6A1D">
        <w:t xml:space="preserve">Update the </w:t>
      </w:r>
      <w:r w:rsidRPr="00BA0903">
        <w:rPr>
          <w:b/>
        </w:rPr>
        <w:t>Process Date</w:t>
      </w:r>
      <w:r w:rsidRPr="008A6A1D">
        <w:t xml:space="preserve"> if required. </w:t>
      </w:r>
    </w:p>
    <w:p w14:paraId="4482A8EB" w14:textId="77777777" w:rsidR="005163B1" w:rsidRPr="005163B1" w:rsidRDefault="005163B1" w:rsidP="006C3C3F">
      <w:pPr>
        <w:pStyle w:val="OrderedList"/>
        <w:numPr>
          <w:ilvl w:val="0"/>
          <w:numId w:val="280"/>
        </w:numPr>
        <w:jc w:val="both"/>
        <w:rPr>
          <w:rFonts w:asciiTheme="majorHAnsi" w:hAnsiTheme="majorHAnsi"/>
        </w:rPr>
      </w:pPr>
      <w:r w:rsidRPr="005163B1">
        <w:rPr>
          <w:rFonts w:asciiTheme="majorHAnsi" w:hAnsiTheme="majorHAnsi"/>
        </w:rPr>
        <w:t>Enter the Check Stub Note for check disbursements, if applicable</w:t>
      </w:r>
    </w:p>
    <w:p w14:paraId="639706ED" w14:textId="77777777" w:rsidR="005163B1" w:rsidRPr="00971EE6" w:rsidRDefault="005163B1" w:rsidP="00971EE6">
      <w:pPr>
        <w:pStyle w:val="UnorderedListIndent"/>
        <w:jc w:val="both"/>
      </w:pPr>
      <w:r w:rsidRPr="00971EE6">
        <w:t>The Check Stub Note field is limited to 55 characters for each line</w:t>
      </w:r>
    </w:p>
    <w:p w14:paraId="33F19DD8" w14:textId="77777777" w:rsidR="005163B1" w:rsidRPr="005163B1" w:rsidRDefault="005163B1" w:rsidP="006C3C3F">
      <w:pPr>
        <w:pStyle w:val="OrderedList"/>
        <w:numPr>
          <w:ilvl w:val="0"/>
          <w:numId w:val="280"/>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574148F3" w14:textId="776CAA66" w:rsidR="005163B1" w:rsidRPr="00971EE6" w:rsidRDefault="005163B1" w:rsidP="00971EE6">
      <w:pPr>
        <w:pStyle w:val="UnorderedListIndent"/>
        <w:jc w:val="both"/>
      </w:pPr>
      <w:r w:rsidRPr="00971EE6">
        <w:t>Special Handling is applicable only for Check disbursements.</w:t>
      </w:r>
    </w:p>
    <w:p w14:paraId="7E98782D" w14:textId="77777777" w:rsidR="005163B1" w:rsidRPr="006675E2" w:rsidRDefault="005163B1" w:rsidP="006C3C3F">
      <w:pPr>
        <w:pStyle w:val="OrderedList"/>
        <w:numPr>
          <w:ilvl w:val="0"/>
          <w:numId w:val="280"/>
        </w:numPr>
        <w:jc w:val="both"/>
      </w:pPr>
      <w:r w:rsidRPr="00971EE6">
        <w:rPr>
          <w:rFonts w:asciiTheme="majorHAnsi" w:hAnsiTheme="majorHAnsi"/>
        </w:rPr>
        <w:t>The</w:t>
      </w:r>
      <w:r w:rsidRPr="006675E2">
        <w:t xml:space="preserve"> Invoice # should be filled in, if applicable. </w:t>
      </w:r>
    </w:p>
    <w:p w14:paraId="3A2460B3" w14:textId="0F5C5ECF" w:rsidR="00933F1E" w:rsidRPr="00EF42B7" w:rsidRDefault="00933F1E" w:rsidP="006C3C3F">
      <w:pPr>
        <w:pStyle w:val="OrderedList"/>
        <w:numPr>
          <w:ilvl w:val="0"/>
          <w:numId w:val="280"/>
        </w:numPr>
        <w:jc w:val="both"/>
      </w:pPr>
      <w:r w:rsidRPr="00971EE6">
        <w:rPr>
          <w:rFonts w:asciiTheme="majorHAnsi" w:hAnsiTheme="majorHAnsi"/>
        </w:rPr>
        <w:t>Click</w:t>
      </w:r>
      <w:r w:rsidRPr="00EF42B7">
        <w:t xml:space="preserve"> </w:t>
      </w:r>
      <w:r w:rsidRPr="00BA0903">
        <w:rPr>
          <w:b/>
        </w:rPr>
        <w:t>Submit</w:t>
      </w:r>
      <w:r w:rsidRPr="00EF42B7">
        <w:t xml:space="preserve"> to save the changes. This disbursement is displayed in the </w:t>
      </w:r>
      <w:r w:rsidR="00CE325D" w:rsidRPr="00EF42B7">
        <w:t xml:space="preserve">                       </w:t>
      </w:r>
      <w:r w:rsidRPr="00EF42B7">
        <w:t>Disbursement screen.</w:t>
      </w:r>
    </w:p>
    <w:p w14:paraId="1C08E3AE" w14:textId="0FD4DB9C" w:rsidR="00AA72AE" w:rsidRDefault="00AA72AE" w:rsidP="00C94C1A">
      <w:pPr>
        <w:pStyle w:val="OrderedList"/>
        <w:jc w:val="center"/>
      </w:pPr>
      <w:r w:rsidRPr="00AA72AE">
        <w:rPr>
          <w:noProof/>
        </w:rPr>
        <w:drawing>
          <wp:inline distT="0" distB="0" distL="0" distR="0" wp14:anchorId="73F9B50D" wp14:editId="5EA768C7">
            <wp:extent cx="4929188" cy="219075"/>
            <wp:effectExtent l="19050" t="19050" r="24130" b="9525"/>
            <wp:docPr id="4803438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343847" name=""/>
                    <pic:cNvPicPr/>
                  </pic:nvPicPr>
                  <pic:blipFill>
                    <a:blip r:embed="rId291"/>
                    <a:stretch>
                      <a:fillRect/>
                    </a:stretch>
                  </pic:blipFill>
                  <pic:spPr>
                    <a:xfrm>
                      <a:off x="0" y="0"/>
                      <a:ext cx="5051650" cy="224518"/>
                    </a:xfrm>
                    <a:prstGeom prst="rect">
                      <a:avLst/>
                    </a:prstGeom>
                    <a:ln w="12700">
                      <a:solidFill>
                        <a:srgbClr val="0070C0"/>
                      </a:solidFill>
                    </a:ln>
                  </pic:spPr>
                </pic:pic>
              </a:graphicData>
            </a:graphic>
          </wp:inline>
        </w:drawing>
      </w:r>
    </w:p>
    <w:p w14:paraId="43BB790A" w14:textId="019B2694" w:rsidR="00C32BC1" w:rsidRDefault="00C32BC1" w:rsidP="00C32BC1">
      <w:pPr>
        <w:pStyle w:val="FigureCaption0"/>
      </w:pPr>
      <w:bookmarkStart w:id="2997" w:name="_Toc74052706"/>
      <w:bookmarkStart w:id="2998" w:name="_Toc90644093"/>
      <w:bookmarkStart w:id="2999" w:name="_Toc230164105"/>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128</w:t>
      </w:r>
      <w:r>
        <w:rPr>
          <w:noProof/>
        </w:rPr>
        <w:fldChar w:fldCharType="end"/>
      </w:r>
      <w:r>
        <w:t>: LESA - Disbursements</w:t>
      </w:r>
      <w:bookmarkEnd w:id="2997"/>
      <w:bookmarkEnd w:id="2998"/>
      <w:bookmarkEnd w:id="2999"/>
    </w:p>
    <w:p w14:paraId="10EF3470" w14:textId="77777777" w:rsidR="00C32BC1" w:rsidRDefault="00C32BC1" w:rsidP="00C94C1A">
      <w:pPr>
        <w:pStyle w:val="OrderedList"/>
        <w:jc w:val="center"/>
      </w:pPr>
    </w:p>
    <w:p w14:paraId="492FC890" w14:textId="5FC6F830" w:rsidR="008868D0" w:rsidRDefault="008868D0" w:rsidP="006C3C3F">
      <w:pPr>
        <w:pStyle w:val="OrderedList"/>
        <w:numPr>
          <w:ilvl w:val="0"/>
          <w:numId w:val="280"/>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492E128E" w14:textId="77777777" w:rsidR="008868D0" w:rsidRDefault="008868D0" w:rsidP="006C3C3F">
      <w:pPr>
        <w:pStyle w:val="OrderedList"/>
        <w:numPr>
          <w:ilvl w:val="0"/>
          <w:numId w:val="280"/>
        </w:numPr>
        <w:jc w:val="both"/>
      </w:pPr>
      <w:r>
        <w:t>For invoice payments, the invoice# can be input on the screen above and will appear on the check in the 2</w:t>
      </w:r>
      <w:r w:rsidRPr="008C49E5">
        <w:rPr>
          <w:vertAlign w:val="superscript"/>
        </w:rPr>
        <w:t>nd</w:t>
      </w:r>
      <w:r>
        <w:t xml:space="preserve"> line of the check legend.  </w:t>
      </w:r>
    </w:p>
    <w:p w14:paraId="078AAE0D" w14:textId="54D5C43E" w:rsidR="008868D0" w:rsidRDefault="00AE18A3" w:rsidP="00F44565">
      <w:pPr>
        <w:pStyle w:val="OrderedList"/>
      </w:pPr>
      <w:r>
        <w:rPr>
          <w:b/>
          <w:bCs/>
        </w:rPr>
        <w:t>TIP</w:t>
      </w:r>
      <w:r w:rsidR="008868D0">
        <w:t xml:space="preserve">: The “Invoice #” will not appear for any Disbursement that is a “Tax Authority.”. </w:t>
      </w:r>
    </w:p>
    <w:p w14:paraId="6E43E1BE" w14:textId="6BB61880" w:rsidR="008868D0" w:rsidRDefault="008868D0" w:rsidP="006C3C3F">
      <w:pPr>
        <w:pStyle w:val="OrderedList"/>
        <w:numPr>
          <w:ilvl w:val="0"/>
          <w:numId w:val="280"/>
        </w:numPr>
        <w:jc w:val="both"/>
      </w:pPr>
      <w:r>
        <w:t>For Tax Authority payments, the “Parcel #” will populate for the Property Information screen for any Disbursement that is “Tax Authority</w:t>
      </w:r>
      <w:r w:rsidR="00C35AEB">
        <w:t>”</w:t>
      </w:r>
      <w:r>
        <w:t xml:space="preserve"> and will appear on the check in the 2nd line of the Check legend.</w:t>
      </w:r>
    </w:p>
    <w:p w14:paraId="7AA8ADE8" w14:textId="3424A175" w:rsidR="00840091" w:rsidRPr="0084680B" w:rsidRDefault="00933F1E" w:rsidP="00933F1E">
      <w:pPr>
        <w:pStyle w:val="BodyText"/>
      </w:pPr>
      <w:r w:rsidRPr="0084680B">
        <w:t xml:space="preserve">The </w:t>
      </w:r>
      <w:r>
        <w:t>table below</w:t>
      </w:r>
      <w:r w:rsidRPr="0084680B">
        <w:t xml:space="preserve"> lists all the allowable disbursement transactions that can be manually cre</w:t>
      </w:r>
      <w:r w:rsidR="00A217B7">
        <w:t>ated within the Life Expectancy Set Aside</w:t>
      </w:r>
      <w:r w:rsidRPr="0084680B">
        <w:t xml:space="preserve"> Disbursements category.</w:t>
      </w:r>
    </w:p>
    <w:tbl>
      <w:tblPr>
        <w:tblStyle w:val="TableGrid"/>
        <w:tblW w:w="0" w:type="auto"/>
        <w:tblInd w:w="198" w:type="dxa"/>
        <w:tblLook w:val="04A0" w:firstRow="1" w:lastRow="0" w:firstColumn="1" w:lastColumn="0" w:noHBand="0" w:noVBand="1"/>
      </w:tblPr>
      <w:tblGrid>
        <w:gridCol w:w="2694"/>
        <w:gridCol w:w="6458"/>
      </w:tblGrid>
      <w:tr w:rsidR="00933F1E" w:rsidRPr="005624DC" w14:paraId="7C3EBBB0" w14:textId="77777777" w:rsidTr="006670FB">
        <w:trPr>
          <w:tblHeader/>
        </w:trPr>
        <w:tc>
          <w:tcPr>
            <w:tcW w:w="2700" w:type="dxa"/>
            <w:shd w:val="clear" w:color="auto" w:fill="B8CCE4" w:themeFill="accent1" w:themeFillTint="66"/>
          </w:tcPr>
          <w:p w14:paraId="79931EE6" w14:textId="77777777" w:rsidR="00933F1E" w:rsidRPr="005624DC" w:rsidRDefault="00933F1E" w:rsidP="006670FB">
            <w:pPr>
              <w:pStyle w:val="Tableheader"/>
            </w:pPr>
            <w:r w:rsidRPr="005624DC">
              <w:t>Transaction</w:t>
            </w:r>
          </w:p>
        </w:tc>
        <w:tc>
          <w:tcPr>
            <w:tcW w:w="6480" w:type="dxa"/>
            <w:shd w:val="clear" w:color="auto" w:fill="B8CCE4" w:themeFill="accent1" w:themeFillTint="66"/>
          </w:tcPr>
          <w:p w14:paraId="1C1567E0" w14:textId="77777777" w:rsidR="00933F1E" w:rsidRPr="005624DC" w:rsidRDefault="00933F1E" w:rsidP="006670FB">
            <w:pPr>
              <w:pStyle w:val="Tableheader"/>
            </w:pPr>
            <w:r w:rsidRPr="005624DC">
              <w:t>Description</w:t>
            </w:r>
          </w:p>
        </w:tc>
      </w:tr>
      <w:tr w:rsidR="00933F1E" w:rsidRPr="003F5A8B" w14:paraId="6E907AE4" w14:textId="77777777" w:rsidTr="006670FB">
        <w:tc>
          <w:tcPr>
            <w:tcW w:w="2700" w:type="dxa"/>
          </w:tcPr>
          <w:p w14:paraId="0DB33B70" w14:textId="65002308" w:rsidR="00933F1E" w:rsidRPr="003F5A8B" w:rsidRDefault="00933F1E" w:rsidP="00D45B90">
            <w:pPr>
              <w:pStyle w:val="TableColumnSubheading"/>
            </w:pPr>
            <w:r w:rsidRPr="003F5A8B">
              <w:t xml:space="preserve">Disb </w:t>
            </w:r>
            <w:r w:rsidR="00D45B90">
              <w:t>–</w:t>
            </w:r>
            <w:r w:rsidRPr="003F5A8B">
              <w:t xml:space="preserve"> </w:t>
            </w:r>
            <w:r w:rsidR="00D45B90">
              <w:t>Life Expectancy Set Aside Not Final</w:t>
            </w:r>
          </w:p>
        </w:tc>
        <w:tc>
          <w:tcPr>
            <w:tcW w:w="6480" w:type="dxa"/>
          </w:tcPr>
          <w:p w14:paraId="2FFBEBC4" w14:textId="7F3B2DE8" w:rsidR="00933F1E" w:rsidRPr="003F5A8B" w:rsidRDefault="00933F1E" w:rsidP="006670FB">
            <w:pPr>
              <w:pStyle w:val="TableText"/>
              <w:jc w:val="both"/>
              <w:rPr>
                <w:sz w:val="22"/>
                <w:lang w:bidi="en-US"/>
              </w:rPr>
            </w:pPr>
            <w:r w:rsidRPr="003F5A8B">
              <w:rPr>
                <w:lang w:bidi="en-US"/>
              </w:rPr>
              <w:t xml:space="preserve">Initiated </w:t>
            </w:r>
            <w:r w:rsidR="00D82D78">
              <w:rPr>
                <w:lang w:bidi="en-US"/>
              </w:rPr>
              <w:t>in</w:t>
            </w:r>
            <w:r w:rsidRPr="003F5A8B">
              <w:rPr>
                <w:lang w:bidi="en-US"/>
              </w:rPr>
              <w:t xml:space="preserve"> the</w:t>
            </w:r>
            <w:r w:rsidR="00E90BBA">
              <w:rPr>
                <w:lang w:bidi="en-US"/>
              </w:rPr>
              <w:t xml:space="preserve"> </w:t>
            </w:r>
            <w:r w:rsidR="00D82D78">
              <w:rPr>
                <w:lang w:bidi="en-US"/>
              </w:rPr>
              <w:t>Servicing Module</w:t>
            </w:r>
            <w:r w:rsidRPr="003F5A8B">
              <w:rPr>
                <w:lang w:bidi="en-US"/>
              </w:rPr>
              <w:t xml:space="preserve"> to make a disbursement from borrower's </w:t>
            </w:r>
            <w:r w:rsidR="00D45B90">
              <w:rPr>
                <w:lang w:bidi="en-US"/>
              </w:rPr>
              <w:t xml:space="preserve">Life Expectancy set aside amount for any taxes and insurances </w:t>
            </w:r>
            <w:r w:rsidRPr="003F5A8B">
              <w:rPr>
                <w:lang w:bidi="en-US"/>
              </w:rPr>
              <w:t xml:space="preserve">on the mortgaged property. </w:t>
            </w:r>
            <w:r w:rsidR="00D82D78">
              <w:rPr>
                <w:lang w:bidi="en-US"/>
              </w:rPr>
              <w:t xml:space="preserve">NSC Contractor </w:t>
            </w:r>
            <w:r w:rsidRPr="003F5A8B">
              <w:rPr>
                <w:lang w:bidi="en-US"/>
              </w:rPr>
              <w:t xml:space="preserve">will be able to make these disbursements until all </w:t>
            </w:r>
            <w:r w:rsidR="00D45B90">
              <w:rPr>
                <w:lang w:bidi="en-US"/>
              </w:rPr>
              <w:t xml:space="preserve">Life </w:t>
            </w:r>
            <w:r w:rsidR="003D7635">
              <w:rPr>
                <w:lang w:bidi="en-US"/>
              </w:rPr>
              <w:t xml:space="preserve">Expectancy </w:t>
            </w:r>
            <w:r w:rsidR="003D7635" w:rsidRPr="003F5A8B">
              <w:rPr>
                <w:lang w:bidi="en-US"/>
              </w:rPr>
              <w:t>set</w:t>
            </w:r>
            <w:r w:rsidRPr="003F5A8B">
              <w:rPr>
                <w:lang w:bidi="en-US"/>
              </w:rPr>
              <w:t xml:space="preserve"> aside Not Final amount has exh</w:t>
            </w:r>
            <w:r w:rsidR="00D45B90">
              <w:rPr>
                <w:lang w:bidi="en-US"/>
              </w:rPr>
              <w:t>austed</w:t>
            </w:r>
            <w:r w:rsidR="00D82D78">
              <w:rPr>
                <w:lang w:bidi="en-US"/>
              </w:rPr>
              <w:t>.</w:t>
            </w:r>
            <w:r w:rsidRPr="003F5A8B">
              <w:rPr>
                <w:lang w:bidi="en-US"/>
              </w:rPr>
              <w:t>. This transaction applies to ALL pay plan types.</w:t>
            </w:r>
          </w:p>
        </w:tc>
      </w:tr>
      <w:tr w:rsidR="00933F1E" w:rsidRPr="003F5A8B" w14:paraId="47E6CCCF" w14:textId="77777777" w:rsidTr="006670FB">
        <w:tc>
          <w:tcPr>
            <w:tcW w:w="2700" w:type="dxa"/>
          </w:tcPr>
          <w:p w14:paraId="37C781FA" w14:textId="6F3FA0B4" w:rsidR="00933F1E" w:rsidRPr="003F5A8B" w:rsidRDefault="00933F1E" w:rsidP="006670FB">
            <w:pPr>
              <w:pStyle w:val="TableColumnSubheading"/>
            </w:pPr>
            <w:r w:rsidRPr="003F5A8B">
              <w:t xml:space="preserve">Disb - </w:t>
            </w:r>
            <w:r w:rsidR="00443A7E">
              <w:t>Life Expectancy</w:t>
            </w:r>
            <w:r w:rsidR="00443A7E" w:rsidRPr="003F5A8B" w:rsidDel="00443A7E">
              <w:t xml:space="preserve"> </w:t>
            </w:r>
            <w:r w:rsidRPr="003F5A8B">
              <w:t>Set Aside Final</w:t>
            </w:r>
          </w:p>
        </w:tc>
        <w:tc>
          <w:tcPr>
            <w:tcW w:w="6480" w:type="dxa"/>
          </w:tcPr>
          <w:p w14:paraId="7BD2251D" w14:textId="634BB1CF" w:rsidR="00933F1E" w:rsidRPr="003F5A8B" w:rsidRDefault="00933F1E" w:rsidP="00D45B90">
            <w:pPr>
              <w:pStyle w:val="TableText"/>
              <w:jc w:val="both"/>
              <w:rPr>
                <w:sz w:val="22"/>
                <w:lang w:bidi="en-US"/>
              </w:rPr>
            </w:pPr>
            <w:r w:rsidRPr="003F5A8B">
              <w:rPr>
                <w:lang w:bidi="en-US"/>
              </w:rPr>
              <w:t xml:space="preserve">Initiated </w:t>
            </w:r>
            <w:r w:rsidR="00D82D78">
              <w:rPr>
                <w:lang w:bidi="en-US"/>
              </w:rPr>
              <w:t xml:space="preserve">in </w:t>
            </w:r>
            <w:r w:rsidRPr="003F5A8B">
              <w:rPr>
                <w:lang w:bidi="en-US"/>
              </w:rPr>
              <w:t xml:space="preserve">the </w:t>
            </w:r>
            <w:r w:rsidR="00D82D78">
              <w:rPr>
                <w:lang w:bidi="en-US"/>
              </w:rPr>
              <w:t>Servicing Module</w:t>
            </w:r>
            <w:r w:rsidRPr="003F5A8B">
              <w:rPr>
                <w:lang w:bidi="en-US"/>
              </w:rPr>
              <w:t xml:space="preserve"> to make </w:t>
            </w:r>
            <w:r w:rsidR="00D45B90">
              <w:rPr>
                <w:lang w:bidi="en-US"/>
              </w:rPr>
              <w:t>a disbursement from borrower's Life expectancy</w:t>
            </w:r>
            <w:r w:rsidRPr="003F5A8B">
              <w:rPr>
                <w:lang w:bidi="en-US"/>
              </w:rPr>
              <w:t xml:space="preserve"> set aside amount for </w:t>
            </w:r>
            <w:r w:rsidR="00D45B90">
              <w:rPr>
                <w:lang w:bidi="en-US"/>
              </w:rPr>
              <w:t xml:space="preserve">any taxes and insurances on the </w:t>
            </w:r>
            <w:r w:rsidR="003D7635">
              <w:rPr>
                <w:lang w:bidi="en-US"/>
              </w:rPr>
              <w:t>mortgaged property</w:t>
            </w:r>
            <w:r w:rsidR="00D82D78">
              <w:rPr>
                <w:lang w:bidi="en-US"/>
              </w:rPr>
              <w:t xml:space="preserve">. </w:t>
            </w:r>
            <w:r w:rsidRPr="003F5A8B">
              <w:rPr>
                <w:lang w:bidi="en-US"/>
              </w:rPr>
              <w:t>This transaction applies to ALL pay plan types.</w:t>
            </w:r>
          </w:p>
        </w:tc>
      </w:tr>
    </w:tbl>
    <w:p w14:paraId="7C4C0407" w14:textId="2A411424" w:rsidR="00933F1E" w:rsidRDefault="00933F1E" w:rsidP="00933F1E">
      <w:pPr>
        <w:pStyle w:val="TableCaption"/>
        <w:rPr>
          <w:noProof/>
        </w:rPr>
      </w:pPr>
      <w:bookmarkStart w:id="3000" w:name="_Toc90643805"/>
      <w:bookmarkStart w:id="3001" w:name="_Toc230163791"/>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16</w:t>
      </w:r>
      <w:r w:rsidR="00764635">
        <w:rPr>
          <w:noProof/>
        </w:rPr>
        <w:fldChar w:fldCharType="end"/>
      </w:r>
      <w:r>
        <w:rPr>
          <w:noProof/>
        </w:rPr>
        <w:t xml:space="preserve">: </w:t>
      </w:r>
      <w:r w:rsidR="00187546">
        <w:rPr>
          <w:noProof/>
        </w:rPr>
        <w:t xml:space="preserve">Life Expectancy </w:t>
      </w:r>
      <w:r>
        <w:rPr>
          <w:noProof/>
        </w:rPr>
        <w:t xml:space="preserve">Set Aside </w:t>
      </w:r>
      <w:r w:rsidR="00187546">
        <w:rPr>
          <w:noProof/>
        </w:rPr>
        <w:t xml:space="preserve">(LESA) </w:t>
      </w:r>
      <w:r>
        <w:rPr>
          <w:noProof/>
        </w:rPr>
        <w:t>Disbursements</w:t>
      </w:r>
      <w:bookmarkEnd w:id="3000"/>
      <w:bookmarkEnd w:id="3001"/>
    </w:p>
    <w:p w14:paraId="6A36796D" w14:textId="761F7E2F" w:rsidR="00377EFC" w:rsidRPr="005D74B4" w:rsidRDefault="007D0987" w:rsidP="00D31C43">
      <w:pPr>
        <w:pStyle w:val="Heading3"/>
        <w:ind w:left="1080" w:hanging="1080"/>
        <w:jc w:val="both"/>
      </w:pPr>
      <w:bookmarkStart w:id="3002" w:name="_Toc11334831"/>
      <w:bookmarkStart w:id="3003" w:name="_Toc74052051"/>
      <w:bookmarkStart w:id="3004" w:name="_Toc90643438"/>
      <w:bookmarkStart w:id="3005" w:name="_Toc230163347"/>
      <w:r>
        <w:t xml:space="preserve">Manually Adding </w:t>
      </w:r>
      <w:r w:rsidR="00377EFC" w:rsidRPr="005D74B4">
        <w:t>a Scheduled Payment Disbursement</w:t>
      </w:r>
      <w:bookmarkEnd w:id="3002"/>
      <w:bookmarkEnd w:id="3003"/>
      <w:bookmarkEnd w:id="3004"/>
      <w:bookmarkEnd w:id="3005"/>
    </w:p>
    <w:p w14:paraId="46DD3EA9" w14:textId="04378FD7" w:rsidR="00377EFC" w:rsidRPr="005D74B4" w:rsidRDefault="00377EFC" w:rsidP="00377EFC">
      <w:pPr>
        <w:pStyle w:val="BodyText"/>
      </w:pPr>
      <w:r w:rsidRPr="005D74B4">
        <w:t xml:space="preserve">The Servicing Module allows the authorized user to manually add a scheduled payment as a disbursement on assigned loans. </w:t>
      </w:r>
    </w:p>
    <w:p w14:paraId="30B9C119" w14:textId="77777777" w:rsidR="00377EFC" w:rsidRPr="005D74B4" w:rsidRDefault="00377EFC" w:rsidP="00377EFC">
      <w:pPr>
        <w:pStyle w:val="BodyText"/>
      </w:pPr>
      <w:r w:rsidRPr="005D74B4">
        <w:t>To manually add a scheduled payment as a disbursement:</w:t>
      </w:r>
    </w:p>
    <w:p w14:paraId="61319E8B" w14:textId="77777777" w:rsidR="00377EFC" w:rsidRPr="00B64333" w:rsidRDefault="00377EFC" w:rsidP="006C3C3F">
      <w:pPr>
        <w:pStyle w:val="OrderedList"/>
        <w:numPr>
          <w:ilvl w:val="0"/>
          <w:numId w:val="281"/>
        </w:numPr>
        <w:jc w:val="both"/>
        <w:rPr>
          <w:noProof/>
        </w:rPr>
      </w:pPr>
      <w:r>
        <w:rPr>
          <w:noProof/>
        </w:rPr>
        <w:t>Search for the loan skey or FHA Case #, and</w:t>
      </w:r>
      <w:r w:rsidRPr="00B64333">
        <w:rPr>
          <w:noProof/>
        </w:rPr>
        <w:t xml:space="preserve"> click on the Disbursements screen to display the transactions. </w:t>
      </w:r>
    </w:p>
    <w:p w14:paraId="479C18C1" w14:textId="77777777" w:rsidR="00377EFC" w:rsidRPr="00B64333" w:rsidRDefault="00377EFC" w:rsidP="006C3C3F">
      <w:pPr>
        <w:pStyle w:val="OrderedList"/>
        <w:numPr>
          <w:ilvl w:val="0"/>
          <w:numId w:val="281"/>
        </w:numPr>
        <w:jc w:val="both"/>
        <w:rPr>
          <w:noProof/>
        </w:rPr>
      </w:pPr>
      <w:r w:rsidRPr="00B64333">
        <w:rPr>
          <w:noProof/>
        </w:rPr>
        <w:t xml:space="preserve">Click on the “New” button above the search results. </w:t>
      </w:r>
    </w:p>
    <w:p w14:paraId="0CFC1C7D" w14:textId="6A297FCE" w:rsidR="002A00AC" w:rsidRDefault="002949C3" w:rsidP="00D95CDE">
      <w:pPr>
        <w:pStyle w:val="FigureCaption0"/>
      </w:pPr>
      <w:r>
        <w:rPr>
          <w:noProof/>
        </w:rPr>
        <w:drawing>
          <wp:inline distT="0" distB="0" distL="0" distR="0" wp14:anchorId="43D4CB55" wp14:editId="2DEBB70F">
            <wp:extent cx="3816350" cy="1263554"/>
            <wp:effectExtent l="0" t="0" r="0" b="0"/>
            <wp:docPr id="2954" name="Picture 2954"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4" name="Picture 2954" descr="Table&#10;&#10;Description automatically generated"/>
                    <pic:cNvPicPr/>
                  </pic:nvPicPr>
                  <pic:blipFill>
                    <a:blip r:embed="rId292"/>
                    <a:stretch>
                      <a:fillRect/>
                    </a:stretch>
                  </pic:blipFill>
                  <pic:spPr>
                    <a:xfrm>
                      <a:off x="0" y="0"/>
                      <a:ext cx="3828464" cy="1267565"/>
                    </a:xfrm>
                    <a:prstGeom prst="rect">
                      <a:avLst/>
                    </a:prstGeom>
                  </pic:spPr>
                </pic:pic>
              </a:graphicData>
            </a:graphic>
          </wp:inline>
        </w:drawing>
      </w:r>
      <w:r w:rsidR="004033FB" w:rsidRPr="004033FB">
        <w:t xml:space="preserve"> </w:t>
      </w:r>
    </w:p>
    <w:p w14:paraId="0F89A5B6" w14:textId="7E109FD8" w:rsidR="00D95CDE" w:rsidRDefault="00D95CDE" w:rsidP="00D95CDE">
      <w:pPr>
        <w:pStyle w:val="FigureCaption0"/>
      </w:pPr>
      <w:bookmarkStart w:id="3006" w:name="_Toc74052707"/>
      <w:bookmarkStart w:id="3007" w:name="_Toc90644094"/>
      <w:bookmarkStart w:id="3008" w:name="_Toc23016410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129</w:t>
      </w:r>
      <w:r w:rsidR="00764635">
        <w:rPr>
          <w:noProof/>
        </w:rPr>
        <w:fldChar w:fldCharType="end"/>
      </w:r>
      <w:r>
        <w:t xml:space="preserve">: </w:t>
      </w:r>
      <w:r>
        <w:rPr>
          <w:noProof/>
        </w:rPr>
        <w:t>New Disbursement Button</w:t>
      </w:r>
      <w:bookmarkEnd w:id="3006"/>
      <w:bookmarkEnd w:id="3007"/>
      <w:bookmarkEnd w:id="3008"/>
    </w:p>
    <w:p w14:paraId="0EC869F3" w14:textId="77777777" w:rsidR="00377EFC" w:rsidRPr="00360327" w:rsidRDefault="00377EFC" w:rsidP="006C3C3F">
      <w:pPr>
        <w:pStyle w:val="OrderedList"/>
        <w:numPr>
          <w:ilvl w:val="0"/>
          <w:numId w:val="281"/>
        </w:numPr>
        <w:jc w:val="both"/>
        <w:rPr>
          <w:noProof/>
        </w:rPr>
      </w:pPr>
      <w:r w:rsidRPr="00360327">
        <w:rPr>
          <w:noProof/>
        </w:rPr>
        <w:t xml:space="preserve">A New Disbursement window pops up, choose “Disb - Scheduled” for Transaction Category, and “Disb - Scheduled” again for Transaction Desc. </w:t>
      </w:r>
    </w:p>
    <w:p w14:paraId="39954D3E" w14:textId="1B45F7B5" w:rsidR="00377EFC" w:rsidRPr="00360327" w:rsidRDefault="00377EFC" w:rsidP="006C3C3F">
      <w:pPr>
        <w:pStyle w:val="OrderedList"/>
        <w:numPr>
          <w:ilvl w:val="0"/>
          <w:numId w:val="281"/>
        </w:numPr>
        <w:jc w:val="both"/>
        <w:rPr>
          <w:noProof/>
        </w:rPr>
      </w:pPr>
      <w:r w:rsidRPr="00360327">
        <w:rPr>
          <w:noProof/>
        </w:rPr>
        <w:t>The Payee Type and Payee fields shou</w:t>
      </w:r>
      <w:r w:rsidR="00C35AEB">
        <w:rPr>
          <w:noProof/>
        </w:rPr>
        <w:t>l</w:t>
      </w:r>
      <w:r w:rsidRPr="00360327">
        <w:rPr>
          <w:noProof/>
        </w:rPr>
        <w:t xml:space="preserve">d auto populate with the borrower’s information.  Click on “Submit”. </w:t>
      </w:r>
    </w:p>
    <w:p w14:paraId="2FC125AE" w14:textId="5518EA5C" w:rsidR="00377EFC" w:rsidRPr="008A15EC" w:rsidRDefault="002949C3" w:rsidP="008A15EC">
      <w:pPr>
        <w:pStyle w:val="OrderedList"/>
        <w:jc w:val="center"/>
        <w:rPr>
          <w:noProof/>
        </w:rPr>
      </w:pPr>
      <w:r>
        <w:rPr>
          <w:noProof/>
        </w:rPr>
        <w:drawing>
          <wp:inline distT="0" distB="0" distL="0" distR="0" wp14:anchorId="383DD78F" wp14:editId="0F866E69">
            <wp:extent cx="1670417" cy="995307"/>
            <wp:effectExtent l="0" t="0" r="6350" b="0"/>
            <wp:docPr id="2955" name="Picture 295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5" name="Picture 2955" descr="Graphical user interface, text, application, chat or text message&#10;&#10;Description automatically generated"/>
                    <pic:cNvPicPr/>
                  </pic:nvPicPr>
                  <pic:blipFill>
                    <a:blip r:embed="rId293"/>
                    <a:stretch>
                      <a:fillRect/>
                    </a:stretch>
                  </pic:blipFill>
                  <pic:spPr>
                    <a:xfrm>
                      <a:off x="0" y="0"/>
                      <a:ext cx="1687684" cy="1005596"/>
                    </a:xfrm>
                    <a:prstGeom prst="rect">
                      <a:avLst/>
                    </a:prstGeom>
                  </pic:spPr>
                </pic:pic>
              </a:graphicData>
            </a:graphic>
          </wp:inline>
        </w:drawing>
      </w:r>
    </w:p>
    <w:p w14:paraId="6C30B036" w14:textId="025CBCA3" w:rsidR="00D95CDE" w:rsidRDefault="00D95CDE" w:rsidP="008A15EC">
      <w:pPr>
        <w:pStyle w:val="FigureCaption0"/>
      </w:pPr>
      <w:bookmarkStart w:id="3009" w:name="_Toc74052708"/>
      <w:bookmarkStart w:id="3010" w:name="_Toc90644095"/>
      <w:bookmarkStart w:id="3011" w:name="_Toc230164107"/>
      <w:r>
        <w:t xml:space="preserve">Figure </w:t>
      </w:r>
      <w:fldSimple w:instr=" STYLEREF 1 \s ">
        <w:r w:rsidR="00942841">
          <w:rPr>
            <w:noProof/>
          </w:rPr>
          <w:t>6</w:t>
        </w:r>
      </w:fldSimple>
      <w:r>
        <w:noBreakHyphen/>
      </w:r>
      <w:fldSimple w:instr=" SEQ Figure \* ARABIC \s 1 ">
        <w:r w:rsidR="00942841">
          <w:rPr>
            <w:noProof/>
          </w:rPr>
          <w:t>130</w:t>
        </w:r>
      </w:fldSimple>
      <w:r>
        <w:t>: New Disbursement Transaction Entry Window</w:t>
      </w:r>
      <w:bookmarkEnd w:id="3009"/>
      <w:bookmarkEnd w:id="3010"/>
      <w:bookmarkEnd w:id="3011"/>
    </w:p>
    <w:p w14:paraId="1928F4D0" w14:textId="77777777" w:rsidR="0063603A" w:rsidRDefault="0063603A" w:rsidP="006C3C3F">
      <w:pPr>
        <w:pStyle w:val="OrderedList"/>
        <w:numPr>
          <w:ilvl w:val="0"/>
          <w:numId w:val="281"/>
        </w:numPr>
        <w:jc w:val="both"/>
      </w:pPr>
      <w:r>
        <w:t xml:space="preserve">Enter the information in the </w:t>
      </w:r>
      <w:r w:rsidRPr="006204CE">
        <w:t>below listed fields</w:t>
      </w:r>
      <w:r>
        <w:t>:</w:t>
      </w:r>
      <w:r w:rsidRPr="006204CE">
        <w:t xml:space="preserve"> </w:t>
      </w:r>
    </w:p>
    <w:p w14:paraId="250B6AB4" w14:textId="75B5E5A0" w:rsidR="005163B1" w:rsidRDefault="0063603A" w:rsidP="0063603A">
      <w:pPr>
        <w:pStyle w:val="UnorderedListIndent"/>
        <w:jc w:val="both"/>
      </w:pPr>
      <w:r>
        <w:t>Disbursement Amount</w:t>
      </w:r>
    </w:p>
    <w:p w14:paraId="0C87F24B" w14:textId="02304775" w:rsidR="0063603A" w:rsidRDefault="0063603A" w:rsidP="005163B1">
      <w:pPr>
        <w:pStyle w:val="UnorderedListIndent"/>
        <w:jc w:val="both"/>
        <w:rPr>
          <w:noProof/>
        </w:rPr>
      </w:pPr>
      <w:r w:rsidRPr="001636C7">
        <w:t>The “Pay To” field is no</w:t>
      </w:r>
      <w:r w:rsidR="00971EE6">
        <w:t>t</w:t>
      </w:r>
      <w:r w:rsidRPr="001636C7">
        <w:t xml:space="preserve"> editable</w:t>
      </w:r>
    </w:p>
    <w:p w14:paraId="3A751E07" w14:textId="37E3B42C" w:rsidR="008A15EC" w:rsidRPr="005A7735" w:rsidRDefault="000E3C39" w:rsidP="008A15EC">
      <w:pPr>
        <w:pStyle w:val="OrderedList"/>
        <w:jc w:val="center"/>
        <w:rPr>
          <w:noProof/>
        </w:rPr>
      </w:pPr>
      <w:r w:rsidRPr="000E3C39">
        <w:rPr>
          <w:noProof/>
        </w:rPr>
        <w:t xml:space="preserve"> </w:t>
      </w:r>
      <w:r w:rsidR="002949C3">
        <w:rPr>
          <w:noProof/>
        </w:rPr>
        <w:drawing>
          <wp:inline distT="0" distB="0" distL="0" distR="0" wp14:anchorId="6A67A543" wp14:editId="456E9227">
            <wp:extent cx="2694305" cy="2477578"/>
            <wp:effectExtent l="0" t="0" r="0" b="0"/>
            <wp:docPr id="2956" name="Picture 295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6" name="Picture 2956" descr="Graphical user interface, text, application, email&#10;&#10;Description automatically generated"/>
                    <pic:cNvPicPr/>
                  </pic:nvPicPr>
                  <pic:blipFill>
                    <a:blip r:embed="rId294"/>
                    <a:stretch>
                      <a:fillRect/>
                    </a:stretch>
                  </pic:blipFill>
                  <pic:spPr>
                    <a:xfrm>
                      <a:off x="0" y="0"/>
                      <a:ext cx="2701407" cy="2484109"/>
                    </a:xfrm>
                    <a:prstGeom prst="rect">
                      <a:avLst/>
                    </a:prstGeom>
                  </pic:spPr>
                </pic:pic>
              </a:graphicData>
            </a:graphic>
          </wp:inline>
        </w:drawing>
      </w:r>
    </w:p>
    <w:p w14:paraId="15DBA4C7" w14:textId="2331E514" w:rsidR="00D95CDE" w:rsidRDefault="00D95CDE" w:rsidP="00EB608C">
      <w:pPr>
        <w:pStyle w:val="FigureCaption0"/>
      </w:pPr>
      <w:bookmarkStart w:id="3012" w:name="_Toc74052709"/>
      <w:bookmarkStart w:id="3013" w:name="_Toc90644096"/>
      <w:bookmarkStart w:id="3014" w:name="_Toc230164108"/>
      <w:r w:rsidRPr="00EB608C">
        <w:t xml:space="preserve">Figure </w:t>
      </w:r>
      <w:fldSimple w:instr=" STYLEREF 1 \s ">
        <w:r w:rsidR="00942841">
          <w:rPr>
            <w:noProof/>
          </w:rPr>
          <w:t>6</w:t>
        </w:r>
      </w:fldSimple>
      <w:r w:rsidRPr="00EB608C">
        <w:noBreakHyphen/>
      </w:r>
      <w:fldSimple w:instr=" SEQ Figure \* ARABIC \s 1 ">
        <w:r w:rsidR="00942841">
          <w:rPr>
            <w:noProof/>
          </w:rPr>
          <w:t>131</w:t>
        </w:r>
      </w:fldSimple>
      <w:r w:rsidRPr="00EB608C">
        <w:t>: New Disbursement Payee Entry Window</w:t>
      </w:r>
      <w:bookmarkEnd w:id="3012"/>
      <w:bookmarkEnd w:id="3013"/>
      <w:bookmarkEnd w:id="3014"/>
    </w:p>
    <w:p w14:paraId="650B9284" w14:textId="72AFA344" w:rsidR="00354040" w:rsidRDefault="00354040" w:rsidP="006C3C3F">
      <w:pPr>
        <w:pStyle w:val="OrderedList"/>
        <w:numPr>
          <w:ilvl w:val="0"/>
          <w:numId w:val="281"/>
        </w:numPr>
        <w:jc w:val="both"/>
      </w:pPr>
      <w:r w:rsidRPr="008A6A1D">
        <w:t xml:space="preserve">Update the </w:t>
      </w:r>
      <w:r w:rsidRPr="00354040">
        <w:rPr>
          <w:b/>
        </w:rPr>
        <w:t>Process Date</w:t>
      </w:r>
      <w:r w:rsidRPr="008A6A1D">
        <w:t xml:space="preserve"> if required. </w:t>
      </w:r>
    </w:p>
    <w:p w14:paraId="5DF91474" w14:textId="77777777" w:rsidR="005163B1" w:rsidRPr="005163B1" w:rsidRDefault="005163B1" w:rsidP="006C3C3F">
      <w:pPr>
        <w:pStyle w:val="OrderedList"/>
        <w:numPr>
          <w:ilvl w:val="0"/>
          <w:numId w:val="281"/>
        </w:numPr>
        <w:jc w:val="both"/>
        <w:rPr>
          <w:rFonts w:asciiTheme="majorHAnsi" w:hAnsiTheme="majorHAnsi"/>
        </w:rPr>
      </w:pPr>
      <w:r w:rsidRPr="005163B1">
        <w:rPr>
          <w:rFonts w:asciiTheme="majorHAnsi" w:hAnsiTheme="majorHAnsi"/>
        </w:rPr>
        <w:t>Enter the Check Stub Note for check disbursements, if applicable</w:t>
      </w:r>
    </w:p>
    <w:p w14:paraId="379291F7" w14:textId="77777777" w:rsidR="005163B1" w:rsidRPr="00427462" w:rsidRDefault="005163B1" w:rsidP="00427462">
      <w:pPr>
        <w:pStyle w:val="UnorderedListIndent"/>
        <w:jc w:val="both"/>
      </w:pPr>
      <w:r w:rsidRPr="00427462">
        <w:t>The Check Stub Note field is limited to 55 characters for each line</w:t>
      </w:r>
    </w:p>
    <w:p w14:paraId="0CF672D2" w14:textId="77777777" w:rsidR="005163B1" w:rsidRPr="005163B1" w:rsidRDefault="005163B1" w:rsidP="006C3C3F">
      <w:pPr>
        <w:pStyle w:val="OrderedList"/>
        <w:numPr>
          <w:ilvl w:val="0"/>
          <w:numId w:val="281"/>
        </w:numPr>
        <w:jc w:val="both"/>
        <w:rPr>
          <w:rFonts w:asciiTheme="majorHAnsi" w:hAnsiTheme="majorHAnsi"/>
        </w:rPr>
      </w:pPr>
      <w:r w:rsidRPr="005163B1">
        <w:rPr>
          <w:rFonts w:asciiTheme="majorHAnsi" w:hAnsiTheme="majorHAnsi"/>
        </w:rPr>
        <w:t xml:space="preserve">Select the Special Handling Box if the Check needs to be sent to the NSC Contractor. </w:t>
      </w:r>
    </w:p>
    <w:p w14:paraId="659F9DB5" w14:textId="69B9F06D" w:rsidR="005163B1" w:rsidRPr="00427462" w:rsidRDefault="005163B1" w:rsidP="00427462">
      <w:pPr>
        <w:pStyle w:val="UnorderedListIndent"/>
        <w:jc w:val="both"/>
      </w:pPr>
      <w:r w:rsidRPr="00427462">
        <w:t>Special Handling is applicable only for Check disbursements.</w:t>
      </w:r>
    </w:p>
    <w:p w14:paraId="3772042B" w14:textId="77777777" w:rsidR="005163B1" w:rsidRPr="006675E2" w:rsidRDefault="005163B1" w:rsidP="006C3C3F">
      <w:pPr>
        <w:pStyle w:val="OrderedList"/>
        <w:numPr>
          <w:ilvl w:val="0"/>
          <w:numId w:val="281"/>
        </w:numPr>
        <w:jc w:val="both"/>
      </w:pPr>
      <w:r w:rsidRPr="006675E2">
        <w:t xml:space="preserve">The Invoice # should be filled in, if applicable. </w:t>
      </w:r>
    </w:p>
    <w:p w14:paraId="222C3E79" w14:textId="1BA7BF45" w:rsidR="00354040" w:rsidRPr="006A1E8B" w:rsidRDefault="00354040" w:rsidP="006C3C3F">
      <w:pPr>
        <w:pStyle w:val="OrderedList"/>
        <w:numPr>
          <w:ilvl w:val="0"/>
          <w:numId w:val="281"/>
        </w:numPr>
        <w:jc w:val="both"/>
      </w:pPr>
      <w:r>
        <w:t xml:space="preserve">Click </w:t>
      </w:r>
      <w:r w:rsidRPr="00D70B95">
        <w:rPr>
          <w:b/>
          <w:bCs/>
        </w:rPr>
        <w:t>Submit</w:t>
      </w:r>
      <w:r w:rsidRPr="00354040">
        <w:t xml:space="preserve"> to save the changes. This disbursement is displayed in the Disbursement screen</w:t>
      </w:r>
    </w:p>
    <w:p w14:paraId="55242234" w14:textId="486924FA" w:rsidR="00AA72AE" w:rsidRDefault="00AA72AE" w:rsidP="00D70B95">
      <w:pPr>
        <w:pStyle w:val="OrderedList"/>
        <w:jc w:val="center"/>
        <w:rPr>
          <w:noProof/>
          <w:color w:val="FF0000"/>
        </w:rPr>
      </w:pPr>
      <w:r>
        <w:rPr>
          <w:noProof/>
        </w:rPr>
        <w:drawing>
          <wp:inline distT="0" distB="0" distL="0" distR="0" wp14:anchorId="04BC5587" wp14:editId="078CA540">
            <wp:extent cx="4510088" cy="235623"/>
            <wp:effectExtent l="19050" t="19050" r="24130" b="12065"/>
            <wp:docPr id="20888783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8878393" name=""/>
                    <pic:cNvPicPr/>
                  </pic:nvPicPr>
                  <pic:blipFill>
                    <a:blip r:embed="rId295"/>
                    <a:stretch>
                      <a:fillRect/>
                    </a:stretch>
                  </pic:blipFill>
                  <pic:spPr>
                    <a:xfrm>
                      <a:off x="0" y="0"/>
                      <a:ext cx="4649898" cy="242927"/>
                    </a:xfrm>
                    <a:prstGeom prst="rect">
                      <a:avLst/>
                    </a:prstGeom>
                    <a:ln w="12700">
                      <a:solidFill>
                        <a:srgbClr val="0070C0"/>
                      </a:solidFill>
                    </a:ln>
                  </pic:spPr>
                </pic:pic>
              </a:graphicData>
            </a:graphic>
          </wp:inline>
        </w:drawing>
      </w:r>
    </w:p>
    <w:p w14:paraId="215BC494" w14:textId="14EABC12" w:rsidR="00D95CDE" w:rsidRDefault="00D95CDE" w:rsidP="00D95CDE">
      <w:pPr>
        <w:pStyle w:val="FigureCaption0"/>
      </w:pPr>
      <w:bookmarkStart w:id="3015" w:name="_Toc74052711"/>
      <w:bookmarkStart w:id="3016" w:name="_Toc90644098"/>
      <w:bookmarkStart w:id="3017" w:name="_Toc23016410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132</w:t>
      </w:r>
      <w:r w:rsidR="00764635">
        <w:rPr>
          <w:noProof/>
        </w:rPr>
        <w:fldChar w:fldCharType="end"/>
      </w:r>
      <w:r>
        <w:t xml:space="preserve">: </w:t>
      </w:r>
      <w:r>
        <w:rPr>
          <w:noProof/>
        </w:rPr>
        <w:t>New Disbursement Record</w:t>
      </w:r>
      <w:bookmarkEnd w:id="3015"/>
      <w:bookmarkEnd w:id="3016"/>
      <w:bookmarkEnd w:id="3017"/>
    </w:p>
    <w:p w14:paraId="6A3CBA9B" w14:textId="77777777" w:rsidR="00056D35" w:rsidRDefault="00056D35" w:rsidP="00354040">
      <w:pPr>
        <w:pStyle w:val="OrderedList"/>
        <w:ind w:left="720"/>
        <w:jc w:val="center"/>
      </w:pPr>
    </w:p>
    <w:p w14:paraId="110A9373" w14:textId="7BC0FDE0" w:rsidR="00FF3749" w:rsidRDefault="00FF3749" w:rsidP="006C3C3F">
      <w:pPr>
        <w:pStyle w:val="OrderedList"/>
        <w:numPr>
          <w:ilvl w:val="0"/>
          <w:numId w:val="281"/>
        </w:numPr>
        <w:jc w:val="both"/>
      </w:pPr>
      <w:r w:rsidRPr="008F4E4C">
        <w:t xml:space="preserve">For payment method Check or ACH, the supervisor role must Authorize Disbursements to be sent for Accounting.  </w:t>
      </w:r>
      <w:r w:rsidRPr="00140EA9">
        <w:rPr>
          <w:b/>
          <w:bCs/>
          <w:color w:val="0070C0"/>
        </w:rPr>
        <w:t xml:space="preserve">See Section - </w:t>
      </w:r>
      <w:r w:rsidR="00750212" w:rsidRPr="00140EA9">
        <w:rPr>
          <w:b/>
          <w:bCs/>
          <w:color w:val="0070C0"/>
        </w:rPr>
        <w:t>6.19.</w:t>
      </w:r>
      <w:r w:rsidR="009478CC">
        <w:rPr>
          <w:b/>
          <w:bCs/>
          <w:color w:val="0070C0"/>
        </w:rPr>
        <w:t>3.3</w:t>
      </w:r>
    </w:p>
    <w:p w14:paraId="5DC75EA5" w14:textId="77777777" w:rsidR="00FF3749" w:rsidRDefault="00FF3749" w:rsidP="006C3C3F">
      <w:pPr>
        <w:pStyle w:val="OrderedList"/>
        <w:numPr>
          <w:ilvl w:val="0"/>
          <w:numId w:val="281"/>
        </w:numPr>
        <w:jc w:val="both"/>
      </w:pPr>
      <w:r>
        <w:t>For invoice payments, the invoice# can be input on the screen above and will appear on the check in the 2</w:t>
      </w:r>
      <w:r w:rsidRPr="008C49E5">
        <w:rPr>
          <w:vertAlign w:val="superscript"/>
        </w:rPr>
        <w:t>nd</w:t>
      </w:r>
      <w:r>
        <w:t xml:space="preserve"> line of the check legend.  </w:t>
      </w:r>
    </w:p>
    <w:p w14:paraId="4486BECD" w14:textId="2DC4A68C" w:rsidR="00FF3749" w:rsidRDefault="00AE18A3" w:rsidP="00F44565">
      <w:pPr>
        <w:pStyle w:val="OrderedList"/>
      </w:pPr>
      <w:r>
        <w:rPr>
          <w:b/>
          <w:bCs/>
        </w:rPr>
        <w:t>TIP</w:t>
      </w:r>
      <w:r w:rsidR="00FF3749">
        <w:t xml:space="preserve">: The “Invoice #” will not appear for any Disbursement that is a “Tax Authority.”. </w:t>
      </w:r>
    </w:p>
    <w:p w14:paraId="005296AB" w14:textId="77777777" w:rsidR="00FF3749" w:rsidRDefault="00FF3749" w:rsidP="006C3C3F">
      <w:pPr>
        <w:pStyle w:val="OrderedList"/>
        <w:numPr>
          <w:ilvl w:val="0"/>
          <w:numId w:val="281"/>
        </w:numPr>
        <w:jc w:val="both"/>
      </w:pPr>
      <w:r>
        <w:t>For Tax Authority payments, the “Parcel #” will populate for the “Property Information screen for any Disbursement that is “Tax Authority and will appear on the check in the 2nd line of the Check legend.</w:t>
      </w:r>
    </w:p>
    <w:p w14:paraId="027ABF16" w14:textId="77777777" w:rsidR="00E62FD1" w:rsidRDefault="00E62FD1">
      <w:pPr>
        <w:rPr>
          <w:rFonts w:eastAsia="Times New Roman" w:cs="Calibri"/>
          <w:b/>
          <w:bCs/>
          <w:noProof/>
          <w:color w:val="4F81BD" w:themeColor="accent1"/>
          <w:sz w:val="24"/>
          <w:szCs w:val="24"/>
        </w:rPr>
      </w:pPr>
      <w:bookmarkStart w:id="3018" w:name="_Toc74052052"/>
      <w:bookmarkStart w:id="3019" w:name="_Toc90643439"/>
      <w:r>
        <w:br w:type="page"/>
      </w:r>
    </w:p>
    <w:p w14:paraId="74426D58" w14:textId="42319054" w:rsidR="00CD689D" w:rsidRDefault="00CD689D" w:rsidP="00CD689D">
      <w:pPr>
        <w:pStyle w:val="Heading3"/>
        <w:ind w:left="1080" w:hanging="1080"/>
        <w:jc w:val="both"/>
      </w:pPr>
      <w:bookmarkStart w:id="3020" w:name="_Toc230163348"/>
      <w:r>
        <w:t>Notes Disbursements</w:t>
      </w:r>
      <w:bookmarkEnd w:id="3018"/>
      <w:bookmarkEnd w:id="3019"/>
      <w:bookmarkEnd w:id="3020"/>
      <w:r>
        <w:t xml:space="preserve"> </w:t>
      </w:r>
    </w:p>
    <w:p w14:paraId="3369B444" w14:textId="3D3B9D1C" w:rsidR="00CD689D" w:rsidRPr="00EC7832" w:rsidRDefault="00CD689D" w:rsidP="00CD689D">
      <w:pPr>
        <w:pStyle w:val="BodyText"/>
      </w:pPr>
      <w:r w:rsidRPr="00EC7832">
        <w:t>This section explains the notes disbursements processing in HERMIT (Servicing and Accounting Modules) system.</w:t>
      </w:r>
    </w:p>
    <w:p w14:paraId="50B1B859" w14:textId="3DB1FFB1" w:rsidR="00CD689D" w:rsidRDefault="0001371F" w:rsidP="00D37F5E">
      <w:pPr>
        <w:pStyle w:val="OrderedList"/>
        <w:jc w:val="center"/>
        <w:rPr>
          <w:noProof/>
        </w:rPr>
      </w:pPr>
      <w:r>
        <w:rPr>
          <w:noProof/>
        </w:rPr>
        <w:drawing>
          <wp:inline distT="0" distB="0" distL="0" distR="0" wp14:anchorId="70AAFC05" wp14:editId="4AB51F75">
            <wp:extent cx="5943600" cy="4698365"/>
            <wp:effectExtent l="0" t="0" r="0" b="6985"/>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6"/>
                    <a:stretch>
                      <a:fillRect/>
                    </a:stretch>
                  </pic:blipFill>
                  <pic:spPr>
                    <a:xfrm>
                      <a:off x="0" y="0"/>
                      <a:ext cx="5943600" cy="4698365"/>
                    </a:xfrm>
                    <a:prstGeom prst="rect">
                      <a:avLst/>
                    </a:prstGeom>
                  </pic:spPr>
                </pic:pic>
              </a:graphicData>
            </a:graphic>
          </wp:inline>
        </w:drawing>
      </w:r>
    </w:p>
    <w:p w14:paraId="144BABB1" w14:textId="122CD4E3" w:rsidR="00D70B95" w:rsidRPr="008A15EC" w:rsidRDefault="00D70B95" w:rsidP="008A15EC">
      <w:pPr>
        <w:pStyle w:val="FigureCaption0"/>
      </w:pPr>
      <w:bookmarkStart w:id="3021" w:name="_Toc74052712"/>
      <w:bookmarkStart w:id="3022" w:name="_Toc90644099"/>
      <w:bookmarkStart w:id="3023" w:name="_Toc230164110"/>
      <w:r w:rsidRPr="008A15EC">
        <w:t xml:space="preserve">Figure </w:t>
      </w:r>
      <w:fldSimple w:instr=" STYLEREF 1 \s ">
        <w:r w:rsidR="00942841">
          <w:rPr>
            <w:noProof/>
          </w:rPr>
          <w:t>6</w:t>
        </w:r>
      </w:fldSimple>
      <w:r w:rsidRPr="008A15EC">
        <w:noBreakHyphen/>
      </w:r>
      <w:fldSimple w:instr=" SEQ Figure \* ARABIC \s 1 ">
        <w:r w:rsidR="00942841">
          <w:rPr>
            <w:noProof/>
          </w:rPr>
          <w:t>133</w:t>
        </w:r>
      </w:fldSimple>
      <w:r w:rsidRPr="008A15EC">
        <w:t>: Process Flow chart</w:t>
      </w:r>
      <w:bookmarkEnd w:id="3021"/>
      <w:bookmarkEnd w:id="3022"/>
      <w:bookmarkEnd w:id="3023"/>
    </w:p>
    <w:p w14:paraId="7CE41FA2" w14:textId="2F0C3D08" w:rsidR="0025464F" w:rsidRDefault="0025464F" w:rsidP="0025464F">
      <w:pPr>
        <w:pStyle w:val="OrderedList"/>
        <w:rPr>
          <w:rFonts w:eastAsia="Times New Roman" w:cstheme="minorHAnsi"/>
          <w:b/>
          <w:noProof/>
          <w:sz w:val="20"/>
          <w:szCs w:val="20"/>
        </w:rPr>
      </w:pPr>
      <w:r>
        <w:t>The following chart shows the applicable Payee Type for each Transaction Desc:</w:t>
      </w:r>
    </w:p>
    <w:p w14:paraId="1E6C9079" w14:textId="1819D9D6" w:rsidR="00D70B95" w:rsidRDefault="00D70B95" w:rsidP="0025464F">
      <w:pPr>
        <w:pStyle w:val="OrderedList"/>
        <w:rPr>
          <w:rFonts w:eastAsia="Times New Roman" w:cstheme="minorHAnsi"/>
          <w:b/>
          <w:noProof/>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600" w:firstRow="0" w:lastRow="0" w:firstColumn="0" w:lastColumn="0" w:noHBand="1" w:noVBand="1"/>
      </w:tblPr>
      <w:tblGrid>
        <w:gridCol w:w="3144"/>
        <w:gridCol w:w="3966"/>
        <w:gridCol w:w="2240"/>
      </w:tblGrid>
      <w:tr w:rsidR="00FB6DC3" w:rsidRPr="002A7CF4" w14:paraId="6E2035E1" w14:textId="77777777" w:rsidTr="00BF12CF">
        <w:trPr>
          <w:trHeight w:val="236"/>
          <w:tblHeader/>
        </w:trPr>
        <w:tc>
          <w:tcPr>
            <w:tcW w:w="1681" w:type="pct"/>
            <w:shd w:val="clear" w:color="auto" w:fill="8EB4E3"/>
            <w:tcMar>
              <w:top w:w="10" w:type="dxa"/>
              <w:left w:w="10" w:type="dxa"/>
              <w:bottom w:w="0" w:type="dxa"/>
              <w:right w:w="10" w:type="dxa"/>
            </w:tcMar>
            <w:vAlign w:val="bottom"/>
            <w:hideMark/>
          </w:tcPr>
          <w:p w14:paraId="17203015" w14:textId="77777777" w:rsidR="00FB6DC3" w:rsidRPr="002A7CF4" w:rsidRDefault="00FB6DC3" w:rsidP="00F93C84">
            <w:pPr>
              <w:pStyle w:val="OrderedList"/>
              <w:rPr>
                <w:rFonts w:eastAsia="Times New Roman" w:cstheme="minorHAnsi"/>
                <w:b/>
                <w:noProof/>
                <w:sz w:val="20"/>
                <w:szCs w:val="20"/>
              </w:rPr>
            </w:pPr>
            <w:bookmarkStart w:id="3024" w:name="_Toc74052713"/>
            <w:bookmarkStart w:id="3025" w:name="_Toc90644100"/>
            <w:r w:rsidRPr="002A7CF4">
              <w:rPr>
                <w:rFonts w:eastAsia="Times New Roman" w:cstheme="minorHAnsi"/>
                <w:b/>
                <w:bCs/>
                <w:noProof/>
                <w:sz w:val="20"/>
                <w:szCs w:val="20"/>
              </w:rPr>
              <w:t>Transaction Category</w:t>
            </w:r>
          </w:p>
        </w:tc>
        <w:tc>
          <w:tcPr>
            <w:tcW w:w="2121" w:type="pct"/>
            <w:shd w:val="clear" w:color="auto" w:fill="8EB4E3"/>
            <w:tcMar>
              <w:top w:w="10" w:type="dxa"/>
              <w:left w:w="10" w:type="dxa"/>
              <w:bottom w:w="0" w:type="dxa"/>
              <w:right w:w="10" w:type="dxa"/>
            </w:tcMar>
            <w:vAlign w:val="bottom"/>
            <w:hideMark/>
          </w:tcPr>
          <w:p w14:paraId="48E14103" w14:textId="77777777" w:rsidR="00FB6DC3" w:rsidRPr="002A7CF4" w:rsidRDefault="00FB6DC3" w:rsidP="00F93C84">
            <w:pPr>
              <w:pStyle w:val="OrderedList"/>
              <w:rPr>
                <w:rFonts w:eastAsia="Times New Roman" w:cstheme="minorHAnsi"/>
                <w:b/>
                <w:noProof/>
                <w:sz w:val="20"/>
                <w:szCs w:val="20"/>
              </w:rPr>
            </w:pPr>
            <w:r w:rsidRPr="002A7CF4">
              <w:rPr>
                <w:rFonts w:eastAsia="Times New Roman" w:cstheme="minorHAnsi"/>
                <w:b/>
                <w:bCs/>
                <w:noProof/>
                <w:sz w:val="20"/>
                <w:szCs w:val="20"/>
              </w:rPr>
              <w:t>Transaction Desc</w:t>
            </w:r>
          </w:p>
        </w:tc>
        <w:tc>
          <w:tcPr>
            <w:tcW w:w="1198" w:type="pct"/>
            <w:shd w:val="clear" w:color="auto" w:fill="8EB4E3"/>
            <w:tcMar>
              <w:top w:w="10" w:type="dxa"/>
              <w:left w:w="10" w:type="dxa"/>
              <w:bottom w:w="0" w:type="dxa"/>
              <w:right w:w="10" w:type="dxa"/>
            </w:tcMar>
            <w:vAlign w:val="bottom"/>
            <w:hideMark/>
          </w:tcPr>
          <w:p w14:paraId="0487F074" w14:textId="77777777" w:rsidR="00FB6DC3" w:rsidRPr="002A7CF4" w:rsidRDefault="00FB6DC3" w:rsidP="00F93C84">
            <w:pPr>
              <w:pStyle w:val="OrderedList"/>
              <w:rPr>
                <w:rFonts w:eastAsia="Times New Roman" w:cstheme="minorHAnsi"/>
                <w:b/>
                <w:noProof/>
                <w:sz w:val="20"/>
                <w:szCs w:val="20"/>
              </w:rPr>
            </w:pPr>
            <w:r w:rsidRPr="002A7CF4">
              <w:rPr>
                <w:rFonts w:eastAsia="Times New Roman" w:cstheme="minorHAnsi"/>
                <w:b/>
                <w:bCs/>
                <w:noProof/>
                <w:sz w:val="20"/>
                <w:szCs w:val="20"/>
              </w:rPr>
              <w:t xml:space="preserve">Payee Type </w:t>
            </w:r>
          </w:p>
        </w:tc>
      </w:tr>
      <w:tr w:rsidR="00FB6DC3" w:rsidRPr="002A7CF4" w14:paraId="677F0B33" w14:textId="77777777" w:rsidTr="00BF12CF">
        <w:trPr>
          <w:trHeight w:val="688"/>
        </w:trPr>
        <w:tc>
          <w:tcPr>
            <w:tcW w:w="1681" w:type="pct"/>
            <w:tcMar>
              <w:top w:w="10" w:type="dxa"/>
              <w:left w:w="10" w:type="dxa"/>
              <w:bottom w:w="0" w:type="dxa"/>
              <w:right w:w="10" w:type="dxa"/>
            </w:tcMar>
            <w:vAlign w:val="bottom"/>
            <w:hideMark/>
          </w:tcPr>
          <w:p w14:paraId="64BFEB3A"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Corp Advance - Penalty</w:t>
            </w:r>
          </w:p>
        </w:tc>
        <w:tc>
          <w:tcPr>
            <w:tcW w:w="2121" w:type="pct"/>
            <w:tcMar>
              <w:top w:w="10" w:type="dxa"/>
              <w:left w:w="10" w:type="dxa"/>
              <w:bottom w:w="0" w:type="dxa"/>
              <w:right w:w="10" w:type="dxa"/>
            </w:tcMar>
            <w:vAlign w:val="bottom"/>
            <w:hideMark/>
          </w:tcPr>
          <w:p w14:paraId="31AFFEE4"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Corp Adv - Penalty</w:t>
            </w:r>
          </w:p>
        </w:tc>
        <w:tc>
          <w:tcPr>
            <w:tcW w:w="1198" w:type="pct"/>
            <w:tcMar>
              <w:top w:w="10" w:type="dxa"/>
              <w:left w:w="10" w:type="dxa"/>
              <w:bottom w:w="0" w:type="dxa"/>
              <w:right w:w="10" w:type="dxa"/>
            </w:tcMar>
            <w:vAlign w:val="bottom"/>
            <w:hideMark/>
          </w:tcPr>
          <w:p w14:paraId="47D23D1B"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r w:rsidRPr="002A7CF4">
              <w:rPr>
                <w:rFonts w:eastAsia="Times New Roman" w:cstheme="minorHAnsi"/>
                <w:bCs/>
                <w:noProof/>
                <w:sz w:val="20"/>
                <w:szCs w:val="20"/>
              </w:rPr>
              <w:br/>
              <w:t>Vendor</w:t>
            </w:r>
            <w:r w:rsidRPr="002A7CF4">
              <w:rPr>
                <w:rFonts w:eastAsia="Times New Roman" w:cstheme="minorHAnsi"/>
                <w:bCs/>
                <w:noProof/>
                <w:sz w:val="20"/>
                <w:szCs w:val="20"/>
              </w:rPr>
              <w:br/>
              <w:t>Tax Authority</w:t>
            </w:r>
          </w:p>
        </w:tc>
      </w:tr>
      <w:tr w:rsidR="00FB6DC3" w:rsidRPr="002A7CF4" w14:paraId="44CD5B3F" w14:textId="77777777" w:rsidTr="00BF12CF">
        <w:trPr>
          <w:trHeight w:val="688"/>
        </w:trPr>
        <w:tc>
          <w:tcPr>
            <w:tcW w:w="1681" w:type="pct"/>
            <w:tcMar>
              <w:top w:w="10" w:type="dxa"/>
              <w:left w:w="10" w:type="dxa"/>
              <w:bottom w:w="0" w:type="dxa"/>
              <w:right w:w="10" w:type="dxa"/>
            </w:tcMar>
            <w:vAlign w:val="bottom"/>
            <w:hideMark/>
          </w:tcPr>
          <w:p w14:paraId="0FDD8DE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Corp Advance - Section 305 Disbursements</w:t>
            </w:r>
          </w:p>
        </w:tc>
        <w:tc>
          <w:tcPr>
            <w:tcW w:w="2121" w:type="pct"/>
            <w:tcMar>
              <w:top w:w="10" w:type="dxa"/>
              <w:left w:w="10" w:type="dxa"/>
              <w:bottom w:w="0" w:type="dxa"/>
              <w:right w:w="10" w:type="dxa"/>
            </w:tcMar>
            <w:vAlign w:val="bottom"/>
            <w:hideMark/>
          </w:tcPr>
          <w:p w14:paraId="419A943D"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Corp Adv - S305 - State Prohibited Legal</w:t>
            </w:r>
          </w:p>
        </w:tc>
        <w:tc>
          <w:tcPr>
            <w:tcW w:w="1198" w:type="pct"/>
            <w:tcMar>
              <w:top w:w="10" w:type="dxa"/>
              <w:left w:w="10" w:type="dxa"/>
              <w:bottom w:w="0" w:type="dxa"/>
              <w:right w:w="10" w:type="dxa"/>
            </w:tcMar>
            <w:vAlign w:val="bottom"/>
            <w:hideMark/>
          </w:tcPr>
          <w:p w14:paraId="6235CB8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r w:rsidRPr="002A7CF4">
              <w:rPr>
                <w:rFonts w:eastAsia="Times New Roman" w:cstheme="minorHAnsi"/>
                <w:bCs/>
                <w:noProof/>
                <w:sz w:val="20"/>
                <w:szCs w:val="20"/>
              </w:rPr>
              <w:br/>
              <w:t>Borrower</w:t>
            </w:r>
          </w:p>
        </w:tc>
      </w:tr>
      <w:tr w:rsidR="00FB6DC3" w:rsidRPr="002A7CF4" w14:paraId="0A53C020" w14:textId="77777777" w:rsidTr="00BF12CF">
        <w:trPr>
          <w:trHeight w:val="688"/>
        </w:trPr>
        <w:tc>
          <w:tcPr>
            <w:tcW w:w="1681" w:type="pct"/>
            <w:tcMar>
              <w:top w:w="10" w:type="dxa"/>
              <w:left w:w="10" w:type="dxa"/>
              <w:bottom w:w="0" w:type="dxa"/>
              <w:right w:w="10" w:type="dxa"/>
            </w:tcMar>
            <w:vAlign w:val="bottom"/>
            <w:hideMark/>
          </w:tcPr>
          <w:p w14:paraId="153266F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- 1st Year Taxes &amp; Ins Set Aside</w:t>
            </w:r>
          </w:p>
        </w:tc>
        <w:tc>
          <w:tcPr>
            <w:tcW w:w="2121" w:type="pct"/>
            <w:tcMar>
              <w:top w:w="10" w:type="dxa"/>
              <w:left w:w="10" w:type="dxa"/>
              <w:bottom w:w="0" w:type="dxa"/>
              <w:right w:w="10" w:type="dxa"/>
            </w:tcMar>
            <w:vAlign w:val="bottom"/>
            <w:hideMark/>
          </w:tcPr>
          <w:p w14:paraId="49A5CF5A"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- 1st Yr TI Set Aside Final</w:t>
            </w:r>
            <w:r w:rsidRPr="002A7CF4">
              <w:rPr>
                <w:rFonts w:eastAsia="Times New Roman" w:cstheme="minorHAnsi"/>
                <w:bCs/>
                <w:noProof/>
                <w:sz w:val="20"/>
                <w:szCs w:val="20"/>
              </w:rPr>
              <w:br/>
              <w:t>Disb - 1st Yr TI Set Aside Not Final</w:t>
            </w:r>
          </w:p>
        </w:tc>
        <w:tc>
          <w:tcPr>
            <w:tcW w:w="1198" w:type="pct"/>
            <w:tcMar>
              <w:top w:w="10" w:type="dxa"/>
              <w:left w:w="10" w:type="dxa"/>
              <w:bottom w:w="0" w:type="dxa"/>
              <w:right w:w="10" w:type="dxa"/>
            </w:tcMar>
            <w:vAlign w:val="bottom"/>
            <w:hideMark/>
          </w:tcPr>
          <w:p w14:paraId="7910888F"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r w:rsidRPr="002A7CF4">
              <w:rPr>
                <w:rFonts w:eastAsia="Times New Roman" w:cstheme="minorHAnsi"/>
                <w:bCs/>
                <w:noProof/>
                <w:sz w:val="20"/>
                <w:szCs w:val="20"/>
              </w:rPr>
              <w:br/>
              <w:t>Insurance Agent (For Loan)</w:t>
            </w:r>
          </w:p>
        </w:tc>
      </w:tr>
      <w:tr w:rsidR="00FB6DC3" w:rsidRPr="002A7CF4" w14:paraId="30E4CF42" w14:textId="77777777" w:rsidTr="00BF12CF">
        <w:trPr>
          <w:trHeight w:val="688"/>
        </w:trPr>
        <w:tc>
          <w:tcPr>
            <w:tcW w:w="1681" w:type="pct"/>
            <w:tcMar>
              <w:top w:w="10" w:type="dxa"/>
              <w:left w:w="10" w:type="dxa"/>
              <w:bottom w:w="0" w:type="dxa"/>
              <w:right w:w="10" w:type="dxa"/>
            </w:tcMar>
            <w:vAlign w:val="bottom"/>
            <w:hideMark/>
          </w:tcPr>
          <w:p w14:paraId="49FE4DF0"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Repair Set Aside</w:t>
            </w:r>
          </w:p>
        </w:tc>
        <w:tc>
          <w:tcPr>
            <w:tcW w:w="2121" w:type="pct"/>
            <w:tcMar>
              <w:top w:w="10" w:type="dxa"/>
              <w:left w:w="10" w:type="dxa"/>
              <w:bottom w:w="0" w:type="dxa"/>
              <w:right w:w="10" w:type="dxa"/>
            </w:tcMar>
            <w:vAlign w:val="bottom"/>
            <w:hideMark/>
          </w:tcPr>
          <w:p w14:paraId="3C00C08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Repair Set Aside Final</w:t>
            </w:r>
            <w:r w:rsidRPr="002A7CF4">
              <w:rPr>
                <w:rFonts w:eastAsia="Times New Roman" w:cstheme="minorHAnsi"/>
                <w:bCs/>
                <w:noProof/>
                <w:sz w:val="20"/>
                <w:szCs w:val="20"/>
              </w:rPr>
              <w:br/>
              <w:t>Disb - Repair Set Aside Not Final</w:t>
            </w:r>
          </w:p>
        </w:tc>
        <w:tc>
          <w:tcPr>
            <w:tcW w:w="1198" w:type="pct"/>
            <w:tcMar>
              <w:top w:w="10" w:type="dxa"/>
              <w:left w:w="10" w:type="dxa"/>
              <w:bottom w:w="0" w:type="dxa"/>
              <w:right w:w="10" w:type="dxa"/>
            </w:tcMar>
            <w:vAlign w:val="bottom"/>
            <w:hideMark/>
          </w:tcPr>
          <w:p w14:paraId="03E630A5"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r w:rsidRPr="002A7CF4">
              <w:rPr>
                <w:rFonts w:eastAsia="Times New Roman" w:cstheme="minorHAnsi"/>
                <w:bCs/>
                <w:noProof/>
                <w:sz w:val="20"/>
                <w:szCs w:val="20"/>
              </w:rPr>
              <w:br/>
              <w:t>Vendor</w:t>
            </w:r>
            <w:r w:rsidRPr="002A7CF4">
              <w:rPr>
                <w:rFonts w:eastAsia="Times New Roman" w:cstheme="minorHAnsi"/>
                <w:bCs/>
                <w:noProof/>
                <w:sz w:val="20"/>
                <w:szCs w:val="20"/>
              </w:rPr>
              <w:br/>
              <w:t>Borrower and Vendor</w:t>
            </w:r>
          </w:p>
        </w:tc>
      </w:tr>
      <w:tr w:rsidR="00FB6DC3" w:rsidRPr="002A7CF4" w14:paraId="26641F51" w14:textId="77777777" w:rsidTr="00BF12CF">
        <w:trPr>
          <w:trHeight w:val="688"/>
        </w:trPr>
        <w:tc>
          <w:tcPr>
            <w:tcW w:w="1681" w:type="pct"/>
            <w:tcMar>
              <w:top w:w="10" w:type="dxa"/>
              <w:left w:w="10" w:type="dxa"/>
              <w:bottom w:w="0" w:type="dxa"/>
              <w:right w:w="10" w:type="dxa"/>
            </w:tcMar>
            <w:vAlign w:val="bottom"/>
            <w:hideMark/>
          </w:tcPr>
          <w:p w14:paraId="54EFDBFC"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Loss Draft</w:t>
            </w:r>
          </w:p>
        </w:tc>
        <w:tc>
          <w:tcPr>
            <w:tcW w:w="2121" w:type="pct"/>
            <w:tcMar>
              <w:top w:w="10" w:type="dxa"/>
              <w:left w:w="10" w:type="dxa"/>
              <w:bottom w:w="0" w:type="dxa"/>
              <w:right w:w="10" w:type="dxa"/>
            </w:tcMar>
            <w:vAlign w:val="bottom"/>
            <w:hideMark/>
          </w:tcPr>
          <w:p w14:paraId="10D7378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Loss Draft Final - Disb</w:t>
            </w:r>
            <w:r w:rsidRPr="002A7CF4">
              <w:rPr>
                <w:rFonts w:eastAsia="Times New Roman" w:cstheme="minorHAnsi"/>
                <w:bCs/>
                <w:noProof/>
                <w:sz w:val="20"/>
                <w:szCs w:val="20"/>
              </w:rPr>
              <w:br/>
              <w:t>Loss Draft Not Final - Disb</w:t>
            </w:r>
            <w:r w:rsidRPr="002A7CF4">
              <w:rPr>
                <w:rFonts w:eastAsia="Times New Roman" w:cstheme="minorHAnsi"/>
                <w:bCs/>
                <w:noProof/>
                <w:sz w:val="20"/>
                <w:szCs w:val="20"/>
              </w:rPr>
              <w:br/>
              <w:t>Loss Draft Inspection – Disb</w:t>
            </w:r>
          </w:p>
        </w:tc>
        <w:tc>
          <w:tcPr>
            <w:tcW w:w="1198" w:type="pct"/>
            <w:tcMar>
              <w:top w:w="10" w:type="dxa"/>
              <w:left w:w="10" w:type="dxa"/>
              <w:bottom w:w="0" w:type="dxa"/>
              <w:right w:w="10" w:type="dxa"/>
            </w:tcMar>
            <w:vAlign w:val="bottom"/>
            <w:hideMark/>
          </w:tcPr>
          <w:p w14:paraId="2B7AF05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r w:rsidRPr="002A7CF4">
              <w:rPr>
                <w:rFonts w:eastAsia="Times New Roman" w:cstheme="minorHAnsi"/>
                <w:bCs/>
                <w:noProof/>
                <w:sz w:val="20"/>
                <w:szCs w:val="20"/>
              </w:rPr>
              <w:br/>
              <w:t>Vendor</w:t>
            </w:r>
            <w:r w:rsidRPr="002A7CF4">
              <w:rPr>
                <w:rFonts w:eastAsia="Times New Roman" w:cstheme="minorHAnsi"/>
                <w:bCs/>
                <w:noProof/>
                <w:sz w:val="20"/>
                <w:szCs w:val="20"/>
              </w:rPr>
              <w:br/>
              <w:t>Borrower and Vendor</w:t>
            </w:r>
          </w:p>
        </w:tc>
      </w:tr>
      <w:tr w:rsidR="00FB6DC3" w:rsidRPr="002A7CF4" w14:paraId="3B69A4EE" w14:textId="77777777" w:rsidTr="00BF12CF">
        <w:trPr>
          <w:trHeight w:val="688"/>
        </w:trPr>
        <w:tc>
          <w:tcPr>
            <w:tcW w:w="1681" w:type="pct"/>
            <w:tcMar>
              <w:top w:w="10" w:type="dxa"/>
              <w:left w:w="10" w:type="dxa"/>
              <w:bottom w:w="0" w:type="dxa"/>
              <w:right w:w="10" w:type="dxa"/>
            </w:tcMar>
            <w:vAlign w:val="bottom"/>
            <w:hideMark/>
          </w:tcPr>
          <w:p w14:paraId="6A121FB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Hardest Hit Funds</w:t>
            </w:r>
          </w:p>
        </w:tc>
        <w:tc>
          <w:tcPr>
            <w:tcW w:w="2121" w:type="pct"/>
            <w:tcMar>
              <w:top w:w="10" w:type="dxa"/>
              <w:left w:w="10" w:type="dxa"/>
              <w:bottom w:w="0" w:type="dxa"/>
              <w:right w:w="10" w:type="dxa"/>
            </w:tcMar>
            <w:vAlign w:val="bottom"/>
            <w:hideMark/>
          </w:tcPr>
          <w:p w14:paraId="5458BA80"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Hardest Hit Final - Disb</w:t>
            </w:r>
            <w:r w:rsidRPr="002A7CF4">
              <w:rPr>
                <w:rFonts w:eastAsia="Times New Roman" w:cstheme="minorHAnsi"/>
                <w:bCs/>
                <w:noProof/>
                <w:sz w:val="20"/>
                <w:szCs w:val="20"/>
              </w:rPr>
              <w:br/>
              <w:t>Hardest Hit Not Final – Disb</w:t>
            </w:r>
          </w:p>
        </w:tc>
        <w:tc>
          <w:tcPr>
            <w:tcW w:w="1198" w:type="pct"/>
            <w:tcMar>
              <w:top w:w="10" w:type="dxa"/>
              <w:left w:w="10" w:type="dxa"/>
              <w:bottom w:w="0" w:type="dxa"/>
              <w:right w:w="10" w:type="dxa"/>
            </w:tcMar>
            <w:vAlign w:val="bottom"/>
            <w:hideMark/>
          </w:tcPr>
          <w:p w14:paraId="6AF7B1B7"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r w:rsidRPr="002A7CF4">
              <w:rPr>
                <w:rFonts w:eastAsia="Times New Roman" w:cstheme="minorHAnsi"/>
                <w:bCs/>
                <w:noProof/>
                <w:sz w:val="20"/>
                <w:szCs w:val="20"/>
              </w:rPr>
              <w:br/>
              <w:t>Insurance Agent (For Loan)</w:t>
            </w:r>
          </w:p>
        </w:tc>
      </w:tr>
      <w:tr w:rsidR="00FB6DC3" w:rsidRPr="002A7CF4" w14:paraId="7B49E6C2" w14:textId="77777777" w:rsidTr="00BF12CF">
        <w:trPr>
          <w:trHeight w:val="688"/>
        </w:trPr>
        <w:tc>
          <w:tcPr>
            <w:tcW w:w="1681" w:type="pct"/>
            <w:tcMar>
              <w:top w:w="10" w:type="dxa"/>
              <w:left w:w="10" w:type="dxa"/>
              <w:bottom w:w="0" w:type="dxa"/>
              <w:right w:w="10" w:type="dxa"/>
            </w:tcMar>
            <w:vAlign w:val="bottom"/>
            <w:hideMark/>
          </w:tcPr>
          <w:p w14:paraId="5EE90438"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Refunds</w:t>
            </w:r>
          </w:p>
        </w:tc>
        <w:tc>
          <w:tcPr>
            <w:tcW w:w="2121" w:type="pct"/>
            <w:tcMar>
              <w:top w:w="10" w:type="dxa"/>
              <w:left w:w="10" w:type="dxa"/>
              <w:bottom w:w="0" w:type="dxa"/>
              <w:right w:w="10" w:type="dxa"/>
            </w:tcMar>
            <w:vAlign w:val="bottom"/>
            <w:hideMark/>
          </w:tcPr>
          <w:p w14:paraId="2C53B64E"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Refund Remittance Overage</w:t>
            </w:r>
          </w:p>
        </w:tc>
        <w:tc>
          <w:tcPr>
            <w:tcW w:w="1198" w:type="pct"/>
            <w:tcMar>
              <w:top w:w="10" w:type="dxa"/>
              <w:left w:w="10" w:type="dxa"/>
              <w:bottom w:w="0" w:type="dxa"/>
              <w:right w:w="10" w:type="dxa"/>
            </w:tcMar>
            <w:vAlign w:val="bottom"/>
            <w:hideMark/>
          </w:tcPr>
          <w:p w14:paraId="22859FA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r w:rsidRPr="002A7CF4">
              <w:rPr>
                <w:rFonts w:eastAsia="Times New Roman" w:cstheme="minorHAnsi"/>
                <w:bCs/>
                <w:noProof/>
                <w:sz w:val="20"/>
                <w:szCs w:val="20"/>
              </w:rPr>
              <w:br/>
              <w:t>Vendor</w:t>
            </w:r>
            <w:r w:rsidRPr="002A7CF4">
              <w:rPr>
                <w:rFonts w:eastAsia="Times New Roman" w:cstheme="minorHAnsi"/>
                <w:bCs/>
                <w:noProof/>
                <w:sz w:val="20"/>
                <w:szCs w:val="20"/>
              </w:rPr>
              <w:br/>
              <w:t>Tax Authority</w:t>
            </w:r>
          </w:p>
        </w:tc>
      </w:tr>
      <w:tr w:rsidR="00FB6DC3" w:rsidRPr="002A7CF4" w14:paraId="66EC5138" w14:textId="77777777" w:rsidTr="00BF12CF">
        <w:trPr>
          <w:trHeight w:val="236"/>
        </w:trPr>
        <w:tc>
          <w:tcPr>
            <w:tcW w:w="1681" w:type="pct"/>
            <w:tcMar>
              <w:top w:w="10" w:type="dxa"/>
              <w:left w:w="10" w:type="dxa"/>
              <w:bottom w:w="0" w:type="dxa"/>
              <w:right w:w="10" w:type="dxa"/>
            </w:tcMar>
            <w:vAlign w:val="bottom"/>
            <w:hideMark/>
          </w:tcPr>
          <w:p w14:paraId="5D26A9AB"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Scheduled</w:t>
            </w:r>
          </w:p>
        </w:tc>
        <w:tc>
          <w:tcPr>
            <w:tcW w:w="2121" w:type="pct"/>
            <w:tcMar>
              <w:top w:w="10" w:type="dxa"/>
              <w:left w:w="10" w:type="dxa"/>
              <w:bottom w:w="0" w:type="dxa"/>
              <w:right w:w="10" w:type="dxa"/>
            </w:tcMar>
            <w:vAlign w:val="bottom"/>
            <w:hideMark/>
          </w:tcPr>
          <w:p w14:paraId="2F47F571"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Scheduled</w:t>
            </w:r>
          </w:p>
        </w:tc>
        <w:tc>
          <w:tcPr>
            <w:tcW w:w="1198" w:type="pct"/>
            <w:tcMar>
              <w:top w:w="10" w:type="dxa"/>
              <w:left w:w="10" w:type="dxa"/>
              <w:bottom w:w="0" w:type="dxa"/>
              <w:right w:w="10" w:type="dxa"/>
            </w:tcMar>
            <w:vAlign w:val="bottom"/>
            <w:hideMark/>
          </w:tcPr>
          <w:p w14:paraId="769FAE3D"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p>
        </w:tc>
      </w:tr>
      <w:tr w:rsidR="00FB6DC3" w:rsidRPr="002A7CF4" w14:paraId="4C6B2CCF" w14:textId="77777777" w:rsidTr="00BF12CF">
        <w:trPr>
          <w:trHeight w:val="1366"/>
        </w:trPr>
        <w:tc>
          <w:tcPr>
            <w:tcW w:w="1681" w:type="pct"/>
            <w:tcMar>
              <w:top w:w="10" w:type="dxa"/>
              <w:left w:w="10" w:type="dxa"/>
              <w:bottom w:w="0" w:type="dxa"/>
              <w:right w:w="10" w:type="dxa"/>
            </w:tcMar>
            <w:vAlign w:val="bottom"/>
            <w:hideMark/>
          </w:tcPr>
          <w:p w14:paraId="12F4C350"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52F5921A"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LOC - Property Charge - Assessment</w:t>
            </w:r>
            <w:r w:rsidRPr="002A7CF4">
              <w:rPr>
                <w:rFonts w:eastAsia="Times New Roman" w:cstheme="minorHAnsi"/>
                <w:bCs/>
                <w:noProof/>
                <w:sz w:val="20"/>
                <w:szCs w:val="20"/>
              </w:rPr>
              <w:br/>
              <w:t>Disb - LOC - Property Charge - Flood Ins</w:t>
            </w:r>
            <w:r w:rsidRPr="002A7CF4">
              <w:rPr>
                <w:rFonts w:eastAsia="Times New Roman" w:cstheme="minorHAnsi"/>
                <w:bCs/>
                <w:noProof/>
                <w:sz w:val="20"/>
                <w:szCs w:val="20"/>
              </w:rPr>
              <w:br/>
              <w:t>Disb - LOC - Property Charge - Ground Rent</w:t>
            </w:r>
            <w:r w:rsidRPr="002A7CF4">
              <w:rPr>
                <w:rFonts w:eastAsia="Times New Roman" w:cstheme="minorHAnsi"/>
                <w:bCs/>
                <w:noProof/>
                <w:sz w:val="20"/>
                <w:szCs w:val="20"/>
              </w:rPr>
              <w:br/>
              <w:t>Disb - LOC - Property Charge - Attorney Fee</w:t>
            </w:r>
            <w:r w:rsidRPr="002A7CF4">
              <w:rPr>
                <w:rFonts w:eastAsia="Times New Roman" w:cstheme="minorHAnsi"/>
                <w:bCs/>
                <w:noProof/>
                <w:sz w:val="20"/>
                <w:szCs w:val="20"/>
              </w:rPr>
              <w:br/>
              <w:t>Disb - LOC - Property Charge - Condo Dues</w:t>
            </w:r>
            <w:r w:rsidRPr="002A7CF4">
              <w:rPr>
                <w:rFonts w:eastAsia="Times New Roman" w:cstheme="minorHAnsi"/>
                <w:bCs/>
                <w:noProof/>
                <w:sz w:val="20"/>
                <w:szCs w:val="20"/>
              </w:rPr>
              <w:br/>
              <w:t>Disb - LOC - Property Charge - HOA Dues</w:t>
            </w:r>
          </w:p>
        </w:tc>
        <w:tc>
          <w:tcPr>
            <w:tcW w:w="1198" w:type="pct"/>
            <w:tcMar>
              <w:top w:w="10" w:type="dxa"/>
              <w:left w:w="10" w:type="dxa"/>
              <w:bottom w:w="0" w:type="dxa"/>
              <w:right w:w="10" w:type="dxa"/>
            </w:tcMar>
            <w:vAlign w:val="bottom"/>
            <w:hideMark/>
          </w:tcPr>
          <w:p w14:paraId="31F2D892"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p>
        </w:tc>
      </w:tr>
      <w:tr w:rsidR="00FB6DC3" w:rsidRPr="002A7CF4" w14:paraId="710D3A93" w14:textId="77777777" w:rsidTr="00BF12CF">
        <w:trPr>
          <w:trHeight w:val="236"/>
        </w:trPr>
        <w:tc>
          <w:tcPr>
            <w:tcW w:w="1681" w:type="pct"/>
            <w:tcMar>
              <w:top w:w="10" w:type="dxa"/>
              <w:left w:w="10" w:type="dxa"/>
              <w:bottom w:w="0" w:type="dxa"/>
              <w:right w:w="10" w:type="dxa"/>
            </w:tcMar>
            <w:vAlign w:val="bottom"/>
            <w:hideMark/>
          </w:tcPr>
          <w:p w14:paraId="46A2DDE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71271B6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1198" w:type="pct"/>
            <w:tcMar>
              <w:top w:w="10" w:type="dxa"/>
              <w:left w:w="10" w:type="dxa"/>
              <w:bottom w:w="0" w:type="dxa"/>
              <w:right w:w="10" w:type="dxa"/>
            </w:tcMar>
            <w:vAlign w:val="bottom"/>
            <w:hideMark/>
          </w:tcPr>
          <w:p w14:paraId="0452A19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Borrower</w:t>
            </w:r>
          </w:p>
        </w:tc>
      </w:tr>
      <w:tr w:rsidR="00FB6DC3" w:rsidRPr="002A7CF4" w14:paraId="0D65919C" w14:textId="77777777" w:rsidTr="00BF12CF">
        <w:trPr>
          <w:trHeight w:val="914"/>
        </w:trPr>
        <w:tc>
          <w:tcPr>
            <w:tcW w:w="1681" w:type="pct"/>
            <w:tcMar>
              <w:top w:w="10" w:type="dxa"/>
              <w:left w:w="10" w:type="dxa"/>
              <w:bottom w:w="0" w:type="dxa"/>
              <w:right w:w="10" w:type="dxa"/>
            </w:tcMar>
            <w:vAlign w:val="bottom"/>
            <w:hideMark/>
          </w:tcPr>
          <w:p w14:paraId="238CFFC2"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733C6DBF"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 Appraisals</w:t>
            </w:r>
            <w:r w:rsidRPr="002A7CF4">
              <w:rPr>
                <w:rFonts w:eastAsia="Times New Roman" w:cstheme="minorHAnsi"/>
                <w:bCs/>
                <w:noProof/>
                <w:sz w:val="20"/>
                <w:szCs w:val="20"/>
              </w:rPr>
              <w:br/>
              <w:t>Disb - Unscheduled from LOC Inspections</w:t>
            </w:r>
            <w:r w:rsidRPr="002A7CF4">
              <w:rPr>
                <w:rFonts w:eastAsia="Times New Roman" w:cstheme="minorHAnsi"/>
                <w:bCs/>
                <w:noProof/>
                <w:sz w:val="20"/>
                <w:szCs w:val="20"/>
              </w:rPr>
              <w:br/>
              <w:t>Disb - Unscheduled from LOC Prop Preserv</w:t>
            </w:r>
          </w:p>
        </w:tc>
        <w:tc>
          <w:tcPr>
            <w:tcW w:w="1198" w:type="pct"/>
            <w:tcMar>
              <w:top w:w="10" w:type="dxa"/>
              <w:left w:w="10" w:type="dxa"/>
              <w:bottom w:w="0" w:type="dxa"/>
              <w:right w:w="10" w:type="dxa"/>
            </w:tcMar>
            <w:vAlign w:val="bottom"/>
            <w:hideMark/>
          </w:tcPr>
          <w:p w14:paraId="704B2208"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p>
        </w:tc>
      </w:tr>
      <w:tr w:rsidR="00FB6DC3" w:rsidRPr="002A7CF4" w14:paraId="5BA0BC11" w14:textId="77777777" w:rsidTr="00BF12CF">
        <w:trPr>
          <w:trHeight w:val="688"/>
        </w:trPr>
        <w:tc>
          <w:tcPr>
            <w:tcW w:w="1681" w:type="pct"/>
            <w:tcMar>
              <w:top w:w="10" w:type="dxa"/>
              <w:left w:w="10" w:type="dxa"/>
              <w:bottom w:w="0" w:type="dxa"/>
              <w:right w:w="10" w:type="dxa"/>
            </w:tcMar>
            <w:vAlign w:val="bottom"/>
            <w:hideMark/>
          </w:tcPr>
          <w:p w14:paraId="0C8FB52A"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0025B52C"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 Release Fee</w:t>
            </w:r>
          </w:p>
        </w:tc>
        <w:tc>
          <w:tcPr>
            <w:tcW w:w="1198" w:type="pct"/>
            <w:tcMar>
              <w:top w:w="10" w:type="dxa"/>
              <w:left w:w="10" w:type="dxa"/>
              <w:bottom w:w="0" w:type="dxa"/>
              <w:right w:w="10" w:type="dxa"/>
            </w:tcMar>
            <w:vAlign w:val="bottom"/>
            <w:hideMark/>
          </w:tcPr>
          <w:p w14:paraId="41A41334" w14:textId="77777777" w:rsidR="00FB6DC3" w:rsidRPr="002A7CF4" w:rsidRDefault="00FB6DC3" w:rsidP="00F93C84">
            <w:pPr>
              <w:pStyle w:val="OrderedList"/>
              <w:spacing w:before="0"/>
              <w:rPr>
                <w:rFonts w:eastAsia="Times New Roman" w:cstheme="minorHAnsi"/>
                <w:bCs/>
                <w:noProof/>
                <w:sz w:val="20"/>
                <w:szCs w:val="20"/>
              </w:rPr>
            </w:pPr>
            <w:r w:rsidRPr="002A7CF4">
              <w:rPr>
                <w:rFonts w:eastAsia="Times New Roman" w:cstheme="minorHAnsi"/>
                <w:bCs/>
                <w:noProof/>
                <w:sz w:val="20"/>
                <w:szCs w:val="20"/>
              </w:rPr>
              <w:t>Vendor</w:t>
            </w:r>
          </w:p>
          <w:p w14:paraId="4E8190E7" w14:textId="77777777" w:rsidR="00FB6DC3" w:rsidRPr="002A7CF4" w:rsidRDefault="00FB6DC3" w:rsidP="00F93C84">
            <w:pPr>
              <w:pStyle w:val="OrderedList"/>
              <w:spacing w:before="0"/>
              <w:rPr>
                <w:rFonts w:eastAsia="Times New Roman" w:cstheme="minorHAnsi"/>
                <w:bCs/>
                <w:noProof/>
                <w:sz w:val="20"/>
                <w:szCs w:val="20"/>
              </w:rPr>
            </w:pPr>
            <w:r w:rsidRPr="002A7CF4">
              <w:rPr>
                <w:rFonts w:eastAsia="Times New Roman" w:cstheme="minorHAnsi"/>
                <w:bCs/>
                <w:noProof/>
                <w:sz w:val="20"/>
                <w:szCs w:val="20"/>
              </w:rPr>
              <w:t>County Clerk</w:t>
            </w:r>
            <w:r w:rsidRPr="002A7CF4">
              <w:rPr>
                <w:rFonts w:eastAsia="Times New Roman" w:cstheme="minorHAnsi"/>
                <w:bCs/>
                <w:noProof/>
                <w:sz w:val="20"/>
                <w:szCs w:val="20"/>
              </w:rPr>
              <w:br/>
              <w:t>Tax Authority</w:t>
            </w:r>
          </w:p>
        </w:tc>
      </w:tr>
      <w:tr w:rsidR="00FB6DC3" w:rsidRPr="002A7CF4" w14:paraId="1E333485" w14:textId="77777777" w:rsidTr="00BF12CF">
        <w:trPr>
          <w:trHeight w:val="236"/>
        </w:trPr>
        <w:tc>
          <w:tcPr>
            <w:tcW w:w="1681" w:type="pct"/>
            <w:tcMar>
              <w:top w:w="10" w:type="dxa"/>
              <w:left w:w="10" w:type="dxa"/>
              <w:bottom w:w="0" w:type="dxa"/>
              <w:right w:w="10" w:type="dxa"/>
            </w:tcMar>
            <w:vAlign w:val="bottom"/>
            <w:hideMark/>
          </w:tcPr>
          <w:p w14:paraId="405BC353"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1B611741"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 Insurance</w:t>
            </w:r>
          </w:p>
        </w:tc>
        <w:tc>
          <w:tcPr>
            <w:tcW w:w="1198" w:type="pct"/>
            <w:tcMar>
              <w:top w:w="10" w:type="dxa"/>
              <w:left w:w="10" w:type="dxa"/>
              <w:bottom w:w="0" w:type="dxa"/>
              <w:right w:w="10" w:type="dxa"/>
            </w:tcMar>
            <w:vAlign w:val="bottom"/>
            <w:hideMark/>
          </w:tcPr>
          <w:p w14:paraId="76C5D2C1"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Insurance Agent (For Loan)</w:t>
            </w:r>
          </w:p>
        </w:tc>
      </w:tr>
      <w:tr w:rsidR="00FB6DC3" w:rsidRPr="002A7CF4" w14:paraId="51D65D2C" w14:textId="77777777" w:rsidTr="00BF12CF">
        <w:trPr>
          <w:trHeight w:val="462"/>
        </w:trPr>
        <w:tc>
          <w:tcPr>
            <w:tcW w:w="1681" w:type="pct"/>
            <w:tcMar>
              <w:top w:w="10" w:type="dxa"/>
              <w:left w:w="10" w:type="dxa"/>
              <w:bottom w:w="0" w:type="dxa"/>
              <w:right w:w="10" w:type="dxa"/>
            </w:tcMar>
            <w:vAlign w:val="bottom"/>
            <w:hideMark/>
          </w:tcPr>
          <w:p w14:paraId="2D729647"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w:t>
            </w:r>
          </w:p>
        </w:tc>
        <w:tc>
          <w:tcPr>
            <w:tcW w:w="2121" w:type="pct"/>
            <w:tcMar>
              <w:top w:w="10" w:type="dxa"/>
              <w:left w:w="10" w:type="dxa"/>
              <w:bottom w:w="0" w:type="dxa"/>
              <w:right w:w="10" w:type="dxa"/>
            </w:tcMar>
            <w:vAlign w:val="bottom"/>
            <w:hideMark/>
          </w:tcPr>
          <w:p w14:paraId="1FFBF1F8"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Disb - Unscheduled from LOC Taxes</w:t>
            </w:r>
          </w:p>
        </w:tc>
        <w:tc>
          <w:tcPr>
            <w:tcW w:w="1198" w:type="pct"/>
            <w:tcMar>
              <w:top w:w="10" w:type="dxa"/>
              <w:left w:w="10" w:type="dxa"/>
              <w:bottom w:w="0" w:type="dxa"/>
              <w:right w:w="10" w:type="dxa"/>
            </w:tcMar>
            <w:vAlign w:val="bottom"/>
            <w:hideMark/>
          </w:tcPr>
          <w:p w14:paraId="1F7E7835" w14:textId="77777777" w:rsidR="00FB6DC3" w:rsidRPr="002A7CF4" w:rsidRDefault="00FB6DC3" w:rsidP="00F93C84">
            <w:pPr>
              <w:pStyle w:val="OrderedList"/>
              <w:rPr>
                <w:rFonts w:eastAsia="Times New Roman" w:cstheme="minorHAnsi"/>
                <w:bCs/>
                <w:noProof/>
                <w:sz w:val="20"/>
                <w:szCs w:val="20"/>
              </w:rPr>
            </w:pPr>
            <w:r w:rsidRPr="002A7CF4">
              <w:rPr>
                <w:rFonts w:eastAsia="Times New Roman" w:cstheme="minorHAnsi"/>
                <w:bCs/>
                <w:noProof/>
                <w:sz w:val="20"/>
                <w:szCs w:val="20"/>
              </w:rPr>
              <w:t>Vendor</w:t>
            </w:r>
            <w:r w:rsidRPr="002A7CF4">
              <w:rPr>
                <w:rFonts w:eastAsia="Times New Roman" w:cstheme="minorHAnsi"/>
                <w:bCs/>
                <w:noProof/>
                <w:sz w:val="20"/>
                <w:szCs w:val="20"/>
              </w:rPr>
              <w:br/>
              <w:t>Tax Authority</w:t>
            </w:r>
          </w:p>
        </w:tc>
      </w:tr>
    </w:tbl>
    <w:p w14:paraId="78E62C4C" w14:textId="696AAF62" w:rsidR="00D70B95" w:rsidRPr="008A15EC" w:rsidRDefault="00D70B95" w:rsidP="008A15EC">
      <w:pPr>
        <w:pStyle w:val="FigureCaption0"/>
      </w:pPr>
      <w:bookmarkStart w:id="3026" w:name="_Toc230164111"/>
      <w:r w:rsidRPr="008A15EC">
        <w:t xml:space="preserve">Figure </w:t>
      </w:r>
      <w:fldSimple w:instr=" STYLEREF 1 \s ">
        <w:r w:rsidR="00942841">
          <w:rPr>
            <w:noProof/>
          </w:rPr>
          <w:t>6</w:t>
        </w:r>
      </w:fldSimple>
      <w:r w:rsidRPr="008A15EC">
        <w:noBreakHyphen/>
      </w:r>
      <w:fldSimple w:instr=" SEQ Figure \* ARABIC \s 1 ">
        <w:r w:rsidR="00942841">
          <w:rPr>
            <w:noProof/>
          </w:rPr>
          <w:t>134</w:t>
        </w:r>
      </w:fldSimple>
      <w:r w:rsidRPr="008A15EC">
        <w:t>: Populating Vendor /Tax Authority Pay To Fields</w:t>
      </w:r>
      <w:bookmarkEnd w:id="3024"/>
      <w:bookmarkEnd w:id="3025"/>
      <w:bookmarkEnd w:id="3026"/>
    </w:p>
    <w:p w14:paraId="3970CAF1" w14:textId="77777777" w:rsidR="00D70B95" w:rsidRPr="00D70B95" w:rsidRDefault="00D70B95" w:rsidP="00D70B95">
      <w:pPr>
        <w:pStyle w:val="OrderedList"/>
        <w:jc w:val="center"/>
        <w:rPr>
          <w:rFonts w:eastAsia="Times New Roman" w:cstheme="minorHAnsi"/>
          <w:b/>
          <w:noProof/>
          <w:sz w:val="20"/>
          <w:szCs w:val="20"/>
        </w:rPr>
      </w:pPr>
    </w:p>
    <w:p w14:paraId="7CB4CB9E" w14:textId="4F7D88E5" w:rsidR="004A48A2" w:rsidRDefault="004A48A2" w:rsidP="00F874DE">
      <w:pPr>
        <w:pStyle w:val="Heading2"/>
        <w:jc w:val="both"/>
      </w:pPr>
      <w:bookmarkStart w:id="3027" w:name="_Toc315633927"/>
      <w:bookmarkStart w:id="3028" w:name="_Ref315636361"/>
      <w:bookmarkStart w:id="3029" w:name="_Ref315636362"/>
      <w:bookmarkStart w:id="3030" w:name="_Toc11334832"/>
      <w:bookmarkStart w:id="3031" w:name="_Toc74052053"/>
      <w:bookmarkStart w:id="3032" w:name="_Toc90643440"/>
      <w:bookmarkStart w:id="3033" w:name="_Toc230163349"/>
      <w:r w:rsidRPr="002B73E4">
        <w:t xml:space="preserve">Servicer </w:t>
      </w:r>
      <w:r w:rsidR="00790227">
        <w:t>I</w:t>
      </w:r>
      <w:r w:rsidRPr="002B73E4">
        <w:t>nfo</w:t>
      </w:r>
      <w:bookmarkEnd w:id="2981"/>
      <w:bookmarkEnd w:id="2982"/>
      <w:bookmarkEnd w:id="2983"/>
      <w:bookmarkEnd w:id="3027"/>
      <w:bookmarkEnd w:id="3028"/>
      <w:bookmarkEnd w:id="3029"/>
      <w:bookmarkEnd w:id="3030"/>
      <w:bookmarkEnd w:id="3031"/>
      <w:bookmarkEnd w:id="3032"/>
      <w:bookmarkEnd w:id="3033"/>
    </w:p>
    <w:p w14:paraId="0BB5B791" w14:textId="1F17297E" w:rsidR="003A7ADE" w:rsidRPr="002B73E4" w:rsidRDefault="003A7ADE" w:rsidP="001879BA">
      <w:pPr>
        <w:pStyle w:val="BodyText"/>
      </w:pPr>
      <w:r>
        <w:t>T</w:t>
      </w:r>
      <w:r w:rsidRPr="006C7316">
        <w:t>he Lender, Servicer</w:t>
      </w:r>
      <w:r w:rsidR="0022522B">
        <w:t xml:space="preserve">, Master </w:t>
      </w:r>
      <w:r w:rsidR="00135763">
        <w:t>Servicer,</w:t>
      </w:r>
      <w:r w:rsidRPr="006C7316">
        <w:t xml:space="preserve"> and Investor information is displayed </w:t>
      </w:r>
      <w:r>
        <w:t>w</w:t>
      </w:r>
      <w:r w:rsidRPr="006C7316">
        <w:t xml:space="preserve">hen </w:t>
      </w:r>
      <w:r>
        <w:t xml:space="preserve">a </w:t>
      </w:r>
      <w:r w:rsidRPr="006C7316">
        <w:t xml:space="preserve">user selects the Servicer Info </w:t>
      </w:r>
      <w:r>
        <w:t>tab</w:t>
      </w:r>
      <w:r w:rsidRPr="006C7316">
        <w:t xml:space="preserve"> </w:t>
      </w:r>
      <w:r>
        <w:t xml:space="preserve">from the menu </w:t>
      </w:r>
      <w:r w:rsidRPr="00B32886">
        <w:t>on the left</w:t>
      </w:r>
      <w:r>
        <w:t xml:space="preserve"> side of the screen. </w:t>
      </w:r>
      <w:r w:rsidRPr="002B73E4">
        <w:t xml:space="preserve">Only authorized </w:t>
      </w:r>
      <w:r w:rsidR="009E7AA3">
        <w:t>HUD NSC Contractor</w:t>
      </w:r>
      <w:r w:rsidRPr="002B73E4">
        <w:t xml:space="preserve"> and HUD NSC Staff users will have the permission to </w:t>
      </w:r>
      <w:r>
        <w:t>transfer</w:t>
      </w:r>
      <w:r w:rsidRPr="002B73E4">
        <w:t xml:space="preserve"> the </w:t>
      </w:r>
      <w:r w:rsidR="000B5E9B">
        <w:rPr>
          <w:rFonts w:asciiTheme="majorHAnsi" w:hAnsiTheme="majorHAnsi" w:cstheme="minorHAnsi"/>
          <w:bCs w:val="0"/>
          <w:noProof/>
          <w:color w:val="000000" w:themeColor="text1"/>
        </w:rPr>
        <w:t>HECM loan</w:t>
      </w:r>
      <w:r w:rsidR="00D92684">
        <w:t xml:space="preserve"> from one servicer/investor</w:t>
      </w:r>
      <w:r w:rsidR="0022522B">
        <w:t>/Master Servicer</w:t>
      </w:r>
      <w:r w:rsidR="00D92684">
        <w:t xml:space="preserve"> to other</w:t>
      </w:r>
      <w:r w:rsidR="0039526C">
        <w:t>.</w:t>
      </w:r>
      <w:r w:rsidR="00D92684">
        <w:t xml:space="preserve"> </w:t>
      </w:r>
    </w:p>
    <w:p w14:paraId="554FFAFC" w14:textId="5BE24048" w:rsidR="003A7ADE" w:rsidRPr="002B73E4" w:rsidRDefault="003A7ADE" w:rsidP="001879BA">
      <w:pPr>
        <w:pStyle w:val="BodyText"/>
      </w:pPr>
      <w:r>
        <w:t xml:space="preserve">Bank information of a particular servicer/investor can only be viewed or edited by the authorized users belonging to the same firm. </w:t>
      </w:r>
      <w:r w:rsidRPr="002B73E4">
        <w:t xml:space="preserve">Upon completion of transfer of </w:t>
      </w:r>
      <w:r w:rsidR="000B5E9B">
        <w:rPr>
          <w:rFonts w:asciiTheme="majorHAnsi" w:hAnsiTheme="majorHAnsi" w:cstheme="minorHAnsi"/>
          <w:bCs w:val="0"/>
          <w:noProof/>
          <w:color w:val="000000" w:themeColor="text1"/>
        </w:rPr>
        <w:t>HECM loan</w:t>
      </w:r>
      <w:r w:rsidR="00D92684">
        <w:t xml:space="preserve"> to a </w:t>
      </w:r>
      <w:r>
        <w:t>servicer</w:t>
      </w:r>
      <w:r w:rsidRPr="002B73E4">
        <w:t xml:space="preserve"> or Investor, the</w:t>
      </w:r>
      <w:r>
        <w:t xml:space="preserve"> s</w:t>
      </w:r>
      <w:r w:rsidRPr="002B73E4">
        <w:t xml:space="preserve">ervicer </w:t>
      </w:r>
      <w:r>
        <w:t>m</w:t>
      </w:r>
      <w:r w:rsidRPr="002B73E4">
        <w:t xml:space="preserve">anager or the Lender Manager </w:t>
      </w:r>
      <w:r>
        <w:t xml:space="preserve">of the new company </w:t>
      </w:r>
      <w:r w:rsidRPr="002B73E4">
        <w:t xml:space="preserve">can edit the Bank Account information. </w:t>
      </w:r>
      <w:r>
        <w:t xml:space="preserve"> If loan is repurchased</w:t>
      </w:r>
      <w:r w:rsidR="00A75512">
        <w:t>,</w:t>
      </w:r>
      <w:r>
        <w:t xml:space="preserve"> then the loan is transferred from HUD to the previous </w:t>
      </w:r>
      <w:r w:rsidR="008D1401">
        <w:t>lender/servicer</w:t>
      </w:r>
      <w:r>
        <w:t xml:space="preserve">. </w:t>
      </w:r>
      <w:r w:rsidRPr="002B73E4">
        <w:t xml:space="preserve">Refer </w:t>
      </w:r>
      <w:r>
        <w:t xml:space="preserve">to </w:t>
      </w:r>
      <w:r>
        <w:rPr>
          <w:rStyle w:val="CrossRef"/>
        </w:rPr>
        <w:t>Section 5.15</w:t>
      </w:r>
      <w:r w:rsidRPr="002B73E4">
        <w:t xml:space="preserve"> for the instructions to edit the Bank Account Information.</w:t>
      </w:r>
    </w:p>
    <w:p w14:paraId="1AD15858" w14:textId="6EFB5D06" w:rsidR="003A7ADE" w:rsidRDefault="0022522B" w:rsidP="001879BA">
      <w:pPr>
        <w:pStyle w:val="BodyText"/>
      </w:pPr>
      <w:r w:rsidRPr="0022522B">
        <w:rPr>
          <w:noProof/>
        </w:rPr>
        <w:t xml:space="preserve"> </w:t>
      </w:r>
      <w:r w:rsidR="00135763" w:rsidRPr="00135763">
        <w:rPr>
          <w:noProof/>
        </w:rPr>
        <w:t xml:space="preserve"> </w:t>
      </w:r>
      <w:r w:rsidR="00135763">
        <w:rPr>
          <w:noProof/>
        </w:rPr>
        <w:drawing>
          <wp:inline distT="0" distB="0" distL="0" distR="0" wp14:anchorId="5693656E" wp14:editId="1826B6D7">
            <wp:extent cx="5022850" cy="1601838"/>
            <wp:effectExtent l="0" t="0" r="6350" b="0"/>
            <wp:docPr id="1067" name="Picture 10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7"/>
                    <a:stretch>
                      <a:fillRect/>
                    </a:stretch>
                  </pic:blipFill>
                  <pic:spPr>
                    <a:xfrm>
                      <a:off x="0" y="0"/>
                      <a:ext cx="5039981" cy="1607301"/>
                    </a:xfrm>
                    <a:prstGeom prst="rect">
                      <a:avLst/>
                    </a:prstGeom>
                  </pic:spPr>
                </pic:pic>
              </a:graphicData>
            </a:graphic>
          </wp:inline>
        </w:drawing>
      </w:r>
    </w:p>
    <w:p w14:paraId="547E85F3" w14:textId="1E812431" w:rsidR="00D95CDE" w:rsidRDefault="00D95CDE" w:rsidP="001879BA">
      <w:pPr>
        <w:pStyle w:val="FigureCaption0"/>
      </w:pPr>
      <w:bookmarkStart w:id="3034" w:name="_Toc74052714"/>
      <w:bookmarkStart w:id="3035" w:name="_Toc90644101"/>
      <w:bookmarkStart w:id="3036" w:name="_Toc23016411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135</w:t>
      </w:r>
      <w:r w:rsidR="00764635">
        <w:rPr>
          <w:noProof/>
        </w:rPr>
        <w:fldChar w:fldCharType="end"/>
      </w:r>
      <w:r>
        <w:t xml:space="preserve">: </w:t>
      </w:r>
      <w:r>
        <w:rPr>
          <w:noProof/>
        </w:rPr>
        <w:t>Servicer Information Screen</w:t>
      </w:r>
      <w:bookmarkEnd w:id="3034"/>
      <w:bookmarkEnd w:id="3035"/>
      <w:bookmarkEnd w:id="3036"/>
      <w:r>
        <w:t xml:space="preserve"> </w:t>
      </w:r>
    </w:p>
    <w:p w14:paraId="113F8290" w14:textId="5AE90366" w:rsidR="003A7ADE" w:rsidRDefault="003A7ADE" w:rsidP="00D31C43">
      <w:pPr>
        <w:pStyle w:val="Heading3"/>
        <w:ind w:left="1080" w:hanging="1080"/>
        <w:jc w:val="both"/>
      </w:pPr>
      <w:bookmarkStart w:id="3037" w:name="_Toc315633928"/>
      <w:bookmarkStart w:id="3038" w:name="_Toc11334833"/>
      <w:bookmarkStart w:id="3039" w:name="_Toc74052054"/>
      <w:bookmarkStart w:id="3040" w:name="_Toc90643441"/>
      <w:bookmarkStart w:id="3041" w:name="_Toc230163350"/>
      <w:r>
        <w:t xml:space="preserve">Transferring a </w:t>
      </w:r>
      <w:r w:rsidR="00D92684">
        <w:t xml:space="preserve">Case to a </w:t>
      </w:r>
      <w:r>
        <w:t>S</w:t>
      </w:r>
      <w:r w:rsidRPr="006C7316">
        <w:t>ervicer</w:t>
      </w:r>
      <w:bookmarkEnd w:id="3037"/>
      <w:bookmarkEnd w:id="3038"/>
      <w:bookmarkEnd w:id="3039"/>
      <w:bookmarkEnd w:id="3040"/>
      <w:bookmarkEnd w:id="3041"/>
    </w:p>
    <w:p w14:paraId="4C8078F2" w14:textId="77777777" w:rsidR="003A7ADE" w:rsidRPr="006C7316" w:rsidRDefault="003A7ADE" w:rsidP="001879BA">
      <w:pPr>
        <w:pStyle w:val="BodyText"/>
      </w:pPr>
      <w:r w:rsidRPr="006C7316">
        <w:t>To transfer the servicer information for the selected loan:</w:t>
      </w:r>
    </w:p>
    <w:p w14:paraId="77ACC350" w14:textId="77777777" w:rsidR="003A7ADE" w:rsidRPr="006C7316" w:rsidRDefault="003A7ADE" w:rsidP="006C3C3F">
      <w:pPr>
        <w:pStyle w:val="OrderedList"/>
        <w:numPr>
          <w:ilvl w:val="0"/>
          <w:numId w:val="282"/>
        </w:numPr>
        <w:jc w:val="both"/>
      </w:pPr>
      <w:r w:rsidRPr="006C7316">
        <w:t xml:space="preserve">Click </w:t>
      </w:r>
      <w:r w:rsidRPr="0064252F">
        <w:rPr>
          <w:b/>
        </w:rPr>
        <w:t>Edit</w:t>
      </w:r>
      <w:r w:rsidRPr="006C7316">
        <w:t xml:space="preserve"> </w:t>
      </w:r>
      <w:r>
        <w:t xml:space="preserve">in </w:t>
      </w:r>
      <w:r w:rsidRPr="006C7316">
        <w:t xml:space="preserve">the </w:t>
      </w:r>
      <w:r w:rsidRPr="00AA0BD5">
        <w:t>Servicer Information</w:t>
      </w:r>
      <w:r w:rsidRPr="006C7316">
        <w:t xml:space="preserve"> section.</w:t>
      </w:r>
    </w:p>
    <w:p w14:paraId="39CDC761" w14:textId="77777777" w:rsidR="003A7ADE" w:rsidRPr="00E16A39" w:rsidRDefault="003A7ADE" w:rsidP="006C3C3F">
      <w:pPr>
        <w:pStyle w:val="OrderedList"/>
        <w:numPr>
          <w:ilvl w:val="0"/>
          <w:numId w:val="282"/>
        </w:numPr>
        <w:jc w:val="both"/>
      </w:pPr>
      <w:r w:rsidRPr="00E16A39">
        <w:t xml:space="preserve">On the </w:t>
      </w:r>
      <w:r w:rsidRPr="00E16A39">
        <w:rPr>
          <w:b/>
        </w:rPr>
        <w:t>Edit Servicer</w:t>
      </w:r>
      <w:r w:rsidRPr="00E16A39">
        <w:t xml:space="preserve"> window, select a servicer from the dropdown.</w:t>
      </w:r>
    </w:p>
    <w:p w14:paraId="26669CB2" w14:textId="77777777" w:rsidR="003A7ADE" w:rsidRPr="00E16A39" w:rsidRDefault="003A7ADE" w:rsidP="006C3C3F">
      <w:pPr>
        <w:pStyle w:val="OrderedList"/>
        <w:numPr>
          <w:ilvl w:val="0"/>
          <w:numId w:val="282"/>
        </w:numPr>
        <w:jc w:val="both"/>
      </w:pPr>
      <w:r w:rsidRPr="00E16A39">
        <w:t xml:space="preserve">Change the </w:t>
      </w:r>
      <w:r w:rsidRPr="00E16A39">
        <w:rPr>
          <w:b/>
        </w:rPr>
        <w:t>Servicer Name</w:t>
      </w:r>
      <w:r w:rsidRPr="00E16A39">
        <w:t>.</w:t>
      </w:r>
    </w:p>
    <w:p w14:paraId="499624F1" w14:textId="77777777" w:rsidR="003A7ADE" w:rsidRPr="00E16A39" w:rsidRDefault="003A7ADE" w:rsidP="006C3C3F">
      <w:pPr>
        <w:pStyle w:val="OrderedList"/>
        <w:numPr>
          <w:ilvl w:val="0"/>
          <w:numId w:val="282"/>
        </w:numPr>
        <w:jc w:val="both"/>
      </w:pPr>
      <w:r w:rsidRPr="00E16A39">
        <w:t>The contact information for the selected servicer is displayed.</w:t>
      </w:r>
    </w:p>
    <w:p w14:paraId="201407F2" w14:textId="7AC5F907" w:rsidR="003A7ADE" w:rsidRPr="00E16A39" w:rsidRDefault="003A7ADE" w:rsidP="006C3C3F">
      <w:pPr>
        <w:pStyle w:val="OrderedList"/>
        <w:numPr>
          <w:ilvl w:val="0"/>
          <w:numId w:val="282"/>
        </w:numPr>
        <w:jc w:val="both"/>
      </w:pPr>
      <w:r w:rsidRPr="00E16A39">
        <w:t xml:space="preserve">Select the effective transfer date </w:t>
      </w:r>
      <w:r w:rsidR="00426699" w:rsidRPr="00E16A39">
        <w:t xml:space="preserve">(this is the first date of the month when the transfer must occur) </w:t>
      </w:r>
      <w:r w:rsidRPr="00E16A39">
        <w:t>from the dropdown.</w:t>
      </w:r>
    </w:p>
    <w:p w14:paraId="3B8192F3" w14:textId="7E03A365" w:rsidR="003A7ADE" w:rsidRPr="006C7316" w:rsidRDefault="003A7ADE" w:rsidP="006C3C3F">
      <w:pPr>
        <w:pStyle w:val="OrderedList"/>
        <w:numPr>
          <w:ilvl w:val="0"/>
          <w:numId w:val="282"/>
        </w:numPr>
        <w:jc w:val="both"/>
      </w:pPr>
      <w:r w:rsidRPr="00E16A39">
        <w:t>Click</w:t>
      </w:r>
      <w:r w:rsidRPr="001B4458">
        <w:rPr>
          <w:color w:val="000000"/>
        </w:rPr>
        <w:t xml:space="preserve"> </w:t>
      </w:r>
      <w:r w:rsidRPr="001B4458">
        <w:rPr>
          <w:b/>
          <w:color w:val="000000"/>
        </w:rPr>
        <w:t>Submit</w:t>
      </w:r>
      <w:r w:rsidRPr="006C7FC6">
        <w:rPr>
          <w:color w:val="000000"/>
        </w:rPr>
        <w:t xml:space="preserve"> to save the changes</w:t>
      </w:r>
      <w:r w:rsidRPr="001B4458">
        <w:rPr>
          <w:color w:val="000000"/>
        </w:rPr>
        <w:t>.</w:t>
      </w:r>
      <w:r>
        <w:rPr>
          <w:color w:val="000000"/>
        </w:rPr>
        <w:t xml:space="preserve"> </w:t>
      </w:r>
      <w:r w:rsidRPr="001B4458">
        <w:rPr>
          <w:color w:val="000000"/>
        </w:rPr>
        <w:t xml:space="preserve">The new information is displayed in the </w:t>
      </w:r>
      <w:r w:rsidRPr="001B4458">
        <w:rPr>
          <w:b/>
          <w:color w:val="000000"/>
        </w:rPr>
        <w:t>Servicer Information</w:t>
      </w:r>
      <w:r w:rsidRPr="001B4458">
        <w:rPr>
          <w:color w:val="000000"/>
        </w:rPr>
        <w:t xml:space="preserve"> section</w:t>
      </w:r>
      <w:r w:rsidR="00AF4DFD">
        <w:rPr>
          <w:color w:val="000000"/>
        </w:rPr>
        <w:t>.</w:t>
      </w:r>
    </w:p>
    <w:p w14:paraId="74EF4B6B" w14:textId="078F4DEC" w:rsidR="003A7ADE" w:rsidRDefault="00135763" w:rsidP="00A811BE">
      <w:pPr>
        <w:pStyle w:val="BodyText"/>
        <w:jc w:val="center"/>
      </w:pPr>
      <w:r w:rsidRPr="00135763">
        <w:rPr>
          <w:noProof/>
        </w:rPr>
        <w:t xml:space="preserve"> </w:t>
      </w:r>
      <w:r>
        <w:rPr>
          <w:noProof/>
        </w:rPr>
        <w:drawing>
          <wp:inline distT="0" distB="0" distL="0" distR="0" wp14:anchorId="48C285F6" wp14:editId="4099D95E">
            <wp:extent cx="1379220" cy="1369391"/>
            <wp:effectExtent l="0" t="0" r="0" b="2540"/>
            <wp:docPr id="1077" name="Picture 1077"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7" name="Picture 1077" descr="Graphical user interface, text, application, email&#10;&#10;Description automatically generated"/>
                    <pic:cNvPicPr/>
                  </pic:nvPicPr>
                  <pic:blipFill>
                    <a:blip r:embed="rId298"/>
                    <a:stretch>
                      <a:fillRect/>
                    </a:stretch>
                  </pic:blipFill>
                  <pic:spPr>
                    <a:xfrm>
                      <a:off x="0" y="0"/>
                      <a:ext cx="1389709" cy="1379806"/>
                    </a:xfrm>
                    <a:prstGeom prst="rect">
                      <a:avLst/>
                    </a:prstGeom>
                  </pic:spPr>
                </pic:pic>
              </a:graphicData>
            </a:graphic>
          </wp:inline>
        </w:drawing>
      </w:r>
    </w:p>
    <w:p w14:paraId="6E42311E" w14:textId="22FA38B1" w:rsidR="008F236F" w:rsidRDefault="00D95CDE" w:rsidP="001879BA">
      <w:pPr>
        <w:pStyle w:val="FigureCaption0"/>
        <w:rPr>
          <w:noProof/>
        </w:rPr>
      </w:pPr>
      <w:bookmarkStart w:id="3042" w:name="_Toc74052715"/>
      <w:bookmarkStart w:id="3043" w:name="_Toc90644102"/>
      <w:bookmarkStart w:id="3044" w:name="_Toc23016411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136</w:t>
      </w:r>
      <w:r w:rsidR="00764635">
        <w:rPr>
          <w:noProof/>
        </w:rPr>
        <w:fldChar w:fldCharType="end"/>
      </w:r>
      <w:r>
        <w:t xml:space="preserve">: </w:t>
      </w:r>
      <w:r>
        <w:rPr>
          <w:noProof/>
        </w:rPr>
        <w:t>Transferring a Servicer</w:t>
      </w:r>
      <w:bookmarkEnd w:id="3042"/>
      <w:bookmarkEnd w:id="3043"/>
      <w:bookmarkEnd w:id="3044"/>
    </w:p>
    <w:p w14:paraId="48EDE19B" w14:textId="77777777" w:rsidR="008F236F" w:rsidRDefault="008F236F">
      <w:pPr>
        <w:rPr>
          <w:rFonts w:ascii="Cambria" w:eastAsia="Times New Roman" w:hAnsi="Cambria" w:cstheme="minorHAnsi"/>
          <w:b/>
          <w:noProof/>
          <w:sz w:val="20"/>
          <w:szCs w:val="20"/>
          <w:lang w:bidi="en-US"/>
        </w:rPr>
      </w:pPr>
      <w:r>
        <w:rPr>
          <w:noProof/>
        </w:rPr>
        <w:br w:type="page"/>
      </w:r>
    </w:p>
    <w:p w14:paraId="76A04BF1" w14:textId="1C905E4A" w:rsidR="003A7ADE" w:rsidRDefault="003A7ADE" w:rsidP="00D31C43">
      <w:pPr>
        <w:pStyle w:val="Heading3"/>
        <w:ind w:left="1080" w:hanging="1080"/>
        <w:jc w:val="both"/>
      </w:pPr>
      <w:bookmarkStart w:id="3045" w:name="_Toc315633929"/>
      <w:bookmarkStart w:id="3046" w:name="_Toc11334834"/>
      <w:bookmarkStart w:id="3047" w:name="_Toc74052055"/>
      <w:bookmarkStart w:id="3048" w:name="_Toc90643442"/>
      <w:bookmarkStart w:id="3049" w:name="_Toc230163351"/>
      <w:r>
        <w:t xml:space="preserve">Transferring </w:t>
      </w:r>
      <w:r w:rsidR="00D92684">
        <w:t xml:space="preserve">a Case to </w:t>
      </w:r>
      <w:r>
        <w:t>an In</w:t>
      </w:r>
      <w:r w:rsidRPr="006C7316">
        <w:t>vestor</w:t>
      </w:r>
      <w:bookmarkEnd w:id="3045"/>
      <w:bookmarkEnd w:id="3046"/>
      <w:bookmarkEnd w:id="3047"/>
      <w:bookmarkEnd w:id="3048"/>
      <w:bookmarkEnd w:id="3049"/>
      <w:r w:rsidRPr="006C7316">
        <w:t xml:space="preserve"> </w:t>
      </w:r>
    </w:p>
    <w:p w14:paraId="7E8E66B7" w14:textId="77777777" w:rsidR="003A7ADE" w:rsidRPr="006C7316" w:rsidRDefault="003A7ADE" w:rsidP="001879BA">
      <w:pPr>
        <w:pStyle w:val="BodyText"/>
      </w:pPr>
      <w:r w:rsidRPr="006C7316">
        <w:t>To transfer the investor information for the selected loan:</w:t>
      </w:r>
    </w:p>
    <w:p w14:paraId="38077896" w14:textId="77777777" w:rsidR="003A7ADE" w:rsidRPr="006C7316" w:rsidRDefault="003A7ADE" w:rsidP="006C3C3F">
      <w:pPr>
        <w:pStyle w:val="OrderedList"/>
        <w:numPr>
          <w:ilvl w:val="0"/>
          <w:numId w:val="283"/>
        </w:numPr>
        <w:jc w:val="both"/>
      </w:pPr>
      <w:r w:rsidRPr="006C7316">
        <w:t xml:space="preserve">Click </w:t>
      </w:r>
      <w:r w:rsidRPr="00E12EB6">
        <w:rPr>
          <w:rFonts w:eastAsia="Calibri"/>
          <w:b/>
        </w:rPr>
        <w:t>Edit</w:t>
      </w:r>
      <w:r w:rsidRPr="006C7316">
        <w:t xml:space="preserve"> </w:t>
      </w:r>
      <w:r>
        <w:t>in</w:t>
      </w:r>
      <w:r w:rsidRPr="006C7316">
        <w:t xml:space="preserve"> the </w:t>
      </w:r>
      <w:r w:rsidRPr="006C7FC6">
        <w:t>Investor Information</w:t>
      </w:r>
      <w:r w:rsidRPr="006C7316">
        <w:t xml:space="preserve"> section.</w:t>
      </w:r>
    </w:p>
    <w:p w14:paraId="11A9E0F2" w14:textId="77777777" w:rsidR="003A7ADE" w:rsidRPr="00E16A39" w:rsidRDefault="003A7ADE" w:rsidP="006C3C3F">
      <w:pPr>
        <w:pStyle w:val="OrderedList"/>
        <w:numPr>
          <w:ilvl w:val="0"/>
          <w:numId w:val="283"/>
        </w:numPr>
        <w:jc w:val="both"/>
      </w:pPr>
      <w:r w:rsidRPr="00E16A39">
        <w:t xml:space="preserve">On the </w:t>
      </w:r>
      <w:r w:rsidRPr="00E16A39">
        <w:rPr>
          <w:b/>
        </w:rPr>
        <w:t>Edit Investor</w:t>
      </w:r>
      <w:r w:rsidRPr="00E16A39">
        <w:t xml:space="preserve"> screen, select an investor from the dropdown.</w:t>
      </w:r>
    </w:p>
    <w:p w14:paraId="3D275E35" w14:textId="77777777" w:rsidR="003A7ADE" w:rsidRPr="00E16A39" w:rsidRDefault="003A7ADE" w:rsidP="006C3C3F">
      <w:pPr>
        <w:pStyle w:val="OrderedList"/>
        <w:numPr>
          <w:ilvl w:val="0"/>
          <w:numId w:val="283"/>
        </w:numPr>
        <w:jc w:val="both"/>
      </w:pPr>
      <w:r w:rsidRPr="00E16A39">
        <w:t>The contact information for the selected investor is displayed.</w:t>
      </w:r>
    </w:p>
    <w:p w14:paraId="2A55FD3C" w14:textId="77777777" w:rsidR="003A7ADE" w:rsidRPr="006C7FC6" w:rsidRDefault="003A7ADE" w:rsidP="006C3C3F">
      <w:pPr>
        <w:pStyle w:val="OrderedList"/>
        <w:numPr>
          <w:ilvl w:val="0"/>
          <w:numId w:val="283"/>
        </w:numPr>
        <w:jc w:val="both"/>
        <w:rPr>
          <w:color w:val="000000"/>
        </w:rPr>
      </w:pPr>
      <w:r w:rsidRPr="00E16A39">
        <w:t>Click</w:t>
      </w:r>
      <w:r w:rsidRPr="006C7FC6">
        <w:rPr>
          <w:color w:val="000000"/>
        </w:rPr>
        <w:t xml:space="preserve"> </w:t>
      </w:r>
      <w:r w:rsidRPr="006C7FC6">
        <w:rPr>
          <w:b/>
          <w:color w:val="000000"/>
        </w:rPr>
        <w:t>Submit</w:t>
      </w:r>
      <w:r>
        <w:rPr>
          <w:b/>
          <w:color w:val="000000"/>
        </w:rPr>
        <w:t xml:space="preserve"> </w:t>
      </w:r>
      <w:r w:rsidRPr="006C7FC6">
        <w:rPr>
          <w:color w:val="000000"/>
        </w:rPr>
        <w:t>to save the changes.</w:t>
      </w:r>
      <w:r>
        <w:rPr>
          <w:color w:val="000000"/>
        </w:rPr>
        <w:t xml:space="preserve"> </w:t>
      </w:r>
      <w:r w:rsidRPr="006C7FC6">
        <w:rPr>
          <w:color w:val="000000"/>
        </w:rPr>
        <w:t xml:space="preserve">The new information is displayed in the </w:t>
      </w:r>
      <w:r w:rsidRPr="006C7FC6">
        <w:rPr>
          <w:b/>
          <w:color w:val="000000"/>
        </w:rPr>
        <w:t>Investor Information</w:t>
      </w:r>
      <w:r w:rsidRPr="006C7FC6">
        <w:rPr>
          <w:color w:val="000000"/>
        </w:rPr>
        <w:t xml:space="preserve"> section.</w:t>
      </w:r>
    </w:p>
    <w:p w14:paraId="3FE0A271" w14:textId="2C61A7CF" w:rsidR="003A7ADE" w:rsidRDefault="00135763" w:rsidP="00A811BE">
      <w:pPr>
        <w:pStyle w:val="BodyText"/>
        <w:jc w:val="center"/>
      </w:pPr>
      <w:r w:rsidRPr="00135763">
        <w:rPr>
          <w:noProof/>
        </w:rPr>
        <w:t xml:space="preserve"> </w:t>
      </w:r>
      <w:r>
        <w:rPr>
          <w:noProof/>
        </w:rPr>
        <w:drawing>
          <wp:inline distT="0" distB="0" distL="0" distR="0" wp14:anchorId="35BCFA40" wp14:editId="0B1C5368">
            <wp:extent cx="1398938" cy="1413510"/>
            <wp:effectExtent l="0" t="0" r="0" b="0"/>
            <wp:docPr id="1080" name="Picture 108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0" name="Picture 1080" descr="Graphical user interface, text, application&#10;&#10;Description automatically generated"/>
                    <pic:cNvPicPr/>
                  </pic:nvPicPr>
                  <pic:blipFill>
                    <a:blip r:embed="rId299"/>
                    <a:stretch>
                      <a:fillRect/>
                    </a:stretch>
                  </pic:blipFill>
                  <pic:spPr>
                    <a:xfrm>
                      <a:off x="0" y="0"/>
                      <a:ext cx="1406896" cy="1421551"/>
                    </a:xfrm>
                    <a:prstGeom prst="rect">
                      <a:avLst/>
                    </a:prstGeom>
                  </pic:spPr>
                </pic:pic>
              </a:graphicData>
            </a:graphic>
          </wp:inline>
        </w:drawing>
      </w:r>
    </w:p>
    <w:p w14:paraId="30DE9AA6" w14:textId="7C64605A" w:rsidR="00D95CDE" w:rsidRDefault="00D95CDE" w:rsidP="001879BA">
      <w:pPr>
        <w:pStyle w:val="FigureCaption0"/>
        <w:rPr>
          <w:noProof/>
        </w:rPr>
      </w:pPr>
      <w:bookmarkStart w:id="3050" w:name="_Toc74052716"/>
      <w:bookmarkStart w:id="3051" w:name="_Toc90644103"/>
      <w:bookmarkStart w:id="3052" w:name="_Toc23016411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137</w:t>
      </w:r>
      <w:r w:rsidR="00764635">
        <w:rPr>
          <w:noProof/>
        </w:rPr>
        <w:fldChar w:fldCharType="end"/>
      </w:r>
      <w:r>
        <w:t xml:space="preserve">: </w:t>
      </w:r>
      <w:r>
        <w:rPr>
          <w:noProof/>
        </w:rPr>
        <w:t>Transfer Investor Window</w:t>
      </w:r>
      <w:bookmarkEnd w:id="3050"/>
      <w:bookmarkEnd w:id="3051"/>
      <w:bookmarkEnd w:id="3052"/>
    </w:p>
    <w:p w14:paraId="7227DD07" w14:textId="20876069" w:rsidR="00036EA2" w:rsidRDefault="00036EA2" w:rsidP="00036EA2">
      <w:pPr>
        <w:pStyle w:val="Heading3"/>
        <w:ind w:left="1080" w:hanging="1080"/>
        <w:jc w:val="both"/>
      </w:pPr>
      <w:bookmarkStart w:id="3053" w:name="_Toc11334835"/>
      <w:bookmarkStart w:id="3054" w:name="_Toc74052056"/>
      <w:bookmarkStart w:id="3055" w:name="_Toc90643443"/>
      <w:bookmarkStart w:id="3056" w:name="_Toc230163352"/>
      <w:r>
        <w:t>Transferring a Case to a Master Servicer</w:t>
      </w:r>
      <w:bookmarkEnd w:id="3053"/>
      <w:bookmarkEnd w:id="3054"/>
      <w:bookmarkEnd w:id="3055"/>
      <w:bookmarkEnd w:id="3056"/>
      <w:r w:rsidRPr="006C7316">
        <w:t xml:space="preserve"> </w:t>
      </w:r>
    </w:p>
    <w:p w14:paraId="7E57481B" w14:textId="670BAEB1" w:rsidR="00036EA2" w:rsidRPr="006C7316" w:rsidRDefault="00036EA2" w:rsidP="00036EA2">
      <w:pPr>
        <w:pStyle w:val="BodyText"/>
      </w:pPr>
      <w:r w:rsidRPr="006C7316">
        <w:t xml:space="preserve">To transfer the </w:t>
      </w:r>
      <w:r>
        <w:t>Master Servicer</w:t>
      </w:r>
      <w:r w:rsidRPr="006C7316">
        <w:t xml:space="preserve"> information for the selected loan:</w:t>
      </w:r>
    </w:p>
    <w:p w14:paraId="757629AB" w14:textId="7302DF25" w:rsidR="00036EA2" w:rsidRPr="006C7316" w:rsidRDefault="00036EA2" w:rsidP="006C3C3F">
      <w:pPr>
        <w:pStyle w:val="OrderedList"/>
        <w:numPr>
          <w:ilvl w:val="0"/>
          <w:numId w:val="284"/>
        </w:numPr>
        <w:jc w:val="both"/>
      </w:pPr>
      <w:r w:rsidRPr="006C7316">
        <w:t xml:space="preserve">Click </w:t>
      </w:r>
      <w:r w:rsidRPr="00E12EB6">
        <w:rPr>
          <w:rFonts w:eastAsia="Calibri"/>
          <w:b/>
        </w:rPr>
        <w:t>Edit</w:t>
      </w:r>
      <w:r w:rsidRPr="006C7316">
        <w:t xml:space="preserve"> </w:t>
      </w:r>
      <w:r>
        <w:t>in</w:t>
      </w:r>
      <w:r w:rsidRPr="006C7316">
        <w:t xml:space="preserve"> the </w:t>
      </w:r>
      <w:r>
        <w:t>Master Servicer</w:t>
      </w:r>
      <w:r w:rsidRPr="006C7FC6">
        <w:t xml:space="preserve"> Information</w:t>
      </w:r>
      <w:r w:rsidRPr="006C7316">
        <w:t xml:space="preserve"> section.</w:t>
      </w:r>
    </w:p>
    <w:p w14:paraId="51297AAF" w14:textId="0A708C5C" w:rsidR="00036EA2" w:rsidRPr="00E16A39" w:rsidRDefault="00036EA2" w:rsidP="006C3C3F">
      <w:pPr>
        <w:pStyle w:val="OrderedList"/>
        <w:numPr>
          <w:ilvl w:val="0"/>
          <w:numId w:val="284"/>
        </w:numPr>
        <w:jc w:val="both"/>
      </w:pPr>
      <w:r w:rsidRPr="00E16A39">
        <w:t xml:space="preserve">On the </w:t>
      </w:r>
      <w:r w:rsidRPr="00E16A39">
        <w:rPr>
          <w:b/>
        </w:rPr>
        <w:t xml:space="preserve">Edit </w:t>
      </w:r>
      <w:r>
        <w:rPr>
          <w:b/>
        </w:rPr>
        <w:t>Master Servicer</w:t>
      </w:r>
      <w:r w:rsidRPr="00E16A39">
        <w:t xml:space="preserve"> screen, select a</w:t>
      </w:r>
      <w:r>
        <w:t xml:space="preserve"> Master Servicer</w:t>
      </w:r>
      <w:r w:rsidRPr="00E16A39">
        <w:t xml:space="preserve"> from the dropdown.</w:t>
      </w:r>
    </w:p>
    <w:p w14:paraId="3F546544" w14:textId="20C11963" w:rsidR="00036EA2" w:rsidRPr="00E16A39" w:rsidRDefault="00036EA2" w:rsidP="006C3C3F">
      <w:pPr>
        <w:pStyle w:val="OrderedList"/>
        <w:numPr>
          <w:ilvl w:val="0"/>
          <w:numId w:val="284"/>
        </w:numPr>
        <w:jc w:val="both"/>
      </w:pPr>
      <w:r w:rsidRPr="00E16A39">
        <w:t xml:space="preserve">The contact information for the selected </w:t>
      </w:r>
      <w:r>
        <w:t>Master Servicer</w:t>
      </w:r>
      <w:r w:rsidRPr="00E16A39">
        <w:t xml:space="preserve"> is displayed.</w:t>
      </w:r>
    </w:p>
    <w:p w14:paraId="23BDA571" w14:textId="5ED26E97" w:rsidR="00036EA2" w:rsidRPr="006C7FC6" w:rsidRDefault="00036EA2" w:rsidP="006C3C3F">
      <w:pPr>
        <w:pStyle w:val="OrderedList"/>
        <w:numPr>
          <w:ilvl w:val="0"/>
          <w:numId w:val="284"/>
        </w:numPr>
        <w:jc w:val="both"/>
        <w:rPr>
          <w:color w:val="000000"/>
        </w:rPr>
      </w:pPr>
      <w:r w:rsidRPr="00E16A39">
        <w:t>Click</w:t>
      </w:r>
      <w:r w:rsidRPr="006C7FC6">
        <w:rPr>
          <w:color w:val="000000"/>
        </w:rPr>
        <w:t xml:space="preserve"> </w:t>
      </w:r>
      <w:r w:rsidRPr="006C7FC6">
        <w:rPr>
          <w:b/>
          <w:color w:val="000000"/>
        </w:rPr>
        <w:t>Submit</w:t>
      </w:r>
      <w:r>
        <w:rPr>
          <w:b/>
          <w:color w:val="000000"/>
        </w:rPr>
        <w:t xml:space="preserve"> </w:t>
      </w:r>
      <w:r w:rsidRPr="006C7FC6">
        <w:rPr>
          <w:color w:val="000000"/>
        </w:rPr>
        <w:t>to save the changes.</w:t>
      </w:r>
      <w:r>
        <w:rPr>
          <w:color w:val="000000"/>
        </w:rPr>
        <w:t xml:space="preserve"> </w:t>
      </w:r>
      <w:r w:rsidRPr="006C7FC6">
        <w:rPr>
          <w:color w:val="000000"/>
        </w:rPr>
        <w:t xml:space="preserve">The new information is displayed in the </w:t>
      </w:r>
      <w:r w:rsidRPr="00260B2B">
        <w:rPr>
          <w:b/>
          <w:color w:val="000000"/>
        </w:rPr>
        <w:t>Master Servicer</w:t>
      </w:r>
      <w:r w:rsidRPr="00036EA2">
        <w:rPr>
          <w:b/>
          <w:color w:val="000000"/>
        </w:rPr>
        <w:t xml:space="preserve"> </w:t>
      </w:r>
      <w:r w:rsidRPr="006C7FC6">
        <w:rPr>
          <w:b/>
          <w:color w:val="000000"/>
        </w:rPr>
        <w:t>Information</w:t>
      </w:r>
      <w:r w:rsidRPr="006C7FC6">
        <w:rPr>
          <w:color w:val="000000"/>
        </w:rPr>
        <w:t xml:space="preserve"> section.</w:t>
      </w:r>
    </w:p>
    <w:p w14:paraId="3D809B52" w14:textId="32542091" w:rsidR="00036EA2" w:rsidRDefault="00D90B1D" w:rsidP="00036EA2">
      <w:pPr>
        <w:pStyle w:val="BodyText"/>
        <w:jc w:val="center"/>
      </w:pPr>
      <w:r w:rsidRPr="00D90B1D">
        <w:rPr>
          <w:noProof/>
        </w:rPr>
        <w:t xml:space="preserve"> </w:t>
      </w:r>
      <w:r>
        <w:rPr>
          <w:noProof/>
        </w:rPr>
        <w:drawing>
          <wp:inline distT="0" distB="0" distL="0" distR="0" wp14:anchorId="538BE92A" wp14:editId="78776EBA">
            <wp:extent cx="1816100" cy="1643738"/>
            <wp:effectExtent l="0" t="0" r="0" b="0"/>
            <wp:docPr id="2624" name="Picture 262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4" name="Picture 2624" descr="Graphical user interface, text, application&#10;&#10;Description automatically generated"/>
                    <pic:cNvPicPr/>
                  </pic:nvPicPr>
                  <pic:blipFill>
                    <a:blip r:embed="rId300"/>
                    <a:stretch>
                      <a:fillRect/>
                    </a:stretch>
                  </pic:blipFill>
                  <pic:spPr>
                    <a:xfrm>
                      <a:off x="0" y="0"/>
                      <a:ext cx="1825685" cy="1652413"/>
                    </a:xfrm>
                    <a:prstGeom prst="rect">
                      <a:avLst/>
                    </a:prstGeom>
                  </pic:spPr>
                </pic:pic>
              </a:graphicData>
            </a:graphic>
          </wp:inline>
        </w:drawing>
      </w:r>
    </w:p>
    <w:p w14:paraId="550DEFB8" w14:textId="4320D2F0" w:rsidR="00E45EE4" w:rsidRDefault="00E45EE4" w:rsidP="00E45EE4">
      <w:pPr>
        <w:pStyle w:val="FigureCaption0"/>
        <w:rPr>
          <w:noProof/>
        </w:rPr>
      </w:pPr>
      <w:bookmarkStart w:id="3057" w:name="_Toc74052717"/>
      <w:bookmarkStart w:id="3058" w:name="_Toc90644104"/>
      <w:bookmarkStart w:id="3059" w:name="_Toc230164115"/>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138</w:t>
      </w:r>
      <w:r>
        <w:rPr>
          <w:noProof/>
        </w:rPr>
        <w:fldChar w:fldCharType="end"/>
      </w:r>
      <w:r>
        <w:t xml:space="preserve">: </w:t>
      </w:r>
      <w:r>
        <w:rPr>
          <w:noProof/>
        </w:rPr>
        <w:t>Transfer Master Window</w:t>
      </w:r>
      <w:bookmarkEnd w:id="3057"/>
      <w:bookmarkEnd w:id="3058"/>
      <w:bookmarkEnd w:id="3059"/>
    </w:p>
    <w:p w14:paraId="58B6A6BF" w14:textId="391C4BF2" w:rsidR="00BF1EE7" w:rsidRDefault="00BF1EE7">
      <w:pPr>
        <w:rPr>
          <w:rFonts w:ascii="Cambria" w:eastAsia="Times New Roman" w:hAnsi="Cambria" w:cstheme="minorHAnsi"/>
          <w:b/>
          <w:sz w:val="20"/>
          <w:szCs w:val="20"/>
          <w:lang w:bidi="en-US"/>
        </w:rPr>
      </w:pPr>
      <w:r>
        <w:br w:type="page"/>
      </w:r>
    </w:p>
    <w:p w14:paraId="3125E001" w14:textId="00697FCC" w:rsidR="00917F13" w:rsidRPr="002B73E4" w:rsidRDefault="00917F13" w:rsidP="00F874DE">
      <w:pPr>
        <w:pStyle w:val="Heading2"/>
        <w:jc w:val="both"/>
      </w:pPr>
      <w:bookmarkStart w:id="3060" w:name="_Toc314310317"/>
      <w:bookmarkStart w:id="3061" w:name="_Ref314520283"/>
      <w:bookmarkStart w:id="3062" w:name="_Toc314660800"/>
      <w:bookmarkStart w:id="3063" w:name="_Toc315633931"/>
      <w:bookmarkStart w:id="3064" w:name="_Toc11334837"/>
      <w:bookmarkStart w:id="3065" w:name="_Toc74052058"/>
      <w:bookmarkStart w:id="3066" w:name="_Toc90643445"/>
      <w:bookmarkStart w:id="3067" w:name="_Toc230163353"/>
      <w:bookmarkStart w:id="3068" w:name="_Toc313888291"/>
      <w:bookmarkStart w:id="3069" w:name="_Ref314171150"/>
      <w:r w:rsidRPr="002B73E4">
        <w:t xml:space="preserve">Bank </w:t>
      </w:r>
      <w:r w:rsidR="00790227">
        <w:t>A</w:t>
      </w:r>
      <w:r w:rsidRPr="002B73E4">
        <w:t>ccount</w:t>
      </w:r>
      <w:bookmarkEnd w:id="3060"/>
      <w:bookmarkEnd w:id="3061"/>
      <w:bookmarkEnd w:id="3062"/>
      <w:bookmarkEnd w:id="3063"/>
      <w:bookmarkEnd w:id="3064"/>
      <w:bookmarkEnd w:id="3065"/>
      <w:bookmarkEnd w:id="3066"/>
      <w:bookmarkEnd w:id="3067"/>
      <w:r w:rsidR="007C1B1B">
        <w:fldChar w:fldCharType="begin"/>
      </w:r>
      <w:r w:rsidR="007C1B1B">
        <w:instrText xml:space="preserve"> XE "</w:instrText>
      </w:r>
      <w:r w:rsidR="007C1B1B" w:rsidRPr="00F74690">
        <w:instrText>Assigned</w:instrText>
      </w:r>
      <w:r w:rsidR="00AF4DFD">
        <w:instrText xml:space="preserve"> Bank Account</w:instrText>
      </w:r>
      <w:r w:rsidR="007C1B1B">
        <w:instrText xml:space="preserve">" </w:instrText>
      </w:r>
      <w:r w:rsidR="007C1B1B">
        <w:fldChar w:fldCharType="end"/>
      </w:r>
      <w:r w:rsidRPr="002B73E4">
        <w:t xml:space="preserve"> </w:t>
      </w:r>
    </w:p>
    <w:p w14:paraId="3D86AE79" w14:textId="77777777" w:rsidR="001703DA" w:rsidRPr="006C7316" w:rsidRDefault="001703DA" w:rsidP="00F874DE">
      <w:pPr>
        <w:spacing w:after="0"/>
        <w:jc w:val="both"/>
        <w:rPr>
          <w:rFonts w:ascii="Cambria" w:hAnsi="Cambria"/>
          <w:color w:val="000000"/>
          <w:lang w:bidi="en-US"/>
        </w:rPr>
      </w:pPr>
      <w:r>
        <w:rPr>
          <w:rFonts w:ascii="Cambria" w:eastAsia="Times New Roman" w:hAnsi="Cambria" w:cs="Calibri"/>
          <w:color w:val="000000"/>
        </w:rPr>
        <w:t>T</w:t>
      </w:r>
      <w:r w:rsidRPr="006C7316">
        <w:rPr>
          <w:rFonts w:ascii="Cambria" w:eastAsia="Times New Roman" w:hAnsi="Cambria" w:cs="Calibri"/>
          <w:color w:val="000000"/>
        </w:rPr>
        <w:t xml:space="preserve">he </w:t>
      </w:r>
      <w:r>
        <w:rPr>
          <w:rFonts w:ascii="Cambria" w:eastAsia="Times New Roman" w:hAnsi="Cambria" w:cs="Calibri"/>
          <w:color w:val="000000"/>
        </w:rPr>
        <w:t>B</w:t>
      </w:r>
      <w:r w:rsidRPr="00E25E1F">
        <w:rPr>
          <w:rFonts w:ascii="Cambria" w:eastAsia="Times New Roman" w:hAnsi="Cambria" w:cs="Calibri"/>
          <w:color w:val="000000"/>
        </w:rPr>
        <w:t xml:space="preserve">orrower Bank Account Information screen is displayed when an authorized user selects the Bank Account tab </w:t>
      </w:r>
      <w:r w:rsidRPr="00E25E1F">
        <w:rPr>
          <w:rFonts w:ascii="Cambria" w:hAnsi="Cambria"/>
        </w:rPr>
        <w:t>from the menu on the left side of the screen</w:t>
      </w:r>
      <w:r w:rsidRPr="006C7316">
        <w:rPr>
          <w:rFonts w:ascii="Cambria" w:eastAsia="Times New Roman" w:hAnsi="Cambria" w:cs="Calibri"/>
          <w:color w:val="000000"/>
        </w:rPr>
        <w:t>. Th</w:t>
      </w:r>
      <w:r>
        <w:rPr>
          <w:rFonts w:ascii="Cambria" w:eastAsia="Times New Roman" w:hAnsi="Cambria" w:cs="Calibri"/>
          <w:color w:val="000000"/>
        </w:rPr>
        <w:t>e</w:t>
      </w:r>
      <w:r w:rsidRPr="006C7316">
        <w:rPr>
          <w:rFonts w:ascii="Cambria" w:eastAsia="Times New Roman" w:hAnsi="Cambria" w:cs="Calibri"/>
          <w:color w:val="000000"/>
        </w:rPr>
        <w:t xml:space="preserve"> Bank Account information will be used by the system to make the payments to the </w:t>
      </w:r>
      <w:r>
        <w:rPr>
          <w:rFonts w:ascii="Cambria" w:eastAsia="Times New Roman" w:hAnsi="Cambria" w:cs="Calibri"/>
          <w:color w:val="000000"/>
        </w:rPr>
        <w:t xml:space="preserve">borrower (if payment </w:t>
      </w:r>
      <w:r w:rsidRPr="006C7316">
        <w:rPr>
          <w:rFonts w:ascii="Cambria" w:eastAsia="Times New Roman" w:hAnsi="Cambria" w:cs="Calibri"/>
          <w:color w:val="000000"/>
        </w:rPr>
        <w:t>method is selected as ACH</w:t>
      </w:r>
      <w:r>
        <w:rPr>
          <w:rFonts w:ascii="Cambria" w:eastAsia="Times New Roman" w:hAnsi="Cambria" w:cs="Calibri"/>
          <w:color w:val="000000"/>
        </w:rPr>
        <w:t>)</w:t>
      </w:r>
      <w:r w:rsidRPr="006C7316">
        <w:rPr>
          <w:rFonts w:ascii="Cambria" w:eastAsia="Times New Roman" w:hAnsi="Cambria" w:cs="Calibri"/>
          <w:color w:val="000000"/>
        </w:rPr>
        <w:t>. This screen allows authorized users with the ability to edit the Payment Method and Borrower’s Bank Account information.</w:t>
      </w:r>
    </w:p>
    <w:p w14:paraId="72E03457" w14:textId="6F61DA41" w:rsidR="001703DA" w:rsidRDefault="001703DA" w:rsidP="00D31C43">
      <w:pPr>
        <w:pStyle w:val="Heading3"/>
        <w:ind w:left="1080" w:hanging="1080"/>
        <w:jc w:val="both"/>
      </w:pPr>
      <w:bookmarkStart w:id="3070" w:name="_Toc315633932"/>
      <w:bookmarkStart w:id="3071" w:name="_Toc11334838"/>
      <w:bookmarkStart w:id="3072" w:name="_Toc74052059"/>
      <w:bookmarkStart w:id="3073" w:name="_Toc90643446"/>
      <w:bookmarkStart w:id="3074" w:name="_Toc230163354"/>
      <w:r w:rsidRPr="006C7316">
        <w:t>Edit</w:t>
      </w:r>
      <w:r>
        <w:t>ing</w:t>
      </w:r>
      <w:r w:rsidRPr="006C7316">
        <w:t xml:space="preserve"> </w:t>
      </w:r>
      <w:r w:rsidR="00C14D9A">
        <w:t>Borrower</w:t>
      </w:r>
      <w:r>
        <w:t xml:space="preserve"> B</w:t>
      </w:r>
      <w:r w:rsidRPr="006C7316">
        <w:t xml:space="preserve">ank </w:t>
      </w:r>
      <w:r>
        <w:t>A</w:t>
      </w:r>
      <w:r w:rsidRPr="006C7316">
        <w:t>ccount</w:t>
      </w:r>
      <w:bookmarkEnd w:id="3070"/>
      <w:r w:rsidR="00C14D9A">
        <w:t xml:space="preserve"> Information</w:t>
      </w:r>
      <w:bookmarkEnd w:id="3071"/>
      <w:bookmarkEnd w:id="3072"/>
      <w:bookmarkEnd w:id="3073"/>
      <w:bookmarkEnd w:id="3074"/>
    </w:p>
    <w:p w14:paraId="1E44EC63" w14:textId="77777777" w:rsidR="001703DA" w:rsidRPr="006C7316" w:rsidRDefault="001703DA" w:rsidP="001879BA">
      <w:pPr>
        <w:pStyle w:val="BodyText"/>
      </w:pPr>
      <w:r w:rsidRPr="006C7316">
        <w:t>To edit the bank account or payment method:</w:t>
      </w:r>
    </w:p>
    <w:p w14:paraId="552D5254" w14:textId="77777777" w:rsidR="001703DA" w:rsidRPr="006C7316" w:rsidRDefault="001703DA" w:rsidP="006C3C3F">
      <w:pPr>
        <w:pStyle w:val="OrderedList"/>
        <w:numPr>
          <w:ilvl w:val="0"/>
          <w:numId w:val="285"/>
        </w:numPr>
        <w:jc w:val="both"/>
      </w:pPr>
      <w:r w:rsidRPr="006C7316">
        <w:t>Click</w:t>
      </w:r>
      <w:r w:rsidRPr="00E12EB6">
        <w:rPr>
          <w:b/>
        </w:rPr>
        <w:t xml:space="preserve"> Edit </w:t>
      </w:r>
      <w:r w:rsidRPr="001E19CE">
        <w:t>on the</w:t>
      </w:r>
      <w:r>
        <w:t xml:space="preserve"> </w:t>
      </w:r>
      <w:r w:rsidRPr="00E12EB6">
        <w:rPr>
          <w:b/>
        </w:rPr>
        <w:t xml:space="preserve">Borrower Bank Account Information </w:t>
      </w:r>
      <w:r>
        <w:t>section</w:t>
      </w:r>
      <w:r w:rsidRPr="00BB0F33">
        <w:t>.</w:t>
      </w:r>
    </w:p>
    <w:p w14:paraId="46BC3B7A" w14:textId="6C361D4D" w:rsidR="001703DA" w:rsidRPr="006C7316" w:rsidRDefault="001703DA" w:rsidP="006C3C3F">
      <w:pPr>
        <w:pStyle w:val="OrderedList"/>
        <w:numPr>
          <w:ilvl w:val="0"/>
          <w:numId w:val="285"/>
        </w:numPr>
        <w:jc w:val="both"/>
      </w:pPr>
      <w:r w:rsidRPr="006C7316">
        <w:t xml:space="preserve">To auto-populate the ABA routing number, click the </w:t>
      </w:r>
      <w:r w:rsidR="001B01E1">
        <w:rPr>
          <w:b/>
        </w:rPr>
        <w:t>Edit Icon</w:t>
      </w:r>
      <w:r w:rsidRPr="006C7316">
        <w:t xml:space="preserve"> beside the field</w:t>
      </w:r>
      <w:r>
        <w:t>.</w:t>
      </w:r>
      <w:r w:rsidRPr="006C7316">
        <w:t xml:space="preserve"> A new window is displayed with bank name</w:t>
      </w:r>
      <w:r>
        <w:t>.</w:t>
      </w:r>
      <w:r w:rsidRPr="006C7316">
        <w:t xml:space="preserve"> </w:t>
      </w:r>
    </w:p>
    <w:p w14:paraId="3E42A4CA" w14:textId="77777777" w:rsidR="001703DA" w:rsidRPr="006C7316" w:rsidRDefault="001703DA" w:rsidP="006C3C3F">
      <w:pPr>
        <w:pStyle w:val="OrderedList"/>
        <w:numPr>
          <w:ilvl w:val="0"/>
          <w:numId w:val="285"/>
        </w:numPr>
        <w:jc w:val="both"/>
      </w:pPr>
      <w:r>
        <w:t>Enter</w:t>
      </w:r>
      <w:r w:rsidRPr="006C7316">
        <w:t xml:space="preserve"> the </w:t>
      </w:r>
      <w:r w:rsidRPr="001445BE">
        <w:rPr>
          <w:b/>
        </w:rPr>
        <w:t>Bank Name</w:t>
      </w:r>
      <w:r w:rsidRPr="006C7316">
        <w:t xml:space="preserve"> and click </w:t>
      </w:r>
      <w:r w:rsidRPr="001445BE">
        <w:rPr>
          <w:b/>
        </w:rPr>
        <w:t>Search.</w:t>
      </w:r>
    </w:p>
    <w:p w14:paraId="1DB8C1AF" w14:textId="77777777" w:rsidR="001703DA" w:rsidRPr="006C7316" w:rsidRDefault="001703DA" w:rsidP="006C3C3F">
      <w:pPr>
        <w:pStyle w:val="OrderedList"/>
        <w:numPr>
          <w:ilvl w:val="0"/>
          <w:numId w:val="285"/>
        </w:numPr>
        <w:jc w:val="both"/>
      </w:pPr>
      <w:r w:rsidRPr="006C7316">
        <w:t xml:space="preserve">From the search results, select the </w:t>
      </w:r>
      <w:r w:rsidRPr="001445BE">
        <w:rPr>
          <w:b/>
        </w:rPr>
        <w:t xml:space="preserve">Bank Name. </w:t>
      </w:r>
      <w:r w:rsidRPr="006C7316">
        <w:t>The ABA Routing Number of the Bank is populated</w:t>
      </w:r>
      <w:r>
        <w:t>.</w:t>
      </w:r>
    </w:p>
    <w:p w14:paraId="53EB2A6B" w14:textId="77777777" w:rsidR="001703DA" w:rsidRPr="006C7316" w:rsidRDefault="001703DA" w:rsidP="006C3C3F">
      <w:pPr>
        <w:pStyle w:val="OrderedList"/>
        <w:numPr>
          <w:ilvl w:val="0"/>
          <w:numId w:val="285"/>
        </w:numPr>
        <w:jc w:val="both"/>
      </w:pPr>
      <w:r>
        <w:t>Enter</w:t>
      </w:r>
      <w:r w:rsidRPr="006C7316">
        <w:t xml:space="preserve"> the other fields on the </w:t>
      </w:r>
      <w:r w:rsidRPr="001445BE">
        <w:rPr>
          <w:b/>
        </w:rPr>
        <w:t>Bank Account</w:t>
      </w:r>
      <w:r w:rsidRPr="006C7316">
        <w:t xml:space="preserve"> </w:t>
      </w:r>
      <w:r w:rsidRPr="001445BE">
        <w:rPr>
          <w:b/>
        </w:rPr>
        <w:t>Information</w:t>
      </w:r>
      <w:r>
        <w:t xml:space="preserve"> section.</w:t>
      </w:r>
    </w:p>
    <w:p w14:paraId="7FC72E86" w14:textId="77777777" w:rsidR="001703DA" w:rsidRPr="006C7316" w:rsidRDefault="001703DA" w:rsidP="006C3C3F">
      <w:pPr>
        <w:pStyle w:val="OrderedList"/>
        <w:numPr>
          <w:ilvl w:val="0"/>
          <w:numId w:val="285"/>
        </w:numPr>
        <w:jc w:val="both"/>
      </w:pPr>
      <w:r w:rsidRPr="006C7316">
        <w:t xml:space="preserve">Click the </w:t>
      </w:r>
      <w:r>
        <w:t>dropdown</w:t>
      </w:r>
      <w:r w:rsidRPr="006C7316">
        <w:t xml:space="preserve"> list to update the </w:t>
      </w:r>
      <w:r w:rsidRPr="001445BE">
        <w:rPr>
          <w:b/>
        </w:rPr>
        <w:t>Payment Method</w:t>
      </w:r>
      <w:r>
        <w:t xml:space="preserve"> and s</w:t>
      </w:r>
      <w:r w:rsidRPr="006C7316">
        <w:t xml:space="preserve">elect </w:t>
      </w:r>
      <w:r w:rsidRPr="001445BE">
        <w:rPr>
          <w:b/>
        </w:rPr>
        <w:t>Check/ACH</w:t>
      </w:r>
      <w:r w:rsidRPr="006C7316">
        <w:t>.</w:t>
      </w:r>
    </w:p>
    <w:p w14:paraId="0F1CED87" w14:textId="2D973122" w:rsidR="001703DA" w:rsidRPr="00E25E1F" w:rsidRDefault="001703DA" w:rsidP="006C3C3F">
      <w:pPr>
        <w:pStyle w:val="OrderedList"/>
        <w:numPr>
          <w:ilvl w:val="0"/>
          <w:numId w:val="285"/>
        </w:numPr>
        <w:jc w:val="both"/>
      </w:pPr>
      <w:r w:rsidRPr="006C7316">
        <w:t xml:space="preserve">Click </w:t>
      </w:r>
      <w:r w:rsidRPr="001445BE">
        <w:rPr>
          <w:b/>
        </w:rPr>
        <w:t>Submit</w:t>
      </w:r>
      <w:r w:rsidRPr="006C7316">
        <w:t xml:space="preserve"> to save the changes. The updated information is displayed on the </w:t>
      </w:r>
      <w:r w:rsidRPr="001445BE">
        <w:rPr>
          <w:rFonts w:eastAsia="Times New Roman" w:cs="Calibri"/>
          <w:b/>
          <w:color w:val="000000"/>
        </w:rPr>
        <w:t xml:space="preserve">Borrower </w:t>
      </w:r>
      <w:r w:rsidRPr="001445BE">
        <w:rPr>
          <w:b/>
        </w:rPr>
        <w:t>Bank Account</w:t>
      </w:r>
      <w:r w:rsidRPr="006C7316">
        <w:t xml:space="preserve"> </w:t>
      </w:r>
      <w:r w:rsidRPr="001445BE">
        <w:rPr>
          <w:b/>
        </w:rPr>
        <w:t>Information</w:t>
      </w:r>
      <w:r>
        <w:t xml:space="preserve"> </w:t>
      </w:r>
      <w:r w:rsidRPr="006C7316">
        <w:t>s</w:t>
      </w:r>
      <w:r>
        <w:t>ection</w:t>
      </w:r>
      <w:r w:rsidRPr="006C7316">
        <w:t>.</w:t>
      </w:r>
    </w:p>
    <w:p w14:paraId="63D10D96" w14:textId="77D443EA" w:rsidR="001703DA" w:rsidRDefault="003327C8" w:rsidP="00990B8D">
      <w:pPr>
        <w:pStyle w:val="BodyText"/>
        <w:jc w:val="center"/>
      </w:pPr>
      <w:r>
        <w:rPr>
          <w:noProof/>
        </w:rPr>
        <w:drawing>
          <wp:inline distT="0" distB="0" distL="0" distR="0" wp14:anchorId="57D51D09" wp14:editId="7A362FEF">
            <wp:extent cx="4143483" cy="1637030"/>
            <wp:effectExtent l="0" t="0" r="9525" b="1270"/>
            <wp:docPr id="2625" name="Picture 2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1"/>
                    <a:stretch>
                      <a:fillRect/>
                    </a:stretch>
                  </pic:blipFill>
                  <pic:spPr>
                    <a:xfrm>
                      <a:off x="0" y="0"/>
                      <a:ext cx="4151256" cy="1640101"/>
                    </a:xfrm>
                    <a:prstGeom prst="rect">
                      <a:avLst/>
                    </a:prstGeom>
                  </pic:spPr>
                </pic:pic>
              </a:graphicData>
            </a:graphic>
          </wp:inline>
        </w:drawing>
      </w:r>
    </w:p>
    <w:p w14:paraId="0069121B" w14:textId="22FE07EF" w:rsidR="00D95CDE" w:rsidRDefault="00D95CDE" w:rsidP="00D95CDE">
      <w:pPr>
        <w:pStyle w:val="FigureCaption0"/>
      </w:pPr>
      <w:bookmarkStart w:id="3075" w:name="_Toc74052718"/>
      <w:bookmarkStart w:id="3076" w:name="_Toc90644105"/>
      <w:bookmarkStart w:id="3077" w:name="_Toc23016411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139</w:t>
      </w:r>
      <w:r w:rsidR="00764635">
        <w:rPr>
          <w:noProof/>
        </w:rPr>
        <w:fldChar w:fldCharType="end"/>
      </w:r>
      <w:r>
        <w:t>: Edit Borrower Bank Account Information Window</w:t>
      </w:r>
      <w:bookmarkEnd w:id="3075"/>
      <w:bookmarkEnd w:id="3076"/>
      <w:bookmarkEnd w:id="3077"/>
    </w:p>
    <w:p w14:paraId="3753B439" w14:textId="77777777" w:rsidR="00EB6669" w:rsidRDefault="00EB6669">
      <w:pPr>
        <w:rPr>
          <w:rFonts w:ascii="Cambria" w:eastAsia="Times New Roman" w:hAnsi="Cambria" w:cstheme="minorHAnsi"/>
          <w:b/>
          <w:sz w:val="20"/>
          <w:szCs w:val="20"/>
          <w:lang w:bidi="en-US"/>
        </w:rPr>
      </w:pPr>
      <w:r>
        <w:br w:type="page"/>
      </w:r>
    </w:p>
    <w:p w14:paraId="4DA159F2" w14:textId="0E6405CE" w:rsidR="00B90570" w:rsidRDefault="002B73E4" w:rsidP="00F874DE">
      <w:pPr>
        <w:pStyle w:val="Heading2"/>
        <w:jc w:val="both"/>
      </w:pPr>
      <w:bookmarkStart w:id="3078" w:name="_Ref314520288"/>
      <w:bookmarkStart w:id="3079" w:name="_Toc314660802"/>
      <w:bookmarkStart w:id="3080" w:name="_Toc315633933"/>
      <w:bookmarkStart w:id="3081" w:name="_Toc11334839"/>
      <w:bookmarkStart w:id="3082" w:name="_Toc74052060"/>
      <w:bookmarkStart w:id="3083" w:name="_Toc90643447"/>
      <w:bookmarkStart w:id="3084" w:name="_Toc230163355"/>
      <w:r w:rsidRPr="002B73E4">
        <w:t>Accounting</w:t>
      </w:r>
      <w:bookmarkEnd w:id="3068"/>
      <w:bookmarkEnd w:id="3069"/>
      <w:bookmarkEnd w:id="3078"/>
      <w:bookmarkEnd w:id="3079"/>
      <w:bookmarkEnd w:id="3080"/>
      <w:bookmarkEnd w:id="3081"/>
      <w:bookmarkEnd w:id="3082"/>
      <w:bookmarkEnd w:id="3083"/>
      <w:bookmarkEnd w:id="3084"/>
      <w:r w:rsidR="007C1B1B">
        <w:fldChar w:fldCharType="begin"/>
      </w:r>
      <w:r w:rsidR="007C1B1B">
        <w:instrText xml:space="preserve"> XE "</w:instrText>
      </w:r>
      <w:r w:rsidR="0078027B">
        <w:instrText xml:space="preserve">Assigned </w:instrText>
      </w:r>
      <w:r w:rsidR="007C1B1B" w:rsidRPr="00F74690">
        <w:instrText>Accounting</w:instrText>
      </w:r>
      <w:r w:rsidR="00A73AF0">
        <w:instrText xml:space="preserve"> Tab</w:instrText>
      </w:r>
      <w:r w:rsidR="007C1B1B">
        <w:instrText xml:space="preserve">" </w:instrText>
      </w:r>
      <w:r w:rsidR="007C1B1B">
        <w:fldChar w:fldCharType="end"/>
      </w:r>
    </w:p>
    <w:p w14:paraId="4204827D" w14:textId="77777777" w:rsidR="002B73E4" w:rsidRPr="002B73E4" w:rsidRDefault="002B73E4" w:rsidP="001879BA">
      <w:pPr>
        <w:pStyle w:val="BodyText"/>
      </w:pPr>
      <w:r w:rsidRPr="002B73E4">
        <w:t xml:space="preserve">The Accounting </w:t>
      </w:r>
      <w:r w:rsidR="00A909B7">
        <w:t xml:space="preserve">tab </w:t>
      </w:r>
      <w:r w:rsidR="00B90570">
        <w:t xml:space="preserve">enables </w:t>
      </w:r>
      <w:r w:rsidRPr="002B73E4">
        <w:t>authorized users to track the status of the payables and receivables transactions generated for a loan. The Accounting Menu option has the following sub-menu options:</w:t>
      </w:r>
    </w:p>
    <w:p w14:paraId="420ECCA0" w14:textId="77777777" w:rsidR="002B73E4" w:rsidRPr="002B73E4" w:rsidRDefault="002B73E4" w:rsidP="00F874DE">
      <w:pPr>
        <w:pStyle w:val="UnorderedList"/>
        <w:jc w:val="both"/>
        <w:rPr>
          <w:noProof/>
        </w:rPr>
      </w:pPr>
      <w:r w:rsidRPr="002B73E4">
        <w:rPr>
          <w:noProof/>
        </w:rPr>
        <w:t>Transmittals</w:t>
      </w:r>
    </w:p>
    <w:p w14:paraId="4CCD0073" w14:textId="77777777" w:rsidR="002B73E4" w:rsidRPr="002B73E4" w:rsidRDefault="002B73E4" w:rsidP="00F874DE">
      <w:pPr>
        <w:pStyle w:val="UnorderedList"/>
        <w:jc w:val="both"/>
        <w:rPr>
          <w:noProof/>
        </w:rPr>
      </w:pPr>
      <w:r w:rsidRPr="002B73E4">
        <w:rPr>
          <w:noProof/>
        </w:rPr>
        <w:t>Disbursements</w:t>
      </w:r>
    </w:p>
    <w:p w14:paraId="6F970BF3" w14:textId="77777777" w:rsidR="002B73E4" w:rsidRPr="002B73E4" w:rsidRDefault="002B73E4" w:rsidP="00F874DE">
      <w:pPr>
        <w:pStyle w:val="UnorderedList"/>
        <w:jc w:val="both"/>
        <w:rPr>
          <w:noProof/>
        </w:rPr>
      </w:pPr>
      <w:r w:rsidRPr="002B73E4">
        <w:rPr>
          <w:noProof/>
        </w:rPr>
        <w:t>Authorizations</w:t>
      </w:r>
    </w:p>
    <w:p w14:paraId="10B250C2" w14:textId="77777777" w:rsidR="002B73E4" w:rsidRPr="002B73E4" w:rsidRDefault="002B73E4" w:rsidP="00F874DE">
      <w:pPr>
        <w:pStyle w:val="UnorderedList"/>
        <w:jc w:val="both"/>
        <w:rPr>
          <w:noProof/>
        </w:rPr>
      </w:pPr>
      <w:r w:rsidRPr="002B73E4">
        <w:rPr>
          <w:noProof/>
        </w:rPr>
        <w:t>Premiums</w:t>
      </w:r>
    </w:p>
    <w:p w14:paraId="23D0D01C" w14:textId="77777777" w:rsidR="002B73E4" w:rsidRPr="002B73E4" w:rsidRDefault="002B73E4" w:rsidP="00F874DE">
      <w:pPr>
        <w:pStyle w:val="UnorderedList"/>
        <w:jc w:val="both"/>
        <w:rPr>
          <w:noProof/>
        </w:rPr>
      </w:pPr>
      <w:r w:rsidRPr="002B73E4">
        <w:rPr>
          <w:noProof/>
        </w:rPr>
        <w:t>Refunds</w:t>
      </w:r>
    </w:p>
    <w:p w14:paraId="1CCC8D67" w14:textId="77777777" w:rsidR="002B73E4" w:rsidRPr="002B73E4" w:rsidRDefault="002B73E4" w:rsidP="00F874DE">
      <w:pPr>
        <w:pStyle w:val="UnorderedList"/>
        <w:jc w:val="both"/>
        <w:rPr>
          <w:noProof/>
        </w:rPr>
      </w:pPr>
      <w:r w:rsidRPr="002B73E4">
        <w:rPr>
          <w:noProof/>
        </w:rPr>
        <w:t>Claims</w:t>
      </w:r>
    </w:p>
    <w:p w14:paraId="6E5969FA" w14:textId="307FCE29" w:rsidR="002B73E4" w:rsidRDefault="00661229" w:rsidP="00F13574">
      <w:pPr>
        <w:pStyle w:val="Heading3"/>
        <w:ind w:left="1080" w:hanging="1080"/>
        <w:jc w:val="both"/>
      </w:pPr>
      <w:bookmarkStart w:id="3085" w:name="_Ref314467887"/>
      <w:bookmarkStart w:id="3086" w:name="_Toc314660803"/>
      <w:bookmarkStart w:id="3087" w:name="_Toc315633934"/>
      <w:bookmarkStart w:id="3088" w:name="_Toc11334840"/>
      <w:bookmarkStart w:id="3089" w:name="_Toc74052061"/>
      <w:bookmarkStart w:id="3090" w:name="_Toc90643448"/>
      <w:bookmarkStart w:id="3091" w:name="_Toc230163356"/>
      <w:r>
        <w:t xml:space="preserve">Accounting &gt; </w:t>
      </w:r>
      <w:r w:rsidR="002B73E4" w:rsidRPr="002B73E4">
        <w:t>Transmittals</w:t>
      </w:r>
      <w:bookmarkEnd w:id="3085"/>
      <w:bookmarkEnd w:id="3086"/>
      <w:bookmarkEnd w:id="3087"/>
      <w:bookmarkEnd w:id="3088"/>
      <w:bookmarkEnd w:id="3089"/>
      <w:bookmarkEnd w:id="3090"/>
      <w:bookmarkEnd w:id="3091"/>
      <w:r w:rsidR="002B73E4" w:rsidRPr="002B73E4">
        <w:t xml:space="preserve"> </w:t>
      </w:r>
    </w:p>
    <w:p w14:paraId="04CFB029" w14:textId="33E50B57" w:rsidR="00870A7D" w:rsidRPr="006C7316" w:rsidRDefault="00870A7D" w:rsidP="001879BA">
      <w:pPr>
        <w:pStyle w:val="BodyText"/>
      </w:pPr>
      <w:r w:rsidRPr="006C7316">
        <w:t>Th</w:t>
      </w:r>
      <w:r>
        <w:t xml:space="preserve">e Transmittal screen is displayed when an authorized user selects the Transmittal under the Accounting tab displayed in the </w:t>
      </w:r>
      <w:r w:rsidR="003327C8">
        <w:t>Left M</w:t>
      </w:r>
      <w:r>
        <w:t xml:space="preserve">enu. This screen </w:t>
      </w:r>
      <w:r w:rsidRPr="006C7316">
        <w:t xml:space="preserve">provides the history of all the batches generated in the Servicing Module and sent to </w:t>
      </w:r>
      <w:r>
        <w:t xml:space="preserve">the </w:t>
      </w:r>
      <w:r w:rsidRPr="006C7316">
        <w:t xml:space="preserve">Accounting Module for payment processing. The transactions include Premiums (IMIP, MIP, and Refunds), Notes (Disbursements, Monthly Accruals, Other) and Claims (Payables and Receivables). </w:t>
      </w:r>
    </w:p>
    <w:p w14:paraId="2EA5BBA2" w14:textId="5263A8C3" w:rsidR="00870A7D" w:rsidRDefault="00870A7D" w:rsidP="001879BA">
      <w:pPr>
        <w:pStyle w:val="BodyText"/>
      </w:pPr>
      <w:r w:rsidRPr="006C7316">
        <w:t xml:space="preserve">The </w:t>
      </w:r>
      <w:r>
        <w:t xml:space="preserve">Transmittal </w:t>
      </w:r>
      <w:r w:rsidRPr="006C7316">
        <w:t>screen provides the following search criteria:</w:t>
      </w:r>
    </w:p>
    <w:tbl>
      <w:tblPr>
        <w:tblStyle w:val="TableGrid"/>
        <w:tblW w:w="0" w:type="auto"/>
        <w:tblInd w:w="108" w:type="dxa"/>
        <w:tblLook w:val="04A0" w:firstRow="1" w:lastRow="0" w:firstColumn="1" w:lastColumn="0" w:noHBand="0" w:noVBand="1"/>
      </w:tblPr>
      <w:tblGrid>
        <w:gridCol w:w="2409"/>
        <w:gridCol w:w="6833"/>
      </w:tblGrid>
      <w:tr w:rsidR="00870A7D" w:rsidRPr="00E12EB6" w14:paraId="2D941AFD" w14:textId="77777777" w:rsidTr="007D50B0">
        <w:trPr>
          <w:tblHeader/>
        </w:trPr>
        <w:tc>
          <w:tcPr>
            <w:tcW w:w="2409" w:type="dxa"/>
            <w:shd w:val="clear" w:color="auto" w:fill="B8CCE4" w:themeFill="accent1" w:themeFillTint="66"/>
          </w:tcPr>
          <w:p w14:paraId="271C0C2C" w14:textId="77777777" w:rsidR="00870A7D" w:rsidRPr="00E12EB6" w:rsidRDefault="00870A7D" w:rsidP="000E443B">
            <w:pPr>
              <w:pStyle w:val="Tableheader"/>
            </w:pPr>
            <w:r w:rsidRPr="00E12EB6">
              <w:t>Field</w:t>
            </w:r>
          </w:p>
        </w:tc>
        <w:tc>
          <w:tcPr>
            <w:tcW w:w="6833" w:type="dxa"/>
            <w:shd w:val="clear" w:color="auto" w:fill="B8CCE4" w:themeFill="accent1" w:themeFillTint="66"/>
          </w:tcPr>
          <w:p w14:paraId="7A0BB10C" w14:textId="77777777" w:rsidR="00870A7D" w:rsidRPr="00E12EB6" w:rsidRDefault="00870A7D" w:rsidP="000E443B">
            <w:pPr>
              <w:pStyle w:val="Tableheader"/>
            </w:pPr>
            <w:r w:rsidRPr="00E12EB6">
              <w:t>Description</w:t>
            </w:r>
          </w:p>
        </w:tc>
      </w:tr>
      <w:tr w:rsidR="00870A7D" w:rsidRPr="0053558A" w14:paraId="5AF1030C" w14:textId="77777777" w:rsidTr="007D50B0">
        <w:tc>
          <w:tcPr>
            <w:tcW w:w="2409" w:type="dxa"/>
          </w:tcPr>
          <w:p w14:paraId="25DC18AE" w14:textId="77777777" w:rsidR="00870A7D" w:rsidRPr="0053558A" w:rsidRDefault="00870A7D" w:rsidP="00B34BB0">
            <w:pPr>
              <w:pStyle w:val="TableColumnSubheading"/>
              <w:rPr>
                <w:noProof/>
              </w:rPr>
            </w:pPr>
            <w:r w:rsidRPr="0053558A">
              <w:rPr>
                <w:noProof/>
              </w:rPr>
              <w:t>Batch #</w:t>
            </w:r>
          </w:p>
        </w:tc>
        <w:tc>
          <w:tcPr>
            <w:tcW w:w="6833" w:type="dxa"/>
          </w:tcPr>
          <w:p w14:paraId="07AB8A9B" w14:textId="481B109A" w:rsidR="00870A7D" w:rsidRPr="0053558A" w:rsidRDefault="00870A7D" w:rsidP="00F874DE">
            <w:pPr>
              <w:pStyle w:val="TableText"/>
              <w:jc w:val="both"/>
              <w:rPr>
                <w:noProof/>
              </w:rPr>
            </w:pPr>
            <w:r w:rsidRPr="0053558A">
              <w:rPr>
                <w:noProof/>
              </w:rPr>
              <w:t xml:space="preserve"> Unique ID for each batch</w:t>
            </w:r>
            <w:r w:rsidR="00A75512">
              <w:rPr>
                <w:noProof/>
              </w:rPr>
              <w:t>.</w:t>
            </w:r>
          </w:p>
        </w:tc>
      </w:tr>
      <w:tr w:rsidR="00664E20" w:rsidRPr="0053558A" w14:paraId="376D4C4E" w14:textId="77777777" w:rsidTr="007D50B0">
        <w:tc>
          <w:tcPr>
            <w:tcW w:w="2409" w:type="dxa"/>
          </w:tcPr>
          <w:p w14:paraId="1C027002" w14:textId="21256FAB" w:rsidR="00664E20" w:rsidRPr="0053558A" w:rsidRDefault="00664E20" w:rsidP="00B34BB0">
            <w:pPr>
              <w:pStyle w:val="TableColumnSubheading"/>
              <w:rPr>
                <w:noProof/>
              </w:rPr>
            </w:pPr>
            <w:r>
              <w:rPr>
                <w:noProof/>
              </w:rPr>
              <w:t>Loan Skey</w:t>
            </w:r>
          </w:p>
        </w:tc>
        <w:tc>
          <w:tcPr>
            <w:tcW w:w="6833" w:type="dxa"/>
          </w:tcPr>
          <w:p w14:paraId="248FB05B" w14:textId="5919994A" w:rsidR="00664E20" w:rsidRPr="0053558A" w:rsidRDefault="00664E20" w:rsidP="00F874DE">
            <w:pPr>
              <w:pStyle w:val="TableText"/>
              <w:jc w:val="both"/>
              <w:rPr>
                <w:noProof/>
              </w:rPr>
            </w:pPr>
            <w:r>
              <w:rPr>
                <w:noProof/>
              </w:rPr>
              <w:t>The Servicing Module system identification number unique to each loan.</w:t>
            </w:r>
          </w:p>
        </w:tc>
      </w:tr>
      <w:tr w:rsidR="00664E20" w:rsidRPr="0053558A" w14:paraId="4DA6F593" w14:textId="77777777" w:rsidTr="00664E20">
        <w:tc>
          <w:tcPr>
            <w:tcW w:w="2409" w:type="dxa"/>
          </w:tcPr>
          <w:p w14:paraId="7EDF048E" w14:textId="170174A8" w:rsidR="00664E20" w:rsidRPr="0053558A" w:rsidRDefault="00664E20" w:rsidP="00B34BB0">
            <w:pPr>
              <w:pStyle w:val="TableColumnSubheading"/>
              <w:rPr>
                <w:noProof/>
              </w:rPr>
            </w:pPr>
            <w:r>
              <w:rPr>
                <w:noProof/>
              </w:rPr>
              <w:t>FHA Case#</w:t>
            </w:r>
          </w:p>
        </w:tc>
        <w:tc>
          <w:tcPr>
            <w:tcW w:w="6833" w:type="dxa"/>
          </w:tcPr>
          <w:p w14:paraId="4CBEC561" w14:textId="42CB1B50" w:rsidR="00664E20" w:rsidRPr="0053558A" w:rsidRDefault="00664E20" w:rsidP="00F874DE">
            <w:pPr>
              <w:pStyle w:val="TableText"/>
              <w:jc w:val="both"/>
              <w:rPr>
                <w:noProof/>
              </w:rPr>
            </w:pPr>
            <w:r>
              <w:rPr>
                <w:noProof/>
              </w:rPr>
              <w:t xml:space="preserve">FHA case number of the loan </w:t>
            </w:r>
            <w:r w:rsidR="00573002">
              <w:rPr>
                <w:rFonts w:ascii="Cambria" w:hAnsi="Cambria"/>
                <w:color w:val="000000"/>
              </w:rPr>
              <w:t xml:space="preserve"> Note: will display for batches with Trans Count of one.</w:t>
            </w:r>
          </w:p>
        </w:tc>
      </w:tr>
      <w:tr w:rsidR="00870A7D" w:rsidRPr="0053558A" w14:paraId="2F355022" w14:textId="77777777" w:rsidTr="007D50B0">
        <w:tc>
          <w:tcPr>
            <w:tcW w:w="2409" w:type="dxa"/>
          </w:tcPr>
          <w:p w14:paraId="6B0EB9AD" w14:textId="77777777" w:rsidR="00870A7D" w:rsidRPr="0053558A" w:rsidRDefault="00870A7D" w:rsidP="00B34BB0">
            <w:pPr>
              <w:pStyle w:val="TableColumnSubheading"/>
              <w:rPr>
                <w:noProof/>
              </w:rPr>
            </w:pPr>
            <w:r w:rsidRPr="0053558A">
              <w:rPr>
                <w:noProof/>
              </w:rPr>
              <w:t>Batch Type</w:t>
            </w:r>
          </w:p>
        </w:tc>
        <w:tc>
          <w:tcPr>
            <w:tcW w:w="6833" w:type="dxa"/>
          </w:tcPr>
          <w:p w14:paraId="2EF60547" w14:textId="5158C414" w:rsidR="00870A7D" w:rsidRPr="0053558A" w:rsidRDefault="00870A7D" w:rsidP="00F874DE">
            <w:pPr>
              <w:pStyle w:val="TableText"/>
              <w:jc w:val="both"/>
              <w:rPr>
                <w:noProof/>
              </w:rPr>
            </w:pPr>
            <w:r w:rsidRPr="0053558A">
              <w:rPr>
                <w:noProof/>
              </w:rPr>
              <w:t xml:space="preserve"> Selection from dropdown values</w:t>
            </w:r>
            <w:r w:rsidR="00A75512">
              <w:rPr>
                <w:noProof/>
              </w:rPr>
              <w:t>.</w:t>
            </w:r>
          </w:p>
        </w:tc>
      </w:tr>
      <w:tr w:rsidR="00870A7D" w:rsidRPr="0053558A" w14:paraId="112298D3" w14:textId="77777777" w:rsidTr="007D50B0">
        <w:tc>
          <w:tcPr>
            <w:tcW w:w="2409" w:type="dxa"/>
          </w:tcPr>
          <w:p w14:paraId="2B4FEBF0" w14:textId="77777777" w:rsidR="00870A7D" w:rsidRPr="0053558A" w:rsidRDefault="00870A7D" w:rsidP="00B34BB0">
            <w:pPr>
              <w:pStyle w:val="TableColumnSubheading"/>
              <w:rPr>
                <w:noProof/>
              </w:rPr>
            </w:pPr>
            <w:r w:rsidRPr="0053558A">
              <w:rPr>
                <w:noProof/>
              </w:rPr>
              <w:t>Servicer Name</w:t>
            </w:r>
          </w:p>
        </w:tc>
        <w:tc>
          <w:tcPr>
            <w:tcW w:w="6833" w:type="dxa"/>
          </w:tcPr>
          <w:p w14:paraId="341B29E2" w14:textId="6DB0B381" w:rsidR="00870A7D" w:rsidRPr="0053558A" w:rsidRDefault="00870A7D" w:rsidP="00F874DE">
            <w:pPr>
              <w:pStyle w:val="TableText"/>
              <w:jc w:val="both"/>
              <w:rPr>
                <w:noProof/>
              </w:rPr>
            </w:pPr>
            <w:r w:rsidRPr="0053558A">
              <w:rPr>
                <w:noProof/>
                <w:lang w:bidi="en-US"/>
              </w:rPr>
              <w:t xml:space="preserve"> Name of </w:t>
            </w:r>
            <w:r w:rsidR="00A75512">
              <w:rPr>
                <w:noProof/>
                <w:lang w:bidi="en-US"/>
              </w:rPr>
              <w:t>the Servicer servicing the loan.</w:t>
            </w:r>
          </w:p>
        </w:tc>
      </w:tr>
      <w:tr w:rsidR="00664E20" w:rsidRPr="0053558A" w14:paraId="65917D6B" w14:textId="77777777" w:rsidTr="00664E20">
        <w:tc>
          <w:tcPr>
            <w:tcW w:w="2409" w:type="dxa"/>
          </w:tcPr>
          <w:p w14:paraId="53FFAE17" w14:textId="2C7540DC" w:rsidR="00664E20" w:rsidRPr="0053558A" w:rsidRDefault="00664E20" w:rsidP="00B34BB0">
            <w:pPr>
              <w:pStyle w:val="TableColumnSubheading"/>
              <w:rPr>
                <w:noProof/>
              </w:rPr>
            </w:pPr>
            <w:r>
              <w:rPr>
                <w:noProof/>
              </w:rPr>
              <w:t>Investor Name</w:t>
            </w:r>
          </w:p>
        </w:tc>
        <w:tc>
          <w:tcPr>
            <w:tcW w:w="6833" w:type="dxa"/>
          </w:tcPr>
          <w:p w14:paraId="12C68964" w14:textId="2972FBA4" w:rsidR="00664E20" w:rsidRPr="0053558A" w:rsidRDefault="00664E20" w:rsidP="00F874DE">
            <w:pPr>
              <w:pStyle w:val="TableText"/>
              <w:jc w:val="both"/>
              <w:rPr>
                <w:noProof/>
                <w:lang w:bidi="en-US"/>
              </w:rPr>
            </w:pPr>
            <w:r>
              <w:rPr>
                <w:noProof/>
                <w:lang w:bidi="en-US"/>
              </w:rPr>
              <w:t>Name of Investor</w:t>
            </w:r>
          </w:p>
        </w:tc>
      </w:tr>
      <w:tr w:rsidR="00664E20" w:rsidRPr="0053558A" w14:paraId="1A6AEB7F" w14:textId="77777777" w:rsidTr="00664E20">
        <w:tc>
          <w:tcPr>
            <w:tcW w:w="2409" w:type="dxa"/>
          </w:tcPr>
          <w:p w14:paraId="611F0E1C" w14:textId="3FBDD46C" w:rsidR="00664E20" w:rsidRPr="0053558A" w:rsidRDefault="00664E20" w:rsidP="00B34BB0">
            <w:pPr>
              <w:pStyle w:val="TableColumnSubheading"/>
              <w:rPr>
                <w:noProof/>
              </w:rPr>
            </w:pPr>
            <w:r>
              <w:rPr>
                <w:noProof/>
              </w:rPr>
              <w:t>Batch Amount</w:t>
            </w:r>
          </w:p>
        </w:tc>
        <w:tc>
          <w:tcPr>
            <w:tcW w:w="6833" w:type="dxa"/>
          </w:tcPr>
          <w:p w14:paraId="7F6D2D2C" w14:textId="6E8AC9F4" w:rsidR="00664E20" w:rsidRPr="0053558A" w:rsidRDefault="00664E20" w:rsidP="00F874DE">
            <w:pPr>
              <w:pStyle w:val="TableText"/>
              <w:jc w:val="both"/>
              <w:rPr>
                <w:noProof/>
                <w:lang w:bidi="en-US"/>
              </w:rPr>
            </w:pPr>
            <w:r>
              <w:rPr>
                <w:noProof/>
                <w:lang w:bidi="en-US"/>
              </w:rPr>
              <w:t>Total amount associated with the batch.</w:t>
            </w:r>
          </w:p>
        </w:tc>
      </w:tr>
      <w:tr w:rsidR="00870A7D" w:rsidRPr="0053558A" w14:paraId="27B4594F" w14:textId="77777777" w:rsidTr="007D50B0">
        <w:tc>
          <w:tcPr>
            <w:tcW w:w="2409" w:type="dxa"/>
          </w:tcPr>
          <w:p w14:paraId="774D8255" w14:textId="77777777" w:rsidR="00870A7D" w:rsidRPr="0053558A" w:rsidRDefault="00870A7D" w:rsidP="00B34BB0">
            <w:pPr>
              <w:pStyle w:val="TableColumnSubheading"/>
              <w:rPr>
                <w:noProof/>
              </w:rPr>
            </w:pPr>
            <w:r w:rsidRPr="0053558A">
              <w:rPr>
                <w:noProof/>
              </w:rPr>
              <w:t>Created Date (From and To Dates)</w:t>
            </w:r>
          </w:p>
        </w:tc>
        <w:tc>
          <w:tcPr>
            <w:tcW w:w="6833" w:type="dxa"/>
          </w:tcPr>
          <w:p w14:paraId="738DF31B" w14:textId="2EE3498F" w:rsidR="00870A7D" w:rsidRPr="0053558A" w:rsidRDefault="00870A7D" w:rsidP="00F874DE">
            <w:pPr>
              <w:pStyle w:val="TableText"/>
              <w:jc w:val="both"/>
              <w:rPr>
                <w:noProof/>
              </w:rPr>
            </w:pPr>
            <w:r w:rsidRPr="0053558A">
              <w:rPr>
                <w:noProof/>
              </w:rPr>
              <w:t xml:space="preserve"> Date the batch was created</w:t>
            </w:r>
            <w:r w:rsidR="00A75512">
              <w:rPr>
                <w:noProof/>
              </w:rPr>
              <w:t>.</w:t>
            </w:r>
          </w:p>
        </w:tc>
      </w:tr>
      <w:tr w:rsidR="00664E20" w:rsidRPr="0053558A" w14:paraId="23AF6FBC" w14:textId="77777777" w:rsidTr="00664E20">
        <w:tc>
          <w:tcPr>
            <w:tcW w:w="2409" w:type="dxa"/>
          </w:tcPr>
          <w:p w14:paraId="725529E1" w14:textId="0FDE3DC2" w:rsidR="00664E20" w:rsidRPr="0053558A" w:rsidRDefault="00664E20" w:rsidP="00B34BB0">
            <w:pPr>
              <w:pStyle w:val="TableColumnSubheading"/>
              <w:rPr>
                <w:noProof/>
              </w:rPr>
            </w:pPr>
            <w:r>
              <w:rPr>
                <w:noProof/>
              </w:rPr>
              <w:t>GL Sent Date (From and To Dates)</w:t>
            </w:r>
          </w:p>
        </w:tc>
        <w:tc>
          <w:tcPr>
            <w:tcW w:w="6833" w:type="dxa"/>
          </w:tcPr>
          <w:p w14:paraId="4834911A" w14:textId="11B40E47" w:rsidR="00664E20" w:rsidRPr="0053558A" w:rsidRDefault="00664E20" w:rsidP="00F874DE">
            <w:pPr>
              <w:pStyle w:val="TableText"/>
              <w:jc w:val="both"/>
              <w:rPr>
                <w:noProof/>
              </w:rPr>
            </w:pPr>
            <w:r>
              <w:rPr>
                <w:noProof/>
              </w:rPr>
              <w:t>Date the batch was sent to GL notifying collection/payment request.</w:t>
            </w:r>
          </w:p>
        </w:tc>
      </w:tr>
      <w:tr w:rsidR="00664E20" w:rsidRPr="0053558A" w14:paraId="3C85DD88" w14:textId="77777777" w:rsidTr="00664E20">
        <w:tc>
          <w:tcPr>
            <w:tcW w:w="2409" w:type="dxa"/>
          </w:tcPr>
          <w:p w14:paraId="013991EB" w14:textId="5B84C81F" w:rsidR="00664E20" w:rsidRPr="0053558A" w:rsidRDefault="00664E20" w:rsidP="00B34BB0">
            <w:pPr>
              <w:pStyle w:val="TableColumnSubheading"/>
              <w:rPr>
                <w:noProof/>
              </w:rPr>
            </w:pPr>
            <w:r>
              <w:rPr>
                <w:noProof/>
              </w:rPr>
              <w:t>Sent Conf Date</w:t>
            </w:r>
          </w:p>
        </w:tc>
        <w:tc>
          <w:tcPr>
            <w:tcW w:w="6833" w:type="dxa"/>
          </w:tcPr>
          <w:p w14:paraId="189F90E2" w14:textId="36A53237" w:rsidR="00664E20" w:rsidRPr="0053558A" w:rsidRDefault="00664E20" w:rsidP="00F874DE">
            <w:pPr>
              <w:pStyle w:val="TableText"/>
              <w:jc w:val="both"/>
              <w:rPr>
                <w:noProof/>
              </w:rPr>
            </w:pPr>
            <w:r>
              <w:rPr>
                <w:noProof/>
              </w:rPr>
              <w:t>Date the batch was sent to GL confirming collection/payment request.</w:t>
            </w:r>
          </w:p>
        </w:tc>
      </w:tr>
      <w:tr w:rsidR="00664E20" w:rsidRPr="0053558A" w14:paraId="078E5F3D" w14:textId="77777777" w:rsidTr="00664E20">
        <w:tc>
          <w:tcPr>
            <w:tcW w:w="2409" w:type="dxa"/>
          </w:tcPr>
          <w:p w14:paraId="1F6DF7B5" w14:textId="4594999B" w:rsidR="00664E20" w:rsidRPr="0053558A" w:rsidRDefault="00664E20" w:rsidP="00B34BB0">
            <w:pPr>
              <w:pStyle w:val="TableColumnSubheading"/>
              <w:rPr>
                <w:noProof/>
              </w:rPr>
            </w:pPr>
            <w:r>
              <w:rPr>
                <w:noProof/>
              </w:rPr>
              <w:t>Posted Date</w:t>
            </w:r>
          </w:p>
        </w:tc>
        <w:tc>
          <w:tcPr>
            <w:tcW w:w="6833" w:type="dxa"/>
          </w:tcPr>
          <w:p w14:paraId="58C48E27" w14:textId="79A52831" w:rsidR="00664E20" w:rsidRPr="0053558A" w:rsidRDefault="00664E20" w:rsidP="00F874DE">
            <w:pPr>
              <w:pStyle w:val="TableText"/>
              <w:jc w:val="both"/>
              <w:rPr>
                <w:noProof/>
              </w:rPr>
            </w:pPr>
            <w:r>
              <w:rPr>
                <w:noProof/>
              </w:rPr>
              <w:t>Date the collection was successful at Pay.Gov</w:t>
            </w:r>
          </w:p>
        </w:tc>
      </w:tr>
      <w:tr w:rsidR="00504394" w:rsidRPr="0053558A" w14:paraId="7887C462" w14:textId="77777777" w:rsidTr="007D50B0">
        <w:tc>
          <w:tcPr>
            <w:tcW w:w="2409" w:type="dxa"/>
          </w:tcPr>
          <w:p w14:paraId="4E5A2E20" w14:textId="23CBCDDA" w:rsidR="00504394" w:rsidRPr="0053558A" w:rsidRDefault="00504394" w:rsidP="00B34BB0">
            <w:pPr>
              <w:pStyle w:val="TableColumnSubheading"/>
              <w:rPr>
                <w:noProof/>
              </w:rPr>
            </w:pPr>
            <w:r>
              <w:rPr>
                <w:noProof/>
              </w:rPr>
              <w:t>Check/ACH #</w:t>
            </w:r>
          </w:p>
        </w:tc>
        <w:tc>
          <w:tcPr>
            <w:tcW w:w="6833" w:type="dxa"/>
          </w:tcPr>
          <w:p w14:paraId="74A85312" w14:textId="0B3A6ABE" w:rsidR="00504394" w:rsidRPr="0053558A" w:rsidRDefault="00504394" w:rsidP="00F874DE">
            <w:pPr>
              <w:pStyle w:val="TableText"/>
              <w:jc w:val="both"/>
              <w:rPr>
                <w:noProof/>
              </w:rPr>
            </w:pPr>
            <w:r w:rsidRPr="00504394">
              <w:rPr>
                <w:noProof/>
              </w:rPr>
              <w:t>Check or ACH number from disbursement</w:t>
            </w:r>
          </w:p>
        </w:tc>
      </w:tr>
      <w:tr w:rsidR="00870A7D" w:rsidRPr="0053558A" w14:paraId="1056ED96" w14:textId="77777777" w:rsidTr="007D50B0">
        <w:tc>
          <w:tcPr>
            <w:tcW w:w="2409" w:type="dxa"/>
          </w:tcPr>
          <w:p w14:paraId="4CD2E0F9" w14:textId="77777777" w:rsidR="00870A7D" w:rsidRPr="0053558A" w:rsidRDefault="00870A7D" w:rsidP="00B34BB0">
            <w:pPr>
              <w:pStyle w:val="TableColumnSubheading"/>
              <w:rPr>
                <w:noProof/>
              </w:rPr>
            </w:pPr>
            <w:r w:rsidRPr="0053558A">
              <w:rPr>
                <w:noProof/>
              </w:rPr>
              <w:t>Batch Status Category</w:t>
            </w:r>
          </w:p>
        </w:tc>
        <w:tc>
          <w:tcPr>
            <w:tcW w:w="6833" w:type="dxa"/>
          </w:tcPr>
          <w:p w14:paraId="510D8FEA" w14:textId="6089C9CA" w:rsidR="00870A7D" w:rsidRPr="0053558A" w:rsidRDefault="00870A7D" w:rsidP="00F874DE">
            <w:pPr>
              <w:pStyle w:val="TableText"/>
              <w:jc w:val="both"/>
              <w:rPr>
                <w:noProof/>
              </w:rPr>
            </w:pPr>
            <w:r w:rsidRPr="0053558A">
              <w:rPr>
                <w:noProof/>
              </w:rPr>
              <w:t xml:space="preserve"> Selection from dropdown values</w:t>
            </w:r>
            <w:r w:rsidR="00A75512">
              <w:rPr>
                <w:noProof/>
              </w:rPr>
              <w:t>.</w:t>
            </w:r>
          </w:p>
        </w:tc>
      </w:tr>
      <w:tr w:rsidR="00664E20" w:rsidRPr="0053558A" w14:paraId="0C56AAE3" w14:textId="77777777" w:rsidTr="00664E20">
        <w:tc>
          <w:tcPr>
            <w:tcW w:w="2409" w:type="dxa"/>
          </w:tcPr>
          <w:p w14:paraId="6E6BC04C" w14:textId="5CC67AD3" w:rsidR="00664E20" w:rsidRPr="0053558A" w:rsidRDefault="00664E20" w:rsidP="00B34BB0">
            <w:pPr>
              <w:pStyle w:val="TableColumnSubheading"/>
              <w:rPr>
                <w:noProof/>
              </w:rPr>
            </w:pPr>
            <w:r>
              <w:rPr>
                <w:noProof/>
              </w:rPr>
              <w:t>Batch Status</w:t>
            </w:r>
          </w:p>
        </w:tc>
        <w:tc>
          <w:tcPr>
            <w:tcW w:w="6833" w:type="dxa"/>
          </w:tcPr>
          <w:p w14:paraId="36BD0431" w14:textId="56B649C7" w:rsidR="00664E20" w:rsidRPr="0053558A" w:rsidRDefault="00664E20" w:rsidP="00F874DE">
            <w:pPr>
              <w:pStyle w:val="TableText"/>
              <w:jc w:val="both"/>
              <w:rPr>
                <w:noProof/>
              </w:rPr>
            </w:pPr>
            <w:r>
              <w:rPr>
                <w:noProof/>
              </w:rPr>
              <w:t>Status of the Batch. Refer below tables for descriptions.</w:t>
            </w:r>
          </w:p>
        </w:tc>
      </w:tr>
    </w:tbl>
    <w:p w14:paraId="71E54458" w14:textId="2E16D3F5" w:rsidR="001D1DF5" w:rsidRDefault="00870A7D" w:rsidP="001879BA">
      <w:pPr>
        <w:pStyle w:val="TableCaption"/>
      </w:pPr>
      <w:bookmarkStart w:id="3092" w:name="_Toc90643806"/>
      <w:bookmarkStart w:id="3093" w:name="_Toc230163792"/>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17</w:t>
      </w:r>
      <w:r w:rsidR="00764635">
        <w:rPr>
          <w:noProof/>
        </w:rPr>
        <w:fldChar w:fldCharType="end"/>
      </w:r>
      <w:r>
        <w:t>: Transmittal Screen Search Criteria</w:t>
      </w:r>
      <w:bookmarkEnd w:id="3092"/>
      <w:bookmarkEnd w:id="3093"/>
    </w:p>
    <w:p w14:paraId="27FFDD26" w14:textId="1DB97638" w:rsidR="00664E20" w:rsidRDefault="00664E20" w:rsidP="00990B8D">
      <w:pPr>
        <w:pStyle w:val="BodyText"/>
        <w:jc w:val="center"/>
      </w:pPr>
      <w:r>
        <w:rPr>
          <w:noProof/>
        </w:rPr>
        <w:drawing>
          <wp:inline distT="0" distB="0" distL="0" distR="0" wp14:anchorId="6EF90B2C" wp14:editId="632E861A">
            <wp:extent cx="5314315" cy="1251585"/>
            <wp:effectExtent l="38100" t="38100" r="38735" b="43815"/>
            <wp:docPr id="13232949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329493" name="Picture 1" descr="A screenshot of a computer&#10;&#10;AI-generated content may be incorrect."/>
                    <pic:cNvPicPr>
                      <a:picLocks noChangeAspect="1"/>
                    </pic:cNvPicPr>
                  </pic:nvPicPr>
                  <pic:blipFill>
                    <a:blip r:embed="rId164"/>
                    <a:stretch>
                      <a:fillRect/>
                    </a:stretch>
                  </pic:blipFill>
                  <pic:spPr>
                    <a:xfrm>
                      <a:off x="0" y="0"/>
                      <a:ext cx="5314315" cy="1251585"/>
                    </a:xfrm>
                    <a:prstGeom prst="rect">
                      <a:avLst/>
                    </a:prstGeom>
                    <a:ln w="28575">
                      <a:solidFill>
                        <a:srgbClr val="0070C0"/>
                      </a:solidFill>
                    </a:ln>
                  </pic:spPr>
                </pic:pic>
              </a:graphicData>
            </a:graphic>
          </wp:inline>
        </w:drawing>
      </w:r>
    </w:p>
    <w:p w14:paraId="58851F98" w14:textId="43C91981" w:rsidR="00D95CDE" w:rsidRDefault="00D95CDE" w:rsidP="001879BA">
      <w:pPr>
        <w:pStyle w:val="FigureCaption0"/>
      </w:pPr>
      <w:bookmarkStart w:id="3094" w:name="_Toc74052719"/>
      <w:bookmarkStart w:id="3095" w:name="_Toc90644106"/>
      <w:bookmarkStart w:id="3096" w:name="_Toc23016411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140</w:t>
      </w:r>
      <w:r w:rsidR="00764635">
        <w:rPr>
          <w:noProof/>
        </w:rPr>
        <w:fldChar w:fldCharType="end"/>
      </w:r>
      <w:r>
        <w:t xml:space="preserve">: </w:t>
      </w:r>
      <w:r>
        <w:rPr>
          <w:noProof/>
        </w:rPr>
        <w:t>Transmittals Search Results Screen</w:t>
      </w:r>
      <w:bookmarkEnd w:id="3094"/>
      <w:bookmarkEnd w:id="3095"/>
      <w:bookmarkEnd w:id="3096"/>
      <w:r>
        <w:t xml:space="preserve"> </w:t>
      </w:r>
    </w:p>
    <w:p w14:paraId="1EB3A17E" w14:textId="2E7C3503" w:rsidR="00870A7D" w:rsidRPr="002E4B00" w:rsidRDefault="00870A7D" w:rsidP="00637C94">
      <w:pPr>
        <w:pStyle w:val="Heading4"/>
      </w:pPr>
      <w:bookmarkStart w:id="3097" w:name="_Toc11334841"/>
      <w:bookmarkStart w:id="3098" w:name="_Toc74052062"/>
      <w:bookmarkStart w:id="3099" w:name="_Toc90643449"/>
      <w:bookmarkStart w:id="3100" w:name="_Toc230163357"/>
      <w:r w:rsidRPr="002E4B00">
        <w:t>Notes Batch Statuses</w:t>
      </w:r>
      <w:bookmarkEnd w:id="3097"/>
      <w:bookmarkEnd w:id="3098"/>
      <w:bookmarkEnd w:id="3099"/>
      <w:bookmarkEnd w:id="3100"/>
    </w:p>
    <w:p w14:paraId="1F4A878B" w14:textId="143558A6" w:rsidR="001D1DF5" w:rsidRPr="00FE63D4" w:rsidRDefault="00870A7D" w:rsidP="001879BA">
      <w:pPr>
        <w:pStyle w:val="BodyText"/>
      </w:pPr>
      <w:r w:rsidRPr="006C7316">
        <w:t xml:space="preserve">The </w:t>
      </w:r>
      <w:r>
        <w:t>Notes transaction</w:t>
      </w:r>
      <w:r w:rsidRPr="006C7316">
        <w:t xml:space="preserve"> batch status</w:t>
      </w:r>
      <w:r>
        <w:t xml:space="preserve">es are listed in the </w:t>
      </w:r>
      <w:r w:rsidR="0014490D">
        <w:t>table below</w:t>
      </w:r>
      <w:r>
        <w:t>.</w:t>
      </w:r>
    </w:p>
    <w:tbl>
      <w:tblPr>
        <w:tblpPr w:leftFromText="180" w:rightFromText="180" w:vertAnchor="text" w:tblpX="144" w:tblpY="1"/>
        <w:tblOverlap w:val="neve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32"/>
        <w:gridCol w:w="2752"/>
        <w:gridCol w:w="4178"/>
      </w:tblGrid>
      <w:tr w:rsidR="000F17D7" w:rsidRPr="0080177E" w14:paraId="3AB423AE" w14:textId="77777777" w:rsidTr="001D1DF5">
        <w:trPr>
          <w:tblHeader/>
        </w:trPr>
        <w:tc>
          <w:tcPr>
            <w:tcW w:w="2232" w:type="dxa"/>
            <w:shd w:val="clear" w:color="auto" w:fill="B8CCE4" w:themeFill="accent1" w:themeFillTint="66"/>
          </w:tcPr>
          <w:p w14:paraId="547E5924" w14:textId="77777777" w:rsidR="000F17D7" w:rsidRPr="00E12EB6" w:rsidRDefault="000F17D7" w:rsidP="000E443B">
            <w:pPr>
              <w:pStyle w:val="Tableheader"/>
            </w:pPr>
            <w:r w:rsidRPr="00E12EB6">
              <w:t>Batch Status Category</w:t>
            </w:r>
          </w:p>
        </w:tc>
        <w:tc>
          <w:tcPr>
            <w:tcW w:w="2752" w:type="dxa"/>
            <w:shd w:val="clear" w:color="auto" w:fill="B8CCE4" w:themeFill="accent1" w:themeFillTint="66"/>
          </w:tcPr>
          <w:p w14:paraId="0E2EA9A6" w14:textId="77777777" w:rsidR="000F17D7" w:rsidRPr="00E12EB6" w:rsidRDefault="000F17D7" w:rsidP="000E443B">
            <w:pPr>
              <w:pStyle w:val="Tableheader"/>
            </w:pPr>
            <w:r w:rsidRPr="00E12EB6">
              <w:t>Batch Status</w:t>
            </w:r>
          </w:p>
        </w:tc>
        <w:tc>
          <w:tcPr>
            <w:tcW w:w="4178" w:type="dxa"/>
            <w:shd w:val="clear" w:color="auto" w:fill="B8CCE4" w:themeFill="accent1" w:themeFillTint="66"/>
          </w:tcPr>
          <w:p w14:paraId="2F2F0A8A" w14:textId="77777777" w:rsidR="000F17D7" w:rsidRPr="00E12EB6" w:rsidRDefault="000F17D7" w:rsidP="000E443B">
            <w:pPr>
              <w:pStyle w:val="Tableheader"/>
            </w:pPr>
            <w:r w:rsidRPr="00E12EB6">
              <w:t>Detail Description</w:t>
            </w:r>
          </w:p>
        </w:tc>
      </w:tr>
      <w:tr w:rsidR="000F17D7" w:rsidRPr="0080177E" w14:paraId="712716FC" w14:textId="77777777" w:rsidTr="001D1DF5">
        <w:tc>
          <w:tcPr>
            <w:tcW w:w="2232" w:type="dxa"/>
          </w:tcPr>
          <w:p w14:paraId="2BC991FE" w14:textId="77777777" w:rsidR="000F17D7" w:rsidRPr="0080177E" w:rsidRDefault="000F17D7" w:rsidP="00B34BB0">
            <w:pPr>
              <w:pStyle w:val="TableColumnSubheading"/>
            </w:pPr>
            <w:r w:rsidRPr="0080177E">
              <w:t>Ready to Transmit/Retry</w:t>
            </w:r>
          </w:p>
        </w:tc>
        <w:tc>
          <w:tcPr>
            <w:tcW w:w="2752" w:type="dxa"/>
          </w:tcPr>
          <w:p w14:paraId="6EF2978F" w14:textId="77777777" w:rsidR="000F17D7" w:rsidRPr="0080177E" w:rsidRDefault="000F17D7" w:rsidP="00F874DE">
            <w:pPr>
              <w:pStyle w:val="TableText"/>
              <w:jc w:val="both"/>
            </w:pPr>
            <w:r w:rsidRPr="0080177E">
              <w:t>Ready to Transmit</w:t>
            </w:r>
          </w:p>
        </w:tc>
        <w:tc>
          <w:tcPr>
            <w:tcW w:w="4178" w:type="dxa"/>
          </w:tcPr>
          <w:p w14:paraId="6BAD446E" w14:textId="210F383B" w:rsidR="000F17D7" w:rsidRPr="0080177E" w:rsidRDefault="000F17D7" w:rsidP="00F874DE">
            <w:pPr>
              <w:pStyle w:val="TableText"/>
              <w:jc w:val="both"/>
            </w:pPr>
            <w:r w:rsidRPr="0080177E">
              <w:t>Batch Created but Interface file not generated yet</w:t>
            </w:r>
            <w:r w:rsidR="00A75512">
              <w:t>.</w:t>
            </w:r>
          </w:p>
        </w:tc>
      </w:tr>
      <w:tr w:rsidR="000F17D7" w:rsidRPr="0080177E" w14:paraId="0E6B951A" w14:textId="77777777" w:rsidTr="001D1DF5">
        <w:tc>
          <w:tcPr>
            <w:tcW w:w="2232" w:type="dxa"/>
          </w:tcPr>
          <w:p w14:paraId="03A9B876" w14:textId="77777777" w:rsidR="000F17D7" w:rsidRPr="0080177E" w:rsidRDefault="000F17D7" w:rsidP="00B34BB0">
            <w:pPr>
              <w:pStyle w:val="TableColumnSubheading"/>
            </w:pPr>
            <w:r w:rsidRPr="0080177E">
              <w:t>Sent to GL</w:t>
            </w:r>
          </w:p>
        </w:tc>
        <w:tc>
          <w:tcPr>
            <w:tcW w:w="2752" w:type="dxa"/>
          </w:tcPr>
          <w:p w14:paraId="21164489" w14:textId="77777777" w:rsidR="000F17D7" w:rsidRPr="0080177E" w:rsidRDefault="000F17D7" w:rsidP="00F874DE">
            <w:pPr>
              <w:pStyle w:val="TableText"/>
              <w:jc w:val="both"/>
            </w:pPr>
            <w:r w:rsidRPr="0080177E">
              <w:t>Sent to GL</w:t>
            </w:r>
          </w:p>
        </w:tc>
        <w:tc>
          <w:tcPr>
            <w:tcW w:w="4178" w:type="dxa"/>
          </w:tcPr>
          <w:p w14:paraId="6E50020D" w14:textId="2EC04A0E" w:rsidR="000F17D7" w:rsidRPr="0080177E" w:rsidRDefault="000F17D7" w:rsidP="00F874DE">
            <w:pPr>
              <w:pStyle w:val="TableText"/>
              <w:jc w:val="both"/>
            </w:pPr>
            <w:r w:rsidRPr="0080177E">
              <w:t>Batch Created and File Sent to Accounting Module and waiting on Response from Accounting Module</w:t>
            </w:r>
            <w:r w:rsidR="00A75512">
              <w:t>.</w:t>
            </w:r>
          </w:p>
        </w:tc>
      </w:tr>
      <w:tr w:rsidR="000F17D7" w:rsidRPr="0080177E" w14:paraId="4C70A00C" w14:textId="77777777" w:rsidTr="001D1DF5">
        <w:tc>
          <w:tcPr>
            <w:tcW w:w="2232" w:type="dxa"/>
          </w:tcPr>
          <w:p w14:paraId="5043BAF8" w14:textId="77777777" w:rsidR="000F17D7" w:rsidRPr="0080177E" w:rsidRDefault="000F17D7" w:rsidP="00B34BB0">
            <w:pPr>
              <w:pStyle w:val="TableColumnSubheading"/>
            </w:pPr>
            <w:r w:rsidRPr="0080177E">
              <w:t>Receivable/Payable Established</w:t>
            </w:r>
          </w:p>
        </w:tc>
        <w:tc>
          <w:tcPr>
            <w:tcW w:w="2752" w:type="dxa"/>
          </w:tcPr>
          <w:p w14:paraId="5168A298" w14:textId="77777777" w:rsidR="000F17D7" w:rsidRPr="0080177E" w:rsidRDefault="000F17D7" w:rsidP="00F874DE">
            <w:pPr>
              <w:pStyle w:val="TableText"/>
              <w:jc w:val="both"/>
            </w:pPr>
            <w:r w:rsidRPr="0080177E">
              <w:t>Success – Disbursed</w:t>
            </w:r>
          </w:p>
        </w:tc>
        <w:tc>
          <w:tcPr>
            <w:tcW w:w="4178" w:type="dxa"/>
          </w:tcPr>
          <w:p w14:paraId="36328DA4" w14:textId="1F6D8370" w:rsidR="000F17D7" w:rsidRPr="0080177E" w:rsidRDefault="000F17D7" w:rsidP="00F874DE">
            <w:pPr>
              <w:pStyle w:val="TableText"/>
              <w:jc w:val="both"/>
            </w:pPr>
            <w:r w:rsidRPr="0080177E">
              <w:t>Payment was successfully completed</w:t>
            </w:r>
            <w:r w:rsidR="00A75512">
              <w:t>.</w:t>
            </w:r>
          </w:p>
        </w:tc>
      </w:tr>
      <w:tr w:rsidR="000F17D7" w:rsidRPr="0080177E" w14:paraId="32B9B6B1" w14:textId="77777777" w:rsidTr="001D1DF5">
        <w:tc>
          <w:tcPr>
            <w:tcW w:w="2232" w:type="dxa"/>
          </w:tcPr>
          <w:p w14:paraId="17B8D38A" w14:textId="77777777" w:rsidR="000F17D7" w:rsidRPr="0080177E" w:rsidRDefault="000F17D7" w:rsidP="00B34BB0">
            <w:pPr>
              <w:pStyle w:val="TableColumnSubheading"/>
            </w:pPr>
            <w:r w:rsidRPr="0080177E">
              <w:t>Receivable/Payable Established</w:t>
            </w:r>
          </w:p>
        </w:tc>
        <w:tc>
          <w:tcPr>
            <w:tcW w:w="2752" w:type="dxa"/>
          </w:tcPr>
          <w:p w14:paraId="28980D2E" w14:textId="77777777" w:rsidR="000F17D7" w:rsidRPr="0080177E" w:rsidRDefault="000F17D7" w:rsidP="00F874DE">
            <w:pPr>
              <w:pStyle w:val="TableText"/>
              <w:jc w:val="both"/>
            </w:pPr>
            <w:r w:rsidRPr="0080177E">
              <w:t>Success</w:t>
            </w:r>
          </w:p>
        </w:tc>
        <w:tc>
          <w:tcPr>
            <w:tcW w:w="4178" w:type="dxa"/>
          </w:tcPr>
          <w:p w14:paraId="6C3E7274" w14:textId="460B64B2" w:rsidR="000F17D7" w:rsidRPr="0080177E" w:rsidRDefault="000F17D7" w:rsidP="00637C94">
            <w:pPr>
              <w:pStyle w:val="TableText"/>
              <w:jc w:val="both"/>
            </w:pPr>
            <w:r w:rsidRPr="0080177E">
              <w:t xml:space="preserve">Batch was </w:t>
            </w:r>
            <w:r w:rsidR="00637C94">
              <w:t>s</w:t>
            </w:r>
            <w:r w:rsidRPr="0080177E">
              <w:t xml:space="preserve">uccessfully uploaded in </w:t>
            </w:r>
            <w:r w:rsidR="00637C94">
              <w:t xml:space="preserve">the </w:t>
            </w:r>
            <w:r w:rsidRPr="0080177E">
              <w:t>Accounting Module</w:t>
            </w:r>
            <w:r w:rsidR="00A75512">
              <w:t>.</w:t>
            </w:r>
          </w:p>
        </w:tc>
      </w:tr>
      <w:tr w:rsidR="000F17D7" w:rsidRPr="0080177E" w14:paraId="4D41094F" w14:textId="77777777" w:rsidTr="001D1DF5">
        <w:tc>
          <w:tcPr>
            <w:tcW w:w="2232" w:type="dxa"/>
          </w:tcPr>
          <w:p w14:paraId="19A2632B" w14:textId="77777777" w:rsidR="000F17D7" w:rsidRPr="0080177E" w:rsidRDefault="000F17D7" w:rsidP="00B34BB0">
            <w:pPr>
              <w:pStyle w:val="TableColumnSubheading"/>
            </w:pPr>
            <w:r w:rsidRPr="0080177E">
              <w:t>Failure – Technical Issues</w:t>
            </w:r>
          </w:p>
        </w:tc>
        <w:tc>
          <w:tcPr>
            <w:tcW w:w="2752" w:type="dxa"/>
          </w:tcPr>
          <w:p w14:paraId="05C32B50" w14:textId="77777777" w:rsidR="000F17D7" w:rsidRPr="0080177E" w:rsidRDefault="000F17D7" w:rsidP="00F874DE">
            <w:pPr>
              <w:pStyle w:val="TableText"/>
              <w:jc w:val="both"/>
            </w:pPr>
            <w:r w:rsidRPr="0080177E">
              <w:t>Failure</w:t>
            </w:r>
          </w:p>
        </w:tc>
        <w:tc>
          <w:tcPr>
            <w:tcW w:w="4178" w:type="dxa"/>
          </w:tcPr>
          <w:p w14:paraId="2B614281" w14:textId="1AA46FC2" w:rsidR="000F17D7" w:rsidRPr="0080177E" w:rsidRDefault="000F17D7" w:rsidP="00F874DE">
            <w:pPr>
              <w:pStyle w:val="TableText"/>
              <w:jc w:val="both"/>
            </w:pPr>
            <w:r w:rsidRPr="0080177E">
              <w:t>Batch could not be uploaded primarily due to technical or format issues</w:t>
            </w:r>
            <w:r w:rsidR="00A75512">
              <w:t>.</w:t>
            </w:r>
          </w:p>
        </w:tc>
      </w:tr>
    </w:tbl>
    <w:p w14:paraId="23F5E957" w14:textId="79324170" w:rsidR="00870A7D" w:rsidRDefault="00870A7D" w:rsidP="001879BA">
      <w:pPr>
        <w:pStyle w:val="TableCaption"/>
      </w:pPr>
      <w:bookmarkStart w:id="3101" w:name="_Toc90643807"/>
      <w:bookmarkStart w:id="3102" w:name="_Toc23016379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18</w:t>
      </w:r>
      <w:r w:rsidR="00764635">
        <w:rPr>
          <w:noProof/>
        </w:rPr>
        <w:fldChar w:fldCharType="end"/>
      </w:r>
      <w:r>
        <w:t>: Notes Batch Statuses</w:t>
      </w:r>
      <w:bookmarkEnd w:id="3101"/>
      <w:bookmarkEnd w:id="3102"/>
    </w:p>
    <w:p w14:paraId="2C056FDF" w14:textId="77C00072" w:rsidR="00870A7D" w:rsidRPr="002E4B00" w:rsidRDefault="00CE5F69" w:rsidP="00BF2903">
      <w:pPr>
        <w:pStyle w:val="Heading4"/>
      </w:pPr>
      <w:r>
        <w:t xml:space="preserve"> </w:t>
      </w:r>
      <w:bookmarkStart w:id="3103" w:name="_Toc11334842"/>
      <w:bookmarkStart w:id="3104" w:name="_Toc74052063"/>
      <w:bookmarkStart w:id="3105" w:name="_Toc90643450"/>
      <w:bookmarkStart w:id="3106" w:name="_Toc230163358"/>
      <w:r w:rsidR="00870A7D" w:rsidRPr="002E4B00">
        <w:t>Claims Batch Statuses</w:t>
      </w:r>
      <w:bookmarkEnd w:id="3103"/>
      <w:bookmarkEnd w:id="3104"/>
      <w:bookmarkEnd w:id="3105"/>
      <w:bookmarkEnd w:id="3106"/>
    </w:p>
    <w:p w14:paraId="717FF86C" w14:textId="5D969C90" w:rsidR="00A811BE" w:rsidRPr="00FE63D4" w:rsidRDefault="00870A7D" w:rsidP="001879BA">
      <w:pPr>
        <w:pStyle w:val="BodyText"/>
        <w:rPr>
          <w:szCs w:val="20"/>
        </w:rPr>
      </w:pPr>
      <w:r w:rsidRPr="006C7316">
        <w:t xml:space="preserve">The </w:t>
      </w:r>
      <w:r>
        <w:t>Claims transaction</w:t>
      </w:r>
      <w:r w:rsidRPr="006C7316">
        <w:t xml:space="preserve"> batch status</w:t>
      </w:r>
      <w:r>
        <w:t xml:space="preserve">es are listed in the </w:t>
      </w:r>
      <w:r w:rsidR="0014490D">
        <w:t>table below</w:t>
      </w:r>
      <w:r>
        <w:rPr>
          <w:szCs w:val="20"/>
        </w:rPr>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30"/>
        <w:gridCol w:w="2520"/>
        <w:gridCol w:w="4230"/>
      </w:tblGrid>
      <w:tr w:rsidR="00870A7D" w:rsidRPr="00E12EB6" w14:paraId="1B25453C" w14:textId="77777777" w:rsidTr="001D1DF5">
        <w:trPr>
          <w:tblHeader/>
        </w:trPr>
        <w:tc>
          <w:tcPr>
            <w:tcW w:w="2430" w:type="dxa"/>
            <w:shd w:val="clear" w:color="auto" w:fill="B8CCE4" w:themeFill="accent1" w:themeFillTint="66"/>
          </w:tcPr>
          <w:p w14:paraId="38BF2C3F" w14:textId="77777777" w:rsidR="00870A7D" w:rsidRPr="00E12EB6" w:rsidRDefault="00870A7D" w:rsidP="000E443B">
            <w:pPr>
              <w:pStyle w:val="Tableheader"/>
            </w:pPr>
            <w:r w:rsidRPr="00E12EB6">
              <w:t>Batch Status Category</w:t>
            </w:r>
          </w:p>
        </w:tc>
        <w:tc>
          <w:tcPr>
            <w:tcW w:w="2520" w:type="dxa"/>
            <w:shd w:val="clear" w:color="auto" w:fill="B8CCE4" w:themeFill="accent1" w:themeFillTint="66"/>
          </w:tcPr>
          <w:p w14:paraId="19113352" w14:textId="77777777" w:rsidR="00870A7D" w:rsidRPr="00E12EB6" w:rsidRDefault="00870A7D" w:rsidP="000E443B">
            <w:pPr>
              <w:pStyle w:val="Tableheader"/>
            </w:pPr>
            <w:r w:rsidRPr="00E12EB6">
              <w:t>Batch Status</w:t>
            </w:r>
          </w:p>
        </w:tc>
        <w:tc>
          <w:tcPr>
            <w:tcW w:w="4230" w:type="dxa"/>
            <w:shd w:val="clear" w:color="auto" w:fill="B8CCE4" w:themeFill="accent1" w:themeFillTint="66"/>
          </w:tcPr>
          <w:p w14:paraId="43EAA0BD" w14:textId="77777777" w:rsidR="00870A7D" w:rsidRPr="00E12EB6" w:rsidRDefault="00870A7D" w:rsidP="000E443B">
            <w:pPr>
              <w:pStyle w:val="Tableheader"/>
            </w:pPr>
            <w:r w:rsidRPr="00E12EB6">
              <w:t>Detailed Description</w:t>
            </w:r>
          </w:p>
        </w:tc>
      </w:tr>
      <w:tr w:rsidR="00870A7D" w:rsidRPr="0053558A" w14:paraId="189DA87C" w14:textId="77777777" w:rsidTr="001D1DF5">
        <w:tc>
          <w:tcPr>
            <w:tcW w:w="2430" w:type="dxa"/>
          </w:tcPr>
          <w:p w14:paraId="7FDDC8B6" w14:textId="77777777" w:rsidR="00870A7D" w:rsidRPr="0053558A" w:rsidRDefault="00870A7D" w:rsidP="00B34BB0">
            <w:pPr>
              <w:pStyle w:val="TableColumnSubheading"/>
            </w:pPr>
            <w:r w:rsidRPr="0053558A">
              <w:t>Ready to Transmit/Retry</w:t>
            </w:r>
          </w:p>
        </w:tc>
        <w:tc>
          <w:tcPr>
            <w:tcW w:w="2520" w:type="dxa"/>
          </w:tcPr>
          <w:p w14:paraId="7A69FDFA" w14:textId="77777777" w:rsidR="00870A7D" w:rsidRPr="0053558A" w:rsidRDefault="00870A7D" w:rsidP="00F874DE">
            <w:pPr>
              <w:pStyle w:val="TableText"/>
              <w:jc w:val="both"/>
            </w:pPr>
            <w:r w:rsidRPr="0053558A">
              <w:t>Ready to Transmit Held</w:t>
            </w:r>
          </w:p>
        </w:tc>
        <w:tc>
          <w:tcPr>
            <w:tcW w:w="4230" w:type="dxa"/>
          </w:tcPr>
          <w:p w14:paraId="4F41566E" w14:textId="316021CC" w:rsidR="00870A7D" w:rsidRPr="0053558A" w:rsidRDefault="00870A7D" w:rsidP="00F874DE">
            <w:pPr>
              <w:pStyle w:val="TableText"/>
              <w:jc w:val="both"/>
            </w:pPr>
            <w:r w:rsidRPr="0053558A">
              <w:t>Claims payable/receivable batch created but interface file not generated yet</w:t>
            </w:r>
            <w:r w:rsidR="00A75512">
              <w:t>.</w:t>
            </w:r>
          </w:p>
        </w:tc>
      </w:tr>
      <w:tr w:rsidR="00870A7D" w:rsidRPr="0053558A" w14:paraId="5CFC85C6" w14:textId="77777777" w:rsidTr="001D1DF5">
        <w:tc>
          <w:tcPr>
            <w:tcW w:w="2430" w:type="dxa"/>
          </w:tcPr>
          <w:p w14:paraId="73554D73" w14:textId="77777777" w:rsidR="00870A7D" w:rsidRPr="0053558A" w:rsidRDefault="00870A7D" w:rsidP="00B34BB0">
            <w:pPr>
              <w:pStyle w:val="TableColumnSubheading"/>
            </w:pPr>
            <w:r w:rsidRPr="0053558A">
              <w:t>Ready to Transmit/Retry</w:t>
            </w:r>
          </w:p>
        </w:tc>
        <w:tc>
          <w:tcPr>
            <w:tcW w:w="2520" w:type="dxa"/>
          </w:tcPr>
          <w:p w14:paraId="2A891BA8" w14:textId="77777777" w:rsidR="00870A7D" w:rsidRPr="0053558A" w:rsidRDefault="00870A7D" w:rsidP="00F874DE">
            <w:pPr>
              <w:pStyle w:val="TableText"/>
              <w:jc w:val="both"/>
            </w:pPr>
            <w:r w:rsidRPr="0053558A">
              <w:t>Ready To Retry</w:t>
            </w:r>
          </w:p>
        </w:tc>
        <w:tc>
          <w:tcPr>
            <w:tcW w:w="4230" w:type="dxa"/>
          </w:tcPr>
          <w:p w14:paraId="68F6BEA4" w14:textId="4FFD4B0D" w:rsidR="00870A7D" w:rsidRPr="0053558A" w:rsidRDefault="00870A7D" w:rsidP="00F874DE">
            <w:pPr>
              <w:pStyle w:val="TableText"/>
              <w:jc w:val="both"/>
            </w:pPr>
            <w:r w:rsidRPr="0053558A">
              <w:t>Lender has fixed bank info or NSF issues and has authorized a retry of collection</w:t>
            </w:r>
            <w:r w:rsidR="00A75512">
              <w:t>.</w:t>
            </w:r>
          </w:p>
        </w:tc>
      </w:tr>
      <w:tr w:rsidR="00870A7D" w:rsidRPr="0053558A" w14:paraId="1FACB389" w14:textId="77777777" w:rsidTr="001D1DF5">
        <w:tc>
          <w:tcPr>
            <w:tcW w:w="2430" w:type="dxa"/>
          </w:tcPr>
          <w:p w14:paraId="5EA4E1DB" w14:textId="77777777" w:rsidR="00870A7D" w:rsidRPr="0053558A" w:rsidRDefault="00870A7D" w:rsidP="00B34BB0">
            <w:pPr>
              <w:pStyle w:val="TableColumnSubheading"/>
            </w:pPr>
            <w:r w:rsidRPr="0053558A">
              <w:t>Sent to GL</w:t>
            </w:r>
          </w:p>
        </w:tc>
        <w:tc>
          <w:tcPr>
            <w:tcW w:w="2520" w:type="dxa"/>
          </w:tcPr>
          <w:p w14:paraId="76798218" w14:textId="77777777" w:rsidR="00870A7D" w:rsidRPr="0053558A" w:rsidRDefault="00870A7D" w:rsidP="00F874DE">
            <w:pPr>
              <w:pStyle w:val="TableText"/>
              <w:jc w:val="both"/>
            </w:pPr>
            <w:r w:rsidRPr="0053558A">
              <w:t>Sent to GL Held</w:t>
            </w:r>
          </w:p>
        </w:tc>
        <w:tc>
          <w:tcPr>
            <w:tcW w:w="4230" w:type="dxa"/>
          </w:tcPr>
          <w:p w14:paraId="2E80D65F" w14:textId="7C958386" w:rsidR="00870A7D" w:rsidRPr="0053558A" w:rsidRDefault="00870A7D" w:rsidP="00F874DE">
            <w:pPr>
              <w:pStyle w:val="TableText"/>
              <w:jc w:val="both"/>
            </w:pPr>
            <w:r w:rsidRPr="0053558A">
              <w:t>Claims payable/receivable batch created and file sent to Accounting Module and waiting on response from Accounting Module</w:t>
            </w:r>
            <w:r w:rsidR="00A75512">
              <w:t>.</w:t>
            </w:r>
          </w:p>
        </w:tc>
      </w:tr>
      <w:tr w:rsidR="00870A7D" w:rsidRPr="0053558A" w14:paraId="56ED668E" w14:textId="77777777" w:rsidTr="001D1DF5">
        <w:tc>
          <w:tcPr>
            <w:tcW w:w="2430" w:type="dxa"/>
          </w:tcPr>
          <w:p w14:paraId="3F704B03" w14:textId="77777777" w:rsidR="00870A7D" w:rsidRPr="0053558A" w:rsidRDefault="00870A7D" w:rsidP="00B34BB0">
            <w:pPr>
              <w:pStyle w:val="TableColumnSubheading"/>
            </w:pPr>
            <w:r w:rsidRPr="0053558A">
              <w:t>Receivable/Payable Established</w:t>
            </w:r>
          </w:p>
        </w:tc>
        <w:tc>
          <w:tcPr>
            <w:tcW w:w="2520" w:type="dxa"/>
          </w:tcPr>
          <w:p w14:paraId="51FA8D6D" w14:textId="77777777" w:rsidR="00870A7D" w:rsidRPr="0053558A" w:rsidRDefault="00870A7D" w:rsidP="00F874DE">
            <w:pPr>
              <w:pStyle w:val="TableText"/>
              <w:jc w:val="both"/>
            </w:pPr>
            <w:r w:rsidRPr="0053558A">
              <w:t>Success - Held</w:t>
            </w:r>
          </w:p>
        </w:tc>
        <w:tc>
          <w:tcPr>
            <w:tcW w:w="4230" w:type="dxa"/>
          </w:tcPr>
          <w:p w14:paraId="1410788D" w14:textId="1B728B1F" w:rsidR="00870A7D" w:rsidRPr="0053558A" w:rsidRDefault="00870A7D" w:rsidP="00F874DE">
            <w:pPr>
              <w:pStyle w:val="TableText"/>
              <w:jc w:val="both"/>
            </w:pPr>
            <w:r w:rsidRPr="0053558A">
              <w:t>Claims payable/receivable batch was Successfully uploaded in Accounting Module</w:t>
            </w:r>
            <w:r w:rsidR="00A75512">
              <w:t>.</w:t>
            </w:r>
          </w:p>
        </w:tc>
      </w:tr>
      <w:tr w:rsidR="00870A7D" w:rsidRPr="0053558A" w14:paraId="3743F573" w14:textId="77777777" w:rsidTr="001D1DF5">
        <w:tc>
          <w:tcPr>
            <w:tcW w:w="2430" w:type="dxa"/>
          </w:tcPr>
          <w:p w14:paraId="6C842B4D" w14:textId="77777777" w:rsidR="00870A7D" w:rsidRPr="0053558A" w:rsidRDefault="00870A7D" w:rsidP="00B34BB0">
            <w:pPr>
              <w:pStyle w:val="TableColumnSubheading"/>
            </w:pPr>
            <w:r w:rsidRPr="0053558A">
              <w:t>Failure – Technical Issues</w:t>
            </w:r>
          </w:p>
        </w:tc>
        <w:tc>
          <w:tcPr>
            <w:tcW w:w="2520" w:type="dxa"/>
          </w:tcPr>
          <w:p w14:paraId="257E2162" w14:textId="77777777" w:rsidR="00870A7D" w:rsidRPr="0053558A" w:rsidRDefault="00870A7D" w:rsidP="00F874DE">
            <w:pPr>
              <w:pStyle w:val="TableText"/>
              <w:jc w:val="both"/>
            </w:pPr>
            <w:r w:rsidRPr="0053558A">
              <w:t>Failure - Held</w:t>
            </w:r>
          </w:p>
        </w:tc>
        <w:tc>
          <w:tcPr>
            <w:tcW w:w="4230" w:type="dxa"/>
          </w:tcPr>
          <w:p w14:paraId="72D3828B" w14:textId="20761F72" w:rsidR="00870A7D" w:rsidRPr="0053558A" w:rsidRDefault="00870A7D" w:rsidP="00F874DE">
            <w:pPr>
              <w:pStyle w:val="TableText"/>
              <w:jc w:val="both"/>
            </w:pPr>
            <w:r w:rsidRPr="0053558A">
              <w:t>Claims payable/receivable batch could not be uploaded primarily due to technical or format issues</w:t>
            </w:r>
            <w:r w:rsidR="00A75512">
              <w:t>.</w:t>
            </w:r>
          </w:p>
        </w:tc>
      </w:tr>
      <w:tr w:rsidR="00870A7D" w:rsidRPr="0053558A" w14:paraId="658B70E3" w14:textId="77777777" w:rsidTr="001D1DF5">
        <w:tc>
          <w:tcPr>
            <w:tcW w:w="2430" w:type="dxa"/>
          </w:tcPr>
          <w:p w14:paraId="452C066F" w14:textId="77777777" w:rsidR="00870A7D" w:rsidRPr="0053558A" w:rsidRDefault="00870A7D" w:rsidP="00B34BB0">
            <w:pPr>
              <w:pStyle w:val="TableColumnSubheading"/>
            </w:pPr>
            <w:r w:rsidRPr="0053558A">
              <w:t>Ready to Transmit/Retry</w:t>
            </w:r>
          </w:p>
        </w:tc>
        <w:tc>
          <w:tcPr>
            <w:tcW w:w="2520" w:type="dxa"/>
          </w:tcPr>
          <w:p w14:paraId="44FF9901" w14:textId="77777777" w:rsidR="00870A7D" w:rsidRPr="0053558A" w:rsidRDefault="00870A7D" w:rsidP="00246510">
            <w:pPr>
              <w:pStyle w:val="TableText"/>
            </w:pPr>
            <w:r w:rsidRPr="0053558A">
              <w:t>Ready to Transmit Disburse</w:t>
            </w:r>
          </w:p>
        </w:tc>
        <w:tc>
          <w:tcPr>
            <w:tcW w:w="4230" w:type="dxa"/>
          </w:tcPr>
          <w:p w14:paraId="1C9D9C8C" w14:textId="29131D6D" w:rsidR="00870A7D" w:rsidRPr="0053558A" w:rsidRDefault="00870A7D" w:rsidP="00F874DE">
            <w:pPr>
              <w:pStyle w:val="TableText"/>
              <w:jc w:val="both"/>
            </w:pPr>
            <w:r w:rsidRPr="0053558A">
              <w:t>Claims payable release batch created b</w:t>
            </w:r>
            <w:r w:rsidR="00A75512">
              <w:t xml:space="preserve">ut interface file not generated </w:t>
            </w:r>
            <w:r w:rsidRPr="0053558A">
              <w:t>yet</w:t>
            </w:r>
            <w:r w:rsidR="00A75512">
              <w:t>.</w:t>
            </w:r>
          </w:p>
        </w:tc>
      </w:tr>
      <w:tr w:rsidR="00870A7D" w:rsidRPr="0053558A" w14:paraId="694EE2F9" w14:textId="77777777" w:rsidTr="001D1DF5">
        <w:tc>
          <w:tcPr>
            <w:tcW w:w="2430" w:type="dxa"/>
          </w:tcPr>
          <w:p w14:paraId="31769FFD" w14:textId="77777777" w:rsidR="00870A7D" w:rsidRPr="0053558A" w:rsidRDefault="00870A7D" w:rsidP="00B34BB0">
            <w:pPr>
              <w:pStyle w:val="TableColumnSubheading"/>
            </w:pPr>
            <w:r w:rsidRPr="0053558A">
              <w:t>Sent to GL</w:t>
            </w:r>
          </w:p>
        </w:tc>
        <w:tc>
          <w:tcPr>
            <w:tcW w:w="2520" w:type="dxa"/>
          </w:tcPr>
          <w:p w14:paraId="2EE4797D" w14:textId="77777777" w:rsidR="00870A7D" w:rsidRPr="0053558A" w:rsidRDefault="00870A7D" w:rsidP="00F874DE">
            <w:pPr>
              <w:pStyle w:val="TableText"/>
              <w:jc w:val="both"/>
            </w:pPr>
            <w:r w:rsidRPr="0053558A">
              <w:t>Sent to GL Disburse</w:t>
            </w:r>
          </w:p>
        </w:tc>
        <w:tc>
          <w:tcPr>
            <w:tcW w:w="4230" w:type="dxa"/>
          </w:tcPr>
          <w:p w14:paraId="0E157C51" w14:textId="02999058" w:rsidR="00870A7D" w:rsidRPr="0053558A" w:rsidRDefault="00870A7D" w:rsidP="00F874DE">
            <w:pPr>
              <w:pStyle w:val="TableText"/>
              <w:jc w:val="both"/>
            </w:pPr>
            <w:r w:rsidRPr="0053558A">
              <w:t>Claims payable release batch created and file sent to Accounting Module and waiting on response from Accounting Module</w:t>
            </w:r>
            <w:r w:rsidR="00A75512">
              <w:t>.</w:t>
            </w:r>
          </w:p>
        </w:tc>
      </w:tr>
      <w:tr w:rsidR="00870A7D" w:rsidRPr="0053558A" w14:paraId="560755BB" w14:textId="77777777" w:rsidTr="001D1DF5">
        <w:tc>
          <w:tcPr>
            <w:tcW w:w="2430" w:type="dxa"/>
          </w:tcPr>
          <w:p w14:paraId="12666977" w14:textId="77777777" w:rsidR="00870A7D" w:rsidRPr="0053558A" w:rsidRDefault="00870A7D" w:rsidP="00B34BB0">
            <w:pPr>
              <w:pStyle w:val="TableColumnSubheading"/>
            </w:pPr>
            <w:r w:rsidRPr="0053558A">
              <w:t>Receivable/Payable Established</w:t>
            </w:r>
          </w:p>
        </w:tc>
        <w:tc>
          <w:tcPr>
            <w:tcW w:w="2520" w:type="dxa"/>
          </w:tcPr>
          <w:p w14:paraId="7DE8A922" w14:textId="77777777" w:rsidR="00870A7D" w:rsidRPr="0053558A" w:rsidRDefault="00870A7D" w:rsidP="00F874DE">
            <w:pPr>
              <w:pStyle w:val="TableText"/>
              <w:jc w:val="both"/>
            </w:pPr>
            <w:r w:rsidRPr="0053558A">
              <w:t>Success - Disburse</w:t>
            </w:r>
          </w:p>
        </w:tc>
        <w:tc>
          <w:tcPr>
            <w:tcW w:w="4230" w:type="dxa"/>
          </w:tcPr>
          <w:p w14:paraId="61AD7250" w14:textId="0483382F" w:rsidR="00870A7D" w:rsidRPr="0053558A" w:rsidRDefault="00870A7D" w:rsidP="00F874DE">
            <w:pPr>
              <w:pStyle w:val="TableText"/>
              <w:jc w:val="both"/>
            </w:pPr>
            <w:r w:rsidRPr="0053558A">
              <w:t>Claims payable batch release was successfully uploaded in Accounting Module</w:t>
            </w:r>
            <w:r w:rsidR="00A75512">
              <w:t>.</w:t>
            </w:r>
          </w:p>
        </w:tc>
      </w:tr>
      <w:tr w:rsidR="00870A7D" w:rsidRPr="0053558A" w14:paraId="3269FCD1" w14:textId="77777777" w:rsidTr="001D1DF5">
        <w:tc>
          <w:tcPr>
            <w:tcW w:w="2430" w:type="dxa"/>
          </w:tcPr>
          <w:p w14:paraId="7270CBA2" w14:textId="77777777" w:rsidR="00870A7D" w:rsidRPr="0053558A" w:rsidRDefault="00870A7D" w:rsidP="00B34BB0">
            <w:pPr>
              <w:pStyle w:val="TableColumnSubheading"/>
            </w:pPr>
            <w:r w:rsidRPr="0053558A">
              <w:t>Failure – Technical Issues</w:t>
            </w:r>
          </w:p>
        </w:tc>
        <w:tc>
          <w:tcPr>
            <w:tcW w:w="2520" w:type="dxa"/>
          </w:tcPr>
          <w:p w14:paraId="6C410AD9" w14:textId="77777777" w:rsidR="00870A7D" w:rsidRPr="0053558A" w:rsidRDefault="00870A7D" w:rsidP="00F874DE">
            <w:pPr>
              <w:pStyle w:val="TableText"/>
              <w:jc w:val="both"/>
            </w:pPr>
            <w:r w:rsidRPr="0053558A">
              <w:t>Failure - Disburse</w:t>
            </w:r>
          </w:p>
        </w:tc>
        <w:tc>
          <w:tcPr>
            <w:tcW w:w="4230" w:type="dxa"/>
          </w:tcPr>
          <w:p w14:paraId="164A108F" w14:textId="043121E5" w:rsidR="00870A7D" w:rsidRPr="0053558A" w:rsidRDefault="00870A7D" w:rsidP="00F874DE">
            <w:pPr>
              <w:pStyle w:val="TableText"/>
              <w:jc w:val="both"/>
            </w:pPr>
            <w:r w:rsidRPr="0053558A">
              <w:t>Claims payable release batch could not be uploaded primarily due to technical or format issues</w:t>
            </w:r>
            <w:r w:rsidR="00A75512">
              <w:t>.</w:t>
            </w:r>
          </w:p>
        </w:tc>
      </w:tr>
      <w:tr w:rsidR="00870A7D" w:rsidRPr="0053558A" w14:paraId="749523C5" w14:textId="77777777" w:rsidTr="001D1DF5">
        <w:tc>
          <w:tcPr>
            <w:tcW w:w="2430" w:type="dxa"/>
          </w:tcPr>
          <w:p w14:paraId="2714A09D" w14:textId="77777777" w:rsidR="00870A7D" w:rsidRPr="0053558A" w:rsidRDefault="00870A7D" w:rsidP="00B34BB0">
            <w:pPr>
              <w:pStyle w:val="TableColumnSubheading"/>
            </w:pPr>
            <w:r w:rsidRPr="0053558A">
              <w:t>Receivable/Payable Established</w:t>
            </w:r>
          </w:p>
        </w:tc>
        <w:tc>
          <w:tcPr>
            <w:tcW w:w="2520" w:type="dxa"/>
          </w:tcPr>
          <w:p w14:paraId="5D6273D6" w14:textId="77777777" w:rsidR="00870A7D" w:rsidRPr="0053558A" w:rsidRDefault="00870A7D" w:rsidP="00F874DE">
            <w:pPr>
              <w:pStyle w:val="TableText"/>
              <w:jc w:val="both"/>
            </w:pPr>
            <w:r w:rsidRPr="0053558A">
              <w:t>Disbursed</w:t>
            </w:r>
          </w:p>
        </w:tc>
        <w:tc>
          <w:tcPr>
            <w:tcW w:w="4230" w:type="dxa"/>
          </w:tcPr>
          <w:p w14:paraId="2502B98D" w14:textId="5D5C9CC9" w:rsidR="00870A7D" w:rsidRPr="0053558A" w:rsidRDefault="00870A7D" w:rsidP="00F874DE">
            <w:pPr>
              <w:pStyle w:val="TableText"/>
              <w:jc w:val="both"/>
            </w:pPr>
            <w:r w:rsidRPr="0053558A">
              <w:t>Payment was successfully completed</w:t>
            </w:r>
            <w:r w:rsidR="00A75512">
              <w:t>.</w:t>
            </w:r>
          </w:p>
        </w:tc>
      </w:tr>
      <w:tr w:rsidR="00870A7D" w:rsidRPr="0053558A" w14:paraId="7BF9D706" w14:textId="77777777" w:rsidTr="001D1DF5">
        <w:tc>
          <w:tcPr>
            <w:tcW w:w="2430" w:type="dxa"/>
          </w:tcPr>
          <w:p w14:paraId="188A3CB2" w14:textId="77777777" w:rsidR="00870A7D" w:rsidRPr="0053558A" w:rsidRDefault="00870A7D" w:rsidP="00B34BB0">
            <w:pPr>
              <w:pStyle w:val="TableColumnSubheading"/>
            </w:pPr>
            <w:r w:rsidRPr="0053558A">
              <w:t>Failed</w:t>
            </w:r>
          </w:p>
        </w:tc>
        <w:tc>
          <w:tcPr>
            <w:tcW w:w="2520" w:type="dxa"/>
          </w:tcPr>
          <w:p w14:paraId="0A474385" w14:textId="77777777" w:rsidR="00870A7D" w:rsidRPr="0053558A" w:rsidRDefault="00870A7D" w:rsidP="00F874DE">
            <w:pPr>
              <w:pStyle w:val="TableText"/>
              <w:jc w:val="both"/>
            </w:pPr>
            <w:r w:rsidRPr="0053558A">
              <w:t>Rejected</w:t>
            </w:r>
          </w:p>
        </w:tc>
        <w:tc>
          <w:tcPr>
            <w:tcW w:w="4230" w:type="dxa"/>
          </w:tcPr>
          <w:p w14:paraId="6AF60A66" w14:textId="44F7C215" w:rsidR="00870A7D" w:rsidRPr="0053558A" w:rsidRDefault="00870A7D" w:rsidP="00F874DE">
            <w:pPr>
              <w:pStyle w:val="TableText"/>
              <w:jc w:val="both"/>
            </w:pPr>
            <w:r w:rsidRPr="0053558A">
              <w:t>Claims Payment was cancelled for some reason in pay.gov</w:t>
            </w:r>
            <w:r w:rsidR="00A75512">
              <w:t>.</w:t>
            </w:r>
          </w:p>
        </w:tc>
      </w:tr>
      <w:tr w:rsidR="00870A7D" w:rsidRPr="0053558A" w14:paraId="1234820C" w14:textId="77777777" w:rsidTr="001D1DF5">
        <w:tc>
          <w:tcPr>
            <w:tcW w:w="2430" w:type="dxa"/>
          </w:tcPr>
          <w:p w14:paraId="3ABAF7A4" w14:textId="77777777" w:rsidR="00870A7D" w:rsidRPr="0053558A" w:rsidRDefault="00870A7D" w:rsidP="00B34BB0">
            <w:pPr>
              <w:pStyle w:val="TableColumnSubheading"/>
            </w:pPr>
            <w:r w:rsidRPr="0053558A">
              <w:t>Ready to Transmit/Retry</w:t>
            </w:r>
          </w:p>
        </w:tc>
        <w:tc>
          <w:tcPr>
            <w:tcW w:w="2520" w:type="dxa"/>
          </w:tcPr>
          <w:p w14:paraId="31BB2F29" w14:textId="77777777" w:rsidR="00870A7D" w:rsidRPr="0053558A" w:rsidRDefault="00870A7D" w:rsidP="00F874DE">
            <w:pPr>
              <w:pStyle w:val="TableText"/>
              <w:jc w:val="both"/>
            </w:pPr>
            <w:r w:rsidRPr="0053558A">
              <w:t>Ready to Transmit Collect</w:t>
            </w:r>
          </w:p>
        </w:tc>
        <w:tc>
          <w:tcPr>
            <w:tcW w:w="4230" w:type="dxa"/>
          </w:tcPr>
          <w:p w14:paraId="750D16E7" w14:textId="6FDD6B27" w:rsidR="00870A7D" w:rsidRPr="0053558A" w:rsidRDefault="00870A7D" w:rsidP="00F874DE">
            <w:pPr>
              <w:pStyle w:val="TableText"/>
              <w:jc w:val="both"/>
            </w:pPr>
            <w:r w:rsidRPr="0053558A">
              <w:t>Claims receivable release batch created but Interface file not generated yet</w:t>
            </w:r>
            <w:r w:rsidR="00A75512">
              <w:t>.</w:t>
            </w:r>
          </w:p>
        </w:tc>
      </w:tr>
      <w:tr w:rsidR="00870A7D" w:rsidRPr="0053558A" w14:paraId="241FC8CD" w14:textId="77777777" w:rsidTr="001D1DF5">
        <w:tc>
          <w:tcPr>
            <w:tcW w:w="2430" w:type="dxa"/>
          </w:tcPr>
          <w:p w14:paraId="036DD005" w14:textId="77777777" w:rsidR="00870A7D" w:rsidRPr="0053558A" w:rsidRDefault="00870A7D" w:rsidP="00B34BB0">
            <w:pPr>
              <w:pStyle w:val="TableColumnSubheading"/>
            </w:pPr>
            <w:r w:rsidRPr="0053558A">
              <w:t>Sent to GL</w:t>
            </w:r>
          </w:p>
        </w:tc>
        <w:tc>
          <w:tcPr>
            <w:tcW w:w="2520" w:type="dxa"/>
          </w:tcPr>
          <w:p w14:paraId="26D1F223" w14:textId="77777777" w:rsidR="00870A7D" w:rsidRPr="0053558A" w:rsidRDefault="00870A7D" w:rsidP="00F874DE">
            <w:pPr>
              <w:pStyle w:val="TableText"/>
              <w:jc w:val="both"/>
            </w:pPr>
            <w:r w:rsidRPr="0053558A">
              <w:t>Sent to GL Collect</w:t>
            </w:r>
          </w:p>
        </w:tc>
        <w:tc>
          <w:tcPr>
            <w:tcW w:w="4230" w:type="dxa"/>
          </w:tcPr>
          <w:p w14:paraId="5F42E388" w14:textId="4CF13ABC" w:rsidR="00870A7D" w:rsidRPr="0053558A" w:rsidRDefault="00870A7D" w:rsidP="00F874DE">
            <w:pPr>
              <w:pStyle w:val="TableText"/>
              <w:jc w:val="both"/>
            </w:pPr>
            <w:r w:rsidRPr="0053558A">
              <w:t>Claims receivable release batch created and file sent to Accounting Module and waiting on response from Accounting Module</w:t>
            </w:r>
            <w:r w:rsidR="00A75512">
              <w:t>.</w:t>
            </w:r>
          </w:p>
        </w:tc>
      </w:tr>
      <w:tr w:rsidR="00870A7D" w:rsidRPr="0053558A" w14:paraId="796F2703" w14:textId="77777777" w:rsidTr="001D1DF5">
        <w:tc>
          <w:tcPr>
            <w:tcW w:w="2430" w:type="dxa"/>
          </w:tcPr>
          <w:p w14:paraId="726725A1" w14:textId="77777777" w:rsidR="00870A7D" w:rsidRPr="0053558A" w:rsidRDefault="00870A7D" w:rsidP="00B34BB0">
            <w:pPr>
              <w:pStyle w:val="TableColumnSubheading"/>
            </w:pPr>
            <w:r w:rsidRPr="0053558A">
              <w:t>Collection/Payment Collected</w:t>
            </w:r>
          </w:p>
        </w:tc>
        <w:tc>
          <w:tcPr>
            <w:tcW w:w="2520" w:type="dxa"/>
          </w:tcPr>
          <w:p w14:paraId="7A1B846D" w14:textId="77777777" w:rsidR="00870A7D" w:rsidRPr="0053558A" w:rsidRDefault="00870A7D" w:rsidP="00F874DE">
            <w:pPr>
              <w:pStyle w:val="TableText"/>
              <w:jc w:val="both"/>
            </w:pPr>
            <w:r w:rsidRPr="0053558A">
              <w:t>Success - Collect</w:t>
            </w:r>
          </w:p>
        </w:tc>
        <w:tc>
          <w:tcPr>
            <w:tcW w:w="4230" w:type="dxa"/>
          </w:tcPr>
          <w:p w14:paraId="0CB43C04" w14:textId="6B927426" w:rsidR="00870A7D" w:rsidRPr="0053558A" w:rsidRDefault="00870A7D" w:rsidP="00F874DE">
            <w:pPr>
              <w:pStyle w:val="TableText"/>
              <w:jc w:val="both"/>
            </w:pPr>
            <w:r w:rsidRPr="0053558A">
              <w:t>Claims receivable release batch was successfully uploaded in Accounting Module</w:t>
            </w:r>
            <w:r w:rsidR="00A75512">
              <w:t>.</w:t>
            </w:r>
          </w:p>
        </w:tc>
      </w:tr>
      <w:tr w:rsidR="00870A7D" w:rsidRPr="0053558A" w14:paraId="167A684F" w14:textId="77777777" w:rsidTr="001D1DF5">
        <w:tc>
          <w:tcPr>
            <w:tcW w:w="2430" w:type="dxa"/>
          </w:tcPr>
          <w:p w14:paraId="38389BD2" w14:textId="77777777" w:rsidR="00870A7D" w:rsidRPr="0053558A" w:rsidRDefault="00870A7D" w:rsidP="00B34BB0">
            <w:pPr>
              <w:pStyle w:val="TableColumnSubheading"/>
            </w:pPr>
            <w:r w:rsidRPr="0053558A">
              <w:t>Failure – Technical Issues</w:t>
            </w:r>
          </w:p>
        </w:tc>
        <w:tc>
          <w:tcPr>
            <w:tcW w:w="2520" w:type="dxa"/>
          </w:tcPr>
          <w:p w14:paraId="6EBE9955" w14:textId="77777777" w:rsidR="00870A7D" w:rsidRPr="0053558A" w:rsidRDefault="00870A7D" w:rsidP="00F874DE">
            <w:pPr>
              <w:pStyle w:val="TableText"/>
              <w:jc w:val="both"/>
            </w:pPr>
            <w:r w:rsidRPr="0053558A">
              <w:t>Failure – Collect</w:t>
            </w:r>
          </w:p>
        </w:tc>
        <w:tc>
          <w:tcPr>
            <w:tcW w:w="4230" w:type="dxa"/>
          </w:tcPr>
          <w:p w14:paraId="210D4E1D" w14:textId="77777777" w:rsidR="00870A7D" w:rsidRPr="0053558A" w:rsidRDefault="00870A7D" w:rsidP="00F874DE">
            <w:pPr>
              <w:pStyle w:val="TableText"/>
              <w:jc w:val="both"/>
            </w:pPr>
            <w:r w:rsidRPr="0053558A">
              <w:t>Claims receivable release batch could not be uploaded primarily due to technical or format issues</w:t>
            </w:r>
          </w:p>
        </w:tc>
      </w:tr>
      <w:tr w:rsidR="00870A7D" w:rsidRPr="0053558A" w14:paraId="6E571303" w14:textId="77777777" w:rsidTr="001D1DF5">
        <w:tc>
          <w:tcPr>
            <w:tcW w:w="2430" w:type="dxa"/>
          </w:tcPr>
          <w:p w14:paraId="710053E5" w14:textId="77777777" w:rsidR="00870A7D" w:rsidRPr="0053558A" w:rsidRDefault="00870A7D" w:rsidP="00B34BB0">
            <w:pPr>
              <w:pStyle w:val="TableColumnSubheading"/>
            </w:pPr>
            <w:r w:rsidRPr="0053558A">
              <w:t>Collection/Payment Collected</w:t>
            </w:r>
          </w:p>
        </w:tc>
        <w:tc>
          <w:tcPr>
            <w:tcW w:w="2520" w:type="dxa"/>
          </w:tcPr>
          <w:p w14:paraId="349F770C" w14:textId="77777777" w:rsidR="00870A7D" w:rsidRPr="0053558A" w:rsidRDefault="00870A7D" w:rsidP="00F874DE">
            <w:pPr>
              <w:pStyle w:val="TableText"/>
              <w:jc w:val="both"/>
            </w:pPr>
            <w:r w:rsidRPr="0053558A">
              <w:t>Settled</w:t>
            </w:r>
          </w:p>
        </w:tc>
        <w:tc>
          <w:tcPr>
            <w:tcW w:w="4230" w:type="dxa"/>
          </w:tcPr>
          <w:p w14:paraId="64A6CEC4" w14:textId="54616416" w:rsidR="00870A7D" w:rsidRPr="0053558A" w:rsidRDefault="00870A7D" w:rsidP="00F874DE">
            <w:pPr>
              <w:pStyle w:val="TableText"/>
              <w:jc w:val="both"/>
            </w:pPr>
            <w:r w:rsidRPr="0053558A">
              <w:t>Collection was Successful in Pay.gov</w:t>
            </w:r>
            <w:r w:rsidR="00A75512">
              <w:t>.</w:t>
            </w:r>
          </w:p>
        </w:tc>
      </w:tr>
      <w:tr w:rsidR="00870A7D" w:rsidRPr="0053558A" w14:paraId="78E80420" w14:textId="77777777" w:rsidTr="001D1DF5">
        <w:tc>
          <w:tcPr>
            <w:tcW w:w="2430" w:type="dxa"/>
          </w:tcPr>
          <w:p w14:paraId="1D8143D1" w14:textId="77777777" w:rsidR="00870A7D" w:rsidRPr="0053558A" w:rsidRDefault="00870A7D" w:rsidP="00B34BB0">
            <w:pPr>
              <w:pStyle w:val="TableColumnSubheading"/>
            </w:pPr>
            <w:r w:rsidRPr="0053558A">
              <w:t>Failed</w:t>
            </w:r>
          </w:p>
        </w:tc>
        <w:tc>
          <w:tcPr>
            <w:tcW w:w="2520" w:type="dxa"/>
          </w:tcPr>
          <w:p w14:paraId="031367CB" w14:textId="77777777" w:rsidR="00870A7D" w:rsidRPr="0053558A" w:rsidRDefault="00870A7D" w:rsidP="00F874DE">
            <w:pPr>
              <w:pStyle w:val="TableText"/>
              <w:jc w:val="both"/>
            </w:pPr>
            <w:r w:rsidRPr="0053558A">
              <w:t>Retired</w:t>
            </w:r>
          </w:p>
        </w:tc>
        <w:tc>
          <w:tcPr>
            <w:tcW w:w="4230" w:type="dxa"/>
          </w:tcPr>
          <w:p w14:paraId="1A81996F" w14:textId="37497C14" w:rsidR="00870A7D" w:rsidRPr="0053558A" w:rsidRDefault="00870A7D" w:rsidP="00F874DE">
            <w:pPr>
              <w:pStyle w:val="TableText"/>
              <w:jc w:val="both"/>
            </w:pPr>
            <w:r w:rsidRPr="0053558A">
              <w:t>Collection was not completed in pay.gov (probably due to NSF)</w:t>
            </w:r>
            <w:r w:rsidR="00A75512">
              <w:t>.</w:t>
            </w:r>
          </w:p>
        </w:tc>
      </w:tr>
    </w:tbl>
    <w:p w14:paraId="77F3376F" w14:textId="69B133E9" w:rsidR="00870A7D" w:rsidRDefault="00870A7D" w:rsidP="001879BA">
      <w:pPr>
        <w:pStyle w:val="TableCaption"/>
        <w:rPr>
          <w:color w:val="000000"/>
        </w:rPr>
      </w:pPr>
      <w:bookmarkStart w:id="3107" w:name="_Toc90643808"/>
      <w:bookmarkStart w:id="3108" w:name="_Toc23016379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19</w:t>
      </w:r>
      <w:r w:rsidR="00764635">
        <w:rPr>
          <w:noProof/>
        </w:rPr>
        <w:fldChar w:fldCharType="end"/>
      </w:r>
      <w:r>
        <w:t>: Claims Batch Statuses</w:t>
      </w:r>
      <w:bookmarkEnd w:id="3107"/>
      <w:bookmarkEnd w:id="3108"/>
    </w:p>
    <w:p w14:paraId="48A2883F" w14:textId="77777777" w:rsidR="00870A7D" w:rsidRPr="00A17702" w:rsidRDefault="00870A7D" w:rsidP="00F13574">
      <w:pPr>
        <w:pStyle w:val="Heading3"/>
        <w:ind w:left="1080" w:hanging="1080"/>
        <w:jc w:val="both"/>
      </w:pPr>
      <w:bookmarkStart w:id="3109" w:name="_Toc11334843"/>
      <w:bookmarkStart w:id="3110" w:name="_Toc74052064"/>
      <w:bookmarkStart w:id="3111" w:name="_Toc90643451"/>
      <w:bookmarkStart w:id="3112" w:name="_Toc230163359"/>
      <w:r w:rsidRPr="00A17702">
        <w:t xml:space="preserve">Viewing </w:t>
      </w:r>
      <w:r>
        <w:t>Batch Details</w:t>
      </w:r>
      <w:bookmarkEnd w:id="3109"/>
      <w:bookmarkEnd w:id="3110"/>
      <w:bookmarkEnd w:id="3111"/>
      <w:bookmarkEnd w:id="3112"/>
    </w:p>
    <w:p w14:paraId="1E51BA85" w14:textId="77777777" w:rsidR="00870A7D" w:rsidRDefault="00870A7D" w:rsidP="00F874DE">
      <w:pPr>
        <w:jc w:val="both"/>
        <w:rPr>
          <w:rFonts w:ascii="Cambria" w:hAnsi="Cambria"/>
          <w:color w:val="000000"/>
        </w:rPr>
      </w:pPr>
      <w:r>
        <w:rPr>
          <w:rFonts w:ascii="Cambria" w:hAnsi="Cambria"/>
          <w:color w:val="000000"/>
        </w:rPr>
        <w:t>To v</w:t>
      </w:r>
      <w:r w:rsidRPr="006C7316">
        <w:rPr>
          <w:rFonts w:ascii="Cambria" w:hAnsi="Cambria"/>
          <w:color w:val="000000"/>
        </w:rPr>
        <w:t xml:space="preserve">iew </w:t>
      </w:r>
      <w:r>
        <w:rPr>
          <w:rFonts w:ascii="Cambria" w:hAnsi="Cambria"/>
          <w:color w:val="000000"/>
        </w:rPr>
        <w:t>b</w:t>
      </w:r>
      <w:r w:rsidRPr="006C7316">
        <w:rPr>
          <w:rFonts w:ascii="Cambria" w:hAnsi="Cambria"/>
          <w:color w:val="000000"/>
        </w:rPr>
        <w:t xml:space="preserve">atch </w:t>
      </w:r>
      <w:r>
        <w:rPr>
          <w:rFonts w:ascii="Cambria" w:hAnsi="Cambria"/>
          <w:color w:val="000000"/>
        </w:rPr>
        <w:t>details</w:t>
      </w:r>
      <w:r w:rsidRPr="006C7316">
        <w:rPr>
          <w:rFonts w:ascii="Cambria" w:hAnsi="Cambria"/>
          <w:color w:val="000000"/>
        </w:rPr>
        <w:t>:</w:t>
      </w:r>
    </w:p>
    <w:p w14:paraId="406D4DCB" w14:textId="77777777" w:rsidR="00870A7D" w:rsidRPr="006C7316" w:rsidRDefault="00870A7D" w:rsidP="006C3C3F">
      <w:pPr>
        <w:pStyle w:val="OrderedList"/>
        <w:numPr>
          <w:ilvl w:val="0"/>
          <w:numId w:val="286"/>
        </w:numPr>
        <w:jc w:val="both"/>
      </w:pPr>
      <w:r>
        <w:t xml:space="preserve">Enter the search criteria and click </w:t>
      </w:r>
      <w:r w:rsidRPr="001445BE">
        <w:rPr>
          <w:b/>
        </w:rPr>
        <w:t>Search</w:t>
      </w:r>
      <w:r>
        <w:t xml:space="preserve"> o</w:t>
      </w:r>
      <w:r w:rsidRPr="001E19CE">
        <w:t>n the</w:t>
      </w:r>
      <w:r w:rsidRPr="001445BE">
        <w:rPr>
          <w:b/>
        </w:rPr>
        <w:t xml:space="preserve"> </w:t>
      </w:r>
      <w:r w:rsidRPr="001445BE">
        <w:rPr>
          <w:rFonts w:eastAsia="Times New Roman" w:cs="Calibri"/>
          <w:b/>
          <w:color w:val="000000"/>
        </w:rPr>
        <w:t xml:space="preserve">Transmittals Search </w:t>
      </w:r>
      <w:r w:rsidRPr="001445BE">
        <w:rPr>
          <w:rFonts w:eastAsia="Times New Roman" w:cs="Calibri"/>
          <w:color w:val="000000"/>
        </w:rPr>
        <w:t>section</w:t>
      </w:r>
      <w:r w:rsidRPr="00BB0F33">
        <w:t>.</w:t>
      </w:r>
    </w:p>
    <w:p w14:paraId="3C4E378B" w14:textId="77777777" w:rsidR="00870A7D" w:rsidRPr="006C7316" w:rsidRDefault="00870A7D" w:rsidP="006C3C3F">
      <w:pPr>
        <w:pStyle w:val="OrderedList"/>
        <w:numPr>
          <w:ilvl w:val="0"/>
          <w:numId w:val="286"/>
        </w:numPr>
        <w:jc w:val="both"/>
      </w:pPr>
      <w:r>
        <w:t>The search results matching the search criteria are displayed</w:t>
      </w:r>
      <w:r w:rsidRPr="007C3399">
        <w:t xml:space="preserve"> </w:t>
      </w:r>
      <w:r w:rsidRPr="00832AFF">
        <w:t xml:space="preserve">in the </w:t>
      </w:r>
      <w:r w:rsidRPr="001445BE">
        <w:rPr>
          <w:b/>
        </w:rPr>
        <w:t>Transmittal Search Results</w:t>
      </w:r>
      <w:r w:rsidRPr="00832AFF">
        <w:t xml:space="preserve"> section</w:t>
      </w:r>
      <w:r>
        <w:t xml:space="preserve">. </w:t>
      </w:r>
    </w:p>
    <w:p w14:paraId="1FB59E53" w14:textId="77777777" w:rsidR="00870A7D" w:rsidRDefault="00870A7D" w:rsidP="006C3C3F">
      <w:pPr>
        <w:pStyle w:val="OrderedList"/>
        <w:numPr>
          <w:ilvl w:val="0"/>
          <w:numId w:val="286"/>
        </w:numPr>
        <w:jc w:val="both"/>
      </w:pPr>
      <w:r>
        <w:t>Select a record displayed in the search results</w:t>
      </w:r>
      <w:r w:rsidRPr="006C7316">
        <w:t>.</w:t>
      </w:r>
      <w:r>
        <w:t xml:space="preserve"> The </w:t>
      </w:r>
      <w:r w:rsidRPr="001445BE">
        <w:rPr>
          <w:b/>
        </w:rPr>
        <w:t>Batch Details</w:t>
      </w:r>
      <w:r>
        <w:t xml:space="preserve"> screen is displayed.</w:t>
      </w:r>
    </w:p>
    <w:p w14:paraId="15878CEE" w14:textId="74BD5B0D" w:rsidR="00870A7D" w:rsidRPr="006C7316" w:rsidRDefault="00870A7D" w:rsidP="00F874DE">
      <w:pPr>
        <w:pStyle w:val="UnorderedListIndent"/>
        <w:jc w:val="both"/>
      </w:pPr>
      <w:r w:rsidRPr="00470780">
        <w:rPr>
          <w:b/>
        </w:rPr>
        <w:t>Batch Details:</w:t>
      </w:r>
      <w:r>
        <w:t xml:space="preserve"> </w:t>
      </w:r>
      <w:r w:rsidRPr="006C7316">
        <w:t xml:space="preserve">Displays the loans/FHA cases sent to </w:t>
      </w:r>
      <w:r>
        <w:t xml:space="preserve">the </w:t>
      </w:r>
      <w:r w:rsidRPr="006C7316">
        <w:t>Accounting Module in that batch. The details of the batch vary and depend on the batch type selected.</w:t>
      </w:r>
    </w:p>
    <w:p w14:paraId="0C363179" w14:textId="08998ADC" w:rsidR="00870A7D" w:rsidRDefault="00870A7D" w:rsidP="00F874DE">
      <w:pPr>
        <w:pStyle w:val="UnorderedListIndent"/>
        <w:jc w:val="both"/>
      </w:pPr>
      <w:r w:rsidRPr="00470780">
        <w:rPr>
          <w:b/>
        </w:rPr>
        <w:t xml:space="preserve">Audit Tracking: </w:t>
      </w:r>
      <w:r>
        <w:t xml:space="preserve">Enables users </w:t>
      </w:r>
      <w:r w:rsidRPr="006C7316">
        <w:t xml:space="preserve">to view the audit of the batch status values. </w:t>
      </w:r>
    </w:p>
    <w:p w14:paraId="0570CF33" w14:textId="673B8FFB" w:rsidR="00D67344" w:rsidRDefault="00D67344" w:rsidP="00F874DE">
      <w:pPr>
        <w:pStyle w:val="UnorderedListIndent"/>
        <w:jc w:val="both"/>
      </w:pPr>
      <w:r>
        <w:rPr>
          <w:b/>
        </w:rPr>
        <w:t>Batch Note:</w:t>
      </w:r>
      <w:r>
        <w:rPr>
          <w:b/>
          <w:bCs/>
        </w:rPr>
        <w:t xml:space="preserve"> </w:t>
      </w:r>
      <w:r w:rsidRPr="00D67344">
        <w:t xml:space="preserve">Displays </w:t>
      </w:r>
      <w:r>
        <w:t xml:space="preserve">additional </w:t>
      </w:r>
      <w:r w:rsidRPr="00D67344">
        <w:t>information if the batch failed.</w:t>
      </w:r>
    </w:p>
    <w:p w14:paraId="32297CAB" w14:textId="7BB0AE82" w:rsidR="00870A7D" w:rsidRDefault="00DA30D4" w:rsidP="00990B8D">
      <w:pPr>
        <w:pStyle w:val="BodyText"/>
        <w:jc w:val="center"/>
      </w:pPr>
      <w:r>
        <w:rPr>
          <w:noProof/>
        </w:rPr>
        <w:drawing>
          <wp:inline distT="0" distB="0" distL="0" distR="0" wp14:anchorId="2C4C26A6" wp14:editId="4947F569">
            <wp:extent cx="5282166" cy="1106095"/>
            <wp:effectExtent l="19050" t="19050" r="13970" b="18415"/>
            <wp:docPr id="12" name="Picture 12" descr="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Table&#10;&#10;Description automatically generated with medium confidence"/>
                    <pic:cNvPicPr/>
                  </pic:nvPicPr>
                  <pic:blipFill>
                    <a:blip r:embed="rId165"/>
                    <a:stretch>
                      <a:fillRect/>
                    </a:stretch>
                  </pic:blipFill>
                  <pic:spPr>
                    <a:xfrm>
                      <a:off x="0" y="0"/>
                      <a:ext cx="5303934" cy="1110653"/>
                    </a:xfrm>
                    <a:prstGeom prst="rect">
                      <a:avLst/>
                    </a:prstGeom>
                    <a:ln w="19050">
                      <a:solidFill>
                        <a:schemeClr val="accent1"/>
                      </a:solidFill>
                    </a:ln>
                  </pic:spPr>
                </pic:pic>
              </a:graphicData>
            </a:graphic>
          </wp:inline>
        </w:drawing>
      </w:r>
    </w:p>
    <w:p w14:paraId="19527D37" w14:textId="6C298051" w:rsidR="00D95CDE" w:rsidRDefault="00D95CDE" w:rsidP="00D95CDE">
      <w:pPr>
        <w:pStyle w:val="FigureCaption0"/>
      </w:pPr>
      <w:bookmarkStart w:id="3113" w:name="_Toc74052720"/>
      <w:bookmarkStart w:id="3114" w:name="_Toc90644107"/>
      <w:bookmarkStart w:id="3115" w:name="_Toc23016411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141</w:t>
      </w:r>
      <w:r w:rsidR="00764635">
        <w:rPr>
          <w:noProof/>
        </w:rPr>
        <w:fldChar w:fldCharType="end"/>
      </w:r>
      <w:r>
        <w:t xml:space="preserve">: </w:t>
      </w:r>
      <w:r>
        <w:rPr>
          <w:noProof/>
        </w:rPr>
        <w:t>Batch Details Screen</w:t>
      </w:r>
      <w:bookmarkEnd w:id="3113"/>
      <w:bookmarkEnd w:id="3114"/>
      <w:bookmarkEnd w:id="3115"/>
    </w:p>
    <w:p w14:paraId="59438CA3" w14:textId="682CA5E5" w:rsidR="00B308CA" w:rsidRDefault="00870A7D" w:rsidP="006C3C3F">
      <w:pPr>
        <w:pStyle w:val="OrderedList"/>
        <w:numPr>
          <w:ilvl w:val="0"/>
          <w:numId w:val="286"/>
        </w:numPr>
        <w:jc w:val="both"/>
      </w:pPr>
      <w:r>
        <w:t xml:space="preserve">Select Audit Tracking menu on the </w:t>
      </w:r>
      <w:r w:rsidRPr="00B308CA">
        <w:rPr>
          <w:b/>
        </w:rPr>
        <w:t>Batch Details</w:t>
      </w:r>
      <w:r>
        <w:t xml:space="preserve"> screen to view the </w:t>
      </w:r>
      <w:r w:rsidRPr="00B308CA">
        <w:rPr>
          <w:b/>
        </w:rPr>
        <w:t>Audit Results</w:t>
      </w:r>
      <w:r>
        <w:t xml:space="preserve"> screen.</w:t>
      </w:r>
      <w:r w:rsidR="00B308CA" w:rsidRPr="00B308CA">
        <w:t xml:space="preserve"> </w:t>
      </w:r>
    </w:p>
    <w:p w14:paraId="71BE9EF8" w14:textId="12B8E87C" w:rsidR="00870A7D" w:rsidRDefault="00DA30D4" w:rsidP="001932E4">
      <w:pPr>
        <w:pStyle w:val="BodyText"/>
        <w:jc w:val="center"/>
      </w:pPr>
      <w:r>
        <w:rPr>
          <w:noProof/>
        </w:rPr>
        <w:drawing>
          <wp:inline distT="0" distB="0" distL="0" distR="0" wp14:anchorId="4D2ED468" wp14:editId="7A2B06FD">
            <wp:extent cx="4365139" cy="1172898"/>
            <wp:effectExtent l="19050" t="19050" r="16510" b="27305"/>
            <wp:docPr id="13" name="Picture 13"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application, Word&#10;&#10;Description automatically generated"/>
                    <pic:cNvPicPr/>
                  </pic:nvPicPr>
                  <pic:blipFill>
                    <a:blip r:embed="rId166"/>
                    <a:stretch>
                      <a:fillRect/>
                    </a:stretch>
                  </pic:blipFill>
                  <pic:spPr>
                    <a:xfrm>
                      <a:off x="0" y="0"/>
                      <a:ext cx="4382717" cy="1177621"/>
                    </a:xfrm>
                    <a:prstGeom prst="rect">
                      <a:avLst/>
                    </a:prstGeom>
                    <a:ln w="19050">
                      <a:solidFill>
                        <a:schemeClr val="accent1"/>
                      </a:solidFill>
                    </a:ln>
                  </pic:spPr>
                </pic:pic>
              </a:graphicData>
            </a:graphic>
          </wp:inline>
        </w:drawing>
      </w:r>
    </w:p>
    <w:p w14:paraId="1E451331" w14:textId="1FA2AAE9" w:rsidR="00D95CDE" w:rsidRDefault="00D95CDE" w:rsidP="00D95CDE">
      <w:pPr>
        <w:pStyle w:val="FigureCaption0"/>
      </w:pPr>
      <w:bookmarkStart w:id="3116" w:name="_Toc74052721"/>
      <w:bookmarkStart w:id="3117" w:name="_Toc90644108"/>
      <w:bookmarkStart w:id="3118" w:name="_Toc23016411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142</w:t>
      </w:r>
      <w:r w:rsidR="00764635">
        <w:rPr>
          <w:noProof/>
        </w:rPr>
        <w:fldChar w:fldCharType="end"/>
      </w:r>
      <w:r>
        <w:t>: Audit Results Screen</w:t>
      </w:r>
      <w:bookmarkEnd w:id="3116"/>
      <w:bookmarkEnd w:id="3117"/>
      <w:bookmarkEnd w:id="3118"/>
    </w:p>
    <w:p w14:paraId="5DF6EC49" w14:textId="06416ED0" w:rsidR="00DA30D4" w:rsidRDefault="00DA30D4" w:rsidP="006C3C3F">
      <w:pPr>
        <w:pStyle w:val="OrderedList"/>
        <w:numPr>
          <w:ilvl w:val="0"/>
          <w:numId w:val="286"/>
        </w:numPr>
        <w:jc w:val="both"/>
      </w:pPr>
      <w:r>
        <w:t xml:space="preserve">Select Batch Note menu on the </w:t>
      </w:r>
      <w:r w:rsidRPr="00B308CA">
        <w:rPr>
          <w:b/>
        </w:rPr>
        <w:t>Batch Details</w:t>
      </w:r>
      <w:r>
        <w:t xml:space="preserve"> screen to view the </w:t>
      </w:r>
      <w:r w:rsidRPr="00834A1B">
        <w:rPr>
          <w:bCs/>
        </w:rPr>
        <w:t>Notes if the batch failed</w:t>
      </w:r>
      <w:r>
        <w:t>.</w:t>
      </w:r>
      <w:r w:rsidRPr="00B308CA">
        <w:t xml:space="preserve"> </w:t>
      </w:r>
    </w:p>
    <w:p w14:paraId="3951BD33" w14:textId="7FC5465E" w:rsidR="00DA30D4" w:rsidRDefault="00DA30D4" w:rsidP="00D95CDE">
      <w:pPr>
        <w:pStyle w:val="FigureCaption0"/>
      </w:pPr>
      <w:r>
        <w:rPr>
          <w:noProof/>
        </w:rPr>
        <w:drawing>
          <wp:inline distT="0" distB="0" distL="0" distR="0" wp14:anchorId="25AFE64C" wp14:editId="0E6B0014">
            <wp:extent cx="5943600" cy="1376045"/>
            <wp:effectExtent l="19050" t="19050" r="19050" b="14605"/>
            <wp:docPr id="15" name="Picture 1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Graphical user interface, text, application&#10;&#10;Description automatically generated"/>
                    <pic:cNvPicPr/>
                  </pic:nvPicPr>
                  <pic:blipFill>
                    <a:blip r:embed="rId302"/>
                    <a:stretch>
                      <a:fillRect/>
                    </a:stretch>
                  </pic:blipFill>
                  <pic:spPr>
                    <a:xfrm>
                      <a:off x="0" y="0"/>
                      <a:ext cx="5943600" cy="1376045"/>
                    </a:xfrm>
                    <a:prstGeom prst="rect">
                      <a:avLst/>
                    </a:prstGeom>
                    <a:ln w="19050">
                      <a:solidFill>
                        <a:schemeClr val="accent1"/>
                      </a:solidFill>
                    </a:ln>
                  </pic:spPr>
                </pic:pic>
              </a:graphicData>
            </a:graphic>
          </wp:inline>
        </w:drawing>
      </w:r>
    </w:p>
    <w:p w14:paraId="27A7FAF6" w14:textId="066572B8" w:rsidR="00DA30D4" w:rsidRDefault="00DA30D4" w:rsidP="00DA30D4">
      <w:pPr>
        <w:pStyle w:val="FigureCaption0"/>
      </w:pPr>
      <w:bookmarkStart w:id="3119" w:name="_Toc230164120"/>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143</w:t>
      </w:r>
      <w:r>
        <w:rPr>
          <w:noProof/>
        </w:rPr>
        <w:fldChar w:fldCharType="end"/>
      </w:r>
      <w:r>
        <w:t>: Batch Notes Screen</w:t>
      </w:r>
      <w:bookmarkEnd w:id="3119"/>
    </w:p>
    <w:p w14:paraId="4E297630" w14:textId="77777777" w:rsidR="00DA30D4" w:rsidRPr="006C7316" w:rsidRDefault="00DA30D4" w:rsidP="00D95CDE">
      <w:pPr>
        <w:pStyle w:val="FigureCaption0"/>
      </w:pPr>
    </w:p>
    <w:p w14:paraId="07596E30" w14:textId="49E85DEE" w:rsidR="00FC306A" w:rsidRDefault="00661229" w:rsidP="00F13574">
      <w:pPr>
        <w:pStyle w:val="Heading3"/>
        <w:ind w:left="1080" w:hanging="1080"/>
        <w:jc w:val="both"/>
      </w:pPr>
      <w:bookmarkStart w:id="3120" w:name="_Toc314310323"/>
      <w:bookmarkStart w:id="3121" w:name="_Toc314660807"/>
      <w:bookmarkStart w:id="3122" w:name="_Toc315633935"/>
      <w:bookmarkStart w:id="3123" w:name="_Toc11334844"/>
      <w:bookmarkStart w:id="3124" w:name="_Toc74052065"/>
      <w:bookmarkStart w:id="3125" w:name="_Toc230163360"/>
      <w:bookmarkStart w:id="3126" w:name="_Ref314171166"/>
      <w:r>
        <w:t xml:space="preserve">Accounting &gt; </w:t>
      </w:r>
      <w:r w:rsidR="004D4FF8">
        <w:t>D</w:t>
      </w:r>
      <w:r w:rsidR="00FC306A" w:rsidRPr="002B73E4">
        <w:t>isbursements</w:t>
      </w:r>
      <w:bookmarkEnd w:id="3120"/>
      <w:bookmarkEnd w:id="3121"/>
      <w:bookmarkEnd w:id="3122"/>
      <w:bookmarkEnd w:id="3123"/>
      <w:bookmarkEnd w:id="3124"/>
      <w:bookmarkEnd w:id="3125"/>
      <w:r w:rsidR="00FC306A" w:rsidRPr="002B73E4">
        <w:t xml:space="preserve"> </w:t>
      </w:r>
      <w:r w:rsidR="00172407">
        <w:fldChar w:fldCharType="begin"/>
      </w:r>
      <w:r w:rsidR="00172407">
        <w:instrText xml:space="preserve"> XE "</w:instrText>
      </w:r>
      <w:r w:rsidR="00172407" w:rsidRPr="00E667CA">
        <w:instrText>Accounting Disbursements Screen</w:instrText>
      </w:r>
      <w:r w:rsidR="00172407">
        <w:instrText xml:space="preserve">" </w:instrText>
      </w:r>
      <w:r w:rsidR="00172407">
        <w:fldChar w:fldCharType="end"/>
      </w:r>
    </w:p>
    <w:p w14:paraId="00B4D9F3" w14:textId="1C9A99CA" w:rsidR="000F17D7" w:rsidRPr="006C7316" w:rsidRDefault="000F17D7" w:rsidP="001879BA">
      <w:pPr>
        <w:pStyle w:val="BodyText"/>
      </w:pPr>
      <w:r w:rsidRPr="006C7316">
        <w:t>Th</w:t>
      </w:r>
      <w:r>
        <w:t xml:space="preserve">e Disbursements screen is displayed when an authorized user </w:t>
      </w:r>
      <w:r w:rsidR="00552EE4">
        <w:t>selects Disbursements</w:t>
      </w:r>
      <w:r>
        <w:t xml:space="preserve"> under the Accounting tab displayed in the </w:t>
      </w:r>
      <w:r w:rsidR="00992B9B">
        <w:t>Left M</w:t>
      </w:r>
      <w:r>
        <w:t xml:space="preserve">enu. </w:t>
      </w:r>
      <w:r w:rsidR="00552EE4" w:rsidRPr="002B73E4">
        <w:t xml:space="preserve">This screen displays the Notes disbursement transactions that need </w:t>
      </w:r>
      <w:r w:rsidR="00552EE4">
        <w:t>a c</w:t>
      </w:r>
      <w:r w:rsidR="00552EE4" w:rsidRPr="002B73E4">
        <w:t xml:space="preserve">ash </w:t>
      </w:r>
      <w:r w:rsidR="00552EE4">
        <w:t>s</w:t>
      </w:r>
      <w:r w:rsidR="00552EE4" w:rsidRPr="002B73E4">
        <w:t xml:space="preserve">upervisor to </w:t>
      </w:r>
      <w:r w:rsidR="000974AD">
        <w:t>Authorize</w:t>
      </w:r>
      <w:r w:rsidR="00552EE4" w:rsidRPr="002B73E4">
        <w:t xml:space="preserve"> the </w:t>
      </w:r>
      <w:r w:rsidR="000974AD">
        <w:t>Check/</w:t>
      </w:r>
      <w:r w:rsidR="00552EE4" w:rsidRPr="002B73E4">
        <w:t xml:space="preserve">ACH transaction. </w:t>
      </w:r>
      <w:r w:rsidR="000974AD">
        <w:t>After</w:t>
      </w:r>
      <w:r w:rsidR="00552EE4" w:rsidRPr="002B73E4">
        <w:t xml:space="preserve"> </w:t>
      </w:r>
      <w:r w:rsidR="000974AD">
        <w:t>authorization</w:t>
      </w:r>
      <w:r w:rsidR="00552EE4" w:rsidRPr="002B73E4">
        <w:t xml:space="preserve">, the transaction is released to the Accounting Module for </w:t>
      </w:r>
      <w:r w:rsidR="00552EE4">
        <w:t>d</w:t>
      </w:r>
      <w:r w:rsidR="00552EE4" w:rsidRPr="002B73E4">
        <w:t xml:space="preserve">isbursement.  </w:t>
      </w:r>
    </w:p>
    <w:p w14:paraId="7A475BBB" w14:textId="77AF3841" w:rsidR="009E6540" w:rsidRDefault="009E6540" w:rsidP="009E6540">
      <w:pPr>
        <w:pStyle w:val="BodyText"/>
        <w:jc w:val="center"/>
      </w:pPr>
      <w:bookmarkStart w:id="3127" w:name="_Toc314235500"/>
      <w:r w:rsidRPr="009E6540">
        <w:rPr>
          <w:noProof/>
        </w:rPr>
        <w:drawing>
          <wp:inline distT="0" distB="0" distL="0" distR="0" wp14:anchorId="7CA1C6C4" wp14:editId="5280EC92">
            <wp:extent cx="5943600" cy="3133090"/>
            <wp:effectExtent l="19050" t="19050" r="19050" b="10160"/>
            <wp:docPr id="1264939677"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03" cstate="print">
                      <a:extLst>
                        <a:ext uri="{28A0092B-C50C-407E-A947-70E740481C1C}">
                          <a14:useLocalDpi xmlns:a14="http://schemas.microsoft.com/office/drawing/2010/main" val="0"/>
                        </a:ext>
                      </a:extLst>
                    </a:blip>
                    <a:srcRect/>
                    <a:stretch>
                      <a:fillRect/>
                    </a:stretch>
                  </pic:blipFill>
                  <pic:spPr bwMode="auto">
                    <a:xfrm>
                      <a:off x="0" y="0"/>
                      <a:ext cx="5943600" cy="3133090"/>
                    </a:xfrm>
                    <a:prstGeom prst="rect">
                      <a:avLst/>
                    </a:prstGeom>
                    <a:noFill/>
                    <a:ln w="19050">
                      <a:solidFill>
                        <a:srgbClr val="0070C0"/>
                      </a:solidFill>
                    </a:ln>
                  </pic:spPr>
                </pic:pic>
              </a:graphicData>
            </a:graphic>
          </wp:inline>
        </w:drawing>
      </w:r>
    </w:p>
    <w:p w14:paraId="603AE64D" w14:textId="4AE847F2" w:rsidR="00D95CDE" w:rsidRPr="006C7316" w:rsidRDefault="00D95CDE" w:rsidP="00D95CDE">
      <w:pPr>
        <w:pStyle w:val="FigureCaption0"/>
      </w:pPr>
      <w:bookmarkStart w:id="3128" w:name="_Toc74052722"/>
      <w:bookmarkStart w:id="3129" w:name="_Toc90644109"/>
      <w:bookmarkStart w:id="3130" w:name="_Toc23016412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144</w:t>
      </w:r>
      <w:r w:rsidR="00764635">
        <w:rPr>
          <w:noProof/>
        </w:rPr>
        <w:fldChar w:fldCharType="end"/>
      </w:r>
      <w:r>
        <w:t xml:space="preserve">: </w:t>
      </w:r>
      <w:r>
        <w:rPr>
          <w:noProof/>
        </w:rPr>
        <w:t>Disbursements Screen</w:t>
      </w:r>
      <w:bookmarkEnd w:id="3128"/>
      <w:bookmarkEnd w:id="3129"/>
      <w:bookmarkEnd w:id="3130"/>
    </w:p>
    <w:bookmarkEnd w:id="3127"/>
    <w:p w14:paraId="7CD4985B" w14:textId="76012C5B" w:rsidR="00EA4BAC" w:rsidRPr="000F17D7" w:rsidRDefault="00552EE4" w:rsidP="001879BA">
      <w:pPr>
        <w:pStyle w:val="BodyText"/>
      </w:pPr>
      <w:r w:rsidRPr="006C7316">
        <w:t xml:space="preserve">The </w:t>
      </w:r>
      <w:r>
        <w:t xml:space="preserve">Disbursements </w:t>
      </w:r>
      <w:r w:rsidRPr="006C7316">
        <w:t>screen provides the following search criteria:</w:t>
      </w:r>
    </w:p>
    <w:tbl>
      <w:tblPr>
        <w:tblStyle w:val="TableGrid"/>
        <w:tblW w:w="0" w:type="auto"/>
        <w:tblInd w:w="198" w:type="dxa"/>
        <w:tblLook w:val="04A0" w:firstRow="1" w:lastRow="0" w:firstColumn="1" w:lastColumn="0" w:noHBand="0" w:noVBand="1"/>
      </w:tblPr>
      <w:tblGrid>
        <w:gridCol w:w="2474"/>
        <w:gridCol w:w="6678"/>
      </w:tblGrid>
      <w:tr w:rsidR="00FC306A" w:rsidRPr="00E12EB6" w14:paraId="095AD938" w14:textId="77777777" w:rsidTr="00AF5B2A">
        <w:trPr>
          <w:tblHeader/>
        </w:trPr>
        <w:tc>
          <w:tcPr>
            <w:tcW w:w="2474" w:type="dxa"/>
            <w:shd w:val="clear" w:color="auto" w:fill="B8CCE4" w:themeFill="accent1" w:themeFillTint="66"/>
          </w:tcPr>
          <w:p w14:paraId="59695E19" w14:textId="77777777" w:rsidR="00FC306A" w:rsidRPr="00E12EB6" w:rsidRDefault="00FC306A" w:rsidP="000E443B">
            <w:pPr>
              <w:pStyle w:val="Tableheader"/>
            </w:pPr>
            <w:r w:rsidRPr="00E12EB6">
              <w:t>Field</w:t>
            </w:r>
          </w:p>
        </w:tc>
        <w:tc>
          <w:tcPr>
            <w:tcW w:w="6678" w:type="dxa"/>
            <w:shd w:val="clear" w:color="auto" w:fill="B8CCE4" w:themeFill="accent1" w:themeFillTint="66"/>
          </w:tcPr>
          <w:p w14:paraId="3A4BCF42" w14:textId="77777777" w:rsidR="00FC306A" w:rsidRPr="00E12EB6" w:rsidRDefault="00FC306A" w:rsidP="000E443B">
            <w:pPr>
              <w:pStyle w:val="Tableheader"/>
            </w:pPr>
            <w:r w:rsidRPr="00E12EB6">
              <w:t>Description</w:t>
            </w:r>
          </w:p>
        </w:tc>
      </w:tr>
      <w:tr w:rsidR="00FC306A" w:rsidRPr="0063102A" w14:paraId="4A7387CF" w14:textId="77777777" w:rsidTr="00AF5B2A">
        <w:tc>
          <w:tcPr>
            <w:tcW w:w="2474" w:type="dxa"/>
          </w:tcPr>
          <w:p w14:paraId="7D4BDC55" w14:textId="77777777" w:rsidR="00FC306A" w:rsidRPr="0063102A" w:rsidRDefault="00FC306A" w:rsidP="00B34BB0">
            <w:pPr>
              <w:pStyle w:val="TableColumnSubheading"/>
              <w:rPr>
                <w:noProof/>
              </w:rPr>
            </w:pPr>
            <w:r w:rsidRPr="0063102A">
              <w:rPr>
                <w:noProof/>
              </w:rPr>
              <w:t>Loan Skey</w:t>
            </w:r>
          </w:p>
        </w:tc>
        <w:tc>
          <w:tcPr>
            <w:tcW w:w="6678" w:type="dxa"/>
          </w:tcPr>
          <w:p w14:paraId="6250A269" w14:textId="1929EE2C" w:rsidR="00FC306A" w:rsidRPr="0063102A" w:rsidRDefault="00FC306A" w:rsidP="00F874DE">
            <w:pPr>
              <w:pStyle w:val="TableText"/>
              <w:jc w:val="both"/>
              <w:rPr>
                <w:noProof/>
              </w:rPr>
            </w:pPr>
            <w:r w:rsidRPr="0063102A">
              <w:rPr>
                <w:noProof/>
              </w:rPr>
              <w:t xml:space="preserve">Unique ID for each FHA </w:t>
            </w:r>
            <w:r>
              <w:rPr>
                <w:noProof/>
              </w:rPr>
              <w:t>c</w:t>
            </w:r>
            <w:r w:rsidRPr="0063102A">
              <w:rPr>
                <w:noProof/>
              </w:rPr>
              <w:t>ase</w:t>
            </w:r>
            <w:r w:rsidR="00A75512">
              <w:rPr>
                <w:noProof/>
              </w:rPr>
              <w:t>.</w:t>
            </w:r>
          </w:p>
        </w:tc>
      </w:tr>
      <w:tr w:rsidR="00FC306A" w:rsidRPr="0063102A" w14:paraId="2F6AEC01" w14:textId="77777777" w:rsidTr="00AF5B2A">
        <w:tc>
          <w:tcPr>
            <w:tcW w:w="2474" w:type="dxa"/>
          </w:tcPr>
          <w:p w14:paraId="4D2DFF18" w14:textId="77777777" w:rsidR="00FC306A" w:rsidRPr="0063102A" w:rsidRDefault="00FC306A" w:rsidP="00B34BB0">
            <w:pPr>
              <w:pStyle w:val="TableColumnSubheading"/>
              <w:rPr>
                <w:noProof/>
              </w:rPr>
            </w:pPr>
            <w:r w:rsidRPr="0063102A">
              <w:rPr>
                <w:noProof/>
              </w:rPr>
              <w:t>Lender Loan #</w:t>
            </w:r>
          </w:p>
        </w:tc>
        <w:tc>
          <w:tcPr>
            <w:tcW w:w="6678" w:type="dxa"/>
          </w:tcPr>
          <w:p w14:paraId="78A00EF6" w14:textId="78A2DED4" w:rsidR="00FC306A" w:rsidRPr="0063102A" w:rsidRDefault="00FC306A" w:rsidP="00F874DE">
            <w:pPr>
              <w:pStyle w:val="TableText"/>
              <w:jc w:val="both"/>
              <w:rPr>
                <w:noProof/>
              </w:rPr>
            </w:pPr>
            <w:r w:rsidRPr="0063102A">
              <w:rPr>
                <w:noProof/>
              </w:rPr>
              <w:t xml:space="preserve">Unique Loan Number assigned by the </w:t>
            </w:r>
            <w:r>
              <w:rPr>
                <w:noProof/>
              </w:rPr>
              <w:t>l</w:t>
            </w:r>
            <w:r w:rsidRPr="0063102A">
              <w:rPr>
                <w:noProof/>
              </w:rPr>
              <w:t>ender</w:t>
            </w:r>
            <w:r w:rsidR="00A75512">
              <w:rPr>
                <w:noProof/>
              </w:rPr>
              <w:t>.</w:t>
            </w:r>
          </w:p>
        </w:tc>
      </w:tr>
      <w:tr w:rsidR="00FC306A" w:rsidRPr="0063102A" w14:paraId="1DC868FA" w14:textId="77777777" w:rsidTr="00AF5B2A">
        <w:tc>
          <w:tcPr>
            <w:tcW w:w="2474" w:type="dxa"/>
          </w:tcPr>
          <w:p w14:paraId="33ECA6C6" w14:textId="77777777" w:rsidR="00FC306A" w:rsidRPr="0063102A" w:rsidRDefault="00FC306A" w:rsidP="00B34BB0">
            <w:pPr>
              <w:pStyle w:val="TableColumnSubheading"/>
              <w:rPr>
                <w:noProof/>
              </w:rPr>
            </w:pPr>
            <w:r w:rsidRPr="0063102A">
              <w:rPr>
                <w:noProof/>
              </w:rPr>
              <w:t>FHA Case #</w:t>
            </w:r>
          </w:p>
        </w:tc>
        <w:tc>
          <w:tcPr>
            <w:tcW w:w="6678" w:type="dxa"/>
          </w:tcPr>
          <w:p w14:paraId="18C6CD8D" w14:textId="1ACE0565" w:rsidR="00FC306A" w:rsidRPr="0063102A" w:rsidRDefault="00FC306A" w:rsidP="00A153CE">
            <w:pPr>
              <w:pStyle w:val="TableText"/>
              <w:jc w:val="both"/>
              <w:rPr>
                <w:noProof/>
              </w:rPr>
            </w:pPr>
            <w:r w:rsidRPr="0063102A">
              <w:rPr>
                <w:noProof/>
              </w:rPr>
              <w:t xml:space="preserve">The </w:t>
            </w:r>
            <w:r w:rsidR="00A153CE">
              <w:rPr>
                <w:noProof/>
              </w:rPr>
              <w:t xml:space="preserve">HECM </w:t>
            </w:r>
            <w:r w:rsidR="00E4027B">
              <w:rPr>
                <w:noProof/>
              </w:rPr>
              <w:t>Case</w:t>
            </w:r>
            <w:r w:rsidRPr="0063102A">
              <w:rPr>
                <w:noProof/>
              </w:rPr>
              <w:t xml:space="preserve"> number</w:t>
            </w:r>
            <w:r w:rsidR="00A75512">
              <w:rPr>
                <w:noProof/>
              </w:rPr>
              <w:t>.</w:t>
            </w:r>
          </w:p>
        </w:tc>
      </w:tr>
      <w:tr w:rsidR="00FC306A" w:rsidRPr="0063102A" w14:paraId="06D5A1E8" w14:textId="77777777" w:rsidTr="00AF5B2A">
        <w:tc>
          <w:tcPr>
            <w:tcW w:w="2474" w:type="dxa"/>
          </w:tcPr>
          <w:p w14:paraId="2C6FEEA0" w14:textId="77777777" w:rsidR="00FC306A" w:rsidRPr="0063102A" w:rsidRDefault="00FC306A" w:rsidP="00B34BB0">
            <w:pPr>
              <w:pStyle w:val="TableColumnSubheading"/>
              <w:rPr>
                <w:noProof/>
              </w:rPr>
            </w:pPr>
            <w:r w:rsidRPr="0063102A">
              <w:rPr>
                <w:noProof/>
              </w:rPr>
              <w:t>Case Status</w:t>
            </w:r>
          </w:p>
        </w:tc>
        <w:tc>
          <w:tcPr>
            <w:tcW w:w="6678" w:type="dxa"/>
          </w:tcPr>
          <w:p w14:paraId="5D22459E" w14:textId="374EB5D0" w:rsidR="00FC306A" w:rsidRPr="0063102A" w:rsidRDefault="00FC306A" w:rsidP="00F874DE">
            <w:pPr>
              <w:pStyle w:val="TableText"/>
              <w:jc w:val="both"/>
              <w:rPr>
                <w:noProof/>
              </w:rPr>
            </w:pPr>
            <w:r w:rsidRPr="0063102A">
              <w:rPr>
                <w:noProof/>
              </w:rPr>
              <w:t xml:space="preserve">Selection from </w:t>
            </w:r>
            <w:r>
              <w:rPr>
                <w:noProof/>
              </w:rPr>
              <w:t>dropdown</w:t>
            </w:r>
            <w:r w:rsidRPr="0063102A">
              <w:rPr>
                <w:noProof/>
              </w:rPr>
              <w:t xml:space="preserve"> values</w:t>
            </w:r>
            <w:r w:rsidR="00A75512">
              <w:rPr>
                <w:noProof/>
              </w:rPr>
              <w:t>.</w:t>
            </w:r>
          </w:p>
        </w:tc>
      </w:tr>
      <w:tr w:rsidR="00AF5B2A" w:rsidRPr="0063102A" w14:paraId="7E19F6D0" w14:textId="77777777" w:rsidTr="00AF5B2A">
        <w:tc>
          <w:tcPr>
            <w:tcW w:w="2474" w:type="dxa"/>
          </w:tcPr>
          <w:p w14:paraId="0CC8E8A5" w14:textId="39CD22D0" w:rsidR="00AF5B2A" w:rsidRPr="0063102A" w:rsidRDefault="00AF5B2A" w:rsidP="00AF5B2A">
            <w:pPr>
              <w:pStyle w:val="TableColumnSubheading"/>
              <w:rPr>
                <w:noProof/>
              </w:rPr>
            </w:pPr>
            <w:r w:rsidRPr="0063102A">
              <w:rPr>
                <w:noProof/>
              </w:rPr>
              <w:t>Case Sub-Status</w:t>
            </w:r>
          </w:p>
        </w:tc>
        <w:tc>
          <w:tcPr>
            <w:tcW w:w="6678" w:type="dxa"/>
          </w:tcPr>
          <w:p w14:paraId="1291CAB3" w14:textId="0DBD50A5" w:rsidR="00AF5B2A" w:rsidRPr="0063102A" w:rsidRDefault="00AF5B2A" w:rsidP="00AF5B2A">
            <w:pPr>
              <w:pStyle w:val="TableText"/>
              <w:jc w:val="both"/>
              <w:rPr>
                <w:noProof/>
              </w:rPr>
            </w:pPr>
            <w:r w:rsidRPr="0063102A">
              <w:rPr>
                <w:noProof/>
              </w:rPr>
              <w:t xml:space="preserve">Selection from </w:t>
            </w:r>
            <w:r>
              <w:rPr>
                <w:noProof/>
              </w:rPr>
              <w:t>dropdown</w:t>
            </w:r>
            <w:r w:rsidRPr="0063102A">
              <w:rPr>
                <w:noProof/>
              </w:rPr>
              <w:t xml:space="preserve"> values for the selected </w:t>
            </w:r>
            <w:r>
              <w:rPr>
                <w:noProof/>
              </w:rPr>
              <w:t>c</w:t>
            </w:r>
            <w:r w:rsidRPr="0063102A">
              <w:rPr>
                <w:noProof/>
              </w:rPr>
              <w:t xml:space="preserve">ase </w:t>
            </w:r>
            <w:r>
              <w:rPr>
                <w:noProof/>
              </w:rPr>
              <w:t>s</w:t>
            </w:r>
            <w:r w:rsidRPr="0063102A">
              <w:rPr>
                <w:noProof/>
              </w:rPr>
              <w:t>tatus</w:t>
            </w:r>
            <w:r>
              <w:rPr>
                <w:noProof/>
              </w:rPr>
              <w:t>.</w:t>
            </w:r>
          </w:p>
        </w:tc>
      </w:tr>
      <w:tr w:rsidR="00AF5B2A" w:rsidRPr="0063102A" w14:paraId="570446F3" w14:textId="77777777" w:rsidTr="00AF5B2A">
        <w:tc>
          <w:tcPr>
            <w:tcW w:w="2474" w:type="dxa"/>
          </w:tcPr>
          <w:p w14:paraId="4CB0FD26" w14:textId="77777777" w:rsidR="00AF5B2A" w:rsidRPr="0063102A" w:rsidRDefault="00AF5B2A" w:rsidP="00AF5B2A">
            <w:pPr>
              <w:pStyle w:val="TableColumnSubheading"/>
              <w:rPr>
                <w:noProof/>
              </w:rPr>
            </w:pPr>
            <w:r w:rsidRPr="0063102A">
              <w:rPr>
                <w:noProof/>
              </w:rPr>
              <w:t>Borrower LName</w:t>
            </w:r>
          </w:p>
        </w:tc>
        <w:tc>
          <w:tcPr>
            <w:tcW w:w="6678" w:type="dxa"/>
          </w:tcPr>
          <w:p w14:paraId="3CEC79AA" w14:textId="61A1C221" w:rsidR="00AF5B2A" w:rsidRPr="0063102A" w:rsidRDefault="00AF5B2A" w:rsidP="00AF5B2A">
            <w:pPr>
              <w:pStyle w:val="TableText"/>
              <w:jc w:val="both"/>
              <w:rPr>
                <w:noProof/>
              </w:rPr>
            </w:pPr>
            <w:r w:rsidRPr="0063102A">
              <w:rPr>
                <w:noProof/>
              </w:rPr>
              <w:t xml:space="preserve">The last name of the </w:t>
            </w:r>
            <w:r>
              <w:rPr>
                <w:noProof/>
              </w:rPr>
              <w:t>b</w:t>
            </w:r>
            <w:r w:rsidRPr="0063102A">
              <w:rPr>
                <w:noProof/>
              </w:rPr>
              <w:t>orrower</w:t>
            </w:r>
            <w:r>
              <w:rPr>
                <w:noProof/>
              </w:rPr>
              <w:t>.</w:t>
            </w:r>
          </w:p>
        </w:tc>
      </w:tr>
      <w:tr w:rsidR="00AF5B2A" w:rsidRPr="0063102A" w14:paraId="1B864A21" w14:textId="77777777" w:rsidTr="00AF5B2A">
        <w:tc>
          <w:tcPr>
            <w:tcW w:w="2474" w:type="dxa"/>
          </w:tcPr>
          <w:p w14:paraId="5A22AA19" w14:textId="37EBE719" w:rsidR="00AF5B2A" w:rsidRPr="0063102A" w:rsidRDefault="00AF5B2A" w:rsidP="00AF5B2A">
            <w:pPr>
              <w:pStyle w:val="TableColumnSubheading"/>
              <w:rPr>
                <w:noProof/>
              </w:rPr>
            </w:pPr>
            <w:r w:rsidRPr="0063102A">
              <w:rPr>
                <w:noProof/>
              </w:rPr>
              <w:t>Prop</w:t>
            </w:r>
            <w:r>
              <w:rPr>
                <w:noProof/>
              </w:rPr>
              <w:t>erty</w:t>
            </w:r>
            <w:r w:rsidRPr="0063102A">
              <w:rPr>
                <w:noProof/>
              </w:rPr>
              <w:t xml:space="preserve"> Address</w:t>
            </w:r>
          </w:p>
        </w:tc>
        <w:tc>
          <w:tcPr>
            <w:tcW w:w="6678" w:type="dxa"/>
          </w:tcPr>
          <w:p w14:paraId="7EE46868" w14:textId="15A15677" w:rsidR="00AF5B2A" w:rsidRPr="0063102A" w:rsidRDefault="00AF5B2A" w:rsidP="00AF5B2A">
            <w:pPr>
              <w:pStyle w:val="TableText"/>
              <w:jc w:val="both"/>
              <w:rPr>
                <w:noProof/>
              </w:rPr>
            </w:pPr>
            <w:r w:rsidRPr="0063102A">
              <w:rPr>
                <w:noProof/>
              </w:rPr>
              <w:t>The line 1 of the property address</w:t>
            </w:r>
            <w:r>
              <w:rPr>
                <w:noProof/>
              </w:rPr>
              <w:t>.</w:t>
            </w:r>
          </w:p>
        </w:tc>
      </w:tr>
      <w:tr w:rsidR="00AF5B2A" w:rsidRPr="0063102A" w14:paraId="3F4BD0E9" w14:textId="77777777" w:rsidTr="00AF5B2A">
        <w:tc>
          <w:tcPr>
            <w:tcW w:w="2474" w:type="dxa"/>
          </w:tcPr>
          <w:p w14:paraId="2E1DD243" w14:textId="38D01E5B" w:rsidR="00AF5B2A" w:rsidRPr="0063102A" w:rsidRDefault="00AF5B2A" w:rsidP="00AF5B2A">
            <w:pPr>
              <w:pStyle w:val="TableColumnSubheading"/>
              <w:rPr>
                <w:noProof/>
              </w:rPr>
            </w:pPr>
            <w:r>
              <w:rPr>
                <w:noProof/>
              </w:rPr>
              <w:t>Property City</w:t>
            </w:r>
          </w:p>
        </w:tc>
        <w:tc>
          <w:tcPr>
            <w:tcW w:w="6678" w:type="dxa"/>
          </w:tcPr>
          <w:p w14:paraId="49182B8E" w14:textId="7E91E97F" w:rsidR="00AF5B2A" w:rsidRPr="0063102A" w:rsidRDefault="00AF5B2A" w:rsidP="00AF5B2A">
            <w:pPr>
              <w:pStyle w:val="TableText"/>
              <w:jc w:val="both"/>
              <w:rPr>
                <w:noProof/>
              </w:rPr>
            </w:pPr>
            <w:r>
              <w:rPr>
                <w:noProof/>
              </w:rPr>
              <w:t>The property city.</w:t>
            </w:r>
          </w:p>
        </w:tc>
      </w:tr>
      <w:tr w:rsidR="00AF5B2A" w:rsidRPr="0063102A" w14:paraId="35EEEBCA" w14:textId="77777777" w:rsidTr="00AF5B2A">
        <w:tc>
          <w:tcPr>
            <w:tcW w:w="2474" w:type="dxa"/>
          </w:tcPr>
          <w:p w14:paraId="09D6A07E" w14:textId="77777777" w:rsidR="00AF5B2A" w:rsidRPr="0063102A" w:rsidRDefault="00AF5B2A" w:rsidP="00AF5B2A">
            <w:pPr>
              <w:pStyle w:val="TableColumnSubheading"/>
              <w:rPr>
                <w:noProof/>
              </w:rPr>
            </w:pPr>
            <w:r w:rsidRPr="0063102A">
              <w:rPr>
                <w:noProof/>
              </w:rPr>
              <w:t>Prop State</w:t>
            </w:r>
          </w:p>
        </w:tc>
        <w:tc>
          <w:tcPr>
            <w:tcW w:w="6678" w:type="dxa"/>
          </w:tcPr>
          <w:p w14:paraId="09D7C6B6" w14:textId="1ACAC5C2" w:rsidR="00AF5B2A" w:rsidRPr="0063102A" w:rsidRDefault="00AF5B2A" w:rsidP="00AF5B2A">
            <w:pPr>
              <w:pStyle w:val="TableText"/>
              <w:jc w:val="both"/>
              <w:rPr>
                <w:noProof/>
              </w:rPr>
            </w:pPr>
            <w:r w:rsidRPr="0063102A">
              <w:rPr>
                <w:noProof/>
              </w:rPr>
              <w:t>The prop</w:t>
            </w:r>
            <w:r>
              <w:rPr>
                <w:noProof/>
              </w:rPr>
              <w:t>e</w:t>
            </w:r>
            <w:r w:rsidRPr="0063102A">
              <w:rPr>
                <w:noProof/>
              </w:rPr>
              <w:t>rty state</w:t>
            </w:r>
            <w:r>
              <w:rPr>
                <w:noProof/>
              </w:rPr>
              <w:t>.</w:t>
            </w:r>
          </w:p>
        </w:tc>
      </w:tr>
      <w:tr w:rsidR="00AF5B2A" w:rsidRPr="0063102A" w14:paraId="43C00CED" w14:textId="77777777" w:rsidTr="00AF5B2A">
        <w:tc>
          <w:tcPr>
            <w:tcW w:w="2474" w:type="dxa"/>
          </w:tcPr>
          <w:p w14:paraId="29D87CA6" w14:textId="29310D5D" w:rsidR="00AF5B2A" w:rsidRPr="0063102A" w:rsidRDefault="00AF5B2A" w:rsidP="00AF5B2A">
            <w:pPr>
              <w:pStyle w:val="TableColumnSubheading"/>
              <w:rPr>
                <w:noProof/>
              </w:rPr>
            </w:pPr>
            <w:r>
              <w:rPr>
                <w:noProof/>
              </w:rPr>
              <w:t>Property Zip</w:t>
            </w:r>
          </w:p>
        </w:tc>
        <w:tc>
          <w:tcPr>
            <w:tcW w:w="6678" w:type="dxa"/>
          </w:tcPr>
          <w:p w14:paraId="7132C518" w14:textId="44462173" w:rsidR="00AF5B2A" w:rsidRPr="0063102A" w:rsidRDefault="00AF5B2A" w:rsidP="00AF5B2A">
            <w:pPr>
              <w:pStyle w:val="TableText"/>
              <w:jc w:val="both"/>
              <w:rPr>
                <w:noProof/>
              </w:rPr>
            </w:pPr>
            <w:r>
              <w:rPr>
                <w:noProof/>
              </w:rPr>
              <w:t>Property Zip code</w:t>
            </w:r>
          </w:p>
        </w:tc>
      </w:tr>
      <w:tr w:rsidR="00AF5B2A" w:rsidRPr="0063102A" w14:paraId="441E2E88" w14:textId="77777777" w:rsidTr="00AF5B2A">
        <w:tc>
          <w:tcPr>
            <w:tcW w:w="2474" w:type="dxa"/>
          </w:tcPr>
          <w:p w14:paraId="040F42EA" w14:textId="737705D5" w:rsidR="00AF5B2A" w:rsidRPr="0063102A" w:rsidRDefault="00AF5B2A" w:rsidP="00AF5B2A">
            <w:pPr>
              <w:pStyle w:val="TableColumnSubheading"/>
              <w:rPr>
                <w:noProof/>
              </w:rPr>
            </w:pPr>
            <w:r>
              <w:rPr>
                <w:noProof/>
              </w:rPr>
              <w:t>Property County</w:t>
            </w:r>
          </w:p>
        </w:tc>
        <w:tc>
          <w:tcPr>
            <w:tcW w:w="6678" w:type="dxa"/>
          </w:tcPr>
          <w:p w14:paraId="5886BD6F" w14:textId="233E3074" w:rsidR="00AF5B2A" w:rsidRPr="0063102A" w:rsidRDefault="00AF5B2A" w:rsidP="00AF5B2A">
            <w:pPr>
              <w:pStyle w:val="TableText"/>
              <w:jc w:val="both"/>
              <w:rPr>
                <w:noProof/>
                <w:lang w:bidi="en-US"/>
              </w:rPr>
            </w:pPr>
            <w:r>
              <w:rPr>
                <w:noProof/>
                <w:lang w:bidi="en-US"/>
              </w:rPr>
              <w:t>Selection from dropdown values for the selected Property State</w:t>
            </w:r>
          </w:p>
        </w:tc>
      </w:tr>
      <w:tr w:rsidR="00AF5B2A" w:rsidRPr="0063102A" w14:paraId="6AD52EBD" w14:textId="77777777" w:rsidTr="00AF5B2A">
        <w:tc>
          <w:tcPr>
            <w:tcW w:w="2474" w:type="dxa"/>
          </w:tcPr>
          <w:p w14:paraId="39BCA675" w14:textId="77777777" w:rsidR="00AF5B2A" w:rsidRPr="0063102A" w:rsidRDefault="00AF5B2A" w:rsidP="00AF5B2A">
            <w:pPr>
              <w:pStyle w:val="TableColumnSubheading"/>
              <w:rPr>
                <w:noProof/>
              </w:rPr>
            </w:pPr>
            <w:r w:rsidRPr="0063102A">
              <w:rPr>
                <w:noProof/>
              </w:rPr>
              <w:t>Servicer Name</w:t>
            </w:r>
          </w:p>
        </w:tc>
        <w:tc>
          <w:tcPr>
            <w:tcW w:w="6678" w:type="dxa"/>
          </w:tcPr>
          <w:p w14:paraId="154A9F7D" w14:textId="65B74F80" w:rsidR="00AF5B2A" w:rsidRPr="0063102A" w:rsidRDefault="00AF5B2A" w:rsidP="00AF5B2A">
            <w:pPr>
              <w:pStyle w:val="TableText"/>
              <w:jc w:val="both"/>
              <w:rPr>
                <w:noProof/>
              </w:rPr>
            </w:pPr>
            <w:r w:rsidRPr="0063102A">
              <w:rPr>
                <w:noProof/>
                <w:lang w:bidi="en-US"/>
              </w:rPr>
              <w:t xml:space="preserve">Name of the </w:t>
            </w:r>
            <w:r>
              <w:rPr>
                <w:noProof/>
                <w:lang w:bidi="en-US"/>
              </w:rPr>
              <w:t>s</w:t>
            </w:r>
            <w:r w:rsidRPr="0063102A">
              <w:rPr>
                <w:noProof/>
                <w:lang w:bidi="en-US"/>
              </w:rPr>
              <w:t>ervicer on the loan</w:t>
            </w:r>
            <w:r>
              <w:rPr>
                <w:noProof/>
                <w:lang w:bidi="en-US"/>
              </w:rPr>
              <w:t>.</w:t>
            </w:r>
          </w:p>
        </w:tc>
      </w:tr>
      <w:tr w:rsidR="00AF5B2A" w:rsidRPr="0063102A" w14:paraId="32E46485" w14:textId="77777777" w:rsidTr="00AF5B2A">
        <w:tc>
          <w:tcPr>
            <w:tcW w:w="2474" w:type="dxa"/>
          </w:tcPr>
          <w:p w14:paraId="0F6EE892" w14:textId="77777777" w:rsidR="00AF5B2A" w:rsidRPr="0063102A" w:rsidRDefault="00AF5B2A" w:rsidP="00AF5B2A">
            <w:pPr>
              <w:pStyle w:val="TableColumnSubheading"/>
              <w:rPr>
                <w:noProof/>
              </w:rPr>
            </w:pPr>
            <w:r w:rsidRPr="0063102A">
              <w:rPr>
                <w:noProof/>
              </w:rPr>
              <w:t>Lender Name</w:t>
            </w:r>
          </w:p>
        </w:tc>
        <w:tc>
          <w:tcPr>
            <w:tcW w:w="6678" w:type="dxa"/>
          </w:tcPr>
          <w:p w14:paraId="2CDCEFB3" w14:textId="4471BC3D" w:rsidR="00AF5B2A" w:rsidRPr="0063102A" w:rsidRDefault="00AF5B2A" w:rsidP="00AF5B2A">
            <w:pPr>
              <w:pStyle w:val="TableText"/>
              <w:jc w:val="both"/>
              <w:rPr>
                <w:noProof/>
              </w:rPr>
            </w:pPr>
            <w:r w:rsidRPr="0063102A">
              <w:rPr>
                <w:noProof/>
                <w:lang w:bidi="en-US"/>
              </w:rPr>
              <w:t xml:space="preserve">Name of the </w:t>
            </w:r>
            <w:r>
              <w:rPr>
                <w:noProof/>
                <w:lang w:bidi="en-US"/>
              </w:rPr>
              <w:t>l</w:t>
            </w:r>
            <w:r w:rsidRPr="0063102A">
              <w:rPr>
                <w:noProof/>
                <w:lang w:bidi="en-US"/>
              </w:rPr>
              <w:t>ender on the loan</w:t>
            </w:r>
            <w:r>
              <w:rPr>
                <w:noProof/>
                <w:lang w:bidi="en-US"/>
              </w:rPr>
              <w:t>.</w:t>
            </w:r>
          </w:p>
        </w:tc>
      </w:tr>
      <w:tr w:rsidR="00AF5B2A" w:rsidRPr="0063102A" w14:paraId="70B4D0EC" w14:textId="77777777" w:rsidTr="00AF5B2A">
        <w:tc>
          <w:tcPr>
            <w:tcW w:w="2474" w:type="dxa"/>
          </w:tcPr>
          <w:p w14:paraId="7EF10885" w14:textId="77777777" w:rsidR="00AF5B2A" w:rsidRPr="0063102A" w:rsidRDefault="00AF5B2A" w:rsidP="00AF5B2A">
            <w:pPr>
              <w:pStyle w:val="TableColumnSubheading"/>
              <w:rPr>
                <w:noProof/>
              </w:rPr>
            </w:pPr>
            <w:r w:rsidRPr="0063102A">
              <w:rPr>
                <w:noProof/>
              </w:rPr>
              <w:t>Investor Name</w:t>
            </w:r>
          </w:p>
        </w:tc>
        <w:tc>
          <w:tcPr>
            <w:tcW w:w="6678" w:type="dxa"/>
          </w:tcPr>
          <w:p w14:paraId="7FE0DE15" w14:textId="5A4F48B9" w:rsidR="00AF5B2A" w:rsidRPr="0063102A" w:rsidRDefault="00AF5B2A" w:rsidP="00AF5B2A">
            <w:pPr>
              <w:pStyle w:val="TableText"/>
              <w:jc w:val="both"/>
              <w:rPr>
                <w:noProof/>
              </w:rPr>
            </w:pPr>
            <w:r w:rsidRPr="0063102A">
              <w:rPr>
                <w:noProof/>
                <w:lang w:bidi="en-US"/>
              </w:rPr>
              <w:t xml:space="preserve">Name of the </w:t>
            </w:r>
            <w:r>
              <w:rPr>
                <w:noProof/>
                <w:lang w:bidi="en-US"/>
              </w:rPr>
              <w:t>i</w:t>
            </w:r>
            <w:r w:rsidRPr="0063102A">
              <w:rPr>
                <w:noProof/>
                <w:lang w:bidi="en-US"/>
              </w:rPr>
              <w:t>nvestor on the loan</w:t>
            </w:r>
            <w:r>
              <w:rPr>
                <w:noProof/>
                <w:lang w:bidi="en-US"/>
              </w:rPr>
              <w:t>.</w:t>
            </w:r>
          </w:p>
        </w:tc>
      </w:tr>
    </w:tbl>
    <w:p w14:paraId="63BFF354" w14:textId="2C0A775E" w:rsidR="00FB6047" w:rsidRPr="00E12EB6" w:rsidRDefault="00FC306A" w:rsidP="00E12EB6">
      <w:pPr>
        <w:pStyle w:val="TableCaption"/>
        <w:spacing w:before="120"/>
      </w:pPr>
      <w:bookmarkStart w:id="3131" w:name="_Toc314342129"/>
      <w:bookmarkStart w:id="3132" w:name="_Toc90643809"/>
      <w:bookmarkStart w:id="3133" w:name="_Toc230163795"/>
      <w:r w:rsidRPr="00E12EB6">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rsidRPr="00E12EB6">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20</w:t>
      </w:r>
      <w:r w:rsidR="00764635">
        <w:rPr>
          <w:noProof/>
        </w:rPr>
        <w:fldChar w:fldCharType="end"/>
      </w:r>
      <w:bookmarkEnd w:id="3131"/>
      <w:r w:rsidR="001D2A37" w:rsidRPr="00E12EB6">
        <w:t>:</w:t>
      </w:r>
      <w:r w:rsidR="00FB6047" w:rsidRPr="00E12EB6">
        <w:t xml:space="preserve"> </w:t>
      </w:r>
      <w:r w:rsidR="001D2A37" w:rsidRPr="00E12EB6">
        <w:t xml:space="preserve">Loan </w:t>
      </w:r>
      <w:r w:rsidR="009E160B">
        <w:t>I</w:t>
      </w:r>
      <w:r w:rsidR="001D2A37" w:rsidRPr="00E12EB6">
        <w:t>nformation</w:t>
      </w:r>
      <w:bookmarkEnd w:id="3132"/>
      <w:bookmarkEnd w:id="3133"/>
    </w:p>
    <w:tbl>
      <w:tblPr>
        <w:tblStyle w:val="TableGrid"/>
        <w:tblW w:w="0" w:type="auto"/>
        <w:tblInd w:w="198" w:type="dxa"/>
        <w:tblLook w:val="04A0" w:firstRow="1" w:lastRow="0" w:firstColumn="1" w:lastColumn="0" w:noHBand="0" w:noVBand="1"/>
      </w:tblPr>
      <w:tblGrid>
        <w:gridCol w:w="2480"/>
        <w:gridCol w:w="6672"/>
      </w:tblGrid>
      <w:tr w:rsidR="00FC306A" w:rsidRPr="00E12EB6" w14:paraId="354B24D3" w14:textId="77777777" w:rsidTr="00430294">
        <w:trPr>
          <w:tblHeader/>
        </w:trPr>
        <w:tc>
          <w:tcPr>
            <w:tcW w:w="2480" w:type="dxa"/>
            <w:shd w:val="clear" w:color="auto" w:fill="B8CCE4" w:themeFill="accent1" w:themeFillTint="66"/>
          </w:tcPr>
          <w:p w14:paraId="735D59C6" w14:textId="60C7C4BD" w:rsidR="00FC306A" w:rsidRPr="00E12EB6" w:rsidRDefault="00FB6047" w:rsidP="000E443B">
            <w:pPr>
              <w:pStyle w:val="Tableheader"/>
            </w:pPr>
            <w:r w:rsidRPr="00E12EB6">
              <w:br w:type="page"/>
            </w:r>
            <w:r w:rsidR="00FC306A" w:rsidRPr="00E12EB6">
              <w:t>Field</w:t>
            </w:r>
          </w:p>
        </w:tc>
        <w:tc>
          <w:tcPr>
            <w:tcW w:w="6672" w:type="dxa"/>
            <w:shd w:val="clear" w:color="auto" w:fill="B8CCE4" w:themeFill="accent1" w:themeFillTint="66"/>
          </w:tcPr>
          <w:p w14:paraId="5F4A0267" w14:textId="25ECEDCA" w:rsidR="00FC306A" w:rsidRPr="00E12EB6" w:rsidRDefault="00617C0E" w:rsidP="000E443B">
            <w:pPr>
              <w:pStyle w:val="Tableheader"/>
            </w:pPr>
            <w:r w:rsidRPr="00E12EB6">
              <w:t>Description</w:t>
            </w:r>
          </w:p>
        </w:tc>
      </w:tr>
      <w:tr w:rsidR="00FC306A" w:rsidRPr="0063102A" w14:paraId="082236BB" w14:textId="77777777" w:rsidTr="00430294">
        <w:tc>
          <w:tcPr>
            <w:tcW w:w="2480" w:type="dxa"/>
          </w:tcPr>
          <w:p w14:paraId="1ED092B6" w14:textId="75A36CBA" w:rsidR="00FC306A" w:rsidRPr="0063102A" w:rsidRDefault="00FC306A" w:rsidP="00B34BB0">
            <w:pPr>
              <w:pStyle w:val="TableColumnSubheading"/>
              <w:rPr>
                <w:noProof/>
              </w:rPr>
            </w:pPr>
            <w:r w:rsidRPr="0063102A">
              <w:rPr>
                <w:noProof/>
              </w:rPr>
              <w:t>Check</w:t>
            </w:r>
            <w:r w:rsidR="00D36729">
              <w:rPr>
                <w:noProof/>
              </w:rPr>
              <w:t>/ACH</w:t>
            </w:r>
            <w:r w:rsidRPr="0063102A">
              <w:rPr>
                <w:noProof/>
              </w:rPr>
              <w:t xml:space="preserve"> #</w:t>
            </w:r>
          </w:p>
        </w:tc>
        <w:tc>
          <w:tcPr>
            <w:tcW w:w="6672" w:type="dxa"/>
          </w:tcPr>
          <w:p w14:paraId="429924B6" w14:textId="517E1F21" w:rsidR="00FC306A" w:rsidRPr="0063102A" w:rsidRDefault="00FC306A" w:rsidP="00F874DE">
            <w:pPr>
              <w:pStyle w:val="TableText"/>
              <w:jc w:val="both"/>
              <w:rPr>
                <w:noProof/>
              </w:rPr>
            </w:pPr>
            <w:r w:rsidRPr="0063102A">
              <w:rPr>
                <w:noProof/>
              </w:rPr>
              <w:t>Unique ID for each check</w:t>
            </w:r>
            <w:r w:rsidR="00D36729">
              <w:rPr>
                <w:noProof/>
              </w:rPr>
              <w:t xml:space="preserve"> or </w:t>
            </w:r>
            <w:r w:rsidR="002F7C28">
              <w:rPr>
                <w:noProof/>
              </w:rPr>
              <w:t>Trace Number for ACH</w:t>
            </w:r>
          </w:p>
        </w:tc>
      </w:tr>
      <w:tr w:rsidR="00FC306A" w:rsidRPr="0063102A" w14:paraId="00663EE4" w14:textId="77777777" w:rsidTr="00430294">
        <w:tc>
          <w:tcPr>
            <w:tcW w:w="2480" w:type="dxa"/>
          </w:tcPr>
          <w:p w14:paraId="239A6AE5" w14:textId="77777777" w:rsidR="00FC306A" w:rsidRPr="0063102A" w:rsidRDefault="00FC306A" w:rsidP="00B34BB0">
            <w:pPr>
              <w:pStyle w:val="TableColumnSubheading"/>
              <w:rPr>
                <w:noProof/>
              </w:rPr>
            </w:pPr>
            <w:r w:rsidRPr="0063102A">
              <w:rPr>
                <w:noProof/>
              </w:rPr>
              <w:t>Pay To</w:t>
            </w:r>
          </w:p>
        </w:tc>
        <w:tc>
          <w:tcPr>
            <w:tcW w:w="6672" w:type="dxa"/>
          </w:tcPr>
          <w:p w14:paraId="76038730" w14:textId="2B0A9EBC" w:rsidR="00FC306A" w:rsidRPr="0063102A" w:rsidRDefault="00FC306A" w:rsidP="00F874DE">
            <w:pPr>
              <w:pStyle w:val="TableText"/>
              <w:jc w:val="both"/>
              <w:rPr>
                <w:noProof/>
              </w:rPr>
            </w:pPr>
            <w:r w:rsidRPr="0063102A">
              <w:rPr>
                <w:noProof/>
              </w:rPr>
              <w:t>Populate the value</w:t>
            </w:r>
            <w:r w:rsidR="00A75512">
              <w:rPr>
                <w:noProof/>
              </w:rPr>
              <w:t>.</w:t>
            </w:r>
          </w:p>
        </w:tc>
      </w:tr>
      <w:tr w:rsidR="00D36729" w:rsidRPr="0063102A" w14:paraId="5B89F84E" w14:textId="77777777" w:rsidTr="00430294">
        <w:tc>
          <w:tcPr>
            <w:tcW w:w="2480" w:type="dxa"/>
          </w:tcPr>
          <w:p w14:paraId="459141B9" w14:textId="6E68B6B4" w:rsidR="00D36729" w:rsidRPr="0063102A" w:rsidRDefault="00D36729" w:rsidP="00B34BB0">
            <w:pPr>
              <w:pStyle w:val="TableColumnSubheading"/>
              <w:rPr>
                <w:noProof/>
              </w:rPr>
            </w:pPr>
            <w:r>
              <w:rPr>
                <w:noProof/>
              </w:rPr>
              <w:t>Schedule #</w:t>
            </w:r>
          </w:p>
        </w:tc>
        <w:tc>
          <w:tcPr>
            <w:tcW w:w="6672" w:type="dxa"/>
          </w:tcPr>
          <w:p w14:paraId="70933CA2" w14:textId="112E3ECE" w:rsidR="00D36729" w:rsidRPr="0063102A" w:rsidRDefault="00987F01" w:rsidP="00F874DE">
            <w:pPr>
              <w:pStyle w:val="TableText"/>
              <w:jc w:val="both"/>
              <w:rPr>
                <w:noProof/>
                <w:lang w:bidi="en-US"/>
              </w:rPr>
            </w:pPr>
            <w:r w:rsidRPr="00987F01">
              <w:rPr>
                <w:noProof/>
                <w:lang w:bidi="en-US"/>
              </w:rPr>
              <w:t>The automatically generated schedules</w:t>
            </w:r>
            <w:r>
              <w:rPr>
                <w:noProof/>
                <w:lang w:bidi="en-US"/>
              </w:rPr>
              <w:t xml:space="preserve"> that comes from Accounting</w:t>
            </w:r>
          </w:p>
        </w:tc>
      </w:tr>
      <w:tr w:rsidR="00FC306A" w:rsidRPr="0063102A" w14:paraId="33F0692A" w14:textId="77777777" w:rsidTr="00430294">
        <w:tc>
          <w:tcPr>
            <w:tcW w:w="2480" w:type="dxa"/>
          </w:tcPr>
          <w:p w14:paraId="6D876D71" w14:textId="77777777" w:rsidR="00FC306A" w:rsidRPr="0063102A" w:rsidRDefault="00FC306A" w:rsidP="00B34BB0">
            <w:pPr>
              <w:pStyle w:val="TableColumnSubheading"/>
              <w:rPr>
                <w:noProof/>
              </w:rPr>
            </w:pPr>
            <w:r w:rsidRPr="0063102A">
              <w:rPr>
                <w:noProof/>
              </w:rPr>
              <w:t>Disb. By</w:t>
            </w:r>
          </w:p>
        </w:tc>
        <w:tc>
          <w:tcPr>
            <w:tcW w:w="6672" w:type="dxa"/>
          </w:tcPr>
          <w:p w14:paraId="7F7E863A" w14:textId="77777777" w:rsidR="00FC306A" w:rsidRPr="0063102A" w:rsidRDefault="00FC306A" w:rsidP="00F874DE">
            <w:pPr>
              <w:pStyle w:val="TableText"/>
              <w:jc w:val="both"/>
              <w:rPr>
                <w:noProof/>
              </w:rPr>
            </w:pPr>
            <w:r w:rsidRPr="0063102A">
              <w:rPr>
                <w:noProof/>
                <w:lang w:bidi="en-US"/>
              </w:rPr>
              <w:t>The user ID that approved the Disbursement transaction.</w:t>
            </w:r>
          </w:p>
        </w:tc>
      </w:tr>
      <w:tr w:rsidR="00FC306A" w:rsidRPr="0063102A" w14:paraId="149F8CA0" w14:textId="77777777" w:rsidTr="00430294">
        <w:tc>
          <w:tcPr>
            <w:tcW w:w="2480" w:type="dxa"/>
          </w:tcPr>
          <w:p w14:paraId="28FF411B" w14:textId="77777777" w:rsidR="00FC306A" w:rsidRPr="0063102A" w:rsidRDefault="00FC306A" w:rsidP="00B34BB0">
            <w:pPr>
              <w:pStyle w:val="TableColumnSubheading"/>
              <w:rPr>
                <w:noProof/>
              </w:rPr>
            </w:pPr>
            <w:r w:rsidRPr="0063102A">
              <w:rPr>
                <w:noProof/>
              </w:rPr>
              <w:t>Created By</w:t>
            </w:r>
          </w:p>
        </w:tc>
        <w:tc>
          <w:tcPr>
            <w:tcW w:w="6672" w:type="dxa"/>
          </w:tcPr>
          <w:p w14:paraId="63718245" w14:textId="77777777" w:rsidR="00FC306A" w:rsidRPr="0063102A" w:rsidRDefault="00FC306A" w:rsidP="00F874DE">
            <w:pPr>
              <w:pStyle w:val="TableText"/>
              <w:jc w:val="both"/>
              <w:rPr>
                <w:noProof/>
              </w:rPr>
            </w:pPr>
            <w:r w:rsidRPr="0063102A">
              <w:rPr>
                <w:noProof/>
                <w:lang w:bidi="en-US"/>
              </w:rPr>
              <w:t>The user ID that initiated the Disbursement transaction.</w:t>
            </w:r>
          </w:p>
        </w:tc>
      </w:tr>
      <w:tr w:rsidR="00B06306" w:rsidRPr="0063102A" w14:paraId="245DDBEB" w14:textId="77777777" w:rsidTr="00430294">
        <w:tc>
          <w:tcPr>
            <w:tcW w:w="2480" w:type="dxa"/>
          </w:tcPr>
          <w:p w14:paraId="05707F4E" w14:textId="516F4151" w:rsidR="00B06306" w:rsidRPr="0063102A" w:rsidRDefault="00B06306" w:rsidP="00B34BB0">
            <w:pPr>
              <w:pStyle w:val="TableColumnSubheading"/>
              <w:rPr>
                <w:noProof/>
              </w:rPr>
            </w:pPr>
            <w:r>
              <w:rPr>
                <w:noProof/>
              </w:rPr>
              <w:t>Batch #</w:t>
            </w:r>
          </w:p>
        </w:tc>
        <w:tc>
          <w:tcPr>
            <w:tcW w:w="6672" w:type="dxa"/>
          </w:tcPr>
          <w:p w14:paraId="47D07D25" w14:textId="0FE3E0D9" w:rsidR="00B06306" w:rsidRPr="0063102A" w:rsidRDefault="00B06306" w:rsidP="00F874DE">
            <w:pPr>
              <w:pStyle w:val="TableText"/>
              <w:jc w:val="both"/>
              <w:rPr>
                <w:noProof/>
                <w:lang w:bidi="en-US"/>
              </w:rPr>
            </w:pPr>
            <w:r>
              <w:rPr>
                <w:noProof/>
                <w:lang w:bidi="en-US"/>
              </w:rPr>
              <w:t xml:space="preserve">Unique ID for each disbursement </w:t>
            </w:r>
            <w:r w:rsidR="00352863">
              <w:rPr>
                <w:noProof/>
                <w:lang w:bidi="en-US"/>
              </w:rPr>
              <w:t xml:space="preserve">that are </w:t>
            </w:r>
            <w:r>
              <w:rPr>
                <w:noProof/>
                <w:lang w:bidi="en-US"/>
              </w:rPr>
              <w:t>authorized for accounting</w:t>
            </w:r>
          </w:p>
        </w:tc>
      </w:tr>
      <w:tr w:rsidR="00FC306A" w:rsidRPr="0063102A" w14:paraId="122C8D61" w14:textId="77777777" w:rsidTr="00430294">
        <w:tc>
          <w:tcPr>
            <w:tcW w:w="2480" w:type="dxa"/>
          </w:tcPr>
          <w:p w14:paraId="47E29DC2" w14:textId="77777777" w:rsidR="00FC306A" w:rsidRPr="0063102A" w:rsidRDefault="00FC306A" w:rsidP="00B34BB0">
            <w:pPr>
              <w:pStyle w:val="TableColumnSubheading"/>
              <w:rPr>
                <w:noProof/>
              </w:rPr>
            </w:pPr>
            <w:r w:rsidRPr="0063102A">
              <w:rPr>
                <w:noProof/>
              </w:rPr>
              <w:t>Disb. Date</w:t>
            </w:r>
          </w:p>
        </w:tc>
        <w:tc>
          <w:tcPr>
            <w:tcW w:w="6672" w:type="dxa"/>
          </w:tcPr>
          <w:p w14:paraId="5BCAE7D4" w14:textId="77777777" w:rsidR="00FC306A" w:rsidRPr="0063102A" w:rsidRDefault="00FC306A" w:rsidP="00F874DE">
            <w:pPr>
              <w:pStyle w:val="TableText"/>
              <w:jc w:val="both"/>
              <w:rPr>
                <w:noProof/>
              </w:rPr>
            </w:pPr>
            <w:r w:rsidRPr="0063102A">
              <w:rPr>
                <w:noProof/>
                <w:lang w:bidi="en-US"/>
              </w:rPr>
              <w:t>The date the Disbursement transaction was approved.</w:t>
            </w:r>
          </w:p>
        </w:tc>
      </w:tr>
      <w:tr w:rsidR="00FC306A" w:rsidRPr="0063102A" w14:paraId="7B42BE67" w14:textId="77777777" w:rsidTr="00430294">
        <w:tc>
          <w:tcPr>
            <w:tcW w:w="2480" w:type="dxa"/>
          </w:tcPr>
          <w:p w14:paraId="52388227" w14:textId="77777777" w:rsidR="00FC306A" w:rsidRPr="0063102A" w:rsidRDefault="00FC306A" w:rsidP="00B34BB0">
            <w:pPr>
              <w:pStyle w:val="TableColumnSubheading"/>
              <w:rPr>
                <w:noProof/>
              </w:rPr>
            </w:pPr>
            <w:r w:rsidRPr="0063102A">
              <w:rPr>
                <w:noProof/>
              </w:rPr>
              <w:t>Process Date</w:t>
            </w:r>
          </w:p>
        </w:tc>
        <w:tc>
          <w:tcPr>
            <w:tcW w:w="6672" w:type="dxa"/>
          </w:tcPr>
          <w:p w14:paraId="5CE5E9AF" w14:textId="77777777" w:rsidR="00FC306A" w:rsidRPr="0063102A" w:rsidRDefault="00FC306A" w:rsidP="00F874DE">
            <w:pPr>
              <w:pStyle w:val="TableText"/>
              <w:jc w:val="both"/>
              <w:rPr>
                <w:noProof/>
              </w:rPr>
            </w:pPr>
            <w:r w:rsidRPr="0063102A">
              <w:rPr>
                <w:noProof/>
                <w:lang w:bidi="en-US"/>
              </w:rPr>
              <w:t>The date the Disbursement transaction was initiated.</w:t>
            </w:r>
          </w:p>
        </w:tc>
      </w:tr>
      <w:tr w:rsidR="00AC21C6" w:rsidRPr="0063102A" w14:paraId="259AA862" w14:textId="77777777" w:rsidTr="00430294">
        <w:tc>
          <w:tcPr>
            <w:tcW w:w="2480" w:type="dxa"/>
          </w:tcPr>
          <w:p w14:paraId="38A5A6A4" w14:textId="2DC806E2" w:rsidR="00AC21C6" w:rsidRPr="0063102A" w:rsidRDefault="00AC21C6" w:rsidP="00B34BB0">
            <w:pPr>
              <w:pStyle w:val="TableColumnSubheading"/>
              <w:rPr>
                <w:noProof/>
              </w:rPr>
            </w:pPr>
            <w:r>
              <w:rPr>
                <w:noProof/>
              </w:rPr>
              <w:t>Submit. Date</w:t>
            </w:r>
          </w:p>
        </w:tc>
        <w:tc>
          <w:tcPr>
            <w:tcW w:w="6672" w:type="dxa"/>
          </w:tcPr>
          <w:p w14:paraId="45F6BC17" w14:textId="494EAD59" w:rsidR="00AC21C6" w:rsidRPr="0063102A" w:rsidRDefault="00AC21C6" w:rsidP="00F874DE">
            <w:pPr>
              <w:pStyle w:val="TableText"/>
              <w:jc w:val="both"/>
              <w:rPr>
                <w:noProof/>
                <w:lang w:bidi="en-US"/>
              </w:rPr>
            </w:pPr>
            <w:r>
              <w:rPr>
                <w:noProof/>
                <w:lang w:bidi="en-US"/>
              </w:rPr>
              <w:t>The date the Disbursement transaction was submitted/authorized.</w:t>
            </w:r>
          </w:p>
        </w:tc>
      </w:tr>
      <w:tr w:rsidR="001111AD" w:rsidRPr="0063102A" w14:paraId="697D2F91" w14:textId="77777777" w:rsidTr="00430294">
        <w:tc>
          <w:tcPr>
            <w:tcW w:w="2480" w:type="dxa"/>
          </w:tcPr>
          <w:p w14:paraId="246FC8BC" w14:textId="0BA9EC37" w:rsidR="001111AD" w:rsidRDefault="001111AD" w:rsidP="00B34BB0">
            <w:pPr>
              <w:pStyle w:val="TableColumnSubheading"/>
              <w:rPr>
                <w:noProof/>
              </w:rPr>
            </w:pPr>
            <w:r>
              <w:rPr>
                <w:noProof/>
              </w:rPr>
              <w:t>Change Date</w:t>
            </w:r>
          </w:p>
        </w:tc>
        <w:tc>
          <w:tcPr>
            <w:tcW w:w="6672" w:type="dxa"/>
          </w:tcPr>
          <w:p w14:paraId="6F74A8D0" w14:textId="62E6AC6E" w:rsidR="001111AD" w:rsidRDefault="001111AD" w:rsidP="00F874DE">
            <w:pPr>
              <w:pStyle w:val="TableText"/>
              <w:jc w:val="both"/>
              <w:rPr>
                <w:noProof/>
                <w:lang w:bidi="en-US"/>
              </w:rPr>
            </w:pPr>
            <w:r>
              <w:rPr>
                <w:noProof/>
                <w:lang w:bidi="en-US"/>
              </w:rPr>
              <w:t>The date the Disbursment transaction was changed</w:t>
            </w:r>
          </w:p>
        </w:tc>
      </w:tr>
      <w:tr w:rsidR="00B06306" w:rsidRPr="0063102A" w14:paraId="1EF54811" w14:textId="77777777" w:rsidTr="00430294">
        <w:tc>
          <w:tcPr>
            <w:tcW w:w="2480" w:type="dxa"/>
          </w:tcPr>
          <w:p w14:paraId="7D059DED" w14:textId="0C9D1E33" w:rsidR="00B06306" w:rsidRPr="0063102A" w:rsidRDefault="00B06306" w:rsidP="00B34BB0">
            <w:pPr>
              <w:pStyle w:val="TableColumnSubheading"/>
              <w:rPr>
                <w:noProof/>
              </w:rPr>
            </w:pPr>
            <w:r>
              <w:rPr>
                <w:noProof/>
              </w:rPr>
              <w:t>Special Handling</w:t>
            </w:r>
          </w:p>
        </w:tc>
        <w:tc>
          <w:tcPr>
            <w:tcW w:w="6672" w:type="dxa"/>
          </w:tcPr>
          <w:p w14:paraId="5B888222" w14:textId="61FF9B5B" w:rsidR="00B06306" w:rsidRPr="00D37F5E" w:rsidRDefault="002F7C28" w:rsidP="00D37F5E">
            <w:pPr>
              <w:rPr>
                <w:rFonts w:eastAsiaTheme="minorHAnsi"/>
              </w:rPr>
            </w:pPr>
            <w:r>
              <w:t>Special Handling Box is a checkbox that needs to be checked if the Check needs to be sent back to the NSC Contractor. Special Handling is only for Checks.</w:t>
            </w:r>
          </w:p>
        </w:tc>
      </w:tr>
      <w:tr w:rsidR="00FC306A" w:rsidRPr="0063102A" w14:paraId="5DC4B5E4" w14:textId="77777777" w:rsidTr="00430294">
        <w:tc>
          <w:tcPr>
            <w:tcW w:w="2480" w:type="dxa"/>
          </w:tcPr>
          <w:p w14:paraId="4A8F81D5" w14:textId="77777777" w:rsidR="00FC306A" w:rsidRPr="0063102A" w:rsidRDefault="00FC306A" w:rsidP="00B34BB0">
            <w:pPr>
              <w:pStyle w:val="TableColumnSubheading"/>
              <w:rPr>
                <w:noProof/>
              </w:rPr>
            </w:pPr>
            <w:r w:rsidRPr="0063102A">
              <w:rPr>
                <w:noProof/>
              </w:rPr>
              <w:t>Disb Type</w:t>
            </w:r>
          </w:p>
        </w:tc>
        <w:tc>
          <w:tcPr>
            <w:tcW w:w="6672" w:type="dxa"/>
          </w:tcPr>
          <w:p w14:paraId="7E74B15A" w14:textId="51785A27" w:rsidR="00FC306A" w:rsidRPr="0063102A" w:rsidRDefault="00FC306A" w:rsidP="00F874DE">
            <w:pPr>
              <w:pStyle w:val="TableText"/>
              <w:jc w:val="both"/>
              <w:rPr>
                <w:noProof/>
              </w:rPr>
            </w:pPr>
            <w:r w:rsidRPr="0063102A">
              <w:rPr>
                <w:noProof/>
              </w:rPr>
              <w:t xml:space="preserve">Selection from </w:t>
            </w:r>
            <w:r>
              <w:rPr>
                <w:noProof/>
              </w:rPr>
              <w:t>dropdown</w:t>
            </w:r>
            <w:r w:rsidRPr="0063102A">
              <w:rPr>
                <w:noProof/>
              </w:rPr>
              <w:t xml:space="preserve"> values</w:t>
            </w:r>
            <w:r w:rsidR="00A75512">
              <w:rPr>
                <w:noProof/>
              </w:rPr>
              <w:t>.</w:t>
            </w:r>
          </w:p>
        </w:tc>
      </w:tr>
      <w:tr w:rsidR="001111AD" w:rsidRPr="0063102A" w14:paraId="03340671" w14:textId="77777777" w:rsidTr="00430294">
        <w:tc>
          <w:tcPr>
            <w:tcW w:w="2480" w:type="dxa"/>
          </w:tcPr>
          <w:p w14:paraId="5292B5DE" w14:textId="7883D230" w:rsidR="001111AD" w:rsidRPr="0063102A" w:rsidRDefault="001111AD" w:rsidP="00B34BB0">
            <w:pPr>
              <w:pStyle w:val="TableColumnSubheading"/>
              <w:rPr>
                <w:noProof/>
              </w:rPr>
            </w:pPr>
            <w:r>
              <w:rPr>
                <w:noProof/>
              </w:rPr>
              <w:t>Check Status</w:t>
            </w:r>
          </w:p>
        </w:tc>
        <w:tc>
          <w:tcPr>
            <w:tcW w:w="6672" w:type="dxa"/>
          </w:tcPr>
          <w:p w14:paraId="6157DFDD" w14:textId="6646B21E" w:rsidR="001111AD" w:rsidRPr="0063102A" w:rsidRDefault="00A8276D" w:rsidP="00F874DE">
            <w:pPr>
              <w:pStyle w:val="TableText"/>
              <w:jc w:val="both"/>
              <w:rPr>
                <w:noProof/>
              </w:rPr>
            </w:pPr>
            <w:r>
              <w:rPr>
                <w:noProof/>
              </w:rPr>
              <w:t xml:space="preserve">Selection from dropdown values. </w:t>
            </w:r>
          </w:p>
        </w:tc>
      </w:tr>
      <w:tr w:rsidR="00611D85" w:rsidRPr="0063102A" w14:paraId="6FC52A5B" w14:textId="77777777" w:rsidTr="00430294">
        <w:tc>
          <w:tcPr>
            <w:tcW w:w="2480" w:type="dxa"/>
          </w:tcPr>
          <w:p w14:paraId="0471DEAF" w14:textId="74DAEC88" w:rsidR="00611D85" w:rsidRDefault="00611D85" w:rsidP="00B34BB0">
            <w:pPr>
              <w:pStyle w:val="TableColumnSubheading"/>
              <w:rPr>
                <w:noProof/>
              </w:rPr>
            </w:pPr>
            <w:r>
              <w:rPr>
                <w:noProof/>
              </w:rPr>
              <w:t xml:space="preserve">Stop Code </w:t>
            </w:r>
          </w:p>
        </w:tc>
        <w:tc>
          <w:tcPr>
            <w:tcW w:w="6672" w:type="dxa"/>
          </w:tcPr>
          <w:p w14:paraId="1F7893A7" w14:textId="5CA92499" w:rsidR="00611D85" w:rsidRDefault="00611D85" w:rsidP="00F874DE">
            <w:pPr>
              <w:pStyle w:val="TableText"/>
              <w:jc w:val="both"/>
              <w:rPr>
                <w:noProof/>
              </w:rPr>
            </w:pPr>
            <w:r w:rsidRPr="0063102A">
              <w:rPr>
                <w:noProof/>
              </w:rPr>
              <w:t xml:space="preserve">Selection from </w:t>
            </w:r>
            <w:r>
              <w:rPr>
                <w:noProof/>
              </w:rPr>
              <w:t>dropdown</w:t>
            </w:r>
            <w:r w:rsidRPr="0063102A">
              <w:rPr>
                <w:noProof/>
              </w:rPr>
              <w:t xml:space="preserve"> values</w:t>
            </w:r>
            <w:r>
              <w:rPr>
                <w:noProof/>
              </w:rPr>
              <w:t>. Conditional based on Check Status.</w:t>
            </w:r>
          </w:p>
        </w:tc>
      </w:tr>
      <w:tr w:rsidR="00430294" w:rsidRPr="0063102A" w14:paraId="07EA6F72" w14:textId="77777777" w:rsidTr="00430294">
        <w:tc>
          <w:tcPr>
            <w:tcW w:w="2480" w:type="dxa"/>
          </w:tcPr>
          <w:p w14:paraId="5C45059E" w14:textId="244C4411" w:rsidR="00430294" w:rsidRPr="0063102A" w:rsidRDefault="00430294" w:rsidP="00430294">
            <w:pPr>
              <w:pStyle w:val="TableColumnSubheading"/>
              <w:rPr>
                <w:noProof/>
              </w:rPr>
            </w:pPr>
            <w:r>
              <w:rPr>
                <w:noProof/>
              </w:rPr>
              <w:t xml:space="preserve">Void </w:t>
            </w:r>
            <w:r w:rsidR="00A8276D">
              <w:rPr>
                <w:noProof/>
              </w:rPr>
              <w:t xml:space="preserve"> Reason</w:t>
            </w:r>
          </w:p>
        </w:tc>
        <w:tc>
          <w:tcPr>
            <w:tcW w:w="6672" w:type="dxa"/>
          </w:tcPr>
          <w:p w14:paraId="5EF569D8" w14:textId="6DD7189C" w:rsidR="00430294" w:rsidRPr="0063102A" w:rsidRDefault="00430294" w:rsidP="00430294">
            <w:pPr>
              <w:pStyle w:val="TableText"/>
              <w:jc w:val="both"/>
              <w:rPr>
                <w:noProof/>
              </w:rPr>
            </w:pPr>
            <w:r w:rsidRPr="0063102A">
              <w:rPr>
                <w:noProof/>
              </w:rPr>
              <w:t xml:space="preserve">Selection from </w:t>
            </w:r>
            <w:r>
              <w:rPr>
                <w:noProof/>
              </w:rPr>
              <w:t>dropdown</w:t>
            </w:r>
            <w:r w:rsidRPr="0063102A">
              <w:rPr>
                <w:noProof/>
              </w:rPr>
              <w:t xml:space="preserve"> values</w:t>
            </w:r>
            <w:r>
              <w:rPr>
                <w:noProof/>
              </w:rPr>
              <w:t>.</w:t>
            </w:r>
            <w:r w:rsidR="00A8276D">
              <w:rPr>
                <w:noProof/>
              </w:rPr>
              <w:t xml:space="preserve"> </w:t>
            </w:r>
            <w:r w:rsidR="0081757D">
              <w:rPr>
                <w:noProof/>
              </w:rPr>
              <w:t xml:space="preserve">Conditional </w:t>
            </w:r>
            <w:r w:rsidR="008E2802">
              <w:rPr>
                <w:noProof/>
              </w:rPr>
              <w:t xml:space="preserve">based </w:t>
            </w:r>
            <w:r w:rsidR="0081757D">
              <w:rPr>
                <w:noProof/>
              </w:rPr>
              <w:t xml:space="preserve">on Check Status. </w:t>
            </w:r>
          </w:p>
        </w:tc>
      </w:tr>
      <w:tr w:rsidR="00CD0ADE" w:rsidRPr="0063102A" w14:paraId="4A4F471E" w14:textId="77777777" w:rsidTr="00430294">
        <w:tc>
          <w:tcPr>
            <w:tcW w:w="2480" w:type="dxa"/>
          </w:tcPr>
          <w:p w14:paraId="5B1B48E1" w14:textId="4F36FD7C" w:rsidR="00CD0ADE" w:rsidRDefault="00CD0ADE" w:rsidP="00430294">
            <w:pPr>
              <w:pStyle w:val="TableColumnSubheading"/>
              <w:rPr>
                <w:noProof/>
              </w:rPr>
            </w:pPr>
            <w:r>
              <w:rPr>
                <w:noProof/>
              </w:rPr>
              <w:t>Payment Type</w:t>
            </w:r>
          </w:p>
        </w:tc>
        <w:tc>
          <w:tcPr>
            <w:tcW w:w="6672" w:type="dxa"/>
          </w:tcPr>
          <w:p w14:paraId="40C7C14C" w14:textId="212CA3F8" w:rsidR="00CD0ADE" w:rsidRPr="0063102A" w:rsidRDefault="00CD0ADE" w:rsidP="00430294">
            <w:pPr>
              <w:pStyle w:val="TableText"/>
              <w:jc w:val="both"/>
              <w:rPr>
                <w:noProof/>
              </w:rPr>
            </w:pPr>
            <w:r w:rsidRPr="0063102A">
              <w:rPr>
                <w:noProof/>
              </w:rPr>
              <w:t>Select</w:t>
            </w:r>
            <w:r>
              <w:rPr>
                <w:noProof/>
              </w:rPr>
              <w:t xml:space="preserve">able options of </w:t>
            </w:r>
            <w:r w:rsidRPr="0063102A">
              <w:rPr>
                <w:noProof/>
              </w:rPr>
              <w:t xml:space="preserve"> </w:t>
            </w:r>
            <w:r>
              <w:rPr>
                <w:noProof/>
              </w:rPr>
              <w:t xml:space="preserve">Assigned Disbursement, Endorsed HUD Advance, Endorsed HUD Borrower Disbursement, or ALL. </w:t>
            </w:r>
          </w:p>
        </w:tc>
      </w:tr>
      <w:tr w:rsidR="00430294" w:rsidRPr="0063102A" w14:paraId="28BB36F5" w14:textId="77777777" w:rsidTr="00430294">
        <w:tc>
          <w:tcPr>
            <w:tcW w:w="2480" w:type="dxa"/>
          </w:tcPr>
          <w:p w14:paraId="5E82D0C1" w14:textId="77777777" w:rsidR="00430294" w:rsidRPr="0063102A" w:rsidRDefault="00430294" w:rsidP="00430294">
            <w:pPr>
              <w:pStyle w:val="TableColumnSubheading"/>
              <w:rPr>
                <w:noProof/>
              </w:rPr>
            </w:pPr>
            <w:r w:rsidRPr="0063102A">
              <w:rPr>
                <w:noProof/>
              </w:rPr>
              <w:t>Disbursement Status</w:t>
            </w:r>
          </w:p>
        </w:tc>
        <w:tc>
          <w:tcPr>
            <w:tcW w:w="6672" w:type="dxa"/>
          </w:tcPr>
          <w:p w14:paraId="5B8F6FA7" w14:textId="00EADF48" w:rsidR="00430294" w:rsidRPr="0063102A" w:rsidRDefault="00430294" w:rsidP="00430294">
            <w:pPr>
              <w:pStyle w:val="TableText"/>
              <w:jc w:val="both"/>
              <w:rPr>
                <w:noProof/>
              </w:rPr>
            </w:pPr>
            <w:r w:rsidRPr="0063102A">
              <w:rPr>
                <w:noProof/>
              </w:rPr>
              <w:t xml:space="preserve">Selectable options of </w:t>
            </w:r>
            <w:r>
              <w:rPr>
                <w:noProof/>
              </w:rPr>
              <w:t xml:space="preserve">Inactive, Submitted, </w:t>
            </w:r>
            <w:r w:rsidRPr="0063102A">
              <w:rPr>
                <w:noProof/>
              </w:rPr>
              <w:t>Disbursed</w:t>
            </w:r>
            <w:r w:rsidR="00CD0ADE">
              <w:rPr>
                <w:noProof/>
              </w:rPr>
              <w:t>,</w:t>
            </w:r>
            <w:r w:rsidRPr="0063102A">
              <w:rPr>
                <w:noProof/>
              </w:rPr>
              <w:t xml:space="preserve"> Undisbursed</w:t>
            </w:r>
            <w:r w:rsidR="00CD0ADE">
              <w:rPr>
                <w:noProof/>
              </w:rPr>
              <w:t>,</w:t>
            </w:r>
            <w:r w:rsidRPr="0063102A">
              <w:rPr>
                <w:noProof/>
              </w:rPr>
              <w:t xml:space="preserve"> or All</w:t>
            </w:r>
            <w:r>
              <w:rPr>
                <w:noProof/>
              </w:rPr>
              <w:t>.</w:t>
            </w:r>
          </w:p>
        </w:tc>
      </w:tr>
      <w:tr w:rsidR="00430294" w:rsidRPr="0063102A" w14:paraId="05EF3678" w14:textId="77777777" w:rsidTr="00430294">
        <w:tc>
          <w:tcPr>
            <w:tcW w:w="2480" w:type="dxa"/>
          </w:tcPr>
          <w:p w14:paraId="31380DF3" w14:textId="77777777" w:rsidR="00430294" w:rsidRPr="0063102A" w:rsidRDefault="00430294" w:rsidP="00430294">
            <w:pPr>
              <w:pStyle w:val="TableColumnSubheading"/>
              <w:rPr>
                <w:noProof/>
              </w:rPr>
            </w:pPr>
            <w:r w:rsidRPr="0063102A">
              <w:rPr>
                <w:noProof/>
              </w:rPr>
              <w:t>Voided</w:t>
            </w:r>
          </w:p>
        </w:tc>
        <w:tc>
          <w:tcPr>
            <w:tcW w:w="6672" w:type="dxa"/>
          </w:tcPr>
          <w:p w14:paraId="4E7BFEEA" w14:textId="4D848F3E" w:rsidR="00430294" w:rsidRPr="0063102A" w:rsidRDefault="00430294" w:rsidP="00430294">
            <w:pPr>
              <w:pStyle w:val="TableText"/>
              <w:jc w:val="both"/>
              <w:rPr>
                <w:noProof/>
              </w:rPr>
            </w:pPr>
            <w:r w:rsidRPr="0063102A">
              <w:rPr>
                <w:noProof/>
              </w:rPr>
              <w:t>Selectable options of Included</w:t>
            </w:r>
            <w:r w:rsidR="00CD0ADE">
              <w:rPr>
                <w:noProof/>
              </w:rPr>
              <w:t>,</w:t>
            </w:r>
            <w:r w:rsidRPr="0063102A">
              <w:rPr>
                <w:noProof/>
              </w:rPr>
              <w:t xml:space="preserve"> Excluded</w:t>
            </w:r>
            <w:r w:rsidR="00CD0ADE">
              <w:rPr>
                <w:noProof/>
              </w:rPr>
              <w:t>,</w:t>
            </w:r>
            <w:r w:rsidRPr="0063102A">
              <w:rPr>
                <w:noProof/>
              </w:rPr>
              <w:t xml:space="preserve"> or Only</w:t>
            </w:r>
            <w:r>
              <w:rPr>
                <w:noProof/>
              </w:rPr>
              <w:t>.</w:t>
            </w:r>
          </w:p>
        </w:tc>
      </w:tr>
      <w:tr w:rsidR="00430294" w:rsidRPr="0063102A" w14:paraId="3839370C" w14:textId="77777777" w:rsidTr="00430294">
        <w:tc>
          <w:tcPr>
            <w:tcW w:w="2480" w:type="dxa"/>
          </w:tcPr>
          <w:p w14:paraId="45095CCE" w14:textId="77777777" w:rsidR="00430294" w:rsidRPr="0063102A" w:rsidRDefault="00430294" w:rsidP="00430294">
            <w:pPr>
              <w:pStyle w:val="TableColumnSubheading"/>
              <w:rPr>
                <w:noProof/>
              </w:rPr>
            </w:pPr>
            <w:r w:rsidRPr="0063102A">
              <w:rPr>
                <w:noProof/>
              </w:rPr>
              <w:t>Cleared</w:t>
            </w:r>
          </w:p>
        </w:tc>
        <w:tc>
          <w:tcPr>
            <w:tcW w:w="6672" w:type="dxa"/>
          </w:tcPr>
          <w:p w14:paraId="133A220E" w14:textId="71782ACD" w:rsidR="00430294" w:rsidRPr="0063102A" w:rsidRDefault="00430294" w:rsidP="00430294">
            <w:pPr>
              <w:pStyle w:val="TableText"/>
              <w:jc w:val="both"/>
              <w:rPr>
                <w:noProof/>
              </w:rPr>
            </w:pPr>
            <w:r w:rsidRPr="0063102A">
              <w:rPr>
                <w:noProof/>
              </w:rPr>
              <w:t>Selectable options of Included</w:t>
            </w:r>
            <w:r w:rsidR="00CD0ADE">
              <w:rPr>
                <w:noProof/>
              </w:rPr>
              <w:t>,</w:t>
            </w:r>
            <w:r w:rsidRPr="0063102A">
              <w:rPr>
                <w:noProof/>
              </w:rPr>
              <w:t xml:space="preserve"> Excluded</w:t>
            </w:r>
            <w:r w:rsidR="00CD0ADE">
              <w:rPr>
                <w:noProof/>
              </w:rPr>
              <w:t>,</w:t>
            </w:r>
            <w:r w:rsidRPr="0063102A">
              <w:rPr>
                <w:noProof/>
              </w:rPr>
              <w:t xml:space="preserve"> or Only</w:t>
            </w:r>
            <w:r>
              <w:rPr>
                <w:noProof/>
              </w:rPr>
              <w:t>.</w:t>
            </w:r>
          </w:p>
        </w:tc>
      </w:tr>
      <w:tr w:rsidR="00430294" w:rsidRPr="0063102A" w14:paraId="73B06905" w14:textId="77777777" w:rsidTr="00430294">
        <w:tc>
          <w:tcPr>
            <w:tcW w:w="2480" w:type="dxa"/>
          </w:tcPr>
          <w:p w14:paraId="06019789" w14:textId="77777777" w:rsidR="00430294" w:rsidRPr="0063102A" w:rsidRDefault="00430294" w:rsidP="00430294">
            <w:pPr>
              <w:pStyle w:val="TableColumnSubheading"/>
              <w:rPr>
                <w:noProof/>
              </w:rPr>
            </w:pPr>
            <w:r w:rsidRPr="0063102A">
              <w:rPr>
                <w:noProof/>
              </w:rPr>
              <w:t>Reimbursable</w:t>
            </w:r>
          </w:p>
        </w:tc>
        <w:tc>
          <w:tcPr>
            <w:tcW w:w="6672" w:type="dxa"/>
          </w:tcPr>
          <w:p w14:paraId="061F23E3" w14:textId="2A0EF3EF" w:rsidR="00430294" w:rsidRPr="0063102A" w:rsidRDefault="00430294" w:rsidP="00430294">
            <w:pPr>
              <w:pStyle w:val="TableText"/>
              <w:jc w:val="both"/>
              <w:rPr>
                <w:noProof/>
              </w:rPr>
            </w:pPr>
            <w:r w:rsidRPr="0063102A">
              <w:rPr>
                <w:noProof/>
              </w:rPr>
              <w:t>Selectable options of  Included</w:t>
            </w:r>
            <w:r w:rsidR="00CD0ADE">
              <w:rPr>
                <w:noProof/>
              </w:rPr>
              <w:t>,</w:t>
            </w:r>
            <w:r w:rsidRPr="0063102A">
              <w:rPr>
                <w:noProof/>
              </w:rPr>
              <w:t xml:space="preserve"> Excluded</w:t>
            </w:r>
            <w:r w:rsidR="00CD0ADE">
              <w:rPr>
                <w:noProof/>
              </w:rPr>
              <w:t>,</w:t>
            </w:r>
            <w:r w:rsidRPr="0063102A">
              <w:rPr>
                <w:noProof/>
              </w:rPr>
              <w:t xml:space="preserve"> or Only</w:t>
            </w:r>
            <w:r>
              <w:rPr>
                <w:noProof/>
              </w:rPr>
              <w:t>.</w:t>
            </w:r>
          </w:p>
        </w:tc>
      </w:tr>
    </w:tbl>
    <w:p w14:paraId="51B9CF70" w14:textId="0B00828A" w:rsidR="00FC306A" w:rsidRDefault="00FC306A" w:rsidP="00E12EB6">
      <w:pPr>
        <w:pStyle w:val="TableCaption"/>
        <w:spacing w:before="120"/>
        <w:rPr>
          <w:noProof/>
        </w:rPr>
      </w:pPr>
      <w:bookmarkStart w:id="3134" w:name="_Toc314342130"/>
      <w:bookmarkStart w:id="3135" w:name="_Toc90643810"/>
      <w:bookmarkStart w:id="3136" w:name="_Toc230163796"/>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21</w:t>
      </w:r>
      <w:r w:rsidR="00764635">
        <w:rPr>
          <w:noProof/>
        </w:rPr>
        <w:fldChar w:fldCharType="end"/>
      </w:r>
      <w:bookmarkEnd w:id="3134"/>
      <w:r w:rsidR="001D2A37">
        <w:rPr>
          <w:noProof/>
        </w:rPr>
        <w:t xml:space="preserve">: Disbursement </w:t>
      </w:r>
      <w:r w:rsidR="009E160B">
        <w:rPr>
          <w:noProof/>
        </w:rPr>
        <w:t>I</w:t>
      </w:r>
      <w:r w:rsidR="001D2A37">
        <w:rPr>
          <w:noProof/>
        </w:rPr>
        <w:t>nformation</w:t>
      </w:r>
      <w:bookmarkEnd w:id="3135"/>
      <w:bookmarkEnd w:id="3136"/>
    </w:p>
    <w:p w14:paraId="7F23AA94" w14:textId="50EBFDEA" w:rsidR="00247CE0" w:rsidRPr="00D757EC" w:rsidRDefault="00A97F34" w:rsidP="00863D8C">
      <w:pPr>
        <w:pStyle w:val="Heading4"/>
      </w:pPr>
      <w:bookmarkStart w:id="3137" w:name="_Toc315633936"/>
      <w:bookmarkStart w:id="3138" w:name="_Toc11334845"/>
      <w:r>
        <w:t xml:space="preserve"> </w:t>
      </w:r>
      <w:bookmarkStart w:id="3139" w:name="_Toc74052066"/>
      <w:bookmarkStart w:id="3140" w:name="_Toc90643453"/>
      <w:bookmarkStart w:id="3141" w:name="_Toc230163361"/>
      <w:r w:rsidR="00247CE0" w:rsidRPr="00D757EC">
        <w:t>View Disbursements</w:t>
      </w:r>
      <w:bookmarkEnd w:id="3137"/>
      <w:bookmarkEnd w:id="3138"/>
      <w:bookmarkEnd w:id="3139"/>
      <w:bookmarkEnd w:id="3140"/>
      <w:bookmarkEnd w:id="3141"/>
    </w:p>
    <w:p w14:paraId="2764CE29" w14:textId="77777777" w:rsidR="00FC306A" w:rsidRDefault="00FC306A" w:rsidP="00F874DE">
      <w:pPr>
        <w:spacing w:after="120" w:line="360" w:lineRule="auto"/>
        <w:jc w:val="both"/>
        <w:rPr>
          <w:rFonts w:asciiTheme="majorHAnsi" w:hAnsiTheme="majorHAnsi"/>
          <w:color w:val="000000" w:themeColor="text1"/>
        </w:rPr>
      </w:pPr>
      <w:r w:rsidRPr="002B73E4">
        <w:rPr>
          <w:rFonts w:asciiTheme="majorHAnsi" w:hAnsiTheme="majorHAnsi"/>
          <w:color w:val="000000" w:themeColor="text1"/>
        </w:rPr>
        <w:t xml:space="preserve">To </w:t>
      </w:r>
      <w:r w:rsidR="001D2A37">
        <w:rPr>
          <w:rFonts w:asciiTheme="majorHAnsi" w:hAnsiTheme="majorHAnsi"/>
          <w:color w:val="000000" w:themeColor="text1"/>
        </w:rPr>
        <w:t>v</w:t>
      </w:r>
      <w:r w:rsidRPr="002B73E4">
        <w:rPr>
          <w:rFonts w:asciiTheme="majorHAnsi" w:hAnsiTheme="majorHAnsi"/>
          <w:color w:val="000000" w:themeColor="text1"/>
        </w:rPr>
        <w:t xml:space="preserve">iew the </w:t>
      </w:r>
      <w:r w:rsidR="001D2A37">
        <w:rPr>
          <w:rFonts w:asciiTheme="majorHAnsi" w:hAnsiTheme="majorHAnsi"/>
          <w:color w:val="000000" w:themeColor="text1"/>
        </w:rPr>
        <w:t>d</w:t>
      </w:r>
      <w:r w:rsidRPr="002B73E4">
        <w:rPr>
          <w:rFonts w:asciiTheme="majorHAnsi" w:hAnsiTheme="majorHAnsi"/>
          <w:color w:val="000000" w:themeColor="text1"/>
        </w:rPr>
        <w:t>isbursement:</w:t>
      </w:r>
    </w:p>
    <w:p w14:paraId="2B125D1D" w14:textId="6E7D1378" w:rsidR="00552EE4" w:rsidRPr="00D345B1" w:rsidRDefault="00552EE4" w:rsidP="006C3C3F">
      <w:pPr>
        <w:pStyle w:val="OrderedList"/>
        <w:numPr>
          <w:ilvl w:val="0"/>
          <w:numId w:val="287"/>
        </w:numPr>
        <w:jc w:val="both"/>
      </w:pPr>
      <w:r>
        <w:t xml:space="preserve">Enter the search criteria and click </w:t>
      </w:r>
      <w:r w:rsidRPr="00B42246">
        <w:rPr>
          <w:b/>
        </w:rPr>
        <w:t>Search</w:t>
      </w:r>
      <w:r>
        <w:t xml:space="preserve"> o</w:t>
      </w:r>
      <w:r w:rsidRPr="001E19CE">
        <w:t>n the</w:t>
      </w:r>
      <w:r w:rsidRPr="00B42246">
        <w:rPr>
          <w:b/>
        </w:rPr>
        <w:t xml:space="preserve"> </w:t>
      </w:r>
      <w:r w:rsidRPr="00B42246">
        <w:rPr>
          <w:rFonts w:eastAsia="Times New Roman" w:cs="Calibri"/>
          <w:b/>
          <w:color w:val="000000"/>
        </w:rPr>
        <w:t xml:space="preserve">Disbursements </w:t>
      </w:r>
      <w:r w:rsidRPr="00B42246">
        <w:rPr>
          <w:rFonts w:eastAsia="Times New Roman" w:cs="Calibri"/>
          <w:color w:val="000000"/>
        </w:rPr>
        <w:t xml:space="preserve">screen to display the </w:t>
      </w:r>
      <w:r w:rsidR="00A97F34">
        <w:rPr>
          <w:rFonts w:eastAsia="Times New Roman" w:cs="Calibri"/>
          <w:color w:val="000000"/>
        </w:rPr>
        <w:t>disbursements</w:t>
      </w:r>
      <w:r w:rsidRPr="00B42246">
        <w:rPr>
          <w:rFonts w:eastAsia="Times New Roman" w:cs="Calibri"/>
          <w:color w:val="000000"/>
        </w:rPr>
        <w:t>.</w:t>
      </w:r>
    </w:p>
    <w:p w14:paraId="7A8AE079" w14:textId="77777777" w:rsidR="00552EE4" w:rsidRPr="006C7316" w:rsidRDefault="00552EE4" w:rsidP="006C3C3F">
      <w:pPr>
        <w:pStyle w:val="OrderedList"/>
        <w:numPr>
          <w:ilvl w:val="0"/>
          <w:numId w:val="287"/>
        </w:numPr>
        <w:jc w:val="both"/>
      </w:pPr>
      <w:r>
        <w:t>The search results matching the search criteria are displayed</w:t>
      </w:r>
      <w:r w:rsidRPr="007C3399">
        <w:t xml:space="preserve"> </w:t>
      </w:r>
      <w:r w:rsidRPr="00832AFF">
        <w:t xml:space="preserve">in the </w:t>
      </w:r>
      <w:r w:rsidRPr="004B7C7D">
        <w:rPr>
          <w:b/>
        </w:rPr>
        <w:t>Search Results</w:t>
      </w:r>
      <w:r w:rsidRPr="00832AFF">
        <w:t xml:space="preserve"> section</w:t>
      </w:r>
      <w:r>
        <w:t xml:space="preserve">. </w:t>
      </w:r>
    </w:p>
    <w:p w14:paraId="3CD271FA" w14:textId="4F60E4AB" w:rsidR="00552EE4" w:rsidRDefault="00A97F34" w:rsidP="006C3C3F">
      <w:pPr>
        <w:pStyle w:val="OrderedList"/>
        <w:numPr>
          <w:ilvl w:val="0"/>
          <w:numId w:val="287"/>
        </w:numPr>
        <w:jc w:val="both"/>
      </w:pPr>
      <w:r>
        <w:t xml:space="preserve">Click </w:t>
      </w:r>
      <w:r w:rsidR="00552EE4">
        <w:t>the record displayed in the search results</w:t>
      </w:r>
      <w:r w:rsidR="00552EE4" w:rsidRPr="006C7316">
        <w:t>.</w:t>
      </w:r>
      <w:r w:rsidR="00552EE4">
        <w:t xml:space="preserve"> The </w:t>
      </w:r>
      <w:r w:rsidR="00552EE4" w:rsidRPr="004B7C7D">
        <w:rPr>
          <w:b/>
        </w:rPr>
        <w:t>Edit Disbursement</w:t>
      </w:r>
      <w:r w:rsidR="00552EE4" w:rsidRPr="006C7316">
        <w:t xml:space="preserve"> window</w:t>
      </w:r>
      <w:r w:rsidR="00552EE4" w:rsidRPr="00D345B1">
        <w:t xml:space="preserve"> is displayed. </w:t>
      </w:r>
      <w:r w:rsidR="00552EE4">
        <w:t xml:space="preserve"> </w:t>
      </w:r>
    </w:p>
    <w:p w14:paraId="1066F7EF" w14:textId="406926EF" w:rsidR="00A56433" w:rsidRDefault="00A56433" w:rsidP="00A811BE">
      <w:pPr>
        <w:pStyle w:val="BodyText"/>
        <w:jc w:val="center"/>
      </w:pPr>
      <w:bookmarkStart w:id="3142" w:name="_Toc314235501"/>
      <w:r>
        <w:rPr>
          <w:noProof/>
        </w:rPr>
        <w:drawing>
          <wp:inline distT="0" distB="0" distL="0" distR="0" wp14:anchorId="6211AB07" wp14:editId="251C8757">
            <wp:extent cx="1969770" cy="2906073"/>
            <wp:effectExtent l="19050" t="19050" r="11430" b="27940"/>
            <wp:docPr id="21" name="Picture 2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Graphical user interface, text, application, email&#10;&#10;Description automatically generated"/>
                    <pic:cNvPicPr>
                      <a:picLocks noChangeAspect="1" noChangeArrowheads="1"/>
                    </pic:cNvPicPr>
                  </pic:nvPicPr>
                  <pic:blipFill>
                    <a:blip r:embed="rId304" cstate="print">
                      <a:extLst>
                        <a:ext uri="{28A0092B-C50C-407E-A947-70E740481C1C}">
                          <a14:useLocalDpi xmlns:a14="http://schemas.microsoft.com/office/drawing/2010/main" val="0"/>
                        </a:ext>
                      </a:extLst>
                    </a:blip>
                    <a:srcRect/>
                    <a:stretch>
                      <a:fillRect/>
                    </a:stretch>
                  </pic:blipFill>
                  <pic:spPr bwMode="auto">
                    <a:xfrm>
                      <a:off x="0" y="0"/>
                      <a:ext cx="1990824" cy="2937135"/>
                    </a:xfrm>
                    <a:prstGeom prst="rect">
                      <a:avLst/>
                    </a:prstGeom>
                    <a:noFill/>
                    <a:ln w="19050">
                      <a:solidFill>
                        <a:srgbClr val="0070C0"/>
                      </a:solidFill>
                    </a:ln>
                  </pic:spPr>
                </pic:pic>
              </a:graphicData>
            </a:graphic>
          </wp:inline>
        </w:drawing>
      </w:r>
    </w:p>
    <w:p w14:paraId="503FCDB7" w14:textId="1FFADBAD" w:rsidR="00D95CDE" w:rsidRDefault="00D95CDE" w:rsidP="00D95CDE">
      <w:pPr>
        <w:pStyle w:val="FigureCaption0"/>
        <w:rPr>
          <w:noProof/>
        </w:rPr>
      </w:pPr>
      <w:bookmarkStart w:id="3143" w:name="_Toc74052723"/>
      <w:bookmarkStart w:id="3144" w:name="_Toc90644110"/>
      <w:bookmarkStart w:id="3145" w:name="_Toc23016412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145</w:t>
      </w:r>
      <w:r w:rsidR="00764635">
        <w:rPr>
          <w:noProof/>
        </w:rPr>
        <w:fldChar w:fldCharType="end"/>
      </w:r>
      <w:r>
        <w:t xml:space="preserve">: </w:t>
      </w:r>
      <w:r>
        <w:rPr>
          <w:noProof/>
        </w:rPr>
        <w:t>Edit Disbursement Window</w:t>
      </w:r>
      <w:bookmarkEnd w:id="3143"/>
      <w:bookmarkEnd w:id="3144"/>
      <w:bookmarkEnd w:id="3145"/>
    </w:p>
    <w:p w14:paraId="2D7E7E79" w14:textId="7F9EB8D1" w:rsidR="00A97F34" w:rsidRPr="00D757EC" w:rsidRDefault="00A97F34" w:rsidP="00A97F34">
      <w:pPr>
        <w:pStyle w:val="Heading4"/>
      </w:pPr>
      <w:r w:rsidRPr="00D757EC">
        <w:t xml:space="preserve"> </w:t>
      </w:r>
      <w:bookmarkStart w:id="3146" w:name="_Toc74052067"/>
      <w:bookmarkStart w:id="3147" w:name="_Toc90643454"/>
      <w:bookmarkStart w:id="3148" w:name="_Toc230163362"/>
      <w:r>
        <w:t xml:space="preserve">Inactivate </w:t>
      </w:r>
      <w:r w:rsidRPr="00D757EC">
        <w:t>Disbursements</w:t>
      </w:r>
      <w:r>
        <w:t xml:space="preserve"> – Check/ACH</w:t>
      </w:r>
      <w:bookmarkEnd w:id="3146"/>
      <w:bookmarkEnd w:id="3147"/>
      <w:bookmarkEnd w:id="3148"/>
    </w:p>
    <w:p w14:paraId="68C6B368" w14:textId="7AED76CE" w:rsidR="00A97F34" w:rsidRDefault="00A97F34" w:rsidP="00A97F34">
      <w:pPr>
        <w:spacing w:after="120" w:line="360" w:lineRule="auto"/>
        <w:jc w:val="both"/>
        <w:rPr>
          <w:rFonts w:asciiTheme="majorHAnsi" w:hAnsiTheme="majorHAnsi"/>
          <w:color w:val="000000" w:themeColor="text1"/>
        </w:rPr>
      </w:pPr>
      <w:r>
        <w:rPr>
          <w:rFonts w:asciiTheme="majorHAnsi" w:hAnsiTheme="majorHAnsi"/>
          <w:color w:val="000000" w:themeColor="text1"/>
        </w:rPr>
        <w:t xml:space="preserve">Any disbursement can be inactivated before it is authorized. </w:t>
      </w:r>
      <w:r w:rsidRPr="002B73E4">
        <w:rPr>
          <w:rFonts w:asciiTheme="majorHAnsi" w:hAnsiTheme="majorHAnsi"/>
          <w:color w:val="000000" w:themeColor="text1"/>
        </w:rPr>
        <w:t xml:space="preserve">To </w:t>
      </w:r>
      <w:r>
        <w:rPr>
          <w:rFonts w:asciiTheme="majorHAnsi" w:hAnsiTheme="majorHAnsi"/>
          <w:color w:val="000000" w:themeColor="text1"/>
        </w:rPr>
        <w:t>Inactivate</w:t>
      </w:r>
      <w:r w:rsidRPr="002B73E4">
        <w:rPr>
          <w:rFonts w:asciiTheme="majorHAnsi" w:hAnsiTheme="majorHAnsi"/>
          <w:color w:val="000000" w:themeColor="text1"/>
        </w:rPr>
        <w:t xml:space="preserve"> the </w:t>
      </w:r>
      <w:r>
        <w:rPr>
          <w:rFonts w:asciiTheme="majorHAnsi" w:hAnsiTheme="majorHAnsi"/>
          <w:color w:val="000000" w:themeColor="text1"/>
        </w:rPr>
        <w:t>d</w:t>
      </w:r>
      <w:r w:rsidRPr="002B73E4">
        <w:rPr>
          <w:rFonts w:asciiTheme="majorHAnsi" w:hAnsiTheme="majorHAnsi"/>
          <w:color w:val="000000" w:themeColor="text1"/>
        </w:rPr>
        <w:t>isbursement:</w:t>
      </w:r>
    </w:p>
    <w:p w14:paraId="29DD999D" w14:textId="65462EB1" w:rsidR="00A97F34" w:rsidRPr="00D345B1" w:rsidRDefault="00A97F34" w:rsidP="006C3C3F">
      <w:pPr>
        <w:pStyle w:val="OrderedList"/>
        <w:numPr>
          <w:ilvl w:val="0"/>
          <w:numId w:val="288"/>
        </w:numPr>
        <w:jc w:val="both"/>
      </w:pPr>
      <w:r>
        <w:t xml:space="preserve">Select Disbursement Status: Undisbursed and any other search criteria and click </w:t>
      </w:r>
      <w:r w:rsidRPr="00B42246">
        <w:rPr>
          <w:b/>
        </w:rPr>
        <w:t>Search</w:t>
      </w:r>
      <w:r>
        <w:t xml:space="preserve"> o</w:t>
      </w:r>
      <w:r w:rsidRPr="001E19CE">
        <w:t>n the</w:t>
      </w:r>
      <w:r w:rsidRPr="00B42246">
        <w:rPr>
          <w:b/>
        </w:rPr>
        <w:t xml:space="preserve"> </w:t>
      </w:r>
      <w:r w:rsidRPr="00B42246">
        <w:rPr>
          <w:rFonts w:eastAsia="Times New Roman" w:cs="Calibri"/>
          <w:b/>
          <w:color w:val="000000"/>
        </w:rPr>
        <w:t xml:space="preserve">Disbursements </w:t>
      </w:r>
      <w:r w:rsidRPr="00B42246">
        <w:rPr>
          <w:rFonts w:eastAsia="Times New Roman" w:cs="Calibri"/>
          <w:color w:val="000000"/>
        </w:rPr>
        <w:t xml:space="preserve">screen to display the </w:t>
      </w:r>
      <w:r>
        <w:rPr>
          <w:rFonts w:eastAsia="Times New Roman" w:cs="Calibri"/>
          <w:color w:val="000000"/>
        </w:rPr>
        <w:t>disbursement record</w:t>
      </w:r>
      <w:r w:rsidRPr="00B42246">
        <w:rPr>
          <w:rFonts w:eastAsia="Times New Roman" w:cs="Calibri"/>
          <w:color w:val="000000"/>
        </w:rPr>
        <w:t>.</w:t>
      </w:r>
    </w:p>
    <w:p w14:paraId="355AE70A" w14:textId="77777777" w:rsidR="00A97F34" w:rsidRPr="006C7316" w:rsidRDefault="00A97F34" w:rsidP="006C3C3F">
      <w:pPr>
        <w:pStyle w:val="OrderedList"/>
        <w:numPr>
          <w:ilvl w:val="0"/>
          <w:numId w:val="288"/>
        </w:numPr>
        <w:jc w:val="both"/>
      </w:pPr>
      <w:r>
        <w:t>The search results matching the search criteria are displayed</w:t>
      </w:r>
      <w:r w:rsidRPr="007C3399">
        <w:t xml:space="preserve"> </w:t>
      </w:r>
      <w:r w:rsidRPr="00832AFF">
        <w:t xml:space="preserve">in the </w:t>
      </w:r>
      <w:r w:rsidRPr="004B7C7D">
        <w:rPr>
          <w:b/>
        </w:rPr>
        <w:t>Search Results</w:t>
      </w:r>
      <w:r w:rsidRPr="00832AFF">
        <w:t xml:space="preserve"> section</w:t>
      </w:r>
      <w:r>
        <w:t xml:space="preserve">. </w:t>
      </w:r>
    </w:p>
    <w:p w14:paraId="7B5E3DA6" w14:textId="4C0F9887" w:rsidR="00A97F34" w:rsidRDefault="00A97F34" w:rsidP="006C3C3F">
      <w:pPr>
        <w:pStyle w:val="OrderedList"/>
        <w:numPr>
          <w:ilvl w:val="0"/>
          <w:numId w:val="288"/>
        </w:numPr>
        <w:jc w:val="both"/>
      </w:pPr>
      <w:r>
        <w:t>Click the record displayed in the search results</w:t>
      </w:r>
      <w:r w:rsidRPr="006C7316">
        <w:t>.</w:t>
      </w:r>
      <w:r>
        <w:t xml:space="preserve"> The </w:t>
      </w:r>
      <w:r w:rsidRPr="004B7C7D">
        <w:rPr>
          <w:b/>
        </w:rPr>
        <w:t>Edit Disbursement</w:t>
      </w:r>
      <w:r w:rsidRPr="006C7316">
        <w:t xml:space="preserve"> window</w:t>
      </w:r>
      <w:r w:rsidRPr="00D345B1">
        <w:t xml:space="preserve"> is displayed. </w:t>
      </w:r>
      <w:r>
        <w:t xml:space="preserve"> </w:t>
      </w:r>
    </w:p>
    <w:p w14:paraId="0D5B4219" w14:textId="789DC2D1" w:rsidR="00A97F34" w:rsidRDefault="00A97F34" w:rsidP="006C3C3F">
      <w:pPr>
        <w:pStyle w:val="OrderedList"/>
        <w:numPr>
          <w:ilvl w:val="0"/>
          <w:numId w:val="288"/>
        </w:numPr>
        <w:jc w:val="both"/>
      </w:pPr>
      <w:r>
        <w:t>Check the Inactivate checkbox to inactivate this disbursement record.</w:t>
      </w:r>
    </w:p>
    <w:p w14:paraId="5747B86C" w14:textId="0768E885" w:rsidR="00A97F34" w:rsidRPr="0025464F" w:rsidRDefault="00A97F34" w:rsidP="006C3C3F">
      <w:pPr>
        <w:pStyle w:val="OrderedList"/>
        <w:numPr>
          <w:ilvl w:val="0"/>
          <w:numId w:val="288"/>
        </w:numPr>
        <w:jc w:val="both"/>
      </w:pPr>
      <w:r>
        <w:t xml:space="preserve">Click </w:t>
      </w:r>
      <w:r w:rsidRPr="00E45EE4">
        <w:rPr>
          <w:b/>
          <w:bCs/>
        </w:rPr>
        <w:t>Submit</w:t>
      </w:r>
    </w:p>
    <w:p w14:paraId="5EACFE19" w14:textId="4533A691" w:rsidR="0025464F" w:rsidRDefault="0025464F" w:rsidP="0025464F">
      <w:pPr>
        <w:pStyle w:val="OrderedList"/>
        <w:ind w:left="720"/>
        <w:jc w:val="both"/>
      </w:pPr>
      <w:r w:rsidRPr="0025464F">
        <w:rPr>
          <w:b/>
          <w:bCs/>
        </w:rPr>
        <w:t>Note</w:t>
      </w:r>
      <w:r>
        <w:t>: a Scheduled Payment that does not meet all required validations will automatically be inactivated when the user attempts to Authorize the disbursement. The user can view the details by clicking “</w:t>
      </w:r>
      <w:r w:rsidR="00A772DC">
        <w:t>Exceptions to Excel</w:t>
      </w:r>
      <w:r>
        <w:t>” and make note of the missing</w:t>
      </w:r>
      <w:r w:rsidR="00A772DC">
        <w:t xml:space="preserve"> </w:t>
      </w:r>
      <w:r>
        <w:t>data</w:t>
      </w:r>
      <w:r w:rsidR="00A772DC">
        <w:t xml:space="preserve"> that needs to be corrected.</w:t>
      </w:r>
    </w:p>
    <w:p w14:paraId="05EF42B5" w14:textId="45BEE9E8" w:rsidR="00632B64" w:rsidRDefault="00632B64" w:rsidP="0001371F">
      <w:pPr>
        <w:pStyle w:val="OrderedList"/>
        <w:jc w:val="center"/>
      </w:pPr>
      <w:r>
        <w:rPr>
          <w:noProof/>
        </w:rPr>
        <w:drawing>
          <wp:inline distT="0" distB="0" distL="0" distR="0" wp14:anchorId="660B293F" wp14:editId="553A484D">
            <wp:extent cx="3322608" cy="1226926"/>
            <wp:effectExtent l="0" t="0" r="0" b="0"/>
            <wp:docPr id="2454" name="Picture 2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5"/>
                    <a:stretch>
                      <a:fillRect/>
                    </a:stretch>
                  </pic:blipFill>
                  <pic:spPr>
                    <a:xfrm>
                      <a:off x="0" y="0"/>
                      <a:ext cx="3322608" cy="1226926"/>
                    </a:xfrm>
                    <a:prstGeom prst="rect">
                      <a:avLst/>
                    </a:prstGeom>
                  </pic:spPr>
                </pic:pic>
              </a:graphicData>
            </a:graphic>
          </wp:inline>
        </w:drawing>
      </w:r>
    </w:p>
    <w:p w14:paraId="21AB96C2" w14:textId="1C84AE2B" w:rsidR="002B67B1" w:rsidRDefault="00C32BC1" w:rsidP="00CD10A3">
      <w:pPr>
        <w:pStyle w:val="FigureCaption0"/>
      </w:pPr>
      <w:bookmarkStart w:id="3149" w:name="_Toc74052724"/>
      <w:bookmarkStart w:id="3150" w:name="_Toc90644111"/>
      <w:bookmarkStart w:id="3151" w:name="_Toc230164123"/>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146</w:t>
      </w:r>
      <w:r>
        <w:rPr>
          <w:noProof/>
        </w:rPr>
        <w:fldChar w:fldCharType="end"/>
      </w:r>
      <w:r>
        <w:t>: Export Exceptions on Authorization</w:t>
      </w:r>
      <w:bookmarkEnd w:id="3149"/>
      <w:bookmarkEnd w:id="3150"/>
      <w:bookmarkEnd w:id="3151"/>
    </w:p>
    <w:p w14:paraId="01E7FF99" w14:textId="7C1497BD" w:rsidR="002B67B1" w:rsidRPr="00D757EC" w:rsidRDefault="002B67B1" w:rsidP="002B67B1">
      <w:pPr>
        <w:pStyle w:val="Heading4"/>
      </w:pPr>
      <w:bookmarkStart w:id="3152" w:name="_Hlk201576328"/>
      <w:r>
        <w:t xml:space="preserve"> </w:t>
      </w:r>
      <w:bookmarkStart w:id="3153" w:name="_Toc74052068"/>
      <w:bookmarkStart w:id="3154" w:name="_Toc90643455"/>
      <w:bookmarkStart w:id="3155" w:name="_Toc230163363"/>
      <w:r>
        <w:t xml:space="preserve">Authorize Disbursements </w:t>
      </w:r>
      <w:r w:rsidRPr="00D757EC">
        <w:t>Check</w:t>
      </w:r>
      <w:r>
        <w:t>/ACH</w:t>
      </w:r>
      <w:bookmarkEnd w:id="3153"/>
      <w:bookmarkEnd w:id="3154"/>
      <w:bookmarkEnd w:id="3155"/>
    </w:p>
    <w:p w14:paraId="46D83611" w14:textId="7101BEA1" w:rsidR="002B67B1" w:rsidRDefault="00F26F65" w:rsidP="002B67B1">
      <w:pPr>
        <w:pStyle w:val="BodyText"/>
      </w:pPr>
      <w:r>
        <w:t>A</w:t>
      </w:r>
      <w:r w:rsidR="002B67B1">
        <w:t xml:space="preserve"> user</w:t>
      </w:r>
      <w:r>
        <w:t xml:space="preserve"> with necessary access</w:t>
      </w:r>
      <w:r w:rsidR="002B67B1" w:rsidRPr="002B73E4">
        <w:t xml:space="preserve"> </w:t>
      </w:r>
      <w:r>
        <w:t xml:space="preserve">must </w:t>
      </w:r>
      <w:r w:rsidR="002B67B1">
        <w:t>authorize C</w:t>
      </w:r>
      <w:r w:rsidR="002B67B1" w:rsidRPr="002B73E4">
        <w:t>heck</w:t>
      </w:r>
      <w:r w:rsidR="007E3B80">
        <w:t>s and ACHs</w:t>
      </w:r>
      <w:r>
        <w:t xml:space="preserve"> for the payment to be made and related transaction to be recorded on the loan</w:t>
      </w:r>
      <w:r w:rsidR="002B67B1" w:rsidRPr="002B73E4">
        <w:t xml:space="preserve">. </w:t>
      </w:r>
      <w:r w:rsidR="007E3B80">
        <w:t xml:space="preserve">Upon authorization, </w:t>
      </w:r>
      <w:r>
        <w:t xml:space="preserve">the </w:t>
      </w:r>
      <w:r w:rsidR="007E3B80">
        <w:t xml:space="preserve">system will </w:t>
      </w:r>
      <w:r w:rsidR="002B67B1">
        <w:t xml:space="preserve">create the Batch # and assigned to each disbursement record to send to Accounting Module. </w:t>
      </w:r>
      <w:r w:rsidR="002B67B1" w:rsidRPr="002B73E4">
        <w:t xml:space="preserve">The below steps are </w:t>
      </w:r>
      <w:r w:rsidR="002B67B1">
        <w:t xml:space="preserve">used </w:t>
      </w:r>
      <w:r w:rsidR="002B67B1" w:rsidRPr="002B73E4">
        <w:t xml:space="preserve">to </w:t>
      </w:r>
      <w:r w:rsidR="002B67B1">
        <w:t>authorize</w:t>
      </w:r>
      <w:r w:rsidR="002B67B1" w:rsidRPr="002B73E4">
        <w:t xml:space="preserve"> checks</w:t>
      </w:r>
      <w:r w:rsidR="007E3B80">
        <w:t xml:space="preserve"> and ACHs</w:t>
      </w:r>
      <w:r w:rsidR="002B67B1" w:rsidRPr="002B73E4">
        <w:t xml:space="preserve"> for disbursement</w:t>
      </w:r>
      <w:r w:rsidR="007E3B80">
        <w:t>s</w:t>
      </w:r>
      <w:r w:rsidR="002B67B1" w:rsidRPr="002B73E4">
        <w:t>.</w:t>
      </w:r>
    </w:p>
    <w:p w14:paraId="0B430707" w14:textId="260848E6" w:rsidR="007E3B80" w:rsidRPr="002B73E4" w:rsidRDefault="007E3B80" w:rsidP="007E3B80">
      <w:pPr>
        <w:pStyle w:val="BodyText"/>
      </w:pPr>
      <w:r w:rsidRPr="002B73E4">
        <w:t xml:space="preserve">To </w:t>
      </w:r>
      <w:r>
        <w:t xml:space="preserve">Authorize </w:t>
      </w:r>
      <w:r w:rsidR="001E4956">
        <w:t>C</w:t>
      </w:r>
      <w:r w:rsidRPr="002B73E4">
        <w:t xml:space="preserve">heck: </w:t>
      </w:r>
    </w:p>
    <w:p w14:paraId="6F9EF6FA" w14:textId="493F1AF5" w:rsidR="002B67B1" w:rsidRPr="00D37F5E" w:rsidRDefault="002A58E0" w:rsidP="006C3C3F">
      <w:pPr>
        <w:pStyle w:val="OrderedList"/>
        <w:numPr>
          <w:ilvl w:val="0"/>
          <w:numId w:val="289"/>
        </w:numPr>
        <w:jc w:val="both"/>
      </w:pPr>
      <w:r>
        <w:t>On Accounting/Disbursement page, s</w:t>
      </w:r>
      <w:r w:rsidR="002B67B1" w:rsidRPr="002B73E4">
        <w:t xml:space="preserve">elect </w:t>
      </w:r>
      <w:r w:rsidR="002B67B1">
        <w:t xml:space="preserve">a </w:t>
      </w:r>
      <w:r w:rsidR="002B67B1" w:rsidRPr="0041681B">
        <w:t>Disbursement Type</w:t>
      </w:r>
      <w:r w:rsidR="002B67B1" w:rsidRPr="002B73E4">
        <w:t xml:space="preserve"> </w:t>
      </w:r>
      <w:r w:rsidR="007E3B80">
        <w:t>– Checks and Disbursement Status – Undisbursed and Search. S</w:t>
      </w:r>
      <w:r w:rsidR="002B67B1" w:rsidRPr="002B73E4">
        <w:t>electing th</w:t>
      </w:r>
      <w:r w:rsidR="007E3B80">
        <w:t>ese</w:t>
      </w:r>
      <w:r w:rsidR="002B67B1" w:rsidRPr="002B73E4">
        <w:t xml:space="preserve"> field</w:t>
      </w:r>
      <w:r w:rsidR="007E3B80">
        <w:t>s</w:t>
      </w:r>
      <w:r w:rsidR="002B67B1" w:rsidRPr="002B73E4">
        <w:t xml:space="preserve"> will enable the </w:t>
      </w:r>
      <w:r w:rsidR="002B67B1" w:rsidRPr="00863A7D">
        <w:rPr>
          <w:b/>
          <w:bCs/>
        </w:rPr>
        <w:t>Authorize Disbursements</w:t>
      </w:r>
      <w:r w:rsidR="002B67B1" w:rsidRPr="002B73E4">
        <w:t xml:space="preserve"> link to </w:t>
      </w:r>
      <w:r w:rsidR="002B67B1">
        <w:t>Authorize</w:t>
      </w:r>
      <w:r w:rsidR="002B67B1" w:rsidRPr="002B73E4">
        <w:t xml:space="preserve"> the check</w:t>
      </w:r>
      <w:r w:rsidR="007E3B80">
        <w:t>s</w:t>
      </w:r>
      <w:r w:rsidR="002B67B1" w:rsidRPr="002B73E4">
        <w:t xml:space="preserve">. </w:t>
      </w:r>
      <w:r w:rsidR="00183305">
        <w:t>Disbursement Type is not required to select.</w:t>
      </w:r>
    </w:p>
    <w:p w14:paraId="7EC5AF09" w14:textId="77777777" w:rsidR="002B67B1" w:rsidRPr="006C7316" w:rsidRDefault="002B67B1" w:rsidP="006C3C3F">
      <w:pPr>
        <w:pStyle w:val="OrderedList"/>
        <w:numPr>
          <w:ilvl w:val="0"/>
          <w:numId w:val="289"/>
        </w:numPr>
        <w:jc w:val="both"/>
      </w:pPr>
      <w:r>
        <w:t>The search results matching the search criteria are displayed</w:t>
      </w:r>
      <w:r w:rsidRPr="007C3399">
        <w:t xml:space="preserve"> </w:t>
      </w:r>
      <w:r w:rsidRPr="00832AFF">
        <w:t xml:space="preserve">in the </w:t>
      </w:r>
      <w:r w:rsidRPr="00D37F5E">
        <w:rPr>
          <w:bCs/>
        </w:rPr>
        <w:t>Search Results</w:t>
      </w:r>
      <w:r w:rsidRPr="00832AFF">
        <w:t xml:space="preserve"> section</w:t>
      </w:r>
      <w:r>
        <w:t xml:space="preserve">. </w:t>
      </w:r>
    </w:p>
    <w:p w14:paraId="00D8EC67" w14:textId="3D0D1365" w:rsidR="002B67B1" w:rsidRDefault="002B67B1" w:rsidP="006C3C3F">
      <w:pPr>
        <w:pStyle w:val="OrderedList"/>
        <w:numPr>
          <w:ilvl w:val="0"/>
          <w:numId w:val="289"/>
        </w:numPr>
        <w:jc w:val="both"/>
      </w:pPr>
      <w:r>
        <w:t>Select the checkboxes for the record</w:t>
      </w:r>
      <w:r w:rsidR="00021FC4">
        <w:t xml:space="preserve"> that need to be authorized </w:t>
      </w:r>
      <w:r w:rsidR="007E3B80">
        <w:t xml:space="preserve">or </w:t>
      </w:r>
      <w:r w:rsidR="007E3B80" w:rsidRPr="00A029F5">
        <w:t>Selec</w:t>
      </w:r>
      <w:r w:rsidR="007E3B80" w:rsidRPr="00863A7D">
        <w:t>t</w:t>
      </w:r>
      <w:r w:rsidR="007E3B80" w:rsidRPr="00B05653">
        <w:t xml:space="preserve"> All</w:t>
      </w:r>
      <w:r w:rsidR="007E3B80">
        <w:t xml:space="preserve"> checkbox to select all records to </w:t>
      </w:r>
      <w:r w:rsidR="00021FC4">
        <w:t>a</w:t>
      </w:r>
      <w:r w:rsidR="007E3B80">
        <w:t>uthorize.</w:t>
      </w:r>
      <w:r>
        <w:t xml:space="preserve"> </w:t>
      </w:r>
      <w:r w:rsidRPr="002B73E4">
        <w:t xml:space="preserve">Click the </w:t>
      </w:r>
      <w:r w:rsidRPr="00863A7D">
        <w:rPr>
          <w:b/>
          <w:bCs/>
        </w:rPr>
        <w:t>Authorize Disbursements</w:t>
      </w:r>
      <w:r w:rsidRPr="002B73E4">
        <w:t xml:space="preserve"> link under the </w:t>
      </w:r>
      <w:r w:rsidRPr="00D37F5E">
        <w:t xml:space="preserve">Disbursement Search Results </w:t>
      </w:r>
      <w:r>
        <w:t>section.</w:t>
      </w:r>
    </w:p>
    <w:p w14:paraId="1CF1CFE9" w14:textId="39ADCF4D" w:rsidR="002B67B1" w:rsidRDefault="00352863" w:rsidP="006C3C3F">
      <w:pPr>
        <w:pStyle w:val="OrderedList"/>
        <w:numPr>
          <w:ilvl w:val="0"/>
          <w:numId w:val="289"/>
        </w:numPr>
        <w:jc w:val="both"/>
      </w:pPr>
      <w:r>
        <w:t>Status for the authorized disbursement records will be updated to “</w:t>
      </w:r>
      <w:r w:rsidRPr="00863A7D">
        <w:rPr>
          <w:b/>
          <w:bCs/>
        </w:rPr>
        <w:t>Submitted</w:t>
      </w:r>
      <w:r>
        <w:t>” and Batch Skey is assigned.</w:t>
      </w:r>
    </w:p>
    <w:p w14:paraId="359FC81D" w14:textId="518473CA" w:rsidR="00AF1AE1" w:rsidRDefault="00021FC4" w:rsidP="00AF1AE1">
      <w:pPr>
        <w:pStyle w:val="OrderedList"/>
        <w:ind w:left="720"/>
        <w:jc w:val="both"/>
      </w:pPr>
      <w:r>
        <w:t>To Search for submitted records, s</w:t>
      </w:r>
      <w:r w:rsidR="00430294">
        <w:t>e</w:t>
      </w:r>
      <w:r>
        <w:t>lect Disbursement Status to “</w:t>
      </w:r>
      <w:r w:rsidRPr="00A029F5">
        <w:t>Su</w:t>
      </w:r>
      <w:r w:rsidRPr="00863A7D">
        <w:t>bmitted</w:t>
      </w:r>
      <w:r>
        <w:t>”</w:t>
      </w:r>
    </w:p>
    <w:p w14:paraId="7C7D63FB" w14:textId="7CA9E785" w:rsidR="00C00B10" w:rsidRDefault="00C00B10" w:rsidP="008E2802">
      <w:pPr>
        <w:pStyle w:val="OrderedList"/>
        <w:jc w:val="center"/>
      </w:pPr>
      <w:r>
        <w:rPr>
          <w:noProof/>
        </w:rPr>
        <w:drawing>
          <wp:inline distT="0" distB="0" distL="0" distR="0" wp14:anchorId="1D23D03B" wp14:editId="706B80C6">
            <wp:extent cx="4870130" cy="1878330"/>
            <wp:effectExtent l="19050" t="19050" r="26035" b="26670"/>
            <wp:docPr id="11" name="Picture 11"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application, Word&#10;&#10;Description automatically generated"/>
                    <pic:cNvPicPr/>
                  </pic:nvPicPr>
                  <pic:blipFill>
                    <a:blip r:embed="rId306"/>
                    <a:stretch>
                      <a:fillRect/>
                    </a:stretch>
                  </pic:blipFill>
                  <pic:spPr>
                    <a:xfrm>
                      <a:off x="0" y="0"/>
                      <a:ext cx="4882378" cy="1883054"/>
                    </a:xfrm>
                    <a:prstGeom prst="rect">
                      <a:avLst/>
                    </a:prstGeom>
                    <a:ln w="19050">
                      <a:solidFill>
                        <a:srgbClr val="0070C0"/>
                      </a:solidFill>
                    </a:ln>
                  </pic:spPr>
                </pic:pic>
              </a:graphicData>
            </a:graphic>
          </wp:inline>
        </w:drawing>
      </w:r>
    </w:p>
    <w:p w14:paraId="16E67CA3" w14:textId="490B0D7A" w:rsidR="00C32BC1" w:rsidRDefault="00C32BC1" w:rsidP="00C32BC1">
      <w:pPr>
        <w:pStyle w:val="FigureCaption0"/>
      </w:pPr>
      <w:bookmarkStart w:id="3156" w:name="_Toc74052725"/>
      <w:bookmarkStart w:id="3157" w:name="_Toc90644112"/>
      <w:bookmarkStart w:id="3158" w:name="_Toc230164124"/>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147</w:t>
      </w:r>
      <w:r>
        <w:rPr>
          <w:noProof/>
        </w:rPr>
        <w:fldChar w:fldCharType="end"/>
      </w:r>
      <w:r>
        <w:t>: Authorize Disbursements - Checks</w:t>
      </w:r>
      <w:bookmarkEnd w:id="3156"/>
      <w:bookmarkEnd w:id="3157"/>
      <w:bookmarkEnd w:id="3158"/>
    </w:p>
    <w:p w14:paraId="4667C0A1" w14:textId="2ADEC3AA" w:rsidR="001E4956" w:rsidRPr="002B73E4" w:rsidRDefault="001E4956" w:rsidP="001E4956">
      <w:pPr>
        <w:pStyle w:val="BodyText"/>
      </w:pPr>
      <w:r w:rsidRPr="002B73E4">
        <w:t xml:space="preserve">To </w:t>
      </w:r>
      <w:r>
        <w:t>Authorize ACH</w:t>
      </w:r>
      <w:r w:rsidRPr="002B73E4">
        <w:t xml:space="preserve">: </w:t>
      </w:r>
    </w:p>
    <w:p w14:paraId="27FE19C8" w14:textId="5868180A" w:rsidR="00F04FCE" w:rsidRDefault="001E4956" w:rsidP="006C3C3F">
      <w:pPr>
        <w:pStyle w:val="OrderedList"/>
        <w:numPr>
          <w:ilvl w:val="0"/>
          <w:numId w:val="290"/>
        </w:numPr>
        <w:jc w:val="both"/>
      </w:pPr>
      <w:r>
        <w:t>On Accounting/Disbursement page, s</w:t>
      </w:r>
      <w:r w:rsidRPr="002B73E4">
        <w:t xml:space="preserve">elect </w:t>
      </w:r>
      <w:r>
        <w:t xml:space="preserve">a </w:t>
      </w:r>
      <w:r w:rsidRPr="0041681B">
        <w:t>Disbursement Type</w:t>
      </w:r>
      <w:r w:rsidRPr="002B73E4">
        <w:t xml:space="preserve"> </w:t>
      </w:r>
      <w:r>
        <w:t>– ACH and Disbursement Status – Undisbursed and Search. S</w:t>
      </w:r>
      <w:r w:rsidRPr="002B73E4">
        <w:t>electing th</w:t>
      </w:r>
      <w:r>
        <w:t>ese</w:t>
      </w:r>
      <w:r w:rsidRPr="002B73E4">
        <w:t xml:space="preserve"> field</w:t>
      </w:r>
      <w:r>
        <w:t>s</w:t>
      </w:r>
      <w:r w:rsidRPr="002B73E4">
        <w:t xml:space="preserve"> will enable the </w:t>
      </w:r>
      <w:r w:rsidRPr="00B05653">
        <w:rPr>
          <w:b/>
          <w:bCs/>
        </w:rPr>
        <w:t>Author</w:t>
      </w:r>
      <w:r w:rsidRPr="00AB1B3F">
        <w:rPr>
          <w:b/>
          <w:bCs/>
        </w:rPr>
        <w:t>ize Disbursements</w:t>
      </w:r>
      <w:r w:rsidRPr="002B73E4">
        <w:t xml:space="preserve"> link to </w:t>
      </w:r>
      <w:r>
        <w:t>Authorize</w:t>
      </w:r>
      <w:r w:rsidRPr="002B73E4">
        <w:t xml:space="preserve"> the </w:t>
      </w:r>
      <w:r>
        <w:t>ACHs</w:t>
      </w:r>
      <w:r w:rsidRPr="002B73E4">
        <w:t xml:space="preserve">. </w:t>
      </w:r>
      <w:r w:rsidR="008C291D" w:rsidRPr="0041681B">
        <w:t>Disbursement Type</w:t>
      </w:r>
      <w:r w:rsidR="008C291D">
        <w:t xml:space="preserve"> is not required to select. </w:t>
      </w:r>
    </w:p>
    <w:p w14:paraId="1439016F" w14:textId="39485BFF" w:rsidR="001E4956" w:rsidRPr="006C7316" w:rsidRDefault="001E4956" w:rsidP="006C3C3F">
      <w:pPr>
        <w:pStyle w:val="OrderedList"/>
        <w:numPr>
          <w:ilvl w:val="0"/>
          <w:numId w:val="290"/>
        </w:numPr>
        <w:jc w:val="both"/>
      </w:pPr>
      <w:r>
        <w:t>The search results matching the search criteria are displayed</w:t>
      </w:r>
      <w:r w:rsidRPr="007C3399">
        <w:t xml:space="preserve"> </w:t>
      </w:r>
      <w:r w:rsidRPr="00832AFF">
        <w:t xml:space="preserve">in the </w:t>
      </w:r>
      <w:r w:rsidRPr="00D37F5E">
        <w:t>Search Results</w:t>
      </w:r>
      <w:r w:rsidRPr="00832AFF">
        <w:t xml:space="preserve"> section</w:t>
      </w:r>
      <w:r>
        <w:t xml:space="preserve">. </w:t>
      </w:r>
    </w:p>
    <w:p w14:paraId="69F8B2F3" w14:textId="77777777" w:rsidR="001E4956" w:rsidRDefault="001E4956" w:rsidP="006C3C3F">
      <w:pPr>
        <w:pStyle w:val="OrderedList"/>
        <w:numPr>
          <w:ilvl w:val="0"/>
          <w:numId w:val="290"/>
        </w:numPr>
        <w:jc w:val="both"/>
      </w:pPr>
      <w:r>
        <w:t xml:space="preserve">Select the checkboxes for the record that need to be authorized or </w:t>
      </w:r>
      <w:r w:rsidRPr="00D37F5E">
        <w:t>Select All</w:t>
      </w:r>
      <w:r>
        <w:t xml:space="preserve"> checkbox to select all records to authorize. </w:t>
      </w:r>
      <w:r w:rsidRPr="002B73E4">
        <w:t xml:space="preserve">Click the </w:t>
      </w:r>
      <w:r w:rsidRPr="00B05653">
        <w:rPr>
          <w:b/>
          <w:bCs/>
        </w:rPr>
        <w:t>Authorize Disbursements</w:t>
      </w:r>
      <w:r w:rsidRPr="002B73E4">
        <w:t xml:space="preserve"> link under the </w:t>
      </w:r>
      <w:r w:rsidRPr="00D37F5E">
        <w:t xml:space="preserve">Disbursement Search Results </w:t>
      </w:r>
      <w:r>
        <w:t>section.</w:t>
      </w:r>
    </w:p>
    <w:p w14:paraId="04F5F3E4" w14:textId="77777777" w:rsidR="001E4956" w:rsidRDefault="001E4956" w:rsidP="006C3C3F">
      <w:pPr>
        <w:pStyle w:val="OrderedList"/>
        <w:numPr>
          <w:ilvl w:val="0"/>
          <w:numId w:val="290"/>
        </w:numPr>
        <w:jc w:val="both"/>
      </w:pPr>
      <w:r>
        <w:t>Status for the authorized disbursement records will be updated to “</w:t>
      </w:r>
      <w:r w:rsidRPr="00B05653">
        <w:rPr>
          <w:b/>
          <w:bCs/>
        </w:rPr>
        <w:t>Submitted</w:t>
      </w:r>
      <w:r>
        <w:t>” and Batch Skey is assigned.</w:t>
      </w:r>
    </w:p>
    <w:p w14:paraId="4729EF72" w14:textId="2E0B0941" w:rsidR="00AF1AE1" w:rsidRDefault="001E4956" w:rsidP="006C3C3F">
      <w:pPr>
        <w:pStyle w:val="OrderedList"/>
        <w:numPr>
          <w:ilvl w:val="0"/>
          <w:numId w:val="290"/>
        </w:numPr>
        <w:jc w:val="both"/>
      </w:pPr>
      <w:r>
        <w:t>To Search for submitted records, select Disbursement Status to “</w:t>
      </w:r>
      <w:r w:rsidRPr="00D37F5E">
        <w:t>Submitted</w:t>
      </w:r>
      <w:r>
        <w:t>”</w:t>
      </w:r>
    </w:p>
    <w:p w14:paraId="79A078C0" w14:textId="15B580A7" w:rsidR="00C00B10" w:rsidRDefault="00401321" w:rsidP="00AF1AE1">
      <w:pPr>
        <w:pStyle w:val="OrderedList"/>
        <w:jc w:val="center"/>
      </w:pPr>
      <w:r w:rsidRPr="00401321">
        <w:rPr>
          <w:noProof/>
        </w:rPr>
        <w:t xml:space="preserve"> </w:t>
      </w:r>
      <w:r w:rsidR="00C00B10">
        <w:rPr>
          <w:noProof/>
        </w:rPr>
        <w:drawing>
          <wp:inline distT="0" distB="0" distL="0" distR="0" wp14:anchorId="3B3C75E2" wp14:editId="7847511A">
            <wp:extent cx="4387850" cy="1158374"/>
            <wp:effectExtent l="19050" t="19050" r="12700" b="22860"/>
            <wp:docPr id="17" name="Picture 1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A screenshot of a computer&#10;&#10;Description automatically generated"/>
                    <pic:cNvPicPr/>
                  </pic:nvPicPr>
                  <pic:blipFill>
                    <a:blip r:embed="rId307"/>
                    <a:stretch>
                      <a:fillRect/>
                    </a:stretch>
                  </pic:blipFill>
                  <pic:spPr>
                    <a:xfrm>
                      <a:off x="0" y="0"/>
                      <a:ext cx="4422953" cy="1167641"/>
                    </a:xfrm>
                    <a:prstGeom prst="rect">
                      <a:avLst/>
                    </a:prstGeom>
                    <a:ln w="19050">
                      <a:solidFill>
                        <a:srgbClr val="0070C0"/>
                      </a:solidFill>
                    </a:ln>
                  </pic:spPr>
                </pic:pic>
              </a:graphicData>
            </a:graphic>
          </wp:inline>
        </w:drawing>
      </w:r>
    </w:p>
    <w:p w14:paraId="7C738A73" w14:textId="63071823" w:rsidR="00C32BC1" w:rsidRDefault="00C32BC1" w:rsidP="00C32BC1">
      <w:pPr>
        <w:pStyle w:val="FigureCaption0"/>
      </w:pPr>
      <w:r w:rsidRPr="00C32BC1">
        <w:t xml:space="preserve"> </w:t>
      </w:r>
      <w:bookmarkStart w:id="3159" w:name="_Toc74052726"/>
      <w:bookmarkStart w:id="3160" w:name="_Toc90644113"/>
      <w:bookmarkStart w:id="3161" w:name="_Toc230164125"/>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148</w:t>
      </w:r>
      <w:r>
        <w:rPr>
          <w:noProof/>
        </w:rPr>
        <w:fldChar w:fldCharType="end"/>
      </w:r>
      <w:r>
        <w:t>: Authorize Disbursements - ACH</w:t>
      </w:r>
      <w:bookmarkEnd w:id="3159"/>
      <w:bookmarkEnd w:id="3160"/>
      <w:bookmarkEnd w:id="3161"/>
    </w:p>
    <w:bookmarkEnd w:id="3152"/>
    <w:p w14:paraId="61507282" w14:textId="77934C12" w:rsidR="001E4956" w:rsidRPr="006C7316" w:rsidRDefault="001E4956" w:rsidP="001E4956">
      <w:pPr>
        <w:pStyle w:val="FigureCaption0"/>
      </w:pPr>
    </w:p>
    <w:p w14:paraId="4EC4AF67" w14:textId="7AED9C95" w:rsidR="00247CE0" w:rsidRPr="00D757EC" w:rsidRDefault="00247CE0" w:rsidP="00863D8C">
      <w:pPr>
        <w:pStyle w:val="Heading4"/>
      </w:pPr>
      <w:bookmarkStart w:id="3162" w:name="_Toc315633939"/>
      <w:bookmarkStart w:id="3163" w:name="_Toc11334848"/>
      <w:bookmarkStart w:id="3164" w:name="_Toc74052069"/>
      <w:bookmarkStart w:id="3165" w:name="_Toc90643456"/>
      <w:bookmarkStart w:id="3166" w:name="_Toc230163364"/>
      <w:bookmarkEnd w:id="3142"/>
      <w:r w:rsidRPr="00D757EC">
        <w:t>Void</w:t>
      </w:r>
      <w:r w:rsidR="0099322A">
        <w:t>/Clear</w:t>
      </w:r>
      <w:r w:rsidRPr="00D757EC">
        <w:t xml:space="preserve"> Check</w:t>
      </w:r>
      <w:bookmarkEnd w:id="3162"/>
      <w:bookmarkEnd w:id="3163"/>
      <w:bookmarkEnd w:id="3164"/>
      <w:bookmarkEnd w:id="3165"/>
      <w:bookmarkEnd w:id="3166"/>
    </w:p>
    <w:p w14:paraId="673747A7" w14:textId="6AFB2903" w:rsidR="00247CE0" w:rsidRDefault="00247CE0" w:rsidP="00CC2E79">
      <w:pPr>
        <w:pStyle w:val="BodyText"/>
        <w:ind w:right="-180"/>
      </w:pPr>
      <w:r w:rsidRPr="002B73E4">
        <w:t xml:space="preserve">The </w:t>
      </w:r>
      <w:r>
        <w:t xml:space="preserve">Servicing Module allows </w:t>
      </w:r>
      <w:r w:rsidR="00F26F65">
        <w:t>a</w:t>
      </w:r>
      <w:r>
        <w:t xml:space="preserve"> user</w:t>
      </w:r>
      <w:r w:rsidR="00F26F65">
        <w:t xml:space="preserve"> with necessary access</w:t>
      </w:r>
      <w:r>
        <w:t xml:space="preserve"> to </w:t>
      </w:r>
      <w:r w:rsidR="00AB6873">
        <w:t xml:space="preserve">void </w:t>
      </w:r>
      <w:r w:rsidR="00BF1EE7">
        <w:t xml:space="preserve">or </w:t>
      </w:r>
      <w:r w:rsidR="0099322A">
        <w:t xml:space="preserve">clear </w:t>
      </w:r>
      <w:r w:rsidR="00AB6873">
        <w:t xml:space="preserve">a check if the disbursement transaction </w:t>
      </w:r>
      <w:r w:rsidR="00410F7F">
        <w:t>was</w:t>
      </w:r>
      <w:r w:rsidR="006042EA">
        <w:t xml:space="preserve"> added prior to </w:t>
      </w:r>
      <w:r w:rsidR="00410F7F">
        <w:t>R</w:t>
      </w:r>
      <w:r w:rsidR="006042EA">
        <w:t>elease 6.0</w:t>
      </w:r>
      <w:r w:rsidR="00410F7F">
        <w:t xml:space="preserve"> (4/25/2020)</w:t>
      </w:r>
      <w:r w:rsidR="006042EA">
        <w:t xml:space="preserve">.  Any disbursements created after </w:t>
      </w:r>
      <w:r w:rsidR="006A75E9">
        <w:t>this</w:t>
      </w:r>
      <w:r w:rsidR="006042EA">
        <w:t xml:space="preserve"> release cannot be voided</w:t>
      </w:r>
      <w:r w:rsidR="0099322A">
        <w:t xml:space="preserve"> or cleared</w:t>
      </w:r>
      <w:r w:rsidR="006042EA">
        <w:t xml:space="preserve"> in the Servicing Module.  </w:t>
      </w:r>
      <w:r w:rsidR="0099322A" w:rsidRPr="0099322A">
        <w:t xml:space="preserve">The Cleared Check file from TCIS </w:t>
      </w:r>
      <w:r w:rsidR="0099322A">
        <w:t xml:space="preserve">will load Void and Clear checks in HERMIT. </w:t>
      </w:r>
    </w:p>
    <w:p w14:paraId="5840518D" w14:textId="68C37543" w:rsidR="00FC306A" w:rsidRDefault="00FC306A" w:rsidP="00D37F5E">
      <w:pPr>
        <w:pStyle w:val="BodyText"/>
        <w:ind w:left="252" w:firstLine="14"/>
      </w:pPr>
      <w:r w:rsidRPr="00883ED9">
        <w:t xml:space="preserve">To </w:t>
      </w:r>
      <w:r>
        <w:t>v</w:t>
      </w:r>
      <w:r w:rsidRPr="00883ED9">
        <w:t xml:space="preserve">oid a </w:t>
      </w:r>
      <w:r w:rsidR="006A75E9">
        <w:t>C</w:t>
      </w:r>
      <w:r w:rsidRPr="00883ED9">
        <w:t>heck</w:t>
      </w:r>
      <w:r w:rsidR="00410F7F">
        <w:t xml:space="preserve"> that was added prior to Release 6.0 (4/25/2020)</w:t>
      </w:r>
      <w:r w:rsidRPr="00883ED9">
        <w:t>:</w:t>
      </w:r>
    </w:p>
    <w:p w14:paraId="15F2FF61" w14:textId="5135FCA8" w:rsidR="00247CE0" w:rsidRPr="00247CE0" w:rsidRDefault="00247CE0" w:rsidP="006C3C3F">
      <w:pPr>
        <w:pStyle w:val="OrderedList"/>
        <w:numPr>
          <w:ilvl w:val="0"/>
          <w:numId w:val="291"/>
        </w:numPr>
        <w:jc w:val="both"/>
      </w:pPr>
      <w:r>
        <w:t xml:space="preserve">Enter search criteria; click </w:t>
      </w:r>
      <w:r w:rsidRPr="001445BE">
        <w:rPr>
          <w:b/>
        </w:rPr>
        <w:t>Search</w:t>
      </w:r>
      <w:r>
        <w:t xml:space="preserve"> o</w:t>
      </w:r>
      <w:r w:rsidRPr="001E19CE">
        <w:t>n the</w:t>
      </w:r>
      <w:r w:rsidRPr="001445BE">
        <w:rPr>
          <w:b/>
        </w:rPr>
        <w:t xml:space="preserve"> Disbursements </w:t>
      </w:r>
      <w:r w:rsidRPr="00247CE0">
        <w:t>screen to display the transactions.</w:t>
      </w:r>
    </w:p>
    <w:p w14:paraId="75E77D94" w14:textId="25E71195" w:rsidR="00247CE0" w:rsidRDefault="00247CE0" w:rsidP="006C3C3F">
      <w:pPr>
        <w:pStyle w:val="OrderedList"/>
        <w:numPr>
          <w:ilvl w:val="0"/>
          <w:numId w:val="291"/>
        </w:numPr>
        <w:jc w:val="both"/>
      </w:pPr>
      <w:r>
        <w:t>The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2336EEDB" w14:textId="360AC02A" w:rsidR="00BF1EE7" w:rsidRDefault="00247CE8" w:rsidP="006C3C3F">
      <w:pPr>
        <w:pStyle w:val="OrderedList"/>
        <w:numPr>
          <w:ilvl w:val="0"/>
          <w:numId w:val="291"/>
        </w:numPr>
        <w:jc w:val="both"/>
        <w:rPr>
          <w:noProof/>
        </w:rPr>
      </w:pPr>
      <w:r w:rsidRPr="002B73E4">
        <w:rPr>
          <w:noProof/>
        </w:rPr>
        <w:t xml:space="preserve">Select the </w:t>
      </w:r>
      <w:r w:rsidR="006A75E9">
        <w:rPr>
          <w:noProof/>
        </w:rPr>
        <w:t>C</w:t>
      </w:r>
      <w:r w:rsidR="00BF1EE7">
        <w:rPr>
          <w:noProof/>
        </w:rPr>
        <w:t xml:space="preserve">heck </w:t>
      </w:r>
      <w:r w:rsidRPr="002B73E4">
        <w:rPr>
          <w:noProof/>
        </w:rPr>
        <w:t xml:space="preserve">record that you </w:t>
      </w:r>
      <w:r>
        <w:rPr>
          <w:noProof/>
        </w:rPr>
        <w:t>want</w:t>
      </w:r>
      <w:r w:rsidRPr="002B73E4">
        <w:rPr>
          <w:noProof/>
        </w:rPr>
        <w:t xml:space="preserve"> to voi</w:t>
      </w:r>
      <w:r w:rsidR="00AE433B">
        <w:rPr>
          <w:noProof/>
        </w:rPr>
        <w:t>d.</w:t>
      </w:r>
      <w:r w:rsidR="00BF1EE7">
        <w:rPr>
          <w:noProof/>
        </w:rPr>
        <w:t xml:space="preserve"> </w:t>
      </w:r>
    </w:p>
    <w:p w14:paraId="7BCD66BF" w14:textId="3962ED50" w:rsidR="00247CE0" w:rsidRDefault="00247CE8" w:rsidP="006C3C3F">
      <w:pPr>
        <w:pStyle w:val="OrderedList"/>
        <w:numPr>
          <w:ilvl w:val="0"/>
          <w:numId w:val="291"/>
        </w:numPr>
        <w:jc w:val="both"/>
        <w:rPr>
          <w:noProof/>
        </w:rPr>
      </w:pPr>
      <w:r w:rsidRPr="002B73E4">
        <w:rPr>
          <w:noProof/>
        </w:rPr>
        <w:t xml:space="preserve">Scroll to the bottom of the </w:t>
      </w:r>
      <w:r w:rsidRPr="00BF1EE7">
        <w:rPr>
          <w:b/>
          <w:noProof/>
        </w:rPr>
        <w:t>Edit Disbursement</w:t>
      </w:r>
      <w:r w:rsidRPr="002B73E4">
        <w:rPr>
          <w:noProof/>
        </w:rPr>
        <w:t xml:space="preserve"> </w:t>
      </w:r>
      <w:r>
        <w:rPr>
          <w:noProof/>
        </w:rPr>
        <w:t>window</w:t>
      </w:r>
      <w:r w:rsidRPr="002B73E4">
        <w:rPr>
          <w:noProof/>
        </w:rPr>
        <w:t>.</w:t>
      </w:r>
    </w:p>
    <w:p w14:paraId="4DF4C26B" w14:textId="667FFF22" w:rsidR="00FC306A" w:rsidRPr="002B73E4" w:rsidRDefault="00FC306A" w:rsidP="006C3C3F">
      <w:pPr>
        <w:pStyle w:val="OrderedList"/>
        <w:numPr>
          <w:ilvl w:val="0"/>
          <w:numId w:val="291"/>
        </w:numPr>
        <w:jc w:val="both"/>
        <w:rPr>
          <w:noProof/>
        </w:rPr>
      </w:pPr>
      <w:r w:rsidRPr="002B73E4">
        <w:rPr>
          <w:noProof/>
        </w:rPr>
        <w:t xml:space="preserve">Click </w:t>
      </w:r>
      <w:r w:rsidR="0041681B">
        <w:rPr>
          <w:noProof/>
        </w:rPr>
        <w:t xml:space="preserve">the </w:t>
      </w:r>
      <w:r w:rsidRPr="002B73E4">
        <w:rPr>
          <w:noProof/>
        </w:rPr>
        <w:t xml:space="preserve">checkbox next to </w:t>
      </w:r>
      <w:r w:rsidRPr="001445BE">
        <w:rPr>
          <w:b/>
          <w:noProof/>
        </w:rPr>
        <w:t>Voided</w:t>
      </w:r>
      <w:r w:rsidRPr="002B73E4">
        <w:rPr>
          <w:noProof/>
        </w:rPr>
        <w:t xml:space="preserve"> at the Disbursement Status section </w:t>
      </w:r>
      <w:r w:rsidR="00247CE0">
        <w:rPr>
          <w:noProof/>
        </w:rPr>
        <w:t>of the Edit Disbursement screen.</w:t>
      </w:r>
    </w:p>
    <w:p w14:paraId="41D35C7C" w14:textId="6AEDF4F9" w:rsidR="00FC306A" w:rsidRDefault="00FC306A" w:rsidP="006C3C3F">
      <w:pPr>
        <w:pStyle w:val="OrderedList"/>
        <w:numPr>
          <w:ilvl w:val="0"/>
          <w:numId w:val="291"/>
        </w:numPr>
        <w:jc w:val="both"/>
        <w:rPr>
          <w:noProof/>
        </w:rPr>
      </w:pPr>
      <w:r w:rsidRPr="002B73E4">
        <w:rPr>
          <w:noProof/>
        </w:rPr>
        <w:t xml:space="preserve">View the </w:t>
      </w:r>
      <w:r w:rsidR="0041681B">
        <w:rPr>
          <w:noProof/>
        </w:rPr>
        <w:t>“</w:t>
      </w:r>
      <w:r w:rsidRPr="002B73E4">
        <w:rPr>
          <w:noProof/>
        </w:rPr>
        <w:t>You are about to (un)void a disbursement</w:t>
      </w:r>
      <w:r w:rsidR="0041681B">
        <w:rPr>
          <w:noProof/>
        </w:rPr>
        <w:t>”</w:t>
      </w:r>
      <w:r w:rsidRPr="002B73E4">
        <w:rPr>
          <w:noProof/>
        </w:rPr>
        <w:t xml:space="preserve"> message</w:t>
      </w:r>
      <w:r w:rsidR="0041681B">
        <w:rPr>
          <w:noProof/>
        </w:rPr>
        <w:t>.</w:t>
      </w:r>
      <w:r w:rsidRPr="002B73E4">
        <w:rPr>
          <w:noProof/>
        </w:rPr>
        <w:t xml:space="preserve"> </w:t>
      </w:r>
    </w:p>
    <w:p w14:paraId="0F9A4579" w14:textId="57D16B72" w:rsidR="00AB1B3F" w:rsidRDefault="00401321" w:rsidP="000A1B2C">
      <w:pPr>
        <w:pStyle w:val="BodyText"/>
        <w:jc w:val="center"/>
        <w:rPr>
          <w:noProof/>
        </w:rPr>
      </w:pPr>
      <w:r w:rsidRPr="00401321">
        <w:rPr>
          <w:noProof/>
        </w:rPr>
        <w:t xml:space="preserve"> </w:t>
      </w:r>
    </w:p>
    <w:p w14:paraId="5D5DC99F" w14:textId="33630C01" w:rsidR="00A56433" w:rsidRDefault="00B80CF1" w:rsidP="000A1B2C">
      <w:pPr>
        <w:pStyle w:val="BodyText"/>
        <w:jc w:val="center"/>
      </w:pPr>
      <w:r>
        <w:rPr>
          <w:noProof/>
        </w:rPr>
        <w:drawing>
          <wp:inline distT="0" distB="0" distL="0" distR="0" wp14:anchorId="79D04220" wp14:editId="6AB9E4AC">
            <wp:extent cx="2076450" cy="1919665"/>
            <wp:effectExtent l="19050" t="19050" r="19050" b="23495"/>
            <wp:docPr id="224" name="Picture 22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Picture 224" descr="Graphical user interface, text, application&#10;&#10;Description automatically generated"/>
                    <pic:cNvPicPr/>
                  </pic:nvPicPr>
                  <pic:blipFill>
                    <a:blip r:embed="rId308"/>
                    <a:stretch>
                      <a:fillRect/>
                    </a:stretch>
                  </pic:blipFill>
                  <pic:spPr>
                    <a:xfrm>
                      <a:off x="0" y="0"/>
                      <a:ext cx="2098150" cy="1939727"/>
                    </a:xfrm>
                    <a:prstGeom prst="rect">
                      <a:avLst/>
                    </a:prstGeom>
                    <a:ln w="19050">
                      <a:solidFill>
                        <a:srgbClr val="0070C0"/>
                      </a:solidFill>
                    </a:ln>
                  </pic:spPr>
                </pic:pic>
              </a:graphicData>
            </a:graphic>
          </wp:inline>
        </w:drawing>
      </w:r>
    </w:p>
    <w:p w14:paraId="2C67E430" w14:textId="73DEA6EA" w:rsidR="00AB1B3F" w:rsidRPr="006C7316" w:rsidRDefault="00AB1B3F" w:rsidP="008A15EC">
      <w:pPr>
        <w:pStyle w:val="FigureCaption0"/>
      </w:pPr>
      <w:bookmarkStart w:id="3167" w:name="_Toc74052727"/>
      <w:bookmarkStart w:id="3168" w:name="_Toc90644114"/>
      <w:bookmarkStart w:id="3169" w:name="_Toc230164126"/>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149</w:t>
      </w:r>
      <w:r>
        <w:rPr>
          <w:noProof/>
        </w:rPr>
        <w:fldChar w:fldCharType="end"/>
      </w:r>
      <w:r>
        <w:t xml:space="preserve">: </w:t>
      </w:r>
      <w:r>
        <w:rPr>
          <w:noProof/>
        </w:rPr>
        <w:t>Void Check</w:t>
      </w:r>
      <w:bookmarkEnd w:id="3167"/>
      <w:bookmarkEnd w:id="3168"/>
      <w:bookmarkEnd w:id="3169"/>
    </w:p>
    <w:p w14:paraId="45DBF662" w14:textId="77777777" w:rsidR="00AB1B3F" w:rsidRPr="002B73E4" w:rsidRDefault="00AB1B3F" w:rsidP="00D37F5E">
      <w:pPr>
        <w:pStyle w:val="OrderedList"/>
        <w:ind w:left="1440"/>
        <w:jc w:val="both"/>
        <w:rPr>
          <w:noProof/>
        </w:rPr>
      </w:pPr>
    </w:p>
    <w:p w14:paraId="648FE42D" w14:textId="1813E6E8" w:rsidR="00FC306A" w:rsidRDefault="00FC306A" w:rsidP="006C3C3F">
      <w:pPr>
        <w:pStyle w:val="OrderedList"/>
        <w:numPr>
          <w:ilvl w:val="0"/>
          <w:numId w:val="291"/>
        </w:numPr>
        <w:jc w:val="both"/>
        <w:rPr>
          <w:noProof/>
        </w:rPr>
      </w:pPr>
      <w:r w:rsidRPr="002B73E4">
        <w:rPr>
          <w:noProof/>
        </w:rPr>
        <w:t>Click</w:t>
      </w:r>
      <w:r w:rsidR="00247CE0">
        <w:rPr>
          <w:noProof/>
        </w:rPr>
        <w:t xml:space="preserve"> </w:t>
      </w:r>
      <w:r w:rsidR="00A56433">
        <w:rPr>
          <w:b/>
          <w:noProof/>
        </w:rPr>
        <w:t>Submit</w:t>
      </w:r>
      <w:r w:rsidR="00247CE0">
        <w:rPr>
          <w:noProof/>
        </w:rPr>
        <w:t xml:space="preserve"> to confirm the action</w:t>
      </w:r>
      <w:r w:rsidRPr="002B73E4">
        <w:rPr>
          <w:noProof/>
        </w:rPr>
        <w:t>.</w:t>
      </w:r>
    </w:p>
    <w:p w14:paraId="69E219DC" w14:textId="6D943CAE" w:rsidR="004314F3" w:rsidRPr="00247CE0" w:rsidRDefault="00247CE8" w:rsidP="00D37F5E">
      <w:pPr>
        <w:pStyle w:val="OrderedList"/>
        <w:jc w:val="both"/>
      </w:pPr>
      <w:r>
        <w:rPr>
          <w:noProof/>
        </w:rPr>
        <w:t xml:space="preserve">To Clear </w:t>
      </w:r>
      <w:r w:rsidR="006A75E9">
        <w:rPr>
          <w:noProof/>
        </w:rPr>
        <w:t xml:space="preserve">a </w:t>
      </w:r>
      <w:r>
        <w:rPr>
          <w:noProof/>
        </w:rPr>
        <w:t>check</w:t>
      </w:r>
      <w:r w:rsidR="004314F3">
        <w:rPr>
          <w:noProof/>
        </w:rPr>
        <w:t xml:space="preserve"> </w:t>
      </w:r>
      <w:r w:rsidR="004314F3">
        <w:t>that was added prior to Release 6.0 (4/25/2020)</w:t>
      </w:r>
      <w:r w:rsidR="004314F3" w:rsidRPr="00883ED9">
        <w:t>:</w:t>
      </w:r>
    </w:p>
    <w:p w14:paraId="2207008A" w14:textId="77777777" w:rsidR="004314F3" w:rsidRDefault="004314F3" w:rsidP="006C3C3F">
      <w:pPr>
        <w:pStyle w:val="OrderedList"/>
        <w:numPr>
          <w:ilvl w:val="0"/>
          <w:numId w:val="292"/>
        </w:numPr>
        <w:jc w:val="both"/>
      </w:pPr>
      <w:r>
        <w:t>The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01AC6C07" w14:textId="67348053" w:rsidR="004314F3" w:rsidRPr="002B73E4" w:rsidRDefault="004314F3" w:rsidP="006C3C3F">
      <w:pPr>
        <w:pStyle w:val="OrderedList"/>
        <w:numPr>
          <w:ilvl w:val="0"/>
          <w:numId w:val="292"/>
        </w:numPr>
        <w:jc w:val="both"/>
        <w:rPr>
          <w:noProof/>
        </w:rPr>
      </w:pPr>
      <w:r w:rsidRPr="002B73E4">
        <w:rPr>
          <w:noProof/>
        </w:rPr>
        <w:t xml:space="preserve">Select the </w:t>
      </w:r>
      <w:r w:rsidR="006A75E9">
        <w:rPr>
          <w:noProof/>
        </w:rPr>
        <w:t>C</w:t>
      </w:r>
      <w:r w:rsidR="00BF1EE7">
        <w:rPr>
          <w:noProof/>
        </w:rPr>
        <w:t xml:space="preserve">heck </w:t>
      </w:r>
      <w:r w:rsidRPr="002B73E4">
        <w:rPr>
          <w:noProof/>
        </w:rPr>
        <w:t xml:space="preserve">record that you </w:t>
      </w:r>
      <w:r>
        <w:rPr>
          <w:noProof/>
        </w:rPr>
        <w:t>want</w:t>
      </w:r>
      <w:r w:rsidRPr="002B73E4">
        <w:rPr>
          <w:noProof/>
        </w:rPr>
        <w:t xml:space="preserve"> to </w:t>
      </w:r>
      <w:r>
        <w:rPr>
          <w:noProof/>
        </w:rPr>
        <w:t>clear.</w:t>
      </w:r>
    </w:p>
    <w:p w14:paraId="4EB8FD5E" w14:textId="77777777" w:rsidR="004314F3" w:rsidRPr="002B73E4" w:rsidRDefault="004314F3" w:rsidP="006C3C3F">
      <w:pPr>
        <w:pStyle w:val="OrderedList"/>
        <w:numPr>
          <w:ilvl w:val="0"/>
          <w:numId w:val="292"/>
        </w:numPr>
        <w:jc w:val="both"/>
        <w:rPr>
          <w:noProof/>
        </w:rPr>
      </w:pPr>
      <w:r w:rsidRPr="002B73E4">
        <w:rPr>
          <w:noProof/>
        </w:rPr>
        <w:t xml:space="preserve">Scroll to the bottom of the </w:t>
      </w:r>
      <w:r w:rsidRPr="001445BE">
        <w:rPr>
          <w:b/>
          <w:noProof/>
        </w:rPr>
        <w:t>Edit Disbursement</w:t>
      </w:r>
      <w:r w:rsidRPr="002B73E4">
        <w:rPr>
          <w:noProof/>
        </w:rPr>
        <w:t xml:space="preserve"> </w:t>
      </w:r>
      <w:r>
        <w:rPr>
          <w:noProof/>
        </w:rPr>
        <w:t>window</w:t>
      </w:r>
      <w:r w:rsidRPr="002B73E4">
        <w:rPr>
          <w:noProof/>
        </w:rPr>
        <w:t>.</w:t>
      </w:r>
    </w:p>
    <w:p w14:paraId="4DB0AB6A" w14:textId="1971DACE" w:rsidR="00B80CF1" w:rsidRDefault="004314F3" w:rsidP="006C3C3F">
      <w:pPr>
        <w:pStyle w:val="OrderedList"/>
        <w:numPr>
          <w:ilvl w:val="0"/>
          <w:numId w:val="292"/>
        </w:numPr>
        <w:jc w:val="both"/>
        <w:rPr>
          <w:noProof/>
        </w:rPr>
      </w:pPr>
      <w:r w:rsidRPr="002B73E4">
        <w:rPr>
          <w:noProof/>
        </w:rPr>
        <w:t xml:space="preserve">Click </w:t>
      </w:r>
      <w:r>
        <w:rPr>
          <w:noProof/>
        </w:rPr>
        <w:t xml:space="preserve">the </w:t>
      </w:r>
      <w:r w:rsidRPr="002B73E4">
        <w:rPr>
          <w:noProof/>
        </w:rPr>
        <w:t xml:space="preserve">checkbox next to </w:t>
      </w:r>
      <w:r>
        <w:rPr>
          <w:b/>
          <w:noProof/>
        </w:rPr>
        <w:t>Cleared</w:t>
      </w:r>
      <w:r w:rsidRPr="002B73E4">
        <w:rPr>
          <w:noProof/>
        </w:rPr>
        <w:t xml:space="preserve"> at the Disbursement Status section </w:t>
      </w:r>
      <w:r>
        <w:rPr>
          <w:noProof/>
        </w:rPr>
        <w:t>of the Edit Disbursement screen.</w:t>
      </w:r>
    </w:p>
    <w:p w14:paraId="69C34CCF" w14:textId="1935E35F" w:rsidR="00247CE8" w:rsidRDefault="00B80CF1" w:rsidP="00247CE8">
      <w:pPr>
        <w:pStyle w:val="OrderedList"/>
        <w:ind w:left="720"/>
        <w:jc w:val="center"/>
        <w:rPr>
          <w:noProof/>
        </w:rPr>
      </w:pPr>
      <w:r>
        <w:rPr>
          <w:noProof/>
        </w:rPr>
        <w:drawing>
          <wp:inline distT="0" distB="0" distL="0" distR="0" wp14:anchorId="43607573" wp14:editId="17C1A5A6">
            <wp:extent cx="2138751" cy="1981200"/>
            <wp:effectExtent l="19050" t="19050" r="13970" b="19050"/>
            <wp:docPr id="225" name="Picture 225"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Picture 225" descr="Graphical user interface, application, Word&#10;&#10;Description automatically generated"/>
                    <pic:cNvPicPr/>
                  </pic:nvPicPr>
                  <pic:blipFill>
                    <a:blip r:embed="rId309"/>
                    <a:stretch>
                      <a:fillRect/>
                    </a:stretch>
                  </pic:blipFill>
                  <pic:spPr>
                    <a:xfrm>
                      <a:off x="0" y="0"/>
                      <a:ext cx="2147481" cy="1989287"/>
                    </a:xfrm>
                    <a:prstGeom prst="rect">
                      <a:avLst/>
                    </a:prstGeom>
                    <a:ln w="19050">
                      <a:solidFill>
                        <a:srgbClr val="0070C0"/>
                      </a:solidFill>
                    </a:ln>
                  </pic:spPr>
                </pic:pic>
              </a:graphicData>
            </a:graphic>
          </wp:inline>
        </w:drawing>
      </w:r>
      <w:r w:rsidR="00E26E45" w:rsidRPr="00E26E45">
        <w:rPr>
          <w:noProof/>
        </w:rPr>
        <w:t xml:space="preserve"> </w:t>
      </w:r>
    </w:p>
    <w:p w14:paraId="3BE9648F" w14:textId="410E3F44" w:rsidR="00E45EE4" w:rsidRPr="006C7316" w:rsidRDefault="00E45EE4" w:rsidP="00E45EE4">
      <w:pPr>
        <w:pStyle w:val="FigureCaption0"/>
      </w:pPr>
      <w:bookmarkStart w:id="3170" w:name="_Toc74052728"/>
      <w:bookmarkStart w:id="3171" w:name="_Toc90644115"/>
      <w:bookmarkStart w:id="3172" w:name="_Toc230164127"/>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150</w:t>
      </w:r>
      <w:r>
        <w:rPr>
          <w:noProof/>
        </w:rPr>
        <w:fldChar w:fldCharType="end"/>
      </w:r>
      <w:r>
        <w:t xml:space="preserve">: </w:t>
      </w:r>
      <w:r>
        <w:rPr>
          <w:noProof/>
        </w:rPr>
        <w:t>Clear Check</w:t>
      </w:r>
      <w:bookmarkEnd w:id="3170"/>
      <w:bookmarkEnd w:id="3171"/>
      <w:bookmarkEnd w:id="3172"/>
    </w:p>
    <w:p w14:paraId="2D987DCC" w14:textId="3CA490F0" w:rsidR="004314F3" w:rsidRDefault="004314F3" w:rsidP="006C3C3F">
      <w:pPr>
        <w:pStyle w:val="OrderedList"/>
        <w:numPr>
          <w:ilvl w:val="0"/>
          <w:numId w:val="292"/>
        </w:numPr>
        <w:jc w:val="both"/>
        <w:rPr>
          <w:noProof/>
        </w:rPr>
      </w:pPr>
      <w:r w:rsidRPr="002B73E4">
        <w:rPr>
          <w:noProof/>
        </w:rPr>
        <w:t>Click</w:t>
      </w:r>
      <w:r>
        <w:rPr>
          <w:noProof/>
        </w:rPr>
        <w:t xml:space="preserve"> </w:t>
      </w:r>
      <w:r w:rsidR="00B80CF1">
        <w:rPr>
          <w:b/>
          <w:bCs/>
          <w:noProof/>
        </w:rPr>
        <w:t>Submit</w:t>
      </w:r>
      <w:r>
        <w:rPr>
          <w:noProof/>
        </w:rPr>
        <w:t xml:space="preserve"> to confirm the action</w:t>
      </w:r>
      <w:r w:rsidRPr="002B73E4">
        <w:rPr>
          <w:noProof/>
        </w:rPr>
        <w:t>.</w:t>
      </w:r>
    </w:p>
    <w:p w14:paraId="0D6D79E1" w14:textId="77777777" w:rsidR="00E45EE4" w:rsidRDefault="00E45EE4" w:rsidP="00E45EE4">
      <w:pPr>
        <w:pStyle w:val="OrderedList"/>
        <w:ind w:left="720"/>
        <w:rPr>
          <w:noProof/>
        </w:rPr>
      </w:pPr>
    </w:p>
    <w:p w14:paraId="4DDE5CEC" w14:textId="3D081253" w:rsidR="002467BB" w:rsidRPr="00D757EC" w:rsidRDefault="002467BB" w:rsidP="002467BB">
      <w:pPr>
        <w:pStyle w:val="Heading4"/>
      </w:pPr>
      <w:r>
        <w:t xml:space="preserve"> </w:t>
      </w:r>
      <w:bookmarkStart w:id="3173" w:name="_Toc74052070"/>
      <w:bookmarkStart w:id="3174" w:name="_Toc90643457"/>
      <w:bookmarkStart w:id="3175" w:name="_Toc230163365"/>
      <w:r w:rsidRPr="00D757EC">
        <w:t>Void</w:t>
      </w:r>
      <w:r>
        <w:t>/Clear</w:t>
      </w:r>
      <w:r w:rsidRPr="00D757EC">
        <w:t xml:space="preserve"> </w:t>
      </w:r>
      <w:r>
        <w:t>ACH</w:t>
      </w:r>
      <w:bookmarkEnd w:id="3173"/>
      <w:bookmarkEnd w:id="3174"/>
      <w:bookmarkEnd w:id="3175"/>
    </w:p>
    <w:p w14:paraId="669FB3C2" w14:textId="5C88E996" w:rsidR="002467BB" w:rsidRDefault="002467BB" w:rsidP="002467BB">
      <w:pPr>
        <w:pStyle w:val="BodyText"/>
        <w:ind w:right="-180"/>
      </w:pPr>
      <w:r w:rsidRPr="002B73E4">
        <w:t xml:space="preserve">The </w:t>
      </w:r>
      <w:r>
        <w:t xml:space="preserve">Servicing Module allows the authorized user to void and clear ACH if the disbursement transaction was added prior to Release 6.0 (4/25/2020).  Any disbursements created after </w:t>
      </w:r>
      <w:r w:rsidR="006A75E9">
        <w:t xml:space="preserve">this </w:t>
      </w:r>
      <w:r>
        <w:t>releas</w:t>
      </w:r>
      <w:r w:rsidR="006A75E9">
        <w:t>e</w:t>
      </w:r>
      <w:r>
        <w:t xml:space="preserve"> will be cleared automatically. </w:t>
      </w:r>
      <w:r w:rsidRPr="002467BB">
        <w:t>The NSC Manager will be the only Authorized user to void an ACH in HERMIT</w:t>
      </w:r>
      <w:r>
        <w:t xml:space="preserve"> after the release.</w:t>
      </w:r>
    </w:p>
    <w:p w14:paraId="17BFF425" w14:textId="61CF1580" w:rsidR="002467BB" w:rsidRDefault="002467BB" w:rsidP="002467BB">
      <w:pPr>
        <w:pStyle w:val="BodyText"/>
      </w:pPr>
      <w:r w:rsidRPr="00883ED9">
        <w:t xml:space="preserve">To </w:t>
      </w:r>
      <w:r>
        <w:t>v</w:t>
      </w:r>
      <w:r w:rsidRPr="00883ED9">
        <w:t>oid</w:t>
      </w:r>
      <w:r w:rsidR="00552969">
        <w:t xml:space="preserve"> </w:t>
      </w:r>
      <w:r w:rsidR="00E6667E" w:rsidRPr="00883ED9">
        <w:t>an</w:t>
      </w:r>
      <w:r w:rsidRPr="00883ED9">
        <w:t xml:space="preserve"> </w:t>
      </w:r>
      <w:r w:rsidR="00F55787">
        <w:t>ACH</w:t>
      </w:r>
      <w:r>
        <w:t xml:space="preserve"> that was added prior to Release 6.0 (4/25/2020)</w:t>
      </w:r>
      <w:r w:rsidRPr="00883ED9">
        <w:t>:</w:t>
      </w:r>
    </w:p>
    <w:p w14:paraId="3A05DAAD" w14:textId="77777777" w:rsidR="002467BB" w:rsidRPr="00247CE0" w:rsidRDefault="002467BB" w:rsidP="006C3C3F">
      <w:pPr>
        <w:pStyle w:val="OrderedList"/>
        <w:numPr>
          <w:ilvl w:val="0"/>
          <w:numId w:val="293"/>
        </w:numPr>
        <w:jc w:val="both"/>
      </w:pPr>
      <w:r>
        <w:t xml:space="preserve">Enter search criteria; click </w:t>
      </w:r>
      <w:r w:rsidRPr="001445BE">
        <w:rPr>
          <w:b/>
        </w:rPr>
        <w:t>Search</w:t>
      </w:r>
      <w:r>
        <w:t xml:space="preserve"> o</w:t>
      </w:r>
      <w:r w:rsidRPr="001E19CE">
        <w:t>n the</w:t>
      </w:r>
      <w:r w:rsidRPr="001445BE">
        <w:rPr>
          <w:b/>
        </w:rPr>
        <w:t xml:space="preserve"> Disbursements </w:t>
      </w:r>
      <w:r w:rsidRPr="00247CE0">
        <w:t>screen to display the transactions.</w:t>
      </w:r>
    </w:p>
    <w:p w14:paraId="0DA2F146" w14:textId="77777777" w:rsidR="002467BB" w:rsidRDefault="002467BB" w:rsidP="006C3C3F">
      <w:pPr>
        <w:pStyle w:val="OrderedList"/>
        <w:numPr>
          <w:ilvl w:val="0"/>
          <w:numId w:val="293"/>
        </w:numPr>
        <w:jc w:val="both"/>
      </w:pPr>
      <w:r>
        <w:rPr>
          <w:noProof/>
        </w:rPr>
        <w:t>The</w:t>
      </w:r>
      <w:r>
        <w:t xml:space="preserv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3F0EB66A" w14:textId="04599C66" w:rsidR="002467BB" w:rsidRPr="002B73E4" w:rsidRDefault="002467BB" w:rsidP="006C3C3F">
      <w:pPr>
        <w:pStyle w:val="OrderedList"/>
        <w:numPr>
          <w:ilvl w:val="0"/>
          <w:numId w:val="293"/>
        </w:numPr>
        <w:jc w:val="both"/>
        <w:rPr>
          <w:noProof/>
        </w:rPr>
      </w:pPr>
      <w:r w:rsidRPr="002B73E4">
        <w:rPr>
          <w:noProof/>
        </w:rPr>
        <w:t xml:space="preserve">Select the </w:t>
      </w:r>
      <w:r w:rsidR="006A75E9">
        <w:rPr>
          <w:noProof/>
        </w:rPr>
        <w:t xml:space="preserve">ACH </w:t>
      </w:r>
      <w:r w:rsidRPr="002B73E4">
        <w:rPr>
          <w:noProof/>
        </w:rPr>
        <w:t xml:space="preserve">record that you </w:t>
      </w:r>
      <w:r>
        <w:rPr>
          <w:noProof/>
        </w:rPr>
        <w:t>want</w:t>
      </w:r>
      <w:r w:rsidRPr="002B73E4">
        <w:rPr>
          <w:noProof/>
        </w:rPr>
        <w:t xml:space="preserve"> to void</w:t>
      </w:r>
      <w:r>
        <w:rPr>
          <w:noProof/>
        </w:rPr>
        <w:t>.</w:t>
      </w:r>
    </w:p>
    <w:p w14:paraId="5AEEA5C7" w14:textId="77777777" w:rsidR="00E6667E" w:rsidRDefault="002467BB" w:rsidP="006C3C3F">
      <w:pPr>
        <w:pStyle w:val="OrderedList"/>
        <w:numPr>
          <w:ilvl w:val="0"/>
          <w:numId w:val="293"/>
        </w:numPr>
        <w:jc w:val="both"/>
        <w:rPr>
          <w:noProof/>
        </w:rPr>
      </w:pPr>
      <w:r w:rsidRPr="002B73E4">
        <w:rPr>
          <w:noProof/>
        </w:rPr>
        <w:t xml:space="preserve">Scroll to the bottom of the </w:t>
      </w:r>
      <w:r w:rsidRPr="00E6667E">
        <w:rPr>
          <w:b/>
          <w:noProof/>
        </w:rPr>
        <w:t>Edit Disbursement</w:t>
      </w:r>
      <w:r w:rsidRPr="002B73E4">
        <w:rPr>
          <w:noProof/>
        </w:rPr>
        <w:t xml:space="preserve"> </w:t>
      </w:r>
      <w:r>
        <w:rPr>
          <w:noProof/>
        </w:rPr>
        <w:t>window</w:t>
      </w:r>
      <w:r w:rsidRPr="002B73E4">
        <w:rPr>
          <w:noProof/>
        </w:rPr>
        <w:t>.</w:t>
      </w:r>
      <w:r w:rsidR="00E6667E">
        <w:rPr>
          <w:noProof/>
        </w:rPr>
        <w:t xml:space="preserve"> </w:t>
      </w:r>
    </w:p>
    <w:p w14:paraId="1FBD7302" w14:textId="060A79C8" w:rsidR="00F55787" w:rsidRPr="002B73E4" w:rsidRDefault="00F55787" w:rsidP="006C3C3F">
      <w:pPr>
        <w:pStyle w:val="OrderedList"/>
        <w:numPr>
          <w:ilvl w:val="0"/>
          <w:numId w:val="293"/>
        </w:numPr>
        <w:jc w:val="both"/>
        <w:rPr>
          <w:noProof/>
        </w:rPr>
      </w:pPr>
      <w:r w:rsidRPr="002B73E4">
        <w:rPr>
          <w:noProof/>
        </w:rPr>
        <w:t xml:space="preserve">Click </w:t>
      </w:r>
      <w:r>
        <w:rPr>
          <w:noProof/>
        </w:rPr>
        <w:t xml:space="preserve">the </w:t>
      </w:r>
      <w:r w:rsidRPr="002B73E4">
        <w:rPr>
          <w:noProof/>
        </w:rPr>
        <w:t xml:space="preserve">checkbox next to </w:t>
      </w:r>
      <w:r w:rsidRPr="00E6667E">
        <w:rPr>
          <w:b/>
          <w:noProof/>
        </w:rPr>
        <w:t>Voided</w:t>
      </w:r>
      <w:r w:rsidRPr="002B73E4">
        <w:rPr>
          <w:noProof/>
        </w:rPr>
        <w:t xml:space="preserve"> at the Disbursement Status section </w:t>
      </w:r>
      <w:r>
        <w:rPr>
          <w:noProof/>
        </w:rPr>
        <w:t>of the Edit Disbursement screen.</w:t>
      </w:r>
    </w:p>
    <w:p w14:paraId="41F1C5C7" w14:textId="08846C0D" w:rsidR="00F55787" w:rsidRDefault="00F55787" w:rsidP="006C3C3F">
      <w:pPr>
        <w:pStyle w:val="OrderedList"/>
        <w:numPr>
          <w:ilvl w:val="0"/>
          <w:numId w:val="293"/>
        </w:numPr>
        <w:jc w:val="both"/>
        <w:rPr>
          <w:noProof/>
        </w:rPr>
      </w:pPr>
      <w:r w:rsidRPr="002B73E4">
        <w:rPr>
          <w:noProof/>
        </w:rPr>
        <w:t xml:space="preserve">View the </w:t>
      </w:r>
      <w:r>
        <w:rPr>
          <w:noProof/>
        </w:rPr>
        <w:t>“</w:t>
      </w:r>
      <w:r w:rsidRPr="002B73E4">
        <w:rPr>
          <w:noProof/>
        </w:rPr>
        <w:t>You are about to (un)void a disbursement</w:t>
      </w:r>
      <w:r>
        <w:rPr>
          <w:noProof/>
        </w:rPr>
        <w:t>”</w:t>
      </w:r>
      <w:r w:rsidRPr="002B73E4">
        <w:rPr>
          <w:noProof/>
        </w:rPr>
        <w:t xml:space="preserve"> message</w:t>
      </w:r>
      <w:r>
        <w:rPr>
          <w:noProof/>
        </w:rPr>
        <w:t>.</w:t>
      </w:r>
      <w:r w:rsidRPr="002B73E4">
        <w:rPr>
          <w:noProof/>
        </w:rPr>
        <w:t xml:space="preserve"> </w:t>
      </w:r>
    </w:p>
    <w:p w14:paraId="3DC0321C" w14:textId="6807129A" w:rsidR="0030229D" w:rsidRDefault="0030229D" w:rsidP="008F236F">
      <w:pPr>
        <w:pStyle w:val="OrderedList"/>
        <w:jc w:val="center"/>
        <w:rPr>
          <w:noProof/>
        </w:rPr>
      </w:pPr>
      <w:r>
        <w:rPr>
          <w:noProof/>
        </w:rPr>
        <w:drawing>
          <wp:inline distT="0" distB="0" distL="0" distR="0" wp14:anchorId="72619D19" wp14:editId="6BF3638C">
            <wp:extent cx="1854250" cy="1714500"/>
            <wp:effectExtent l="19050" t="19050" r="12700" b="19050"/>
            <wp:docPr id="31" name="Picture 3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descr="Graphical user interface, text, application, email&#10;&#10;Description automatically generated"/>
                    <pic:cNvPicPr/>
                  </pic:nvPicPr>
                  <pic:blipFill>
                    <a:blip r:embed="rId310"/>
                    <a:stretch>
                      <a:fillRect/>
                    </a:stretch>
                  </pic:blipFill>
                  <pic:spPr>
                    <a:xfrm>
                      <a:off x="0" y="0"/>
                      <a:ext cx="1870913" cy="1729908"/>
                    </a:xfrm>
                    <a:prstGeom prst="rect">
                      <a:avLst/>
                    </a:prstGeom>
                    <a:ln w="19050">
                      <a:solidFill>
                        <a:srgbClr val="0070C0"/>
                      </a:solidFill>
                    </a:ln>
                  </pic:spPr>
                </pic:pic>
              </a:graphicData>
            </a:graphic>
          </wp:inline>
        </w:drawing>
      </w:r>
    </w:p>
    <w:p w14:paraId="1C3B1183" w14:textId="41832FE6" w:rsidR="00E45EE4" w:rsidRPr="006C7316" w:rsidRDefault="00E45EE4" w:rsidP="00E45EE4">
      <w:pPr>
        <w:pStyle w:val="FigureCaption0"/>
      </w:pPr>
      <w:bookmarkStart w:id="3176" w:name="_Toc74052729"/>
      <w:bookmarkStart w:id="3177" w:name="_Toc90644116"/>
      <w:bookmarkStart w:id="3178" w:name="_Toc230164128"/>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151</w:t>
      </w:r>
      <w:r>
        <w:rPr>
          <w:noProof/>
        </w:rPr>
        <w:fldChar w:fldCharType="end"/>
      </w:r>
      <w:r>
        <w:t xml:space="preserve">: </w:t>
      </w:r>
      <w:r>
        <w:rPr>
          <w:noProof/>
        </w:rPr>
        <w:t>Void ACH</w:t>
      </w:r>
      <w:bookmarkEnd w:id="3176"/>
      <w:bookmarkEnd w:id="3177"/>
      <w:bookmarkEnd w:id="3178"/>
    </w:p>
    <w:p w14:paraId="19603E19" w14:textId="77777777" w:rsidR="00E45EE4" w:rsidRPr="002B73E4" w:rsidRDefault="00E45EE4" w:rsidP="00E45EE4">
      <w:pPr>
        <w:pStyle w:val="OrderedList"/>
        <w:ind w:left="1350"/>
        <w:jc w:val="center"/>
        <w:rPr>
          <w:noProof/>
        </w:rPr>
      </w:pPr>
    </w:p>
    <w:p w14:paraId="302413D1" w14:textId="38E699A3" w:rsidR="0031720A" w:rsidRDefault="0031720A" w:rsidP="006C3C3F">
      <w:pPr>
        <w:pStyle w:val="OrderedList"/>
        <w:numPr>
          <w:ilvl w:val="0"/>
          <w:numId w:val="293"/>
        </w:numPr>
        <w:jc w:val="both"/>
        <w:rPr>
          <w:noProof/>
        </w:rPr>
      </w:pPr>
      <w:r>
        <w:rPr>
          <w:noProof/>
        </w:rPr>
        <w:t xml:space="preserve">Select the Void Reason on the Void Reason dropdown that appears after checking the voided checkbox. </w:t>
      </w:r>
    </w:p>
    <w:p w14:paraId="733D4A04" w14:textId="45D0A12A" w:rsidR="00F55787" w:rsidRDefault="00F55787" w:rsidP="006C3C3F">
      <w:pPr>
        <w:pStyle w:val="OrderedList"/>
        <w:numPr>
          <w:ilvl w:val="0"/>
          <w:numId w:val="293"/>
        </w:numPr>
        <w:jc w:val="both"/>
        <w:rPr>
          <w:noProof/>
        </w:rPr>
      </w:pPr>
      <w:r w:rsidRPr="002B73E4">
        <w:rPr>
          <w:noProof/>
        </w:rPr>
        <w:t>Click</w:t>
      </w:r>
      <w:r>
        <w:rPr>
          <w:noProof/>
        </w:rPr>
        <w:t xml:space="preserve"> </w:t>
      </w:r>
      <w:r w:rsidR="00D10958">
        <w:rPr>
          <w:b/>
          <w:noProof/>
        </w:rPr>
        <w:t>Submit</w:t>
      </w:r>
      <w:r>
        <w:rPr>
          <w:noProof/>
        </w:rPr>
        <w:t xml:space="preserve"> to confirm the action</w:t>
      </w:r>
      <w:r w:rsidRPr="002B73E4">
        <w:rPr>
          <w:noProof/>
        </w:rPr>
        <w:t>.</w:t>
      </w:r>
    </w:p>
    <w:p w14:paraId="05768FBC" w14:textId="77777777" w:rsidR="004375D9" w:rsidRDefault="004375D9" w:rsidP="00D37F5E">
      <w:pPr>
        <w:pStyle w:val="OrderedList"/>
        <w:ind w:left="1350"/>
        <w:jc w:val="both"/>
        <w:rPr>
          <w:noProof/>
        </w:rPr>
      </w:pPr>
    </w:p>
    <w:p w14:paraId="5B74FC98" w14:textId="6333BBA5" w:rsidR="00E2587C" w:rsidRDefault="00F55787" w:rsidP="00E2587C">
      <w:pPr>
        <w:pStyle w:val="BodyText"/>
      </w:pPr>
      <w:r>
        <w:rPr>
          <w:noProof/>
        </w:rPr>
        <w:t xml:space="preserve"> To Clear </w:t>
      </w:r>
      <w:r w:rsidR="00E2587C">
        <w:rPr>
          <w:noProof/>
        </w:rPr>
        <w:t>an</w:t>
      </w:r>
      <w:r>
        <w:rPr>
          <w:noProof/>
        </w:rPr>
        <w:t xml:space="preserve"> ACH </w:t>
      </w:r>
      <w:r w:rsidR="00E2587C">
        <w:t>that was added prior to Release 6.0 (4/25/2020)</w:t>
      </w:r>
      <w:r w:rsidR="00E2587C" w:rsidRPr="00883ED9">
        <w:t>:</w:t>
      </w:r>
    </w:p>
    <w:p w14:paraId="2901B9C8" w14:textId="77777777" w:rsidR="00E2587C" w:rsidRPr="00247CE0" w:rsidRDefault="00E2587C" w:rsidP="006C3C3F">
      <w:pPr>
        <w:pStyle w:val="OrderedList"/>
        <w:numPr>
          <w:ilvl w:val="0"/>
          <w:numId w:val="295"/>
        </w:numPr>
        <w:jc w:val="both"/>
      </w:pPr>
      <w:r>
        <w:t xml:space="preserve">Enter search criteria; click </w:t>
      </w:r>
      <w:r w:rsidRPr="001445BE">
        <w:rPr>
          <w:b/>
        </w:rPr>
        <w:t>Search</w:t>
      </w:r>
      <w:r>
        <w:t xml:space="preserve"> o</w:t>
      </w:r>
      <w:r w:rsidRPr="001E19CE">
        <w:t>n the</w:t>
      </w:r>
      <w:r w:rsidRPr="001445BE">
        <w:rPr>
          <w:b/>
        </w:rPr>
        <w:t xml:space="preserve"> Disbursements </w:t>
      </w:r>
      <w:r w:rsidRPr="00247CE0">
        <w:t>screen to display the transactions.</w:t>
      </w:r>
    </w:p>
    <w:p w14:paraId="4240F9EF" w14:textId="77777777" w:rsidR="00E2587C" w:rsidRDefault="00E2587C" w:rsidP="006C3C3F">
      <w:pPr>
        <w:pStyle w:val="OrderedList"/>
        <w:numPr>
          <w:ilvl w:val="0"/>
          <w:numId w:val="295"/>
        </w:numPr>
        <w:jc w:val="both"/>
      </w:pPr>
      <w:r>
        <w:t>The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51C11C37" w14:textId="4165033F" w:rsidR="00E2587C" w:rsidRPr="002B73E4" w:rsidRDefault="00E2587C" w:rsidP="006C3C3F">
      <w:pPr>
        <w:pStyle w:val="OrderedList"/>
        <w:numPr>
          <w:ilvl w:val="0"/>
          <w:numId w:val="295"/>
        </w:numPr>
        <w:jc w:val="both"/>
        <w:rPr>
          <w:noProof/>
        </w:rPr>
      </w:pPr>
      <w:r w:rsidRPr="002B73E4">
        <w:rPr>
          <w:noProof/>
        </w:rPr>
        <w:t xml:space="preserve">Select the </w:t>
      </w:r>
      <w:r w:rsidR="006A75E9">
        <w:rPr>
          <w:noProof/>
        </w:rPr>
        <w:t xml:space="preserve">ACH </w:t>
      </w:r>
      <w:r w:rsidRPr="002B73E4">
        <w:rPr>
          <w:noProof/>
        </w:rPr>
        <w:t xml:space="preserve">record that you </w:t>
      </w:r>
      <w:r>
        <w:rPr>
          <w:noProof/>
        </w:rPr>
        <w:t>want</w:t>
      </w:r>
      <w:r w:rsidRPr="002B73E4">
        <w:rPr>
          <w:noProof/>
        </w:rPr>
        <w:t xml:space="preserve"> to </w:t>
      </w:r>
      <w:r>
        <w:rPr>
          <w:noProof/>
        </w:rPr>
        <w:t>clear.</w:t>
      </w:r>
    </w:p>
    <w:p w14:paraId="78645460" w14:textId="77777777" w:rsidR="00E2587C" w:rsidRDefault="00E2587C" w:rsidP="006C3C3F">
      <w:pPr>
        <w:pStyle w:val="OrderedList"/>
        <w:numPr>
          <w:ilvl w:val="0"/>
          <w:numId w:val="295"/>
        </w:numPr>
        <w:jc w:val="both"/>
        <w:rPr>
          <w:noProof/>
        </w:rPr>
      </w:pPr>
      <w:r w:rsidRPr="002B73E4">
        <w:rPr>
          <w:noProof/>
        </w:rPr>
        <w:t xml:space="preserve">Scroll to the bottom of the </w:t>
      </w:r>
      <w:r w:rsidRPr="00E6667E">
        <w:rPr>
          <w:b/>
          <w:noProof/>
        </w:rPr>
        <w:t>Edit Disbursement</w:t>
      </w:r>
      <w:r w:rsidRPr="002B73E4">
        <w:rPr>
          <w:noProof/>
        </w:rPr>
        <w:t xml:space="preserve"> </w:t>
      </w:r>
      <w:r>
        <w:rPr>
          <w:noProof/>
        </w:rPr>
        <w:t>window</w:t>
      </w:r>
      <w:r w:rsidRPr="002B73E4">
        <w:rPr>
          <w:noProof/>
        </w:rPr>
        <w:t>.</w:t>
      </w:r>
      <w:r>
        <w:rPr>
          <w:noProof/>
        </w:rPr>
        <w:t xml:space="preserve"> </w:t>
      </w:r>
    </w:p>
    <w:p w14:paraId="3C05E461" w14:textId="27ACAB59" w:rsidR="00E2587C" w:rsidRPr="002B73E4" w:rsidRDefault="00E2587C" w:rsidP="006C3C3F">
      <w:pPr>
        <w:pStyle w:val="OrderedList"/>
        <w:numPr>
          <w:ilvl w:val="0"/>
          <w:numId w:val="295"/>
        </w:numPr>
        <w:jc w:val="both"/>
        <w:rPr>
          <w:noProof/>
        </w:rPr>
      </w:pPr>
      <w:r w:rsidRPr="002B73E4">
        <w:rPr>
          <w:noProof/>
        </w:rPr>
        <w:t xml:space="preserve">Click </w:t>
      </w:r>
      <w:r>
        <w:rPr>
          <w:noProof/>
        </w:rPr>
        <w:t xml:space="preserve">the </w:t>
      </w:r>
      <w:r w:rsidRPr="002B73E4">
        <w:rPr>
          <w:noProof/>
        </w:rPr>
        <w:t xml:space="preserve">checkbox next to </w:t>
      </w:r>
      <w:r>
        <w:rPr>
          <w:b/>
          <w:noProof/>
        </w:rPr>
        <w:t>Cleared</w:t>
      </w:r>
      <w:r w:rsidRPr="002B73E4">
        <w:rPr>
          <w:noProof/>
        </w:rPr>
        <w:t xml:space="preserve"> at the Disbursement Status section </w:t>
      </w:r>
      <w:r>
        <w:rPr>
          <w:noProof/>
        </w:rPr>
        <w:t>of the Edit Disbursement screen.</w:t>
      </w:r>
    </w:p>
    <w:p w14:paraId="5DACF396" w14:textId="640560E3" w:rsidR="00D10958" w:rsidRDefault="00D10958" w:rsidP="008F236F">
      <w:pPr>
        <w:pStyle w:val="OrderedList"/>
        <w:jc w:val="center"/>
        <w:rPr>
          <w:noProof/>
        </w:rPr>
      </w:pPr>
      <w:r>
        <w:rPr>
          <w:noProof/>
        </w:rPr>
        <w:drawing>
          <wp:inline distT="0" distB="0" distL="0" distR="0" wp14:anchorId="3D62D9CE" wp14:editId="3C6D5AE2">
            <wp:extent cx="2257425" cy="2063814"/>
            <wp:effectExtent l="0" t="0" r="0" b="0"/>
            <wp:docPr id="8" name="Picture 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Graphical user interface, text, application&#10;&#10;Description automatically generated"/>
                    <pic:cNvPicPr/>
                  </pic:nvPicPr>
                  <pic:blipFill>
                    <a:blip r:embed="rId311"/>
                    <a:stretch>
                      <a:fillRect/>
                    </a:stretch>
                  </pic:blipFill>
                  <pic:spPr>
                    <a:xfrm>
                      <a:off x="0" y="0"/>
                      <a:ext cx="2272788" cy="2077859"/>
                    </a:xfrm>
                    <a:prstGeom prst="rect">
                      <a:avLst/>
                    </a:prstGeom>
                  </pic:spPr>
                </pic:pic>
              </a:graphicData>
            </a:graphic>
          </wp:inline>
        </w:drawing>
      </w:r>
    </w:p>
    <w:p w14:paraId="51A521EA" w14:textId="74308111" w:rsidR="00E45EE4" w:rsidRDefault="00E45EE4" w:rsidP="00E45EE4">
      <w:pPr>
        <w:pStyle w:val="FigureCaption0"/>
      </w:pPr>
      <w:bookmarkStart w:id="3179" w:name="_Toc74052730"/>
      <w:bookmarkStart w:id="3180" w:name="_Toc90644117"/>
      <w:bookmarkStart w:id="3181" w:name="_Toc230164129"/>
      <w:r>
        <w:t xml:space="preserve">Figure </w:t>
      </w:r>
      <w:fldSimple w:instr=" STYLEREF 1 \s ">
        <w:r w:rsidR="00942841">
          <w:rPr>
            <w:noProof/>
          </w:rPr>
          <w:t>6</w:t>
        </w:r>
      </w:fldSimple>
      <w:r>
        <w:noBreakHyphen/>
      </w:r>
      <w:fldSimple w:instr=" SEQ Figure \* ARABIC \s 1 ">
        <w:r w:rsidR="00942841">
          <w:rPr>
            <w:noProof/>
          </w:rPr>
          <w:t>152</w:t>
        </w:r>
      </w:fldSimple>
      <w:r>
        <w:t>: Clear ACH</w:t>
      </w:r>
      <w:bookmarkEnd w:id="3179"/>
      <w:bookmarkEnd w:id="3180"/>
      <w:bookmarkEnd w:id="3181"/>
    </w:p>
    <w:p w14:paraId="4A2CDE51" w14:textId="3EC6EF69" w:rsidR="00E2587C" w:rsidRDefault="00E2587C" w:rsidP="006C3C3F">
      <w:pPr>
        <w:pStyle w:val="OrderedList"/>
        <w:numPr>
          <w:ilvl w:val="0"/>
          <w:numId w:val="295"/>
        </w:numPr>
        <w:jc w:val="both"/>
        <w:rPr>
          <w:noProof/>
        </w:rPr>
      </w:pPr>
      <w:r w:rsidRPr="002B73E4">
        <w:rPr>
          <w:noProof/>
        </w:rPr>
        <w:t>Click</w:t>
      </w:r>
      <w:r>
        <w:rPr>
          <w:noProof/>
        </w:rPr>
        <w:t xml:space="preserve"> </w:t>
      </w:r>
      <w:r w:rsidR="00B80CF1">
        <w:rPr>
          <w:noProof/>
        </w:rPr>
        <w:t>Submit</w:t>
      </w:r>
      <w:r>
        <w:rPr>
          <w:noProof/>
        </w:rPr>
        <w:t xml:space="preserve"> to confirm the action</w:t>
      </w:r>
      <w:r w:rsidRPr="002B73E4">
        <w:rPr>
          <w:noProof/>
        </w:rPr>
        <w:t>.</w:t>
      </w:r>
    </w:p>
    <w:p w14:paraId="6CFD3D7D" w14:textId="77777777" w:rsidR="00E2587C" w:rsidRPr="006C7316" w:rsidRDefault="00E2587C" w:rsidP="00D37F5E">
      <w:pPr>
        <w:pStyle w:val="FigureCaption0"/>
        <w:jc w:val="left"/>
      </w:pPr>
    </w:p>
    <w:p w14:paraId="29D45A8D" w14:textId="6A49C1EC" w:rsidR="00214ED7" w:rsidRDefault="00214ED7" w:rsidP="00214ED7">
      <w:pPr>
        <w:pStyle w:val="BodyText"/>
      </w:pPr>
      <w:r w:rsidRPr="00883ED9">
        <w:t xml:space="preserve">To </w:t>
      </w:r>
      <w:r>
        <w:t>v</w:t>
      </w:r>
      <w:r w:rsidRPr="00883ED9">
        <w:t>oid</w:t>
      </w:r>
      <w:r>
        <w:t>/clear</w:t>
      </w:r>
      <w:r w:rsidRPr="00883ED9">
        <w:t xml:space="preserve"> </w:t>
      </w:r>
      <w:r w:rsidR="00E6667E" w:rsidRPr="00883ED9">
        <w:t>an</w:t>
      </w:r>
      <w:r w:rsidRPr="00883ED9">
        <w:t xml:space="preserve"> </w:t>
      </w:r>
      <w:r>
        <w:t>ACH that was added after Release 6.0 (4/25/2020)</w:t>
      </w:r>
      <w:r w:rsidRPr="00883ED9">
        <w:t>:</w:t>
      </w:r>
    </w:p>
    <w:p w14:paraId="22A77561" w14:textId="77777777" w:rsidR="00214ED7" w:rsidRPr="00247CE0" w:rsidRDefault="00214ED7" w:rsidP="006C3C3F">
      <w:pPr>
        <w:pStyle w:val="OrderedList"/>
        <w:numPr>
          <w:ilvl w:val="0"/>
          <w:numId w:val="294"/>
        </w:numPr>
        <w:jc w:val="both"/>
      </w:pPr>
      <w:r>
        <w:t xml:space="preserve">Enter search criteria; click </w:t>
      </w:r>
      <w:r w:rsidRPr="001445BE">
        <w:rPr>
          <w:b/>
        </w:rPr>
        <w:t>Search</w:t>
      </w:r>
      <w:r>
        <w:t xml:space="preserve"> o</w:t>
      </w:r>
      <w:r w:rsidRPr="001E19CE">
        <w:t>n the</w:t>
      </w:r>
      <w:r w:rsidRPr="001445BE">
        <w:rPr>
          <w:b/>
        </w:rPr>
        <w:t xml:space="preserve"> Disbursements </w:t>
      </w:r>
      <w:r w:rsidRPr="00247CE0">
        <w:t>screen to display the transactions.</w:t>
      </w:r>
    </w:p>
    <w:p w14:paraId="0D4EDB2A" w14:textId="77777777" w:rsidR="00214ED7" w:rsidRDefault="00214ED7" w:rsidP="006C3C3F">
      <w:pPr>
        <w:pStyle w:val="OrderedList"/>
        <w:numPr>
          <w:ilvl w:val="0"/>
          <w:numId w:val="294"/>
        </w:numPr>
        <w:jc w:val="both"/>
      </w:pPr>
      <w:r>
        <w:t>The search results matching the search criteria are displayed</w:t>
      </w:r>
      <w:r w:rsidRPr="007C3399">
        <w:t xml:space="preserve"> </w:t>
      </w:r>
      <w:r w:rsidRPr="00832AFF">
        <w:t xml:space="preserve">in the </w:t>
      </w:r>
      <w:r w:rsidRPr="001445BE">
        <w:rPr>
          <w:b/>
        </w:rPr>
        <w:t>Search Results</w:t>
      </w:r>
      <w:r w:rsidRPr="00832AFF">
        <w:t xml:space="preserve"> section</w:t>
      </w:r>
      <w:r>
        <w:t xml:space="preserve">. </w:t>
      </w:r>
    </w:p>
    <w:p w14:paraId="253A9454" w14:textId="1875476D" w:rsidR="00214ED7" w:rsidRPr="002B73E4" w:rsidRDefault="00214ED7" w:rsidP="006C3C3F">
      <w:pPr>
        <w:pStyle w:val="OrderedList"/>
        <w:numPr>
          <w:ilvl w:val="0"/>
          <w:numId w:val="294"/>
        </w:numPr>
        <w:jc w:val="both"/>
        <w:rPr>
          <w:noProof/>
        </w:rPr>
      </w:pPr>
      <w:r w:rsidRPr="002B73E4">
        <w:rPr>
          <w:noProof/>
        </w:rPr>
        <w:t xml:space="preserve">Select the </w:t>
      </w:r>
      <w:r w:rsidR="006A75E9">
        <w:rPr>
          <w:noProof/>
        </w:rPr>
        <w:t xml:space="preserve">ACH </w:t>
      </w:r>
      <w:r w:rsidRPr="002B73E4">
        <w:rPr>
          <w:noProof/>
        </w:rPr>
        <w:t xml:space="preserve">record that you </w:t>
      </w:r>
      <w:r>
        <w:rPr>
          <w:noProof/>
        </w:rPr>
        <w:t>want</w:t>
      </w:r>
      <w:r w:rsidRPr="002B73E4">
        <w:rPr>
          <w:noProof/>
        </w:rPr>
        <w:t xml:space="preserve"> to</w:t>
      </w:r>
      <w:r w:rsidR="006A75E9">
        <w:rPr>
          <w:noProof/>
        </w:rPr>
        <w:t xml:space="preserve"> void</w:t>
      </w:r>
      <w:r>
        <w:rPr>
          <w:noProof/>
        </w:rPr>
        <w:t>.</w:t>
      </w:r>
    </w:p>
    <w:p w14:paraId="53592B96" w14:textId="27551D60" w:rsidR="00214ED7" w:rsidRDefault="00214ED7" w:rsidP="006C3C3F">
      <w:pPr>
        <w:pStyle w:val="OrderedList"/>
        <w:numPr>
          <w:ilvl w:val="0"/>
          <w:numId w:val="294"/>
        </w:numPr>
        <w:jc w:val="both"/>
        <w:rPr>
          <w:noProof/>
        </w:rPr>
      </w:pPr>
      <w:r w:rsidRPr="002B73E4">
        <w:rPr>
          <w:noProof/>
        </w:rPr>
        <w:t xml:space="preserve">Scroll to the bottom of the </w:t>
      </w:r>
      <w:r w:rsidRPr="001445BE">
        <w:rPr>
          <w:b/>
          <w:noProof/>
        </w:rPr>
        <w:t>Edit Disbursement</w:t>
      </w:r>
      <w:r w:rsidRPr="002B73E4">
        <w:rPr>
          <w:noProof/>
        </w:rPr>
        <w:t xml:space="preserve"> </w:t>
      </w:r>
      <w:r>
        <w:rPr>
          <w:noProof/>
        </w:rPr>
        <w:t>window</w:t>
      </w:r>
      <w:r w:rsidRPr="002B73E4">
        <w:rPr>
          <w:noProof/>
        </w:rPr>
        <w:t>.</w:t>
      </w:r>
      <w:r>
        <w:rPr>
          <w:noProof/>
        </w:rPr>
        <w:t xml:space="preserve"> </w:t>
      </w:r>
      <w:r w:rsidRPr="00E45EE4">
        <w:rPr>
          <w:b/>
          <w:bCs/>
          <w:noProof/>
        </w:rPr>
        <w:t>Note</w:t>
      </w:r>
      <w:r>
        <w:rPr>
          <w:noProof/>
        </w:rPr>
        <w:t>: Clear</w:t>
      </w:r>
      <w:r w:rsidR="00421300">
        <w:rPr>
          <w:noProof/>
        </w:rPr>
        <w:t>e</w:t>
      </w:r>
      <w:r>
        <w:rPr>
          <w:noProof/>
        </w:rPr>
        <w:t>d is checked.  ACHs are automatically Cleared.</w:t>
      </w:r>
    </w:p>
    <w:p w14:paraId="2AD91766" w14:textId="1CBE28BC" w:rsidR="00D10958" w:rsidRDefault="00D10958" w:rsidP="008F236F">
      <w:pPr>
        <w:pStyle w:val="OrderedList"/>
        <w:jc w:val="center"/>
        <w:rPr>
          <w:noProof/>
        </w:rPr>
      </w:pPr>
      <w:r>
        <w:rPr>
          <w:noProof/>
        </w:rPr>
        <w:drawing>
          <wp:inline distT="0" distB="0" distL="0" distR="0" wp14:anchorId="462D6C58" wp14:editId="14BA3733">
            <wp:extent cx="2085975" cy="1907068"/>
            <wp:effectExtent l="19050" t="19050" r="9525" b="17145"/>
            <wp:docPr id="4" name="Picture 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Graphical user interface, text, application&#10;&#10;Description automatically generated"/>
                    <pic:cNvPicPr/>
                  </pic:nvPicPr>
                  <pic:blipFill>
                    <a:blip r:embed="rId311"/>
                    <a:stretch>
                      <a:fillRect/>
                    </a:stretch>
                  </pic:blipFill>
                  <pic:spPr>
                    <a:xfrm>
                      <a:off x="0" y="0"/>
                      <a:ext cx="2104695" cy="1924182"/>
                    </a:xfrm>
                    <a:prstGeom prst="rect">
                      <a:avLst/>
                    </a:prstGeom>
                    <a:ln w="19050">
                      <a:solidFill>
                        <a:srgbClr val="0070C0"/>
                      </a:solidFill>
                    </a:ln>
                  </pic:spPr>
                </pic:pic>
              </a:graphicData>
            </a:graphic>
          </wp:inline>
        </w:drawing>
      </w:r>
    </w:p>
    <w:p w14:paraId="5826868D" w14:textId="5794F46A" w:rsidR="00E45EE4" w:rsidRPr="008A15EC" w:rsidRDefault="00E45EE4" w:rsidP="008A15EC">
      <w:pPr>
        <w:pStyle w:val="FigureCaption0"/>
      </w:pPr>
      <w:bookmarkStart w:id="3182" w:name="_Toc74052731"/>
      <w:bookmarkStart w:id="3183" w:name="_Toc90644118"/>
      <w:bookmarkStart w:id="3184" w:name="_Toc230164130"/>
      <w:r w:rsidRPr="008A15EC">
        <w:t xml:space="preserve">Figure </w:t>
      </w:r>
      <w:fldSimple w:instr=" STYLEREF 1 \s ">
        <w:r w:rsidR="00942841">
          <w:rPr>
            <w:noProof/>
          </w:rPr>
          <w:t>6</w:t>
        </w:r>
      </w:fldSimple>
      <w:r w:rsidRPr="008A15EC">
        <w:noBreakHyphen/>
      </w:r>
      <w:fldSimple w:instr=" SEQ Figure \* ARABIC \s 1 ">
        <w:r w:rsidR="00942841">
          <w:rPr>
            <w:noProof/>
          </w:rPr>
          <w:t>153</w:t>
        </w:r>
      </w:fldSimple>
      <w:r w:rsidRPr="008A15EC">
        <w:t xml:space="preserve">: </w:t>
      </w:r>
      <w:r w:rsidR="00D10958">
        <w:t xml:space="preserve">Clear </w:t>
      </w:r>
      <w:r w:rsidRPr="008A15EC">
        <w:t>ACH</w:t>
      </w:r>
      <w:bookmarkEnd w:id="3182"/>
      <w:bookmarkEnd w:id="3183"/>
      <w:bookmarkEnd w:id="3184"/>
    </w:p>
    <w:p w14:paraId="541C5C4D" w14:textId="382F500A" w:rsidR="00214ED7" w:rsidRDefault="00214ED7" w:rsidP="006C3C3F">
      <w:pPr>
        <w:pStyle w:val="OrderedList"/>
        <w:numPr>
          <w:ilvl w:val="0"/>
          <w:numId w:val="294"/>
        </w:numPr>
        <w:jc w:val="both"/>
        <w:rPr>
          <w:noProof/>
        </w:rPr>
      </w:pPr>
      <w:r w:rsidRPr="002B73E4">
        <w:rPr>
          <w:noProof/>
        </w:rPr>
        <w:t xml:space="preserve">Click </w:t>
      </w:r>
      <w:r>
        <w:rPr>
          <w:noProof/>
        </w:rPr>
        <w:t xml:space="preserve">the </w:t>
      </w:r>
      <w:r w:rsidRPr="002B73E4">
        <w:rPr>
          <w:noProof/>
        </w:rPr>
        <w:t xml:space="preserve">checkbox next to </w:t>
      </w:r>
      <w:r>
        <w:rPr>
          <w:b/>
          <w:noProof/>
        </w:rPr>
        <w:t>Cleared</w:t>
      </w:r>
      <w:r w:rsidRPr="002B73E4">
        <w:rPr>
          <w:noProof/>
        </w:rPr>
        <w:t xml:space="preserve"> at the Disbursement Status section </w:t>
      </w:r>
      <w:r>
        <w:rPr>
          <w:noProof/>
        </w:rPr>
        <w:t>of the Edit Disbursement screen.</w:t>
      </w:r>
    </w:p>
    <w:p w14:paraId="61926276" w14:textId="77777777" w:rsidR="00214ED7" w:rsidRDefault="00214ED7" w:rsidP="006C3C3F">
      <w:pPr>
        <w:pStyle w:val="OrderedList"/>
        <w:numPr>
          <w:ilvl w:val="0"/>
          <w:numId w:val="294"/>
        </w:numPr>
        <w:jc w:val="both"/>
        <w:rPr>
          <w:noProof/>
        </w:rPr>
      </w:pPr>
      <w:r>
        <w:rPr>
          <w:noProof/>
        </w:rPr>
        <w:t xml:space="preserve">Click </w:t>
      </w:r>
      <w:r w:rsidRPr="00E45EE4">
        <w:rPr>
          <w:b/>
          <w:bCs/>
          <w:noProof/>
        </w:rPr>
        <w:t>SUBMIT</w:t>
      </w:r>
      <w:r>
        <w:rPr>
          <w:noProof/>
        </w:rPr>
        <w:t xml:space="preserve">.  </w:t>
      </w:r>
    </w:p>
    <w:p w14:paraId="0A1E4FA0" w14:textId="41A9FCD1" w:rsidR="00214ED7" w:rsidRDefault="00214ED7" w:rsidP="006C3C3F">
      <w:pPr>
        <w:pStyle w:val="OrderedList"/>
        <w:numPr>
          <w:ilvl w:val="0"/>
          <w:numId w:val="294"/>
        </w:numPr>
        <w:jc w:val="both"/>
        <w:rPr>
          <w:noProof/>
        </w:rPr>
      </w:pPr>
      <w:r>
        <w:rPr>
          <w:noProof/>
        </w:rPr>
        <w:t xml:space="preserve">Search </w:t>
      </w:r>
      <w:r w:rsidR="006A75E9">
        <w:rPr>
          <w:noProof/>
        </w:rPr>
        <w:t xml:space="preserve">for the </w:t>
      </w:r>
      <w:r>
        <w:rPr>
          <w:noProof/>
        </w:rPr>
        <w:t xml:space="preserve"> same ACH</w:t>
      </w:r>
      <w:r w:rsidR="00884425">
        <w:rPr>
          <w:noProof/>
        </w:rPr>
        <w:t xml:space="preserve"> and Click to view disbursement.  </w:t>
      </w:r>
      <w:r w:rsidRPr="00E45EE4">
        <w:rPr>
          <w:b/>
          <w:bCs/>
          <w:noProof/>
        </w:rPr>
        <w:t>Note</w:t>
      </w:r>
      <w:r>
        <w:rPr>
          <w:noProof/>
        </w:rPr>
        <w:t>: Voided checkbox is editable.</w:t>
      </w:r>
    </w:p>
    <w:p w14:paraId="44DCB5E3" w14:textId="09F4B487" w:rsidR="0030229D" w:rsidRDefault="0030229D" w:rsidP="008F236F">
      <w:pPr>
        <w:pStyle w:val="OrderedList"/>
        <w:jc w:val="center"/>
        <w:rPr>
          <w:noProof/>
        </w:rPr>
      </w:pPr>
      <w:r>
        <w:rPr>
          <w:noProof/>
        </w:rPr>
        <w:drawing>
          <wp:inline distT="0" distB="0" distL="0" distR="0" wp14:anchorId="0BBE49D5" wp14:editId="1A88CC85">
            <wp:extent cx="2095500" cy="1937567"/>
            <wp:effectExtent l="19050" t="19050" r="19050" b="24765"/>
            <wp:docPr id="53" name="Picture 53"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53" descr="Graphical user interface, text, application, email&#10;&#10;Description automatically generated"/>
                    <pic:cNvPicPr/>
                  </pic:nvPicPr>
                  <pic:blipFill>
                    <a:blip r:embed="rId310"/>
                    <a:stretch>
                      <a:fillRect/>
                    </a:stretch>
                  </pic:blipFill>
                  <pic:spPr>
                    <a:xfrm>
                      <a:off x="0" y="0"/>
                      <a:ext cx="2121058" cy="1961199"/>
                    </a:xfrm>
                    <a:prstGeom prst="rect">
                      <a:avLst/>
                    </a:prstGeom>
                    <a:ln w="19050">
                      <a:solidFill>
                        <a:srgbClr val="0070C0"/>
                      </a:solidFill>
                    </a:ln>
                  </pic:spPr>
                </pic:pic>
              </a:graphicData>
            </a:graphic>
          </wp:inline>
        </w:drawing>
      </w:r>
    </w:p>
    <w:p w14:paraId="33468D4A" w14:textId="4EA2E912" w:rsidR="00E45EE4" w:rsidRPr="00E45EE4" w:rsidRDefault="00E45EE4" w:rsidP="008A15EC">
      <w:pPr>
        <w:pStyle w:val="FigureCaption0"/>
        <w:rPr>
          <w:b w:val="0"/>
          <w:bCs/>
          <w:noProof/>
        </w:rPr>
      </w:pPr>
      <w:bookmarkStart w:id="3185" w:name="_Toc74052732"/>
      <w:bookmarkStart w:id="3186" w:name="_Toc90644119"/>
      <w:bookmarkStart w:id="3187" w:name="_Toc230164131"/>
      <w:r w:rsidRPr="008A15EC">
        <w:t xml:space="preserve">Figure </w:t>
      </w:r>
      <w:fldSimple w:instr=" STYLEREF 1 \s ">
        <w:r w:rsidR="00942841">
          <w:rPr>
            <w:noProof/>
          </w:rPr>
          <w:t>6</w:t>
        </w:r>
      </w:fldSimple>
      <w:r w:rsidRPr="008A15EC">
        <w:noBreakHyphen/>
      </w:r>
      <w:fldSimple w:instr=" SEQ Figure \* ARABIC \s 1 ">
        <w:r w:rsidR="00942841">
          <w:rPr>
            <w:noProof/>
          </w:rPr>
          <w:t>154</w:t>
        </w:r>
      </w:fldSimple>
      <w:r w:rsidRPr="008A15EC">
        <w:t xml:space="preserve">: </w:t>
      </w:r>
      <w:r w:rsidR="00D10958">
        <w:t xml:space="preserve">Void </w:t>
      </w:r>
      <w:r w:rsidRPr="008A15EC">
        <w:t>ACH</w:t>
      </w:r>
      <w:bookmarkEnd w:id="3185"/>
      <w:bookmarkEnd w:id="3186"/>
      <w:bookmarkEnd w:id="3187"/>
    </w:p>
    <w:p w14:paraId="649BAB42" w14:textId="77777777" w:rsidR="00E45EE4" w:rsidRPr="002B73E4" w:rsidRDefault="00E45EE4" w:rsidP="00E45EE4">
      <w:pPr>
        <w:pStyle w:val="OrderedList"/>
        <w:ind w:left="1350"/>
        <w:jc w:val="center"/>
        <w:rPr>
          <w:noProof/>
        </w:rPr>
      </w:pPr>
    </w:p>
    <w:p w14:paraId="133C721E" w14:textId="77777777" w:rsidR="00214ED7" w:rsidRPr="002B73E4" w:rsidRDefault="00214ED7" w:rsidP="006C3C3F">
      <w:pPr>
        <w:pStyle w:val="OrderedList"/>
        <w:numPr>
          <w:ilvl w:val="0"/>
          <w:numId w:val="294"/>
        </w:numPr>
        <w:jc w:val="both"/>
        <w:rPr>
          <w:noProof/>
        </w:rPr>
      </w:pPr>
      <w:r w:rsidRPr="002B73E4">
        <w:rPr>
          <w:noProof/>
        </w:rPr>
        <w:t xml:space="preserve">Click </w:t>
      </w:r>
      <w:r>
        <w:rPr>
          <w:noProof/>
        </w:rPr>
        <w:t xml:space="preserve">the </w:t>
      </w:r>
      <w:r w:rsidRPr="002B73E4">
        <w:rPr>
          <w:noProof/>
        </w:rPr>
        <w:t xml:space="preserve">checkbox next to </w:t>
      </w:r>
      <w:r w:rsidRPr="001445BE">
        <w:rPr>
          <w:b/>
          <w:noProof/>
        </w:rPr>
        <w:t>Voided</w:t>
      </w:r>
      <w:r w:rsidRPr="002B73E4">
        <w:rPr>
          <w:noProof/>
        </w:rPr>
        <w:t xml:space="preserve"> at the Disbursement Status section </w:t>
      </w:r>
      <w:r>
        <w:rPr>
          <w:noProof/>
        </w:rPr>
        <w:t>of the Edit Disbursement screen.</w:t>
      </w:r>
    </w:p>
    <w:p w14:paraId="10F2B1A8" w14:textId="37B60766" w:rsidR="00214ED7" w:rsidRDefault="00214ED7" w:rsidP="006C3C3F">
      <w:pPr>
        <w:pStyle w:val="OrderedList"/>
        <w:numPr>
          <w:ilvl w:val="0"/>
          <w:numId w:val="294"/>
        </w:numPr>
        <w:jc w:val="both"/>
        <w:rPr>
          <w:noProof/>
        </w:rPr>
      </w:pPr>
      <w:r w:rsidRPr="002B73E4">
        <w:rPr>
          <w:noProof/>
        </w:rPr>
        <w:t xml:space="preserve">View the </w:t>
      </w:r>
      <w:r>
        <w:rPr>
          <w:noProof/>
        </w:rPr>
        <w:t>“</w:t>
      </w:r>
      <w:r w:rsidRPr="002B73E4">
        <w:rPr>
          <w:noProof/>
        </w:rPr>
        <w:t>You are about to (un)void a disbursement</w:t>
      </w:r>
      <w:r>
        <w:rPr>
          <w:noProof/>
        </w:rPr>
        <w:t>”</w:t>
      </w:r>
      <w:r w:rsidRPr="002B73E4">
        <w:rPr>
          <w:noProof/>
        </w:rPr>
        <w:t xml:space="preserve"> message</w:t>
      </w:r>
      <w:r>
        <w:rPr>
          <w:noProof/>
        </w:rPr>
        <w:t>.</w:t>
      </w:r>
      <w:r w:rsidRPr="002B73E4">
        <w:rPr>
          <w:noProof/>
        </w:rPr>
        <w:t xml:space="preserve"> </w:t>
      </w:r>
    </w:p>
    <w:p w14:paraId="5D46A580" w14:textId="3CE7088E" w:rsidR="0030229D" w:rsidRDefault="0030229D" w:rsidP="006C3C3F">
      <w:pPr>
        <w:pStyle w:val="OrderedList"/>
        <w:numPr>
          <w:ilvl w:val="0"/>
          <w:numId w:val="294"/>
        </w:numPr>
        <w:jc w:val="both"/>
        <w:rPr>
          <w:noProof/>
        </w:rPr>
      </w:pPr>
      <w:r>
        <w:rPr>
          <w:noProof/>
        </w:rPr>
        <w:t xml:space="preserve"> Select the Void Reason on the Void Reason dropdown that appears after checking the voided checkbox. </w:t>
      </w:r>
    </w:p>
    <w:p w14:paraId="49963BD1" w14:textId="4782A9A5" w:rsidR="00214ED7" w:rsidRDefault="00214ED7" w:rsidP="006C3C3F">
      <w:pPr>
        <w:pStyle w:val="OrderedList"/>
        <w:numPr>
          <w:ilvl w:val="0"/>
          <w:numId w:val="294"/>
        </w:numPr>
        <w:jc w:val="both"/>
        <w:rPr>
          <w:noProof/>
        </w:rPr>
      </w:pPr>
      <w:r w:rsidRPr="002B73E4">
        <w:rPr>
          <w:noProof/>
        </w:rPr>
        <w:t>Click</w:t>
      </w:r>
      <w:r>
        <w:rPr>
          <w:noProof/>
        </w:rPr>
        <w:t xml:space="preserve"> </w:t>
      </w:r>
      <w:r w:rsidR="00D10958">
        <w:rPr>
          <w:b/>
          <w:noProof/>
        </w:rPr>
        <w:t xml:space="preserve">Submit </w:t>
      </w:r>
      <w:r>
        <w:rPr>
          <w:noProof/>
        </w:rPr>
        <w:t xml:space="preserve"> to confirm the action</w:t>
      </w:r>
      <w:r w:rsidRPr="002B73E4">
        <w:rPr>
          <w:noProof/>
        </w:rPr>
        <w:t>.</w:t>
      </w:r>
    </w:p>
    <w:p w14:paraId="2775DF38" w14:textId="77777777" w:rsidR="002467BB" w:rsidRDefault="002467BB" w:rsidP="00E45EE4">
      <w:pPr>
        <w:pStyle w:val="OrderedList"/>
        <w:rPr>
          <w:noProof/>
        </w:rPr>
      </w:pPr>
    </w:p>
    <w:p w14:paraId="7F317819" w14:textId="5775BCAE" w:rsidR="00FC306A" w:rsidRPr="002B73E4" w:rsidRDefault="00F26F65" w:rsidP="00F13574">
      <w:pPr>
        <w:pStyle w:val="Heading3"/>
        <w:ind w:left="1080" w:hanging="1080"/>
        <w:jc w:val="both"/>
      </w:pPr>
      <w:bookmarkStart w:id="3188" w:name="_Toc314310325"/>
      <w:bookmarkStart w:id="3189" w:name="_Toc314660809"/>
      <w:bookmarkStart w:id="3190" w:name="_Toc315633940"/>
      <w:bookmarkStart w:id="3191" w:name="_Toc11334850"/>
      <w:bookmarkStart w:id="3192" w:name="_Toc74052071"/>
      <w:bookmarkStart w:id="3193" w:name="_Toc90643458"/>
      <w:bookmarkStart w:id="3194" w:name="_Toc230163366"/>
      <w:bookmarkStart w:id="3195" w:name="_Hlk201576346"/>
      <w:r>
        <w:t xml:space="preserve">Accounting &gt; </w:t>
      </w:r>
      <w:r w:rsidR="00FC306A" w:rsidRPr="002B73E4">
        <w:t>Authorizations</w:t>
      </w:r>
      <w:bookmarkEnd w:id="3188"/>
      <w:bookmarkEnd w:id="3189"/>
      <w:bookmarkEnd w:id="3190"/>
      <w:bookmarkEnd w:id="3191"/>
      <w:bookmarkEnd w:id="3192"/>
      <w:bookmarkEnd w:id="3193"/>
      <w:bookmarkEnd w:id="3194"/>
      <w:r w:rsidR="00172407">
        <w:fldChar w:fldCharType="begin"/>
      </w:r>
      <w:r w:rsidR="00172407">
        <w:instrText xml:space="preserve"> XE "</w:instrText>
      </w:r>
      <w:r w:rsidR="00172407" w:rsidRPr="006775AE">
        <w:instrText>Accounting Authorizations Screen</w:instrText>
      </w:r>
      <w:r w:rsidR="00172407">
        <w:instrText xml:space="preserve">" </w:instrText>
      </w:r>
      <w:r w:rsidR="00172407">
        <w:fldChar w:fldCharType="end"/>
      </w:r>
      <w:r w:rsidR="00FC306A" w:rsidRPr="002B73E4">
        <w:t xml:space="preserve"> </w:t>
      </w:r>
    </w:p>
    <w:p w14:paraId="4EF45B08" w14:textId="4061421D" w:rsidR="00247CE0" w:rsidRPr="006C7316" w:rsidRDefault="00247CE0" w:rsidP="001879BA">
      <w:pPr>
        <w:pStyle w:val="BodyText"/>
      </w:pPr>
      <w:r w:rsidRPr="006C7316">
        <w:t>Th</w:t>
      </w:r>
      <w:r>
        <w:t xml:space="preserve">e Authorizations screen is displayed when </w:t>
      </w:r>
      <w:r w:rsidR="00F26F65">
        <w:t xml:space="preserve">a </w:t>
      </w:r>
      <w:r>
        <w:t>user</w:t>
      </w:r>
      <w:r w:rsidR="00F26F65">
        <w:t xml:space="preserve"> with necessary access</w:t>
      </w:r>
      <w:r>
        <w:t xml:space="preserve"> selects Authorizations under the Accounting tab displayed in the </w:t>
      </w:r>
      <w:r w:rsidR="00831923">
        <w:t>Left M</w:t>
      </w:r>
      <w:r>
        <w:t xml:space="preserve">enu. </w:t>
      </w:r>
      <w:r w:rsidRPr="006C7316">
        <w:t xml:space="preserve">This screen displays the transactions that need authorization for collection from </w:t>
      </w:r>
      <w:r>
        <w:t xml:space="preserve">a </w:t>
      </w:r>
      <w:r w:rsidR="00145415">
        <w:t>lender</w:t>
      </w:r>
      <w:r w:rsidRPr="006C7316">
        <w:t>/investor</w:t>
      </w:r>
      <w:r w:rsidR="00145415">
        <w:t>/servicer</w:t>
      </w:r>
      <w:r w:rsidR="00661229">
        <w:t>, such as a Repurchase</w:t>
      </w:r>
      <w:r w:rsidR="00B37276">
        <w:t xml:space="preserve"> or repayment of a HUD advance</w:t>
      </w:r>
      <w:r w:rsidRPr="006C7316">
        <w:t>. Upon authorization, the transaction will no longer be displayed on the screen.</w:t>
      </w:r>
    </w:p>
    <w:p w14:paraId="267224CB" w14:textId="730F3A5D" w:rsidR="004204D4" w:rsidRPr="006C7316" w:rsidRDefault="00247CE0" w:rsidP="001879BA">
      <w:pPr>
        <w:pStyle w:val="BodyText"/>
      </w:pPr>
      <w:r w:rsidRPr="006C7316">
        <w:t xml:space="preserve">The </w:t>
      </w:r>
      <w:r>
        <w:t xml:space="preserve">Authorizations </w:t>
      </w:r>
      <w:r w:rsidRPr="006C7316">
        <w:t>screen provides the following search criteria:</w:t>
      </w:r>
    </w:p>
    <w:tbl>
      <w:tblPr>
        <w:tblStyle w:val="TableGrid"/>
        <w:tblW w:w="0" w:type="auto"/>
        <w:tblInd w:w="198" w:type="dxa"/>
        <w:tblLook w:val="04A0" w:firstRow="1" w:lastRow="0" w:firstColumn="1" w:lastColumn="0" w:noHBand="0" w:noVBand="1"/>
      </w:tblPr>
      <w:tblGrid>
        <w:gridCol w:w="2406"/>
        <w:gridCol w:w="6746"/>
      </w:tblGrid>
      <w:tr w:rsidR="00247CE0" w:rsidRPr="00197E93" w14:paraId="74FCDEB7" w14:textId="77777777" w:rsidTr="007F4058">
        <w:tc>
          <w:tcPr>
            <w:tcW w:w="2430" w:type="dxa"/>
            <w:shd w:val="clear" w:color="auto" w:fill="B8CCE4" w:themeFill="accent1" w:themeFillTint="66"/>
          </w:tcPr>
          <w:p w14:paraId="4E38EA04" w14:textId="77777777" w:rsidR="00247CE0" w:rsidRPr="00197E93" w:rsidRDefault="00247CE0" w:rsidP="000E443B">
            <w:pPr>
              <w:pStyle w:val="Tableheader"/>
            </w:pPr>
            <w:r w:rsidRPr="00197E93">
              <w:t>Field</w:t>
            </w:r>
          </w:p>
        </w:tc>
        <w:tc>
          <w:tcPr>
            <w:tcW w:w="6840" w:type="dxa"/>
            <w:shd w:val="clear" w:color="auto" w:fill="B8CCE4" w:themeFill="accent1" w:themeFillTint="66"/>
          </w:tcPr>
          <w:p w14:paraId="78767F41" w14:textId="77777777" w:rsidR="00247CE0" w:rsidRPr="00197E93" w:rsidRDefault="00247CE0" w:rsidP="000E443B">
            <w:pPr>
              <w:pStyle w:val="Tableheader"/>
            </w:pPr>
            <w:r w:rsidRPr="00197E93">
              <w:t>Description</w:t>
            </w:r>
          </w:p>
        </w:tc>
      </w:tr>
      <w:tr w:rsidR="00247CE0" w:rsidRPr="002E4B00" w14:paraId="58F46BC4" w14:textId="77777777" w:rsidTr="007F4058">
        <w:tc>
          <w:tcPr>
            <w:tcW w:w="2430" w:type="dxa"/>
          </w:tcPr>
          <w:p w14:paraId="23F9074C" w14:textId="77777777" w:rsidR="00247CE0" w:rsidRPr="002E4B00" w:rsidRDefault="00247CE0" w:rsidP="00B34BB0">
            <w:pPr>
              <w:pStyle w:val="TableColumnSubheading"/>
              <w:rPr>
                <w:noProof/>
              </w:rPr>
            </w:pPr>
            <w:r w:rsidRPr="002E4B00">
              <w:rPr>
                <w:noProof/>
              </w:rPr>
              <w:tab/>
              <w:t>Loan Skey</w:t>
            </w:r>
          </w:p>
        </w:tc>
        <w:tc>
          <w:tcPr>
            <w:tcW w:w="6840" w:type="dxa"/>
          </w:tcPr>
          <w:p w14:paraId="2399A8FB" w14:textId="795302FD" w:rsidR="00247CE0" w:rsidRPr="002E4B00" w:rsidRDefault="00247CE0" w:rsidP="00F874DE">
            <w:pPr>
              <w:pStyle w:val="TableText"/>
              <w:jc w:val="both"/>
              <w:rPr>
                <w:noProof/>
              </w:rPr>
            </w:pPr>
            <w:r w:rsidRPr="002E4B00">
              <w:rPr>
                <w:noProof/>
              </w:rPr>
              <w:t>Unique ID for each FHA Case</w:t>
            </w:r>
            <w:r w:rsidR="00EA40B4">
              <w:rPr>
                <w:noProof/>
              </w:rPr>
              <w:t>.</w:t>
            </w:r>
          </w:p>
        </w:tc>
      </w:tr>
      <w:tr w:rsidR="00247CE0" w:rsidRPr="002E4B00" w14:paraId="4085E29B" w14:textId="77777777" w:rsidTr="007F4058">
        <w:tc>
          <w:tcPr>
            <w:tcW w:w="2430" w:type="dxa"/>
          </w:tcPr>
          <w:p w14:paraId="33D71C17" w14:textId="77777777" w:rsidR="00247CE0" w:rsidRPr="002E4B00" w:rsidRDefault="00247CE0" w:rsidP="00B34BB0">
            <w:pPr>
              <w:pStyle w:val="TableColumnSubheading"/>
              <w:rPr>
                <w:noProof/>
              </w:rPr>
            </w:pPr>
            <w:r w:rsidRPr="002E4B00">
              <w:rPr>
                <w:noProof/>
              </w:rPr>
              <w:t>FHA Case #</w:t>
            </w:r>
          </w:p>
        </w:tc>
        <w:tc>
          <w:tcPr>
            <w:tcW w:w="6840" w:type="dxa"/>
          </w:tcPr>
          <w:p w14:paraId="5E5D68AF" w14:textId="1C99CD12" w:rsidR="00247CE0" w:rsidRPr="002E4B00" w:rsidRDefault="00247CE0" w:rsidP="00A153CE">
            <w:pPr>
              <w:pStyle w:val="TableText"/>
              <w:jc w:val="both"/>
              <w:rPr>
                <w:noProof/>
              </w:rPr>
            </w:pPr>
            <w:r w:rsidRPr="002E4B00">
              <w:rPr>
                <w:noProof/>
              </w:rPr>
              <w:t xml:space="preserve">The </w:t>
            </w:r>
            <w:r w:rsidR="00A153CE">
              <w:rPr>
                <w:noProof/>
              </w:rPr>
              <w:t xml:space="preserve">HECM </w:t>
            </w:r>
            <w:r w:rsidR="00E4027B">
              <w:rPr>
                <w:noProof/>
              </w:rPr>
              <w:t>Case</w:t>
            </w:r>
            <w:r w:rsidRPr="002E4B00">
              <w:rPr>
                <w:noProof/>
              </w:rPr>
              <w:t xml:space="preserve"> number</w:t>
            </w:r>
            <w:r w:rsidR="00EA40B4">
              <w:rPr>
                <w:noProof/>
              </w:rPr>
              <w:t>.</w:t>
            </w:r>
          </w:p>
        </w:tc>
      </w:tr>
      <w:tr w:rsidR="00247CE0" w:rsidRPr="002E4B00" w14:paraId="39316836" w14:textId="77777777" w:rsidTr="007F4058">
        <w:tc>
          <w:tcPr>
            <w:tcW w:w="2430" w:type="dxa"/>
          </w:tcPr>
          <w:p w14:paraId="6B5336C3" w14:textId="77777777" w:rsidR="00247CE0" w:rsidRPr="002E4B00" w:rsidRDefault="00247CE0" w:rsidP="00B34BB0">
            <w:pPr>
              <w:pStyle w:val="TableColumnSubheading"/>
              <w:rPr>
                <w:noProof/>
              </w:rPr>
            </w:pPr>
            <w:r w:rsidRPr="002E4B00">
              <w:rPr>
                <w:noProof/>
              </w:rPr>
              <w:t>Servicer Name</w:t>
            </w:r>
          </w:p>
        </w:tc>
        <w:tc>
          <w:tcPr>
            <w:tcW w:w="6840" w:type="dxa"/>
          </w:tcPr>
          <w:p w14:paraId="7268CA9A" w14:textId="14A4F644" w:rsidR="00247CE0" w:rsidRPr="002E4B00" w:rsidRDefault="00247CE0" w:rsidP="00F874DE">
            <w:pPr>
              <w:pStyle w:val="TableText"/>
              <w:jc w:val="both"/>
              <w:rPr>
                <w:noProof/>
              </w:rPr>
            </w:pPr>
            <w:r w:rsidRPr="002E4B00">
              <w:rPr>
                <w:noProof/>
                <w:lang w:bidi="en-US"/>
              </w:rPr>
              <w:t>Name of the Servicer that previously serviced the loan</w:t>
            </w:r>
            <w:r w:rsidR="00EA40B4">
              <w:rPr>
                <w:noProof/>
                <w:lang w:bidi="en-US"/>
              </w:rPr>
              <w:t>.</w:t>
            </w:r>
          </w:p>
        </w:tc>
      </w:tr>
    </w:tbl>
    <w:p w14:paraId="3777B99B" w14:textId="0A132FF2" w:rsidR="00EB6669" w:rsidRDefault="00247CE0" w:rsidP="001879BA">
      <w:pPr>
        <w:pStyle w:val="TableCaption"/>
      </w:pPr>
      <w:bookmarkStart w:id="3196" w:name="_Toc90643811"/>
      <w:bookmarkStart w:id="3197" w:name="_Toc23016379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6</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22</w:t>
      </w:r>
      <w:r w:rsidR="00764635">
        <w:rPr>
          <w:noProof/>
        </w:rPr>
        <w:fldChar w:fldCharType="end"/>
      </w:r>
      <w:r>
        <w:t>: Search Criteria for Authorizations</w:t>
      </w:r>
      <w:bookmarkEnd w:id="3196"/>
      <w:bookmarkEnd w:id="3197"/>
    </w:p>
    <w:p w14:paraId="07184EEC" w14:textId="6357A297" w:rsidR="00247CE0" w:rsidRPr="006C7316" w:rsidRDefault="00247CE0" w:rsidP="00990B8D">
      <w:pPr>
        <w:rPr>
          <w:rFonts w:ascii="Cambria" w:hAnsi="Cambria"/>
          <w:color w:val="000000"/>
        </w:rPr>
      </w:pPr>
      <w:r>
        <w:rPr>
          <w:rFonts w:ascii="Cambria" w:hAnsi="Cambria"/>
          <w:color w:val="000000"/>
        </w:rPr>
        <w:t>T</w:t>
      </w:r>
      <w:r w:rsidRPr="006C7316">
        <w:rPr>
          <w:rFonts w:ascii="Cambria" w:hAnsi="Cambria"/>
          <w:color w:val="000000"/>
        </w:rPr>
        <w:t xml:space="preserve">o authorize </w:t>
      </w:r>
      <w:r>
        <w:rPr>
          <w:rFonts w:ascii="Cambria" w:hAnsi="Cambria"/>
          <w:color w:val="000000"/>
        </w:rPr>
        <w:t xml:space="preserve">a </w:t>
      </w:r>
      <w:r w:rsidRPr="006C7316">
        <w:rPr>
          <w:rFonts w:ascii="Cambria" w:hAnsi="Cambria"/>
          <w:color w:val="000000"/>
        </w:rPr>
        <w:t>Repurchase transaction:</w:t>
      </w:r>
    </w:p>
    <w:p w14:paraId="4A985E85" w14:textId="77777777" w:rsidR="00247CE0" w:rsidRPr="00D345B1" w:rsidRDefault="00247CE0" w:rsidP="006C3C3F">
      <w:pPr>
        <w:pStyle w:val="OrderedList"/>
        <w:numPr>
          <w:ilvl w:val="0"/>
          <w:numId w:val="438"/>
        </w:numPr>
        <w:jc w:val="both"/>
      </w:pPr>
      <w:r>
        <w:t xml:space="preserve">Enter the search criteria and click </w:t>
      </w:r>
      <w:r w:rsidRPr="00A75512">
        <w:rPr>
          <w:b/>
        </w:rPr>
        <w:t>Search</w:t>
      </w:r>
      <w:r>
        <w:t xml:space="preserve"> o</w:t>
      </w:r>
      <w:r w:rsidRPr="001E19CE">
        <w:t>n the</w:t>
      </w:r>
      <w:r w:rsidRPr="00A75512">
        <w:rPr>
          <w:b/>
        </w:rPr>
        <w:t xml:space="preserve"> Authorizations </w:t>
      </w:r>
      <w:r w:rsidRPr="002E4B00">
        <w:t>screen to display the Repurchase transactions.</w:t>
      </w:r>
    </w:p>
    <w:p w14:paraId="526EE34A" w14:textId="77777777" w:rsidR="00247CE0" w:rsidRPr="006C7316" w:rsidRDefault="00247CE0" w:rsidP="006C3C3F">
      <w:pPr>
        <w:pStyle w:val="OrderedList"/>
        <w:numPr>
          <w:ilvl w:val="0"/>
          <w:numId w:val="438"/>
        </w:numPr>
        <w:jc w:val="both"/>
      </w:pPr>
      <w:r>
        <w:t>The search results matching the search criteria are displayed</w:t>
      </w:r>
      <w:r w:rsidRPr="007C3399">
        <w:t xml:space="preserve"> </w:t>
      </w:r>
      <w:r w:rsidRPr="00832AFF">
        <w:t xml:space="preserve">in the </w:t>
      </w:r>
      <w:r w:rsidRPr="004B7C7D">
        <w:rPr>
          <w:b/>
        </w:rPr>
        <w:t>Search Results</w:t>
      </w:r>
      <w:r w:rsidRPr="00832AFF">
        <w:t xml:space="preserve"> section</w:t>
      </w:r>
      <w:r>
        <w:t xml:space="preserve">. </w:t>
      </w:r>
    </w:p>
    <w:p w14:paraId="031278F6" w14:textId="77777777" w:rsidR="00247CE0" w:rsidRDefault="00247CE0" w:rsidP="006C3C3F">
      <w:pPr>
        <w:pStyle w:val="OrderedList"/>
        <w:numPr>
          <w:ilvl w:val="0"/>
          <w:numId w:val="438"/>
        </w:numPr>
        <w:jc w:val="both"/>
      </w:pPr>
      <w:r>
        <w:t>Select the record displayed in the search results</w:t>
      </w:r>
      <w:r w:rsidRPr="006C7316">
        <w:t>.</w:t>
      </w:r>
      <w:r>
        <w:t xml:space="preserve"> The </w:t>
      </w:r>
      <w:r w:rsidRPr="004B7C7D">
        <w:rPr>
          <w:b/>
        </w:rPr>
        <w:t>Authorization Information</w:t>
      </w:r>
      <w:r w:rsidRPr="006C7316">
        <w:t xml:space="preserve"> window</w:t>
      </w:r>
      <w:r w:rsidRPr="00D345B1">
        <w:t xml:space="preserve"> is displayed. </w:t>
      </w:r>
      <w:r>
        <w:t xml:space="preserve"> </w:t>
      </w:r>
    </w:p>
    <w:p w14:paraId="76B71822" w14:textId="77777777" w:rsidR="00247CE0" w:rsidRDefault="00247CE0" w:rsidP="006C3C3F">
      <w:pPr>
        <w:pStyle w:val="OrderedList"/>
        <w:numPr>
          <w:ilvl w:val="0"/>
          <w:numId w:val="438"/>
        </w:numPr>
        <w:jc w:val="both"/>
      </w:pPr>
      <w:r>
        <w:t xml:space="preserve">Click </w:t>
      </w:r>
      <w:r w:rsidRPr="004B7C7D">
        <w:rPr>
          <w:b/>
        </w:rPr>
        <w:t xml:space="preserve">Approve </w:t>
      </w:r>
      <w:r>
        <w:t>o</w:t>
      </w:r>
      <w:r w:rsidRPr="006C7316">
        <w:t xml:space="preserve">n the </w:t>
      </w:r>
      <w:r w:rsidRPr="004B7C7D">
        <w:rPr>
          <w:b/>
        </w:rPr>
        <w:t>Authorization Information</w:t>
      </w:r>
      <w:r w:rsidRPr="006C7316">
        <w:t xml:space="preserve"> window. </w:t>
      </w:r>
      <w:r>
        <w:t xml:space="preserve">To exit without approving click </w:t>
      </w:r>
      <w:r w:rsidRPr="004B7C7D">
        <w:t>Cancel</w:t>
      </w:r>
      <w:r w:rsidRPr="006C7316">
        <w:t>.</w:t>
      </w:r>
      <w:r>
        <w:t xml:space="preserve"> </w:t>
      </w:r>
    </w:p>
    <w:p w14:paraId="6925B4FB" w14:textId="00129551" w:rsidR="00247CE0" w:rsidRDefault="00247CE0" w:rsidP="006C3C3F">
      <w:pPr>
        <w:pStyle w:val="OrderedList"/>
        <w:numPr>
          <w:ilvl w:val="0"/>
          <w:numId w:val="438"/>
        </w:numPr>
        <w:jc w:val="both"/>
      </w:pPr>
      <w:r w:rsidRPr="006C7316">
        <w:t xml:space="preserve">Once approved, the claims receivable transaction is released to the Accounting Module for payment collection. The </w:t>
      </w:r>
      <w:r>
        <w:t xml:space="preserve">updated batch </w:t>
      </w:r>
      <w:r w:rsidRPr="006C7316">
        <w:t>status of the transaction can be viewed using the</w:t>
      </w:r>
      <w:r w:rsidRPr="004B7C7D">
        <w:rPr>
          <w:b/>
        </w:rPr>
        <w:t xml:space="preserve"> Transmittals</w:t>
      </w:r>
      <w:r w:rsidRPr="006C7316">
        <w:t xml:space="preserve"> </w:t>
      </w:r>
      <w:r>
        <w:t>screen</w:t>
      </w:r>
      <w:r w:rsidRPr="006C7316">
        <w:t xml:space="preserve"> of the Servicing </w:t>
      </w:r>
      <w:r>
        <w:t>M</w:t>
      </w:r>
      <w:r w:rsidRPr="006C7316">
        <w:t>odule.</w:t>
      </w:r>
    </w:p>
    <w:p w14:paraId="669CEFDA" w14:textId="04E3A335" w:rsidR="00247CE0" w:rsidRDefault="00247CE0" w:rsidP="008F236F">
      <w:pPr>
        <w:pStyle w:val="BodyText"/>
        <w:jc w:val="center"/>
      </w:pPr>
    </w:p>
    <w:p w14:paraId="600770F3" w14:textId="11F9D504" w:rsidR="00573002" w:rsidRDefault="005740AB" w:rsidP="008F236F">
      <w:pPr>
        <w:pStyle w:val="BodyText"/>
        <w:jc w:val="center"/>
      </w:pPr>
      <w:r>
        <w:rPr>
          <w:noProof/>
        </w:rPr>
        <w:drawing>
          <wp:inline distT="0" distB="0" distL="0" distR="0" wp14:anchorId="386DAC35" wp14:editId="6B02B3BD">
            <wp:extent cx="4791075" cy="1565289"/>
            <wp:effectExtent l="19050" t="19050" r="9525" b="15875"/>
            <wp:docPr id="20972007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7200708" name=""/>
                    <pic:cNvPicPr/>
                  </pic:nvPicPr>
                  <pic:blipFill>
                    <a:blip r:embed="rId312"/>
                    <a:stretch>
                      <a:fillRect/>
                    </a:stretch>
                  </pic:blipFill>
                  <pic:spPr>
                    <a:xfrm>
                      <a:off x="0" y="0"/>
                      <a:ext cx="4794987" cy="1566567"/>
                    </a:xfrm>
                    <a:prstGeom prst="rect">
                      <a:avLst/>
                    </a:prstGeom>
                    <a:ln w="19050">
                      <a:solidFill>
                        <a:schemeClr val="accent1"/>
                      </a:solidFill>
                    </a:ln>
                  </pic:spPr>
                </pic:pic>
              </a:graphicData>
            </a:graphic>
          </wp:inline>
        </w:drawing>
      </w:r>
    </w:p>
    <w:p w14:paraId="6F8C2090" w14:textId="424BABE2" w:rsidR="00D95CDE" w:rsidRDefault="00D95CDE" w:rsidP="00D95CDE">
      <w:pPr>
        <w:pStyle w:val="FigureCaption0"/>
      </w:pPr>
      <w:bookmarkStart w:id="3198" w:name="_Toc74052734"/>
      <w:bookmarkStart w:id="3199" w:name="_Toc90644121"/>
      <w:bookmarkStart w:id="3200" w:name="_Toc230164132"/>
      <w:r>
        <w:t xml:space="preserve">Figure </w:t>
      </w:r>
      <w:fldSimple w:instr=" STYLEREF 1 \s ">
        <w:r w:rsidR="00942841">
          <w:rPr>
            <w:noProof/>
          </w:rPr>
          <w:t>6</w:t>
        </w:r>
      </w:fldSimple>
      <w:r>
        <w:noBreakHyphen/>
      </w:r>
      <w:fldSimple w:instr=" SEQ Figure \* ARABIC \s 1 ">
        <w:r w:rsidR="00942841">
          <w:rPr>
            <w:noProof/>
          </w:rPr>
          <w:t>155</w:t>
        </w:r>
      </w:fldSimple>
      <w:r>
        <w:t>: Authorize a Repurchase Transaction</w:t>
      </w:r>
      <w:bookmarkEnd w:id="3198"/>
      <w:bookmarkEnd w:id="3199"/>
      <w:bookmarkEnd w:id="3200"/>
    </w:p>
    <w:bookmarkEnd w:id="3195"/>
    <w:p w14:paraId="255372E8" w14:textId="77777777" w:rsidR="00A10339" w:rsidRDefault="00A10339" w:rsidP="00A10339">
      <w:pPr>
        <w:pStyle w:val="Heading2"/>
        <w:jc w:val="both"/>
        <w:rPr>
          <w:rFonts w:eastAsia="Times New Roman"/>
        </w:rPr>
      </w:pPr>
      <w:r>
        <w:rPr>
          <w:rFonts w:eastAsia="Times New Roman"/>
        </w:rPr>
        <w:fldChar w:fldCharType="begin"/>
      </w:r>
      <w:r>
        <w:instrText xml:space="preserve"> XE "</w:instrText>
      </w:r>
      <w:r w:rsidRPr="00F74690">
        <w:instrText>Endorsed</w:instrText>
      </w:r>
      <w:r>
        <w:instrText xml:space="preserve"> Batch Tab" </w:instrText>
      </w:r>
      <w:r>
        <w:rPr>
          <w:rFonts w:eastAsia="Times New Roman"/>
        </w:rPr>
        <w:fldChar w:fldCharType="end"/>
      </w:r>
      <w:bookmarkStart w:id="3201" w:name="_Toc230163367"/>
      <w:r w:rsidRPr="006C7316">
        <w:rPr>
          <w:rFonts w:eastAsia="Times New Roman"/>
        </w:rPr>
        <w:t>Batch</w:t>
      </w:r>
      <w:bookmarkEnd w:id="3201"/>
      <w:r w:rsidRPr="006C7316">
        <w:rPr>
          <w:rFonts w:eastAsia="Times New Roman"/>
        </w:rPr>
        <w:t xml:space="preserve"> </w:t>
      </w:r>
    </w:p>
    <w:p w14:paraId="0D6BFD1C" w14:textId="77770558" w:rsidR="00A10339" w:rsidRDefault="00A10339" w:rsidP="00A10339">
      <w:pPr>
        <w:pStyle w:val="BodyText"/>
      </w:pPr>
      <w:r w:rsidRPr="006C7316">
        <w:t xml:space="preserve">The </w:t>
      </w:r>
      <w:r>
        <w:t>Batch tab available on the left menu allows</w:t>
      </w:r>
      <w:r w:rsidRPr="006C7316">
        <w:t xml:space="preserve"> authorized </w:t>
      </w:r>
      <w:r>
        <w:t xml:space="preserve">users (example: HUD/HUD Contractor) </w:t>
      </w:r>
      <w:r w:rsidRPr="006C7316">
        <w:t xml:space="preserve">to </w:t>
      </w:r>
      <w:r>
        <w:t>perform an action on multiple loans at the same time</w:t>
      </w:r>
      <w:r w:rsidRPr="006C7316">
        <w:t xml:space="preserve">. The </w:t>
      </w:r>
      <w:r>
        <w:t>Batch</w:t>
      </w:r>
      <w:r w:rsidRPr="006C7316">
        <w:t xml:space="preserve"> </w:t>
      </w:r>
      <w:r>
        <w:t>tab</w:t>
      </w:r>
      <w:r w:rsidRPr="006C7316">
        <w:t xml:space="preserve"> has the following sub-menu options:</w:t>
      </w:r>
    </w:p>
    <w:p w14:paraId="7336F99C" w14:textId="49B0FAD5" w:rsidR="00D70B58" w:rsidRDefault="00D70B58" w:rsidP="00C11FA3">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NSC Bulk Disbursements </w:t>
      </w:r>
    </w:p>
    <w:p w14:paraId="2B39A437" w14:textId="34E225EB" w:rsidR="00D70B58" w:rsidRDefault="00D70B58" w:rsidP="00C11FA3">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NSC Bulk Servicing Steps </w:t>
      </w:r>
    </w:p>
    <w:p w14:paraId="11E174A6" w14:textId="60D55551" w:rsidR="00DA5A34" w:rsidRDefault="00DA5A34" w:rsidP="00C11FA3">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Note Uploads</w:t>
      </w:r>
    </w:p>
    <w:p w14:paraId="56C757E4" w14:textId="627DDF04" w:rsidR="00472F75" w:rsidRPr="00C11FA3" w:rsidRDefault="00043DE5" w:rsidP="00C11FA3">
      <w:pPr>
        <w:numPr>
          <w:ilvl w:val="0"/>
          <w:numId w:val="21"/>
        </w:numPr>
        <w:spacing w:after="0" w:line="240" w:lineRule="auto"/>
        <w:jc w:val="both"/>
        <w:rPr>
          <w:rFonts w:ascii="Cambria" w:eastAsia="Times New Roman" w:hAnsi="Cambria"/>
          <w:bCs/>
          <w:noProof/>
          <w:color w:val="000000"/>
        </w:rPr>
      </w:pPr>
      <w:r w:rsidRPr="00C11FA3">
        <w:rPr>
          <w:rFonts w:ascii="Cambria" w:eastAsia="Times New Roman" w:hAnsi="Cambria"/>
          <w:bCs/>
          <w:noProof/>
          <w:color w:val="000000"/>
        </w:rPr>
        <w:t>Alert Uploads</w:t>
      </w:r>
    </w:p>
    <w:p w14:paraId="78674B0B" w14:textId="3EA763A9" w:rsidR="00043DE5" w:rsidRPr="00C11FA3" w:rsidRDefault="00043DE5" w:rsidP="00C11FA3">
      <w:pPr>
        <w:numPr>
          <w:ilvl w:val="0"/>
          <w:numId w:val="21"/>
        </w:numPr>
        <w:spacing w:after="0" w:line="240" w:lineRule="auto"/>
        <w:jc w:val="both"/>
        <w:rPr>
          <w:rFonts w:ascii="Cambria" w:eastAsia="Times New Roman" w:hAnsi="Cambria"/>
          <w:bCs/>
          <w:noProof/>
          <w:color w:val="000000"/>
        </w:rPr>
      </w:pPr>
      <w:r w:rsidRPr="00C11FA3">
        <w:rPr>
          <w:rFonts w:ascii="Cambria" w:eastAsia="Times New Roman" w:hAnsi="Cambria"/>
          <w:bCs/>
          <w:noProof/>
          <w:color w:val="000000"/>
        </w:rPr>
        <w:t xml:space="preserve">NSC Disbursement Uploads </w:t>
      </w:r>
    </w:p>
    <w:p w14:paraId="590E1562" w14:textId="4DDE7843" w:rsidR="00043DE5" w:rsidRDefault="00A10339" w:rsidP="00043DE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NSC File Uploads </w:t>
      </w:r>
    </w:p>
    <w:p w14:paraId="61359CE1" w14:textId="05224E36" w:rsidR="00D70B58" w:rsidRPr="006C7316" w:rsidRDefault="00D70B58" w:rsidP="00D70B58">
      <w:pPr>
        <w:pStyle w:val="Heading3"/>
        <w:ind w:left="1080" w:hanging="1080"/>
        <w:jc w:val="both"/>
      </w:pPr>
      <w:bookmarkStart w:id="3202" w:name="_Toc230163368"/>
      <w:r>
        <w:t>NSC Bulk Disbursements</w:t>
      </w:r>
      <w:bookmarkEnd w:id="3202"/>
      <w:r>
        <w:fldChar w:fldCharType="begin"/>
      </w:r>
      <w:r>
        <w:instrText xml:space="preserve"> XE "</w:instrText>
      </w:r>
      <w:r w:rsidRPr="00BF7642">
        <w:instrText>Batch Servicer Transactions Screen</w:instrText>
      </w:r>
      <w:r>
        <w:instrText xml:space="preserve">" </w:instrText>
      </w:r>
      <w:r>
        <w:fldChar w:fldCharType="end"/>
      </w:r>
    </w:p>
    <w:p w14:paraId="60D05FF8" w14:textId="16C9D188" w:rsidR="00D70B58" w:rsidRPr="00D3156A" w:rsidRDefault="00D70B58" w:rsidP="00D70B58">
      <w:pPr>
        <w:pStyle w:val="BodyText"/>
      </w:pPr>
      <w:r w:rsidRPr="00D3156A">
        <w:t xml:space="preserve">The </w:t>
      </w:r>
      <w:r>
        <w:t xml:space="preserve">NSC Bulk Disbursements </w:t>
      </w:r>
      <w:r w:rsidRPr="00D3156A">
        <w:t xml:space="preserve">screen is displayed when an authorized user selects </w:t>
      </w:r>
      <w:r>
        <w:t xml:space="preserve">NSC Bulk Disbursements </w:t>
      </w:r>
      <w:r w:rsidRPr="00D3156A">
        <w:t xml:space="preserve">under the Batch tab displayed in the </w:t>
      </w:r>
      <w:r>
        <w:t>Left Menu</w:t>
      </w:r>
      <w:r w:rsidRPr="00D3156A">
        <w:t xml:space="preserve">. The </w:t>
      </w:r>
      <w:r>
        <w:t>NSC Bulk Disbursements screen allows the authorized user (HUD Contractor Cash) to add multiple disbursement transactions on a single or multiple loans (maximum of 50 disbursement transactions at a time).</w:t>
      </w:r>
    </w:p>
    <w:p w14:paraId="34FE8D14" w14:textId="45BC9E4E" w:rsidR="00D70B58" w:rsidRPr="006D6F71" w:rsidRDefault="00D70B58" w:rsidP="00D70B58">
      <w:pPr>
        <w:pStyle w:val="BodyText"/>
      </w:pPr>
      <w:r>
        <w:t>T</w:t>
      </w:r>
      <w:r w:rsidRPr="006D6F71">
        <w:t xml:space="preserve">o enter </w:t>
      </w:r>
      <w:r>
        <w:t xml:space="preserve">disbursement </w:t>
      </w:r>
      <w:r w:rsidRPr="006D6F71">
        <w:t xml:space="preserve">transactions </w:t>
      </w:r>
      <w:r>
        <w:t>on the</w:t>
      </w:r>
      <w:r w:rsidRPr="006D6F71">
        <w:t xml:space="preserve"> </w:t>
      </w:r>
      <w:r>
        <w:t xml:space="preserve">NSC Bulk Disbursements </w:t>
      </w:r>
      <w:r w:rsidRPr="006D6F71">
        <w:t>page:</w:t>
      </w:r>
    </w:p>
    <w:p w14:paraId="247705E5" w14:textId="112920DC" w:rsidR="00D70B58" w:rsidRDefault="00D70B58" w:rsidP="006C3C3F">
      <w:pPr>
        <w:pStyle w:val="OrderedList"/>
        <w:numPr>
          <w:ilvl w:val="0"/>
          <w:numId w:val="421"/>
        </w:numPr>
        <w:jc w:val="both"/>
      </w:pPr>
      <w:r w:rsidRPr="00A91124">
        <w:t xml:space="preserve">Enter the </w:t>
      </w:r>
      <w:r>
        <w:t xml:space="preserve">required fields to add a disbursement transaction and click </w:t>
      </w:r>
      <w:r w:rsidRPr="005F3A31">
        <w:t xml:space="preserve">Validate. </w:t>
      </w:r>
    </w:p>
    <w:p w14:paraId="0529DC91" w14:textId="3240CFBD" w:rsidR="00D70B58" w:rsidRDefault="00D70B58" w:rsidP="006C3C3F">
      <w:pPr>
        <w:pStyle w:val="OrderedList"/>
        <w:numPr>
          <w:ilvl w:val="0"/>
          <w:numId w:val="421"/>
        </w:numPr>
        <w:jc w:val="both"/>
      </w:pPr>
      <w:r>
        <w:t xml:space="preserve">If any validations </w:t>
      </w:r>
      <w:r w:rsidR="00351387">
        <w:t>fail</w:t>
      </w:r>
      <w:r>
        <w:t>, t</w:t>
      </w:r>
      <w:r w:rsidRPr="006C7316">
        <w:t xml:space="preserve">he </w:t>
      </w:r>
      <w:r w:rsidRPr="005F3A31">
        <w:t>Validation</w:t>
      </w:r>
      <w:r w:rsidRPr="006C7316">
        <w:t xml:space="preserve"> column </w:t>
      </w:r>
      <w:r>
        <w:t>will</w:t>
      </w:r>
      <w:r w:rsidRPr="006C7316">
        <w:t xml:space="preserve"> display</w:t>
      </w:r>
      <w:r>
        <w:t xml:space="preserve"> the</w:t>
      </w:r>
      <w:r w:rsidRPr="006C7316">
        <w:t xml:space="preserve"> error</w:t>
      </w:r>
      <w:r w:rsidR="000B4399">
        <w:t xml:space="preserve"> message</w:t>
      </w:r>
      <w:r>
        <w:t xml:space="preserve">. </w:t>
      </w:r>
      <w:r w:rsidRPr="00A91124">
        <w:t xml:space="preserve"> </w:t>
      </w:r>
    </w:p>
    <w:p w14:paraId="31FF46E5" w14:textId="222F036B" w:rsidR="00D70B58" w:rsidRPr="00D256D8" w:rsidRDefault="00D70B58" w:rsidP="006C3C3F">
      <w:pPr>
        <w:pStyle w:val="OrderedList"/>
        <w:numPr>
          <w:ilvl w:val="0"/>
          <w:numId w:val="421"/>
        </w:numPr>
        <w:jc w:val="both"/>
      </w:pPr>
      <w:r>
        <w:t xml:space="preserve">If no validations fail, the Validation column will display </w:t>
      </w:r>
      <w:r w:rsidRPr="005F3A31">
        <w:t>Pending</w:t>
      </w:r>
      <w:r w:rsidR="000B4399" w:rsidRPr="005F3A31">
        <w:t xml:space="preserve"> or</w:t>
      </w:r>
      <w:r w:rsidR="000B4399" w:rsidRPr="000B4399">
        <w:t xml:space="preserve"> </w:t>
      </w:r>
      <w:r w:rsidR="000B4399" w:rsidRPr="005F3A31">
        <w:t>warning messages</w:t>
      </w:r>
      <w:r w:rsidRPr="00D256D8">
        <w:t>.</w:t>
      </w:r>
    </w:p>
    <w:p w14:paraId="294F9D14" w14:textId="7FF64741" w:rsidR="00D70B58" w:rsidRDefault="00D70B58" w:rsidP="006C3C3F">
      <w:pPr>
        <w:pStyle w:val="OrderedList"/>
        <w:numPr>
          <w:ilvl w:val="0"/>
          <w:numId w:val="421"/>
        </w:numPr>
        <w:jc w:val="both"/>
      </w:pPr>
      <w:r w:rsidRPr="00D256D8">
        <w:t xml:space="preserve">Click </w:t>
      </w:r>
      <w:r w:rsidRPr="005F3A31">
        <w:t>Submit</w:t>
      </w:r>
      <w:r w:rsidRPr="00D256D8">
        <w:t xml:space="preserve"> </w:t>
      </w:r>
      <w:r>
        <w:t>to add the disbursement transactions on the loan.</w:t>
      </w:r>
      <w:r w:rsidR="000B4399">
        <w:t xml:space="preserve"> Tip</w:t>
      </w:r>
      <w:r>
        <w:t>: The Submit Button will only appear when all data has passed validation.</w:t>
      </w:r>
    </w:p>
    <w:p w14:paraId="0231D753" w14:textId="79A107AC" w:rsidR="00A72703" w:rsidRDefault="00A72703" w:rsidP="006C3C3F">
      <w:pPr>
        <w:pStyle w:val="OrderedList"/>
        <w:numPr>
          <w:ilvl w:val="0"/>
          <w:numId w:val="421"/>
        </w:numPr>
        <w:jc w:val="both"/>
      </w:pPr>
      <w:r>
        <w:t>After clicking Submit the Validation column will display Processed indicating the Disbursement has been added to the Loan &gt; Disbursement page.</w:t>
      </w:r>
      <w:r w:rsidR="000B4399">
        <w:t xml:space="preserve"> Tip</w:t>
      </w:r>
      <w:r>
        <w:t xml:space="preserve">: Only the Clear Button will display at this time and the user will need to click Clear in order to start the process over again. </w:t>
      </w:r>
    </w:p>
    <w:p w14:paraId="78BDDC29" w14:textId="1A47640A" w:rsidR="00D70B58" w:rsidRDefault="00D70B58" w:rsidP="00D70B58">
      <w:pPr>
        <w:pStyle w:val="OrderedList"/>
        <w:ind w:left="90"/>
        <w:jc w:val="both"/>
      </w:pPr>
      <w:r>
        <w:t>T</w:t>
      </w:r>
      <w:r w:rsidRPr="006D6F71">
        <w:t xml:space="preserve">o </w:t>
      </w:r>
      <w:r>
        <w:t>use the copy checkbox feature on the</w:t>
      </w:r>
      <w:r w:rsidRPr="006D6F71">
        <w:t xml:space="preserve"> </w:t>
      </w:r>
      <w:r>
        <w:t xml:space="preserve">NSC Bulk Disbursements </w:t>
      </w:r>
      <w:r w:rsidRPr="006D6F71">
        <w:t>page</w:t>
      </w:r>
      <w:r>
        <w:t xml:space="preserve">: </w:t>
      </w:r>
    </w:p>
    <w:p w14:paraId="4C6576E5" w14:textId="45618DC7" w:rsidR="00D70B58" w:rsidRDefault="00D70B58" w:rsidP="006C3C3F">
      <w:pPr>
        <w:pStyle w:val="OrderedList"/>
        <w:numPr>
          <w:ilvl w:val="0"/>
          <w:numId w:val="422"/>
        </w:numPr>
        <w:jc w:val="both"/>
      </w:pPr>
      <w:r>
        <w:t xml:space="preserve"> Select a Transaction Category in </w:t>
      </w:r>
      <w:r w:rsidR="00A72703">
        <w:t>the first row</w:t>
      </w:r>
      <w:r>
        <w:t xml:space="preserve">. </w:t>
      </w:r>
    </w:p>
    <w:p w14:paraId="2068F7D5" w14:textId="5DE326E8" w:rsidR="00D70B58" w:rsidRDefault="00D70B58" w:rsidP="006C3C3F">
      <w:pPr>
        <w:pStyle w:val="OrderedList"/>
        <w:numPr>
          <w:ilvl w:val="0"/>
          <w:numId w:val="422"/>
        </w:numPr>
        <w:jc w:val="both"/>
      </w:pPr>
      <w:r>
        <w:t xml:space="preserve">Select a Transaction Description in </w:t>
      </w:r>
      <w:r w:rsidR="00A72703">
        <w:t>the first row</w:t>
      </w:r>
      <w:r>
        <w:t xml:space="preserve">. </w:t>
      </w:r>
    </w:p>
    <w:p w14:paraId="52DF32F5" w14:textId="455D87E7" w:rsidR="00D70B58" w:rsidRDefault="00D70B58" w:rsidP="006C3C3F">
      <w:pPr>
        <w:pStyle w:val="OrderedList"/>
        <w:numPr>
          <w:ilvl w:val="0"/>
          <w:numId w:val="422"/>
        </w:numPr>
        <w:jc w:val="both"/>
      </w:pPr>
      <w:r>
        <w:t>Select a Payee Type</w:t>
      </w:r>
      <w:r w:rsidR="00A72703">
        <w:t xml:space="preserve"> Vendor </w:t>
      </w:r>
      <w:r w:rsidR="000B4399">
        <w:t>in the first row</w:t>
      </w:r>
      <w:r w:rsidR="00A72703">
        <w:t>.</w:t>
      </w:r>
      <w:r w:rsidR="000B4399">
        <w:t xml:space="preserve"> Tip</w:t>
      </w:r>
      <w:r w:rsidR="00A72703">
        <w:t xml:space="preserve">: The Checkbox feature for this column will be read only if another Payee Type is used </w:t>
      </w:r>
      <w:r w:rsidR="000B4399">
        <w:t>other than</w:t>
      </w:r>
      <w:r w:rsidR="00A72703">
        <w:t xml:space="preserve"> Vendor in the first row. </w:t>
      </w:r>
    </w:p>
    <w:p w14:paraId="7416E9B3" w14:textId="428A5CD5" w:rsidR="00A72703" w:rsidRDefault="00A72703" w:rsidP="006C3C3F">
      <w:pPr>
        <w:pStyle w:val="OrderedList"/>
        <w:numPr>
          <w:ilvl w:val="0"/>
          <w:numId w:val="422"/>
        </w:numPr>
        <w:jc w:val="both"/>
      </w:pPr>
      <w:r>
        <w:t>Select a Vendor Type in the first row.</w:t>
      </w:r>
      <w:r w:rsidR="000B4399">
        <w:t xml:space="preserve"> Tip: The Checkbox feature for this column will be read only if another Payee Type is used other than Vendor in the first row. </w:t>
      </w:r>
    </w:p>
    <w:p w14:paraId="1F4C040F" w14:textId="768731D3" w:rsidR="00A72703" w:rsidRDefault="00A72703" w:rsidP="006C3C3F">
      <w:pPr>
        <w:pStyle w:val="OrderedList"/>
        <w:numPr>
          <w:ilvl w:val="0"/>
          <w:numId w:val="422"/>
        </w:numPr>
        <w:jc w:val="both"/>
      </w:pPr>
      <w:r>
        <w:t xml:space="preserve">Select a Payee in the first row. </w:t>
      </w:r>
      <w:r w:rsidR="000B4399">
        <w:t>Tip: The Checkbox feature for this column will be read only if another Payee Type is used other than Vendor in the first row.</w:t>
      </w:r>
    </w:p>
    <w:p w14:paraId="5FC1CE18" w14:textId="7F5CC8B1" w:rsidR="00A72703" w:rsidRDefault="00A72703" w:rsidP="006C3C3F">
      <w:pPr>
        <w:pStyle w:val="OrderedList"/>
        <w:numPr>
          <w:ilvl w:val="0"/>
          <w:numId w:val="422"/>
        </w:numPr>
        <w:jc w:val="both"/>
      </w:pPr>
      <w:r>
        <w:t xml:space="preserve">Enter a Disb Amount in the first row. </w:t>
      </w:r>
    </w:p>
    <w:p w14:paraId="552B68FE" w14:textId="422C9D89" w:rsidR="00A72703" w:rsidRDefault="00A72703" w:rsidP="006C3C3F">
      <w:pPr>
        <w:pStyle w:val="OrderedList"/>
        <w:numPr>
          <w:ilvl w:val="0"/>
          <w:numId w:val="422"/>
        </w:numPr>
        <w:jc w:val="both"/>
      </w:pPr>
      <w:r>
        <w:t>Click on the Checkbox next to the column you want to be copied down all rows.</w:t>
      </w:r>
      <w:r w:rsidR="000B4399">
        <w:t xml:space="preserve"> Tip</w:t>
      </w:r>
      <w:r>
        <w:t xml:space="preserve">: The Checkbox feature copies the information down all 50 rows. </w:t>
      </w:r>
    </w:p>
    <w:p w14:paraId="6E49D298" w14:textId="39E422F6" w:rsidR="00D70B58" w:rsidRDefault="00A72703" w:rsidP="00D70B58">
      <w:pPr>
        <w:pStyle w:val="BodyText"/>
        <w:jc w:val="center"/>
      </w:pPr>
      <w:r>
        <w:rPr>
          <w:noProof/>
        </w:rPr>
        <w:drawing>
          <wp:inline distT="0" distB="0" distL="0" distR="0" wp14:anchorId="001E0453" wp14:editId="6F9369EC">
            <wp:extent cx="5943600" cy="2869565"/>
            <wp:effectExtent l="19050" t="19050" r="19050" b="26035"/>
            <wp:docPr id="112117435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1174358" name="Picture 1" descr="A screenshot of a computer&#10;&#10;Description automatically generated"/>
                    <pic:cNvPicPr/>
                  </pic:nvPicPr>
                  <pic:blipFill>
                    <a:blip r:embed="rId313"/>
                    <a:stretch>
                      <a:fillRect/>
                    </a:stretch>
                  </pic:blipFill>
                  <pic:spPr>
                    <a:xfrm>
                      <a:off x="0" y="0"/>
                      <a:ext cx="5943600" cy="2869565"/>
                    </a:xfrm>
                    <a:prstGeom prst="rect">
                      <a:avLst/>
                    </a:prstGeom>
                    <a:ln w="19050">
                      <a:solidFill>
                        <a:srgbClr val="0070C0"/>
                      </a:solidFill>
                    </a:ln>
                  </pic:spPr>
                </pic:pic>
              </a:graphicData>
            </a:graphic>
          </wp:inline>
        </w:drawing>
      </w:r>
    </w:p>
    <w:p w14:paraId="2120F241" w14:textId="1B056A72" w:rsidR="00D70B58" w:rsidRDefault="00D70B58" w:rsidP="00D70B58">
      <w:pPr>
        <w:pStyle w:val="FigureCaption0"/>
      </w:pPr>
      <w:bookmarkStart w:id="3203" w:name="_Toc230164133"/>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156</w:t>
      </w:r>
      <w:r>
        <w:rPr>
          <w:noProof/>
        </w:rPr>
        <w:fldChar w:fldCharType="end"/>
      </w:r>
      <w:r>
        <w:t xml:space="preserve">: </w:t>
      </w:r>
      <w:r w:rsidR="00A72703">
        <w:rPr>
          <w:noProof/>
        </w:rPr>
        <w:t>NSC Bulk Disbursments</w:t>
      </w:r>
      <w:bookmarkEnd w:id="3203"/>
      <w:r w:rsidR="00A72703">
        <w:rPr>
          <w:noProof/>
        </w:rPr>
        <w:t xml:space="preserve"> </w:t>
      </w:r>
    </w:p>
    <w:p w14:paraId="45997B08" w14:textId="584AE611" w:rsidR="00D70B58" w:rsidRDefault="00A72703" w:rsidP="00043DE5">
      <w:pPr>
        <w:pStyle w:val="Heading3"/>
      </w:pPr>
      <w:r>
        <w:t xml:space="preserve"> </w:t>
      </w:r>
      <w:bookmarkStart w:id="3204" w:name="_Toc230163369"/>
      <w:r>
        <w:t>NSC Bulk Servicing Steps</w:t>
      </w:r>
      <w:bookmarkEnd w:id="3204"/>
      <w:r>
        <w:t xml:space="preserve"> </w:t>
      </w:r>
    </w:p>
    <w:p w14:paraId="7B480B3F" w14:textId="67E53167" w:rsidR="00A72703" w:rsidRPr="00D3156A" w:rsidRDefault="00A72703" w:rsidP="00A72703">
      <w:pPr>
        <w:pStyle w:val="BodyText"/>
      </w:pPr>
      <w:r w:rsidRPr="00D3156A">
        <w:t xml:space="preserve">The </w:t>
      </w:r>
      <w:r>
        <w:t xml:space="preserve">NSC Bulk Servicing Steps </w:t>
      </w:r>
      <w:r w:rsidRPr="00D3156A">
        <w:t xml:space="preserve">screen is displayed when an authorized user selects </w:t>
      </w:r>
      <w:r>
        <w:t xml:space="preserve">NSC Bulk Servicing Steps </w:t>
      </w:r>
      <w:r w:rsidRPr="00D3156A">
        <w:t xml:space="preserve">under the Batch tab displayed in the </w:t>
      </w:r>
      <w:r>
        <w:t>Left Menu</w:t>
      </w:r>
      <w:r w:rsidRPr="00D3156A">
        <w:t xml:space="preserve">. The </w:t>
      </w:r>
      <w:r>
        <w:t>NSC Bulk Servicing Steps screen allows the authorized user to add multiple Steps at time to certain Timelines (maximum of 50 Steps at a time).</w:t>
      </w:r>
    </w:p>
    <w:p w14:paraId="4F200110" w14:textId="124EC51E" w:rsidR="00A72703" w:rsidRPr="006D6F71" w:rsidRDefault="00A72703" w:rsidP="00A72703">
      <w:pPr>
        <w:pStyle w:val="BodyText"/>
      </w:pPr>
      <w:r>
        <w:t>T</w:t>
      </w:r>
      <w:r w:rsidRPr="006D6F71">
        <w:t xml:space="preserve">o enter </w:t>
      </w:r>
      <w:r>
        <w:t>Steps</w:t>
      </w:r>
      <w:r w:rsidRPr="006D6F71">
        <w:t xml:space="preserve"> </w:t>
      </w:r>
      <w:r>
        <w:t>on the</w:t>
      </w:r>
      <w:r w:rsidRPr="006D6F71">
        <w:t xml:space="preserve"> </w:t>
      </w:r>
      <w:r>
        <w:t xml:space="preserve">NSC Bulk Servicing Steps </w:t>
      </w:r>
      <w:r w:rsidRPr="006D6F71">
        <w:t>page:</w:t>
      </w:r>
    </w:p>
    <w:p w14:paraId="19D5AEC9" w14:textId="013664D0" w:rsidR="00A72703" w:rsidRDefault="00A72703" w:rsidP="006C3C3F">
      <w:pPr>
        <w:pStyle w:val="OrderedList"/>
        <w:numPr>
          <w:ilvl w:val="0"/>
          <w:numId w:val="423"/>
        </w:numPr>
        <w:jc w:val="both"/>
      </w:pPr>
      <w:r w:rsidRPr="00A91124">
        <w:t xml:space="preserve">Enter the </w:t>
      </w:r>
      <w:r>
        <w:t xml:space="preserve">required fields to add a Step and click </w:t>
      </w:r>
      <w:r w:rsidRPr="001445BE">
        <w:rPr>
          <w:b/>
        </w:rPr>
        <w:t xml:space="preserve">Validate. </w:t>
      </w:r>
    </w:p>
    <w:p w14:paraId="359F250B" w14:textId="540885E2" w:rsidR="00A72703" w:rsidRDefault="00A72703" w:rsidP="006C3C3F">
      <w:pPr>
        <w:pStyle w:val="OrderedList"/>
        <w:numPr>
          <w:ilvl w:val="0"/>
          <w:numId w:val="423"/>
        </w:numPr>
        <w:jc w:val="both"/>
      </w:pPr>
      <w:r>
        <w:t>If any validations failed, t</w:t>
      </w:r>
      <w:r w:rsidRPr="006C7316">
        <w:t xml:space="preserve">he </w:t>
      </w:r>
      <w:r w:rsidRPr="005F3A31">
        <w:t>Validation</w:t>
      </w:r>
      <w:r w:rsidRPr="006C7316">
        <w:t xml:space="preserve"> column </w:t>
      </w:r>
      <w:r>
        <w:t>will</w:t>
      </w:r>
      <w:r w:rsidRPr="006C7316">
        <w:t xml:space="preserve"> display</w:t>
      </w:r>
      <w:r>
        <w:t xml:space="preserve"> the</w:t>
      </w:r>
      <w:r w:rsidRPr="006C7316">
        <w:t xml:space="preserve"> error</w:t>
      </w:r>
      <w:r w:rsidR="000B4399">
        <w:t xml:space="preserve"> messages</w:t>
      </w:r>
      <w:r>
        <w:t xml:space="preserve">. </w:t>
      </w:r>
      <w:r w:rsidRPr="00A91124">
        <w:t xml:space="preserve"> </w:t>
      </w:r>
    </w:p>
    <w:p w14:paraId="355CF089" w14:textId="6A3F96A6" w:rsidR="00A72703" w:rsidRPr="00D256D8" w:rsidRDefault="00A72703" w:rsidP="006C3C3F">
      <w:pPr>
        <w:pStyle w:val="OrderedList"/>
        <w:numPr>
          <w:ilvl w:val="0"/>
          <w:numId w:val="423"/>
        </w:numPr>
        <w:jc w:val="both"/>
      </w:pPr>
      <w:r>
        <w:t xml:space="preserve">If no validations fail, the Validation column will display </w:t>
      </w:r>
      <w:r w:rsidRPr="001445BE">
        <w:rPr>
          <w:b/>
        </w:rPr>
        <w:t>Pending</w:t>
      </w:r>
      <w:r w:rsidR="000B4399">
        <w:rPr>
          <w:b/>
        </w:rPr>
        <w:t xml:space="preserve"> or</w:t>
      </w:r>
      <w:r w:rsidR="000B4399" w:rsidRPr="000B4399">
        <w:t xml:space="preserve"> </w:t>
      </w:r>
      <w:r w:rsidR="000B4399" w:rsidRPr="000B4399">
        <w:rPr>
          <w:b/>
          <w:bCs/>
        </w:rPr>
        <w:t>warning messages</w:t>
      </w:r>
      <w:r w:rsidRPr="00D256D8">
        <w:t>.</w:t>
      </w:r>
    </w:p>
    <w:p w14:paraId="498493EE" w14:textId="520E0144" w:rsidR="00A72703" w:rsidRDefault="00A72703" w:rsidP="006C3C3F">
      <w:pPr>
        <w:pStyle w:val="OrderedList"/>
        <w:numPr>
          <w:ilvl w:val="0"/>
          <w:numId w:val="423"/>
        </w:numPr>
        <w:jc w:val="both"/>
      </w:pPr>
      <w:r w:rsidRPr="00D256D8">
        <w:t xml:space="preserve">Click </w:t>
      </w:r>
      <w:r w:rsidRPr="005F3A31">
        <w:t>Submit</w:t>
      </w:r>
      <w:r w:rsidRPr="00D256D8">
        <w:t xml:space="preserve"> </w:t>
      </w:r>
      <w:r>
        <w:t>to add the Step on the Timeline.</w:t>
      </w:r>
      <w:r w:rsidR="000B4399">
        <w:t xml:space="preserve"> Tip</w:t>
      </w:r>
      <w:r>
        <w:t>: The Submit Button will only appear when all data has passed validation.</w:t>
      </w:r>
    </w:p>
    <w:p w14:paraId="7E2BFB55" w14:textId="735BBD96" w:rsidR="00A72703" w:rsidRDefault="00A72703" w:rsidP="006C3C3F">
      <w:pPr>
        <w:pStyle w:val="OrderedList"/>
        <w:numPr>
          <w:ilvl w:val="0"/>
          <w:numId w:val="423"/>
        </w:numPr>
        <w:jc w:val="both"/>
      </w:pPr>
      <w:r>
        <w:t>After clicking Submit the Validation column will display Processed indicating the Step has been added to the selected Timeline.</w:t>
      </w:r>
      <w:r w:rsidR="000B4399">
        <w:t xml:space="preserve"> Tip</w:t>
      </w:r>
      <w:r>
        <w:t xml:space="preserve">: Only the Clear Button will display at this time and the user will need to click Clear in order to start the process over again. </w:t>
      </w:r>
    </w:p>
    <w:p w14:paraId="7855DEF7" w14:textId="500087A0" w:rsidR="00A72703" w:rsidRDefault="00A72703" w:rsidP="00A72703">
      <w:pPr>
        <w:pStyle w:val="OrderedList"/>
        <w:ind w:left="90"/>
        <w:jc w:val="both"/>
      </w:pPr>
      <w:r>
        <w:t>T</w:t>
      </w:r>
      <w:r w:rsidRPr="006D6F71">
        <w:t xml:space="preserve">o </w:t>
      </w:r>
      <w:r>
        <w:t>use the copy checkbox feature on the</w:t>
      </w:r>
      <w:r w:rsidRPr="006D6F71">
        <w:t xml:space="preserve"> </w:t>
      </w:r>
      <w:r>
        <w:t xml:space="preserve">NSC Bulk Servicing Steps </w:t>
      </w:r>
      <w:r w:rsidRPr="006D6F71">
        <w:t>page</w:t>
      </w:r>
      <w:r>
        <w:t xml:space="preserve">: </w:t>
      </w:r>
    </w:p>
    <w:p w14:paraId="1157A9F0" w14:textId="4DE68841" w:rsidR="00A72703" w:rsidRDefault="00A72703" w:rsidP="006C3C3F">
      <w:pPr>
        <w:pStyle w:val="OrderedList"/>
        <w:numPr>
          <w:ilvl w:val="0"/>
          <w:numId w:val="424"/>
        </w:numPr>
        <w:jc w:val="both"/>
      </w:pPr>
      <w:r>
        <w:t xml:space="preserve">Select a Timeline Category in the first row. </w:t>
      </w:r>
    </w:p>
    <w:p w14:paraId="6B1F0792" w14:textId="1285E8AF" w:rsidR="00A72703" w:rsidRDefault="00A72703" w:rsidP="006C3C3F">
      <w:pPr>
        <w:pStyle w:val="OrderedList"/>
        <w:numPr>
          <w:ilvl w:val="0"/>
          <w:numId w:val="424"/>
        </w:numPr>
        <w:jc w:val="both"/>
      </w:pPr>
      <w:r>
        <w:t>Select a Servicing Type in the first row.</w:t>
      </w:r>
    </w:p>
    <w:p w14:paraId="20724C66" w14:textId="092F699F" w:rsidR="00A72703" w:rsidRDefault="00A72703" w:rsidP="006C3C3F">
      <w:pPr>
        <w:pStyle w:val="OrderedList"/>
        <w:numPr>
          <w:ilvl w:val="0"/>
          <w:numId w:val="424"/>
        </w:numPr>
        <w:jc w:val="both"/>
      </w:pPr>
      <w:r>
        <w:t>Select a Step Name</w:t>
      </w:r>
      <w:r w:rsidR="000B4399">
        <w:t xml:space="preserve"> in the first row</w:t>
      </w:r>
      <w:r>
        <w:t xml:space="preserve">. </w:t>
      </w:r>
    </w:p>
    <w:p w14:paraId="239EB3E6" w14:textId="4BDF730B" w:rsidR="00A72703" w:rsidRDefault="00A72703" w:rsidP="006C3C3F">
      <w:pPr>
        <w:pStyle w:val="OrderedList"/>
        <w:numPr>
          <w:ilvl w:val="0"/>
          <w:numId w:val="424"/>
        </w:numPr>
        <w:jc w:val="both"/>
      </w:pPr>
      <w:r>
        <w:t>Click on the Checkbox next to the column you want to be copied down all rows.</w:t>
      </w:r>
      <w:r w:rsidR="000B4399">
        <w:t xml:space="preserve"> Tip</w:t>
      </w:r>
      <w:r>
        <w:t xml:space="preserve">: The Checkbox feature copies the information down all 50 rows. </w:t>
      </w:r>
    </w:p>
    <w:p w14:paraId="72CD5EF5" w14:textId="055FCD01" w:rsidR="00A72703" w:rsidRDefault="00097193" w:rsidP="00A72703">
      <w:pPr>
        <w:pStyle w:val="BodyText"/>
        <w:rPr>
          <w:lang w:bidi="ar-SA"/>
        </w:rPr>
      </w:pPr>
      <w:r>
        <w:rPr>
          <w:noProof/>
        </w:rPr>
        <w:drawing>
          <wp:inline distT="0" distB="0" distL="0" distR="0" wp14:anchorId="47484042" wp14:editId="27903CED">
            <wp:extent cx="5943600" cy="2949575"/>
            <wp:effectExtent l="19050" t="19050" r="19050" b="22225"/>
            <wp:docPr id="787103201"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103201" name="Picture 1" descr="A screenshot of a computer&#10;&#10;Description automatically generated"/>
                    <pic:cNvPicPr/>
                  </pic:nvPicPr>
                  <pic:blipFill>
                    <a:blip r:embed="rId314"/>
                    <a:stretch>
                      <a:fillRect/>
                    </a:stretch>
                  </pic:blipFill>
                  <pic:spPr>
                    <a:xfrm>
                      <a:off x="0" y="0"/>
                      <a:ext cx="5943600" cy="2949575"/>
                    </a:xfrm>
                    <a:prstGeom prst="rect">
                      <a:avLst/>
                    </a:prstGeom>
                    <a:ln w="19050">
                      <a:solidFill>
                        <a:srgbClr val="0070C0"/>
                      </a:solidFill>
                    </a:ln>
                  </pic:spPr>
                </pic:pic>
              </a:graphicData>
            </a:graphic>
          </wp:inline>
        </w:drawing>
      </w:r>
    </w:p>
    <w:p w14:paraId="4C6D8A5A" w14:textId="020AA2AD" w:rsidR="00097193" w:rsidRDefault="00097193" w:rsidP="00097193">
      <w:pPr>
        <w:pStyle w:val="FigureCaption0"/>
      </w:pPr>
      <w:bookmarkStart w:id="3205" w:name="_Toc230164134"/>
      <w:r>
        <w:t xml:space="preserve">Figure </w:t>
      </w:r>
      <w:r>
        <w:rPr>
          <w:noProof/>
        </w:rPr>
        <w:fldChar w:fldCharType="begin"/>
      </w:r>
      <w:r>
        <w:rPr>
          <w:noProof/>
        </w:rPr>
        <w:instrText xml:space="preserve"> STYLEREF 1 \s </w:instrText>
      </w:r>
      <w:r>
        <w:rPr>
          <w:noProof/>
        </w:rPr>
        <w:fldChar w:fldCharType="separate"/>
      </w:r>
      <w:r w:rsidR="00942841">
        <w:rPr>
          <w:noProof/>
        </w:rPr>
        <w:t>6</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157</w:t>
      </w:r>
      <w:r>
        <w:rPr>
          <w:noProof/>
        </w:rPr>
        <w:fldChar w:fldCharType="end"/>
      </w:r>
      <w:r>
        <w:t xml:space="preserve">: </w:t>
      </w:r>
      <w:r>
        <w:rPr>
          <w:noProof/>
        </w:rPr>
        <w:t>NSC Bulk Servicing Steps</w:t>
      </w:r>
      <w:bookmarkEnd w:id="3205"/>
    </w:p>
    <w:p w14:paraId="51964C63" w14:textId="39D543DE" w:rsidR="00043DE5" w:rsidRDefault="00043DE5" w:rsidP="00043DE5">
      <w:pPr>
        <w:pStyle w:val="Heading3"/>
      </w:pPr>
      <w:bookmarkStart w:id="3206" w:name="_Toc230163370"/>
      <w:r>
        <w:t>Alert Uploads</w:t>
      </w:r>
      <w:bookmarkEnd w:id="3206"/>
      <w:r>
        <w:t xml:space="preserve"> </w:t>
      </w:r>
    </w:p>
    <w:p w14:paraId="252ABE70" w14:textId="16AAC8A0" w:rsidR="00043DE5" w:rsidRDefault="00043DE5" w:rsidP="00043DE5">
      <w:pPr>
        <w:pStyle w:val="BodyText"/>
        <w:rPr>
          <w:lang w:bidi="ar-SA"/>
        </w:rPr>
      </w:pPr>
      <w:r>
        <w:rPr>
          <w:lang w:bidi="ar-SA"/>
        </w:rPr>
        <w:t xml:space="preserve">The Alert Uploads screen is displayed when an authorized user selects Alert Uploads </w:t>
      </w:r>
      <w:r w:rsidR="00FD32B4">
        <w:rPr>
          <w:lang w:bidi="ar-SA"/>
        </w:rPr>
        <w:t>u</w:t>
      </w:r>
      <w:r>
        <w:rPr>
          <w:lang w:bidi="ar-SA"/>
        </w:rPr>
        <w:t>nder the Batch tab displayed on the Left menu. The Alert Uploads screen allows the authorized user (example: HUD/HUD Contractor) to upload B2G Assigned and Endorsed Alert</w:t>
      </w:r>
      <w:r w:rsidR="00FD32B4">
        <w:rPr>
          <w:lang w:bidi="ar-SA"/>
        </w:rPr>
        <w:t>s in the Servicing Module.</w:t>
      </w:r>
      <w:r>
        <w:rPr>
          <w:lang w:bidi="ar-SA"/>
        </w:rPr>
        <w:t xml:space="preserve"> </w:t>
      </w:r>
    </w:p>
    <w:p w14:paraId="7CEFF9C7" w14:textId="46EF4527" w:rsidR="00043DE5" w:rsidRPr="002E4B00" w:rsidRDefault="00043DE5" w:rsidP="00043DE5">
      <w:pPr>
        <w:pStyle w:val="Heading4"/>
      </w:pPr>
      <w:bookmarkStart w:id="3207" w:name="_Toc230163371"/>
      <w:r>
        <w:t xml:space="preserve">Preparing Alerts </w:t>
      </w:r>
      <w:r w:rsidRPr="002E4B00">
        <w:t>Import File</w:t>
      </w:r>
      <w:bookmarkEnd w:id="3207"/>
    </w:p>
    <w:p w14:paraId="1D4E4879" w14:textId="2FF76ACD" w:rsidR="00043DE5" w:rsidRPr="002E4B00" w:rsidRDefault="00043DE5" w:rsidP="00043DE5">
      <w:pPr>
        <w:pStyle w:val="BodyText"/>
        <w:rPr>
          <w:noProof/>
        </w:rPr>
      </w:pPr>
      <w:r>
        <w:rPr>
          <w:noProof/>
        </w:rPr>
        <w:t>To p</w:t>
      </w:r>
      <w:r w:rsidRPr="002E4B00">
        <w:rPr>
          <w:noProof/>
        </w:rPr>
        <w:t>repar</w:t>
      </w:r>
      <w:r>
        <w:rPr>
          <w:noProof/>
        </w:rPr>
        <w:t>e</w:t>
      </w:r>
      <w:r w:rsidRPr="002E4B00">
        <w:rPr>
          <w:noProof/>
        </w:rPr>
        <w:t xml:space="preserve"> </w:t>
      </w:r>
      <w:r>
        <w:rPr>
          <w:noProof/>
        </w:rPr>
        <w:t xml:space="preserve">Alerts </w:t>
      </w:r>
      <w:r w:rsidRPr="002E4B00">
        <w:rPr>
          <w:noProof/>
        </w:rPr>
        <w:t>Import file:</w:t>
      </w:r>
    </w:p>
    <w:p w14:paraId="5F3F0320" w14:textId="3979EF28" w:rsidR="00043DE5" w:rsidRPr="003C6F00" w:rsidRDefault="00043DE5" w:rsidP="006C3C3F">
      <w:pPr>
        <w:pStyle w:val="OrderedList"/>
        <w:numPr>
          <w:ilvl w:val="0"/>
          <w:numId w:val="389"/>
        </w:numPr>
        <w:jc w:val="both"/>
      </w:pPr>
      <w:r w:rsidRPr="003C6F00">
        <w:t xml:space="preserve">From the </w:t>
      </w:r>
      <w:r w:rsidRPr="00556ADE">
        <w:t>Batch</w:t>
      </w:r>
      <w:r w:rsidRPr="003C6F00">
        <w:t xml:space="preserve"> tab, select </w:t>
      </w:r>
      <w:r>
        <w:t xml:space="preserve">Alert </w:t>
      </w:r>
      <w:r w:rsidRPr="00556ADE">
        <w:t>Upload</w:t>
      </w:r>
      <w:r>
        <w:t>s</w:t>
      </w:r>
      <w:r w:rsidRPr="00556ADE">
        <w:t>.</w:t>
      </w:r>
    </w:p>
    <w:p w14:paraId="0F67D32C" w14:textId="5A002515" w:rsidR="00043DE5" w:rsidRPr="003C6F00" w:rsidRDefault="00043DE5" w:rsidP="006C3C3F">
      <w:pPr>
        <w:pStyle w:val="OrderedList"/>
        <w:numPr>
          <w:ilvl w:val="0"/>
          <w:numId w:val="389"/>
        </w:numPr>
        <w:jc w:val="both"/>
      </w:pPr>
      <w:r w:rsidRPr="003C6F00">
        <w:t>Select</w:t>
      </w:r>
      <w:r>
        <w:rPr>
          <w:b/>
        </w:rPr>
        <w:t xml:space="preserve"> Alerts</w:t>
      </w:r>
      <w:r w:rsidRPr="003C6F00">
        <w:t xml:space="preserve">. </w:t>
      </w:r>
    </w:p>
    <w:p w14:paraId="1D1CEBB8" w14:textId="77777777" w:rsidR="00043DE5" w:rsidRPr="003C6F00" w:rsidRDefault="00043DE5" w:rsidP="006C3C3F">
      <w:pPr>
        <w:pStyle w:val="OrderedList"/>
        <w:numPr>
          <w:ilvl w:val="0"/>
          <w:numId w:val="389"/>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798BB62D" w14:textId="49B45AAD" w:rsidR="00043DE5" w:rsidRDefault="00043DE5" w:rsidP="006C3C3F">
      <w:pPr>
        <w:pStyle w:val="OrderedList"/>
        <w:numPr>
          <w:ilvl w:val="0"/>
          <w:numId w:val="389"/>
        </w:numPr>
        <w:jc w:val="both"/>
      </w:pPr>
      <w:r w:rsidRPr="003C6F00">
        <w:t xml:space="preserve">Enter valid values for each column. </w:t>
      </w:r>
      <w:r>
        <w:t>For each of the fields a comment is displayed when user points on the column name. The comment provides the user with the following information:</w:t>
      </w:r>
    </w:p>
    <w:p w14:paraId="7FD8CF5C" w14:textId="7D7CB2DE" w:rsidR="00043DE5" w:rsidRDefault="00043DE5" w:rsidP="00043DE5">
      <w:pPr>
        <w:pStyle w:val="UnorderedListIndent"/>
        <w:jc w:val="both"/>
      </w:pPr>
      <w:r>
        <w:t>whether the field is required, optional or conditionally required.</w:t>
      </w:r>
    </w:p>
    <w:p w14:paraId="3B97F5BB" w14:textId="77777777" w:rsidR="00043DE5" w:rsidRPr="003C6F00" w:rsidRDefault="00043DE5" w:rsidP="00043DE5">
      <w:pPr>
        <w:pStyle w:val="UnorderedListIndent"/>
        <w:jc w:val="both"/>
      </w:pPr>
      <w:r w:rsidRPr="00AE54B4">
        <w:t xml:space="preserve">format/valid values for each </w:t>
      </w:r>
      <w:r>
        <w:t>field</w:t>
      </w:r>
    </w:p>
    <w:p w14:paraId="4FBAE3C5" w14:textId="51D2D598" w:rsidR="00043DE5" w:rsidRPr="00AE54B4" w:rsidRDefault="00043DE5" w:rsidP="00043DE5">
      <w:pPr>
        <w:pStyle w:val="BodyText"/>
        <w:jc w:val="center"/>
        <w:rPr>
          <w:rFonts w:eastAsiaTheme="minorHAnsi"/>
        </w:rPr>
      </w:pPr>
      <w:r w:rsidRPr="000A3BDF">
        <w:rPr>
          <w:noProof/>
        </w:rPr>
        <w:t xml:space="preserve"> </w:t>
      </w:r>
      <w:r>
        <w:rPr>
          <w:noProof/>
        </w:rPr>
        <w:drawing>
          <wp:inline distT="0" distB="0" distL="0" distR="0" wp14:anchorId="20590090" wp14:editId="40F353F9">
            <wp:extent cx="5943600" cy="908050"/>
            <wp:effectExtent l="19050" t="19050" r="19050" b="25400"/>
            <wp:docPr id="87846699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8466996" name="Picture 1" descr="A screenshot of a computer&#10;&#10;Description automatically generated"/>
                    <pic:cNvPicPr/>
                  </pic:nvPicPr>
                  <pic:blipFill>
                    <a:blip r:embed="rId315"/>
                    <a:stretch>
                      <a:fillRect/>
                    </a:stretch>
                  </pic:blipFill>
                  <pic:spPr>
                    <a:xfrm>
                      <a:off x="0" y="0"/>
                      <a:ext cx="5943600" cy="908050"/>
                    </a:xfrm>
                    <a:prstGeom prst="rect">
                      <a:avLst/>
                    </a:prstGeom>
                    <a:ln w="19050">
                      <a:solidFill>
                        <a:srgbClr val="0070C0"/>
                      </a:solidFill>
                    </a:ln>
                  </pic:spPr>
                </pic:pic>
              </a:graphicData>
            </a:graphic>
          </wp:inline>
        </w:drawing>
      </w:r>
    </w:p>
    <w:p w14:paraId="4FC0D86E" w14:textId="2DF9AA17" w:rsidR="00043DE5" w:rsidRPr="00122C7E" w:rsidRDefault="005752D6" w:rsidP="00043DE5">
      <w:pPr>
        <w:pStyle w:val="FigureCaption0"/>
      </w:pPr>
      <w:bookmarkStart w:id="3208" w:name="_Toc230164135"/>
      <w:r>
        <w:t xml:space="preserve">Figure </w:t>
      </w:r>
      <w:fldSimple w:instr=" STYLEREF 1 \s ">
        <w:r w:rsidR="00942841">
          <w:rPr>
            <w:noProof/>
          </w:rPr>
          <w:t>6</w:t>
        </w:r>
      </w:fldSimple>
      <w:r>
        <w:noBreakHyphen/>
      </w:r>
      <w:fldSimple w:instr=" SEQ Figure \* ARABIC \s 1 ">
        <w:r w:rsidR="00942841">
          <w:rPr>
            <w:noProof/>
          </w:rPr>
          <w:t>158</w:t>
        </w:r>
      </w:fldSimple>
      <w:r w:rsidR="00043DE5">
        <w:t xml:space="preserve">: </w:t>
      </w:r>
      <w:r w:rsidR="00043DE5" w:rsidRPr="005A4A56">
        <w:t xml:space="preserve">Sample </w:t>
      </w:r>
      <w:r w:rsidR="00043DE5">
        <w:t>Excel T</w:t>
      </w:r>
      <w:r w:rsidR="00043DE5" w:rsidRPr="005A4A56">
        <w:t xml:space="preserve">emplate for B2G </w:t>
      </w:r>
      <w:r w:rsidR="00043DE5">
        <w:t>Alerts I</w:t>
      </w:r>
      <w:r w:rsidR="00043DE5" w:rsidRPr="005A4A56">
        <w:t>mport</w:t>
      </w:r>
      <w:bookmarkEnd w:id="3208"/>
      <w:r w:rsidR="00043DE5" w:rsidRPr="005A4A56">
        <w:t xml:space="preserve"> </w:t>
      </w:r>
    </w:p>
    <w:p w14:paraId="343BC1F6" w14:textId="18E8421A" w:rsidR="00043DE5" w:rsidRPr="002E4B00" w:rsidRDefault="00043DE5" w:rsidP="00043DE5">
      <w:pPr>
        <w:pStyle w:val="Heading4"/>
      </w:pPr>
      <w:r>
        <w:t xml:space="preserve"> </w:t>
      </w:r>
      <w:bookmarkStart w:id="3209" w:name="_Toc230163372"/>
      <w:r>
        <w:t xml:space="preserve">Saving Alerts </w:t>
      </w:r>
      <w:r w:rsidRPr="002E4B00">
        <w:t>Import File</w:t>
      </w:r>
      <w:bookmarkEnd w:id="3209"/>
    </w:p>
    <w:p w14:paraId="738CD793" w14:textId="4C43402E" w:rsidR="00043DE5" w:rsidRPr="00175086" w:rsidRDefault="00043DE5" w:rsidP="00043DE5">
      <w:pPr>
        <w:pStyle w:val="BodyText"/>
        <w:rPr>
          <w:noProof/>
        </w:rPr>
      </w:pPr>
      <w:r>
        <w:rPr>
          <w:noProof/>
        </w:rPr>
        <w:t>To s</w:t>
      </w:r>
      <w:r w:rsidRPr="00175086">
        <w:rPr>
          <w:noProof/>
        </w:rPr>
        <w:t>av</w:t>
      </w:r>
      <w:r>
        <w:rPr>
          <w:noProof/>
        </w:rPr>
        <w:t>e</w:t>
      </w:r>
      <w:r w:rsidRPr="00175086">
        <w:rPr>
          <w:noProof/>
        </w:rPr>
        <w:t xml:space="preserve"> the </w:t>
      </w:r>
      <w:r>
        <w:rPr>
          <w:noProof/>
        </w:rPr>
        <w:t xml:space="preserve">Alerts </w:t>
      </w:r>
      <w:r w:rsidRPr="002E4B00">
        <w:rPr>
          <w:noProof/>
        </w:rPr>
        <w:t xml:space="preserve">Import </w:t>
      </w:r>
      <w:r w:rsidRPr="00175086">
        <w:rPr>
          <w:noProof/>
        </w:rPr>
        <w:t>file:</w:t>
      </w:r>
    </w:p>
    <w:p w14:paraId="7D37211A" w14:textId="2F12FB05" w:rsidR="00043DE5" w:rsidRPr="003C6F00" w:rsidRDefault="00043DE5" w:rsidP="006C3C3F">
      <w:pPr>
        <w:pStyle w:val="OrderedList"/>
        <w:numPr>
          <w:ilvl w:val="0"/>
          <w:numId w:val="389"/>
        </w:numPr>
        <w:jc w:val="both"/>
      </w:pPr>
      <w:r w:rsidRPr="003C6F00">
        <w:t xml:space="preserve">Once all required fields are entered in the B2G </w:t>
      </w:r>
      <w:r>
        <w:t xml:space="preserve">Alerts </w:t>
      </w:r>
      <w:r w:rsidRPr="003C6F00">
        <w:t xml:space="preserve">import file and the file </w:t>
      </w:r>
      <w:r>
        <w:t xml:space="preserve">is </w:t>
      </w:r>
      <w:r w:rsidRPr="003C6F00">
        <w:t>ready for upload, the file should be saved in a text (tab-delimited) file format</w:t>
      </w:r>
      <w:r>
        <w:t>.</w:t>
      </w:r>
    </w:p>
    <w:p w14:paraId="46FDE8A4" w14:textId="15F8F558" w:rsidR="00043DE5" w:rsidRPr="003C6F00" w:rsidRDefault="00043DE5" w:rsidP="006C3C3F">
      <w:pPr>
        <w:pStyle w:val="OrderedList"/>
        <w:numPr>
          <w:ilvl w:val="0"/>
          <w:numId w:val="389"/>
        </w:numPr>
        <w:jc w:val="both"/>
      </w:pPr>
      <w:r w:rsidRPr="003C6F00">
        <w:t xml:space="preserve">Click </w:t>
      </w:r>
      <w:r w:rsidRPr="001445BE">
        <w:rPr>
          <w:b/>
        </w:rPr>
        <w:t xml:space="preserve">File &gt; Save </w:t>
      </w:r>
      <w:r w:rsidRPr="003C6F00">
        <w:t xml:space="preserve">in the </w:t>
      </w:r>
      <w:r>
        <w:t xml:space="preserve">Alerts </w:t>
      </w:r>
      <w:r w:rsidRPr="003C6F00">
        <w:t>Import file.</w:t>
      </w:r>
    </w:p>
    <w:p w14:paraId="15D2C1B5" w14:textId="77777777" w:rsidR="00043DE5" w:rsidRPr="003C6F00" w:rsidRDefault="00043DE5" w:rsidP="006C3C3F">
      <w:pPr>
        <w:pStyle w:val="OrderedList"/>
        <w:numPr>
          <w:ilvl w:val="0"/>
          <w:numId w:val="389"/>
        </w:numPr>
        <w:jc w:val="both"/>
      </w:pPr>
      <w:r w:rsidRPr="003C6F00">
        <w:t>Select the folder in which to save the Excel file.</w:t>
      </w:r>
    </w:p>
    <w:p w14:paraId="515E0655" w14:textId="77777777" w:rsidR="00043DE5" w:rsidRPr="003C6F00" w:rsidRDefault="00043DE5" w:rsidP="006C3C3F">
      <w:pPr>
        <w:pStyle w:val="OrderedList"/>
        <w:numPr>
          <w:ilvl w:val="0"/>
          <w:numId w:val="389"/>
        </w:numPr>
        <w:jc w:val="both"/>
      </w:pPr>
      <w:r w:rsidRPr="003C6F00">
        <w:t>Rename the file if desired.</w:t>
      </w:r>
    </w:p>
    <w:p w14:paraId="1F25D2F5" w14:textId="77777777" w:rsidR="00043DE5" w:rsidRPr="003C6F00" w:rsidRDefault="00043DE5" w:rsidP="006C3C3F">
      <w:pPr>
        <w:pStyle w:val="OrderedList"/>
        <w:numPr>
          <w:ilvl w:val="0"/>
          <w:numId w:val="389"/>
        </w:numPr>
        <w:jc w:val="both"/>
      </w:pPr>
      <w:r w:rsidRPr="003C6F00">
        <w:t xml:space="preserve">Click </w:t>
      </w:r>
      <w:r w:rsidRPr="001445BE">
        <w:rPr>
          <w:b/>
        </w:rPr>
        <w:t xml:space="preserve">File &gt; Save As </w:t>
      </w:r>
      <w:r w:rsidRPr="003C6F00">
        <w:t>and save the file as text (tab-delimited)</w:t>
      </w:r>
      <w:r>
        <w:t>.</w:t>
      </w:r>
    </w:p>
    <w:p w14:paraId="091ABFF3" w14:textId="77777777" w:rsidR="00043DE5" w:rsidRPr="00175086" w:rsidRDefault="00043DE5" w:rsidP="006C3C3F">
      <w:pPr>
        <w:pStyle w:val="OrderedList"/>
        <w:numPr>
          <w:ilvl w:val="0"/>
          <w:numId w:val="389"/>
        </w:numPr>
        <w:jc w:val="both"/>
      </w:pPr>
      <w:r w:rsidRPr="003C6F00">
        <w:t xml:space="preserve">Click </w:t>
      </w:r>
      <w:r w:rsidRPr="001445BE">
        <w:rPr>
          <w:b/>
        </w:rPr>
        <w:t>Save.</w:t>
      </w:r>
    </w:p>
    <w:p w14:paraId="62427091" w14:textId="7D21EB55" w:rsidR="00043DE5" w:rsidRPr="002E4B00" w:rsidRDefault="00043DE5" w:rsidP="00043DE5">
      <w:pPr>
        <w:pStyle w:val="Heading4"/>
      </w:pPr>
      <w:r>
        <w:t xml:space="preserve"> </w:t>
      </w:r>
      <w:bookmarkStart w:id="3210" w:name="_Toc230163373"/>
      <w:r>
        <w:t xml:space="preserve">Uploading Alerts </w:t>
      </w:r>
      <w:r w:rsidRPr="002E4B00">
        <w:t>Import File</w:t>
      </w:r>
      <w:bookmarkEnd w:id="3210"/>
    </w:p>
    <w:p w14:paraId="29E559B9" w14:textId="1CEDFE83" w:rsidR="00043DE5" w:rsidRPr="00175086" w:rsidRDefault="00043DE5" w:rsidP="00043DE5">
      <w:pPr>
        <w:pStyle w:val="BodyText"/>
        <w:rPr>
          <w:noProof/>
        </w:rPr>
      </w:pPr>
      <w:r>
        <w:rPr>
          <w:noProof/>
        </w:rPr>
        <w:t>To upload</w:t>
      </w:r>
      <w:r w:rsidRPr="00175086">
        <w:rPr>
          <w:noProof/>
        </w:rPr>
        <w:t xml:space="preserve"> the </w:t>
      </w:r>
      <w:r>
        <w:rPr>
          <w:noProof/>
        </w:rPr>
        <w:t xml:space="preserve">Alerts </w:t>
      </w:r>
      <w:r w:rsidRPr="002E4B00">
        <w:rPr>
          <w:noProof/>
        </w:rPr>
        <w:t>Import</w:t>
      </w:r>
      <w:r>
        <w:rPr>
          <w:noProof/>
        </w:rPr>
        <w:t xml:space="preserve"> </w:t>
      </w:r>
      <w:r w:rsidRPr="00175086">
        <w:rPr>
          <w:noProof/>
        </w:rPr>
        <w:t>file:</w:t>
      </w:r>
    </w:p>
    <w:p w14:paraId="5EAFC906" w14:textId="505F11B6" w:rsidR="00043DE5" w:rsidRPr="003C6F00" w:rsidRDefault="00043DE5" w:rsidP="006C3C3F">
      <w:pPr>
        <w:pStyle w:val="OrderedList"/>
        <w:numPr>
          <w:ilvl w:val="0"/>
          <w:numId w:val="389"/>
        </w:numPr>
        <w:jc w:val="both"/>
      </w:pPr>
      <w:r w:rsidRPr="003C6F00">
        <w:t xml:space="preserve">Click </w:t>
      </w:r>
      <w:r>
        <w:rPr>
          <w:b/>
        </w:rPr>
        <w:t xml:space="preserve">Choose File </w:t>
      </w:r>
      <w:r w:rsidRPr="003C6F00">
        <w:t xml:space="preserve">on the </w:t>
      </w:r>
      <w:r>
        <w:rPr>
          <w:b/>
        </w:rPr>
        <w:t xml:space="preserve">Alert </w:t>
      </w:r>
      <w:r w:rsidRPr="007B32B7">
        <w:rPr>
          <w:b/>
        </w:rPr>
        <w:t>Upload</w:t>
      </w:r>
      <w:r>
        <w:rPr>
          <w:b/>
        </w:rPr>
        <w:t>s</w:t>
      </w:r>
      <w:r w:rsidRPr="007B32B7">
        <w:rPr>
          <w:b/>
        </w:rPr>
        <w:t xml:space="preserve"> </w:t>
      </w:r>
      <w:r w:rsidRPr="003C6F00">
        <w:t xml:space="preserve">screen to attach the previously saved </w:t>
      </w:r>
      <w:r>
        <w:t>Alerts I</w:t>
      </w:r>
      <w:r w:rsidRPr="003C6F00">
        <w:t xml:space="preserve">mport </w:t>
      </w:r>
      <w:r>
        <w:t>F</w:t>
      </w:r>
      <w:r w:rsidRPr="003C6F00">
        <w:t>ile.</w:t>
      </w:r>
    </w:p>
    <w:p w14:paraId="18BFDB93" w14:textId="77777777" w:rsidR="00043DE5" w:rsidRPr="003C6F00" w:rsidRDefault="00043DE5" w:rsidP="006C3C3F">
      <w:pPr>
        <w:pStyle w:val="OrderedList"/>
        <w:numPr>
          <w:ilvl w:val="0"/>
          <w:numId w:val="389"/>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13575B90" w14:textId="6392F3F3" w:rsidR="00043DE5" w:rsidRPr="003C6F00" w:rsidRDefault="00043DE5" w:rsidP="006C3C3F">
      <w:pPr>
        <w:pStyle w:val="OrderedList"/>
        <w:numPr>
          <w:ilvl w:val="0"/>
          <w:numId w:val="389"/>
        </w:numPr>
        <w:jc w:val="both"/>
      </w:pPr>
      <w:r w:rsidRPr="003C6F00">
        <w:t xml:space="preserve">The system will process the file and validate the records within the </w:t>
      </w:r>
      <w:r>
        <w:t xml:space="preserve">Alerts </w:t>
      </w:r>
      <w:r w:rsidRPr="003C6F00">
        <w:t>import file:</w:t>
      </w:r>
    </w:p>
    <w:p w14:paraId="19606FE4" w14:textId="77777777" w:rsidR="00043DE5" w:rsidRPr="003C6F00" w:rsidRDefault="00043DE5" w:rsidP="00043DE5">
      <w:pPr>
        <w:pStyle w:val="UnorderedListIndent"/>
        <w:jc w:val="both"/>
      </w:pPr>
      <w:r w:rsidRPr="003C6F00">
        <w:t>If all the critical validations pass for the record, the record is uploaded</w:t>
      </w:r>
    </w:p>
    <w:p w14:paraId="23B149BC" w14:textId="77777777" w:rsidR="00043DE5" w:rsidRPr="003C6F00" w:rsidRDefault="00043DE5" w:rsidP="00043DE5">
      <w:pPr>
        <w:pStyle w:val="UnorderedListIndent"/>
        <w:jc w:val="both"/>
      </w:pPr>
      <w:r w:rsidRPr="003C6F00">
        <w:t>If any of the critical validations fail, the record is not uploaded in the Servicing Module</w:t>
      </w:r>
    </w:p>
    <w:p w14:paraId="636664D9" w14:textId="77777777" w:rsidR="00043DE5" w:rsidRDefault="00043DE5" w:rsidP="006C3C3F">
      <w:pPr>
        <w:pStyle w:val="OrderedList"/>
        <w:numPr>
          <w:ilvl w:val="0"/>
          <w:numId w:val="389"/>
        </w:numPr>
        <w:jc w:val="both"/>
        <w:rPr>
          <w:noProof/>
        </w:rPr>
      </w:pPr>
      <w:r w:rsidRPr="003C6F00">
        <w:t xml:space="preserve">Upon completion of the file processing, the system displays the processing status of each record within the file. </w:t>
      </w:r>
    </w:p>
    <w:p w14:paraId="6A37B178" w14:textId="45106BBC" w:rsidR="00043DE5" w:rsidRPr="002E4B00" w:rsidRDefault="00043DE5" w:rsidP="00043DE5">
      <w:pPr>
        <w:pStyle w:val="Heading4"/>
      </w:pPr>
      <w:r>
        <w:t xml:space="preserve"> </w:t>
      </w:r>
      <w:bookmarkStart w:id="3211" w:name="_Toc230163374"/>
      <w:r>
        <w:t xml:space="preserve">Viewing Status of Alerts </w:t>
      </w:r>
      <w:r w:rsidRPr="002E4B00">
        <w:t>Import File</w:t>
      </w:r>
      <w:bookmarkEnd w:id="3211"/>
    </w:p>
    <w:p w14:paraId="75A04439" w14:textId="144673F9" w:rsidR="00043DE5" w:rsidRPr="003C6F00" w:rsidRDefault="00043DE5" w:rsidP="00043DE5">
      <w:pPr>
        <w:pStyle w:val="BodyText"/>
      </w:pPr>
      <w:r w:rsidRPr="003C6F00">
        <w:t xml:space="preserve">The Import Results section displays the details of the processed B2G </w:t>
      </w:r>
      <w:r>
        <w:t xml:space="preserve">Alert </w:t>
      </w:r>
      <w:r w:rsidRPr="003C6F00">
        <w:t xml:space="preserve">Import file. It allows user to view: </w:t>
      </w:r>
    </w:p>
    <w:p w14:paraId="206633AC" w14:textId="77777777" w:rsidR="00043DE5" w:rsidRPr="003C6F00" w:rsidRDefault="00043DE5" w:rsidP="00043DE5">
      <w:pPr>
        <w:pStyle w:val="UnorderedList"/>
        <w:jc w:val="both"/>
      </w:pPr>
      <w:r w:rsidRPr="003C6F00">
        <w:rPr>
          <w:b/>
        </w:rPr>
        <w:t>Error Records:</w:t>
      </w:r>
      <w:r w:rsidRPr="003C6F00">
        <w:t xml:space="preserve"> count of records within the file t</w:t>
      </w:r>
      <w:r>
        <w:t>hat failed critical validations</w:t>
      </w:r>
    </w:p>
    <w:p w14:paraId="0BD915CB" w14:textId="77777777" w:rsidR="00043DE5" w:rsidRPr="003C6F00" w:rsidRDefault="00043DE5" w:rsidP="00043DE5">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2225CB17" w14:textId="77777777" w:rsidR="00043DE5" w:rsidRPr="003C6F00" w:rsidRDefault="00043DE5" w:rsidP="00043DE5">
      <w:pPr>
        <w:pStyle w:val="UnorderedList"/>
        <w:jc w:val="both"/>
      </w:pPr>
      <w:r w:rsidRPr="003C6F00">
        <w:rPr>
          <w:b/>
        </w:rPr>
        <w:t>Success Records:</w:t>
      </w:r>
      <w:r w:rsidRPr="003C6F00">
        <w:t xml:space="preserve"> count of records that were successfully uploaded withou</w:t>
      </w:r>
      <w:r>
        <w:t>t generating a warning or error</w:t>
      </w:r>
    </w:p>
    <w:p w14:paraId="1EECE9A1" w14:textId="77777777" w:rsidR="00043DE5" w:rsidRPr="003C6F00" w:rsidRDefault="00043DE5" w:rsidP="00043DE5">
      <w:pPr>
        <w:pStyle w:val="UnorderedList"/>
        <w:jc w:val="both"/>
      </w:pPr>
      <w:r w:rsidRPr="003C6F00">
        <w:rPr>
          <w:b/>
        </w:rPr>
        <w:t xml:space="preserve">Filters: </w:t>
      </w:r>
      <w:r w:rsidRPr="003C6F00">
        <w:t>This section allows the user to filter the import resu</w:t>
      </w:r>
      <w:r>
        <w:t>lts by status and error message</w:t>
      </w:r>
    </w:p>
    <w:p w14:paraId="01CB88C7" w14:textId="77777777" w:rsidR="00043DE5" w:rsidRPr="003C6F00" w:rsidRDefault="00043DE5" w:rsidP="00043DE5">
      <w:pPr>
        <w:pStyle w:val="UnorderedList"/>
        <w:jc w:val="both"/>
      </w:pPr>
      <w:r w:rsidRPr="003C6F00">
        <w:rPr>
          <w:b/>
        </w:rPr>
        <w:t xml:space="preserve">Export to Excel: </w:t>
      </w:r>
      <w:r w:rsidRPr="003C6F00">
        <w:t>This link allows the user to export the file u</w:t>
      </w:r>
      <w:r>
        <w:t>pload results to an Excel file</w:t>
      </w:r>
    </w:p>
    <w:p w14:paraId="784AF21D" w14:textId="77777777" w:rsidR="00043DE5" w:rsidRPr="003C6F00" w:rsidRDefault="00043DE5" w:rsidP="00043DE5">
      <w:pPr>
        <w:pStyle w:val="BodyText"/>
      </w:pPr>
      <w:r w:rsidRPr="003C6F00">
        <w:t>The processing status of each record within the file is displayed:</w:t>
      </w:r>
    </w:p>
    <w:p w14:paraId="6E3728BD" w14:textId="77777777" w:rsidR="00043DE5" w:rsidRPr="003C6F00" w:rsidRDefault="00043DE5" w:rsidP="00043DE5">
      <w:pPr>
        <w:pStyle w:val="UnorderedList"/>
        <w:jc w:val="both"/>
      </w:pPr>
      <w:r w:rsidRPr="003C6F00">
        <w:rPr>
          <w:b/>
        </w:rPr>
        <w:t>Rec#:</w:t>
      </w:r>
      <w:r w:rsidRPr="003C6F00">
        <w:t xml:space="preserve"> The record number of the case within the file</w:t>
      </w:r>
    </w:p>
    <w:p w14:paraId="5522C249" w14:textId="77777777" w:rsidR="00043DE5" w:rsidRPr="003C6F00" w:rsidRDefault="00043DE5" w:rsidP="00043DE5">
      <w:pPr>
        <w:pStyle w:val="UnorderedList"/>
        <w:jc w:val="both"/>
      </w:pPr>
      <w:r w:rsidRPr="003C6F00">
        <w:rPr>
          <w:b/>
        </w:rPr>
        <w:t>FHA Case#:</w:t>
      </w:r>
      <w:r w:rsidRPr="003C6F00">
        <w:t xml:space="preserve"> The case number associated with the record</w:t>
      </w:r>
    </w:p>
    <w:p w14:paraId="31844C74" w14:textId="77777777" w:rsidR="00043DE5" w:rsidRPr="003C6F00" w:rsidRDefault="00043DE5" w:rsidP="00043DE5">
      <w:pPr>
        <w:pStyle w:val="UnorderedList"/>
        <w:jc w:val="both"/>
      </w:pPr>
      <w:r w:rsidRPr="003C6F00">
        <w:rPr>
          <w:b/>
        </w:rPr>
        <w:t>Status:</w:t>
      </w:r>
      <w:r w:rsidRPr="003C6F00">
        <w:t xml:space="preserve"> The status of the uploaded record (Success, error or warning)</w:t>
      </w:r>
    </w:p>
    <w:p w14:paraId="3B75C121" w14:textId="77777777" w:rsidR="00043DE5" w:rsidRPr="003C6F00" w:rsidRDefault="00043DE5" w:rsidP="00043DE5">
      <w:pPr>
        <w:pStyle w:val="UnorderedList"/>
        <w:jc w:val="both"/>
      </w:pPr>
      <w:r w:rsidRPr="003C6F00">
        <w:rPr>
          <w:b/>
        </w:rPr>
        <w:t>Errors:</w:t>
      </w:r>
      <w:r w:rsidRPr="003C6F00">
        <w:t xml:space="preserve"> Description of the errors associated with the record. Fo</w:t>
      </w:r>
      <w:r>
        <w:t>r example: FHA Case# is invalid</w:t>
      </w:r>
    </w:p>
    <w:p w14:paraId="2F7ED14D" w14:textId="77777777" w:rsidR="00043DE5" w:rsidRPr="00061A13" w:rsidRDefault="00043DE5" w:rsidP="00043DE5">
      <w:pPr>
        <w:pStyle w:val="UnorderedList"/>
        <w:jc w:val="both"/>
      </w:pPr>
      <w:r w:rsidRPr="00061A13">
        <w:rPr>
          <w:b/>
        </w:rPr>
        <w:t>Warnings:</w:t>
      </w:r>
      <w:r w:rsidRPr="00061A13">
        <w:t xml:space="preserve"> Description of the warnings associated with the record</w:t>
      </w:r>
    </w:p>
    <w:p w14:paraId="2F30474C" w14:textId="7FEE2DC2" w:rsidR="00043DE5" w:rsidRDefault="00497840" w:rsidP="00043DE5">
      <w:pPr>
        <w:pStyle w:val="BodyText"/>
        <w:jc w:val="center"/>
      </w:pPr>
      <w:r>
        <w:rPr>
          <w:noProof/>
        </w:rPr>
        <w:drawing>
          <wp:inline distT="0" distB="0" distL="0" distR="0" wp14:anchorId="6F5E775D" wp14:editId="5C7F10F5">
            <wp:extent cx="4667250" cy="2568483"/>
            <wp:effectExtent l="19050" t="19050" r="19050" b="22860"/>
            <wp:docPr id="617428129"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7428129" name="Picture 1" descr="A screenshot of a computer&#10;&#10;Description automatically generated"/>
                    <pic:cNvPicPr/>
                  </pic:nvPicPr>
                  <pic:blipFill>
                    <a:blip r:embed="rId316"/>
                    <a:stretch>
                      <a:fillRect/>
                    </a:stretch>
                  </pic:blipFill>
                  <pic:spPr>
                    <a:xfrm>
                      <a:off x="0" y="0"/>
                      <a:ext cx="4692775" cy="2582530"/>
                    </a:xfrm>
                    <a:prstGeom prst="rect">
                      <a:avLst/>
                    </a:prstGeom>
                    <a:ln w="19050">
                      <a:solidFill>
                        <a:srgbClr val="0070C0"/>
                      </a:solidFill>
                    </a:ln>
                  </pic:spPr>
                </pic:pic>
              </a:graphicData>
            </a:graphic>
          </wp:inline>
        </w:drawing>
      </w:r>
    </w:p>
    <w:p w14:paraId="770CE84A" w14:textId="7DC09765" w:rsidR="00497840" w:rsidRDefault="005752D6" w:rsidP="00F26B41">
      <w:pPr>
        <w:pStyle w:val="FigureCaption0"/>
      </w:pPr>
      <w:bookmarkStart w:id="3212" w:name="_Toc230164136"/>
      <w:r>
        <w:t xml:space="preserve">Figure </w:t>
      </w:r>
      <w:fldSimple w:instr=" STYLEREF 1 \s ">
        <w:r w:rsidR="00942841">
          <w:rPr>
            <w:noProof/>
          </w:rPr>
          <w:t>6</w:t>
        </w:r>
      </w:fldSimple>
      <w:r>
        <w:noBreakHyphen/>
      </w:r>
      <w:fldSimple w:instr=" SEQ Figure \* ARABIC \s 1 ">
        <w:r w:rsidR="00942841">
          <w:rPr>
            <w:noProof/>
          </w:rPr>
          <w:t>159</w:t>
        </w:r>
      </w:fldSimple>
      <w:r w:rsidR="00A954EF">
        <w:t>: Alert I</w:t>
      </w:r>
      <w:r w:rsidR="00A954EF" w:rsidRPr="005A4A56">
        <w:t xml:space="preserve">mport </w:t>
      </w:r>
      <w:r w:rsidR="00A954EF">
        <w:t>Results</w:t>
      </w:r>
      <w:bookmarkEnd w:id="3212"/>
      <w:r w:rsidR="00A954EF">
        <w:t xml:space="preserve"> </w:t>
      </w:r>
    </w:p>
    <w:p w14:paraId="4B262E91" w14:textId="26DF8F4E" w:rsidR="00497840" w:rsidRDefault="00D1437C" w:rsidP="00497840">
      <w:pPr>
        <w:pStyle w:val="Heading3"/>
      </w:pPr>
      <w:r>
        <w:t xml:space="preserve"> </w:t>
      </w:r>
      <w:bookmarkStart w:id="3213" w:name="_Toc230163375"/>
      <w:r w:rsidR="00497840">
        <w:t xml:space="preserve">NSC Disbursement Uploads </w:t>
      </w:r>
      <w:r w:rsidR="007735A8">
        <w:t>– Multiple File Types</w:t>
      </w:r>
      <w:bookmarkEnd w:id="3213"/>
    </w:p>
    <w:p w14:paraId="4D9651C8" w14:textId="1A5414D0" w:rsidR="0079363F" w:rsidRDefault="0079363F" w:rsidP="00497840">
      <w:pPr>
        <w:pStyle w:val="BodyText"/>
        <w:rPr>
          <w:lang w:bidi="ar-SA"/>
        </w:rPr>
      </w:pPr>
      <w:r>
        <w:rPr>
          <w:lang w:bidi="ar-SA"/>
        </w:rPr>
        <w:t xml:space="preserve">Disbursements are </w:t>
      </w:r>
      <w:r w:rsidR="00CF73D8">
        <w:rPr>
          <w:lang w:bidi="ar-SA"/>
        </w:rPr>
        <w:t>initiated</w:t>
      </w:r>
      <w:r>
        <w:rPr>
          <w:lang w:bidi="ar-SA"/>
        </w:rPr>
        <w:t xml:space="preserve"> when a payment via Check or ACH needs to be sent out to a Borrower or another party. Disbursements Import is different from Transactions Import stated under the NSC File Uploads page because Transactions are not sent out as monetary payments from the HERMIT System. </w:t>
      </w:r>
    </w:p>
    <w:p w14:paraId="6B97336D" w14:textId="5C2B099F" w:rsidR="00A36F69" w:rsidRDefault="00497840" w:rsidP="00A36F69">
      <w:pPr>
        <w:pStyle w:val="BodyText"/>
        <w:rPr>
          <w:lang w:bidi="ar-SA"/>
        </w:rPr>
      </w:pPr>
      <w:r>
        <w:rPr>
          <w:lang w:bidi="ar-SA"/>
        </w:rPr>
        <w:t xml:space="preserve">The NSC Disbursement Uploads screen is displayed when an authorized user selects NSC Disbursement Uploads </w:t>
      </w:r>
      <w:r w:rsidR="00E90BBA">
        <w:rPr>
          <w:lang w:bidi="ar-SA"/>
        </w:rPr>
        <w:t>under</w:t>
      </w:r>
      <w:r>
        <w:rPr>
          <w:lang w:bidi="ar-SA"/>
        </w:rPr>
        <w:t xml:space="preserve"> the Batch tab displayed on the Left menu. The NSC Disbursement Uploads screen allows the authorized user (example:</w:t>
      </w:r>
      <w:r w:rsidR="00EB0E65">
        <w:rPr>
          <w:lang w:bidi="ar-SA"/>
        </w:rPr>
        <w:t xml:space="preserve"> </w:t>
      </w:r>
      <w:r>
        <w:rPr>
          <w:lang w:bidi="ar-SA"/>
        </w:rPr>
        <w:t>HUD Contractor) to upload B2G NSC Disbursement</w:t>
      </w:r>
      <w:r w:rsidR="00FD32B4">
        <w:rPr>
          <w:lang w:bidi="ar-SA"/>
        </w:rPr>
        <w:t>s in the Servicing Module.</w:t>
      </w:r>
      <w:r w:rsidR="0079363F">
        <w:rPr>
          <w:lang w:bidi="ar-SA"/>
        </w:rPr>
        <w:t xml:space="preserve"> Multiple </w:t>
      </w:r>
      <w:r w:rsidR="007735A8">
        <w:rPr>
          <w:lang w:bidi="ar-SA"/>
        </w:rPr>
        <w:t xml:space="preserve">Disbursement file types </w:t>
      </w:r>
      <w:r w:rsidR="0079363F">
        <w:rPr>
          <w:lang w:bidi="ar-SA"/>
        </w:rPr>
        <w:t xml:space="preserve">are </w:t>
      </w:r>
      <w:r w:rsidR="007735A8">
        <w:rPr>
          <w:lang w:bidi="ar-SA"/>
        </w:rPr>
        <w:t>available on this page. The process of preparing, saving, uploading, and viewing the files are the same for each file type available on this page.</w:t>
      </w:r>
      <w:r w:rsidR="0079363F">
        <w:rPr>
          <w:lang w:bidi="ar-SA"/>
        </w:rPr>
        <w:t xml:space="preserve"> </w:t>
      </w:r>
      <w:r w:rsidR="007735A8">
        <w:rPr>
          <w:lang w:bidi="ar-SA"/>
        </w:rPr>
        <w:t xml:space="preserve"> </w:t>
      </w:r>
    </w:p>
    <w:p w14:paraId="13958BD9" w14:textId="77777777" w:rsidR="00E34F2D" w:rsidRDefault="00E34F2D" w:rsidP="00A36F69">
      <w:pPr>
        <w:pStyle w:val="BodyText"/>
      </w:pPr>
    </w:p>
    <w:tbl>
      <w:tblPr>
        <w:tblStyle w:val="TableGrid"/>
        <w:tblW w:w="0" w:type="auto"/>
        <w:tblInd w:w="198" w:type="dxa"/>
        <w:tblLook w:val="04A0" w:firstRow="1" w:lastRow="0" w:firstColumn="1" w:lastColumn="0" w:noHBand="0" w:noVBand="1"/>
      </w:tblPr>
      <w:tblGrid>
        <w:gridCol w:w="2610"/>
        <w:gridCol w:w="6390"/>
      </w:tblGrid>
      <w:tr w:rsidR="00A36F69" w:rsidRPr="00556ADE" w14:paraId="0A043C4D" w14:textId="77777777" w:rsidTr="00B44283">
        <w:trPr>
          <w:tblHeader/>
        </w:trPr>
        <w:tc>
          <w:tcPr>
            <w:tcW w:w="2610" w:type="dxa"/>
            <w:shd w:val="clear" w:color="auto" w:fill="B8CCE4" w:themeFill="accent1" w:themeFillTint="66"/>
          </w:tcPr>
          <w:p w14:paraId="229CDE73" w14:textId="7A1CEE07" w:rsidR="00A36F69" w:rsidRPr="00556ADE" w:rsidRDefault="00512D15" w:rsidP="00B44283">
            <w:pPr>
              <w:pStyle w:val="Tableheader"/>
            </w:pPr>
            <w:r>
              <w:t>Upload Type</w:t>
            </w:r>
          </w:p>
        </w:tc>
        <w:tc>
          <w:tcPr>
            <w:tcW w:w="6390" w:type="dxa"/>
            <w:shd w:val="clear" w:color="auto" w:fill="B8CCE4" w:themeFill="accent1" w:themeFillTint="66"/>
          </w:tcPr>
          <w:p w14:paraId="770EB35F" w14:textId="77777777" w:rsidR="00A36F69" w:rsidRPr="00556ADE" w:rsidRDefault="00A36F69" w:rsidP="00B44283">
            <w:pPr>
              <w:pStyle w:val="Tableheader"/>
            </w:pPr>
            <w:r w:rsidRPr="00556ADE">
              <w:t>Description</w:t>
            </w:r>
          </w:p>
        </w:tc>
      </w:tr>
      <w:tr w:rsidR="00A36F69" w:rsidRPr="00556ADE" w14:paraId="7A7B8219" w14:textId="77777777" w:rsidTr="00B44283">
        <w:tc>
          <w:tcPr>
            <w:tcW w:w="2610" w:type="dxa"/>
          </w:tcPr>
          <w:p w14:paraId="5F8A01F4" w14:textId="42E47782" w:rsidR="00A36F69" w:rsidRPr="00556ADE" w:rsidRDefault="00315ABD" w:rsidP="00B44283">
            <w:pPr>
              <w:pStyle w:val="TableColumnSubheading"/>
            </w:pPr>
            <w:r>
              <w:t>Inspection</w:t>
            </w:r>
            <w:r w:rsidR="00A36F69">
              <w:t xml:space="preserve"> </w:t>
            </w:r>
            <w:r>
              <w:t>Disbursement</w:t>
            </w:r>
            <w:r w:rsidR="007735A8">
              <w:t>s</w:t>
            </w:r>
            <w:r w:rsidRPr="00556ADE">
              <w:t xml:space="preserve"> </w:t>
            </w:r>
          </w:p>
        </w:tc>
        <w:tc>
          <w:tcPr>
            <w:tcW w:w="6390" w:type="dxa"/>
          </w:tcPr>
          <w:p w14:paraId="4C79DF62" w14:textId="2D5BFEE2" w:rsidR="00A36F69" w:rsidRPr="00556ADE" w:rsidRDefault="00A36F69" w:rsidP="00B44283">
            <w:pPr>
              <w:pStyle w:val="TableText"/>
              <w:jc w:val="both"/>
            </w:pPr>
            <w:r w:rsidRPr="00556ADE">
              <w:t xml:space="preserve">Enables </w:t>
            </w:r>
            <w:r w:rsidR="00315ABD">
              <w:t>HUD Contractor</w:t>
            </w:r>
            <w:r w:rsidRPr="00556ADE">
              <w:t xml:space="preserve"> to </w:t>
            </w:r>
            <w:r>
              <w:t xml:space="preserve">upload </w:t>
            </w:r>
            <w:r w:rsidRPr="00556ADE">
              <w:t>one or multiple</w:t>
            </w:r>
            <w:r>
              <w:t xml:space="preserve"> </w:t>
            </w:r>
            <w:r w:rsidR="00FC75AC">
              <w:t xml:space="preserve">Unscheduled from LOC </w:t>
            </w:r>
            <w:r w:rsidR="00315ABD">
              <w:t>Inspection Disbursements</w:t>
            </w:r>
          </w:p>
        </w:tc>
      </w:tr>
      <w:tr w:rsidR="00315ABD" w:rsidRPr="00556ADE" w14:paraId="736DECAB" w14:textId="77777777" w:rsidTr="00B44283">
        <w:tc>
          <w:tcPr>
            <w:tcW w:w="2610" w:type="dxa"/>
          </w:tcPr>
          <w:p w14:paraId="5CE940A5" w14:textId="4ACD52C9" w:rsidR="00315ABD" w:rsidRDefault="00315ABD" w:rsidP="00B44283">
            <w:pPr>
              <w:pStyle w:val="TableColumnSubheading"/>
            </w:pPr>
            <w:r>
              <w:t>Release Fee Disbursements</w:t>
            </w:r>
          </w:p>
        </w:tc>
        <w:tc>
          <w:tcPr>
            <w:tcW w:w="6390" w:type="dxa"/>
          </w:tcPr>
          <w:p w14:paraId="7B61D679" w14:textId="2DB22CB0" w:rsidR="00315ABD" w:rsidRPr="00556ADE" w:rsidRDefault="00315ABD" w:rsidP="00B44283">
            <w:pPr>
              <w:pStyle w:val="TableText"/>
              <w:jc w:val="both"/>
            </w:pPr>
            <w:r w:rsidRPr="00556ADE">
              <w:t xml:space="preserve">Enables </w:t>
            </w:r>
            <w:r>
              <w:t>HUD Contractor</w:t>
            </w:r>
            <w:r w:rsidRPr="00556ADE">
              <w:t xml:space="preserve"> to </w:t>
            </w:r>
            <w:r>
              <w:t xml:space="preserve">upload </w:t>
            </w:r>
            <w:r w:rsidRPr="00556ADE">
              <w:t>one or multiple</w:t>
            </w:r>
            <w:r>
              <w:t xml:space="preserve"> </w:t>
            </w:r>
            <w:r w:rsidR="00FC75AC">
              <w:t xml:space="preserve">Unscheduled from LOC </w:t>
            </w:r>
            <w:r>
              <w:t>Release Fee Disbursements</w:t>
            </w:r>
          </w:p>
        </w:tc>
      </w:tr>
      <w:tr w:rsidR="00351387" w:rsidRPr="00556ADE" w14:paraId="6364F731" w14:textId="77777777" w:rsidTr="00B44283">
        <w:tc>
          <w:tcPr>
            <w:tcW w:w="2610" w:type="dxa"/>
          </w:tcPr>
          <w:p w14:paraId="20617C8C" w14:textId="11A6B584" w:rsidR="00351387" w:rsidRDefault="00FC75AC" w:rsidP="00B44283">
            <w:pPr>
              <w:pStyle w:val="TableColumnSubheading"/>
            </w:pPr>
            <w:r>
              <w:t xml:space="preserve">State Prohib Legal – Appraisal Disbursements </w:t>
            </w:r>
          </w:p>
        </w:tc>
        <w:tc>
          <w:tcPr>
            <w:tcW w:w="6390" w:type="dxa"/>
          </w:tcPr>
          <w:p w14:paraId="56F3D5FC" w14:textId="721829F5" w:rsidR="00351387" w:rsidRPr="00556ADE" w:rsidRDefault="00FC75AC" w:rsidP="00B44283">
            <w:pPr>
              <w:pStyle w:val="TableText"/>
              <w:jc w:val="both"/>
            </w:pPr>
            <w:r w:rsidRPr="00556ADE">
              <w:t xml:space="preserve">Enables </w:t>
            </w:r>
            <w:r>
              <w:t>HUD Contractor</w:t>
            </w:r>
            <w:r w:rsidRPr="00556ADE">
              <w:t xml:space="preserve"> to </w:t>
            </w:r>
            <w:r>
              <w:t xml:space="preserve">upload </w:t>
            </w:r>
            <w:r w:rsidRPr="00556ADE">
              <w:t>one or multiple</w:t>
            </w:r>
            <w:r>
              <w:t xml:space="preserve"> Corp Adv – S305 State Prohibited Legal Appraisal Disbursements</w:t>
            </w:r>
          </w:p>
        </w:tc>
      </w:tr>
      <w:tr w:rsidR="00351387" w:rsidRPr="00556ADE" w14:paraId="2C716060" w14:textId="77777777" w:rsidTr="00B44283">
        <w:tc>
          <w:tcPr>
            <w:tcW w:w="2610" w:type="dxa"/>
          </w:tcPr>
          <w:p w14:paraId="397E1B83" w14:textId="206166A1" w:rsidR="00351387" w:rsidRDefault="00FC75AC" w:rsidP="00B44283">
            <w:pPr>
              <w:pStyle w:val="TableColumnSubheading"/>
            </w:pPr>
            <w:r>
              <w:t>State Prohib Legal – Inspection Disbursements</w:t>
            </w:r>
          </w:p>
        </w:tc>
        <w:tc>
          <w:tcPr>
            <w:tcW w:w="6390" w:type="dxa"/>
          </w:tcPr>
          <w:p w14:paraId="35F25345" w14:textId="5857CF60" w:rsidR="00351387" w:rsidRPr="00556ADE" w:rsidRDefault="00FC75AC" w:rsidP="00B44283">
            <w:pPr>
              <w:pStyle w:val="TableText"/>
              <w:jc w:val="both"/>
            </w:pPr>
            <w:r w:rsidRPr="00556ADE">
              <w:t xml:space="preserve">Enables </w:t>
            </w:r>
            <w:r>
              <w:t>HUD Contractor</w:t>
            </w:r>
            <w:r w:rsidRPr="00556ADE">
              <w:t xml:space="preserve"> to </w:t>
            </w:r>
            <w:r>
              <w:t xml:space="preserve">upload </w:t>
            </w:r>
            <w:r w:rsidRPr="00556ADE">
              <w:t>one or multiple</w:t>
            </w:r>
            <w:r>
              <w:t xml:space="preserve"> Corp Adv – S305 State Prohibited Legal Inspection Disbursements</w:t>
            </w:r>
          </w:p>
        </w:tc>
      </w:tr>
    </w:tbl>
    <w:p w14:paraId="624AB01E" w14:textId="3670DF8E" w:rsidR="00BE1EDB" w:rsidRPr="00BE1EDB" w:rsidRDefault="00A954EF" w:rsidP="00BE1EDB">
      <w:pPr>
        <w:pStyle w:val="TableCaption"/>
        <w:rPr>
          <w:rFonts w:cstheme="minorHAnsi"/>
        </w:rPr>
      </w:pPr>
      <w:bookmarkStart w:id="3214" w:name="_Toc230163798"/>
      <w:r w:rsidRPr="005752D6">
        <w:rPr>
          <w:rFonts w:cstheme="minorHAnsi"/>
        </w:rPr>
        <w:t xml:space="preserve">Table </w:t>
      </w:r>
      <w:r w:rsidRPr="00BE1EDB">
        <w:rPr>
          <w:rFonts w:cstheme="minorHAnsi"/>
        </w:rPr>
        <w:fldChar w:fldCharType="begin"/>
      </w:r>
      <w:r w:rsidRPr="005752D6">
        <w:rPr>
          <w:rFonts w:cstheme="minorHAnsi"/>
        </w:rPr>
        <w:instrText xml:space="preserve"> STYLEREF 1 \s </w:instrText>
      </w:r>
      <w:r w:rsidRPr="00BE1EDB">
        <w:rPr>
          <w:rFonts w:cstheme="minorHAnsi"/>
        </w:rPr>
        <w:fldChar w:fldCharType="separate"/>
      </w:r>
      <w:r w:rsidR="00942841">
        <w:rPr>
          <w:rFonts w:cstheme="minorHAnsi"/>
          <w:noProof/>
        </w:rPr>
        <w:t>6</w:t>
      </w:r>
      <w:r w:rsidRPr="00BE1EDB">
        <w:rPr>
          <w:rFonts w:cstheme="minorHAnsi"/>
        </w:rPr>
        <w:fldChar w:fldCharType="end"/>
      </w:r>
      <w:r w:rsidRPr="005752D6">
        <w:rPr>
          <w:rFonts w:cstheme="minorHAnsi"/>
        </w:rPr>
        <w:noBreakHyphen/>
      </w:r>
      <w:r w:rsidRPr="00BE1EDB">
        <w:rPr>
          <w:rFonts w:cstheme="minorHAnsi"/>
        </w:rPr>
        <w:fldChar w:fldCharType="begin"/>
      </w:r>
      <w:r w:rsidRPr="005752D6">
        <w:rPr>
          <w:rFonts w:cstheme="minorHAnsi"/>
        </w:rPr>
        <w:instrText xml:space="preserve"> SEQ Table \* ARABIC \s 1 </w:instrText>
      </w:r>
      <w:r w:rsidRPr="00BE1EDB">
        <w:rPr>
          <w:rFonts w:cstheme="minorHAnsi"/>
        </w:rPr>
        <w:fldChar w:fldCharType="separate"/>
      </w:r>
      <w:r w:rsidR="00942841">
        <w:rPr>
          <w:rFonts w:cstheme="minorHAnsi"/>
          <w:noProof/>
        </w:rPr>
        <w:t>23</w:t>
      </w:r>
      <w:r w:rsidRPr="00BE1EDB">
        <w:rPr>
          <w:rFonts w:cstheme="minorHAnsi"/>
        </w:rPr>
        <w:fldChar w:fldCharType="end"/>
      </w:r>
      <w:r w:rsidR="00A36F69" w:rsidRPr="005752D6">
        <w:rPr>
          <w:rFonts w:cstheme="minorHAnsi"/>
        </w:rPr>
        <w:t>: B2G File Descriptions</w:t>
      </w:r>
      <w:bookmarkEnd w:id="3214"/>
    </w:p>
    <w:p w14:paraId="1D3BA334" w14:textId="7B6E51A2" w:rsidR="00497840" w:rsidRDefault="00497840" w:rsidP="00497840">
      <w:pPr>
        <w:pStyle w:val="BodyText"/>
        <w:rPr>
          <w:lang w:bidi="ar-SA"/>
        </w:rPr>
      </w:pPr>
    </w:p>
    <w:p w14:paraId="2212B601" w14:textId="1E341779" w:rsidR="00FC75AC" w:rsidRDefault="00FC75AC" w:rsidP="00497840">
      <w:pPr>
        <w:pStyle w:val="BodyText"/>
        <w:rPr>
          <w:lang w:bidi="ar-SA"/>
        </w:rPr>
      </w:pPr>
      <w:r>
        <w:rPr>
          <w:noProof/>
        </w:rPr>
        <w:drawing>
          <wp:inline distT="0" distB="0" distL="0" distR="0" wp14:anchorId="4F754736" wp14:editId="2C728D29">
            <wp:extent cx="5943600" cy="2150110"/>
            <wp:effectExtent l="19050" t="19050" r="19050" b="21590"/>
            <wp:docPr id="124726586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7265860" name="Picture 1" descr="A screenshot of a computer&#10;&#10;AI-generated content may be incorrect."/>
                    <pic:cNvPicPr/>
                  </pic:nvPicPr>
                  <pic:blipFill>
                    <a:blip r:embed="rId317"/>
                    <a:stretch>
                      <a:fillRect/>
                    </a:stretch>
                  </pic:blipFill>
                  <pic:spPr>
                    <a:xfrm>
                      <a:off x="0" y="0"/>
                      <a:ext cx="5943600" cy="2150110"/>
                    </a:xfrm>
                    <a:prstGeom prst="rect">
                      <a:avLst/>
                    </a:prstGeom>
                    <a:ln w="19050">
                      <a:solidFill>
                        <a:srgbClr val="0070C0"/>
                      </a:solidFill>
                    </a:ln>
                  </pic:spPr>
                </pic:pic>
              </a:graphicData>
            </a:graphic>
          </wp:inline>
        </w:drawing>
      </w:r>
    </w:p>
    <w:p w14:paraId="46AE4F7F" w14:textId="607887AC" w:rsidR="0079363F" w:rsidRPr="00122C7E" w:rsidRDefault="0079363F" w:rsidP="0079363F">
      <w:pPr>
        <w:pStyle w:val="FigureCaption0"/>
      </w:pPr>
      <w:bookmarkStart w:id="3215" w:name="_Toc230164137"/>
      <w:r>
        <w:t xml:space="preserve">Figure </w:t>
      </w:r>
      <w:fldSimple w:instr=" STYLEREF 1 \s ">
        <w:r w:rsidR="00942841">
          <w:rPr>
            <w:noProof/>
          </w:rPr>
          <w:t>6</w:t>
        </w:r>
      </w:fldSimple>
      <w:r>
        <w:noBreakHyphen/>
      </w:r>
      <w:fldSimple w:instr=" SEQ Figure \* ARABIC \s 1 ">
        <w:r w:rsidR="00942841">
          <w:rPr>
            <w:noProof/>
          </w:rPr>
          <w:t>160</w:t>
        </w:r>
      </w:fldSimple>
      <w:r>
        <w:t>: NSC Disbursement Uploads</w:t>
      </w:r>
      <w:bookmarkEnd w:id="3215"/>
    </w:p>
    <w:p w14:paraId="13F0B691" w14:textId="6DEC047B" w:rsidR="00497840" w:rsidRPr="002E4B00" w:rsidRDefault="00497840" w:rsidP="00497840">
      <w:pPr>
        <w:pStyle w:val="Heading4"/>
      </w:pPr>
      <w:bookmarkStart w:id="3216" w:name="_Toc230163376"/>
      <w:r>
        <w:t xml:space="preserve">Preparing </w:t>
      </w:r>
      <w:r w:rsidR="0079363F">
        <w:t xml:space="preserve">a </w:t>
      </w:r>
      <w:r>
        <w:t>Disbursement</w:t>
      </w:r>
      <w:r w:rsidR="0079363F">
        <w:t>s</w:t>
      </w:r>
      <w:r>
        <w:t xml:space="preserve"> </w:t>
      </w:r>
      <w:r w:rsidRPr="002E4B00">
        <w:t>Import File</w:t>
      </w:r>
      <w:bookmarkEnd w:id="3216"/>
    </w:p>
    <w:p w14:paraId="1498A6C1" w14:textId="29D7A8B6" w:rsidR="00497840" w:rsidRPr="002E4B00" w:rsidRDefault="00497840" w:rsidP="00497840">
      <w:pPr>
        <w:pStyle w:val="BodyText"/>
        <w:rPr>
          <w:noProof/>
        </w:rPr>
      </w:pPr>
      <w:r>
        <w:rPr>
          <w:noProof/>
        </w:rPr>
        <w:t>To p</w:t>
      </w:r>
      <w:r w:rsidRPr="002E4B00">
        <w:rPr>
          <w:noProof/>
        </w:rPr>
        <w:t>repar</w:t>
      </w:r>
      <w:r>
        <w:rPr>
          <w:noProof/>
        </w:rPr>
        <w:t>e</w:t>
      </w:r>
      <w:r w:rsidRPr="002E4B00">
        <w:rPr>
          <w:noProof/>
        </w:rPr>
        <w:t xml:space="preserve"> </w:t>
      </w:r>
      <w:r w:rsidR="0079363F">
        <w:rPr>
          <w:noProof/>
        </w:rPr>
        <w:t xml:space="preserve">a </w:t>
      </w:r>
      <w:r>
        <w:rPr>
          <w:noProof/>
        </w:rPr>
        <w:t>Disbu</w:t>
      </w:r>
      <w:r w:rsidR="000568FC">
        <w:rPr>
          <w:noProof/>
        </w:rPr>
        <w:t>r</w:t>
      </w:r>
      <w:r>
        <w:rPr>
          <w:noProof/>
        </w:rPr>
        <w:t>sement</w:t>
      </w:r>
      <w:r w:rsidR="0079363F">
        <w:rPr>
          <w:noProof/>
        </w:rPr>
        <w:t>s</w:t>
      </w:r>
      <w:r>
        <w:rPr>
          <w:noProof/>
        </w:rPr>
        <w:t xml:space="preserve"> </w:t>
      </w:r>
      <w:r w:rsidRPr="002E4B00">
        <w:rPr>
          <w:noProof/>
        </w:rPr>
        <w:t>Import file:</w:t>
      </w:r>
    </w:p>
    <w:p w14:paraId="3F41F7EE" w14:textId="67890BF0" w:rsidR="00497840" w:rsidRPr="003C6F00" w:rsidRDefault="00497840" w:rsidP="006C3C3F">
      <w:pPr>
        <w:pStyle w:val="OrderedList"/>
        <w:numPr>
          <w:ilvl w:val="0"/>
          <w:numId w:val="390"/>
        </w:numPr>
        <w:jc w:val="both"/>
      </w:pPr>
      <w:r w:rsidRPr="003C6F00">
        <w:t xml:space="preserve">From the </w:t>
      </w:r>
      <w:r w:rsidRPr="00556ADE">
        <w:t>Batch</w:t>
      </w:r>
      <w:r w:rsidRPr="003C6F00">
        <w:t xml:space="preserve"> tab, select </w:t>
      </w:r>
      <w:r>
        <w:t xml:space="preserve">NSC Disbursement </w:t>
      </w:r>
      <w:r w:rsidRPr="00556ADE">
        <w:t>Upload</w:t>
      </w:r>
      <w:r>
        <w:t>s</w:t>
      </w:r>
      <w:r w:rsidRPr="00556ADE">
        <w:t>.</w:t>
      </w:r>
    </w:p>
    <w:p w14:paraId="60D139AE" w14:textId="1146B51A" w:rsidR="00497840" w:rsidRPr="003C6F00" w:rsidRDefault="00497840" w:rsidP="006C3C3F">
      <w:pPr>
        <w:pStyle w:val="OrderedList"/>
        <w:numPr>
          <w:ilvl w:val="0"/>
          <w:numId w:val="390"/>
        </w:numPr>
        <w:jc w:val="both"/>
      </w:pPr>
      <w:r w:rsidRPr="003C6F00">
        <w:t>Select</w:t>
      </w:r>
      <w:r>
        <w:t xml:space="preserve"> </w:t>
      </w:r>
      <w:r w:rsidR="0079363F">
        <w:t xml:space="preserve">from available </w:t>
      </w:r>
      <w:r w:rsidR="0079363F" w:rsidRPr="0079363F">
        <w:t>Supported File Templates</w:t>
      </w:r>
      <w:r w:rsidR="0079363F">
        <w:t>.</w:t>
      </w:r>
      <w:r w:rsidR="0079363F" w:rsidRPr="0079363F" w:rsidDel="00293730">
        <w:t xml:space="preserve"> </w:t>
      </w:r>
    </w:p>
    <w:p w14:paraId="559EA858" w14:textId="77777777" w:rsidR="00497840" w:rsidRPr="003C6F00" w:rsidRDefault="00497840" w:rsidP="006C3C3F">
      <w:pPr>
        <w:pStyle w:val="OrderedList"/>
        <w:numPr>
          <w:ilvl w:val="0"/>
          <w:numId w:val="390"/>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42AD1388" w14:textId="77777777" w:rsidR="00497840" w:rsidRDefault="00497840" w:rsidP="006C3C3F">
      <w:pPr>
        <w:pStyle w:val="OrderedList"/>
        <w:numPr>
          <w:ilvl w:val="0"/>
          <w:numId w:val="390"/>
        </w:numPr>
        <w:jc w:val="both"/>
      </w:pPr>
      <w:r w:rsidRPr="003C6F00">
        <w:t xml:space="preserve">Enter valid values for each column. </w:t>
      </w:r>
      <w:r>
        <w:t>For each of the fields a comment is displayed when user points on the column name. The comment provides the user with the following information:</w:t>
      </w:r>
    </w:p>
    <w:p w14:paraId="04D320E7" w14:textId="77777777" w:rsidR="00497840" w:rsidRDefault="00497840" w:rsidP="00497840">
      <w:pPr>
        <w:pStyle w:val="UnorderedListIndent"/>
        <w:jc w:val="both"/>
      </w:pPr>
      <w:r>
        <w:t>whether the field is required, optional or conditionally required.</w:t>
      </w:r>
    </w:p>
    <w:p w14:paraId="06F0814F" w14:textId="3FD4BCE0" w:rsidR="00497840" w:rsidRDefault="00497840" w:rsidP="00F26B41">
      <w:pPr>
        <w:pStyle w:val="UnorderedListIndent"/>
        <w:jc w:val="both"/>
      </w:pPr>
      <w:r w:rsidRPr="00AE54B4">
        <w:t xml:space="preserve">format/valid values for each </w:t>
      </w:r>
      <w:r>
        <w:t>field</w:t>
      </w:r>
      <w:r w:rsidRPr="000A3BDF">
        <w:rPr>
          <w:noProof/>
        </w:rPr>
        <w:t xml:space="preserve"> </w:t>
      </w:r>
    </w:p>
    <w:p w14:paraId="0597BF39" w14:textId="1FB646C5" w:rsidR="00A84149" w:rsidRPr="00AE54B4" w:rsidRDefault="00EC6C66" w:rsidP="00497840">
      <w:pPr>
        <w:pStyle w:val="BodyText"/>
        <w:jc w:val="center"/>
        <w:rPr>
          <w:rFonts w:eastAsiaTheme="minorHAnsi"/>
        </w:rPr>
      </w:pPr>
      <w:r>
        <w:rPr>
          <w:noProof/>
        </w:rPr>
        <w:drawing>
          <wp:inline distT="0" distB="0" distL="0" distR="0" wp14:anchorId="2EC5AD90" wp14:editId="5C4337A0">
            <wp:extent cx="5955475" cy="728980"/>
            <wp:effectExtent l="0" t="0" r="7620" b="0"/>
            <wp:docPr id="21293870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9387019" name=""/>
                    <pic:cNvPicPr/>
                  </pic:nvPicPr>
                  <pic:blipFill>
                    <a:blip r:embed="rId318"/>
                    <a:stretch>
                      <a:fillRect/>
                    </a:stretch>
                  </pic:blipFill>
                  <pic:spPr>
                    <a:xfrm>
                      <a:off x="0" y="0"/>
                      <a:ext cx="5958153" cy="729308"/>
                    </a:xfrm>
                    <a:prstGeom prst="rect">
                      <a:avLst/>
                    </a:prstGeom>
                  </pic:spPr>
                </pic:pic>
              </a:graphicData>
            </a:graphic>
          </wp:inline>
        </w:drawing>
      </w:r>
    </w:p>
    <w:p w14:paraId="539D7B2E" w14:textId="5795C70D" w:rsidR="00497840" w:rsidRPr="00122C7E" w:rsidRDefault="005752D6" w:rsidP="00497840">
      <w:pPr>
        <w:pStyle w:val="FigureCaption0"/>
      </w:pPr>
      <w:bookmarkStart w:id="3217" w:name="_Toc230164138"/>
      <w:r>
        <w:t xml:space="preserve">Figure </w:t>
      </w:r>
      <w:fldSimple w:instr=" STYLEREF 1 \s ">
        <w:r w:rsidR="00942841">
          <w:rPr>
            <w:noProof/>
          </w:rPr>
          <w:t>6</w:t>
        </w:r>
      </w:fldSimple>
      <w:r>
        <w:noBreakHyphen/>
      </w:r>
      <w:fldSimple w:instr=" SEQ Figure \* ARABIC \s 1 ">
        <w:r w:rsidR="00942841">
          <w:rPr>
            <w:noProof/>
          </w:rPr>
          <w:t>161</w:t>
        </w:r>
      </w:fldSimple>
      <w:r w:rsidR="00497840">
        <w:t xml:space="preserve">: </w:t>
      </w:r>
      <w:r w:rsidR="00497840" w:rsidRPr="005A4A56">
        <w:t xml:space="preserve">Sample </w:t>
      </w:r>
      <w:r w:rsidR="00497840">
        <w:t>Excel T</w:t>
      </w:r>
      <w:r w:rsidR="00497840" w:rsidRPr="005A4A56">
        <w:t xml:space="preserve">emplate for B2G </w:t>
      </w:r>
      <w:r w:rsidR="00066DDC">
        <w:t xml:space="preserve">Inspection </w:t>
      </w:r>
      <w:r w:rsidR="00497840">
        <w:t>Disbursements I</w:t>
      </w:r>
      <w:r w:rsidR="00497840" w:rsidRPr="005A4A56">
        <w:t>mport</w:t>
      </w:r>
      <w:bookmarkEnd w:id="3217"/>
      <w:r w:rsidR="00497840" w:rsidRPr="005A4A56">
        <w:t xml:space="preserve"> </w:t>
      </w:r>
    </w:p>
    <w:p w14:paraId="5B8B787D" w14:textId="45121EE3" w:rsidR="00497840" w:rsidRPr="002E4B00" w:rsidRDefault="00497840" w:rsidP="00497840">
      <w:pPr>
        <w:pStyle w:val="Heading4"/>
      </w:pPr>
      <w:r>
        <w:t xml:space="preserve"> </w:t>
      </w:r>
      <w:bookmarkStart w:id="3218" w:name="_Toc230163377"/>
      <w:r>
        <w:t xml:space="preserve">Saving </w:t>
      </w:r>
      <w:r w:rsidR="0079363F">
        <w:t xml:space="preserve">a </w:t>
      </w:r>
      <w:r>
        <w:t xml:space="preserve">Disbursements </w:t>
      </w:r>
      <w:r w:rsidRPr="002E4B00">
        <w:t>Import File</w:t>
      </w:r>
      <w:bookmarkEnd w:id="3218"/>
    </w:p>
    <w:p w14:paraId="109A3904" w14:textId="6E448C91" w:rsidR="00497840" w:rsidRPr="00175086" w:rsidRDefault="00497840" w:rsidP="00497840">
      <w:pPr>
        <w:pStyle w:val="BodyText"/>
        <w:rPr>
          <w:noProof/>
        </w:rPr>
      </w:pPr>
      <w:r>
        <w:rPr>
          <w:noProof/>
        </w:rPr>
        <w:t>To s</w:t>
      </w:r>
      <w:r w:rsidRPr="00175086">
        <w:rPr>
          <w:noProof/>
        </w:rPr>
        <w:t>av</w:t>
      </w:r>
      <w:r>
        <w:rPr>
          <w:noProof/>
        </w:rPr>
        <w:t>e</w:t>
      </w:r>
      <w:r w:rsidRPr="00175086">
        <w:rPr>
          <w:noProof/>
        </w:rPr>
        <w:t xml:space="preserve"> the </w:t>
      </w:r>
      <w:r>
        <w:rPr>
          <w:noProof/>
        </w:rPr>
        <w:t xml:space="preserve">Disbursements </w:t>
      </w:r>
      <w:r w:rsidRPr="002E4B00">
        <w:rPr>
          <w:noProof/>
        </w:rPr>
        <w:t xml:space="preserve">Import </w:t>
      </w:r>
      <w:r w:rsidRPr="00175086">
        <w:rPr>
          <w:noProof/>
        </w:rPr>
        <w:t>file:</w:t>
      </w:r>
    </w:p>
    <w:p w14:paraId="078A0D9F" w14:textId="4CD437CD" w:rsidR="00497840" w:rsidRPr="003C6F00" w:rsidRDefault="00497840" w:rsidP="006C3C3F">
      <w:pPr>
        <w:pStyle w:val="OrderedList"/>
        <w:numPr>
          <w:ilvl w:val="0"/>
          <w:numId w:val="390"/>
        </w:numPr>
        <w:jc w:val="both"/>
      </w:pPr>
      <w:r w:rsidRPr="003C6F00">
        <w:t xml:space="preserve">Once all required fields are entered in the </w:t>
      </w:r>
      <w:r w:rsidR="0079363F">
        <w:t xml:space="preserve">necessary </w:t>
      </w:r>
      <w:r w:rsidRPr="003C6F00">
        <w:t xml:space="preserve">B2G </w:t>
      </w:r>
      <w:r>
        <w:t xml:space="preserve">Disbursement </w:t>
      </w:r>
      <w:r w:rsidRPr="003C6F00">
        <w:t xml:space="preserve">import file and the file </w:t>
      </w:r>
      <w:r>
        <w:t xml:space="preserve">is </w:t>
      </w:r>
      <w:r w:rsidRPr="003C6F00">
        <w:t xml:space="preserve">ready for upload, save </w:t>
      </w:r>
      <w:r w:rsidR="0079363F">
        <w:t xml:space="preserve">as </w:t>
      </w:r>
      <w:r w:rsidRPr="003C6F00">
        <w:t>a text (tab-delimited) file format</w:t>
      </w:r>
      <w:r>
        <w:t>.</w:t>
      </w:r>
    </w:p>
    <w:p w14:paraId="563944F5" w14:textId="77E49DFA" w:rsidR="00497840" w:rsidRPr="003C6F00" w:rsidRDefault="00497840" w:rsidP="006C3C3F">
      <w:pPr>
        <w:pStyle w:val="OrderedList"/>
        <w:numPr>
          <w:ilvl w:val="0"/>
          <w:numId w:val="390"/>
        </w:numPr>
        <w:jc w:val="both"/>
      </w:pPr>
      <w:r w:rsidRPr="003C6F00">
        <w:t xml:space="preserve">Click </w:t>
      </w:r>
      <w:r w:rsidRPr="001445BE">
        <w:rPr>
          <w:b/>
        </w:rPr>
        <w:t xml:space="preserve">File &gt; Save </w:t>
      </w:r>
      <w:r w:rsidRPr="003C6F00">
        <w:t xml:space="preserve">in the </w:t>
      </w:r>
      <w:r>
        <w:t xml:space="preserve">Disbursements </w:t>
      </w:r>
      <w:r w:rsidRPr="003C6F00">
        <w:t>Import file.</w:t>
      </w:r>
    </w:p>
    <w:p w14:paraId="6E174DAF" w14:textId="77777777" w:rsidR="00497840" w:rsidRPr="003C6F00" w:rsidRDefault="00497840" w:rsidP="006C3C3F">
      <w:pPr>
        <w:pStyle w:val="OrderedList"/>
        <w:numPr>
          <w:ilvl w:val="0"/>
          <w:numId w:val="390"/>
        </w:numPr>
        <w:jc w:val="both"/>
      </w:pPr>
      <w:r w:rsidRPr="003C6F00">
        <w:t>Select the folder in which to save the Excel file.</w:t>
      </w:r>
    </w:p>
    <w:p w14:paraId="0F0C14E2" w14:textId="77777777" w:rsidR="00497840" w:rsidRPr="003C6F00" w:rsidRDefault="00497840" w:rsidP="006C3C3F">
      <w:pPr>
        <w:pStyle w:val="OrderedList"/>
        <w:numPr>
          <w:ilvl w:val="0"/>
          <w:numId w:val="390"/>
        </w:numPr>
        <w:jc w:val="both"/>
      </w:pPr>
      <w:r w:rsidRPr="003C6F00">
        <w:t>Rename the file if desired.</w:t>
      </w:r>
    </w:p>
    <w:p w14:paraId="5D89E190" w14:textId="77777777" w:rsidR="00497840" w:rsidRPr="003C6F00" w:rsidRDefault="00497840" w:rsidP="006C3C3F">
      <w:pPr>
        <w:pStyle w:val="OrderedList"/>
        <w:numPr>
          <w:ilvl w:val="0"/>
          <w:numId w:val="390"/>
        </w:numPr>
        <w:jc w:val="both"/>
      </w:pPr>
      <w:r w:rsidRPr="003C6F00">
        <w:t xml:space="preserve">Click </w:t>
      </w:r>
      <w:r w:rsidRPr="001445BE">
        <w:rPr>
          <w:b/>
        </w:rPr>
        <w:t xml:space="preserve">File &gt; Save As </w:t>
      </w:r>
      <w:r w:rsidRPr="003C6F00">
        <w:t>and save the file as text (tab-delimited)</w:t>
      </w:r>
      <w:r>
        <w:t>.</w:t>
      </w:r>
    </w:p>
    <w:p w14:paraId="0D9F4BC0" w14:textId="77777777" w:rsidR="00497840" w:rsidRPr="00175086" w:rsidRDefault="00497840" w:rsidP="006C3C3F">
      <w:pPr>
        <w:pStyle w:val="OrderedList"/>
        <w:numPr>
          <w:ilvl w:val="0"/>
          <w:numId w:val="390"/>
        </w:numPr>
        <w:jc w:val="both"/>
      </w:pPr>
      <w:r w:rsidRPr="003C6F00">
        <w:t xml:space="preserve">Click </w:t>
      </w:r>
      <w:r w:rsidRPr="001445BE">
        <w:rPr>
          <w:b/>
        </w:rPr>
        <w:t>Save.</w:t>
      </w:r>
    </w:p>
    <w:p w14:paraId="3329B096" w14:textId="04619B5E" w:rsidR="00497840" w:rsidRPr="002E4B00" w:rsidRDefault="00497840" w:rsidP="00497840">
      <w:pPr>
        <w:pStyle w:val="Heading4"/>
      </w:pPr>
      <w:r>
        <w:t xml:space="preserve"> </w:t>
      </w:r>
      <w:bookmarkStart w:id="3219" w:name="_Toc230163378"/>
      <w:r>
        <w:t xml:space="preserve">Uploading </w:t>
      </w:r>
      <w:r w:rsidR="0079363F">
        <w:t xml:space="preserve">a </w:t>
      </w:r>
      <w:r>
        <w:t xml:space="preserve">Disbursements </w:t>
      </w:r>
      <w:r w:rsidRPr="002E4B00">
        <w:t>Import File</w:t>
      </w:r>
      <w:bookmarkEnd w:id="3219"/>
    </w:p>
    <w:p w14:paraId="616827EF" w14:textId="107FFE0E" w:rsidR="00497840" w:rsidRPr="00175086" w:rsidRDefault="00497840" w:rsidP="00497840">
      <w:pPr>
        <w:pStyle w:val="BodyText"/>
        <w:rPr>
          <w:noProof/>
        </w:rPr>
      </w:pPr>
      <w:r>
        <w:rPr>
          <w:noProof/>
        </w:rPr>
        <w:t>To upload</w:t>
      </w:r>
      <w:r w:rsidRPr="00175086">
        <w:rPr>
          <w:noProof/>
        </w:rPr>
        <w:t xml:space="preserve"> the </w:t>
      </w:r>
      <w:r>
        <w:rPr>
          <w:noProof/>
        </w:rPr>
        <w:t xml:space="preserve">Disbursements </w:t>
      </w:r>
      <w:r w:rsidRPr="002E4B00">
        <w:rPr>
          <w:noProof/>
        </w:rPr>
        <w:t>Import</w:t>
      </w:r>
      <w:r>
        <w:rPr>
          <w:noProof/>
        </w:rPr>
        <w:t xml:space="preserve"> </w:t>
      </w:r>
      <w:r w:rsidRPr="00175086">
        <w:rPr>
          <w:noProof/>
        </w:rPr>
        <w:t>file:</w:t>
      </w:r>
    </w:p>
    <w:p w14:paraId="73D0D390" w14:textId="15A11D91" w:rsidR="00497840" w:rsidRPr="003C6F00" w:rsidRDefault="00497840" w:rsidP="006C3C3F">
      <w:pPr>
        <w:pStyle w:val="OrderedList"/>
        <w:numPr>
          <w:ilvl w:val="0"/>
          <w:numId w:val="390"/>
        </w:numPr>
        <w:jc w:val="both"/>
      </w:pPr>
      <w:r w:rsidRPr="003C6F00">
        <w:t xml:space="preserve">Click </w:t>
      </w:r>
      <w:r>
        <w:rPr>
          <w:b/>
        </w:rPr>
        <w:t xml:space="preserve">Choose File </w:t>
      </w:r>
      <w:r w:rsidRPr="003C6F00">
        <w:t xml:space="preserve">on the </w:t>
      </w:r>
      <w:r>
        <w:rPr>
          <w:b/>
        </w:rPr>
        <w:t xml:space="preserve">NSC Disbursement </w:t>
      </w:r>
      <w:r w:rsidRPr="007B32B7">
        <w:rPr>
          <w:b/>
        </w:rPr>
        <w:t>Upload</w:t>
      </w:r>
      <w:r>
        <w:rPr>
          <w:b/>
        </w:rPr>
        <w:t>s</w:t>
      </w:r>
      <w:r w:rsidRPr="007B32B7">
        <w:rPr>
          <w:b/>
        </w:rPr>
        <w:t xml:space="preserve"> </w:t>
      </w:r>
      <w:r w:rsidRPr="003C6F00">
        <w:t xml:space="preserve">screen to attach the previously saved </w:t>
      </w:r>
      <w:r>
        <w:t>Disbursements I</w:t>
      </w:r>
      <w:r w:rsidRPr="003C6F00">
        <w:t xml:space="preserve">mport </w:t>
      </w:r>
      <w:r>
        <w:t>F</w:t>
      </w:r>
      <w:r w:rsidRPr="003C6F00">
        <w:t>ile.</w:t>
      </w:r>
    </w:p>
    <w:p w14:paraId="2D51300D" w14:textId="77777777" w:rsidR="00497840" w:rsidRPr="003C6F00" w:rsidRDefault="00497840" w:rsidP="006C3C3F">
      <w:pPr>
        <w:pStyle w:val="OrderedList"/>
        <w:numPr>
          <w:ilvl w:val="0"/>
          <w:numId w:val="390"/>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1EAD3C90" w14:textId="255B3320" w:rsidR="00497840" w:rsidRPr="003C6F00" w:rsidRDefault="00497840" w:rsidP="006C3C3F">
      <w:pPr>
        <w:pStyle w:val="OrderedList"/>
        <w:numPr>
          <w:ilvl w:val="0"/>
          <w:numId w:val="390"/>
        </w:numPr>
        <w:jc w:val="both"/>
      </w:pPr>
      <w:r w:rsidRPr="003C6F00">
        <w:t xml:space="preserve">The system will process the file and validate the records within the </w:t>
      </w:r>
      <w:r>
        <w:t xml:space="preserve">Disbursements </w:t>
      </w:r>
      <w:r w:rsidRPr="003C6F00">
        <w:t>import file:</w:t>
      </w:r>
    </w:p>
    <w:p w14:paraId="76F931FB" w14:textId="77777777" w:rsidR="00497840" w:rsidRPr="003C6F00" w:rsidRDefault="00497840" w:rsidP="00497840">
      <w:pPr>
        <w:pStyle w:val="UnorderedListIndent"/>
        <w:jc w:val="both"/>
      </w:pPr>
      <w:r w:rsidRPr="003C6F00">
        <w:t>If all the critical validations pass for the record, the record is uploaded</w:t>
      </w:r>
    </w:p>
    <w:p w14:paraId="50FF69F0" w14:textId="77777777" w:rsidR="00497840" w:rsidRPr="003C6F00" w:rsidRDefault="00497840" w:rsidP="00497840">
      <w:pPr>
        <w:pStyle w:val="UnorderedListIndent"/>
        <w:jc w:val="both"/>
      </w:pPr>
      <w:r w:rsidRPr="003C6F00">
        <w:t>If any of the critical validations fail, the record is not uploaded in the Servicing Module</w:t>
      </w:r>
    </w:p>
    <w:p w14:paraId="718FEA7C" w14:textId="77777777" w:rsidR="00497840" w:rsidRDefault="00497840" w:rsidP="006C3C3F">
      <w:pPr>
        <w:pStyle w:val="OrderedList"/>
        <w:numPr>
          <w:ilvl w:val="0"/>
          <w:numId w:val="390"/>
        </w:numPr>
        <w:jc w:val="both"/>
        <w:rPr>
          <w:noProof/>
        </w:rPr>
      </w:pPr>
      <w:r w:rsidRPr="003C6F00">
        <w:t xml:space="preserve">Upon completion of the file processing, the system displays the processing status of each record within the file. </w:t>
      </w:r>
    </w:p>
    <w:p w14:paraId="39239022" w14:textId="41177324" w:rsidR="00497840" w:rsidRPr="002E4B00" w:rsidRDefault="00497840" w:rsidP="00497840">
      <w:pPr>
        <w:pStyle w:val="Heading4"/>
      </w:pPr>
      <w:r>
        <w:t xml:space="preserve"> </w:t>
      </w:r>
      <w:bookmarkStart w:id="3220" w:name="_Toc230163379"/>
      <w:r>
        <w:t xml:space="preserve">Viewing Status of </w:t>
      </w:r>
      <w:r w:rsidR="0079363F">
        <w:t xml:space="preserve">a </w:t>
      </w:r>
      <w:r>
        <w:t xml:space="preserve">Disbursements </w:t>
      </w:r>
      <w:r w:rsidRPr="002E4B00">
        <w:t>Import File</w:t>
      </w:r>
      <w:bookmarkEnd w:id="3220"/>
    </w:p>
    <w:p w14:paraId="245D3036" w14:textId="7637B036" w:rsidR="00497840" w:rsidRPr="003C6F00" w:rsidRDefault="00497840" w:rsidP="00497840">
      <w:pPr>
        <w:pStyle w:val="BodyText"/>
      </w:pPr>
      <w:r w:rsidRPr="003C6F00">
        <w:t xml:space="preserve">The Import Results section displays the details of the processed B2G </w:t>
      </w:r>
      <w:r>
        <w:t xml:space="preserve">Disbursements </w:t>
      </w:r>
      <w:r w:rsidRPr="003C6F00">
        <w:t xml:space="preserve">Import file. </w:t>
      </w:r>
      <w:r w:rsidR="005A7549">
        <w:t xml:space="preserve">The Import Results are only available immediately after the upload. </w:t>
      </w:r>
      <w:r w:rsidR="005A7549">
        <w:rPr>
          <w:rStyle w:val="ui-provider"/>
          <w:rFonts w:eastAsiaTheme="majorEastAsia"/>
        </w:rPr>
        <w:t xml:space="preserve">Once the user navigates away from this page or performs a different action on this page the Import Results will no longer be displayed and the user will not be able to obtain these results again. Import Result section </w:t>
      </w:r>
      <w:r w:rsidRPr="003C6F00">
        <w:t xml:space="preserve">allows user to view: </w:t>
      </w:r>
    </w:p>
    <w:p w14:paraId="260F4283" w14:textId="77777777" w:rsidR="00497840" w:rsidRPr="003C6F00" w:rsidRDefault="00497840" w:rsidP="00497840">
      <w:pPr>
        <w:pStyle w:val="UnorderedList"/>
        <w:jc w:val="both"/>
      </w:pPr>
      <w:r w:rsidRPr="003C6F00">
        <w:rPr>
          <w:b/>
        </w:rPr>
        <w:t>Error Records:</w:t>
      </w:r>
      <w:r w:rsidRPr="003C6F00">
        <w:t xml:space="preserve"> count of records within the file t</w:t>
      </w:r>
      <w:r>
        <w:t>hat failed critical validations</w:t>
      </w:r>
    </w:p>
    <w:p w14:paraId="32776C97" w14:textId="77777777" w:rsidR="00497840" w:rsidRPr="003C6F00" w:rsidRDefault="00497840" w:rsidP="00497840">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2A8D9DE5" w14:textId="77777777" w:rsidR="00497840" w:rsidRPr="003C6F00" w:rsidRDefault="00497840" w:rsidP="00497840">
      <w:pPr>
        <w:pStyle w:val="UnorderedList"/>
        <w:jc w:val="both"/>
      </w:pPr>
      <w:r w:rsidRPr="003C6F00">
        <w:rPr>
          <w:b/>
        </w:rPr>
        <w:t>Success Records:</w:t>
      </w:r>
      <w:r w:rsidRPr="003C6F00">
        <w:t xml:space="preserve"> count of records that were successfully uploaded withou</w:t>
      </w:r>
      <w:r>
        <w:t>t generating a warning or error</w:t>
      </w:r>
    </w:p>
    <w:p w14:paraId="15EF2725" w14:textId="77777777" w:rsidR="00497840" w:rsidRPr="003C6F00" w:rsidRDefault="00497840" w:rsidP="00497840">
      <w:pPr>
        <w:pStyle w:val="UnorderedList"/>
        <w:jc w:val="both"/>
      </w:pPr>
      <w:r w:rsidRPr="003C6F00">
        <w:rPr>
          <w:b/>
        </w:rPr>
        <w:t xml:space="preserve">Filters: </w:t>
      </w:r>
      <w:r w:rsidRPr="003C6F00">
        <w:t>This section allows the user to filter the import resu</w:t>
      </w:r>
      <w:r>
        <w:t>lts by status and error message</w:t>
      </w:r>
    </w:p>
    <w:p w14:paraId="12BD7ED3" w14:textId="426050F4" w:rsidR="00497840" w:rsidRPr="003C6F00" w:rsidRDefault="00497840" w:rsidP="00497840">
      <w:pPr>
        <w:pStyle w:val="UnorderedList"/>
        <w:jc w:val="both"/>
      </w:pPr>
      <w:r w:rsidRPr="003C6F00">
        <w:rPr>
          <w:b/>
        </w:rPr>
        <w:t xml:space="preserve">Export to Excel: </w:t>
      </w:r>
      <w:r w:rsidRPr="003C6F00">
        <w:t>This link allows the user to export the file u</w:t>
      </w:r>
      <w:r>
        <w:t>pload results to an Excel file</w:t>
      </w:r>
      <w:r w:rsidR="005A7549">
        <w:t xml:space="preserve"> </w:t>
      </w:r>
    </w:p>
    <w:p w14:paraId="0AB729F7" w14:textId="77777777" w:rsidR="00497840" w:rsidRPr="003C6F00" w:rsidRDefault="00497840" w:rsidP="00497840">
      <w:pPr>
        <w:pStyle w:val="BodyText"/>
      </w:pPr>
      <w:r w:rsidRPr="003C6F00">
        <w:t>The processing status of each record within the file is displayed:</w:t>
      </w:r>
    </w:p>
    <w:p w14:paraId="2FD19CE2" w14:textId="77777777" w:rsidR="00497840" w:rsidRPr="003C6F00" w:rsidRDefault="00497840" w:rsidP="00497840">
      <w:pPr>
        <w:pStyle w:val="UnorderedList"/>
        <w:jc w:val="both"/>
      </w:pPr>
      <w:r w:rsidRPr="003C6F00">
        <w:rPr>
          <w:b/>
        </w:rPr>
        <w:t>Rec#:</w:t>
      </w:r>
      <w:r w:rsidRPr="003C6F00">
        <w:t xml:space="preserve"> The record number of the case within the file</w:t>
      </w:r>
    </w:p>
    <w:p w14:paraId="177C4DC4" w14:textId="77777777" w:rsidR="00497840" w:rsidRPr="003C6F00" w:rsidRDefault="00497840" w:rsidP="00497840">
      <w:pPr>
        <w:pStyle w:val="UnorderedList"/>
        <w:jc w:val="both"/>
      </w:pPr>
      <w:r w:rsidRPr="003C6F00">
        <w:rPr>
          <w:b/>
        </w:rPr>
        <w:t>FHA Case#:</w:t>
      </w:r>
      <w:r w:rsidRPr="003C6F00">
        <w:t xml:space="preserve"> The case number associated with the record</w:t>
      </w:r>
    </w:p>
    <w:p w14:paraId="16C00C82" w14:textId="77777777" w:rsidR="00497840" w:rsidRPr="003C6F00" w:rsidRDefault="00497840" w:rsidP="00497840">
      <w:pPr>
        <w:pStyle w:val="UnorderedList"/>
        <w:jc w:val="both"/>
      </w:pPr>
      <w:r w:rsidRPr="003C6F00">
        <w:rPr>
          <w:b/>
        </w:rPr>
        <w:t>Status:</w:t>
      </w:r>
      <w:r w:rsidRPr="003C6F00">
        <w:t xml:space="preserve"> The status of the uploaded record (Success, error or warning)</w:t>
      </w:r>
    </w:p>
    <w:p w14:paraId="60AC8275" w14:textId="77777777" w:rsidR="00497840" w:rsidRPr="003C6F00" w:rsidRDefault="00497840" w:rsidP="00497840">
      <w:pPr>
        <w:pStyle w:val="UnorderedList"/>
        <w:jc w:val="both"/>
      </w:pPr>
      <w:r w:rsidRPr="003C6F00">
        <w:rPr>
          <w:b/>
        </w:rPr>
        <w:t>Errors:</w:t>
      </w:r>
      <w:r w:rsidRPr="003C6F00">
        <w:t xml:space="preserve"> Description of the errors associated with the record. Fo</w:t>
      </w:r>
      <w:r>
        <w:t>r example: FHA Case# is invalid</w:t>
      </w:r>
    </w:p>
    <w:p w14:paraId="5515BB4A" w14:textId="77777777" w:rsidR="00497840" w:rsidRPr="00061A13" w:rsidRDefault="00497840" w:rsidP="00497840">
      <w:pPr>
        <w:pStyle w:val="UnorderedList"/>
        <w:jc w:val="both"/>
      </w:pPr>
      <w:r w:rsidRPr="00061A13">
        <w:rPr>
          <w:b/>
        </w:rPr>
        <w:t>Warnings:</w:t>
      </w:r>
      <w:r w:rsidRPr="00061A13">
        <w:t xml:space="preserve"> Description of the warnings associated with the record</w:t>
      </w:r>
    </w:p>
    <w:p w14:paraId="70AFA573" w14:textId="51700712" w:rsidR="00497840" w:rsidRDefault="00497840" w:rsidP="00497840">
      <w:pPr>
        <w:pStyle w:val="BodyText"/>
        <w:jc w:val="center"/>
      </w:pPr>
    </w:p>
    <w:p w14:paraId="661A406B" w14:textId="523EBB19" w:rsidR="00FB234E" w:rsidRDefault="00FB234E" w:rsidP="00497840">
      <w:pPr>
        <w:pStyle w:val="BodyText"/>
        <w:jc w:val="center"/>
      </w:pPr>
    </w:p>
    <w:p w14:paraId="3C0C9619" w14:textId="2BF8E53F" w:rsidR="003F6348" w:rsidRDefault="003F6348" w:rsidP="00497840">
      <w:pPr>
        <w:pStyle w:val="BodyText"/>
        <w:jc w:val="center"/>
      </w:pPr>
    </w:p>
    <w:p w14:paraId="62D8BDD5" w14:textId="791CDC5D" w:rsidR="00E750FE" w:rsidRPr="00E750FE" w:rsidRDefault="00E750FE" w:rsidP="00E750FE">
      <w:pPr>
        <w:pStyle w:val="BodyText"/>
        <w:jc w:val="center"/>
      </w:pPr>
      <w:r w:rsidRPr="00E750FE">
        <w:rPr>
          <w:noProof/>
        </w:rPr>
        <w:drawing>
          <wp:inline distT="0" distB="0" distL="0" distR="0" wp14:anchorId="7F7FBF3F" wp14:editId="0459DAAB">
            <wp:extent cx="5943600" cy="3119755"/>
            <wp:effectExtent l="19050" t="19050" r="19050" b="23495"/>
            <wp:docPr id="1515385219"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319">
                      <a:extLst>
                        <a:ext uri="{28A0092B-C50C-407E-A947-70E740481C1C}">
                          <a14:useLocalDpi xmlns:a14="http://schemas.microsoft.com/office/drawing/2010/main" val="0"/>
                        </a:ext>
                      </a:extLst>
                    </a:blip>
                    <a:srcRect/>
                    <a:stretch>
                      <a:fillRect/>
                    </a:stretch>
                  </pic:blipFill>
                  <pic:spPr bwMode="auto">
                    <a:xfrm>
                      <a:off x="0" y="0"/>
                      <a:ext cx="5943600" cy="3119755"/>
                    </a:xfrm>
                    <a:prstGeom prst="rect">
                      <a:avLst/>
                    </a:prstGeom>
                    <a:noFill/>
                    <a:ln w="19050">
                      <a:solidFill>
                        <a:schemeClr val="accent1"/>
                      </a:solidFill>
                    </a:ln>
                  </pic:spPr>
                </pic:pic>
              </a:graphicData>
            </a:graphic>
          </wp:inline>
        </w:drawing>
      </w:r>
    </w:p>
    <w:p w14:paraId="3AE83856" w14:textId="77777777" w:rsidR="00E750FE" w:rsidRDefault="00E750FE" w:rsidP="00497840">
      <w:pPr>
        <w:pStyle w:val="BodyText"/>
        <w:jc w:val="center"/>
      </w:pPr>
    </w:p>
    <w:p w14:paraId="33DE7FB7" w14:textId="55A3FC6C" w:rsidR="00E661E9" w:rsidRPr="00BE1EDB" w:rsidRDefault="005752D6" w:rsidP="00BE1EDB">
      <w:pPr>
        <w:pStyle w:val="FigureCaption0"/>
      </w:pPr>
      <w:bookmarkStart w:id="3221" w:name="_Toc230164139"/>
      <w:r w:rsidRPr="005752D6">
        <w:t xml:space="preserve">Figure </w:t>
      </w:r>
      <w:r w:rsidRPr="00BE1EDB">
        <w:fldChar w:fldCharType="begin"/>
      </w:r>
      <w:r w:rsidRPr="005752D6">
        <w:instrText xml:space="preserve"> STYLEREF 1 \s </w:instrText>
      </w:r>
      <w:r w:rsidRPr="00BE1EDB">
        <w:fldChar w:fldCharType="separate"/>
      </w:r>
      <w:r w:rsidR="00942841">
        <w:rPr>
          <w:noProof/>
        </w:rPr>
        <w:t>6</w:t>
      </w:r>
      <w:r w:rsidRPr="00BE1EDB">
        <w:fldChar w:fldCharType="end"/>
      </w:r>
      <w:r w:rsidRPr="005752D6">
        <w:noBreakHyphen/>
      </w:r>
      <w:r w:rsidRPr="00BE1EDB">
        <w:fldChar w:fldCharType="begin"/>
      </w:r>
      <w:r w:rsidRPr="005752D6">
        <w:instrText xml:space="preserve"> SEQ Figure \* ARABIC \s 1 </w:instrText>
      </w:r>
      <w:r w:rsidRPr="00BE1EDB">
        <w:fldChar w:fldCharType="separate"/>
      </w:r>
      <w:r w:rsidR="00942841">
        <w:rPr>
          <w:noProof/>
        </w:rPr>
        <w:t>162</w:t>
      </w:r>
      <w:r w:rsidRPr="00BE1EDB">
        <w:fldChar w:fldCharType="end"/>
      </w:r>
      <w:r w:rsidR="00A954EF" w:rsidRPr="005752D6">
        <w:t>: Inspection Disbursement</w:t>
      </w:r>
      <w:r w:rsidR="001E5CFA">
        <w:t xml:space="preserve"> </w:t>
      </w:r>
      <w:r w:rsidR="00A954EF" w:rsidRPr="005752D6">
        <w:t>Import Results</w:t>
      </w:r>
      <w:bookmarkEnd w:id="3221"/>
    </w:p>
    <w:p w14:paraId="2E322755" w14:textId="49CC9C74" w:rsidR="001463FA" w:rsidRPr="00825DE7" w:rsidRDefault="001463FA" w:rsidP="001463FA">
      <w:pPr>
        <w:pStyle w:val="Heading3"/>
        <w:ind w:left="1080" w:hanging="1080"/>
        <w:jc w:val="both"/>
      </w:pPr>
      <w:bookmarkStart w:id="3222" w:name="_Toc230163380"/>
      <w:r>
        <w:t>N</w:t>
      </w:r>
      <w:r w:rsidR="00B85FE8">
        <w:t>ote</w:t>
      </w:r>
      <w:r w:rsidR="0069072A">
        <w:t xml:space="preserve"> </w:t>
      </w:r>
      <w:r>
        <w:t>U</w:t>
      </w:r>
      <w:r w:rsidRPr="00825DE7">
        <w:t>pload</w:t>
      </w:r>
      <w:r>
        <w:t>s</w:t>
      </w:r>
      <w:bookmarkEnd w:id="3222"/>
    </w:p>
    <w:p w14:paraId="551BB368" w14:textId="3864BF28" w:rsidR="001463FA" w:rsidRDefault="001463FA" w:rsidP="001463FA">
      <w:pPr>
        <w:pStyle w:val="BodyText"/>
      </w:pPr>
      <w:r w:rsidRPr="00D3156A">
        <w:t xml:space="preserve">The </w:t>
      </w:r>
      <w:r w:rsidR="00B85FE8">
        <w:t>Note</w:t>
      </w:r>
      <w:r w:rsidR="004F522F">
        <w:t>s</w:t>
      </w:r>
      <w:r>
        <w:t xml:space="preserve"> File Uploads </w:t>
      </w:r>
      <w:r w:rsidRPr="00D3156A">
        <w:t xml:space="preserve">screen is displayed when an authorized user selects </w:t>
      </w:r>
      <w:r w:rsidR="00B85FE8">
        <w:t>Note</w:t>
      </w:r>
      <w:r>
        <w:t xml:space="preserve"> Uploads </w:t>
      </w:r>
      <w:r w:rsidRPr="00D3156A">
        <w:t xml:space="preserve">under the Batch tab displayed in the </w:t>
      </w:r>
      <w:r>
        <w:t>Left Menu</w:t>
      </w:r>
      <w:r w:rsidRPr="00D3156A">
        <w:t xml:space="preserve">. The </w:t>
      </w:r>
      <w:r w:rsidR="00B85FE8">
        <w:t>Note</w:t>
      </w:r>
      <w:r w:rsidR="0069072A">
        <w:t>s</w:t>
      </w:r>
      <w:r>
        <w:t xml:space="preserve"> File Uploads screen allows the authorized user (example: HUD/HUD Contractor) to upload B2G files</w:t>
      </w:r>
      <w:r w:rsidR="00CF73D8">
        <w:t xml:space="preserve"> with one or more loan notes</w:t>
      </w:r>
      <w:r>
        <w:t>.</w:t>
      </w:r>
    </w:p>
    <w:p w14:paraId="1F1BAB17" w14:textId="7C0CAAC4" w:rsidR="001463FA" w:rsidRPr="002E4B00" w:rsidRDefault="001463FA" w:rsidP="001463FA">
      <w:pPr>
        <w:pStyle w:val="Heading4"/>
      </w:pPr>
      <w:bookmarkStart w:id="3223" w:name="_Toc230163381"/>
      <w:r>
        <w:t>Preparing N</w:t>
      </w:r>
      <w:r w:rsidR="004F522F">
        <w:t>ote</w:t>
      </w:r>
      <w:r w:rsidR="0069072A">
        <w:t>s</w:t>
      </w:r>
      <w:r>
        <w:t xml:space="preserve"> </w:t>
      </w:r>
      <w:r w:rsidRPr="002E4B00">
        <w:t>Import File</w:t>
      </w:r>
      <w:bookmarkEnd w:id="3223"/>
    </w:p>
    <w:p w14:paraId="037F6461" w14:textId="715E6137" w:rsidR="001463FA" w:rsidRPr="002E4B00" w:rsidRDefault="001463FA" w:rsidP="001463FA">
      <w:pPr>
        <w:pStyle w:val="BodyText"/>
        <w:rPr>
          <w:noProof/>
        </w:rPr>
      </w:pPr>
      <w:r>
        <w:rPr>
          <w:noProof/>
        </w:rPr>
        <w:t>To p</w:t>
      </w:r>
      <w:r w:rsidRPr="002E4B00">
        <w:rPr>
          <w:noProof/>
        </w:rPr>
        <w:t>repar</w:t>
      </w:r>
      <w:r>
        <w:rPr>
          <w:noProof/>
        </w:rPr>
        <w:t>e</w:t>
      </w:r>
      <w:r w:rsidRPr="002E4B00">
        <w:rPr>
          <w:noProof/>
        </w:rPr>
        <w:t xml:space="preserve"> </w:t>
      </w:r>
      <w:r>
        <w:rPr>
          <w:noProof/>
        </w:rPr>
        <w:t>N</w:t>
      </w:r>
      <w:r w:rsidR="0069072A">
        <w:rPr>
          <w:noProof/>
        </w:rPr>
        <w:t xml:space="preserve">otes </w:t>
      </w:r>
      <w:r w:rsidRPr="002E4B00">
        <w:rPr>
          <w:noProof/>
        </w:rPr>
        <w:t>Import file:</w:t>
      </w:r>
    </w:p>
    <w:p w14:paraId="493A9A9B" w14:textId="727EBBBC" w:rsidR="001463FA" w:rsidRPr="003C6F00" w:rsidRDefault="001463FA" w:rsidP="006C3C3F">
      <w:pPr>
        <w:pStyle w:val="OrderedList"/>
        <w:numPr>
          <w:ilvl w:val="0"/>
          <w:numId w:val="402"/>
        </w:numPr>
        <w:jc w:val="both"/>
      </w:pPr>
      <w:r w:rsidRPr="003C6F00">
        <w:t xml:space="preserve">From the </w:t>
      </w:r>
      <w:r w:rsidRPr="00556ADE">
        <w:t>Batch</w:t>
      </w:r>
      <w:r w:rsidRPr="003C6F00">
        <w:t xml:space="preserve"> tab, select </w:t>
      </w:r>
      <w:r w:rsidR="0069072A">
        <w:t>Notes</w:t>
      </w:r>
      <w:r w:rsidRPr="00556ADE">
        <w:t xml:space="preserve"> Upload</w:t>
      </w:r>
      <w:r>
        <w:t>s</w:t>
      </w:r>
      <w:r w:rsidRPr="00556ADE">
        <w:t>.</w:t>
      </w:r>
    </w:p>
    <w:p w14:paraId="6849FD14" w14:textId="19BFAC1E" w:rsidR="001463FA" w:rsidRPr="003C6F00" w:rsidRDefault="001463FA" w:rsidP="006C3C3F">
      <w:pPr>
        <w:pStyle w:val="OrderedList"/>
        <w:numPr>
          <w:ilvl w:val="0"/>
          <w:numId w:val="402"/>
        </w:numPr>
        <w:jc w:val="both"/>
      </w:pPr>
      <w:r w:rsidRPr="003C6F00">
        <w:t xml:space="preserve">Select </w:t>
      </w:r>
      <w:r w:rsidR="0069072A">
        <w:rPr>
          <w:b/>
        </w:rPr>
        <w:t>Notes</w:t>
      </w:r>
      <w:r w:rsidRPr="003C6F00">
        <w:t xml:space="preserve"> </w:t>
      </w:r>
    </w:p>
    <w:p w14:paraId="797EE11F" w14:textId="77777777" w:rsidR="001463FA" w:rsidRPr="003C6F00" w:rsidRDefault="001463FA" w:rsidP="006C3C3F">
      <w:pPr>
        <w:pStyle w:val="OrderedList"/>
        <w:numPr>
          <w:ilvl w:val="0"/>
          <w:numId w:val="402"/>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138F61F1" w14:textId="4983CB03" w:rsidR="001463FA" w:rsidRDefault="001463FA" w:rsidP="006C3C3F">
      <w:pPr>
        <w:pStyle w:val="OrderedList"/>
        <w:numPr>
          <w:ilvl w:val="0"/>
          <w:numId w:val="402"/>
        </w:numPr>
        <w:jc w:val="both"/>
      </w:pPr>
      <w:r w:rsidRPr="003C6F00">
        <w:t xml:space="preserve">Enter valid values for each column. </w:t>
      </w:r>
      <w:r>
        <w:t>For each of the field</w:t>
      </w:r>
      <w:r w:rsidR="008E04F5">
        <w:t>s</w:t>
      </w:r>
      <w:r>
        <w:t xml:space="preserve"> a comment is displayed when user points on the column name. The comment provides the user with the following information:</w:t>
      </w:r>
    </w:p>
    <w:p w14:paraId="7EAD21CE" w14:textId="77777777" w:rsidR="001463FA" w:rsidRDefault="001463FA" w:rsidP="001463FA">
      <w:pPr>
        <w:pStyle w:val="UnorderedListIndent"/>
        <w:jc w:val="both"/>
      </w:pPr>
      <w:r>
        <w:t>whether the field is required, optional or conditionally required</w:t>
      </w:r>
    </w:p>
    <w:p w14:paraId="52F6D212" w14:textId="77777777" w:rsidR="001463FA" w:rsidRPr="003C6F00" w:rsidRDefault="001463FA" w:rsidP="001463FA">
      <w:pPr>
        <w:pStyle w:val="UnorderedListIndent"/>
        <w:jc w:val="both"/>
      </w:pPr>
      <w:r w:rsidRPr="00AE54B4">
        <w:t xml:space="preserve">format/valid values for each </w:t>
      </w:r>
      <w:r>
        <w:t>field</w:t>
      </w:r>
    </w:p>
    <w:p w14:paraId="61E5EEA7" w14:textId="3000745C" w:rsidR="001463FA" w:rsidRPr="00AE54B4" w:rsidRDefault="001463FA" w:rsidP="001463FA">
      <w:pPr>
        <w:pStyle w:val="BodyText"/>
        <w:jc w:val="center"/>
        <w:rPr>
          <w:rFonts w:eastAsiaTheme="minorHAnsi"/>
        </w:rPr>
      </w:pPr>
      <w:r w:rsidRPr="000A3BDF">
        <w:rPr>
          <w:noProof/>
        </w:rPr>
        <w:t xml:space="preserve"> </w:t>
      </w:r>
      <w:r w:rsidR="005C43A7">
        <w:rPr>
          <w:noProof/>
        </w:rPr>
        <w:drawing>
          <wp:inline distT="0" distB="0" distL="0" distR="0" wp14:anchorId="1C7CCC5C" wp14:editId="13C7D1B5">
            <wp:extent cx="5943600" cy="1094740"/>
            <wp:effectExtent l="0" t="0" r="0" b="0"/>
            <wp:docPr id="170803182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031826" name="Picture 1" descr="A screenshot of a computer&#10;&#10;Description automatically generated"/>
                    <pic:cNvPicPr/>
                  </pic:nvPicPr>
                  <pic:blipFill>
                    <a:blip r:embed="rId190"/>
                    <a:stretch>
                      <a:fillRect/>
                    </a:stretch>
                  </pic:blipFill>
                  <pic:spPr>
                    <a:xfrm>
                      <a:off x="0" y="0"/>
                      <a:ext cx="5943600" cy="1094740"/>
                    </a:xfrm>
                    <a:prstGeom prst="rect">
                      <a:avLst/>
                    </a:prstGeom>
                  </pic:spPr>
                </pic:pic>
              </a:graphicData>
            </a:graphic>
          </wp:inline>
        </w:drawing>
      </w:r>
    </w:p>
    <w:p w14:paraId="4D016F02" w14:textId="331BF10F" w:rsidR="001463FA" w:rsidRPr="00122C7E" w:rsidRDefault="001E5CFA" w:rsidP="001463FA">
      <w:pPr>
        <w:pStyle w:val="FigureCaption0"/>
      </w:pPr>
      <w:bookmarkStart w:id="3224" w:name="_Toc230164140"/>
      <w:r w:rsidRPr="001E5CFA">
        <w:t xml:space="preserve">Figure </w:t>
      </w:r>
      <w:fldSimple w:instr=" STYLEREF 1 \s ">
        <w:r w:rsidR="00942841">
          <w:rPr>
            <w:noProof/>
          </w:rPr>
          <w:t>6</w:t>
        </w:r>
      </w:fldSimple>
      <w:r w:rsidRPr="001E5CFA">
        <w:noBreakHyphen/>
      </w:r>
      <w:fldSimple w:instr=" SEQ Figure \* ARABIC \s 1 ">
        <w:r w:rsidR="00942841">
          <w:rPr>
            <w:noProof/>
          </w:rPr>
          <w:t>163</w:t>
        </w:r>
      </w:fldSimple>
      <w:r w:rsidR="001463FA">
        <w:t xml:space="preserve">: </w:t>
      </w:r>
      <w:r w:rsidR="001463FA" w:rsidRPr="005A4A56">
        <w:t xml:space="preserve">Sample </w:t>
      </w:r>
      <w:r w:rsidR="001463FA">
        <w:t>Excel T</w:t>
      </w:r>
      <w:r w:rsidR="001463FA" w:rsidRPr="005A4A56">
        <w:t xml:space="preserve">emplate for B2G </w:t>
      </w:r>
      <w:r w:rsidR="003E6FFA">
        <w:t>Notes</w:t>
      </w:r>
      <w:r w:rsidR="001463FA">
        <w:t xml:space="preserve"> I</w:t>
      </w:r>
      <w:r w:rsidR="001463FA" w:rsidRPr="005A4A56">
        <w:t>mport</w:t>
      </w:r>
      <w:bookmarkEnd w:id="3224"/>
      <w:r w:rsidR="001463FA" w:rsidRPr="005A4A56">
        <w:t xml:space="preserve"> </w:t>
      </w:r>
    </w:p>
    <w:p w14:paraId="4B0C809C" w14:textId="429AC9F0" w:rsidR="001463FA" w:rsidRPr="002E4B00" w:rsidRDefault="001463FA" w:rsidP="001463FA">
      <w:pPr>
        <w:pStyle w:val="Heading4"/>
      </w:pPr>
      <w:r>
        <w:t xml:space="preserve"> </w:t>
      </w:r>
      <w:bookmarkStart w:id="3225" w:name="_Toc230163382"/>
      <w:r>
        <w:t xml:space="preserve">Saving </w:t>
      </w:r>
      <w:r w:rsidR="003E6FFA">
        <w:t>Notes</w:t>
      </w:r>
      <w:r>
        <w:t xml:space="preserve"> </w:t>
      </w:r>
      <w:r w:rsidRPr="002E4B00">
        <w:t>Import File</w:t>
      </w:r>
      <w:bookmarkEnd w:id="3225"/>
    </w:p>
    <w:p w14:paraId="39AEB531" w14:textId="09EA2814" w:rsidR="001463FA" w:rsidRPr="00175086" w:rsidRDefault="001463FA" w:rsidP="001463FA">
      <w:pPr>
        <w:pStyle w:val="BodyText"/>
        <w:rPr>
          <w:noProof/>
        </w:rPr>
      </w:pPr>
      <w:r>
        <w:rPr>
          <w:noProof/>
        </w:rPr>
        <w:t>To s</w:t>
      </w:r>
      <w:r w:rsidRPr="00175086">
        <w:rPr>
          <w:noProof/>
        </w:rPr>
        <w:t>av</w:t>
      </w:r>
      <w:r>
        <w:rPr>
          <w:noProof/>
        </w:rPr>
        <w:t>e</w:t>
      </w:r>
      <w:r w:rsidRPr="00175086">
        <w:rPr>
          <w:noProof/>
        </w:rPr>
        <w:t xml:space="preserve"> the </w:t>
      </w:r>
      <w:r w:rsidR="003E6FFA">
        <w:rPr>
          <w:noProof/>
        </w:rPr>
        <w:t>Notes</w:t>
      </w:r>
      <w:r>
        <w:rPr>
          <w:noProof/>
        </w:rPr>
        <w:t xml:space="preserve"> </w:t>
      </w:r>
      <w:r w:rsidRPr="002E4B00">
        <w:rPr>
          <w:noProof/>
        </w:rPr>
        <w:t xml:space="preserve">Import </w:t>
      </w:r>
      <w:r w:rsidRPr="00175086">
        <w:rPr>
          <w:noProof/>
        </w:rPr>
        <w:t>file:</w:t>
      </w:r>
    </w:p>
    <w:p w14:paraId="7E69EE71" w14:textId="532B7BE8" w:rsidR="001463FA" w:rsidRPr="003C6F00" w:rsidRDefault="001463FA" w:rsidP="006C3C3F">
      <w:pPr>
        <w:pStyle w:val="OrderedList"/>
        <w:numPr>
          <w:ilvl w:val="0"/>
          <w:numId w:val="402"/>
        </w:numPr>
        <w:jc w:val="both"/>
      </w:pPr>
      <w:r w:rsidRPr="003C6F00">
        <w:t xml:space="preserve">Once all required fields are entered in the B2G </w:t>
      </w:r>
      <w:r w:rsidR="003E6FFA">
        <w:t>Notes</w:t>
      </w:r>
      <w:r>
        <w:t xml:space="preserve"> </w:t>
      </w:r>
      <w:r w:rsidRPr="003C6F00">
        <w:t>import file and the file ready for upload, the file should be saved in a text (tab-delimited) file format</w:t>
      </w:r>
      <w:r>
        <w:t>.</w:t>
      </w:r>
    </w:p>
    <w:p w14:paraId="40ED567E" w14:textId="077FDF76" w:rsidR="001463FA" w:rsidRPr="003C6F00" w:rsidRDefault="001463FA" w:rsidP="006C3C3F">
      <w:pPr>
        <w:pStyle w:val="OrderedList"/>
        <w:numPr>
          <w:ilvl w:val="0"/>
          <w:numId w:val="402"/>
        </w:numPr>
        <w:jc w:val="both"/>
      </w:pPr>
      <w:r w:rsidRPr="003C6F00">
        <w:t xml:space="preserve">Click </w:t>
      </w:r>
      <w:r w:rsidRPr="001445BE">
        <w:rPr>
          <w:b/>
        </w:rPr>
        <w:t xml:space="preserve">File &gt; Save </w:t>
      </w:r>
      <w:r w:rsidRPr="003C6F00">
        <w:t xml:space="preserve">in the </w:t>
      </w:r>
      <w:r w:rsidR="003E6FFA">
        <w:t>Notes</w:t>
      </w:r>
      <w:r>
        <w:t xml:space="preserve"> </w:t>
      </w:r>
      <w:r w:rsidRPr="003C6F00">
        <w:t>Import file.</w:t>
      </w:r>
    </w:p>
    <w:p w14:paraId="6C1BF9E9" w14:textId="77777777" w:rsidR="001463FA" w:rsidRPr="003C6F00" w:rsidRDefault="001463FA" w:rsidP="006C3C3F">
      <w:pPr>
        <w:pStyle w:val="OrderedList"/>
        <w:numPr>
          <w:ilvl w:val="0"/>
          <w:numId w:val="402"/>
        </w:numPr>
        <w:jc w:val="both"/>
      </w:pPr>
      <w:r w:rsidRPr="003C6F00">
        <w:t>Select the folder in which to save the Excel file.</w:t>
      </w:r>
    </w:p>
    <w:p w14:paraId="084F4D32" w14:textId="77777777" w:rsidR="001463FA" w:rsidRPr="003C6F00" w:rsidRDefault="001463FA" w:rsidP="006C3C3F">
      <w:pPr>
        <w:pStyle w:val="OrderedList"/>
        <w:numPr>
          <w:ilvl w:val="0"/>
          <w:numId w:val="402"/>
        </w:numPr>
        <w:jc w:val="both"/>
      </w:pPr>
      <w:r w:rsidRPr="003C6F00">
        <w:t>Rename the file if desired.</w:t>
      </w:r>
    </w:p>
    <w:p w14:paraId="655119DB" w14:textId="77777777" w:rsidR="001463FA" w:rsidRPr="003C6F00" w:rsidRDefault="001463FA" w:rsidP="006C3C3F">
      <w:pPr>
        <w:pStyle w:val="OrderedList"/>
        <w:numPr>
          <w:ilvl w:val="0"/>
          <w:numId w:val="402"/>
        </w:numPr>
        <w:jc w:val="both"/>
      </w:pPr>
      <w:r w:rsidRPr="003C6F00">
        <w:t xml:space="preserve">Click </w:t>
      </w:r>
      <w:r w:rsidRPr="001445BE">
        <w:rPr>
          <w:b/>
        </w:rPr>
        <w:t xml:space="preserve">File &gt; Save As </w:t>
      </w:r>
      <w:r w:rsidRPr="003C6F00">
        <w:t>and save the file as text (tab-delimited)</w:t>
      </w:r>
      <w:r>
        <w:t>.</w:t>
      </w:r>
    </w:p>
    <w:p w14:paraId="7359C437" w14:textId="77777777" w:rsidR="001463FA" w:rsidRPr="00175086" w:rsidRDefault="001463FA" w:rsidP="006C3C3F">
      <w:pPr>
        <w:pStyle w:val="OrderedList"/>
        <w:numPr>
          <w:ilvl w:val="0"/>
          <w:numId w:val="402"/>
        </w:numPr>
        <w:jc w:val="both"/>
      </w:pPr>
      <w:r w:rsidRPr="003C6F00">
        <w:t xml:space="preserve">Click </w:t>
      </w:r>
      <w:r w:rsidRPr="001445BE">
        <w:rPr>
          <w:b/>
        </w:rPr>
        <w:t>Save.</w:t>
      </w:r>
    </w:p>
    <w:p w14:paraId="55C97421" w14:textId="26BC61A4" w:rsidR="001463FA" w:rsidRPr="002E4B00" w:rsidRDefault="001463FA" w:rsidP="001463FA">
      <w:pPr>
        <w:pStyle w:val="Heading4"/>
      </w:pPr>
      <w:r>
        <w:t xml:space="preserve"> </w:t>
      </w:r>
      <w:bookmarkStart w:id="3226" w:name="_Toc230163383"/>
      <w:r>
        <w:t xml:space="preserve">Uploading </w:t>
      </w:r>
      <w:r w:rsidR="003E6FFA">
        <w:t>Notes</w:t>
      </w:r>
      <w:r>
        <w:t xml:space="preserve"> </w:t>
      </w:r>
      <w:r w:rsidRPr="002E4B00">
        <w:t>Import File</w:t>
      </w:r>
      <w:bookmarkEnd w:id="3226"/>
    </w:p>
    <w:p w14:paraId="2C790376" w14:textId="44B6C37D" w:rsidR="001463FA" w:rsidRPr="00175086" w:rsidRDefault="001463FA" w:rsidP="001463FA">
      <w:pPr>
        <w:pStyle w:val="BodyText"/>
        <w:rPr>
          <w:noProof/>
        </w:rPr>
      </w:pPr>
      <w:r>
        <w:rPr>
          <w:noProof/>
        </w:rPr>
        <w:t>To upload</w:t>
      </w:r>
      <w:r w:rsidRPr="00175086">
        <w:rPr>
          <w:noProof/>
        </w:rPr>
        <w:t xml:space="preserve"> the </w:t>
      </w:r>
      <w:r w:rsidR="003E6FFA">
        <w:rPr>
          <w:noProof/>
        </w:rPr>
        <w:t>Notes</w:t>
      </w:r>
      <w:r>
        <w:rPr>
          <w:noProof/>
        </w:rPr>
        <w:t xml:space="preserve"> </w:t>
      </w:r>
      <w:r w:rsidRPr="002E4B00">
        <w:rPr>
          <w:noProof/>
        </w:rPr>
        <w:t>Import</w:t>
      </w:r>
      <w:r>
        <w:rPr>
          <w:noProof/>
        </w:rPr>
        <w:t xml:space="preserve"> </w:t>
      </w:r>
      <w:r w:rsidRPr="00175086">
        <w:rPr>
          <w:noProof/>
        </w:rPr>
        <w:t>file:</w:t>
      </w:r>
    </w:p>
    <w:p w14:paraId="398687CE" w14:textId="50FE2CF8" w:rsidR="001463FA" w:rsidRPr="003C6F00" w:rsidRDefault="001463FA" w:rsidP="006C3C3F">
      <w:pPr>
        <w:pStyle w:val="OrderedList"/>
        <w:numPr>
          <w:ilvl w:val="0"/>
          <w:numId w:val="402"/>
        </w:numPr>
        <w:jc w:val="both"/>
      </w:pPr>
      <w:r w:rsidRPr="003C6F00">
        <w:t xml:space="preserve">Click </w:t>
      </w:r>
      <w:r>
        <w:rPr>
          <w:b/>
        </w:rPr>
        <w:t xml:space="preserve">Choose File </w:t>
      </w:r>
      <w:r w:rsidRPr="003C6F00">
        <w:t xml:space="preserve">on the </w:t>
      </w:r>
      <w:r w:rsidR="003E6FFA">
        <w:rPr>
          <w:b/>
        </w:rPr>
        <w:t>Notes</w:t>
      </w:r>
      <w:r w:rsidRPr="007B32B7">
        <w:rPr>
          <w:b/>
        </w:rPr>
        <w:t xml:space="preserve"> Upload </w:t>
      </w:r>
      <w:r w:rsidRPr="003C6F00">
        <w:t xml:space="preserve">screen to attach the previously saved </w:t>
      </w:r>
      <w:r w:rsidR="003E6FFA">
        <w:t>Notes</w:t>
      </w:r>
      <w:r w:rsidRPr="003C6F00">
        <w:t xml:space="preserve"> </w:t>
      </w:r>
      <w:r>
        <w:t>I</w:t>
      </w:r>
      <w:r w:rsidRPr="003C6F00">
        <w:t xml:space="preserve">mport </w:t>
      </w:r>
      <w:r>
        <w:t>F</w:t>
      </w:r>
      <w:r w:rsidRPr="003C6F00">
        <w:t>ile.</w:t>
      </w:r>
    </w:p>
    <w:p w14:paraId="7914BDAD" w14:textId="77777777" w:rsidR="001463FA" w:rsidRPr="003C6F00" w:rsidRDefault="001463FA" w:rsidP="006C3C3F">
      <w:pPr>
        <w:pStyle w:val="OrderedList"/>
        <w:numPr>
          <w:ilvl w:val="0"/>
          <w:numId w:val="402"/>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2BBD9FDE" w14:textId="1CDB5A75" w:rsidR="001463FA" w:rsidRPr="003C6F00" w:rsidRDefault="001463FA" w:rsidP="006C3C3F">
      <w:pPr>
        <w:pStyle w:val="OrderedList"/>
        <w:numPr>
          <w:ilvl w:val="0"/>
          <w:numId w:val="402"/>
        </w:numPr>
        <w:jc w:val="both"/>
      </w:pPr>
      <w:r w:rsidRPr="003C6F00">
        <w:t xml:space="preserve">The system will process the file and validate the records within the </w:t>
      </w:r>
      <w:r w:rsidR="003E6FFA">
        <w:t xml:space="preserve">Notes </w:t>
      </w:r>
      <w:r w:rsidRPr="003C6F00">
        <w:t>import file:</w:t>
      </w:r>
    </w:p>
    <w:p w14:paraId="24AAD19B" w14:textId="77777777" w:rsidR="001463FA" w:rsidRPr="003C6F00" w:rsidRDefault="001463FA" w:rsidP="001463FA">
      <w:pPr>
        <w:pStyle w:val="UnorderedListIndent"/>
        <w:jc w:val="both"/>
      </w:pPr>
      <w:r w:rsidRPr="003C6F00">
        <w:t>If all the critical validations pass for the record, the record is uploaded</w:t>
      </w:r>
    </w:p>
    <w:p w14:paraId="4837E580" w14:textId="77777777" w:rsidR="001463FA" w:rsidRPr="003C6F00" w:rsidRDefault="001463FA" w:rsidP="001463FA">
      <w:pPr>
        <w:pStyle w:val="UnorderedListIndent"/>
        <w:jc w:val="both"/>
      </w:pPr>
      <w:r w:rsidRPr="003C6F00">
        <w:t>If any of the critical validations fail, the record is not uploaded in the Servicing Module</w:t>
      </w:r>
    </w:p>
    <w:p w14:paraId="236C3033" w14:textId="77777777" w:rsidR="001463FA" w:rsidRDefault="001463FA" w:rsidP="006C3C3F">
      <w:pPr>
        <w:pStyle w:val="OrderedList"/>
        <w:numPr>
          <w:ilvl w:val="0"/>
          <w:numId w:val="402"/>
        </w:numPr>
        <w:jc w:val="both"/>
        <w:rPr>
          <w:noProof/>
        </w:rPr>
      </w:pPr>
      <w:r w:rsidRPr="003C6F00">
        <w:t xml:space="preserve">Upon completion of the file processing, the system displays the processing status of each record within the file. </w:t>
      </w:r>
    </w:p>
    <w:p w14:paraId="0881E00F" w14:textId="36C08DEF" w:rsidR="001463FA" w:rsidRPr="002E4B00" w:rsidRDefault="001463FA" w:rsidP="001463FA">
      <w:pPr>
        <w:pStyle w:val="Heading4"/>
      </w:pPr>
      <w:r>
        <w:t xml:space="preserve"> </w:t>
      </w:r>
      <w:bookmarkStart w:id="3227" w:name="_Toc230163384"/>
      <w:r>
        <w:t xml:space="preserve">Viewing Status of </w:t>
      </w:r>
      <w:r w:rsidR="003E6FFA">
        <w:t>Notes</w:t>
      </w:r>
      <w:r>
        <w:t xml:space="preserve"> </w:t>
      </w:r>
      <w:r w:rsidRPr="002E4B00">
        <w:t>Import File</w:t>
      </w:r>
      <w:bookmarkEnd w:id="3227"/>
    </w:p>
    <w:p w14:paraId="797D5685" w14:textId="11519D39" w:rsidR="001463FA" w:rsidRPr="003C6F00" w:rsidRDefault="001463FA" w:rsidP="001463FA">
      <w:pPr>
        <w:pStyle w:val="BodyText"/>
      </w:pPr>
      <w:r w:rsidRPr="003C6F00">
        <w:t xml:space="preserve">The Import Results section displays the details of the processed B2G </w:t>
      </w:r>
      <w:r w:rsidR="003E6FFA">
        <w:t xml:space="preserve">Notes </w:t>
      </w:r>
      <w:r w:rsidRPr="003C6F00">
        <w:t xml:space="preserve">Import file. </w:t>
      </w:r>
      <w:r w:rsidR="00CF73D8">
        <w:t xml:space="preserve">The Import Results are only available immediately after the upload. </w:t>
      </w:r>
      <w:r w:rsidR="00CF73D8">
        <w:rPr>
          <w:rStyle w:val="ui-provider"/>
          <w:rFonts w:eastAsiaTheme="majorEastAsia"/>
        </w:rPr>
        <w:t xml:space="preserve">Once the user navigates away from this page or performs a different action on this page the Import Results will no longer be displayed and the user will not be able to obtain these results again. Import Result section </w:t>
      </w:r>
      <w:r w:rsidRPr="003C6F00">
        <w:t xml:space="preserve">allows user to view: </w:t>
      </w:r>
    </w:p>
    <w:p w14:paraId="586D1990" w14:textId="77777777" w:rsidR="001463FA" w:rsidRPr="003C6F00" w:rsidRDefault="001463FA" w:rsidP="001463FA">
      <w:pPr>
        <w:pStyle w:val="UnorderedList"/>
        <w:jc w:val="both"/>
      </w:pPr>
      <w:r w:rsidRPr="003C6F00">
        <w:rPr>
          <w:b/>
        </w:rPr>
        <w:t>Error Records:</w:t>
      </w:r>
      <w:r w:rsidRPr="003C6F00">
        <w:t xml:space="preserve"> count of records within the file t</w:t>
      </w:r>
      <w:r>
        <w:t>hat failed critical validations</w:t>
      </w:r>
    </w:p>
    <w:p w14:paraId="6C7A7CDB" w14:textId="77777777" w:rsidR="001463FA" w:rsidRPr="003C6F00" w:rsidRDefault="001463FA" w:rsidP="001463FA">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3214CBB4" w14:textId="77777777" w:rsidR="001463FA" w:rsidRPr="003C6F00" w:rsidRDefault="001463FA" w:rsidP="001463FA">
      <w:pPr>
        <w:pStyle w:val="UnorderedList"/>
        <w:jc w:val="both"/>
      </w:pPr>
      <w:r w:rsidRPr="003C6F00">
        <w:rPr>
          <w:b/>
        </w:rPr>
        <w:t>Success Records:</w:t>
      </w:r>
      <w:r w:rsidRPr="003C6F00">
        <w:t xml:space="preserve"> count of records that were successfully uploaded withou</w:t>
      </w:r>
      <w:r>
        <w:t>t generating a warning or error</w:t>
      </w:r>
    </w:p>
    <w:p w14:paraId="62D792D4" w14:textId="77777777" w:rsidR="001463FA" w:rsidRPr="003C6F00" w:rsidRDefault="001463FA" w:rsidP="001463FA">
      <w:pPr>
        <w:pStyle w:val="UnorderedList"/>
        <w:jc w:val="both"/>
      </w:pPr>
      <w:r w:rsidRPr="003C6F00">
        <w:rPr>
          <w:b/>
        </w:rPr>
        <w:t xml:space="preserve">Filters: </w:t>
      </w:r>
      <w:r w:rsidRPr="003C6F00">
        <w:t>This section allows the user to filter the import resu</w:t>
      </w:r>
      <w:r>
        <w:t>lts by status and error message</w:t>
      </w:r>
    </w:p>
    <w:p w14:paraId="0328B213" w14:textId="77777777" w:rsidR="001463FA" w:rsidRPr="003C6F00" w:rsidRDefault="001463FA" w:rsidP="001463FA">
      <w:pPr>
        <w:pStyle w:val="UnorderedList"/>
        <w:jc w:val="both"/>
      </w:pPr>
      <w:r w:rsidRPr="003C6F00">
        <w:rPr>
          <w:b/>
        </w:rPr>
        <w:t xml:space="preserve">Export to Excel: </w:t>
      </w:r>
      <w:r w:rsidRPr="003C6F00">
        <w:t>This link allows the user to export the file u</w:t>
      </w:r>
      <w:r>
        <w:t>pload results to an Excel file</w:t>
      </w:r>
    </w:p>
    <w:p w14:paraId="4B443B53" w14:textId="77777777" w:rsidR="001463FA" w:rsidRPr="003C6F00" w:rsidRDefault="001463FA" w:rsidP="001463FA">
      <w:pPr>
        <w:pStyle w:val="BodyText"/>
      </w:pPr>
      <w:r w:rsidRPr="003C6F00">
        <w:t>The processing status of each record within the file is displayed:</w:t>
      </w:r>
    </w:p>
    <w:p w14:paraId="13A4B061" w14:textId="77777777" w:rsidR="001463FA" w:rsidRPr="003C6F00" w:rsidRDefault="001463FA" w:rsidP="001463FA">
      <w:pPr>
        <w:pStyle w:val="UnorderedList"/>
        <w:jc w:val="both"/>
      </w:pPr>
      <w:r w:rsidRPr="003C6F00">
        <w:rPr>
          <w:b/>
        </w:rPr>
        <w:t>Rec#:</w:t>
      </w:r>
      <w:r w:rsidRPr="003C6F00">
        <w:t xml:space="preserve"> The record number of the case within the file</w:t>
      </w:r>
    </w:p>
    <w:p w14:paraId="300F3FD2" w14:textId="77777777" w:rsidR="001463FA" w:rsidRPr="003C6F00" w:rsidRDefault="001463FA" w:rsidP="001463FA">
      <w:pPr>
        <w:pStyle w:val="UnorderedList"/>
        <w:jc w:val="both"/>
      </w:pPr>
      <w:r w:rsidRPr="003C6F00">
        <w:rPr>
          <w:b/>
        </w:rPr>
        <w:t>FHA Case#:</w:t>
      </w:r>
      <w:r w:rsidRPr="003C6F00">
        <w:t xml:space="preserve"> The case number associated with the record</w:t>
      </w:r>
    </w:p>
    <w:p w14:paraId="5410392C" w14:textId="77777777" w:rsidR="001463FA" w:rsidRPr="003C6F00" w:rsidRDefault="001463FA" w:rsidP="001463FA">
      <w:pPr>
        <w:pStyle w:val="UnorderedList"/>
        <w:jc w:val="both"/>
      </w:pPr>
      <w:r w:rsidRPr="003C6F00">
        <w:rPr>
          <w:b/>
        </w:rPr>
        <w:t>Status:</w:t>
      </w:r>
      <w:r w:rsidRPr="003C6F00">
        <w:t xml:space="preserve"> The status of the uploaded record (Success, error or warning)</w:t>
      </w:r>
    </w:p>
    <w:p w14:paraId="0D6E3DAE" w14:textId="77777777" w:rsidR="001463FA" w:rsidRPr="003C6F00" w:rsidRDefault="001463FA" w:rsidP="001463FA">
      <w:pPr>
        <w:pStyle w:val="UnorderedList"/>
        <w:jc w:val="both"/>
      </w:pPr>
      <w:r w:rsidRPr="003C6F00">
        <w:rPr>
          <w:b/>
        </w:rPr>
        <w:t>Errors:</w:t>
      </w:r>
      <w:r w:rsidRPr="003C6F00">
        <w:t xml:space="preserve"> Description of the errors associated with the record. Fo</w:t>
      </w:r>
      <w:r>
        <w:t>r example: FHA Case# is invalid</w:t>
      </w:r>
    </w:p>
    <w:p w14:paraId="5940F6E1" w14:textId="77777777" w:rsidR="001463FA" w:rsidRPr="00061A13" w:rsidRDefault="001463FA" w:rsidP="001463FA">
      <w:pPr>
        <w:pStyle w:val="UnorderedList"/>
        <w:jc w:val="both"/>
      </w:pPr>
      <w:r w:rsidRPr="00061A13">
        <w:rPr>
          <w:b/>
        </w:rPr>
        <w:t>Warnings:</w:t>
      </w:r>
      <w:r w:rsidRPr="00061A13">
        <w:t xml:space="preserve"> Description of the warnings associated with the record</w:t>
      </w:r>
    </w:p>
    <w:p w14:paraId="2C4BF832" w14:textId="77777777" w:rsidR="001463FA" w:rsidRDefault="001463FA" w:rsidP="001463FA">
      <w:pPr>
        <w:pStyle w:val="BodyText"/>
        <w:jc w:val="center"/>
      </w:pPr>
    </w:p>
    <w:p w14:paraId="797D6390" w14:textId="0EE09B23" w:rsidR="001463FA" w:rsidRDefault="0039397F" w:rsidP="001463FA">
      <w:pPr>
        <w:pStyle w:val="BodyText"/>
        <w:jc w:val="center"/>
      </w:pPr>
      <w:r w:rsidRPr="0039397F">
        <w:rPr>
          <w:noProof/>
        </w:rPr>
        <w:drawing>
          <wp:inline distT="0" distB="0" distL="0" distR="0" wp14:anchorId="59AC434A" wp14:editId="3467CD09">
            <wp:extent cx="5943600" cy="3507105"/>
            <wp:effectExtent l="0" t="0" r="0" b="0"/>
            <wp:docPr id="1533106963"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106963" name="Picture 1" descr="A screenshot of a computer&#10;&#10;Description automatically generated"/>
                    <pic:cNvPicPr/>
                  </pic:nvPicPr>
                  <pic:blipFill>
                    <a:blip r:embed="rId191"/>
                    <a:stretch>
                      <a:fillRect/>
                    </a:stretch>
                  </pic:blipFill>
                  <pic:spPr>
                    <a:xfrm>
                      <a:off x="0" y="0"/>
                      <a:ext cx="5943600" cy="3507105"/>
                    </a:xfrm>
                    <a:prstGeom prst="rect">
                      <a:avLst/>
                    </a:prstGeom>
                  </pic:spPr>
                </pic:pic>
              </a:graphicData>
            </a:graphic>
          </wp:inline>
        </w:drawing>
      </w:r>
    </w:p>
    <w:p w14:paraId="5A617D80" w14:textId="49D2A89C" w:rsidR="001463FA" w:rsidRDefault="001E5CFA" w:rsidP="001463FA">
      <w:pPr>
        <w:pStyle w:val="FigureCaption0"/>
      </w:pPr>
      <w:bookmarkStart w:id="3228" w:name="_Toc230164141"/>
      <w:r w:rsidRPr="001E5CFA">
        <w:t xml:space="preserve">Figure </w:t>
      </w:r>
      <w:fldSimple w:instr=" STYLEREF 1 \s ">
        <w:r w:rsidR="00942841">
          <w:rPr>
            <w:noProof/>
          </w:rPr>
          <w:t>6</w:t>
        </w:r>
      </w:fldSimple>
      <w:r w:rsidRPr="001E5CFA">
        <w:noBreakHyphen/>
      </w:r>
      <w:fldSimple w:instr=" SEQ Figure \* ARABIC \s 1 ">
        <w:r w:rsidR="00942841">
          <w:rPr>
            <w:noProof/>
          </w:rPr>
          <w:t>164</w:t>
        </w:r>
      </w:fldSimple>
      <w:r w:rsidR="001463FA">
        <w:t xml:space="preserve">: </w:t>
      </w:r>
      <w:r w:rsidR="0039397F">
        <w:t>Notes</w:t>
      </w:r>
      <w:r w:rsidR="001463FA">
        <w:t xml:space="preserve"> I</w:t>
      </w:r>
      <w:r w:rsidR="001463FA" w:rsidRPr="005A4A56">
        <w:t>mport</w:t>
      </w:r>
      <w:r w:rsidR="001463FA">
        <w:t xml:space="preserve"> Results</w:t>
      </w:r>
      <w:bookmarkEnd w:id="3228"/>
    </w:p>
    <w:p w14:paraId="00DDD9FC" w14:textId="77777777" w:rsidR="001463FA" w:rsidRPr="00497840" w:rsidRDefault="001463FA" w:rsidP="00497840">
      <w:pPr>
        <w:pStyle w:val="BodyText"/>
        <w:jc w:val="center"/>
      </w:pPr>
    </w:p>
    <w:p w14:paraId="38BE7089" w14:textId="77777777" w:rsidR="00043DE5" w:rsidRPr="00043DE5" w:rsidRDefault="00043DE5" w:rsidP="00043DE5">
      <w:pPr>
        <w:pStyle w:val="BodyText"/>
        <w:rPr>
          <w:lang w:bidi="ar-SA"/>
        </w:rPr>
      </w:pPr>
    </w:p>
    <w:p w14:paraId="3AC39C73" w14:textId="7B20AC76" w:rsidR="00A10339" w:rsidRPr="00825DE7" w:rsidRDefault="000720AA" w:rsidP="00A10339">
      <w:pPr>
        <w:pStyle w:val="Heading3"/>
        <w:ind w:left="1080" w:hanging="1080"/>
        <w:jc w:val="both"/>
      </w:pPr>
      <w:r>
        <w:t xml:space="preserve"> </w:t>
      </w:r>
      <w:bookmarkStart w:id="3229" w:name="_Toc230163385"/>
      <w:r w:rsidR="00A10339">
        <w:t>NSC File U</w:t>
      </w:r>
      <w:r w:rsidR="00A10339" w:rsidRPr="00825DE7">
        <w:t>pload</w:t>
      </w:r>
      <w:r w:rsidR="00A10339">
        <w:t>s</w:t>
      </w:r>
      <w:r w:rsidR="007735A8">
        <w:t xml:space="preserve"> – Multiple File Types</w:t>
      </w:r>
      <w:bookmarkEnd w:id="3229"/>
    </w:p>
    <w:p w14:paraId="7D55C030" w14:textId="089052B6" w:rsidR="00A10339" w:rsidRDefault="00A10339" w:rsidP="00A10339">
      <w:pPr>
        <w:pStyle w:val="BodyText"/>
        <w:rPr>
          <w:lang w:bidi="ar-SA"/>
        </w:rPr>
      </w:pPr>
      <w:r w:rsidRPr="00D3156A">
        <w:t xml:space="preserve">The </w:t>
      </w:r>
      <w:r>
        <w:t xml:space="preserve">NSC File Uploads </w:t>
      </w:r>
      <w:r w:rsidRPr="00D3156A">
        <w:t xml:space="preserve">screen is displayed when an authorized user selects </w:t>
      </w:r>
      <w:r>
        <w:t xml:space="preserve">NSC File Uploads </w:t>
      </w:r>
      <w:r w:rsidRPr="00D3156A">
        <w:t xml:space="preserve">under the Batch tab displayed in the </w:t>
      </w:r>
      <w:r>
        <w:t>Left Menu</w:t>
      </w:r>
      <w:r w:rsidRPr="00D3156A">
        <w:t xml:space="preserve">. The </w:t>
      </w:r>
      <w:r>
        <w:t>NSC File Uploads screen allows the authorized user (example: HUD/HUD Contractor) to upload B2G files.</w:t>
      </w:r>
      <w:r w:rsidR="007735A8" w:rsidRPr="007735A8">
        <w:rPr>
          <w:lang w:bidi="ar-SA"/>
        </w:rPr>
        <w:t xml:space="preserve"> </w:t>
      </w:r>
      <w:r w:rsidR="00274A40">
        <w:rPr>
          <w:lang w:bidi="ar-SA"/>
        </w:rPr>
        <w:t>M</w:t>
      </w:r>
      <w:r w:rsidR="007735A8">
        <w:rPr>
          <w:lang w:bidi="ar-SA"/>
        </w:rPr>
        <w:t>ultiple file types</w:t>
      </w:r>
      <w:r w:rsidR="00274A40">
        <w:rPr>
          <w:lang w:bidi="ar-SA"/>
        </w:rPr>
        <w:t xml:space="preserve"> are</w:t>
      </w:r>
      <w:r w:rsidR="007735A8">
        <w:rPr>
          <w:lang w:bidi="ar-SA"/>
        </w:rPr>
        <w:t xml:space="preserve"> available on this page. The process of preparing, saving, uploading, and viewing the files are </w:t>
      </w:r>
      <w:r w:rsidR="007735A8" w:rsidRPr="00274A40">
        <w:rPr>
          <w:b/>
          <w:bCs w:val="0"/>
          <w:lang w:bidi="ar-SA"/>
        </w:rPr>
        <w:t>different</w:t>
      </w:r>
      <w:r w:rsidR="007735A8">
        <w:rPr>
          <w:lang w:bidi="ar-SA"/>
        </w:rPr>
        <w:t xml:space="preserve"> for each file type available on this page.</w:t>
      </w:r>
      <w:r w:rsidR="00274A40">
        <w:rPr>
          <w:lang w:bidi="ar-SA"/>
        </w:rPr>
        <w:t xml:space="preserve"> See section pertaining to each file type for specific instructions.</w:t>
      </w:r>
    </w:p>
    <w:p w14:paraId="59E42220" w14:textId="77777777" w:rsidR="00274A40" w:rsidRDefault="00274A40" w:rsidP="00A10339">
      <w:pPr>
        <w:pStyle w:val="BodyText"/>
      </w:pPr>
    </w:p>
    <w:tbl>
      <w:tblPr>
        <w:tblStyle w:val="TableGrid"/>
        <w:tblW w:w="0" w:type="auto"/>
        <w:tblInd w:w="198" w:type="dxa"/>
        <w:tblLook w:val="04A0" w:firstRow="1" w:lastRow="0" w:firstColumn="1" w:lastColumn="0" w:noHBand="0" w:noVBand="1"/>
      </w:tblPr>
      <w:tblGrid>
        <w:gridCol w:w="2610"/>
        <w:gridCol w:w="6390"/>
      </w:tblGrid>
      <w:tr w:rsidR="00A10339" w:rsidRPr="00556ADE" w14:paraId="06B05FB5" w14:textId="77777777" w:rsidTr="00C66EDC">
        <w:trPr>
          <w:tblHeader/>
        </w:trPr>
        <w:tc>
          <w:tcPr>
            <w:tcW w:w="2610" w:type="dxa"/>
            <w:shd w:val="clear" w:color="auto" w:fill="B8CCE4" w:themeFill="accent1" w:themeFillTint="66"/>
          </w:tcPr>
          <w:p w14:paraId="5DBAFE87" w14:textId="030955DF" w:rsidR="00A10339" w:rsidRPr="00556ADE" w:rsidRDefault="00512D15" w:rsidP="00C66EDC">
            <w:pPr>
              <w:pStyle w:val="Tableheader"/>
            </w:pPr>
            <w:r>
              <w:t>Upload Type</w:t>
            </w:r>
          </w:p>
        </w:tc>
        <w:tc>
          <w:tcPr>
            <w:tcW w:w="6390" w:type="dxa"/>
            <w:shd w:val="clear" w:color="auto" w:fill="B8CCE4" w:themeFill="accent1" w:themeFillTint="66"/>
          </w:tcPr>
          <w:p w14:paraId="69C35C14" w14:textId="77777777" w:rsidR="00A10339" w:rsidRPr="00556ADE" w:rsidRDefault="00A10339" w:rsidP="00C66EDC">
            <w:pPr>
              <w:pStyle w:val="Tableheader"/>
            </w:pPr>
            <w:r w:rsidRPr="00556ADE">
              <w:t>Description</w:t>
            </w:r>
          </w:p>
        </w:tc>
      </w:tr>
      <w:tr w:rsidR="00A10339" w:rsidRPr="00556ADE" w14:paraId="79AFE51B" w14:textId="77777777" w:rsidTr="00C66EDC">
        <w:tc>
          <w:tcPr>
            <w:tcW w:w="2610" w:type="dxa"/>
          </w:tcPr>
          <w:p w14:paraId="37546092" w14:textId="34CE4F7D" w:rsidR="00A10339" w:rsidRPr="00556ADE" w:rsidRDefault="00A10339" w:rsidP="00C66EDC">
            <w:pPr>
              <w:pStyle w:val="TableColumnSubheading"/>
            </w:pPr>
            <w:r>
              <w:t xml:space="preserve">NSC Transactions </w:t>
            </w:r>
            <w:r w:rsidRPr="00556ADE">
              <w:t>Import</w:t>
            </w:r>
          </w:p>
        </w:tc>
        <w:tc>
          <w:tcPr>
            <w:tcW w:w="6390" w:type="dxa"/>
          </w:tcPr>
          <w:p w14:paraId="3B099542" w14:textId="4EBF9C1B" w:rsidR="00A10339" w:rsidRPr="00556ADE" w:rsidRDefault="00A10339" w:rsidP="00C66EDC">
            <w:pPr>
              <w:pStyle w:val="TableText"/>
              <w:jc w:val="both"/>
            </w:pPr>
            <w:r w:rsidRPr="00556ADE">
              <w:t xml:space="preserve">Enables </w:t>
            </w:r>
            <w:r>
              <w:t xml:space="preserve">HUD/HUD Contractors to </w:t>
            </w:r>
            <w:r w:rsidRPr="00556ADE">
              <w:t>record loan transactions in the Servicing Module.</w:t>
            </w:r>
          </w:p>
        </w:tc>
      </w:tr>
      <w:tr w:rsidR="00A10339" w:rsidRPr="00556ADE" w14:paraId="2402EE88" w14:textId="77777777" w:rsidTr="00C66EDC">
        <w:tc>
          <w:tcPr>
            <w:tcW w:w="2610" w:type="dxa"/>
          </w:tcPr>
          <w:p w14:paraId="6BF53EBB" w14:textId="277C2DD8" w:rsidR="00A10339" w:rsidRPr="00556ADE" w:rsidRDefault="00A10339" w:rsidP="00C66EDC">
            <w:pPr>
              <w:pStyle w:val="TableColumnSubheading"/>
            </w:pPr>
            <w:r>
              <w:t xml:space="preserve">B2G Asset Sale Report </w:t>
            </w:r>
          </w:p>
        </w:tc>
        <w:tc>
          <w:tcPr>
            <w:tcW w:w="6390" w:type="dxa"/>
          </w:tcPr>
          <w:p w14:paraId="3A748AF0" w14:textId="0A395FF8" w:rsidR="00A10339" w:rsidRPr="00556ADE" w:rsidRDefault="00A10339" w:rsidP="00C66EDC">
            <w:pPr>
              <w:pStyle w:val="TableText"/>
              <w:jc w:val="both"/>
            </w:pPr>
            <w:r w:rsidRPr="00556ADE">
              <w:t>Enables</w:t>
            </w:r>
            <w:r w:rsidR="00E92113">
              <w:t xml:space="preserve"> HUD</w:t>
            </w:r>
            <w:r>
              <w:t>/</w:t>
            </w:r>
            <w:r w:rsidR="00E92113">
              <w:t>HUD Contractor</w:t>
            </w:r>
            <w:r w:rsidRPr="00556ADE">
              <w:t xml:space="preserve"> to </w:t>
            </w:r>
            <w:r w:rsidR="00E92113">
              <w:t xml:space="preserve">generate four reports (Contact Extract, Loan Extract, Loan Level Balance, and loan Transaction Detail) </w:t>
            </w:r>
            <w:r w:rsidRPr="00556ADE">
              <w:t xml:space="preserve">in the Servicing Module. </w:t>
            </w:r>
          </w:p>
        </w:tc>
      </w:tr>
      <w:tr w:rsidR="00772E64" w:rsidRPr="00556ADE" w14:paraId="398DFE41" w14:textId="77777777" w:rsidTr="00C66EDC">
        <w:tc>
          <w:tcPr>
            <w:tcW w:w="2610" w:type="dxa"/>
          </w:tcPr>
          <w:p w14:paraId="7031C27D" w14:textId="19403485" w:rsidR="00772E64" w:rsidRDefault="00772E64" w:rsidP="00C66EDC">
            <w:pPr>
              <w:pStyle w:val="TableColumnSubheading"/>
            </w:pPr>
            <w:r>
              <w:t xml:space="preserve">Loan Details &amp; Transactions PDFs Import </w:t>
            </w:r>
          </w:p>
        </w:tc>
        <w:tc>
          <w:tcPr>
            <w:tcW w:w="6390" w:type="dxa"/>
          </w:tcPr>
          <w:p w14:paraId="3FFF207C" w14:textId="7A18B9CB" w:rsidR="00772E64" w:rsidRPr="00556ADE" w:rsidRDefault="00772E64" w:rsidP="00C66EDC">
            <w:pPr>
              <w:pStyle w:val="TableText"/>
              <w:jc w:val="both"/>
            </w:pPr>
            <w:r w:rsidRPr="00556ADE">
              <w:t>Enables</w:t>
            </w:r>
            <w:r>
              <w:t xml:space="preserve"> HUD/HUD Contractor</w:t>
            </w:r>
            <w:r w:rsidRPr="00556ADE">
              <w:t xml:space="preserve"> to </w:t>
            </w:r>
            <w:r>
              <w:t xml:space="preserve">generate three PDFs (Loan Details, Loan Transactions, and Loan Historical Transactions) </w:t>
            </w:r>
            <w:r w:rsidRPr="00556ADE">
              <w:t>in the Servicing Module.</w:t>
            </w:r>
          </w:p>
        </w:tc>
      </w:tr>
    </w:tbl>
    <w:p w14:paraId="0BA7C158" w14:textId="1E1541A1" w:rsidR="00A10339" w:rsidRDefault="001E5CFA" w:rsidP="00A10339">
      <w:pPr>
        <w:pStyle w:val="TableCaption"/>
        <w:rPr>
          <w:noProof/>
        </w:rPr>
      </w:pPr>
      <w:bookmarkStart w:id="3230" w:name="_Toc230163799"/>
      <w:r w:rsidRPr="001E5CFA">
        <w:rPr>
          <w:rFonts w:cstheme="minorHAnsi"/>
        </w:rPr>
        <w:t xml:space="preserve">Table </w:t>
      </w:r>
      <w:r w:rsidRPr="001E5CFA">
        <w:rPr>
          <w:rFonts w:cstheme="minorHAnsi"/>
        </w:rPr>
        <w:fldChar w:fldCharType="begin"/>
      </w:r>
      <w:r w:rsidRPr="001E5CFA">
        <w:rPr>
          <w:rFonts w:cstheme="minorHAnsi"/>
        </w:rPr>
        <w:instrText xml:space="preserve"> STYLEREF 1 \s </w:instrText>
      </w:r>
      <w:r w:rsidRPr="001E5CFA">
        <w:rPr>
          <w:rFonts w:cstheme="minorHAnsi"/>
        </w:rPr>
        <w:fldChar w:fldCharType="separate"/>
      </w:r>
      <w:r w:rsidR="00942841">
        <w:rPr>
          <w:rFonts w:cstheme="minorHAnsi"/>
          <w:noProof/>
        </w:rPr>
        <w:t>6</w:t>
      </w:r>
      <w:r w:rsidRPr="001E5CFA">
        <w:rPr>
          <w:rFonts w:cstheme="minorHAnsi"/>
        </w:rPr>
        <w:fldChar w:fldCharType="end"/>
      </w:r>
      <w:r w:rsidRPr="001E5CFA">
        <w:rPr>
          <w:rFonts w:cstheme="minorHAnsi"/>
        </w:rPr>
        <w:noBreakHyphen/>
      </w:r>
      <w:r w:rsidRPr="001E5CFA">
        <w:rPr>
          <w:rFonts w:cstheme="minorHAnsi"/>
        </w:rPr>
        <w:fldChar w:fldCharType="begin"/>
      </w:r>
      <w:r w:rsidRPr="001E5CFA">
        <w:rPr>
          <w:rFonts w:cstheme="minorHAnsi"/>
        </w:rPr>
        <w:instrText xml:space="preserve"> SEQ Table \* ARABIC \s 1 </w:instrText>
      </w:r>
      <w:r w:rsidRPr="001E5CFA">
        <w:rPr>
          <w:rFonts w:cstheme="minorHAnsi"/>
        </w:rPr>
        <w:fldChar w:fldCharType="separate"/>
      </w:r>
      <w:r w:rsidR="00942841">
        <w:rPr>
          <w:rFonts w:cstheme="minorHAnsi"/>
          <w:noProof/>
        </w:rPr>
        <w:t>24</w:t>
      </w:r>
      <w:r w:rsidRPr="001E5CFA">
        <w:rPr>
          <w:rFonts w:cstheme="minorHAnsi"/>
        </w:rPr>
        <w:fldChar w:fldCharType="end"/>
      </w:r>
      <w:r w:rsidR="00A10339">
        <w:rPr>
          <w:noProof/>
        </w:rPr>
        <w:t>: B2G File Descriptions</w:t>
      </w:r>
      <w:bookmarkEnd w:id="3230"/>
    </w:p>
    <w:p w14:paraId="5B0D4BDB" w14:textId="77777777" w:rsidR="00274A40" w:rsidRDefault="00274A40" w:rsidP="00274A40">
      <w:pPr>
        <w:pStyle w:val="BodyText"/>
      </w:pPr>
    </w:p>
    <w:p w14:paraId="480F3599" w14:textId="206DE116" w:rsidR="00274A40" w:rsidRDefault="00274A40" w:rsidP="00274A40">
      <w:pPr>
        <w:pStyle w:val="BodyText"/>
      </w:pPr>
      <w:r>
        <w:rPr>
          <w:noProof/>
        </w:rPr>
        <w:drawing>
          <wp:inline distT="0" distB="0" distL="0" distR="0" wp14:anchorId="3260D5CB" wp14:editId="533C39BC">
            <wp:extent cx="5943600" cy="2614930"/>
            <wp:effectExtent l="0" t="0" r="0" b="0"/>
            <wp:docPr id="315050075"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5050075" name="Picture 1" descr="A screenshot of a computer&#10;&#10;Description automatically generated"/>
                    <pic:cNvPicPr/>
                  </pic:nvPicPr>
                  <pic:blipFill>
                    <a:blip r:embed="rId320"/>
                    <a:stretch>
                      <a:fillRect/>
                    </a:stretch>
                  </pic:blipFill>
                  <pic:spPr>
                    <a:xfrm>
                      <a:off x="0" y="0"/>
                      <a:ext cx="5943600" cy="2614930"/>
                    </a:xfrm>
                    <a:prstGeom prst="rect">
                      <a:avLst/>
                    </a:prstGeom>
                  </pic:spPr>
                </pic:pic>
              </a:graphicData>
            </a:graphic>
          </wp:inline>
        </w:drawing>
      </w:r>
    </w:p>
    <w:p w14:paraId="01BE6BF4" w14:textId="7FD803D4" w:rsidR="00274A40" w:rsidRDefault="00274A40" w:rsidP="00274A40">
      <w:pPr>
        <w:pStyle w:val="FigureCaption0"/>
      </w:pPr>
      <w:bookmarkStart w:id="3231" w:name="_Toc230164142"/>
      <w:r w:rsidRPr="001E5CFA">
        <w:t xml:space="preserve">Figure </w:t>
      </w:r>
      <w:fldSimple w:instr=" STYLEREF 1 \s ">
        <w:r w:rsidR="00942841">
          <w:rPr>
            <w:noProof/>
          </w:rPr>
          <w:t>6</w:t>
        </w:r>
      </w:fldSimple>
      <w:r w:rsidRPr="001E5CFA">
        <w:noBreakHyphen/>
      </w:r>
      <w:fldSimple w:instr=" SEQ Figure \* ARABIC \s 1 ">
        <w:r w:rsidR="00942841">
          <w:rPr>
            <w:noProof/>
          </w:rPr>
          <w:t>165</w:t>
        </w:r>
      </w:fldSimple>
      <w:r>
        <w:t>: NSC File Upload</w:t>
      </w:r>
      <w:bookmarkEnd w:id="3231"/>
    </w:p>
    <w:p w14:paraId="554B3F2A" w14:textId="04E27602" w:rsidR="00274A40" w:rsidRDefault="000720AA" w:rsidP="00A10339">
      <w:pPr>
        <w:pStyle w:val="Heading4"/>
      </w:pPr>
      <w:r>
        <w:t xml:space="preserve"> </w:t>
      </w:r>
      <w:bookmarkStart w:id="3232" w:name="_Toc230163386"/>
      <w:r w:rsidR="00274A40">
        <w:t>NSC Transactions</w:t>
      </w:r>
      <w:bookmarkEnd w:id="3232"/>
    </w:p>
    <w:p w14:paraId="5D401A0A" w14:textId="009072E2" w:rsidR="00274A40" w:rsidRDefault="00274A40" w:rsidP="00274A40">
      <w:pPr>
        <w:pStyle w:val="BodyText"/>
        <w:rPr>
          <w:lang w:bidi="ar-SA"/>
        </w:rPr>
      </w:pPr>
      <w:r>
        <w:rPr>
          <w:lang w:bidi="ar-SA"/>
        </w:rPr>
        <w:t>Transactions are used to report activity on the loan which does not require a Check or ACH payment to  be sent out to a Borrower or another party. Transactions Import differs from Disbursements Import is different from stated under the NSC Disbursement Uploads page because Disbursements are sent out as monetary payments from the HERMIT System and payments are not sent for Transactions.</w:t>
      </w:r>
    </w:p>
    <w:p w14:paraId="3DB0F954" w14:textId="3AE744E8" w:rsidR="00A10339" w:rsidRPr="002E4B00" w:rsidRDefault="00A10339" w:rsidP="00274A40">
      <w:pPr>
        <w:pStyle w:val="Heading5"/>
      </w:pPr>
      <w:r>
        <w:t xml:space="preserve">Preparing </w:t>
      </w:r>
      <w:r w:rsidR="00E92113">
        <w:t xml:space="preserve">NSC Transaction </w:t>
      </w:r>
      <w:r w:rsidRPr="002E4B00">
        <w:t>Import File</w:t>
      </w:r>
    </w:p>
    <w:p w14:paraId="4959D35F" w14:textId="3B5B3DFC" w:rsidR="00A10339" w:rsidRPr="002E4B00" w:rsidRDefault="00A10339" w:rsidP="00A10339">
      <w:pPr>
        <w:pStyle w:val="BodyText"/>
        <w:rPr>
          <w:noProof/>
        </w:rPr>
      </w:pPr>
      <w:r>
        <w:rPr>
          <w:noProof/>
        </w:rPr>
        <w:t>To p</w:t>
      </w:r>
      <w:r w:rsidRPr="002E4B00">
        <w:rPr>
          <w:noProof/>
        </w:rPr>
        <w:t>repar</w:t>
      </w:r>
      <w:r>
        <w:rPr>
          <w:noProof/>
        </w:rPr>
        <w:t>e</w:t>
      </w:r>
      <w:r w:rsidRPr="002E4B00">
        <w:rPr>
          <w:noProof/>
        </w:rPr>
        <w:t xml:space="preserve"> </w:t>
      </w:r>
      <w:r w:rsidR="00E92113">
        <w:rPr>
          <w:noProof/>
        </w:rPr>
        <w:t xml:space="preserve">NSC Transaction </w:t>
      </w:r>
      <w:r w:rsidRPr="002E4B00">
        <w:rPr>
          <w:noProof/>
        </w:rPr>
        <w:t>Import file:</w:t>
      </w:r>
    </w:p>
    <w:p w14:paraId="160EC4C6" w14:textId="57852388" w:rsidR="00A10339" w:rsidRPr="003C6F00" w:rsidRDefault="00A10339" w:rsidP="006C3C3F">
      <w:pPr>
        <w:pStyle w:val="OrderedList"/>
        <w:numPr>
          <w:ilvl w:val="0"/>
          <w:numId w:val="401"/>
        </w:numPr>
        <w:jc w:val="both"/>
      </w:pPr>
      <w:r w:rsidRPr="003C6F00">
        <w:t xml:space="preserve">From the </w:t>
      </w:r>
      <w:r w:rsidRPr="00556ADE">
        <w:t>Batch</w:t>
      </w:r>
      <w:r w:rsidRPr="003C6F00">
        <w:t xml:space="preserve"> tab, select </w:t>
      </w:r>
      <w:r w:rsidR="00E92113">
        <w:t xml:space="preserve">NSC </w:t>
      </w:r>
      <w:r w:rsidRPr="00556ADE">
        <w:t>File Upload</w:t>
      </w:r>
      <w:r w:rsidR="00E92113">
        <w:t>s</w:t>
      </w:r>
      <w:r w:rsidRPr="00556ADE">
        <w:t>.</w:t>
      </w:r>
    </w:p>
    <w:p w14:paraId="4F9F8A90" w14:textId="7E027C17" w:rsidR="00A10339" w:rsidRPr="003C6F00" w:rsidRDefault="00A10339" w:rsidP="006C3C3F">
      <w:pPr>
        <w:pStyle w:val="OrderedList"/>
        <w:numPr>
          <w:ilvl w:val="0"/>
          <w:numId w:val="401"/>
        </w:numPr>
        <w:jc w:val="both"/>
      </w:pPr>
      <w:r w:rsidRPr="003C6F00">
        <w:t xml:space="preserve">Select </w:t>
      </w:r>
      <w:r w:rsidR="00E92113">
        <w:rPr>
          <w:b/>
        </w:rPr>
        <w:t>NSC</w:t>
      </w:r>
      <w:r w:rsidRPr="003C6F00">
        <w:rPr>
          <w:b/>
        </w:rPr>
        <w:t xml:space="preserve"> Trans</w:t>
      </w:r>
      <w:r w:rsidR="00E92113">
        <w:rPr>
          <w:b/>
        </w:rPr>
        <w:t>action</w:t>
      </w:r>
      <w:r w:rsidRPr="003C6F00">
        <w:t xml:space="preserve">. </w:t>
      </w:r>
    </w:p>
    <w:p w14:paraId="36939DB7" w14:textId="77777777" w:rsidR="00A10339" w:rsidRPr="003C6F00" w:rsidRDefault="00A10339" w:rsidP="006C3C3F">
      <w:pPr>
        <w:pStyle w:val="OrderedList"/>
        <w:numPr>
          <w:ilvl w:val="0"/>
          <w:numId w:val="401"/>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5816426E" w14:textId="77777777" w:rsidR="00A10339" w:rsidRDefault="00A10339" w:rsidP="006C3C3F">
      <w:pPr>
        <w:pStyle w:val="OrderedList"/>
        <w:numPr>
          <w:ilvl w:val="0"/>
          <w:numId w:val="401"/>
        </w:numPr>
        <w:jc w:val="both"/>
      </w:pPr>
      <w:r w:rsidRPr="003C6F00">
        <w:t xml:space="preserve">Enter valid values for each column. </w:t>
      </w:r>
      <w:r>
        <w:t>For each of the field a comment is displayed when user points on the column name. The comment provides the user with the following information:</w:t>
      </w:r>
    </w:p>
    <w:p w14:paraId="68FF64B4" w14:textId="77777777" w:rsidR="00A10339" w:rsidRDefault="00A10339" w:rsidP="00A10339">
      <w:pPr>
        <w:pStyle w:val="UnorderedListIndent"/>
        <w:jc w:val="both"/>
      </w:pPr>
      <w:r>
        <w:t>whether the field is required, optional or conditionally required</w:t>
      </w:r>
    </w:p>
    <w:p w14:paraId="28C73910" w14:textId="77777777" w:rsidR="00A10339" w:rsidRPr="003C6F00" w:rsidRDefault="00A10339" w:rsidP="00A10339">
      <w:pPr>
        <w:pStyle w:val="UnorderedListIndent"/>
        <w:jc w:val="both"/>
      </w:pPr>
      <w:r w:rsidRPr="00AE54B4">
        <w:t xml:space="preserve">format/valid values for each </w:t>
      </w:r>
      <w:r>
        <w:t>field</w:t>
      </w:r>
    </w:p>
    <w:p w14:paraId="7DE4F553" w14:textId="3FBB6BB8" w:rsidR="00A10339" w:rsidRPr="00AE54B4" w:rsidRDefault="00A10339" w:rsidP="00A10339">
      <w:pPr>
        <w:pStyle w:val="BodyText"/>
        <w:jc w:val="center"/>
        <w:rPr>
          <w:rFonts w:eastAsiaTheme="minorHAnsi"/>
        </w:rPr>
      </w:pPr>
      <w:r w:rsidRPr="000A3BDF">
        <w:rPr>
          <w:noProof/>
        </w:rPr>
        <w:t xml:space="preserve"> </w:t>
      </w:r>
      <w:r w:rsidR="00E92113">
        <w:rPr>
          <w:noProof/>
        </w:rPr>
        <w:drawing>
          <wp:inline distT="0" distB="0" distL="0" distR="0" wp14:anchorId="14204205" wp14:editId="4D37C4A7">
            <wp:extent cx="3886537" cy="1630821"/>
            <wp:effectExtent l="19050" t="19050" r="19050" b="26670"/>
            <wp:docPr id="1598925726" name="Picture 1" descr="A screenshot of a spreadshe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8925726" name="Picture 1" descr="A screenshot of a spreadsheet&#10;&#10;Description automatically generated"/>
                    <pic:cNvPicPr/>
                  </pic:nvPicPr>
                  <pic:blipFill>
                    <a:blip r:embed="rId321"/>
                    <a:stretch>
                      <a:fillRect/>
                    </a:stretch>
                  </pic:blipFill>
                  <pic:spPr>
                    <a:xfrm>
                      <a:off x="0" y="0"/>
                      <a:ext cx="3886537" cy="1630821"/>
                    </a:xfrm>
                    <a:prstGeom prst="rect">
                      <a:avLst/>
                    </a:prstGeom>
                    <a:ln w="19050">
                      <a:solidFill>
                        <a:srgbClr val="0070C0"/>
                      </a:solidFill>
                    </a:ln>
                  </pic:spPr>
                </pic:pic>
              </a:graphicData>
            </a:graphic>
          </wp:inline>
        </w:drawing>
      </w:r>
    </w:p>
    <w:p w14:paraId="53A45B2D" w14:textId="5065349E" w:rsidR="00A10339" w:rsidRPr="00122C7E" w:rsidRDefault="001E5CFA" w:rsidP="00A10339">
      <w:pPr>
        <w:pStyle w:val="FigureCaption0"/>
      </w:pPr>
      <w:bookmarkStart w:id="3233" w:name="_Toc230164143"/>
      <w:r w:rsidRPr="001E5CFA">
        <w:t xml:space="preserve">Figure </w:t>
      </w:r>
      <w:fldSimple w:instr=" STYLEREF 1 \s ">
        <w:r w:rsidR="00942841">
          <w:rPr>
            <w:noProof/>
          </w:rPr>
          <w:t>6</w:t>
        </w:r>
      </w:fldSimple>
      <w:r w:rsidRPr="001E5CFA">
        <w:noBreakHyphen/>
      </w:r>
      <w:fldSimple w:instr=" SEQ Figure \* ARABIC \s 1 ">
        <w:r w:rsidR="00942841">
          <w:rPr>
            <w:noProof/>
          </w:rPr>
          <w:t>166</w:t>
        </w:r>
      </w:fldSimple>
      <w:r w:rsidR="00D14337">
        <w:t xml:space="preserve">: </w:t>
      </w:r>
      <w:r w:rsidR="00A10339" w:rsidRPr="005A4A56">
        <w:t xml:space="preserve">Sample </w:t>
      </w:r>
      <w:r w:rsidR="00A10339">
        <w:t>Excel T</w:t>
      </w:r>
      <w:r w:rsidR="00A10339" w:rsidRPr="005A4A56">
        <w:t xml:space="preserve">emplate for B2G </w:t>
      </w:r>
      <w:r w:rsidR="00E92113">
        <w:t xml:space="preserve">NSC </w:t>
      </w:r>
      <w:r w:rsidR="00A10339">
        <w:t>Trans</w:t>
      </w:r>
      <w:r w:rsidR="00E92113">
        <w:t>action</w:t>
      </w:r>
      <w:r w:rsidR="00A10339">
        <w:t xml:space="preserve"> I</w:t>
      </w:r>
      <w:r w:rsidR="00A10339" w:rsidRPr="005A4A56">
        <w:t>mport</w:t>
      </w:r>
      <w:bookmarkEnd w:id="3233"/>
      <w:r w:rsidR="00A10339" w:rsidRPr="005A4A56">
        <w:t xml:space="preserve"> </w:t>
      </w:r>
    </w:p>
    <w:p w14:paraId="634AA816" w14:textId="7AF8F845" w:rsidR="00A10339" w:rsidRPr="002E4B00" w:rsidRDefault="00A10339" w:rsidP="00274A40">
      <w:pPr>
        <w:pStyle w:val="Heading5"/>
      </w:pPr>
      <w:r>
        <w:t xml:space="preserve"> Saving </w:t>
      </w:r>
      <w:r w:rsidR="00E92113">
        <w:t xml:space="preserve">NSC Transaction </w:t>
      </w:r>
      <w:r w:rsidRPr="002E4B00">
        <w:t>Import File</w:t>
      </w:r>
    </w:p>
    <w:p w14:paraId="421F2C8F" w14:textId="2D7C5337" w:rsidR="00A10339" w:rsidRPr="00175086" w:rsidRDefault="00A10339" w:rsidP="00A10339">
      <w:pPr>
        <w:pStyle w:val="BodyText"/>
        <w:rPr>
          <w:noProof/>
        </w:rPr>
      </w:pPr>
      <w:r>
        <w:rPr>
          <w:noProof/>
        </w:rPr>
        <w:t>To s</w:t>
      </w:r>
      <w:r w:rsidRPr="00175086">
        <w:rPr>
          <w:noProof/>
        </w:rPr>
        <w:t>av</w:t>
      </w:r>
      <w:r>
        <w:rPr>
          <w:noProof/>
        </w:rPr>
        <w:t>e</w:t>
      </w:r>
      <w:r w:rsidRPr="00175086">
        <w:rPr>
          <w:noProof/>
        </w:rPr>
        <w:t xml:space="preserve"> the </w:t>
      </w:r>
      <w:r w:rsidR="00E92113">
        <w:rPr>
          <w:noProof/>
        </w:rPr>
        <w:t xml:space="preserve">NSC Transaction </w:t>
      </w:r>
      <w:r w:rsidRPr="002E4B00">
        <w:rPr>
          <w:noProof/>
        </w:rPr>
        <w:t xml:space="preserve">Import </w:t>
      </w:r>
      <w:r w:rsidRPr="00175086">
        <w:rPr>
          <w:noProof/>
        </w:rPr>
        <w:t>file:</w:t>
      </w:r>
    </w:p>
    <w:p w14:paraId="40FD3840" w14:textId="216A8AD1" w:rsidR="00A10339" w:rsidRPr="003C6F00" w:rsidRDefault="00A10339" w:rsidP="006C3C3F">
      <w:pPr>
        <w:pStyle w:val="OrderedList"/>
        <w:numPr>
          <w:ilvl w:val="0"/>
          <w:numId w:val="401"/>
        </w:numPr>
        <w:jc w:val="both"/>
      </w:pPr>
      <w:r w:rsidRPr="003C6F00">
        <w:t xml:space="preserve">Once all required fields are entered in the B2G </w:t>
      </w:r>
      <w:r w:rsidR="00E92113">
        <w:t xml:space="preserve">NSC Transaction </w:t>
      </w:r>
      <w:r w:rsidRPr="003C6F00">
        <w:t>import file and the file ready for upload, the file should be saved in a text (tab-delimited) file format</w:t>
      </w:r>
      <w:r>
        <w:t>.</w:t>
      </w:r>
    </w:p>
    <w:p w14:paraId="4D63C1F8" w14:textId="12874292" w:rsidR="00A10339" w:rsidRPr="003C6F00" w:rsidRDefault="00A10339" w:rsidP="006C3C3F">
      <w:pPr>
        <w:pStyle w:val="OrderedList"/>
        <w:numPr>
          <w:ilvl w:val="0"/>
          <w:numId w:val="401"/>
        </w:numPr>
        <w:jc w:val="both"/>
      </w:pPr>
      <w:r w:rsidRPr="003C6F00">
        <w:t xml:space="preserve">Click </w:t>
      </w:r>
      <w:r w:rsidRPr="001445BE">
        <w:rPr>
          <w:b/>
        </w:rPr>
        <w:t xml:space="preserve">File &gt; Save </w:t>
      </w:r>
      <w:r w:rsidRPr="003C6F00">
        <w:t xml:space="preserve">in the </w:t>
      </w:r>
      <w:r w:rsidR="00E92113">
        <w:t xml:space="preserve">NSC Transaction </w:t>
      </w:r>
      <w:r w:rsidRPr="003C6F00">
        <w:t>Import file.</w:t>
      </w:r>
    </w:p>
    <w:p w14:paraId="07153551" w14:textId="77777777" w:rsidR="00A10339" w:rsidRPr="003C6F00" w:rsidRDefault="00A10339" w:rsidP="006C3C3F">
      <w:pPr>
        <w:pStyle w:val="OrderedList"/>
        <w:numPr>
          <w:ilvl w:val="0"/>
          <w:numId w:val="401"/>
        </w:numPr>
        <w:jc w:val="both"/>
      </w:pPr>
      <w:r w:rsidRPr="003C6F00">
        <w:t>Select the folder in which to save the Excel file.</w:t>
      </w:r>
    </w:p>
    <w:p w14:paraId="53AB1F52" w14:textId="77777777" w:rsidR="00A10339" w:rsidRPr="003C6F00" w:rsidRDefault="00A10339" w:rsidP="006C3C3F">
      <w:pPr>
        <w:pStyle w:val="OrderedList"/>
        <w:numPr>
          <w:ilvl w:val="0"/>
          <w:numId w:val="401"/>
        </w:numPr>
        <w:jc w:val="both"/>
      </w:pPr>
      <w:r w:rsidRPr="003C6F00">
        <w:t>Rename the file if desired.</w:t>
      </w:r>
    </w:p>
    <w:p w14:paraId="66DD5DC9" w14:textId="77777777" w:rsidR="00A10339" w:rsidRPr="003C6F00" w:rsidRDefault="00A10339" w:rsidP="006C3C3F">
      <w:pPr>
        <w:pStyle w:val="OrderedList"/>
        <w:numPr>
          <w:ilvl w:val="0"/>
          <w:numId w:val="401"/>
        </w:numPr>
        <w:jc w:val="both"/>
      </w:pPr>
      <w:r w:rsidRPr="003C6F00">
        <w:t xml:space="preserve">Click </w:t>
      </w:r>
      <w:r w:rsidRPr="001445BE">
        <w:rPr>
          <w:b/>
        </w:rPr>
        <w:t xml:space="preserve">File &gt; Save As </w:t>
      </w:r>
      <w:r w:rsidRPr="003C6F00">
        <w:t>and save the file as text (tab-delimited)</w:t>
      </w:r>
      <w:r>
        <w:t>.</w:t>
      </w:r>
    </w:p>
    <w:p w14:paraId="5563CF6B" w14:textId="77777777" w:rsidR="00A10339" w:rsidRPr="00175086" w:rsidRDefault="00A10339" w:rsidP="006C3C3F">
      <w:pPr>
        <w:pStyle w:val="OrderedList"/>
        <w:numPr>
          <w:ilvl w:val="0"/>
          <w:numId w:val="401"/>
        </w:numPr>
        <w:jc w:val="both"/>
      </w:pPr>
      <w:r w:rsidRPr="003C6F00">
        <w:t xml:space="preserve">Click </w:t>
      </w:r>
      <w:r w:rsidRPr="001445BE">
        <w:rPr>
          <w:b/>
        </w:rPr>
        <w:t>Save.</w:t>
      </w:r>
    </w:p>
    <w:p w14:paraId="71192F2F" w14:textId="541E1B9D" w:rsidR="00A10339" w:rsidRPr="002E4B00" w:rsidRDefault="00A10339" w:rsidP="00274A40">
      <w:pPr>
        <w:pStyle w:val="Heading5"/>
      </w:pPr>
      <w:r>
        <w:t xml:space="preserve"> Uploading </w:t>
      </w:r>
      <w:r w:rsidR="00E92113">
        <w:t xml:space="preserve">NSC Transaction </w:t>
      </w:r>
      <w:r w:rsidRPr="002E4B00">
        <w:t>Import File</w:t>
      </w:r>
    </w:p>
    <w:p w14:paraId="6E340CD1" w14:textId="609A3171" w:rsidR="00A10339" w:rsidRPr="00175086" w:rsidRDefault="00A10339" w:rsidP="00A10339">
      <w:pPr>
        <w:pStyle w:val="BodyText"/>
        <w:rPr>
          <w:noProof/>
        </w:rPr>
      </w:pPr>
      <w:r>
        <w:rPr>
          <w:noProof/>
        </w:rPr>
        <w:t>To upload</w:t>
      </w:r>
      <w:r w:rsidRPr="00175086">
        <w:rPr>
          <w:noProof/>
        </w:rPr>
        <w:t xml:space="preserve"> the </w:t>
      </w:r>
      <w:r w:rsidR="00E92113">
        <w:rPr>
          <w:noProof/>
        </w:rPr>
        <w:t xml:space="preserve">NSC Transaction </w:t>
      </w:r>
      <w:r w:rsidRPr="002E4B00">
        <w:rPr>
          <w:noProof/>
        </w:rPr>
        <w:t>Import</w:t>
      </w:r>
      <w:r>
        <w:rPr>
          <w:noProof/>
        </w:rPr>
        <w:t xml:space="preserve"> </w:t>
      </w:r>
      <w:r w:rsidRPr="00175086">
        <w:rPr>
          <w:noProof/>
        </w:rPr>
        <w:t>file:</w:t>
      </w:r>
    </w:p>
    <w:p w14:paraId="5DDC99BF" w14:textId="30B351DC" w:rsidR="00A10339" w:rsidRPr="003C6F00" w:rsidRDefault="00A10339" w:rsidP="006C3C3F">
      <w:pPr>
        <w:pStyle w:val="OrderedList"/>
        <w:numPr>
          <w:ilvl w:val="0"/>
          <w:numId w:val="401"/>
        </w:numPr>
        <w:jc w:val="both"/>
      </w:pPr>
      <w:r w:rsidRPr="003C6F00">
        <w:t xml:space="preserve">Click </w:t>
      </w:r>
      <w:r w:rsidR="00322755">
        <w:rPr>
          <w:b/>
        </w:rPr>
        <w:t xml:space="preserve">Choose File </w:t>
      </w:r>
      <w:r w:rsidRPr="003C6F00">
        <w:t xml:space="preserve">on the </w:t>
      </w:r>
      <w:r w:rsidR="00E92113">
        <w:rPr>
          <w:b/>
        </w:rPr>
        <w:t xml:space="preserve">NSC </w:t>
      </w:r>
      <w:r w:rsidRPr="007B32B7">
        <w:rPr>
          <w:b/>
        </w:rPr>
        <w:t xml:space="preserve">File Upload </w:t>
      </w:r>
      <w:r w:rsidRPr="003C6F00">
        <w:t xml:space="preserve">screen to attach the previously saved </w:t>
      </w:r>
      <w:r w:rsidR="00322755">
        <w:t>NSC Transaction</w:t>
      </w:r>
      <w:r w:rsidRPr="003C6F00">
        <w:t xml:space="preserve"> </w:t>
      </w:r>
      <w:r w:rsidR="00322755">
        <w:t>I</w:t>
      </w:r>
      <w:r w:rsidRPr="003C6F00">
        <w:t xml:space="preserve">mport </w:t>
      </w:r>
      <w:r w:rsidR="00322755">
        <w:t>F</w:t>
      </w:r>
      <w:r w:rsidRPr="003C6F00">
        <w:t>ile.</w:t>
      </w:r>
    </w:p>
    <w:p w14:paraId="73031CE9" w14:textId="77777777" w:rsidR="00A10339" w:rsidRPr="003C6F00" w:rsidRDefault="00A10339" w:rsidP="006C3C3F">
      <w:pPr>
        <w:pStyle w:val="OrderedList"/>
        <w:numPr>
          <w:ilvl w:val="0"/>
          <w:numId w:val="401"/>
        </w:numPr>
        <w:jc w:val="both"/>
      </w:pPr>
      <w:r w:rsidRPr="003C6F00">
        <w:t xml:space="preserve">Click </w:t>
      </w:r>
      <w:r w:rsidRPr="001445BE">
        <w:rPr>
          <w:b/>
        </w:rPr>
        <w:t xml:space="preserve">Upload. </w:t>
      </w:r>
      <w:r w:rsidRPr="003C6F00">
        <w:tab/>
        <w:t xml:space="preserve">The </w:t>
      </w:r>
      <w:r w:rsidRPr="001445BE">
        <w:rPr>
          <w:b/>
        </w:rPr>
        <w:t>Import Results</w:t>
      </w:r>
      <w:r w:rsidRPr="003C6F00">
        <w:t xml:space="preserve"> section displays the details of the upload results.</w:t>
      </w:r>
    </w:p>
    <w:p w14:paraId="5978FF65" w14:textId="0963ACFD" w:rsidR="00A10339" w:rsidRPr="003C6F00" w:rsidRDefault="00A10339" w:rsidP="006C3C3F">
      <w:pPr>
        <w:pStyle w:val="OrderedList"/>
        <w:numPr>
          <w:ilvl w:val="0"/>
          <w:numId w:val="401"/>
        </w:numPr>
        <w:jc w:val="both"/>
      </w:pPr>
      <w:r w:rsidRPr="003C6F00">
        <w:t xml:space="preserve">The system will process the file and validate the records within the </w:t>
      </w:r>
      <w:r w:rsidR="00322755">
        <w:t xml:space="preserve">NSC Transaction </w:t>
      </w:r>
      <w:r w:rsidRPr="003C6F00">
        <w:t>import file:</w:t>
      </w:r>
    </w:p>
    <w:p w14:paraId="11EA9D23" w14:textId="77777777" w:rsidR="00A10339" w:rsidRPr="003C6F00" w:rsidRDefault="00A10339" w:rsidP="00A10339">
      <w:pPr>
        <w:pStyle w:val="UnorderedListIndent"/>
        <w:jc w:val="both"/>
      </w:pPr>
      <w:r w:rsidRPr="003C6F00">
        <w:t>If all the critical validations pass for the record, the record is uploaded</w:t>
      </w:r>
    </w:p>
    <w:p w14:paraId="709AFA37" w14:textId="77777777" w:rsidR="00A10339" w:rsidRPr="003C6F00" w:rsidRDefault="00A10339" w:rsidP="00A10339">
      <w:pPr>
        <w:pStyle w:val="UnorderedListIndent"/>
        <w:jc w:val="both"/>
      </w:pPr>
      <w:r w:rsidRPr="003C6F00">
        <w:t>If any of the critical validations fail, the record is not uploaded in the Servicing Module</w:t>
      </w:r>
    </w:p>
    <w:p w14:paraId="047DFA28" w14:textId="77777777" w:rsidR="00A10339" w:rsidRDefault="00A10339" w:rsidP="006C3C3F">
      <w:pPr>
        <w:pStyle w:val="OrderedList"/>
        <w:numPr>
          <w:ilvl w:val="0"/>
          <w:numId w:val="401"/>
        </w:numPr>
        <w:jc w:val="both"/>
        <w:rPr>
          <w:noProof/>
        </w:rPr>
      </w:pPr>
      <w:r w:rsidRPr="003C6F00">
        <w:t xml:space="preserve">Upon completion of the file processing, the system displays the processing status of each record within the file. </w:t>
      </w:r>
    </w:p>
    <w:p w14:paraId="6FF292D7" w14:textId="68E0BAC2" w:rsidR="00A10339" w:rsidRPr="002E4B00" w:rsidRDefault="00A10339" w:rsidP="00274A40">
      <w:pPr>
        <w:pStyle w:val="Heading5"/>
      </w:pPr>
      <w:r>
        <w:t xml:space="preserve"> Viewing Status of </w:t>
      </w:r>
      <w:r w:rsidR="00322755">
        <w:t xml:space="preserve">NSC Transaction </w:t>
      </w:r>
      <w:r w:rsidRPr="002E4B00">
        <w:t>Import File</w:t>
      </w:r>
    </w:p>
    <w:p w14:paraId="47F838CB" w14:textId="7C09D87A" w:rsidR="00A10339" w:rsidRPr="003C6F00" w:rsidRDefault="00A10339" w:rsidP="00A10339">
      <w:pPr>
        <w:pStyle w:val="BodyText"/>
      </w:pPr>
      <w:r w:rsidRPr="003C6F00">
        <w:t xml:space="preserve">The Import Results section displays the details of the processed B2G </w:t>
      </w:r>
      <w:r w:rsidR="00322755">
        <w:t xml:space="preserve">NSC Transaction </w:t>
      </w:r>
      <w:r w:rsidRPr="003C6F00">
        <w:t xml:space="preserve">Import file. It allows user to view: </w:t>
      </w:r>
    </w:p>
    <w:p w14:paraId="18A792CC" w14:textId="77777777" w:rsidR="00A10339" w:rsidRPr="003C6F00" w:rsidRDefault="00A10339" w:rsidP="00A10339">
      <w:pPr>
        <w:pStyle w:val="UnorderedList"/>
        <w:jc w:val="both"/>
      </w:pPr>
      <w:r w:rsidRPr="003C6F00">
        <w:rPr>
          <w:b/>
        </w:rPr>
        <w:t>Error Records:</w:t>
      </w:r>
      <w:r w:rsidRPr="003C6F00">
        <w:t xml:space="preserve"> count of records within the file t</w:t>
      </w:r>
      <w:r>
        <w:t>hat failed critical validations</w:t>
      </w:r>
    </w:p>
    <w:p w14:paraId="6FB767C9" w14:textId="77777777" w:rsidR="00A10339" w:rsidRPr="003C6F00" w:rsidRDefault="00A10339" w:rsidP="00A10339">
      <w:pPr>
        <w:pStyle w:val="UnorderedList"/>
        <w:jc w:val="both"/>
      </w:pPr>
      <w:r w:rsidRPr="003C6F00">
        <w:rPr>
          <w:b/>
        </w:rPr>
        <w:t>Warning/Success Records:</w:t>
      </w:r>
      <w:r w:rsidRPr="003C6F00">
        <w:t xml:space="preserve"> count of records that generated a warning but were successfully u</w:t>
      </w:r>
      <w:r>
        <w:t>ploaded in the Servicing Module</w:t>
      </w:r>
    </w:p>
    <w:p w14:paraId="6A157564" w14:textId="77777777" w:rsidR="00A10339" w:rsidRPr="003C6F00" w:rsidRDefault="00A10339" w:rsidP="00A10339">
      <w:pPr>
        <w:pStyle w:val="UnorderedList"/>
        <w:jc w:val="both"/>
      </w:pPr>
      <w:r w:rsidRPr="003C6F00">
        <w:rPr>
          <w:b/>
        </w:rPr>
        <w:t>Success Records:</w:t>
      </w:r>
      <w:r w:rsidRPr="003C6F00">
        <w:t xml:space="preserve"> count of records that were successfully uploaded withou</w:t>
      </w:r>
      <w:r>
        <w:t>t generating a warning or error</w:t>
      </w:r>
    </w:p>
    <w:p w14:paraId="54456268" w14:textId="77777777" w:rsidR="00A10339" w:rsidRPr="003C6F00" w:rsidRDefault="00A10339" w:rsidP="00A10339">
      <w:pPr>
        <w:pStyle w:val="UnorderedList"/>
        <w:jc w:val="both"/>
      </w:pPr>
      <w:r w:rsidRPr="003C6F00">
        <w:rPr>
          <w:b/>
        </w:rPr>
        <w:t xml:space="preserve">Filters: </w:t>
      </w:r>
      <w:r w:rsidRPr="003C6F00">
        <w:t>This section allows the user to filter the import resu</w:t>
      </w:r>
      <w:r>
        <w:t>lts by status and error message</w:t>
      </w:r>
    </w:p>
    <w:p w14:paraId="04DD0AE6" w14:textId="77777777" w:rsidR="00A10339" w:rsidRPr="003C6F00" w:rsidRDefault="00A10339" w:rsidP="00A10339">
      <w:pPr>
        <w:pStyle w:val="UnorderedList"/>
        <w:jc w:val="both"/>
      </w:pPr>
      <w:r w:rsidRPr="003C6F00">
        <w:rPr>
          <w:b/>
        </w:rPr>
        <w:t xml:space="preserve">Export to Excel: </w:t>
      </w:r>
      <w:r w:rsidRPr="003C6F00">
        <w:t>This link allows the user to export the file u</w:t>
      </w:r>
      <w:r>
        <w:t>pload results to an Excel file</w:t>
      </w:r>
    </w:p>
    <w:p w14:paraId="2EF7C83D" w14:textId="77777777" w:rsidR="00A10339" w:rsidRPr="003C6F00" w:rsidRDefault="00A10339" w:rsidP="00A10339">
      <w:pPr>
        <w:pStyle w:val="BodyText"/>
      </w:pPr>
      <w:r w:rsidRPr="003C6F00">
        <w:t>The processing status of each record within the file is displayed:</w:t>
      </w:r>
    </w:p>
    <w:p w14:paraId="72C985DA" w14:textId="77777777" w:rsidR="00A10339" w:rsidRPr="003C6F00" w:rsidRDefault="00A10339" w:rsidP="00A10339">
      <w:pPr>
        <w:pStyle w:val="UnorderedList"/>
        <w:jc w:val="both"/>
      </w:pPr>
      <w:r w:rsidRPr="003C6F00">
        <w:rPr>
          <w:b/>
        </w:rPr>
        <w:t>Rec#:</w:t>
      </w:r>
      <w:r w:rsidRPr="003C6F00">
        <w:t xml:space="preserve"> The record number of the case within the file</w:t>
      </w:r>
    </w:p>
    <w:p w14:paraId="3820F727" w14:textId="77777777" w:rsidR="00A10339" w:rsidRPr="003C6F00" w:rsidRDefault="00A10339" w:rsidP="00A10339">
      <w:pPr>
        <w:pStyle w:val="UnorderedList"/>
        <w:jc w:val="both"/>
      </w:pPr>
      <w:r w:rsidRPr="003C6F00">
        <w:rPr>
          <w:b/>
        </w:rPr>
        <w:t>FHA Case#:</w:t>
      </w:r>
      <w:r w:rsidRPr="003C6F00">
        <w:t xml:space="preserve"> The case number associated with the record</w:t>
      </w:r>
    </w:p>
    <w:p w14:paraId="63B66FDA" w14:textId="77777777" w:rsidR="00A10339" w:rsidRPr="003C6F00" w:rsidRDefault="00A10339" w:rsidP="00A10339">
      <w:pPr>
        <w:pStyle w:val="UnorderedList"/>
        <w:jc w:val="both"/>
      </w:pPr>
      <w:r w:rsidRPr="003C6F00">
        <w:rPr>
          <w:b/>
        </w:rPr>
        <w:t>Status:</w:t>
      </w:r>
      <w:r w:rsidRPr="003C6F00">
        <w:t xml:space="preserve"> The status of the uploaded record (Success, error or warning)</w:t>
      </w:r>
    </w:p>
    <w:p w14:paraId="68EDF27B" w14:textId="77777777" w:rsidR="00A10339" w:rsidRPr="003C6F00" w:rsidRDefault="00A10339" w:rsidP="00A10339">
      <w:pPr>
        <w:pStyle w:val="UnorderedList"/>
        <w:jc w:val="both"/>
      </w:pPr>
      <w:r w:rsidRPr="003C6F00">
        <w:rPr>
          <w:b/>
        </w:rPr>
        <w:t>Errors:</w:t>
      </w:r>
      <w:r w:rsidRPr="003C6F00">
        <w:t xml:space="preserve"> Description of the errors associated with the record. Fo</w:t>
      </w:r>
      <w:r>
        <w:t>r example: FHA Case# is invalid</w:t>
      </w:r>
    </w:p>
    <w:p w14:paraId="0B7C554B" w14:textId="77777777" w:rsidR="00A10339" w:rsidRPr="00061A13" w:rsidRDefault="00A10339" w:rsidP="00A10339">
      <w:pPr>
        <w:pStyle w:val="UnorderedList"/>
        <w:jc w:val="both"/>
      </w:pPr>
      <w:r w:rsidRPr="00061A13">
        <w:rPr>
          <w:b/>
        </w:rPr>
        <w:t>Warnings:</w:t>
      </w:r>
      <w:r w:rsidRPr="00061A13">
        <w:t xml:space="preserve"> Description of the warnings associated with the record</w:t>
      </w:r>
    </w:p>
    <w:p w14:paraId="3BE0D458" w14:textId="284E0FF7" w:rsidR="00A10339" w:rsidRDefault="00A10339" w:rsidP="00A10339">
      <w:pPr>
        <w:pStyle w:val="BodyText"/>
        <w:jc w:val="center"/>
      </w:pPr>
    </w:p>
    <w:p w14:paraId="044FC72C" w14:textId="76013753" w:rsidR="003E1A5A" w:rsidRDefault="003E1A5A" w:rsidP="00A10339">
      <w:pPr>
        <w:pStyle w:val="BodyText"/>
        <w:jc w:val="center"/>
      </w:pPr>
      <w:r>
        <w:rPr>
          <w:noProof/>
        </w:rPr>
        <w:drawing>
          <wp:inline distT="0" distB="0" distL="0" distR="0" wp14:anchorId="27B472ED" wp14:editId="36E0267F">
            <wp:extent cx="4581525" cy="2496344"/>
            <wp:effectExtent l="19050" t="19050" r="9525" b="18415"/>
            <wp:docPr id="250696445"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696445" name="Picture 1" descr="A screenshot of a computer&#10;&#10;Description automatically generated"/>
                    <pic:cNvPicPr/>
                  </pic:nvPicPr>
                  <pic:blipFill>
                    <a:blip r:embed="rId322"/>
                    <a:stretch>
                      <a:fillRect/>
                    </a:stretch>
                  </pic:blipFill>
                  <pic:spPr>
                    <a:xfrm>
                      <a:off x="0" y="0"/>
                      <a:ext cx="4612057" cy="2512980"/>
                    </a:xfrm>
                    <a:prstGeom prst="rect">
                      <a:avLst/>
                    </a:prstGeom>
                    <a:ln w="19050">
                      <a:solidFill>
                        <a:srgbClr val="0070C0"/>
                      </a:solidFill>
                    </a:ln>
                  </pic:spPr>
                </pic:pic>
              </a:graphicData>
            </a:graphic>
          </wp:inline>
        </w:drawing>
      </w:r>
    </w:p>
    <w:p w14:paraId="3B3F135A" w14:textId="0CF80BCC" w:rsidR="00A10339" w:rsidRDefault="001E5CFA" w:rsidP="00A10339">
      <w:pPr>
        <w:pStyle w:val="FigureCaption0"/>
      </w:pPr>
      <w:bookmarkStart w:id="3234" w:name="_Toc230164144"/>
      <w:r w:rsidRPr="001E5CFA">
        <w:t xml:space="preserve">Figure </w:t>
      </w:r>
      <w:fldSimple w:instr=" STYLEREF 1 \s ">
        <w:r w:rsidR="00942841">
          <w:rPr>
            <w:noProof/>
          </w:rPr>
          <w:t>6</w:t>
        </w:r>
      </w:fldSimple>
      <w:r w:rsidRPr="001E5CFA">
        <w:noBreakHyphen/>
      </w:r>
      <w:fldSimple w:instr=" SEQ Figure \* ARABIC \s 1 ">
        <w:r w:rsidR="00942841">
          <w:rPr>
            <w:noProof/>
          </w:rPr>
          <w:t>167</w:t>
        </w:r>
      </w:fldSimple>
      <w:r w:rsidR="00A10339">
        <w:t xml:space="preserve">: </w:t>
      </w:r>
      <w:r w:rsidR="00322755">
        <w:t xml:space="preserve">NSC Transaction </w:t>
      </w:r>
      <w:r w:rsidR="00A10339">
        <w:t>I</w:t>
      </w:r>
      <w:r w:rsidR="00A10339" w:rsidRPr="005A4A56">
        <w:t>mport</w:t>
      </w:r>
      <w:r w:rsidR="00A10339">
        <w:t xml:space="preserve"> Results</w:t>
      </w:r>
      <w:bookmarkEnd w:id="3234"/>
    </w:p>
    <w:p w14:paraId="2DEDC001" w14:textId="49A93C2C" w:rsidR="00274A40" w:rsidRDefault="00274A40" w:rsidP="00A10339">
      <w:pPr>
        <w:pStyle w:val="Heading4"/>
      </w:pPr>
      <w:bookmarkStart w:id="3235" w:name="_Toc230163387"/>
      <w:r>
        <w:t>Asset Sales Reports</w:t>
      </w:r>
      <w:bookmarkEnd w:id="3235"/>
    </w:p>
    <w:p w14:paraId="7DD6464C" w14:textId="758C999B" w:rsidR="00A10339" w:rsidRPr="00D757EC" w:rsidRDefault="00A10339" w:rsidP="00274A40">
      <w:pPr>
        <w:pStyle w:val="Heading5"/>
      </w:pPr>
      <w:r w:rsidRPr="00D757EC">
        <w:t xml:space="preserve">Preparing </w:t>
      </w:r>
      <w:r w:rsidR="00322755">
        <w:t xml:space="preserve">Asset Sale Reports </w:t>
      </w:r>
      <w:r w:rsidRPr="00D757EC">
        <w:t>Import File</w:t>
      </w:r>
    </w:p>
    <w:p w14:paraId="2053D350" w14:textId="2E31FBD3" w:rsidR="00A10339" w:rsidRPr="003C6F00" w:rsidRDefault="00A10339" w:rsidP="00A10339">
      <w:pPr>
        <w:pStyle w:val="BodyText"/>
        <w:rPr>
          <w:noProof/>
        </w:rPr>
      </w:pPr>
      <w:r>
        <w:rPr>
          <w:noProof/>
        </w:rPr>
        <w:t xml:space="preserve">To prepare </w:t>
      </w:r>
      <w:r w:rsidR="00322755">
        <w:rPr>
          <w:noProof/>
        </w:rPr>
        <w:t xml:space="preserve">Asset Sale Report </w:t>
      </w:r>
      <w:r w:rsidRPr="003C6F00">
        <w:rPr>
          <w:noProof/>
        </w:rPr>
        <w:t>Import file:</w:t>
      </w:r>
    </w:p>
    <w:p w14:paraId="4ADE67B9" w14:textId="4AEC43AB" w:rsidR="00A10339" w:rsidRPr="003C6F00" w:rsidRDefault="00A10339" w:rsidP="006C3C3F">
      <w:pPr>
        <w:pStyle w:val="OrderedList"/>
        <w:numPr>
          <w:ilvl w:val="0"/>
          <w:numId w:val="392"/>
        </w:numPr>
        <w:jc w:val="both"/>
      </w:pPr>
      <w:r w:rsidRPr="003C6F00">
        <w:t xml:space="preserve">From the Batch tab, select </w:t>
      </w:r>
      <w:r w:rsidR="00322755">
        <w:t xml:space="preserve">NSC File </w:t>
      </w:r>
      <w:r w:rsidRPr="003C6F00">
        <w:t>Upload</w:t>
      </w:r>
      <w:r w:rsidR="00322755">
        <w:t>s</w:t>
      </w:r>
      <w:r w:rsidRPr="003C6F00">
        <w:t>.</w:t>
      </w:r>
    </w:p>
    <w:p w14:paraId="513DFEDF" w14:textId="0121AF2D" w:rsidR="00A10339" w:rsidRPr="003C6F00" w:rsidRDefault="00A10339" w:rsidP="006C3C3F">
      <w:pPr>
        <w:pStyle w:val="OrderedList"/>
        <w:numPr>
          <w:ilvl w:val="0"/>
          <w:numId w:val="392"/>
        </w:numPr>
        <w:jc w:val="both"/>
      </w:pPr>
      <w:r w:rsidRPr="003C6F00">
        <w:t>Select</w:t>
      </w:r>
      <w:r w:rsidR="00322755">
        <w:t xml:space="preserve"> </w:t>
      </w:r>
      <w:r w:rsidR="00322755">
        <w:rPr>
          <w:b/>
        </w:rPr>
        <w:t>Asset Sale Reports</w:t>
      </w:r>
      <w:r w:rsidRPr="003C6F00">
        <w:t xml:space="preserve">. </w:t>
      </w:r>
    </w:p>
    <w:p w14:paraId="5267829C" w14:textId="77777777" w:rsidR="00A10339" w:rsidRPr="003C6F00" w:rsidRDefault="00A10339" w:rsidP="006C3C3F">
      <w:pPr>
        <w:pStyle w:val="OrderedList"/>
        <w:numPr>
          <w:ilvl w:val="0"/>
          <w:numId w:val="392"/>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680A6D17" w14:textId="015C6B59" w:rsidR="00A10339" w:rsidRDefault="00A10339" w:rsidP="006C3C3F">
      <w:pPr>
        <w:pStyle w:val="OrderedList"/>
        <w:numPr>
          <w:ilvl w:val="0"/>
          <w:numId w:val="392"/>
        </w:numPr>
        <w:jc w:val="both"/>
      </w:pPr>
      <w:r w:rsidRPr="003C6F00">
        <w:t>Enter valid values for each column</w:t>
      </w:r>
      <w:r>
        <w:t>.</w:t>
      </w:r>
      <w:r w:rsidRPr="00F13622">
        <w:t xml:space="preserve"> </w:t>
      </w:r>
      <w:r w:rsidR="000625AB">
        <w:t>This file will accept the first nine</w:t>
      </w:r>
      <w:r w:rsidR="00DB3BF1">
        <w:t xml:space="preserve"> </w:t>
      </w:r>
      <w:r w:rsidR="000625AB">
        <w:t xml:space="preserve">digits </w:t>
      </w:r>
      <w:r w:rsidR="005254A5">
        <w:t xml:space="preserve">as well as the full 10 digits </w:t>
      </w:r>
      <w:r w:rsidR="000625AB">
        <w:t xml:space="preserve">of the FHA Case Number. </w:t>
      </w:r>
      <w:r>
        <w:t>For each of the field</w:t>
      </w:r>
      <w:r w:rsidR="000625AB">
        <w:t>s</w:t>
      </w:r>
      <w:r>
        <w:t xml:space="preserve"> a comment is displayed when user points on the column name. The comment provides the user with the following information:</w:t>
      </w:r>
    </w:p>
    <w:p w14:paraId="73080410" w14:textId="77777777" w:rsidR="00A10339" w:rsidRDefault="00A10339" w:rsidP="00A10339">
      <w:pPr>
        <w:pStyle w:val="UnorderedListIndent"/>
        <w:jc w:val="both"/>
      </w:pPr>
      <w:r>
        <w:t>whether the field is required, optional or conditionally required</w:t>
      </w:r>
    </w:p>
    <w:p w14:paraId="7E8B5EFB" w14:textId="77777777" w:rsidR="00322755" w:rsidRDefault="00A10339" w:rsidP="00322755">
      <w:pPr>
        <w:pStyle w:val="UnorderedListIndent"/>
        <w:jc w:val="both"/>
      </w:pPr>
      <w:r w:rsidRPr="00AE54B4">
        <w:t xml:space="preserve">format/valid values for each </w:t>
      </w:r>
      <w:r>
        <w:t>field</w:t>
      </w:r>
    </w:p>
    <w:p w14:paraId="4F7098DB" w14:textId="578AD073" w:rsidR="00A10339" w:rsidRPr="00322755" w:rsidRDefault="00322755" w:rsidP="00274A40">
      <w:pPr>
        <w:pStyle w:val="UnorderedListIndent"/>
        <w:numPr>
          <w:ilvl w:val="0"/>
          <w:numId w:val="0"/>
        </w:numPr>
        <w:jc w:val="center"/>
      </w:pPr>
      <w:r>
        <w:rPr>
          <w:noProof/>
        </w:rPr>
        <w:drawing>
          <wp:inline distT="0" distB="0" distL="0" distR="0" wp14:anchorId="036BB129" wp14:editId="371375D8">
            <wp:extent cx="1383506" cy="1581150"/>
            <wp:effectExtent l="19050" t="19050" r="26670" b="19050"/>
            <wp:docPr id="1758628945" name="Picture 1" descr="A screenshot of a spreadshee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8628945" name="Picture 1" descr="A screenshot of a spreadsheet&#10;&#10;Description automatically generated with medium confidence"/>
                    <pic:cNvPicPr/>
                  </pic:nvPicPr>
                  <pic:blipFill>
                    <a:blip r:embed="rId323"/>
                    <a:stretch>
                      <a:fillRect/>
                    </a:stretch>
                  </pic:blipFill>
                  <pic:spPr>
                    <a:xfrm>
                      <a:off x="0" y="0"/>
                      <a:ext cx="1387165" cy="1585332"/>
                    </a:xfrm>
                    <a:prstGeom prst="rect">
                      <a:avLst/>
                    </a:prstGeom>
                    <a:ln w="19050">
                      <a:solidFill>
                        <a:srgbClr val="0070C0"/>
                      </a:solidFill>
                    </a:ln>
                  </pic:spPr>
                </pic:pic>
              </a:graphicData>
            </a:graphic>
          </wp:inline>
        </w:drawing>
      </w:r>
    </w:p>
    <w:p w14:paraId="2DA4FA7A" w14:textId="1EEA30A1" w:rsidR="00A10339" w:rsidRPr="00F13622" w:rsidRDefault="001E5CFA" w:rsidP="00A10339">
      <w:pPr>
        <w:pStyle w:val="FigureCaption0"/>
      </w:pPr>
      <w:bookmarkStart w:id="3236" w:name="_Toc230164145"/>
      <w:r w:rsidRPr="001E5CFA">
        <w:t xml:space="preserve">Figure </w:t>
      </w:r>
      <w:fldSimple w:instr=" STYLEREF 1 \s ">
        <w:r w:rsidR="00942841">
          <w:rPr>
            <w:noProof/>
          </w:rPr>
          <w:t>6</w:t>
        </w:r>
      </w:fldSimple>
      <w:r w:rsidRPr="001E5CFA">
        <w:noBreakHyphen/>
      </w:r>
      <w:fldSimple w:instr=" SEQ Figure \* ARABIC \s 1 ">
        <w:r w:rsidR="00942841">
          <w:rPr>
            <w:noProof/>
          </w:rPr>
          <w:t>168</w:t>
        </w:r>
      </w:fldSimple>
      <w:r w:rsidR="00A10339">
        <w:t xml:space="preserve">: </w:t>
      </w:r>
      <w:r w:rsidR="00A10339" w:rsidRPr="00F13622">
        <w:t xml:space="preserve">Sample Excel Template for B2G </w:t>
      </w:r>
      <w:r w:rsidR="00322755">
        <w:t xml:space="preserve">Asset Sale Reports </w:t>
      </w:r>
      <w:r w:rsidR="00A10339" w:rsidRPr="00F13622">
        <w:t>Import</w:t>
      </w:r>
      <w:bookmarkEnd w:id="3236"/>
      <w:r w:rsidR="00A10339" w:rsidRPr="00F13622">
        <w:t xml:space="preserve"> </w:t>
      </w:r>
    </w:p>
    <w:p w14:paraId="2D29E9E5" w14:textId="78164EC0" w:rsidR="00A10339" w:rsidRPr="00D757EC" w:rsidRDefault="00A10339" w:rsidP="00274A40">
      <w:pPr>
        <w:pStyle w:val="Heading5"/>
      </w:pPr>
      <w:r>
        <w:t xml:space="preserve"> Saving</w:t>
      </w:r>
      <w:r w:rsidRPr="00D757EC">
        <w:t xml:space="preserve"> </w:t>
      </w:r>
      <w:r w:rsidR="00322755">
        <w:t xml:space="preserve">Asset Sale Reports </w:t>
      </w:r>
      <w:r w:rsidRPr="00D757EC">
        <w:t>Import File</w:t>
      </w:r>
    </w:p>
    <w:p w14:paraId="3BFECC49" w14:textId="77777777" w:rsidR="00A10339" w:rsidRPr="003C6F00" w:rsidRDefault="00A10339" w:rsidP="00A10339">
      <w:pPr>
        <w:pStyle w:val="BodyText"/>
      </w:pPr>
      <w:r>
        <w:t>To save</w:t>
      </w:r>
      <w:r w:rsidRPr="003C6F00">
        <w:t xml:space="preserve"> </w:t>
      </w:r>
      <w:r w:rsidRPr="003C6F00">
        <w:rPr>
          <w:rFonts w:cstheme="minorHAnsi"/>
          <w:noProof/>
        </w:rPr>
        <w:t>Transactions</w:t>
      </w:r>
      <w:r w:rsidRPr="003C6F00">
        <w:t xml:space="preserve"> Import file:</w:t>
      </w:r>
    </w:p>
    <w:p w14:paraId="38EFDB0C" w14:textId="51D46F0B" w:rsidR="00A10339" w:rsidRPr="003C6F00" w:rsidRDefault="00A10339" w:rsidP="006C3C3F">
      <w:pPr>
        <w:pStyle w:val="OrderedList"/>
        <w:numPr>
          <w:ilvl w:val="0"/>
          <w:numId w:val="392"/>
        </w:numPr>
        <w:jc w:val="both"/>
      </w:pPr>
      <w:r w:rsidRPr="003C6F00">
        <w:t xml:space="preserve">Once all required fields are entered in the B2G </w:t>
      </w:r>
      <w:r w:rsidR="00322755">
        <w:t>Asset Sale Reports</w:t>
      </w:r>
      <w:r w:rsidRPr="003C6F00">
        <w:t xml:space="preserve"> import file and the file ready for upload, the file should be saved in a text (tab-delimited) file format</w:t>
      </w:r>
      <w:r>
        <w:t>.</w:t>
      </w:r>
    </w:p>
    <w:p w14:paraId="64B31C9F" w14:textId="07836D82" w:rsidR="00A10339" w:rsidRPr="003C6F00" w:rsidRDefault="00A10339" w:rsidP="006C3C3F">
      <w:pPr>
        <w:pStyle w:val="OrderedList"/>
        <w:numPr>
          <w:ilvl w:val="0"/>
          <w:numId w:val="392"/>
        </w:numPr>
        <w:jc w:val="both"/>
      </w:pPr>
      <w:r w:rsidRPr="003C6F00">
        <w:t xml:space="preserve">Click </w:t>
      </w:r>
      <w:r w:rsidRPr="001445BE">
        <w:rPr>
          <w:b/>
        </w:rPr>
        <w:t xml:space="preserve">File &gt; Save </w:t>
      </w:r>
      <w:r w:rsidRPr="003C6F00">
        <w:t xml:space="preserve">in the </w:t>
      </w:r>
      <w:r w:rsidR="00322755">
        <w:t xml:space="preserve">B2G Asset Sale Reports </w:t>
      </w:r>
      <w:r w:rsidRPr="003C6F00">
        <w:t>Import file.</w:t>
      </w:r>
    </w:p>
    <w:p w14:paraId="465DE19E" w14:textId="77777777" w:rsidR="00A10339" w:rsidRPr="003C6F00" w:rsidRDefault="00A10339" w:rsidP="006C3C3F">
      <w:pPr>
        <w:pStyle w:val="OrderedList"/>
        <w:numPr>
          <w:ilvl w:val="0"/>
          <w:numId w:val="392"/>
        </w:numPr>
        <w:jc w:val="both"/>
      </w:pPr>
      <w:r w:rsidRPr="003C6F00">
        <w:t>Select the folder in which to save the Excel file.</w:t>
      </w:r>
    </w:p>
    <w:p w14:paraId="1AA54CC8" w14:textId="77777777" w:rsidR="00A10339" w:rsidRPr="003C6F00" w:rsidRDefault="00A10339" w:rsidP="006C3C3F">
      <w:pPr>
        <w:pStyle w:val="OrderedList"/>
        <w:numPr>
          <w:ilvl w:val="0"/>
          <w:numId w:val="392"/>
        </w:numPr>
        <w:jc w:val="both"/>
      </w:pPr>
      <w:r w:rsidRPr="003C6F00">
        <w:t>Rename the file if desired.</w:t>
      </w:r>
    </w:p>
    <w:p w14:paraId="527F5B17" w14:textId="77777777" w:rsidR="00A10339" w:rsidRPr="003C6F00" w:rsidRDefault="00A10339" w:rsidP="006C3C3F">
      <w:pPr>
        <w:pStyle w:val="OrderedList"/>
        <w:numPr>
          <w:ilvl w:val="0"/>
          <w:numId w:val="392"/>
        </w:numPr>
        <w:jc w:val="both"/>
      </w:pPr>
      <w:r w:rsidRPr="003C6F00">
        <w:t xml:space="preserve">Click </w:t>
      </w:r>
      <w:r w:rsidRPr="001445BE">
        <w:rPr>
          <w:b/>
        </w:rPr>
        <w:t xml:space="preserve">File &gt; Save As </w:t>
      </w:r>
      <w:r w:rsidRPr="003C6F00">
        <w:t>and save the file as text (tab-delimited)</w:t>
      </w:r>
      <w:r>
        <w:t>.</w:t>
      </w:r>
    </w:p>
    <w:p w14:paraId="7AD6514D" w14:textId="77777777" w:rsidR="00A10339" w:rsidRPr="003C6F00" w:rsidRDefault="00A10339" w:rsidP="006C3C3F">
      <w:pPr>
        <w:pStyle w:val="OrderedList"/>
        <w:numPr>
          <w:ilvl w:val="0"/>
          <w:numId w:val="392"/>
        </w:numPr>
        <w:jc w:val="both"/>
      </w:pPr>
      <w:r w:rsidRPr="003C6F00">
        <w:t xml:space="preserve">Click </w:t>
      </w:r>
      <w:r w:rsidRPr="001445BE">
        <w:rPr>
          <w:b/>
        </w:rPr>
        <w:t>Save.</w:t>
      </w:r>
    </w:p>
    <w:p w14:paraId="0AF9EFE9" w14:textId="3DC98240" w:rsidR="00A10339" w:rsidRPr="000B621B" w:rsidRDefault="00A10339" w:rsidP="00274A40">
      <w:pPr>
        <w:pStyle w:val="Heading5"/>
      </w:pPr>
      <w:r>
        <w:t xml:space="preserve"> Uploading </w:t>
      </w:r>
      <w:r w:rsidR="00322755">
        <w:t xml:space="preserve">Asset Sale Reports </w:t>
      </w:r>
      <w:r w:rsidRPr="000B621B">
        <w:t>Import File</w:t>
      </w:r>
    </w:p>
    <w:p w14:paraId="317577B7" w14:textId="3F3C3262" w:rsidR="00A10339" w:rsidRPr="003C6F00" w:rsidRDefault="00A10339" w:rsidP="00A10339">
      <w:pPr>
        <w:pStyle w:val="BodyText"/>
      </w:pPr>
      <w:r>
        <w:t xml:space="preserve">To upload </w:t>
      </w:r>
      <w:r w:rsidR="00322755">
        <w:t xml:space="preserve">Asset Sale Reports </w:t>
      </w:r>
      <w:r>
        <w:t>Import</w:t>
      </w:r>
      <w:r w:rsidRPr="003C6F00">
        <w:t xml:space="preserve"> file:</w:t>
      </w:r>
    </w:p>
    <w:p w14:paraId="027E788F" w14:textId="13A12242" w:rsidR="00A10339" w:rsidRPr="003C6F00" w:rsidRDefault="00A10339" w:rsidP="006C3C3F">
      <w:pPr>
        <w:pStyle w:val="OrderedList"/>
        <w:numPr>
          <w:ilvl w:val="0"/>
          <w:numId w:val="392"/>
        </w:numPr>
        <w:jc w:val="both"/>
      </w:pPr>
      <w:r w:rsidRPr="003C6F00">
        <w:t xml:space="preserve">Click </w:t>
      </w:r>
      <w:r w:rsidR="00322755">
        <w:rPr>
          <w:b/>
        </w:rPr>
        <w:t xml:space="preserve">Choose File </w:t>
      </w:r>
      <w:r w:rsidRPr="003C6F00">
        <w:t xml:space="preserve">on the </w:t>
      </w:r>
      <w:r w:rsidR="00322755">
        <w:rPr>
          <w:b/>
        </w:rPr>
        <w:t xml:space="preserve">NSC </w:t>
      </w:r>
      <w:r w:rsidRPr="007B32B7">
        <w:rPr>
          <w:b/>
        </w:rPr>
        <w:t>File Upload</w:t>
      </w:r>
      <w:r w:rsidR="00322755">
        <w:rPr>
          <w:b/>
        </w:rPr>
        <w:t>s</w:t>
      </w:r>
      <w:r w:rsidRPr="007B32B7">
        <w:rPr>
          <w:b/>
        </w:rPr>
        <w:t xml:space="preserve"> </w:t>
      </w:r>
      <w:r w:rsidRPr="003C6F00">
        <w:t xml:space="preserve">screen to attach the previously saved </w:t>
      </w:r>
      <w:r w:rsidR="00322755">
        <w:t>Asset Sale Reports</w:t>
      </w:r>
      <w:r w:rsidRPr="003C6F00">
        <w:t xml:space="preserve"> import file.</w:t>
      </w:r>
    </w:p>
    <w:p w14:paraId="48E3A798" w14:textId="77777777" w:rsidR="00A10339" w:rsidRPr="003C6F00" w:rsidRDefault="00A10339" w:rsidP="006C3C3F">
      <w:pPr>
        <w:pStyle w:val="OrderedList"/>
        <w:numPr>
          <w:ilvl w:val="0"/>
          <w:numId w:val="392"/>
        </w:numPr>
        <w:jc w:val="both"/>
      </w:pPr>
      <w:r w:rsidRPr="003C6F00">
        <w:t xml:space="preserve">Click </w:t>
      </w:r>
      <w:r w:rsidRPr="001445BE">
        <w:rPr>
          <w:b/>
        </w:rPr>
        <w:t xml:space="preserve">Upload. </w:t>
      </w:r>
      <w:r w:rsidRPr="003C6F00">
        <w:tab/>
        <w:t>The Import Results section displays the details of the upload results.</w:t>
      </w:r>
    </w:p>
    <w:p w14:paraId="60A13B0D" w14:textId="77777777" w:rsidR="00A10339" w:rsidRPr="003C6F00" w:rsidRDefault="00A10339" w:rsidP="006C3C3F">
      <w:pPr>
        <w:pStyle w:val="OrderedList"/>
        <w:numPr>
          <w:ilvl w:val="0"/>
          <w:numId w:val="392"/>
        </w:numPr>
        <w:jc w:val="both"/>
      </w:pPr>
      <w:r w:rsidRPr="003C6F00">
        <w:t>The system will process the file and validate the records within the transactions import file:</w:t>
      </w:r>
    </w:p>
    <w:p w14:paraId="2463417C" w14:textId="11EBD240" w:rsidR="00A10339" w:rsidRPr="003C6F00" w:rsidRDefault="00A10339" w:rsidP="00A10339">
      <w:pPr>
        <w:pStyle w:val="UnorderedListIndent"/>
        <w:jc w:val="both"/>
      </w:pPr>
      <w:r w:rsidRPr="003C6F00">
        <w:t>If all the critical validations pass for the record, the record is uploaded</w:t>
      </w:r>
      <w:r w:rsidR="00322755">
        <w:t xml:space="preserve"> and the four Report generate in the download queue (Contact Extract, Loan Extract, Loan Level Balance, and loan Transaction Detail). </w:t>
      </w:r>
    </w:p>
    <w:p w14:paraId="0ED3EAC5" w14:textId="77777777" w:rsidR="00A10339" w:rsidRPr="003C6F00" w:rsidRDefault="00A10339" w:rsidP="00A10339">
      <w:pPr>
        <w:pStyle w:val="UnorderedListIndent"/>
        <w:jc w:val="both"/>
      </w:pPr>
      <w:r w:rsidRPr="003C6F00">
        <w:t>If any of the critical validations fail, the record is not uploaded in the Servicing Module</w:t>
      </w:r>
    </w:p>
    <w:p w14:paraId="72E24E4C" w14:textId="77777777" w:rsidR="00A10339" w:rsidRPr="00512D15" w:rsidRDefault="00A10339" w:rsidP="006C3C3F">
      <w:pPr>
        <w:pStyle w:val="OrderedList"/>
        <w:numPr>
          <w:ilvl w:val="0"/>
          <w:numId w:val="392"/>
        </w:numPr>
        <w:jc w:val="both"/>
      </w:pPr>
      <w:r w:rsidRPr="003C6F00">
        <w:t xml:space="preserve">Upon completion of the file processing, the system displays the processing status of each record within the </w:t>
      </w:r>
      <w:r w:rsidRPr="00512D15">
        <w:t xml:space="preserve">file. </w:t>
      </w:r>
    </w:p>
    <w:p w14:paraId="2C5178C4" w14:textId="0632437F" w:rsidR="00A10339" w:rsidRPr="00512D15" w:rsidRDefault="00A10339" w:rsidP="00512D15">
      <w:pPr>
        <w:pStyle w:val="NoSpacing"/>
        <w:rPr>
          <w:rFonts w:ascii="Cambria" w:hAnsi="Cambria"/>
        </w:rPr>
      </w:pPr>
      <w:r w:rsidRPr="00512D15">
        <w:rPr>
          <w:rFonts w:ascii="Cambria" w:hAnsi="Cambria"/>
        </w:rPr>
        <w:t xml:space="preserve"> </w:t>
      </w:r>
    </w:p>
    <w:p w14:paraId="5CA50866" w14:textId="7A5E19C6" w:rsidR="00C6187E" w:rsidRDefault="00322755" w:rsidP="00274A40">
      <w:pPr>
        <w:pStyle w:val="Heading5"/>
      </w:pPr>
      <w:r w:rsidRPr="000B621B">
        <w:t xml:space="preserve">Viewing </w:t>
      </w:r>
      <w:r>
        <w:t xml:space="preserve">Reports when the Asset Sale Reports </w:t>
      </w:r>
      <w:r w:rsidRPr="000B621B">
        <w:t>Import File</w:t>
      </w:r>
      <w:r>
        <w:t xml:space="preserve"> is successful </w:t>
      </w:r>
    </w:p>
    <w:p w14:paraId="37023699" w14:textId="77777777" w:rsidR="00837406" w:rsidRDefault="00837406" w:rsidP="00837406">
      <w:pPr>
        <w:pStyle w:val="BodyText"/>
      </w:pPr>
      <w:r>
        <w:t xml:space="preserve">To Open the four Asset Sale Reports: </w:t>
      </w:r>
    </w:p>
    <w:p w14:paraId="0BC4E81C" w14:textId="2A529F72" w:rsidR="00837406" w:rsidRDefault="00837406" w:rsidP="006C3C3F">
      <w:pPr>
        <w:pStyle w:val="OrderedList"/>
        <w:numPr>
          <w:ilvl w:val="0"/>
          <w:numId w:val="392"/>
        </w:numPr>
        <w:jc w:val="both"/>
      </w:pPr>
      <w:r w:rsidRPr="003C6F00">
        <w:t xml:space="preserve">Once the B2G </w:t>
      </w:r>
      <w:r>
        <w:t>Asset Sale Reports</w:t>
      </w:r>
      <w:r w:rsidRPr="003C6F00">
        <w:t xml:space="preserve"> import file </w:t>
      </w:r>
      <w:r>
        <w:t xml:space="preserve">is </w:t>
      </w:r>
      <w:r w:rsidRPr="003C6F00">
        <w:t>upload</w:t>
      </w:r>
      <w:r>
        <w:t>ed successfully</w:t>
      </w:r>
      <w:r w:rsidRPr="003C6F00">
        <w:t xml:space="preserve">, the </w:t>
      </w:r>
      <w:r>
        <w:t>four reports will generate in the download report queue located at the top right of HERMIT.</w:t>
      </w:r>
    </w:p>
    <w:p w14:paraId="4FD6E175" w14:textId="57114AD2" w:rsidR="00837406" w:rsidRDefault="00837406" w:rsidP="006C3C3F">
      <w:pPr>
        <w:pStyle w:val="OrderedList"/>
        <w:numPr>
          <w:ilvl w:val="0"/>
          <w:numId w:val="392"/>
        </w:numPr>
        <w:jc w:val="both"/>
      </w:pPr>
      <w:r>
        <w:t xml:space="preserve">After the reports no longer display pending next to the report, click on the report. </w:t>
      </w:r>
    </w:p>
    <w:p w14:paraId="20545585" w14:textId="33502033" w:rsidR="00837406" w:rsidRDefault="00837406" w:rsidP="006C3C3F">
      <w:pPr>
        <w:pStyle w:val="OrderedList"/>
        <w:numPr>
          <w:ilvl w:val="0"/>
          <w:numId w:val="392"/>
        </w:numPr>
        <w:jc w:val="both"/>
      </w:pPr>
      <w:r>
        <w:t xml:space="preserve">Click Open on the file, the report data will be displayed. </w:t>
      </w:r>
    </w:p>
    <w:p w14:paraId="562F4E39" w14:textId="3CD76993" w:rsidR="00837406" w:rsidRPr="003C6F00" w:rsidRDefault="00837406" w:rsidP="006C3C3F">
      <w:pPr>
        <w:pStyle w:val="OrderedList"/>
        <w:numPr>
          <w:ilvl w:val="0"/>
          <w:numId w:val="392"/>
        </w:numPr>
        <w:jc w:val="both"/>
      </w:pPr>
      <w:r>
        <w:t xml:space="preserve">Once you click on the report, the report will no longer appear in the download queue. </w:t>
      </w:r>
    </w:p>
    <w:p w14:paraId="0F203573" w14:textId="6E3B3661" w:rsidR="003E1A5A" w:rsidRDefault="003E1A5A" w:rsidP="00837406">
      <w:pPr>
        <w:pStyle w:val="BodyText"/>
      </w:pPr>
      <w:r>
        <w:rPr>
          <w:noProof/>
        </w:rPr>
        <w:drawing>
          <wp:inline distT="0" distB="0" distL="0" distR="0" wp14:anchorId="70A218D4" wp14:editId="62DE0705">
            <wp:extent cx="5943600" cy="1850390"/>
            <wp:effectExtent l="19050" t="19050" r="19050" b="16510"/>
            <wp:docPr id="120890944"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890944" name="Picture 1" descr="A screenshot of a computer&#10;&#10;Description automatically generated"/>
                    <pic:cNvPicPr/>
                  </pic:nvPicPr>
                  <pic:blipFill>
                    <a:blip r:embed="rId324"/>
                    <a:stretch>
                      <a:fillRect/>
                    </a:stretch>
                  </pic:blipFill>
                  <pic:spPr>
                    <a:xfrm>
                      <a:off x="0" y="0"/>
                      <a:ext cx="5943600" cy="1850390"/>
                    </a:xfrm>
                    <a:prstGeom prst="rect">
                      <a:avLst/>
                    </a:prstGeom>
                    <a:ln w="19050">
                      <a:solidFill>
                        <a:srgbClr val="0070C0"/>
                      </a:solidFill>
                    </a:ln>
                  </pic:spPr>
                </pic:pic>
              </a:graphicData>
            </a:graphic>
          </wp:inline>
        </w:drawing>
      </w:r>
    </w:p>
    <w:p w14:paraId="09327CB8" w14:textId="68110D8A" w:rsidR="00906275" w:rsidRDefault="001E5CFA" w:rsidP="00906275">
      <w:pPr>
        <w:pStyle w:val="FigureCaption0"/>
      </w:pPr>
      <w:bookmarkStart w:id="3237" w:name="_Toc230164146"/>
      <w:r w:rsidRPr="001E5CFA">
        <w:t xml:space="preserve">Figure </w:t>
      </w:r>
      <w:fldSimple w:instr=" STYLEREF 1 \s ">
        <w:r w:rsidR="00942841">
          <w:rPr>
            <w:noProof/>
          </w:rPr>
          <w:t>6</w:t>
        </w:r>
      </w:fldSimple>
      <w:r w:rsidRPr="001E5CFA">
        <w:noBreakHyphen/>
      </w:r>
      <w:fldSimple w:instr=" SEQ Figure \* ARABIC \s 1 ">
        <w:r w:rsidR="00942841">
          <w:rPr>
            <w:noProof/>
          </w:rPr>
          <w:t>169</w:t>
        </w:r>
      </w:fldSimple>
      <w:r w:rsidR="00D14337">
        <w:rPr>
          <w:noProof/>
        </w:rPr>
        <w:t>:</w:t>
      </w:r>
      <w:r w:rsidR="00906275">
        <w:t xml:space="preserve"> Download Queue</w:t>
      </w:r>
      <w:bookmarkEnd w:id="3237"/>
      <w:r w:rsidR="00906275">
        <w:t xml:space="preserve"> </w:t>
      </w:r>
    </w:p>
    <w:p w14:paraId="7BC6F687" w14:textId="23A29F71" w:rsidR="00274A40" w:rsidRDefault="00274A40" w:rsidP="00292DE9">
      <w:pPr>
        <w:pStyle w:val="Heading4"/>
      </w:pPr>
      <w:bookmarkStart w:id="3238" w:name="_Toc230163388"/>
      <w:r>
        <w:t>Loan Details / Transactions PDFs Import</w:t>
      </w:r>
      <w:bookmarkEnd w:id="3238"/>
    </w:p>
    <w:p w14:paraId="4821C29C" w14:textId="31DAD2AF" w:rsidR="00292DE9" w:rsidRPr="00D757EC" w:rsidRDefault="00292DE9" w:rsidP="00274A40">
      <w:pPr>
        <w:pStyle w:val="Heading5"/>
      </w:pPr>
      <w:r w:rsidRPr="00D757EC">
        <w:t xml:space="preserve">Preparing </w:t>
      </w:r>
      <w:r>
        <w:t xml:space="preserve">Loan Details &amp; Transactions PDFs </w:t>
      </w:r>
      <w:r w:rsidRPr="00D757EC">
        <w:t>Import File</w:t>
      </w:r>
    </w:p>
    <w:p w14:paraId="5233B63C" w14:textId="42CD5A2D" w:rsidR="00292DE9" w:rsidRPr="003C6F00" w:rsidRDefault="00292DE9" w:rsidP="00292DE9">
      <w:pPr>
        <w:pStyle w:val="BodyText"/>
        <w:rPr>
          <w:noProof/>
        </w:rPr>
      </w:pPr>
      <w:r>
        <w:rPr>
          <w:noProof/>
        </w:rPr>
        <w:t xml:space="preserve">To prepare Loan Details &amp; Transactions PDFs </w:t>
      </w:r>
      <w:r w:rsidRPr="003C6F00">
        <w:rPr>
          <w:noProof/>
        </w:rPr>
        <w:t>Import file:</w:t>
      </w:r>
    </w:p>
    <w:p w14:paraId="24E2F44A" w14:textId="77777777" w:rsidR="00292DE9" w:rsidRPr="003C6F00" w:rsidRDefault="00292DE9" w:rsidP="006C3C3F">
      <w:pPr>
        <w:pStyle w:val="OrderedList"/>
        <w:numPr>
          <w:ilvl w:val="0"/>
          <w:numId w:val="454"/>
        </w:numPr>
        <w:jc w:val="both"/>
      </w:pPr>
      <w:r w:rsidRPr="003C6F00">
        <w:t xml:space="preserve">From the Batch tab, select </w:t>
      </w:r>
      <w:r>
        <w:t xml:space="preserve">NSC File </w:t>
      </w:r>
      <w:r w:rsidRPr="003C6F00">
        <w:t>Upload</w:t>
      </w:r>
      <w:r>
        <w:t>s</w:t>
      </w:r>
      <w:r w:rsidRPr="003C6F00">
        <w:t>.</w:t>
      </w:r>
    </w:p>
    <w:p w14:paraId="31C28237" w14:textId="5D955499" w:rsidR="00292DE9" w:rsidRPr="003C6F00" w:rsidRDefault="00292DE9" w:rsidP="006C3C3F">
      <w:pPr>
        <w:pStyle w:val="OrderedList"/>
        <w:numPr>
          <w:ilvl w:val="0"/>
          <w:numId w:val="454"/>
        </w:numPr>
        <w:jc w:val="both"/>
      </w:pPr>
      <w:r w:rsidRPr="003C6F00">
        <w:t>Select</w:t>
      </w:r>
      <w:r>
        <w:rPr>
          <w:b/>
        </w:rPr>
        <w:t xml:space="preserve"> Loan Details/Transactions PDFs</w:t>
      </w:r>
      <w:r w:rsidRPr="003C6F00">
        <w:t xml:space="preserve">. </w:t>
      </w:r>
    </w:p>
    <w:p w14:paraId="0E0A4ED3" w14:textId="77777777" w:rsidR="00292DE9" w:rsidRPr="003C6F00" w:rsidRDefault="00292DE9" w:rsidP="006C3C3F">
      <w:pPr>
        <w:pStyle w:val="OrderedList"/>
        <w:numPr>
          <w:ilvl w:val="0"/>
          <w:numId w:val="454"/>
        </w:numPr>
        <w:jc w:val="both"/>
      </w:pPr>
      <w:r w:rsidRPr="003C6F00">
        <w:t xml:space="preserve">On the </w:t>
      </w:r>
      <w:r w:rsidRPr="003C6F00">
        <w:rPr>
          <w:b/>
        </w:rPr>
        <w:t xml:space="preserve">File Download </w:t>
      </w:r>
      <w:r w:rsidRPr="003C6F00">
        <w:t xml:space="preserve">screen, click </w:t>
      </w:r>
      <w:r w:rsidRPr="003C6F00">
        <w:rPr>
          <w:b/>
        </w:rPr>
        <w:t>Open;</w:t>
      </w:r>
      <w:r w:rsidRPr="003C6F00">
        <w:t xml:space="preserve"> this action opens an Excel template. </w:t>
      </w:r>
    </w:p>
    <w:p w14:paraId="3C7EBC22" w14:textId="77777777" w:rsidR="00292DE9" w:rsidRDefault="00292DE9" w:rsidP="006C3C3F">
      <w:pPr>
        <w:pStyle w:val="OrderedList"/>
        <w:numPr>
          <w:ilvl w:val="0"/>
          <w:numId w:val="454"/>
        </w:numPr>
        <w:jc w:val="both"/>
      </w:pPr>
      <w:r w:rsidRPr="003C6F00">
        <w:t>Enter valid values for each column</w:t>
      </w:r>
      <w:r>
        <w:t>.</w:t>
      </w:r>
      <w:r w:rsidRPr="00F13622">
        <w:t xml:space="preserve"> </w:t>
      </w:r>
      <w:r>
        <w:t>For each of the field a comment is displayed when user points on the column name. The comment provides the user with the following information:</w:t>
      </w:r>
    </w:p>
    <w:p w14:paraId="65044921" w14:textId="77777777" w:rsidR="00292DE9" w:rsidRDefault="00292DE9" w:rsidP="00292DE9">
      <w:pPr>
        <w:pStyle w:val="UnorderedListIndent"/>
        <w:jc w:val="both"/>
      </w:pPr>
      <w:r>
        <w:t>whether the field is required, optional or conditionally required</w:t>
      </w:r>
    </w:p>
    <w:p w14:paraId="70765C97" w14:textId="77777777" w:rsidR="00292DE9" w:rsidRDefault="00292DE9" w:rsidP="00292DE9">
      <w:pPr>
        <w:pStyle w:val="UnorderedListIndent"/>
        <w:jc w:val="both"/>
      </w:pPr>
      <w:r w:rsidRPr="00AE54B4">
        <w:t xml:space="preserve">format/valid values for each </w:t>
      </w:r>
      <w:r>
        <w:t>field</w:t>
      </w:r>
    </w:p>
    <w:p w14:paraId="07CAF263" w14:textId="69AF3982" w:rsidR="00292DE9" w:rsidRPr="00322755" w:rsidRDefault="00292DE9" w:rsidP="00E62FD1">
      <w:pPr>
        <w:pStyle w:val="UnorderedListIndent"/>
        <w:numPr>
          <w:ilvl w:val="0"/>
          <w:numId w:val="0"/>
        </w:numPr>
        <w:jc w:val="center"/>
      </w:pPr>
      <w:r>
        <w:rPr>
          <w:noProof/>
        </w:rPr>
        <w:drawing>
          <wp:inline distT="0" distB="0" distL="0" distR="0" wp14:anchorId="023E0FD7" wp14:editId="5E1C530C">
            <wp:extent cx="1596826" cy="1234561"/>
            <wp:effectExtent l="19050" t="19050" r="22860" b="22860"/>
            <wp:docPr id="244022755" name="Picture 1" descr="A screenshot of a docu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022755" name="Picture 1" descr="A screenshot of a document&#10;&#10;Description automatically generated"/>
                    <pic:cNvPicPr/>
                  </pic:nvPicPr>
                  <pic:blipFill>
                    <a:blip r:embed="rId325"/>
                    <a:stretch>
                      <a:fillRect/>
                    </a:stretch>
                  </pic:blipFill>
                  <pic:spPr>
                    <a:xfrm>
                      <a:off x="0" y="0"/>
                      <a:ext cx="1603820" cy="1239968"/>
                    </a:xfrm>
                    <a:prstGeom prst="rect">
                      <a:avLst/>
                    </a:prstGeom>
                    <a:ln w="19050">
                      <a:solidFill>
                        <a:srgbClr val="0070C0"/>
                      </a:solidFill>
                    </a:ln>
                  </pic:spPr>
                </pic:pic>
              </a:graphicData>
            </a:graphic>
          </wp:inline>
        </w:drawing>
      </w:r>
    </w:p>
    <w:p w14:paraId="0FC1783D" w14:textId="5C1B7967" w:rsidR="00292DE9" w:rsidRPr="00F13622" w:rsidRDefault="001E5CFA" w:rsidP="00292DE9">
      <w:pPr>
        <w:pStyle w:val="FigureCaption0"/>
      </w:pPr>
      <w:bookmarkStart w:id="3239" w:name="_Toc230164147"/>
      <w:r w:rsidRPr="001E5CFA">
        <w:t xml:space="preserve">Figure </w:t>
      </w:r>
      <w:fldSimple w:instr=" STYLEREF 1 \s ">
        <w:r w:rsidR="00942841">
          <w:rPr>
            <w:noProof/>
          </w:rPr>
          <w:t>6</w:t>
        </w:r>
      </w:fldSimple>
      <w:r w:rsidRPr="001E5CFA">
        <w:noBreakHyphen/>
      </w:r>
      <w:fldSimple w:instr=" SEQ Figure \* ARABIC \s 1 ">
        <w:r w:rsidR="00942841">
          <w:rPr>
            <w:noProof/>
          </w:rPr>
          <w:t>170</w:t>
        </w:r>
      </w:fldSimple>
      <w:r w:rsidR="00292DE9">
        <w:t xml:space="preserve">: </w:t>
      </w:r>
      <w:r w:rsidR="00292DE9" w:rsidRPr="00F13622">
        <w:t xml:space="preserve">Sample Excel Template for </w:t>
      </w:r>
      <w:r w:rsidR="00292DE9">
        <w:t xml:space="preserve">Loan Details &amp; Transactions PDFs </w:t>
      </w:r>
      <w:r w:rsidR="00292DE9" w:rsidRPr="00F13622">
        <w:t>Import</w:t>
      </w:r>
      <w:bookmarkEnd w:id="3239"/>
      <w:r w:rsidR="00292DE9" w:rsidRPr="00F13622">
        <w:t xml:space="preserve"> </w:t>
      </w:r>
    </w:p>
    <w:p w14:paraId="0C2E7F73" w14:textId="17FDAE8A" w:rsidR="00292DE9" w:rsidRPr="00D757EC" w:rsidRDefault="00292DE9" w:rsidP="00274A40">
      <w:pPr>
        <w:pStyle w:val="Heading5"/>
      </w:pPr>
      <w:r>
        <w:t xml:space="preserve"> Saving</w:t>
      </w:r>
      <w:r w:rsidRPr="00D757EC">
        <w:t xml:space="preserve"> </w:t>
      </w:r>
      <w:r>
        <w:t xml:space="preserve">Loan Details &amp; Transactions PDFs </w:t>
      </w:r>
      <w:r w:rsidRPr="00D757EC">
        <w:t>Import File</w:t>
      </w:r>
    </w:p>
    <w:p w14:paraId="6EDC1699" w14:textId="77777777" w:rsidR="00292DE9" w:rsidRPr="003C6F00" w:rsidRDefault="00292DE9" w:rsidP="00292DE9">
      <w:pPr>
        <w:pStyle w:val="BodyText"/>
      </w:pPr>
      <w:r>
        <w:t>To save</w:t>
      </w:r>
      <w:r w:rsidRPr="003C6F00">
        <w:t xml:space="preserve"> </w:t>
      </w:r>
      <w:r w:rsidRPr="003C6F00">
        <w:rPr>
          <w:rFonts w:cstheme="minorHAnsi"/>
          <w:noProof/>
        </w:rPr>
        <w:t>Transactions</w:t>
      </w:r>
      <w:r w:rsidRPr="003C6F00">
        <w:t xml:space="preserve"> Import file:</w:t>
      </w:r>
    </w:p>
    <w:p w14:paraId="0C5BD1CA" w14:textId="71CEC8F4" w:rsidR="00292DE9" w:rsidRPr="003C6F00" w:rsidRDefault="00292DE9" w:rsidP="006C3C3F">
      <w:pPr>
        <w:pStyle w:val="OrderedList"/>
        <w:numPr>
          <w:ilvl w:val="0"/>
          <w:numId w:val="454"/>
        </w:numPr>
        <w:jc w:val="both"/>
      </w:pPr>
      <w:r w:rsidRPr="003C6F00">
        <w:t xml:space="preserve">Once all required fields are entered in the </w:t>
      </w:r>
      <w:r>
        <w:t xml:space="preserve">Loan Details &amp; Transactions PDFs </w:t>
      </w:r>
      <w:r w:rsidRPr="003C6F00">
        <w:t xml:space="preserve">import file and the file </w:t>
      </w:r>
      <w:r>
        <w:t xml:space="preserve">is </w:t>
      </w:r>
      <w:r w:rsidRPr="003C6F00">
        <w:t>ready for upload, the file should be saved in a text (tab-delimited) file format</w:t>
      </w:r>
      <w:r>
        <w:t>.</w:t>
      </w:r>
    </w:p>
    <w:p w14:paraId="398BDC91" w14:textId="1BACBDD0" w:rsidR="00292DE9" w:rsidRPr="003C6F00" w:rsidRDefault="00292DE9" w:rsidP="006C3C3F">
      <w:pPr>
        <w:pStyle w:val="OrderedList"/>
        <w:numPr>
          <w:ilvl w:val="0"/>
          <w:numId w:val="454"/>
        </w:numPr>
        <w:jc w:val="both"/>
      </w:pPr>
      <w:r w:rsidRPr="003C6F00">
        <w:t xml:space="preserve">Click </w:t>
      </w:r>
      <w:r w:rsidRPr="001445BE">
        <w:rPr>
          <w:b/>
        </w:rPr>
        <w:t xml:space="preserve">File &gt; Save </w:t>
      </w:r>
      <w:r w:rsidRPr="003C6F00">
        <w:t xml:space="preserve">in the </w:t>
      </w:r>
      <w:r w:rsidR="00B3031B">
        <w:t xml:space="preserve">Loan Details &amp; Transactions PDFs </w:t>
      </w:r>
      <w:r w:rsidRPr="003C6F00">
        <w:t>Import file.</w:t>
      </w:r>
    </w:p>
    <w:p w14:paraId="45998AA1" w14:textId="77777777" w:rsidR="00292DE9" w:rsidRPr="003C6F00" w:rsidRDefault="00292DE9" w:rsidP="006C3C3F">
      <w:pPr>
        <w:pStyle w:val="OrderedList"/>
        <w:numPr>
          <w:ilvl w:val="0"/>
          <w:numId w:val="454"/>
        </w:numPr>
        <w:jc w:val="both"/>
      </w:pPr>
      <w:r w:rsidRPr="003C6F00">
        <w:t>Select the folder in which to save the Excel file.</w:t>
      </w:r>
    </w:p>
    <w:p w14:paraId="2E68282B" w14:textId="77777777" w:rsidR="00292DE9" w:rsidRPr="003C6F00" w:rsidRDefault="00292DE9" w:rsidP="006C3C3F">
      <w:pPr>
        <w:pStyle w:val="OrderedList"/>
        <w:numPr>
          <w:ilvl w:val="0"/>
          <w:numId w:val="454"/>
        </w:numPr>
        <w:jc w:val="both"/>
      </w:pPr>
      <w:r w:rsidRPr="003C6F00">
        <w:t>Rename the file if desired.</w:t>
      </w:r>
    </w:p>
    <w:p w14:paraId="6CD9BFC0" w14:textId="77777777" w:rsidR="00292DE9" w:rsidRPr="003C6F00" w:rsidRDefault="00292DE9" w:rsidP="006C3C3F">
      <w:pPr>
        <w:pStyle w:val="OrderedList"/>
        <w:numPr>
          <w:ilvl w:val="0"/>
          <w:numId w:val="454"/>
        </w:numPr>
        <w:jc w:val="both"/>
      </w:pPr>
      <w:r w:rsidRPr="003C6F00">
        <w:t xml:space="preserve">Click </w:t>
      </w:r>
      <w:r w:rsidRPr="001445BE">
        <w:rPr>
          <w:b/>
        </w:rPr>
        <w:t xml:space="preserve">File &gt; Save As </w:t>
      </w:r>
      <w:r w:rsidRPr="003C6F00">
        <w:t>and save the file as text (tab-delimited)</w:t>
      </w:r>
      <w:r>
        <w:t>.</w:t>
      </w:r>
    </w:p>
    <w:p w14:paraId="789E298C" w14:textId="77777777" w:rsidR="00292DE9" w:rsidRPr="003C6F00" w:rsidRDefault="00292DE9" w:rsidP="006C3C3F">
      <w:pPr>
        <w:pStyle w:val="OrderedList"/>
        <w:numPr>
          <w:ilvl w:val="0"/>
          <w:numId w:val="454"/>
        </w:numPr>
        <w:jc w:val="both"/>
      </w:pPr>
      <w:r w:rsidRPr="003C6F00">
        <w:t xml:space="preserve">Click </w:t>
      </w:r>
      <w:r w:rsidRPr="001445BE">
        <w:rPr>
          <w:b/>
        </w:rPr>
        <w:t>Save.</w:t>
      </w:r>
    </w:p>
    <w:p w14:paraId="66ACE95A" w14:textId="5091B149" w:rsidR="00292DE9" w:rsidRPr="000B621B" w:rsidRDefault="00292DE9" w:rsidP="00274A40">
      <w:pPr>
        <w:pStyle w:val="Heading5"/>
      </w:pPr>
      <w:r>
        <w:t xml:space="preserve"> Uploading</w:t>
      </w:r>
      <w:r w:rsidR="00B3031B">
        <w:t xml:space="preserve"> Loan Details &amp; Transactions PDFs</w:t>
      </w:r>
      <w:r>
        <w:t xml:space="preserve"> </w:t>
      </w:r>
      <w:r w:rsidRPr="000B621B">
        <w:t>Import File</w:t>
      </w:r>
    </w:p>
    <w:p w14:paraId="12810787" w14:textId="385FFEB0" w:rsidR="00292DE9" w:rsidRPr="003C6F00" w:rsidRDefault="00292DE9" w:rsidP="00292DE9">
      <w:pPr>
        <w:pStyle w:val="BodyText"/>
      </w:pPr>
      <w:r>
        <w:t xml:space="preserve">To upload </w:t>
      </w:r>
      <w:r w:rsidR="00B3031B">
        <w:t xml:space="preserve">Loan Details &amp; Transactions PDFs </w:t>
      </w:r>
      <w:r>
        <w:t>Import</w:t>
      </w:r>
      <w:r w:rsidRPr="003C6F00">
        <w:t xml:space="preserve"> file:</w:t>
      </w:r>
    </w:p>
    <w:p w14:paraId="7B0A73BF" w14:textId="1BE38CFA" w:rsidR="00292DE9" w:rsidRPr="003C6F00" w:rsidRDefault="00292DE9" w:rsidP="006C3C3F">
      <w:pPr>
        <w:pStyle w:val="OrderedList"/>
        <w:numPr>
          <w:ilvl w:val="0"/>
          <w:numId w:val="454"/>
        </w:numPr>
        <w:jc w:val="both"/>
      </w:pPr>
      <w:r w:rsidRPr="003C6F00">
        <w:t xml:space="preserve">Click </w:t>
      </w:r>
      <w:r>
        <w:rPr>
          <w:b/>
        </w:rPr>
        <w:t xml:space="preserve">Choose File </w:t>
      </w:r>
      <w:r w:rsidRPr="003C6F00">
        <w:t xml:space="preserve">on the </w:t>
      </w:r>
      <w:r>
        <w:rPr>
          <w:b/>
        </w:rPr>
        <w:t xml:space="preserve">NSC </w:t>
      </w:r>
      <w:r w:rsidRPr="007B32B7">
        <w:rPr>
          <w:b/>
        </w:rPr>
        <w:t>File Upload</w:t>
      </w:r>
      <w:r>
        <w:rPr>
          <w:b/>
        </w:rPr>
        <w:t>s</w:t>
      </w:r>
      <w:r w:rsidRPr="007B32B7">
        <w:rPr>
          <w:b/>
        </w:rPr>
        <w:t xml:space="preserve"> </w:t>
      </w:r>
      <w:r w:rsidRPr="003C6F00">
        <w:t xml:space="preserve">screen to attach the previously saved </w:t>
      </w:r>
      <w:r w:rsidR="00B3031B">
        <w:t xml:space="preserve">Loan Details &amp; Transactions PDFs </w:t>
      </w:r>
      <w:r w:rsidRPr="003C6F00">
        <w:t>import file.</w:t>
      </w:r>
    </w:p>
    <w:p w14:paraId="5B075EF2" w14:textId="77777777" w:rsidR="00292DE9" w:rsidRPr="003C6F00" w:rsidRDefault="00292DE9" w:rsidP="006C3C3F">
      <w:pPr>
        <w:pStyle w:val="OrderedList"/>
        <w:numPr>
          <w:ilvl w:val="0"/>
          <w:numId w:val="454"/>
        </w:numPr>
        <w:jc w:val="both"/>
      </w:pPr>
      <w:r w:rsidRPr="003C6F00">
        <w:t xml:space="preserve">Click </w:t>
      </w:r>
      <w:r w:rsidRPr="001445BE">
        <w:rPr>
          <w:b/>
        </w:rPr>
        <w:t xml:space="preserve">Upload. </w:t>
      </w:r>
      <w:r w:rsidRPr="003C6F00">
        <w:tab/>
        <w:t>The Import Results section displays the details of the upload results.</w:t>
      </w:r>
    </w:p>
    <w:p w14:paraId="44D24DCB" w14:textId="77777777" w:rsidR="00292DE9" w:rsidRPr="003C6F00" w:rsidRDefault="00292DE9" w:rsidP="006C3C3F">
      <w:pPr>
        <w:pStyle w:val="OrderedList"/>
        <w:numPr>
          <w:ilvl w:val="0"/>
          <w:numId w:val="454"/>
        </w:numPr>
        <w:jc w:val="both"/>
      </w:pPr>
      <w:r w:rsidRPr="003C6F00">
        <w:t>The system will process the file and validate the records within the transactions import file:</w:t>
      </w:r>
    </w:p>
    <w:p w14:paraId="52FF4374" w14:textId="575365B3" w:rsidR="00292DE9" w:rsidRPr="003C6F00" w:rsidRDefault="00292DE9" w:rsidP="00292DE9">
      <w:pPr>
        <w:pStyle w:val="UnorderedListIndent"/>
        <w:jc w:val="both"/>
      </w:pPr>
      <w:r w:rsidRPr="003C6F00">
        <w:t xml:space="preserve">If all the critical validations pass for the record, the record is </w:t>
      </w:r>
      <w:r w:rsidR="00B3031B" w:rsidRPr="003C6F00">
        <w:t>uploaded,</w:t>
      </w:r>
      <w:r>
        <w:t xml:space="preserve"> and the </w:t>
      </w:r>
      <w:r w:rsidR="00B3031B">
        <w:t xml:space="preserve">three PDFs </w:t>
      </w:r>
      <w:r>
        <w:t>generate in the download queue (</w:t>
      </w:r>
      <w:r w:rsidR="00B3031B">
        <w:t>Loan Details, Loan Transactions, and Loan Historical Transactions</w:t>
      </w:r>
      <w:r>
        <w:t xml:space="preserve">). </w:t>
      </w:r>
    </w:p>
    <w:p w14:paraId="25CBA9C3" w14:textId="77777777" w:rsidR="00292DE9" w:rsidRPr="003C6F00" w:rsidRDefault="00292DE9" w:rsidP="00292DE9">
      <w:pPr>
        <w:pStyle w:val="UnorderedListIndent"/>
        <w:jc w:val="both"/>
      </w:pPr>
      <w:r w:rsidRPr="003C6F00">
        <w:t>If any of the critical validations fail, the record is not uploaded in the Servicing Module</w:t>
      </w:r>
    </w:p>
    <w:p w14:paraId="113C518B" w14:textId="77777777" w:rsidR="00292DE9" w:rsidRDefault="00292DE9" w:rsidP="006C3C3F">
      <w:pPr>
        <w:pStyle w:val="OrderedList"/>
        <w:numPr>
          <w:ilvl w:val="0"/>
          <w:numId w:val="454"/>
        </w:numPr>
        <w:jc w:val="both"/>
      </w:pPr>
      <w:r w:rsidRPr="003C6F00">
        <w:t xml:space="preserve">Upon completion of the file processing, the system displays the processing status of each record within the file. </w:t>
      </w:r>
    </w:p>
    <w:p w14:paraId="3732E1E1" w14:textId="0CA2B9D8" w:rsidR="00B3031B" w:rsidRDefault="00B3031B" w:rsidP="00274A40">
      <w:pPr>
        <w:pStyle w:val="Heading5"/>
      </w:pPr>
      <w:r w:rsidRPr="000B621B">
        <w:t xml:space="preserve">Viewing </w:t>
      </w:r>
      <w:r>
        <w:t xml:space="preserve">Reports when the Loan Details &amp; Transactions PDFs </w:t>
      </w:r>
      <w:r w:rsidRPr="000B621B">
        <w:t>Import File</w:t>
      </w:r>
      <w:r>
        <w:t xml:space="preserve"> is successful </w:t>
      </w:r>
    </w:p>
    <w:p w14:paraId="361056F8" w14:textId="0EB2B45C" w:rsidR="00B3031B" w:rsidRDefault="00B3031B" w:rsidP="00B3031B">
      <w:pPr>
        <w:pStyle w:val="BodyText"/>
      </w:pPr>
      <w:r>
        <w:t xml:space="preserve">To Open the three Loan Details &amp; Transactions PDFs: </w:t>
      </w:r>
    </w:p>
    <w:p w14:paraId="2BE546F4" w14:textId="2262900C" w:rsidR="00B3031B" w:rsidRDefault="00B3031B" w:rsidP="006C3C3F">
      <w:pPr>
        <w:pStyle w:val="OrderedList"/>
        <w:numPr>
          <w:ilvl w:val="0"/>
          <w:numId w:val="454"/>
        </w:numPr>
        <w:jc w:val="both"/>
      </w:pPr>
      <w:r w:rsidRPr="003C6F00">
        <w:t xml:space="preserve">Once the </w:t>
      </w:r>
      <w:r>
        <w:t xml:space="preserve">Loan Details &amp; Transactions PDFs </w:t>
      </w:r>
      <w:r w:rsidRPr="003C6F00">
        <w:t xml:space="preserve">import file </w:t>
      </w:r>
      <w:r>
        <w:t xml:space="preserve">is </w:t>
      </w:r>
      <w:r w:rsidRPr="003C6F00">
        <w:t>upload</w:t>
      </w:r>
      <w:r>
        <w:t>ed successfully</w:t>
      </w:r>
      <w:r w:rsidRPr="003C6F00">
        <w:t xml:space="preserve">, the </w:t>
      </w:r>
      <w:r>
        <w:t>three PDFs will generate in the download report queue located at the top right of HERMIT.</w:t>
      </w:r>
    </w:p>
    <w:p w14:paraId="15DFD6D6" w14:textId="680731BC" w:rsidR="00B3031B" w:rsidRDefault="00B3031B" w:rsidP="006C3C3F">
      <w:pPr>
        <w:pStyle w:val="OrderedList"/>
        <w:numPr>
          <w:ilvl w:val="0"/>
          <w:numId w:val="454"/>
        </w:numPr>
        <w:jc w:val="both"/>
      </w:pPr>
      <w:r>
        <w:t xml:space="preserve">After the PDFs no longer display pending next to the PDF, click on the report. </w:t>
      </w:r>
    </w:p>
    <w:p w14:paraId="47417B33" w14:textId="52A9B738" w:rsidR="00B3031B" w:rsidRDefault="00B3031B" w:rsidP="006C3C3F">
      <w:pPr>
        <w:pStyle w:val="OrderedList"/>
        <w:numPr>
          <w:ilvl w:val="0"/>
          <w:numId w:val="454"/>
        </w:numPr>
        <w:jc w:val="both"/>
      </w:pPr>
      <w:r>
        <w:t xml:space="preserve">Click Open on the file, the PDF data will be displayed. </w:t>
      </w:r>
    </w:p>
    <w:p w14:paraId="36203ADB" w14:textId="762CA162" w:rsidR="00B3031B" w:rsidRPr="003C6F00" w:rsidRDefault="00B3031B" w:rsidP="006C3C3F">
      <w:pPr>
        <w:pStyle w:val="OrderedList"/>
        <w:numPr>
          <w:ilvl w:val="0"/>
          <w:numId w:val="454"/>
        </w:numPr>
        <w:jc w:val="both"/>
      </w:pPr>
      <w:r>
        <w:t xml:space="preserve">Once you click on the PDFs, the report will no longer appear in the download queue. </w:t>
      </w:r>
    </w:p>
    <w:p w14:paraId="0D7EA98C" w14:textId="05B99822" w:rsidR="00B3031B" w:rsidRDefault="00B3031B" w:rsidP="00B3031B">
      <w:pPr>
        <w:pStyle w:val="BodyText"/>
      </w:pPr>
      <w:r>
        <w:br w:type="page"/>
      </w:r>
      <w:r w:rsidR="00A75C30">
        <w:rPr>
          <w:noProof/>
        </w:rPr>
        <w:drawing>
          <wp:inline distT="0" distB="0" distL="0" distR="0" wp14:anchorId="3C0E119D" wp14:editId="1F03301D">
            <wp:extent cx="5943600" cy="1930400"/>
            <wp:effectExtent l="19050" t="19050" r="19050" b="12700"/>
            <wp:docPr id="813981372"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3981372" name="Picture 1" descr="A screenshot of a computer&#10;&#10;Description automatically generated"/>
                    <pic:cNvPicPr/>
                  </pic:nvPicPr>
                  <pic:blipFill>
                    <a:blip r:embed="rId326"/>
                    <a:stretch>
                      <a:fillRect/>
                    </a:stretch>
                  </pic:blipFill>
                  <pic:spPr>
                    <a:xfrm>
                      <a:off x="0" y="0"/>
                      <a:ext cx="5943600" cy="1930400"/>
                    </a:xfrm>
                    <a:prstGeom prst="rect">
                      <a:avLst/>
                    </a:prstGeom>
                    <a:ln w="19050">
                      <a:solidFill>
                        <a:srgbClr val="0070C0"/>
                      </a:solidFill>
                    </a:ln>
                  </pic:spPr>
                </pic:pic>
              </a:graphicData>
            </a:graphic>
          </wp:inline>
        </w:drawing>
      </w:r>
    </w:p>
    <w:p w14:paraId="4F3B05FF" w14:textId="084763BF" w:rsidR="00B3031B" w:rsidRDefault="001E5CFA" w:rsidP="00B3031B">
      <w:pPr>
        <w:pStyle w:val="FigureCaption0"/>
      </w:pPr>
      <w:bookmarkStart w:id="3240" w:name="_Toc230164148"/>
      <w:r w:rsidRPr="001E5CFA">
        <w:t xml:space="preserve">Figure </w:t>
      </w:r>
      <w:fldSimple w:instr=" STYLEREF 1 \s ">
        <w:r w:rsidR="00942841">
          <w:rPr>
            <w:noProof/>
          </w:rPr>
          <w:t>6</w:t>
        </w:r>
      </w:fldSimple>
      <w:r w:rsidRPr="001E5CFA">
        <w:noBreakHyphen/>
      </w:r>
      <w:fldSimple w:instr=" SEQ Figure \* ARABIC \s 1 ">
        <w:r w:rsidR="00942841">
          <w:rPr>
            <w:noProof/>
          </w:rPr>
          <w:t>171</w:t>
        </w:r>
      </w:fldSimple>
      <w:r w:rsidR="00B3031B">
        <w:rPr>
          <w:noProof/>
        </w:rPr>
        <w:t>:</w:t>
      </w:r>
      <w:r w:rsidR="00B3031B">
        <w:t xml:space="preserve"> Download Queue</w:t>
      </w:r>
      <w:bookmarkEnd w:id="3240"/>
      <w:r w:rsidR="00B3031B">
        <w:t xml:space="preserve"> </w:t>
      </w:r>
    </w:p>
    <w:p w14:paraId="30DCBA0B" w14:textId="4FEA46FE" w:rsidR="00BD6D70" w:rsidRDefault="00BD6D70" w:rsidP="00BD6D70">
      <w:pPr>
        <w:pStyle w:val="Heading2"/>
      </w:pPr>
      <w:bookmarkStart w:id="3241" w:name="_Toc313883645"/>
      <w:bookmarkStart w:id="3242" w:name="_Toc313884790"/>
      <w:bookmarkStart w:id="3243" w:name="_Toc313886056"/>
      <w:bookmarkStart w:id="3244" w:name="_Toc313883665"/>
      <w:bookmarkStart w:id="3245" w:name="_Toc313884810"/>
      <w:bookmarkStart w:id="3246" w:name="_Toc313886076"/>
      <w:bookmarkStart w:id="3247" w:name="_Toc313883669"/>
      <w:bookmarkStart w:id="3248" w:name="_Toc313884814"/>
      <w:bookmarkStart w:id="3249" w:name="_Toc313886080"/>
      <w:bookmarkStart w:id="3250" w:name="_Toc313883677"/>
      <w:bookmarkStart w:id="3251" w:name="_Toc313884822"/>
      <w:bookmarkStart w:id="3252" w:name="_Toc313886088"/>
      <w:bookmarkStart w:id="3253" w:name="_Toc313883679"/>
      <w:bookmarkStart w:id="3254" w:name="_Toc313884824"/>
      <w:bookmarkStart w:id="3255" w:name="_Toc313886090"/>
      <w:bookmarkStart w:id="3256" w:name="_Toc313886099"/>
      <w:bookmarkStart w:id="3257" w:name="_Toc313886102"/>
      <w:bookmarkStart w:id="3258" w:name="_Toc313886106"/>
      <w:bookmarkStart w:id="3259" w:name="_Toc313886108"/>
      <w:bookmarkStart w:id="3260" w:name="_Toc313886111"/>
      <w:bookmarkStart w:id="3261" w:name="_Toc313886118"/>
      <w:bookmarkStart w:id="3262" w:name="_Toc313886120"/>
      <w:bookmarkStart w:id="3263" w:name="_Toc313886127"/>
      <w:bookmarkStart w:id="3264" w:name="_Toc313886136"/>
      <w:bookmarkStart w:id="3265" w:name="_Toc313886144"/>
      <w:bookmarkStart w:id="3266" w:name="_Toc313886145"/>
      <w:bookmarkStart w:id="3267" w:name="_Toc313886146"/>
      <w:bookmarkStart w:id="3268" w:name="_Toc313886147"/>
      <w:bookmarkStart w:id="3269" w:name="_Toc313886148"/>
      <w:bookmarkStart w:id="3270" w:name="_Toc313886149"/>
      <w:bookmarkStart w:id="3271" w:name="_Toc313886150"/>
      <w:bookmarkStart w:id="3272" w:name="_Toc313886151"/>
      <w:bookmarkStart w:id="3273" w:name="_Toc313886152"/>
      <w:bookmarkStart w:id="3274" w:name="_Toc313886153"/>
      <w:bookmarkStart w:id="3275" w:name="_Toc313886154"/>
      <w:bookmarkStart w:id="3276" w:name="_Toc313886155"/>
      <w:bookmarkStart w:id="3277" w:name="_Toc313886156"/>
      <w:bookmarkStart w:id="3278" w:name="_Toc313886157"/>
      <w:bookmarkStart w:id="3279" w:name="_Toc313886158"/>
      <w:bookmarkStart w:id="3280" w:name="_Toc313886159"/>
      <w:bookmarkStart w:id="3281" w:name="_Toc313886166"/>
      <w:bookmarkStart w:id="3282" w:name="_Toc313886171"/>
      <w:bookmarkStart w:id="3283" w:name="_Toc313886183"/>
      <w:bookmarkStart w:id="3284" w:name="_Toc313886194"/>
      <w:bookmarkStart w:id="3285" w:name="_Toc313886195"/>
      <w:bookmarkStart w:id="3286" w:name="_Toc313883692"/>
      <w:bookmarkStart w:id="3287" w:name="_Toc313884837"/>
      <w:bookmarkStart w:id="3288" w:name="_Toc313886202"/>
      <w:bookmarkStart w:id="3289" w:name="_Toc313883702"/>
      <w:bookmarkStart w:id="3290" w:name="_Toc313884847"/>
      <w:bookmarkStart w:id="3291" w:name="_Toc313886212"/>
      <w:bookmarkStart w:id="3292" w:name="_Toc313883710"/>
      <w:bookmarkStart w:id="3293" w:name="_Toc313884855"/>
      <w:bookmarkStart w:id="3294" w:name="_Toc313886220"/>
      <w:bookmarkStart w:id="3295" w:name="_Toc313883714"/>
      <w:bookmarkStart w:id="3296" w:name="_Toc313884859"/>
      <w:bookmarkStart w:id="3297" w:name="_Toc313886224"/>
      <w:bookmarkStart w:id="3298" w:name="_Toc313883724"/>
      <w:bookmarkStart w:id="3299" w:name="_Toc313884869"/>
      <w:bookmarkStart w:id="3300" w:name="_Toc313886234"/>
      <w:bookmarkStart w:id="3301" w:name="_Toc313886235"/>
      <w:bookmarkStart w:id="3302" w:name="_Toc313886239"/>
      <w:bookmarkStart w:id="3303" w:name="_Toc313886246"/>
      <w:bookmarkStart w:id="3304" w:name="_Toc313886247"/>
      <w:bookmarkStart w:id="3305" w:name="_Toc313883726"/>
      <w:bookmarkStart w:id="3306" w:name="_Toc313884871"/>
      <w:bookmarkStart w:id="3307" w:name="_Toc313886249"/>
      <w:bookmarkStart w:id="3308" w:name="_Toc313883736"/>
      <w:bookmarkStart w:id="3309" w:name="_Toc313884881"/>
      <w:bookmarkStart w:id="3310" w:name="_Toc313886259"/>
      <w:bookmarkStart w:id="3311" w:name="_Toc313883741"/>
      <w:bookmarkStart w:id="3312" w:name="_Toc313884886"/>
      <w:bookmarkStart w:id="3313" w:name="_Toc313886264"/>
      <w:bookmarkStart w:id="3314" w:name="_Toc313883753"/>
      <w:bookmarkStart w:id="3315" w:name="_Toc313884898"/>
      <w:bookmarkStart w:id="3316" w:name="_Toc313886276"/>
      <w:bookmarkStart w:id="3317" w:name="_Toc313883762"/>
      <w:bookmarkStart w:id="3318" w:name="_Toc313884907"/>
      <w:bookmarkStart w:id="3319" w:name="_Toc313886285"/>
      <w:bookmarkStart w:id="3320" w:name="_Toc313883764"/>
      <w:bookmarkStart w:id="3321" w:name="_Toc313884909"/>
      <w:bookmarkStart w:id="3322" w:name="_Toc313886287"/>
      <w:bookmarkStart w:id="3323" w:name="_Toc313885027"/>
      <w:bookmarkStart w:id="3324" w:name="_Toc313886405"/>
      <w:bookmarkStart w:id="3325" w:name="_Toc313885029"/>
      <w:bookmarkStart w:id="3326" w:name="_Toc313886407"/>
      <w:bookmarkStart w:id="3327" w:name="_Toc313885031"/>
      <w:bookmarkStart w:id="3328" w:name="_Toc313886409"/>
      <w:bookmarkStart w:id="3329" w:name="_Toc313885032"/>
      <w:bookmarkStart w:id="3330" w:name="_Toc313886410"/>
      <w:bookmarkStart w:id="3331" w:name="_Toc313886672"/>
      <w:bookmarkStart w:id="3332" w:name="_Toc313885228"/>
      <w:bookmarkStart w:id="3333" w:name="_Toc313886739"/>
      <w:bookmarkStart w:id="3334" w:name="_Toc313885230"/>
      <w:bookmarkStart w:id="3335" w:name="_Toc313886741"/>
      <w:bookmarkStart w:id="3336" w:name="_Toc313885231"/>
      <w:bookmarkStart w:id="3337" w:name="_Toc313886742"/>
      <w:bookmarkStart w:id="3338" w:name="_Toc313885232"/>
      <w:bookmarkStart w:id="3339" w:name="_Toc313886743"/>
      <w:bookmarkStart w:id="3340" w:name="_Toc313885233"/>
      <w:bookmarkStart w:id="3341" w:name="_Toc313886744"/>
      <w:bookmarkStart w:id="3342" w:name="_Toc313885244"/>
      <w:bookmarkStart w:id="3343" w:name="_Toc313886755"/>
      <w:bookmarkStart w:id="3344" w:name="_Toc313883861"/>
      <w:bookmarkStart w:id="3345" w:name="_Toc313885250"/>
      <w:bookmarkStart w:id="3346" w:name="_Toc313886761"/>
      <w:bookmarkStart w:id="3347" w:name="_Toc11334855"/>
      <w:bookmarkStart w:id="3348" w:name="_Toc74052076"/>
      <w:bookmarkStart w:id="3349" w:name="_Toc90643459"/>
      <w:bookmarkStart w:id="3350" w:name="_Toc230163389"/>
      <w:bookmarkEnd w:id="3126"/>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r>
        <w:t>Repayment Plan</w:t>
      </w:r>
      <w:bookmarkEnd w:id="3347"/>
      <w:bookmarkEnd w:id="3348"/>
      <w:bookmarkEnd w:id="3349"/>
      <w:bookmarkEnd w:id="3350"/>
      <w:r>
        <w:fldChar w:fldCharType="begin"/>
      </w:r>
      <w:r>
        <w:instrText xml:space="preserve"> XE "Assigned Change of Plan Screen" </w:instrText>
      </w:r>
      <w:r>
        <w:fldChar w:fldCharType="end"/>
      </w:r>
    </w:p>
    <w:p w14:paraId="49C7FA46" w14:textId="77777777" w:rsidR="00D60DF0" w:rsidRDefault="00D60DF0" w:rsidP="00D60DF0">
      <w:pPr>
        <w:pStyle w:val="BodyText"/>
      </w:pPr>
      <w:r>
        <w:t>The Repayment Plan screen is displayed when a user selects the Repayment Plan tab from the menu on the left side of the screen. The Repayment Plan screen shows the current repayment plan and any prior repayment plans associated with the loan. Only authorized user roles can create and edit a repayment plan.</w:t>
      </w:r>
    </w:p>
    <w:p w14:paraId="7F817FB6" w14:textId="77777777" w:rsidR="00D60DF0" w:rsidRDefault="00D60DF0" w:rsidP="00D60DF0">
      <w:pPr>
        <w:pStyle w:val="BodyText"/>
      </w:pPr>
      <w:r>
        <w:t xml:space="preserve">The following conditions must be satisfied to initiate a repayment plan: </w:t>
      </w:r>
    </w:p>
    <w:p w14:paraId="260D6640" w14:textId="77777777" w:rsidR="00D60DF0" w:rsidRDefault="00D60DF0" w:rsidP="00D60DF0">
      <w:pPr>
        <w:pStyle w:val="UnorderedList"/>
        <w:jc w:val="both"/>
      </w:pPr>
      <w:r>
        <w:t>Authorized users can create and edit Repayment Plan.</w:t>
      </w:r>
    </w:p>
    <w:p w14:paraId="6B1865E9" w14:textId="7F372176" w:rsidR="00D60DF0" w:rsidRDefault="00D60DF0" w:rsidP="00D60DF0">
      <w:pPr>
        <w:pStyle w:val="UnorderedList"/>
        <w:jc w:val="both"/>
      </w:pPr>
      <w:r>
        <w:t xml:space="preserve">The loan must have Outstanding Total Arrearage is &gt; $0.00.  This balance is listed on Loan Balance page under Other Balances section.  Field is called </w:t>
      </w:r>
      <w:r w:rsidR="00576930">
        <w:t>“Property Chrg Default Balance”</w:t>
      </w:r>
    </w:p>
    <w:p w14:paraId="220A927C" w14:textId="66862111" w:rsidR="00D60DF0" w:rsidRDefault="00226E15" w:rsidP="00D60DF0">
      <w:pPr>
        <w:pStyle w:val="BodyText"/>
        <w:jc w:val="center"/>
      </w:pPr>
      <w:r w:rsidRPr="00226E15">
        <w:rPr>
          <w:noProof/>
        </w:rPr>
        <w:t xml:space="preserve"> </w:t>
      </w:r>
      <w:r>
        <w:rPr>
          <w:noProof/>
        </w:rPr>
        <w:drawing>
          <wp:inline distT="0" distB="0" distL="0" distR="0" wp14:anchorId="589A410E" wp14:editId="0130745F">
            <wp:extent cx="4775200" cy="1473374"/>
            <wp:effectExtent l="0" t="0" r="6350" b="0"/>
            <wp:docPr id="2641" name="Picture 2641" descr="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1" name="Picture 2641" descr="Text&#10;&#10;Description automatically generated with medium confidence"/>
                    <pic:cNvPicPr/>
                  </pic:nvPicPr>
                  <pic:blipFill>
                    <a:blip r:embed="rId327"/>
                    <a:stretch>
                      <a:fillRect/>
                    </a:stretch>
                  </pic:blipFill>
                  <pic:spPr>
                    <a:xfrm>
                      <a:off x="0" y="0"/>
                      <a:ext cx="4791896" cy="1478526"/>
                    </a:xfrm>
                    <a:prstGeom prst="rect">
                      <a:avLst/>
                    </a:prstGeom>
                  </pic:spPr>
                </pic:pic>
              </a:graphicData>
            </a:graphic>
          </wp:inline>
        </w:drawing>
      </w:r>
    </w:p>
    <w:p w14:paraId="0AA255D3" w14:textId="0B9F6E53" w:rsidR="00D60DF0" w:rsidRPr="00752B0A" w:rsidRDefault="001E5CFA" w:rsidP="00D60DF0">
      <w:pPr>
        <w:pStyle w:val="FigureCaption0"/>
      </w:pPr>
      <w:bookmarkStart w:id="3351" w:name="_Toc74052743"/>
      <w:bookmarkStart w:id="3352" w:name="_Toc90644122"/>
      <w:bookmarkStart w:id="3353" w:name="_Toc230164149"/>
      <w:r w:rsidRPr="001E5CFA">
        <w:t xml:space="preserve">Figure </w:t>
      </w:r>
      <w:fldSimple w:instr=" STYLEREF 1 \s ">
        <w:r w:rsidR="00942841">
          <w:rPr>
            <w:noProof/>
          </w:rPr>
          <w:t>6</w:t>
        </w:r>
      </w:fldSimple>
      <w:r w:rsidRPr="001E5CFA">
        <w:noBreakHyphen/>
      </w:r>
      <w:fldSimple w:instr=" SEQ Figure \* ARABIC \s 1 ">
        <w:r w:rsidR="00942841">
          <w:rPr>
            <w:noProof/>
          </w:rPr>
          <w:t>172</w:t>
        </w:r>
      </w:fldSimple>
      <w:r w:rsidR="00D14337">
        <w:rPr>
          <w:noProof/>
        </w:rPr>
        <w:t>:</w:t>
      </w:r>
      <w:r w:rsidR="00D14337">
        <w:t xml:space="preserve"> </w:t>
      </w:r>
      <w:r w:rsidR="00D60DF0">
        <w:t xml:space="preserve">Assigned </w:t>
      </w:r>
      <w:r w:rsidR="00D60DF0" w:rsidRPr="00752B0A">
        <w:t>Repayment Plan Screen</w:t>
      </w:r>
      <w:bookmarkEnd w:id="3351"/>
      <w:bookmarkEnd w:id="3352"/>
      <w:bookmarkEnd w:id="3353"/>
    </w:p>
    <w:p w14:paraId="10C32AAA" w14:textId="77777777" w:rsidR="00D60DF0" w:rsidRDefault="00D60DF0" w:rsidP="00D60DF0">
      <w:pPr>
        <w:pStyle w:val="Heading3"/>
        <w:ind w:left="1080" w:hanging="1080"/>
        <w:jc w:val="both"/>
      </w:pPr>
      <w:bookmarkStart w:id="3354" w:name="_Toc74052077"/>
      <w:bookmarkStart w:id="3355" w:name="_Toc90643460"/>
      <w:bookmarkStart w:id="3356" w:name="_Toc230163390"/>
      <w:r>
        <w:t>Creating a New Repayment Plan</w:t>
      </w:r>
      <w:bookmarkEnd w:id="3354"/>
      <w:bookmarkEnd w:id="3355"/>
      <w:bookmarkEnd w:id="3356"/>
    </w:p>
    <w:p w14:paraId="2A487947" w14:textId="77777777" w:rsidR="00D60DF0" w:rsidRDefault="00D60DF0" w:rsidP="00D60DF0">
      <w:pPr>
        <w:jc w:val="both"/>
        <w:rPr>
          <w:rFonts w:ascii="Cambria" w:hAnsi="Cambria"/>
        </w:rPr>
      </w:pPr>
      <w:r>
        <w:rPr>
          <w:rFonts w:ascii="Cambria" w:hAnsi="Cambria"/>
        </w:rPr>
        <w:t>To create a new repayment plan:</w:t>
      </w:r>
    </w:p>
    <w:p w14:paraId="39615124" w14:textId="77777777" w:rsidR="00D60DF0" w:rsidRDefault="00D60DF0" w:rsidP="006C3C3F">
      <w:pPr>
        <w:pStyle w:val="OrderedList"/>
        <w:numPr>
          <w:ilvl w:val="0"/>
          <w:numId w:val="297"/>
        </w:numPr>
        <w:jc w:val="both"/>
      </w:pPr>
      <w:r w:rsidRPr="00A92635">
        <w:t>Click</w:t>
      </w:r>
      <w:r>
        <w:t xml:space="preserve"> </w:t>
      </w:r>
      <w:r w:rsidRPr="00A92635">
        <w:rPr>
          <w:b/>
        </w:rPr>
        <w:t xml:space="preserve">New </w:t>
      </w:r>
      <w:r>
        <w:t xml:space="preserve">in the </w:t>
      </w:r>
      <w:r w:rsidRPr="00A92635">
        <w:rPr>
          <w:b/>
        </w:rPr>
        <w:t xml:space="preserve">Repayment Plan </w:t>
      </w:r>
      <w:r>
        <w:t xml:space="preserve">section. </w:t>
      </w:r>
    </w:p>
    <w:p w14:paraId="65729C55" w14:textId="77777777" w:rsidR="00D60DF0" w:rsidRDefault="00D60DF0" w:rsidP="006C3C3F">
      <w:pPr>
        <w:pStyle w:val="OrderedList"/>
        <w:numPr>
          <w:ilvl w:val="0"/>
          <w:numId w:val="297"/>
        </w:numPr>
        <w:jc w:val="both"/>
      </w:pPr>
      <w:r>
        <w:t>On the</w:t>
      </w:r>
      <w:r>
        <w:rPr>
          <w:b/>
        </w:rPr>
        <w:t xml:space="preserve"> Repayment Plan</w:t>
      </w:r>
      <w:r>
        <w:t xml:space="preserve"> window, enter all the mandatory fields.</w:t>
      </w:r>
    </w:p>
    <w:p w14:paraId="78E442F1" w14:textId="77777777" w:rsidR="00D60DF0" w:rsidRPr="00267CED" w:rsidRDefault="00D60DF0" w:rsidP="00822DC5">
      <w:pPr>
        <w:pStyle w:val="UnorderedListIndent"/>
        <w:jc w:val="both"/>
      </w:pPr>
      <w:r w:rsidRPr="00267CED">
        <w:t>Repayment Start Date: Required field</w:t>
      </w:r>
    </w:p>
    <w:p w14:paraId="67E8FE20" w14:textId="77777777" w:rsidR="00D60DF0" w:rsidRPr="00267CED" w:rsidRDefault="00D60DF0" w:rsidP="00822DC5">
      <w:pPr>
        <w:pStyle w:val="UnorderedListIndent"/>
        <w:jc w:val="both"/>
      </w:pPr>
      <w:r w:rsidRPr="00267CED">
        <w:t>Repayment Plan Term (months): Range (</w:t>
      </w:r>
      <w:r>
        <w:t>1</w:t>
      </w:r>
      <w:r w:rsidRPr="00267CED">
        <w:t xml:space="preserve"> months to 60 months) – will be auto calculated if Monthly Payment Amount is entered and will not be editable</w:t>
      </w:r>
    </w:p>
    <w:p w14:paraId="706A0516" w14:textId="77777777" w:rsidR="00D60DF0" w:rsidRPr="008B0E25" w:rsidRDefault="00D60DF0" w:rsidP="008B0E25">
      <w:pPr>
        <w:pStyle w:val="UnorderedListIndent"/>
        <w:numPr>
          <w:ilvl w:val="0"/>
          <w:numId w:val="0"/>
        </w:numPr>
        <w:ind w:left="1440"/>
        <w:jc w:val="both"/>
        <w:rPr>
          <w:b/>
          <w:bCs/>
        </w:rPr>
      </w:pPr>
      <w:r w:rsidRPr="008B0E25">
        <w:rPr>
          <w:b/>
          <w:bCs/>
        </w:rPr>
        <w:t>OR</w:t>
      </w:r>
    </w:p>
    <w:p w14:paraId="2E5219AD" w14:textId="77777777" w:rsidR="00D60DF0" w:rsidRDefault="00D60DF0" w:rsidP="00822DC5">
      <w:pPr>
        <w:pStyle w:val="UnorderedListIndent"/>
        <w:jc w:val="both"/>
      </w:pPr>
      <w:r w:rsidRPr="00267CED">
        <w:t>Monthly Payment Amount: will be auto calculated if Repayment Plan Term (months) is entered and will not be editable.</w:t>
      </w:r>
    </w:p>
    <w:p w14:paraId="1EAFBEEB" w14:textId="77777777" w:rsidR="00D60DF0" w:rsidRDefault="00D60DF0" w:rsidP="00822DC5">
      <w:pPr>
        <w:pStyle w:val="UnorderedListIndent"/>
        <w:jc w:val="both"/>
      </w:pPr>
      <w:r w:rsidRPr="00267CED">
        <w:t>Monthly Surplus Income: Required field</w:t>
      </w:r>
    </w:p>
    <w:p w14:paraId="573BF245" w14:textId="02985E35" w:rsidR="00D60DF0" w:rsidRDefault="00D60DF0" w:rsidP="00822DC5">
      <w:pPr>
        <w:pStyle w:val="UnorderedListIndent"/>
        <w:jc w:val="both"/>
      </w:pPr>
      <w:r w:rsidRPr="00267CED">
        <w:t xml:space="preserve">Outstanding Total Arrearage: Amount will populate from </w:t>
      </w:r>
      <w:r w:rsidR="00576930" w:rsidRPr="00267CED">
        <w:t>“</w:t>
      </w:r>
      <w:r w:rsidR="00576930">
        <w:t>Property Chrg Default Balance</w:t>
      </w:r>
      <w:r w:rsidR="00576930" w:rsidRPr="00267CED">
        <w:t xml:space="preserve">” </w:t>
      </w:r>
      <w:r w:rsidRPr="00267CED">
        <w:t>from Loan Balance/Other Balances area</w:t>
      </w:r>
    </w:p>
    <w:p w14:paraId="31CA240C" w14:textId="77777777" w:rsidR="00D60DF0" w:rsidRPr="00267CED" w:rsidRDefault="00D60DF0" w:rsidP="00822DC5">
      <w:pPr>
        <w:pStyle w:val="UnorderedListIndent"/>
        <w:jc w:val="both"/>
      </w:pPr>
      <w:r w:rsidRPr="00267CED">
        <w:t xml:space="preserve">Hardship Experienced: Is determined if the mortgagor experiences a decrease in their available amount of surplus income due to a verified hardship (e.g., illness, death of a household member who was identified as a contributor of income in a previous Repayment Plan calculation, emergency home repair, loss of employment income, etc.) and seeks to have a Repayment Plan adjustment, mortgagees must solicit new financial information from the mortgagor to conduct a new Repayment Plan assessment. </w:t>
      </w:r>
    </w:p>
    <w:p w14:paraId="32D5B82D" w14:textId="77777777" w:rsidR="00D60DF0" w:rsidRPr="00267CED" w:rsidRDefault="00D60DF0" w:rsidP="00822DC5">
      <w:pPr>
        <w:pStyle w:val="UnorderedListIndent"/>
        <w:jc w:val="both"/>
      </w:pPr>
      <w:r w:rsidRPr="00267CED">
        <w:t>Hardship Experienced: The field Hardship Reason is mandatory if the user selects the Hardship Experienced.</w:t>
      </w:r>
    </w:p>
    <w:p w14:paraId="4C076BB1" w14:textId="77777777" w:rsidR="00D60DF0" w:rsidRDefault="00D60DF0" w:rsidP="006C3C3F">
      <w:pPr>
        <w:pStyle w:val="OrderedList"/>
        <w:numPr>
          <w:ilvl w:val="0"/>
          <w:numId w:val="297"/>
        </w:numPr>
        <w:jc w:val="both"/>
        <w:rPr>
          <w:b/>
        </w:rPr>
      </w:pPr>
      <w:r>
        <w:t xml:space="preserve">Click </w:t>
      </w:r>
      <w:r>
        <w:rPr>
          <w:b/>
        </w:rPr>
        <w:t>OK</w:t>
      </w:r>
    </w:p>
    <w:p w14:paraId="53BB3ADE" w14:textId="63A751E6" w:rsidR="00D60DF0" w:rsidRDefault="006D102D" w:rsidP="00822DC5">
      <w:pPr>
        <w:pStyle w:val="BodyText"/>
        <w:ind w:left="56" w:firstLine="14"/>
        <w:jc w:val="left"/>
      </w:pPr>
      <w:r>
        <w:rPr>
          <w:b/>
          <w:bCs w:val="0"/>
        </w:rPr>
        <w:t>TIP</w:t>
      </w:r>
      <w:r w:rsidR="00D60DF0">
        <w:t>: After a new Repayment Plan is created the previous repayment plan will be automatically inactivated.</w:t>
      </w:r>
    </w:p>
    <w:p w14:paraId="50CE411F" w14:textId="26C0342A" w:rsidR="00D60DF0" w:rsidRDefault="00226E15" w:rsidP="00D60DF0">
      <w:pPr>
        <w:pStyle w:val="BodyText"/>
        <w:jc w:val="center"/>
      </w:pPr>
      <w:r w:rsidRPr="00226E15">
        <w:rPr>
          <w:noProof/>
        </w:rPr>
        <w:t xml:space="preserve"> </w:t>
      </w:r>
      <w:r>
        <w:rPr>
          <w:noProof/>
        </w:rPr>
        <w:drawing>
          <wp:inline distT="0" distB="0" distL="0" distR="0" wp14:anchorId="6A92C2D9" wp14:editId="22CE5693">
            <wp:extent cx="2707691" cy="1301774"/>
            <wp:effectExtent l="0" t="0" r="0" b="0"/>
            <wp:docPr id="2642" name="Picture 264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2" name="Picture 2642" descr="Graphical user interface, text, application, email&#10;&#10;Description automatically generated"/>
                    <pic:cNvPicPr/>
                  </pic:nvPicPr>
                  <pic:blipFill>
                    <a:blip r:embed="rId328"/>
                    <a:stretch>
                      <a:fillRect/>
                    </a:stretch>
                  </pic:blipFill>
                  <pic:spPr>
                    <a:xfrm>
                      <a:off x="0" y="0"/>
                      <a:ext cx="2728623" cy="1311838"/>
                    </a:xfrm>
                    <a:prstGeom prst="rect">
                      <a:avLst/>
                    </a:prstGeom>
                  </pic:spPr>
                </pic:pic>
              </a:graphicData>
            </a:graphic>
          </wp:inline>
        </w:drawing>
      </w:r>
    </w:p>
    <w:p w14:paraId="13A52060" w14:textId="490FC520" w:rsidR="00D60DF0" w:rsidRPr="00752B0A" w:rsidRDefault="001E5CFA" w:rsidP="00D60DF0">
      <w:pPr>
        <w:pStyle w:val="FigureCaption0"/>
      </w:pPr>
      <w:bookmarkStart w:id="3357" w:name="_Toc74052744"/>
      <w:bookmarkStart w:id="3358" w:name="_Toc90644123"/>
      <w:bookmarkStart w:id="3359" w:name="_Toc230164150"/>
      <w:r w:rsidRPr="001E5CFA">
        <w:t xml:space="preserve">Figure </w:t>
      </w:r>
      <w:fldSimple w:instr=" STYLEREF 1 \s ">
        <w:r w:rsidR="00942841">
          <w:rPr>
            <w:noProof/>
          </w:rPr>
          <w:t>6</w:t>
        </w:r>
      </w:fldSimple>
      <w:r w:rsidRPr="001E5CFA">
        <w:noBreakHyphen/>
      </w:r>
      <w:fldSimple w:instr=" SEQ Figure \* ARABIC \s 1 ">
        <w:r w:rsidR="00942841">
          <w:rPr>
            <w:noProof/>
          </w:rPr>
          <w:t>173</w:t>
        </w:r>
      </w:fldSimple>
      <w:r w:rsidR="00D14337">
        <w:rPr>
          <w:noProof/>
        </w:rPr>
        <w:t>:</w:t>
      </w:r>
      <w:r w:rsidR="00D14337">
        <w:t xml:space="preserve"> </w:t>
      </w:r>
      <w:r w:rsidR="00D60DF0" w:rsidRPr="00752B0A">
        <w:t>New Repayment Plan Window</w:t>
      </w:r>
      <w:bookmarkEnd w:id="3357"/>
      <w:bookmarkEnd w:id="3358"/>
      <w:bookmarkEnd w:id="3359"/>
    </w:p>
    <w:p w14:paraId="40D7BBBF" w14:textId="5F96C6B0" w:rsidR="00D60DF0" w:rsidRDefault="00226E15" w:rsidP="00D60DF0">
      <w:pPr>
        <w:pStyle w:val="BodyText"/>
        <w:jc w:val="center"/>
        <w:rPr>
          <w:rFonts w:asciiTheme="majorHAnsi" w:hAnsiTheme="majorHAnsi" w:cstheme="minorHAnsi"/>
          <w:color w:val="000000" w:themeColor="text1"/>
        </w:rPr>
      </w:pPr>
      <w:r w:rsidRPr="00226E15">
        <w:rPr>
          <w:noProof/>
        </w:rPr>
        <w:t xml:space="preserve"> </w:t>
      </w:r>
      <w:r>
        <w:rPr>
          <w:noProof/>
        </w:rPr>
        <w:drawing>
          <wp:inline distT="0" distB="0" distL="0" distR="0" wp14:anchorId="38036C26" wp14:editId="062C2178">
            <wp:extent cx="3810134" cy="557273"/>
            <wp:effectExtent l="0" t="0" r="0" b="0"/>
            <wp:docPr id="2643" name="Picture 2643" descr="A picture containing 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3" name="Picture 2643" descr="A picture containing timeline&#10;&#10;Description automatically generated"/>
                    <pic:cNvPicPr/>
                  </pic:nvPicPr>
                  <pic:blipFill>
                    <a:blip r:embed="rId329"/>
                    <a:stretch>
                      <a:fillRect/>
                    </a:stretch>
                  </pic:blipFill>
                  <pic:spPr>
                    <a:xfrm>
                      <a:off x="0" y="0"/>
                      <a:ext cx="3864074" cy="565162"/>
                    </a:xfrm>
                    <a:prstGeom prst="rect">
                      <a:avLst/>
                    </a:prstGeom>
                  </pic:spPr>
                </pic:pic>
              </a:graphicData>
            </a:graphic>
          </wp:inline>
        </w:drawing>
      </w:r>
    </w:p>
    <w:p w14:paraId="2F4A630F" w14:textId="2A68E62A" w:rsidR="00D60DF0" w:rsidRDefault="001E5CFA" w:rsidP="00D60DF0">
      <w:pPr>
        <w:pStyle w:val="FigureCaption0"/>
      </w:pPr>
      <w:bookmarkStart w:id="3360" w:name="_Toc74052745"/>
      <w:bookmarkStart w:id="3361" w:name="_Toc90644124"/>
      <w:bookmarkStart w:id="3362" w:name="_Toc230164151"/>
      <w:r w:rsidRPr="001E5CFA">
        <w:t xml:space="preserve">Figure </w:t>
      </w:r>
      <w:fldSimple w:instr=" STYLEREF 1 \s ">
        <w:r w:rsidR="00942841">
          <w:rPr>
            <w:noProof/>
          </w:rPr>
          <w:t>6</w:t>
        </w:r>
      </w:fldSimple>
      <w:r w:rsidRPr="001E5CFA">
        <w:noBreakHyphen/>
      </w:r>
      <w:fldSimple w:instr=" SEQ Figure \* ARABIC \s 1 ">
        <w:r w:rsidR="00942841">
          <w:rPr>
            <w:noProof/>
          </w:rPr>
          <w:t>174</w:t>
        </w:r>
      </w:fldSimple>
      <w:r w:rsidR="00D14337">
        <w:rPr>
          <w:noProof/>
        </w:rPr>
        <w:t>:</w:t>
      </w:r>
      <w:r w:rsidR="00D14337">
        <w:t xml:space="preserve"> </w:t>
      </w:r>
      <w:r w:rsidR="00D60DF0" w:rsidRPr="00752B0A">
        <w:t>New Repayment Plan Displayed on Repayment Plans Section</w:t>
      </w:r>
      <w:bookmarkEnd w:id="3360"/>
      <w:bookmarkEnd w:id="3361"/>
      <w:bookmarkEnd w:id="3362"/>
    </w:p>
    <w:p w14:paraId="127EA9F6" w14:textId="77777777" w:rsidR="00D60DF0" w:rsidRDefault="00D60DF0" w:rsidP="00D60DF0">
      <w:pPr>
        <w:pStyle w:val="FigureCaption0"/>
        <w:jc w:val="left"/>
      </w:pPr>
    </w:p>
    <w:p w14:paraId="204AF6BF" w14:textId="77777777" w:rsidR="00D60DF0" w:rsidRDefault="00D60DF0" w:rsidP="00D60DF0">
      <w:pPr>
        <w:pStyle w:val="Heading3"/>
        <w:ind w:left="1080" w:hanging="1080"/>
        <w:jc w:val="both"/>
      </w:pPr>
      <w:bookmarkStart w:id="3363" w:name="_Toc74052078"/>
      <w:bookmarkStart w:id="3364" w:name="_Toc90643461"/>
      <w:bookmarkStart w:id="3365" w:name="_Toc230163391"/>
      <w:r>
        <w:t>Viewing a Repayment Plan Details and Scheduled Repayments</w:t>
      </w:r>
      <w:bookmarkEnd w:id="3363"/>
      <w:bookmarkEnd w:id="3364"/>
      <w:bookmarkEnd w:id="3365"/>
    </w:p>
    <w:p w14:paraId="76E8AF96" w14:textId="77777777" w:rsidR="00D60DF0" w:rsidRDefault="00D60DF0" w:rsidP="00D60DF0">
      <w:pPr>
        <w:pStyle w:val="BodyText"/>
      </w:pPr>
      <w:r>
        <w:t>To view a repayment plan:</w:t>
      </w:r>
    </w:p>
    <w:p w14:paraId="57A50228" w14:textId="77777777" w:rsidR="00D60DF0" w:rsidRDefault="00D60DF0" w:rsidP="006C3C3F">
      <w:pPr>
        <w:pStyle w:val="OrderedList"/>
        <w:numPr>
          <w:ilvl w:val="0"/>
          <w:numId w:val="298"/>
        </w:numPr>
        <w:jc w:val="both"/>
      </w:pPr>
      <w:r>
        <w:rPr>
          <w:noProof/>
        </w:rPr>
        <w:t xml:space="preserve">Select the record to display the </w:t>
      </w:r>
      <w:r w:rsidRPr="00A70BDF">
        <w:rPr>
          <w:b/>
          <w:noProof/>
        </w:rPr>
        <w:t>Repayment Plan Details</w:t>
      </w:r>
      <w:r>
        <w:rPr>
          <w:noProof/>
        </w:rPr>
        <w:t xml:space="preserve">,  </w:t>
      </w:r>
      <w:r w:rsidRPr="00A70BDF">
        <w:rPr>
          <w:b/>
          <w:noProof/>
        </w:rPr>
        <w:t>Audit Information</w:t>
      </w:r>
      <w:r>
        <w:rPr>
          <w:noProof/>
        </w:rPr>
        <w:t xml:space="preserve"> and </w:t>
      </w:r>
      <w:r w:rsidRPr="00057CD2">
        <w:rPr>
          <w:b/>
          <w:bCs/>
          <w:noProof/>
        </w:rPr>
        <w:t>Repayment Plan Steps</w:t>
      </w:r>
      <w:r>
        <w:rPr>
          <w:noProof/>
        </w:rPr>
        <w:t xml:space="preserve"> sections. </w:t>
      </w:r>
      <w:r>
        <w:t>The Repayment Plan Details section displays the following details of the payment plan selected in Pay Plans section:</w:t>
      </w:r>
    </w:p>
    <w:p w14:paraId="70508B53" w14:textId="77777777" w:rsidR="00D60DF0" w:rsidRPr="008B0E25" w:rsidRDefault="00D60DF0" w:rsidP="008B0E25">
      <w:pPr>
        <w:pStyle w:val="UnorderedListIndent"/>
        <w:jc w:val="both"/>
      </w:pPr>
      <w:r w:rsidRPr="008B0E25">
        <w:t>Repayment Start Date: The date, repayment plan was initiated.</w:t>
      </w:r>
    </w:p>
    <w:p w14:paraId="5CFDE457" w14:textId="77777777" w:rsidR="00D60DF0" w:rsidRPr="008B0E25" w:rsidRDefault="00D60DF0" w:rsidP="008B0E25">
      <w:pPr>
        <w:pStyle w:val="UnorderedListIndent"/>
        <w:jc w:val="both"/>
      </w:pPr>
      <w:r w:rsidRPr="008B0E25">
        <w:t>Repayment End Date: Auto calculated date based on Repayment Plan Term (months) field.</w:t>
      </w:r>
    </w:p>
    <w:p w14:paraId="132DBABF" w14:textId="77777777" w:rsidR="00D60DF0" w:rsidRPr="008B0E25" w:rsidRDefault="00D60DF0" w:rsidP="008B0E25">
      <w:pPr>
        <w:pStyle w:val="UnorderedListIndent"/>
        <w:jc w:val="both"/>
      </w:pPr>
      <w:r w:rsidRPr="008B0E25">
        <w:t xml:space="preserve">Monthly Surplus Income: Is determined by subtracting the mortgagor’s necessary living expenses – including healthcare, revolving and installment debt, any payment obligations, utility bills, and other household-related expenses - and a monthly amount needed for property charges due over the next twelve months from available sources of income as stated by the mortgagor. </w:t>
      </w:r>
    </w:p>
    <w:p w14:paraId="5C61DC65" w14:textId="10138F43" w:rsidR="00D60DF0" w:rsidRPr="008B0E25" w:rsidRDefault="00D60DF0" w:rsidP="008B0E25">
      <w:pPr>
        <w:pStyle w:val="UnorderedListIndent"/>
        <w:jc w:val="both"/>
      </w:pPr>
      <w:r w:rsidRPr="008B0E25">
        <w:t xml:space="preserve">Repayment Plan Term (months): The number of payments remaining to be paid by the </w:t>
      </w:r>
      <w:r w:rsidR="00234887" w:rsidRPr="008B0E25">
        <w:t>Mortgagor(s)</w:t>
      </w:r>
      <w:r w:rsidRPr="008B0E25">
        <w:t>. The number of payments cannot exceed 60 months.  Auto calculated at Repayment plan creation if Monthly Payment Amount is entered</w:t>
      </w:r>
    </w:p>
    <w:p w14:paraId="3150F292" w14:textId="77777777" w:rsidR="00D60DF0" w:rsidRPr="008B0E25" w:rsidRDefault="00D60DF0" w:rsidP="008B0E25">
      <w:pPr>
        <w:pStyle w:val="UnorderedListIndent"/>
        <w:jc w:val="both"/>
      </w:pPr>
      <w:r w:rsidRPr="008B0E25">
        <w:t>Repayment Status: Repayment Status can be Active, Inactive or Completed.</w:t>
      </w:r>
    </w:p>
    <w:p w14:paraId="0976A9C1" w14:textId="77777777" w:rsidR="00D60DF0" w:rsidRPr="008B0E25" w:rsidRDefault="00D60DF0" w:rsidP="008B0E25">
      <w:pPr>
        <w:pStyle w:val="UnorderedListIndent"/>
        <w:jc w:val="both"/>
      </w:pPr>
      <w:r w:rsidRPr="008B0E25">
        <w:t xml:space="preserve">Hardship Experienced: Is determined if the mortgagor experiences a decrease in their available amount of surplus income due to a verified hardship (e.g., illness, death of a household member who was identified as a contributor of income in a previous Repayment Plan calculation, emergency home repair, loss of employment income, etc.) and seeks to have a Repayment Plan adjustment, mortgagees must solicit new financial information from the mortgagor to conduct a new Repayment Plan assessment. </w:t>
      </w:r>
    </w:p>
    <w:p w14:paraId="285AF501" w14:textId="77777777" w:rsidR="00D60DF0" w:rsidRPr="008B0E25" w:rsidRDefault="00D60DF0" w:rsidP="008B0E25">
      <w:pPr>
        <w:pStyle w:val="UnorderedListIndent"/>
        <w:jc w:val="both"/>
      </w:pPr>
      <w:r w:rsidRPr="008B0E25">
        <w:t>Hardship Reason: The field Hardship Reason is mandatory if the user selects the Hardship Experienced checkbox.</w:t>
      </w:r>
    </w:p>
    <w:p w14:paraId="4476016D" w14:textId="7D3CEE8A" w:rsidR="00D60DF0" w:rsidRPr="008B0E25" w:rsidRDefault="00576930" w:rsidP="008B0E25">
      <w:pPr>
        <w:pStyle w:val="UnorderedListIndent"/>
        <w:jc w:val="both"/>
      </w:pPr>
      <w:r w:rsidRPr="008B0E25">
        <w:t>Outstanding Total Arrearage:</w:t>
      </w:r>
      <w:r w:rsidR="008C2C89" w:rsidRPr="008B0E25">
        <w:t xml:space="preserve"> </w:t>
      </w:r>
      <w:r w:rsidR="00D60DF0" w:rsidRPr="008B0E25">
        <w:t>Amount will populate from “</w:t>
      </w:r>
      <w:r w:rsidR="007477E7">
        <w:t>Property Chrg Default Balance</w:t>
      </w:r>
      <w:r w:rsidR="00D60DF0" w:rsidRPr="008B0E25">
        <w:t>” from Loan Balance/Other Balances area</w:t>
      </w:r>
    </w:p>
    <w:p w14:paraId="7E21992C" w14:textId="1890D170" w:rsidR="00D60DF0" w:rsidRPr="008B0E25" w:rsidRDefault="00D60DF0" w:rsidP="008B0E25">
      <w:pPr>
        <w:pStyle w:val="UnorderedListIndent"/>
        <w:jc w:val="both"/>
      </w:pPr>
      <w:r w:rsidRPr="008B0E25">
        <w:t xml:space="preserve">Current Balance: </w:t>
      </w:r>
      <w:r w:rsidR="00763FF9" w:rsidRPr="008B0E25">
        <w:t>Outstanding Total Arrearage - Total Payment Received</w:t>
      </w:r>
    </w:p>
    <w:p w14:paraId="69FE205F" w14:textId="77777777" w:rsidR="00D60DF0" w:rsidRPr="008B0E25" w:rsidRDefault="00D60DF0" w:rsidP="008B0E25">
      <w:pPr>
        <w:pStyle w:val="UnorderedListIndent"/>
        <w:jc w:val="both"/>
      </w:pPr>
      <w:r w:rsidRPr="008B0E25">
        <w:t>Monthly Payment Amount: Is the amount determined by the servicer to be paid towards the repayment plan each month. Amount is auto calculated at Repayment plan creation if Repayment Plan Term (months) is entered</w:t>
      </w:r>
    </w:p>
    <w:p w14:paraId="552CD239" w14:textId="3B601392" w:rsidR="00D60DF0" w:rsidRPr="008B0E25" w:rsidRDefault="00D60DF0" w:rsidP="008B0E25">
      <w:pPr>
        <w:pStyle w:val="UnorderedListIndent"/>
        <w:jc w:val="both"/>
      </w:pPr>
      <w:r w:rsidRPr="008B0E25">
        <w:t xml:space="preserve"># of Remaining Payments: The number of payments remaining to be paid by the </w:t>
      </w:r>
      <w:r w:rsidR="00234887" w:rsidRPr="008B0E25">
        <w:t>Mortgagor(s)</w:t>
      </w:r>
      <w:r w:rsidRPr="008B0E25">
        <w:t>.  It will default to Repayment Plan Term (months) when plan is created. It will be auto calculated based on # of payments receive</w:t>
      </w:r>
      <w:r w:rsidR="00A46F21">
        <w:t>d</w:t>
      </w:r>
      <w:r w:rsidRPr="008B0E25">
        <w:t xml:space="preserve"> after creating repayment plan.</w:t>
      </w:r>
    </w:p>
    <w:p w14:paraId="3389BC42" w14:textId="767C96D4" w:rsidR="00D60DF0" w:rsidRPr="009B56AA" w:rsidRDefault="00D60DF0" w:rsidP="008B0E25">
      <w:pPr>
        <w:pStyle w:val="UnorderedListIndent"/>
        <w:jc w:val="both"/>
        <w:rPr>
          <w14:scene3d>
            <w14:camera w14:prst="orthographicFront"/>
            <w14:lightRig w14:rig="threePt" w14:dir="t">
              <w14:rot w14:lat="0" w14:lon="0" w14:rev="0"/>
            </w14:lightRig>
          </w14:scene3d>
        </w:rPr>
      </w:pPr>
      <w:r w:rsidRPr="008B0E25">
        <w:t>Next Monthly Due Date: The date next monthly payment is due.</w:t>
      </w:r>
      <w:r w:rsidR="00576930">
        <w:t xml:space="preserve"> </w:t>
      </w:r>
      <w:r w:rsidR="00576930" w:rsidRPr="008B0E25">
        <w:t>Auto</w:t>
      </w:r>
      <w:r w:rsidR="00576930" w:rsidRPr="009B56AA">
        <w:rPr>
          <w14:scene3d>
            <w14:camera w14:prst="orthographicFront"/>
            <w14:lightRig w14:rig="threePt" w14:dir="t">
              <w14:rot w14:lat="0" w14:lon="0" w14:rev="0"/>
            </w14:lightRig>
          </w14:scene3d>
        </w:rPr>
        <w:t xml:space="preserve"> calculate to same days each month </w:t>
      </w:r>
      <w:r w:rsidRPr="009B56AA">
        <w:rPr>
          <w14:scene3d>
            <w14:camera w14:prst="orthographicFront"/>
            <w14:lightRig w14:rig="threePt" w14:dir="t">
              <w14:rot w14:lat="0" w14:lon="0" w14:rev="0"/>
            </w14:lightRig>
          </w14:scene3d>
        </w:rPr>
        <w:t xml:space="preserve">from the Repayment Start Date and will be updated every month based on # of payments receive after creating Repayment Plan      </w:t>
      </w:r>
    </w:p>
    <w:p w14:paraId="46080ADD" w14:textId="7EF0A325" w:rsidR="00D60DF0" w:rsidRDefault="00D60DF0" w:rsidP="008B0E25">
      <w:pPr>
        <w:pStyle w:val="UnorderedListIndent"/>
        <w:jc w:val="both"/>
        <w:rPr>
          <w14:scene3d>
            <w14:camera w14:prst="orthographicFront"/>
            <w14:lightRig w14:rig="threePt" w14:dir="t">
              <w14:rot w14:lat="0" w14:lon="0" w14:rev="0"/>
            </w14:lightRig>
          </w14:scene3d>
        </w:rPr>
      </w:pPr>
      <w:r w:rsidRPr="008B0E25">
        <w:t>Total</w:t>
      </w:r>
      <w:r w:rsidRPr="009B56AA">
        <w:rPr>
          <w14:scene3d>
            <w14:camera w14:prst="orthographicFront"/>
            <w14:lightRig w14:rig="threePt" w14:dir="t">
              <w14:rot w14:lat="0" w14:lon="0" w14:rev="0"/>
            </w14:lightRig>
          </w14:scene3d>
        </w:rPr>
        <w:t xml:space="preserve"> Payment Received: Summary of all Repayment transactions (2717 - Part Repay – Prop Chrg/T&amp;I Repayment; 2797 - Part Repay - Prop Chrg/T&amp;I Repayment Adj) entered in the system. It will be auto calculated based on # of payments receive</w:t>
      </w:r>
      <w:r w:rsidR="00234619">
        <w:rPr>
          <w14:scene3d>
            <w14:camera w14:prst="orthographicFront"/>
            <w14:lightRig w14:rig="threePt" w14:dir="t">
              <w14:rot w14:lat="0" w14:lon="0" w14:rev="0"/>
            </w14:lightRig>
          </w14:scene3d>
        </w:rPr>
        <w:t>d</w:t>
      </w:r>
      <w:r w:rsidRPr="009B56AA">
        <w:rPr>
          <w14:scene3d>
            <w14:camera w14:prst="orthographicFront"/>
            <w14:lightRig w14:rig="threePt" w14:dir="t">
              <w14:rot w14:lat="0" w14:lon="0" w14:rev="0"/>
            </w14:lightRig>
          </w14:scene3d>
        </w:rPr>
        <w:t>/adjust after creating repayment plan.</w:t>
      </w:r>
    </w:p>
    <w:p w14:paraId="3FA962D2" w14:textId="09F63937" w:rsidR="00B51BB8" w:rsidRDefault="00D60DF0" w:rsidP="006C3C3F">
      <w:pPr>
        <w:pStyle w:val="OrderedList"/>
        <w:numPr>
          <w:ilvl w:val="0"/>
          <w:numId w:val="298"/>
        </w:numPr>
        <w:jc w:val="both"/>
        <w:rPr>
          <w:rFonts w:eastAsia="Times New Roman"/>
        </w:rPr>
      </w:pPr>
      <w:r w:rsidRPr="009B56AA">
        <w:rPr>
          <w:rFonts w:eastAsia="Times New Roman"/>
        </w:rPr>
        <w:t>System will auto generate Scheduled Repayment records under Repayment Plan Details. Number of Scheduled Repayments will match Repayment Term (months).</w:t>
      </w:r>
      <w:r w:rsidR="00B51BB8">
        <w:rPr>
          <w:rFonts w:eastAsia="Times New Roman"/>
        </w:rPr>
        <w:t xml:space="preserve"> </w:t>
      </w:r>
    </w:p>
    <w:p w14:paraId="33DAF4BE" w14:textId="77777777" w:rsidR="00B51BB8" w:rsidRDefault="00B51BB8" w:rsidP="006C3C3F">
      <w:pPr>
        <w:pStyle w:val="OrderedList"/>
        <w:numPr>
          <w:ilvl w:val="0"/>
          <w:numId w:val="298"/>
        </w:numPr>
        <w:jc w:val="both"/>
        <w:rPr>
          <w:rFonts w:eastAsia="Times New Roman"/>
        </w:rPr>
      </w:pPr>
      <w:r>
        <w:rPr>
          <w:rFonts w:eastAsia="Times New Roman"/>
        </w:rPr>
        <w:t xml:space="preserve">Repayment Plan Installment Due steps are completed automatically based on Repayment </w:t>
      </w:r>
      <w:r w:rsidRPr="009B56AA">
        <w:rPr>
          <w:rFonts w:eastAsia="Times New Roman"/>
        </w:rPr>
        <w:t>transactions (2717 - Part Repay – Prop Chrg/T&amp;I Repayment) entered in the system</w:t>
      </w:r>
      <w:r>
        <w:rPr>
          <w:rFonts w:eastAsia="Times New Roman"/>
        </w:rPr>
        <w:t xml:space="preserve">.  </w:t>
      </w:r>
    </w:p>
    <w:p w14:paraId="312C5971" w14:textId="029AFCA6" w:rsidR="00D60DF0" w:rsidRPr="009B56AA" w:rsidRDefault="00B51BB8" w:rsidP="006C3C3F">
      <w:pPr>
        <w:pStyle w:val="OrderedList"/>
        <w:numPr>
          <w:ilvl w:val="0"/>
          <w:numId w:val="298"/>
        </w:numPr>
        <w:jc w:val="both"/>
        <w:rPr>
          <w:rFonts w:eastAsia="Times New Roman"/>
        </w:rPr>
      </w:pPr>
      <w:r>
        <w:rPr>
          <w:rFonts w:eastAsia="Times New Roman"/>
        </w:rPr>
        <w:t xml:space="preserve">Complete Date for Repayment Plan Installment Due steps will be removed automatically based on Repayment </w:t>
      </w:r>
      <w:r w:rsidRPr="009B56AA">
        <w:rPr>
          <w:rFonts w:eastAsia="Times New Roman"/>
        </w:rPr>
        <w:t>transactions (2797 - Part Repay - Prop Chrg/T&amp;I Repayment Adj)</w:t>
      </w:r>
      <w:r>
        <w:rPr>
          <w:rFonts w:eastAsia="Times New Roman"/>
        </w:rPr>
        <w:t xml:space="preserve"> entered in the system.</w:t>
      </w:r>
    </w:p>
    <w:p w14:paraId="0D701786" w14:textId="77777777" w:rsidR="00D60DF0" w:rsidRDefault="00D60DF0" w:rsidP="00D60DF0">
      <w:pPr>
        <w:pStyle w:val="UnorderedList"/>
        <w:numPr>
          <w:ilvl w:val="0"/>
          <w:numId w:val="0"/>
        </w:numPr>
        <w:ind w:left="360"/>
        <w:rPr>
          <w:noProof/>
        </w:rPr>
      </w:pPr>
    </w:p>
    <w:p w14:paraId="2043307F" w14:textId="5412B62A" w:rsidR="00D60DF0" w:rsidRDefault="00723314" w:rsidP="005A253A">
      <w:pPr>
        <w:pStyle w:val="BodyText"/>
        <w:jc w:val="center"/>
      </w:pPr>
      <w:r>
        <w:rPr>
          <w:noProof/>
        </w:rPr>
        <w:drawing>
          <wp:inline distT="0" distB="0" distL="0" distR="0" wp14:anchorId="5D5D782A" wp14:editId="66F0F962">
            <wp:extent cx="5842949" cy="2189856"/>
            <wp:effectExtent l="0" t="0" r="5715" b="1270"/>
            <wp:docPr id="2958" name="Picture 2958"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8" name="Picture 2958" descr="A picture containing text&#10;&#10;Description automatically generated"/>
                    <pic:cNvPicPr/>
                  </pic:nvPicPr>
                  <pic:blipFill>
                    <a:blip r:embed="rId330"/>
                    <a:stretch>
                      <a:fillRect/>
                    </a:stretch>
                  </pic:blipFill>
                  <pic:spPr>
                    <a:xfrm>
                      <a:off x="0" y="0"/>
                      <a:ext cx="5866625" cy="2198730"/>
                    </a:xfrm>
                    <a:prstGeom prst="rect">
                      <a:avLst/>
                    </a:prstGeom>
                  </pic:spPr>
                </pic:pic>
              </a:graphicData>
            </a:graphic>
          </wp:inline>
        </w:drawing>
      </w:r>
    </w:p>
    <w:p w14:paraId="4CA8302F" w14:textId="72A4CEB3" w:rsidR="00D60DF0" w:rsidRDefault="001E5CFA" w:rsidP="00D60DF0">
      <w:pPr>
        <w:pStyle w:val="FigureCaption0"/>
      </w:pPr>
      <w:bookmarkStart w:id="3366" w:name="_Toc74052746"/>
      <w:bookmarkStart w:id="3367" w:name="_Toc90644125"/>
      <w:bookmarkStart w:id="3368" w:name="_Toc230164152"/>
      <w:r w:rsidRPr="001E5CFA">
        <w:t xml:space="preserve">Figure </w:t>
      </w:r>
      <w:fldSimple w:instr=" STYLEREF 1 \s ">
        <w:r w:rsidR="00942841">
          <w:rPr>
            <w:noProof/>
          </w:rPr>
          <w:t>6</w:t>
        </w:r>
      </w:fldSimple>
      <w:r w:rsidRPr="001E5CFA">
        <w:noBreakHyphen/>
      </w:r>
      <w:fldSimple w:instr=" SEQ Figure \* ARABIC \s 1 ">
        <w:r w:rsidR="00942841">
          <w:rPr>
            <w:noProof/>
          </w:rPr>
          <w:t>175</w:t>
        </w:r>
      </w:fldSimple>
      <w:r w:rsidR="00D14337">
        <w:rPr>
          <w:noProof/>
        </w:rPr>
        <w:t>:</w:t>
      </w:r>
      <w:r w:rsidR="00D14337">
        <w:t xml:space="preserve"> </w:t>
      </w:r>
      <w:r w:rsidR="00D60DF0" w:rsidRPr="00752B0A">
        <w:t>View Repayment Plan Screen</w:t>
      </w:r>
      <w:bookmarkEnd w:id="3366"/>
      <w:bookmarkEnd w:id="3367"/>
      <w:bookmarkEnd w:id="3368"/>
    </w:p>
    <w:p w14:paraId="0FFBEF7A" w14:textId="60A0CBAE" w:rsidR="00D60DF0" w:rsidRDefault="00D60DF0" w:rsidP="00D60DF0">
      <w:pPr>
        <w:pStyle w:val="Heading3"/>
        <w:ind w:left="1080" w:hanging="1080"/>
        <w:jc w:val="both"/>
      </w:pPr>
      <w:bookmarkStart w:id="3369" w:name="_Toc74052079"/>
      <w:bookmarkStart w:id="3370" w:name="_Toc90643462"/>
      <w:bookmarkStart w:id="3371" w:name="_Toc230163392"/>
      <w:r>
        <w:t>Editing a Repayment Plan</w:t>
      </w:r>
      <w:bookmarkEnd w:id="3369"/>
      <w:bookmarkEnd w:id="3370"/>
      <w:bookmarkEnd w:id="3371"/>
    </w:p>
    <w:p w14:paraId="4F1EDA2F" w14:textId="77777777" w:rsidR="00D60DF0" w:rsidRDefault="00D60DF0" w:rsidP="00D60DF0">
      <w:pPr>
        <w:jc w:val="both"/>
        <w:rPr>
          <w:rFonts w:ascii="Cambria" w:hAnsi="Cambria"/>
        </w:rPr>
      </w:pPr>
      <w:r>
        <w:rPr>
          <w:rFonts w:ascii="Cambria" w:hAnsi="Cambria"/>
        </w:rPr>
        <w:t>To edit a repayment plan:</w:t>
      </w:r>
    </w:p>
    <w:p w14:paraId="6DA5261F" w14:textId="77777777" w:rsidR="00D60DF0" w:rsidRDefault="00D60DF0" w:rsidP="006C3C3F">
      <w:pPr>
        <w:pStyle w:val="OrderedList"/>
        <w:numPr>
          <w:ilvl w:val="0"/>
          <w:numId w:val="299"/>
        </w:numPr>
        <w:jc w:val="both"/>
      </w:pPr>
      <w:r w:rsidRPr="00A92635">
        <w:t>Click</w:t>
      </w:r>
      <w:r>
        <w:t xml:space="preserve"> </w:t>
      </w:r>
      <w:r w:rsidRPr="00A92635">
        <w:rPr>
          <w:b/>
        </w:rPr>
        <w:t xml:space="preserve">EDIT </w:t>
      </w:r>
      <w:r>
        <w:t xml:space="preserve">in the </w:t>
      </w:r>
      <w:r w:rsidRPr="00A92635">
        <w:rPr>
          <w:b/>
        </w:rPr>
        <w:t xml:space="preserve">Repayment Plan </w:t>
      </w:r>
      <w:r>
        <w:t xml:space="preserve">section. </w:t>
      </w:r>
    </w:p>
    <w:p w14:paraId="73B4666C" w14:textId="77777777" w:rsidR="00D60DF0" w:rsidRDefault="00D60DF0" w:rsidP="006C3C3F">
      <w:pPr>
        <w:pStyle w:val="OrderedList"/>
        <w:numPr>
          <w:ilvl w:val="0"/>
          <w:numId w:val="299"/>
        </w:numPr>
        <w:jc w:val="both"/>
      </w:pPr>
      <w:r>
        <w:t xml:space="preserve">On the </w:t>
      </w:r>
      <w:r>
        <w:rPr>
          <w:b/>
        </w:rPr>
        <w:t>Repayment Plan</w:t>
      </w:r>
      <w:r>
        <w:t xml:space="preserve"> window, edit the fields as needed.</w:t>
      </w:r>
    </w:p>
    <w:p w14:paraId="6ACA447A" w14:textId="77777777" w:rsidR="00D60DF0" w:rsidRDefault="00D60DF0" w:rsidP="006C3C3F">
      <w:pPr>
        <w:pStyle w:val="OrderedList"/>
        <w:numPr>
          <w:ilvl w:val="0"/>
          <w:numId w:val="299"/>
        </w:numPr>
        <w:jc w:val="both"/>
      </w:pPr>
      <w:r>
        <w:t xml:space="preserve">Click </w:t>
      </w:r>
      <w:r>
        <w:rPr>
          <w:b/>
        </w:rPr>
        <w:t>OK.</w:t>
      </w:r>
      <w:r>
        <w:t xml:space="preserve"> The changes will be displayed on the Repayment Plan Detail section screen. </w:t>
      </w:r>
    </w:p>
    <w:p w14:paraId="6CB1F746" w14:textId="77777777" w:rsidR="00D60DF0" w:rsidRDefault="00D60DF0" w:rsidP="00D60DF0">
      <w:pPr>
        <w:pStyle w:val="BodyText"/>
        <w:ind w:left="1350"/>
        <w:jc w:val="left"/>
      </w:pPr>
      <w:r w:rsidRPr="009B56AA">
        <w:rPr>
          <w:b/>
          <w:bCs w:val="0"/>
        </w:rPr>
        <w:t>Note</w:t>
      </w:r>
      <w:r>
        <w:t>:</w:t>
      </w:r>
    </w:p>
    <w:p w14:paraId="02683B7C" w14:textId="77777777" w:rsidR="00D60DF0" w:rsidRPr="008B0E25" w:rsidRDefault="00D60DF0" w:rsidP="008B0E25">
      <w:pPr>
        <w:pStyle w:val="UnorderedListIndent"/>
        <w:jc w:val="both"/>
      </w:pPr>
      <w:r w:rsidRPr="008B0E25">
        <w:t>Authorized users will be able to Inactivate Repayment Plan at any time if needed.  If Repayment transactions were entered against the outstanding balance and plan was inactivated, new Repayment Plan will show new outstanding balance</w:t>
      </w:r>
    </w:p>
    <w:p w14:paraId="73BEABAE" w14:textId="77777777" w:rsidR="00D60DF0" w:rsidRPr="008B0E25" w:rsidRDefault="00D60DF0" w:rsidP="008B0E25">
      <w:pPr>
        <w:pStyle w:val="UnorderedListIndent"/>
        <w:jc w:val="both"/>
      </w:pPr>
      <w:r w:rsidRPr="008B0E25">
        <w:t>Authorized users will create a new Repayment Plan if # of Repayment Term (months) or Monthly Payment Amount need to be updated</w:t>
      </w:r>
    </w:p>
    <w:p w14:paraId="74CD35C9" w14:textId="77777777" w:rsidR="00D60DF0" w:rsidRPr="008B0E25" w:rsidRDefault="00D60DF0" w:rsidP="008B0E25">
      <w:pPr>
        <w:pStyle w:val="UnorderedListIndent"/>
        <w:jc w:val="both"/>
      </w:pPr>
      <w:r w:rsidRPr="008B0E25">
        <w:t>If new disbursements are added to the loan after Repayment Plan has started, user must create a new Repayment Plan. New Repayment Plan will use the new outstanding balance including new disbursements</w:t>
      </w:r>
    </w:p>
    <w:p w14:paraId="7F954F6F" w14:textId="347E9393" w:rsidR="00D60DF0" w:rsidRPr="008B0E25" w:rsidRDefault="00D60DF0" w:rsidP="008B0E25">
      <w:pPr>
        <w:pStyle w:val="UnorderedListIndent"/>
        <w:jc w:val="both"/>
      </w:pPr>
      <w:r w:rsidRPr="008B0E25">
        <w:t xml:space="preserve">Repayment Plan will be completed automatically </w:t>
      </w:r>
      <w:r w:rsidR="00723314" w:rsidRPr="008B0E25">
        <w:t>when #</w:t>
      </w:r>
      <w:r w:rsidRPr="008B0E25">
        <w:t xml:space="preserve"> of Remaining Payments go down to 0</w:t>
      </w:r>
    </w:p>
    <w:p w14:paraId="34146711" w14:textId="425BFB12" w:rsidR="00D60DF0" w:rsidRDefault="00723314" w:rsidP="005A253A">
      <w:pPr>
        <w:spacing w:before="120" w:after="0" w:line="240" w:lineRule="auto"/>
        <w:jc w:val="center"/>
        <w:rPr>
          <w:rFonts w:ascii="Cambria" w:hAnsi="Cambria"/>
          <w:b/>
          <w:lang w:bidi="en-US"/>
        </w:rPr>
      </w:pPr>
      <w:r>
        <w:rPr>
          <w:noProof/>
        </w:rPr>
        <w:drawing>
          <wp:inline distT="0" distB="0" distL="0" distR="0" wp14:anchorId="3C0073EE" wp14:editId="101EFED0">
            <wp:extent cx="3371850" cy="2049768"/>
            <wp:effectExtent l="0" t="0" r="0" b="8255"/>
            <wp:docPr id="2959" name="Picture 2959"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9" name="Picture 2959" descr="Graphical user interface, text, application, email&#10;&#10;Description automatically generated"/>
                    <pic:cNvPicPr/>
                  </pic:nvPicPr>
                  <pic:blipFill>
                    <a:blip r:embed="rId331"/>
                    <a:stretch>
                      <a:fillRect/>
                    </a:stretch>
                  </pic:blipFill>
                  <pic:spPr>
                    <a:xfrm>
                      <a:off x="0" y="0"/>
                      <a:ext cx="3380477" cy="2055013"/>
                    </a:xfrm>
                    <a:prstGeom prst="rect">
                      <a:avLst/>
                    </a:prstGeom>
                  </pic:spPr>
                </pic:pic>
              </a:graphicData>
            </a:graphic>
          </wp:inline>
        </w:drawing>
      </w:r>
    </w:p>
    <w:p w14:paraId="07AE5AB5" w14:textId="37A723EC" w:rsidR="00F805B1" w:rsidRPr="0040417E" w:rsidRDefault="001E5CFA" w:rsidP="002D3066">
      <w:pPr>
        <w:pStyle w:val="FigureCaption0"/>
        <w:sectPr w:rsidR="00F805B1" w:rsidRPr="0040417E" w:rsidSect="00AB6A5E">
          <w:headerReference w:type="default" r:id="rId332"/>
          <w:pgSz w:w="12240" w:h="15840" w:code="1"/>
          <w:pgMar w:top="1440" w:right="1440" w:bottom="1440" w:left="1440" w:header="720" w:footer="720" w:gutter="0"/>
          <w:pgNumType w:start="1" w:chapStyle="1"/>
          <w:cols w:space="720"/>
          <w:docGrid w:linePitch="360"/>
        </w:sectPr>
      </w:pPr>
      <w:bookmarkStart w:id="3372" w:name="_Toc74052748"/>
      <w:bookmarkStart w:id="3373" w:name="_Toc90644127"/>
      <w:bookmarkStart w:id="3374" w:name="_Toc230164153"/>
      <w:r w:rsidRPr="001E5CFA">
        <w:t xml:space="preserve">Figure </w:t>
      </w:r>
      <w:fldSimple w:instr=" STYLEREF 1 \s ">
        <w:r w:rsidR="00942841">
          <w:rPr>
            <w:noProof/>
          </w:rPr>
          <w:t>6</w:t>
        </w:r>
      </w:fldSimple>
      <w:r w:rsidRPr="001E5CFA">
        <w:noBreakHyphen/>
      </w:r>
      <w:fldSimple w:instr=" SEQ Figure \* ARABIC \s 1 ">
        <w:r w:rsidR="00942841">
          <w:rPr>
            <w:noProof/>
          </w:rPr>
          <w:t>176</w:t>
        </w:r>
      </w:fldSimple>
      <w:r w:rsidR="00D14337">
        <w:rPr>
          <w:noProof/>
        </w:rPr>
        <w:t>:</w:t>
      </w:r>
      <w:r w:rsidR="00D14337">
        <w:t xml:space="preserve"> </w:t>
      </w:r>
      <w:r w:rsidR="00D60DF0">
        <w:t>Edit Repayment Plan Window</w:t>
      </w:r>
      <w:bookmarkEnd w:id="3372"/>
      <w:bookmarkEnd w:id="3373"/>
      <w:bookmarkEnd w:id="3374"/>
      <w:r w:rsidR="00D95CDE">
        <w:t xml:space="preserve"> </w:t>
      </w:r>
    </w:p>
    <w:p w14:paraId="2E23C663" w14:textId="3128C1E9" w:rsidR="00052C0E" w:rsidRPr="00052C0E" w:rsidRDefault="00052C0E" w:rsidP="001879BA">
      <w:pPr>
        <w:pStyle w:val="BodyText"/>
      </w:pPr>
    </w:p>
    <w:p w14:paraId="0595C4BE" w14:textId="77777777" w:rsidR="00DF0B98" w:rsidRDefault="00DF0B98" w:rsidP="00F874DE">
      <w:pPr>
        <w:pStyle w:val="Chapterbreak"/>
        <w:jc w:val="both"/>
      </w:pPr>
    </w:p>
    <w:p w14:paraId="5DA97328" w14:textId="77777777" w:rsidR="00DF0B98" w:rsidRDefault="00DF0B98" w:rsidP="00F874DE">
      <w:pPr>
        <w:pStyle w:val="Chapterbreak"/>
        <w:jc w:val="both"/>
      </w:pPr>
    </w:p>
    <w:p w14:paraId="48B39FF8" w14:textId="77777777" w:rsidR="00DF0B98" w:rsidRDefault="00DF0B98" w:rsidP="00F874DE">
      <w:pPr>
        <w:pStyle w:val="Chapterbreak"/>
        <w:jc w:val="both"/>
      </w:pPr>
    </w:p>
    <w:p w14:paraId="7FE11213" w14:textId="77777777" w:rsidR="00DF0B98" w:rsidRDefault="00DF0B98" w:rsidP="00F874DE">
      <w:pPr>
        <w:pStyle w:val="Chapterbreak"/>
        <w:jc w:val="both"/>
      </w:pPr>
    </w:p>
    <w:p w14:paraId="787F5F35" w14:textId="77777777" w:rsidR="00DF0B98" w:rsidRDefault="00DF0B98" w:rsidP="00F874DE">
      <w:pPr>
        <w:pStyle w:val="Chapterbreak"/>
        <w:jc w:val="both"/>
      </w:pPr>
    </w:p>
    <w:p w14:paraId="49745B48" w14:textId="77777777" w:rsidR="00DF0B98" w:rsidRDefault="00DF0B98" w:rsidP="00F874DE">
      <w:pPr>
        <w:pStyle w:val="Chapterbreak"/>
        <w:jc w:val="both"/>
      </w:pPr>
    </w:p>
    <w:p w14:paraId="2092C974" w14:textId="42294B07" w:rsidR="00136DD0" w:rsidRPr="00A811BE" w:rsidRDefault="00136DD0" w:rsidP="00A811BE">
      <w:pPr>
        <w:pStyle w:val="Chapterbreak"/>
        <w:sectPr w:rsidR="00136DD0" w:rsidRPr="00A811BE" w:rsidSect="007064D5">
          <w:headerReference w:type="default" r:id="rId333"/>
          <w:headerReference w:type="first" r:id="rId334"/>
          <w:pgSz w:w="12240" w:h="15840" w:code="1"/>
          <w:pgMar w:top="1440" w:right="1440" w:bottom="1440" w:left="1440" w:header="720" w:footer="720" w:gutter="0"/>
          <w:pgNumType w:start="1" w:chapStyle="1"/>
          <w:cols w:space="720"/>
          <w:titlePg/>
          <w:docGrid w:linePitch="360"/>
        </w:sectPr>
      </w:pPr>
      <w:bookmarkStart w:id="3375" w:name="_Toc315633945"/>
      <w:r w:rsidRPr="00A811BE">
        <w:t>CHAPTER 7: TIMELINES</w:t>
      </w:r>
      <w:bookmarkEnd w:id="3375"/>
    </w:p>
    <w:p w14:paraId="20BFCDBE" w14:textId="77777777" w:rsidR="00A62808" w:rsidRDefault="00A62808" w:rsidP="006A3FAA">
      <w:pPr>
        <w:pStyle w:val="Heading1"/>
        <w:tabs>
          <w:tab w:val="left" w:pos="630"/>
          <w:tab w:val="left" w:pos="720"/>
          <w:tab w:val="left" w:pos="900"/>
          <w:tab w:val="left" w:pos="10260"/>
        </w:tabs>
        <w:ind w:left="360"/>
        <w:jc w:val="both"/>
      </w:pPr>
      <w:bookmarkStart w:id="3376" w:name="_Ref312409680"/>
      <w:bookmarkStart w:id="3377" w:name="_Ref312409689"/>
      <w:bookmarkStart w:id="3378" w:name="_Toc314660821"/>
      <w:bookmarkStart w:id="3379" w:name="_Toc11334859"/>
      <w:bookmarkStart w:id="3380" w:name="_Toc74052080"/>
      <w:bookmarkStart w:id="3381" w:name="_Toc90643463"/>
      <w:bookmarkStart w:id="3382" w:name="_Toc230163393"/>
      <w:r>
        <w:t>TIMELINES</w:t>
      </w:r>
      <w:bookmarkEnd w:id="3376"/>
      <w:bookmarkEnd w:id="3377"/>
      <w:bookmarkEnd w:id="3378"/>
      <w:bookmarkEnd w:id="3379"/>
      <w:bookmarkEnd w:id="3380"/>
      <w:bookmarkEnd w:id="3381"/>
      <w:bookmarkEnd w:id="3382"/>
    </w:p>
    <w:p w14:paraId="7944A39F" w14:textId="3D1CDFB6" w:rsidR="00A62808" w:rsidRDefault="003411EA" w:rsidP="00E60A05">
      <w:pPr>
        <w:pStyle w:val="BodyText"/>
        <w:tabs>
          <w:tab w:val="left" w:pos="630"/>
        </w:tabs>
      </w:pPr>
      <w:r>
        <w:t>This chapter</w:t>
      </w:r>
      <w:r w:rsidR="00A62808">
        <w:t xml:space="preserve"> discusses </w:t>
      </w:r>
      <w:r w:rsidR="008A6C0C">
        <w:t>the process</w:t>
      </w:r>
      <w:r w:rsidR="00A62808">
        <w:t xml:space="preserve"> to initiate</w:t>
      </w:r>
      <w:r w:rsidR="008A6C0C">
        <w:t>, submit and review the timelines in</w:t>
      </w:r>
      <w:r w:rsidR="00A62808">
        <w:t xml:space="preserve"> the Servicing Module:</w:t>
      </w:r>
    </w:p>
    <w:p w14:paraId="59461467" w14:textId="09B23A47" w:rsidR="00A62808" w:rsidRPr="00123717" w:rsidRDefault="008A6C0C" w:rsidP="004146D2">
      <w:pPr>
        <w:pStyle w:val="UnorderedList"/>
        <w:rPr>
          <w:rStyle w:val="CrossRef"/>
        </w:rPr>
      </w:pPr>
      <w:r w:rsidRPr="008A6C0C">
        <w:rPr>
          <w:rStyle w:val="CrossRef"/>
        </w:rPr>
        <w:t>Timelines Overview</w:t>
      </w:r>
    </w:p>
    <w:p w14:paraId="5C883015" w14:textId="646EC75C" w:rsidR="008A6C0C" w:rsidRDefault="008A6C0C" w:rsidP="004146D2">
      <w:pPr>
        <w:pStyle w:val="UnorderedList"/>
        <w:rPr>
          <w:rStyle w:val="CrossRef"/>
        </w:rPr>
      </w:pPr>
      <w:r w:rsidRPr="008A6C0C">
        <w:rPr>
          <w:rStyle w:val="CrossRef"/>
        </w:rPr>
        <w:t>Endorsed Timelines (Servicers Only)</w:t>
      </w:r>
    </w:p>
    <w:p w14:paraId="545C66CA" w14:textId="3D49C542" w:rsidR="008A6C0C" w:rsidRPr="008A6C0C" w:rsidRDefault="008A6C0C" w:rsidP="004146D2">
      <w:pPr>
        <w:pStyle w:val="UnorderedList"/>
        <w:rPr>
          <w:rStyle w:val="CrossRef"/>
        </w:rPr>
      </w:pPr>
      <w:r w:rsidRPr="008A6C0C">
        <w:rPr>
          <w:rStyle w:val="CrossRef"/>
        </w:rPr>
        <w:t>Endorsed Timelines (Servicers and HUD NSC Interaction)</w:t>
      </w:r>
    </w:p>
    <w:p w14:paraId="78874DDC" w14:textId="11718F09" w:rsidR="00A62808" w:rsidRPr="008A6C0C" w:rsidRDefault="008A6C0C" w:rsidP="004146D2">
      <w:pPr>
        <w:pStyle w:val="UnorderedList"/>
        <w:rPr>
          <w:rStyle w:val="CrossRef"/>
        </w:rPr>
      </w:pPr>
      <w:r w:rsidRPr="008A6C0C">
        <w:rPr>
          <w:rStyle w:val="CrossRef"/>
        </w:rPr>
        <w:t>Assigned Timelines</w:t>
      </w:r>
    </w:p>
    <w:p w14:paraId="4D2BC72B" w14:textId="77777777" w:rsidR="00A62808" w:rsidRDefault="00A62808" w:rsidP="00994A98">
      <w:pPr>
        <w:pStyle w:val="Heading2"/>
      </w:pPr>
      <w:bookmarkStart w:id="3383" w:name="_Ref314590022"/>
      <w:bookmarkStart w:id="3384" w:name="_Toc314660822"/>
      <w:bookmarkStart w:id="3385" w:name="_Toc315554285"/>
      <w:bookmarkStart w:id="3386" w:name="_Toc315633946"/>
      <w:bookmarkStart w:id="3387" w:name="_Toc11334860"/>
      <w:bookmarkStart w:id="3388" w:name="_Toc74052081"/>
      <w:bookmarkStart w:id="3389" w:name="_Toc90643464"/>
      <w:bookmarkStart w:id="3390" w:name="_Toc230163394"/>
      <w:r>
        <w:t>Timelines Overview</w:t>
      </w:r>
      <w:bookmarkEnd w:id="3383"/>
      <w:bookmarkEnd w:id="3384"/>
      <w:bookmarkEnd w:id="3385"/>
      <w:bookmarkEnd w:id="3386"/>
      <w:bookmarkEnd w:id="3387"/>
      <w:bookmarkEnd w:id="3388"/>
      <w:bookmarkEnd w:id="3389"/>
      <w:bookmarkEnd w:id="3390"/>
    </w:p>
    <w:p w14:paraId="662CE45E" w14:textId="4FA64E41" w:rsidR="00343C74" w:rsidRDefault="00A62808" w:rsidP="00994A98">
      <w:pPr>
        <w:pStyle w:val="BodyText"/>
      </w:pPr>
      <w:r w:rsidRPr="005D2A6E">
        <w:t xml:space="preserve">Timelines are predefined steps </w:t>
      </w:r>
      <w:r>
        <w:t>grouped to notify HUD and track certain business events on a loan</w:t>
      </w:r>
      <w:r w:rsidRPr="005D2A6E">
        <w:t xml:space="preserve">. </w:t>
      </w:r>
      <w:r>
        <w:t>Permissions are built into the Servicing Module allowing authorized users to initiate a timeline and complete the steps within the timeline</w:t>
      </w:r>
      <w:r w:rsidR="00343C74">
        <w:t xml:space="preserve"> at a loan level</w:t>
      </w:r>
      <w:r>
        <w:t xml:space="preserve">. </w:t>
      </w:r>
      <w:r w:rsidR="00343C74">
        <w:t>Timeline step completion dates are used by HUD to determine when specific business events occurred on a loan.</w:t>
      </w:r>
    </w:p>
    <w:p w14:paraId="06D91E19" w14:textId="77777777" w:rsidR="00415B80" w:rsidRPr="00F12B06" w:rsidRDefault="00415B80" w:rsidP="00415B80">
      <w:pPr>
        <w:pStyle w:val="Heading3"/>
      </w:pPr>
      <w:bookmarkStart w:id="3391" w:name="_Toc230163395"/>
      <w:r>
        <w:t>Navigating Timelines</w:t>
      </w:r>
      <w:bookmarkEnd w:id="3391"/>
    </w:p>
    <w:p w14:paraId="52645928" w14:textId="2ABF54A8" w:rsidR="00415B80" w:rsidRDefault="00654753" w:rsidP="00415B80">
      <w:pPr>
        <w:pStyle w:val="BodyText"/>
      </w:pPr>
      <w:r>
        <w:t xml:space="preserve">Each </w:t>
      </w:r>
      <w:r w:rsidR="00415B80">
        <w:t>Timeline</w:t>
      </w:r>
      <w:r>
        <w:t>, also referred to as Servicing Type, is</w:t>
      </w:r>
      <w:r w:rsidR="00415B80">
        <w:t xml:space="preserve"> available based on the Timeline Group</w:t>
      </w:r>
      <w:r>
        <w:t xml:space="preserve"> and</w:t>
      </w:r>
      <w:r w:rsidR="00415B80">
        <w:t xml:space="preserve"> Timeline Category. </w:t>
      </w:r>
    </w:p>
    <w:p w14:paraId="6BE3F746" w14:textId="40BDA9CA" w:rsidR="00415B80" w:rsidRDefault="00415B80" w:rsidP="00415B80">
      <w:pPr>
        <w:pStyle w:val="BodyText"/>
      </w:pPr>
      <w:r w:rsidRPr="001F020E">
        <w:rPr>
          <w:b/>
          <w:bCs w:val="0"/>
        </w:rPr>
        <w:t>Timeline Group</w:t>
      </w:r>
      <w:r>
        <w:t xml:space="preserve"> is the first tier of navigating to a timeline. </w:t>
      </w:r>
    </w:p>
    <w:p w14:paraId="23923018" w14:textId="77777777" w:rsidR="00415B80" w:rsidRDefault="00415B80" w:rsidP="00415B80">
      <w:pPr>
        <w:pStyle w:val="BodyText"/>
      </w:pPr>
      <w:r w:rsidRPr="001F020E">
        <w:rPr>
          <w:b/>
          <w:bCs w:val="0"/>
        </w:rPr>
        <w:t>Timeline Category</w:t>
      </w:r>
      <w:r>
        <w:t xml:space="preserve"> is the second tier of navigating to a timeline and lists which category the timeline is in.</w:t>
      </w:r>
    </w:p>
    <w:p w14:paraId="3A4BBF58" w14:textId="65C0D86C" w:rsidR="00415B80" w:rsidRDefault="00415B80" w:rsidP="00415B80">
      <w:pPr>
        <w:pStyle w:val="BodyText"/>
      </w:pPr>
      <w:r>
        <w:rPr>
          <w:b/>
          <w:bCs w:val="0"/>
        </w:rPr>
        <w:t>Servicing Type</w:t>
      </w:r>
      <w:r>
        <w:t xml:space="preserve"> is the third tier of navigating to a</w:t>
      </w:r>
      <w:r w:rsidR="003E0EFE">
        <w:t xml:space="preserve"> loan’s</w:t>
      </w:r>
      <w:r>
        <w:t xml:space="preserve"> timeline. Also referred to as Timeline Name or Timeline Description.</w:t>
      </w:r>
    </w:p>
    <w:p w14:paraId="7F02B56D" w14:textId="7E6D7D4A" w:rsidR="003E0EFE" w:rsidRDefault="003E0EFE" w:rsidP="003E0EFE">
      <w:pPr>
        <w:pStyle w:val="Heading4"/>
      </w:pPr>
      <w:bookmarkStart w:id="3392" w:name="_Toc230163396"/>
      <w:r>
        <w:t>Timeline Group</w:t>
      </w:r>
      <w:bookmarkEnd w:id="3392"/>
    </w:p>
    <w:p w14:paraId="496C7346" w14:textId="2359FB3A" w:rsidR="003E0EFE" w:rsidRDefault="003E0EFE" w:rsidP="003E0EFE">
      <w:pPr>
        <w:pStyle w:val="BodyText"/>
      </w:pPr>
      <w:r>
        <w:t xml:space="preserve">Timeline Group is the first tier of navigating to a timeline. This describes if </w:t>
      </w:r>
      <w:r w:rsidR="005A7549">
        <w:t>a timeline</w:t>
      </w:r>
      <w:r>
        <w:t xml:space="preserve"> is </w:t>
      </w:r>
      <w:r w:rsidR="005A7549">
        <w:t xml:space="preserve">located under the </w:t>
      </w:r>
      <w:r>
        <w:t>“Assigned” or “Endorsed”</w:t>
      </w:r>
      <w:r w:rsidR="005A7549">
        <w:t xml:space="preserve"> on the left menu</w:t>
      </w:r>
      <w:r>
        <w:t xml:space="preserve">. </w:t>
      </w:r>
      <w:r w:rsidR="005A7549">
        <w:t xml:space="preserve">The timeline group is different from Case Status, but generally timeline group Endorsed pertains to Endorsed and Pre-Endorsed loans, and group Assigned pertains to loans Assigned or in the process of HUD Assignment. </w:t>
      </w:r>
    </w:p>
    <w:p w14:paraId="06F85668" w14:textId="77777777" w:rsidR="00415B80" w:rsidRDefault="00415B80" w:rsidP="00415B80">
      <w:pPr>
        <w:pStyle w:val="Heading4"/>
      </w:pPr>
      <w:bookmarkStart w:id="3393" w:name="_Toc230163397"/>
      <w:r>
        <w:t>Timeline Categories</w:t>
      </w:r>
      <w:bookmarkEnd w:id="3393"/>
      <w:r>
        <w:t xml:space="preserve"> </w:t>
      </w:r>
      <w:r>
        <w:tab/>
      </w:r>
    </w:p>
    <w:p w14:paraId="0017998B" w14:textId="1BBD371C" w:rsidR="00415B80" w:rsidRDefault="003E0EFE" w:rsidP="00415B80">
      <w:pPr>
        <w:pStyle w:val="BodyText"/>
      </w:pPr>
      <w:r>
        <w:t xml:space="preserve">Timeline Category is the second tier of navigating to a timeline. </w:t>
      </w:r>
      <w:r w:rsidR="00415B80">
        <w:t>After identifying Timeline Group Assigned or Endorsed the user identifies which timeline category to navigate to. Each specific Servicing Type that conforms to a business event are grouped by timeline category. Each timeline category has two standard sub-menu options:</w:t>
      </w:r>
    </w:p>
    <w:p w14:paraId="246A2118" w14:textId="77777777" w:rsidR="00415B80" w:rsidRDefault="00415B80" w:rsidP="00415B80">
      <w:pPr>
        <w:pStyle w:val="UnorderedList"/>
        <w:jc w:val="both"/>
      </w:pPr>
      <w:r w:rsidRPr="009C667A">
        <w:rPr>
          <w:b/>
        </w:rPr>
        <w:t xml:space="preserve">Setup: </w:t>
      </w:r>
      <w:r>
        <w:t>Allows authorized users to initiate a timeline within the timeline category.</w:t>
      </w:r>
    </w:p>
    <w:p w14:paraId="16846705" w14:textId="77777777" w:rsidR="00415B80" w:rsidRDefault="00415B80" w:rsidP="00415B80">
      <w:pPr>
        <w:pStyle w:val="UnorderedList"/>
        <w:jc w:val="both"/>
      </w:pPr>
      <w:r w:rsidRPr="009C667A">
        <w:rPr>
          <w:b/>
        </w:rPr>
        <w:t>Search:</w:t>
      </w:r>
      <w:r>
        <w:t xml:space="preserve"> Allows authorized users to search timelines that have already been initiated within the timeline category.</w:t>
      </w:r>
    </w:p>
    <w:p w14:paraId="3A14FB77" w14:textId="77777777" w:rsidR="00415B80" w:rsidRDefault="00415B80" w:rsidP="00994A98">
      <w:pPr>
        <w:pStyle w:val="BodyText"/>
      </w:pPr>
    </w:p>
    <w:p w14:paraId="6F1BB20C" w14:textId="361FC66B" w:rsidR="00A811BE" w:rsidRDefault="00A62808" w:rsidP="00994A98">
      <w:pPr>
        <w:pStyle w:val="BodyText"/>
      </w:pPr>
      <w:r>
        <w:t>The timeline categories in the system are:</w:t>
      </w:r>
    </w:p>
    <w:tbl>
      <w:tblPr>
        <w:tblStyle w:val="TableGrid"/>
        <w:tblW w:w="0" w:type="auto"/>
        <w:tblLook w:val="04A0" w:firstRow="1" w:lastRow="0" w:firstColumn="1" w:lastColumn="0" w:noHBand="0" w:noVBand="1"/>
      </w:tblPr>
      <w:tblGrid>
        <w:gridCol w:w="2135"/>
        <w:gridCol w:w="7215"/>
      </w:tblGrid>
      <w:tr w:rsidR="00A62808" w:rsidRPr="008D49EB" w14:paraId="4AA2B516" w14:textId="77777777" w:rsidTr="007E5D2E">
        <w:trPr>
          <w:tblHeader/>
        </w:trPr>
        <w:tc>
          <w:tcPr>
            <w:tcW w:w="2150" w:type="dxa"/>
            <w:shd w:val="clear" w:color="auto" w:fill="B8CCE4" w:themeFill="accent1" w:themeFillTint="66"/>
          </w:tcPr>
          <w:p w14:paraId="33B79A12" w14:textId="7B09AEDC" w:rsidR="00A62808" w:rsidRPr="008D49EB" w:rsidRDefault="00A62808" w:rsidP="006A3FAA">
            <w:pPr>
              <w:pStyle w:val="Tableheader"/>
              <w:jc w:val="left"/>
            </w:pPr>
            <w:r w:rsidRPr="008D49EB">
              <w:t>Timeline</w:t>
            </w:r>
            <w:r w:rsidR="00343C74">
              <w:t xml:space="preserve"> Category</w:t>
            </w:r>
          </w:p>
        </w:tc>
        <w:tc>
          <w:tcPr>
            <w:tcW w:w="7318" w:type="dxa"/>
            <w:shd w:val="clear" w:color="auto" w:fill="B8CCE4" w:themeFill="accent1" w:themeFillTint="66"/>
          </w:tcPr>
          <w:p w14:paraId="259E72B1" w14:textId="77777777" w:rsidR="00A62808" w:rsidRPr="008D49EB" w:rsidRDefault="00A62808" w:rsidP="006A3FAA">
            <w:pPr>
              <w:pStyle w:val="Tableheader"/>
              <w:jc w:val="left"/>
            </w:pPr>
            <w:r w:rsidRPr="008D49EB">
              <w:t>Description</w:t>
            </w:r>
          </w:p>
        </w:tc>
      </w:tr>
      <w:tr w:rsidR="00A62808" w:rsidRPr="009C667A" w14:paraId="262F4554" w14:textId="77777777" w:rsidTr="002B22C7">
        <w:tc>
          <w:tcPr>
            <w:tcW w:w="2150" w:type="dxa"/>
          </w:tcPr>
          <w:p w14:paraId="5F09DD17" w14:textId="28FCB725" w:rsidR="00A62808" w:rsidRPr="009C667A" w:rsidRDefault="00A62808" w:rsidP="006A3FAA">
            <w:pPr>
              <w:pStyle w:val="TableColumnSubheading"/>
            </w:pPr>
            <w:r w:rsidRPr="009C667A">
              <w:t>Compliance</w:t>
            </w:r>
            <w:r w:rsidR="00667034">
              <w:fldChar w:fldCharType="begin"/>
            </w:r>
            <w:r w:rsidR="00667034">
              <w:instrText xml:space="preserve"> XE "</w:instrText>
            </w:r>
            <w:r w:rsidR="00667034" w:rsidRPr="003922A7">
              <w:instrText>Compliance</w:instrText>
            </w:r>
            <w:r w:rsidR="00AF4DFD">
              <w:instrText xml:space="preserve"> Timeline Category</w:instrText>
            </w:r>
            <w:r w:rsidR="00667034">
              <w:instrText xml:space="preserve">" </w:instrText>
            </w:r>
            <w:r w:rsidR="00667034">
              <w:fldChar w:fldCharType="end"/>
            </w:r>
          </w:p>
        </w:tc>
        <w:tc>
          <w:tcPr>
            <w:tcW w:w="7318" w:type="dxa"/>
          </w:tcPr>
          <w:p w14:paraId="18739BDE" w14:textId="45FDA8DB" w:rsidR="00A62808" w:rsidRPr="00206D96" w:rsidRDefault="00A62808" w:rsidP="006A3FAA">
            <w:pPr>
              <w:pStyle w:val="TableText"/>
            </w:pPr>
            <w:r w:rsidRPr="00206D96">
              <w:t xml:space="preserve">Includes timelines to track a borrower’s </w:t>
            </w:r>
            <w:r w:rsidR="00CF20E7" w:rsidRPr="00206D96">
              <w:t>compliance</w:t>
            </w:r>
            <w:r w:rsidRPr="00206D96">
              <w:t xml:space="preserve"> towards the </w:t>
            </w:r>
            <w:r w:rsidR="00A153CE">
              <w:t xml:space="preserve">HECM </w:t>
            </w:r>
            <w:r w:rsidR="00E4027B">
              <w:t>Case</w:t>
            </w:r>
            <w:r w:rsidRPr="00206D96">
              <w:t xml:space="preserve"> (For example: Annual Occupancy Certification, Hazard Insurance, etc.)</w:t>
            </w:r>
            <w:r w:rsidR="00EA40B4">
              <w:t>.</w:t>
            </w:r>
            <w:r w:rsidRPr="00206D96">
              <w:t xml:space="preserve"> </w:t>
            </w:r>
          </w:p>
        </w:tc>
      </w:tr>
      <w:tr w:rsidR="00A62808" w:rsidRPr="009C667A" w14:paraId="54E31A6F" w14:textId="77777777" w:rsidTr="002B22C7">
        <w:tc>
          <w:tcPr>
            <w:tcW w:w="2150" w:type="dxa"/>
          </w:tcPr>
          <w:p w14:paraId="7E836B66" w14:textId="020ABFC4" w:rsidR="00A62808" w:rsidRPr="009C667A" w:rsidRDefault="00A62808" w:rsidP="006A3FAA">
            <w:pPr>
              <w:pStyle w:val="TableColumnSubheading"/>
            </w:pPr>
            <w:r w:rsidRPr="009C667A">
              <w:t>Disposition</w:t>
            </w:r>
            <w:r w:rsidR="00667034">
              <w:fldChar w:fldCharType="begin"/>
            </w:r>
            <w:r w:rsidR="00667034">
              <w:instrText xml:space="preserve"> XE "</w:instrText>
            </w:r>
            <w:r w:rsidR="00667034" w:rsidRPr="003922A7">
              <w:instrText>Disposition</w:instrText>
            </w:r>
            <w:r w:rsidR="00AF4DFD">
              <w:instrText xml:space="preserve"> Timeline Category</w:instrText>
            </w:r>
            <w:r w:rsidR="00667034">
              <w:instrText xml:space="preserve">" </w:instrText>
            </w:r>
            <w:r w:rsidR="00667034">
              <w:fldChar w:fldCharType="end"/>
            </w:r>
          </w:p>
        </w:tc>
        <w:tc>
          <w:tcPr>
            <w:tcW w:w="7318" w:type="dxa"/>
          </w:tcPr>
          <w:p w14:paraId="12BC17A0" w14:textId="77777777" w:rsidR="00A62808" w:rsidRPr="00206D96" w:rsidRDefault="00A62808" w:rsidP="006A3FAA">
            <w:pPr>
              <w:pStyle w:val="TableText"/>
            </w:pPr>
            <w:r w:rsidRPr="00206D96">
              <w:t>Includes timelines to notify HUD if a borrower defaults on a loan (Loan is Due and Payable), and to track the loss mitigation options (For example: Short Sale, Deed-In-Lieu, etc.).</w:t>
            </w:r>
          </w:p>
        </w:tc>
      </w:tr>
      <w:tr w:rsidR="00A62808" w:rsidRPr="009C667A" w14:paraId="3D3546DE" w14:textId="77777777" w:rsidTr="002B22C7">
        <w:tc>
          <w:tcPr>
            <w:tcW w:w="2150" w:type="dxa"/>
          </w:tcPr>
          <w:p w14:paraId="2779EED7" w14:textId="716B73F4" w:rsidR="00A62808" w:rsidRPr="009C667A" w:rsidRDefault="00A62808" w:rsidP="006A3FAA">
            <w:pPr>
              <w:pStyle w:val="TableColumnSubheading"/>
            </w:pPr>
            <w:r w:rsidRPr="009C667A">
              <w:t>Requests</w:t>
            </w:r>
            <w:r w:rsidR="00667034">
              <w:fldChar w:fldCharType="begin"/>
            </w:r>
            <w:r w:rsidR="00667034">
              <w:instrText xml:space="preserve"> XE "</w:instrText>
            </w:r>
            <w:r w:rsidR="00667034" w:rsidRPr="003922A7">
              <w:instrText>Requests</w:instrText>
            </w:r>
            <w:r w:rsidR="00AF4DFD">
              <w:instrText xml:space="preserve"> Timeline Category</w:instrText>
            </w:r>
            <w:r w:rsidR="00667034">
              <w:instrText xml:space="preserve">" </w:instrText>
            </w:r>
            <w:r w:rsidR="00667034">
              <w:fldChar w:fldCharType="end"/>
            </w:r>
          </w:p>
        </w:tc>
        <w:tc>
          <w:tcPr>
            <w:tcW w:w="7318" w:type="dxa"/>
          </w:tcPr>
          <w:p w14:paraId="0BCC71C5" w14:textId="77777777" w:rsidR="00A62808" w:rsidRPr="00206D96" w:rsidRDefault="00A62808" w:rsidP="006A3FAA">
            <w:pPr>
              <w:pStyle w:val="TableText"/>
            </w:pPr>
            <w:r w:rsidRPr="00206D96">
              <w:t>Includes specific requests that need HUD approval (For example: Zero Balance Letter, Certificate of Indebtedness, etc.).</w:t>
            </w:r>
          </w:p>
        </w:tc>
      </w:tr>
      <w:tr w:rsidR="00A62808" w:rsidRPr="009C667A" w14:paraId="0A48A40D" w14:textId="77777777" w:rsidTr="002B22C7">
        <w:tc>
          <w:tcPr>
            <w:tcW w:w="2150" w:type="dxa"/>
          </w:tcPr>
          <w:p w14:paraId="3FEC843F" w14:textId="424C48DC" w:rsidR="00A62808" w:rsidRPr="009C667A" w:rsidRDefault="00A62808" w:rsidP="006A3FAA">
            <w:pPr>
              <w:pStyle w:val="TableColumnSubheading"/>
            </w:pPr>
            <w:r w:rsidRPr="009C667A">
              <w:t>Foreclosure</w:t>
            </w:r>
            <w:r w:rsidR="00667034">
              <w:fldChar w:fldCharType="begin"/>
            </w:r>
            <w:r w:rsidR="00667034">
              <w:instrText xml:space="preserve"> XE "</w:instrText>
            </w:r>
            <w:r w:rsidR="00667034" w:rsidRPr="003922A7">
              <w:instrText>Foreclosure</w:instrText>
            </w:r>
            <w:r w:rsidR="00AF4DFD">
              <w:instrText xml:space="preserve"> Timeline Category</w:instrText>
            </w:r>
            <w:r w:rsidR="00667034">
              <w:instrText xml:space="preserve">" </w:instrText>
            </w:r>
            <w:r w:rsidR="00667034">
              <w:fldChar w:fldCharType="end"/>
            </w:r>
          </w:p>
        </w:tc>
        <w:tc>
          <w:tcPr>
            <w:tcW w:w="7318" w:type="dxa"/>
          </w:tcPr>
          <w:p w14:paraId="6F9A374E" w14:textId="77777777" w:rsidR="00A62808" w:rsidRPr="00206D96" w:rsidRDefault="00A62808" w:rsidP="006A3FAA">
            <w:pPr>
              <w:pStyle w:val="TableText"/>
            </w:pPr>
            <w:r w:rsidRPr="00206D96">
              <w:t>Includes foreclosure timelines to follow up on a foreclosure event.</w:t>
            </w:r>
          </w:p>
        </w:tc>
      </w:tr>
      <w:tr w:rsidR="00A62808" w:rsidRPr="009C667A" w14:paraId="4ED17AE9" w14:textId="77777777" w:rsidTr="002B22C7">
        <w:tc>
          <w:tcPr>
            <w:tcW w:w="2150" w:type="dxa"/>
          </w:tcPr>
          <w:p w14:paraId="1FCA2BD1" w14:textId="0393FC03" w:rsidR="00A62808" w:rsidRPr="009C667A" w:rsidRDefault="00A62808" w:rsidP="006A3FAA">
            <w:pPr>
              <w:pStyle w:val="TableColumnSubheading"/>
            </w:pPr>
            <w:r w:rsidRPr="009C667A">
              <w:t>Bankruptcy</w:t>
            </w:r>
            <w:r w:rsidR="00667034">
              <w:fldChar w:fldCharType="begin"/>
            </w:r>
            <w:r w:rsidR="00667034">
              <w:instrText xml:space="preserve"> XE "</w:instrText>
            </w:r>
            <w:r w:rsidR="00667034" w:rsidRPr="003922A7">
              <w:instrText>Bankruptcy</w:instrText>
            </w:r>
            <w:r w:rsidR="00AF4DFD">
              <w:instrText xml:space="preserve"> Timeline Category</w:instrText>
            </w:r>
            <w:r w:rsidR="00667034">
              <w:instrText xml:space="preserve">" </w:instrText>
            </w:r>
            <w:r w:rsidR="00667034">
              <w:fldChar w:fldCharType="end"/>
            </w:r>
          </w:p>
        </w:tc>
        <w:tc>
          <w:tcPr>
            <w:tcW w:w="7318" w:type="dxa"/>
          </w:tcPr>
          <w:p w14:paraId="29FFA108" w14:textId="77777777" w:rsidR="00A62808" w:rsidRPr="00206D96" w:rsidRDefault="00A62808" w:rsidP="006A3FAA">
            <w:pPr>
              <w:pStyle w:val="TableText"/>
            </w:pPr>
            <w:r w:rsidRPr="00206D96">
              <w:t>Includes bankruptcy timelines to follow up on a bankruptcy event.</w:t>
            </w:r>
          </w:p>
        </w:tc>
      </w:tr>
      <w:tr w:rsidR="00A62808" w:rsidRPr="009C667A" w14:paraId="03491C30" w14:textId="77777777" w:rsidTr="002B22C7">
        <w:tc>
          <w:tcPr>
            <w:tcW w:w="2150" w:type="dxa"/>
          </w:tcPr>
          <w:p w14:paraId="55650FAA" w14:textId="5F37BBA1" w:rsidR="00A62808" w:rsidRPr="009C667A" w:rsidRDefault="00A62808" w:rsidP="006A3FAA">
            <w:pPr>
              <w:pStyle w:val="TableColumnSubheading"/>
            </w:pPr>
            <w:r w:rsidRPr="009C667A">
              <w:t>Release</w:t>
            </w:r>
            <w:r w:rsidR="00667034">
              <w:fldChar w:fldCharType="begin"/>
            </w:r>
            <w:r w:rsidR="00667034">
              <w:instrText xml:space="preserve"> XE "</w:instrText>
            </w:r>
            <w:r w:rsidR="00667034" w:rsidRPr="003922A7">
              <w:instrText>Release</w:instrText>
            </w:r>
            <w:r w:rsidR="00AF4DFD">
              <w:instrText xml:space="preserve"> Timeline Category</w:instrText>
            </w:r>
            <w:r w:rsidR="00667034">
              <w:instrText xml:space="preserve">" </w:instrText>
            </w:r>
            <w:r w:rsidR="00667034">
              <w:fldChar w:fldCharType="end"/>
            </w:r>
          </w:p>
        </w:tc>
        <w:tc>
          <w:tcPr>
            <w:tcW w:w="7318" w:type="dxa"/>
          </w:tcPr>
          <w:p w14:paraId="2116D07D" w14:textId="21931FDD" w:rsidR="00A62808" w:rsidRPr="00206D96" w:rsidRDefault="00A62808" w:rsidP="006A3FAA">
            <w:pPr>
              <w:pStyle w:val="TableText"/>
            </w:pPr>
            <w:r w:rsidRPr="00206D96">
              <w:t xml:space="preserve">Includes release timelines after disposition of the property (For </w:t>
            </w:r>
            <w:r w:rsidR="00823DC1">
              <w:t>example: Release 1</w:t>
            </w:r>
            <w:r w:rsidR="00823DC1" w:rsidRPr="00823DC1">
              <w:rPr>
                <w:vertAlign w:val="superscript"/>
              </w:rPr>
              <w:t>st</w:t>
            </w:r>
            <w:r w:rsidR="00823DC1">
              <w:t>, Release 2</w:t>
            </w:r>
            <w:r w:rsidR="00823DC1" w:rsidRPr="00823DC1">
              <w:rPr>
                <w:vertAlign w:val="superscript"/>
              </w:rPr>
              <w:t>nd</w:t>
            </w:r>
            <w:r w:rsidRPr="00206D96">
              <w:t>).</w:t>
            </w:r>
          </w:p>
        </w:tc>
      </w:tr>
      <w:tr w:rsidR="00A62808" w:rsidRPr="009C667A" w14:paraId="30632452" w14:textId="77777777" w:rsidTr="002B22C7">
        <w:tc>
          <w:tcPr>
            <w:tcW w:w="2150" w:type="dxa"/>
          </w:tcPr>
          <w:p w14:paraId="26CB0992" w14:textId="782606B2" w:rsidR="00A62808" w:rsidRPr="009C667A" w:rsidRDefault="00A62808" w:rsidP="006A3FAA">
            <w:pPr>
              <w:pStyle w:val="TableColumnSubheading"/>
            </w:pPr>
            <w:r w:rsidRPr="009C667A">
              <w:t>Claims</w:t>
            </w:r>
            <w:r w:rsidR="00667034">
              <w:fldChar w:fldCharType="begin"/>
            </w:r>
            <w:r w:rsidR="00667034">
              <w:instrText xml:space="preserve"> XE "</w:instrText>
            </w:r>
            <w:r w:rsidR="00667034" w:rsidRPr="003922A7">
              <w:instrText>Claims</w:instrText>
            </w:r>
            <w:r w:rsidR="00AF4DFD">
              <w:instrText xml:space="preserve"> Timeline Category</w:instrText>
            </w:r>
            <w:r w:rsidR="00667034">
              <w:instrText xml:space="preserve">" </w:instrText>
            </w:r>
            <w:r w:rsidR="00667034">
              <w:fldChar w:fldCharType="end"/>
            </w:r>
          </w:p>
        </w:tc>
        <w:tc>
          <w:tcPr>
            <w:tcW w:w="7318" w:type="dxa"/>
          </w:tcPr>
          <w:p w14:paraId="563AFF5B" w14:textId="77777777" w:rsidR="00A62808" w:rsidRPr="00206D96" w:rsidRDefault="00A62808" w:rsidP="006A3FAA">
            <w:pPr>
              <w:pStyle w:val="TableText"/>
            </w:pPr>
            <w:r w:rsidRPr="00206D96">
              <w:t>Includes claims timelines that need HUD approval (For example: Claim Type 21 (DIL/FCL).</w:t>
            </w:r>
          </w:p>
        </w:tc>
      </w:tr>
    </w:tbl>
    <w:p w14:paraId="66752498" w14:textId="36C1F8EA" w:rsidR="00A62808" w:rsidRDefault="00A62808" w:rsidP="004146D2">
      <w:pPr>
        <w:pStyle w:val="TableCaption"/>
      </w:pPr>
      <w:bookmarkStart w:id="3394" w:name="_Toc315476264"/>
      <w:bookmarkStart w:id="3395" w:name="_Toc90643812"/>
      <w:bookmarkStart w:id="3396" w:name="_Toc230163800"/>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t>: Timeline Categories</w:t>
      </w:r>
      <w:bookmarkEnd w:id="3394"/>
      <w:bookmarkEnd w:id="3395"/>
      <w:bookmarkEnd w:id="3396"/>
    </w:p>
    <w:p w14:paraId="0E0D167F" w14:textId="77777777" w:rsidR="00415B80" w:rsidRDefault="00415B80" w:rsidP="003E0EFE">
      <w:pPr>
        <w:pStyle w:val="Heading4"/>
      </w:pPr>
      <w:bookmarkStart w:id="3397" w:name="_Toc230163398"/>
      <w:r>
        <w:t>Servicing Types / Timeline name</w:t>
      </w:r>
      <w:bookmarkEnd w:id="3397"/>
    </w:p>
    <w:p w14:paraId="2724BD10" w14:textId="5599FDBF" w:rsidR="00415B80" w:rsidRDefault="00415B80" w:rsidP="00415B80">
      <w:pPr>
        <w:pStyle w:val="BodyText"/>
      </w:pPr>
      <w:r>
        <w:t>Servicing Types are listed along with their corresponding Timeline Group and Timeline Category:</w:t>
      </w:r>
    </w:p>
    <w:tbl>
      <w:tblPr>
        <w:tblW w:w="8340" w:type="dxa"/>
        <w:jc w:val="center"/>
        <w:tblLook w:val="04A0" w:firstRow="1" w:lastRow="0" w:firstColumn="1" w:lastColumn="0" w:noHBand="0" w:noVBand="1"/>
      </w:tblPr>
      <w:tblGrid>
        <w:gridCol w:w="1320"/>
        <w:gridCol w:w="1780"/>
        <w:gridCol w:w="5240"/>
      </w:tblGrid>
      <w:tr w:rsidR="00415B80" w:rsidRPr="00702A9F" w14:paraId="3B88E419" w14:textId="77777777" w:rsidTr="007C00F7">
        <w:trPr>
          <w:trHeight w:val="300"/>
          <w:tblHeader/>
          <w:jc w:val="center"/>
        </w:trPr>
        <w:tc>
          <w:tcPr>
            <w:tcW w:w="1320" w:type="dxa"/>
            <w:tcBorders>
              <w:top w:val="single" w:sz="8" w:space="0" w:color="auto"/>
              <w:left w:val="single" w:sz="8" w:space="0" w:color="auto"/>
              <w:bottom w:val="single" w:sz="8" w:space="0" w:color="auto"/>
              <w:right w:val="single" w:sz="8" w:space="0" w:color="auto"/>
            </w:tcBorders>
            <w:shd w:val="clear" w:color="000000" w:fill="B8CCE4"/>
            <w:vAlign w:val="center"/>
            <w:hideMark/>
          </w:tcPr>
          <w:p w14:paraId="4775DEC3" w14:textId="77777777" w:rsidR="00415B80" w:rsidRPr="00702A9F" w:rsidRDefault="00415B80" w:rsidP="00B84A2A">
            <w:pPr>
              <w:spacing w:after="0" w:line="240" w:lineRule="auto"/>
              <w:jc w:val="center"/>
              <w:rPr>
                <w:rFonts w:ascii="Cambria" w:eastAsia="Times New Roman" w:hAnsi="Cambria" w:cs="Calibri"/>
                <w:b/>
                <w:bCs/>
                <w:color w:val="000000"/>
                <w:sz w:val="20"/>
                <w:szCs w:val="20"/>
              </w:rPr>
            </w:pPr>
            <w:r>
              <w:rPr>
                <w:rFonts w:ascii="Cambria" w:eastAsia="Times New Roman" w:hAnsi="Cambria" w:cs="Calibri"/>
                <w:b/>
                <w:bCs/>
                <w:color w:val="000000"/>
                <w:sz w:val="20"/>
                <w:szCs w:val="20"/>
              </w:rPr>
              <w:t>Timeline Group</w:t>
            </w:r>
          </w:p>
        </w:tc>
        <w:tc>
          <w:tcPr>
            <w:tcW w:w="1780" w:type="dxa"/>
            <w:tcBorders>
              <w:top w:val="single" w:sz="8" w:space="0" w:color="auto"/>
              <w:left w:val="nil"/>
              <w:bottom w:val="single" w:sz="8" w:space="0" w:color="auto"/>
              <w:right w:val="single" w:sz="8" w:space="0" w:color="auto"/>
            </w:tcBorders>
            <w:shd w:val="clear" w:color="000000" w:fill="B8CCE4"/>
            <w:vAlign w:val="center"/>
            <w:hideMark/>
          </w:tcPr>
          <w:p w14:paraId="0FEFB16A" w14:textId="77777777" w:rsidR="00415B80" w:rsidRPr="00702A9F" w:rsidRDefault="00415B80" w:rsidP="00B84A2A">
            <w:pPr>
              <w:spacing w:after="0" w:line="240" w:lineRule="auto"/>
              <w:jc w:val="center"/>
              <w:rPr>
                <w:rFonts w:ascii="Cambria" w:eastAsia="Times New Roman" w:hAnsi="Cambria" w:cs="Calibri"/>
                <w:b/>
                <w:bCs/>
                <w:color w:val="000000"/>
                <w:sz w:val="20"/>
                <w:szCs w:val="20"/>
              </w:rPr>
            </w:pPr>
            <w:r w:rsidRPr="00702A9F">
              <w:rPr>
                <w:rFonts w:ascii="Cambria" w:eastAsia="Times New Roman" w:hAnsi="Cambria" w:cs="Calibri"/>
                <w:b/>
                <w:bCs/>
                <w:sz w:val="20"/>
                <w:szCs w:val="20"/>
              </w:rPr>
              <w:t>Timeline Category</w:t>
            </w:r>
          </w:p>
        </w:tc>
        <w:tc>
          <w:tcPr>
            <w:tcW w:w="5240" w:type="dxa"/>
            <w:tcBorders>
              <w:top w:val="single" w:sz="8" w:space="0" w:color="auto"/>
              <w:left w:val="nil"/>
              <w:bottom w:val="single" w:sz="8" w:space="0" w:color="auto"/>
              <w:right w:val="single" w:sz="8" w:space="0" w:color="auto"/>
            </w:tcBorders>
            <w:shd w:val="clear" w:color="000000" w:fill="B8CCE4"/>
            <w:vAlign w:val="center"/>
            <w:hideMark/>
          </w:tcPr>
          <w:p w14:paraId="7975E96D" w14:textId="77777777" w:rsidR="00415B80" w:rsidRPr="00702A9F" w:rsidRDefault="00415B80" w:rsidP="00B84A2A">
            <w:pPr>
              <w:spacing w:after="0" w:line="240" w:lineRule="auto"/>
              <w:jc w:val="center"/>
              <w:rPr>
                <w:rFonts w:ascii="Cambria" w:eastAsia="Times New Roman" w:hAnsi="Cambria" w:cs="Calibri"/>
                <w:b/>
                <w:bCs/>
                <w:color w:val="000000"/>
                <w:sz w:val="20"/>
                <w:szCs w:val="20"/>
              </w:rPr>
            </w:pPr>
            <w:r>
              <w:rPr>
                <w:rFonts w:ascii="Cambria" w:eastAsia="Times New Roman" w:hAnsi="Cambria" w:cs="Calibri"/>
                <w:b/>
                <w:bCs/>
                <w:color w:val="000000"/>
                <w:sz w:val="20"/>
                <w:szCs w:val="20"/>
              </w:rPr>
              <w:t>Servicing Type / Timeline Name</w:t>
            </w:r>
          </w:p>
        </w:tc>
      </w:tr>
      <w:tr w:rsidR="00415B80" w:rsidRPr="00702A9F" w14:paraId="77D2A24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DA3635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50267BF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6F6E5C2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Flood Policy</w:t>
            </w:r>
          </w:p>
        </w:tc>
      </w:tr>
      <w:tr w:rsidR="00415B80" w:rsidRPr="00702A9F" w14:paraId="0F64E48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6A7802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42EBA78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6587376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Forced Place</w:t>
            </w:r>
          </w:p>
        </w:tc>
      </w:tr>
      <w:tr w:rsidR="00415B80" w:rsidRPr="00702A9F" w14:paraId="32C46D0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C9ECEE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3753E6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23E8BDC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Hazard Policy</w:t>
            </w:r>
          </w:p>
        </w:tc>
      </w:tr>
      <w:tr w:rsidR="00415B80" w:rsidRPr="00702A9F" w14:paraId="2781304F"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34969BA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0DF0D4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580DE11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Occupancy Compliance Certification</w:t>
            </w:r>
          </w:p>
        </w:tc>
      </w:tr>
      <w:tr w:rsidR="00415B80" w:rsidRPr="00702A9F" w14:paraId="3E97152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227115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4FD09A0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10B3036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Repairs</w:t>
            </w:r>
          </w:p>
        </w:tc>
      </w:tr>
      <w:tr w:rsidR="00415B80" w:rsidRPr="00702A9F" w14:paraId="13C24F7D"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5129D7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762F5EC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1252F65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Taxes Delinquent</w:t>
            </w:r>
          </w:p>
        </w:tc>
      </w:tr>
      <w:tr w:rsidR="00415B80" w:rsidRPr="00702A9F" w14:paraId="6A0798A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07031F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0B3AD75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6B63AD9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Due &amp; Payable w/o HUD Approval</w:t>
            </w:r>
          </w:p>
        </w:tc>
      </w:tr>
      <w:tr w:rsidR="00664E20" w:rsidRPr="00702A9F" w14:paraId="252EF45F"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tcPr>
          <w:p w14:paraId="31F090C2" w14:textId="6B6E7D9C" w:rsidR="00664E20" w:rsidRPr="00702A9F" w:rsidRDefault="00664E20"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tcPr>
          <w:p w14:paraId="74EE29E1" w14:textId="264AEDD3" w:rsidR="00664E20" w:rsidRPr="00702A9F" w:rsidRDefault="00664E20"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tcPr>
          <w:p w14:paraId="6FC9A0E9" w14:textId="2DEE0ED6" w:rsidR="00664E20" w:rsidRPr="00702A9F" w:rsidRDefault="00664E20"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Cash for Keys</w:t>
            </w:r>
          </w:p>
        </w:tc>
      </w:tr>
      <w:tr w:rsidR="00415B80" w:rsidRPr="00702A9F" w14:paraId="778E8CB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0772E6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373D18E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3DF1928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Deed-in-Lieu</w:t>
            </w:r>
          </w:p>
        </w:tc>
      </w:tr>
      <w:tr w:rsidR="00415B80" w:rsidRPr="00702A9F" w14:paraId="3956843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32B8721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8FDA5B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65CB0A4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Family Sale Pending</w:t>
            </w:r>
          </w:p>
        </w:tc>
      </w:tr>
      <w:tr w:rsidR="00415B80" w:rsidRPr="00702A9F" w14:paraId="4AC75126"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719EDF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48CB165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3224D9E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Pre-Foreclosure</w:t>
            </w:r>
          </w:p>
        </w:tc>
      </w:tr>
      <w:tr w:rsidR="00415B80" w:rsidRPr="00702A9F" w14:paraId="7C33FE2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B80F26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7CE10E5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60F0427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Short Sale</w:t>
            </w:r>
          </w:p>
        </w:tc>
      </w:tr>
      <w:tr w:rsidR="00415B80" w:rsidRPr="00702A9F" w14:paraId="7B7BCFB6"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1A99C8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2E6747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2E0E73C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Certificate of Indebtedness (COI)</w:t>
            </w:r>
          </w:p>
        </w:tc>
      </w:tr>
      <w:tr w:rsidR="00415B80" w:rsidRPr="00702A9F" w14:paraId="1E7C8D9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7DC6B1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3E04E91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D6FA0E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Consent of Lienholder</w:t>
            </w:r>
          </w:p>
        </w:tc>
      </w:tr>
      <w:tr w:rsidR="00415B80" w:rsidRPr="00702A9F" w14:paraId="28E8D7E6"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B4FD0B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3007AD1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318726D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Due &amp; Payable w/ HUD Approval</w:t>
            </w:r>
          </w:p>
        </w:tc>
      </w:tr>
      <w:tr w:rsidR="00415B80" w:rsidRPr="00702A9F" w14:paraId="0989D0E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7AF605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E0F652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FA9A0C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Appraisal</w:t>
            </w:r>
          </w:p>
        </w:tc>
      </w:tr>
      <w:tr w:rsidR="00415B80" w:rsidRPr="00702A9F" w14:paraId="486B7C1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720FDC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7B3669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872D53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At-Risk</w:t>
            </w:r>
          </w:p>
        </w:tc>
      </w:tr>
      <w:tr w:rsidR="00415B80" w:rsidRPr="00702A9F" w14:paraId="5EFC48D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E83A27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7AFDA17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6F27A54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Claims Deadlines</w:t>
            </w:r>
          </w:p>
        </w:tc>
      </w:tr>
      <w:tr w:rsidR="00415B80" w:rsidRPr="00702A9F" w14:paraId="08D21D3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F844FC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1F56B0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1F18787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 xml:space="preserve">Extension - COVID-19 Request to Delay Claims Submission </w:t>
            </w:r>
          </w:p>
        </w:tc>
      </w:tr>
      <w:tr w:rsidR="00415B80" w:rsidRPr="00702A9F" w14:paraId="10A80AD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FB6778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6136B2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2018DC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COVID-19 Request to Delay Due &amp; Payable</w:t>
            </w:r>
          </w:p>
        </w:tc>
      </w:tr>
      <w:tr w:rsidR="00415B80" w:rsidRPr="00702A9F" w14:paraId="65E6600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9B5B3C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ABDBA1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B981EE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COVID-19 Request to Delay Foreclosure</w:t>
            </w:r>
          </w:p>
        </w:tc>
      </w:tr>
      <w:tr w:rsidR="00415B80" w:rsidRPr="00702A9F" w14:paraId="11392527"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1FDE94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4EACCE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EC4067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Deed-in-Lieu</w:t>
            </w:r>
          </w:p>
        </w:tc>
      </w:tr>
      <w:tr w:rsidR="00415B80" w:rsidRPr="00702A9F" w14:paraId="545C595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85310C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05B854D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B9B000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Delay Due &amp; Payable</w:t>
            </w:r>
          </w:p>
        </w:tc>
      </w:tr>
      <w:tr w:rsidR="00415B80" w:rsidRPr="00702A9F" w14:paraId="53B1662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5DD42A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4453539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4BBAADF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Hardest Hit Fund (HHF)</w:t>
            </w:r>
          </w:p>
        </w:tc>
      </w:tr>
      <w:tr w:rsidR="00415B80" w:rsidRPr="00702A9F" w14:paraId="02613B7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7A7C1B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59BED55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90AE78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Late Notification of Death</w:t>
            </w:r>
          </w:p>
        </w:tc>
      </w:tr>
      <w:tr w:rsidR="00415B80" w:rsidRPr="00702A9F" w14:paraId="4EA86EDB"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7328BF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930266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673DF33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Other</w:t>
            </w:r>
          </w:p>
        </w:tc>
      </w:tr>
      <w:tr w:rsidR="00415B80" w:rsidRPr="00702A9F" w14:paraId="13A43F43"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EB1944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D928E5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2A6C311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Property Charge Loss Mitigation</w:t>
            </w:r>
          </w:p>
        </w:tc>
      </w:tr>
      <w:tr w:rsidR="00415B80" w:rsidRPr="00702A9F" w14:paraId="45DB5DF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F1BA32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024E5F9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13B5F09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Repairs</w:t>
            </w:r>
          </w:p>
        </w:tc>
      </w:tr>
      <w:tr w:rsidR="00415B80" w:rsidRPr="00702A9F" w14:paraId="5ABEFC6A"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BB0DBC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AEBE4E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66B8CDE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Request to Delay Foreclosure</w:t>
            </w:r>
          </w:p>
        </w:tc>
      </w:tr>
      <w:tr w:rsidR="00415B80" w:rsidRPr="00702A9F" w14:paraId="2B4E7CDD"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BE659E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7F12F1B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14D0DA2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Investor Short Sale</w:t>
            </w:r>
          </w:p>
        </w:tc>
      </w:tr>
      <w:tr w:rsidR="00415B80" w:rsidRPr="00702A9F" w14:paraId="549F5AF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D18EA9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3FEBDD6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6995D5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Partial Release</w:t>
            </w:r>
          </w:p>
        </w:tc>
      </w:tr>
      <w:tr w:rsidR="00415B80" w:rsidRPr="00702A9F" w14:paraId="51C85BA9"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07115E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0D6177B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6F3B521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Payoff Request</w:t>
            </w:r>
          </w:p>
        </w:tc>
      </w:tr>
      <w:tr w:rsidR="00415B80" w:rsidRPr="00702A9F" w14:paraId="2935528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E713FD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29AA954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102CFEB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Preservation and Protection</w:t>
            </w:r>
          </w:p>
        </w:tc>
      </w:tr>
      <w:tr w:rsidR="00415B80" w:rsidRPr="00702A9F" w14:paraId="47C6CE6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DAB016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2461541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44E2B1A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 for HUD Advance (Assignment)</w:t>
            </w:r>
          </w:p>
        </w:tc>
      </w:tr>
      <w:tr w:rsidR="00415B80" w:rsidRPr="00702A9F" w14:paraId="2D9D011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30E8303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568F553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3C4527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Subordination</w:t>
            </w:r>
          </w:p>
        </w:tc>
      </w:tr>
      <w:tr w:rsidR="00415B80" w:rsidRPr="00702A9F" w14:paraId="2B60531F"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B3EAE7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2EB8A59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7CB448F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Substitution of Collateral</w:t>
            </w:r>
          </w:p>
        </w:tc>
      </w:tr>
      <w:tr w:rsidR="00415B80" w:rsidRPr="00702A9F" w14:paraId="2A15F436"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9619E0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20F7931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54D27D1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Zero Balance</w:t>
            </w:r>
          </w:p>
        </w:tc>
      </w:tr>
      <w:tr w:rsidR="00415B80" w:rsidRPr="00702A9F" w14:paraId="6D97DFD7"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746841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5745992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Foreclosure</w:t>
            </w:r>
          </w:p>
        </w:tc>
        <w:tc>
          <w:tcPr>
            <w:tcW w:w="5240" w:type="dxa"/>
            <w:tcBorders>
              <w:top w:val="nil"/>
              <w:left w:val="nil"/>
              <w:bottom w:val="single" w:sz="8" w:space="0" w:color="auto"/>
              <w:right w:val="single" w:sz="8" w:space="0" w:color="auto"/>
            </w:tcBorders>
            <w:noWrap/>
            <w:hideMark/>
          </w:tcPr>
          <w:p w14:paraId="2412501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Foreclosure</w:t>
            </w:r>
          </w:p>
        </w:tc>
      </w:tr>
      <w:tr w:rsidR="00415B80" w:rsidRPr="00702A9F" w14:paraId="3A6E1E9B"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673389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3D4F9C1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w:t>
            </w:r>
          </w:p>
        </w:tc>
        <w:tc>
          <w:tcPr>
            <w:tcW w:w="5240" w:type="dxa"/>
            <w:tcBorders>
              <w:top w:val="nil"/>
              <w:left w:val="nil"/>
              <w:bottom w:val="single" w:sz="8" w:space="0" w:color="auto"/>
              <w:right w:val="single" w:sz="8" w:space="0" w:color="auto"/>
            </w:tcBorders>
            <w:noWrap/>
            <w:hideMark/>
          </w:tcPr>
          <w:p w14:paraId="32246CC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 - Chapter 13</w:t>
            </w:r>
          </w:p>
        </w:tc>
      </w:tr>
      <w:tr w:rsidR="00415B80" w:rsidRPr="00702A9F" w14:paraId="24781DB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D98F40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5FD5A01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w:t>
            </w:r>
          </w:p>
        </w:tc>
        <w:tc>
          <w:tcPr>
            <w:tcW w:w="5240" w:type="dxa"/>
            <w:tcBorders>
              <w:top w:val="nil"/>
              <w:left w:val="nil"/>
              <w:bottom w:val="single" w:sz="8" w:space="0" w:color="auto"/>
              <w:right w:val="single" w:sz="8" w:space="0" w:color="auto"/>
            </w:tcBorders>
            <w:noWrap/>
            <w:hideMark/>
          </w:tcPr>
          <w:p w14:paraId="216B17A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 - Chapter 7</w:t>
            </w:r>
          </w:p>
        </w:tc>
      </w:tr>
      <w:tr w:rsidR="00415B80" w:rsidRPr="00702A9F" w14:paraId="6AA908D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F18D57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66C203D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w:t>
            </w:r>
          </w:p>
        </w:tc>
        <w:tc>
          <w:tcPr>
            <w:tcW w:w="5240" w:type="dxa"/>
            <w:tcBorders>
              <w:top w:val="nil"/>
              <w:left w:val="nil"/>
              <w:bottom w:val="single" w:sz="8" w:space="0" w:color="auto"/>
              <w:right w:val="single" w:sz="8" w:space="0" w:color="auto"/>
            </w:tcBorders>
            <w:noWrap/>
            <w:hideMark/>
          </w:tcPr>
          <w:p w14:paraId="3C1AC94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 2nd</w:t>
            </w:r>
          </w:p>
        </w:tc>
      </w:tr>
      <w:tr w:rsidR="00415B80" w:rsidRPr="00702A9F" w14:paraId="34F8E0D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1C48AE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1C118A4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67F173E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 Type 21 - DIL/FCL</w:t>
            </w:r>
          </w:p>
        </w:tc>
      </w:tr>
      <w:tr w:rsidR="00415B80" w:rsidRPr="00702A9F" w14:paraId="2A7B4C3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AD5F26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0CC1BEB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7FBDABF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 Type 22 - Assignment</w:t>
            </w:r>
          </w:p>
        </w:tc>
      </w:tr>
      <w:tr w:rsidR="00415B80" w:rsidRPr="00702A9F" w14:paraId="6212298A"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727D56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2E32170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52AA15C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 Type 23 - Short Sale/ Mortgagor's Sale (Pre-Fcl)</w:t>
            </w:r>
          </w:p>
        </w:tc>
      </w:tr>
      <w:tr w:rsidR="00415B80" w:rsidRPr="00702A9F" w14:paraId="2724190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DD0807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Endorsed</w:t>
            </w:r>
          </w:p>
        </w:tc>
        <w:tc>
          <w:tcPr>
            <w:tcW w:w="1780" w:type="dxa"/>
            <w:tcBorders>
              <w:top w:val="nil"/>
              <w:left w:val="nil"/>
              <w:bottom w:val="single" w:sz="8" w:space="0" w:color="auto"/>
              <w:right w:val="single" w:sz="8" w:space="0" w:color="auto"/>
            </w:tcBorders>
            <w:noWrap/>
            <w:hideMark/>
          </w:tcPr>
          <w:p w14:paraId="72DCBC8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19387D1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 Type 24 - HECM Supplemental</w:t>
            </w:r>
          </w:p>
        </w:tc>
      </w:tr>
      <w:tr w:rsidR="00415B80" w:rsidRPr="00702A9F" w14:paraId="5E82F205"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EDFE49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5E50B17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58B623A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Flood Policy</w:t>
            </w:r>
          </w:p>
        </w:tc>
      </w:tr>
      <w:tr w:rsidR="00415B80" w:rsidRPr="00702A9F" w14:paraId="7C1F9393"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08B8BA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47A27D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3D58361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Forced Place</w:t>
            </w:r>
          </w:p>
        </w:tc>
      </w:tr>
      <w:tr w:rsidR="00415B80" w:rsidRPr="00702A9F" w14:paraId="4B1CECBD"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26D675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1A222EA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2C6573E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 - Hazard Policy</w:t>
            </w:r>
          </w:p>
        </w:tc>
      </w:tr>
      <w:tr w:rsidR="00415B80" w:rsidRPr="00702A9F" w14:paraId="57C50FE3"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FB2FDD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00C1835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1AD77C3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Insurance/Hardest Hit Funds Administration</w:t>
            </w:r>
          </w:p>
        </w:tc>
      </w:tr>
      <w:tr w:rsidR="00415B80" w:rsidRPr="00702A9F" w14:paraId="4CEF252B"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3DFF6ED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0B4CEBF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2104B70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Insurance/Loss Draft Administration</w:t>
            </w:r>
          </w:p>
        </w:tc>
      </w:tr>
      <w:tr w:rsidR="00415B80" w:rsidRPr="00702A9F" w14:paraId="0D1684E5"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D71CC5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1B9311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189E545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Occupancy Compliance Certification</w:t>
            </w:r>
          </w:p>
        </w:tc>
      </w:tr>
      <w:tr w:rsidR="00B4152E" w:rsidRPr="00702A9F" w14:paraId="175C3147"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tcPr>
          <w:p w14:paraId="7478267C" w14:textId="0CA92DF5" w:rsidR="00B4152E" w:rsidRPr="00702A9F" w:rsidRDefault="00B4152E"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tcPr>
          <w:p w14:paraId="40696100" w14:textId="3E2D2277" w:rsidR="00B4152E" w:rsidRPr="00702A9F" w:rsidRDefault="00B4152E"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tcPr>
          <w:p w14:paraId="25BB23E1" w14:textId="70B91E5F" w:rsidR="00B4152E" w:rsidRPr="00702A9F" w:rsidRDefault="00B4152E" w:rsidP="00B84A2A">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Request for Payment</w:t>
            </w:r>
          </w:p>
        </w:tc>
      </w:tr>
      <w:tr w:rsidR="00415B80" w:rsidRPr="00702A9F" w14:paraId="576840C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33F4FF4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58F17E6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438B708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 for Unscheduled Advance</w:t>
            </w:r>
          </w:p>
        </w:tc>
      </w:tr>
      <w:tr w:rsidR="00415B80" w:rsidRPr="00702A9F" w14:paraId="3BA8C9AB"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58A27C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024BF1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Compliance</w:t>
            </w:r>
          </w:p>
        </w:tc>
        <w:tc>
          <w:tcPr>
            <w:tcW w:w="5240" w:type="dxa"/>
            <w:tcBorders>
              <w:top w:val="nil"/>
              <w:left w:val="nil"/>
              <w:bottom w:val="single" w:sz="8" w:space="0" w:color="auto"/>
              <w:right w:val="single" w:sz="8" w:space="0" w:color="auto"/>
            </w:tcBorders>
            <w:noWrap/>
            <w:hideMark/>
          </w:tcPr>
          <w:p w14:paraId="0CC34E8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Taxes Delinquent</w:t>
            </w:r>
          </w:p>
        </w:tc>
      </w:tr>
      <w:tr w:rsidR="00415B80" w:rsidRPr="00702A9F" w14:paraId="55DCB8FC"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54D6E2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1688920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1056328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Asset Sale</w:t>
            </w:r>
          </w:p>
        </w:tc>
      </w:tr>
      <w:tr w:rsidR="00415B80" w:rsidRPr="00702A9F" w14:paraId="76C232CF"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FB17CE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27109BB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43322BA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Due &amp; Payable</w:t>
            </w:r>
          </w:p>
        </w:tc>
      </w:tr>
      <w:tr w:rsidR="00415B80" w:rsidRPr="00702A9F" w14:paraId="339E51E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3241A6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B16786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5814DE3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Deed-in-Lieu</w:t>
            </w:r>
          </w:p>
        </w:tc>
      </w:tr>
      <w:tr w:rsidR="00415B80" w:rsidRPr="00702A9F" w14:paraId="383A264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BB7F36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B01F8B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55AF115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Family Sale Pending</w:t>
            </w:r>
          </w:p>
        </w:tc>
      </w:tr>
      <w:tr w:rsidR="00415B80" w:rsidRPr="00702A9F" w14:paraId="7578160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9DB578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5EBA62F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2F734DB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Pre-Foreclosure</w:t>
            </w:r>
          </w:p>
        </w:tc>
      </w:tr>
      <w:tr w:rsidR="00415B80" w:rsidRPr="00702A9F" w14:paraId="338D9A40"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AF0FFA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2A8B804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44C4235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Loss Mitigation - Short Sale</w:t>
            </w:r>
          </w:p>
        </w:tc>
      </w:tr>
      <w:tr w:rsidR="00415B80" w:rsidRPr="00702A9F" w14:paraId="647A698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A635F9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156211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Disposition</w:t>
            </w:r>
          </w:p>
        </w:tc>
        <w:tc>
          <w:tcPr>
            <w:tcW w:w="5240" w:type="dxa"/>
            <w:tcBorders>
              <w:top w:val="nil"/>
              <w:left w:val="nil"/>
              <w:bottom w:val="single" w:sz="8" w:space="0" w:color="auto"/>
              <w:right w:val="single" w:sz="8" w:space="0" w:color="auto"/>
            </w:tcBorders>
            <w:noWrap/>
            <w:hideMark/>
          </w:tcPr>
          <w:p w14:paraId="5040E41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Write-Off Review</w:t>
            </w:r>
          </w:p>
        </w:tc>
      </w:tr>
      <w:tr w:rsidR="00415B80" w:rsidRPr="00702A9F" w14:paraId="624AA80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72EEB2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DFF4CB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762E1E3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Certificate of Indebtedness (COI)</w:t>
            </w:r>
          </w:p>
        </w:tc>
      </w:tr>
      <w:tr w:rsidR="00415B80" w:rsidRPr="00702A9F" w14:paraId="4DDFBBB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51E0D3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4CED883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4F8F774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At-Risk</w:t>
            </w:r>
          </w:p>
        </w:tc>
      </w:tr>
      <w:tr w:rsidR="00415B80" w:rsidRPr="00702A9F" w14:paraId="5C45B715"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B30CB3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9F1139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70893F1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COVID-19 Request to Delay Due &amp; Payable</w:t>
            </w:r>
          </w:p>
        </w:tc>
      </w:tr>
      <w:tr w:rsidR="00415B80" w:rsidRPr="00702A9F" w14:paraId="60BF1FC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98D922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472C766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0FC702B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COVID-19 Request to Delay Foreclosure</w:t>
            </w:r>
          </w:p>
        </w:tc>
      </w:tr>
      <w:tr w:rsidR="00415B80" w:rsidRPr="00702A9F" w14:paraId="277C3AC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F323F0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5A9ACF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395C5D8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Property Charge Loss Mitigation</w:t>
            </w:r>
          </w:p>
        </w:tc>
      </w:tr>
      <w:tr w:rsidR="00415B80" w:rsidRPr="00702A9F" w14:paraId="1A03E7E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3E7325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782215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16461798"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Extension - Request to Delay Foreclosure</w:t>
            </w:r>
          </w:p>
        </w:tc>
      </w:tr>
      <w:tr w:rsidR="00415B80" w:rsidRPr="00702A9F" w14:paraId="725CD1AE"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2E45FE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2E40431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7259995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Partial Release</w:t>
            </w:r>
          </w:p>
        </w:tc>
      </w:tr>
      <w:tr w:rsidR="00415B80" w:rsidRPr="00702A9F" w14:paraId="74B46468"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DE5053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0605ABF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22A37B0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Payoff Request</w:t>
            </w:r>
          </w:p>
        </w:tc>
      </w:tr>
      <w:tr w:rsidR="00415B80" w:rsidRPr="00702A9F" w14:paraId="2D86942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77CDCF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1C3510C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3AD236A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Substitution of Collateral</w:t>
            </w:r>
          </w:p>
        </w:tc>
      </w:tr>
      <w:tr w:rsidR="00415B80" w:rsidRPr="00702A9F" w14:paraId="13D15A9D"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1EEDA76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1E3D00F4"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Requests</w:t>
            </w:r>
          </w:p>
        </w:tc>
        <w:tc>
          <w:tcPr>
            <w:tcW w:w="5240" w:type="dxa"/>
            <w:tcBorders>
              <w:top w:val="nil"/>
              <w:left w:val="nil"/>
              <w:bottom w:val="single" w:sz="8" w:space="0" w:color="auto"/>
              <w:right w:val="single" w:sz="8" w:space="0" w:color="auto"/>
            </w:tcBorders>
            <w:noWrap/>
            <w:hideMark/>
          </w:tcPr>
          <w:p w14:paraId="255A49E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Zero Balance</w:t>
            </w:r>
          </w:p>
        </w:tc>
      </w:tr>
      <w:tr w:rsidR="00415B80" w:rsidRPr="00702A9F" w14:paraId="6D192C9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18E080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20D61FCD"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Foreclosure</w:t>
            </w:r>
          </w:p>
        </w:tc>
        <w:tc>
          <w:tcPr>
            <w:tcW w:w="5240" w:type="dxa"/>
            <w:tcBorders>
              <w:top w:val="nil"/>
              <w:left w:val="nil"/>
              <w:bottom w:val="single" w:sz="8" w:space="0" w:color="auto"/>
              <w:right w:val="single" w:sz="8" w:space="0" w:color="auto"/>
            </w:tcBorders>
            <w:noWrap/>
            <w:hideMark/>
          </w:tcPr>
          <w:p w14:paraId="518EC49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Foreclosure</w:t>
            </w:r>
          </w:p>
        </w:tc>
      </w:tr>
      <w:tr w:rsidR="00415B80" w:rsidRPr="00702A9F" w14:paraId="5B199B95"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79CFDB1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614091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w:t>
            </w:r>
          </w:p>
        </w:tc>
        <w:tc>
          <w:tcPr>
            <w:tcW w:w="5240" w:type="dxa"/>
            <w:tcBorders>
              <w:top w:val="nil"/>
              <w:left w:val="nil"/>
              <w:bottom w:val="single" w:sz="8" w:space="0" w:color="auto"/>
              <w:right w:val="single" w:sz="8" w:space="0" w:color="auto"/>
            </w:tcBorders>
            <w:noWrap/>
            <w:hideMark/>
          </w:tcPr>
          <w:p w14:paraId="39ADC98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 - Chapter 13</w:t>
            </w:r>
          </w:p>
        </w:tc>
      </w:tr>
      <w:tr w:rsidR="00415B80" w:rsidRPr="00702A9F" w14:paraId="480CAD67"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007284E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4461BA0F"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w:t>
            </w:r>
          </w:p>
        </w:tc>
        <w:tc>
          <w:tcPr>
            <w:tcW w:w="5240" w:type="dxa"/>
            <w:tcBorders>
              <w:top w:val="nil"/>
              <w:left w:val="nil"/>
              <w:bottom w:val="single" w:sz="8" w:space="0" w:color="auto"/>
              <w:right w:val="single" w:sz="8" w:space="0" w:color="auto"/>
            </w:tcBorders>
            <w:noWrap/>
            <w:hideMark/>
          </w:tcPr>
          <w:p w14:paraId="742B9C00"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Bankruptcy - Chapter 7</w:t>
            </w:r>
          </w:p>
        </w:tc>
      </w:tr>
      <w:tr w:rsidR="00415B80" w:rsidRPr="00702A9F" w14:paraId="79CF9741"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9651692"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261FA3D3"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w:t>
            </w:r>
          </w:p>
        </w:tc>
        <w:tc>
          <w:tcPr>
            <w:tcW w:w="5240" w:type="dxa"/>
            <w:tcBorders>
              <w:top w:val="nil"/>
              <w:left w:val="nil"/>
              <w:bottom w:val="single" w:sz="8" w:space="0" w:color="auto"/>
              <w:right w:val="single" w:sz="8" w:space="0" w:color="auto"/>
            </w:tcBorders>
            <w:noWrap/>
            <w:hideMark/>
          </w:tcPr>
          <w:p w14:paraId="26DCA5C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 1st</w:t>
            </w:r>
          </w:p>
        </w:tc>
      </w:tr>
      <w:tr w:rsidR="00415B80" w:rsidRPr="00702A9F" w14:paraId="588764B5"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2BEA9705"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61B05EC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w:t>
            </w:r>
          </w:p>
        </w:tc>
        <w:tc>
          <w:tcPr>
            <w:tcW w:w="5240" w:type="dxa"/>
            <w:tcBorders>
              <w:top w:val="nil"/>
              <w:left w:val="nil"/>
              <w:bottom w:val="single" w:sz="8" w:space="0" w:color="auto"/>
              <w:right w:val="single" w:sz="8" w:space="0" w:color="auto"/>
            </w:tcBorders>
            <w:noWrap/>
            <w:hideMark/>
          </w:tcPr>
          <w:p w14:paraId="4630C877"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Release 2nd</w:t>
            </w:r>
          </w:p>
        </w:tc>
      </w:tr>
      <w:tr w:rsidR="00415B80" w:rsidRPr="00702A9F" w14:paraId="2C73BFB4"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5D2F47AC"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79DD7C1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40EF03DB"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Assignment Repurchase</w:t>
            </w:r>
          </w:p>
        </w:tc>
      </w:tr>
      <w:tr w:rsidR="00415B80" w:rsidRPr="00702A9F" w14:paraId="1F31A48F"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6F8E196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397098E6"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Claims</w:t>
            </w:r>
          </w:p>
        </w:tc>
        <w:tc>
          <w:tcPr>
            <w:tcW w:w="5240" w:type="dxa"/>
            <w:tcBorders>
              <w:top w:val="nil"/>
              <w:left w:val="nil"/>
              <w:bottom w:val="single" w:sz="8" w:space="0" w:color="auto"/>
              <w:right w:val="single" w:sz="8" w:space="0" w:color="auto"/>
            </w:tcBorders>
            <w:noWrap/>
            <w:hideMark/>
          </w:tcPr>
          <w:p w14:paraId="2FA6705E"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Title Approval</w:t>
            </w:r>
          </w:p>
        </w:tc>
      </w:tr>
      <w:tr w:rsidR="00415B80" w:rsidRPr="00702A9F" w14:paraId="59AA08C2" w14:textId="77777777" w:rsidTr="007C00F7">
        <w:trPr>
          <w:trHeight w:val="300"/>
          <w:jc w:val="center"/>
        </w:trPr>
        <w:tc>
          <w:tcPr>
            <w:tcW w:w="1320" w:type="dxa"/>
            <w:tcBorders>
              <w:top w:val="nil"/>
              <w:left w:val="single" w:sz="8" w:space="0" w:color="auto"/>
              <w:bottom w:val="single" w:sz="8" w:space="0" w:color="auto"/>
              <w:right w:val="single" w:sz="8" w:space="0" w:color="auto"/>
            </w:tcBorders>
            <w:noWrap/>
            <w:hideMark/>
          </w:tcPr>
          <w:p w14:paraId="4E82D6B1"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Assigned</w:t>
            </w:r>
          </w:p>
        </w:tc>
        <w:tc>
          <w:tcPr>
            <w:tcW w:w="1780" w:type="dxa"/>
            <w:tcBorders>
              <w:top w:val="nil"/>
              <w:left w:val="nil"/>
              <w:bottom w:val="single" w:sz="8" w:space="0" w:color="auto"/>
              <w:right w:val="single" w:sz="8" w:space="0" w:color="auto"/>
            </w:tcBorders>
            <w:noWrap/>
            <w:hideMark/>
          </w:tcPr>
          <w:p w14:paraId="0C732EDA"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REO</w:t>
            </w:r>
          </w:p>
        </w:tc>
        <w:tc>
          <w:tcPr>
            <w:tcW w:w="5240" w:type="dxa"/>
            <w:tcBorders>
              <w:top w:val="nil"/>
              <w:left w:val="nil"/>
              <w:bottom w:val="single" w:sz="8" w:space="0" w:color="auto"/>
              <w:right w:val="single" w:sz="8" w:space="0" w:color="auto"/>
            </w:tcBorders>
            <w:noWrap/>
            <w:hideMark/>
          </w:tcPr>
          <w:p w14:paraId="39D91FE9" w14:textId="77777777" w:rsidR="00415B80" w:rsidRPr="00702A9F" w:rsidRDefault="00415B80" w:rsidP="00B84A2A">
            <w:pPr>
              <w:spacing w:after="0" w:line="240" w:lineRule="auto"/>
              <w:rPr>
                <w:rFonts w:ascii="Cambria" w:eastAsia="Times New Roman" w:hAnsi="Cambria" w:cs="Calibri"/>
                <w:color w:val="000000"/>
                <w:sz w:val="20"/>
                <w:szCs w:val="20"/>
              </w:rPr>
            </w:pPr>
            <w:r w:rsidRPr="00702A9F">
              <w:rPr>
                <w:rFonts w:ascii="Cambria" w:eastAsia="Times New Roman" w:hAnsi="Cambria" w:cs="Calibri"/>
                <w:color w:val="000000"/>
                <w:sz w:val="20"/>
                <w:szCs w:val="20"/>
              </w:rPr>
              <w:t>REO</w:t>
            </w:r>
          </w:p>
        </w:tc>
      </w:tr>
    </w:tbl>
    <w:p w14:paraId="6B1ECF85" w14:textId="7CAC2313" w:rsidR="00415B80" w:rsidRDefault="00415B80" w:rsidP="00415B80">
      <w:pPr>
        <w:pStyle w:val="TableCaption"/>
      </w:pPr>
      <w:bookmarkStart w:id="3398" w:name="_Toc230163801"/>
      <w:r>
        <w:t xml:space="preserve">Table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2</w:t>
      </w:r>
      <w:r>
        <w:rPr>
          <w:noProof/>
        </w:rPr>
        <w:fldChar w:fldCharType="end"/>
      </w:r>
      <w:r>
        <w:t>: Timelines by Group and Category</w:t>
      </w:r>
      <w:bookmarkEnd w:id="3398"/>
    </w:p>
    <w:p w14:paraId="67893F9A" w14:textId="3FDDF614" w:rsidR="00EA4BAC" w:rsidRDefault="00D852A6" w:rsidP="00994A98">
      <w:pPr>
        <w:jc w:val="both"/>
        <w:rPr>
          <w:rFonts w:ascii="Cambria" w:eastAsia="Times New Roman" w:hAnsi="Cambria"/>
          <w:bCs/>
          <w:lang w:bidi="en-US"/>
        </w:rPr>
      </w:pPr>
      <w:r w:rsidRPr="00D852A6">
        <w:rPr>
          <w:rFonts w:ascii="Cambria" w:eastAsia="Times New Roman" w:hAnsi="Cambria"/>
          <w:bCs/>
          <w:lang w:bidi="en-US"/>
        </w:rPr>
        <w:t xml:space="preserve">In this chapter, the timeline categories have been separated into </w:t>
      </w:r>
      <w:r>
        <w:rPr>
          <w:rFonts w:ascii="Cambria" w:eastAsia="Times New Roman" w:hAnsi="Cambria"/>
          <w:bCs/>
          <w:lang w:bidi="en-US"/>
        </w:rPr>
        <w:t xml:space="preserve">whether they fall under </w:t>
      </w:r>
      <w:r w:rsidRPr="00D852A6">
        <w:rPr>
          <w:rFonts w:ascii="Cambria" w:eastAsia="Times New Roman" w:hAnsi="Cambria"/>
          <w:bCs/>
          <w:lang w:bidi="en-US"/>
        </w:rPr>
        <w:t xml:space="preserve">Endorsed </w:t>
      </w:r>
      <w:r>
        <w:rPr>
          <w:rFonts w:ascii="Cambria" w:eastAsia="Times New Roman" w:hAnsi="Cambria"/>
          <w:bCs/>
          <w:lang w:bidi="en-US"/>
        </w:rPr>
        <w:t>or</w:t>
      </w:r>
      <w:r w:rsidRPr="00D852A6">
        <w:rPr>
          <w:rFonts w:ascii="Cambria" w:eastAsia="Times New Roman" w:hAnsi="Cambria"/>
          <w:bCs/>
          <w:lang w:bidi="en-US"/>
        </w:rPr>
        <w:t xml:space="preserve"> Assigned groups.</w:t>
      </w:r>
      <w:r>
        <w:t xml:space="preserve"> </w:t>
      </w:r>
      <w:r w:rsidR="00EA4BAC">
        <w:br w:type="page"/>
      </w:r>
    </w:p>
    <w:p w14:paraId="7E869FBC" w14:textId="77777777" w:rsidR="00A62808" w:rsidRDefault="00A62808" w:rsidP="00994A98">
      <w:pPr>
        <w:pStyle w:val="Heading3"/>
        <w:ind w:left="1080" w:hanging="1080"/>
        <w:jc w:val="both"/>
      </w:pPr>
      <w:bookmarkStart w:id="3399" w:name="_Toc314660823"/>
      <w:bookmarkStart w:id="3400" w:name="_Toc315554286"/>
      <w:bookmarkStart w:id="3401" w:name="_Toc315633947"/>
      <w:bookmarkStart w:id="3402" w:name="_Toc11334861"/>
      <w:bookmarkStart w:id="3403" w:name="_Toc74052082"/>
      <w:bookmarkStart w:id="3404" w:name="_Toc90643465"/>
      <w:bookmarkStart w:id="3405" w:name="_Toc230163399"/>
      <w:bookmarkStart w:id="3406" w:name="_Hlk159825976"/>
      <w:bookmarkStart w:id="3407" w:name="_Toc314087257"/>
      <w:r>
        <w:t>Setup Criteria to Initiate Timelines</w:t>
      </w:r>
      <w:bookmarkEnd w:id="3399"/>
      <w:bookmarkEnd w:id="3400"/>
      <w:bookmarkEnd w:id="3401"/>
      <w:bookmarkEnd w:id="3402"/>
      <w:bookmarkEnd w:id="3403"/>
      <w:bookmarkEnd w:id="3404"/>
      <w:bookmarkEnd w:id="3405"/>
    </w:p>
    <w:bookmarkEnd w:id="3406"/>
    <w:p w14:paraId="1EBB2CBD" w14:textId="77777777" w:rsidR="00A62808" w:rsidRPr="006C5D12" w:rsidRDefault="00A62808" w:rsidP="00994A98">
      <w:pPr>
        <w:spacing w:before="120" w:after="120" w:line="240" w:lineRule="auto"/>
        <w:jc w:val="both"/>
        <w:rPr>
          <w:rFonts w:asciiTheme="majorHAnsi" w:eastAsia="Times New Roman" w:hAnsiTheme="majorHAnsi"/>
          <w:lang w:bidi="en-US"/>
        </w:rPr>
      </w:pPr>
      <w:r w:rsidRPr="006C5D12">
        <w:rPr>
          <w:rFonts w:asciiTheme="majorHAnsi" w:hAnsiTheme="majorHAnsi"/>
        </w:rPr>
        <w:t xml:space="preserve">The setup screen for each of the timeline categories has common search criteria as listed below. </w:t>
      </w:r>
    </w:p>
    <w:tbl>
      <w:tblPr>
        <w:tblStyle w:val="TableGrid"/>
        <w:tblW w:w="0" w:type="auto"/>
        <w:jc w:val="center"/>
        <w:tblLook w:val="04A0" w:firstRow="1" w:lastRow="0" w:firstColumn="1" w:lastColumn="0" w:noHBand="0" w:noVBand="1"/>
      </w:tblPr>
      <w:tblGrid>
        <w:gridCol w:w="2520"/>
        <w:gridCol w:w="6660"/>
      </w:tblGrid>
      <w:tr w:rsidR="00A62808" w:rsidRPr="00FF6DF8" w14:paraId="602A9F4F" w14:textId="77777777" w:rsidTr="006A3FAA">
        <w:trPr>
          <w:tblHeader/>
          <w:jc w:val="center"/>
        </w:trPr>
        <w:tc>
          <w:tcPr>
            <w:tcW w:w="2520" w:type="dxa"/>
            <w:shd w:val="clear" w:color="auto" w:fill="B8CCE4" w:themeFill="accent1" w:themeFillTint="66"/>
          </w:tcPr>
          <w:p w14:paraId="6E7F9807" w14:textId="77777777" w:rsidR="00A62808" w:rsidRPr="00FF6DF8" w:rsidRDefault="00A62808" w:rsidP="006A3FAA">
            <w:pPr>
              <w:pStyle w:val="Tableheader"/>
              <w:jc w:val="left"/>
            </w:pPr>
            <w:bookmarkStart w:id="3408" w:name="_Toc315476265"/>
            <w:r w:rsidRPr="00FF6DF8">
              <w:t>Field</w:t>
            </w:r>
          </w:p>
        </w:tc>
        <w:tc>
          <w:tcPr>
            <w:tcW w:w="6660" w:type="dxa"/>
            <w:shd w:val="clear" w:color="auto" w:fill="B8CCE4" w:themeFill="accent1" w:themeFillTint="66"/>
          </w:tcPr>
          <w:p w14:paraId="2FF83589" w14:textId="77777777" w:rsidR="00A62808" w:rsidRPr="00FF6DF8" w:rsidRDefault="00A62808" w:rsidP="006A3FAA">
            <w:pPr>
              <w:pStyle w:val="Tableheader"/>
              <w:jc w:val="left"/>
            </w:pPr>
            <w:r w:rsidRPr="00FF6DF8">
              <w:t>Description</w:t>
            </w:r>
          </w:p>
        </w:tc>
      </w:tr>
      <w:tr w:rsidR="00A62808" w:rsidRPr="00FF6DF8" w14:paraId="4B827FBA" w14:textId="77777777" w:rsidTr="006A3FAA">
        <w:trPr>
          <w:jc w:val="center"/>
        </w:trPr>
        <w:tc>
          <w:tcPr>
            <w:tcW w:w="2520" w:type="dxa"/>
          </w:tcPr>
          <w:p w14:paraId="5E2E9208" w14:textId="77777777" w:rsidR="00A62808" w:rsidRPr="00FF6DF8" w:rsidRDefault="00A62808" w:rsidP="006A3FAA">
            <w:pPr>
              <w:pStyle w:val="TableColumnSubheading"/>
            </w:pPr>
            <w:r w:rsidRPr="00FF6DF8">
              <w:t>Loan Skey</w:t>
            </w:r>
          </w:p>
        </w:tc>
        <w:tc>
          <w:tcPr>
            <w:tcW w:w="6660" w:type="dxa"/>
          </w:tcPr>
          <w:p w14:paraId="3BA5322B" w14:textId="53C6A4D8" w:rsidR="00A62808" w:rsidRPr="00FF6DF8" w:rsidRDefault="00A62808" w:rsidP="006A3FAA">
            <w:pPr>
              <w:pStyle w:val="TableText"/>
            </w:pPr>
            <w:r w:rsidRPr="00A64C46">
              <w:t>Servicing Module system identification number unique to each loan</w:t>
            </w:r>
            <w:r w:rsidR="000923F9">
              <w:t>.</w:t>
            </w:r>
          </w:p>
        </w:tc>
      </w:tr>
      <w:tr w:rsidR="00A62808" w:rsidRPr="00FF6DF8" w14:paraId="5796A2AF" w14:textId="77777777" w:rsidTr="006A3FAA">
        <w:trPr>
          <w:jc w:val="center"/>
        </w:trPr>
        <w:tc>
          <w:tcPr>
            <w:tcW w:w="2520" w:type="dxa"/>
          </w:tcPr>
          <w:p w14:paraId="686ACFD2" w14:textId="77777777" w:rsidR="00A62808" w:rsidRPr="00FF6DF8" w:rsidRDefault="00A62808" w:rsidP="006A3FAA">
            <w:pPr>
              <w:pStyle w:val="TableColumnSubheading"/>
            </w:pPr>
            <w:r w:rsidRPr="00FF6DF8">
              <w:t>Lender Loan #</w:t>
            </w:r>
          </w:p>
        </w:tc>
        <w:tc>
          <w:tcPr>
            <w:tcW w:w="6660" w:type="dxa"/>
          </w:tcPr>
          <w:p w14:paraId="64B38F8B" w14:textId="3004DF3C" w:rsidR="00A62808" w:rsidRPr="00FF6DF8" w:rsidRDefault="00A62808" w:rsidP="006A3FAA">
            <w:pPr>
              <w:pStyle w:val="TableText"/>
            </w:pPr>
            <w:r w:rsidRPr="00A64C46">
              <w:t>Recorded identification number for each loan property (Enter a partial loan number if the complete address is not known</w:t>
            </w:r>
            <w:r w:rsidR="00721586">
              <w:t>).</w:t>
            </w:r>
          </w:p>
        </w:tc>
      </w:tr>
      <w:tr w:rsidR="00A62808" w:rsidRPr="00FF6DF8" w14:paraId="776935ED" w14:textId="77777777" w:rsidTr="006A3FAA">
        <w:trPr>
          <w:jc w:val="center"/>
        </w:trPr>
        <w:tc>
          <w:tcPr>
            <w:tcW w:w="2520" w:type="dxa"/>
          </w:tcPr>
          <w:p w14:paraId="48EBEF96" w14:textId="77777777" w:rsidR="00A62808" w:rsidRPr="00FF6DF8" w:rsidRDefault="00A62808" w:rsidP="006A3FAA">
            <w:pPr>
              <w:pStyle w:val="TableColumnSubheading"/>
            </w:pPr>
            <w:r w:rsidRPr="00FF6DF8">
              <w:t>FHA Case #</w:t>
            </w:r>
          </w:p>
        </w:tc>
        <w:tc>
          <w:tcPr>
            <w:tcW w:w="6660" w:type="dxa"/>
          </w:tcPr>
          <w:p w14:paraId="1E53296E" w14:textId="5BF34237" w:rsidR="00A62808" w:rsidRPr="00FF6DF8" w:rsidRDefault="00A62808" w:rsidP="006A3FAA">
            <w:pPr>
              <w:pStyle w:val="TableText"/>
              <w:ind w:firstLine="72"/>
            </w:pPr>
            <w:r w:rsidRPr="00A64C46">
              <w:t>FHA case number of the loan (Enter a partial FHA case number if the complete FHA case # is not known</w:t>
            </w:r>
            <w:r w:rsidR="00721586">
              <w:t>).</w:t>
            </w:r>
          </w:p>
        </w:tc>
      </w:tr>
      <w:tr w:rsidR="00A62808" w:rsidRPr="00FF6DF8" w14:paraId="1DC50C4C" w14:textId="77777777" w:rsidTr="006A3FAA">
        <w:trPr>
          <w:jc w:val="center"/>
        </w:trPr>
        <w:tc>
          <w:tcPr>
            <w:tcW w:w="2520" w:type="dxa"/>
          </w:tcPr>
          <w:p w14:paraId="1A46C48E" w14:textId="77777777" w:rsidR="00A62808" w:rsidRPr="00FF6DF8" w:rsidRDefault="00A62808" w:rsidP="006A3FAA">
            <w:pPr>
              <w:pStyle w:val="TableColumnSubheading"/>
            </w:pPr>
            <w:r w:rsidRPr="00FF6DF8">
              <w:t>Case Status</w:t>
            </w:r>
          </w:p>
        </w:tc>
        <w:tc>
          <w:tcPr>
            <w:tcW w:w="6660" w:type="dxa"/>
          </w:tcPr>
          <w:p w14:paraId="27EF2E04" w14:textId="323B1C52" w:rsidR="00A62808" w:rsidRPr="00FF6DF8" w:rsidRDefault="00A62808" w:rsidP="006A3FAA">
            <w:pPr>
              <w:pStyle w:val="TableText"/>
            </w:pPr>
            <w:r>
              <w:t>FHA case status (example: Endorsed)</w:t>
            </w:r>
            <w:r w:rsidR="000923F9">
              <w:t>.</w:t>
            </w:r>
            <w:r w:rsidRPr="00A64C46">
              <w:t xml:space="preserve"> </w:t>
            </w:r>
          </w:p>
        </w:tc>
      </w:tr>
      <w:tr w:rsidR="00D852A6" w:rsidRPr="00FF6DF8" w14:paraId="23320F1F" w14:textId="77777777" w:rsidTr="006A3FAA">
        <w:trPr>
          <w:jc w:val="center"/>
        </w:trPr>
        <w:tc>
          <w:tcPr>
            <w:tcW w:w="2520" w:type="dxa"/>
          </w:tcPr>
          <w:p w14:paraId="22E3B1EA" w14:textId="6975CE12" w:rsidR="00D852A6" w:rsidRPr="00FF6DF8" w:rsidRDefault="00D852A6" w:rsidP="00D852A6">
            <w:pPr>
              <w:pStyle w:val="TableColumnSubheading"/>
            </w:pPr>
            <w:r w:rsidRPr="00FF6DF8">
              <w:t>Case Sub-Status</w:t>
            </w:r>
          </w:p>
        </w:tc>
        <w:tc>
          <w:tcPr>
            <w:tcW w:w="6660" w:type="dxa"/>
          </w:tcPr>
          <w:p w14:paraId="142D26B1" w14:textId="676F65D3" w:rsidR="00D852A6" w:rsidRDefault="00D852A6" w:rsidP="00D852A6">
            <w:pPr>
              <w:pStyle w:val="TableText"/>
            </w:pPr>
            <w:r>
              <w:t>Sub status of the case (example: Loan Active).</w:t>
            </w:r>
            <w:r w:rsidRPr="00A64C46">
              <w:t xml:space="preserve"> </w:t>
            </w:r>
          </w:p>
        </w:tc>
      </w:tr>
      <w:tr w:rsidR="00A62808" w:rsidRPr="00FF6DF8" w14:paraId="03BD6399" w14:textId="77777777" w:rsidTr="006A3FAA">
        <w:trPr>
          <w:jc w:val="center"/>
        </w:trPr>
        <w:tc>
          <w:tcPr>
            <w:tcW w:w="2520" w:type="dxa"/>
          </w:tcPr>
          <w:p w14:paraId="2B7585F8" w14:textId="77777777" w:rsidR="00A62808" w:rsidRPr="00FF6DF8" w:rsidRDefault="00A62808" w:rsidP="006A3FAA">
            <w:pPr>
              <w:pStyle w:val="TableColumnSubheading"/>
            </w:pPr>
            <w:r w:rsidRPr="00FF6DF8">
              <w:t>Borrower LName</w:t>
            </w:r>
          </w:p>
        </w:tc>
        <w:tc>
          <w:tcPr>
            <w:tcW w:w="6660" w:type="dxa"/>
          </w:tcPr>
          <w:p w14:paraId="56A14413" w14:textId="20BA4C7C" w:rsidR="00A62808" w:rsidRPr="00FF6DF8" w:rsidRDefault="00A62808" w:rsidP="006A3FAA">
            <w:pPr>
              <w:pStyle w:val="TableText"/>
            </w:pPr>
            <w:r w:rsidRPr="00A64C46">
              <w:t>Last name of the borrower</w:t>
            </w:r>
            <w:r w:rsidR="000923F9">
              <w:t>.</w:t>
            </w:r>
          </w:p>
        </w:tc>
      </w:tr>
      <w:tr w:rsidR="00A62808" w:rsidRPr="00FF6DF8" w14:paraId="6D3984CB" w14:textId="77777777" w:rsidTr="006A3FAA">
        <w:trPr>
          <w:jc w:val="center"/>
        </w:trPr>
        <w:tc>
          <w:tcPr>
            <w:tcW w:w="2520" w:type="dxa"/>
          </w:tcPr>
          <w:p w14:paraId="13A29E21" w14:textId="77777777" w:rsidR="00A62808" w:rsidRPr="00FF6DF8" w:rsidRDefault="00A62808" w:rsidP="006A3FAA">
            <w:pPr>
              <w:pStyle w:val="TableColumnSubheading"/>
            </w:pPr>
            <w:r w:rsidRPr="00FF6DF8">
              <w:t>Property Address</w:t>
            </w:r>
          </w:p>
        </w:tc>
        <w:tc>
          <w:tcPr>
            <w:tcW w:w="6660" w:type="dxa"/>
          </w:tcPr>
          <w:p w14:paraId="60991EA5" w14:textId="1D2BDD9E" w:rsidR="00A62808" w:rsidRPr="00FF6DF8" w:rsidRDefault="00A62808" w:rsidP="006A3FAA">
            <w:pPr>
              <w:pStyle w:val="TableText"/>
            </w:pPr>
            <w:r w:rsidRPr="00A64C46">
              <w:t>Address of the loan property (Enter a partial address if the complete address is not known</w:t>
            </w:r>
            <w:r w:rsidR="00721586">
              <w:t>).</w:t>
            </w:r>
          </w:p>
        </w:tc>
      </w:tr>
      <w:tr w:rsidR="00A62808" w:rsidRPr="00FF6DF8" w14:paraId="041DCA30" w14:textId="77777777" w:rsidTr="006A3FAA">
        <w:trPr>
          <w:jc w:val="center"/>
        </w:trPr>
        <w:tc>
          <w:tcPr>
            <w:tcW w:w="2520" w:type="dxa"/>
          </w:tcPr>
          <w:p w14:paraId="52A84C51" w14:textId="77777777" w:rsidR="00A62808" w:rsidRPr="00FF6DF8" w:rsidRDefault="00A62808" w:rsidP="006A3FAA">
            <w:pPr>
              <w:pStyle w:val="TableColumnSubheading"/>
            </w:pPr>
            <w:r w:rsidRPr="00FF6DF8">
              <w:t>Property State</w:t>
            </w:r>
          </w:p>
        </w:tc>
        <w:tc>
          <w:tcPr>
            <w:tcW w:w="6660" w:type="dxa"/>
          </w:tcPr>
          <w:p w14:paraId="1D84A0E9" w14:textId="0B788FE1" w:rsidR="00A62808" w:rsidRPr="00FF6DF8" w:rsidRDefault="00A62808" w:rsidP="006A3FAA">
            <w:pPr>
              <w:pStyle w:val="TableText"/>
            </w:pPr>
            <w:r w:rsidRPr="00A64C46">
              <w:t>State whe</w:t>
            </w:r>
            <w:r w:rsidR="000923F9">
              <w:t>re the loan property is located.</w:t>
            </w:r>
          </w:p>
        </w:tc>
      </w:tr>
      <w:tr w:rsidR="00D852A6" w:rsidRPr="00FF6DF8" w14:paraId="7C24D7C6" w14:textId="77777777" w:rsidTr="006A3FAA">
        <w:trPr>
          <w:jc w:val="center"/>
        </w:trPr>
        <w:tc>
          <w:tcPr>
            <w:tcW w:w="2520" w:type="dxa"/>
          </w:tcPr>
          <w:p w14:paraId="0FBDC163" w14:textId="59043EED" w:rsidR="00D852A6" w:rsidRPr="00FF6DF8" w:rsidRDefault="00D852A6" w:rsidP="00D852A6">
            <w:pPr>
              <w:pStyle w:val="TableColumnSubheading"/>
            </w:pPr>
            <w:r>
              <w:t>Property Zip</w:t>
            </w:r>
          </w:p>
        </w:tc>
        <w:tc>
          <w:tcPr>
            <w:tcW w:w="6660" w:type="dxa"/>
          </w:tcPr>
          <w:p w14:paraId="7DB0A131" w14:textId="12EEE66A" w:rsidR="00D852A6" w:rsidRPr="00A64C46" w:rsidRDefault="00D852A6" w:rsidP="00D852A6">
            <w:pPr>
              <w:pStyle w:val="TableText"/>
            </w:pPr>
            <w:r>
              <w:t>Zip Code</w:t>
            </w:r>
            <w:r w:rsidRPr="00A64C46">
              <w:t xml:space="preserve"> whe</w:t>
            </w:r>
            <w:r>
              <w:t>re the loan property is located.</w:t>
            </w:r>
          </w:p>
        </w:tc>
      </w:tr>
      <w:tr w:rsidR="00D852A6" w:rsidRPr="00FF6DF8" w14:paraId="42DABF8F" w14:textId="77777777" w:rsidTr="006A3FAA">
        <w:trPr>
          <w:jc w:val="center"/>
        </w:trPr>
        <w:tc>
          <w:tcPr>
            <w:tcW w:w="2520" w:type="dxa"/>
          </w:tcPr>
          <w:p w14:paraId="2749BEAD" w14:textId="720A1B97" w:rsidR="00D852A6" w:rsidRPr="00FF6DF8" w:rsidRDefault="00D852A6" w:rsidP="00D852A6">
            <w:pPr>
              <w:pStyle w:val="TableColumnSubheading"/>
            </w:pPr>
            <w:r>
              <w:t>Property County</w:t>
            </w:r>
          </w:p>
        </w:tc>
        <w:tc>
          <w:tcPr>
            <w:tcW w:w="6660" w:type="dxa"/>
          </w:tcPr>
          <w:p w14:paraId="5324B904" w14:textId="08D15AB5" w:rsidR="00D852A6" w:rsidRPr="00A64C46" w:rsidRDefault="00D852A6" w:rsidP="00D852A6">
            <w:pPr>
              <w:pStyle w:val="TableText"/>
            </w:pPr>
            <w:r>
              <w:t>County</w:t>
            </w:r>
            <w:r w:rsidRPr="00A64C46">
              <w:t xml:space="preserve"> whe</w:t>
            </w:r>
            <w:r>
              <w:t>re the loan property is located.</w:t>
            </w:r>
          </w:p>
        </w:tc>
      </w:tr>
      <w:tr w:rsidR="00A62808" w:rsidRPr="00FF6DF8" w14:paraId="1F5BA225" w14:textId="77777777" w:rsidTr="006A3FAA">
        <w:trPr>
          <w:jc w:val="center"/>
        </w:trPr>
        <w:tc>
          <w:tcPr>
            <w:tcW w:w="2520" w:type="dxa"/>
          </w:tcPr>
          <w:p w14:paraId="5AA2716A" w14:textId="77777777" w:rsidR="00A62808" w:rsidRPr="00FF6DF8" w:rsidRDefault="00A62808" w:rsidP="006A3FAA">
            <w:pPr>
              <w:pStyle w:val="TableColumnSubheading"/>
            </w:pPr>
            <w:r w:rsidRPr="00FF6DF8">
              <w:t>Lender Name</w:t>
            </w:r>
          </w:p>
        </w:tc>
        <w:tc>
          <w:tcPr>
            <w:tcW w:w="6660" w:type="dxa"/>
          </w:tcPr>
          <w:p w14:paraId="24E5CFA5" w14:textId="1BC00F24" w:rsidR="00A62808" w:rsidRPr="00FF6DF8" w:rsidRDefault="00A62808" w:rsidP="006A3FAA">
            <w:pPr>
              <w:pStyle w:val="TableText"/>
            </w:pPr>
            <w:r>
              <w:t xml:space="preserve">Lender of the </w:t>
            </w:r>
            <w:r w:rsidR="00417612">
              <w:rPr>
                <w:rFonts w:eastAsia="Times New Roman"/>
                <w:bCs/>
                <w:noProof/>
                <w:color w:val="000000" w:themeColor="text1"/>
              </w:rPr>
              <w:t>HECM loan</w:t>
            </w:r>
            <w:r w:rsidR="000923F9">
              <w:t>.</w:t>
            </w:r>
          </w:p>
        </w:tc>
      </w:tr>
      <w:tr w:rsidR="00A62808" w:rsidRPr="00FF6DF8" w14:paraId="10572A5B" w14:textId="77777777" w:rsidTr="006A3FAA">
        <w:trPr>
          <w:jc w:val="center"/>
        </w:trPr>
        <w:tc>
          <w:tcPr>
            <w:tcW w:w="2520" w:type="dxa"/>
          </w:tcPr>
          <w:p w14:paraId="19681792" w14:textId="77777777" w:rsidR="00A62808" w:rsidRPr="00FF6DF8" w:rsidRDefault="00A62808" w:rsidP="006A3FAA">
            <w:pPr>
              <w:pStyle w:val="TableColumnSubheading"/>
            </w:pPr>
            <w:r w:rsidRPr="00FF6DF8">
              <w:t>Servicer Name</w:t>
            </w:r>
          </w:p>
        </w:tc>
        <w:tc>
          <w:tcPr>
            <w:tcW w:w="6660" w:type="dxa"/>
          </w:tcPr>
          <w:p w14:paraId="495D035F" w14:textId="696252E1" w:rsidR="00A62808" w:rsidRPr="00FF6DF8" w:rsidRDefault="00A62808" w:rsidP="006A3FAA">
            <w:pPr>
              <w:pStyle w:val="TableText"/>
            </w:pPr>
            <w:r>
              <w:t xml:space="preserve">Servicer of the </w:t>
            </w:r>
            <w:r w:rsidR="00417612">
              <w:rPr>
                <w:rFonts w:eastAsia="Times New Roman"/>
                <w:bCs/>
                <w:noProof/>
                <w:color w:val="000000" w:themeColor="text1"/>
              </w:rPr>
              <w:t>HECM loan</w:t>
            </w:r>
            <w:r w:rsidR="000923F9">
              <w:t>.</w:t>
            </w:r>
          </w:p>
        </w:tc>
      </w:tr>
      <w:tr w:rsidR="00A62808" w:rsidRPr="00FF6DF8" w14:paraId="5890E652" w14:textId="77777777" w:rsidTr="006A3FAA">
        <w:trPr>
          <w:jc w:val="center"/>
        </w:trPr>
        <w:tc>
          <w:tcPr>
            <w:tcW w:w="2520" w:type="dxa"/>
          </w:tcPr>
          <w:p w14:paraId="7B00AC89" w14:textId="77777777" w:rsidR="00A62808" w:rsidRPr="00FF6DF8" w:rsidRDefault="00A62808" w:rsidP="006A3FAA">
            <w:pPr>
              <w:pStyle w:val="TableColumnSubheading"/>
            </w:pPr>
            <w:r w:rsidRPr="00FF6DF8">
              <w:t>Investor Name</w:t>
            </w:r>
          </w:p>
        </w:tc>
        <w:tc>
          <w:tcPr>
            <w:tcW w:w="6660" w:type="dxa"/>
          </w:tcPr>
          <w:p w14:paraId="63E80EE9" w14:textId="6CBC6FF8" w:rsidR="00A62808" w:rsidRPr="00FF6DF8" w:rsidRDefault="00A62808" w:rsidP="006A3FAA">
            <w:pPr>
              <w:pStyle w:val="TableText"/>
            </w:pPr>
            <w:r>
              <w:t xml:space="preserve">Investor of the </w:t>
            </w:r>
            <w:r w:rsidR="00417612">
              <w:rPr>
                <w:rFonts w:eastAsia="Times New Roman"/>
                <w:bCs/>
                <w:noProof/>
                <w:color w:val="000000" w:themeColor="text1"/>
              </w:rPr>
              <w:t>HECM loan</w:t>
            </w:r>
            <w:r w:rsidR="000923F9">
              <w:t>.</w:t>
            </w:r>
          </w:p>
        </w:tc>
      </w:tr>
      <w:tr w:rsidR="00A62808" w:rsidRPr="00FF6DF8" w14:paraId="28FFE010" w14:textId="77777777" w:rsidTr="006A3FAA">
        <w:trPr>
          <w:jc w:val="center"/>
        </w:trPr>
        <w:tc>
          <w:tcPr>
            <w:tcW w:w="2520" w:type="dxa"/>
          </w:tcPr>
          <w:p w14:paraId="49E0C449" w14:textId="77777777" w:rsidR="00A62808" w:rsidRPr="00FF6DF8" w:rsidRDefault="00A62808" w:rsidP="006A3FAA">
            <w:pPr>
              <w:pStyle w:val="TableColumnSubheading"/>
            </w:pPr>
            <w:r w:rsidRPr="00FF6DF8">
              <w:t>Index Type</w:t>
            </w:r>
          </w:p>
        </w:tc>
        <w:tc>
          <w:tcPr>
            <w:tcW w:w="6660" w:type="dxa"/>
          </w:tcPr>
          <w:p w14:paraId="4ED6FEF5" w14:textId="08AD6A80" w:rsidR="00A62808" w:rsidRPr="00FF6DF8" w:rsidRDefault="00A62808" w:rsidP="006A3FAA">
            <w:pPr>
              <w:pStyle w:val="TableText"/>
            </w:pPr>
            <w:r w:rsidRPr="00FF6DF8">
              <w:t xml:space="preserve">Organization and </w:t>
            </w:r>
            <w:r w:rsidR="003B7229">
              <w:t>type</w:t>
            </w:r>
            <w:r w:rsidR="003B7229" w:rsidRPr="00FF6DF8">
              <w:t xml:space="preserve"> </w:t>
            </w:r>
            <w:r w:rsidRPr="00FF6DF8">
              <w:t>of interest rate based on the interest rates at which banks borrow unsecured funds from other</w:t>
            </w:r>
            <w:r w:rsidR="000923F9">
              <w:t>.</w:t>
            </w:r>
            <w:r w:rsidRPr="00FF6DF8">
              <w:t xml:space="preserve"> </w:t>
            </w:r>
          </w:p>
        </w:tc>
      </w:tr>
    </w:tbl>
    <w:p w14:paraId="3EEB176E" w14:textId="6DDF7FD2" w:rsidR="00A62808" w:rsidRDefault="00A62808" w:rsidP="004146D2">
      <w:pPr>
        <w:pStyle w:val="TableCaption"/>
        <w:ind w:right="540"/>
      </w:pPr>
      <w:bookmarkStart w:id="3409" w:name="_Toc90643813"/>
      <w:bookmarkStart w:id="3410" w:name="_Toc230163802"/>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t>: Search Criteria on the Setup Screen</w:t>
      </w:r>
      <w:bookmarkEnd w:id="3408"/>
      <w:bookmarkEnd w:id="3409"/>
      <w:bookmarkEnd w:id="3410"/>
    </w:p>
    <w:p w14:paraId="10D23338" w14:textId="4E07AC5E" w:rsidR="00415B80" w:rsidRDefault="00415B80" w:rsidP="006C3C3F">
      <w:pPr>
        <w:pStyle w:val="OrderedList"/>
        <w:numPr>
          <w:ilvl w:val="0"/>
          <w:numId w:val="300"/>
        </w:numPr>
        <w:jc w:val="both"/>
        <w:rPr>
          <w:rFonts w:asciiTheme="majorHAnsi" w:hAnsiTheme="majorHAnsi"/>
        </w:rPr>
      </w:pPr>
      <w:r w:rsidRPr="005E2BAB">
        <w:rPr>
          <w:rFonts w:asciiTheme="majorHAnsi" w:hAnsiTheme="majorHAnsi"/>
        </w:rPr>
        <w:t xml:space="preserve">To setup / initiate a new timeline, the user </w:t>
      </w:r>
      <w:r w:rsidR="003E0EFE">
        <w:rPr>
          <w:rFonts w:asciiTheme="majorHAnsi" w:hAnsiTheme="majorHAnsi"/>
        </w:rPr>
        <w:t>identifies</w:t>
      </w:r>
      <w:r>
        <w:rPr>
          <w:rFonts w:asciiTheme="majorHAnsi" w:hAnsiTheme="majorHAnsi"/>
        </w:rPr>
        <w:t xml:space="preserve"> </w:t>
      </w:r>
      <w:r w:rsidR="003E0EFE">
        <w:rPr>
          <w:rFonts w:asciiTheme="majorHAnsi" w:hAnsiTheme="majorHAnsi"/>
        </w:rPr>
        <w:t xml:space="preserve">and navigates to </w:t>
      </w:r>
      <w:r>
        <w:rPr>
          <w:rFonts w:asciiTheme="majorHAnsi" w:hAnsiTheme="majorHAnsi"/>
        </w:rPr>
        <w:t xml:space="preserve">the </w:t>
      </w:r>
      <w:r w:rsidR="003E0EFE">
        <w:rPr>
          <w:rFonts w:asciiTheme="majorHAnsi" w:hAnsiTheme="majorHAnsi"/>
        </w:rPr>
        <w:t xml:space="preserve">appropriate </w:t>
      </w:r>
      <w:r w:rsidRPr="005E2BAB">
        <w:rPr>
          <w:rFonts w:asciiTheme="majorHAnsi" w:hAnsiTheme="majorHAnsi"/>
        </w:rPr>
        <w:t>Timeline Group</w:t>
      </w:r>
      <w:r w:rsidR="003E0EFE">
        <w:rPr>
          <w:rFonts w:asciiTheme="majorHAnsi" w:hAnsiTheme="majorHAnsi"/>
        </w:rPr>
        <w:t>, then selects the</w:t>
      </w:r>
      <w:r>
        <w:rPr>
          <w:rFonts w:asciiTheme="majorHAnsi" w:hAnsiTheme="majorHAnsi"/>
        </w:rPr>
        <w:t xml:space="preserve"> </w:t>
      </w:r>
      <w:r w:rsidRPr="005E2BAB">
        <w:rPr>
          <w:rFonts w:asciiTheme="majorHAnsi" w:hAnsiTheme="majorHAnsi"/>
        </w:rPr>
        <w:t>Timeline Category</w:t>
      </w:r>
      <w:r w:rsidR="003E0EFE">
        <w:rPr>
          <w:rFonts w:asciiTheme="majorHAnsi" w:hAnsiTheme="majorHAnsi"/>
        </w:rPr>
        <w:t xml:space="preserve"> and </w:t>
      </w:r>
      <w:r w:rsidRPr="005E2BAB">
        <w:rPr>
          <w:rFonts w:asciiTheme="majorHAnsi" w:hAnsiTheme="majorHAnsi"/>
        </w:rPr>
        <w:t>click</w:t>
      </w:r>
      <w:r>
        <w:rPr>
          <w:rFonts w:asciiTheme="majorHAnsi" w:hAnsiTheme="majorHAnsi"/>
        </w:rPr>
        <w:t>s</w:t>
      </w:r>
      <w:r w:rsidR="003E0EFE">
        <w:rPr>
          <w:rFonts w:asciiTheme="majorHAnsi" w:hAnsiTheme="majorHAnsi"/>
        </w:rPr>
        <w:t xml:space="preserve"> on</w:t>
      </w:r>
      <w:r w:rsidRPr="005E2BAB">
        <w:rPr>
          <w:rFonts w:asciiTheme="majorHAnsi" w:hAnsiTheme="majorHAnsi"/>
        </w:rPr>
        <w:t xml:space="preserve"> </w:t>
      </w:r>
      <w:r w:rsidRPr="00E7401E">
        <w:rPr>
          <w:rFonts w:asciiTheme="majorHAnsi" w:hAnsiTheme="majorHAnsi"/>
          <w:b/>
          <w:bCs/>
        </w:rPr>
        <w:t>Setup</w:t>
      </w:r>
      <w:r w:rsidR="003E0EFE">
        <w:rPr>
          <w:rFonts w:asciiTheme="majorHAnsi" w:hAnsiTheme="majorHAnsi"/>
        </w:rPr>
        <w:t xml:space="preserve">. In the example below, the user is selecting Timeline Group: </w:t>
      </w:r>
      <w:r w:rsidR="003E0EFE" w:rsidRPr="003E0EFE">
        <w:rPr>
          <w:rFonts w:asciiTheme="majorHAnsi" w:hAnsiTheme="majorHAnsi"/>
          <w:b/>
          <w:bCs/>
        </w:rPr>
        <w:t>Endorsed</w:t>
      </w:r>
      <w:r w:rsidR="003E0EFE">
        <w:rPr>
          <w:rFonts w:asciiTheme="majorHAnsi" w:hAnsiTheme="majorHAnsi"/>
        </w:rPr>
        <w:t xml:space="preserve">, Timeline Category: </w:t>
      </w:r>
      <w:r w:rsidR="003E0EFE" w:rsidRPr="003E0EFE">
        <w:rPr>
          <w:rFonts w:asciiTheme="majorHAnsi" w:hAnsiTheme="majorHAnsi"/>
          <w:b/>
          <w:bCs/>
        </w:rPr>
        <w:t>Requests</w:t>
      </w:r>
      <w:r w:rsidR="003E0EFE">
        <w:rPr>
          <w:rFonts w:asciiTheme="majorHAnsi" w:hAnsiTheme="majorHAnsi"/>
        </w:rPr>
        <w:t>, then clicks on Setup:</w:t>
      </w:r>
    </w:p>
    <w:p w14:paraId="21A5563C" w14:textId="3F1A9AE6" w:rsidR="003E0EFE" w:rsidRDefault="003E0EFE" w:rsidP="003E0EFE">
      <w:pPr>
        <w:spacing w:before="120" w:after="120" w:line="240" w:lineRule="auto"/>
        <w:jc w:val="center"/>
        <w:rPr>
          <w:rFonts w:asciiTheme="majorHAnsi" w:hAnsiTheme="majorHAnsi"/>
        </w:rPr>
      </w:pPr>
      <w:r>
        <w:rPr>
          <w:noProof/>
        </w:rPr>
        <w:drawing>
          <wp:inline distT="0" distB="0" distL="0" distR="0" wp14:anchorId="4B5D5429" wp14:editId="14EF5780">
            <wp:extent cx="3067208" cy="1987652"/>
            <wp:effectExtent l="19050" t="19050" r="19050" b="12700"/>
            <wp:docPr id="227" name="Picture 227"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Picture 227" descr="Graphical user interface&#10;&#10;Description automatically generated with medium confidence"/>
                    <pic:cNvPicPr/>
                  </pic:nvPicPr>
                  <pic:blipFill>
                    <a:blip r:embed="rId335"/>
                    <a:stretch>
                      <a:fillRect/>
                    </a:stretch>
                  </pic:blipFill>
                  <pic:spPr>
                    <a:xfrm>
                      <a:off x="0" y="0"/>
                      <a:ext cx="3067208" cy="1987652"/>
                    </a:xfrm>
                    <a:prstGeom prst="rect">
                      <a:avLst/>
                    </a:prstGeom>
                    <a:ln w="19050">
                      <a:solidFill>
                        <a:schemeClr val="accent1"/>
                      </a:solidFill>
                    </a:ln>
                  </pic:spPr>
                </pic:pic>
              </a:graphicData>
            </a:graphic>
          </wp:inline>
        </w:drawing>
      </w:r>
    </w:p>
    <w:p w14:paraId="12228AB9" w14:textId="657B85D4" w:rsidR="003E0EFE" w:rsidRDefault="003E0EFE" w:rsidP="003E0EFE">
      <w:pPr>
        <w:pStyle w:val="FigureCaption0"/>
      </w:pPr>
      <w:bookmarkStart w:id="3411" w:name="_Toc230164154"/>
      <w:r w:rsidRPr="00752B0A">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rsidRPr="00752B0A">
        <w:noBreakHyphen/>
      </w:r>
      <w:r>
        <w:rPr>
          <w:noProof/>
        </w:rPr>
        <w:fldChar w:fldCharType="begin"/>
      </w:r>
      <w:r>
        <w:rPr>
          <w:noProof/>
        </w:rPr>
        <w:instrText xml:space="preserve"> SEQ Figure \* ARABIC \s 1 </w:instrText>
      </w:r>
      <w:r>
        <w:rPr>
          <w:noProof/>
        </w:rPr>
        <w:fldChar w:fldCharType="separate"/>
      </w:r>
      <w:r w:rsidR="00942841">
        <w:rPr>
          <w:noProof/>
        </w:rPr>
        <w:t>1</w:t>
      </w:r>
      <w:r>
        <w:rPr>
          <w:noProof/>
        </w:rPr>
        <w:fldChar w:fldCharType="end"/>
      </w:r>
      <w:r w:rsidRPr="00752B0A">
        <w:t xml:space="preserve">: </w:t>
      </w:r>
      <w:r w:rsidR="002F1F5E">
        <w:t xml:space="preserve">Getting to </w:t>
      </w:r>
      <w:r>
        <w:t xml:space="preserve">Timeline Setup </w:t>
      </w:r>
      <w:r w:rsidR="002F1F5E">
        <w:t>Page</w:t>
      </w:r>
      <w:bookmarkEnd w:id="3411"/>
    </w:p>
    <w:p w14:paraId="7AB53CB9" w14:textId="77777777" w:rsidR="003E0EFE" w:rsidRDefault="003E0EFE" w:rsidP="003E0EFE">
      <w:pPr>
        <w:spacing w:before="120" w:after="120" w:line="240" w:lineRule="auto"/>
        <w:jc w:val="center"/>
        <w:rPr>
          <w:rFonts w:asciiTheme="majorHAnsi" w:hAnsiTheme="majorHAnsi"/>
        </w:rPr>
      </w:pPr>
    </w:p>
    <w:p w14:paraId="1999E5C4" w14:textId="4CD42BDB" w:rsidR="003E0EFE" w:rsidRDefault="003E0EFE" w:rsidP="006C3C3F">
      <w:pPr>
        <w:pStyle w:val="OrderedList"/>
        <w:numPr>
          <w:ilvl w:val="0"/>
          <w:numId w:val="300"/>
        </w:numPr>
        <w:jc w:val="both"/>
        <w:rPr>
          <w:rFonts w:asciiTheme="majorHAnsi" w:hAnsiTheme="majorHAnsi"/>
        </w:rPr>
      </w:pPr>
      <w:r>
        <w:rPr>
          <w:rFonts w:asciiTheme="majorHAnsi" w:hAnsiTheme="majorHAnsi"/>
        </w:rPr>
        <w:t xml:space="preserve">Next the user searches for a loan by entering enter loan skey,  FHA Case #, or other information, then click the SEARCH button.  </w:t>
      </w:r>
    </w:p>
    <w:p w14:paraId="31F53B45" w14:textId="4B944FF0" w:rsidR="00654753" w:rsidRPr="001E568E" w:rsidRDefault="00654753" w:rsidP="00415B80">
      <w:pPr>
        <w:spacing w:before="120" w:after="120" w:line="240" w:lineRule="auto"/>
        <w:jc w:val="both"/>
        <w:rPr>
          <w:rFonts w:asciiTheme="majorHAnsi" w:hAnsiTheme="majorHAnsi"/>
        </w:rPr>
      </w:pPr>
      <w:r>
        <w:rPr>
          <w:rFonts w:asciiTheme="majorHAnsi" w:hAnsiTheme="majorHAnsi"/>
        </w:rPr>
        <w:t>Example of the Timeline Setup page:</w:t>
      </w:r>
    </w:p>
    <w:p w14:paraId="0A1E5BA0" w14:textId="44DD1890" w:rsidR="00F1455F" w:rsidRDefault="00F1455F" w:rsidP="00490BD5">
      <w:pPr>
        <w:pStyle w:val="NoSpacing"/>
      </w:pPr>
      <w:r>
        <w:rPr>
          <w:noProof/>
        </w:rPr>
        <w:drawing>
          <wp:inline distT="0" distB="0" distL="0" distR="0" wp14:anchorId="71042579" wp14:editId="757263FF">
            <wp:extent cx="5956300" cy="843809"/>
            <wp:effectExtent l="19050" t="19050" r="6350" b="13970"/>
            <wp:docPr id="2095948858"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5948858" name="Picture 1" descr="A screenshot of a computer&#10;&#10;Description automatically generated"/>
                    <pic:cNvPicPr/>
                  </pic:nvPicPr>
                  <pic:blipFill>
                    <a:blip r:embed="rId336"/>
                    <a:stretch>
                      <a:fillRect/>
                    </a:stretch>
                  </pic:blipFill>
                  <pic:spPr>
                    <a:xfrm>
                      <a:off x="0" y="0"/>
                      <a:ext cx="6014353" cy="852033"/>
                    </a:xfrm>
                    <a:prstGeom prst="rect">
                      <a:avLst/>
                    </a:prstGeom>
                    <a:ln w="19050">
                      <a:solidFill>
                        <a:srgbClr val="0070C0"/>
                      </a:solidFill>
                    </a:ln>
                  </pic:spPr>
                </pic:pic>
              </a:graphicData>
            </a:graphic>
          </wp:inline>
        </w:drawing>
      </w:r>
    </w:p>
    <w:p w14:paraId="43D77C94" w14:textId="174026F8" w:rsidR="00415B80" w:rsidRDefault="00415B80" w:rsidP="006D12DA">
      <w:pPr>
        <w:pStyle w:val="FigureCaption0"/>
      </w:pPr>
      <w:bookmarkStart w:id="3412" w:name="_Toc230164155"/>
      <w:r w:rsidRPr="00752B0A">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rsidRPr="00752B0A">
        <w:noBreakHyphen/>
      </w:r>
      <w:r>
        <w:rPr>
          <w:noProof/>
        </w:rPr>
        <w:fldChar w:fldCharType="begin"/>
      </w:r>
      <w:r>
        <w:rPr>
          <w:noProof/>
        </w:rPr>
        <w:instrText xml:space="preserve"> SEQ Figure \* ARABIC \s 1 </w:instrText>
      </w:r>
      <w:r>
        <w:rPr>
          <w:noProof/>
        </w:rPr>
        <w:fldChar w:fldCharType="separate"/>
      </w:r>
      <w:r w:rsidR="00942841">
        <w:rPr>
          <w:noProof/>
        </w:rPr>
        <w:t>2</w:t>
      </w:r>
      <w:r>
        <w:rPr>
          <w:noProof/>
        </w:rPr>
        <w:fldChar w:fldCharType="end"/>
      </w:r>
      <w:r w:rsidRPr="00752B0A">
        <w:t xml:space="preserve">: </w:t>
      </w:r>
      <w:r>
        <w:t>Timeline Setup Search Page</w:t>
      </w:r>
      <w:bookmarkEnd w:id="3412"/>
    </w:p>
    <w:p w14:paraId="497670FC" w14:textId="77777777" w:rsidR="002F1F5E" w:rsidRDefault="002F1F5E" w:rsidP="003E0EFE">
      <w:pPr>
        <w:pStyle w:val="OrderedList"/>
        <w:jc w:val="both"/>
      </w:pPr>
    </w:p>
    <w:p w14:paraId="2595BF45" w14:textId="307667BC" w:rsidR="003E0EFE" w:rsidRDefault="003E0EFE" w:rsidP="006C3C3F">
      <w:pPr>
        <w:pStyle w:val="OrderedList"/>
        <w:numPr>
          <w:ilvl w:val="0"/>
          <w:numId w:val="300"/>
        </w:numPr>
        <w:jc w:val="both"/>
      </w:pPr>
      <w:r w:rsidRPr="00E31CE2">
        <w:rPr>
          <w:rFonts w:asciiTheme="majorHAnsi" w:hAnsiTheme="majorHAnsi"/>
        </w:rPr>
        <w:t>Click</w:t>
      </w:r>
      <w:r>
        <w:t xml:space="preserve"> on a record from the search results</w:t>
      </w:r>
      <w:r w:rsidR="009F103B">
        <w:t xml:space="preserve">. In this example, the search criteria for Case Status </w:t>
      </w:r>
      <w:r w:rsidR="009F103B">
        <w:rPr>
          <w:b/>
          <w:bCs/>
        </w:rPr>
        <w:t xml:space="preserve">Endorsed </w:t>
      </w:r>
      <w:r w:rsidR="009F103B">
        <w:t>and Case Sub-Status</w:t>
      </w:r>
      <w:r w:rsidR="009F103B">
        <w:rPr>
          <w:b/>
          <w:bCs/>
        </w:rPr>
        <w:t xml:space="preserve"> DIL</w:t>
      </w:r>
      <w:r w:rsidR="009F103B">
        <w:t xml:space="preserve"> were populated</w:t>
      </w:r>
    </w:p>
    <w:p w14:paraId="207DEDEB" w14:textId="1D5865E0" w:rsidR="00D07A49" w:rsidRDefault="00D07A49" w:rsidP="003E0EFE">
      <w:pPr>
        <w:pStyle w:val="OrderedList"/>
        <w:jc w:val="both"/>
      </w:pPr>
      <w:r>
        <w:rPr>
          <w:noProof/>
        </w:rPr>
        <w:drawing>
          <wp:inline distT="0" distB="0" distL="0" distR="0" wp14:anchorId="63490BF4" wp14:editId="56CD4896">
            <wp:extent cx="5943600" cy="2067560"/>
            <wp:effectExtent l="19050" t="19050" r="19050" b="27940"/>
            <wp:docPr id="1743958119"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958119" name="Picture 1" descr="A screenshot of a computer&#10;&#10;Description automatically generated with medium confidence"/>
                    <pic:cNvPicPr/>
                  </pic:nvPicPr>
                  <pic:blipFill>
                    <a:blip r:embed="rId337"/>
                    <a:stretch>
                      <a:fillRect/>
                    </a:stretch>
                  </pic:blipFill>
                  <pic:spPr>
                    <a:xfrm>
                      <a:off x="0" y="0"/>
                      <a:ext cx="5943600" cy="2067560"/>
                    </a:xfrm>
                    <a:prstGeom prst="rect">
                      <a:avLst/>
                    </a:prstGeom>
                    <a:ln w="19050">
                      <a:solidFill>
                        <a:srgbClr val="0070C0"/>
                      </a:solidFill>
                    </a:ln>
                  </pic:spPr>
                </pic:pic>
              </a:graphicData>
            </a:graphic>
          </wp:inline>
        </w:drawing>
      </w:r>
    </w:p>
    <w:p w14:paraId="7ACAC895" w14:textId="0DCDB77D" w:rsidR="009F103B" w:rsidRDefault="009F103B" w:rsidP="009F103B">
      <w:pPr>
        <w:pStyle w:val="FigureCaption0"/>
      </w:pPr>
      <w:bookmarkStart w:id="3413" w:name="_Toc230164156"/>
      <w:r w:rsidRPr="00752B0A">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rsidRPr="00752B0A">
        <w:noBreakHyphen/>
      </w:r>
      <w:r>
        <w:rPr>
          <w:noProof/>
        </w:rPr>
        <w:fldChar w:fldCharType="begin"/>
      </w:r>
      <w:r>
        <w:rPr>
          <w:noProof/>
        </w:rPr>
        <w:instrText xml:space="preserve"> SEQ Figure \* ARABIC \s 1 </w:instrText>
      </w:r>
      <w:r>
        <w:rPr>
          <w:noProof/>
        </w:rPr>
        <w:fldChar w:fldCharType="separate"/>
      </w:r>
      <w:r w:rsidR="00942841">
        <w:rPr>
          <w:noProof/>
        </w:rPr>
        <w:t>3</w:t>
      </w:r>
      <w:r>
        <w:rPr>
          <w:noProof/>
        </w:rPr>
        <w:fldChar w:fldCharType="end"/>
      </w:r>
      <w:r w:rsidRPr="00752B0A">
        <w:t xml:space="preserve">: </w:t>
      </w:r>
      <w:r>
        <w:t xml:space="preserve">Timeline Setup Search </w:t>
      </w:r>
      <w:r w:rsidR="002F1F5E">
        <w:t>Results</w:t>
      </w:r>
      <w:bookmarkEnd w:id="3413"/>
    </w:p>
    <w:p w14:paraId="6F127429" w14:textId="3F5211B0" w:rsidR="009F103B" w:rsidRPr="009F103B" w:rsidRDefault="009F103B" w:rsidP="006C3C3F">
      <w:pPr>
        <w:pStyle w:val="OrderedList"/>
        <w:numPr>
          <w:ilvl w:val="0"/>
          <w:numId w:val="300"/>
        </w:numPr>
        <w:jc w:val="both"/>
        <w:rPr>
          <w:bCs/>
        </w:rPr>
      </w:pPr>
      <w:r w:rsidRPr="00E31CE2">
        <w:rPr>
          <w:rFonts w:asciiTheme="majorHAnsi" w:hAnsiTheme="majorHAnsi"/>
        </w:rPr>
        <w:t>Click</w:t>
      </w:r>
      <w:r w:rsidRPr="009F103B">
        <w:rPr>
          <w:bCs/>
        </w:rPr>
        <w:t xml:space="preserve"> on a record in the search results to enter required information and initiate / setup the timeline.</w:t>
      </w:r>
    </w:p>
    <w:p w14:paraId="5A51E8CD" w14:textId="4CEC728A" w:rsidR="009F103B" w:rsidRDefault="009F103B" w:rsidP="009F103B">
      <w:pPr>
        <w:pStyle w:val="OrderedList"/>
        <w:jc w:val="center"/>
        <w:rPr>
          <w:rFonts w:asciiTheme="majorHAnsi" w:hAnsiTheme="majorHAnsi"/>
        </w:rPr>
      </w:pPr>
      <w:r>
        <w:rPr>
          <w:noProof/>
        </w:rPr>
        <w:drawing>
          <wp:inline distT="0" distB="0" distL="0" distR="0" wp14:anchorId="795F5E01" wp14:editId="271AF679">
            <wp:extent cx="2275751" cy="2222166"/>
            <wp:effectExtent l="19050" t="19050" r="10795" b="26035"/>
            <wp:docPr id="232" name="Picture 23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 name="Picture 232" descr="Graphical user interface, text, application, email&#10;&#10;Description automatically generated"/>
                    <pic:cNvPicPr/>
                  </pic:nvPicPr>
                  <pic:blipFill>
                    <a:blip r:embed="rId338"/>
                    <a:stretch>
                      <a:fillRect/>
                    </a:stretch>
                  </pic:blipFill>
                  <pic:spPr>
                    <a:xfrm>
                      <a:off x="0" y="0"/>
                      <a:ext cx="2279791" cy="2226111"/>
                    </a:xfrm>
                    <a:prstGeom prst="rect">
                      <a:avLst/>
                    </a:prstGeom>
                    <a:ln w="19050">
                      <a:solidFill>
                        <a:srgbClr val="0070C0"/>
                      </a:solidFill>
                    </a:ln>
                  </pic:spPr>
                </pic:pic>
              </a:graphicData>
            </a:graphic>
          </wp:inline>
        </w:drawing>
      </w:r>
    </w:p>
    <w:p w14:paraId="7FBC878B" w14:textId="2DBD8D2A" w:rsidR="009F103B" w:rsidRDefault="009F103B" w:rsidP="009F103B">
      <w:pPr>
        <w:pStyle w:val="FigureCaption0"/>
      </w:pPr>
      <w:bookmarkStart w:id="3414" w:name="_Toc230164157"/>
      <w:r w:rsidRPr="00752B0A">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rsidRPr="00752B0A">
        <w:noBreakHyphen/>
      </w:r>
      <w:r>
        <w:rPr>
          <w:noProof/>
        </w:rPr>
        <w:fldChar w:fldCharType="begin"/>
      </w:r>
      <w:r>
        <w:rPr>
          <w:noProof/>
        </w:rPr>
        <w:instrText xml:space="preserve"> SEQ Figure \* ARABIC \s 1 </w:instrText>
      </w:r>
      <w:r>
        <w:rPr>
          <w:noProof/>
        </w:rPr>
        <w:fldChar w:fldCharType="separate"/>
      </w:r>
      <w:r w:rsidR="00942841">
        <w:rPr>
          <w:noProof/>
        </w:rPr>
        <w:t>4</w:t>
      </w:r>
      <w:r>
        <w:rPr>
          <w:noProof/>
        </w:rPr>
        <w:fldChar w:fldCharType="end"/>
      </w:r>
      <w:r w:rsidRPr="00752B0A">
        <w:t xml:space="preserve">: </w:t>
      </w:r>
      <w:r>
        <w:t xml:space="preserve">Timeline Setup </w:t>
      </w:r>
      <w:r w:rsidR="002F1F5E">
        <w:t>Popup Modal</w:t>
      </w:r>
      <w:bookmarkEnd w:id="3414"/>
    </w:p>
    <w:p w14:paraId="3E831005" w14:textId="644BF427" w:rsidR="00E52963" w:rsidRDefault="00E52963" w:rsidP="006C3C3F">
      <w:pPr>
        <w:pStyle w:val="OrderedList"/>
        <w:numPr>
          <w:ilvl w:val="0"/>
          <w:numId w:val="300"/>
        </w:numPr>
        <w:jc w:val="both"/>
        <w:rPr>
          <w:rFonts w:asciiTheme="majorHAnsi" w:hAnsiTheme="majorHAnsi"/>
        </w:rPr>
      </w:pPr>
      <w:r>
        <w:rPr>
          <w:rFonts w:asciiTheme="majorHAnsi" w:hAnsiTheme="majorHAnsi"/>
        </w:rPr>
        <w:t>Populate required fields for the selected Timeline / Servicing Type. Refer to specific Timeline section below for additional details for each Timeline.</w:t>
      </w:r>
    </w:p>
    <w:p w14:paraId="32C40BCD" w14:textId="6C34BEA7" w:rsidR="009F103B" w:rsidRDefault="009F103B" w:rsidP="006C3C3F">
      <w:pPr>
        <w:pStyle w:val="OrderedList"/>
        <w:numPr>
          <w:ilvl w:val="0"/>
          <w:numId w:val="300"/>
        </w:numPr>
        <w:jc w:val="both"/>
        <w:rPr>
          <w:rFonts w:asciiTheme="majorHAnsi" w:hAnsiTheme="majorHAnsi"/>
        </w:rPr>
      </w:pPr>
      <w:r w:rsidRPr="00E31CE2">
        <w:rPr>
          <w:rFonts w:asciiTheme="majorHAnsi" w:hAnsiTheme="majorHAnsi"/>
        </w:rPr>
        <w:t>Select</w:t>
      </w:r>
      <w:r w:rsidRPr="00775F8E">
        <w:rPr>
          <w:bCs/>
        </w:rPr>
        <w:t xml:space="preserve"> </w:t>
      </w:r>
      <w:r w:rsidRPr="007704DE">
        <w:rPr>
          <w:b/>
        </w:rPr>
        <w:t xml:space="preserve">Go to Servicing Steps </w:t>
      </w:r>
      <w:r w:rsidRPr="001E568E">
        <w:rPr>
          <w:rFonts w:asciiTheme="majorHAnsi" w:hAnsiTheme="majorHAnsi"/>
          <w:b/>
        </w:rPr>
        <w:t xml:space="preserve">after Submit </w:t>
      </w:r>
      <w:r w:rsidRPr="001E568E">
        <w:rPr>
          <w:rFonts w:asciiTheme="majorHAnsi" w:hAnsiTheme="majorHAnsi"/>
        </w:rPr>
        <w:t xml:space="preserve">checkbox (at the bottom of the </w:t>
      </w:r>
      <w:r w:rsidRPr="001E568E">
        <w:rPr>
          <w:rFonts w:asciiTheme="majorHAnsi" w:hAnsiTheme="majorHAnsi"/>
          <w:b/>
        </w:rPr>
        <w:t xml:space="preserve">Edit Servicing Management </w:t>
      </w:r>
      <w:r w:rsidRPr="001E568E">
        <w:rPr>
          <w:rFonts w:asciiTheme="majorHAnsi" w:hAnsiTheme="majorHAnsi"/>
        </w:rPr>
        <w:t>screen)</w:t>
      </w:r>
      <w:r>
        <w:rPr>
          <w:rFonts w:asciiTheme="majorHAnsi" w:hAnsiTheme="majorHAnsi"/>
        </w:rPr>
        <w:t xml:space="preserve"> to go directly to timeline steps after initiating the timeline</w:t>
      </w:r>
      <w:r w:rsidRPr="001E568E">
        <w:rPr>
          <w:rFonts w:asciiTheme="majorHAnsi" w:hAnsiTheme="majorHAnsi"/>
        </w:rPr>
        <w:t>.</w:t>
      </w:r>
    </w:p>
    <w:p w14:paraId="260575BD" w14:textId="77777777" w:rsidR="009F103B" w:rsidRDefault="009F103B" w:rsidP="006C3C3F">
      <w:pPr>
        <w:pStyle w:val="OrderedList"/>
        <w:numPr>
          <w:ilvl w:val="0"/>
          <w:numId w:val="300"/>
        </w:numPr>
        <w:jc w:val="both"/>
        <w:rPr>
          <w:rFonts w:asciiTheme="majorHAnsi" w:hAnsiTheme="majorHAnsi"/>
        </w:rPr>
      </w:pPr>
      <w:r w:rsidRPr="00E31CE2">
        <w:rPr>
          <w:rFonts w:asciiTheme="majorHAnsi" w:hAnsiTheme="majorHAnsi"/>
        </w:rPr>
        <w:t>Click</w:t>
      </w:r>
      <w:r w:rsidRPr="001E568E">
        <w:rPr>
          <w:rFonts w:asciiTheme="majorHAnsi" w:hAnsiTheme="majorHAnsi" w:cs="Calibri"/>
          <w:color w:val="000000"/>
        </w:rPr>
        <w:t xml:space="preserve"> </w:t>
      </w:r>
      <w:r w:rsidRPr="001E568E">
        <w:rPr>
          <w:rFonts w:asciiTheme="majorHAnsi" w:hAnsiTheme="majorHAnsi" w:cs="Calibri"/>
          <w:b/>
          <w:color w:val="000000"/>
        </w:rPr>
        <w:t>Submit</w:t>
      </w:r>
      <w:r w:rsidRPr="001E568E">
        <w:rPr>
          <w:rFonts w:asciiTheme="majorHAnsi" w:hAnsiTheme="majorHAnsi" w:cs="Calibri"/>
          <w:color w:val="000000"/>
        </w:rPr>
        <w:t xml:space="preserve">. If you click </w:t>
      </w:r>
      <w:r w:rsidRPr="001E568E">
        <w:rPr>
          <w:rFonts w:asciiTheme="majorHAnsi" w:hAnsiTheme="majorHAnsi" w:cs="Calibri"/>
          <w:b/>
          <w:color w:val="000000"/>
        </w:rPr>
        <w:t>Cancel</w:t>
      </w:r>
      <w:r w:rsidRPr="001E568E">
        <w:rPr>
          <w:rFonts w:asciiTheme="majorHAnsi" w:hAnsiTheme="majorHAnsi" w:cs="Calibri"/>
          <w:color w:val="000000"/>
        </w:rPr>
        <w:t xml:space="preserve">, the </w:t>
      </w:r>
      <w:r w:rsidRPr="001E568E">
        <w:rPr>
          <w:rFonts w:asciiTheme="majorHAnsi" w:hAnsiTheme="majorHAnsi"/>
          <w:b/>
        </w:rPr>
        <w:t>Setup Search</w:t>
      </w:r>
      <w:r w:rsidRPr="001E568E">
        <w:rPr>
          <w:rFonts w:asciiTheme="majorHAnsi" w:hAnsiTheme="majorHAnsi"/>
        </w:rPr>
        <w:t xml:space="preserve"> screen will be displayed</w:t>
      </w:r>
      <w:r>
        <w:rPr>
          <w:rFonts w:asciiTheme="majorHAnsi" w:hAnsiTheme="majorHAnsi"/>
        </w:rPr>
        <w:t>.</w:t>
      </w:r>
    </w:p>
    <w:p w14:paraId="0C96B806" w14:textId="709146C6" w:rsidR="003E0EFE" w:rsidRPr="00F26B41" w:rsidRDefault="003E0EFE" w:rsidP="00F26B41">
      <w:pPr>
        <w:spacing w:before="120" w:after="120" w:line="240" w:lineRule="auto"/>
        <w:jc w:val="both"/>
        <w:rPr>
          <w:rFonts w:asciiTheme="majorHAnsi" w:hAnsiTheme="majorHAnsi"/>
        </w:rPr>
      </w:pPr>
      <w:r>
        <w:rPr>
          <w:rFonts w:asciiTheme="majorHAnsi" w:hAnsiTheme="majorHAnsi"/>
        </w:rPr>
        <w:t>After a new timeline is set up, the Case Sub Status on the loan may be updated based on rules associated with each timeline type.  If the timeline is inactivated, the Case Sub Status will be updated according to the same rules on the timeline type.</w:t>
      </w:r>
    </w:p>
    <w:p w14:paraId="5BEEA077" w14:textId="77777777" w:rsidR="00A62808" w:rsidRDefault="00A62808" w:rsidP="00994A98">
      <w:pPr>
        <w:pStyle w:val="Heading3"/>
        <w:ind w:left="1080" w:hanging="1080"/>
        <w:jc w:val="both"/>
      </w:pPr>
      <w:bookmarkStart w:id="3415" w:name="_Toc314660824"/>
      <w:bookmarkStart w:id="3416" w:name="_Toc315554287"/>
      <w:bookmarkStart w:id="3417" w:name="_Toc315633948"/>
      <w:bookmarkStart w:id="3418" w:name="_Toc11334862"/>
      <w:bookmarkStart w:id="3419" w:name="_Toc74052083"/>
      <w:bookmarkStart w:id="3420" w:name="_Toc90643466"/>
      <w:bookmarkStart w:id="3421" w:name="_Toc230163400"/>
      <w:r>
        <w:t>Search Criteria for Timelines</w:t>
      </w:r>
      <w:bookmarkEnd w:id="3407"/>
      <w:r>
        <w:t xml:space="preserve"> that have been Initiated</w:t>
      </w:r>
      <w:bookmarkEnd w:id="3415"/>
      <w:bookmarkEnd w:id="3416"/>
      <w:bookmarkEnd w:id="3417"/>
      <w:bookmarkEnd w:id="3418"/>
      <w:bookmarkEnd w:id="3419"/>
      <w:bookmarkEnd w:id="3420"/>
      <w:bookmarkEnd w:id="3421"/>
    </w:p>
    <w:p w14:paraId="6C8ED656" w14:textId="77777777" w:rsidR="00A62808" w:rsidRPr="00E152C9" w:rsidRDefault="00A62808" w:rsidP="00994A98">
      <w:pPr>
        <w:pStyle w:val="BodyText"/>
      </w:pPr>
      <w:r w:rsidRPr="00E152C9">
        <w:t xml:space="preserve">The search criteria </w:t>
      </w:r>
      <w:r>
        <w:t>vary slightly for each timeline</w:t>
      </w:r>
      <w:r w:rsidRPr="00E152C9">
        <w:t xml:space="preserve">. Search criteria </w:t>
      </w:r>
      <w:r>
        <w:t>can</w:t>
      </w:r>
      <w:r w:rsidRPr="00E152C9">
        <w:t xml:space="preserve"> be divided into two sections: </w:t>
      </w:r>
    </w:p>
    <w:p w14:paraId="43A48A0A" w14:textId="70AED7AD" w:rsidR="00A62808" w:rsidRPr="00E152C9" w:rsidRDefault="000923F9" w:rsidP="00994A98">
      <w:pPr>
        <w:pStyle w:val="UnorderedList"/>
        <w:jc w:val="both"/>
      </w:pPr>
      <w:r w:rsidRPr="00E152C9">
        <w:t xml:space="preserve">Loan </w:t>
      </w:r>
      <w:r>
        <w:t xml:space="preserve">information search criteria </w:t>
      </w:r>
      <w:r w:rsidRPr="00E152C9">
        <w:t>contain</w:t>
      </w:r>
      <w:r w:rsidR="00A62808" w:rsidRPr="00E152C9">
        <w:t xml:space="preserve"> standard search criteria for a loan</w:t>
      </w:r>
      <w:r w:rsidR="00A62808">
        <w:t>.</w:t>
      </w:r>
      <w:r w:rsidR="00A62808" w:rsidRPr="00E152C9">
        <w:t xml:space="preserve"> </w:t>
      </w:r>
    </w:p>
    <w:p w14:paraId="1A507837" w14:textId="77777777" w:rsidR="00A62808" w:rsidRDefault="00A62808" w:rsidP="00994A98">
      <w:pPr>
        <w:pStyle w:val="UnorderedList"/>
        <w:jc w:val="both"/>
      </w:pPr>
      <w:r w:rsidRPr="00E446C1">
        <w:t>Servicing management search criteria provides extra timeline-related criteria that will help narrow the search appropriate to timelines.</w:t>
      </w:r>
    </w:p>
    <w:p w14:paraId="2441241A" w14:textId="0605862D" w:rsidR="00F87D30" w:rsidRPr="00F87D30" w:rsidRDefault="00F87D30" w:rsidP="00994A98">
      <w:pPr>
        <w:pStyle w:val="BodyText"/>
        <w:rPr>
          <w:szCs w:val="24"/>
        </w:rPr>
      </w:pPr>
      <w:r>
        <w:t xml:space="preserve">The </w:t>
      </w:r>
      <w:r w:rsidR="00EA40B4">
        <w:t>below table</w:t>
      </w:r>
      <w:r>
        <w:t xml:space="preserve"> provides the list of search criteria fields on the timeline search screen. This screen is used to view or edit the timelines that were previously </w:t>
      </w:r>
      <w:r w:rsidR="00817DFF">
        <w:t xml:space="preserve">initiated </w:t>
      </w:r>
      <w:r>
        <w:t>using the setup screen.</w:t>
      </w:r>
    </w:p>
    <w:p w14:paraId="4A809A7E" w14:textId="0981FA0F" w:rsidR="00A62808" w:rsidRPr="00D757EC" w:rsidRDefault="00A62808" w:rsidP="00994A98">
      <w:pPr>
        <w:pStyle w:val="Heading4"/>
        <w:jc w:val="both"/>
      </w:pPr>
      <w:bookmarkStart w:id="3422" w:name="_Toc314087258"/>
      <w:bookmarkStart w:id="3423" w:name="_Ref314422177"/>
      <w:bookmarkStart w:id="3424" w:name="_Ref314582241"/>
      <w:bookmarkStart w:id="3425" w:name="_Toc314660825"/>
      <w:bookmarkStart w:id="3426" w:name="_Toc315554288"/>
      <w:bookmarkStart w:id="3427" w:name="_Toc315633949"/>
      <w:bookmarkStart w:id="3428" w:name="_Toc11334863"/>
      <w:bookmarkStart w:id="3429" w:name="_Toc74052084"/>
      <w:bookmarkStart w:id="3430" w:name="_Toc90643467"/>
      <w:bookmarkStart w:id="3431" w:name="_Toc230163401"/>
      <w:r w:rsidRPr="00D757EC">
        <w:t xml:space="preserve">All Loan </w:t>
      </w:r>
      <w:r w:rsidR="006401C6" w:rsidRPr="00D757EC">
        <w:t xml:space="preserve">Information </w:t>
      </w:r>
      <w:r w:rsidRPr="00D757EC">
        <w:t>Search Criteria</w:t>
      </w:r>
      <w:bookmarkEnd w:id="3422"/>
      <w:bookmarkEnd w:id="3423"/>
      <w:bookmarkEnd w:id="3424"/>
      <w:bookmarkEnd w:id="3425"/>
      <w:bookmarkEnd w:id="3426"/>
      <w:bookmarkEnd w:id="3427"/>
      <w:bookmarkEnd w:id="3428"/>
      <w:bookmarkEnd w:id="3429"/>
      <w:bookmarkEnd w:id="3430"/>
      <w:bookmarkEnd w:id="3431"/>
    </w:p>
    <w:tbl>
      <w:tblPr>
        <w:tblStyle w:val="TableGrid"/>
        <w:tblW w:w="5000" w:type="pct"/>
        <w:jc w:val="center"/>
        <w:tblLook w:val="04A0" w:firstRow="1" w:lastRow="0" w:firstColumn="1" w:lastColumn="0" w:noHBand="0" w:noVBand="1"/>
      </w:tblPr>
      <w:tblGrid>
        <w:gridCol w:w="1863"/>
        <w:gridCol w:w="7487"/>
      </w:tblGrid>
      <w:tr w:rsidR="00A62808" w:rsidRPr="00A64C46" w14:paraId="63DB875A" w14:textId="77777777" w:rsidTr="00DE1802">
        <w:trPr>
          <w:trHeight w:val="241"/>
          <w:tblHeader/>
          <w:jc w:val="center"/>
        </w:trPr>
        <w:tc>
          <w:tcPr>
            <w:tcW w:w="996" w:type="pct"/>
            <w:shd w:val="clear" w:color="auto" w:fill="B8CCE4" w:themeFill="accent1" w:themeFillTint="66"/>
          </w:tcPr>
          <w:p w14:paraId="42B39F14" w14:textId="77777777" w:rsidR="00A62808" w:rsidRPr="000923F9" w:rsidRDefault="00A62808" w:rsidP="00994A98">
            <w:pPr>
              <w:pStyle w:val="Tableheader"/>
              <w:jc w:val="both"/>
            </w:pPr>
            <w:bookmarkStart w:id="3432" w:name="_Toc315476266"/>
            <w:r w:rsidRPr="000923F9">
              <w:t>Field</w:t>
            </w:r>
          </w:p>
        </w:tc>
        <w:tc>
          <w:tcPr>
            <w:tcW w:w="4004" w:type="pct"/>
            <w:shd w:val="clear" w:color="auto" w:fill="B8CCE4" w:themeFill="accent1" w:themeFillTint="66"/>
          </w:tcPr>
          <w:p w14:paraId="7FEA8ACB" w14:textId="77777777" w:rsidR="00A62808" w:rsidRPr="000923F9" w:rsidRDefault="00A62808" w:rsidP="00994A98">
            <w:pPr>
              <w:pStyle w:val="Tableheader"/>
              <w:jc w:val="both"/>
            </w:pPr>
            <w:r w:rsidRPr="000923F9">
              <w:t>Description</w:t>
            </w:r>
          </w:p>
        </w:tc>
      </w:tr>
      <w:tr w:rsidR="00A62808" w:rsidRPr="00A64C46" w14:paraId="7FB0B164" w14:textId="77777777" w:rsidTr="00DE1802">
        <w:trPr>
          <w:trHeight w:val="347"/>
          <w:jc w:val="center"/>
        </w:trPr>
        <w:tc>
          <w:tcPr>
            <w:tcW w:w="996" w:type="pct"/>
          </w:tcPr>
          <w:p w14:paraId="77E48067" w14:textId="77777777" w:rsidR="00A62808" w:rsidRPr="000923F9" w:rsidRDefault="00A62808" w:rsidP="00994A98">
            <w:pPr>
              <w:pStyle w:val="TableText"/>
              <w:jc w:val="both"/>
              <w:rPr>
                <w:b/>
              </w:rPr>
            </w:pPr>
            <w:r w:rsidRPr="000923F9">
              <w:rPr>
                <w:b/>
              </w:rPr>
              <w:t>Loan Skey</w:t>
            </w:r>
          </w:p>
        </w:tc>
        <w:tc>
          <w:tcPr>
            <w:tcW w:w="4004" w:type="pct"/>
          </w:tcPr>
          <w:p w14:paraId="141EE12A" w14:textId="4EABE6D7" w:rsidR="00A62808" w:rsidRPr="00A64C46" w:rsidRDefault="00A62808" w:rsidP="00994A98">
            <w:pPr>
              <w:pStyle w:val="TableText"/>
              <w:jc w:val="both"/>
            </w:pPr>
            <w:r w:rsidRPr="00A64C46">
              <w:t>Servicing Module system identification number unique to each loan</w:t>
            </w:r>
            <w:r w:rsidR="000923F9">
              <w:t>.</w:t>
            </w:r>
          </w:p>
        </w:tc>
      </w:tr>
      <w:tr w:rsidR="00A62808" w:rsidRPr="00A64C46" w14:paraId="2C1C8A4B" w14:textId="77777777" w:rsidTr="00DE1802">
        <w:trPr>
          <w:trHeight w:val="588"/>
          <w:jc w:val="center"/>
        </w:trPr>
        <w:tc>
          <w:tcPr>
            <w:tcW w:w="996" w:type="pct"/>
          </w:tcPr>
          <w:p w14:paraId="38923ED1" w14:textId="77777777" w:rsidR="00A62808" w:rsidRPr="000923F9" w:rsidRDefault="00A62808" w:rsidP="00994A98">
            <w:pPr>
              <w:pStyle w:val="TableText"/>
              <w:jc w:val="both"/>
              <w:rPr>
                <w:b/>
              </w:rPr>
            </w:pPr>
            <w:r w:rsidRPr="000923F9">
              <w:rPr>
                <w:b/>
              </w:rPr>
              <w:t>Lender Loan #</w:t>
            </w:r>
          </w:p>
        </w:tc>
        <w:tc>
          <w:tcPr>
            <w:tcW w:w="4004" w:type="pct"/>
          </w:tcPr>
          <w:p w14:paraId="5D80AA92" w14:textId="09DD0C73" w:rsidR="00A62808" w:rsidRPr="00A64C46" w:rsidRDefault="00A62808" w:rsidP="00994A98">
            <w:pPr>
              <w:pStyle w:val="TableText"/>
              <w:jc w:val="both"/>
            </w:pPr>
            <w:r w:rsidRPr="00A64C46">
              <w:t>Recorded identification number for each loan property (Enter a partial loan number if the complete address is not known</w:t>
            </w:r>
            <w:r w:rsidR="00721586">
              <w:t>).</w:t>
            </w:r>
          </w:p>
        </w:tc>
      </w:tr>
      <w:tr w:rsidR="00A62808" w:rsidRPr="00A64C46" w14:paraId="3C1A884A" w14:textId="77777777" w:rsidTr="00DE1802">
        <w:trPr>
          <w:trHeight w:val="377"/>
          <w:jc w:val="center"/>
        </w:trPr>
        <w:tc>
          <w:tcPr>
            <w:tcW w:w="996" w:type="pct"/>
          </w:tcPr>
          <w:p w14:paraId="5DF21E42" w14:textId="77777777" w:rsidR="00A62808" w:rsidRPr="000923F9" w:rsidRDefault="00A62808" w:rsidP="00994A98">
            <w:pPr>
              <w:pStyle w:val="TableText"/>
              <w:jc w:val="both"/>
              <w:rPr>
                <w:b/>
              </w:rPr>
            </w:pPr>
            <w:r w:rsidRPr="000923F9">
              <w:rPr>
                <w:b/>
              </w:rPr>
              <w:t>FHA Case #</w:t>
            </w:r>
          </w:p>
        </w:tc>
        <w:tc>
          <w:tcPr>
            <w:tcW w:w="4004" w:type="pct"/>
          </w:tcPr>
          <w:p w14:paraId="2C7FC0F7" w14:textId="4B1992B1" w:rsidR="00A62808" w:rsidRPr="00A64C46" w:rsidRDefault="00DE1802" w:rsidP="00DE1802">
            <w:pPr>
              <w:pStyle w:val="TableText"/>
              <w:ind w:left="-53"/>
              <w:jc w:val="both"/>
            </w:pPr>
            <w:r w:rsidRPr="00DE1802">
              <w:t>FHA case number of the loan (Enter a partial FHA case number if the complete FHA case # is not known).</w:t>
            </w:r>
          </w:p>
        </w:tc>
      </w:tr>
      <w:tr w:rsidR="00A62808" w:rsidRPr="00A64C46" w14:paraId="5C7965DD" w14:textId="77777777" w:rsidTr="00DE1802">
        <w:trPr>
          <w:trHeight w:val="347"/>
          <w:jc w:val="center"/>
        </w:trPr>
        <w:tc>
          <w:tcPr>
            <w:tcW w:w="996" w:type="pct"/>
          </w:tcPr>
          <w:p w14:paraId="60EB6070" w14:textId="77777777" w:rsidR="00A62808" w:rsidRPr="000923F9" w:rsidRDefault="00A62808" w:rsidP="00994A98">
            <w:pPr>
              <w:pStyle w:val="TableText"/>
              <w:jc w:val="both"/>
              <w:rPr>
                <w:b/>
              </w:rPr>
            </w:pPr>
            <w:r w:rsidRPr="000923F9">
              <w:rPr>
                <w:b/>
              </w:rPr>
              <w:t>Case Status</w:t>
            </w:r>
          </w:p>
        </w:tc>
        <w:tc>
          <w:tcPr>
            <w:tcW w:w="4004" w:type="pct"/>
          </w:tcPr>
          <w:p w14:paraId="40DF958F" w14:textId="61DF7C18" w:rsidR="00A62808" w:rsidRPr="00A64C46" w:rsidRDefault="00A62808" w:rsidP="00994A98">
            <w:pPr>
              <w:pStyle w:val="TableText"/>
              <w:jc w:val="both"/>
            </w:pPr>
            <w:r>
              <w:t>FHA case status (example: Endorsed)</w:t>
            </w:r>
            <w:r w:rsidR="00721586">
              <w:t>.</w:t>
            </w:r>
            <w:r w:rsidRPr="00A64C46">
              <w:t xml:space="preserve"> </w:t>
            </w:r>
          </w:p>
        </w:tc>
      </w:tr>
      <w:tr w:rsidR="00160623" w:rsidRPr="00A64C46" w14:paraId="79B59EBC" w14:textId="77777777" w:rsidTr="00DE1802">
        <w:trPr>
          <w:trHeight w:val="347"/>
          <w:jc w:val="center"/>
        </w:trPr>
        <w:tc>
          <w:tcPr>
            <w:tcW w:w="996" w:type="pct"/>
          </w:tcPr>
          <w:p w14:paraId="37046B7F" w14:textId="1071D083" w:rsidR="00160623" w:rsidRPr="000923F9" w:rsidRDefault="00160623" w:rsidP="00160623">
            <w:pPr>
              <w:pStyle w:val="TableText"/>
              <w:jc w:val="both"/>
              <w:rPr>
                <w:b/>
              </w:rPr>
            </w:pPr>
            <w:r w:rsidRPr="000923F9">
              <w:rPr>
                <w:b/>
              </w:rPr>
              <w:t>Case Sub-Status</w:t>
            </w:r>
          </w:p>
        </w:tc>
        <w:tc>
          <w:tcPr>
            <w:tcW w:w="4004" w:type="pct"/>
          </w:tcPr>
          <w:p w14:paraId="3F9CB417" w14:textId="7958EF54" w:rsidR="00160623" w:rsidRDefault="00160623" w:rsidP="00160623">
            <w:pPr>
              <w:pStyle w:val="TableText"/>
              <w:jc w:val="both"/>
            </w:pPr>
            <w:r>
              <w:t>Sub status of the case (example: Loan Active).</w:t>
            </w:r>
          </w:p>
        </w:tc>
      </w:tr>
      <w:tr w:rsidR="00A62808" w:rsidRPr="00A64C46" w14:paraId="5447DFA3" w14:textId="77777777" w:rsidTr="00DE1802">
        <w:trPr>
          <w:trHeight w:val="347"/>
          <w:jc w:val="center"/>
        </w:trPr>
        <w:tc>
          <w:tcPr>
            <w:tcW w:w="996" w:type="pct"/>
          </w:tcPr>
          <w:p w14:paraId="3845C419" w14:textId="77777777" w:rsidR="00A62808" w:rsidRPr="000923F9" w:rsidRDefault="00A62808" w:rsidP="00994A98">
            <w:pPr>
              <w:pStyle w:val="TableText"/>
              <w:jc w:val="both"/>
              <w:rPr>
                <w:b/>
              </w:rPr>
            </w:pPr>
            <w:r w:rsidRPr="000923F9">
              <w:rPr>
                <w:b/>
              </w:rPr>
              <w:t>Borrower LName</w:t>
            </w:r>
          </w:p>
        </w:tc>
        <w:tc>
          <w:tcPr>
            <w:tcW w:w="4004" w:type="pct"/>
          </w:tcPr>
          <w:p w14:paraId="6780D3BD" w14:textId="3CFD160B" w:rsidR="00A62808" w:rsidRPr="00A64C46" w:rsidRDefault="00A62808" w:rsidP="00994A98">
            <w:pPr>
              <w:pStyle w:val="TableText"/>
              <w:jc w:val="both"/>
            </w:pPr>
            <w:r w:rsidRPr="00A64C46">
              <w:t>Last name of the borrower</w:t>
            </w:r>
            <w:r w:rsidR="00F87D30">
              <w:t>.</w:t>
            </w:r>
          </w:p>
        </w:tc>
      </w:tr>
      <w:tr w:rsidR="00A62808" w:rsidRPr="00A64C46" w14:paraId="019B1DF4" w14:textId="77777777" w:rsidTr="00DE1802">
        <w:trPr>
          <w:trHeight w:val="362"/>
          <w:jc w:val="center"/>
        </w:trPr>
        <w:tc>
          <w:tcPr>
            <w:tcW w:w="996" w:type="pct"/>
          </w:tcPr>
          <w:p w14:paraId="645B5238" w14:textId="77777777" w:rsidR="00A62808" w:rsidRPr="000923F9" w:rsidRDefault="00A62808" w:rsidP="00994A98">
            <w:pPr>
              <w:pStyle w:val="TableText"/>
              <w:jc w:val="both"/>
              <w:rPr>
                <w:b/>
              </w:rPr>
            </w:pPr>
            <w:r w:rsidRPr="000923F9">
              <w:rPr>
                <w:b/>
              </w:rPr>
              <w:t>Property Address</w:t>
            </w:r>
          </w:p>
        </w:tc>
        <w:tc>
          <w:tcPr>
            <w:tcW w:w="4004" w:type="pct"/>
          </w:tcPr>
          <w:p w14:paraId="1E6E1EAA" w14:textId="1DB1E4F3" w:rsidR="00A62808" w:rsidRPr="00A64C46" w:rsidRDefault="00A62808" w:rsidP="00994A98">
            <w:pPr>
              <w:pStyle w:val="TableText"/>
              <w:jc w:val="both"/>
            </w:pPr>
            <w:r w:rsidRPr="00A64C46">
              <w:t>Address of the loan property (Enter a partial address if the complete address is not known</w:t>
            </w:r>
            <w:r w:rsidR="00721586">
              <w:t>).</w:t>
            </w:r>
          </w:p>
        </w:tc>
      </w:tr>
      <w:tr w:rsidR="00A62808" w:rsidRPr="00A64C46" w14:paraId="0750543C" w14:textId="77777777" w:rsidTr="00DE1802">
        <w:trPr>
          <w:trHeight w:val="145"/>
          <w:jc w:val="center"/>
        </w:trPr>
        <w:tc>
          <w:tcPr>
            <w:tcW w:w="996" w:type="pct"/>
          </w:tcPr>
          <w:p w14:paraId="36D8C3FA" w14:textId="6266CDF1" w:rsidR="00A62808" w:rsidRPr="000923F9" w:rsidRDefault="00A62808" w:rsidP="00994A98">
            <w:pPr>
              <w:pStyle w:val="TableText"/>
              <w:jc w:val="both"/>
              <w:rPr>
                <w:b/>
              </w:rPr>
            </w:pPr>
            <w:r w:rsidRPr="000923F9">
              <w:rPr>
                <w:b/>
              </w:rPr>
              <w:t xml:space="preserve">Property </w:t>
            </w:r>
            <w:r w:rsidR="00160623">
              <w:rPr>
                <w:b/>
              </w:rPr>
              <w:t>City</w:t>
            </w:r>
          </w:p>
        </w:tc>
        <w:tc>
          <w:tcPr>
            <w:tcW w:w="4004" w:type="pct"/>
          </w:tcPr>
          <w:p w14:paraId="34E3195A" w14:textId="013291E2" w:rsidR="00A62808" w:rsidRPr="00A64C46" w:rsidRDefault="00160623" w:rsidP="00E60A05">
            <w:pPr>
              <w:pStyle w:val="TableText"/>
              <w:tabs>
                <w:tab w:val="left" w:pos="7782"/>
                <w:tab w:val="left" w:pos="7882"/>
                <w:tab w:val="left" w:pos="8109"/>
              </w:tabs>
              <w:ind w:right="2132"/>
              <w:jc w:val="both"/>
            </w:pPr>
            <w:r>
              <w:t>City</w:t>
            </w:r>
            <w:r w:rsidR="00A62808" w:rsidRPr="00A64C46">
              <w:t xml:space="preserve"> whe</w:t>
            </w:r>
            <w:r w:rsidR="00721586">
              <w:t>re the loan property is located.</w:t>
            </w:r>
          </w:p>
        </w:tc>
      </w:tr>
      <w:tr w:rsidR="00160623" w:rsidRPr="00A64C46" w14:paraId="5AF7EE37" w14:textId="77777777" w:rsidTr="00DE1802">
        <w:trPr>
          <w:trHeight w:val="145"/>
          <w:jc w:val="center"/>
        </w:trPr>
        <w:tc>
          <w:tcPr>
            <w:tcW w:w="996" w:type="pct"/>
          </w:tcPr>
          <w:p w14:paraId="2FBC40AA" w14:textId="01978F7E" w:rsidR="00160623" w:rsidRPr="000923F9" w:rsidRDefault="00160623" w:rsidP="00160623">
            <w:pPr>
              <w:pStyle w:val="TableText"/>
              <w:jc w:val="both"/>
              <w:rPr>
                <w:b/>
              </w:rPr>
            </w:pPr>
            <w:r w:rsidRPr="000923F9">
              <w:rPr>
                <w:b/>
              </w:rPr>
              <w:t>Property State</w:t>
            </w:r>
          </w:p>
        </w:tc>
        <w:tc>
          <w:tcPr>
            <w:tcW w:w="4004" w:type="pct"/>
          </w:tcPr>
          <w:p w14:paraId="64097C71" w14:textId="2E68943D" w:rsidR="00160623" w:rsidRPr="00A64C46" w:rsidRDefault="00160623" w:rsidP="00160623">
            <w:pPr>
              <w:pStyle w:val="TableText"/>
              <w:jc w:val="both"/>
            </w:pPr>
            <w:r w:rsidRPr="00A64C46">
              <w:t>State whe</w:t>
            </w:r>
            <w:r>
              <w:t>re the loan property is located.</w:t>
            </w:r>
          </w:p>
        </w:tc>
      </w:tr>
      <w:tr w:rsidR="00160623" w:rsidRPr="00A64C46" w14:paraId="416778DF" w14:textId="77777777" w:rsidTr="00DE1802">
        <w:trPr>
          <w:trHeight w:val="145"/>
          <w:jc w:val="center"/>
        </w:trPr>
        <w:tc>
          <w:tcPr>
            <w:tcW w:w="996" w:type="pct"/>
          </w:tcPr>
          <w:p w14:paraId="19033449" w14:textId="39162C2D" w:rsidR="00160623" w:rsidRPr="000923F9" w:rsidRDefault="00160623" w:rsidP="00160623">
            <w:pPr>
              <w:pStyle w:val="TableText"/>
              <w:jc w:val="both"/>
              <w:rPr>
                <w:b/>
              </w:rPr>
            </w:pPr>
            <w:r w:rsidRPr="000923F9">
              <w:rPr>
                <w:b/>
              </w:rPr>
              <w:t xml:space="preserve">Property </w:t>
            </w:r>
            <w:r>
              <w:rPr>
                <w:b/>
              </w:rPr>
              <w:t>Zip</w:t>
            </w:r>
          </w:p>
        </w:tc>
        <w:tc>
          <w:tcPr>
            <w:tcW w:w="4004" w:type="pct"/>
          </w:tcPr>
          <w:p w14:paraId="2AF984C6" w14:textId="1C2D8F41" w:rsidR="00160623" w:rsidRPr="00A64C46" w:rsidRDefault="00160623" w:rsidP="00160623">
            <w:pPr>
              <w:pStyle w:val="TableText"/>
              <w:jc w:val="both"/>
            </w:pPr>
            <w:r>
              <w:t>Zip Code</w:t>
            </w:r>
            <w:r w:rsidRPr="00A64C46">
              <w:t xml:space="preserve"> whe</w:t>
            </w:r>
            <w:r>
              <w:t>re the loan property is located.</w:t>
            </w:r>
          </w:p>
        </w:tc>
      </w:tr>
      <w:tr w:rsidR="00160623" w:rsidRPr="00A64C46" w14:paraId="2D550DEB" w14:textId="77777777" w:rsidTr="00DE1802">
        <w:trPr>
          <w:trHeight w:val="145"/>
          <w:jc w:val="center"/>
        </w:trPr>
        <w:tc>
          <w:tcPr>
            <w:tcW w:w="996" w:type="pct"/>
          </w:tcPr>
          <w:p w14:paraId="026F4AB5" w14:textId="51343E28" w:rsidR="00160623" w:rsidRPr="000923F9" w:rsidRDefault="00160623" w:rsidP="00160623">
            <w:pPr>
              <w:pStyle w:val="TableText"/>
              <w:jc w:val="both"/>
              <w:rPr>
                <w:b/>
              </w:rPr>
            </w:pPr>
            <w:r w:rsidRPr="000923F9">
              <w:rPr>
                <w:b/>
              </w:rPr>
              <w:t xml:space="preserve">Property </w:t>
            </w:r>
            <w:r>
              <w:rPr>
                <w:b/>
              </w:rPr>
              <w:t>County</w:t>
            </w:r>
          </w:p>
        </w:tc>
        <w:tc>
          <w:tcPr>
            <w:tcW w:w="4004" w:type="pct"/>
          </w:tcPr>
          <w:p w14:paraId="0291C591" w14:textId="7E7A0B80" w:rsidR="00160623" w:rsidRDefault="00160623" w:rsidP="00160623">
            <w:pPr>
              <w:pStyle w:val="TableText"/>
              <w:jc w:val="both"/>
            </w:pPr>
            <w:r>
              <w:t>County</w:t>
            </w:r>
            <w:r w:rsidRPr="00A64C46">
              <w:t xml:space="preserve"> whe</w:t>
            </w:r>
            <w:r>
              <w:t>re the loan property is located.</w:t>
            </w:r>
          </w:p>
        </w:tc>
      </w:tr>
      <w:tr w:rsidR="00A62808" w:rsidRPr="00A64C46" w14:paraId="3E0468AA" w14:textId="77777777" w:rsidTr="00DE1802">
        <w:trPr>
          <w:trHeight w:val="145"/>
          <w:jc w:val="center"/>
        </w:trPr>
        <w:tc>
          <w:tcPr>
            <w:tcW w:w="996" w:type="pct"/>
          </w:tcPr>
          <w:p w14:paraId="747A94C9" w14:textId="77777777" w:rsidR="00A62808" w:rsidRPr="000923F9" w:rsidRDefault="00A62808" w:rsidP="00994A98">
            <w:pPr>
              <w:pStyle w:val="TableText"/>
              <w:jc w:val="both"/>
              <w:rPr>
                <w:b/>
              </w:rPr>
            </w:pPr>
            <w:r w:rsidRPr="000923F9">
              <w:rPr>
                <w:b/>
              </w:rPr>
              <w:t>Lender Name</w:t>
            </w:r>
          </w:p>
        </w:tc>
        <w:tc>
          <w:tcPr>
            <w:tcW w:w="4004" w:type="pct"/>
          </w:tcPr>
          <w:p w14:paraId="1DAAD6F0" w14:textId="3E0ED75F" w:rsidR="00A62808" w:rsidRPr="00A64C46" w:rsidRDefault="00A62808" w:rsidP="00994A98">
            <w:pPr>
              <w:pStyle w:val="TableText"/>
              <w:jc w:val="both"/>
            </w:pPr>
            <w:r>
              <w:t xml:space="preserve">Lender of the </w:t>
            </w:r>
            <w:r w:rsidR="00417612">
              <w:rPr>
                <w:rFonts w:eastAsia="Times New Roman"/>
                <w:bCs/>
                <w:noProof/>
                <w:color w:val="000000" w:themeColor="text1"/>
              </w:rPr>
              <w:t>HECM loan</w:t>
            </w:r>
            <w:r w:rsidR="00721586">
              <w:t>.</w:t>
            </w:r>
          </w:p>
        </w:tc>
      </w:tr>
      <w:tr w:rsidR="00A62808" w:rsidRPr="00A64C46" w14:paraId="3A2616EC" w14:textId="77777777" w:rsidTr="00DE1802">
        <w:trPr>
          <w:trHeight w:val="145"/>
          <w:jc w:val="center"/>
        </w:trPr>
        <w:tc>
          <w:tcPr>
            <w:tcW w:w="996" w:type="pct"/>
          </w:tcPr>
          <w:p w14:paraId="4A30136E" w14:textId="77777777" w:rsidR="00A62808" w:rsidRPr="000923F9" w:rsidRDefault="00A62808" w:rsidP="00994A98">
            <w:pPr>
              <w:pStyle w:val="TableText"/>
              <w:jc w:val="both"/>
              <w:rPr>
                <w:b/>
              </w:rPr>
            </w:pPr>
            <w:r w:rsidRPr="000923F9">
              <w:rPr>
                <w:b/>
              </w:rPr>
              <w:t>Servicer Name</w:t>
            </w:r>
          </w:p>
        </w:tc>
        <w:tc>
          <w:tcPr>
            <w:tcW w:w="4004" w:type="pct"/>
          </w:tcPr>
          <w:p w14:paraId="31663C5A" w14:textId="12B662ED" w:rsidR="00A62808" w:rsidRPr="00A64C46" w:rsidRDefault="00A62808" w:rsidP="00994A98">
            <w:pPr>
              <w:pStyle w:val="TableText"/>
              <w:jc w:val="both"/>
            </w:pPr>
            <w:r>
              <w:t xml:space="preserve">Servicer of the </w:t>
            </w:r>
            <w:r w:rsidR="00417612">
              <w:rPr>
                <w:rFonts w:eastAsia="Times New Roman"/>
                <w:bCs/>
                <w:noProof/>
                <w:color w:val="000000" w:themeColor="text1"/>
              </w:rPr>
              <w:t>HECM loan</w:t>
            </w:r>
            <w:r w:rsidR="00721586">
              <w:t>.</w:t>
            </w:r>
          </w:p>
        </w:tc>
      </w:tr>
      <w:tr w:rsidR="00160623" w:rsidRPr="00A64C46" w14:paraId="50EB7B56" w14:textId="77777777" w:rsidTr="00DE1802">
        <w:trPr>
          <w:trHeight w:val="145"/>
          <w:jc w:val="center"/>
        </w:trPr>
        <w:tc>
          <w:tcPr>
            <w:tcW w:w="996" w:type="pct"/>
          </w:tcPr>
          <w:p w14:paraId="6FB671EA" w14:textId="038D8B36" w:rsidR="00160623" w:rsidRPr="000923F9" w:rsidRDefault="00160623" w:rsidP="00994A98">
            <w:pPr>
              <w:pStyle w:val="TableText"/>
              <w:jc w:val="both"/>
              <w:rPr>
                <w:b/>
              </w:rPr>
            </w:pPr>
            <w:r>
              <w:rPr>
                <w:b/>
              </w:rPr>
              <w:t>Responsible</w:t>
            </w:r>
          </w:p>
        </w:tc>
        <w:tc>
          <w:tcPr>
            <w:tcW w:w="4004" w:type="pct"/>
          </w:tcPr>
          <w:p w14:paraId="453D04BC" w14:textId="4F0CD66F" w:rsidR="00160623" w:rsidRDefault="00160623" w:rsidP="00994A98">
            <w:pPr>
              <w:pStyle w:val="TableText"/>
              <w:jc w:val="both"/>
            </w:pPr>
            <w:r>
              <w:t>User name for the responsible party tied to the timeline.</w:t>
            </w:r>
          </w:p>
        </w:tc>
      </w:tr>
      <w:tr w:rsidR="00A62808" w:rsidRPr="00A64C46" w14:paraId="279D60D9" w14:textId="77777777" w:rsidTr="00DE1802">
        <w:trPr>
          <w:trHeight w:val="145"/>
          <w:jc w:val="center"/>
        </w:trPr>
        <w:tc>
          <w:tcPr>
            <w:tcW w:w="996" w:type="pct"/>
          </w:tcPr>
          <w:p w14:paraId="624A277C" w14:textId="77777777" w:rsidR="00A62808" w:rsidRPr="000923F9" w:rsidRDefault="00A62808" w:rsidP="00994A98">
            <w:pPr>
              <w:pStyle w:val="TableText"/>
              <w:jc w:val="both"/>
              <w:rPr>
                <w:b/>
              </w:rPr>
            </w:pPr>
            <w:r w:rsidRPr="000923F9">
              <w:rPr>
                <w:b/>
              </w:rPr>
              <w:t>Investor Name</w:t>
            </w:r>
          </w:p>
        </w:tc>
        <w:tc>
          <w:tcPr>
            <w:tcW w:w="4004" w:type="pct"/>
          </w:tcPr>
          <w:p w14:paraId="51D9B263" w14:textId="1D4EB8AF" w:rsidR="00A62808" w:rsidRPr="00A64C46" w:rsidRDefault="00A62808" w:rsidP="00994A98">
            <w:pPr>
              <w:pStyle w:val="TableText"/>
              <w:jc w:val="both"/>
            </w:pPr>
            <w:r>
              <w:t xml:space="preserve">Investor of the </w:t>
            </w:r>
            <w:r w:rsidR="00417612">
              <w:rPr>
                <w:rFonts w:eastAsia="Times New Roman"/>
                <w:bCs/>
                <w:noProof/>
                <w:color w:val="000000" w:themeColor="text1"/>
              </w:rPr>
              <w:t>HECM loan</w:t>
            </w:r>
            <w:r w:rsidR="00721586">
              <w:t>.</w:t>
            </w:r>
          </w:p>
        </w:tc>
      </w:tr>
      <w:tr w:rsidR="00263293" w:rsidRPr="00A64C46" w14:paraId="62CC45A4" w14:textId="77777777" w:rsidTr="00DE1802">
        <w:trPr>
          <w:trHeight w:val="145"/>
          <w:jc w:val="center"/>
        </w:trPr>
        <w:tc>
          <w:tcPr>
            <w:tcW w:w="996" w:type="pct"/>
          </w:tcPr>
          <w:p w14:paraId="72E22086" w14:textId="6AABCF12" w:rsidR="00263293" w:rsidRPr="000923F9" w:rsidRDefault="00263293" w:rsidP="00994A98">
            <w:pPr>
              <w:pStyle w:val="TableText"/>
              <w:jc w:val="both"/>
              <w:rPr>
                <w:b/>
              </w:rPr>
            </w:pPr>
            <w:r>
              <w:rPr>
                <w:b/>
              </w:rPr>
              <w:t>Master Servicer</w:t>
            </w:r>
          </w:p>
        </w:tc>
        <w:tc>
          <w:tcPr>
            <w:tcW w:w="4004" w:type="pct"/>
          </w:tcPr>
          <w:p w14:paraId="6806AA9D" w14:textId="3FFEC21F" w:rsidR="00263293" w:rsidRDefault="00263293" w:rsidP="00994A98">
            <w:pPr>
              <w:pStyle w:val="TableText"/>
              <w:jc w:val="both"/>
            </w:pPr>
            <w:r>
              <w:t>Master Servicer of the HECM loan.</w:t>
            </w:r>
          </w:p>
        </w:tc>
      </w:tr>
    </w:tbl>
    <w:p w14:paraId="128B9886" w14:textId="04767451" w:rsidR="00A62808" w:rsidRDefault="00A62808" w:rsidP="00994A98">
      <w:pPr>
        <w:pStyle w:val="TableCaption"/>
      </w:pPr>
      <w:bookmarkStart w:id="3433" w:name="_Toc90643814"/>
      <w:bookmarkStart w:id="3434" w:name="_Toc23016380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4</w:t>
      </w:r>
      <w:r w:rsidR="00764635">
        <w:rPr>
          <w:noProof/>
        </w:rPr>
        <w:fldChar w:fldCharType="end"/>
      </w:r>
      <w:r>
        <w:t xml:space="preserve">: </w:t>
      </w:r>
      <w:r w:rsidRPr="00E152C9">
        <w:t xml:space="preserve">All </w:t>
      </w:r>
      <w:r>
        <w:t>Loan Information Criteria</w:t>
      </w:r>
      <w:bookmarkEnd w:id="3432"/>
      <w:bookmarkEnd w:id="3433"/>
      <w:bookmarkEnd w:id="3434"/>
    </w:p>
    <w:p w14:paraId="0D168E0C" w14:textId="77777777" w:rsidR="00E37C5B" w:rsidRPr="00E37C5B" w:rsidRDefault="00E37C5B" w:rsidP="00E37C5B">
      <w:pPr>
        <w:pStyle w:val="BodyText"/>
      </w:pPr>
    </w:p>
    <w:p w14:paraId="058BF200" w14:textId="77777777" w:rsidR="00A62808" w:rsidRPr="00D757EC" w:rsidRDefault="00A62808" w:rsidP="00994A98">
      <w:pPr>
        <w:pStyle w:val="Heading4"/>
        <w:jc w:val="both"/>
      </w:pPr>
      <w:bookmarkStart w:id="3435" w:name="_Toc314660826"/>
      <w:bookmarkStart w:id="3436" w:name="_Toc315554289"/>
      <w:bookmarkStart w:id="3437" w:name="_Toc315633950"/>
      <w:bookmarkStart w:id="3438" w:name="_Toc11334864"/>
      <w:bookmarkStart w:id="3439" w:name="_Toc74052085"/>
      <w:bookmarkStart w:id="3440" w:name="_Toc90643468"/>
      <w:bookmarkStart w:id="3441" w:name="_Toc230163402"/>
      <w:r w:rsidRPr="00D757EC">
        <w:t>Servicing Management Search Criteria</w:t>
      </w:r>
      <w:bookmarkEnd w:id="3435"/>
      <w:bookmarkEnd w:id="3436"/>
      <w:bookmarkEnd w:id="3437"/>
      <w:bookmarkEnd w:id="3438"/>
      <w:bookmarkEnd w:id="3439"/>
      <w:bookmarkEnd w:id="3440"/>
      <w:bookmarkEnd w:id="3441"/>
    </w:p>
    <w:tbl>
      <w:tblPr>
        <w:tblStyle w:val="TableGrid"/>
        <w:tblW w:w="5000" w:type="pct"/>
        <w:tblLook w:val="04A0" w:firstRow="1" w:lastRow="0" w:firstColumn="1" w:lastColumn="0" w:noHBand="0" w:noVBand="1"/>
      </w:tblPr>
      <w:tblGrid>
        <w:gridCol w:w="2311"/>
        <w:gridCol w:w="7039"/>
      </w:tblGrid>
      <w:tr w:rsidR="00A62808" w:rsidRPr="008D49EB" w14:paraId="3BCCC02E" w14:textId="77777777" w:rsidTr="000923F9">
        <w:trPr>
          <w:tblHeader/>
        </w:trPr>
        <w:tc>
          <w:tcPr>
            <w:tcW w:w="1236" w:type="pct"/>
            <w:shd w:val="clear" w:color="auto" w:fill="B8CCE4" w:themeFill="accent1" w:themeFillTint="66"/>
          </w:tcPr>
          <w:p w14:paraId="64CF9BC0" w14:textId="77777777" w:rsidR="00A62808" w:rsidRPr="008D49EB" w:rsidRDefault="00A62808" w:rsidP="00994A98">
            <w:pPr>
              <w:pStyle w:val="Tableheader"/>
              <w:jc w:val="both"/>
            </w:pPr>
            <w:r w:rsidRPr="008D49EB">
              <w:t>Field</w:t>
            </w:r>
          </w:p>
        </w:tc>
        <w:tc>
          <w:tcPr>
            <w:tcW w:w="3764" w:type="pct"/>
            <w:shd w:val="clear" w:color="auto" w:fill="B8CCE4" w:themeFill="accent1" w:themeFillTint="66"/>
          </w:tcPr>
          <w:p w14:paraId="0B9705F8" w14:textId="77777777" w:rsidR="00A62808" w:rsidRPr="008D49EB" w:rsidRDefault="00A62808" w:rsidP="00994A98">
            <w:pPr>
              <w:pStyle w:val="Tableheader"/>
              <w:jc w:val="both"/>
            </w:pPr>
            <w:r w:rsidRPr="008D49EB">
              <w:t>Description</w:t>
            </w:r>
          </w:p>
        </w:tc>
      </w:tr>
      <w:tr w:rsidR="00A62808" w:rsidRPr="00C10950" w14:paraId="2AF2541A" w14:textId="77777777" w:rsidTr="000923F9">
        <w:tc>
          <w:tcPr>
            <w:tcW w:w="1236" w:type="pct"/>
          </w:tcPr>
          <w:p w14:paraId="38F56A52" w14:textId="469DD2C3" w:rsidR="00A62808" w:rsidRPr="00C10950" w:rsidRDefault="00A62808" w:rsidP="00994A98">
            <w:pPr>
              <w:pStyle w:val="TableColumnSubheading"/>
              <w:jc w:val="both"/>
            </w:pPr>
            <w:bookmarkStart w:id="3442" w:name="_Toc293734832"/>
            <w:bookmarkStart w:id="3443" w:name="_Toc304450342"/>
            <w:r w:rsidRPr="00C10950">
              <w:t>Servicing Type</w:t>
            </w:r>
            <w:r w:rsidR="00667034">
              <w:fldChar w:fldCharType="begin"/>
            </w:r>
            <w:r w:rsidR="00667034">
              <w:instrText xml:space="preserve"> XE "</w:instrText>
            </w:r>
            <w:r w:rsidR="00667034" w:rsidRPr="003922A7">
              <w:instrText>Servicing Type</w:instrText>
            </w:r>
            <w:r w:rsidR="00667034">
              <w:instrText xml:space="preserve">" </w:instrText>
            </w:r>
            <w:r w:rsidR="00667034">
              <w:fldChar w:fldCharType="end"/>
            </w:r>
          </w:p>
        </w:tc>
        <w:tc>
          <w:tcPr>
            <w:tcW w:w="3764" w:type="pct"/>
          </w:tcPr>
          <w:p w14:paraId="39FC9BD0" w14:textId="570C0FB6" w:rsidR="00A62808" w:rsidRPr="005337DE" w:rsidRDefault="00A62808" w:rsidP="00994A98">
            <w:pPr>
              <w:pStyle w:val="TableText"/>
              <w:jc w:val="both"/>
            </w:pPr>
            <w:r w:rsidRPr="005337DE">
              <w:t>Type of the servicing activity associated with a loan, also known as the timeline</w:t>
            </w:r>
            <w:r w:rsidR="00F87D30">
              <w:t>.</w:t>
            </w:r>
          </w:p>
        </w:tc>
      </w:tr>
      <w:tr w:rsidR="00A62808" w:rsidRPr="00C10950" w14:paraId="568D18CD" w14:textId="77777777" w:rsidTr="000923F9">
        <w:tc>
          <w:tcPr>
            <w:tcW w:w="1236" w:type="pct"/>
          </w:tcPr>
          <w:p w14:paraId="2D91459C" w14:textId="35B16E71" w:rsidR="00A62808" w:rsidRPr="00C10950" w:rsidRDefault="00A62808" w:rsidP="00994A98">
            <w:pPr>
              <w:pStyle w:val="TableColumnSubheading"/>
              <w:jc w:val="both"/>
            </w:pPr>
            <w:r w:rsidRPr="00C10950">
              <w:t>Timeline Status</w:t>
            </w:r>
            <w:r w:rsidR="00667034">
              <w:fldChar w:fldCharType="begin"/>
            </w:r>
            <w:r w:rsidR="00667034">
              <w:instrText xml:space="preserve"> XE "</w:instrText>
            </w:r>
            <w:r w:rsidR="00667034" w:rsidRPr="003922A7">
              <w:instrText>Timeline Status</w:instrText>
            </w:r>
            <w:r w:rsidR="00667034">
              <w:instrText xml:space="preserve">" </w:instrText>
            </w:r>
            <w:r w:rsidR="00667034">
              <w:fldChar w:fldCharType="end"/>
            </w:r>
          </w:p>
        </w:tc>
        <w:tc>
          <w:tcPr>
            <w:tcW w:w="3764" w:type="pct"/>
          </w:tcPr>
          <w:p w14:paraId="3928352F" w14:textId="24D33E5C" w:rsidR="00A62808" w:rsidRPr="005337DE" w:rsidRDefault="00A62808" w:rsidP="00994A98">
            <w:pPr>
              <w:pStyle w:val="TableText"/>
              <w:jc w:val="both"/>
            </w:pPr>
            <w:r w:rsidRPr="005337DE">
              <w:t>Indicator of whether the corresponding servicing activity on a loan is Active, Active Pending, Active Completed or Inactive</w:t>
            </w:r>
            <w:r w:rsidR="00F87D30">
              <w:t>.</w:t>
            </w:r>
          </w:p>
        </w:tc>
      </w:tr>
      <w:tr w:rsidR="003E4327" w:rsidRPr="00C10950" w14:paraId="56D6A29C" w14:textId="77777777" w:rsidTr="000923F9">
        <w:tc>
          <w:tcPr>
            <w:tcW w:w="1236" w:type="pct"/>
          </w:tcPr>
          <w:p w14:paraId="0FC2AAF9" w14:textId="7AD7071A" w:rsidR="003E4327" w:rsidRPr="00C10950" w:rsidRDefault="003E4327" w:rsidP="00994A98">
            <w:pPr>
              <w:pStyle w:val="TableColumnSubheading"/>
              <w:jc w:val="both"/>
            </w:pPr>
            <w:r>
              <w:t>TL Mgmt Skey</w:t>
            </w:r>
          </w:p>
        </w:tc>
        <w:tc>
          <w:tcPr>
            <w:tcW w:w="3764" w:type="pct"/>
          </w:tcPr>
          <w:p w14:paraId="3A25CA82" w14:textId="7729DF77" w:rsidR="003E4327" w:rsidRPr="005337DE" w:rsidRDefault="003E4327" w:rsidP="00994A98">
            <w:pPr>
              <w:pStyle w:val="TableText"/>
              <w:jc w:val="both"/>
            </w:pPr>
            <w:r>
              <w:t>Unique identifier which is assigned when the timeline is initiated.</w:t>
            </w:r>
          </w:p>
        </w:tc>
      </w:tr>
      <w:tr w:rsidR="00A62808" w:rsidRPr="00C10950" w14:paraId="4340F5B0" w14:textId="77777777" w:rsidTr="000923F9">
        <w:tc>
          <w:tcPr>
            <w:tcW w:w="1236" w:type="pct"/>
          </w:tcPr>
          <w:p w14:paraId="7DFD4A4F" w14:textId="33E3885C" w:rsidR="00A62808" w:rsidRPr="00C10950" w:rsidRDefault="00A62808" w:rsidP="00994A98">
            <w:pPr>
              <w:pStyle w:val="TableColumnSubheading"/>
              <w:jc w:val="both"/>
            </w:pPr>
            <w:r w:rsidRPr="00C10950">
              <w:t>Servicing Status</w:t>
            </w:r>
            <w:r w:rsidR="00667034">
              <w:fldChar w:fldCharType="begin"/>
            </w:r>
            <w:r w:rsidR="00667034">
              <w:instrText xml:space="preserve"> XE "</w:instrText>
            </w:r>
            <w:r w:rsidR="00667034" w:rsidRPr="003922A7">
              <w:instrText>Servicing Status</w:instrText>
            </w:r>
            <w:r w:rsidR="00667034">
              <w:instrText xml:space="preserve">" </w:instrText>
            </w:r>
            <w:r w:rsidR="00667034">
              <w:fldChar w:fldCharType="end"/>
            </w:r>
          </w:p>
        </w:tc>
        <w:tc>
          <w:tcPr>
            <w:tcW w:w="3764" w:type="pct"/>
          </w:tcPr>
          <w:p w14:paraId="7918B0BB" w14:textId="3987ABB6" w:rsidR="00A62808" w:rsidRPr="005337DE" w:rsidRDefault="00A62808" w:rsidP="00994A98">
            <w:pPr>
              <w:pStyle w:val="TableText"/>
              <w:jc w:val="both"/>
            </w:pPr>
            <w:r w:rsidRPr="005337DE">
              <w:t>Next pending step of the active timeline</w:t>
            </w:r>
            <w:r w:rsidR="00F87D30">
              <w:t>.</w:t>
            </w:r>
          </w:p>
        </w:tc>
      </w:tr>
      <w:tr w:rsidR="00A62808" w:rsidRPr="00C10950" w14:paraId="4412EAF5" w14:textId="77777777" w:rsidTr="000923F9">
        <w:tc>
          <w:tcPr>
            <w:tcW w:w="1236" w:type="pct"/>
          </w:tcPr>
          <w:p w14:paraId="2E1E2F3D" w14:textId="0215D2E0" w:rsidR="00A62808" w:rsidRPr="00C10950" w:rsidRDefault="00A62808" w:rsidP="00994A98">
            <w:pPr>
              <w:pStyle w:val="TableColumnSubheading"/>
              <w:jc w:val="both"/>
            </w:pPr>
            <w:r w:rsidRPr="00C10950">
              <w:t>Current Step Group</w:t>
            </w:r>
            <w:r w:rsidR="00667034">
              <w:fldChar w:fldCharType="begin"/>
            </w:r>
            <w:r w:rsidR="00667034">
              <w:instrText xml:space="preserve"> XE "</w:instrText>
            </w:r>
            <w:r w:rsidR="00667034" w:rsidRPr="003922A7">
              <w:instrText>Current Step Group</w:instrText>
            </w:r>
            <w:r w:rsidR="00667034">
              <w:instrText xml:space="preserve">" </w:instrText>
            </w:r>
            <w:r w:rsidR="00667034">
              <w:fldChar w:fldCharType="end"/>
            </w:r>
          </w:p>
        </w:tc>
        <w:tc>
          <w:tcPr>
            <w:tcW w:w="3764" w:type="pct"/>
          </w:tcPr>
          <w:p w14:paraId="570709E1" w14:textId="54436BB4" w:rsidR="00A62808" w:rsidRPr="005337DE" w:rsidRDefault="00A62808" w:rsidP="00994A98">
            <w:pPr>
              <w:pStyle w:val="TableText"/>
              <w:jc w:val="both"/>
            </w:pPr>
            <w:r w:rsidRPr="005337DE">
              <w:t>The current step group associated with a step</w:t>
            </w:r>
            <w:r w:rsidR="00F87D30">
              <w:t>.</w:t>
            </w:r>
          </w:p>
        </w:tc>
      </w:tr>
      <w:tr w:rsidR="00A62808" w:rsidRPr="00C10950" w14:paraId="2F4043A5" w14:textId="77777777" w:rsidTr="000923F9">
        <w:tc>
          <w:tcPr>
            <w:tcW w:w="1236" w:type="pct"/>
          </w:tcPr>
          <w:p w14:paraId="24CC9A43" w14:textId="386E4604" w:rsidR="00A62808" w:rsidRPr="00C10950" w:rsidRDefault="00A62808" w:rsidP="00994A98">
            <w:pPr>
              <w:pStyle w:val="TableColumnSubheading"/>
              <w:jc w:val="both"/>
            </w:pPr>
            <w:r w:rsidRPr="00C10950">
              <w:t>Step</w:t>
            </w:r>
            <w:r w:rsidR="00667034">
              <w:fldChar w:fldCharType="begin"/>
            </w:r>
            <w:r w:rsidR="00667034">
              <w:instrText xml:space="preserve"> XE "</w:instrText>
            </w:r>
            <w:r w:rsidR="00667034" w:rsidRPr="003922A7">
              <w:instrText>Step</w:instrText>
            </w:r>
            <w:r w:rsidR="00667034">
              <w:instrText xml:space="preserve">" </w:instrText>
            </w:r>
            <w:r w:rsidR="00667034">
              <w:fldChar w:fldCharType="end"/>
            </w:r>
          </w:p>
        </w:tc>
        <w:tc>
          <w:tcPr>
            <w:tcW w:w="3764" w:type="pct"/>
          </w:tcPr>
          <w:p w14:paraId="5846CD56" w14:textId="04C38D1E" w:rsidR="00A62808" w:rsidRPr="005337DE" w:rsidRDefault="00A62808" w:rsidP="00994A98">
            <w:pPr>
              <w:pStyle w:val="TableText"/>
              <w:jc w:val="both"/>
            </w:pPr>
            <w:r w:rsidRPr="005337DE">
              <w:t>Servicing activity step associated with the servicing activity timeline</w:t>
            </w:r>
            <w:r w:rsidR="00F87D30">
              <w:t>.</w:t>
            </w:r>
          </w:p>
        </w:tc>
      </w:tr>
      <w:tr w:rsidR="00A62808" w:rsidRPr="00C10950" w14:paraId="50F266B6" w14:textId="77777777" w:rsidTr="000923F9">
        <w:tc>
          <w:tcPr>
            <w:tcW w:w="1236" w:type="pct"/>
          </w:tcPr>
          <w:p w14:paraId="4F6FDDE4" w14:textId="233DD7D4" w:rsidR="00A62808" w:rsidRPr="00C10950" w:rsidRDefault="00A62808" w:rsidP="00994A98">
            <w:pPr>
              <w:pStyle w:val="TableColumnSubheading"/>
              <w:jc w:val="both"/>
            </w:pPr>
            <w:r w:rsidRPr="00C10950">
              <w:t>Step Status</w:t>
            </w:r>
            <w:r w:rsidR="00667034">
              <w:fldChar w:fldCharType="begin"/>
            </w:r>
            <w:r w:rsidR="00667034">
              <w:instrText xml:space="preserve"> XE "</w:instrText>
            </w:r>
            <w:r w:rsidR="00667034" w:rsidRPr="003922A7">
              <w:instrText>Step Status</w:instrText>
            </w:r>
            <w:r w:rsidR="00667034">
              <w:instrText xml:space="preserve">" </w:instrText>
            </w:r>
            <w:r w:rsidR="00667034">
              <w:fldChar w:fldCharType="end"/>
            </w:r>
          </w:p>
        </w:tc>
        <w:tc>
          <w:tcPr>
            <w:tcW w:w="3764" w:type="pct"/>
          </w:tcPr>
          <w:p w14:paraId="11A06293" w14:textId="5D095CC3" w:rsidR="00A62808" w:rsidRPr="005337DE" w:rsidRDefault="00A62808" w:rsidP="00994A98">
            <w:pPr>
              <w:pStyle w:val="TableText"/>
              <w:jc w:val="both"/>
            </w:pPr>
            <w:r w:rsidRPr="005337DE">
              <w:t>Indicator of whether the servicing timeline step is completed or is still pending completion by the user</w:t>
            </w:r>
            <w:r w:rsidR="00F87D30">
              <w:t>.</w:t>
            </w:r>
          </w:p>
        </w:tc>
      </w:tr>
      <w:tr w:rsidR="00A62808" w:rsidRPr="00C10950" w14:paraId="4F9E3C54" w14:textId="77777777" w:rsidTr="000923F9">
        <w:tc>
          <w:tcPr>
            <w:tcW w:w="1236" w:type="pct"/>
          </w:tcPr>
          <w:p w14:paraId="7E5B2EA1" w14:textId="77777777" w:rsidR="00A62808" w:rsidRPr="00C10950" w:rsidRDefault="00A62808" w:rsidP="00994A98">
            <w:pPr>
              <w:pStyle w:val="TableColumnSubheading"/>
              <w:jc w:val="both"/>
            </w:pPr>
            <w:r w:rsidRPr="00C10950">
              <w:t>Scheduled Date</w:t>
            </w:r>
          </w:p>
        </w:tc>
        <w:tc>
          <w:tcPr>
            <w:tcW w:w="3764" w:type="pct"/>
          </w:tcPr>
          <w:p w14:paraId="0B18C084" w14:textId="4B388CC4" w:rsidR="00A62808" w:rsidRPr="005337DE" w:rsidRDefault="00A62808" w:rsidP="00994A98">
            <w:pPr>
              <w:pStyle w:val="TableText"/>
              <w:jc w:val="both"/>
            </w:pPr>
            <w:r>
              <w:t>T</w:t>
            </w:r>
            <w:r w:rsidRPr="005337DE">
              <w:t>he date that a servicing activity step is scheduled to be completed by the user</w:t>
            </w:r>
            <w:r w:rsidR="00F87D30">
              <w:t>.</w:t>
            </w:r>
          </w:p>
        </w:tc>
      </w:tr>
      <w:tr w:rsidR="00A62808" w:rsidRPr="00C10950" w14:paraId="4DF0172E" w14:textId="77777777" w:rsidTr="000923F9">
        <w:tc>
          <w:tcPr>
            <w:tcW w:w="1236" w:type="pct"/>
          </w:tcPr>
          <w:p w14:paraId="047D3B16" w14:textId="77777777" w:rsidR="00A62808" w:rsidRPr="00C10950" w:rsidRDefault="00A62808" w:rsidP="00994A98">
            <w:pPr>
              <w:pStyle w:val="TableColumnSubheading"/>
              <w:jc w:val="both"/>
            </w:pPr>
            <w:r w:rsidRPr="00C10950">
              <w:t>Completion Date</w:t>
            </w:r>
          </w:p>
        </w:tc>
        <w:tc>
          <w:tcPr>
            <w:tcW w:w="3764" w:type="pct"/>
          </w:tcPr>
          <w:p w14:paraId="535062EE" w14:textId="537D1292" w:rsidR="00A62808" w:rsidRPr="005337DE" w:rsidRDefault="00A62808" w:rsidP="00994A98">
            <w:pPr>
              <w:pStyle w:val="TableText"/>
              <w:jc w:val="both"/>
            </w:pPr>
            <w:r w:rsidRPr="005337DE">
              <w:t>The date that a servicing activity step is actually completed by the user</w:t>
            </w:r>
            <w:r w:rsidR="00F87D30">
              <w:t>.</w:t>
            </w:r>
          </w:p>
        </w:tc>
      </w:tr>
      <w:tr w:rsidR="00A62808" w:rsidRPr="00C10950" w14:paraId="4FAF37D7" w14:textId="77777777" w:rsidTr="000923F9">
        <w:tc>
          <w:tcPr>
            <w:tcW w:w="1236" w:type="pct"/>
          </w:tcPr>
          <w:p w14:paraId="0EB62DEF" w14:textId="77777777" w:rsidR="00A62808" w:rsidRPr="00C10950" w:rsidRDefault="00A62808" w:rsidP="00994A98">
            <w:pPr>
              <w:pStyle w:val="TableColumnSubheading"/>
              <w:jc w:val="both"/>
            </w:pPr>
            <w:r w:rsidRPr="00C10950">
              <w:t>Step Group</w:t>
            </w:r>
          </w:p>
        </w:tc>
        <w:tc>
          <w:tcPr>
            <w:tcW w:w="3764" w:type="pct"/>
          </w:tcPr>
          <w:p w14:paraId="7E0CE4B7" w14:textId="003E3CF1" w:rsidR="00A62808" w:rsidRPr="005337DE" w:rsidRDefault="00A62808" w:rsidP="00994A98">
            <w:pPr>
              <w:pStyle w:val="TableText"/>
              <w:jc w:val="both"/>
            </w:pPr>
            <w:r w:rsidRPr="005337DE">
              <w:t xml:space="preserve">The group associated with a step, for example, servicer, HUD </w:t>
            </w:r>
            <w:r>
              <w:t>contractor</w:t>
            </w:r>
            <w:r w:rsidR="00F87D30">
              <w:t>.</w:t>
            </w:r>
          </w:p>
        </w:tc>
      </w:tr>
      <w:tr w:rsidR="00A62808" w:rsidRPr="00C10950" w14:paraId="3C78A8FC" w14:textId="77777777" w:rsidTr="000923F9">
        <w:tc>
          <w:tcPr>
            <w:tcW w:w="1236" w:type="pct"/>
          </w:tcPr>
          <w:p w14:paraId="0FFE1A96" w14:textId="77777777" w:rsidR="00A62808" w:rsidRPr="00C10950" w:rsidRDefault="00A62808" w:rsidP="00994A98">
            <w:pPr>
              <w:pStyle w:val="TableColumnSubheading"/>
              <w:jc w:val="both"/>
            </w:pPr>
            <w:r>
              <w:t>Attorney</w:t>
            </w:r>
          </w:p>
        </w:tc>
        <w:tc>
          <w:tcPr>
            <w:tcW w:w="3764" w:type="pct"/>
          </w:tcPr>
          <w:p w14:paraId="224E9A0D" w14:textId="77068046" w:rsidR="00A62808" w:rsidRPr="005337DE" w:rsidRDefault="00160623" w:rsidP="00994A98">
            <w:pPr>
              <w:pStyle w:val="TableText"/>
              <w:jc w:val="both"/>
            </w:pPr>
            <w:r>
              <w:t xml:space="preserve">Conditional field: </w:t>
            </w:r>
            <w:r w:rsidR="00A62808">
              <w:t>For the Foreclosure timeline this is an additional search criteria which allow</w:t>
            </w:r>
            <w:r w:rsidR="005F6560">
              <w:t>s</w:t>
            </w:r>
            <w:r w:rsidR="00A62808">
              <w:t xml:space="preserve"> the user to search for the attorney of the foreclosure.</w:t>
            </w:r>
          </w:p>
        </w:tc>
      </w:tr>
      <w:tr w:rsidR="00A62808" w:rsidRPr="00C10950" w14:paraId="743F3A17" w14:textId="77777777" w:rsidTr="000923F9">
        <w:tc>
          <w:tcPr>
            <w:tcW w:w="1236" w:type="pct"/>
          </w:tcPr>
          <w:p w14:paraId="7BF7913A" w14:textId="77777777" w:rsidR="00A62808" w:rsidRDefault="00A62808" w:rsidP="00994A98">
            <w:pPr>
              <w:pStyle w:val="TableColumnSubheading"/>
              <w:jc w:val="both"/>
            </w:pPr>
            <w:r>
              <w:t>Case #</w:t>
            </w:r>
          </w:p>
        </w:tc>
        <w:tc>
          <w:tcPr>
            <w:tcW w:w="3764" w:type="pct"/>
          </w:tcPr>
          <w:p w14:paraId="638B5B6C" w14:textId="6F7C7F84" w:rsidR="00A62808" w:rsidRPr="005337DE" w:rsidRDefault="00160623" w:rsidP="00994A98">
            <w:pPr>
              <w:pStyle w:val="TableText"/>
              <w:jc w:val="both"/>
            </w:pPr>
            <w:r>
              <w:t xml:space="preserve">Conditional field: </w:t>
            </w:r>
            <w:r w:rsidR="00A62808">
              <w:t xml:space="preserve">For the foreclosure and bankruptcy timelines </w:t>
            </w:r>
            <w:r w:rsidR="005F6560">
              <w:t>these are</w:t>
            </w:r>
            <w:r w:rsidR="00A62808">
              <w:t xml:space="preserve"> additional search criteria which allows the user to search for the case #.</w:t>
            </w:r>
          </w:p>
        </w:tc>
      </w:tr>
      <w:tr w:rsidR="000923F9" w:rsidRPr="00C10950" w14:paraId="20D74C59" w14:textId="77777777" w:rsidTr="000923F9">
        <w:tc>
          <w:tcPr>
            <w:tcW w:w="1236" w:type="pct"/>
          </w:tcPr>
          <w:p w14:paraId="39FE004D" w14:textId="7E98B683" w:rsidR="000923F9" w:rsidRDefault="000923F9" w:rsidP="00994A98">
            <w:pPr>
              <w:pStyle w:val="TableColumnSubheading"/>
              <w:jc w:val="both"/>
            </w:pPr>
            <w:r>
              <w:t>Claim Status</w:t>
            </w:r>
          </w:p>
        </w:tc>
        <w:tc>
          <w:tcPr>
            <w:tcW w:w="3764" w:type="pct"/>
          </w:tcPr>
          <w:p w14:paraId="605E6861" w14:textId="758D8CD1" w:rsidR="000923F9" w:rsidRDefault="00160623" w:rsidP="00994A98">
            <w:pPr>
              <w:pStyle w:val="TableText"/>
              <w:jc w:val="both"/>
            </w:pPr>
            <w:r>
              <w:t xml:space="preserve">Conditional field: For claim timelines, the </w:t>
            </w:r>
            <w:r w:rsidR="000923F9">
              <w:t>Status of the claim.</w:t>
            </w:r>
          </w:p>
        </w:tc>
      </w:tr>
    </w:tbl>
    <w:p w14:paraId="38A467DC" w14:textId="1971ECCC" w:rsidR="00A62808" w:rsidRDefault="00A62808" w:rsidP="003121F0">
      <w:pPr>
        <w:pStyle w:val="TableCaption"/>
      </w:pPr>
      <w:bookmarkStart w:id="3444" w:name="_Toc315476267"/>
      <w:bookmarkStart w:id="3445" w:name="_Toc90643815"/>
      <w:bookmarkStart w:id="3446" w:name="_Toc230163804"/>
      <w:bookmarkStart w:id="3447" w:name="_Toc314087259"/>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5</w:t>
      </w:r>
      <w:r w:rsidR="00764635">
        <w:rPr>
          <w:noProof/>
        </w:rPr>
        <w:fldChar w:fldCharType="end"/>
      </w:r>
      <w:r>
        <w:t xml:space="preserve">: </w:t>
      </w:r>
      <w:r w:rsidRPr="00E152C9">
        <w:t xml:space="preserve">All </w:t>
      </w:r>
      <w:r>
        <w:t>S</w:t>
      </w:r>
      <w:r w:rsidRPr="00E152C9">
        <w:t xml:space="preserve">ervicing </w:t>
      </w:r>
      <w:r>
        <w:t>M</w:t>
      </w:r>
      <w:r w:rsidRPr="00E152C9">
        <w:t xml:space="preserve">anagement </w:t>
      </w:r>
      <w:r>
        <w:t>C</w:t>
      </w:r>
      <w:r w:rsidRPr="00E152C9">
        <w:t>riteria</w:t>
      </w:r>
      <w:bookmarkEnd w:id="3444"/>
      <w:bookmarkEnd w:id="3445"/>
      <w:bookmarkEnd w:id="3446"/>
    </w:p>
    <w:p w14:paraId="4973682D" w14:textId="090E5FD9" w:rsidR="00415B80" w:rsidRDefault="00415B80" w:rsidP="00415B80">
      <w:pPr>
        <w:spacing w:before="120" w:after="120" w:line="240" w:lineRule="auto"/>
        <w:jc w:val="both"/>
        <w:rPr>
          <w:rFonts w:asciiTheme="majorHAnsi" w:hAnsiTheme="majorHAnsi"/>
        </w:rPr>
      </w:pPr>
      <w:r w:rsidRPr="005E2BAB">
        <w:rPr>
          <w:rFonts w:asciiTheme="majorHAnsi" w:hAnsiTheme="majorHAnsi"/>
        </w:rPr>
        <w:t xml:space="preserve">To </w:t>
      </w:r>
      <w:r>
        <w:rPr>
          <w:rFonts w:asciiTheme="majorHAnsi" w:hAnsiTheme="majorHAnsi"/>
        </w:rPr>
        <w:t>search for an existing</w:t>
      </w:r>
      <w:r w:rsidRPr="005E2BAB">
        <w:rPr>
          <w:rFonts w:asciiTheme="majorHAnsi" w:hAnsiTheme="majorHAnsi"/>
        </w:rPr>
        <w:t xml:space="preserve"> timeline, the user </w:t>
      </w:r>
      <w:r>
        <w:rPr>
          <w:rFonts w:asciiTheme="majorHAnsi" w:hAnsiTheme="majorHAnsi"/>
        </w:rPr>
        <w:t xml:space="preserve">identifies the </w:t>
      </w:r>
      <w:r w:rsidRPr="005E2BAB">
        <w:rPr>
          <w:rFonts w:asciiTheme="majorHAnsi" w:hAnsiTheme="majorHAnsi"/>
        </w:rPr>
        <w:t>Timeline Group</w:t>
      </w:r>
      <w:r>
        <w:rPr>
          <w:rFonts w:asciiTheme="majorHAnsi" w:hAnsiTheme="majorHAnsi"/>
        </w:rPr>
        <w:t xml:space="preserve"> and</w:t>
      </w:r>
      <w:r w:rsidRPr="005E2BAB">
        <w:rPr>
          <w:rFonts w:asciiTheme="majorHAnsi" w:hAnsiTheme="majorHAnsi"/>
        </w:rPr>
        <w:t xml:space="preserve"> Timeline Category</w:t>
      </w:r>
      <w:r>
        <w:rPr>
          <w:rFonts w:asciiTheme="majorHAnsi" w:hAnsiTheme="majorHAnsi"/>
        </w:rPr>
        <w:t xml:space="preserve">, clicks </w:t>
      </w:r>
      <w:r w:rsidRPr="00E7401E">
        <w:rPr>
          <w:rFonts w:asciiTheme="majorHAnsi" w:hAnsiTheme="majorHAnsi"/>
          <w:b/>
          <w:bCs/>
        </w:rPr>
        <w:t>Search</w:t>
      </w:r>
      <w:r>
        <w:rPr>
          <w:rFonts w:asciiTheme="majorHAnsi" w:hAnsiTheme="majorHAnsi"/>
        </w:rPr>
        <w:t>. Entering Servicing Type or loan skey is optional if you wish to filter by a certain timeline or for a certain loan</w:t>
      </w:r>
      <w:r w:rsidRPr="005E2BAB">
        <w:rPr>
          <w:rFonts w:asciiTheme="majorHAnsi" w:hAnsiTheme="majorHAnsi"/>
        </w:rPr>
        <w:t>.</w:t>
      </w:r>
      <w:r>
        <w:rPr>
          <w:rFonts w:asciiTheme="majorHAnsi" w:hAnsiTheme="majorHAnsi"/>
        </w:rPr>
        <w:t xml:space="preserve"> After necessary criteria is entered, click the SEARCH button.</w:t>
      </w:r>
    </w:p>
    <w:p w14:paraId="3CEAA96D" w14:textId="5268A8F0" w:rsidR="00490BD5" w:rsidRPr="00F26B41" w:rsidRDefault="00654753" w:rsidP="00F26B41">
      <w:pPr>
        <w:spacing w:before="120" w:after="120" w:line="240" w:lineRule="auto"/>
        <w:jc w:val="both"/>
        <w:rPr>
          <w:rFonts w:asciiTheme="majorHAnsi" w:hAnsiTheme="majorHAnsi"/>
        </w:rPr>
      </w:pPr>
      <w:r>
        <w:rPr>
          <w:rFonts w:asciiTheme="majorHAnsi" w:hAnsiTheme="majorHAnsi"/>
        </w:rPr>
        <w:t>Example of the Endorsed Timeline Group and Request Category</w:t>
      </w:r>
    </w:p>
    <w:p w14:paraId="297AEC17" w14:textId="29A2EF4D" w:rsidR="005561A0" w:rsidRDefault="003E4327" w:rsidP="00FD571C">
      <w:pPr>
        <w:pStyle w:val="NoSpacing"/>
        <w:jc w:val="center"/>
      </w:pPr>
      <w:r>
        <w:rPr>
          <w:noProof/>
        </w:rPr>
        <w:drawing>
          <wp:inline distT="0" distB="0" distL="0" distR="0" wp14:anchorId="5418B69E" wp14:editId="610C86B4">
            <wp:extent cx="5943600" cy="1668145"/>
            <wp:effectExtent l="19050" t="19050" r="19050" b="27305"/>
            <wp:docPr id="116645418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6454187" name="Picture 1" descr="A screenshot of a computer&#10;&#10;AI-generated content may be incorrect."/>
                    <pic:cNvPicPr/>
                  </pic:nvPicPr>
                  <pic:blipFill>
                    <a:blip r:embed="rId339"/>
                    <a:stretch>
                      <a:fillRect/>
                    </a:stretch>
                  </pic:blipFill>
                  <pic:spPr>
                    <a:xfrm>
                      <a:off x="0" y="0"/>
                      <a:ext cx="5943600" cy="1668145"/>
                    </a:xfrm>
                    <a:prstGeom prst="rect">
                      <a:avLst/>
                    </a:prstGeom>
                    <a:ln w="19050">
                      <a:solidFill>
                        <a:schemeClr val="accent1"/>
                      </a:solidFill>
                    </a:ln>
                  </pic:spPr>
                </pic:pic>
              </a:graphicData>
            </a:graphic>
          </wp:inline>
        </w:drawing>
      </w:r>
    </w:p>
    <w:p w14:paraId="125C12A8" w14:textId="3E5E287C" w:rsidR="00415B80" w:rsidRPr="00415B80" w:rsidRDefault="00415B80" w:rsidP="00F26B41">
      <w:pPr>
        <w:pStyle w:val="FigureCaption0"/>
      </w:pPr>
      <w:bookmarkStart w:id="3448" w:name="_Toc230164158"/>
      <w:r w:rsidRPr="00752B0A">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rsidRPr="00752B0A">
        <w:noBreakHyphen/>
      </w:r>
      <w:r>
        <w:rPr>
          <w:noProof/>
        </w:rPr>
        <w:fldChar w:fldCharType="begin"/>
      </w:r>
      <w:r>
        <w:rPr>
          <w:noProof/>
        </w:rPr>
        <w:instrText xml:space="preserve"> SEQ Figure \* ARABIC \s 1 </w:instrText>
      </w:r>
      <w:r>
        <w:rPr>
          <w:noProof/>
        </w:rPr>
        <w:fldChar w:fldCharType="separate"/>
      </w:r>
      <w:r w:rsidR="00942841">
        <w:rPr>
          <w:noProof/>
        </w:rPr>
        <w:t>5</w:t>
      </w:r>
      <w:r>
        <w:rPr>
          <w:noProof/>
        </w:rPr>
        <w:fldChar w:fldCharType="end"/>
      </w:r>
      <w:r w:rsidRPr="00752B0A">
        <w:t xml:space="preserve">: </w:t>
      </w:r>
      <w:r>
        <w:t>Timeline Search Page</w:t>
      </w:r>
      <w:bookmarkEnd w:id="3448"/>
    </w:p>
    <w:bookmarkEnd w:id="3442"/>
    <w:bookmarkEnd w:id="3443"/>
    <w:bookmarkEnd w:id="3447"/>
    <w:p w14:paraId="44ACA4F8" w14:textId="01FAB133" w:rsidR="009733F4" w:rsidRDefault="00A83ED5" w:rsidP="003121F0">
      <w:pPr>
        <w:pStyle w:val="BodyText"/>
      </w:pPr>
      <w:r w:rsidRPr="00614F9B">
        <w:t>After the Search has been executed, a list of results matching the search criteria is displayed.  From these results, a specific timeline can be clicked on to view the Timeline Steps. </w:t>
      </w:r>
      <w:r w:rsidR="00654753">
        <w:t xml:space="preserve">Once a timeline has been identified and selected, the timeline’s Steps page appears. </w:t>
      </w:r>
      <w:r w:rsidR="006401C6">
        <w:t>On</w:t>
      </w:r>
      <w:r w:rsidR="00654753">
        <w:t xml:space="preserve"> the</w:t>
      </w:r>
      <w:r w:rsidR="006401C6">
        <w:t xml:space="preserve"> timeline’s </w:t>
      </w:r>
      <w:r w:rsidR="006401C6">
        <w:rPr>
          <w:b/>
          <w:bCs w:val="0"/>
        </w:rPr>
        <w:t>Steps</w:t>
      </w:r>
      <w:r w:rsidR="006401C6">
        <w:t xml:space="preserve"> page</w:t>
      </w:r>
      <w:r w:rsidR="00A62808">
        <w:t xml:space="preserve">, the system displays standard </w:t>
      </w:r>
      <w:r w:rsidR="00CE01D7">
        <w:t xml:space="preserve">Template </w:t>
      </w:r>
      <w:r w:rsidR="00A62808">
        <w:t xml:space="preserve">steps needed to complete the business event. Along with the standard steps, optional steps can be added to the timeline. </w:t>
      </w:r>
      <w:r w:rsidR="00A62808" w:rsidRPr="00E446C1">
        <w:t>For certain timelines, the system automatically adds steps within the timelines when the trigger conditions for a previous step</w:t>
      </w:r>
      <w:r w:rsidR="00987CED">
        <w:t>s</w:t>
      </w:r>
      <w:r w:rsidR="00A62808" w:rsidRPr="00E446C1">
        <w:t xml:space="preserve"> are satisfied or a condition is met within the system.</w:t>
      </w:r>
      <w:r w:rsidR="00A62808">
        <w:t xml:space="preserve"> The trigger steps do not appear in the optional steps or the standard steps that appear when the timeline is created.</w:t>
      </w:r>
      <w:r w:rsidR="009733F4">
        <w:t xml:space="preserve"> </w:t>
      </w:r>
    </w:p>
    <w:p w14:paraId="16314528" w14:textId="01399AD8" w:rsidR="00A62808" w:rsidRDefault="009733F4" w:rsidP="003121F0">
      <w:pPr>
        <w:pStyle w:val="BodyText"/>
      </w:pPr>
      <w:r>
        <w:t xml:space="preserve">The system allows authorized users with permission to inactivate a step within the timeline. Only steps </w:t>
      </w:r>
      <w:r w:rsidR="00F87D30">
        <w:t>with pending status (</w:t>
      </w:r>
      <w:r>
        <w:t>completion date is not populated</w:t>
      </w:r>
      <w:r w:rsidR="00F87D30">
        <w:t>)</w:t>
      </w:r>
      <w:r>
        <w:t xml:space="preserve"> ca</w:t>
      </w:r>
      <w:r w:rsidR="00F87D30">
        <w:t xml:space="preserve">n be made inactive using the </w:t>
      </w:r>
      <w:r w:rsidR="009C123B" w:rsidRPr="009C123B">
        <w:rPr>
          <w:b/>
        </w:rPr>
        <w:t>Edit Step window</w:t>
      </w:r>
      <w:r w:rsidR="00F87D30">
        <w:t>.</w:t>
      </w:r>
      <w:r>
        <w:t xml:space="preserve"> </w:t>
      </w:r>
    </w:p>
    <w:p w14:paraId="0201C8EB" w14:textId="305B789D" w:rsidR="00C32BC1" w:rsidRDefault="00A62808" w:rsidP="00C32BC1">
      <w:pPr>
        <w:pStyle w:val="BodyText"/>
      </w:pPr>
      <w:r>
        <w:t xml:space="preserve">A user can initiate one or more timelines for an activity based on the business rules to complete that activity. </w:t>
      </w:r>
      <w:r w:rsidR="006401C6">
        <w:t xml:space="preserve">The Servicing Module has a set of rules for each timeline which must be met for the timeline to be initiated. If user attempts to initiate a timeline and the </w:t>
      </w:r>
      <w:r>
        <w:t>business rule</w:t>
      </w:r>
      <w:r w:rsidR="006401C6">
        <w:t>s are not met</w:t>
      </w:r>
      <w:r>
        <w:t xml:space="preserve">, the Servicing Module generates a validation message </w:t>
      </w:r>
      <w:r w:rsidR="006401C6">
        <w:t xml:space="preserve">preventing the timeline from being created. For example, if the user attempts to create multiple timelines for the same activity on a loan when it is not allowed by the system, the validation message will </w:t>
      </w:r>
      <w:r>
        <w:t>indicate multiple timelines are not allowed</w:t>
      </w:r>
      <w:r w:rsidR="006401C6">
        <w:t>.</w:t>
      </w:r>
      <w:r>
        <w:t xml:space="preserve"> </w:t>
      </w:r>
    </w:p>
    <w:p w14:paraId="73288392" w14:textId="1A3AC1D7" w:rsidR="00CC0A1B" w:rsidRPr="00CC0A1B" w:rsidRDefault="00B57079" w:rsidP="00CC0A1B">
      <w:pPr>
        <w:pStyle w:val="BodyText"/>
        <w:rPr>
          <w:b/>
          <w:bCs w:val="0"/>
        </w:rPr>
      </w:pPr>
      <w:r>
        <w:rPr>
          <w:b/>
          <w:bCs w:val="0"/>
        </w:rPr>
        <w:t xml:space="preserve">Explanation of </w:t>
      </w:r>
      <w:r w:rsidR="00CC0A1B" w:rsidRPr="00CC0A1B">
        <w:rPr>
          <w:b/>
          <w:bCs w:val="0"/>
        </w:rPr>
        <w:t>Timeline Status</w:t>
      </w:r>
      <w:r w:rsidR="00CC0A1B">
        <w:rPr>
          <w:b/>
          <w:bCs w:val="0"/>
        </w:rPr>
        <w:t xml:space="preserve"> </w:t>
      </w:r>
      <w:r>
        <w:rPr>
          <w:b/>
          <w:bCs w:val="0"/>
        </w:rPr>
        <w:t>on Search screen:</w:t>
      </w:r>
    </w:p>
    <w:p w14:paraId="744C710C" w14:textId="77777777" w:rsidR="00CC0A1B" w:rsidRDefault="00CC0A1B" w:rsidP="00CC0A1B">
      <w:pPr>
        <w:pStyle w:val="UnorderedList"/>
        <w:jc w:val="both"/>
      </w:pPr>
      <w:r>
        <w:t>All Active - Timeline Status is Active</w:t>
      </w:r>
    </w:p>
    <w:p w14:paraId="3399C0B0" w14:textId="77777777" w:rsidR="00CC0A1B" w:rsidRDefault="00CC0A1B" w:rsidP="00CC0A1B">
      <w:pPr>
        <w:pStyle w:val="UnorderedList"/>
        <w:jc w:val="both"/>
      </w:pPr>
      <w:r>
        <w:t>Active Pending - Timeline Status is Active AND has Active Steps that do not have a Complete Date</w:t>
      </w:r>
    </w:p>
    <w:p w14:paraId="2C81E5FF" w14:textId="77777777" w:rsidR="00CC0A1B" w:rsidRDefault="00CC0A1B" w:rsidP="00CC0A1B">
      <w:pPr>
        <w:pStyle w:val="UnorderedList"/>
        <w:jc w:val="both"/>
      </w:pPr>
      <w:r>
        <w:t>Active Completed - Timeline Status is Active AND all Active Steps have a Complete Date</w:t>
      </w:r>
    </w:p>
    <w:p w14:paraId="34BC2C9A" w14:textId="6C961DD0" w:rsidR="00165A56" w:rsidRPr="00F26B41" w:rsidRDefault="00CC0A1B" w:rsidP="00F26B41">
      <w:pPr>
        <w:pStyle w:val="UnorderedList"/>
        <w:jc w:val="both"/>
      </w:pPr>
      <w:r>
        <w:t>Inactive - Timeline Status is Inactive (Steps are automatically inactivated)</w:t>
      </w:r>
    </w:p>
    <w:p w14:paraId="44851AF9" w14:textId="33A31253" w:rsidR="00A62808" w:rsidRDefault="006401C6" w:rsidP="00C32BC1">
      <w:pPr>
        <w:pStyle w:val="Heading3"/>
        <w:ind w:left="1080" w:hanging="1080"/>
        <w:jc w:val="both"/>
      </w:pPr>
      <w:bookmarkStart w:id="3449" w:name="_Toc74052086"/>
      <w:bookmarkStart w:id="3450" w:name="_Toc90643469"/>
      <w:bookmarkStart w:id="3451" w:name="_Toc230163403"/>
      <w:r>
        <w:t xml:space="preserve">Standard </w:t>
      </w:r>
      <w:r w:rsidR="003D7635">
        <w:t xml:space="preserve">Timeline </w:t>
      </w:r>
      <w:bookmarkEnd w:id="3449"/>
      <w:bookmarkEnd w:id="3450"/>
      <w:r>
        <w:t>Fields</w:t>
      </w:r>
      <w:bookmarkEnd w:id="3451"/>
    </w:p>
    <w:p w14:paraId="148A5F30" w14:textId="389A5433" w:rsidR="00A811BE" w:rsidRPr="002D5997" w:rsidRDefault="00A62808" w:rsidP="00994A98">
      <w:pPr>
        <w:pStyle w:val="BodyText"/>
      </w:pPr>
      <w:r>
        <w:t xml:space="preserve">All timelines within the Servicing Module have the standard </w:t>
      </w:r>
      <w:r w:rsidR="006401C6">
        <w:t xml:space="preserve">fields </w:t>
      </w:r>
      <w:r>
        <w:t>listed below</w:t>
      </w:r>
      <w:r w:rsidR="006401C6">
        <w:t xml:space="preserve">. The fields can be viewed from the timeline’s </w:t>
      </w:r>
      <w:r w:rsidR="006401C6" w:rsidRPr="000C0E1E">
        <w:rPr>
          <w:b/>
          <w:bCs w:val="0"/>
        </w:rPr>
        <w:t>Steps</w:t>
      </w:r>
      <w:r w:rsidR="006401C6">
        <w:t xml:space="preserve"> screen:</w:t>
      </w:r>
    </w:p>
    <w:tbl>
      <w:tblPr>
        <w:tblStyle w:val="TableGrid"/>
        <w:tblW w:w="0" w:type="auto"/>
        <w:jc w:val="center"/>
        <w:tblLook w:val="04A0" w:firstRow="1" w:lastRow="0" w:firstColumn="1" w:lastColumn="0" w:noHBand="0" w:noVBand="1"/>
      </w:tblPr>
      <w:tblGrid>
        <w:gridCol w:w="2508"/>
        <w:gridCol w:w="6842"/>
      </w:tblGrid>
      <w:tr w:rsidR="00A62808" w:rsidRPr="009C667A" w14:paraId="17F632AF" w14:textId="77777777" w:rsidTr="00A83ED5">
        <w:trPr>
          <w:cantSplit/>
          <w:tblHeader/>
          <w:jc w:val="center"/>
        </w:trPr>
        <w:tc>
          <w:tcPr>
            <w:tcW w:w="2508" w:type="dxa"/>
            <w:shd w:val="clear" w:color="auto" w:fill="B8CCE4" w:themeFill="accent1" w:themeFillTint="66"/>
          </w:tcPr>
          <w:p w14:paraId="363A782C" w14:textId="316744C8" w:rsidR="00A62808" w:rsidRPr="005F76E4" w:rsidRDefault="00415B80" w:rsidP="006A3FAA">
            <w:pPr>
              <w:pStyle w:val="Tableheader"/>
              <w:jc w:val="left"/>
            </w:pPr>
            <w:r>
              <w:t>Field</w:t>
            </w:r>
          </w:p>
        </w:tc>
        <w:tc>
          <w:tcPr>
            <w:tcW w:w="6842" w:type="dxa"/>
            <w:shd w:val="clear" w:color="auto" w:fill="B8CCE4" w:themeFill="accent1" w:themeFillTint="66"/>
          </w:tcPr>
          <w:p w14:paraId="7C20F8D0" w14:textId="77777777" w:rsidR="00A62808" w:rsidRPr="005F76E4" w:rsidRDefault="00A62808" w:rsidP="00994A98">
            <w:pPr>
              <w:pStyle w:val="Tableheader"/>
              <w:jc w:val="both"/>
            </w:pPr>
            <w:r w:rsidRPr="005F76E4">
              <w:t>Description</w:t>
            </w:r>
          </w:p>
        </w:tc>
      </w:tr>
      <w:tr w:rsidR="00A62808" w:rsidRPr="009C667A" w14:paraId="3BC8AA17" w14:textId="77777777" w:rsidTr="00A83ED5">
        <w:trPr>
          <w:cantSplit/>
          <w:jc w:val="center"/>
        </w:trPr>
        <w:tc>
          <w:tcPr>
            <w:tcW w:w="2508" w:type="dxa"/>
          </w:tcPr>
          <w:p w14:paraId="5B03256F" w14:textId="4DD69CAE" w:rsidR="00A62808" w:rsidRPr="005F76E4" w:rsidRDefault="00A62808" w:rsidP="006A3FAA">
            <w:pPr>
              <w:pStyle w:val="TableText"/>
              <w:rPr>
                <w:b/>
              </w:rPr>
            </w:pPr>
            <w:r w:rsidRPr="005F76E4">
              <w:rPr>
                <w:b/>
              </w:rPr>
              <w:t>Step Description</w:t>
            </w:r>
            <w:r w:rsidR="00667034" w:rsidRPr="00C46240">
              <w:fldChar w:fldCharType="begin"/>
            </w:r>
            <w:r w:rsidR="00667034" w:rsidRPr="00C46240">
              <w:instrText xml:space="preserve"> XE "Step Description" </w:instrText>
            </w:r>
            <w:r w:rsidR="00667034" w:rsidRPr="00C46240">
              <w:fldChar w:fldCharType="end"/>
            </w:r>
          </w:p>
        </w:tc>
        <w:tc>
          <w:tcPr>
            <w:tcW w:w="6842" w:type="dxa"/>
          </w:tcPr>
          <w:p w14:paraId="22C00691" w14:textId="77777777" w:rsidR="00A62808" w:rsidRPr="009C667A" w:rsidRDefault="00A62808" w:rsidP="006A3FAA">
            <w:pPr>
              <w:pStyle w:val="TableText"/>
              <w:rPr>
                <w:u w:val="single"/>
              </w:rPr>
            </w:pPr>
            <w:r w:rsidRPr="009C667A">
              <w:t>Each step within a timeline includes a brief description of the action or activity that needs to be performed for that step.</w:t>
            </w:r>
          </w:p>
        </w:tc>
      </w:tr>
      <w:tr w:rsidR="00A62808" w:rsidRPr="009C667A" w14:paraId="22A094C9" w14:textId="77777777" w:rsidTr="00A83ED5">
        <w:trPr>
          <w:cantSplit/>
          <w:jc w:val="center"/>
        </w:trPr>
        <w:tc>
          <w:tcPr>
            <w:tcW w:w="2508" w:type="dxa"/>
          </w:tcPr>
          <w:p w14:paraId="372BF62C" w14:textId="51B17AC8" w:rsidR="00A62808" w:rsidRPr="005F76E4" w:rsidRDefault="00A62808" w:rsidP="006A3FAA">
            <w:pPr>
              <w:pStyle w:val="TableText"/>
              <w:rPr>
                <w:b/>
              </w:rPr>
            </w:pPr>
            <w:r w:rsidRPr="005F76E4">
              <w:rPr>
                <w:b/>
              </w:rPr>
              <w:t>Scheduled Date</w:t>
            </w:r>
            <w:r w:rsidR="00667034" w:rsidRPr="00C46240">
              <w:fldChar w:fldCharType="begin"/>
            </w:r>
            <w:r w:rsidR="00667034" w:rsidRPr="00C46240">
              <w:instrText xml:space="preserve"> XE "Scheduled Date" </w:instrText>
            </w:r>
            <w:r w:rsidR="00667034" w:rsidRPr="00C46240">
              <w:fldChar w:fldCharType="end"/>
            </w:r>
          </w:p>
        </w:tc>
        <w:tc>
          <w:tcPr>
            <w:tcW w:w="6842" w:type="dxa"/>
          </w:tcPr>
          <w:p w14:paraId="2C8FC5B6" w14:textId="7687285E" w:rsidR="00A62808" w:rsidRPr="009C667A" w:rsidRDefault="00A62808" w:rsidP="006A3FAA">
            <w:pPr>
              <w:pStyle w:val="TableText"/>
            </w:pPr>
            <w:r w:rsidRPr="009C667A">
              <w:t>Each timeline step has a scheduled date, this schedule date alerts the user regarding the time available to complete the step.</w:t>
            </w:r>
          </w:p>
        </w:tc>
      </w:tr>
      <w:tr w:rsidR="00A62808" w:rsidRPr="009C667A" w14:paraId="0B694C26" w14:textId="77777777" w:rsidTr="00A83ED5">
        <w:trPr>
          <w:cantSplit/>
          <w:jc w:val="center"/>
        </w:trPr>
        <w:tc>
          <w:tcPr>
            <w:tcW w:w="2508" w:type="dxa"/>
          </w:tcPr>
          <w:p w14:paraId="0578A94E" w14:textId="10576EAE" w:rsidR="00A62808" w:rsidRPr="005F76E4" w:rsidRDefault="00A62808" w:rsidP="006A3FAA">
            <w:pPr>
              <w:pStyle w:val="TableText"/>
              <w:rPr>
                <w:b/>
              </w:rPr>
            </w:pPr>
            <w:r w:rsidRPr="005F76E4">
              <w:rPr>
                <w:b/>
              </w:rPr>
              <w:t>Completion Date</w:t>
            </w:r>
            <w:r w:rsidR="00667034" w:rsidRPr="00C46240">
              <w:fldChar w:fldCharType="begin"/>
            </w:r>
            <w:r w:rsidR="00667034" w:rsidRPr="00C46240">
              <w:instrText xml:space="preserve"> XE "Completion Date" </w:instrText>
            </w:r>
            <w:r w:rsidR="00667034" w:rsidRPr="00C46240">
              <w:fldChar w:fldCharType="end"/>
            </w:r>
          </w:p>
        </w:tc>
        <w:tc>
          <w:tcPr>
            <w:tcW w:w="6842" w:type="dxa"/>
          </w:tcPr>
          <w:p w14:paraId="0103D75A" w14:textId="77777777" w:rsidR="00A62808" w:rsidRPr="009C667A" w:rsidRDefault="00A62808" w:rsidP="006A3FAA">
            <w:pPr>
              <w:pStyle w:val="TableText"/>
            </w:pPr>
            <w:r w:rsidRPr="009C667A">
              <w:t>This date is populated by the user/system when the activity corresponding to the step is completed.</w:t>
            </w:r>
          </w:p>
        </w:tc>
      </w:tr>
      <w:tr w:rsidR="006401C6" w:rsidRPr="009C667A" w14:paraId="0D4A15E6" w14:textId="77777777" w:rsidTr="00A83ED5">
        <w:trPr>
          <w:cantSplit/>
          <w:jc w:val="center"/>
        </w:trPr>
        <w:tc>
          <w:tcPr>
            <w:tcW w:w="2508" w:type="dxa"/>
          </w:tcPr>
          <w:p w14:paraId="7BC34E1C" w14:textId="503C8031" w:rsidR="006401C6" w:rsidRPr="005F76E4" w:rsidRDefault="006401C6" w:rsidP="006401C6">
            <w:pPr>
              <w:pStyle w:val="TableText"/>
              <w:rPr>
                <w:b/>
              </w:rPr>
            </w:pPr>
            <w:r w:rsidRPr="005F76E4">
              <w:rPr>
                <w:b/>
              </w:rPr>
              <w:t>Step Group</w:t>
            </w:r>
            <w:r w:rsidRPr="00C46240">
              <w:fldChar w:fldCharType="begin"/>
            </w:r>
            <w:r w:rsidRPr="00C46240">
              <w:instrText xml:space="preserve"> XE "Step Group" </w:instrText>
            </w:r>
            <w:r w:rsidRPr="00C46240">
              <w:fldChar w:fldCharType="end"/>
            </w:r>
          </w:p>
        </w:tc>
        <w:tc>
          <w:tcPr>
            <w:tcW w:w="6842" w:type="dxa"/>
          </w:tcPr>
          <w:p w14:paraId="0E988C46" w14:textId="40AE65DE" w:rsidR="006401C6" w:rsidRPr="009C667A" w:rsidRDefault="006401C6" w:rsidP="006401C6">
            <w:pPr>
              <w:pStyle w:val="TableText"/>
            </w:pPr>
            <w:r>
              <w:t>S</w:t>
            </w:r>
            <w:r w:rsidRPr="009C667A">
              <w:t>tep</w:t>
            </w:r>
            <w:r>
              <w:t>s within the timeline identify</w:t>
            </w:r>
            <w:r w:rsidRPr="009C667A">
              <w:t xml:space="preserve"> the user group that must complete the activity associated with </w:t>
            </w:r>
            <w:r>
              <w:t xml:space="preserve">the step. </w:t>
            </w:r>
            <w:r w:rsidRPr="009C667A">
              <w:t xml:space="preserve">The step can be completed only by users who are members of the relevant step group. The step groups within the Servicing Module are Servicer, HUD </w:t>
            </w:r>
            <w:r w:rsidR="001949FF">
              <w:t>C</w:t>
            </w:r>
            <w:r>
              <w:t>ontractor</w:t>
            </w:r>
            <w:r w:rsidRPr="009C667A">
              <w:t xml:space="preserve"> and HUD. Only one step group is associated with each step.</w:t>
            </w:r>
          </w:p>
        </w:tc>
      </w:tr>
      <w:tr w:rsidR="006401C6" w:rsidRPr="009C667A" w14:paraId="42AD1DAE" w14:textId="77777777" w:rsidTr="00A83ED5">
        <w:trPr>
          <w:cantSplit/>
          <w:jc w:val="center"/>
        </w:trPr>
        <w:tc>
          <w:tcPr>
            <w:tcW w:w="2508" w:type="dxa"/>
          </w:tcPr>
          <w:p w14:paraId="0046A4A5" w14:textId="1ABED262" w:rsidR="006401C6" w:rsidRPr="005F76E4" w:rsidRDefault="006401C6" w:rsidP="006401C6">
            <w:pPr>
              <w:pStyle w:val="TableText"/>
              <w:rPr>
                <w:b/>
              </w:rPr>
            </w:pPr>
            <w:r>
              <w:rPr>
                <w:b/>
              </w:rPr>
              <w:t>Step Note</w:t>
            </w:r>
          </w:p>
        </w:tc>
        <w:tc>
          <w:tcPr>
            <w:tcW w:w="6842" w:type="dxa"/>
          </w:tcPr>
          <w:p w14:paraId="31271067" w14:textId="72BF3307" w:rsidR="006401C6" w:rsidRPr="009C667A" w:rsidRDefault="006401C6" w:rsidP="006401C6">
            <w:pPr>
              <w:pStyle w:val="TableText"/>
            </w:pPr>
            <w:r>
              <w:t xml:space="preserve">Populated if user types and </w:t>
            </w:r>
            <w:r w:rsidR="00701232">
              <w:t>saves a</w:t>
            </w:r>
            <w:r>
              <w:t xml:space="preserve"> note saved in the Step Note field when editing the step.</w:t>
            </w:r>
          </w:p>
        </w:tc>
      </w:tr>
      <w:tr w:rsidR="006401C6" w:rsidRPr="009C667A" w14:paraId="33A2D8B5" w14:textId="77777777" w:rsidTr="00A83ED5">
        <w:trPr>
          <w:cantSplit/>
          <w:jc w:val="center"/>
        </w:trPr>
        <w:tc>
          <w:tcPr>
            <w:tcW w:w="2508" w:type="dxa"/>
          </w:tcPr>
          <w:p w14:paraId="20FDC03E" w14:textId="141E839A" w:rsidR="006401C6" w:rsidRPr="005F76E4" w:rsidRDefault="006401C6" w:rsidP="006401C6">
            <w:pPr>
              <w:pStyle w:val="TableText"/>
              <w:rPr>
                <w:b/>
              </w:rPr>
            </w:pPr>
            <w:r>
              <w:rPr>
                <w:b/>
              </w:rPr>
              <w:t>Status</w:t>
            </w:r>
          </w:p>
        </w:tc>
        <w:tc>
          <w:tcPr>
            <w:tcW w:w="6842" w:type="dxa"/>
          </w:tcPr>
          <w:p w14:paraId="41C4BD66" w14:textId="6A0528CD" w:rsidR="006401C6" w:rsidRPr="009C667A" w:rsidRDefault="006401C6" w:rsidP="006401C6">
            <w:pPr>
              <w:pStyle w:val="TableText"/>
            </w:pPr>
            <w:r>
              <w:t>Shows if the timeline step is Active or Inactive</w:t>
            </w:r>
          </w:p>
        </w:tc>
      </w:tr>
      <w:tr w:rsidR="006401C6" w:rsidRPr="009C667A" w14:paraId="1ECD6C53" w14:textId="77777777" w:rsidTr="00A83ED5">
        <w:trPr>
          <w:cantSplit/>
          <w:jc w:val="center"/>
        </w:trPr>
        <w:tc>
          <w:tcPr>
            <w:tcW w:w="2508" w:type="dxa"/>
          </w:tcPr>
          <w:p w14:paraId="6E7A209B" w14:textId="5A7C96ED" w:rsidR="006401C6" w:rsidRPr="005F76E4" w:rsidRDefault="006401C6" w:rsidP="006401C6">
            <w:pPr>
              <w:pStyle w:val="TableText"/>
              <w:rPr>
                <w:b/>
              </w:rPr>
            </w:pPr>
            <w:r>
              <w:rPr>
                <w:b/>
              </w:rPr>
              <w:t>Create Date</w:t>
            </w:r>
          </w:p>
        </w:tc>
        <w:tc>
          <w:tcPr>
            <w:tcW w:w="6842" w:type="dxa"/>
          </w:tcPr>
          <w:p w14:paraId="5E41D677" w14:textId="78B6E12E" w:rsidR="006401C6" w:rsidRPr="009C667A" w:rsidRDefault="006401C6" w:rsidP="006401C6">
            <w:pPr>
              <w:pStyle w:val="TableText"/>
            </w:pPr>
            <w:r>
              <w:t>Create Date of the Timeline</w:t>
            </w:r>
          </w:p>
        </w:tc>
      </w:tr>
      <w:tr w:rsidR="006401C6" w:rsidRPr="009C667A" w14:paraId="28ECA1CF" w14:textId="77777777" w:rsidTr="00A83ED5">
        <w:trPr>
          <w:cantSplit/>
          <w:jc w:val="center"/>
        </w:trPr>
        <w:tc>
          <w:tcPr>
            <w:tcW w:w="2508" w:type="dxa"/>
          </w:tcPr>
          <w:p w14:paraId="0574FF6C" w14:textId="1AE98ECF" w:rsidR="006401C6" w:rsidRPr="005F76E4" w:rsidRDefault="006401C6" w:rsidP="006401C6">
            <w:pPr>
              <w:pStyle w:val="TableText"/>
              <w:rPr>
                <w:b/>
              </w:rPr>
            </w:pPr>
            <w:r>
              <w:rPr>
                <w:b/>
              </w:rPr>
              <w:t>Created By</w:t>
            </w:r>
          </w:p>
        </w:tc>
        <w:tc>
          <w:tcPr>
            <w:tcW w:w="6842" w:type="dxa"/>
          </w:tcPr>
          <w:p w14:paraId="747789C1" w14:textId="0D1860A9" w:rsidR="006401C6" w:rsidRPr="009C667A" w:rsidRDefault="006401C6" w:rsidP="006401C6">
            <w:pPr>
              <w:pStyle w:val="TableText"/>
            </w:pPr>
            <w:r>
              <w:t>User ID who created the Timeline</w:t>
            </w:r>
          </w:p>
        </w:tc>
      </w:tr>
      <w:tr w:rsidR="006401C6" w:rsidRPr="009C667A" w14:paraId="57970F9D" w14:textId="77777777" w:rsidTr="00A83ED5">
        <w:trPr>
          <w:cantSplit/>
          <w:jc w:val="center"/>
        </w:trPr>
        <w:tc>
          <w:tcPr>
            <w:tcW w:w="2508" w:type="dxa"/>
          </w:tcPr>
          <w:p w14:paraId="5343D5A1" w14:textId="7B40F57A" w:rsidR="006401C6" w:rsidRPr="005F76E4" w:rsidRDefault="006401C6" w:rsidP="006401C6">
            <w:pPr>
              <w:pStyle w:val="TableText"/>
              <w:rPr>
                <w:b/>
              </w:rPr>
            </w:pPr>
            <w:r>
              <w:rPr>
                <w:b/>
              </w:rPr>
              <w:t>Change Date</w:t>
            </w:r>
          </w:p>
        </w:tc>
        <w:tc>
          <w:tcPr>
            <w:tcW w:w="6842" w:type="dxa"/>
          </w:tcPr>
          <w:p w14:paraId="6C677241" w14:textId="06165178" w:rsidR="006401C6" w:rsidRPr="009C667A" w:rsidRDefault="006401C6" w:rsidP="006401C6">
            <w:pPr>
              <w:pStyle w:val="TableText"/>
            </w:pPr>
            <w:r>
              <w:t xml:space="preserve">Change Date of the step, for example when the step is completed </w:t>
            </w:r>
          </w:p>
        </w:tc>
      </w:tr>
      <w:tr w:rsidR="006401C6" w:rsidRPr="009C667A" w14:paraId="624C0184" w14:textId="77777777" w:rsidTr="00A83ED5">
        <w:trPr>
          <w:cantSplit/>
          <w:jc w:val="center"/>
        </w:trPr>
        <w:tc>
          <w:tcPr>
            <w:tcW w:w="2508" w:type="dxa"/>
          </w:tcPr>
          <w:p w14:paraId="2C075212" w14:textId="21401DB8" w:rsidR="006401C6" w:rsidRPr="005F76E4" w:rsidRDefault="006401C6" w:rsidP="006401C6">
            <w:pPr>
              <w:pStyle w:val="TableText"/>
              <w:rPr>
                <w:b/>
              </w:rPr>
            </w:pPr>
            <w:r>
              <w:rPr>
                <w:b/>
              </w:rPr>
              <w:t>Changed By</w:t>
            </w:r>
          </w:p>
        </w:tc>
        <w:tc>
          <w:tcPr>
            <w:tcW w:w="6842" w:type="dxa"/>
          </w:tcPr>
          <w:p w14:paraId="2FE43EDA" w14:textId="764DB21B" w:rsidR="006401C6" w:rsidRPr="009C667A" w:rsidRDefault="006401C6" w:rsidP="006401C6">
            <w:pPr>
              <w:pStyle w:val="TableText"/>
            </w:pPr>
            <w:r>
              <w:t xml:space="preserve">User ID </w:t>
            </w:r>
            <w:r w:rsidR="001949FF">
              <w:t xml:space="preserve">of </w:t>
            </w:r>
            <w:r>
              <w:t>who changed the Timeline, for example when the step is completed</w:t>
            </w:r>
          </w:p>
        </w:tc>
      </w:tr>
      <w:tr w:rsidR="00A83ED5" w:rsidRPr="009C667A" w14:paraId="688A941F" w14:textId="77777777" w:rsidTr="00A83ED5">
        <w:trPr>
          <w:cantSplit/>
          <w:jc w:val="center"/>
        </w:trPr>
        <w:tc>
          <w:tcPr>
            <w:tcW w:w="2508" w:type="dxa"/>
          </w:tcPr>
          <w:p w14:paraId="14C77E15" w14:textId="0301704E" w:rsidR="00A83ED5" w:rsidRDefault="00A83ED5" w:rsidP="006401C6">
            <w:pPr>
              <w:pStyle w:val="TableText"/>
              <w:rPr>
                <w:b/>
              </w:rPr>
            </w:pPr>
            <w:r>
              <w:rPr>
                <w:b/>
              </w:rPr>
              <w:t>Step Completed By Date</w:t>
            </w:r>
          </w:p>
        </w:tc>
        <w:tc>
          <w:tcPr>
            <w:tcW w:w="6842" w:type="dxa"/>
          </w:tcPr>
          <w:p w14:paraId="443CB8CE" w14:textId="7C92BDE1" w:rsidR="00A83ED5" w:rsidRDefault="00A83ED5" w:rsidP="006401C6">
            <w:pPr>
              <w:pStyle w:val="TableText"/>
            </w:pPr>
            <w:r>
              <w:t>Date the Step is Completed by the user</w:t>
            </w:r>
          </w:p>
        </w:tc>
      </w:tr>
      <w:tr w:rsidR="00A83ED5" w:rsidRPr="009C667A" w14:paraId="093195FD" w14:textId="77777777" w:rsidTr="00A83ED5">
        <w:trPr>
          <w:cantSplit/>
          <w:jc w:val="center"/>
        </w:trPr>
        <w:tc>
          <w:tcPr>
            <w:tcW w:w="2508" w:type="dxa"/>
          </w:tcPr>
          <w:p w14:paraId="559A4BE4" w14:textId="56256897" w:rsidR="00A83ED5" w:rsidRDefault="00A83ED5" w:rsidP="006401C6">
            <w:pPr>
              <w:pStyle w:val="TableText"/>
              <w:rPr>
                <w:b/>
              </w:rPr>
            </w:pPr>
            <w:r>
              <w:rPr>
                <w:b/>
              </w:rPr>
              <w:t>Step Completed By</w:t>
            </w:r>
          </w:p>
        </w:tc>
        <w:tc>
          <w:tcPr>
            <w:tcW w:w="6842" w:type="dxa"/>
          </w:tcPr>
          <w:p w14:paraId="1B5E3C07" w14:textId="751FD82C" w:rsidR="00A83ED5" w:rsidRDefault="00A83ED5" w:rsidP="006401C6">
            <w:pPr>
              <w:pStyle w:val="TableText"/>
            </w:pPr>
            <w:r>
              <w:t>User ID of who Completed the Step</w:t>
            </w:r>
          </w:p>
        </w:tc>
      </w:tr>
      <w:tr w:rsidR="00A83ED5" w:rsidRPr="009C667A" w14:paraId="1080D70E" w14:textId="77777777" w:rsidTr="00A83ED5">
        <w:trPr>
          <w:cantSplit/>
          <w:jc w:val="center"/>
        </w:trPr>
        <w:tc>
          <w:tcPr>
            <w:tcW w:w="2508" w:type="dxa"/>
          </w:tcPr>
          <w:p w14:paraId="10A86490" w14:textId="7105DE88" w:rsidR="00A83ED5" w:rsidRDefault="00A83ED5" w:rsidP="006401C6">
            <w:pPr>
              <w:pStyle w:val="TableText"/>
              <w:rPr>
                <w:b/>
              </w:rPr>
            </w:pPr>
            <w:r>
              <w:rPr>
                <w:b/>
              </w:rPr>
              <w:t>Step Inactive Date</w:t>
            </w:r>
          </w:p>
        </w:tc>
        <w:tc>
          <w:tcPr>
            <w:tcW w:w="6842" w:type="dxa"/>
          </w:tcPr>
          <w:p w14:paraId="2726A47B" w14:textId="6BB1001C" w:rsidR="00A83ED5" w:rsidRDefault="00A83ED5" w:rsidP="006401C6">
            <w:pPr>
              <w:pStyle w:val="TableText"/>
            </w:pPr>
            <w:r>
              <w:t>Date the Step is Inactivated</w:t>
            </w:r>
          </w:p>
        </w:tc>
      </w:tr>
      <w:tr w:rsidR="00A83ED5" w:rsidRPr="009C667A" w14:paraId="7B455714" w14:textId="77777777" w:rsidTr="00A83ED5">
        <w:trPr>
          <w:cantSplit/>
          <w:jc w:val="center"/>
        </w:trPr>
        <w:tc>
          <w:tcPr>
            <w:tcW w:w="2508" w:type="dxa"/>
          </w:tcPr>
          <w:p w14:paraId="571A53AD" w14:textId="15B3BEC9" w:rsidR="00A83ED5" w:rsidRDefault="00A83ED5" w:rsidP="006401C6">
            <w:pPr>
              <w:pStyle w:val="TableText"/>
              <w:rPr>
                <w:b/>
              </w:rPr>
            </w:pPr>
            <w:r>
              <w:rPr>
                <w:b/>
              </w:rPr>
              <w:t>Step Inactivated By</w:t>
            </w:r>
          </w:p>
        </w:tc>
        <w:tc>
          <w:tcPr>
            <w:tcW w:w="6842" w:type="dxa"/>
          </w:tcPr>
          <w:p w14:paraId="2808F901" w14:textId="57826989" w:rsidR="00A83ED5" w:rsidRDefault="00A83ED5" w:rsidP="006401C6">
            <w:pPr>
              <w:pStyle w:val="TableText"/>
            </w:pPr>
            <w:r>
              <w:t>User ID of who Inactivated the Step</w:t>
            </w:r>
          </w:p>
        </w:tc>
      </w:tr>
      <w:tr w:rsidR="00A83ED5" w:rsidRPr="009C667A" w14:paraId="7CEFE5F6" w14:textId="77777777" w:rsidTr="00A83ED5">
        <w:trPr>
          <w:cantSplit/>
          <w:jc w:val="center"/>
        </w:trPr>
        <w:tc>
          <w:tcPr>
            <w:tcW w:w="2508" w:type="dxa"/>
          </w:tcPr>
          <w:p w14:paraId="391CB2ED" w14:textId="031FFA9D" w:rsidR="00A83ED5" w:rsidRDefault="00A83ED5" w:rsidP="006401C6">
            <w:pPr>
              <w:pStyle w:val="TableText"/>
              <w:rPr>
                <w:b/>
              </w:rPr>
            </w:pPr>
            <w:r>
              <w:rPr>
                <w:b/>
              </w:rPr>
              <w:t>Timeline Inactive Date</w:t>
            </w:r>
          </w:p>
        </w:tc>
        <w:tc>
          <w:tcPr>
            <w:tcW w:w="6842" w:type="dxa"/>
          </w:tcPr>
          <w:p w14:paraId="1D08FD73" w14:textId="7B67D10C" w:rsidR="00A83ED5" w:rsidRDefault="00A83ED5" w:rsidP="006401C6">
            <w:pPr>
              <w:pStyle w:val="TableText"/>
            </w:pPr>
            <w:r>
              <w:t>Date the Timeline was Inactivated</w:t>
            </w:r>
          </w:p>
        </w:tc>
      </w:tr>
      <w:tr w:rsidR="00A83ED5" w:rsidRPr="009C667A" w14:paraId="64420614" w14:textId="77777777" w:rsidTr="00A83ED5">
        <w:trPr>
          <w:cantSplit/>
          <w:jc w:val="center"/>
        </w:trPr>
        <w:tc>
          <w:tcPr>
            <w:tcW w:w="2508" w:type="dxa"/>
          </w:tcPr>
          <w:p w14:paraId="6AC09EFB" w14:textId="14239355" w:rsidR="00A83ED5" w:rsidRDefault="00A83ED5" w:rsidP="006401C6">
            <w:pPr>
              <w:pStyle w:val="TableText"/>
              <w:rPr>
                <w:b/>
              </w:rPr>
            </w:pPr>
            <w:r>
              <w:rPr>
                <w:b/>
              </w:rPr>
              <w:t>Timeline Inactivated By</w:t>
            </w:r>
          </w:p>
        </w:tc>
        <w:tc>
          <w:tcPr>
            <w:tcW w:w="6842" w:type="dxa"/>
          </w:tcPr>
          <w:p w14:paraId="7A9FEC88" w14:textId="28F90706" w:rsidR="00A83ED5" w:rsidRDefault="00A83ED5" w:rsidP="006401C6">
            <w:pPr>
              <w:pStyle w:val="TableText"/>
            </w:pPr>
            <w:r>
              <w:t>User ID of who Inactivated the Timeline</w:t>
            </w:r>
          </w:p>
        </w:tc>
      </w:tr>
    </w:tbl>
    <w:p w14:paraId="58202B4C" w14:textId="6818EA31" w:rsidR="00F557C2" w:rsidRPr="00F26B41" w:rsidRDefault="00A62808" w:rsidP="00F26B41">
      <w:pPr>
        <w:pStyle w:val="Tableheader"/>
      </w:pPr>
      <w:bookmarkStart w:id="3452" w:name="_Toc315476268"/>
      <w:bookmarkStart w:id="3453" w:name="_Toc90643816"/>
      <w:bookmarkStart w:id="3454" w:name="_Toc23016380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6</w:t>
      </w:r>
      <w:r w:rsidR="00764635">
        <w:rPr>
          <w:noProof/>
        </w:rPr>
        <w:fldChar w:fldCharType="end"/>
      </w:r>
      <w:r>
        <w:t xml:space="preserve">: </w:t>
      </w:r>
      <w:r w:rsidR="006401C6">
        <w:t xml:space="preserve">Standard </w:t>
      </w:r>
      <w:r>
        <w:t xml:space="preserve">Timeline </w:t>
      </w:r>
      <w:bookmarkEnd w:id="3452"/>
      <w:bookmarkEnd w:id="3453"/>
      <w:r w:rsidR="006401C6">
        <w:t>Fields</w:t>
      </w:r>
      <w:bookmarkEnd w:id="3454"/>
    </w:p>
    <w:p w14:paraId="13677A81" w14:textId="6CB2A80C" w:rsidR="00A62808" w:rsidRDefault="00A62808" w:rsidP="00994A98">
      <w:pPr>
        <w:pStyle w:val="Heading3"/>
        <w:ind w:left="1080" w:hanging="1080"/>
        <w:jc w:val="both"/>
      </w:pPr>
      <w:bookmarkStart w:id="3455" w:name="_Toc314055005"/>
      <w:bookmarkStart w:id="3456" w:name="_Toc314660828"/>
      <w:bookmarkStart w:id="3457" w:name="_Toc315554291"/>
      <w:bookmarkStart w:id="3458" w:name="_Toc315633952"/>
      <w:bookmarkStart w:id="3459" w:name="_Toc11334865"/>
      <w:bookmarkStart w:id="3460" w:name="_Toc74052087"/>
      <w:bookmarkStart w:id="3461" w:name="_Toc90643470"/>
      <w:bookmarkStart w:id="3462" w:name="_Toc230163404"/>
      <w:r w:rsidRPr="00310806">
        <w:t xml:space="preserve">Additional </w:t>
      </w:r>
      <w:r>
        <w:t>T</w:t>
      </w:r>
      <w:r w:rsidRPr="00310806">
        <w:t xml:space="preserve">imeline </w:t>
      </w:r>
      <w:bookmarkEnd w:id="3455"/>
      <w:bookmarkEnd w:id="3456"/>
      <w:bookmarkEnd w:id="3457"/>
      <w:bookmarkEnd w:id="3458"/>
      <w:bookmarkEnd w:id="3459"/>
      <w:bookmarkEnd w:id="3460"/>
      <w:bookmarkEnd w:id="3461"/>
      <w:r w:rsidR="006401C6">
        <w:t>Fields</w:t>
      </w:r>
      <w:bookmarkEnd w:id="3462"/>
    </w:p>
    <w:p w14:paraId="1B726C69" w14:textId="50F17CA2" w:rsidR="00A811BE" w:rsidRPr="002D5997" w:rsidRDefault="005F76E4" w:rsidP="001879BA">
      <w:pPr>
        <w:pStyle w:val="BodyText"/>
      </w:pPr>
      <w:r>
        <w:t xml:space="preserve">The </w:t>
      </w:r>
      <w:r w:rsidR="0014490D">
        <w:t>table below</w:t>
      </w:r>
      <w:r>
        <w:t xml:space="preserve"> provides the list of additional </w:t>
      </w:r>
      <w:r w:rsidR="006401C6">
        <w:t xml:space="preserve">fields </w:t>
      </w:r>
      <w:r>
        <w:t>for the</w:t>
      </w:r>
      <w:r w:rsidR="00EA40B4">
        <w:t xml:space="preserve"> timelines</w:t>
      </w:r>
      <w:r w:rsidR="006401C6">
        <w:t xml:space="preserve"> which can be viewed from the timeline’s </w:t>
      </w:r>
      <w:r w:rsidR="006401C6">
        <w:rPr>
          <w:b/>
          <w:bCs w:val="0"/>
        </w:rPr>
        <w:t>Steps</w:t>
      </w:r>
      <w:r w:rsidR="006401C6">
        <w:t xml:space="preserve"> screen, if applicable, based on Servicing Type</w:t>
      </w:r>
      <w:r>
        <w:t>:</w:t>
      </w:r>
    </w:p>
    <w:tbl>
      <w:tblPr>
        <w:tblStyle w:val="TableGrid"/>
        <w:tblW w:w="0" w:type="auto"/>
        <w:jc w:val="center"/>
        <w:tblLook w:val="04A0" w:firstRow="1" w:lastRow="0" w:firstColumn="1" w:lastColumn="0" w:noHBand="0" w:noVBand="1"/>
      </w:tblPr>
      <w:tblGrid>
        <w:gridCol w:w="2539"/>
        <w:gridCol w:w="6811"/>
      </w:tblGrid>
      <w:tr w:rsidR="00A62808" w:rsidRPr="007905D6" w14:paraId="23898E98" w14:textId="77777777" w:rsidTr="00F557C2">
        <w:trPr>
          <w:tblHeader/>
          <w:jc w:val="center"/>
        </w:trPr>
        <w:tc>
          <w:tcPr>
            <w:tcW w:w="2628" w:type="dxa"/>
            <w:shd w:val="clear" w:color="auto" w:fill="B8CCE4" w:themeFill="accent1" w:themeFillTint="66"/>
          </w:tcPr>
          <w:p w14:paraId="03D36249" w14:textId="61C66F57" w:rsidR="00A62808" w:rsidRPr="005F76E4" w:rsidRDefault="00415B80" w:rsidP="006A3FAA">
            <w:pPr>
              <w:pStyle w:val="TableText"/>
              <w:rPr>
                <w:b/>
              </w:rPr>
            </w:pPr>
            <w:r>
              <w:rPr>
                <w:b/>
              </w:rPr>
              <w:t>Field</w:t>
            </w:r>
          </w:p>
        </w:tc>
        <w:tc>
          <w:tcPr>
            <w:tcW w:w="7290" w:type="dxa"/>
            <w:shd w:val="clear" w:color="auto" w:fill="B8CCE4" w:themeFill="accent1" w:themeFillTint="66"/>
          </w:tcPr>
          <w:p w14:paraId="5F6E3F91" w14:textId="77777777" w:rsidR="00A62808" w:rsidRPr="005F76E4" w:rsidRDefault="00A62808" w:rsidP="006A3FAA">
            <w:pPr>
              <w:pStyle w:val="TableText"/>
              <w:rPr>
                <w:b/>
              </w:rPr>
            </w:pPr>
            <w:r w:rsidRPr="005F76E4">
              <w:rPr>
                <w:b/>
              </w:rPr>
              <w:t>Description</w:t>
            </w:r>
          </w:p>
        </w:tc>
      </w:tr>
      <w:tr w:rsidR="00A62808" w:rsidRPr="007905D6" w14:paraId="16D82FB5" w14:textId="77777777" w:rsidTr="006A3FAA">
        <w:trPr>
          <w:jc w:val="center"/>
        </w:trPr>
        <w:tc>
          <w:tcPr>
            <w:tcW w:w="2628" w:type="dxa"/>
          </w:tcPr>
          <w:p w14:paraId="6F302CCA" w14:textId="640BC313" w:rsidR="00A62808" w:rsidRPr="005F76E4" w:rsidRDefault="00A62808" w:rsidP="006A3FAA">
            <w:pPr>
              <w:pStyle w:val="TableText"/>
              <w:rPr>
                <w:b/>
              </w:rPr>
            </w:pPr>
            <w:r w:rsidRPr="005F76E4">
              <w:rPr>
                <w:b/>
              </w:rPr>
              <w:t>Responsible Party</w:t>
            </w:r>
            <w:r w:rsidR="00667034">
              <w:rPr>
                <w:b/>
              </w:rPr>
              <w:fldChar w:fldCharType="begin"/>
            </w:r>
            <w:r w:rsidR="00667034">
              <w:instrText xml:space="preserve"> XE "</w:instrText>
            </w:r>
            <w:r w:rsidR="00667034" w:rsidRPr="00E241CC">
              <w:instrText>Responsible Party"</w:instrText>
            </w:r>
            <w:r w:rsidR="00667034">
              <w:instrText xml:space="preserve"> </w:instrText>
            </w:r>
            <w:r w:rsidR="00667034">
              <w:rPr>
                <w:b/>
              </w:rPr>
              <w:fldChar w:fldCharType="end"/>
            </w:r>
          </w:p>
        </w:tc>
        <w:tc>
          <w:tcPr>
            <w:tcW w:w="7290" w:type="dxa"/>
          </w:tcPr>
          <w:p w14:paraId="26333DD7" w14:textId="5A526C89" w:rsidR="00A62808" w:rsidRPr="007905D6" w:rsidRDefault="00A62808" w:rsidP="006A3FAA">
            <w:pPr>
              <w:pStyle w:val="TableText"/>
            </w:pPr>
            <w:r w:rsidRPr="007905D6">
              <w:t>When the timeline is initiated, for HUD user groups, the system allows the assignment of a responsible party to manage the timeline. The responsible party is a HUD staff member that will follo</w:t>
            </w:r>
            <w:r>
              <w:t>w up on the timeline and will ensure</w:t>
            </w:r>
            <w:r w:rsidRPr="007905D6">
              <w:t xml:space="preserve"> that the activities within the timeline are completed in a timely manner. T</w:t>
            </w:r>
            <w:r>
              <w:t>he search screen for each</w:t>
            </w:r>
            <w:r w:rsidRPr="007905D6">
              <w:t xml:space="preserve"> timeline category has the responsible party as a query field to search and generate the </w:t>
            </w:r>
            <w:r w:rsidR="006401C6">
              <w:t>timeline</w:t>
            </w:r>
            <w:r w:rsidR="006401C6" w:rsidRPr="007905D6">
              <w:t xml:space="preserve"> </w:t>
            </w:r>
            <w:r w:rsidRPr="007905D6">
              <w:t>results.</w:t>
            </w:r>
          </w:p>
        </w:tc>
      </w:tr>
      <w:tr w:rsidR="00A62808" w:rsidRPr="007905D6" w14:paraId="353273FD" w14:textId="77777777" w:rsidTr="006A3FAA">
        <w:trPr>
          <w:jc w:val="center"/>
        </w:trPr>
        <w:tc>
          <w:tcPr>
            <w:tcW w:w="2628" w:type="dxa"/>
          </w:tcPr>
          <w:p w14:paraId="7EAAFAFB" w14:textId="77777777" w:rsidR="00A62808" w:rsidRPr="005F76E4" w:rsidRDefault="00A62808" w:rsidP="006A3FAA">
            <w:pPr>
              <w:pStyle w:val="TableText"/>
              <w:rPr>
                <w:b/>
              </w:rPr>
            </w:pPr>
            <w:r w:rsidRPr="005F76E4">
              <w:rPr>
                <w:b/>
              </w:rPr>
              <w:t>Documents Upload</w:t>
            </w:r>
          </w:p>
        </w:tc>
        <w:tc>
          <w:tcPr>
            <w:tcW w:w="7290" w:type="dxa"/>
          </w:tcPr>
          <w:p w14:paraId="006B7349" w14:textId="6D8EA282" w:rsidR="00A62808" w:rsidRPr="007905D6" w:rsidRDefault="00A62808" w:rsidP="006A3FAA">
            <w:pPr>
              <w:pStyle w:val="TableText"/>
              <w:rPr>
                <w:b/>
              </w:rPr>
            </w:pPr>
            <w:r w:rsidRPr="007905D6">
              <w:t>Some timelines have steps that require the step group to upload documentation supporting t</w:t>
            </w:r>
            <w:r>
              <w:t>he completion of the activity. These</w:t>
            </w:r>
            <w:r w:rsidRPr="007905D6">
              <w:t xml:space="preserve"> steps cannot be completed without uploading the required documents. Once the documents are uploaded, the system will </w:t>
            </w:r>
            <w:r>
              <w:t>auto-save the documents on the d</w:t>
            </w:r>
            <w:r w:rsidRPr="007905D6">
              <w:t>ocuments</w:t>
            </w:r>
            <w:r w:rsidRPr="007905D6">
              <w:rPr>
                <w:b/>
              </w:rPr>
              <w:t xml:space="preserve"> </w:t>
            </w:r>
            <w:r w:rsidRPr="007905D6">
              <w:t>tab</w:t>
            </w:r>
            <w:r>
              <w:t>.</w:t>
            </w:r>
            <w:r w:rsidRPr="007905D6">
              <w:t xml:space="preserve"> </w:t>
            </w:r>
            <w:r>
              <w:t>It</w:t>
            </w:r>
            <w:r w:rsidRPr="007905D6">
              <w:t xml:space="preserve"> </w:t>
            </w:r>
            <w:r>
              <w:t xml:space="preserve">will </w:t>
            </w:r>
            <w:r w:rsidRPr="007905D6">
              <w:t xml:space="preserve">also provide a PDF icon beside the step to view the attached documents. Only </w:t>
            </w:r>
            <w:r>
              <w:t xml:space="preserve">documents in a PDF file format </w:t>
            </w:r>
            <w:r w:rsidRPr="007905D6">
              <w:t>can be attached.</w:t>
            </w:r>
          </w:p>
        </w:tc>
      </w:tr>
      <w:tr w:rsidR="00A62808" w:rsidRPr="007905D6" w14:paraId="0EFC8609" w14:textId="77777777" w:rsidTr="006A3FAA">
        <w:trPr>
          <w:jc w:val="center"/>
        </w:trPr>
        <w:tc>
          <w:tcPr>
            <w:tcW w:w="2628" w:type="dxa"/>
          </w:tcPr>
          <w:p w14:paraId="6B987ACA" w14:textId="77777777" w:rsidR="00A62808" w:rsidRPr="005F76E4" w:rsidRDefault="00A62808" w:rsidP="006A3FAA">
            <w:pPr>
              <w:pStyle w:val="TableText"/>
              <w:rPr>
                <w:b/>
              </w:rPr>
            </w:pPr>
            <w:r w:rsidRPr="005F76E4">
              <w:rPr>
                <w:b/>
              </w:rPr>
              <w:t>Letters/Forms</w:t>
            </w:r>
          </w:p>
        </w:tc>
        <w:tc>
          <w:tcPr>
            <w:tcW w:w="7290" w:type="dxa"/>
          </w:tcPr>
          <w:p w14:paraId="53AB8078" w14:textId="13FD4685" w:rsidR="00A62808" w:rsidRDefault="00A62808" w:rsidP="006A3FAA">
            <w:pPr>
              <w:pStyle w:val="TableText"/>
            </w:pPr>
            <w:r w:rsidRPr="007905D6">
              <w:t xml:space="preserve">Some timeline steps have activities that require </w:t>
            </w:r>
            <w:r>
              <w:t>the generation of letters from the system.</w:t>
            </w:r>
            <w:r w:rsidRPr="007905D6">
              <w:t xml:space="preserve"> Similarly, certain steps</w:t>
            </w:r>
            <w:r>
              <w:t xml:space="preserve"> have forms associated with the </w:t>
            </w:r>
            <w:r w:rsidRPr="007905D6">
              <w:t>activity that require completion of the form. Such steps with letters/forms are distinguished in the system with a magnifying glass icon displayed beside the step. Only the step group associated with the step can view the magnifying glass icon. The system allows the member of the step</w:t>
            </w:r>
            <w:r>
              <w:t xml:space="preserve"> </w:t>
            </w:r>
            <w:r w:rsidRPr="007905D6">
              <w:t xml:space="preserve">group to edit the letter/form (if required) and print the document. </w:t>
            </w:r>
            <w:r>
              <w:t>Printing the document also</w:t>
            </w:r>
            <w:r w:rsidRPr="007905D6">
              <w:t xml:space="preserve"> </w:t>
            </w:r>
            <w:r>
              <w:t>auto-saves the document to the d</w:t>
            </w:r>
            <w:r w:rsidRPr="007905D6">
              <w:t>ocuments</w:t>
            </w:r>
            <w:r w:rsidRPr="007905D6">
              <w:rPr>
                <w:b/>
              </w:rPr>
              <w:t xml:space="preserve"> </w:t>
            </w:r>
            <w:r>
              <w:t>tab.</w:t>
            </w:r>
          </w:p>
          <w:p w14:paraId="59864471" w14:textId="1F41797B" w:rsidR="00A62808" w:rsidRPr="007905D6" w:rsidRDefault="00A62808" w:rsidP="006A3FAA">
            <w:pPr>
              <w:pStyle w:val="TableText"/>
            </w:pPr>
            <w:r w:rsidRPr="005F76E4">
              <w:t xml:space="preserve">Note: No letters will be </w:t>
            </w:r>
            <w:r w:rsidR="008D49EB">
              <w:t>generated</w:t>
            </w:r>
            <w:r w:rsidRPr="005F76E4">
              <w:t xml:space="preserve"> from the Servicing Module where the step group on the step in the timeline is Servicer</w:t>
            </w:r>
            <w:r w:rsidR="00CA546F" w:rsidRPr="005F76E4">
              <w:t xml:space="preserve">. </w:t>
            </w:r>
            <w:r w:rsidRPr="005F76E4">
              <w:t xml:space="preserve">Servicers Letters will be </w:t>
            </w:r>
            <w:r w:rsidR="008D49EB">
              <w:t>generated</w:t>
            </w:r>
            <w:r w:rsidRPr="005F76E4">
              <w:t xml:space="preserve"> from their own system.</w:t>
            </w:r>
          </w:p>
        </w:tc>
      </w:tr>
    </w:tbl>
    <w:p w14:paraId="08AEB8BA" w14:textId="79BFA188" w:rsidR="00A62808" w:rsidRDefault="00A62808" w:rsidP="001879BA">
      <w:pPr>
        <w:pStyle w:val="TableCaption"/>
      </w:pPr>
      <w:bookmarkStart w:id="3463" w:name="_Toc315476269"/>
      <w:bookmarkStart w:id="3464" w:name="_Toc90643817"/>
      <w:bookmarkStart w:id="3465" w:name="_Toc230163806"/>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t xml:space="preserve">: Additional Timeline </w:t>
      </w:r>
      <w:bookmarkEnd w:id="3463"/>
      <w:bookmarkEnd w:id="3464"/>
      <w:r w:rsidR="00415B80">
        <w:t>Fields</w:t>
      </w:r>
      <w:bookmarkEnd w:id="3465"/>
    </w:p>
    <w:p w14:paraId="0853A1A7" w14:textId="794773D5" w:rsidR="00A62808" w:rsidRDefault="00A62808" w:rsidP="001879BA">
      <w:pPr>
        <w:pStyle w:val="BodyText"/>
      </w:pPr>
      <w:r>
        <w:t xml:space="preserve">The Servicing Module allows authorized users to Bulk Print letters associated with the following compliance timelines for Assigned loans. Refer to </w:t>
      </w:r>
      <w:r w:rsidRPr="007905D6">
        <w:rPr>
          <w:rStyle w:val="CrossRef"/>
        </w:rPr>
        <w:t xml:space="preserve">Chapter </w:t>
      </w:r>
      <w:r w:rsidR="00667034">
        <w:rPr>
          <w:rStyle w:val="CrossRef"/>
        </w:rPr>
        <w:t>9</w:t>
      </w:r>
      <w:r>
        <w:t xml:space="preserve"> for more details:</w:t>
      </w:r>
    </w:p>
    <w:p w14:paraId="0D3EE2CC" w14:textId="23FAB877" w:rsidR="00EC42C7" w:rsidRPr="0092318D" w:rsidRDefault="00EC42C7" w:rsidP="00EC42C7">
      <w:pPr>
        <w:pStyle w:val="UnorderedList"/>
      </w:pPr>
      <w:bookmarkStart w:id="3466" w:name="_Hlk190245909"/>
      <w:r w:rsidRPr="0092318D">
        <w:t>Claim Tye 2</w:t>
      </w:r>
      <w:r>
        <w:t>0</w:t>
      </w:r>
      <w:r w:rsidRPr="0092318D">
        <w:t xml:space="preserve"> – </w:t>
      </w:r>
      <w:r>
        <w:t xml:space="preserve">Demand </w:t>
      </w:r>
      <w:r w:rsidRPr="0092318D">
        <w:t xml:space="preserve">Assignment (Endorsed) </w:t>
      </w:r>
    </w:p>
    <w:p w14:paraId="1B56DE01" w14:textId="77777777" w:rsidR="0092318D" w:rsidRPr="0092318D" w:rsidRDefault="0092318D" w:rsidP="0092318D">
      <w:pPr>
        <w:pStyle w:val="UnorderedList"/>
      </w:pPr>
      <w:r w:rsidRPr="0092318D">
        <w:t xml:space="preserve">Claim Tye 22 – Assignment (Endorsed) </w:t>
      </w:r>
      <w:bookmarkEnd w:id="3466"/>
    </w:p>
    <w:p w14:paraId="798185BF" w14:textId="06330764" w:rsidR="00A62808" w:rsidRDefault="00A62808" w:rsidP="00F874DE">
      <w:pPr>
        <w:pStyle w:val="UnorderedList"/>
        <w:jc w:val="both"/>
      </w:pPr>
      <w:r>
        <w:t>Insurance Flood Policy</w:t>
      </w:r>
    </w:p>
    <w:p w14:paraId="78F4E665" w14:textId="77777777" w:rsidR="00A62808" w:rsidRDefault="00A62808" w:rsidP="00F874DE">
      <w:pPr>
        <w:pStyle w:val="UnorderedList"/>
        <w:jc w:val="both"/>
      </w:pPr>
      <w:r>
        <w:t>Insurance Hazard Policy</w:t>
      </w:r>
    </w:p>
    <w:p w14:paraId="47BDEB0B" w14:textId="3AA05517" w:rsidR="0092318D" w:rsidRDefault="0092318D" w:rsidP="00F874DE">
      <w:pPr>
        <w:pStyle w:val="UnorderedList"/>
        <w:jc w:val="both"/>
      </w:pPr>
      <w:r>
        <w:t xml:space="preserve">Occupancy Compliance Certification </w:t>
      </w:r>
    </w:p>
    <w:p w14:paraId="540F78D2" w14:textId="1C9C9F32" w:rsidR="0092318D" w:rsidRDefault="00A62808" w:rsidP="0092318D">
      <w:pPr>
        <w:pStyle w:val="UnorderedList"/>
        <w:jc w:val="both"/>
      </w:pPr>
      <w:r>
        <w:t>Taxes Delinquent</w:t>
      </w:r>
    </w:p>
    <w:p w14:paraId="1D1F94BD" w14:textId="07F01492" w:rsidR="00A62808" w:rsidRPr="00422BFA" w:rsidRDefault="00A62808" w:rsidP="00F874DE">
      <w:pPr>
        <w:pStyle w:val="Heading3"/>
        <w:ind w:left="1080" w:hanging="1080"/>
        <w:jc w:val="both"/>
      </w:pPr>
      <w:bookmarkStart w:id="3467" w:name="_Toc314055006"/>
      <w:bookmarkStart w:id="3468" w:name="_Toc314660829"/>
      <w:bookmarkStart w:id="3469" w:name="_Toc315554292"/>
      <w:bookmarkStart w:id="3470" w:name="_Toc315633953"/>
      <w:bookmarkStart w:id="3471" w:name="_Toc11334866"/>
      <w:bookmarkStart w:id="3472" w:name="_Toc74052088"/>
      <w:bookmarkStart w:id="3473" w:name="_Toc90643471"/>
      <w:bookmarkStart w:id="3474" w:name="_Toc230163405"/>
      <w:r>
        <w:t xml:space="preserve">Timeline </w:t>
      </w:r>
      <w:r w:rsidR="006401C6">
        <w:t xml:space="preserve">Side / Left </w:t>
      </w:r>
      <w:r>
        <w:t>Menu O</w:t>
      </w:r>
      <w:r w:rsidRPr="00422BFA">
        <w:t>ptions</w:t>
      </w:r>
      <w:bookmarkEnd w:id="3467"/>
      <w:bookmarkEnd w:id="3468"/>
      <w:bookmarkEnd w:id="3469"/>
      <w:bookmarkEnd w:id="3470"/>
      <w:bookmarkEnd w:id="3471"/>
      <w:bookmarkEnd w:id="3472"/>
      <w:bookmarkEnd w:id="3473"/>
      <w:bookmarkEnd w:id="3474"/>
      <w:r w:rsidRPr="00422BFA">
        <w:t xml:space="preserve"> </w:t>
      </w:r>
    </w:p>
    <w:p w14:paraId="70160B79" w14:textId="4292F456" w:rsidR="006401C6" w:rsidRDefault="006401C6" w:rsidP="006401C6">
      <w:pPr>
        <w:pStyle w:val="BodyText"/>
      </w:pPr>
      <w:r>
        <w:t xml:space="preserve">All timelines have left menu options </w:t>
      </w:r>
      <w:r w:rsidRPr="003910DC">
        <w:rPr>
          <w:b/>
          <w:bCs w:val="0"/>
        </w:rPr>
        <w:t>Steps</w:t>
      </w:r>
      <w:r>
        <w:t xml:space="preserve"> and </w:t>
      </w:r>
      <w:r>
        <w:rPr>
          <w:b/>
          <w:bCs w:val="0"/>
        </w:rPr>
        <w:t xml:space="preserve">Servicing </w:t>
      </w:r>
      <w:r w:rsidRPr="006401C6">
        <w:rPr>
          <w:b/>
          <w:bCs w:val="0"/>
        </w:rPr>
        <w:t>Mgmt</w:t>
      </w:r>
      <w:r>
        <w:t xml:space="preserve">. </w:t>
      </w:r>
      <w:r w:rsidRPr="003910DC">
        <w:rPr>
          <w:b/>
          <w:bCs w:val="0"/>
        </w:rPr>
        <w:t>Steps</w:t>
      </w:r>
      <w:r>
        <w:t xml:space="preserve"> displays all timeline steps on that timeline and </w:t>
      </w:r>
      <w:r w:rsidRPr="003910DC">
        <w:rPr>
          <w:b/>
          <w:bCs w:val="0"/>
        </w:rPr>
        <w:t>Servicing Mgmt</w:t>
      </w:r>
      <w:r>
        <w:t xml:space="preserve"> displays additional information and varies based on which timeline is being viewed.</w:t>
      </w:r>
    </w:p>
    <w:p w14:paraId="5F99CAE3" w14:textId="0804C418" w:rsidR="00A62808" w:rsidRDefault="00A62808" w:rsidP="001879BA">
      <w:pPr>
        <w:pStyle w:val="BodyText"/>
      </w:pPr>
      <w:r w:rsidRPr="006525F4">
        <w:t xml:space="preserve">In addition to the above features </w:t>
      </w:r>
      <w:r>
        <w:t xml:space="preserve">for </w:t>
      </w:r>
      <w:r w:rsidRPr="006525F4">
        <w:t>timelines</w:t>
      </w:r>
      <w:r>
        <w:t>,</w:t>
      </w:r>
      <w:r w:rsidRPr="006525F4">
        <w:t xml:space="preserve"> </w:t>
      </w:r>
      <w:r>
        <w:t xml:space="preserve">the Servicing Module provides </w:t>
      </w:r>
      <w:r w:rsidR="006401C6">
        <w:t xml:space="preserve">additional </w:t>
      </w:r>
      <w:r>
        <w:t xml:space="preserve">menu options for each timeline (visible per the permissions enabled for the user’s role). Most of these menu options (with the exception of the Servicing Management screen) are available as part of the loan menu options and are covered in detail in </w:t>
      </w:r>
      <w:r w:rsidRPr="007905D6">
        <w:rPr>
          <w:rStyle w:val="CrossRef"/>
        </w:rPr>
        <w:t xml:space="preserve">Chapter </w:t>
      </w:r>
      <w:r w:rsidR="00667034">
        <w:rPr>
          <w:rStyle w:val="CrossRef"/>
        </w:rPr>
        <w:t>5</w:t>
      </w:r>
      <w:r>
        <w:t xml:space="preserve">. </w:t>
      </w:r>
    </w:p>
    <w:p w14:paraId="3B60A2E6" w14:textId="3909D000" w:rsidR="00A62808" w:rsidRPr="00D757EC" w:rsidRDefault="00A62808" w:rsidP="00863D8C">
      <w:pPr>
        <w:pStyle w:val="Heading4"/>
      </w:pPr>
      <w:bookmarkStart w:id="3475" w:name="_Toc314660830"/>
      <w:bookmarkStart w:id="3476" w:name="_Toc315554293"/>
      <w:bookmarkStart w:id="3477" w:name="_Toc315633954"/>
      <w:bookmarkStart w:id="3478" w:name="_Toc11334867"/>
      <w:bookmarkStart w:id="3479" w:name="_Toc74052089"/>
      <w:bookmarkStart w:id="3480" w:name="_Toc90643472"/>
      <w:bookmarkStart w:id="3481" w:name="_Toc230163406"/>
      <w:r w:rsidRPr="00D757EC">
        <w:t>Servicing Management Screen</w:t>
      </w:r>
      <w:bookmarkEnd w:id="3475"/>
      <w:bookmarkEnd w:id="3476"/>
      <w:bookmarkEnd w:id="3477"/>
      <w:bookmarkEnd w:id="3478"/>
      <w:bookmarkEnd w:id="3479"/>
      <w:bookmarkEnd w:id="3480"/>
      <w:bookmarkEnd w:id="3481"/>
      <w:r w:rsidR="00151429" w:rsidRPr="00D757EC">
        <w:fldChar w:fldCharType="begin"/>
      </w:r>
      <w:r w:rsidR="00151429" w:rsidRPr="00D757EC">
        <w:instrText xml:space="preserve"> XE "Servicing Management Screen" </w:instrText>
      </w:r>
      <w:r w:rsidR="00151429" w:rsidRPr="00D757EC">
        <w:fldChar w:fldCharType="end"/>
      </w:r>
    </w:p>
    <w:p w14:paraId="7FB4F37B" w14:textId="77777777" w:rsidR="00A62808" w:rsidRDefault="00A62808" w:rsidP="001879BA">
      <w:pPr>
        <w:pStyle w:val="BodyText"/>
      </w:pPr>
      <w:r>
        <w:t>The Servicing Management screen displays data fields captured when the timeline is initiated. These fields can be edited on the Servicing Management tab after the timeline has been initiated. For authorized user roles, this screen provides options to:</w:t>
      </w:r>
    </w:p>
    <w:p w14:paraId="5BEDBFED" w14:textId="77777777" w:rsidR="00A62808" w:rsidRDefault="00A62808" w:rsidP="00F874DE">
      <w:pPr>
        <w:pStyle w:val="UnorderedList"/>
        <w:jc w:val="both"/>
      </w:pPr>
      <w:r>
        <w:t>Update timeline status (selectable options of active or inactive)</w:t>
      </w:r>
    </w:p>
    <w:p w14:paraId="4AE8C5E2" w14:textId="77777777" w:rsidR="00A62808" w:rsidRDefault="00A62808" w:rsidP="00F874DE">
      <w:pPr>
        <w:pStyle w:val="UnorderedList"/>
        <w:jc w:val="both"/>
      </w:pPr>
      <w:r>
        <w:t xml:space="preserve">Update the responsible party </w:t>
      </w:r>
    </w:p>
    <w:p w14:paraId="6C01677C" w14:textId="4E9D6758" w:rsidR="00A62808" w:rsidRDefault="00A62808" w:rsidP="00F874DE">
      <w:pPr>
        <w:pStyle w:val="UnorderedList"/>
        <w:jc w:val="both"/>
      </w:pPr>
      <w:r>
        <w:t>Various timelines have a selection of o</w:t>
      </w:r>
      <w:r w:rsidR="00EA40B4">
        <w:t xml:space="preserve">ther fields that can </w:t>
      </w:r>
      <w:r w:rsidR="006401C6">
        <w:t xml:space="preserve">be </w:t>
      </w:r>
      <w:r w:rsidR="00EA40B4">
        <w:t>update</w:t>
      </w:r>
      <w:r w:rsidR="006401C6">
        <w:t>d</w:t>
      </w:r>
    </w:p>
    <w:p w14:paraId="0CEBE0C8" w14:textId="0DC97CC9" w:rsidR="00A62808" w:rsidRDefault="00701232" w:rsidP="00DA1346">
      <w:pPr>
        <w:pStyle w:val="BodyText"/>
        <w:jc w:val="center"/>
      </w:pPr>
      <w:r w:rsidRPr="00701232">
        <w:rPr>
          <w:noProof/>
        </w:rPr>
        <w:t xml:space="preserve"> </w:t>
      </w:r>
      <w:r w:rsidR="00305F29" w:rsidRPr="00305F29">
        <w:rPr>
          <w:noProof/>
        </w:rPr>
        <w:t xml:space="preserve"> </w:t>
      </w:r>
      <w:r w:rsidR="00305F29" w:rsidRPr="00305F29">
        <w:rPr>
          <w:noProof/>
        </w:rPr>
        <w:drawing>
          <wp:inline distT="0" distB="0" distL="0" distR="0" wp14:anchorId="366C951B" wp14:editId="79FF7350">
            <wp:extent cx="4940300" cy="1611931"/>
            <wp:effectExtent l="19050" t="19050" r="12700" b="26670"/>
            <wp:docPr id="190503542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035420" name="Picture 1" descr="A screenshot of a computer&#10;&#10;AI-generated content may be incorrect."/>
                    <pic:cNvPicPr/>
                  </pic:nvPicPr>
                  <pic:blipFill>
                    <a:blip r:embed="rId340"/>
                    <a:stretch>
                      <a:fillRect/>
                    </a:stretch>
                  </pic:blipFill>
                  <pic:spPr>
                    <a:xfrm>
                      <a:off x="0" y="0"/>
                      <a:ext cx="4971558" cy="1622130"/>
                    </a:xfrm>
                    <a:prstGeom prst="rect">
                      <a:avLst/>
                    </a:prstGeom>
                    <a:ln w="19050">
                      <a:solidFill>
                        <a:schemeClr val="accent1"/>
                      </a:solidFill>
                    </a:ln>
                  </pic:spPr>
                </pic:pic>
              </a:graphicData>
            </a:graphic>
          </wp:inline>
        </w:drawing>
      </w:r>
    </w:p>
    <w:p w14:paraId="501B1F50" w14:textId="1AA87869" w:rsidR="00A62808" w:rsidRDefault="00A62808" w:rsidP="001879BA">
      <w:pPr>
        <w:pStyle w:val="FigureCaption0"/>
        <w:rPr>
          <w:noProof/>
        </w:rPr>
      </w:pPr>
      <w:bookmarkStart w:id="3482" w:name="_Toc315476495"/>
      <w:bookmarkStart w:id="3483" w:name="_Toc74052749"/>
      <w:bookmarkStart w:id="3484" w:name="_Toc90644128"/>
      <w:bookmarkStart w:id="3485" w:name="_Toc23016415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w:t>
      </w:r>
      <w:r w:rsidR="00764635">
        <w:rPr>
          <w:noProof/>
        </w:rPr>
        <w:fldChar w:fldCharType="end"/>
      </w:r>
      <w:r>
        <w:rPr>
          <w:noProof/>
        </w:rPr>
        <w:t>: Servicing Management Tab</w:t>
      </w:r>
      <w:bookmarkEnd w:id="3482"/>
      <w:bookmarkEnd w:id="3483"/>
      <w:bookmarkEnd w:id="3484"/>
      <w:bookmarkEnd w:id="3485"/>
    </w:p>
    <w:p w14:paraId="3B8D24EB" w14:textId="73B485AA" w:rsidR="00A62808" w:rsidRDefault="00701232" w:rsidP="00D22632">
      <w:pPr>
        <w:pStyle w:val="BodyText"/>
        <w:jc w:val="center"/>
      </w:pPr>
      <w:r w:rsidRPr="00701232">
        <w:rPr>
          <w:noProof/>
        </w:rPr>
        <w:t xml:space="preserve"> </w:t>
      </w:r>
      <w:r w:rsidR="00305F29" w:rsidRPr="00305F29">
        <w:rPr>
          <w:noProof/>
        </w:rPr>
        <w:t xml:space="preserve"> </w:t>
      </w:r>
      <w:r w:rsidR="00305F29">
        <w:rPr>
          <w:noProof/>
        </w:rPr>
        <w:drawing>
          <wp:inline distT="0" distB="0" distL="0" distR="0" wp14:anchorId="4E149857" wp14:editId="6ADC2E0B">
            <wp:extent cx="5264150" cy="1313788"/>
            <wp:effectExtent l="19050" t="19050" r="12700" b="20320"/>
            <wp:docPr id="188591800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5918000" name="Picture 1" descr="A screenshot of a computer&#10;&#10;AI-generated content may be incorrect."/>
                    <pic:cNvPicPr/>
                  </pic:nvPicPr>
                  <pic:blipFill>
                    <a:blip r:embed="rId341"/>
                    <a:stretch>
                      <a:fillRect/>
                    </a:stretch>
                  </pic:blipFill>
                  <pic:spPr>
                    <a:xfrm>
                      <a:off x="0" y="0"/>
                      <a:ext cx="5271851" cy="1315710"/>
                    </a:xfrm>
                    <a:prstGeom prst="rect">
                      <a:avLst/>
                    </a:prstGeom>
                    <a:ln w="19050">
                      <a:solidFill>
                        <a:schemeClr val="accent1"/>
                      </a:solidFill>
                    </a:ln>
                  </pic:spPr>
                </pic:pic>
              </a:graphicData>
            </a:graphic>
          </wp:inline>
        </w:drawing>
      </w:r>
    </w:p>
    <w:p w14:paraId="30CE1195" w14:textId="72BC9D98" w:rsidR="00A62808" w:rsidRPr="0075371A" w:rsidRDefault="00A62808" w:rsidP="001879BA">
      <w:pPr>
        <w:pStyle w:val="FigureCaption0"/>
      </w:pPr>
      <w:bookmarkStart w:id="3486" w:name="_Toc315476496"/>
      <w:bookmarkStart w:id="3487" w:name="_Toc74052750"/>
      <w:bookmarkStart w:id="3488" w:name="_Toc90644129"/>
      <w:bookmarkStart w:id="3489" w:name="_Toc23016416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w:t>
      </w:r>
      <w:r w:rsidR="00764635">
        <w:rPr>
          <w:noProof/>
        </w:rPr>
        <w:fldChar w:fldCharType="end"/>
      </w:r>
      <w:r>
        <w:rPr>
          <w:noProof/>
        </w:rPr>
        <w:t>: Servicing Management Screen</w:t>
      </w:r>
      <w:bookmarkEnd w:id="3486"/>
      <w:bookmarkEnd w:id="3487"/>
      <w:bookmarkEnd w:id="3488"/>
      <w:bookmarkEnd w:id="3489"/>
    </w:p>
    <w:p w14:paraId="1D039447" w14:textId="1E1CCD72" w:rsidR="00A55D39" w:rsidRDefault="00A55D39" w:rsidP="00863D8C">
      <w:pPr>
        <w:pStyle w:val="Heading4"/>
      </w:pPr>
      <w:bookmarkStart w:id="3490" w:name="_Toc230163407"/>
      <w:bookmarkStart w:id="3491" w:name="_Toc314660831"/>
      <w:bookmarkStart w:id="3492" w:name="_Toc315554294"/>
      <w:bookmarkStart w:id="3493" w:name="_Toc315633955"/>
      <w:bookmarkStart w:id="3494" w:name="_Toc11334868"/>
      <w:bookmarkStart w:id="3495" w:name="_Toc74052090"/>
      <w:bookmarkStart w:id="3496" w:name="_Toc90643473"/>
      <w:r>
        <w:t>Steps</w:t>
      </w:r>
      <w:bookmarkEnd w:id="3490"/>
      <w:r>
        <w:t xml:space="preserve"> </w:t>
      </w:r>
    </w:p>
    <w:p w14:paraId="33DEA201" w14:textId="1AAE435B" w:rsidR="00A55D39" w:rsidRDefault="00A55D39" w:rsidP="00A55D39">
      <w:pPr>
        <w:pStyle w:val="BodyText"/>
      </w:pPr>
      <w:r>
        <w:t xml:space="preserve">See specific timelines below for </w:t>
      </w:r>
      <w:r w:rsidR="00885E84">
        <w:t xml:space="preserve">information </w:t>
      </w:r>
      <w:r>
        <w:t>displayed under Steps.</w:t>
      </w:r>
    </w:p>
    <w:p w14:paraId="6603CA04" w14:textId="2A256400" w:rsidR="00A55D39" w:rsidRDefault="00A55D39" w:rsidP="008E2802">
      <w:pPr>
        <w:pStyle w:val="Heading3"/>
        <w:ind w:left="1080" w:hanging="1080"/>
        <w:jc w:val="both"/>
      </w:pPr>
      <w:bookmarkStart w:id="3497" w:name="_Toc230163408"/>
      <w:r w:rsidRPr="003D255C">
        <w:t xml:space="preserve">To </w:t>
      </w:r>
      <w:r w:rsidR="00654753">
        <w:t>C</w:t>
      </w:r>
      <w:r w:rsidRPr="003D255C">
        <w:t xml:space="preserve">omplete </w:t>
      </w:r>
      <w:r w:rsidR="00654753">
        <w:t>T</w:t>
      </w:r>
      <w:r>
        <w:t xml:space="preserve">imeline </w:t>
      </w:r>
      <w:r w:rsidR="00654753">
        <w:t>S</w:t>
      </w:r>
      <w:r>
        <w:t>tep</w:t>
      </w:r>
      <w:r w:rsidR="00654753">
        <w:t>s</w:t>
      </w:r>
      <w:bookmarkEnd w:id="3497"/>
      <w:r>
        <w:t xml:space="preserve"> </w:t>
      </w:r>
    </w:p>
    <w:p w14:paraId="6F741BB9" w14:textId="087639B2" w:rsidR="00E17FDB" w:rsidRDefault="00A55D39" w:rsidP="00A55D39">
      <w:pPr>
        <w:pStyle w:val="OrderedList"/>
        <w:jc w:val="both"/>
        <w:rPr>
          <w:color w:val="000000"/>
        </w:rPr>
      </w:pPr>
      <w:r w:rsidRPr="00C00A02">
        <w:rPr>
          <w:color w:val="000000"/>
        </w:rPr>
        <w:t xml:space="preserve">Complete the steps in the timeline when the </w:t>
      </w:r>
      <w:r>
        <w:rPr>
          <w:color w:val="000000"/>
        </w:rPr>
        <w:t>activity corresponding to the step</w:t>
      </w:r>
      <w:r w:rsidRPr="00C00A02">
        <w:rPr>
          <w:color w:val="000000"/>
        </w:rPr>
        <w:t xml:space="preserve"> is complete. </w:t>
      </w:r>
      <w:r w:rsidR="00E17FDB">
        <w:rPr>
          <w:color w:val="000000"/>
        </w:rPr>
        <w:t xml:space="preserve">There are various types of timeline steps as indicated by icons in the left two columns of Step Information from within </w:t>
      </w:r>
      <w:r w:rsidR="00576930">
        <w:rPr>
          <w:color w:val="000000"/>
        </w:rPr>
        <w:t>a timeline:</w:t>
      </w:r>
    </w:p>
    <w:p w14:paraId="38BBE251" w14:textId="43BD9ADA" w:rsidR="00E17FDB" w:rsidRDefault="00E17FDB" w:rsidP="006C3C3F">
      <w:pPr>
        <w:pStyle w:val="OrderedList"/>
        <w:numPr>
          <w:ilvl w:val="0"/>
          <w:numId w:val="399"/>
        </w:numPr>
        <w:jc w:val="both"/>
        <w:rPr>
          <w:color w:val="000000"/>
        </w:rPr>
      </w:pPr>
      <w:r w:rsidRPr="00732B15">
        <w:rPr>
          <w:b/>
          <w:bCs/>
          <w:color w:val="000000"/>
        </w:rPr>
        <w:t>Standard timeline steps</w:t>
      </w:r>
      <w:r>
        <w:rPr>
          <w:color w:val="000000"/>
        </w:rPr>
        <w:t>: no icons displayed in either left two columns</w:t>
      </w:r>
      <w:r w:rsidR="00E01BD2">
        <w:rPr>
          <w:color w:val="000000"/>
        </w:rPr>
        <w:t xml:space="preserve">. Click on the step and </w:t>
      </w:r>
      <w:r w:rsidR="00732B15">
        <w:rPr>
          <w:color w:val="000000"/>
        </w:rPr>
        <w:t>enter</w:t>
      </w:r>
      <w:r w:rsidR="00E01BD2">
        <w:rPr>
          <w:color w:val="000000"/>
        </w:rPr>
        <w:t xml:space="preserve"> Complete Date then click </w:t>
      </w:r>
      <w:r w:rsidR="00732B15">
        <w:rPr>
          <w:color w:val="000000"/>
        </w:rPr>
        <w:t>Submit</w:t>
      </w:r>
    </w:p>
    <w:p w14:paraId="2C0FA4DD" w14:textId="2E88D02E" w:rsidR="00E17FDB" w:rsidRDefault="00E01BD2" w:rsidP="006C3C3F">
      <w:pPr>
        <w:pStyle w:val="OrderedList"/>
        <w:numPr>
          <w:ilvl w:val="0"/>
          <w:numId w:val="399"/>
        </w:numPr>
        <w:jc w:val="both"/>
        <w:rPr>
          <w:color w:val="000000"/>
        </w:rPr>
      </w:pPr>
      <w:r>
        <w:rPr>
          <w:noProof/>
        </w:rPr>
        <w:drawing>
          <wp:inline distT="0" distB="0" distL="0" distR="0" wp14:anchorId="1349CCFE" wp14:editId="1149EAD7">
            <wp:extent cx="203210" cy="165108"/>
            <wp:effectExtent l="0" t="0" r="6350" b="6350"/>
            <wp:docPr id="9279360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936048" name=""/>
                    <pic:cNvPicPr/>
                  </pic:nvPicPr>
                  <pic:blipFill>
                    <a:blip r:embed="rId342"/>
                    <a:stretch>
                      <a:fillRect/>
                    </a:stretch>
                  </pic:blipFill>
                  <pic:spPr>
                    <a:xfrm>
                      <a:off x="0" y="0"/>
                      <a:ext cx="203210" cy="165108"/>
                    </a:xfrm>
                    <a:prstGeom prst="rect">
                      <a:avLst/>
                    </a:prstGeom>
                  </pic:spPr>
                </pic:pic>
              </a:graphicData>
            </a:graphic>
          </wp:inline>
        </w:drawing>
      </w:r>
      <w:r>
        <w:rPr>
          <w:color w:val="000000"/>
        </w:rPr>
        <w:t xml:space="preserve"> </w:t>
      </w:r>
      <w:r w:rsidR="00E17FDB" w:rsidRPr="00732B15">
        <w:rPr>
          <w:b/>
          <w:bCs/>
          <w:color w:val="000000"/>
        </w:rPr>
        <w:t>Magnifying glass</w:t>
      </w:r>
      <w:r>
        <w:rPr>
          <w:color w:val="000000"/>
        </w:rPr>
        <w:t>: use to Fill Out required form or to Preview Letter before printing</w:t>
      </w:r>
    </w:p>
    <w:p w14:paraId="73984706" w14:textId="43BF648B" w:rsidR="00E01BD2" w:rsidRDefault="00E01BD2" w:rsidP="006C3C3F">
      <w:pPr>
        <w:pStyle w:val="OrderedList"/>
        <w:numPr>
          <w:ilvl w:val="0"/>
          <w:numId w:val="399"/>
        </w:numPr>
        <w:jc w:val="both"/>
        <w:rPr>
          <w:color w:val="000000"/>
        </w:rPr>
      </w:pPr>
      <w:r>
        <w:rPr>
          <w:noProof/>
        </w:rPr>
        <w:drawing>
          <wp:inline distT="0" distB="0" distL="0" distR="0" wp14:anchorId="33E9AA57" wp14:editId="26389A82">
            <wp:extent cx="203200" cy="203200"/>
            <wp:effectExtent l="0" t="0" r="6350" b="6350"/>
            <wp:docPr id="18857145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5714585" name=""/>
                    <pic:cNvPicPr/>
                  </pic:nvPicPr>
                  <pic:blipFill>
                    <a:blip r:embed="rId343"/>
                    <a:stretch>
                      <a:fillRect/>
                    </a:stretch>
                  </pic:blipFill>
                  <pic:spPr>
                    <a:xfrm>
                      <a:off x="0" y="0"/>
                      <a:ext cx="203210" cy="203210"/>
                    </a:xfrm>
                    <a:prstGeom prst="rect">
                      <a:avLst/>
                    </a:prstGeom>
                  </pic:spPr>
                </pic:pic>
              </a:graphicData>
            </a:graphic>
          </wp:inline>
        </w:drawing>
      </w:r>
      <w:r>
        <w:rPr>
          <w:color w:val="000000"/>
        </w:rPr>
        <w:t xml:space="preserve"> </w:t>
      </w:r>
      <w:r w:rsidRPr="00732B15">
        <w:rPr>
          <w:b/>
          <w:bCs/>
          <w:color w:val="000000"/>
        </w:rPr>
        <w:t>Printer</w:t>
      </w:r>
      <w:r>
        <w:rPr>
          <w:color w:val="000000"/>
        </w:rPr>
        <w:t>: use to Print Letter and complete step</w:t>
      </w:r>
    </w:p>
    <w:p w14:paraId="31A8C1B8" w14:textId="26BBF9F6" w:rsidR="00E17FDB" w:rsidRPr="00DC0D6C" w:rsidRDefault="00016F14" w:rsidP="006C3C3F">
      <w:pPr>
        <w:pStyle w:val="OrderedList"/>
        <w:numPr>
          <w:ilvl w:val="0"/>
          <w:numId w:val="399"/>
        </w:numPr>
        <w:jc w:val="both"/>
        <w:rPr>
          <w:color w:val="000000"/>
        </w:rPr>
      </w:pPr>
      <w:r>
        <w:rPr>
          <w:noProof/>
        </w:rPr>
        <w:drawing>
          <wp:inline distT="0" distB="0" distL="0" distR="0" wp14:anchorId="53AE9C85" wp14:editId="7F168A99">
            <wp:extent cx="171081" cy="182880"/>
            <wp:effectExtent l="0" t="0" r="635" b="7620"/>
            <wp:docPr id="9278119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811929" name=""/>
                    <pic:cNvPicPr/>
                  </pic:nvPicPr>
                  <pic:blipFill>
                    <a:blip r:embed="rId344"/>
                    <a:stretch>
                      <a:fillRect/>
                    </a:stretch>
                  </pic:blipFill>
                  <pic:spPr>
                    <a:xfrm>
                      <a:off x="0" y="0"/>
                      <a:ext cx="173145" cy="185087"/>
                    </a:xfrm>
                    <a:prstGeom prst="rect">
                      <a:avLst/>
                    </a:prstGeom>
                  </pic:spPr>
                </pic:pic>
              </a:graphicData>
            </a:graphic>
          </wp:inline>
        </w:drawing>
      </w:r>
      <w:r>
        <w:rPr>
          <w:color w:val="000000"/>
        </w:rPr>
        <w:t xml:space="preserve"> </w:t>
      </w:r>
      <w:r w:rsidRPr="00732B15">
        <w:rPr>
          <w:b/>
          <w:bCs/>
          <w:color w:val="000000"/>
        </w:rPr>
        <w:t>Upload Attachment</w:t>
      </w:r>
      <w:r w:rsidR="00E01BD2">
        <w:rPr>
          <w:color w:val="000000"/>
        </w:rPr>
        <w:t>: use to Attach a PDF document</w:t>
      </w:r>
      <w:r w:rsidR="00DC0D6C">
        <w:rPr>
          <w:color w:val="000000"/>
        </w:rPr>
        <w:t xml:space="preserve">. </w:t>
      </w:r>
      <w:r w:rsidR="00DC0D6C">
        <w:t>Upload steps cannot be completed</w:t>
      </w:r>
      <w:r w:rsidR="00DC0D6C" w:rsidRPr="00DC0D6C">
        <w:t xml:space="preserve"> without attaching the required document. Once the document is attached, a </w:t>
      </w:r>
      <w:r w:rsidR="00DC0D6C">
        <w:t>user</w:t>
      </w:r>
      <w:r w:rsidR="00DC0D6C" w:rsidRPr="00DC0D6C">
        <w:t xml:space="preserve"> will click </w:t>
      </w:r>
      <w:r w:rsidR="00DC0D6C" w:rsidRPr="00DC0D6C">
        <w:rPr>
          <w:b/>
        </w:rPr>
        <w:t>Submit</w:t>
      </w:r>
      <w:r w:rsidR="00DC0D6C" w:rsidRPr="00DC0D6C">
        <w:t xml:space="preserve"> for the document to be attached</w:t>
      </w:r>
      <w:r w:rsidR="00DC0D6C">
        <w:t xml:space="preserve"> and step completed. The document is auto</w:t>
      </w:r>
      <w:r w:rsidR="00240B7E">
        <w:t xml:space="preserve"> </w:t>
      </w:r>
      <w:r w:rsidR="00DC0D6C">
        <w:t>saved to the Documents tab.</w:t>
      </w:r>
    </w:p>
    <w:p w14:paraId="7FF42774" w14:textId="140228DA" w:rsidR="00FD4694" w:rsidRPr="00DC0D6C" w:rsidRDefault="00A7042F" w:rsidP="006C3C3F">
      <w:pPr>
        <w:pStyle w:val="OrderedList"/>
        <w:numPr>
          <w:ilvl w:val="0"/>
          <w:numId w:val="399"/>
        </w:numPr>
        <w:jc w:val="both"/>
        <w:rPr>
          <w:color w:val="000000"/>
        </w:rPr>
      </w:pPr>
      <w:r>
        <w:pict w14:anchorId="6E5BD605">
          <v:shape id="_x0000_i1026" type="#_x0000_t75" style="width:14.25pt;height:14.25pt;visibility:visible;mso-wrap-style:square">
            <v:imagedata r:id="rId345" o:title=""/>
          </v:shape>
        </w:pict>
      </w:r>
      <w:r w:rsidR="00016F14" w:rsidRPr="00DC0D6C">
        <w:rPr>
          <w:color w:val="000000"/>
        </w:rPr>
        <w:t xml:space="preserve"> </w:t>
      </w:r>
      <w:r w:rsidR="00016F14" w:rsidRPr="00DC0D6C">
        <w:rPr>
          <w:b/>
          <w:bCs/>
          <w:color w:val="000000"/>
        </w:rPr>
        <w:t>Download / view Attachment</w:t>
      </w:r>
      <w:r w:rsidR="00E01BD2" w:rsidRPr="00DC0D6C">
        <w:rPr>
          <w:color w:val="000000"/>
        </w:rPr>
        <w:t xml:space="preserve">: use to view an Attached PDF document </w:t>
      </w:r>
      <w:r w:rsidR="00DC0D6C">
        <w:rPr>
          <w:color w:val="000000"/>
        </w:rPr>
        <w:t>for a step with a Document attached. The document is also viewable from the Documents tabl</w:t>
      </w:r>
      <w:r w:rsidR="00240B7E">
        <w:rPr>
          <w:color w:val="000000"/>
        </w:rPr>
        <w:t>e</w:t>
      </w:r>
      <w:r w:rsidR="00DC0D6C">
        <w:rPr>
          <w:color w:val="000000"/>
        </w:rPr>
        <w:t xml:space="preserve">. </w:t>
      </w:r>
    </w:p>
    <w:p w14:paraId="3A69F536" w14:textId="46561518" w:rsidR="00A55D39" w:rsidRDefault="00A55D39" w:rsidP="006C3C3F">
      <w:pPr>
        <w:pStyle w:val="OrderedList"/>
        <w:numPr>
          <w:ilvl w:val="0"/>
          <w:numId w:val="398"/>
        </w:numPr>
        <w:jc w:val="both"/>
      </w:pPr>
      <w:r w:rsidRPr="00C00A02">
        <w:t xml:space="preserve">To complete a step in the timeline, </w:t>
      </w:r>
      <w:r>
        <w:t>click the step (F</w:t>
      </w:r>
      <w:r w:rsidRPr="00C00A02">
        <w:t>or example</w:t>
      </w:r>
      <w:r>
        <w:t>:</w:t>
      </w:r>
      <w:r w:rsidRPr="00421A22">
        <w:rPr>
          <w:b/>
        </w:rPr>
        <w:t xml:space="preserve"> </w:t>
      </w:r>
      <w:r w:rsidR="00712CA8">
        <w:rPr>
          <w:b/>
        </w:rPr>
        <w:t>D&amp;P Notice Sent to Borrower</w:t>
      </w:r>
      <w:r>
        <w:rPr>
          <w:b/>
        </w:rPr>
        <w:t>)</w:t>
      </w:r>
      <w:r w:rsidRPr="000C5694">
        <w:t>.</w:t>
      </w:r>
      <w:r w:rsidR="00712CA8">
        <w:t xml:space="preserve"> </w:t>
      </w:r>
    </w:p>
    <w:p w14:paraId="1F64F76E" w14:textId="77777777" w:rsidR="00712CA8" w:rsidRPr="00C00A02" w:rsidRDefault="00712CA8" w:rsidP="006C3C3F">
      <w:pPr>
        <w:pStyle w:val="OrderedList"/>
        <w:numPr>
          <w:ilvl w:val="0"/>
          <w:numId w:val="398"/>
        </w:numPr>
        <w:jc w:val="both"/>
      </w:pPr>
      <w:r w:rsidRPr="00C00A02">
        <w:t xml:space="preserve">Populate the completion date, add a note in the </w:t>
      </w:r>
      <w:r>
        <w:rPr>
          <w:b/>
        </w:rPr>
        <w:t>Step Note</w:t>
      </w:r>
      <w:r w:rsidRPr="00C00A02">
        <w:t xml:space="preserve"> field if applicable, </w:t>
      </w:r>
      <w:r>
        <w:t xml:space="preserve">and </w:t>
      </w:r>
      <w:r w:rsidRPr="00C00A02">
        <w:t xml:space="preserve">click </w:t>
      </w:r>
      <w:r w:rsidRPr="00251671">
        <w:rPr>
          <w:b/>
        </w:rPr>
        <w:t>Submit</w:t>
      </w:r>
      <w:r w:rsidRPr="00C00A02">
        <w:t xml:space="preserve"> on </w:t>
      </w:r>
      <w:r>
        <w:t xml:space="preserve">the </w:t>
      </w:r>
      <w:r w:rsidRPr="00421A22">
        <w:rPr>
          <w:b/>
        </w:rPr>
        <w:t>Edit Step</w:t>
      </w:r>
      <w:r>
        <w:t xml:space="preserve"> window.</w:t>
      </w:r>
      <w:r w:rsidRPr="00C00A02">
        <w:t xml:space="preserve"> </w:t>
      </w:r>
    </w:p>
    <w:p w14:paraId="0DF0F8D4" w14:textId="34006E8D" w:rsidR="00A55D39" w:rsidRDefault="00712CA8" w:rsidP="00A55D39">
      <w:pPr>
        <w:pStyle w:val="BodyText"/>
        <w:jc w:val="center"/>
      </w:pPr>
      <w:r>
        <w:rPr>
          <w:noProof/>
        </w:rPr>
        <w:drawing>
          <wp:inline distT="0" distB="0" distL="0" distR="0" wp14:anchorId="0F9DE500" wp14:editId="7D8E0D54">
            <wp:extent cx="2280838" cy="1877619"/>
            <wp:effectExtent l="19050" t="19050" r="24765" b="27940"/>
            <wp:docPr id="30" name="Picture 30"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Graphical user interface, text, application, email&#10;&#10;Description automatically generated"/>
                    <pic:cNvPicPr/>
                  </pic:nvPicPr>
                  <pic:blipFill>
                    <a:blip r:embed="rId346"/>
                    <a:stretch>
                      <a:fillRect/>
                    </a:stretch>
                  </pic:blipFill>
                  <pic:spPr>
                    <a:xfrm>
                      <a:off x="0" y="0"/>
                      <a:ext cx="2287483" cy="1883090"/>
                    </a:xfrm>
                    <a:prstGeom prst="rect">
                      <a:avLst/>
                    </a:prstGeom>
                    <a:ln w="19050">
                      <a:solidFill>
                        <a:schemeClr val="accent1"/>
                      </a:solidFill>
                    </a:ln>
                  </pic:spPr>
                </pic:pic>
              </a:graphicData>
            </a:graphic>
          </wp:inline>
        </w:drawing>
      </w:r>
    </w:p>
    <w:p w14:paraId="7086992E" w14:textId="0160F36A" w:rsidR="00A55D39" w:rsidRPr="0075371A" w:rsidRDefault="00A55D39" w:rsidP="00A55D39">
      <w:pPr>
        <w:pStyle w:val="FigureCaption0"/>
      </w:pPr>
      <w:bookmarkStart w:id="3498" w:name="_Toc230164161"/>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w:t>
      </w:r>
      <w:r>
        <w:rPr>
          <w:noProof/>
        </w:rPr>
        <w:fldChar w:fldCharType="end"/>
      </w:r>
      <w:r>
        <w:rPr>
          <w:noProof/>
        </w:rPr>
        <w:t>: Edit Step – Endorsed Due and Payable w</w:t>
      </w:r>
      <w:r w:rsidR="00712CA8">
        <w:rPr>
          <w:noProof/>
        </w:rPr>
        <w:t>ith</w:t>
      </w:r>
      <w:r>
        <w:rPr>
          <w:noProof/>
        </w:rPr>
        <w:t xml:space="preserve"> HUD Approval</w:t>
      </w:r>
      <w:bookmarkEnd w:id="3498"/>
    </w:p>
    <w:p w14:paraId="44130145" w14:textId="77777777" w:rsidR="00A55D39" w:rsidRPr="00C00A02" w:rsidRDefault="00A55D39" w:rsidP="006C3C3F">
      <w:pPr>
        <w:pStyle w:val="OrderedList"/>
        <w:numPr>
          <w:ilvl w:val="0"/>
          <w:numId w:val="398"/>
        </w:numPr>
        <w:jc w:val="both"/>
      </w:pPr>
      <w:r w:rsidRPr="00C00A02">
        <w:t xml:space="preserve">The completion date is populated </w:t>
      </w:r>
      <w:r>
        <w:t xml:space="preserve">in the field </w:t>
      </w:r>
      <w:r w:rsidRPr="0038738C">
        <w:rPr>
          <w:b/>
          <w:bCs/>
        </w:rPr>
        <w:t>Complete Date</w:t>
      </w:r>
      <w:r>
        <w:t xml:space="preserve"> </w:t>
      </w:r>
      <w:r w:rsidRPr="00392FA2">
        <w:t>on</w:t>
      </w:r>
      <w:r w:rsidRPr="004D1FFE">
        <w:t xml:space="preserve"> the </w:t>
      </w:r>
      <w:r w:rsidRPr="00421A22">
        <w:rPr>
          <w:b/>
        </w:rPr>
        <w:t>Steps</w:t>
      </w:r>
      <w:r w:rsidRPr="00C00A02">
        <w:t xml:space="preserve"> screen</w:t>
      </w:r>
      <w:r>
        <w:t>.</w:t>
      </w:r>
    </w:p>
    <w:p w14:paraId="1E844206" w14:textId="03D94429" w:rsidR="00A55D39" w:rsidRPr="00CF17D4" w:rsidRDefault="00A55D39" w:rsidP="008E2802">
      <w:pPr>
        <w:pStyle w:val="Heading3"/>
        <w:ind w:left="1080" w:hanging="1080"/>
        <w:jc w:val="both"/>
        <w:rPr>
          <w:sz w:val="20"/>
          <w:szCs w:val="20"/>
          <w:lang w:bidi="en-US"/>
        </w:rPr>
      </w:pPr>
      <w:bookmarkStart w:id="3499" w:name="_Toc230163409"/>
      <w:r>
        <w:t xml:space="preserve">To </w:t>
      </w:r>
      <w:r w:rsidR="00654753">
        <w:t>A</w:t>
      </w:r>
      <w:r>
        <w:t xml:space="preserve">dd </w:t>
      </w:r>
      <w:r w:rsidR="00654753">
        <w:t>O</w:t>
      </w:r>
      <w:r>
        <w:t xml:space="preserve">ptional </w:t>
      </w:r>
      <w:r w:rsidR="00654753">
        <w:t>Tim</w:t>
      </w:r>
      <w:r w:rsidR="00E17FDB">
        <w:t>e</w:t>
      </w:r>
      <w:r w:rsidR="00654753">
        <w:t>line S</w:t>
      </w:r>
      <w:r>
        <w:t>teps</w:t>
      </w:r>
      <w:bookmarkEnd w:id="3499"/>
    </w:p>
    <w:p w14:paraId="428DB181" w14:textId="27FB84EF" w:rsidR="00885E84" w:rsidRPr="00885E84" w:rsidRDefault="00885E84" w:rsidP="00885E84">
      <w:pPr>
        <w:pStyle w:val="OrderedList"/>
        <w:jc w:val="both"/>
      </w:pPr>
      <w:r>
        <w:rPr>
          <w:color w:val="000000"/>
        </w:rPr>
        <w:t xml:space="preserve">Add and </w:t>
      </w:r>
      <w:r w:rsidRPr="00C00A02">
        <w:rPr>
          <w:color w:val="000000"/>
        </w:rPr>
        <w:t xml:space="preserve">Complete </w:t>
      </w:r>
      <w:r>
        <w:rPr>
          <w:color w:val="000000"/>
        </w:rPr>
        <w:t xml:space="preserve">Optional </w:t>
      </w:r>
      <w:r w:rsidRPr="00C00A02">
        <w:rPr>
          <w:color w:val="000000"/>
        </w:rPr>
        <w:t xml:space="preserve">steps in the timeline when the </w:t>
      </w:r>
      <w:r>
        <w:rPr>
          <w:color w:val="000000"/>
        </w:rPr>
        <w:t>activity corresponding to the step</w:t>
      </w:r>
      <w:r w:rsidRPr="00C00A02">
        <w:rPr>
          <w:color w:val="000000"/>
        </w:rPr>
        <w:t xml:space="preserve"> is </w:t>
      </w:r>
      <w:r>
        <w:rPr>
          <w:color w:val="000000"/>
        </w:rPr>
        <w:t xml:space="preserve">applicable to the timeline. </w:t>
      </w:r>
    </w:p>
    <w:p w14:paraId="52E59D18" w14:textId="30017261" w:rsidR="00A55D39" w:rsidRPr="00C00A02" w:rsidRDefault="00A55D39" w:rsidP="006C3C3F">
      <w:pPr>
        <w:pStyle w:val="OrderedList"/>
        <w:numPr>
          <w:ilvl w:val="0"/>
          <w:numId w:val="446"/>
        </w:numPr>
        <w:jc w:val="both"/>
      </w:pPr>
      <w:r w:rsidRPr="00C00A02">
        <w:t>To add an optional step</w:t>
      </w:r>
      <w:r>
        <w:t>,</w:t>
      </w:r>
      <w:r w:rsidRPr="00C00A02">
        <w:t xml:space="preserve"> </w:t>
      </w:r>
      <w:r>
        <w:t>click</w:t>
      </w:r>
      <w:r w:rsidRPr="00C00A02">
        <w:t xml:space="preserve"> </w:t>
      </w:r>
      <w:r w:rsidRPr="004F7C37">
        <w:rPr>
          <w:b/>
        </w:rPr>
        <w:t>New</w:t>
      </w:r>
      <w:r>
        <w:rPr>
          <w:b/>
        </w:rPr>
        <w:t xml:space="preserve"> </w:t>
      </w:r>
      <w:r w:rsidRPr="00CF17D4">
        <w:rPr>
          <w:bCs/>
        </w:rPr>
        <w:t>from the timeline steps page</w:t>
      </w:r>
      <w:r w:rsidRPr="004F7C37">
        <w:rPr>
          <w:b/>
        </w:rPr>
        <w:t>.</w:t>
      </w:r>
      <w:r w:rsidRPr="00C00A02">
        <w:t xml:space="preserve"> </w:t>
      </w:r>
    </w:p>
    <w:p w14:paraId="4DC89568" w14:textId="77777777" w:rsidR="00A55D39" w:rsidRPr="00C00A02" w:rsidRDefault="00A55D39" w:rsidP="006C3C3F">
      <w:pPr>
        <w:pStyle w:val="OrderedList"/>
        <w:numPr>
          <w:ilvl w:val="0"/>
          <w:numId w:val="446"/>
        </w:numPr>
        <w:jc w:val="both"/>
      </w:pPr>
      <w:r w:rsidRPr="00C00A02">
        <w:t xml:space="preserve">Select an optional step from the </w:t>
      </w:r>
      <w:r w:rsidRPr="000C2021">
        <w:rPr>
          <w:b/>
        </w:rPr>
        <w:t xml:space="preserve">Step Description </w:t>
      </w:r>
      <w:r w:rsidRPr="000C2021">
        <w:t xml:space="preserve">dropdown </w:t>
      </w:r>
      <w:r w:rsidRPr="00C00A02">
        <w:t xml:space="preserve">that needs to be added on the timeline and click </w:t>
      </w:r>
      <w:r>
        <w:rPr>
          <w:b/>
        </w:rPr>
        <w:t xml:space="preserve">Submit </w:t>
      </w:r>
      <w:r w:rsidRPr="00901C59">
        <w:t>on the new window</w:t>
      </w:r>
      <w:r w:rsidRPr="00C00A02">
        <w:t>. The step will be added to the list of steps.</w:t>
      </w:r>
    </w:p>
    <w:p w14:paraId="2318A201" w14:textId="6DF82EE1" w:rsidR="00A55D39" w:rsidRPr="00C00A02" w:rsidRDefault="00A55D39" w:rsidP="006C3C3F">
      <w:pPr>
        <w:pStyle w:val="OrderedList"/>
        <w:numPr>
          <w:ilvl w:val="0"/>
          <w:numId w:val="446"/>
        </w:numPr>
        <w:jc w:val="both"/>
      </w:pPr>
      <w:r w:rsidRPr="00C00A02">
        <w:t xml:space="preserve">To complete the step, </w:t>
      </w:r>
      <w:r w:rsidR="00A25E95">
        <w:t xml:space="preserve">refer to the </w:t>
      </w:r>
      <w:r w:rsidR="00A25E95">
        <w:rPr>
          <w:color w:val="000000"/>
        </w:rPr>
        <w:t xml:space="preserve">types of timeline steps, for standard timeline steps with no icons, </w:t>
      </w:r>
      <w:r>
        <w:t xml:space="preserve">click </w:t>
      </w:r>
      <w:r w:rsidR="00A25E95">
        <w:t xml:space="preserve">the </w:t>
      </w:r>
      <w:r w:rsidR="00F80757">
        <w:t xml:space="preserve">step </w:t>
      </w:r>
      <w:r w:rsidR="00F80757" w:rsidRPr="00C00A02">
        <w:t>and</w:t>
      </w:r>
      <w:r w:rsidRPr="00C00A02">
        <w:t xml:space="preserve"> populate the completion date, add a note in the </w:t>
      </w:r>
      <w:r w:rsidRPr="0038738C">
        <w:rPr>
          <w:b/>
          <w:bCs/>
        </w:rPr>
        <w:t>Step Note</w:t>
      </w:r>
      <w:r w:rsidRPr="00C00A02">
        <w:t xml:space="preserve"> field if applicable, </w:t>
      </w:r>
      <w:r>
        <w:t xml:space="preserve">and </w:t>
      </w:r>
      <w:r w:rsidRPr="00C00A02">
        <w:t xml:space="preserve">click </w:t>
      </w:r>
      <w:r w:rsidRPr="00AF582E">
        <w:rPr>
          <w:b/>
        </w:rPr>
        <w:t>Submit</w:t>
      </w:r>
      <w:r w:rsidRPr="00C00A02">
        <w:t xml:space="preserve"> on </w:t>
      </w:r>
      <w:r>
        <w:t xml:space="preserve">the </w:t>
      </w:r>
      <w:r w:rsidRPr="009C123B">
        <w:rPr>
          <w:b/>
        </w:rPr>
        <w:t>Edit Step</w:t>
      </w:r>
      <w:r>
        <w:t xml:space="preserve"> window</w:t>
      </w:r>
      <w:r w:rsidRPr="00C00A02">
        <w:t>.</w:t>
      </w:r>
    </w:p>
    <w:p w14:paraId="030BD76F" w14:textId="77777777" w:rsidR="00A55D39" w:rsidRDefault="00A55D39" w:rsidP="006C3C3F">
      <w:pPr>
        <w:pStyle w:val="OrderedList"/>
        <w:numPr>
          <w:ilvl w:val="0"/>
          <w:numId w:val="446"/>
        </w:numPr>
        <w:jc w:val="both"/>
      </w:pPr>
      <w:r>
        <w:t xml:space="preserve">Repeat the above instructions to add and complete </w:t>
      </w:r>
      <w:r w:rsidRPr="00C00A02">
        <w:t>other optional steps</w:t>
      </w:r>
      <w:r>
        <w:t>.</w:t>
      </w:r>
    </w:p>
    <w:p w14:paraId="056C6AFB" w14:textId="0498E4D0" w:rsidR="00A55D39" w:rsidRDefault="00A55D39" w:rsidP="00A55D39">
      <w:pPr>
        <w:pStyle w:val="BodyText"/>
      </w:pPr>
    </w:p>
    <w:p w14:paraId="37B18AE5" w14:textId="77777777" w:rsidR="00A55D39" w:rsidRDefault="00A55D39" w:rsidP="00A55D39">
      <w:pPr>
        <w:pStyle w:val="BodyText"/>
      </w:pPr>
      <w:r>
        <w:t xml:space="preserve">In the remaining sections of this chapter, the timeline categories have been separated into Timeline Groups Endorsed and Assigned. </w:t>
      </w:r>
    </w:p>
    <w:p w14:paraId="788EC2D8" w14:textId="77777777" w:rsidR="00A55D39" w:rsidRDefault="00A55D39" w:rsidP="00A55D39">
      <w:pPr>
        <w:pStyle w:val="BodyText"/>
      </w:pPr>
    </w:p>
    <w:bookmarkEnd w:id="3491"/>
    <w:bookmarkEnd w:id="3492"/>
    <w:bookmarkEnd w:id="3493"/>
    <w:bookmarkEnd w:id="3494"/>
    <w:bookmarkEnd w:id="3495"/>
    <w:bookmarkEnd w:id="3496"/>
    <w:p w14:paraId="1EC91D52" w14:textId="6CE9361D" w:rsidR="00A62808" w:rsidRPr="0075371A" w:rsidRDefault="00A62808" w:rsidP="001879BA">
      <w:pPr>
        <w:pStyle w:val="FigureCaption0"/>
      </w:pPr>
    </w:p>
    <w:p w14:paraId="2476A583" w14:textId="0D7695F8" w:rsidR="00E37C5B" w:rsidRDefault="00E37C5B">
      <w:r>
        <w:br w:type="page"/>
      </w:r>
    </w:p>
    <w:p w14:paraId="6FA8D2EE" w14:textId="24A23CB6" w:rsidR="00A62808" w:rsidRDefault="00333517" w:rsidP="001879BA">
      <w:pPr>
        <w:pStyle w:val="Heading2"/>
      </w:pPr>
      <w:bookmarkStart w:id="3500" w:name="_Toc314055012"/>
      <w:bookmarkStart w:id="3501" w:name="_Ref314423480"/>
      <w:bookmarkStart w:id="3502" w:name="_Toc314660835"/>
      <w:bookmarkStart w:id="3503" w:name="_Ref315430507"/>
      <w:bookmarkStart w:id="3504" w:name="_Toc315554298"/>
      <w:bookmarkStart w:id="3505" w:name="_Toc315633959"/>
      <w:bookmarkStart w:id="3506" w:name="_Toc11334872"/>
      <w:bookmarkStart w:id="3507" w:name="_Toc74052094"/>
      <w:bookmarkStart w:id="3508" w:name="_Toc90643477"/>
      <w:bookmarkStart w:id="3509" w:name="_Toc130209483"/>
      <w:bookmarkStart w:id="3510" w:name="_Toc230163410"/>
      <w:r>
        <w:t>Endorsed Timelines</w:t>
      </w:r>
      <w:bookmarkEnd w:id="3500"/>
      <w:bookmarkEnd w:id="3501"/>
      <w:bookmarkEnd w:id="3502"/>
      <w:bookmarkEnd w:id="3503"/>
      <w:bookmarkEnd w:id="3504"/>
      <w:bookmarkEnd w:id="3505"/>
      <w:bookmarkEnd w:id="3506"/>
      <w:bookmarkEnd w:id="3507"/>
      <w:bookmarkEnd w:id="3508"/>
      <w:bookmarkEnd w:id="3509"/>
      <w:bookmarkEnd w:id="3510"/>
    </w:p>
    <w:p w14:paraId="1F5A480D" w14:textId="77777777" w:rsidR="00A62808" w:rsidRDefault="00A62808" w:rsidP="00F874DE">
      <w:pPr>
        <w:pStyle w:val="Heading3"/>
        <w:ind w:left="1080" w:hanging="1080"/>
        <w:jc w:val="both"/>
      </w:pPr>
      <w:bookmarkStart w:id="3511" w:name="_Toc315554299"/>
      <w:bookmarkStart w:id="3512" w:name="_Toc315633960"/>
      <w:bookmarkStart w:id="3513" w:name="_Toc11334873"/>
      <w:bookmarkStart w:id="3514" w:name="_Toc74052095"/>
      <w:bookmarkStart w:id="3515" w:name="_Toc90643478"/>
      <w:bookmarkStart w:id="3516" w:name="_Toc230163411"/>
      <w:bookmarkStart w:id="3517" w:name="_Toc314660836"/>
      <w:bookmarkStart w:id="3518" w:name="_Toc314055013"/>
      <w:r>
        <w:t>Compliance Timelines</w:t>
      </w:r>
      <w:bookmarkEnd w:id="3511"/>
      <w:bookmarkEnd w:id="3512"/>
      <w:bookmarkEnd w:id="3513"/>
      <w:bookmarkEnd w:id="3514"/>
      <w:bookmarkEnd w:id="3515"/>
      <w:bookmarkEnd w:id="3516"/>
      <w:r>
        <w:t xml:space="preserve"> </w:t>
      </w:r>
      <w:bookmarkEnd w:id="3517"/>
      <w:bookmarkEnd w:id="3518"/>
    </w:p>
    <w:p w14:paraId="0B8AD083" w14:textId="357CFEC3" w:rsidR="0048707C" w:rsidRDefault="0048707C" w:rsidP="0048707C">
      <w:pPr>
        <w:pStyle w:val="BodyText"/>
        <w:rPr>
          <w:lang w:bidi="ar-SA"/>
        </w:rPr>
      </w:pPr>
      <w:r>
        <w:rPr>
          <w:lang w:bidi="ar-SA"/>
        </w:rPr>
        <w:t>The following timelines are available under Endorsed &gt; Compliance:</w:t>
      </w:r>
    </w:p>
    <w:p w14:paraId="582CFF80" w14:textId="14E83F64" w:rsidR="00CF20E7" w:rsidRDefault="00CF20E7" w:rsidP="00CF20E7">
      <w:pPr>
        <w:pStyle w:val="UnorderedList"/>
      </w:pPr>
      <w:r>
        <w:t>Insurance – Flood Policy</w:t>
      </w:r>
    </w:p>
    <w:p w14:paraId="19164833" w14:textId="3111FF7D" w:rsidR="00CF20E7" w:rsidRDefault="00CF20E7" w:rsidP="00CF20E7">
      <w:pPr>
        <w:pStyle w:val="UnorderedList"/>
      </w:pPr>
      <w:r>
        <w:t>Insurance – Forced Place</w:t>
      </w:r>
    </w:p>
    <w:p w14:paraId="759481E5" w14:textId="127A55BE" w:rsidR="00CF20E7" w:rsidRDefault="00CF20E7" w:rsidP="00CF20E7">
      <w:pPr>
        <w:pStyle w:val="UnorderedList"/>
      </w:pPr>
      <w:r>
        <w:t>Insurance – Hazard Policy</w:t>
      </w:r>
    </w:p>
    <w:p w14:paraId="58363A29" w14:textId="64923B82" w:rsidR="00CF20E7" w:rsidRDefault="00CF20E7" w:rsidP="00CF20E7">
      <w:pPr>
        <w:pStyle w:val="UnorderedList"/>
      </w:pPr>
      <w:r>
        <w:t>Occupancy Compliance Certification</w:t>
      </w:r>
    </w:p>
    <w:p w14:paraId="3362299C" w14:textId="16F48707" w:rsidR="00CF20E7" w:rsidRDefault="00CF20E7" w:rsidP="00CF20E7">
      <w:pPr>
        <w:pStyle w:val="UnorderedList"/>
      </w:pPr>
      <w:r>
        <w:t>Repairs</w:t>
      </w:r>
    </w:p>
    <w:p w14:paraId="57E32308" w14:textId="4A49D3D6" w:rsidR="00CF20E7" w:rsidRDefault="00CF20E7" w:rsidP="00CF20E7">
      <w:pPr>
        <w:pStyle w:val="UnorderedList"/>
      </w:pPr>
      <w:r>
        <w:t xml:space="preserve">Taxes Delinquent </w:t>
      </w:r>
    </w:p>
    <w:p w14:paraId="1DD5F649" w14:textId="267961BE" w:rsidR="00A62808" w:rsidRPr="00D757EC" w:rsidRDefault="00A62808" w:rsidP="00863D8C">
      <w:pPr>
        <w:pStyle w:val="Heading4"/>
      </w:pPr>
      <w:bookmarkStart w:id="3519" w:name="_Toc314055014"/>
      <w:bookmarkStart w:id="3520" w:name="_Toc314660837"/>
      <w:bookmarkStart w:id="3521" w:name="_Toc315554302"/>
      <w:bookmarkStart w:id="3522" w:name="_Toc315633963"/>
      <w:bookmarkStart w:id="3523" w:name="_Toc11334876"/>
      <w:bookmarkStart w:id="3524" w:name="_Toc74052098"/>
      <w:bookmarkStart w:id="3525" w:name="_Toc90643481"/>
      <w:bookmarkStart w:id="3526" w:name="_Toc230163412"/>
      <w:r w:rsidRPr="00D757EC">
        <w:t>Insurance – Flood Policy</w:t>
      </w:r>
      <w:bookmarkEnd w:id="3519"/>
      <w:bookmarkEnd w:id="3520"/>
      <w:bookmarkEnd w:id="3521"/>
      <w:bookmarkEnd w:id="3522"/>
      <w:bookmarkEnd w:id="3523"/>
      <w:bookmarkEnd w:id="3524"/>
      <w:bookmarkEnd w:id="3525"/>
      <w:bookmarkEnd w:id="3526"/>
      <w:r w:rsidR="0005212A" w:rsidRPr="00D757EC">
        <w:fldChar w:fldCharType="begin"/>
      </w:r>
      <w:r w:rsidR="0005212A" w:rsidRPr="00D757EC">
        <w:instrText xml:space="preserve"> XE "</w:instrText>
      </w:r>
      <w:r w:rsidR="00AF4DFD">
        <w:instrText>Endorsed</w:instrText>
      </w:r>
      <w:r w:rsidR="00AF4DFD" w:rsidRPr="00D757EC">
        <w:instrText xml:space="preserve"> </w:instrText>
      </w:r>
      <w:r w:rsidR="0005212A" w:rsidRPr="00D757EC">
        <w:instrText xml:space="preserve">Insurance – Flood Policy Timeline" </w:instrText>
      </w:r>
      <w:r w:rsidR="0005212A" w:rsidRPr="00D757EC">
        <w:fldChar w:fldCharType="end"/>
      </w:r>
    </w:p>
    <w:p w14:paraId="74350FEC" w14:textId="55DBB756" w:rsidR="00A62808" w:rsidRPr="00F26B41" w:rsidRDefault="00E026A0" w:rsidP="001879BA">
      <w:pPr>
        <w:pStyle w:val="BodyText"/>
      </w:pPr>
      <w:r w:rsidRPr="00F26B41">
        <w:t xml:space="preserve">This timeline is located under Endorsed &gt; Compliance, Servicing Type “Insurance – Flood Policy” and is initiated </w:t>
      </w:r>
      <w:r w:rsidR="00DB4C36" w:rsidRPr="00F26B41">
        <w:t xml:space="preserve">by a servicer </w:t>
      </w:r>
      <w:r w:rsidRPr="00F26B41">
        <w:t xml:space="preserve">when an Insurance – Flood Policy is </w:t>
      </w:r>
      <w:r w:rsidR="00070A36" w:rsidRPr="00F26B41">
        <w:t>required to comply with</w:t>
      </w:r>
      <w:r w:rsidR="00125C1E" w:rsidRPr="00F26B41">
        <w:t xml:space="preserve"> flood</w:t>
      </w:r>
      <w:r w:rsidR="00070A36" w:rsidRPr="00F26B41">
        <w:t xml:space="preserve"> insurance requirements. If a mortgaged property is located in a flood zone, the mortgagor is required to provide proof of flood insurance.  If evidence of required flood insurance is not provided to the mortgagee, the loan could be considered in default.</w:t>
      </w:r>
      <w:r w:rsidR="00DB4C36" w:rsidRPr="00F26B41">
        <w:t xml:space="preserve"> Upon initiation of this timeline, the case sub-status does not change.</w:t>
      </w:r>
    </w:p>
    <w:p w14:paraId="32B0D895" w14:textId="71ECC86F" w:rsidR="00A62808" w:rsidRPr="00F26B41" w:rsidRDefault="00A62808" w:rsidP="001879BA">
      <w:pPr>
        <w:pStyle w:val="BodyText"/>
      </w:pPr>
      <w:r w:rsidRPr="00F26B41">
        <w:t>Multiple active Insurance Flood Policy timelines cannot be initiated on a loan. The Servicing Management tab can be used to inactivate the timeline. Once the timeline is inactivated, none of the steps can be edited</w:t>
      </w:r>
      <w:r w:rsidR="00E026A0" w:rsidRPr="00F26B41">
        <w:t xml:space="preserve"> and the timeline cannot be reactivated</w:t>
      </w:r>
      <w:r w:rsidRPr="00F26B41">
        <w:t xml:space="preserve">. </w:t>
      </w:r>
    </w:p>
    <w:p w14:paraId="4711CE34" w14:textId="77777777" w:rsidR="00E026A0" w:rsidRPr="00F26B41" w:rsidRDefault="00E026A0" w:rsidP="00E026A0">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11208CDE" w14:textId="77777777" w:rsidR="00E026A0" w:rsidRPr="00F26B41" w:rsidRDefault="00E026A0" w:rsidP="00E026A0">
      <w:pPr>
        <w:pStyle w:val="BodyText"/>
      </w:pPr>
      <w:r w:rsidRPr="00F26B41">
        <w:t>The Servicer attaches all required documentation and completes the necessary steps on the timeline. The following Template Steps are displayed when the timeline is initiated:</w:t>
      </w:r>
    </w:p>
    <w:p w14:paraId="28C8CA4F"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Policy Effective</w:t>
      </w:r>
    </w:p>
    <w:p w14:paraId="3A06123D"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Insurance Declaration Received</w:t>
      </w:r>
    </w:p>
    <w:p w14:paraId="15F68A53"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Policy Expires</w:t>
      </w:r>
    </w:p>
    <w:p w14:paraId="2E2555AA" w14:textId="77777777" w:rsidR="00E026A0" w:rsidRPr="00F26B41" w:rsidRDefault="00E026A0" w:rsidP="00E026A0">
      <w:pPr>
        <w:pStyle w:val="OrderedList"/>
        <w:jc w:val="both"/>
      </w:pPr>
      <w:r w:rsidRPr="00F26B41">
        <w:t xml:space="preserve">The following Optional Steps are available on this timeline. Refer to section 7.1.8 “To Add Optional Timeline Steps” for general information how to add and complete optional steps within a timeline: </w:t>
      </w:r>
    </w:p>
    <w:p w14:paraId="6954277B"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 xml:space="preserve">Generate Mortgagee Clause </w:t>
      </w:r>
    </w:p>
    <w:p w14:paraId="5C7B99E2"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Received Notification of Policy Cancellation</w:t>
      </w:r>
    </w:p>
    <w:p w14:paraId="0CCB6B24"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Return Receipt Received from Borrower</w:t>
      </w:r>
    </w:p>
    <w:p w14:paraId="72D9F71A"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Received Notification of Policy Reinstatement</w:t>
      </w:r>
    </w:p>
    <w:p w14:paraId="2EE99509"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Renewal Insurance Declaration Received</w:t>
      </w:r>
    </w:p>
    <w:p w14:paraId="7C162027" w14:textId="12EC3583"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Follow Up</w:t>
      </w:r>
    </w:p>
    <w:p w14:paraId="77DC7F69" w14:textId="7AE0D477" w:rsidR="00E026A0" w:rsidRPr="00F26B41" w:rsidRDefault="00E026A0" w:rsidP="00E026A0">
      <w:pPr>
        <w:spacing w:after="0" w:line="240" w:lineRule="auto"/>
        <w:jc w:val="both"/>
        <w:rPr>
          <w:rFonts w:ascii="Cambria" w:hAnsi="Cambria"/>
        </w:rPr>
      </w:pPr>
      <w:r w:rsidRPr="00F26B41">
        <w:rPr>
          <w:rFonts w:ascii="Cambria" w:hAnsi="Cambria"/>
        </w:rPr>
        <w:t xml:space="preserve">The following Trigger </w:t>
      </w:r>
      <w:r w:rsidR="005E3BB5" w:rsidRPr="00F26B41">
        <w:rPr>
          <w:rFonts w:ascii="Cambria" w:hAnsi="Cambria"/>
        </w:rPr>
        <w:t xml:space="preserve">and Automated </w:t>
      </w:r>
      <w:r w:rsidRPr="00F26B41">
        <w:rPr>
          <w:rFonts w:ascii="Cambria" w:hAnsi="Cambria"/>
        </w:rPr>
        <w:t>Steps are available on this timeline:</w:t>
      </w:r>
    </w:p>
    <w:p w14:paraId="6110DA1A"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Mail Certified Letter to Borrower - Policy Cancellation</w:t>
      </w:r>
    </w:p>
    <w:p w14:paraId="5E8BF421" w14:textId="529DAC04"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 xml:space="preserve">Mail Renewal Verification Letter </w:t>
      </w:r>
    </w:p>
    <w:p w14:paraId="3A218A47" w14:textId="26E40CEA"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 xml:space="preserve">Send 2nd Request for Policy Verification </w:t>
      </w:r>
    </w:p>
    <w:p w14:paraId="33C29C09"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Mail Certified Letter to Borrower – Policy Expiration</w:t>
      </w:r>
    </w:p>
    <w:p w14:paraId="4BE8E1BB" w14:textId="3054B51C"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 xml:space="preserve">Review for Due &amp; Payable </w:t>
      </w:r>
    </w:p>
    <w:p w14:paraId="4028A251" w14:textId="77777777" w:rsidR="00E026A0" w:rsidRPr="00F26B41" w:rsidRDefault="00E026A0" w:rsidP="00E026A0">
      <w:pPr>
        <w:numPr>
          <w:ilvl w:val="0"/>
          <w:numId w:val="21"/>
        </w:numPr>
        <w:spacing w:after="0" w:line="240" w:lineRule="auto"/>
        <w:jc w:val="both"/>
        <w:rPr>
          <w:rFonts w:ascii="Cambria" w:hAnsi="Cambria"/>
        </w:rPr>
      </w:pPr>
      <w:r w:rsidRPr="00F26B41">
        <w:rPr>
          <w:rFonts w:ascii="Cambria" w:hAnsi="Cambria"/>
        </w:rPr>
        <w:t>Renewal Insurance Declaration Effective</w:t>
      </w:r>
    </w:p>
    <w:p w14:paraId="76B2FBA8" w14:textId="77777777" w:rsidR="00E026A0" w:rsidRPr="00F26B41" w:rsidRDefault="00E026A0" w:rsidP="00E026A0">
      <w:pPr>
        <w:spacing w:after="0" w:line="240" w:lineRule="auto"/>
        <w:jc w:val="both"/>
        <w:rPr>
          <w:rFonts w:ascii="Cambria" w:hAnsi="Cambria"/>
        </w:rPr>
      </w:pPr>
    </w:p>
    <w:p w14:paraId="2F15B4AB" w14:textId="355C55D2" w:rsidR="00E026A0" w:rsidRPr="00F26B41" w:rsidRDefault="00E026A0" w:rsidP="00E026A0">
      <w:pPr>
        <w:spacing w:after="0" w:line="240" w:lineRule="auto"/>
        <w:jc w:val="both"/>
        <w:rPr>
          <w:rFonts w:ascii="Cambria" w:hAnsi="Cambria"/>
        </w:rPr>
      </w:pPr>
      <w:r w:rsidRPr="00F26B41">
        <w:rPr>
          <w:rFonts w:ascii="Cambria" w:hAnsi="Cambria"/>
        </w:rPr>
        <w:t xml:space="preserve">The following </w:t>
      </w:r>
      <w:r w:rsidR="003C2E37" w:rsidRPr="00F26B41">
        <w:rPr>
          <w:rFonts w:ascii="Cambria" w:hAnsi="Cambria"/>
        </w:rPr>
        <w:t xml:space="preserve">additional </w:t>
      </w:r>
      <w:r w:rsidRPr="00F26B41">
        <w:rPr>
          <w:rFonts w:ascii="Cambria" w:hAnsi="Cambria"/>
        </w:rPr>
        <w:t xml:space="preserve">Servicing Mgmt fields are available for this timeline: </w:t>
      </w:r>
    </w:p>
    <w:p w14:paraId="186B5C92" w14:textId="6BC3981E"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Policy # </w:t>
      </w:r>
    </w:p>
    <w:p w14:paraId="68310668" w14:textId="3B792425"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Premium</w:t>
      </w:r>
    </w:p>
    <w:p w14:paraId="0F5B514F" w14:textId="7704EE15"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Effective Start Date </w:t>
      </w:r>
    </w:p>
    <w:p w14:paraId="23C16E4C" w14:textId="573FA1AD"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Effective End Date </w:t>
      </w:r>
    </w:p>
    <w:p w14:paraId="75F7D51F" w14:textId="23F205B9"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Policy Holder </w:t>
      </w:r>
    </w:p>
    <w:p w14:paraId="1A899602" w14:textId="40A79093"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Company Name </w:t>
      </w:r>
    </w:p>
    <w:p w14:paraId="0C139431" w14:textId="15337431"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Agent Name </w:t>
      </w:r>
    </w:p>
    <w:p w14:paraId="12EDE61A" w14:textId="607F6D15"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Tax ID </w:t>
      </w:r>
    </w:p>
    <w:p w14:paraId="7B84774C" w14:textId="5388FB61"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Address 1</w:t>
      </w:r>
    </w:p>
    <w:p w14:paraId="008866D7" w14:textId="28388DA4"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Address 2</w:t>
      </w:r>
    </w:p>
    <w:p w14:paraId="080DC5FA" w14:textId="45195051"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City </w:t>
      </w:r>
    </w:p>
    <w:p w14:paraId="1F17A58C" w14:textId="55BED63A"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State, Zip</w:t>
      </w:r>
    </w:p>
    <w:p w14:paraId="648D11D5" w14:textId="24D79E49"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Email </w:t>
      </w:r>
    </w:p>
    <w:p w14:paraId="74FD6105" w14:textId="46C7DBA5"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Website URL </w:t>
      </w:r>
    </w:p>
    <w:p w14:paraId="1DE3C11B" w14:textId="61448BC7"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Phone # </w:t>
      </w:r>
    </w:p>
    <w:p w14:paraId="5F3D1BD8" w14:textId="7DC5F9C2" w:rsidR="0008183F" w:rsidRPr="00F26B41" w:rsidRDefault="0008183F" w:rsidP="0008183F">
      <w:pPr>
        <w:numPr>
          <w:ilvl w:val="0"/>
          <w:numId w:val="21"/>
        </w:numPr>
        <w:spacing w:after="0" w:line="240" w:lineRule="auto"/>
        <w:jc w:val="both"/>
        <w:rPr>
          <w:rFonts w:ascii="Cambria" w:hAnsi="Cambria"/>
        </w:rPr>
      </w:pPr>
      <w:r w:rsidRPr="00F26B41">
        <w:rPr>
          <w:rFonts w:ascii="Cambria" w:hAnsi="Cambria"/>
        </w:rPr>
        <w:t xml:space="preserve">Fax # </w:t>
      </w:r>
    </w:p>
    <w:p w14:paraId="1421AE86" w14:textId="06A0F272" w:rsidR="00A62808" w:rsidRPr="00D757EC" w:rsidRDefault="00A62808" w:rsidP="00714A45">
      <w:pPr>
        <w:pStyle w:val="Heading4"/>
        <w:jc w:val="both"/>
      </w:pPr>
      <w:bookmarkStart w:id="3527" w:name="_Toc314055015"/>
      <w:bookmarkStart w:id="3528" w:name="_Toc314660838"/>
      <w:bookmarkStart w:id="3529" w:name="_Toc315554303"/>
      <w:bookmarkStart w:id="3530" w:name="_Toc315633964"/>
      <w:bookmarkStart w:id="3531" w:name="_Toc11334877"/>
      <w:bookmarkStart w:id="3532" w:name="_Toc74052099"/>
      <w:bookmarkStart w:id="3533" w:name="_Toc90643482"/>
      <w:bookmarkStart w:id="3534" w:name="_Toc230163413"/>
      <w:bookmarkStart w:id="3535" w:name="_Hlk201569899"/>
      <w:r w:rsidRPr="00D757EC">
        <w:t xml:space="preserve">Insurance – </w:t>
      </w:r>
      <w:bookmarkEnd w:id="3527"/>
      <w:bookmarkEnd w:id="3528"/>
      <w:bookmarkEnd w:id="3529"/>
      <w:bookmarkEnd w:id="3530"/>
      <w:r w:rsidR="00070A36">
        <w:t>Force</w:t>
      </w:r>
      <w:r w:rsidR="0048707C">
        <w:t>d</w:t>
      </w:r>
      <w:r w:rsidR="00070A36">
        <w:t xml:space="preserve"> Place</w:t>
      </w:r>
      <w:bookmarkEnd w:id="3531"/>
      <w:bookmarkEnd w:id="3532"/>
      <w:bookmarkEnd w:id="3533"/>
      <w:bookmarkEnd w:id="3534"/>
      <w:r w:rsidR="0005212A" w:rsidRPr="00D757EC">
        <w:fldChar w:fldCharType="begin"/>
      </w:r>
      <w:r w:rsidR="0005212A" w:rsidRPr="00D757EC">
        <w:instrText xml:space="preserve"> XE "</w:instrText>
      </w:r>
      <w:r w:rsidR="00AF4DFD">
        <w:instrText>Endorsed</w:instrText>
      </w:r>
      <w:r w:rsidR="00AF4DFD" w:rsidRPr="00D757EC">
        <w:instrText xml:space="preserve"> </w:instrText>
      </w:r>
      <w:r w:rsidR="0005212A" w:rsidRPr="00D757EC">
        <w:instrText xml:space="preserve">Insurance – Forced Place Timeline" </w:instrText>
      </w:r>
      <w:r w:rsidR="0005212A" w:rsidRPr="00D757EC">
        <w:fldChar w:fldCharType="end"/>
      </w:r>
    </w:p>
    <w:p w14:paraId="7AFDA723" w14:textId="08367820" w:rsidR="00AE396E" w:rsidRPr="00F26B41" w:rsidRDefault="00AE396E" w:rsidP="00F26B41">
      <w:pPr>
        <w:jc w:val="both"/>
        <w:rPr>
          <w:rFonts w:asciiTheme="majorHAnsi" w:hAnsiTheme="majorHAnsi"/>
        </w:rPr>
      </w:pPr>
      <w:bookmarkStart w:id="3536" w:name="_Hlk201569887"/>
      <w:bookmarkEnd w:id="3535"/>
      <w:r w:rsidRPr="00F26B41">
        <w:rPr>
          <w:rFonts w:asciiTheme="majorHAnsi" w:hAnsiTheme="majorHAnsi"/>
        </w:rPr>
        <w:t xml:space="preserve">This timeline is located under Endorsed &gt; Compliance, Servicing Type “Insurance – Forced Place” and is initiated by </w:t>
      </w:r>
      <w:r w:rsidR="008C398D" w:rsidRPr="00F26B41">
        <w:rPr>
          <w:rFonts w:asciiTheme="majorHAnsi" w:hAnsiTheme="majorHAnsi"/>
        </w:rPr>
        <w:t>a</w:t>
      </w:r>
      <w:r w:rsidRPr="00F26B41">
        <w:rPr>
          <w:rFonts w:asciiTheme="majorHAnsi" w:hAnsiTheme="majorHAnsi"/>
        </w:rPr>
        <w:t xml:space="preserve"> servicer to verify actions required to comply with force placed insurance requirements. If a mortgagor fails to maintain and provide evidence of force placed insurance coverage on his or her property, the mortgagee could acquire force placed insurance on their behalf.</w:t>
      </w:r>
      <w:r w:rsidRPr="00F26B41">
        <w:rPr>
          <w:rFonts w:asciiTheme="majorHAnsi" w:hAnsiTheme="majorHAnsi" w:cs="Segoe UI"/>
        </w:rPr>
        <w:t xml:space="preserve"> </w:t>
      </w:r>
      <w:r w:rsidRPr="00F26B41">
        <w:rPr>
          <w:rFonts w:asciiTheme="majorHAnsi" w:hAnsiTheme="majorHAnsi"/>
        </w:rPr>
        <w:t>Upon initiation of this timeline, the case sub-status does not change.</w:t>
      </w:r>
    </w:p>
    <w:p w14:paraId="7001EB0A" w14:textId="77777777" w:rsidR="00AE396E" w:rsidRPr="00F26B41" w:rsidRDefault="00AE396E" w:rsidP="00F26B41">
      <w:pPr>
        <w:jc w:val="both"/>
        <w:rPr>
          <w:rFonts w:asciiTheme="majorHAnsi" w:hAnsiTheme="majorHAnsi"/>
        </w:rPr>
      </w:pPr>
      <w:r w:rsidRPr="00F26B41">
        <w:rPr>
          <w:rFonts w:asciiTheme="majorHAnsi" w:hAnsiTheme="majorHAnsi"/>
        </w:rPr>
        <w:t>Multiple active Insurance - Force Placed timelines cannot be initiated on a loan. The Servicing Management tab can be used to inactivate the timeline. Once the timeline is inactivated, none of the steps can be edited.</w:t>
      </w:r>
    </w:p>
    <w:p w14:paraId="14A2CC42" w14:textId="77777777" w:rsidR="00AE396E" w:rsidRPr="00F26B41" w:rsidRDefault="00AE396E" w:rsidP="00F26B41">
      <w:pPr>
        <w:jc w:val="both"/>
        <w:rPr>
          <w:rFonts w:asciiTheme="majorHAnsi" w:hAnsiTheme="majorHAnsi"/>
        </w:rPr>
      </w:pPr>
      <w:r w:rsidRPr="00F26B41">
        <w:rPr>
          <w:rFonts w:asciiTheme="majorHAnsi" w:hAnsiTheme="majorHAnsi"/>
        </w:rPr>
        <w:t xml:space="preserve">TIP: Refer to section 7.1.2 “Setup Criteria to Initiate Timelines” for general steps to initiate timelines, and section 7.1.7 “To Complete Timeline Steps” for general information how to complete steps within a timeline. </w:t>
      </w:r>
    </w:p>
    <w:p w14:paraId="4482A990" w14:textId="77777777" w:rsidR="00AE396E" w:rsidRPr="00F26B41" w:rsidRDefault="00AE396E" w:rsidP="00F26B41">
      <w:pPr>
        <w:pStyle w:val="BodyText"/>
        <w:rPr>
          <w:rFonts w:asciiTheme="majorHAnsi" w:hAnsiTheme="majorHAnsi"/>
        </w:rPr>
      </w:pPr>
      <w:r w:rsidRPr="00F26B41">
        <w:rPr>
          <w:rFonts w:asciiTheme="majorHAnsi" w:hAnsiTheme="majorHAnsi"/>
        </w:rPr>
        <w:t>The Servicer attaches all required documentation and completes the necessary steps on the timeline. The following Template Steps are displayed when the timeline is initiated. The steps are servicer steps unless otherwise stated</w:t>
      </w:r>
    </w:p>
    <w:p w14:paraId="63AFCBE2"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Policy Effective</w:t>
      </w:r>
    </w:p>
    <w:p w14:paraId="6A2D7D62"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Insurance Declaration Received</w:t>
      </w:r>
    </w:p>
    <w:p w14:paraId="6E300219"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Mail Renewal Verification Letter</w:t>
      </w:r>
    </w:p>
    <w:p w14:paraId="42CD6FB2"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Policy Expires</w:t>
      </w:r>
    </w:p>
    <w:p w14:paraId="5E42C7D2"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Mail Certified Letter to Borrower</w:t>
      </w:r>
    </w:p>
    <w:p w14:paraId="42F89A0E"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Return Receipt Received from Borrower</w:t>
      </w:r>
    </w:p>
    <w:p w14:paraId="563AF1F6" w14:textId="77777777" w:rsidR="00AE396E" w:rsidRPr="00F26B41" w:rsidRDefault="00AE396E" w:rsidP="00F26B41">
      <w:pPr>
        <w:pStyle w:val="BodyText"/>
        <w:rPr>
          <w:rFonts w:asciiTheme="majorHAnsi" w:hAnsiTheme="majorHAnsi"/>
        </w:rPr>
      </w:pPr>
      <w:r w:rsidRPr="00F26B41">
        <w:rPr>
          <w:rFonts w:asciiTheme="majorHAnsi" w:hAnsiTheme="majorHAnsi"/>
        </w:rPr>
        <w:t>The following Optional Steps are available on this timeline. Refer to section 7.1.8 “To Add Optional Timeline Steps” for general information how to add and complete optional steps within a timeline. The steps are HUD Contractor steps unless otherwise stated</w:t>
      </w:r>
    </w:p>
    <w:p w14:paraId="2E615345"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Received Notification of Policy Cancellation</w:t>
      </w:r>
    </w:p>
    <w:p w14:paraId="66C43CEE"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Policy Cancellation</w:t>
      </w:r>
    </w:p>
    <w:p w14:paraId="11625F83" w14:textId="77777777" w:rsidR="00AE396E" w:rsidRPr="00F26B41" w:rsidRDefault="00AE396E" w:rsidP="00F26B41">
      <w:pPr>
        <w:pStyle w:val="BodyText"/>
        <w:rPr>
          <w:rFonts w:asciiTheme="majorHAnsi" w:hAnsiTheme="majorHAnsi"/>
        </w:rPr>
      </w:pPr>
      <w:r w:rsidRPr="00F26B41">
        <w:rPr>
          <w:rFonts w:asciiTheme="majorHAnsi" w:hAnsiTheme="majorHAnsi"/>
        </w:rPr>
        <w:t xml:space="preserve">The following Trigger and Automated steps are available on this timeline: </w:t>
      </w:r>
    </w:p>
    <w:p w14:paraId="05F6F165"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Send 2nd Request for Policy Verification</w:t>
      </w:r>
    </w:p>
    <w:p w14:paraId="6D976A22"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Notify Loan Counselor</w:t>
      </w:r>
    </w:p>
    <w:p w14:paraId="60108D65" w14:textId="77777777" w:rsidR="00AE396E" w:rsidRPr="00F26B41" w:rsidRDefault="00AE396E" w:rsidP="00F26B41">
      <w:pPr>
        <w:pStyle w:val="BodyText"/>
        <w:rPr>
          <w:rFonts w:asciiTheme="majorHAnsi" w:hAnsiTheme="majorHAnsi"/>
        </w:rPr>
      </w:pPr>
      <w:r w:rsidRPr="00F26B41">
        <w:rPr>
          <w:rFonts w:asciiTheme="majorHAnsi" w:hAnsiTheme="majorHAnsi"/>
        </w:rPr>
        <w:t xml:space="preserve">The following additional Servicing Mgmt fields are available for this timeline: </w:t>
      </w:r>
    </w:p>
    <w:p w14:paraId="56AA499D"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Policy # </w:t>
      </w:r>
    </w:p>
    <w:p w14:paraId="5DD6E486"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Premium</w:t>
      </w:r>
    </w:p>
    <w:p w14:paraId="4B391553"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Policy Holder </w:t>
      </w:r>
    </w:p>
    <w:p w14:paraId="67F3F5EE"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Company Name </w:t>
      </w:r>
    </w:p>
    <w:p w14:paraId="152E9111"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Agent Name </w:t>
      </w:r>
    </w:p>
    <w:p w14:paraId="367FF857"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Tax ID </w:t>
      </w:r>
    </w:p>
    <w:p w14:paraId="6667002A"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Address 1</w:t>
      </w:r>
    </w:p>
    <w:p w14:paraId="187E2DF1"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Address 2</w:t>
      </w:r>
    </w:p>
    <w:p w14:paraId="3BB5327E"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City </w:t>
      </w:r>
    </w:p>
    <w:p w14:paraId="315EF19A"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State, Zip</w:t>
      </w:r>
    </w:p>
    <w:p w14:paraId="22677504"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Email </w:t>
      </w:r>
    </w:p>
    <w:p w14:paraId="7600ECA6"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Website URL </w:t>
      </w:r>
    </w:p>
    <w:p w14:paraId="1C83801D"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Phone # </w:t>
      </w:r>
    </w:p>
    <w:p w14:paraId="7BD689E9" w14:textId="77777777" w:rsidR="00AE396E" w:rsidRPr="00F26B41" w:rsidRDefault="00AE396E" w:rsidP="00F26B41">
      <w:pPr>
        <w:numPr>
          <w:ilvl w:val="0"/>
          <w:numId w:val="21"/>
        </w:numPr>
        <w:spacing w:after="0" w:line="240" w:lineRule="auto"/>
        <w:jc w:val="both"/>
        <w:rPr>
          <w:rFonts w:asciiTheme="majorHAnsi" w:hAnsiTheme="majorHAnsi"/>
        </w:rPr>
      </w:pPr>
      <w:r w:rsidRPr="00F26B41">
        <w:rPr>
          <w:rFonts w:asciiTheme="majorHAnsi" w:hAnsiTheme="majorHAnsi"/>
        </w:rPr>
        <w:t xml:space="preserve">Fax # </w:t>
      </w:r>
    </w:p>
    <w:p w14:paraId="198CAF70" w14:textId="2CAA21F5" w:rsidR="0048707C" w:rsidRPr="00D757EC" w:rsidRDefault="0048707C" w:rsidP="0048707C">
      <w:pPr>
        <w:pStyle w:val="Heading4"/>
      </w:pPr>
      <w:bookmarkStart w:id="3537" w:name="_Toc314055017"/>
      <w:bookmarkStart w:id="3538" w:name="_Toc314055019"/>
      <w:bookmarkStart w:id="3539" w:name="_Toc314055016"/>
      <w:bookmarkStart w:id="3540" w:name="_Toc314660839"/>
      <w:bookmarkStart w:id="3541" w:name="_Toc315554301"/>
      <w:bookmarkStart w:id="3542" w:name="_Toc315633962"/>
      <w:bookmarkStart w:id="3543" w:name="_Toc11334875"/>
      <w:bookmarkStart w:id="3544" w:name="_Toc74052097"/>
      <w:bookmarkStart w:id="3545" w:name="_Toc90643480"/>
      <w:bookmarkStart w:id="3546" w:name="_Toc158623255"/>
      <w:bookmarkStart w:id="3547" w:name="_Toc230163414"/>
      <w:bookmarkStart w:id="3548" w:name="_Toc314055018"/>
      <w:bookmarkStart w:id="3549" w:name="_Toc314660840"/>
      <w:bookmarkStart w:id="3550" w:name="_Toc315554300"/>
      <w:bookmarkStart w:id="3551" w:name="_Toc315633961"/>
      <w:bookmarkStart w:id="3552" w:name="_Toc11334874"/>
      <w:bookmarkStart w:id="3553" w:name="_Toc74052096"/>
      <w:bookmarkStart w:id="3554" w:name="_Toc90643479"/>
      <w:bookmarkStart w:id="3555" w:name="_Toc314055020"/>
      <w:bookmarkStart w:id="3556" w:name="_Toc314660841"/>
      <w:bookmarkStart w:id="3557" w:name="_Toc315554304"/>
      <w:bookmarkStart w:id="3558" w:name="_Toc315633965"/>
      <w:bookmarkStart w:id="3559" w:name="_Toc11334878"/>
      <w:bookmarkStart w:id="3560" w:name="_Toc74052100"/>
      <w:bookmarkStart w:id="3561" w:name="_Toc90643483"/>
      <w:bookmarkEnd w:id="3536"/>
      <w:bookmarkEnd w:id="3537"/>
      <w:bookmarkEnd w:id="3538"/>
      <w:r w:rsidRPr="00D757EC">
        <w:t xml:space="preserve">Insurance </w:t>
      </w:r>
      <w:r w:rsidR="00EB27C3" w:rsidRPr="00D757EC">
        <w:t>–</w:t>
      </w:r>
      <w:r w:rsidR="00EB27C3">
        <w:t xml:space="preserve"> </w:t>
      </w:r>
      <w:r w:rsidRPr="00D757EC">
        <w:t>Hazard Policy</w:t>
      </w:r>
      <w:bookmarkEnd w:id="3539"/>
      <w:bookmarkEnd w:id="3540"/>
      <w:bookmarkEnd w:id="3541"/>
      <w:bookmarkEnd w:id="3542"/>
      <w:bookmarkEnd w:id="3543"/>
      <w:bookmarkEnd w:id="3544"/>
      <w:bookmarkEnd w:id="3545"/>
      <w:bookmarkEnd w:id="3546"/>
      <w:bookmarkEnd w:id="3547"/>
      <w:r w:rsidRPr="00D757EC">
        <w:fldChar w:fldCharType="begin"/>
      </w:r>
      <w:r w:rsidRPr="00D757EC">
        <w:instrText xml:space="preserve"> XE "</w:instrText>
      </w:r>
      <w:r>
        <w:instrText xml:space="preserve">Endorsed </w:instrText>
      </w:r>
      <w:r w:rsidRPr="00D757EC">
        <w:instrText xml:space="preserve">Insurance - Hazard Policy Timeline" </w:instrText>
      </w:r>
      <w:r w:rsidRPr="00D757EC">
        <w:fldChar w:fldCharType="end"/>
      </w:r>
    </w:p>
    <w:p w14:paraId="453319A7" w14:textId="0F3AA0B9" w:rsidR="0048707C" w:rsidRPr="00F26B41" w:rsidRDefault="00C446EC" w:rsidP="0048707C">
      <w:pPr>
        <w:pStyle w:val="BodyText"/>
      </w:pPr>
      <w:r w:rsidRPr="00F26B41">
        <w:t xml:space="preserve">This timeline is located under Endorsed &gt; Compliance, Servicing Type “Insurance – Hazard Policy” and is initiated </w:t>
      </w:r>
      <w:r w:rsidR="00DB4C36" w:rsidRPr="00F26B41">
        <w:t xml:space="preserve">by a servicer </w:t>
      </w:r>
      <w:r w:rsidRPr="00F26B41">
        <w:t xml:space="preserve">when an Insurance – Hazard Policy is </w:t>
      </w:r>
      <w:r w:rsidR="0048707C" w:rsidRPr="00F26B41">
        <w:t xml:space="preserve">required to comply with hazard insurance requirements. Hazard insurance </w:t>
      </w:r>
      <w:r w:rsidRPr="00F26B41">
        <w:t>ensures</w:t>
      </w:r>
      <w:r w:rsidR="0048707C" w:rsidRPr="00F26B41">
        <w:t xml:space="preserve"> the property in the event there is physical damage to the improvements on the property. </w:t>
      </w:r>
      <w:r w:rsidR="00DB4C36" w:rsidRPr="00F26B41">
        <w:t>Upon initiation of this timeline, the case sub-status does not change.</w:t>
      </w:r>
    </w:p>
    <w:p w14:paraId="546BFDD3" w14:textId="2882ADFC" w:rsidR="0048707C" w:rsidRPr="00F26B41" w:rsidRDefault="0048707C" w:rsidP="0048707C">
      <w:pPr>
        <w:pStyle w:val="BodyText"/>
      </w:pPr>
      <w:r w:rsidRPr="00F26B41">
        <w:t>Multiple active Insurance Hazard Policy timelines cannot be initiated on a loan</w:t>
      </w:r>
      <w:r w:rsidR="00522A10" w:rsidRPr="00F26B41">
        <w:t xml:space="preserve"> by a user</w:t>
      </w:r>
      <w:r w:rsidRPr="00F26B41">
        <w:t>. The Servicing Management tab can be used to inactivate the timeline. Once the timeline is inactivated, none of the steps can be edited</w:t>
      </w:r>
      <w:r w:rsidR="00522A10" w:rsidRPr="00F26B41">
        <w:t xml:space="preserve"> and the timeline cannot be reactivated</w:t>
      </w:r>
      <w:r w:rsidRPr="00F26B41">
        <w:t>.</w:t>
      </w:r>
    </w:p>
    <w:p w14:paraId="28E16AC8" w14:textId="77777777" w:rsidR="00522A10" w:rsidRPr="00F26B41" w:rsidRDefault="00522A10" w:rsidP="00522A10">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6ACA4522" w14:textId="77777777" w:rsidR="00522A10" w:rsidRPr="00F26B41" w:rsidRDefault="00522A10" w:rsidP="00522A10">
      <w:pPr>
        <w:pStyle w:val="BodyText"/>
      </w:pPr>
      <w:r w:rsidRPr="00F26B41">
        <w:t>The Servicer attaches all required documentation and completes the necessary steps on the timeline. The following Template Steps are displayed when the timeline is initiated:</w:t>
      </w:r>
    </w:p>
    <w:p w14:paraId="6CCB1851"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Policy Effective</w:t>
      </w:r>
    </w:p>
    <w:p w14:paraId="4670DC14"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Insurance Declaration Received</w:t>
      </w:r>
    </w:p>
    <w:p w14:paraId="72B7C075"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Policy Expires</w:t>
      </w:r>
    </w:p>
    <w:p w14:paraId="0E5F3681" w14:textId="77777777" w:rsidR="00522A10" w:rsidRPr="00F26B41" w:rsidRDefault="00522A10" w:rsidP="00522A10">
      <w:pPr>
        <w:pStyle w:val="OrderedList"/>
        <w:jc w:val="both"/>
      </w:pPr>
      <w:r w:rsidRPr="00F26B41">
        <w:t xml:space="preserve">The following Optional Steps are available on this timeline. Refer to section 7.1.8 “To Add Optional Timeline Steps” for general information how to add and complete optional steps within a timeline: </w:t>
      </w:r>
    </w:p>
    <w:p w14:paraId="75BA98D9"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Generate Mortgagee Clause </w:t>
      </w:r>
    </w:p>
    <w:p w14:paraId="1286C08F"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Received Notification of Policy Cancellation</w:t>
      </w:r>
    </w:p>
    <w:p w14:paraId="5695EE03"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Return Receipt Received from Borrower</w:t>
      </w:r>
    </w:p>
    <w:p w14:paraId="50D8CE8B"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Received Notification of Policy Reinstatement</w:t>
      </w:r>
    </w:p>
    <w:p w14:paraId="28788217"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Renewal Insurance Declaration Received</w:t>
      </w:r>
    </w:p>
    <w:p w14:paraId="32236CCC"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Follow Up</w:t>
      </w:r>
    </w:p>
    <w:p w14:paraId="141189AE" w14:textId="77777777" w:rsidR="00522A10" w:rsidRPr="00F26B41" w:rsidRDefault="00522A10" w:rsidP="00522A10">
      <w:pPr>
        <w:spacing w:after="0" w:line="240" w:lineRule="auto"/>
        <w:jc w:val="both"/>
        <w:rPr>
          <w:rFonts w:ascii="Cambria" w:hAnsi="Cambria"/>
        </w:rPr>
      </w:pPr>
    </w:p>
    <w:p w14:paraId="7FDB9B31" w14:textId="425ED778" w:rsidR="00522A10" w:rsidRPr="00F26B41" w:rsidRDefault="00522A10" w:rsidP="00522A10">
      <w:pPr>
        <w:spacing w:after="0" w:line="240" w:lineRule="auto"/>
        <w:jc w:val="both"/>
        <w:rPr>
          <w:rFonts w:ascii="Cambria" w:hAnsi="Cambria"/>
        </w:rPr>
      </w:pPr>
      <w:r w:rsidRPr="00F26B41">
        <w:rPr>
          <w:rFonts w:ascii="Cambria" w:hAnsi="Cambria"/>
        </w:rPr>
        <w:t xml:space="preserve">The following Trigger </w:t>
      </w:r>
      <w:r w:rsidR="005E3BB5" w:rsidRPr="00F26B41">
        <w:rPr>
          <w:rFonts w:ascii="Cambria" w:hAnsi="Cambria"/>
        </w:rPr>
        <w:t xml:space="preserve">and Automated </w:t>
      </w:r>
      <w:r w:rsidRPr="00F26B41">
        <w:rPr>
          <w:rFonts w:ascii="Cambria" w:hAnsi="Cambria"/>
        </w:rPr>
        <w:t>Steps are available on this timeline:</w:t>
      </w:r>
    </w:p>
    <w:p w14:paraId="26DDB5D7"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Mail Certified Letter to Borrower - Policy Cancellation</w:t>
      </w:r>
    </w:p>
    <w:p w14:paraId="2295C981" w14:textId="14ACE14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Mail Renewal Verification Letter </w:t>
      </w:r>
    </w:p>
    <w:p w14:paraId="67602FE1" w14:textId="2305B41F"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Send 2nd Request for Policy Verification </w:t>
      </w:r>
    </w:p>
    <w:p w14:paraId="7019B8A8"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Mail Certified Letter to Borrower – Policy Expiration</w:t>
      </w:r>
    </w:p>
    <w:p w14:paraId="25CDF0C8" w14:textId="5F48F922"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Review for Due &amp; Payable </w:t>
      </w:r>
    </w:p>
    <w:p w14:paraId="4CBA4B42" w14:textId="04ECCFB0"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Renewal Insurance Declaration Effective</w:t>
      </w:r>
    </w:p>
    <w:p w14:paraId="0C0852B7" w14:textId="09416552" w:rsidR="00522A10" w:rsidRPr="00F26B41" w:rsidRDefault="00522A10" w:rsidP="00522A10">
      <w:pPr>
        <w:spacing w:after="0" w:line="240" w:lineRule="auto"/>
        <w:jc w:val="both"/>
        <w:rPr>
          <w:rFonts w:ascii="Cambria" w:hAnsi="Cambria"/>
        </w:rPr>
      </w:pPr>
      <w:r w:rsidRPr="00F26B41">
        <w:rPr>
          <w:rFonts w:ascii="Cambria" w:hAnsi="Cambria"/>
        </w:rPr>
        <w:t xml:space="preserve">The following </w:t>
      </w:r>
      <w:r w:rsidR="003C2E37" w:rsidRPr="00F26B41">
        <w:rPr>
          <w:rFonts w:ascii="Cambria" w:hAnsi="Cambria"/>
        </w:rPr>
        <w:t xml:space="preserve">additional </w:t>
      </w:r>
      <w:r w:rsidRPr="00F26B41">
        <w:rPr>
          <w:rFonts w:ascii="Cambria" w:hAnsi="Cambria"/>
        </w:rPr>
        <w:t xml:space="preserve">Servicing Mgmt fields are available for this timeline: </w:t>
      </w:r>
    </w:p>
    <w:p w14:paraId="3659E16A"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Policy # </w:t>
      </w:r>
    </w:p>
    <w:p w14:paraId="31297C6C"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Premium</w:t>
      </w:r>
    </w:p>
    <w:p w14:paraId="1F96F7B4"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Effective Start Date </w:t>
      </w:r>
    </w:p>
    <w:p w14:paraId="7DA97E44"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Effective End Date </w:t>
      </w:r>
    </w:p>
    <w:p w14:paraId="6A5DFAA6"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Policy Holder </w:t>
      </w:r>
    </w:p>
    <w:p w14:paraId="3265AD90"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Company Name </w:t>
      </w:r>
    </w:p>
    <w:p w14:paraId="01C03F70"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Agent Name </w:t>
      </w:r>
    </w:p>
    <w:p w14:paraId="474E6229"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Tax ID </w:t>
      </w:r>
    </w:p>
    <w:p w14:paraId="25189AC3"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Address 1</w:t>
      </w:r>
    </w:p>
    <w:p w14:paraId="3BF5E97B"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Address 2</w:t>
      </w:r>
    </w:p>
    <w:p w14:paraId="640AE7D4"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City </w:t>
      </w:r>
    </w:p>
    <w:p w14:paraId="116C892F"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State, Zip</w:t>
      </w:r>
    </w:p>
    <w:p w14:paraId="0BD78966"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Email </w:t>
      </w:r>
    </w:p>
    <w:p w14:paraId="66BEBFCE"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Website URL </w:t>
      </w:r>
    </w:p>
    <w:p w14:paraId="3ED1330E" w14:textId="77777777"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Phone # </w:t>
      </w:r>
    </w:p>
    <w:p w14:paraId="5DCF94D8" w14:textId="2823CE02" w:rsidR="00522A10" w:rsidRPr="00F26B41" w:rsidRDefault="00522A10" w:rsidP="00522A10">
      <w:pPr>
        <w:numPr>
          <w:ilvl w:val="0"/>
          <w:numId w:val="21"/>
        </w:numPr>
        <w:spacing w:after="0" w:line="240" w:lineRule="auto"/>
        <w:jc w:val="both"/>
        <w:rPr>
          <w:rFonts w:ascii="Cambria" w:hAnsi="Cambria"/>
        </w:rPr>
      </w:pPr>
      <w:r w:rsidRPr="00F26B41">
        <w:rPr>
          <w:rFonts w:ascii="Cambria" w:hAnsi="Cambria"/>
        </w:rPr>
        <w:t xml:space="preserve">Fax # </w:t>
      </w:r>
    </w:p>
    <w:p w14:paraId="0549499A" w14:textId="77777777" w:rsidR="0048707C" w:rsidRPr="00D757EC" w:rsidRDefault="0048707C" w:rsidP="0048707C">
      <w:pPr>
        <w:pStyle w:val="Heading4"/>
      </w:pPr>
      <w:bookmarkStart w:id="3562" w:name="_Toc230163415"/>
      <w:r w:rsidRPr="00D757EC">
        <w:t>Occupancy Compliance Certification</w:t>
      </w:r>
      <w:bookmarkEnd w:id="3548"/>
      <w:bookmarkEnd w:id="3549"/>
      <w:bookmarkEnd w:id="3550"/>
      <w:bookmarkEnd w:id="3551"/>
      <w:bookmarkEnd w:id="3552"/>
      <w:bookmarkEnd w:id="3553"/>
      <w:bookmarkEnd w:id="3554"/>
      <w:bookmarkEnd w:id="3562"/>
      <w:r w:rsidRPr="00D757EC">
        <w:fldChar w:fldCharType="begin"/>
      </w:r>
      <w:r w:rsidRPr="00D757EC">
        <w:instrText xml:space="preserve"> XE "Endorsed Occupancy Compliance Certification Timeline" </w:instrText>
      </w:r>
      <w:r w:rsidRPr="00D757EC">
        <w:fldChar w:fldCharType="end"/>
      </w:r>
    </w:p>
    <w:p w14:paraId="73FB036C" w14:textId="067F762F" w:rsidR="006213C3" w:rsidRPr="00F26B41" w:rsidRDefault="006213C3" w:rsidP="006213C3">
      <w:pPr>
        <w:pStyle w:val="BodyText"/>
      </w:pPr>
      <w:r w:rsidRPr="00F26B41">
        <w:t xml:space="preserve">This timeline is located under Endorsed &gt; </w:t>
      </w:r>
      <w:r w:rsidR="007942DF" w:rsidRPr="00F26B41">
        <w:t>Compliance</w:t>
      </w:r>
      <w:r w:rsidRPr="00F26B41">
        <w:t>, Servicing Type “Occupancy Compliance Certification” and is initiated by a servicer</w:t>
      </w:r>
      <w:r w:rsidRPr="00F26B41" w:rsidDel="00636CF4">
        <w:t xml:space="preserve"> </w:t>
      </w:r>
      <w:r w:rsidRPr="00F26B41">
        <w:t>to track the HUD required occupancy inspection process. This timeline is automatically initiated when a loan is established. Upon initiation of this timeline, the case sub-status does not change.</w:t>
      </w:r>
    </w:p>
    <w:p w14:paraId="7FBF39C5" w14:textId="77777777" w:rsidR="006213C3" w:rsidRPr="00F26B41" w:rsidRDefault="006213C3" w:rsidP="006213C3">
      <w:pPr>
        <w:pStyle w:val="BodyText"/>
      </w:pPr>
      <w:r w:rsidRPr="00F26B41">
        <w:t>Multiple active Occupancy Compliance timelines cannot be initiated on a loan. The Servicing Management tab can be used to inactivate the timeline. Once the timeline is inactivated, none of the steps can be edited.</w:t>
      </w:r>
    </w:p>
    <w:p w14:paraId="4BB408DD" w14:textId="77777777" w:rsidR="00010BC1" w:rsidRPr="00F26B41" w:rsidRDefault="00010BC1" w:rsidP="00010BC1">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54C4F687" w14:textId="77777777" w:rsidR="00010BC1" w:rsidRPr="00F26B41" w:rsidRDefault="00010BC1" w:rsidP="00010BC1">
      <w:pPr>
        <w:pStyle w:val="BodyText"/>
      </w:pPr>
      <w:r w:rsidRPr="00F26B41">
        <w:t>The Servicer attaches all required documentation and completes the necessary steps on the timeline. The following Template Steps are displayed when the timeline is initiated:</w:t>
      </w:r>
    </w:p>
    <w:p w14:paraId="233276A1" w14:textId="6A8CF649" w:rsidR="00010BC1" w:rsidRPr="00F26B41" w:rsidRDefault="00010BC1" w:rsidP="00010BC1">
      <w:pPr>
        <w:numPr>
          <w:ilvl w:val="0"/>
          <w:numId w:val="21"/>
        </w:numPr>
        <w:spacing w:after="0" w:line="240" w:lineRule="auto"/>
        <w:jc w:val="both"/>
        <w:rPr>
          <w:rFonts w:ascii="Cambria" w:hAnsi="Cambria"/>
        </w:rPr>
      </w:pPr>
      <w:r w:rsidRPr="00F26B41">
        <w:rPr>
          <w:rFonts w:ascii="Cambria" w:eastAsia="Times New Roman" w:hAnsi="Cambria"/>
          <w:color w:val="000000"/>
        </w:rPr>
        <w:t xml:space="preserve">Mail Annual Occupancy Certification Letter </w:t>
      </w:r>
    </w:p>
    <w:p w14:paraId="61FDD34E" w14:textId="0826D9CA"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 xml:space="preserve">Signed Anniversary Date </w:t>
      </w:r>
    </w:p>
    <w:p w14:paraId="61A048DA" w14:textId="51EACFDB"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 xml:space="preserve">Annual Occupancy Cert Letter Received </w:t>
      </w:r>
    </w:p>
    <w:p w14:paraId="716717A7" w14:textId="2D51FEFA" w:rsidR="00010BC1" w:rsidRPr="00F26B41" w:rsidRDefault="00010BC1" w:rsidP="00F74B41">
      <w:pPr>
        <w:numPr>
          <w:ilvl w:val="0"/>
          <w:numId w:val="21"/>
        </w:numPr>
        <w:spacing w:after="0" w:line="240" w:lineRule="auto"/>
        <w:jc w:val="both"/>
        <w:rPr>
          <w:rFonts w:ascii="Cambria" w:hAnsi="Cambria"/>
        </w:rPr>
      </w:pPr>
      <w:r w:rsidRPr="00F26B41">
        <w:rPr>
          <w:rFonts w:ascii="Cambria" w:hAnsi="Cambria"/>
        </w:rPr>
        <w:t xml:space="preserve">Re-start Annual Occupancy Certification </w:t>
      </w:r>
    </w:p>
    <w:p w14:paraId="3D8875E1" w14:textId="77777777" w:rsidR="00010BC1" w:rsidRPr="00F26B41" w:rsidRDefault="00010BC1" w:rsidP="00010BC1">
      <w:pPr>
        <w:pStyle w:val="OrderedList"/>
        <w:jc w:val="both"/>
      </w:pPr>
      <w:r w:rsidRPr="00F26B41">
        <w:t xml:space="preserve">The following Optional Steps are available on this timeline. Refer to section 7.1.8 “To Add Optional Timeline Steps” for general information how to add and complete optional steps within a timeline: </w:t>
      </w:r>
    </w:p>
    <w:p w14:paraId="371F0B3C" w14:textId="78D123D8"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Telephone/Verbal Confirmation of Occupancy Made</w:t>
      </w:r>
    </w:p>
    <w:p w14:paraId="3CFED61D" w14:textId="2408D465"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Transfer File to Disposition Module</w:t>
      </w:r>
    </w:p>
    <w:p w14:paraId="1768DDCB" w14:textId="0698C177"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Annual Occupancy Cert Letter Returned for Non-Delivery</w:t>
      </w:r>
    </w:p>
    <w:p w14:paraId="2D11849F" w14:textId="5A23F728"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Re-send Annual Occupancy Certification Letter</w:t>
      </w:r>
    </w:p>
    <w:p w14:paraId="1419935E" w14:textId="086000EB" w:rsidR="00010BC1" w:rsidRPr="00F26B41" w:rsidRDefault="00010BC1" w:rsidP="00010BC1">
      <w:pPr>
        <w:numPr>
          <w:ilvl w:val="0"/>
          <w:numId w:val="21"/>
        </w:numPr>
        <w:spacing w:after="0" w:line="240" w:lineRule="auto"/>
        <w:jc w:val="both"/>
        <w:rPr>
          <w:rFonts w:ascii="Cambria" w:hAnsi="Cambria"/>
        </w:rPr>
      </w:pPr>
      <w:r w:rsidRPr="00F26B41">
        <w:rPr>
          <w:rFonts w:ascii="Cambria" w:hAnsi="Cambria"/>
        </w:rPr>
        <w:t>Follow Up</w:t>
      </w:r>
    </w:p>
    <w:p w14:paraId="1189D99A" w14:textId="6F09C305" w:rsidR="00EB27C3" w:rsidRPr="00F26B41" w:rsidRDefault="00010BC1" w:rsidP="00EB27C3">
      <w:pPr>
        <w:numPr>
          <w:ilvl w:val="0"/>
          <w:numId w:val="21"/>
        </w:numPr>
        <w:spacing w:after="0" w:line="240" w:lineRule="auto"/>
        <w:jc w:val="both"/>
        <w:rPr>
          <w:rFonts w:ascii="Cambria" w:hAnsi="Cambria"/>
        </w:rPr>
      </w:pPr>
      <w:r w:rsidRPr="00F26B41">
        <w:rPr>
          <w:rFonts w:ascii="Cambria" w:hAnsi="Cambria"/>
        </w:rPr>
        <w:t>Order Supplemental Occupancy Inspection</w:t>
      </w:r>
    </w:p>
    <w:p w14:paraId="41C90EDD" w14:textId="2CB8AA82" w:rsidR="00EB27C3" w:rsidRPr="00F26B41" w:rsidRDefault="00EB27C3" w:rsidP="00F74B41">
      <w:pPr>
        <w:pStyle w:val="OrderedList"/>
        <w:jc w:val="both"/>
      </w:pPr>
      <w:r w:rsidRPr="00F26B41">
        <w:t xml:space="preserve">The following Trigger </w:t>
      </w:r>
      <w:r w:rsidR="003C2E37" w:rsidRPr="00F26B41">
        <w:t xml:space="preserve">and Automated </w:t>
      </w:r>
      <w:r w:rsidRPr="00F26B41">
        <w:t>Steps are displayed when the timeline is initiated:</w:t>
      </w:r>
    </w:p>
    <w:p w14:paraId="594C1205" w14:textId="77777777" w:rsidR="00EB27C3" w:rsidRPr="00F26B41" w:rsidRDefault="00EB27C3" w:rsidP="00EB27C3">
      <w:pPr>
        <w:numPr>
          <w:ilvl w:val="0"/>
          <w:numId w:val="21"/>
        </w:numPr>
        <w:spacing w:after="0" w:line="240" w:lineRule="auto"/>
        <w:jc w:val="both"/>
        <w:rPr>
          <w:rFonts w:ascii="Cambria" w:hAnsi="Cambria"/>
        </w:rPr>
      </w:pPr>
      <w:r w:rsidRPr="00F26B41">
        <w:rPr>
          <w:rFonts w:ascii="Cambria" w:hAnsi="Cambria"/>
        </w:rPr>
        <w:t>Mail Annual Occupancy 2nd Request Letter</w:t>
      </w:r>
    </w:p>
    <w:p w14:paraId="565C2C92" w14:textId="77777777" w:rsidR="00EB27C3" w:rsidRPr="00F26B41" w:rsidRDefault="00EB27C3" w:rsidP="00EB27C3">
      <w:pPr>
        <w:numPr>
          <w:ilvl w:val="0"/>
          <w:numId w:val="21"/>
        </w:numPr>
        <w:spacing w:after="0" w:line="240" w:lineRule="auto"/>
        <w:jc w:val="both"/>
        <w:rPr>
          <w:rFonts w:ascii="Cambria" w:hAnsi="Cambria"/>
        </w:rPr>
      </w:pPr>
      <w:r w:rsidRPr="00F26B41">
        <w:rPr>
          <w:rFonts w:ascii="Cambria" w:hAnsi="Cambria"/>
        </w:rPr>
        <w:t>Order Property Inspection and SSI Search</w:t>
      </w:r>
    </w:p>
    <w:p w14:paraId="2926C651" w14:textId="77777777" w:rsidR="00EB27C3" w:rsidRPr="00F26B41" w:rsidRDefault="00EB27C3" w:rsidP="00EB27C3">
      <w:pPr>
        <w:numPr>
          <w:ilvl w:val="0"/>
          <w:numId w:val="21"/>
        </w:numPr>
        <w:spacing w:after="0" w:line="240" w:lineRule="auto"/>
        <w:jc w:val="both"/>
        <w:rPr>
          <w:rFonts w:ascii="Cambria" w:hAnsi="Cambria"/>
        </w:rPr>
      </w:pPr>
      <w:r w:rsidRPr="00F26B41">
        <w:rPr>
          <w:rFonts w:ascii="Cambria" w:hAnsi="Cambria"/>
        </w:rPr>
        <w:t>Received Property Inspection</w:t>
      </w:r>
    </w:p>
    <w:p w14:paraId="4D327C43" w14:textId="0239923F" w:rsidR="003C2E37" w:rsidRPr="00F26B41" w:rsidRDefault="00EB27C3" w:rsidP="003C2E37">
      <w:pPr>
        <w:numPr>
          <w:ilvl w:val="0"/>
          <w:numId w:val="21"/>
        </w:numPr>
        <w:spacing w:after="0" w:line="240" w:lineRule="auto"/>
        <w:jc w:val="both"/>
        <w:rPr>
          <w:rFonts w:ascii="Cambria" w:hAnsi="Cambria"/>
        </w:rPr>
      </w:pPr>
      <w:r w:rsidRPr="00F26B41">
        <w:rPr>
          <w:rFonts w:ascii="Cambria" w:hAnsi="Cambria"/>
        </w:rPr>
        <w:t>Supplemental Occupancy Inspection Received</w:t>
      </w:r>
    </w:p>
    <w:p w14:paraId="02EEBE24" w14:textId="12405085" w:rsidR="003C2E37" w:rsidRPr="00F26B41" w:rsidRDefault="003C2E37" w:rsidP="003C2E37">
      <w:pPr>
        <w:spacing w:after="0" w:line="240" w:lineRule="auto"/>
        <w:jc w:val="both"/>
        <w:rPr>
          <w:rFonts w:ascii="Cambria" w:hAnsi="Cambria"/>
        </w:rPr>
      </w:pPr>
      <w:r w:rsidRPr="00F26B41">
        <w:rPr>
          <w:rFonts w:ascii="Cambria" w:hAnsi="Cambria"/>
        </w:rPr>
        <w:t xml:space="preserve">The following additional Servicing Mgmt fields are available for this timeline: </w:t>
      </w:r>
    </w:p>
    <w:p w14:paraId="1C010D06" w14:textId="4A43185E" w:rsidR="003C2E37" w:rsidRPr="00F26B41" w:rsidRDefault="003C2E37" w:rsidP="003C2E37">
      <w:pPr>
        <w:numPr>
          <w:ilvl w:val="0"/>
          <w:numId w:val="21"/>
        </w:numPr>
        <w:spacing w:after="0" w:line="240" w:lineRule="auto"/>
        <w:jc w:val="both"/>
        <w:rPr>
          <w:rFonts w:ascii="Cambria" w:hAnsi="Cambria"/>
        </w:rPr>
      </w:pPr>
      <w:r w:rsidRPr="00F26B41">
        <w:rPr>
          <w:rFonts w:ascii="Cambria" w:hAnsi="Cambria"/>
        </w:rPr>
        <w:t>Inspector Company</w:t>
      </w:r>
    </w:p>
    <w:p w14:paraId="4E26C031" w14:textId="5338B5FD" w:rsidR="003C2E37" w:rsidRPr="00F26B41" w:rsidRDefault="003C2E37" w:rsidP="003C2E37">
      <w:pPr>
        <w:numPr>
          <w:ilvl w:val="0"/>
          <w:numId w:val="21"/>
        </w:numPr>
        <w:spacing w:after="0" w:line="240" w:lineRule="auto"/>
        <w:jc w:val="both"/>
        <w:rPr>
          <w:rFonts w:ascii="Cambria" w:hAnsi="Cambria"/>
        </w:rPr>
      </w:pPr>
      <w:r w:rsidRPr="00F26B41">
        <w:rPr>
          <w:rFonts w:ascii="Cambria" w:hAnsi="Cambria"/>
        </w:rPr>
        <w:t>Inspection Date</w:t>
      </w:r>
    </w:p>
    <w:p w14:paraId="4620C682" w14:textId="4C4264BA" w:rsidR="003C2E37" w:rsidRPr="00F26B41" w:rsidRDefault="003C2E37" w:rsidP="003C2E37">
      <w:pPr>
        <w:numPr>
          <w:ilvl w:val="0"/>
          <w:numId w:val="21"/>
        </w:numPr>
        <w:spacing w:after="0" w:line="240" w:lineRule="auto"/>
        <w:jc w:val="both"/>
        <w:rPr>
          <w:rFonts w:ascii="Cambria" w:hAnsi="Cambria"/>
        </w:rPr>
      </w:pPr>
      <w:r w:rsidRPr="00F26B41">
        <w:rPr>
          <w:rFonts w:ascii="Cambria" w:hAnsi="Cambria"/>
        </w:rPr>
        <w:t>Contact Name</w:t>
      </w:r>
    </w:p>
    <w:p w14:paraId="26C5E5B7" w14:textId="78485B96" w:rsidR="003C2E37" w:rsidRPr="00F26B41" w:rsidRDefault="003C2E37" w:rsidP="003C2E37">
      <w:pPr>
        <w:numPr>
          <w:ilvl w:val="0"/>
          <w:numId w:val="21"/>
        </w:numPr>
        <w:spacing w:after="0" w:line="240" w:lineRule="auto"/>
        <w:jc w:val="both"/>
        <w:rPr>
          <w:rFonts w:ascii="Cambria" w:hAnsi="Cambria"/>
        </w:rPr>
      </w:pPr>
      <w:r w:rsidRPr="00F26B41">
        <w:rPr>
          <w:rFonts w:ascii="Cambria" w:hAnsi="Cambria"/>
        </w:rPr>
        <w:t>Occupancy Results</w:t>
      </w:r>
    </w:p>
    <w:p w14:paraId="633BEB25" w14:textId="31355F20" w:rsidR="00010BC1" w:rsidRPr="00F26B41" w:rsidRDefault="003C2E37" w:rsidP="0048707C">
      <w:pPr>
        <w:numPr>
          <w:ilvl w:val="0"/>
          <w:numId w:val="21"/>
        </w:numPr>
        <w:spacing w:after="0" w:line="240" w:lineRule="auto"/>
        <w:jc w:val="both"/>
        <w:rPr>
          <w:rFonts w:ascii="Cambria" w:hAnsi="Cambria"/>
        </w:rPr>
      </w:pPr>
      <w:r w:rsidRPr="00F26B41">
        <w:rPr>
          <w:rFonts w:ascii="Cambria" w:hAnsi="Cambria"/>
        </w:rPr>
        <w:t>Inspection Results</w:t>
      </w:r>
    </w:p>
    <w:p w14:paraId="32243CBB" w14:textId="40864FF1" w:rsidR="00A62808" w:rsidRPr="00D757EC" w:rsidRDefault="00A62808" w:rsidP="00863D8C">
      <w:pPr>
        <w:pStyle w:val="Heading4"/>
      </w:pPr>
      <w:bookmarkStart w:id="3563" w:name="_Toc230163416"/>
      <w:r w:rsidRPr="00D757EC">
        <w:t>Repairs</w:t>
      </w:r>
      <w:bookmarkEnd w:id="3555"/>
      <w:bookmarkEnd w:id="3556"/>
      <w:bookmarkEnd w:id="3557"/>
      <w:bookmarkEnd w:id="3558"/>
      <w:bookmarkEnd w:id="3559"/>
      <w:bookmarkEnd w:id="3560"/>
      <w:bookmarkEnd w:id="3561"/>
      <w:bookmarkEnd w:id="3563"/>
      <w:r w:rsidR="0005212A" w:rsidRPr="00D757EC">
        <w:fldChar w:fldCharType="begin"/>
      </w:r>
      <w:r w:rsidR="0005212A" w:rsidRPr="00D757EC">
        <w:instrText xml:space="preserve"> XE "Endorsed Repairs Timeline" </w:instrText>
      </w:r>
      <w:r w:rsidR="0005212A" w:rsidRPr="00D757EC">
        <w:fldChar w:fldCharType="end"/>
      </w:r>
    </w:p>
    <w:p w14:paraId="333AA987" w14:textId="65D9A22B" w:rsidR="00A62808" w:rsidRPr="00B64588" w:rsidRDefault="00070A36" w:rsidP="00282C67">
      <w:pPr>
        <w:pStyle w:val="BodyText"/>
      </w:pPr>
      <w:r w:rsidRPr="00070A36">
        <w:t xml:space="preserve">When a mortgagor needs to access Repair Set Aside funds, the </w:t>
      </w:r>
      <w:r w:rsidR="002867FF">
        <w:t>Servicer</w:t>
      </w:r>
      <w:r w:rsidRPr="00070A36">
        <w:t xml:space="preserve"> will initiate this timeline to track the completion and payment of the repairs.</w:t>
      </w:r>
      <w:r w:rsidR="00A62808" w:rsidRPr="00B64588">
        <w:t xml:space="preserve"> This timeline can be initiated only if the loan has Repair Set Aside amount.</w:t>
      </w:r>
    </w:p>
    <w:p w14:paraId="6C86607B" w14:textId="54961196" w:rsidR="00A62808" w:rsidRPr="00B64588" w:rsidRDefault="00A62808" w:rsidP="001879BA">
      <w:pPr>
        <w:pStyle w:val="BodyText"/>
      </w:pPr>
      <w:r w:rsidRPr="00B64588">
        <w:t xml:space="preserve">Multiple active Repairs timelines can be initiated on a loan to track multiple repairs. </w:t>
      </w:r>
      <w:r>
        <w:t xml:space="preserve">The Servicing Management tab can be used to inactivate the timeline. Once the timeline is inactivated, none of the steps can be edited. </w:t>
      </w:r>
    </w:p>
    <w:p w14:paraId="7A30309D" w14:textId="77777777" w:rsidR="00A62808" w:rsidRPr="00B64588" w:rsidRDefault="00A62808" w:rsidP="001879BA">
      <w:pPr>
        <w:pStyle w:val="BodyText"/>
      </w:pPr>
      <w:r>
        <w:t xml:space="preserve">To </w:t>
      </w:r>
      <w:r w:rsidRPr="00B64588">
        <w:t xml:space="preserve">initiate and complete the </w:t>
      </w:r>
      <w:r w:rsidRPr="00CF41BB">
        <w:rPr>
          <w:b/>
        </w:rPr>
        <w:t>Repair</w:t>
      </w:r>
      <w:r w:rsidRPr="00B64588">
        <w:t xml:space="preserve"> timeline:</w:t>
      </w:r>
    </w:p>
    <w:p w14:paraId="25C5E076" w14:textId="77777777" w:rsidR="00A62808" w:rsidRPr="0023521A" w:rsidRDefault="00A62808" w:rsidP="006C3C3F">
      <w:pPr>
        <w:pStyle w:val="OrderedList"/>
        <w:numPr>
          <w:ilvl w:val="0"/>
          <w:numId w:val="85"/>
        </w:numPr>
        <w:jc w:val="both"/>
      </w:pPr>
      <w:r w:rsidRPr="0023521A">
        <w:t xml:space="preserve">From the </w:t>
      </w:r>
      <w:r w:rsidRPr="003A4886">
        <w:rPr>
          <w:b/>
        </w:rPr>
        <w:t>Endorsed</w:t>
      </w:r>
      <w:r w:rsidRPr="0023521A">
        <w:t xml:space="preserve"> menu, select </w:t>
      </w:r>
      <w:r w:rsidRPr="003A4886">
        <w:rPr>
          <w:b/>
        </w:rPr>
        <w:t xml:space="preserve">Compliance </w:t>
      </w:r>
      <w:r w:rsidRPr="0023521A">
        <w:t xml:space="preserve">and click </w:t>
      </w:r>
      <w:r w:rsidRPr="003A4886">
        <w:rPr>
          <w:b/>
        </w:rPr>
        <w:t>Setup</w:t>
      </w:r>
      <w:r w:rsidRPr="0023521A">
        <w:t>.</w:t>
      </w:r>
    </w:p>
    <w:p w14:paraId="59B3D5E0" w14:textId="67EB38D4" w:rsidR="00A62808" w:rsidRDefault="00A62808" w:rsidP="00F26B41">
      <w:pPr>
        <w:pStyle w:val="OrderedList"/>
        <w:jc w:val="both"/>
      </w:pPr>
      <w:r w:rsidRPr="0023521A">
        <w:t xml:space="preserve">On the </w:t>
      </w:r>
      <w:r w:rsidRPr="00B3602A">
        <w:rPr>
          <w:b/>
        </w:rPr>
        <w:t>Endorsed Compliance Setup Search</w:t>
      </w:r>
      <w:r w:rsidR="00B3602A">
        <w:t xml:space="preserve"> Screen, enter the loan search criteria</w:t>
      </w:r>
      <w:r w:rsidR="005F6560">
        <w:t xml:space="preserve"> </w:t>
      </w:r>
      <w:r w:rsidRPr="0023521A">
        <w:t xml:space="preserve">and click </w:t>
      </w:r>
      <w:r w:rsidRPr="00B3602A">
        <w:rPr>
          <w:b/>
        </w:rPr>
        <w:t>Search</w:t>
      </w:r>
      <w:r w:rsidRPr="0023521A">
        <w:t>.</w:t>
      </w:r>
    </w:p>
    <w:p w14:paraId="164F93C2" w14:textId="0CA0DCBB" w:rsidR="00703B48" w:rsidRPr="004F7C37" w:rsidRDefault="00703B48" w:rsidP="008B4B0A">
      <w:pPr>
        <w:pStyle w:val="BodyText"/>
        <w:jc w:val="center"/>
      </w:pPr>
      <w:r>
        <w:rPr>
          <w:noProof/>
        </w:rPr>
        <w:drawing>
          <wp:inline distT="0" distB="0" distL="0" distR="0" wp14:anchorId="1240A377" wp14:editId="7A1F6D36">
            <wp:extent cx="5943600" cy="1953260"/>
            <wp:effectExtent l="19050" t="19050" r="19050" b="27940"/>
            <wp:docPr id="653004502"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3004502" name="Picture 1" descr="A screenshot of a computer&#10;&#10;Description automatically generated with medium confidence"/>
                    <pic:cNvPicPr/>
                  </pic:nvPicPr>
                  <pic:blipFill>
                    <a:blip r:embed="rId347"/>
                    <a:stretch>
                      <a:fillRect/>
                    </a:stretch>
                  </pic:blipFill>
                  <pic:spPr>
                    <a:xfrm>
                      <a:off x="0" y="0"/>
                      <a:ext cx="5943600" cy="1953260"/>
                    </a:xfrm>
                    <a:prstGeom prst="rect">
                      <a:avLst/>
                    </a:prstGeom>
                    <a:ln w="19050">
                      <a:solidFill>
                        <a:srgbClr val="0070C0"/>
                      </a:solidFill>
                    </a:ln>
                  </pic:spPr>
                </pic:pic>
              </a:graphicData>
            </a:graphic>
          </wp:inline>
        </w:drawing>
      </w:r>
    </w:p>
    <w:p w14:paraId="51C3A324" w14:textId="39BA05D4" w:rsidR="00F557C2" w:rsidRPr="00F26B41" w:rsidRDefault="00A62808" w:rsidP="00F26B41">
      <w:pPr>
        <w:pStyle w:val="FigureCaption0"/>
        <w:rPr>
          <w:noProof/>
        </w:rPr>
      </w:pPr>
      <w:bookmarkStart w:id="3564" w:name="_Toc314055426"/>
      <w:bookmarkStart w:id="3565" w:name="_Toc315476518"/>
      <w:bookmarkStart w:id="3566" w:name="_Toc74052772"/>
      <w:bookmarkStart w:id="3567" w:name="_Toc90644151"/>
      <w:bookmarkStart w:id="3568" w:name="_Toc23016416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w:t>
      </w:r>
      <w:r w:rsidR="00764635">
        <w:rPr>
          <w:noProof/>
        </w:rPr>
        <w:fldChar w:fldCharType="end"/>
      </w:r>
      <w:bookmarkEnd w:id="3564"/>
      <w:r>
        <w:rPr>
          <w:noProof/>
        </w:rPr>
        <w:t xml:space="preserve">: </w:t>
      </w:r>
      <w:bookmarkEnd w:id="3565"/>
      <w:r w:rsidR="005821FB" w:rsidRPr="005821FB">
        <w:rPr>
          <w:noProof/>
        </w:rPr>
        <w:t>Endorsed - Compliance - Setup Search</w:t>
      </w:r>
      <w:bookmarkEnd w:id="3566"/>
      <w:bookmarkEnd w:id="3567"/>
      <w:bookmarkEnd w:id="3568"/>
    </w:p>
    <w:p w14:paraId="7FD94286" w14:textId="77777777" w:rsidR="00A62808" w:rsidRPr="00B64588" w:rsidRDefault="00A62808" w:rsidP="00F874DE">
      <w:pPr>
        <w:pStyle w:val="OrderedList"/>
        <w:jc w:val="both"/>
      </w:pPr>
      <w:r>
        <w:t>From the search results, select a</w:t>
      </w:r>
      <w:r w:rsidRPr="00B64588">
        <w:t xml:space="preserve"> </w:t>
      </w:r>
      <w:r>
        <w:t>l</w:t>
      </w:r>
      <w:r w:rsidRPr="00B64588">
        <w:t>oan to initiate the timeline</w:t>
      </w:r>
      <w:r>
        <w:t>.</w:t>
      </w:r>
    </w:p>
    <w:p w14:paraId="13E84AC7" w14:textId="580B39D3" w:rsidR="00A62808" w:rsidRDefault="00A62808" w:rsidP="00F874DE">
      <w:pPr>
        <w:pStyle w:val="OrderedList"/>
        <w:jc w:val="both"/>
      </w:pPr>
      <w:r>
        <w:t xml:space="preserve">On the </w:t>
      </w:r>
      <w:r w:rsidRPr="006B45B4">
        <w:rPr>
          <w:b/>
        </w:rPr>
        <w:t>Edit Servicing Management</w:t>
      </w:r>
      <w:r w:rsidRPr="00B64588">
        <w:t xml:space="preserve"> </w:t>
      </w:r>
      <w:r>
        <w:t>screen, s</w:t>
      </w:r>
      <w:r w:rsidRPr="00B64588">
        <w:t xml:space="preserve">elect Repair from the </w:t>
      </w:r>
      <w:r w:rsidRPr="006B45B4">
        <w:rPr>
          <w:b/>
        </w:rPr>
        <w:t>Servicing Type</w:t>
      </w:r>
      <w:r w:rsidRPr="00B64588">
        <w:t xml:space="preserve"> </w:t>
      </w:r>
      <w:r>
        <w:t>d</w:t>
      </w:r>
      <w:r w:rsidRPr="00B64588">
        <w:t xml:space="preserve">ropdown and populate the required fields (marked with </w:t>
      </w:r>
      <w:r>
        <w:t>an asterisk</w:t>
      </w:r>
      <w:r w:rsidR="00721586">
        <w:t>).</w:t>
      </w:r>
      <w:r>
        <w:t xml:space="preserve"> </w:t>
      </w:r>
      <w:r w:rsidRPr="00B64588">
        <w:t xml:space="preserve">The repair information can be edited on the </w:t>
      </w:r>
      <w:r w:rsidRPr="006B45B4">
        <w:rPr>
          <w:b/>
        </w:rPr>
        <w:t>Servicing Management</w:t>
      </w:r>
      <w:r w:rsidRPr="00B64588">
        <w:t xml:space="preserve"> tab after the initiation of timeline. </w:t>
      </w:r>
    </w:p>
    <w:p w14:paraId="518966F2" w14:textId="4AEBFACB" w:rsidR="00A62808" w:rsidRDefault="00D80933" w:rsidP="00A811BE">
      <w:pPr>
        <w:pStyle w:val="BodyText"/>
        <w:jc w:val="center"/>
      </w:pPr>
      <w:r>
        <w:rPr>
          <w:noProof/>
        </w:rPr>
        <w:drawing>
          <wp:inline distT="0" distB="0" distL="0" distR="0" wp14:anchorId="00E715EE" wp14:editId="29F49F9F">
            <wp:extent cx="2456667" cy="2424181"/>
            <wp:effectExtent l="0" t="0" r="1270" b="0"/>
            <wp:docPr id="2670" name="Picture 267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0" name="Picture 2670" descr="Graphical user interface, application&#10;&#10;Description automatically generated"/>
                    <pic:cNvPicPr/>
                  </pic:nvPicPr>
                  <pic:blipFill>
                    <a:blip r:embed="rId348"/>
                    <a:stretch>
                      <a:fillRect/>
                    </a:stretch>
                  </pic:blipFill>
                  <pic:spPr>
                    <a:xfrm>
                      <a:off x="0" y="0"/>
                      <a:ext cx="2470433" cy="2437765"/>
                    </a:xfrm>
                    <a:prstGeom prst="rect">
                      <a:avLst/>
                    </a:prstGeom>
                  </pic:spPr>
                </pic:pic>
              </a:graphicData>
            </a:graphic>
          </wp:inline>
        </w:drawing>
      </w:r>
    </w:p>
    <w:p w14:paraId="1F3F23AA" w14:textId="3E6386FB" w:rsidR="00A62808" w:rsidRPr="0075371A" w:rsidRDefault="00A62808" w:rsidP="001879BA">
      <w:pPr>
        <w:pStyle w:val="FigureCaption0"/>
      </w:pPr>
      <w:bookmarkStart w:id="3569" w:name="_Toc315476519"/>
      <w:bookmarkStart w:id="3570" w:name="_Toc74052773"/>
      <w:bookmarkStart w:id="3571" w:name="_Toc90644152"/>
      <w:bookmarkStart w:id="3572" w:name="_Toc23016416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rPr>
          <w:noProof/>
        </w:rPr>
        <w:t xml:space="preserve">: </w:t>
      </w:r>
      <w:bookmarkEnd w:id="3569"/>
      <w:r w:rsidR="005821FB" w:rsidRPr="005821FB">
        <w:rPr>
          <w:noProof/>
        </w:rPr>
        <w:t>Endorsed - Compliance - Repairs - Edit Servicing Management</w:t>
      </w:r>
      <w:bookmarkEnd w:id="3570"/>
      <w:bookmarkEnd w:id="3571"/>
      <w:bookmarkEnd w:id="3572"/>
    </w:p>
    <w:p w14:paraId="5447EAC0" w14:textId="128F643C" w:rsidR="00A62808" w:rsidRPr="00B64588" w:rsidRDefault="00A62808" w:rsidP="00F874DE">
      <w:pPr>
        <w:pStyle w:val="OrderedList"/>
        <w:jc w:val="both"/>
      </w:pPr>
      <w:r>
        <w:t>Click</w:t>
      </w:r>
      <w:r w:rsidRPr="00B64588">
        <w:t xml:space="preserve"> </w:t>
      </w:r>
      <w:r>
        <w:t xml:space="preserve">the </w:t>
      </w:r>
      <w:r w:rsidRPr="00AA5159">
        <w:rPr>
          <w:b/>
        </w:rPr>
        <w:t>Go to Servicing Steps after Submit</w:t>
      </w:r>
      <w:r w:rsidRPr="00B64588">
        <w:t xml:space="preserve"> </w:t>
      </w:r>
      <w:r>
        <w:t xml:space="preserve">checkbox </w:t>
      </w:r>
      <w:r w:rsidRPr="00B64588">
        <w:t xml:space="preserve">(at the bottom of the </w:t>
      </w:r>
      <w:r w:rsidR="007704DE" w:rsidRPr="007704DE">
        <w:rPr>
          <w:b/>
        </w:rPr>
        <w:t xml:space="preserve">Edit Servicing Management </w:t>
      </w:r>
      <w:r>
        <w:t>screen</w:t>
      </w:r>
      <w:r w:rsidR="00721586">
        <w:t>).</w:t>
      </w:r>
    </w:p>
    <w:p w14:paraId="5399AAF0" w14:textId="7E197DD5" w:rsidR="00A62808" w:rsidRPr="00B64588" w:rsidRDefault="00A62808" w:rsidP="00F874DE">
      <w:pPr>
        <w:pStyle w:val="OrderedList"/>
        <w:jc w:val="both"/>
      </w:pPr>
      <w:r>
        <w:rPr>
          <w:rFonts w:cs="Calibri"/>
          <w:color w:val="000000"/>
        </w:rPr>
        <w:t xml:space="preserve">Click </w:t>
      </w:r>
      <w:r w:rsidRPr="00AA5159">
        <w:rPr>
          <w:rFonts w:cs="Calibri"/>
          <w:b/>
          <w:color w:val="000000"/>
        </w:rPr>
        <w:t>Submit</w:t>
      </w:r>
      <w:r>
        <w:rPr>
          <w:rFonts w:cs="Calibri"/>
          <w:color w:val="000000"/>
        </w:rPr>
        <w:t>.</w:t>
      </w:r>
      <w:r w:rsidRPr="00B64588">
        <w:rPr>
          <w:rFonts w:cs="Calibri"/>
          <w:color w:val="000000"/>
        </w:rPr>
        <w:t xml:space="preserve"> (If you click </w:t>
      </w:r>
      <w:r>
        <w:rPr>
          <w:rFonts w:cs="Calibri"/>
          <w:b/>
          <w:color w:val="000000"/>
        </w:rPr>
        <w:t>Cancel</w:t>
      </w:r>
      <w:r w:rsidRPr="00B64588">
        <w:rPr>
          <w:rFonts w:cs="Calibri"/>
          <w:color w:val="000000"/>
        </w:rPr>
        <w:t xml:space="preserve">, the </w:t>
      </w:r>
      <w:r w:rsidR="000C2021" w:rsidRPr="000C2021">
        <w:rPr>
          <w:b/>
        </w:rPr>
        <w:t>Endorsed Disposition Setup Search</w:t>
      </w:r>
      <w:r w:rsidRPr="00B64588">
        <w:t xml:space="preserve"> Screen will be displayed</w:t>
      </w:r>
      <w:r w:rsidR="00721586">
        <w:t>).</w:t>
      </w:r>
    </w:p>
    <w:p w14:paraId="0479087A" w14:textId="77777777" w:rsidR="00A62808" w:rsidRPr="00491C6D" w:rsidRDefault="00A62808" w:rsidP="00F874DE">
      <w:pPr>
        <w:pStyle w:val="OrderedList"/>
        <w:jc w:val="both"/>
      </w:pPr>
      <w:r w:rsidRPr="00B64588">
        <w:t xml:space="preserve">The </w:t>
      </w:r>
      <w:r w:rsidRPr="006B45B4">
        <w:rPr>
          <w:b/>
        </w:rPr>
        <w:t>Compliance Steps</w:t>
      </w:r>
      <w:r w:rsidRPr="00B64588">
        <w:t xml:space="preserve"> screen for </w:t>
      </w:r>
      <w:r>
        <w:t xml:space="preserve">the </w:t>
      </w:r>
      <w:r w:rsidRPr="00491C6D">
        <w:rPr>
          <w:b/>
        </w:rPr>
        <w:t>Repairs</w:t>
      </w:r>
      <w:r w:rsidRPr="00B64588">
        <w:t xml:space="preserve"> timeline is displayed</w:t>
      </w:r>
      <w:r>
        <w:t>.</w:t>
      </w:r>
      <w:r w:rsidRPr="00B64588">
        <w:t xml:space="preserve"> </w:t>
      </w:r>
    </w:p>
    <w:p w14:paraId="3246D26A" w14:textId="22EFE760" w:rsidR="00A62808" w:rsidRDefault="00D80933" w:rsidP="00DA1346">
      <w:pPr>
        <w:pStyle w:val="BodyText"/>
        <w:jc w:val="center"/>
      </w:pPr>
      <w:r>
        <w:rPr>
          <w:noProof/>
        </w:rPr>
        <w:drawing>
          <wp:inline distT="0" distB="0" distL="0" distR="0" wp14:anchorId="10C3B1F6" wp14:editId="53E72428">
            <wp:extent cx="5943600" cy="1347470"/>
            <wp:effectExtent l="0" t="0" r="0" b="5080"/>
            <wp:docPr id="2671" name="Picture 267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1" name="Picture 2671" descr="Table&#10;&#10;Description automatically generated"/>
                    <pic:cNvPicPr/>
                  </pic:nvPicPr>
                  <pic:blipFill>
                    <a:blip r:embed="rId349"/>
                    <a:stretch>
                      <a:fillRect/>
                    </a:stretch>
                  </pic:blipFill>
                  <pic:spPr>
                    <a:xfrm>
                      <a:off x="0" y="0"/>
                      <a:ext cx="5943600" cy="1347470"/>
                    </a:xfrm>
                    <a:prstGeom prst="rect">
                      <a:avLst/>
                    </a:prstGeom>
                  </pic:spPr>
                </pic:pic>
              </a:graphicData>
            </a:graphic>
          </wp:inline>
        </w:drawing>
      </w:r>
    </w:p>
    <w:p w14:paraId="6202F8C8" w14:textId="4C767599" w:rsidR="00A62808" w:rsidRDefault="00A62808" w:rsidP="001879BA">
      <w:pPr>
        <w:pStyle w:val="FigureCaption0"/>
      </w:pPr>
      <w:bookmarkStart w:id="3573" w:name="_Toc315476520"/>
      <w:bookmarkStart w:id="3574" w:name="_Toc74052774"/>
      <w:bookmarkStart w:id="3575" w:name="_Toc90644153"/>
      <w:bookmarkStart w:id="3576" w:name="_Toc23016416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w:t>
      </w:r>
      <w:r w:rsidR="00764635">
        <w:rPr>
          <w:noProof/>
        </w:rPr>
        <w:fldChar w:fldCharType="end"/>
      </w:r>
      <w:r>
        <w:t xml:space="preserve">: </w:t>
      </w:r>
      <w:bookmarkEnd w:id="3573"/>
      <w:r w:rsidR="005821FB" w:rsidRPr="005821FB">
        <w:t>Endorsed - Compliance - Repairs - Timeline Steps</w:t>
      </w:r>
      <w:bookmarkEnd w:id="3574"/>
      <w:bookmarkEnd w:id="3575"/>
      <w:bookmarkEnd w:id="3576"/>
    </w:p>
    <w:p w14:paraId="25E451A2" w14:textId="77777777" w:rsidR="00A62808" w:rsidRPr="00B64588" w:rsidRDefault="00A62808" w:rsidP="00F874DE">
      <w:pPr>
        <w:pStyle w:val="OrderedList"/>
        <w:jc w:val="both"/>
      </w:pPr>
      <w:r>
        <w:t>The s</w:t>
      </w:r>
      <w:r w:rsidRPr="00B64588">
        <w:t xml:space="preserve">tep </w:t>
      </w:r>
      <w:r>
        <w:rPr>
          <w:b/>
        </w:rPr>
        <w:t>Initiate Repair Administration</w:t>
      </w:r>
      <w:r w:rsidRPr="00B64588">
        <w:t xml:space="preserve"> completion date is pre-populated with the timeline created date.</w:t>
      </w:r>
    </w:p>
    <w:p w14:paraId="431C72DE" w14:textId="77777777" w:rsidR="00A62808" w:rsidRPr="00B64588" w:rsidRDefault="00A62808" w:rsidP="00F874DE">
      <w:pPr>
        <w:pStyle w:val="OrderedList"/>
        <w:jc w:val="both"/>
      </w:pPr>
      <w:r w:rsidRPr="00B64588" w:rsidDel="005F6811">
        <w:t xml:space="preserve">Initiation Date </w:t>
      </w:r>
      <w:r>
        <w:t xml:space="preserve">is </w:t>
      </w:r>
      <w:r w:rsidRPr="00B64588" w:rsidDel="005F6811">
        <w:t>populated at the time of timeline initiation</w:t>
      </w:r>
      <w:r w:rsidRPr="00B64588">
        <w:t>.</w:t>
      </w:r>
    </w:p>
    <w:p w14:paraId="356F7F46" w14:textId="63B35077" w:rsidR="00A62808" w:rsidRPr="008B34D5" w:rsidRDefault="00A62808" w:rsidP="00F874DE">
      <w:pPr>
        <w:pStyle w:val="OrderedList"/>
        <w:jc w:val="both"/>
      </w:pPr>
      <w:r w:rsidRPr="00B64588">
        <w:t xml:space="preserve">Complete the remaining steps in the timeline when </w:t>
      </w:r>
      <w:r>
        <w:t xml:space="preserve">activity corresponding to </w:t>
      </w:r>
      <w:r w:rsidRPr="00B64588">
        <w:t xml:space="preserve">the step is complete. To complete any step in the timeline, </w:t>
      </w:r>
      <w:r w:rsidR="002C1CDA">
        <w:t>click the step</w:t>
      </w:r>
      <w:r>
        <w:t xml:space="preserve"> (F</w:t>
      </w:r>
      <w:r w:rsidRPr="00B64588">
        <w:t>or example</w:t>
      </w:r>
      <w:r>
        <w:t xml:space="preserve">: </w:t>
      </w:r>
      <w:r w:rsidRPr="004F7C37">
        <w:rPr>
          <w:b/>
        </w:rPr>
        <w:t>Obtain &amp; Review Repair Rider &amp; Appraisal</w:t>
      </w:r>
      <w:r w:rsidRPr="000C5694">
        <w:t>).</w:t>
      </w:r>
    </w:p>
    <w:p w14:paraId="117264FE" w14:textId="4DFF2D89" w:rsidR="00A62808" w:rsidRPr="00624795" w:rsidRDefault="00D80933" w:rsidP="00A811BE">
      <w:pPr>
        <w:pStyle w:val="BodyText"/>
        <w:jc w:val="center"/>
      </w:pPr>
      <w:r>
        <w:rPr>
          <w:noProof/>
        </w:rPr>
        <w:drawing>
          <wp:inline distT="0" distB="0" distL="0" distR="0" wp14:anchorId="3F1B392B" wp14:editId="7879BD29">
            <wp:extent cx="2414270" cy="1902897"/>
            <wp:effectExtent l="0" t="0" r="5080" b="2540"/>
            <wp:docPr id="2672" name="Picture 267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2" name="Picture 2672" descr="Graphical user interface, text, application&#10;&#10;Description automatically generated"/>
                    <pic:cNvPicPr/>
                  </pic:nvPicPr>
                  <pic:blipFill>
                    <a:blip r:embed="rId350"/>
                    <a:stretch>
                      <a:fillRect/>
                    </a:stretch>
                  </pic:blipFill>
                  <pic:spPr>
                    <a:xfrm>
                      <a:off x="0" y="0"/>
                      <a:ext cx="2427813" cy="1913571"/>
                    </a:xfrm>
                    <a:prstGeom prst="rect">
                      <a:avLst/>
                    </a:prstGeom>
                  </pic:spPr>
                </pic:pic>
              </a:graphicData>
            </a:graphic>
          </wp:inline>
        </w:drawing>
      </w:r>
    </w:p>
    <w:p w14:paraId="0C02E356" w14:textId="544552A9" w:rsidR="00A62808" w:rsidRPr="0075371A" w:rsidRDefault="00A62808" w:rsidP="001879BA">
      <w:pPr>
        <w:pStyle w:val="FigureCaption0"/>
      </w:pPr>
      <w:bookmarkStart w:id="3577" w:name="_Toc315476521"/>
      <w:bookmarkStart w:id="3578" w:name="_Toc74052775"/>
      <w:bookmarkStart w:id="3579" w:name="_Toc90644154"/>
      <w:bookmarkStart w:id="3580" w:name="_Toc23016416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w:t>
      </w:r>
      <w:r w:rsidR="00764635">
        <w:rPr>
          <w:noProof/>
        </w:rPr>
        <w:fldChar w:fldCharType="end"/>
      </w:r>
      <w:r>
        <w:rPr>
          <w:noProof/>
        </w:rPr>
        <w:t xml:space="preserve">: </w:t>
      </w:r>
      <w:bookmarkEnd w:id="3577"/>
      <w:r w:rsidR="005821FB" w:rsidRPr="005821FB">
        <w:rPr>
          <w:noProof/>
        </w:rPr>
        <w:t>Endorsed - Compliance - Repairs - Edit Step</w:t>
      </w:r>
      <w:bookmarkEnd w:id="3578"/>
      <w:bookmarkEnd w:id="3579"/>
      <w:bookmarkEnd w:id="3580"/>
    </w:p>
    <w:p w14:paraId="4959051A" w14:textId="5F2DEE82" w:rsidR="00A62808" w:rsidRPr="00B64588" w:rsidRDefault="00A62808" w:rsidP="00F874DE">
      <w:pPr>
        <w:pStyle w:val="OrderedList"/>
        <w:jc w:val="both"/>
      </w:pPr>
      <w:r w:rsidRPr="00B64588">
        <w:t xml:space="preserve">Populate the completion date, add a note in the </w:t>
      </w:r>
      <w:r w:rsidRPr="006B45B4">
        <w:rPr>
          <w:b/>
        </w:rPr>
        <w:t>Notes</w:t>
      </w:r>
      <w:r>
        <w:t xml:space="preserve"> field</w:t>
      </w:r>
      <w:r w:rsidRPr="00B64588">
        <w:t xml:space="preserve"> if applicable, click </w:t>
      </w:r>
      <w:r w:rsidRPr="00251671">
        <w:rPr>
          <w:b/>
        </w:rPr>
        <w:t>Submit</w:t>
      </w:r>
      <w:r w:rsidRPr="00B64588">
        <w:t xml:space="preserve"> on </w:t>
      </w:r>
      <w:r>
        <w:t xml:space="preserve">the </w:t>
      </w:r>
      <w:r w:rsidRPr="006B45B4">
        <w:rPr>
          <w:b/>
        </w:rPr>
        <w:t>Edit Step</w:t>
      </w:r>
      <w:r>
        <w:t xml:space="preserve"> window</w:t>
      </w:r>
      <w:r w:rsidR="002C1CDA">
        <w:t>.</w:t>
      </w:r>
    </w:p>
    <w:p w14:paraId="77258D6F" w14:textId="77777777" w:rsidR="00A62808" w:rsidRPr="00B64588" w:rsidRDefault="00A62808" w:rsidP="00F874DE">
      <w:pPr>
        <w:pStyle w:val="OrderedList"/>
        <w:jc w:val="both"/>
      </w:pPr>
      <w:r w:rsidRPr="00B64588">
        <w:rPr>
          <w:color w:val="000000"/>
        </w:rPr>
        <w:t>The completion date is populated beside the step</w:t>
      </w:r>
      <w:r>
        <w:rPr>
          <w:color w:val="000000"/>
        </w:rPr>
        <w:t xml:space="preserve"> </w:t>
      </w:r>
      <w:r w:rsidRPr="004F7C37">
        <w:rPr>
          <w:b/>
        </w:rPr>
        <w:t>Obtain &amp; Review Repair Rider &amp; Appraisal</w:t>
      </w:r>
      <w:r w:rsidRPr="00B64588">
        <w:t xml:space="preserve"> on the </w:t>
      </w:r>
      <w:r w:rsidRPr="006B45B4">
        <w:rPr>
          <w:b/>
        </w:rPr>
        <w:t>Compliance Steps</w:t>
      </w:r>
      <w:r w:rsidRPr="00B64588">
        <w:t xml:space="preserve"> screen</w:t>
      </w:r>
      <w:r>
        <w:t>.</w:t>
      </w:r>
    </w:p>
    <w:p w14:paraId="52DC0358" w14:textId="77777777" w:rsidR="00A62808" w:rsidRPr="00B64588" w:rsidRDefault="00A62808" w:rsidP="00F874DE">
      <w:pPr>
        <w:pStyle w:val="OrderedList"/>
        <w:jc w:val="both"/>
      </w:pPr>
      <w:r w:rsidRPr="00B64588">
        <w:t>To add an optional step</w:t>
      </w:r>
      <w:r>
        <w:t xml:space="preserve">, click </w:t>
      </w:r>
      <w:r w:rsidRPr="004F7C37">
        <w:rPr>
          <w:b/>
        </w:rPr>
        <w:t>New.</w:t>
      </w:r>
      <w:r w:rsidRPr="00B64588">
        <w:t xml:space="preserve"> </w:t>
      </w:r>
    </w:p>
    <w:p w14:paraId="5D792D65" w14:textId="75DD682E" w:rsidR="00A62808" w:rsidRPr="00B64588" w:rsidRDefault="00A62808" w:rsidP="00F874DE">
      <w:pPr>
        <w:pStyle w:val="OrderedList"/>
        <w:jc w:val="both"/>
      </w:pPr>
      <w:r w:rsidRPr="00B64588">
        <w:t xml:space="preserve">Select an optional step from the </w:t>
      </w:r>
      <w:r w:rsidR="000C2021" w:rsidRPr="000C2021">
        <w:rPr>
          <w:b/>
        </w:rPr>
        <w:t xml:space="preserve">Step Description </w:t>
      </w:r>
      <w:r w:rsidR="000C2021" w:rsidRPr="000C2021">
        <w:t xml:space="preserve">dropdown </w:t>
      </w:r>
      <w:r w:rsidRPr="00B64588">
        <w:t xml:space="preserve">that needs to be added on the timeline and click </w:t>
      </w:r>
      <w:r>
        <w:rPr>
          <w:b/>
        </w:rPr>
        <w:t xml:space="preserve">Submit </w:t>
      </w:r>
      <w:r w:rsidRPr="00901C59">
        <w:t>on the new window</w:t>
      </w:r>
      <w:r w:rsidRPr="00B64588">
        <w:t>. The step will be added to the list of steps.</w:t>
      </w:r>
    </w:p>
    <w:p w14:paraId="0CCF6126" w14:textId="77777777" w:rsidR="00A62808" w:rsidRDefault="00A62808" w:rsidP="00F874DE">
      <w:pPr>
        <w:pStyle w:val="OrderedList"/>
        <w:jc w:val="both"/>
      </w:pPr>
      <w:r w:rsidRPr="00B64588">
        <w:t xml:space="preserve">To complete the step, select the step and populate the completion date, add a note in the </w:t>
      </w:r>
      <w:r w:rsidRPr="006B45B4">
        <w:rPr>
          <w:b/>
        </w:rPr>
        <w:t>Notes</w:t>
      </w:r>
      <w:r>
        <w:t xml:space="preserve"> field</w:t>
      </w:r>
      <w:r w:rsidRPr="00B64588">
        <w:t xml:space="preserve"> if applicable, </w:t>
      </w:r>
      <w:r>
        <w:t xml:space="preserve">and </w:t>
      </w:r>
      <w:r w:rsidRPr="00B64588">
        <w:t xml:space="preserve">click </w:t>
      </w:r>
      <w:r w:rsidRPr="004F7C37">
        <w:rPr>
          <w:b/>
        </w:rPr>
        <w:t>Submit</w:t>
      </w:r>
      <w:r w:rsidRPr="00B64588">
        <w:t xml:space="preserve"> on </w:t>
      </w:r>
      <w:r>
        <w:t xml:space="preserve">the </w:t>
      </w:r>
      <w:r w:rsidRPr="006B45B4">
        <w:rPr>
          <w:b/>
        </w:rPr>
        <w:t>Edit Step</w:t>
      </w:r>
      <w:r w:rsidRPr="00B64588">
        <w:t xml:space="preserve"> window.</w:t>
      </w:r>
    </w:p>
    <w:p w14:paraId="6F58B6AF" w14:textId="527BF95B" w:rsidR="00A62808" w:rsidRPr="00B64588" w:rsidRDefault="00BE38DD" w:rsidP="00F874DE">
      <w:pPr>
        <w:pStyle w:val="OrderedList"/>
        <w:jc w:val="both"/>
      </w:pPr>
      <w:r>
        <w:t xml:space="preserve">Repeat the above instructions to add and </w:t>
      </w:r>
      <w:r w:rsidR="000C2021" w:rsidRPr="000C2021">
        <w:t xml:space="preserve">complete other </w:t>
      </w:r>
      <w:r w:rsidR="00A62808" w:rsidRPr="00B64588">
        <w:t>optional steps</w:t>
      </w:r>
      <w:r w:rsidR="00A62808">
        <w:t>.</w:t>
      </w:r>
    </w:p>
    <w:p w14:paraId="396540ED" w14:textId="77777777" w:rsidR="00A62808" w:rsidRPr="00B64588" w:rsidRDefault="00A62808" w:rsidP="00F874DE">
      <w:pPr>
        <w:pStyle w:val="OrderedList"/>
        <w:jc w:val="both"/>
      </w:pPr>
      <w:r w:rsidRPr="00B64588">
        <w:t xml:space="preserve">To add multiple </w:t>
      </w:r>
      <w:r w:rsidRPr="006B45B4">
        <w:rPr>
          <w:b/>
        </w:rPr>
        <w:t xml:space="preserve">Repairs </w:t>
      </w:r>
      <w:r w:rsidRPr="00B64588">
        <w:t>timelines</w:t>
      </w:r>
      <w:r>
        <w:t>,</w:t>
      </w:r>
      <w:r w:rsidRPr="00B64588" w:rsidDel="00052C16">
        <w:t xml:space="preserve"> </w:t>
      </w:r>
      <w:r w:rsidRPr="00B64588">
        <w:t>repeat the steps to initiate and complete the timeline as mentioned above for the second timeline.</w:t>
      </w:r>
    </w:p>
    <w:p w14:paraId="7C788668" w14:textId="23873E1B" w:rsidR="00A62808" w:rsidRPr="00D757EC" w:rsidRDefault="00A62808" w:rsidP="00863D8C">
      <w:pPr>
        <w:pStyle w:val="Heading4"/>
      </w:pPr>
      <w:bookmarkStart w:id="3581" w:name="_Toc314055021"/>
      <w:bookmarkStart w:id="3582" w:name="_Toc314660842"/>
      <w:bookmarkStart w:id="3583" w:name="_Toc315554305"/>
      <w:bookmarkStart w:id="3584" w:name="_Toc315633966"/>
      <w:bookmarkStart w:id="3585" w:name="_Toc11334879"/>
      <w:bookmarkStart w:id="3586" w:name="_Toc74052101"/>
      <w:bookmarkStart w:id="3587" w:name="_Toc90643484"/>
      <w:bookmarkStart w:id="3588" w:name="_Toc230163417"/>
      <w:r w:rsidRPr="00D757EC">
        <w:t>Taxes Delinquent</w:t>
      </w:r>
      <w:bookmarkEnd w:id="3581"/>
      <w:bookmarkEnd w:id="3582"/>
      <w:bookmarkEnd w:id="3583"/>
      <w:bookmarkEnd w:id="3584"/>
      <w:bookmarkEnd w:id="3585"/>
      <w:bookmarkEnd w:id="3586"/>
      <w:bookmarkEnd w:id="3587"/>
      <w:bookmarkEnd w:id="3588"/>
      <w:r w:rsidR="0005212A" w:rsidRPr="00D757EC">
        <w:fldChar w:fldCharType="begin"/>
      </w:r>
      <w:r w:rsidR="0005212A" w:rsidRPr="00D757EC">
        <w:instrText xml:space="preserve"> XE "Endorsed Taxes Delinquent Timeline" </w:instrText>
      </w:r>
      <w:r w:rsidR="0005212A" w:rsidRPr="00D757EC">
        <w:fldChar w:fldCharType="end"/>
      </w:r>
      <w:r w:rsidRPr="00D757EC">
        <w:t xml:space="preserve"> </w:t>
      </w:r>
    </w:p>
    <w:p w14:paraId="36C93A78" w14:textId="1D02CB08" w:rsidR="00A62808" w:rsidRPr="005975E6" w:rsidRDefault="00A62808" w:rsidP="001879BA">
      <w:pPr>
        <w:pStyle w:val="BodyText"/>
      </w:pPr>
      <w:r w:rsidRPr="005975E6">
        <w:t xml:space="preserve">When </w:t>
      </w:r>
      <w:r w:rsidR="00173D09">
        <w:t>the mortgagor</w:t>
      </w:r>
      <w:r w:rsidRPr="005975E6">
        <w:t xml:space="preserve"> defaults on taxes, the </w:t>
      </w:r>
      <w:r>
        <w:t>s</w:t>
      </w:r>
      <w:r w:rsidRPr="005975E6">
        <w:t xml:space="preserve">ervicer </w:t>
      </w:r>
      <w:r>
        <w:t>initiates</w:t>
      </w:r>
      <w:r w:rsidRPr="005975E6">
        <w:t xml:space="preserve"> this timeline to track the tax payment. The delinquent notification is sent to the </w:t>
      </w:r>
      <w:r w:rsidR="00173D09">
        <w:t>mortgagor</w:t>
      </w:r>
      <w:r w:rsidR="00173D09" w:rsidRPr="005975E6">
        <w:t xml:space="preserve"> </w:t>
      </w:r>
      <w:r w:rsidRPr="005975E6">
        <w:t xml:space="preserve">requesting the tax payment to avoid the loan being </w:t>
      </w:r>
      <w:r>
        <w:t>D</w:t>
      </w:r>
      <w:r w:rsidRPr="005975E6">
        <w:t>ue and Payable.</w:t>
      </w:r>
      <w:r>
        <w:t xml:space="preserve"> </w:t>
      </w:r>
    </w:p>
    <w:p w14:paraId="60D4DCA4" w14:textId="71E0D4DF" w:rsidR="00A62808" w:rsidRPr="005975E6" w:rsidRDefault="00A62808" w:rsidP="001879BA">
      <w:pPr>
        <w:pStyle w:val="BodyText"/>
      </w:pPr>
      <w:r w:rsidRPr="005975E6">
        <w:t xml:space="preserve">Multiple active Taxes Delinquent timelines can be initiated on a loan to track multiple delinquencies. </w:t>
      </w:r>
      <w:r>
        <w:t xml:space="preserve">The Servicing Management tab can be used to inactivate the timeline. Once the timeline is inactivated, none of the steps can be edited. </w:t>
      </w:r>
    </w:p>
    <w:p w14:paraId="6121719E" w14:textId="77777777" w:rsidR="00A62808" w:rsidRPr="005975E6" w:rsidRDefault="00A62808" w:rsidP="001879BA">
      <w:pPr>
        <w:pStyle w:val="BodyText"/>
      </w:pPr>
      <w:r>
        <w:t>T</w:t>
      </w:r>
      <w:r w:rsidRPr="005975E6">
        <w:t xml:space="preserve">o initiate and complete the </w:t>
      </w:r>
      <w:r w:rsidRPr="00CF41BB">
        <w:rPr>
          <w:b/>
        </w:rPr>
        <w:t>Taxes Delinquent</w:t>
      </w:r>
      <w:r w:rsidRPr="005975E6">
        <w:t xml:space="preserve"> timeline:</w:t>
      </w:r>
    </w:p>
    <w:p w14:paraId="5B10A5C5" w14:textId="77777777" w:rsidR="00A62808" w:rsidRPr="0023521A" w:rsidRDefault="00A62808" w:rsidP="006C3C3F">
      <w:pPr>
        <w:pStyle w:val="OrderedList"/>
        <w:numPr>
          <w:ilvl w:val="0"/>
          <w:numId w:val="37"/>
        </w:numPr>
        <w:jc w:val="both"/>
      </w:pPr>
      <w:r w:rsidRPr="0023521A">
        <w:t xml:space="preserve">From the </w:t>
      </w:r>
      <w:r w:rsidRPr="001445BE">
        <w:rPr>
          <w:b/>
        </w:rPr>
        <w:t>Endorsed</w:t>
      </w:r>
      <w:r w:rsidRPr="0023521A">
        <w:t xml:space="preserve"> menu, select </w:t>
      </w:r>
      <w:r w:rsidRPr="001445BE">
        <w:rPr>
          <w:b/>
        </w:rPr>
        <w:t>Compliance</w:t>
      </w:r>
      <w:r w:rsidRPr="0023521A">
        <w:t xml:space="preserve"> and click </w:t>
      </w:r>
      <w:r w:rsidRPr="001445BE">
        <w:rPr>
          <w:b/>
        </w:rPr>
        <w:t>Setup</w:t>
      </w:r>
      <w:r w:rsidRPr="0023521A">
        <w:t>.</w:t>
      </w:r>
    </w:p>
    <w:p w14:paraId="1744E79C" w14:textId="77777777" w:rsidR="00A62808" w:rsidRPr="0023521A" w:rsidRDefault="00A62808" w:rsidP="005F3D9F">
      <w:pPr>
        <w:pStyle w:val="OrderedList"/>
        <w:jc w:val="both"/>
      </w:pPr>
      <w:r w:rsidRPr="0023521A">
        <w:t xml:space="preserve">On the </w:t>
      </w:r>
      <w:r w:rsidRPr="006B45B4">
        <w:rPr>
          <w:b/>
        </w:rPr>
        <w:t>Endorsed Compliance Setup Search</w:t>
      </w:r>
      <w:r>
        <w:t xml:space="preserve"> s</w:t>
      </w:r>
      <w:r w:rsidRPr="0023521A">
        <w:t xml:space="preserve">creen, enter the loan search criteria and click </w:t>
      </w:r>
      <w:r w:rsidRPr="006B45B4">
        <w:rPr>
          <w:b/>
        </w:rPr>
        <w:t>Search</w:t>
      </w:r>
      <w:r w:rsidRPr="0023521A">
        <w:t xml:space="preserve">. </w:t>
      </w:r>
    </w:p>
    <w:p w14:paraId="49760C56" w14:textId="1C542A24" w:rsidR="00A62808" w:rsidRDefault="00A62808" w:rsidP="00DA1346">
      <w:pPr>
        <w:pStyle w:val="BodyText"/>
        <w:jc w:val="center"/>
      </w:pPr>
    </w:p>
    <w:p w14:paraId="0409F453" w14:textId="665C0AB8" w:rsidR="00703B48" w:rsidRDefault="00703B48" w:rsidP="00DA1346">
      <w:pPr>
        <w:pStyle w:val="BodyText"/>
        <w:jc w:val="center"/>
      </w:pPr>
      <w:r>
        <w:rPr>
          <w:noProof/>
        </w:rPr>
        <w:drawing>
          <wp:inline distT="0" distB="0" distL="0" distR="0" wp14:anchorId="7414242F" wp14:editId="5D392C6D">
            <wp:extent cx="4676044" cy="1536700"/>
            <wp:effectExtent l="19050" t="19050" r="10795" b="25400"/>
            <wp:docPr id="1599374002"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9374002" name="Picture 1" descr="A screenshot of a computer&#10;&#10;Description automatically generated with medium confidence"/>
                    <pic:cNvPicPr/>
                  </pic:nvPicPr>
                  <pic:blipFill>
                    <a:blip r:embed="rId347"/>
                    <a:stretch>
                      <a:fillRect/>
                    </a:stretch>
                  </pic:blipFill>
                  <pic:spPr>
                    <a:xfrm>
                      <a:off x="0" y="0"/>
                      <a:ext cx="4681467" cy="1538482"/>
                    </a:xfrm>
                    <a:prstGeom prst="rect">
                      <a:avLst/>
                    </a:prstGeom>
                    <a:ln w="19050">
                      <a:solidFill>
                        <a:srgbClr val="0070C0"/>
                      </a:solidFill>
                    </a:ln>
                  </pic:spPr>
                </pic:pic>
              </a:graphicData>
            </a:graphic>
          </wp:inline>
        </w:drawing>
      </w:r>
    </w:p>
    <w:p w14:paraId="50C40FB7" w14:textId="5A618148" w:rsidR="00A62808" w:rsidRPr="0075371A" w:rsidRDefault="00594B25" w:rsidP="000923B5">
      <w:pPr>
        <w:pStyle w:val="FigureCaption0"/>
        <w:tabs>
          <w:tab w:val="left" w:pos="1230"/>
          <w:tab w:val="center" w:pos="4680"/>
        </w:tabs>
        <w:jc w:val="left"/>
      </w:pPr>
      <w:bookmarkStart w:id="3589" w:name="_Toc315476523"/>
      <w:r>
        <w:tab/>
      </w:r>
      <w:r>
        <w:tab/>
      </w:r>
      <w:bookmarkStart w:id="3590" w:name="_Toc74052777"/>
      <w:bookmarkStart w:id="3591" w:name="_Toc90644156"/>
      <w:bookmarkStart w:id="3592" w:name="_Toc230164166"/>
      <w:r w:rsidR="00A62808">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w:t>
      </w:r>
      <w:r w:rsidR="00764635">
        <w:rPr>
          <w:noProof/>
        </w:rPr>
        <w:fldChar w:fldCharType="end"/>
      </w:r>
      <w:r w:rsidR="00A62808">
        <w:rPr>
          <w:noProof/>
        </w:rPr>
        <w:t xml:space="preserve">: </w:t>
      </w:r>
      <w:bookmarkEnd w:id="3589"/>
      <w:r w:rsidR="005821FB" w:rsidRPr="005821FB">
        <w:rPr>
          <w:noProof/>
        </w:rPr>
        <w:t>Endorsed - Compliance - Setup Search</w:t>
      </w:r>
      <w:bookmarkEnd w:id="3590"/>
      <w:bookmarkEnd w:id="3591"/>
      <w:bookmarkEnd w:id="3592"/>
    </w:p>
    <w:p w14:paraId="11A6BBD9" w14:textId="77777777" w:rsidR="00A62808" w:rsidRPr="005975E6" w:rsidRDefault="00A62808" w:rsidP="00F874DE">
      <w:pPr>
        <w:pStyle w:val="OrderedList"/>
        <w:jc w:val="both"/>
      </w:pPr>
      <w:r>
        <w:t xml:space="preserve">From the search results, select </w:t>
      </w:r>
      <w:r w:rsidRPr="005975E6">
        <w:t xml:space="preserve">a </w:t>
      </w:r>
      <w:r>
        <w:t>l</w:t>
      </w:r>
      <w:r w:rsidRPr="005975E6">
        <w:t>oan to initiate the timeline</w:t>
      </w:r>
      <w:r>
        <w:t>.</w:t>
      </w:r>
      <w:r w:rsidRPr="005975E6">
        <w:t xml:space="preserve"> </w:t>
      </w:r>
    </w:p>
    <w:p w14:paraId="44812596" w14:textId="77777777" w:rsidR="00A62808" w:rsidRDefault="00A62808" w:rsidP="00F874DE">
      <w:pPr>
        <w:pStyle w:val="OrderedList"/>
        <w:jc w:val="both"/>
      </w:pPr>
      <w:r w:rsidRPr="005975E6">
        <w:t xml:space="preserve">The </w:t>
      </w:r>
      <w:r w:rsidRPr="006B45B4">
        <w:rPr>
          <w:b/>
        </w:rPr>
        <w:t>Edit Servicing Management</w:t>
      </w:r>
      <w:r>
        <w:t xml:space="preserve"> screen</w:t>
      </w:r>
      <w:r w:rsidRPr="005975E6">
        <w:t xml:space="preserve"> is displayed</w:t>
      </w:r>
      <w:r>
        <w:t>.</w:t>
      </w:r>
    </w:p>
    <w:p w14:paraId="298BB659" w14:textId="06E93B4A" w:rsidR="00A62808" w:rsidRDefault="006B46ED" w:rsidP="00A811BE">
      <w:pPr>
        <w:pStyle w:val="BodyText"/>
        <w:jc w:val="center"/>
      </w:pPr>
      <w:r>
        <w:rPr>
          <w:noProof/>
        </w:rPr>
        <w:drawing>
          <wp:inline distT="0" distB="0" distL="0" distR="0" wp14:anchorId="54521C78" wp14:editId="1184A5D0">
            <wp:extent cx="2277800" cy="2240212"/>
            <wp:effectExtent l="0" t="0" r="8255" b="8255"/>
            <wp:docPr id="2676" name="Picture 2676" descr="Graphical user interface, text,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6" name="Picture 2676" descr="Graphical user interface, text, email&#10;&#10;Description automatically generated"/>
                    <pic:cNvPicPr/>
                  </pic:nvPicPr>
                  <pic:blipFill>
                    <a:blip r:embed="rId351"/>
                    <a:stretch>
                      <a:fillRect/>
                    </a:stretch>
                  </pic:blipFill>
                  <pic:spPr>
                    <a:xfrm>
                      <a:off x="0" y="0"/>
                      <a:ext cx="2296428" cy="2258533"/>
                    </a:xfrm>
                    <a:prstGeom prst="rect">
                      <a:avLst/>
                    </a:prstGeom>
                  </pic:spPr>
                </pic:pic>
              </a:graphicData>
            </a:graphic>
          </wp:inline>
        </w:drawing>
      </w:r>
    </w:p>
    <w:p w14:paraId="5F1B12B7" w14:textId="1AA47015" w:rsidR="00A62808" w:rsidRPr="0075371A" w:rsidRDefault="00A62808" w:rsidP="001879BA">
      <w:pPr>
        <w:pStyle w:val="FigureCaption0"/>
      </w:pPr>
      <w:bookmarkStart w:id="3593" w:name="_Toc315476524"/>
      <w:bookmarkStart w:id="3594" w:name="_Toc74052778"/>
      <w:bookmarkStart w:id="3595" w:name="_Toc90644157"/>
      <w:bookmarkStart w:id="3596" w:name="_Toc23016416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w:t>
      </w:r>
      <w:r w:rsidR="00764635">
        <w:rPr>
          <w:noProof/>
        </w:rPr>
        <w:fldChar w:fldCharType="end"/>
      </w:r>
      <w:r>
        <w:rPr>
          <w:noProof/>
        </w:rPr>
        <w:t xml:space="preserve">: </w:t>
      </w:r>
      <w:bookmarkEnd w:id="3593"/>
      <w:r w:rsidR="005821FB" w:rsidRPr="005821FB">
        <w:rPr>
          <w:noProof/>
        </w:rPr>
        <w:t>Endorsed - Compliance - Taxes Delinquent - Edit Servicing Management</w:t>
      </w:r>
      <w:bookmarkEnd w:id="3594"/>
      <w:bookmarkEnd w:id="3595"/>
      <w:bookmarkEnd w:id="3596"/>
    </w:p>
    <w:p w14:paraId="61AA837A" w14:textId="76B0C299" w:rsidR="00A62808" w:rsidRPr="005975E6" w:rsidRDefault="00A62808" w:rsidP="00F874DE">
      <w:pPr>
        <w:pStyle w:val="OrderedList"/>
        <w:jc w:val="both"/>
      </w:pPr>
      <w:r w:rsidRPr="005975E6">
        <w:t xml:space="preserve">Select </w:t>
      </w:r>
      <w:r w:rsidRPr="006B45B4">
        <w:rPr>
          <w:b/>
        </w:rPr>
        <w:t>Taxes Delinquent</w:t>
      </w:r>
      <w:r w:rsidRPr="005975E6">
        <w:t xml:space="preserve"> from the </w:t>
      </w:r>
      <w:r w:rsidRPr="006B45B4">
        <w:rPr>
          <w:b/>
        </w:rPr>
        <w:t>Servicing Type</w:t>
      </w:r>
      <w:r w:rsidRPr="005975E6">
        <w:t xml:space="preserve"> </w:t>
      </w:r>
      <w:r>
        <w:t>d</w:t>
      </w:r>
      <w:r w:rsidRPr="005975E6">
        <w:t xml:space="preserve">ropdown and populate the required fields (marked with </w:t>
      </w:r>
      <w:r>
        <w:t>an asterisk</w:t>
      </w:r>
      <w:r w:rsidR="00721586">
        <w:t>).</w:t>
      </w:r>
    </w:p>
    <w:p w14:paraId="6582D5C8" w14:textId="38D87B60" w:rsidR="00A62808" w:rsidRPr="005975E6" w:rsidRDefault="00A62808" w:rsidP="00F874DE">
      <w:pPr>
        <w:pStyle w:val="OrderedList"/>
        <w:jc w:val="both"/>
      </w:pPr>
      <w:r>
        <w:t>Click</w:t>
      </w:r>
      <w:r w:rsidRPr="005975E6">
        <w:t xml:space="preserve"> </w:t>
      </w:r>
      <w:r w:rsidR="007704DE" w:rsidRPr="007704DE">
        <w:rPr>
          <w:b/>
        </w:rPr>
        <w:t xml:space="preserve">Go to Servicing Steps after Submit </w:t>
      </w:r>
      <w:r>
        <w:t xml:space="preserve">checkbox </w:t>
      </w:r>
      <w:r w:rsidRPr="005975E6">
        <w:t xml:space="preserve">(at the bottom of the </w:t>
      </w:r>
      <w:r w:rsidR="007704DE" w:rsidRPr="007704DE">
        <w:rPr>
          <w:b/>
        </w:rPr>
        <w:t xml:space="preserve">Edit Servicing Management </w:t>
      </w:r>
      <w:r>
        <w:t>screen</w:t>
      </w:r>
      <w:r w:rsidR="00721586">
        <w:t>).</w:t>
      </w:r>
    </w:p>
    <w:p w14:paraId="67503A29" w14:textId="311A4386" w:rsidR="00A62808" w:rsidRPr="005975E6" w:rsidRDefault="00A62808" w:rsidP="00F874DE">
      <w:pPr>
        <w:pStyle w:val="OrderedList"/>
        <w:jc w:val="both"/>
      </w:pPr>
      <w:r>
        <w:rPr>
          <w:rFonts w:cs="Calibri"/>
          <w:color w:val="000000"/>
        </w:rPr>
        <w:t xml:space="preserve">Click </w:t>
      </w:r>
      <w:r w:rsidRPr="00AA5159">
        <w:rPr>
          <w:rFonts w:cs="Calibri"/>
          <w:b/>
          <w:color w:val="000000"/>
        </w:rPr>
        <w:t>Submit</w:t>
      </w:r>
      <w:r>
        <w:rPr>
          <w:rFonts w:cs="Calibri"/>
          <w:color w:val="000000"/>
        </w:rPr>
        <w:t>.</w:t>
      </w:r>
      <w:r w:rsidRPr="005975E6">
        <w:rPr>
          <w:rFonts w:cs="Calibri"/>
          <w:color w:val="000000"/>
        </w:rPr>
        <w:t xml:space="preserve"> (If you click </w:t>
      </w:r>
      <w:r>
        <w:rPr>
          <w:rFonts w:cs="Calibri"/>
          <w:b/>
          <w:color w:val="000000"/>
        </w:rPr>
        <w:t>Cancel</w:t>
      </w:r>
      <w:r w:rsidRPr="005975E6">
        <w:rPr>
          <w:rFonts w:cs="Calibri"/>
          <w:color w:val="000000"/>
        </w:rPr>
        <w:t xml:space="preserve">, the </w:t>
      </w:r>
      <w:r w:rsidRPr="002A41DA">
        <w:rPr>
          <w:b/>
        </w:rPr>
        <w:t>Endorsed Compliance Setup Search</w:t>
      </w:r>
      <w:r w:rsidRPr="005975E6">
        <w:t xml:space="preserve"> Screen will be displayed</w:t>
      </w:r>
      <w:r w:rsidR="00721586">
        <w:t>).</w:t>
      </w:r>
    </w:p>
    <w:p w14:paraId="0BD4354D" w14:textId="77777777" w:rsidR="00A62808" w:rsidRPr="00491C6D" w:rsidRDefault="00A62808" w:rsidP="00F874DE">
      <w:pPr>
        <w:pStyle w:val="OrderedList"/>
        <w:jc w:val="both"/>
      </w:pPr>
      <w:r w:rsidRPr="005975E6">
        <w:t xml:space="preserve">The </w:t>
      </w:r>
      <w:r w:rsidRPr="002A41DA">
        <w:rPr>
          <w:b/>
        </w:rPr>
        <w:t>Compliance Steps</w:t>
      </w:r>
      <w:r w:rsidRPr="005975E6">
        <w:t xml:space="preserve"> screen for </w:t>
      </w:r>
      <w:r w:rsidRPr="002A41DA">
        <w:rPr>
          <w:b/>
        </w:rPr>
        <w:t>Taxes Delinquent</w:t>
      </w:r>
      <w:r w:rsidRPr="005975E6">
        <w:t xml:space="preserve"> timeline is displayed. </w:t>
      </w:r>
    </w:p>
    <w:p w14:paraId="1B173482" w14:textId="1BDD0BCD" w:rsidR="00A62808" w:rsidRDefault="006B46ED" w:rsidP="00A811BE">
      <w:pPr>
        <w:pStyle w:val="BodyText"/>
        <w:jc w:val="center"/>
      </w:pPr>
      <w:r>
        <w:rPr>
          <w:noProof/>
        </w:rPr>
        <w:drawing>
          <wp:inline distT="0" distB="0" distL="0" distR="0" wp14:anchorId="2C2017BB" wp14:editId="559A7A90">
            <wp:extent cx="5943600" cy="1073150"/>
            <wp:effectExtent l="0" t="0" r="0" b="0"/>
            <wp:docPr id="2677" name="Picture 267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7" name="Picture 2677" descr="Graphical user interface, application&#10;&#10;Description automatically generated"/>
                    <pic:cNvPicPr/>
                  </pic:nvPicPr>
                  <pic:blipFill>
                    <a:blip r:embed="rId352"/>
                    <a:stretch>
                      <a:fillRect/>
                    </a:stretch>
                  </pic:blipFill>
                  <pic:spPr>
                    <a:xfrm>
                      <a:off x="0" y="0"/>
                      <a:ext cx="5943600" cy="1073150"/>
                    </a:xfrm>
                    <a:prstGeom prst="rect">
                      <a:avLst/>
                    </a:prstGeom>
                  </pic:spPr>
                </pic:pic>
              </a:graphicData>
            </a:graphic>
          </wp:inline>
        </w:drawing>
      </w:r>
    </w:p>
    <w:p w14:paraId="64460DAE" w14:textId="212A8DBB" w:rsidR="00A62808" w:rsidRDefault="00A62808" w:rsidP="001879BA">
      <w:pPr>
        <w:pStyle w:val="FigureCaption0"/>
      </w:pPr>
      <w:bookmarkStart w:id="3597" w:name="_Toc315476525"/>
      <w:bookmarkStart w:id="3598" w:name="_Toc74052779"/>
      <w:bookmarkStart w:id="3599" w:name="_Toc90644158"/>
      <w:bookmarkStart w:id="3600" w:name="_Toc23016416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t xml:space="preserve">: </w:t>
      </w:r>
      <w:bookmarkEnd w:id="3597"/>
      <w:r w:rsidR="005821FB" w:rsidRPr="005821FB">
        <w:t>Endorsed - Compliance - Taxes Delinquent - Timeline Steps</w:t>
      </w:r>
      <w:bookmarkEnd w:id="3598"/>
      <w:bookmarkEnd w:id="3599"/>
      <w:bookmarkEnd w:id="3600"/>
    </w:p>
    <w:p w14:paraId="670D8EDB" w14:textId="77777777" w:rsidR="00A62808" w:rsidRPr="005975E6" w:rsidRDefault="00A62808" w:rsidP="00F874DE">
      <w:pPr>
        <w:pStyle w:val="OrderedList"/>
        <w:jc w:val="both"/>
      </w:pPr>
      <w:r>
        <w:t>The s</w:t>
      </w:r>
      <w:r w:rsidRPr="005975E6">
        <w:t xml:space="preserve">tep </w:t>
      </w:r>
      <w:r>
        <w:rPr>
          <w:b/>
        </w:rPr>
        <w:t xml:space="preserve">Delinquent Notification Received </w:t>
      </w:r>
      <w:r w:rsidRPr="005975E6">
        <w:t>completion date is pre-populated with the timeline created date.</w:t>
      </w:r>
    </w:p>
    <w:p w14:paraId="0E2E5721" w14:textId="77777777" w:rsidR="00A62808" w:rsidRPr="000C5694" w:rsidRDefault="00A62808" w:rsidP="00F874DE">
      <w:pPr>
        <w:pStyle w:val="OrderedList"/>
        <w:jc w:val="both"/>
      </w:pPr>
      <w:r w:rsidRPr="005975E6">
        <w:t xml:space="preserve">Complete the remaining steps in the timeline when the corresponding is complete. To complete any step in the timeline, </w:t>
      </w:r>
      <w:r>
        <w:t>click the step,</w:t>
      </w:r>
      <w:r w:rsidRPr="005975E6">
        <w:t xml:space="preserve"> </w:t>
      </w:r>
      <w:r>
        <w:t>(F</w:t>
      </w:r>
      <w:r w:rsidRPr="005975E6">
        <w:t xml:space="preserve">or </w:t>
      </w:r>
      <w:r>
        <w:t xml:space="preserve">example: </w:t>
      </w:r>
      <w:r w:rsidRPr="004F7C37">
        <w:rPr>
          <w:b/>
        </w:rPr>
        <w:t>Mail Borrower Delinquent Letter</w:t>
      </w:r>
      <w:r w:rsidRPr="000C5694">
        <w:t xml:space="preserve">). </w:t>
      </w:r>
    </w:p>
    <w:p w14:paraId="22D15239" w14:textId="2D6ACFD3" w:rsidR="00A62808" w:rsidRPr="00624795" w:rsidRDefault="006B46ED" w:rsidP="00A811BE">
      <w:pPr>
        <w:pStyle w:val="BodyText"/>
        <w:jc w:val="center"/>
      </w:pPr>
      <w:r>
        <w:rPr>
          <w:noProof/>
        </w:rPr>
        <w:drawing>
          <wp:inline distT="0" distB="0" distL="0" distR="0" wp14:anchorId="584D4F66" wp14:editId="381D13AF">
            <wp:extent cx="1956275" cy="1508125"/>
            <wp:effectExtent l="0" t="0" r="6350" b="0"/>
            <wp:docPr id="2678" name="Picture 2678"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8" name="Picture 2678" descr="Graphical user interface, text, application, email&#10;&#10;Description automatically generated"/>
                    <pic:cNvPicPr/>
                  </pic:nvPicPr>
                  <pic:blipFill>
                    <a:blip r:embed="rId353"/>
                    <a:stretch>
                      <a:fillRect/>
                    </a:stretch>
                  </pic:blipFill>
                  <pic:spPr>
                    <a:xfrm>
                      <a:off x="0" y="0"/>
                      <a:ext cx="1965832" cy="1515493"/>
                    </a:xfrm>
                    <a:prstGeom prst="rect">
                      <a:avLst/>
                    </a:prstGeom>
                  </pic:spPr>
                </pic:pic>
              </a:graphicData>
            </a:graphic>
          </wp:inline>
        </w:drawing>
      </w:r>
    </w:p>
    <w:p w14:paraId="0377A1EF" w14:textId="416F8504" w:rsidR="00A62808" w:rsidRPr="0075371A" w:rsidRDefault="00A62808" w:rsidP="001879BA">
      <w:pPr>
        <w:pStyle w:val="FigureCaption0"/>
      </w:pPr>
      <w:bookmarkStart w:id="3601" w:name="_Toc315476526"/>
      <w:bookmarkStart w:id="3602" w:name="_Toc74052780"/>
      <w:bookmarkStart w:id="3603" w:name="_Toc90644159"/>
      <w:bookmarkStart w:id="3604" w:name="_Toc23016416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16</w:t>
      </w:r>
      <w:r w:rsidR="00764635">
        <w:rPr>
          <w:noProof/>
        </w:rPr>
        <w:fldChar w:fldCharType="end"/>
      </w:r>
      <w:r>
        <w:rPr>
          <w:noProof/>
        </w:rPr>
        <w:t xml:space="preserve">: </w:t>
      </w:r>
      <w:bookmarkEnd w:id="3601"/>
      <w:r w:rsidR="005821FB" w:rsidRPr="005821FB">
        <w:rPr>
          <w:noProof/>
        </w:rPr>
        <w:t>Endorsed - Compliance - Taxes Delinquent - Edit Step</w:t>
      </w:r>
      <w:bookmarkEnd w:id="3602"/>
      <w:bookmarkEnd w:id="3603"/>
      <w:bookmarkEnd w:id="3604"/>
    </w:p>
    <w:p w14:paraId="2BB10D65" w14:textId="0023DD34" w:rsidR="00A62808" w:rsidRPr="005975E6" w:rsidRDefault="00A62808" w:rsidP="00F874DE">
      <w:pPr>
        <w:pStyle w:val="OrderedList"/>
        <w:jc w:val="both"/>
      </w:pPr>
      <w:r w:rsidRPr="005975E6">
        <w:t xml:space="preserve">Populate the completion date, add a note in the </w:t>
      </w:r>
      <w:r w:rsidRPr="002A41DA">
        <w:rPr>
          <w:b/>
        </w:rPr>
        <w:t>Notes</w:t>
      </w:r>
      <w:r>
        <w:t xml:space="preserve"> field</w:t>
      </w:r>
      <w:r w:rsidRPr="005975E6">
        <w:t xml:space="preserve"> if applicable, click </w:t>
      </w:r>
      <w:r w:rsidRPr="00251671">
        <w:rPr>
          <w:b/>
        </w:rPr>
        <w:t>Submit</w:t>
      </w:r>
      <w:r w:rsidRPr="005975E6">
        <w:t xml:space="preserve"> on </w:t>
      </w:r>
      <w:r>
        <w:t xml:space="preserve">the </w:t>
      </w:r>
      <w:r w:rsidR="009C123B" w:rsidRPr="009C123B">
        <w:rPr>
          <w:b/>
        </w:rPr>
        <w:t>Edit Step</w:t>
      </w:r>
      <w:r w:rsidR="009C123B" w:rsidRPr="002C1CDA">
        <w:t xml:space="preserve"> window</w:t>
      </w:r>
      <w:r w:rsidR="002C1CDA">
        <w:t>.</w:t>
      </w:r>
      <w:r w:rsidRPr="005975E6">
        <w:t xml:space="preserve"> </w:t>
      </w:r>
    </w:p>
    <w:p w14:paraId="425BB5FB" w14:textId="77777777" w:rsidR="00A62808" w:rsidRPr="005975E6" w:rsidRDefault="00A62808" w:rsidP="00F874DE">
      <w:pPr>
        <w:pStyle w:val="OrderedList"/>
        <w:jc w:val="both"/>
      </w:pPr>
      <w:r w:rsidRPr="005975E6">
        <w:rPr>
          <w:color w:val="000000"/>
        </w:rPr>
        <w:t>The completion date is populated beside the step</w:t>
      </w:r>
      <w:r>
        <w:rPr>
          <w:color w:val="000000"/>
        </w:rPr>
        <w:t xml:space="preserve"> </w:t>
      </w:r>
      <w:r w:rsidRPr="004F7C37">
        <w:rPr>
          <w:b/>
        </w:rPr>
        <w:t xml:space="preserve">Mail Borrower Delinquent Letter </w:t>
      </w:r>
      <w:r w:rsidRPr="005975E6">
        <w:t xml:space="preserve">on the </w:t>
      </w:r>
      <w:r w:rsidRPr="002A41DA">
        <w:rPr>
          <w:b/>
        </w:rPr>
        <w:t>Compliance Steps</w:t>
      </w:r>
      <w:r w:rsidRPr="005975E6">
        <w:t xml:space="preserve"> screen</w:t>
      </w:r>
      <w:r>
        <w:t>.</w:t>
      </w:r>
    </w:p>
    <w:p w14:paraId="5361334D" w14:textId="77777777" w:rsidR="00A62808" w:rsidRPr="005975E6" w:rsidRDefault="00A62808" w:rsidP="00F874DE">
      <w:pPr>
        <w:pStyle w:val="OrderedList"/>
        <w:jc w:val="both"/>
      </w:pPr>
      <w:r w:rsidRPr="005975E6">
        <w:t xml:space="preserve">To trigger the step, </w:t>
      </w:r>
      <w:r>
        <w:rPr>
          <w:b/>
        </w:rPr>
        <w:t>Mail Letter of Taxes Paid</w:t>
      </w:r>
      <w:r w:rsidRPr="005975E6">
        <w:t xml:space="preserve">, the following criteria must be satisfied: The optional step </w:t>
      </w:r>
      <w:r w:rsidRPr="002A41DA">
        <w:rPr>
          <w:b/>
        </w:rPr>
        <w:t>Authorization Received/Pay Taxes</w:t>
      </w:r>
      <w:r w:rsidRPr="005975E6">
        <w:t xml:space="preserve"> must be added on the timeline and completed.</w:t>
      </w:r>
    </w:p>
    <w:p w14:paraId="0A28432D" w14:textId="77777777" w:rsidR="00A62808" w:rsidRPr="005975E6" w:rsidRDefault="00A62808" w:rsidP="00F874DE">
      <w:pPr>
        <w:pStyle w:val="OrderedList"/>
        <w:jc w:val="both"/>
      </w:pPr>
      <w:r>
        <w:t>Repeat the steps above to complete the other remaining steps.</w:t>
      </w:r>
    </w:p>
    <w:p w14:paraId="45A5D2B7" w14:textId="5B7DAFB8" w:rsidR="00A62808" w:rsidRPr="005975E6" w:rsidRDefault="00A62808" w:rsidP="00F874DE">
      <w:pPr>
        <w:pStyle w:val="OrderedList"/>
        <w:jc w:val="both"/>
      </w:pPr>
      <w:r w:rsidRPr="005975E6">
        <w:t xml:space="preserve">To add an </w:t>
      </w:r>
      <w:r w:rsidR="005821FB" w:rsidRPr="005975E6">
        <w:t>optional step</w:t>
      </w:r>
      <w:r>
        <w:t>.</w:t>
      </w:r>
      <w:r w:rsidRPr="005975E6">
        <w:t xml:space="preserve"> </w:t>
      </w:r>
      <w:r>
        <w:t xml:space="preserve">Click </w:t>
      </w:r>
      <w:r w:rsidRPr="004F7C37">
        <w:rPr>
          <w:b/>
        </w:rPr>
        <w:t>New.</w:t>
      </w:r>
      <w:r w:rsidRPr="005975E6">
        <w:t xml:space="preserve"> </w:t>
      </w:r>
    </w:p>
    <w:p w14:paraId="05918742" w14:textId="7E9E1637" w:rsidR="00A62808" w:rsidRDefault="00A62808" w:rsidP="00F874DE">
      <w:pPr>
        <w:pStyle w:val="OrderedList"/>
        <w:jc w:val="both"/>
      </w:pPr>
      <w:r w:rsidRPr="005975E6">
        <w:t xml:space="preserve">Select an optional step from the </w:t>
      </w:r>
      <w:r w:rsidR="000C2021" w:rsidRPr="000C2021">
        <w:rPr>
          <w:b/>
        </w:rPr>
        <w:t xml:space="preserve">Step Description </w:t>
      </w:r>
      <w:r w:rsidR="000C2021" w:rsidRPr="000C2021">
        <w:t xml:space="preserve">dropdown </w:t>
      </w:r>
      <w:r w:rsidRPr="005975E6">
        <w:t xml:space="preserve">that needs to be added on the timeline and click </w:t>
      </w:r>
      <w:r>
        <w:rPr>
          <w:b/>
        </w:rPr>
        <w:t xml:space="preserve">Submit </w:t>
      </w:r>
      <w:r w:rsidRPr="00901C59">
        <w:t>on the new window</w:t>
      </w:r>
      <w:r>
        <w:t xml:space="preserve">. </w:t>
      </w:r>
      <w:r w:rsidRPr="005975E6">
        <w:t>The step will be added to the list of steps.</w:t>
      </w:r>
    </w:p>
    <w:p w14:paraId="3AFE9B1C" w14:textId="4B854BA1" w:rsidR="00A62808" w:rsidRDefault="006B46ED" w:rsidP="00A811BE">
      <w:pPr>
        <w:pStyle w:val="BodyText"/>
        <w:jc w:val="center"/>
      </w:pPr>
      <w:r>
        <w:rPr>
          <w:noProof/>
        </w:rPr>
        <w:drawing>
          <wp:inline distT="0" distB="0" distL="0" distR="0" wp14:anchorId="5067B277" wp14:editId="2EDF5682">
            <wp:extent cx="2328756" cy="1430260"/>
            <wp:effectExtent l="0" t="0" r="0" b="0"/>
            <wp:docPr id="2679" name="Picture 267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9" name="Picture 2679" descr="Graphical user interface, text, application, chat or text message&#10;&#10;Description automatically generated"/>
                    <pic:cNvPicPr/>
                  </pic:nvPicPr>
                  <pic:blipFill>
                    <a:blip r:embed="rId354"/>
                    <a:stretch>
                      <a:fillRect/>
                    </a:stretch>
                  </pic:blipFill>
                  <pic:spPr>
                    <a:xfrm>
                      <a:off x="0" y="0"/>
                      <a:ext cx="2341527" cy="1438103"/>
                    </a:xfrm>
                    <a:prstGeom prst="rect">
                      <a:avLst/>
                    </a:prstGeom>
                  </pic:spPr>
                </pic:pic>
              </a:graphicData>
            </a:graphic>
          </wp:inline>
        </w:drawing>
      </w:r>
    </w:p>
    <w:p w14:paraId="54915A7C" w14:textId="3C30B43A" w:rsidR="00A62808" w:rsidRPr="0075371A" w:rsidRDefault="00A62808" w:rsidP="001879BA">
      <w:pPr>
        <w:pStyle w:val="FigureCaption0"/>
      </w:pPr>
      <w:bookmarkStart w:id="3605" w:name="_Toc315476527"/>
      <w:bookmarkStart w:id="3606" w:name="_Toc74052781"/>
      <w:bookmarkStart w:id="3607" w:name="_Toc90644160"/>
      <w:bookmarkStart w:id="3608" w:name="_Toc23016417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17</w:t>
      </w:r>
      <w:r w:rsidR="00764635">
        <w:rPr>
          <w:noProof/>
        </w:rPr>
        <w:fldChar w:fldCharType="end"/>
      </w:r>
      <w:r>
        <w:rPr>
          <w:noProof/>
        </w:rPr>
        <w:t xml:space="preserve">: </w:t>
      </w:r>
      <w:r w:rsidR="005821FB" w:rsidRPr="005821FB">
        <w:rPr>
          <w:noProof/>
        </w:rPr>
        <w:t>Endorsed - Compliance - Taxes Delinquent - New Step</w:t>
      </w:r>
      <w:bookmarkEnd w:id="3605"/>
      <w:bookmarkEnd w:id="3606"/>
      <w:bookmarkEnd w:id="3607"/>
      <w:bookmarkEnd w:id="3608"/>
    </w:p>
    <w:p w14:paraId="66D91719" w14:textId="3E945544" w:rsidR="00A62808" w:rsidRPr="005975E6" w:rsidRDefault="00A62808" w:rsidP="00F874DE">
      <w:pPr>
        <w:pStyle w:val="OrderedList"/>
        <w:jc w:val="both"/>
      </w:pPr>
      <w:r w:rsidRPr="005975E6">
        <w:t xml:space="preserve">To complete the step, select the step and populate the completion date, add a note in the </w:t>
      </w:r>
      <w:r>
        <w:t>Notes field</w:t>
      </w:r>
      <w:r w:rsidRPr="005975E6">
        <w:t xml:space="preserve"> if applicable, click </w:t>
      </w:r>
      <w:r w:rsidRPr="00AF582E">
        <w:rPr>
          <w:b/>
        </w:rPr>
        <w:t xml:space="preserve">Submit </w:t>
      </w:r>
      <w:r w:rsidRPr="005975E6">
        <w:t xml:space="preserve">on </w:t>
      </w:r>
      <w:r>
        <w:t xml:space="preserve">the </w:t>
      </w:r>
      <w:r w:rsidR="009C123B" w:rsidRPr="009C123B">
        <w:rPr>
          <w:b/>
        </w:rPr>
        <w:t xml:space="preserve">Edit Step </w:t>
      </w:r>
      <w:r w:rsidR="009C123B" w:rsidRPr="002C1CDA">
        <w:t>window</w:t>
      </w:r>
      <w:r w:rsidRPr="002C1CDA">
        <w:t>.</w:t>
      </w:r>
    </w:p>
    <w:p w14:paraId="7E7653FE" w14:textId="77024C74" w:rsidR="00A62808" w:rsidRPr="005975E6" w:rsidRDefault="00BE38DD" w:rsidP="00F874DE">
      <w:pPr>
        <w:pStyle w:val="OrderedList"/>
        <w:jc w:val="both"/>
      </w:pPr>
      <w:r>
        <w:t xml:space="preserve">Repeat the above instructions to add and </w:t>
      </w:r>
      <w:r w:rsidR="000C2021" w:rsidRPr="000C2021">
        <w:t xml:space="preserve">complete other </w:t>
      </w:r>
      <w:r w:rsidR="00A62808" w:rsidRPr="005975E6">
        <w:t>optional steps</w:t>
      </w:r>
      <w:r w:rsidR="00A62808">
        <w:t>.</w:t>
      </w:r>
    </w:p>
    <w:p w14:paraId="0D84EDA8" w14:textId="77777777" w:rsidR="00A62808" w:rsidRPr="005975E6" w:rsidRDefault="00A62808" w:rsidP="002C1CDA">
      <w:pPr>
        <w:pStyle w:val="OrderedList"/>
      </w:pPr>
      <w:r w:rsidRPr="005975E6">
        <w:t>To add multiple Taxes Delinquent timelines</w:t>
      </w:r>
      <w:r>
        <w:t>,</w:t>
      </w:r>
      <w:r w:rsidRPr="005975E6" w:rsidDel="00052C16">
        <w:t xml:space="preserve"> </w:t>
      </w:r>
      <w:r w:rsidRPr="005975E6">
        <w:t>repeat the steps to initiate and complete the timeline as mentioned above for the second timeline.</w:t>
      </w:r>
    </w:p>
    <w:p w14:paraId="3F9E0FE9" w14:textId="1760BF11" w:rsidR="00A62808" w:rsidRDefault="00A62808" w:rsidP="00F874DE">
      <w:pPr>
        <w:pStyle w:val="Heading3"/>
        <w:ind w:left="1080" w:hanging="1080"/>
        <w:jc w:val="both"/>
      </w:pPr>
      <w:bookmarkStart w:id="3609" w:name="_Toc315554306"/>
      <w:bookmarkStart w:id="3610" w:name="_Toc315633967"/>
      <w:bookmarkStart w:id="3611" w:name="_Toc11334880"/>
      <w:bookmarkStart w:id="3612" w:name="_Toc74052102"/>
      <w:bookmarkStart w:id="3613" w:name="_Toc90643485"/>
      <w:bookmarkStart w:id="3614" w:name="_Toc230163418"/>
      <w:bookmarkStart w:id="3615" w:name="_Toc314055022"/>
      <w:bookmarkStart w:id="3616" w:name="_Toc314660843"/>
      <w:r>
        <w:t>Disposition Timelines</w:t>
      </w:r>
      <w:bookmarkEnd w:id="3609"/>
      <w:bookmarkEnd w:id="3610"/>
      <w:bookmarkEnd w:id="3611"/>
      <w:bookmarkEnd w:id="3612"/>
      <w:bookmarkEnd w:id="3613"/>
      <w:bookmarkEnd w:id="3614"/>
      <w:r>
        <w:t xml:space="preserve"> </w:t>
      </w:r>
      <w:bookmarkEnd w:id="3615"/>
      <w:bookmarkEnd w:id="3616"/>
    </w:p>
    <w:p w14:paraId="065D4E8B" w14:textId="531E243F" w:rsidR="0048707C" w:rsidRDefault="0048707C" w:rsidP="0048707C">
      <w:pPr>
        <w:pStyle w:val="BodyText"/>
        <w:rPr>
          <w:lang w:bidi="ar-SA"/>
        </w:rPr>
      </w:pPr>
      <w:r>
        <w:rPr>
          <w:lang w:bidi="ar-SA"/>
        </w:rPr>
        <w:t>The following timelines are available under Endorsed &gt; Disposition:</w:t>
      </w:r>
    </w:p>
    <w:p w14:paraId="20CCFA8C" w14:textId="77777777" w:rsidR="0098512A" w:rsidRDefault="0098512A" w:rsidP="0098512A">
      <w:pPr>
        <w:pStyle w:val="UnorderedList"/>
      </w:pPr>
      <w:r>
        <w:t>Due &amp; Payable w/o HUD Approval</w:t>
      </w:r>
    </w:p>
    <w:p w14:paraId="72B491B7" w14:textId="77777777" w:rsidR="0098512A" w:rsidRDefault="0098512A" w:rsidP="0098512A">
      <w:pPr>
        <w:pStyle w:val="UnorderedList"/>
      </w:pPr>
      <w:r>
        <w:t>Loss Mitigation – Cash for Keys</w:t>
      </w:r>
    </w:p>
    <w:p w14:paraId="144716EA" w14:textId="77777777" w:rsidR="0098512A" w:rsidRDefault="0098512A" w:rsidP="0098512A">
      <w:pPr>
        <w:pStyle w:val="UnorderedList"/>
      </w:pPr>
      <w:r>
        <w:t>Loss Mitigation – Deed-in-Lieu</w:t>
      </w:r>
    </w:p>
    <w:p w14:paraId="0646C52F" w14:textId="77777777" w:rsidR="0098512A" w:rsidRDefault="0098512A" w:rsidP="0098512A">
      <w:pPr>
        <w:pStyle w:val="UnorderedList"/>
      </w:pPr>
      <w:r>
        <w:t>Loss Mitigation – Family Sale Pending</w:t>
      </w:r>
    </w:p>
    <w:p w14:paraId="64075C10" w14:textId="77777777" w:rsidR="0098512A" w:rsidRDefault="0098512A" w:rsidP="0098512A">
      <w:pPr>
        <w:pStyle w:val="UnorderedList"/>
      </w:pPr>
      <w:r>
        <w:t>Loss Mitigation – Pre-Foreclosure</w:t>
      </w:r>
    </w:p>
    <w:p w14:paraId="1A8FDD40" w14:textId="07C103E0" w:rsidR="0048707C" w:rsidRPr="0048707C" w:rsidRDefault="0098512A" w:rsidP="00F26B41">
      <w:pPr>
        <w:pStyle w:val="UnorderedList"/>
      </w:pPr>
      <w:r>
        <w:t>Loss Mitigation – Short Sale</w:t>
      </w:r>
    </w:p>
    <w:p w14:paraId="0B047650" w14:textId="020FFB14" w:rsidR="00A62808" w:rsidRPr="00D757EC" w:rsidRDefault="00A62808" w:rsidP="00863D8C">
      <w:pPr>
        <w:pStyle w:val="Heading4"/>
      </w:pPr>
      <w:bookmarkStart w:id="3617" w:name="_Toc314055023"/>
      <w:bookmarkStart w:id="3618" w:name="_Toc314660844"/>
      <w:bookmarkStart w:id="3619" w:name="_Toc315554307"/>
      <w:bookmarkStart w:id="3620" w:name="_Toc315633968"/>
      <w:bookmarkStart w:id="3621" w:name="_Toc11334881"/>
      <w:bookmarkStart w:id="3622" w:name="_Toc74052103"/>
      <w:bookmarkStart w:id="3623" w:name="_Toc90643486"/>
      <w:bookmarkStart w:id="3624" w:name="_Toc230163419"/>
      <w:r w:rsidRPr="00D757EC">
        <w:t>Due and Payable w/o HUD Approval</w:t>
      </w:r>
      <w:bookmarkEnd w:id="3617"/>
      <w:bookmarkEnd w:id="3618"/>
      <w:bookmarkEnd w:id="3619"/>
      <w:bookmarkEnd w:id="3620"/>
      <w:bookmarkEnd w:id="3621"/>
      <w:bookmarkEnd w:id="3622"/>
      <w:bookmarkEnd w:id="3623"/>
      <w:bookmarkEnd w:id="3624"/>
      <w:r w:rsidR="0005212A" w:rsidRPr="00D757EC">
        <w:fldChar w:fldCharType="begin"/>
      </w:r>
      <w:r w:rsidR="0005212A" w:rsidRPr="00D757EC">
        <w:instrText xml:space="preserve"> XE "Endorsed Due and Payable w/o HUD Approval Timeline" </w:instrText>
      </w:r>
      <w:r w:rsidR="0005212A" w:rsidRPr="00D757EC">
        <w:fldChar w:fldCharType="end"/>
      </w:r>
    </w:p>
    <w:p w14:paraId="27B3C14E" w14:textId="77777777" w:rsidR="0098512A" w:rsidRPr="00F26B41" w:rsidRDefault="0098512A" w:rsidP="00F26B41">
      <w:pPr>
        <w:jc w:val="both"/>
        <w:rPr>
          <w:rFonts w:ascii="Cambria" w:hAnsi="Cambria"/>
        </w:rPr>
      </w:pPr>
      <w:r w:rsidRPr="00F26B41">
        <w:rPr>
          <w:rFonts w:ascii="Cambria" w:hAnsi="Cambria"/>
        </w:rPr>
        <w:t xml:space="preserve">This timeline is located under Endorsed &gt; Disposition, Servicing Type “Due &amp; Payable w/o HUD Approval” and is initiated by a servicer to notify HUD of the Due and Payable event. The servicer does not need HUD approval for the following default reasons: Conveyed Title, Death, or End of Deferral Period. </w:t>
      </w:r>
    </w:p>
    <w:p w14:paraId="360BA5E7" w14:textId="5FB606DC" w:rsidR="0098512A" w:rsidRPr="00F26B41" w:rsidRDefault="0098512A" w:rsidP="00F26B41">
      <w:pPr>
        <w:jc w:val="both"/>
        <w:rPr>
          <w:rFonts w:ascii="Cambria" w:hAnsi="Cambria"/>
        </w:rPr>
      </w:pPr>
      <w:r w:rsidRPr="00F26B41">
        <w:rPr>
          <w:rFonts w:ascii="Cambria" w:hAnsi="Cambria"/>
          <w:b/>
          <w:bCs/>
        </w:rPr>
        <w:t>For default reason Death</w:t>
      </w:r>
      <w:r w:rsidR="00C66492" w:rsidRPr="00F26B41">
        <w:rPr>
          <w:rFonts w:ascii="Cambria" w:hAnsi="Cambria"/>
          <w:b/>
          <w:bCs/>
        </w:rPr>
        <w:t>:</w:t>
      </w:r>
      <w:r w:rsidRPr="00F26B41">
        <w:rPr>
          <w:rFonts w:ascii="Cambria" w:hAnsi="Cambria"/>
        </w:rPr>
        <w:t xml:space="preserve"> when a servicer populates the death date of the last surviving mortgagor (That is the death date entered on the Contacts Screen), the system validates for the below and updates the Case Sub-Statuses appropriately:</w:t>
      </w:r>
    </w:p>
    <w:p w14:paraId="77E85D37"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If one or more Non-Borrowing Spouse is/are active on the loan, the Case Sub-Status is automatically updated to Payment Suspended. System will not allow user to manually initiate a Due &amp; Payable w/o HUD Approval timeline.</w:t>
      </w:r>
    </w:p>
    <w:p w14:paraId="284D0011"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If all available Non-Borrowing Spouses are deactivated, the Case Sub-Status is automatically updated to Due &amp; Payable.</w:t>
      </w:r>
    </w:p>
    <w:p w14:paraId="2D085409"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If no Non-Borrowing Spouse is available on the loan, the Case Sub-Status is automatically updated to Due &amp; Payable.</w:t>
      </w:r>
    </w:p>
    <w:p w14:paraId="7BE797C2" w14:textId="3F6EEEA6" w:rsidR="0098512A" w:rsidRPr="00F26B41" w:rsidRDefault="0098512A" w:rsidP="00F26B41">
      <w:pPr>
        <w:numPr>
          <w:ilvl w:val="0"/>
          <w:numId w:val="447"/>
        </w:numPr>
        <w:contextualSpacing/>
        <w:jc w:val="both"/>
        <w:rPr>
          <w:rFonts w:ascii="Cambria" w:hAnsi="Cambria"/>
        </w:rPr>
      </w:pPr>
      <w:r w:rsidRPr="00F26B41">
        <w:rPr>
          <w:rFonts w:ascii="Cambria" w:hAnsi="Cambria"/>
        </w:rPr>
        <w:t>If the Due &amp; Payable w/o HUD approval timeline is created when deferred status on a loan is changed from “Yes” to “No” (No more eligible NBSs on the loan), a new triggered step NBS Deferral Period has Ended will be added to the Due &amp; Payable w/o HUD approval timeline</w:t>
      </w:r>
    </w:p>
    <w:p w14:paraId="33B65442" w14:textId="18144EE4" w:rsidR="0098512A" w:rsidRPr="00F26B41" w:rsidRDefault="0098512A" w:rsidP="00F26B41">
      <w:pPr>
        <w:jc w:val="both"/>
        <w:rPr>
          <w:rFonts w:ascii="Cambria" w:hAnsi="Cambria"/>
        </w:rPr>
      </w:pPr>
      <w:r w:rsidRPr="00F26B41">
        <w:rPr>
          <w:rFonts w:ascii="Cambria" w:hAnsi="Cambria"/>
          <w:b/>
          <w:bCs/>
        </w:rPr>
        <w:t>For the default reasons Conveyed Title or End of Deferral Period</w:t>
      </w:r>
      <w:r w:rsidR="00C66492" w:rsidRPr="00F26B41">
        <w:rPr>
          <w:rFonts w:ascii="Cambria" w:hAnsi="Cambria"/>
        </w:rPr>
        <w:t>:</w:t>
      </w:r>
      <w:r w:rsidRPr="00F26B41">
        <w:rPr>
          <w:rFonts w:ascii="Cambria" w:hAnsi="Cambria"/>
        </w:rPr>
        <w:t xml:space="preserve"> the servicer must manually initiate the Due &amp; Payable w/o HUD Approval timeline. When this timeline is initiated, the Case Sub-Status is updated to Due and Payable. If the timeline is inactivated, the Case Sub-Status is updated accordingly.</w:t>
      </w:r>
    </w:p>
    <w:p w14:paraId="74CB2903" w14:textId="77777777" w:rsidR="0098512A" w:rsidRPr="00F26B41" w:rsidRDefault="0098512A" w:rsidP="00F26B41">
      <w:pPr>
        <w:jc w:val="both"/>
        <w:rPr>
          <w:rFonts w:ascii="Cambria" w:hAnsi="Cambria"/>
        </w:rPr>
      </w:pPr>
      <w:r w:rsidRPr="00F26B41">
        <w:rPr>
          <w:rFonts w:ascii="Cambria" w:hAnsi="Cambria"/>
        </w:rPr>
        <w:t xml:space="preserve">Multiple active Due &amp; Payable w/o HUD Approval timelines cannot be initiated on a loan. The Servicing management tab can be used to activate or inactivate the timeline and update the default date (only if default reason is Conveyed Title or End of Deferral Period). Once the timeline is inactivated, none of the steps can be edited.  </w:t>
      </w:r>
    </w:p>
    <w:p w14:paraId="30F14B68" w14:textId="77777777" w:rsidR="0098512A" w:rsidRPr="00F26B41" w:rsidRDefault="0098512A"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w:t>
      </w:r>
    </w:p>
    <w:p w14:paraId="33E69D3D" w14:textId="77777777" w:rsidR="0098512A" w:rsidRPr="00F26B41" w:rsidRDefault="0098512A" w:rsidP="00F26B41">
      <w:pPr>
        <w:pStyle w:val="BodyText"/>
      </w:pPr>
      <w:r w:rsidRPr="00F26B41">
        <w:t>The Servicer attaches all required documentation and completes the necessary steps on the timeline. The following Template Steps are displayed when the timeline is initiated:</w:t>
      </w:r>
    </w:p>
    <w:p w14:paraId="312AF970"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Default Event Occurred</w:t>
      </w:r>
    </w:p>
    <w:p w14:paraId="58B01414"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Ordered Appraisal</w:t>
      </w:r>
    </w:p>
    <w:p w14:paraId="75FF2DA9"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Date of Notification of Default to HUD</w:t>
      </w:r>
    </w:p>
    <w:p w14:paraId="5987A9E6"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Notification sent to Borrower</w:t>
      </w:r>
    </w:p>
    <w:p w14:paraId="448DBFFC"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Servicer Notified of Death</w:t>
      </w:r>
    </w:p>
    <w:p w14:paraId="0D0B01D0" w14:textId="77777777" w:rsidR="0098512A" w:rsidRPr="00F26B41" w:rsidRDefault="0098512A" w:rsidP="00F26B41">
      <w:pPr>
        <w:pStyle w:val="BodyText"/>
      </w:pPr>
      <w:r w:rsidRPr="00F26B41">
        <w:t>The following Optional Steps are available on this timeline. Refer to section 7.1.8 “To Add Optional Timeline Steps” for general information how to add and complete optional steps within a timeline:</w:t>
      </w:r>
    </w:p>
    <w:p w14:paraId="7A51452D"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Follow Up Phone Attempt</w:t>
      </w:r>
    </w:p>
    <w:p w14:paraId="1AD7CD88"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Initiate DIL</w:t>
      </w:r>
    </w:p>
    <w:p w14:paraId="63F48962"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Initiate Short Sale</w:t>
      </w:r>
    </w:p>
    <w:p w14:paraId="37477089"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Initiate Family Sale</w:t>
      </w:r>
    </w:p>
    <w:p w14:paraId="4AB4FBE1"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Initiate Pre-Foreclosure Process</w:t>
      </w:r>
    </w:p>
    <w:p w14:paraId="1C2FC4DA"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Follow Up</w:t>
      </w:r>
    </w:p>
    <w:p w14:paraId="6F9F9810" w14:textId="77777777" w:rsidR="0098512A" w:rsidRPr="00F26B41" w:rsidRDefault="0098512A" w:rsidP="00F26B41">
      <w:pPr>
        <w:pStyle w:val="BodyText"/>
      </w:pPr>
      <w:r w:rsidRPr="00F26B41">
        <w:t>The following step is triggered if the Due &amp; Payable w/o HUD approval timeline is created when deferred status on a loan is changed from “Yes” to “No” (No more eligible NBSs on the loan)</w:t>
      </w:r>
    </w:p>
    <w:p w14:paraId="5E2BE168" w14:textId="5AD74EDF" w:rsidR="00A62338" w:rsidRPr="00F26B41" w:rsidDel="003E18DD" w:rsidRDefault="0098512A" w:rsidP="00F874DE">
      <w:pPr>
        <w:numPr>
          <w:ilvl w:val="0"/>
          <w:numId w:val="447"/>
        </w:numPr>
        <w:contextualSpacing/>
        <w:jc w:val="both"/>
        <w:rPr>
          <w:rFonts w:ascii="Cambria" w:hAnsi="Cambria"/>
        </w:rPr>
      </w:pPr>
      <w:r w:rsidRPr="00F26B41">
        <w:rPr>
          <w:rFonts w:ascii="Cambria" w:hAnsi="Cambria"/>
        </w:rPr>
        <w:t>NBS Deferral Period has Ended</w:t>
      </w:r>
    </w:p>
    <w:p w14:paraId="0CE8CA4B" w14:textId="77777777" w:rsidR="0098512A" w:rsidRDefault="0098512A" w:rsidP="0098512A">
      <w:pPr>
        <w:pStyle w:val="Heading4"/>
      </w:pPr>
      <w:bookmarkStart w:id="3625" w:name="_Toc314055024"/>
      <w:bookmarkStart w:id="3626" w:name="_Toc230163420"/>
      <w:bookmarkStart w:id="3627" w:name="_Toc314055025"/>
      <w:bookmarkStart w:id="3628" w:name="_Toc314660845"/>
      <w:bookmarkStart w:id="3629" w:name="_Toc315554308"/>
      <w:bookmarkStart w:id="3630" w:name="_Toc315633969"/>
      <w:bookmarkStart w:id="3631" w:name="_Toc11334882"/>
      <w:bookmarkStart w:id="3632" w:name="_Toc74052104"/>
      <w:bookmarkStart w:id="3633" w:name="_Toc90643487"/>
      <w:bookmarkEnd w:id="3625"/>
      <w:r>
        <w:t>Loss Mitigation – Cash for Keys</w:t>
      </w:r>
      <w:bookmarkEnd w:id="3626"/>
    </w:p>
    <w:p w14:paraId="4D5BF5CA" w14:textId="77777777" w:rsidR="0098512A" w:rsidRPr="00F26B41" w:rsidRDefault="0098512A" w:rsidP="00F26B41">
      <w:pPr>
        <w:jc w:val="both"/>
        <w:rPr>
          <w:rFonts w:ascii="Cambria" w:hAnsi="Cambria"/>
        </w:rPr>
      </w:pPr>
      <w:r w:rsidRPr="00F26B41">
        <w:rPr>
          <w:rFonts w:ascii="Cambria" w:hAnsi="Cambria"/>
        </w:rPr>
        <w:t>This timeline is located under Endorsed &gt; Disposition, Servicing Type “Loss Mitigation – Cash for Keys” and is initiated by a servicer to notify HUD of a Cash for Keys incentive payable to the Borrower, Heir, or party vacating the property, to expedite a Deed in Lieu, a Short Sale, or as an alternative to legal eviction. Upon initiation of this timeline, the case sub-status does not change.</w:t>
      </w:r>
    </w:p>
    <w:p w14:paraId="5BF1308E" w14:textId="77777777" w:rsidR="0098512A" w:rsidRPr="00F26B41" w:rsidRDefault="0098512A" w:rsidP="00F26B41">
      <w:pPr>
        <w:pStyle w:val="BodyText"/>
      </w:pPr>
      <w:r w:rsidRPr="00F26B41">
        <w:t>When initiating a Cash for Keys timeline, the system will determine the incentive based on the selected Reason for Request:</w:t>
      </w:r>
    </w:p>
    <w:p w14:paraId="4EE0A02F"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Deed in Lieu</w:t>
      </w:r>
    </w:p>
    <w:p w14:paraId="1A6E1ACB"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Post Foreclosure Eviction Avoidance</w:t>
      </w:r>
    </w:p>
    <w:p w14:paraId="0D06B0EC" w14:textId="77777777" w:rsidR="0098512A" w:rsidRPr="00F26B41" w:rsidRDefault="0098512A" w:rsidP="00F26B41">
      <w:pPr>
        <w:numPr>
          <w:ilvl w:val="0"/>
          <w:numId w:val="447"/>
        </w:numPr>
        <w:contextualSpacing/>
        <w:jc w:val="both"/>
        <w:rPr>
          <w:rFonts w:ascii="Cambria" w:hAnsi="Cambria"/>
        </w:rPr>
      </w:pPr>
      <w:r w:rsidRPr="00F26B41">
        <w:rPr>
          <w:rFonts w:ascii="Cambria" w:hAnsi="Cambria"/>
        </w:rPr>
        <w:t>Short Sale</w:t>
      </w:r>
    </w:p>
    <w:p w14:paraId="54BDF2AC" w14:textId="77777777" w:rsidR="0098512A" w:rsidRPr="00F26B41" w:rsidRDefault="0098512A" w:rsidP="00F26B41">
      <w:pPr>
        <w:jc w:val="both"/>
        <w:rPr>
          <w:rFonts w:ascii="Cambria" w:hAnsi="Cambria"/>
        </w:rPr>
      </w:pPr>
      <w:r w:rsidRPr="00F26B41">
        <w:rPr>
          <w:rFonts w:ascii="Cambria" w:hAnsi="Cambria"/>
        </w:rPr>
        <w:t>Multiple active Loss Mitigation - Cash for Keys timelines cannot be initiated on a loan. The Servicing Management tab can be used to inactive the timeline. Once the timeline is inactivated, none of the steps can be edited.</w:t>
      </w:r>
    </w:p>
    <w:p w14:paraId="16139F62" w14:textId="77777777" w:rsidR="0098512A" w:rsidRPr="00F26B41" w:rsidRDefault="0098512A" w:rsidP="00F26B41">
      <w:pPr>
        <w:jc w:val="both"/>
        <w:rPr>
          <w:rFonts w:ascii="Cambria" w:hAnsi="Cambria"/>
        </w:rPr>
      </w:pPr>
      <w:r w:rsidRPr="00F26B41">
        <w:rPr>
          <w:rFonts w:ascii="Cambria" w:hAnsi="Cambria"/>
          <w:b/>
          <w:bCs/>
        </w:rPr>
        <w:t>TIP</w:t>
      </w:r>
      <w:r w:rsidRPr="00F26B41">
        <w:rPr>
          <w:rFonts w:ascii="Cambria" w:hAnsi="Cambria"/>
        </w:rPr>
        <w:t>: Refer to section 7.1.2 “Setup Criteria to Initiate Timelines” for general steps to initiate timelines, and section 7.1.7 “To Complete Timeline Steps” for general information how to complete steps within a timeline.</w:t>
      </w:r>
    </w:p>
    <w:p w14:paraId="09D61F7D" w14:textId="77777777" w:rsidR="0098512A" w:rsidRPr="00F26B41" w:rsidRDefault="0098512A" w:rsidP="00F26B41">
      <w:pPr>
        <w:pStyle w:val="BodyText"/>
      </w:pPr>
      <w:r w:rsidRPr="00F26B41">
        <w:t>The Servicer attaches all required documentation and completes the necessary steps on the timeline. The following Template Steps are displayed when the timeline is initiated:</w:t>
      </w:r>
    </w:p>
    <w:p w14:paraId="7682AA51" w14:textId="77777777" w:rsidR="0098512A" w:rsidRPr="00F26B41" w:rsidRDefault="0098512A" w:rsidP="00F26B41">
      <w:pPr>
        <w:pStyle w:val="ListParagraph"/>
        <w:numPr>
          <w:ilvl w:val="0"/>
          <w:numId w:val="450"/>
        </w:numPr>
        <w:spacing w:after="160" w:line="278" w:lineRule="auto"/>
        <w:jc w:val="both"/>
        <w:rPr>
          <w:rFonts w:ascii="Cambria" w:hAnsi="Cambria"/>
        </w:rPr>
      </w:pPr>
      <w:r w:rsidRPr="00F26B41">
        <w:rPr>
          <w:rFonts w:ascii="Cambria" w:hAnsi="Cambria"/>
        </w:rPr>
        <w:t>Loss Mitigation – Cash for Keys (Reason for Request: Deed in Lieu)</w:t>
      </w:r>
    </w:p>
    <w:p w14:paraId="0DCCD034"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Sent</w:t>
      </w:r>
    </w:p>
    <w:p w14:paraId="055C083A"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Received (Confirmation)</w:t>
      </w:r>
    </w:p>
    <w:p w14:paraId="36B4486D"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DIL was executed</w:t>
      </w:r>
    </w:p>
    <w:p w14:paraId="3D4B4FA5"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DIL returned to the Mortgagee</w:t>
      </w:r>
    </w:p>
    <w:p w14:paraId="0D3B42D0"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DIL was filed for recording</w:t>
      </w:r>
    </w:p>
    <w:p w14:paraId="357EDF2F"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Recorded DIL received</w:t>
      </w:r>
    </w:p>
    <w:p w14:paraId="5F44DBB3"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Verified Occupant has vacated/Inspected</w:t>
      </w:r>
    </w:p>
    <w:p w14:paraId="6FAD42C2"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Vacated Prop confirmed Broom Swept</w:t>
      </w:r>
    </w:p>
    <w:p w14:paraId="64E6F96C"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Vacated Prop built in appliances and fixes</w:t>
      </w:r>
    </w:p>
    <w:p w14:paraId="0BFB8246"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Occupant received funds</w:t>
      </w:r>
    </w:p>
    <w:p w14:paraId="4AC16955"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Upload Cash for Keys Package</w:t>
      </w:r>
    </w:p>
    <w:p w14:paraId="78F2BAAA" w14:textId="77777777" w:rsidR="0098512A" w:rsidRPr="00F26B41" w:rsidRDefault="0098512A" w:rsidP="00F26B41">
      <w:pPr>
        <w:pStyle w:val="ListParagraph"/>
        <w:numPr>
          <w:ilvl w:val="0"/>
          <w:numId w:val="449"/>
        </w:numPr>
        <w:spacing w:after="160" w:line="278" w:lineRule="auto"/>
        <w:jc w:val="both"/>
        <w:rPr>
          <w:rFonts w:ascii="Cambria" w:hAnsi="Cambria"/>
        </w:rPr>
      </w:pPr>
      <w:r w:rsidRPr="00F26B41">
        <w:rPr>
          <w:rFonts w:ascii="Cambria" w:hAnsi="Cambria"/>
        </w:rPr>
        <w:t>Loss Mitigation – Cash for Keys (Reason for Request: Post Foreclosure Eviction Avoidance)</w:t>
      </w:r>
    </w:p>
    <w:p w14:paraId="12F01554"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Sent</w:t>
      </w:r>
    </w:p>
    <w:p w14:paraId="1F6EFDE0"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Received (Confirmation)</w:t>
      </w:r>
    </w:p>
    <w:p w14:paraId="000E435C"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Date and amount of the relocation offer</w:t>
      </w:r>
    </w:p>
    <w:p w14:paraId="3E3AD0C0"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Verified Occupant has vacated/Inspected</w:t>
      </w:r>
    </w:p>
    <w:p w14:paraId="716735A8"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Vacated Prop confirmed Broom Swept</w:t>
      </w:r>
    </w:p>
    <w:p w14:paraId="1F8268B1"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Vacated Prop built in appliances and fixes</w:t>
      </w:r>
    </w:p>
    <w:p w14:paraId="68F70F1D"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Occupant received funds</w:t>
      </w:r>
    </w:p>
    <w:p w14:paraId="690BA9F1"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Upload Cash for Keys Package</w:t>
      </w:r>
    </w:p>
    <w:p w14:paraId="7F837DA8" w14:textId="77777777" w:rsidR="0098512A" w:rsidRPr="00F26B41" w:rsidRDefault="0098512A" w:rsidP="00F26B41">
      <w:pPr>
        <w:pStyle w:val="ListParagraph"/>
        <w:numPr>
          <w:ilvl w:val="0"/>
          <w:numId w:val="449"/>
        </w:numPr>
        <w:spacing w:after="160" w:line="278" w:lineRule="auto"/>
        <w:jc w:val="both"/>
        <w:rPr>
          <w:rFonts w:ascii="Cambria" w:hAnsi="Cambria"/>
        </w:rPr>
      </w:pPr>
      <w:r w:rsidRPr="00F26B41">
        <w:rPr>
          <w:rFonts w:ascii="Cambria" w:hAnsi="Cambria"/>
        </w:rPr>
        <w:t>Loss Mitigation – Cash for Keys (Reason for Request: Short Sale)</w:t>
      </w:r>
    </w:p>
    <w:p w14:paraId="72788094"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Sent</w:t>
      </w:r>
    </w:p>
    <w:p w14:paraId="13E992FF"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Cash for Keys Offer Letter Received (Confirmation)</w:t>
      </w:r>
    </w:p>
    <w:p w14:paraId="02B90367"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Short sale closing date</w:t>
      </w:r>
    </w:p>
    <w:p w14:paraId="0EC433D4"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Date and amount of the Cash for Keys offer</w:t>
      </w:r>
    </w:p>
    <w:p w14:paraId="18050258" w14:textId="77777777" w:rsidR="0098512A"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Occupant received funds</w:t>
      </w:r>
    </w:p>
    <w:p w14:paraId="0AFB5DA1" w14:textId="46B0B289" w:rsidR="00287496" w:rsidRPr="00F26B41" w:rsidRDefault="0098512A" w:rsidP="00F26B41">
      <w:pPr>
        <w:pStyle w:val="ListParagraph"/>
        <w:numPr>
          <w:ilvl w:val="1"/>
          <w:numId w:val="449"/>
        </w:numPr>
        <w:spacing w:after="160" w:line="278" w:lineRule="auto"/>
        <w:jc w:val="both"/>
        <w:rPr>
          <w:rFonts w:ascii="Cambria" w:hAnsi="Cambria"/>
        </w:rPr>
      </w:pPr>
      <w:r w:rsidRPr="00F26B41">
        <w:rPr>
          <w:rFonts w:ascii="Cambria" w:hAnsi="Cambria"/>
        </w:rPr>
        <w:t>Upload Cash for Keys Package</w:t>
      </w:r>
    </w:p>
    <w:p w14:paraId="558ED669" w14:textId="3D2B2B7F" w:rsidR="00A62808" w:rsidRPr="00D757EC" w:rsidRDefault="00A62808" w:rsidP="00863D8C">
      <w:pPr>
        <w:pStyle w:val="Heading4"/>
      </w:pPr>
      <w:bookmarkStart w:id="3634" w:name="_Toc230163421"/>
      <w:r w:rsidRPr="00D757EC">
        <w:t xml:space="preserve">Loss Mitigation </w:t>
      </w:r>
      <w:r w:rsidR="00EB27C3" w:rsidRPr="00D757EC">
        <w:t>–</w:t>
      </w:r>
      <w:r w:rsidRPr="00D757EC">
        <w:t xml:space="preserve"> Deed-in-Lieu</w:t>
      </w:r>
      <w:bookmarkEnd w:id="3627"/>
      <w:bookmarkEnd w:id="3628"/>
      <w:bookmarkEnd w:id="3629"/>
      <w:bookmarkEnd w:id="3630"/>
      <w:bookmarkEnd w:id="3631"/>
      <w:bookmarkEnd w:id="3632"/>
      <w:bookmarkEnd w:id="3633"/>
      <w:bookmarkEnd w:id="3634"/>
      <w:r w:rsidR="0005212A" w:rsidRPr="00D757EC">
        <w:fldChar w:fldCharType="begin"/>
      </w:r>
      <w:r w:rsidR="0005212A" w:rsidRPr="00D757EC">
        <w:instrText xml:space="preserve"> XE "Endorsed Loss Mitigation - Deed-in-Lieu Timeline" </w:instrText>
      </w:r>
      <w:r w:rsidR="0005212A" w:rsidRPr="00D757EC">
        <w:fldChar w:fldCharType="end"/>
      </w:r>
    </w:p>
    <w:p w14:paraId="71EB1B1E" w14:textId="77777777" w:rsidR="00CE2C27" w:rsidRPr="00F26B41" w:rsidRDefault="00CE2C27" w:rsidP="00F26B41">
      <w:pPr>
        <w:jc w:val="both"/>
        <w:rPr>
          <w:rFonts w:ascii="Cambria" w:hAnsi="Cambria"/>
        </w:rPr>
      </w:pPr>
      <w:r w:rsidRPr="00F26B41">
        <w:rPr>
          <w:rFonts w:ascii="Cambria" w:hAnsi="Cambria"/>
        </w:rPr>
        <w:t>This timeline is located under Endorsed &gt; Disposition, Servicing Type “Loss Mitigation – Deed-in-Lieu” and is initiated by a servicer when a mortgagor or their estate is willing to surrender the property to the mortgagee and to be released of the mortgage obligations. Upon initiation of this timeline, the case sub-status is updated to DIL. If the timeline is inactivated, the case sub-status is updated accordingly.</w:t>
      </w:r>
    </w:p>
    <w:p w14:paraId="637C4C27" w14:textId="77777777" w:rsidR="00CE2C27" w:rsidRPr="00F26B41" w:rsidRDefault="00CE2C27" w:rsidP="00F26B41">
      <w:pPr>
        <w:jc w:val="both"/>
        <w:rPr>
          <w:rFonts w:ascii="Cambria" w:hAnsi="Cambria"/>
        </w:rPr>
      </w:pPr>
      <w:r w:rsidRPr="00F26B41">
        <w:rPr>
          <w:rFonts w:ascii="Cambria" w:hAnsi="Cambria"/>
        </w:rPr>
        <w:t>Multiple active Loss Mitigation–Deed-in-Lieu timelines cannot be initiated on a loan. The Servicing Management tab can be used to inactivate the timeline. Once the timeline is inactivated, none of the steps can be edited.</w:t>
      </w:r>
    </w:p>
    <w:p w14:paraId="3282508E" w14:textId="77777777" w:rsidR="00CE2C27" w:rsidRPr="00F26B41" w:rsidRDefault="00CE2C27"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w:t>
      </w:r>
    </w:p>
    <w:p w14:paraId="4C593000" w14:textId="77777777" w:rsidR="00CE2C27" w:rsidRPr="00F26B41" w:rsidRDefault="00CE2C27" w:rsidP="00F26B41">
      <w:pPr>
        <w:pStyle w:val="BodyText"/>
      </w:pPr>
      <w:r w:rsidRPr="00F26B41">
        <w:t>The Servicer attaches all required documentation and completes the necessary steps on the timeline. The following Template Steps are displayed when the timeline is initiated:</w:t>
      </w:r>
    </w:p>
    <w:p w14:paraId="149356BB"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Initiate DIL</w:t>
      </w:r>
    </w:p>
    <w:p w14:paraId="7372F888"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Refer to Atty for DIL</w:t>
      </w:r>
    </w:p>
    <w:p w14:paraId="1CB566E1"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Review Title Report from Attorney</w:t>
      </w:r>
    </w:p>
    <w:p w14:paraId="763887BF"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Atty Instructed to have Deed Executed per Referral Instructn</w:t>
      </w:r>
    </w:p>
    <w:p w14:paraId="71BCAB8F"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Order Occupancy Inspection</w:t>
      </w:r>
    </w:p>
    <w:p w14:paraId="6E0E92D8"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Inspection Received</w:t>
      </w:r>
    </w:p>
    <w:p w14:paraId="40245916"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Atty Instructed to Record Executed Deed (Copy Received)</w:t>
      </w:r>
    </w:p>
    <w:p w14:paraId="4D7A7B21"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Copy of Recorded Deed Received</w:t>
      </w:r>
    </w:p>
    <w:p w14:paraId="6ED28E88"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Deed Recorded Date</w:t>
      </w:r>
    </w:p>
    <w:p w14:paraId="1EB2E6AD"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Date Borrower/Estate executed DIL Agreement</w:t>
      </w:r>
    </w:p>
    <w:p w14:paraId="50484AA5" w14:textId="77777777" w:rsidR="00CE2C27" w:rsidRPr="00F26B41" w:rsidRDefault="00CE2C27" w:rsidP="00F26B41">
      <w:pPr>
        <w:pStyle w:val="BodyText"/>
      </w:pPr>
      <w:r w:rsidRPr="00F26B41">
        <w:t>The following Optional Steps are available on this timeline. Refer to section 7.1.8 “To Add Optional Timeline Steps” for general information how to add and complete optional steps within a timeline:</w:t>
      </w:r>
    </w:p>
    <w:p w14:paraId="006486F1"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Borrower requested DIL (Not Due &amp; Payable)</w:t>
      </w:r>
    </w:p>
    <w:p w14:paraId="2B998DB7"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DIL Approved</w:t>
      </w:r>
    </w:p>
    <w:p w14:paraId="3CDE67DE"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DIL Denied</w:t>
      </w:r>
    </w:p>
    <w:p w14:paraId="3B439554" w14:textId="77777777" w:rsidR="00CE2C27" w:rsidRPr="00F26B41" w:rsidRDefault="00CE2C27" w:rsidP="00F26B41">
      <w:pPr>
        <w:numPr>
          <w:ilvl w:val="0"/>
          <w:numId w:val="447"/>
        </w:numPr>
        <w:contextualSpacing/>
        <w:jc w:val="both"/>
        <w:rPr>
          <w:rFonts w:ascii="Cambria" w:hAnsi="Cambria"/>
        </w:rPr>
      </w:pPr>
      <w:r w:rsidRPr="00F26B41">
        <w:rPr>
          <w:rFonts w:ascii="Cambria" w:hAnsi="Cambria"/>
        </w:rPr>
        <w:t>Follow-up</w:t>
      </w:r>
    </w:p>
    <w:p w14:paraId="2AC47DA6" w14:textId="77777777" w:rsidR="00CE2C27" w:rsidRPr="00F26B41" w:rsidRDefault="00CE2C27" w:rsidP="00F26B41">
      <w:pPr>
        <w:pStyle w:val="BodyText"/>
      </w:pPr>
      <w:r w:rsidRPr="00F26B41">
        <w:t>The following Servicing Mgmt fields are available for this timeline during timeline initiation/ setup, in addition to Initiation Date:</w:t>
      </w:r>
    </w:p>
    <w:p w14:paraId="4CDF1AE3" w14:textId="161DFA3A" w:rsidR="00684758" w:rsidRPr="00F26B41" w:rsidRDefault="00CE2C27" w:rsidP="00F874DE">
      <w:pPr>
        <w:numPr>
          <w:ilvl w:val="0"/>
          <w:numId w:val="447"/>
        </w:numPr>
        <w:contextualSpacing/>
        <w:jc w:val="both"/>
        <w:rPr>
          <w:rFonts w:ascii="Cambria" w:hAnsi="Cambria"/>
        </w:rPr>
      </w:pPr>
      <w:r w:rsidRPr="00F26B41">
        <w:rPr>
          <w:rFonts w:ascii="Cambria" w:hAnsi="Cambria"/>
        </w:rPr>
        <w:t>Foreclosure Attorney</w:t>
      </w:r>
    </w:p>
    <w:p w14:paraId="7ED2AEC3" w14:textId="0649885D" w:rsidR="00A62808" w:rsidRPr="00D757EC" w:rsidRDefault="00A62808" w:rsidP="00863D8C">
      <w:pPr>
        <w:pStyle w:val="Heading4"/>
      </w:pPr>
      <w:bookmarkStart w:id="3635" w:name="_Toc314055026"/>
      <w:bookmarkStart w:id="3636" w:name="_Toc314055027"/>
      <w:bookmarkStart w:id="3637" w:name="_Toc314660846"/>
      <w:bookmarkStart w:id="3638" w:name="_Toc315554309"/>
      <w:bookmarkStart w:id="3639" w:name="_Toc315633970"/>
      <w:bookmarkStart w:id="3640" w:name="_Toc11334883"/>
      <w:bookmarkStart w:id="3641" w:name="_Toc74052105"/>
      <w:bookmarkStart w:id="3642" w:name="_Toc90643488"/>
      <w:bookmarkStart w:id="3643" w:name="_Toc230163422"/>
      <w:bookmarkEnd w:id="3635"/>
      <w:r w:rsidRPr="00D757EC">
        <w:t>Loss Mitigation – Family Sale Pending</w:t>
      </w:r>
      <w:bookmarkEnd w:id="3636"/>
      <w:bookmarkEnd w:id="3637"/>
      <w:bookmarkEnd w:id="3638"/>
      <w:bookmarkEnd w:id="3639"/>
      <w:bookmarkEnd w:id="3640"/>
      <w:bookmarkEnd w:id="3641"/>
      <w:bookmarkEnd w:id="3642"/>
      <w:bookmarkEnd w:id="3643"/>
      <w:r w:rsidR="00365DE4" w:rsidRPr="00D757EC">
        <w:fldChar w:fldCharType="begin"/>
      </w:r>
      <w:r w:rsidR="00365DE4" w:rsidRPr="00D757EC">
        <w:instrText xml:space="preserve"> XE "Endorsed Loss Mitigation – Family Sale Pending Timeline" </w:instrText>
      </w:r>
      <w:r w:rsidR="00365DE4" w:rsidRPr="00D757EC">
        <w:fldChar w:fldCharType="end"/>
      </w:r>
      <w:r w:rsidRPr="00D757EC">
        <w:t xml:space="preserve"> </w:t>
      </w:r>
    </w:p>
    <w:p w14:paraId="3DC4B608" w14:textId="0A89AD3E" w:rsidR="00CE2C27" w:rsidRPr="00F26B41" w:rsidRDefault="00CE2C27" w:rsidP="00F26B41">
      <w:pPr>
        <w:jc w:val="both"/>
        <w:rPr>
          <w:rFonts w:ascii="Cambria" w:hAnsi="Cambria" w:cs="Calibri"/>
        </w:rPr>
      </w:pPr>
      <w:r w:rsidRPr="00F26B41">
        <w:rPr>
          <w:rFonts w:ascii="Cambria" w:hAnsi="Cambria" w:cs="Calibri"/>
        </w:rPr>
        <w:t xml:space="preserve">This timeline is located under Endorsed &gt; Disposition, Servicing Type “Loss Mitigation – Family Sale Pending” and is initiated </w:t>
      </w:r>
      <w:r w:rsidR="00EB27C3" w:rsidRPr="00F26B41">
        <w:rPr>
          <w:rFonts w:ascii="Cambria" w:hAnsi="Cambria" w:cs="Calibri"/>
        </w:rPr>
        <w:t xml:space="preserve">by a servicer </w:t>
      </w:r>
      <w:r w:rsidRPr="00F26B41">
        <w:rPr>
          <w:rFonts w:ascii="Cambria" w:hAnsi="Cambria" w:cs="Calibri"/>
        </w:rPr>
        <w:t>to track the status on a pending family sale effort. Upon initiation of this timeline, the case sub-status is updated to Family Sale Pending. If the timeline is inactivated, the case sub-status is updated accordingly.</w:t>
      </w:r>
    </w:p>
    <w:p w14:paraId="3E883383" w14:textId="77777777" w:rsidR="00CE2C27" w:rsidRPr="00F26B41" w:rsidRDefault="00CE2C27" w:rsidP="00F26B41">
      <w:pPr>
        <w:jc w:val="both"/>
        <w:rPr>
          <w:rFonts w:ascii="Cambria" w:hAnsi="Cambria" w:cs="Calibri"/>
        </w:rPr>
      </w:pPr>
      <w:r w:rsidRPr="00F26B41">
        <w:rPr>
          <w:rFonts w:ascii="Cambria" w:hAnsi="Cambria" w:cs="Calibri"/>
        </w:rPr>
        <w:t>Multiple active Loss Mitigation–Family Sale Pending timelines cannot be initiated on a loan. The Servicing Management tab can be used to inactivate the timeline. Once the timeline is inactivated, none of the steps can be edited.</w:t>
      </w:r>
    </w:p>
    <w:p w14:paraId="0A2D03EE" w14:textId="77777777" w:rsidR="00CE2C27" w:rsidRPr="00F26B41" w:rsidRDefault="00CE2C27" w:rsidP="00F26B41">
      <w:pPr>
        <w:jc w:val="both"/>
        <w:rPr>
          <w:rFonts w:ascii="Cambria" w:hAnsi="Cambria" w:cs="Calibri"/>
        </w:rPr>
      </w:pPr>
      <w:r w:rsidRPr="00F26B41">
        <w:rPr>
          <w:rFonts w:ascii="Cambria" w:hAnsi="Cambria" w:cs="Calibri"/>
          <w:b/>
          <w:bCs/>
        </w:rPr>
        <w:t>TIP:</w:t>
      </w:r>
      <w:r w:rsidRPr="00F26B41">
        <w:rPr>
          <w:rFonts w:ascii="Cambria" w:hAnsi="Cambria" w:cs="Calibri"/>
        </w:rPr>
        <w:t xml:space="preserve"> Refer to section 7.1.2 “Setup Criteria to Initiate Timelines” for general steps to initiate timelines, and section 7.1.7 “To Complete Timeline Steps” for general information how to complete steps within a timeline. </w:t>
      </w:r>
    </w:p>
    <w:p w14:paraId="7BFC850B" w14:textId="77777777" w:rsidR="00CE2C27" w:rsidRPr="00F26B41" w:rsidRDefault="00CE2C27" w:rsidP="00F26B41">
      <w:pPr>
        <w:pStyle w:val="BodyText"/>
        <w:rPr>
          <w:rFonts w:cs="Calibri"/>
        </w:rPr>
      </w:pPr>
      <w:r w:rsidRPr="00F26B41">
        <w:rPr>
          <w:rFonts w:cs="Calibri"/>
        </w:rPr>
        <w:t xml:space="preserve">The </w:t>
      </w:r>
      <w:r w:rsidRPr="00F26B41">
        <w:t>Servicer</w:t>
      </w:r>
      <w:r w:rsidRPr="00F26B41">
        <w:rPr>
          <w:rFonts w:cs="Calibri"/>
        </w:rPr>
        <w:t xml:space="preserve"> attaches all required documentation and completes the necessary steps on the timeline. The following Template Steps are displayed when the timeline is initiated:</w:t>
      </w:r>
    </w:p>
    <w:p w14:paraId="2188F10E"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Initiate Family Sale Pending</w:t>
      </w:r>
    </w:p>
    <w:p w14:paraId="1D947BE2"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Received Listing Agreement</w:t>
      </w:r>
    </w:p>
    <w:p w14:paraId="64613FC0"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Received Copy of Offer and Sales Contract</w:t>
      </w:r>
    </w:p>
    <w:p w14:paraId="01D7A0DD"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Received Sales Proceeds</w:t>
      </w:r>
    </w:p>
    <w:p w14:paraId="4842F848"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Send Release Authorization to Release Dept.</w:t>
      </w:r>
    </w:p>
    <w:p w14:paraId="4C3BAC43" w14:textId="77777777" w:rsidR="00CE2C27" w:rsidRPr="00F26B41" w:rsidRDefault="00CE2C27" w:rsidP="00F26B41">
      <w:pPr>
        <w:pStyle w:val="BodyText"/>
        <w:rPr>
          <w:rFonts w:cs="Calibri"/>
        </w:rPr>
      </w:pPr>
      <w:r w:rsidRPr="00F26B41">
        <w:rPr>
          <w:rFonts w:cs="Calibri"/>
        </w:rPr>
        <w:t xml:space="preserve">The </w:t>
      </w:r>
      <w:r w:rsidRPr="00F26B41">
        <w:t>following</w:t>
      </w:r>
      <w:r w:rsidRPr="00F26B41">
        <w:rPr>
          <w:rFonts w:cs="Calibri"/>
        </w:rPr>
        <w:t xml:space="preserve"> Optional Steps are available on this timeline. Refer to section 7.1.8 “To Add Optional Timeline Steps” for general information how to add and complete optional steps within a timeline:</w:t>
      </w:r>
    </w:p>
    <w:p w14:paraId="284C6979"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Family Sale Approved</w:t>
      </w:r>
    </w:p>
    <w:p w14:paraId="16770659"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Family Sale Denied</w:t>
      </w:r>
    </w:p>
    <w:p w14:paraId="6F3B516E" w14:textId="77777777" w:rsidR="00CE2C27" w:rsidRPr="00F26B41" w:rsidRDefault="00CE2C2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Follow Up</w:t>
      </w:r>
    </w:p>
    <w:p w14:paraId="1D21981C" w14:textId="00DBFA13" w:rsidR="00CE2C27" w:rsidRPr="00F26B41" w:rsidRDefault="00CE2C27" w:rsidP="00F26B41">
      <w:pPr>
        <w:pStyle w:val="BodyText"/>
        <w:rPr>
          <w:rFonts w:cs="Calibri"/>
        </w:rPr>
      </w:pPr>
      <w:r w:rsidRPr="00F26B41">
        <w:rPr>
          <w:rFonts w:cs="Calibri"/>
        </w:rPr>
        <w:t xml:space="preserve">To trigger the </w:t>
      </w:r>
      <w:r w:rsidR="00EB27C3" w:rsidRPr="00F26B41">
        <w:rPr>
          <w:rFonts w:cs="Calibri"/>
        </w:rPr>
        <w:t xml:space="preserve">Automated </w:t>
      </w:r>
      <w:r w:rsidRPr="00F26B41">
        <w:rPr>
          <w:rFonts w:cs="Calibri"/>
        </w:rPr>
        <w:t xml:space="preserve">step </w:t>
      </w:r>
      <w:r w:rsidRPr="00F26B41">
        <w:rPr>
          <w:rFonts w:cs="Calibri"/>
          <w:b/>
        </w:rPr>
        <w:t>Follow up for Status of Sales Effort</w:t>
      </w:r>
      <w:r w:rsidRPr="00F26B41">
        <w:rPr>
          <w:rFonts w:cs="Calibri"/>
        </w:rPr>
        <w:t>, the following criteria must be satisfied:</w:t>
      </w:r>
    </w:p>
    <w:p w14:paraId="2CD53E05" w14:textId="77777777" w:rsidR="00CE2C27" w:rsidRPr="00F26B41" w:rsidRDefault="00CE2C27" w:rsidP="00F26B41">
      <w:pPr>
        <w:pStyle w:val="ListParagraph"/>
        <w:numPr>
          <w:ilvl w:val="0"/>
          <w:numId w:val="451"/>
        </w:numPr>
        <w:spacing w:after="160" w:line="278" w:lineRule="auto"/>
        <w:jc w:val="both"/>
        <w:rPr>
          <w:rFonts w:ascii="Cambria" w:hAnsi="Cambria" w:cs="Calibri"/>
        </w:rPr>
      </w:pPr>
      <w:r w:rsidRPr="00F26B41">
        <w:rPr>
          <w:rFonts w:ascii="Cambria" w:hAnsi="Cambria" w:cs="Calibri"/>
        </w:rPr>
        <w:t>Less than 8 months since step Initiate Family Sale Pending was completed</w:t>
      </w:r>
    </w:p>
    <w:p w14:paraId="0BB9031C" w14:textId="77777777" w:rsidR="00CE2C27" w:rsidRPr="00F26B41" w:rsidRDefault="00CE2C27" w:rsidP="00F26B41">
      <w:pPr>
        <w:pStyle w:val="ListParagraph"/>
        <w:numPr>
          <w:ilvl w:val="0"/>
          <w:numId w:val="451"/>
        </w:numPr>
        <w:spacing w:after="160" w:line="278" w:lineRule="auto"/>
        <w:jc w:val="both"/>
        <w:rPr>
          <w:rFonts w:ascii="Cambria" w:hAnsi="Cambria" w:cs="Calibri"/>
        </w:rPr>
      </w:pPr>
      <w:r w:rsidRPr="00F26B41">
        <w:rPr>
          <w:rFonts w:ascii="Cambria" w:hAnsi="Cambria" w:cs="Calibri"/>
        </w:rPr>
        <w:t>30 or more days passed since optional step Follow Up was completed</w:t>
      </w:r>
    </w:p>
    <w:p w14:paraId="02808A28" w14:textId="43B8C0B7" w:rsidR="00684758" w:rsidRPr="00624795" w:rsidRDefault="00CE2C27" w:rsidP="008D092B">
      <w:pPr>
        <w:pStyle w:val="ListParagraph"/>
        <w:numPr>
          <w:ilvl w:val="0"/>
          <w:numId w:val="451"/>
        </w:numPr>
        <w:tabs>
          <w:tab w:val="left" w:pos="1440"/>
        </w:tabs>
        <w:spacing w:after="160" w:line="278" w:lineRule="auto"/>
        <w:jc w:val="both"/>
      </w:pPr>
      <w:r w:rsidRPr="00F26B41">
        <w:rPr>
          <w:rFonts w:ascii="Cambria" w:hAnsi="Cambria" w:cs="Calibri"/>
        </w:rPr>
        <w:t>Step Received Sales Proceeds has not been completed</w:t>
      </w:r>
    </w:p>
    <w:p w14:paraId="48DDC688" w14:textId="71EE4CC6" w:rsidR="00A62808" w:rsidRPr="00D757EC" w:rsidRDefault="00A62808" w:rsidP="00863D8C">
      <w:pPr>
        <w:pStyle w:val="Heading4"/>
      </w:pPr>
      <w:bookmarkStart w:id="3644" w:name="_Toc314055028"/>
      <w:bookmarkStart w:id="3645" w:name="_Toc314055030"/>
      <w:bookmarkStart w:id="3646" w:name="_Toc314660848"/>
      <w:bookmarkStart w:id="3647" w:name="_Toc315554311"/>
      <w:bookmarkStart w:id="3648" w:name="_Toc315633972"/>
      <w:bookmarkStart w:id="3649" w:name="_Toc11334885"/>
      <w:bookmarkStart w:id="3650" w:name="_Toc74052107"/>
      <w:bookmarkStart w:id="3651" w:name="_Toc90643490"/>
      <w:bookmarkStart w:id="3652" w:name="_Toc230163423"/>
      <w:bookmarkEnd w:id="3644"/>
      <w:r w:rsidRPr="00D757EC">
        <w:t>Loss Mitigation – Pre-Foreclosure</w:t>
      </w:r>
      <w:bookmarkEnd w:id="3645"/>
      <w:bookmarkEnd w:id="3646"/>
      <w:bookmarkEnd w:id="3647"/>
      <w:bookmarkEnd w:id="3648"/>
      <w:bookmarkEnd w:id="3649"/>
      <w:bookmarkEnd w:id="3650"/>
      <w:bookmarkEnd w:id="3651"/>
      <w:bookmarkEnd w:id="3652"/>
      <w:r w:rsidR="00365DE4" w:rsidRPr="00D757EC">
        <w:fldChar w:fldCharType="begin"/>
      </w:r>
      <w:r w:rsidR="00365DE4" w:rsidRPr="00D757EC">
        <w:instrText xml:space="preserve"> XE "Endorsed Loss Mitigation – Pre-Foreclosure Timeline" </w:instrText>
      </w:r>
      <w:r w:rsidR="00365DE4" w:rsidRPr="00D757EC">
        <w:fldChar w:fldCharType="end"/>
      </w:r>
    </w:p>
    <w:p w14:paraId="3420B82A" w14:textId="4856D542" w:rsidR="00192287" w:rsidRPr="00F26B41" w:rsidRDefault="00192287" w:rsidP="00F26B41">
      <w:pPr>
        <w:jc w:val="both"/>
        <w:rPr>
          <w:rFonts w:ascii="Cambria" w:hAnsi="Cambria"/>
        </w:rPr>
      </w:pPr>
      <w:r w:rsidRPr="00F26B41">
        <w:rPr>
          <w:rFonts w:ascii="Cambria" w:hAnsi="Cambria"/>
        </w:rPr>
        <w:t xml:space="preserve">This timeline is located under Endorsed &gt; Disposition, Servicing Type “Loss Mitigation – Pre-Foreclosure” and is initiated </w:t>
      </w:r>
      <w:r w:rsidR="00111908" w:rsidRPr="00F26B41">
        <w:rPr>
          <w:rFonts w:ascii="Cambria" w:hAnsi="Cambria"/>
        </w:rPr>
        <w:t xml:space="preserve">by a servicer </w:t>
      </w:r>
      <w:r w:rsidRPr="00F26B41">
        <w:rPr>
          <w:rFonts w:ascii="Cambria" w:hAnsi="Cambria"/>
        </w:rPr>
        <w:t>to track the pre-foreclosure activities.  When this timeline is initiated, the case sub-status is updated to Loss Mit/Pre FCL. If the timeline is inactivated, the case sub-status is updated accordingly.</w:t>
      </w:r>
    </w:p>
    <w:p w14:paraId="6645E485" w14:textId="77777777" w:rsidR="00192287" w:rsidRPr="00F26B41" w:rsidRDefault="00192287" w:rsidP="00F26B41">
      <w:pPr>
        <w:jc w:val="both"/>
        <w:rPr>
          <w:rFonts w:ascii="Cambria" w:hAnsi="Cambria"/>
        </w:rPr>
      </w:pPr>
      <w:r w:rsidRPr="00F26B41">
        <w:rPr>
          <w:rFonts w:ascii="Cambria" w:hAnsi="Cambria"/>
        </w:rPr>
        <w:t>Multiple active Loss Mitigation – Pre-Foreclosure timelines cannot be initiated on a loan. The Servicing Management tab can be used to activate or inactivate the timeline and edit the attorney and contract information. Once the timeline is inactivated, none of the steps can be edited.</w:t>
      </w:r>
    </w:p>
    <w:p w14:paraId="225CA42D" w14:textId="77777777" w:rsidR="00192287" w:rsidRPr="00F26B41" w:rsidRDefault="00192287"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57130E5D" w14:textId="77777777" w:rsidR="00192287" w:rsidRPr="00F26B41" w:rsidRDefault="00192287" w:rsidP="00F26B41">
      <w:pPr>
        <w:pStyle w:val="BodyText"/>
      </w:pPr>
      <w:r w:rsidRPr="00F26B41">
        <w:t>The Servicer attaches all required documentation and completes the necessary steps on the timeline. The following Template Steps are displayed when the timeline is initiated:</w:t>
      </w:r>
    </w:p>
    <w:p w14:paraId="111AF296"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Send NOI</w:t>
      </w:r>
    </w:p>
    <w:p w14:paraId="51D90E14"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Transfer to Foreclosure Department</w:t>
      </w:r>
    </w:p>
    <w:p w14:paraId="0EFDE7D7"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Initiation of Foreclosure (First Legal Date)</w:t>
      </w:r>
    </w:p>
    <w:p w14:paraId="3DB3DD07"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Foreclosure Notice Sent to HUD</w:t>
      </w:r>
    </w:p>
    <w:p w14:paraId="383318AE"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Servicer Prepares Foreclosure Documents</w:t>
      </w:r>
    </w:p>
    <w:p w14:paraId="1B469B76" w14:textId="77777777" w:rsidR="00192287" w:rsidRPr="00F26B41" w:rsidRDefault="00192287" w:rsidP="00F26B41">
      <w:pPr>
        <w:pStyle w:val="BodyText"/>
      </w:pPr>
      <w:r w:rsidRPr="00F26B41">
        <w:t>The following Optional Steps are available on this timeline. Refer to section 7.1.8 “To Add Optional Timeline Steps” for general information how to add and complete optional steps within a timeline:</w:t>
      </w:r>
    </w:p>
    <w:p w14:paraId="7EC6C5F2"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Follow Up</w:t>
      </w:r>
    </w:p>
    <w:p w14:paraId="2AA4CB14" w14:textId="77777777" w:rsidR="00192287" w:rsidRPr="00F26B41" w:rsidRDefault="00192287" w:rsidP="00F26B41">
      <w:pPr>
        <w:pStyle w:val="BodyText"/>
      </w:pPr>
      <w:r w:rsidRPr="00F26B41">
        <w:t>The following Servicing Mgmt fields are available for this timeline during timeline initiation/ setup, in addition to Initiation Date:</w:t>
      </w:r>
    </w:p>
    <w:p w14:paraId="0F0F82FA"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Foreclosure Attorney</w:t>
      </w:r>
    </w:p>
    <w:p w14:paraId="612079F3"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MM Contractor</w:t>
      </w:r>
    </w:p>
    <w:p w14:paraId="35F343E8" w14:textId="77777777" w:rsidR="00192287" w:rsidRPr="00F26B41" w:rsidRDefault="00192287"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Default Reason (Required)</w:t>
      </w:r>
    </w:p>
    <w:p w14:paraId="6CBF47B7" w14:textId="77777777" w:rsidR="0048707C" w:rsidRPr="00D757EC" w:rsidRDefault="0048707C" w:rsidP="0048707C">
      <w:pPr>
        <w:pStyle w:val="Heading4"/>
      </w:pPr>
      <w:bookmarkStart w:id="3653" w:name="_Toc314055029"/>
      <w:bookmarkStart w:id="3654" w:name="_Toc314660847"/>
      <w:bookmarkStart w:id="3655" w:name="_Toc315554310"/>
      <w:bookmarkStart w:id="3656" w:name="_Toc315633971"/>
      <w:bookmarkStart w:id="3657" w:name="_Toc11334884"/>
      <w:bookmarkStart w:id="3658" w:name="_Toc74052106"/>
      <w:bookmarkStart w:id="3659" w:name="_Toc90643489"/>
      <w:bookmarkStart w:id="3660" w:name="_Toc230163424"/>
      <w:r w:rsidRPr="00D757EC">
        <w:t>Loss Mitigation – Short Sale</w:t>
      </w:r>
      <w:bookmarkEnd w:id="3653"/>
      <w:bookmarkEnd w:id="3654"/>
      <w:bookmarkEnd w:id="3655"/>
      <w:bookmarkEnd w:id="3656"/>
      <w:bookmarkEnd w:id="3657"/>
      <w:bookmarkEnd w:id="3658"/>
      <w:bookmarkEnd w:id="3659"/>
      <w:bookmarkEnd w:id="3660"/>
      <w:r w:rsidRPr="00D757EC">
        <w:fldChar w:fldCharType="begin"/>
      </w:r>
      <w:r w:rsidRPr="00D757EC">
        <w:instrText xml:space="preserve"> XE "Endorsed Loss Mitigation – Short Sale Timeline" </w:instrText>
      </w:r>
      <w:r w:rsidRPr="00D757EC">
        <w:fldChar w:fldCharType="end"/>
      </w:r>
    </w:p>
    <w:p w14:paraId="47A70572" w14:textId="77777777" w:rsidR="000A0CF3" w:rsidRPr="00F26B41" w:rsidRDefault="000A0CF3" w:rsidP="00F26B41">
      <w:pPr>
        <w:jc w:val="both"/>
        <w:rPr>
          <w:rFonts w:ascii="Cambria" w:hAnsi="Cambria"/>
        </w:rPr>
      </w:pPr>
      <w:r w:rsidRPr="00F26B41">
        <w:rPr>
          <w:rFonts w:ascii="Cambria" w:hAnsi="Cambria"/>
        </w:rPr>
        <w:t>This timeline is located under Endorsed &gt; Disposition, Servicing Type “Loss Mitigation – Short Sale” and is initiated by a servicer to track a short sale on a HECM loan. A short sale is when a HECM loan is sold by the mortgagor for less than the payoff amount or less than the appraised value of the property. If the loan is Due &amp; Payable, the property must sell for no less than the threshold percentage (as established by HUD) of the appraised value. If the loan is not Due &amp; Payable, the sale price of the property must be the appraised value.  When this timeline is completed, the case sub-status is updated to Short Sale Initiated. If the timeline is inactivated, the case sub-status is updated accordingly.</w:t>
      </w:r>
    </w:p>
    <w:p w14:paraId="6D88AFC4" w14:textId="77777777" w:rsidR="000A0CF3" w:rsidRPr="00F26B41" w:rsidRDefault="000A0CF3" w:rsidP="00F26B41">
      <w:pPr>
        <w:jc w:val="both"/>
        <w:rPr>
          <w:rFonts w:ascii="Cambria" w:hAnsi="Cambria"/>
        </w:rPr>
      </w:pPr>
      <w:r w:rsidRPr="00F26B41">
        <w:rPr>
          <w:rFonts w:ascii="Cambria" w:hAnsi="Cambria"/>
        </w:rPr>
        <w:t>Multiple active Loss Mitigation–Short Sale timelines cannot be initiated on a loan. The Servicing Management tab can be used to inactivate the timeline. Once the timeline is inactivated, none of the steps can be edited.</w:t>
      </w:r>
    </w:p>
    <w:p w14:paraId="2FCBEBBD" w14:textId="77777777" w:rsidR="000A0CF3" w:rsidRPr="00F26B41" w:rsidRDefault="000A0CF3"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3D1F7D1D" w14:textId="77777777" w:rsidR="000A0CF3" w:rsidRPr="00F26B41" w:rsidRDefault="000A0CF3" w:rsidP="00F26B41">
      <w:pPr>
        <w:pStyle w:val="BodyText"/>
      </w:pPr>
      <w:r w:rsidRPr="00F26B41">
        <w:t>The Servicer attaches all required documentation and completes the necessary steps on the timeline. The following Template Steps are displayed when the timeline is initiated:</w:t>
      </w:r>
    </w:p>
    <w:p w14:paraId="7C0F9800"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Initiate Short Sale Process</w:t>
      </w:r>
    </w:p>
    <w:p w14:paraId="7D47295D"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Received Required Documents</w:t>
      </w:r>
    </w:p>
    <w:p w14:paraId="2E0ACE3F"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Received Closing Proceeds</w:t>
      </w:r>
    </w:p>
    <w:p w14:paraId="6F970B4B"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Send Release Authorization to Release Dept.</w:t>
      </w:r>
    </w:p>
    <w:p w14:paraId="1099363C"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Sale Closing Date</w:t>
      </w:r>
    </w:p>
    <w:p w14:paraId="60C2442E" w14:textId="77777777" w:rsidR="000A0CF3" w:rsidRPr="00F26B41" w:rsidRDefault="000A0CF3" w:rsidP="00F26B41">
      <w:pPr>
        <w:pStyle w:val="BodyText"/>
      </w:pPr>
      <w:r w:rsidRPr="00F26B41">
        <w:t>The following Optional Steps are available on this timeline. Refer to section 7.1.8 “To Add Optional Timeline Steps” for general information how to add and complete optional steps within a timeline:</w:t>
      </w:r>
    </w:p>
    <w:p w14:paraId="17BE953F"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Obtain Appraisal</w:t>
      </w:r>
    </w:p>
    <w:p w14:paraId="05704105"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Short Sale Approved</w:t>
      </w:r>
    </w:p>
    <w:p w14:paraId="3E7B19F5"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Short Sale Denied</w:t>
      </w:r>
    </w:p>
    <w:p w14:paraId="139FAE3D"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Follow-up</w:t>
      </w:r>
    </w:p>
    <w:p w14:paraId="6FEC12A7" w14:textId="77777777" w:rsidR="000A0CF3" w:rsidRPr="00F26B41" w:rsidRDefault="000A0CF3" w:rsidP="00F26B41">
      <w:pPr>
        <w:pStyle w:val="BodyText"/>
      </w:pPr>
      <w:r w:rsidRPr="00F26B41">
        <w:t xml:space="preserve">The following step is triggered once the Complete Date has been entered on the template step </w:t>
      </w:r>
      <w:r w:rsidRPr="00F26B41">
        <w:rPr>
          <w:b/>
        </w:rPr>
        <w:t>Sale Closing Date</w:t>
      </w:r>
      <w:r w:rsidRPr="00F26B41">
        <w:t>:</w:t>
      </w:r>
    </w:p>
    <w:p w14:paraId="4E948F39"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Deed Recorded Date / Post-Death Title Transfer</w:t>
      </w:r>
    </w:p>
    <w:p w14:paraId="34474F9B" w14:textId="77777777" w:rsidR="000A0CF3" w:rsidRPr="00F26B41" w:rsidRDefault="000A0CF3" w:rsidP="00F26B41">
      <w:pPr>
        <w:pStyle w:val="BodyText"/>
      </w:pPr>
      <w:r w:rsidRPr="00F26B41">
        <w:t>The following Servicing Mgmt fields are available for this timeline during timeline initiation/ setup, in addition to Initiation Date:</w:t>
      </w:r>
    </w:p>
    <w:p w14:paraId="2EC5B53E"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Loan Status of 1st Mortgage</w:t>
      </w:r>
    </w:p>
    <w:p w14:paraId="71C6CD62"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Payoff Amount of 1st Mortgage</w:t>
      </w:r>
    </w:p>
    <w:p w14:paraId="72C21BD7"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Offered Sales Price</w:t>
      </w:r>
    </w:p>
    <w:p w14:paraId="1BB2EF09"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Repair Costs</w:t>
      </w:r>
    </w:p>
    <w:p w14:paraId="3A88DD59" w14:textId="77777777" w:rsidR="000A0CF3"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Appraised Value</w:t>
      </w:r>
    </w:p>
    <w:p w14:paraId="00A24860" w14:textId="566503F7" w:rsidR="00684758" w:rsidRPr="00F26B41" w:rsidRDefault="000A0CF3" w:rsidP="00F26B41">
      <w:pPr>
        <w:pStyle w:val="ListParagraph"/>
        <w:numPr>
          <w:ilvl w:val="0"/>
          <w:numId w:val="451"/>
        </w:numPr>
        <w:spacing w:after="160" w:line="278" w:lineRule="auto"/>
        <w:ind w:left="720" w:hanging="360"/>
        <w:jc w:val="both"/>
        <w:rPr>
          <w:rFonts w:ascii="Cambria" w:hAnsi="Cambria"/>
        </w:rPr>
      </w:pPr>
      <w:r w:rsidRPr="00F26B41">
        <w:rPr>
          <w:rFonts w:ascii="Cambria" w:hAnsi="Cambria"/>
        </w:rPr>
        <w:t>Percentage of Appraised Value (Calculated)</w:t>
      </w:r>
    </w:p>
    <w:p w14:paraId="741C0C29" w14:textId="5656CD3A" w:rsidR="00A62808" w:rsidRDefault="00A62808" w:rsidP="00F26CD2">
      <w:pPr>
        <w:pStyle w:val="Heading3"/>
        <w:ind w:left="1080" w:hanging="1080"/>
        <w:jc w:val="both"/>
      </w:pPr>
      <w:bookmarkStart w:id="3661" w:name="_Toc314055031"/>
      <w:bookmarkStart w:id="3662" w:name="_Toc314055032"/>
      <w:bookmarkStart w:id="3663" w:name="_Toc314055033"/>
      <w:bookmarkStart w:id="3664" w:name="_Toc314055034"/>
      <w:bookmarkStart w:id="3665" w:name="_Toc314055035"/>
      <w:bookmarkStart w:id="3666" w:name="_Toc315554312"/>
      <w:bookmarkStart w:id="3667" w:name="_Toc315633973"/>
      <w:bookmarkStart w:id="3668" w:name="_Toc11334886"/>
      <w:bookmarkStart w:id="3669" w:name="_Toc74052108"/>
      <w:bookmarkStart w:id="3670" w:name="_Toc90643491"/>
      <w:bookmarkStart w:id="3671" w:name="_Toc230163425"/>
      <w:bookmarkStart w:id="3672" w:name="_Toc314055036"/>
      <w:bookmarkStart w:id="3673" w:name="_Toc314660849"/>
      <w:bookmarkEnd w:id="3661"/>
      <w:bookmarkEnd w:id="3662"/>
      <w:bookmarkEnd w:id="3663"/>
      <w:bookmarkEnd w:id="3664"/>
      <w:bookmarkEnd w:id="3665"/>
      <w:r>
        <w:t>Request</w:t>
      </w:r>
      <w:r w:rsidR="003108B5">
        <w:t>s</w:t>
      </w:r>
      <w:r>
        <w:t xml:space="preserve"> Timelines</w:t>
      </w:r>
      <w:bookmarkEnd w:id="3666"/>
      <w:bookmarkEnd w:id="3667"/>
      <w:bookmarkEnd w:id="3668"/>
      <w:bookmarkEnd w:id="3669"/>
      <w:bookmarkEnd w:id="3670"/>
      <w:bookmarkEnd w:id="3671"/>
      <w:r>
        <w:t xml:space="preserve"> </w:t>
      </w:r>
      <w:bookmarkEnd w:id="3672"/>
      <w:bookmarkEnd w:id="3673"/>
    </w:p>
    <w:p w14:paraId="5D383E4D" w14:textId="20FDD0F4" w:rsidR="0048707C" w:rsidRDefault="0048707C" w:rsidP="00F26B41">
      <w:pPr>
        <w:pStyle w:val="BodyText"/>
        <w:rPr>
          <w:lang w:bidi="ar-SA"/>
        </w:rPr>
      </w:pPr>
      <w:r>
        <w:rPr>
          <w:lang w:bidi="ar-SA"/>
        </w:rPr>
        <w:t>The following timelines are available under Endorsed &gt; Requests:</w:t>
      </w:r>
    </w:p>
    <w:p w14:paraId="524C7C3E" w14:textId="778E8749" w:rsidR="00111908" w:rsidRDefault="00111908" w:rsidP="00F26B41">
      <w:pPr>
        <w:pStyle w:val="UnorderedList"/>
        <w:jc w:val="both"/>
      </w:pPr>
      <w:r>
        <w:t>Certificate of Indebtedness</w:t>
      </w:r>
    </w:p>
    <w:p w14:paraId="653E0AE7" w14:textId="4EAE93BB" w:rsidR="00111908" w:rsidRDefault="00111908" w:rsidP="00F26B41">
      <w:pPr>
        <w:pStyle w:val="UnorderedList"/>
        <w:jc w:val="both"/>
      </w:pPr>
      <w:r w:rsidRPr="00111908">
        <w:t>Consent of Lienholder</w:t>
      </w:r>
    </w:p>
    <w:p w14:paraId="33C0C89D" w14:textId="77777777" w:rsidR="00111908" w:rsidRPr="00111908" w:rsidRDefault="00111908" w:rsidP="00F26B41">
      <w:pPr>
        <w:pStyle w:val="UnorderedList"/>
        <w:jc w:val="both"/>
      </w:pPr>
      <w:r w:rsidRPr="00111908">
        <w:t>Due and Payable w/ HUD Approval</w:t>
      </w:r>
    </w:p>
    <w:p w14:paraId="3CA722A6" w14:textId="77777777" w:rsidR="00111908" w:rsidRPr="00111908" w:rsidRDefault="00111908" w:rsidP="00F26B41">
      <w:pPr>
        <w:pStyle w:val="UnorderedList"/>
        <w:jc w:val="both"/>
      </w:pPr>
      <w:r w:rsidRPr="00111908">
        <w:t>Extension – Appraisal</w:t>
      </w:r>
    </w:p>
    <w:p w14:paraId="5B47463D" w14:textId="7F8412DD" w:rsidR="00111908" w:rsidRDefault="00111908" w:rsidP="00F26B41">
      <w:pPr>
        <w:pStyle w:val="UnorderedList"/>
        <w:jc w:val="both"/>
      </w:pPr>
      <w:r>
        <w:t>Extension – At Risk</w:t>
      </w:r>
    </w:p>
    <w:p w14:paraId="086C9716" w14:textId="78FE6564" w:rsidR="00111908" w:rsidRDefault="00111908" w:rsidP="00F26B41">
      <w:pPr>
        <w:pStyle w:val="UnorderedList"/>
        <w:jc w:val="both"/>
      </w:pPr>
      <w:r>
        <w:t>Extension – Claims Deadlines</w:t>
      </w:r>
    </w:p>
    <w:p w14:paraId="363F25CF" w14:textId="77777777" w:rsidR="00111908" w:rsidRPr="00111908" w:rsidRDefault="00111908" w:rsidP="00F26B41">
      <w:pPr>
        <w:pStyle w:val="UnorderedList"/>
        <w:jc w:val="both"/>
      </w:pPr>
      <w:r>
        <w:t xml:space="preserve">Extension – </w:t>
      </w:r>
      <w:r w:rsidRPr="00111908">
        <w:t>COVID-19 Request to Delay Claims Submission</w:t>
      </w:r>
    </w:p>
    <w:p w14:paraId="707021EC" w14:textId="5F2CCE6F" w:rsidR="00111908" w:rsidRDefault="00111908" w:rsidP="00F26B41">
      <w:pPr>
        <w:pStyle w:val="UnorderedList"/>
        <w:jc w:val="both"/>
      </w:pPr>
      <w:r>
        <w:t xml:space="preserve">Extension – </w:t>
      </w:r>
      <w:r w:rsidRPr="00B45BC6">
        <w:t>COVID-19 Request to Delay Due &amp; Payable</w:t>
      </w:r>
    </w:p>
    <w:p w14:paraId="18D25F6F" w14:textId="2614B74A" w:rsidR="00111908" w:rsidRDefault="00111908" w:rsidP="00F26B41">
      <w:pPr>
        <w:pStyle w:val="UnorderedList"/>
        <w:jc w:val="both"/>
      </w:pPr>
      <w:r>
        <w:t xml:space="preserve">Extension – </w:t>
      </w:r>
      <w:r w:rsidRPr="00B45BC6">
        <w:t>COVID-19 Request to Delay Foreclosure</w:t>
      </w:r>
    </w:p>
    <w:p w14:paraId="59A3F32C" w14:textId="49C076D7" w:rsidR="00111908" w:rsidRDefault="00111908" w:rsidP="00F26B41">
      <w:pPr>
        <w:pStyle w:val="UnorderedList"/>
        <w:jc w:val="both"/>
      </w:pPr>
      <w:r>
        <w:t xml:space="preserve">Extension – </w:t>
      </w:r>
      <w:r w:rsidRPr="00D757EC">
        <w:t>Deed-In-Lieu</w:t>
      </w:r>
      <w:r w:rsidRPr="00D757EC">
        <w:fldChar w:fldCharType="begin"/>
      </w:r>
      <w:r w:rsidRPr="00D757EC">
        <w:instrText xml:space="preserve"> XE "</w:instrText>
      </w:r>
      <w:r>
        <w:instrText>Endorsed</w:instrText>
      </w:r>
      <w:r w:rsidRPr="00D757EC">
        <w:instrText xml:space="preserve"> Extension – Deed-In-Lieu Timeline" </w:instrText>
      </w:r>
      <w:r w:rsidRPr="00D757EC">
        <w:fldChar w:fldCharType="end"/>
      </w:r>
    </w:p>
    <w:p w14:paraId="01B4D4A0" w14:textId="3C750860" w:rsidR="00111908" w:rsidRDefault="00111908" w:rsidP="00F26B41">
      <w:pPr>
        <w:pStyle w:val="UnorderedList"/>
        <w:jc w:val="both"/>
      </w:pPr>
      <w:r>
        <w:t>Extension – Delay Due &amp; Payable</w:t>
      </w:r>
    </w:p>
    <w:p w14:paraId="114DB859" w14:textId="240BF8E7" w:rsidR="00111908" w:rsidRDefault="00111908" w:rsidP="00F26B41">
      <w:pPr>
        <w:pStyle w:val="UnorderedList"/>
        <w:jc w:val="both"/>
      </w:pPr>
      <w:r>
        <w:t>Extension – Hardest Hit Fund (HHF)</w:t>
      </w:r>
    </w:p>
    <w:p w14:paraId="6DA5E6FA" w14:textId="1A339D31" w:rsidR="00111908" w:rsidRDefault="00111908" w:rsidP="00F26B41">
      <w:pPr>
        <w:pStyle w:val="UnorderedList"/>
        <w:jc w:val="both"/>
      </w:pPr>
      <w:r>
        <w:t>Extension – Late Notification of Death</w:t>
      </w:r>
    </w:p>
    <w:p w14:paraId="109B01F4" w14:textId="30366B77" w:rsidR="00111908" w:rsidRDefault="00111908" w:rsidP="00F26B41">
      <w:pPr>
        <w:pStyle w:val="UnorderedList"/>
        <w:jc w:val="both"/>
      </w:pPr>
      <w:r>
        <w:t>Extension – Other</w:t>
      </w:r>
    </w:p>
    <w:p w14:paraId="46DF3A91" w14:textId="018957EB" w:rsidR="00111908" w:rsidRDefault="00111908" w:rsidP="00F26B41">
      <w:pPr>
        <w:pStyle w:val="UnorderedList"/>
        <w:jc w:val="both"/>
      </w:pPr>
      <w:r>
        <w:t>Extension – Property Charge Loss Mitigation</w:t>
      </w:r>
    </w:p>
    <w:p w14:paraId="7CD69EB8" w14:textId="696009D5" w:rsidR="00111908" w:rsidRDefault="00111908" w:rsidP="00F26B41">
      <w:pPr>
        <w:pStyle w:val="UnorderedList"/>
        <w:jc w:val="both"/>
      </w:pPr>
      <w:r>
        <w:t>Extension – Repairs</w:t>
      </w:r>
    </w:p>
    <w:p w14:paraId="5093F513" w14:textId="31AB45BE" w:rsidR="00111908" w:rsidRDefault="00111908" w:rsidP="00F26B41">
      <w:pPr>
        <w:pStyle w:val="UnorderedList"/>
        <w:jc w:val="both"/>
      </w:pPr>
      <w:r>
        <w:t>Extension – Request to Delay Foreclosure</w:t>
      </w:r>
    </w:p>
    <w:p w14:paraId="572DBA09" w14:textId="5265C06F" w:rsidR="00111908" w:rsidRDefault="00111908" w:rsidP="00F26B41">
      <w:pPr>
        <w:pStyle w:val="UnorderedList"/>
        <w:jc w:val="both"/>
      </w:pPr>
      <w:r>
        <w:t>Investor Short Sale</w:t>
      </w:r>
    </w:p>
    <w:p w14:paraId="2539B0DE" w14:textId="56E0A1A2" w:rsidR="00111908" w:rsidRDefault="00111908" w:rsidP="00F26B41">
      <w:pPr>
        <w:pStyle w:val="UnorderedList"/>
        <w:jc w:val="both"/>
      </w:pPr>
      <w:r>
        <w:t>Partial Release</w:t>
      </w:r>
    </w:p>
    <w:p w14:paraId="29F23AB2" w14:textId="22CF7A28" w:rsidR="00111908" w:rsidRDefault="00111908" w:rsidP="00F26B41">
      <w:pPr>
        <w:pStyle w:val="UnorderedList"/>
        <w:jc w:val="both"/>
      </w:pPr>
      <w:r>
        <w:t>Payoff Request</w:t>
      </w:r>
    </w:p>
    <w:p w14:paraId="79309017" w14:textId="5F623EED" w:rsidR="00111908" w:rsidRDefault="00111908" w:rsidP="00F26B41">
      <w:pPr>
        <w:pStyle w:val="UnorderedList"/>
        <w:jc w:val="both"/>
      </w:pPr>
      <w:r>
        <w:t>Preservation and Protection</w:t>
      </w:r>
    </w:p>
    <w:p w14:paraId="42DA4C6A" w14:textId="58EDBBA1" w:rsidR="00111908" w:rsidRDefault="00111908" w:rsidP="00F26B41">
      <w:pPr>
        <w:pStyle w:val="UnorderedList"/>
        <w:jc w:val="both"/>
      </w:pPr>
      <w:r>
        <w:t>Request for HUD Advance (Assignment)</w:t>
      </w:r>
    </w:p>
    <w:p w14:paraId="17799697" w14:textId="69CDF72A" w:rsidR="00111908" w:rsidRDefault="00111908" w:rsidP="00F26B41">
      <w:pPr>
        <w:pStyle w:val="UnorderedList"/>
        <w:jc w:val="both"/>
      </w:pPr>
      <w:r>
        <w:t>Subordination</w:t>
      </w:r>
    </w:p>
    <w:p w14:paraId="480ECAA3" w14:textId="5D3BBB1F" w:rsidR="00111908" w:rsidRDefault="00111908" w:rsidP="00F26B41">
      <w:pPr>
        <w:pStyle w:val="UnorderedList"/>
        <w:jc w:val="both"/>
      </w:pPr>
      <w:r>
        <w:t>Substitution of Collateral</w:t>
      </w:r>
    </w:p>
    <w:p w14:paraId="729F1D69" w14:textId="4D964FF0" w:rsidR="0048707C" w:rsidRPr="0048707C" w:rsidRDefault="00111908" w:rsidP="0048707C">
      <w:pPr>
        <w:pStyle w:val="UnorderedList"/>
        <w:jc w:val="both"/>
      </w:pPr>
      <w:r>
        <w:t>Zero Balance</w:t>
      </w:r>
    </w:p>
    <w:p w14:paraId="573E374F" w14:textId="545C49A0" w:rsidR="00A62808" w:rsidRPr="00D757EC" w:rsidRDefault="00A62808" w:rsidP="00863D8C">
      <w:pPr>
        <w:pStyle w:val="Heading4"/>
      </w:pPr>
      <w:bookmarkStart w:id="3674" w:name="_Toc314055038"/>
      <w:bookmarkStart w:id="3675" w:name="_Toc314055048"/>
      <w:bookmarkStart w:id="3676" w:name="_Toc314660857"/>
      <w:bookmarkStart w:id="3677" w:name="_Toc315554320"/>
      <w:bookmarkStart w:id="3678" w:name="_Toc315633981"/>
      <w:bookmarkStart w:id="3679" w:name="_Toc11334894"/>
      <w:bookmarkStart w:id="3680" w:name="_Toc74052116"/>
      <w:bookmarkStart w:id="3681" w:name="_Toc90643499"/>
      <w:bookmarkStart w:id="3682" w:name="_Toc230163426"/>
      <w:bookmarkStart w:id="3683" w:name="_Toc314055052"/>
      <w:bookmarkStart w:id="3684" w:name="_Toc314660861"/>
      <w:bookmarkEnd w:id="3674"/>
      <w:r w:rsidRPr="00D757EC">
        <w:t>Certificate of Indebtedness</w:t>
      </w:r>
      <w:bookmarkEnd w:id="3675"/>
      <w:bookmarkEnd w:id="3676"/>
      <w:bookmarkEnd w:id="3677"/>
      <w:bookmarkEnd w:id="3678"/>
      <w:bookmarkEnd w:id="3679"/>
      <w:bookmarkEnd w:id="3680"/>
      <w:bookmarkEnd w:id="3681"/>
      <w:bookmarkEnd w:id="3682"/>
      <w:r w:rsidR="0011606C" w:rsidRPr="00D757EC">
        <w:fldChar w:fldCharType="begin"/>
      </w:r>
      <w:r w:rsidR="0011606C" w:rsidRPr="00D757EC">
        <w:instrText xml:space="preserve"> XE "</w:instrText>
      </w:r>
      <w:r w:rsidR="00AF4DFD">
        <w:instrText>Endorsed</w:instrText>
      </w:r>
      <w:r w:rsidR="00AF4DFD" w:rsidRPr="00D757EC">
        <w:instrText xml:space="preserve"> </w:instrText>
      </w:r>
      <w:r w:rsidR="0011606C" w:rsidRPr="00D757EC">
        <w:instrText>Certificate of Indebtedness</w:instrText>
      </w:r>
      <w:r w:rsidR="00AF4DFD">
        <w:instrText xml:space="preserve"> Timeline</w:instrText>
      </w:r>
      <w:r w:rsidR="0011606C" w:rsidRPr="00D757EC">
        <w:instrText xml:space="preserve">" </w:instrText>
      </w:r>
      <w:r w:rsidR="0011606C" w:rsidRPr="00D757EC">
        <w:fldChar w:fldCharType="end"/>
      </w:r>
      <w:r w:rsidRPr="00D757EC">
        <w:t xml:space="preserve"> </w:t>
      </w:r>
    </w:p>
    <w:p w14:paraId="08DCAD0A" w14:textId="60ACE867" w:rsidR="00A62808" w:rsidRPr="00B31C42" w:rsidRDefault="00A62808" w:rsidP="001879BA">
      <w:pPr>
        <w:pStyle w:val="BodyText"/>
      </w:pPr>
      <w:r>
        <w:t xml:space="preserve">A </w:t>
      </w:r>
      <w:r w:rsidR="009E7AA3">
        <w:t>HUD NSC Contractor</w:t>
      </w:r>
      <w:r w:rsidRPr="00B31C42">
        <w:t xml:space="preserve"> initiates the Certificate of Indebtedness </w:t>
      </w:r>
      <w:r>
        <w:t>(COI)</w:t>
      </w:r>
      <w:r w:rsidR="00B46217">
        <w:t xml:space="preserve"> </w:t>
      </w:r>
      <w:r w:rsidRPr="00B31C42">
        <w:t xml:space="preserve">timeline when a request is received to show the loan balance or the total debt on </w:t>
      </w:r>
      <w:r w:rsidR="00390697">
        <w:t>HUD’s second mortgage</w:t>
      </w:r>
      <w:r w:rsidRPr="00B31C42">
        <w:t xml:space="preserve">. This timeline is initiated and completed by the </w:t>
      </w:r>
      <w:r w:rsidR="009E7AA3">
        <w:t>HUD NSC Contractor</w:t>
      </w:r>
      <w:r>
        <w:t xml:space="preserve"> and </w:t>
      </w:r>
      <w:r w:rsidRPr="00B31C42">
        <w:t xml:space="preserve">does not require </w:t>
      </w:r>
      <w:r>
        <w:t>s</w:t>
      </w:r>
      <w:r w:rsidRPr="00B31C42">
        <w:t xml:space="preserve">ervicer interaction. </w:t>
      </w:r>
    </w:p>
    <w:p w14:paraId="14E71C39" w14:textId="271B5EA9" w:rsidR="00A62808" w:rsidRPr="00B31C42" w:rsidRDefault="00A62808" w:rsidP="001879BA">
      <w:pPr>
        <w:pStyle w:val="BodyText"/>
      </w:pPr>
      <w:r w:rsidRPr="00B31C42">
        <w:t>Multiple active Certificate of Indebtedness timelines can</w:t>
      </w:r>
      <w:r>
        <w:t xml:space="preserve"> </w:t>
      </w:r>
      <w:r w:rsidRPr="00B31C42">
        <w:t xml:space="preserve">be initiated on a loan. The </w:t>
      </w:r>
      <w:r>
        <w:t>Servicing Management tab</w:t>
      </w:r>
      <w:r w:rsidRPr="00B31C42">
        <w:t xml:space="preserve"> can be used to activate</w:t>
      </w:r>
      <w:r>
        <w:t xml:space="preserve"> or </w:t>
      </w:r>
      <w:r w:rsidRPr="00B31C42">
        <w:t>inactivate the timeline.</w:t>
      </w:r>
      <w:r>
        <w:t xml:space="preserve"> </w:t>
      </w:r>
      <w:r w:rsidRPr="00B31C42">
        <w:t xml:space="preserve">Once </w:t>
      </w:r>
      <w:r>
        <w:t xml:space="preserve">the timeline is </w:t>
      </w:r>
      <w:r w:rsidRPr="00B31C42">
        <w:t>inactivated</w:t>
      </w:r>
      <w:r>
        <w:t>, none of the steps can be edited.</w:t>
      </w:r>
    </w:p>
    <w:p w14:paraId="0132640B" w14:textId="77777777" w:rsidR="00A62808" w:rsidRPr="00B31C42" w:rsidRDefault="00A62808" w:rsidP="001879BA">
      <w:pPr>
        <w:pStyle w:val="BodyText"/>
      </w:pPr>
      <w:r>
        <w:t>T</w:t>
      </w:r>
      <w:r w:rsidRPr="00B31C42">
        <w:t xml:space="preserve">o initiate and complete the </w:t>
      </w:r>
      <w:r w:rsidRPr="000A6E79">
        <w:rPr>
          <w:b/>
        </w:rPr>
        <w:t>Certificate of Indebtedness</w:t>
      </w:r>
      <w:r w:rsidRPr="00B31C42">
        <w:t xml:space="preserve"> timeline: </w:t>
      </w:r>
    </w:p>
    <w:p w14:paraId="0534A95B" w14:textId="77777777" w:rsidR="00A62808" w:rsidRPr="00B31C42" w:rsidRDefault="00A62808" w:rsidP="006C3C3F">
      <w:pPr>
        <w:pStyle w:val="OrderedList"/>
        <w:numPr>
          <w:ilvl w:val="0"/>
          <w:numId w:val="41"/>
        </w:numPr>
        <w:ind w:left="1440"/>
        <w:jc w:val="both"/>
      </w:pPr>
      <w:r>
        <w:t xml:space="preserve">From the </w:t>
      </w:r>
      <w:r w:rsidRPr="00531B05">
        <w:rPr>
          <w:b/>
        </w:rPr>
        <w:t xml:space="preserve">Endorsed </w:t>
      </w:r>
      <w:r>
        <w:t xml:space="preserve">menu, select </w:t>
      </w:r>
      <w:r w:rsidRPr="001445BE">
        <w:rPr>
          <w:b/>
        </w:rPr>
        <w:t>Request</w:t>
      </w:r>
      <w:r w:rsidRPr="00B31C42">
        <w:t xml:space="preserve">, </w:t>
      </w:r>
      <w:r>
        <w:t xml:space="preserve">and </w:t>
      </w:r>
      <w:r w:rsidRPr="00B31C42">
        <w:t xml:space="preserve">click </w:t>
      </w:r>
      <w:r w:rsidRPr="001445BE">
        <w:rPr>
          <w:b/>
        </w:rPr>
        <w:t>Setup</w:t>
      </w:r>
      <w:r w:rsidRPr="00B31C42">
        <w:t>.</w:t>
      </w:r>
    </w:p>
    <w:p w14:paraId="5051B3BE" w14:textId="77777777" w:rsidR="00A62808" w:rsidRDefault="00A62808" w:rsidP="006C3C3F">
      <w:pPr>
        <w:pStyle w:val="OrderedList"/>
        <w:numPr>
          <w:ilvl w:val="0"/>
          <w:numId w:val="41"/>
        </w:numPr>
        <w:ind w:left="1440"/>
        <w:jc w:val="both"/>
      </w:pPr>
      <w:r>
        <w:t xml:space="preserve">On the </w:t>
      </w:r>
      <w:r w:rsidRPr="00531B05">
        <w:rPr>
          <w:b/>
        </w:rPr>
        <w:t>Endorsed Request Setup Search</w:t>
      </w:r>
      <w:r w:rsidRPr="00B31C42">
        <w:t xml:space="preserve"> Screen</w:t>
      </w:r>
      <w:r>
        <w:t>, e</w:t>
      </w:r>
      <w:r w:rsidRPr="00B31C42">
        <w:t xml:space="preserve">nter the loan search criteria and click </w:t>
      </w:r>
      <w:r w:rsidRPr="00531B05">
        <w:rPr>
          <w:b/>
        </w:rPr>
        <w:t>Search.</w:t>
      </w:r>
    </w:p>
    <w:p w14:paraId="23B84632" w14:textId="35B25A58" w:rsidR="00DC58E9" w:rsidRDefault="00DC58E9" w:rsidP="00A811BE">
      <w:pPr>
        <w:pStyle w:val="BodyText"/>
        <w:jc w:val="center"/>
      </w:pPr>
      <w:r>
        <w:rPr>
          <w:noProof/>
        </w:rPr>
        <w:drawing>
          <wp:inline distT="0" distB="0" distL="0" distR="0" wp14:anchorId="1640A2F0" wp14:editId="5865DCA7">
            <wp:extent cx="4330700" cy="1518058"/>
            <wp:effectExtent l="19050" t="19050" r="12700" b="25400"/>
            <wp:docPr id="1076317953"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6317953" name="Picture 1" descr="A screenshot of a computer&#10;&#10;Description automatically generated with medium confidence"/>
                    <pic:cNvPicPr/>
                  </pic:nvPicPr>
                  <pic:blipFill>
                    <a:blip r:embed="rId355"/>
                    <a:stretch>
                      <a:fillRect/>
                    </a:stretch>
                  </pic:blipFill>
                  <pic:spPr>
                    <a:xfrm>
                      <a:off x="0" y="0"/>
                      <a:ext cx="4360468" cy="1528493"/>
                    </a:xfrm>
                    <a:prstGeom prst="rect">
                      <a:avLst/>
                    </a:prstGeom>
                    <a:ln w="19050">
                      <a:solidFill>
                        <a:srgbClr val="0070C0"/>
                      </a:solidFill>
                    </a:ln>
                  </pic:spPr>
                </pic:pic>
              </a:graphicData>
            </a:graphic>
          </wp:inline>
        </w:drawing>
      </w:r>
    </w:p>
    <w:p w14:paraId="4B281A32" w14:textId="2B439107" w:rsidR="00A62808" w:rsidRPr="0075371A" w:rsidRDefault="00A62808" w:rsidP="001879BA">
      <w:pPr>
        <w:pStyle w:val="FigureCaption0"/>
      </w:pPr>
      <w:bookmarkStart w:id="3685" w:name="_Toc314055445"/>
      <w:bookmarkStart w:id="3686" w:name="_Toc315476569"/>
      <w:bookmarkStart w:id="3687" w:name="_Toc74052824"/>
      <w:bookmarkStart w:id="3688" w:name="_Toc90644203"/>
      <w:bookmarkStart w:id="3689" w:name="_Toc23016417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18</w:t>
      </w:r>
      <w:r w:rsidR="00764635">
        <w:rPr>
          <w:noProof/>
        </w:rPr>
        <w:fldChar w:fldCharType="end"/>
      </w:r>
      <w:bookmarkEnd w:id="3685"/>
      <w:r>
        <w:rPr>
          <w:noProof/>
        </w:rPr>
        <w:t xml:space="preserve">: Setup Search – Endorsed </w:t>
      </w:r>
      <w:r w:rsidR="00DD445F">
        <w:rPr>
          <w:noProof/>
        </w:rPr>
        <w:t xml:space="preserve">- </w:t>
      </w:r>
      <w:r>
        <w:rPr>
          <w:noProof/>
        </w:rPr>
        <w:t>Certificate of Indebtedness</w:t>
      </w:r>
      <w:bookmarkEnd w:id="3686"/>
      <w:bookmarkEnd w:id="3687"/>
      <w:bookmarkEnd w:id="3688"/>
      <w:bookmarkEnd w:id="3689"/>
    </w:p>
    <w:p w14:paraId="6330563D" w14:textId="77777777" w:rsidR="00A62808" w:rsidRPr="00B31C42" w:rsidRDefault="00A62808" w:rsidP="006C3C3F">
      <w:pPr>
        <w:pStyle w:val="OrderedList"/>
        <w:numPr>
          <w:ilvl w:val="0"/>
          <w:numId w:val="41"/>
        </w:numPr>
        <w:ind w:left="1440"/>
        <w:jc w:val="both"/>
      </w:pPr>
      <w:r>
        <w:t xml:space="preserve">From the search results, select </w:t>
      </w:r>
      <w:r w:rsidRPr="00B31C42">
        <w:t xml:space="preserve">a </w:t>
      </w:r>
      <w:r>
        <w:t>loan</w:t>
      </w:r>
      <w:r w:rsidRPr="00B31C42">
        <w:t xml:space="preserve"> to initiate the timeline</w:t>
      </w:r>
      <w:r>
        <w:t>.</w:t>
      </w:r>
      <w:r w:rsidRPr="00B31C42">
        <w:t xml:space="preserve"> </w:t>
      </w:r>
    </w:p>
    <w:p w14:paraId="7871CE14" w14:textId="1F200677" w:rsidR="00A62808" w:rsidRDefault="00A62808" w:rsidP="006C3C3F">
      <w:pPr>
        <w:pStyle w:val="OrderedList"/>
        <w:numPr>
          <w:ilvl w:val="0"/>
          <w:numId w:val="41"/>
        </w:numPr>
        <w:ind w:left="1440"/>
        <w:jc w:val="both"/>
      </w:pPr>
      <w:r>
        <w:t>On th</w:t>
      </w:r>
      <w:r w:rsidRPr="00B31C42">
        <w:t xml:space="preserve">e </w:t>
      </w:r>
      <w:r w:rsidRPr="008E49CD">
        <w:rPr>
          <w:b/>
        </w:rPr>
        <w:t>Edit Servicing Management</w:t>
      </w:r>
      <w:r>
        <w:t xml:space="preserve"> </w:t>
      </w:r>
      <w:r w:rsidR="002C1CDA">
        <w:t>window</w:t>
      </w:r>
      <w:r>
        <w:t>, s</w:t>
      </w:r>
      <w:r w:rsidRPr="00B31C42">
        <w:t xml:space="preserve">elect Certificate of Indebtedness from the </w:t>
      </w:r>
      <w:r w:rsidRPr="008E49CD">
        <w:rPr>
          <w:b/>
        </w:rPr>
        <w:t>Servicing Type</w:t>
      </w:r>
      <w:r w:rsidRPr="00B31C42">
        <w:t xml:space="preserve"> </w:t>
      </w:r>
      <w:r>
        <w:t>d</w:t>
      </w:r>
      <w:r w:rsidRPr="00B31C42">
        <w:t xml:space="preserve">ropdown and populate the required fields (marked with </w:t>
      </w:r>
      <w:r>
        <w:t>an asterisk).</w:t>
      </w:r>
      <w:r w:rsidRPr="00B31C42">
        <w:t xml:space="preserve"> </w:t>
      </w:r>
    </w:p>
    <w:p w14:paraId="40FBC79B" w14:textId="20CDF445" w:rsidR="00A62808" w:rsidRDefault="000428BA" w:rsidP="00A811BE">
      <w:pPr>
        <w:pStyle w:val="BodyText"/>
        <w:jc w:val="center"/>
      </w:pPr>
      <w:r>
        <w:rPr>
          <w:noProof/>
        </w:rPr>
        <w:drawing>
          <wp:inline distT="0" distB="0" distL="0" distR="0" wp14:anchorId="16957AAB" wp14:editId="6F642DA3">
            <wp:extent cx="1918387" cy="1867903"/>
            <wp:effectExtent l="0" t="0" r="5715" b="0"/>
            <wp:docPr id="2726" name="Picture 272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6" name="Picture 2726" descr="Graphical user interface, text, application, email&#10;&#10;Description automatically generated"/>
                    <pic:cNvPicPr/>
                  </pic:nvPicPr>
                  <pic:blipFill>
                    <a:blip r:embed="rId356"/>
                    <a:stretch>
                      <a:fillRect/>
                    </a:stretch>
                  </pic:blipFill>
                  <pic:spPr>
                    <a:xfrm>
                      <a:off x="0" y="0"/>
                      <a:ext cx="1932929" cy="1882063"/>
                    </a:xfrm>
                    <a:prstGeom prst="rect">
                      <a:avLst/>
                    </a:prstGeom>
                  </pic:spPr>
                </pic:pic>
              </a:graphicData>
            </a:graphic>
          </wp:inline>
        </w:drawing>
      </w:r>
    </w:p>
    <w:p w14:paraId="16256632" w14:textId="4C187183" w:rsidR="00A62808" w:rsidRPr="0075371A" w:rsidRDefault="00A62808" w:rsidP="001879BA">
      <w:pPr>
        <w:pStyle w:val="FigureCaption0"/>
      </w:pPr>
      <w:bookmarkStart w:id="3690" w:name="_Toc230164172"/>
      <w:bookmarkStart w:id="3691" w:name="_Toc315476570"/>
      <w:bookmarkStart w:id="3692" w:name="_Toc74052825"/>
      <w:bookmarkStart w:id="3693" w:name="_Toc9064420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19</w:t>
      </w:r>
      <w:r w:rsidR="00764635">
        <w:rPr>
          <w:noProof/>
        </w:rPr>
        <w:fldChar w:fldCharType="end"/>
      </w:r>
      <w:r>
        <w:rPr>
          <w:noProof/>
        </w:rPr>
        <w:t xml:space="preserve">: </w:t>
      </w:r>
      <w:r w:rsidR="009D7049" w:rsidRPr="009D7049">
        <w:rPr>
          <w:noProof/>
        </w:rPr>
        <w:t>Endorsed - Requests - Certificate of Indebtedness (COI) - Edit Servicing Management</w:t>
      </w:r>
      <w:bookmarkEnd w:id="3690"/>
      <w:r w:rsidR="009D7049" w:rsidRPr="009D7049" w:rsidDel="009D7049">
        <w:rPr>
          <w:noProof/>
        </w:rPr>
        <w:t xml:space="preserve"> </w:t>
      </w:r>
      <w:bookmarkEnd w:id="3691"/>
      <w:bookmarkEnd w:id="3692"/>
      <w:bookmarkEnd w:id="3693"/>
    </w:p>
    <w:p w14:paraId="33CE3A52" w14:textId="456548D6" w:rsidR="00A62808" w:rsidRPr="00B31C42" w:rsidRDefault="00A62808" w:rsidP="00F874DE">
      <w:pPr>
        <w:pStyle w:val="OrderedList"/>
        <w:jc w:val="both"/>
      </w:pPr>
      <w:r>
        <w:t>Click</w:t>
      </w:r>
      <w:r w:rsidRPr="00B31C42">
        <w:t xml:space="preserve"> the </w:t>
      </w:r>
      <w:r w:rsidRPr="00AA5159">
        <w:rPr>
          <w:b/>
        </w:rPr>
        <w:t>Go to Servicing Steps after Submit</w:t>
      </w:r>
      <w:r w:rsidRPr="00B31C42">
        <w:t xml:space="preserve"> </w:t>
      </w:r>
      <w:r>
        <w:t xml:space="preserve">checkbox </w:t>
      </w:r>
      <w:r w:rsidRPr="00B31C42">
        <w:t xml:space="preserve">(at the bottom of the </w:t>
      </w:r>
      <w:r w:rsidR="007704DE" w:rsidRPr="007704DE">
        <w:rPr>
          <w:b/>
        </w:rPr>
        <w:t xml:space="preserve">Edit Servicing Management </w:t>
      </w:r>
      <w:r w:rsidRPr="00B31C42">
        <w:t>Window</w:t>
      </w:r>
      <w:r>
        <w:t>).</w:t>
      </w:r>
    </w:p>
    <w:p w14:paraId="09A03170" w14:textId="17133F81" w:rsidR="00A62808" w:rsidRPr="00B31C42" w:rsidRDefault="00A62808" w:rsidP="00F874DE">
      <w:pPr>
        <w:pStyle w:val="OrderedList"/>
        <w:jc w:val="both"/>
      </w:pPr>
      <w:r>
        <w:rPr>
          <w:rFonts w:cs="Calibri"/>
        </w:rPr>
        <w:t xml:space="preserve">Click </w:t>
      </w:r>
      <w:r w:rsidRPr="00AA5159">
        <w:rPr>
          <w:rFonts w:cs="Calibri"/>
          <w:b/>
        </w:rPr>
        <w:t>Submit</w:t>
      </w:r>
      <w:r>
        <w:rPr>
          <w:rFonts w:cs="Calibri"/>
        </w:rPr>
        <w:t>.</w:t>
      </w:r>
      <w:r w:rsidRPr="00B31C42">
        <w:rPr>
          <w:rFonts w:cs="Calibri"/>
        </w:rPr>
        <w:t xml:space="preserve"> (If you click </w:t>
      </w:r>
      <w:r w:rsidRPr="000911DA">
        <w:rPr>
          <w:rFonts w:cs="Calibri"/>
          <w:b/>
        </w:rPr>
        <w:t>Cancel</w:t>
      </w:r>
      <w:r w:rsidRPr="00B31C42">
        <w:rPr>
          <w:rFonts w:cs="Calibri"/>
        </w:rPr>
        <w:t xml:space="preserve">, the </w:t>
      </w:r>
      <w:r w:rsidR="000C2021" w:rsidRPr="000C2021">
        <w:rPr>
          <w:b/>
        </w:rPr>
        <w:t xml:space="preserve">Endorsed Request Setup Search </w:t>
      </w:r>
      <w:r w:rsidRPr="00B31C42">
        <w:t>Screen will be displayed</w:t>
      </w:r>
      <w:r>
        <w:t>).</w:t>
      </w:r>
    </w:p>
    <w:p w14:paraId="24F444D7" w14:textId="77777777" w:rsidR="00A62808" w:rsidRPr="00F25006" w:rsidRDefault="00A62808" w:rsidP="00F874DE">
      <w:pPr>
        <w:pStyle w:val="OrderedList"/>
        <w:jc w:val="both"/>
      </w:pPr>
      <w:r w:rsidRPr="00B31C42">
        <w:t xml:space="preserve">The </w:t>
      </w:r>
      <w:r w:rsidRPr="000911DA">
        <w:rPr>
          <w:b/>
        </w:rPr>
        <w:t xml:space="preserve">Request Steps </w:t>
      </w:r>
      <w:r w:rsidRPr="00B31C42">
        <w:t xml:space="preserve">screen for </w:t>
      </w:r>
      <w:r w:rsidRPr="000911DA">
        <w:rPr>
          <w:b/>
        </w:rPr>
        <w:t xml:space="preserve">Certificate of Indebtedness </w:t>
      </w:r>
      <w:r w:rsidRPr="00B31C42">
        <w:t xml:space="preserve">timeline is displayed. </w:t>
      </w:r>
    </w:p>
    <w:p w14:paraId="34EE5B68" w14:textId="1820AD32" w:rsidR="00A62808" w:rsidRDefault="007B6160" w:rsidP="00A811BE">
      <w:pPr>
        <w:pStyle w:val="BodyText"/>
        <w:jc w:val="center"/>
      </w:pPr>
      <w:r w:rsidRPr="007B6160">
        <w:rPr>
          <w:noProof/>
        </w:rPr>
        <w:t xml:space="preserve"> </w:t>
      </w:r>
      <w:r>
        <w:rPr>
          <w:noProof/>
        </w:rPr>
        <w:drawing>
          <wp:inline distT="0" distB="0" distL="0" distR="0" wp14:anchorId="6F2E1209" wp14:editId="5F131B00">
            <wp:extent cx="5726605" cy="1171629"/>
            <wp:effectExtent l="0" t="0" r="7620" b="9525"/>
            <wp:docPr id="2854" name="Picture 285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4" name="Picture 2854" descr="Graphical user interface, application&#10;&#10;Description automatically generated"/>
                    <pic:cNvPicPr/>
                  </pic:nvPicPr>
                  <pic:blipFill>
                    <a:blip r:embed="rId357"/>
                    <a:stretch>
                      <a:fillRect/>
                    </a:stretch>
                  </pic:blipFill>
                  <pic:spPr>
                    <a:xfrm>
                      <a:off x="0" y="0"/>
                      <a:ext cx="5754168" cy="1177268"/>
                    </a:xfrm>
                    <a:prstGeom prst="rect">
                      <a:avLst/>
                    </a:prstGeom>
                  </pic:spPr>
                </pic:pic>
              </a:graphicData>
            </a:graphic>
          </wp:inline>
        </w:drawing>
      </w:r>
    </w:p>
    <w:p w14:paraId="37358464" w14:textId="2B55F5F9" w:rsidR="00A62808" w:rsidRDefault="00A62808" w:rsidP="001879BA">
      <w:pPr>
        <w:pStyle w:val="FigureCaption0"/>
      </w:pPr>
      <w:bookmarkStart w:id="3694" w:name="_Toc230164173"/>
      <w:bookmarkStart w:id="3695" w:name="_Toc315476571"/>
      <w:bookmarkStart w:id="3696" w:name="_Toc74052826"/>
      <w:bookmarkStart w:id="3697" w:name="_Toc9064420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20</w:t>
      </w:r>
      <w:r w:rsidR="00764635">
        <w:rPr>
          <w:noProof/>
        </w:rPr>
        <w:fldChar w:fldCharType="end"/>
      </w:r>
      <w:r>
        <w:t xml:space="preserve">: </w:t>
      </w:r>
      <w:r w:rsidR="009D7049" w:rsidRPr="009D7049">
        <w:t>Endorsed - Requests - Certificate of Indebtedness (COI) - Timeline Steps</w:t>
      </w:r>
      <w:bookmarkEnd w:id="3694"/>
      <w:r w:rsidR="009D7049" w:rsidRPr="009D7049" w:rsidDel="009D7049">
        <w:t xml:space="preserve"> </w:t>
      </w:r>
      <w:bookmarkEnd w:id="3695"/>
      <w:bookmarkEnd w:id="3696"/>
      <w:bookmarkEnd w:id="3697"/>
    </w:p>
    <w:p w14:paraId="4A01A02E" w14:textId="459BA44D" w:rsidR="00A62808" w:rsidRPr="00B31C42" w:rsidRDefault="00A62808" w:rsidP="00F874DE">
      <w:pPr>
        <w:pStyle w:val="OrderedList"/>
        <w:jc w:val="both"/>
      </w:pPr>
      <w:r w:rsidRPr="00B31C42">
        <w:t xml:space="preserve">To complete any step in the timeline, </w:t>
      </w:r>
      <w:r>
        <w:t>click</w:t>
      </w:r>
      <w:r w:rsidRPr="00B31C42">
        <w:t xml:space="preserve"> the </w:t>
      </w:r>
      <w:r w:rsidR="00B33EF5" w:rsidRPr="00B33EF5">
        <w:t>step</w:t>
      </w:r>
      <w:r>
        <w:t>,</w:t>
      </w:r>
      <w:r w:rsidRPr="00B31C42">
        <w:t xml:space="preserve"> </w:t>
      </w:r>
      <w:r>
        <w:t>f</w:t>
      </w:r>
      <w:r w:rsidRPr="00B31C42">
        <w:t>or example</w:t>
      </w:r>
      <w:r>
        <w:t>,</w:t>
      </w:r>
      <w:r w:rsidRPr="00B31C42">
        <w:t xml:space="preserve"> step</w:t>
      </w:r>
      <w:r>
        <w:t xml:space="preserve"> </w:t>
      </w:r>
      <w:r w:rsidRPr="004F7C37">
        <w:rPr>
          <w:b/>
        </w:rPr>
        <w:t>COI Request Received</w:t>
      </w:r>
      <w:r w:rsidRPr="00B31C42">
        <w:t xml:space="preserve">. </w:t>
      </w:r>
    </w:p>
    <w:p w14:paraId="3B6AE7C4" w14:textId="44D6B537" w:rsidR="00A62808" w:rsidRPr="00B31C42" w:rsidRDefault="00A62808" w:rsidP="00F874DE">
      <w:pPr>
        <w:pStyle w:val="OrderedList"/>
        <w:jc w:val="both"/>
      </w:pPr>
      <w:r w:rsidRPr="00B31C42">
        <w:t xml:space="preserve">Populate the completion date, add a note in the </w:t>
      </w:r>
      <w:r>
        <w:t>N</w:t>
      </w:r>
      <w:r w:rsidRPr="00B31C42">
        <w:t xml:space="preserve">otes field if applicable, </w:t>
      </w:r>
      <w:r>
        <w:t xml:space="preserve">and </w:t>
      </w:r>
      <w:r w:rsidRPr="00B31C42">
        <w:t xml:space="preserve">click </w:t>
      </w:r>
      <w:r w:rsidRPr="00251671">
        <w:rPr>
          <w:b/>
        </w:rPr>
        <w:t>Submit</w:t>
      </w:r>
      <w:r w:rsidRPr="00B31C42">
        <w:t xml:space="preserve"> on </w:t>
      </w:r>
      <w:r>
        <w:t xml:space="preserve">the </w:t>
      </w:r>
      <w:r w:rsidRPr="000911DA">
        <w:rPr>
          <w:b/>
        </w:rPr>
        <w:t xml:space="preserve">Edit Step </w:t>
      </w:r>
      <w:r w:rsidR="00A73AF0">
        <w:t>window</w:t>
      </w:r>
      <w:r>
        <w:t>.</w:t>
      </w:r>
      <w:r w:rsidRPr="00B31C42">
        <w:t xml:space="preserve"> </w:t>
      </w:r>
    </w:p>
    <w:p w14:paraId="0F4A28FE" w14:textId="77777777" w:rsidR="00A62808" w:rsidRDefault="00A62808" w:rsidP="00F874DE">
      <w:pPr>
        <w:pStyle w:val="OrderedList"/>
        <w:jc w:val="both"/>
      </w:pPr>
      <w:r w:rsidRPr="00B31C42">
        <w:t>The completion date is populated beside the step</w:t>
      </w:r>
      <w:r>
        <w:t xml:space="preserve"> </w:t>
      </w:r>
      <w:r w:rsidRPr="004F7C37">
        <w:rPr>
          <w:b/>
        </w:rPr>
        <w:t>COI Request Received</w:t>
      </w:r>
      <w:r w:rsidRPr="00B31C42">
        <w:t xml:space="preserve"> on the</w:t>
      </w:r>
      <w:r>
        <w:t xml:space="preserve"> </w:t>
      </w:r>
      <w:r w:rsidRPr="002C1CDA">
        <w:rPr>
          <w:b/>
        </w:rPr>
        <w:t>Request Steps</w:t>
      </w:r>
      <w:r w:rsidRPr="00B31C42">
        <w:t xml:space="preserve"> screen</w:t>
      </w:r>
      <w:r>
        <w:t>.</w:t>
      </w:r>
    </w:p>
    <w:p w14:paraId="1D03454C" w14:textId="38A11E7F" w:rsidR="00A62808" w:rsidRPr="001D3ED5" w:rsidRDefault="000428BA" w:rsidP="00A811BE">
      <w:pPr>
        <w:pStyle w:val="BodyText"/>
        <w:jc w:val="center"/>
      </w:pPr>
      <w:r>
        <w:rPr>
          <w:noProof/>
        </w:rPr>
        <w:drawing>
          <wp:inline distT="0" distB="0" distL="0" distR="0" wp14:anchorId="288751F3" wp14:editId="45A84E53">
            <wp:extent cx="1543445" cy="1175088"/>
            <wp:effectExtent l="0" t="0" r="0" b="6350"/>
            <wp:docPr id="2728" name="Picture 272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8" name="Picture 2728" descr="Graphical user interface, text, application&#10;&#10;Description automatically generated"/>
                    <pic:cNvPicPr/>
                  </pic:nvPicPr>
                  <pic:blipFill>
                    <a:blip r:embed="rId358"/>
                    <a:stretch>
                      <a:fillRect/>
                    </a:stretch>
                  </pic:blipFill>
                  <pic:spPr>
                    <a:xfrm>
                      <a:off x="0" y="0"/>
                      <a:ext cx="1564597" cy="1191192"/>
                    </a:xfrm>
                    <a:prstGeom prst="rect">
                      <a:avLst/>
                    </a:prstGeom>
                  </pic:spPr>
                </pic:pic>
              </a:graphicData>
            </a:graphic>
          </wp:inline>
        </w:drawing>
      </w:r>
    </w:p>
    <w:p w14:paraId="78B5F1DE" w14:textId="151C9AC2" w:rsidR="00A62808" w:rsidRPr="00F874DE" w:rsidRDefault="000037F6" w:rsidP="001879BA">
      <w:pPr>
        <w:pStyle w:val="FigureCaption0"/>
      </w:pPr>
      <w:bookmarkStart w:id="3698" w:name="_Toc230164174"/>
      <w:bookmarkStart w:id="3699" w:name="_Toc315476572"/>
      <w:bookmarkStart w:id="3700" w:name="_Toc74052827"/>
      <w:bookmarkStart w:id="3701" w:name="_Toc9064420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t>:</w:t>
      </w:r>
      <w:r w:rsidR="00A62808" w:rsidRPr="00F874DE">
        <w:t xml:space="preserve"> </w:t>
      </w:r>
      <w:r w:rsidR="009D7049" w:rsidRPr="009D7049">
        <w:t>Endorsed - Requests - Certificate of Indebtedness (COI) - Edit Step</w:t>
      </w:r>
      <w:bookmarkEnd w:id="3698"/>
      <w:r w:rsidR="009D7049" w:rsidRPr="009D7049" w:rsidDel="009D7049">
        <w:t xml:space="preserve"> </w:t>
      </w:r>
      <w:bookmarkEnd w:id="3699"/>
      <w:bookmarkEnd w:id="3700"/>
      <w:bookmarkEnd w:id="3701"/>
    </w:p>
    <w:p w14:paraId="770CCB8E" w14:textId="77777777" w:rsidR="00A62808" w:rsidRPr="000C466E" w:rsidRDefault="00A62808" w:rsidP="00F874DE">
      <w:pPr>
        <w:pStyle w:val="OrderedList"/>
        <w:jc w:val="both"/>
      </w:pPr>
      <w:r w:rsidRPr="00B31C42">
        <w:t xml:space="preserve">To generate the </w:t>
      </w:r>
      <w:r w:rsidRPr="000C466E">
        <w:rPr>
          <w:b/>
        </w:rPr>
        <w:t>Certificate of Indebtedness Letter</w:t>
      </w:r>
      <w:r w:rsidRPr="00B31C42">
        <w:t xml:space="preserve">, </w:t>
      </w:r>
      <w:r>
        <w:t>click</w:t>
      </w:r>
      <w:r w:rsidRPr="00B31C42">
        <w:t xml:space="preserve"> the </w:t>
      </w:r>
      <w:r w:rsidRPr="000C466E">
        <w:rPr>
          <w:b/>
        </w:rPr>
        <w:t>magnifying glass</w:t>
      </w:r>
      <w:r w:rsidRPr="00B31C42">
        <w:t xml:space="preserve"> beside COI Sent to Requestor</w:t>
      </w:r>
      <w:r>
        <w:t>;</w:t>
      </w:r>
      <w:r w:rsidRPr="00B31C42">
        <w:t xml:space="preserve"> the</w:t>
      </w:r>
      <w:r w:rsidRPr="00B31C42">
        <w:rPr>
          <w:szCs w:val="24"/>
        </w:rPr>
        <w:t xml:space="preserve"> </w:t>
      </w:r>
      <w:r w:rsidRPr="00B31C42">
        <w:t>Certificate of Indebtedness Letter</w:t>
      </w:r>
      <w:r w:rsidRPr="00B31C42">
        <w:rPr>
          <w:szCs w:val="24"/>
        </w:rPr>
        <w:t xml:space="preserve"> is displayed. </w:t>
      </w:r>
    </w:p>
    <w:p w14:paraId="6A61642A" w14:textId="478D76BA" w:rsidR="00A62808" w:rsidRPr="000C554F" w:rsidRDefault="00A62808" w:rsidP="00F874DE">
      <w:pPr>
        <w:pStyle w:val="OrderedList"/>
        <w:jc w:val="both"/>
      </w:pPr>
      <w:r w:rsidRPr="000C554F">
        <w:t xml:space="preserve">The printer icon beside the step allows the HUD Contractor to auto-save the document to the </w:t>
      </w:r>
      <w:r w:rsidRPr="000C554F">
        <w:rPr>
          <w:b/>
        </w:rPr>
        <w:t>Documents</w:t>
      </w:r>
      <w:r w:rsidRPr="000C554F">
        <w:t xml:space="preserve"> tab. Select the </w:t>
      </w:r>
      <w:r w:rsidRPr="000C554F">
        <w:rPr>
          <w:b/>
        </w:rPr>
        <w:t>printer icon</w:t>
      </w:r>
      <w:r w:rsidRPr="000C554F">
        <w:t xml:space="preserve"> the Certificate of Indebtedness Letter is displayed.  This action auto-saves the document in the Documents tab and auto-completes the step.</w:t>
      </w:r>
    </w:p>
    <w:p w14:paraId="6C4EA703" w14:textId="01E99D82" w:rsidR="00A62808" w:rsidRPr="00D757EC" w:rsidRDefault="00A62808" w:rsidP="00863D8C">
      <w:pPr>
        <w:pStyle w:val="Heading4"/>
      </w:pPr>
      <w:bookmarkStart w:id="3702" w:name="_Toc314055049"/>
      <w:bookmarkStart w:id="3703" w:name="_Toc314660858"/>
      <w:bookmarkStart w:id="3704" w:name="_Toc315554321"/>
      <w:bookmarkStart w:id="3705" w:name="_Toc315633982"/>
      <w:bookmarkStart w:id="3706" w:name="_Toc11334895"/>
      <w:bookmarkStart w:id="3707" w:name="_Toc74052117"/>
      <w:bookmarkStart w:id="3708" w:name="_Toc90643500"/>
      <w:bookmarkStart w:id="3709" w:name="_Toc230163427"/>
      <w:r w:rsidRPr="00D757EC">
        <w:t>Consent of Lienholder</w:t>
      </w:r>
      <w:bookmarkEnd w:id="3702"/>
      <w:bookmarkEnd w:id="3703"/>
      <w:bookmarkEnd w:id="3704"/>
      <w:bookmarkEnd w:id="3705"/>
      <w:bookmarkEnd w:id="3706"/>
      <w:bookmarkEnd w:id="3707"/>
      <w:bookmarkEnd w:id="3708"/>
      <w:bookmarkEnd w:id="3709"/>
      <w:r w:rsidR="0011606C" w:rsidRPr="00D757EC">
        <w:fldChar w:fldCharType="begin"/>
      </w:r>
      <w:r w:rsidR="0011606C" w:rsidRPr="00D757EC">
        <w:instrText xml:space="preserve"> XE "</w:instrText>
      </w:r>
      <w:r w:rsidR="00AF4DFD">
        <w:instrText>Endorsed</w:instrText>
      </w:r>
      <w:r w:rsidR="00AF4DFD" w:rsidRPr="00D757EC">
        <w:instrText xml:space="preserve"> </w:instrText>
      </w:r>
      <w:r w:rsidR="0011606C" w:rsidRPr="00D757EC">
        <w:instrText>Consent of Lienholder</w:instrText>
      </w:r>
      <w:r w:rsidR="00AF4DFD">
        <w:instrText xml:space="preserve"> Timeline</w:instrText>
      </w:r>
      <w:r w:rsidR="0011606C" w:rsidRPr="00D757EC">
        <w:instrText xml:space="preserve">" </w:instrText>
      </w:r>
      <w:r w:rsidR="0011606C" w:rsidRPr="00D757EC">
        <w:fldChar w:fldCharType="end"/>
      </w:r>
      <w:r w:rsidRPr="00D757EC">
        <w:t xml:space="preserve"> </w:t>
      </w:r>
    </w:p>
    <w:p w14:paraId="206A0784" w14:textId="4817F5E1" w:rsidR="00A62808" w:rsidRPr="00B31C42" w:rsidRDefault="00390697" w:rsidP="001879BA">
      <w:pPr>
        <w:pStyle w:val="BodyText"/>
      </w:pPr>
      <w:r w:rsidRPr="00390697">
        <w:t xml:space="preserve">This timeline is initiated when the mortgagee receives a request from the mortgagor to consent to an action </w:t>
      </w:r>
      <w:r>
        <w:t>that</w:t>
      </w:r>
      <w:r w:rsidRPr="00390697">
        <w:t xml:space="preserve"> would affect the mortgagee's interest in the property</w:t>
      </w:r>
      <w:r>
        <w:t xml:space="preserve">. </w:t>
      </w:r>
      <w:r w:rsidRPr="00390697">
        <w:t xml:space="preserve">With this timeline, the </w:t>
      </w:r>
      <w:r w:rsidR="00F53B11">
        <w:t>m</w:t>
      </w:r>
      <w:r w:rsidRPr="00390697">
        <w:t xml:space="preserve">ortgagee submits their decision to HUD, </w:t>
      </w:r>
      <w:r>
        <w:t>wh</w:t>
      </w:r>
      <w:r w:rsidR="004D1640">
        <w:t>o</w:t>
      </w:r>
      <w:r w:rsidRPr="00390697">
        <w:t xml:space="preserve"> holds a second mortgage on the property</w:t>
      </w:r>
      <w:r>
        <w:t xml:space="preserve">. </w:t>
      </w:r>
      <w:r w:rsidR="00A62808" w:rsidRPr="00B31C42">
        <w:t xml:space="preserve">When consent is required from all lien holders, </w:t>
      </w:r>
      <w:r w:rsidR="00A62808">
        <w:t>a s</w:t>
      </w:r>
      <w:r w:rsidR="00A62808" w:rsidRPr="00B31C42">
        <w:t>ervicer initiate</w:t>
      </w:r>
      <w:r w:rsidR="00A62808">
        <w:t>s</w:t>
      </w:r>
      <w:r w:rsidR="00A62808" w:rsidRPr="00B31C42">
        <w:t xml:space="preserve"> this timeline. The request is </w:t>
      </w:r>
      <w:r w:rsidR="007B6160" w:rsidRPr="00B31C42">
        <w:t>reviewed,</w:t>
      </w:r>
      <w:r w:rsidR="00A62808" w:rsidRPr="00B31C42">
        <w:t xml:space="preserve"> and a recommendation is made by </w:t>
      </w:r>
      <w:r w:rsidR="00A62808">
        <w:t xml:space="preserve">a </w:t>
      </w:r>
      <w:r w:rsidR="009E7AA3">
        <w:t>HUD NSC Contractor</w:t>
      </w:r>
      <w:r w:rsidR="00A62808" w:rsidRPr="00B31C42">
        <w:t xml:space="preserve"> to HUD. HUD </w:t>
      </w:r>
      <w:r w:rsidR="00A62808">
        <w:t xml:space="preserve">reviews the </w:t>
      </w:r>
      <w:r w:rsidR="00A62808" w:rsidRPr="00B31C42">
        <w:t xml:space="preserve">recommendation and the submitted </w:t>
      </w:r>
      <w:r w:rsidR="007B6160" w:rsidRPr="00B31C42">
        <w:t>documents</w:t>
      </w:r>
      <w:r w:rsidR="007B6160">
        <w:t xml:space="preserve"> and</w:t>
      </w:r>
      <w:r w:rsidR="00A62808" w:rsidRPr="00B31C42">
        <w:t xml:space="preserve"> make</w:t>
      </w:r>
      <w:r w:rsidR="00A62808">
        <w:t>s</w:t>
      </w:r>
      <w:r w:rsidR="00A62808" w:rsidRPr="00B31C42">
        <w:t xml:space="preserve"> a decision. This timeline requires </w:t>
      </w:r>
      <w:r w:rsidR="00365770">
        <w:t xml:space="preserve">Servicer, </w:t>
      </w:r>
      <w:r w:rsidR="009E7AA3">
        <w:t>HUD NSC Contractor</w:t>
      </w:r>
      <w:r w:rsidR="00A62808" w:rsidRPr="00B31C42">
        <w:t xml:space="preserve"> and HUD interaction</w:t>
      </w:r>
      <w:r w:rsidR="00A62808">
        <w:t>s</w:t>
      </w:r>
      <w:r w:rsidR="00A62808" w:rsidRPr="00B31C42">
        <w:t>.</w:t>
      </w:r>
    </w:p>
    <w:p w14:paraId="1EAF1C4F" w14:textId="77777777" w:rsidR="00A62808" w:rsidRPr="00B31C42" w:rsidRDefault="00A62808" w:rsidP="001879BA">
      <w:pPr>
        <w:pStyle w:val="BodyText"/>
      </w:pPr>
      <w:r w:rsidRPr="00B31C42">
        <w:t xml:space="preserve">Multiple active Consent of Lienholder timelines cannot be initiated on a loan. The </w:t>
      </w:r>
      <w:r>
        <w:t>Servicing Management tab</w:t>
      </w:r>
      <w:r w:rsidRPr="00B31C42">
        <w:t xml:space="preserve"> can be used to </w:t>
      </w:r>
      <w:r>
        <w:t>activate or inactivate</w:t>
      </w:r>
      <w:r w:rsidRPr="00B31C42">
        <w:t xml:space="preserve"> the timeline.</w:t>
      </w:r>
      <w:r>
        <w:t xml:space="preserve"> </w:t>
      </w:r>
      <w:r w:rsidRPr="00B31C42">
        <w:t xml:space="preserve">Once </w:t>
      </w:r>
      <w:r>
        <w:t xml:space="preserve">the timeline is </w:t>
      </w:r>
      <w:r w:rsidRPr="00B31C42">
        <w:t>inactivated</w:t>
      </w:r>
      <w:r>
        <w:t>, none of the steps can be edited.</w:t>
      </w:r>
    </w:p>
    <w:p w14:paraId="3EDDD5DF" w14:textId="77777777" w:rsidR="00A62808" w:rsidRDefault="00A62808" w:rsidP="001879BA">
      <w:pPr>
        <w:pStyle w:val="BodyText"/>
      </w:pPr>
      <w:r>
        <w:t>To</w:t>
      </w:r>
      <w:r w:rsidRPr="00B31C42">
        <w:t xml:space="preserve"> initiate and complete the </w:t>
      </w:r>
      <w:r w:rsidRPr="000A6E79">
        <w:rPr>
          <w:b/>
        </w:rPr>
        <w:t>Consent of Lienholder</w:t>
      </w:r>
      <w:r w:rsidRPr="00B31C42">
        <w:t xml:space="preserve"> timeline: </w:t>
      </w:r>
    </w:p>
    <w:p w14:paraId="21296E19" w14:textId="77777777" w:rsidR="000C554F" w:rsidRDefault="000C554F" w:rsidP="001E7371">
      <w:pPr>
        <w:pStyle w:val="Heading5"/>
      </w:pPr>
      <w:r>
        <w:t>I</w:t>
      </w:r>
      <w:r w:rsidRPr="00B31C42">
        <w:t xml:space="preserve">nitiate </w:t>
      </w:r>
      <w:r>
        <w:t>T</w:t>
      </w:r>
      <w:r w:rsidRPr="00B31C42">
        <w:t>imeline</w:t>
      </w:r>
      <w:r>
        <w:t xml:space="preserve"> – Servicer Activities</w:t>
      </w:r>
    </w:p>
    <w:p w14:paraId="01C093FF" w14:textId="77777777" w:rsidR="000C554F" w:rsidRDefault="000C554F" w:rsidP="001879BA">
      <w:pPr>
        <w:pStyle w:val="BodyText"/>
      </w:pPr>
      <w:r>
        <w:t>The servicer must</w:t>
      </w:r>
      <w:r w:rsidRPr="00B31C42">
        <w:t xml:space="preserve"> </w:t>
      </w:r>
      <w:r>
        <w:t xml:space="preserve">perform the following steps to </w:t>
      </w:r>
      <w:r w:rsidRPr="00B31C42">
        <w:t>initiate the timeline</w:t>
      </w:r>
      <w:r>
        <w:t>:</w:t>
      </w:r>
    </w:p>
    <w:p w14:paraId="6453C6F4" w14:textId="77777777" w:rsidR="00A62808" w:rsidRDefault="00A62808" w:rsidP="006C3C3F">
      <w:pPr>
        <w:pStyle w:val="OrderedList"/>
        <w:numPr>
          <w:ilvl w:val="0"/>
          <w:numId w:val="42"/>
        </w:numPr>
        <w:ind w:left="1440"/>
        <w:jc w:val="both"/>
      </w:pPr>
      <w:r>
        <w:t xml:space="preserve">From the Endorsed menu, select </w:t>
      </w:r>
      <w:r w:rsidRPr="001445BE">
        <w:rPr>
          <w:b/>
        </w:rPr>
        <w:t>Request</w:t>
      </w:r>
      <w:r w:rsidRPr="00B31C42">
        <w:t xml:space="preserve">, </w:t>
      </w:r>
      <w:r>
        <w:t xml:space="preserve">and click </w:t>
      </w:r>
      <w:r w:rsidRPr="001445BE">
        <w:rPr>
          <w:b/>
        </w:rPr>
        <w:t>Setup</w:t>
      </w:r>
      <w:r w:rsidRPr="00B31C42">
        <w:t>.</w:t>
      </w:r>
    </w:p>
    <w:p w14:paraId="7D04783F" w14:textId="724E582D" w:rsidR="00A62808" w:rsidRDefault="00A62808" w:rsidP="006C3C3F">
      <w:pPr>
        <w:pStyle w:val="OrderedList"/>
        <w:numPr>
          <w:ilvl w:val="0"/>
          <w:numId w:val="42"/>
        </w:numPr>
        <w:ind w:left="1440"/>
        <w:jc w:val="both"/>
      </w:pPr>
      <w:r>
        <w:t xml:space="preserve">On the </w:t>
      </w:r>
      <w:r w:rsidR="000C2021" w:rsidRPr="00531B05">
        <w:rPr>
          <w:b/>
        </w:rPr>
        <w:t>Endorsed Request Setup Search</w:t>
      </w:r>
      <w:r w:rsidR="000C2021" w:rsidRPr="00531B05">
        <w:t xml:space="preserve"> </w:t>
      </w:r>
      <w:r w:rsidR="000911DA">
        <w:t>s</w:t>
      </w:r>
      <w:r w:rsidRPr="00B31C42">
        <w:t>creen</w:t>
      </w:r>
      <w:r>
        <w:t>, en</w:t>
      </w:r>
      <w:r w:rsidRPr="00B31C42">
        <w:t xml:space="preserve">ter the loan search criteria and click </w:t>
      </w:r>
      <w:r w:rsidRPr="00531B05">
        <w:rPr>
          <w:b/>
        </w:rPr>
        <w:t>Search.</w:t>
      </w:r>
    </w:p>
    <w:p w14:paraId="239EEDF9" w14:textId="7EFFBB1A" w:rsidR="00EB6C7E" w:rsidRDefault="00EB6C7E" w:rsidP="00A811BE">
      <w:pPr>
        <w:pStyle w:val="BodyText"/>
        <w:jc w:val="center"/>
      </w:pPr>
    </w:p>
    <w:p w14:paraId="34940CBF" w14:textId="626CB0BE" w:rsidR="00DC58E9" w:rsidRDefault="00DC58E9" w:rsidP="00A811BE">
      <w:pPr>
        <w:pStyle w:val="BodyText"/>
        <w:jc w:val="center"/>
      </w:pPr>
      <w:r>
        <w:rPr>
          <w:noProof/>
        </w:rPr>
        <w:drawing>
          <wp:inline distT="0" distB="0" distL="0" distR="0" wp14:anchorId="7EC55E6F" wp14:editId="1DCD142F">
            <wp:extent cx="5943600" cy="2083435"/>
            <wp:effectExtent l="19050" t="19050" r="19050" b="12065"/>
            <wp:docPr id="1300033327"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0033327" name="Picture 1" descr="A screenshot of a computer&#10;&#10;Description automatically generated with medium confidence"/>
                    <pic:cNvPicPr/>
                  </pic:nvPicPr>
                  <pic:blipFill>
                    <a:blip r:embed="rId355"/>
                    <a:stretch>
                      <a:fillRect/>
                    </a:stretch>
                  </pic:blipFill>
                  <pic:spPr>
                    <a:xfrm>
                      <a:off x="0" y="0"/>
                      <a:ext cx="5943600" cy="2083435"/>
                    </a:xfrm>
                    <a:prstGeom prst="rect">
                      <a:avLst/>
                    </a:prstGeom>
                    <a:ln w="19050">
                      <a:solidFill>
                        <a:srgbClr val="0070C0"/>
                      </a:solidFill>
                    </a:ln>
                  </pic:spPr>
                </pic:pic>
              </a:graphicData>
            </a:graphic>
          </wp:inline>
        </w:drawing>
      </w:r>
    </w:p>
    <w:p w14:paraId="72BA2CC3" w14:textId="2E8F7F96" w:rsidR="00A62808" w:rsidRPr="0075371A" w:rsidRDefault="00A62808" w:rsidP="001879BA">
      <w:pPr>
        <w:pStyle w:val="FigureCaption0"/>
      </w:pPr>
      <w:bookmarkStart w:id="3710" w:name="_Toc314055448"/>
      <w:bookmarkStart w:id="3711" w:name="_Toc230164175"/>
      <w:bookmarkStart w:id="3712" w:name="_Toc315476573"/>
      <w:bookmarkStart w:id="3713" w:name="_Toc74052828"/>
      <w:bookmarkStart w:id="3714" w:name="_Toc9064420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22</w:t>
      </w:r>
      <w:r w:rsidR="00764635">
        <w:rPr>
          <w:noProof/>
        </w:rPr>
        <w:fldChar w:fldCharType="end"/>
      </w:r>
      <w:bookmarkEnd w:id="3710"/>
      <w:r>
        <w:rPr>
          <w:noProof/>
        </w:rPr>
        <w:t xml:space="preserve">: </w:t>
      </w:r>
      <w:r w:rsidR="009D7049" w:rsidRPr="009D7049">
        <w:rPr>
          <w:noProof/>
        </w:rPr>
        <w:t>Endorsed - Requests - Setup Search</w:t>
      </w:r>
      <w:bookmarkEnd w:id="3711"/>
      <w:r w:rsidR="009D7049" w:rsidRPr="009D7049" w:rsidDel="009D7049">
        <w:rPr>
          <w:noProof/>
        </w:rPr>
        <w:t xml:space="preserve"> </w:t>
      </w:r>
      <w:bookmarkEnd w:id="3712"/>
      <w:bookmarkEnd w:id="3713"/>
      <w:bookmarkEnd w:id="3714"/>
    </w:p>
    <w:p w14:paraId="3FBEBC92" w14:textId="77777777" w:rsidR="00A62808" w:rsidRDefault="00A62808" w:rsidP="00F874DE">
      <w:pPr>
        <w:pStyle w:val="OrderedList"/>
        <w:jc w:val="both"/>
      </w:pPr>
      <w:r>
        <w:t>From the search results, select a loan</w:t>
      </w:r>
      <w:r w:rsidRPr="00B31C42">
        <w:t xml:space="preserve"> to initiate the timeline</w:t>
      </w:r>
      <w:r>
        <w:t>.</w:t>
      </w:r>
      <w:r w:rsidRPr="00B31C42">
        <w:t xml:space="preserve"> </w:t>
      </w:r>
    </w:p>
    <w:p w14:paraId="13550336" w14:textId="1D5098BB" w:rsidR="00A62808" w:rsidRDefault="00A62808" w:rsidP="00F874DE">
      <w:pPr>
        <w:pStyle w:val="OrderedList"/>
        <w:jc w:val="both"/>
      </w:pPr>
      <w:r>
        <w:t xml:space="preserve">On the </w:t>
      </w:r>
      <w:r w:rsidR="007704DE" w:rsidRPr="007704DE">
        <w:rPr>
          <w:b/>
        </w:rPr>
        <w:t xml:space="preserve">Edit Servicing Management </w:t>
      </w:r>
      <w:r w:rsidR="000911DA">
        <w:t>w</w:t>
      </w:r>
      <w:r w:rsidRPr="00B31C42">
        <w:t>indow</w:t>
      </w:r>
      <w:r>
        <w:t>, s</w:t>
      </w:r>
      <w:r w:rsidRPr="00B31C42">
        <w:t xml:space="preserve">elect Consent of Lien Holder from the </w:t>
      </w:r>
      <w:r w:rsidRPr="000911DA">
        <w:rPr>
          <w:b/>
        </w:rPr>
        <w:t>Servicing Type</w:t>
      </w:r>
      <w:r w:rsidRPr="00B31C42">
        <w:t xml:space="preserve"> </w:t>
      </w:r>
      <w:r>
        <w:t>d</w:t>
      </w:r>
      <w:r w:rsidRPr="00B31C42">
        <w:t xml:space="preserve">ropdown and populate the required fields (marked with </w:t>
      </w:r>
      <w:r>
        <w:t>an asterisk).</w:t>
      </w:r>
      <w:r w:rsidRPr="00B31C42">
        <w:t xml:space="preserve"> </w:t>
      </w:r>
    </w:p>
    <w:p w14:paraId="3F68DDBF" w14:textId="7C6098A9" w:rsidR="00A62808" w:rsidRDefault="000428BA" w:rsidP="00A811BE">
      <w:pPr>
        <w:pStyle w:val="BodyText"/>
        <w:jc w:val="center"/>
      </w:pPr>
      <w:r>
        <w:rPr>
          <w:noProof/>
        </w:rPr>
        <w:drawing>
          <wp:inline distT="0" distB="0" distL="0" distR="0" wp14:anchorId="1B70F02B" wp14:editId="603FA4C0">
            <wp:extent cx="2726132" cy="2663463"/>
            <wp:effectExtent l="0" t="0" r="0" b="3810"/>
            <wp:docPr id="2730" name="Picture 2730"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0" name="Picture 2730" descr="Graphical user interface&#10;&#10;Description automatically generated"/>
                    <pic:cNvPicPr/>
                  </pic:nvPicPr>
                  <pic:blipFill>
                    <a:blip r:embed="rId359"/>
                    <a:stretch>
                      <a:fillRect/>
                    </a:stretch>
                  </pic:blipFill>
                  <pic:spPr>
                    <a:xfrm>
                      <a:off x="0" y="0"/>
                      <a:ext cx="2743153" cy="2680093"/>
                    </a:xfrm>
                    <a:prstGeom prst="rect">
                      <a:avLst/>
                    </a:prstGeom>
                  </pic:spPr>
                </pic:pic>
              </a:graphicData>
            </a:graphic>
          </wp:inline>
        </w:drawing>
      </w:r>
    </w:p>
    <w:p w14:paraId="6E898CD9" w14:textId="16C1E953" w:rsidR="00A62808" w:rsidRPr="0075371A" w:rsidRDefault="00A62808" w:rsidP="001879BA">
      <w:pPr>
        <w:pStyle w:val="FigureCaption0"/>
      </w:pPr>
      <w:bookmarkStart w:id="3715" w:name="_Toc314055449"/>
      <w:bookmarkStart w:id="3716" w:name="_Toc230164176"/>
      <w:bookmarkStart w:id="3717" w:name="_Toc315476574"/>
      <w:bookmarkStart w:id="3718" w:name="_Toc74052829"/>
      <w:bookmarkStart w:id="3719" w:name="_Toc9064420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bookmarkEnd w:id="3715"/>
      <w:r>
        <w:rPr>
          <w:noProof/>
        </w:rPr>
        <w:t xml:space="preserve">: </w:t>
      </w:r>
      <w:r w:rsidR="009D7049" w:rsidRPr="009D7049">
        <w:rPr>
          <w:noProof/>
        </w:rPr>
        <w:t>Endorsed - Requests - Consent of Lienholder - Edit Servicing Management</w:t>
      </w:r>
      <w:bookmarkEnd w:id="3716"/>
      <w:r w:rsidR="009D7049" w:rsidRPr="009D7049" w:rsidDel="009D7049">
        <w:rPr>
          <w:noProof/>
        </w:rPr>
        <w:t xml:space="preserve"> </w:t>
      </w:r>
      <w:bookmarkEnd w:id="3717"/>
      <w:bookmarkEnd w:id="3718"/>
      <w:bookmarkEnd w:id="3719"/>
    </w:p>
    <w:p w14:paraId="2DED5EA3" w14:textId="43C5FA1E" w:rsidR="00A62808" w:rsidRPr="00B31C42" w:rsidRDefault="00A62808" w:rsidP="00F874DE">
      <w:pPr>
        <w:pStyle w:val="OrderedList"/>
        <w:jc w:val="both"/>
      </w:pPr>
      <w:r>
        <w:t>Click</w:t>
      </w:r>
      <w:r w:rsidRPr="00B31C42">
        <w:t xml:space="preserve"> the </w:t>
      </w:r>
      <w:r w:rsidRPr="00AA5159">
        <w:rPr>
          <w:b/>
        </w:rPr>
        <w:t>Go to Servicing Steps after Submit</w:t>
      </w:r>
      <w:r w:rsidRPr="00B31C42">
        <w:t xml:space="preserve"> </w:t>
      </w:r>
      <w:r>
        <w:t xml:space="preserve">checkbox </w:t>
      </w:r>
      <w:r w:rsidRPr="00B31C42">
        <w:t xml:space="preserve">(at the bottom of the </w:t>
      </w:r>
      <w:r w:rsidR="007704DE" w:rsidRPr="007704DE">
        <w:rPr>
          <w:b/>
        </w:rPr>
        <w:t xml:space="preserve">Edit Servicing Management </w:t>
      </w:r>
      <w:r w:rsidRPr="00B31C42">
        <w:t>Window</w:t>
      </w:r>
      <w:r>
        <w:t>).</w:t>
      </w:r>
    </w:p>
    <w:p w14:paraId="06546C29" w14:textId="74669213" w:rsidR="00A62808" w:rsidRPr="00B31C42" w:rsidRDefault="00A62808" w:rsidP="00F874DE">
      <w:pPr>
        <w:pStyle w:val="OrderedList"/>
        <w:jc w:val="both"/>
      </w:pPr>
      <w:r>
        <w:rPr>
          <w:rFonts w:cs="Calibri"/>
        </w:rPr>
        <w:t xml:space="preserve">Click </w:t>
      </w:r>
      <w:r w:rsidRPr="00AA5159">
        <w:rPr>
          <w:rFonts w:cs="Calibri"/>
          <w:b/>
        </w:rPr>
        <w:t>Submit</w:t>
      </w:r>
      <w:r>
        <w:rPr>
          <w:rFonts w:cs="Calibri"/>
        </w:rPr>
        <w:t xml:space="preserve"> </w:t>
      </w:r>
      <w:r w:rsidRPr="00B31C42">
        <w:rPr>
          <w:rFonts w:cs="Calibri"/>
        </w:rPr>
        <w:t xml:space="preserve">(If you click </w:t>
      </w:r>
      <w:r w:rsidRPr="004F7C37">
        <w:rPr>
          <w:rFonts w:cs="Calibri"/>
          <w:b/>
        </w:rPr>
        <w:t>Cancel</w:t>
      </w:r>
      <w:r w:rsidRPr="00B31C42">
        <w:rPr>
          <w:rFonts w:cs="Calibri"/>
        </w:rPr>
        <w:t xml:space="preserve">, the </w:t>
      </w:r>
      <w:r w:rsidR="000C2021" w:rsidRPr="000C2021">
        <w:rPr>
          <w:b/>
        </w:rPr>
        <w:t xml:space="preserve">Endorsed Request Setup Search </w:t>
      </w:r>
      <w:r w:rsidR="000911DA">
        <w:t>s</w:t>
      </w:r>
      <w:r w:rsidRPr="00B31C42">
        <w:t xml:space="preserve">creen </w:t>
      </w:r>
      <w:r>
        <w:t>is</w:t>
      </w:r>
      <w:r w:rsidRPr="00B31C42">
        <w:t xml:space="preserve"> displayed</w:t>
      </w:r>
      <w:r>
        <w:t>).</w:t>
      </w:r>
    </w:p>
    <w:p w14:paraId="267BC0E4" w14:textId="77777777" w:rsidR="00A62808" w:rsidRPr="0092795B" w:rsidRDefault="00A62808" w:rsidP="00F874DE">
      <w:pPr>
        <w:pStyle w:val="OrderedList"/>
        <w:jc w:val="both"/>
      </w:pPr>
      <w:r w:rsidRPr="00B31C42">
        <w:t xml:space="preserve">The </w:t>
      </w:r>
      <w:r w:rsidRPr="000911DA">
        <w:rPr>
          <w:b/>
        </w:rPr>
        <w:t>Request Steps</w:t>
      </w:r>
      <w:r w:rsidRPr="00B31C42">
        <w:t xml:space="preserve"> screen for </w:t>
      </w:r>
      <w:r w:rsidRPr="000911DA">
        <w:rPr>
          <w:b/>
        </w:rPr>
        <w:t>Consent of Lienholder</w:t>
      </w:r>
      <w:r w:rsidRPr="00B31C42">
        <w:t xml:space="preserve"> timeline is displayed. </w:t>
      </w:r>
    </w:p>
    <w:p w14:paraId="1AC68C2E" w14:textId="20CD968A" w:rsidR="00A62808" w:rsidRDefault="00DD445F" w:rsidP="00A811BE">
      <w:pPr>
        <w:pStyle w:val="BodyText"/>
        <w:jc w:val="center"/>
      </w:pPr>
      <w:r w:rsidRPr="00DD445F">
        <w:rPr>
          <w:noProof/>
        </w:rPr>
        <w:t xml:space="preserve"> </w:t>
      </w:r>
      <w:r>
        <w:rPr>
          <w:noProof/>
        </w:rPr>
        <w:drawing>
          <wp:inline distT="0" distB="0" distL="0" distR="0" wp14:anchorId="635A7DBF" wp14:editId="1069BC3D">
            <wp:extent cx="5943600" cy="1343025"/>
            <wp:effectExtent l="0" t="0" r="0" b="9525"/>
            <wp:docPr id="2863" name="Picture 286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3" name="Picture 2863" descr="Graphical user interface, application&#10;&#10;Description automatically generated"/>
                    <pic:cNvPicPr/>
                  </pic:nvPicPr>
                  <pic:blipFill>
                    <a:blip r:embed="rId360"/>
                    <a:stretch>
                      <a:fillRect/>
                    </a:stretch>
                  </pic:blipFill>
                  <pic:spPr>
                    <a:xfrm>
                      <a:off x="0" y="0"/>
                      <a:ext cx="5943600" cy="1343025"/>
                    </a:xfrm>
                    <a:prstGeom prst="rect">
                      <a:avLst/>
                    </a:prstGeom>
                  </pic:spPr>
                </pic:pic>
              </a:graphicData>
            </a:graphic>
          </wp:inline>
        </w:drawing>
      </w:r>
    </w:p>
    <w:p w14:paraId="4DFC8A84" w14:textId="51E9E583" w:rsidR="00A62808" w:rsidRDefault="00A62808" w:rsidP="001879BA">
      <w:pPr>
        <w:pStyle w:val="FigureCaption0"/>
      </w:pPr>
      <w:bookmarkStart w:id="3720" w:name="_Toc230164177"/>
      <w:bookmarkStart w:id="3721" w:name="_Toc315476575"/>
      <w:bookmarkStart w:id="3722" w:name="_Toc74052830"/>
      <w:bookmarkStart w:id="3723" w:name="_Toc9064420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t xml:space="preserve">: </w:t>
      </w:r>
      <w:r w:rsidR="009D7049" w:rsidRPr="009D7049">
        <w:t>Endorsed - Requests - Consent of Lienholder - Timeline Steps</w:t>
      </w:r>
      <w:bookmarkEnd w:id="3720"/>
      <w:r w:rsidR="009D7049" w:rsidRPr="009D7049" w:rsidDel="009D7049">
        <w:t xml:space="preserve"> </w:t>
      </w:r>
      <w:bookmarkEnd w:id="3721"/>
      <w:bookmarkEnd w:id="3722"/>
      <w:bookmarkEnd w:id="3723"/>
    </w:p>
    <w:p w14:paraId="74A3BCA6" w14:textId="719ADF97" w:rsidR="00A62808" w:rsidRPr="00B31C42" w:rsidRDefault="00A62808" w:rsidP="00F874DE">
      <w:pPr>
        <w:pStyle w:val="OrderedList"/>
        <w:jc w:val="both"/>
      </w:pPr>
      <w:r w:rsidRPr="00B31C42">
        <w:t xml:space="preserve">The </w:t>
      </w:r>
      <w:r>
        <w:t>s</w:t>
      </w:r>
      <w:r w:rsidRPr="00B31C42">
        <w:t xml:space="preserve">tep </w:t>
      </w:r>
      <w:r w:rsidRPr="004F7C37">
        <w:rPr>
          <w:b/>
        </w:rPr>
        <w:t xml:space="preserve">Initiate Consent of Lienholder </w:t>
      </w:r>
      <w:r w:rsidRPr="00B31C42">
        <w:t xml:space="preserve">completion date is pre-populated with the </w:t>
      </w:r>
      <w:r>
        <w:t>timeline created date</w:t>
      </w:r>
      <w:r w:rsidRPr="00B31C42">
        <w:t>.</w:t>
      </w:r>
    </w:p>
    <w:p w14:paraId="488913A1" w14:textId="77777777" w:rsidR="00A62808" w:rsidRDefault="00A62808" w:rsidP="00F874DE">
      <w:pPr>
        <w:pStyle w:val="OrderedList"/>
        <w:jc w:val="both"/>
      </w:pPr>
      <w:r w:rsidRPr="00B31C42">
        <w:t xml:space="preserve">For </w:t>
      </w:r>
      <w:r>
        <w:t>the s</w:t>
      </w:r>
      <w:r w:rsidRPr="00B31C42">
        <w:t xml:space="preserve">tep </w:t>
      </w:r>
      <w:r w:rsidRPr="004F7C37">
        <w:rPr>
          <w:rFonts w:cs="Calibri"/>
          <w:b/>
        </w:rPr>
        <w:t>Upload Consent of Lienholder Package</w:t>
      </w:r>
      <w:r>
        <w:rPr>
          <w:rFonts w:cs="Calibri"/>
          <w:b/>
        </w:rPr>
        <w:t>,</w:t>
      </w:r>
      <w:r w:rsidRPr="00B31C42">
        <w:rPr>
          <w:b/>
          <w:bCs/>
        </w:rPr>
        <w:t xml:space="preserve"> </w:t>
      </w:r>
      <w:r w:rsidRPr="00B31C42">
        <w:t xml:space="preserve">the Complete Date </w:t>
      </w:r>
      <w:r>
        <w:t>is</w:t>
      </w:r>
      <w:r w:rsidRPr="00B31C42">
        <w:t xml:space="preserve"> pre-populated with current system date. </w:t>
      </w:r>
      <w:r>
        <w:t>For this step,</w:t>
      </w:r>
      <w:r w:rsidRPr="00B31C42">
        <w:t xml:space="preserve"> </w:t>
      </w:r>
      <w:r>
        <w:t>a servicer</w:t>
      </w:r>
      <w:r w:rsidRPr="00B31C42">
        <w:t xml:space="preserve"> must upload the </w:t>
      </w:r>
      <w:r w:rsidRPr="00B31C42">
        <w:rPr>
          <w:rFonts w:cs="Calibri"/>
        </w:rPr>
        <w:t>Consent of Lienholder Package</w:t>
      </w:r>
      <w:r w:rsidRPr="00B31C42">
        <w:t xml:space="preserve"> document. The step cannot be completed without attaching the required document. Once the document is attached, </w:t>
      </w:r>
      <w:r>
        <w:t>a servicer</w:t>
      </w:r>
      <w:r w:rsidRPr="00B31C42">
        <w:t xml:space="preserve"> will click </w:t>
      </w:r>
      <w:r w:rsidRPr="00AA5159">
        <w:rPr>
          <w:b/>
        </w:rPr>
        <w:t>Submit</w:t>
      </w:r>
      <w:r w:rsidRPr="00B31C42">
        <w:t xml:space="preserve"> for the document to be attached. A </w:t>
      </w:r>
      <w:r>
        <w:t>PDF</w:t>
      </w:r>
      <w:r w:rsidRPr="00B31C42">
        <w:t xml:space="preserve"> icon is added next to the step</w:t>
      </w:r>
      <w:r>
        <w:t>.</w:t>
      </w:r>
      <w:r w:rsidRPr="00B31C42">
        <w:t xml:space="preserve"> </w:t>
      </w:r>
      <w:r>
        <w:t>S</w:t>
      </w:r>
      <w:r w:rsidRPr="00B31C42">
        <w:t>elect this icon to view the attached document. This document is also auto-saved in the Documents tab.</w:t>
      </w:r>
    </w:p>
    <w:p w14:paraId="4DC2F3E9" w14:textId="0A14EB73" w:rsidR="00A62808" w:rsidRDefault="000428BA" w:rsidP="00A811BE">
      <w:pPr>
        <w:pStyle w:val="BodyText"/>
        <w:jc w:val="center"/>
      </w:pPr>
      <w:r>
        <w:rPr>
          <w:noProof/>
        </w:rPr>
        <w:drawing>
          <wp:inline distT="0" distB="0" distL="0" distR="0" wp14:anchorId="4F336853" wp14:editId="040E6BFE">
            <wp:extent cx="2044065" cy="1656468"/>
            <wp:effectExtent l="0" t="0" r="0" b="1270"/>
            <wp:docPr id="2732" name="Picture 273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2" name="Picture 2732" descr="Graphical user interface, text, application&#10;&#10;Description automatically generated"/>
                    <pic:cNvPicPr/>
                  </pic:nvPicPr>
                  <pic:blipFill>
                    <a:blip r:embed="rId361"/>
                    <a:stretch>
                      <a:fillRect/>
                    </a:stretch>
                  </pic:blipFill>
                  <pic:spPr>
                    <a:xfrm>
                      <a:off x="0" y="0"/>
                      <a:ext cx="2069004" cy="1676678"/>
                    </a:xfrm>
                    <a:prstGeom prst="rect">
                      <a:avLst/>
                    </a:prstGeom>
                  </pic:spPr>
                </pic:pic>
              </a:graphicData>
            </a:graphic>
          </wp:inline>
        </w:drawing>
      </w:r>
    </w:p>
    <w:p w14:paraId="336C0DCB" w14:textId="4CCBA1B9" w:rsidR="00A62808" w:rsidRPr="0075371A" w:rsidRDefault="00A62808" w:rsidP="001879BA">
      <w:pPr>
        <w:pStyle w:val="FigureCaption0"/>
      </w:pPr>
      <w:bookmarkStart w:id="3724" w:name="_Toc314055450"/>
      <w:bookmarkStart w:id="3725" w:name="_Toc230164178"/>
      <w:bookmarkStart w:id="3726" w:name="_Toc315476576"/>
      <w:bookmarkStart w:id="3727" w:name="_Toc74052831"/>
      <w:bookmarkStart w:id="3728" w:name="_Toc9064421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25</w:t>
      </w:r>
      <w:r w:rsidR="00764635">
        <w:rPr>
          <w:noProof/>
        </w:rPr>
        <w:fldChar w:fldCharType="end"/>
      </w:r>
      <w:bookmarkEnd w:id="3724"/>
      <w:r>
        <w:rPr>
          <w:noProof/>
        </w:rPr>
        <w:t xml:space="preserve">: </w:t>
      </w:r>
      <w:r w:rsidR="009D7049" w:rsidRPr="009D7049">
        <w:rPr>
          <w:noProof/>
        </w:rPr>
        <w:t>Endorsed - Requests - Consent of Lienholder - Edit Step</w:t>
      </w:r>
      <w:bookmarkEnd w:id="3725"/>
      <w:r w:rsidR="009D7049" w:rsidRPr="009D7049" w:rsidDel="009D7049">
        <w:rPr>
          <w:noProof/>
        </w:rPr>
        <w:t xml:space="preserve"> </w:t>
      </w:r>
      <w:bookmarkEnd w:id="3726"/>
      <w:bookmarkEnd w:id="3727"/>
      <w:bookmarkEnd w:id="3728"/>
    </w:p>
    <w:p w14:paraId="75E1DC69" w14:textId="58C99C89" w:rsidR="000C554F" w:rsidRDefault="000C554F" w:rsidP="001E7371">
      <w:pPr>
        <w:pStyle w:val="Heading5"/>
      </w:pPr>
      <w:r>
        <w:t>HUD NSC Contractor and HUD NSC Staff Activities</w:t>
      </w:r>
    </w:p>
    <w:p w14:paraId="74D19CCE" w14:textId="2DAF1018" w:rsidR="000C554F" w:rsidRPr="000C554F" w:rsidRDefault="009E7AA3" w:rsidP="001879BA">
      <w:pPr>
        <w:pStyle w:val="BodyText"/>
      </w:pPr>
      <w:r>
        <w:t>HUD NSC Contractor</w:t>
      </w:r>
      <w:r w:rsidR="000C554F" w:rsidRPr="000C554F">
        <w:t xml:space="preserve"> must perform the following steps:</w:t>
      </w:r>
    </w:p>
    <w:p w14:paraId="752EF486" w14:textId="6A548745" w:rsidR="00A62808" w:rsidRPr="00B31C42" w:rsidRDefault="00A62808" w:rsidP="006C3C3F">
      <w:pPr>
        <w:pStyle w:val="OrderedList"/>
        <w:numPr>
          <w:ilvl w:val="0"/>
          <w:numId w:val="49"/>
        </w:numPr>
        <w:ind w:left="1440"/>
        <w:jc w:val="both"/>
      </w:pPr>
      <w:bookmarkStart w:id="3729" w:name="_Hlk178607568"/>
      <w:r w:rsidRPr="002F0AA6">
        <w:rPr>
          <w:rFonts w:cs="Calibri"/>
        </w:rPr>
        <w:t xml:space="preserve">Upon completion of Consent of Lienholder Package review, a </w:t>
      </w:r>
      <w:r w:rsidR="009E7AA3">
        <w:rPr>
          <w:rFonts w:cs="Calibri"/>
        </w:rPr>
        <w:t>HUD NSC Contractor</w:t>
      </w:r>
      <w:r w:rsidRPr="002F0AA6">
        <w:rPr>
          <w:rFonts w:cs="Calibri"/>
        </w:rPr>
        <w:t xml:space="preserve"> will complete the step </w:t>
      </w:r>
      <w:r w:rsidRPr="002F0AA6">
        <w:rPr>
          <w:b/>
        </w:rPr>
        <w:t>Consent of Lienholder Request Reviewed</w:t>
      </w:r>
      <w:r w:rsidRPr="00B31C42">
        <w:t>.</w:t>
      </w:r>
      <w:r>
        <w:t xml:space="preserve"> </w:t>
      </w:r>
      <w:r w:rsidRPr="00B31C42">
        <w:t xml:space="preserve">To complete the step, select </w:t>
      </w:r>
      <w:r>
        <w:t>it</w:t>
      </w:r>
      <w:r w:rsidRPr="00B31C42">
        <w:t xml:space="preserve"> and populate the completion date, add a note in the </w:t>
      </w:r>
      <w:r>
        <w:t>N</w:t>
      </w:r>
      <w:r w:rsidRPr="00B31C42">
        <w:t xml:space="preserve">otes field </w:t>
      </w:r>
      <w:r>
        <w:t>(</w:t>
      </w:r>
      <w:r w:rsidRPr="00B31C42">
        <w:t>if applicable</w:t>
      </w:r>
      <w:r>
        <w:t>)</w:t>
      </w:r>
      <w:r w:rsidRPr="00B31C42">
        <w:t xml:space="preserve">, click </w:t>
      </w:r>
      <w:r w:rsidRPr="002F0AA6">
        <w:rPr>
          <w:b/>
        </w:rPr>
        <w:t>Submit</w:t>
      </w:r>
      <w:r w:rsidRPr="00B31C42">
        <w:t xml:space="preserve"> on </w:t>
      </w:r>
      <w:r>
        <w:t xml:space="preserve">the </w:t>
      </w:r>
      <w:r w:rsidR="009C123B" w:rsidRPr="009C123B">
        <w:rPr>
          <w:b/>
        </w:rPr>
        <w:t>Edit Step window</w:t>
      </w:r>
      <w:r w:rsidRPr="00B31C42">
        <w:t>.</w:t>
      </w:r>
    </w:p>
    <w:bookmarkEnd w:id="3729"/>
    <w:p w14:paraId="2567B3CA" w14:textId="05FDA8D2" w:rsidR="00A62808" w:rsidRPr="00531B05" w:rsidRDefault="00A62808" w:rsidP="006C3C3F">
      <w:pPr>
        <w:pStyle w:val="OrderedList"/>
        <w:numPr>
          <w:ilvl w:val="0"/>
          <w:numId w:val="49"/>
        </w:numPr>
        <w:ind w:left="1440"/>
        <w:jc w:val="both"/>
        <w:rPr>
          <w:rFonts w:cs="Calibri"/>
        </w:rPr>
      </w:pPr>
      <w:r w:rsidRPr="00531B05">
        <w:rPr>
          <w:rFonts w:cs="Calibri"/>
        </w:rPr>
        <w:t xml:space="preserve">Once a decision has been made about whether to approve, deny or request additional information. The </w:t>
      </w:r>
      <w:r w:rsidR="009E7AA3" w:rsidRPr="00531B05">
        <w:rPr>
          <w:rFonts w:cs="Calibri"/>
        </w:rPr>
        <w:t>HUD NSC Contractor</w:t>
      </w:r>
      <w:r w:rsidRPr="00531B05">
        <w:rPr>
          <w:rFonts w:cs="Calibri"/>
        </w:rPr>
        <w:t xml:space="preserve"> adds the respective optional step. </w:t>
      </w:r>
    </w:p>
    <w:p w14:paraId="166910A5" w14:textId="1C659E7F" w:rsidR="00A62808" w:rsidRPr="00531B05" w:rsidRDefault="00A62808" w:rsidP="006C3C3F">
      <w:pPr>
        <w:pStyle w:val="OrderedList"/>
        <w:numPr>
          <w:ilvl w:val="0"/>
          <w:numId w:val="49"/>
        </w:numPr>
        <w:ind w:left="1440"/>
        <w:jc w:val="both"/>
        <w:rPr>
          <w:rFonts w:cs="Calibri"/>
          <w:b/>
        </w:rPr>
      </w:pPr>
      <w:r w:rsidRPr="00531B05">
        <w:rPr>
          <w:rFonts w:cs="Calibri"/>
        </w:rPr>
        <w:t xml:space="preserve">To add an optional step (Contractor Recommendation – Approved, Contractor Recommendation - Denied, or Contractor Recommendation – Pending Additional Info), click </w:t>
      </w:r>
      <w:r w:rsidRPr="00531B05">
        <w:rPr>
          <w:rFonts w:cs="Calibri"/>
          <w:b/>
        </w:rPr>
        <w:t>New.</w:t>
      </w:r>
      <w:r w:rsidRPr="00531B05">
        <w:rPr>
          <w:rFonts w:cs="Calibri"/>
        </w:rPr>
        <w:t xml:space="preserve"> </w:t>
      </w:r>
    </w:p>
    <w:p w14:paraId="21EB841E" w14:textId="5F9960E9" w:rsidR="00A62808" w:rsidRDefault="000428BA" w:rsidP="00A811BE">
      <w:pPr>
        <w:pStyle w:val="BodyText"/>
        <w:jc w:val="center"/>
      </w:pPr>
      <w:r>
        <w:rPr>
          <w:noProof/>
        </w:rPr>
        <w:drawing>
          <wp:inline distT="0" distB="0" distL="0" distR="0" wp14:anchorId="412FBA28" wp14:editId="4D83DE20">
            <wp:extent cx="1861674" cy="1152465"/>
            <wp:effectExtent l="0" t="0" r="5715" b="0"/>
            <wp:docPr id="2733" name="Picture 2733"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3" name="Picture 2733" descr="Graphical user interface, text, application, chat or text message&#10;&#10;Description automatically generated"/>
                    <pic:cNvPicPr/>
                  </pic:nvPicPr>
                  <pic:blipFill>
                    <a:blip r:embed="rId362"/>
                    <a:stretch>
                      <a:fillRect/>
                    </a:stretch>
                  </pic:blipFill>
                  <pic:spPr>
                    <a:xfrm>
                      <a:off x="0" y="0"/>
                      <a:ext cx="1894104" cy="1172541"/>
                    </a:xfrm>
                    <a:prstGeom prst="rect">
                      <a:avLst/>
                    </a:prstGeom>
                  </pic:spPr>
                </pic:pic>
              </a:graphicData>
            </a:graphic>
          </wp:inline>
        </w:drawing>
      </w:r>
    </w:p>
    <w:p w14:paraId="7848CE56" w14:textId="02465031" w:rsidR="00A62808" w:rsidRPr="0075371A" w:rsidRDefault="00A62808" w:rsidP="001879BA">
      <w:pPr>
        <w:pStyle w:val="FigureCaption0"/>
      </w:pPr>
      <w:bookmarkStart w:id="3730" w:name="_Toc314055451"/>
      <w:bookmarkStart w:id="3731" w:name="_Toc230164179"/>
      <w:bookmarkStart w:id="3732" w:name="_Toc315476577"/>
      <w:bookmarkStart w:id="3733" w:name="_Toc74052832"/>
      <w:bookmarkStart w:id="3734" w:name="_Toc9064421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26</w:t>
      </w:r>
      <w:r w:rsidR="00764635">
        <w:rPr>
          <w:noProof/>
        </w:rPr>
        <w:fldChar w:fldCharType="end"/>
      </w:r>
      <w:bookmarkEnd w:id="3730"/>
      <w:r>
        <w:rPr>
          <w:noProof/>
        </w:rPr>
        <w:t xml:space="preserve">: </w:t>
      </w:r>
      <w:r w:rsidR="009D7049" w:rsidRPr="009D7049">
        <w:rPr>
          <w:noProof/>
        </w:rPr>
        <w:t>Endorsed - Requests - Consent of Lienholder - New Step</w:t>
      </w:r>
      <w:bookmarkEnd w:id="3731"/>
      <w:r w:rsidR="009D7049" w:rsidRPr="009D7049" w:rsidDel="009D7049">
        <w:rPr>
          <w:noProof/>
        </w:rPr>
        <w:t xml:space="preserve"> </w:t>
      </w:r>
      <w:bookmarkEnd w:id="3732"/>
      <w:bookmarkEnd w:id="3733"/>
      <w:bookmarkEnd w:id="3734"/>
    </w:p>
    <w:p w14:paraId="013B27F7" w14:textId="5F26B31F" w:rsidR="00A62808" w:rsidRPr="00B31C42" w:rsidRDefault="00A62808" w:rsidP="00F874DE">
      <w:pPr>
        <w:pStyle w:val="OrderedList"/>
        <w:jc w:val="both"/>
      </w:pPr>
      <w:r w:rsidRPr="00B31C42">
        <w:t xml:space="preserve">Select an optional step from the </w:t>
      </w:r>
      <w:r w:rsidR="000C2021" w:rsidRPr="000C2021">
        <w:rPr>
          <w:b/>
        </w:rPr>
        <w:t xml:space="preserve">Step Description </w:t>
      </w:r>
      <w:r w:rsidR="000C2021" w:rsidRPr="000C2021">
        <w:t xml:space="preserve">dropdown </w:t>
      </w:r>
      <w:r w:rsidRPr="00B31C42">
        <w:t>(</w:t>
      </w:r>
      <w:r>
        <w:t>contractor</w:t>
      </w:r>
      <w:r w:rsidRPr="00B31C42">
        <w:t xml:space="preserve"> Recommendation – Approved, </w:t>
      </w:r>
      <w:r>
        <w:t>contractor</w:t>
      </w:r>
      <w:r w:rsidRPr="00B31C42">
        <w:t xml:space="preserve"> Recommendation - Denied, or </w:t>
      </w:r>
      <w:r>
        <w:t>contractor</w:t>
      </w:r>
      <w:r w:rsidRPr="00B31C42">
        <w:t xml:space="preserve"> Recommendation – Pending Additional Info) that needs to be added on the timeline, populate the completion date, </w:t>
      </w:r>
      <w:r>
        <w:t xml:space="preserve">and </w:t>
      </w:r>
      <w:r w:rsidRPr="00B31C42">
        <w:t xml:space="preserve">click </w:t>
      </w:r>
      <w:r>
        <w:rPr>
          <w:b/>
        </w:rPr>
        <w:t xml:space="preserve">Submit </w:t>
      </w:r>
      <w:r w:rsidRPr="00901C59">
        <w:t>on the new window</w:t>
      </w:r>
      <w:r w:rsidRPr="00B31C42">
        <w:t>. The step will be added to the list of steps.</w:t>
      </w:r>
    </w:p>
    <w:p w14:paraId="5578EEB8" w14:textId="59FF556B" w:rsidR="00A62808" w:rsidRPr="00B31C42" w:rsidRDefault="00A62808" w:rsidP="00F874DE">
      <w:pPr>
        <w:pStyle w:val="OrderedList"/>
        <w:jc w:val="both"/>
      </w:pPr>
      <w:r w:rsidRPr="00B31C42">
        <w:t xml:space="preserve">The </w:t>
      </w:r>
      <w:r w:rsidR="009E7AA3">
        <w:t>HUD NSC Contractor</w:t>
      </w:r>
      <w:r w:rsidRPr="00B31C42">
        <w:t xml:space="preserve"> </w:t>
      </w:r>
      <w:r>
        <w:t xml:space="preserve">completes </w:t>
      </w:r>
      <w:r w:rsidRPr="00B31C42">
        <w:t xml:space="preserve">the step </w:t>
      </w:r>
      <w:r w:rsidRPr="004F7C37">
        <w:rPr>
          <w:b/>
        </w:rPr>
        <w:t xml:space="preserve">Recommendation Sent to HUD </w:t>
      </w:r>
      <w:r w:rsidRPr="00B31C42">
        <w:t xml:space="preserve">to let HUD know their recommendation. To complete the step, select the step and populate the completion date, add a note in the </w:t>
      </w:r>
      <w:r>
        <w:t>Notes field</w:t>
      </w:r>
      <w:r w:rsidRPr="00B31C42">
        <w:t xml:space="preserve"> if applicable, click </w:t>
      </w:r>
      <w:r w:rsidRPr="00251671">
        <w:rPr>
          <w:b/>
        </w:rPr>
        <w:t>Submit</w:t>
      </w:r>
      <w:r w:rsidRPr="00B31C42">
        <w:t xml:space="preserve"> on </w:t>
      </w:r>
      <w:r>
        <w:t xml:space="preserve">the </w:t>
      </w:r>
      <w:r w:rsidR="009C123B" w:rsidRPr="009C123B">
        <w:rPr>
          <w:b/>
        </w:rPr>
        <w:t>Edit Step window</w:t>
      </w:r>
      <w:r w:rsidRPr="00B31C42">
        <w:t>.</w:t>
      </w:r>
    </w:p>
    <w:p w14:paraId="5EABB9A0" w14:textId="0061CEA6" w:rsidR="000C554F" w:rsidRPr="000C554F" w:rsidRDefault="000C554F" w:rsidP="001879BA">
      <w:pPr>
        <w:pStyle w:val="BodyText"/>
      </w:pPr>
      <w:r w:rsidRPr="000C554F">
        <w:t>HUD NSC staff must perform the following steps:</w:t>
      </w:r>
    </w:p>
    <w:p w14:paraId="08722CB7" w14:textId="54223227" w:rsidR="00A62808" w:rsidRPr="000C554F" w:rsidRDefault="00A62808" w:rsidP="00F874DE">
      <w:pPr>
        <w:pStyle w:val="OrderedList"/>
        <w:jc w:val="both"/>
      </w:pPr>
      <w:r w:rsidRPr="000C554F">
        <w:t xml:space="preserve">The HUD NSC staff reviews the </w:t>
      </w:r>
      <w:r w:rsidR="009E7AA3">
        <w:t>HUD NSC Contractor</w:t>
      </w:r>
      <w:r w:rsidRPr="000C554F">
        <w:t xml:space="preserve"> recommendation and makes a decision. </w:t>
      </w:r>
    </w:p>
    <w:p w14:paraId="1F2A16DD" w14:textId="77777777" w:rsidR="00A62808" w:rsidRPr="000C554F" w:rsidRDefault="00A62808" w:rsidP="00F874DE">
      <w:pPr>
        <w:pStyle w:val="OrderedList"/>
        <w:jc w:val="both"/>
      </w:pPr>
      <w:r w:rsidRPr="000C554F">
        <w:t xml:space="preserve">Once a decision has been made about whether to approve, deny or request additional information. The HUD NSC staff adds the respective optional step. </w:t>
      </w:r>
    </w:p>
    <w:p w14:paraId="2CBBE079" w14:textId="1119379D" w:rsidR="00A62808" w:rsidRPr="000C554F" w:rsidRDefault="00A62808" w:rsidP="00F874DE">
      <w:pPr>
        <w:pStyle w:val="OrderedList"/>
        <w:jc w:val="both"/>
      </w:pPr>
      <w:r w:rsidRPr="000C554F">
        <w:t xml:space="preserve">To add an optional step (HUD Decision – Approved, HUD Decision - Denied, or HUD Decision – Pending Additional Info), click </w:t>
      </w:r>
      <w:r w:rsidRPr="000C554F">
        <w:rPr>
          <w:b/>
        </w:rPr>
        <w:t>New</w:t>
      </w:r>
      <w:r w:rsidRPr="000C554F">
        <w:t xml:space="preserve">. </w:t>
      </w:r>
    </w:p>
    <w:p w14:paraId="3E9F40AC" w14:textId="1A27A516" w:rsidR="00A62808" w:rsidRDefault="009B580F" w:rsidP="00A811BE">
      <w:pPr>
        <w:pStyle w:val="BodyText"/>
        <w:jc w:val="center"/>
      </w:pPr>
      <w:r>
        <w:rPr>
          <w:noProof/>
        </w:rPr>
        <w:drawing>
          <wp:inline distT="0" distB="0" distL="0" distR="0" wp14:anchorId="665FF803" wp14:editId="581C5A42">
            <wp:extent cx="1817331" cy="1140780"/>
            <wp:effectExtent l="0" t="0" r="0" b="2540"/>
            <wp:docPr id="2734" name="Picture 273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4" name="Picture 2734" descr="Graphical user interface, text, application&#10;&#10;Description automatically generated"/>
                    <pic:cNvPicPr/>
                  </pic:nvPicPr>
                  <pic:blipFill>
                    <a:blip r:embed="rId363"/>
                    <a:stretch>
                      <a:fillRect/>
                    </a:stretch>
                  </pic:blipFill>
                  <pic:spPr>
                    <a:xfrm>
                      <a:off x="0" y="0"/>
                      <a:ext cx="1847645" cy="1159809"/>
                    </a:xfrm>
                    <a:prstGeom prst="rect">
                      <a:avLst/>
                    </a:prstGeom>
                  </pic:spPr>
                </pic:pic>
              </a:graphicData>
            </a:graphic>
          </wp:inline>
        </w:drawing>
      </w:r>
    </w:p>
    <w:p w14:paraId="61E36CCF" w14:textId="2FB676E6" w:rsidR="00A62808" w:rsidRPr="000037F6" w:rsidRDefault="00A62808" w:rsidP="000037F6">
      <w:pPr>
        <w:pStyle w:val="FigureCaption0"/>
      </w:pPr>
      <w:bookmarkStart w:id="3735" w:name="_Toc314055452"/>
      <w:bookmarkStart w:id="3736" w:name="_Toc230164180"/>
      <w:bookmarkStart w:id="3737" w:name="_Toc315476578"/>
      <w:bookmarkStart w:id="3738" w:name="_Toc74052833"/>
      <w:bookmarkStart w:id="3739" w:name="_Toc90644212"/>
      <w:r w:rsidRPr="000037F6">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27</w:t>
      </w:r>
      <w:r w:rsidR="00764635">
        <w:rPr>
          <w:noProof/>
        </w:rPr>
        <w:fldChar w:fldCharType="end"/>
      </w:r>
      <w:bookmarkEnd w:id="3735"/>
      <w:r w:rsidRPr="000037F6">
        <w:t xml:space="preserve">: </w:t>
      </w:r>
      <w:r w:rsidR="009D7049" w:rsidRPr="009D7049">
        <w:t>Endorsed - Requests - Consent of Lienholder - New Step</w:t>
      </w:r>
      <w:bookmarkEnd w:id="3736"/>
      <w:r w:rsidR="009D7049" w:rsidRPr="009D7049" w:rsidDel="009D7049">
        <w:t xml:space="preserve"> </w:t>
      </w:r>
      <w:bookmarkEnd w:id="3737"/>
      <w:bookmarkEnd w:id="3738"/>
      <w:bookmarkEnd w:id="3739"/>
    </w:p>
    <w:p w14:paraId="6CD23A6E" w14:textId="5E28811B" w:rsidR="00A62808" w:rsidRDefault="00A62808" w:rsidP="00F874DE">
      <w:pPr>
        <w:pStyle w:val="OrderedList"/>
        <w:jc w:val="both"/>
      </w:pPr>
      <w:r w:rsidRPr="00B31C42">
        <w:t xml:space="preserve">Select an optional step from the </w:t>
      </w:r>
      <w:r w:rsidR="000C2021" w:rsidRPr="000C2021">
        <w:rPr>
          <w:b/>
        </w:rPr>
        <w:t xml:space="preserve">Step Description </w:t>
      </w:r>
      <w:r w:rsidR="000C2021" w:rsidRPr="000C2021">
        <w:t xml:space="preserve">dropdown </w:t>
      </w:r>
      <w:r>
        <w:t>(HUD Decision</w:t>
      </w:r>
      <w:r w:rsidRPr="00B31C42">
        <w:t xml:space="preserve">–Approved, HUD Decision - Denied, or HUD Decision – Pending Additional Info) that needs to be added on the timeline, populate the completion date, click </w:t>
      </w:r>
      <w:r>
        <w:rPr>
          <w:b/>
        </w:rPr>
        <w:t xml:space="preserve">Submit </w:t>
      </w:r>
      <w:r w:rsidRPr="00901C59">
        <w:t>on the new window</w:t>
      </w:r>
      <w:r w:rsidRPr="00B31C42">
        <w:t>. The step will be added to the list of steps.</w:t>
      </w:r>
    </w:p>
    <w:p w14:paraId="6E8370B3" w14:textId="77777777" w:rsidR="003971A7" w:rsidRDefault="003971A7" w:rsidP="00F874DE">
      <w:pPr>
        <w:pStyle w:val="UnorderedListIndent"/>
        <w:jc w:val="both"/>
      </w:pPr>
      <w:r w:rsidRPr="00B31C42">
        <w:t>If the HUD NSC staff r</w:t>
      </w:r>
      <w:r>
        <w:t>equested additional information, servicer must submit additional information for continuation of this timeline (refer to above steps for the review cycle).</w:t>
      </w:r>
    </w:p>
    <w:p w14:paraId="4B3B79C1" w14:textId="51C518E2" w:rsidR="003971A7" w:rsidRDefault="003971A7" w:rsidP="00F874DE">
      <w:pPr>
        <w:pStyle w:val="UnorderedListIndent"/>
        <w:jc w:val="both"/>
      </w:pPr>
      <w:r w:rsidRPr="00B31C42">
        <w:t xml:space="preserve">If </w:t>
      </w:r>
      <w:r>
        <w:t>the s</w:t>
      </w:r>
      <w:r w:rsidRPr="00B31C42">
        <w:t xml:space="preserve">ervicer does not </w:t>
      </w:r>
      <w:r>
        <w:t xml:space="preserve">submit </w:t>
      </w:r>
      <w:r w:rsidRPr="00B31C42">
        <w:t xml:space="preserve">the required documents within 45 days from the initial decision, then </w:t>
      </w:r>
      <w:r w:rsidR="009E7AA3">
        <w:t>HUD NSC Contractor</w:t>
      </w:r>
      <w:r w:rsidRPr="00B31C42">
        <w:t xml:space="preserve"> will add the optional step </w:t>
      </w:r>
      <w:r w:rsidRPr="003971A7">
        <w:rPr>
          <w:b/>
        </w:rPr>
        <w:t>Follow Up on Pending Information</w:t>
      </w:r>
      <w:r w:rsidRPr="00B31C42">
        <w:t>.</w:t>
      </w:r>
    </w:p>
    <w:p w14:paraId="7223B4E0" w14:textId="4EA3CC31" w:rsidR="002518D7" w:rsidRPr="002518D7" w:rsidRDefault="002518D7" w:rsidP="001879BA">
      <w:pPr>
        <w:pStyle w:val="BodyText"/>
      </w:pPr>
      <w:r w:rsidRPr="002518D7">
        <w:t xml:space="preserve">HUD NSC </w:t>
      </w:r>
      <w:r>
        <w:t>Contractor</w:t>
      </w:r>
      <w:r w:rsidRPr="002518D7">
        <w:t xml:space="preserve"> must perform the following steps:</w:t>
      </w:r>
    </w:p>
    <w:p w14:paraId="7E6FA889" w14:textId="08E800EF" w:rsidR="00A62808" w:rsidRPr="00B31C42" w:rsidRDefault="00A62808" w:rsidP="00F874DE">
      <w:pPr>
        <w:pStyle w:val="OrderedList"/>
        <w:jc w:val="both"/>
      </w:pPr>
      <w:r w:rsidRPr="00B31C42">
        <w:t xml:space="preserve">The </w:t>
      </w:r>
      <w:r w:rsidR="009E7AA3">
        <w:t>HUD NSC Contractor</w:t>
      </w:r>
      <w:r w:rsidRPr="00B31C42">
        <w:t xml:space="preserve"> will generate the Consent of Lienholder decision letter. </w:t>
      </w:r>
    </w:p>
    <w:p w14:paraId="1CA18EA0" w14:textId="77777777" w:rsidR="00A62808" w:rsidRDefault="00A62808" w:rsidP="00F874DE">
      <w:pPr>
        <w:pStyle w:val="OrderedList"/>
        <w:jc w:val="both"/>
      </w:pPr>
      <w:r w:rsidRPr="00B31C42">
        <w:t xml:space="preserve">To generate the Consent of Lienholder Decision Letter, </w:t>
      </w:r>
      <w:r>
        <w:t>click</w:t>
      </w:r>
      <w:r w:rsidRPr="00B31C42">
        <w:t xml:space="preserve"> the </w:t>
      </w:r>
      <w:r w:rsidRPr="000716EB">
        <w:rPr>
          <w:b/>
        </w:rPr>
        <w:t>magnifying glass</w:t>
      </w:r>
      <w:r w:rsidRPr="00B31C42">
        <w:t xml:space="preserve"> beside Servicer Notified of Decision</w:t>
      </w:r>
      <w:r>
        <w:t>.</w:t>
      </w:r>
      <w:r w:rsidRPr="00B31C42">
        <w:t xml:space="preserve"> </w:t>
      </w:r>
      <w:r>
        <w:t>T</w:t>
      </w:r>
      <w:r w:rsidRPr="00B31C42">
        <w:t xml:space="preserve">he Consent of Lienholder Decision letter is displayed with options to </w:t>
      </w:r>
      <w:r>
        <w:t>preview or print the document</w:t>
      </w:r>
      <w:r w:rsidRPr="00B31C42">
        <w:t>. The letter displays the HUD decision</w:t>
      </w:r>
      <w:r>
        <w:t>.</w:t>
      </w:r>
      <w:r w:rsidRPr="00B31C42">
        <w:t xml:space="preserve"> </w:t>
      </w:r>
    </w:p>
    <w:p w14:paraId="1E84515D" w14:textId="77777777" w:rsidR="00A62808" w:rsidRDefault="00A62808" w:rsidP="00F874DE">
      <w:pPr>
        <w:pStyle w:val="OrderedList"/>
        <w:jc w:val="both"/>
      </w:pPr>
      <w:r>
        <w:t>U</w:t>
      </w:r>
      <w:r w:rsidRPr="00B31C42">
        <w:t xml:space="preserve">pdate the letter (if pending additional information) and select the </w:t>
      </w:r>
      <w:r w:rsidRPr="000C554F">
        <w:rPr>
          <w:b/>
        </w:rPr>
        <w:t>Preview Document</w:t>
      </w:r>
      <w:r w:rsidRPr="00B31C42">
        <w:t xml:space="preserve"> link to view the updated document.</w:t>
      </w:r>
      <w:r>
        <w:t xml:space="preserve"> </w:t>
      </w:r>
      <w:r w:rsidRPr="00B31C42">
        <w:t xml:space="preserve">To auto-save the changes made to the document, </w:t>
      </w:r>
      <w:r>
        <w:t>click</w:t>
      </w:r>
      <w:r w:rsidRPr="00B31C42">
        <w:t xml:space="preserve"> the </w:t>
      </w:r>
      <w:r w:rsidRPr="00EE7293">
        <w:rPr>
          <w:b/>
        </w:rPr>
        <w:t xml:space="preserve">Print Document </w:t>
      </w:r>
      <w:r w:rsidRPr="00B31C42">
        <w:t xml:space="preserve">link. </w:t>
      </w:r>
      <w:r>
        <w:t>Click</w:t>
      </w:r>
      <w:r w:rsidRPr="00B31C42">
        <w:t xml:space="preserve"> </w:t>
      </w:r>
      <w:r w:rsidRPr="00EE7293">
        <w:rPr>
          <w:b/>
        </w:rPr>
        <w:t xml:space="preserve">Open </w:t>
      </w:r>
      <w:r w:rsidRPr="00B31C42">
        <w:t xml:space="preserve">on the </w:t>
      </w:r>
      <w:r w:rsidRPr="000C554F">
        <w:rPr>
          <w:b/>
        </w:rPr>
        <w:t>File Download</w:t>
      </w:r>
      <w:r w:rsidRPr="00B31C42">
        <w:t xml:space="preserve"> window. This </w:t>
      </w:r>
      <w:r>
        <w:t xml:space="preserve">saves </w:t>
      </w:r>
      <w:r w:rsidRPr="00B31C42">
        <w:t xml:space="preserve">the </w:t>
      </w:r>
      <w:r w:rsidRPr="000716EB">
        <w:rPr>
          <w:b/>
        </w:rPr>
        <w:t>Consent of Lienholder Decision letter</w:t>
      </w:r>
      <w:r w:rsidRPr="00B31C42">
        <w:t xml:space="preserve"> to the </w:t>
      </w:r>
      <w:r w:rsidRPr="000C554F">
        <w:rPr>
          <w:b/>
        </w:rPr>
        <w:t>Documents</w:t>
      </w:r>
      <w:r w:rsidRPr="00B31C42">
        <w:t xml:space="preserve"> tab.</w:t>
      </w:r>
      <w:r w:rsidRPr="00EE7293">
        <w:t xml:space="preserve"> </w:t>
      </w:r>
      <w:r>
        <w:t>Refresh the screen to auto complete the step with current system date.</w:t>
      </w:r>
    </w:p>
    <w:p w14:paraId="16766C18" w14:textId="77777777" w:rsidR="00FA36DD" w:rsidRPr="00B31C42" w:rsidRDefault="00FA36DD" w:rsidP="00F874DE">
      <w:pPr>
        <w:pStyle w:val="OrderedList"/>
        <w:jc w:val="both"/>
      </w:pPr>
    </w:p>
    <w:p w14:paraId="00192450" w14:textId="63B678F4" w:rsidR="00A62808" w:rsidRPr="00D757EC" w:rsidRDefault="00A62808" w:rsidP="00863D8C">
      <w:pPr>
        <w:pStyle w:val="Heading4"/>
      </w:pPr>
      <w:bookmarkStart w:id="3740" w:name="_Toc314055050"/>
      <w:bookmarkStart w:id="3741" w:name="_Toc314660859"/>
      <w:bookmarkStart w:id="3742" w:name="_Toc315554322"/>
      <w:bookmarkStart w:id="3743" w:name="_Toc315633983"/>
      <w:bookmarkStart w:id="3744" w:name="_Toc11334896"/>
      <w:bookmarkStart w:id="3745" w:name="_Toc74052118"/>
      <w:bookmarkStart w:id="3746" w:name="_Toc90643501"/>
      <w:bookmarkStart w:id="3747" w:name="_Toc230163428"/>
      <w:bookmarkStart w:id="3748" w:name="_Hlk178588204"/>
      <w:r w:rsidRPr="00D757EC">
        <w:t>Due and Payable w/ HUD Approval</w:t>
      </w:r>
      <w:bookmarkEnd w:id="3740"/>
      <w:bookmarkEnd w:id="3741"/>
      <w:bookmarkEnd w:id="3742"/>
      <w:bookmarkEnd w:id="3743"/>
      <w:bookmarkEnd w:id="3744"/>
      <w:bookmarkEnd w:id="3745"/>
      <w:bookmarkEnd w:id="3746"/>
      <w:bookmarkEnd w:id="3747"/>
      <w:r w:rsidR="0011606C" w:rsidRPr="00D757EC">
        <w:fldChar w:fldCharType="begin"/>
      </w:r>
      <w:r w:rsidR="0011606C" w:rsidRPr="00D757EC">
        <w:instrText xml:space="preserve"> XE "</w:instrText>
      </w:r>
      <w:r w:rsidR="00AF4DFD">
        <w:instrText xml:space="preserve">Endorsed </w:instrText>
      </w:r>
      <w:r w:rsidR="0011606C" w:rsidRPr="00D757EC">
        <w:instrText xml:space="preserve">Due and Payable w/ HUD Approval Timeline" </w:instrText>
      </w:r>
      <w:r w:rsidR="0011606C" w:rsidRPr="00D757EC">
        <w:fldChar w:fldCharType="end"/>
      </w:r>
    </w:p>
    <w:p w14:paraId="60C5338B" w14:textId="2B962A76" w:rsidR="00A62808" w:rsidRDefault="00F62DE1" w:rsidP="001879BA">
      <w:pPr>
        <w:pStyle w:val="BodyText"/>
      </w:pPr>
      <w:r>
        <w:t>This timeline is located under Endorsed &gt; Requests, Servicing Type “Due &amp; Payable w/ HUD Approval”. This</w:t>
      </w:r>
      <w:r w:rsidR="00A62808" w:rsidRPr="00B31C42">
        <w:t xml:space="preserve"> timeline is initiated by </w:t>
      </w:r>
      <w:r w:rsidR="00A62808">
        <w:t>a s</w:t>
      </w:r>
      <w:r w:rsidR="00A62808" w:rsidRPr="00B31C42">
        <w:t xml:space="preserve">ervicer to notify HUD of </w:t>
      </w:r>
      <w:r w:rsidR="00A62808">
        <w:t xml:space="preserve">a </w:t>
      </w:r>
      <w:r w:rsidR="00A62808" w:rsidRPr="00B31C42">
        <w:t xml:space="preserve">Due and Payable event </w:t>
      </w:r>
      <w:r>
        <w:t>and request a</w:t>
      </w:r>
      <w:r w:rsidR="00A62808" w:rsidRPr="00B31C42">
        <w:t xml:space="preserve"> HUD </w:t>
      </w:r>
      <w:r w:rsidR="0051434B">
        <w:t>decision</w:t>
      </w:r>
      <w:r w:rsidR="0051434B" w:rsidRPr="00B31C42">
        <w:t xml:space="preserve"> (approve, deny</w:t>
      </w:r>
      <w:r w:rsidR="0051434B">
        <w:t>,</w:t>
      </w:r>
      <w:r w:rsidR="0051434B" w:rsidRPr="00B31C42">
        <w:t xml:space="preserve"> or request additional information to </w:t>
      </w:r>
      <w:r w:rsidR="00A62808" w:rsidRPr="00B31C42">
        <w:t>call the loan due and payable</w:t>
      </w:r>
      <w:r w:rsidR="00A62808">
        <w:t>).</w:t>
      </w:r>
      <w:r w:rsidR="00A62808" w:rsidRPr="00B31C42">
        <w:t xml:space="preserve"> </w:t>
      </w:r>
      <w:r w:rsidR="002372D6">
        <w:t xml:space="preserve">If </w:t>
      </w:r>
      <w:r w:rsidR="00A62808">
        <w:t>the</w:t>
      </w:r>
      <w:r w:rsidR="00A62808" w:rsidRPr="00B31C42">
        <w:t xml:space="preserve"> timeline</w:t>
      </w:r>
      <w:r w:rsidR="00A62808">
        <w:t xml:space="preserve"> is </w:t>
      </w:r>
      <w:r w:rsidR="002372D6">
        <w:t>approved</w:t>
      </w:r>
      <w:r w:rsidR="00A62808" w:rsidRPr="00B31C42">
        <w:t xml:space="preserve">, the </w:t>
      </w:r>
      <w:r w:rsidR="00A11D4A">
        <w:t>Case Sub-Status</w:t>
      </w:r>
      <w:r w:rsidR="00A62808" w:rsidRPr="00B31C42">
        <w:t xml:space="preserve"> is updated to Due and Payable.</w:t>
      </w:r>
      <w:r w:rsidR="00A62808" w:rsidRPr="00EE7293">
        <w:t xml:space="preserve"> </w:t>
      </w:r>
      <w:r w:rsidR="00A62808">
        <w:t xml:space="preserve">If the timeline is inactivated, the </w:t>
      </w:r>
      <w:r w:rsidR="00A11D4A">
        <w:t>Case Sub-Status</w:t>
      </w:r>
      <w:r w:rsidR="00A62808">
        <w:t xml:space="preserve"> is updated accordingly.</w:t>
      </w:r>
    </w:p>
    <w:p w14:paraId="7D7F3025" w14:textId="6201AE17" w:rsidR="008076CE" w:rsidRDefault="000C62E9" w:rsidP="001879BA">
      <w:pPr>
        <w:pStyle w:val="BodyText"/>
      </w:pPr>
      <w:r>
        <w:t>System will not allow user to initiate a Due &amp; Payable w/ HUD Approval timeline manually, if one or more Non-Borrowing Spouse is active on the loan</w:t>
      </w:r>
      <w:r w:rsidR="00476F89">
        <w:t xml:space="preserve"> and the loan is Deferred</w:t>
      </w:r>
      <w:r>
        <w:t xml:space="preserve">. </w:t>
      </w:r>
    </w:p>
    <w:p w14:paraId="08573D95" w14:textId="77777777" w:rsidR="00A62808" w:rsidRPr="00B31C42" w:rsidRDefault="00A62808" w:rsidP="001879BA">
      <w:pPr>
        <w:pStyle w:val="BodyText"/>
      </w:pPr>
      <w:r w:rsidRPr="00B31C42">
        <w:t xml:space="preserve">HUD approval </w:t>
      </w:r>
      <w:r>
        <w:t xml:space="preserve">is required for the </w:t>
      </w:r>
      <w:r w:rsidRPr="00B31C42">
        <w:t>following default reasons:</w:t>
      </w:r>
    </w:p>
    <w:p w14:paraId="15E227B1" w14:textId="7D3495DE" w:rsidR="00A62808" w:rsidRPr="00391AAF" w:rsidRDefault="00A62808" w:rsidP="00F874DE">
      <w:pPr>
        <w:pStyle w:val="UnorderedList"/>
        <w:jc w:val="both"/>
      </w:pPr>
      <w:r w:rsidRPr="00391AAF">
        <w:t>Occupancy</w:t>
      </w:r>
      <w:r w:rsidR="00032004">
        <w:t xml:space="preserve"> - C</w:t>
      </w:r>
      <w:r w:rsidRPr="00391AAF">
        <w:t>ompliance</w:t>
      </w:r>
    </w:p>
    <w:p w14:paraId="46B94417" w14:textId="77777777" w:rsidR="00032004" w:rsidRDefault="00032004" w:rsidP="00032004">
      <w:pPr>
        <w:pStyle w:val="UnorderedList"/>
        <w:jc w:val="both"/>
      </w:pPr>
      <w:r>
        <w:t xml:space="preserve">Occupancy - </w:t>
      </w:r>
      <w:r w:rsidRPr="00391AAF">
        <w:t>Residency</w:t>
      </w:r>
    </w:p>
    <w:p w14:paraId="20196B5F" w14:textId="5606640F" w:rsidR="00A62808" w:rsidRPr="00391AAF" w:rsidRDefault="00A62808" w:rsidP="00F874DE">
      <w:pPr>
        <w:pStyle w:val="UnorderedList"/>
        <w:jc w:val="both"/>
      </w:pPr>
      <w:r w:rsidRPr="00391AAF">
        <w:t>Repairs and upkeep</w:t>
      </w:r>
    </w:p>
    <w:p w14:paraId="3ACE2FAE" w14:textId="58E67119" w:rsidR="002372D6" w:rsidRDefault="002372D6" w:rsidP="00F874DE">
      <w:pPr>
        <w:pStyle w:val="UnorderedList"/>
        <w:jc w:val="both"/>
      </w:pPr>
      <w:r>
        <w:t>Unpaid Condo Fees</w:t>
      </w:r>
      <w:r w:rsidR="000F4900">
        <w:t xml:space="preserve"> (Categorized as “Missed Property Charges”)</w:t>
      </w:r>
    </w:p>
    <w:p w14:paraId="33EE504B" w14:textId="16CCBD2B" w:rsidR="002372D6" w:rsidRDefault="002372D6" w:rsidP="00F874DE">
      <w:pPr>
        <w:pStyle w:val="UnorderedList"/>
        <w:jc w:val="both"/>
      </w:pPr>
      <w:r>
        <w:t>Unpaid Ground Rents</w:t>
      </w:r>
      <w:r w:rsidR="000F4900">
        <w:t xml:space="preserve"> (Categorized as “Missed Property Charges”)</w:t>
      </w:r>
    </w:p>
    <w:p w14:paraId="0A38EC96" w14:textId="0A1B978F" w:rsidR="00A62808" w:rsidRPr="00391AAF" w:rsidRDefault="002372D6" w:rsidP="00F874DE">
      <w:pPr>
        <w:pStyle w:val="UnorderedList"/>
        <w:jc w:val="both"/>
      </w:pPr>
      <w:r>
        <w:t>Unpaid HOA Fees</w:t>
      </w:r>
      <w:r w:rsidR="000F4900">
        <w:t xml:space="preserve"> (Categorized as “Missed Property Charges”)</w:t>
      </w:r>
    </w:p>
    <w:p w14:paraId="44D8FE80" w14:textId="45ACCA59" w:rsidR="00A62808" w:rsidRPr="00391AAF" w:rsidRDefault="00A62808" w:rsidP="00F874DE">
      <w:pPr>
        <w:pStyle w:val="UnorderedList"/>
        <w:jc w:val="both"/>
      </w:pPr>
      <w:r w:rsidRPr="00391AAF">
        <w:t>Unpaid insurance</w:t>
      </w:r>
      <w:r w:rsidR="000F4900">
        <w:t xml:space="preserve"> (Categorized as “Missed Property Charges”)</w:t>
      </w:r>
    </w:p>
    <w:p w14:paraId="7845AEA2" w14:textId="7B91A617" w:rsidR="00A62808" w:rsidRDefault="00A62808" w:rsidP="00175457">
      <w:pPr>
        <w:pStyle w:val="UnorderedList"/>
        <w:jc w:val="both"/>
      </w:pPr>
      <w:r w:rsidRPr="00391AAF">
        <w:t>Unpaid taxes</w:t>
      </w:r>
      <w:r w:rsidR="000F4900">
        <w:t xml:space="preserve"> (Categorized as “Missed Property Charges”)</w:t>
      </w:r>
    </w:p>
    <w:p w14:paraId="40342E5D" w14:textId="31EB35A3" w:rsidR="002372D6" w:rsidRDefault="002372D6" w:rsidP="00B63DCC">
      <w:pPr>
        <w:pStyle w:val="UnorderedList"/>
      </w:pPr>
      <w:r>
        <w:t>Unpaid PUD’s</w:t>
      </w:r>
      <w:r w:rsidR="000F4900">
        <w:t xml:space="preserve"> (Categorized as “Missed Property Charges”)</w:t>
      </w:r>
    </w:p>
    <w:p w14:paraId="6EE7813D" w14:textId="77777777" w:rsidR="0000194B" w:rsidRDefault="002372D6" w:rsidP="0000194B">
      <w:pPr>
        <w:pStyle w:val="UnorderedList"/>
      </w:pPr>
      <w:r>
        <w:t>Unpaid Special Assessments</w:t>
      </w:r>
      <w:r w:rsidR="000F4900">
        <w:t xml:space="preserve"> (Categorized as “Missed Property Charges”)</w:t>
      </w:r>
      <w:r w:rsidR="00295B0B">
        <w:t xml:space="preserve"> </w:t>
      </w:r>
    </w:p>
    <w:p w14:paraId="24496501" w14:textId="4F99764F" w:rsidR="00A62808" w:rsidRDefault="00A62808" w:rsidP="0000194B">
      <w:pPr>
        <w:pStyle w:val="BodyText"/>
      </w:pPr>
      <w:r w:rsidRPr="00B31C42">
        <w:t>Multiple active Due &amp; Payable w</w:t>
      </w:r>
      <w:r w:rsidR="00BE38DD">
        <w:t>/</w:t>
      </w:r>
      <w:r w:rsidRPr="00B31C42">
        <w:t xml:space="preserve"> HUD Approval timelines cannot be initiated on a loan. The Servicing </w:t>
      </w:r>
      <w:r>
        <w:t>M</w:t>
      </w:r>
      <w:r w:rsidRPr="00B31C42">
        <w:t>anagement tab can be used to activate</w:t>
      </w:r>
      <w:r>
        <w:t xml:space="preserve"> or </w:t>
      </w:r>
      <w:r w:rsidRPr="00B31C42">
        <w:t>inactivate the timeline and update the default date and default reason.</w:t>
      </w:r>
      <w:r>
        <w:t xml:space="preserve"> </w:t>
      </w:r>
      <w:r w:rsidRPr="00B31C42">
        <w:t xml:space="preserve">Once </w:t>
      </w:r>
      <w:r>
        <w:t xml:space="preserve">the timeline is </w:t>
      </w:r>
      <w:r w:rsidRPr="00B31C42">
        <w:t>inactivated</w:t>
      </w:r>
      <w:r>
        <w:t>, none of the steps can be edited.</w:t>
      </w:r>
      <w:r w:rsidR="000E2314">
        <w:t xml:space="preserve"> Only the HUD NSC Manager user role can re-activate an Inactive timeline.</w:t>
      </w:r>
    </w:p>
    <w:p w14:paraId="012964D1" w14:textId="77777777" w:rsidR="00476F89" w:rsidRDefault="00476F89" w:rsidP="00476F89">
      <w:pPr>
        <w:pStyle w:val="Heading5"/>
      </w:pPr>
      <w:r>
        <w:t>Timeline – Servicer Activities / Timeline Steps</w:t>
      </w:r>
    </w:p>
    <w:p w14:paraId="4806DE39" w14:textId="77777777" w:rsidR="00476F89" w:rsidRDefault="00476F89" w:rsidP="00476F89">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4A17790E" w14:textId="77777777" w:rsidR="00FF60C4" w:rsidRDefault="00FF60C4" w:rsidP="00B75499">
      <w:pPr>
        <w:pStyle w:val="OrderedList"/>
        <w:jc w:val="both"/>
      </w:pPr>
      <w:r>
        <w:t xml:space="preserve">The </w:t>
      </w:r>
      <w:r w:rsidRPr="00B75499">
        <w:rPr>
          <w:rFonts w:asciiTheme="majorHAnsi" w:hAnsiTheme="majorHAnsi"/>
        </w:rPr>
        <w:t>Servicer</w:t>
      </w:r>
      <w:r>
        <w:t xml:space="preserve"> attaches all required documentation and completes the necessary steps on the timeline. The following Template Steps are displayed when the timeline is initiated: </w:t>
      </w:r>
    </w:p>
    <w:p w14:paraId="0B8D9899" w14:textId="77777777"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Default Event Occurred</w:t>
      </w:r>
    </w:p>
    <w:p w14:paraId="5223D443" w14:textId="77777777"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Upload Due &amp; Payable Package</w:t>
      </w:r>
    </w:p>
    <w:p w14:paraId="4392EE66" w14:textId="4D49F546"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Request to Call Due &amp; Payable Reviewed</w:t>
      </w:r>
      <w:r w:rsidR="00845227">
        <w:rPr>
          <w:rFonts w:asciiTheme="majorHAnsi" w:hAnsiTheme="majorHAnsi"/>
        </w:rPr>
        <w:t xml:space="preserve"> – </w:t>
      </w:r>
      <w:r w:rsidR="00845227">
        <w:rPr>
          <w:rFonts w:asciiTheme="majorHAnsi" w:hAnsiTheme="majorHAnsi"/>
          <w:b/>
          <w:bCs/>
          <w:i/>
          <w:iCs/>
        </w:rPr>
        <w:t>HUD Contractor step</w:t>
      </w:r>
    </w:p>
    <w:p w14:paraId="76D093A5" w14:textId="77777777"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Ordered Appraisal</w:t>
      </w:r>
    </w:p>
    <w:p w14:paraId="3ABD23EB" w14:textId="24EEC945"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Servicer Notified HUD of Missed Payment</w:t>
      </w:r>
      <w:r>
        <w:rPr>
          <w:rFonts w:asciiTheme="majorHAnsi" w:hAnsiTheme="majorHAnsi"/>
        </w:rPr>
        <w:t xml:space="preserve"> – </w:t>
      </w:r>
      <w:r w:rsidRPr="00FF60C4">
        <w:rPr>
          <w:rFonts w:asciiTheme="majorHAnsi" w:hAnsiTheme="majorHAnsi"/>
          <w:b/>
          <w:bCs/>
          <w:i/>
          <w:iCs/>
        </w:rPr>
        <w:t>Only for</w:t>
      </w:r>
      <w:r>
        <w:rPr>
          <w:rFonts w:asciiTheme="majorHAnsi" w:hAnsiTheme="majorHAnsi"/>
        </w:rPr>
        <w:t xml:space="preserve"> </w:t>
      </w:r>
      <w:r>
        <w:rPr>
          <w:rFonts w:asciiTheme="majorHAnsi" w:hAnsiTheme="majorHAnsi"/>
          <w:b/>
          <w:bCs/>
          <w:i/>
          <w:iCs/>
        </w:rPr>
        <w:t xml:space="preserve">Missed Property Charges </w:t>
      </w:r>
    </w:p>
    <w:p w14:paraId="792E8ACE" w14:textId="77777777"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Mail Missed Payment Notice to Borrower</w:t>
      </w:r>
      <w:r>
        <w:rPr>
          <w:rFonts w:asciiTheme="majorHAnsi" w:hAnsiTheme="majorHAnsi"/>
        </w:rPr>
        <w:t xml:space="preserve"> – </w:t>
      </w:r>
      <w:r w:rsidRPr="00FF60C4">
        <w:rPr>
          <w:rFonts w:asciiTheme="majorHAnsi" w:hAnsiTheme="majorHAnsi"/>
          <w:b/>
          <w:bCs/>
          <w:i/>
          <w:iCs/>
        </w:rPr>
        <w:t>Only for</w:t>
      </w:r>
      <w:r>
        <w:rPr>
          <w:rFonts w:asciiTheme="majorHAnsi" w:hAnsiTheme="majorHAnsi"/>
        </w:rPr>
        <w:t xml:space="preserve"> </w:t>
      </w:r>
      <w:r>
        <w:rPr>
          <w:rFonts w:asciiTheme="majorHAnsi" w:hAnsiTheme="majorHAnsi"/>
          <w:b/>
          <w:bCs/>
          <w:i/>
          <w:iCs/>
        </w:rPr>
        <w:t xml:space="preserve">Missed Property Charges </w:t>
      </w:r>
    </w:p>
    <w:p w14:paraId="30408410" w14:textId="77777777" w:rsidR="00FF60C4" w:rsidRPr="00FF60C4" w:rsidRDefault="00FF60C4" w:rsidP="00FF60C4">
      <w:pPr>
        <w:numPr>
          <w:ilvl w:val="0"/>
          <w:numId w:val="21"/>
        </w:numPr>
        <w:spacing w:after="0" w:line="240" w:lineRule="auto"/>
        <w:jc w:val="both"/>
        <w:rPr>
          <w:rFonts w:asciiTheme="majorHAnsi" w:hAnsiTheme="majorHAnsi"/>
        </w:rPr>
      </w:pPr>
      <w:r w:rsidRPr="00FF60C4">
        <w:rPr>
          <w:rFonts w:asciiTheme="majorHAnsi" w:hAnsiTheme="majorHAnsi"/>
        </w:rPr>
        <w:t>Upload Missed Payment Notice to Borrower</w:t>
      </w:r>
      <w:r>
        <w:rPr>
          <w:rFonts w:asciiTheme="majorHAnsi" w:hAnsiTheme="majorHAnsi"/>
        </w:rPr>
        <w:t xml:space="preserve"> – </w:t>
      </w:r>
      <w:r w:rsidRPr="00FF60C4">
        <w:rPr>
          <w:rFonts w:asciiTheme="majorHAnsi" w:hAnsiTheme="majorHAnsi"/>
          <w:b/>
          <w:bCs/>
          <w:i/>
          <w:iCs/>
        </w:rPr>
        <w:t>Only for</w:t>
      </w:r>
      <w:r>
        <w:rPr>
          <w:rFonts w:asciiTheme="majorHAnsi" w:hAnsiTheme="majorHAnsi"/>
        </w:rPr>
        <w:t xml:space="preserve"> </w:t>
      </w:r>
      <w:r>
        <w:rPr>
          <w:rFonts w:asciiTheme="majorHAnsi" w:hAnsiTheme="majorHAnsi"/>
          <w:b/>
          <w:bCs/>
          <w:i/>
          <w:iCs/>
        </w:rPr>
        <w:t xml:space="preserve">Missed Property Charges </w:t>
      </w:r>
    </w:p>
    <w:p w14:paraId="04A27CD5" w14:textId="3AC30E41" w:rsidR="00F62DE1" w:rsidRPr="00B75499" w:rsidRDefault="00FF60C4" w:rsidP="00F62DE1">
      <w:pPr>
        <w:numPr>
          <w:ilvl w:val="0"/>
          <w:numId w:val="21"/>
        </w:numPr>
        <w:spacing w:after="0" w:line="240" w:lineRule="auto"/>
        <w:jc w:val="both"/>
        <w:rPr>
          <w:rFonts w:asciiTheme="majorHAnsi" w:hAnsiTheme="majorHAnsi"/>
        </w:rPr>
      </w:pPr>
      <w:r w:rsidRPr="00FF60C4">
        <w:rPr>
          <w:rFonts w:asciiTheme="majorHAnsi" w:hAnsiTheme="majorHAnsi"/>
        </w:rPr>
        <w:t>Submitted D&amp;P Request to HUD</w:t>
      </w:r>
    </w:p>
    <w:p w14:paraId="4EE9894A" w14:textId="77777777" w:rsidR="00F62DE1" w:rsidRDefault="00F62DE1" w:rsidP="00F62DE1">
      <w:pPr>
        <w:pStyle w:val="OrderedList"/>
        <w:jc w:val="both"/>
      </w:pPr>
      <w:r>
        <w:t xml:space="preserve">The </w:t>
      </w:r>
      <w:r w:rsidRPr="00B75499">
        <w:rPr>
          <w:rFonts w:asciiTheme="majorHAnsi" w:hAnsiTheme="majorHAnsi"/>
        </w:rPr>
        <w:t>following</w:t>
      </w:r>
      <w:r>
        <w:t xml:space="preserve"> Optional Steps are available on this timeline. Refer to section 7.1.8 “To Add Optional Timeline Steps” for general information how to add and complete optional steps within a timeline: </w:t>
      </w:r>
    </w:p>
    <w:p w14:paraId="12A58D43"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Follow Up Phone Attempt</w:t>
      </w:r>
    </w:p>
    <w:p w14:paraId="742909FF"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Initiate DIL</w:t>
      </w:r>
    </w:p>
    <w:p w14:paraId="498F8821"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Initiate Family Sale</w:t>
      </w:r>
    </w:p>
    <w:p w14:paraId="22664955"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Initiate Pre-Foreclosure Process</w:t>
      </w:r>
    </w:p>
    <w:p w14:paraId="4CFD95E0" w14:textId="77777777" w:rsidR="00B0192C" w:rsidRDefault="00B0192C"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Initiate Short Sale </w:t>
      </w:r>
    </w:p>
    <w:p w14:paraId="49181892" w14:textId="020D22D2"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HUD Decision </w:t>
      </w:r>
      <w:r w:rsidR="00845227">
        <w:rPr>
          <w:rFonts w:ascii="Cambria" w:eastAsia="Times New Roman" w:hAnsi="Cambria"/>
          <w:bCs/>
          <w:noProof/>
          <w:color w:val="000000"/>
        </w:rPr>
        <w:t>–</w:t>
      </w:r>
      <w:r w:rsidRPr="00F62DE1">
        <w:rPr>
          <w:rFonts w:ascii="Cambria" w:eastAsia="Times New Roman" w:hAnsi="Cambria"/>
          <w:bCs/>
          <w:noProof/>
          <w:color w:val="000000"/>
        </w:rPr>
        <w:t xml:space="preserve"> Approved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step</w:t>
      </w:r>
    </w:p>
    <w:p w14:paraId="4626F78D" w14:textId="77777777" w:rsidR="00845227" w:rsidRPr="00F62DE1" w:rsidRDefault="00F62DE1" w:rsidP="00845227">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HUD Decision - Denied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step</w:t>
      </w:r>
    </w:p>
    <w:p w14:paraId="34F3C8F0" w14:textId="376B8613"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Follow-up</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21E4AC97" w14:textId="77777777" w:rsidR="00845227" w:rsidRPr="00F62DE1" w:rsidRDefault="00F62DE1" w:rsidP="00845227">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HUD Decision - Pending Additional Info</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step</w:t>
      </w:r>
    </w:p>
    <w:p w14:paraId="7C178F11" w14:textId="66D923B7" w:rsidR="00845227" w:rsidRPr="00F62DE1" w:rsidRDefault="00F62DE1" w:rsidP="00845227">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Received Required additional information</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step</w:t>
      </w:r>
    </w:p>
    <w:p w14:paraId="6B51C447"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Request to Rescind D&amp;P</w:t>
      </w:r>
    </w:p>
    <w:p w14:paraId="3AE3B6BA" w14:textId="33034D43"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HUD Request to Rescind Decision - Approved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4CE5DCCE" w14:textId="20B7CC52"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HUD Request to Rescind Decision - Denied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29549F82" w14:textId="46263C7B"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Contractor Recommendation </w:t>
      </w:r>
      <w:r w:rsidR="00845227">
        <w:rPr>
          <w:rFonts w:ascii="Cambria" w:eastAsia="Times New Roman" w:hAnsi="Cambria"/>
          <w:bCs/>
          <w:noProof/>
          <w:color w:val="000000"/>
        </w:rPr>
        <w:t>–</w:t>
      </w:r>
      <w:r w:rsidRPr="00F62DE1">
        <w:rPr>
          <w:rFonts w:ascii="Cambria" w:eastAsia="Times New Roman" w:hAnsi="Cambria"/>
          <w:bCs/>
          <w:noProof/>
          <w:color w:val="000000"/>
        </w:rPr>
        <w:t xml:space="preserve"> Approved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2E77FB72" w14:textId="43EB1A98"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Contractor Recommendation </w:t>
      </w:r>
      <w:r w:rsidR="00845227">
        <w:rPr>
          <w:rFonts w:ascii="Cambria" w:eastAsia="Times New Roman" w:hAnsi="Cambria"/>
          <w:bCs/>
          <w:noProof/>
          <w:color w:val="000000"/>
        </w:rPr>
        <w:t>–</w:t>
      </w:r>
      <w:r w:rsidRPr="00F62DE1">
        <w:rPr>
          <w:rFonts w:ascii="Cambria" w:eastAsia="Times New Roman" w:hAnsi="Cambria"/>
          <w:bCs/>
          <w:noProof/>
          <w:color w:val="000000"/>
        </w:rPr>
        <w:t xml:space="preserve"> Denied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4BF60740" w14:textId="09D0193B"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Pending Additional Information from Servicer</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6E2DD9C5" w14:textId="5604939A" w:rsidR="00F62DE1" w:rsidRPr="00B75499"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Additional Information Sent to HUD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4904C723" w14:textId="6EE75D21" w:rsidR="00F62DE1" w:rsidRDefault="00F62DE1" w:rsidP="00B75499">
      <w:pPr>
        <w:pStyle w:val="OrderedList"/>
        <w:jc w:val="both"/>
        <w:rPr>
          <w:rFonts w:eastAsia="Times New Roman"/>
          <w:bCs/>
          <w:noProof/>
          <w:color w:val="000000"/>
        </w:rPr>
      </w:pPr>
      <w:r w:rsidRPr="00F62DE1">
        <w:rPr>
          <w:rFonts w:eastAsia="Times New Roman"/>
          <w:bCs/>
          <w:noProof/>
          <w:color w:val="000000"/>
        </w:rPr>
        <w:t xml:space="preserve">The </w:t>
      </w:r>
      <w:r w:rsidRPr="00B75499">
        <w:rPr>
          <w:rFonts w:asciiTheme="majorHAnsi" w:hAnsiTheme="majorHAnsi"/>
        </w:rPr>
        <w:t>following</w:t>
      </w:r>
      <w:r w:rsidRPr="00F62DE1">
        <w:rPr>
          <w:rFonts w:eastAsia="Times New Roman"/>
          <w:bCs/>
          <w:noProof/>
          <w:color w:val="000000"/>
        </w:rPr>
        <w:t xml:space="preserve"> </w:t>
      </w:r>
      <w:r>
        <w:rPr>
          <w:rFonts w:eastAsia="Times New Roman"/>
          <w:bCs/>
          <w:noProof/>
          <w:color w:val="000000"/>
        </w:rPr>
        <w:t xml:space="preserve">Trigger </w:t>
      </w:r>
      <w:r w:rsidRPr="00F62DE1">
        <w:rPr>
          <w:rFonts w:eastAsia="Times New Roman"/>
          <w:bCs/>
          <w:noProof/>
          <w:color w:val="000000"/>
        </w:rPr>
        <w:t>Steps are available on this timeline</w:t>
      </w:r>
      <w:r>
        <w:rPr>
          <w:rFonts w:eastAsia="Times New Roman"/>
          <w:bCs/>
          <w:noProof/>
          <w:color w:val="000000"/>
        </w:rPr>
        <w:t>:</w:t>
      </w:r>
    </w:p>
    <w:p w14:paraId="4BD93888"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Notification of Decision Received</w:t>
      </w:r>
    </w:p>
    <w:p w14:paraId="675AA24E"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D&amp;P Notice Sent to Borrower</w:t>
      </w:r>
    </w:p>
    <w:p w14:paraId="1B116F91" w14:textId="427F887B"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Servicer Notified of Decision</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06F1D05E"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Additional Documentation sent to HUD</w:t>
      </w:r>
    </w:p>
    <w:p w14:paraId="05D34C97"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Upload D&amp;P Notice Sent to Borrower</w:t>
      </w:r>
    </w:p>
    <w:p w14:paraId="162DF74D" w14:textId="77777777"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Upload the Request to Rescind D&amp;P Package</w:t>
      </w:r>
    </w:p>
    <w:p w14:paraId="7C751285" w14:textId="31A3B5D8"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Request to Rescind D&amp;P Reviewed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32547872" w14:textId="7083ED2B"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Servicer Notified of Rescind Decision </w:t>
      </w:r>
      <w:r w:rsidR="00845227">
        <w:rPr>
          <w:rFonts w:ascii="Cambria" w:eastAsia="Times New Roman" w:hAnsi="Cambria"/>
          <w:bCs/>
          <w:noProof/>
          <w:color w:val="000000"/>
        </w:rPr>
        <w:t>–</w:t>
      </w:r>
      <w:r w:rsidRPr="00F62DE1">
        <w:rPr>
          <w:rFonts w:ascii="Cambria" w:eastAsia="Times New Roman" w:hAnsi="Cambria"/>
          <w:bCs/>
          <w:noProof/>
          <w:color w:val="000000"/>
        </w:rPr>
        <w:t xml:space="preserve"> Approved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6D9D7844" w14:textId="102E7253"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 xml:space="preserve">Servicer Notified of Rescind Decision </w:t>
      </w:r>
      <w:r w:rsidR="00845227">
        <w:rPr>
          <w:rFonts w:ascii="Cambria" w:eastAsia="Times New Roman" w:hAnsi="Cambria"/>
          <w:bCs/>
          <w:noProof/>
          <w:color w:val="000000"/>
        </w:rPr>
        <w:t>–</w:t>
      </w:r>
      <w:r w:rsidRPr="00F62DE1">
        <w:rPr>
          <w:rFonts w:ascii="Cambria" w:eastAsia="Times New Roman" w:hAnsi="Cambria"/>
          <w:bCs/>
          <w:noProof/>
          <w:color w:val="000000"/>
        </w:rPr>
        <w:t xml:space="preserve"> Denied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4D1BB426" w14:textId="30E4ABDC"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HUD Review Contractor Recommendation</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step</w:t>
      </w:r>
    </w:p>
    <w:p w14:paraId="3ADB01ED" w14:textId="60E49C9D" w:rsidR="00F62DE1" w:rsidRPr="00F62DE1" w:rsidRDefault="00F62DE1" w:rsidP="00F62DE1">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Additional Information Received from Servicer</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602BA4AC" w14:textId="59C8DDC3" w:rsidR="00D53905" w:rsidRPr="00F26B41" w:rsidRDefault="00F62DE1" w:rsidP="001879BA">
      <w:pPr>
        <w:numPr>
          <w:ilvl w:val="0"/>
          <w:numId w:val="21"/>
        </w:numPr>
        <w:spacing w:after="0" w:line="240" w:lineRule="auto"/>
        <w:jc w:val="both"/>
        <w:rPr>
          <w:rFonts w:ascii="Cambria" w:eastAsia="Times New Roman" w:hAnsi="Cambria"/>
          <w:bCs/>
          <w:noProof/>
          <w:color w:val="000000"/>
        </w:rPr>
      </w:pPr>
      <w:r w:rsidRPr="00F62DE1">
        <w:rPr>
          <w:rFonts w:ascii="Cambria" w:eastAsia="Times New Roman" w:hAnsi="Cambria"/>
          <w:bCs/>
          <w:noProof/>
          <w:color w:val="000000"/>
        </w:rPr>
        <w:t>Contractor Recommendation Submitted</w:t>
      </w:r>
      <w:r w:rsidR="00845227">
        <w:rPr>
          <w:rFonts w:ascii="Cambria" w:eastAsia="Times New Roman" w:hAnsi="Cambria"/>
          <w:bCs/>
          <w:noProof/>
          <w:color w:val="000000"/>
        </w:rPr>
        <w:t xml:space="preserve"> </w:t>
      </w:r>
      <w:r w:rsidR="00845227">
        <w:rPr>
          <w:rFonts w:asciiTheme="majorHAnsi" w:hAnsiTheme="majorHAnsi"/>
        </w:rPr>
        <w:t xml:space="preserve">– </w:t>
      </w:r>
      <w:r w:rsidR="00845227">
        <w:rPr>
          <w:rFonts w:asciiTheme="majorHAnsi" w:hAnsiTheme="majorHAnsi"/>
          <w:b/>
          <w:bCs/>
          <w:i/>
          <w:iCs/>
        </w:rPr>
        <w:t>HUD Contractor step</w:t>
      </w:r>
    </w:p>
    <w:p w14:paraId="7D132A69" w14:textId="6EF36FCD" w:rsidR="00476F89" w:rsidRDefault="00106B52" w:rsidP="006C3C3F">
      <w:pPr>
        <w:pStyle w:val="OrderedList"/>
        <w:numPr>
          <w:ilvl w:val="0"/>
          <w:numId w:val="431"/>
        </w:numPr>
        <w:jc w:val="both"/>
      </w:pPr>
      <w:r w:rsidRPr="00476F89">
        <w:rPr>
          <w:rFonts w:cs="Calibri"/>
        </w:rPr>
        <w:t>For</w:t>
      </w:r>
      <w:r>
        <w:t xml:space="preserve"> Property Charge default reasons</w:t>
      </w:r>
      <w:r w:rsidR="00476F89">
        <w:t>, also referred to as “Missed Property Charges”</w:t>
      </w:r>
      <w:r>
        <w:t>, t</w:t>
      </w:r>
      <w:r w:rsidRPr="00B31C42">
        <w:t>h</w:t>
      </w:r>
      <w:r w:rsidR="00476F89">
        <w:t>re</w:t>
      </w:r>
      <w:r w:rsidRPr="00B31C42">
        <w:t>e</w:t>
      </w:r>
      <w:r w:rsidR="00476F89">
        <w:t xml:space="preserve"> additional steps are automatically included in the timeline. </w:t>
      </w:r>
    </w:p>
    <w:p w14:paraId="5E178E2C" w14:textId="61118266" w:rsidR="00476F89" w:rsidRPr="00476F89" w:rsidRDefault="00476F89" w:rsidP="006C3C3F">
      <w:pPr>
        <w:pStyle w:val="OrderedList"/>
        <w:numPr>
          <w:ilvl w:val="1"/>
          <w:numId w:val="417"/>
        </w:numPr>
        <w:jc w:val="both"/>
      </w:pPr>
      <w:r w:rsidRPr="00476F89">
        <w:t>Servicer Notified HUD of Missed Payment</w:t>
      </w:r>
      <w:r>
        <w:t>.</w:t>
      </w:r>
      <w:r w:rsidRPr="00476F89">
        <w:t xml:space="preserve"> </w:t>
      </w:r>
      <w:r>
        <w:t>The Complete Date is auto-populated with the timeline created date and serves to notify HUD of the missed payment.</w:t>
      </w:r>
    </w:p>
    <w:p w14:paraId="48B61888" w14:textId="60C10C21" w:rsidR="00476F89" w:rsidRPr="00476F89" w:rsidRDefault="00476F89" w:rsidP="006C3C3F">
      <w:pPr>
        <w:pStyle w:val="OrderedList"/>
        <w:numPr>
          <w:ilvl w:val="1"/>
          <w:numId w:val="417"/>
        </w:numPr>
        <w:jc w:val="both"/>
      </w:pPr>
      <w:r w:rsidRPr="00476F89">
        <w:t>Mail Missed Payment Notice to Borrower</w:t>
      </w:r>
      <w:r>
        <w:t xml:space="preserve">. The Complete Date </w:t>
      </w:r>
      <w:r w:rsidRPr="00640C9F">
        <w:t>serves to notify the Borrower of the missed payment</w:t>
      </w:r>
      <w:r>
        <w:t xml:space="preserve"> as well as Notify HUD when the Borrower was notified</w:t>
      </w:r>
      <w:r w:rsidRPr="00640C9F">
        <w:t>.</w:t>
      </w:r>
    </w:p>
    <w:p w14:paraId="6C83F8D3" w14:textId="6781C4E7" w:rsidR="00106B52" w:rsidRDefault="00476F89" w:rsidP="006C3C3F">
      <w:pPr>
        <w:pStyle w:val="OrderedList"/>
        <w:numPr>
          <w:ilvl w:val="1"/>
          <w:numId w:val="417"/>
        </w:numPr>
        <w:jc w:val="both"/>
      </w:pPr>
      <w:r w:rsidRPr="00476F89">
        <w:t>Upload Missed Payment Notice to Borrower</w:t>
      </w:r>
    </w:p>
    <w:p w14:paraId="7016C0AE" w14:textId="00F7772B" w:rsidR="000F4900" w:rsidRDefault="000F4900" w:rsidP="006C3C3F">
      <w:pPr>
        <w:pStyle w:val="OrderedList"/>
        <w:numPr>
          <w:ilvl w:val="0"/>
          <w:numId w:val="431"/>
        </w:numPr>
        <w:jc w:val="both"/>
      </w:pPr>
      <w:r w:rsidRPr="00476F89">
        <w:rPr>
          <w:rFonts w:cs="Calibri"/>
        </w:rPr>
        <w:t>The</w:t>
      </w:r>
      <w:r w:rsidRPr="00B31C42">
        <w:t xml:space="preserve"> </w:t>
      </w:r>
      <w:r w:rsidR="00A7250D">
        <w:t xml:space="preserve">user </w:t>
      </w:r>
      <w:r w:rsidR="00B365DF">
        <w:t>completes</w:t>
      </w:r>
      <w:r w:rsidR="00A7250D">
        <w:t xml:space="preserve"> </w:t>
      </w:r>
      <w:r>
        <w:t>s</w:t>
      </w:r>
      <w:r w:rsidRPr="00B31C42">
        <w:t xml:space="preserve">tep </w:t>
      </w:r>
      <w:r w:rsidRPr="000F4900">
        <w:rPr>
          <w:b/>
        </w:rPr>
        <w:t>Submitted D&amp;P Reque</w:t>
      </w:r>
      <w:r w:rsidRPr="00C74CDA">
        <w:rPr>
          <w:b/>
        </w:rPr>
        <w:t xml:space="preserve">st to HUD </w:t>
      </w:r>
      <w:r>
        <w:t xml:space="preserve">when </w:t>
      </w:r>
      <w:r w:rsidR="00A7250D">
        <w:t>they are</w:t>
      </w:r>
      <w:r>
        <w:t xml:space="preserve"> ready to submit this request to HUD.</w:t>
      </w:r>
    </w:p>
    <w:p w14:paraId="241673B1" w14:textId="106916C2" w:rsidR="00A62808" w:rsidRDefault="00A7250D" w:rsidP="00A811BE">
      <w:pPr>
        <w:pStyle w:val="BodyText"/>
        <w:jc w:val="center"/>
      </w:pPr>
      <w:r w:rsidRPr="00A7250D">
        <w:rPr>
          <w:noProof/>
        </w:rPr>
        <w:t xml:space="preserve"> </w:t>
      </w:r>
      <w:r w:rsidR="007B6160" w:rsidRPr="007B6160">
        <w:rPr>
          <w:noProof/>
        </w:rPr>
        <w:t xml:space="preserve"> </w:t>
      </w:r>
      <w:r w:rsidR="007B6160">
        <w:rPr>
          <w:noProof/>
        </w:rPr>
        <w:drawing>
          <wp:inline distT="0" distB="0" distL="0" distR="0" wp14:anchorId="15F25BCB" wp14:editId="6122FCBA">
            <wp:extent cx="1761790" cy="1353613"/>
            <wp:effectExtent l="0" t="0" r="0" b="0"/>
            <wp:docPr id="2856" name="Picture 285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6" name="Picture 2856" descr="Graphical user interface, text, application&#10;&#10;Description automatically generated"/>
                    <pic:cNvPicPr/>
                  </pic:nvPicPr>
                  <pic:blipFill>
                    <a:blip r:embed="rId364"/>
                    <a:stretch>
                      <a:fillRect/>
                    </a:stretch>
                  </pic:blipFill>
                  <pic:spPr>
                    <a:xfrm>
                      <a:off x="0" y="0"/>
                      <a:ext cx="1779715" cy="1367385"/>
                    </a:xfrm>
                    <a:prstGeom prst="rect">
                      <a:avLst/>
                    </a:prstGeom>
                  </pic:spPr>
                </pic:pic>
              </a:graphicData>
            </a:graphic>
          </wp:inline>
        </w:drawing>
      </w:r>
    </w:p>
    <w:p w14:paraId="37325FC3" w14:textId="57AF79C7" w:rsidR="00A62808" w:rsidRPr="00B31C42" w:rsidRDefault="00A62808" w:rsidP="001879BA">
      <w:pPr>
        <w:pStyle w:val="FigureCaption0"/>
      </w:pPr>
      <w:bookmarkStart w:id="3749" w:name="_Toc314055455"/>
      <w:bookmarkStart w:id="3750" w:name="_Toc230164181"/>
      <w:bookmarkStart w:id="3751" w:name="_Toc315476582"/>
      <w:bookmarkStart w:id="3752" w:name="_Toc74052837"/>
      <w:bookmarkStart w:id="3753" w:name="_Toc9064421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28</w:t>
      </w:r>
      <w:r w:rsidR="00764635">
        <w:rPr>
          <w:noProof/>
        </w:rPr>
        <w:fldChar w:fldCharType="end"/>
      </w:r>
      <w:bookmarkEnd w:id="3749"/>
      <w:r>
        <w:rPr>
          <w:noProof/>
        </w:rPr>
        <w:t xml:space="preserve">: </w:t>
      </w:r>
      <w:r w:rsidR="009D7049" w:rsidRPr="009D7049">
        <w:rPr>
          <w:noProof/>
        </w:rPr>
        <w:t>Endorsed - Requests - Due &amp; Payable w/ HUD Approval - Edit Step</w:t>
      </w:r>
      <w:bookmarkEnd w:id="3750"/>
      <w:r w:rsidR="009D7049" w:rsidRPr="009D7049" w:rsidDel="009D7049">
        <w:rPr>
          <w:noProof/>
        </w:rPr>
        <w:t xml:space="preserve"> </w:t>
      </w:r>
      <w:bookmarkEnd w:id="3751"/>
      <w:bookmarkEnd w:id="3752"/>
      <w:bookmarkEnd w:id="3753"/>
    </w:p>
    <w:p w14:paraId="4D284FF9" w14:textId="398517CA" w:rsidR="004732A8" w:rsidRPr="004732A8" w:rsidRDefault="004C7829" w:rsidP="004732A8">
      <w:pPr>
        <w:pStyle w:val="OrderedList"/>
        <w:jc w:val="both"/>
        <w:rPr>
          <w:rFonts w:asciiTheme="majorHAnsi" w:hAnsiTheme="majorHAnsi"/>
        </w:rPr>
      </w:pPr>
      <w:r>
        <w:rPr>
          <w:b/>
          <w:bCs/>
        </w:rPr>
        <w:t xml:space="preserve">TIP: </w:t>
      </w:r>
      <w:r w:rsidR="004732A8">
        <w:t xml:space="preserve">For specific timeline steps, the completion date can be changed by authorized user roles even if the </w:t>
      </w:r>
      <w:r w:rsidR="004732A8" w:rsidRPr="004732A8">
        <w:rPr>
          <w:rFonts w:asciiTheme="majorHAnsi" w:hAnsiTheme="majorHAnsi"/>
        </w:rPr>
        <w:t>step already had a completion date reported.  On the Due &amp; Payable with HUD approval timeline, the steps with editable completion dates are as follows:</w:t>
      </w:r>
    </w:p>
    <w:p w14:paraId="37C58FED" w14:textId="20D252E2" w:rsidR="004732A8" w:rsidRDefault="004732A8" w:rsidP="004732A8">
      <w:pPr>
        <w:pStyle w:val="NoSpacing"/>
        <w:numPr>
          <w:ilvl w:val="3"/>
          <w:numId w:val="3"/>
        </w:numPr>
        <w:rPr>
          <w:rFonts w:asciiTheme="majorHAnsi" w:hAnsiTheme="majorHAnsi"/>
          <w:sz w:val="22"/>
        </w:rPr>
      </w:pPr>
      <w:r w:rsidRPr="004732A8">
        <w:rPr>
          <w:rFonts w:asciiTheme="majorHAnsi" w:hAnsiTheme="majorHAnsi"/>
          <w:sz w:val="22"/>
        </w:rPr>
        <w:t>Ordered Appraisal</w:t>
      </w:r>
    </w:p>
    <w:p w14:paraId="3FC26565" w14:textId="63A646A5" w:rsidR="004732A8" w:rsidRPr="004732A8" w:rsidRDefault="004732A8" w:rsidP="004732A8">
      <w:pPr>
        <w:pStyle w:val="NoSpacing"/>
        <w:numPr>
          <w:ilvl w:val="3"/>
          <w:numId w:val="3"/>
        </w:numPr>
        <w:rPr>
          <w:rFonts w:asciiTheme="majorHAnsi" w:hAnsiTheme="majorHAnsi"/>
          <w:sz w:val="22"/>
        </w:rPr>
      </w:pPr>
      <w:r w:rsidRPr="004732A8">
        <w:rPr>
          <w:rFonts w:asciiTheme="majorHAnsi" w:hAnsiTheme="majorHAnsi"/>
          <w:sz w:val="22"/>
        </w:rPr>
        <w:t>Upload Due &amp; Payable Package</w:t>
      </w:r>
    </w:p>
    <w:p w14:paraId="312F5369" w14:textId="469A095E" w:rsidR="004732A8" w:rsidRDefault="004732A8" w:rsidP="004732A8">
      <w:pPr>
        <w:pStyle w:val="NoSpacing"/>
        <w:numPr>
          <w:ilvl w:val="3"/>
          <w:numId w:val="3"/>
        </w:numPr>
        <w:rPr>
          <w:rFonts w:asciiTheme="majorHAnsi" w:hAnsiTheme="majorHAnsi"/>
          <w:sz w:val="22"/>
        </w:rPr>
      </w:pPr>
      <w:r w:rsidRPr="004732A8">
        <w:rPr>
          <w:rFonts w:asciiTheme="majorHAnsi" w:hAnsiTheme="majorHAnsi"/>
          <w:sz w:val="22"/>
        </w:rPr>
        <w:t>Notification Sent to Borrower</w:t>
      </w:r>
    </w:p>
    <w:p w14:paraId="1E6625B4" w14:textId="3D5893A6" w:rsidR="004732A8" w:rsidRDefault="004732A8" w:rsidP="004732A8">
      <w:pPr>
        <w:pStyle w:val="NoSpacing"/>
        <w:numPr>
          <w:ilvl w:val="3"/>
          <w:numId w:val="3"/>
        </w:numPr>
        <w:rPr>
          <w:rFonts w:asciiTheme="majorHAnsi" w:hAnsiTheme="majorHAnsi"/>
          <w:sz w:val="22"/>
        </w:rPr>
      </w:pPr>
      <w:r w:rsidRPr="004732A8">
        <w:rPr>
          <w:rFonts w:asciiTheme="majorHAnsi" w:hAnsiTheme="majorHAnsi"/>
          <w:sz w:val="22"/>
        </w:rPr>
        <w:t>Submitted D&amp;P Request to HUD</w:t>
      </w:r>
    </w:p>
    <w:p w14:paraId="0A252C3D" w14:textId="1E39FA80" w:rsidR="004732A8" w:rsidRDefault="004732A8" w:rsidP="004732A8">
      <w:pPr>
        <w:pStyle w:val="NoSpacing"/>
        <w:numPr>
          <w:ilvl w:val="3"/>
          <w:numId w:val="3"/>
        </w:numPr>
        <w:rPr>
          <w:rFonts w:asciiTheme="majorHAnsi" w:hAnsiTheme="majorHAnsi"/>
          <w:sz w:val="22"/>
        </w:rPr>
      </w:pPr>
      <w:r w:rsidRPr="004732A8">
        <w:rPr>
          <w:rFonts w:asciiTheme="majorHAnsi" w:hAnsiTheme="majorHAnsi"/>
          <w:sz w:val="22"/>
        </w:rPr>
        <w:t xml:space="preserve">HUD Decision </w:t>
      </w:r>
      <w:r>
        <w:rPr>
          <w:rFonts w:asciiTheme="majorHAnsi" w:hAnsiTheme="majorHAnsi"/>
          <w:sz w:val="22"/>
        </w:rPr>
        <w:t>–</w:t>
      </w:r>
      <w:r w:rsidRPr="004732A8">
        <w:rPr>
          <w:rFonts w:asciiTheme="majorHAnsi" w:hAnsiTheme="majorHAnsi"/>
          <w:sz w:val="22"/>
        </w:rPr>
        <w:t xml:space="preserve"> Approved</w:t>
      </w:r>
      <w:r w:rsidR="004C7829">
        <w:rPr>
          <w:rFonts w:asciiTheme="majorHAnsi" w:hAnsiTheme="majorHAnsi"/>
          <w:sz w:val="22"/>
        </w:rPr>
        <w:t xml:space="preserve"> – </w:t>
      </w:r>
      <w:r w:rsidR="004C7829">
        <w:rPr>
          <w:rFonts w:asciiTheme="majorHAnsi" w:hAnsiTheme="majorHAnsi"/>
          <w:b/>
          <w:bCs/>
          <w:i/>
          <w:iCs/>
          <w:sz w:val="22"/>
        </w:rPr>
        <w:t>only editable by HUD NSC User Role</w:t>
      </w:r>
    </w:p>
    <w:p w14:paraId="14073FE9" w14:textId="06839933" w:rsidR="00D53905" w:rsidRDefault="00D53905" w:rsidP="001E7371">
      <w:pPr>
        <w:pStyle w:val="Heading5"/>
      </w:pPr>
      <w:r>
        <w:t xml:space="preserve">HUD NSC Contractor </w:t>
      </w:r>
      <w:r w:rsidR="00CE72DA">
        <w:t xml:space="preserve">and HUD Review </w:t>
      </w:r>
      <w:r>
        <w:t>Activities</w:t>
      </w:r>
    </w:p>
    <w:p w14:paraId="0ACC06AC" w14:textId="7B8FD959" w:rsidR="00D53905" w:rsidRDefault="00D53905" w:rsidP="001879BA">
      <w:pPr>
        <w:pStyle w:val="BodyText"/>
      </w:pPr>
      <w:r>
        <w:t>HUD NSC C</w:t>
      </w:r>
      <w:r w:rsidRPr="006B370F">
        <w:t>ontractor</w:t>
      </w:r>
      <w:r>
        <w:t xml:space="preserve"> must</w:t>
      </w:r>
      <w:r w:rsidRPr="00B31C42">
        <w:t xml:space="preserve"> </w:t>
      </w:r>
      <w:r>
        <w:t>perform the following steps:</w:t>
      </w:r>
    </w:p>
    <w:p w14:paraId="69F06C8E" w14:textId="7E0603D7" w:rsidR="00A62808" w:rsidRPr="00B31C42" w:rsidRDefault="00A62808" w:rsidP="005740AB">
      <w:pPr>
        <w:pStyle w:val="OrderedList"/>
        <w:numPr>
          <w:ilvl w:val="0"/>
          <w:numId w:val="476"/>
        </w:numPr>
        <w:jc w:val="both"/>
      </w:pPr>
      <w:r w:rsidRPr="00392FA2">
        <w:rPr>
          <w:rFonts w:cs="Calibri"/>
        </w:rPr>
        <w:t xml:space="preserve">Upon completion of Due &amp; Payable package review, a </w:t>
      </w:r>
      <w:r w:rsidR="009E7AA3" w:rsidRPr="00392FA2">
        <w:rPr>
          <w:rFonts w:cs="Calibri"/>
        </w:rPr>
        <w:t>HUD NSC Contractor</w:t>
      </w:r>
      <w:r w:rsidRPr="00392FA2">
        <w:rPr>
          <w:rFonts w:cs="Calibri"/>
        </w:rPr>
        <w:t xml:space="preserve"> completes the step </w:t>
      </w:r>
      <w:r w:rsidRPr="00392FA2">
        <w:rPr>
          <w:b/>
        </w:rPr>
        <w:t>Request to Call Due &amp; Payable</w:t>
      </w:r>
      <w:r w:rsidRPr="00640C9F">
        <w:rPr>
          <w:b/>
        </w:rPr>
        <w:t xml:space="preserve"> Reviewed</w:t>
      </w:r>
      <w:r w:rsidRPr="00B31C42">
        <w:t>.</w:t>
      </w:r>
      <w:r>
        <w:t xml:space="preserve"> </w:t>
      </w:r>
    </w:p>
    <w:p w14:paraId="0513F92F" w14:textId="48B9C646" w:rsidR="00A62808" w:rsidRDefault="00CE72DA" w:rsidP="005740AB">
      <w:pPr>
        <w:pStyle w:val="OrderedList"/>
        <w:numPr>
          <w:ilvl w:val="0"/>
          <w:numId w:val="476"/>
        </w:numPr>
        <w:jc w:val="both"/>
      </w:pPr>
      <w:r>
        <w:rPr>
          <w:rFonts w:cs="Calibri"/>
        </w:rPr>
        <w:t xml:space="preserve">HUD NSC Contractor adds the respective </w:t>
      </w:r>
      <w:r w:rsidR="00A62808" w:rsidRPr="00B31C42">
        <w:t xml:space="preserve">optional step </w:t>
      </w:r>
      <w:r>
        <w:t xml:space="preserve">to make a recommendation to HUD of the decision. </w:t>
      </w:r>
    </w:p>
    <w:p w14:paraId="56C6AFAD" w14:textId="012F9A73" w:rsidR="00CE72DA" w:rsidRPr="00476F89" w:rsidRDefault="00CE72DA" w:rsidP="005740AB">
      <w:pPr>
        <w:pStyle w:val="OrderedList"/>
        <w:numPr>
          <w:ilvl w:val="1"/>
          <w:numId w:val="476"/>
        </w:numPr>
        <w:jc w:val="both"/>
      </w:pPr>
      <w:r w:rsidRPr="00CE72DA">
        <w:t>Contractor Recommendation - Approved</w:t>
      </w:r>
    </w:p>
    <w:p w14:paraId="0773BC98" w14:textId="43823DB4" w:rsidR="00CE72DA" w:rsidRPr="00476F89" w:rsidRDefault="00CE72DA" w:rsidP="005740AB">
      <w:pPr>
        <w:pStyle w:val="OrderedList"/>
        <w:numPr>
          <w:ilvl w:val="1"/>
          <w:numId w:val="476"/>
        </w:numPr>
        <w:jc w:val="both"/>
      </w:pPr>
      <w:r w:rsidRPr="00CE72DA">
        <w:t xml:space="preserve">Contractor Recommendation - </w:t>
      </w:r>
      <w:r>
        <w:t>Denied</w:t>
      </w:r>
    </w:p>
    <w:p w14:paraId="1ED5E3F4" w14:textId="5062F10B" w:rsidR="00CE72DA" w:rsidRPr="00476F89" w:rsidRDefault="00CE72DA" w:rsidP="005740AB">
      <w:pPr>
        <w:pStyle w:val="OrderedList"/>
        <w:numPr>
          <w:ilvl w:val="1"/>
          <w:numId w:val="476"/>
        </w:numPr>
        <w:jc w:val="both"/>
      </w:pPr>
      <w:r w:rsidRPr="00CE72DA">
        <w:t>Pending Additional Information from Servicer</w:t>
      </w:r>
    </w:p>
    <w:p w14:paraId="6644E573" w14:textId="693ADAAF" w:rsidR="00CE72DA" w:rsidRDefault="00CE72DA" w:rsidP="005740AB">
      <w:pPr>
        <w:pStyle w:val="OrderedList"/>
        <w:numPr>
          <w:ilvl w:val="0"/>
          <w:numId w:val="476"/>
        </w:numPr>
        <w:jc w:val="both"/>
      </w:pPr>
      <w:r>
        <w:t xml:space="preserve"> If Contractor Recommendation – Approved or Contractor Recommendation – Denied is completed, HUD step </w:t>
      </w:r>
      <w:r w:rsidRPr="00CE72DA">
        <w:rPr>
          <w:b/>
          <w:bCs/>
        </w:rPr>
        <w:t>Contractor Recommendation Submitted</w:t>
      </w:r>
      <w:r>
        <w:t xml:space="preserve"> is added to the timeline and is ready for HUD to review. </w:t>
      </w:r>
    </w:p>
    <w:p w14:paraId="13608F62" w14:textId="2EBE0AAD" w:rsidR="00CE72DA" w:rsidRDefault="00CE72DA" w:rsidP="005740AB">
      <w:pPr>
        <w:pStyle w:val="OrderedList"/>
        <w:numPr>
          <w:ilvl w:val="0"/>
          <w:numId w:val="476"/>
        </w:numPr>
        <w:jc w:val="both"/>
      </w:pPr>
      <w:r>
        <w:t xml:space="preserve">HUD user reviews the request and issues a decision from one of the following: </w:t>
      </w:r>
    </w:p>
    <w:p w14:paraId="09E285F8" w14:textId="77777777" w:rsidR="00CE72DA" w:rsidRDefault="00CE72DA" w:rsidP="005740AB">
      <w:pPr>
        <w:pStyle w:val="OrderedList"/>
        <w:numPr>
          <w:ilvl w:val="1"/>
          <w:numId w:val="476"/>
        </w:numPr>
        <w:jc w:val="both"/>
      </w:pPr>
      <w:r>
        <w:t>HUD Decision - Approved</w:t>
      </w:r>
    </w:p>
    <w:p w14:paraId="523A292D" w14:textId="77777777" w:rsidR="00CE72DA" w:rsidRDefault="00CE72DA" w:rsidP="005740AB">
      <w:pPr>
        <w:pStyle w:val="OrderedList"/>
        <w:numPr>
          <w:ilvl w:val="1"/>
          <w:numId w:val="476"/>
        </w:numPr>
        <w:jc w:val="both"/>
      </w:pPr>
      <w:r>
        <w:t>HUD Decision - Denied</w:t>
      </w:r>
    </w:p>
    <w:p w14:paraId="552BCF3E" w14:textId="1C4A7206" w:rsidR="00CE72DA" w:rsidRPr="00476F89" w:rsidRDefault="00CE72DA" w:rsidP="005740AB">
      <w:pPr>
        <w:pStyle w:val="OrderedList"/>
        <w:numPr>
          <w:ilvl w:val="1"/>
          <w:numId w:val="476"/>
        </w:numPr>
        <w:jc w:val="both"/>
      </w:pPr>
      <w:r>
        <w:t>HUD Decision - Pending Additional Info</w:t>
      </w:r>
    </w:p>
    <w:p w14:paraId="0DBF10AA" w14:textId="55154724" w:rsidR="00CE72DA" w:rsidRDefault="00CE72DA" w:rsidP="00F874DE">
      <w:pPr>
        <w:pStyle w:val="OrderedList"/>
        <w:numPr>
          <w:ilvl w:val="0"/>
          <w:numId w:val="476"/>
        </w:numPr>
        <w:jc w:val="both"/>
      </w:pPr>
      <w:r>
        <w:t xml:space="preserve">Completion of one of the above steps triggers HUD NSC Contractor step </w:t>
      </w:r>
      <w:r w:rsidRPr="00CE72DA">
        <w:rPr>
          <w:b/>
          <w:bCs/>
        </w:rPr>
        <w:t>Servicer Notified of Decision</w:t>
      </w:r>
      <w:r>
        <w:t xml:space="preserve"> to be added to the timeline and is ready to be issued </w:t>
      </w:r>
      <w:r w:rsidR="00C06B71">
        <w:t>to</w:t>
      </w:r>
      <w:r>
        <w:t xml:space="preserve"> the requestor. </w:t>
      </w:r>
    </w:p>
    <w:p w14:paraId="40E6733A" w14:textId="1D734E9F" w:rsidR="00A62808" w:rsidRPr="00C117E3" w:rsidRDefault="00CE72DA" w:rsidP="005740AB">
      <w:pPr>
        <w:pStyle w:val="OrderedList"/>
        <w:numPr>
          <w:ilvl w:val="0"/>
          <w:numId w:val="476"/>
        </w:numPr>
        <w:jc w:val="both"/>
      </w:pPr>
      <w:r>
        <w:t>HUD NSC Contractor</w:t>
      </w:r>
      <w:r w:rsidR="00A62808" w:rsidRPr="00C117E3">
        <w:t xml:space="preserve"> generate</w:t>
      </w:r>
      <w:r>
        <w:t>s</w:t>
      </w:r>
      <w:r w:rsidR="00A62808" w:rsidRPr="00C117E3">
        <w:t xml:space="preserve"> the Due and Payable Decision Letter</w:t>
      </w:r>
      <w:r>
        <w:t xml:space="preserve"> by </w:t>
      </w:r>
      <w:r w:rsidR="00A62808" w:rsidRPr="00C117E3">
        <w:t>click</w:t>
      </w:r>
      <w:r>
        <w:t>ing</w:t>
      </w:r>
      <w:r w:rsidR="00A62808" w:rsidRPr="00C117E3">
        <w:t xml:space="preserve"> the </w:t>
      </w:r>
      <w:r>
        <w:rPr>
          <w:b/>
          <w:bCs/>
        </w:rPr>
        <w:t>print icon</w:t>
      </w:r>
      <w:r w:rsidR="00A62808" w:rsidRPr="00C117E3">
        <w:t xml:space="preserve"> </w:t>
      </w:r>
      <w:r>
        <w:t>on</w:t>
      </w:r>
      <w:r w:rsidR="00A62808" w:rsidRPr="00C117E3">
        <w:t xml:space="preserve"> </w:t>
      </w:r>
      <w:r w:rsidR="00A62808" w:rsidRPr="00CE72DA">
        <w:rPr>
          <w:b/>
          <w:bCs/>
        </w:rPr>
        <w:t>Servicer Notified of Decision</w:t>
      </w:r>
      <w:r w:rsidR="00A62808" w:rsidRPr="00C117E3">
        <w:t>. Click Open on the File Download window. This action will save the Due and Payable letter to the Documents tab. Refresh the screen to auto complete the step with current system date.</w:t>
      </w:r>
    </w:p>
    <w:p w14:paraId="78D540C0" w14:textId="4309A2D7" w:rsidR="00D25CE5" w:rsidRDefault="00D25CE5" w:rsidP="001E7371">
      <w:pPr>
        <w:pStyle w:val="Heading5"/>
      </w:pPr>
      <w:r>
        <w:t>Post Due &amp; Payable</w:t>
      </w:r>
      <w:r w:rsidRPr="00B31C42">
        <w:t xml:space="preserve"> </w:t>
      </w:r>
      <w:r>
        <w:t>T</w:t>
      </w:r>
      <w:r w:rsidRPr="00B31C42">
        <w:t>imeline</w:t>
      </w:r>
      <w:r>
        <w:t xml:space="preserve"> – Servicer Activities</w:t>
      </w:r>
    </w:p>
    <w:p w14:paraId="2821F312" w14:textId="4335DC8E" w:rsidR="00D25CE5" w:rsidRPr="00C117E3" w:rsidRDefault="00D25CE5" w:rsidP="001879BA">
      <w:pPr>
        <w:pStyle w:val="BodyText"/>
      </w:pPr>
      <w:r w:rsidRPr="00C117E3">
        <w:t>The servicer must perform the following steps:</w:t>
      </w:r>
    </w:p>
    <w:p w14:paraId="29631548" w14:textId="6B9BECD2" w:rsidR="00A62808" w:rsidRPr="00B31C42" w:rsidRDefault="003020F5" w:rsidP="006C3C3F">
      <w:pPr>
        <w:pStyle w:val="OrderedList"/>
        <w:numPr>
          <w:ilvl w:val="0"/>
          <w:numId w:val="388"/>
        </w:numPr>
        <w:jc w:val="both"/>
      </w:pPr>
      <w:r>
        <w:t>After</w:t>
      </w:r>
      <w:r w:rsidR="002E05B2">
        <w:t xml:space="preserve"> step </w:t>
      </w:r>
      <w:r w:rsidR="002E05B2" w:rsidRPr="003020F5">
        <w:rPr>
          <w:b/>
          <w:bCs/>
        </w:rPr>
        <w:t xml:space="preserve">Servicer </w:t>
      </w:r>
      <w:r w:rsidR="00476F89">
        <w:rPr>
          <w:b/>
          <w:bCs/>
        </w:rPr>
        <w:t>N</w:t>
      </w:r>
      <w:r w:rsidR="002E05B2" w:rsidRPr="003020F5">
        <w:rPr>
          <w:b/>
          <w:bCs/>
        </w:rPr>
        <w:t>otified of Decision</w:t>
      </w:r>
      <w:r w:rsidR="002E05B2">
        <w:t xml:space="preserve"> is completed</w:t>
      </w:r>
      <w:r w:rsidR="00A62808" w:rsidRPr="00B31C42">
        <w:t xml:space="preserve">, </w:t>
      </w:r>
      <w:r w:rsidR="00A62808">
        <w:t>a servicer</w:t>
      </w:r>
      <w:r w:rsidR="00A62808" w:rsidRPr="00B31C42">
        <w:t xml:space="preserve"> will complete the step </w:t>
      </w:r>
      <w:r w:rsidR="00A62808" w:rsidRPr="00531B05">
        <w:rPr>
          <w:b/>
        </w:rPr>
        <w:t>Notification of Decision Received</w:t>
      </w:r>
      <w:r w:rsidR="00D46332">
        <w:t xml:space="preserve"> </w:t>
      </w:r>
      <w:r w:rsidR="00D46332" w:rsidRPr="00D46332">
        <w:t xml:space="preserve">and </w:t>
      </w:r>
      <w:r w:rsidR="00D46332" w:rsidRPr="003B564C">
        <w:t>step</w:t>
      </w:r>
      <w:r w:rsidR="00D46332" w:rsidRPr="00531B05">
        <w:t xml:space="preserve"> </w:t>
      </w:r>
      <w:r w:rsidR="00AB6AEB">
        <w:rPr>
          <w:b/>
        </w:rPr>
        <w:t>Upload D&amp;P Notice Sent to Borrower</w:t>
      </w:r>
      <w:bookmarkStart w:id="3754" w:name="_Hlk171075670"/>
      <w:bookmarkStart w:id="3755" w:name="_Hlk171075683"/>
      <w:r w:rsidR="00476F89">
        <w:rPr>
          <w:b/>
        </w:rPr>
        <w:t xml:space="preserve">.  </w:t>
      </w:r>
      <w:r w:rsidR="00476F89" w:rsidRPr="00476F89">
        <w:rPr>
          <w:bCs/>
        </w:rPr>
        <w:t>Step</w:t>
      </w:r>
      <w:r w:rsidR="00476F89">
        <w:rPr>
          <w:b/>
        </w:rPr>
        <w:t xml:space="preserve"> D&amp;P Notice Sent to Borrower </w:t>
      </w:r>
      <w:r w:rsidR="00476F89" w:rsidRPr="00476F89">
        <w:rPr>
          <w:bCs/>
        </w:rPr>
        <w:t>is</w:t>
      </w:r>
      <w:bookmarkEnd w:id="3754"/>
      <w:bookmarkEnd w:id="3755"/>
      <w:r w:rsidR="00AB6AEB">
        <w:rPr>
          <w:b/>
        </w:rPr>
        <w:t xml:space="preserve"> </w:t>
      </w:r>
      <w:r w:rsidR="00AB6AEB" w:rsidRPr="00640C9F">
        <w:t xml:space="preserve">completed by uploading the </w:t>
      </w:r>
      <w:r w:rsidR="00A7250D">
        <w:t>a</w:t>
      </w:r>
      <w:r w:rsidR="00A7250D" w:rsidRPr="00640C9F">
        <w:t>ctual</w:t>
      </w:r>
      <w:r w:rsidR="00A7250D">
        <w:t xml:space="preserve"> </w:t>
      </w:r>
      <w:r w:rsidR="00AB6AEB">
        <w:t>Notification Letter that was sent to the Borrower (The Acceptable Doc Type for this is “Missed Payment Notice Letter”</w:t>
      </w:r>
      <w:r w:rsidR="007E0259" w:rsidRPr="007E0259">
        <w:t xml:space="preserve">, </w:t>
      </w:r>
      <w:r w:rsidR="00AB6AEB">
        <w:t>completing the document upload will complete this step</w:t>
      </w:r>
      <w:r w:rsidR="00A7250D">
        <w:t>)</w:t>
      </w:r>
      <w:r w:rsidR="00AB6AEB">
        <w:t xml:space="preserve">.  Then complete the Step </w:t>
      </w:r>
      <w:r w:rsidR="00AB6AEB">
        <w:rPr>
          <w:b/>
        </w:rPr>
        <w:t>D&amp;P Notice Sent to Borrower</w:t>
      </w:r>
      <w:r w:rsidR="00A7250D">
        <w:rPr>
          <w:b/>
        </w:rPr>
        <w:t>.</w:t>
      </w:r>
    </w:p>
    <w:p w14:paraId="5335F196" w14:textId="13D8C994" w:rsidR="00CF1ACA" w:rsidRDefault="00CF1ACA" w:rsidP="00731F27">
      <w:pPr>
        <w:pStyle w:val="Heading5"/>
      </w:pPr>
      <w:r>
        <w:t>Request Rescission of HUD Approved Timeline – Servicer Activities</w:t>
      </w:r>
    </w:p>
    <w:p w14:paraId="7DAF182F" w14:textId="38200880" w:rsidR="00CF1ACA" w:rsidRDefault="000360D3" w:rsidP="00CF1ACA">
      <w:pPr>
        <w:pStyle w:val="BodyText"/>
      </w:pPr>
      <w:r>
        <w:t>T</w:t>
      </w:r>
      <w:r w:rsidRPr="00B31C42">
        <w:t xml:space="preserve">o </w:t>
      </w:r>
      <w:r>
        <w:t>request Rescission of the</w:t>
      </w:r>
      <w:r w:rsidRPr="00B31C42">
        <w:t xml:space="preserve"> </w:t>
      </w:r>
      <w:r w:rsidRPr="000A6E79">
        <w:rPr>
          <w:b/>
        </w:rPr>
        <w:t>Due and Payable w/ HUD Approval</w:t>
      </w:r>
      <w:r w:rsidRPr="00B31C42">
        <w:t xml:space="preserve"> timeline</w:t>
      </w:r>
      <w:r>
        <w:t xml:space="preserve"> after HUD has approved the Due and Payable request, the </w:t>
      </w:r>
      <w:r w:rsidR="00CF1ACA">
        <w:t>servicer must</w:t>
      </w:r>
      <w:r w:rsidR="00CF1ACA" w:rsidRPr="00B31C42">
        <w:t xml:space="preserve"> </w:t>
      </w:r>
      <w:r w:rsidR="00CF1ACA">
        <w:t>perform the following</w:t>
      </w:r>
      <w:r>
        <w:t>:</w:t>
      </w:r>
    </w:p>
    <w:p w14:paraId="0BC2048C" w14:textId="1054F2D5" w:rsidR="00CF1ACA" w:rsidRPr="00CF1ACA" w:rsidRDefault="00CF1ACA" w:rsidP="006C3C3F">
      <w:pPr>
        <w:pStyle w:val="OrderedList"/>
        <w:numPr>
          <w:ilvl w:val="0"/>
          <w:numId w:val="415"/>
        </w:numPr>
        <w:jc w:val="both"/>
        <w:rPr>
          <w:rFonts w:cs="Calibri"/>
        </w:rPr>
      </w:pPr>
      <w:r w:rsidRPr="00CF1ACA">
        <w:rPr>
          <w:rFonts w:cs="Calibri"/>
        </w:rPr>
        <w:t xml:space="preserve">To </w:t>
      </w:r>
      <w:r w:rsidR="00A97C35">
        <w:rPr>
          <w:rFonts w:cs="Calibri"/>
        </w:rPr>
        <w:t xml:space="preserve">request </w:t>
      </w:r>
      <w:r w:rsidR="0096626A">
        <w:rPr>
          <w:rFonts w:cs="Calibri"/>
        </w:rPr>
        <w:t>rescission</w:t>
      </w:r>
      <w:r w:rsidR="000360D3">
        <w:rPr>
          <w:rFonts w:cs="Calibri"/>
        </w:rPr>
        <w:t xml:space="preserve"> from within the timeline</w:t>
      </w:r>
      <w:r w:rsidR="00A97C35">
        <w:rPr>
          <w:rFonts w:cs="Calibri"/>
        </w:rPr>
        <w:t xml:space="preserve">, </w:t>
      </w:r>
      <w:r w:rsidRPr="00CF1ACA">
        <w:rPr>
          <w:rFonts w:cs="Calibri"/>
        </w:rPr>
        <w:t xml:space="preserve">click </w:t>
      </w:r>
      <w:r w:rsidRPr="00CF1ACA">
        <w:rPr>
          <w:rFonts w:cs="Calibri"/>
          <w:b/>
        </w:rPr>
        <w:t>New.</w:t>
      </w:r>
    </w:p>
    <w:p w14:paraId="21990184" w14:textId="34ABA652" w:rsidR="00CF1ACA" w:rsidRPr="00B31C42" w:rsidRDefault="00CF1ACA" w:rsidP="006C3C3F">
      <w:pPr>
        <w:pStyle w:val="OrderedList"/>
        <w:numPr>
          <w:ilvl w:val="0"/>
          <w:numId w:val="415"/>
        </w:numPr>
        <w:jc w:val="both"/>
      </w:pPr>
      <w:r w:rsidRPr="00B31C42">
        <w:t xml:space="preserve">Select </w:t>
      </w:r>
      <w:r w:rsidR="00A97C35">
        <w:t>the</w:t>
      </w:r>
      <w:r w:rsidRPr="00B31C42">
        <w:t xml:space="preserve"> optional step </w:t>
      </w:r>
      <w:r w:rsidR="00A97C35" w:rsidRPr="000360D3">
        <w:rPr>
          <w:b/>
          <w:bCs/>
        </w:rPr>
        <w:t>Request to Rescind D&amp;P</w:t>
      </w:r>
      <w:r w:rsidR="00A97C35">
        <w:t xml:space="preserve"> </w:t>
      </w:r>
      <w:r w:rsidRPr="00B31C42">
        <w:t xml:space="preserve">from the </w:t>
      </w:r>
      <w:r w:rsidRPr="00A97C35">
        <w:rPr>
          <w:b/>
        </w:rPr>
        <w:t xml:space="preserve">Step Description </w:t>
      </w:r>
      <w:r w:rsidRPr="000C2021">
        <w:t>dropdown</w:t>
      </w:r>
      <w:r w:rsidRPr="00B31C42">
        <w:t xml:space="preserve">, populate the completion date, and click </w:t>
      </w:r>
      <w:r w:rsidRPr="00A97C35">
        <w:rPr>
          <w:b/>
        </w:rPr>
        <w:t xml:space="preserve">Submit </w:t>
      </w:r>
      <w:r w:rsidRPr="00901C59">
        <w:t>on the new window</w:t>
      </w:r>
      <w:r w:rsidRPr="00B31C42">
        <w:t>. The step will be added to the list of steps</w:t>
      </w:r>
      <w:r w:rsidR="00A97C35">
        <w:t xml:space="preserve"> along with</w:t>
      </w:r>
      <w:r>
        <w:t xml:space="preserve"> the </w:t>
      </w:r>
      <w:r w:rsidR="00A97C35">
        <w:t xml:space="preserve">step </w:t>
      </w:r>
      <w:r w:rsidR="00A97C35" w:rsidRPr="000360D3">
        <w:rPr>
          <w:b/>
          <w:bCs/>
        </w:rPr>
        <w:t>Upload the Request to Rescind D&amp;P Package</w:t>
      </w:r>
      <w:r w:rsidR="00A97C35">
        <w:t xml:space="preserve">. </w:t>
      </w:r>
    </w:p>
    <w:p w14:paraId="12310590" w14:textId="7737E0B2" w:rsidR="00CF1ACA" w:rsidRDefault="00A97C35" w:rsidP="006C3C3F">
      <w:pPr>
        <w:pStyle w:val="OrderedList"/>
        <w:numPr>
          <w:ilvl w:val="0"/>
          <w:numId w:val="415"/>
        </w:numPr>
      </w:pPr>
      <w:r>
        <w:t xml:space="preserve">Attach the </w:t>
      </w:r>
      <w:r w:rsidR="0096626A">
        <w:t>rescission</w:t>
      </w:r>
      <w:r>
        <w:t xml:space="preserve"> package to the step “Upload the Request to Rescind D&amp;P Package”. The </w:t>
      </w:r>
      <w:r w:rsidR="0096626A">
        <w:t>rescission</w:t>
      </w:r>
      <w:r>
        <w:t xml:space="preserve"> request is now ready for </w:t>
      </w:r>
      <w:r w:rsidRPr="00F95C03">
        <w:t>HUD</w:t>
      </w:r>
      <w:r>
        <w:t xml:space="preserve"> NSC contractor to review.</w:t>
      </w:r>
    </w:p>
    <w:p w14:paraId="314B86BA" w14:textId="77777777" w:rsidR="00A7585C" w:rsidRDefault="00A7585C" w:rsidP="00A7585C">
      <w:pPr>
        <w:pStyle w:val="Heading5"/>
        <w:ind w:left="1890"/>
      </w:pPr>
      <w:bookmarkStart w:id="3756" w:name="_Hlk147142241"/>
      <w:r>
        <w:t>Rescission of HUD Approved Timeline – HUD NSC Contractor Activities</w:t>
      </w:r>
    </w:p>
    <w:p w14:paraId="6FFA14CA" w14:textId="54F3558F" w:rsidR="00354D3A" w:rsidRDefault="00354D3A" w:rsidP="00354D3A">
      <w:pPr>
        <w:pStyle w:val="BodyText"/>
      </w:pPr>
      <w:r>
        <w:t>HUD NSC C</w:t>
      </w:r>
      <w:r w:rsidRPr="006B370F">
        <w:t>ontractor</w:t>
      </w:r>
      <w:r>
        <w:t xml:space="preserve"> must</w:t>
      </w:r>
      <w:r w:rsidRPr="00B31C42">
        <w:t xml:space="preserve"> </w:t>
      </w:r>
      <w:r w:rsidR="005344E6">
        <w:t>perform the following steps to approve or deny a request to rescind</w:t>
      </w:r>
      <w:r w:rsidR="005344E6" w:rsidRPr="00B31C42">
        <w:t xml:space="preserve"> the</w:t>
      </w:r>
      <w:r w:rsidR="005344E6">
        <w:t xml:space="preserve"> Due and Payable approval:</w:t>
      </w:r>
    </w:p>
    <w:p w14:paraId="4E7A87FE" w14:textId="223CE981" w:rsidR="00A97C35" w:rsidRDefault="00A97C35" w:rsidP="006C3C3F">
      <w:pPr>
        <w:pStyle w:val="OrderedList"/>
        <w:numPr>
          <w:ilvl w:val="0"/>
          <w:numId w:val="74"/>
        </w:numPr>
      </w:pPr>
      <w:r w:rsidRPr="00A7585C">
        <w:rPr>
          <w:rFonts w:cs="Calibri"/>
        </w:rPr>
        <w:t>HUD NSC Contractor</w:t>
      </w:r>
      <w:r w:rsidRPr="00354D3A">
        <w:rPr>
          <w:rFonts w:cs="Calibri"/>
        </w:rPr>
        <w:t xml:space="preserve"> completes the step </w:t>
      </w:r>
      <w:r w:rsidRPr="00354D3A">
        <w:rPr>
          <w:b/>
        </w:rPr>
        <w:t>Request to Rescind D&amp;P Reviewed</w:t>
      </w:r>
      <w:r w:rsidRPr="00B31C42">
        <w:t>.</w:t>
      </w:r>
      <w:r>
        <w:t xml:space="preserve"> </w:t>
      </w:r>
    </w:p>
    <w:p w14:paraId="4645B4CF" w14:textId="35B40AFE" w:rsidR="00A97C35" w:rsidRPr="00142F34" w:rsidRDefault="00A97C35" w:rsidP="006C3C3F">
      <w:pPr>
        <w:pStyle w:val="OrderedList"/>
        <w:numPr>
          <w:ilvl w:val="0"/>
          <w:numId w:val="74"/>
        </w:numPr>
      </w:pPr>
      <w:r w:rsidRPr="00142F34">
        <w:t>Once a decision has been made whether to approve</w:t>
      </w:r>
      <w:r>
        <w:t xml:space="preserve"> or </w:t>
      </w:r>
      <w:r w:rsidRPr="00142F34">
        <w:t xml:space="preserve">deny </w:t>
      </w:r>
      <w:r>
        <w:t>th</w:t>
      </w:r>
      <w:r w:rsidR="0096626A">
        <w:t>e</w:t>
      </w:r>
      <w:r>
        <w:t xml:space="preserve"> rescission request, t</w:t>
      </w:r>
      <w:r w:rsidRPr="00142F34">
        <w:t xml:space="preserve">he HUD NSC Contractor adds the respective optional step. </w:t>
      </w:r>
    </w:p>
    <w:p w14:paraId="0B4ACDC5" w14:textId="1DFA4C1E" w:rsidR="00A97C35" w:rsidRDefault="00A97C35" w:rsidP="006C3C3F">
      <w:pPr>
        <w:pStyle w:val="OrderedList"/>
        <w:numPr>
          <w:ilvl w:val="0"/>
          <w:numId w:val="74"/>
        </w:numPr>
      </w:pPr>
      <w:r w:rsidRPr="00B31C42">
        <w:t xml:space="preserve">Select an optional step from the </w:t>
      </w:r>
      <w:r w:rsidRPr="000C2021">
        <w:rPr>
          <w:b/>
        </w:rPr>
        <w:t xml:space="preserve">Step Description </w:t>
      </w:r>
      <w:r w:rsidRPr="000C2021">
        <w:t xml:space="preserve">dropdown </w:t>
      </w:r>
      <w:r w:rsidRPr="00B31C42">
        <w:t xml:space="preserve">that needs to be added on the timeline, populate the completion date, and click </w:t>
      </w:r>
      <w:r>
        <w:rPr>
          <w:b/>
        </w:rPr>
        <w:t xml:space="preserve">Submit </w:t>
      </w:r>
      <w:r w:rsidRPr="00901C59">
        <w:t>on the new window</w:t>
      </w:r>
      <w:r w:rsidRPr="00B31C42">
        <w:t>. The step will be added to the list of steps.</w:t>
      </w:r>
      <w:r>
        <w:t xml:space="preserve"> Upon addition of the timeline step </w:t>
      </w:r>
      <w:r w:rsidRPr="00F95C03">
        <w:rPr>
          <w:b/>
        </w:rPr>
        <w:t>HUD Request to Rescind Decision – Approved</w:t>
      </w:r>
      <w:r>
        <w:t xml:space="preserve"> the Due and Payable with HUD Approval timeline is changed to Inactive. </w:t>
      </w:r>
      <w:r w:rsidR="00EE6917">
        <w:t>This timeline cannot be re-activated.</w:t>
      </w:r>
    </w:p>
    <w:p w14:paraId="1EA98F97" w14:textId="38CB31D5" w:rsidR="007877B8" w:rsidRPr="007877B8" w:rsidRDefault="00B97D36" w:rsidP="007877B8">
      <w:pPr>
        <w:pStyle w:val="Heading4"/>
      </w:pPr>
      <w:bookmarkStart w:id="3757" w:name="_Toc11334910"/>
      <w:bookmarkStart w:id="3758" w:name="_Toc74052132"/>
      <w:bookmarkStart w:id="3759" w:name="_Toc90643515"/>
      <w:bookmarkStart w:id="3760" w:name="_Toc230163429"/>
      <w:bookmarkStart w:id="3761" w:name="_Toc314055051"/>
      <w:bookmarkStart w:id="3762" w:name="_Toc314660860"/>
      <w:bookmarkStart w:id="3763" w:name="_Toc315554323"/>
      <w:bookmarkStart w:id="3764" w:name="_Toc315633984"/>
      <w:bookmarkStart w:id="3765" w:name="_Toc11334897"/>
      <w:bookmarkStart w:id="3766" w:name="_Toc74052119"/>
      <w:bookmarkStart w:id="3767" w:name="_Toc90643502"/>
      <w:bookmarkEnd w:id="3748"/>
      <w:bookmarkEnd w:id="3756"/>
      <w:r w:rsidRPr="00D757EC">
        <w:t xml:space="preserve">Extension – </w:t>
      </w:r>
      <w:r>
        <w:t>Appraisal</w:t>
      </w:r>
      <w:bookmarkEnd w:id="3757"/>
      <w:bookmarkEnd w:id="3758"/>
      <w:bookmarkEnd w:id="3759"/>
      <w:bookmarkEnd w:id="3760"/>
    </w:p>
    <w:p w14:paraId="28E84D42" w14:textId="3ABD472A" w:rsidR="00E65BEF" w:rsidRPr="00F26B41" w:rsidRDefault="00E65BEF" w:rsidP="00F26B41">
      <w:pPr>
        <w:jc w:val="both"/>
        <w:rPr>
          <w:rFonts w:ascii="Cambria" w:eastAsia="Times New Roman" w:hAnsi="Cambria"/>
          <w:bCs/>
          <w:lang w:bidi="en-US"/>
        </w:rPr>
      </w:pPr>
      <w:r w:rsidRPr="00F26B41">
        <w:rPr>
          <w:rFonts w:ascii="Cambria" w:hAnsi="Cambria"/>
        </w:rPr>
        <w:t>This timeline is located under Endorsed &gt; Requests, Servicing Type “</w:t>
      </w:r>
      <w:r w:rsidRPr="00F26B41">
        <w:rPr>
          <w:rFonts w:ascii="Cambria" w:eastAsia="Times New Roman" w:hAnsi="Cambria"/>
          <w:bCs/>
          <w:lang w:bidi="en-US"/>
        </w:rPr>
        <w:t>Extension–Appraisal</w:t>
      </w:r>
      <w:r w:rsidRPr="00F26B41">
        <w:rPr>
          <w:rFonts w:ascii="Cambria" w:hAnsi="Cambria"/>
        </w:rPr>
        <w:t xml:space="preserve">” and is initiated </w:t>
      </w:r>
      <w:r w:rsidR="00B75499" w:rsidRPr="00F26B41">
        <w:rPr>
          <w:rFonts w:ascii="Cambria" w:hAnsi="Cambria"/>
        </w:rPr>
        <w:t xml:space="preserve">by a servicer to </w:t>
      </w:r>
      <w:r w:rsidRPr="00F26B41">
        <w:rPr>
          <w:rFonts w:ascii="Cambria" w:eastAsia="Times New Roman" w:hAnsi="Cambria"/>
          <w:bCs/>
          <w:lang w:bidi="en-US"/>
        </w:rPr>
        <w:t xml:space="preserve">request an extension of time to the appraisal expiration date if they have pending sale scheduled to close within 30 days from the expiration of the appraisal. </w:t>
      </w:r>
    </w:p>
    <w:p w14:paraId="72E898FE" w14:textId="091792A8" w:rsidR="00E65BEF" w:rsidRPr="00F26B41" w:rsidRDefault="00E65BEF" w:rsidP="00F26B41">
      <w:pPr>
        <w:jc w:val="both"/>
        <w:rPr>
          <w:rFonts w:ascii="Cambria" w:eastAsia="Times New Roman" w:hAnsi="Cambria"/>
          <w:bCs/>
          <w:lang w:bidi="en-US"/>
        </w:rPr>
      </w:pPr>
      <w:r w:rsidRPr="00F26B41">
        <w:rPr>
          <w:rFonts w:ascii="Cambria" w:eastAsia="Times New Roman" w:hAnsi="Cambria"/>
          <w:bCs/>
          <w:lang w:bidi="en-US"/>
        </w:rPr>
        <w:t xml:space="preserve">Multiple active Extension–Appraisal timelines cannot be initiated on a loan. The Servicing Management tab can be used to activate or inactivate the timeline and </w:t>
      </w:r>
      <w:r w:rsidR="006A2354" w:rsidRPr="00F26B41">
        <w:rPr>
          <w:rFonts w:ascii="Cambria" w:eastAsia="Times New Roman" w:hAnsi="Cambria"/>
          <w:bCs/>
          <w:lang w:bidi="en-US"/>
        </w:rPr>
        <w:t>view/</w:t>
      </w:r>
      <w:r w:rsidRPr="00F26B41">
        <w:rPr>
          <w:rFonts w:ascii="Cambria" w:eastAsia="Times New Roman" w:hAnsi="Cambria"/>
          <w:bCs/>
          <w:lang w:bidi="en-US"/>
        </w:rPr>
        <w:t>update extension data fields. Once the timeline is inactivated, none of the steps can be edited.</w:t>
      </w:r>
    </w:p>
    <w:p w14:paraId="60423511" w14:textId="77777777" w:rsidR="00E65BEF" w:rsidRPr="00F26B41" w:rsidRDefault="00E65BEF" w:rsidP="00F26B41">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66FAC37C" w14:textId="68042B02" w:rsidR="00E65BEF" w:rsidRPr="00F26B41" w:rsidRDefault="00E65BEF" w:rsidP="00F26B41">
      <w:pPr>
        <w:pStyle w:val="OrderedList"/>
        <w:jc w:val="both"/>
      </w:pPr>
      <w:r w:rsidRPr="00F26B41">
        <w:t>The Servicer attaches all required documentation and completes the necessary steps on the timeline. The following Template Steps are displayed when the timeline is initiated</w:t>
      </w:r>
      <w:r w:rsidR="00B75499" w:rsidRPr="00F26B41">
        <w:t>. The steps are servicer steps unless otherwise stated</w:t>
      </w:r>
      <w:r w:rsidRPr="00F26B41">
        <w:t>:</w:t>
      </w:r>
    </w:p>
    <w:p w14:paraId="3D2A64FB" w14:textId="1FB835E5" w:rsidR="00E65BEF" w:rsidRPr="00F26B41" w:rsidRDefault="00E65BEF" w:rsidP="00F26B41">
      <w:pPr>
        <w:numPr>
          <w:ilvl w:val="0"/>
          <w:numId w:val="21"/>
        </w:numPr>
        <w:spacing w:after="0" w:line="240" w:lineRule="auto"/>
        <w:jc w:val="both"/>
        <w:rPr>
          <w:rFonts w:ascii="Cambria" w:hAnsi="Cambria"/>
        </w:rPr>
      </w:pPr>
      <w:r w:rsidRPr="00F26B41">
        <w:rPr>
          <w:rFonts w:ascii="Cambria" w:eastAsia="Times New Roman" w:hAnsi="Cambria"/>
          <w:color w:val="000000"/>
        </w:rPr>
        <w:t>Initiate Extension</w:t>
      </w:r>
      <w:r w:rsidR="006A2354" w:rsidRPr="00F26B41">
        <w:rPr>
          <w:rFonts w:ascii="Cambria" w:eastAsia="Times New Roman" w:hAnsi="Cambria"/>
          <w:color w:val="000000"/>
        </w:rPr>
        <w:t xml:space="preserve"> (Automatically completed)</w:t>
      </w:r>
    </w:p>
    <w:p w14:paraId="1E70D178" w14:textId="72C5FC52" w:rsidR="00E65BEF" w:rsidRPr="00F26B41" w:rsidRDefault="00E65BEF" w:rsidP="00F26B41">
      <w:pPr>
        <w:numPr>
          <w:ilvl w:val="0"/>
          <w:numId w:val="21"/>
        </w:numPr>
        <w:spacing w:after="0" w:line="240" w:lineRule="auto"/>
        <w:jc w:val="both"/>
        <w:rPr>
          <w:rFonts w:ascii="Cambria" w:hAnsi="Cambria"/>
        </w:rPr>
      </w:pPr>
      <w:r w:rsidRPr="00F26B41">
        <w:rPr>
          <w:rFonts w:ascii="Cambria" w:eastAsia="Times New Roman" w:hAnsi="Cambria"/>
          <w:color w:val="000000"/>
        </w:rPr>
        <w:t xml:space="preserve">Upload Extension Package </w:t>
      </w:r>
    </w:p>
    <w:p w14:paraId="4692D428" w14:textId="41E69C7D" w:rsidR="00E65BEF" w:rsidRPr="00F26B41" w:rsidRDefault="00E65BEF" w:rsidP="00F26B41">
      <w:pPr>
        <w:pStyle w:val="OrderedList"/>
        <w:jc w:val="both"/>
      </w:pPr>
      <w:r w:rsidRPr="00F26B41">
        <w:t xml:space="preserve">The following Trigger Steps are </w:t>
      </w:r>
      <w:r w:rsidR="00337D71" w:rsidRPr="00F26B41">
        <w:t>available on this</w:t>
      </w:r>
      <w:r w:rsidRPr="00F26B41">
        <w:t xml:space="preserve"> timeline</w:t>
      </w:r>
      <w:r w:rsidR="00B75499" w:rsidRPr="00F26B41">
        <w:t>. The steps are HUD Contractor steps unless otherwise stated:</w:t>
      </w:r>
    </w:p>
    <w:p w14:paraId="7AAE2A4D" w14:textId="64C4676E" w:rsidR="006A2354" w:rsidRPr="00F26B41" w:rsidRDefault="006A2354" w:rsidP="00F26B41">
      <w:pPr>
        <w:numPr>
          <w:ilvl w:val="0"/>
          <w:numId w:val="21"/>
        </w:numPr>
        <w:spacing w:after="0" w:line="240" w:lineRule="auto"/>
        <w:jc w:val="both"/>
        <w:rPr>
          <w:rFonts w:ascii="Cambria" w:hAnsi="Cambria"/>
        </w:rPr>
      </w:pPr>
      <w:r w:rsidRPr="00F26B41">
        <w:rPr>
          <w:rFonts w:ascii="Cambria" w:hAnsi="Cambria"/>
        </w:rPr>
        <w:t>Appraisal Effective End Date</w:t>
      </w:r>
    </w:p>
    <w:p w14:paraId="518361D6" w14:textId="0B5F3E77" w:rsidR="006A2354" w:rsidRPr="00F26B41" w:rsidRDefault="006A2354" w:rsidP="00F26B41">
      <w:pPr>
        <w:numPr>
          <w:ilvl w:val="0"/>
          <w:numId w:val="21"/>
        </w:numPr>
        <w:spacing w:after="0" w:line="240" w:lineRule="auto"/>
        <w:jc w:val="both"/>
        <w:rPr>
          <w:rFonts w:ascii="Cambria" w:hAnsi="Cambria"/>
        </w:rPr>
      </w:pPr>
      <w:r w:rsidRPr="00F26B41">
        <w:rPr>
          <w:rFonts w:ascii="Cambria" w:hAnsi="Cambria"/>
        </w:rPr>
        <w:t>HUD Auto-Approved</w:t>
      </w:r>
    </w:p>
    <w:p w14:paraId="39A329A4" w14:textId="25F90E1B" w:rsidR="006A2354" w:rsidRPr="00F26B41" w:rsidRDefault="006A2354" w:rsidP="00F26B41">
      <w:pPr>
        <w:spacing w:after="0" w:line="240" w:lineRule="auto"/>
        <w:jc w:val="both"/>
        <w:rPr>
          <w:rFonts w:ascii="Cambria" w:hAnsi="Cambria"/>
        </w:rPr>
      </w:pPr>
      <w:r w:rsidRPr="00F26B41">
        <w:rPr>
          <w:rFonts w:ascii="Cambria" w:hAnsi="Cambria"/>
        </w:rPr>
        <w:t>Once the Appraisal Effective End Date is entered, the</w:t>
      </w:r>
      <w:r w:rsidR="00DA1537" w:rsidRPr="00F26B41">
        <w:rPr>
          <w:rFonts w:ascii="Cambria" w:hAnsi="Cambria"/>
        </w:rPr>
        <w:t xml:space="preserve"> Timeline is automatically approved, the Triggered step </w:t>
      </w:r>
      <w:r w:rsidR="00DA1537" w:rsidRPr="00F26B41">
        <w:rPr>
          <w:rFonts w:ascii="Cambria" w:hAnsi="Cambria"/>
          <w:b/>
          <w:bCs/>
        </w:rPr>
        <w:t>HUD Auto-Approved</w:t>
      </w:r>
      <w:r w:rsidR="00DA1537" w:rsidRPr="00F26B41">
        <w:rPr>
          <w:rFonts w:ascii="Cambria" w:hAnsi="Cambria"/>
        </w:rPr>
        <w:t xml:space="preserve"> is added/completed, and the field </w:t>
      </w:r>
      <w:r w:rsidR="00DA1537" w:rsidRPr="00F26B41">
        <w:rPr>
          <w:rFonts w:ascii="Cambria" w:hAnsi="Cambria"/>
          <w:b/>
          <w:bCs/>
        </w:rPr>
        <w:t>Extension Expiration Date</w:t>
      </w:r>
      <w:r w:rsidR="00DA1537" w:rsidRPr="00F26B41">
        <w:rPr>
          <w:rFonts w:ascii="Cambria" w:hAnsi="Cambria"/>
        </w:rPr>
        <w:t xml:space="preserve"> in the Servicing Management screen is updated to the </w:t>
      </w:r>
      <w:r w:rsidR="00DA1537" w:rsidRPr="00F26B41">
        <w:rPr>
          <w:rFonts w:ascii="Cambria" w:hAnsi="Cambria"/>
          <w:b/>
          <w:bCs/>
        </w:rPr>
        <w:t>Appraisal Effective End Date</w:t>
      </w:r>
      <w:r w:rsidR="00DA1537" w:rsidRPr="00F26B41">
        <w:rPr>
          <w:rFonts w:ascii="Cambria" w:hAnsi="Cambria"/>
        </w:rPr>
        <w:t xml:space="preserve"> Complete Date + 180 Days.</w:t>
      </w:r>
    </w:p>
    <w:p w14:paraId="1803F231" w14:textId="77777777" w:rsidR="00B97D36" w:rsidRPr="00D757EC" w:rsidRDefault="00B97D36" w:rsidP="00B97D36">
      <w:pPr>
        <w:pStyle w:val="Heading4"/>
      </w:pPr>
      <w:bookmarkStart w:id="3768" w:name="_Toc74052138"/>
      <w:bookmarkStart w:id="3769" w:name="_Toc90643521"/>
      <w:bookmarkStart w:id="3770" w:name="_Toc230163430"/>
      <w:r w:rsidRPr="00D757EC">
        <w:t xml:space="preserve">Extension – </w:t>
      </w:r>
      <w:r>
        <w:t>At-Risk</w:t>
      </w:r>
      <w:bookmarkEnd w:id="3768"/>
      <w:bookmarkEnd w:id="3769"/>
      <w:bookmarkEnd w:id="3770"/>
    </w:p>
    <w:p w14:paraId="2371AD9B" w14:textId="41A7EDAB" w:rsidR="00282712" w:rsidRPr="00F26B41" w:rsidRDefault="00282712" w:rsidP="00F26B41">
      <w:pPr>
        <w:pStyle w:val="BodyText"/>
      </w:pPr>
      <w:r w:rsidRPr="00F26B41">
        <w:t xml:space="preserve">This timeline is located under Endorsed &gt; Requests, Servicing Type “Extension–At-Risk” and is initiated </w:t>
      </w:r>
      <w:r w:rsidR="00921A50" w:rsidRPr="00F26B41">
        <w:t xml:space="preserve">by a servicer </w:t>
      </w:r>
      <w:r w:rsidR="00B017CE" w:rsidRPr="00F26B41">
        <w:t xml:space="preserve">to </w:t>
      </w:r>
      <w:r w:rsidRPr="00F26B41">
        <w:t>request an at-risk extension</w:t>
      </w:r>
      <w:r w:rsidR="00921A50" w:rsidRPr="00F26B41">
        <w:t xml:space="preserve">. This request is considered </w:t>
      </w:r>
      <w:r w:rsidRPr="00F26B41">
        <w:t>an additional extension to the foreclosure timeframes, if the following criteria are met:</w:t>
      </w:r>
    </w:p>
    <w:p w14:paraId="5B1DDA57" w14:textId="77777777" w:rsidR="00282712" w:rsidRPr="00F26B41" w:rsidRDefault="00282712" w:rsidP="00F26B41">
      <w:pPr>
        <w:pStyle w:val="Default"/>
        <w:numPr>
          <w:ilvl w:val="0"/>
          <w:numId w:val="107"/>
        </w:numPr>
        <w:jc w:val="both"/>
        <w:rPr>
          <w:rFonts w:ascii="Cambria" w:eastAsia="Times New Roman" w:hAnsi="Cambria"/>
          <w:bCs/>
          <w:color w:val="auto"/>
          <w:sz w:val="22"/>
          <w:szCs w:val="22"/>
          <w:lang w:bidi="en-US"/>
        </w:rPr>
      </w:pPr>
      <w:r w:rsidRPr="00F26B41">
        <w:rPr>
          <w:rFonts w:ascii="Cambria" w:eastAsia="Times New Roman" w:hAnsi="Cambria"/>
          <w:bCs/>
          <w:color w:val="auto"/>
          <w:sz w:val="22"/>
          <w:szCs w:val="22"/>
          <w:lang w:bidi="en-US"/>
        </w:rPr>
        <w:t xml:space="preserve">Youngest living mortgagor is at least 80 years of age; </w:t>
      </w:r>
      <w:r w:rsidRPr="00F26B41">
        <w:rPr>
          <w:rFonts w:ascii="Cambria" w:eastAsia="Times New Roman" w:hAnsi="Cambria"/>
          <w:b/>
          <w:color w:val="auto"/>
          <w:sz w:val="22"/>
          <w:szCs w:val="22"/>
          <w:lang w:bidi="en-US"/>
        </w:rPr>
        <w:t>and</w:t>
      </w:r>
      <w:r w:rsidRPr="00F26B41">
        <w:rPr>
          <w:rFonts w:ascii="Cambria" w:eastAsia="Times New Roman" w:hAnsi="Cambria"/>
          <w:bCs/>
          <w:color w:val="auto"/>
          <w:sz w:val="22"/>
          <w:szCs w:val="22"/>
          <w:lang w:bidi="en-US"/>
        </w:rPr>
        <w:t xml:space="preserve"> </w:t>
      </w:r>
    </w:p>
    <w:p w14:paraId="234E1CF0" w14:textId="77777777" w:rsidR="00282712" w:rsidRPr="00F26B41" w:rsidRDefault="00282712" w:rsidP="00F26B41">
      <w:pPr>
        <w:pStyle w:val="BodyText"/>
        <w:numPr>
          <w:ilvl w:val="0"/>
          <w:numId w:val="107"/>
        </w:numPr>
      </w:pPr>
      <w:r w:rsidRPr="00F26B41">
        <w:t>The mortgagee, after employing acceptable and prudent servicing practices, has determined that the mortgagor has critical circumstances such as a supported terminal illness, substantiated long-term physical disability, or a “unique” occupancy need (e.g., terminal illness of family member receiving care at the residence).</w:t>
      </w:r>
    </w:p>
    <w:p w14:paraId="06B8FB28" w14:textId="77777777" w:rsidR="00282712" w:rsidRPr="00F26B41" w:rsidRDefault="00282712" w:rsidP="00F26B41">
      <w:pPr>
        <w:pStyle w:val="Default"/>
        <w:jc w:val="both"/>
        <w:rPr>
          <w:rFonts w:ascii="Cambria" w:eastAsia="Times New Roman" w:hAnsi="Cambria"/>
          <w:bCs/>
          <w:color w:val="auto"/>
          <w:sz w:val="22"/>
          <w:szCs w:val="22"/>
          <w:lang w:bidi="en-US"/>
        </w:rPr>
      </w:pPr>
    </w:p>
    <w:p w14:paraId="0187EA74" w14:textId="62559D73" w:rsidR="00282712" w:rsidRPr="00F26B41" w:rsidRDefault="00282712" w:rsidP="00F26B41">
      <w:pPr>
        <w:pStyle w:val="Default"/>
        <w:jc w:val="both"/>
        <w:rPr>
          <w:rFonts w:ascii="Cambria" w:eastAsia="Times New Roman" w:hAnsi="Cambria"/>
          <w:bCs/>
          <w:color w:val="auto"/>
          <w:sz w:val="22"/>
          <w:szCs w:val="22"/>
          <w:lang w:bidi="en-US"/>
        </w:rPr>
      </w:pPr>
      <w:r w:rsidRPr="00F26B41">
        <w:rPr>
          <w:rFonts w:ascii="Cambria" w:eastAsia="Times New Roman" w:hAnsi="Cambria"/>
          <w:bCs/>
          <w:color w:val="auto"/>
          <w:sz w:val="22"/>
          <w:szCs w:val="22"/>
          <w:lang w:bidi="en-US"/>
        </w:rPr>
        <w:t xml:space="preserve">The </w:t>
      </w:r>
      <w:r w:rsidR="00B017CE" w:rsidRPr="00F26B41">
        <w:rPr>
          <w:rFonts w:ascii="Cambria" w:eastAsia="Times New Roman" w:hAnsi="Cambria"/>
          <w:bCs/>
          <w:color w:val="auto"/>
          <w:sz w:val="22"/>
          <w:szCs w:val="22"/>
          <w:lang w:bidi="en-US"/>
        </w:rPr>
        <w:t>Servicer</w:t>
      </w:r>
      <w:r w:rsidRPr="00F26B41">
        <w:rPr>
          <w:rFonts w:ascii="Cambria" w:eastAsia="Times New Roman" w:hAnsi="Cambria"/>
          <w:bCs/>
          <w:color w:val="auto"/>
          <w:sz w:val="22"/>
          <w:szCs w:val="22"/>
          <w:lang w:bidi="en-US"/>
        </w:rPr>
        <w:t xml:space="preserve"> must also include supporting documentation validating that the conditions stated above are met. And</w:t>
      </w:r>
      <w:r w:rsidR="00855F84" w:rsidRPr="00F26B41">
        <w:rPr>
          <w:rFonts w:ascii="Cambria" w:eastAsia="Times New Roman" w:hAnsi="Cambria"/>
          <w:bCs/>
          <w:color w:val="auto"/>
          <w:sz w:val="22"/>
          <w:szCs w:val="22"/>
          <w:lang w:bidi="en-US"/>
        </w:rPr>
        <w:t xml:space="preserve"> </w:t>
      </w:r>
      <w:r w:rsidRPr="00F26B41">
        <w:rPr>
          <w:rFonts w:ascii="Cambria" w:eastAsia="Times New Roman" w:hAnsi="Cambria"/>
          <w:bCs/>
          <w:color w:val="auto"/>
          <w:sz w:val="22"/>
          <w:szCs w:val="22"/>
          <w:lang w:bidi="en-US"/>
        </w:rPr>
        <w:t xml:space="preserve">provide (on no less than an annual basis) supporting documentation that the conditions continue to be met. </w:t>
      </w:r>
    </w:p>
    <w:p w14:paraId="675D80BA" w14:textId="37FCC0A4" w:rsidR="00056C6F" w:rsidRPr="00F26B41" w:rsidRDefault="00056C6F" w:rsidP="00F26B41">
      <w:pPr>
        <w:pStyle w:val="BodyText"/>
        <w:rPr>
          <w:bCs w:val="0"/>
        </w:rPr>
      </w:pPr>
      <w:r w:rsidRPr="00F26B41">
        <w:t xml:space="preserve">Multiple active Extension–Appraisal timelines cannot be initiated on a loan. The Servicing Management tab can be used to activate or inactivate the timeline and </w:t>
      </w:r>
      <w:r w:rsidR="00855F84" w:rsidRPr="00F26B41">
        <w:t>view/</w:t>
      </w:r>
      <w:r w:rsidRPr="00F26B41">
        <w:t>update extension data fields. Once the timeline is inactivated, none of the steps can be edited.</w:t>
      </w:r>
    </w:p>
    <w:p w14:paraId="6EA910DA" w14:textId="347854C0" w:rsidR="00D86170" w:rsidRPr="00F26B41" w:rsidRDefault="00DB6496" w:rsidP="00F26B41">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0BC8CFAC" w14:textId="0CEA0DB5" w:rsidR="00282712" w:rsidRPr="00F26B41" w:rsidRDefault="00282712" w:rsidP="00F26B41">
      <w:pPr>
        <w:pStyle w:val="OrderedList"/>
        <w:jc w:val="both"/>
      </w:pPr>
      <w:r w:rsidRPr="00F26B41">
        <w:t>The Servicer attaches all required documentation and completes the necessary steps on the timeline. The following Template Steps are displayed when the timeline is initiated</w:t>
      </w:r>
      <w:r w:rsidR="00B017CE" w:rsidRPr="00F26B41">
        <w:t>. The steps are servicer steps unless otherwise stated</w:t>
      </w:r>
      <w:r w:rsidRPr="00F26B41">
        <w:t>:</w:t>
      </w:r>
    </w:p>
    <w:p w14:paraId="31D3B5A7" w14:textId="5D765946" w:rsidR="00282712" w:rsidRPr="00F26B41" w:rsidRDefault="00282712" w:rsidP="00F26B41">
      <w:pPr>
        <w:numPr>
          <w:ilvl w:val="0"/>
          <w:numId w:val="21"/>
        </w:numPr>
        <w:spacing w:after="0" w:line="240" w:lineRule="auto"/>
        <w:jc w:val="both"/>
        <w:rPr>
          <w:rFonts w:ascii="Cambria" w:hAnsi="Cambria"/>
        </w:rPr>
      </w:pPr>
      <w:r w:rsidRPr="00F26B41">
        <w:rPr>
          <w:rFonts w:ascii="Cambria" w:eastAsia="Times New Roman" w:hAnsi="Cambria"/>
          <w:color w:val="000000"/>
        </w:rPr>
        <w:t xml:space="preserve">Initiate Extension </w:t>
      </w:r>
      <w:r w:rsidR="00855F84" w:rsidRPr="00F26B41">
        <w:rPr>
          <w:rFonts w:ascii="Cambria" w:eastAsia="Times New Roman" w:hAnsi="Cambria"/>
          <w:color w:val="000000"/>
        </w:rPr>
        <w:t>(Automatically completed)</w:t>
      </w:r>
    </w:p>
    <w:p w14:paraId="21EC9C0A" w14:textId="248FF92D" w:rsidR="00282712" w:rsidRPr="00F26B41" w:rsidRDefault="00282712" w:rsidP="00F26B41">
      <w:pPr>
        <w:numPr>
          <w:ilvl w:val="0"/>
          <w:numId w:val="21"/>
        </w:numPr>
        <w:spacing w:after="0" w:line="240" w:lineRule="auto"/>
        <w:jc w:val="both"/>
        <w:rPr>
          <w:rFonts w:ascii="Cambria" w:hAnsi="Cambria"/>
        </w:rPr>
      </w:pPr>
      <w:r w:rsidRPr="00F26B41">
        <w:rPr>
          <w:rFonts w:ascii="Cambria" w:eastAsia="Times New Roman" w:hAnsi="Cambria"/>
          <w:color w:val="000000"/>
        </w:rPr>
        <w:t>Upload Extension Package</w:t>
      </w:r>
    </w:p>
    <w:p w14:paraId="5340AF34" w14:textId="60080B31" w:rsidR="00B017CE" w:rsidRPr="00F26B41" w:rsidRDefault="00B017CE" w:rsidP="00F26B41">
      <w:pPr>
        <w:pStyle w:val="OrderedList"/>
        <w:jc w:val="both"/>
      </w:pPr>
      <w:r w:rsidRPr="00F26B41">
        <w:t xml:space="preserve">The following Optional Steps are available on this timeline. Refer to section 7.1.8 “To Add Optional Timeline Steps” for general information how to add and complete optional steps within a timeline. The steps are </w:t>
      </w:r>
      <w:r w:rsidR="00855F84" w:rsidRPr="00F26B41">
        <w:t>Servicer</w:t>
      </w:r>
      <w:r w:rsidRPr="00F26B41">
        <w:t xml:space="preserve"> steps unless otherwise stated: </w:t>
      </w:r>
    </w:p>
    <w:p w14:paraId="07D30951" w14:textId="0C1178D8" w:rsidR="00855F84" w:rsidRPr="00F26B41" w:rsidRDefault="00855F84" w:rsidP="00F26B41">
      <w:pPr>
        <w:numPr>
          <w:ilvl w:val="0"/>
          <w:numId w:val="21"/>
        </w:numPr>
        <w:spacing w:after="0" w:line="240" w:lineRule="auto"/>
        <w:jc w:val="both"/>
        <w:rPr>
          <w:rFonts w:ascii="Cambria" w:hAnsi="Cambria"/>
        </w:rPr>
      </w:pPr>
      <w:r w:rsidRPr="00F26B41">
        <w:rPr>
          <w:rFonts w:ascii="Cambria" w:hAnsi="Cambria"/>
        </w:rPr>
        <w:t>Extension Eligibility End Date</w:t>
      </w:r>
    </w:p>
    <w:p w14:paraId="235D1457" w14:textId="0600CEF5" w:rsidR="00282712" w:rsidRPr="00F26B41" w:rsidRDefault="00337D71" w:rsidP="00F26B41">
      <w:pPr>
        <w:pStyle w:val="OrderedList"/>
        <w:jc w:val="both"/>
      </w:pPr>
      <w:r w:rsidRPr="00F26B41">
        <w:t>The following Trigger Steps are available on this timeline</w:t>
      </w:r>
      <w:r w:rsidR="00B017CE" w:rsidRPr="00F26B41">
        <w:t>. The steps are HUD steps unless otherwise stated</w:t>
      </w:r>
      <w:r w:rsidR="00282712" w:rsidRPr="00F26B41">
        <w:t>:</w:t>
      </w:r>
    </w:p>
    <w:p w14:paraId="7518A816" w14:textId="6E301773" w:rsidR="00855F84" w:rsidRPr="00F26B41" w:rsidRDefault="00855F84" w:rsidP="00F26B41">
      <w:pPr>
        <w:numPr>
          <w:ilvl w:val="0"/>
          <w:numId w:val="21"/>
        </w:numPr>
        <w:spacing w:after="0" w:line="240" w:lineRule="auto"/>
        <w:jc w:val="both"/>
        <w:rPr>
          <w:rFonts w:ascii="Cambria" w:hAnsi="Cambria"/>
        </w:rPr>
      </w:pPr>
      <w:r w:rsidRPr="00F26B41">
        <w:rPr>
          <w:rFonts w:ascii="Cambria" w:hAnsi="Cambria"/>
        </w:rPr>
        <w:t>HUD Auto-Approved</w:t>
      </w:r>
    </w:p>
    <w:p w14:paraId="73D5AE19" w14:textId="63C90E73" w:rsidR="00855F84" w:rsidRPr="00F26B41" w:rsidRDefault="00855F84" w:rsidP="00F26B41">
      <w:pPr>
        <w:spacing w:after="0" w:line="240" w:lineRule="auto"/>
        <w:jc w:val="both"/>
        <w:rPr>
          <w:rFonts w:ascii="Cambria" w:hAnsi="Cambria"/>
        </w:rPr>
      </w:pPr>
    </w:p>
    <w:p w14:paraId="7505C5D4" w14:textId="77777777" w:rsidR="00855F84" w:rsidRPr="00F26B41" w:rsidRDefault="00855F84" w:rsidP="00F26B41">
      <w:pPr>
        <w:pStyle w:val="OrderedList"/>
        <w:jc w:val="both"/>
      </w:pPr>
      <w:r w:rsidRPr="00F26B41">
        <w:t xml:space="preserve">Once the Servicer completes </w:t>
      </w:r>
      <w:r w:rsidRPr="00F26B41">
        <w:rPr>
          <w:b/>
          <w:bCs/>
        </w:rPr>
        <w:t>Upload Extension Package</w:t>
      </w:r>
      <w:r w:rsidRPr="00F26B41">
        <w:t xml:space="preserve"> step, the Triggered step </w:t>
      </w:r>
      <w:r w:rsidRPr="00F26B41">
        <w:rPr>
          <w:b/>
          <w:bCs/>
        </w:rPr>
        <w:t>HUD Auto-</w:t>
      </w:r>
      <w:r w:rsidRPr="00F26B41">
        <w:t xml:space="preserve">Approved is added/completed, the Timeline is automatically approved, and the </w:t>
      </w:r>
      <w:r w:rsidRPr="00F26B41">
        <w:rPr>
          <w:b/>
          <w:bCs/>
        </w:rPr>
        <w:t>Extension Expiration Date</w:t>
      </w:r>
      <w:r w:rsidRPr="00F26B41">
        <w:t xml:space="preserve"> in the Servicing Management screen is updated as follows:</w:t>
      </w:r>
    </w:p>
    <w:p w14:paraId="273CFB70" w14:textId="4606B6F5" w:rsidR="00855F84" w:rsidRPr="00F26B41" w:rsidRDefault="00855F84" w:rsidP="00F26B41">
      <w:pPr>
        <w:pStyle w:val="BodyText"/>
        <w:numPr>
          <w:ilvl w:val="0"/>
          <w:numId w:val="21"/>
        </w:numPr>
      </w:pPr>
      <w:r w:rsidRPr="00F26B41">
        <w:t xml:space="preserve">For new Extension Timelines (with no other active/inactive timelines) the </w:t>
      </w:r>
      <w:r w:rsidRPr="00F26B41">
        <w:rPr>
          <w:b/>
          <w:bCs w:val="0"/>
        </w:rPr>
        <w:t xml:space="preserve">Extension Expiration Date </w:t>
      </w:r>
      <w:r w:rsidRPr="00F26B41">
        <w:t xml:space="preserve">= “HUD Auto-Approved” Complete Date + 12 Months. </w:t>
      </w:r>
    </w:p>
    <w:p w14:paraId="749796C0" w14:textId="77777777" w:rsidR="00855F84" w:rsidRPr="00F26B41" w:rsidRDefault="00855F84" w:rsidP="00F26B41">
      <w:pPr>
        <w:pStyle w:val="BodyText"/>
        <w:numPr>
          <w:ilvl w:val="0"/>
          <w:numId w:val="21"/>
        </w:numPr>
      </w:pPr>
      <w:r w:rsidRPr="00F26B41">
        <w:rPr>
          <w:u w:val="single"/>
        </w:rPr>
        <w:t>If one or more Extension Timelines exists</w:t>
      </w:r>
      <w:r w:rsidRPr="00F26B41">
        <w:t xml:space="preserve">: </w:t>
      </w:r>
    </w:p>
    <w:p w14:paraId="79835A90" w14:textId="49468292" w:rsidR="00855F84" w:rsidRPr="00F26B41" w:rsidRDefault="00855F84" w:rsidP="00F26B41">
      <w:pPr>
        <w:pStyle w:val="BodyText"/>
        <w:numPr>
          <w:ilvl w:val="1"/>
          <w:numId w:val="21"/>
        </w:numPr>
      </w:pPr>
      <w:r w:rsidRPr="00F26B41">
        <w:t xml:space="preserve">If the MAX Extension Expiration Date from the other Extension Timelines are greater than or equal to the latest Step “HUD Decision – Approved” Complete Date from the </w:t>
      </w:r>
      <w:r w:rsidRPr="00F26B41">
        <w:rPr>
          <w:b/>
          <w:bCs w:val="0"/>
        </w:rPr>
        <w:t>Endorsed &gt; Requests &gt; Due &amp; Payable w/ HUD Approval</w:t>
      </w:r>
      <w:r w:rsidRPr="00F26B41">
        <w:t xml:space="preserve"> Timeline, then the </w:t>
      </w:r>
      <w:r w:rsidRPr="00F26B41">
        <w:rPr>
          <w:b/>
          <w:bCs w:val="0"/>
        </w:rPr>
        <w:t>Extension Expiration Date</w:t>
      </w:r>
      <w:r w:rsidRPr="00F26B41">
        <w:t xml:space="preserve"> for the new timeline = MAX </w:t>
      </w:r>
      <w:r w:rsidRPr="00F26B41">
        <w:rPr>
          <w:b/>
          <w:bCs w:val="0"/>
        </w:rPr>
        <w:t>Extension Expiration Date</w:t>
      </w:r>
      <w:r w:rsidRPr="00F26B41">
        <w:t xml:space="preserve"> + 12 Months.</w:t>
      </w:r>
    </w:p>
    <w:p w14:paraId="3F362C97" w14:textId="531FC58D" w:rsidR="00855F84" w:rsidRPr="00F26B41" w:rsidRDefault="00855F84" w:rsidP="00F26B41">
      <w:pPr>
        <w:pStyle w:val="OrderedList"/>
        <w:numPr>
          <w:ilvl w:val="1"/>
          <w:numId w:val="21"/>
        </w:numPr>
        <w:jc w:val="both"/>
      </w:pPr>
      <w:r w:rsidRPr="00F26B41">
        <w:rPr>
          <w:u w:val="single"/>
        </w:rPr>
        <w:t xml:space="preserve">If the MAX Extension Expiration Date from the other Extension Timelines are less than the latest Step “HUD Decision – Approved” Complete Date from the </w:t>
      </w:r>
      <w:r w:rsidRPr="00F26B41">
        <w:rPr>
          <w:b/>
          <w:bCs/>
          <w:u w:val="single"/>
        </w:rPr>
        <w:t>Endorsed &gt; Requests &gt; Due &amp; Payable w/ HUD Approval</w:t>
      </w:r>
      <w:r w:rsidRPr="00F26B41">
        <w:rPr>
          <w:u w:val="single"/>
        </w:rPr>
        <w:t xml:space="preserve"> Timeline, then the </w:t>
      </w:r>
      <w:r w:rsidRPr="00F26B41">
        <w:rPr>
          <w:b/>
          <w:bCs/>
          <w:u w:val="single"/>
        </w:rPr>
        <w:t>Extension Expiration Date</w:t>
      </w:r>
      <w:r w:rsidRPr="00F26B41">
        <w:rPr>
          <w:u w:val="single"/>
        </w:rPr>
        <w:t xml:space="preserve"> for the new timeline = “HUD Auto-Approved” Complete Date + 12 Months. </w:t>
      </w:r>
    </w:p>
    <w:p w14:paraId="458A0C06" w14:textId="1F3B2933" w:rsidR="00A62808" w:rsidRPr="00D757EC" w:rsidRDefault="00A62808" w:rsidP="00863D8C">
      <w:pPr>
        <w:pStyle w:val="Heading4"/>
      </w:pPr>
      <w:bookmarkStart w:id="3771" w:name="_Toc230163431"/>
      <w:r w:rsidRPr="00D757EC">
        <w:t>Extension – Claim</w:t>
      </w:r>
      <w:r w:rsidR="00C37DBF">
        <w:t>s</w:t>
      </w:r>
      <w:r w:rsidRPr="00D757EC">
        <w:t xml:space="preserve"> </w:t>
      </w:r>
      <w:bookmarkEnd w:id="3761"/>
      <w:bookmarkEnd w:id="3762"/>
      <w:bookmarkEnd w:id="3763"/>
      <w:bookmarkEnd w:id="3764"/>
      <w:bookmarkEnd w:id="3765"/>
      <w:r w:rsidR="00C37DBF">
        <w:t>Deadlines</w:t>
      </w:r>
      <w:bookmarkEnd w:id="3766"/>
      <w:bookmarkEnd w:id="3767"/>
      <w:bookmarkEnd w:id="3771"/>
      <w:r w:rsidR="0011606C" w:rsidRPr="00D757EC">
        <w:fldChar w:fldCharType="begin"/>
      </w:r>
      <w:r w:rsidR="0011606C" w:rsidRPr="00D757EC">
        <w:instrText xml:space="preserve"> XE "</w:instrText>
      </w:r>
      <w:r w:rsidR="00AF4DFD">
        <w:instrText xml:space="preserve">Endorsed </w:instrText>
      </w:r>
      <w:r w:rsidR="0011606C" w:rsidRPr="00D757EC">
        <w:instrText xml:space="preserve">Extension – Claim Filing Timeline" </w:instrText>
      </w:r>
      <w:r w:rsidR="0011606C" w:rsidRPr="00D757EC">
        <w:fldChar w:fldCharType="end"/>
      </w:r>
    </w:p>
    <w:p w14:paraId="2BD428C6" w14:textId="2298B439" w:rsidR="00C303B0" w:rsidRPr="00F26B41" w:rsidRDefault="00C303B0" w:rsidP="00F26B41">
      <w:pPr>
        <w:pStyle w:val="BodyText"/>
      </w:pPr>
      <w:r w:rsidRPr="00F26B41">
        <w:t xml:space="preserve">This timeline is located under Endorsed &gt; Requests, Servicing Type “Extension–Claims Deadlines” and is initiated </w:t>
      </w:r>
      <w:r w:rsidR="00B017CE" w:rsidRPr="00F26B41">
        <w:t>by a servicer to</w:t>
      </w:r>
      <w:r w:rsidRPr="00F26B41">
        <w:t xml:space="preserve"> request an extension to either the end of the Marketable Title period or to the claim filing deadline using timeline Extension – Claims Deadlines and selecting the appropriate Reason for Extension at timeline initiation. An extension to the end of the </w:t>
      </w:r>
      <w:r w:rsidRPr="00F26B41">
        <w:rPr>
          <w:b/>
          <w:bCs w:val="0"/>
        </w:rPr>
        <w:t>CT21 - Marketable Title period</w:t>
      </w:r>
      <w:r w:rsidRPr="00F26B41">
        <w:t xml:space="preserve"> can be granted when there is a pending sale and allows the servicer additional time to file the Claim Type 21 as a Sales Based Claim. The servicer should initiate this timeline prior to the end of the six month period from the date the mortgagee acquired title. An extension to </w:t>
      </w:r>
      <w:r w:rsidRPr="00F26B41">
        <w:rPr>
          <w:b/>
          <w:bCs w:val="0"/>
        </w:rPr>
        <w:t>CT21 - Claim Filing</w:t>
      </w:r>
      <w:r w:rsidRPr="00F26B41">
        <w:t xml:space="preserve"> or </w:t>
      </w:r>
      <w:r w:rsidRPr="00F26B41">
        <w:rPr>
          <w:b/>
          <w:bCs w:val="0"/>
        </w:rPr>
        <w:t xml:space="preserve">CT23 – Claim Filing </w:t>
      </w:r>
      <w:r w:rsidRPr="00F26B41">
        <w:t xml:space="preserve">extends the claim filing deadline. For a Claim Filing Extension, the Claim Timeline must be initiated before the Extension in order to select the corresponding Reason for Extension. </w:t>
      </w:r>
    </w:p>
    <w:p w14:paraId="052D0C93" w14:textId="77777777" w:rsidR="00C303B0" w:rsidRPr="00F26B41" w:rsidRDefault="00C303B0" w:rsidP="00F26B41">
      <w:pPr>
        <w:pStyle w:val="BodyText"/>
      </w:pPr>
      <w:r w:rsidRPr="00F26B41">
        <w:t>Multiple active Extension–Claims Deadlines timelines cannot be initiated on a loan. The Servicing Management tab can be used to activate or inactivate the timeline and update extension data fields. Once the timeline is inactivated, none of the steps can be edited.</w:t>
      </w:r>
    </w:p>
    <w:p w14:paraId="6F9AAC0A" w14:textId="293A6196" w:rsidR="00CF76D9" w:rsidRPr="00F26B41" w:rsidRDefault="00CF76D9" w:rsidP="00F26B41">
      <w:pPr>
        <w:pStyle w:val="BodyText"/>
      </w:pPr>
      <w:r w:rsidRPr="00F26B41">
        <w:rPr>
          <w:b/>
          <w:bCs w:val="0"/>
        </w:rPr>
        <w:t>TIP</w:t>
      </w:r>
      <w:r w:rsidRPr="00F26B41">
        <w:t xml:space="preserve">: Refer to section 7.1.2 “Setup Criteria to Initiate Timelines” for general steps to initiate timelines, and section 7.1.7 “To Complete Timeline Steps” for general information how to complete steps within a timeline. </w:t>
      </w:r>
    </w:p>
    <w:p w14:paraId="2C48124F" w14:textId="34AEDAA5" w:rsidR="00C303B0" w:rsidRPr="00F26B41" w:rsidRDefault="00C303B0" w:rsidP="00F26B41">
      <w:pPr>
        <w:pStyle w:val="BodyText"/>
      </w:pPr>
      <w:r w:rsidRPr="00F26B41">
        <w:t>The Servicer attaches all required documentation and completes the necessary steps on the timeline. The following Template Steps are displayed when the timeline is initiated</w:t>
      </w:r>
      <w:r w:rsidR="00B017CE" w:rsidRPr="00F26B41">
        <w:t>. The steps are servicer steps unless otherwise stated</w:t>
      </w:r>
      <w:r w:rsidRPr="00F26B41">
        <w:t>:</w:t>
      </w:r>
    </w:p>
    <w:p w14:paraId="63F32F4C" w14:textId="014A7281" w:rsidR="00C303B0" w:rsidRPr="00F26B41" w:rsidRDefault="00C303B0" w:rsidP="00F26B41">
      <w:pPr>
        <w:numPr>
          <w:ilvl w:val="0"/>
          <w:numId w:val="21"/>
        </w:numPr>
        <w:spacing w:after="0" w:line="240" w:lineRule="auto"/>
        <w:jc w:val="both"/>
        <w:rPr>
          <w:rFonts w:ascii="Cambria" w:hAnsi="Cambria"/>
        </w:rPr>
      </w:pPr>
      <w:r w:rsidRPr="00F26B41">
        <w:rPr>
          <w:rFonts w:ascii="Cambria" w:eastAsia="Times New Roman" w:hAnsi="Cambria"/>
          <w:color w:val="000000"/>
        </w:rPr>
        <w:t xml:space="preserve">Initiate Extension </w:t>
      </w:r>
    </w:p>
    <w:p w14:paraId="036A6535" w14:textId="665D9320" w:rsidR="00C303B0" w:rsidRPr="00F26B41" w:rsidRDefault="00C303B0" w:rsidP="00F26B41">
      <w:pPr>
        <w:numPr>
          <w:ilvl w:val="0"/>
          <w:numId w:val="21"/>
        </w:numPr>
        <w:spacing w:after="0" w:line="240" w:lineRule="auto"/>
        <w:jc w:val="both"/>
        <w:rPr>
          <w:rFonts w:ascii="Cambria" w:hAnsi="Cambria"/>
        </w:rPr>
      </w:pPr>
      <w:r w:rsidRPr="00F26B41">
        <w:rPr>
          <w:rFonts w:ascii="Cambria" w:eastAsia="Times New Roman" w:hAnsi="Cambria"/>
          <w:color w:val="000000"/>
        </w:rPr>
        <w:t>Upload Extension Package</w:t>
      </w:r>
    </w:p>
    <w:p w14:paraId="23B959A1" w14:textId="5FE93FE7" w:rsidR="00C303B0" w:rsidRPr="00F26B41" w:rsidRDefault="00C303B0" w:rsidP="00F26B41">
      <w:pPr>
        <w:numPr>
          <w:ilvl w:val="0"/>
          <w:numId w:val="21"/>
        </w:numPr>
        <w:spacing w:after="0" w:line="240" w:lineRule="auto"/>
        <w:jc w:val="both"/>
        <w:rPr>
          <w:rFonts w:ascii="Cambria" w:hAnsi="Cambria"/>
        </w:rPr>
      </w:pPr>
      <w:r w:rsidRPr="00F26B41">
        <w:rPr>
          <w:rFonts w:ascii="Cambria" w:eastAsia="Times New Roman" w:hAnsi="Cambria"/>
          <w:color w:val="000000"/>
        </w:rPr>
        <w:t xml:space="preserve">Submit Extension Request for Time </w:t>
      </w:r>
    </w:p>
    <w:p w14:paraId="3AD961C4" w14:textId="75E83D7D" w:rsidR="00B017CE" w:rsidRPr="00F26B41" w:rsidRDefault="00B017CE" w:rsidP="00F26B41">
      <w:pPr>
        <w:pStyle w:val="BodyText"/>
      </w:pPr>
      <w:r w:rsidRPr="00F26B41">
        <w:t xml:space="preserve">The following Optional Steps are available on this timeline. Refer to section 7.1.8 “To Add Optional Timeline Steps” for general information how to add and complete optional steps within a timeline. The steps are HUD steps unless otherwise stated: </w:t>
      </w:r>
    </w:p>
    <w:p w14:paraId="40887FC8" w14:textId="1EF0D4AE" w:rsidR="00B017CE" w:rsidRPr="00F26B41" w:rsidRDefault="00B017CE" w:rsidP="00F26B41">
      <w:pPr>
        <w:numPr>
          <w:ilvl w:val="0"/>
          <w:numId w:val="21"/>
        </w:numPr>
        <w:spacing w:after="0" w:line="240" w:lineRule="auto"/>
        <w:jc w:val="both"/>
        <w:rPr>
          <w:rFonts w:ascii="Cambria" w:hAnsi="Cambria"/>
        </w:rPr>
      </w:pPr>
      <w:r w:rsidRPr="00F26B41">
        <w:rPr>
          <w:rFonts w:ascii="Cambria" w:hAnsi="Cambria"/>
        </w:rPr>
        <w:t>HUD Decision – Approved</w:t>
      </w:r>
    </w:p>
    <w:p w14:paraId="4F9B04DB" w14:textId="0804E4F2" w:rsidR="00B017CE" w:rsidRPr="00F26B41" w:rsidRDefault="00B017CE" w:rsidP="00F26B41">
      <w:pPr>
        <w:numPr>
          <w:ilvl w:val="0"/>
          <w:numId w:val="21"/>
        </w:numPr>
        <w:spacing w:after="0" w:line="240" w:lineRule="auto"/>
        <w:jc w:val="both"/>
        <w:rPr>
          <w:rFonts w:ascii="Cambria" w:hAnsi="Cambria"/>
        </w:rPr>
      </w:pPr>
      <w:r w:rsidRPr="00F26B41">
        <w:rPr>
          <w:rFonts w:ascii="Cambria" w:hAnsi="Cambria"/>
        </w:rPr>
        <w:t>HUD Decision – Denied</w:t>
      </w:r>
    </w:p>
    <w:p w14:paraId="30E1DC2D" w14:textId="18855656" w:rsidR="00B017CE" w:rsidRPr="00F26B41" w:rsidRDefault="00B017CE" w:rsidP="00F26B41">
      <w:pPr>
        <w:numPr>
          <w:ilvl w:val="0"/>
          <w:numId w:val="21"/>
        </w:numPr>
        <w:spacing w:after="0" w:line="240" w:lineRule="auto"/>
        <w:jc w:val="both"/>
        <w:rPr>
          <w:rFonts w:ascii="Cambria" w:hAnsi="Cambria"/>
        </w:rPr>
      </w:pPr>
      <w:r w:rsidRPr="00F26B41">
        <w:rPr>
          <w:rFonts w:ascii="Cambria" w:hAnsi="Cambria"/>
        </w:rPr>
        <w:t xml:space="preserve">HUD Decision - Pending Additional Info – </w:t>
      </w:r>
      <w:r w:rsidRPr="00F26B41">
        <w:rPr>
          <w:rFonts w:ascii="Cambria" w:hAnsi="Cambria"/>
          <w:b/>
          <w:bCs/>
          <w:i/>
          <w:iCs/>
        </w:rPr>
        <w:t>HUD Contractor Step</w:t>
      </w:r>
    </w:p>
    <w:p w14:paraId="51A8CAC5" w14:textId="7AB30732" w:rsidR="00B017CE" w:rsidRPr="00F26B41" w:rsidRDefault="00B017CE" w:rsidP="00F26B41">
      <w:pPr>
        <w:numPr>
          <w:ilvl w:val="0"/>
          <w:numId w:val="21"/>
        </w:numPr>
        <w:spacing w:after="0" w:line="240" w:lineRule="auto"/>
        <w:jc w:val="both"/>
        <w:rPr>
          <w:rFonts w:ascii="Cambria" w:hAnsi="Cambria"/>
        </w:rPr>
      </w:pPr>
      <w:r w:rsidRPr="00F26B41">
        <w:rPr>
          <w:rFonts w:ascii="Cambria" w:hAnsi="Cambria"/>
        </w:rPr>
        <w:t xml:space="preserve">Follow Up – </w:t>
      </w:r>
      <w:r w:rsidRPr="00F26B41">
        <w:rPr>
          <w:rFonts w:ascii="Cambria" w:hAnsi="Cambria"/>
          <w:b/>
          <w:bCs/>
          <w:i/>
          <w:iCs/>
        </w:rPr>
        <w:t>HUD Contractor Step</w:t>
      </w:r>
    </w:p>
    <w:p w14:paraId="3A766E03" w14:textId="25FB83C6" w:rsidR="00C303B0" w:rsidRPr="00F26B41" w:rsidRDefault="00337D71" w:rsidP="00F26B41">
      <w:pPr>
        <w:pStyle w:val="OrderedList"/>
        <w:jc w:val="both"/>
      </w:pPr>
      <w:r w:rsidRPr="00F26B41">
        <w:t>The following Trigger Steps are available on this timeline</w:t>
      </w:r>
      <w:r w:rsidR="00B017CE" w:rsidRPr="00F26B41">
        <w:t>. The steps are HUD steps unless otherwise stated</w:t>
      </w:r>
      <w:r w:rsidR="00C303B0" w:rsidRPr="00F26B41">
        <w:t>:</w:t>
      </w:r>
    </w:p>
    <w:p w14:paraId="6C674ACB" w14:textId="7BB5A0DD" w:rsidR="00C303B0" w:rsidRPr="00F26B41" w:rsidRDefault="00C303B0" w:rsidP="00F26B41">
      <w:pPr>
        <w:numPr>
          <w:ilvl w:val="0"/>
          <w:numId w:val="21"/>
        </w:numPr>
        <w:spacing w:after="0" w:line="240" w:lineRule="auto"/>
        <w:jc w:val="both"/>
        <w:rPr>
          <w:rFonts w:ascii="Cambria" w:hAnsi="Cambria"/>
        </w:rPr>
      </w:pPr>
      <w:r w:rsidRPr="00F26B41">
        <w:rPr>
          <w:rFonts w:ascii="Cambria" w:hAnsi="Cambria"/>
        </w:rPr>
        <w:t>Extension Request Reviewed</w:t>
      </w:r>
    </w:p>
    <w:p w14:paraId="51AD488E" w14:textId="12B850E6" w:rsidR="00C303B0" w:rsidRPr="00F26B41" w:rsidRDefault="00C303B0" w:rsidP="00F26B41">
      <w:pPr>
        <w:numPr>
          <w:ilvl w:val="0"/>
          <w:numId w:val="21"/>
        </w:numPr>
        <w:spacing w:after="0" w:line="240" w:lineRule="auto"/>
        <w:jc w:val="both"/>
        <w:rPr>
          <w:rFonts w:ascii="Cambria" w:hAnsi="Cambria"/>
        </w:rPr>
      </w:pPr>
      <w:r w:rsidRPr="00F26B41">
        <w:rPr>
          <w:rFonts w:ascii="Cambria" w:hAnsi="Cambria"/>
        </w:rPr>
        <w:t>Servicer Notified of Decision</w:t>
      </w:r>
    </w:p>
    <w:p w14:paraId="7FC53E55" w14:textId="20710DE0" w:rsidR="00C303B0" w:rsidRPr="00F26B41" w:rsidRDefault="00C303B0" w:rsidP="00F26B41">
      <w:pPr>
        <w:numPr>
          <w:ilvl w:val="0"/>
          <w:numId w:val="21"/>
        </w:numPr>
        <w:spacing w:after="0" w:line="240" w:lineRule="auto"/>
        <w:jc w:val="both"/>
        <w:rPr>
          <w:rFonts w:ascii="Cambria" w:hAnsi="Cambria"/>
        </w:rPr>
      </w:pPr>
      <w:r w:rsidRPr="00F26B41">
        <w:rPr>
          <w:rFonts w:ascii="Cambria" w:hAnsi="Cambria"/>
        </w:rPr>
        <w:t>Request for Extension of Time Recd</w:t>
      </w:r>
    </w:p>
    <w:p w14:paraId="7602F718" w14:textId="77777777" w:rsidR="00652CA2" w:rsidRPr="00F26B41" w:rsidRDefault="00652CA2" w:rsidP="00F26B41">
      <w:pPr>
        <w:pStyle w:val="OrderedList"/>
        <w:jc w:val="both"/>
      </w:pPr>
      <w:r w:rsidRPr="00F26B41">
        <w:t>The following Servicing Mgmt fields are required for this timeline during timeline initiation/ setup, in addition to Initiation Date:</w:t>
      </w:r>
    </w:p>
    <w:p w14:paraId="6ACE569E" w14:textId="77777777" w:rsidR="00652CA2" w:rsidRPr="00F26B41" w:rsidRDefault="00652CA2" w:rsidP="00F26B41">
      <w:pPr>
        <w:pStyle w:val="ListParagraph"/>
        <w:numPr>
          <w:ilvl w:val="0"/>
          <w:numId w:val="21"/>
        </w:numPr>
        <w:spacing w:after="0" w:line="240" w:lineRule="auto"/>
        <w:jc w:val="both"/>
        <w:rPr>
          <w:rFonts w:ascii="Cambria" w:hAnsi="Cambria"/>
        </w:rPr>
      </w:pPr>
      <w:r w:rsidRPr="00F26B41">
        <w:rPr>
          <w:rFonts w:ascii="Cambria" w:hAnsi="Cambria"/>
        </w:rPr>
        <w:t>Reason for Request</w:t>
      </w:r>
    </w:p>
    <w:p w14:paraId="120FD1B3" w14:textId="41DCDF38" w:rsidR="00E6311A" w:rsidRPr="00F26B41" w:rsidRDefault="00652CA2" w:rsidP="00F26B41">
      <w:pPr>
        <w:pStyle w:val="ListParagraph"/>
        <w:numPr>
          <w:ilvl w:val="0"/>
          <w:numId w:val="21"/>
        </w:numPr>
        <w:spacing w:after="0" w:line="240" w:lineRule="auto"/>
        <w:jc w:val="both"/>
        <w:rPr>
          <w:rFonts w:ascii="Cambria" w:hAnsi="Cambria"/>
        </w:rPr>
      </w:pPr>
      <w:r w:rsidRPr="00F26B41">
        <w:rPr>
          <w:rFonts w:ascii="Cambria" w:hAnsi="Cambria"/>
        </w:rPr>
        <w:t>Reason for Extension</w:t>
      </w:r>
    </w:p>
    <w:p w14:paraId="614A2B88" w14:textId="77777777" w:rsidR="00B97D36" w:rsidRPr="00D757EC" w:rsidRDefault="00B97D36" w:rsidP="00B97D36">
      <w:pPr>
        <w:pStyle w:val="Heading4"/>
      </w:pPr>
      <w:bookmarkStart w:id="3772" w:name="_Toc74052135"/>
      <w:bookmarkStart w:id="3773" w:name="_Toc90643518"/>
      <w:bookmarkStart w:id="3774" w:name="_Toc230163432"/>
      <w:bookmarkStart w:id="3775" w:name="_Hlk89928854"/>
      <w:bookmarkStart w:id="3776" w:name="_Toc315554324"/>
      <w:bookmarkStart w:id="3777" w:name="_Toc315633985"/>
      <w:bookmarkStart w:id="3778" w:name="_Toc11334898"/>
      <w:bookmarkStart w:id="3779" w:name="_Toc74052120"/>
      <w:bookmarkStart w:id="3780" w:name="_Toc90643503"/>
      <w:r w:rsidRPr="00D757EC">
        <w:t xml:space="preserve">Extension – </w:t>
      </w:r>
      <w:r>
        <w:t>COVID-19 Request to Delay Claims Submission</w:t>
      </w:r>
      <w:bookmarkEnd w:id="3772"/>
      <w:bookmarkEnd w:id="3773"/>
      <w:bookmarkEnd w:id="3774"/>
      <w:r w:rsidRPr="00D757EC">
        <w:fldChar w:fldCharType="begin"/>
      </w:r>
      <w:r w:rsidRPr="00D757EC">
        <w:instrText xml:space="preserve"> XE "</w:instrText>
      </w:r>
      <w:r>
        <w:instrText xml:space="preserve">Endorsed </w:instrText>
      </w:r>
      <w:r w:rsidRPr="00D757EC">
        <w:instrText xml:space="preserve">Extension – Claim Filing Timeline" </w:instrText>
      </w:r>
      <w:r w:rsidRPr="00D757EC">
        <w:fldChar w:fldCharType="end"/>
      </w:r>
    </w:p>
    <w:bookmarkEnd w:id="3775"/>
    <w:p w14:paraId="08BAF12A" w14:textId="569AB339" w:rsidR="003860DB" w:rsidRPr="00F26B41" w:rsidRDefault="003860DB" w:rsidP="00F26B41">
      <w:pPr>
        <w:jc w:val="both"/>
        <w:rPr>
          <w:rFonts w:ascii="Cambria" w:hAnsi="Cambria"/>
        </w:rPr>
      </w:pPr>
      <w:r w:rsidRPr="00F26B41">
        <w:rPr>
          <w:rFonts w:ascii="Cambria" w:hAnsi="Cambria"/>
        </w:rPr>
        <w:t>This timeline is located under Endorsed &gt; Request, Servicing Type “Extension – COVID-19 Request to Delay Claims Submission” and is initiated by the servicer to delay Claims Submission due to the COVID-19 National Emergency and Mortgagee Letter 2020-06.</w:t>
      </w:r>
      <w:r w:rsidR="00A63EC7" w:rsidRPr="00F26B41">
        <w:rPr>
          <w:rFonts w:ascii="Cambria" w:hAnsi="Cambria"/>
        </w:rPr>
        <w:t xml:space="preserve">  </w:t>
      </w:r>
      <w:bookmarkStart w:id="3781" w:name="_Hlk201646366"/>
      <w:r w:rsidR="00A63EC7" w:rsidRPr="00F26B41">
        <w:rPr>
          <w:rFonts w:ascii="Cambria" w:hAnsi="Cambria"/>
        </w:rPr>
        <w:t>The latest permitted COVID Extension Expiration Date is 11/30/2023.</w:t>
      </w:r>
      <w:bookmarkEnd w:id="3781"/>
    </w:p>
    <w:p w14:paraId="06C2818C" w14:textId="77777777" w:rsidR="003860DB" w:rsidRPr="00F26B41" w:rsidRDefault="003860DB" w:rsidP="00F26B41">
      <w:pPr>
        <w:jc w:val="both"/>
        <w:rPr>
          <w:rFonts w:ascii="Cambria" w:hAnsi="Cambria"/>
        </w:rPr>
      </w:pPr>
      <w:r w:rsidRPr="00F26B41">
        <w:rPr>
          <w:rFonts w:ascii="Cambria" w:hAnsi="Cambria"/>
        </w:rPr>
        <w:t>For first timelines, user must enter the Extension Request Date and Extension Expiration Date, which must be within 6 months of the Extension Request Date. The first timeline Extension Expiration Date may be changed if necessary but must be within the required date range and within 6 months or 3 months of the Extension Request Date, depending on the Reason for Request selected.   If the first timeline Extension Expiration date is edited, the new date will be displayed in field Prior Extension Expiration Date on the second timeline.</w:t>
      </w:r>
    </w:p>
    <w:p w14:paraId="6EF08E8E" w14:textId="77777777" w:rsidR="003860DB" w:rsidRPr="00F26B41" w:rsidRDefault="003860DB" w:rsidP="00F26B41">
      <w:pPr>
        <w:jc w:val="both"/>
        <w:rPr>
          <w:rFonts w:ascii="Cambria" w:hAnsi="Cambria"/>
        </w:rPr>
      </w:pPr>
      <w:r w:rsidRPr="00F26B41">
        <w:rPr>
          <w:rFonts w:ascii="Cambria" w:hAnsi="Cambria"/>
        </w:rPr>
        <w:t xml:space="preserve">For second timelines of the same type, user will not need to enter an Extension Request Date but must enter the Extension Expiration Date, which must be within 6 months or 3 months of the Prior Extension Expiration Date from the first timeline, depending on the Reason for Request selected.  On second timelines, the Extension Request Date is optional and is not used in validations for this timeline.  </w:t>
      </w:r>
    </w:p>
    <w:p w14:paraId="1D99CE5B" w14:textId="77777777" w:rsidR="003860DB" w:rsidRPr="00F26B41" w:rsidRDefault="003860DB" w:rsidP="00F26B41">
      <w:pPr>
        <w:jc w:val="both"/>
        <w:rPr>
          <w:rFonts w:ascii="Cambria" w:hAnsi="Cambria"/>
        </w:rPr>
      </w:pPr>
      <w:r w:rsidRPr="00F26B41">
        <w:rPr>
          <w:rFonts w:ascii="Cambria" w:hAnsi="Cambria"/>
        </w:rPr>
        <w:t>Multiple active Extension – COVID-19 Request to Delay Claims Submission timelines can be initiated on a loan. The Servicing Management tab can be used to inactivate the timeline. Once the timeline is inactivated, none of the steps can be edited.</w:t>
      </w:r>
    </w:p>
    <w:p w14:paraId="308E3AC6" w14:textId="77777777" w:rsidR="003860DB" w:rsidRPr="00F26B41" w:rsidRDefault="003860DB"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5B717CDE" w14:textId="77777777" w:rsidR="003860DB" w:rsidRPr="00F26B41" w:rsidRDefault="003860DB" w:rsidP="00F26B41">
      <w:pPr>
        <w:pStyle w:val="BodyText"/>
      </w:pPr>
      <w:r w:rsidRPr="00F26B41">
        <w:t>The Servicer attaches all required documentation and completes the necessary steps on the timeline. The following Template Steps are displayed when the timeline is initiated. The steps are servicer steps unless otherwise stated</w:t>
      </w:r>
    </w:p>
    <w:p w14:paraId="2BD040AB"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 xml:space="preserve">Initiate </w:t>
      </w:r>
      <w:r w:rsidRPr="00F26B41">
        <w:rPr>
          <w:rFonts w:ascii="Cambria" w:eastAsia="Times New Roman" w:hAnsi="Cambria"/>
          <w:color w:val="000000"/>
        </w:rPr>
        <w:t>Extension</w:t>
      </w:r>
    </w:p>
    <w:p w14:paraId="6F4DA8CD"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eastAsia="Times New Roman" w:hAnsi="Cambria"/>
          <w:color w:val="000000"/>
        </w:rPr>
        <w:t>Submit</w:t>
      </w:r>
      <w:r w:rsidRPr="00F26B41">
        <w:rPr>
          <w:rFonts w:ascii="Cambria" w:hAnsi="Cambria"/>
        </w:rPr>
        <w:t xml:space="preserve"> Extension Request for Time</w:t>
      </w:r>
    </w:p>
    <w:p w14:paraId="1151A1A8"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eastAsia="Times New Roman" w:hAnsi="Cambria"/>
          <w:color w:val="000000"/>
        </w:rPr>
        <w:t>Extension</w:t>
      </w:r>
      <w:r w:rsidRPr="00F26B41">
        <w:rPr>
          <w:rFonts w:ascii="Cambria" w:hAnsi="Cambria"/>
        </w:rPr>
        <w:t xml:space="preserve"> Request Reviewed – </w:t>
      </w:r>
      <w:r w:rsidRPr="00F26B41">
        <w:rPr>
          <w:rFonts w:ascii="Cambria" w:hAnsi="Cambria"/>
          <w:b/>
          <w:bCs/>
          <w:i/>
          <w:iCs/>
        </w:rPr>
        <w:t>HUD Step</w:t>
      </w:r>
    </w:p>
    <w:p w14:paraId="03B37424"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eastAsia="Times New Roman" w:hAnsi="Cambria"/>
          <w:color w:val="000000"/>
        </w:rPr>
        <w:t>Servicer</w:t>
      </w:r>
      <w:r w:rsidRPr="00F26B41">
        <w:rPr>
          <w:rFonts w:ascii="Cambria" w:hAnsi="Cambria"/>
        </w:rPr>
        <w:t xml:space="preserve"> Notified of Decision – </w:t>
      </w:r>
      <w:r w:rsidRPr="00F26B41">
        <w:rPr>
          <w:rFonts w:ascii="Cambria" w:hAnsi="Cambria"/>
          <w:b/>
          <w:bCs/>
          <w:i/>
          <w:iCs/>
        </w:rPr>
        <w:t>HUD Step</w:t>
      </w:r>
    </w:p>
    <w:p w14:paraId="167B2ED8"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eastAsia="Times New Roman" w:hAnsi="Cambria"/>
          <w:color w:val="000000"/>
        </w:rPr>
        <w:t>HUD</w:t>
      </w:r>
      <w:r w:rsidRPr="00F26B41">
        <w:rPr>
          <w:rFonts w:ascii="Cambria" w:hAnsi="Cambria"/>
        </w:rPr>
        <w:t xml:space="preserve"> Decision – Approved – </w:t>
      </w:r>
      <w:r w:rsidRPr="00F26B41">
        <w:rPr>
          <w:rFonts w:ascii="Cambria" w:hAnsi="Cambria"/>
          <w:b/>
          <w:bCs/>
          <w:i/>
          <w:iCs/>
        </w:rPr>
        <w:t>HUD Step</w:t>
      </w:r>
    </w:p>
    <w:p w14:paraId="0EC0DCEE" w14:textId="77777777" w:rsidR="003860DB" w:rsidRPr="00F26B41" w:rsidRDefault="003860DB" w:rsidP="00F26B41">
      <w:pPr>
        <w:pStyle w:val="BodyText"/>
      </w:pPr>
      <w:r w:rsidRPr="00F26B41">
        <w:t>The following Servicing Mgmt fields are required for this timeline during timeline initiation/ setup, in addition to Initiation Date:</w:t>
      </w:r>
    </w:p>
    <w:p w14:paraId="17E83C61"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Reason for Request</w:t>
      </w:r>
    </w:p>
    <w:p w14:paraId="43610544"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Reason for Extension</w:t>
      </w:r>
    </w:p>
    <w:p w14:paraId="7C13EC19"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Extension Request Date</w:t>
      </w:r>
    </w:p>
    <w:p w14:paraId="23557897"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Extension Expiration Date</w:t>
      </w:r>
    </w:p>
    <w:p w14:paraId="20FFF5ED" w14:textId="77777777" w:rsidR="003860DB" w:rsidRPr="00F26B41" w:rsidRDefault="003860DB" w:rsidP="00F26B41">
      <w:pPr>
        <w:numPr>
          <w:ilvl w:val="0"/>
          <w:numId w:val="21"/>
        </w:numPr>
        <w:spacing w:after="0" w:line="240" w:lineRule="auto"/>
        <w:jc w:val="both"/>
        <w:rPr>
          <w:rFonts w:ascii="Cambria" w:hAnsi="Cambria"/>
        </w:rPr>
      </w:pPr>
      <w:r w:rsidRPr="00F26B41">
        <w:rPr>
          <w:rFonts w:ascii="Cambria" w:hAnsi="Cambria"/>
        </w:rPr>
        <w:t>Requested By</w:t>
      </w:r>
    </w:p>
    <w:p w14:paraId="77B1F399" w14:textId="77777777" w:rsidR="00B97D36" w:rsidRPr="00B45BC6" w:rsidRDefault="00B97D36" w:rsidP="00B97D36">
      <w:pPr>
        <w:pStyle w:val="Heading4"/>
      </w:pPr>
      <w:bookmarkStart w:id="3782" w:name="_Toc74052136"/>
      <w:bookmarkStart w:id="3783" w:name="_Toc90643519"/>
      <w:bookmarkStart w:id="3784" w:name="_Toc230163433"/>
      <w:bookmarkStart w:id="3785" w:name="_Hlk89928870"/>
      <w:r w:rsidRPr="00B45BC6">
        <w:t>Extension – COVID-19 Request to Delay Due &amp; Payable</w:t>
      </w:r>
      <w:bookmarkEnd w:id="3782"/>
      <w:bookmarkEnd w:id="3783"/>
      <w:bookmarkEnd w:id="3784"/>
    </w:p>
    <w:bookmarkEnd w:id="3785"/>
    <w:p w14:paraId="101CAEE3" w14:textId="6456D73D" w:rsidR="00AE1830" w:rsidRPr="00F26B41" w:rsidRDefault="00AE1830" w:rsidP="00F26B41">
      <w:pPr>
        <w:jc w:val="both"/>
        <w:rPr>
          <w:rFonts w:ascii="Cambria" w:hAnsi="Cambria"/>
        </w:rPr>
      </w:pPr>
      <w:r w:rsidRPr="00F26B41">
        <w:rPr>
          <w:rFonts w:ascii="Cambria" w:hAnsi="Cambria"/>
        </w:rPr>
        <w:t>This timeline is located under Endorsed &gt; Request, Servicing Type “Extension – COVID-19 Request to Delay Due &amp; Payable” and is initiated by the Servicer to delay Due &amp; Payable due to the COVID-19 National Emergency and Mortgagee Letter 2020-06. If the loan is already due and payable, then an extension can be granted to Foreclosure or Claims process.</w:t>
      </w:r>
      <w:r w:rsidR="00A63EC7" w:rsidRPr="00F26B41">
        <w:rPr>
          <w:rFonts w:ascii="Cambria" w:hAnsi="Cambria"/>
        </w:rPr>
        <w:t xml:space="preserve"> The latest permitted COVID Extension Expiration Date is 11/30/2023.</w:t>
      </w:r>
    </w:p>
    <w:p w14:paraId="376DFC07" w14:textId="77777777" w:rsidR="00AE1830" w:rsidRPr="00F26B41" w:rsidRDefault="00AE1830" w:rsidP="00F26B41">
      <w:pPr>
        <w:jc w:val="both"/>
        <w:rPr>
          <w:rFonts w:ascii="Cambria" w:hAnsi="Cambria"/>
        </w:rPr>
      </w:pPr>
      <w:r w:rsidRPr="00F26B41">
        <w:rPr>
          <w:rFonts w:ascii="Cambria" w:hAnsi="Cambria"/>
        </w:rPr>
        <w:t>For first timelines, user must enter the Extension Request Date and Extension Expiration Date, which must be within 6 months of the Extension Request Date. The first timeline Extension Expiration Date may be changed if necessary but must be within the required date range and within 6 months or 3 months of the Extension Request Date, depending on the Reason for Request selected.  If the first timeline Extension Expiration date is edited, the new date will be displayed in field Prior Extension Expiration Date on the second timeline.</w:t>
      </w:r>
    </w:p>
    <w:p w14:paraId="116A6FEA" w14:textId="77777777" w:rsidR="00AE1830" w:rsidRPr="00F26B41" w:rsidRDefault="00AE1830" w:rsidP="00F26B41">
      <w:pPr>
        <w:jc w:val="both"/>
        <w:rPr>
          <w:rFonts w:ascii="Cambria" w:hAnsi="Cambria"/>
        </w:rPr>
      </w:pPr>
      <w:r w:rsidRPr="00F26B41">
        <w:rPr>
          <w:rFonts w:ascii="Cambria" w:hAnsi="Cambria"/>
        </w:rPr>
        <w:t>For second timelines of the same type, user will not need to enter an Extension Request Date, but must enter the Extension Expiration Date, which must be within 6 months or 3 months of the Prior Extension Expiration Date from the first timeline, depending on the Reason for Request selected.  On second timelines, the Extension Request Date is optional and is not used in validations for this timeline.</w:t>
      </w:r>
    </w:p>
    <w:p w14:paraId="3B540F8B" w14:textId="77777777" w:rsidR="00AE1830" w:rsidRPr="00F26B41" w:rsidRDefault="00AE1830" w:rsidP="00F26B41">
      <w:pPr>
        <w:jc w:val="both"/>
        <w:rPr>
          <w:rFonts w:ascii="Cambria" w:hAnsi="Cambria"/>
        </w:rPr>
      </w:pPr>
      <w:r w:rsidRPr="00F26B41">
        <w:rPr>
          <w:rFonts w:ascii="Cambria" w:hAnsi="Cambria"/>
        </w:rPr>
        <w:t>Multiple active Extension – COVID-19 Request to Delay Due &amp; Payable timelines can be initiated on a loan. The Servicing Management tab can be used to inactivate the timeline. Once the timeline is inactivated, none of the steps can be edited.</w:t>
      </w:r>
    </w:p>
    <w:p w14:paraId="22E50F6E" w14:textId="77777777" w:rsidR="00AE1830" w:rsidRPr="00F26B41" w:rsidRDefault="00AE1830"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488DB0D3" w14:textId="77777777" w:rsidR="00AE1830" w:rsidRPr="00F26B41" w:rsidRDefault="00AE1830" w:rsidP="00F26B41">
      <w:pPr>
        <w:pStyle w:val="BodyText"/>
      </w:pPr>
      <w:r w:rsidRPr="00F26B41">
        <w:t>The Servicer attaches all required documentation and completes the necessary steps on the timeline. The following Template Steps are displayed when the timeline is initiated. The steps are servicer steps unless otherwise stated</w:t>
      </w:r>
    </w:p>
    <w:p w14:paraId="7EC55B86" w14:textId="77777777" w:rsidR="00AE1830" w:rsidRPr="00F26B41" w:rsidRDefault="00AE1830" w:rsidP="00F26B41">
      <w:pPr>
        <w:numPr>
          <w:ilvl w:val="0"/>
          <w:numId w:val="453"/>
        </w:numPr>
        <w:spacing w:after="0" w:line="240" w:lineRule="auto"/>
        <w:jc w:val="both"/>
        <w:rPr>
          <w:rFonts w:ascii="Cambria" w:hAnsi="Cambria"/>
        </w:rPr>
      </w:pPr>
      <w:r w:rsidRPr="00F26B41">
        <w:rPr>
          <w:rFonts w:ascii="Cambria" w:eastAsia="Times New Roman" w:hAnsi="Cambria"/>
          <w:color w:val="000000"/>
        </w:rPr>
        <w:t>Submit</w:t>
      </w:r>
      <w:r w:rsidRPr="00F26B41">
        <w:rPr>
          <w:rFonts w:ascii="Cambria" w:hAnsi="Cambria"/>
        </w:rPr>
        <w:t xml:space="preserve"> Extension Request for Time</w:t>
      </w:r>
    </w:p>
    <w:p w14:paraId="745531D1" w14:textId="77777777" w:rsidR="00AE1830" w:rsidRPr="00F26B41" w:rsidRDefault="00AE1830" w:rsidP="00F26B41">
      <w:pPr>
        <w:numPr>
          <w:ilvl w:val="0"/>
          <w:numId w:val="453"/>
        </w:numPr>
        <w:spacing w:after="0" w:line="240" w:lineRule="auto"/>
        <w:jc w:val="both"/>
        <w:rPr>
          <w:rFonts w:ascii="Cambria" w:hAnsi="Cambria"/>
        </w:rPr>
      </w:pPr>
      <w:r w:rsidRPr="00F26B41">
        <w:rPr>
          <w:rFonts w:ascii="Cambria" w:eastAsia="Times New Roman" w:hAnsi="Cambria"/>
          <w:color w:val="000000"/>
        </w:rPr>
        <w:t>Extension</w:t>
      </w:r>
      <w:r w:rsidRPr="00F26B41">
        <w:rPr>
          <w:rFonts w:ascii="Cambria" w:hAnsi="Cambria"/>
        </w:rPr>
        <w:t xml:space="preserve"> Request Reviewed</w:t>
      </w:r>
    </w:p>
    <w:p w14:paraId="03650ECC" w14:textId="77777777" w:rsidR="00AE1830" w:rsidRPr="00F26B41" w:rsidRDefault="00AE1830" w:rsidP="00F26B41">
      <w:pPr>
        <w:numPr>
          <w:ilvl w:val="0"/>
          <w:numId w:val="453"/>
        </w:numPr>
        <w:spacing w:after="0" w:line="240" w:lineRule="auto"/>
        <w:jc w:val="both"/>
        <w:rPr>
          <w:rFonts w:ascii="Cambria" w:hAnsi="Cambria"/>
        </w:rPr>
      </w:pPr>
      <w:r w:rsidRPr="00F26B41">
        <w:rPr>
          <w:rFonts w:ascii="Cambria" w:eastAsia="Times New Roman" w:hAnsi="Cambria"/>
          <w:color w:val="000000"/>
        </w:rPr>
        <w:t>Servicer</w:t>
      </w:r>
      <w:r w:rsidRPr="00F26B41">
        <w:rPr>
          <w:rFonts w:ascii="Cambria" w:hAnsi="Cambria"/>
        </w:rPr>
        <w:t xml:space="preserve"> Notified of Decision – </w:t>
      </w:r>
      <w:r w:rsidRPr="00F26B41">
        <w:rPr>
          <w:rFonts w:ascii="Cambria" w:hAnsi="Cambria"/>
          <w:b/>
          <w:bCs/>
          <w:i/>
          <w:iCs/>
        </w:rPr>
        <w:t>HUD Step</w:t>
      </w:r>
    </w:p>
    <w:p w14:paraId="56F562ED" w14:textId="77777777" w:rsidR="00AE1830" w:rsidRPr="00F26B41" w:rsidRDefault="00AE1830" w:rsidP="00F26B41">
      <w:pPr>
        <w:numPr>
          <w:ilvl w:val="0"/>
          <w:numId w:val="453"/>
        </w:numPr>
        <w:spacing w:after="0" w:line="240" w:lineRule="auto"/>
        <w:jc w:val="both"/>
        <w:rPr>
          <w:rFonts w:ascii="Cambria" w:hAnsi="Cambria"/>
        </w:rPr>
      </w:pPr>
      <w:r w:rsidRPr="00F26B41">
        <w:rPr>
          <w:rFonts w:ascii="Cambria" w:eastAsia="Times New Roman" w:hAnsi="Cambria"/>
          <w:color w:val="000000"/>
        </w:rPr>
        <w:t>HUD</w:t>
      </w:r>
      <w:r w:rsidRPr="00F26B41">
        <w:rPr>
          <w:rFonts w:ascii="Cambria" w:hAnsi="Cambria"/>
        </w:rPr>
        <w:t xml:space="preserve"> Decision – Approved – </w:t>
      </w:r>
      <w:r w:rsidRPr="00F26B41">
        <w:rPr>
          <w:rFonts w:ascii="Cambria" w:hAnsi="Cambria"/>
          <w:b/>
          <w:bCs/>
          <w:i/>
          <w:iCs/>
        </w:rPr>
        <w:t>HUD Step</w:t>
      </w:r>
    </w:p>
    <w:p w14:paraId="1EE10E7E" w14:textId="77777777" w:rsidR="00AE1830" w:rsidRPr="00F26B41" w:rsidRDefault="00AE1830" w:rsidP="00F26B41">
      <w:pPr>
        <w:numPr>
          <w:ilvl w:val="0"/>
          <w:numId w:val="453"/>
        </w:numPr>
        <w:spacing w:after="0" w:line="240" w:lineRule="auto"/>
        <w:jc w:val="both"/>
        <w:rPr>
          <w:rFonts w:ascii="Cambria" w:hAnsi="Cambria"/>
        </w:rPr>
      </w:pPr>
      <w:r w:rsidRPr="00F26B41">
        <w:rPr>
          <w:rFonts w:ascii="Cambria" w:eastAsia="Times New Roman" w:hAnsi="Cambria"/>
          <w:color w:val="000000"/>
        </w:rPr>
        <w:t>Initiate</w:t>
      </w:r>
      <w:r w:rsidRPr="00F26B41">
        <w:rPr>
          <w:rFonts w:ascii="Cambria" w:hAnsi="Cambria"/>
        </w:rPr>
        <w:t xml:space="preserve"> Extension – </w:t>
      </w:r>
      <w:r w:rsidRPr="00F26B41">
        <w:rPr>
          <w:rFonts w:ascii="Cambria" w:hAnsi="Cambria"/>
          <w:b/>
          <w:bCs/>
          <w:i/>
          <w:iCs/>
        </w:rPr>
        <w:t>HUD Step</w:t>
      </w:r>
    </w:p>
    <w:p w14:paraId="3AF5BCEF" w14:textId="77777777" w:rsidR="00AE1830" w:rsidRPr="00F26B41" w:rsidRDefault="00AE1830" w:rsidP="00F26B41">
      <w:pPr>
        <w:pStyle w:val="BodyText"/>
      </w:pPr>
      <w:r w:rsidRPr="00F26B41">
        <w:t>The following Servicing Mgmt fields are required for this timeline during timeline initiation/ setup, in addition to Initiation Date:</w:t>
      </w:r>
    </w:p>
    <w:p w14:paraId="005DE968"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Reason for Request</w:t>
      </w:r>
    </w:p>
    <w:p w14:paraId="2DCFE052"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Reason for Extension</w:t>
      </w:r>
    </w:p>
    <w:p w14:paraId="1ADD83B5"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Extension Request Date</w:t>
      </w:r>
    </w:p>
    <w:p w14:paraId="3F12776B"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Extension Expiration Date</w:t>
      </w:r>
    </w:p>
    <w:p w14:paraId="7B59FE90" w14:textId="569F34C6" w:rsidR="00B97D36"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Requested By</w:t>
      </w:r>
    </w:p>
    <w:p w14:paraId="4687C83B" w14:textId="77777777" w:rsidR="00B97D36" w:rsidRPr="00B45BC6" w:rsidRDefault="00B97D36" w:rsidP="00B97D36">
      <w:pPr>
        <w:pStyle w:val="Heading4"/>
      </w:pPr>
      <w:bookmarkStart w:id="3786" w:name="_Toc74052137"/>
      <w:bookmarkStart w:id="3787" w:name="_Toc90643520"/>
      <w:bookmarkStart w:id="3788" w:name="_Toc230163434"/>
      <w:bookmarkStart w:id="3789" w:name="_Hlk89928739"/>
      <w:r w:rsidRPr="00B45BC6">
        <w:t>Extension – COVID-19 Request to Delay Foreclosure</w:t>
      </w:r>
      <w:bookmarkEnd w:id="3786"/>
      <w:bookmarkEnd w:id="3787"/>
      <w:bookmarkEnd w:id="3788"/>
    </w:p>
    <w:bookmarkEnd w:id="3789"/>
    <w:p w14:paraId="3348034B" w14:textId="508DC0B1" w:rsidR="00AE1830" w:rsidRPr="00F26B41" w:rsidRDefault="00AE1830" w:rsidP="00F26B41">
      <w:pPr>
        <w:jc w:val="both"/>
        <w:rPr>
          <w:rFonts w:ascii="Cambria" w:hAnsi="Cambria"/>
        </w:rPr>
      </w:pPr>
      <w:r w:rsidRPr="00F26B41">
        <w:rPr>
          <w:rFonts w:ascii="Cambria" w:hAnsi="Cambria"/>
        </w:rPr>
        <w:t xml:space="preserve">This timeline is located under Endorsed &gt; Request, Servicing Type “Extension – COVID-19 Request to Delay Foreclosure” and is initiated by the Servicer to delay Foreclosure due to the COVID-19 National Emergency and Mortgagee Letter 2020-06. </w:t>
      </w:r>
      <w:r w:rsidR="00A63EC7" w:rsidRPr="00F26B41">
        <w:rPr>
          <w:rFonts w:ascii="Cambria" w:hAnsi="Cambria"/>
        </w:rPr>
        <w:t>The latest permitted COVID Extension Expiration Date is 11/30/2023.</w:t>
      </w:r>
    </w:p>
    <w:p w14:paraId="6CB32730" w14:textId="77777777" w:rsidR="00AE1830" w:rsidRPr="00F26B41" w:rsidRDefault="00AE1830" w:rsidP="00F26B41">
      <w:pPr>
        <w:jc w:val="both"/>
        <w:rPr>
          <w:rFonts w:ascii="Cambria" w:hAnsi="Cambria"/>
        </w:rPr>
      </w:pPr>
      <w:r w:rsidRPr="00F26B41">
        <w:rPr>
          <w:rFonts w:ascii="Cambria" w:hAnsi="Cambria"/>
        </w:rPr>
        <w:t>For first timelines, user must enter the Extension Request Date and Extension Expiration Date, which must be within 6 months or 3 months of the Extension Request Date, depending on the Reason for Request selected. The first timeline Extension Expiration Date may be changed if necessary but must be within the required date range and within 6 months of the Extension Request Date.  If the first timeline Extension Expiration date is edited, the new date will be displayed in field Prior Extension Expiration Date on the second timeline.</w:t>
      </w:r>
    </w:p>
    <w:p w14:paraId="2FF35F90" w14:textId="77777777" w:rsidR="00AE1830" w:rsidRPr="00F26B41" w:rsidRDefault="00AE1830" w:rsidP="00F26B41">
      <w:pPr>
        <w:jc w:val="both"/>
        <w:rPr>
          <w:rFonts w:ascii="Cambria" w:hAnsi="Cambria"/>
        </w:rPr>
      </w:pPr>
      <w:r w:rsidRPr="00F26B41">
        <w:rPr>
          <w:rFonts w:ascii="Cambria" w:hAnsi="Cambria"/>
        </w:rPr>
        <w:t xml:space="preserve">For second timelines of the same type, user will not need to enter an Extension Request Date, but must enter the Extension Expiration Date, which must be within 6 months or 3 months of the Prior Extension Expiration Date from the first timeline, depending on the Reason for Request selected.  On second timelines, the Extension Request Date is optional and is not used in validations for this timeline.  </w:t>
      </w:r>
    </w:p>
    <w:p w14:paraId="26A5EC5C" w14:textId="77777777" w:rsidR="00AE1830" w:rsidRPr="00F26B41" w:rsidRDefault="00AE1830" w:rsidP="00F26B41">
      <w:pPr>
        <w:jc w:val="both"/>
        <w:rPr>
          <w:rFonts w:ascii="Cambria" w:hAnsi="Cambria"/>
        </w:rPr>
      </w:pPr>
      <w:r w:rsidRPr="00F26B41">
        <w:rPr>
          <w:rFonts w:ascii="Cambria" w:hAnsi="Cambria"/>
        </w:rPr>
        <w:t>Multiple active Extension – COVID-19 Request to Delay Foreclosure timelines can be initiated on a loan. The Servicing Management tab can be used to inactivate the timeline. Once the timeline is inactivated, none of the steps can be edited.</w:t>
      </w:r>
    </w:p>
    <w:p w14:paraId="46693F1E" w14:textId="77777777" w:rsidR="00AE1830" w:rsidRPr="00F26B41" w:rsidRDefault="00AE1830" w:rsidP="00F26B41">
      <w:pPr>
        <w:jc w:val="both"/>
        <w:rPr>
          <w:rFonts w:ascii="Cambria" w:hAnsi="Cambria"/>
        </w:rPr>
      </w:pPr>
      <w:r w:rsidRPr="00F26B41">
        <w:rPr>
          <w:rFonts w:ascii="Cambria" w:hAnsi="Cambria"/>
          <w:b/>
          <w:bCs/>
        </w:rPr>
        <w:t>TIP</w:t>
      </w:r>
      <w:r w:rsidRPr="00F26B41">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4EA7367E" w14:textId="77777777" w:rsidR="00AE1830" w:rsidRPr="00F26B41" w:rsidRDefault="00AE1830" w:rsidP="00F26B41">
      <w:pPr>
        <w:pStyle w:val="BodyText"/>
      </w:pPr>
      <w:r w:rsidRPr="00F26B41">
        <w:t>The Servicer attaches all required documentation and completes the necessary steps on the timeline. The following Template Steps are displayed when the timeline is initiated. The steps are servicer steps unless otherwise stated</w:t>
      </w:r>
    </w:p>
    <w:p w14:paraId="7FE25C62"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Initiate Extension</w:t>
      </w:r>
    </w:p>
    <w:p w14:paraId="29FF08EC"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Submit Extension Request for Time</w:t>
      </w:r>
    </w:p>
    <w:p w14:paraId="3806202C"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Extension Request Reviewed</w:t>
      </w:r>
    </w:p>
    <w:p w14:paraId="5E0D1B0A"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Servicer Notified of Decision</w:t>
      </w:r>
    </w:p>
    <w:p w14:paraId="37D32D6B"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HUD Decision – Approved</w:t>
      </w:r>
    </w:p>
    <w:p w14:paraId="3B823318" w14:textId="77777777" w:rsidR="00AE1830" w:rsidRPr="00F26B41" w:rsidRDefault="00AE1830" w:rsidP="00F26B41">
      <w:pPr>
        <w:pStyle w:val="BodyText"/>
      </w:pPr>
      <w:r w:rsidRPr="00F26B41">
        <w:t>The following Servicing Mgmt fields are required for this timeline during timeline initiation/ setup, in addition to Initiation Date:</w:t>
      </w:r>
    </w:p>
    <w:p w14:paraId="0CEEF5AA"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Reason for Request</w:t>
      </w:r>
    </w:p>
    <w:p w14:paraId="46533B59"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Reason for Extension</w:t>
      </w:r>
    </w:p>
    <w:p w14:paraId="02188ED7"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Extension Request Date</w:t>
      </w:r>
    </w:p>
    <w:p w14:paraId="032C88DA" w14:textId="77777777" w:rsidR="00AE1830" w:rsidRPr="00F26B41" w:rsidRDefault="00AE1830" w:rsidP="00F26B41">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Extension Expiration Date</w:t>
      </w:r>
    </w:p>
    <w:p w14:paraId="762E5E88" w14:textId="54664002" w:rsidR="00B97D36" w:rsidRPr="00F26B41" w:rsidRDefault="00AE1830" w:rsidP="00B97D36">
      <w:pPr>
        <w:numPr>
          <w:ilvl w:val="0"/>
          <w:numId w:val="453"/>
        </w:numPr>
        <w:spacing w:after="0" w:line="240" w:lineRule="auto"/>
        <w:jc w:val="both"/>
        <w:rPr>
          <w:rFonts w:ascii="Cambria" w:eastAsia="Times New Roman" w:hAnsi="Cambria"/>
          <w:color w:val="000000"/>
        </w:rPr>
      </w:pPr>
      <w:r w:rsidRPr="00F26B41">
        <w:rPr>
          <w:rFonts w:ascii="Cambria" w:eastAsia="Times New Roman" w:hAnsi="Cambria"/>
          <w:color w:val="000000"/>
        </w:rPr>
        <w:t>Requested By</w:t>
      </w:r>
    </w:p>
    <w:p w14:paraId="2B164DC2" w14:textId="77777777" w:rsidR="00B97D36" w:rsidRPr="00D757EC" w:rsidRDefault="00B97D36" w:rsidP="00B97D36">
      <w:pPr>
        <w:pStyle w:val="Heading4"/>
      </w:pPr>
      <w:bookmarkStart w:id="3790" w:name="_Toc230163435"/>
      <w:bookmarkStart w:id="3791" w:name="_Toc74052139"/>
      <w:bookmarkStart w:id="3792" w:name="_Toc90643522"/>
      <w:r w:rsidRPr="00D757EC">
        <w:t>Extension – Deed-In-Lieu</w:t>
      </w:r>
      <w:bookmarkEnd w:id="3790"/>
      <w:r w:rsidRPr="00D757EC">
        <w:fldChar w:fldCharType="begin"/>
      </w:r>
      <w:r w:rsidRPr="00D757EC">
        <w:instrText xml:space="preserve"> XE "</w:instrText>
      </w:r>
      <w:r>
        <w:instrText>Endorsed</w:instrText>
      </w:r>
      <w:r w:rsidRPr="00D757EC">
        <w:instrText xml:space="preserve"> Extension – Deed-In-Lieu Timeline" </w:instrText>
      </w:r>
      <w:r w:rsidRPr="00D757EC">
        <w:fldChar w:fldCharType="end"/>
      </w:r>
      <w:r w:rsidRPr="00D757EC">
        <w:t xml:space="preserve"> </w:t>
      </w:r>
    </w:p>
    <w:p w14:paraId="6D1B97E8" w14:textId="72CBF5D1" w:rsidR="00A91109" w:rsidRPr="006A21CA" w:rsidRDefault="00A91109" w:rsidP="00A91109">
      <w:pPr>
        <w:pStyle w:val="BodyText"/>
        <w:rPr>
          <w:color w:val="000000"/>
        </w:rPr>
      </w:pPr>
      <w:r w:rsidRPr="006A21CA">
        <w:t xml:space="preserve">This timeline is located under Endorsed &gt; Requests, Servicing Type “Extension - Deed-in-Lieu” and is initiated </w:t>
      </w:r>
      <w:r w:rsidR="00337D71" w:rsidRPr="006A21CA">
        <w:t>by a servicer to</w:t>
      </w:r>
      <w:r w:rsidRPr="006A21CA">
        <w:t xml:space="preserve"> request an extension of time to negotiate a deed-in-lieu of foreclosure. A servicer will initiate the first Extension – DIL request within 30 days of the expiration of the second extension request to delay foreclosure. </w:t>
      </w:r>
      <w:r w:rsidRPr="006A21CA">
        <w:rPr>
          <w:color w:val="000000"/>
        </w:rPr>
        <w:t xml:space="preserve">The </w:t>
      </w:r>
      <w:r w:rsidRPr="006A21CA">
        <w:rPr>
          <w:iCs/>
          <w:color w:val="000000"/>
        </w:rPr>
        <w:t>second request</w:t>
      </w:r>
      <w:r w:rsidRPr="006A21CA">
        <w:rPr>
          <w:color w:val="000000"/>
        </w:rPr>
        <w:t xml:space="preserve"> should be initiated within 30 days of the expiration of the initial extension expiration date. </w:t>
      </w:r>
    </w:p>
    <w:p w14:paraId="569F98D0" w14:textId="333C3821" w:rsidR="00A91109" w:rsidRPr="006A21CA" w:rsidRDefault="00337D71" w:rsidP="00A91109">
      <w:pPr>
        <w:pStyle w:val="BodyText"/>
      </w:pPr>
      <w:r w:rsidRPr="006A21CA">
        <w:t xml:space="preserve">Multiple active Extension – Deed-in-Lieu timelines can be initiated on a loan. </w:t>
      </w:r>
      <w:r w:rsidR="00A91109" w:rsidRPr="006A21CA">
        <w:t xml:space="preserve">The Servicing Management tab can be used to activate or inactivate the timeline and </w:t>
      </w:r>
      <w:r w:rsidR="00DA1537" w:rsidRPr="006A21CA">
        <w:t>view</w:t>
      </w:r>
      <w:r w:rsidR="00A91109" w:rsidRPr="006A21CA">
        <w:t xml:space="preserve"> extension data fields. Once the timeline is inactivated, none of the steps can be edited.</w:t>
      </w:r>
    </w:p>
    <w:p w14:paraId="602F9C4A" w14:textId="16E60D15" w:rsidR="00CF76D9" w:rsidRPr="006A21CA" w:rsidRDefault="00CF76D9" w:rsidP="00A91109">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43B65561" w14:textId="2DA72C82" w:rsidR="00A91109" w:rsidRPr="006A21CA" w:rsidRDefault="00A91109" w:rsidP="00337D71">
      <w:pPr>
        <w:pStyle w:val="BodyText"/>
      </w:pPr>
      <w:r w:rsidRPr="006A21CA">
        <w:t>The Servicer attaches all required documentation and completes the necessary steps on the timeline. The following Template Steps are displayed when the timeline is initiated</w:t>
      </w:r>
      <w:r w:rsidR="00337D71" w:rsidRPr="006A21CA">
        <w:t>. The steps are servicer steps unless otherwise stated</w:t>
      </w:r>
      <w:r w:rsidRPr="006A21CA">
        <w:t>:</w:t>
      </w:r>
    </w:p>
    <w:p w14:paraId="44F640B5" w14:textId="77663D97" w:rsidR="00A91109" w:rsidRPr="006A21CA" w:rsidRDefault="00A91109" w:rsidP="00A91109">
      <w:pPr>
        <w:numPr>
          <w:ilvl w:val="0"/>
          <w:numId w:val="21"/>
        </w:numPr>
        <w:spacing w:after="0" w:line="240" w:lineRule="auto"/>
        <w:jc w:val="both"/>
        <w:rPr>
          <w:rFonts w:ascii="Cambria" w:hAnsi="Cambria"/>
        </w:rPr>
      </w:pPr>
      <w:r w:rsidRPr="006A21CA">
        <w:rPr>
          <w:rFonts w:ascii="Cambria" w:eastAsia="Times New Roman" w:hAnsi="Cambria"/>
          <w:color w:val="000000"/>
        </w:rPr>
        <w:t>Initiate Extension</w:t>
      </w:r>
    </w:p>
    <w:p w14:paraId="361D2AC2" w14:textId="7A834144" w:rsidR="00A91109" w:rsidRPr="006A21CA" w:rsidRDefault="00A91109" w:rsidP="00A91109">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4500136C" w14:textId="225EA61E" w:rsidR="00A91109" w:rsidRPr="006A21CA" w:rsidRDefault="00A91109" w:rsidP="001925C3">
      <w:pPr>
        <w:pStyle w:val="OrderedList"/>
        <w:jc w:val="both"/>
      </w:pPr>
      <w:r w:rsidRPr="006A21CA">
        <w:t xml:space="preserve">The following Trigger Steps are </w:t>
      </w:r>
      <w:r w:rsidR="001925C3" w:rsidRPr="006A21CA">
        <w:t xml:space="preserve">available on this </w:t>
      </w:r>
      <w:r w:rsidRPr="006A21CA">
        <w:t>timeline</w:t>
      </w:r>
      <w:r w:rsidR="001925C3" w:rsidRPr="006A21CA">
        <w:t>. The steps are HUD steps unless otherwise stated</w:t>
      </w:r>
      <w:r w:rsidRPr="006A21CA">
        <w:t>:</w:t>
      </w:r>
    </w:p>
    <w:p w14:paraId="13507301" w14:textId="77777777" w:rsidR="00950DB9" w:rsidRPr="006A21CA" w:rsidRDefault="00950DB9" w:rsidP="00A91109">
      <w:pPr>
        <w:numPr>
          <w:ilvl w:val="0"/>
          <w:numId w:val="21"/>
        </w:numPr>
        <w:spacing w:after="0" w:line="240" w:lineRule="auto"/>
        <w:jc w:val="both"/>
        <w:rPr>
          <w:rFonts w:ascii="Cambria" w:hAnsi="Cambria"/>
        </w:rPr>
      </w:pPr>
      <w:r w:rsidRPr="006A21CA">
        <w:rPr>
          <w:rFonts w:ascii="Cambria" w:hAnsi="Cambria"/>
        </w:rPr>
        <w:t>HUD Auto-Approved</w:t>
      </w:r>
    </w:p>
    <w:p w14:paraId="7D4B2B15" w14:textId="1638E9EF" w:rsidR="00950DB9" w:rsidRPr="006A21CA" w:rsidRDefault="00950DB9" w:rsidP="00B97D36">
      <w:pPr>
        <w:pStyle w:val="OrderedList"/>
        <w:jc w:val="both"/>
      </w:pPr>
      <w:r w:rsidRPr="006A21CA">
        <w:t xml:space="preserve">Once the Servicer completes </w:t>
      </w:r>
      <w:r w:rsidRPr="006A21CA">
        <w:rPr>
          <w:b/>
          <w:bCs/>
        </w:rPr>
        <w:t>Upload Extension Package</w:t>
      </w:r>
      <w:r w:rsidRPr="006A21CA">
        <w:t xml:space="preserve"> step, the Triggered step </w:t>
      </w:r>
      <w:r w:rsidRPr="006A21CA">
        <w:rPr>
          <w:b/>
          <w:bCs/>
        </w:rPr>
        <w:t>HUD Auto-</w:t>
      </w:r>
      <w:r w:rsidRPr="006A21CA">
        <w:t xml:space="preserve">Approved is added/completed, the Timeline is automatically approved, and the </w:t>
      </w:r>
      <w:r w:rsidRPr="006A21CA">
        <w:rPr>
          <w:b/>
          <w:bCs/>
        </w:rPr>
        <w:t>Extension Expiration Date</w:t>
      </w:r>
      <w:r w:rsidRPr="006A21CA">
        <w:t xml:space="preserve"> in the Servicing Management screen is updated as follows:</w:t>
      </w:r>
    </w:p>
    <w:p w14:paraId="634A6C5F" w14:textId="433247FC" w:rsidR="00950DB9" w:rsidRPr="006A21CA" w:rsidRDefault="00950DB9" w:rsidP="00622BC1">
      <w:pPr>
        <w:pStyle w:val="BodyText"/>
        <w:numPr>
          <w:ilvl w:val="0"/>
          <w:numId w:val="21"/>
        </w:numPr>
      </w:pPr>
      <w:r w:rsidRPr="006A21CA">
        <w:rPr>
          <w:u w:val="single"/>
        </w:rPr>
        <w:t>First Extension</w:t>
      </w:r>
      <w:r w:rsidRPr="006A21CA">
        <w:t xml:space="preserve">: If the “Request” field in the Servicing Management tab is “First”, the </w:t>
      </w:r>
      <w:r w:rsidRPr="006A21CA">
        <w:rPr>
          <w:b/>
          <w:bCs w:val="0"/>
        </w:rPr>
        <w:t>Extension Expiration Date</w:t>
      </w:r>
      <w:r w:rsidRPr="006A21CA">
        <w:t xml:space="preserve"> = “HUD Auto-Approved” Complete Date + 90 Days.</w:t>
      </w:r>
    </w:p>
    <w:p w14:paraId="1D7A68F7" w14:textId="245C3F04" w:rsidR="00950DB9" w:rsidRPr="006A21CA" w:rsidRDefault="00950DB9" w:rsidP="00622BC1">
      <w:pPr>
        <w:pStyle w:val="OrderedList"/>
        <w:numPr>
          <w:ilvl w:val="0"/>
          <w:numId w:val="21"/>
        </w:numPr>
        <w:jc w:val="both"/>
      </w:pPr>
      <w:r w:rsidRPr="006A21CA">
        <w:rPr>
          <w:u w:val="single"/>
        </w:rPr>
        <w:t>Second Extension</w:t>
      </w:r>
      <w:r w:rsidRPr="006A21CA">
        <w:t xml:space="preserve">: If the “Request” field in the Servicing Management tab is “Subsequent”, the </w:t>
      </w:r>
      <w:r w:rsidRPr="006A21CA">
        <w:rPr>
          <w:b/>
          <w:bCs/>
        </w:rPr>
        <w:t>Extension Expiration Date</w:t>
      </w:r>
      <w:r w:rsidRPr="006A21CA">
        <w:t xml:space="preserve"> = Extension Expiration Date from the First Extension (Active) + 90 Days.</w:t>
      </w:r>
    </w:p>
    <w:p w14:paraId="6BED7D44" w14:textId="77777777" w:rsidR="00B97D36" w:rsidRDefault="00B97D36" w:rsidP="00B97D36">
      <w:pPr>
        <w:pStyle w:val="Heading4"/>
      </w:pPr>
      <w:bookmarkStart w:id="3793" w:name="_Toc230163436"/>
      <w:r>
        <w:t>Extension – Delay Due &amp; Payable</w:t>
      </w:r>
      <w:bookmarkEnd w:id="3791"/>
      <w:bookmarkEnd w:id="3792"/>
      <w:bookmarkEnd w:id="3793"/>
    </w:p>
    <w:p w14:paraId="122D33A4" w14:textId="775F113B" w:rsidR="005E0812" w:rsidRPr="006A21CA" w:rsidRDefault="005E0812" w:rsidP="005E0812">
      <w:pPr>
        <w:pStyle w:val="BodyText"/>
        <w:rPr>
          <w:color w:val="000000"/>
        </w:rPr>
      </w:pPr>
      <w:r w:rsidRPr="006A21CA">
        <w:t xml:space="preserve">This timeline is located under Endorsed &gt; Requests, Servicing Type “Extension–Delay Due &amp; Payable” and is initiated </w:t>
      </w:r>
      <w:r w:rsidR="0034290C" w:rsidRPr="006A21CA">
        <w:t>by a servicer to</w:t>
      </w:r>
      <w:r w:rsidR="000364A8" w:rsidRPr="006A21CA">
        <w:t xml:space="preserve"> </w:t>
      </w:r>
      <w:r w:rsidRPr="006A21CA">
        <w:t>request an extension during the Due &amp; Payable. There are multiple Reason</w:t>
      </w:r>
      <w:r w:rsidR="0034290C" w:rsidRPr="006A21CA">
        <w:t>s</w:t>
      </w:r>
      <w:r w:rsidRPr="006A21CA">
        <w:t xml:space="preserve"> for Extension that may be cited. </w:t>
      </w:r>
    </w:p>
    <w:p w14:paraId="6B22C8BB" w14:textId="152503D1" w:rsidR="005E0812" w:rsidRPr="006A21CA" w:rsidRDefault="005E0812" w:rsidP="005E0812">
      <w:pPr>
        <w:pStyle w:val="BodyText"/>
        <w:rPr>
          <w:noProof/>
        </w:rPr>
      </w:pPr>
      <w:r w:rsidRPr="006A21CA">
        <w:t xml:space="preserve">Multiple active Extension–Delay Due &amp; Payable timelines </w:t>
      </w:r>
      <w:r w:rsidR="0034290C" w:rsidRPr="006A21CA">
        <w:t>can be initiated on a loan</w:t>
      </w:r>
      <w:r w:rsidRPr="006A21CA">
        <w:t>. The Servicing Management tab can be used to activate or inactivate the timeline</w:t>
      </w:r>
      <w:r w:rsidR="00B1024C" w:rsidRPr="006A21CA">
        <w:t xml:space="preserve">. </w:t>
      </w:r>
      <w:r w:rsidRPr="006A21CA">
        <w:t>This timeline will automatically be inactivated by the system when the Due &amp; Payable with HUD Approval or Due &amp; Payable without HUD Approval Timelines are inactivated.</w:t>
      </w:r>
      <w:r w:rsidRPr="006A21CA">
        <w:rPr>
          <w:rStyle w:val="CommentReference"/>
          <w:rFonts w:eastAsia="Calibri"/>
          <w:bCs w:val="0"/>
          <w:lang w:bidi="ar-SA"/>
        </w:rPr>
        <w:t xml:space="preserve"> </w:t>
      </w:r>
      <w:r w:rsidRPr="006A21CA">
        <w:t>Once the timeline is inactivated, none of the steps can be edited.</w:t>
      </w:r>
    </w:p>
    <w:p w14:paraId="307BA9F1" w14:textId="77777777" w:rsidR="005E0812" w:rsidRPr="006A21CA" w:rsidRDefault="005E0812" w:rsidP="005E0812">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13334DB5" w14:textId="3D078716" w:rsidR="005E0812" w:rsidRPr="006A21CA" w:rsidRDefault="005E0812" w:rsidP="005E0812">
      <w:pPr>
        <w:pStyle w:val="BodyText"/>
      </w:pPr>
      <w:r w:rsidRPr="006A21CA">
        <w:t>The Servicer attaches all required documentation and completes the necessary steps on the timeline. The following Template Steps are displayed when the timeline is initiated</w:t>
      </w:r>
      <w:r w:rsidR="0034290C" w:rsidRPr="006A21CA">
        <w:t>. The steps are servicer steps unless otherwise stated</w:t>
      </w:r>
      <w:r w:rsidRPr="006A21CA">
        <w:t>:</w:t>
      </w:r>
    </w:p>
    <w:p w14:paraId="3238D359" w14:textId="5BF7C719" w:rsidR="005E0812" w:rsidRPr="006A21CA" w:rsidRDefault="005E0812" w:rsidP="005E0812">
      <w:pPr>
        <w:numPr>
          <w:ilvl w:val="0"/>
          <w:numId w:val="21"/>
        </w:numPr>
        <w:spacing w:after="0" w:line="240" w:lineRule="auto"/>
        <w:jc w:val="both"/>
        <w:rPr>
          <w:rFonts w:ascii="Cambria" w:hAnsi="Cambria"/>
        </w:rPr>
      </w:pPr>
      <w:r w:rsidRPr="006A21CA">
        <w:rPr>
          <w:rFonts w:ascii="Cambria" w:eastAsia="Times New Roman" w:hAnsi="Cambria"/>
          <w:color w:val="000000"/>
        </w:rPr>
        <w:t>Initiate Extension</w:t>
      </w:r>
    </w:p>
    <w:p w14:paraId="6C21CD09" w14:textId="1C611435" w:rsidR="00B1024C" w:rsidRPr="006A21CA" w:rsidRDefault="00B1024C" w:rsidP="005E0812">
      <w:pPr>
        <w:numPr>
          <w:ilvl w:val="0"/>
          <w:numId w:val="21"/>
        </w:numPr>
        <w:spacing w:after="0" w:line="240" w:lineRule="auto"/>
        <w:jc w:val="both"/>
        <w:rPr>
          <w:rFonts w:ascii="Cambria" w:hAnsi="Cambria"/>
        </w:rPr>
      </w:pPr>
      <w:r w:rsidRPr="006A21CA">
        <w:rPr>
          <w:rFonts w:ascii="Cambria" w:hAnsi="Cambria"/>
        </w:rPr>
        <w:t>Extension Start Date</w:t>
      </w:r>
    </w:p>
    <w:p w14:paraId="4910D8D2" w14:textId="4810144F" w:rsidR="005E0812" w:rsidRPr="006A21CA" w:rsidRDefault="005E0812" w:rsidP="005E0812">
      <w:pPr>
        <w:numPr>
          <w:ilvl w:val="0"/>
          <w:numId w:val="21"/>
        </w:numPr>
        <w:spacing w:after="0" w:line="240" w:lineRule="auto"/>
        <w:jc w:val="both"/>
        <w:rPr>
          <w:rFonts w:ascii="Cambria" w:hAnsi="Cambria"/>
        </w:rPr>
      </w:pPr>
    </w:p>
    <w:p w14:paraId="02CA1405" w14:textId="2A2E8F9B" w:rsidR="005E0812" w:rsidRPr="006A21CA" w:rsidRDefault="005E0812" w:rsidP="0034290C">
      <w:pPr>
        <w:pStyle w:val="BodyText"/>
      </w:pPr>
      <w:r w:rsidRPr="006A21CA">
        <w:t xml:space="preserve">The following Trigger Steps are </w:t>
      </w:r>
      <w:r w:rsidR="0034290C" w:rsidRPr="006A21CA">
        <w:t xml:space="preserve">available on this </w:t>
      </w:r>
      <w:r w:rsidRPr="006A21CA">
        <w:t>timeline</w:t>
      </w:r>
      <w:r w:rsidR="0034290C" w:rsidRPr="006A21CA">
        <w:t>. The steps are HUD steps unless otherwise stated</w:t>
      </w:r>
      <w:r w:rsidRPr="006A21CA">
        <w:t>:</w:t>
      </w:r>
    </w:p>
    <w:p w14:paraId="12D6B22A" w14:textId="6093EA99" w:rsidR="00B1024C" w:rsidRPr="006A21CA" w:rsidRDefault="00B1024C" w:rsidP="005E0812">
      <w:pPr>
        <w:numPr>
          <w:ilvl w:val="0"/>
          <w:numId w:val="21"/>
        </w:numPr>
        <w:spacing w:after="0" w:line="240" w:lineRule="auto"/>
        <w:jc w:val="both"/>
        <w:rPr>
          <w:rFonts w:ascii="Cambria" w:hAnsi="Cambria"/>
        </w:rPr>
      </w:pPr>
      <w:r w:rsidRPr="006A21CA">
        <w:rPr>
          <w:rFonts w:ascii="Cambria" w:hAnsi="Cambria"/>
        </w:rPr>
        <w:t>HUD Auto-Approved</w:t>
      </w:r>
    </w:p>
    <w:p w14:paraId="3A15EF9D" w14:textId="77777777" w:rsidR="0034290C" w:rsidRPr="006A21CA" w:rsidRDefault="0034290C" w:rsidP="0034290C">
      <w:pPr>
        <w:pStyle w:val="BodyText"/>
      </w:pPr>
      <w:r w:rsidRPr="006A21CA">
        <w:t>The following Servicing Mgmt fields are required for this timeline during timeline initiation/ setup, in addition to Initiation Date:</w:t>
      </w:r>
    </w:p>
    <w:p w14:paraId="76962D0D" w14:textId="77777777" w:rsidR="0034290C" w:rsidRPr="006A21CA" w:rsidRDefault="0034290C" w:rsidP="0034290C">
      <w:pPr>
        <w:pStyle w:val="ListParagraph"/>
        <w:numPr>
          <w:ilvl w:val="0"/>
          <w:numId w:val="21"/>
        </w:numPr>
        <w:spacing w:after="0" w:line="240" w:lineRule="auto"/>
        <w:jc w:val="both"/>
        <w:rPr>
          <w:rFonts w:ascii="Cambria" w:hAnsi="Cambria"/>
        </w:rPr>
      </w:pPr>
      <w:r w:rsidRPr="006A21CA">
        <w:rPr>
          <w:rFonts w:ascii="Cambria" w:hAnsi="Cambria"/>
        </w:rPr>
        <w:t>Reason for Request</w:t>
      </w:r>
    </w:p>
    <w:p w14:paraId="0D392C3B" w14:textId="11C0ED50" w:rsidR="0034290C" w:rsidRPr="006A21CA" w:rsidRDefault="0034290C" w:rsidP="0034290C">
      <w:pPr>
        <w:pStyle w:val="ListParagraph"/>
        <w:numPr>
          <w:ilvl w:val="0"/>
          <w:numId w:val="21"/>
        </w:numPr>
        <w:spacing w:after="0" w:line="240" w:lineRule="auto"/>
        <w:jc w:val="both"/>
        <w:rPr>
          <w:rFonts w:ascii="Cambria" w:hAnsi="Cambria"/>
        </w:rPr>
      </w:pPr>
      <w:r w:rsidRPr="006A21CA">
        <w:rPr>
          <w:rFonts w:ascii="Cambria" w:hAnsi="Cambria"/>
        </w:rPr>
        <w:t>Reason for Extension</w:t>
      </w:r>
    </w:p>
    <w:p w14:paraId="2CB131E0" w14:textId="77777777" w:rsidR="00B1024C" w:rsidRPr="006A21CA" w:rsidRDefault="00B1024C" w:rsidP="00B1024C">
      <w:pPr>
        <w:spacing w:after="0" w:line="240" w:lineRule="auto"/>
        <w:jc w:val="both"/>
        <w:rPr>
          <w:rFonts w:ascii="Cambria" w:hAnsi="Cambria"/>
        </w:rPr>
      </w:pPr>
    </w:p>
    <w:p w14:paraId="1C606B93" w14:textId="4B311E17" w:rsidR="00B1024C" w:rsidRPr="006A21CA" w:rsidRDefault="00B1024C" w:rsidP="00B1024C">
      <w:pPr>
        <w:spacing w:after="0" w:line="240" w:lineRule="auto"/>
        <w:jc w:val="both"/>
        <w:rPr>
          <w:rFonts w:ascii="Cambria" w:hAnsi="Cambria"/>
        </w:rPr>
      </w:pPr>
      <w:r w:rsidRPr="006A21CA">
        <w:rPr>
          <w:rFonts w:ascii="Cambria" w:hAnsi="Cambria"/>
        </w:rPr>
        <w:t xml:space="preserve">Once the Extension Start Date is entered, the Timeline is automatically approved, the Triggered step </w:t>
      </w:r>
      <w:r w:rsidRPr="006A21CA">
        <w:rPr>
          <w:rFonts w:ascii="Cambria" w:hAnsi="Cambria"/>
          <w:b/>
          <w:bCs/>
        </w:rPr>
        <w:t>HUD Auto-Approved</w:t>
      </w:r>
      <w:r w:rsidRPr="006A21CA">
        <w:rPr>
          <w:rFonts w:ascii="Cambria" w:hAnsi="Cambria"/>
        </w:rPr>
        <w:t xml:space="preserve"> is added/completed, and the field </w:t>
      </w:r>
      <w:r w:rsidRPr="006A21CA">
        <w:rPr>
          <w:rFonts w:ascii="Cambria" w:hAnsi="Cambria"/>
          <w:b/>
          <w:bCs/>
        </w:rPr>
        <w:t>Extension Expiration Date</w:t>
      </w:r>
      <w:r w:rsidRPr="006A21CA">
        <w:rPr>
          <w:rFonts w:ascii="Cambria" w:hAnsi="Cambria"/>
        </w:rPr>
        <w:t xml:space="preserve"> in the Servicing Management screen is updated to the </w:t>
      </w:r>
      <w:r w:rsidRPr="006A21CA">
        <w:rPr>
          <w:rFonts w:ascii="Cambria" w:hAnsi="Cambria"/>
          <w:b/>
          <w:bCs/>
        </w:rPr>
        <w:t>Extension Start Date</w:t>
      </w:r>
      <w:r w:rsidRPr="006A21CA">
        <w:rPr>
          <w:rFonts w:ascii="Cambria" w:hAnsi="Cambria"/>
        </w:rPr>
        <w:t xml:space="preserve"> Complete Date + 180 Days.</w:t>
      </w:r>
    </w:p>
    <w:p w14:paraId="410C27DD" w14:textId="77777777" w:rsidR="00B97D36" w:rsidRPr="00D757EC" w:rsidRDefault="00B97D36" w:rsidP="00B97D36">
      <w:pPr>
        <w:pStyle w:val="Heading4"/>
      </w:pPr>
      <w:bookmarkStart w:id="3794" w:name="_Toc11334908"/>
      <w:bookmarkStart w:id="3795" w:name="_Toc74052130"/>
      <w:bookmarkStart w:id="3796" w:name="_Toc90643513"/>
      <w:bookmarkStart w:id="3797" w:name="_Toc230163437"/>
      <w:r w:rsidRPr="00D757EC">
        <w:t xml:space="preserve">Extension – </w:t>
      </w:r>
      <w:r>
        <w:t>Hardest Hit Fund</w:t>
      </w:r>
      <w:bookmarkEnd w:id="3794"/>
      <w:bookmarkEnd w:id="3795"/>
      <w:bookmarkEnd w:id="3796"/>
      <w:r>
        <w:t xml:space="preserve"> (HHF)</w:t>
      </w:r>
      <w:bookmarkEnd w:id="3797"/>
      <w:r w:rsidRPr="00D757EC">
        <w:fldChar w:fldCharType="begin"/>
      </w:r>
      <w:r w:rsidRPr="00D757EC">
        <w:instrText xml:space="preserve"> XE "</w:instrText>
      </w:r>
      <w:r>
        <w:instrText xml:space="preserve">Endorsed </w:instrText>
      </w:r>
      <w:r w:rsidRPr="00D757EC">
        <w:instrText xml:space="preserve">Extension – Claim Filing Timeline" </w:instrText>
      </w:r>
      <w:r w:rsidRPr="00D757EC">
        <w:fldChar w:fldCharType="end"/>
      </w:r>
    </w:p>
    <w:p w14:paraId="5776DC38" w14:textId="0BC56627" w:rsidR="00E938ED" w:rsidRPr="006A21CA" w:rsidRDefault="00E938ED" w:rsidP="00E938ED">
      <w:pPr>
        <w:pStyle w:val="BodyText"/>
      </w:pPr>
      <w:r w:rsidRPr="006A21CA">
        <w:t xml:space="preserve">This timeline is located under Endorsed &gt; Requests, Servicing Type “Extension–Hardest Hit Fund” and is initiated </w:t>
      </w:r>
      <w:r w:rsidR="00AA53A2" w:rsidRPr="006A21CA">
        <w:t xml:space="preserve">by a servicer to </w:t>
      </w:r>
      <w:r w:rsidRPr="006A21CA">
        <w:t xml:space="preserve">request a 45-day extension to initiate foreclosure or reasonable diligence in completing foreclosure as follows: </w:t>
      </w:r>
    </w:p>
    <w:p w14:paraId="05EB36C6" w14:textId="74684F58" w:rsidR="00E938ED" w:rsidRPr="006A21CA" w:rsidRDefault="00E938ED" w:rsidP="006C3C3F">
      <w:pPr>
        <w:pStyle w:val="BodyText"/>
        <w:numPr>
          <w:ilvl w:val="0"/>
          <w:numId w:val="58"/>
        </w:numPr>
      </w:pPr>
      <w:r w:rsidRPr="006A21CA">
        <w:t xml:space="preserve">Upon receiving a copy of the State Housing Finance Agency’s or other entity administering a State’s HHF conditional commitment from the mortgagor, the mortgagee must review its servicing file and confirm that the mortgagor’s account is still active and due and payable. </w:t>
      </w:r>
    </w:p>
    <w:p w14:paraId="2BA10905" w14:textId="320B11DA" w:rsidR="00E938ED" w:rsidRPr="006A21CA" w:rsidRDefault="00E938ED" w:rsidP="006C3C3F">
      <w:pPr>
        <w:pStyle w:val="BodyText"/>
        <w:numPr>
          <w:ilvl w:val="0"/>
          <w:numId w:val="58"/>
        </w:numPr>
      </w:pPr>
      <w:r w:rsidRPr="006A21CA">
        <w:t>The mortgagor has up to 45 days after the mortgagee’s deadline to initiate foreclosure or, if applicable, complete foreclosure to receive the HHF funds and apply them in satisfying the HECM mortgage or otherwise curing the default. Should HHF funds not be disbursed to the mortgagor, the mortgagee must retain documentation regarding this delay in initiating or completing foreclosure in its servicing file to avoid curtailment.</w:t>
      </w:r>
    </w:p>
    <w:p w14:paraId="5BE3DC68" w14:textId="5173A79E" w:rsidR="00E938ED" w:rsidRPr="006A21CA" w:rsidRDefault="00E938ED" w:rsidP="00E938ED">
      <w:pPr>
        <w:pStyle w:val="BodyText"/>
        <w:rPr>
          <w:noProof/>
        </w:rPr>
      </w:pPr>
      <w:r w:rsidRPr="006A21CA">
        <w:t xml:space="preserve">Multiple active Extension–Hardest Hit Fund timelines cannot be initiated on a loan. The Servicing Management tab can be used to activate or inactivate the timeline and </w:t>
      </w:r>
      <w:r w:rsidR="008A717E" w:rsidRPr="006A21CA">
        <w:t xml:space="preserve">view </w:t>
      </w:r>
      <w:r w:rsidRPr="006A21CA">
        <w:t>extension data fields. Once the timeline is inactivated, none of the steps can be edited.</w:t>
      </w:r>
    </w:p>
    <w:p w14:paraId="4F8B6895" w14:textId="77777777" w:rsidR="00E938ED" w:rsidRPr="006A21CA" w:rsidRDefault="00E938ED" w:rsidP="00E938ED">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3237FE10" w14:textId="7A44233B" w:rsidR="00E938ED" w:rsidRPr="006A21CA" w:rsidRDefault="00E938ED" w:rsidP="00E938ED">
      <w:pPr>
        <w:pStyle w:val="BodyText"/>
      </w:pPr>
      <w:r w:rsidRPr="006A21CA">
        <w:t>The Servicer attaches all required documentation and completes the necessary steps on the timeline. The following Template Steps are displayed when the timeline is initiated</w:t>
      </w:r>
      <w:r w:rsidR="00BB5BE7" w:rsidRPr="006A21CA">
        <w:t>. The steps are servicer steps unless otherwise stated</w:t>
      </w:r>
      <w:r w:rsidRPr="006A21CA">
        <w:t>:</w:t>
      </w:r>
    </w:p>
    <w:p w14:paraId="291A6ECD" w14:textId="02346326" w:rsidR="00E938ED" w:rsidRPr="006A21CA" w:rsidRDefault="00E938ED" w:rsidP="00E938ED">
      <w:pPr>
        <w:numPr>
          <w:ilvl w:val="0"/>
          <w:numId w:val="21"/>
        </w:numPr>
        <w:spacing w:after="0" w:line="240" w:lineRule="auto"/>
        <w:jc w:val="both"/>
        <w:rPr>
          <w:rFonts w:ascii="Cambria" w:hAnsi="Cambria"/>
        </w:rPr>
      </w:pPr>
      <w:r w:rsidRPr="006A21CA">
        <w:rPr>
          <w:rFonts w:ascii="Cambria" w:eastAsia="Times New Roman" w:hAnsi="Cambria"/>
          <w:color w:val="000000"/>
        </w:rPr>
        <w:t>Initiate Extension</w:t>
      </w:r>
    </w:p>
    <w:p w14:paraId="761970C8" w14:textId="5B5D3395" w:rsidR="00E938ED" w:rsidRPr="006A21CA" w:rsidRDefault="00E938ED" w:rsidP="00E938ED">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2581057F" w14:textId="1D9D70C6" w:rsidR="00E938ED" w:rsidRPr="006A21CA" w:rsidRDefault="00E938ED" w:rsidP="00BB5BE7">
      <w:pPr>
        <w:pStyle w:val="BodyText"/>
      </w:pPr>
      <w:r w:rsidRPr="006A21CA">
        <w:t xml:space="preserve">The following Trigger Steps are </w:t>
      </w:r>
      <w:r w:rsidR="00BB5BE7" w:rsidRPr="006A21CA">
        <w:t xml:space="preserve">available on this </w:t>
      </w:r>
      <w:r w:rsidRPr="006A21CA">
        <w:t>timeline</w:t>
      </w:r>
      <w:r w:rsidR="00BB5BE7" w:rsidRPr="006A21CA">
        <w:t>. The steps are HUD steps unless otherwise stated</w:t>
      </w:r>
      <w:r w:rsidRPr="006A21CA">
        <w:t>:</w:t>
      </w:r>
    </w:p>
    <w:p w14:paraId="5CA254B0" w14:textId="42CA77AA" w:rsidR="008A717E" w:rsidRPr="006A21CA" w:rsidRDefault="008A717E" w:rsidP="00E938ED">
      <w:pPr>
        <w:numPr>
          <w:ilvl w:val="0"/>
          <w:numId w:val="21"/>
        </w:numPr>
        <w:spacing w:after="0" w:line="240" w:lineRule="auto"/>
        <w:jc w:val="both"/>
        <w:rPr>
          <w:rFonts w:ascii="Cambria" w:hAnsi="Cambria"/>
        </w:rPr>
      </w:pPr>
      <w:r w:rsidRPr="006A21CA">
        <w:rPr>
          <w:rFonts w:ascii="Cambria" w:hAnsi="Cambria"/>
        </w:rPr>
        <w:t>HUD Auto-Approved</w:t>
      </w:r>
    </w:p>
    <w:p w14:paraId="69BB7B56" w14:textId="44AB9DEA" w:rsidR="00E938ED" w:rsidRPr="006A21CA" w:rsidRDefault="00E938ED" w:rsidP="00E938ED">
      <w:pPr>
        <w:numPr>
          <w:ilvl w:val="0"/>
          <w:numId w:val="21"/>
        </w:numPr>
        <w:spacing w:after="0" w:line="240" w:lineRule="auto"/>
        <w:jc w:val="both"/>
        <w:rPr>
          <w:rFonts w:ascii="Cambria" w:hAnsi="Cambria"/>
        </w:rPr>
      </w:pPr>
    </w:p>
    <w:p w14:paraId="4B8180E1" w14:textId="77777777" w:rsidR="00BB5BE7" w:rsidRPr="006A21CA" w:rsidRDefault="00BB5BE7" w:rsidP="00BB5BE7">
      <w:pPr>
        <w:pStyle w:val="BodyText"/>
      </w:pPr>
      <w:r w:rsidRPr="006A21CA">
        <w:t>The following Servicing Mgmt fields are required for this timeline during timeline initiation/ setup, in addition to Initiation Date:</w:t>
      </w:r>
    </w:p>
    <w:p w14:paraId="42F6E403" w14:textId="7285DDC7" w:rsidR="008A717E" w:rsidRPr="006A21CA" w:rsidRDefault="00BB5BE7" w:rsidP="008A717E">
      <w:pPr>
        <w:pStyle w:val="ListParagraph"/>
        <w:numPr>
          <w:ilvl w:val="0"/>
          <w:numId w:val="21"/>
        </w:numPr>
        <w:spacing w:after="0" w:line="240" w:lineRule="auto"/>
        <w:jc w:val="both"/>
        <w:rPr>
          <w:rFonts w:ascii="Cambria" w:hAnsi="Cambria"/>
        </w:rPr>
      </w:pPr>
      <w:r w:rsidRPr="006A21CA">
        <w:rPr>
          <w:rFonts w:ascii="Cambria" w:hAnsi="Cambria"/>
        </w:rPr>
        <w:t>Reason for Extension</w:t>
      </w:r>
    </w:p>
    <w:p w14:paraId="64378357" w14:textId="206DB271" w:rsidR="008A717E" w:rsidRPr="00622BC1" w:rsidRDefault="00C077CC" w:rsidP="008A717E">
      <w:pPr>
        <w:spacing w:after="0" w:line="240" w:lineRule="auto"/>
        <w:jc w:val="both"/>
        <w:rPr>
          <w:rFonts w:asciiTheme="majorHAnsi" w:hAnsiTheme="majorHAnsi"/>
        </w:rPr>
      </w:pPr>
      <w:r w:rsidRPr="006A21CA">
        <w:rPr>
          <w:rFonts w:ascii="Cambria" w:hAnsi="Cambria"/>
        </w:rPr>
        <w:t xml:space="preserve">Once the Servicer completes </w:t>
      </w:r>
      <w:r w:rsidRPr="006A21CA">
        <w:rPr>
          <w:rFonts w:ascii="Cambria" w:hAnsi="Cambria"/>
          <w:b/>
          <w:bCs/>
        </w:rPr>
        <w:t>Upload Extension Package</w:t>
      </w:r>
      <w:r w:rsidRPr="006A21CA">
        <w:rPr>
          <w:rFonts w:ascii="Cambria" w:hAnsi="Cambria"/>
        </w:rPr>
        <w:t xml:space="preserve"> step, the Triggered step </w:t>
      </w:r>
      <w:r w:rsidRPr="006A21CA">
        <w:rPr>
          <w:rFonts w:ascii="Cambria" w:hAnsi="Cambria"/>
          <w:b/>
          <w:bCs/>
        </w:rPr>
        <w:t>HUD Auto-Approved</w:t>
      </w:r>
      <w:r w:rsidRPr="006A21CA">
        <w:rPr>
          <w:rFonts w:ascii="Cambria" w:hAnsi="Cambria"/>
        </w:rPr>
        <w:t xml:space="preserve"> is added/completed, the Timeline is automatically approved, and the field </w:t>
      </w:r>
      <w:r w:rsidRPr="006A21CA">
        <w:rPr>
          <w:rFonts w:ascii="Cambria" w:hAnsi="Cambria"/>
          <w:b/>
          <w:bCs/>
        </w:rPr>
        <w:t>Extension Expiration Date</w:t>
      </w:r>
      <w:r w:rsidRPr="006A21CA">
        <w:rPr>
          <w:rFonts w:ascii="Cambria" w:hAnsi="Cambria"/>
        </w:rPr>
        <w:t xml:space="preserve"> in the Servicing Management screen is updated to the </w:t>
      </w:r>
      <w:r w:rsidRPr="006A21CA">
        <w:rPr>
          <w:rFonts w:ascii="Cambria" w:hAnsi="Cambria"/>
          <w:b/>
          <w:bCs/>
        </w:rPr>
        <w:t>HUD Auto Approved</w:t>
      </w:r>
      <w:r w:rsidRPr="006A21CA">
        <w:rPr>
          <w:rFonts w:ascii="Cambria" w:hAnsi="Cambria"/>
        </w:rPr>
        <w:t xml:space="preserve"> complete date + 90 Days.</w:t>
      </w:r>
    </w:p>
    <w:p w14:paraId="7C9593BC" w14:textId="77777777" w:rsidR="00B97D36" w:rsidRPr="00D757EC" w:rsidRDefault="00B97D36" w:rsidP="00B97D36">
      <w:pPr>
        <w:pStyle w:val="Heading4"/>
      </w:pPr>
      <w:bookmarkStart w:id="3798" w:name="_Toc11334907"/>
      <w:bookmarkStart w:id="3799" w:name="_Toc74052129"/>
      <w:bookmarkStart w:id="3800" w:name="_Toc90643512"/>
      <w:bookmarkStart w:id="3801" w:name="_Toc230163438"/>
      <w:r w:rsidRPr="00D757EC">
        <w:t xml:space="preserve">Extension – </w:t>
      </w:r>
      <w:r>
        <w:t>Late Notification of Death</w:t>
      </w:r>
      <w:bookmarkEnd w:id="3798"/>
      <w:bookmarkEnd w:id="3799"/>
      <w:bookmarkEnd w:id="3800"/>
      <w:bookmarkEnd w:id="3801"/>
      <w:r w:rsidRPr="00D757EC">
        <w:fldChar w:fldCharType="begin"/>
      </w:r>
      <w:r w:rsidRPr="00D757EC">
        <w:instrText xml:space="preserve"> XE "</w:instrText>
      </w:r>
      <w:r>
        <w:instrText xml:space="preserve">Endorsed </w:instrText>
      </w:r>
      <w:r w:rsidRPr="00D757EC">
        <w:instrText xml:space="preserve">Extension – Claim Filing Timeline" </w:instrText>
      </w:r>
      <w:r w:rsidRPr="00D757EC">
        <w:fldChar w:fldCharType="end"/>
      </w:r>
    </w:p>
    <w:p w14:paraId="21DE4006" w14:textId="40D7E446" w:rsidR="0087430A" w:rsidRPr="006A21CA" w:rsidRDefault="0087430A" w:rsidP="0087430A">
      <w:pPr>
        <w:pStyle w:val="BodyText"/>
      </w:pPr>
      <w:r w:rsidRPr="006A21CA">
        <w:t xml:space="preserve">This timeline is located under Endorsed &gt; Requests, Servicing Type “Extension–Late Notification of Death” and is initiated </w:t>
      </w:r>
      <w:r w:rsidR="00BB5BE7" w:rsidRPr="006A21CA">
        <w:t xml:space="preserve">by a servicer to </w:t>
      </w:r>
      <w:r w:rsidRPr="006A21CA">
        <w:t xml:space="preserve">request an extension to take the first legal action to initiate foreclosure due to a late notification of death of a borrower.  The reasons for late notification of death can </w:t>
      </w:r>
      <w:r w:rsidR="00BB5BE7" w:rsidRPr="006A21CA">
        <w:t>include</w:t>
      </w:r>
      <w:r w:rsidRPr="006A21CA">
        <w:t>:</w:t>
      </w:r>
    </w:p>
    <w:p w14:paraId="664AE8A4" w14:textId="3A6DB669" w:rsidR="0087430A" w:rsidRPr="006A21CA" w:rsidRDefault="0087430A" w:rsidP="006C3C3F">
      <w:pPr>
        <w:pStyle w:val="BodyText"/>
        <w:numPr>
          <w:ilvl w:val="0"/>
          <w:numId w:val="456"/>
        </w:numPr>
      </w:pPr>
      <w:r w:rsidRPr="006A21CA">
        <w:t>State Privacy Laws Restricted Information Access (Note: Extension request to the deadline to initiate foreclosure extended 30 days from end of state's privacy law restriction on the mortgagee’s access to the information)</w:t>
      </w:r>
    </w:p>
    <w:p w14:paraId="62CBB9D6" w14:textId="77777777" w:rsidR="0087430A" w:rsidRPr="006A21CA" w:rsidRDefault="0087430A" w:rsidP="006C3C3F">
      <w:pPr>
        <w:pStyle w:val="BodyText"/>
        <w:numPr>
          <w:ilvl w:val="0"/>
          <w:numId w:val="456"/>
        </w:numPr>
      </w:pPr>
      <w:r w:rsidRPr="006A21CA">
        <w:t xml:space="preserve">Other Reason (Note: Extension request from Date of Death to Mortgagee’s discovery of death) </w:t>
      </w:r>
    </w:p>
    <w:p w14:paraId="3CA533EA" w14:textId="415F5640" w:rsidR="0087430A" w:rsidRPr="006A21CA" w:rsidRDefault="0087430A" w:rsidP="0087430A">
      <w:pPr>
        <w:pStyle w:val="BodyText"/>
      </w:pPr>
      <w:r w:rsidRPr="006A21CA">
        <w:t xml:space="preserve">Multiple active Extension–Late Notification of Death timelines cannot be initiated on a loan. The Servicing Management tab can be used to activate or inactivate the timeline and </w:t>
      </w:r>
      <w:r w:rsidR="00C077CC" w:rsidRPr="006A21CA">
        <w:t xml:space="preserve">view </w:t>
      </w:r>
      <w:r w:rsidRPr="006A21CA">
        <w:t>extension data fields. Once the timeline is inactivated, none of the steps can be edited.</w:t>
      </w:r>
    </w:p>
    <w:p w14:paraId="28C56470" w14:textId="77777777" w:rsidR="0087430A" w:rsidRPr="006A21CA" w:rsidRDefault="0087430A" w:rsidP="0087430A">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37AADAA7" w14:textId="30C17B5B" w:rsidR="0087430A" w:rsidRPr="006A21CA" w:rsidRDefault="0087430A" w:rsidP="0087430A">
      <w:pPr>
        <w:pStyle w:val="BodyText"/>
      </w:pPr>
      <w:r w:rsidRPr="006A21CA">
        <w:t>The Servicer attaches all required documentation and completes the necessary steps on the timeline. The following Template Steps are displayed when the timeline is initiated</w:t>
      </w:r>
      <w:r w:rsidR="00BB5BE7" w:rsidRPr="006A21CA">
        <w:t>. The steps are servicer steps unless otherwise stated</w:t>
      </w:r>
      <w:r w:rsidRPr="006A21CA">
        <w:t>:</w:t>
      </w:r>
    </w:p>
    <w:p w14:paraId="30931AD3" w14:textId="7277D5A8" w:rsidR="0087430A" w:rsidRPr="006A21CA" w:rsidRDefault="0087430A" w:rsidP="0087430A">
      <w:pPr>
        <w:numPr>
          <w:ilvl w:val="0"/>
          <w:numId w:val="21"/>
        </w:numPr>
        <w:spacing w:after="0" w:line="240" w:lineRule="auto"/>
        <w:jc w:val="both"/>
        <w:rPr>
          <w:rFonts w:ascii="Cambria" w:hAnsi="Cambria"/>
        </w:rPr>
      </w:pPr>
      <w:r w:rsidRPr="006A21CA">
        <w:rPr>
          <w:rFonts w:ascii="Cambria" w:eastAsia="Times New Roman" w:hAnsi="Cambria"/>
          <w:color w:val="000000"/>
        </w:rPr>
        <w:t xml:space="preserve">Initiate Extension </w:t>
      </w:r>
    </w:p>
    <w:p w14:paraId="1678E88C" w14:textId="2B0A0EA3" w:rsidR="0087430A" w:rsidRPr="006A21CA" w:rsidRDefault="0087430A" w:rsidP="0087430A">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4FD1DA41" w14:textId="0DC7AB4C" w:rsidR="00BB5BE7" w:rsidRPr="006A21CA" w:rsidRDefault="00BB5BE7" w:rsidP="00BB5BE7">
      <w:pPr>
        <w:pStyle w:val="OrderedList"/>
        <w:jc w:val="both"/>
      </w:pPr>
      <w:r w:rsidRPr="006A21CA">
        <w:t>The following Trigger Steps are available on this timeline. The steps are HUD steps unless otherwise stated:</w:t>
      </w:r>
    </w:p>
    <w:p w14:paraId="530FBD0B" w14:textId="263537CC" w:rsidR="00C077CC" w:rsidRPr="006A21CA" w:rsidRDefault="00C077CC" w:rsidP="00BB5BE7">
      <w:pPr>
        <w:numPr>
          <w:ilvl w:val="0"/>
          <w:numId w:val="21"/>
        </w:numPr>
        <w:spacing w:after="0" w:line="240" w:lineRule="auto"/>
        <w:jc w:val="both"/>
        <w:rPr>
          <w:rFonts w:ascii="Cambria" w:hAnsi="Cambria"/>
        </w:rPr>
      </w:pPr>
      <w:r w:rsidRPr="006A21CA">
        <w:rPr>
          <w:rFonts w:ascii="Cambria" w:hAnsi="Cambria"/>
        </w:rPr>
        <w:t>HUD Auto-Approved</w:t>
      </w:r>
    </w:p>
    <w:p w14:paraId="4CD27B96" w14:textId="77777777" w:rsidR="00BB5BE7" w:rsidRPr="006A21CA" w:rsidRDefault="00BB5BE7" w:rsidP="00BB5BE7">
      <w:pPr>
        <w:pStyle w:val="OrderedList"/>
        <w:jc w:val="both"/>
      </w:pPr>
      <w:r w:rsidRPr="006A21CA">
        <w:t>The following Servicing Mgmt fields are required for this timeline during timeline initiation/ setup, in addition to Initiation Date:</w:t>
      </w:r>
    </w:p>
    <w:p w14:paraId="47457CCF" w14:textId="370A9AC8" w:rsidR="00BB5BE7" w:rsidRPr="006A21CA" w:rsidRDefault="00BB5BE7" w:rsidP="00BB5BE7">
      <w:pPr>
        <w:pStyle w:val="ListParagraph"/>
        <w:numPr>
          <w:ilvl w:val="0"/>
          <w:numId w:val="21"/>
        </w:numPr>
        <w:spacing w:after="0" w:line="240" w:lineRule="auto"/>
        <w:jc w:val="both"/>
        <w:rPr>
          <w:rFonts w:ascii="Cambria" w:hAnsi="Cambria"/>
        </w:rPr>
      </w:pPr>
      <w:r w:rsidRPr="006A21CA">
        <w:rPr>
          <w:rFonts w:ascii="Cambria" w:hAnsi="Cambria"/>
        </w:rPr>
        <w:t>Reason for Extension</w:t>
      </w:r>
    </w:p>
    <w:p w14:paraId="2510716C" w14:textId="2CDD0057" w:rsidR="00C077CC" w:rsidRPr="006A21CA" w:rsidRDefault="00C077CC" w:rsidP="00622BC1">
      <w:pPr>
        <w:spacing w:after="0" w:line="240" w:lineRule="auto"/>
        <w:jc w:val="both"/>
        <w:rPr>
          <w:rFonts w:ascii="Cambria" w:hAnsi="Cambria"/>
        </w:rPr>
      </w:pPr>
      <w:r w:rsidRPr="006A21CA">
        <w:rPr>
          <w:rFonts w:ascii="Cambria" w:hAnsi="Cambria"/>
        </w:rPr>
        <w:t xml:space="preserve">Once the Servicer completes </w:t>
      </w:r>
      <w:r w:rsidRPr="006A21CA">
        <w:rPr>
          <w:rFonts w:ascii="Cambria" w:hAnsi="Cambria"/>
          <w:b/>
          <w:bCs/>
        </w:rPr>
        <w:t>Upload Extension Package</w:t>
      </w:r>
      <w:r w:rsidRPr="006A21CA">
        <w:rPr>
          <w:rFonts w:ascii="Cambria" w:hAnsi="Cambria"/>
        </w:rPr>
        <w:t xml:space="preserve"> step, the Triggered step </w:t>
      </w:r>
      <w:r w:rsidRPr="006A21CA">
        <w:rPr>
          <w:rFonts w:ascii="Cambria" w:hAnsi="Cambria"/>
          <w:b/>
          <w:bCs/>
        </w:rPr>
        <w:t>HUD Auto-Approved</w:t>
      </w:r>
      <w:r w:rsidRPr="006A21CA">
        <w:rPr>
          <w:rFonts w:ascii="Cambria" w:hAnsi="Cambria"/>
        </w:rPr>
        <w:t xml:space="preserve"> is added/completed, the Timeline is automatically approved, and the field </w:t>
      </w:r>
      <w:r w:rsidRPr="006A21CA">
        <w:rPr>
          <w:rFonts w:ascii="Cambria" w:hAnsi="Cambria"/>
          <w:b/>
          <w:bCs/>
        </w:rPr>
        <w:t>Extension Expiration Date</w:t>
      </w:r>
      <w:r w:rsidRPr="006A21CA">
        <w:rPr>
          <w:rFonts w:ascii="Cambria" w:hAnsi="Cambria"/>
        </w:rPr>
        <w:t xml:space="preserve"> in the Servicing Management screen is updated to the Step </w:t>
      </w:r>
      <w:r w:rsidRPr="006A21CA">
        <w:rPr>
          <w:rFonts w:ascii="Cambria" w:hAnsi="Cambria"/>
          <w:b/>
          <w:bCs/>
        </w:rPr>
        <w:t>Servicer Notified of Death</w:t>
      </w:r>
      <w:r w:rsidRPr="006A21CA">
        <w:rPr>
          <w:rFonts w:ascii="Cambria" w:hAnsi="Cambria"/>
        </w:rPr>
        <w:t xml:space="preserve"> Complete Date from the active Endorsed &gt; Disposition &gt; Due &amp; Payable w/o HUD Approval Timeline + 90 Days.</w:t>
      </w:r>
    </w:p>
    <w:p w14:paraId="659D0186" w14:textId="77777777" w:rsidR="00B97D36" w:rsidRDefault="00B97D36" w:rsidP="00B97D36">
      <w:pPr>
        <w:pStyle w:val="Heading4"/>
        <w:spacing w:after="240"/>
      </w:pPr>
      <w:bookmarkStart w:id="3802" w:name="_Toc11334911"/>
      <w:bookmarkStart w:id="3803" w:name="_Toc74052133"/>
      <w:bookmarkStart w:id="3804" w:name="_Toc90643516"/>
      <w:bookmarkStart w:id="3805" w:name="_Toc230163439"/>
      <w:bookmarkStart w:id="3806" w:name="_Toc11334909"/>
      <w:bookmarkStart w:id="3807" w:name="_Toc74052131"/>
      <w:bookmarkStart w:id="3808" w:name="_Toc90643514"/>
      <w:bookmarkStart w:id="3809" w:name="_Toc314055053"/>
      <w:bookmarkStart w:id="3810" w:name="_Toc314660862"/>
      <w:bookmarkStart w:id="3811" w:name="_Toc315554325"/>
      <w:bookmarkStart w:id="3812" w:name="_Toc315633986"/>
      <w:bookmarkStart w:id="3813" w:name="_Toc11334899"/>
      <w:bookmarkStart w:id="3814" w:name="_Toc74052121"/>
      <w:bookmarkStart w:id="3815" w:name="_Toc90643504"/>
      <w:bookmarkEnd w:id="3683"/>
      <w:bookmarkEnd w:id="3684"/>
      <w:bookmarkEnd w:id="3776"/>
      <w:bookmarkEnd w:id="3777"/>
      <w:bookmarkEnd w:id="3778"/>
      <w:bookmarkEnd w:id="3779"/>
      <w:bookmarkEnd w:id="3780"/>
      <w:r w:rsidRPr="00694699">
        <w:t>Extension – Other</w:t>
      </w:r>
      <w:bookmarkEnd w:id="3802"/>
      <w:bookmarkEnd w:id="3803"/>
      <w:bookmarkEnd w:id="3804"/>
      <w:bookmarkEnd w:id="3805"/>
      <w:r w:rsidRPr="00694699">
        <w:t xml:space="preserve"> </w:t>
      </w:r>
    </w:p>
    <w:p w14:paraId="73EEEF66" w14:textId="38736C2E" w:rsidR="00B95B82" w:rsidRPr="006A21CA" w:rsidRDefault="00B95B82" w:rsidP="00B95B82">
      <w:pPr>
        <w:pStyle w:val="BodyText"/>
      </w:pPr>
      <w:r w:rsidRPr="006A21CA">
        <w:t xml:space="preserve">This timeline is located under Endorsed &gt; Requests, Servicing Type “Extension–Other” and is initiated </w:t>
      </w:r>
      <w:r w:rsidR="00FA7A9B" w:rsidRPr="006A21CA">
        <w:t xml:space="preserve">by a servicer to request an extension </w:t>
      </w:r>
      <w:r w:rsidRPr="006A21CA">
        <w:t>when no other extension types apply</w:t>
      </w:r>
      <w:r w:rsidR="00FA7A9B" w:rsidRPr="006A21CA">
        <w:t>.</w:t>
      </w:r>
      <w:r w:rsidRPr="006A21CA">
        <w:t xml:space="preserve"> </w:t>
      </w:r>
    </w:p>
    <w:p w14:paraId="30631152" w14:textId="7DDACFB7" w:rsidR="00B95B82" w:rsidRPr="006A21CA" w:rsidRDefault="00B95B82" w:rsidP="004B3AA2">
      <w:pPr>
        <w:pStyle w:val="BodyText"/>
        <w:rPr>
          <w:bCs w:val="0"/>
        </w:rPr>
      </w:pPr>
      <w:r w:rsidRPr="006A21CA">
        <w:t xml:space="preserve">Multiple active Extension–Other timelines cannot be initiated on a loan. The Servicing Management tab can be used to activate or inactivate the timeline and </w:t>
      </w:r>
      <w:r w:rsidR="00C077CC" w:rsidRPr="006A21CA">
        <w:t xml:space="preserve">view </w:t>
      </w:r>
      <w:r w:rsidRPr="006A21CA">
        <w:t>extension data fields. Once the timeline is inactivated, none of the steps can be edited.</w:t>
      </w:r>
    </w:p>
    <w:p w14:paraId="639C349A" w14:textId="77777777" w:rsidR="00B95B82" w:rsidRPr="006A21CA" w:rsidRDefault="00B95B82" w:rsidP="00B95B82">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7A9AF286" w14:textId="67D4D6FE" w:rsidR="00B95B82" w:rsidRPr="006A21CA" w:rsidRDefault="00B95B82" w:rsidP="00B95B82">
      <w:pPr>
        <w:pStyle w:val="BodyText"/>
      </w:pPr>
      <w:r w:rsidRPr="006A21CA">
        <w:t>The Servicer attaches all required documentation and completes the necessary steps on the timeline. The following Template Steps are displayed when the timeline is initiated</w:t>
      </w:r>
      <w:r w:rsidR="00FA7A9B" w:rsidRPr="006A21CA">
        <w:t>. The steps are servicer steps unless otherwise stated</w:t>
      </w:r>
      <w:r w:rsidRPr="006A21CA">
        <w:t>:</w:t>
      </w:r>
    </w:p>
    <w:p w14:paraId="2557052E" w14:textId="32CB1DE9" w:rsidR="00B95B82" w:rsidRPr="006A21CA" w:rsidRDefault="00B95B82" w:rsidP="00B95B82">
      <w:pPr>
        <w:numPr>
          <w:ilvl w:val="0"/>
          <w:numId w:val="21"/>
        </w:numPr>
        <w:spacing w:after="0" w:line="240" w:lineRule="auto"/>
        <w:jc w:val="both"/>
        <w:rPr>
          <w:rFonts w:ascii="Cambria" w:hAnsi="Cambria"/>
        </w:rPr>
      </w:pPr>
      <w:r w:rsidRPr="006A21CA">
        <w:rPr>
          <w:rFonts w:ascii="Cambria" w:eastAsia="Times New Roman" w:hAnsi="Cambria"/>
          <w:color w:val="000000"/>
        </w:rPr>
        <w:t>Initiate Extension</w:t>
      </w:r>
    </w:p>
    <w:p w14:paraId="166E6AFD" w14:textId="0C88534F" w:rsidR="00B95B82" w:rsidRPr="006A21CA" w:rsidRDefault="00B95B82" w:rsidP="00B95B82">
      <w:pPr>
        <w:numPr>
          <w:ilvl w:val="0"/>
          <w:numId w:val="21"/>
        </w:numPr>
        <w:spacing w:after="0" w:line="240" w:lineRule="auto"/>
        <w:jc w:val="both"/>
        <w:rPr>
          <w:rFonts w:ascii="Cambria" w:hAnsi="Cambria"/>
        </w:rPr>
      </w:pPr>
      <w:r w:rsidRPr="006A21CA">
        <w:rPr>
          <w:rFonts w:ascii="Cambria" w:eastAsia="Times New Roman" w:hAnsi="Cambria"/>
          <w:color w:val="000000"/>
        </w:rPr>
        <w:t>Upload Extension Package</w:t>
      </w:r>
    </w:p>
    <w:p w14:paraId="2653FF9A" w14:textId="77777777" w:rsidR="00FA7A9B" w:rsidRPr="006A21CA" w:rsidRDefault="00FA7A9B" w:rsidP="00FA7A9B">
      <w:pPr>
        <w:pStyle w:val="BodyText"/>
      </w:pPr>
      <w:r w:rsidRPr="006A21CA">
        <w:t>The following Trigger Steps are available on this timeline. The steps are HUD steps unless otherwise stated:</w:t>
      </w:r>
    </w:p>
    <w:p w14:paraId="1B02A2A3" w14:textId="51B3CAA3" w:rsidR="00C077CC" w:rsidRPr="006A21CA" w:rsidRDefault="00C077CC" w:rsidP="00FA7A9B">
      <w:pPr>
        <w:numPr>
          <w:ilvl w:val="0"/>
          <w:numId w:val="21"/>
        </w:numPr>
        <w:spacing w:after="0" w:line="240" w:lineRule="auto"/>
        <w:jc w:val="both"/>
        <w:rPr>
          <w:rFonts w:ascii="Cambria" w:hAnsi="Cambria"/>
        </w:rPr>
      </w:pPr>
      <w:r w:rsidRPr="006A21CA">
        <w:rPr>
          <w:rFonts w:ascii="Cambria" w:hAnsi="Cambria"/>
        </w:rPr>
        <w:t>HUD Auto-Approved</w:t>
      </w:r>
    </w:p>
    <w:p w14:paraId="6A21F6E3" w14:textId="77777777" w:rsidR="00FA7A9B" w:rsidRPr="006A21CA" w:rsidRDefault="00FA7A9B" w:rsidP="00FA7A9B">
      <w:pPr>
        <w:pStyle w:val="BodyText"/>
      </w:pPr>
      <w:r w:rsidRPr="006A21CA">
        <w:t>The following Servicing Mgmt fields are required for this timeline during timeline initiation/ setup, in addition to Initiation Date:</w:t>
      </w:r>
    </w:p>
    <w:p w14:paraId="340948BE" w14:textId="77777777" w:rsidR="00FA7A9B" w:rsidRPr="006A21CA" w:rsidRDefault="00FA7A9B" w:rsidP="006C3C3F">
      <w:pPr>
        <w:pStyle w:val="ListParagraph"/>
        <w:numPr>
          <w:ilvl w:val="0"/>
          <w:numId w:val="455"/>
        </w:numPr>
        <w:spacing w:after="0" w:line="240" w:lineRule="auto"/>
        <w:jc w:val="both"/>
        <w:rPr>
          <w:rFonts w:ascii="Cambria" w:hAnsi="Cambria"/>
        </w:rPr>
      </w:pPr>
      <w:r w:rsidRPr="006A21CA">
        <w:rPr>
          <w:rFonts w:ascii="Cambria" w:hAnsi="Cambria"/>
        </w:rPr>
        <w:t>Reason for Request</w:t>
      </w:r>
    </w:p>
    <w:p w14:paraId="3122EEF2" w14:textId="2C7BD21A" w:rsidR="00FA7A9B" w:rsidRPr="006A21CA" w:rsidRDefault="00C077CC" w:rsidP="00622BC1">
      <w:pPr>
        <w:spacing w:after="0" w:line="240" w:lineRule="auto"/>
        <w:jc w:val="both"/>
        <w:rPr>
          <w:rFonts w:ascii="Cambria" w:hAnsi="Cambria"/>
        </w:rPr>
      </w:pPr>
      <w:r w:rsidRPr="006A21CA">
        <w:rPr>
          <w:rFonts w:ascii="Cambria" w:hAnsi="Cambria"/>
        </w:rPr>
        <w:t>Once the Servicer completes Upload Extension Package step, the Triggered step HUD Auto-Approved is added/completed, the Timeline is automatically approved, and the field Extension Expiration Date in the Servicing Management screen is updated to the HUD Auto Approved complete date + 90 Days.</w:t>
      </w:r>
    </w:p>
    <w:p w14:paraId="24705443" w14:textId="77777777" w:rsidR="00B97D36" w:rsidRPr="00D757EC" w:rsidRDefault="00B97D36" w:rsidP="00B97D36">
      <w:pPr>
        <w:pStyle w:val="Heading4"/>
      </w:pPr>
      <w:bookmarkStart w:id="3816" w:name="_Toc230163440"/>
      <w:r w:rsidRPr="00D757EC">
        <w:t xml:space="preserve">Extension – </w:t>
      </w:r>
      <w:r>
        <w:t>Property Charge Loss Mitigation</w:t>
      </w:r>
      <w:bookmarkEnd w:id="3806"/>
      <w:bookmarkEnd w:id="3807"/>
      <w:bookmarkEnd w:id="3808"/>
      <w:bookmarkEnd w:id="3816"/>
    </w:p>
    <w:p w14:paraId="26BE22DC" w14:textId="2FBC674B" w:rsidR="003238E2" w:rsidRPr="006A21CA" w:rsidRDefault="003238E2" w:rsidP="003238E2">
      <w:pPr>
        <w:pStyle w:val="BodyText"/>
      </w:pPr>
      <w:r w:rsidRPr="006A21CA">
        <w:t>This timeline is located under Endorsed &gt; Requests, Servicing Type “Extension - Property Charge Loss Mitigation”</w:t>
      </w:r>
      <w:r w:rsidR="00957FDC" w:rsidRPr="006A21CA">
        <w:t xml:space="preserve"> </w:t>
      </w:r>
      <w:r w:rsidR="00ED1AF5" w:rsidRPr="006A21CA">
        <w:t>a</w:t>
      </w:r>
      <w:r w:rsidR="00957FDC" w:rsidRPr="006A21CA">
        <w:t>nd is initiated by a servicer to</w:t>
      </w:r>
      <w:r w:rsidRPr="006A21CA">
        <w:t xml:space="preserve"> offer the following loss mitigation options for a mortgagor in default due to unpaid property charges: </w:t>
      </w:r>
    </w:p>
    <w:p w14:paraId="674C1EF2" w14:textId="77777777" w:rsidR="003238E2" w:rsidRPr="006A21CA" w:rsidRDefault="003238E2" w:rsidP="006C3C3F">
      <w:pPr>
        <w:pStyle w:val="BodyText"/>
        <w:numPr>
          <w:ilvl w:val="0"/>
          <w:numId w:val="54"/>
        </w:numPr>
      </w:pPr>
      <w:r w:rsidRPr="006A21CA">
        <w:t xml:space="preserve">Refinancing the defaulted HECM into a new HECM if possible, under all applicable HECM origination requirements </w:t>
      </w:r>
    </w:p>
    <w:p w14:paraId="6E4C1FA0" w14:textId="77777777" w:rsidR="003238E2" w:rsidRPr="006A21CA" w:rsidRDefault="003238E2" w:rsidP="006C3C3F">
      <w:pPr>
        <w:pStyle w:val="BodyText"/>
        <w:numPr>
          <w:ilvl w:val="0"/>
          <w:numId w:val="54"/>
        </w:numPr>
      </w:pPr>
      <w:r w:rsidRPr="006A21CA">
        <w:t>Providing information on the availability of free assistance from HUD-approved HECM Housing Counselors and local assistance programs (e.g., ELMORE) available for mortgagors.</w:t>
      </w:r>
    </w:p>
    <w:p w14:paraId="796624AC" w14:textId="77777777" w:rsidR="003238E2" w:rsidRPr="006A21CA" w:rsidRDefault="003238E2" w:rsidP="003238E2">
      <w:pPr>
        <w:pStyle w:val="BodyText"/>
      </w:pPr>
      <w:r w:rsidRPr="006A21CA">
        <w:t xml:space="preserve">If the aforementioned loss mitigation options are unavailable or have been exhausted, mortgagees may offer the following:  </w:t>
      </w:r>
    </w:p>
    <w:p w14:paraId="5E99DBE2" w14:textId="77777777" w:rsidR="003238E2" w:rsidRPr="006A21CA" w:rsidRDefault="003238E2" w:rsidP="006C3C3F">
      <w:pPr>
        <w:pStyle w:val="BodyText"/>
        <w:numPr>
          <w:ilvl w:val="0"/>
          <w:numId w:val="55"/>
        </w:numPr>
      </w:pPr>
      <w:r w:rsidRPr="006A21CA">
        <w:t>Option (1): The option for an extension of the foreclosure timeframes due to a Corporate Advance/Repayment Plan (Note:  Maximum 60 months from date of repayment).</w:t>
      </w:r>
    </w:p>
    <w:p w14:paraId="4F95619D" w14:textId="77777777" w:rsidR="003238E2" w:rsidRPr="006A21CA" w:rsidRDefault="003238E2" w:rsidP="006C3C3F">
      <w:pPr>
        <w:pStyle w:val="BodyText"/>
        <w:numPr>
          <w:ilvl w:val="0"/>
          <w:numId w:val="55"/>
        </w:numPr>
      </w:pPr>
      <w:r w:rsidRPr="006A21CA">
        <w:t>Option (2): The option for an extension of the foreclosure timeframes due to a “COVID -19 Property Charge Repayment Plan”.</w:t>
      </w:r>
    </w:p>
    <w:p w14:paraId="30CEAF2F" w14:textId="53B8454D" w:rsidR="003238E2" w:rsidRPr="006A21CA" w:rsidRDefault="003238E2" w:rsidP="003238E2">
      <w:pPr>
        <w:pStyle w:val="BodyText"/>
      </w:pPr>
      <w:r w:rsidRPr="006A21CA">
        <w:t xml:space="preserve">Multiple active Extension–Property Charge Loss Mitigation timelines cannot be initiated on a loan. The Servicing Management tab can be used to activate or inactivate the timeline and </w:t>
      </w:r>
      <w:r w:rsidR="0009120F" w:rsidRPr="006A21CA">
        <w:t xml:space="preserve">view </w:t>
      </w:r>
      <w:r w:rsidRPr="006A21CA">
        <w:t>extension data fields. Once the timeline is inactivated, none of the steps can be edited.</w:t>
      </w:r>
    </w:p>
    <w:p w14:paraId="04236E2D" w14:textId="77777777" w:rsidR="003238E2" w:rsidRPr="006A21CA" w:rsidRDefault="003238E2" w:rsidP="003238E2">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5E466E7E" w14:textId="6CE6F973" w:rsidR="003238E2" w:rsidRPr="006A21CA" w:rsidRDefault="003238E2" w:rsidP="003238E2">
      <w:pPr>
        <w:pStyle w:val="BodyText"/>
      </w:pPr>
      <w:r w:rsidRPr="006A21CA">
        <w:t>The Servicer attaches all required documentation and completes the necessary steps on the timeline. The following Template Steps are displayed when the timeline is initiated</w:t>
      </w:r>
      <w:r w:rsidR="00957FDC" w:rsidRPr="006A21CA">
        <w:t>. The steps are servicer steps unless otherwise stated</w:t>
      </w:r>
      <w:r w:rsidRPr="006A21CA">
        <w:t>:</w:t>
      </w:r>
    </w:p>
    <w:p w14:paraId="4F09AFD0" w14:textId="31FD3343" w:rsidR="003238E2" w:rsidRPr="006A21CA" w:rsidRDefault="003238E2" w:rsidP="003238E2">
      <w:pPr>
        <w:numPr>
          <w:ilvl w:val="0"/>
          <w:numId w:val="21"/>
        </w:numPr>
        <w:spacing w:after="0" w:line="240" w:lineRule="auto"/>
        <w:jc w:val="both"/>
        <w:rPr>
          <w:rFonts w:ascii="Cambria" w:hAnsi="Cambria"/>
        </w:rPr>
      </w:pPr>
      <w:r w:rsidRPr="006A21CA">
        <w:rPr>
          <w:rFonts w:ascii="Cambria" w:eastAsia="Times New Roman" w:hAnsi="Cambria"/>
          <w:color w:val="000000"/>
        </w:rPr>
        <w:t xml:space="preserve">Initiate Extension </w:t>
      </w:r>
      <w:r w:rsidR="0009120F" w:rsidRPr="006A21CA">
        <w:rPr>
          <w:rFonts w:ascii="Cambria" w:eastAsia="Times New Roman" w:hAnsi="Cambria"/>
          <w:color w:val="000000"/>
        </w:rPr>
        <w:t xml:space="preserve"> (Automatically completed)</w:t>
      </w:r>
    </w:p>
    <w:p w14:paraId="41AAA8D0" w14:textId="38BE08D4" w:rsidR="003238E2" w:rsidRPr="006A21CA" w:rsidRDefault="003238E2" w:rsidP="003238E2">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03B3DE44" w14:textId="10145F49" w:rsidR="00957FDC" w:rsidRPr="006A21CA" w:rsidRDefault="00957FDC" w:rsidP="00957FDC">
      <w:pPr>
        <w:pStyle w:val="BodyText"/>
      </w:pPr>
      <w:r w:rsidRPr="006A21CA">
        <w:t xml:space="preserve">The following Optional Steps are available on this timeline. Refer to section 7.1.8 “To Add Optional Timeline Steps” for general information how to add and complete optional steps within a timeline. The steps are HUD steps unless otherwise stated: </w:t>
      </w:r>
    </w:p>
    <w:p w14:paraId="2A0A6356" w14:textId="39A0D28D" w:rsidR="0009120F" w:rsidRPr="006A21CA" w:rsidRDefault="0009120F" w:rsidP="00957FDC">
      <w:pPr>
        <w:numPr>
          <w:ilvl w:val="0"/>
          <w:numId w:val="21"/>
        </w:numPr>
        <w:spacing w:after="0" w:line="240" w:lineRule="auto"/>
        <w:jc w:val="both"/>
        <w:rPr>
          <w:rFonts w:ascii="Cambria" w:hAnsi="Cambria"/>
        </w:rPr>
      </w:pPr>
      <w:r w:rsidRPr="006A21CA">
        <w:rPr>
          <w:rFonts w:ascii="Cambria" w:hAnsi="Cambria"/>
        </w:rPr>
        <w:t>Repayment Plan Default Date</w:t>
      </w:r>
    </w:p>
    <w:p w14:paraId="26627DAB" w14:textId="59203853" w:rsidR="00957FDC" w:rsidRPr="006A21CA" w:rsidRDefault="00957FDC" w:rsidP="00957FDC">
      <w:pPr>
        <w:numPr>
          <w:ilvl w:val="0"/>
          <w:numId w:val="21"/>
        </w:numPr>
        <w:spacing w:after="0" w:line="240" w:lineRule="auto"/>
        <w:jc w:val="both"/>
        <w:rPr>
          <w:rFonts w:ascii="Cambria" w:hAnsi="Cambria"/>
        </w:rPr>
      </w:pPr>
    </w:p>
    <w:p w14:paraId="28C04A05" w14:textId="6AC4FFFE" w:rsidR="003238E2" w:rsidRPr="006A21CA" w:rsidRDefault="003238E2" w:rsidP="00957FDC">
      <w:pPr>
        <w:pStyle w:val="BodyText"/>
      </w:pPr>
      <w:r w:rsidRPr="006A21CA">
        <w:t xml:space="preserve">The following Trigger Steps are </w:t>
      </w:r>
      <w:r w:rsidR="00957FDC" w:rsidRPr="006A21CA">
        <w:t xml:space="preserve">available on this </w:t>
      </w:r>
      <w:r w:rsidRPr="006A21CA">
        <w:t>timeline</w:t>
      </w:r>
      <w:r w:rsidR="00957FDC" w:rsidRPr="006A21CA">
        <w:t>. The steps are HUD steps unless otherwise stated</w:t>
      </w:r>
      <w:r w:rsidRPr="006A21CA">
        <w:t>:</w:t>
      </w:r>
    </w:p>
    <w:p w14:paraId="62D2ABE6" w14:textId="24C417D6" w:rsidR="0009120F" w:rsidRPr="006A21CA" w:rsidRDefault="0009120F" w:rsidP="003238E2">
      <w:pPr>
        <w:numPr>
          <w:ilvl w:val="0"/>
          <w:numId w:val="21"/>
        </w:numPr>
        <w:spacing w:after="0" w:line="240" w:lineRule="auto"/>
        <w:jc w:val="both"/>
        <w:rPr>
          <w:rFonts w:ascii="Cambria" w:hAnsi="Cambria"/>
        </w:rPr>
      </w:pPr>
      <w:r w:rsidRPr="006A21CA">
        <w:rPr>
          <w:rFonts w:ascii="Cambria" w:hAnsi="Cambria"/>
        </w:rPr>
        <w:t>Repayment Plan Start Date</w:t>
      </w:r>
    </w:p>
    <w:p w14:paraId="0E076930" w14:textId="6AB1F1A6" w:rsidR="0009120F" w:rsidRPr="006A21CA" w:rsidRDefault="0009120F" w:rsidP="003238E2">
      <w:pPr>
        <w:numPr>
          <w:ilvl w:val="0"/>
          <w:numId w:val="21"/>
        </w:numPr>
        <w:spacing w:after="0" w:line="240" w:lineRule="auto"/>
        <w:jc w:val="both"/>
        <w:rPr>
          <w:rFonts w:ascii="Cambria" w:hAnsi="Cambria"/>
        </w:rPr>
      </w:pPr>
      <w:r w:rsidRPr="006A21CA">
        <w:rPr>
          <w:rFonts w:ascii="Cambria" w:hAnsi="Cambria"/>
        </w:rPr>
        <w:t>Repayment Plan End Date</w:t>
      </w:r>
    </w:p>
    <w:p w14:paraId="6C976ED6" w14:textId="77777777" w:rsidR="00957FDC" w:rsidRPr="006A21CA" w:rsidRDefault="00957FDC" w:rsidP="00957FDC">
      <w:pPr>
        <w:pStyle w:val="BodyText"/>
      </w:pPr>
      <w:r w:rsidRPr="006A21CA">
        <w:t>The following Servicing Mgmt fields are required for this timeline during timeline initiation/ setup, in addition to Initiation Date:</w:t>
      </w:r>
    </w:p>
    <w:p w14:paraId="5676974C" w14:textId="7D766051" w:rsidR="003238E2" w:rsidRPr="006A21CA" w:rsidRDefault="00957FDC" w:rsidP="006C3C3F">
      <w:pPr>
        <w:pStyle w:val="ListParagraph"/>
        <w:numPr>
          <w:ilvl w:val="0"/>
          <w:numId w:val="455"/>
        </w:numPr>
        <w:spacing w:after="0" w:line="240" w:lineRule="auto"/>
        <w:jc w:val="both"/>
        <w:rPr>
          <w:rFonts w:ascii="Cambria" w:hAnsi="Cambria"/>
        </w:rPr>
      </w:pPr>
      <w:r w:rsidRPr="006A21CA">
        <w:rPr>
          <w:rFonts w:ascii="Cambria" w:hAnsi="Cambria"/>
        </w:rPr>
        <w:t>Reason for Extension</w:t>
      </w:r>
    </w:p>
    <w:p w14:paraId="5983F996" w14:textId="77777777" w:rsidR="002B4198" w:rsidRPr="006A21CA" w:rsidRDefault="0009120F" w:rsidP="0009120F">
      <w:pPr>
        <w:spacing w:after="0" w:line="240" w:lineRule="auto"/>
        <w:jc w:val="both"/>
        <w:rPr>
          <w:rFonts w:ascii="Cambria" w:hAnsi="Cambria"/>
        </w:rPr>
      </w:pPr>
      <w:r w:rsidRPr="006A21CA">
        <w:rPr>
          <w:rFonts w:ascii="Cambria" w:hAnsi="Cambria"/>
        </w:rPr>
        <w:t xml:space="preserve">Once the Servicer completes </w:t>
      </w:r>
      <w:r w:rsidRPr="006A21CA">
        <w:rPr>
          <w:rFonts w:ascii="Cambria" w:hAnsi="Cambria"/>
          <w:b/>
          <w:bCs/>
        </w:rPr>
        <w:t>Repayment Plan End Date</w:t>
      </w:r>
      <w:r w:rsidRPr="006A21CA">
        <w:rPr>
          <w:rFonts w:ascii="Cambria" w:hAnsi="Cambria"/>
        </w:rPr>
        <w:t xml:space="preserve">, the Triggered step </w:t>
      </w:r>
      <w:r w:rsidRPr="006A21CA">
        <w:rPr>
          <w:rFonts w:ascii="Cambria" w:hAnsi="Cambria"/>
          <w:b/>
          <w:bCs/>
        </w:rPr>
        <w:t>HUD Auto-Approved</w:t>
      </w:r>
      <w:r w:rsidRPr="006A21CA">
        <w:rPr>
          <w:rFonts w:ascii="Cambria" w:hAnsi="Cambria"/>
        </w:rPr>
        <w:t xml:space="preserve"> is added/completed, the Timeline is automatically approved, and the field </w:t>
      </w:r>
      <w:r w:rsidRPr="006A21CA">
        <w:rPr>
          <w:rFonts w:ascii="Cambria" w:hAnsi="Cambria"/>
          <w:b/>
          <w:bCs/>
        </w:rPr>
        <w:t>Extension Expiration Date</w:t>
      </w:r>
      <w:r w:rsidRPr="006A21CA">
        <w:rPr>
          <w:rFonts w:ascii="Cambria" w:hAnsi="Cambria"/>
        </w:rPr>
        <w:t xml:space="preserve"> in the Servicing Management screen is updated to the Repayment Plan</w:t>
      </w:r>
      <w:r w:rsidR="002B4198" w:rsidRPr="006A21CA">
        <w:rPr>
          <w:rFonts w:ascii="Cambria" w:hAnsi="Cambria"/>
        </w:rPr>
        <w:t xml:space="preserve"> End</w:t>
      </w:r>
      <w:r w:rsidRPr="006A21CA">
        <w:rPr>
          <w:rFonts w:ascii="Cambria" w:hAnsi="Cambria"/>
        </w:rPr>
        <w:t xml:space="preserve"> Date complete date</w:t>
      </w:r>
      <w:r w:rsidR="002B4198" w:rsidRPr="006A21CA">
        <w:rPr>
          <w:rFonts w:ascii="Cambria" w:hAnsi="Cambria"/>
        </w:rPr>
        <w:t>.</w:t>
      </w:r>
    </w:p>
    <w:p w14:paraId="6420A71C" w14:textId="4BB37E81" w:rsidR="0009120F" w:rsidRPr="006A21CA" w:rsidRDefault="002B4198" w:rsidP="00622BC1">
      <w:pPr>
        <w:spacing w:after="0" w:line="240" w:lineRule="auto"/>
        <w:jc w:val="both"/>
        <w:rPr>
          <w:rFonts w:ascii="Cambria" w:hAnsi="Cambria"/>
        </w:rPr>
      </w:pPr>
      <w:r w:rsidRPr="006A21CA">
        <w:rPr>
          <w:rFonts w:ascii="Cambria" w:hAnsi="Cambria"/>
        </w:rPr>
        <w:t xml:space="preserve">If Optional Step “Repayment Plan Default Date” is added/completed to the timeline, then the </w:t>
      </w:r>
      <w:r w:rsidRPr="006A21CA">
        <w:rPr>
          <w:rFonts w:ascii="Cambria" w:hAnsi="Cambria"/>
          <w:b/>
          <w:bCs/>
        </w:rPr>
        <w:t>Extension Expiration Date</w:t>
      </w:r>
      <w:r w:rsidRPr="006A21CA">
        <w:rPr>
          <w:rFonts w:ascii="Cambria" w:hAnsi="Cambria"/>
        </w:rPr>
        <w:t xml:space="preserve"> is automatically updated to the </w:t>
      </w:r>
      <w:r w:rsidRPr="006A21CA">
        <w:rPr>
          <w:rFonts w:ascii="Cambria" w:hAnsi="Cambria"/>
          <w:b/>
          <w:bCs/>
        </w:rPr>
        <w:t>Repayment Plan Default Date</w:t>
      </w:r>
      <w:r w:rsidRPr="006A21CA">
        <w:rPr>
          <w:rFonts w:ascii="Cambria" w:hAnsi="Cambria"/>
        </w:rPr>
        <w:t xml:space="preserve"> complete date + 90 days</w:t>
      </w:r>
      <w:r w:rsidR="0009120F" w:rsidRPr="006A21CA">
        <w:rPr>
          <w:rFonts w:ascii="Cambria" w:hAnsi="Cambria"/>
        </w:rPr>
        <w:t>.</w:t>
      </w:r>
    </w:p>
    <w:p w14:paraId="2035C345" w14:textId="4AEE6F61" w:rsidR="00A62808" w:rsidRPr="00D757EC" w:rsidRDefault="00A62808" w:rsidP="00863D8C">
      <w:pPr>
        <w:pStyle w:val="Heading4"/>
      </w:pPr>
      <w:bookmarkStart w:id="3817" w:name="_Toc230163441"/>
      <w:r w:rsidRPr="00D757EC">
        <w:t>Extension – Repairs</w:t>
      </w:r>
      <w:bookmarkEnd w:id="3809"/>
      <w:bookmarkEnd w:id="3810"/>
      <w:bookmarkEnd w:id="3811"/>
      <w:bookmarkEnd w:id="3812"/>
      <w:bookmarkEnd w:id="3813"/>
      <w:bookmarkEnd w:id="3814"/>
      <w:bookmarkEnd w:id="3815"/>
      <w:bookmarkEnd w:id="3817"/>
      <w:r w:rsidR="0011606C" w:rsidRPr="00D757EC">
        <w:fldChar w:fldCharType="begin"/>
      </w:r>
      <w:r w:rsidR="0011606C" w:rsidRPr="00D757EC">
        <w:instrText xml:space="preserve"> XE "</w:instrText>
      </w:r>
      <w:r w:rsidR="00AF4DFD">
        <w:instrText>Endorsed</w:instrText>
      </w:r>
      <w:r w:rsidR="00AF4DFD" w:rsidRPr="00D757EC">
        <w:instrText xml:space="preserve"> </w:instrText>
      </w:r>
      <w:r w:rsidR="0011606C" w:rsidRPr="00D757EC">
        <w:instrText xml:space="preserve">Extension – Repairs Timeline" </w:instrText>
      </w:r>
      <w:r w:rsidR="0011606C" w:rsidRPr="00D757EC">
        <w:fldChar w:fldCharType="end"/>
      </w:r>
      <w:r w:rsidRPr="00D757EC">
        <w:t xml:space="preserve"> </w:t>
      </w:r>
    </w:p>
    <w:p w14:paraId="5E2EC42B" w14:textId="34F622EC" w:rsidR="00BE0747" w:rsidRPr="006A21CA" w:rsidRDefault="00BE0747" w:rsidP="00BE0747">
      <w:pPr>
        <w:pStyle w:val="BodyText"/>
        <w:rPr>
          <w:color w:val="000000"/>
        </w:rPr>
      </w:pPr>
      <w:r w:rsidRPr="006A21CA">
        <w:t xml:space="preserve">This timeline is located under Endorsed &gt; Requests, Servicing Type “Extension </w:t>
      </w:r>
      <w:r w:rsidR="00566A5F" w:rsidRPr="006A21CA">
        <w:t>–</w:t>
      </w:r>
      <w:r w:rsidRPr="006A21CA">
        <w:t xml:space="preserve"> Repairs” </w:t>
      </w:r>
      <w:r w:rsidR="00ED1AF5" w:rsidRPr="006A21CA">
        <w:t xml:space="preserve">and is initiated by a servicer to request </w:t>
      </w:r>
      <w:r w:rsidRPr="006A21CA">
        <w:t xml:space="preserve">to complete the </w:t>
      </w:r>
      <w:r w:rsidR="00ED1AF5" w:rsidRPr="006A21CA">
        <w:t xml:space="preserve">required </w:t>
      </w:r>
      <w:r w:rsidRPr="006A21CA">
        <w:t>repair</w:t>
      </w:r>
      <w:r w:rsidR="00ED1AF5" w:rsidRPr="006A21CA">
        <w:t>s</w:t>
      </w:r>
      <w:r w:rsidRPr="006A21CA">
        <w:t xml:space="preserve">. The initial request is initiated within 30 days of the expiration of the Repair Rider date. </w:t>
      </w:r>
      <w:r w:rsidRPr="006A21CA">
        <w:rPr>
          <w:color w:val="000000"/>
        </w:rPr>
        <w:t xml:space="preserve">When the initial request is initiated, the Servicing Module defaults the request field to First </w:t>
      </w:r>
      <w:r w:rsidR="00A247AF" w:rsidRPr="006A21CA">
        <w:rPr>
          <w:color w:val="000000"/>
        </w:rPr>
        <w:t xml:space="preserve">and </w:t>
      </w:r>
      <w:r w:rsidRPr="006A21CA">
        <w:rPr>
          <w:color w:val="000000"/>
        </w:rPr>
        <w:t xml:space="preserve">the second request to Subsequent. </w:t>
      </w:r>
    </w:p>
    <w:p w14:paraId="4328909E" w14:textId="2DB2993E" w:rsidR="00BE0747" w:rsidRPr="006A21CA" w:rsidRDefault="00ED1AF5" w:rsidP="00BE0747">
      <w:pPr>
        <w:pStyle w:val="BodyText"/>
        <w:rPr>
          <w:color w:val="000000"/>
        </w:rPr>
      </w:pPr>
      <w:r w:rsidRPr="006A21CA">
        <w:t xml:space="preserve">Multiple active timelines can be initiated on a loan. </w:t>
      </w:r>
      <w:r w:rsidR="00BE0747" w:rsidRPr="006A21CA">
        <w:t xml:space="preserve">The Servicing Management tab can be used to activate or inactivate the timeline and extension data fields. Once the timeline is inactivated, the steps can no longer be edited. </w:t>
      </w:r>
      <w:r w:rsidR="00BE0747" w:rsidRPr="006A21CA">
        <w:rPr>
          <w:color w:val="000000"/>
        </w:rPr>
        <w:t xml:space="preserve">The field Repair Rider Expiration Date can be edited until the </w:t>
      </w:r>
      <w:r w:rsidR="00BE0747" w:rsidRPr="006A21CA">
        <w:rPr>
          <w:iCs/>
          <w:color w:val="000000"/>
        </w:rPr>
        <w:t>Extension Expiration Date is populated</w:t>
      </w:r>
      <w:r w:rsidR="00A247AF" w:rsidRPr="006A21CA">
        <w:rPr>
          <w:iCs/>
          <w:color w:val="000000"/>
        </w:rPr>
        <w:t xml:space="preserve">, which happens once the Servicer completes the step </w:t>
      </w:r>
      <w:r w:rsidR="00A247AF" w:rsidRPr="006A21CA">
        <w:rPr>
          <w:b/>
          <w:bCs w:val="0"/>
          <w:iCs/>
          <w:color w:val="000000"/>
        </w:rPr>
        <w:t>Upload Extension Package</w:t>
      </w:r>
      <w:r w:rsidR="00A247AF" w:rsidRPr="006A21CA">
        <w:rPr>
          <w:iCs/>
          <w:color w:val="000000"/>
        </w:rPr>
        <w:t xml:space="preserve">, the Triggered step </w:t>
      </w:r>
      <w:r w:rsidR="00A247AF" w:rsidRPr="006A21CA">
        <w:rPr>
          <w:b/>
          <w:bCs w:val="0"/>
          <w:iCs/>
          <w:color w:val="000000"/>
        </w:rPr>
        <w:t>HUD Auto-Approved</w:t>
      </w:r>
      <w:r w:rsidR="00A247AF" w:rsidRPr="006A21CA">
        <w:rPr>
          <w:iCs/>
          <w:color w:val="000000"/>
        </w:rPr>
        <w:t xml:space="preserve"> is added/completed and the Timeline is automatically approved..</w:t>
      </w:r>
      <w:r w:rsidR="00BE0747" w:rsidRPr="006A21CA">
        <w:rPr>
          <w:color w:val="000000"/>
        </w:rPr>
        <w:t xml:space="preserve"> The repair rider expiration date must be greater than the closing date and less than or equal to number of months (</w:t>
      </w:r>
      <w:r w:rsidR="00BE0747" w:rsidRPr="006A21CA">
        <w:t>as established by HUD)</w:t>
      </w:r>
      <w:r w:rsidR="00BE0747" w:rsidRPr="006A21CA">
        <w:rPr>
          <w:color w:val="000000"/>
        </w:rPr>
        <w:t xml:space="preserve"> from the closing date.</w:t>
      </w:r>
    </w:p>
    <w:p w14:paraId="0640E5ED" w14:textId="1ECC9509" w:rsidR="00BE0747" w:rsidRPr="006A21CA" w:rsidRDefault="00BE0747" w:rsidP="00BE0747">
      <w:pPr>
        <w:pStyle w:val="BodyText"/>
      </w:pPr>
      <w:r w:rsidRPr="006A21CA">
        <w:t xml:space="preserve">For the first extension request, this date must be </w:t>
      </w:r>
      <w:r w:rsidR="00ED1AF5" w:rsidRPr="006A21CA">
        <w:t>compliant with the number of days or months from the repair rider established by HUD</w:t>
      </w:r>
      <w:r w:rsidRPr="006A21CA">
        <w:t>. For a subsequent request, this date must be less than or equal to</w:t>
      </w:r>
    </w:p>
    <w:p w14:paraId="02C1777D" w14:textId="3491E6B6" w:rsidR="00BE0747" w:rsidRPr="006A21CA" w:rsidRDefault="00ED1AF5" w:rsidP="006C3C3F">
      <w:pPr>
        <w:pStyle w:val="BodyText"/>
        <w:numPr>
          <w:ilvl w:val="0"/>
          <w:numId w:val="54"/>
        </w:numPr>
      </w:pPr>
      <w:r w:rsidRPr="006A21CA">
        <w:t>T</w:t>
      </w:r>
      <w:r w:rsidR="00BE0747" w:rsidRPr="006A21CA">
        <w:t>he number of days (as established by HUD) from the first extension expiration date or</w:t>
      </w:r>
    </w:p>
    <w:p w14:paraId="674D7F89" w14:textId="313C4E72" w:rsidR="00BE0747" w:rsidRPr="006A21CA" w:rsidRDefault="00ED1AF5" w:rsidP="006C3C3F">
      <w:pPr>
        <w:pStyle w:val="BodyText"/>
        <w:numPr>
          <w:ilvl w:val="0"/>
          <w:numId w:val="54"/>
        </w:numPr>
      </w:pPr>
      <w:r w:rsidRPr="006A21CA">
        <w:t>T</w:t>
      </w:r>
      <w:r w:rsidR="00BE0747" w:rsidRPr="006A21CA">
        <w:t>he number of months (as established by HUD) from the closing date.</w:t>
      </w:r>
    </w:p>
    <w:p w14:paraId="23228DD4" w14:textId="77777777" w:rsidR="00BE0747" w:rsidRPr="006A21CA" w:rsidRDefault="00BE0747" w:rsidP="00BE0747">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7FA7B66F" w14:textId="737B129E" w:rsidR="00BE0747" w:rsidRPr="006A21CA" w:rsidRDefault="00BE0747" w:rsidP="004B3AA2">
      <w:pPr>
        <w:pStyle w:val="OrderedList"/>
        <w:jc w:val="both"/>
      </w:pPr>
      <w:r w:rsidRPr="006A21CA">
        <w:t>The Servicer attaches all required documentation and completes the necessary steps on the timeline. The following Template Steps are displayed when the timeline is initiated</w:t>
      </w:r>
      <w:r w:rsidR="00ED1AF5" w:rsidRPr="006A21CA">
        <w:t>. The steps are servicer steps unless otherwise stated</w:t>
      </w:r>
      <w:r w:rsidRPr="006A21CA">
        <w:t>:</w:t>
      </w:r>
    </w:p>
    <w:p w14:paraId="600EB7E8" w14:textId="61C8920E" w:rsidR="00BE0747" w:rsidRPr="006A21CA" w:rsidRDefault="00BE0747" w:rsidP="00BE0747">
      <w:pPr>
        <w:numPr>
          <w:ilvl w:val="0"/>
          <w:numId w:val="21"/>
        </w:numPr>
        <w:spacing w:after="0" w:line="240" w:lineRule="auto"/>
        <w:jc w:val="both"/>
        <w:rPr>
          <w:rFonts w:ascii="Cambria" w:hAnsi="Cambria"/>
        </w:rPr>
      </w:pPr>
      <w:r w:rsidRPr="006A21CA">
        <w:rPr>
          <w:rFonts w:ascii="Cambria" w:eastAsia="Times New Roman" w:hAnsi="Cambria"/>
          <w:color w:val="000000"/>
        </w:rPr>
        <w:t xml:space="preserve">Initiate Extension </w:t>
      </w:r>
      <w:r w:rsidR="00D65098" w:rsidRPr="006A21CA">
        <w:rPr>
          <w:rFonts w:ascii="Cambria" w:eastAsia="Times New Roman" w:hAnsi="Cambria"/>
          <w:color w:val="000000"/>
        </w:rPr>
        <w:t>(Automatically completed)</w:t>
      </w:r>
    </w:p>
    <w:p w14:paraId="2FB23B97" w14:textId="21F93A55" w:rsidR="00BE0747" w:rsidRPr="006A21CA" w:rsidRDefault="00BE0747" w:rsidP="00BE0747">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4FFEA83B" w14:textId="1C78A294" w:rsidR="00ED1AF5" w:rsidRPr="006A21CA" w:rsidRDefault="00ED1AF5" w:rsidP="00ED1AF5">
      <w:pPr>
        <w:pStyle w:val="OrderedList"/>
        <w:jc w:val="both"/>
      </w:pPr>
      <w:r w:rsidRPr="006A21CA">
        <w:t>The following Trigger Steps are available on this timeline. The steps are HUD steps unless otherwise stated:</w:t>
      </w:r>
    </w:p>
    <w:p w14:paraId="231FBD34" w14:textId="77777777" w:rsidR="002B4198" w:rsidRPr="006A21CA" w:rsidRDefault="002B4198" w:rsidP="00ED1AF5">
      <w:pPr>
        <w:numPr>
          <w:ilvl w:val="0"/>
          <w:numId w:val="21"/>
        </w:numPr>
        <w:spacing w:after="0" w:line="240" w:lineRule="auto"/>
        <w:jc w:val="both"/>
        <w:rPr>
          <w:rFonts w:ascii="Cambria" w:hAnsi="Cambria"/>
        </w:rPr>
      </w:pPr>
      <w:r w:rsidRPr="006A21CA">
        <w:rPr>
          <w:rFonts w:ascii="Cambria" w:hAnsi="Cambria"/>
        </w:rPr>
        <w:t>HUD Auto-Approved</w:t>
      </w:r>
    </w:p>
    <w:p w14:paraId="77BF86D3" w14:textId="6B1AC392" w:rsidR="00A62808" w:rsidRPr="00D757EC" w:rsidRDefault="00A62808" w:rsidP="00863D8C">
      <w:pPr>
        <w:pStyle w:val="Heading4"/>
      </w:pPr>
      <w:bookmarkStart w:id="3818" w:name="_Toc314055054"/>
      <w:bookmarkStart w:id="3819" w:name="_Toc314660863"/>
      <w:bookmarkStart w:id="3820" w:name="_Toc315554326"/>
      <w:bookmarkStart w:id="3821" w:name="_Toc315633987"/>
      <w:bookmarkStart w:id="3822" w:name="_Toc11334900"/>
      <w:bookmarkStart w:id="3823" w:name="_Toc74052122"/>
      <w:bookmarkStart w:id="3824" w:name="_Toc90643505"/>
      <w:bookmarkStart w:id="3825" w:name="_Toc230163442"/>
      <w:r w:rsidRPr="00D757EC">
        <w:t>Extension – Request to Delay Foreclosure</w:t>
      </w:r>
      <w:bookmarkEnd w:id="3818"/>
      <w:bookmarkEnd w:id="3819"/>
      <w:bookmarkEnd w:id="3820"/>
      <w:bookmarkEnd w:id="3821"/>
      <w:bookmarkEnd w:id="3822"/>
      <w:bookmarkEnd w:id="3823"/>
      <w:bookmarkEnd w:id="3824"/>
      <w:bookmarkEnd w:id="3825"/>
      <w:r w:rsidR="00C25DCD" w:rsidRPr="00D757EC">
        <w:fldChar w:fldCharType="begin"/>
      </w:r>
      <w:r w:rsidR="00C25DCD" w:rsidRPr="00D757EC">
        <w:instrText xml:space="preserve"> XE "</w:instrText>
      </w:r>
      <w:r w:rsidR="00AF4DFD">
        <w:instrText>Endorsed</w:instrText>
      </w:r>
      <w:r w:rsidR="00AF4DFD" w:rsidRPr="00D757EC">
        <w:instrText xml:space="preserve"> </w:instrText>
      </w:r>
      <w:r w:rsidR="00C25DCD" w:rsidRPr="00D757EC">
        <w:instrText xml:space="preserve">Extension – Request to Delay Foreclosure Timeline" </w:instrText>
      </w:r>
      <w:r w:rsidR="00C25DCD" w:rsidRPr="00D757EC">
        <w:fldChar w:fldCharType="end"/>
      </w:r>
      <w:r w:rsidRPr="00D757EC">
        <w:t xml:space="preserve"> </w:t>
      </w:r>
    </w:p>
    <w:p w14:paraId="3525CBF4" w14:textId="77777777" w:rsidR="00686BF3" w:rsidRPr="002E6A24" w:rsidRDefault="00686BF3" w:rsidP="000013A2">
      <w:pPr>
        <w:jc w:val="both"/>
        <w:rPr>
          <w:rFonts w:ascii="Cambria" w:hAnsi="Cambria"/>
        </w:rPr>
      </w:pPr>
      <w:r w:rsidRPr="002E6A24">
        <w:rPr>
          <w:rFonts w:ascii="Cambria" w:hAnsi="Cambria"/>
        </w:rPr>
        <w:t xml:space="preserve">This timeline is located under Endorsed &gt; Request, Servicing Type “Extension – Request to Delay Foreclosure” and is initiated by the Servicer to delay foreclosure. The servicer initiates this timeline before the </w:t>
      </w:r>
      <w:r w:rsidRPr="002E6A24">
        <w:rPr>
          <w:rFonts w:ascii="Cambria" w:hAnsi="Cambria"/>
          <w:b/>
          <w:bCs/>
        </w:rPr>
        <w:t xml:space="preserve">Orig First Legal Deadline </w:t>
      </w:r>
      <w:r w:rsidRPr="002E6A24">
        <w:rPr>
          <w:rFonts w:ascii="Cambria" w:hAnsi="Cambria"/>
        </w:rPr>
        <w:t xml:space="preserve">date on the Due and Payable w/o HUD Approval timeline (which is the end of the six-month time period to initiate foreclosure), but not earlier than a certain number of days (as established by HUD) in advance of the expiration date. If </w:t>
      </w:r>
      <w:r w:rsidRPr="002E6A24">
        <w:rPr>
          <w:rFonts w:ascii="Cambria" w:hAnsi="Cambria"/>
          <w:b/>
          <w:bCs/>
        </w:rPr>
        <w:t>Orig First Legal Deadline</w:t>
      </w:r>
      <w:r w:rsidRPr="002E6A24">
        <w:rPr>
          <w:rFonts w:ascii="Cambria" w:hAnsi="Cambria"/>
        </w:rPr>
        <w:t xml:space="preserve"> date is blank, then the date required to calculate this date must be completed before the Extension – Request to Delay Foreclosure timeline can be initiated. </w:t>
      </w:r>
    </w:p>
    <w:p w14:paraId="060E2FB4" w14:textId="77777777" w:rsidR="00686BF3" w:rsidRPr="002E6A24" w:rsidRDefault="00686BF3" w:rsidP="000013A2">
      <w:pPr>
        <w:jc w:val="both"/>
        <w:rPr>
          <w:rFonts w:ascii="Cambria" w:hAnsi="Cambria"/>
        </w:rPr>
      </w:pPr>
      <w:r w:rsidRPr="002E6A24">
        <w:rPr>
          <w:rFonts w:ascii="Cambria" w:hAnsi="Cambria"/>
        </w:rPr>
        <w:t xml:space="preserve">Multiple active Extension – Request to Delay Foreclosure timelines can be initiated on a loan. The second request should be initiated within 30 days of the prior Extension Expiration date. The system will auto-approve the first two extension requests and set the Extension Expiration Date equal to number of days (as established by HUD) from the </w:t>
      </w:r>
      <w:r w:rsidRPr="002E6A24">
        <w:rPr>
          <w:rFonts w:ascii="Cambria" w:hAnsi="Cambria"/>
          <w:b/>
          <w:bCs/>
        </w:rPr>
        <w:t>Orig First Legal Deadline</w:t>
      </w:r>
      <w:r w:rsidRPr="002E6A24">
        <w:rPr>
          <w:rFonts w:ascii="Cambria" w:hAnsi="Cambria"/>
        </w:rPr>
        <w:t xml:space="preserve"> on the Due and Payable timeline. The third request must be manually reviewed and approved. The Servicing Management tab can be used to inactivate the timeline. Once the timeline is inactivated, none of the steps can be edited. The extension expiration date is populated on the Servicing Mgmt tab by users authorized to input this date (applicable only from third request).</w:t>
      </w:r>
    </w:p>
    <w:p w14:paraId="6948BA9F" w14:textId="77777777" w:rsidR="00686BF3" w:rsidRPr="002E6A24" w:rsidRDefault="00686BF3" w:rsidP="000013A2">
      <w:pPr>
        <w:jc w:val="both"/>
        <w:rPr>
          <w:rFonts w:ascii="Cambria" w:hAnsi="Cambria"/>
        </w:rPr>
      </w:pPr>
      <w:r w:rsidRPr="009E767A">
        <w:rPr>
          <w:rFonts w:ascii="Cambria" w:hAnsi="Cambria"/>
          <w:b/>
          <w:bCs/>
        </w:rPr>
        <w:t>TIP</w:t>
      </w:r>
      <w:r w:rsidRPr="002E6A24">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262C4260" w14:textId="77777777" w:rsidR="00686BF3" w:rsidRPr="002E6A24" w:rsidRDefault="00686BF3" w:rsidP="000013A2">
      <w:pPr>
        <w:pStyle w:val="BodyText"/>
      </w:pPr>
      <w:r w:rsidRPr="002E6A24">
        <w:t>The Servicer attaches all required documentation and completes the necessary steps on the timeline. The following Template Steps are displayed when the timeline is initiated. The steps are servicer steps unless otherwise stated</w:t>
      </w:r>
    </w:p>
    <w:p w14:paraId="0AFB23D6"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Initiate </w:t>
      </w:r>
      <w:r w:rsidRPr="00916C6E">
        <w:rPr>
          <w:rFonts w:ascii="Cambria" w:eastAsia="Times New Roman" w:hAnsi="Cambria"/>
          <w:color w:val="000000"/>
        </w:rPr>
        <w:t>Extension</w:t>
      </w:r>
      <w:r w:rsidRPr="002E6A24">
        <w:rPr>
          <w:rFonts w:ascii="Cambria" w:hAnsi="Cambria"/>
        </w:rPr>
        <w:t xml:space="preserve"> - Request to Delay Foreclosure</w:t>
      </w:r>
    </w:p>
    <w:p w14:paraId="5F9A7CBE"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Upload Extension </w:t>
      </w:r>
      <w:r w:rsidRPr="00916C6E">
        <w:rPr>
          <w:rFonts w:ascii="Cambria" w:eastAsia="Times New Roman" w:hAnsi="Cambria"/>
          <w:color w:val="000000"/>
        </w:rPr>
        <w:t>Package</w:t>
      </w:r>
    </w:p>
    <w:p w14:paraId="44B0611C"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Submit </w:t>
      </w:r>
      <w:r w:rsidRPr="00916C6E">
        <w:rPr>
          <w:rFonts w:ascii="Cambria" w:eastAsia="Times New Roman" w:hAnsi="Cambria"/>
          <w:color w:val="000000"/>
        </w:rPr>
        <w:t>Extension</w:t>
      </w:r>
      <w:r w:rsidRPr="002E6A24">
        <w:rPr>
          <w:rFonts w:ascii="Cambria" w:hAnsi="Cambria"/>
        </w:rPr>
        <w:t xml:space="preserve"> Request for Time</w:t>
      </w:r>
    </w:p>
    <w:p w14:paraId="3D8A5214"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Extension Request </w:t>
      </w:r>
      <w:r w:rsidRPr="00916C6E">
        <w:rPr>
          <w:rFonts w:ascii="Cambria" w:eastAsia="Times New Roman" w:hAnsi="Cambria"/>
          <w:color w:val="000000"/>
        </w:rPr>
        <w:t>Reviewed</w:t>
      </w:r>
      <w:r w:rsidRPr="002E6A24">
        <w:rPr>
          <w:rFonts w:ascii="Cambria" w:hAnsi="Cambria"/>
        </w:rPr>
        <w:t xml:space="preserve"> – </w:t>
      </w:r>
      <w:r w:rsidRPr="002E6A24">
        <w:rPr>
          <w:rFonts w:ascii="Cambria" w:hAnsi="Cambria"/>
          <w:b/>
          <w:bCs/>
          <w:i/>
          <w:iCs/>
        </w:rPr>
        <w:t>HUD Contractor Step</w:t>
      </w:r>
    </w:p>
    <w:p w14:paraId="7E7B9A1C"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Servicer </w:t>
      </w:r>
      <w:r w:rsidRPr="00916C6E">
        <w:rPr>
          <w:rFonts w:ascii="Cambria" w:eastAsia="Times New Roman" w:hAnsi="Cambria"/>
          <w:color w:val="000000"/>
        </w:rPr>
        <w:t>Notified</w:t>
      </w:r>
      <w:r w:rsidRPr="002E6A24">
        <w:rPr>
          <w:rFonts w:ascii="Cambria" w:hAnsi="Cambria"/>
        </w:rPr>
        <w:t xml:space="preserve"> of Decision – </w:t>
      </w:r>
      <w:r w:rsidRPr="002E6A24">
        <w:rPr>
          <w:rFonts w:ascii="Cambria" w:hAnsi="Cambria"/>
          <w:b/>
          <w:bCs/>
          <w:i/>
          <w:iCs/>
        </w:rPr>
        <w:t>HUD Contractor Step</w:t>
      </w:r>
    </w:p>
    <w:p w14:paraId="66D423FF"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 xml:space="preserve">Request for </w:t>
      </w:r>
      <w:r w:rsidRPr="00916C6E">
        <w:rPr>
          <w:rFonts w:ascii="Cambria" w:eastAsia="Times New Roman" w:hAnsi="Cambria"/>
          <w:color w:val="000000"/>
        </w:rPr>
        <w:t>Extension</w:t>
      </w:r>
      <w:r w:rsidRPr="002E6A24">
        <w:rPr>
          <w:rFonts w:ascii="Cambria" w:hAnsi="Cambria"/>
        </w:rPr>
        <w:t xml:space="preserve"> of Time Recd – </w:t>
      </w:r>
      <w:r w:rsidRPr="002E6A24">
        <w:rPr>
          <w:rFonts w:ascii="Cambria" w:hAnsi="Cambria"/>
          <w:b/>
          <w:bCs/>
          <w:i/>
          <w:iCs/>
        </w:rPr>
        <w:t>HUD Contractor Step</w:t>
      </w:r>
    </w:p>
    <w:p w14:paraId="7375E957" w14:textId="77777777" w:rsidR="00686BF3" w:rsidRPr="002E6A24" w:rsidRDefault="00686BF3" w:rsidP="000013A2">
      <w:pPr>
        <w:pStyle w:val="BodyText"/>
      </w:pPr>
      <w:r w:rsidRPr="002E6A24">
        <w:t>The following Optional Steps are available on this timeline. Refer to section 7.1.8 “To Add Optional Timeline Steps” for general information how to add and complete optional steps within a timeline. The steps are HUD Contractor steps unless otherwise stated</w:t>
      </w:r>
    </w:p>
    <w:p w14:paraId="0D85AA8A" w14:textId="77777777" w:rsidR="00686BF3" w:rsidRPr="00916C6E" w:rsidRDefault="00686BF3" w:rsidP="000013A2">
      <w:pPr>
        <w:numPr>
          <w:ilvl w:val="0"/>
          <w:numId w:val="453"/>
        </w:numPr>
        <w:spacing w:after="0" w:line="240" w:lineRule="auto"/>
        <w:jc w:val="both"/>
        <w:rPr>
          <w:rFonts w:ascii="Cambria" w:eastAsia="Times New Roman" w:hAnsi="Cambria"/>
          <w:color w:val="000000"/>
        </w:rPr>
      </w:pPr>
      <w:r w:rsidRPr="00916C6E">
        <w:rPr>
          <w:rFonts w:ascii="Cambria" w:eastAsia="Times New Roman" w:hAnsi="Cambria"/>
          <w:color w:val="000000"/>
        </w:rPr>
        <w:t xml:space="preserve">Follow Up </w:t>
      </w:r>
    </w:p>
    <w:p w14:paraId="5BEC3464" w14:textId="77777777" w:rsidR="00686BF3" w:rsidRPr="00916C6E" w:rsidRDefault="00686BF3" w:rsidP="000013A2">
      <w:pPr>
        <w:numPr>
          <w:ilvl w:val="0"/>
          <w:numId w:val="453"/>
        </w:numPr>
        <w:spacing w:after="0" w:line="240" w:lineRule="auto"/>
        <w:jc w:val="both"/>
        <w:rPr>
          <w:rFonts w:ascii="Cambria" w:eastAsia="Times New Roman" w:hAnsi="Cambria"/>
          <w:color w:val="000000"/>
        </w:rPr>
      </w:pPr>
      <w:r w:rsidRPr="00916C6E">
        <w:rPr>
          <w:rFonts w:ascii="Cambria" w:eastAsia="Times New Roman" w:hAnsi="Cambria"/>
          <w:color w:val="000000"/>
        </w:rPr>
        <w:t>HUD Decision - Approved</w:t>
      </w:r>
    </w:p>
    <w:p w14:paraId="0FA2CC61" w14:textId="77777777" w:rsidR="00686BF3" w:rsidRPr="00916C6E" w:rsidRDefault="00686BF3" w:rsidP="000013A2">
      <w:pPr>
        <w:numPr>
          <w:ilvl w:val="0"/>
          <w:numId w:val="453"/>
        </w:numPr>
        <w:spacing w:after="0" w:line="240" w:lineRule="auto"/>
        <w:jc w:val="both"/>
        <w:rPr>
          <w:rFonts w:ascii="Cambria" w:eastAsia="Times New Roman" w:hAnsi="Cambria"/>
          <w:color w:val="000000"/>
        </w:rPr>
      </w:pPr>
      <w:r w:rsidRPr="00916C6E">
        <w:rPr>
          <w:rFonts w:ascii="Cambria" w:eastAsia="Times New Roman" w:hAnsi="Cambria"/>
          <w:color w:val="000000"/>
        </w:rPr>
        <w:t xml:space="preserve">HUD Decision </w:t>
      </w:r>
      <w:r>
        <w:rPr>
          <w:rFonts w:ascii="Cambria" w:eastAsia="Times New Roman" w:hAnsi="Cambria"/>
          <w:color w:val="000000"/>
        </w:rPr>
        <w:t>–</w:t>
      </w:r>
      <w:r w:rsidRPr="00916C6E">
        <w:rPr>
          <w:rFonts w:ascii="Cambria" w:eastAsia="Times New Roman" w:hAnsi="Cambria"/>
          <w:color w:val="000000"/>
        </w:rPr>
        <w:t xml:space="preserve"> Denied</w:t>
      </w:r>
    </w:p>
    <w:p w14:paraId="738755DD" w14:textId="77777777" w:rsidR="00686BF3" w:rsidRPr="002E6A24" w:rsidRDefault="00686BF3" w:rsidP="000013A2">
      <w:pPr>
        <w:pStyle w:val="BodyText"/>
      </w:pPr>
      <w:r w:rsidRPr="002E6A24">
        <w:t>The following Servicing Mgmt fields are required for this timeline during timeline initiation/ setup, in addition to Initiation Date:</w:t>
      </w:r>
    </w:p>
    <w:p w14:paraId="29F5FB12"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Reason for Request</w:t>
      </w:r>
    </w:p>
    <w:p w14:paraId="5CAD97B6" w14:textId="77777777" w:rsidR="00686BF3" w:rsidRPr="002E6A24" w:rsidRDefault="00686BF3" w:rsidP="000013A2">
      <w:pPr>
        <w:numPr>
          <w:ilvl w:val="0"/>
          <w:numId w:val="453"/>
        </w:numPr>
        <w:spacing w:after="0" w:line="240" w:lineRule="auto"/>
        <w:jc w:val="both"/>
        <w:rPr>
          <w:rFonts w:ascii="Cambria" w:hAnsi="Cambria"/>
        </w:rPr>
      </w:pPr>
      <w:r w:rsidRPr="002E6A24">
        <w:rPr>
          <w:rFonts w:ascii="Cambria" w:hAnsi="Cambria"/>
        </w:rPr>
        <w:t>Reason for Extension</w:t>
      </w:r>
    </w:p>
    <w:p w14:paraId="17C773E9" w14:textId="58D7B1D6" w:rsidR="00A62808" w:rsidRPr="00D757EC" w:rsidRDefault="00A62808" w:rsidP="00863D8C">
      <w:pPr>
        <w:pStyle w:val="Heading4"/>
      </w:pPr>
      <w:bookmarkStart w:id="3826" w:name="_Toc314055055"/>
      <w:bookmarkStart w:id="3827" w:name="_Toc314660864"/>
      <w:bookmarkStart w:id="3828" w:name="_Toc315554327"/>
      <w:bookmarkStart w:id="3829" w:name="_Toc315633988"/>
      <w:bookmarkStart w:id="3830" w:name="_Toc11334901"/>
      <w:bookmarkStart w:id="3831" w:name="_Toc74052123"/>
      <w:bookmarkStart w:id="3832" w:name="_Toc90643506"/>
      <w:bookmarkStart w:id="3833" w:name="_Toc230163443"/>
      <w:r w:rsidRPr="00D757EC">
        <w:t>Investor Short Sale</w:t>
      </w:r>
      <w:bookmarkEnd w:id="3826"/>
      <w:bookmarkEnd w:id="3827"/>
      <w:bookmarkEnd w:id="3828"/>
      <w:bookmarkEnd w:id="3829"/>
      <w:bookmarkEnd w:id="3830"/>
      <w:bookmarkEnd w:id="3831"/>
      <w:bookmarkEnd w:id="3832"/>
      <w:bookmarkEnd w:id="3833"/>
      <w:r w:rsidR="00C25DCD" w:rsidRPr="00D757EC">
        <w:fldChar w:fldCharType="begin"/>
      </w:r>
      <w:r w:rsidR="00C25DCD" w:rsidRPr="00D757EC">
        <w:instrText xml:space="preserve"> XE "Endorsed Investor Short Sale Timeline" </w:instrText>
      </w:r>
      <w:r w:rsidR="00C25DCD" w:rsidRPr="00D757EC">
        <w:fldChar w:fldCharType="end"/>
      </w:r>
      <w:r w:rsidRPr="00D757EC">
        <w:t xml:space="preserve"> </w:t>
      </w:r>
    </w:p>
    <w:p w14:paraId="59B67813" w14:textId="6DBB8E24" w:rsidR="00A62808" w:rsidRPr="00B31C42" w:rsidRDefault="00A62808" w:rsidP="001879BA">
      <w:pPr>
        <w:pStyle w:val="BodyText"/>
      </w:pPr>
      <w:r w:rsidRPr="00B31C42">
        <w:t xml:space="preserve">This timeline is initiated by </w:t>
      </w:r>
      <w:r>
        <w:t>a s</w:t>
      </w:r>
      <w:r w:rsidRPr="00B31C42">
        <w:t xml:space="preserve">ervicer to track </w:t>
      </w:r>
      <w:r>
        <w:t xml:space="preserve">a </w:t>
      </w:r>
      <w:r w:rsidRPr="00B31C42">
        <w:t xml:space="preserve">short sale after acquisition of the property. </w:t>
      </w:r>
      <w:r w:rsidR="00C440DD" w:rsidRPr="00B31C42">
        <w:rPr>
          <w:vanish/>
        </w:rPr>
        <w:t>DHU</w:t>
      </w:r>
      <w:r>
        <w:t>When</w:t>
      </w:r>
      <w:r w:rsidRPr="00B31C42">
        <w:t xml:space="preserve"> this timeline</w:t>
      </w:r>
      <w:r>
        <w:t xml:space="preserve"> is completed</w:t>
      </w:r>
      <w:r w:rsidRPr="00B31C42">
        <w:t>, the case sub-status is updated to Short Sale Initiated.</w:t>
      </w:r>
      <w:r w:rsidRPr="00EA0EB4">
        <w:t xml:space="preserve"> </w:t>
      </w:r>
      <w:r>
        <w:t>If the timeline is inactivated, the case sub-status is updated accordingly.</w:t>
      </w:r>
    </w:p>
    <w:p w14:paraId="71D30BFF" w14:textId="3C05601D" w:rsidR="00D65098" w:rsidRDefault="00A62808" w:rsidP="00D65098">
      <w:pPr>
        <w:pStyle w:val="BodyText"/>
      </w:pPr>
      <w:r w:rsidRPr="00B31C42">
        <w:t xml:space="preserve">Multiple active Investor Short Sale timelines cannot be initiated on a loan. The Servicing </w:t>
      </w:r>
      <w:r>
        <w:t>M</w:t>
      </w:r>
      <w:r w:rsidRPr="00B31C42">
        <w:t>anagement tab can be used to inactivate the timeline and update the short sale information</w:t>
      </w:r>
      <w:r w:rsidR="00771274">
        <w:t xml:space="preserve"> prior to the Step HUD Auto-Approved being completed</w:t>
      </w:r>
      <w:r w:rsidRPr="00B31C42">
        <w:t xml:space="preserve">. Once </w:t>
      </w:r>
      <w:r>
        <w:t xml:space="preserve">the timeline is </w:t>
      </w:r>
      <w:r w:rsidRPr="00B31C42">
        <w:t>inactivated</w:t>
      </w:r>
      <w:r>
        <w:t>, none of the steps can be edited.</w:t>
      </w:r>
    </w:p>
    <w:p w14:paraId="0FC03CFC" w14:textId="77777777" w:rsidR="00D65098" w:rsidRPr="00622BC1" w:rsidRDefault="00D65098" w:rsidP="00622BC1">
      <w:pPr>
        <w:pStyle w:val="BodyText"/>
        <w:rPr>
          <w:bCs w:val="0"/>
        </w:rPr>
      </w:pPr>
    </w:p>
    <w:p w14:paraId="6BA5645A" w14:textId="0D402B8A" w:rsidR="00D65098" w:rsidRPr="002E6A24" w:rsidRDefault="00D65098" w:rsidP="00D65098">
      <w:pPr>
        <w:rPr>
          <w:rFonts w:ascii="Cambria" w:hAnsi="Cambria"/>
        </w:rPr>
      </w:pPr>
      <w:r w:rsidRPr="009E767A">
        <w:rPr>
          <w:rFonts w:ascii="Cambria" w:hAnsi="Cambria"/>
          <w:b/>
          <w:bCs/>
        </w:rPr>
        <w:t>TIP</w:t>
      </w:r>
      <w:r w:rsidRPr="002E6A24">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74972FEE" w14:textId="77777777" w:rsidR="00D65098" w:rsidRPr="004B3AA2" w:rsidRDefault="00D65098" w:rsidP="00D65098">
      <w:pPr>
        <w:pStyle w:val="OrderedList"/>
        <w:jc w:val="both"/>
        <w:rPr>
          <w:rFonts w:asciiTheme="majorHAnsi" w:hAnsiTheme="majorHAnsi"/>
        </w:rPr>
      </w:pPr>
      <w:r w:rsidRPr="004B3AA2">
        <w:rPr>
          <w:rFonts w:asciiTheme="majorHAnsi" w:hAnsiTheme="majorHAnsi"/>
        </w:rPr>
        <w:t>The Servicer attaches all required documentation and completes the necessary steps on the timeline. The following Template Steps are displayed when the timeline is initiated</w:t>
      </w:r>
      <w:r>
        <w:rPr>
          <w:rFonts w:asciiTheme="majorHAnsi" w:hAnsiTheme="majorHAnsi"/>
        </w:rPr>
        <w:t xml:space="preserve">. </w:t>
      </w:r>
      <w:r w:rsidRPr="00DD085B">
        <w:t>The steps are servicer steps unless otherwise stated</w:t>
      </w:r>
      <w:r w:rsidRPr="004B3AA2">
        <w:rPr>
          <w:rFonts w:asciiTheme="majorHAnsi" w:hAnsiTheme="majorHAnsi"/>
        </w:rPr>
        <w:t>:</w:t>
      </w:r>
    </w:p>
    <w:p w14:paraId="6716A9CE" w14:textId="72F79DED" w:rsidR="00D65098" w:rsidRPr="004B3AA2" w:rsidRDefault="00D65098" w:rsidP="00D65098">
      <w:pPr>
        <w:numPr>
          <w:ilvl w:val="0"/>
          <w:numId w:val="21"/>
        </w:numPr>
        <w:spacing w:after="0" w:line="240" w:lineRule="auto"/>
        <w:jc w:val="both"/>
        <w:rPr>
          <w:rFonts w:asciiTheme="majorHAnsi" w:hAnsiTheme="majorHAnsi"/>
        </w:rPr>
      </w:pPr>
      <w:r w:rsidRPr="004B3AA2">
        <w:rPr>
          <w:rFonts w:asciiTheme="majorHAnsi" w:eastAsia="Times New Roman" w:hAnsiTheme="majorHAnsi"/>
          <w:color w:val="000000"/>
        </w:rPr>
        <w:t xml:space="preserve">Initiate </w:t>
      </w:r>
      <w:r>
        <w:rPr>
          <w:rFonts w:asciiTheme="majorHAnsi" w:eastAsia="Times New Roman" w:hAnsiTheme="majorHAnsi"/>
          <w:color w:val="000000"/>
        </w:rPr>
        <w:t>Investor Short Sale Process (Automatically completed)</w:t>
      </w:r>
    </w:p>
    <w:p w14:paraId="6B7D36D9" w14:textId="2D260DCF" w:rsidR="00D65098" w:rsidRPr="004B3AA2" w:rsidRDefault="00D65098" w:rsidP="00D65098">
      <w:pPr>
        <w:numPr>
          <w:ilvl w:val="0"/>
          <w:numId w:val="21"/>
        </w:numPr>
        <w:spacing w:after="0" w:line="240" w:lineRule="auto"/>
        <w:jc w:val="both"/>
        <w:rPr>
          <w:rFonts w:asciiTheme="majorHAnsi" w:hAnsiTheme="majorHAnsi"/>
        </w:rPr>
      </w:pPr>
      <w:r w:rsidRPr="004B3AA2">
        <w:rPr>
          <w:rFonts w:asciiTheme="majorHAnsi" w:eastAsia="Times New Roman" w:hAnsiTheme="majorHAnsi"/>
          <w:color w:val="000000"/>
        </w:rPr>
        <w:t xml:space="preserve">Upload </w:t>
      </w:r>
      <w:r>
        <w:rPr>
          <w:rFonts w:asciiTheme="majorHAnsi" w:eastAsia="Times New Roman" w:hAnsiTheme="majorHAnsi"/>
          <w:color w:val="000000"/>
        </w:rPr>
        <w:t>Short Sale package to HUD</w:t>
      </w:r>
      <w:r w:rsidRPr="004B3AA2">
        <w:rPr>
          <w:rFonts w:asciiTheme="majorHAnsi" w:eastAsia="Times New Roman" w:hAnsiTheme="majorHAnsi"/>
          <w:color w:val="000000"/>
        </w:rPr>
        <w:t xml:space="preserve"> </w:t>
      </w:r>
    </w:p>
    <w:p w14:paraId="3233DACB" w14:textId="020EE92D" w:rsidR="00D65098" w:rsidRPr="004B3AA2" w:rsidRDefault="00D65098" w:rsidP="00D65098">
      <w:pPr>
        <w:pStyle w:val="OrderedList"/>
        <w:jc w:val="both"/>
        <w:rPr>
          <w:rFonts w:asciiTheme="majorHAnsi" w:hAnsiTheme="majorHAnsi"/>
        </w:rPr>
      </w:pPr>
      <w:r w:rsidRPr="004B3AA2">
        <w:rPr>
          <w:rFonts w:asciiTheme="majorHAnsi" w:hAnsiTheme="majorHAnsi"/>
        </w:rPr>
        <w:t xml:space="preserve">The following Trigger Steps are </w:t>
      </w:r>
      <w:r>
        <w:rPr>
          <w:rFonts w:asciiTheme="majorHAnsi" w:hAnsiTheme="majorHAnsi"/>
        </w:rPr>
        <w:t>available on this</w:t>
      </w:r>
      <w:r w:rsidRPr="004B3AA2">
        <w:rPr>
          <w:rFonts w:asciiTheme="majorHAnsi" w:hAnsiTheme="majorHAnsi"/>
        </w:rPr>
        <w:t xml:space="preserve"> timeline</w:t>
      </w:r>
      <w:r>
        <w:rPr>
          <w:rFonts w:asciiTheme="majorHAnsi" w:hAnsiTheme="majorHAnsi"/>
        </w:rPr>
        <w:t xml:space="preserve">. </w:t>
      </w:r>
      <w:r w:rsidRPr="00DD085B">
        <w:t>The steps are HUD steps unless otherwise stated</w:t>
      </w:r>
      <w:r w:rsidRPr="004B3AA2">
        <w:rPr>
          <w:rFonts w:asciiTheme="majorHAnsi" w:hAnsiTheme="majorHAnsi"/>
        </w:rPr>
        <w:t>:</w:t>
      </w:r>
    </w:p>
    <w:p w14:paraId="7127D6D9" w14:textId="419300AD" w:rsidR="00D65098" w:rsidRDefault="00D65098" w:rsidP="00D65098">
      <w:pPr>
        <w:numPr>
          <w:ilvl w:val="0"/>
          <w:numId w:val="21"/>
        </w:numPr>
        <w:spacing w:after="0" w:line="240" w:lineRule="auto"/>
        <w:jc w:val="both"/>
        <w:rPr>
          <w:rFonts w:asciiTheme="majorHAnsi" w:hAnsiTheme="majorHAnsi"/>
        </w:rPr>
      </w:pPr>
      <w:r>
        <w:rPr>
          <w:rFonts w:asciiTheme="majorHAnsi" w:hAnsiTheme="majorHAnsi"/>
        </w:rPr>
        <w:t>HUD Auto-Approved</w:t>
      </w:r>
    </w:p>
    <w:p w14:paraId="0A5D5D24" w14:textId="7A4385EB" w:rsidR="00D65098" w:rsidRDefault="00D65098" w:rsidP="00D65098">
      <w:pPr>
        <w:numPr>
          <w:ilvl w:val="0"/>
          <w:numId w:val="21"/>
        </w:numPr>
        <w:spacing w:after="0" w:line="240" w:lineRule="auto"/>
        <w:jc w:val="both"/>
        <w:rPr>
          <w:rFonts w:asciiTheme="majorHAnsi" w:hAnsiTheme="majorHAnsi"/>
        </w:rPr>
      </w:pPr>
      <w:r>
        <w:rPr>
          <w:rFonts w:asciiTheme="majorHAnsi" w:hAnsiTheme="majorHAnsi"/>
        </w:rPr>
        <w:t>Servicer Approval Notification</w:t>
      </w:r>
      <w:r w:rsidR="00267416">
        <w:rPr>
          <w:rFonts w:asciiTheme="majorHAnsi" w:hAnsiTheme="majorHAnsi"/>
        </w:rPr>
        <w:t xml:space="preserve"> </w:t>
      </w:r>
      <w:r w:rsidR="00267416">
        <w:rPr>
          <w:rFonts w:asciiTheme="majorHAnsi" w:hAnsiTheme="majorHAnsi"/>
          <w:b/>
          <w:bCs/>
          <w:i/>
          <w:iCs/>
        </w:rPr>
        <w:t>HUD Contractor</w:t>
      </w:r>
    </w:p>
    <w:p w14:paraId="5EEA0276" w14:textId="77777777" w:rsidR="00D65098" w:rsidRPr="00DD085B" w:rsidRDefault="00D65098" w:rsidP="00D65098">
      <w:pPr>
        <w:pStyle w:val="BodyText"/>
      </w:pPr>
      <w:r w:rsidRPr="00DD085B">
        <w:t xml:space="preserve">The </w:t>
      </w:r>
      <w:r w:rsidRPr="00957FDC">
        <w:rPr>
          <w:rFonts w:asciiTheme="majorHAnsi" w:hAnsiTheme="majorHAnsi"/>
        </w:rPr>
        <w:t>following</w:t>
      </w:r>
      <w:r w:rsidRPr="00DD085B">
        <w:t xml:space="preserve"> Servicing Mgmt fields are required for this timeline during timeline initiation/ setup, in addition to Initiation Date:</w:t>
      </w:r>
    </w:p>
    <w:p w14:paraId="526D54C3" w14:textId="6303067F" w:rsidR="00D65098" w:rsidRDefault="00A52692" w:rsidP="00D65098">
      <w:pPr>
        <w:pStyle w:val="ListParagraph"/>
        <w:numPr>
          <w:ilvl w:val="0"/>
          <w:numId w:val="455"/>
        </w:numPr>
        <w:spacing w:after="0" w:line="240" w:lineRule="auto"/>
        <w:jc w:val="both"/>
        <w:rPr>
          <w:rFonts w:ascii="Cambria" w:hAnsi="Cambria"/>
        </w:rPr>
      </w:pPr>
      <w:r>
        <w:rPr>
          <w:rFonts w:ascii="Cambria" w:hAnsi="Cambria"/>
        </w:rPr>
        <w:t>Contract Date</w:t>
      </w:r>
    </w:p>
    <w:p w14:paraId="080D7BCA" w14:textId="3D84D394" w:rsidR="00A52692" w:rsidRDefault="00A52692" w:rsidP="00D65098">
      <w:pPr>
        <w:pStyle w:val="ListParagraph"/>
        <w:numPr>
          <w:ilvl w:val="0"/>
          <w:numId w:val="455"/>
        </w:numPr>
        <w:spacing w:after="0" w:line="240" w:lineRule="auto"/>
        <w:jc w:val="both"/>
        <w:rPr>
          <w:rFonts w:ascii="Cambria" w:hAnsi="Cambria"/>
        </w:rPr>
      </w:pPr>
      <w:r>
        <w:rPr>
          <w:rFonts w:ascii="Cambria" w:hAnsi="Cambria"/>
        </w:rPr>
        <w:t>Contract Sales Price</w:t>
      </w:r>
    </w:p>
    <w:p w14:paraId="0A54F18A" w14:textId="3934EBA3" w:rsidR="00A52692" w:rsidRDefault="00A52692" w:rsidP="00D65098">
      <w:pPr>
        <w:pStyle w:val="ListParagraph"/>
        <w:numPr>
          <w:ilvl w:val="0"/>
          <w:numId w:val="455"/>
        </w:numPr>
        <w:spacing w:after="0" w:line="240" w:lineRule="auto"/>
        <w:jc w:val="both"/>
        <w:rPr>
          <w:rFonts w:ascii="Cambria" w:hAnsi="Cambria"/>
        </w:rPr>
      </w:pPr>
      <w:r>
        <w:rPr>
          <w:rFonts w:ascii="Cambria" w:hAnsi="Cambria"/>
        </w:rPr>
        <w:t>Net Sale Proceeds</w:t>
      </w:r>
    </w:p>
    <w:p w14:paraId="293EC8C0" w14:textId="1230C561" w:rsidR="00A52692" w:rsidRDefault="00A52692" w:rsidP="00D65098">
      <w:pPr>
        <w:pStyle w:val="ListParagraph"/>
        <w:numPr>
          <w:ilvl w:val="0"/>
          <w:numId w:val="455"/>
        </w:numPr>
        <w:spacing w:after="0" w:line="240" w:lineRule="auto"/>
        <w:jc w:val="both"/>
        <w:rPr>
          <w:rFonts w:ascii="Cambria" w:hAnsi="Cambria"/>
        </w:rPr>
      </w:pPr>
      <w:r>
        <w:rPr>
          <w:rFonts w:ascii="Cambria" w:hAnsi="Cambria"/>
        </w:rPr>
        <w:t>Appraised Value</w:t>
      </w:r>
    </w:p>
    <w:p w14:paraId="7F1D1260" w14:textId="68D12D4E" w:rsidR="00D65098" w:rsidRPr="00D87C48" w:rsidRDefault="00D87C48" w:rsidP="00D65098">
      <w:pPr>
        <w:spacing w:after="0" w:line="240" w:lineRule="auto"/>
        <w:jc w:val="both"/>
        <w:rPr>
          <w:rFonts w:ascii="Cambria" w:hAnsi="Cambria"/>
        </w:rPr>
      </w:pPr>
      <w:r>
        <w:rPr>
          <w:rFonts w:ascii="Cambria" w:hAnsi="Cambria"/>
          <w:b/>
          <w:bCs/>
        </w:rPr>
        <w:t>NOTE:</w:t>
      </w:r>
      <w:r>
        <w:rPr>
          <w:rFonts w:ascii="Cambria" w:hAnsi="Cambria"/>
        </w:rPr>
        <w:t xml:space="preserve"> The Timeline can only be initiated once the calculated field </w:t>
      </w:r>
      <w:r>
        <w:rPr>
          <w:rFonts w:ascii="Cambria" w:hAnsi="Cambria"/>
          <w:b/>
          <w:bCs/>
        </w:rPr>
        <w:t>Percentage of Appraised Value</w:t>
      </w:r>
      <w:r>
        <w:rPr>
          <w:rFonts w:ascii="Cambria" w:hAnsi="Cambria"/>
        </w:rPr>
        <w:t xml:space="preserve"> is equal to (or greater than) 95.00%</w:t>
      </w:r>
    </w:p>
    <w:p w14:paraId="571E88D0" w14:textId="77777777" w:rsidR="00267416" w:rsidRDefault="00267416" w:rsidP="00D65098">
      <w:pPr>
        <w:spacing w:after="0" w:line="240" w:lineRule="auto"/>
        <w:jc w:val="both"/>
        <w:rPr>
          <w:rFonts w:ascii="Cambria" w:hAnsi="Cambria"/>
        </w:rPr>
      </w:pPr>
    </w:p>
    <w:p w14:paraId="5FD7164E" w14:textId="307609F7" w:rsidR="00FD7A54" w:rsidRDefault="00FD7A54" w:rsidP="00D65098">
      <w:pPr>
        <w:spacing w:after="0" w:line="240" w:lineRule="auto"/>
        <w:jc w:val="both"/>
        <w:rPr>
          <w:rFonts w:ascii="Cambria" w:hAnsi="Cambria"/>
        </w:rPr>
      </w:pPr>
      <w:r>
        <w:rPr>
          <w:rFonts w:ascii="Cambria" w:hAnsi="Cambria"/>
        </w:rPr>
        <w:t xml:space="preserve">The following </w:t>
      </w:r>
      <w:r w:rsidR="00771274">
        <w:rPr>
          <w:rFonts w:ascii="Cambria" w:hAnsi="Cambria"/>
        </w:rPr>
        <w:t xml:space="preserve">fields in the </w:t>
      </w:r>
      <w:r>
        <w:rPr>
          <w:rFonts w:ascii="Cambria" w:hAnsi="Cambria"/>
        </w:rPr>
        <w:t xml:space="preserve">Servicing Mgmt </w:t>
      </w:r>
      <w:r w:rsidR="00771274">
        <w:rPr>
          <w:rFonts w:ascii="Cambria" w:hAnsi="Cambria"/>
        </w:rPr>
        <w:t>screen</w:t>
      </w:r>
      <w:r>
        <w:rPr>
          <w:rFonts w:ascii="Cambria" w:hAnsi="Cambria"/>
        </w:rPr>
        <w:t xml:space="preserve"> are editable, up and until the Servicer completes the </w:t>
      </w:r>
      <w:r w:rsidRPr="00622BC1">
        <w:rPr>
          <w:rFonts w:ascii="Cambria" w:hAnsi="Cambria"/>
        </w:rPr>
        <w:t>Step</w:t>
      </w:r>
      <w:r>
        <w:rPr>
          <w:rFonts w:ascii="Cambria" w:hAnsi="Cambria"/>
        </w:rPr>
        <w:t xml:space="preserve"> </w:t>
      </w:r>
      <w:r>
        <w:rPr>
          <w:rFonts w:ascii="Cambria" w:hAnsi="Cambria"/>
          <w:b/>
          <w:bCs/>
        </w:rPr>
        <w:t>Upload Short Sale package to HUD</w:t>
      </w:r>
      <w:r>
        <w:rPr>
          <w:rFonts w:ascii="Cambria" w:hAnsi="Cambria"/>
        </w:rPr>
        <w:t>:</w:t>
      </w:r>
    </w:p>
    <w:p w14:paraId="35C71CD8" w14:textId="6BCD0AE8" w:rsidR="0041629C" w:rsidRDefault="0041629C" w:rsidP="00FD7A54">
      <w:pPr>
        <w:pStyle w:val="ListParagraph"/>
        <w:numPr>
          <w:ilvl w:val="0"/>
          <w:numId w:val="455"/>
        </w:numPr>
        <w:spacing w:after="0" w:line="240" w:lineRule="auto"/>
        <w:jc w:val="both"/>
        <w:rPr>
          <w:rFonts w:ascii="Cambria" w:hAnsi="Cambria"/>
        </w:rPr>
      </w:pPr>
      <w:r>
        <w:rPr>
          <w:rFonts w:ascii="Cambria" w:hAnsi="Cambria"/>
        </w:rPr>
        <w:t>Loan Status of 1</w:t>
      </w:r>
      <w:r w:rsidRPr="00622BC1">
        <w:rPr>
          <w:rFonts w:ascii="Cambria" w:hAnsi="Cambria"/>
          <w:vertAlign w:val="superscript"/>
        </w:rPr>
        <w:t>st</w:t>
      </w:r>
      <w:r>
        <w:rPr>
          <w:rFonts w:ascii="Cambria" w:hAnsi="Cambria"/>
        </w:rPr>
        <w:t xml:space="preserve"> Mortgage</w:t>
      </w:r>
    </w:p>
    <w:p w14:paraId="63B12F05" w14:textId="46FB67BA" w:rsidR="00FD7A54" w:rsidRDefault="00FD7A54" w:rsidP="00FD7A54">
      <w:pPr>
        <w:pStyle w:val="ListParagraph"/>
        <w:numPr>
          <w:ilvl w:val="0"/>
          <w:numId w:val="455"/>
        </w:numPr>
        <w:spacing w:after="0" w:line="240" w:lineRule="auto"/>
        <w:jc w:val="both"/>
        <w:rPr>
          <w:rFonts w:ascii="Cambria" w:hAnsi="Cambria"/>
        </w:rPr>
      </w:pPr>
      <w:r>
        <w:rPr>
          <w:rFonts w:ascii="Cambria" w:hAnsi="Cambria"/>
        </w:rPr>
        <w:t>Contract Date</w:t>
      </w:r>
    </w:p>
    <w:p w14:paraId="1F65C981" w14:textId="77777777" w:rsidR="00FD7A54" w:rsidRDefault="00FD7A54" w:rsidP="00FD7A54">
      <w:pPr>
        <w:pStyle w:val="ListParagraph"/>
        <w:numPr>
          <w:ilvl w:val="0"/>
          <w:numId w:val="455"/>
        </w:numPr>
        <w:spacing w:after="0" w:line="240" w:lineRule="auto"/>
        <w:jc w:val="both"/>
        <w:rPr>
          <w:rFonts w:ascii="Cambria" w:hAnsi="Cambria"/>
        </w:rPr>
      </w:pPr>
      <w:r>
        <w:rPr>
          <w:rFonts w:ascii="Cambria" w:hAnsi="Cambria"/>
        </w:rPr>
        <w:t>Contract Sales Price</w:t>
      </w:r>
    </w:p>
    <w:p w14:paraId="1EF028EA" w14:textId="77777777" w:rsidR="00FD7A54" w:rsidRDefault="00FD7A54" w:rsidP="00FD7A54">
      <w:pPr>
        <w:pStyle w:val="ListParagraph"/>
        <w:numPr>
          <w:ilvl w:val="0"/>
          <w:numId w:val="455"/>
        </w:numPr>
        <w:spacing w:after="0" w:line="240" w:lineRule="auto"/>
        <w:jc w:val="both"/>
        <w:rPr>
          <w:rFonts w:ascii="Cambria" w:hAnsi="Cambria"/>
        </w:rPr>
      </w:pPr>
      <w:r>
        <w:rPr>
          <w:rFonts w:ascii="Cambria" w:hAnsi="Cambria"/>
        </w:rPr>
        <w:t>Net Sale Proceeds</w:t>
      </w:r>
    </w:p>
    <w:p w14:paraId="5437BEFF" w14:textId="0A5B3B79" w:rsidR="00771274" w:rsidRDefault="00771274" w:rsidP="00FD7A54">
      <w:pPr>
        <w:pStyle w:val="ListParagraph"/>
        <w:numPr>
          <w:ilvl w:val="0"/>
          <w:numId w:val="455"/>
        </w:numPr>
        <w:spacing w:after="0" w:line="240" w:lineRule="auto"/>
        <w:jc w:val="both"/>
        <w:rPr>
          <w:rFonts w:ascii="Cambria" w:hAnsi="Cambria"/>
        </w:rPr>
      </w:pPr>
      <w:r>
        <w:rPr>
          <w:rFonts w:ascii="Cambria" w:hAnsi="Cambria"/>
        </w:rPr>
        <w:t>Repair Costs</w:t>
      </w:r>
    </w:p>
    <w:p w14:paraId="7E5E64AF" w14:textId="77777777" w:rsidR="00FD7A54" w:rsidRDefault="00FD7A54" w:rsidP="00FD7A54">
      <w:pPr>
        <w:pStyle w:val="ListParagraph"/>
        <w:numPr>
          <w:ilvl w:val="0"/>
          <w:numId w:val="455"/>
        </w:numPr>
        <w:spacing w:after="0" w:line="240" w:lineRule="auto"/>
        <w:jc w:val="both"/>
        <w:rPr>
          <w:rFonts w:ascii="Cambria" w:hAnsi="Cambria"/>
        </w:rPr>
      </w:pPr>
      <w:r>
        <w:rPr>
          <w:rFonts w:ascii="Cambria" w:hAnsi="Cambria"/>
        </w:rPr>
        <w:t>Appraised Value</w:t>
      </w:r>
    </w:p>
    <w:p w14:paraId="53D41053" w14:textId="77777777" w:rsidR="00FD7A54" w:rsidRPr="00FD7A54" w:rsidRDefault="00FD7A54" w:rsidP="00D65098">
      <w:pPr>
        <w:spacing w:after="0" w:line="240" w:lineRule="auto"/>
        <w:jc w:val="both"/>
        <w:rPr>
          <w:rFonts w:ascii="Cambria" w:hAnsi="Cambria"/>
        </w:rPr>
      </w:pPr>
    </w:p>
    <w:p w14:paraId="4759AC42" w14:textId="0E07C3CD" w:rsidR="00D65098" w:rsidRDefault="00D65098" w:rsidP="00D65098">
      <w:pPr>
        <w:spacing w:after="0" w:line="240" w:lineRule="auto"/>
        <w:jc w:val="both"/>
        <w:rPr>
          <w:rFonts w:ascii="Cambria" w:hAnsi="Cambria"/>
        </w:rPr>
      </w:pPr>
      <w:r w:rsidRPr="0009120F">
        <w:rPr>
          <w:rFonts w:ascii="Cambria" w:hAnsi="Cambria"/>
        </w:rPr>
        <w:t xml:space="preserve">Once the Servicer completes </w:t>
      </w:r>
      <w:r w:rsidRPr="00622BC1">
        <w:rPr>
          <w:rFonts w:ascii="Cambria" w:hAnsi="Cambria"/>
          <w:b/>
          <w:bCs/>
        </w:rPr>
        <w:t>Upload Short Sale package to HUD</w:t>
      </w:r>
      <w:r>
        <w:rPr>
          <w:rFonts w:ascii="Cambria" w:hAnsi="Cambria"/>
        </w:rPr>
        <w:t>,</w:t>
      </w:r>
      <w:r w:rsidRPr="0009120F">
        <w:rPr>
          <w:rFonts w:ascii="Cambria" w:hAnsi="Cambria"/>
        </w:rPr>
        <w:t xml:space="preserve"> the Triggered step </w:t>
      </w:r>
      <w:r w:rsidRPr="003B2914">
        <w:rPr>
          <w:rFonts w:ascii="Cambria" w:hAnsi="Cambria"/>
          <w:b/>
          <w:bCs/>
        </w:rPr>
        <w:t>HUD Auto-Approved</w:t>
      </w:r>
      <w:r w:rsidRPr="0009120F">
        <w:rPr>
          <w:rFonts w:ascii="Cambria" w:hAnsi="Cambria"/>
        </w:rPr>
        <w:t xml:space="preserve"> is added/completed, the Timeline is automatically approved, and the field</w:t>
      </w:r>
      <w:r>
        <w:rPr>
          <w:rFonts w:ascii="Cambria" w:hAnsi="Cambria"/>
        </w:rPr>
        <w:t>s</w:t>
      </w:r>
      <w:r w:rsidRPr="0009120F">
        <w:rPr>
          <w:rFonts w:ascii="Cambria" w:hAnsi="Cambria"/>
        </w:rPr>
        <w:t xml:space="preserve"> </w:t>
      </w:r>
      <w:r>
        <w:rPr>
          <w:rFonts w:ascii="Cambria" w:hAnsi="Cambria"/>
        </w:rPr>
        <w:t>with</w:t>
      </w:r>
      <w:r w:rsidRPr="0009120F">
        <w:rPr>
          <w:rFonts w:ascii="Cambria" w:hAnsi="Cambria"/>
        </w:rPr>
        <w:t>in the Servicing Management screen</w:t>
      </w:r>
      <w:r>
        <w:rPr>
          <w:rFonts w:ascii="Cambria" w:hAnsi="Cambria"/>
        </w:rPr>
        <w:t xml:space="preserve"> are no longer editable</w:t>
      </w:r>
      <w:r w:rsidR="00220E71">
        <w:rPr>
          <w:rFonts w:ascii="Cambria" w:hAnsi="Cambria"/>
        </w:rPr>
        <w:t>.</w:t>
      </w:r>
      <w:r w:rsidR="001B5EB3">
        <w:rPr>
          <w:rFonts w:ascii="Cambria" w:hAnsi="Cambria"/>
        </w:rPr>
        <w:t xml:space="preserve"> </w:t>
      </w:r>
    </w:p>
    <w:p w14:paraId="0B4A31AB" w14:textId="344375D0" w:rsidR="00FF0A31" w:rsidRPr="00A52692" w:rsidRDefault="00220E71" w:rsidP="00FF0A31">
      <w:pPr>
        <w:pStyle w:val="OrderedList"/>
        <w:jc w:val="both"/>
      </w:pPr>
      <w:r>
        <w:t>Once the Timeline is approved</w:t>
      </w:r>
      <w:r w:rsidR="00A52692">
        <w:t xml:space="preserve">, </w:t>
      </w:r>
      <w:r w:rsidR="00D87C48">
        <w:t>t</w:t>
      </w:r>
      <w:r w:rsidR="00A52692">
        <w:t xml:space="preserve">he </w:t>
      </w:r>
      <w:r w:rsidR="00A52692" w:rsidRPr="006156F5">
        <w:t>Short Sale Approval</w:t>
      </w:r>
      <w:r w:rsidR="00A52692">
        <w:t xml:space="preserve"> </w:t>
      </w:r>
      <w:r w:rsidR="00A52692" w:rsidRPr="006156F5">
        <w:t>letter is available. To generate the Short Sale Approval letter, click on the magnifying glass</w:t>
      </w:r>
      <w:r w:rsidR="00D87C48">
        <w:t xml:space="preserve"> </w:t>
      </w:r>
      <w:r w:rsidR="00A52692" w:rsidRPr="006156F5">
        <w:t xml:space="preserve">beside step “Servicer </w:t>
      </w:r>
      <w:r w:rsidR="00A52692">
        <w:t>Approval Notification</w:t>
      </w:r>
      <w:r w:rsidR="00D87C48">
        <w:t>.</w:t>
      </w:r>
      <w:r w:rsidR="00A52692" w:rsidRPr="006156F5">
        <w:t xml:space="preserve">” </w:t>
      </w:r>
      <w:r w:rsidR="00FF0A31" w:rsidRPr="006156F5">
        <w:t>Select Open button on the File Download pop-up window. This action will save the Short Sale Calculation Worksheet to the Documents tab. Refresh the screen to auto complete the step with current system date.</w:t>
      </w:r>
      <w:r w:rsidR="00400DCC">
        <w:t xml:space="preserve"> Once the Step “Servicer Approval Notification” is completed, the Print icon </w:t>
      </w:r>
      <w:r>
        <w:t>will appear.</w:t>
      </w:r>
    </w:p>
    <w:p w14:paraId="1AFF3884" w14:textId="4F2F5C3B" w:rsidR="00A52692" w:rsidRDefault="00A52692" w:rsidP="00622BC1">
      <w:pPr>
        <w:pStyle w:val="OrderedList"/>
        <w:jc w:val="both"/>
      </w:pPr>
    </w:p>
    <w:p w14:paraId="7011EB84" w14:textId="404575C1" w:rsidR="00A62808" w:rsidRPr="00860B7F" w:rsidRDefault="00A62808" w:rsidP="00F874DE">
      <w:pPr>
        <w:pStyle w:val="UnorderedListIndent"/>
        <w:jc w:val="both"/>
        <w:rPr>
          <w:rFonts w:eastAsiaTheme="minorHAnsi"/>
          <w14:scene3d>
            <w14:camera w14:prst="orthographicFront"/>
            <w14:lightRig w14:rig="threePt" w14:dir="t">
              <w14:rot w14:lat="0" w14:lon="0" w14:rev="0"/>
            </w14:lightRig>
          </w14:scene3d>
        </w:rPr>
      </w:pPr>
      <w:bookmarkStart w:id="3834" w:name="_Toc314055056"/>
      <w:bookmarkStart w:id="3835" w:name="_Toc314660865"/>
    </w:p>
    <w:p w14:paraId="623B5B86" w14:textId="6E7A9168" w:rsidR="00A62808" w:rsidRPr="00D757EC" w:rsidRDefault="00A62808" w:rsidP="00863D8C">
      <w:pPr>
        <w:pStyle w:val="Heading4"/>
      </w:pPr>
      <w:bookmarkStart w:id="3836" w:name="_Toc315554328"/>
      <w:bookmarkStart w:id="3837" w:name="_Toc315633989"/>
      <w:bookmarkStart w:id="3838" w:name="_Toc11334902"/>
      <w:bookmarkStart w:id="3839" w:name="_Toc74052124"/>
      <w:bookmarkStart w:id="3840" w:name="_Toc90643507"/>
      <w:bookmarkStart w:id="3841" w:name="_Toc230163444"/>
      <w:r w:rsidRPr="00D757EC">
        <w:t>Partial Release</w:t>
      </w:r>
      <w:bookmarkEnd w:id="3834"/>
      <w:bookmarkEnd w:id="3835"/>
      <w:bookmarkEnd w:id="3836"/>
      <w:bookmarkEnd w:id="3837"/>
      <w:bookmarkEnd w:id="3838"/>
      <w:bookmarkEnd w:id="3839"/>
      <w:bookmarkEnd w:id="3840"/>
      <w:bookmarkEnd w:id="3841"/>
      <w:r w:rsidR="00C25DCD" w:rsidRPr="00D757EC">
        <w:fldChar w:fldCharType="begin"/>
      </w:r>
      <w:r w:rsidR="00C25DCD" w:rsidRPr="00D757EC">
        <w:instrText xml:space="preserve"> XE "Endorsed Partial Release Timeline" </w:instrText>
      </w:r>
      <w:r w:rsidR="00C25DCD" w:rsidRPr="00D757EC">
        <w:fldChar w:fldCharType="end"/>
      </w:r>
      <w:r w:rsidRPr="00D757EC">
        <w:t xml:space="preserve"> </w:t>
      </w:r>
    </w:p>
    <w:p w14:paraId="1A3307A3" w14:textId="242B36B9" w:rsidR="00A62808" w:rsidRPr="00B31C42" w:rsidRDefault="00B675C1" w:rsidP="001879BA">
      <w:pPr>
        <w:pStyle w:val="BodyText"/>
      </w:pPr>
      <w:r w:rsidRPr="00B675C1">
        <w:t xml:space="preserve">This timeline is initiated </w:t>
      </w:r>
      <w:r w:rsidR="001255B6">
        <w:t xml:space="preserve">by the Servicer </w:t>
      </w:r>
      <w:r w:rsidRPr="00B675C1">
        <w:t>when the mortgagee receives a request from the mortgagor to release a portion of the property secured by the HECM mortgage.</w:t>
      </w:r>
      <w:r w:rsidR="00A62808">
        <w:t xml:space="preserve"> </w:t>
      </w:r>
      <w:r w:rsidR="00B36CB4" w:rsidRPr="00B36CB4">
        <w:t xml:space="preserve">With this timeline, the </w:t>
      </w:r>
      <w:r w:rsidR="00B36CB4">
        <w:t>m</w:t>
      </w:r>
      <w:r w:rsidR="00B36CB4" w:rsidRPr="00B36CB4">
        <w:t xml:space="preserve">ortgagee submits their decision to HUD, </w:t>
      </w:r>
      <w:r w:rsidR="00B36CB4">
        <w:t>wh</w:t>
      </w:r>
      <w:r w:rsidR="00D20ABE">
        <w:t>o</w:t>
      </w:r>
      <w:r w:rsidR="00B36CB4">
        <w:t xml:space="preserve"> </w:t>
      </w:r>
      <w:r w:rsidR="00B36CB4" w:rsidRPr="00B36CB4">
        <w:t>holds a second mortgage on the property.</w:t>
      </w:r>
      <w:r w:rsidR="00B36CB4">
        <w:t xml:space="preserve"> </w:t>
      </w:r>
      <w:r w:rsidR="00A62808" w:rsidRPr="00B31C42">
        <w:t xml:space="preserve">The request is </w:t>
      </w:r>
      <w:r w:rsidR="0081018A" w:rsidRPr="00B31C42">
        <w:t>reviewed,</w:t>
      </w:r>
      <w:r w:rsidR="00A62808" w:rsidRPr="00B31C42">
        <w:t xml:space="preserve"> and a recommendation is made by </w:t>
      </w:r>
      <w:r w:rsidR="00A62808">
        <w:t xml:space="preserve">a </w:t>
      </w:r>
      <w:r w:rsidR="009E7AA3">
        <w:t>HUD NSC Contractor</w:t>
      </w:r>
      <w:r w:rsidR="00A62808" w:rsidRPr="00B31C42">
        <w:t xml:space="preserve"> to HUD. </w:t>
      </w:r>
      <w:r w:rsidR="00A62808">
        <w:t xml:space="preserve">A </w:t>
      </w:r>
      <w:r w:rsidR="00A62808" w:rsidRPr="00B31C42">
        <w:t xml:space="preserve">HUD </w:t>
      </w:r>
      <w:r w:rsidR="00A62808">
        <w:t xml:space="preserve">staff member reviews a </w:t>
      </w:r>
      <w:r w:rsidR="009E7AA3">
        <w:t>HUD NSC Contractor</w:t>
      </w:r>
      <w:r w:rsidR="00A62808" w:rsidRPr="00B31C42">
        <w:t xml:space="preserve"> recommendation and the submitted </w:t>
      </w:r>
      <w:r w:rsidR="0081018A" w:rsidRPr="00B31C42">
        <w:t>documents</w:t>
      </w:r>
      <w:r w:rsidR="0081018A">
        <w:t xml:space="preserve"> and</w:t>
      </w:r>
      <w:r w:rsidR="00A62808" w:rsidRPr="00B31C42">
        <w:t xml:space="preserve"> makes a decision. This timeline requires </w:t>
      </w:r>
      <w:r w:rsidR="00CD3DEF">
        <w:t xml:space="preserve">Servicer, </w:t>
      </w:r>
      <w:r w:rsidR="009E7AA3">
        <w:t>HUD NSC Contractor</w:t>
      </w:r>
      <w:r w:rsidR="00A62808" w:rsidRPr="00B31C42">
        <w:t xml:space="preserve"> and HUD interaction.</w:t>
      </w:r>
    </w:p>
    <w:p w14:paraId="32B8C2FF" w14:textId="77777777" w:rsidR="00A62808" w:rsidRPr="00B31C42" w:rsidRDefault="00A62808" w:rsidP="001879BA">
      <w:pPr>
        <w:pStyle w:val="BodyText"/>
      </w:pPr>
      <w:r w:rsidRPr="00B31C42">
        <w:t xml:space="preserve">Multiple active Partial Release timelines cannot be initiated on a loan. The </w:t>
      </w:r>
      <w:r>
        <w:t>Servicing Management tab</w:t>
      </w:r>
      <w:r w:rsidRPr="00B31C42">
        <w:t xml:space="preserve"> can be used to activate</w:t>
      </w:r>
      <w:r>
        <w:t xml:space="preserve"> or </w:t>
      </w:r>
      <w:r w:rsidRPr="00B31C42">
        <w:t xml:space="preserve">inactivate the timeline and update release details </w:t>
      </w:r>
      <w:r>
        <w:t>such as</w:t>
      </w:r>
      <w:r w:rsidRPr="00B31C42">
        <w:rPr>
          <w:rFonts w:cs="Calibri"/>
        </w:rPr>
        <w:t xml:space="preserve"> reason for release, amount offered</w:t>
      </w:r>
      <w:r>
        <w:rPr>
          <w:rFonts w:cs="Calibri"/>
        </w:rPr>
        <w:t>,</w:t>
      </w:r>
      <w:r w:rsidRPr="00B31C42">
        <w:rPr>
          <w:rFonts w:cs="Calibri"/>
        </w:rPr>
        <w:t xml:space="preserve"> and description of land to be released</w:t>
      </w:r>
      <w:r w:rsidRPr="00B31C42">
        <w:t>.</w:t>
      </w:r>
      <w:r>
        <w:t xml:space="preserve"> </w:t>
      </w:r>
      <w:r w:rsidRPr="00B31C42">
        <w:t xml:space="preserve">Once </w:t>
      </w:r>
      <w:r>
        <w:t xml:space="preserve">the timeline is </w:t>
      </w:r>
      <w:r w:rsidRPr="00B31C42">
        <w:t>inactivated</w:t>
      </w:r>
      <w:r>
        <w:t>, none of the steps can be edited.</w:t>
      </w:r>
    </w:p>
    <w:p w14:paraId="751D6EC0" w14:textId="77777777" w:rsidR="00A62808" w:rsidRPr="00B31C42" w:rsidRDefault="00A62808" w:rsidP="001879BA">
      <w:pPr>
        <w:pStyle w:val="BodyText"/>
      </w:pPr>
      <w:r>
        <w:t xml:space="preserve">To </w:t>
      </w:r>
      <w:r w:rsidRPr="00B31C42">
        <w:t xml:space="preserve">initiate and complete the </w:t>
      </w:r>
      <w:r w:rsidRPr="000A6E79">
        <w:rPr>
          <w:b/>
        </w:rPr>
        <w:t>Partial Release</w:t>
      </w:r>
      <w:r w:rsidRPr="00B31C42">
        <w:t xml:space="preserve"> timeline: </w:t>
      </w:r>
    </w:p>
    <w:p w14:paraId="38D558CE" w14:textId="77777777" w:rsidR="00A62808" w:rsidRDefault="00A62808" w:rsidP="001E7371">
      <w:pPr>
        <w:pStyle w:val="Heading5"/>
      </w:pPr>
      <w:r>
        <w:t>Initiate Timeline – Servicer Activities</w:t>
      </w:r>
    </w:p>
    <w:p w14:paraId="6BBCB4A5" w14:textId="77777777" w:rsidR="00A62808" w:rsidRDefault="00A62808" w:rsidP="001879BA">
      <w:pPr>
        <w:pStyle w:val="BodyText"/>
      </w:pPr>
      <w:r w:rsidRPr="00B31C42">
        <w:t xml:space="preserve">The </w:t>
      </w:r>
      <w:r>
        <w:t>servicer</w:t>
      </w:r>
      <w:r w:rsidRPr="00B31C42">
        <w:t xml:space="preserve"> </w:t>
      </w:r>
      <w:r>
        <w:t>must</w:t>
      </w:r>
      <w:r w:rsidRPr="00B31C42">
        <w:t xml:space="preserve"> </w:t>
      </w:r>
      <w:r>
        <w:t xml:space="preserve">perform the following steps to </w:t>
      </w:r>
      <w:r w:rsidRPr="00B31C42">
        <w:t>initiate the timeline</w:t>
      </w:r>
      <w:r>
        <w:t>:</w:t>
      </w:r>
    </w:p>
    <w:p w14:paraId="6A834D1E" w14:textId="77777777" w:rsidR="00A62808" w:rsidRDefault="00A62808" w:rsidP="006C3C3F">
      <w:pPr>
        <w:pStyle w:val="OrderedList"/>
        <w:numPr>
          <w:ilvl w:val="0"/>
          <w:numId w:val="89"/>
        </w:numPr>
        <w:jc w:val="both"/>
      </w:pPr>
      <w:r>
        <w:t xml:space="preserve">On the </w:t>
      </w:r>
      <w:r w:rsidRPr="00B31C42">
        <w:t>Endorsed menu</w:t>
      </w:r>
      <w:r>
        <w:t>, select</w:t>
      </w:r>
      <w:r w:rsidRPr="00B31C42">
        <w:t xml:space="preserve"> </w:t>
      </w:r>
      <w:r w:rsidRPr="00883301">
        <w:rPr>
          <w:b/>
        </w:rPr>
        <w:t xml:space="preserve">Request, </w:t>
      </w:r>
      <w:r>
        <w:t>and</w:t>
      </w:r>
      <w:r w:rsidRPr="00B31C42">
        <w:t xml:space="preserve"> click </w:t>
      </w:r>
      <w:r w:rsidRPr="00883301">
        <w:rPr>
          <w:b/>
        </w:rPr>
        <w:t>Setup.</w:t>
      </w:r>
    </w:p>
    <w:p w14:paraId="4A3254F6" w14:textId="77777777" w:rsidR="00A62808" w:rsidRDefault="00A62808" w:rsidP="00F874DE">
      <w:pPr>
        <w:pStyle w:val="OrderedList"/>
        <w:jc w:val="both"/>
      </w:pPr>
      <w:r>
        <w:t xml:space="preserve">On the </w:t>
      </w:r>
      <w:r w:rsidRPr="00EA1415">
        <w:rPr>
          <w:b/>
        </w:rPr>
        <w:t xml:space="preserve">Endorsed Request Setup Search </w:t>
      </w:r>
      <w:r w:rsidRPr="00B31C42">
        <w:t>Screen</w:t>
      </w:r>
      <w:r>
        <w:t>, e</w:t>
      </w:r>
      <w:r w:rsidRPr="00B31C42">
        <w:t xml:space="preserve">nter the loan search criteria and click </w:t>
      </w:r>
      <w:r w:rsidRPr="00326406">
        <w:rPr>
          <w:b/>
        </w:rPr>
        <w:t>Search</w:t>
      </w:r>
      <w:r>
        <w:rPr>
          <w:b/>
        </w:rPr>
        <w:t>.</w:t>
      </w:r>
      <w:r w:rsidRPr="00B31C42">
        <w:t xml:space="preserve"> </w:t>
      </w:r>
    </w:p>
    <w:p w14:paraId="33D214FD" w14:textId="230FF26F" w:rsidR="00344CC7" w:rsidRDefault="00344CC7" w:rsidP="00A811BE">
      <w:pPr>
        <w:pStyle w:val="BodyText"/>
        <w:jc w:val="center"/>
      </w:pPr>
    </w:p>
    <w:p w14:paraId="4B439C82" w14:textId="50E77BDC" w:rsidR="00DC58E9" w:rsidRDefault="00DC58E9" w:rsidP="00A811BE">
      <w:pPr>
        <w:pStyle w:val="BodyText"/>
        <w:jc w:val="center"/>
      </w:pPr>
      <w:r>
        <w:rPr>
          <w:noProof/>
        </w:rPr>
        <w:drawing>
          <wp:inline distT="0" distB="0" distL="0" distR="0" wp14:anchorId="5B878EEC" wp14:editId="51D4813A">
            <wp:extent cx="4940300" cy="1731744"/>
            <wp:effectExtent l="19050" t="19050" r="12700" b="20955"/>
            <wp:docPr id="254389509"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4389509" name="Picture 1" descr="A screenshot of a computer&#10;&#10;Description automatically generated with medium confidence"/>
                    <pic:cNvPicPr/>
                  </pic:nvPicPr>
                  <pic:blipFill>
                    <a:blip r:embed="rId355"/>
                    <a:stretch>
                      <a:fillRect/>
                    </a:stretch>
                  </pic:blipFill>
                  <pic:spPr>
                    <a:xfrm>
                      <a:off x="0" y="0"/>
                      <a:ext cx="4951190" cy="1735561"/>
                    </a:xfrm>
                    <a:prstGeom prst="rect">
                      <a:avLst/>
                    </a:prstGeom>
                    <a:ln w="19050">
                      <a:solidFill>
                        <a:srgbClr val="0070C0"/>
                      </a:solidFill>
                    </a:ln>
                  </pic:spPr>
                </pic:pic>
              </a:graphicData>
            </a:graphic>
          </wp:inline>
        </w:drawing>
      </w:r>
    </w:p>
    <w:p w14:paraId="7866EBBD" w14:textId="6E2241A9" w:rsidR="00A62808" w:rsidRPr="00B31C42" w:rsidRDefault="00A62808" w:rsidP="001879BA">
      <w:pPr>
        <w:pStyle w:val="FigureCaption0"/>
      </w:pPr>
      <w:bookmarkStart w:id="3842" w:name="_Toc314055476"/>
      <w:bookmarkStart w:id="3843" w:name="_Toc315476613"/>
      <w:bookmarkStart w:id="3844" w:name="_Toc230164182"/>
      <w:bookmarkStart w:id="3845" w:name="_Toc74052872"/>
      <w:bookmarkStart w:id="3846" w:name="_Toc9064425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29</w:t>
      </w:r>
      <w:r w:rsidR="00764635">
        <w:rPr>
          <w:noProof/>
        </w:rPr>
        <w:fldChar w:fldCharType="end"/>
      </w:r>
      <w:bookmarkEnd w:id="3842"/>
      <w:r>
        <w:rPr>
          <w:noProof/>
        </w:rPr>
        <w:t xml:space="preserve">: </w:t>
      </w:r>
      <w:bookmarkEnd w:id="3843"/>
      <w:r w:rsidR="00C011E6" w:rsidRPr="00C011E6">
        <w:rPr>
          <w:noProof/>
        </w:rPr>
        <w:t>Endorsed - Requests - Setup Search</w:t>
      </w:r>
      <w:bookmarkEnd w:id="3844"/>
      <w:r w:rsidR="00C011E6" w:rsidRPr="00C011E6" w:rsidDel="00C011E6">
        <w:rPr>
          <w:noProof/>
        </w:rPr>
        <w:t xml:space="preserve"> </w:t>
      </w:r>
      <w:bookmarkEnd w:id="3845"/>
      <w:bookmarkEnd w:id="3846"/>
    </w:p>
    <w:p w14:paraId="619CF502" w14:textId="77777777" w:rsidR="00A62808" w:rsidRPr="00B31C42" w:rsidRDefault="00A62808" w:rsidP="00F874DE">
      <w:pPr>
        <w:pStyle w:val="OrderedList"/>
        <w:jc w:val="both"/>
      </w:pPr>
      <w:r>
        <w:t xml:space="preserve">From the search results, select a loan </w:t>
      </w:r>
      <w:r w:rsidRPr="00B31C42">
        <w:t>to initiate the timeline</w:t>
      </w:r>
      <w:r>
        <w:t>.</w:t>
      </w:r>
      <w:r w:rsidRPr="00B31C42">
        <w:t xml:space="preserve"> </w:t>
      </w:r>
    </w:p>
    <w:p w14:paraId="749BF487" w14:textId="29398FAF" w:rsidR="00A62808" w:rsidRDefault="00A62808" w:rsidP="00F874DE">
      <w:pPr>
        <w:pStyle w:val="OrderedList"/>
        <w:jc w:val="both"/>
      </w:pPr>
      <w:r>
        <w:t xml:space="preserve">On the </w:t>
      </w:r>
      <w:r w:rsidRPr="003D3B48">
        <w:rPr>
          <w:b/>
        </w:rPr>
        <w:t>Edit Servicing Management</w:t>
      </w:r>
      <w:r>
        <w:t xml:space="preserve"> screen, s</w:t>
      </w:r>
      <w:r w:rsidRPr="00B31C42">
        <w:t xml:space="preserve">elect Partial Release from the </w:t>
      </w:r>
      <w:r w:rsidRPr="003D3B48">
        <w:rPr>
          <w:b/>
        </w:rPr>
        <w:t>Servicing Type</w:t>
      </w:r>
      <w:r w:rsidRPr="00B31C42">
        <w:t xml:space="preserve"> </w:t>
      </w:r>
      <w:r>
        <w:t>d</w:t>
      </w:r>
      <w:r w:rsidRPr="00B31C42">
        <w:t xml:space="preserve">ropdown and populate the required fields (marked with </w:t>
      </w:r>
      <w:r>
        <w:t>an asterisk</w:t>
      </w:r>
      <w:r w:rsidR="00721586">
        <w:t>).</w:t>
      </w:r>
      <w:r w:rsidRPr="00B31C42">
        <w:t xml:space="preserve"> </w:t>
      </w:r>
    </w:p>
    <w:p w14:paraId="1E00E35E" w14:textId="268DB2AF" w:rsidR="00A62808" w:rsidRDefault="0081018A" w:rsidP="00A811BE">
      <w:pPr>
        <w:pStyle w:val="BodyText"/>
        <w:jc w:val="center"/>
      </w:pPr>
      <w:r>
        <w:rPr>
          <w:noProof/>
        </w:rPr>
        <w:drawing>
          <wp:inline distT="0" distB="0" distL="0" distR="0" wp14:anchorId="3858F668" wp14:editId="1E238A8C">
            <wp:extent cx="1890395" cy="1852961"/>
            <wp:effectExtent l="0" t="0" r="0" b="0"/>
            <wp:docPr id="2654" name="Picture 2654"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4" name="Picture 2654" descr="Table&#10;&#10;Description automatically generated"/>
                    <pic:cNvPicPr/>
                  </pic:nvPicPr>
                  <pic:blipFill>
                    <a:blip r:embed="rId365"/>
                    <a:stretch>
                      <a:fillRect/>
                    </a:stretch>
                  </pic:blipFill>
                  <pic:spPr>
                    <a:xfrm>
                      <a:off x="0" y="0"/>
                      <a:ext cx="1902687" cy="1865009"/>
                    </a:xfrm>
                    <a:prstGeom prst="rect">
                      <a:avLst/>
                    </a:prstGeom>
                  </pic:spPr>
                </pic:pic>
              </a:graphicData>
            </a:graphic>
          </wp:inline>
        </w:drawing>
      </w:r>
    </w:p>
    <w:p w14:paraId="231F5E73" w14:textId="59F506B0" w:rsidR="00A62808" w:rsidRDefault="00A62808" w:rsidP="001879BA">
      <w:pPr>
        <w:pStyle w:val="FigureCaption0"/>
        <w:rPr>
          <w:noProof/>
        </w:rPr>
      </w:pPr>
      <w:bookmarkStart w:id="3847" w:name="_Toc314055477"/>
      <w:bookmarkStart w:id="3848" w:name="_Toc315476614"/>
      <w:bookmarkStart w:id="3849" w:name="_Toc230164183"/>
      <w:bookmarkStart w:id="3850" w:name="_Toc74052873"/>
      <w:bookmarkStart w:id="3851" w:name="_Toc9064425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30</w:t>
      </w:r>
      <w:r w:rsidR="00764635">
        <w:rPr>
          <w:noProof/>
        </w:rPr>
        <w:fldChar w:fldCharType="end"/>
      </w:r>
      <w:bookmarkEnd w:id="3847"/>
      <w:r>
        <w:rPr>
          <w:noProof/>
        </w:rPr>
        <w:t xml:space="preserve">: </w:t>
      </w:r>
      <w:bookmarkEnd w:id="3848"/>
      <w:r w:rsidR="00C011E6" w:rsidRPr="00C011E6">
        <w:rPr>
          <w:noProof/>
        </w:rPr>
        <w:t>Endorsed - Requests - Extension – Partial Release - Edit Servicing Management</w:t>
      </w:r>
      <w:bookmarkEnd w:id="3849"/>
      <w:r w:rsidR="00C011E6" w:rsidRPr="00C011E6" w:rsidDel="00C011E6">
        <w:rPr>
          <w:noProof/>
        </w:rPr>
        <w:t xml:space="preserve"> </w:t>
      </w:r>
      <w:bookmarkEnd w:id="3850"/>
      <w:bookmarkEnd w:id="3851"/>
    </w:p>
    <w:p w14:paraId="39B890CF" w14:textId="3A97B36D" w:rsidR="00A62808" w:rsidRPr="00B31C42" w:rsidRDefault="00A62808" w:rsidP="00F874DE">
      <w:pPr>
        <w:pStyle w:val="OrderedList"/>
        <w:jc w:val="both"/>
      </w:pPr>
      <w:r>
        <w:t>Click</w:t>
      </w:r>
      <w:r w:rsidRPr="00B31C42">
        <w:t xml:space="preserve"> the </w:t>
      </w:r>
      <w:r w:rsidRPr="00AA5159">
        <w:rPr>
          <w:b/>
        </w:rPr>
        <w:t>Go to Servicing Steps after Submit</w:t>
      </w:r>
      <w:r w:rsidRPr="00B31C42">
        <w:t xml:space="preserve"> </w:t>
      </w:r>
      <w:r>
        <w:t xml:space="preserve">checkbox </w:t>
      </w:r>
      <w:r w:rsidRPr="00B31C42">
        <w:t xml:space="preserve">(at the bottom of the </w:t>
      </w:r>
      <w:r w:rsidR="007704DE" w:rsidRPr="007704DE">
        <w:rPr>
          <w:b/>
        </w:rPr>
        <w:t xml:space="preserve">Edit Servicing Management </w:t>
      </w:r>
      <w:r>
        <w:t>screen</w:t>
      </w:r>
      <w:r w:rsidR="00721586">
        <w:t>).</w:t>
      </w:r>
      <w:r w:rsidRPr="00B31C42">
        <w:t xml:space="preserve"> Details of the partial release </w:t>
      </w:r>
      <w:r>
        <w:t xml:space="preserve">such as </w:t>
      </w:r>
      <w:r w:rsidRPr="00B31C42">
        <w:t xml:space="preserve">reason, amount offered and description of land to be released can be edited on </w:t>
      </w:r>
      <w:r>
        <w:t xml:space="preserve">the </w:t>
      </w:r>
      <w:r w:rsidRPr="00B31C42">
        <w:t>Servicing Management tab after initiation of the timeline.</w:t>
      </w:r>
    </w:p>
    <w:p w14:paraId="789814F6" w14:textId="607D0E20" w:rsidR="00A62808" w:rsidRPr="00B31C42" w:rsidRDefault="00A62808" w:rsidP="00F874DE">
      <w:pPr>
        <w:pStyle w:val="OrderedList"/>
        <w:jc w:val="both"/>
      </w:pPr>
      <w:r>
        <w:rPr>
          <w:rFonts w:cs="Calibri"/>
        </w:rPr>
        <w:t xml:space="preserve">Click </w:t>
      </w:r>
      <w:r w:rsidRPr="00AA5159">
        <w:rPr>
          <w:rFonts w:cs="Calibri"/>
          <w:b/>
        </w:rPr>
        <w:t>Submit</w:t>
      </w:r>
      <w:r>
        <w:rPr>
          <w:rFonts w:cs="Calibri"/>
        </w:rPr>
        <w:t>.</w:t>
      </w:r>
      <w:r w:rsidRPr="00B31C42">
        <w:rPr>
          <w:rFonts w:cs="Calibri"/>
        </w:rPr>
        <w:t xml:space="preserve"> (If you click </w:t>
      </w:r>
      <w:r w:rsidRPr="004F7C37">
        <w:rPr>
          <w:rFonts w:cs="Calibri"/>
          <w:b/>
        </w:rPr>
        <w:t>Cancel</w:t>
      </w:r>
      <w:r w:rsidRPr="00B31C42">
        <w:rPr>
          <w:rFonts w:cs="Calibri"/>
        </w:rPr>
        <w:t xml:space="preserve">, the </w:t>
      </w:r>
      <w:r w:rsidRPr="00EA1415">
        <w:rPr>
          <w:b/>
        </w:rPr>
        <w:t xml:space="preserve">Endorsed Request Setup </w:t>
      </w:r>
      <w:r w:rsidR="003D7635" w:rsidRPr="00EA1415">
        <w:rPr>
          <w:b/>
        </w:rPr>
        <w:t xml:space="preserve">Search </w:t>
      </w:r>
      <w:r w:rsidR="003D7635" w:rsidRPr="00B31C42">
        <w:t>screen</w:t>
      </w:r>
      <w:r w:rsidRPr="00B31C42">
        <w:t xml:space="preserve"> will be displayed</w:t>
      </w:r>
      <w:r w:rsidR="00721586">
        <w:t>).</w:t>
      </w:r>
    </w:p>
    <w:p w14:paraId="7D69114E" w14:textId="77777777" w:rsidR="00A62808" w:rsidRPr="00300068" w:rsidRDefault="00A62808" w:rsidP="00F874DE">
      <w:pPr>
        <w:pStyle w:val="OrderedList"/>
        <w:jc w:val="both"/>
      </w:pPr>
      <w:r w:rsidRPr="00B31C42">
        <w:t xml:space="preserve">The </w:t>
      </w:r>
      <w:r w:rsidRPr="000C4F37">
        <w:rPr>
          <w:b/>
        </w:rPr>
        <w:t>Request Steps</w:t>
      </w:r>
      <w:r w:rsidRPr="00B31C42">
        <w:t xml:space="preserve"> screen for</w:t>
      </w:r>
      <w:r w:rsidRPr="000C4F37">
        <w:rPr>
          <w:b/>
        </w:rPr>
        <w:t xml:space="preserve"> Partial Release</w:t>
      </w:r>
      <w:r w:rsidRPr="00B31C42">
        <w:t xml:space="preserve"> timeline is displayed. </w:t>
      </w:r>
    </w:p>
    <w:p w14:paraId="5B21611F" w14:textId="1BBDCF45" w:rsidR="00E43161" w:rsidRDefault="0081018A" w:rsidP="001879BA">
      <w:pPr>
        <w:pStyle w:val="BodyText"/>
      </w:pPr>
      <w:r>
        <w:rPr>
          <w:noProof/>
        </w:rPr>
        <w:drawing>
          <wp:inline distT="0" distB="0" distL="0" distR="0" wp14:anchorId="37772FF3" wp14:editId="512871EE">
            <wp:extent cx="5943600" cy="1169670"/>
            <wp:effectExtent l="0" t="0" r="0" b="0"/>
            <wp:docPr id="2656" name="Picture 2656"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6" name="Picture 2656" descr="Graphical user interface, application&#10;&#10;Description automatically generated"/>
                    <pic:cNvPicPr/>
                  </pic:nvPicPr>
                  <pic:blipFill>
                    <a:blip r:embed="rId366"/>
                    <a:stretch>
                      <a:fillRect/>
                    </a:stretch>
                  </pic:blipFill>
                  <pic:spPr>
                    <a:xfrm>
                      <a:off x="0" y="0"/>
                      <a:ext cx="5943600" cy="1169670"/>
                    </a:xfrm>
                    <a:prstGeom prst="rect">
                      <a:avLst/>
                    </a:prstGeom>
                  </pic:spPr>
                </pic:pic>
              </a:graphicData>
            </a:graphic>
          </wp:inline>
        </w:drawing>
      </w:r>
    </w:p>
    <w:p w14:paraId="6BC51558" w14:textId="6E59A015" w:rsidR="00A62808" w:rsidRDefault="00A62808" w:rsidP="001879BA">
      <w:pPr>
        <w:pStyle w:val="FigureCaption0"/>
      </w:pPr>
      <w:bookmarkStart w:id="3852" w:name="_Toc315476615"/>
      <w:bookmarkStart w:id="3853" w:name="_Toc230164184"/>
      <w:bookmarkStart w:id="3854" w:name="_Toc74052874"/>
      <w:bookmarkStart w:id="3855" w:name="_Toc9064425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31</w:t>
      </w:r>
      <w:r w:rsidR="00764635">
        <w:rPr>
          <w:noProof/>
        </w:rPr>
        <w:fldChar w:fldCharType="end"/>
      </w:r>
      <w:r>
        <w:t xml:space="preserve">: </w:t>
      </w:r>
      <w:bookmarkEnd w:id="3852"/>
      <w:r w:rsidR="00C011E6" w:rsidRPr="00C011E6">
        <w:t>Endorsed - Requests - Extension – Partial Release - Timeline Steps</w:t>
      </w:r>
      <w:bookmarkEnd w:id="3853"/>
      <w:r w:rsidR="00C011E6" w:rsidRPr="00C011E6" w:rsidDel="00C011E6">
        <w:t xml:space="preserve"> </w:t>
      </w:r>
      <w:bookmarkEnd w:id="3854"/>
      <w:bookmarkEnd w:id="3855"/>
    </w:p>
    <w:p w14:paraId="42C9EBC6" w14:textId="3297AB51" w:rsidR="00A62808" w:rsidRPr="00B31C42" w:rsidRDefault="00A62808" w:rsidP="00F874DE">
      <w:pPr>
        <w:pStyle w:val="OrderedList"/>
        <w:jc w:val="both"/>
      </w:pPr>
      <w:r w:rsidRPr="00B31C42">
        <w:t xml:space="preserve">The Step </w:t>
      </w:r>
      <w:r w:rsidRPr="00300068">
        <w:rPr>
          <w:b/>
        </w:rPr>
        <w:t>Initiate Partial Release</w:t>
      </w:r>
      <w:r w:rsidRPr="00B31C42">
        <w:t xml:space="preserve"> completion date is pre-populated with the timeline</w:t>
      </w:r>
      <w:r>
        <w:t xml:space="preserve"> created date</w:t>
      </w:r>
      <w:r w:rsidRPr="00B31C42">
        <w:t>.</w:t>
      </w:r>
    </w:p>
    <w:p w14:paraId="5766F04E" w14:textId="17E6DB84" w:rsidR="00A62808" w:rsidRDefault="00A62808" w:rsidP="00F874DE">
      <w:pPr>
        <w:pStyle w:val="OrderedList"/>
        <w:jc w:val="both"/>
      </w:pPr>
      <w:r w:rsidRPr="00B31C42">
        <w:t xml:space="preserve">For Step </w:t>
      </w:r>
      <w:r w:rsidRPr="00300068">
        <w:rPr>
          <w:rFonts w:cs="Calibri"/>
          <w:b/>
        </w:rPr>
        <w:t xml:space="preserve">Upload Partial Release </w:t>
      </w:r>
      <w:r w:rsidR="00C011E6" w:rsidRPr="00300068">
        <w:rPr>
          <w:rFonts w:cs="Calibri"/>
          <w:b/>
        </w:rPr>
        <w:t>Package,</w:t>
      </w:r>
      <w:r w:rsidRPr="00B31C42">
        <w:rPr>
          <w:b/>
          <w:bCs/>
        </w:rPr>
        <w:t xml:space="preserve"> </w:t>
      </w:r>
      <w:r w:rsidRPr="00B31C42">
        <w:t xml:space="preserve">the Complete Date will be pre-populated with current system date. </w:t>
      </w:r>
      <w:r>
        <w:t>For this step,</w:t>
      </w:r>
      <w:r w:rsidRPr="00B31C42">
        <w:t xml:space="preserve"> </w:t>
      </w:r>
      <w:r>
        <w:t>a servicer</w:t>
      </w:r>
      <w:r w:rsidRPr="00B31C42">
        <w:t xml:space="preserve"> must upload the </w:t>
      </w:r>
      <w:r w:rsidRPr="00B31C42">
        <w:rPr>
          <w:rFonts w:cs="Calibri"/>
        </w:rPr>
        <w:t>Partial Release Package</w:t>
      </w:r>
      <w:r w:rsidRPr="00B31C42">
        <w:t xml:space="preserve"> document. The step cannot be completed without attaching the required document. Once the document is attached, </w:t>
      </w:r>
      <w:r>
        <w:t>a servicer</w:t>
      </w:r>
      <w:r w:rsidRPr="00B31C42">
        <w:t xml:space="preserve"> will click </w:t>
      </w:r>
      <w:r w:rsidRPr="00AA5159">
        <w:rPr>
          <w:b/>
        </w:rPr>
        <w:t>Submit</w:t>
      </w:r>
      <w:r w:rsidRPr="00B31C42">
        <w:t xml:space="preserve"> for the document to be attached. A </w:t>
      </w:r>
      <w:r>
        <w:t>PDF</w:t>
      </w:r>
      <w:r w:rsidRPr="00B31C42">
        <w:t xml:space="preserve"> icon is added next to the step</w:t>
      </w:r>
      <w:r>
        <w:t>;</w:t>
      </w:r>
      <w:r w:rsidRPr="00B31C42">
        <w:t xml:space="preserve"> select this icon to view the attached document. This document is also auto-saved in the Documents tab.</w:t>
      </w:r>
    </w:p>
    <w:p w14:paraId="1133DE01" w14:textId="77777777" w:rsidR="00A62808" w:rsidRDefault="00A62808" w:rsidP="001E7371">
      <w:pPr>
        <w:pStyle w:val="Heading5"/>
      </w:pPr>
      <w:r>
        <w:t>HUD NSC Contractor and HUD NSC Staff Activities</w:t>
      </w:r>
    </w:p>
    <w:p w14:paraId="0DD8969F" w14:textId="19DB8508" w:rsidR="00A62808" w:rsidRPr="000A40AC" w:rsidRDefault="009E7AA3" w:rsidP="001879BA">
      <w:pPr>
        <w:pStyle w:val="BodyText"/>
      </w:pPr>
      <w:r>
        <w:t>HUD NSC Contractor</w:t>
      </w:r>
      <w:r w:rsidR="00A62808" w:rsidRPr="000A40AC">
        <w:t xml:space="preserve"> and HUD NSC Staff must perform the following steps:</w:t>
      </w:r>
    </w:p>
    <w:p w14:paraId="4ADA4FB6" w14:textId="1A84C902" w:rsidR="00A62808" w:rsidRDefault="00A62808" w:rsidP="006C3C3F">
      <w:pPr>
        <w:pStyle w:val="OrderedList"/>
        <w:numPr>
          <w:ilvl w:val="0"/>
          <w:numId w:val="90"/>
        </w:numPr>
        <w:jc w:val="both"/>
      </w:pPr>
      <w:r w:rsidRPr="00883301">
        <w:t>Upon</w:t>
      </w:r>
      <w:r w:rsidRPr="00883301">
        <w:rPr>
          <w:rFonts w:cs="Calibri"/>
        </w:rPr>
        <w:t xml:space="preserve"> completion of the Partial Release Package review, a </w:t>
      </w:r>
      <w:r w:rsidR="009E7AA3" w:rsidRPr="00883301">
        <w:rPr>
          <w:rFonts w:cs="Calibri"/>
        </w:rPr>
        <w:t>HUD NSC Contractor</w:t>
      </w:r>
      <w:r w:rsidRPr="00883301">
        <w:rPr>
          <w:rFonts w:cs="Calibri"/>
        </w:rPr>
        <w:t xml:space="preserve"> will complete the step </w:t>
      </w:r>
      <w:r w:rsidRPr="00883301">
        <w:rPr>
          <w:rFonts w:cs="Calibri"/>
          <w:b/>
        </w:rPr>
        <w:t xml:space="preserve">Partial Release </w:t>
      </w:r>
      <w:r w:rsidRPr="00883301">
        <w:rPr>
          <w:b/>
        </w:rPr>
        <w:t>Package Reviewed</w:t>
      </w:r>
      <w:r w:rsidRPr="00B31C42">
        <w:t>.</w:t>
      </w:r>
      <w:r>
        <w:t xml:space="preserve"> </w:t>
      </w:r>
      <w:r w:rsidRPr="00B31C42">
        <w:t xml:space="preserve">To complete the step, select the step and populate the completion date, add a note in the </w:t>
      </w:r>
      <w:r>
        <w:t>Notes field</w:t>
      </w:r>
      <w:r w:rsidRPr="00B31C42">
        <w:t xml:space="preserve"> if applicable, click </w:t>
      </w:r>
      <w:r w:rsidRPr="00883301">
        <w:rPr>
          <w:b/>
        </w:rPr>
        <w:t>Submit</w:t>
      </w:r>
      <w:r w:rsidRPr="00B31C42">
        <w:t xml:space="preserve"> on </w:t>
      </w:r>
      <w:r>
        <w:t xml:space="preserve">the </w:t>
      </w:r>
      <w:r w:rsidRPr="00883301">
        <w:rPr>
          <w:b/>
        </w:rPr>
        <w:t>Edit Step</w:t>
      </w:r>
      <w:r>
        <w:t xml:space="preserve"> window</w:t>
      </w:r>
      <w:r w:rsidRPr="00B31C42">
        <w:t>.</w:t>
      </w:r>
    </w:p>
    <w:p w14:paraId="43B0C6FF" w14:textId="0E5DE7F7" w:rsidR="0022654B" w:rsidRDefault="001763AE" w:rsidP="00A811BE">
      <w:pPr>
        <w:pStyle w:val="BodyText"/>
        <w:jc w:val="center"/>
      </w:pPr>
      <w:r>
        <w:rPr>
          <w:noProof/>
        </w:rPr>
        <w:drawing>
          <wp:inline distT="0" distB="0" distL="0" distR="0" wp14:anchorId="5762E728" wp14:editId="246E5289">
            <wp:extent cx="1744879" cy="1328449"/>
            <wp:effectExtent l="0" t="0" r="8255" b="5080"/>
            <wp:docPr id="2673" name="Picture 267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3" name="Picture 2673" descr="Graphical user interface, text, application&#10;&#10;Description automatically generated"/>
                    <pic:cNvPicPr/>
                  </pic:nvPicPr>
                  <pic:blipFill>
                    <a:blip r:embed="rId367"/>
                    <a:stretch>
                      <a:fillRect/>
                    </a:stretch>
                  </pic:blipFill>
                  <pic:spPr>
                    <a:xfrm>
                      <a:off x="0" y="0"/>
                      <a:ext cx="1765797" cy="1344375"/>
                    </a:xfrm>
                    <a:prstGeom prst="rect">
                      <a:avLst/>
                    </a:prstGeom>
                  </pic:spPr>
                </pic:pic>
              </a:graphicData>
            </a:graphic>
          </wp:inline>
        </w:drawing>
      </w:r>
    </w:p>
    <w:p w14:paraId="1C1BF071" w14:textId="572F51E1" w:rsidR="00A62808" w:rsidRDefault="00A62808" w:rsidP="001879BA">
      <w:pPr>
        <w:pStyle w:val="FigureCaption0"/>
        <w:rPr>
          <w:noProof/>
        </w:rPr>
      </w:pPr>
      <w:bookmarkStart w:id="3856" w:name="_Toc314055478"/>
      <w:bookmarkStart w:id="3857" w:name="_Toc315476616"/>
      <w:bookmarkStart w:id="3858" w:name="_Toc230164185"/>
      <w:bookmarkStart w:id="3859" w:name="_Toc74052875"/>
      <w:bookmarkStart w:id="3860" w:name="_Toc9064425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32</w:t>
      </w:r>
      <w:r w:rsidR="00764635">
        <w:rPr>
          <w:noProof/>
        </w:rPr>
        <w:fldChar w:fldCharType="end"/>
      </w:r>
      <w:bookmarkEnd w:id="3856"/>
      <w:r>
        <w:rPr>
          <w:noProof/>
        </w:rPr>
        <w:t xml:space="preserve">: </w:t>
      </w:r>
      <w:bookmarkEnd w:id="3857"/>
      <w:r w:rsidR="00C011E6" w:rsidRPr="00C011E6">
        <w:rPr>
          <w:noProof/>
        </w:rPr>
        <w:t>Endorsed - Requests - Extension – Partial Release - Edit Step</w:t>
      </w:r>
      <w:bookmarkEnd w:id="3858"/>
      <w:r w:rsidR="00C011E6" w:rsidRPr="00C011E6" w:rsidDel="00C011E6">
        <w:rPr>
          <w:noProof/>
        </w:rPr>
        <w:t xml:space="preserve"> </w:t>
      </w:r>
      <w:bookmarkEnd w:id="3859"/>
      <w:bookmarkEnd w:id="3860"/>
    </w:p>
    <w:p w14:paraId="6808AAF9" w14:textId="2E5A8EBA" w:rsidR="00A62808" w:rsidRPr="00B31C42" w:rsidRDefault="00A62808" w:rsidP="00F874DE">
      <w:pPr>
        <w:pStyle w:val="OrderedList"/>
        <w:jc w:val="both"/>
      </w:pPr>
      <w:r w:rsidRPr="00B31C42">
        <w:t xml:space="preserve">Once a decision has been made whether to approve, deny or request additional information. The </w:t>
      </w:r>
      <w:r w:rsidR="009E7AA3">
        <w:t>HUD NSC Contractor</w:t>
      </w:r>
      <w:r w:rsidRPr="00B31C42">
        <w:t xml:space="preserve"> will add the respective optional step. </w:t>
      </w:r>
    </w:p>
    <w:p w14:paraId="2F940746" w14:textId="77777777" w:rsidR="00A62808" w:rsidRPr="00B31C42" w:rsidRDefault="00A62808" w:rsidP="00F874DE">
      <w:pPr>
        <w:pStyle w:val="OrderedList"/>
        <w:jc w:val="both"/>
      </w:pPr>
      <w:r w:rsidRPr="00B31C42">
        <w:t xml:space="preserve">To add an optional step (Approved, Denied, or Pending Additional Information), </w:t>
      </w:r>
      <w:r>
        <w:t>click</w:t>
      </w:r>
      <w:r w:rsidRPr="00B31C42">
        <w:t xml:space="preserve"> </w:t>
      </w:r>
      <w:r w:rsidRPr="004F7C37">
        <w:rPr>
          <w:b/>
        </w:rPr>
        <w:t>New.</w:t>
      </w:r>
      <w:r w:rsidRPr="00B31C42">
        <w:t xml:space="preserve"> </w:t>
      </w:r>
    </w:p>
    <w:p w14:paraId="5CE7C2B9" w14:textId="0C62CCB8" w:rsidR="00A62808" w:rsidRPr="00B31C42" w:rsidRDefault="00A62808" w:rsidP="00F874DE">
      <w:pPr>
        <w:pStyle w:val="OrderedList"/>
        <w:jc w:val="both"/>
      </w:pPr>
      <w:r w:rsidRPr="00B31C42">
        <w:t xml:space="preserve">Select an optional step from the </w:t>
      </w:r>
      <w:r>
        <w:t>S</w:t>
      </w:r>
      <w:r w:rsidRPr="00B31C42">
        <w:t xml:space="preserve">ep </w:t>
      </w:r>
      <w:r>
        <w:t>D</w:t>
      </w:r>
      <w:r w:rsidRPr="00B31C42">
        <w:t xml:space="preserve">escription </w:t>
      </w:r>
      <w:r>
        <w:t>dropdown</w:t>
      </w:r>
      <w:r w:rsidRPr="00B31C42">
        <w:t xml:space="preserve"> (</w:t>
      </w:r>
      <w:r>
        <w:t xml:space="preserve">Contractor Recommendation - </w:t>
      </w:r>
      <w:r w:rsidRPr="00B31C42">
        <w:t xml:space="preserve">Approved, </w:t>
      </w:r>
      <w:r>
        <w:t>Contractor Recommendation -</w:t>
      </w:r>
      <w:r w:rsidRPr="00B31C42">
        <w:t xml:space="preserve">Denied, or </w:t>
      </w:r>
      <w:r>
        <w:t xml:space="preserve">Contractor Review </w:t>
      </w:r>
      <w:r w:rsidR="001763AE">
        <w:t xml:space="preserve">- </w:t>
      </w:r>
      <w:r w:rsidR="001763AE" w:rsidRPr="00B31C42">
        <w:t>Pending</w:t>
      </w:r>
      <w:r w:rsidRPr="00B31C42">
        <w:t xml:space="preserve"> Additional Info) that needs to be added on the timeline, populate the completion date, click </w:t>
      </w:r>
      <w:r>
        <w:rPr>
          <w:b/>
        </w:rPr>
        <w:t xml:space="preserve">Submit </w:t>
      </w:r>
      <w:r w:rsidRPr="00901C59">
        <w:t>on the new window</w:t>
      </w:r>
      <w:r w:rsidRPr="00B31C42">
        <w:t>. The step will be added to the list of steps.</w:t>
      </w:r>
    </w:p>
    <w:p w14:paraId="4226192F" w14:textId="360E03AA" w:rsidR="00A62808" w:rsidRDefault="00A62808" w:rsidP="00F874DE">
      <w:pPr>
        <w:pStyle w:val="OrderedList"/>
        <w:jc w:val="both"/>
      </w:pPr>
      <w:r w:rsidRPr="00B31C42">
        <w:t xml:space="preserve">The </w:t>
      </w:r>
      <w:r w:rsidR="009E7AA3">
        <w:t>HUD NSC Contractor</w:t>
      </w:r>
      <w:r w:rsidRPr="00B31C42">
        <w:t xml:space="preserve"> will complete the step </w:t>
      </w:r>
      <w:r w:rsidRPr="004F7C37">
        <w:rPr>
          <w:b/>
        </w:rPr>
        <w:t>Recommendation Sent to HUD</w:t>
      </w:r>
      <w:r w:rsidRPr="00B31C42">
        <w:t xml:space="preserve"> to let HUD know their recommendation. To complete the step, select the step and populate the completion date, add a note in the </w:t>
      </w:r>
      <w:r>
        <w:t>Notes field</w:t>
      </w:r>
      <w:r w:rsidRPr="00B31C42">
        <w:t xml:space="preserve"> if applicable, click </w:t>
      </w:r>
      <w:r w:rsidRPr="00251671">
        <w:rPr>
          <w:b/>
        </w:rPr>
        <w:t>Submit</w:t>
      </w:r>
      <w:r w:rsidRPr="00B31C42">
        <w:t xml:space="preserve"> on </w:t>
      </w:r>
      <w:r>
        <w:t xml:space="preserve">the </w:t>
      </w:r>
      <w:r w:rsidRPr="000A40AC">
        <w:rPr>
          <w:b/>
        </w:rPr>
        <w:t>Edit Step</w:t>
      </w:r>
      <w:r>
        <w:t xml:space="preserve"> window</w:t>
      </w:r>
      <w:r w:rsidRPr="00B31C42">
        <w:t>.</w:t>
      </w:r>
    </w:p>
    <w:p w14:paraId="3820752E" w14:textId="5B01064D" w:rsidR="00A62808" w:rsidRPr="000A40AC" w:rsidRDefault="00A62808" w:rsidP="001879BA">
      <w:pPr>
        <w:pStyle w:val="BodyText"/>
      </w:pPr>
      <w:r w:rsidRPr="000A40AC">
        <w:t>HUD NSC staff must perform the following steps</w:t>
      </w:r>
      <w:r w:rsidR="00FC15BA" w:rsidRPr="000A40AC">
        <w:t>:</w:t>
      </w:r>
    </w:p>
    <w:p w14:paraId="424B9DAF" w14:textId="77777777" w:rsidR="00A62808" w:rsidRPr="00B31C42" w:rsidRDefault="00A62808" w:rsidP="00F874DE">
      <w:pPr>
        <w:pStyle w:val="OrderedList"/>
        <w:jc w:val="both"/>
      </w:pPr>
      <w:r w:rsidRPr="00B31C42">
        <w:t xml:space="preserve">The HUD NSC staff will review </w:t>
      </w:r>
      <w:r>
        <w:t xml:space="preserve">the </w:t>
      </w:r>
      <w:r w:rsidRPr="00B31C42">
        <w:t xml:space="preserve">recommendation and make a decision. </w:t>
      </w:r>
    </w:p>
    <w:p w14:paraId="69ED1345" w14:textId="77777777" w:rsidR="00A62808" w:rsidRPr="00B31C42" w:rsidRDefault="00A62808" w:rsidP="00F874DE">
      <w:pPr>
        <w:pStyle w:val="OrderedList"/>
        <w:jc w:val="both"/>
      </w:pPr>
      <w:r w:rsidRPr="00B31C42">
        <w:t xml:space="preserve">Once a decision has been made </w:t>
      </w:r>
      <w:r>
        <w:t xml:space="preserve">about </w:t>
      </w:r>
      <w:r w:rsidRPr="00B31C42">
        <w:t xml:space="preserve">whether to approve, deny or request additional information. The HUD NSC staff will add the respective optional step. </w:t>
      </w:r>
    </w:p>
    <w:p w14:paraId="47092FF5" w14:textId="5AFA4D60" w:rsidR="00A62808" w:rsidRDefault="00A62808" w:rsidP="00F874DE">
      <w:pPr>
        <w:pStyle w:val="OrderedList"/>
        <w:jc w:val="both"/>
      </w:pPr>
      <w:r w:rsidRPr="00B31C42">
        <w:t xml:space="preserve">To add an optional step (HUD Decision – Approved, HUD Decision – Approved with Contingency, HUD Decision - Denied, or HUD Decision – Pending Additional Info), </w:t>
      </w:r>
      <w:r>
        <w:t>click</w:t>
      </w:r>
      <w:r w:rsidRPr="00B31C42">
        <w:t xml:space="preserve"> </w:t>
      </w:r>
      <w:r w:rsidRPr="004F7C37">
        <w:rPr>
          <w:b/>
        </w:rPr>
        <w:t>New.</w:t>
      </w:r>
      <w:r w:rsidRPr="00B31C42">
        <w:t xml:space="preserve"> </w:t>
      </w:r>
    </w:p>
    <w:p w14:paraId="4681A770" w14:textId="2ABDE6AA" w:rsidR="00A62808" w:rsidRDefault="001763AE" w:rsidP="00A811BE">
      <w:pPr>
        <w:pStyle w:val="BodyText"/>
        <w:jc w:val="center"/>
      </w:pPr>
      <w:r>
        <w:rPr>
          <w:noProof/>
        </w:rPr>
        <w:drawing>
          <wp:inline distT="0" distB="0" distL="0" distR="0" wp14:anchorId="2CF34B46" wp14:editId="499B2C48">
            <wp:extent cx="2168700" cy="1344765"/>
            <wp:effectExtent l="0" t="0" r="3175" b="8255"/>
            <wp:docPr id="2689" name="Picture 268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89" name="Picture 2689" descr="Graphical user interface, text, application&#10;&#10;Description automatically generated"/>
                    <pic:cNvPicPr/>
                  </pic:nvPicPr>
                  <pic:blipFill>
                    <a:blip r:embed="rId368"/>
                    <a:stretch>
                      <a:fillRect/>
                    </a:stretch>
                  </pic:blipFill>
                  <pic:spPr>
                    <a:xfrm>
                      <a:off x="0" y="0"/>
                      <a:ext cx="2194938" cy="1361035"/>
                    </a:xfrm>
                    <a:prstGeom prst="rect">
                      <a:avLst/>
                    </a:prstGeom>
                  </pic:spPr>
                </pic:pic>
              </a:graphicData>
            </a:graphic>
          </wp:inline>
        </w:drawing>
      </w:r>
    </w:p>
    <w:p w14:paraId="1BCE6973" w14:textId="2B736B95" w:rsidR="00A62808" w:rsidRPr="00B31C42" w:rsidRDefault="00A62808" w:rsidP="001879BA">
      <w:pPr>
        <w:pStyle w:val="FigureCaption0"/>
      </w:pPr>
      <w:bookmarkStart w:id="3861" w:name="_Toc314055479"/>
      <w:bookmarkStart w:id="3862" w:name="_Toc315476617"/>
      <w:bookmarkStart w:id="3863" w:name="_Toc230164186"/>
      <w:bookmarkStart w:id="3864" w:name="_Toc74052876"/>
      <w:bookmarkStart w:id="3865" w:name="_Toc9064425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33</w:t>
      </w:r>
      <w:r w:rsidR="00764635">
        <w:rPr>
          <w:noProof/>
        </w:rPr>
        <w:fldChar w:fldCharType="end"/>
      </w:r>
      <w:bookmarkEnd w:id="3861"/>
      <w:r>
        <w:rPr>
          <w:noProof/>
        </w:rPr>
        <w:t xml:space="preserve">: </w:t>
      </w:r>
      <w:bookmarkEnd w:id="3862"/>
      <w:r w:rsidR="00C011E6" w:rsidRPr="00C011E6">
        <w:rPr>
          <w:noProof/>
        </w:rPr>
        <w:t>Endorsed - Requests - Extension – Partial Release - New Step</w:t>
      </w:r>
      <w:bookmarkEnd w:id="3863"/>
      <w:r w:rsidR="00C011E6" w:rsidRPr="00C011E6" w:rsidDel="00C011E6">
        <w:rPr>
          <w:noProof/>
        </w:rPr>
        <w:t xml:space="preserve"> </w:t>
      </w:r>
      <w:bookmarkEnd w:id="3864"/>
      <w:bookmarkEnd w:id="3865"/>
    </w:p>
    <w:p w14:paraId="58B01F7E" w14:textId="5951A8B4" w:rsidR="00A62808" w:rsidRDefault="00A62808" w:rsidP="00F874DE">
      <w:pPr>
        <w:pStyle w:val="OrderedList"/>
        <w:jc w:val="both"/>
      </w:pPr>
      <w:r w:rsidRPr="00B31C42">
        <w:t xml:space="preserve">Select an optional step from the </w:t>
      </w:r>
      <w:r w:rsidR="000C2021" w:rsidRPr="000C2021">
        <w:rPr>
          <w:b/>
        </w:rPr>
        <w:t xml:space="preserve">Step Description </w:t>
      </w:r>
      <w:r w:rsidR="000C2021" w:rsidRPr="000C2021">
        <w:t xml:space="preserve">dropdown </w:t>
      </w:r>
      <w:r w:rsidRPr="00B31C42">
        <w:t xml:space="preserve">(HUD Decision – Approved, HUD Decision – Approved with Contingency, HUD Decision - Denied, or HUD Decision – Pending Additional Info) that needs to be added on the timeline, populate the completion date, click </w:t>
      </w:r>
      <w:r>
        <w:rPr>
          <w:b/>
        </w:rPr>
        <w:t xml:space="preserve">Submit </w:t>
      </w:r>
      <w:r w:rsidRPr="00901C59">
        <w:t>on the new window</w:t>
      </w:r>
      <w:r w:rsidRPr="00B31C42">
        <w:t>. The step will be added to the list of steps.</w:t>
      </w:r>
    </w:p>
    <w:p w14:paraId="77B4FFE2" w14:textId="2ADEEC31" w:rsidR="00A62808" w:rsidRPr="000A40AC" w:rsidRDefault="00A62808" w:rsidP="001879BA">
      <w:pPr>
        <w:pStyle w:val="BodyText"/>
      </w:pPr>
      <w:r w:rsidRPr="000A40AC">
        <w:t xml:space="preserve">The next steps must be completed by </w:t>
      </w:r>
      <w:r w:rsidR="009E7AA3">
        <w:t>HUD NSC Contractor</w:t>
      </w:r>
      <w:r w:rsidR="00FC15BA" w:rsidRPr="000A40AC">
        <w:t>:</w:t>
      </w:r>
    </w:p>
    <w:p w14:paraId="3E423BA0" w14:textId="4004D545" w:rsidR="00A62808" w:rsidRPr="00B31C42" w:rsidRDefault="00A62808" w:rsidP="00F874DE">
      <w:pPr>
        <w:pStyle w:val="OrderedList"/>
        <w:jc w:val="both"/>
      </w:pPr>
      <w:r w:rsidRPr="00B31C42">
        <w:t xml:space="preserve">The </w:t>
      </w:r>
      <w:r w:rsidR="009E7AA3">
        <w:t>HUD NSC Contractor</w:t>
      </w:r>
      <w:r w:rsidRPr="00B31C42">
        <w:t xml:space="preserve"> will generate the Partial Release decision letter. </w:t>
      </w:r>
    </w:p>
    <w:p w14:paraId="4DBA675C" w14:textId="77777777" w:rsidR="00A62808" w:rsidRDefault="00A62808" w:rsidP="00F874DE">
      <w:pPr>
        <w:pStyle w:val="OrderedList"/>
        <w:jc w:val="both"/>
      </w:pPr>
      <w:r w:rsidRPr="00B31C42">
        <w:t xml:space="preserve">To generate the Partial Release Decision Letter, </w:t>
      </w:r>
      <w:r>
        <w:t>click</w:t>
      </w:r>
      <w:r w:rsidRPr="00B31C42">
        <w:t xml:space="preserve"> the magnifying glass beside Servicer Notified of Decision, the</w:t>
      </w:r>
      <w:r w:rsidRPr="00EA0EB4">
        <w:rPr>
          <w:szCs w:val="24"/>
        </w:rPr>
        <w:t xml:space="preserve"> Modify Letter Fields window is displayed. Edit the subject and salutation and select </w:t>
      </w:r>
      <w:r w:rsidRPr="00EA0EB4">
        <w:rPr>
          <w:b/>
          <w:szCs w:val="24"/>
        </w:rPr>
        <w:t>OK</w:t>
      </w:r>
      <w:r w:rsidRPr="00EA0EB4">
        <w:rPr>
          <w:szCs w:val="24"/>
        </w:rPr>
        <w:t xml:space="preserve">. The </w:t>
      </w:r>
      <w:r w:rsidRPr="00B31C42">
        <w:t xml:space="preserve">Partial Release Decision Letter </w:t>
      </w:r>
      <w:r w:rsidRPr="00EA0EB4">
        <w:rPr>
          <w:szCs w:val="24"/>
        </w:rPr>
        <w:t xml:space="preserve">is displayed. Note: </w:t>
      </w:r>
      <w:r w:rsidRPr="00B31C42">
        <w:t>The HUD decision chosen via the optional step will b</w:t>
      </w:r>
      <w:r>
        <w:t>e pre-populated in this letter.</w:t>
      </w:r>
    </w:p>
    <w:p w14:paraId="3CBC5699" w14:textId="77777777" w:rsidR="00A62808" w:rsidRPr="0088278D" w:rsidRDefault="00A62808" w:rsidP="00F874DE">
      <w:pPr>
        <w:pStyle w:val="OrderedList"/>
        <w:jc w:val="both"/>
      </w:pPr>
      <w:r w:rsidRPr="00AC7A39">
        <w:t xml:space="preserve">The </w:t>
      </w:r>
      <w:r w:rsidRPr="0071320C">
        <w:rPr>
          <w:b/>
        </w:rPr>
        <w:t>printer icon</w:t>
      </w:r>
      <w:r w:rsidRPr="00AC7A39">
        <w:t xml:space="preserve"> beside the step allows the HUD Contractor to auto</w:t>
      </w:r>
      <w:r w:rsidRPr="009F782E">
        <w:t xml:space="preserve">-save the document to the Documents tab. Select the printer icon, </w:t>
      </w:r>
      <w:r w:rsidRPr="0088278D">
        <w:t>the</w:t>
      </w:r>
      <w:r w:rsidRPr="00AC7A39">
        <w:t xml:space="preserve"> Modify Letter Fields window is displayed. Edit the Subject and select “</w:t>
      </w:r>
      <w:r w:rsidRPr="00AC7A39">
        <w:rPr>
          <w:bCs/>
        </w:rPr>
        <w:t>OK”</w:t>
      </w:r>
      <w:r w:rsidRPr="00A01774">
        <w:t xml:space="preserve">. The </w:t>
      </w:r>
      <w:r w:rsidRPr="00B31C42">
        <w:t>Partial Release Decision Letter</w:t>
      </w:r>
      <w:r w:rsidRPr="00AC7A39">
        <w:t xml:space="preserve"> is displayed.  This action auto-saves the document in the Documents ta</w:t>
      </w:r>
      <w:r w:rsidRPr="009F782E">
        <w:t>b and auto-completes the step.</w:t>
      </w:r>
    </w:p>
    <w:p w14:paraId="3A03DFF5" w14:textId="24693BB6" w:rsidR="00A62808" w:rsidRDefault="00A62808" w:rsidP="00F874DE">
      <w:pPr>
        <w:pStyle w:val="OrderedList"/>
        <w:jc w:val="both"/>
      </w:pPr>
      <w:r w:rsidRPr="00B31C42">
        <w:t xml:space="preserve">If the HUD NSC staff requested </w:t>
      </w:r>
      <w:r>
        <w:t>more</w:t>
      </w:r>
      <w:r w:rsidRPr="00B31C42">
        <w:t xml:space="preserve"> information, upon submission of </w:t>
      </w:r>
      <w:r>
        <w:t xml:space="preserve">the </w:t>
      </w:r>
      <w:r w:rsidRPr="00B31C42">
        <w:t>information</w:t>
      </w:r>
      <w:r>
        <w:t>,</w:t>
      </w:r>
      <w:r w:rsidRPr="00B31C42">
        <w:t xml:space="preserve"> </w:t>
      </w:r>
      <w:r>
        <w:t>a</w:t>
      </w:r>
      <w:r w:rsidRPr="00B31C42">
        <w:t xml:space="preserve"> </w:t>
      </w:r>
      <w:r w:rsidR="009E7AA3">
        <w:t>HUD NSC Contractor</w:t>
      </w:r>
      <w:r w:rsidRPr="00B31C42">
        <w:t xml:space="preserve"> </w:t>
      </w:r>
      <w:r>
        <w:t xml:space="preserve">reviews </w:t>
      </w:r>
      <w:r w:rsidRPr="00B31C42">
        <w:t>the additional documents requested and add</w:t>
      </w:r>
      <w:r>
        <w:t>s</w:t>
      </w:r>
      <w:r w:rsidRPr="00B31C42">
        <w:t xml:space="preserve"> the optional step</w:t>
      </w:r>
      <w:r>
        <w:t>,</w:t>
      </w:r>
      <w:r w:rsidRPr="00B31C42">
        <w:t xml:space="preserve"> Received Required </w:t>
      </w:r>
      <w:r>
        <w:t>A</w:t>
      </w:r>
      <w:r w:rsidRPr="00B31C42">
        <w:t xml:space="preserve">dditional </w:t>
      </w:r>
      <w:r>
        <w:t>Information</w:t>
      </w:r>
      <w:r w:rsidRPr="00B31C42">
        <w:t>.</w:t>
      </w:r>
      <w:r>
        <w:t xml:space="preserve"> </w:t>
      </w:r>
    </w:p>
    <w:p w14:paraId="46FA23DC" w14:textId="4C560B8C" w:rsidR="00A62808" w:rsidRDefault="00A62808" w:rsidP="00F874DE">
      <w:pPr>
        <w:pStyle w:val="OrderedList"/>
        <w:jc w:val="both"/>
      </w:pPr>
      <w:r w:rsidRPr="00B31C42">
        <w:t xml:space="preserve">The </w:t>
      </w:r>
      <w:r w:rsidR="009E7AA3">
        <w:t>HUD NSC Contractor</w:t>
      </w:r>
      <w:r w:rsidRPr="00B31C42">
        <w:t xml:space="preserve"> update</w:t>
      </w:r>
      <w:r>
        <w:t>s</w:t>
      </w:r>
      <w:r w:rsidRPr="00B31C42">
        <w:t xml:space="preserve"> the decision by selecting the appropriate optional step (</w:t>
      </w:r>
      <w:r>
        <w:t>a</w:t>
      </w:r>
      <w:r w:rsidRPr="00B31C42">
        <w:t xml:space="preserve">pproved, </w:t>
      </w:r>
      <w:r>
        <w:t>d</w:t>
      </w:r>
      <w:r w:rsidRPr="00B31C42">
        <w:t xml:space="preserve">enied, or </w:t>
      </w:r>
      <w:r>
        <w:t>p</w:t>
      </w:r>
      <w:r w:rsidRPr="00B31C42">
        <w:t xml:space="preserve">ending </w:t>
      </w:r>
      <w:r>
        <w:t>a</w:t>
      </w:r>
      <w:r w:rsidRPr="00B31C42">
        <w:t xml:space="preserve">dditional </w:t>
      </w:r>
      <w:r>
        <w:t>i</w:t>
      </w:r>
      <w:r w:rsidRPr="00B31C42">
        <w:t xml:space="preserve">nformation) followed by </w:t>
      </w:r>
      <w:r>
        <w:t xml:space="preserve">the </w:t>
      </w:r>
      <w:r w:rsidRPr="00B31C42">
        <w:t xml:space="preserve">HUD NSC staff decision. If </w:t>
      </w:r>
      <w:r>
        <w:t>a s</w:t>
      </w:r>
      <w:r w:rsidRPr="00B31C42">
        <w:t xml:space="preserve">ervicer does not submit the required documents within 45 days from the initial decision, </w:t>
      </w:r>
      <w:r>
        <w:t xml:space="preserve">a </w:t>
      </w:r>
      <w:r w:rsidR="009E7AA3">
        <w:t>HUD NSC Contractor</w:t>
      </w:r>
      <w:r w:rsidRPr="00B31C42">
        <w:t xml:space="preserve"> </w:t>
      </w:r>
      <w:r>
        <w:t xml:space="preserve">adds </w:t>
      </w:r>
      <w:r w:rsidRPr="00B31C42">
        <w:t>the optional step</w:t>
      </w:r>
      <w:r>
        <w:t>,</w:t>
      </w:r>
      <w:r w:rsidRPr="00B31C42">
        <w:t xml:space="preserve"> Follow Up on Pending Information.</w:t>
      </w:r>
    </w:p>
    <w:p w14:paraId="3CF45CFB" w14:textId="77777777" w:rsidR="0042459F" w:rsidRDefault="0042459F" w:rsidP="00F874DE">
      <w:pPr>
        <w:pStyle w:val="OrderedList"/>
        <w:jc w:val="both"/>
      </w:pPr>
    </w:p>
    <w:p w14:paraId="36A979C5" w14:textId="77777777" w:rsidR="0043437A" w:rsidRPr="00D757EC" w:rsidRDefault="009864A3" w:rsidP="0043437A">
      <w:pPr>
        <w:pStyle w:val="Heading4"/>
      </w:pPr>
      <w:bookmarkStart w:id="3866" w:name="_Toc314055057"/>
      <w:bookmarkStart w:id="3867" w:name="_Toc314660866"/>
      <w:bookmarkStart w:id="3868" w:name="_Toc315554329"/>
      <w:bookmarkStart w:id="3869" w:name="_Toc315633990"/>
      <w:r>
        <w:t xml:space="preserve"> </w:t>
      </w:r>
      <w:bookmarkStart w:id="3870" w:name="_Toc314055037"/>
      <w:bookmarkStart w:id="3871" w:name="_Toc314660850"/>
      <w:bookmarkStart w:id="3872" w:name="_Toc315554313"/>
      <w:bookmarkStart w:id="3873" w:name="_Toc315633974"/>
      <w:bookmarkStart w:id="3874" w:name="_Toc11334887"/>
      <w:bookmarkStart w:id="3875" w:name="_Toc74052109"/>
      <w:bookmarkStart w:id="3876" w:name="_Toc90643492"/>
      <w:bookmarkStart w:id="3877" w:name="_Toc230163445"/>
      <w:bookmarkStart w:id="3878" w:name="_Toc11334903"/>
      <w:bookmarkStart w:id="3879" w:name="_Toc74052125"/>
      <w:bookmarkStart w:id="3880" w:name="_Toc90643508"/>
      <w:r w:rsidR="0043437A" w:rsidRPr="00D757EC">
        <w:t>Payoff Request</w:t>
      </w:r>
      <w:bookmarkEnd w:id="3870"/>
      <w:bookmarkEnd w:id="3871"/>
      <w:bookmarkEnd w:id="3872"/>
      <w:bookmarkEnd w:id="3873"/>
      <w:bookmarkEnd w:id="3874"/>
      <w:bookmarkEnd w:id="3875"/>
      <w:bookmarkEnd w:id="3876"/>
      <w:bookmarkEnd w:id="3877"/>
      <w:r w:rsidR="0043437A" w:rsidRPr="00D757EC">
        <w:fldChar w:fldCharType="begin"/>
      </w:r>
      <w:r w:rsidR="0043437A" w:rsidRPr="00D757EC">
        <w:instrText xml:space="preserve"> XE "Endorsed Payoff Request Timeline" </w:instrText>
      </w:r>
      <w:r w:rsidR="0043437A" w:rsidRPr="00D757EC">
        <w:fldChar w:fldCharType="end"/>
      </w:r>
    </w:p>
    <w:p w14:paraId="1EB15B3A" w14:textId="77777777" w:rsidR="0043437A" w:rsidRPr="00BC07AD" w:rsidRDefault="0043437A" w:rsidP="0043437A">
      <w:pPr>
        <w:pStyle w:val="BodyText"/>
      </w:pPr>
      <w:r>
        <w:t>A s</w:t>
      </w:r>
      <w:r w:rsidRPr="00BC07AD">
        <w:t xml:space="preserve">ervicer initiates this timeline to track the payoff request from the </w:t>
      </w:r>
      <w:r>
        <w:t>mortgagor</w:t>
      </w:r>
      <w:r w:rsidRPr="00BC07AD">
        <w:t xml:space="preserve"> to payoff his</w:t>
      </w:r>
      <w:r>
        <w:t xml:space="preserve"> or </w:t>
      </w:r>
      <w:r w:rsidRPr="00BC07AD">
        <w:t xml:space="preserve">her outstanding loan balance on </w:t>
      </w:r>
      <w:r>
        <w:t xml:space="preserve">a </w:t>
      </w:r>
      <w:r>
        <w:rPr>
          <w:rFonts w:asciiTheme="majorHAnsi" w:hAnsiTheme="majorHAnsi" w:cstheme="minorHAnsi"/>
          <w:bCs w:val="0"/>
          <w:noProof/>
          <w:color w:val="000000" w:themeColor="text1"/>
        </w:rPr>
        <w:t>HECM loan</w:t>
      </w:r>
      <w:r w:rsidRPr="00BC07AD">
        <w:t>. Upon the full payoff of the outstanding loan balance</w:t>
      </w:r>
      <w:r>
        <w:t>,</w:t>
      </w:r>
      <w:r w:rsidRPr="00BC07AD">
        <w:t xml:space="preserve"> a loan is terminated.</w:t>
      </w:r>
      <w:r>
        <w:t xml:space="preserve"> </w:t>
      </w:r>
    </w:p>
    <w:p w14:paraId="15057FB0" w14:textId="77777777" w:rsidR="0043437A" w:rsidRPr="00BC07AD" w:rsidRDefault="0043437A" w:rsidP="0043437A">
      <w:pPr>
        <w:pStyle w:val="BodyText"/>
        <w:rPr>
          <w:rFonts w:cs="Calibri"/>
        </w:rPr>
      </w:pPr>
      <w:r w:rsidRPr="00BC07AD">
        <w:t xml:space="preserve">Multiple active Payoff Request timelines cannot be initiated on a loan. </w:t>
      </w:r>
      <w:r>
        <w:t xml:space="preserve">The Servicing Management tab can be used to inactivate the timeline. Once the timeline is inactivated, none of the steps can be edited. </w:t>
      </w:r>
    </w:p>
    <w:p w14:paraId="0F003E95" w14:textId="77777777" w:rsidR="0043437A" w:rsidRPr="00BC07AD" w:rsidRDefault="0043437A" w:rsidP="0043437A">
      <w:pPr>
        <w:pStyle w:val="BodyText"/>
      </w:pPr>
      <w:r>
        <w:t>T</w:t>
      </w:r>
      <w:r w:rsidRPr="00BC07AD">
        <w:t xml:space="preserve">o initiate and complete the </w:t>
      </w:r>
      <w:r w:rsidRPr="00EA40B4">
        <w:rPr>
          <w:b/>
        </w:rPr>
        <w:t>Payoff Request</w:t>
      </w:r>
      <w:r w:rsidRPr="00BC07AD">
        <w:t xml:space="preserve"> timeline:</w:t>
      </w:r>
    </w:p>
    <w:p w14:paraId="176DA416" w14:textId="77777777" w:rsidR="0043437A" w:rsidRPr="00013F16" w:rsidRDefault="0043437A" w:rsidP="006C3C3F">
      <w:pPr>
        <w:pStyle w:val="OrderedList"/>
        <w:numPr>
          <w:ilvl w:val="0"/>
          <w:numId w:val="38"/>
        </w:numPr>
        <w:jc w:val="both"/>
      </w:pPr>
      <w:r w:rsidRPr="00013F16">
        <w:t xml:space="preserve">From the </w:t>
      </w:r>
      <w:r w:rsidRPr="001445BE">
        <w:rPr>
          <w:b/>
        </w:rPr>
        <w:t>Endorsed</w:t>
      </w:r>
      <w:r w:rsidRPr="00013F16">
        <w:t xml:space="preserve"> menu, select </w:t>
      </w:r>
      <w:r w:rsidRPr="001445BE">
        <w:rPr>
          <w:b/>
        </w:rPr>
        <w:t>Requests</w:t>
      </w:r>
      <w:r w:rsidRPr="00013F16">
        <w:t xml:space="preserve"> and click </w:t>
      </w:r>
      <w:r w:rsidRPr="001445BE">
        <w:rPr>
          <w:b/>
        </w:rPr>
        <w:t>Setup</w:t>
      </w:r>
      <w:r w:rsidRPr="00013F16">
        <w:t>.</w:t>
      </w:r>
    </w:p>
    <w:p w14:paraId="643C9E2E" w14:textId="77777777" w:rsidR="0043437A" w:rsidRPr="00013F16" w:rsidRDefault="0043437A" w:rsidP="006C3C3F">
      <w:pPr>
        <w:pStyle w:val="OrderedList"/>
        <w:numPr>
          <w:ilvl w:val="0"/>
          <w:numId w:val="38"/>
        </w:numPr>
        <w:jc w:val="both"/>
      </w:pPr>
      <w:r w:rsidRPr="00013F16">
        <w:t xml:space="preserve">On the </w:t>
      </w:r>
      <w:r w:rsidRPr="00F82D4B">
        <w:rPr>
          <w:b/>
        </w:rPr>
        <w:t>Endorsed Requests Setup</w:t>
      </w:r>
      <w:r w:rsidRPr="00F82D4B">
        <w:t xml:space="preserve"> </w:t>
      </w:r>
      <w:r w:rsidRPr="00F82D4B">
        <w:rPr>
          <w:b/>
        </w:rPr>
        <w:t>Search</w:t>
      </w:r>
      <w:r>
        <w:t xml:space="preserve"> s</w:t>
      </w:r>
      <w:r w:rsidRPr="00013F16">
        <w:t xml:space="preserve">creen, enter the loan search criteria and click </w:t>
      </w:r>
      <w:r w:rsidRPr="00F82D4B">
        <w:rPr>
          <w:b/>
        </w:rPr>
        <w:t>Search.</w:t>
      </w:r>
    </w:p>
    <w:p w14:paraId="221AA9F1" w14:textId="77777777" w:rsidR="0043437A" w:rsidRPr="004F7C37" w:rsidRDefault="0043437A" w:rsidP="0043437A">
      <w:pPr>
        <w:pStyle w:val="BodyText"/>
        <w:jc w:val="center"/>
      </w:pPr>
      <w:r>
        <w:rPr>
          <w:noProof/>
        </w:rPr>
        <w:drawing>
          <wp:inline distT="0" distB="0" distL="0" distR="0" wp14:anchorId="3CCD4225" wp14:editId="296F64C0">
            <wp:extent cx="3860800" cy="1355817"/>
            <wp:effectExtent l="19050" t="19050" r="25400" b="15875"/>
            <wp:docPr id="73538722"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38722" name="Picture 1" descr="A screenshot of a computer&#10;&#10;Description automatically generated with medium confidence"/>
                    <pic:cNvPicPr/>
                  </pic:nvPicPr>
                  <pic:blipFill>
                    <a:blip r:embed="rId369"/>
                    <a:stretch>
                      <a:fillRect/>
                    </a:stretch>
                  </pic:blipFill>
                  <pic:spPr>
                    <a:xfrm>
                      <a:off x="0" y="0"/>
                      <a:ext cx="3875304" cy="1360910"/>
                    </a:xfrm>
                    <a:prstGeom prst="rect">
                      <a:avLst/>
                    </a:prstGeom>
                    <a:ln w="19050">
                      <a:solidFill>
                        <a:srgbClr val="0070C0"/>
                      </a:solidFill>
                    </a:ln>
                  </pic:spPr>
                </pic:pic>
              </a:graphicData>
            </a:graphic>
          </wp:inline>
        </w:drawing>
      </w:r>
    </w:p>
    <w:p w14:paraId="73F6496E" w14:textId="4ECEB184" w:rsidR="0043437A" w:rsidRPr="0075371A" w:rsidRDefault="0043437A" w:rsidP="0043437A">
      <w:pPr>
        <w:pStyle w:val="FigureCaption0"/>
      </w:pPr>
      <w:r w:rsidRPr="008C3ED8">
        <w:t xml:space="preserve"> </w:t>
      </w:r>
      <w:bookmarkStart w:id="3881" w:name="_Toc230164187"/>
      <w:bookmarkStart w:id="3882" w:name="_Toc74052808"/>
      <w:bookmarkStart w:id="3883" w:name="_Toc90644187"/>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34</w:t>
      </w:r>
      <w:r>
        <w:rPr>
          <w:noProof/>
        </w:rPr>
        <w:fldChar w:fldCharType="end"/>
      </w:r>
      <w:r>
        <w:rPr>
          <w:noProof/>
        </w:rPr>
        <w:t xml:space="preserve">: </w:t>
      </w:r>
      <w:r w:rsidRPr="00E00030">
        <w:rPr>
          <w:noProof/>
        </w:rPr>
        <w:t>Endorsed - Requests - Setup Search</w:t>
      </w:r>
      <w:bookmarkEnd w:id="3881"/>
      <w:r w:rsidRPr="00E00030" w:rsidDel="00E00030">
        <w:rPr>
          <w:noProof/>
        </w:rPr>
        <w:t xml:space="preserve"> </w:t>
      </w:r>
      <w:bookmarkEnd w:id="3882"/>
      <w:bookmarkEnd w:id="3883"/>
    </w:p>
    <w:p w14:paraId="4A6BFAB8" w14:textId="77777777" w:rsidR="0043437A" w:rsidRPr="00BC07AD" w:rsidRDefault="0043437A" w:rsidP="006C3C3F">
      <w:pPr>
        <w:pStyle w:val="OrderedList"/>
        <w:numPr>
          <w:ilvl w:val="0"/>
          <w:numId w:val="38"/>
        </w:numPr>
        <w:jc w:val="both"/>
      </w:pPr>
      <w:r>
        <w:t>From the search results, select</w:t>
      </w:r>
      <w:r w:rsidRPr="00BC07AD">
        <w:t xml:space="preserve"> a </w:t>
      </w:r>
      <w:r>
        <w:t>loan</w:t>
      </w:r>
      <w:r w:rsidRPr="00BC07AD">
        <w:t xml:space="preserve"> to initiate the timeline</w:t>
      </w:r>
      <w:r>
        <w:t>.</w:t>
      </w:r>
    </w:p>
    <w:p w14:paraId="2B7E4521" w14:textId="77777777" w:rsidR="0043437A" w:rsidRDefault="0043437A" w:rsidP="006C3C3F">
      <w:pPr>
        <w:pStyle w:val="OrderedList"/>
        <w:numPr>
          <w:ilvl w:val="0"/>
          <w:numId w:val="38"/>
        </w:numPr>
        <w:jc w:val="both"/>
      </w:pPr>
      <w:r>
        <w:t xml:space="preserve">From the </w:t>
      </w:r>
      <w:r w:rsidRPr="00F82D4B">
        <w:rPr>
          <w:b/>
        </w:rPr>
        <w:t>Edit Servicing Management</w:t>
      </w:r>
      <w:r>
        <w:t xml:space="preserve"> screen, s</w:t>
      </w:r>
      <w:r w:rsidRPr="00BC07AD">
        <w:t xml:space="preserve">elect </w:t>
      </w:r>
      <w:r w:rsidRPr="00F82D4B">
        <w:rPr>
          <w:b/>
        </w:rPr>
        <w:t>Payoff Requests</w:t>
      </w:r>
      <w:r w:rsidRPr="00BC07AD">
        <w:t xml:space="preserve"> from the </w:t>
      </w:r>
      <w:r w:rsidRPr="00F82D4B">
        <w:rPr>
          <w:b/>
        </w:rPr>
        <w:t>Servicing Type</w:t>
      </w:r>
      <w:r w:rsidRPr="00BC07AD">
        <w:t xml:space="preserve"> </w:t>
      </w:r>
      <w:r>
        <w:t>d</w:t>
      </w:r>
      <w:r w:rsidRPr="00BC07AD">
        <w:t xml:space="preserve">ropdown and populate the required fields (marked with </w:t>
      </w:r>
      <w:r>
        <w:t>an asterisk).</w:t>
      </w:r>
      <w:r w:rsidRPr="00BC07AD">
        <w:t xml:space="preserve"> </w:t>
      </w:r>
    </w:p>
    <w:p w14:paraId="262EC620" w14:textId="77777777" w:rsidR="0043437A" w:rsidRDefault="0043437A" w:rsidP="0043437A">
      <w:pPr>
        <w:pStyle w:val="BodyText"/>
        <w:jc w:val="center"/>
      </w:pPr>
      <w:r>
        <w:rPr>
          <w:noProof/>
        </w:rPr>
        <w:drawing>
          <wp:inline distT="0" distB="0" distL="0" distR="0" wp14:anchorId="3178F563" wp14:editId="086AB66D">
            <wp:extent cx="1763395" cy="1740039"/>
            <wp:effectExtent l="0" t="0" r="8255" b="0"/>
            <wp:docPr id="2709" name="Picture 270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09" name="Picture 2709" descr="Graphical user interface, application&#10;&#10;Description automatically generated"/>
                    <pic:cNvPicPr/>
                  </pic:nvPicPr>
                  <pic:blipFill>
                    <a:blip r:embed="rId370"/>
                    <a:stretch>
                      <a:fillRect/>
                    </a:stretch>
                  </pic:blipFill>
                  <pic:spPr>
                    <a:xfrm>
                      <a:off x="0" y="0"/>
                      <a:ext cx="1775777" cy="1752257"/>
                    </a:xfrm>
                    <a:prstGeom prst="rect">
                      <a:avLst/>
                    </a:prstGeom>
                  </pic:spPr>
                </pic:pic>
              </a:graphicData>
            </a:graphic>
          </wp:inline>
        </w:drawing>
      </w:r>
    </w:p>
    <w:p w14:paraId="6B7389DF" w14:textId="55DAA137" w:rsidR="0043437A" w:rsidRPr="0075371A" w:rsidRDefault="0043437A" w:rsidP="0043437A">
      <w:pPr>
        <w:pStyle w:val="FigureCaption0"/>
      </w:pPr>
      <w:bookmarkStart w:id="3884" w:name="_Toc315476554"/>
      <w:bookmarkStart w:id="3885" w:name="_Toc230164188"/>
      <w:bookmarkStart w:id="3886" w:name="_Toc74052809"/>
      <w:bookmarkStart w:id="3887" w:name="_Toc90644188"/>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35</w:t>
      </w:r>
      <w:r>
        <w:rPr>
          <w:noProof/>
        </w:rPr>
        <w:fldChar w:fldCharType="end"/>
      </w:r>
      <w:r>
        <w:rPr>
          <w:noProof/>
        </w:rPr>
        <w:t xml:space="preserve">: </w:t>
      </w:r>
      <w:bookmarkEnd w:id="3884"/>
      <w:r w:rsidRPr="00E00030">
        <w:rPr>
          <w:noProof/>
        </w:rPr>
        <w:t>Endorsed - Requests - Payoff Request - Edit Servicing Management</w:t>
      </w:r>
      <w:bookmarkEnd w:id="3885"/>
      <w:r w:rsidRPr="00E00030" w:rsidDel="00E00030">
        <w:rPr>
          <w:noProof/>
        </w:rPr>
        <w:t xml:space="preserve"> </w:t>
      </w:r>
      <w:bookmarkEnd w:id="3886"/>
      <w:bookmarkEnd w:id="3887"/>
    </w:p>
    <w:p w14:paraId="4A7D1E75" w14:textId="77777777" w:rsidR="0043437A" w:rsidRPr="00BC07AD" w:rsidRDefault="0043437A" w:rsidP="006C3C3F">
      <w:pPr>
        <w:pStyle w:val="OrderedList"/>
        <w:numPr>
          <w:ilvl w:val="0"/>
          <w:numId w:val="38"/>
        </w:numPr>
        <w:jc w:val="both"/>
      </w:pPr>
      <w:r>
        <w:t>Click</w:t>
      </w:r>
      <w:r w:rsidRPr="00BC07AD">
        <w:t xml:space="preserve"> the </w:t>
      </w:r>
      <w:r w:rsidRPr="00F82D4B">
        <w:rPr>
          <w:b/>
        </w:rPr>
        <w:t>Go to Servicing Steps after Submit</w:t>
      </w:r>
      <w:r w:rsidRPr="00BC07AD">
        <w:t xml:space="preserve"> </w:t>
      </w:r>
      <w:r>
        <w:t>c</w:t>
      </w:r>
      <w:r w:rsidRPr="00BC07AD">
        <w:t xml:space="preserve">heckbox at the bottom of the </w:t>
      </w:r>
      <w:r w:rsidRPr="00F82D4B">
        <w:rPr>
          <w:b/>
        </w:rPr>
        <w:t>Edit Servicing Management s</w:t>
      </w:r>
      <w:r>
        <w:t>creen.</w:t>
      </w:r>
    </w:p>
    <w:p w14:paraId="3D063E74" w14:textId="77777777" w:rsidR="0043437A" w:rsidRPr="00BC07AD" w:rsidRDefault="0043437A" w:rsidP="006C3C3F">
      <w:pPr>
        <w:pStyle w:val="OrderedList"/>
        <w:numPr>
          <w:ilvl w:val="0"/>
          <w:numId w:val="38"/>
        </w:numPr>
        <w:jc w:val="both"/>
      </w:pPr>
      <w:r w:rsidRPr="00F92820">
        <w:t xml:space="preserve">Click </w:t>
      </w:r>
      <w:r w:rsidRPr="00F82D4B">
        <w:rPr>
          <w:b/>
        </w:rPr>
        <w:t>Submit.</w:t>
      </w:r>
      <w:r w:rsidRPr="00F92820">
        <w:t xml:space="preserve"> (If you click </w:t>
      </w:r>
      <w:r w:rsidRPr="00F82D4B">
        <w:t>Cancel</w:t>
      </w:r>
      <w:r w:rsidRPr="00F92820">
        <w:t xml:space="preserve">, the </w:t>
      </w:r>
      <w:r w:rsidRPr="00F82D4B">
        <w:t>Endorsed Compliance Setup Search</w:t>
      </w:r>
      <w:r>
        <w:t xml:space="preserve"> s</w:t>
      </w:r>
      <w:r w:rsidRPr="00BC07AD">
        <w:t xml:space="preserve">creen </w:t>
      </w:r>
      <w:r>
        <w:t>is</w:t>
      </w:r>
      <w:r w:rsidRPr="00BC07AD">
        <w:t xml:space="preserve"> displayed</w:t>
      </w:r>
      <w:r>
        <w:t>).</w:t>
      </w:r>
    </w:p>
    <w:p w14:paraId="3396BAB6" w14:textId="77777777" w:rsidR="0043437A" w:rsidRPr="00D23768" w:rsidRDefault="0043437A" w:rsidP="006C3C3F">
      <w:pPr>
        <w:pStyle w:val="OrderedList"/>
        <w:numPr>
          <w:ilvl w:val="0"/>
          <w:numId w:val="38"/>
        </w:numPr>
        <w:jc w:val="both"/>
      </w:pPr>
      <w:r>
        <w:t>T</w:t>
      </w:r>
      <w:r w:rsidRPr="00BC07AD">
        <w:t xml:space="preserve">he </w:t>
      </w:r>
      <w:r w:rsidRPr="00F82D4B">
        <w:rPr>
          <w:b/>
        </w:rPr>
        <w:t>Requests Steps</w:t>
      </w:r>
      <w:r w:rsidRPr="00BC07AD">
        <w:t xml:space="preserve"> screen for </w:t>
      </w:r>
      <w:r w:rsidRPr="00F82D4B">
        <w:rPr>
          <w:b/>
        </w:rPr>
        <w:t>Payoff Requests</w:t>
      </w:r>
      <w:r w:rsidRPr="00BC07AD">
        <w:t xml:space="preserve"> timeline is displayed</w:t>
      </w:r>
      <w:r>
        <w:t>.</w:t>
      </w:r>
      <w:r w:rsidRPr="00BC07AD">
        <w:t xml:space="preserve"> </w:t>
      </w:r>
    </w:p>
    <w:p w14:paraId="3885B867" w14:textId="77777777" w:rsidR="0043437A" w:rsidRDefault="0043437A" w:rsidP="0043437A">
      <w:pPr>
        <w:pStyle w:val="BodyText"/>
      </w:pPr>
      <w:r>
        <w:rPr>
          <w:noProof/>
        </w:rPr>
        <w:drawing>
          <wp:inline distT="0" distB="0" distL="0" distR="0" wp14:anchorId="00E536D0" wp14:editId="74747A6A">
            <wp:extent cx="5943600" cy="831215"/>
            <wp:effectExtent l="0" t="0" r="0" b="6985"/>
            <wp:docPr id="2710" name="Picture 271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0" name="Picture 2710" descr="Graphical user interface, application&#10;&#10;Description automatically generated"/>
                    <pic:cNvPicPr/>
                  </pic:nvPicPr>
                  <pic:blipFill>
                    <a:blip r:embed="rId371"/>
                    <a:stretch>
                      <a:fillRect/>
                    </a:stretch>
                  </pic:blipFill>
                  <pic:spPr>
                    <a:xfrm>
                      <a:off x="0" y="0"/>
                      <a:ext cx="5943600" cy="831215"/>
                    </a:xfrm>
                    <a:prstGeom prst="rect">
                      <a:avLst/>
                    </a:prstGeom>
                  </pic:spPr>
                </pic:pic>
              </a:graphicData>
            </a:graphic>
          </wp:inline>
        </w:drawing>
      </w:r>
    </w:p>
    <w:p w14:paraId="7D000A8D" w14:textId="26E2F27D" w:rsidR="0043437A" w:rsidRDefault="0043437A" w:rsidP="0043437A">
      <w:pPr>
        <w:pStyle w:val="FigureCaption0"/>
      </w:pPr>
      <w:bookmarkStart w:id="3888" w:name="_Toc315476555"/>
      <w:bookmarkStart w:id="3889" w:name="_Toc230164189"/>
      <w:bookmarkStart w:id="3890" w:name="_Toc74052810"/>
      <w:bookmarkStart w:id="3891" w:name="_Toc90644189"/>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36</w:t>
      </w:r>
      <w:r>
        <w:rPr>
          <w:noProof/>
        </w:rPr>
        <w:fldChar w:fldCharType="end"/>
      </w:r>
      <w:r>
        <w:t xml:space="preserve">: </w:t>
      </w:r>
      <w:bookmarkEnd w:id="3888"/>
      <w:r w:rsidRPr="00E00030">
        <w:t>Endorsed - Requests - Payoff Request - Timeline Steps</w:t>
      </w:r>
      <w:bookmarkEnd w:id="3889"/>
      <w:r w:rsidRPr="00E00030" w:rsidDel="00E00030">
        <w:t xml:space="preserve"> </w:t>
      </w:r>
      <w:bookmarkEnd w:id="3890"/>
      <w:bookmarkEnd w:id="3891"/>
    </w:p>
    <w:p w14:paraId="05A1B9D7" w14:textId="77777777" w:rsidR="0043437A" w:rsidRPr="00BC07AD" w:rsidRDefault="0043437A" w:rsidP="006C3C3F">
      <w:pPr>
        <w:pStyle w:val="OrderedList"/>
        <w:numPr>
          <w:ilvl w:val="0"/>
          <w:numId w:val="38"/>
        </w:numPr>
        <w:jc w:val="both"/>
      </w:pPr>
      <w:r>
        <w:t>The s</w:t>
      </w:r>
      <w:r w:rsidRPr="00BC07AD">
        <w:t>tep</w:t>
      </w:r>
      <w:r>
        <w:t xml:space="preserve">, </w:t>
      </w:r>
      <w:r w:rsidRPr="00F82D4B">
        <w:rPr>
          <w:b/>
        </w:rPr>
        <w:t>Payoff Request Received</w:t>
      </w:r>
      <w:r w:rsidRPr="00F92820">
        <w:t xml:space="preserve"> </w:t>
      </w:r>
      <w:r w:rsidRPr="00BC07AD">
        <w:t>completion date is pre-populated with the timeline created date.</w:t>
      </w:r>
    </w:p>
    <w:p w14:paraId="28630EE6" w14:textId="77777777" w:rsidR="0043437A" w:rsidRPr="00BC07AD" w:rsidRDefault="0043437A" w:rsidP="006C3C3F">
      <w:pPr>
        <w:pStyle w:val="OrderedList"/>
        <w:numPr>
          <w:ilvl w:val="0"/>
          <w:numId w:val="38"/>
        </w:numPr>
        <w:jc w:val="both"/>
      </w:pPr>
      <w:r w:rsidRPr="00BC07AD">
        <w:t>Complete the steps in the timeline</w:t>
      </w:r>
      <w:r>
        <w:t xml:space="preserve"> when the</w:t>
      </w:r>
      <w:r w:rsidRPr="00BC07AD">
        <w:t xml:space="preserve"> </w:t>
      </w:r>
      <w:r>
        <w:t>a</w:t>
      </w:r>
      <w:r w:rsidRPr="00BC07AD">
        <w:t xml:space="preserve">ctivity </w:t>
      </w:r>
      <w:r>
        <w:t xml:space="preserve">corresponding to </w:t>
      </w:r>
      <w:r w:rsidRPr="00BC07AD">
        <w:t xml:space="preserve">the step is complete. To complete any step in the timeline, </w:t>
      </w:r>
      <w:r>
        <w:t>click the step. (F</w:t>
      </w:r>
      <w:r w:rsidRPr="00BC07AD">
        <w:t>or example</w:t>
      </w:r>
      <w:r>
        <w:t xml:space="preserve">: </w:t>
      </w:r>
      <w:r w:rsidRPr="00F82D4B">
        <w:rPr>
          <w:b/>
        </w:rPr>
        <w:t>Issue Payoff Letter</w:t>
      </w:r>
      <w:r w:rsidRPr="000C5694">
        <w:t>).</w:t>
      </w:r>
    </w:p>
    <w:p w14:paraId="7B3F6452" w14:textId="77777777" w:rsidR="0043437A" w:rsidRDefault="0043437A" w:rsidP="006C3C3F">
      <w:pPr>
        <w:pStyle w:val="OrderedList"/>
        <w:numPr>
          <w:ilvl w:val="0"/>
          <w:numId w:val="38"/>
        </w:numPr>
        <w:jc w:val="both"/>
      </w:pPr>
      <w:r w:rsidRPr="00BC07AD">
        <w:t xml:space="preserve">Populate the completion date, add a note in the </w:t>
      </w:r>
      <w:r w:rsidRPr="00F82D4B">
        <w:rPr>
          <w:b/>
        </w:rPr>
        <w:t xml:space="preserve">Notes </w:t>
      </w:r>
      <w:r>
        <w:t>field</w:t>
      </w:r>
      <w:r w:rsidRPr="00BC07AD">
        <w:t xml:space="preserve"> if applicable, </w:t>
      </w:r>
      <w:r>
        <w:t xml:space="preserve">and </w:t>
      </w:r>
      <w:r w:rsidRPr="00BC07AD">
        <w:t xml:space="preserve">click </w:t>
      </w:r>
      <w:r w:rsidRPr="00F82D4B">
        <w:t>Submit</w:t>
      </w:r>
      <w:r w:rsidRPr="00BC07AD">
        <w:t xml:space="preserve"> on </w:t>
      </w:r>
      <w:r>
        <w:t xml:space="preserve">the </w:t>
      </w:r>
      <w:r w:rsidRPr="00F82D4B">
        <w:rPr>
          <w:b/>
        </w:rPr>
        <w:t>Edit Step</w:t>
      </w:r>
      <w:r>
        <w:t xml:space="preserve"> window</w:t>
      </w:r>
      <w:r w:rsidRPr="00BC07AD">
        <w:t>.</w:t>
      </w:r>
    </w:p>
    <w:p w14:paraId="49F884AA" w14:textId="77777777" w:rsidR="0043437A" w:rsidRDefault="0043437A" w:rsidP="0043437A">
      <w:pPr>
        <w:pStyle w:val="BodyText"/>
        <w:jc w:val="center"/>
      </w:pPr>
      <w:r>
        <w:rPr>
          <w:noProof/>
        </w:rPr>
        <w:drawing>
          <wp:inline distT="0" distB="0" distL="0" distR="0" wp14:anchorId="33891ED5" wp14:editId="2E70AD2B">
            <wp:extent cx="1936366" cy="1486852"/>
            <wp:effectExtent l="0" t="0" r="6985" b="0"/>
            <wp:docPr id="2711" name="Picture 2711"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1" name="Picture 2711" descr="Graphical user interface, text, application&#10;&#10;Description automatically generated"/>
                    <pic:cNvPicPr/>
                  </pic:nvPicPr>
                  <pic:blipFill>
                    <a:blip r:embed="rId372"/>
                    <a:stretch>
                      <a:fillRect/>
                    </a:stretch>
                  </pic:blipFill>
                  <pic:spPr>
                    <a:xfrm>
                      <a:off x="0" y="0"/>
                      <a:ext cx="1957122" cy="1502789"/>
                    </a:xfrm>
                    <a:prstGeom prst="rect">
                      <a:avLst/>
                    </a:prstGeom>
                  </pic:spPr>
                </pic:pic>
              </a:graphicData>
            </a:graphic>
          </wp:inline>
        </w:drawing>
      </w:r>
    </w:p>
    <w:p w14:paraId="5E0656BB" w14:textId="36DD9B62" w:rsidR="0043437A" w:rsidRPr="0075371A" w:rsidRDefault="0043437A" w:rsidP="0043437A">
      <w:pPr>
        <w:pStyle w:val="FigureCaption0"/>
      </w:pPr>
      <w:bookmarkStart w:id="3892" w:name="_Toc315476556"/>
      <w:bookmarkStart w:id="3893" w:name="_Toc230164190"/>
      <w:bookmarkStart w:id="3894" w:name="_Toc74052811"/>
      <w:bookmarkStart w:id="3895" w:name="_Toc90644190"/>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37</w:t>
      </w:r>
      <w:r>
        <w:rPr>
          <w:noProof/>
        </w:rPr>
        <w:fldChar w:fldCharType="end"/>
      </w:r>
      <w:r>
        <w:rPr>
          <w:noProof/>
        </w:rPr>
        <w:t xml:space="preserve">: </w:t>
      </w:r>
      <w:bookmarkEnd w:id="3892"/>
      <w:r w:rsidRPr="00E00030">
        <w:rPr>
          <w:noProof/>
        </w:rPr>
        <w:t>Endorsed - Requests - Payoff Request - Edit Step</w:t>
      </w:r>
      <w:bookmarkEnd w:id="3893"/>
      <w:r w:rsidRPr="00E00030" w:rsidDel="00E00030">
        <w:rPr>
          <w:noProof/>
        </w:rPr>
        <w:t xml:space="preserve"> </w:t>
      </w:r>
      <w:bookmarkEnd w:id="3894"/>
      <w:bookmarkEnd w:id="3895"/>
    </w:p>
    <w:p w14:paraId="343A3022" w14:textId="77777777" w:rsidR="0043437A" w:rsidRPr="00BC07AD" w:rsidRDefault="0043437A" w:rsidP="006C3C3F">
      <w:pPr>
        <w:pStyle w:val="OrderedList"/>
        <w:numPr>
          <w:ilvl w:val="0"/>
          <w:numId w:val="38"/>
        </w:numPr>
        <w:jc w:val="both"/>
      </w:pPr>
      <w:r w:rsidRPr="001A456C">
        <w:t xml:space="preserve">The completion date is populated beside the step </w:t>
      </w:r>
      <w:r w:rsidRPr="001A456C">
        <w:rPr>
          <w:b/>
        </w:rPr>
        <w:t>Issue Payoff Letter</w:t>
      </w:r>
      <w:r w:rsidRPr="00BC07AD">
        <w:t xml:space="preserve"> on the </w:t>
      </w:r>
      <w:r w:rsidRPr="001A456C">
        <w:rPr>
          <w:b/>
        </w:rPr>
        <w:t xml:space="preserve">Requests Steps </w:t>
      </w:r>
      <w:r w:rsidRPr="00BC07AD">
        <w:t>screen</w:t>
      </w:r>
      <w:r>
        <w:t>.</w:t>
      </w:r>
    </w:p>
    <w:p w14:paraId="375546EB" w14:textId="77777777" w:rsidR="0043437A" w:rsidRPr="00624795" w:rsidRDefault="0043437A" w:rsidP="006C3C3F">
      <w:pPr>
        <w:pStyle w:val="OrderedList"/>
        <w:numPr>
          <w:ilvl w:val="0"/>
          <w:numId w:val="38"/>
        </w:numPr>
        <w:jc w:val="both"/>
      </w:pPr>
      <w:r>
        <w:t>Repeat the steps above to complete the other remaining steps.</w:t>
      </w:r>
    </w:p>
    <w:p w14:paraId="41B389CE" w14:textId="5D8E728C" w:rsidR="00A62808" w:rsidRPr="00D757EC" w:rsidRDefault="00A62808" w:rsidP="00863D8C">
      <w:pPr>
        <w:pStyle w:val="Heading4"/>
      </w:pPr>
      <w:bookmarkStart w:id="3896" w:name="_Toc230163446"/>
      <w:bookmarkStart w:id="3897" w:name="_Hlk178589329"/>
      <w:r w:rsidRPr="00D757EC">
        <w:t>Preservation and Protection</w:t>
      </w:r>
      <w:bookmarkEnd w:id="3866"/>
      <w:bookmarkEnd w:id="3867"/>
      <w:bookmarkEnd w:id="3868"/>
      <w:bookmarkEnd w:id="3869"/>
      <w:bookmarkEnd w:id="3878"/>
      <w:bookmarkEnd w:id="3879"/>
      <w:bookmarkEnd w:id="3880"/>
      <w:bookmarkEnd w:id="3896"/>
      <w:r w:rsidR="00C25DCD" w:rsidRPr="00D757EC">
        <w:fldChar w:fldCharType="begin"/>
      </w:r>
      <w:r w:rsidR="00C25DCD" w:rsidRPr="00D757EC">
        <w:instrText xml:space="preserve"> XE "</w:instrText>
      </w:r>
      <w:r w:rsidR="00AF4DFD">
        <w:instrText>Endorsed</w:instrText>
      </w:r>
      <w:r w:rsidR="00AF4DFD" w:rsidRPr="00D757EC">
        <w:instrText xml:space="preserve"> </w:instrText>
      </w:r>
      <w:r w:rsidR="00C25DCD" w:rsidRPr="00D757EC">
        <w:instrText xml:space="preserve">Preservation and Protection Timeline" </w:instrText>
      </w:r>
      <w:r w:rsidR="00C25DCD" w:rsidRPr="00D757EC">
        <w:fldChar w:fldCharType="end"/>
      </w:r>
      <w:r w:rsidRPr="00D757EC">
        <w:t xml:space="preserve"> </w:t>
      </w:r>
    </w:p>
    <w:p w14:paraId="58D72717" w14:textId="0BD35640" w:rsidR="00FF57E4" w:rsidRDefault="00D736EE" w:rsidP="007779A9">
      <w:pPr>
        <w:pStyle w:val="BodyText"/>
      </w:pPr>
      <w:r>
        <w:t xml:space="preserve">TIP: Refer to section 5.21 “Property Preservation: Transactions and Timelines” for details on requesting and approvals within the Preservation and Protection timeline. </w:t>
      </w:r>
    </w:p>
    <w:p w14:paraId="6EE8CD05" w14:textId="18C48BF4" w:rsidR="00A62808" w:rsidRPr="00D757EC" w:rsidRDefault="00A62808" w:rsidP="00863D8C">
      <w:pPr>
        <w:pStyle w:val="Heading4"/>
      </w:pPr>
      <w:bookmarkStart w:id="3898" w:name="_Toc314055058"/>
      <w:bookmarkStart w:id="3899" w:name="_Toc314660867"/>
      <w:bookmarkStart w:id="3900" w:name="_Toc315554330"/>
      <w:bookmarkStart w:id="3901" w:name="_Toc315633991"/>
      <w:bookmarkStart w:id="3902" w:name="_Toc11334904"/>
      <w:bookmarkStart w:id="3903" w:name="_Toc74052126"/>
      <w:bookmarkStart w:id="3904" w:name="_Toc90643509"/>
      <w:bookmarkStart w:id="3905" w:name="_Toc230163447"/>
      <w:bookmarkStart w:id="3906" w:name="_Hlk169675063"/>
      <w:bookmarkStart w:id="3907" w:name="_Hlk170735508"/>
      <w:bookmarkEnd w:id="3897"/>
      <w:r w:rsidRPr="00D757EC">
        <w:t xml:space="preserve">Request for HUD </w:t>
      </w:r>
      <w:r w:rsidR="00386863">
        <w:t>A</w:t>
      </w:r>
      <w:r w:rsidRPr="00D757EC">
        <w:t>dvance (Assignment)</w:t>
      </w:r>
      <w:bookmarkEnd w:id="3898"/>
      <w:bookmarkEnd w:id="3899"/>
      <w:bookmarkEnd w:id="3900"/>
      <w:bookmarkEnd w:id="3901"/>
      <w:bookmarkEnd w:id="3902"/>
      <w:bookmarkEnd w:id="3903"/>
      <w:bookmarkEnd w:id="3904"/>
      <w:bookmarkEnd w:id="3905"/>
      <w:r w:rsidR="00C25DCD" w:rsidRPr="00D757EC">
        <w:fldChar w:fldCharType="begin"/>
      </w:r>
      <w:r w:rsidR="00C25DCD" w:rsidRPr="00D757EC">
        <w:instrText xml:space="preserve"> XE "Endorsed Request for HUD advance (Assignment) Timeline" </w:instrText>
      </w:r>
      <w:r w:rsidR="00C25DCD" w:rsidRPr="00D757EC">
        <w:fldChar w:fldCharType="end"/>
      </w:r>
    </w:p>
    <w:p w14:paraId="25D1EC79" w14:textId="575083A2" w:rsidR="00A62808" w:rsidRPr="00B31C42" w:rsidRDefault="00A823DD" w:rsidP="00097867">
      <w:pPr>
        <w:pStyle w:val="BodyText"/>
      </w:pPr>
      <w:r>
        <w:t xml:space="preserve">This timeline is located under Endorsed &gt; Requests, Servicing Type “Request for </w:t>
      </w:r>
      <w:r w:rsidRPr="00B31C42">
        <w:t xml:space="preserve">HUD Advance </w:t>
      </w:r>
      <w:r>
        <w:t xml:space="preserve">(Assignment)”. The Servicer initiates the timeline and completes necessary steps to submit the Request. </w:t>
      </w:r>
      <w:r w:rsidR="00A81BEB">
        <w:t xml:space="preserve">This timeline is initiated by a servicer </w:t>
      </w:r>
      <w:r w:rsidR="00A62808" w:rsidRPr="00B31C42">
        <w:t xml:space="preserve">when </w:t>
      </w:r>
      <w:r w:rsidR="00A62808">
        <w:t>an</w:t>
      </w:r>
      <w:r w:rsidR="00A62808" w:rsidRPr="00B31C42">
        <w:t xml:space="preserve"> </w:t>
      </w:r>
      <w:r w:rsidR="00A62808">
        <w:t>u</w:t>
      </w:r>
      <w:r w:rsidR="00A62808" w:rsidRPr="00B31C42">
        <w:t xml:space="preserve">nscheduled </w:t>
      </w:r>
      <w:r w:rsidR="00A62808">
        <w:t>a</w:t>
      </w:r>
      <w:r w:rsidR="00A62808" w:rsidRPr="00B31C42">
        <w:t xml:space="preserve">dvance </w:t>
      </w:r>
      <w:r w:rsidR="00A62808">
        <w:t>r</w:t>
      </w:r>
      <w:r w:rsidR="00A62808" w:rsidRPr="00B31C42">
        <w:t xml:space="preserve">equest from the </w:t>
      </w:r>
      <w:r w:rsidR="00173D09">
        <w:t>mortgagor</w:t>
      </w:r>
      <w:r w:rsidR="00173D09" w:rsidRPr="00B31C42">
        <w:t xml:space="preserve"> </w:t>
      </w:r>
      <w:r w:rsidR="00097867">
        <w:t xml:space="preserve">would </w:t>
      </w:r>
      <w:r w:rsidR="00A62808" w:rsidRPr="00B31C42">
        <w:t xml:space="preserve">push the </w:t>
      </w:r>
      <w:r w:rsidR="00DB4CDA" w:rsidRPr="00B31C42">
        <w:t>loan balance</w:t>
      </w:r>
      <w:r w:rsidR="00A62808" w:rsidRPr="00B31C42">
        <w:t xml:space="preserve"> greater than </w:t>
      </w:r>
      <w:r w:rsidR="00A62808">
        <w:t xml:space="preserve">100 percent </w:t>
      </w:r>
      <w:r w:rsidR="00A62808" w:rsidRPr="00B31C42">
        <w:t xml:space="preserve">of the </w:t>
      </w:r>
      <w:r w:rsidR="00A62808">
        <w:t xml:space="preserve">maximum </w:t>
      </w:r>
      <w:r w:rsidR="00A62808" w:rsidRPr="00B31C42">
        <w:t>claim amount.</w:t>
      </w:r>
      <w:r w:rsidR="00A62808">
        <w:t xml:space="preserve"> </w:t>
      </w:r>
      <w:r w:rsidR="00A62808" w:rsidRPr="00B31C42">
        <w:t xml:space="preserve">This timeline can be initiated only if the pay plan type on the loan is </w:t>
      </w:r>
      <w:r w:rsidR="00A62808">
        <w:t>m</w:t>
      </w:r>
      <w:r w:rsidR="00A62808" w:rsidRPr="00B31C42">
        <w:t xml:space="preserve">odified </w:t>
      </w:r>
      <w:r w:rsidR="00A62808">
        <w:t>t</w:t>
      </w:r>
      <w:r w:rsidR="00A62808" w:rsidRPr="00B31C42">
        <w:t xml:space="preserve">erm, </w:t>
      </w:r>
      <w:r w:rsidR="00A62808">
        <w:t>m</w:t>
      </w:r>
      <w:r w:rsidR="00A62808" w:rsidRPr="00B31C42">
        <w:t xml:space="preserve">odified </w:t>
      </w:r>
      <w:r w:rsidR="00A62808">
        <w:t>t</w:t>
      </w:r>
      <w:r w:rsidR="00A62808" w:rsidRPr="00B31C42">
        <w:t xml:space="preserve">enure or </w:t>
      </w:r>
      <w:r w:rsidR="00A62808">
        <w:t xml:space="preserve">line </w:t>
      </w:r>
      <w:r w:rsidR="00915C07">
        <w:t xml:space="preserve">of </w:t>
      </w:r>
      <w:r w:rsidR="00A62808">
        <w:t>credit</w:t>
      </w:r>
      <w:r w:rsidR="00A62808" w:rsidRPr="00B31C42">
        <w:t xml:space="preserve">. The </w:t>
      </w:r>
      <w:r w:rsidR="00A62808">
        <w:t>c</w:t>
      </w:r>
      <w:r w:rsidR="00A62808" w:rsidRPr="00B31C42">
        <w:t xml:space="preserve">ase </w:t>
      </w:r>
      <w:r w:rsidR="00A62808">
        <w:t>s</w:t>
      </w:r>
      <w:r w:rsidR="00A62808" w:rsidRPr="00B31C42">
        <w:t xml:space="preserve">tatus must be </w:t>
      </w:r>
      <w:r w:rsidR="007844EF" w:rsidRPr="00B31C42">
        <w:t>Endorsed,</w:t>
      </w:r>
      <w:r w:rsidR="00A62808" w:rsidRPr="00B31C42">
        <w:t xml:space="preserve"> and the </w:t>
      </w:r>
      <w:r w:rsidR="007844EF">
        <w:t xml:space="preserve">case </w:t>
      </w:r>
      <w:r w:rsidR="00A62808">
        <w:t>s</w:t>
      </w:r>
      <w:r w:rsidR="00A62808" w:rsidRPr="00B31C42">
        <w:t>ub-</w:t>
      </w:r>
      <w:r w:rsidR="00A62808">
        <w:t>s</w:t>
      </w:r>
      <w:r w:rsidR="00A62808" w:rsidRPr="00B31C42">
        <w:t xml:space="preserve">tatus must be Loan Active. This timeline requires interaction with </w:t>
      </w:r>
      <w:r w:rsidR="00A62808">
        <w:t xml:space="preserve">a </w:t>
      </w:r>
      <w:r w:rsidR="009E7AA3">
        <w:t>HUD NSC Contractor</w:t>
      </w:r>
      <w:r w:rsidR="00A62808" w:rsidRPr="00B31C42">
        <w:t>.</w:t>
      </w:r>
    </w:p>
    <w:p w14:paraId="01699A21" w14:textId="68A9BEC4" w:rsidR="00A62808" w:rsidRPr="00B31C42" w:rsidRDefault="00A62808" w:rsidP="00097867">
      <w:pPr>
        <w:pStyle w:val="BodyText"/>
      </w:pPr>
      <w:r w:rsidRPr="00B31C42">
        <w:t xml:space="preserve">Multiple active </w:t>
      </w:r>
      <w:r>
        <w:t>r</w:t>
      </w:r>
      <w:r w:rsidRPr="00B31C42">
        <w:t xml:space="preserve">equests for HUD Advance (Assignment) timelines cannot be initiated on a loan. The Servicing </w:t>
      </w:r>
      <w:r>
        <w:t>M</w:t>
      </w:r>
      <w:r w:rsidRPr="00B31C42">
        <w:t>anagement tab can be used to activate</w:t>
      </w:r>
      <w:r>
        <w:t xml:space="preserve"> or </w:t>
      </w:r>
      <w:r w:rsidRPr="00B31C42">
        <w:t xml:space="preserve">inactivate the timeline. Once </w:t>
      </w:r>
      <w:r>
        <w:t xml:space="preserve">the timeline is </w:t>
      </w:r>
      <w:r w:rsidRPr="00B31C42">
        <w:t>inactivated</w:t>
      </w:r>
      <w:r>
        <w:t>, none of the steps can be edited.</w:t>
      </w:r>
    </w:p>
    <w:p w14:paraId="69D4111A" w14:textId="46D6BDC2" w:rsidR="00A62808" w:rsidRDefault="00A62808" w:rsidP="00097867">
      <w:pPr>
        <w:pStyle w:val="Heading5"/>
      </w:pPr>
      <w:r>
        <w:t>Timeline – Servicer Activities</w:t>
      </w:r>
      <w:r w:rsidR="00C12909">
        <w:t xml:space="preserve"> / Timeline Steps</w:t>
      </w:r>
    </w:p>
    <w:p w14:paraId="6C1C84EB" w14:textId="77777777" w:rsidR="00D80125" w:rsidRDefault="00D80125" w:rsidP="00D80125">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2ED107B3" w14:textId="5A19DE06" w:rsidR="00097867" w:rsidRDefault="00747050" w:rsidP="00097867">
      <w:pPr>
        <w:pStyle w:val="BodyText"/>
      </w:pPr>
      <w:r>
        <w:t xml:space="preserve">The Servicer attaches all required documentation and completes the necessary steps on the timeline. </w:t>
      </w:r>
      <w:r w:rsidR="00097867">
        <w:t xml:space="preserve">The following Template Steps are displayed when the timeline is initiated: </w:t>
      </w:r>
    </w:p>
    <w:p w14:paraId="24213C97" w14:textId="77777777" w:rsidR="00097867" w:rsidRPr="00097867" w:rsidRDefault="00097867" w:rsidP="00097867">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Unscheduled Request for Funds Received - pushes MCA &gt; 100%</w:t>
      </w:r>
    </w:p>
    <w:p w14:paraId="2A1E292D" w14:textId="77777777" w:rsidR="00097867" w:rsidRPr="00097867" w:rsidRDefault="00097867" w:rsidP="00097867">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Upload Request for HUD Advance Package</w:t>
      </w:r>
    </w:p>
    <w:p w14:paraId="3DDB685A" w14:textId="4FD4989C" w:rsidR="00097867" w:rsidRDefault="00097867" w:rsidP="00D80125">
      <w:pPr>
        <w:pStyle w:val="OrderedList"/>
        <w:jc w:val="both"/>
      </w:pPr>
      <w:r>
        <w:t>The following Optional Steps are available on this timeline</w:t>
      </w:r>
      <w:r w:rsidR="00D80125">
        <w:t>. Refer to section 7.1.8 “To Add Optional Timeline Steps” for general information how to add and complete optional steps within a timeline:</w:t>
      </w:r>
      <w:r>
        <w:t xml:space="preserve"> </w:t>
      </w:r>
    </w:p>
    <w:p w14:paraId="253F22E2" w14:textId="77777777" w:rsidR="00097867" w:rsidRPr="00097867" w:rsidRDefault="00097867" w:rsidP="00097867">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Assignment Denied / Payoff Issued</w:t>
      </w:r>
    </w:p>
    <w:p w14:paraId="1F19A91A" w14:textId="77777777" w:rsidR="00097867" w:rsidRDefault="00097867" w:rsidP="00097867">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Advance Denied - No Funds Issued</w:t>
      </w:r>
    </w:p>
    <w:p w14:paraId="70DD2963" w14:textId="77777777" w:rsidR="005F3712" w:rsidRDefault="005F3712" w:rsidP="005F3712">
      <w:pPr>
        <w:spacing w:after="0" w:line="240" w:lineRule="auto"/>
        <w:jc w:val="both"/>
        <w:rPr>
          <w:rFonts w:ascii="Cambria" w:eastAsia="Times New Roman" w:hAnsi="Cambria"/>
          <w:bCs/>
          <w:noProof/>
          <w:color w:val="000000"/>
        </w:rPr>
      </w:pPr>
    </w:p>
    <w:p w14:paraId="62142AF0" w14:textId="77777777" w:rsidR="005F3712" w:rsidRDefault="005F3712" w:rsidP="005F3712">
      <w:pPr>
        <w:pStyle w:val="OrderedList"/>
        <w:jc w:val="both"/>
        <w:rPr>
          <w:rFonts w:eastAsia="Times New Roman"/>
          <w:bCs/>
          <w:noProof/>
          <w:color w:val="000000"/>
        </w:rPr>
      </w:pPr>
      <w:r w:rsidRPr="00F62DE1">
        <w:rPr>
          <w:rFonts w:eastAsia="Times New Roman"/>
          <w:bCs/>
          <w:noProof/>
          <w:color w:val="000000"/>
        </w:rPr>
        <w:t xml:space="preserve">The </w:t>
      </w:r>
      <w:r w:rsidRPr="00B75499">
        <w:rPr>
          <w:rFonts w:asciiTheme="majorHAnsi" w:hAnsiTheme="majorHAnsi"/>
        </w:rPr>
        <w:t>following</w:t>
      </w:r>
      <w:r w:rsidRPr="00F62DE1">
        <w:rPr>
          <w:rFonts w:eastAsia="Times New Roman"/>
          <w:bCs/>
          <w:noProof/>
          <w:color w:val="000000"/>
        </w:rPr>
        <w:t xml:space="preserve"> </w:t>
      </w:r>
      <w:r>
        <w:rPr>
          <w:rFonts w:eastAsia="Times New Roman"/>
          <w:bCs/>
          <w:noProof/>
          <w:color w:val="000000"/>
        </w:rPr>
        <w:t xml:space="preserve">Trigger </w:t>
      </w:r>
      <w:r w:rsidRPr="00F62DE1">
        <w:rPr>
          <w:rFonts w:eastAsia="Times New Roman"/>
          <w:bCs/>
          <w:noProof/>
          <w:color w:val="000000"/>
        </w:rPr>
        <w:t>Steps are available on this timeline</w:t>
      </w:r>
      <w:r>
        <w:rPr>
          <w:rFonts w:eastAsia="Times New Roman"/>
          <w:bCs/>
          <w:noProof/>
          <w:color w:val="000000"/>
        </w:rPr>
        <w:t>:</w:t>
      </w:r>
    </w:p>
    <w:p w14:paraId="3AC01187" w14:textId="77777777" w:rsidR="005F3712" w:rsidRPr="00097867" w:rsidRDefault="005F3712" w:rsidP="005F3712">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Request for HUD Advance Received from Servicer</w:t>
      </w:r>
    </w:p>
    <w:p w14:paraId="756D47CC" w14:textId="77777777" w:rsidR="005F3712" w:rsidRDefault="005F3712" w:rsidP="005F3712">
      <w:pPr>
        <w:numPr>
          <w:ilvl w:val="0"/>
          <w:numId w:val="21"/>
        </w:numPr>
        <w:spacing w:after="0" w:line="240" w:lineRule="auto"/>
        <w:jc w:val="both"/>
        <w:rPr>
          <w:rFonts w:ascii="Cambria" w:eastAsia="Times New Roman" w:hAnsi="Cambria"/>
          <w:bCs/>
          <w:noProof/>
          <w:color w:val="000000"/>
        </w:rPr>
      </w:pPr>
      <w:r w:rsidRPr="00097867">
        <w:rPr>
          <w:rFonts w:ascii="Cambria" w:eastAsia="Times New Roman" w:hAnsi="Cambria"/>
          <w:bCs/>
          <w:noProof/>
          <w:color w:val="000000"/>
        </w:rPr>
        <w:t>Request for HUD Advance Processed</w:t>
      </w:r>
    </w:p>
    <w:p w14:paraId="7C68628E" w14:textId="77777777" w:rsidR="005F3712" w:rsidRPr="00097867" w:rsidRDefault="005F3712" w:rsidP="005F3712">
      <w:pPr>
        <w:numPr>
          <w:ilvl w:val="0"/>
          <w:numId w:val="21"/>
        </w:numPr>
        <w:spacing w:after="0" w:line="240" w:lineRule="auto"/>
        <w:jc w:val="both"/>
        <w:rPr>
          <w:rFonts w:ascii="Cambria" w:eastAsia="Times New Roman" w:hAnsi="Cambria"/>
          <w:bCs/>
          <w:noProof/>
          <w:color w:val="000000"/>
        </w:rPr>
      </w:pPr>
      <w:r w:rsidRPr="006D7736">
        <w:rPr>
          <w:rFonts w:ascii="Cambria" w:eastAsia="Times New Roman" w:hAnsi="Cambria"/>
          <w:bCs/>
          <w:noProof/>
          <w:color w:val="000000"/>
        </w:rPr>
        <w:t>Request for HUD Advance Voided</w:t>
      </w:r>
    </w:p>
    <w:p w14:paraId="060E31B1" w14:textId="77777777" w:rsidR="00C12909" w:rsidRDefault="00C12909" w:rsidP="00C12909">
      <w:pPr>
        <w:pStyle w:val="Heading5"/>
      </w:pPr>
      <w:r>
        <w:t>HUD NSC Contractor Activities</w:t>
      </w:r>
    </w:p>
    <w:p w14:paraId="27F376B5" w14:textId="09869509" w:rsidR="00097867" w:rsidRDefault="00097867" w:rsidP="00097867">
      <w:pPr>
        <w:pStyle w:val="BodyText"/>
      </w:pPr>
      <w:r>
        <w:t xml:space="preserve">To Approve the Request: </w:t>
      </w:r>
    </w:p>
    <w:p w14:paraId="421DD904" w14:textId="4AD0C9B7" w:rsidR="00097867" w:rsidRDefault="00097867" w:rsidP="006C3C3F">
      <w:pPr>
        <w:pStyle w:val="OrderedList"/>
        <w:numPr>
          <w:ilvl w:val="0"/>
          <w:numId w:val="94"/>
        </w:numPr>
        <w:jc w:val="both"/>
      </w:pPr>
      <w:r>
        <w:t xml:space="preserve">HUD NSC Contractor reviews the Servicer’s Request by completing step </w:t>
      </w:r>
      <w:r w:rsidRPr="00D143F6">
        <w:rPr>
          <w:b/>
        </w:rPr>
        <w:t>Request for HUD Advance Received from Servicer</w:t>
      </w:r>
      <w:r>
        <w:rPr>
          <w:b/>
        </w:rPr>
        <w:t>.</w:t>
      </w:r>
    </w:p>
    <w:p w14:paraId="0E1B5170" w14:textId="1372A61F" w:rsidR="00097867" w:rsidRDefault="00097867" w:rsidP="006C3C3F">
      <w:pPr>
        <w:pStyle w:val="OrderedList"/>
        <w:numPr>
          <w:ilvl w:val="0"/>
          <w:numId w:val="94"/>
        </w:numPr>
        <w:jc w:val="both"/>
      </w:pPr>
      <w:r w:rsidRPr="00A545B0">
        <w:tab/>
        <w:t xml:space="preserve">If the advance request is </w:t>
      </w:r>
      <w:r>
        <w:t>A</w:t>
      </w:r>
      <w:r w:rsidRPr="00A545B0">
        <w:t xml:space="preserve">pproved, the HUD NSC Contractor will create a disbursement “Unscheduled from LOC” on the loan and disburse the check (refer to Disbursement section in Chapter 6 of this User Guide to create the transaction). </w:t>
      </w:r>
    </w:p>
    <w:p w14:paraId="490FE724" w14:textId="5745FA58" w:rsidR="00097867" w:rsidRDefault="00097867" w:rsidP="006C3C3F">
      <w:pPr>
        <w:pStyle w:val="OrderedList"/>
        <w:numPr>
          <w:ilvl w:val="0"/>
          <w:numId w:val="94"/>
        </w:numPr>
        <w:jc w:val="both"/>
      </w:pPr>
      <w:r>
        <w:t>C</w:t>
      </w:r>
      <w:r w:rsidRPr="00A545B0">
        <w:t xml:space="preserve">omplete the step </w:t>
      </w:r>
      <w:r w:rsidRPr="00A545B0">
        <w:rPr>
          <w:b/>
        </w:rPr>
        <w:t>Request for HUD Advance Processed</w:t>
      </w:r>
      <w:r w:rsidRPr="00A545B0">
        <w:t xml:space="preserve">. </w:t>
      </w:r>
      <w:r>
        <w:t>This changes the</w:t>
      </w:r>
      <w:r w:rsidRPr="00A545B0">
        <w:t xml:space="preserve"> Timeline Status </w:t>
      </w:r>
      <w:r>
        <w:t xml:space="preserve">to </w:t>
      </w:r>
      <w:r w:rsidRPr="00A545B0">
        <w:t>Active Completed.</w:t>
      </w:r>
    </w:p>
    <w:p w14:paraId="0223256D" w14:textId="43588F7B" w:rsidR="00097867" w:rsidRPr="00D143F6" w:rsidRDefault="00097867" w:rsidP="006C3C3F">
      <w:pPr>
        <w:pStyle w:val="OrderedList"/>
        <w:numPr>
          <w:ilvl w:val="0"/>
          <w:numId w:val="94"/>
        </w:numPr>
        <w:jc w:val="both"/>
      </w:pPr>
      <w:r w:rsidRPr="00054E6A">
        <w:rPr>
          <w:i/>
          <w:iCs/>
        </w:rPr>
        <w:t xml:space="preserve">Associated Timeline: </w:t>
      </w:r>
      <w:r w:rsidRPr="00D143F6">
        <w:t>If a servic</w:t>
      </w:r>
      <w:r w:rsidRPr="00A545B0">
        <w:t xml:space="preserve">er has </w:t>
      </w:r>
      <w:r>
        <w:t xml:space="preserve">already </w:t>
      </w:r>
      <w:r w:rsidRPr="00A545B0">
        <w:t xml:space="preserve">initiated the Claim Type 22 – Assignment timeline and submitted the Assignment package, HUD </w:t>
      </w:r>
      <w:r w:rsidR="0025158D">
        <w:t>NSC Staff</w:t>
      </w:r>
      <w:r w:rsidRPr="00A545B0">
        <w:t xml:space="preserve"> will complete the step </w:t>
      </w:r>
      <w:r w:rsidRPr="00A545B0">
        <w:rPr>
          <w:b/>
        </w:rPr>
        <w:t xml:space="preserve">Assignment Package Received </w:t>
      </w:r>
      <w:r w:rsidRPr="00054E6A">
        <w:rPr>
          <w:bCs/>
        </w:rPr>
        <w:t>step</w:t>
      </w:r>
      <w:r>
        <w:rPr>
          <w:b/>
        </w:rPr>
        <w:t xml:space="preserve"> </w:t>
      </w:r>
      <w:r w:rsidRPr="00A545B0">
        <w:rPr>
          <w:bCs/>
        </w:rPr>
        <w:t>on the CT 22</w:t>
      </w:r>
      <w:r w:rsidRPr="00A545B0">
        <w:t>.</w:t>
      </w:r>
      <w:r w:rsidRPr="00D143F6">
        <w:t xml:space="preserve"> </w:t>
      </w:r>
    </w:p>
    <w:p w14:paraId="7E3723F2" w14:textId="77777777" w:rsidR="00097867" w:rsidRDefault="00097867" w:rsidP="00097867">
      <w:pPr>
        <w:pStyle w:val="BodyText"/>
      </w:pPr>
      <w:r>
        <w:t>To Deny the Request:</w:t>
      </w:r>
    </w:p>
    <w:p w14:paraId="246AF007" w14:textId="1568837D" w:rsidR="00097867" w:rsidRDefault="00097867" w:rsidP="006C3C3F">
      <w:pPr>
        <w:pStyle w:val="OrderedList"/>
        <w:numPr>
          <w:ilvl w:val="0"/>
          <w:numId w:val="408"/>
        </w:numPr>
        <w:jc w:val="both"/>
      </w:pPr>
      <w:r>
        <w:t xml:space="preserve">HUD NSC Contractor reviews the Servicer’s Request by completing step </w:t>
      </w:r>
      <w:r w:rsidRPr="00D143F6">
        <w:rPr>
          <w:b/>
        </w:rPr>
        <w:t>Request for HUD Advance Received from Servicer</w:t>
      </w:r>
      <w:r>
        <w:rPr>
          <w:b/>
        </w:rPr>
        <w:t>.</w:t>
      </w:r>
    </w:p>
    <w:p w14:paraId="358712C9" w14:textId="4EE82BD1" w:rsidR="00097867" w:rsidRDefault="00097867" w:rsidP="006C3C3F">
      <w:pPr>
        <w:pStyle w:val="OrderedList"/>
        <w:numPr>
          <w:ilvl w:val="0"/>
          <w:numId w:val="408"/>
        </w:numPr>
        <w:jc w:val="both"/>
      </w:pPr>
      <w:r w:rsidRPr="00A545B0">
        <w:tab/>
        <w:t xml:space="preserve">If the advance request is </w:t>
      </w:r>
      <w:r>
        <w:t>Denied</w:t>
      </w:r>
      <w:r w:rsidRPr="00A545B0">
        <w:t xml:space="preserve">, the HUD NSC Contractor will </w:t>
      </w:r>
      <w:r>
        <w:t xml:space="preserve">add and complete Optional Step </w:t>
      </w:r>
      <w:r w:rsidRPr="00A545B0">
        <w:rPr>
          <w:b/>
          <w:bCs/>
        </w:rPr>
        <w:t>A</w:t>
      </w:r>
      <w:r w:rsidRPr="00D143F6">
        <w:rPr>
          <w:b/>
        </w:rPr>
        <w:t>dvance Denied - No Funds Issued</w:t>
      </w:r>
      <w:r w:rsidRPr="00A545B0">
        <w:t xml:space="preserve"> </w:t>
      </w:r>
    </w:p>
    <w:p w14:paraId="19E8857C" w14:textId="6177059E" w:rsidR="00097867" w:rsidRDefault="00097867" w:rsidP="006C3C3F">
      <w:pPr>
        <w:pStyle w:val="OrderedList"/>
        <w:numPr>
          <w:ilvl w:val="0"/>
          <w:numId w:val="408"/>
        </w:numPr>
        <w:jc w:val="both"/>
      </w:pPr>
      <w:r w:rsidRPr="00A545B0">
        <w:t xml:space="preserve">If the </w:t>
      </w:r>
      <w:r w:rsidRPr="00054E6A">
        <w:t>Assignment</w:t>
      </w:r>
      <w:r w:rsidRPr="00A545B0">
        <w:t xml:space="preserve"> is denied and the </w:t>
      </w:r>
      <w:r w:rsidRPr="00054E6A">
        <w:rPr>
          <w:b/>
          <w:bCs/>
        </w:rPr>
        <w:t>Funds Due HUD</w:t>
      </w:r>
      <w:r w:rsidRPr="00A545B0">
        <w:t xml:space="preserve"> step is triggered on CT 22 timeline, a HUD NSC Contractor will add the optional step </w:t>
      </w:r>
      <w:r w:rsidRPr="00054E6A">
        <w:rPr>
          <w:b/>
          <w:bCs/>
        </w:rPr>
        <w:t>Assignment Denied / Payoff Issued</w:t>
      </w:r>
      <w:r w:rsidRPr="00A545B0">
        <w:t>.</w:t>
      </w:r>
    </w:p>
    <w:p w14:paraId="145CFEEA" w14:textId="1962046F" w:rsidR="00362DE8" w:rsidRDefault="00362DE8" w:rsidP="00362DE8">
      <w:pPr>
        <w:pStyle w:val="Heading5"/>
      </w:pPr>
      <w:bookmarkStart w:id="3908" w:name="_Hlk532215664"/>
      <w:r>
        <w:t>Servicer Activities</w:t>
      </w:r>
      <w:r w:rsidR="00C12909">
        <w:t xml:space="preserve"> </w:t>
      </w:r>
      <w:r w:rsidR="00E46CEC">
        <w:t>after HUD NSC Contractor Denial</w:t>
      </w:r>
    </w:p>
    <w:p w14:paraId="5A27358A" w14:textId="2D480F39" w:rsidR="00097867" w:rsidRPr="00A545B0" w:rsidRDefault="00097867" w:rsidP="00097867">
      <w:pPr>
        <w:pStyle w:val="OrderedList"/>
      </w:pPr>
      <w:r>
        <w:t xml:space="preserve">After HUD </w:t>
      </w:r>
      <w:r w:rsidR="00C12909">
        <w:t xml:space="preserve">NSC </w:t>
      </w:r>
      <w:r>
        <w:t>Contractor Approves the Request:</w:t>
      </w:r>
    </w:p>
    <w:p w14:paraId="69FBBD67" w14:textId="4915DD76" w:rsidR="00362DE8" w:rsidRPr="00362DE8" w:rsidRDefault="00362DE8" w:rsidP="006C3C3F">
      <w:pPr>
        <w:pStyle w:val="OrderedList"/>
        <w:numPr>
          <w:ilvl w:val="0"/>
          <w:numId w:val="95"/>
        </w:numPr>
      </w:pPr>
      <w:r>
        <w:t xml:space="preserve">The Servicer must go to the </w:t>
      </w:r>
      <w:r w:rsidR="0025158D">
        <w:t xml:space="preserve">Accounting &gt; </w:t>
      </w:r>
      <w:r>
        <w:t>Authorization</w:t>
      </w:r>
      <w:r w:rsidR="0025158D">
        <w:t>s</w:t>
      </w:r>
      <w:r>
        <w:t xml:space="preserve"> tab </w:t>
      </w:r>
      <w:r w:rsidR="00C857D2">
        <w:t>and enter the L</w:t>
      </w:r>
      <w:r>
        <w:t xml:space="preserve">oan Skey </w:t>
      </w:r>
      <w:r w:rsidR="00594B9D">
        <w:t xml:space="preserve">or FHA Case # </w:t>
      </w:r>
      <w:r w:rsidR="00C857D2">
        <w:t>and click on Search.</w:t>
      </w:r>
    </w:p>
    <w:p w14:paraId="320CCA81" w14:textId="35F11CA9" w:rsidR="00362DE8" w:rsidRDefault="0025158D" w:rsidP="006C3C3F">
      <w:pPr>
        <w:pStyle w:val="OrderedList"/>
        <w:numPr>
          <w:ilvl w:val="0"/>
          <w:numId w:val="95"/>
        </w:numPr>
      </w:pPr>
      <w:r>
        <w:t xml:space="preserve">Click on the selected </w:t>
      </w:r>
      <w:r w:rsidR="00AF4B3D">
        <w:t>the</w:t>
      </w:r>
      <w:r w:rsidR="00594B9D">
        <w:t xml:space="preserve"> Search Result</w:t>
      </w:r>
      <w:r>
        <w:t xml:space="preserve"> to</w:t>
      </w:r>
      <w:r w:rsidR="00594B9D">
        <w:t xml:space="preserve"> display </w:t>
      </w:r>
      <w:r w:rsidR="00AF4B3D">
        <w:t xml:space="preserve">an Authorization screen to </w:t>
      </w:r>
      <w:r w:rsidR="00AF4B3D" w:rsidRPr="00AF4B3D">
        <w:rPr>
          <w:b/>
        </w:rPr>
        <w:t xml:space="preserve">Approve </w:t>
      </w:r>
      <w:r w:rsidR="00AF4B3D">
        <w:t xml:space="preserve">or </w:t>
      </w:r>
      <w:r w:rsidR="00AF4B3D" w:rsidRPr="00AF4B3D">
        <w:rPr>
          <w:b/>
        </w:rPr>
        <w:t>Cancel</w:t>
      </w:r>
      <w:r w:rsidR="00AF4B3D">
        <w:t xml:space="preserve"> the request.</w:t>
      </w:r>
    </w:p>
    <w:bookmarkEnd w:id="3908"/>
    <w:p w14:paraId="0042A1B4" w14:textId="2F0E5113" w:rsidR="00CD2448" w:rsidRDefault="005C354A" w:rsidP="00165A56">
      <w:pPr>
        <w:pStyle w:val="OrderedList"/>
        <w:jc w:val="center"/>
      </w:pPr>
      <w:r>
        <w:rPr>
          <w:noProof/>
        </w:rPr>
        <w:drawing>
          <wp:inline distT="0" distB="0" distL="0" distR="0" wp14:anchorId="08C674FC" wp14:editId="2793C015">
            <wp:extent cx="5438775" cy="1748427"/>
            <wp:effectExtent l="0" t="0" r="0" b="4445"/>
            <wp:docPr id="2783" name="Picture 278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3" name="Picture 2783" descr="Graphical user interface, application&#10;&#10;Description automatically generated"/>
                    <pic:cNvPicPr/>
                  </pic:nvPicPr>
                  <pic:blipFill>
                    <a:blip r:embed="rId373"/>
                    <a:stretch>
                      <a:fillRect/>
                    </a:stretch>
                  </pic:blipFill>
                  <pic:spPr>
                    <a:xfrm>
                      <a:off x="0" y="0"/>
                      <a:ext cx="5446015" cy="1750754"/>
                    </a:xfrm>
                    <a:prstGeom prst="rect">
                      <a:avLst/>
                    </a:prstGeom>
                  </pic:spPr>
                </pic:pic>
              </a:graphicData>
            </a:graphic>
          </wp:inline>
        </w:drawing>
      </w:r>
    </w:p>
    <w:p w14:paraId="3092B328" w14:textId="3383CFD9" w:rsidR="007844EF" w:rsidRPr="00B31C42" w:rsidRDefault="00B52D74" w:rsidP="007844EF">
      <w:pPr>
        <w:pStyle w:val="FigureCaption0"/>
      </w:pPr>
      <w:r>
        <w:t xml:space="preserve">   </w:t>
      </w:r>
      <w:r w:rsidRPr="003672E5">
        <w:t xml:space="preserve">                     </w:t>
      </w:r>
      <w:bookmarkStart w:id="3909" w:name="_Toc230164191"/>
      <w:bookmarkStart w:id="3910" w:name="_Toc74052889"/>
      <w:bookmarkStart w:id="3911" w:name="_Toc90644268"/>
      <w:r w:rsidR="00C811E5" w:rsidRPr="003672E5">
        <w:t xml:space="preserve">Figure </w:t>
      </w:r>
      <w:r w:rsidR="00C811E5" w:rsidRPr="00D95FD4">
        <w:fldChar w:fldCharType="begin"/>
      </w:r>
      <w:r w:rsidR="00C811E5" w:rsidRPr="009B54FE">
        <w:instrText xml:space="preserve"> STYLEREF 1 \s </w:instrText>
      </w:r>
      <w:r w:rsidR="00C811E5" w:rsidRPr="00D95FD4">
        <w:fldChar w:fldCharType="separate"/>
      </w:r>
      <w:r w:rsidR="00942841">
        <w:rPr>
          <w:noProof/>
        </w:rPr>
        <w:t>7</w:t>
      </w:r>
      <w:r w:rsidR="00C811E5" w:rsidRPr="00D95FD4">
        <w:fldChar w:fldCharType="end"/>
      </w:r>
      <w:r w:rsidR="00C811E5" w:rsidRPr="00D95FD4">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38</w:t>
      </w:r>
      <w:r w:rsidR="00764635">
        <w:rPr>
          <w:noProof/>
        </w:rPr>
        <w:fldChar w:fldCharType="end"/>
      </w:r>
      <w:r w:rsidR="00C811E5" w:rsidRPr="009B54FE">
        <w:t xml:space="preserve">: </w:t>
      </w:r>
      <w:r w:rsidR="003E3B28">
        <w:t xml:space="preserve">Accounting - </w:t>
      </w:r>
      <w:r w:rsidR="007844EF">
        <w:t xml:space="preserve">Authorization – </w:t>
      </w:r>
      <w:r w:rsidR="007844EF">
        <w:rPr>
          <w:noProof/>
        </w:rPr>
        <w:t>Request for HUD Advance (Assignment)</w:t>
      </w:r>
      <w:bookmarkEnd w:id="3909"/>
    </w:p>
    <w:bookmarkEnd w:id="3910"/>
    <w:bookmarkEnd w:id="3911"/>
    <w:p w14:paraId="72BFE3F3" w14:textId="06F5ED02" w:rsidR="009218B0" w:rsidRPr="00975C33" w:rsidRDefault="0025158D" w:rsidP="006C3C3F">
      <w:pPr>
        <w:pStyle w:val="OrderedList"/>
        <w:numPr>
          <w:ilvl w:val="0"/>
          <w:numId w:val="95"/>
        </w:numPr>
      </w:pPr>
      <w:r>
        <w:t xml:space="preserve">Upon clicking </w:t>
      </w:r>
      <w:r w:rsidRPr="0025158D">
        <w:rPr>
          <w:b/>
          <w:bCs/>
        </w:rPr>
        <w:t>Approve,</w:t>
      </w:r>
      <w:r>
        <w:t xml:space="preserve"> t</w:t>
      </w:r>
      <w:r w:rsidR="00AF4B3D" w:rsidRPr="0025158D">
        <w:t>he</w:t>
      </w:r>
      <w:r w:rsidR="00AF4B3D">
        <w:rPr>
          <w:rFonts w:cs="Calibri"/>
        </w:rPr>
        <w:t xml:space="preserve"> step </w:t>
      </w:r>
      <w:r w:rsidR="00A62808" w:rsidRPr="009218B0">
        <w:rPr>
          <w:b/>
        </w:rPr>
        <w:t>Servicer Authorizes Repayment of Claim</w:t>
      </w:r>
      <w:r w:rsidR="00A62808" w:rsidRPr="00B31C42">
        <w:t xml:space="preserve"> is automatically added by the system</w:t>
      </w:r>
      <w:r w:rsidR="009218B0">
        <w:t xml:space="preserve"> and auto-completed </w:t>
      </w:r>
      <w:r w:rsidR="009218B0" w:rsidRPr="009218B0">
        <w:rPr>
          <w:rFonts w:cs="Calibri"/>
        </w:rPr>
        <w:t>when</w:t>
      </w:r>
      <w:r w:rsidR="00A62808" w:rsidRPr="009218B0">
        <w:rPr>
          <w:rFonts w:cs="Calibri"/>
        </w:rPr>
        <w:t xml:space="preserve"> the following </w:t>
      </w:r>
      <w:r w:rsidR="004A0852" w:rsidRPr="009218B0">
        <w:rPr>
          <w:rFonts w:cs="Calibri"/>
        </w:rPr>
        <w:t>criteria are</w:t>
      </w:r>
      <w:r w:rsidR="00A62808" w:rsidRPr="009218B0">
        <w:rPr>
          <w:rFonts w:cs="Calibri"/>
        </w:rPr>
        <w:t xml:space="preserve"> satisfied:</w:t>
      </w:r>
      <w:r w:rsidR="009218B0" w:rsidRPr="009218B0">
        <w:rPr>
          <w:rFonts w:cs="Calibri"/>
        </w:rPr>
        <w:t xml:space="preserve"> T</w:t>
      </w:r>
      <w:r w:rsidR="009218B0" w:rsidRPr="00975C33">
        <w:t xml:space="preserve">he </w:t>
      </w:r>
      <w:r w:rsidR="00AF4B3D">
        <w:t>Servicer authorizes / approves the</w:t>
      </w:r>
      <w:r w:rsidR="009218B0" w:rsidRPr="00975C33">
        <w:t xml:space="preserve"> transaction </w:t>
      </w:r>
      <w:r w:rsidR="00AF4B3D">
        <w:t xml:space="preserve">in the step above via </w:t>
      </w:r>
      <w:r w:rsidR="009218B0" w:rsidRPr="00975C33">
        <w:t xml:space="preserve">the Accounting – Authorizations screen (authorized by </w:t>
      </w:r>
      <w:r w:rsidR="009218B0">
        <w:t>lender/</w:t>
      </w:r>
      <w:r w:rsidR="00145415">
        <w:t>investor/</w:t>
      </w:r>
      <w:r w:rsidR="009218B0">
        <w:t>servicer</w:t>
      </w:r>
      <w:r w:rsidR="009218B0" w:rsidRPr="00975C33">
        <w:t xml:space="preserve">). </w:t>
      </w:r>
    </w:p>
    <w:p w14:paraId="484185E2" w14:textId="77777777" w:rsidR="0025158D" w:rsidRDefault="0025158D" w:rsidP="00F874DE">
      <w:pPr>
        <w:pStyle w:val="OrderedList"/>
        <w:jc w:val="both"/>
      </w:pPr>
      <w:bookmarkStart w:id="3912" w:name="_Hlk532215884"/>
      <w:bookmarkStart w:id="3913" w:name="_Hlk532215902"/>
      <w:r>
        <w:t>Important information:</w:t>
      </w:r>
    </w:p>
    <w:p w14:paraId="54289A12" w14:textId="2BC05AEE" w:rsidR="00D24CEB" w:rsidRPr="005F3712" w:rsidRDefault="00D24CEB" w:rsidP="0025158D">
      <w:pPr>
        <w:numPr>
          <w:ilvl w:val="0"/>
          <w:numId w:val="21"/>
        </w:numPr>
        <w:spacing w:after="0" w:line="240" w:lineRule="auto"/>
        <w:jc w:val="both"/>
        <w:rPr>
          <w:rFonts w:asciiTheme="majorHAnsi" w:eastAsia="Times New Roman" w:hAnsiTheme="majorHAnsi"/>
        </w:rPr>
      </w:pPr>
      <w:r w:rsidRPr="0025158D">
        <w:rPr>
          <w:rFonts w:asciiTheme="majorHAnsi" w:hAnsiTheme="majorHAnsi"/>
        </w:rPr>
        <w:t>Servicers will not be able to terminate a loan until all outstanding HUD Advances have been authorized and paid back.</w:t>
      </w:r>
    </w:p>
    <w:p w14:paraId="32DFB70C" w14:textId="76F82A59" w:rsidR="005F3712" w:rsidRPr="005F3712" w:rsidRDefault="005F3712" w:rsidP="005F3712">
      <w:pPr>
        <w:numPr>
          <w:ilvl w:val="0"/>
          <w:numId w:val="21"/>
        </w:numPr>
        <w:spacing w:after="0" w:line="240" w:lineRule="auto"/>
        <w:jc w:val="both"/>
        <w:rPr>
          <w:rFonts w:asciiTheme="majorHAnsi" w:eastAsia="Times New Roman" w:hAnsiTheme="majorHAnsi"/>
        </w:rPr>
      </w:pPr>
      <w:r>
        <w:rPr>
          <w:rFonts w:asciiTheme="majorHAnsi" w:hAnsiTheme="majorHAnsi"/>
        </w:rPr>
        <w:t xml:space="preserve">HUD NSC Manager will not be able to Inactivate a Timeline once the Step “Request for HUD Advance Processed” is completed. </w:t>
      </w:r>
    </w:p>
    <w:p w14:paraId="5C5C8014" w14:textId="5AF3F3C0" w:rsidR="00A62808" w:rsidRPr="0025158D" w:rsidRDefault="00A62808" w:rsidP="0025158D">
      <w:pPr>
        <w:numPr>
          <w:ilvl w:val="0"/>
          <w:numId w:val="21"/>
        </w:numPr>
        <w:spacing w:after="0" w:line="240" w:lineRule="auto"/>
        <w:jc w:val="both"/>
        <w:rPr>
          <w:rFonts w:asciiTheme="majorHAnsi" w:hAnsiTheme="majorHAnsi"/>
        </w:rPr>
      </w:pPr>
      <w:r w:rsidRPr="0025158D">
        <w:rPr>
          <w:rFonts w:asciiTheme="majorHAnsi" w:hAnsiTheme="majorHAnsi"/>
        </w:rPr>
        <w:t xml:space="preserve">The step </w:t>
      </w:r>
      <w:r w:rsidRPr="0025158D">
        <w:rPr>
          <w:rFonts w:asciiTheme="majorHAnsi" w:hAnsiTheme="majorHAnsi"/>
          <w:b/>
        </w:rPr>
        <w:t xml:space="preserve">HUD Verifies Repayment of HUD Advance </w:t>
      </w:r>
      <w:r w:rsidRPr="0025158D">
        <w:rPr>
          <w:rFonts w:asciiTheme="majorHAnsi" w:hAnsiTheme="majorHAnsi"/>
        </w:rPr>
        <w:t xml:space="preserve">is automatically added by the system </w:t>
      </w:r>
      <w:r w:rsidR="00745B84" w:rsidRPr="0025158D">
        <w:rPr>
          <w:rFonts w:asciiTheme="majorHAnsi" w:hAnsiTheme="majorHAnsi"/>
        </w:rPr>
        <w:t xml:space="preserve">and auto-completed </w:t>
      </w:r>
      <w:r w:rsidR="009218B0" w:rsidRPr="0025158D">
        <w:rPr>
          <w:rFonts w:asciiTheme="majorHAnsi" w:hAnsiTheme="majorHAnsi"/>
        </w:rPr>
        <w:t>when t</w:t>
      </w:r>
      <w:r w:rsidRPr="0025158D">
        <w:rPr>
          <w:rFonts w:asciiTheme="majorHAnsi" w:hAnsiTheme="majorHAnsi"/>
        </w:rPr>
        <w:t xml:space="preserve">he following </w:t>
      </w:r>
      <w:r w:rsidR="004A0852" w:rsidRPr="0025158D">
        <w:rPr>
          <w:rFonts w:asciiTheme="majorHAnsi" w:hAnsiTheme="majorHAnsi"/>
        </w:rPr>
        <w:t>criteria are</w:t>
      </w:r>
      <w:r w:rsidRPr="0025158D">
        <w:rPr>
          <w:rFonts w:asciiTheme="majorHAnsi" w:hAnsiTheme="majorHAnsi"/>
        </w:rPr>
        <w:t xml:space="preserve"> satisfied: Confirmation received from the </w:t>
      </w:r>
      <w:r w:rsidR="00EC0D26" w:rsidRPr="0025158D">
        <w:rPr>
          <w:rFonts w:asciiTheme="majorHAnsi" w:hAnsiTheme="majorHAnsi"/>
        </w:rPr>
        <w:t>AM</w:t>
      </w:r>
      <w:r w:rsidRPr="0025158D">
        <w:rPr>
          <w:rFonts w:asciiTheme="majorHAnsi" w:hAnsiTheme="majorHAnsi"/>
        </w:rPr>
        <w:t xml:space="preserve"> that the collection has been successfully made for the receivable</w:t>
      </w:r>
      <w:r w:rsidR="009218B0" w:rsidRPr="0025158D">
        <w:rPr>
          <w:rFonts w:asciiTheme="majorHAnsi" w:hAnsiTheme="majorHAnsi"/>
        </w:rPr>
        <w:t xml:space="preserve"> request</w:t>
      </w:r>
      <w:r w:rsidR="00AF4B3D" w:rsidRPr="0025158D">
        <w:rPr>
          <w:rFonts w:asciiTheme="majorHAnsi" w:hAnsiTheme="majorHAnsi"/>
        </w:rPr>
        <w:t xml:space="preserve"> and the FHA Case for the Batch moves to Settled status from Pre Settled Status. </w:t>
      </w:r>
      <w:r w:rsidR="00180D03" w:rsidRPr="00180D03">
        <w:rPr>
          <w:rFonts w:asciiTheme="majorHAnsi" w:hAnsiTheme="majorHAnsi"/>
        </w:rPr>
        <w:t>The case will change from a Pre Settled status to a Settled status on the same day the confirmation is received from the AM.  HUD may change the calendar day setting in Pre Settled status at any time. Currently, there is no delay in HERMIT moving from Pre Settled to Settled. Once Settled, the case sub-status changes to the prior servicing's sub status.</w:t>
      </w:r>
      <w:r w:rsidR="008E5AED" w:rsidRPr="0025158D">
        <w:rPr>
          <w:rFonts w:asciiTheme="majorHAnsi" w:hAnsiTheme="majorHAnsi"/>
        </w:rPr>
        <w:t>.</w:t>
      </w:r>
    </w:p>
    <w:p w14:paraId="7782A114" w14:textId="0CA8BBD3" w:rsidR="00224B24" w:rsidRPr="006A21CA" w:rsidRDefault="00AF4B3D" w:rsidP="006A21CA">
      <w:pPr>
        <w:numPr>
          <w:ilvl w:val="0"/>
          <w:numId w:val="21"/>
        </w:numPr>
        <w:spacing w:after="0" w:line="240" w:lineRule="auto"/>
        <w:jc w:val="both"/>
        <w:rPr>
          <w:rFonts w:asciiTheme="majorHAnsi" w:hAnsiTheme="majorHAnsi"/>
        </w:rPr>
      </w:pPr>
      <w:r w:rsidRPr="0025158D">
        <w:rPr>
          <w:rFonts w:asciiTheme="majorHAnsi" w:hAnsiTheme="majorHAnsi"/>
        </w:rPr>
        <w:t xml:space="preserve">An Auto note </w:t>
      </w:r>
      <w:r w:rsidR="0025158D" w:rsidRPr="0025158D">
        <w:rPr>
          <w:rFonts w:asciiTheme="majorHAnsi" w:hAnsiTheme="majorHAnsi"/>
        </w:rPr>
        <w:t>is</w:t>
      </w:r>
      <w:r w:rsidRPr="0025158D">
        <w:rPr>
          <w:rFonts w:asciiTheme="majorHAnsi" w:hAnsiTheme="majorHAnsi"/>
        </w:rPr>
        <w:t xml:space="preserve"> added </w:t>
      </w:r>
      <w:r w:rsidR="0025158D" w:rsidRPr="0025158D">
        <w:rPr>
          <w:rFonts w:asciiTheme="majorHAnsi" w:hAnsiTheme="majorHAnsi"/>
        </w:rPr>
        <w:t>to</w:t>
      </w:r>
      <w:r w:rsidR="006F726E" w:rsidRPr="0025158D">
        <w:rPr>
          <w:rFonts w:asciiTheme="majorHAnsi" w:hAnsiTheme="majorHAnsi"/>
        </w:rPr>
        <w:t xml:space="preserve"> the Notes Section </w:t>
      </w:r>
      <w:r w:rsidR="006F726E" w:rsidRPr="0025158D">
        <w:rPr>
          <w:rFonts w:asciiTheme="majorHAnsi" w:hAnsiTheme="majorHAnsi"/>
          <w:b/>
        </w:rPr>
        <w:t>HUD verifies Repayment of HUD Advance</w:t>
      </w:r>
      <w:r w:rsidR="006F726E" w:rsidRPr="0025158D">
        <w:rPr>
          <w:rFonts w:asciiTheme="majorHAnsi" w:hAnsiTheme="majorHAnsi"/>
        </w:rPr>
        <w:t xml:space="preserve"> once the Batch Status for the FHA Case changes to Settled after ten calendar days. </w:t>
      </w:r>
      <w:bookmarkEnd w:id="3906"/>
      <w:bookmarkEnd w:id="3912"/>
    </w:p>
    <w:p w14:paraId="63AA6072" w14:textId="76B475D4" w:rsidR="00A62808" w:rsidRPr="00D757EC" w:rsidRDefault="009864A3" w:rsidP="00863D8C">
      <w:pPr>
        <w:pStyle w:val="Heading4"/>
      </w:pPr>
      <w:bookmarkStart w:id="3914" w:name="_Toc314055059"/>
      <w:bookmarkStart w:id="3915" w:name="_Toc314660868"/>
      <w:bookmarkStart w:id="3916" w:name="_Toc315554331"/>
      <w:bookmarkStart w:id="3917" w:name="_Toc315633992"/>
      <w:bookmarkEnd w:id="3907"/>
      <w:bookmarkEnd w:id="3913"/>
      <w:r>
        <w:t xml:space="preserve"> </w:t>
      </w:r>
      <w:bookmarkStart w:id="3918" w:name="_Toc11334905"/>
      <w:bookmarkStart w:id="3919" w:name="_Toc74052127"/>
      <w:bookmarkStart w:id="3920" w:name="_Toc90643510"/>
      <w:bookmarkStart w:id="3921" w:name="_Toc230163448"/>
      <w:r w:rsidR="00A62808" w:rsidRPr="00D757EC">
        <w:t>Subordination</w:t>
      </w:r>
      <w:bookmarkEnd w:id="3914"/>
      <w:bookmarkEnd w:id="3915"/>
      <w:bookmarkEnd w:id="3916"/>
      <w:bookmarkEnd w:id="3917"/>
      <w:bookmarkEnd w:id="3918"/>
      <w:bookmarkEnd w:id="3919"/>
      <w:bookmarkEnd w:id="3920"/>
      <w:bookmarkEnd w:id="3921"/>
      <w:r w:rsidR="00C25DCD" w:rsidRPr="00D757EC">
        <w:fldChar w:fldCharType="begin"/>
      </w:r>
      <w:r w:rsidR="00C25DCD" w:rsidRPr="00D757EC">
        <w:instrText xml:space="preserve"> XE "</w:instrText>
      </w:r>
      <w:r w:rsidR="00C23872">
        <w:instrText>Endorsed</w:instrText>
      </w:r>
      <w:r w:rsidR="00C23872" w:rsidRPr="00D757EC">
        <w:instrText xml:space="preserve"> </w:instrText>
      </w:r>
      <w:r w:rsidR="00C25DCD" w:rsidRPr="00D757EC">
        <w:instrText xml:space="preserve">Subordination Timeline" </w:instrText>
      </w:r>
      <w:r w:rsidR="00C25DCD" w:rsidRPr="00D757EC">
        <w:fldChar w:fldCharType="end"/>
      </w:r>
      <w:r w:rsidR="00A62808" w:rsidRPr="00D757EC">
        <w:t xml:space="preserve"> </w:t>
      </w:r>
    </w:p>
    <w:p w14:paraId="1A42E5CF" w14:textId="215EF4F6" w:rsidR="00A62808" w:rsidRPr="00B31C42" w:rsidRDefault="00A62808" w:rsidP="001879BA">
      <w:pPr>
        <w:pStyle w:val="BodyText"/>
      </w:pPr>
      <w:r w:rsidRPr="00B31C42">
        <w:t xml:space="preserve">HUD’s second mortgage is subordinate to </w:t>
      </w:r>
      <w:r>
        <w:t xml:space="preserve">a </w:t>
      </w:r>
      <w:r w:rsidRPr="00B31C42">
        <w:t xml:space="preserve">lender’s mortgage. </w:t>
      </w:r>
      <w:r w:rsidR="00915C07" w:rsidRPr="00915C07">
        <w:t>If it is determined that the first and second mortgages are recorded out of order,</w:t>
      </w:r>
      <w:r w:rsidRPr="00B31C42">
        <w:t xml:space="preserve"> </w:t>
      </w:r>
      <w:r>
        <w:t xml:space="preserve">a </w:t>
      </w:r>
      <w:r w:rsidRPr="00B31C42">
        <w:t xml:space="preserve">servicer initiates a subordination timeline in order to make the correction. The loan </w:t>
      </w:r>
      <w:r>
        <w:t>must</w:t>
      </w:r>
      <w:r w:rsidRPr="00B31C42">
        <w:t xml:space="preserve"> be in an Endorsed status to begin the subordination process. </w:t>
      </w:r>
      <w:r>
        <w:t>A s</w:t>
      </w:r>
      <w:r w:rsidRPr="00B31C42">
        <w:t xml:space="preserve">ervicer initiates the timeline and HUD will approve the subordination agreement. </w:t>
      </w:r>
    </w:p>
    <w:p w14:paraId="1376FB5C" w14:textId="77777777" w:rsidR="00A62808" w:rsidRDefault="00A62808" w:rsidP="001879BA">
      <w:pPr>
        <w:pStyle w:val="BodyText"/>
      </w:pPr>
      <w:r w:rsidRPr="00B31C42">
        <w:t xml:space="preserve">Multiple active Subordination timelines cannot be initiated on a loan. The </w:t>
      </w:r>
      <w:r>
        <w:t>Servicing Management tab</w:t>
      </w:r>
      <w:r w:rsidRPr="00B31C42">
        <w:t xml:space="preserve"> can be used to activate</w:t>
      </w:r>
      <w:r>
        <w:t xml:space="preserve"> or </w:t>
      </w:r>
      <w:r w:rsidRPr="00B31C42">
        <w:t>inactivate the timeline.</w:t>
      </w:r>
      <w:r>
        <w:t xml:space="preserve"> </w:t>
      </w:r>
      <w:r w:rsidRPr="00B31C42">
        <w:t xml:space="preserve">Once </w:t>
      </w:r>
      <w:r>
        <w:t xml:space="preserve">the timeline is </w:t>
      </w:r>
      <w:r w:rsidRPr="00B31C42">
        <w:t>inactivated</w:t>
      </w:r>
      <w:r>
        <w:t>, none of the steps can be edited.</w:t>
      </w:r>
    </w:p>
    <w:p w14:paraId="1B2D25E0" w14:textId="6B998C9E" w:rsidR="000A6E79" w:rsidRPr="00B31C42" w:rsidRDefault="000A6E79" w:rsidP="001879BA">
      <w:pPr>
        <w:pStyle w:val="BodyText"/>
      </w:pPr>
      <w:r>
        <w:t xml:space="preserve">To </w:t>
      </w:r>
      <w:r w:rsidRPr="00B31C42">
        <w:t>initiate and complete the</w:t>
      </w:r>
      <w:r>
        <w:t xml:space="preserve"> </w:t>
      </w:r>
      <w:r w:rsidRPr="000A6E79">
        <w:rPr>
          <w:b/>
        </w:rPr>
        <w:t>Subordination</w:t>
      </w:r>
      <w:r w:rsidRPr="00B31C42">
        <w:t xml:space="preserve"> timeline: </w:t>
      </w:r>
    </w:p>
    <w:p w14:paraId="3BBB853C" w14:textId="77777777" w:rsidR="00A62808" w:rsidRDefault="00A62808" w:rsidP="001E7371">
      <w:pPr>
        <w:pStyle w:val="Heading5"/>
      </w:pPr>
      <w:r>
        <w:t>Initiate Timeline – Servicer Activities</w:t>
      </w:r>
    </w:p>
    <w:p w14:paraId="23F3202C" w14:textId="77777777" w:rsidR="00A62808" w:rsidRDefault="00A62808" w:rsidP="001879BA">
      <w:pPr>
        <w:pStyle w:val="BodyText"/>
      </w:pPr>
      <w:r w:rsidRPr="00B31C42">
        <w:t xml:space="preserve">The </w:t>
      </w:r>
      <w:r>
        <w:t>servicer</w:t>
      </w:r>
      <w:r w:rsidRPr="00B31C42">
        <w:t xml:space="preserve"> </w:t>
      </w:r>
      <w:r>
        <w:t>must</w:t>
      </w:r>
      <w:r w:rsidRPr="00B31C42">
        <w:t xml:space="preserve"> </w:t>
      </w:r>
      <w:r>
        <w:t xml:space="preserve">perform the following steps to </w:t>
      </w:r>
      <w:r w:rsidRPr="00B31C42">
        <w:t>initiate the timeline</w:t>
      </w:r>
      <w:r>
        <w:t>:</w:t>
      </w:r>
    </w:p>
    <w:p w14:paraId="4AB35CE7" w14:textId="7D7CB69C" w:rsidR="00A62808" w:rsidRPr="0093611D" w:rsidRDefault="00A62808" w:rsidP="006C3C3F">
      <w:pPr>
        <w:pStyle w:val="OrderedList"/>
        <w:numPr>
          <w:ilvl w:val="0"/>
          <w:numId w:val="56"/>
        </w:numPr>
        <w:jc w:val="both"/>
        <w:rPr>
          <w:b/>
        </w:rPr>
      </w:pPr>
      <w:r>
        <w:t xml:space="preserve">The Servicer will initiate the timeline. From the </w:t>
      </w:r>
      <w:r w:rsidRPr="0093611D">
        <w:rPr>
          <w:b/>
        </w:rPr>
        <w:t>Endorsed</w:t>
      </w:r>
      <w:r w:rsidRPr="00B31C42">
        <w:t xml:space="preserve"> menu</w:t>
      </w:r>
      <w:r>
        <w:t xml:space="preserve">, select </w:t>
      </w:r>
      <w:r w:rsidRPr="0093611D">
        <w:rPr>
          <w:b/>
        </w:rPr>
        <w:t xml:space="preserve">Request </w:t>
      </w:r>
      <w:r>
        <w:t>and</w:t>
      </w:r>
      <w:r w:rsidRPr="00B31C42">
        <w:t xml:space="preserve"> click </w:t>
      </w:r>
      <w:r w:rsidRPr="0093611D">
        <w:rPr>
          <w:b/>
        </w:rPr>
        <w:t>Setup.</w:t>
      </w:r>
    </w:p>
    <w:p w14:paraId="5DFFE3D5" w14:textId="77777777" w:rsidR="00A62808" w:rsidRDefault="00A62808" w:rsidP="006C3C3F">
      <w:pPr>
        <w:pStyle w:val="OrderedList"/>
        <w:numPr>
          <w:ilvl w:val="0"/>
          <w:numId w:val="56"/>
        </w:numPr>
        <w:jc w:val="both"/>
      </w:pPr>
      <w:r>
        <w:t xml:space="preserve">On the </w:t>
      </w:r>
      <w:r w:rsidRPr="00E3242E">
        <w:rPr>
          <w:b/>
        </w:rPr>
        <w:t>Endorsed Request Setup Search Screen</w:t>
      </w:r>
      <w:r>
        <w:t>, e</w:t>
      </w:r>
      <w:r w:rsidRPr="00B31C42">
        <w:t xml:space="preserve">nter the loan search criteria and click </w:t>
      </w:r>
      <w:r w:rsidRPr="00E3242E">
        <w:rPr>
          <w:b/>
        </w:rPr>
        <w:t>Search.</w:t>
      </w:r>
      <w:r w:rsidRPr="00B31C42">
        <w:t xml:space="preserve"> </w:t>
      </w:r>
    </w:p>
    <w:p w14:paraId="109A9FA7" w14:textId="78A2EDA2" w:rsidR="00DC58E9" w:rsidRDefault="00DC58E9" w:rsidP="00A811BE">
      <w:pPr>
        <w:pStyle w:val="BodyText"/>
        <w:jc w:val="center"/>
      </w:pPr>
      <w:r>
        <w:rPr>
          <w:noProof/>
        </w:rPr>
        <w:drawing>
          <wp:inline distT="0" distB="0" distL="0" distR="0" wp14:anchorId="1D83521F" wp14:editId="475E98E9">
            <wp:extent cx="4832350" cy="1693904"/>
            <wp:effectExtent l="19050" t="19050" r="25400" b="20955"/>
            <wp:docPr id="2110573581"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0573581" name="Picture 1" descr="A screenshot of a computer&#10;&#10;Description automatically generated with medium confidence"/>
                    <pic:cNvPicPr/>
                  </pic:nvPicPr>
                  <pic:blipFill>
                    <a:blip r:embed="rId355"/>
                    <a:stretch>
                      <a:fillRect/>
                    </a:stretch>
                  </pic:blipFill>
                  <pic:spPr>
                    <a:xfrm>
                      <a:off x="0" y="0"/>
                      <a:ext cx="4855180" cy="1701907"/>
                    </a:xfrm>
                    <a:prstGeom prst="rect">
                      <a:avLst/>
                    </a:prstGeom>
                    <a:ln w="19050">
                      <a:solidFill>
                        <a:srgbClr val="0070C0"/>
                      </a:solidFill>
                    </a:ln>
                  </pic:spPr>
                </pic:pic>
              </a:graphicData>
            </a:graphic>
          </wp:inline>
        </w:drawing>
      </w:r>
    </w:p>
    <w:p w14:paraId="1E40455C" w14:textId="06625C12" w:rsidR="005937E1" w:rsidRPr="00B31C42" w:rsidRDefault="002D32A6" w:rsidP="005937E1">
      <w:pPr>
        <w:pStyle w:val="FigureCaption0"/>
      </w:pPr>
      <w:bookmarkStart w:id="3922" w:name="_Toc314055486"/>
      <w:bookmarkStart w:id="3923" w:name="_Toc315476630"/>
      <w:r>
        <w:rPr>
          <w:b w:val="0"/>
        </w:rPr>
        <w:t xml:space="preserve">               </w:t>
      </w:r>
      <w:bookmarkStart w:id="3924" w:name="_Toc74052890"/>
      <w:bookmarkStart w:id="3925" w:name="_Toc90644269"/>
      <w:bookmarkStart w:id="3926" w:name="_Toc230164192"/>
      <w:bookmarkEnd w:id="3922"/>
      <w:bookmarkEnd w:id="3923"/>
      <w:r w:rsidR="005937E1">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5937E1">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39</w:t>
      </w:r>
      <w:r w:rsidR="00764635">
        <w:rPr>
          <w:noProof/>
        </w:rPr>
        <w:fldChar w:fldCharType="end"/>
      </w:r>
      <w:r w:rsidR="005937E1">
        <w:rPr>
          <w:noProof/>
        </w:rPr>
        <w:t xml:space="preserve">: </w:t>
      </w:r>
      <w:r w:rsidR="003E3B28" w:rsidRPr="003E3B28">
        <w:rPr>
          <w:noProof/>
        </w:rPr>
        <w:t>Endorsed - Requests - Setup Search</w:t>
      </w:r>
      <w:bookmarkEnd w:id="3924"/>
      <w:bookmarkEnd w:id="3925"/>
      <w:bookmarkEnd w:id="3926"/>
    </w:p>
    <w:p w14:paraId="6A4E8E97" w14:textId="77777777" w:rsidR="00A62808" w:rsidRPr="00B31C42" w:rsidRDefault="00A62808" w:rsidP="00282C3A">
      <w:pPr>
        <w:pStyle w:val="OrderedList"/>
        <w:jc w:val="both"/>
      </w:pPr>
      <w:r>
        <w:t xml:space="preserve">From the search results, select </w:t>
      </w:r>
      <w:r w:rsidRPr="00B31C42">
        <w:t xml:space="preserve">a </w:t>
      </w:r>
      <w:r>
        <w:t>loan</w:t>
      </w:r>
      <w:r w:rsidRPr="00B31C42">
        <w:t xml:space="preserve"> to initiate the timeline</w:t>
      </w:r>
      <w:r>
        <w:t>.</w:t>
      </w:r>
      <w:r w:rsidRPr="00B31C42">
        <w:t xml:space="preserve"> </w:t>
      </w:r>
    </w:p>
    <w:p w14:paraId="6C1C9EB5" w14:textId="6F047BA4" w:rsidR="00A62808" w:rsidRDefault="00A62808" w:rsidP="00282C3A">
      <w:pPr>
        <w:pStyle w:val="OrderedList"/>
        <w:jc w:val="both"/>
      </w:pPr>
      <w:r>
        <w:t xml:space="preserve">On the </w:t>
      </w:r>
      <w:r w:rsidRPr="00177439">
        <w:rPr>
          <w:b/>
        </w:rPr>
        <w:t>Edit Servicing Management</w:t>
      </w:r>
      <w:r>
        <w:t xml:space="preserve"> screen, s</w:t>
      </w:r>
      <w:r w:rsidRPr="00B31C42">
        <w:t xml:space="preserve">elect Subordination from the </w:t>
      </w:r>
      <w:r w:rsidRPr="00177439">
        <w:rPr>
          <w:b/>
        </w:rPr>
        <w:t>Servicing Type</w:t>
      </w:r>
      <w:r w:rsidRPr="00B31C42">
        <w:t xml:space="preserve"> </w:t>
      </w:r>
      <w:r>
        <w:t>d</w:t>
      </w:r>
      <w:r w:rsidRPr="00B31C42">
        <w:t xml:space="preserve">ropdown and populate the required fields (marked with </w:t>
      </w:r>
      <w:r>
        <w:t xml:space="preserve">an </w:t>
      </w:r>
      <w:r w:rsidRPr="00B31C42">
        <w:t>asterisk</w:t>
      </w:r>
      <w:r w:rsidR="00721586">
        <w:t>).</w:t>
      </w:r>
      <w:r w:rsidRPr="00B31C42">
        <w:t xml:space="preserve"> </w:t>
      </w:r>
      <w:r w:rsidRPr="00B31C42">
        <w:tab/>
      </w:r>
    </w:p>
    <w:p w14:paraId="21017B78" w14:textId="52DFED07" w:rsidR="00A62808" w:rsidRDefault="005C354A" w:rsidP="00A811BE">
      <w:pPr>
        <w:pStyle w:val="BodyText"/>
        <w:jc w:val="center"/>
      </w:pPr>
      <w:r>
        <w:rPr>
          <w:noProof/>
        </w:rPr>
        <w:drawing>
          <wp:inline distT="0" distB="0" distL="0" distR="0" wp14:anchorId="597FD2AC" wp14:editId="6EB311C4">
            <wp:extent cx="1870604" cy="1836593"/>
            <wp:effectExtent l="0" t="0" r="0" b="0"/>
            <wp:docPr id="2785" name="Picture 2785" descr="Graphical user interface, text,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5" name="Picture 2785" descr="Graphical user interface, text, email&#10;&#10;Description automatically generated"/>
                    <pic:cNvPicPr/>
                  </pic:nvPicPr>
                  <pic:blipFill>
                    <a:blip r:embed="rId374"/>
                    <a:stretch>
                      <a:fillRect/>
                    </a:stretch>
                  </pic:blipFill>
                  <pic:spPr>
                    <a:xfrm>
                      <a:off x="0" y="0"/>
                      <a:ext cx="1892119" cy="1857717"/>
                    </a:xfrm>
                    <a:prstGeom prst="rect">
                      <a:avLst/>
                    </a:prstGeom>
                  </pic:spPr>
                </pic:pic>
              </a:graphicData>
            </a:graphic>
          </wp:inline>
        </w:drawing>
      </w:r>
    </w:p>
    <w:p w14:paraId="6E89228D" w14:textId="6001CDB0" w:rsidR="005937E1" w:rsidRPr="00B31C42" w:rsidRDefault="005937E1" w:rsidP="005937E1">
      <w:pPr>
        <w:pStyle w:val="FigureCaption0"/>
      </w:pPr>
      <w:bookmarkStart w:id="3927" w:name="_Toc74052891"/>
      <w:bookmarkStart w:id="3928" w:name="_Toc90644270"/>
      <w:bookmarkStart w:id="3929" w:name="_Toc23016419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40</w:t>
      </w:r>
      <w:r w:rsidR="00764635">
        <w:rPr>
          <w:noProof/>
        </w:rPr>
        <w:fldChar w:fldCharType="end"/>
      </w:r>
      <w:r>
        <w:rPr>
          <w:noProof/>
        </w:rPr>
        <w:t xml:space="preserve">: </w:t>
      </w:r>
      <w:r w:rsidR="003E3B28" w:rsidRPr="003E3B28">
        <w:rPr>
          <w:noProof/>
        </w:rPr>
        <w:t xml:space="preserve">Endorsed - Requests - </w:t>
      </w:r>
      <w:r w:rsidR="003E3B28">
        <w:rPr>
          <w:noProof/>
        </w:rPr>
        <w:t>Subordination</w:t>
      </w:r>
      <w:r w:rsidR="003E3B28" w:rsidRPr="003E3B28">
        <w:rPr>
          <w:noProof/>
        </w:rPr>
        <w:t xml:space="preserve"> - Edit Servicing Management</w:t>
      </w:r>
      <w:bookmarkEnd w:id="3927"/>
      <w:bookmarkEnd w:id="3928"/>
      <w:bookmarkEnd w:id="3929"/>
    </w:p>
    <w:p w14:paraId="5AF11A41" w14:textId="77777777" w:rsidR="005937E1" w:rsidRPr="002D32A6" w:rsidRDefault="005937E1" w:rsidP="002D32A6">
      <w:pPr>
        <w:pStyle w:val="OrderedList"/>
        <w:ind w:left="1440"/>
        <w:rPr>
          <w:rFonts w:eastAsia="Times New Roman" w:cstheme="minorHAnsi"/>
          <w:b/>
          <w:sz w:val="20"/>
          <w:szCs w:val="20"/>
        </w:rPr>
      </w:pPr>
    </w:p>
    <w:p w14:paraId="4C38926A" w14:textId="4A91E161" w:rsidR="00A62808" w:rsidRPr="00B31C42" w:rsidRDefault="00A62808" w:rsidP="00282C3A">
      <w:pPr>
        <w:pStyle w:val="OrderedList"/>
        <w:jc w:val="both"/>
      </w:pPr>
      <w:r>
        <w:t>Click</w:t>
      </w:r>
      <w:r w:rsidRPr="00B31C42">
        <w:t xml:space="preserve"> the </w:t>
      </w:r>
      <w:r w:rsidR="007704DE" w:rsidRPr="007704DE">
        <w:rPr>
          <w:b/>
        </w:rPr>
        <w:t xml:space="preserve">Go to Servicing Steps after Submit </w:t>
      </w:r>
      <w:r>
        <w:t xml:space="preserve">checkbox </w:t>
      </w:r>
      <w:r w:rsidRPr="00B31C42">
        <w:t xml:space="preserve">(at the bottom of the </w:t>
      </w:r>
      <w:r w:rsidR="007704DE" w:rsidRPr="007704DE">
        <w:rPr>
          <w:b/>
        </w:rPr>
        <w:t xml:space="preserve">Edit Servicing Management </w:t>
      </w:r>
      <w:r>
        <w:t>screen</w:t>
      </w:r>
      <w:r w:rsidR="00721586">
        <w:t>).</w:t>
      </w:r>
    </w:p>
    <w:p w14:paraId="38F3973B" w14:textId="6BD6062B" w:rsidR="00A62808" w:rsidRPr="00B31C42" w:rsidRDefault="00A62808" w:rsidP="00282C3A">
      <w:pPr>
        <w:pStyle w:val="OrderedList"/>
        <w:jc w:val="both"/>
      </w:pPr>
      <w:r>
        <w:rPr>
          <w:rFonts w:cs="Calibri"/>
        </w:rPr>
        <w:t xml:space="preserve">Click </w:t>
      </w:r>
      <w:r w:rsidRPr="00AA5159">
        <w:rPr>
          <w:rFonts w:cs="Calibri"/>
          <w:b/>
        </w:rPr>
        <w:t>Submit</w:t>
      </w:r>
      <w:r>
        <w:rPr>
          <w:rFonts w:cs="Calibri"/>
        </w:rPr>
        <w:t>.</w:t>
      </w:r>
      <w:r w:rsidRPr="00B31C42">
        <w:rPr>
          <w:rFonts w:cs="Calibri"/>
        </w:rPr>
        <w:t xml:space="preserve"> (If you click </w:t>
      </w:r>
      <w:r w:rsidRPr="004F7C37">
        <w:rPr>
          <w:rFonts w:cs="Calibri"/>
          <w:b/>
        </w:rPr>
        <w:t>Cancel</w:t>
      </w:r>
      <w:r w:rsidRPr="00B31C42">
        <w:rPr>
          <w:rFonts w:cs="Calibri"/>
        </w:rPr>
        <w:t xml:space="preserve">, the </w:t>
      </w:r>
      <w:r w:rsidRPr="00EA1415">
        <w:rPr>
          <w:b/>
        </w:rPr>
        <w:t xml:space="preserve">Endorsed Request Setup Search </w:t>
      </w:r>
      <w:r w:rsidRPr="00B31C42">
        <w:t>Screen will be displayed</w:t>
      </w:r>
      <w:r w:rsidR="00721586">
        <w:t>).</w:t>
      </w:r>
    </w:p>
    <w:p w14:paraId="73FD86E0" w14:textId="77777777" w:rsidR="00A62808" w:rsidRPr="009B4D80" w:rsidRDefault="00A62808" w:rsidP="00282C3A">
      <w:pPr>
        <w:pStyle w:val="OrderedList"/>
        <w:jc w:val="both"/>
      </w:pPr>
      <w:r w:rsidRPr="00B31C42">
        <w:t xml:space="preserve">The Request Steps screen for Subordination timeline is displayed. </w:t>
      </w:r>
    </w:p>
    <w:p w14:paraId="3A5F254A" w14:textId="25746B1F" w:rsidR="00A62808" w:rsidRDefault="00407B80" w:rsidP="00A811BE">
      <w:pPr>
        <w:pStyle w:val="BodyText"/>
        <w:jc w:val="center"/>
      </w:pPr>
      <w:r w:rsidRPr="00407B80">
        <w:rPr>
          <w:noProof/>
        </w:rPr>
        <w:t xml:space="preserve"> </w:t>
      </w:r>
      <w:r>
        <w:rPr>
          <w:noProof/>
        </w:rPr>
        <w:drawing>
          <wp:inline distT="0" distB="0" distL="0" distR="0" wp14:anchorId="56D50BF8" wp14:editId="5516D8E1">
            <wp:extent cx="5900057" cy="1285280"/>
            <wp:effectExtent l="0" t="0" r="5715" b="0"/>
            <wp:docPr id="2867" name="Picture 2867"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7" name="Picture 2867" descr="Graphical user interface&#10;&#10;Description automatically generated"/>
                    <pic:cNvPicPr/>
                  </pic:nvPicPr>
                  <pic:blipFill>
                    <a:blip r:embed="rId375"/>
                    <a:stretch>
                      <a:fillRect/>
                    </a:stretch>
                  </pic:blipFill>
                  <pic:spPr>
                    <a:xfrm>
                      <a:off x="0" y="0"/>
                      <a:ext cx="5902648" cy="1285844"/>
                    </a:xfrm>
                    <a:prstGeom prst="rect">
                      <a:avLst/>
                    </a:prstGeom>
                  </pic:spPr>
                </pic:pic>
              </a:graphicData>
            </a:graphic>
          </wp:inline>
        </w:drawing>
      </w:r>
    </w:p>
    <w:p w14:paraId="214A2E93" w14:textId="69AB494A" w:rsidR="005937E1" w:rsidRPr="002D32A6" w:rsidRDefault="002D32A6" w:rsidP="00990B8D">
      <w:pPr>
        <w:pStyle w:val="FigureCaption0"/>
      </w:pPr>
      <w:bookmarkStart w:id="3930" w:name="_Toc315476632"/>
      <w:r w:rsidRPr="005937E1">
        <w:t xml:space="preserve">               </w:t>
      </w:r>
      <w:bookmarkStart w:id="3931" w:name="_Toc230164194"/>
      <w:bookmarkStart w:id="3932" w:name="_Toc74052892"/>
      <w:bookmarkStart w:id="3933" w:name="_Toc90644271"/>
      <w:bookmarkEnd w:id="3930"/>
      <w:r w:rsidR="005937E1">
        <w:t xml:space="preserve">Figure </w:t>
      </w:r>
      <w:r w:rsidR="00764635">
        <w:rPr>
          <w:b w:val="0"/>
          <w:noProof/>
        </w:rPr>
        <w:fldChar w:fldCharType="begin"/>
      </w:r>
      <w:r w:rsidR="00764635">
        <w:rPr>
          <w:noProof/>
        </w:rPr>
        <w:instrText xml:space="preserve"> STYLEREF 1 \s </w:instrText>
      </w:r>
      <w:r w:rsidR="00764635">
        <w:rPr>
          <w:b w:val="0"/>
          <w:noProof/>
        </w:rPr>
        <w:fldChar w:fldCharType="separate"/>
      </w:r>
      <w:r w:rsidR="00942841">
        <w:rPr>
          <w:noProof/>
        </w:rPr>
        <w:t>7</w:t>
      </w:r>
      <w:r w:rsidR="00764635">
        <w:rPr>
          <w:b w:val="0"/>
          <w:noProof/>
        </w:rPr>
        <w:fldChar w:fldCharType="end"/>
      </w:r>
      <w:r w:rsidR="005937E1">
        <w:noBreakHyphen/>
      </w:r>
      <w:r w:rsidR="00764635">
        <w:rPr>
          <w:b w:val="0"/>
          <w:noProof/>
        </w:rPr>
        <w:fldChar w:fldCharType="begin"/>
      </w:r>
      <w:r w:rsidR="00764635">
        <w:rPr>
          <w:noProof/>
        </w:rPr>
        <w:instrText xml:space="preserve"> SEQ Figure \* ARABIC \s 1 </w:instrText>
      </w:r>
      <w:r w:rsidR="00764635">
        <w:rPr>
          <w:b w:val="0"/>
          <w:noProof/>
        </w:rPr>
        <w:fldChar w:fldCharType="separate"/>
      </w:r>
      <w:r w:rsidR="00942841">
        <w:rPr>
          <w:noProof/>
        </w:rPr>
        <w:t>41</w:t>
      </w:r>
      <w:r w:rsidR="00764635">
        <w:rPr>
          <w:b w:val="0"/>
          <w:noProof/>
        </w:rPr>
        <w:fldChar w:fldCharType="end"/>
      </w:r>
      <w:r w:rsidR="005937E1">
        <w:t xml:space="preserve">: </w:t>
      </w:r>
      <w:r w:rsidR="003E3B28" w:rsidRPr="003E3B28">
        <w:t>Endorsed - Requests - Subordination - Timeline Steps</w:t>
      </w:r>
      <w:bookmarkEnd w:id="3931"/>
      <w:r w:rsidR="003E3B28" w:rsidRPr="003E3B28" w:rsidDel="003E3B28">
        <w:t xml:space="preserve"> </w:t>
      </w:r>
      <w:bookmarkEnd w:id="3932"/>
      <w:bookmarkEnd w:id="3933"/>
    </w:p>
    <w:p w14:paraId="602C3469" w14:textId="494E88F3" w:rsidR="00A62808" w:rsidRPr="00B31C42" w:rsidRDefault="00A62808" w:rsidP="002245C4">
      <w:pPr>
        <w:pStyle w:val="OrderedList"/>
        <w:jc w:val="both"/>
      </w:pPr>
      <w:r w:rsidRPr="00B31C42">
        <w:t xml:space="preserve">The </w:t>
      </w:r>
      <w:r>
        <w:t>s</w:t>
      </w:r>
      <w:r w:rsidRPr="00B31C42">
        <w:t>tep</w:t>
      </w:r>
      <w:r>
        <w:t xml:space="preserve"> </w:t>
      </w:r>
      <w:r w:rsidRPr="002245C4">
        <w:rPr>
          <w:b/>
        </w:rPr>
        <w:t>Request for Subordination Received</w:t>
      </w:r>
      <w:r w:rsidRPr="00B31C42">
        <w:t xml:space="preserve"> completion date is pre-populated with the </w:t>
      </w:r>
      <w:r>
        <w:t>timeline created date.</w:t>
      </w:r>
    </w:p>
    <w:p w14:paraId="2E75BCCF" w14:textId="77777777" w:rsidR="00A62808" w:rsidRDefault="00A62808" w:rsidP="002245C4">
      <w:pPr>
        <w:pStyle w:val="OrderedList"/>
        <w:jc w:val="both"/>
      </w:pPr>
      <w:r w:rsidRPr="00B31C42">
        <w:t xml:space="preserve">For </w:t>
      </w:r>
      <w:r>
        <w:t>the s</w:t>
      </w:r>
      <w:r w:rsidRPr="00B31C42">
        <w:t xml:space="preserve">tep </w:t>
      </w:r>
      <w:r w:rsidRPr="002245C4">
        <w:rPr>
          <w:b/>
        </w:rPr>
        <w:t>Upload Subordination Package,</w:t>
      </w:r>
      <w:r w:rsidRPr="002245C4">
        <w:t xml:space="preserve"> </w:t>
      </w:r>
      <w:r w:rsidRPr="00B31C42">
        <w:t xml:space="preserve">the </w:t>
      </w:r>
      <w:r>
        <w:t>completion date</w:t>
      </w:r>
      <w:r w:rsidRPr="00B31C42">
        <w:t xml:space="preserve"> will be pre-populated with </w:t>
      </w:r>
      <w:r>
        <w:t xml:space="preserve">the </w:t>
      </w:r>
      <w:r w:rsidRPr="00B31C42">
        <w:t xml:space="preserve">current system date. </w:t>
      </w:r>
      <w:r>
        <w:t>For this step,</w:t>
      </w:r>
      <w:r w:rsidRPr="00B31C42">
        <w:t xml:space="preserve"> </w:t>
      </w:r>
      <w:r>
        <w:t>a servicer</w:t>
      </w:r>
      <w:r w:rsidRPr="00B31C42">
        <w:t xml:space="preserve"> must upload the Subordination Package document. The step cannot be completed without attaching the required document. Once the document is attached, </w:t>
      </w:r>
      <w:r>
        <w:t>a servicer</w:t>
      </w:r>
      <w:r w:rsidRPr="00B31C42">
        <w:t xml:space="preserve"> will click </w:t>
      </w:r>
      <w:r w:rsidRPr="002245C4">
        <w:t>Submit</w:t>
      </w:r>
      <w:r w:rsidRPr="00B31C42">
        <w:t xml:space="preserve"> for the document to be attached. </w:t>
      </w:r>
    </w:p>
    <w:p w14:paraId="1AE395B6" w14:textId="77777777" w:rsidR="00A62808" w:rsidRDefault="00A62808" w:rsidP="002245C4">
      <w:pPr>
        <w:pStyle w:val="OrderedList"/>
        <w:jc w:val="both"/>
      </w:pPr>
      <w:r w:rsidRPr="00B31C42">
        <w:t xml:space="preserve">A </w:t>
      </w:r>
      <w:r>
        <w:t>PDF</w:t>
      </w:r>
      <w:r w:rsidRPr="00B31C42">
        <w:t xml:space="preserve"> icon is added next to the step</w:t>
      </w:r>
      <w:r>
        <w:t>.</w:t>
      </w:r>
      <w:r w:rsidRPr="00B31C42">
        <w:t xml:space="preserve"> </w:t>
      </w:r>
      <w:r>
        <w:t>S</w:t>
      </w:r>
      <w:r w:rsidRPr="00B31C42">
        <w:t>elect th</w:t>
      </w:r>
      <w:r>
        <w:t xml:space="preserve">e </w:t>
      </w:r>
      <w:r w:rsidRPr="002245C4">
        <w:rPr>
          <w:b/>
        </w:rPr>
        <w:t>PDF icon</w:t>
      </w:r>
      <w:r w:rsidRPr="00B31C42">
        <w:t xml:space="preserve"> to view the attached document. This document is also auto-saved in the Documents tab.</w:t>
      </w:r>
    </w:p>
    <w:p w14:paraId="27F31A5F" w14:textId="71D14D35" w:rsidR="00A62808" w:rsidRDefault="005C354A" w:rsidP="00A811BE">
      <w:pPr>
        <w:pStyle w:val="BodyText"/>
        <w:jc w:val="center"/>
      </w:pPr>
      <w:r>
        <w:rPr>
          <w:noProof/>
        </w:rPr>
        <w:drawing>
          <wp:inline distT="0" distB="0" distL="0" distR="0" wp14:anchorId="74531708" wp14:editId="29F68B5E">
            <wp:extent cx="1410319" cy="1134386"/>
            <wp:effectExtent l="0" t="0" r="0" b="8890"/>
            <wp:docPr id="2787" name="Picture 2787"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7" name="Picture 2787" descr="Graphical user interface, text, application&#10;&#10;Description automatically generated"/>
                    <pic:cNvPicPr/>
                  </pic:nvPicPr>
                  <pic:blipFill>
                    <a:blip r:embed="rId376"/>
                    <a:stretch>
                      <a:fillRect/>
                    </a:stretch>
                  </pic:blipFill>
                  <pic:spPr>
                    <a:xfrm>
                      <a:off x="0" y="0"/>
                      <a:ext cx="1427549" cy="1148245"/>
                    </a:xfrm>
                    <a:prstGeom prst="rect">
                      <a:avLst/>
                    </a:prstGeom>
                  </pic:spPr>
                </pic:pic>
              </a:graphicData>
            </a:graphic>
          </wp:inline>
        </w:drawing>
      </w:r>
    </w:p>
    <w:p w14:paraId="6CF33FA0" w14:textId="5D91EF40" w:rsidR="00A62808" w:rsidRPr="00B31C42" w:rsidRDefault="00A62808" w:rsidP="001879BA">
      <w:pPr>
        <w:pStyle w:val="FigureCaption0"/>
      </w:pPr>
      <w:bookmarkStart w:id="3934" w:name="_Toc314055488"/>
      <w:bookmarkStart w:id="3935" w:name="_Toc315476633"/>
      <w:bookmarkStart w:id="3936" w:name="_Toc230164195"/>
      <w:bookmarkStart w:id="3937" w:name="_Toc74052893"/>
      <w:bookmarkStart w:id="3938" w:name="_Toc9064427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42</w:t>
      </w:r>
      <w:r w:rsidR="00764635">
        <w:rPr>
          <w:noProof/>
        </w:rPr>
        <w:fldChar w:fldCharType="end"/>
      </w:r>
      <w:bookmarkEnd w:id="3934"/>
      <w:r>
        <w:rPr>
          <w:noProof/>
        </w:rPr>
        <w:t>:</w:t>
      </w:r>
      <w:bookmarkEnd w:id="3935"/>
      <w:r w:rsidRPr="00EC2D2A">
        <w:rPr>
          <w:noProof/>
        </w:rPr>
        <w:t xml:space="preserve"> </w:t>
      </w:r>
      <w:r w:rsidR="003E3B28" w:rsidRPr="003E3B28">
        <w:rPr>
          <w:noProof/>
        </w:rPr>
        <w:t>Endorsed - Requests - Subordination - Edit Step</w:t>
      </w:r>
      <w:bookmarkEnd w:id="3936"/>
      <w:r w:rsidR="003E3B28" w:rsidRPr="003E3B28" w:rsidDel="003E3B28">
        <w:rPr>
          <w:noProof/>
        </w:rPr>
        <w:t xml:space="preserve"> </w:t>
      </w:r>
      <w:bookmarkEnd w:id="3937"/>
      <w:bookmarkEnd w:id="3938"/>
    </w:p>
    <w:p w14:paraId="624E938C" w14:textId="77777777" w:rsidR="00873A6D" w:rsidRDefault="00873A6D" w:rsidP="006C3C3F">
      <w:pPr>
        <w:pStyle w:val="Heading5"/>
        <w:numPr>
          <w:ilvl w:val="4"/>
          <w:numId w:val="400"/>
        </w:numPr>
      </w:pPr>
      <w:r>
        <w:t>HUD NSC Staff</w:t>
      </w:r>
      <w:r w:rsidDel="00173AD8">
        <w:t xml:space="preserve"> </w:t>
      </w:r>
      <w:r>
        <w:t>Activities</w:t>
      </w:r>
    </w:p>
    <w:p w14:paraId="7B7F4609" w14:textId="77777777" w:rsidR="00873A6D" w:rsidRDefault="00873A6D" w:rsidP="00873A6D">
      <w:pPr>
        <w:pStyle w:val="BodyText"/>
      </w:pPr>
      <w:r>
        <w:t>HUD NSC Staff</w:t>
      </w:r>
      <w:r w:rsidDel="00173AD8">
        <w:t xml:space="preserve"> </w:t>
      </w:r>
      <w:r>
        <w:t>must</w:t>
      </w:r>
      <w:r w:rsidRPr="00B31C42">
        <w:t xml:space="preserve"> </w:t>
      </w:r>
      <w:r>
        <w:t>perform the following steps:</w:t>
      </w:r>
    </w:p>
    <w:p w14:paraId="0C168FF7" w14:textId="2361753E" w:rsidR="00A62808" w:rsidRPr="00B31C42" w:rsidRDefault="00A62808" w:rsidP="006C3C3F">
      <w:pPr>
        <w:pStyle w:val="OrderedList"/>
        <w:numPr>
          <w:ilvl w:val="0"/>
          <w:numId w:val="50"/>
        </w:numPr>
        <w:jc w:val="both"/>
      </w:pPr>
      <w:r w:rsidRPr="002F0AA6">
        <w:rPr>
          <w:rFonts w:cs="Calibri"/>
        </w:rPr>
        <w:t xml:space="preserve">Upon completion of Subordination package review, </w:t>
      </w:r>
      <w:r w:rsidR="009E7AA3">
        <w:rPr>
          <w:rFonts w:cs="Calibri"/>
        </w:rPr>
        <w:t xml:space="preserve">HUD NSC </w:t>
      </w:r>
      <w:r w:rsidR="00873A6D">
        <w:rPr>
          <w:rFonts w:cs="Calibri"/>
        </w:rPr>
        <w:t>Staff</w:t>
      </w:r>
      <w:r w:rsidR="00873A6D" w:rsidRPr="002F0AA6">
        <w:rPr>
          <w:rFonts w:cs="Calibri"/>
        </w:rPr>
        <w:t xml:space="preserve"> </w:t>
      </w:r>
      <w:r w:rsidRPr="002F0AA6">
        <w:rPr>
          <w:rFonts w:cs="Calibri"/>
        </w:rPr>
        <w:t xml:space="preserve">will complete the step </w:t>
      </w:r>
      <w:r w:rsidRPr="002F0AA6">
        <w:rPr>
          <w:b/>
        </w:rPr>
        <w:t>Subordination Package Reviewed by HUD</w:t>
      </w:r>
      <w:r w:rsidRPr="00B31C42">
        <w:t>.</w:t>
      </w:r>
      <w:r>
        <w:t xml:space="preserve"> </w:t>
      </w:r>
      <w:r w:rsidRPr="00B31C42">
        <w:t xml:space="preserve">To complete the step, select </w:t>
      </w:r>
      <w:r>
        <w:t>it</w:t>
      </w:r>
      <w:r w:rsidRPr="00B31C42">
        <w:t xml:space="preserve"> and populate the completion date, add a note in the </w:t>
      </w:r>
      <w:r>
        <w:t>Notes field</w:t>
      </w:r>
      <w:r w:rsidRPr="00B31C42">
        <w:t xml:space="preserve"> if applicable, click </w:t>
      </w:r>
      <w:r w:rsidRPr="002F0AA6">
        <w:rPr>
          <w:b/>
        </w:rPr>
        <w:t>Submit</w:t>
      </w:r>
      <w:r w:rsidRPr="00B31C42">
        <w:t xml:space="preserve"> on </w:t>
      </w:r>
      <w:r>
        <w:t xml:space="preserve">the </w:t>
      </w:r>
      <w:r w:rsidRPr="002F0AA6">
        <w:rPr>
          <w:b/>
        </w:rPr>
        <w:t>Edit Step</w:t>
      </w:r>
      <w:r>
        <w:t xml:space="preserve"> window</w:t>
      </w:r>
      <w:r w:rsidRPr="00B31C42">
        <w:t>.</w:t>
      </w:r>
    </w:p>
    <w:p w14:paraId="589DA6AF" w14:textId="481533E1" w:rsidR="00A62808" w:rsidRPr="00871876" w:rsidRDefault="00A62808" w:rsidP="006C3C3F">
      <w:pPr>
        <w:pStyle w:val="OrderedList"/>
        <w:numPr>
          <w:ilvl w:val="0"/>
          <w:numId w:val="50"/>
        </w:numPr>
        <w:jc w:val="both"/>
        <w:rPr>
          <w:rFonts w:cs="Calibri"/>
        </w:rPr>
      </w:pPr>
      <w:r w:rsidRPr="00871876">
        <w:rPr>
          <w:rFonts w:cs="Calibri"/>
        </w:rPr>
        <w:t xml:space="preserve">Once a decision has been made about whether to approve, deny or request additional information, the </w:t>
      </w:r>
      <w:r w:rsidR="009E7AA3" w:rsidRPr="00871876">
        <w:rPr>
          <w:rFonts w:cs="Calibri"/>
        </w:rPr>
        <w:t>HUD NSC Contractor</w:t>
      </w:r>
      <w:r w:rsidRPr="00871876">
        <w:rPr>
          <w:rFonts w:cs="Calibri"/>
        </w:rPr>
        <w:t xml:space="preserve"> will add the respective optional step. </w:t>
      </w:r>
    </w:p>
    <w:p w14:paraId="2D4A69D3" w14:textId="77777777" w:rsidR="00A62808" w:rsidRPr="00871876" w:rsidRDefault="00A62808" w:rsidP="006C3C3F">
      <w:pPr>
        <w:pStyle w:val="OrderedList"/>
        <w:numPr>
          <w:ilvl w:val="0"/>
          <w:numId w:val="50"/>
        </w:numPr>
        <w:jc w:val="both"/>
        <w:rPr>
          <w:rFonts w:cs="Calibri"/>
        </w:rPr>
      </w:pPr>
      <w:r w:rsidRPr="00871876">
        <w:rPr>
          <w:rFonts w:cs="Calibri"/>
        </w:rPr>
        <w:t xml:space="preserve">To add an optional step (HUD Decision-Approved, HUD Decision-Denied, or HUD Decision-Pending Additional Information), click New. </w:t>
      </w:r>
    </w:p>
    <w:p w14:paraId="1ACA9AF2" w14:textId="2B72C05C" w:rsidR="00A62808" w:rsidRDefault="005C354A" w:rsidP="00A811BE">
      <w:pPr>
        <w:pStyle w:val="BodyText"/>
        <w:jc w:val="center"/>
      </w:pPr>
      <w:r>
        <w:rPr>
          <w:noProof/>
        </w:rPr>
        <w:drawing>
          <wp:inline distT="0" distB="0" distL="0" distR="0" wp14:anchorId="4644A8E9" wp14:editId="4D38044A">
            <wp:extent cx="1990681" cy="1235324"/>
            <wp:effectExtent l="0" t="0" r="0" b="3175"/>
            <wp:docPr id="2788" name="Picture 278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8" name="Picture 2788" descr="Graphical user interface, text, application, chat or text message&#10;&#10;Description automatically generated"/>
                    <pic:cNvPicPr/>
                  </pic:nvPicPr>
                  <pic:blipFill>
                    <a:blip r:embed="rId377"/>
                    <a:stretch>
                      <a:fillRect/>
                    </a:stretch>
                  </pic:blipFill>
                  <pic:spPr>
                    <a:xfrm>
                      <a:off x="0" y="0"/>
                      <a:ext cx="2012232" cy="1248698"/>
                    </a:xfrm>
                    <a:prstGeom prst="rect">
                      <a:avLst/>
                    </a:prstGeom>
                  </pic:spPr>
                </pic:pic>
              </a:graphicData>
            </a:graphic>
          </wp:inline>
        </w:drawing>
      </w:r>
    </w:p>
    <w:p w14:paraId="69A700D7" w14:textId="4DF41055" w:rsidR="00A62808" w:rsidRPr="00B31C42" w:rsidRDefault="00A62808" w:rsidP="001879BA">
      <w:pPr>
        <w:pStyle w:val="FigureCaption0"/>
      </w:pPr>
      <w:bookmarkStart w:id="3939" w:name="_Toc314055489"/>
      <w:bookmarkStart w:id="3940" w:name="_Toc315476634"/>
      <w:bookmarkStart w:id="3941" w:name="_Toc230164196"/>
      <w:bookmarkStart w:id="3942" w:name="_Toc74052894"/>
      <w:bookmarkStart w:id="3943" w:name="_Toc9064427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43</w:t>
      </w:r>
      <w:r w:rsidR="00764635">
        <w:rPr>
          <w:noProof/>
        </w:rPr>
        <w:fldChar w:fldCharType="end"/>
      </w:r>
      <w:bookmarkEnd w:id="3939"/>
      <w:r>
        <w:rPr>
          <w:noProof/>
        </w:rPr>
        <w:t xml:space="preserve">: </w:t>
      </w:r>
      <w:bookmarkEnd w:id="3940"/>
      <w:r w:rsidR="003E3B28" w:rsidRPr="003E3B28">
        <w:rPr>
          <w:noProof/>
        </w:rPr>
        <w:t>Endorsed - Requests - Subordination - New Step</w:t>
      </w:r>
      <w:bookmarkEnd w:id="3941"/>
      <w:r w:rsidR="003E3B28" w:rsidRPr="003E3B28" w:rsidDel="003E3B28">
        <w:rPr>
          <w:noProof/>
        </w:rPr>
        <w:t xml:space="preserve"> </w:t>
      </w:r>
      <w:bookmarkEnd w:id="3942"/>
      <w:bookmarkEnd w:id="3943"/>
    </w:p>
    <w:p w14:paraId="0A200CA1" w14:textId="4A32ADA2" w:rsidR="00A62808" w:rsidRPr="00B31C42" w:rsidRDefault="00A62808" w:rsidP="00282C3A">
      <w:pPr>
        <w:pStyle w:val="OrderedList"/>
        <w:jc w:val="both"/>
      </w:pPr>
      <w:r w:rsidRPr="00B31C42">
        <w:t xml:space="preserve">Select an optional step from the </w:t>
      </w:r>
      <w:r w:rsidR="000C2021" w:rsidRPr="00282C3A">
        <w:t xml:space="preserve">Step Description </w:t>
      </w:r>
      <w:r w:rsidR="000C2021" w:rsidRPr="000C2021">
        <w:t xml:space="preserve">dropdown </w:t>
      </w:r>
      <w:r w:rsidRPr="00B31C42">
        <w:t>that needs to be added on the timeline, populate the completion date,</w:t>
      </w:r>
      <w:r>
        <w:t xml:space="preserve"> </w:t>
      </w:r>
      <w:r w:rsidRPr="00B31C42">
        <w:t xml:space="preserve">and click </w:t>
      </w:r>
      <w:r w:rsidRPr="00282C3A">
        <w:t xml:space="preserve">Submit </w:t>
      </w:r>
      <w:r w:rsidRPr="00901C59">
        <w:t xml:space="preserve">on the </w:t>
      </w:r>
      <w:r w:rsidRPr="00282C3A">
        <w:t>New Step</w:t>
      </w:r>
      <w:r>
        <w:t xml:space="preserve"> </w:t>
      </w:r>
      <w:r w:rsidRPr="00901C59">
        <w:t>window</w:t>
      </w:r>
      <w:r w:rsidRPr="00B31C42">
        <w:t>. The step will be added to the list of steps.</w:t>
      </w:r>
    </w:p>
    <w:p w14:paraId="4DCDFE87" w14:textId="77777777" w:rsidR="00A62808" w:rsidRDefault="00A62808" w:rsidP="00282C3A">
      <w:pPr>
        <w:pStyle w:val="OrderedList"/>
        <w:jc w:val="both"/>
      </w:pPr>
      <w:r w:rsidRPr="00B31C42">
        <w:t xml:space="preserve">To generate the Subordination Agreement Letter, </w:t>
      </w:r>
      <w:r>
        <w:t>click</w:t>
      </w:r>
      <w:r w:rsidRPr="00B31C42">
        <w:t xml:space="preserve"> the magnifying glass beside Servicer Notified of Decision / Subordination Sent to Servicer</w:t>
      </w:r>
      <w:r>
        <w:t>.</w:t>
      </w:r>
      <w:r w:rsidRPr="00B31C42">
        <w:t xml:space="preserve"> The</w:t>
      </w:r>
      <w:r w:rsidRPr="00282C3A">
        <w:t xml:space="preserve"> Modify Letter Fields window is displayed. Edit the subject and salutation and click OK. The </w:t>
      </w:r>
      <w:r w:rsidRPr="00B31C42">
        <w:t>Subordin</w:t>
      </w:r>
      <w:r>
        <w:t>a</w:t>
      </w:r>
      <w:r w:rsidRPr="00B31C42">
        <w:t>tion Agreement Letter</w:t>
      </w:r>
      <w:r w:rsidRPr="00282C3A">
        <w:t xml:space="preserve"> is displayed. </w:t>
      </w:r>
      <w:r w:rsidRPr="00B31C42">
        <w:t>The decision chosen via the optional step will be pre-populated in this letter.</w:t>
      </w:r>
      <w:r>
        <w:t xml:space="preserve"> </w:t>
      </w:r>
    </w:p>
    <w:p w14:paraId="62A767E8" w14:textId="06ECAFAF" w:rsidR="00A62808" w:rsidRDefault="00A62808" w:rsidP="00282C3A">
      <w:pPr>
        <w:pStyle w:val="OrderedList"/>
        <w:jc w:val="both"/>
      </w:pPr>
      <w:r w:rsidRPr="0088278D">
        <w:t xml:space="preserve">The printer icon beside the step allows the HUD Contractor to auto-save the document to the Documents tab. Select the </w:t>
      </w:r>
      <w:r w:rsidRPr="00282C3A">
        <w:t>printer icon</w:t>
      </w:r>
      <w:r w:rsidRPr="0088278D">
        <w:t xml:space="preserve">, the Modify Letter Fields window is displayed. Edit the Subject and </w:t>
      </w:r>
      <w:r>
        <w:t xml:space="preserve">select </w:t>
      </w:r>
      <w:r w:rsidRPr="00282C3A">
        <w:t>OK</w:t>
      </w:r>
      <w:r w:rsidRPr="0088278D">
        <w:t xml:space="preserve">. The </w:t>
      </w:r>
      <w:r>
        <w:t xml:space="preserve">Subordination Agreement </w:t>
      </w:r>
      <w:r w:rsidRPr="0088278D">
        <w:t xml:space="preserve">Letter is displayed.  This action auto-saves the document in the </w:t>
      </w:r>
      <w:r w:rsidRPr="00282C3A">
        <w:t>Documents</w:t>
      </w:r>
      <w:r w:rsidRPr="0088278D">
        <w:t xml:space="preserve"> tab and auto-completes the step.</w:t>
      </w:r>
    </w:p>
    <w:p w14:paraId="448C5374" w14:textId="77777777" w:rsidR="0042459F" w:rsidRPr="0088278D" w:rsidRDefault="0042459F" w:rsidP="00282C3A">
      <w:pPr>
        <w:pStyle w:val="OrderedList"/>
        <w:jc w:val="both"/>
      </w:pPr>
    </w:p>
    <w:p w14:paraId="45B9BA8D" w14:textId="77777777" w:rsidR="00B97D36" w:rsidRPr="00D757EC" w:rsidRDefault="00B97D36" w:rsidP="00B97D36">
      <w:pPr>
        <w:pStyle w:val="Heading4"/>
      </w:pPr>
      <w:bookmarkStart w:id="3944" w:name="_Toc230163449"/>
      <w:bookmarkStart w:id="3945" w:name="_Toc74052134"/>
      <w:bookmarkStart w:id="3946" w:name="_Toc90643517"/>
      <w:bookmarkStart w:id="3947" w:name="_Hlk21676553"/>
      <w:bookmarkStart w:id="3948" w:name="_Toc314055060"/>
      <w:bookmarkStart w:id="3949" w:name="_Toc314660869"/>
      <w:bookmarkStart w:id="3950" w:name="_Toc315554332"/>
      <w:bookmarkStart w:id="3951" w:name="_Toc315633993"/>
      <w:r w:rsidRPr="00C12DE7">
        <w:t>Substitution of Collateral</w:t>
      </w:r>
      <w:bookmarkEnd w:id="3944"/>
      <w:r w:rsidRPr="00B31C42">
        <w:t xml:space="preserve"> </w:t>
      </w:r>
      <w:bookmarkEnd w:id="3945"/>
      <w:bookmarkEnd w:id="3946"/>
    </w:p>
    <w:p w14:paraId="01368439" w14:textId="77777777" w:rsidR="00B97D36" w:rsidRPr="00B31C42" w:rsidRDefault="00B97D36" w:rsidP="00B97D36">
      <w:pPr>
        <w:pStyle w:val="BodyText"/>
      </w:pPr>
      <w:r w:rsidRPr="00B675C1">
        <w:t xml:space="preserve">This timeline is initiated </w:t>
      </w:r>
      <w:r>
        <w:t>by the Servicer</w:t>
      </w:r>
      <w:r w:rsidRPr="00B675C1">
        <w:t>.</w:t>
      </w:r>
      <w:r>
        <w:t xml:space="preserve"> </w:t>
      </w:r>
      <w:r w:rsidRPr="00B31C42">
        <w:t xml:space="preserve">The request is reviewed, and a recommendation is made by </w:t>
      </w:r>
      <w:r>
        <w:t>a HUD NSC Contractor</w:t>
      </w:r>
      <w:r w:rsidRPr="00B31C42">
        <w:t xml:space="preserve"> to HUD. </w:t>
      </w:r>
      <w:r>
        <w:t xml:space="preserve">A </w:t>
      </w:r>
      <w:r w:rsidRPr="00B31C42">
        <w:t xml:space="preserve">HUD </w:t>
      </w:r>
      <w:r>
        <w:t>staff member reviews a HUD NSC Contractor</w:t>
      </w:r>
      <w:r w:rsidRPr="00B31C42">
        <w:t xml:space="preserve"> recommendation and the submitted documents</w:t>
      </w:r>
      <w:r>
        <w:t xml:space="preserve"> and</w:t>
      </w:r>
      <w:r w:rsidRPr="00B31C42">
        <w:t xml:space="preserve"> makes a decision. This timeline requires </w:t>
      </w:r>
      <w:r>
        <w:t>Servicer, HUD NSC Contractor</w:t>
      </w:r>
      <w:r w:rsidRPr="00B31C42">
        <w:t xml:space="preserve"> and HUD interaction.</w:t>
      </w:r>
    </w:p>
    <w:p w14:paraId="237B3FBF" w14:textId="77777777" w:rsidR="00B97D36" w:rsidRPr="00B31C42" w:rsidRDefault="00B97D36" w:rsidP="00B97D36">
      <w:pPr>
        <w:pStyle w:val="BodyText"/>
      </w:pPr>
      <w:r w:rsidRPr="00B31C42">
        <w:t xml:space="preserve">Multiple active </w:t>
      </w:r>
      <w:r>
        <w:t>Substitution of Collateral</w:t>
      </w:r>
      <w:r w:rsidRPr="00B31C42">
        <w:t xml:space="preserve"> timelines cannot be initiated on a loan. The </w:t>
      </w:r>
      <w:r>
        <w:t>Servicing Management tab</w:t>
      </w:r>
      <w:r w:rsidRPr="00B31C42">
        <w:t xml:space="preserve"> can be used to activate</w:t>
      </w:r>
      <w:r>
        <w:t xml:space="preserve"> or </w:t>
      </w:r>
      <w:r w:rsidRPr="00B31C42">
        <w:t xml:space="preserve">inactivate the timeline and update </w:t>
      </w:r>
      <w:r>
        <w:t>reasons for Substitution of Collateral</w:t>
      </w:r>
      <w:r w:rsidRPr="00B31C42">
        <w:rPr>
          <w:rFonts w:cs="Calibri"/>
        </w:rPr>
        <w:t xml:space="preserve">, </w:t>
      </w:r>
      <w:r>
        <w:rPr>
          <w:rFonts w:cs="Calibri"/>
        </w:rPr>
        <w:t>recoverable funds,</w:t>
      </w:r>
      <w:r w:rsidRPr="00B31C42">
        <w:rPr>
          <w:rFonts w:cs="Calibri"/>
        </w:rPr>
        <w:t xml:space="preserve"> and description of </w:t>
      </w:r>
      <w:r>
        <w:rPr>
          <w:rFonts w:cs="Calibri"/>
        </w:rPr>
        <w:t>event that occurred</w:t>
      </w:r>
      <w:r w:rsidRPr="00B31C42">
        <w:t>.</w:t>
      </w:r>
      <w:r>
        <w:t xml:space="preserve"> </w:t>
      </w:r>
      <w:r w:rsidRPr="00B31C42">
        <w:t xml:space="preserve">Once </w:t>
      </w:r>
      <w:r>
        <w:t xml:space="preserve">the timeline is </w:t>
      </w:r>
      <w:r w:rsidRPr="00B31C42">
        <w:t>inactivated</w:t>
      </w:r>
      <w:r>
        <w:t>, none of the steps can be edited.</w:t>
      </w:r>
    </w:p>
    <w:p w14:paraId="4A494F57" w14:textId="77777777" w:rsidR="00B97D36" w:rsidRPr="00B31C42" w:rsidRDefault="00B97D36" w:rsidP="00B97D36">
      <w:pPr>
        <w:pStyle w:val="BodyText"/>
      </w:pPr>
      <w:r>
        <w:t xml:space="preserve">To </w:t>
      </w:r>
      <w:r w:rsidRPr="00B31C42">
        <w:t xml:space="preserve">initiate and complete the </w:t>
      </w:r>
      <w:r w:rsidRPr="00832E0C">
        <w:rPr>
          <w:b/>
          <w:bCs w:val="0"/>
        </w:rPr>
        <w:t>Substitution of Collateral</w:t>
      </w:r>
      <w:r w:rsidRPr="00B31C42">
        <w:t xml:space="preserve"> timeline: </w:t>
      </w:r>
    </w:p>
    <w:p w14:paraId="7975907C" w14:textId="77777777" w:rsidR="00B97D36" w:rsidRDefault="00B97D36" w:rsidP="00B97D36">
      <w:pPr>
        <w:pStyle w:val="Heading5"/>
      </w:pPr>
      <w:r>
        <w:t>Initiate Timeline – Servicer Activities</w:t>
      </w:r>
    </w:p>
    <w:p w14:paraId="2E34DF55" w14:textId="77777777" w:rsidR="00B97D36" w:rsidRDefault="00B97D36" w:rsidP="00B97D36">
      <w:pPr>
        <w:pStyle w:val="BodyText"/>
      </w:pPr>
      <w:r w:rsidRPr="00B31C42">
        <w:t xml:space="preserve">The </w:t>
      </w:r>
      <w:r>
        <w:t>servicer</w:t>
      </w:r>
      <w:r w:rsidRPr="00B31C42">
        <w:t xml:space="preserve"> </w:t>
      </w:r>
      <w:r>
        <w:t>must</w:t>
      </w:r>
      <w:r w:rsidRPr="00B31C42">
        <w:t xml:space="preserve"> </w:t>
      </w:r>
      <w:r>
        <w:t xml:space="preserve">perform the following steps to </w:t>
      </w:r>
      <w:r w:rsidRPr="00B31C42">
        <w:t>initiate the timeline</w:t>
      </w:r>
      <w:r>
        <w:t>:</w:t>
      </w:r>
    </w:p>
    <w:p w14:paraId="3D688424" w14:textId="77777777" w:rsidR="00B97D36" w:rsidRDefault="00B97D36" w:rsidP="006C3C3F">
      <w:pPr>
        <w:pStyle w:val="OrderedList"/>
        <w:numPr>
          <w:ilvl w:val="0"/>
          <w:numId w:val="103"/>
        </w:numPr>
        <w:jc w:val="both"/>
      </w:pPr>
      <w:r>
        <w:t xml:space="preserve">On the </w:t>
      </w:r>
      <w:r w:rsidRPr="008C61CD">
        <w:t xml:space="preserve">Endorsed </w:t>
      </w:r>
      <w:r w:rsidRPr="00B31C42">
        <w:t>menu</w:t>
      </w:r>
      <w:r>
        <w:t>, select</w:t>
      </w:r>
      <w:r w:rsidRPr="00B31C42">
        <w:t xml:space="preserve"> </w:t>
      </w:r>
      <w:r w:rsidRPr="00883301">
        <w:rPr>
          <w:b/>
        </w:rPr>
        <w:t xml:space="preserve">Request, </w:t>
      </w:r>
      <w:r>
        <w:t>and</w:t>
      </w:r>
      <w:r w:rsidRPr="00B31C42">
        <w:t xml:space="preserve"> click </w:t>
      </w:r>
      <w:r w:rsidRPr="00883301">
        <w:rPr>
          <w:b/>
        </w:rPr>
        <w:t>Setup.</w:t>
      </w:r>
    </w:p>
    <w:p w14:paraId="6DA21EC2" w14:textId="77777777" w:rsidR="00B97D36" w:rsidRDefault="00B97D36" w:rsidP="00B97D36">
      <w:pPr>
        <w:pStyle w:val="OrderedList"/>
        <w:jc w:val="both"/>
      </w:pPr>
      <w:r>
        <w:t xml:space="preserve">On the </w:t>
      </w:r>
      <w:r w:rsidRPr="00EA1415">
        <w:rPr>
          <w:b/>
        </w:rPr>
        <w:t>Endorsed Request Setup Search</w:t>
      </w:r>
      <w:r w:rsidRPr="008C61CD">
        <w:rPr>
          <w:b/>
        </w:rPr>
        <w:t xml:space="preserve"> </w:t>
      </w:r>
      <w:r w:rsidRPr="00B31C42">
        <w:t>Screen</w:t>
      </w:r>
      <w:r>
        <w:t>, e</w:t>
      </w:r>
      <w:r w:rsidRPr="00B31C42">
        <w:t xml:space="preserve">nter the loan search criteria and click </w:t>
      </w:r>
      <w:r w:rsidRPr="00326406">
        <w:rPr>
          <w:b/>
        </w:rPr>
        <w:t>Search</w:t>
      </w:r>
      <w:r w:rsidRPr="008C61CD">
        <w:rPr>
          <w:b/>
        </w:rPr>
        <w:t>.</w:t>
      </w:r>
      <w:r w:rsidRPr="00B31C42">
        <w:t xml:space="preserve"> </w:t>
      </w:r>
    </w:p>
    <w:p w14:paraId="7F82F5D4" w14:textId="77777777" w:rsidR="00B97D36" w:rsidRDefault="00B97D36" w:rsidP="00B97D36">
      <w:pPr>
        <w:pStyle w:val="BodyText"/>
        <w:jc w:val="center"/>
      </w:pPr>
    </w:p>
    <w:p w14:paraId="36A36B98" w14:textId="77777777" w:rsidR="00B97D36" w:rsidRDefault="00B97D36" w:rsidP="00B97D36">
      <w:pPr>
        <w:pStyle w:val="BodyText"/>
        <w:jc w:val="center"/>
      </w:pPr>
      <w:r>
        <w:rPr>
          <w:noProof/>
        </w:rPr>
        <w:drawing>
          <wp:inline distT="0" distB="0" distL="0" distR="0" wp14:anchorId="5F7FBC14" wp14:editId="425F3716">
            <wp:extent cx="4921250" cy="1749252"/>
            <wp:effectExtent l="19050" t="19050" r="12700" b="22860"/>
            <wp:docPr id="788971313"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8971313" name="Picture 1" descr="A screenshot of a computer&#10;&#10;Description automatically generated"/>
                    <pic:cNvPicPr/>
                  </pic:nvPicPr>
                  <pic:blipFill>
                    <a:blip r:embed="rId378"/>
                    <a:stretch>
                      <a:fillRect/>
                    </a:stretch>
                  </pic:blipFill>
                  <pic:spPr>
                    <a:xfrm>
                      <a:off x="0" y="0"/>
                      <a:ext cx="4936840" cy="1754793"/>
                    </a:xfrm>
                    <a:prstGeom prst="rect">
                      <a:avLst/>
                    </a:prstGeom>
                    <a:ln w="19050">
                      <a:solidFill>
                        <a:srgbClr val="0070C0"/>
                      </a:solidFill>
                    </a:ln>
                  </pic:spPr>
                </pic:pic>
              </a:graphicData>
            </a:graphic>
          </wp:inline>
        </w:drawing>
      </w:r>
    </w:p>
    <w:p w14:paraId="3663690E" w14:textId="03DFEC98" w:rsidR="00B97D36" w:rsidRPr="00B31C42" w:rsidRDefault="00B97D36" w:rsidP="00B97D36">
      <w:pPr>
        <w:pStyle w:val="FigureCaption0"/>
      </w:pPr>
      <w:bookmarkStart w:id="3952" w:name="_Toc230164197"/>
      <w:bookmarkStart w:id="3953" w:name="_Toc74052929"/>
      <w:bookmarkStart w:id="3954" w:name="_Toc90644308"/>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44</w:t>
      </w:r>
      <w:r>
        <w:rPr>
          <w:noProof/>
        </w:rPr>
        <w:fldChar w:fldCharType="end"/>
      </w:r>
      <w:r>
        <w:rPr>
          <w:noProof/>
        </w:rPr>
        <w:t xml:space="preserve">: </w:t>
      </w:r>
      <w:r w:rsidRPr="00397C73">
        <w:rPr>
          <w:noProof/>
        </w:rPr>
        <w:t>Endorsed - Requests - Setup Search</w:t>
      </w:r>
      <w:bookmarkEnd w:id="3952"/>
      <w:r w:rsidRPr="00397C73" w:rsidDel="00397C73">
        <w:rPr>
          <w:noProof/>
        </w:rPr>
        <w:t xml:space="preserve"> </w:t>
      </w:r>
      <w:r>
        <w:rPr>
          <w:noProof/>
        </w:rPr>
        <w:t xml:space="preserve"> </w:t>
      </w:r>
      <w:bookmarkEnd w:id="3953"/>
      <w:bookmarkEnd w:id="3954"/>
    </w:p>
    <w:p w14:paraId="1EC218D4" w14:textId="77777777" w:rsidR="00B97D36" w:rsidRPr="00B31C42" w:rsidRDefault="00B97D36" w:rsidP="00B97D36">
      <w:pPr>
        <w:pStyle w:val="OrderedList"/>
        <w:jc w:val="both"/>
      </w:pPr>
      <w:r>
        <w:t xml:space="preserve">From the search results, select a loan </w:t>
      </w:r>
      <w:r w:rsidRPr="00B31C42">
        <w:t>to initiate the timeline</w:t>
      </w:r>
      <w:r>
        <w:t>.</w:t>
      </w:r>
      <w:r w:rsidRPr="00B31C42">
        <w:t xml:space="preserve"> </w:t>
      </w:r>
    </w:p>
    <w:p w14:paraId="173F2F38" w14:textId="77777777" w:rsidR="00B97D36" w:rsidRDefault="00B97D36" w:rsidP="00B97D36">
      <w:pPr>
        <w:pStyle w:val="BodyText"/>
        <w:jc w:val="center"/>
      </w:pPr>
    </w:p>
    <w:p w14:paraId="6E0345A4" w14:textId="77777777" w:rsidR="00B97D36" w:rsidRDefault="00B97D36" w:rsidP="00B97D36">
      <w:pPr>
        <w:pStyle w:val="OrderedList"/>
        <w:jc w:val="both"/>
      </w:pPr>
      <w:r>
        <w:t xml:space="preserve">On the </w:t>
      </w:r>
      <w:r w:rsidRPr="003D3B48">
        <w:rPr>
          <w:b/>
        </w:rPr>
        <w:t>Edit Servicing Management</w:t>
      </w:r>
      <w:r>
        <w:t xml:space="preserve"> screen, s</w:t>
      </w:r>
      <w:r w:rsidRPr="00B31C42">
        <w:t xml:space="preserve">elect </w:t>
      </w:r>
      <w:r w:rsidRPr="00174862">
        <w:rPr>
          <w:noProof/>
        </w:rPr>
        <w:t>Substitution of Collateral</w:t>
      </w:r>
      <w:r w:rsidRPr="00B31C42">
        <w:t xml:space="preserve"> from the </w:t>
      </w:r>
      <w:r w:rsidRPr="003D3B48">
        <w:rPr>
          <w:b/>
        </w:rPr>
        <w:t>Servicing Type</w:t>
      </w:r>
      <w:r w:rsidRPr="00B31C42">
        <w:t xml:space="preserve"> </w:t>
      </w:r>
      <w:r>
        <w:t>d</w:t>
      </w:r>
      <w:r w:rsidRPr="00B31C42">
        <w:t xml:space="preserve">ropdown and populate the required fields (marked with </w:t>
      </w:r>
      <w:r>
        <w:t>an asterisk).</w:t>
      </w:r>
      <w:r w:rsidRPr="00B31C42">
        <w:t xml:space="preserve"> </w:t>
      </w:r>
    </w:p>
    <w:p w14:paraId="0E939DAA" w14:textId="77777777" w:rsidR="00B97D36" w:rsidRDefault="00B97D36" w:rsidP="00B97D36">
      <w:pPr>
        <w:pStyle w:val="BodyText"/>
        <w:jc w:val="center"/>
      </w:pPr>
      <w:r>
        <w:rPr>
          <w:noProof/>
        </w:rPr>
        <w:drawing>
          <wp:inline distT="0" distB="0" distL="0" distR="0" wp14:anchorId="59D12F71" wp14:editId="4915E3D5">
            <wp:extent cx="1878965" cy="1841757"/>
            <wp:effectExtent l="19050" t="19050" r="26035" b="25400"/>
            <wp:docPr id="2830" name="Picture 2830"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0" name="Picture 2830" descr="Graphical user interface&#10;&#10;Description automatically generated"/>
                    <pic:cNvPicPr/>
                  </pic:nvPicPr>
                  <pic:blipFill>
                    <a:blip r:embed="rId379"/>
                    <a:stretch>
                      <a:fillRect/>
                    </a:stretch>
                  </pic:blipFill>
                  <pic:spPr>
                    <a:xfrm>
                      <a:off x="0" y="0"/>
                      <a:ext cx="1895479" cy="1857944"/>
                    </a:xfrm>
                    <a:prstGeom prst="rect">
                      <a:avLst/>
                    </a:prstGeom>
                    <a:ln w="19050">
                      <a:solidFill>
                        <a:schemeClr val="accent1"/>
                      </a:solidFill>
                    </a:ln>
                  </pic:spPr>
                </pic:pic>
              </a:graphicData>
            </a:graphic>
          </wp:inline>
        </w:drawing>
      </w:r>
    </w:p>
    <w:p w14:paraId="50144A9D" w14:textId="0D452CB0" w:rsidR="00B97D36" w:rsidRDefault="00B97D36" w:rsidP="00B97D36">
      <w:pPr>
        <w:pStyle w:val="FigureCaption0"/>
        <w:rPr>
          <w:noProof/>
        </w:rPr>
      </w:pPr>
      <w:bookmarkStart w:id="3955" w:name="_Toc230164198"/>
      <w:bookmarkStart w:id="3956" w:name="_Toc74052930"/>
      <w:bookmarkStart w:id="3957" w:name="_Toc90644309"/>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45</w:t>
      </w:r>
      <w:r>
        <w:rPr>
          <w:noProof/>
        </w:rPr>
        <w:fldChar w:fldCharType="end"/>
      </w:r>
      <w:r>
        <w:rPr>
          <w:noProof/>
        </w:rPr>
        <w:t xml:space="preserve">: </w:t>
      </w:r>
      <w:r w:rsidRPr="00397C73">
        <w:rPr>
          <w:noProof/>
        </w:rPr>
        <w:t>Endorsed - Requests - Extension – Substitution of Collateral - Edit Servicing Management</w:t>
      </w:r>
      <w:bookmarkEnd w:id="3955"/>
      <w:r w:rsidRPr="00397C73" w:rsidDel="00397C73">
        <w:rPr>
          <w:noProof/>
        </w:rPr>
        <w:t xml:space="preserve"> </w:t>
      </w:r>
      <w:r w:rsidDel="00564D6B">
        <w:rPr>
          <w:noProof/>
        </w:rPr>
        <w:t xml:space="preserve"> </w:t>
      </w:r>
      <w:bookmarkEnd w:id="3956"/>
      <w:bookmarkEnd w:id="3957"/>
    </w:p>
    <w:p w14:paraId="357F4A4B" w14:textId="77777777" w:rsidR="00B97D36" w:rsidRDefault="00B97D36" w:rsidP="00B97D36">
      <w:pPr>
        <w:pStyle w:val="OrderedList"/>
        <w:jc w:val="both"/>
      </w:pPr>
      <w:r>
        <w:t>Select or enter d</w:t>
      </w:r>
      <w:r w:rsidRPr="00B31C42">
        <w:t xml:space="preserve">etails of the </w:t>
      </w:r>
      <w:r w:rsidRPr="00174862">
        <w:rPr>
          <w:noProof/>
        </w:rPr>
        <w:t>Substitution of Collateral</w:t>
      </w:r>
      <w:r w:rsidRPr="00B31C42">
        <w:t xml:space="preserve"> </w:t>
      </w:r>
      <w:r>
        <w:t>such as reasons for Substitution of Collateral</w:t>
      </w:r>
      <w:r w:rsidRPr="00B31C42">
        <w:rPr>
          <w:rFonts w:cs="Calibri"/>
        </w:rPr>
        <w:t xml:space="preserve">, </w:t>
      </w:r>
      <w:r>
        <w:rPr>
          <w:rFonts w:cs="Calibri"/>
        </w:rPr>
        <w:t>recoverable funds,</w:t>
      </w:r>
      <w:r w:rsidRPr="00B31C42">
        <w:rPr>
          <w:rFonts w:cs="Calibri"/>
        </w:rPr>
        <w:t xml:space="preserve"> and description of </w:t>
      </w:r>
      <w:r>
        <w:rPr>
          <w:rFonts w:cs="Calibri"/>
        </w:rPr>
        <w:t>event that occurred.  These details</w:t>
      </w:r>
      <w:r>
        <w:t xml:space="preserve"> </w:t>
      </w:r>
      <w:r w:rsidRPr="00B31C42">
        <w:t xml:space="preserve">can be edited on </w:t>
      </w:r>
      <w:r>
        <w:t xml:space="preserve">the </w:t>
      </w:r>
      <w:r w:rsidRPr="00B31C42">
        <w:t>Servicing Management tab after initiation of the timeline</w:t>
      </w:r>
      <w:r>
        <w:t>. Click</w:t>
      </w:r>
      <w:r w:rsidRPr="00B31C42">
        <w:t xml:space="preserve"> the </w:t>
      </w:r>
      <w:r w:rsidRPr="00AA5159">
        <w:rPr>
          <w:b/>
        </w:rPr>
        <w:t>Go to Servicing Steps after Submit</w:t>
      </w:r>
      <w:r w:rsidRPr="00B31C42">
        <w:t xml:space="preserve"> </w:t>
      </w:r>
      <w:r>
        <w:t xml:space="preserve">checkbox </w:t>
      </w:r>
      <w:r w:rsidRPr="00B31C42">
        <w:t xml:space="preserve">(at the bottom of the </w:t>
      </w:r>
      <w:r w:rsidRPr="007704DE">
        <w:rPr>
          <w:b/>
        </w:rPr>
        <w:t xml:space="preserve">Edit Servicing Management </w:t>
      </w:r>
      <w:r>
        <w:t>screen).</w:t>
      </w:r>
    </w:p>
    <w:p w14:paraId="6F51F03E" w14:textId="77777777" w:rsidR="00B97D36" w:rsidRPr="00B31C42" w:rsidRDefault="00B97D36" w:rsidP="00B97D36">
      <w:pPr>
        <w:pStyle w:val="OrderedList"/>
        <w:jc w:val="both"/>
      </w:pPr>
      <w:r>
        <w:rPr>
          <w:rFonts w:cs="Calibri"/>
        </w:rPr>
        <w:t xml:space="preserve">Click </w:t>
      </w:r>
      <w:r w:rsidRPr="00AA5159">
        <w:rPr>
          <w:rFonts w:cs="Calibri"/>
          <w:b/>
        </w:rPr>
        <w:t>Submit</w:t>
      </w:r>
      <w:r>
        <w:rPr>
          <w:rFonts w:cs="Calibri"/>
        </w:rPr>
        <w:t>.</w:t>
      </w:r>
      <w:r w:rsidRPr="00B31C42">
        <w:rPr>
          <w:rFonts w:cs="Calibri"/>
        </w:rPr>
        <w:t xml:space="preserve"> (If you click </w:t>
      </w:r>
      <w:r w:rsidRPr="004F7C37">
        <w:rPr>
          <w:rFonts w:cs="Calibri"/>
          <w:b/>
        </w:rPr>
        <w:t>Cancel</w:t>
      </w:r>
      <w:r w:rsidRPr="00B31C42">
        <w:rPr>
          <w:rFonts w:cs="Calibri"/>
        </w:rPr>
        <w:t xml:space="preserve">, the </w:t>
      </w:r>
      <w:r w:rsidRPr="00EA1415">
        <w:rPr>
          <w:b/>
        </w:rPr>
        <w:t xml:space="preserve">Endorsed Request Setup Search </w:t>
      </w:r>
      <w:r w:rsidRPr="00B31C42">
        <w:t>screen will be displayed</w:t>
      </w:r>
      <w:r>
        <w:t>).</w:t>
      </w:r>
    </w:p>
    <w:p w14:paraId="357A61ED" w14:textId="77777777" w:rsidR="00B97D36" w:rsidRPr="00300068" w:rsidRDefault="00B97D36" w:rsidP="00B97D36">
      <w:pPr>
        <w:pStyle w:val="OrderedList"/>
        <w:jc w:val="both"/>
      </w:pPr>
      <w:r w:rsidRPr="00B31C42">
        <w:t xml:space="preserve">The </w:t>
      </w:r>
      <w:r w:rsidRPr="000C4F37">
        <w:rPr>
          <w:b/>
        </w:rPr>
        <w:t>Request Steps</w:t>
      </w:r>
      <w:r w:rsidRPr="00B31C42">
        <w:t xml:space="preserve"> screen for</w:t>
      </w:r>
      <w:r w:rsidRPr="000C4F37">
        <w:rPr>
          <w:b/>
        </w:rPr>
        <w:t xml:space="preserve"> </w:t>
      </w:r>
      <w:r w:rsidRPr="00832E0C">
        <w:rPr>
          <w:b/>
          <w:bCs/>
          <w:noProof/>
        </w:rPr>
        <w:t>Substitution of Collateral</w:t>
      </w:r>
      <w:r w:rsidRPr="00B31C42">
        <w:t xml:space="preserve"> timeline is displayed. </w:t>
      </w:r>
    </w:p>
    <w:p w14:paraId="330B8E0D" w14:textId="77777777" w:rsidR="00B97D36" w:rsidRDefault="00B97D36" w:rsidP="00B97D36">
      <w:pPr>
        <w:pStyle w:val="BodyText"/>
        <w:jc w:val="center"/>
      </w:pPr>
      <w:r>
        <w:rPr>
          <w:noProof/>
        </w:rPr>
        <w:drawing>
          <wp:inline distT="0" distB="0" distL="0" distR="0" wp14:anchorId="67D23DCA" wp14:editId="07995F4E">
            <wp:extent cx="5072380" cy="1707593"/>
            <wp:effectExtent l="19050" t="19050" r="13970" b="26035"/>
            <wp:docPr id="2874" name="Picture 2874"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4" name="Picture 2874" descr="A screenshot of a computer&#10;&#10;Description automatically generated"/>
                    <pic:cNvPicPr/>
                  </pic:nvPicPr>
                  <pic:blipFill>
                    <a:blip r:embed="rId380"/>
                    <a:stretch>
                      <a:fillRect/>
                    </a:stretch>
                  </pic:blipFill>
                  <pic:spPr>
                    <a:xfrm>
                      <a:off x="0" y="0"/>
                      <a:ext cx="5089443" cy="1713337"/>
                    </a:xfrm>
                    <a:prstGeom prst="rect">
                      <a:avLst/>
                    </a:prstGeom>
                    <a:ln w="19050">
                      <a:solidFill>
                        <a:schemeClr val="accent1"/>
                      </a:solidFill>
                    </a:ln>
                  </pic:spPr>
                </pic:pic>
              </a:graphicData>
            </a:graphic>
          </wp:inline>
        </w:drawing>
      </w:r>
    </w:p>
    <w:p w14:paraId="5D55511A" w14:textId="64C5F530" w:rsidR="00B97D36" w:rsidRDefault="00B97D36" w:rsidP="00B97D36">
      <w:pPr>
        <w:pStyle w:val="FigureCaption0"/>
      </w:pPr>
      <w:bookmarkStart w:id="3958" w:name="_Toc230164199"/>
      <w:bookmarkStart w:id="3959" w:name="_Toc74052931"/>
      <w:bookmarkStart w:id="3960" w:name="_Toc90644310"/>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46</w:t>
      </w:r>
      <w:r>
        <w:rPr>
          <w:noProof/>
        </w:rPr>
        <w:fldChar w:fldCharType="end"/>
      </w:r>
      <w:r>
        <w:t xml:space="preserve">: </w:t>
      </w:r>
      <w:r w:rsidRPr="00397C73">
        <w:t>Endorsed - Requests - Extension – Substitution of Collateral - Timeline Steps</w:t>
      </w:r>
      <w:bookmarkEnd w:id="3958"/>
      <w:r w:rsidRPr="00397C73" w:rsidDel="00397C73">
        <w:t xml:space="preserve"> </w:t>
      </w:r>
      <w:bookmarkEnd w:id="3959"/>
      <w:bookmarkEnd w:id="3960"/>
    </w:p>
    <w:p w14:paraId="2D153E1E" w14:textId="77777777" w:rsidR="00B97D36" w:rsidRPr="00B31C42" w:rsidRDefault="00B97D36" w:rsidP="00B97D36">
      <w:pPr>
        <w:pStyle w:val="OrderedList"/>
        <w:jc w:val="both"/>
      </w:pPr>
      <w:r w:rsidRPr="00B31C42">
        <w:t xml:space="preserve">The Step </w:t>
      </w:r>
      <w:r w:rsidRPr="00300068">
        <w:rPr>
          <w:b/>
        </w:rPr>
        <w:t xml:space="preserve">Initiate </w:t>
      </w:r>
      <w:r w:rsidRPr="00832E0C">
        <w:rPr>
          <w:b/>
          <w:bCs/>
          <w:noProof/>
        </w:rPr>
        <w:t>Substitution of Collateral</w:t>
      </w:r>
      <w:r w:rsidRPr="00B31C42">
        <w:t xml:space="preserve"> completion date is pre-populated with the timeline</w:t>
      </w:r>
      <w:r>
        <w:t xml:space="preserve"> created date</w:t>
      </w:r>
      <w:r w:rsidRPr="00B31C42">
        <w:t>.</w:t>
      </w:r>
    </w:p>
    <w:p w14:paraId="22FCDF6A" w14:textId="77777777" w:rsidR="00B97D36" w:rsidRDefault="00B97D36" w:rsidP="00B97D36">
      <w:pPr>
        <w:pStyle w:val="OrderedList"/>
        <w:jc w:val="both"/>
      </w:pPr>
      <w:r w:rsidRPr="00B31C42">
        <w:t xml:space="preserve">For Step </w:t>
      </w:r>
      <w:r w:rsidRPr="00300068">
        <w:rPr>
          <w:rFonts w:cs="Calibri"/>
          <w:b/>
        </w:rPr>
        <w:t xml:space="preserve">Upload </w:t>
      </w:r>
      <w:r w:rsidRPr="00832E0C">
        <w:rPr>
          <w:b/>
          <w:bCs/>
          <w:noProof/>
        </w:rPr>
        <w:t>Substitution of Collateral</w:t>
      </w:r>
      <w:r w:rsidRPr="00B31C42">
        <w:t xml:space="preserve"> </w:t>
      </w:r>
      <w:r w:rsidRPr="00300068">
        <w:rPr>
          <w:rFonts w:cs="Calibri"/>
          <w:b/>
        </w:rPr>
        <w:t>Package,</w:t>
      </w:r>
      <w:r w:rsidRPr="00B31C42">
        <w:rPr>
          <w:b/>
          <w:bCs/>
        </w:rPr>
        <w:t xml:space="preserve"> </w:t>
      </w:r>
      <w:r w:rsidRPr="00B31C42">
        <w:t xml:space="preserve">the </w:t>
      </w:r>
      <w:r>
        <w:t>servicer</w:t>
      </w:r>
      <w:r w:rsidRPr="00B31C42">
        <w:t xml:space="preserve"> must upload the </w:t>
      </w:r>
      <w:r w:rsidRPr="00832E0C">
        <w:rPr>
          <w:b/>
          <w:bCs/>
          <w:noProof/>
        </w:rPr>
        <w:t>Substitution of Collateral</w:t>
      </w:r>
      <w:r w:rsidRPr="00B31C42">
        <w:t xml:space="preserve"> </w:t>
      </w:r>
      <w:r w:rsidRPr="00B31C42">
        <w:rPr>
          <w:rFonts w:cs="Calibri"/>
        </w:rPr>
        <w:t>Package</w:t>
      </w:r>
      <w:r w:rsidRPr="00B31C42">
        <w:t xml:space="preserve"> document</w:t>
      </w:r>
      <w:r>
        <w:t>s</w:t>
      </w:r>
      <w:r w:rsidRPr="00B31C42">
        <w:t>. The step cannot be completed without attaching the required document</w:t>
      </w:r>
      <w:r>
        <w:t>s</w:t>
      </w:r>
      <w:r w:rsidRPr="00B31C42">
        <w:t>. Once the document</w:t>
      </w:r>
      <w:r>
        <w:t>s</w:t>
      </w:r>
      <w:r w:rsidRPr="00B31C42">
        <w:t xml:space="preserve"> </w:t>
      </w:r>
      <w:r>
        <w:t>are</w:t>
      </w:r>
      <w:r w:rsidRPr="00B31C42">
        <w:t xml:space="preserve"> attached, </w:t>
      </w:r>
      <w:r>
        <w:t>the servicer</w:t>
      </w:r>
      <w:r w:rsidRPr="00B31C42">
        <w:t xml:space="preserve"> will click </w:t>
      </w:r>
      <w:r w:rsidRPr="00AA5159">
        <w:rPr>
          <w:b/>
        </w:rPr>
        <w:t>Submit</w:t>
      </w:r>
      <w:r w:rsidRPr="00B31C42">
        <w:t xml:space="preserve"> for the document to be attached. A </w:t>
      </w:r>
      <w:r>
        <w:t>PDF</w:t>
      </w:r>
      <w:r w:rsidRPr="00B31C42">
        <w:t xml:space="preserve"> icon is added next to the step</w:t>
      </w:r>
      <w:r>
        <w:t>;</w:t>
      </w:r>
      <w:r w:rsidRPr="00B31C42">
        <w:t xml:space="preserve"> select this icon to view the attached document. This document is also auto-saved in the Documents tab.</w:t>
      </w:r>
    </w:p>
    <w:p w14:paraId="5A13A92B" w14:textId="77777777" w:rsidR="00B97D36" w:rsidRDefault="00B97D36" w:rsidP="00B97D36">
      <w:pPr>
        <w:pStyle w:val="Heading5"/>
      </w:pPr>
      <w:r>
        <w:t>HUD NSC Contractor and HUD NSC Staff Activities</w:t>
      </w:r>
    </w:p>
    <w:p w14:paraId="3F4DB149" w14:textId="77777777" w:rsidR="00B97D36" w:rsidRPr="000A40AC" w:rsidRDefault="00B97D36" w:rsidP="00B97D36">
      <w:pPr>
        <w:pStyle w:val="BodyText"/>
      </w:pPr>
      <w:r>
        <w:t>HUD NSC Contractor</w:t>
      </w:r>
      <w:r w:rsidRPr="000A40AC">
        <w:t xml:space="preserve"> and HUD NSC Staff must perform the following steps:</w:t>
      </w:r>
    </w:p>
    <w:p w14:paraId="22970F1E" w14:textId="77777777" w:rsidR="00B97D36" w:rsidRDefault="00B97D36" w:rsidP="006C3C3F">
      <w:pPr>
        <w:pStyle w:val="OrderedList"/>
        <w:numPr>
          <w:ilvl w:val="0"/>
          <w:numId w:val="118"/>
        </w:numPr>
        <w:jc w:val="both"/>
      </w:pPr>
      <w:r w:rsidRPr="00883301">
        <w:t>Upon</w:t>
      </w:r>
      <w:r w:rsidRPr="00883301">
        <w:rPr>
          <w:rFonts w:cs="Calibri"/>
        </w:rPr>
        <w:t xml:space="preserve"> completion of the </w:t>
      </w:r>
      <w:r w:rsidRPr="00174862">
        <w:rPr>
          <w:noProof/>
        </w:rPr>
        <w:t>Substitution of Collateral</w:t>
      </w:r>
      <w:r>
        <w:rPr>
          <w:rFonts w:cs="Calibri"/>
        </w:rPr>
        <w:t xml:space="preserve"> package</w:t>
      </w:r>
      <w:r w:rsidRPr="00174862">
        <w:rPr>
          <w:rFonts w:cs="Calibri"/>
        </w:rPr>
        <w:t xml:space="preserve"> </w:t>
      </w:r>
      <w:r w:rsidRPr="00883301">
        <w:rPr>
          <w:rFonts w:cs="Calibri"/>
        </w:rPr>
        <w:t xml:space="preserve">review, a HUD NSC Contractor will complete the step </w:t>
      </w:r>
      <w:r w:rsidRPr="00832E0C">
        <w:rPr>
          <w:b/>
          <w:bCs/>
          <w:noProof/>
        </w:rPr>
        <w:t>Substitution of Collateral</w:t>
      </w:r>
      <w:r w:rsidRPr="00B31C42">
        <w:t xml:space="preserve"> </w:t>
      </w:r>
      <w:r w:rsidRPr="00883301">
        <w:rPr>
          <w:b/>
        </w:rPr>
        <w:t>Package Reviewed</w:t>
      </w:r>
      <w:r w:rsidRPr="00B31C42">
        <w:t>.</w:t>
      </w:r>
      <w:r>
        <w:t xml:space="preserve"> </w:t>
      </w:r>
      <w:r w:rsidRPr="00B31C42">
        <w:t xml:space="preserve">To complete the step, select the step and populate the completion date, add a note in the </w:t>
      </w:r>
      <w:r w:rsidRPr="008C61CD">
        <w:t>Notes</w:t>
      </w:r>
      <w:r>
        <w:t xml:space="preserve"> field</w:t>
      </w:r>
      <w:r w:rsidRPr="00B31C42">
        <w:t xml:space="preserve"> if applicable, click </w:t>
      </w:r>
      <w:r w:rsidRPr="00883301">
        <w:rPr>
          <w:b/>
        </w:rPr>
        <w:t>Submit</w:t>
      </w:r>
      <w:r w:rsidRPr="00B31C42">
        <w:t xml:space="preserve"> on </w:t>
      </w:r>
      <w:r>
        <w:t xml:space="preserve">the </w:t>
      </w:r>
      <w:r w:rsidRPr="00883301">
        <w:rPr>
          <w:b/>
        </w:rPr>
        <w:t>Edit Step</w:t>
      </w:r>
      <w:r>
        <w:t xml:space="preserve"> window</w:t>
      </w:r>
      <w:r w:rsidRPr="00B31C42">
        <w:t>.</w:t>
      </w:r>
    </w:p>
    <w:p w14:paraId="182BC453" w14:textId="77777777" w:rsidR="00B97D36" w:rsidRDefault="00B97D36" w:rsidP="00B97D36">
      <w:pPr>
        <w:pStyle w:val="BodyText"/>
        <w:jc w:val="center"/>
      </w:pPr>
      <w:r>
        <w:rPr>
          <w:noProof/>
        </w:rPr>
        <w:drawing>
          <wp:inline distT="0" distB="0" distL="0" distR="0" wp14:anchorId="21E9DC8C" wp14:editId="23BEBCF4">
            <wp:extent cx="1877695" cy="1425863"/>
            <wp:effectExtent l="19050" t="19050" r="27305" b="22225"/>
            <wp:docPr id="2839" name="Picture 283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9" name="Picture 2839" descr="Graphical user interface, text, application&#10;&#10;Description automatically generated"/>
                    <pic:cNvPicPr/>
                  </pic:nvPicPr>
                  <pic:blipFill>
                    <a:blip r:embed="rId381"/>
                    <a:stretch>
                      <a:fillRect/>
                    </a:stretch>
                  </pic:blipFill>
                  <pic:spPr>
                    <a:xfrm>
                      <a:off x="0" y="0"/>
                      <a:ext cx="1892790" cy="1437325"/>
                    </a:xfrm>
                    <a:prstGeom prst="rect">
                      <a:avLst/>
                    </a:prstGeom>
                    <a:ln w="19050">
                      <a:solidFill>
                        <a:schemeClr val="accent1"/>
                      </a:solidFill>
                    </a:ln>
                  </pic:spPr>
                </pic:pic>
              </a:graphicData>
            </a:graphic>
          </wp:inline>
        </w:drawing>
      </w:r>
    </w:p>
    <w:p w14:paraId="62175022" w14:textId="6DF90E6D" w:rsidR="00B97D36" w:rsidRDefault="00B97D36" w:rsidP="00B97D36">
      <w:pPr>
        <w:pStyle w:val="FigureCaption0"/>
      </w:pPr>
      <w:bookmarkStart w:id="3961" w:name="_Toc230164200"/>
      <w:bookmarkStart w:id="3962" w:name="_Toc74052932"/>
      <w:bookmarkStart w:id="3963" w:name="_Toc90644311"/>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47</w:t>
      </w:r>
      <w:r>
        <w:rPr>
          <w:noProof/>
        </w:rPr>
        <w:fldChar w:fldCharType="end"/>
      </w:r>
      <w:r>
        <w:t xml:space="preserve">: </w:t>
      </w:r>
      <w:r w:rsidRPr="00397C73">
        <w:t>Endorsed - Requests - Extension – Substitution of Collateral - Edit Step</w:t>
      </w:r>
      <w:bookmarkEnd w:id="3961"/>
      <w:r w:rsidRPr="00397C73" w:rsidDel="00397C73">
        <w:t xml:space="preserve"> </w:t>
      </w:r>
      <w:bookmarkEnd w:id="3962"/>
      <w:bookmarkEnd w:id="3963"/>
    </w:p>
    <w:p w14:paraId="336A1A18" w14:textId="77777777" w:rsidR="00B97D36" w:rsidRPr="00B31C42" w:rsidRDefault="00B97D36" w:rsidP="00B97D36">
      <w:pPr>
        <w:pStyle w:val="OrderedList"/>
        <w:jc w:val="both"/>
      </w:pPr>
      <w:r w:rsidRPr="00B31C42">
        <w:t>Once a decision has been made whether to approve, deny or request additional information.</w:t>
      </w:r>
      <w:r>
        <w:t>, t</w:t>
      </w:r>
      <w:r w:rsidRPr="00B31C42">
        <w:t xml:space="preserve">he </w:t>
      </w:r>
      <w:r>
        <w:t>HUD NSC Contractor</w:t>
      </w:r>
      <w:r w:rsidRPr="00B31C42">
        <w:t xml:space="preserve"> will add the respective optional step. </w:t>
      </w:r>
    </w:p>
    <w:p w14:paraId="0877DA39" w14:textId="77777777" w:rsidR="00B97D36" w:rsidRPr="00B31C42" w:rsidRDefault="00B97D36" w:rsidP="00B97D36">
      <w:pPr>
        <w:pStyle w:val="OrderedList"/>
        <w:jc w:val="both"/>
      </w:pPr>
      <w:r w:rsidRPr="00B31C42">
        <w:t xml:space="preserve">To add an optional step (Approved, Denied, or Pending Additional Information), </w:t>
      </w:r>
      <w:r>
        <w:t>click</w:t>
      </w:r>
      <w:r w:rsidRPr="00B31C42">
        <w:t xml:space="preserve"> </w:t>
      </w:r>
      <w:r w:rsidRPr="004F7C37">
        <w:rPr>
          <w:b/>
        </w:rPr>
        <w:t>New.</w:t>
      </w:r>
      <w:r w:rsidRPr="00B31C42">
        <w:t xml:space="preserve"> </w:t>
      </w:r>
    </w:p>
    <w:p w14:paraId="78FB6577" w14:textId="77777777" w:rsidR="00B97D36" w:rsidRPr="00B31C42" w:rsidRDefault="00B97D36" w:rsidP="00B97D36">
      <w:pPr>
        <w:pStyle w:val="OrderedList"/>
        <w:jc w:val="both"/>
      </w:pPr>
      <w:r w:rsidRPr="00B31C42">
        <w:t xml:space="preserve">Select an optional step from the </w:t>
      </w:r>
      <w:r>
        <w:t>St</w:t>
      </w:r>
      <w:r w:rsidRPr="00B31C42">
        <w:t>ep</w:t>
      </w:r>
      <w:r w:rsidRPr="008C61CD">
        <w:t xml:space="preserve"> Description </w:t>
      </w:r>
      <w:r>
        <w:t>dropdown</w:t>
      </w:r>
      <w:r w:rsidRPr="00B31C42">
        <w:t xml:space="preserve"> (</w:t>
      </w:r>
      <w:r>
        <w:t xml:space="preserve">Contractor Recommendation - </w:t>
      </w:r>
      <w:r w:rsidRPr="00B31C42">
        <w:t xml:space="preserve">Approved, </w:t>
      </w:r>
      <w:r>
        <w:t>Contractor Recommendation -</w:t>
      </w:r>
      <w:r w:rsidRPr="00B31C42">
        <w:t xml:space="preserve">Denied, or </w:t>
      </w:r>
      <w:r>
        <w:t xml:space="preserve">Contractor Review - </w:t>
      </w:r>
      <w:r w:rsidRPr="00B31C42">
        <w:t xml:space="preserve">Pending Additional Info) that needs to be added on the timeline, populate the completion date, click </w:t>
      </w:r>
      <w:r>
        <w:rPr>
          <w:b/>
        </w:rPr>
        <w:t xml:space="preserve">Submit </w:t>
      </w:r>
      <w:r w:rsidRPr="00901C59">
        <w:t>on the new window</w:t>
      </w:r>
      <w:r w:rsidRPr="00B31C42">
        <w:t>. The step will be added to the list of steps.</w:t>
      </w:r>
    </w:p>
    <w:p w14:paraId="5F707F3D" w14:textId="77777777" w:rsidR="00B97D36" w:rsidRDefault="00B97D36" w:rsidP="00B97D36">
      <w:pPr>
        <w:pStyle w:val="OrderedList"/>
        <w:jc w:val="both"/>
      </w:pPr>
      <w:r w:rsidRPr="00B31C42">
        <w:t xml:space="preserve">The </w:t>
      </w:r>
      <w:r>
        <w:t>HUD NSC Contractor</w:t>
      </w:r>
      <w:r w:rsidRPr="00B31C42">
        <w:t xml:space="preserve"> will complete the step </w:t>
      </w:r>
      <w:r w:rsidRPr="004F7C37">
        <w:rPr>
          <w:b/>
        </w:rPr>
        <w:t>Recommendation Sent to HUD</w:t>
      </w:r>
      <w:r w:rsidRPr="00B31C42">
        <w:t xml:space="preserve"> to let HUD know their recommendation. To complete the step, select the step and populate the completion date, add a note in the </w:t>
      </w:r>
      <w:r w:rsidRPr="008C61CD">
        <w:t>Notes</w:t>
      </w:r>
      <w:r>
        <w:t xml:space="preserve"> field</w:t>
      </w:r>
      <w:r w:rsidRPr="00B31C42">
        <w:t xml:space="preserve"> if applicable, click </w:t>
      </w:r>
      <w:r w:rsidRPr="00251671">
        <w:rPr>
          <w:b/>
        </w:rPr>
        <w:t>Submit</w:t>
      </w:r>
      <w:r w:rsidRPr="00B31C42">
        <w:t xml:space="preserve"> on </w:t>
      </w:r>
      <w:r>
        <w:t xml:space="preserve">the </w:t>
      </w:r>
      <w:r w:rsidRPr="000A40AC">
        <w:rPr>
          <w:b/>
        </w:rPr>
        <w:t>Edit Step</w:t>
      </w:r>
      <w:r>
        <w:t xml:space="preserve"> window</w:t>
      </w:r>
      <w:r w:rsidRPr="00B31C42">
        <w:t>.</w:t>
      </w:r>
    </w:p>
    <w:p w14:paraId="79CE2E7C" w14:textId="77777777" w:rsidR="00B97D36" w:rsidRPr="000A40AC" w:rsidRDefault="00B97D36" w:rsidP="00B97D36">
      <w:pPr>
        <w:pStyle w:val="BodyText"/>
      </w:pPr>
      <w:r w:rsidRPr="000A40AC">
        <w:t>HUD NSC staff must perform the following steps:</w:t>
      </w:r>
    </w:p>
    <w:p w14:paraId="75DA3764" w14:textId="77777777" w:rsidR="00B97D36" w:rsidRPr="00B31C42" w:rsidRDefault="00B97D36" w:rsidP="00B97D36">
      <w:pPr>
        <w:pStyle w:val="OrderedList"/>
        <w:jc w:val="both"/>
      </w:pPr>
      <w:r w:rsidRPr="00B31C42">
        <w:t xml:space="preserve">The HUD NSC staff will review </w:t>
      </w:r>
      <w:r>
        <w:t xml:space="preserve">the </w:t>
      </w:r>
      <w:r w:rsidRPr="00B31C42">
        <w:t xml:space="preserve">recommendation and make a decision. </w:t>
      </w:r>
    </w:p>
    <w:p w14:paraId="4F8BEA58" w14:textId="77777777" w:rsidR="00B97D36" w:rsidRPr="00B31C42" w:rsidRDefault="00B97D36" w:rsidP="00B97D36">
      <w:pPr>
        <w:pStyle w:val="OrderedList"/>
        <w:jc w:val="both"/>
      </w:pPr>
      <w:r w:rsidRPr="00B31C42">
        <w:t>Once a decision has been made to approve, deny, or request additional information</w:t>
      </w:r>
      <w:r>
        <w:t>,</w:t>
      </w:r>
      <w:r w:rsidRPr="00B31C42">
        <w:t xml:space="preserve"> </w:t>
      </w:r>
      <w:r>
        <w:t>t</w:t>
      </w:r>
      <w:r w:rsidRPr="00B31C42">
        <w:t xml:space="preserve">he HUD NSC staff will add the respective optional step. </w:t>
      </w:r>
    </w:p>
    <w:p w14:paraId="45AA04EA" w14:textId="77777777" w:rsidR="00B97D36" w:rsidRDefault="00B97D36" w:rsidP="00B97D36">
      <w:pPr>
        <w:pStyle w:val="OrderedList"/>
        <w:jc w:val="both"/>
      </w:pPr>
      <w:r w:rsidRPr="00B31C42">
        <w:t xml:space="preserve">To add an optional step (HUD Decision – Approved, HUD Decision – Approved with Contingency, HUD Decision - Denied, or HUD Decision – Pending Additional Info), </w:t>
      </w:r>
      <w:r>
        <w:t>click</w:t>
      </w:r>
      <w:r w:rsidRPr="00B31C42">
        <w:t xml:space="preserve"> </w:t>
      </w:r>
      <w:r w:rsidRPr="004F7C37">
        <w:rPr>
          <w:b/>
        </w:rPr>
        <w:t>New.</w:t>
      </w:r>
      <w:r w:rsidRPr="00B31C42">
        <w:t xml:space="preserve"> </w:t>
      </w:r>
    </w:p>
    <w:p w14:paraId="268B61C5" w14:textId="77777777" w:rsidR="00B97D36" w:rsidRDefault="00B97D36" w:rsidP="00B97D36">
      <w:pPr>
        <w:pStyle w:val="BodyText"/>
        <w:jc w:val="center"/>
      </w:pPr>
      <w:r>
        <w:rPr>
          <w:noProof/>
        </w:rPr>
        <w:drawing>
          <wp:inline distT="0" distB="0" distL="0" distR="0" wp14:anchorId="6763AB2A" wp14:editId="75AA51E1">
            <wp:extent cx="1767840" cy="1098737"/>
            <wp:effectExtent l="19050" t="19050" r="22860" b="25400"/>
            <wp:docPr id="2840" name="Picture 284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40" name="Picture 2840" descr="Graphical user interface, text, application&#10;&#10;Description automatically generated"/>
                    <pic:cNvPicPr/>
                  </pic:nvPicPr>
                  <pic:blipFill>
                    <a:blip r:embed="rId382"/>
                    <a:stretch>
                      <a:fillRect/>
                    </a:stretch>
                  </pic:blipFill>
                  <pic:spPr>
                    <a:xfrm>
                      <a:off x="0" y="0"/>
                      <a:ext cx="1786964" cy="1110623"/>
                    </a:xfrm>
                    <a:prstGeom prst="rect">
                      <a:avLst/>
                    </a:prstGeom>
                    <a:ln w="19050">
                      <a:solidFill>
                        <a:schemeClr val="accent1"/>
                      </a:solidFill>
                    </a:ln>
                  </pic:spPr>
                </pic:pic>
              </a:graphicData>
            </a:graphic>
          </wp:inline>
        </w:drawing>
      </w:r>
    </w:p>
    <w:p w14:paraId="4C329776" w14:textId="6793334D" w:rsidR="00B97D36" w:rsidRPr="00B31C42" w:rsidRDefault="00B97D36" w:rsidP="00B97D36">
      <w:pPr>
        <w:pStyle w:val="FigureCaption0"/>
      </w:pPr>
      <w:bookmarkStart w:id="3964" w:name="_Toc230164201"/>
      <w:bookmarkStart w:id="3965" w:name="_Toc74052933"/>
      <w:bookmarkStart w:id="3966" w:name="_Toc90644312"/>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48</w:t>
      </w:r>
      <w:r>
        <w:rPr>
          <w:noProof/>
        </w:rPr>
        <w:fldChar w:fldCharType="end"/>
      </w:r>
      <w:r>
        <w:rPr>
          <w:noProof/>
        </w:rPr>
        <w:t xml:space="preserve">: </w:t>
      </w:r>
      <w:r w:rsidRPr="00397C73">
        <w:rPr>
          <w:noProof/>
        </w:rPr>
        <w:t>Endorsed - Requests - Extension – Substitution of Collateral - New Step</w:t>
      </w:r>
      <w:bookmarkEnd w:id="3964"/>
      <w:r w:rsidRPr="00397C73" w:rsidDel="00397C73">
        <w:rPr>
          <w:noProof/>
        </w:rPr>
        <w:t xml:space="preserve"> </w:t>
      </w:r>
      <w:bookmarkEnd w:id="3965"/>
      <w:bookmarkEnd w:id="3966"/>
      <w:r>
        <w:rPr>
          <w:noProof/>
        </w:rPr>
        <w:t xml:space="preserve"> </w:t>
      </w:r>
    </w:p>
    <w:p w14:paraId="4BE95BFD" w14:textId="77777777" w:rsidR="00B97D36" w:rsidRDefault="00B97D36" w:rsidP="00B97D36">
      <w:pPr>
        <w:pStyle w:val="OrderedList"/>
        <w:jc w:val="both"/>
      </w:pPr>
      <w:r w:rsidRPr="00B31C42">
        <w:t xml:space="preserve">Select an optional step from the </w:t>
      </w:r>
      <w:r w:rsidRPr="000C2021">
        <w:rPr>
          <w:b/>
        </w:rPr>
        <w:t xml:space="preserve">Step Description </w:t>
      </w:r>
      <w:r w:rsidRPr="000C2021">
        <w:t xml:space="preserve">dropdown </w:t>
      </w:r>
      <w:r w:rsidRPr="00B31C42">
        <w:t xml:space="preserve">(HUD Decision – Approved, HUD Decision – Approved with Contingency, HUD Decision - Denied, or HUD Decision – Pending Additional Info) that needs to be added on the timeline, populate the completion date, click </w:t>
      </w:r>
      <w:r>
        <w:rPr>
          <w:b/>
        </w:rPr>
        <w:t xml:space="preserve">Submit </w:t>
      </w:r>
      <w:r w:rsidRPr="00901C59">
        <w:t>on the new window</w:t>
      </w:r>
      <w:r w:rsidRPr="00B31C42">
        <w:t>. The step will be added to the list of steps.</w:t>
      </w:r>
    </w:p>
    <w:p w14:paraId="527AD5BF" w14:textId="77777777" w:rsidR="00B97D36" w:rsidRPr="000A40AC" w:rsidRDefault="00B97D36" w:rsidP="00B97D36">
      <w:pPr>
        <w:pStyle w:val="BodyText"/>
      </w:pPr>
      <w:r w:rsidRPr="000A40AC">
        <w:t xml:space="preserve">The next steps must be completed by </w:t>
      </w:r>
      <w:r>
        <w:t>HUD NSC Contractor</w:t>
      </w:r>
      <w:r w:rsidRPr="000A40AC">
        <w:t>:</w:t>
      </w:r>
    </w:p>
    <w:p w14:paraId="4D66DC40" w14:textId="77777777" w:rsidR="00B97D36" w:rsidRPr="00B31C42" w:rsidRDefault="00B97D36" w:rsidP="00B97D36">
      <w:pPr>
        <w:pStyle w:val="OrderedList"/>
        <w:jc w:val="both"/>
      </w:pPr>
      <w:r w:rsidRPr="00B31C42">
        <w:t xml:space="preserve">The </w:t>
      </w:r>
      <w:r>
        <w:t>HUD NSC Contractor</w:t>
      </w:r>
      <w:r w:rsidRPr="00B31C42">
        <w:t xml:space="preserve"> will generate the </w:t>
      </w:r>
      <w:r w:rsidRPr="00174862">
        <w:rPr>
          <w:noProof/>
        </w:rPr>
        <w:t>Substitution of Collateral</w:t>
      </w:r>
      <w:r w:rsidRPr="00B31C42">
        <w:t xml:space="preserve"> decision letter. </w:t>
      </w:r>
    </w:p>
    <w:p w14:paraId="7E1C513F" w14:textId="77777777" w:rsidR="00B97D36" w:rsidRDefault="00B97D36" w:rsidP="00B97D36">
      <w:pPr>
        <w:pStyle w:val="OrderedList"/>
        <w:jc w:val="both"/>
      </w:pPr>
      <w:r w:rsidRPr="00B31C42">
        <w:t xml:space="preserve">To generate the </w:t>
      </w:r>
      <w:r w:rsidRPr="00174862">
        <w:rPr>
          <w:noProof/>
        </w:rPr>
        <w:t>Substitution of Collateral</w:t>
      </w:r>
      <w:r w:rsidRPr="00B31C42">
        <w:t xml:space="preserve"> Decision Letter, </w:t>
      </w:r>
      <w:r>
        <w:t>click</w:t>
      </w:r>
      <w:r w:rsidRPr="00B31C42">
        <w:t xml:space="preserve"> the magnifying glass beside Servicer Notified of Decision, the</w:t>
      </w:r>
      <w:r w:rsidRPr="00EA0EB4">
        <w:rPr>
          <w:szCs w:val="24"/>
        </w:rPr>
        <w:t xml:space="preserve"> Modify Letter Fields window is displayed. Edit the subject and salutation and select </w:t>
      </w:r>
      <w:r w:rsidRPr="00EA0EB4">
        <w:rPr>
          <w:b/>
          <w:szCs w:val="24"/>
        </w:rPr>
        <w:t>OK</w:t>
      </w:r>
      <w:r w:rsidRPr="00EA0EB4">
        <w:rPr>
          <w:szCs w:val="24"/>
        </w:rPr>
        <w:t xml:space="preserve">. The </w:t>
      </w:r>
      <w:r w:rsidRPr="00C12DE7">
        <w:t>Substitution of Collateral</w:t>
      </w:r>
      <w:r w:rsidRPr="00B31C42">
        <w:t xml:space="preserve"> Decision Letter </w:t>
      </w:r>
      <w:r w:rsidRPr="00EA0EB4">
        <w:rPr>
          <w:szCs w:val="24"/>
        </w:rPr>
        <w:t xml:space="preserve">is displayed. Note: </w:t>
      </w:r>
      <w:r w:rsidRPr="00B31C42">
        <w:t>The HUD decision chosen via the optional step will b</w:t>
      </w:r>
      <w:r>
        <w:t>e pre-populated in this letter.</w:t>
      </w:r>
    </w:p>
    <w:p w14:paraId="1F65E177" w14:textId="77777777" w:rsidR="00B97D36" w:rsidRPr="0088278D" w:rsidRDefault="00B97D36" w:rsidP="00B97D36">
      <w:pPr>
        <w:pStyle w:val="OrderedList"/>
        <w:jc w:val="both"/>
      </w:pPr>
      <w:r w:rsidRPr="00AC7A39">
        <w:t xml:space="preserve">The </w:t>
      </w:r>
      <w:r w:rsidRPr="0071320C">
        <w:rPr>
          <w:b/>
        </w:rPr>
        <w:t>printer icon</w:t>
      </w:r>
      <w:r w:rsidRPr="00AC7A39">
        <w:t xml:space="preserve"> beside the step allows the HUD Contractor to auto</w:t>
      </w:r>
      <w:r w:rsidRPr="009F782E">
        <w:t xml:space="preserve">-save the document to the Documents tab. Select the printer icon, </w:t>
      </w:r>
      <w:r w:rsidRPr="0088278D">
        <w:t>the</w:t>
      </w:r>
      <w:r w:rsidRPr="00AC7A39">
        <w:t xml:space="preserve"> Modify Letter Fields window is displayed. Edit the Subject and select “</w:t>
      </w:r>
      <w:r w:rsidRPr="00AC7A39">
        <w:rPr>
          <w:bCs/>
        </w:rPr>
        <w:t>OK”</w:t>
      </w:r>
      <w:r w:rsidRPr="00A01774">
        <w:t xml:space="preserve">. The </w:t>
      </w:r>
      <w:r w:rsidRPr="00C12DE7">
        <w:t>Substitution of Collateral</w:t>
      </w:r>
      <w:r w:rsidRPr="00B31C42">
        <w:t xml:space="preserve"> Decision Letter</w:t>
      </w:r>
      <w:r w:rsidRPr="00AC7A39">
        <w:t xml:space="preserve"> is displayed.  This action auto-saves the document in the Documents ta</w:t>
      </w:r>
      <w:r w:rsidRPr="009F782E">
        <w:t>b and auto-completes the step.</w:t>
      </w:r>
    </w:p>
    <w:p w14:paraId="22874436" w14:textId="77777777" w:rsidR="00B97D36" w:rsidRDefault="00B97D36" w:rsidP="00B97D36">
      <w:pPr>
        <w:pStyle w:val="OrderedList"/>
        <w:jc w:val="both"/>
      </w:pPr>
      <w:r w:rsidRPr="00B31C42">
        <w:t xml:space="preserve">If the HUD NSC staff requested </w:t>
      </w:r>
      <w:r>
        <w:t>more</w:t>
      </w:r>
      <w:r w:rsidRPr="00B31C42">
        <w:t xml:space="preserve"> information, upon submission of </w:t>
      </w:r>
      <w:r>
        <w:t xml:space="preserve">the </w:t>
      </w:r>
      <w:r w:rsidRPr="00B31C42">
        <w:t>information</w:t>
      </w:r>
      <w:r>
        <w:t>,</w:t>
      </w:r>
      <w:r w:rsidRPr="00B31C42">
        <w:t xml:space="preserve"> </w:t>
      </w:r>
      <w:r>
        <w:t>a</w:t>
      </w:r>
      <w:r w:rsidRPr="00B31C42">
        <w:t xml:space="preserve"> </w:t>
      </w:r>
      <w:r>
        <w:t>HUD NSC Contractor</w:t>
      </w:r>
      <w:r w:rsidRPr="00B31C42">
        <w:t xml:space="preserve"> </w:t>
      </w:r>
      <w:r>
        <w:t xml:space="preserve">reviews </w:t>
      </w:r>
      <w:r w:rsidRPr="00B31C42">
        <w:t>the additional documents requested and add</w:t>
      </w:r>
      <w:r>
        <w:t>s</w:t>
      </w:r>
      <w:r w:rsidRPr="00B31C42">
        <w:t xml:space="preserve"> the optional step</w:t>
      </w:r>
      <w:r>
        <w:t>,</w:t>
      </w:r>
      <w:r w:rsidRPr="00B31C42">
        <w:t xml:space="preserve"> Received Required </w:t>
      </w:r>
      <w:r>
        <w:t>A</w:t>
      </w:r>
      <w:r w:rsidRPr="00B31C42">
        <w:t xml:space="preserve">dditional </w:t>
      </w:r>
      <w:r>
        <w:t>Information</w:t>
      </w:r>
      <w:r w:rsidRPr="00B31C42">
        <w:t>.</w:t>
      </w:r>
      <w:r>
        <w:t xml:space="preserve"> </w:t>
      </w:r>
    </w:p>
    <w:p w14:paraId="3A508503" w14:textId="77777777" w:rsidR="00B97D36" w:rsidRDefault="00B97D36" w:rsidP="00B97D36">
      <w:pPr>
        <w:pStyle w:val="OrderedList"/>
        <w:jc w:val="both"/>
      </w:pPr>
      <w:r w:rsidRPr="00B31C42">
        <w:t xml:space="preserve">The </w:t>
      </w:r>
      <w:r>
        <w:t>HUD NSC Contractor</w:t>
      </w:r>
      <w:r w:rsidRPr="00B31C42">
        <w:t xml:space="preserve"> update</w:t>
      </w:r>
      <w:r>
        <w:t>s</w:t>
      </w:r>
      <w:r w:rsidRPr="00B31C42">
        <w:t xml:space="preserve"> the decision by selecting the appropriate optional step (</w:t>
      </w:r>
      <w:r>
        <w:t>Contractor Recommendation - A</w:t>
      </w:r>
      <w:r w:rsidRPr="00B31C42">
        <w:t xml:space="preserve">pproved, </w:t>
      </w:r>
      <w:r>
        <w:t>Contractor Recommendation - D</w:t>
      </w:r>
      <w:r w:rsidRPr="00B31C42">
        <w:t xml:space="preserve">enied, or </w:t>
      </w:r>
      <w:r>
        <w:t>Contractor Recommendation - P</w:t>
      </w:r>
      <w:r w:rsidRPr="00B31C42">
        <w:t xml:space="preserve">ending </w:t>
      </w:r>
      <w:r>
        <w:t>A</w:t>
      </w:r>
      <w:r w:rsidRPr="00B31C42">
        <w:t xml:space="preserve">dditional </w:t>
      </w:r>
      <w:r>
        <w:t>I</w:t>
      </w:r>
      <w:r w:rsidRPr="00B31C42">
        <w:t>nfo</w:t>
      </w:r>
      <w:r>
        <w:t>)</w:t>
      </w:r>
      <w:r w:rsidRPr="00B31C42">
        <w:t xml:space="preserve"> followed by </w:t>
      </w:r>
      <w:r>
        <w:t xml:space="preserve">the </w:t>
      </w:r>
      <w:r w:rsidRPr="00B31C42">
        <w:t xml:space="preserve">HUD NSC staff decision. If </w:t>
      </w:r>
      <w:r>
        <w:t>a s</w:t>
      </w:r>
      <w:r w:rsidRPr="00B31C42">
        <w:t xml:space="preserve">ervicer does not submit the required documents within 45 days from the initial decision, </w:t>
      </w:r>
      <w:r>
        <w:t>a HUD NSC Contractor</w:t>
      </w:r>
      <w:r w:rsidRPr="00B31C42">
        <w:t xml:space="preserve"> </w:t>
      </w:r>
      <w:r>
        <w:t xml:space="preserve">adds </w:t>
      </w:r>
      <w:r w:rsidRPr="00B31C42">
        <w:t>the optional step</w:t>
      </w:r>
      <w:r>
        <w:t>,</w:t>
      </w:r>
      <w:r w:rsidRPr="00B31C42">
        <w:t xml:space="preserve"> Follow Up on Pending Information.</w:t>
      </w:r>
    </w:p>
    <w:bookmarkEnd w:id="3947"/>
    <w:p w14:paraId="4B4A242B" w14:textId="0C025109" w:rsidR="00A62808" w:rsidRPr="00D757EC" w:rsidRDefault="009864A3" w:rsidP="00863D8C">
      <w:pPr>
        <w:pStyle w:val="Heading4"/>
      </w:pPr>
      <w:r>
        <w:t xml:space="preserve"> </w:t>
      </w:r>
      <w:bookmarkStart w:id="3967" w:name="_Toc11334906"/>
      <w:bookmarkStart w:id="3968" w:name="_Toc74052128"/>
      <w:bookmarkStart w:id="3969" w:name="_Toc90643511"/>
      <w:bookmarkStart w:id="3970" w:name="_Toc230163450"/>
      <w:r w:rsidR="00A62808" w:rsidRPr="00D757EC">
        <w:t>Zero Balance</w:t>
      </w:r>
      <w:bookmarkEnd w:id="3948"/>
      <w:bookmarkEnd w:id="3949"/>
      <w:bookmarkEnd w:id="3950"/>
      <w:bookmarkEnd w:id="3951"/>
      <w:bookmarkEnd w:id="3967"/>
      <w:bookmarkEnd w:id="3968"/>
      <w:bookmarkEnd w:id="3969"/>
      <w:bookmarkEnd w:id="3970"/>
      <w:r w:rsidR="00C25DCD" w:rsidRPr="00D757EC">
        <w:fldChar w:fldCharType="begin"/>
      </w:r>
      <w:r w:rsidR="00C25DCD" w:rsidRPr="00D757EC">
        <w:instrText xml:space="preserve"> XE "Endorsed Zero Balance Timeline" </w:instrText>
      </w:r>
      <w:r w:rsidR="00C25DCD" w:rsidRPr="00D757EC">
        <w:fldChar w:fldCharType="end"/>
      </w:r>
    </w:p>
    <w:p w14:paraId="3FD93E15" w14:textId="6983A3EC" w:rsidR="00A62808" w:rsidRPr="00B31C42" w:rsidRDefault="00915C07" w:rsidP="006312AB">
      <w:pPr>
        <w:pStyle w:val="BodyText"/>
      </w:pPr>
      <w:r w:rsidRPr="00915C07">
        <w:t>When a payoff statement is requested on HUD's second mortgage, the HUD NSC contractor</w:t>
      </w:r>
      <w:r w:rsidR="00A62808" w:rsidRPr="00B31C42">
        <w:t xml:space="preserve"> initiates this timeline to show that there are no funds advanced under the second note. This timeline is initiated and completed by </w:t>
      </w:r>
      <w:r w:rsidR="00A62808">
        <w:t>a</w:t>
      </w:r>
      <w:r w:rsidR="00A62808" w:rsidRPr="00B31C42">
        <w:t xml:space="preserve"> HUD </w:t>
      </w:r>
      <w:r w:rsidR="004C5885">
        <w:t xml:space="preserve">NSC </w:t>
      </w:r>
      <w:r w:rsidR="00A62808">
        <w:t>contractor</w:t>
      </w:r>
      <w:r w:rsidR="00A62808" w:rsidRPr="00B31C42">
        <w:t xml:space="preserve">. There is no interaction with the </w:t>
      </w:r>
      <w:r w:rsidR="00A62808">
        <w:t>s</w:t>
      </w:r>
      <w:r w:rsidR="00A62808" w:rsidRPr="00B31C42">
        <w:t xml:space="preserve">ervicer. </w:t>
      </w:r>
    </w:p>
    <w:p w14:paraId="0C2F7C2E" w14:textId="25DE1F68" w:rsidR="00A62808" w:rsidRPr="00B31C42" w:rsidRDefault="00A62808" w:rsidP="001879BA">
      <w:pPr>
        <w:pStyle w:val="BodyText"/>
      </w:pPr>
      <w:r w:rsidRPr="00B31C42">
        <w:t>Multiple active Zero Balance timelines can</w:t>
      </w:r>
      <w:r>
        <w:t xml:space="preserve"> </w:t>
      </w:r>
      <w:r w:rsidRPr="00B31C42">
        <w:t xml:space="preserve">be initiated on a loan. The </w:t>
      </w:r>
      <w:r>
        <w:t>Servicing Management tab</w:t>
      </w:r>
      <w:r w:rsidRPr="00B31C42">
        <w:t xml:space="preserve"> can be used to activate</w:t>
      </w:r>
      <w:r>
        <w:t xml:space="preserve"> or </w:t>
      </w:r>
      <w:r w:rsidRPr="00B31C42">
        <w:t>inactivate the timeline.</w:t>
      </w:r>
      <w:r>
        <w:t xml:space="preserve"> </w:t>
      </w:r>
      <w:r w:rsidRPr="00B31C42">
        <w:t xml:space="preserve">Once </w:t>
      </w:r>
      <w:r>
        <w:t xml:space="preserve">the timeline is </w:t>
      </w:r>
      <w:r w:rsidRPr="00B31C42">
        <w:t>inactivated</w:t>
      </w:r>
      <w:r>
        <w:t>, none of the steps can be edited.</w:t>
      </w:r>
    </w:p>
    <w:p w14:paraId="55A0EE36" w14:textId="0CD96912" w:rsidR="00A62808" w:rsidRDefault="000A6E79" w:rsidP="001879BA">
      <w:pPr>
        <w:pStyle w:val="BodyText"/>
      </w:pPr>
      <w:r>
        <w:t xml:space="preserve">To </w:t>
      </w:r>
      <w:r w:rsidRPr="00B31C42">
        <w:t>initiate and complete the</w:t>
      </w:r>
      <w:r>
        <w:t xml:space="preserve"> </w:t>
      </w:r>
      <w:r w:rsidRPr="000A6E79">
        <w:rPr>
          <w:b/>
        </w:rPr>
        <w:t>Zero Balance</w:t>
      </w:r>
      <w:r w:rsidRPr="00B31C42">
        <w:t xml:space="preserve"> timeline: </w:t>
      </w:r>
    </w:p>
    <w:p w14:paraId="7F1AA5A6" w14:textId="77777777" w:rsidR="00A62808" w:rsidRPr="00B31C42" w:rsidRDefault="00A62808" w:rsidP="006C3C3F">
      <w:pPr>
        <w:pStyle w:val="OrderedList"/>
        <w:numPr>
          <w:ilvl w:val="0"/>
          <w:numId w:val="416"/>
        </w:numPr>
        <w:jc w:val="both"/>
      </w:pPr>
      <w:r>
        <w:t xml:space="preserve">From the Endorsed menu, select </w:t>
      </w:r>
      <w:r w:rsidRPr="001445BE">
        <w:rPr>
          <w:b/>
        </w:rPr>
        <w:t>Request,</w:t>
      </w:r>
      <w:r>
        <w:t xml:space="preserve"> and click </w:t>
      </w:r>
      <w:r w:rsidRPr="001445BE">
        <w:rPr>
          <w:b/>
        </w:rPr>
        <w:t>Setup</w:t>
      </w:r>
      <w:r>
        <w:t xml:space="preserve">. </w:t>
      </w:r>
    </w:p>
    <w:p w14:paraId="7AE0E3E2" w14:textId="54541757" w:rsidR="00344CC7" w:rsidRDefault="00A62808" w:rsidP="006C3C3F">
      <w:pPr>
        <w:pStyle w:val="OrderedList"/>
        <w:numPr>
          <w:ilvl w:val="0"/>
          <w:numId w:val="416"/>
        </w:numPr>
        <w:jc w:val="both"/>
      </w:pPr>
      <w:r>
        <w:t xml:space="preserve">On the </w:t>
      </w:r>
      <w:r w:rsidRPr="00282C3A">
        <w:t xml:space="preserve">Endorsed Request Setup Search </w:t>
      </w:r>
      <w:r w:rsidRPr="00B31C42">
        <w:t>Screen</w:t>
      </w:r>
      <w:r>
        <w:t>, e</w:t>
      </w:r>
      <w:r w:rsidRPr="00B31C42">
        <w:t xml:space="preserve">nter the loan search criteria and click </w:t>
      </w:r>
      <w:r w:rsidRPr="00282C3A">
        <w:t>Search.</w:t>
      </w:r>
      <w:r w:rsidRPr="00B31C42">
        <w:t xml:space="preserve"> </w:t>
      </w:r>
    </w:p>
    <w:p w14:paraId="6276F5AA" w14:textId="4C6ECD6F" w:rsidR="00DC58E9" w:rsidRDefault="00DC58E9" w:rsidP="00A811BE">
      <w:pPr>
        <w:pStyle w:val="BodyText"/>
        <w:jc w:val="center"/>
      </w:pPr>
      <w:r>
        <w:rPr>
          <w:noProof/>
        </w:rPr>
        <w:drawing>
          <wp:inline distT="0" distB="0" distL="0" distR="0" wp14:anchorId="51CBF34A" wp14:editId="233FF18A">
            <wp:extent cx="5168507" cy="1811738"/>
            <wp:effectExtent l="19050" t="19050" r="13335" b="17145"/>
            <wp:docPr id="1184359780"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4359780" name="Picture 1" descr="A screenshot of a computer&#10;&#10;Description automatically generated with medium confidence"/>
                    <pic:cNvPicPr/>
                  </pic:nvPicPr>
                  <pic:blipFill>
                    <a:blip r:embed="rId355"/>
                    <a:stretch>
                      <a:fillRect/>
                    </a:stretch>
                  </pic:blipFill>
                  <pic:spPr>
                    <a:xfrm>
                      <a:off x="0" y="0"/>
                      <a:ext cx="5182688" cy="1816709"/>
                    </a:xfrm>
                    <a:prstGeom prst="rect">
                      <a:avLst/>
                    </a:prstGeom>
                    <a:ln w="19050">
                      <a:solidFill>
                        <a:srgbClr val="0070C0"/>
                      </a:solidFill>
                    </a:ln>
                  </pic:spPr>
                </pic:pic>
              </a:graphicData>
            </a:graphic>
          </wp:inline>
        </w:drawing>
      </w:r>
    </w:p>
    <w:p w14:paraId="0713B5F1" w14:textId="482439E1" w:rsidR="00A62808" w:rsidRPr="00B31C42" w:rsidRDefault="00A62808" w:rsidP="001879BA">
      <w:pPr>
        <w:pStyle w:val="FigureCaption0"/>
      </w:pPr>
      <w:bookmarkStart w:id="3971" w:name="_Toc314055490"/>
      <w:bookmarkStart w:id="3972" w:name="_Toc230164202"/>
      <w:bookmarkStart w:id="3973" w:name="_Toc315476635"/>
      <w:bookmarkStart w:id="3974" w:name="_Toc74052895"/>
      <w:bookmarkStart w:id="3975" w:name="_Toc9064427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49</w:t>
      </w:r>
      <w:r w:rsidR="00764635">
        <w:rPr>
          <w:noProof/>
        </w:rPr>
        <w:fldChar w:fldCharType="end"/>
      </w:r>
      <w:bookmarkEnd w:id="3971"/>
      <w:r>
        <w:rPr>
          <w:noProof/>
        </w:rPr>
        <w:t xml:space="preserve">: </w:t>
      </w:r>
      <w:r w:rsidR="003E3B28" w:rsidRPr="003E3B28">
        <w:rPr>
          <w:noProof/>
        </w:rPr>
        <w:t>Endorsed - Requests - Setup Search</w:t>
      </w:r>
      <w:bookmarkEnd w:id="3972"/>
      <w:r w:rsidR="003E3B28" w:rsidRPr="003E3B28" w:rsidDel="003E3B28">
        <w:rPr>
          <w:noProof/>
        </w:rPr>
        <w:t xml:space="preserve"> </w:t>
      </w:r>
      <w:bookmarkEnd w:id="3973"/>
      <w:bookmarkEnd w:id="3974"/>
      <w:bookmarkEnd w:id="3975"/>
    </w:p>
    <w:p w14:paraId="52337DD0" w14:textId="1B777860" w:rsidR="00A62808" w:rsidRPr="00B31C42" w:rsidRDefault="00A62808" w:rsidP="006C3C3F">
      <w:pPr>
        <w:pStyle w:val="OrderedList"/>
        <w:numPr>
          <w:ilvl w:val="0"/>
          <w:numId w:val="416"/>
        </w:numPr>
        <w:jc w:val="both"/>
      </w:pPr>
      <w:r>
        <w:t>From the search results, select a loan</w:t>
      </w:r>
      <w:r w:rsidRPr="00B31C42">
        <w:t xml:space="preserve"> to initiate the timeline</w:t>
      </w:r>
      <w:r w:rsidR="003D1D03">
        <w:t>.</w:t>
      </w:r>
      <w:r w:rsidRPr="00B31C42">
        <w:t xml:space="preserve"> </w:t>
      </w:r>
    </w:p>
    <w:p w14:paraId="5F79F8C4" w14:textId="77CF3D9C" w:rsidR="00A62808" w:rsidRDefault="00A62808" w:rsidP="006C3C3F">
      <w:pPr>
        <w:pStyle w:val="OrderedList"/>
        <w:numPr>
          <w:ilvl w:val="0"/>
          <w:numId w:val="416"/>
        </w:numPr>
        <w:jc w:val="both"/>
      </w:pPr>
      <w:r>
        <w:t>On t</w:t>
      </w:r>
      <w:r w:rsidRPr="00B31C42">
        <w:t xml:space="preserve">he </w:t>
      </w:r>
      <w:r w:rsidRPr="00282C3A">
        <w:t>Edit Servicing Management</w:t>
      </w:r>
      <w:r>
        <w:t xml:space="preserve"> screen, select </w:t>
      </w:r>
      <w:r w:rsidRPr="00B31C42">
        <w:t xml:space="preserve">Zero Balance from the </w:t>
      </w:r>
      <w:r w:rsidRPr="00282C3A">
        <w:t>Servicing Type</w:t>
      </w:r>
      <w:r w:rsidRPr="00B31C42">
        <w:t xml:space="preserve"> </w:t>
      </w:r>
      <w:r>
        <w:t>d</w:t>
      </w:r>
      <w:r w:rsidRPr="00B31C42">
        <w:t xml:space="preserve">ropdown and populate the required fields (marked with </w:t>
      </w:r>
      <w:r>
        <w:t>an asterisk</w:t>
      </w:r>
      <w:r w:rsidR="00721586">
        <w:t>).</w:t>
      </w:r>
      <w:r w:rsidRPr="00B31C42">
        <w:t xml:space="preserve"> </w:t>
      </w:r>
    </w:p>
    <w:p w14:paraId="65496D5D" w14:textId="08BFD84A" w:rsidR="00A62808" w:rsidRDefault="0059040F" w:rsidP="00A811BE">
      <w:pPr>
        <w:pStyle w:val="BodyText"/>
        <w:jc w:val="center"/>
      </w:pPr>
      <w:r>
        <w:rPr>
          <w:noProof/>
        </w:rPr>
        <w:drawing>
          <wp:inline distT="0" distB="0" distL="0" distR="0" wp14:anchorId="54C1A018" wp14:editId="7A3EAD11">
            <wp:extent cx="1888002" cy="1862913"/>
            <wp:effectExtent l="19050" t="19050" r="17145" b="23495"/>
            <wp:docPr id="2790" name="Picture 2790"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90" name="Picture 2790" descr="Graphical user interface, text, application, email&#10;&#10;Description automatically generated"/>
                    <pic:cNvPicPr/>
                  </pic:nvPicPr>
                  <pic:blipFill>
                    <a:blip r:embed="rId383"/>
                    <a:stretch>
                      <a:fillRect/>
                    </a:stretch>
                  </pic:blipFill>
                  <pic:spPr>
                    <a:xfrm>
                      <a:off x="0" y="0"/>
                      <a:ext cx="1908455" cy="1883094"/>
                    </a:xfrm>
                    <a:prstGeom prst="rect">
                      <a:avLst/>
                    </a:prstGeom>
                    <a:ln w="19050">
                      <a:solidFill>
                        <a:schemeClr val="accent1"/>
                      </a:solidFill>
                    </a:ln>
                  </pic:spPr>
                </pic:pic>
              </a:graphicData>
            </a:graphic>
          </wp:inline>
        </w:drawing>
      </w:r>
    </w:p>
    <w:p w14:paraId="4CF573C8" w14:textId="1E4D597F" w:rsidR="00A62808" w:rsidRDefault="00A62808" w:rsidP="001879BA">
      <w:pPr>
        <w:pStyle w:val="FigureCaption0"/>
        <w:rPr>
          <w:noProof/>
        </w:rPr>
      </w:pPr>
      <w:bookmarkStart w:id="3976" w:name="_Toc314055491"/>
      <w:bookmarkStart w:id="3977" w:name="_Toc315476636"/>
      <w:bookmarkStart w:id="3978" w:name="_Toc230164203"/>
      <w:bookmarkStart w:id="3979" w:name="_Toc74052896"/>
      <w:bookmarkStart w:id="3980" w:name="_Toc9064427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50</w:t>
      </w:r>
      <w:r w:rsidR="00764635">
        <w:rPr>
          <w:noProof/>
        </w:rPr>
        <w:fldChar w:fldCharType="end"/>
      </w:r>
      <w:bookmarkEnd w:id="3976"/>
      <w:r>
        <w:rPr>
          <w:noProof/>
        </w:rPr>
        <w:t xml:space="preserve">: </w:t>
      </w:r>
      <w:bookmarkEnd w:id="3977"/>
      <w:r w:rsidR="003E3B28" w:rsidRPr="003E3B28">
        <w:rPr>
          <w:noProof/>
        </w:rPr>
        <w:t>Endorsed - Requests - Zero Balance - Edit Servicing Management</w:t>
      </w:r>
      <w:bookmarkEnd w:id="3978"/>
      <w:r w:rsidR="003E3B28" w:rsidRPr="003E3B28" w:rsidDel="003E3B28">
        <w:rPr>
          <w:noProof/>
        </w:rPr>
        <w:t xml:space="preserve"> </w:t>
      </w:r>
      <w:bookmarkEnd w:id="3979"/>
      <w:bookmarkEnd w:id="3980"/>
    </w:p>
    <w:p w14:paraId="46ABD576" w14:textId="2458658F" w:rsidR="00A62808" w:rsidRPr="00B31C42" w:rsidRDefault="00A62808" w:rsidP="006C3C3F">
      <w:pPr>
        <w:pStyle w:val="OrderedList"/>
        <w:numPr>
          <w:ilvl w:val="0"/>
          <w:numId w:val="416"/>
        </w:numPr>
        <w:jc w:val="both"/>
      </w:pPr>
      <w:r>
        <w:t>Click</w:t>
      </w:r>
      <w:r w:rsidRPr="00B31C42">
        <w:t xml:space="preserve"> the </w:t>
      </w:r>
      <w:r w:rsidRPr="00282C3A">
        <w:t>Go to Servicing Steps after Submit</w:t>
      </w:r>
      <w:r w:rsidRPr="00B31C42">
        <w:t xml:space="preserve"> </w:t>
      </w:r>
      <w:r>
        <w:t xml:space="preserve">checkbox </w:t>
      </w:r>
      <w:r w:rsidRPr="00B31C42">
        <w:t xml:space="preserve">(at the bottom of the </w:t>
      </w:r>
      <w:r w:rsidR="007704DE" w:rsidRPr="00282C3A">
        <w:t xml:space="preserve">Edit Servicing Management </w:t>
      </w:r>
      <w:r>
        <w:t>screen</w:t>
      </w:r>
      <w:r w:rsidR="00721586">
        <w:t>).</w:t>
      </w:r>
    </w:p>
    <w:p w14:paraId="7307225A" w14:textId="13113CDF" w:rsidR="00A62808" w:rsidRPr="00B31C42" w:rsidRDefault="00A62808" w:rsidP="006C3C3F">
      <w:pPr>
        <w:pStyle w:val="OrderedList"/>
        <w:numPr>
          <w:ilvl w:val="0"/>
          <w:numId w:val="416"/>
        </w:numPr>
        <w:jc w:val="both"/>
      </w:pPr>
      <w:r w:rsidRPr="00282C3A">
        <w:t xml:space="preserve">Click Submit. (If you click Cancel, the Endorsed Request Setup Search </w:t>
      </w:r>
      <w:r w:rsidRPr="00B31C42">
        <w:t>Screen will be displayed</w:t>
      </w:r>
      <w:r w:rsidR="00721586">
        <w:t>).</w:t>
      </w:r>
    </w:p>
    <w:p w14:paraId="73BDC01E" w14:textId="77777777" w:rsidR="00A62808" w:rsidRPr="00F25212" w:rsidRDefault="00A62808" w:rsidP="006C3C3F">
      <w:pPr>
        <w:pStyle w:val="OrderedList"/>
        <w:numPr>
          <w:ilvl w:val="0"/>
          <w:numId w:val="416"/>
        </w:numPr>
        <w:jc w:val="both"/>
      </w:pPr>
      <w:r w:rsidRPr="00B31C42">
        <w:t xml:space="preserve">The </w:t>
      </w:r>
      <w:r w:rsidRPr="00282C3A">
        <w:t>Request Steps</w:t>
      </w:r>
      <w:r w:rsidRPr="00B31C42">
        <w:t xml:space="preserve"> screen for Zero Balance timeline is displayed. </w:t>
      </w:r>
    </w:p>
    <w:p w14:paraId="3D2F9CB4" w14:textId="49CA5D2E" w:rsidR="00A62808" w:rsidRDefault="00407B80" w:rsidP="00A811BE">
      <w:pPr>
        <w:pStyle w:val="BodyText"/>
        <w:jc w:val="center"/>
      </w:pPr>
      <w:r w:rsidRPr="00407B80">
        <w:rPr>
          <w:noProof/>
        </w:rPr>
        <w:t xml:space="preserve"> </w:t>
      </w:r>
      <w:r>
        <w:rPr>
          <w:noProof/>
        </w:rPr>
        <w:drawing>
          <wp:inline distT="0" distB="0" distL="0" distR="0" wp14:anchorId="4B5A5F49" wp14:editId="05040EF4">
            <wp:extent cx="5626100" cy="1156476"/>
            <wp:effectExtent l="19050" t="19050" r="12700" b="24765"/>
            <wp:docPr id="2868" name="Picture 286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8" name="Picture 2868" descr="Graphical user interface, application&#10;&#10;Description automatically generated"/>
                    <pic:cNvPicPr/>
                  </pic:nvPicPr>
                  <pic:blipFill>
                    <a:blip r:embed="rId384"/>
                    <a:stretch>
                      <a:fillRect/>
                    </a:stretch>
                  </pic:blipFill>
                  <pic:spPr>
                    <a:xfrm>
                      <a:off x="0" y="0"/>
                      <a:ext cx="5640565" cy="1159449"/>
                    </a:xfrm>
                    <a:prstGeom prst="rect">
                      <a:avLst/>
                    </a:prstGeom>
                    <a:ln w="19050">
                      <a:solidFill>
                        <a:schemeClr val="accent1"/>
                      </a:solidFill>
                    </a:ln>
                  </pic:spPr>
                </pic:pic>
              </a:graphicData>
            </a:graphic>
          </wp:inline>
        </w:drawing>
      </w:r>
    </w:p>
    <w:p w14:paraId="669B8D3D" w14:textId="31866EF2" w:rsidR="00A62808" w:rsidRPr="00B31C42" w:rsidRDefault="00A62808" w:rsidP="001879BA">
      <w:pPr>
        <w:pStyle w:val="FigureCaption0"/>
      </w:pPr>
      <w:bookmarkStart w:id="3981" w:name="_Toc315476637"/>
      <w:bookmarkStart w:id="3982" w:name="_Toc230164204"/>
      <w:bookmarkStart w:id="3983" w:name="_Toc74052897"/>
      <w:bookmarkStart w:id="3984" w:name="_Toc9064427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51</w:t>
      </w:r>
      <w:r w:rsidR="00764635">
        <w:rPr>
          <w:noProof/>
        </w:rPr>
        <w:fldChar w:fldCharType="end"/>
      </w:r>
      <w:r>
        <w:t xml:space="preserve">: </w:t>
      </w:r>
      <w:bookmarkEnd w:id="3981"/>
      <w:r w:rsidR="003E3B28" w:rsidRPr="003E3B28">
        <w:t>Endorsed - Requests - Zero Balance - Timeline Steps</w:t>
      </w:r>
      <w:bookmarkEnd w:id="3982"/>
      <w:r w:rsidR="003E3B28" w:rsidRPr="003E3B28" w:rsidDel="003E3B28">
        <w:t xml:space="preserve"> </w:t>
      </w:r>
      <w:bookmarkEnd w:id="3983"/>
      <w:bookmarkEnd w:id="3984"/>
    </w:p>
    <w:p w14:paraId="5180458B" w14:textId="00F54C39" w:rsidR="00A62808" w:rsidRPr="00B31C42" w:rsidRDefault="00A62808" w:rsidP="006C3C3F">
      <w:pPr>
        <w:pStyle w:val="OrderedList"/>
        <w:numPr>
          <w:ilvl w:val="0"/>
          <w:numId w:val="416"/>
        </w:numPr>
        <w:jc w:val="both"/>
      </w:pPr>
      <w:r>
        <w:t>The s</w:t>
      </w:r>
      <w:r w:rsidRPr="00B31C42">
        <w:t>tep</w:t>
      </w:r>
      <w:r>
        <w:t xml:space="preserve"> </w:t>
      </w:r>
      <w:r w:rsidRPr="00282C3A">
        <w:t xml:space="preserve">Initiate Zero Balance Letter </w:t>
      </w:r>
      <w:r w:rsidRPr="00B31C42">
        <w:t xml:space="preserve">completion date is pre-populated with the </w:t>
      </w:r>
      <w:r>
        <w:t>timeline created date</w:t>
      </w:r>
      <w:r w:rsidRPr="00B31C42">
        <w:t>.</w:t>
      </w:r>
    </w:p>
    <w:p w14:paraId="40F8CF12" w14:textId="5151B2EC" w:rsidR="00A62808" w:rsidRPr="00B31C42" w:rsidRDefault="00A62808" w:rsidP="006C3C3F">
      <w:pPr>
        <w:pStyle w:val="OrderedList"/>
        <w:numPr>
          <w:ilvl w:val="0"/>
          <w:numId w:val="416"/>
        </w:numPr>
        <w:jc w:val="both"/>
      </w:pPr>
      <w:r w:rsidRPr="00282C3A">
        <w:t xml:space="preserve">Complete the steps in the timeline when activity corresponding to the step is complete. </w:t>
      </w:r>
      <w:r w:rsidRPr="00B31C42">
        <w:t xml:space="preserve">To complete any step in the timeline, </w:t>
      </w:r>
      <w:r>
        <w:t xml:space="preserve">click the step (For example: </w:t>
      </w:r>
      <w:r w:rsidRPr="00282C3A">
        <w:t>Zero Balance Letter Request Received</w:t>
      </w:r>
      <w:r w:rsidRPr="000C5694">
        <w:t xml:space="preserve">). </w:t>
      </w:r>
    </w:p>
    <w:p w14:paraId="242CBCC2" w14:textId="77777777" w:rsidR="00A62808" w:rsidRDefault="00A62808" w:rsidP="006C3C3F">
      <w:pPr>
        <w:pStyle w:val="OrderedList"/>
        <w:numPr>
          <w:ilvl w:val="0"/>
          <w:numId w:val="416"/>
        </w:numPr>
        <w:jc w:val="both"/>
      </w:pPr>
      <w:r w:rsidRPr="00B31C42">
        <w:t xml:space="preserve">Populate the completion date, add a note in the </w:t>
      </w:r>
      <w:r w:rsidRPr="00282C3A">
        <w:t>Notes</w:t>
      </w:r>
      <w:r w:rsidRPr="00B31C42">
        <w:t xml:space="preserve"> field if applicable, </w:t>
      </w:r>
      <w:r>
        <w:t xml:space="preserve">and </w:t>
      </w:r>
      <w:r w:rsidRPr="00B31C42">
        <w:t xml:space="preserve">click </w:t>
      </w:r>
      <w:r w:rsidRPr="00282C3A">
        <w:t>Submit</w:t>
      </w:r>
      <w:r w:rsidRPr="00B31C42">
        <w:t xml:space="preserve"> on </w:t>
      </w:r>
      <w:r>
        <w:t xml:space="preserve">the </w:t>
      </w:r>
      <w:r w:rsidRPr="00282C3A">
        <w:t>Edit Step</w:t>
      </w:r>
      <w:r>
        <w:t xml:space="preserve"> window.</w:t>
      </w:r>
    </w:p>
    <w:p w14:paraId="6352226F" w14:textId="3BF7F8EE" w:rsidR="00A62808" w:rsidRDefault="00407B80" w:rsidP="00A811BE">
      <w:pPr>
        <w:pStyle w:val="BodyText"/>
        <w:jc w:val="center"/>
      </w:pPr>
      <w:r w:rsidRPr="00407B80">
        <w:rPr>
          <w:noProof/>
        </w:rPr>
        <w:t xml:space="preserve"> </w:t>
      </w:r>
      <w:r>
        <w:rPr>
          <w:noProof/>
        </w:rPr>
        <w:drawing>
          <wp:inline distT="0" distB="0" distL="0" distR="0" wp14:anchorId="7DF7E8F2" wp14:editId="7D9C1665">
            <wp:extent cx="1604010" cy="1225285"/>
            <wp:effectExtent l="0" t="0" r="0" b="0"/>
            <wp:docPr id="2869" name="Picture 286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9" name="Picture 2869" descr="Graphical user interface, text, application&#10;&#10;Description automatically generated"/>
                    <pic:cNvPicPr/>
                  </pic:nvPicPr>
                  <pic:blipFill>
                    <a:blip r:embed="rId385"/>
                    <a:stretch>
                      <a:fillRect/>
                    </a:stretch>
                  </pic:blipFill>
                  <pic:spPr>
                    <a:xfrm>
                      <a:off x="0" y="0"/>
                      <a:ext cx="1628186" cy="1243753"/>
                    </a:xfrm>
                    <a:prstGeom prst="rect">
                      <a:avLst/>
                    </a:prstGeom>
                  </pic:spPr>
                </pic:pic>
              </a:graphicData>
            </a:graphic>
          </wp:inline>
        </w:drawing>
      </w:r>
    </w:p>
    <w:p w14:paraId="648CF221" w14:textId="30501FBD" w:rsidR="00A62808" w:rsidRPr="00B31C42" w:rsidRDefault="00A62808" w:rsidP="001879BA">
      <w:pPr>
        <w:pStyle w:val="FigureCaption0"/>
      </w:pPr>
      <w:bookmarkStart w:id="3985" w:name="_Toc314055492"/>
      <w:bookmarkStart w:id="3986" w:name="_Toc315476638"/>
      <w:bookmarkStart w:id="3987" w:name="_Toc230164205"/>
      <w:bookmarkStart w:id="3988" w:name="_Toc74052898"/>
      <w:bookmarkStart w:id="3989" w:name="_Toc9064427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52</w:t>
      </w:r>
      <w:r w:rsidR="00764635">
        <w:rPr>
          <w:noProof/>
        </w:rPr>
        <w:fldChar w:fldCharType="end"/>
      </w:r>
      <w:bookmarkEnd w:id="3985"/>
      <w:r>
        <w:rPr>
          <w:noProof/>
        </w:rPr>
        <w:t xml:space="preserve">: </w:t>
      </w:r>
      <w:bookmarkEnd w:id="3986"/>
      <w:r w:rsidR="003E3B28" w:rsidRPr="003E3B28">
        <w:rPr>
          <w:noProof/>
        </w:rPr>
        <w:t>Endorsed - Requests - Zero Balance - Edit Step</w:t>
      </w:r>
      <w:bookmarkEnd w:id="3987"/>
      <w:r w:rsidR="003E3B28" w:rsidRPr="003E3B28" w:rsidDel="003E3B28">
        <w:rPr>
          <w:noProof/>
        </w:rPr>
        <w:t xml:space="preserve"> </w:t>
      </w:r>
      <w:bookmarkEnd w:id="3988"/>
      <w:bookmarkEnd w:id="3989"/>
    </w:p>
    <w:p w14:paraId="5614C966" w14:textId="77777777" w:rsidR="00A62808" w:rsidRPr="00B31C42" w:rsidRDefault="00A62808" w:rsidP="006C3C3F">
      <w:pPr>
        <w:pStyle w:val="OrderedList"/>
        <w:numPr>
          <w:ilvl w:val="0"/>
          <w:numId w:val="416"/>
        </w:numPr>
        <w:jc w:val="both"/>
      </w:pPr>
      <w:r w:rsidRPr="00B31C42">
        <w:t xml:space="preserve"> </w:t>
      </w:r>
      <w:r w:rsidRPr="00D56B71">
        <w:t xml:space="preserve">The completion date is populated beside the step </w:t>
      </w:r>
      <w:r w:rsidRPr="00282C3A">
        <w:t>Zero Balance Letter Request Received</w:t>
      </w:r>
      <w:r w:rsidRPr="00D56B71">
        <w:t xml:space="preserve"> on the Request Steps screen.</w:t>
      </w:r>
    </w:p>
    <w:p w14:paraId="767F21F9" w14:textId="77777777" w:rsidR="00A62808" w:rsidRPr="00B31C42" w:rsidRDefault="00A62808" w:rsidP="006C3C3F">
      <w:pPr>
        <w:pStyle w:val="OrderedList"/>
        <w:numPr>
          <w:ilvl w:val="0"/>
          <w:numId w:val="416"/>
        </w:numPr>
        <w:jc w:val="both"/>
      </w:pPr>
      <w:r w:rsidRPr="00B31C42">
        <w:t xml:space="preserve"> </w:t>
      </w:r>
      <w:r>
        <w:t>Click</w:t>
      </w:r>
      <w:r w:rsidRPr="00B31C42">
        <w:t xml:space="preserve"> the </w:t>
      </w:r>
      <w:r w:rsidRPr="00282C3A">
        <w:t>magnifying glass</w:t>
      </w:r>
      <w:r w:rsidRPr="00B31C42">
        <w:t xml:space="preserve"> beside </w:t>
      </w:r>
      <w:r>
        <w:t xml:space="preserve">the </w:t>
      </w:r>
      <w:r w:rsidRPr="00B31C42">
        <w:t xml:space="preserve">step </w:t>
      </w:r>
      <w:r w:rsidRPr="00282C3A">
        <w:t>Zero Balance Letter Sent to Requestor</w:t>
      </w:r>
      <w:r w:rsidRPr="00B31C42">
        <w:t xml:space="preserve"> to update and print the Zero Balance Letter.</w:t>
      </w:r>
    </w:p>
    <w:p w14:paraId="06473815" w14:textId="61ABBFC2" w:rsidR="00A62808" w:rsidRPr="00B31C42" w:rsidRDefault="00407B80" w:rsidP="006C3C3F">
      <w:pPr>
        <w:pStyle w:val="OrderedList"/>
        <w:numPr>
          <w:ilvl w:val="0"/>
          <w:numId w:val="416"/>
        </w:numPr>
        <w:jc w:val="both"/>
      </w:pPr>
      <w:r>
        <w:t xml:space="preserve"> </w:t>
      </w:r>
      <w:r w:rsidR="00A62808" w:rsidRPr="00B31C42">
        <w:t xml:space="preserve">A new window is displayed with the Zero Balance Letter with options to </w:t>
      </w:r>
      <w:r w:rsidR="00A62808">
        <w:t>preview or print the document</w:t>
      </w:r>
      <w:r w:rsidR="00A62808" w:rsidRPr="00B31C42">
        <w:t>.</w:t>
      </w:r>
      <w:r w:rsidR="00A62808">
        <w:t xml:space="preserve"> </w:t>
      </w:r>
      <w:r w:rsidR="00A62808" w:rsidRPr="00B31C42">
        <w:t>Update the letter</w:t>
      </w:r>
      <w:r w:rsidR="00A62808">
        <w:t>,</w:t>
      </w:r>
      <w:r w:rsidR="00A62808" w:rsidRPr="00B31C42">
        <w:t xml:space="preserve"> and once the changes have been made, select the </w:t>
      </w:r>
      <w:r w:rsidR="00A62808" w:rsidRPr="00282C3A">
        <w:t>Preview Document</w:t>
      </w:r>
      <w:r w:rsidR="00A62808" w:rsidRPr="00B31C42">
        <w:t xml:space="preserve"> link to view the updated document.</w:t>
      </w:r>
      <w:r w:rsidR="00A62808">
        <w:t xml:space="preserve"> </w:t>
      </w:r>
      <w:r w:rsidR="00A62808" w:rsidRPr="00B31C42">
        <w:t>To auto-save the changes made to the document</w:t>
      </w:r>
      <w:r w:rsidR="00A62808">
        <w:t>,</w:t>
      </w:r>
      <w:r w:rsidR="00A62808" w:rsidRPr="00B31C42">
        <w:t xml:space="preserve"> select the </w:t>
      </w:r>
      <w:r w:rsidR="00A62808" w:rsidRPr="00282C3A">
        <w:t>Print Document</w:t>
      </w:r>
      <w:r w:rsidR="00A62808" w:rsidRPr="00B31C42">
        <w:t xml:space="preserve"> link. Select </w:t>
      </w:r>
      <w:r w:rsidR="00A62808" w:rsidRPr="00282C3A">
        <w:t xml:space="preserve">Open </w:t>
      </w:r>
      <w:r w:rsidR="00A62808" w:rsidRPr="00B31C42">
        <w:t>on the File Download window. This action will save the updated Zero Balance Letter to the Documents tab.</w:t>
      </w:r>
      <w:r w:rsidR="00A62808">
        <w:t xml:space="preserve"> Refresh the screen to auto-complete the step.</w:t>
      </w:r>
    </w:p>
    <w:p w14:paraId="46FFDEDA" w14:textId="73750D61" w:rsidR="00360B0D" w:rsidRDefault="00407B80" w:rsidP="006C3C3F">
      <w:pPr>
        <w:pStyle w:val="OrderedList"/>
        <w:numPr>
          <w:ilvl w:val="0"/>
          <w:numId w:val="416"/>
        </w:numPr>
        <w:jc w:val="both"/>
      </w:pPr>
      <w:r>
        <w:t xml:space="preserve"> </w:t>
      </w:r>
      <w:r w:rsidR="00A62808" w:rsidRPr="00B31C42">
        <w:t xml:space="preserve">Select the Document tab to view the updated version of the Zero Balance Letter. </w:t>
      </w:r>
      <w:r w:rsidR="00A62808">
        <w:t>V</w:t>
      </w:r>
      <w:r w:rsidR="00A62808" w:rsidRPr="00B31C42">
        <w:t>ersion history is maintained on the Documents tab each time the Print Document link is selected.</w:t>
      </w:r>
      <w:r w:rsidR="00A62808">
        <w:t xml:space="preserve"> </w:t>
      </w:r>
    </w:p>
    <w:p w14:paraId="08463052" w14:textId="77777777" w:rsidR="0043437A" w:rsidRDefault="0043437A" w:rsidP="0043437A">
      <w:pPr>
        <w:pStyle w:val="Heading3"/>
        <w:ind w:left="1080" w:hanging="1080"/>
        <w:jc w:val="both"/>
      </w:pPr>
      <w:bookmarkStart w:id="3990" w:name="_Toc315554314"/>
      <w:bookmarkStart w:id="3991" w:name="_Toc315633975"/>
      <w:bookmarkStart w:id="3992" w:name="_Toc11334888"/>
      <w:bookmarkStart w:id="3993" w:name="_Toc74052110"/>
      <w:bookmarkStart w:id="3994" w:name="_Toc90643493"/>
      <w:bookmarkStart w:id="3995" w:name="_Toc230163451"/>
      <w:bookmarkStart w:id="3996" w:name="_Toc314055039"/>
      <w:bookmarkStart w:id="3997" w:name="_Toc314660851"/>
      <w:r>
        <w:t>Foreclosure Timeline</w:t>
      </w:r>
      <w:bookmarkEnd w:id="3990"/>
      <w:bookmarkEnd w:id="3991"/>
      <w:bookmarkEnd w:id="3992"/>
      <w:bookmarkEnd w:id="3993"/>
      <w:bookmarkEnd w:id="3994"/>
      <w:bookmarkEnd w:id="3995"/>
      <w:r>
        <w:fldChar w:fldCharType="begin"/>
      </w:r>
      <w:r>
        <w:instrText xml:space="preserve"> XE "</w:instrText>
      </w:r>
      <w:r w:rsidRPr="003922A7">
        <w:instrText>Endorsed Foreclosure Timeline</w:instrText>
      </w:r>
      <w:r>
        <w:instrText xml:space="preserve">" </w:instrText>
      </w:r>
      <w:r>
        <w:fldChar w:fldCharType="end"/>
      </w:r>
      <w:r>
        <w:t xml:space="preserve"> </w:t>
      </w:r>
      <w:bookmarkEnd w:id="3996"/>
      <w:bookmarkEnd w:id="3997"/>
    </w:p>
    <w:p w14:paraId="07B876A2" w14:textId="20AF76A9" w:rsidR="0043437A" w:rsidRPr="00031473" w:rsidRDefault="008C398D" w:rsidP="008C398D">
      <w:pPr>
        <w:pStyle w:val="BodyText"/>
      </w:pPr>
      <w:r>
        <w:t>This timeline is located under Endorsed &gt; Foreclosure, Servicing Type “Foreclosure”</w:t>
      </w:r>
      <w:r w:rsidR="000364A8">
        <w:t xml:space="preserve"> </w:t>
      </w:r>
      <w:r>
        <w:t xml:space="preserve">and is initiated by a servicer </w:t>
      </w:r>
      <w:r w:rsidR="0043437A" w:rsidRPr="006E0B92">
        <w:t>to track the foreclosure process</w:t>
      </w:r>
      <w:r>
        <w:t xml:space="preserve"> and t</w:t>
      </w:r>
      <w:r w:rsidR="0043437A" w:rsidRPr="006E0B92">
        <w:t>he proceeds of the sale are issued to repay the debt.</w:t>
      </w:r>
      <w:r w:rsidR="0043437A">
        <w:t xml:space="preserve"> </w:t>
      </w:r>
      <w:r w:rsidRPr="0055085C">
        <w:t>When this timeline is initiated</w:t>
      </w:r>
      <w:r>
        <w:t>,</w:t>
      </w:r>
      <w:r w:rsidRPr="003D255C">
        <w:t xml:space="preserve"> </w:t>
      </w:r>
      <w:r w:rsidR="0043437A" w:rsidRPr="003D255C">
        <w:t>the case sub-status is updated to Foreclosure-Endorsed. If the timeline is inactivated the case sub-status is updated accordingly</w:t>
      </w:r>
      <w:r w:rsidR="0043437A" w:rsidRPr="00031473">
        <w:t>.</w:t>
      </w:r>
    </w:p>
    <w:p w14:paraId="4AABEB35" w14:textId="77777777" w:rsidR="0043437A" w:rsidRDefault="0043437A" w:rsidP="0043437A">
      <w:pPr>
        <w:pStyle w:val="BodyText"/>
      </w:pPr>
      <w:r w:rsidRPr="006E0B92">
        <w:t xml:space="preserve">Multiple active </w:t>
      </w:r>
      <w:r>
        <w:t>f</w:t>
      </w:r>
      <w:r w:rsidRPr="006E0B92">
        <w:t xml:space="preserve">oreclosure timelines cannot be initiated on a loan. The Servicing management tab can be used to </w:t>
      </w:r>
      <w:r>
        <w:t>activate or inactivate</w:t>
      </w:r>
      <w:r w:rsidRPr="006E0B92">
        <w:t xml:space="preserve"> the timeline and edit the </w:t>
      </w:r>
      <w:r>
        <w:t>foreclosure</w:t>
      </w:r>
      <w:r w:rsidRPr="006E0B92">
        <w:t xml:space="preserve"> information.</w:t>
      </w:r>
      <w:r>
        <w:t xml:space="preserve"> </w:t>
      </w:r>
      <w:r w:rsidRPr="006E0B92">
        <w:t>Once</w:t>
      </w:r>
      <w:r>
        <w:t xml:space="preserve"> a timeline is </w:t>
      </w:r>
      <w:r w:rsidRPr="006E0B92">
        <w:t>inactivated</w:t>
      </w:r>
      <w:r>
        <w:t>, none of the steps can be edited.</w:t>
      </w:r>
    </w:p>
    <w:p w14:paraId="08E50857" w14:textId="77777777" w:rsidR="0043437A" w:rsidRDefault="0043437A" w:rsidP="0043437A">
      <w:pPr>
        <w:pStyle w:val="BodyText"/>
      </w:pPr>
      <w:r w:rsidRPr="008C398D">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557DB843" w14:textId="77777777" w:rsidR="0043437A" w:rsidRDefault="0043437A" w:rsidP="0043437A">
      <w:pPr>
        <w:pStyle w:val="BodyText"/>
      </w:pPr>
      <w:r>
        <w:t xml:space="preserve">Foreclosure Timelines Steps and Scheduled Dates are based on Property State and are not identical among different states. An example of Template Steps that are displayed when the timeline is initiated (list for Property State AL): </w:t>
      </w:r>
    </w:p>
    <w:p w14:paraId="5312C731"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sidRPr="00601C14">
        <w:rPr>
          <w:rFonts w:ascii="Cambria" w:eastAsia="Times New Roman" w:hAnsi="Cambria"/>
          <w:bCs/>
          <w:noProof/>
          <w:color w:val="000000"/>
        </w:rPr>
        <w:t>Refer to Counsel</w:t>
      </w:r>
    </w:p>
    <w:p w14:paraId="12708F60"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Notice of Sale</w:t>
      </w:r>
    </w:p>
    <w:p w14:paraId="033910EC"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Prepare FCL Bid Amt</w:t>
      </w:r>
    </w:p>
    <w:p w14:paraId="3F4AE64E"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Obtain Approval of FCL Bid Amt</w:t>
      </w:r>
    </w:p>
    <w:p w14:paraId="37721D80"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Foreclosure Sale Appraisal Date</w:t>
      </w:r>
    </w:p>
    <w:p w14:paraId="2FE275D7"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Foreclosure Sale Date</w:t>
      </w:r>
    </w:p>
    <w:p w14:paraId="1DCF97BE"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Redemption Expires</w:t>
      </w:r>
    </w:p>
    <w:p w14:paraId="3FFD174F"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Record Deed</w:t>
      </w:r>
    </w:p>
    <w:p w14:paraId="6B740FE2" w14:textId="77777777" w:rsidR="0043437A" w:rsidRPr="00097867" w:rsidRDefault="0043437A" w:rsidP="0043437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Final Title</w:t>
      </w:r>
    </w:p>
    <w:p w14:paraId="5E92374D" w14:textId="77777777" w:rsidR="0043437A" w:rsidRDefault="0043437A" w:rsidP="0043437A">
      <w:pPr>
        <w:pStyle w:val="BodyText"/>
      </w:pPr>
    </w:p>
    <w:p w14:paraId="2A607BE3" w14:textId="77777777" w:rsidR="0043437A" w:rsidRDefault="0043437A" w:rsidP="0043437A">
      <w:pPr>
        <w:pStyle w:val="OrderedList"/>
        <w:jc w:val="both"/>
      </w:pPr>
      <w:r>
        <w:t xml:space="preserve">Optional Steps on the Foreclosure timeline are the same for all Property States.  Refer to section 7.1.8 “To Add Optional Timeline Steps” for general information how to add and complete optional steps within a timeline. </w:t>
      </w:r>
    </w:p>
    <w:p w14:paraId="527D710E" w14:textId="77777777" w:rsidR="0043437A" w:rsidRDefault="0043437A" w:rsidP="0043437A">
      <w:pPr>
        <w:pStyle w:val="BodyText"/>
      </w:pPr>
      <w:r>
        <w:t xml:space="preserve">Available Optional Steps are:  </w:t>
      </w:r>
    </w:p>
    <w:p w14:paraId="31670BC4"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3rd Party Funds Recd</w:t>
      </w:r>
    </w:p>
    <w:p w14:paraId="593B2456"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Contested Litigation</w:t>
      </w:r>
    </w:p>
    <w:p w14:paraId="4CEDD1AE"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Eviction Initiation</w:t>
      </w:r>
    </w:p>
    <w:p w14:paraId="5A91E344"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Eviction Restriction Expired</w:t>
      </w:r>
    </w:p>
    <w:p w14:paraId="29C8867D"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File Received - Power of Sale</w:t>
      </w:r>
    </w:p>
    <w:p w14:paraId="0CDC3AA3"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Follow Up</w:t>
      </w:r>
    </w:p>
    <w:p w14:paraId="77C22ECB"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Foreclosure Hold</w:t>
      </w:r>
    </w:p>
    <w:p w14:paraId="6F8A08B2"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Foreclosure Resume</w:t>
      </w:r>
    </w:p>
    <w:p w14:paraId="1D7C84AF"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Foreclosure Sale Postponed/Restarted</w:t>
      </w:r>
    </w:p>
    <w:p w14:paraId="4CFAF654"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Notice of Default</w:t>
      </w:r>
    </w:p>
    <w:p w14:paraId="52C8DCAA"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Obtain Appraisal- 15 days prior the end of 6 Month Marketing Period</w:t>
      </w:r>
    </w:p>
    <w:p w14:paraId="7EC65207"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Obtain Marketable Title</w:t>
      </w:r>
    </w:p>
    <w:p w14:paraId="1945C271"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 xml:space="preserve">Order BPO </w:t>
      </w:r>
    </w:p>
    <w:p w14:paraId="2441321C"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 xml:space="preserve">Order Property Inspection </w:t>
      </w:r>
    </w:p>
    <w:p w14:paraId="742C1377"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 xml:space="preserve">Record Substitution of Trustee </w:t>
      </w:r>
    </w:p>
    <w:p w14:paraId="59F3BE61"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Refer to Attorney</w:t>
      </w:r>
    </w:p>
    <w:p w14:paraId="76DB7CB5"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Sale Postponed</w:t>
      </w:r>
    </w:p>
    <w:p w14:paraId="5D4C140D" w14:textId="77777777" w:rsidR="0043437A" w:rsidRPr="00D80125"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Sale Publication</w:t>
      </w:r>
    </w:p>
    <w:p w14:paraId="0A5246C0" w14:textId="01E0095D" w:rsidR="008C398D" w:rsidRPr="00175B29" w:rsidRDefault="008C398D" w:rsidP="008C398D">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Statement of Account</w:t>
      </w:r>
      <w:r w:rsidR="00EF050A">
        <w:rPr>
          <w:rFonts w:ascii="Cambria" w:eastAsia="Times New Roman" w:hAnsi="Cambria"/>
          <w:bCs/>
          <w:noProof/>
          <w:color w:val="000000"/>
        </w:rPr>
        <w:t xml:space="preserve"> – </w:t>
      </w:r>
      <w:r w:rsidR="009A12AB" w:rsidRPr="009A12AB">
        <w:rPr>
          <w:rFonts w:ascii="Cambria" w:eastAsia="Times New Roman" w:hAnsi="Cambria"/>
          <w:b/>
          <w:i/>
          <w:iCs/>
          <w:noProof/>
          <w:color w:val="000000"/>
        </w:rPr>
        <w:t>Optional</w:t>
      </w:r>
      <w:r w:rsidR="009A12AB">
        <w:rPr>
          <w:rFonts w:ascii="Cambria" w:eastAsia="Times New Roman" w:hAnsi="Cambria"/>
          <w:bCs/>
          <w:noProof/>
          <w:color w:val="000000"/>
        </w:rPr>
        <w:t xml:space="preserve"> </w:t>
      </w:r>
      <w:r w:rsidR="00EF050A">
        <w:rPr>
          <w:rFonts w:asciiTheme="majorHAnsi" w:hAnsiTheme="majorHAnsi"/>
          <w:b/>
          <w:bCs/>
          <w:i/>
          <w:iCs/>
        </w:rPr>
        <w:t>HUD step</w:t>
      </w:r>
    </w:p>
    <w:p w14:paraId="4AAA30EE" w14:textId="77777777" w:rsidR="0043437A" w:rsidRDefault="0043437A" w:rsidP="0043437A">
      <w:pPr>
        <w:numPr>
          <w:ilvl w:val="0"/>
          <w:numId w:val="21"/>
        </w:numPr>
        <w:spacing w:after="0" w:line="240" w:lineRule="auto"/>
        <w:jc w:val="both"/>
        <w:rPr>
          <w:rFonts w:ascii="Cambria" w:eastAsia="Times New Roman" w:hAnsi="Cambria"/>
          <w:bCs/>
          <w:noProof/>
          <w:color w:val="000000"/>
        </w:rPr>
      </w:pPr>
      <w:r w:rsidRPr="00D80125">
        <w:rPr>
          <w:rFonts w:ascii="Cambria" w:eastAsia="Times New Roman" w:hAnsi="Cambria"/>
          <w:bCs/>
          <w:noProof/>
          <w:color w:val="000000"/>
        </w:rPr>
        <w:t>Submit Affidavit</w:t>
      </w:r>
    </w:p>
    <w:p w14:paraId="7E23FE1D" w14:textId="77777777" w:rsidR="0043437A" w:rsidRDefault="0043437A" w:rsidP="0043437A">
      <w:pPr>
        <w:pStyle w:val="BodyText"/>
        <w:rPr>
          <w:noProof/>
          <w:color w:val="000000"/>
        </w:rPr>
      </w:pPr>
      <w:r>
        <w:t xml:space="preserve">TIP: Step </w:t>
      </w:r>
      <w:r w:rsidRPr="006D0160">
        <w:rPr>
          <w:b/>
          <w:bCs w:val="0"/>
          <w:noProof/>
          <w:color w:val="000000"/>
        </w:rPr>
        <w:t>Foreclosure Sale Postponed/Restarted</w:t>
      </w:r>
      <w:r>
        <w:rPr>
          <w:b/>
          <w:bCs w:val="0"/>
          <w:noProof/>
          <w:color w:val="000000"/>
        </w:rPr>
        <w:t xml:space="preserve"> </w:t>
      </w:r>
      <w:r>
        <w:rPr>
          <w:noProof/>
          <w:color w:val="000000"/>
        </w:rPr>
        <w:t>is used to report when an original Foreclosure Sale Date has been rescheduled or postponed. The step completion date of this step may be edited after the step has been completed.</w:t>
      </w:r>
    </w:p>
    <w:p w14:paraId="45D88EB4" w14:textId="77777777" w:rsidR="0043437A" w:rsidRDefault="0043437A" w:rsidP="0043437A">
      <w:pPr>
        <w:pStyle w:val="Heading3"/>
        <w:ind w:left="1080" w:hanging="1080"/>
        <w:jc w:val="both"/>
      </w:pPr>
      <w:bookmarkStart w:id="3998" w:name="_Toc314055040"/>
      <w:bookmarkStart w:id="3999" w:name="_Toc314055041"/>
      <w:bookmarkStart w:id="4000" w:name="_Toc314055042"/>
      <w:bookmarkStart w:id="4001" w:name="_Toc315554315"/>
      <w:bookmarkStart w:id="4002" w:name="_Toc315633976"/>
      <w:bookmarkStart w:id="4003" w:name="_Toc11334889"/>
      <w:bookmarkStart w:id="4004" w:name="_Toc74052111"/>
      <w:bookmarkStart w:id="4005" w:name="_Toc90643494"/>
      <w:bookmarkStart w:id="4006" w:name="_Toc230163452"/>
      <w:bookmarkStart w:id="4007" w:name="_Toc314055043"/>
      <w:bookmarkStart w:id="4008" w:name="_Toc314660852"/>
      <w:bookmarkEnd w:id="3998"/>
      <w:bookmarkEnd w:id="3999"/>
      <w:bookmarkEnd w:id="4000"/>
      <w:r>
        <w:t>Bankruptcy Timelines</w:t>
      </w:r>
      <w:bookmarkEnd w:id="4001"/>
      <w:bookmarkEnd w:id="4002"/>
      <w:bookmarkEnd w:id="4003"/>
      <w:bookmarkEnd w:id="4004"/>
      <w:bookmarkEnd w:id="4005"/>
      <w:bookmarkEnd w:id="4006"/>
      <w:r>
        <w:t xml:space="preserve"> </w:t>
      </w:r>
      <w:bookmarkEnd w:id="4007"/>
      <w:bookmarkEnd w:id="4008"/>
    </w:p>
    <w:p w14:paraId="1FE76616" w14:textId="77777777" w:rsidR="0043437A" w:rsidRDefault="0043437A" w:rsidP="0043437A">
      <w:pPr>
        <w:pStyle w:val="BodyText"/>
        <w:rPr>
          <w:lang w:bidi="ar-SA"/>
        </w:rPr>
      </w:pPr>
      <w:r>
        <w:rPr>
          <w:lang w:bidi="ar-SA"/>
        </w:rPr>
        <w:t>The following timelines are available under Endorsed &gt; Bankruptcy:</w:t>
      </w:r>
    </w:p>
    <w:p w14:paraId="291F181A" w14:textId="77777777" w:rsidR="00D56F4D" w:rsidRDefault="00D56F4D" w:rsidP="00D56F4D">
      <w:pPr>
        <w:pStyle w:val="UnorderedList"/>
      </w:pPr>
      <w:r>
        <w:t>Bankruptcy - Chapter 13</w:t>
      </w:r>
    </w:p>
    <w:p w14:paraId="047C2188" w14:textId="5F60901C" w:rsidR="00D56F4D" w:rsidRDefault="00D56F4D" w:rsidP="0043437A">
      <w:pPr>
        <w:pStyle w:val="UnorderedList"/>
      </w:pPr>
      <w:r>
        <w:t>Bankruptcy - Chapter 7</w:t>
      </w:r>
    </w:p>
    <w:p w14:paraId="1FB23C85" w14:textId="77777777" w:rsidR="0043437A" w:rsidRPr="00D757EC" w:rsidRDefault="0043437A" w:rsidP="0043437A">
      <w:pPr>
        <w:pStyle w:val="Heading4"/>
      </w:pPr>
      <w:bookmarkStart w:id="4009" w:name="_Toc314055045"/>
      <w:bookmarkStart w:id="4010" w:name="_Toc314660854"/>
      <w:bookmarkStart w:id="4011" w:name="_Toc315554317"/>
      <w:bookmarkStart w:id="4012" w:name="_Toc315633978"/>
      <w:bookmarkStart w:id="4013" w:name="_Toc11334891"/>
      <w:bookmarkStart w:id="4014" w:name="_Toc74052113"/>
      <w:bookmarkStart w:id="4015" w:name="_Toc90643496"/>
      <w:bookmarkStart w:id="4016" w:name="_Toc230163453"/>
      <w:r w:rsidRPr="00D757EC">
        <w:t>Bankruptcy - Chapter 13</w:t>
      </w:r>
      <w:bookmarkEnd w:id="4009"/>
      <w:bookmarkEnd w:id="4010"/>
      <w:bookmarkEnd w:id="4011"/>
      <w:bookmarkEnd w:id="4012"/>
      <w:bookmarkEnd w:id="4013"/>
      <w:bookmarkEnd w:id="4014"/>
      <w:bookmarkEnd w:id="4015"/>
      <w:bookmarkEnd w:id="4016"/>
      <w:r w:rsidRPr="00D757EC">
        <w:fldChar w:fldCharType="begin"/>
      </w:r>
      <w:r w:rsidRPr="00D757EC">
        <w:instrText xml:space="preserve"> XE "</w:instrText>
      </w:r>
      <w:r>
        <w:instrText>Endorsed</w:instrText>
      </w:r>
      <w:r w:rsidRPr="00D757EC">
        <w:instrText xml:space="preserve"> Bankruptcy - Chapter 13 Timeline" </w:instrText>
      </w:r>
      <w:r w:rsidRPr="00D757EC">
        <w:fldChar w:fldCharType="end"/>
      </w:r>
    </w:p>
    <w:p w14:paraId="13C86B2C" w14:textId="12A4733E" w:rsidR="0043437A" w:rsidRPr="0088278D" w:rsidRDefault="0043437A" w:rsidP="0043437A">
      <w:pPr>
        <w:pStyle w:val="BodyText"/>
      </w:pPr>
      <w:r w:rsidRPr="004B4F1E">
        <w:t xml:space="preserve">This timeline is </w:t>
      </w:r>
      <w:r w:rsidR="00EB0CF2">
        <w:t xml:space="preserve">located under </w:t>
      </w:r>
      <w:r w:rsidR="00D1720D">
        <w:t xml:space="preserve">Endorsed </w:t>
      </w:r>
      <w:r w:rsidR="00EB0CF2">
        <w:t xml:space="preserve">&gt; Bankruptcy, Servicing Type “Bankruptcy – Chapter 13” and is </w:t>
      </w:r>
      <w:r w:rsidRPr="004B4F1E">
        <w:t xml:space="preserve">initiated by </w:t>
      </w:r>
      <w:r w:rsidR="00EB0CF2">
        <w:t xml:space="preserve">a </w:t>
      </w:r>
      <w:r w:rsidR="00155E2F">
        <w:t xml:space="preserve">servicer </w:t>
      </w:r>
      <w:r w:rsidR="00EB0CF2">
        <w:t>when</w:t>
      </w:r>
      <w:r w:rsidRPr="004B4F1E">
        <w:t xml:space="preserve"> a Chapter 13 bankruptcy is filed</w:t>
      </w:r>
      <w:r w:rsidR="00EB0CF2">
        <w:t xml:space="preserve"> where</w:t>
      </w:r>
      <w:r w:rsidRPr="004B4F1E">
        <w:t xml:space="preserve"> the court appoints a trustee and establishes a payment plan under a reorganization agreement.</w:t>
      </w:r>
      <w:r w:rsidRPr="0088278D">
        <w:t xml:space="preserve"> </w:t>
      </w:r>
      <w:bookmarkStart w:id="4017" w:name="_Hlk201580751"/>
      <w:r w:rsidRPr="0088278D">
        <w:t>Upon initiation of this timeline, the case sub-status is updated</w:t>
      </w:r>
      <w:bookmarkEnd w:id="4017"/>
      <w:r w:rsidRPr="0088278D">
        <w:t xml:space="preserve"> to Bankruptcy/Chapter 13.</w:t>
      </w:r>
    </w:p>
    <w:p w14:paraId="0AC43AF3" w14:textId="77777777" w:rsidR="0043437A" w:rsidRDefault="0043437A" w:rsidP="0043437A">
      <w:pPr>
        <w:pStyle w:val="BodyText"/>
      </w:pPr>
      <w:r w:rsidRPr="0088278D">
        <w:t xml:space="preserve">Multiple active Bankruptcy – Chapter 13 timelines cannot be initiated on a loan. </w:t>
      </w:r>
      <w:r>
        <w:t xml:space="preserve">The Servicing Management tab can be used to inactivate the timeline. Once the timeline is inactivated, none of the steps can be edited. </w:t>
      </w:r>
    </w:p>
    <w:p w14:paraId="44759DEF" w14:textId="77777777" w:rsidR="00EB0CF2" w:rsidRDefault="00EB0CF2" w:rsidP="00EB0CF2">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6F38BC81" w14:textId="77777777" w:rsidR="00EB0CF2" w:rsidRDefault="00EB0CF2" w:rsidP="00EB0CF2">
      <w:pPr>
        <w:pStyle w:val="BodyText"/>
      </w:pPr>
      <w:r>
        <w:t>The Servicer attaches all required documentation and completes the necessary steps on the timeline. The following Template Steps are displayed when the timeline is initiated:</w:t>
      </w:r>
    </w:p>
    <w:p w14:paraId="6EA4832B"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BNK Filed - Chapter 13</w:t>
      </w:r>
    </w:p>
    <w:p w14:paraId="3848EE73"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Bankruptcy Notification is Received</w:t>
      </w:r>
    </w:p>
    <w:p w14:paraId="60F085EC"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Copy of Voluntary Petition is Received</w:t>
      </w:r>
    </w:p>
    <w:p w14:paraId="064E87E7"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Plan Filed</w:t>
      </w:r>
    </w:p>
    <w:p w14:paraId="0DC0623E"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Copy of Plan received</w:t>
      </w:r>
    </w:p>
    <w:p w14:paraId="28859647"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Print Proof of Claim</w:t>
      </w:r>
    </w:p>
    <w:p w14:paraId="27E2ECA6"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File Proof of Claim</w:t>
      </w:r>
    </w:p>
    <w:p w14:paraId="479D6163" w14:textId="77777777" w:rsidR="00EB0CF2" w:rsidRPr="00CC3A5D"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Conf Hearing Date</w:t>
      </w:r>
    </w:p>
    <w:p w14:paraId="7BADFEEF" w14:textId="77777777" w:rsidR="00EB0CF2" w:rsidRPr="00193584" w:rsidRDefault="00EB0CF2" w:rsidP="00EB0CF2">
      <w:pPr>
        <w:numPr>
          <w:ilvl w:val="0"/>
          <w:numId w:val="21"/>
        </w:numPr>
        <w:spacing w:after="0" w:line="240" w:lineRule="auto"/>
        <w:jc w:val="both"/>
        <w:rPr>
          <w:rFonts w:asciiTheme="majorHAnsi" w:hAnsiTheme="majorHAnsi"/>
        </w:rPr>
      </w:pPr>
      <w:r w:rsidRPr="00CC3A5D">
        <w:rPr>
          <w:rFonts w:asciiTheme="majorHAnsi" w:hAnsiTheme="majorHAnsi"/>
        </w:rPr>
        <w:t>Plan is Confirmed</w:t>
      </w:r>
    </w:p>
    <w:p w14:paraId="5D1A0D36" w14:textId="77777777" w:rsidR="00EB0CF2" w:rsidRPr="00682FCC" w:rsidRDefault="00EB0CF2" w:rsidP="00EB0CF2">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36C07D62"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Abandonment Filed</w:t>
      </w:r>
    </w:p>
    <w:p w14:paraId="1196FA7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BNK Transfer - Chapter 13</w:t>
      </w:r>
    </w:p>
    <w:p w14:paraId="68133CE2"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Confirmation Pending</w:t>
      </w:r>
    </w:p>
    <w:p w14:paraId="451396E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Consent Order/Stipulation</w:t>
      </w:r>
    </w:p>
    <w:p w14:paraId="1B90C581"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Contested action</w:t>
      </w:r>
    </w:p>
    <w:p w14:paraId="1BF5B87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Discharged</w:t>
      </w:r>
    </w:p>
    <w:p w14:paraId="3CB15A9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Dismissed</w:t>
      </w:r>
    </w:p>
    <w:p w14:paraId="7AEDD5C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Motion For Relief</w:t>
      </w:r>
    </w:p>
    <w:p w14:paraId="1130367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Notice of Appearance</w:t>
      </w:r>
    </w:p>
    <w:p w14:paraId="01A5A1F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Notice of Assignment</w:t>
      </w:r>
    </w:p>
    <w:p w14:paraId="4A422497"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Reaffirmation Agreement</w:t>
      </w:r>
    </w:p>
    <w:p w14:paraId="66829BBB"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Late Filed Claim Allowed</w:t>
      </w:r>
    </w:p>
    <w:p w14:paraId="3B9D494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Late Filed Proof of Claim</w:t>
      </w:r>
    </w:p>
    <w:p w14:paraId="1C11C5D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Monthly Payments Not Made</w:t>
      </w:r>
    </w:p>
    <w:p w14:paraId="70DEE1A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Denied</w:t>
      </w:r>
    </w:p>
    <w:p w14:paraId="3182BD3F"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Granted</w:t>
      </w:r>
    </w:p>
    <w:p w14:paraId="7FA2F91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Hearing</w:t>
      </w:r>
    </w:p>
    <w:p w14:paraId="2A3BEEEF"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to Dismiss</w:t>
      </w:r>
    </w:p>
    <w:p w14:paraId="584A043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to Sell Property</w:t>
      </w:r>
    </w:p>
    <w:p w14:paraId="2A8F9C9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Notice of Disposition</w:t>
      </w:r>
    </w:p>
    <w:p w14:paraId="627685E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Order BPO</w:t>
      </w:r>
    </w:p>
    <w:p w14:paraId="77FBA1D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Order Property Inspection</w:t>
      </w:r>
    </w:p>
    <w:p w14:paraId="0B7DAF4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Plan is Completed</w:t>
      </w:r>
    </w:p>
    <w:p w14:paraId="6FB9BA0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Prepare Assignment</w:t>
      </w:r>
    </w:p>
    <w:p w14:paraId="4321FE0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Prepare Reaffirmation Agreement</w:t>
      </w:r>
    </w:p>
    <w:p w14:paraId="0A1B0C9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Proof of Claim Filed by Others</w:t>
      </w:r>
    </w:p>
    <w:p w14:paraId="4ABFB41B"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Property Surrendered</w:t>
      </w:r>
    </w:p>
    <w:p w14:paraId="376D5E2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Reaffirmation Agreement Approved</w:t>
      </w:r>
    </w:p>
    <w:p w14:paraId="79C2D38A"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Refer to Attorney</w:t>
      </w:r>
    </w:p>
    <w:p w14:paraId="423A444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Requested Motion For Relief</w:t>
      </w:r>
    </w:p>
    <w:p w14:paraId="50593379"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Research</w:t>
      </w:r>
    </w:p>
    <w:p w14:paraId="09189C3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Send Proof of Claim to Counsel</w:t>
      </w:r>
    </w:p>
    <w:p w14:paraId="663028B1" w14:textId="77FE6068" w:rsidR="00233F35" w:rsidRPr="00175B29" w:rsidRDefault="00233F35" w:rsidP="00233F35">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Statement of Account</w:t>
      </w:r>
      <w:r w:rsidR="00EF050A">
        <w:rPr>
          <w:rFonts w:ascii="Cambria" w:eastAsia="Times New Roman" w:hAnsi="Cambria"/>
          <w:bCs/>
          <w:noProof/>
          <w:color w:val="000000"/>
        </w:rPr>
        <w:t xml:space="preserve"> – </w:t>
      </w:r>
      <w:r w:rsidR="009A12AB" w:rsidRPr="009A12AB">
        <w:rPr>
          <w:rFonts w:ascii="Cambria" w:eastAsia="Times New Roman" w:hAnsi="Cambria"/>
          <w:b/>
          <w:i/>
          <w:iCs/>
          <w:noProof/>
          <w:color w:val="000000"/>
        </w:rPr>
        <w:t>Optional</w:t>
      </w:r>
      <w:r w:rsidR="009A12AB">
        <w:rPr>
          <w:rFonts w:ascii="Cambria" w:eastAsia="Times New Roman" w:hAnsi="Cambria"/>
          <w:bCs/>
          <w:noProof/>
          <w:color w:val="000000"/>
        </w:rPr>
        <w:t xml:space="preserve"> </w:t>
      </w:r>
      <w:r w:rsidR="009A12AB">
        <w:rPr>
          <w:rFonts w:asciiTheme="majorHAnsi" w:hAnsiTheme="majorHAnsi"/>
          <w:b/>
          <w:bCs/>
          <w:i/>
          <w:iCs/>
        </w:rPr>
        <w:t>HUD step</w:t>
      </w:r>
      <w:r w:rsidR="009A12AB" w:rsidDel="009A12AB">
        <w:rPr>
          <w:rStyle w:val="CommentReference"/>
          <w:rFonts w:ascii="Times New Roman" w:hAnsi="Times New Roman"/>
        </w:rPr>
        <w:t xml:space="preserve"> </w:t>
      </w:r>
    </w:p>
    <w:p w14:paraId="5E86EC51" w14:textId="77777777" w:rsidR="00233F35" w:rsidRPr="00233F35" w:rsidRDefault="00233F35" w:rsidP="00233F35">
      <w:pPr>
        <w:numPr>
          <w:ilvl w:val="0"/>
          <w:numId w:val="21"/>
        </w:numPr>
        <w:spacing w:after="0" w:line="240" w:lineRule="auto"/>
        <w:jc w:val="both"/>
        <w:rPr>
          <w:rFonts w:ascii="Cambria" w:eastAsia="Times New Roman" w:hAnsi="Cambria"/>
          <w:bCs/>
          <w:noProof/>
          <w:color w:val="000000"/>
        </w:rPr>
      </w:pPr>
      <w:r w:rsidRPr="00233F35">
        <w:rPr>
          <w:rFonts w:asciiTheme="majorHAnsi" w:hAnsiTheme="majorHAnsi"/>
        </w:rPr>
        <w:t>Transfer of Claim Issue</w:t>
      </w:r>
    </w:p>
    <w:p w14:paraId="5160B50E" w14:textId="77777777" w:rsidR="00EB0CF2" w:rsidRPr="00D757EC" w:rsidRDefault="00EB0CF2" w:rsidP="00EB0CF2">
      <w:pPr>
        <w:pStyle w:val="Heading4"/>
      </w:pPr>
      <w:bookmarkStart w:id="4018" w:name="_Toc314055044"/>
      <w:bookmarkStart w:id="4019" w:name="_Toc314660853"/>
      <w:bookmarkStart w:id="4020" w:name="_Toc315554316"/>
      <w:bookmarkStart w:id="4021" w:name="_Toc315633977"/>
      <w:bookmarkStart w:id="4022" w:name="_Toc11334890"/>
      <w:bookmarkStart w:id="4023" w:name="_Toc74052112"/>
      <w:bookmarkStart w:id="4024" w:name="_Toc90643495"/>
      <w:bookmarkStart w:id="4025" w:name="_Toc230163454"/>
      <w:r w:rsidRPr="00D757EC">
        <w:t>Bankruptcy - Chapter 7</w:t>
      </w:r>
      <w:bookmarkEnd w:id="4018"/>
      <w:bookmarkEnd w:id="4019"/>
      <w:bookmarkEnd w:id="4020"/>
      <w:bookmarkEnd w:id="4021"/>
      <w:bookmarkEnd w:id="4022"/>
      <w:bookmarkEnd w:id="4023"/>
      <w:bookmarkEnd w:id="4024"/>
      <w:bookmarkEnd w:id="4025"/>
      <w:r w:rsidRPr="00D757EC">
        <w:fldChar w:fldCharType="begin"/>
      </w:r>
      <w:r w:rsidRPr="00D757EC">
        <w:instrText xml:space="preserve"> XE "Endorsed Bankruptcy - Chapter 7 Timeline" </w:instrText>
      </w:r>
      <w:r w:rsidRPr="00D757EC">
        <w:fldChar w:fldCharType="end"/>
      </w:r>
    </w:p>
    <w:p w14:paraId="060EAACA" w14:textId="1BEBC59A" w:rsidR="00EB0CF2" w:rsidRPr="0088278D" w:rsidRDefault="00EB0CF2" w:rsidP="00EB0CF2">
      <w:pPr>
        <w:pStyle w:val="BodyText"/>
      </w:pPr>
      <w:r w:rsidRPr="004B4F1E">
        <w:t xml:space="preserve">This timeline is </w:t>
      </w:r>
      <w:r>
        <w:t xml:space="preserve">located under Endorsed &gt; Bankruptcy, Servicing Type “Chapter 7” and is </w:t>
      </w:r>
      <w:r w:rsidRPr="004B4F1E">
        <w:t xml:space="preserve">initiated by a </w:t>
      </w:r>
      <w:r>
        <w:t>servicer</w:t>
      </w:r>
      <w:r w:rsidRPr="004B4F1E">
        <w:t xml:space="preserve"> </w:t>
      </w:r>
      <w:r>
        <w:t>when</w:t>
      </w:r>
      <w:r w:rsidRPr="004B4F1E">
        <w:t xml:space="preserve"> a Chapter 7 bankruptcy </w:t>
      </w:r>
      <w:r>
        <w:t>is filed which</w:t>
      </w:r>
      <w:r w:rsidRPr="004B4F1E">
        <w:t xml:space="preserve"> releases the </w:t>
      </w:r>
      <w:r>
        <w:t>mortgagor</w:t>
      </w:r>
      <w:r w:rsidRPr="004B4F1E">
        <w:t xml:space="preserve"> from unsecured liabilities and retains their secured debt.</w:t>
      </w:r>
      <w:r w:rsidRPr="004B4F1E" w:rsidDel="004B4F1E">
        <w:t xml:space="preserve"> </w:t>
      </w:r>
      <w:r>
        <w:t xml:space="preserve">When </w:t>
      </w:r>
      <w:r w:rsidRPr="0088278D">
        <w:t>this timeline</w:t>
      </w:r>
      <w:r>
        <w:t xml:space="preserve"> is initiated</w:t>
      </w:r>
      <w:r w:rsidRPr="0088278D">
        <w:t>, the case sub-status is updated to Bankruptcy/Chapter 7.</w:t>
      </w:r>
      <w:r>
        <w:t xml:space="preserve"> If the timeline is inactivated, the case sub-status is updated accordingly.</w:t>
      </w:r>
    </w:p>
    <w:p w14:paraId="7BBAAC8B" w14:textId="77777777" w:rsidR="00EB0CF2" w:rsidRDefault="00EB0CF2" w:rsidP="00EB0CF2">
      <w:pPr>
        <w:pStyle w:val="BodyText"/>
      </w:pPr>
      <w:r>
        <w:t>Multiple active Bankruptcy–</w:t>
      </w:r>
      <w:r w:rsidRPr="0088278D">
        <w:t xml:space="preserve">Chapter 7 timelines cannot be initiated on a loan. </w:t>
      </w:r>
      <w:r>
        <w:t xml:space="preserve">The Servicing Management tab can be used to inactivate the timeline. Once the timeline is inactivated, none of the steps can be edited. </w:t>
      </w:r>
    </w:p>
    <w:p w14:paraId="437A544C" w14:textId="77777777" w:rsidR="00EB0CF2" w:rsidRDefault="00EB0CF2" w:rsidP="00EB0CF2">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4700AE91" w14:textId="77777777" w:rsidR="00EB0CF2" w:rsidRDefault="00EB0CF2" w:rsidP="00EB0CF2">
      <w:pPr>
        <w:pStyle w:val="BodyText"/>
      </w:pPr>
      <w:bookmarkStart w:id="4026" w:name="_Hlk178670956"/>
      <w:r>
        <w:t>The Servicer attaches all required documentation and completes the necessary steps on the timeline. The following Template Steps are displayed when the timeline is initiated:</w:t>
      </w:r>
    </w:p>
    <w:bookmarkEnd w:id="4026"/>
    <w:p w14:paraId="0035CB0B" w14:textId="77777777" w:rsidR="00EB0CF2" w:rsidRPr="00535930"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BNK Filed - Chapter 7</w:t>
      </w:r>
    </w:p>
    <w:p w14:paraId="2ABB1AB9" w14:textId="77777777" w:rsidR="00EB0CF2" w:rsidRPr="00535930"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Bankruptcy Notification is Received</w:t>
      </w:r>
    </w:p>
    <w:p w14:paraId="66FCE7C0" w14:textId="77777777" w:rsidR="00EB0CF2" w:rsidRPr="00535930"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Copy of Voluntary Petition is Received</w:t>
      </w:r>
    </w:p>
    <w:p w14:paraId="0F538FFD" w14:textId="77777777" w:rsidR="00EB0CF2" w:rsidRPr="00535930"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File Statement of Intent</w:t>
      </w:r>
    </w:p>
    <w:p w14:paraId="13C78B38" w14:textId="77777777" w:rsidR="00EB0CF2" w:rsidRPr="00535930"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341 Hearing</w:t>
      </w:r>
    </w:p>
    <w:p w14:paraId="6934A08F" w14:textId="77777777" w:rsidR="00EB0CF2" w:rsidRPr="00720F42" w:rsidRDefault="00EB0CF2" w:rsidP="00EB0CF2">
      <w:pPr>
        <w:numPr>
          <w:ilvl w:val="0"/>
          <w:numId w:val="21"/>
        </w:numPr>
        <w:spacing w:after="0" w:line="240" w:lineRule="auto"/>
        <w:jc w:val="both"/>
        <w:rPr>
          <w:rFonts w:asciiTheme="majorHAnsi" w:hAnsiTheme="majorHAnsi"/>
        </w:rPr>
      </w:pPr>
      <w:r w:rsidRPr="00535930">
        <w:rPr>
          <w:rFonts w:asciiTheme="majorHAnsi" w:hAnsiTheme="majorHAnsi"/>
        </w:rPr>
        <w:t>File Proof of Claim</w:t>
      </w:r>
    </w:p>
    <w:p w14:paraId="23007727" w14:textId="77777777" w:rsidR="00EB0CF2" w:rsidRPr="00682FCC" w:rsidRDefault="00EB0CF2" w:rsidP="00EB0CF2">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479E7C3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Abandonment Filed</w:t>
      </w:r>
    </w:p>
    <w:p w14:paraId="260F7DC8"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Confirmation Pending</w:t>
      </w:r>
    </w:p>
    <w:p w14:paraId="3B591F8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Consent Order/Stipulation</w:t>
      </w:r>
    </w:p>
    <w:p w14:paraId="651C190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Contested Action</w:t>
      </w:r>
    </w:p>
    <w:p w14:paraId="01F9BD6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Discharged</w:t>
      </w:r>
    </w:p>
    <w:p w14:paraId="64E2C172"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Dismissed</w:t>
      </w:r>
    </w:p>
    <w:p w14:paraId="6A242DBF"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Motion For Relief</w:t>
      </w:r>
    </w:p>
    <w:p w14:paraId="08FBE87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Notice of Appearance</w:t>
      </w:r>
    </w:p>
    <w:p w14:paraId="4312865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File Notice of Assignment</w:t>
      </w:r>
    </w:p>
    <w:p w14:paraId="38B847F1"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Follow Up</w:t>
      </w:r>
    </w:p>
    <w:p w14:paraId="10ACB2F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Late Filed Claim Allowed</w:t>
      </w:r>
    </w:p>
    <w:p w14:paraId="4C5A22A4"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Late Filed Proof of Claim</w:t>
      </w:r>
    </w:p>
    <w:p w14:paraId="38EFCBEA"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Monthly Payments Not Made</w:t>
      </w:r>
    </w:p>
    <w:p w14:paraId="626E9DC8"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Denied</w:t>
      </w:r>
    </w:p>
    <w:p w14:paraId="48A7F05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Granted</w:t>
      </w:r>
    </w:p>
    <w:p w14:paraId="6DBB84DA"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For Relief Hearing</w:t>
      </w:r>
    </w:p>
    <w:p w14:paraId="4DE4A431"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to Dismiss</w:t>
      </w:r>
    </w:p>
    <w:p w14:paraId="577BD58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Motion to Sell Property</w:t>
      </w:r>
    </w:p>
    <w:p w14:paraId="44BB5AD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Notice of Disposition</w:t>
      </w:r>
    </w:p>
    <w:p w14:paraId="62987F7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Order BPO</w:t>
      </w:r>
    </w:p>
    <w:p w14:paraId="0F5EA2CB"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Order Property Inspection</w:t>
      </w:r>
    </w:p>
    <w:p w14:paraId="3C97FFD1"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Plan is Completed</w:t>
      </w:r>
    </w:p>
    <w:p w14:paraId="2E3DC600"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Prepare Assignment</w:t>
      </w:r>
    </w:p>
    <w:p w14:paraId="12E1B602"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Proof of Claim Filed by Others</w:t>
      </w:r>
    </w:p>
    <w:p w14:paraId="7810338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Property Surrendered</w:t>
      </w:r>
    </w:p>
    <w:p w14:paraId="2096BDB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Reaffirmation Agreement Approved</w:t>
      </w:r>
    </w:p>
    <w:p w14:paraId="51F88A9D"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Reaffirmation Agreement Filed</w:t>
      </w:r>
    </w:p>
    <w:p w14:paraId="46EA9C4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Refer to Attorney</w:t>
      </w:r>
    </w:p>
    <w:p w14:paraId="317A1135"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Request Motion For Relief</w:t>
      </w:r>
    </w:p>
    <w:p w14:paraId="32F2E7AF"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Research</w:t>
      </w:r>
    </w:p>
    <w:p w14:paraId="65AA3CB9" w14:textId="7A45BBC4" w:rsidR="00233F35" w:rsidRPr="001D7A02" w:rsidRDefault="00233F35" w:rsidP="00233F35">
      <w:pPr>
        <w:numPr>
          <w:ilvl w:val="0"/>
          <w:numId w:val="21"/>
        </w:numPr>
        <w:spacing w:after="0" w:line="240" w:lineRule="auto"/>
        <w:jc w:val="both"/>
        <w:rPr>
          <w:rFonts w:asciiTheme="majorHAnsi" w:hAnsiTheme="majorHAnsi"/>
        </w:rPr>
      </w:pPr>
      <w:r>
        <w:rPr>
          <w:rFonts w:asciiTheme="majorHAnsi" w:hAnsiTheme="majorHAnsi"/>
        </w:rPr>
        <w:t>Statement of Account</w:t>
      </w:r>
      <w:r w:rsidR="00EF050A">
        <w:rPr>
          <w:rFonts w:ascii="Cambria" w:eastAsia="Times New Roman" w:hAnsi="Cambria"/>
          <w:bCs/>
          <w:noProof/>
          <w:color w:val="000000"/>
        </w:rPr>
        <w:t xml:space="preserve"> – </w:t>
      </w:r>
      <w:r w:rsidR="009A12AB" w:rsidRPr="009A12AB">
        <w:rPr>
          <w:rFonts w:ascii="Cambria" w:eastAsia="Times New Roman" w:hAnsi="Cambria"/>
          <w:b/>
          <w:i/>
          <w:iCs/>
          <w:noProof/>
          <w:color w:val="000000"/>
        </w:rPr>
        <w:t>Optional</w:t>
      </w:r>
      <w:r w:rsidR="009A12AB">
        <w:rPr>
          <w:rFonts w:ascii="Cambria" w:eastAsia="Times New Roman" w:hAnsi="Cambria"/>
          <w:bCs/>
          <w:noProof/>
          <w:color w:val="000000"/>
        </w:rPr>
        <w:t xml:space="preserve"> </w:t>
      </w:r>
      <w:r w:rsidR="009A12AB">
        <w:rPr>
          <w:rFonts w:asciiTheme="majorHAnsi" w:hAnsiTheme="majorHAnsi"/>
          <w:b/>
          <w:bCs/>
          <w:i/>
          <w:iCs/>
        </w:rPr>
        <w:t>HUD step</w:t>
      </w:r>
      <w:r w:rsidR="009A12AB" w:rsidDel="009A12AB">
        <w:rPr>
          <w:rStyle w:val="CommentReference"/>
          <w:rFonts w:ascii="Times New Roman" w:hAnsi="Times New Roman"/>
        </w:rPr>
        <w:t xml:space="preserve"> </w:t>
      </w:r>
    </w:p>
    <w:p w14:paraId="3C89DA63" w14:textId="7FDB1522" w:rsidR="00EB0CF2" w:rsidRPr="00233F35" w:rsidRDefault="00233F35" w:rsidP="00EB0CF2">
      <w:pPr>
        <w:numPr>
          <w:ilvl w:val="0"/>
          <w:numId w:val="21"/>
        </w:numPr>
        <w:spacing w:after="0" w:line="240" w:lineRule="auto"/>
        <w:jc w:val="both"/>
        <w:rPr>
          <w:rFonts w:asciiTheme="majorHAnsi" w:hAnsiTheme="majorHAnsi"/>
        </w:rPr>
      </w:pPr>
      <w:r w:rsidRPr="00233F35">
        <w:rPr>
          <w:rFonts w:asciiTheme="majorHAnsi" w:hAnsiTheme="majorHAnsi"/>
        </w:rPr>
        <w:t>Transfer of Claim Issue</w:t>
      </w:r>
    </w:p>
    <w:p w14:paraId="0F8BE4BB" w14:textId="77777777" w:rsidR="00EB0CF2" w:rsidRDefault="00EB0CF2" w:rsidP="00EB0CF2">
      <w:pPr>
        <w:pStyle w:val="BodyText"/>
      </w:pPr>
      <w:r>
        <w:t xml:space="preserve">The following Servicing Mgmt fields are required for this timeline during timeline initiation/ setup, in addition to Initiation Date: </w:t>
      </w:r>
    </w:p>
    <w:p w14:paraId="04D28878" w14:textId="77777777" w:rsidR="00EB0CF2" w:rsidRPr="001D7A02" w:rsidRDefault="00EB0CF2" w:rsidP="00EB0CF2">
      <w:pPr>
        <w:numPr>
          <w:ilvl w:val="0"/>
          <w:numId w:val="21"/>
        </w:numPr>
        <w:spacing w:after="0" w:line="240" w:lineRule="auto"/>
        <w:jc w:val="both"/>
        <w:rPr>
          <w:rFonts w:asciiTheme="majorHAnsi" w:hAnsiTheme="majorHAnsi"/>
        </w:rPr>
      </w:pPr>
      <w:r>
        <w:rPr>
          <w:rFonts w:asciiTheme="majorHAnsi" w:hAnsiTheme="majorHAnsi"/>
        </w:rPr>
        <w:t>State Filed</w:t>
      </w:r>
    </w:p>
    <w:p w14:paraId="1BCA0F5B" w14:textId="77777777" w:rsidR="00EB0CF2" w:rsidRPr="007E4091" w:rsidRDefault="00EB0CF2" w:rsidP="00EB0CF2">
      <w:pPr>
        <w:numPr>
          <w:ilvl w:val="0"/>
          <w:numId w:val="21"/>
        </w:numPr>
        <w:spacing w:after="0" w:line="240" w:lineRule="auto"/>
        <w:jc w:val="both"/>
        <w:rPr>
          <w:rFonts w:asciiTheme="majorHAnsi" w:hAnsiTheme="majorHAnsi"/>
        </w:rPr>
      </w:pPr>
      <w:r>
        <w:rPr>
          <w:rFonts w:asciiTheme="majorHAnsi" w:hAnsiTheme="majorHAnsi"/>
        </w:rPr>
        <w:t>Bankruptcy District</w:t>
      </w:r>
    </w:p>
    <w:p w14:paraId="60514795" w14:textId="77777777" w:rsidR="0043437A" w:rsidRDefault="0043437A" w:rsidP="0043437A">
      <w:pPr>
        <w:pStyle w:val="Heading3"/>
        <w:ind w:left="1080" w:hanging="1080"/>
        <w:jc w:val="both"/>
      </w:pPr>
      <w:bookmarkStart w:id="4027" w:name="_Toc230163455"/>
      <w:r>
        <w:t>Release Timelines (Endorsed)</w:t>
      </w:r>
      <w:bookmarkEnd w:id="4027"/>
    </w:p>
    <w:p w14:paraId="29340EC6" w14:textId="77777777" w:rsidR="0043437A" w:rsidRPr="00D757EC" w:rsidRDefault="0043437A" w:rsidP="0043437A">
      <w:pPr>
        <w:pStyle w:val="Heading4"/>
      </w:pPr>
      <w:bookmarkStart w:id="4028" w:name="_Toc314055062"/>
      <w:bookmarkStart w:id="4029" w:name="_Toc314660871"/>
      <w:bookmarkStart w:id="4030" w:name="_Toc315554334"/>
      <w:bookmarkStart w:id="4031" w:name="_Toc315633995"/>
      <w:bookmarkStart w:id="4032" w:name="_Toc74052141"/>
      <w:bookmarkStart w:id="4033" w:name="_Toc90643524"/>
      <w:bookmarkStart w:id="4034" w:name="_Toc230163456"/>
      <w:r w:rsidRPr="00D757EC">
        <w:t>Release 2</w:t>
      </w:r>
      <w:r w:rsidRPr="00D757EC">
        <w:rPr>
          <w:vertAlign w:val="superscript"/>
        </w:rPr>
        <w:t>nd</w:t>
      </w:r>
      <w:bookmarkEnd w:id="4028"/>
      <w:bookmarkEnd w:id="4029"/>
      <w:bookmarkEnd w:id="4030"/>
      <w:bookmarkEnd w:id="4031"/>
      <w:r w:rsidRPr="00D757EC">
        <w:rPr>
          <w:vertAlign w:val="superscript"/>
        </w:rPr>
        <w:fldChar w:fldCharType="begin"/>
      </w:r>
      <w:r w:rsidRPr="00D757EC">
        <w:instrText xml:space="preserve"> XE "Endorsed Release 2</w:instrText>
      </w:r>
      <w:r w:rsidRPr="00D757EC">
        <w:rPr>
          <w:vertAlign w:val="superscript"/>
        </w:rPr>
        <w:instrText>nd</w:instrText>
      </w:r>
      <w:r w:rsidRPr="00D757EC">
        <w:instrText xml:space="preserve"> Timeline" </w:instrText>
      </w:r>
      <w:r w:rsidRPr="00D757EC">
        <w:rPr>
          <w:vertAlign w:val="superscript"/>
        </w:rPr>
        <w:fldChar w:fldCharType="end"/>
      </w:r>
      <w:r w:rsidRPr="00D757EC">
        <w:t xml:space="preserve"> </w:t>
      </w:r>
      <w:r w:rsidRPr="004C5885">
        <w:t xml:space="preserve"> (Release of HUD's Second Mortgage)</w:t>
      </w:r>
      <w:bookmarkEnd w:id="4032"/>
      <w:bookmarkEnd w:id="4033"/>
      <w:bookmarkEnd w:id="4034"/>
    </w:p>
    <w:p w14:paraId="4D278E22" w14:textId="323346B8" w:rsidR="0043437A" w:rsidRPr="00610E88" w:rsidRDefault="0043437A" w:rsidP="0043437A">
      <w:pPr>
        <w:pStyle w:val="BodyText"/>
        <w:rPr>
          <w:rFonts w:asciiTheme="majorHAnsi" w:hAnsiTheme="majorHAnsi"/>
        </w:rPr>
      </w:pPr>
      <w:r w:rsidRPr="00610E88">
        <w:rPr>
          <w:rFonts w:asciiTheme="majorHAnsi" w:hAnsiTheme="majorHAnsi"/>
        </w:rPr>
        <w:t xml:space="preserve">This timeline is automatically initiated by the system when a loan status is terminated. The timeline can also be initiated </w:t>
      </w:r>
      <w:r w:rsidR="00F52A74" w:rsidRPr="00610E88">
        <w:rPr>
          <w:rFonts w:asciiTheme="majorHAnsi" w:hAnsiTheme="majorHAnsi"/>
        </w:rPr>
        <w:t xml:space="preserve">by a user </w:t>
      </w:r>
      <w:r w:rsidRPr="00610E88">
        <w:rPr>
          <w:rFonts w:asciiTheme="majorHAnsi" w:hAnsiTheme="majorHAnsi"/>
        </w:rPr>
        <w:t xml:space="preserve">if the </w:t>
      </w:r>
      <w:r w:rsidR="00F52A74" w:rsidRPr="00610E88">
        <w:rPr>
          <w:rFonts w:asciiTheme="majorHAnsi" w:hAnsiTheme="majorHAnsi"/>
        </w:rPr>
        <w:t xml:space="preserve">specific criteria are met for loans with </w:t>
      </w:r>
      <w:r w:rsidRPr="00610E88">
        <w:rPr>
          <w:rFonts w:asciiTheme="majorHAnsi" w:hAnsiTheme="majorHAnsi"/>
        </w:rPr>
        <w:t xml:space="preserve">Loss Mitigation </w:t>
      </w:r>
      <w:r w:rsidR="00F52A74" w:rsidRPr="00610E88">
        <w:rPr>
          <w:rFonts w:asciiTheme="majorHAnsi" w:hAnsiTheme="majorHAnsi"/>
        </w:rPr>
        <w:t>timelines</w:t>
      </w:r>
      <w:r w:rsidRPr="00610E88">
        <w:rPr>
          <w:rFonts w:asciiTheme="majorHAnsi" w:hAnsiTheme="majorHAnsi"/>
        </w:rPr>
        <w:t xml:space="preserve">. </w:t>
      </w:r>
    </w:p>
    <w:p w14:paraId="01847DC8" w14:textId="77777777" w:rsidR="0043437A" w:rsidRPr="00610E88" w:rsidRDefault="0043437A" w:rsidP="00610E88">
      <w:pPr>
        <w:numPr>
          <w:ilvl w:val="0"/>
          <w:numId w:val="21"/>
        </w:numPr>
        <w:spacing w:after="0" w:line="240" w:lineRule="auto"/>
        <w:jc w:val="both"/>
        <w:rPr>
          <w:rFonts w:asciiTheme="majorHAnsi" w:hAnsiTheme="majorHAnsi"/>
        </w:rPr>
      </w:pPr>
      <w:r w:rsidRPr="00610E88">
        <w:rPr>
          <w:rFonts w:asciiTheme="majorHAnsi" w:hAnsiTheme="majorHAnsi"/>
          <w:b/>
        </w:rPr>
        <w:t>For termination by non-claim:</w:t>
      </w:r>
      <w:r w:rsidRPr="00610E88">
        <w:rPr>
          <w:rFonts w:asciiTheme="majorHAnsi" w:hAnsiTheme="majorHAnsi"/>
        </w:rPr>
        <w:t xml:space="preserve"> The case status is updated to Terminated after the creation of termination transaction on loan by a servicer.</w:t>
      </w:r>
    </w:p>
    <w:p w14:paraId="52DA0373" w14:textId="77777777" w:rsidR="0043437A" w:rsidRPr="00610E88" w:rsidRDefault="0043437A" w:rsidP="00610E88">
      <w:pPr>
        <w:numPr>
          <w:ilvl w:val="0"/>
          <w:numId w:val="21"/>
        </w:numPr>
        <w:spacing w:after="0" w:line="240" w:lineRule="auto"/>
        <w:jc w:val="both"/>
        <w:rPr>
          <w:rFonts w:asciiTheme="majorHAnsi" w:hAnsiTheme="majorHAnsi"/>
        </w:rPr>
      </w:pPr>
      <w:r w:rsidRPr="00610E88">
        <w:rPr>
          <w:rFonts w:asciiTheme="majorHAnsi" w:hAnsiTheme="majorHAnsi"/>
          <w:b/>
        </w:rPr>
        <w:t xml:space="preserve">For termination by claim: </w:t>
      </w:r>
      <w:r w:rsidRPr="00610E88">
        <w:rPr>
          <w:rFonts w:asciiTheme="majorHAnsi" w:hAnsiTheme="majorHAnsi"/>
        </w:rPr>
        <w:t>The case status is updated to Terminated after the claim payment confirmation is received from the AM (claim is submitted by a servicer and approved by HUD claims staff).</w:t>
      </w:r>
    </w:p>
    <w:p w14:paraId="10C3298C" w14:textId="5E146536" w:rsidR="0043437A" w:rsidRPr="00610E88" w:rsidRDefault="0043437A" w:rsidP="0043437A">
      <w:pPr>
        <w:pStyle w:val="BodyText"/>
        <w:rPr>
          <w:rFonts w:asciiTheme="majorHAnsi" w:hAnsiTheme="majorHAnsi"/>
        </w:rPr>
      </w:pPr>
      <w:r w:rsidRPr="00610E88">
        <w:rPr>
          <w:rFonts w:asciiTheme="majorHAnsi" w:hAnsiTheme="majorHAnsi"/>
        </w:rPr>
        <w:t xml:space="preserve">The timeline will not be auto-initiated if any of the following </w:t>
      </w:r>
      <w:r w:rsidR="00851B76" w:rsidRPr="00610E88">
        <w:rPr>
          <w:rFonts w:asciiTheme="majorHAnsi" w:hAnsiTheme="majorHAnsi"/>
        </w:rPr>
        <w:t>applies</w:t>
      </w:r>
      <w:r w:rsidR="00C55CCE" w:rsidRPr="00610E88">
        <w:rPr>
          <w:rFonts w:asciiTheme="majorHAnsi" w:hAnsiTheme="majorHAnsi"/>
        </w:rPr>
        <w:t>:</w:t>
      </w:r>
    </w:p>
    <w:p w14:paraId="2A1DABD7" w14:textId="77777777" w:rsidR="0043437A" w:rsidRPr="00610E88" w:rsidRDefault="0043437A" w:rsidP="00610E88">
      <w:pPr>
        <w:numPr>
          <w:ilvl w:val="0"/>
          <w:numId w:val="21"/>
        </w:numPr>
        <w:spacing w:after="0" w:line="240" w:lineRule="auto"/>
        <w:jc w:val="both"/>
        <w:rPr>
          <w:rFonts w:asciiTheme="majorHAnsi" w:hAnsiTheme="majorHAnsi"/>
        </w:rPr>
      </w:pPr>
      <w:r w:rsidRPr="00610E88">
        <w:rPr>
          <w:rFonts w:asciiTheme="majorHAnsi" w:hAnsiTheme="majorHAnsi"/>
        </w:rPr>
        <w:t>The case sub-status is “Terminate – CT 21”</w:t>
      </w:r>
    </w:p>
    <w:p w14:paraId="4F5611A0" w14:textId="77777777" w:rsidR="0043437A" w:rsidRPr="00610E88" w:rsidRDefault="0043437A" w:rsidP="00610E88">
      <w:pPr>
        <w:numPr>
          <w:ilvl w:val="0"/>
          <w:numId w:val="21"/>
        </w:numPr>
        <w:spacing w:after="0" w:line="240" w:lineRule="auto"/>
        <w:jc w:val="both"/>
        <w:rPr>
          <w:rFonts w:asciiTheme="majorHAnsi" w:hAnsiTheme="majorHAnsi"/>
        </w:rPr>
      </w:pPr>
      <w:r w:rsidRPr="00610E88">
        <w:rPr>
          <w:rFonts w:asciiTheme="majorHAnsi" w:hAnsiTheme="majorHAnsi"/>
        </w:rPr>
        <w:t>An Active Release 2nd Timeline already exists on the loan</w:t>
      </w:r>
    </w:p>
    <w:p w14:paraId="33EEFBA5" w14:textId="77777777" w:rsidR="0043437A" w:rsidRPr="00610E88" w:rsidRDefault="0043437A" w:rsidP="00610E88">
      <w:pPr>
        <w:numPr>
          <w:ilvl w:val="0"/>
          <w:numId w:val="21"/>
        </w:numPr>
        <w:spacing w:after="0" w:line="240" w:lineRule="auto"/>
        <w:jc w:val="both"/>
        <w:rPr>
          <w:rFonts w:asciiTheme="majorHAnsi" w:hAnsiTheme="majorHAnsi"/>
        </w:rPr>
      </w:pPr>
      <w:r w:rsidRPr="00610E88">
        <w:rPr>
          <w:rFonts w:asciiTheme="majorHAnsi" w:hAnsiTheme="majorHAnsi"/>
        </w:rPr>
        <w:t>The Pay Plan Type is Lump Sum with Rate Type Fixed, and FHA Case # was issued on or after 6/25/2014.</w:t>
      </w:r>
    </w:p>
    <w:p w14:paraId="7238BE95" w14:textId="77777777" w:rsidR="0043437A" w:rsidRPr="00B31C42" w:rsidRDefault="0043437A" w:rsidP="0043437A">
      <w:pPr>
        <w:pStyle w:val="BodyText"/>
      </w:pPr>
      <w:r>
        <w:t>HUD NSC Contractor</w:t>
      </w:r>
      <w:r w:rsidRPr="00B31C42">
        <w:t xml:space="preserve"> will complete the steps within the timeline after system initiation. There is no interaction with the </w:t>
      </w:r>
      <w:r>
        <w:t>s</w:t>
      </w:r>
      <w:r w:rsidRPr="00B31C42">
        <w:t>ervicer. Multiple active Release 2</w:t>
      </w:r>
      <w:r w:rsidRPr="00B31C42">
        <w:rPr>
          <w:vertAlign w:val="superscript"/>
        </w:rPr>
        <w:t>nd</w:t>
      </w:r>
      <w:r w:rsidRPr="00B31C42">
        <w:t xml:space="preserve"> timelines cannot be initiated on a loan. The Servicing </w:t>
      </w:r>
      <w:r>
        <w:t>M</w:t>
      </w:r>
      <w:r w:rsidRPr="00B31C42">
        <w:t xml:space="preserve">anagement tab can be used to </w:t>
      </w:r>
      <w:r>
        <w:t>activate or inactivate</w:t>
      </w:r>
      <w:r w:rsidRPr="00B31C42">
        <w:t xml:space="preserve"> the timeline.</w:t>
      </w:r>
      <w:r>
        <w:t xml:space="preserve"> </w:t>
      </w:r>
      <w:r w:rsidRPr="00B31C42">
        <w:t xml:space="preserve">Once </w:t>
      </w:r>
      <w:r>
        <w:t xml:space="preserve">the timeline is </w:t>
      </w:r>
      <w:r w:rsidRPr="00B31C42">
        <w:t>inactivated</w:t>
      </w:r>
      <w:r>
        <w:t>, none of the steps can be edited.</w:t>
      </w:r>
    </w:p>
    <w:p w14:paraId="05F44B93" w14:textId="77777777" w:rsidR="0043437A" w:rsidRPr="00B31C42" w:rsidRDefault="0043437A" w:rsidP="0043437A">
      <w:pPr>
        <w:pStyle w:val="BodyText"/>
      </w:pPr>
      <w:r>
        <w:t>T</w:t>
      </w:r>
      <w:r w:rsidRPr="00B31C42">
        <w:t xml:space="preserve">o initiate and complete the </w:t>
      </w:r>
      <w:r w:rsidRPr="000A6E79">
        <w:rPr>
          <w:b/>
        </w:rPr>
        <w:t>Release 2</w:t>
      </w:r>
      <w:r w:rsidRPr="000A6E79">
        <w:rPr>
          <w:b/>
          <w:vertAlign w:val="superscript"/>
        </w:rPr>
        <w:t>nd</w:t>
      </w:r>
      <w:r w:rsidRPr="00B31C42">
        <w:t xml:space="preserve"> timeline: </w:t>
      </w:r>
    </w:p>
    <w:p w14:paraId="0803FA2E" w14:textId="77777777" w:rsidR="0043437A" w:rsidRPr="00B31C42" w:rsidRDefault="0043437A" w:rsidP="006C3C3F">
      <w:pPr>
        <w:pStyle w:val="OrderedList"/>
        <w:numPr>
          <w:ilvl w:val="0"/>
          <w:numId w:val="96"/>
        </w:numPr>
        <w:jc w:val="both"/>
      </w:pPr>
      <w:r>
        <w:t xml:space="preserve">From the </w:t>
      </w:r>
      <w:r w:rsidRPr="00A17306">
        <w:rPr>
          <w:b/>
        </w:rPr>
        <w:t>Endorsed</w:t>
      </w:r>
      <w:r>
        <w:t xml:space="preserve"> menu, select </w:t>
      </w:r>
      <w:r w:rsidRPr="00A17306">
        <w:rPr>
          <w:b/>
        </w:rPr>
        <w:t>Release</w:t>
      </w:r>
      <w:r>
        <w:t xml:space="preserve">, and </w:t>
      </w:r>
      <w:r w:rsidRPr="00B31C42">
        <w:t xml:space="preserve">click </w:t>
      </w:r>
      <w:r w:rsidRPr="00A17306">
        <w:rPr>
          <w:b/>
        </w:rPr>
        <w:t>Search.</w:t>
      </w:r>
    </w:p>
    <w:p w14:paraId="1BA17DE5" w14:textId="77777777" w:rsidR="0043437A" w:rsidRDefault="0043437A" w:rsidP="0043437A">
      <w:pPr>
        <w:pStyle w:val="OrderedList"/>
        <w:jc w:val="both"/>
      </w:pPr>
      <w:r>
        <w:t>On the</w:t>
      </w:r>
      <w:r w:rsidRPr="00B31C42">
        <w:t xml:space="preserve"> </w:t>
      </w:r>
      <w:r w:rsidRPr="00DD3D09">
        <w:rPr>
          <w:b/>
        </w:rPr>
        <w:t>Endorsed Release Search</w:t>
      </w:r>
      <w:r w:rsidRPr="00B31C42">
        <w:t xml:space="preserve"> Screen</w:t>
      </w:r>
      <w:r>
        <w:t>, e</w:t>
      </w:r>
      <w:r w:rsidRPr="00B31C42">
        <w:t xml:space="preserve">nter the search criteria and click </w:t>
      </w:r>
      <w:r>
        <w:rPr>
          <w:b/>
        </w:rPr>
        <w:t xml:space="preserve">Search </w:t>
      </w:r>
      <w:r w:rsidRPr="00B31C42">
        <w:t xml:space="preserve">to retrieve the timelines that have been auto-initiated by the system. </w:t>
      </w:r>
    </w:p>
    <w:p w14:paraId="1D678319" w14:textId="5777F797" w:rsidR="0043437A" w:rsidRDefault="00EB4E89" w:rsidP="0043437A">
      <w:pPr>
        <w:pStyle w:val="BodyText"/>
        <w:jc w:val="center"/>
      </w:pPr>
      <w:r>
        <w:rPr>
          <w:noProof/>
        </w:rPr>
        <w:drawing>
          <wp:inline distT="0" distB="0" distL="0" distR="0" wp14:anchorId="3062505F" wp14:editId="2921EB51">
            <wp:extent cx="5167223" cy="2458295"/>
            <wp:effectExtent l="19050" t="19050" r="14605" b="18415"/>
            <wp:docPr id="21217380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738012" name=""/>
                    <pic:cNvPicPr/>
                  </pic:nvPicPr>
                  <pic:blipFill>
                    <a:blip r:embed="rId386"/>
                    <a:stretch>
                      <a:fillRect/>
                    </a:stretch>
                  </pic:blipFill>
                  <pic:spPr>
                    <a:xfrm>
                      <a:off x="0" y="0"/>
                      <a:ext cx="5197916" cy="2472897"/>
                    </a:xfrm>
                    <a:prstGeom prst="rect">
                      <a:avLst/>
                    </a:prstGeom>
                    <a:ln w="19050">
                      <a:solidFill>
                        <a:schemeClr val="accent1"/>
                      </a:solidFill>
                    </a:ln>
                  </pic:spPr>
                </pic:pic>
              </a:graphicData>
            </a:graphic>
          </wp:inline>
        </w:drawing>
      </w:r>
    </w:p>
    <w:p w14:paraId="271D25CF" w14:textId="48E2B705" w:rsidR="0043437A" w:rsidRDefault="0043437A" w:rsidP="0043437A">
      <w:pPr>
        <w:pStyle w:val="BodyText"/>
        <w:jc w:val="center"/>
      </w:pPr>
    </w:p>
    <w:p w14:paraId="244033DE" w14:textId="318DCC81" w:rsidR="0043437A" w:rsidRPr="00B31C42" w:rsidRDefault="0043437A" w:rsidP="0043437A">
      <w:pPr>
        <w:pStyle w:val="FigureCaption0"/>
      </w:pPr>
      <w:bookmarkStart w:id="4035" w:name="_Toc230164206"/>
      <w:bookmarkStart w:id="4036" w:name="_Toc74052953"/>
      <w:bookmarkStart w:id="4037" w:name="_Toc90644332"/>
      <w:bookmarkStart w:id="4038" w:name="_Toc315476639"/>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53</w:t>
      </w:r>
      <w:r>
        <w:rPr>
          <w:noProof/>
        </w:rPr>
        <w:fldChar w:fldCharType="end"/>
      </w:r>
      <w:r>
        <w:rPr>
          <w:noProof/>
        </w:rPr>
        <w:t>: Endorsed - Release - Search – Release 2</w:t>
      </w:r>
      <w:r w:rsidRPr="00291D91">
        <w:rPr>
          <w:noProof/>
          <w:vertAlign w:val="superscript"/>
        </w:rPr>
        <w:t>nd</w:t>
      </w:r>
      <w:bookmarkEnd w:id="4035"/>
      <w:r>
        <w:rPr>
          <w:noProof/>
        </w:rPr>
        <w:t xml:space="preserve"> </w:t>
      </w:r>
      <w:bookmarkEnd w:id="4036"/>
      <w:bookmarkEnd w:id="4037"/>
    </w:p>
    <w:bookmarkEnd w:id="4038"/>
    <w:p w14:paraId="4E1291EE" w14:textId="77777777" w:rsidR="0043437A" w:rsidRPr="00B31C42" w:rsidRDefault="0043437A" w:rsidP="0043437A">
      <w:pPr>
        <w:pStyle w:val="OrderedList"/>
        <w:jc w:val="both"/>
      </w:pPr>
      <w:r>
        <w:t>From the search results, select a loan</w:t>
      </w:r>
      <w:r w:rsidRPr="00B31C42">
        <w:t xml:space="preserve"> to view</w:t>
      </w:r>
      <w:r>
        <w:t xml:space="preserve"> or </w:t>
      </w:r>
      <w:r w:rsidRPr="00B31C42">
        <w:t>edit the timeline</w:t>
      </w:r>
      <w:r>
        <w:t>.</w:t>
      </w:r>
    </w:p>
    <w:p w14:paraId="39753FD6" w14:textId="77777777" w:rsidR="0043437A" w:rsidRDefault="0043437A" w:rsidP="0043437A">
      <w:pPr>
        <w:pStyle w:val="OrderedList"/>
        <w:jc w:val="both"/>
        <w:rPr>
          <w:noProof/>
        </w:rPr>
      </w:pPr>
      <w:r w:rsidRPr="00B31C42">
        <w:t xml:space="preserve">The </w:t>
      </w:r>
      <w:r w:rsidRPr="00DD3D09">
        <w:rPr>
          <w:b/>
        </w:rPr>
        <w:t>Release Steps</w:t>
      </w:r>
      <w:r w:rsidRPr="00B31C42">
        <w:t xml:space="preserve"> screen for Release 2</w:t>
      </w:r>
      <w:r w:rsidRPr="004F7C37">
        <w:rPr>
          <w:vertAlign w:val="superscript"/>
        </w:rPr>
        <w:t>nd</w:t>
      </w:r>
      <w:r w:rsidRPr="00B31C42">
        <w:t xml:space="preserve"> timeline is displayed</w:t>
      </w:r>
      <w:r>
        <w:t>.</w:t>
      </w:r>
      <w:r w:rsidRPr="00285E93">
        <w:rPr>
          <w:noProof/>
        </w:rPr>
        <w:t xml:space="preserve"> </w:t>
      </w:r>
    </w:p>
    <w:p w14:paraId="621ECF8E" w14:textId="77777777" w:rsidR="0043437A" w:rsidRDefault="0043437A" w:rsidP="0043437A">
      <w:pPr>
        <w:pStyle w:val="BodyText"/>
        <w:jc w:val="center"/>
      </w:pPr>
      <w:r w:rsidRPr="00C907EE">
        <w:rPr>
          <w:noProof/>
        </w:rPr>
        <w:t xml:space="preserve"> </w:t>
      </w:r>
      <w:r>
        <w:rPr>
          <w:noProof/>
        </w:rPr>
        <w:drawing>
          <wp:inline distT="0" distB="0" distL="0" distR="0" wp14:anchorId="3DBE3AF0" wp14:editId="45E7DE02">
            <wp:extent cx="5943600" cy="1241425"/>
            <wp:effectExtent l="0" t="0" r="0" b="0"/>
            <wp:docPr id="2879" name="Picture 2879"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9" name="Picture 2879" descr="Graphical user interface&#10;&#10;Description automatically generated"/>
                    <pic:cNvPicPr/>
                  </pic:nvPicPr>
                  <pic:blipFill>
                    <a:blip r:embed="rId387"/>
                    <a:stretch>
                      <a:fillRect/>
                    </a:stretch>
                  </pic:blipFill>
                  <pic:spPr>
                    <a:xfrm>
                      <a:off x="0" y="0"/>
                      <a:ext cx="5943600" cy="1241425"/>
                    </a:xfrm>
                    <a:prstGeom prst="rect">
                      <a:avLst/>
                    </a:prstGeom>
                  </pic:spPr>
                </pic:pic>
              </a:graphicData>
            </a:graphic>
          </wp:inline>
        </w:drawing>
      </w:r>
    </w:p>
    <w:p w14:paraId="530D5A1E" w14:textId="6DEF4E58" w:rsidR="0043437A" w:rsidRPr="00291D91" w:rsidRDefault="0043437A" w:rsidP="0043437A">
      <w:pPr>
        <w:pStyle w:val="FigureCaption0"/>
      </w:pPr>
      <w:bookmarkStart w:id="4039" w:name="_Toc230164207"/>
      <w:bookmarkStart w:id="4040" w:name="_Toc74052954"/>
      <w:bookmarkStart w:id="4041" w:name="_Toc90644333"/>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54</w:t>
      </w:r>
      <w:r>
        <w:rPr>
          <w:noProof/>
        </w:rPr>
        <w:fldChar w:fldCharType="end"/>
      </w:r>
      <w:r w:rsidRPr="00291D91">
        <w:t xml:space="preserve">: </w:t>
      </w:r>
      <w:r>
        <w:rPr>
          <w:noProof/>
        </w:rPr>
        <w:t>Endorsed - Release – Release 2</w:t>
      </w:r>
      <w:r w:rsidRPr="00990B8D">
        <w:rPr>
          <w:noProof/>
          <w:vertAlign w:val="superscript"/>
        </w:rPr>
        <w:t>nd</w:t>
      </w:r>
      <w:r>
        <w:rPr>
          <w:noProof/>
        </w:rPr>
        <w:t xml:space="preserve"> - Timeline Steps</w:t>
      </w:r>
      <w:bookmarkEnd w:id="4039"/>
      <w:r>
        <w:rPr>
          <w:noProof/>
        </w:rPr>
        <w:t xml:space="preserve"> </w:t>
      </w:r>
      <w:bookmarkEnd w:id="4040"/>
      <w:bookmarkEnd w:id="4041"/>
    </w:p>
    <w:p w14:paraId="42472171" w14:textId="77777777" w:rsidR="0043437A" w:rsidRPr="00B31C42" w:rsidRDefault="0043437A" w:rsidP="0043437A">
      <w:pPr>
        <w:pStyle w:val="OrderedList"/>
        <w:jc w:val="both"/>
      </w:pPr>
      <w:r w:rsidRPr="00B31C42">
        <w:t xml:space="preserve">The Step </w:t>
      </w:r>
      <w:r w:rsidRPr="003D1D03">
        <w:rPr>
          <w:b/>
        </w:rPr>
        <w:t>Payoff Transaction Processed/Initiate Release of 2</w:t>
      </w:r>
      <w:r w:rsidRPr="003D1D03">
        <w:rPr>
          <w:b/>
          <w:vertAlign w:val="superscript"/>
        </w:rPr>
        <w:t>nd</w:t>
      </w:r>
      <w:r w:rsidRPr="003D1D03">
        <w:rPr>
          <w:b/>
        </w:rPr>
        <w:t xml:space="preserve"> Mortgage</w:t>
      </w:r>
      <w:r w:rsidRPr="00B31C42">
        <w:t xml:space="preserve"> completion date is pre-populated with </w:t>
      </w:r>
      <w:r>
        <w:t>timeline created date</w:t>
      </w:r>
      <w:r w:rsidRPr="00B31C42">
        <w:t>.</w:t>
      </w:r>
    </w:p>
    <w:p w14:paraId="3DDABF26" w14:textId="77777777" w:rsidR="0043437A" w:rsidRPr="00291D91" w:rsidRDefault="0043437A" w:rsidP="0043437A">
      <w:pPr>
        <w:pStyle w:val="OrderedList"/>
        <w:jc w:val="both"/>
      </w:pPr>
      <w:r w:rsidRPr="00B31C42">
        <w:rPr>
          <w:color w:val="000000"/>
        </w:rPr>
        <w:t xml:space="preserve">Complete the steps in the timeline when </w:t>
      </w:r>
      <w:r>
        <w:rPr>
          <w:color w:val="000000"/>
        </w:rPr>
        <w:t>activity corresponding to</w:t>
      </w:r>
      <w:r w:rsidRPr="00B31C42">
        <w:rPr>
          <w:color w:val="000000"/>
        </w:rPr>
        <w:t xml:space="preserve"> the step is complete. </w:t>
      </w:r>
      <w:r w:rsidRPr="00B31C42">
        <w:t xml:space="preserve">To complete any step in the timeline, </w:t>
      </w:r>
      <w:r>
        <w:t>click the step, for example</w:t>
      </w:r>
      <w:r w:rsidRPr="00001041">
        <w:t xml:space="preserve">, </w:t>
      </w:r>
      <w:r w:rsidRPr="004F7C37">
        <w:rPr>
          <w:b/>
        </w:rPr>
        <w:t>Release Request – Approved by Management</w:t>
      </w:r>
      <w:r w:rsidRPr="000C5694">
        <w:t>.</w:t>
      </w:r>
    </w:p>
    <w:p w14:paraId="0BE3D925" w14:textId="77777777" w:rsidR="0043437A" w:rsidRDefault="0043437A" w:rsidP="0043437A">
      <w:pPr>
        <w:pStyle w:val="BodyText"/>
        <w:jc w:val="center"/>
      </w:pPr>
      <w:r w:rsidRPr="0011184D">
        <w:rPr>
          <w:noProof/>
        </w:rPr>
        <w:t xml:space="preserve"> </w:t>
      </w:r>
      <w:r w:rsidRPr="00C907EE">
        <w:rPr>
          <w:noProof/>
        </w:rPr>
        <w:t xml:space="preserve"> </w:t>
      </w:r>
      <w:r>
        <w:rPr>
          <w:noProof/>
        </w:rPr>
        <w:drawing>
          <wp:inline distT="0" distB="0" distL="0" distR="0" wp14:anchorId="6B3CBDE1" wp14:editId="144D41B3">
            <wp:extent cx="1705036" cy="1413032"/>
            <wp:effectExtent l="0" t="0" r="0" b="0"/>
            <wp:docPr id="2852" name="Picture 2852"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2" name="Picture 2852" descr="Graphical user interface, text, application, email&#10;&#10;Description automatically generated"/>
                    <pic:cNvPicPr/>
                  </pic:nvPicPr>
                  <pic:blipFill>
                    <a:blip r:embed="rId388"/>
                    <a:stretch>
                      <a:fillRect/>
                    </a:stretch>
                  </pic:blipFill>
                  <pic:spPr>
                    <a:xfrm>
                      <a:off x="0" y="0"/>
                      <a:ext cx="1733079" cy="1436273"/>
                    </a:xfrm>
                    <a:prstGeom prst="rect">
                      <a:avLst/>
                    </a:prstGeom>
                  </pic:spPr>
                </pic:pic>
              </a:graphicData>
            </a:graphic>
          </wp:inline>
        </w:drawing>
      </w:r>
    </w:p>
    <w:p w14:paraId="3F0E06BB" w14:textId="751A2F45" w:rsidR="0043437A" w:rsidRPr="00B31C42" w:rsidRDefault="0043437A" w:rsidP="0043437A">
      <w:pPr>
        <w:pStyle w:val="FigureCaption0"/>
      </w:pPr>
      <w:bookmarkStart w:id="4042" w:name="_Toc74052955"/>
      <w:bookmarkStart w:id="4043" w:name="_Toc90644334"/>
      <w:bookmarkStart w:id="4044" w:name="_Toc230164208"/>
      <w:bookmarkStart w:id="4045" w:name="_Toc315476640"/>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55</w:t>
      </w:r>
      <w:r>
        <w:rPr>
          <w:noProof/>
        </w:rPr>
        <w:fldChar w:fldCharType="end"/>
      </w:r>
      <w:r>
        <w:rPr>
          <w:noProof/>
        </w:rPr>
        <w:t>: Endorsed - Release – Release 2</w:t>
      </w:r>
      <w:r w:rsidRPr="00F27EB1">
        <w:rPr>
          <w:noProof/>
          <w:vertAlign w:val="superscript"/>
        </w:rPr>
        <w:t>nd</w:t>
      </w:r>
      <w:r>
        <w:rPr>
          <w:noProof/>
        </w:rPr>
        <w:t xml:space="preserve"> – Edit Step</w:t>
      </w:r>
      <w:bookmarkEnd w:id="4042"/>
      <w:bookmarkEnd w:id="4043"/>
      <w:bookmarkEnd w:id="4044"/>
      <w:r>
        <w:t xml:space="preserve"> </w:t>
      </w:r>
    </w:p>
    <w:bookmarkEnd w:id="4045"/>
    <w:p w14:paraId="182506CF" w14:textId="77777777" w:rsidR="0043437A" w:rsidRDefault="0043437A" w:rsidP="0043437A">
      <w:pPr>
        <w:pStyle w:val="OrderedList"/>
        <w:jc w:val="both"/>
      </w:pPr>
      <w:r w:rsidRPr="00B31C42">
        <w:t xml:space="preserve">Populate the completion date, add a note in the </w:t>
      </w:r>
      <w:r w:rsidRPr="00DD3D09">
        <w:rPr>
          <w:b/>
        </w:rPr>
        <w:t>Notes</w:t>
      </w:r>
      <w:r>
        <w:t xml:space="preserve"> field</w:t>
      </w:r>
      <w:r w:rsidRPr="00B31C42">
        <w:t xml:space="preserve"> if applicable, and click </w:t>
      </w:r>
      <w:r w:rsidRPr="00B314AC">
        <w:rPr>
          <w:b/>
        </w:rPr>
        <w:t>Submit</w:t>
      </w:r>
      <w:r w:rsidRPr="00B31C42">
        <w:t xml:space="preserve"> on </w:t>
      </w:r>
      <w:r>
        <w:t xml:space="preserve">the </w:t>
      </w:r>
      <w:r w:rsidRPr="00DD3D09">
        <w:rPr>
          <w:b/>
        </w:rPr>
        <w:t>Edit Step</w:t>
      </w:r>
      <w:r>
        <w:t xml:space="preserve"> window.</w:t>
      </w:r>
    </w:p>
    <w:p w14:paraId="5F82E2A1" w14:textId="77777777" w:rsidR="0043437A" w:rsidRPr="00291D91" w:rsidRDefault="0043437A" w:rsidP="0043437A">
      <w:pPr>
        <w:pStyle w:val="OrderedList"/>
        <w:jc w:val="both"/>
      </w:pPr>
      <w:r w:rsidRPr="00B314AC">
        <w:t xml:space="preserve">The completion date is populated beside the step Release Request – Approved by Management on the </w:t>
      </w:r>
      <w:r w:rsidRPr="00DD3D09">
        <w:rPr>
          <w:b/>
        </w:rPr>
        <w:t>Release Steps</w:t>
      </w:r>
      <w:r w:rsidRPr="00B314AC">
        <w:t xml:space="preserve"> screen</w:t>
      </w:r>
      <w:r>
        <w:t>.</w:t>
      </w:r>
    </w:p>
    <w:p w14:paraId="3B3D1381" w14:textId="77777777" w:rsidR="0043437A" w:rsidRDefault="0043437A" w:rsidP="0043437A">
      <w:pPr>
        <w:pStyle w:val="OrderedList"/>
        <w:jc w:val="both"/>
      </w:pPr>
      <w:r>
        <w:t>Repeat the steps above to complete the remaining steps.</w:t>
      </w:r>
    </w:p>
    <w:p w14:paraId="31220D9C" w14:textId="77777777" w:rsidR="0043437A" w:rsidRPr="00B64588" w:rsidRDefault="0043437A" w:rsidP="0043437A">
      <w:pPr>
        <w:pStyle w:val="OrderedList"/>
        <w:jc w:val="both"/>
      </w:pPr>
      <w:r>
        <w:t xml:space="preserve">The system will automatically Inactivate the timeline upon completion of the step </w:t>
      </w:r>
      <w:r w:rsidRPr="004E2BBD">
        <w:rPr>
          <w:b/>
          <w:bCs/>
        </w:rPr>
        <w:t>Recorded Release Received from County</w:t>
      </w:r>
      <w:r>
        <w:rPr>
          <w:b/>
          <w:bCs/>
        </w:rPr>
        <w:t xml:space="preserve">. </w:t>
      </w:r>
    </w:p>
    <w:p w14:paraId="0270FA09" w14:textId="77777777" w:rsidR="0043437A" w:rsidRPr="00291D91" w:rsidRDefault="0043437A" w:rsidP="0043437A">
      <w:pPr>
        <w:pStyle w:val="OrderedList"/>
        <w:jc w:val="both"/>
      </w:pPr>
      <w:r w:rsidRPr="00B31C42">
        <w:t>To add an optional step</w:t>
      </w:r>
      <w:r>
        <w:t>,</w:t>
      </w:r>
      <w:r w:rsidRPr="00B31C42">
        <w:t xml:space="preserve"> </w:t>
      </w:r>
      <w:r>
        <w:t xml:space="preserve">click </w:t>
      </w:r>
      <w:r w:rsidRPr="004F7C37">
        <w:rPr>
          <w:b/>
        </w:rPr>
        <w:t>New.</w:t>
      </w:r>
    </w:p>
    <w:p w14:paraId="5BF67238" w14:textId="77777777" w:rsidR="0043437A" w:rsidRDefault="0043437A" w:rsidP="0043437A">
      <w:pPr>
        <w:pStyle w:val="BodyText"/>
        <w:jc w:val="center"/>
      </w:pPr>
      <w:r>
        <w:rPr>
          <w:noProof/>
        </w:rPr>
        <w:drawing>
          <wp:inline distT="0" distB="0" distL="0" distR="0" wp14:anchorId="5F4D97AF" wp14:editId="3EC0F9BA">
            <wp:extent cx="2766060" cy="1603795"/>
            <wp:effectExtent l="19050" t="19050" r="15240" b="15875"/>
            <wp:docPr id="644808599"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4808599" name="Picture 1" descr="A screenshot of a computer screen&#10;&#10;Description automatically generated"/>
                    <pic:cNvPicPr/>
                  </pic:nvPicPr>
                  <pic:blipFill>
                    <a:blip r:embed="rId389"/>
                    <a:stretch>
                      <a:fillRect/>
                    </a:stretch>
                  </pic:blipFill>
                  <pic:spPr>
                    <a:xfrm>
                      <a:off x="0" y="0"/>
                      <a:ext cx="2774719" cy="1608815"/>
                    </a:xfrm>
                    <a:prstGeom prst="rect">
                      <a:avLst/>
                    </a:prstGeom>
                    <a:ln w="19050">
                      <a:solidFill>
                        <a:srgbClr val="0070C0"/>
                      </a:solidFill>
                    </a:ln>
                  </pic:spPr>
                </pic:pic>
              </a:graphicData>
            </a:graphic>
          </wp:inline>
        </w:drawing>
      </w:r>
    </w:p>
    <w:p w14:paraId="1888ADCE" w14:textId="71BACEA0" w:rsidR="0043437A" w:rsidRPr="00B31C42" w:rsidRDefault="0043437A" w:rsidP="0043437A">
      <w:pPr>
        <w:pStyle w:val="FigureCaption0"/>
      </w:pPr>
      <w:bookmarkStart w:id="4046" w:name="_Toc74052956"/>
      <w:bookmarkStart w:id="4047" w:name="_Toc90644335"/>
      <w:bookmarkStart w:id="4048" w:name="_Toc230164209"/>
      <w:bookmarkStart w:id="4049" w:name="_Toc315476641"/>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56</w:t>
      </w:r>
      <w:r>
        <w:rPr>
          <w:noProof/>
        </w:rPr>
        <w:fldChar w:fldCharType="end"/>
      </w:r>
      <w:r>
        <w:rPr>
          <w:noProof/>
        </w:rPr>
        <w:t>: Endorsed - Release – Release 2</w:t>
      </w:r>
      <w:r w:rsidRPr="00F27EB1">
        <w:rPr>
          <w:noProof/>
          <w:vertAlign w:val="superscript"/>
        </w:rPr>
        <w:t>nd</w:t>
      </w:r>
      <w:r>
        <w:rPr>
          <w:noProof/>
        </w:rPr>
        <w:t xml:space="preserve"> – New Step</w:t>
      </w:r>
      <w:bookmarkEnd w:id="4046"/>
      <w:bookmarkEnd w:id="4047"/>
      <w:bookmarkEnd w:id="4048"/>
    </w:p>
    <w:bookmarkEnd w:id="4049"/>
    <w:p w14:paraId="4E807B0C" w14:textId="77777777" w:rsidR="0043437A" w:rsidRDefault="0043437A" w:rsidP="0043437A">
      <w:pPr>
        <w:pStyle w:val="OrderedList"/>
        <w:jc w:val="both"/>
      </w:pPr>
      <w:r w:rsidRPr="00B31C42">
        <w:t xml:space="preserve">Select an optional step from the </w:t>
      </w:r>
      <w:r w:rsidRPr="000C2021">
        <w:rPr>
          <w:b/>
        </w:rPr>
        <w:t xml:space="preserve">Step Description </w:t>
      </w:r>
      <w:r w:rsidRPr="000C2021">
        <w:t xml:space="preserve">dropdown </w:t>
      </w:r>
      <w:r w:rsidRPr="00B31C42">
        <w:t xml:space="preserve">that needs to be added on the timeline and click </w:t>
      </w:r>
      <w:r>
        <w:rPr>
          <w:b/>
        </w:rPr>
        <w:t xml:space="preserve">Submit </w:t>
      </w:r>
      <w:r w:rsidRPr="00901C59">
        <w:t>on the new window</w:t>
      </w:r>
      <w:r w:rsidRPr="00B31C42">
        <w:t>. The step will be added to the list of steps.</w:t>
      </w:r>
    </w:p>
    <w:p w14:paraId="31FD5294" w14:textId="77777777" w:rsidR="0043437A" w:rsidRPr="00B31C42" w:rsidRDefault="0043437A" w:rsidP="0043437A">
      <w:pPr>
        <w:pStyle w:val="OrderedList"/>
        <w:jc w:val="both"/>
      </w:pPr>
      <w:r w:rsidRPr="00B31C42">
        <w:t xml:space="preserve">To complete the step, select the step and populate the completion date, add a note in the </w:t>
      </w:r>
      <w:r w:rsidRPr="00DD3D09">
        <w:rPr>
          <w:b/>
        </w:rPr>
        <w:t>Notes</w:t>
      </w:r>
      <w:r>
        <w:t xml:space="preserve"> field</w:t>
      </w:r>
      <w:r w:rsidRPr="00B31C42">
        <w:t xml:space="preserve"> if applicable, click </w:t>
      </w:r>
      <w:r w:rsidRPr="00251671">
        <w:rPr>
          <w:b/>
        </w:rPr>
        <w:t>Submit</w:t>
      </w:r>
      <w:r w:rsidRPr="00B31C42">
        <w:t xml:space="preserve"> on </w:t>
      </w:r>
      <w:r>
        <w:t xml:space="preserve">the </w:t>
      </w:r>
      <w:r w:rsidRPr="00DD3D09">
        <w:rPr>
          <w:b/>
        </w:rPr>
        <w:t>Edit Step</w:t>
      </w:r>
      <w:r>
        <w:t xml:space="preserve"> window</w:t>
      </w:r>
      <w:r w:rsidRPr="00B31C42">
        <w:t>.</w:t>
      </w:r>
    </w:p>
    <w:p w14:paraId="5E55BBB9" w14:textId="77777777" w:rsidR="0043437A" w:rsidRDefault="0043437A" w:rsidP="0043437A">
      <w:pPr>
        <w:pStyle w:val="OrderedList"/>
        <w:jc w:val="both"/>
      </w:pPr>
      <w:r>
        <w:t xml:space="preserve">Repeat the above instructions to add and </w:t>
      </w:r>
      <w:r w:rsidRPr="000C2021">
        <w:t xml:space="preserve">complete other </w:t>
      </w:r>
      <w:r w:rsidRPr="00B31C42">
        <w:t>optional steps</w:t>
      </w:r>
      <w:r>
        <w:t>.</w:t>
      </w:r>
    </w:p>
    <w:p w14:paraId="1A0F9EBF" w14:textId="77777777" w:rsidR="0043437A" w:rsidRPr="0088278D" w:rsidRDefault="0043437A" w:rsidP="0043437A">
      <w:pPr>
        <w:pStyle w:val="OrderedList"/>
        <w:jc w:val="both"/>
      </w:pPr>
      <w:r w:rsidRPr="0088278D">
        <w:t xml:space="preserve">The step </w:t>
      </w:r>
      <w:r w:rsidRPr="008D24EA">
        <w:rPr>
          <w:b/>
        </w:rPr>
        <w:t>Received Missing Mortgage/</w:t>
      </w:r>
      <w:r>
        <w:rPr>
          <w:b/>
        </w:rPr>
        <w:t>Deed of Trust (</w:t>
      </w:r>
      <w:r w:rsidRPr="008D24EA">
        <w:rPr>
          <w:b/>
        </w:rPr>
        <w:t>DOT</w:t>
      </w:r>
      <w:r>
        <w:rPr>
          <w:b/>
        </w:rPr>
        <w:t>)</w:t>
      </w:r>
      <w:r w:rsidRPr="008D24EA">
        <w:rPr>
          <w:b/>
        </w:rPr>
        <w:t xml:space="preserve"> </w:t>
      </w:r>
      <w:r w:rsidRPr="0088278D">
        <w:t xml:space="preserve">is automatically added by the system. To add this step automatically by the system, the following criteria must be satisfied: The </w:t>
      </w:r>
      <w:r>
        <w:t xml:space="preserve">optional </w:t>
      </w:r>
      <w:r w:rsidRPr="0088278D">
        <w:t xml:space="preserve">step </w:t>
      </w:r>
      <w:r w:rsidRPr="00760DC6">
        <w:rPr>
          <w:b/>
        </w:rPr>
        <w:t>Order Missing Mortgage/DOT</w:t>
      </w:r>
      <w:r w:rsidRPr="0088278D">
        <w:t xml:space="preserve"> must be added on the timeline</w:t>
      </w:r>
      <w:r>
        <w:t>.</w:t>
      </w:r>
    </w:p>
    <w:p w14:paraId="6449C67F" w14:textId="77777777" w:rsidR="0043437A" w:rsidRDefault="0043437A" w:rsidP="0043437A">
      <w:pPr>
        <w:pStyle w:val="OrderedList"/>
        <w:jc w:val="both"/>
      </w:pPr>
      <w:r w:rsidRPr="0088278D">
        <w:t xml:space="preserve">To add the optional step </w:t>
      </w:r>
      <w:r w:rsidRPr="0079077B">
        <w:rPr>
          <w:b/>
        </w:rPr>
        <w:t>Order Missing Mortgage/DOT</w:t>
      </w:r>
      <w:r w:rsidRPr="0088278D">
        <w:t xml:space="preserve">, </w:t>
      </w:r>
      <w:r>
        <w:t>click</w:t>
      </w:r>
      <w:r w:rsidRPr="0088278D">
        <w:t xml:space="preserve"> </w:t>
      </w:r>
      <w:r w:rsidRPr="008D24EA">
        <w:rPr>
          <w:b/>
        </w:rPr>
        <w:t>New</w:t>
      </w:r>
      <w:r>
        <w:t>.</w:t>
      </w:r>
    </w:p>
    <w:p w14:paraId="7D50F06B" w14:textId="77777777" w:rsidR="0043437A" w:rsidRDefault="0043437A" w:rsidP="0043437A">
      <w:pPr>
        <w:spacing w:before="120"/>
        <w:rPr>
          <w:rFonts w:ascii="Cambria" w:hAnsi="Cambria" w:cs="Calibri"/>
        </w:rPr>
      </w:pPr>
      <w:r w:rsidRPr="00001A7E">
        <w:rPr>
          <w:rFonts w:ascii="Cambria" w:hAnsi="Cambria" w:cs="Calibri"/>
        </w:rPr>
        <w:t xml:space="preserve">An Auto note is added in the Notes Section upon completion of any step. </w:t>
      </w:r>
    </w:p>
    <w:p w14:paraId="767284E4" w14:textId="77777777" w:rsidR="0043437A" w:rsidRDefault="0043437A" w:rsidP="0043437A">
      <w:pPr>
        <w:pStyle w:val="Heading3"/>
        <w:ind w:left="1080" w:hanging="1080"/>
        <w:jc w:val="both"/>
      </w:pPr>
      <w:bookmarkStart w:id="4050" w:name="_Toc230163457"/>
      <w:r>
        <w:t>Claims Timelines (Endorsed)</w:t>
      </w:r>
      <w:bookmarkEnd w:id="4050"/>
    </w:p>
    <w:p w14:paraId="22612327" w14:textId="30D119DC" w:rsidR="0043437A" w:rsidRPr="0048707C" w:rsidRDefault="0043437A" w:rsidP="0043437A">
      <w:pPr>
        <w:pStyle w:val="BodyText"/>
        <w:rPr>
          <w:lang w:bidi="ar-SA"/>
        </w:rPr>
      </w:pPr>
      <w:r>
        <w:rPr>
          <w:lang w:bidi="ar-SA"/>
        </w:rPr>
        <w:t>See Chapter 8</w:t>
      </w:r>
      <w:r w:rsidR="00F52A74">
        <w:rPr>
          <w:lang w:bidi="ar-SA"/>
        </w:rPr>
        <w:t xml:space="preserve"> for details on Endorsed &gt; Claims Timelines. </w:t>
      </w:r>
    </w:p>
    <w:p w14:paraId="017F1CAC" w14:textId="63B966F0" w:rsidR="00A62808" w:rsidRPr="00296A6B" w:rsidRDefault="00A62808" w:rsidP="00F874DE">
      <w:pPr>
        <w:pStyle w:val="Heading2"/>
        <w:jc w:val="both"/>
      </w:pPr>
      <w:bookmarkStart w:id="4051" w:name="_Ref314423512"/>
      <w:bookmarkStart w:id="4052" w:name="_Toc314660872"/>
      <w:bookmarkStart w:id="4053" w:name="_Toc315554335"/>
      <w:bookmarkStart w:id="4054" w:name="_Toc315633996"/>
      <w:bookmarkStart w:id="4055" w:name="_Toc11334914"/>
      <w:bookmarkStart w:id="4056" w:name="_Toc74052142"/>
      <w:bookmarkStart w:id="4057" w:name="_Toc90643525"/>
      <w:bookmarkStart w:id="4058" w:name="_Toc230163458"/>
      <w:r w:rsidRPr="00296A6B">
        <w:t>Assigned Timelines</w:t>
      </w:r>
      <w:bookmarkEnd w:id="4051"/>
      <w:bookmarkEnd w:id="4052"/>
      <w:bookmarkEnd w:id="4053"/>
      <w:bookmarkEnd w:id="4054"/>
      <w:bookmarkEnd w:id="4055"/>
      <w:bookmarkEnd w:id="4056"/>
      <w:bookmarkEnd w:id="4057"/>
      <w:bookmarkEnd w:id="4058"/>
    </w:p>
    <w:p w14:paraId="0F46878F" w14:textId="77777777" w:rsidR="00A62808" w:rsidRDefault="00A62808" w:rsidP="00F874DE">
      <w:pPr>
        <w:pStyle w:val="Heading3"/>
        <w:ind w:left="1080" w:hanging="1080"/>
        <w:jc w:val="both"/>
      </w:pPr>
      <w:bookmarkStart w:id="4059" w:name="_Toc315554336"/>
      <w:bookmarkStart w:id="4060" w:name="_Toc315633997"/>
      <w:bookmarkStart w:id="4061" w:name="_Toc11334915"/>
      <w:bookmarkStart w:id="4062" w:name="_Toc74052143"/>
      <w:bookmarkStart w:id="4063" w:name="_Toc90643526"/>
      <w:bookmarkStart w:id="4064" w:name="_Toc230163459"/>
      <w:bookmarkStart w:id="4065" w:name="_Toc314126741"/>
      <w:bookmarkStart w:id="4066" w:name="_Toc314660873"/>
      <w:r>
        <w:t>Compliance Timelines</w:t>
      </w:r>
      <w:bookmarkEnd w:id="4059"/>
      <w:bookmarkEnd w:id="4060"/>
      <w:bookmarkEnd w:id="4061"/>
      <w:bookmarkEnd w:id="4062"/>
      <w:bookmarkEnd w:id="4063"/>
      <w:bookmarkEnd w:id="4064"/>
      <w:r>
        <w:t xml:space="preserve"> </w:t>
      </w:r>
      <w:bookmarkEnd w:id="4065"/>
      <w:bookmarkEnd w:id="4066"/>
    </w:p>
    <w:p w14:paraId="0B3902F5" w14:textId="20C25180" w:rsidR="00BA053D" w:rsidRDefault="00BA053D" w:rsidP="00BA053D">
      <w:pPr>
        <w:pStyle w:val="UnorderedList"/>
        <w:numPr>
          <w:ilvl w:val="0"/>
          <w:numId w:val="0"/>
        </w:numPr>
        <w:ind w:left="360" w:hanging="360"/>
      </w:pPr>
      <w:r>
        <w:t xml:space="preserve">The following Assigned &gt; Compliance timelines are available: </w:t>
      </w:r>
    </w:p>
    <w:p w14:paraId="4E84F6A7" w14:textId="7808F8AD" w:rsidR="00885E84" w:rsidRDefault="00885E84" w:rsidP="00BA053D">
      <w:pPr>
        <w:pStyle w:val="UnorderedList"/>
      </w:pPr>
      <w:r>
        <w:t>Insurance - Flood Policy</w:t>
      </w:r>
    </w:p>
    <w:p w14:paraId="7489EBD7" w14:textId="77777777" w:rsidR="00885E84" w:rsidRDefault="00885E84" w:rsidP="00BA053D">
      <w:pPr>
        <w:pStyle w:val="UnorderedList"/>
      </w:pPr>
      <w:r>
        <w:t>Insurance - Hazard Policy</w:t>
      </w:r>
    </w:p>
    <w:p w14:paraId="6A2985EC" w14:textId="77777777" w:rsidR="00885E84" w:rsidRDefault="00885E84" w:rsidP="00BA053D">
      <w:pPr>
        <w:pStyle w:val="UnorderedList"/>
      </w:pPr>
      <w:r>
        <w:t>Insurance/Hardest Hit Funds Administration</w:t>
      </w:r>
    </w:p>
    <w:p w14:paraId="5603A173" w14:textId="77777777" w:rsidR="00885E84" w:rsidRDefault="00885E84" w:rsidP="00BA053D">
      <w:pPr>
        <w:pStyle w:val="UnorderedList"/>
      </w:pPr>
      <w:r>
        <w:t>Insurance/Loss Draft Administration</w:t>
      </w:r>
    </w:p>
    <w:p w14:paraId="64559623" w14:textId="77777777" w:rsidR="00885E84" w:rsidRDefault="00885E84" w:rsidP="00BA053D">
      <w:pPr>
        <w:pStyle w:val="UnorderedList"/>
      </w:pPr>
      <w:r>
        <w:t>Occupancy Compliance Certification</w:t>
      </w:r>
    </w:p>
    <w:p w14:paraId="47A700EB" w14:textId="5DB73560" w:rsidR="000F0787" w:rsidRDefault="000F0787" w:rsidP="00BA053D">
      <w:pPr>
        <w:pStyle w:val="UnorderedList"/>
      </w:pPr>
      <w:r>
        <w:t>Request for Payment</w:t>
      </w:r>
    </w:p>
    <w:p w14:paraId="426DA2FE" w14:textId="77777777" w:rsidR="00885E84" w:rsidRDefault="00885E84" w:rsidP="00BA053D">
      <w:pPr>
        <w:pStyle w:val="UnorderedList"/>
      </w:pPr>
      <w:r>
        <w:t>Request for Unscheduled Advance</w:t>
      </w:r>
    </w:p>
    <w:p w14:paraId="45CDC4A6" w14:textId="0312C1CB" w:rsidR="00885E84" w:rsidRDefault="00885E84" w:rsidP="00BA053D">
      <w:pPr>
        <w:pStyle w:val="UnorderedList"/>
      </w:pPr>
      <w:r>
        <w:t>Taxes Delinquent</w:t>
      </w:r>
    </w:p>
    <w:p w14:paraId="2C3E0170" w14:textId="77777777" w:rsidR="00A35B0C" w:rsidRPr="00D757EC" w:rsidRDefault="00A35B0C" w:rsidP="00A35B0C">
      <w:pPr>
        <w:pStyle w:val="Heading4"/>
      </w:pPr>
      <w:bookmarkStart w:id="4067" w:name="_Toc314126742"/>
      <w:bookmarkStart w:id="4068" w:name="_Toc314660874"/>
      <w:bookmarkStart w:id="4069" w:name="_Toc315554337"/>
      <w:bookmarkStart w:id="4070" w:name="_Toc315633998"/>
      <w:bookmarkStart w:id="4071" w:name="_Toc11334918"/>
      <w:bookmarkStart w:id="4072" w:name="_Toc74052146"/>
      <w:bookmarkStart w:id="4073" w:name="_Toc90643529"/>
      <w:bookmarkStart w:id="4074" w:name="_Toc230163460"/>
      <w:bookmarkStart w:id="4075" w:name="_Toc11334917"/>
      <w:bookmarkStart w:id="4076" w:name="_Toc74052145"/>
      <w:bookmarkStart w:id="4077" w:name="_Toc90643528"/>
      <w:r w:rsidRPr="00D757EC">
        <w:t xml:space="preserve">Insurance </w:t>
      </w:r>
      <w:r>
        <w:t xml:space="preserve">- </w:t>
      </w:r>
      <w:r w:rsidRPr="00D757EC">
        <w:t>Flood Policy</w:t>
      </w:r>
      <w:bookmarkEnd w:id="4067"/>
      <w:bookmarkEnd w:id="4068"/>
      <w:bookmarkEnd w:id="4069"/>
      <w:bookmarkEnd w:id="4070"/>
      <w:bookmarkEnd w:id="4071"/>
      <w:bookmarkEnd w:id="4072"/>
      <w:bookmarkEnd w:id="4073"/>
      <w:bookmarkEnd w:id="4074"/>
      <w:r w:rsidRPr="00D757EC">
        <w:fldChar w:fldCharType="begin"/>
      </w:r>
      <w:r w:rsidRPr="00D757EC">
        <w:instrText xml:space="preserve"> XE "Assigned Insurance – Flood Policy Timeline" </w:instrText>
      </w:r>
      <w:r w:rsidRPr="00D757EC">
        <w:fldChar w:fldCharType="end"/>
      </w:r>
    </w:p>
    <w:p w14:paraId="61C9FE5D" w14:textId="6018A6B7" w:rsidR="00A35B0C" w:rsidRPr="006A21CA" w:rsidRDefault="00A35B0C" w:rsidP="00A35B0C">
      <w:pPr>
        <w:pStyle w:val="BodyText"/>
      </w:pPr>
      <w:r w:rsidRPr="006A21CA">
        <w:t xml:space="preserve">This timeline is located under Assigned &gt; Compliance, Servicing Type “Insurance –Flood Policy”. If a mortgaged property is located within a flood zone, the mortgagor should meet the flood insurance requirements in an amount acceptable by HUD. A HUD NSC Contractor initiates this timeline to verify actions required to comply with flood insurance requirements. </w:t>
      </w:r>
      <w:r w:rsidR="006213C3" w:rsidRPr="006A21CA">
        <w:rPr>
          <w:bCs w:val="0"/>
          <w:noProof/>
        </w:rPr>
        <w:t>Upon initiation of this timeline, the case sub-status does not change.</w:t>
      </w:r>
    </w:p>
    <w:p w14:paraId="2BD435A0" w14:textId="77777777" w:rsidR="006213C3" w:rsidRPr="006A21CA" w:rsidRDefault="006213C3" w:rsidP="006213C3">
      <w:pPr>
        <w:pStyle w:val="BodyText"/>
      </w:pPr>
      <w:r w:rsidRPr="006A21CA">
        <w:t xml:space="preserve">Multiple active Insurance – Flood Policy timelines cannot be initiated on a loan by a user, but in certain conditions it is permitted for the system to create another timeline before the prior one is inactive. The Servicing Management tab can be used to inactivate the timeline. Once the timeline is inactivated, none of the steps can be edited and the timeline cannot be reactivated. </w:t>
      </w:r>
    </w:p>
    <w:p w14:paraId="0BE84608" w14:textId="77777777" w:rsidR="00A35B0C" w:rsidRPr="006A21CA" w:rsidRDefault="00A35B0C" w:rsidP="00A35B0C">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68D367A3" w14:textId="77777777" w:rsidR="00A35B0C" w:rsidRPr="006A21CA" w:rsidRDefault="00A35B0C" w:rsidP="00A35B0C">
      <w:pPr>
        <w:pStyle w:val="BodyText"/>
      </w:pPr>
      <w:r w:rsidRPr="006A21CA">
        <w:t>The HUD NSC Contractor attaches all required documentation and completes the necessary steps on the timeline. The following Template Steps are displayed when the timeline is initiated:</w:t>
      </w:r>
    </w:p>
    <w:p w14:paraId="113BC40A"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Policy Effective</w:t>
      </w:r>
    </w:p>
    <w:p w14:paraId="3CDC75B8"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Insurance Declaration Received</w:t>
      </w:r>
    </w:p>
    <w:p w14:paraId="709CF59F"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Policy Expires</w:t>
      </w:r>
    </w:p>
    <w:p w14:paraId="5087D689" w14:textId="77777777" w:rsidR="00A35B0C" w:rsidRPr="006A21CA" w:rsidRDefault="00A35B0C" w:rsidP="00A35B0C">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063E36B1"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Generate Mortgagee Clause </w:t>
      </w:r>
    </w:p>
    <w:p w14:paraId="1BC4CD84"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Received Notification of Policy Cancellation</w:t>
      </w:r>
    </w:p>
    <w:p w14:paraId="680CF0A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Return Receipt Received from Borrower</w:t>
      </w:r>
    </w:p>
    <w:p w14:paraId="537A3819"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Received Notification of Policy Reinstatement</w:t>
      </w:r>
    </w:p>
    <w:p w14:paraId="12C6FEB6"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Renewal Insurance Declaration Received</w:t>
      </w:r>
    </w:p>
    <w:p w14:paraId="7726479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Follow Up</w:t>
      </w:r>
    </w:p>
    <w:p w14:paraId="12960E0E" w14:textId="77777777" w:rsidR="00A35B0C" w:rsidRPr="006A21CA" w:rsidRDefault="00A35B0C" w:rsidP="00A35B0C">
      <w:pPr>
        <w:spacing w:after="0" w:line="240" w:lineRule="auto"/>
        <w:jc w:val="both"/>
        <w:rPr>
          <w:rFonts w:ascii="Cambria" w:hAnsi="Cambria"/>
        </w:rPr>
      </w:pPr>
    </w:p>
    <w:p w14:paraId="21A5F598" w14:textId="2D488C72" w:rsidR="00A35B0C" w:rsidRPr="006A21CA" w:rsidRDefault="00A35B0C" w:rsidP="00A35B0C">
      <w:pPr>
        <w:spacing w:after="0" w:line="240" w:lineRule="auto"/>
        <w:jc w:val="both"/>
        <w:rPr>
          <w:rFonts w:ascii="Cambria" w:hAnsi="Cambria"/>
        </w:rPr>
      </w:pPr>
      <w:r w:rsidRPr="006A21CA">
        <w:rPr>
          <w:rFonts w:ascii="Cambria" w:hAnsi="Cambria"/>
        </w:rPr>
        <w:t>The following Trigger</w:t>
      </w:r>
      <w:r w:rsidR="00F74B41" w:rsidRPr="006A21CA">
        <w:rPr>
          <w:rFonts w:ascii="Cambria" w:hAnsi="Cambria"/>
        </w:rPr>
        <w:t xml:space="preserve"> and Automated</w:t>
      </w:r>
      <w:r w:rsidRPr="006A21CA">
        <w:rPr>
          <w:rFonts w:ascii="Cambria" w:hAnsi="Cambria"/>
        </w:rPr>
        <w:t xml:space="preserve"> Steps are available on this timeline:</w:t>
      </w:r>
    </w:p>
    <w:p w14:paraId="76CB9F22"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Mail Certified Letter to Borrower - Policy Cancellation</w:t>
      </w:r>
    </w:p>
    <w:p w14:paraId="7CA4D029" w14:textId="0867BFE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Mail Renewal Verification Letter </w:t>
      </w:r>
    </w:p>
    <w:p w14:paraId="59D2BBFD" w14:textId="02B176C6"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Send 2nd Request for Policy Verification </w:t>
      </w:r>
    </w:p>
    <w:p w14:paraId="0482C5EF"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Mail Certified Letter to Borrower – Policy Expiration</w:t>
      </w:r>
    </w:p>
    <w:p w14:paraId="27F02051" w14:textId="6D2646EB"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Review for Due &amp; Payable </w:t>
      </w:r>
    </w:p>
    <w:p w14:paraId="421489A2"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Renewal Insurance Declaration Effective</w:t>
      </w:r>
    </w:p>
    <w:p w14:paraId="28F0ED43" w14:textId="77777777" w:rsidR="00A35B0C" w:rsidRPr="006A21CA" w:rsidRDefault="00A35B0C" w:rsidP="00A35B0C">
      <w:pPr>
        <w:spacing w:after="0" w:line="240" w:lineRule="auto"/>
        <w:jc w:val="both"/>
        <w:rPr>
          <w:rFonts w:ascii="Cambria" w:hAnsi="Cambria"/>
        </w:rPr>
      </w:pPr>
    </w:p>
    <w:p w14:paraId="3DCADBE9" w14:textId="5D427E63" w:rsidR="00A35B0C" w:rsidRPr="006A21CA" w:rsidRDefault="00A35B0C" w:rsidP="00A35B0C">
      <w:pPr>
        <w:spacing w:after="0" w:line="240" w:lineRule="auto"/>
        <w:jc w:val="both"/>
        <w:rPr>
          <w:rFonts w:ascii="Cambria" w:hAnsi="Cambria"/>
        </w:rPr>
      </w:pPr>
      <w:r w:rsidRPr="006A21CA">
        <w:rPr>
          <w:rFonts w:ascii="Cambria" w:hAnsi="Cambria"/>
        </w:rPr>
        <w:t xml:space="preserve">The following </w:t>
      </w:r>
      <w:r w:rsidR="00F74B41" w:rsidRPr="006A21CA">
        <w:rPr>
          <w:rFonts w:ascii="Cambria" w:hAnsi="Cambria"/>
        </w:rPr>
        <w:t xml:space="preserve">additional </w:t>
      </w:r>
      <w:r w:rsidRPr="006A21CA">
        <w:rPr>
          <w:rFonts w:ascii="Cambria" w:hAnsi="Cambria"/>
        </w:rPr>
        <w:t>Servicing Mgmt fields are available for this timeline:</w:t>
      </w:r>
    </w:p>
    <w:p w14:paraId="2A6358C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Policy # </w:t>
      </w:r>
    </w:p>
    <w:p w14:paraId="4052A489"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Premium</w:t>
      </w:r>
    </w:p>
    <w:p w14:paraId="3D7F0379"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Effective Start Date </w:t>
      </w:r>
    </w:p>
    <w:p w14:paraId="4CB4FB6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Effective End Date</w:t>
      </w:r>
    </w:p>
    <w:p w14:paraId="561E1621"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Company Name </w:t>
      </w:r>
    </w:p>
    <w:p w14:paraId="5B43DD28"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Agent Name </w:t>
      </w:r>
    </w:p>
    <w:p w14:paraId="55883A52"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Tax ID </w:t>
      </w:r>
    </w:p>
    <w:p w14:paraId="6632401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Address 1 </w:t>
      </w:r>
    </w:p>
    <w:p w14:paraId="30D2A10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Address 2 </w:t>
      </w:r>
    </w:p>
    <w:p w14:paraId="1B796DF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City </w:t>
      </w:r>
    </w:p>
    <w:p w14:paraId="1C7CEC22"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State, Zip</w:t>
      </w:r>
    </w:p>
    <w:p w14:paraId="7F7BA5CC"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Email </w:t>
      </w:r>
    </w:p>
    <w:p w14:paraId="45946DF5"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Website URL </w:t>
      </w:r>
    </w:p>
    <w:p w14:paraId="6A4B2ABD"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Phone # </w:t>
      </w:r>
    </w:p>
    <w:p w14:paraId="60B39396"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Fax # </w:t>
      </w:r>
    </w:p>
    <w:p w14:paraId="4DC7C02A" w14:textId="6CC307CC" w:rsidR="00A62808" w:rsidRPr="00D757EC" w:rsidRDefault="00A62808" w:rsidP="00863D8C">
      <w:pPr>
        <w:pStyle w:val="Heading4"/>
      </w:pPr>
      <w:bookmarkStart w:id="4078" w:name="_Toc230163461"/>
      <w:r w:rsidRPr="00D757EC">
        <w:t>Insurance - Hazard Policy</w:t>
      </w:r>
      <w:bookmarkEnd w:id="4075"/>
      <w:bookmarkEnd w:id="4076"/>
      <w:bookmarkEnd w:id="4077"/>
      <w:bookmarkEnd w:id="4078"/>
      <w:r w:rsidR="00D87085" w:rsidRPr="00D757EC">
        <w:fldChar w:fldCharType="begin"/>
      </w:r>
      <w:r w:rsidR="00D87085" w:rsidRPr="00D757EC">
        <w:instrText xml:space="preserve"> XE "Assigned Insurance - Hazard Policy Timeline" </w:instrText>
      </w:r>
      <w:r w:rsidR="00D87085" w:rsidRPr="00D757EC">
        <w:fldChar w:fldCharType="end"/>
      </w:r>
      <w:r w:rsidRPr="00D757EC">
        <w:t xml:space="preserve"> </w:t>
      </w:r>
    </w:p>
    <w:p w14:paraId="0323F30A" w14:textId="2B9DE0F7" w:rsidR="00A62808" w:rsidRPr="006A21CA" w:rsidRDefault="00175B29" w:rsidP="00F874DE">
      <w:pPr>
        <w:spacing w:after="240" w:line="240" w:lineRule="auto"/>
        <w:ind w:left="14"/>
        <w:jc w:val="both"/>
        <w:rPr>
          <w:rFonts w:ascii="Cambria" w:eastAsia="Times New Roman" w:hAnsi="Cambria"/>
          <w:bCs/>
          <w:noProof/>
          <w:lang w:bidi="en-US"/>
        </w:rPr>
      </w:pPr>
      <w:r w:rsidRPr="006A21CA">
        <w:rPr>
          <w:rFonts w:ascii="Cambria" w:hAnsi="Cambria"/>
        </w:rPr>
        <w:t xml:space="preserve">This timeline is located under Assigned &gt; Compliance, Servicing Type “Insurance –Hazard Policy”. </w:t>
      </w:r>
      <w:r w:rsidR="00A62808" w:rsidRPr="006A21CA">
        <w:rPr>
          <w:rFonts w:ascii="Cambria" w:eastAsia="Times New Roman" w:hAnsi="Cambria"/>
          <w:bCs/>
          <w:noProof/>
          <w:lang w:bidi="en-US"/>
        </w:rPr>
        <w:t xml:space="preserve">A mortgagor </w:t>
      </w:r>
      <w:r w:rsidR="00616BCF" w:rsidRPr="006A21CA">
        <w:rPr>
          <w:rFonts w:ascii="Cambria" w:eastAsia="Times New Roman" w:hAnsi="Cambria"/>
          <w:bCs/>
          <w:noProof/>
          <w:lang w:bidi="en-US"/>
        </w:rPr>
        <w:t xml:space="preserve">is required to </w:t>
      </w:r>
      <w:r w:rsidR="00A62808" w:rsidRPr="006A21CA">
        <w:rPr>
          <w:rFonts w:ascii="Cambria" w:eastAsia="Times New Roman" w:hAnsi="Cambria"/>
          <w:bCs/>
          <w:noProof/>
          <w:lang w:bidi="en-US"/>
        </w:rPr>
        <w:t xml:space="preserve">maintain hazard insurance in an amount acceptable </w:t>
      </w:r>
      <w:r w:rsidR="00616BCF" w:rsidRPr="006A21CA">
        <w:rPr>
          <w:rFonts w:ascii="Cambria" w:eastAsia="Times New Roman" w:hAnsi="Cambria"/>
          <w:bCs/>
          <w:noProof/>
          <w:lang w:bidi="en-US"/>
        </w:rPr>
        <w:t xml:space="preserve">to </w:t>
      </w:r>
      <w:r w:rsidR="00A62808" w:rsidRPr="006A21CA">
        <w:rPr>
          <w:rFonts w:ascii="Cambria" w:eastAsia="Times New Roman" w:hAnsi="Cambria"/>
          <w:bCs/>
          <w:noProof/>
          <w:lang w:bidi="en-US"/>
        </w:rPr>
        <w:t xml:space="preserve">HUD.  The </w:t>
      </w:r>
      <w:r w:rsidR="009E7AA3" w:rsidRPr="006A21CA">
        <w:rPr>
          <w:rFonts w:ascii="Cambria" w:eastAsia="Times New Roman" w:hAnsi="Cambria"/>
          <w:bCs/>
          <w:noProof/>
          <w:lang w:bidi="en-US"/>
        </w:rPr>
        <w:t>HUD NSC Contractor</w:t>
      </w:r>
      <w:r w:rsidR="00A62808" w:rsidRPr="006A21CA">
        <w:rPr>
          <w:rFonts w:ascii="Cambria" w:eastAsia="Times New Roman" w:hAnsi="Cambria"/>
          <w:bCs/>
          <w:noProof/>
          <w:lang w:bidi="en-US"/>
        </w:rPr>
        <w:t xml:space="preserve"> initiates this timeline to verify compliance with insurance requirements. This timeline is automatically created when a loan is established. However, it can also be initiated manually to track the renewal after the initial timeline. The system sends alerts to a </w:t>
      </w:r>
      <w:r w:rsidR="009E7AA3" w:rsidRPr="006A21CA">
        <w:rPr>
          <w:rFonts w:ascii="Cambria" w:eastAsia="Times New Roman" w:hAnsi="Cambria"/>
          <w:bCs/>
          <w:noProof/>
          <w:lang w:bidi="en-US"/>
        </w:rPr>
        <w:t>HUD NSC Contractor</w:t>
      </w:r>
      <w:r w:rsidR="00A62808" w:rsidRPr="006A21CA">
        <w:rPr>
          <w:rFonts w:ascii="Cambria" w:eastAsia="Times New Roman" w:hAnsi="Cambria"/>
          <w:bCs/>
          <w:noProof/>
          <w:lang w:bidi="en-US"/>
        </w:rPr>
        <w:t xml:space="preserve"> 30 days before the expiration of the certificate of insurance.</w:t>
      </w:r>
      <w:r w:rsidR="006213C3" w:rsidRPr="006A21CA">
        <w:rPr>
          <w:rFonts w:ascii="Cambria" w:eastAsia="Times New Roman" w:hAnsi="Cambria"/>
          <w:bCs/>
          <w:noProof/>
          <w:lang w:bidi="en-US"/>
        </w:rPr>
        <w:t xml:space="preserve"> Upon initiation of this timeline, the case sub-status does not change.</w:t>
      </w:r>
    </w:p>
    <w:p w14:paraId="38D69B9D" w14:textId="77777777" w:rsidR="006213C3" w:rsidRPr="006A21CA" w:rsidRDefault="006213C3" w:rsidP="006213C3">
      <w:pPr>
        <w:pStyle w:val="BodyText"/>
      </w:pPr>
      <w:r w:rsidRPr="006A21CA">
        <w:t xml:space="preserve">Multiple active Insurance – Hazard Policy timelines cannot be initiated on a loan by a user, but in certain conditions it is permitted for the system to create another timeline before the prior one is inactive. The Servicing Management tab can be used to inactivate the timeline. Once the timeline is inactivated, none of the steps can be edited and the timeline cannot be reactivated. </w:t>
      </w:r>
    </w:p>
    <w:p w14:paraId="0EB0DC30" w14:textId="77777777" w:rsidR="00175B29" w:rsidRPr="006A21CA" w:rsidRDefault="00175B29" w:rsidP="00175B29">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31FBCD9E" w14:textId="77777777" w:rsidR="00175B29" w:rsidRPr="006A21CA" w:rsidRDefault="00175B29" w:rsidP="00175B29">
      <w:pPr>
        <w:pStyle w:val="BodyText"/>
      </w:pPr>
      <w:r w:rsidRPr="006A21CA">
        <w:t>The HUD NSC Contractor attaches all required documentation and completes the necessary steps on the timeline. The following Template Steps are displayed when the timeline is initiated:</w:t>
      </w:r>
    </w:p>
    <w:p w14:paraId="240BF85F"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Policy Effective</w:t>
      </w:r>
    </w:p>
    <w:p w14:paraId="7A442368"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Insurance Declaration Received</w:t>
      </w:r>
    </w:p>
    <w:p w14:paraId="230F5740"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Policy Expires</w:t>
      </w:r>
    </w:p>
    <w:p w14:paraId="1E92FF81" w14:textId="77777777" w:rsidR="00175B29" w:rsidRPr="006A21CA" w:rsidRDefault="00175B29" w:rsidP="00175B29">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0860B5C2"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Generate Mortgagee Clause </w:t>
      </w:r>
    </w:p>
    <w:p w14:paraId="0129884E"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Received Notification of Policy Cancellation</w:t>
      </w:r>
    </w:p>
    <w:p w14:paraId="315ECDFC"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Return Receipt Received from Borrower</w:t>
      </w:r>
    </w:p>
    <w:p w14:paraId="1D11187D"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Received Notification of Policy Reinstatement</w:t>
      </w:r>
    </w:p>
    <w:p w14:paraId="33E52D85"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Renewal Insurance Declaration Received</w:t>
      </w:r>
    </w:p>
    <w:p w14:paraId="542A476D" w14:textId="12C74B10"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Follow Up</w:t>
      </w:r>
    </w:p>
    <w:p w14:paraId="75031003" w14:textId="6FE2D694" w:rsidR="00175B29" w:rsidRPr="006A21CA" w:rsidRDefault="00175B29" w:rsidP="00F74B41">
      <w:pPr>
        <w:pStyle w:val="OrderedList"/>
        <w:jc w:val="both"/>
      </w:pPr>
      <w:r w:rsidRPr="006A21CA">
        <w:t xml:space="preserve">The following Trigger </w:t>
      </w:r>
      <w:r w:rsidR="00F74B41" w:rsidRPr="006A21CA">
        <w:t xml:space="preserve">and Automated </w:t>
      </w:r>
      <w:r w:rsidRPr="006A21CA">
        <w:t>Steps are available on this timeline:</w:t>
      </w:r>
    </w:p>
    <w:p w14:paraId="118A471E"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Mail Certified Letter to Borrower - Policy Cancellation</w:t>
      </w:r>
    </w:p>
    <w:p w14:paraId="00D6FF7A" w14:textId="457A2D49"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Mail Renewal Verification Letter  </w:t>
      </w:r>
    </w:p>
    <w:p w14:paraId="531399ED" w14:textId="7872C739"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Send 2nd Request for Policy Verification  </w:t>
      </w:r>
    </w:p>
    <w:p w14:paraId="3204F231"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Mail Certified Letter to Borrower – Policy Expiration</w:t>
      </w:r>
    </w:p>
    <w:p w14:paraId="02CBFF9F" w14:textId="0E81CE5A"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Review for Due &amp; Payable </w:t>
      </w:r>
    </w:p>
    <w:p w14:paraId="671A249E" w14:textId="77777777"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Renewal Insurance Declaration Effective</w:t>
      </w:r>
    </w:p>
    <w:p w14:paraId="31DD6BF4" w14:textId="20480A36" w:rsidR="00175B29" w:rsidRPr="006A21CA" w:rsidRDefault="00175B29" w:rsidP="00175B29">
      <w:pPr>
        <w:spacing w:after="0" w:line="240" w:lineRule="auto"/>
        <w:jc w:val="both"/>
        <w:rPr>
          <w:rFonts w:ascii="Cambria" w:hAnsi="Cambria"/>
        </w:rPr>
      </w:pPr>
      <w:r w:rsidRPr="006A21CA">
        <w:rPr>
          <w:rFonts w:ascii="Cambria" w:hAnsi="Cambria"/>
        </w:rPr>
        <w:t xml:space="preserve">The following </w:t>
      </w:r>
      <w:r w:rsidR="00F74B41" w:rsidRPr="006A21CA">
        <w:rPr>
          <w:rFonts w:ascii="Cambria" w:hAnsi="Cambria"/>
        </w:rPr>
        <w:t xml:space="preserve">additional </w:t>
      </w:r>
      <w:r w:rsidRPr="006A21CA">
        <w:rPr>
          <w:rFonts w:ascii="Cambria" w:hAnsi="Cambria"/>
        </w:rPr>
        <w:t>Servicing Mgmt fields are available for this timeline:</w:t>
      </w:r>
    </w:p>
    <w:p w14:paraId="3180A264" w14:textId="02572925"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Policy # </w:t>
      </w:r>
    </w:p>
    <w:p w14:paraId="448163A2" w14:textId="50384665"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Premium</w:t>
      </w:r>
    </w:p>
    <w:p w14:paraId="5F45A16B" w14:textId="169C3CCE"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Effective Start Date </w:t>
      </w:r>
    </w:p>
    <w:p w14:paraId="4DBE1E2D" w14:textId="34F90E1B"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Effective End Date</w:t>
      </w:r>
    </w:p>
    <w:p w14:paraId="224986D6" w14:textId="64FDEB36"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Company Name </w:t>
      </w:r>
    </w:p>
    <w:p w14:paraId="5A3CD84B" w14:textId="6E6B0942"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Agent Name </w:t>
      </w:r>
    </w:p>
    <w:p w14:paraId="55D17E26" w14:textId="60B83356"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Tax ID </w:t>
      </w:r>
    </w:p>
    <w:p w14:paraId="45D4D0B7" w14:textId="16D97324"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Address 1 </w:t>
      </w:r>
    </w:p>
    <w:p w14:paraId="690F2EEF" w14:textId="1D5194C2"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Address 2 </w:t>
      </w:r>
    </w:p>
    <w:p w14:paraId="722CC6BC" w14:textId="70B7A6BE"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City </w:t>
      </w:r>
    </w:p>
    <w:p w14:paraId="0CD3DC2C" w14:textId="6104C6D0"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State, Zip</w:t>
      </w:r>
    </w:p>
    <w:p w14:paraId="7434F501" w14:textId="1048AFBA"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Email </w:t>
      </w:r>
    </w:p>
    <w:p w14:paraId="03217DAE" w14:textId="551D1E29"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Website URL </w:t>
      </w:r>
    </w:p>
    <w:p w14:paraId="7ABF8FB2" w14:textId="386A139B"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Phone # </w:t>
      </w:r>
    </w:p>
    <w:p w14:paraId="17147968" w14:textId="4DFA15A1" w:rsidR="00175B29" w:rsidRPr="006A21CA" w:rsidRDefault="00175B29" w:rsidP="00175B29">
      <w:pPr>
        <w:numPr>
          <w:ilvl w:val="0"/>
          <w:numId w:val="21"/>
        </w:numPr>
        <w:spacing w:after="0" w:line="240" w:lineRule="auto"/>
        <w:jc w:val="both"/>
        <w:rPr>
          <w:rFonts w:ascii="Cambria" w:hAnsi="Cambria"/>
        </w:rPr>
      </w:pPr>
      <w:r w:rsidRPr="006A21CA">
        <w:rPr>
          <w:rFonts w:ascii="Cambria" w:hAnsi="Cambria"/>
        </w:rPr>
        <w:t xml:space="preserve">Fax # </w:t>
      </w:r>
    </w:p>
    <w:p w14:paraId="61CDAAC2" w14:textId="78E9D332" w:rsidR="00565982" w:rsidRPr="00D757EC" w:rsidRDefault="00565982" w:rsidP="00565982">
      <w:pPr>
        <w:pStyle w:val="Heading4"/>
      </w:pPr>
      <w:bookmarkStart w:id="4079" w:name="_Toc11334920"/>
      <w:bookmarkStart w:id="4080" w:name="_Toc74052148"/>
      <w:bookmarkStart w:id="4081" w:name="_Toc90643531"/>
      <w:bookmarkStart w:id="4082" w:name="_Toc230163462"/>
      <w:r w:rsidRPr="00D757EC">
        <w:t>Insurance/</w:t>
      </w:r>
      <w:r>
        <w:t>Hardest Hit Funds</w:t>
      </w:r>
      <w:r w:rsidRPr="00D757EC">
        <w:t xml:space="preserve"> Administration</w:t>
      </w:r>
      <w:bookmarkEnd w:id="4079"/>
      <w:bookmarkEnd w:id="4080"/>
      <w:bookmarkEnd w:id="4081"/>
      <w:bookmarkEnd w:id="4082"/>
      <w:r w:rsidRPr="00D757EC">
        <w:fldChar w:fldCharType="begin"/>
      </w:r>
      <w:r w:rsidRPr="00D757EC">
        <w:instrText xml:space="preserve"> XE "Assigned Insurance/Loss Draft Administration Timeline" </w:instrText>
      </w:r>
      <w:r w:rsidRPr="00D757EC">
        <w:fldChar w:fldCharType="end"/>
      </w:r>
      <w:r w:rsidRPr="00D757EC">
        <w:t xml:space="preserve"> </w:t>
      </w:r>
    </w:p>
    <w:p w14:paraId="49352B80" w14:textId="0B309344" w:rsidR="000C7DB3" w:rsidRPr="006A21CA" w:rsidRDefault="000C7DB3" w:rsidP="006A21CA">
      <w:pPr>
        <w:jc w:val="both"/>
        <w:rPr>
          <w:rFonts w:ascii="Cambria" w:hAnsi="Cambria"/>
        </w:rPr>
      </w:pPr>
      <w:r w:rsidRPr="006A21CA">
        <w:rPr>
          <w:rFonts w:ascii="Cambria" w:hAnsi="Cambria"/>
        </w:rPr>
        <w:t xml:space="preserve">This timeline is located under Assigned &gt; Compliance, Servicing Type “Insurance/Hardest Hit Funds Administration” and is initiated by the HUD NSC Contractor in the immediate aftermath of a declared disaster when mortgagors may be eligible to participate in the Hardest Hit Funds program.  HUD will work with the mortgagor to determine how the proceeds will be used. </w:t>
      </w:r>
      <w:r w:rsidR="008C3892" w:rsidRPr="006A21CA">
        <w:rPr>
          <w:rFonts w:ascii="Cambria" w:eastAsia="Times New Roman" w:hAnsi="Cambria"/>
          <w:bCs/>
          <w:noProof/>
          <w:lang w:bidi="en-US"/>
        </w:rPr>
        <w:t>Upon initiation of this timeline, the case sub-status does not change.</w:t>
      </w:r>
    </w:p>
    <w:p w14:paraId="17D2B67A" w14:textId="77777777" w:rsidR="000C7DB3" w:rsidRPr="006A21CA" w:rsidRDefault="000C7DB3" w:rsidP="006A21CA">
      <w:pPr>
        <w:spacing w:after="240" w:line="240" w:lineRule="auto"/>
        <w:ind w:left="14"/>
        <w:jc w:val="both"/>
        <w:rPr>
          <w:rFonts w:ascii="Cambria" w:hAnsi="Cambria"/>
        </w:rPr>
      </w:pPr>
      <w:r w:rsidRPr="006A21CA">
        <w:rPr>
          <w:rFonts w:ascii="Cambria" w:hAnsi="Cambria"/>
        </w:rPr>
        <w:t xml:space="preserve">This </w:t>
      </w:r>
      <w:r w:rsidRPr="006A21CA">
        <w:rPr>
          <w:rFonts w:ascii="Cambria" w:eastAsia="Times New Roman" w:hAnsi="Cambria"/>
          <w:bCs/>
          <w:noProof/>
          <w:lang w:bidi="en-US"/>
        </w:rPr>
        <w:t>timeline</w:t>
      </w:r>
      <w:r w:rsidRPr="006A21CA">
        <w:rPr>
          <w:rFonts w:ascii="Cambria" w:hAnsi="Cambria"/>
        </w:rPr>
        <w:t xml:space="preserve"> can be initiated only if Hardest Hit funds are available. The system will automatically add the initial timeline when the Hardest Hit Funds transaction is created on the loan. TIP: Refer to the Disbursements – Hardest Hit Funds transactions for details about how to generate the transaction.</w:t>
      </w:r>
    </w:p>
    <w:p w14:paraId="09AF2C28" w14:textId="77777777" w:rsidR="000C7DB3" w:rsidRPr="006A21CA" w:rsidRDefault="000C7DB3" w:rsidP="006A21CA">
      <w:pPr>
        <w:spacing w:after="240" w:line="240" w:lineRule="auto"/>
        <w:ind w:left="14"/>
        <w:jc w:val="both"/>
        <w:rPr>
          <w:rFonts w:ascii="Cambria" w:hAnsi="Cambria"/>
        </w:rPr>
      </w:pPr>
      <w:r w:rsidRPr="006A21CA">
        <w:rPr>
          <w:rFonts w:ascii="Cambria" w:eastAsia="Times New Roman" w:hAnsi="Cambria"/>
          <w:bCs/>
          <w:noProof/>
          <w:lang w:bidi="en-US"/>
        </w:rPr>
        <w:t>Multiple</w:t>
      </w:r>
      <w:r w:rsidRPr="006A21CA">
        <w:rPr>
          <w:rFonts w:ascii="Cambria" w:hAnsi="Cambria"/>
        </w:rPr>
        <w:t xml:space="preserve"> active Insurance/Hardest Hit Funds Administration timelines can be initiated on a loan. The Servicing Management tab can be used to activate or inactivate the timeline. Once the timeline is inactivated, none of the steps can be edited.</w:t>
      </w:r>
    </w:p>
    <w:p w14:paraId="203DB919" w14:textId="77777777" w:rsidR="000C7DB3" w:rsidRPr="006A21CA" w:rsidRDefault="000C7DB3" w:rsidP="006A21CA">
      <w:pPr>
        <w:spacing w:after="240" w:line="240" w:lineRule="auto"/>
        <w:ind w:left="14"/>
        <w:jc w:val="both"/>
        <w:rPr>
          <w:rFonts w:ascii="Cambria" w:hAnsi="Cambria"/>
        </w:rPr>
      </w:pPr>
      <w:r w:rsidRPr="006A21CA">
        <w:rPr>
          <w:rFonts w:ascii="Cambria" w:hAnsi="Cambria"/>
          <w:b/>
          <w:bCs/>
        </w:rPr>
        <w:t>TIP</w:t>
      </w:r>
      <w:r w:rsidRPr="006A21CA">
        <w:rPr>
          <w:rFonts w:ascii="Cambria" w:hAnsi="Cambria"/>
        </w:rPr>
        <w:t xml:space="preserve">: </w:t>
      </w:r>
      <w:r w:rsidRPr="006A21CA">
        <w:rPr>
          <w:rFonts w:ascii="Cambria" w:eastAsia="Times New Roman" w:hAnsi="Cambria"/>
          <w:bCs/>
          <w:noProof/>
          <w:lang w:bidi="en-US"/>
        </w:rPr>
        <w:t>Refer</w:t>
      </w:r>
      <w:r w:rsidRPr="006A21CA">
        <w:rPr>
          <w:rFonts w:ascii="Cambria" w:hAnsi="Cambria"/>
        </w:rPr>
        <w:t xml:space="preserve"> to section 7.1.7 “To Complete Timeline Steps” for general information how to complete steps within a timeline. </w:t>
      </w:r>
    </w:p>
    <w:p w14:paraId="7AF2C141" w14:textId="77777777" w:rsidR="000C7DB3" w:rsidRPr="006A21CA" w:rsidRDefault="000C7DB3" w:rsidP="006A21CA">
      <w:pPr>
        <w:pStyle w:val="BodyText"/>
      </w:pPr>
      <w:r w:rsidRPr="006A21CA">
        <w:t>The Contractor will navigate to the Assigned Compliance Search Screen, enter the search criteria, including a Servicing Type of Insurance/Hardest Hit Funds Administration and click Submit to retrieve the timelines that have been auto-initiated by the system. The contractor completes the necessary steps on the timeline. The following Template Steps are displayed when the timeline is initiated. The steps are HUD steps unless otherwise stated</w:t>
      </w:r>
    </w:p>
    <w:p w14:paraId="4DECDE43" w14:textId="77777777" w:rsidR="000C7DB3" w:rsidRPr="006A21CA" w:rsidRDefault="000C7DB3" w:rsidP="006A21CA">
      <w:pPr>
        <w:numPr>
          <w:ilvl w:val="0"/>
          <w:numId w:val="453"/>
        </w:numPr>
        <w:spacing w:after="0" w:line="240" w:lineRule="auto"/>
        <w:jc w:val="both"/>
        <w:rPr>
          <w:rFonts w:ascii="Cambria" w:hAnsi="Cambria"/>
        </w:rPr>
      </w:pPr>
      <w:r w:rsidRPr="006A21CA">
        <w:rPr>
          <w:rFonts w:ascii="Cambria" w:hAnsi="Cambria"/>
        </w:rPr>
        <w:t>Initiate Hardest Hit Funds Administration</w:t>
      </w:r>
    </w:p>
    <w:p w14:paraId="13178FBA" w14:textId="77777777" w:rsidR="000C7DB3" w:rsidRPr="006A21CA" w:rsidRDefault="000C7DB3" w:rsidP="006A21CA">
      <w:pPr>
        <w:numPr>
          <w:ilvl w:val="0"/>
          <w:numId w:val="453"/>
        </w:numPr>
        <w:spacing w:after="0" w:line="240" w:lineRule="auto"/>
        <w:jc w:val="both"/>
        <w:rPr>
          <w:rFonts w:ascii="Cambria" w:hAnsi="Cambria"/>
        </w:rPr>
      </w:pPr>
      <w:r w:rsidRPr="006A21CA">
        <w:rPr>
          <w:rFonts w:ascii="Cambria" w:hAnsi="Cambria"/>
        </w:rPr>
        <w:t>Disburse Final Funds</w:t>
      </w:r>
    </w:p>
    <w:p w14:paraId="09F18ED1" w14:textId="77777777" w:rsidR="000C7DB3" w:rsidRPr="006A21CA" w:rsidRDefault="000C7DB3" w:rsidP="006A21CA">
      <w:pPr>
        <w:pStyle w:val="BodyText"/>
      </w:pPr>
      <w:r w:rsidRPr="006A21CA">
        <w:t>The following Optional Steps are available on this timeline. Refer to section 7.1.8 “To Add Optional Timeline Steps” for general information how to add and complete optional steps within a timeline. The steps are HUD steps unless otherwise stated</w:t>
      </w:r>
    </w:p>
    <w:p w14:paraId="13009CE7" w14:textId="77777777" w:rsidR="000C7DB3" w:rsidRPr="006A21CA" w:rsidRDefault="000C7DB3" w:rsidP="006A21CA">
      <w:pPr>
        <w:numPr>
          <w:ilvl w:val="0"/>
          <w:numId w:val="453"/>
        </w:numPr>
        <w:spacing w:after="0" w:line="240" w:lineRule="auto"/>
        <w:jc w:val="both"/>
        <w:rPr>
          <w:rFonts w:ascii="Cambria" w:hAnsi="Cambria"/>
        </w:rPr>
      </w:pPr>
      <w:r w:rsidRPr="006A21CA">
        <w:rPr>
          <w:rFonts w:ascii="Cambria" w:hAnsi="Cambria"/>
        </w:rPr>
        <w:t>Disburse Funds - Taxes</w:t>
      </w:r>
    </w:p>
    <w:p w14:paraId="19900D82" w14:textId="77777777" w:rsidR="000C7DB3" w:rsidRPr="002E6A24" w:rsidRDefault="000C7DB3" w:rsidP="006A21CA">
      <w:pPr>
        <w:numPr>
          <w:ilvl w:val="0"/>
          <w:numId w:val="453"/>
        </w:numPr>
        <w:spacing w:after="0" w:line="240" w:lineRule="auto"/>
        <w:jc w:val="both"/>
        <w:rPr>
          <w:rFonts w:ascii="Cambria" w:hAnsi="Cambria"/>
        </w:rPr>
      </w:pPr>
      <w:r w:rsidRPr="006A21CA">
        <w:rPr>
          <w:rFonts w:ascii="Cambria" w:hAnsi="Cambria"/>
        </w:rPr>
        <w:t>Disburse Funds – Insurance</w:t>
      </w:r>
    </w:p>
    <w:p w14:paraId="58E010D5" w14:textId="77777777" w:rsidR="00A35B0C" w:rsidRPr="00D757EC" w:rsidRDefault="00A35B0C" w:rsidP="00A35B0C">
      <w:pPr>
        <w:pStyle w:val="Heading4"/>
      </w:pPr>
      <w:bookmarkStart w:id="4083" w:name="_Toc314126743"/>
      <w:bookmarkStart w:id="4084" w:name="_Toc314660875"/>
      <w:bookmarkStart w:id="4085" w:name="_Toc315554338"/>
      <w:bookmarkStart w:id="4086" w:name="_Toc315633999"/>
      <w:bookmarkStart w:id="4087" w:name="_Toc11334919"/>
      <w:bookmarkStart w:id="4088" w:name="_Toc74052147"/>
      <w:bookmarkStart w:id="4089" w:name="_Toc90643530"/>
      <w:bookmarkStart w:id="4090" w:name="_Toc230163463"/>
      <w:bookmarkStart w:id="4091" w:name="_Toc11334916"/>
      <w:bookmarkStart w:id="4092" w:name="_Toc74052144"/>
      <w:bookmarkStart w:id="4093" w:name="_Toc90643527"/>
      <w:bookmarkStart w:id="4094" w:name="_Toc313520366"/>
      <w:r w:rsidRPr="00D757EC">
        <w:t>Insurance/Loss Draft Administration</w:t>
      </w:r>
      <w:bookmarkEnd w:id="4083"/>
      <w:bookmarkEnd w:id="4084"/>
      <w:bookmarkEnd w:id="4085"/>
      <w:bookmarkEnd w:id="4086"/>
      <w:bookmarkEnd w:id="4087"/>
      <w:bookmarkEnd w:id="4088"/>
      <w:bookmarkEnd w:id="4089"/>
      <w:bookmarkEnd w:id="4090"/>
      <w:r w:rsidRPr="00D757EC">
        <w:fldChar w:fldCharType="begin"/>
      </w:r>
      <w:r w:rsidRPr="00D757EC">
        <w:instrText xml:space="preserve"> XE "Assigned Insurance/Loss Draft Administration Timeline" </w:instrText>
      </w:r>
      <w:r w:rsidRPr="00D757EC">
        <w:fldChar w:fldCharType="end"/>
      </w:r>
      <w:r w:rsidRPr="00D757EC">
        <w:t xml:space="preserve"> </w:t>
      </w:r>
    </w:p>
    <w:p w14:paraId="26F2A900" w14:textId="1B337BC3" w:rsidR="00A35B0C" w:rsidRPr="006A21CA" w:rsidRDefault="00A35B0C" w:rsidP="00A35B0C">
      <w:pPr>
        <w:pStyle w:val="BodyText"/>
        <w:rPr>
          <w:rFonts w:cs="Calibri"/>
        </w:rPr>
      </w:pPr>
      <w:r w:rsidRPr="006A21CA">
        <w:t xml:space="preserve">This timeline is located under Assigned &gt; Compliance, Servicing Type “Insurance/Loss Draft Administration”. </w:t>
      </w:r>
      <w:r w:rsidRPr="006A21CA">
        <w:rPr>
          <w:rFonts w:cs="Calibri"/>
        </w:rPr>
        <w:t xml:space="preserve">The mortgagor files a claim with their hazard insurance company when the HECM property has been damaged by fire, flood, windstorm, or similarly insurable hazards.  HUD will work with the mortgagor to determine how the insurance proceeds will be used.  If it is determined that the property will be repaired, this timeline will be initiated by HUD NSC Contractor to monitor the restoration process and ensure the appropriate use of the insurance claim funds. </w:t>
      </w:r>
      <w:r w:rsidR="006213C3" w:rsidRPr="006A21CA">
        <w:rPr>
          <w:bCs w:val="0"/>
          <w:noProof/>
        </w:rPr>
        <w:t>Upon initiation of this timeline, the case sub-status does not change.</w:t>
      </w:r>
    </w:p>
    <w:p w14:paraId="464A34E0" w14:textId="77777777" w:rsidR="00A35B0C" w:rsidRPr="006A21CA" w:rsidRDefault="00A35B0C" w:rsidP="00A35B0C">
      <w:pPr>
        <w:pStyle w:val="BodyText"/>
        <w:rPr>
          <w:rFonts w:cs="Calibri"/>
        </w:rPr>
      </w:pPr>
      <w:r w:rsidRPr="006A21CA">
        <w:rPr>
          <w:rFonts w:cs="Calibri"/>
        </w:rPr>
        <w:t>This timeline can be initiated only if loss draft funds are available. The system will automatically add the initial timeline when the Loss Draft transaction is created on the loan. R</w:t>
      </w:r>
      <w:r w:rsidRPr="006A21CA">
        <w:t>efer to the Disbursements – Loss Draft transactions</w:t>
      </w:r>
      <w:r w:rsidRPr="006A21CA">
        <w:rPr>
          <w:rFonts w:cs="Calibri"/>
        </w:rPr>
        <w:t xml:space="preserve"> for details about how to generate the transaction. This timeline does not require HUD NSC Staff interaction.</w:t>
      </w:r>
    </w:p>
    <w:p w14:paraId="27DB40FB" w14:textId="77777777" w:rsidR="00A35B0C" w:rsidRPr="006A21CA" w:rsidRDefault="00A35B0C" w:rsidP="00A35B0C">
      <w:pPr>
        <w:pStyle w:val="BodyText"/>
      </w:pPr>
      <w:r w:rsidRPr="006A21CA">
        <w:t>Multiple active Insurance/Loss Draft Administration timelines can be initiated on a loan. The Servicing Management tab can be used to activate or inactivate the timeline. Once the timeline is inactivated, none of the steps can be edited.</w:t>
      </w:r>
    </w:p>
    <w:p w14:paraId="21589B3A" w14:textId="77777777" w:rsidR="00A35B0C" w:rsidRPr="006A21CA" w:rsidRDefault="00A35B0C" w:rsidP="00A35B0C">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5F47C2D4" w14:textId="77777777" w:rsidR="00A35B0C" w:rsidRPr="006A21CA" w:rsidRDefault="00A35B0C" w:rsidP="00A35B0C">
      <w:pPr>
        <w:pStyle w:val="BodyText"/>
      </w:pPr>
      <w:r w:rsidRPr="006A21CA">
        <w:t>The HUD NSC Contractor attaches all required documentation and completes the necessary steps on the timeline. The following Template Steps are displayed when the timeline is initiated:</w:t>
      </w:r>
    </w:p>
    <w:p w14:paraId="5F0A3926"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Initiate Insurance/Loss Draft Administration</w:t>
      </w:r>
    </w:p>
    <w:p w14:paraId="263F437E" w14:textId="77777777" w:rsidR="00A35B0C" w:rsidRPr="006A21CA" w:rsidRDefault="00A35B0C" w:rsidP="00A35B0C">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640D06B2"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Issue Initial Disbursement of Repair Funds</w:t>
      </w:r>
    </w:p>
    <w:p w14:paraId="62C6D745"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Issue Subsequent Disbursement of Repair Funds</w:t>
      </w:r>
    </w:p>
    <w:p w14:paraId="013D4E88"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Issue Final Disbursement of Repair Funds</w:t>
      </w:r>
    </w:p>
    <w:p w14:paraId="27FA706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Order Supplemental Repair Inspection</w:t>
      </w:r>
    </w:p>
    <w:p w14:paraId="4DB7E834"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Follow Up</w:t>
      </w:r>
    </w:p>
    <w:p w14:paraId="2353F9B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Repairs will not be Completed – Review for D&amp;P</w:t>
      </w:r>
    </w:p>
    <w:p w14:paraId="67A04D34"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Prepare for Final Disbursement of Repair Funds</w:t>
      </w:r>
    </w:p>
    <w:p w14:paraId="0BBEAEA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Missing Lien Waiver</w:t>
      </w:r>
    </w:p>
    <w:p w14:paraId="2D3F8361"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Missing Adjuster's Report</w:t>
      </w:r>
    </w:p>
    <w:p w14:paraId="2AA03614" w14:textId="1E6DB628"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Missing Contract</w:t>
      </w:r>
    </w:p>
    <w:p w14:paraId="5F4772E8" w14:textId="365B3448" w:rsidR="00A35B0C" w:rsidRPr="006A21CA" w:rsidRDefault="00A35B0C" w:rsidP="00F74B41">
      <w:pPr>
        <w:pStyle w:val="OrderedList"/>
        <w:jc w:val="both"/>
      </w:pPr>
      <w:r w:rsidRPr="006A21CA">
        <w:t>The following Trigger</w:t>
      </w:r>
      <w:r w:rsidR="00F74B41" w:rsidRPr="006A21CA">
        <w:t xml:space="preserve"> and Automated</w:t>
      </w:r>
      <w:r w:rsidRPr="006A21CA">
        <w:t xml:space="preserve"> Steps are available on this timeline:</w:t>
      </w:r>
    </w:p>
    <w:p w14:paraId="53101FB9"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Verify Contract / Adjuster's Report Received</w:t>
      </w:r>
    </w:p>
    <w:p w14:paraId="2C9DD633"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Order Repair Inspection</w:t>
      </w:r>
    </w:p>
    <w:p w14:paraId="3E2F1BC6"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Lien Waiver Received</w:t>
      </w:r>
    </w:p>
    <w:p w14:paraId="30494C14"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Repair Inspection Received</w:t>
      </w:r>
    </w:p>
    <w:p w14:paraId="06F86A3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Review for Disbursement of Repair Funds</w:t>
      </w:r>
    </w:p>
    <w:p w14:paraId="0310913D"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Order Subsequent Repair Inspection</w:t>
      </w:r>
    </w:p>
    <w:p w14:paraId="2DA073EE"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Subsequent Repair Inspection Received</w:t>
      </w:r>
    </w:p>
    <w:p w14:paraId="7F8C2FBA"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Transfer of Repair Funds to Loan Balance</w:t>
      </w:r>
    </w:p>
    <w:p w14:paraId="400FE13D"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Send Lien Waiver</w:t>
      </w:r>
    </w:p>
    <w:p w14:paraId="1BF66DCB" w14:textId="4FAD58A1"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Supplemental Repair Inspection Received</w:t>
      </w:r>
    </w:p>
    <w:p w14:paraId="57DEC3E9" w14:textId="7470343D" w:rsidR="00A35B0C" w:rsidRPr="006A21CA" w:rsidRDefault="00A35B0C" w:rsidP="00F74B41">
      <w:pPr>
        <w:pStyle w:val="OrderedList"/>
        <w:jc w:val="both"/>
      </w:pPr>
      <w:r w:rsidRPr="006A21CA">
        <w:t xml:space="preserve">The following </w:t>
      </w:r>
      <w:r w:rsidR="00F74B41" w:rsidRPr="006A21CA">
        <w:t xml:space="preserve">additional </w:t>
      </w:r>
      <w:r w:rsidRPr="006A21CA">
        <w:t>Servicing Mgmt fields are available for this timeline:</w:t>
      </w:r>
    </w:p>
    <w:p w14:paraId="180EA035"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Loss Draft Funds </w:t>
      </w:r>
    </w:p>
    <w:p w14:paraId="0424CD93"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Contractor </w:t>
      </w:r>
    </w:p>
    <w:p w14:paraId="12EF3C59"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Total Disbursements </w:t>
      </w:r>
    </w:p>
    <w:p w14:paraId="7EEAE1CB"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 xml:space="preserve">Inspector </w:t>
      </w:r>
    </w:p>
    <w:p w14:paraId="13E5232F" w14:textId="77777777" w:rsidR="00A35B0C" w:rsidRPr="006A21CA" w:rsidRDefault="00A35B0C" w:rsidP="00A35B0C">
      <w:pPr>
        <w:numPr>
          <w:ilvl w:val="0"/>
          <w:numId w:val="21"/>
        </w:numPr>
        <w:spacing w:after="0" w:line="240" w:lineRule="auto"/>
        <w:jc w:val="both"/>
        <w:rPr>
          <w:rFonts w:ascii="Cambria" w:hAnsi="Cambria"/>
        </w:rPr>
      </w:pPr>
      <w:r w:rsidRPr="006A21CA">
        <w:rPr>
          <w:rFonts w:ascii="Cambria" w:hAnsi="Cambria"/>
        </w:rPr>
        <w:t>Remaining Balance</w:t>
      </w:r>
    </w:p>
    <w:p w14:paraId="354C1B15" w14:textId="77777777" w:rsidR="00A339B5" w:rsidRPr="00D757EC" w:rsidRDefault="00A339B5" w:rsidP="00A339B5">
      <w:pPr>
        <w:pStyle w:val="Heading4"/>
      </w:pPr>
      <w:bookmarkStart w:id="4095" w:name="_Toc230163464"/>
      <w:r w:rsidRPr="00D757EC">
        <w:t>Occupancy Compliance Certification</w:t>
      </w:r>
      <w:bookmarkEnd w:id="4091"/>
      <w:bookmarkEnd w:id="4092"/>
      <w:bookmarkEnd w:id="4093"/>
      <w:bookmarkEnd w:id="4095"/>
      <w:r w:rsidRPr="00D757EC">
        <w:fldChar w:fldCharType="begin"/>
      </w:r>
      <w:r w:rsidRPr="00D757EC">
        <w:instrText xml:space="preserve"> XE "Assigned Occupancy Compliance Certification Timeline" </w:instrText>
      </w:r>
      <w:r w:rsidRPr="00D757EC">
        <w:fldChar w:fldCharType="end"/>
      </w:r>
      <w:r w:rsidRPr="00D757EC">
        <w:t xml:space="preserve"> </w:t>
      </w:r>
      <w:bookmarkEnd w:id="4094"/>
    </w:p>
    <w:p w14:paraId="5370C83C" w14:textId="1978415A" w:rsidR="006213C3" w:rsidRPr="006A21CA" w:rsidRDefault="006213C3" w:rsidP="006213C3">
      <w:pPr>
        <w:spacing w:after="240" w:line="240" w:lineRule="auto"/>
        <w:jc w:val="both"/>
        <w:rPr>
          <w:rFonts w:ascii="Cambria" w:eastAsia="Times New Roman" w:hAnsi="Cambria"/>
          <w:bCs/>
          <w:noProof/>
          <w:lang w:bidi="en-US"/>
        </w:rPr>
      </w:pPr>
      <w:r w:rsidRPr="006A21CA">
        <w:rPr>
          <w:rFonts w:ascii="Cambria" w:hAnsi="Cambria"/>
        </w:rPr>
        <w:t xml:space="preserve">This timeline is located under Assigned &gt; </w:t>
      </w:r>
      <w:r w:rsidR="007942DF" w:rsidRPr="006A21CA">
        <w:rPr>
          <w:rFonts w:ascii="Cambria" w:hAnsi="Cambria"/>
        </w:rPr>
        <w:t>Compliance</w:t>
      </w:r>
      <w:r w:rsidRPr="006A21CA">
        <w:rPr>
          <w:rFonts w:ascii="Cambria" w:hAnsi="Cambria"/>
        </w:rPr>
        <w:t>, Servicing Type “</w:t>
      </w:r>
      <w:r w:rsidRPr="006A21CA">
        <w:rPr>
          <w:rFonts w:ascii="Cambria" w:eastAsia="Times New Roman" w:hAnsi="Cambria"/>
          <w:lang w:bidi="en-US"/>
        </w:rPr>
        <w:t>Occupancy Compliance Certification</w:t>
      </w:r>
      <w:r w:rsidRPr="006A21CA">
        <w:rPr>
          <w:rFonts w:ascii="Cambria" w:hAnsi="Cambria"/>
        </w:rPr>
        <w:t xml:space="preserve">” and is initiated by the NSC Contractor to track </w:t>
      </w:r>
      <w:r w:rsidRPr="006A21CA">
        <w:rPr>
          <w:rFonts w:ascii="Cambria" w:eastAsia="Times New Roman" w:hAnsi="Cambria"/>
          <w:bCs/>
          <w:noProof/>
          <w:lang w:bidi="en-US"/>
        </w:rPr>
        <w:t xml:space="preserve">the HUD required occupancy inspection process. This timeline is automatically initiated when a loan is established and can also be initiated manually to track the annual occupancy compliance.  Upon initiation of this timeline, the case sub-status does not change. </w:t>
      </w:r>
    </w:p>
    <w:p w14:paraId="28BE8089" w14:textId="77777777" w:rsidR="006213C3" w:rsidRPr="006A21CA" w:rsidRDefault="006213C3" w:rsidP="006213C3">
      <w:pPr>
        <w:spacing w:after="240" w:line="240" w:lineRule="auto"/>
        <w:jc w:val="both"/>
        <w:rPr>
          <w:rFonts w:ascii="Cambria" w:eastAsia="Times New Roman" w:hAnsi="Cambria"/>
          <w:bCs/>
          <w:noProof/>
          <w:lang w:bidi="en-US"/>
        </w:rPr>
      </w:pPr>
      <w:r w:rsidRPr="006A21CA">
        <w:rPr>
          <w:rFonts w:ascii="Cambria" w:eastAsia="Times New Roman" w:hAnsi="Cambria"/>
          <w:bCs/>
          <w:noProof/>
          <w:lang w:bidi="en-US"/>
        </w:rPr>
        <w:t>Multiple active Occupancy Compliance timelines cannot be initiated on a loan. The Servicing Management tab can be used to activate or inactivate the timeline and edit inspection information.  Once the timeline is inactivated, none of the steps can be edited.</w:t>
      </w:r>
    </w:p>
    <w:p w14:paraId="491DE3F9" w14:textId="0AF09BEA" w:rsidR="00A339B5" w:rsidRPr="006A21CA" w:rsidRDefault="00A339B5" w:rsidP="00A339B5">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1ABF9C5A" w14:textId="7067F946" w:rsidR="00A339B5" w:rsidRPr="006A21CA" w:rsidRDefault="00A339B5" w:rsidP="00A339B5">
      <w:pPr>
        <w:pStyle w:val="BodyText"/>
      </w:pPr>
      <w:r w:rsidRPr="006A21CA">
        <w:t xml:space="preserve">The </w:t>
      </w:r>
      <w:r w:rsidR="006213C3" w:rsidRPr="006A21CA">
        <w:t>HUD NSC Contractor</w:t>
      </w:r>
      <w:r w:rsidRPr="006A21CA">
        <w:t xml:space="preserve"> attaches all required documentation and completes the necessary steps on the timeline. The following Template Steps are displayed when the timeline is initiated:</w:t>
      </w:r>
    </w:p>
    <w:p w14:paraId="43DDFAD1" w14:textId="3C012D32" w:rsidR="00A339B5" w:rsidRPr="006A21CA" w:rsidRDefault="00A339B5" w:rsidP="00A339B5">
      <w:pPr>
        <w:numPr>
          <w:ilvl w:val="0"/>
          <w:numId w:val="21"/>
        </w:numPr>
        <w:spacing w:after="0" w:line="240" w:lineRule="auto"/>
        <w:jc w:val="both"/>
        <w:rPr>
          <w:rFonts w:ascii="Cambria" w:hAnsi="Cambria"/>
        </w:rPr>
      </w:pPr>
      <w:r w:rsidRPr="006A21CA">
        <w:rPr>
          <w:rFonts w:ascii="Cambria" w:eastAsia="Times New Roman" w:hAnsi="Cambria"/>
          <w:color w:val="000000"/>
        </w:rPr>
        <w:t xml:space="preserve">Annual Occupancy Certification Letter Sent </w:t>
      </w:r>
    </w:p>
    <w:p w14:paraId="35EC00C3" w14:textId="7BA6F1EF"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Signed Anniversary Date</w:t>
      </w:r>
    </w:p>
    <w:p w14:paraId="39E614B4" w14:textId="1FE02038"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Annual Occupancy Cert Letter Received</w:t>
      </w:r>
    </w:p>
    <w:p w14:paraId="4AB50B64" w14:textId="77777777"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 xml:space="preserve">Re-start Annual Occupancy Certification </w:t>
      </w:r>
    </w:p>
    <w:p w14:paraId="1CB9FE7A" w14:textId="2AAA180A" w:rsidR="00A339B5" w:rsidRPr="006A21CA" w:rsidRDefault="00A339B5" w:rsidP="00A339B5">
      <w:pPr>
        <w:spacing w:after="0" w:line="240" w:lineRule="auto"/>
        <w:jc w:val="both"/>
        <w:rPr>
          <w:rFonts w:ascii="Cambria" w:hAnsi="Cambria"/>
        </w:rPr>
      </w:pPr>
      <w:r w:rsidRPr="006A21CA">
        <w:rPr>
          <w:rFonts w:ascii="Cambria" w:hAnsi="Cambria"/>
        </w:rPr>
        <w:t>The following Trigger Steps are displayed when the timeline is initiated:</w:t>
      </w:r>
    </w:p>
    <w:p w14:paraId="266447B8" w14:textId="2E43B186"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Review for Due &amp; Payable</w:t>
      </w:r>
    </w:p>
    <w:p w14:paraId="70201690" w14:textId="0EE79CA5"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Mail Annual Occupancy 2nd Request Letter</w:t>
      </w:r>
    </w:p>
    <w:p w14:paraId="1A0E7F69" w14:textId="454E31BF"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Order Property Inspection and SSI Search</w:t>
      </w:r>
    </w:p>
    <w:p w14:paraId="393AA49B" w14:textId="65A54D36"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Received Property Inspection</w:t>
      </w:r>
    </w:p>
    <w:p w14:paraId="64B55479" w14:textId="1EAE10DF"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Supplemental Occupancy Inspection Received</w:t>
      </w:r>
    </w:p>
    <w:p w14:paraId="1B76815F" w14:textId="77777777" w:rsidR="00A339B5" w:rsidRPr="006A21CA" w:rsidRDefault="00A339B5" w:rsidP="00A339B5">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2C4DE411" w14:textId="468BFFBA"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 xml:space="preserve">Annual Occupancy Cert Letter Returned for Non-Delivery </w:t>
      </w:r>
    </w:p>
    <w:p w14:paraId="43332FC0" w14:textId="18AF3542"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 xml:space="preserve">Annual Occupancy Cert Letter Not Returned </w:t>
      </w:r>
    </w:p>
    <w:p w14:paraId="1DBBAED8" w14:textId="5A70A42A"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Telephone/Verbal Confirmation of Occupancy Made</w:t>
      </w:r>
    </w:p>
    <w:p w14:paraId="442F62FE" w14:textId="23817857"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Mortgagor's Certification of Ineligible NBS</w:t>
      </w:r>
    </w:p>
    <w:p w14:paraId="68F591E6" w14:textId="77777777"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Re-send Annual Occupancy Certification Letter</w:t>
      </w:r>
    </w:p>
    <w:p w14:paraId="2FEB066A" w14:textId="77777777" w:rsidR="00A339B5" w:rsidRPr="006A21CA" w:rsidRDefault="00A339B5" w:rsidP="00A339B5">
      <w:pPr>
        <w:numPr>
          <w:ilvl w:val="0"/>
          <w:numId w:val="21"/>
        </w:numPr>
        <w:spacing w:after="0" w:line="240" w:lineRule="auto"/>
        <w:jc w:val="both"/>
        <w:rPr>
          <w:rFonts w:ascii="Cambria" w:hAnsi="Cambria"/>
        </w:rPr>
      </w:pPr>
      <w:r w:rsidRPr="006A21CA">
        <w:rPr>
          <w:rFonts w:ascii="Cambria" w:hAnsi="Cambria"/>
        </w:rPr>
        <w:t>Follow Up</w:t>
      </w:r>
    </w:p>
    <w:p w14:paraId="26A7A145" w14:textId="3C5042B8" w:rsidR="00A339B5" w:rsidRPr="006A21CA" w:rsidRDefault="00A339B5" w:rsidP="00C45382">
      <w:pPr>
        <w:numPr>
          <w:ilvl w:val="0"/>
          <w:numId w:val="21"/>
        </w:numPr>
        <w:spacing w:after="0" w:line="240" w:lineRule="auto"/>
        <w:jc w:val="both"/>
        <w:rPr>
          <w:rFonts w:ascii="Cambria" w:hAnsi="Cambria"/>
        </w:rPr>
      </w:pPr>
      <w:r w:rsidRPr="006A21CA">
        <w:rPr>
          <w:rFonts w:ascii="Cambria" w:hAnsi="Cambria"/>
        </w:rPr>
        <w:t>Order Supplemental Occupancy Inspection</w:t>
      </w:r>
    </w:p>
    <w:p w14:paraId="31C52D3D" w14:textId="726813A2" w:rsidR="007652B0" w:rsidRPr="00D757EC" w:rsidRDefault="007652B0" w:rsidP="00D54313">
      <w:pPr>
        <w:pStyle w:val="Heading4"/>
        <w:ind w:left="1746"/>
      </w:pPr>
      <w:bookmarkStart w:id="4096" w:name="_Toc230163465"/>
      <w:r w:rsidRPr="00D757EC">
        <w:t xml:space="preserve">Request for </w:t>
      </w:r>
      <w:r w:rsidR="00237B0B">
        <w:t>Payment</w:t>
      </w:r>
      <w:bookmarkEnd w:id="4096"/>
    </w:p>
    <w:p w14:paraId="2A8D5D65" w14:textId="785A91F4" w:rsidR="002C49F7" w:rsidRDefault="002C49F7" w:rsidP="007652B0">
      <w:pPr>
        <w:pStyle w:val="BodyText"/>
        <w:rPr>
          <w:noProof/>
        </w:rPr>
      </w:pPr>
      <w:r>
        <w:t>This timeline is initiated by a</w:t>
      </w:r>
      <w:r w:rsidR="007652B0">
        <w:t xml:space="preserve"> HUD NSC Contractor</w:t>
      </w:r>
      <w:r w:rsidR="007652B0" w:rsidRPr="0088278D">
        <w:t xml:space="preserve"> when </w:t>
      </w:r>
      <w:r w:rsidR="007652B0">
        <w:t>a</w:t>
      </w:r>
      <w:r w:rsidR="00237B0B">
        <w:t xml:space="preserve"> Request for Payment</w:t>
      </w:r>
      <w:r w:rsidR="007652B0" w:rsidRPr="0088278D">
        <w:t xml:space="preserve"> is received. </w:t>
      </w:r>
      <w:r>
        <w:rPr>
          <w:noProof/>
        </w:rPr>
        <w:t xml:space="preserve"> This timeline does</w:t>
      </w:r>
      <w:r w:rsidR="007652B0" w:rsidRPr="00A134FD">
        <w:rPr>
          <w:noProof/>
        </w:rPr>
        <w:t xml:space="preserve"> not require</w:t>
      </w:r>
      <w:r>
        <w:rPr>
          <w:noProof/>
        </w:rPr>
        <w:t xml:space="preserve"> interaction with</w:t>
      </w:r>
      <w:r w:rsidR="007652B0" w:rsidRPr="00A134FD">
        <w:rPr>
          <w:noProof/>
        </w:rPr>
        <w:t xml:space="preserve"> HUD NSC Staff. </w:t>
      </w:r>
    </w:p>
    <w:p w14:paraId="6D79FBAC" w14:textId="56843FB8" w:rsidR="007652B0" w:rsidRDefault="007652B0" w:rsidP="007652B0">
      <w:pPr>
        <w:pStyle w:val="BodyText"/>
        <w:rPr>
          <w:noProof/>
        </w:rPr>
      </w:pPr>
      <w:r>
        <w:rPr>
          <w:noProof/>
        </w:rPr>
        <w:t xml:space="preserve">Multiple </w:t>
      </w:r>
      <w:r w:rsidRPr="005A5880">
        <w:rPr>
          <w:noProof/>
        </w:rPr>
        <w:t xml:space="preserve">active </w:t>
      </w:r>
      <w:r>
        <w:rPr>
          <w:noProof/>
        </w:rPr>
        <w:t xml:space="preserve">Request for Payment </w:t>
      </w:r>
      <w:r w:rsidRPr="005A5880">
        <w:rPr>
          <w:noProof/>
        </w:rPr>
        <w:t>timeline</w:t>
      </w:r>
      <w:r>
        <w:rPr>
          <w:noProof/>
        </w:rPr>
        <w:t>s</w:t>
      </w:r>
      <w:r w:rsidRPr="005A5880">
        <w:rPr>
          <w:noProof/>
        </w:rPr>
        <w:t xml:space="preserve"> can be associated with a loan. The Servicing Management tab can be used to activate or inactivate the timeline and edit</w:t>
      </w:r>
      <w:r>
        <w:rPr>
          <w:noProof/>
        </w:rPr>
        <w:t xml:space="preserve"> Request for Payment information</w:t>
      </w:r>
      <w:r w:rsidRPr="005A5880">
        <w:rPr>
          <w:noProof/>
        </w:rPr>
        <w:t>. Once the timeline is inactivated, none of the steps can be edited.</w:t>
      </w:r>
    </w:p>
    <w:p w14:paraId="226A4CE5" w14:textId="5D245202" w:rsidR="002C49F7" w:rsidRDefault="002C49F7" w:rsidP="002C49F7">
      <w:pPr>
        <w:pStyle w:val="BodyText"/>
      </w:pPr>
      <w:r>
        <w:t xml:space="preserve">This timeline is located under Assigned &gt; Compliance, Servicing Type “Request for Payment”. </w:t>
      </w:r>
    </w:p>
    <w:p w14:paraId="63149F05" w14:textId="77777777" w:rsidR="002C49F7" w:rsidRDefault="002C49F7" w:rsidP="002C49F7">
      <w:pPr>
        <w:pStyle w:val="BodyText"/>
      </w:pPr>
      <w:r>
        <w:t xml:space="preserve">TIP: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29256024" w14:textId="5416F32A" w:rsidR="002C49F7" w:rsidRDefault="00747050" w:rsidP="002C49F7">
      <w:pPr>
        <w:pStyle w:val="BodyText"/>
      </w:pPr>
      <w:r>
        <w:t xml:space="preserve">The Servicer attaches all required documentation and completes the necessary steps on the timeline. </w:t>
      </w:r>
      <w:r w:rsidR="002C49F7">
        <w:t xml:space="preserve">The following Template Steps are displayed when the timeline is initiated: </w:t>
      </w:r>
    </w:p>
    <w:p w14:paraId="19E614A8" w14:textId="0189DC74" w:rsidR="002C49F7" w:rsidRPr="00097867" w:rsidRDefault="001901E9" w:rsidP="002C49F7">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Payment Requested</w:t>
      </w:r>
    </w:p>
    <w:p w14:paraId="2AB320C3" w14:textId="03D5DE04" w:rsidR="002C49F7" w:rsidRPr="00097867" w:rsidRDefault="001901E9" w:rsidP="002C49F7">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Request Verifed by Specialist</w:t>
      </w:r>
    </w:p>
    <w:p w14:paraId="34FCA75E" w14:textId="4A798CF7" w:rsidR="002C49F7" w:rsidRDefault="001901E9" w:rsidP="002C49F7">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Cash Management Processed Payment</w:t>
      </w:r>
    </w:p>
    <w:p w14:paraId="01DEC00F" w14:textId="4CBE7013" w:rsidR="001901E9" w:rsidRDefault="001901E9" w:rsidP="001901E9">
      <w:pPr>
        <w:pStyle w:val="BodyText"/>
      </w:pPr>
      <w:r>
        <w:t xml:space="preserve">The following Optional Steps are available on this timeline. Refer to section 7.1.8 “To Add Optional Timeline Steps” for general information how to add and complete optional steps within a timeline: </w:t>
      </w:r>
    </w:p>
    <w:p w14:paraId="597ABFA9" w14:textId="4ECF878E"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Request Revoked for Changes</w:t>
      </w:r>
    </w:p>
    <w:p w14:paraId="21ED8F18" w14:textId="756867C1"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Unable to Verify/Cancel Request</w:t>
      </w:r>
    </w:p>
    <w:p w14:paraId="4A911BF0" w14:textId="54A7A82D"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Vendor Request Submitted</w:t>
      </w:r>
    </w:p>
    <w:p w14:paraId="01B3E433" w14:textId="1ACDDB72" w:rsidR="001901E9" w:rsidRPr="00097867" w:rsidRDefault="001901E9" w:rsidP="006A21CA">
      <w:pPr>
        <w:pStyle w:val="BodyText"/>
        <w:rPr>
          <w:bCs w:val="0"/>
          <w:noProof/>
          <w:color w:val="000000"/>
        </w:rPr>
      </w:pPr>
      <w:r>
        <w:rPr>
          <w:bCs w:val="0"/>
          <w:noProof/>
          <w:color w:val="000000"/>
        </w:rPr>
        <w:t>HUD NSC Contactor completes the necessary steps on the timeline to track payment requests payable to parties other than the borrower.</w:t>
      </w:r>
    </w:p>
    <w:p w14:paraId="4AE03258" w14:textId="79C49A3C" w:rsidR="00A62808" w:rsidRPr="00D757EC" w:rsidRDefault="00A62808" w:rsidP="00863D8C">
      <w:pPr>
        <w:pStyle w:val="Heading4"/>
      </w:pPr>
      <w:bookmarkStart w:id="4097" w:name="_Toc314126744"/>
      <w:bookmarkStart w:id="4098" w:name="_Ref314520767"/>
      <w:bookmarkStart w:id="4099" w:name="_Ref314520955"/>
      <w:bookmarkStart w:id="4100" w:name="_Ref314520972"/>
      <w:bookmarkStart w:id="4101" w:name="_Toc314660876"/>
      <w:bookmarkStart w:id="4102" w:name="_Toc315554339"/>
      <w:bookmarkStart w:id="4103" w:name="_Toc315634000"/>
      <w:bookmarkStart w:id="4104" w:name="_Toc11334921"/>
      <w:bookmarkStart w:id="4105" w:name="_Toc74052149"/>
      <w:bookmarkStart w:id="4106" w:name="_Toc90643532"/>
      <w:bookmarkStart w:id="4107" w:name="_Toc230163466"/>
      <w:r w:rsidRPr="00D757EC">
        <w:t>Request for Unscheduled Advance</w:t>
      </w:r>
      <w:bookmarkEnd w:id="4097"/>
      <w:bookmarkEnd w:id="4098"/>
      <w:bookmarkEnd w:id="4099"/>
      <w:bookmarkEnd w:id="4100"/>
      <w:bookmarkEnd w:id="4101"/>
      <w:bookmarkEnd w:id="4102"/>
      <w:bookmarkEnd w:id="4103"/>
      <w:bookmarkEnd w:id="4104"/>
      <w:bookmarkEnd w:id="4105"/>
      <w:bookmarkEnd w:id="4106"/>
      <w:bookmarkEnd w:id="4107"/>
      <w:r w:rsidR="00D87085" w:rsidRPr="00D757EC">
        <w:fldChar w:fldCharType="begin"/>
      </w:r>
      <w:r w:rsidR="00D87085" w:rsidRPr="00D757EC">
        <w:instrText xml:space="preserve"> XE "Assigned Request for Unscheduled Advance Timeline" </w:instrText>
      </w:r>
      <w:r w:rsidR="00D87085" w:rsidRPr="00D757EC">
        <w:fldChar w:fldCharType="end"/>
      </w:r>
      <w:r w:rsidRPr="00D757EC">
        <w:t xml:space="preserve"> </w:t>
      </w:r>
    </w:p>
    <w:p w14:paraId="15F83070" w14:textId="1D6D0474" w:rsidR="00A62808" w:rsidRPr="0088278D" w:rsidRDefault="008732B9" w:rsidP="001879BA">
      <w:pPr>
        <w:pStyle w:val="BodyText"/>
      </w:pPr>
      <w:r>
        <w:t xml:space="preserve">This timeline is located under Assigned &gt; Compliance, Servicing Type “Request for Unscheduled Advance”. </w:t>
      </w:r>
      <w:r w:rsidR="001901E9">
        <w:t>This timeline is initiated by a HUD NSC Contractor</w:t>
      </w:r>
      <w:r w:rsidR="001901E9" w:rsidRPr="0088278D">
        <w:t xml:space="preserve"> when </w:t>
      </w:r>
      <w:r w:rsidR="001901E9">
        <w:t>a Request for Unscheduled Advance is</w:t>
      </w:r>
      <w:r w:rsidR="001901E9" w:rsidRPr="0088278D">
        <w:t xml:space="preserve"> received</w:t>
      </w:r>
      <w:r w:rsidR="001901E9">
        <w:t xml:space="preserve"> from a mortgagor/borrower</w:t>
      </w:r>
      <w:r w:rsidR="001901E9" w:rsidRPr="0088278D">
        <w:t xml:space="preserve">. </w:t>
      </w:r>
      <w:r w:rsidR="00A62808" w:rsidRPr="0088278D">
        <w:t xml:space="preserve">This timeline can be initiated only if the pay plan type </w:t>
      </w:r>
      <w:r w:rsidR="00A62808">
        <w:t>is m</w:t>
      </w:r>
      <w:r w:rsidR="00A62808" w:rsidRPr="0088278D">
        <w:t xml:space="preserve">odified </w:t>
      </w:r>
      <w:r w:rsidR="00A62808">
        <w:t>t</w:t>
      </w:r>
      <w:r w:rsidR="00A62808" w:rsidRPr="0088278D">
        <w:t xml:space="preserve">erm, </w:t>
      </w:r>
      <w:r w:rsidR="00A62808">
        <w:t>m</w:t>
      </w:r>
      <w:r w:rsidR="00A62808" w:rsidRPr="0088278D">
        <w:t xml:space="preserve">odified </w:t>
      </w:r>
      <w:r w:rsidR="009B52C3">
        <w:t>t</w:t>
      </w:r>
      <w:r w:rsidR="009B52C3" w:rsidRPr="0088278D">
        <w:t>enure,</w:t>
      </w:r>
      <w:r w:rsidR="00A62808" w:rsidRPr="0088278D">
        <w:t xml:space="preserve"> or </w:t>
      </w:r>
      <w:r w:rsidR="00A62808">
        <w:t>line of credit</w:t>
      </w:r>
      <w:r w:rsidR="00A62808" w:rsidRPr="0088278D">
        <w:t xml:space="preserve">. </w:t>
      </w:r>
      <w:r w:rsidR="001901E9">
        <w:rPr>
          <w:noProof/>
        </w:rPr>
        <w:t>This timeline does</w:t>
      </w:r>
      <w:r w:rsidR="001901E9" w:rsidRPr="00A134FD">
        <w:rPr>
          <w:noProof/>
        </w:rPr>
        <w:t xml:space="preserve"> not require</w:t>
      </w:r>
      <w:r w:rsidR="001901E9">
        <w:rPr>
          <w:noProof/>
        </w:rPr>
        <w:t xml:space="preserve"> interaction with</w:t>
      </w:r>
      <w:r w:rsidR="001901E9" w:rsidRPr="00A134FD">
        <w:rPr>
          <w:noProof/>
        </w:rPr>
        <w:t xml:space="preserve"> HUD NSC Staff.</w:t>
      </w:r>
    </w:p>
    <w:p w14:paraId="6D6703B0" w14:textId="0C8DFC96" w:rsidR="00A62808" w:rsidRDefault="0003024B" w:rsidP="001879BA">
      <w:pPr>
        <w:pStyle w:val="BodyText"/>
        <w:rPr>
          <w:noProof/>
        </w:rPr>
      </w:pPr>
      <w:r>
        <w:rPr>
          <w:noProof/>
        </w:rPr>
        <w:t xml:space="preserve">Multiple </w:t>
      </w:r>
      <w:r w:rsidR="00A62808" w:rsidRPr="005A5880">
        <w:rPr>
          <w:noProof/>
        </w:rPr>
        <w:t xml:space="preserve">active </w:t>
      </w:r>
      <w:r w:rsidR="00A62808">
        <w:rPr>
          <w:noProof/>
        </w:rPr>
        <w:t>Unscheduled Advance</w:t>
      </w:r>
      <w:r w:rsidR="00A62808" w:rsidRPr="005A5880">
        <w:rPr>
          <w:noProof/>
        </w:rPr>
        <w:t xml:space="preserve"> timeline</w:t>
      </w:r>
      <w:r>
        <w:rPr>
          <w:noProof/>
        </w:rPr>
        <w:t>s</w:t>
      </w:r>
      <w:r w:rsidR="00A62808" w:rsidRPr="005A5880">
        <w:rPr>
          <w:noProof/>
        </w:rPr>
        <w:t xml:space="preserve"> can be associated with a loan. The Servicing Management tab can be used to activate or inactivate the timeline and edit inspection information.  Once the timeline is inactivated, none of the steps can be edited.</w:t>
      </w:r>
    </w:p>
    <w:p w14:paraId="595FEB71" w14:textId="77777777" w:rsidR="001901E9" w:rsidRDefault="001901E9" w:rsidP="001901E9">
      <w:pPr>
        <w:pStyle w:val="BodyText"/>
      </w:pPr>
      <w:r>
        <w:t xml:space="preserve">TIP: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4FD839A6" w14:textId="184B29E9" w:rsidR="001901E9" w:rsidRDefault="00747050" w:rsidP="001901E9">
      <w:pPr>
        <w:pStyle w:val="BodyText"/>
      </w:pPr>
      <w:r>
        <w:t xml:space="preserve">The Servicer attaches all required documentation and completes the necessary steps on the timeline. </w:t>
      </w:r>
      <w:r w:rsidR="001901E9">
        <w:t xml:space="preserve">The following Template Steps are displayed when the timeline is initiated: </w:t>
      </w:r>
    </w:p>
    <w:p w14:paraId="352868DA" w14:textId="09419403"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Request for funds Received </w:t>
      </w:r>
    </w:p>
    <w:p w14:paraId="22772378" w14:textId="77777777" w:rsidR="008732B9" w:rsidRDefault="008732B9" w:rsidP="001901E9">
      <w:pPr>
        <w:numPr>
          <w:ilvl w:val="0"/>
          <w:numId w:val="21"/>
        </w:numPr>
        <w:spacing w:after="0" w:line="240" w:lineRule="auto"/>
        <w:jc w:val="both"/>
        <w:rPr>
          <w:rFonts w:ascii="Cambria" w:eastAsia="Times New Roman" w:hAnsi="Cambria"/>
          <w:bCs/>
          <w:noProof/>
          <w:color w:val="000000"/>
        </w:rPr>
      </w:pPr>
      <w:r w:rsidRPr="008732B9">
        <w:rPr>
          <w:rFonts w:ascii="Cambria" w:eastAsia="Times New Roman" w:hAnsi="Cambria"/>
          <w:bCs/>
          <w:noProof/>
          <w:color w:val="000000"/>
        </w:rPr>
        <w:t>Request for funds verified by Loan Counselor</w:t>
      </w:r>
    </w:p>
    <w:p w14:paraId="5D9165A9" w14:textId="1B2DA370" w:rsidR="001901E9" w:rsidRPr="00097867" w:rsidRDefault="008732B9" w:rsidP="001901E9">
      <w:pPr>
        <w:numPr>
          <w:ilvl w:val="0"/>
          <w:numId w:val="21"/>
        </w:numPr>
        <w:spacing w:after="0" w:line="240" w:lineRule="auto"/>
        <w:jc w:val="both"/>
        <w:rPr>
          <w:rFonts w:ascii="Cambria" w:eastAsia="Times New Roman" w:hAnsi="Cambria"/>
          <w:bCs/>
          <w:noProof/>
          <w:color w:val="000000"/>
        </w:rPr>
      </w:pPr>
      <w:r w:rsidRPr="008732B9">
        <w:rPr>
          <w:rFonts w:ascii="Cambria" w:eastAsia="Times New Roman" w:hAnsi="Cambria"/>
          <w:bCs/>
          <w:noProof/>
          <w:color w:val="000000"/>
        </w:rPr>
        <w:t>Cash Management Approved Unscheduled Request for Funds</w:t>
      </w:r>
    </w:p>
    <w:p w14:paraId="6A4B3AF9" w14:textId="77777777" w:rsidR="001901E9" w:rsidRDefault="001901E9" w:rsidP="001901E9">
      <w:pPr>
        <w:pStyle w:val="BodyText"/>
      </w:pPr>
      <w:r>
        <w:t xml:space="preserve">The following Optional Steps are available on this timeline. Refer to section 7.1.8 “To Add Optional Timeline Steps” for general information how to add and complete optional steps within a timeline: </w:t>
      </w:r>
    </w:p>
    <w:p w14:paraId="1C57B6B7" w14:textId="7AA764FC"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Contacted Borrower/POA for further verification </w:t>
      </w:r>
    </w:p>
    <w:p w14:paraId="3F135DAC" w14:textId="08821F56" w:rsidR="001901E9" w:rsidRDefault="001901E9" w:rsidP="001901E9">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Unable to Verify/Void Request for Funds</w:t>
      </w:r>
    </w:p>
    <w:p w14:paraId="1ED7015D" w14:textId="7797E825" w:rsidR="001901E9" w:rsidRPr="00097867" w:rsidRDefault="001901E9" w:rsidP="001901E9">
      <w:pPr>
        <w:pStyle w:val="BodyText"/>
        <w:rPr>
          <w:bCs w:val="0"/>
          <w:noProof/>
          <w:color w:val="000000"/>
        </w:rPr>
      </w:pPr>
      <w:r w:rsidRPr="001901E9">
        <w:t>HUD</w:t>
      </w:r>
      <w:r>
        <w:rPr>
          <w:bCs w:val="0"/>
          <w:noProof/>
          <w:color w:val="000000"/>
        </w:rPr>
        <w:t xml:space="preserve"> NSC Contactor completes the necessary steps on the timeline to track payment requests payable to the borrower.</w:t>
      </w:r>
    </w:p>
    <w:p w14:paraId="292057C3" w14:textId="3123175C" w:rsidR="00A62808" w:rsidRPr="00D757EC" w:rsidRDefault="00A62808" w:rsidP="00863D8C">
      <w:pPr>
        <w:pStyle w:val="Heading4"/>
      </w:pPr>
      <w:bookmarkStart w:id="4108" w:name="_Toc314126745"/>
      <w:bookmarkStart w:id="4109" w:name="_Toc314660877"/>
      <w:bookmarkStart w:id="4110" w:name="_Toc315554340"/>
      <w:bookmarkStart w:id="4111" w:name="_Toc315634001"/>
      <w:bookmarkStart w:id="4112" w:name="_Toc11334922"/>
      <w:bookmarkStart w:id="4113" w:name="_Toc74052150"/>
      <w:bookmarkStart w:id="4114" w:name="_Toc90643533"/>
      <w:bookmarkStart w:id="4115" w:name="_Toc230163467"/>
      <w:r w:rsidRPr="00D757EC">
        <w:t>Taxes Delinquent</w:t>
      </w:r>
      <w:bookmarkEnd w:id="4108"/>
      <w:bookmarkEnd w:id="4109"/>
      <w:bookmarkEnd w:id="4110"/>
      <w:bookmarkEnd w:id="4111"/>
      <w:bookmarkEnd w:id="4112"/>
      <w:bookmarkEnd w:id="4113"/>
      <w:bookmarkEnd w:id="4114"/>
      <w:bookmarkEnd w:id="4115"/>
      <w:r w:rsidR="00D87085" w:rsidRPr="00D757EC">
        <w:fldChar w:fldCharType="begin"/>
      </w:r>
      <w:r w:rsidR="00D87085" w:rsidRPr="00D757EC">
        <w:instrText xml:space="preserve"> XE "Assigned Taxes Delinquent Timeline" </w:instrText>
      </w:r>
      <w:r w:rsidR="00D87085" w:rsidRPr="00D757EC">
        <w:fldChar w:fldCharType="end"/>
      </w:r>
      <w:r w:rsidRPr="00D757EC">
        <w:t xml:space="preserve"> </w:t>
      </w:r>
    </w:p>
    <w:p w14:paraId="58D39028" w14:textId="305F9AC1" w:rsidR="00A62808" w:rsidRPr="0088278D" w:rsidRDefault="00A62808" w:rsidP="001879BA">
      <w:pPr>
        <w:pStyle w:val="BodyText"/>
      </w:pPr>
      <w:r w:rsidRPr="0088278D">
        <w:t xml:space="preserve">When </w:t>
      </w:r>
      <w:r w:rsidR="00173D09">
        <w:t>the mortgagor</w:t>
      </w:r>
      <w:r w:rsidRPr="0088278D">
        <w:t xml:space="preserve"> defaults on taxes, </w:t>
      </w:r>
      <w:r>
        <w:t>a</w:t>
      </w:r>
      <w:r w:rsidRPr="0088278D">
        <w:t xml:space="preserve"> </w:t>
      </w:r>
      <w:r w:rsidR="009E7AA3">
        <w:t>HUD NSC Contractor</w:t>
      </w:r>
      <w:r w:rsidRPr="0088278D">
        <w:t xml:space="preserve"> </w:t>
      </w:r>
      <w:r w:rsidR="00B10347">
        <w:t xml:space="preserve">can </w:t>
      </w:r>
      <w:r w:rsidRPr="0088278D">
        <w:t>initiate this timeline to track the tax payment</w:t>
      </w:r>
      <w:r w:rsidR="00B10347">
        <w:t xml:space="preserve"> or the Timeline can be auto created from the CoreLogic Interface Tax Payment Status (TPS) File</w:t>
      </w:r>
      <w:r w:rsidRPr="0088278D">
        <w:t xml:space="preserve">. The delinquent notification is sent to the </w:t>
      </w:r>
      <w:r w:rsidR="003D7635">
        <w:t xml:space="preserve">mortgagor </w:t>
      </w:r>
      <w:r w:rsidR="003D7635" w:rsidRPr="0088278D">
        <w:t>requesting</w:t>
      </w:r>
      <w:r w:rsidRPr="0088278D">
        <w:t xml:space="preserve"> the tax payment to avoid the loan </w:t>
      </w:r>
      <w:r>
        <w:t>becoming d</w:t>
      </w:r>
      <w:r w:rsidRPr="0088278D">
        <w:t xml:space="preserve">ue and </w:t>
      </w:r>
      <w:r>
        <w:t>p</w:t>
      </w:r>
      <w:r w:rsidRPr="0088278D">
        <w:t xml:space="preserve">ayable.  </w:t>
      </w:r>
    </w:p>
    <w:p w14:paraId="474E30D6" w14:textId="2C5527E5" w:rsidR="00A62808" w:rsidRDefault="00A62808" w:rsidP="001879BA">
      <w:pPr>
        <w:pStyle w:val="BodyText"/>
        <w:rPr>
          <w:noProof/>
        </w:rPr>
      </w:pPr>
      <w:r>
        <w:rPr>
          <w:noProof/>
        </w:rPr>
        <w:t>It</w:t>
      </w:r>
      <w:r w:rsidRPr="00A134FD">
        <w:rPr>
          <w:noProof/>
        </w:rPr>
        <w:t xml:space="preserve"> does not require HUD NSC Staff interaction</w:t>
      </w:r>
      <w:r>
        <w:rPr>
          <w:noProof/>
        </w:rPr>
        <w:t xml:space="preserve">s and can be </w:t>
      </w:r>
      <w:r w:rsidRPr="00A134FD">
        <w:rPr>
          <w:noProof/>
        </w:rPr>
        <w:t>initiated and com</w:t>
      </w:r>
      <w:r>
        <w:rPr>
          <w:noProof/>
        </w:rPr>
        <w:t xml:space="preserve">pleted by a </w:t>
      </w:r>
      <w:r w:rsidR="009E7AA3">
        <w:rPr>
          <w:noProof/>
        </w:rPr>
        <w:t>HUD NSC Contractor</w:t>
      </w:r>
      <w:r w:rsidR="00B10347">
        <w:rPr>
          <w:noProof/>
        </w:rPr>
        <w:t xml:space="preserve"> or </w:t>
      </w:r>
      <w:r w:rsidR="00B10347">
        <w:t>can be auto created from the CoreLogic Interface Tax payment Status (TPS) File</w:t>
      </w:r>
      <w:r w:rsidRPr="00A134FD">
        <w:rPr>
          <w:noProof/>
        </w:rPr>
        <w:t xml:space="preserve">. </w:t>
      </w:r>
      <w:r w:rsidRPr="0088278D">
        <w:t xml:space="preserve">Multiple active Taxes Delinquent timelines can be initiated on a loan to track multiple delinquencies. </w:t>
      </w:r>
      <w:r w:rsidR="00B10347">
        <w:t xml:space="preserve">Multiple Tax Years will be tracked within the same Timeline if the Tax Authority and Parcel match. If the Tax Authority or Parcel are different for the same FHA Case Number, then a separate Taxes Delinquent Timeline will be created (manually or through the TPS file). </w:t>
      </w:r>
      <w:r w:rsidRPr="005A5880">
        <w:rPr>
          <w:noProof/>
        </w:rPr>
        <w:t>The Servicing Management tab can be used to activate or inactivate the timeline and edit inspection information.  Once the timeline is inactivated, none of the steps can be edited.</w:t>
      </w:r>
    </w:p>
    <w:p w14:paraId="1DB46792" w14:textId="5F1E8D1D" w:rsidR="00A62808" w:rsidRPr="0088278D" w:rsidRDefault="00A62808" w:rsidP="001879BA">
      <w:pPr>
        <w:pStyle w:val="BodyText"/>
      </w:pPr>
      <w:r>
        <w:t>T</w:t>
      </w:r>
      <w:r w:rsidRPr="0088278D">
        <w:t xml:space="preserve">o initiate and complete the </w:t>
      </w:r>
      <w:r w:rsidRPr="00CF41BB">
        <w:rPr>
          <w:b/>
        </w:rPr>
        <w:t>Taxes Delinquent</w:t>
      </w:r>
      <w:r w:rsidRPr="0088278D">
        <w:t xml:space="preserve"> timeline</w:t>
      </w:r>
      <w:r w:rsidR="00B10347">
        <w:t xml:space="preserve"> manually</w:t>
      </w:r>
      <w:r w:rsidRPr="0088278D">
        <w:t>:</w:t>
      </w:r>
    </w:p>
    <w:p w14:paraId="2CF6201C" w14:textId="77777777" w:rsidR="00A62808" w:rsidRPr="0088278D" w:rsidRDefault="00A62808" w:rsidP="00EE572F">
      <w:pPr>
        <w:pStyle w:val="OrderedList"/>
        <w:jc w:val="both"/>
      </w:pPr>
      <w:r>
        <w:t xml:space="preserve">From </w:t>
      </w:r>
      <w:r w:rsidRPr="0088278D">
        <w:t xml:space="preserve">the </w:t>
      </w:r>
      <w:r w:rsidRPr="0032263F">
        <w:rPr>
          <w:b/>
        </w:rPr>
        <w:t>Assigned</w:t>
      </w:r>
      <w:r w:rsidRPr="0088278D">
        <w:t xml:space="preserve"> menu</w:t>
      </w:r>
      <w:r>
        <w:t>,</w:t>
      </w:r>
      <w:r w:rsidRPr="0088278D">
        <w:t xml:space="preserve"> </w:t>
      </w:r>
      <w:r>
        <w:t>select</w:t>
      </w:r>
      <w:r w:rsidRPr="0088278D">
        <w:t xml:space="preserve"> </w:t>
      </w:r>
      <w:r w:rsidRPr="001445BE">
        <w:rPr>
          <w:b/>
        </w:rPr>
        <w:t>Compliance</w:t>
      </w:r>
      <w:r>
        <w:t xml:space="preserve">, and </w:t>
      </w:r>
      <w:r w:rsidRPr="0088278D">
        <w:t xml:space="preserve">click </w:t>
      </w:r>
      <w:r w:rsidRPr="001445BE">
        <w:rPr>
          <w:b/>
        </w:rPr>
        <w:t>Setup</w:t>
      </w:r>
      <w:r w:rsidRPr="0088278D">
        <w:t>.</w:t>
      </w:r>
    </w:p>
    <w:p w14:paraId="793AA45D" w14:textId="77777777" w:rsidR="00A62808" w:rsidRDefault="00A62808" w:rsidP="00EE572F">
      <w:pPr>
        <w:pStyle w:val="OrderedList"/>
        <w:jc w:val="both"/>
      </w:pPr>
      <w:r>
        <w:t>On t</w:t>
      </w:r>
      <w:r w:rsidRPr="0088278D">
        <w:t xml:space="preserve">he </w:t>
      </w:r>
      <w:r w:rsidRPr="003C674E">
        <w:rPr>
          <w:b/>
        </w:rPr>
        <w:t>Assigned Compliance Setup Search</w:t>
      </w:r>
      <w:r w:rsidRPr="0088278D">
        <w:t xml:space="preserve"> Screen</w:t>
      </w:r>
      <w:r>
        <w:t>, e</w:t>
      </w:r>
      <w:r w:rsidRPr="0088278D">
        <w:t xml:space="preserve">nter the loan search criteria and click </w:t>
      </w:r>
      <w:r w:rsidRPr="003C674E">
        <w:rPr>
          <w:b/>
        </w:rPr>
        <w:t>Search</w:t>
      </w:r>
      <w:r w:rsidRPr="003C674E">
        <w:t>.</w:t>
      </w:r>
      <w:r w:rsidRPr="0088278D">
        <w:t xml:space="preserve"> </w:t>
      </w:r>
    </w:p>
    <w:p w14:paraId="049F4850" w14:textId="74B449CD" w:rsidR="00A37E61" w:rsidRDefault="00A37E61" w:rsidP="001879BA">
      <w:pPr>
        <w:pStyle w:val="FigureCaption0"/>
      </w:pPr>
      <w:bookmarkStart w:id="4116" w:name="_Toc314127193"/>
      <w:r>
        <w:rPr>
          <w:noProof/>
        </w:rPr>
        <w:drawing>
          <wp:inline distT="0" distB="0" distL="0" distR="0" wp14:anchorId="438036DB" wp14:editId="18CC6BBB">
            <wp:extent cx="5943600" cy="1378585"/>
            <wp:effectExtent l="19050" t="19050" r="19050" b="12065"/>
            <wp:docPr id="1606989343"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6989343" name="Picture 1" descr="A screenshot of a computer&#10;&#10;Description automatically generated with medium confidence"/>
                    <pic:cNvPicPr/>
                  </pic:nvPicPr>
                  <pic:blipFill>
                    <a:blip r:embed="rId390"/>
                    <a:stretch>
                      <a:fillRect/>
                    </a:stretch>
                  </pic:blipFill>
                  <pic:spPr>
                    <a:xfrm>
                      <a:off x="0" y="0"/>
                      <a:ext cx="5943600" cy="1378585"/>
                    </a:xfrm>
                    <a:prstGeom prst="rect">
                      <a:avLst/>
                    </a:prstGeom>
                    <a:ln w="19050">
                      <a:solidFill>
                        <a:srgbClr val="0070C0"/>
                      </a:solidFill>
                    </a:ln>
                  </pic:spPr>
                </pic:pic>
              </a:graphicData>
            </a:graphic>
          </wp:inline>
        </w:drawing>
      </w:r>
    </w:p>
    <w:p w14:paraId="76C24742" w14:textId="1D25C0CD" w:rsidR="00A62808" w:rsidRPr="001306A4" w:rsidRDefault="00A62808" w:rsidP="001879BA">
      <w:pPr>
        <w:pStyle w:val="FigureCaption0"/>
      </w:pPr>
      <w:bookmarkStart w:id="4117" w:name="_Toc315476666"/>
      <w:bookmarkStart w:id="4118" w:name="_Toc74052990"/>
      <w:bookmarkStart w:id="4119" w:name="_Toc90644369"/>
      <w:bookmarkStart w:id="4120" w:name="_Toc23016421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57</w:t>
      </w:r>
      <w:r w:rsidR="00764635">
        <w:rPr>
          <w:noProof/>
        </w:rPr>
        <w:fldChar w:fldCharType="end"/>
      </w:r>
      <w:bookmarkEnd w:id="4116"/>
      <w:r>
        <w:rPr>
          <w:noProof/>
        </w:rPr>
        <w:t xml:space="preserve">: </w:t>
      </w:r>
      <w:r w:rsidR="00C113BB" w:rsidRPr="00C113BB">
        <w:rPr>
          <w:noProof/>
        </w:rPr>
        <w:t>Assigned - Compliance - Setup Search</w:t>
      </w:r>
      <w:bookmarkEnd w:id="4117"/>
      <w:bookmarkEnd w:id="4118"/>
      <w:bookmarkEnd w:id="4119"/>
      <w:bookmarkEnd w:id="4120"/>
    </w:p>
    <w:p w14:paraId="24C5FAFB" w14:textId="77777777" w:rsidR="00A62808" w:rsidRPr="0088278D" w:rsidRDefault="00A62808" w:rsidP="00F874DE">
      <w:pPr>
        <w:pStyle w:val="OrderedList"/>
        <w:jc w:val="both"/>
      </w:pPr>
      <w:r>
        <w:t>From the search results,</w:t>
      </w:r>
      <w:r w:rsidRPr="00A65E51">
        <w:rPr>
          <w:b/>
        </w:rPr>
        <w:t xml:space="preserve"> </w:t>
      </w:r>
      <w:r w:rsidRPr="0032263F">
        <w:t>select</w:t>
      </w:r>
      <w:r>
        <w:t xml:space="preserve"> a loan</w:t>
      </w:r>
      <w:r w:rsidRPr="0088278D">
        <w:t xml:space="preserve"> to initiate the timeline</w:t>
      </w:r>
      <w:r>
        <w:t>.</w:t>
      </w:r>
      <w:r w:rsidRPr="0088278D">
        <w:t xml:space="preserve"> </w:t>
      </w:r>
    </w:p>
    <w:p w14:paraId="7C472F64" w14:textId="77777777" w:rsidR="00A62808" w:rsidRDefault="00A62808" w:rsidP="00F874DE">
      <w:pPr>
        <w:pStyle w:val="OrderedList"/>
        <w:jc w:val="both"/>
      </w:pPr>
      <w:r>
        <w:t>From t</w:t>
      </w:r>
      <w:r w:rsidRPr="0088278D">
        <w:t xml:space="preserve">he </w:t>
      </w:r>
      <w:r w:rsidRPr="00A65E51">
        <w:rPr>
          <w:b/>
        </w:rPr>
        <w:t>Edit Servicing Management</w:t>
      </w:r>
      <w:r>
        <w:t xml:space="preserve"> screen, s</w:t>
      </w:r>
      <w:r w:rsidRPr="0088278D">
        <w:t xml:space="preserve">elect Taxes Delinquent from the </w:t>
      </w:r>
      <w:r w:rsidRPr="00A65E51">
        <w:rPr>
          <w:b/>
        </w:rPr>
        <w:t>Servicing Type</w:t>
      </w:r>
      <w:r w:rsidRPr="0088278D">
        <w:t xml:space="preserve"> </w:t>
      </w:r>
      <w:r>
        <w:t>d</w:t>
      </w:r>
      <w:r w:rsidRPr="0088278D">
        <w:t xml:space="preserve">ropdown and populate the required fields (marked with </w:t>
      </w:r>
      <w:r>
        <w:t>an asterisk).</w:t>
      </w:r>
    </w:p>
    <w:p w14:paraId="51F217B2" w14:textId="1E13FCC5" w:rsidR="00A62808" w:rsidRDefault="00C113BB" w:rsidP="00C12665">
      <w:pPr>
        <w:pStyle w:val="BodyText"/>
        <w:jc w:val="center"/>
      </w:pPr>
      <w:r>
        <w:rPr>
          <w:noProof/>
        </w:rPr>
        <w:drawing>
          <wp:inline distT="0" distB="0" distL="0" distR="0" wp14:anchorId="42846CB5" wp14:editId="64C62DF4">
            <wp:extent cx="2180021" cy="2140252"/>
            <wp:effectExtent l="0" t="0" r="0" b="0"/>
            <wp:docPr id="2894" name="Picture 2894" descr="Graphical user interface, text,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94" name="Picture 2894" descr="Graphical user interface, text, email&#10;&#10;Description automatically generated"/>
                    <pic:cNvPicPr/>
                  </pic:nvPicPr>
                  <pic:blipFill>
                    <a:blip r:embed="rId391"/>
                    <a:stretch>
                      <a:fillRect/>
                    </a:stretch>
                  </pic:blipFill>
                  <pic:spPr>
                    <a:xfrm>
                      <a:off x="0" y="0"/>
                      <a:ext cx="2190107" cy="2150154"/>
                    </a:xfrm>
                    <a:prstGeom prst="rect">
                      <a:avLst/>
                    </a:prstGeom>
                  </pic:spPr>
                </pic:pic>
              </a:graphicData>
            </a:graphic>
          </wp:inline>
        </w:drawing>
      </w:r>
    </w:p>
    <w:p w14:paraId="4F83F7FB" w14:textId="062D1B5B" w:rsidR="00A62808" w:rsidRPr="001306A4" w:rsidRDefault="00A62808" w:rsidP="001879BA">
      <w:pPr>
        <w:pStyle w:val="FigureCaption0"/>
      </w:pPr>
      <w:bookmarkStart w:id="4121" w:name="_Toc315476667"/>
      <w:bookmarkStart w:id="4122" w:name="_Toc74052991"/>
      <w:bookmarkStart w:id="4123" w:name="_Toc90644370"/>
      <w:bookmarkStart w:id="4124" w:name="_Toc23016421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58</w:t>
      </w:r>
      <w:r w:rsidR="00764635">
        <w:rPr>
          <w:noProof/>
        </w:rPr>
        <w:fldChar w:fldCharType="end"/>
      </w:r>
      <w:r>
        <w:rPr>
          <w:noProof/>
        </w:rPr>
        <w:t xml:space="preserve">: </w:t>
      </w:r>
      <w:r w:rsidR="00C113BB" w:rsidRPr="00C113BB">
        <w:rPr>
          <w:noProof/>
        </w:rPr>
        <w:t>Assigned - Compliance - Taxes Delinquent - Edit Servicing Management</w:t>
      </w:r>
      <w:bookmarkEnd w:id="4121"/>
      <w:bookmarkEnd w:id="4122"/>
      <w:bookmarkEnd w:id="4123"/>
      <w:bookmarkEnd w:id="4124"/>
    </w:p>
    <w:p w14:paraId="14CD3CBE" w14:textId="68BBE26B" w:rsidR="00A62808" w:rsidRPr="0088278D" w:rsidRDefault="00A62808" w:rsidP="00F874DE">
      <w:pPr>
        <w:pStyle w:val="OrderedList"/>
        <w:jc w:val="both"/>
      </w:pPr>
      <w:r>
        <w:t>Click</w:t>
      </w:r>
      <w:r w:rsidRPr="0088278D">
        <w:t xml:space="preserve"> the checkbox beside </w:t>
      </w:r>
      <w:r w:rsidRPr="00AA5159">
        <w:rPr>
          <w:b/>
        </w:rPr>
        <w:t>Go to Servicing Steps after Submit</w:t>
      </w:r>
      <w:r w:rsidRPr="0088278D">
        <w:t xml:space="preserve"> (at the bottom of the </w:t>
      </w:r>
      <w:r w:rsidR="007704DE" w:rsidRPr="007704DE">
        <w:rPr>
          <w:b/>
        </w:rPr>
        <w:t xml:space="preserve">Edit Servicing Management </w:t>
      </w:r>
      <w:r w:rsidRPr="0088278D">
        <w:t>Window</w:t>
      </w:r>
      <w:r>
        <w:t>).</w:t>
      </w:r>
    </w:p>
    <w:p w14:paraId="209FEF5C" w14:textId="77777777" w:rsidR="00A62808" w:rsidRPr="0088278D" w:rsidRDefault="00A62808" w:rsidP="00F874DE">
      <w:pPr>
        <w:pStyle w:val="OrderedList"/>
        <w:jc w:val="both"/>
      </w:pPr>
      <w:r>
        <w:rPr>
          <w:rFonts w:cs="Calibri"/>
          <w:color w:val="000000"/>
        </w:rPr>
        <w:t xml:space="preserve">Click </w:t>
      </w:r>
      <w:r w:rsidRPr="00AA5159">
        <w:rPr>
          <w:rFonts w:cs="Calibri"/>
          <w:b/>
          <w:color w:val="000000"/>
        </w:rPr>
        <w:t>Submit</w:t>
      </w:r>
      <w:r>
        <w:rPr>
          <w:rFonts w:cs="Calibri"/>
          <w:color w:val="000000"/>
        </w:rPr>
        <w:t xml:space="preserve"> </w:t>
      </w:r>
      <w:r w:rsidRPr="0088278D">
        <w:rPr>
          <w:rFonts w:cs="Calibri"/>
          <w:color w:val="000000"/>
        </w:rPr>
        <w:t xml:space="preserve">(If you click </w:t>
      </w:r>
      <w:r w:rsidRPr="008D24EA">
        <w:rPr>
          <w:rFonts w:cs="Calibri"/>
          <w:b/>
          <w:color w:val="000000"/>
        </w:rPr>
        <w:t>Cancel</w:t>
      </w:r>
      <w:r w:rsidRPr="0088278D">
        <w:rPr>
          <w:rFonts w:cs="Calibri"/>
          <w:color w:val="000000"/>
        </w:rPr>
        <w:t xml:space="preserve">, the </w:t>
      </w:r>
      <w:r w:rsidRPr="0088278D">
        <w:t>Assigned Compliance Setup Search Screen will be displayed</w:t>
      </w:r>
      <w:r>
        <w:t>).</w:t>
      </w:r>
    </w:p>
    <w:p w14:paraId="012619F3" w14:textId="61D210C5" w:rsidR="00A62808" w:rsidRPr="00B72C6D" w:rsidRDefault="00A62808" w:rsidP="00F874DE">
      <w:pPr>
        <w:pStyle w:val="OrderedList"/>
        <w:jc w:val="both"/>
      </w:pPr>
      <w:r w:rsidRPr="0088278D">
        <w:t xml:space="preserve">The </w:t>
      </w:r>
      <w:r w:rsidR="000C2021" w:rsidRPr="000C2021">
        <w:rPr>
          <w:b/>
        </w:rPr>
        <w:t xml:space="preserve">Compliance Steps </w:t>
      </w:r>
      <w:r w:rsidRPr="0088278D">
        <w:t xml:space="preserve">screen for Taxes Delinquent timeline is displayed. </w:t>
      </w:r>
    </w:p>
    <w:p w14:paraId="2DBE36E0" w14:textId="3BF5032F" w:rsidR="00A62808" w:rsidRDefault="00C113BB" w:rsidP="001879BA">
      <w:pPr>
        <w:pStyle w:val="BodyText"/>
      </w:pPr>
      <w:r>
        <w:rPr>
          <w:noProof/>
        </w:rPr>
        <w:drawing>
          <wp:inline distT="0" distB="0" distL="0" distR="0" wp14:anchorId="372D7A5D" wp14:editId="33388B2C">
            <wp:extent cx="5943600" cy="1065530"/>
            <wp:effectExtent l="0" t="0" r="0" b="1270"/>
            <wp:docPr id="2895" name="Picture 289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95" name="Picture 2895" descr="Graphical user interface, application&#10;&#10;Description automatically generated"/>
                    <pic:cNvPicPr/>
                  </pic:nvPicPr>
                  <pic:blipFill>
                    <a:blip r:embed="rId392"/>
                    <a:stretch>
                      <a:fillRect/>
                    </a:stretch>
                  </pic:blipFill>
                  <pic:spPr>
                    <a:xfrm>
                      <a:off x="0" y="0"/>
                      <a:ext cx="5943600" cy="1065530"/>
                    </a:xfrm>
                    <a:prstGeom prst="rect">
                      <a:avLst/>
                    </a:prstGeom>
                  </pic:spPr>
                </pic:pic>
              </a:graphicData>
            </a:graphic>
          </wp:inline>
        </w:drawing>
      </w:r>
    </w:p>
    <w:p w14:paraId="3292DD5D" w14:textId="4163DC7B" w:rsidR="00A62808" w:rsidRPr="001306A4" w:rsidRDefault="00A62808" w:rsidP="001879BA">
      <w:pPr>
        <w:pStyle w:val="FigureCaption0"/>
      </w:pPr>
      <w:bookmarkStart w:id="4125" w:name="_Toc315476668"/>
      <w:bookmarkStart w:id="4126" w:name="_Toc74052992"/>
      <w:bookmarkStart w:id="4127" w:name="_Toc90644371"/>
      <w:bookmarkStart w:id="4128" w:name="_Toc23016421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59</w:t>
      </w:r>
      <w:r w:rsidR="00764635">
        <w:rPr>
          <w:noProof/>
        </w:rPr>
        <w:fldChar w:fldCharType="end"/>
      </w:r>
      <w:r>
        <w:rPr>
          <w:noProof/>
        </w:rPr>
        <w:t xml:space="preserve">: </w:t>
      </w:r>
      <w:r w:rsidR="00C113BB" w:rsidRPr="00C113BB">
        <w:rPr>
          <w:noProof/>
        </w:rPr>
        <w:t>Assigned - Compliance - Taxes Delinquent - Timeline Steps</w:t>
      </w:r>
      <w:bookmarkEnd w:id="4125"/>
      <w:bookmarkEnd w:id="4126"/>
      <w:bookmarkEnd w:id="4127"/>
      <w:bookmarkEnd w:id="4128"/>
    </w:p>
    <w:p w14:paraId="6ABC78B5" w14:textId="70D2478D" w:rsidR="00A62808" w:rsidRPr="00031473" w:rsidRDefault="00A62808" w:rsidP="00F874DE">
      <w:pPr>
        <w:pStyle w:val="OrderedList"/>
        <w:jc w:val="both"/>
      </w:pPr>
      <w:r w:rsidRPr="008D24EA">
        <w:t xml:space="preserve">The step </w:t>
      </w:r>
      <w:r w:rsidRPr="008D24EA">
        <w:rPr>
          <w:b/>
        </w:rPr>
        <w:t xml:space="preserve">Delinquent Notification Received </w:t>
      </w:r>
      <w:r w:rsidRPr="008D24EA">
        <w:t xml:space="preserve">completion date is pre-populated with the timeline created date. </w:t>
      </w:r>
    </w:p>
    <w:p w14:paraId="5B6F98C9" w14:textId="77777777" w:rsidR="00A62808" w:rsidRPr="00A65E51" w:rsidRDefault="00A62808" w:rsidP="00F874DE">
      <w:pPr>
        <w:pStyle w:val="OrderedList"/>
        <w:jc w:val="both"/>
      </w:pPr>
      <w:r w:rsidRPr="0088278D">
        <w:rPr>
          <w:rFonts w:cs="Calibri"/>
        </w:rPr>
        <w:t xml:space="preserve">To generate the Taxes Delinquent – 10 Day Letter, </w:t>
      </w:r>
      <w:r>
        <w:t>click</w:t>
      </w:r>
      <w:r w:rsidRPr="0088278D">
        <w:t xml:space="preserve"> the </w:t>
      </w:r>
      <w:r w:rsidRPr="00A65E51">
        <w:rPr>
          <w:b/>
        </w:rPr>
        <w:t>magnifying glass</w:t>
      </w:r>
      <w:r w:rsidRPr="0088278D">
        <w:t xml:space="preserve"> beside </w:t>
      </w:r>
      <w:r w:rsidRPr="008D24EA">
        <w:rPr>
          <w:rFonts w:cs="Calibri"/>
          <w:b/>
        </w:rPr>
        <w:t>Mail Borrower Delinquent Letter</w:t>
      </w:r>
      <w:r w:rsidRPr="0088278D">
        <w:t xml:space="preserve"> step to preview the letter</w:t>
      </w:r>
      <w:r>
        <w:t>;</w:t>
      </w:r>
      <w:r w:rsidRPr="0088278D">
        <w:t xml:space="preserve"> the</w:t>
      </w:r>
      <w:r>
        <w:rPr>
          <w:szCs w:val="24"/>
        </w:rPr>
        <w:t xml:space="preserve"> Modify Letter Fields screen</w:t>
      </w:r>
      <w:r w:rsidRPr="0088278D">
        <w:rPr>
          <w:szCs w:val="24"/>
        </w:rPr>
        <w:t xml:space="preserve"> is displayed. Edit the subject and salutation and select </w:t>
      </w:r>
      <w:r w:rsidRPr="003F216C">
        <w:rPr>
          <w:b/>
          <w:bCs/>
          <w:szCs w:val="24"/>
        </w:rPr>
        <w:t>OK</w:t>
      </w:r>
      <w:r w:rsidRPr="0088278D">
        <w:rPr>
          <w:szCs w:val="24"/>
        </w:rPr>
        <w:t xml:space="preserve">. The </w:t>
      </w:r>
      <w:r w:rsidRPr="0088278D">
        <w:rPr>
          <w:rFonts w:cs="Calibri"/>
        </w:rPr>
        <w:t>Taxes Delinquent – 10 Day</w:t>
      </w:r>
      <w:r w:rsidRPr="0088278D">
        <w:t xml:space="preserve"> Letter</w:t>
      </w:r>
      <w:r w:rsidRPr="0088278D">
        <w:rPr>
          <w:szCs w:val="24"/>
        </w:rPr>
        <w:t xml:space="preserve"> is displayed.</w:t>
      </w:r>
      <w:r>
        <w:rPr>
          <w:szCs w:val="24"/>
        </w:rPr>
        <w:t xml:space="preserve"> </w:t>
      </w:r>
    </w:p>
    <w:p w14:paraId="47F6B9E7" w14:textId="77777777" w:rsidR="00A62808" w:rsidRPr="0088278D" w:rsidRDefault="00A62808" w:rsidP="00F874DE">
      <w:pPr>
        <w:pStyle w:val="OrderedList"/>
        <w:jc w:val="both"/>
      </w:pPr>
      <w:r w:rsidRPr="0088278D">
        <w:t xml:space="preserve">The printer icon beside the step </w:t>
      </w:r>
      <w:r>
        <w:t>enables</w:t>
      </w:r>
      <w:r w:rsidRPr="0088278D">
        <w:t xml:space="preserve"> the HUD </w:t>
      </w:r>
      <w:r>
        <w:t>c</w:t>
      </w:r>
      <w:r w:rsidRPr="0088278D">
        <w:t xml:space="preserve">ontractor to auto-save the document to the </w:t>
      </w:r>
      <w:r w:rsidRPr="00A65E51">
        <w:rPr>
          <w:b/>
        </w:rPr>
        <w:t>Documents</w:t>
      </w:r>
      <w:r w:rsidRPr="0088278D">
        <w:t xml:space="preserve"> tab. Select the </w:t>
      </w:r>
      <w:r w:rsidRPr="00A65E51">
        <w:rPr>
          <w:b/>
        </w:rPr>
        <w:t>printer icon</w:t>
      </w:r>
      <w:r>
        <w:t>;</w:t>
      </w:r>
      <w:r w:rsidRPr="0088278D">
        <w:t xml:space="preserve"> the</w:t>
      </w:r>
      <w:r>
        <w:t xml:space="preserve"> Modify Letter Fields screen</w:t>
      </w:r>
      <w:r w:rsidRPr="0088278D">
        <w:t xml:space="preserve"> is displayed. Edit the subject and salutation and </w:t>
      </w:r>
      <w:r>
        <w:t>click</w:t>
      </w:r>
      <w:r w:rsidRPr="0088278D">
        <w:t xml:space="preserve"> </w:t>
      </w:r>
      <w:r w:rsidRPr="003F216C">
        <w:rPr>
          <w:b/>
          <w:bCs/>
        </w:rPr>
        <w:t>OK</w:t>
      </w:r>
      <w:r w:rsidRPr="0088278D">
        <w:t xml:space="preserve">. The </w:t>
      </w:r>
      <w:r w:rsidRPr="0088278D">
        <w:rPr>
          <w:rFonts w:cs="Calibri"/>
        </w:rPr>
        <w:t>Taxes Delinquent – 10 Day</w:t>
      </w:r>
      <w:r w:rsidRPr="0088278D">
        <w:t xml:space="preserve"> Letter is displayed.</w:t>
      </w:r>
      <w:r>
        <w:t xml:space="preserve"> </w:t>
      </w:r>
      <w:r w:rsidRPr="0088278D">
        <w:t xml:space="preserve">This action auto-saves the document in the </w:t>
      </w:r>
      <w:r w:rsidRPr="00A65E51">
        <w:rPr>
          <w:b/>
        </w:rPr>
        <w:t>Documents</w:t>
      </w:r>
      <w:r w:rsidRPr="0088278D">
        <w:t xml:space="preserve"> tab and auto-completes the step.</w:t>
      </w:r>
    </w:p>
    <w:p w14:paraId="5F46A75C" w14:textId="40271044" w:rsidR="00A62808" w:rsidRPr="0088278D" w:rsidRDefault="00A62808" w:rsidP="00F874DE">
      <w:pPr>
        <w:pStyle w:val="OrderedList"/>
        <w:jc w:val="both"/>
      </w:pPr>
      <w:r w:rsidRPr="0088278D">
        <w:rPr>
          <w:szCs w:val="24"/>
        </w:rPr>
        <w:t>If proof of taxes paid is received</w:t>
      </w:r>
      <w:r>
        <w:rPr>
          <w:szCs w:val="24"/>
        </w:rPr>
        <w:t>,</w:t>
      </w:r>
      <w:r w:rsidRPr="0088278D">
        <w:rPr>
          <w:szCs w:val="24"/>
        </w:rPr>
        <w:t xml:space="preserve"> complete the step </w:t>
      </w:r>
      <w:r w:rsidRPr="008D24EA">
        <w:rPr>
          <w:b/>
          <w:szCs w:val="24"/>
        </w:rPr>
        <w:t>Received Proof of Taxes Paid</w:t>
      </w:r>
      <w:r w:rsidRPr="0088278D">
        <w:rPr>
          <w:szCs w:val="24"/>
        </w:rPr>
        <w:t xml:space="preserve">. </w:t>
      </w:r>
      <w:r w:rsidRPr="0088278D">
        <w:rPr>
          <w:rFonts w:cs="Calibri"/>
          <w:color w:val="000000"/>
        </w:rPr>
        <w:t xml:space="preserve">To complete step in the timeline, </w:t>
      </w:r>
      <w:r>
        <w:rPr>
          <w:rFonts w:cs="Calibri"/>
          <w:color w:val="000000"/>
        </w:rPr>
        <w:t>click</w:t>
      </w:r>
      <w:r w:rsidRPr="0088278D">
        <w:rPr>
          <w:rFonts w:cs="Calibri"/>
          <w:color w:val="000000"/>
        </w:rPr>
        <w:t xml:space="preserve"> the step, p</w:t>
      </w:r>
      <w:r w:rsidRPr="0088278D">
        <w:t xml:space="preserve">opulate the completion date, add a note in the </w:t>
      </w:r>
      <w:r>
        <w:t>N</w:t>
      </w:r>
      <w:r w:rsidRPr="0088278D">
        <w:t xml:space="preserve">otes field if applicable, </w:t>
      </w:r>
      <w:r>
        <w:t xml:space="preserve">and </w:t>
      </w:r>
      <w:r w:rsidRPr="0088278D">
        <w:t xml:space="preserve">click </w:t>
      </w:r>
      <w:r w:rsidRPr="00251671">
        <w:rPr>
          <w:b/>
        </w:rPr>
        <w:t>Submit</w:t>
      </w:r>
      <w:r w:rsidRPr="0088278D">
        <w:t xml:space="preserve"> on </w:t>
      </w:r>
      <w:r>
        <w:t xml:space="preserve">the </w:t>
      </w:r>
      <w:r w:rsidR="00A73AF0" w:rsidRPr="00A73AF0">
        <w:rPr>
          <w:b/>
        </w:rPr>
        <w:t>Edit Step</w:t>
      </w:r>
      <w:r w:rsidR="00A73AF0">
        <w:t xml:space="preserve"> window</w:t>
      </w:r>
      <w:r w:rsidRPr="0088278D">
        <w:t>.</w:t>
      </w:r>
    </w:p>
    <w:p w14:paraId="348F6976" w14:textId="0066AF16" w:rsidR="00A62808" w:rsidRPr="004F6097" w:rsidRDefault="00A62808" w:rsidP="00F874DE">
      <w:pPr>
        <w:pStyle w:val="OrderedList"/>
        <w:jc w:val="both"/>
      </w:pPr>
      <w:r w:rsidRPr="0088278D">
        <w:t xml:space="preserve">If authorization received to pay taxes, add </w:t>
      </w:r>
      <w:r>
        <w:t xml:space="preserve">the </w:t>
      </w:r>
      <w:r w:rsidRPr="0088278D">
        <w:t xml:space="preserve">optional step </w:t>
      </w:r>
      <w:r w:rsidRPr="008D24EA">
        <w:rPr>
          <w:b/>
        </w:rPr>
        <w:t>Authorization</w:t>
      </w:r>
      <w:r w:rsidRPr="00242DF7">
        <w:rPr>
          <w:b/>
        </w:rPr>
        <w:t xml:space="preserve"> </w:t>
      </w:r>
      <w:r w:rsidRPr="008D24EA">
        <w:rPr>
          <w:b/>
        </w:rPr>
        <w:t>Received/Pay Taxes</w:t>
      </w:r>
      <w:r w:rsidR="00B10347">
        <w:rPr>
          <w:b/>
        </w:rPr>
        <w:t>, this will make the Pay Taxes Button appear on the Servicing Management Screen</w:t>
      </w:r>
      <w:r>
        <w:t>.</w:t>
      </w:r>
    </w:p>
    <w:p w14:paraId="7CCDA310" w14:textId="508B3AFF" w:rsidR="00A62808" w:rsidRPr="002627AE" w:rsidRDefault="00A62808" w:rsidP="00F874DE">
      <w:pPr>
        <w:pStyle w:val="OrderedList"/>
        <w:jc w:val="both"/>
      </w:pPr>
      <w:r w:rsidRPr="002627AE">
        <w:t xml:space="preserve">To add an optional </w:t>
      </w:r>
      <w:r w:rsidR="00C113BB" w:rsidRPr="002627AE">
        <w:t>steps,</w:t>
      </w:r>
      <w:r w:rsidRPr="002627AE">
        <w:t xml:space="preserve"> click </w:t>
      </w:r>
      <w:r w:rsidRPr="002627AE">
        <w:rPr>
          <w:b/>
        </w:rPr>
        <w:t>New.</w:t>
      </w:r>
    </w:p>
    <w:p w14:paraId="77F59CC9" w14:textId="0863257A" w:rsidR="00A62808" w:rsidRDefault="00A62808" w:rsidP="00F874DE">
      <w:pPr>
        <w:pStyle w:val="OrderedList"/>
        <w:jc w:val="both"/>
      </w:pPr>
      <w:r w:rsidRPr="002627AE">
        <w:t xml:space="preserve">Select an optional step from the </w:t>
      </w:r>
      <w:r w:rsidRPr="00A65E51">
        <w:rPr>
          <w:b/>
        </w:rPr>
        <w:t>Step Description</w:t>
      </w:r>
      <w:r w:rsidRPr="002627AE">
        <w:t xml:space="preserve"> dropdown that needs to be added on the timeline and click </w:t>
      </w:r>
      <w:r>
        <w:rPr>
          <w:b/>
        </w:rPr>
        <w:t xml:space="preserve">Submit </w:t>
      </w:r>
      <w:r>
        <w:t>on the new screen</w:t>
      </w:r>
      <w:r w:rsidRPr="002627AE">
        <w:t xml:space="preserve">. The step will be added to the list of </w:t>
      </w:r>
      <w:r w:rsidR="00C113BB" w:rsidRPr="002627AE">
        <w:t>steps</w:t>
      </w:r>
      <w:r w:rsidRPr="002627AE">
        <w:t>.</w:t>
      </w:r>
    </w:p>
    <w:p w14:paraId="248CD484" w14:textId="5EA16ED1" w:rsidR="00A62808" w:rsidRDefault="00A62808" w:rsidP="00F874DE">
      <w:pPr>
        <w:pStyle w:val="OrderedList"/>
        <w:jc w:val="both"/>
      </w:pPr>
      <w:r w:rsidRPr="002627AE">
        <w:t xml:space="preserve">To complete the step, select the step and populate the completion date, add a note in the Notes field if applicable, and click </w:t>
      </w:r>
      <w:r w:rsidRPr="002627AE">
        <w:rPr>
          <w:b/>
        </w:rPr>
        <w:t>Submit</w:t>
      </w:r>
      <w:r>
        <w:t xml:space="preserve"> on the </w:t>
      </w:r>
      <w:r w:rsidR="00C113BB">
        <w:rPr>
          <w:b/>
        </w:rPr>
        <w:t>New</w:t>
      </w:r>
      <w:r w:rsidR="00C113BB" w:rsidRPr="00A73AF0">
        <w:rPr>
          <w:b/>
        </w:rPr>
        <w:t xml:space="preserve"> </w:t>
      </w:r>
      <w:r w:rsidR="00A73AF0" w:rsidRPr="00A73AF0">
        <w:rPr>
          <w:b/>
        </w:rPr>
        <w:t>Step</w:t>
      </w:r>
      <w:r w:rsidR="00A73AF0">
        <w:t xml:space="preserve"> window</w:t>
      </w:r>
      <w:r w:rsidRPr="002627AE">
        <w:t>.</w:t>
      </w:r>
    </w:p>
    <w:p w14:paraId="263A75BE" w14:textId="72253C49" w:rsidR="00A62808" w:rsidRDefault="00C113BB" w:rsidP="00C12665">
      <w:pPr>
        <w:pStyle w:val="BodyText"/>
        <w:jc w:val="center"/>
      </w:pPr>
      <w:r>
        <w:rPr>
          <w:noProof/>
        </w:rPr>
        <w:drawing>
          <wp:inline distT="0" distB="0" distL="0" distR="0" wp14:anchorId="37A1127A" wp14:editId="78E1EAF1">
            <wp:extent cx="2760925" cy="1707845"/>
            <wp:effectExtent l="0" t="0" r="1905" b="6985"/>
            <wp:docPr id="2896" name="Picture 289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96" name="Picture 2896" descr="Graphical user interface, text, application, chat or text message&#10;&#10;Description automatically generated"/>
                    <pic:cNvPicPr/>
                  </pic:nvPicPr>
                  <pic:blipFill>
                    <a:blip r:embed="rId393"/>
                    <a:stretch>
                      <a:fillRect/>
                    </a:stretch>
                  </pic:blipFill>
                  <pic:spPr>
                    <a:xfrm>
                      <a:off x="0" y="0"/>
                      <a:ext cx="2770306" cy="1713648"/>
                    </a:xfrm>
                    <a:prstGeom prst="rect">
                      <a:avLst/>
                    </a:prstGeom>
                  </pic:spPr>
                </pic:pic>
              </a:graphicData>
            </a:graphic>
          </wp:inline>
        </w:drawing>
      </w:r>
    </w:p>
    <w:p w14:paraId="3EE9FEBF" w14:textId="207994E5" w:rsidR="00A62808" w:rsidRPr="0088278D" w:rsidRDefault="00A62808" w:rsidP="001879BA">
      <w:pPr>
        <w:pStyle w:val="FigureCaption0"/>
      </w:pPr>
      <w:bookmarkStart w:id="4129" w:name="_Toc314127194"/>
      <w:bookmarkStart w:id="4130" w:name="_Toc230164213"/>
      <w:bookmarkStart w:id="4131" w:name="_Toc315476669"/>
      <w:bookmarkStart w:id="4132" w:name="_Toc74052993"/>
      <w:bookmarkStart w:id="4133" w:name="_Toc9064437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60</w:t>
      </w:r>
      <w:r w:rsidR="00764635">
        <w:rPr>
          <w:noProof/>
        </w:rPr>
        <w:fldChar w:fldCharType="end"/>
      </w:r>
      <w:bookmarkEnd w:id="4129"/>
      <w:r>
        <w:rPr>
          <w:noProof/>
        </w:rPr>
        <w:t xml:space="preserve">: </w:t>
      </w:r>
      <w:r w:rsidR="00C113BB" w:rsidRPr="00C113BB">
        <w:rPr>
          <w:noProof/>
        </w:rPr>
        <w:t>Assigned - Compliance - Taxes Delinquent - New Step</w:t>
      </w:r>
      <w:bookmarkEnd w:id="4130"/>
      <w:r w:rsidR="00C113BB" w:rsidRPr="00C113BB">
        <w:rPr>
          <w:noProof/>
        </w:rPr>
        <w:t xml:space="preserve"> </w:t>
      </w:r>
      <w:bookmarkEnd w:id="4131"/>
      <w:bookmarkEnd w:id="4132"/>
      <w:bookmarkEnd w:id="4133"/>
    </w:p>
    <w:p w14:paraId="3ABBC19C" w14:textId="6B4A42D2" w:rsidR="00A62808" w:rsidRPr="002627AE" w:rsidRDefault="00A62808" w:rsidP="00F874DE">
      <w:pPr>
        <w:pStyle w:val="OrderedList"/>
        <w:jc w:val="both"/>
      </w:pPr>
      <w:r w:rsidRPr="002627AE">
        <w:t xml:space="preserve">To pay the taxes, the </w:t>
      </w:r>
      <w:r w:rsidR="009E7AA3">
        <w:t>HUD NSC Contractor</w:t>
      </w:r>
      <w:r w:rsidRPr="002627AE">
        <w:t xml:space="preserve"> must select the Servicing Management tab. On the Servicing Management tab, click</w:t>
      </w:r>
      <w:r w:rsidRPr="002627AE">
        <w:rPr>
          <w:b/>
        </w:rPr>
        <w:t xml:space="preserve"> Pay Taxes</w:t>
      </w:r>
      <w:r>
        <w:t>. A new screen</w:t>
      </w:r>
      <w:r w:rsidRPr="002627AE">
        <w:t xml:space="preserve"> is displayed with New Tax Disbursement; select the Payee from the dropdown and click </w:t>
      </w:r>
      <w:r w:rsidRPr="002627AE">
        <w:rPr>
          <w:b/>
        </w:rPr>
        <w:t>Submit</w:t>
      </w:r>
      <w:r>
        <w:t>. A new screen</w:t>
      </w:r>
      <w:r w:rsidRPr="002627AE">
        <w:t xml:space="preserve"> is displayed with </w:t>
      </w:r>
      <w:r w:rsidRPr="00A65E51">
        <w:rPr>
          <w:b/>
        </w:rPr>
        <w:t>Edit Disbursement</w:t>
      </w:r>
      <w:r w:rsidRPr="002627AE">
        <w:t xml:space="preserve">; populate the disbursement amount and click </w:t>
      </w:r>
      <w:r w:rsidRPr="002627AE">
        <w:rPr>
          <w:b/>
        </w:rPr>
        <w:t>Submit</w:t>
      </w:r>
      <w:r w:rsidRPr="002627AE">
        <w:t xml:space="preserve">. The Disbursements tab is displayed with the new Taxes transaction. </w:t>
      </w:r>
    </w:p>
    <w:p w14:paraId="4FFF5989" w14:textId="1937E33F" w:rsidR="00A62808" w:rsidRPr="002627AE" w:rsidRDefault="00A62808" w:rsidP="00F874DE">
      <w:pPr>
        <w:pStyle w:val="OrderedList"/>
        <w:jc w:val="both"/>
      </w:pPr>
      <w:r w:rsidRPr="002627AE">
        <w:t xml:space="preserve">To trigger the step, </w:t>
      </w:r>
      <w:r w:rsidRPr="002627AE">
        <w:rPr>
          <w:b/>
        </w:rPr>
        <w:t>Mail Letter of Taxes Paid</w:t>
      </w:r>
      <w:r w:rsidRPr="002627AE">
        <w:t xml:space="preserve">, the following criteria must be satisfied: The optional step Authorization Received/Pay Taxes must be added on the timeline and </w:t>
      </w:r>
      <w:r w:rsidR="00C113BB" w:rsidRPr="002627AE">
        <w:t>completed,</w:t>
      </w:r>
      <w:r w:rsidRPr="002627AE">
        <w:t xml:space="preserve"> and the taxes must be paid as explained in the above step. </w:t>
      </w:r>
    </w:p>
    <w:p w14:paraId="4FCC0B6A" w14:textId="77777777" w:rsidR="00A62808" w:rsidRPr="00A65E51" w:rsidRDefault="00A62808" w:rsidP="00F874DE">
      <w:pPr>
        <w:pStyle w:val="OrderedList"/>
        <w:jc w:val="both"/>
      </w:pPr>
      <w:r w:rsidRPr="002627AE">
        <w:rPr>
          <w:rFonts w:cs="Calibri"/>
        </w:rPr>
        <w:t xml:space="preserve">To generate the </w:t>
      </w:r>
      <w:r w:rsidRPr="002627AE">
        <w:rPr>
          <w:rFonts w:cs="Calibri"/>
          <w:b/>
        </w:rPr>
        <w:t xml:space="preserve">Taxes Delinquent/Paid For Borrower </w:t>
      </w:r>
      <w:r w:rsidRPr="002627AE">
        <w:rPr>
          <w:rFonts w:cs="Calibri"/>
        </w:rPr>
        <w:t xml:space="preserve">Letter, </w:t>
      </w:r>
      <w:r w:rsidRPr="002627AE">
        <w:t xml:space="preserve">click on the magnifying glass beside </w:t>
      </w:r>
      <w:r w:rsidRPr="001F414F">
        <w:rPr>
          <w:rFonts w:cs="Calibri"/>
          <w:b/>
          <w:color w:val="000000"/>
        </w:rPr>
        <w:t>Mail Letter of Taxes Paid</w:t>
      </w:r>
      <w:r w:rsidRPr="002627AE">
        <w:t xml:space="preserve"> step to preview the letter, the</w:t>
      </w:r>
      <w:r w:rsidRPr="002627AE">
        <w:rPr>
          <w:szCs w:val="24"/>
        </w:rPr>
        <w:t xml:space="preserve"> Modify Letter Fields window is displayed. Edit the Subject and Salutation and select </w:t>
      </w:r>
      <w:r w:rsidRPr="001F414F">
        <w:rPr>
          <w:b/>
          <w:bCs/>
          <w:szCs w:val="24"/>
        </w:rPr>
        <w:t>OK</w:t>
      </w:r>
      <w:r w:rsidRPr="002627AE">
        <w:rPr>
          <w:szCs w:val="24"/>
        </w:rPr>
        <w:t xml:space="preserve">. The </w:t>
      </w:r>
      <w:r w:rsidRPr="001F414F">
        <w:rPr>
          <w:rFonts w:cs="Calibri"/>
          <w:b/>
        </w:rPr>
        <w:t xml:space="preserve">Taxes Delinquent/Paid For Borrower </w:t>
      </w:r>
      <w:r w:rsidRPr="001F414F">
        <w:rPr>
          <w:b/>
        </w:rPr>
        <w:t>Letter</w:t>
      </w:r>
      <w:r w:rsidRPr="002627AE">
        <w:rPr>
          <w:szCs w:val="24"/>
        </w:rPr>
        <w:t xml:space="preserve"> is displayed.  </w:t>
      </w:r>
    </w:p>
    <w:p w14:paraId="605FF2B3" w14:textId="77777777" w:rsidR="00A62808" w:rsidRPr="002627AE" w:rsidRDefault="00A62808" w:rsidP="00F874DE">
      <w:pPr>
        <w:pStyle w:val="OrderedList"/>
        <w:jc w:val="both"/>
      </w:pPr>
      <w:r w:rsidRPr="002627AE">
        <w:t xml:space="preserve">The printer icon beside the step allows the HUD Contractor to auto-save the document to the </w:t>
      </w:r>
      <w:r w:rsidRPr="00A65E51">
        <w:rPr>
          <w:b/>
        </w:rPr>
        <w:t>Documents</w:t>
      </w:r>
      <w:r w:rsidRPr="002627AE">
        <w:t xml:space="preserve"> tab. Select the </w:t>
      </w:r>
      <w:r w:rsidRPr="00A65E51">
        <w:rPr>
          <w:b/>
        </w:rPr>
        <w:t>printer icon,</w:t>
      </w:r>
      <w:r w:rsidRPr="002627AE">
        <w:t xml:space="preserve"> the</w:t>
      </w:r>
      <w:r>
        <w:t xml:space="preserve"> Modify Letter Fields screen</w:t>
      </w:r>
      <w:r w:rsidRPr="002627AE">
        <w:t xml:space="preserve"> is displayed. Edit the Subject and Salutation and select </w:t>
      </w:r>
      <w:r w:rsidRPr="001F414F">
        <w:rPr>
          <w:b/>
          <w:bCs/>
        </w:rPr>
        <w:t>OK</w:t>
      </w:r>
      <w:r w:rsidRPr="002627AE">
        <w:t xml:space="preserve">. The </w:t>
      </w:r>
      <w:r w:rsidRPr="001F414F">
        <w:rPr>
          <w:rFonts w:cs="Calibri"/>
          <w:b/>
        </w:rPr>
        <w:t>Taxes Delinquent/Paid For Borrower Letter</w:t>
      </w:r>
      <w:r w:rsidRPr="002627AE">
        <w:t xml:space="preserve"> is displayed.  This action auto-saves the document in the Documents tab and auto-completes the step.</w:t>
      </w:r>
    </w:p>
    <w:p w14:paraId="5BEEA720" w14:textId="65F3C980" w:rsidR="00A62808" w:rsidRPr="002627AE" w:rsidRDefault="00BE38DD" w:rsidP="00F874DE">
      <w:pPr>
        <w:pStyle w:val="OrderedList"/>
        <w:jc w:val="both"/>
      </w:pPr>
      <w:r>
        <w:t xml:space="preserve">Repeat the above instructions to add and </w:t>
      </w:r>
      <w:r w:rsidR="000C2021" w:rsidRPr="000C2021">
        <w:t xml:space="preserve">complete other </w:t>
      </w:r>
      <w:r w:rsidR="00A62808" w:rsidRPr="002627AE">
        <w:t>optional steps.</w:t>
      </w:r>
    </w:p>
    <w:p w14:paraId="6D8E5841" w14:textId="77777777" w:rsidR="00A62808" w:rsidRDefault="00A62808" w:rsidP="00E54F25">
      <w:pPr>
        <w:pStyle w:val="OrderedList"/>
      </w:pPr>
      <w:r w:rsidRPr="0088278D">
        <w:t>To add multiple Taxes Delinquent timelines</w:t>
      </w:r>
      <w:r>
        <w:t>,</w:t>
      </w:r>
      <w:r w:rsidRPr="0088278D" w:rsidDel="00052C16">
        <w:t xml:space="preserve"> </w:t>
      </w:r>
      <w:r w:rsidRPr="0088278D">
        <w:t xml:space="preserve">repeat the steps </w:t>
      </w:r>
      <w:r>
        <w:t xml:space="preserve">above </w:t>
      </w:r>
      <w:r w:rsidRPr="0088278D">
        <w:t>to initiate and complete the timeline as mentioned above for the second timeline.</w:t>
      </w:r>
    </w:p>
    <w:p w14:paraId="72359CAD" w14:textId="0640F5D0" w:rsidR="00B10347" w:rsidRDefault="00B10347" w:rsidP="00E54F25">
      <w:pPr>
        <w:pStyle w:val="OrderedList"/>
      </w:pPr>
      <w:r>
        <w:t xml:space="preserve">On the Servicing Management Screen, if the User clicks the Edit button, there will be an option to change the Tax Payment Status. The user can choose between 4 statuses; “Delinquent”, “Paid by Borrower”, “Paid by Servicer” and “Unpaid but Resolved – Pending”. </w:t>
      </w:r>
    </w:p>
    <w:p w14:paraId="08EC5D1B" w14:textId="3FC6DA9A" w:rsidR="00B10347" w:rsidRPr="0088278D" w:rsidRDefault="00B10347" w:rsidP="00E54F25">
      <w:pPr>
        <w:pStyle w:val="OrderedList"/>
      </w:pPr>
      <w:r>
        <w:t xml:space="preserve">If the User selects “Unpaid but Resolved – Pending”, the User will have to enter a Note on the Edit Servicing Management screen to provide the reason they have updated the Tax Payment Status to “Unpaid but Resolved – Pending”. Once the user enters the note and clicks submit, two System Steps will be populated on the Timeline; “HUD Approves Payment Status update to “Unpaid but Resolved”” and “HUD Denies Payment Status update to “Unpaid but Resolved””. The HUD user will then need to complete one of those steps. The Tax Year those steps belong to will also be displayed in the Step Note. Once the HUD user Completes the “HUD Approves Payment Status update to “Unpaid but Resolved”” step, the Delinquency Status will be updated to “Unpaid but Resolved”. If all tax years have a Delinquency Status of  “Paid by Servicer, Paid by Borrower or Unpaid but Resolved, the Timeline will be inactivated automatically. </w:t>
      </w:r>
    </w:p>
    <w:p w14:paraId="08DCA975" w14:textId="5EEDFF1F" w:rsidR="00A62808" w:rsidRDefault="00A62808" w:rsidP="00F874DE">
      <w:pPr>
        <w:pStyle w:val="Heading3"/>
        <w:ind w:left="1080" w:hanging="1080"/>
        <w:jc w:val="both"/>
      </w:pPr>
      <w:bookmarkStart w:id="4134" w:name="_Toc315554341"/>
      <w:bookmarkStart w:id="4135" w:name="_Toc315634002"/>
      <w:bookmarkStart w:id="4136" w:name="_Toc11334923"/>
      <w:bookmarkStart w:id="4137" w:name="_Toc74052151"/>
      <w:bookmarkStart w:id="4138" w:name="_Toc90643534"/>
      <w:bookmarkStart w:id="4139" w:name="_Toc230163468"/>
      <w:bookmarkStart w:id="4140" w:name="_Toc314126746"/>
      <w:bookmarkStart w:id="4141" w:name="_Toc314660878"/>
      <w:r>
        <w:t>Disposition Timelines</w:t>
      </w:r>
      <w:bookmarkEnd w:id="4134"/>
      <w:bookmarkEnd w:id="4135"/>
      <w:bookmarkEnd w:id="4136"/>
      <w:bookmarkEnd w:id="4137"/>
      <w:bookmarkEnd w:id="4138"/>
      <w:bookmarkEnd w:id="4139"/>
      <w:r>
        <w:t xml:space="preserve"> </w:t>
      </w:r>
      <w:bookmarkEnd w:id="4140"/>
      <w:bookmarkEnd w:id="4141"/>
    </w:p>
    <w:p w14:paraId="010EE4A8" w14:textId="5FB4A926" w:rsidR="00BA053D" w:rsidRDefault="00BA053D" w:rsidP="006A21CA">
      <w:pPr>
        <w:pStyle w:val="UnorderedList"/>
        <w:numPr>
          <w:ilvl w:val="0"/>
          <w:numId w:val="0"/>
        </w:numPr>
        <w:jc w:val="both"/>
      </w:pPr>
      <w:r>
        <w:t>The following Assigned &gt; Disposition timelines are available:</w:t>
      </w:r>
    </w:p>
    <w:p w14:paraId="0CDBF749" w14:textId="2897A15B" w:rsidR="00885E84" w:rsidRDefault="00885E84" w:rsidP="006A21CA">
      <w:pPr>
        <w:pStyle w:val="UnorderedList"/>
        <w:jc w:val="both"/>
      </w:pPr>
      <w:r>
        <w:t>Asset Sale</w:t>
      </w:r>
    </w:p>
    <w:p w14:paraId="6DAA6E34" w14:textId="77777777" w:rsidR="00885E84" w:rsidRDefault="00885E84" w:rsidP="006A21CA">
      <w:pPr>
        <w:pStyle w:val="UnorderedList"/>
        <w:jc w:val="both"/>
      </w:pPr>
      <w:r>
        <w:t>Due &amp; Payable</w:t>
      </w:r>
    </w:p>
    <w:p w14:paraId="3E52B40E" w14:textId="77777777" w:rsidR="00885E84" w:rsidRDefault="00885E84" w:rsidP="006A21CA">
      <w:pPr>
        <w:pStyle w:val="UnorderedList"/>
        <w:jc w:val="both"/>
      </w:pPr>
      <w:r>
        <w:t>Loss Mitigation - Deed-in-Lieu</w:t>
      </w:r>
    </w:p>
    <w:p w14:paraId="05D25DF9" w14:textId="77777777" w:rsidR="00885E84" w:rsidRDefault="00885E84" w:rsidP="006A21CA">
      <w:pPr>
        <w:pStyle w:val="UnorderedList"/>
        <w:jc w:val="both"/>
      </w:pPr>
      <w:r>
        <w:t>Loss Mitigation - Family Sale Pending</w:t>
      </w:r>
    </w:p>
    <w:p w14:paraId="726BC79C" w14:textId="77777777" w:rsidR="00885E84" w:rsidRDefault="00885E84" w:rsidP="006A21CA">
      <w:pPr>
        <w:pStyle w:val="UnorderedList"/>
        <w:jc w:val="both"/>
      </w:pPr>
      <w:r>
        <w:t>Loss Mitigation - Pre-Foreclosure</w:t>
      </w:r>
    </w:p>
    <w:p w14:paraId="2BD5A7AE" w14:textId="77777777" w:rsidR="00885E84" w:rsidRDefault="00885E84" w:rsidP="006A21CA">
      <w:pPr>
        <w:pStyle w:val="UnorderedList"/>
        <w:jc w:val="both"/>
      </w:pPr>
      <w:r>
        <w:t>Loss Mitigation - Short Sale</w:t>
      </w:r>
    </w:p>
    <w:p w14:paraId="7D404478" w14:textId="3E8E895D" w:rsidR="00885E84" w:rsidRDefault="00885E84" w:rsidP="006A21CA">
      <w:pPr>
        <w:pStyle w:val="UnorderedList"/>
        <w:jc w:val="both"/>
      </w:pPr>
      <w:r>
        <w:t>Write-Off Review</w:t>
      </w:r>
    </w:p>
    <w:p w14:paraId="17C02BFD" w14:textId="641D29E3" w:rsidR="002109E7" w:rsidRDefault="002109E7" w:rsidP="00863D8C">
      <w:pPr>
        <w:pStyle w:val="Heading4"/>
      </w:pPr>
      <w:bookmarkStart w:id="4142" w:name="_Toc11334924"/>
      <w:bookmarkStart w:id="4143" w:name="_Toc74052152"/>
      <w:bookmarkStart w:id="4144" w:name="_Toc90643535"/>
      <w:bookmarkStart w:id="4145" w:name="_Toc230163469"/>
      <w:bookmarkStart w:id="4146" w:name="_Toc314126747"/>
      <w:bookmarkStart w:id="4147" w:name="_Toc314660879"/>
      <w:bookmarkStart w:id="4148" w:name="_Toc315554342"/>
      <w:bookmarkStart w:id="4149" w:name="_Toc315634003"/>
      <w:r>
        <w:t>Asset Sale</w:t>
      </w:r>
      <w:bookmarkEnd w:id="4142"/>
      <w:bookmarkEnd w:id="4143"/>
      <w:bookmarkEnd w:id="4144"/>
      <w:bookmarkEnd w:id="4145"/>
    </w:p>
    <w:p w14:paraId="5470B973" w14:textId="77777777" w:rsidR="00BB61DB" w:rsidRPr="00625AF8" w:rsidRDefault="00BB61DB" w:rsidP="006A21CA">
      <w:pPr>
        <w:jc w:val="both"/>
        <w:rPr>
          <w:rFonts w:ascii="Cambria" w:hAnsi="Cambria"/>
        </w:rPr>
      </w:pPr>
      <w:r w:rsidRPr="00625AF8">
        <w:rPr>
          <w:rFonts w:ascii="Cambria" w:hAnsi="Cambria"/>
        </w:rPr>
        <w:t xml:space="preserve">This timeline is located under Assigned &gt; Disposition, Servicing Type “Asset Sale” and is initiated by NSC Staff </w:t>
      </w:r>
      <w:r>
        <w:rPr>
          <w:rFonts w:ascii="Cambria" w:hAnsi="Cambria"/>
        </w:rPr>
        <w:t>or</w:t>
      </w:r>
      <w:r w:rsidRPr="00625AF8">
        <w:rPr>
          <w:rFonts w:ascii="Cambria" w:hAnsi="Cambria"/>
        </w:rPr>
        <w:t xml:space="preserve"> HUD NSC Manager to record an Asset Sale event. Upon initiation of this timeline, the case sub-status is updated to Asset Sale. If the timeline is inactivated, the case sub-status is updated accordingly. There must be an Active Due &amp; Payable timeline to initiate the Asset Sale Timeline.</w:t>
      </w:r>
    </w:p>
    <w:p w14:paraId="03876299" w14:textId="77777777" w:rsidR="00BB61DB" w:rsidRPr="00625AF8" w:rsidRDefault="00BB61DB" w:rsidP="006A21CA">
      <w:pPr>
        <w:jc w:val="both"/>
        <w:rPr>
          <w:rFonts w:ascii="Cambria" w:hAnsi="Cambria"/>
        </w:rPr>
      </w:pPr>
      <w:r w:rsidRPr="00625AF8">
        <w:rPr>
          <w:rFonts w:ascii="Cambria" w:hAnsi="Cambria"/>
        </w:rPr>
        <w:t>Multiple active Asset Sale timelines cannot be initiated on a loan. The Servicing Management tab can be used to activate or inactivate the timeline. Once the timeline is inactivated, none of the steps can be edited.</w:t>
      </w:r>
    </w:p>
    <w:p w14:paraId="7BDE37AF" w14:textId="77777777" w:rsidR="00BB61DB" w:rsidRPr="00625AF8" w:rsidRDefault="00BB61DB" w:rsidP="006A21CA">
      <w:pPr>
        <w:jc w:val="both"/>
        <w:rPr>
          <w:rFonts w:ascii="Cambria" w:hAnsi="Cambria"/>
        </w:rPr>
      </w:pPr>
      <w:r w:rsidRPr="00BB61DB">
        <w:rPr>
          <w:rFonts w:ascii="Cambria" w:hAnsi="Cambria"/>
          <w:b/>
          <w:bCs/>
        </w:rPr>
        <w:t>TIP</w:t>
      </w:r>
      <w:r w:rsidRPr="00625AF8">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170B25F2" w14:textId="77777777" w:rsidR="00BB61DB" w:rsidRDefault="00BB61DB" w:rsidP="006A21CA">
      <w:pPr>
        <w:pStyle w:val="OrderedList"/>
        <w:jc w:val="both"/>
      </w:pPr>
      <w:r w:rsidRPr="00625AF8">
        <w:t xml:space="preserve">The </w:t>
      </w:r>
      <w:r w:rsidRPr="00BB61DB">
        <w:rPr>
          <w:rFonts w:asciiTheme="majorHAnsi" w:hAnsiTheme="majorHAnsi"/>
        </w:rPr>
        <w:t>Contractor</w:t>
      </w:r>
      <w:r w:rsidRPr="00625AF8">
        <w:t xml:space="preserve"> attaches all required documentation and completes the necessary steps on the timeline. The following Template Steps are displayed when the timeline is initiated. The steps are HUD steps unless otherwise stated</w:t>
      </w:r>
    </w:p>
    <w:p w14:paraId="3A98FAC8"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Asset Sale Eligibility Confirmed (All borrowers deceased, no NBS present, Placed in Custodial)</w:t>
      </w:r>
    </w:p>
    <w:p w14:paraId="19D9A313"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Asset Sale Eligible Alert Created</w:t>
      </w:r>
    </w:p>
    <w:p w14:paraId="4D51D044"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Property in Custodial Care</w:t>
      </w:r>
    </w:p>
    <w:p w14:paraId="56AF9BAA"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all HECM borrowers are deceased</w:t>
      </w:r>
    </w:p>
    <w:p w14:paraId="29F3B63B"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no indication of living/eligible non-borrowing spouse (NBS)</w:t>
      </w:r>
    </w:p>
    <w:p w14:paraId="05A2B760"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if loan has been referred to NJF or DOJ Foreclosure</w:t>
      </w:r>
    </w:p>
    <w:p w14:paraId="4E618B5B"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if NJF or DOJ Foreclosure was cancelled</w:t>
      </w:r>
    </w:p>
    <w:p w14:paraId="0F2C05B7"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if Estate is trying to purchase or market the property</w:t>
      </w:r>
    </w:p>
    <w:p w14:paraId="26E40749"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1st Note is imaged</w:t>
      </w:r>
    </w:p>
    <w:p w14:paraId="14F85224"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Recorded 1st Mortgage is imaged</w:t>
      </w:r>
    </w:p>
    <w:p w14:paraId="1573E1A8"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Confirm all Recorded Assignments are imaged (complete chain required)</w:t>
      </w:r>
    </w:p>
    <w:p w14:paraId="19A4B4D0"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Asset Sale Complete Date</w:t>
      </w:r>
    </w:p>
    <w:p w14:paraId="5EB94DAD" w14:textId="77777777" w:rsidR="00BB61DB" w:rsidRPr="00625AF8" w:rsidRDefault="00BB61DB" w:rsidP="006A21CA">
      <w:pPr>
        <w:numPr>
          <w:ilvl w:val="0"/>
          <w:numId w:val="21"/>
        </w:numPr>
        <w:spacing w:after="0" w:line="240" w:lineRule="auto"/>
        <w:jc w:val="both"/>
        <w:rPr>
          <w:rFonts w:ascii="Cambria" w:hAnsi="Cambria"/>
        </w:rPr>
      </w:pPr>
      <w:r w:rsidRPr="00625AF8">
        <w:rPr>
          <w:rFonts w:ascii="Cambria" w:hAnsi="Cambria"/>
        </w:rPr>
        <w:t xml:space="preserve">Goodbye Letter sent to Borrower – </w:t>
      </w:r>
      <w:r w:rsidRPr="00625AF8">
        <w:rPr>
          <w:rFonts w:ascii="Cambria" w:hAnsi="Cambria"/>
          <w:b/>
          <w:bCs/>
          <w:i/>
          <w:iCs/>
        </w:rPr>
        <w:t>HUD Contractor Step</w:t>
      </w:r>
    </w:p>
    <w:p w14:paraId="145D99F0" w14:textId="597C7C7A" w:rsidR="00A62808" w:rsidRPr="00D757EC" w:rsidRDefault="00A62808" w:rsidP="00863D8C">
      <w:pPr>
        <w:pStyle w:val="Heading4"/>
      </w:pPr>
      <w:bookmarkStart w:id="4150" w:name="_Toc11334925"/>
      <w:bookmarkStart w:id="4151" w:name="_Toc74052153"/>
      <w:bookmarkStart w:id="4152" w:name="_Toc90643536"/>
      <w:bookmarkStart w:id="4153" w:name="_Toc230163470"/>
      <w:r w:rsidRPr="00D757EC">
        <w:t>Due and Payable</w:t>
      </w:r>
      <w:bookmarkEnd w:id="4146"/>
      <w:bookmarkEnd w:id="4147"/>
      <w:bookmarkEnd w:id="4148"/>
      <w:bookmarkEnd w:id="4149"/>
      <w:bookmarkEnd w:id="4150"/>
      <w:bookmarkEnd w:id="4151"/>
      <w:bookmarkEnd w:id="4152"/>
      <w:bookmarkEnd w:id="4153"/>
      <w:r w:rsidR="00D87085" w:rsidRPr="00D757EC">
        <w:fldChar w:fldCharType="begin"/>
      </w:r>
      <w:r w:rsidR="00D87085" w:rsidRPr="00D757EC">
        <w:instrText xml:space="preserve"> XE "Assigned Due and Payable Timeline" </w:instrText>
      </w:r>
      <w:r w:rsidR="00D87085" w:rsidRPr="00D757EC">
        <w:fldChar w:fldCharType="end"/>
      </w:r>
    </w:p>
    <w:p w14:paraId="3D98431F" w14:textId="77777777" w:rsidR="00BB61DB" w:rsidRPr="006A21CA" w:rsidRDefault="00BB61DB" w:rsidP="006A21CA">
      <w:pPr>
        <w:jc w:val="both"/>
        <w:rPr>
          <w:rFonts w:ascii="Cambria" w:hAnsi="Cambria"/>
        </w:rPr>
      </w:pPr>
      <w:r w:rsidRPr="006A21CA">
        <w:rPr>
          <w:rFonts w:ascii="Cambria" w:hAnsi="Cambria"/>
        </w:rPr>
        <w:t>This timeline is located under Assigned &gt; Disposition, Servicing Type “Due &amp; Payable” and is initiated by a HUD NSC Contractor to record the Due and Payable event. The HUD NSC Contractor does not need HUD NSC staff approval on this timeline.</w:t>
      </w:r>
    </w:p>
    <w:p w14:paraId="1553D5BB" w14:textId="77777777" w:rsidR="00BB61DB" w:rsidRPr="006A21CA" w:rsidRDefault="00BB61DB" w:rsidP="006A21CA">
      <w:pPr>
        <w:jc w:val="both"/>
        <w:rPr>
          <w:rFonts w:ascii="Cambria" w:hAnsi="Cambria"/>
        </w:rPr>
      </w:pPr>
      <w:r w:rsidRPr="006A21CA">
        <w:rPr>
          <w:rFonts w:ascii="Cambria" w:hAnsi="Cambria"/>
        </w:rPr>
        <w:t xml:space="preserve">When a HUD NSC Contractor populates the death date of last surviving mortgagor on the Contact Screen, the system automatically initiates the Due &amp; Payable timeline with the default reason of Death. For all other default reasons, a HUD NSC Contractor must manually initiate the timeline. </w:t>
      </w:r>
    </w:p>
    <w:p w14:paraId="4C3B15C3" w14:textId="77777777" w:rsidR="00BB61DB" w:rsidRPr="006A21CA" w:rsidRDefault="00BB61DB" w:rsidP="006A21CA">
      <w:pPr>
        <w:jc w:val="both"/>
        <w:rPr>
          <w:rFonts w:ascii="Cambria" w:hAnsi="Cambria"/>
        </w:rPr>
      </w:pPr>
      <w:r w:rsidRPr="006A21CA">
        <w:rPr>
          <w:rFonts w:ascii="Cambria" w:hAnsi="Cambria"/>
        </w:rPr>
        <w:t>When this timeline is initiated, the case sub-status is updated to Due and Payable. If the timeline is inactivated, the case sub-status is updated accordingly.</w:t>
      </w:r>
    </w:p>
    <w:p w14:paraId="11BEC7D6" w14:textId="77777777" w:rsidR="00BB61DB" w:rsidRPr="006A21CA" w:rsidRDefault="00BB61DB" w:rsidP="006A21CA">
      <w:pPr>
        <w:jc w:val="both"/>
        <w:rPr>
          <w:rFonts w:ascii="Cambria" w:hAnsi="Cambria"/>
        </w:rPr>
      </w:pPr>
      <w:r w:rsidRPr="006A21CA">
        <w:rPr>
          <w:rFonts w:ascii="Cambria" w:hAnsi="Cambria"/>
        </w:rPr>
        <w:t xml:space="preserve">Multiple active Due &amp; Payable timelines cannot be initiated on a loan. The Servicing Management tab can be used to activate or inactivate the timeline and update the default date and default reason (other than Death). Once the timeline is inactivated, none of the steps can be edited. </w:t>
      </w:r>
    </w:p>
    <w:p w14:paraId="5F052918" w14:textId="77777777" w:rsidR="00BB61DB" w:rsidRPr="006A21CA" w:rsidRDefault="00BB61DB" w:rsidP="006A21CA">
      <w:pPr>
        <w:jc w:val="both"/>
        <w:rPr>
          <w:rFonts w:ascii="Cambria" w:hAnsi="Cambria"/>
        </w:rPr>
      </w:pPr>
      <w:r w:rsidRPr="006A21CA">
        <w:rPr>
          <w:rFonts w:ascii="Cambria" w:hAnsi="Cambria"/>
          <w:b/>
          <w:bCs/>
        </w:rPr>
        <w:t>TIP</w:t>
      </w:r>
      <w:r w:rsidRPr="006A21CA">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64065B14" w14:textId="77777777" w:rsidR="00BB61DB" w:rsidRPr="006A21CA" w:rsidRDefault="00BB61DB" w:rsidP="006A21CA">
      <w:pPr>
        <w:pStyle w:val="OrderedList"/>
        <w:jc w:val="both"/>
      </w:pPr>
      <w:r w:rsidRPr="006A21CA">
        <w:t>The Contractor attaches all required documentation and completes the necessary steps on the timeline. The following Template Steps are displayed when the timeline is initiated. The steps are HUD Contractor steps unless otherwise stated</w:t>
      </w:r>
    </w:p>
    <w:p w14:paraId="62E0F48A"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Disposition Event Occurred</w:t>
      </w:r>
    </w:p>
    <w:p w14:paraId="6B125003"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Mail Condolence / Repayment Letter</w:t>
      </w:r>
    </w:p>
    <w:p w14:paraId="389462ED"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Mail Loss Mit Letter(s)</w:t>
      </w:r>
    </w:p>
    <w:p w14:paraId="2FA3DDDD"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Follow Up Phone Attempt</w:t>
      </w:r>
    </w:p>
    <w:p w14:paraId="3C8330DE" w14:textId="77777777" w:rsidR="00BB61DB" w:rsidRPr="006A21CA" w:rsidRDefault="00BB61DB" w:rsidP="006A21CA">
      <w:pPr>
        <w:pStyle w:val="OrderedList"/>
        <w:jc w:val="both"/>
      </w:pPr>
      <w:r w:rsidRPr="006A21CA">
        <w:t>The following Optional Steps are available on this timeline. Refer to section 7.1.8 “To Add Optional Timeline Steps” for general information how to add and complete optional steps within a timeline. The steps are HUD Contractor steps unless otherwise stated</w:t>
      </w:r>
    </w:p>
    <w:p w14:paraId="0FF6765D"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Initiate DIL</w:t>
      </w:r>
    </w:p>
    <w:p w14:paraId="7D278CB9"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Initiate Short Sale</w:t>
      </w:r>
    </w:p>
    <w:p w14:paraId="714E8539"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Initiate Family Sale</w:t>
      </w:r>
    </w:p>
    <w:p w14:paraId="6C59CAD3"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Initiate Pre-Foreclosure Process</w:t>
      </w:r>
    </w:p>
    <w:p w14:paraId="4BC6E8E1" w14:textId="77777777" w:rsidR="00BB61DB" w:rsidRPr="006A21CA" w:rsidRDefault="00BB61DB" w:rsidP="006A21CA">
      <w:pPr>
        <w:pStyle w:val="OrderedList"/>
        <w:jc w:val="both"/>
      </w:pPr>
      <w:r w:rsidRPr="006A21CA">
        <w:t>The following step is triggered if the Due &amp; Payable timeline is created when deferred status on a loan is changed from “Yes” to “No” (No more eligible NBSs on the loan)</w:t>
      </w:r>
    </w:p>
    <w:p w14:paraId="28E0CCB1"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NBS Deferral Period has Ended</w:t>
      </w:r>
    </w:p>
    <w:p w14:paraId="53196AAE" w14:textId="77777777" w:rsidR="00BB61DB" w:rsidRPr="006A21CA" w:rsidRDefault="00BB61DB" w:rsidP="006A21CA">
      <w:pPr>
        <w:pStyle w:val="OrderedList"/>
        <w:jc w:val="both"/>
      </w:pPr>
      <w:r w:rsidRPr="006A21CA">
        <w:t>The following Servicing Mgmt fields are required for this timeline during timeline initiation/ setup, in addition to Initiation Date:</w:t>
      </w:r>
    </w:p>
    <w:p w14:paraId="111E80E3" w14:textId="77777777" w:rsidR="00BB61DB" w:rsidRPr="006A21CA" w:rsidRDefault="00BB61DB" w:rsidP="006A21CA">
      <w:pPr>
        <w:numPr>
          <w:ilvl w:val="0"/>
          <w:numId w:val="21"/>
        </w:numPr>
        <w:spacing w:after="0" w:line="240" w:lineRule="auto"/>
        <w:jc w:val="both"/>
        <w:rPr>
          <w:rFonts w:ascii="Cambria" w:hAnsi="Cambria"/>
        </w:rPr>
      </w:pPr>
      <w:r w:rsidRPr="006A21CA">
        <w:rPr>
          <w:rFonts w:ascii="Cambria" w:hAnsi="Cambria"/>
        </w:rPr>
        <w:t>Default Reason:</w:t>
      </w:r>
    </w:p>
    <w:p w14:paraId="5A43389D"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Conveyed Title</w:t>
      </w:r>
    </w:p>
    <w:p w14:paraId="5FDFC90F"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End of Deferral Period</w:t>
      </w:r>
    </w:p>
    <w:p w14:paraId="27311F1D"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Occupancy – Compliance</w:t>
      </w:r>
    </w:p>
    <w:p w14:paraId="22836D22"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Occupancy – Residency</w:t>
      </w:r>
    </w:p>
    <w:p w14:paraId="26FE83C6"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Repairs &amp; Upkeep</w:t>
      </w:r>
    </w:p>
    <w:p w14:paraId="0D121548"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Condo Fees</w:t>
      </w:r>
    </w:p>
    <w:p w14:paraId="09C7102D"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Ground Rents</w:t>
      </w:r>
    </w:p>
    <w:p w14:paraId="34C4377C"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HOA Fees</w:t>
      </w:r>
    </w:p>
    <w:p w14:paraId="66915F2B"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Insurance</w:t>
      </w:r>
    </w:p>
    <w:p w14:paraId="71FCEDA1"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PUD’s</w:t>
      </w:r>
    </w:p>
    <w:p w14:paraId="0F3520BE"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Special Assessments</w:t>
      </w:r>
    </w:p>
    <w:p w14:paraId="0435D831" w14:textId="77777777" w:rsidR="00BB61DB" w:rsidRPr="006A21CA" w:rsidRDefault="00BB61DB" w:rsidP="006A21CA">
      <w:pPr>
        <w:numPr>
          <w:ilvl w:val="1"/>
          <w:numId w:val="21"/>
        </w:numPr>
        <w:spacing w:after="0" w:line="240" w:lineRule="auto"/>
        <w:jc w:val="both"/>
        <w:rPr>
          <w:rFonts w:ascii="Cambria" w:hAnsi="Cambria"/>
        </w:rPr>
      </w:pPr>
      <w:r w:rsidRPr="006A21CA">
        <w:rPr>
          <w:rFonts w:ascii="Cambria" w:hAnsi="Cambria"/>
        </w:rPr>
        <w:t>Unpaid Taxes</w:t>
      </w:r>
    </w:p>
    <w:p w14:paraId="3CB86752" w14:textId="7FB2A143" w:rsidR="00A62808" w:rsidRPr="00D757EC" w:rsidRDefault="00A62808" w:rsidP="00863D8C">
      <w:pPr>
        <w:pStyle w:val="Heading4"/>
      </w:pPr>
      <w:bookmarkStart w:id="4154" w:name="_Toc314126748"/>
      <w:bookmarkStart w:id="4155" w:name="_Ref314413562"/>
      <w:bookmarkStart w:id="4156" w:name="_Toc314660880"/>
      <w:bookmarkStart w:id="4157" w:name="_Toc315554343"/>
      <w:bookmarkStart w:id="4158" w:name="_Toc315634004"/>
      <w:bookmarkStart w:id="4159" w:name="_Toc11334926"/>
      <w:bookmarkStart w:id="4160" w:name="_Toc74052154"/>
      <w:bookmarkStart w:id="4161" w:name="_Toc90643537"/>
      <w:bookmarkStart w:id="4162" w:name="_Toc230163471"/>
      <w:r w:rsidRPr="00D757EC">
        <w:t>Loss Mitigation - Deed-in-Lieu</w:t>
      </w:r>
      <w:bookmarkEnd w:id="4154"/>
      <w:bookmarkEnd w:id="4155"/>
      <w:bookmarkEnd w:id="4156"/>
      <w:bookmarkEnd w:id="4157"/>
      <w:bookmarkEnd w:id="4158"/>
      <w:bookmarkEnd w:id="4159"/>
      <w:bookmarkEnd w:id="4160"/>
      <w:bookmarkEnd w:id="4161"/>
      <w:bookmarkEnd w:id="4162"/>
      <w:r w:rsidR="007C0301" w:rsidRPr="00D757EC">
        <w:fldChar w:fldCharType="begin"/>
      </w:r>
      <w:r w:rsidR="007C0301" w:rsidRPr="00D757EC">
        <w:instrText xml:space="preserve"> XE "Assigned Loss Mitigation - Deed-in-Lieu Timeline" </w:instrText>
      </w:r>
      <w:r w:rsidR="007C0301" w:rsidRPr="00D757EC">
        <w:fldChar w:fldCharType="end"/>
      </w:r>
      <w:r w:rsidRPr="00D757EC">
        <w:t xml:space="preserve"> </w:t>
      </w:r>
    </w:p>
    <w:p w14:paraId="63D35764" w14:textId="77777777" w:rsidR="00D535EC" w:rsidRPr="006A21CA" w:rsidRDefault="00D535EC" w:rsidP="006A21CA">
      <w:pPr>
        <w:jc w:val="both"/>
        <w:rPr>
          <w:rFonts w:ascii="Cambria" w:hAnsi="Cambria"/>
        </w:rPr>
      </w:pPr>
      <w:r w:rsidRPr="006A21CA">
        <w:rPr>
          <w:rFonts w:ascii="Cambria" w:hAnsi="Cambria"/>
        </w:rPr>
        <w:t>This timeline is located under Assigned &gt; Disposition, Servicing Type “Loss Mitigation – Deed-in-Lieu” and is initiated when a mortgagor is willing to surrender the property to the mortgagee (HUD) and to be released from the mortgage obligations. This timeline is initiated and completed by a HUD NSC Contractor to track the Deed-in-Lieu process; it does not require HUD NSC Staff interaction. Upon initiation of this timeline, the case sub-status is updated to DIL. If the timeline is inactivated, the case sub-status is updated accordingly.</w:t>
      </w:r>
    </w:p>
    <w:p w14:paraId="3DCC89BE" w14:textId="77777777" w:rsidR="00D535EC" w:rsidRPr="006A21CA" w:rsidRDefault="00D535EC" w:rsidP="006A21CA">
      <w:pPr>
        <w:jc w:val="both"/>
        <w:rPr>
          <w:rFonts w:ascii="Cambria" w:hAnsi="Cambria"/>
        </w:rPr>
      </w:pPr>
      <w:r w:rsidRPr="006A21CA">
        <w:rPr>
          <w:rFonts w:ascii="Cambria" w:hAnsi="Cambria"/>
        </w:rPr>
        <w:t>Multiple active Loss Mitigation–Deed-in-Lieu timelines cannot be initiated on a loan. The Servicing Management tab can be used to activate or inactivate the timeline and update the attorney information. Once the timeline is inactivated, none of the steps can be edited.</w:t>
      </w:r>
    </w:p>
    <w:p w14:paraId="6ACD25DF" w14:textId="77777777" w:rsidR="00D535EC" w:rsidRPr="006A21CA" w:rsidRDefault="00D535EC" w:rsidP="006A21CA">
      <w:pPr>
        <w:jc w:val="both"/>
        <w:rPr>
          <w:rFonts w:ascii="Cambria" w:hAnsi="Cambria"/>
        </w:rPr>
      </w:pPr>
      <w:r w:rsidRPr="006A21CA">
        <w:rPr>
          <w:rFonts w:ascii="Cambria" w:hAnsi="Cambria"/>
          <w:b/>
          <w:bCs/>
        </w:rPr>
        <w:t>TIP</w:t>
      </w:r>
      <w:r w:rsidRPr="006A21CA">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5B32D2C6" w14:textId="77777777" w:rsidR="00D535EC" w:rsidRPr="006A21CA" w:rsidRDefault="00D535EC" w:rsidP="006A21CA">
      <w:pPr>
        <w:pStyle w:val="OrderedList"/>
        <w:jc w:val="both"/>
      </w:pPr>
      <w:r w:rsidRPr="006A21CA">
        <w:t>The Contractor attaches all required documentation and completes the necessary steps on the timeline. The following Template Steps are displayed when the timeline is initiated. The steps are HUD Contractor steps unless otherwise stated</w:t>
      </w:r>
    </w:p>
    <w:p w14:paraId="47CCCC06"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Initiate DIL</w:t>
      </w:r>
    </w:p>
    <w:p w14:paraId="16BBD0B5"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Refer to Atty for DIL</w:t>
      </w:r>
    </w:p>
    <w:p w14:paraId="3E427104"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Review Title Report from Attorney</w:t>
      </w:r>
    </w:p>
    <w:p w14:paraId="15F68850"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Atty Instructed to have Deed Executed per Referral Instructn</w:t>
      </w:r>
    </w:p>
    <w:p w14:paraId="2DD82115"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Order Occupancy Inspection</w:t>
      </w:r>
    </w:p>
    <w:p w14:paraId="5779E90F"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Inspection Received - Verified as Vacant</w:t>
      </w:r>
    </w:p>
    <w:p w14:paraId="7AEEDAC2"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Atty Instructed to Record Executed Deed (Copy Received)</w:t>
      </w:r>
    </w:p>
    <w:p w14:paraId="384B3D69"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Copy of Recorded Deed Received</w:t>
      </w:r>
    </w:p>
    <w:p w14:paraId="397FC594"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Conveyance File Sent to Cash Management</w:t>
      </w:r>
    </w:p>
    <w:p w14:paraId="75CB8FD6"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Send Release Authorization to Release Dept.</w:t>
      </w:r>
    </w:p>
    <w:p w14:paraId="1D59F31D"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Loan Conveyed - Balances Removed</w:t>
      </w:r>
    </w:p>
    <w:p w14:paraId="1ED06871"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Final Title Policy Received / Sent to HOC</w:t>
      </w:r>
    </w:p>
    <w:p w14:paraId="3C4386C6"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Deed Recorded Date</w:t>
      </w:r>
    </w:p>
    <w:p w14:paraId="05963DF6"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Conveyance Entered into P260</w:t>
      </w:r>
    </w:p>
    <w:p w14:paraId="6FD3CCA6" w14:textId="77777777" w:rsidR="00D535EC" w:rsidRPr="006A21CA" w:rsidRDefault="00D535EC" w:rsidP="006A21CA">
      <w:pPr>
        <w:pStyle w:val="OrderedList"/>
        <w:jc w:val="both"/>
      </w:pPr>
      <w:r w:rsidRPr="006A21CA">
        <w:t>The following Optional Steps are available on this timeline. Refer to section 7.1.8 “To Add Optional Timeline Steps” for general information how to add and complete optional steps within a timeline. The steps are HUD Contractor steps unless otherwise stated</w:t>
      </w:r>
    </w:p>
    <w:p w14:paraId="2B5EE4AE"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DIL Approved</w:t>
      </w:r>
    </w:p>
    <w:p w14:paraId="7277C219"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DIL Denied / Transferred to F/C Dept</w:t>
      </w:r>
    </w:p>
    <w:p w14:paraId="775E1F95" w14:textId="77777777" w:rsidR="00D535EC" w:rsidRPr="006A21CA" w:rsidRDefault="00D535EC" w:rsidP="006A21CA">
      <w:pPr>
        <w:pStyle w:val="OrderedList"/>
        <w:jc w:val="both"/>
      </w:pPr>
      <w:r w:rsidRPr="006A21CA">
        <w:t>The following Servicing Mgmt field is available for this timeline during timeline initiation/ setup, in addition to Initiation Date:</w:t>
      </w:r>
    </w:p>
    <w:p w14:paraId="70EE838C" w14:textId="77777777" w:rsidR="00D535EC" w:rsidRPr="006A21CA" w:rsidRDefault="00D535EC" w:rsidP="006A21CA">
      <w:pPr>
        <w:numPr>
          <w:ilvl w:val="0"/>
          <w:numId w:val="452"/>
        </w:numPr>
        <w:spacing w:after="0" w:line="240" w:lineRule="auto"/>
        <w:ind w:left="720" w:hanging="360"/>
        <w:jc w:val="both"/>
        <w:rPr>
          <w:rFonts w:ascii="Cambria" w:hAnsi="Cambria"/>
        </w:rPr>
      </w:pPr>
      <w:r w:rsidRPr="006A21CA">
        <w:rPr>
          <w:rFonts w:ascii="Cambria" w:hAnsi="Cambria"/>
        </w:rPr>
        <w:t>Foreclosure Attorney</w:t>
      </w:r>
    </w:p>
    <w:p w14:paraId="648DEB16" w14:textId="198A260F" w:rsidR="00A62808" w:rsidRPr="00D757EC" w:rsidRDefault="00A62808" w:rsidP="00863D8C">
      <w:pPr>
        <w:pStyle w:val="Heading4"/>
      </w:pPr>
      <w:bookmarkStart w:id="4163" w:name="_Toc314126749"/>
      <w:bookmarkStart w:id="4164" w:name="_Ref314413575"/>
      <w:bookmarkStart w:id="4165" w:name="_Toc314660881"/>
      <w:bookmarkStart w:id="4166" w:name="_Toc315554344"/>
      <w:bookmarkStart w:id="4167" w:name="_Toc315634005"/>
      <w:bookmarkStart w:id="4168" w:name="_Toc11334927"/>
      <w:bookmarkStart w:id="4169" w:name="_Toc74052155"/>
      <w:bookmarkStart w:id="4170" w:name="_Toc90643538"/>
      <w:bookmarkStart w:id="4171" w:name="_Toc230163472"/>
      <w:r w:rsidRPr="00D757EC">
        <w:t>Loss Mitigation – Family Sale Pending</w:t>
      </w:r>
      <w:bookmarkEnd w:id="4163"/>
      <w:bookmarkEnd w:id="4164"/>
      <w:bookmarkEnd w:id="4165"/>
      <w:bookmarkEnd w:id="4166"/>
      <w:bookmarkEnd w:id="4167"/>
      <w:bookmarkEnd w:id="4168"/>
      <w:bookmarkEnd w:id="4169"/>
      <w:bookmarkEnd w:id="4170"/>
      <w:bookmarkEnd w:id="4171"/>
      <w:r w:rsidR="007C0301" w:rsidRPr="00D757EC">
        <w:fldChar w:fldCharType="begin"/>
      </w:r>
      <w:r w:rsidR="007C0301" w:rsidRPr="00D757EC">
        <w:instrText xml:space="preserve"> XE "Loss Mitigation – Family Sale Pending Timeline" </w:instrText>
      </w:r>
      <w:r w:rsidR="007C0301" w:rsidRPr="00D757EC">
        <w:fldChar w:fldCharType="end"/>
      </w:r>
      <w:r w:rsidRPr="00D757EC">
        <w:t xml:space="preserve"> </w:t>
      </w:r>
    </w:p>
    <w:p w14:paraId="064052CC" w14:textId="77777777" w:rsidR="00D2792D" w:rsidRPr="006A21CA" w:rsidRDefault="00D2792D" w:rsidP="006A21CA">
      <w:pPr>
        <w:jc w:val="both"/>
        <w:rPr>
          <w:rFonts w:ascii="Cambria" w:hAnsi="Cambria"/>
        </w:rPr>
      </w:pPr>
      <w:r w:rsidRPr="006A21CA">
        <w:rPr>
          <w:rFonts w:ascii="Cambria" w:hAnsi="Cambria"/>
        </w:rPr>
        <w:t xml:space="preserve">This timeline is located under Assigned &gt; Disposition, Servicing Type “Loss Mitigation – Family Sale Pending” and is initiated to track the status on a pending family sale effort and to complete the process to terminate the loan. </w:t>
      </w:r>
    </w:p>
    <w:p w14:paraId="6CB512F4" w14:textId="77777777" w:rsidR="00D2792D" w:rsidRPr="006A21CA" w:rsidRDefault="00D2792D" w:rsidP="006A21CA">
      <w:pPr>
        <w:jc w:val="both"/>
        <w:rPr>
          <w:rFonts w:ascii="Cambria" w:hAnsi="Cambria"/>
        </w:rPr>
      </w:pPr>
      <w:r w:rsidRPr="006A21CA">
        <w:rPr>
          <w:rFonts w:ascii="Cambria" w:hAnsi="Cambria"/>
        </w:rPr>
        <w:t>This timeline is initiated and completed by a HUD NSC Contractor; it does not require HUD NSC staff interactions. When this timeline is initiated, the case sub-status is updated to Family Sale Pending. If the timeline is inactivated, the case sub-status is updated accordingly.</w:t>
      </w:r>
    </w:p>
    <w:p w14:paraId="79A51957" w14:textId="77777777" w:rsidR="00D2792D" w:rsidRPr="006A21CA" w:rsidRDefault="00D2792D" w:rsidP="006A21CA">
      <w:pPr>
        <w:jc w:val="both"/>
        <w:rPr>
          <w:rFonts w:ascii="Cambria" w:hAnsi="Cambria"/>
        </w:rPr>
      </w:pPr>
      <w:r w:rsidRPr="006A21CA">
        <w:rPr>
          <w:rFonts w:ascii="Cambria" w:hAnsi="Cambria"/>
        </w:rPr>
        <w:t>Multiple active Loss Mitigation–Family Sale Pending timelines cannot be initiated on a loan. The Servicing Management tab can be used to activate or inactivate the timeline. Once the timeline is inactivated, none of the steps can be edited.</w:t>
      </w:r>
    </w:p>
    <w:p w14:paraId="4DCA24CD" w14:textId="77777777" w:rsidR="00D2792D" w:rsidRPr="006A21CA" w:rsidRDefault="00D2792D" w:rsidP="006A21CA">
      <w:pPr>
        <w:jc w:val="both"/>
        <w:rPr>
          <w:rFonts w:ascii="Cambria" w:hAnsi="Cambria"/>
        </w:rPr>
      </w:pPr>
      <w:r w:rsidRPr="006A21CA">
        <w:rPr>
          <w:rFonts w:ascii="Cambria" w:hAnsi="Cambria"/>
        </w:rPr>
        <w:t xml:space="preserve">TIP: Refer to section 7.1.2 “Setup Criteria to Initiate Timelines” for general steps to initiate timelines, and section 7.1.7 “To Complete Timeline Steps” for general information how to complete steps within a timeline. </w:t>
      </w:r>
    </w:p>
    <w:p w14:paraId="5EF2B299" w14:textId="77777777" w:rsidR="00D2792D" w:rsidRPr="006A21CA" w:rsidRDefault="00D2792D" w:rsidP="006A21CA">
      <w:pPr>
        <w:pStyle w:val="OrderedList"/>
        <w:jc w:val="both"/>
      </w:pPr>
      <w:r w:rsidRPr="006A21CA">
        <w:t>The Contractor attaches all required documentation and completes the necessary steps on the timeline. The following Template Steps are displayed when the timeline is initiated. The steps are HUD Contractor steps unless otherwise stated</w:t>
      </w:r>
    </w:p>
    <w:p w14:paraId="1FBA8787"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Initiate Family Sale Pending</w:t>
      </w:r>
    </w:p>
    <w:p w14:paraId="51EE07C1"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Received Listing Agreement</w:t>
      </w:r>
    </w:p>
    <w:p w14:paraId="33AC5C6B"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Received Copy of Offer and Sales Contract</w:t>
      </w:r>
    </w:p>
    <w:p w14:paraId="76623E86"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Received Sales Proceeds</w:t>
      </w:r>
    </w:p>
    <w:p w14:paraId="320589B9"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Send Release Authorization to Release Dept.</w:t>
      </w:r>
    </w:p>
    <w:p w14:paraId="19815F8B" w14:textId="77777777" w:rsidR="00D2792D" w:rsidRPr="006A21CA" w:rsidRDefault="00D2792D" w:rsidP="006A21CA">
      <w:pPr>
        <w:pStyle w:val="OrderedList"/>
        <w:jc w:val="both"/>
      </w:pPr>
      <w:r w:rsidRPr="006A21CA">
        <w:t>The following Optional Steps are available on this timeline. Refer to section 7.1.8 “To Add Optional Timeline Steps” for general information how to add and complete optional steps within a timeline. The steps are HUD Contractor steps unless otherwise stated</w:t>
      </w:r>
    </w:p>
    <w:p w14:paraId="133B091A"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Short Sale Request Received</w:t>
      </w:r>
    </w:p>
    <w:p w14:paraId="5AD8E75C"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Refer for DIL</w:t>
      </w:r>
    </w:p>
    <w:p w14:paraId="4E30A81C"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Refer for Foreclosure</w:t>
      </w:r>
    </w:p>
    <w:p w14:paraId="3BAE2565"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Family Sale Extension Expired/Terminated</w:t>
      </w:r>
    </w:p>
    <w:p w14:paraId="22DD6AC3"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Follow Up on Documentation</w:t>
      </w:r>
    </w:p>
    <w:p w14:paraId="235570DD" w14:textId="77777777" w:rsidR="00D2792D" w:rsidRPr="006A21CA" w:rsidRDefault="00D2792D" w:rsidP="006A21CA">
      <w:pPr>
        <w:pStyle w:val="OrderedList"/>
        <w:jc w:val="both"/>
      </w:pPr>
      <w:r w:rsidRPr="006A21CA">
        <w:t>To trigger the step Follow up for Status of Sales Effort, the following criteria must be satisfied:</w:t>
      </w:r>
    </w:p>
    <w:p w14:paraId="1FD7A6B4"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Less than 8 months since step Initiate Family Sale Pending was completed</w:t>
      </w:r>
    </w:p>
    <w:p w14:paraId="2F2307C1"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30 or more days passed since optional step Follow Up was completed</w:t>
      </w:r>
    </w:p>
    <w:p w14:paraId="6DED5213" w14:textId="77777777" w:rsidR="00D2792D" w:rsidRPr="006A21CA" w:rsidRDefault="00D2792D" w:rsidP="006A21CA">
      <w:pPr>
        <w:numPr>
          <w:ilvl w:val="0"/>
          <w:numId w:val="452"/>
        </w:numPr>
        <w:spacing w:after="0" w:line="240" w:lineRule="auto"/>
        <w:ind w:left="720" w:hanging="360"/>
        <w:jc w:val="both"/>
        <w:rPr>
          <w:rFonts w:ascii="Cambria" w:hAnsi="Cambria"/>
        </w:rPr>
      </w:pPr>
      <w:r w:rsidRPr="006A21CA">
        <w:rPr>
          <w:rFonts w:ascii="Cambria" w:hAnsi="Cambria"/>
        </w:rPr>
        <w:t>Step Received Sales Proceeds has not been completed</w:t>
      </w:r>
    </w:p>
    <w:p w14:paraId="55CC7D5C" w14:textId="77777777" w:rsidR="00D2256D" w:rsidRPr="00D757EC" w:rsidRDefault="00D2256D" w:rsidP="00D2256D">
      <w:pPr>
        <w:pStyle w:val="Heading4"/>
      </w:pPr>
      <w:bookmarkStart w:id="4172" w:name="_Toc314126751"/>
      <w:bookmarkStart w:id="4173" w:name="_Toc314660883"/>
      <w:bookmarkStart w:id="4174" w:name="_Toc315554346"/>
      <w:bookmarkStart w:id="4175" w:name="_Toc315634007"/>
      <w:bookmarkStart w:id="4176" w:name="_Toc11334929"/>
      <w:bookmarkStart w:id="4177" w:name="_Toc74052157"/>
      <w:bookmarkStart w:id="4178" w:name="_Toc90643540"/>
      <w:bookmarkStart w:id="4179" w:name="_Toc230163473"/>
      <w:bookmarkStart w:id="4180" w:name="_Hlk178591049"/>
      <w:bookmarkStart w:id="4181" w:name="_Toc314126750"/>
      <w:bookmarkStart w:id="4182" w:name="_Ref314413583"/>
      <w:bookmarkStart w:id="4183" w:name="_Toc314660882"/>
      <w:bookmarkStart w:id="4184" w:name="_Toc315554345"/>
      <w:bookmarkStart w:id="4185" w:name="_Toc315634006"/>
      <w:bookmarkStart w:id="4186" w:name="_Toc11334928"/>
      <w:bookmarkStart w:id="4187" w:name="_Toc74052156"/>
      <w:bookmarkStart w:id="4188" w:name="_Toc90643539"/>
      <w:r w:rsidRPr="00D757EC">
        <w:t>Loss Mitigation – Pre-Foreclosure</w:t>
      </w:r>
      <w:bookmarkEnd w:id="4172"/>
      <w:bookmarkEnd w:id="4173"/>
      <w:bookmarkEnd w:id="4174"/>
      <w:bookmarkEnd w:id="4175"/>
      <w:bookmarkEnd w:id="4176"/>
      <w:bookmarkEnd w:id="4177"/>
      <w:bookmarkEnd w:id="4178"/>
      <w:bookmarkEnd w:id="4179"/>
      <w:r w:rsidRPr="00D757EC">
        <w:fldChar w:fldCharType="begin"/>
      </w:r>
      <w:r w:rsidRPr="00D757EC">
        <w:instrText xml:space="preserve"> XE "Assigned Loss Mitigation – Pre-Foreclosure Timeline" </w:instrText>
      </w:r>
      <w:r w:rsidRPr="00D757EC">
        <w:fldChar w:fldCharType="end"/>
      </w:r>
    </w:p>
    <w:p w14:paraId="20F205AB" w14:textId="62812F65" w:rsidR="00D2256D" w:rsidRPr="0088278D" w:rsidRDefault="00D2256D" w:rsidP="00D2256D">
      <w:pPr>
        <w:pStyle w:val="BodyText"/>
      </w:pPr>
      <w:r>
        <w:t xml:space="preserve">This timeline is located under Assigned &gt; Disposition, Servicing Type “Loss Mitigation – Pre-Foreclosure”.  </w:t>
      </w:r>
      <w:r w:rsidRPr="00720462">
        <w:t>If the mortgagor's loan becomes due and payable</w:t>
      </w:r>
      <w:r>
        <w:t>,</w:t>
      </w:r>
      <w:r w:rsidRPr="0088278D">
        <w:t xml:space="preserve"> </w:t>
      </w:r>
      <w:r>
        <w:t>the HUD NSC Contractor</w:t>
      </w:r>
      <w:r w:rsidRPr="0088278D">
        <w:t xml:space="preserve"> initiates this timeline to track pre-foreclosure activities </w:t>
      </w:r>
      <w:r>
        <w:t>until the loan is referred for Foreclosure.</w:t>
      </w:r>
      <w:r w:rsidRPr="0088278D">
        <w:t xml:space="preserve">  This timeline is initiated and completed by </w:t>
      </w:r>
      <w:r>
        <w:t>a HUD NSC Contractor and</w:t>
      </w:r>
      <w:r w:rsidRPr="0088278D">
        <w:t xml:space="preserve"> </w:t>
      </w:r>
      <w:r w:rsidRPr="0066111B">
        <w:rPr>
          <w:b/>
        </w:rPr>
        <w:t>requires</w:t>
      </w:r>
      <w:r w:rsidRPr="0088278D">
        <w:t xml:space="preserve"> HUD NSC Staff approval. </w:t>
      </w:r>
      <w:r>
        <w:t>At the time of initiation there must be an Active Assigned &gt; Due &amp; Payable timeline. When</w:t>
      </w:r>
      <w:r w:rsidRPr="0088278D">
        <w:t xml:space="preserve"> this timeline</w:t>
      </w:r>
      <w:r>
        <w:t xml:space="preserve"> is initiated</w:t>
      </w:r>
      <w:r w:rsidRPr="0088278D">
        <w:t xml:space="preserve">, the </w:t>
      </w:r>
      <w:r>
        <w:t>C</w:t>
      </w:r>
      <w:r w:rsidRPr="0088278D">
        <w:t xml:space="preserve">ase </w:t>
      </w:r>
      <w:r>
        <w:t>S</w:t>
      </w:r>
      <w:r w:rsidRPr="0088278D">
        <w:t>ub-</w:t>
      </w:r>
      <w:r>
        <w:t>S</w:t>
      </w:r>
      <w:r w:rsidRPr="0088278D">
        <w:t>tatus is updated to Loss Mit/Pre FCL.</w:t>
      </w:r>
      <w:r w:rsidRPr="00F25F4E">
        <w:t xml:space="preserve"> </w:t>
      </w:r>
      <w:r>
        <w:t xml:space="preserve">If the timeline is inactivated, the </w:t>
      </w:r>
      <w:r w:rsidRPr="0088278D">
        <w:t>case sub-status</w:t>
      </w:r>
      <w:r>
        <w:t xml:space="preserve"> is updated accordingly.</w:t>
      </w:r>
    </w:p>
    <w:p w14:paraId="7FD04364" w14:textId="667547D0" w:rsidR="00D2256D" w:rsidRDefault="00D2256D" w:rsidP="00D2256D">
      <w:pPr>
        <w:pStyle w:val="BodyText"/>
      </w:pPr>
      <w:bookmarkStart w:id="4189" w:name="_Hlk178591296"/>
      <w:r>
        <w:t xml:space="preserve">Multiple active Loss Mitigation </w:t>
      </w:r>
      <w:r w:rsidRPr="0088278D">
        <w:t xml:space="preserve">– Pre-Foreclosure timelines cannot be initiated on a loan. The </w:t>
      </w:r>
      <w:r>
        <w:t>Servicing Management tab</w:t>
      </w:r>
      <w:r w:rsidRPr="0088278D">
        <w:t xml:space="preserve"> can be used to </w:t>
      </w:r>
      <w:r w:rsidR="005A008F">
        <w:t xml:space="preserve">update components of the timeline, such as </w:t>
      </w:r>
      <w:r>
        <w:t xml:space="preserve"> inactivate</w:t>
      </w:r>
      <w:r w:rsidRPr="0088278D">
        <w:t xml:space="preserve"> the timeline </w:t>
      </w:r>
      <w:r w:rsidR="005A008F">
        <w:t>or edit</w:t>
      </w:r>
      <w:r w:rsidRPr="0088278D">
        <w:t xml:space="preserve"> default reason. </w:t>
      </w:r>
      <w:r>
        <w:t xml:space="preserve">This timeline will automatically be inactivated by the system when the Assigned Due &amp; Payable Timeline is inactivated, and a note will be added to the notes page in HERMIT. </w:t>
      </w:r>
      <w:r w:rsidRPr="00B31C42">
        <w:t xml:space="preserve">Once </w:t>
      </w:r>
      <w:r>
        <w:t xml:space="preserve">the timeline is </w:t>
      </w:r>
      <w:r w:rsidRPr="00B31C42">
        <w:t>inactivated</w:t>
      </w:r>
      <w:r>
        <w:t>, none of the steps can be edited.</w:t>
      </w:r>
    </w:p>
    <w:bookmarkEnd w:id="4189"/>
    <w:p w14:paraId="589D923E" w14:textId="77777777" w:rsidR="00D2256D" w:rsidRDefault="00D2256D" w:rsidP="00D2256D">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300035B5" w14:textId="77777777" w:rsidR="00D2256D" w:rsidRDefault="00D2256D" w:rsidP="00D2256D">
      <w:pPr>
        <w:pStyle w:val="BodyText"/>
      </w:pPr>
      <w:r>
        <w:t xml:space="preserve">The HUD NSC Contractor attaches all required documentation and completes the necessary steps on the timeline. The following Template Steps are displayed as HUD Contractor Steps when the timeline is initiated: </w:t>
      </w:r>
    </w:p>
    <w:p w14:paraId="13192AC9" w14:textId="77777777" w:rsidR="00D2256D" w:rsidRPr="00FF60C4"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Prepare Foreclosure Check List</w:t>
      </w:r>
      <w:r>
        <w:rPr>
          <w:rFonts w:asciiTheme="majorHAnsi" w:hAnsiTheme="majorHAnsi"/>
        </w:rPr>
        <w:t xml:space="preserve"> </w:t>
      </w:r>
    </w:p>
    <w:p w14:paraId="478B262E"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Prepare Form 92218</w:t>
      </w:r>
    </w:p>
    <w:p w14:paraId="40447F4A"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Request Approval by HUD to Foreclose</w:t>
      </w:r>
    </w:p>
    <w:p w14:paraId="1ED405CA"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Transfer to Foreclosure Department</w:t>
      </w:r>
    </w:p>
    <w:p w14:paraId="46EEC9EF"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Send NOI</w:t>
      </w:r>
    </w:p>
    <w:p w14:paraId="51C5AE77" w14:textId="77777777" w:rsidR="00D2256D"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NOI Timeframe expired</w:t>
      </w:r>
    </w:p>
    <w:p w14:paraId="27C2E080" w14:textId="77777777" w:rsidR="00D2256D" w:rsidRPr="00682FCC" w:rsidRDefault="00D2256D" w:rsidP="00D2256D">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7A2B5D19"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Follow Up</w:t>
      </w:r>
    </w:p>
    <w:p w14:paraId="6C9F76AC" w14:textId="77777777" w:rsidR="00D2256D" w:rsidRPr="00E829CA"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HUD Approval / Attorney Assignment</w:t>
      </w:r>
      <w:r>
        <w:rPr>
          <w:rFonts w:asciiTheme="majorHAnsi" w:hAnsiTheme="majorHAnsi"/>
        </w:rPr>
        <w:t xml:space="preserve"> - </w:t>
      </w:r>
      <w:r>
        <w:rPr>
          <w:rFonts w:asciiTheme="majorHAnsi" w:hAnsiTheme="majorHAnsi"/>
          <w:b/>
          <w:bCs/>
          <w:i/>
          <w:iCs/>
        </w:rPr>
        <w:t>HUD step</w:t>
      </w:r>
    </w:p>
    <w:p w14:paraId="3C98A895" w14:textId="77777777" w:rsidR="00D2256D" w:rsidRDefault="00D2256D" w:rsidP="00D2256D">
      <w:pPr>
        <w:numPr>
          <w:ilvl w:val="0"/>
          <w:numId w:val="21"/>
        </w:numPr>
        <w:spacing w:after="0" w:line="240" w:lineRule="auto"/>
        <w:jc w:val="both"/>
        <w:rPr>
          <w:rFonts w:asciiTheme="majorHAnsi" w:hAnsiTheme="majorHAnsi"/>
        </w:rPr>
      </w:pPr>
      <w:r w:rsidRPr="00E829CA">
        <w:rPr>
          <w:rFonts w:asciiTheme="majorHAnsi" w:hAnsiTheme="majorHAnsi"/>
        </w:rPr>
        <w:t>Request Denied by HUD</w:t>
      </w:r>
    </w:p>
    <w:p w14:paraId="50E42D3F" w14:textId="544A0B2A" w:rsidR="00D2256D" w:rsidRDefault="00D2256D" w:rsidP="00D2256D">
      <w:pPr>
        <w:pStyle w:val="BodyText"/>
      </w:pPr>
      <w:r>
        <w:t>The HUD NSC Contractor must</w:t>
      </w:r>
      <w:r w:rsidRPr="00B31C42">
        <w:t xml:space="preserve"> </w:t>
      </w:r>
      <w:r>
        <w:t>perform the following steps:</w:t>
      </w:r>
    </w:p>
    <w:p w14:paraId="5AED71C1" w14:textId="401FA861" w:rsidR="00D2256D" w:rsidRDefault="00D2256D" w:rsidP="006C3C3F">
      <w:pPr>
        <w:pStyle w:val="OrderedList"/>
        <w:numPr>
          <w:ilvl w:val="0"/>
          <w:numId w:val="425"/>
        </w:numPr>
        <w:jc w:val="both"/>
      </w:pPr>
      <w:r w:rsidRPr="00AF215C">
        <w:rPr>
          <w:bCs/>
        </w:rPr>
        <w:t>Generate</w:t>
      </w:r>
      <w:r w:rsidRPr="0088278D">
        <w:t xml:space="preserve"> the </w:t>
      </w:r>
      <w:r>
        <w:t xml:space="preserve">HECM </w:t>
      </w:r>
      <w:r w:rsidRPr="00792203">
        <w:rPr>
          <w:b/>
        </w:rPr>
        <w:t>Foreclosure/DIL checklist</w:t>
      </w:r>
      <w:r>
        <w:t xml:space="preserve"> for HUD review by</w:t>
      </w:r>
      <w:r w:rsidRPr="0088278D">
        <w:t xml:space="preserve"> </w:t>
      </w:r>
      <w:r>
        <w:t>clicking</w:t>
      </w:r>
      <w:r w:rsidRPr="0088278D">
        <w:t xml:space="preserve"> the </w:t>
      </w:r>
      <w:r w:rsidRPr="00792203">
        <w:rPr>
          <w:b/>
        </w:rPr>
        <w:t>magnifying glass</w:t>
      </w:r>
      <w:r w:rsidRPr="0088278D">
        <w:t xml:space="preserve"> beside</w:t>
      </w:r>
      <w:r>
        <w:t xml:space="preserve"> step</w:t>
      </w:r>
      <w:r w:rsidRPr="0088278D">
        <w:t xml:space="preserve"> </w:t>
      </w:r>
      <w:r w:rsidRPr="00682FCC">
        <w:rPr>
          <w:b/>
          <w:bCs/>
        </w:rPr>
        <w:t>Prepare Foreclosure Check List</w:t>
      </w:r>
      <w:r>
        <w:rPr>
          <w:b/>
          <w:bCs/>
        </w:rPr>
        <w:t>.</w:t>
      </w:r>
      <w:r w:rsidRPr="0088278D">
        <w:t xml:space="preserve"> </w:t>
      </w:r>
      <w:r>
        <w:t>A new screen</w:t>
      </w:r>
      <w:r w:rsidRPr="0088278D">
        <w:t xml:space="preserve"> is displayed with the Foreclosure/DIL checklist with options to Preview Document and Print Document</w:t>
      </w:r>
      <w:r>
        <w:t xml:space="preserve"> after the necessary details are recorded</w:t>
      </w:r>
      <w:r w:rsidRPr="0088278D">
        <w:t xml:space="preserve">. </w:t>
      </w:r>
    </w:p>
    <w:p w14:paraId="6231EB3A" w14:textId="69B2E9E4" w:rsidR="00D2256D" w:rsidRPr="0088278D" w:rsidRDefault="00D2256D" w:rsidP="006C3C3F">
      <w:pPr>
        <w:pStyle w:val="OrderedList"/>
        <w:numPr>
          <w:ilvl w:val="0"/>
          <w:numId w:val="425"/>
        </w:numPr>
        <w:jc w:val="both"/>
      </w:pPr>
      <w:r w:rsidRPr="0088278D">
        <w:t xml:space="preserve">Update the sheet and once the changes have been made, select the </w:t>
      </w:r>
      <w:r w:rsidR="008814BA" w:rsidRPr="008814BA">
        <w:rPr>
          <w:b/>
          <w:bCs/>
        </w:rPr>
        <w:t xml:space="preserve">Print </w:t>
      </w:r>
      <w:r w:rsidRPr="008814BA">
        <w:rPr>
          <w:b/>
          <w:bCs/>
        </w:rPr>
        <w:t>Document</w:t>
      </w:r>
      <w:r w:rsidRPr="0088278D">
        <w:t xml:space="preserve"> link to auto-save the changes made to the document.</w:t>
      </w:r>
      <w:r w:rsidRPr="00DD4680">
        <w:rPr>
          <w:b/>
        </w:rPr>
        <w:t xml:space="preserve"> Select </w:t>
      </w:r>
      <w:r w:rsidRPr="0088278D">
        <w:t>Open</w:t>
      </w:r>
      <w:r>
        <w:t xml:space="preserve"> </w:t>
      </w:r>
      <w:r w:rsidRPr="0088278D">
        <w:t xml:space="preserve">on the File Download pop-up window. This action will save the updated </w:t>
      </w:r>
      <w:r>
        <w:t xml:space="preserve">HECM </w:t>
      </w:r>
      <w:r w:rsidRPr="00DD4680">
        <w:rPr>
          <w:b/>
        </w:rPr>
        <w:t>Foreclosure/DIL</w:t>
      </w:r>
      <w:r w:rsidRPr="00DD4680">
        <w:t xml:space="preserve"> </w:t>
      </w:r>
      <w:r w:rsidRPr="00DD4680">
        <w:rPr>
          <w:b/>
        </w:rPr>
        <w:t>checklist</w:t>
      </w:r>
      <w:r w:rsidRPr="0088278D">
        <w:t xml:space="preserve"> to the </w:t>
      </w:r>
      <w:r w:rsidRPr="00DD4680">
        <w:rPr>
          <w:b/>
        </w:rPr>
        <w:t>Documents</w:t>
      </w:r>
      <w:r w:rsidRPr="0088278D">
        <w:t xml:space="preserve"> tab. Refresh the screen to auto-complete the step.</w:t>
      </w:r>
    </w:p>
    <w:p w14:paraId="301A026A" w14:textId="6943BC45" w:rsidR="00D2256D" w:rsidRDefault="00474B3B" w:rsidP="006C3C3F">
      <w:pPr>
        <w:pStyle w:val="OrderedList"/>
        <w:numPr>
          <w:ilvl w:val="0"/>
          <w:numId w:val="425"/>
        </w:numPr>
        <w:jc w:val="both"/>
      </w:pPr>
      <w:r>
        <w:t>G</w:t>
      </w:r>
      <w:r w:rsidR="00D2256D" w:rsidRPr="00AF215C">
        <w:t>enerate</w:t>
      </w:r>
      <w:r w:rsidR="00D2256D" w:rsidRPr="00DD4680">
        <w:t xml:space="preserve"> the </w:t>
      </w:r>
      <w:r w:rsidR="00D2256D" w:rsidRPr="00DD4680">
        <w:rPr>
          <w:b/>
        </w:rPr>
        <w:t>Foreclosure check sheet</w:t>
      </w:r>
      <w:r>
        <w:rPr>
          <w:b/>
        </w:rPr>
        <w:t xml:space="preserve"> </w:t>
      </w:r>
      <w:r w:rsidRPr="00474B3B">
        <w:rPr>
          <w:bCs/>
        </w:rPr>
        <w:t>by</w:t>
      </w:r>
      <w:r w:rsidR="00D2256D" w:rsidRPr="00DD4680">
        <w:t xml:space="preserve"> </w:t>
      </w:r>
      <w:r w:rsidR="00D2256D">
        <w:t>click</w:t>
      </w:r>
      <w:r>
        <w:t>ing</w:t>
      </w:r>
      <w:r w:rsidR="00D2256D" w:rsidRPr="0088278D">
        <w:t xml:space="preserve"> the </w:t>
      </w:r>
      <w:r w:rsidR="00D2256D" w:rsidRPr="00DD4680">
        <w:rPr>
          <w:b/>
        </w:rPr>
        <w:t>magnifying glass</w:t>
      </w:r>
      <w:r w:rsidR="00D2256D" w:rsidRPr="0088278D">
        <w:t xml:space="preserve"> beside </w:t>
      </w:r>
      <w:r w:rsidR="00D2256D" w:rsidRPr="00DD4680">
        <w:rPr>
          <w:b/>
        </w:rPr>
        <w:t>Prepare Form 92218 step</w:t>
      </w:r>
      <w:r w:rsidR="00D2256D" w:rsidRPr="0088278D">
        <w:t xml:space="preserve"> to update and print the </w:t>
      </w:r>
      <w:r w:rsidR="00D2256D" w:rsidRPr="00DD4680">
        <w:t>Foreclosure check sheet</w:t>
      </w:r>
      <w:r w:rsidR="00D2256D">
        <w:t>. A new screen</w:t>
      </w:r>
      <w:r w:rsidR="00D2256D" w:rsidRPr="0088278D">
        <w:t xml:space="preserve"> is displayed with the </w:t>
      </w:r>
      <w:r w:rsidR="00D2256D" w:rsidRPr="00DD4680">
        <w:t>Foreclosure check sheet</w:t>
      </w:r>
      <w:r w:rsidR="00D2256D" w:rsidRPr="0088278D">
        <w:t xml:space="preserve"> with options to Preview Document and Print Document</w:t>
      </w:r>
      <w:r w:rsidR="008814BA">
        <w:t xml:space="preserve"> after the necessary details are recorded</w:t>
      </w:r>
      <w:r w:rsidR="00D2256D" w:rsidRPr="0088278D">
        <w:t xml:space="preserve">. </w:t>
      </w:r>
    </w:p>
    <w:p w14:paraId="29A67C10" w14:textId="77777777" w:rsidR="00D2256D" w:rsidRDefault="00D2256D" w:rsidP="006C3C3F">
      <w:pPr>
        <w:pStyle w:val="OrderedList"/>
        <w:numPr>
          <w:ilvl w:val="0"/>
          <w:numId w:val="425"/>
        </w:numPr>
        <w:jc w:val="both"/>
      </w:pPr>
      <w:r>
        <w:t>Complete the step “</w:t>
      </w:r>
      <w:r w:rsidRPr="00DD4680">
        <w:rPr>
          <w:b/>
        </w:rPr>
        <w:t>Request Approval by HUD to Foreclose</w:t>
      </w:r>
      <w:r>
        <w:t xml:space="preserve">” when the request has been sent for HUD approval to initiate the foreclosure proceedings. Validation: </w:t>
      </w:r>
      <w:r w:rsidRPr="00B73FD6">
        <w:t>User will not be able to complete “Request Approval by HUD to Foreclosure” step if there is an active, unexpired Extension(s) on the loan.  If multiple Assigned Extension timelines exist, system will check for the unexpired timelines with the expiration date furthest out.</w:t>
      </w:r>
    </w:p>
    <w:p w14:paraId="72F24774" w14:textId="77777777" w:rsidR="00D2256D" w:rsidRDefault="00D2256D" w:rsidP="00D2256D">
      <w:pPr>
        <w:pStyle w:val="BodyText"/>
        <w:jc w:val="center"/>
      </w:pPr>
      <w:r>
        <w:rPr>
          <w:noProof/>
        </w:rPr>
        <w:drawing>
          <wp:inline distT="0" distB="0" distL="0" distR="0" wp14:anchorId="68D1A53F" wp14:editId="4DBD56A0">
            <wp:extent cx="1859069" cy="1438565"/>
            <wp:effectExtent l="0" t="0" r="8255" b="0"/>
            <wp:docPr id="2935" name="Picture 293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5" name="Picture 2935" descr="Graphical user interface, text, application&#10;&#10;Description automatically generated"/>
                    <pic:cNvPicPr/>
                  </pic:nvPicPr>
                  <pic:blipFill>
                    <a:blip r:embed="rId394"/>
                    <a:stretch>
                      <a:fillRect/>
                    </a:stretch>
                  </pic:blipFill>
                  <pic:spPr>
                    <a:xfrm>
                      <a:off x="0" y="0"/>
                      <a:ext cx="1879487" cy="1454364"/>
                    </a:xfrm>
                    <a:prstGeom prst="rect">
                      <a:avLst/>
                    </a:prstGeom>
                  </pic:spPr>
                </pic:pic>
              </a:graphicData>
            </a:graphic>
          </wp:inline>
        </w:drawing>
      </w:r>
    </w:p>
    <w:p w14:paraId="53AC1E95" w14:textId="78D5A574" w:rsidR="00D2256D" w:rsidRDefault="00D2256D" w:rsidP="00D2256D">
      <w:pPr>
        <w:pStyle w:val="FigureCaption0"/>
        <w:rPr>
          <w:noProof/>
        </w:rPr>
      </w:pPr>
      <w:bookmarkStart w:id="4190" w:name="_Toc74053028"/>
      <w:bookmarkStart w:id="4191" w:name="_Toc90644410"/>
      <w:bookmarkStart w:id="4192" w:name="_Toc230164214"/>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61</w:t>
      </w:r>
      <w:r>
        <w:rPr>
          <w:noProof/>
        </w:rPr>
        <w:fldChar w:fldCharType="end"/>
      </w:r>
      <w:r>
        <w:rPr>
          <w:noProof/>
        </w:rPr>
        <w:t xml:space="preserve">: </w:t>
      </w:r>
      <w:r w:rsidRPr="000A24B8">
        <w:rPr>
          <w:noProof/>
        </w:rPr>
        <w:t>Assigned - Disposition - Loss Mitigation - Pre-Foreclosure - Edit Step</w:t>
      </w:r>
      <w:bookmarkEnd w:id="4190"/>
      <w:bookmarkEnd w:id="4191"/>
      <w:bookmarkEnd w:id="4192"/>
    </w:p>
    <w:p w14:paraId="39F6A041" w14:textId="77777777" w:rsidR="00D2256D" w:rsidRPr="00DD4680" w:rsidRDefault="00D2256D" w:rsidP="006C3C3F">
      <w:pPr>
        <w:pStyle w:val="OrderedList"/>
        <w:numPr>
          <w:ilvl w:val="0"/>
          <w:numId w:val="425"/>
        </w:numPr>
        <w:jc w:val="both"/>
      </w:pPr>
      <w:r w:rsidRPr="00DD4680">
        <w:t>The HUD NSC staff will add the optional step “</w:t>
      </w:r>
      <w:r w:rsidRPr="00DD4680">
        <w:rPr>
          <w:b/>
        </w:rPr>
        <w:t>HUD Approval / Attorney Assignment</w:t>
      </w:r>
      <w:r w:rsidRPr="00DD4680">
        <w:t>” or “</w:t>
      </w:r>
      <w:r w:rsidRPr="00DD4680">
        <w:rPr>
          <w:b/>
        </w:rPr>
        <w:t>Request Denied by HUD”</w:t>
      </w:r>
      <w:r w:rsidRPr="00DD4680">
        <w:t xml:space="preserve"> when the decision has been made. </w:t>
      </w:r>
    </w:p>
    <w:p w14:paraId="697A2A95" w14:textId="7BDBC108" w:rsidR="00D2256D" w:rsidRPr="0088278D" w:rsidRDefault="00D2256D" w:rsidP="006C3C3F">
      <w:pPr>
        <w:pStyle w:val="OrderedList"/>
        <w:numPr>
          <w:ilvl w:val="0"/>
          <w:numId w:val="425"/>
        </w:numPr>
        <w:jc w:val="both"/>
      </w:pPr>
      <w:r>
        <w:t>After HUD approves the request, the HUD NSC Contractor must complete the step “</w:t>
      </w:r>
      <w:r w:rsidRPr="00AB4200">
        <w:rPr>
          <w:b/>
        </w:rPr>
        <w:t>Transfer to Foreclosure Department</w:t>
      </w:r>
      <w:r>
        <w:t xml:space="preserve">”. Upon completion of this step, the </w:t>
      </w:r>
      <w:r w:rsidRPr="00AB4200">
        <w:rPr>
          <w:b/>
        </w:rPr>
        <w:t>Foreclosure</w:t>
      </w:r>
      <w:r>
        <w:t xml:space="preserve"> timeline is automatically initiated by the system.</w:t>
      </w:r>
    </w:p>
    <w:p w14:paraId="0EC086AD" w14:textId="77777777" w:rsidR="00D2256D" w:rsidRPr="00C322EA" w:rsidRDefault="00D2256D" w:rsidP="006C3C3F">
      <w:pPr>
        <w:pStyle w:val="OrderedList"/>
        <w:numPr>
          <w:ilvl w:val="0"/>
          <w:numId w:val="425"/>
        </w:numPr>
        <w:jc w:val="both"/>
      </w:pPr>
      <w:r w:rsidRPr="0088278D">
        <w:rPr>
          <w:rFonts w:cs="Calibri"/>
        </w:rPr>
        <w:t xml:space="preserve">To </w:t>
      </w:r>
      <w:r w:rsidRPr="00AF215C">
        <w:t>generate</w:t>
      </w:r>
      <w:r w:rsidRPr="0088278D">
        <w:rPr>
          <w:rFonts w:cs="Calibri"/>
        </w:rPr>
        <w:t xml:space="preserve"> the </w:t>
      </w:r>
      <w:r>
        <w:rPr>
          <w:rFonts w:cs="Calibri"/>
        </w:rPr>
        <w:t>Notice of Intent (</w:t>
      </w:r>
      <w:r w:rsidRPr="00792203">
        <w:rPr>
          <w:rFonts w:cs="Calibri"/>
          <w:b/>
        </w:rPr>
        <w:t>NOI</w:t>
      </w:r>
      <w:r>
        <w:rPr>
          <w:rFonts w:cs="Calibri"/>
          <w:b/>
        </w:rPr>
        <w:t>)</w:t>
      </w:r>
      <w:r w:rsidRPr="00792203">
        <w:rPr>
          <w:rFonts w:cs="Calibri"/>
          <w:b/>
        </w:rPr>
        <w:t xml:space="preserve"> Letter</w:t>
      </w:r>
      <w:r w:rsidRPr="0088278D">
        <w:rPr>
          <w:rFonts w:cs="Calibri"/>
        </w:rPr>
        <w:t xml:space="preserve">, </w:t>
      </w:r>
      <w:r>
        <w:t>click</w:t>
      </w:r>
      <w:r w:rsidRPr="0088278D">
        <w:t xml:space="preserve"> the </w:t>
      </w:r>
      <w:r w:rsidRPr="00792203">
        <w:rPr>
          <w:b/>
        </w:rPr>
        <w:t>magnifying glass</w:t>
      </w:r>
      <w:r w:rsidRPr="0088278D">
        <w:t xml:space="preserve"> beside </w:t>
      </w:r>
      <w:r>
        <w:rPr>
          <w:rFonts w:cs="Calibri"/>
        </w:rPr>
        <w:t>s</w:t>
      </w:r>
      <w:r w:rsidRPr="0088278D">
        <w:rPr>
          <w:rFonts w:cs="Calibri"/>
        </w:rPr>
        <w:t>end NOI and Occupied Conveyance</w:t>
      </w:r>
      <w:r w:rsidRPr="0088278D">
        <w:t xml:space="preserve"> step to preview the letter, the</w:t>
      </w:r>
      <w:r w:rsidRPr="0088278D">
        <w:rPr>
          <w:szCs w:val="24"/>
        </w:rPr>
        <w:t xml:space="preserve"> Modify Letter Fields </w:t>
      </w:r>
      <w:r>
        <w:rPr>
          <w:szCs w:val="24"/>
        </w:rPr>
        <w:t>screen</w:t>
      </w:r>
      <w:r w:rsidRPr="0088278D">
        <w:rPr>
          <w:szCs w:val="24"/>
        </w:rPr>
        <w:t xml:space="preserve"> is displayed. Edit the </w:t>
      </w:r>
      <w:r>
        <w:rPr>
          <w:szCs w:val="24"/>
        </w:rPr>
        <w:t>subject and salutation</w:t>
      </w:r>
      <w:r w:rsidRPr="0088278D">
        <w:rPr>
          <w:szCs w:val="24"/>
        </w:rPr>
        <w:t xml:space="preserve"> and select </w:t>
      </w:r>
      <w:r w:rsidRPr="003F216C">
        <w:rPr>
          <w:b/>
          <w:bCs/>
          <w:szCs w:val="24"/>
        </w:rPr>
        <w:t>OK</w:t>
      </w:r>
      <w:r w:rsidRPr="0088278D">
        <w:rPr>
          <w:szCs w:val="24"/>
        </w:rPr>
        <w:t xml:space="preserve">. The </w:t>
      </w:r>
      <w:r w:rsidRPr="0088278D">
        <w:rPr>
          <w:rFonts w:cs="Calibri"/>
        </w:rPr>
        <w:t xml:space="preserve">NOI Letter &amp; Occupied Conveyance </w:t>
      </w:r>
      <w:r w:rsidRPr="0088278D">
        <w:t>Letter</w:t>
      </w:r>
      <w:r w:rsidRPr="0088278D">
        <w:rPr>
          <w:szCs w:val="24"/>
        </w:rPr>
        <w:t xml:space="preserve"> is displayed.</w:t>
      </w:r>
      <w:r>
        <w:rPr>
          <w:szCs w:val="24"/>
        </w:rPr>
        <w:t xml:space="preserve"> </w:t>
      </w:r>
    </w:p>
    <w:p w14:paraId="0AFB4795" w14:textId="77777777" w:rsidR="00D2256D" w:rsidRPr="0088278D" w:rsidRDefault="00D2256D" w:rsidP="006C3C3F">
      <w:pPr>
        <w:pStyle w:val="OrderedList"/>
        <w:numPr>
          <w:ilvl w:val="0"/>
          <w:numId w:val="425"/>
        </w:numPr>
        <w:jc w:val="both"/>
      </w:pPr>
      <w:r w:rsidRPr="0088278D">
        <w:t xml:space="preserve">The printer icon beside the step allows the HUD </w:t>
      </w:r>
      <w:r>
        <w:t>contractor</w:t>
      </w:r>
      <w:r w:rsidRPr="0088278D">
        <w:t xml:space="preserve"> to auto-save the document to the </w:t>
      </w:r>
      <w:r w:rsidRPr="00C322EA">
        <w:rPr>
          <w:b/>
        </w:rPr>
        <w:t>Documents</w:t>
      </w:r>
      <w:r w:rsidRPr="0088278D">
        <w:t xml:space="preserve"> tab. Select the </w:t>
      </w:r>
      <w:r w:rsidRPr="00C322EA">
        <w:rPr>
          <w:b/>
        </w:rPr>
        <w:t>printer icon</w:t>
      </w:r>
      <w:r w:rsidRPr="0088278D">
        <w:t xml:space="preserve">, the Modify Letter Fields window is displayed. Edit the </w:t>
      </w:r>
      <w:r>
        <w:t>subject and salutation</w:t>
      </w:r>
      <w:r w:rsidRPr="0088278D">
        <w:t xml:space="preserve"> and select </w:t>
      </w:r>
      <w:r w:rsidRPr="003F216C">
        <w:rPr>
          <w:b/>
          <w:bCs/>
        </w:rPr>
        <w:t>OK</w:t>
      </w:r>
      <w:r w:rsidRPr="0088278D">
        <w:t>. The</w:t>
      </w:r>
      <w:r w:rsidRPr="0088278D">
        <w:rPr>
          <w:rFonts w:cs="Calibri"/>
        </w:rPr>
        <w:t xml:space="preserve"> </w:t>
      </w:r>
      <w:r w:rsidRPr="00C322EA">
        <w:rPr>
          <w:rFonts w:cs="Calibri"/>
          <w:b/>
        </w:rPr>
        <w:t xml:space="preserve">NOI Letter </w:t>
      </w:r>
      <w:r w:rsidRPr="0088278D">
        <w:t>is displayed.</w:t>
      </w:r>
      <w:r>
        <w:t xml:space="preserve"> </w:t>
      </w:r>
      <w:r w:rsidRPr="0088278D">
        <w:t xml:space="preserve">This action auto-saves the document in the </w:t>
      </w:r>
      <w:r w:rsidRPr="00C322EA">
        <w:rPr>
          <w:b/>
        </w:rPr>
        <w:t>Documents</w:t>
      </w:r>
      <w:r w:rsidRPr="0088278D">
        <w:t xml:space="preserve"> tab and auto-completes the step.</w:t>
      </w:r>
    </w:p>
    <w:p w14:paraId="06C1603E" w14:textId="73F8283C" w:rsidR="00A62808" w:rsidRPr="00D757EC" w:rsidRDefault="00A62808" w:rsidP="00863D8C">
      <w:pPr>
        <w:pStyle w:val="Heading4"/>
      </w:pPr>
      <w:bookmarkStart w:id="4193" w:name="_Toc230163474"/>
      <w:bookmarkEnd w:id="4180"/>
      <w:r w:rsidRPr="00D757EC">
        <w:t>Loss Mitigation – Short Sale</w:t>
      </w:r>
      <w:bookmarkEnd w:id="4181"/>
      <w:bookmarkEnd w:id="4182"/>
      <w:bookmarkEnd w:id="4183"/>
      <w:bookmarkEnd w:id="4184"/>
      <w:bookmarkEnd w:id="4185"/>
      <w:bookmarkEnd w:id="4186"/>
      <w:bookmarkEnd w:id="4187"/>
      <w:bookmarkEnd w:id="4188"/>
      <w:bookmarkEnd w:id="4193"/>
      <w:r w:rsidR="007C0301" w:rsidRPr="00D757EC">
        <w:fldChar w:fldCharType="begin"/>
      </w:r>
      <w:r w:rsidR="007C0301" w:rsidRPr="00D757EC">
        <w:instrText xml:space="preserve"> XE "Assigned Loss Mitigation – Short Sale Timeline" </w:instrText>
      </w:r>
      <w:r w:rsidR="007C0301" w:rsidRPr="00D757EC">
        <w:fldChar w:fldCharType="end"/>
      </w:r>
      <w:r w:rsidRPr="00D757EC">
        <w:t xml:space="preserve"> </w:t>
      </w:r>
    </w:p>
    <w:p w14:paraId="6985B7D6" w14:textId="77777777" w:rsidR="008B39CF" w:rsidRPr="00625AF8" w:rsidRDefault="008B39CF" w:rsidP="000013A2">
      <w:pPr>
        <w:jc w:val="both"/>
        <w:rPr>
          <w:rFonts w:ascii="Cambria" w:hAnsi="Cambria"/>
        </w:rPr>
      </w:pPr>
      <w:r w:rsidRPr="00625AF8">
        <w:rPr>
          <w:rFonts w:ascii="Cambria" w:hAnsi="Cambria"/>
        </w:rPr>
        <w:t xml:space="preserve">This timeline is located under Assigned &gt; Disposition, Servicing Type “Loss Mitigation – Short Sale” and is initiated to track a short sale on a HECM loan. A short sale is when a HECM loan is sold by the mortgagor for less than the payoff amount or less than the appraised value of the property. </w:t>
      </w:r>
    </w:p>
    <w:p w14:paraId="49EA6F0C" w14:textId="77777777" w:rsidR="008B39CF" w:rsidRPr="00625AF8" w:rsidRDefault="008B39CF" w:rsidP="000013A2">
      <w:pPr>
        <w:jc w:val="both"/>
        <w:rPr>
          <w:rFonts w:ascii="Cambria" w:hAnsi="Cambria"/>
        </w:rPr>
      </w:pPr>
      <w:r w:rsidRPr="00625AF8">
        <w:rPr>
          <w:rFonts w:ascii="Cambria" w:hAnsi="Cambria"/>
        </w:rPr>
        <w:t>If the loan is Due &amp; Payable the property must sell for no less than a certain threshold percentage of the appraised value as established by HUD. If the loan is not Due &amp; Payable then the sale price of the property must be the appraised value. This timeline is initiated and completed by a HUD NSC Contractor; this timeline requires HUD NSC Staff interaction. Upon initiation of this timeline, the case sub-status is updated to Short Sale Initiated. If the timeline is inactivated, the case sub-status is updated accordingly.</w:t>
      </w:r>
    </w:p>
    <w:p w14:paraId="41B30530" w14:textId="77777777" w:rsidR="008B39CF" w:rsidRPr="00625AF8" w:rsidRDefault="008B39CF" w:rsidP="000013A2">
      <w:pPr>
        <w:jc w:val="both"/>
        <w:rPr>
          <w:rFonts w:ascii="Cambria" w:hAnsi="Cambria"/>
        </w:rPr>
      </w:pPr>
      <w:r w:rsidRPr="00625AF8">
        <w:rPr>
          <w:rFonts w:ascii="Cambria" w:hAnsi="Cambria"/>
        </w:rPr>
        <w:t>Multiple active Loss Mitigation–Short Sale timelines cannot be initiated on a loan. The Servicing Management tab can be used to activate or inactivate the timeline and edit the short sale information. Once the timeline is inactivated, none of the steps can be edited.</w:t>
      </w:r>
    </w:p>
    <w:p w14:paraId="0BDAD683" w14:textId="77777777" w:rsidR="008B39CF" w:rsidRPr="00625AF8" w:rsidRDefault="008B39CF" w:rsidP="000013A2">
      <w:pPr>
        <w:jc w:val="both"/>
        <w:rPr>
          <w:rFonts w:ascii="Cambria" w:hAnsi="Cambria"/>
        </w:rPr>
      </w:pPr>
      <w:r w:rsidRPr="008B39CF">
        <w:rPr>
          <w:rFonts w:ascii="Cambria" w:hAnsi="Cambria"/>
          <w:b/>
          <w:bCs/>
        </w:rPr>
        <w:t>TIP</w:t>
      </w:r>
      <w:r w:rsidRPr="00625AF8">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65640B6C" w14:textId="77777777" w:rsidR="008B39CF" w:rsidRPr="00625AF8" w:rsidRDefault="008B39CF" w:rsidP="000013A2">
      <w:pPr>
        <w:pStyle w:val="OrderedList"/>
        <w:jc w:val="both"/>
      </w:pPr>
      <w:r w:rsidRPr="00625AF8">
        <w:t>The Contractor attaches all required documentation and completes the necessary steps on the timeline. The following Template Steps are displayed when the timeline is initiated. The steps are HUD Contractor steps unless otherwise stated</w:t>
      </w:r>
    </w:p>
    <w:p w14:paraId="4A17120A"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Initiate Short Sale Process</w:t>
      </w:r>
    </w:p>
    <w:p w14:paraId="6CE1B70C" w14:textId="77777777" w:rsidR="008B39CF" w:rsidRPr="00625AF8" w:rsidRDefault="008B39CF" w:rsidP="000013A2">
      <w:pPr>
        <w:pStyle w:val="OrderedList"/>
        <w:jc w:val="both"/>
      </w:pPr>
      <w:r w:rsidRPr="00625AF8">
        <w:t>The following Optional Steps are available on this timeline. Refer to section 7.1.8 “To Add Optional Timeline Steps” for general information how to add and complete optional steps within a timeline. The steps are HUD Contractor steps unless otherwise stated</w:t>
      </w:r>
    </w:p>
    <w:p w14:paraId="2A38397A" w14:textId="32D332FE"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 xml:space="preserve">Short Sale Approved by </w:t>
      </w:r>
      <w:r w:rsidR="00A252AB">
        <w:rPr>
          <w:rFonts w:ascii="Cambria" w:hAnsi="Cambria"/>
        </w:rPr>
        <w:t>LSC</w:t>
      </w:r>
    </w:p>
    <w:p w14:paraId="4197295D"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Short Sale Pending Additional Documentation</w:t>
      </w:r>
    </w:p>
    <w:p w14:paraId="5F1AA52F" w14:textId="7EBC7079" w:rsidR="008B39CF" w:rsidRPr="00FD571C"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 xml:space="preserve">Short Sale Denied by </w:t>
      </w:r>
      <w:r w:rsidR="00A252AB">
        <w:rPr>
          <w:rFonts w:ascii="Cambria" w:hAnsi="Cambria"/>
        </w:rPr>
        <w:t>LSC</w:t>
      </w:r>
    </w:p>
    <w:p w14:paraId="208B50BF" w14:textId="12077010" w:rsidR="009F7046" w:rsidRDefault="009F7046" w:rsidP="000013A2">
      <w:pPr>
        <w:numPr>
          <w:ilvl w:val="0"/>
          <w:numId w:val="452"/>
        </w:numPr>
        <w:spacing w:after="0" w:line="240" w:lineRule="auto"/>
        <w:ind w:left="720" w:hanging="360"/>
        <w:jc w:val="both"/>
        <w:rPr>
          <w:rFonts w:ascii="Cambria" w:hAnsi="Cambria"/>
        </w:rPr>
      </w:pPr>
      <w:r w:rsidRPr="009F7046">
        <w:rPr>
          <w:rFonts w:ascii="Cambria" w:hAnsi="Cambria"/>
        </w:rPr>
        <w:t>Missing Required Documents</w:t>
      </w:r>
    </w:p>
    <w:p w14:paraId="63C262B0" w14:textId="53C406C3" w:rsidR="009F7046" w:rsidRDefault="009F7046" w:rsidP="000013A2">
      <w:pPr>
        <w:numPr>
          <w:ilvl w:val="0"/>
          <w:numId w:val="452"/>
        </w:numPr>
        <w:spacing w:after="0" w:line="240" w:lineRule="auto"/>
        <w:ind w:left="720" w:hanging="360"/>
        <w:jc w:val="both"/>
        <w:rPr>
          <w:rFonts w:ascii="Cambria" w:hAnsi="Cambria"/>
        </w:rPr>
      </w:pPr>
      <w:r w:rsidRPr="009F7046">
        <w:rPr>
          <w:rFonts w:ascii="Cambria" w:hAnsi="Cambria"/>
        </w:rPr>
        <w:t>Follow Up</w:t>
      </w:r>
    </w:p>
    <w:p w14:paraId="3043FB71" w14:textId="128B88D7" w:rsidR="009F7046" w:rsidRDefault="009F7046" w:rsidP="000013A2">
      <w:pPr>
        <w:numPr>
          <w:ilvl w:val="0"/>
          <w:numId w:val="452"/>
        </w:numPr>
        <w:spacing w:after="0" w:line="240" w:lineRule="auto"/>
        <w:ind w:left="720" w:hanging="360"/>
        <w:jc w:val="both"/>
        <w:rPr>
          <w:rFonts w:ascii="Cambria" w:hAnsi="Cambria"/>
        </w:rPr>
      </w:pPr>
      <w:r w:rsidRPr="009F7046">
        <w:rPr>
          <w:rFonts w:ascii="Cambria" w:hAnsi="Cambria"/>
        </w:rPr>
        <w:t>Supplemental Short Sale Calculation Worksheet</w:t>
      </w:r>
    </w:p>
    <w:p w14:paraId="3193FE0F" w14:textId="761D6215" w:rsidR="009F7046" w:rsidRDefault="009F7046" w:rsidP="000013A2">
      <w:pPr>
        <w:numPr>
          <w:ilvl w:val="0"/>
          <w:numId w:val="452"/>
        </w:numPr>
        <w:spacing w:after="0" w:line="240" w:lineRule="auto"/>
        <w:ind w:left="720" w:hanging="360"/>
        <w:jc w:val="both"/>
        <w:rPr>
          <w:rFonts w:ascii="Cambria" w:hAnsi="Cambria"/>
        </w:rPr>
      </w:pPr>
      <w:r w:rsidRPr="009F7046">
        <w:rPr>
          <w:rFonts w:ascii="Cambria" w:hAnsi="Cambria"/>
        </w:rPr>
        <w:t>Short Sale Closing Extension Approved</w:t>
      </w:r>
    </w:p>
    <w:p w14:paraId="5EC6A4A6" w14:textId="0A3926E2" w:rsidR="009F7046" w:rsidRPr="00625AF8" w:rsidRDefault="009F7046" w:rsidP="000013A2">
      <w:pPr>
        <w:numPr>
          <w:ilvl w:val="0"/>
          <w:numId w:val="452"/>
        </w:numPr>
        <w:spacing w:after="0" w:line="240" w:lineRule="auto"/>
        <w:ind w:left="720" w:hanging="360"/>
        <w:jc w:val="both"/>
        <w:rPr>
          <w:rFonts w:ascii="Cambria" w:hAnsi="Cambria"/>
        </w:rPr>
      </w:pPr>
      <w:r w:rsidRPr="009F7046">
        <w:rPr>
          <w:rFonts w:ascii="Cambria" w:hAnsi="Cambria"/>
        </w:rPr>
        <w:t>Short Sale Cancelled</w:t>
      </w:r>
    </w:p>
    <w:p w14:paraId="1C3FD218" w14:textId="32EDE49C" w:rsidR="008B39CF" w:rsidRPr="00625AF8" w:rsidRDefault="0099500F" w:rsidP="000013A2">
      <w:pPr>
        <w:pStyle w:val="OrderedList"/>
        <w:jc w:val="both"/>
      </w:pPr>
      <w:r w:rsidRPr="00376522">
        <w:rPr>
          <w:rFonts w:asciiTheme="majorHAnsi" w:hAnsiTheme="majorHAnsi"/>
        </w:rPr>
        <w:t xml:space="preserve">The following Trigger </w:t>
      </w:r>
      <w:r>
        <w:rPr>
          <w:rFonts w:asciiTheme="majorHAnsi" w:hAnsiTheme="majorHAnsi"/>
        </w:rPr>
        <w:t>and Automated</w:t>
      </w:r>
      <w:r w:rsidRPr="00F74B41">
        <w:rPr>
          <w:rFonts w:asciiTheme="majorHAnsi" w:hAnsiTheme="majorHAnsi"/>
        </w:rPr>
        <w:t xml:space="preserve"> </w:t>
      </w:r>
      <w:r w:rsidRPr="00376522">
        <w:rPr>
          <w:rFonts w:asciiTheme="majorHAnsi" w:hAnsiTheme="majorHAnsi"/>
        </w:rPr>
        <w:t>Steps are available on this timeline</w:t>
      </w:r>
      <w:r w:rsidR="008B39CF" w:rsidRPr="00625AF8">
        <w:t>:</w:t>
      </w:r>
    </w:p>
    <w:p w14:paraId="67D27494" w14:textId="0CC44825"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Received Required Documents</w:t>
      </w:r>
      <w:r w:rsidRPr="0099500F" w:rsidDel="009F7046">
        <w:rPr>
          <w:rFonts w:ascii="Cambria" w:hAnsi="Cambria"/>
        </w:rPr>
        <w:t xml:space="preserve"> </w:t>
      </w:r>
      <w:r w:rsidRPr="0099500F">
        <w:rPr>
          <w:rFonts w:ascii="Cambria" w:hAnsi="Cambria"/>
        </w:rPr>
        <w:t>Prepare Short Sale Calculation Worksheet</w:t>
      </w:r>
    </w:p>
    <w:p w14:paraId="16377A74" w14:textId="6FD94901"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Received Closing Proceeds</w:t>
      </w:r>
    </w:p>
    <w:p w14:paraId="13D944C6" w14:textId="2704CF86"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Send Short Sale Approval request to HUD</w:t>
      </w:r>
    </w:p>
    <w:p w14:paraId="774D1C48" w14:textId="22ACB94F"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Send Short Sale Approval Letter</w:t>
      </w:r>
    </w:p>
    <w:p w14:paraId="5EF658A3" w14:textId="42EA167B"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Sale Closing Date</w:t>
      </w:r>
    </w:p>
    <w:p w14:paraId="62A1588B" w14:textId="63E02D3B"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Short Sale Decision Issued</w:t>
      </w:r>
    </w:p>
    <w:p w14:paraId="2A162A1F" w14:textId="115EC389"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Additional Documentation Requested</w:t>
      </w:r>
    </w:p>
    <w:p w14:paraId="7A20B9E0" w14:textId="1E9B5427"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Additional Documentation Received</w:t>
      </w:r>
    </w:p>
    <w:p w14:paraId="1753E6E0" w14:textId="6E03B60E"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Revise Short Sale Calculation Worksheet</w:t>
      </w:r>
    </w:p>
    <w:p w14:paraId="14ABEDFB" w14:textId="5C81D70F"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Additional Documentation Sent to HUD</w:t>
      </w:r>
    </w:p>
    <w:p w14:paraId="1641322D" w14:textId="10DB95FA"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Scheduled Short Sale Closing Date</w:t>
      </w:r>
    </w:p>
    <w:p w14:paraId="76466E21" w14:textId="72FC7944"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Short Sale Approval Expired</w:t>
      </w:r>
      <w:r>
        <w:rPr>
          <w:rFonts w:ascii="Cambria" w:hAnsi="Cambria"/>
        </w:rPr>
        <w:t xml:space="preserve"> (automated)</w:t>
      </w:r>
    </w:p>
    <w:p w14:paraId="5671BC71" w14:textId="03EA988A" w:rsidR="0099500F"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Borrower Notified of Short Sale Denial</w:t>
      </w:r>
    </w:p>
    <w:p w14:paraId="17DA49EF" w14:textId="502B0B94" w:rsidR="0099500F" w:rsidRPr="00625AF8" w:rsidRDefault="0099500F" w:rsidP="000013A2">
      <w:pPr>
        <w:numPr>
          <w:ilvl w:val="0"/>
          <w:numId w:val="452"/>
        </w:numPr>
        <w:spacing w:after="0" w:line="240" w:lineRule="auto"/>
        <w:ind w:left="720" w:hanging="360"/>
        <w:jc w:val="both"/>
        <w:rPr>
          <w:rFonts w:ascii="Cambria" w:hAnsi="Cambria"/>
        </w:rPr>
      </w:pPr>
      <w:r w:rsidRPr="0099500F">
        <w:rPr>
          <w:rFonts w:ascii="Cambria" w:hAnsi="Cambria"/>
        </w:rPr>
        <w:t>Referred for Additional Loss Mitigation Review</w:t>
      </w:r>
    </w:p>
    <w:p w14:paraId="58702B2D" w14:textId="77777777" w:rsidR="008B39CF" w:rsidRPr="00625AF8" w:rsidRDefault="008B39CF" w:rsidP="000013A2">
      <w:pPr>
        <w:pStyle w:val="OrderedList"/>
        <w:jc w:val="both"/>
      </w:pPr>
      <w:r w:rsidRPr="00625AF8">
        <w:t>The following Servicing Mgmt fields are available for this timeline during timeline initiation/ setup, in addition to Initiation Date:</w:t>
      </w:r>
    </w:p>
    <w:p w14:paraId="62353ED4"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Loan Status of 1st Mortgage</w:t>
      </w:r>
    </w:p>
    <w:p w14:paraId="2FB830EB"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Payoff Amount of 1st Mortgage</w:t>
      </w:r>
    </w:p>
    <w:p w14:paraId="48398269"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Offered Sales Price</w:t>
      </w:r>
    </w:p>
    <w:p w14:paraId="614CC438"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Repair Costs</w:t>
      </w:r>
    </w:p>
    <w:p w14:paraId="59107C86" w14:textId="77777777" w:rsidR="008B39CF" w:rsidRPr="00625AF8"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Appraised Value</w:t>
      </w:r>
    </w:p>
    <w:p w14:paraId="6885F4E6" w14:textId="77777777" w:rsidR="008B39CF" w:rsidRDefault="008B39CF" w:rsidP="000013A2">
      <w:pPr>
        <w:numPr>
          <w:ilvl w:val="0"/>
          <w:numId w:val="452"/>
        </w:numPr>
        <w:spacing w:after="0" w:line="240" w:lineRule="auto"/>
        <w:ind w:left="720" w:hanging="360"/>
        <w:jc w:val="both"/>
        <w:rPr>
          <w:rFonts w:ascii="Cambria" w:hAnsi="Cambria"/>
        </w:rPr>
      </w:pPr>
      <w:r w:rsidRPr="00625AF8">
        <w:rPr>
          <w:rFonts w:ascii="Cambria" w:hAnsi="Cambria"/>
        </w:rPr>
        <w:t>Percentage of Appraised Value (Calculated)</w:t>
      </w:r>
    </w:p>
    <w:p w14:paraId="56A62440" w14:textId="1AEA8FC9" w:rsidR="00A62808" w:rsidRPr="00D757EC" w:rsidRDefault="00A62808" w:rsidP="00863D8C">
      <w:pPr>
        <w:pStyle w:val="Heading4"/>
      </w:pPr>
      <w:bookmarkStart w:id="4194" w:name="_Toc314126752"/>
      <w:bookmarkStart w:id="4195" w:name="_Toc314660884"/>
      <w:bookmarkStart w:id="4196" w:name="_Toc315554347"/>
      <w:bookmarkStart w:id="4197" w:name="_Toc315634008"/>
      <w:bookmarkStart w:id="4198" w:name="_Toc11334930"/>
      <w:bookmarkStart w:id="4199" w:name="_Toc74052158"/>
      <w:bookmarkStart w:id="4200" w:name="_Toc90643541"/>
      <w:bookmarkStart w:id="4201" w:name="_Toc230163475"/>
      <w:bookmarkStart w:id="4202" w:name="_Hlk178587685"/>
      <w:r w:rsidRPr="00D757EC">
        <w:t>Write-Off Review</w:t>
      </w:r>
      <w:bookmarkEnd w:id="4194"/>
      <w:bookmarkEnd w:id="4195"/>
      <w:bookmarkEnd w:id="4196"/>
      <w:bookmarkEnd w:id="4197"/>
      <w:bookmarkEnd w:id="4198"/>
      <w:bookmarkEnd w:id="4199"/>
      <w:bookmarkEnd w:id="4200"/>
      <w:bookmarkEnd w:id="4201"/>
      <w:r w:rsidR="000908D8" w:rsidRPr="00D757EC">
        <w:fldChar w:fldCharType="begin"/>
      </w:r>
      <w:r w:rsidR="000908D8" w:rsidRPr="00D757EC">
        <w:instrText xml:space="preserve"> XE "Assigned Write-Off Review Timeline" </w:instrText>
      </w:r>
      <w:r w:rsidR="000908D8" w:rsidRPr="00D757EC">
        <w:fldChar w:fldCharType="end"/>
      </w:r>
      <w:r w:rsidRPr="00D757EC">
        <w:t xml:space="preserve"> </w:t>
      </w:r>
    </w:p>
    <w:p w14:paraId="7CDFA46C" w14:textId="77777777" w:rsidR="00C72B0F" w:rsidRPr="006A21CA" w:rsidRDefault="00C72B0F" w:rsidP="006A21CA">
      <w:pPr>
        <w:jc w:val="both"/>
        <w:rPr>
          <w:rFonts w:ascii="Cambria" w:hAnsi="Cambria"/>
        </w:rPr>
      </w:pPr>
      <w:r w:rsidRPr="006A21CA">
        <w:rPr>
          <w:rFonts w:ascii="Cambria" w:hAnsi="Cambria"/>
        </w:rPr>
        <w:t xml:space="preserve">This timeline is located under Assigned &gt; Disposition, Servicing Type “Write-Off Review” and is initiated to complete the review process and seek HUD’s approval for the write-off. </w:t>
      </w:r>
    </w:p>
    <w:p w14:paraId="2AB3ADEF" w14:textId="77777777" w:rsidR="00C72B0F" w:rsidRPr="006A21CA" w:rsidRDefault="00C72B0F" w:rsidP="006A21CA">
      <w:pPr>
        <w:jc w:val="both"/>
        <w:rPr>
          <w:rFonts w:ascii="Cambria" w:hAnsi="Cambria"/>
        </w:rPr>
      </w:pPr>
      <w:r w:rsidRPr="006A21CA">
        <w:rPr>
          <w:rFonts w:ascii="Cambria" w:hAnsi="Cambria"/>
        </w:rPr>
        <w:t>Multiple active Write-Off Review timelines cannot be initiated on a loan. The Servicing Management tab can be used to activate or inactivate the timeline. Once the timeline is inactivated, none of the steps can be edited.</w:t>
      </w:r>
    </w:p>
    <w:p w14:paraId="4A24767A" w14:textId="77777777" w:rsidR="00C72B0F" w:rsidRPr="006A21CA" w:rsidRDefault="00C72B0F" w:rsidP="006A21CA">
      <w:pPr>
        <w:jc w:val="both"/>
        <w:rPr>
          <w:rFonts w:ascii="Cambria" w:hAnsi="Cambria"/>
        </w:rPr>
      </w:pPr>
      <w:r w:rsidRPr="006A21CA">
        <w:rPr>
          <w:rFonts w:ascii="Cambria" w:hAnsi="Cambria"/>
          <w:b/>
          <w:bCs/>
        </w:rPr>
        <w:t>TIP</w:t>
      </w:r>
      <w:r w:rsidRPr="006A21CA">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73E1F930" w14:textId="77777777" w:rsidR="00C72B0F" w:rsidRPr="006A21CA" w:rsidRDefault="00C72B0F" w:rsidP="006A21CA">
      <w:pPr>
        <w:pStyle w:val="OrderedList"/>
        <w:jc w:val="both"/>
      </w:pPr>
      <w:r w:rsidRPr="006A21CA">
        <w:t>The Contractor attaches all required documentation and completes the necessary steps on the timeline. The following Template Steps are displayed when the timeline is initiated. The steps are HUD Contractor steps unless otherwise stated</w:t>
      </w:r>
    </w:p>
    <w:p w14:paraId="3F21A298"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Loan Reviewed for Write-Off Recommendation</w:t>
      </w:r>
    </w:p>
    <w:p w14:paraId="08677A50"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Prepare Write-Off Calculation Worksheet</w:t>
      </w:r>
    </w:p>
    <w:p w14:paraId="04CC016B"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Inspection Requested</w:t>
      </w:r>
    </w:p>
    <w:p w14:paraId="215F1BBF"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Inspection Results Received</w:t>
      </w:r>
    </w:p>
    <w:p w14:paraId="58B838DD"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Write-Off Recommendation to HUD</w:t>
      </w:r>
    </w:p>
    <w:p w14:paraId="2E6A6541"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Write-Off sent to Cash Management for Completion</w:t>
      </w:r>
    </w:p>
    <w:p w14:paraId="42BB48D4" w14:textId="77777777" w:rsidR="00C72B0F" w:rsidRPr="006A21CA" w:rsidRDefault="00C72B0F" w:rsidP="006A21CA">
      <w:pPr>
        <w:pStyle w:val="OrderedList"/>
        <w:jc w:val="both"/>
      </w:pPr>
      <w:r w:rsidRPr="006A21CA">
        <w:t>The following Optional Steps are available on this timeline. Refer to section 7.1.8 “To Add Optional Timeline Steps” for general information how to add and complete optional steps within a timeline. The steps are HUD Contractor steps unless otherwise stated</w:t>
      </w:r>
    </w:p>
    <w:p w14:paraId="25E5BB2B"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Title Report Requested</w:t>
      </w:r>
    </w:p>
    <w:p w14:paraId="794A2567"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Title Report Results Received</w:t>
      </w:r>
    </w:p>
    <w:p w14:paraId="2C89D6E2"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Valuation Requested</w:t>
      </w:r>
    </w:p>
    <w:p w14:paraId="3F055652"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Valuation Results Received</w:t>
      </w:r>
    </w:p>
    <w:p w14:paraId="4ACD66CC"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Follow-Up with HUD on Write-Off review</w:t>
      </w:r>
    </w:p>
    <w:p w14:paraId="44ED863D"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Forward to HQ / Principal balance &gt; $100,000</w:t>
      </w:r>
    </w:p>
    <w:p w14:paraId="67439BBD"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 xml:space="preserve">Approval of Write-Off by HUD – </w:t>
      </w:r>
      <w:r w:rsidRPr="006A21CA">
        <w:rPr>
          <w:rFonts w:ascii="Cambria" w:hAnsi="Cambria"/>
          <w:b/>
          <w:bCs/>
          <w:i/>
          <w:iCs/>
        </w:rPr>
        <w:t>HUD Step</w:t>
      </w:r>
    </w:p>
    <w:p w14:paraId="27BA89BD" w14:textId="77777777" w:rsidR="00C72B0F" w:rsidRPr="006A21CA" w:rsidRDefault="00C72B0F" w:rsidP="006A21CA">
      <w:pPr>
        <w:numPr>
          <w:ilvl w:val="0"/>
          <w:numId w:val="452"/>
        </w:numPr>
        <w:spacing w:after="0" w:line="240" w:lineRule="auto"/>
        <w:ind w:left="720" w:hanging="360"/>
        <w:jc w:val="both"/>
        <w:rPr>
          <w:rFonts w:ascii="Cambria" w:hAnsi="Cambria"/>
        </w:rPr>
      </w:pPr>
      <w:r w:rsidRPr="006A21CA">
        <w:rPr>
          <w:rFonts w:ascii="Cambria" w:hAnsi="Cambria"/>
        </w:rPr>
        <w:t xml:space="preserve">Denial of Write-Off by HUD – </w:t>
      </w:r>
      <w:r w:rsidRPr="006A21CA">
        <w:rPr>
          <w:rFonts w:ascii="Cambria" w:hAnsi="Cambria"/>
          <w:b/>
          <w:bCs/>
          <w:i/>
          <w:iCs/>
        </w:rPr>
        <w:t>HUD Step</w:t>
      </w:r>
    </w:p>
    <w:p w14:paraId="15E7DDF7" w14:textId="4E8A6D49" w:rsidR="00A62808" w:rsidRDefault="00A62808" w:rsidP="00F874DE">
      <w:pPr>
        <w:pStyle w:val="Heading3"/>
        <w:ind w:left="1080" w:hanging="1080"/>
        <w:jc w:val="both"/>
      </w:pPr>
      <w:bookmarkStart w:id="4203" w:name="_Toc314055076"/>
      <w:bookmarkStart w:id="4204" w:name="_Toc314126753"/>
      <w:bookmarkStart w:id="4205" w:name="_Toc315554348"/>
      <w:bookmarkStart w:id="4206" w:name="_Toc315634009"/>
      <w:bookmarkStart w:id="4207" w:name="_Toc11334931"/>
      <w:bookmarkStart w:id="4208" w:name="_Toc74052159"/>
      <w:bookmarkStart w:id="4209" w:name="_Toc90643542"/>
      <w:bookmarkStart w:id="4210" w:name="_Toc230163476"/>
      <w:bookmarkStart w:id="4211" w:name="_Toc314126754"/>
      <w:bookmarkStart w:id="4212" w:name="_Toc314660885"/>
      <w:bookmarkEnd w:id="4202"/>
      <w:bookmarkEnd w:id="4203"/>
      <w:bookmarkEnd w:id="4204"/>
      <w:r>
        <w:t>Request T</w:t>
      </w:r>
      <w:r w:rsidRPr="00A637D0">
        <w:t>imelines</w:t>
      </w:r>
      <w:bookmarkEnd w:id="4205"/>
      <w:bookmarkEnd w:id="4206"/>
      <w:bookmarkEnd w:id="4207"/>
      <w:bookmarkEnd w:id="4208"/>
      <w:bookmarkEnd w:id="4209"/>
      <w:bookmarkEnd w:id="4210"/>
      <w:r w:rsidRPr="00A637D0">
        <w:t xml:space="preserve"> </w:t>
      </w:r>
      <w:bookmarkEnd w:id="4211"/>
      <w:bookmarkEnd w:id="4212"/>
    </w:p>
    <w:p w14:paraId="0B6FE5F7" w14:textId="74F7E0ED" w:rsidR="00BA053D" w:rsidRDefault="00BA053D" w:rsidP="006A21CA">
      <w:pPr>
        <w:pStyle w:val="UnorderedList"/>
        <w:numPr>
          <w:ilvl w:val="0"/>
          <w:numId w:val="0"/>
        </w:numPr>
        <w:jc w:val="both"/>
      </w:pPr>
      <w:r>
        <w:t>The following Assigned &gt; Request timelines are available:</w:t>
      </w:r>
    </w:p>
    <w:p w14:paraId="0EED2B3F" w14:textId="4B8934BE" w:rsidR="00885E84" w:rsidRDefault="00885E84" w:rsidP="006A21CA">
      <w:pPr>
        <w:pStyle w:val="UnorderedList"/>
        <w:jc w:val="both"/>
      </w:pPr>
      <w:r>
        <w:t>Certificate of Indebtedness (COI)</w:t>
      </w:r>
    </w:p>
    <w:p w14:paraId="3BA0C191" w14:textId="77777777" w:rsidR="00885E84" w:rsidRDefault="00885E84" w:rsidP="006A21CA">
      <w:pPr>
        <w:pStyle w:val="UnorderedList"/>
        <w:jc w:val="both"/>
      </w:pPr>
      <w:r>
        <w:t>Extension - At-Risk</w:t>
      </w:r>
    </w:p>
    <w:p w14:paraId="212E9B90" w14:textId="77777777" w:rsidR="00885E84" w:rsidRDefault="00885E84" w:rsidP="006A21CA">
      <w:pPr>
        <w:pStyle w:val="UnorderedList"/>
        <w:jc w:val="both"/>
      </w:pPr>
      <w:r>
        <w:t>Extension - COVID-19 Request to Delay Due &amp; Payable</w:t>
      </w:r>
    </w:p>
    <w:p w14:paraId="1412AC85" w14:textId="77777777" w:rsidR="00885E84" w:rsidRDefault="00885E84" w:rsidP="006A21CA">
      <w:pPr>
        <w:pStyle w:val="UnorderedList"/>
        <w:jc w:val="both"/>
      </w:pPr>
      <w:r>
        <w:t>Extension - COVID-19 Request to Delay Foreclosure</w:t>
      </w:r>
    </w:p>
    <w:p w14:paraId="2B712F8D" w14:textId="77777777" w:rsidR="00885E84" w:rsidRDefault="00885E84" w:rsidP="006A21CA">
      <w:pPr>
        <w:pStyle w:val="UnorderedList"/>
        <w:jc w:val="both"/>
      </w:pPr>
      <w:r>
        <w:t>Extension - Property Charge Loss Mitigation</w:t>
      </w:r>
    </w:p>
    <w:p w14:paraId="303A07C5" w14:textId="77777777" w:rsidR="00885E84" w:rsidRDefault="00885E84" w:rsidP="006A21CA">
      <w:pPr>
        <w:pStyle w:val="UnorderedList"/>
        <w:jc w:val="both"/>
      </w:pPr>
      <w:r>
        <w:t>Extension - Request to Delay Foreclosure</w:t>
      </w:r>
    </w:p>
    <w:p w14:paraId="3D48D859" w14:textId="77777777" w:rsidR="00885E84" w:rsidRDefault="00885E84" w:rsidP="006A21CA">
      <w:pPr>
        <w:pStyle w:val="UnorderedList"/>
        <w:jc w:val="both"/>
      </w:pPr>
      <w:r>
        <w:t>Partial Release</w:t>
      </w:r>
    </w:p>
    <w:p w14:paraId="2EA0A89F" w14:textId="77777777" w:rsidR="00885E84" w:rsidRDefault="00885E84" w:rsidP="006A21CA">
      <w:pPr>
        <w:pStyle w:val="UnorderedList"/>
        <w:jc w:val="both"/>
      </w:pPr>
      <w:r>
        <w:t>Payoff Request</w:t>
      </w:r>
    </w:p>
    <w:p w14:paraId="6471B0E1" w14:textId="77777777" w:rsidR="00885E84" w:rsidRDefault="00885E84" w:rsidP="006A21CA">
      <w:pPr>
        <w:pStyle w:val="UnorderedList"/>
        <w:jc w:val="both"/>
      </w:pPr>
      <w:r>
        <w:t>Substitution of Collateral</w:t>
      </w:r>
    </w:p>
    <w:p w14:paraId="36D3917B" w14:textId="789B8EC3" w:rsidR="00885E84" w:rsidRPr="00885E84" w:rsidRDefault="00885E84" w:rsidP="006A21CA">
      <w:pPr>
        <w:pStyle w:val="UnorderedList"/>
        <w:jc w:val="both"/>
      </w:pPr>
      <w:r>
        <w:t>Zero Balance</w:t>
      </w:r>
    </w:p>
    <w:p w14:paraId="7B3AFCD5" w14:textId="3E08BDF0" w:rsidR="00A62808" w:rsidRPr="00D757EC" w:rsidRDefault="00A62808" w:rsidP="00863D8C">
      <w:pPr>
        <w:pStyle w:val="Heading4"/>
      </w:pPr>
      <w:bookmarkStart w:id="4213" w:name="_Toc314126755"/>
      <w:bookmarkStart w:id="4214" w:name="_Toc314660886"/>
      <w:bookmarkStart w:id="4215" w:name="_Toc315554349"/>
      <w:bookmarkStart w:id="4216" w:name="_Toc315634010"/>
      <w:bookmarkStart w:id="4217" w:name="_Toc11334932"/>
      <w:bookmarkStart w:id="4218" w:name="_Toc74052160"/>
      <w:bookmarkStart w:id="4219" w:name="_Toc90643543"/>
      <w:bookmarkStart w:id="4220" w:name="_Toc230163477"/>
      <w:r w:rsidRPr="00D757EC">
        <w:t>Certificate of Indebtedness</w:t>
      </w:r>
      <w:bookmarkEnd w:id="4213"/>
      <w:bookmarkEnd w:id="4214"/>
      <w:bookmarkEnd w:id="4215"/>
      <w:bookmarkEnd w:id="4216"/>
      <w:bookmarkEnd w:id="4217"/>
      <w:bookmarkEnd w:id="4218"/>
      <w:bookmarkEnd w:id="4219"/>
      <w:r w:rsidR="000908D8" w:rsidRPr="00D757EC">
        <w:fldChar w:fldCharType="begin"/>
      </w:r>
      <w:r w:rsidR="000908D8" w:rsidRPr="00D757EC">
        <w:instrText xml:space="preserve"> XE "Assigned Certificate of Indebtedness Timeline" </w:instrText>
      </w:r>
      <w:r w:rsidR="000908D8" w:rsidRPr="00D757EC">
        <w:fldChar w:fldCharType="end"/>
      </w:r>
      <w:r w:rsidRPr="00D757EC">
        <w:t xml:space="preserve"> </w:t>
      </w:r>
      <w:r w:rsidR="00E408F3">
        <w:t>(COI)</w:t>
      </w:r>
      <w:bookmarkEnd w:id="4220"/>
    </w:p>
    <w:p w14:paraId="210268BF" w14:textId="7FFC7658" w:rsidR="00A62808" w:rsidRPr="0088278D" w:rsidRDefault="00FF28DC" w:rsidP="001879BA">
      <w:pPr>
        <w:pStyle w:val="BodyText"/>
      </w:pPr>
      <w:r>
        <w:t>This timeline is located under Assigned &gt; Request, Servicing Type “Certificate of Indebtedness” and is initiated by the</w:t>
      </w:r>
      <w:r w:rsidR="00A62808">
        <w:t xml:space="preserve"> </w:t>
      </w:r>
      <w:r w:rsidR="009E7AA3">
        <w:t>HUD NSC Contractor</w:t>
      </w:r>
      <w:r w:rsidR="00A62808" w:rsidRPr="0088278D">
        <w:t xml:space="preserve"> when a request is received to show the loan balance. This timeline is completed by  </w:t>
      </w:r>
      <w:r>
        <w:t xml:space="preserve">the </w:t>
      </w:r>
      <w:r w:rsidR="009E7AA3">
        <w:t>HUD NSC Contractor</w:t>
      </w:r>
      <w:r>
        <w:t xml:space="preserve"> and</w:t>
      </w:r>
      <w:r w:rsidR="00A62808" w:rsidRPr="0088278D">
        <w:t xml:space="preserve"> does not require HUD NSC </w:t>
      </w:r>
      <w:r w:rsidR="00A62808">
        <w:t>staff</w:t>
      </w:r>
      <w:r w:rsidR="00A62808" w:rsidRPr="0088278D">
        <w:t xml:space="preserve"> interaction. </w:t>
      </w:r>
    </w:p>
    <w:p w14:paraId="74793A7B" w14:textId="13551D63" w:rsidR="00A62808" w:rsidRDefault="00A62808" w:rsidP="001879BA">
      <w:pPr>
        <w:pStyle w:val="BodyText"/>
      </w:pPr>
      <w:r w:rsidRPr="0088278D">
        <w:t xml:space="preserve">Multiple active timelines can be initiated on a loan. The </w:t>
      </w:r>
      <w:r>
        <w:t>Servicing Management tab</w:t>
      </w:r>
      <w:r w:rsidRPr="0088278D">
        <w:t xml:space="preserve"> can be used to </w:t>
      </w:r>
      <w:r>
        <w:t>activate or inactivate</w:t>
      </w:r>
      <w:r w:rsidRPr="0088278D">
        <w:t xml:space="preserve"> the timeline.</w:t>
      </w:r>
      <w:r>
        <w:t xml:space="preserve"> </w:t>
      </w:r>
      <w:r w:rsidRPr="00B31C42">
        <w:t xml:space="preserve"> Once </w:t>
      </w:r>
      <w:r>
        <w:t xml:space="preserve">the timeline is </w:t>
      </w:r>
      <w:r w:rsidRPr="00B31C42">
        <w:t>inactivated</w:t>
      </w:r>
      <w:r>
        <w:t>, none of the steps can be edited.</w:t>
      </w:r>
    </w:p>
    <w:p w14:paraId="62CE51D1" w14:textId="77777777" w:rsidR="00FF28DC" w:rsidRPr="00FF28DC" w:rsidRDefault="00FF28DC" w:rsidP="00FF28DC">
      <w:pPr>
        <w:pStyle w:val="BodyText"/>
      </w:pPr>
      <w:r w:rsidRPr="00FD571C">
        <w:rPr>
          <w:b/>
          <w:bCs w:val="0"/>
        </w:rPr>
        <w:t>TIP:</w:t>
      </w:r>
      <w:r w:rsidRPr="00FF28DC">
        <w:t xml:space="preserve"> Refer to section 7.1.2 “Setup Criteria to Initiate Timelines” for general steps to initiate timelines, and section 7.1.7 “To Complete Timeline Steps” for general information how to complete steps within a timeline.</w:t>
      </w:r>
    </w:p>
    <w:p w14:paraId="2025A2CF" w14:textId="77777777" w:rsidR="00FF28DC" w:rsidRPr="00FF28DC" w:rsidRDefault="00FF28DC" w:rsidP="00FF28DC">
      <w:pPr>
        <w:pStyle w:val="BodyText"/>
      </w:pPr>
      <w:r w:rsidRPr="00FF28DC">
        <w:t xml:space="preserve">The Contractor attaches all required documentation and completes the necessary steps on the timeline. The following Template Steps are displayed when the timeline is initiated. </w:t>
      </w:r>
      <w:bookmarkStart w:id="4221" w:name="_Hlk201658157"/>
      <w:bookmarkStart w:id="4222" w:name="_Hlk201658661"/>
      <w:r w:rsidRPr="00FF28DC">
        <w:t>The steps are HUD Contractor steps unless otherwise stated</w:t>
      </w:r>
      <w:bookmarkEnd w:id="4221"/>
    </w:p>
    <w:bookmarkEnd w:id="4222"/>
    <w:p w14:paraId="5EE3978B" w14:textId="77777777" w:rsidR="00FF28DC" w:rsidRPr="00FA5EAC" w:rsidRDefault="00FF28DC" w:rsidP="006C3C3F">
      <w:pPr>
        <w:numPr>
          <w:ilvl w:val="0"/>
          <w:numId w:val="452"/>
        </w:numPr>
        <w:spacing w:after="0" w:line="240" w:lineRule="auto"/>
        <w:ind w:left="720" w:hanging="360"/>
        <w:jc w:val="both"/>
        <w:rPr>
          <w:rFonts w:ascii="Cambria" w:hAnsi="Cambria"/>
        </w:rPr>
      </w:pPr>
      <w:r w:rsidRPr="00FA5EAC">
        <w:rPr>
          <w:rFonts w:ascii="Cambria" w:hAnsi="Cambria"/>
        </w:rPr>
        <w:t>COI Request Received</w:t>
      </w:r>
    </w:p>
    <w:p w14:paraId="5C39A01D" w14:textId="77777777" w:rsidR="00FF28DC" w:rsidRPr="00FA5EAC" w:rsidRDefault="00FF28DC" w:rsidP="006C3C3F">
      <w:pPr>
        <w:numPr>
          <w:ilvl w:val="0"/>
          <w:numId w:val="452"/>
        </w:numPr>
        <w:spacing w:after="0" w:line="240" w:lineRule="auto"/>
        <w:ind w:left="720" w:hanging="360"/>
        <w:jc w:val="both"/>
        <w:rPr>
          <w:rFonts w:ascii="Cambria" w:hAnsi="Cambria"/>
        </w:rPr>
      </w:pPr>
      <w:r w:rsidRPr="00FA5EAC">
        <w:rPr>
          <w:rFonts w:ascii="Cambria" w:hAnsi="Cambria"/>
        </w:rPr>
        <w:t>COI Sent to Requestor</w:t>
      </w:r>
    </w:p>
    <w:p w14:paraId="716D6BA4" w14:textId="4DAB8CE8" w:rsidR="00FF28DC" w:rsidRPr="000013A2" w:rsidRDefault="00FF28DC" w:rsidP="001879BA">
      <w:pPr>
        <w:numPr>
          <w:ilvl w:val="0"/>
          <w:numId w:val="452"/>
        </w:numPr>
        <w:spacing w:after="0" w:line="240" w:lineRule="auto"/>
        <w:ind w:left="720" w:hanging="360"/>
        <w:jc w:val="both"/>
        <w:rPr>
          <w:rFonts w:ascii="Cambria" w:hAnsi="Cambria"/>
        </w:rPr>
      </w:pPr>
      <w:r w:rsidRPr="00FA5EAC">
        <w:rPr>
          <w:rFonts w:ascii="Cambria" w:hAnsi="Cambria"/>
        </w:rPr>
        <w:t>Copy of Mortgage and Note Sent</w:t>
      </w:r>
    </w:p>
    <w:p w14:paraId="451B76EF" w14:textId="77777777" w:rsidR="00256A65" w:rsidRPr="00D757EC" w:rsidRDefault="00256A65" w:rsidP="00256A65">
      <w:pPr>
        <w:pStyle w:val="Heading4"/>
      </w:pPr>
      <w:bookmarkStart w:id="4223" w:name="_Toc74052166"/>
      <w:bookmarkStart w:id="4224" w:name="_Toc90643549"/>
      <w:bookmarkStart w:id="4225" w:name="_Toc230163478"/>
      <w:bookmarkStart w:id="4226" w:name="_Toc314126756"/>
      <w:bookmarkStart w:id="4227" w:name="_Toc314660887"/>
      <w:bookmarkStart w:id="4228" w:name="_Toc315554350"/>
      <w:bookmarkStart w:id="4229" w:name="_Toc315634011"/>
      <w:bookmarkStart w:id="4230" w:name="_Toc11334933"/>
      <w:bookmarkStart w:id="4231" w:name="_Toc74052161"/>
      <w:bookmarkStart w:id="4232" w:name="_Toc90643544"/>
      <w:r w:rsidRPr="00D757EC">
        <w:t xml:space="preserve">Extension – </w:t>
      </w:r>
      <w:r>
        <w:t>At-Risk</w:t>
      </w:r>
      <w:bookmarkEnd w:id="4223"/>
      <w:bookmarkEnd w:id="4224"/>
      <w:bookmarkEnd w:id="4225"/>
    </w:p>
    <w:p w14:paraId="49AE76FB" w14:textId="75642307" w:rsidR="00256A65" w:rsidRPr="006A21CA" w:rsidRDefault="00256A65" w:rsidP="00256A65">
      <w:pPr>
        <w:pStyle w:val="BodyText"/>
      </w:pPr>
      <w:r w:rsidRPr="006A21CA">
        <w:t>This timeline is located under Assigned &gt; Requests, Servicing Type “Extension–At-Risk</w:t>
      </w:r>
      <w:r w:rsidR="008103B0" w:rsidRPr="006A21CA">
        <w:t>” and is initiated by the HUD NSC contractor. The NSC Contractor completes all work within this timeline, including issuing a Decision. There is no interaction with HUD staff.</w:t>
      </w:r>
    </w:p>
    <w:p w14:paraId="2AAFBE28" w14:textId="0ECD8665" w:rsidR="00256A65" w:rsidRPr="006A21CA" w:rsidRDefault="00256A65" w:rsidP="00256A65">
      <w:pPr>
        <w:pStyle w:val="BodyText"/>
      </w:pPr>
      <w:r w:rsidRPr="006A21CA">
        <w:t>Multiple active Extension–At-Risk timelines cannot be initiated on a loan. The Servicing Management tab can be used to activate or inactivate the timeline and update extension data fields. Once the timeline is inactivated, none of the steps can be edited.</w:t>
      </w:r>
    </w:p>
    <w:p w14:paraId="331EC712" w14:textId="77777777" w:rsidR="00256A65" w:rsidRPr="006A21CA" w:rsidRDefault="00256A65" w:rsidP="00256A65">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3EC7BC68" w14:textId="2BB44946" w:rsidR="00256A65" w:rsidRPr="006A21CA" w:rsidRDefault="00256A65" w:rsidP="00093C3F">
      <w:pPr>
        <w:pStyle w:val="OrderedList"/>
        <w:jc w:val="both"/>
      </w:pPr>
      <w:r w:rsidRPr="006A21CA">
        <w:t xml:space="preserve">The </w:t>
      </w:r>
      <w:r w:rsidR="00093C3F" w:rsidRPr="006A21CA">
        <w:t>HUD NSC Contractor</w:t>
      </w:r>
      <w:r w:rsidRPr="006A21CA">
        <w:t xml:space="preserve"> attaches all required documentation and completes the necessary steps on the timeline. The following Template Steps are displayed when the timeline is initiated:</w:t>
      </w:r>
    </w:p>
    <w:p w14:paraId="0F93A479" w14:textId="038CC3E0" w:rsidR="00256A65" w:rsidRPr="006A21CA" w:rsidRDefault="00256A65" w:rsidP="00256A65">
      <w:pPr>
        <w:numPr>
          <w:ilvl w:val="0"/>
          <w:numId w:val="21"/>
        </w:numPr>
        <w:spacing w:after="0" w:line="240" w:lineRule="auto"/>
        <w:jc w:val="both"/>
        <w:rPr>
          <w:rFonts w:ascii="Cambria" w:hAnsi="Cambria"/>
        </w:rPr>
      </w:pPr>
      <w:r w:rsidRPr="006A21CA">
        <w:rPr>
          <w:rFonts w:ascii="Cambria" w:eastAsia="Times New Roman" w:hAnsi="Cambria"/>
          <w:color w:val="000000"/>
        </w:rPr>
        <w:t xml:space="preserve">Initiate Extension </w:t>
      </w:r>
    </w:p>
    <w:p w14:paraId="2E195C66" w14:textId="4A431242" w:rsidR="00256A65" w:rsidRPr="006A21CA" w:rsidRDefault="00256A65" w:rsidP="00256A65">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2B944F0D" w14:textId="316848C9" w:rsidR="00256A65" w:rsidRPr="006A21CA" w:rsidRDefault="00256A65" w:rsidP="00093C3F">
      <w:pPr>
        <w:numPr>
          <w:ilvl w:val="0"/>
          <w:numId w:val="21"/>
        </w:numPr>
        <w:spacing w:after="0" w:line="240" w:lineRule="auto"/>
        <w:jc w:val="both"/>
        <w:rPr>
          <w:rFonts w:ascii="Cambria" w:hAnsi="Cambria"/>
        </w:rPr>
      </w:pPr>
      <w:r w:rsidRPr="006A21CA">
        <w:rPr>
          <w:rFonts w:ascii="Cambria" w:eastAsia="Times New Roman" w:hAnsi="Cambria"/>
          <w:color w:val="000000"/>
        </w:rPr>
        <w:t xml:space="preserve">Submit Extension Request for Time </w:t>
      </w:r>
    </w:p>
    <w:p w14:paraId="73A97F7C" w14:textId="2ED9E27A" w:rsidR="00256A65" w:rsidRPr="006A21CA" w:rsidRDefault="00256A65" w:rsidP="00093C3F">
      <w:pPr>
        <w:pStyle w:val="OrderedList"/>
        <w:jc w:val="both"/>
      </w:pPr>
      <w:r w:rsidRPr="006A21CA">
        <w:t>The following Trigger Steps are displayed when the timeline is initiated:</w:t>
      </w:r>
    </w:p>
    <w:p w14:paraId="488CA91D" w14:textId="0C77EFE9"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Extension Request Reviewed</w:t>
      </w:r>
    </w:p>
    <w:p w14:paraId="57409B1F" w14:textId="703B729E"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Servicer Notified of Decision </w:t>
      </w:r>
    </w:p>
    <w:p w14:paraId="61ADF5C8" w14:textId="33A90159"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Request for Extension of Time Recd </w:t>
      </w:r>
    </w:p>
    <w:p w14:paraId="69BADA9C" w14:textId="77777777" w:rsidR="00256A65" w:rsidRPr="006A21CA" w:rsidRDefault="00256A65" w:rsidP="00256A65">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79FCC10B" w14:textId="77777777" w:rsidR="00093C3F" w:rsidRPr="006A21CA" w:rsidRDefault="00093C3F" w:rsidP="00093C3F">
      <w:pPr>
        <w:numPr>
          <w:ilvl w:val="0"/>
          <w:numId w:val="21"/>
        </w:numPr>
        <w:spacing w:after="0" w:line="240" w:lineRule="auto"/>
        <w:jc w:val="both"/>
        <w:rPr>
          <w:rFonts w:ascii="Cambria" w:hAnsi="Cambria"/>
        </w:rPr>
      </w:pPr>
      <w:r w:rsidRPr="006A21CA">
        <w:rPr>
          <w:rFonts w:ascii="Cambria" w:hAnsi="Cambria"/>
        </w:rPr>
        <w:t>Follow Up</w:t>
      </w:r>
    </w:p>
    <w:p w14:paraId="40619486" w14:textId="5D473094"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HUD Decision </w:t>
      </w:r>
      <w:r w:rsidR="00093C3F" w:rsidRPr="006A21CA">
        <w:rPr>
          <w:rFonts w:ascii="Cambria" w:hAnsi="Cambria"/>
        </w:rPr>
        <w:t>- Approved</w:t>
      </w:r>
    </w:p>
    <w:p w14:paraId="7A8BAA33" w14:textId="1A5DF245"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HUD Decision </w:t>
      </w:r>
      <w:r w:rsidR="00093C3F" w:rsidRPr="006A21CA">
        <w:rPr>
          <w:rFonts w:ascii="Cambria" w:hAnsi="Cambria"/>
        </w:rPr>
        <w:t>- Denied</w:t>
      </w:r>
    </w:p>
    <w:p w14:paraId="7ADD9835" w14:textId="4F047692" w:rsidR="00256A65" w:rsidRPr="00093C3F" w:rsidRDefault="00256A65" w:rsidP="00256A65">
      <w:pPr>
        <w:numPr>
          <w:ilvl w:val="0"/>
          <w:numId w:val="21"/>
        </w:numPr>
        <w:spacing w:after="0" w:line="240" w:lineRule="auto"/>
        <w:jc w:val="both"/>
        <w:rPr>
          <w:rFonts w:asciiTheme="majorHAnsi" w:hAnsiTheme="majorHAnsi"/>
        </w:rPr>
      </w:pPr>
      <w:r w:rsidRPr="006A21CA">
        <w:rPr>
          <w:rFonts w:ascii="Cambria" w:hAnsi="Cambria"/>
        </w:rPr>
        <w:t>HUD Decision - Pending Additional Info</w:t>
      </w:r>
      <w:r w:rsidRPr="00093C3F">
        <w:rPr>
          <w:rFonts w:asciiTheme="majorHAnsi" w:hAnsiTheme="majorHAnsi"/>
        </w:rPr>
        <w:t xml:space="preserve"> </w:t>
      </w:r>
    </w:p>
    <w:p w14:paraId="3FBF7C62" w14:textId="77777777" w:rsidR="00E962A2" w:rsidRPr="00B45BC6" w:rsidRDefault="00E962A2" w:rsidP="00E962A2">
      <w:pPr>
        <w:pStyle w:val="Heading4"/>
      </w:pPr>
      <w:bookmarkStart w:id="4233" w:name="_Toc74052164"/>
      <w:bookmarkStart w:id="4234" w:name="_Toc90643547"/>
      <w:bookmarkStart w:id="4235" w:name="_Toc230163479"/>
      <w:bookmarkEnd w:id="4226"/>
      <w:bookmarkEnd w:id="4227"/>
      <w:bookmarkEnd w:id="4228"/>
      <w:bookmarkEnd w:id="4229"/>
      <w:bookmarkEnd w:id="4230"/>
      <w:bookmarkEnd w:id="4231"/>
      <w:bookmarkEnd w:id="4232"/>
      <w:r w:rsidRPr="00B45BC6">
        <w:t>Extension – COVID-19 Request to Delay Due &amp; Payable</w:t>
      </w:r>
      <w:bookmarkEnd w:id="4233"/>
      <w:bookmarkEnd w:id="4234"/>
      <w:bookmarkEnd w:id="4235"/>
    </w:p>
    <w:p w14:paraId="506A730C" w14:textId="77777777" w:rsidR="000C7DB3" w:rsidRPr="002E6A24" w:rsidRDefault="000C7DB3" w:rsidP="000013A2">
      <w:pPr>
        <w:jc w:val="both"/>
        <w:rPr>
          <w:rFonts w:ascii="Cambria" w:hAnsi="Cambria"/>
        </w:rPr>
      </w:pPr>
      <w:r w:rsidRPr="002E6A24">
        <w:rPr>
          <w:rFonts w:ascii="Cambria" w:hAnsi="Cambria"/>
        </w:rPr>
        <w:t>This timeline is located under Assigned &gt; Request, Servicing Type “Extension – COVID-19 Request to Delay Due &amp; Payable” and is initiated by the HUD Contractor to delay Due &amp; Payable due to the COVID-19 National Emergency and Mortgagee Letter 2020-06. If the loan is already due and payable, then an extension can be granted to Foreclosure or Claims process.</w:t>
      </w:r>
    </w:p>
    <w:p w14:paraId="1ECC863A" w14:textId="77777777" w:rsidR="000C7DB3" w:rsidRPr="002E6A24" w:rsidRDefault="000C7DB3" w:rsidP="000013A2">
      <w:pPr>
        <w:jc w:val="both"/>
        <w:rPr>
          <w:rFonts w:ascii="Cambria" w:hAnsi="Cambria"/>
        </w:rPr>
      </w:pPr>
      <w:r w:rsidRPr="002E6A24">
        <w:rPr>
          <w:rFonts w:ascii="Cambria" w:hAnsi="Cambria"/>
        </w:rPr>
        <w:t>For first timelines, user must enter the Extension Request Date and Extension Expiration Date, which must be within 6 months of the Extension Request Date. The first timeline Extension Expiration Date may be changed if necessary but must be within the required date range and within 6 months or 3 months of the Extension Request Date, depending on the Reason for Request selected.  If the first timeline Extension Expiration date is edited, the new date will be displayed in field Prior Extension Expiration Date on the second timeline.</w:t>
      </w:r>
    </w:p>
    <w:p w14:paraId="27462402" w14:textId="77777777" w:rsidR="000C7DB3" w:rsidRPr="002E6A24" w:rsidRDefault="000C7DB3" w:rsidP="000013A2">
      <w:pPr>
        <w:jc w:val="both"/>
        <w:rPr>
          <w:rFonts w:ascii="Cambria" w:hAnsi="Cambria"/>
        </w:rPr>
      </w:pPr>
      <w:r w:rsidRPr="002E6A24">
        <w:rPr>
          <w:rFonts w:ascii="Cambria" w:hAnsi="Cambria"/>
        </w:rPr>
        <w:t>For second timelines of the same type, user will not need to enter an Extension Request Date, but must enter the Extension Expiration Date, which must be within 6 months or 3 months of the Prior Extension Expiration Date from the first timeline, depending on the Reason for Request selected.  On second timelines, the Extension Request Date is optional and is not used in validations for this timeline.</w:t>
      </w:r>
    </w:p>
    <w:p w14:paraId="48E01866" w14:textId="77777777" w:rsidR="000C7DB3" w:rsidRPr="002E6A24" w:rsidRDefault="000C7DB3" w:rsidP="000013A2">
      <w:pPr>
        <w:jc w:val="both"/>
        <w:rPr>
          <w:rFonts w:ascii="Cambria" w:hAnsi="Cambria"/>
        </w:rPr>
      </w:pPr>
      <w:r w:rsidRPr="002E6A24">
        <w:rPr>
          <w:rFonts w:ascii="Cambria" w:hAnsi="Cambria"/>
        </w:rPr>
        <w:t>Multiple active Extension – COVID-19 Request to Delay Due &amp; Payable timelines can be initiated on a loan. The Servicing Management tab can be used to inactivate the timeline. Once the timeline is inactivated, none of the steps can be edited.</w:t>
      </w:r>
    </w:p>
    <w:p w14:paraId="5814D952" w14:textId="77777777" w:rsidR="000C7DB3" w:rsidRPr="002E6A24" w:rsidRDefault="000C7DB3" w:rsidP="000013A2">
      <w:pPr>
        <w:jc w:val="both"/>
        <w:rPr>
          <w:rFonts w:ascii="Cambria" w:hAnsi="Cambria"/>
        </w:rPr>
      </w:pPr>
      <w:r w:rsidRPr="00D12435">
        <w:rPr>
          <w:rFonts w:ascii="Cambria" w:hAnsi="Cambria"/>
          <w:b/>
          <w:bCs/>
        </w:rPr>
        <w:t>TIP</w:t>
      </w:r>
      <w:r w:rsidRPr="002E6A24">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32E1F795" w14:textId="77777777" w:rsidR="000C7DB3" w:rsidRPr="002E6A24" w:rsidRDefault="000C7DB3" w:rsidP="000013A2">
      <w:pPr>
        <w:pStyle w:val="BodyText"/>
      </w:pPr>
      <w:r w:rsidRPr="002E6A24">
        <w:t>The Contractor attaches all required documentation and completes the necessary steps on the timeline. The following Template Steps are displayed when the timeline is initiated. The steps are contractor steps unless otherwise stated</w:t>
      </w:r>
    </w:p>
    <w:p w14:paraId="21E3CBF9"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Submit Extension Request for Time</w:t>
      </w:r>
    </w:p>
    <w:p w14:paraId="3B14D5D1"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Extension Request Reviewed</w:t>
      </w:r>
    </w:p>
    <w:p w14:paraId="295B7BE8"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 xml:space="preserve">Servicer Notified of Decision – </w:t>
      </w:r>
      <w:r w:rsidRPr="002E6A24">
        <w:rPr>
          <w:rFonts w:ascii="Cambria" w:hAnsi="Cambria"/>
          <w:b/>
          <w:bCs/>
          <w:i/>
          <w:iCs/>
        </w:rPr>
        <w:t>HUD Step</w:t>
      </w:r>
    </w:p>
    <w:p w14:paraId="35AD49F9"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 xml:space="preserve">HUD Decision – Approved – </w:t>
      </w:r>
      <w:r w:rsidRPr="002E6A24">
        <w:rPr>
          <w:rFonts w:ascii="Cambria" w:hAnsi="Cambria"/>
          <w:b/>
          <w:bCs/>
          <w:i/>
          <w:iCs/>
        </w:rPr>
        <w:t>HUD Step</w:t>
      </w:r>
    </w:p>
    <w:p w14:paraId="53FBB55D"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 xml:space="preserve">Initiate Extension – </w:t>
      </w:r>
      <w:r w:rsidRPr="002E6A24">
        <w:rPr>
          <w:rFonts w:ascii="Cambria" w:hAnsi="Cambria"/>
          <w:b/>
          <w:bCs/>
          <w:i/>
          <w:iCs/>
        </w:rPr>
        <w:t>HUD Step</w:t>
      </w:r>
    </w:p>
    <w:p w14:paraId="7A699DCD" w14:textId="77777777" w:rsidR="000C7DB3" w:rsidRPr="002E6A24" w:rsidRDefault="000C7DB3" w:rsidP="000013A2">
      <w:pPr>
        <w:pStyle w:val="BodyText"/>
      </w:pPr>
      <w:r w:rsidRPr="002E6A24">
        <w:t>The following Servicing Mgmt fields are required for this timeline during timeline initiation/ setup, in addition to Initiation Date:</w:t>
      </w:r>
    </w:p>
    <w:p w14:paraId="40D7CCB1"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Reason for Request</w:t>
      </w:r>
    </w:p>
    <w:p w14:paraId="31D468A9"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Reason for Extension</w:t>
      </w:r>
    </w:p>
    <w:p w14:paraId="3CBFE460"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Extension Request Date</w:t>
      </w:r>
    </w:p>
    <w:p w14:paraId="28A90D92" w14:textId="77777777" w:rsidR="000C7DB3" w:rsidRPr="002E6A24" w:rsidRDefault="000C7DB3" w:rsidP="000013A2">
      <w:pPr>
        <w:numPr>
          <w:ilvl w:val="0"/>
          <w:numId w:val="453"/>
        </w:numPr>
        <w:spacing w:after="0" w:line="240" w:lineRule="auto"/>
        <w:jc w:val="both"/>
        <w:rPr>
          <w:rFonts w:ascii="Cambria" w:hAnsi="Cambria"/>
        </w:rPr>
      </w:pPr>
      <w:r w:rsidRPr="002E6A24">
        <w:rPr>
          <w:rFonts w:ascii="Cambria" w:hAnsi="Cambria"/>
        </w:rPr>
        <w:t>Extension Expiration Date</w:t>
      </w:r>
    </w:p>
    <w:p w14:paraId="653FA937" w14:textId="4815A6EF" w:rsidR="00E962A2" w:rsidRPr="00FA5EAC" w:rsidRDefault="000C7DB3" w:rsidP="000013A2">
      <w:pPr>
        <w:numPr>
          <w:ilvl w:val="0"/>
          <w:numId w:val="453"/>
        </w:numPr>
        <w:spacing w:after="0" w:line="240" w:lineRule="auto"/>
        <w:jc w:val="both"/>
        <w:rPr>
          <w:rFonts w:ascii="Cambria" w:hAnsi="Cambria"/>
        </w:rPr>
      </w:pPr>
      <w:r w:rsidRPr="002E6A24">
        <w:rPr>
          <w:rFonts w:ascii="Cambria" w:hAnsi="Cambria"/>
        </w:rPr>
        <w:t>Requested By</w:t>
      </w:r>
    </w:p>
    <w:p w14:paraId="564B84B0" w14:textId="77777777" w:rsidR="00E962A2" w:rsidRPr="00B45BC6" w:rsidRDefault="00E962A2" w:rsidP="00E962A2">
      <w:pPr>
        <w:pStyle w:val="Heading4"/>
      </w:pPr>
      <w:bookmarkStart w:id="4236" w:name="_Toc74052165"/>
      <w:bookmarkStart w:id="4237" w:name="_Toc90643548"/>
      <w:bookmarkStart w:id="4238" w:name="_Toc230163480"/>
      <w:r w:rsidRPr="00B45BC6">
        <w:t>Extension – COVID-19 Request to Delay Foreclosure</w:t>
      </w:r>
      <w:bookmarkEnd w:id="4236"/>
      <w:bookmarkEnd w:id="4237"/>
      <w:bookmarkEnd w:id="4238"/>
    </w:p>
    <w:p w14:paraId="39E1B58E" w14:textId="77777777" w:rsidR="00A63EC7" w:rsidRPr="002E6A24" w:rsidRDefault="00A63EC7" w:rsidP="000013A2">
      <w:pPr>
        <w:jc w:val="both"/>
        <w:rPr>
          <w:rFonts w:ascii="Cambria" w:hAnsi="Cambria"/>
        </w:rPr>
      </w:pPr>
      <w:r w:rsidRPr="002E6A24">
        <w:rPr>
          <w:rFonts w:ascii="Cambria" w:hAnsi="Cambria"/>
        </w:rPr>
        <w:t xml:space="preserve">This timeline is located under Assigned &gt; Request, Servicing Type “Extension – COVID-19 Request to Delay Foreclosure” and is initiated by the Contractor to delay Foreclosure due to the COVID-19 National Emergency and Mortgagee Letter 2020-06. </w:t>
      </w:r>
      <w:r>
        <w:rPr>
          <w:rFonts w:ascii="Cambria" w:hAnsi="Cambria"/>
        </w:rPr>
        <w:t>The latest permitted COVID Extension Expiration Date is 11/30/2023.</w:t>
      </w:r>
    </w:p>
    <w:p w14:paraId="22FECECC" w14:textId="77777777" w:rsidR="00A63EC7" w:rsidRPr="002E6A24" w:rsidRDefault="00A63EC7" w:rsidP="000013A2">
      <w:pPr>
        <w:jc w:val="both"/>
        <w:rPr>
          <w:rFonts w:ascii="Cambria" w:hAnsi="Cambria"/>
        </w:rPr>
      </w:pPr>
      <w:r w:rsidRPr="002E6A24">
        <w:rPr>
          <w:rFonts w:ascii="Cambria" w:hAnsi="Cambria"/>
        </w:rPr>
        <w:t>For first timelines, user must enter the Extension Request Date and Extension Expiration Date, which must be within 6 months or 3 months of the Extension Request Date, depending on the Reason for Request selected. The first timeline Extension Expiration Date may be changed if necessary but must be within the required date range and within 6 months of the Extension Request Date.  If the first timeline Extension Expiration date is edited, the new date will be displayed in field Prior Extension Expiration Date on the second timeline.</w:t>
      </w:r>
    </w:p>
    <w:p w14:paraId="24502328" w14:textId="77777777" w:rsidR="00A63EC7" w:rsidRPr="002E6A24" w:rsidRDefault="00A63EC7" w:rsidP="000013A2">
      <w:pPr>
        <w:jc w:val="both"/>
        <w:rPr>
          <w:rFonts w:ascii="Cambria" w:hAnsi="Cambria"/>
        </w:rPr>
      </w:pPr>
      <w:r w:rsidRPr="002E6A24">
        <w:rPr>
          <w:rFonts w:ascii="Cambria" w:hAnsi="Cambria"/>
        </w:rPr>
        <w:t xml:space="preserve">For second timelines of the same type, user will not need to enter an Extension Request Date, but must enter the Extension Expiration Date, which must be within 6 months or 3 months of the Prior Extension Expiration Date from the first timeline, depending on the Reason for Request selected.  On second timelines, the Extension Request Date is optional and is not used in validations for this timeline.  </w:t>
      </w:r>
    </w:p>
    <w:p w14:paraId="31616E1A" w14:textId="77777777" w:rsidR="00A63EC7" w:rsidRPr="002E6A24" w:rsidRDefault="00A63EC7" w:rsidP="000013A2">
      <w:pPr>
        <w:jc w:val="both"/>
        <w:rPr>
          <w:rFonts w:ascii="Cambria" w:hAnsi="Cambria"/>
        </w:rPr>
      </w:pPr>
      <w:r w:rsidRPr="002E6A24">
        <w:rPr>
          <w:rFonts w:ascii="Cambria" w:hAnsi="Cambria"/>
        </w:rPr>
        <w:t>Multiple active Extension – COVID-19 Request to Delay Foreclosure timelines can be initiated on a loan. The Servicing Management tab can be used to inactivate the timeline. Once the timeline is inactivated, none of the steps can be edited.</w:t>
      </w:r>
    </w:p>
    <w:p w14:paraId="01C9BA9C" w14:textId="77777777" w:rsidR="00A63EC7" w:rsidRPr="002E6A24" w:rsidRDefault="00A63EC7" w:rsidP="000013A2">
      <w:pPr>
        <w:jc w:val="both"/>
        <w:rPr>
          <w:rFonts w:ascii="Cambria" w:hAnsi="Cambria"/>
        </w:rPr>
      </w:pPr>
      <w:r w:rsidRPr="00916C6E">
        <w:rPr>
          <w:rFonts w:ascii="Cambria" w:hAnsi="Cambria"/>
          <w:b/>
          <w:bCs/>
        </w:rPr>
        <w:t>TIP</w:t>
      </w:r>
      <w:r w:rsidRPr="002E6A24">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33089A03" w14:textId="77777777" w:rsidR="00A63EC7" w:rsidRPr="002E6A24" w:rsidRDefault="00A63EC7" w:rsidP="000013A2">
      <w:pPr>
        <w:pStyle w:val="BodyText"/>
      </w:pPr>
      <w:r w:rsidRPr="002E6A24">
        <w:t>The Contractor attaches all required documentation and completes the necessary steps on the timeline. The following Template Steps are displayed when the timeline is initiated. The steps are contractor steps unless otherwise stated</w:t>
      </w:r>
    </w:p>
    <w:p w14:paraId="6C09266D"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 xml:space="preserve">Initiate </w:t>
      </w:r>
      <w:r w:rsidRPr="00916C6E">
        <w:rPr>
          <w:rFonts w:ascii="Cambria" w:eastAsia="Times New Roman" w:hAnsi="Cambria"/>
          <w:color w:val="000000"/>
        </w:rPr>
        <w:t>Extension</w:t>
      </w:r>
    </w:p>
    <w:p w14:paraId="3614236D"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 xml:space="preserve">Submit </w:t>
      </w:r>
      <w:r w:rsidRPr="00916C6E">
        <w:rPr>
          <w:rFonts w:ascii="Cambria" w:eastAsia="Times New Roman" w:hAnsi="Cambria"/>
          <w:color w:val="000000"/>
        </w:rPr>
        <w:t>Extension</w:t>
      </w:r>
      <w:r w:rsidRPr="002E6A24">
        <w:rPr>
          <w:rFonts w:ascii="Cambria" w:hAnsi="Cambria"/>
        </w:rPr>
        <w:t xml:space="preserve"> Request for Time</w:t>
      </w:r>
    </w:p>
    <w:p w14:paraId="3D9FE1F1"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 xml:space="preserve">Extension </w:t>
      </w:r>
      <w:r w:rsidRPr="00916C6E">
        <w:rPr>
          <w:rFonts w:ascii="Cambria" w:eastAsia="Times New Roman" w:hAnsi="Cambria"/>
          <w:color w:val="000000"/>
        </w:rPr>
        <w:t>Request</w:t>
      </w:r>
      <w:r w:rsidRPr="002E6A24">
        <w:rPr>
          <w:rFonts w:ascii="Cambria" w:hAnsi="Cambria"/>
        </w:rPr>
        <w:t xml:space="preserve"> Reviewed – </w:t>
      </w:r>
      <w:r w:rsidRPr="002E6A24">
        <w:rPr>
          <w:rFonts w:ascii="Cambria" w:hAnsi="Cambria"/>
          <w:b/>
          <w:bCs/>
          <w:i/>
          <w:iCs/>
        </w:rPr>
        <w:t>HUD Step</w:t>
      </w:r>
    </w:p>
    <w:p w14:paraId="39ABB01F"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 xml:space="preserve">Servicer </w:t>
      </w:r>
      <w:r w:rsidRPr="00916C6E">
        <w:rPr>
          <w:rFonts w:ascii="Cambria" w:eastAsia="Times New Roman" w:hAnsi="Cambria"/>
          <w:color w:val="000000"/>
        </w:rPr>
        <w:t>Notified</w:t>
      </w:r>
      <w:r w:rsidRPr="002E6A24">
        <w:rPr>
          <w:rFonts w:ascii="Cambria" w:hAnsi="Cambria"/>
        </w:rPr>
        <w:t xml:space="preserve"> of Decision – </w:t>
      </w:r>
      <w:r w:rsidRPr="002E6A24">
        <w:rPr>
          <w:rFonts w:ascii="Cambria" w:hAnsi="Cambria"/>
          <w:b/>
          <w:bCs/>
          <w:i/>
          <w:iCs/>
        </w:rPr>
        <w:t>HUD Step</w:t>
      </w:r>
    </w:p>
    <w:p w14:paraId="0A905960"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 xml:space="preserve">HUD </w:t>
      </w:r>
      <w:r w:rsidRPr="00916C6E">
        <w:rPr>
          <w:rFonts w:ascii="Cambria" w:eastAsia="Times New Roman" w:hAnsi="Cambria"/>
          <w:color w:val="000000"/>
        </w:rPr>
        <w:t>Decision</w:t>
      </w:r>
      <w:r w:rsidRPr="002E6A24">
        <w:rPr>
          <w:rFonts w:ascii="Cambria" w:hAnsi="Cambria"/>
        </w:rPr>
        <w:t xml:space="preserve"> – Approved – </w:t>
      </w:r>
      <w:r w:rsidRPr="002E6A24">
        <w:rPr>
          <w:rFonts w:ascii="Cambria" w:hAnsi="Cambria"/>
          <w:b/>
          <w:bCs/>
          <w:i/>
          <w:iCs/>
        </w:rPr>
        <w:t>HUD Step</w:t>
      </w:r>
    </w:p>
    <w:p w14:paraId="5EC16F9F" w14:textId="77777777" w:rsidR="00A63EC7" w:rsidRPr="002E6A24" w:rsidRDefault="00A63EC7" w:rsidP="000013A2">
      <w:pPr>
        <w:pStyle w:val="BodyText"/>
      </w:pPr>
      <w:r w:rsidRPr="002E6A24">
        <w:t>The following Servicing Mgmt fields are required for this timeline during timeline initiation/ setup, in addition to Initiation Date:</w:t>
      </w:r>
    </w:p>
    <w:p w14:paraId="3DE405FF"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Reason for Request</w:t>
      </w:r>
    </w:p>
    <w:p w14:paraId="6FC6DC4E"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Reason for Extension</w:t>
      </w:r>
    </w:p>
    <w:p w14:paraId="3AFE7FEB"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Extension Request Date</w:t>
      </w:r>
    </w:p>
    <w:p w14:paraId="507E1D48" w14:textId="77777777" w:rsidR="00A63EC7" w:rsidRPr="002E6A24" w:rsidRDefault="00A63EC7" w:rsidP="000013A2">
      <w:pPr>
        <w:numPr>
          <w:ilvl w:val="0"/>
          <w:numId w:val="453"/>
        </w:numPr>
        <w:spacing w:after="0" w:line="240" w:lineRule="auto"/>
        <w:jc w:val="both"/>
        <w:rPr>
          <w:rFonts w:ascii="Cambria" w:hAnsi="Cambria"/>
        </w:rPr>
      </w:pPr>
      <w:r w:rsidRPr="002E6A24">
        <w:rPr>
          <w:rFonts w:ascii="Cambria" w:hAnsi="Cambria"/>
        </w:rPr>
        <w:t>Extension Expiration Date</w:t>
      </w:r>
    </w:p>
    <w:p w14:paraId="5E05D6B4" w14:textId="7D0BE8DC" w:rsidR="00E962A2" w:rsidRPr="000013A2" w:rsidRDefault="00A63EC7" w:rsidP="008D70D6">
      <w:pPr>
        <w:numPr>
          <w:ilvl w:val="0"/>
          <w:numId w:val="453"/>
        </w:numPr>
        <w:spacing w:after="0" w:line="240" w:lineRule="auto"/>
        <w:jc w:val="both"/>
        <w:rPr>
          <w:rFonts w:ascii="Cambria" w:hAnsi="Cambria"/>
        </w:rPr>
      </w:pPr>
      <w:r w:rsidRPr="002E6A24">
        <w:rPr>
          <w:rFonts w:ascii="Cambria" w:hAnsi="Cambria"/>
        </w:rPr>
        <w:t>Requested By</w:t>
      </w:r>
    </w:p>
    <w:p w14:paraId="3DC2C5F8" w14:textId="77777777" w:rsidR="00256A65" w:rsidRPr="00D757EC" w:rsidRDefault="00256A65" w:rsidP="00256A65">
      <w:pPr>
        <w:pStyle w:val="Heading4"/>
      </w:pPr>
      <w:bookmarkStart w:id="4239" w:name="_Toc74052168"/>
      <w:bookmarkStart w:id="4240" w:name="_Toc90643551"/>
      <w:bookmarkStart w:id="4241" w:name="_Toc230163481"/>
      <w:bookmarkStart w:id="4242" w:name="_Toc74052167"/>
      <w:bookmarkStart w:id="4243" w:name="_Toc90643550"/>
      <w:r w:rsidRPr="00D757EC">
        <w:t xml:space="preserve">Extension – </w:t>
      </w:r>
      <w:r>
        <w:t>Property Charge Loss Mitigation</w:t>
      </w:r>
      <w:bookmarkEnd w:id="4239"/>
      <w:bookmarkEnd w:id="4240"/>
      <w:bookmarkEnd w:id="4241"/>
    </w:p>
    <w:p w14:paraId="74318D10" w14:textId="0695670A" w:rsidR="00256A65" w:rsidRPr="006A21CA" w:rsidRDefault="00256A65" w:rsidP="00256A65">
      <w:pPr>
        <w:pStyle w:val="BodyText"/>
      </w:pPr>
      <w:r w:rsidRPr="006A21CA">
        <w:t>This timeline is located under Assigned &gt; Requests, Servicing Type “Extension–Property Charge Loss Mitigation”</w:t>
      </w:r>
      <w:r w:rsidR="00093C3F" w:rsidRPr="006A21CA">
        <w:t xml:space="preserve"> and is initiated by t</w:t>
      </w:r>
      <w:r w:rsidRPr="006A21CA">
        <w:t xml:space="preserve">he HUD NSC contractor </w:t>
      </w:r>
      <w:r w:rsidR="00093C3F" w:rsidRPr="006A21CA">
        <w:t>to</w:t>
      </w:r>
      <w:r w:rsidRPr="006A21CA">
        <w:t xml:space="preserve"> request an extension of time to delay foreclosure and allow loss mitigation options for property charges.</w:t>
      </w:r>
    </w:p>
    <w:p w14:paraId="2BFD9414" w14:textId="0BED8525" w:rsidR="00256A65" w:rsidRPr="006A21CA" w:rsidRDefault="00256A65" w:rsidP="00256A65">
      <w:pPr>
        <w:pStyle w:val="BodyText"/>
      </w:pPr>
      <w:r w:rsidRPr="006A21CA">
        <w:t xml:space="preserve">Multiple active Extension–Property Charge Loss Mitigation timelines </w:t>
      </w:r>
      <w:r w:rsidR="003860DB" w:rsidRPr="006A21CA">
        <w:t>can be initiated</w:t>
      </w:r>
      <w:r w:rsidR="00B201F1" w:rsidRPr="006A21CA">
        <w:t xml:space="preserve"> on a</w:t>
      </w:r>
      <w:r w:rsidRPr="006A21CA">
        <w:t xml:space="preserve"> loan</w:t>
      </w:r>
      <w:r w:rsidR="00B201F1" w:rsidRPr="006A21CA">
        <w:t xml:space="preserve"> after a warning message is displayed informing the user a timeline already exists</w:t>
      </w:r>
      <w:r w:rsidRPr="006A21CA">
        <w:t xml:space="preserve">. The Servicing Management tab can be used to activate or inactivate the timeline and update extension data fields. Once the timeline is inactivated all the steps are greyed out and none of the steps can be edited.  </w:t>
      </w:r>
    </w:p>
    <w:p w14:paraId="236922F8" w14:textId="77777777" w:rsidR="00256A65" w:rsidRPr="006A21CA" w:rsidRDefault="00256A65" w:rsidP="00256A65">
      <w:pPr>
        <w:pStyle w:val="BodyText"/>
      </w:pPr>
      <w:r w:rsidRPr="006A21CA">
        <w:rPr>
          <w:b/>
          <w:bCs w:val="0"/>
        </w:rPr>
        <w:t>TIP</w:t>
      </w:r>
      <w:r w:rsidRPr="006A21CA">
        <w:t xml:space="preserve">: Refer to section 7.1.2 “Setup Criteria to Initiate Timelines” for general steps to initiate timelines, and section 7.1.7 “To Complete Timeline Steps” for general information how to complete steps within a timeline. </w:t>
      </w:r>
    </w:p>
    <w:p w14:paraId="136F395F" w14:textId="1C32CFF5" w:rsidR="00256A65" w:rsidRPr="006A21CA" w:rsidRDefault="00256A65" w:rsidP="00093C3F">
      <w:pPr>
        <w:pStyle w:val="OrderedList"/>
        <w:jc w:val="both"/>
      </w:pPr>
      <w:r w:rsidRPr="006A21CA">
        <w:t xml:space="preserve">The </w:t>
      </w:r>
      <w:r w:rsidR="00093C3F" w:rsidRPr="006A21CA">
        <w:t>HUD NSC Contractor</w:t>
      </w:r>
      <w:r w:rsidRPr="006A21CA">
        <w:t xml:space="preserve"> attaches all required documentation and completes the necessary steps on the timeline. The following Template Steps are displayed when the timeline is initiated:</w:t>
      </w:r>
    </w:p>
    <w:p w14:paraId="2CF8AA9C" w14:textId="7EC46A15" w:rsidR="00256A65" w:rsidRPr="006A21CA" w:rsidRDefault="00256A65" w:rsidP="00256A65">
      <w:pPr>
        <w:numPr>
          <w:ilvl w:val="0"/>
          <w:numId w:val="21"/>
        </w:numPr>
        <w:spacing w:after="0" w:line="240" w:lineRule="auto"/>
        <w:jc w:val="both"/>
        <w:rPr>
          <w:rFonts w:ascii="Cambria" w:hAnsi="Cambria"/>
        </w:rPr>
      </w:pPr>
      <w:r w:rsidRPr="006A21CA">
        <w:rPr>
          <w:rFonts w:ascii="Cambria" w:eastAsia="Times New Roman" w:hAnsi="Cambria"/>
          <w:color w:val="000000"/>
        </w:rPr>
        <w:t xml:space="preserve">Initiate Extension </w:t>
      </w:r>
    </w:p>
    <w:p w14:paraId="5AB5E5E2" w14:textId="4AE84C58" w:rsidR="00256A65" w:rsidRPr="006A21CA" w:rsidRDefault="00256A65" w:rsidP="00256A65">
      <w:pPr>
        <w:numPr>
          <w:ilvl w:val="0"/>
          <w:numId w:val="21"/>
        </w:numPr>
        <w:spacing w:after="0" w:line="240" w:lineRule="auto"/>
        <w:jc w:val="both"/>
        <w:rPr>
          <w:rFonts w:ascii="Cambria" w:hAnsi="Cambria"/>
        </w:rPr>
      </w:pPr>
      <w:r w:rsidRPr="006A21CA">
        <w:rPr>
          <w:rFonts w:ascii="Cambria" w:eastAsia="Times New Roman" w:hAnsi="Cambria"/>
          <w:color w:val="000000"/>
        </w:rPr>
        <w:t xml:space="preserve">Upload Extension Package </w:t>
      </w:r>
    </w:p>
    <w:p w14:paraId="47D09BC0" w14:textId="66535481" w:rsidR="00256A65" w:rsidRPr="006A21CA" w:rsidRDefault="00256A65" w:rsidP="00093C3F">
      <w:pPr>
        <w:numPr>
          <w:ilvl w:val="0"/>
          <w:numId w:val="21"/>
        </w:numPr>
        <w:spacing w:after="0" w:line="240" w:lineRule="auto"/>
        <w:jc w:val="both"/>
        <w:rPr>
          <w:rFonts w:ascii="Cambria" w:hAnsi="Cambria"/>
        </w:rPr>
      </w:pPr>
      <w:r w:rsidRPr="006A21CA">
        <w:rPr>
          <w:rFonts w:ascii="Cambria" w:eastAsia="Times New Roman" w:hAnsi="Cambria"/>
          <w:color w:val="000000"/>
        </w:rPr>
        <w:t xml:space="preserve">Submit Extension Request for Time </w:t>
      </w:r>
    </w:p>
    <w:p w14:paraId="28F3E4ED" w14:textId="385F4ED6" w:rsidR="00256A65" w:rsidRPr="006A21CA" w:rsidRDefault="00256A65" w:rsidP="00093C3F">
      <w:pPr>
        <w:pStyle w:val="OrderedList"/>
        <w:jc w:val="both"/>
      </w:pPr>
      <w:r w:rsidRPr="006A21CA">
        <w:t>The following Trigger Steps are displayed when the timeline is initiated:</w:t>
      </w:r>
    </w:p>
    <w:p w14:paraId="2FA21936" w14:textId="1F3CF3E8"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Extension Request Reviewed</w:t>
      </w:r>
    </w:p>
    <w:p w14:paraId="78AE0089" w14:textId="1B4A2501"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Servicer Notified of Decision</w:t>
      </w:r>
    </w:p>
    <w:p w14:paraId="23CC5274" w14:textId="05266A16"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Request for Extension of Time Recd </w:t>
      </w:r>
    </w:p>
    <w:p w14:paraId="7083E3BC" w14:textId="77777777" w:rsidR="00256A65" w:rsidRPr="006A21CA" w:rsidRDefault="00256A65" w:rsidP="00256A65">
      <w:pPr>
        <w:pStyle w:val="OrderedList"/>
        <w:jc w:val="both"/>
      </w:pPr>
      <w:r w:rsidRPr="006A21CA">
        <w:t xml:space="preserve">The following Optional Steps are available on this timeline. Refer to section 7.1.8 “To Add Optional Timeline Steps” for general information how to add and complete optional steps within a timeline: </w:t>
      </w:r>
    </w:p>
    <w:p w14:paraId="6F6E86A5" w14:textId="77777777" w:rsidR="00B201F1" w:rsidRPr="006A21CA" w:rsidRDefault="00B201F1" w:rsidP="00B201F1">
      <w:pPr>
        <w:numPr>
          <w:ilvl w:val="0"/>
          <w:numId w:val="21"/>
        </w:numPr>
        <w:spacing w:after="0" w:line="240" w:lineRule="auto"/>
        <w:jc w:val="both"/>
        <w:rPr>
          <w:rFonts w:ascii="Cambria" w:hAnsi="Cambria"/>
        </w:rPr>
      </w:pPr>
      <w:r w:rsidRPr="006A21CA">
        <w:rPr>
          <w:rFonts w:ascii="Cambria" w:hAnsi="Cambria"/>
        </w:rPr>
        <w:t xml:space="preserve">Follow Up </w:t>
      </w:r>
    </w:p>
    <w:p w14:paraId="0EC49AF6" w14:textId="61A41E53"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HUD Decision </w:t>
      </w:r>
      <w:r w:rsidR="00093C3F" w:rsidRPr="006A21CA">
        <w:rPr>
          <w:rFonts w:ascii="Cambria" w:hAnsi="Cambria"/>
        </w:rPr>
        <w:t>- Approved</w:t>
      </w:r>
    </w:p>
    <w:p w14:paraId="277985FE" w14:textId="2D99B6E3" w:rsidR="00256A65" w:rsidRPr="006A21CA" w:rsidRDefault="00256A65" w:rsidP="00256A65">
      <w:pPr>
        <w:numPr>
          <w:ilvl w:val="0"/>
          <w:numId w:val="21"/>
        </w:numPr>
        <w:spacing w:after="0" w:line="240" w:lineRule="auto"/>
        <w:jc w:val="both"/>
        <w:rPr>
          <w:rFonts w:ascii="Cambria" w:hAnsi="Cambria"/>
        </w:rPr>
      </w:pPr>
      <w:r w:rsidRPr="006A21CA">
        <w:rPr>
          <w:rFonts w:ascii="Cambria" w:hAnsi="Cambria"/>
        </w:rPr>
        <w:t xml:space="preserve">HUD Decision </w:t>
      </w:r>
      <w:r w:rsidR="00093C3F" w:rsidRPr="006A21CA">
        <w:rPr>
          <w:rFonts w:ascii="Cambria" w:hAnsi="Cambria"/>
        </w:rPr>
        <w:t>- Denied</w:t>
      </w:r>
    </w:p>
    <w:p w14:paraId="6A4B5501" w14:textId="2AB5F0CE" w:rsidR="00425C89" w:rsidRPr="00D757EC" w:rsidRDefault="00425C89" w:rsidP="00425C89">
      <w:pPr>
        <w:pStyle w:val="Heading4"/>
      </w:pPr>
      <w:bookmarkStart w:id="4244" w:name="_Toc230163482"/>
      <w:r w:rsidRPr="00D757EC">
        <w:t>Extension – Request to Delay Foreclosure</w:t>
      </w:r>
      <w:bookmarkEnd w:id="4242"/>
      <w:bookmarkEnd w:id="4243"/>
      <w:bookmarkEnd w:id="4244"/>
      <w:r w:rsidRPr="00D757EC">
        <w:fldChar w:fldCharType="begin"/>
      </w:r>
      <w:r w:rsidRPr="00D757EC">
        <w:instrText xml:space="preserve"> XE "</w:instrText>
      </w:r>
      <w:r>
        <w:instrText>Endorsed</w:instrText>
      </w:r>
      <w:r w:rsidRPr="00D757EC">
        <w:instrText xml:space="preserve"> Extension – Request to Delay Foreclosure Timeline" </w:instrText>
      </w:r>
      <w:r w:rsidRPr="00D757EC">
        <w:fldChar w:fldCharType="end"/>
      </w:r>
    </w:p>
    <w:p w14:paraId="66B8076F" w14:textId="77777777" w:rsidR="003C2E37" w:rsidRPr="003C2E37" w:rsidRDefault="003C2E37" w:rsidP="000013A2">
      <w:pPr>
        <w:jc w:val="both"/>
        <w:rPr>
          <w:rFonts w:ascii="Cambria" w:hAnsi="Cambria"/>
        </w:rPr>
      </w:pPr>
      <w:r w:rsidRPr="003C2E37">
        <w:rPr>
          <w:rFonts w:ascii="Cambria" w:hAnsi="Cambria"/>
        </w:rPr>
        <w:t>This timeline is located under Assigned &gt; Request, Servicing Type “Extension – Request to Delay Foreclosure” and is initiated by a HUD NSC Contractor to record the delay foreclosure extension. The HUD NSC Contractor does not need HUD NSC staff approval on this timeline.</w:t>
      </w:r>
    </w:p>
    <w:p w14:paraId="3D02273C" w14:textId="309545CE" w:rsidR="003C2E37" w:rsidRPr="003C2E37" w:rsidRDefault="00B201F1" w:rsidP="000013A2">
      <w:pPr>
        <w:jc w:val="both"/>
        <w:rPr>
          <w:rFonts w:ascii="Cambria" w:hAnsi="Cambria"/>
        </w:rPr>
      </w:pPr>
      <w:r>
        <w:rPr>
          <w:rFonts w:ascii="Cambria" w:hAnsi="Cambria"/>
        </w:rPr>
        <w:t xml:space="preserve">This timeline must be initiated before </w:t>
      </w:r>
      <w:r w:rsidR="003C2E37" w:rsidRPr="003C2E37">
        <w:rPr>
          <w:rFonts w:ascii="Cambria" w:hAnsi="Cambria"/>
        </w:rPr>
        <w:t xml:space="preserve">the expiration of the first legal filing deadline which is 6 months after the date of death of the last living borrower or, for other Due &amp; Payable reasons, the date the notice letter calling the loan due and payable is sent to the borrower.  System will use complete date of the timeline step “(ltr) Mail Condolence / Repayment Letter” for non-death Due &amp; Payable.  </w:t>
      </w:r>
    </w:p>
    <w:p w14:paraId="16A7F095" w14:textId="77777777" w:rsidR="003C2E37" w:rsidRPr="003C2E37" w:rsidRDefault="003C2E37" w:rsidP="000013A2">
      <w:pPr>
        <w:jc w:val="both"/>
        <w:rPr>
          <w:rFonts w:ascii="Cambria" w:hAnsi="Cambria"/>
        </w:rPr>
      </w:pPr>
      <w:r w:rsidRPr="003C2E37">
        <w:rPr>
          <w:rFonts w:ascii="Cambria" w:hAnsi="Cambria"/>
        </w:rPr>
        <w:t xml:space="preserve">Initiate the first extension request within 30 days of the expiration of the first legal filing deadline. System will automatically calculate “Extension Expiration Date” to 90 days.  “Extension Expiration Date” is displayed on the Servicing Mgmt page and will be read only. </w:t>
      </w:r>
    </w:p>
    <w:p w14:paraId="43C5380E" w14:textId="77777777" w:rsidR="003C2E37" w:rsidRPr="003C2E37" w:rsidRDefault="003C2E37" w:rsidP="000013A2">
      <w:pPr>
        <w:jc w:val="both"/>
        <w:rPr>
          <w:rFonts w:ascii="Cambria" w:hAnsi="Cambria"/>
        </w:rPr>
      </w:pPr>
      <w:r w:rsidRPr="003C2E37">
        <w:rPr>
          <w:rFonts w:ascii="Cambria" w:hAnsi="Cambria"/>
        </w:rPr>
        <w:t xml:space="preserve">Initiate the second extension request within 30 days of the expiration of the prior Extension Expiration date. System will automatically calculate “Extension Expiration Date” to 90 days from the first Extension Expiration Date. “Extension Expiration Date” is displayed on the Servicing Mgmt page and will be read only.  </w:t>
      </w:r>
    </w:p>
    <w:p w14:paraId="00044635" w14:textId="77777777" w:rsidR="003C2E37" w:rsidRPr="003C2E37" w:rsidRDefault="003C2E37" w:rsidP="000013A2">
      <w:pPr>
        <w:jc w:val="both"/>
        <w:rPr>
          <w:rFonts w:ascii="Cambria" w:hAnsi="Cambria"/>
        </w:rPr>
      </w:pPr>
      <w:r w:rsidRPr="003C2E37">
        <w:rPr>
          <w:rFonts w:ascii="Cambria" w:hAnsi="Cambria"/>
        </w:rPr>
        <w:t>Servicing Module allows two active timelines for Extension – Request to Delay Foreclosure timelines. Two extensions may be granted in 90-day intervals (two 90-day extensions are allowed) but the total of these 180 days cannot exceed 12 months from the date of death, or the date the due and payable notice was sent to the borrower.  The system will auto-approve the first two extension requests with the expiration date equal to number of days (as established by HUD) from the request submitted date. When this timeline is initiated, the case sub-status is updated to Due and Payable. If the timeline is inactivated, the case sub-status is updated accordingly.</w:t>
      </w:r>
    </w:p>
    <w:p w14:paraId="3F061FEB" w14:textId="77777777" w:rsidR="003C2E37" w:rsidRPr="003C2E37" w:rsidRDefault="003C2E37" w:rsidP="000013A2">
      <w:pPr>
        <w:jc w:val="both"/>
        <w:rPr>
          <w:rFonts w:ascii="Cambria" w:hAnsi="Cambria"/>
        </w:rPr>
      </w:pPr>
      <w:r w:rsidRPr="003C2E37">
        <w:rPr>
          <w:rFonts w:ascii="Cambria" w:hAnsi="Cambria"/>
          <w:b/>
          <w:bCs/>
        </w:rPr>
        <w:t>TIP:</w:t>
      </w:r>
      <w:r w:rsidRPr="003C2E37">
        <w:rPr>
          <w:rFonts w:ascii="Cambria" w:hAnsi="Cambria"/>
        </w:rPr>
        <w:t xml:space="preserve"> Refer to section 7.1.2 “Setup Criteria to Initiate Timelines” for general steps to initiate timelines, and section 7.1.7 “To Complete Timeline Steps” for general information how to complete steps within a timeline. </w:t>
      </w:r>
    </w:p>
    <w:p w14:paraId="2796222A" w14:textId="77777777" w:rsidR="003C2E37" w:rsidRPr="003C2E37" w:rsidRDefault="003C2E37" w:rsidP="000013A2">
      <w:pPr>
        <w:pStyle w:val="OrderedList"/>
        <w:jc w:val="both"/>
      </w:pPr>
      <w:r w:rsidRPr="003C2E37">
        <w:t xml:space="preserve">The </w:t>
      </w:r>
      <w:r w:rsidRPr="003C2E37">
        <w:rPr>
          <w:rFonts w:asciiTheme="majorHAnsi" w:hAnsiTheme="majorHAnsi"/>
        </w:rPr>
        <w:t>Contractor</w:t>
      </w:r>
      <w:r w:rsidRPr="003C2E37">
        <w:t xml:space="preserve"> attaches all required documentation and completes the necessary steps on the timeline. The following Template Steps are displayed when the timeline is initiated. The steps are HUD Contractor steps unless otherwise stated</w:t>
      </w:r>
    </w:p>
    <w:p w14:paraId="45A9767B" w14:textId="77777777" w:rsidR="003C2E37" w:rsidRPr="003C2E37" w:rsidRDefault="003C2E37" w:rsidP="000013A2">
      <w:pPr>
        <w:numPr>
          <w:ilvl w:val="0"/>
          <w:numId w:val="21"/>
        </w:numPr>
        <w:spacing w:after="0" w:line="240" w:lineRule="auto"/>
        <w:jc w:val="both"/>
        <w:rPr>
          <w:rFonts w:ascii="Cambria" w:hAnsi="Cambria"/>
        </w:rPr>
      </w:pPr>
      <w:r w:rsidRPr="003C2E37">
        <w:rPr>
          <w:rFonts w:asciiTheme="majorHAnsi" w:hAnsiTheme="majorHAnsi"/>
        </w:rPr>
        <w:t>Initiate</w:t>
      </w:r>
      <w:r w:rsidRPr="003C2E37">
        <w:rPr>
          <w:rFonts w:ascii="Cambria" w:hAnsi="Cambria"/>
        </w:rPr>
        <w:t xml:space="preserve"> Extension - Request to Delay Foreclosure</w:t>
      </w:r>
    </w:p>
    <w:p w14:paraId="113322A1" w14:textId="77777777" w:rsidR="003C2E37" w:rsidRPr="003C2E37" w:rsidRDefault="003C2E37" w:rsidP="000013A2">
      <w:pPr>
        <w:numPr>
          <w:ilvl w:val="0"/>
          <w:numId w:val="21"/>
        </w:numPr>
        <w:spacing w:after="0" w:line="240" w:lineRule="auto"/>
        <w:jc w:val="both"/>
        <w:rPr>
          <w:rFonts w:ascii="Cambria" w:hAnsi="Cambria"/>
        </w:rPr>
      </w:pPr>
      <w:r w:rsidRPr="003C2E37">
        <w:rPr>
          <w:rFonts w:asciiTheme="majorHAnsi" w:hAnsiTheme="majorHAnsi"/>
        </w:rPr>
        <w:t>Upload</w:t>
      </w:r>
      <w:r w:rsidRPr="003C2E37">
        <w:rPr>
          <w:rFonts w:ascii="Cambria" w:hAnsi="Cambria"/>
        </w:rPr>
        <w:t xml:space="preserve"> Extension Package</w:t>
      </w:r>
    </w:p>
    <w:p w14:paraId="71C43B13" w14:textId="77777777" w:rsidR="003C2E37" w:rsidRPr="003C2E37" w:rsidRDefault="003C2E37" w:rsidP="000013A2">
      <w:pPr>
        <w:numPr>
          <w:ilvl w:val="0"/>
          <w:numId w:val="21"/>
        </w:numPr>
        <w:spacing w:after="0" w:line="240" w:lineRule="auto"/>
        <w:jc w:val="both"/>
        <w:rPr>
          <w:rFonts w:ascii="Cambria" w:hAnsi="Cambria"/>
        </w:rPr>
      </w:pPr>
      <w:r w:rsidRPr="003C2E37">
        <w:rPr>
          <w:rFonts w:asciiTheme="majorHAnsi" w:hAnsiTheme="majorHAnsi"/>
        </w:rPr>
        <w:t>Submit</w:t>
      </w:r>
      <w:r w:rsidRPr="003C2E37">
        <w:rPr>
          <w:rFonts w:ascii="Cambria" w:hAnsi="Cambria"/>
        </w:rPr>
        <w:t xml:space="preserve"> Extension Request for Time</w:t>
      </w:r>
    </w:p>
    <w:p w14:paraId="101B37C6" w14:textId="77777777" w:rsidR="003C2E37" w:rsidRPr="003C2E37" w:rsidRDefault="003C2E37" w:rsidP="000013A2">
      <w:pPr>
        <w:pStyle w:val="OrderedList"/>
        <w:jc w:val="both"/>
      </w:pPr>
      <w:r w:rsidRPr="003C2E37">
        <w:rPr>
          <w:rFonts w:asciiTheme="majorHAnsi" w:hAnsiTheme="majorHAnsi"/>
        </w:rPr>
        <w:t>The</w:t>
      </w:r>
      <w:r w:rsidRPr="003C2E37">
        <w:t xml:space="preserve"> following step is triggered and auto-completed on the first two extension requests:</w:t>
      </w:r>
    </w:p>
    <w:p w14:paraId="7F3761BF" w14:textId="77777777" w:rsidR="003C2E37" w:rsidRPr="003C2E37" w:rsidRDefault="003C2E37" w:rsidP="000013A2">
      <w:pPr>
        <w:numPr>
          <w:ilvl w:val="0"/>
          <w:numId w:val="21"/>
        </w:numPr>
        <w:spacing w:after="0" w:line="240" w:lineRule="auto"/>
        <w:jc w:val="both"/>
        <w:rPr>
          <w:rFonts w:ascii="Cambria" w:hAnsi="Cambria"/>
        </w:rPr>
      </w:pPr>
      <w:r w:rsidRPr="003C2E37">
        <w:rPr>
          <w:rFonts w:asciiTheme="majorHAnsi" w:hAnsiTheme="majorHAnsi"/>
        </w:rPr>
        <w:t>HUD</w:t>
      </w:r>
      <w:r w:rsidRPr="003C2E37">
        <w:rPr>
          <w:rFonts w:ascii="Cambria" w:hAnsi="Cambria"/>
        </w:rPr>
        <w:t xml:space="preserve"> Decision – Approved</w:t>
      </w:r>
    </w:p>
    <w:p w14:paraId="0AADCCC8" w14:textId="77777777" w:rsidR="003C2E37" w:rsidRPr="003C2E37" w:rsidRDefault="003C2E37" w:rsidP="000013A2">
      <w:pPr>
        <w:pStyle w:val="OrderedList"/>
        <w:jc w:val="both"/>
      </w:pPr>
      <w:r w:rsidRPr="003C2E37">
        <w:rPr>
          <w:rFonts w:asciiTheme="majorHAnsi" w:hAnsiTheme="majorHAnsi"/>
        </w:rPr>
        <w:t>The</w:t>
      </w:r>
      <w:r w:rsidRPr="003C2E37">
        <w:t xml:space="preserve"> following Servicing Mgmt fields are required for this timeline during timeline initiation/ setup, in addition to Initiation Date:</w:t>
      </w:r>
    </w:p>
    <w:p w14:paraId="4895D9D1" w14:textId="77777777" w:rsidR="003C2E37" w:rsidRPr="003C2E37" w:rsidRDefault="003C2E37" w:rsidP="000013A2">
      <w:pPr>
        <w:numPr>
          <w:ilvl w:val="0"/>
          <w:numId w:val="21"/>
        </w:numPr>
        <w:spacing w:after="0" w:line="240" w:lineRule="auto"/>
        <w:jc w:val="both"/>
        <w:rPr>
          <w:rFonts w:asciiTheme="majorHAnsi" w:hAnsiTheme="majorHAnsi"/>
        </w:rPr>
      </w:pPr>
      <w:r w:rsidRPr="003C2E37">
        <w:rPr>
          <w:rFonts w:asciiTheme="majorHAnsi" w:hAnsiTheme="majorHAnsi"/>
        </w:rPr>
        <w:t>Reason for Request</w:t>
      </w:r>
    </w:p>
    <w:p w14:paraId="030CCE7D" w14:textId="5D2848B5" w:rsidR="006210DD" w:rsidRDefault="003C2E37" w:rsidP="006210DD">
      <w:pPr>
        <w:numPr>
          <w:ilvl w:val="0"/>
          <w:numId w:val="21"/>
        </w:numPr>
        <w:spacing w:after="0" w:line="240" w:lineRule="auto"/>
        <w:jc w:val="both"/>
        <w:rPr>
          <w:noProof/>
        </w:rPr>
      </w:pPr>
      <w:r w:rsidRPr="003C2E37">
        <w:rPr>
          <w:rFonts w:asciiTheme="majorHAnsi" w:hAnsiTheme="majorHAnsi"/>
        </w:rPr>
        <w:t>Reason for Extension</w:t>
      </w:r>
      <w:bookmarkStart w:id="4245" w:name="_Toc74053066"/>
      <w:bookmarkStart w:id="4246" w:name="_Toc90644448"/>
      <w:r w:rsidR="00342752" w:rsidRPr="00342752">
        <w:t xml:space="preserve"> </w:t>
      </w:r>
      <w:bookmarkEnd w:id="4245"/>
      <w:bookmarkEnd w:id="4246"/>
    </w:p>
    <w:p w14:paraId="15A2B29F" w14:textId="053A37DF" w:rsidR="006210DD" w:rsidRPr="00D757EC" w:rsidRDefault="006210DD" w:rsidP="006210DD">
      <w:pPr>
        <w:pStyle w:val="Heading4"/>
      </w:pPr>
      <w:bookmarkStart w:id="4247" w:name="_Toc74052169"/>
      <w:bookmarkStart w:id="4248" w:name="_Toc90643552"/>
      <w:bookmarkStart w:id="4249" w:name="_Toc230163483"/>
      <w:r w:rsidRPr="00D757EC">
        <w:t>Partial Release</w:t>
      </w:r>
      <w:bookmarkEnd w:id="4247"/>
      <w:bookmarkEnd w:id="4248"/>
      <w:bookmarkEnd w:id="4249"/>
      <w:r w:rsidRPr="00D757EC">
        <w:fldChar w:fldCharType="begin"/>
      </w:r>
      <w:r w:rsidRPr="00D757EC">
        <w:instrText xml:space="preserve"> XE "Endorsed Partial Release Timeline" </w:instrText>
      </w:r>
      <w:r w:rsidRPr="00D757EC">
        <w:fldChar w:fldCharType="end"/>
      </w:r>
      <w:r w:rsidRPr="00D757EC">
        <w:t xml:space="preserve"> </w:t>
      </w:r>
    </w:p>
    <w:p w14:paraId="1DAB324A" w14:textId="319F5268" w:rsidR="006210DD" w:rsidRPr="00B31C42" w:rsidRDefault="00FF28DC" w:rsidP="006210DD">
      <w:pPr>
        <w:pStyle w:val="BodyText"/>
      </w:pPr>
      <w:r w:rsidRPr="00FF28DC">
        <w:t xml:space="preserve">This timeline is located under Assigned &gt; Request, Servicing Type “Partial Release” and is initiated by </w:t>
      </w:r>
      <w:r>
        <w:t>t</w:t>
      </w:r>
      <w:r w:rsidR="008E168D">
        <w:t>he</w:t>
      </w:r>
      <w:r w:rsidR="008E168D" w:rsidRPr="00B73FD6">
        <w:t xml:space="preserve"> </w:t>
      </w:r>
      <w:r w:rsidR="008E168D" w:rsidRPr="001855A5">
        <w:t xml:space="preserve">HUD NSC </w:t>
      </w:r>
      <w:r>
        <w:t>C</w:t>
      </w:r>
      <w:r w:rsidR="008E168D" w:rsidRPr="001855A5">
        <w:t xml:space="preserve">ontractor </w:t>
      </w:r>
      <w:r w:rsidR="006210DD" w:rsidRPr="00B675C1">
        <w:t xml:space="preserve">when </w:t>
      </w:r>
      <w:r w:rsidR="008E168D">
        <w:t xml:space="preserve">a request </w:t>
      </w:r>
      <w:r>
        <w:t xml:space="preserve">is </w:t>
      </w:r>
      <w:r w:rsidR="008E168D">
        <w:t xml:space="preserve">received </w:t>
      </w:r>
      <w:r w:rsidR="006210DD" w:rsidRPr="00B675C1">
        <w:t>to release a portion of the property secured by the HECM mortgage</w:t>
      </w:r>
      <w:r w:rsidR="006210DD" w:rsidRPr="00B36CB4">
        <w:t>.</w:t>
      </w:r>
      <w:r w:rsidR="006210DD">
        <w:t xml:space="preserve"> </w:t>
      </w:r>
      <w:r w:rsidR="006210DD" w:rsidRPr="00B31C42">
        <w:t xml:space="preserve">The request is </w:t>
      </w:r>
      <w:r w:rsidR="005D6E39" w:rsidRPr="00B31C42">
        <w:t>reviewed,</w:t>
      </w:r>
      <w:r w:rsidR="006210DD" w:rsidRPr="00B31C42">
        <w:t xml:space="preserve"> and a recommendation is made by </w:t>
      </w:r>
      <w:r w:rsidR="008E168D">
        <w:t>the</w:t>
      </w:r>
      <w:r w:rsidR="006210DD">
        <w:t xml:space="preserve"> HUD NSC Contractor</w:t>
      </w:r>
      <w:r w:rsidR="006210DD" w:rsidRPr="00B31C42">
        <w:t xml:space="preserve"> to HUD. </w:t>
      </w:r>
      <w:r w:rsidR="006210DD">
        <w:t xml:space="preserve">A </w:t>
      </w:r>
      <w:r w:rsidR="006210DD" w:rsidRPr="00B31C42">
        <w:t xml:space="preserve">HUD </w:t>
      </w:r>
      <w:r w:rsidR="006210DD">
        <w:t xml:space="preserve">staff member reviews </w:t>
      </w:r>
      <w:r w:rsidR="008E168D">
        <w:t>the</w:t>
      </w:r>
      <w:r w:rsidR="006210DD">
        <w:t xml:space="preserve"> HUD NSC Contractor</w:t>
      </w:r>
      <w:r w:rsidR="006210DD" w:rsidRPr="00B31C42">
        <w:t xml:space="preserve"> recommendation and the submitted </w:t>
      </w:r>
      <w:r w:rsidR="005D6E39" w:rsidRPr="00B31C42">
        <w:t>documents</w:t>
      </w:r>
      <w:r w:rsidR="005D6E39">
        <w:t xml:space="preserve"> and</w:t>
      </w:r>
      <w:r w:rsidR="006210DD" w:rsidRPr="00B31C42">
        <w:t xml:space="preserve"> </w:t>
      </w:r>
      <w:r w:rsidR="008E168D">
        <w:t xml:space="preserve">approves or denies the </w:t>
      </w:r>
      <w:r w:rsidR="002B0ED5">
        <w:t>request</w:t>
      </w:r>
      <w:r w:rsidR="006210DD" w:rsidRPr="00B31C42">
        <w:t xml:space="preserve">. This timeline requires </w:t>
      </w:r>
      <w:r w:rsidR="006210DD">
        <w:t>HUD NSC Contractor</w:t>
      </w:r>
      <w:r w:rsidR="006210DD" w:rsidRPr="00B31C42">
        <w:t xml:space="preserve"> and HUD interaction.</w:t>
      </w:r>
    </w:p>
    <w:p w14:paraId="4BB50105" w14:textId="48293C9E" w:rsidR="006210DD" w:rsidRDefault="006210DD" w:rsidP="006210DD">
      <w:pPr>
        <w:pStyle w:val="BodyText"/>
      </w:pPr>
      <w:r w:rsidRPr="00B31C42">
        <w:t xml:space="preserve">Multiple active timelines cannot be initiated on a loan. The </w:t>
      </w:r>
      <w:r>
        <w:t>Servicing Management tab</w:t>
      </w:r>
      <w:r w:rsidRPr="00B31C42">
        <w:t xml:space="preserve"> can be used to activate</w:t>
      </w:r>
      <w:r>
        <w:t xml:space="preserve"> or </w:t>
      </w:r>
      <w:r w:rsidRPr="00B31C42">
        <w:t xml:space="preserve">inactivate the timeline and update release details </w:t>
      </w:r>
      <w:r>
        <w:t>such as</w:t>
      </w:r>
      <w:r w:rsidRPr="00B31C42">
        <w:rPr>
          <w:rFonts w:cs="Calibri"/>
        </w:rPr>
        <w:t xml:space="preserve"> reason for release, amount offered</w:t>
      </w:r>
      <w:r>
        <w:rPr>
          <w:rFonts w:cs="Calibri"/>
        </w:rPr>
        <w:t>,</w:t>
      </w:r>
      <w:r w:rsidRPr="00B31C42">
        <w:rPr>
          <w:rFonts w:cs="Calibri"/>
        </w:rPr>
        <w:t xml:space="preserve"> and description of land to be released</w:t>
      </w:r>
      <w:r w:rsidRPr="00B31C42">
        <w:t>.</w:t>
      </w:r>
      <w:r>
        <w:t xml:space="preserve"> </w:t>
      </w:r>
      <w:r w:rsidRPr="00B31C42">
        <w:t xml:space="preserve">Once </w:t>
      </w:r>
      <w:r>
        <w:t xml:space="preserve">the timeline is </w:t>
      </w:r>
      <w:r w:rsidRPr="00B31C42">
        <w:t>inactivated</w:t>
      </w:r>
      <w:r>
        <w:t>, none of the steps can be edited.</w:t>
      </w:r>
    </w:p>
    <w:p w14:paraId="24769F9B" w14:textId="77777777" w:rsidR="00FF28DC" w:rsidRPr="00FF28DC" w:rsidRDefault="00FF28DC" w:rsidP="00FF28DC">
      <w:pPr>
        <w:pStyle w:val="BodyText"/>
      </w:pPr>
      <w:bookmarkStart w:id="4250" w:name="_Hlk209617849"/>
      <w:r w:rsidRPr="00FD571C">
        <w:rPr>
          <w:b/>
          <w:bCs w:val="0"/>
        </w:rPr>
        <w:t>TIP:</w:t>
      </w:r>
      <w:r w:rsidRPr="00FF28DC">
        <w:t xml:space="preserve"> Refer to section 7.1.2 “Setup Criteria to Initiate Timelines” for general steps to initiate timelines, and section 7.1.7 “To Complete Timeline Steps” for general information how to complete steps within a timeline. </w:t>
      </w:r>
    </w:p>
    <w:p w14:paraId="75D5C90F" w14:textId="77777777" w:rsidR="00FF28DC" w:rsidRPr="00FF28DC" w:rsidRDefault="00FF28DC" w:rsidP="00FF28DC">
      <w:pPr>
        <w:pStyle w:val="BodyText"/>
      </w:pPr>
      <w:bookmarkStart w:id="4251" w:name="_Hlk209617910"/>
      <w:bookmarkEnd w:id="4250"/>
      <w:r w:rsidRPr="00FF28DC">
        <w:t>The HUD NSC Contractor attaches all required documentation and completes the necessary steps on the timeline. The following Template Steps are displayed when the timeline is initiated. The steps are HUD Contractor steps unless otherwise stated</w:t>
      </w:r>
    </w:p>
    <w:p w14:paraId="258F36CB"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Initiate Partial Release</w:t>
      </w:r>
    </w:p>
    <w:p w14:paraId="0235C46B"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Upload Partial Release Package</w:t>
      </w:r>
    </w:p>
    <w:p w14:paraId="63BCF8F6"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Partial Release Package Reviewed</w:t>
      </w:r>
    </w:p>
    <w:p w14:paraId="63A7E922"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Recommendation Sent to HUD</w:t>
      </w:r>
    </w:p>
    <w:p w14:paraId="3BA7A02F"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Requestor Notified of Decision</w:t>
      </w:r>
    </w:p>
    <w:p w14:paraId="28B8F4F5"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Partial Release Document Executed</w:t>
      </w:r>
    </w:p>
    <w:p w14:paraId="5A9A123A" w14:textId="77777777" w:rsidR="00FF28DC" w:rsidRPr="00FF28DC" w:rsidRDefault="00FF28DC" w:rsidP="00FF28DC">
      <w:pPr>
        <w:pStyle w:val="BodyText"/>
      </w:pPr>
      <w:r w:rsidRPr="00FF28DC">
        <w:t xml:space="preserve">The following Optional Steps are available on this timeline. Refer to section 7.1.8 “To Add Optional Timeline Steps” for general information how to add and complete optional steps within a timeline. </w:t>
      </w:r>
      <w:bookmarkStart w:id="4252" w:name="_Hlk201658203"/>
      <w:r w:rsidRPr="00FF28DC">
        <w:t>The steps are HUD Contractor steps unless otherwise stated</w:t>
      </w:r>
      <w:bookmarkEnd w:id="4252"/>
    </w:p>
    <w:p w14:paraId="63BA0FE3"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HUD Decision - Pending Additional Info – </w:t>
      </w:r>
      <w:r w:rsidRPr="00FA5EAC">
        <w:rPr>
          <w:rFonts w:asciiTheme="majorHAnsi" w:hAnsiTheme="majorHAnsi"/>
          <w:b/>
          <w:bCs/>
          <w:i/>
          <w:iCs/>
        </w:rPr>
        <w:t>HUD Step</w:t>
      </w:r>
    </w:p>
    <w:p w14:paraId="740068FA" w14:textId="05DB4F5F"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HUD Decision – Approved - </w:t>
      </w:r>
      <w:r w:rsidR="00FA5EAC" w:rsidRPr="00FA5EAC">
        <w:rPr>
          <w:rFonts w:asciiTheme="majorHAnsi" w:hAnsiTheme="majorHAnsi"/>
          <w:b/>
          <w:bCs/>
          <w:i/>
          <w:iCs/>
        </w:rPr>
        <w:t>HUD Step</w:t>
      </w:r>
    </w:p>
    <w:p w14:paraId="4EC84624" w14:textId="02D058C3"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HUD Decision - Approved with Contingency - </w:t>
      </w:r>
      <w:r w:rsidR="00FA5EAC" w:rsidRPr="00FA5EAC">
        <w:rPr>
          <w:rFonts w:asciiTheme="majorHAnsi" w:hAnsiTheme="majorHAnsi"/>
          <w:b/>
          <w:bCs/>
          <w:i/>
          <w:iCs/>
        </w:rPr>
        <w:t>HUD Step</w:t>
      </w:r>
    </w:p>
    <w:p w14:paraId="7437AEB6" w14:textId="6D72018E"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HUD Decision – Denied - </w:t>
      </w:r>
      <w:r w:rsidR="00FA5EAC" w:rsidRPr="00FA5EAC">
        <w:rPr>
          <w:rFonts w:asciiTheme="majorHAnsi" w:hAnsiTheme="majorHAnsi"/>
          <w:b/>
          <w:bCs/>
          <w:i/>
          <w:iCs/>
        </w:rPr>
        <w:t>HUD Step</w:t>
      </w:r>
    </w:p>
    <w:p w14:paraId="173681F1"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Contractor Recommendation - Approved</w:t>
      </w:r>
    </w:p>
    <w:p w14:paraId="2123BDEA"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Follow-up on Pending Information</w:t>
      </w:r>
    </w:p>
    <w:p w14:paraId="733978CC"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Received Required additional information</w:t>
      </w:r>
    </w:p>
    <w:p w14:paraId="7EDC0C30"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Contractor Recommendation - Denied</w:t>
      </w:r>
    </w:p>
    <w:p w14:paraId="5ACC84CC"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Contractor Review - Pending Additional Info</w:t>
      </w:r>
    </w:p>
    <w:p w14:paraId="730F6D95" w14:textId="310020DA"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Sent for HOC Review - </w:t>
      </w:r>
      <w:r w:rsidR="00FA5EAC" w:rsidRPr="00FA5EAC">
        <w:rPr>
          <w:rFonts w:asciiTheme="majorHAnsi" w:hAnsiTheme="majorHAnsi"/>
          <w:b/>
          <w:bCs/>
          <w:i/>
          <w:iCs/>
        </w:rPr>
        <w:t>HUD Step</w:t>
      </w:r>
    </w:p>
    <w:p w14:paraId="31EBE76A" w14:textId="77777777" w:rsidR="00FF28DC" w:rsidRPr="00FF28DC" w:rsidRDefault="00FF28DC" w:rsidP="00FF28DC">
      <w:pPr>
        <w:pStyle w:val="BodyText"/>
      </w:pPr>
      <w:r w:rsidRPr="00FF28DC">
        <w:t xml:space="preserve">The following Trigger and Automated steps are available on this timeline: </w:t>
      </w:r>
    </w:p>
    <w:p w14:paraId="421991C5" w14:textId="77777777" w:rsidR="00FF28DC" w:rsidRPr="00FF28DC" w:rsidRDefault="00FF28DC" w:rsidP="006C3C3F">
      <w:pPr>
        <w:pStyle w:val="BodyText"/>
        <w:numPr>
          <w:ilvl w:val="0"/>
          <w:numId w:val="458"/>
        </w:numPr>
      </w:pPr>
      <w:r w:rsidRPr="00FF28DC">
        <w:t>HOC Review Comple</w:t>
      </w:r>
      <w:r w:rsidRPr="00FA5EAC">
        <w:rPr>
          <w:rFonts w:asciiTheme="majorHAnsi" w:eastAsia="Calibri" w:hAnsiTheme="majorHAnsi"/>
          <w:bCs w:val="0"/>
          <w:lang w:bidi="ar-SA"/>
        </w:rPr>
        <w:t>te</w:t>
      </w:r>
    </w:p>
    <w:p w14:paraId="57707022" w14:textId="77777777" w:rsidR="00256A65" w:rsidRPr="00D757EC" w:rsidRDefault="00256A65" w:rsidP="00FD571C">
      <w:pPr>
        <w:pStyle w:val="Heading4"/>
      </w:pPr>
      <w:bookmarkStart w:id="4253" w:name="_Toc230163484"/>
      <w:bookmarkEnd w:id="4251"/>
      <w:r w:rsidRPr="00D757EC">
        <w:t>Payoff Request</w:t>
      </w:r>
      <w:bookmarkEnd w:id="4253"/>
      <w:r w:rsidRPr="00D757EC">
        <w:fldChar w:fldCharType="begin"/>
      </w:r>
      <w:r w:rsidRPr="00D757EC">
        <w:instrText xml:space="preserve"> XE "Assigned Payoff Request Timeline" </w:instrText>
      </w:r>
      <w:r w:rsidRPr="00D757EC">
        <w:fldChar w:fldCharType="end"/>
      </w:r>
      <w:r w:rsidRPr="00D757EC">
        <w:t xml:space="preserve"> </w:t>
      </w:r>
    </w:p>
    <w:p w14:paraId="0F8AB96C" w14:textId="0F281BD2" w:rsidR="00256A65" w:rsidRPr="0088278D" w:rsidRDefault="00FF28DC" w:rsidP="00256A65">
      <w:pPr>
        <w:pStyle w:val="BodyText"/>
      </w:pPr>
      <w:r w:rsidRPr="00FF28DC">
        <w:t xml:space="preserve">This timeline is located under Assigned &gt; Request, Servicing Type “Payoff Request” and is initiated by the </w:t>
      </w:r>
      <w:r w:rsidR="00256A65">
        <w:t>HUD NSC Contractor</w:t>
      </w:r>
      <w:r w:rsidR="00256A65" w:rsidRPr="0088278D">
        <w:t xml:space="preserve"> to track the payoff request from </w:t>
      </w:r>
      <w:r w:rsidR="00256A65">
        <w:t>a mortgagor</w:t>
      </w:r>
      <w:r w:rsidR="00256A65" w:rsidRPr="0088278D">
        <w:t xml:space="preserve"> to </w:t>
      </w:r>
      <w:r w:rsidR="00256A65">
        <w:t>pay</w:t>
      </w:r>
      <w:r w:rsidR="00256A65" w:rsidRPr="0088278D">
        <w:t>off</w:t>
      </w:r>
      <w:r w:rsidR="00256A65">
        <w:t xml:space="preserve"> the </w:t>
      </w:r>
      <w:r w:rsidR="00256A65" w:rsidRPr="0088278D">
        <w:t xml:space="preserve">outstanding loan balance. </w:t>
      </w:r>
      <w:r w:rsidR="00256A65">
        <w:t xml:space="preserve">A loan is terminated when the outstanding loan balance is paid in full. </w:t>
      </w:r>
      <w:r w:rsidR="00256A65" w:rsidRPr="0088278D">
        <w:t>This timeline is initiated by</w:t>
      </w:r>
      <w:r>
        <w:t xml:space="preserve"> the</w:t>
      </w:r>
      <w:r w:rsidR="00256A65">
        <w:t xml:space="preserve"> HUD NSC Contractor</w:t>
      </w:r>
      <w:r>
        <w:t xml:space="preserve"> and</w:t>
      </w:r>
      <w:r w:rsidR="00256A65">
        <w:t xml:space="preserve"> </w:t>
      </w:r>
      <w:r w:rsidR="00256A65" w:rsidRPr="0088278D">
        <w:t xml:space="preserve">does not require HUD NSC </w:t>
      </w:r>
      <w:r w:rsidR="00256A65">
        <w:t>s</w:t>
      </w:r>
      <w:r w:rsidR="00256A65" w:rsidRPr="0088278D">
        <w:t>taff interaction</w:t>
      </w:r>
      <w:r w:rsidR="00256A65">
        <w:t>s</w:t>
      </w:r>
      <w:r w:rsidR="00256A65" w:rsidRPr="0088278D">
        <w:t xml:space="preserve">. </w:t>
      </w:r>
    </w:p>
    <w:p w14:paraId="57F81B61" w14:textId="10C00E53" w:rsidR="00256A65" w:rsidRDefault="00256A65" w:rsidP="00256A65">
      <w:pPr>
        <w:pStyle w:val="BodyText"/>
      </w:pPr>
      <w:r w:rsidRPr="0088278D">
        <w:t xml:space="preserve">Multiple active timelines cannot be initiated on a loan. The </w:t>
      </w:r>
      <w:r>
        <w:t>Servicing Management tab</w:t>
      </w:r>
      <w:r w:rsidRPr="0088278D">
        <w:t xml:space="preserve"> can be used to </w:t>
      </w:r>
      <w:r>
        <w:t>activate or inactivate</w:t>
      </w:r>
      <w:r w:rsidRPr="0088278D">
        <w:t xml:space="preserve"> the timeline and edit payoff request information</w:t>
      </w:r>
      <w:r>
        <w:t xml:space="preserve"> for authorized user roles</w:t>
      </w:r>
      <w:r w:rsidRPr="0088278D">
        <w:t xml:space="preserve">. </w:t>
      </w:r>
      <w:r w:rsidRPr="00B31C42">
        <w:t xml:space="preserve">Once </w:t>
      </w:r>
      <w:r>
        <w:t xml:space="preserve">the timeline is </w:t>
      </w:r>
      <w:r w:rsidRPr="00B31C42">
        <w:t>inactivated</w:t>
      </w:r>
      <w:r>
        <w:t>, none of the steps can be edited.</w:t>
      </w:r>
    </w:p>
    <w:p w14:paraId="2D59F20F" w14:textId="77777777" w:rsidR="00FF28DC" w:rsidRPr="00FF28DC" w:rsidRDefault="00FF28DC" w:rsidP="00FF28DC">
      <w:pPr>
        <w:pStyle w:val="BodyText"/>
      </w:pPr>
      <w:r w:rsidRPr="00FD571C">
        <w:rPr>
          <w:b/>
          <w:bCs w:val="0"/>
        </w:rPr>
        <w:t>TIP:</w:t>
      </w:r>
      <w:r w:rsidRPr="00FF28DC">
        <w:t xml:space="preserve"> Refer to section 7.1.2 “Setup Criteria to Initiate Timelines” for general steps to initiate timelines, and section 7.1.7 “To Complete Timeline Steps” for general information how to complete steps within a timeline. </w:t>
      </w:r>
    </w:p>
    <w:p w14:paraId="6EA7E816" w14:textId="77777777" w:rsidR="00FF28DC" w:rsidRPr="00FF28DC" w:rsidRDefault="00FF28DC" w:rsidP="00FF28DC">
      <w:pPr>
        <w:pStyle w:val="BodyText"/>
      </w:pPr>
      <w:r w:rsidRPr="00FF28DC">
        <w:t>The HUD NSC Contractor attaches all required documentation and completes the necessary steps on the timeline. The following Template Steps are displayed when the timeline is initiated. The steps are HUD Contractor steps unless otherwise stated</w:t>
      </w:r>
    </w:p>
    <w:p w14:paraId="3A7F8E80"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Payoff Request Received</w:t>
      </w:r>
    </w:p>
    <w:p w14:paraId="4A8A9DBD"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Issue Payoff Letter</w:t>
      </w:r>
    </w:p>
    <w:p w14:paraId="42D24250"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Payoff Amount Received</w:t>
      </w:r>
    </w:p>
    <w:p w14:paraId="1746CB0F"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Forward Payoff Amount to OTC</w:t>
      </w:r>
    </w:p>
    <w:p w14:paraId="11E8C9AE" w14:textId="77777777" w:rsidR="00FF28DC" w:rsidRPr="00FF28DC" w:rsidRDefault="00FF28DC" w:rsidP="00FF28DC">
      <w:pPr>
        <w:pStyle w:val="BodyText"/>
      </w:pPr>
      <w:r w:rsidRPr="00FF28DC">
        <w:t>The following Optional Steps are available on this timeline. Refer to section 7.1.8 “To Add Optional Timeline Steps” for general information how to add and complete optional steps within a timeline. The steps are HUD Contractor steps unless otherwise stated</w:t>
      </w:r>
    </w:p>
    <w:p w14:paraId="2A8DD9C6"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Contacted Remitter for Further Information</w:t>
      </w:r>
    </w:p>
    <w:p w14:paraId="1EE8584C"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Cash Management Processed Payoff Refund</w:t>
      </w:r>
    </w:p>
    <w:p w14:paraId="52902D81"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Rejected Funds Received, Unable to Process</w:t>
      </w:r>
    </w:p>
    <w:p w14:paraId="002E9C29" w14:textId="77777777" w:rsidR="00FF28DC" w:rsidRPr="00FF28DC" w:rsidRDefault="00FF28DC" w:rsidP="00FF28DC">
      <w:pPr>
        <w:pStyle w:val="BodyText"/>
      </w:pPr>
      <w:r w:rsidRPr="00FF28DC">
        <w:t>The following Servicing Mgmt fields are required for this timeline during timeline initiation/ setup, in addition to Initiation Date:</w:t>
      </w:r>
    </w:p>
    <w:p w14:paraId="2EA6100B" w14:textId="172992C2"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Payoff Request Date</w:t>
      </w:r>
    </w:p>
    <w:p w14:paraId="0E4A09ED" w14:textId="77777777" w:rsidR="00256A65" w:rsidRPr="00D757EC" w:rsidRDefault="00256A65" w:rsidP="00256A65">
      <w:pPr>
        <w:pStyle w:val="Heading4"/>
      </w:pPr>
      <w:bookmarkStart w:id="4254" w:name="_Toc74052163"/>
      <w:bookmarkStart w:id="4255" w:name="_Toc90643546"/>
      <w:bookmarkStart w:id="4256" w:name="_Toc230163485"/>
      <w:r w:rsidRPr="00307AB2">
        <w:t>Substitution of Collateral timeline</w:t>
      </w:r>
      <w:bookmarkEnd w:id="4254"/>
      <w:bookmarkEnd w:id="4255"/>
      <w:bookmarkEnd w:id="4256"/>
      <w:r w:rsidRPr="00D757EC">
        <w:t xml:space="preserve"> </w:t>
      </w:r>
      <w:r w:rsidRPr="00D757EC">
        <w:fldChar w:fldCharType="begin"/>
      </w:r>
      <w:r w:rsidRPr="00D757EC">
        <w:instrText xml:space="preserve"> XE "Assigned Zero Balance Timeline" </w:instrText>
      </w:r>
      <w:r w:rsidRPr="00D757EC">
        <w:fldChar w:fldCharType="end"/>
      </w:r>
    </w:p>
    <w:p w14:paraId="496B92FA" w14:textId="3BB70EE8" w:rsidR="00256A65" w:rsidRDefault="00256A65" w:rsidP="00256A65">
      <w:pPr>
        <w:pStyle w:val="BodyText"/>
      </w:pPr>
      <w:r w:rsidRPr="00B31C42">
        <w:t xml:space="preserve">This timeline is </w:t>
      </w:r>
      <w:r w:rsidR="00FF28DC">
        <w:t xml:space="preserve">located under Assigned &gt; Request, Servicing Type “Substitution of Collateral and is </w:t>
      </w:r>
      <w:r w:rsidRPr="00B31C42">
        <w:t xml:space="preserve">initiated by </w:t>
      </w:r>
      <w:r w:rsidR="00FF28DC">
        <w:t xml:space="preserve">the </w:t>
      </w:r>
      <w:r w:rsidRPr="00B31C42">
        <w:t xml:space="preserve">HUD </w:t>
      </w:r>
      <w:r>
        <w:t>NSC contractor</w:t>
      </w:r>
      <w:r w:rsidR="00FF28DC">
        <w:t xml:space="preserve"> and does not require</w:t>
      </w:r>
      <w:r w:rsidRPr="00B31C42">
        <w:t xml:space="preserve"> interaction with the </w:t>
      </w:r>
      <w:r>
        <w:t>s</w:t>
      </w:r>
      <w:r w:rsidRPr="00B31C42">
        <w:t>ervicer.</w:t>
      </w:r>
    </w:p>
    <w:p w14:paraId="3EF25E68" w14:textId="77777777" w:rsidR="00256A65" w:rsidRDefault="00256A65" w:rsidP="00256A65">
      <w:pPr>
        <w:pStyle w:val="BodyText"/>
      </w:pPr>
      <w:r w:rsidRPr="00B31C42">
        <w:t xml:space="preserve">Multiple active </w:t>
      </w:r>
      <w:r>
        <w:t>Substitution of Collateral</w:t>
      </w:r>
      <w:r w:rsidRPr="00B31C42">
        <w:t xml:space="preserve"> timelines cannot be initiated on a loan. The </w:t>
      </w:r>
      <w:r>
        <w:t>Servicing Management tab</w:t>
      </w:r>
      <w:r w:rsidRPr="00B31C42">
        <w:t xml:space="preserve"> can be used to activate</w:t>
      </w:r>
      <w:r>
        <w:t xml:space="preserve"> or </w:t>
      </w:r>
      <w:r w:rsidRPr="00B31C42">
        <w:t xml:space="preserve">inactivate the timeline and update </w:t>
      </w:r>
      <w:r>
        <w:t>reasons for Substitution of Collateral</w:t>
      </w:r>
      <w:r w:rsidRPr="00B31C42">
        <w:rPr>
          <w:rFonts w:cs="Calibri"/>
        </w:rPr>
        <w:t xml:space="preserve">, </w:t>
      </w:r>
      <w:r>
        <w:rPr>
          <w:rFonts w:cs="Calibri"/>
        </w:rPr>
        <w:t>recoverable funds,</w:t>
      </w:r>
      <w:r w:rsidRPr="00B31C42">
        <w:rPr>
          <w:rFonts w:cs="Calibri"/>
        </w:rPr>
        <w:t xml:space="preserve"> and description of </w:t>
      </w:r>
      <w:r>
        <w:rPr>
          <w:rFonts w:cs="Calibri"/>
        </w:rPr>
        <w:t>event that occurred</w:t>
      </w:r>
      <w:r w:rsidRPr="00B31C42">
        <w:t>.</w:t>
      </w:r>
      <w:r>
        <w:t xml:space="preserve"> </w:t>
      </w:r>
      <w:r w:rsidRPr="00B31C42">
        <w:t xml:space="preserve">Once </w:t>
      </w:r>
      <w:r>
        <w:t xml:space="preserve">the timeline is </w:t>
      </w:r>
      <w:r w:rsidRPr="00B31C42">
        <w:t>inactivated</w:t>
      </w:r>
      <w:r>
        <w:t>, none of the steps can be edited.</w:t>
      </w:r>
    </w:p>
    <w:p w14:paraId="7259E8E9" w14:textId="77777777" w:rsidR="00FF28DC" w:rsidRPr="00FF28DC" w:rsidRDefault="00FF28DC" w:rsidP="00FF28DC">
      <w:pPr>
        <w:pStyle w:val="BodyText"/>
      </w:pPr>
      <w:bookmarkStart w:id="4257" w:name="_Hlk209618299"/>
      <w:r w:rsidRPr="00FD571C">
        <w:rPr>
          <w:b/>
          <w:bCs w:val="0"/>
        </w:rPr>
        <w:t>TIP:</w:t>
      </w:r>
      <w:r w:rsidRPr="00FF28DC">
        <w:t xml:space="preserve"> Refer to section 7.1.2 “Setup Criteria to Initiate Timelines” for general steps to initiate timelines, and section 7.1.7 “To Complete Timeline Steps” for general information how to complete steps within a timeline. </w:t>
      </w:r>
    </w:p>
    <w:p w14:paraId="7E49147F" w14:textId="706506F2" w:rsidR="00FF28DC" w:rsidRPr="00FF28DC" w:rsidRDefault="00FF28DC" w:rsidP="00FF28DC">
      <w:pPr>
        <w:pStyle w:val="BodyText"/>
      </w:pPr>
      <w:r w:rsidRPr="00FF28DC">
        <w:t>The</w:t>
      </w:r>
      <w:r>
        <w:t xml:space="preserve"> HUD NSC Contractor</w:t>
      </w:r>
      <w:r w:rsidRPr="00FF28DC">
        <w:t xml:space="preserve"> attaches all required documentation and completes the necessary steps on the timeline. The following Template Steps are displayed when the timeline is initiated. The steps are</w:t>
      </w:r>
      <w:r>
        <w:t xml:space="preserve"> HUD Contractor</w:t>
      </w:r>
      <w:r w:rsidRPr="00FF28DC">
        <w:t xml:space="preserve"> steps unless otherwise stated</w:t>
      </w:r>
    </w:p>
    <w:p w14:paraId="28ABFFA9"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Initiate Substitution of Collateral</w:t>
      </w:r>
    </w:p>
    <w:p w14:paraId="697BCECF"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Upload Substitution of Collateral Package</w:t>
      </w:r>
    </w:p>
    <w:p w14:paraId="4DB9C1ED"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Substitution of Collateral Package Reviewed</w:t>
      </w:r>
    </w:p>
    <w:p w14:paraId="6A517C0F"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Recommendation Sent to HUD</w:t>
      </w:r>
    </w:p>
    <w:p w14:paraId="531138EB"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Borrower Notified of Decision</w:t>
      </w:r>
    </w:p>
    <w:p w14:paraId="56C177AC"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Upload Final Inspection</w:t>
      </w:r>
    </w:p>
    <w:p w14:paraId="54A45508" w14:textId="5718D554"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HUD Received Final Inspection</w:t>
      </w:r>
    </w:p>
    <w:p w14:paraId="3F5EE85A" w14:textId="63C2493A" w:rsidR="00FF28DC" w:rsidRPr="00FF28DC" w:rsidRDefault="00FF28DC" w:rsidP="00FF28DC">
      <w:pPr>
        <w:pStyle w:val="BodyText"/>
      </w:pPr>
      <w:r w:rsidRPr="00FF28DC">
        <w:t>The following Optional Steps are available on this timeline. Refer to section 7.1.8 “To Add Optional Timeline Steps” for general information how to add and complete optional steps within a timeline. The steps are HUD steps unless otherwise stated</w:t>
      </w:r>
    </w:p>
    <w:p w14:paraId="2157F740"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HUD Decision - Pending Additional Info</w:t>
      </w:r>
    </w:p>
    <w:p w14:paraId="46B51A68"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HUD Decision - Approved</w:t>
      </w:r>
    </w:p>
    <w:p w14:paraId="2CC2DE8D"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HUD Decision - Approved with Contingency</w:t>
      </w:r>
    </w:p>
    <w:p w14:paraId="4AE087BC"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HUD Decision - Denied</w:t>
      </w:r>
    </w:p>
    <w:p w14:paraId="22C42033" w14:textId="1C4593E1"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Contractor Recommendation - Approved for Appraisal Review – </w:t>
      </w:r>
      <w:r w:rsidRPr="00FA5EAC">
        <w:rPr>
          <w:rFonts w:asciiTheme="majorHAnsi" w:hAnsiTheme="majorHAnsi"/>
          <w:b/>
          <w:bCs/>
          <w:i/>
          <w:iCs/>
        </w:rPr>
        <w:t>HUD Contractor Step</w:t>
      </w:r>
    </w:p>
    <w:p w14:paraId="59140364" w14:textId="265CB271"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Follow-up on Pending Information – </w:t>
      </w:r>
      <w:r w:rsidR="00FA5EAC" w:rsidRPr="00FA5EAC">
        <w:rPr>
          <w:rFonts w:asciiTheme="majorHAnsi" w:hAnsiTheme="majorHAnsi"/>
          <w:b/>
          <w:bCs/>
          <w:i/>
          <w:iCs/>
        </w:rPr>
        <w:t>HUD Contractor Step</w:t>
      </w:r>
    </w:p>
    <w:p w14:paraId="6FD2FC60" w14:textId="412CB212"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Received Required additional information – </w:t>
      </w:r>
      <w:r w:rsidR="00FA5EAC" w:rsidRPr="00FA5EAC">
        <w:rPr>
          <w:rFonts w:asciiTheme="majorHAnsi" w:hAnsiTheme="majorHAnsi"/>
          <w:b/>
          <w:bCs/>
          <w:i/>
          <w:iCs/>
        </w:rPr>
        <w:t>HUD Contractor Step</w:t>
      </w:r>
    </w:p>
    <w:p w14:paraId="0C28E20B" w14:textId="616A8476"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Contractor Recommendation - Denied for Appraisal Review – </w:t>
      </w:r>
      <w:r w:rsidR="00FA5EAC" w:rsidRPr="00FA5EAC">
        <w:rPr>
          <w:rFonts w:asciiTheme="majorHAnsi" w:hAnsiTheme="majorHAnsi"/>
          <w:b/>
          <w:bCs/>
          <w:i/>
          <w:iCs/>
        </w:rPr>
        <w:t>HUD Contractor Step</w:t>
      </w:r>
    </w:p>
    <w:p w14:paraId="17747A85" w14:textId="45058902"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 xml:space="preserve">Contractor Review - Pending Additional Info – </w:t>
      </w:r>
      <w:r w:rsidR="00FA5EAC" w:rsidRPr="00FA5EAC">
        <w:rPr>
          <w:rFonts w:asciiTheme="majorHAnsi" w:hAnsiTheme="majorHAnsi"/>
          <w:b/>
          <w:bCs/>
          <w:i/>
          <w:iCs/>
        </w:rPr>
        <w:t>HUD Contractor Step</w:t>
      </w:r>
    </w:p>
    <w:p w14:paraId="6A8CEE78"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Sent for Appraisal Review</w:t>
      </w:r>
    </w:p>
    <w:p w14:paraId="3BA56D9A"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Appraisal Review Received</w:t>
      </w:r>
    </w:p>
    <w:p w14:paraId="546A7806" w14:textId="77777777" w:rsidR="00FF28DC" w:rsidRPr="00FA5EAC" w:rsidRDefault="00FF28DC" w:rsidP="00FA5EAC">
      <w:pPr>
        <w:numPr>
          <w:ilvl w:val="0"/>
          <w:numId w:val="21"/>
        </w:numPr>
        <w:spacing w:after="0" w:line="240" w:lineRule="auto"/>
        <w:jc w:val="both"/>
        <w:rPr>
          <w:rFonts w:asciiTheme="majorHAnsi" w:hAnsiTheme="majorHAnsi"/>
        </w:rPr>
      </w:pPr>
      <w:r w:rsidRPr="00FA5EAC">
        <w:rPr>
          <w:rFonts w:asciiTheme="majorHAnsi" w:hAnsiTheme="majorHAnsi"/>
        </w:rPr>
        <w:t>Appraisal Review - Pending Additional Info</w:t>
      </w:r>
    </w:p>
    <w:p w14:paraId="06AEE8AF" w14:textId="319FE6BA" w:rsidR="00256A65" w:rsidRPr="000013A2" w:rsidRDefault="00FF28DC" w:rsidP="00256A65">
      <w:pPr>
        <w:numPr>
          <w:ilvl w:val="0"/>
          <w:numId w:val="21"/>
        </w:numPr>
        <w:spacing w:after="0" w:line="240" w:lineRule="auto"/>
        <w:jc w:val="both"/>
        <w:rPr>
          <w:rFonts w:asciiTheme="majorHAnsi" w:hAnsiTheme="majorHAnsi"/>
        </w:rPr>
      </w:pPr>
      <w:r w:rsidRPr="00FA5EAC">
        <w:rPr>
          <w:rFonts w:asciiTheme="majorHAnsi" w:hAnsiTheme="majorHAnsi"/>
        </w:rPr>
        <w:t>Appraisal Review - Additional info Sent</w:t>
      </w:r>
      <w:bookmarkEnd w:id="4257"/>
    </w:p>
    <w:p w14:paraId="675E9D8E" w14:textId="722E915F" w:rsidR="00256A65" w:rsidRPr="00D757EC" w:rsidRDefault="00256A65" w:rsidP="00FD571C">
      <w:pPr>
        <w:pStyle w:val="Heading4"/>
      </w:pPr>
      <w:bookmarkStart w:id="4258" w:name="_Toc314126757"/>
      <w:bookmarkStart w:id="4259" w:name="_Toc314660888"/>
      <w:bookmarkStart w:id="4260" w:name="_Toc315554351"/>
      <w:bookmarkStart w:id="4261" w:name="_Toc315634012"/>
      <w:bookmarkStart w:id="4262" w:name="_Toc11334934"/>
      <w:bookmarkStart w:id="4263" w:name="_Toc74052162"/>
      <w:bookmarkStart w:id="4264" w:name="_Toc90643545"/>
      <w:bookmarkStart w:id="4265" w:name="_Toc230163486"/>
      <w:r w:rsidRPr="00D757EC">
        <w:t>Zero Balance</w:t>
      </w:r>
      <w:bookmarkEnd w:id="4258"/>
      <w:bookmarkEnd w:id="4259"/>
      <w:bookmarkEnd w:id="4260"/>
      <w:bookmarkEnd w:id="4261"/>
      <w:bookmarkEnd w:id="4262"/>
      <w:bookmarkEnd w:id="4263"/>
      <w:bookmarkEnd w:id="4264"/>
      <w:bookmarkEnd w:id="4265"/>
      <w:r w:rsidRPr="00D757EC">
        <w:fldChar w:fldCharType="begin"/>
      </w:r>
      <w:r w:rsidRPr="00D757EC">
        <w:instrText xml:space="preserve"> XE "Assigned Zero Balance Timeline" </w:instrText>
      </w:r>
      <w:r w:rsidRPr="00D757EC">
        <w:fldChar w:fldCharType="end"/>
      </w:r>
    </w:p>
    <w:p w14:paraId="2FC35071" w14:textId="521D2EB1" w:rsidR="00256A65" w:rsidRPr="00B31C42" w:rsidRDefault="00FF28DC" w:rsidP="00256A65">
      <w:pPr>
        <w:pStyle w:val="BodyText"/>
      </w:pPr>
      <w:r w:rsidRPr="00FF28DC">
        <w:t>This timeline is located under</w:t>
      </w:r>
      <w:r>
        <w:t xml:space="preserve"> Assigned</w:t>
      </w:r>
      <w:r w:rsidRPr="00FF28DC">
        <w:t xml:space="preserve"> &gt; Request, Servicing Type “</w:t>
      </w:r>
      <w:r>
        <w:t>Zero Balance</w:t>
      </w:r>
      <w:r w:rsidRPr="00FF28DC">
        <w:t xml:space="preserve">” and is initiated by the </w:t>
      </w:r>
      <w:r>
        <w:t>HUD NSC Contractor w</w:t>
      </w:r>
      <w:r w:rsidR="00256A65" w:rsidRPr="00B31C42">
        <w:t xml:space="preserve">hen a payoff statement </w:t>
      </w:r>
      <w:r w:rsidR="00256A65">
        <w:t xml:space="preserve">is requested </w:t>
      </w:r>
      <w:r w:rsidR="00256A65" w:rsidRPr="00B31C42">
        <w:t>on HUD</w:t>
      </w:r>
      <w:r w:rsidR="00256A65">
        <w:t>’s</w:t>
      </w:r>
      <w:r w:rsidR="00256A65" w:rsidRPr="00B31C42">
        <w:t xml:space="preserve"> second </w:t>
      </w:r>
      <w:r w:rsidR="0065088B">
        <w:t>M</w:t>
      </w:r>
      <w:r w:rsidR="0065088B" w:rsidRPr="00B31C42">
        <w:t>ortgage to</w:t>
      </w:r>
      <w:r w:rsidR="00256A65" w:rsidRPr="00B31C42">
        <w:t xml:space="preserve"> show that there are no funds advanced under the second note. This timeline is completed by </w:t>
      </w:r>
      <w:r w:rsidR="0065088B">
        <w:t>the</w:t>
      </w:r>
      <w:r w:rsidR="00256A65" w:rsidRPr="00B31C42">
        <w:t xml:space="preserve"> HUD </w:t>
      </w:r>
      <w:r w:rsidR="00256A65">
        <w:t>NSC contractor</w:t>
      </w:r>
      <w:r w:rsidR="0065088B">
        <w:t xml:space="preserve"> and does not require </w:t>
      </w:r>
      <w:r w:rsidR="00256A65" w:rsidRPr="00B31C42">
        <w:t xml:space="preserve">interaction with the </w:t>
      </w:r>
      <w:r w:rsidR="00256A65">
        <w:t>s</w:t>
      </w:r>
      <w:r w:rsidR="00256A65" w:rsidRPr="00B31C42">
        <w:t>ervicer.</w:t>
      </w:r>
    </w:p>
    <w:p w14:paraId="72F1C076" w14:textId="44951338" w:rsidR="00256A65" w:rsidRDefault="00256A65" w:rsidP="00256A65">
      <w:pPr>
        <w:pStyle w:val="BodyText"/>
      </w:pPr>
      <w:r w:rsidRPr="00B31C42">
        <w:t xml:space="preserve">Multiple active timelines can be initiated on a loan. The </w:t>
      </w:r>
      <w:r>
        <w:t>Servicing Management tab</w:t>
      </w:r>
      <w:r w:rsidRPr="00B31C42">
        <w:t xml:space="preserve"> can be used to activate</w:t>
      </w:r>
      <w:r>
        <w:t xml:space="preserve"> or </w:t>
      </w:r>
      <w:r w:rsidRPr="00B31C42">
        <w:t>inactivate the timeline.</w:t>
      </w:r>
      <w:r>
        <w:t xml:space="preserve"> </w:t>
      </w:r>
      <w:r w:rsidRPr="00B31C42">
        <w:t xml:space="preserve">Once </w:t>
      </w:r>
      <w:r>
        <w:t xml:space="preserve">the timeline is </w:t>
      </w:r>
      <w:r w:rsidRPr="00B31C42">
        <w:t>inactivated</w:t>
      </w:r>
      <w:r>
        <w:t>, none of the steps can be edited.</w:t>
      </w:r>
    </w:p>
    <w:p w14:paraId="4E4A893B" w14:textId="77777777" w:rsidR="0065088B" w:rsidRPr="0065088B" w:rsidRDefault="0065088B" w:rsidP="0065088B">
      <w:pPr>
        <w:pStyle w:val="BodyText"/>
      </w:pPr>
      <w:r w:rsidRPr="00FD571C">
        <w:rPr>
          <w:b/>
          <w:bCs w:val="0"/>
        </w:rPr>
        <w:t>TIP:</w:t>
      </w:r>
      <w:r w:rsidRPr="0065088B">
        <w:t xml:space="preserve"> Refer to section 7.1.2 “Setup Criteria to Initiate Timelines” for general steps to initiate timelines, and section 7.1.7 “To Complete Timeline Steps” for general information how to complete steps within a timeline. </w:t>
      </w:r>
    </w:p>
    <w:p w14:paraId="1C7F8C27" w14:textId="7D58F76C" w:rsidR="0065088B" w:rsidRPr="0065088B" w:rsidRDefault="0065088B" w:rsidP="0065088B">
      <w:pPr>
        <w:pStyle w:val="BodyText"/>
      </w:pPr>
      <w:r w:rsidRPr="0065088B">
        <w:t xml:space="preserve">The Servicer attaches all required documentation and completes the necessary steps on the timeline. The following Template Steps are displayed when the timeline is initiated. The steps are </w:t>
      </w:r>
      <w:r>
        <w:t xml:space="preserve">HUD Contractor </w:t>
      </w:r>
      <w:r w:rsidRPr="0065088B">
        <w:t>steps unless otherwise stated</w:t>
      </w:r>
    </w:p>
    <w:p w14:paraId="4537FC8C" w14:textId="77777777" w:rsidR="0065088B" w:rsidRPr="00FA5EAC" w:rsidRDefault="0065088B" w:rsidP="00FA5EAC">
      <w:pPr>
        <w:numPr>
          <w:ilvl w:val="0"/>
          <w:numId w:val="21"/>
        </w:numPr>
        <w:spacing w:after="0" w:line="240" w:lineRule="auto"/>
        <w:jc w:val="both"/>
        <w:rPr>
          <w:rFonts w:asciiTheme="majorHAnsi" w:hAnsiTheme="majorHAnsi"/>
        </w:rPr>
      </w:pPr>
      <w:r w:rsidRPr="00FA5EAC">
        <w:rPr>
          <w:rFonts w:asciiTheme="majorHAnsi" w:hAnsiTheme="majorHAnsi"/>
        </w:rPr>
        <w:t>Zero Balance Letter Request Received</w:t>
      </w:r>
    </w:p>
    <w:p w14:paraId="1EE7E92B" w14:textId="2F2015A4" w:rsidR="00256A65" w:rsidRPr="000013A2" w:rsidRDefault="0065088B" w:rsidP="00256A65">
      <w:pPr>
        <w:numPr>
          <w:ilvl w:val="0"/>
          <w:numId w:val="21"/>
        </w:numPr>
        <w:spacing w:after="0" w:line="240" w:lineRule="auto"/>
        <w:jc w:val="both"/>
        <w:rPr>
          <w:rFonts w:asciiTheme="majorHAnsi" w:hAnsiTheme="majorHAnsi"/>
        </w:rPr>
      </w:pPr>
      <w:r w:rsidRPr="00FA5EAC">
        <w:rPr>
          <w:rFonts w:asciiTheme="majorHAnsi" w:hAnsiTheme="majorHAnsi"/>
        </w:rPr>
        <w:t>Zero Balance Letter Sent to Requestor</w:t>
      </w:r>
    </w:p>
    <w:p w14:paraId="6A0A891B" w14:textId="11588638" w:rsidR="00A62808" w:rsidRDefault="000908D8" w:rsidP="00F874DE">
      <w:pPr>
        <w:pStyle w:val="Heading3"/>
        <w:ind w:left="1080" w:hanging="1080"/>
        <w:jc w:val="both"/>
      </w:pPr>
      <w:bookmarkStart w:id="4266" w:name="_Toc47360423"/>
      <w:bookmarkStart w:id="4267" w:name="_Toc315554352"/>
      <w:bookmarkStart w:id="4268" w:name="_Toc315634013"/>
      <w:bookmarkStart w:id="4269" w:name="_Toc11334935"/>
      <w:bookmarkStart w:id="4270" w:name="_Toc74052170"/>
      <w:bookmarkStart w:id="4271" w:name="_Toc90643553"/>
      <w:bookmarkStart w:id="4272" w:name="_Toc230163487"/>
      <w:bookmarkStart w:id="4273" w:name="_Toc314126758"/>
      <w:bookmarkStart w:id="4274" w:name="_Toc314660889"/>
      <w:bookmarkEnd w:id="4266"/>
      <w:r>
        <w:t xml:space="preserve">Assigned </w:t>
      </w:r>
      <w:r w:rsidR="00A62808" w:rsidRPr="0057188A">
        <w:t>Foreclosure</w:t>
      </w:r>
      <w:r w:rsidR="00A62808">
        <w:t xml:space="preserve"> Timeline</w:t>
      </w:r>
      <w:bookmarkEnd w:id="4267"/>
      <w:bookmarkEnd w:id="4268"/>
      <w:bookmarkEnd w:id="4269"/>
      <w:bookmarkEnd w:id="4270"/>
      <w:bookmarkEnd w:id="4271"/>
      <w:bookmarkEnd w:id="4272"/>
      <w:r>
        <w:fldChar w:fldCharType="begin"/>
      </w:r>
      <w:r>
        <w:instrText xml:space="preserve"> XE "</w:instrText>
      </w:r>
      <w:r w:rsidRPr="003A5792">
        <w:instrText>Assigned Foreclosure Timeline</w:instrText>
      </w:r>
      <w:r>
        <w:instrText xml:space="preserve">" </w:instrText>
      </w:r>
      <w:r>
        <w:fldChar w:fldCharType="end"/>
      </w:r>
      <w:r w:rsidR="00A62808">
        <w:t xml:space="preserve"> </w:t>
      </w:r>
      <w:bookmarkEnd w:id="4273"/>
      <w:bookmarkEnd w:id="4274"/>
    </w:p>
    <w:p w14:paraId="313AB583" w14:textId="30A8E74F" w:rsidR="00A62808" w:rsidRPr="000B4AEE" w:rsidRDefault="005A008F" w:rsidP="001879BA">
      <w:pPr>
        <w:pStyle w:val="BodyText"/>
      </w:pPr>
      <w:r>
        <w:t xml:space="preserve">This timeline is located under Assigned &gt; Foreclosure to </w:t>
      </w:r>
      <w:r w:rsidRPr="0039210A">
        <w:t>track the foreclosure process</w:t>
      </w:r>
      <w:r>
        <w:t xml:space="preserve">. It is </w:t>
      </w:r>
      <w:r w:rsidR="00A62808" w:rsidRPr="0088278D">
        <w:t xml:space="preserve">automatically initiated by the system if the step </w:t>
      </w:r>
      <w:r w:rsidR="00A62808">
        <w:t>‘</w:t>
      </w:r>
      <w:r w:rsidR="00A62808" w:rsidRPr="0088278D">
        <w:t>Transfer to Foreclosure Department</w:t>
      </w:r>
      <w:r>
        <w:t>”</w:t>
      </w:r>
      <w:r w:rsidR="00A62808" w:rsidRPr="0088278D">
        <w:t xml:space="preserve"> is completed on the Loss Mitigation – Pre-Foreclosure timeline. </w:t>
      </w:r>
      <w:r w:rsidR="00E0591F" w:rsidRPr="0088278D">
        <w:t xml:space="preserve">This timeline can </w:t>
      </w:r>
      <w:r w:rsidR="00E0591F">
        <w:t xml:space="preserve">also </w:t>
      </w:r>
      <w:r w:rsidR="00E0591F" w:rsidRPr="0088278D">
        <w:t xml:space="preserve">be manually initiated by </w:t>
      </w:r>
      <w:r w:rsidR="00E0591F">
        <w:t>a HUD NSC Contractor</w:t>
      </w:r>
      <w:r w:rsidR="0039210A" w:rsidRPr="0039210A">
        <w:t xml:space="preserve"> </w:t>
      </w:r>
      <w:r w:rsidR="00E0591F">
        <w:t>when</w:t>
      </w:r>
      <w:r w:rsidR="0039210A" w:rsidRPr="0039210A">
        <w:t xml:space="preserve"> </w:t>
      </w:r>
      <w:r w:rsidR="005A0F4E">
        <w:t xml:space="preserve">there is an Active Due &amp; Payable timeline and </w:t>
      </w:r>
      <w:r w:rsidR="0039210A" w:rsidRPr="0039210A">
        <w:t>the Notice of Intent (NOI) expires.</w:t>
      </w:r>
      <w:r w:rsidR="0039210A">
        <w:t xml:space="preserve"> </w:t>
      </w:r>
      <w:r w:rsidR="00A62808" w:rsidRPr="0088278D">
        <w:t xml:space="preserve">This timeline </w:t>
      </w:r>
      <w:r w:rsidR="00A62808" w:rsidRPr="00AB4200">
        <w:t>requires</w:t>
      </w:r>
      <w:r w:rsidR="00A62808" w:rsidRPr="00A03EF5">
        <w:rPr>
          <w:b/>
        </w:rPr>
        <w:t xml:space="preserve"> </w:t>
      </w:r>
      <w:r w:rsidR="00A62808" w:rsidRPr="0088278D">
        <w:t>HUD NSC Staff interaction. Upon initiation of this timeline, the case sub-status is updated to Foreclosure-Assigned.</w:t>
      </w:r>
      <w:r w:rsidR="00A62808">
        <w:t xml:space="preserve"> </w:t>
      </w:r>
      <w:r w:rsidR="00A62808" w:rsidRPr="000B4AEE">
        <w:t>If the timeline is inactivated, the case sub-status is updated accordingly.</w:t>
      </w:r>
    </w:p>
    <w:p w14:paraId="3452413A" w14:textId="5E770FCF" w:rsidR="00A62808" w:rsidRPr="0088278D" w:rsidRDefault="00A62808" w:rsidP="001879BA">
      <w:pPr>
        <w:pStyle w:val="BodyText"/>
      </w:pPr>
      <w:r w:rsidRPr="0088278D">
        <w:t xml:space="preserve">Multiple active Foreclosure timelines cannot be initiated on a loan. The </w:t>
      </w:r>
      <w:r>
        <w:t>Servicing Management tab</w:t>
      </w:r>
      <w:r w:rsidRPr="0088278D">
        <w:t xml:space="preserve"> can be used to </w:t>
      </w:r>
      <w:r>
        <w:t>activate or inactivate</w:t>
      </w:r>
      <w:r w:rsidRPr="0088278D">
        <w:t xml:space="preserve"> the timeline.</w:t>
      </w:r>
      <w:r>
        <w:t xml:space="preserve"> </w:t>
      </w:r>
      <w:r w:rsidR="005A008F" w:rsidRPr="00B31C42">
        <w:t xml:space="preserve">Once </w:t>
      </w:r>
      <w:r w:rsidR="005A008F">
        <w:t xml:space="preserve">the timeline is </w:t>
      </w:r>
      <w:r w:rsidR="005A008F" w:rsidRPr="00B31C42">
        <w:t>inactivated</w:t>
      </w:r>
      <w:r w:rsidR="005A008F">
        <w:t>, none of the steps can be edited.</w:t>
      </w:r>
    </w:p>
    <w:p w14:paraId="72AACA6E" w14:textId="77777777" w:rsidR="005A008F" w:rsidRDefault="005A008F" w:rsidP="005A008F">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1D24CB82" w14:textId="77777777" w:rsidR="005A008F" w:rsidRDefault="005A008F" w:rsidP="005A008F">
      <w:pPr>
        <w:pStyle w:val="BodyText"/>
      </w:pPr>
      <w:r>
        <w:t xml:space="preserve">The HUD NSC Contractor attaches all required documentation and completes the necessary steps on the timeline. The following Template Steps are displayed as HUD Contractor Steps when the timeline is initiated: </w:t>
      </w:r>
    </w:p>
    <w:p w14:paraId="65255436"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Attorney Assignment</w:t>
      </w:r>
    </w:p>
    <w:p w14:paraId="641C875D"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Loan Referred to Commissioner</w:t>
      </w:r>
    </w:p>
    <w:p w14:paraId="3581DC45"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Received Acknowledgement of referral</w:t>
      </w:r>
    </w:p>
    <w:p w14:paraId="51EC029B"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Order Appraisal</w:t>
      </w:r>
    </w:p>
    <w:p w14:paraId="662CCF58"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Title Search Received</w:t>
      </w:r>
    </w:p>
    <w:p w14:paraId="601B5768"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Notice of Sale mailed to borrowers, lienholders &amp; occupants</w:t>
      </w:r>
    </w:p>
    <w:p w14:paraId="13F514F7"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Publication of Sale</w:t>
      </w:r>
    </w:p>
    <w:p w14:paraId="3C31F596"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Foreclosure Bidding Instructions Sent</w:t>
      </w:r>
    </w:p>
    <w:p w14:paraId="63A75BA0"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Foreclosure Sale Date</w:t>
      </w:r>
    </w:p>
    <w:p w14:paraId="2672E4B0"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Received copy of unrecorded fcl deed</w:t>
      </w:r>
    </w:p>
    <w:p w14:paraId="20BC0C6E"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Received copy of recorded fcl deed</w:t>
      </w:r>
    </w:p>
    <w:p w14:paraId="69359F4A"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Recorded Date of Deed</w:t>
      </w:r>
    </w:p>
    <w:p w14:paraId="492CD716"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Received Final Title Policy (NJF F/C)</w:t>
      </w:r>
    </w:p>
    <w:p w14:paraId="584454D6" w14:textId="77777777" w:rsidR="00491F79" w:rsidRPr="00491F79"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Attorney Invoice Received</w:t>
      </w:r>
    </w:p>
    <w:p w14:paraId="6B374082" w14:textId="50777A85" w:rsidR="00491F79" w:rsidRPr="00EA7BB3" w:rsidRDefault="00491F79" w:rsidP="00491F79">
      <w:pPr>
        <w:numPr>
          <w:ilvl w:val="0"/>
          <w:numId w:val="21"/>
        </w:numPr>
        <w:spacing w:after="0" w:line="240" w:lineRule="auto"/>
        <w:jc w:val="both"/>
        <w:rPr>
          <w:rFonts w:asciiTheme="majorHAnsi" w:hAnsiTheme="majorHAnsi"/>
        </w:rPr>
      </w:pPr>
      <w:r w:rsidRPr="00491F79">
        <w:rPr>
          <w:rFonts w:asciiTheme="majorHAnsi" w:hAnsiTheme="majorHAnsi"/>
        </w:rPr>
        <w:t>Invoice Sent to Cash Management for Payment</w:t>
      </w:r>
    </w:p>
    <w:p w14:paraId="445FB6BE" w14:textId="77777777" w:rsidR="00491F79" w:rsidRDefault="00491F79" w:rsidP="00491F79">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78B08540"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bookmarkStart w:id="4275" w:name="_Hlk201579217"/>
      <w:r w:rsidRPr="001956A2">
        <w:rPr>
          <w:rFonts w:ascii="Cambria" w:eastAsiaTheme="minorHAnsi" w:hAnsi="Cambria" w:cstheme="minorBidi"/>
          <w:kern w:val="2"/>
          <w14:ligatures w14:val="standardContextual"/>
        </w:rPr>
        <w:t>Conveyance File sent to Cash Management</w:t>
      </w:r>
    </w:p>
    <w:p w14:paraId="26F4EBAD"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DOJ CCLR Form</w:t>
      </w:r>
    </w:p>
    <w:p w14:paraId="1D021667"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Foreclosure Contested / Transfer to DOJ</w:t>
      </w:r>
    </w:p>
    <w:p w14:paraId="74223CFD"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Foreclosure Terminated</w:t>
      </w:r>
    </w:p>
    <w:p w14:paraId="608AB25D"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Order Occupancy Inspection</w:t>
      </w:r>
    </w:p>
    <w:p w14:paraId="43E98EC0"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Property sold 3rd Party</w:t>
      </w:r>
    </w:p>
    <w:p w14:paraId="721623FA"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Recvd original unrecorded Deed from DOJ</w:t>
      </w:r>
    </w:p>
    <w:p w14:paraId="566F31EB"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Request Received for Statement of Account - 698 Form</w:t>
      </w:r>
    </w:p>
    <w:p w14:paraId="02DAE735"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Send 698 Form to Requestor</w:t>
      </w:r>
    </w:p>
    <w:p w14:paraId="3379724A" w14:textId="7CD280DC" w:rsidR="008C398D" w:rsidRPr="00D26AD8" w:rsidRDefault="008C398D" w:rsidP="008C398D">
      <w:pPr>
        <w:numPr>
          <w:ilvl w:val="0"/>
          <w:numId w:val="21"/>
        </w:numPr>
        <w:spacing w:after="0" w:line="240" w:lineRule="auto"/>
        <w:jc w:val="both"/>
        <w:rPr>
          <w:rFonts w:asciiTheme="majorHAnsi" w:hAnsiTheme="majorHAnsi"/>
        </w:rPr>
      </w:pPr>
      <w:r>
        <w:rPr>
          <w:rFonts w:asciiTheme="majorHAnsi" w:hAnsiTheme="majorHAnsi"/>
        </w:rPr>
        <w:t xml:space="preserve">Statement of Account </w:t>
      </w:r>
      <w:r w:rsidR="00233F35">
        <w:rPr>
          <w:rFonts w:asciiTheme="majorHAnsi" w:hAnsiTheme="majorHAnsi"/>
        </w:rPr>
        <w:t xml:space="preserve">– </w:t>
      </w:r>
      <w:r w:rsidR="00233F35">
        <w:rPr>
          <w:rFonts w:asciiTheme="majorHAnsi" w:hAnsiTheme="majorHAnsi"/>
          <w:b/>
          <w:bCs/>
          <w:i/>
          <w:iCs/>
        </w:rPr>
        <w:t xml:space="preserve">HUD </w:t>
      </w:r>
      <w:r w:rsidR="009A12AB">
        <w:rPr>
          <w:rFonts w:asciiTheme="majorHAnsi" w:hAnsiTheme="majorHAnsi"/>
          <w:b/>
          <w:bCs/>
          <w:i/>
          <w:iCs/>
        </w:rPr>
        <w:t xml:space="preserve">Contractor </w:t>
      </w:r>
      <w:r w:rsidR="00233F35">
        <w:rPr>
          <w:rFonts w:asciiTheme="majorHAnsi" w:hAnsiTheme="majorHAnsi"/>
          <w:b/>
          <w:bCs/>
          <w:i/>
          <w:iCs/>
        </w:rPr>
        <w:t>step</w:t>
      </w:r>
    </w:p>
    <w:p w14:paraId="22E47FC6"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Title Issues</w:t>
      </w:r>
    </w:p>
    <w:p w14:paraId="33068628" w14:textId="77777777" w:rsidR="008C398D" w:rsidRPr="001956A2" w:rsidRDefault="008C398D" w:rsidP="008C398D">
      <w:pPr>
        <w:numPr>
          <w:ilvl w:val="0"/>
          <w:numId w:val="21"/>
        </w:numPr>
        <w:spacing w:after="0" w:line="240" w:lineRule="auto"/>
        <w:jc w:val="both"/>
        <w:rPr>
          <w:rFonts w:ascii="Cambria" w:eastAsiaTheme="minorHAnsi" w:hAnsi="Cambria" w:cstheme="minorBidi"/>
          <w:kern w:val="2"/>
          <w14:ligatures w14:val="standardContextual"/>
        </w:rPr>
      </w:pPr>
      <w:r w:rsidRPr="001956A2">
        <w:rPr>
          <w:rFonts w:ascii="Cambria" w:eastAsiaTheme="minorHAnsi" w:hAnsi="Cambria" w:cstheme="minorBidi"/>
          <w:kern w:val="2"/>
          <w14:ligatures w14:val="standardContextual"/>
        </w:rPr>
        <w:t>Vacate Letter Sent to Occupant</w:t>
      </w:r>
    </w:p>
    <w:bookmarkEnd w:id="4275"/>
    <w:p w14:paraId="71041C36" w14:textId="12422D23" w:rsidR="00491F79" w:rsidRPr="00491F79" w:rsidRDefault="00491F79" w:rsidP="00491F79">
      <w:pPr>
        <w:pStyle w:val="OrderedList"/>
        <w:jc w:val="both"/>
        <w:rPr>
          <w:rFonts w:eastAsia="Times New Roman"/>
          <w:bCs/>
          <w:noProof/>
          <w:color w:val="000000"/>
        </w:rPr>
      </w:pPr>
      <w:r w:rsidRPr="00491F79">
        <w:t>The</w:t>
      </w:r>
      <w:r w:rsidRPr="00491F79">
        <w:rPr>
          <w:rFonts w:eastAsia="Times New Roman"/>
          <w:bCs/>
          <w:noProof/>
          <w:color w:val="000000"/>
        </w:rPr>
        <w:t xml:space="preserve"> following Trigger </w:t>
      </w:r>
      <w:r w:rsidR="008C398D">
        <w:rPr>
          <w:rFonts w:eastAsia="Times New Roman"/>
          <w:bCs/>
          <w:noProof/>
          <w:color w:val="000000"/>
        </w:rPr>
        <w:t xml:space="preserve">and Automated </w:t>
      </w:r>
      <w:r w:rsidRPr="00491F79">
        <w:rPr>
          <w:rFonts w:eastAsia="Times New Roman"/>
          <w:bCs/>
          <w:noProof/>
          <w:color w:val="000000"/>
        </w:rPr>
        <w:t>Steps are available on this timeline:</w:t>
      </w:r>
    </w:p>
    <w:p w14:paraId="08E9349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Balance of 3rd party funds received</w:t>
      </w:r>
    </w:p>
    <w:p w14:paraId="75940313"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 xml:space="preserve">Conveyance Entered into P260 - </w:t>
      </w:r>
      <w:r w:rsidRPr="00233F35">
        <w:rPr>
          <w:rFonts w:asciiTheme="majorHAnsi" w:hAnsiTheme="majorHAnsi"/>
          <w:b/>
          <w:bCs/>
          <w:i/>
          <w:iCs/>
        </w:rPr>
        <w:t>HUD step</w:t>
      </w:r>
    </w:p>
    <w:p w14:paraId="4A46EC9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Eviction Complete / Verification received</w:t>
      </w:r>
    </w:p>
    <w:p w14:paraId="1DF00799"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Eviction Date Set / Schedule Lockout</w:t>
      </w:r>
    </w:p>
    <w:p w14:paraId="1C6033C7"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Eviction Hearing Date Set</w:t>
      </w:r>
    </w:p>
    <w:p w14:paraId="31AF1FCD"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Follow Up on Vacate Letter</w:t>
      </w:r>
    </w:p>
    <w:p w14:paraId="2663D264"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Foreclosure Deed sent for recording</w:t>
      </w:r>
    </w:p>
    <w:p w14:paraId="5E8B14C7" w14:textId="140B3246"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 xml:space="preserve">HUD Placed in Custodial Care </w:t>
      </w:r>
      <w:r>
        <w:rPr>
          <w:rFonts w:asciiTheme="majorHAnsi" w:hAnsiTheme="majorHAnsi"/>
        </w:rPr>
        <w:t>-</w:t>
      </w:r>
      <w:r w:rsidRPr="00233F35">
        <w:rPr>
          <w:rFonts w:asciiTheme="majorHAnsi" w:hAnsiTheme="majorHAnsi"/>
        </w:rPr>
        <w:t xml:space="preserve"> </w:t>
      </w:r>
      <w:r w:rsidRPr="00233F35">
        <w:rPr>
          <w:rFonts w:asciiTheme="majorHAnsi" w:hAnsiTheme="majorHAnsi"/>
          <w:b/>
          <w:bCs/>
          <w:i/>
          <w:iCs/>
        </w:rPr>
        <w:t>HUD step</w:t>
      </w:r>
    </w:p>
    <w:p w14:paraId="18A8F6F4"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Inspection Results Received</w:t>
      </w:r>
    </w:p>
    <w:p w14:paraId="2516AE42"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Loan Conveyed - Balances Removed</w:t>
      </w:r>
    </w:p>
    <w:p w14:paraId="7227D59E"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Received 10% down payment</w:t>
      </w:r>
    </w:p>
    <w:p w14:paraId="7D3AFEB6"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Recvd copy of recorded Deed from County</w:t>
      </w:r>
    </w:p>
    <w:p w14:paraId="5B4A971C"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Refer to Attorney for Eviction</w:t>
      </w:r>
    </w:p>
    <w:p w14:paraId="5793E4E9" w14:textId="77777777" w:rsidR="00233F35" w:rsidRPr="00233F35"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Request Custodial Care</w:t>
      </w:r>
    </w:p>
    <w:p w14:paraId="3618AD56" w14:textId="5FC1B362" w:rsidR="00233F35" w:rsidRPr="00491F79" w:rsidRDefault="00233F35" w:rsidP="00233F35">
      <w:pPr>
        <w:numPr>
          <w:ilvl w:val="0"/>
          <w:numId w:val="21"/>
        </w:numPr>
        <w:spacing w:after="0" w:line="240" w:lineRule="auto"/>
        <w:jc w:val="both"/>
        <w:rPr>
          <w:rFonts w:asciiTheme="majorHAnsi" w:hAnsiTheme="majorHAnsi"/>
        </w:rPr>
      </w:pPr>
      <w:r w:rsidRPr="00233F35">
        <w:rPr>
          <w:rFonts w:asciiTheme="majorHAnsi" w:hAnsiTheme="majorHAnsi"/>
        </w:rPr>
        <w:t>Title Issues Resolved</w:t>
      </w:r>
    </w:p>
    <w:p w14:paraId="1C855E9E" w14:textId="388BE854" w:rsidR="00233F35" w:rsidRPr="00233F35" w:rsidRDefault="00233F35" w:rsidP="00233F35">
      <w:pPr>
        <w:pStyle w:val="OrderedList"/>
        <w:jc w:val="both"/>
        <w:rPr>
          <w:b/>
          <w:bCs/>
        </w:rPr>
      </w:pPr>
      <w:r>
        <w:t xml:space="preserve">TIP: see below for information about completion of step </w:t>
      </w:r>
      <w:r w:rsidRPr="009A28B7">
        <w:rPr>
          <w:b/>
          <w:bCs/>
        </w:rPr>
        <w:t>Attorney Assignment</w:t>
      </w:r>
      <w:r>
        <w:rPr>
          <w:b/>
          <w:bCs/>
        </w:rPr>
        <w:t>.</w:t>
      </w:r>
    </w:p>
    <w:p w14:paraId="74FA375F" w14:textId="59549282" w:rsidR="009A28B7" w:rsidRDefault="009A28B7" w:rsidP="006C3C3F">
      <w:pPr>
        <w:pStyle w:val="OrderedList"/>
        <w:numPr>
          <w:ilvl w:val="0"/>
          <w:numId w:val="428"/>
        </w:numPr>
        <w:jc w:val="both"/>
      </w:pPr>
      <w:r>
        <w:t xml:space="preserve">To complete step </w:t>
      </w:r>
      <w:r w:rsidRPr="009A28B7">
        <w:rPr>
          <w:b/>
          <w:bCs/>
        </w:rPr>
        <w:t>Attorney Assignment</w:t>
      </w:r>
      <w:r>
        <w:t>, select a Foreclosure Attorney from the dropdown menu, enter a completion date</w:t>
      </w:r>
      <w:r w:rsidRPr="00B31C42">
        <w:t xml:space="preserve">, </w:t>
      </w:r>
      <w:r>
        <w:t xml:space="preserve">and </w:t>
      </w:r>
      <w:r w:rsidRPr="00B31C42">
        <w:t xml:space="preserve">add a note in the </w:t>
      </w:r>
      <w:r>
        <w:t>N</w:t>
      </w:r>
      <w:r w:rsidRPr="00B31C42">
        <w:t xml:space="preserve">otes field </w:t>
      </w:r>
      <w:r>
        <w:t>(</w:t>
      </w:r>
      <w:r w:rsidRPr="00B31C42">
        <w:t>if applicable</w:t>
      </w:r>
      <w:r>
        <w:t>)</w:t>
      </w:r>
      <w:r w:rsidRPr="00B31C42">
        <w:t xml:space="preserve">, click </w:t>
      </w:r>
      <w:r w:rsidRPr="002F0AA6">
        <w:rPr>
          <w:b/>
        </w:rPr>
        <w:t>Submit</w:t>
      </w:r>
      <w:r w:rsidRPr="00B31C42">
        <w:t xml:space="preserve"> on </w:t>
      </w:r>
      <w:r>
        <w:t xml:space="preserve">the </w:t>
      </w:r>
      <w:r w:rsidRPr="009C123B">
        <w:rPr>
          <w:b/>
        </w:rPr>
        <w:t>Edit Step window</w:t>
      </w:r>
      <w:r w:rsidRPr="00B31C42">
        <w:t>.</w:t>
      </w:r>
      <w:r>
        <w:t xml:space="preserve"> </w:t>
      </w:r>
    </w:p>
    <w:p w14:paraId="7DA8DCA8" w14:textId="3AF659FD" w:rsidR="00CB48B7" w:rsidRPr="006C2206" w:rsidRDefault="009A28B7" w:rsidP="006C3C3F">
      <w:pPr>
        <w:pStyle w:val="OrderedList"/>
        <w:numPr>
          <w:ilvl w:val="0"/>
          <w:numId w:val="428"/>
        </w:numPr>
        <w:jc w:val="both"/>
      </w:pPr>
      <w:r>
        <w:t xml:space="preserve">After </w:t>
      </w:r>
      <w:r w:rsidR="006C2206">
        <w:t xml:space="preserve">Completion of the </w:t>
      </w:r>
      <w:r>
        <w:t>s</w:t>
      </w:r>
      <w:r w:rsidR="006C2206">
        <w:t xml:space="preserve">tep “Attorney Assignment”, the </w:t>
      </w:r>
      <w:r w:rsidR="00CB48B7">
        <w:t>HUD Contractor can view/print</w:t>
      </w:r>
      <w:r>
        <w:t xml:space="preserve"> </w:t>
      </w:r>
      <w:r w:rsidR="00CB48B7">
        <w:t xml:space="preserve">the </w:t>
      </w:r>
      <w:r w:rsidR="006C2206">
        <w:t>Department of Justice (</w:t>
      </w:r>
      <w:r w:rsidR="006C2206" w:rsidRPr="0088278D">
        <w:t>DOJ</w:t>
      </w:r>
      <w:r w:rsidR="006C2206">
        <w:t>)</w:t>
      </w:r>
      <w:r w:rsidR="006C2206" w:rsidRPr="0088278D">
        <w:t>/</w:t>
      </w:r>
      <w:r w:rsidR="006C2206">
        <w:t xml:space="preserve"> Non-Judicial Foreclosure (</w:t>
      </w:r>
      <w:r w:rsidR="006C2206" w:rsidRPr="0088278D">
        <w:t>NJF</w:t>
      </w:r>
      <w:r w:rsidR="006C2206">
        <w:t>)</w:t>
      </w:r>
      <w:r w:rsidR="006C2206" w:rsidRPr="0088278D">
        <w:t xml:space="preserve"> Referral Letter</w:t>
      </w:r>
      <w:r>
        <w:t xml:space="preserve"> on step </w:t>
      </w:r>
      <w:r w:rsidRPr="009A28B7">
        <w:rPr>
          <w:b/>
          <w:bCs/>
        </w:rPr>
        <w:t>Loan Referred to Commissioner</w:t>
      </w:r>
      <w:r>
        <w:rPr>
          <w:b/>
          <w:bCs/>
        </w:rPr>
        <w:t xml:space="preserve"> </w:t>
      </w:r>
      <w:r>
        <w:t>by clicking the printer icon</w:t>
      </w:r>
      <w:r w:rsidR="00CB48B7">
        <w:t xml:space="preserve">. </w:t>
      </w:r>
      <w:r>
        <w:rPr>
          <w:szCs w:val="24"/>
        </w:rPr>
        <w:t>TIP: If the Foreclosure Attorney has not been selected on either the Step “Attorney Assignment” or on the Servicing Mgmt page the Letter the user cannot view/print the Letter.</w:t>
      </w:r>
    </w:p>
    <w:p w14:paraId="15F32DA2" w14:textId="3F97B3EC" w:rsidR="00A62808" w:rsidRPr="0088278D" w:rsidRDefault="00A62808" w:rsidP="006C3C3F">
      <w:pPr>
        <w:pStyle w:val="OrderedList"/>
        <w:numPr>
          <w:ilvl w:val="0"/>
          <w:numId w:val="428"/>
        </w:numPr>
        <w:jc w:val="both"/>
      </w:pPr>
      <w:r w:rsidRPr="009A28B7">
        <w:t xml:space="preserve">Complete the steps in the timeline when the corresponding activity tied to the step is complete. </w:t>
      </w:r>
      <w:r w:rsidRPr="0088278D">
        <w:t xml:space="preserve">To complete any step in the timeline, </w:t>
      </w:r>
      <w:r>
        <w:t>click the step</w:t>
      </w:r>
      <w:r w:rsidRPr="0088278D">
        <w:t xml:space="preserve">. </w:t>
      </w:r>
    </w:p>
    <w:p w14:paraId="1CB7F9A0" w14:textId="77777777" w:rsidR="00A62808" w:rsidRDefault="00A62808" w:rsidP="00F874DE">
      <w:pPr>
        <w:pStyle w:val="Heading3"/>
        <w:ind w:left="1080" w:hanging="1080"/>
        <w:jc w:val="both"/>
      </w:pPr>
      <w:bookmarkStart w:id="4276" w:name="_Toc315554353"/>
      <w:bookmarkStart w:id="4277" w:name="_Toc315634014"/>
      <w:bookmarkStart w:id="4278" w:name="_Toc11334936"/>
      <w:bookmarkStart w:id="4279" w:name="_Toc74052171"/>
      <w:bookmarkStart w:id="4280" w:name="_Toc90643554"/>
      <w:bookmarkStart w:id="4281" w:name="_Toc230163488"/>
      <w:bookmarkStart w:id="4282" w:name="_Toc314126759"/>
      <w:bookmarkStart w:id="4283" w:name="_Toc314660890"/>
      <w:bookmarkStart w:id="4284" w:name="_Hlk178670883"/>
      <w:r>
        <w:t>Bankruptcy Timelines</w:t>
      </w:r>
      <w:bookmarkEnd w:id="4276"/>
      <w:bookmarkEnd w:id="4277"/>
      <w:bookmarkEnd w:id="4278"/>
      <w:bookmarkEnd w:id="4279"/>
      <w:bookmarkEnd w:id="4280"/>
      <w:bookmarkEnd w:id="4281"/>
      <w:r>
        <w:t xml:space="preserve"> </w:t>
      </w:r>
      <w:bookmarkEnd w:id="4282"/>
      <w:bookmarkEnd w:id="4283"/>
    </w:p>
    <w:p w14:paraId="3DD6BCCE" w14:textId="488DD78D" w:rsidR="00BA053D" w:rsidRDefault="00BA053D" w:rsidP="006A21CA">
      <w:pPr>
        <w:pStyle w:val="UnorderedList"/>
        <w:numPr>
          <w:ilvl w:val="0"/>
          <w:numId w:val="0"/>
        </w:numPr>
        <w:jc w:val="both"/>
      </w:pPr>
      <w:r>
        <w:t>The following Assigned &gt; Bankruptcy timelines are available:</w:t>
      </w:r>
    </w:p>
    <w:p w14:paraId="343865ED" w14:textId="11D84533" w:rsidR="00885E84" w:rsidRDefault="00885E84" w:rsidP="006A21CA">
      <w:pPr>
        <w:pStyle w:val="UnorderedList"/>
        <w:jc w:val="both"/>
      </w:pPr>
      <w:r>
        <w:t>Bankruptcy - Chapter 13</w:t>
      </w:r>
    </w:p>
    <w:p w14:paraId="72AAF48F" w14:textId="77777777" w:rsidR="00885E84" w:rsidRDefault="00885E84" w:rsidP="006A21CA">
      <w:pPr>
        <w:pStyle w:val="UnorderedList"/>
        <w:jc w:val="both"/>
      </w:pPr>
      <w:r>
        <w:t>Bankruptcy - Chapter 7</w:t>
      </w:r>
    </w:p>
    <w:p w14:paraId="58F023E0" w14:textId="5D0CAB98" w:rsidR="00A62808" w:rsidRPr="00D757EC" w:rsidRDefault="00A62808" w:rsidP="00863D8C">
      <w:pPr>
        <w:pStyle w:val="Heading4"/>
      </w:pPr>
      <w:bookmarkStart w:id="4285" w:name="_Toc314126760"/>
      <w:bookmarkStart w:id="4286" w:name="_Toc314660891"/>
      <w:bookmarkStart w:id="4287" w:name="_Toc315554354"/>
      <w:bookmarkStart w:id="4288" w:name="_Toc315634015"/>
      <w:bookmarkStart w:id="4289" w:name="_Toc11334937"/>
      <w:bookmarkStart w:id="4290" w:name="_Toc74052172"/>
      <w:bookmarkStart w:id="4291" w:name="_Toc90643555"/>
      <w:bookmarkStart w:id="4292" w:name="_Toc230163489"/>
      <w:bookmarkStart w:id="4293" w:name="_Hlk178670897"/>
      <w:bookmarkEnd w:id="4284"/>
      <w:r w:rsidRPr="00D757EC">
        <w:t>Bankruptcy - Chapter 13</w:t>
      </w:r>
      <w:bookmarkEnd w:id="4285"/>
      <w:bookmarkEnd w:id="4286"/>
      <w:bookmarkEnd w:id="4287"/>
      <w:bookmarkEnd w:id="4288"/>
      <w:bookmarkEnd w:id="4289"/>
      <w:bookmarkEnd w:id="4290"/>
      <w:bookmarkEnd w:id="4291"/>
      <w:bookmarkEnd w:id="4292"/>
      <w:r w:rsidR="000908D8" w:rsidRPr="00D757EC">
        <w:fldChar w:fldCharType="begin"/>
      </w:r>
      <w:r w:rsidR="000908D8" w:rsidRPr="00D757EC">
        <w:instrText xml:space="preserve"> XE "Assigned Bankruptcy - Chapter 13 Timeline" </w:instrText>
      </w:r>
      <w:r w:rsidR="000908D8" w:rsidRPr="00D757EC">
        <w:fldChar w:fldCharType="end"/>
      </w:r>
    </w:p>
    <w:p w14:paraId="0F9D1D6C" w14:textId="55D0F862" w:rsidR="00A62808" w:rsidRPr="0088278D" w:rsidRDefault="001D7A02" w:rsidP="00AB4200">
      <w:pPr>
        <w:pStyle w:val="BodyText"/>
      </w:pPr>
      <w:r>
        <w:t xml:space="preserve">This timeline is located under Assigned &gt; Bankruptcy, Servicing Type “Bankruptcy – Chapter 13”. This timeline is </w:t>
      </w:r>
      <w:r w:rsidRPr="0088278D">
        <w:t xml:space="preserve">initiated by </w:t>
      </w:r>
      <w:r>
        <w:t>a HUD NSC Contractor w</w:t>
      </w:r>
      <w:r w:rsidR="0039210A" w:rsidRPr="0039210A">
        <w:t>hen a Chapter 13 bankruptcy is filed</w:t>
      </w:r>
      <w:r>
        <w:t xml:space="preserve"> where</w:t>
      </w:r>
      <w:r w:rsidR="0039210A" w:rsidRPr="0039210A">
        <w:t xml:space="preserve"> the court appoints a trustee and establishes a payment plan under a reorganization agreement.</w:t>
      </w:r>
      <w:r w:rsidR="0039210A">
        <w:t xml:space="preserve"> </w:t>
      </w:r>
      <w:r w:rsidR="00A62808" w:rsidRPr="0088278D">
        <w:t>Upon initiation of this timeline, the case sub-status is updated to Bankruptcy/Chapter 13.</w:t>
      </w:r>
      <w:r w:rsidR="00A62808">
        <w:t xml:space="preserve"> If the timeline is inactivated, the </w:t>
      </w:r>
      <w:r w:rsidR="00A62808" w:rsidRPr="0088278D">
        <w:t>case sub-status</w:t>
      </w:r>
      <w:r w:rsidR="00A62808">
        <w:t xml:space="preserve"> is updated accordingly.</w:t>
      </w:r>
    </w:p>
    <w:p w14:paraId="4E638F26" w14:textId="167F33DD" w:rsidR="00BD4E79" w:rsidRPr="00B31C42" w:rsidRDefault="00A62808" w:rsidP="001879BA">
      <w:pPr>
        <w:pStyle w:val="BodyText"/>
      </w:pPr>
      <w:r>
        <w:t>Multiple active Bankruptcy–</w:t>
      </w:r>
      <w:r w:rsidRPr="0088278D">
        <w:t xml:space="preserve">Chapter 13 timelines cannot be initiated on a loan. The </w:t>
      </w:r>
      <w:r>
        <w:t>Servicing Management tab</w:t>
      </w:r>
      <w:r w:rsidRPr="0088278D">
        <w:t xml:space="preserve"> can be used to </w:t>
      </w:r>
      <w:r>
        <w:t>activate or inactivate</w:t>
      </w:r>
      <w:r w:rsidRPr="0088278D">
        <w:t xml:space="preserve"> the timeline.</w:t>
      </w:r>
      <w:r>
        <w:t xml:space="preserve"> </w:t>
      </w:r>
      <w:r w:rsidRPr="00B31C42">
        <w:t xml:space="preserve">Once </w:t>
      </w:r>
      <w:r>
        <w:t xml:space="preserve">the timeline is </w:t>
      </w:r>
      <w:r w:rsidRPr="00B31C42">
        <w:t>inactivated</w:t>
      </w:r>
      <w:r>
        <w:t>, none of the steps can be edited.</w:t>
      </w:r>
    </w:p>
    <w:p w14:paraId="7132314E" w14:textId="77777777" w:rsidR="001D7A02" w:rsidRDefault="001D7A02" w:rsidP="001D7A02">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3538D405" w14:textId="422AA8B5" w:rsidR="001D7A02" w:rsidRDefault="001D7A02" w:rsidP="001D7A02">
      <w:pPr>
        <w:pStyle w:val="BodyText"/>
      </w:pPr>
      <w:r>
        <w:t>The HUD NSC Contractor attaches all required documentation and completes the necessary steps on the timeline. The following Template Steps are displayed as HUD Contractor Steps when the timeline is initiated:</w:t>
      </w:r>
    </w:p>
    <w:p w14:paraId="44528672"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Bankruptcy Filed</w:t>
      </w:r>
    </w:p>
    <w:p w14:paraId="2CFC8C2C"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Bankruptcy Notification Received</w:t>
      </w:r>
    </w:p>
    <w:p w14:paraId="6F9A35C5"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Proof of Claim Prepared</w:t>
      </w:r>
    </w:p>
    <w:p w14:paraId="0A0DB2D7"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Proof of Claim Filed</w:t>
      </w:r>
    </w:p>
    <w:p w14:paraId="4A92A7B7"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Review of Plan/Statement of Intention</w:t>
      </w:r>
    </w:p>
    <w:p w14:paraId="7738E780"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Proof of Claim Recorded</w:t>
      </w:r>
    </w:p>
    <w:p w14:paraId="33BDCE23" w14:textId="5D161967" w:rsidR="001D7A02"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Confirmation of Plan/Statement of Intention</w:t>
      </w:r>
    </w:p>
    <w:p w14:paraId="501EC1A0" w14:textId="77777777" w:rsidR="001D7A02" w:rsidRPr="00682FCC" w:rsidRDefault="001D7A02" w:rsidP="001D7A02">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2AE5C934"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Bankruptcy Dismissed</w:t>
      </w:r>
    </w:p>
    <w:p w14:paraId="4C6486F6"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Bankruptcy Discharged</w:t>
      </w:r>
    </w:p>
    <w:p w14:paraId="479A789D"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Contested Action</w:t>
      </w:r>
    </w:p>
    <w:p w14:paraId="0C11F26F"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Notified HUD of Contested Action</w:t>
      </w:r>
    </w:p>
    <w:p w14:paraId="278E462C"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Ordered Appraisal/BPO</w:t>
      </w:r>
    </w:p>
    <w:p w14:paraId="1826C228" w14:textId="77777777" w:rsid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Ordered Missing Mortgage/Deed of Trust</w:t>
      </w:r>
    </w:p>
    <w:p w14:paraId="5539127E" w14:textId="68E0A889" w:rsidR="00D26AD8" w:rsidRPr="00D26AD8" w:rsidRDefault="00D26AD8" w:rsidP="00D26AD8">
      <w:pPr>
        <w:numPr>
          <w:ilvl w:val="0"/>
          <w:numId w:val="21"/>
        </w:numPr>
        <w:spacing w:after="0" w:line="240" w:lineRule="auto"/>
        <w:jc w:val="both"/>
        <w:rPr>
          <w:rFonts w:asciiTheme="majorHAnsi" w:hAnsiTheme="majorHAnsi"/>
        </w:rPr>
      </w:pPr>
      <w:r>
        <w:rPr>
          <w:rFonts w:asciiTheme="majorHAnsi" w:hAnsiTheme="majorHAnsi"/>
        </w:rPr>
        <w:t>Statement of Account</w:t>
      </w:r>
      <w:r w:rsidR="00233F35">
        <w:rPr>
          <w:rFonts w:asciiTheme="majorHAnsi" w:hAnsiTheme="majorHAnsi"/>
        </w:rPr>
        <w:t xml:space="preserve"> – </w:t>
      </w:r>
      <w:r w:rsidR="00EF050A">
        <w:rPr>
          <w:rFonts w:asciiTheme="majorHAnsi" w:hAnsiTheme="majorHAnsi"/>
          <w:b/>
          <w:bCs/>
          <w:i/>
          <w:iCs/>
        </w:rPr>
        <w:t xml:space="preserve">HUD </w:t>
      </w:r>
      <w:r w:rsidR="009A12AB">
        <w:rPr>
          <w:rFonts w:asciiTheme="majorHAnsi" w:hAnsiTheme="majorHAnsi"/>
          <w:b/>
          <w:bCs/>
          <w:i/>
          <w:iCs/>
        </w:rPr>
        <w:t xml:space="preserve">Contractor </w:t>
      </w:r>
      <w:r w:rsidR="00EF050A">
        <w:rPr>
          <w:rFonts w:asciiTheme="majorHAnsi" w:hAnsiTheme="majorHAnsi"/>
          <w:b/>
          <w:bCs/>
          <w:i/>
          <w:iCs/>
        </w:rPr>
        <w:t>step</w:t>
      </w:r>
    </w:p>
    <w:p w14:paraId="21F3268A" w14:textId="77777777" w:rsidR="00193584" w:rsidRPr="00193584" w:rsidRDefault="00193584" w:rsidP="00193584">
      <w:pPr>
        <w:numPr>
          <w:ilvl w:val="0"/>
          <w:numId w:val="21"/>
        </w:numPr>
        <w:spacing w:after="0" w:line="240" w:lineRule="auto"/>
        <w:jc w:val="both"/>
        <w:rPr>
          <w:rFonts w:asciiTheme="majorHAnsi" w:hAnsiTheme="majorHAnsi"/>
        </w:rPr>
      </w:pPr>
      <w:r w:rsidRPr="00193584">
        <w:rPr>
          <w:rFonts w:asciiTheme="majorHAnsi" w:hAnsiTheme="majorHAnsi"/>
        </w:rPr>
        <w:t>Write-off Requested</w:t>
      </w:r>
    </w:p>
    <w:p w14:paraId="656FBAF5" w14:textId="2BE10C47" w:rsidR="007E4091" w:rsidRPr="00A63EC7" w:rsidRDefault="00193584" w:rsidP="007E4091">
      <w:pPr>
        <w:numPr>
          <w:ilvl w:val="0"/>
          <w:numId w:val="21"/>
        </w:numPr>
        <w:spacing w:after="0" w:line="240" w:lineRule="auto"/>
        <w:jc w:val="both"/>
        <w:rPr>
          <w:rFonts w:asciiTheme="majorHAnsi" w:hAnsiTheme="majorHAnsi"/>
        </w:rPr>
      </w:pPr>
      <w:r w:rsidRPr="00193584">
        <w:rPr>
          <w:rFonts w:asciiTheme="majorHAnsi" w:hAnsiTheme="majorHAnsi"/>
        </w:rPr>
        <w:t>Write-off Approved</w:t>
      </w:r>
    </w:p>
    <w:p w14:paraId="0AAC2106" w14:textId="24A36E1D" w:rsidR="007E4091" w:rsidRDefault="007E4091" w:rsidP="00A63EC7">
      <w:pPr>
        <w:pStyle w:val="OrderedList"/>
        <w:jc w:val="both"/>
      </w:pPr>
      <w:r>
        <w:t xml:space="preserve">The following Servicing Mgmt fields are required for this timeline during timeline initiation/ setup, in addition to Initiation Date: </w:t>
      </w:r>
    </w:p>
    <w:p w14:paraId="5D4B3705" w14:textId="7AA08B05" w:rsidR="007E4091" w:rsidRPr="001D7A02" w:rsidRDefault="007E4091" w:rsidP="007E4091">
      <w:pPr>
        <w:numPr>
          <w:ilvl w:val="0"/>
          <w:numId w:val="21"/>
        </w:numPr>
        <w:spacing w:after="0" w:line="240" w:lineRule="auto"/>
        <w:jc w:val="both"/>
        <w:rPr>
          <w:rFonts w:asciiTheme="majorHAnsi" w:hAnsiTheme="majorHAnsi"/>
        </w:rPr>
      </w:pPr>
      <w:r>
        <w:rPr>
          <w:rFonts w:asciiTheme="majorHAnsi" w:hAnsiTheme="majorHAnsi"/>
        </w:rPr>
        <w:t>State Filed</w:t>
      </w:r>
    </w:p>
    <w:p w14:paraId="6DF402F2" w14:textId="1A5A0912" w:rsidR="007E4091" w:rsidRPr="000013A2" w:rsidRDefault="007E4091" w:rsidP="007E4091">
      <w:pPr>
        <w:numPr>
          <w:ilvl w:val="0"/>
          <w:numId w:val="21"/>
        </w:numPr>
        <w:spacing w:after="0" w:line="240" w:lineRule="auto"/>
        <w:jc w:val="both"/>
        <w:rPr>
          <w:rFonts w:asciiTheme="majorHAnsi" w:hAnsiTheme="majorHAnsi"/>
        </w:rPr>
      </w:pPr>
      <w:r>
        <w:rPr>
          <w:rFonts w:asciiTheme="majorHAnsi" w:hAnsiTheme="majorHAnsi"/>
        </w:rPr>
        <w:t>Bankruptcy District</w:t>
      </w:r>
    </w:p>
    <w:p w14:paraId="3F2453FB" w14:textId="7EFDB0AC" w:rsidR="007E4091" w:rsidRDefault="007E4091" w:rsidP="007E4091">
      <w:pPr>
        <w:pStyle w:val="BodyText"/>
      </w:pPr>
      <w:r>
        <w:t>The HUD NSC Contractor must</w:t>
      </w:r>
      <w:r w:rsidRPr="00B31C42">
        <w:t xml:space="preserve"> </w:t>
      </w:r>
      <w:r>
        <w:t>perform the following steps:</w:t>
      </w:r>
    </w:p>
    <w:p w14:paraId="3BE42098" w14:textId="112B5928" w:rsidR="00A62808" w:rsidRDefault="00A62808" w:rsidP="006C3C3F">
      <w:pPr>
        <w:pStyle w:val="OrderedList"/>
        <w:numPr>
          <w:ilvl w:val="0"/>
          <w:numId w:val="426"/>
        </w:numPr>
        <w:jc w:val="both"/>
      </w:pPr>
      <w:r w:rsidRPr="0088278D">
        <w:rPr>
          <w:rFonts w:cs="Calibri"/>
        </w:rPr>
        <w:t xml:space="preserve">To generate the </w:t>
      </w:r>
      <w:r w:rsidRPr="001F6617">
        <w:rPr>
          <w:rFonts w:cs="Calibri"/>
          <w:b/>
        </w:rPr>
        <w:t>Proof of Claim Form</w:t>
      </w:r>
      <w:r w:rsidRPr="0088278D">
        <w:rPr>
          <w:rFonts w:cs="Calibri"/>
        </w:rPr>
        <w:t xml:space="preserve">, </w:t>
      </w:r>
      <w:r>
        <w:t>click</w:t>
      </w:r>
      <w:r w:rsidRPr="0088278D">
        <w:t xml:space="preserve"> the </w:t>
      </w:r>
      <w:r w:rsidRPr="001F6617">
        <w:rPr>
          <w:b/>
        </w:rPr>
        <w:t>magnifying glass</w:t>
      </w:r>
      <w:r w:rsidRPr="0088278D">
        <w:t xml:space="preserve"> beside </w:t>
      </w:r>
      <w:r w:rsidR="007E4091">
        <w:t xml:space="preserve">step </w:t>
      </w:r>
      <w:r w:rsidRPr="008D24EA">
        <w:rPr>
          <w:b/>
        </w:rPr>
        <w:t>Proof of Claim Prepared</w:t>
      </w:r>
      <w:r>
        <w:t>. A new screen</w:t>
      </w:r>
      <w:r w:rsidRPr="0088278D">
        <w:t xml:space="preserve"> is displayed with the </w:t>
      </w:r>
      <w:r w:rsidRPr="001F6617">
        <w:rPr>
          <w:rFonts w:cs="Calibri"/>
          <w:b/>
        </w:rPr>
        <w:t>Proof of Claim Form</w:t>
      </w:r>
      <w:r>
        <w:t xml:space="preserve"> with options to Preview </w:t>
      </w:r>
      <w:r w:rsidRPr="0088278D">
        <w:t>and Print Document</w:t>
      </w:r>
      <w:r w:rsidR="007E4091">
        <w:t xml:space="preserve"> after the necessary details are recorded</w:t>
      </w:r>
      <w:r w:rsidRPr="0088278D">
        <w:t xml:space="preserve">. </w:t>
      </w:r>
    </w:p>
    <w:p w14:paraId="39C32FC0" w14:textId="77777777" w:rsidR="00A62808" w:rsidRDefault="00A62808" w:rsidP="006C3C3F">
      <w:pPr>
        <w:pStyle w:val="OrderedList"/>
        <w:numPr>
          <w:ilvl w:val="0"/>
          <w:numId w:val="426"/>
        </w:numPr>
        <w:jc w:val="both"/>
      </w:pPr>
      <w:r w:rsidRPr="007E4091">
        <w:rPr>
          <w:rFonts w:cs="Calibri"/>
        </w:rPr>
        <w:t>Update</w:t>
      </w:r>
      <w:r w:rsidRPr="0088278D">
        <w:t xml:space="preserve"> the sheet and once the changes have been made, select the </w:t>
      </w:r>
      <w:r w:rsidRPr="008D24EA">
        <w:rPr>
          <w:b/>
        </w:rPr>
        <w:t xml:space="preserve">Preview Document </w:t>
      </w:r>
      <w:r w:rsidRPr="0088278D">
        <w:t>link to view the updated document.</w:t>
      </w:r>
      <w:r>
        <w:t xml:space="preserve"> </w:t>
      </w:r>
      <w:r w:rsidRPr="0088278D">
        <w:t xml:space="preserve">To auto-save the changes made to the document select the </w:t>
      </w:r>
      <w:r w:rsidRPr="008D24EA">
        <w:rPr>
          <w:b/>
        </w:rPr>
        <w:t>Print Document</w:t>
      </w:r>
      <w:r w:rsidRPr="0088278D">
        <w:t xml:space="preserve"> link. </w:t>
      </w:r>
    </w:p>
    <w:p w14:paraId="100BAC00" w14:textId="77777777" w:rsidR="00A62808" w:rsidRDefault="00A62808" w:rsidP="006C3C3F">
      <w:pPr>
        <w:pStyle w:val="OrderedList"/>
        <w:numPr>
          <w:ilvl w:val="0"/>
          <w:numId w:val="426"/>
        </w:numPr>
        <w:jc w:val="both"/>
      </w:pPr>
      <w:r w:rsidRPr="007E4091">
        <w:rPr>
          <w:rFonts w:cs="Calibri"/>
        </w:rPr>
        <w:t>Select</w:t>
      </w:r>
      <w:r w:rsidRPr="0088278D">
        <w:t xml:space="preserve"> </w:t>
      </w:r>
      <w:r w:rsidRPr="008D24EA">
        <w:rPr>
          <w:b/>
        </w:rPr>
        <w:t>Open</w:t>
      </w:r>
      <w:r>
        <w:t xml:space="preserve"> on the File Download screen</w:t>
      </w:r>
      <w:r w:rsidRPr="0088278D">
        <w:t xml:space="preserve">. This action will save the updated </w:t>
      </w:r>
      <w:r w:rsidRPr="0088278D">
        <w:rPr>
          <w:rFonts w:cs="Calibri"/>
        </w:rPr>
        <w:t>Proof of Claim Form</w:t>
      </w:r>
      <w:r w:rsidRPr="0088278D">
        <w:t xml:space="preserve"> to the Documents tab. Refresh the screen to auto-complete the step.</w:t>
      </w:r>
    </w:p>
    <w:p w14:paraId="7B8BCA15" w14:textId="02EFCE09" w:rsidR="00A62808" w:rsidRDefault="007E4091" w:rsidP="000013A2">
      <w:pPr>
        <w:pStyle w:val="OrderedList"/>
        <w:numPr>
          <w:ilvl w:val="1"/>
          <w:numId w:val="33"/>
        </w:numPr>
        <w:jc w:val="both"/>
      </w:pPr>
      <w:r>
        <w:t>TIP</w:t>
      </w:r>
      <w:r w:rsidR="00A62808">
        <w:t xml:space="preserve">: If the </w:t>
      </w:r>
      <w:r w:rsidR="00A62808" w:rsidRPr="001F6617">
        <w:rPr>
          <w:b/>
        </w:rPr>
        <w:t>Proof of Claim form</w:t>
      </w:r>
      <w:r w:rsidR="00A62808">
        <w:t xml:space="preserve"> does not display, go to the Servicing Management Screen and populate the </w:t>
      </w:r>
      <w:r w:rsidR="00A62808" w:rsidRPr="00031473">
        <w:t>Bankruptcy District name</w:t>
      </w:r>
      <w:r w:rsidR="00A62808">
        <w:t>. This will allow the Proof of Claim form to be viewed.</w:t>
      </w:r>
      <w:bookmarkEnd w:id="4293"/>
    </w:p>
    <w:p w14:paraId="0DB4E53B" w14:textId="77777777" w:rsidR="00FD3018" w:rsidRPr="00D757EC" w:rsidRDefault="00FD3018" w:rsidP="00FD3018">
      <w:pPr>
        <w:pStyle w:val="Heading4"/>
      </w:pPr>
      <w:bookmarkStart w:id="4294" w:name="_Toc314126761"/>
      <w:bookmarkStart w:id="4295" w:name="_Toc314660892"/>
      <w:bookmarkStart w:id="4296" w:name="_Toc315554355"/>
      <w:bookmarkStart w:id="4297" w:name="_Toc315634016"/>
      <w:bookmarkStart w:id="4298" w:name="_Toc11334938"/>
      <w:bookmarkStart w:id="4299" w:name="_Toc74052173"/>
      <w:bookmarkStart w:id="4300" w:name="_Toc90643556"/>
      <w:bookmarkStart w:id="4301" w:name="_Toc230163490"/>
      <w:r w:rsidRPr="00D757EC">
        <w:t>Bankruptcy - Chapter 7</w:t>
      </w:r>
      <w:bookmarkEnd w:id="4294"/>
      <w:bookmarkEnd w:id="4295"/>
      <w:bookmarkEnd w:id="4296"/>
      <w:bookmarkEnd w:id="4297"/>
      <w:bookmarkEnd w:id="4298"/>
      <w:bookmarkEnd w:id="4299"/>
      <w:bookmarkEnd w:id="4300"/>
      <w:bookmarkEnd w:id="4301"/>
      <w:r w:rsidRPr="00D757EC">
        <w:fldChar w:fldCharType="begin"/>
      </w:r>
      <w:r w:rsidRPr="00D757EC">
        <w:instrText xml:space="preserve"> XE "Assigned Bankruptcy - Chapter 7 Timeline" </w:instrText>
      </w:r>
      <w:r w:rsidRPr="00D757EC">
        <w:fldChar w:fldCharType="end"/>
      </w:r>
    </w:p>
    <w:p w14:paraId="4DF3FE33" w14:textId="02F83F16" w:rsidR="00FD3018" w:rsidRPr="0088278D" w:rsidRDefault="00FD3018" w:rsidP="00FD3018">
      <w:pPr>
        <w:pStyle w:val="BodyText"/>
      </w:pPr>
      <w:r>
        <w:t>This timeline is located under Assigned &gt; Bankruptcy, Servicing Type “Bankruptcy – Chapter 7”. This timeline is initiated by a HUD NSC Contractor when a</w:t>
      </w:r>
      <w:r w:rsidRPr="00942447">
        <w:t xml:space="preserve"> Chapter 7 bankruptcy </w:t>
      </w:r>
      <w:r>
        <w:t xml:space="preserve">is filed which </w:t>
      </w:r>
      <w:r w:rsidRPr="00942447">
        <w:t xml:space="preserve">releases the </w:t>
      </w:r>
      <w:r>
        <w:t>mortgagor</w:t>
      </w:r>
      <w:r w:rsidRPr="00942447">
        <w:t xml:space="preserve"> from unsecured liabilities and retains their secured debt.</w:t>
      </w:r>
      <w:r>
        <w:t xml:space="preserve"> This timeline</w:t>
      </w:r>
      <w:r w:rsidRPr="0088278D">
        <w:t xml:space="preserve"> does not require HUD NSC Staff interaction. </w:t>
      </w:r>
      <w:r>
        <w:t xml:space="preserve">When </w:t>
      </w:r>
      <w:r w:rsidRPr="0088278D">
        <w:t>this timeline</w:t>
      </w:r>
      <w:r>
        <w:t xml:space="preserve"> is initiated</w:t>
      </w:r>
      <w:r w:rsidRPr="0088278D">
        <w:t>, the case sub-status is updated to Bankruptcy/Chapter 7.</w:t>
      </w:r>
      <w:r>
        <w:t xml:space="preserve"> If the timeline is inactivated, the </w:t>
      </w:r>
      <w:r w:rsidRPr="0088278D">
        <w:t>case sub-status</w:t>
      </w:r>
      <w:r>
        <w:t xml:space="preserve"> is updated accordingly.</w:t>
      </w:r>
    </w:p>
    <w:p w14:paraId="246BB7C8" w14:textId="77777777" w:rsidR="00FD3018" w:rsidRPr="00B31C42" w:rsidRDefault="00FD3018" w:rsidP="00FD3018">
      <w:pPr>
        <w:pStyle w:val="BodyText"/>
      </w:pPr>
      <w:r w:rsidRPr="0088278D">
        <w:t xml:space="preserve">Multiple active Bankruptcy – Chapter 7 timelines cannot be initiated on a loan. The </w:t>
      </w:r>
      <w:r>
        <w:t>Servicing Management tab</w:t>
      </w:r>
      <w:r w:rsidRPr="0088278D">
        <w:t xml:space="preserve"> can be used to </w:t>
      </w:r>
      <w:r>
        <w:t>activate or inactivate</w:t>
      </w:r>
      <w:r w:rsidRPr="0088278D">
        <w:t xml:space="preserve"> the timeline.</w:t>
      </w:r>
      <w:r>
        <w:t xml:space="preserve"> </w:t>
      </w:r>
      <w:r w:rsidRPr="00B31C42">
        <w:t xml:space="preserve">Once </w:t>
      </w:r>
      <w:r>
        <w:t xml:space="preserve">the timeline is </w:t>
      </w:r>
      <w:r w:rsidRPr="00B31C42">
        <w:t>inactivated</w:t>
      </w:r>
      <w:r>
        <w:t>, none of the steps can be edited.</w:t>
      </w:r>
    </w:p>
    <w:p w14:paraId="39AD2357" w14:textId="77777777" w:rsidR="00FD3018" w:rsidRDefault="00FD3018" w:rsidP="00FD3018">
      <w:pPr>
        <w:pStyle w:val="BodyText"/>
      </w:pPr>
      <w:r w:rsidRPr="00C531F8">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423189A9" w14:textId="77777777" w:rsidR="00FD3018" w:rsidRDefault="00FD3018" w:rsidP="00FD3018">
      <w:pPr>
        <w:pStyle w:val="BodyText"/>
      </w:pPr>
      <w:r>
        <w:t>The HUD NSC Contractor attaches all required documentation and completes the necessary steps on the timeline. The following Template Steps are displayed as HUD Contractor Steps when the timeline is initiated:</w:t>
      </w:r>
    </w:p>
    <w:p w14:paraId="017AF60F"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Bankruptcy Filed</w:t>
      </w:r>
    </w:p>
    <w:p w14:paraId="653E52DF"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Bankruptcy Notification Received</w:t>
      </w:r>
    </w:p>
    <w:p w14:paraId="22FE2269"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Proof of Claim Prepared</w:t>
      </w:r>
    </w:p>
    <w:p w14:paraId="0A7ADC95"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Proof of Claim Filed</w:t>
      </w:r>
    </w:p>
    <w:p w14:paraId="266CE9B7"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Review of Plan/Statement of Intention</w:t>
      </w:r>
    </w:p>
    <w:p w14:paraId="3B4EE40D" w14:textId="77777777" w:rsidR="00FD3018" w:rsidRPr="001D7A0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Proof of Claim Recorded</w:t>
      </w:r>
    </w:p>
    <w:p w14:paraId="0E06BADE" w14:textId="2AB452D6" w:rsidR="00FD3018" w:rsidRPr="000013A2" w:rsidRDefault="00FD3018" w:rsidP="00FD3018">
      <w:pPr>
        <w:numPr>
          <w:ilvl w:val="0"/>
          <w:numId w:val="21"/>
        </w:numPr>
        <w:spacing w:after="0" w:line="240" w:lineRule="auto"/>
        <w:jc w:val="both"/>
        <w:rPr>
          <w:rFonts w:asciiTheme="majorHAnsi" w:hAnsiTheme="majorHAnsi"/>
        </w:rPr>
      </w:pPr>
      <w:r w:rsidRPr="001D7A02">
        <w:rPr>
          <w:rFonts w:asciiTheme="majorHAnsi" w:hAnsiTheme="majorHAnsi"/>
        </w:rPr>
        <w:t>Confirmation of Plan/Statement of Intention</w:t>
      </w:r>
    </w:p>
    <w:p w14:paraId="333B8089" w14:textId="77777777" w:rsidR="00FD3018" w:rsidRPr="00682FCC" w:rsidRDefault="00FD3018" w:rsidP="00FD3018">
      <w:pPr>
        <w:pStyle w:val="OrderedList"/>
        <w:jc w:val="both"/>
      </w:pPr>
      <w:r>
        <w:t xml:space="preserve">The following Optional Steps are available on this timeline. Refer to section 7.1.8 “To Add Optional Timeline Steps” for general information how to add and complete optional steps within a timeline: </w:t>
      </w:r>
    </w:p>
    <w:p w14:paraId="554E3EE5"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Appraisal/BPO Received</w:t>
      </w:r>
    </w:p>
    <w:p w14:paraId="35CFBBF9"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Bankruptcy Discharged</w:t>
      </w:r>
    </w:p>
    <w:p w14:paraId="7D6AFEB1"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Bankruptcy Dismissed</w:t>
      </w:r>
    </w:p>
    <w:p w14:paraId="0CB9D832"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Contested Action</w:t>
      </w:r>
    </w:p>
    <w:p w14:paraId="50A7AE6F"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Contested Action Concluded</w:t>
      </w:r>
    </w:p>
    <w:p w14:paraId="4BDBC1F9"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Missing Mortgage/Deed of Trust Received</w:t>
      </w:r>
    </w:p>
    <w:p w14:paraId="48AD4BA4"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Notified HUD of Contested Action</w:t>
      </w:r>
    </w:p>
    <w:p w14:paraId="3B3BB8C8"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Ordered Appraisal/BPO</w:t>
      </w:r>
    </w:p>
    <w:p w14:paraId="7D2CA133"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Ordered Missing Mortgage/Deed of Trust</w:t>
      </w:r>
    </w:p>
    <w:p w14:paraId="5DB76943" w14:textId="18A7A2CA" w:rsidR="00EF050A" w:rsidRPr="00D26AD8" w:rsidRDefault="00EF050A" w:rsidP="00EF050A">
      <w:pPr>
        <w:numPr>
          <w:ilvl w:val="0"/>
          <w:numId w:val="21"/>
        </w:numPr>
        <w:spacing w:after="0" w:line="240" w:lineRule="auto"/>
        <w:jc w:val="both"/>
        <w:rPr>
          <w:rFonts w:asciiTheme="majorHAnsi" w:hAnsiTheme="majorHAnsi"/>
        </w:rPr>
      </w:pPr>
      <w:r>
        <w:rPr>
          <w:rFonts w:asciiTheme="majorHAnsi" w:hAnsiTheme="majorHAnsi"/>
        </w:rPr>
        <w:t xml:space="preserve">Statement of Account – </w:t>
      </w:r>
      <w:r>
        <w:rPr>
          <w:rFonts w:asciiTheme="majorHAnsi" w:hAnsiTheme="majorHAnsi"/>
          <w:b/>
          <w:bCs/>
          <w:i/>
          <w:iCs/>
        </w:rPr>
        <w:t xml:space="preserve">HUD </w:t>
      </w:r>
      <w:r w:rsidR="009A12AB">
        <w:rPr>
          <w:rFonts w:asciiTheme="majorHAnsi" w:hAnsiTheme="majorHAnsi"/>
          <w:b/>
          <w:bCs/>
          <w:i/>
          <w:iCs/>
        </w:rPr>
        <w:t xml:space="preserve">Contractor </w:t>
      </w:r>
      <w:r>
        <w:rPr>
          <w:rFonts w:asciiTheme="majorHAnsi" w:hAnsiTheme="majorHAnsi"/>
          <w:b/>
          <w:bCs/>
          <w:i/>
          <w:iCs/>
        </w:rPr>
        <w:t>step</w:t>
      </w:r>
    </w:p>
    <w:p w14:paraId="34312BD9" w14:textId="77777777" w:rsidR="00EF050A" w:rsidRP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Write-off Approved</w:t>
      </w:r>
    </w:p>
    <w:p w14:paraId="250E1C7A" w14:textId="77777777" w:rsidR="00EF050A" w:rsidRDefault="00EF050A" w:rsidP="00EF050A">
      <w:pPr>
        <w:numPr>
          <w:ilvl w:val="0"/>
          <w:numId w:val="21"/>
        </w:numPr>
        <w:spacing w:after="0" w:line="240" w:lineRule="auto"/>
        <w:jc w:val="both"/>
        <w:rPr>
          <w:rFonts w:asciiTheme="majorHAnsi" w:hAnsiTheme="majorHAnsi"/>
        </w:rPr>
      </w:pPr>
      <w:r w:rsidRPr="00EF050A">
        <w:rPr>
          <w:rFonts w:asciiTheme="majorHAnsi" w:hAnsiTheme="majorHAnsi"/>
        </w:rPr>
        <w:t>Write-off Requested</w:t>
      </w:r>
    </w:p>
    <w:p w14:paraId="633CD0FB" w14:textId="77777777" w:rsidR="00FD3018" w:rsidRDefault="00FD3018" w:rsidP="00FD3018">
      <w:pPr>
        <w:pStyle w:val="BodyText"/>
      </w:pPr>
      <w:r>
        <w:t xml:space="preserve">The following Servicing Mgmt fields are required for this timeline during timeline initiation/ setup, in addition to Initiation Date: </w:t>
      </w:r>
    </w:p>
    <w:p w14:paraId="2F2A26CB" w14:textId="77777777" w:rsidR="00FD3018" w:rsidRPr="001D7A02" w:rsidRDefault="00FD3018" w:rsidP="00FD3018">
      <w:pPr>
        <w:numPr>
          <w:ilvl w:val="0"/>
          <w:numId w:val="21"/>
        </w:numPr>
        <w:spacing w:after="0" w:line="240" w:lineRule="auto"/>
        <w:jc w:val="both"/>
        <w:rPr>
          <w:rFonts w:asciiTheme="majorHAnsi" w:hAnsiTheme="majorHAnsi"/>
        </w:rPr>
      </w:pPr>
      <w:r>
        <w:rPr>
          <w:rFonts w:asciiTheme="majorHAnsi" w:hAnsiTheme="majorHAnsi"/>
        </w:rPr>
        <w:t>State Filed</w:t>
      </w:r>
    </w:p>
    <w:p w14:paraId="7F1F0C04" w14:textId="77777777" w:rsidR="00FD3018" w:rsidRPr="007E4091" w:rsidRDefault="00FD3018" w:rsidP="00FD3018">
      <w:pPr>
        <w:numPr>
          <w:ilvl w:val="0"/>
          <w:numId w:val="21"/>
        </w:numPr>
        <w:spacing w:after="0" w:line="240" w:lineRule="auto"/>
        <w:jc w:val="both"/>
        <w:rPr>
          <w:rFonts w:asciiTheme="majorHAnsi" w:hAnsiTheme="majorHAnsi"/>
        </w:rPr>
      </w:pPr>
      <w:r>
        <w:rPr>
          <w:rFonts w:asciiTheme="majorHAnsi" w:hAnsiTheme="majorHAnsi"/>
        </w:rPr>
        <w:t>Bankruptcy District</w:t>
      </w:r>
    </w:p>
    <w:p w14:paraId="1FD2E4C4" w14:textId="77777777" w:rsidR="00FD3018" w:rsidRDefault="00FD3018" w:rsidP="00FD3018">
      <w:pPr>
        <w:pStyle w:val="BodyText"/>
      </w:pPr>
      <w:r>
        <w:t>The HUD NSC Contractor must</w:t>
      </w:r>
      <w:r w:rsidRPr="00B31C42">
        <w:t xml:space="preserve"> </w:t>
      </w:r>
      <w:r>
        <w:t>perform the following steps:</w:t>
      </w:r>
    </w:p>
    <w:p w14:paraId="789F08EB" w14:textId="77777777" w:rsidR="00FD3018" w:rsidRDefault="00FD3018" w:rsidP="006C3C3F">
      <w:pPr>
        <w:pStyle w:val="OrderedList"/>
        <w:numPr>
          <w:ilvl w:val="0"/>
          <w:numId w:val="427"/>
        </w:numPr>
        <w:jc w:val="both"/>
      </w:pPr>
      <w:r w:rsidRPr="0088278D">
        <w:rPr>
          <w:rFonts w:cs="Calibri"/>
        </w:rPr>
        <w:t xml:space="preserve">To generate the Proof of Claim Form, </w:t>
      </w:r>
      <w:r>
        <w:t>click</w:t>
      </w:r>
      <w:r w:rsidRPr="0088278D">
        <w:t xml:space="preserve"> the magnifying glass beside </w:t>
      </w:r>
      <w:r>
        <w:t xml:space="preserve">the </w:t>
      </w:r>
      <w:r w:rsidRPr="008D24EA">
        <w:rPr>
          <w:b/>
        </w:rPr>
        <w:t xml:space="preserve">Proof of Claim Prepared </w:t>
      </w:r>
      <w:r w:rsidRPr="0088278D">
        <w:t xml:space="preserve">step to update and print the </w:t>
      </w:r>
      <w:r w:rsidRPr="0088278D">
        <w:rPr>
          <w:rFonts w:cs="Calibri"/>
        </w:rPr>
        <w:t>Proof of Claim Form</w:t>
      </w:r>
      <w:r w:rsidRPr="0088278D">
        <w:t xml:space="preserve">. A new window is displayed with the </w:t>
      </w:r>
      <w:r w:rsidRPr="0088278D">
        <w:rPr>
          <w:rFonts w:cs="Calibri"/>
        </w:rPr>
        <w:t>Proof of Claim Form</w:t>
      </w:r>
      <w:r w:rsidRPr="0088278D">
        <w:t xml:space="preserve"> with options to </w:t>
      </w:r>
      <w:r>
        <w:t>preview or print the document</w:t>
      </w:r>
      <w:r w:rsidRPr="0088278D">
        <w:t xml:space="preserve">. </w:t>
      </w:r>
    </w:p>
    <w:p w14:paraId="082617C9" w14:textId="77777777" w:rsidR="00FD3018" w:rsidRDefault="00FD3018" w:rsidP="006C3C3F">
      <w:pPr>
        <w:pStyle w:val="OrderedList"/>
        <w:numPr>
          <w:ilvl w:val="0"/>
          <w:numId w:val="427"/>
        </w:numPr>
        <w:jc w:val="both"/>
      </w:pPr>
      <w:r w:rsidRPr="00193584">
        <w:rPr>
          <w:rFonts w:cs="Calibri"/>
        </w:rPr>
        <w:t>Update</w:t>
      </w:r>
      <w:r w:rsidRPr="0088278D">
        <w:t xml:space="preserve"> the sheet and once the changes have been made, select the </w:t>
      </w:r>
      <w:r w:rsidRPr="008D24EA">
        <w:rPr>
          <w:b/>
        </w:rPr>
        <w:t>Preview Document</w:t>
      </w:r>
      <w:r w:rsidRPr="0088278D">
        <w:t xml:space="preserve"> link to view the updated document.</w:t>
      </w:r>
      <w:r>
        <w:t xml:space="preserve"> </w:t>
      </w:r>
      <w:r w:rsidRPr="0088278D">
        <w:t xml:space="preserve">To auto-save the changes made to the document select the </w:t>
      </w:r>
      <w:r w:rsidRPr="008D24EA">
        <w:rPr>
          <w:b/>
        </w:rPr>
        <w:t>Print Document</w:t>
      </w:r>
      <w:r w:rsidRPr="0088278D">
        <w:t xml:space="preserve"> link. Select Open</w:t>
      </w:r>
      <w:r>
        <w:t xml:space="preserve"> </w:t>
      </w:r>
      <w:r w:rsidRPr="0088278D">
        <w:t xml:space="preserve">on the File Download pop-up window. This action will save the updated </w:t>
      </w:r>
      <w:r w:rsidRPr="0088278D">
        <w:rPr>
          <w:rFonts w:cs="Calibri"/>
        </w:rPr>
        <w:t>Proof of Claim Form</w:t>
      </w:r>
      <w:r w:rsidRPr="0088278D">
        <w:t xml:space="preserve"> to the Documents tab. Refresh the screen to auto-complete the step.</w:t>
      </w:r>
    </w:p>
    <w:p w14:paraId="386B299A" w14:textId="492284EF" w:rsidR="00FD3018" w:rsidRPr="0088278D" w:rsidRDefault="00FD3018" w:rsidP="00FD3018">
      <w:pPr>
        <w:pStyle w:val="OrderedList"/>
        <w:numPr>
          <w:ilvl w:val="1"/>
          <w:numId w:val="33"/>
        </w:numPr>
        <w:jc w:val="both"/>
      </w:pPr>
      <w:r>
        <w:t xml:space="preserve">TIP: If the Proof of Claim form does not display, go to the servicing management screen and populate the </w:t>
      </w:r>
      <w:r w:rsidRPr="005B652F">
        <w:rPr>
          <w:b/>
        </w:rPr>
        <w:t>Bankruptcy District</w:t>
      </w:r>
      <w:r w:rsidRPr="00031473">
        <w:t xml:space="preserve"> name</w:t>
      </w:r>
      <w:r>
        <w:t xml:space="preserve">. This will allow the </w:t>
      </w:r>
      <w:r w:rsidRPr="005B652F">
        <w:rPr>
          <w:b/>
        </w:rPr>
        <w:t>Proof of Claim form</w:t>
      </w:r>
      <w:r>
        <w:t xml:space="preserve"> to be viewed.</w:t>
      </w:r>
    </w:p>
    <w:p w14:paraId="4734E2FF" w14:textId="6BC131C3" w:rsidR="00A62808" w:rsidRDefault="00885E84" w:rsidP="0058524B">
      <w:pPr>
        <w:pStyle w:val="Heading3"/>
        <w:ind w:left="1080" w:hanging="1080"/>
        <w:jc w:val="both"/>
      </w:pPr>
      <w:bookmarkStart w:id="4302" w:name="_Toc315554356"/>
      <w:bookmarkStart w:id="4303" w:name="_Toc315634017"/>
      <w:bookmarkStart w:id="4304" w:name="_Toc11334939"/>
      <w:bookmarkStart w:id="4305" w:name="_Toc74052174"/>
      <w:bookmarkStart w:id="4306" w:name="_Toc90643557"/>
      <w:bookmarkStart w:id="4307" w:name="_Toc230163491"/>
      <w:bookmarkStart w:id="4308" w:name="_Toc314126762"/>
      <w:bookmarkStart w:id="4309" w:name="_Toc314660893"/>
      <w:r>
        <w:t xml:space="preserve">Assigned </w:t>
      </w:r>
      <w:r w:rsidR="00A62808">
        <w:t>Release T</w:t>
      </w:r>
      <w:r w:rsidR="00A62808" w:rsidRPr="00F024E6">
        <w:t>imelines</w:t>
      </w:r>
      <w:bookmarkEnd w:id="4302"/>
      <w:bookmarkEnd w:id="4303"/>
      <w:bookmarkEnd w:id="4304"/>
      <w:bookmarkEnd w:id="4305"/>
      <w:bookmarkEnd w:id="4306"/>
      <w:bookmarkEnd w:id="4307"/>
      <w:r w:rsidR="00A62808" w:rsidRPr="00F024E6">
        <w:t xml:space="preserve"> </w:t>
      </w:r>
      <w:bookmarkEnd w:id="4308"/>
      <w:bookmarkEnd w:id="4309"/>
    </w:p>
    <w:p w14:paraId="3186759B" w14:textId="01C23ED6" w:rsidR="00BE7699" w:rsidRDefault="00BE7699" w:rsidP="006A21CA">
      <w:pPr>
        <w:pStyle w:val="UnorderedList"/>
        <w:numPr>
          <w:ilvl w:val="0"/>
          <w:numId w:val="0"/>
        </w:numPr>
        <w:jc w:val="both"/>
      </w:pPr>
      <w:r>
        <w:t>The following Assigned &gt; Release timelines are available:</w:t>
      </w:r>
    </w:p>
    <w:p w14:paraId="45EF12A6" w14:textId="5D80CEB2" w:rsidR="00885E84" w:rsidRDefault="00885E84" w:rsidP="006A21CA">
      <w:pPr>
        <w:pStyle w:val="UnorderedList"/>
        <w:jc w:val="both"/>
        <w:rPr>
          <w:lang w:bidi="ar-SA"/>
        </w:rPr>
      </w:pPr>
      <w:r>
        <w:t>Release</w:t>
      </w:r>
      <w:r>
        <w:rPr>
          <w:lang w:bidi="ar-SA"/>
        </w:rPr>
        <w:t xml:space="preserve"> 1st</w:t>
      </w:r>
    </w:p>
    <w:p w14:paraId="7AF43B79" w14:textId="08F97893" w:rsidR="00885E84" w:rsidRPr="00885E84" w:rsidRDefault="00885E84" w:rsidP="006A21CA">
      <w:pPr>
        <w:pStyle w:val="UnorderedList"/>
        <w:jc w:val="both"/>
        <w:rPr>
          <w:lang w:bidi="ar-SA"/>
        </w:rPr>
      </w:pPr>
      <w:r>
        <w:t>Release</w:t>
      </w:r>
      <w:r>
        <w:rPr>
          <w:lang w:bidi="ar-SA"/>
        </w:rPr>
        <w:t xml:space="preserve"> 2nd</w:t>
      </w:r>
    </w:p>
    <w:p w14:paraId="52F53E8E" w14:textId="462AAED0" w:rsidR="00A62808" w:rsidRPr="00D757EC" w:rsidRDefault="00A62808" w:rsidP="00942447">
      <w:pPr>
        <w:pStyle w:val="Heading4"/>
      </w:pPr>
      <w:bookmarkStart w:id="4310" w:name="_Toc314126763"/>
      <w:bookmarkStart w:id="4311" w:name="_Toc314660894"/>
      <w:bookmarkStart w:id="4312" w:name="_Toc315554357"/>
      <w:bookmarkStart w:id="4313" w:name="_Toc315634018"/>
      <w:bookmarkStart w:id="4314" w:name="_Toc11334940"/>
      <w:bookmarkStart w:id="4315" w:name="_Toc74052175"/>
      <w:bookmarkStart w:id="4316" w:name="_Toc90643558"/>
      <w:bookmarkStart w:id="4317" w:name="_Toc230163492"/>
      <w:r w:rsidRPr="00D757EC">
        <w:t>Release 1</w:t>
      </w:r>
      <w:r w:rsidRPr="00D757EC">
        <w:rPr>
          <w:vertAlign w:val="superscript"/>
        </w:rPr>
        <w:t>st</w:t>
      </w:r>
      <w:bookmarkEnd w:id="4310"/>
      <w:bookmarkEnd w:id="4311"/>
      <w:bookmarkEnd w:id="4312"/>
      <w:bookmarkEnd w:id="4313"/>
      <w:r w:rsidR="000908D8" w:rsidRPr="00D757EC">
        <w:rPr>
          <w:vertAlign w:val="superscript"/>
        </w:rPr>
        <w:fldChar w:fldCharType="begin"/>
      </w:r>
      <w:r w:rsidR="000908D8" w:rsidRPr="00D757EC">
        <w:instrText xml:space="preserve"> XE "Assigned Release 1</w:instrText>
      </w:r>
      <w:r w:rsidR="000908D8" w:rsidRPr="00D757EC">
        <w:rPr>
          <w:vertAlign w:val="superscript"/>
        </w:rPr>
        <w:instrText>st</w:instrText>
      </w:r>
      <w:r w:rsidR="000908D8" w:rsidRPr="00D757EC">
        <w:instrText xml:space="preserve"> Timeline" </w:instrText>
      </w:r>
      <w:r w:rsidR="000908D8" w:rsidRPr="00D757EC">
        <w:rPr>
          <w:vertAlign w:val="superscript"/>
        </w:rPr>
        <w:fldChar w:fldCharType="end"/>
      </w:r>
      <w:r w:rsidRPr="00D757EC">
        <w:t xml:space="preserve"> </w:t>
      </w:r>
      <w:r w:rsidR="00942447" w:rsidRPr="00942447">
        <w:t>(Release of HUD's First Mortgage)</w:t>
      </w:r>
      <w:bookmarkEnd w:id="4314"/>
      <w:bookmarkEnd w:id="4315"/>
      <w:bookmarkEnd w:id="4316"/>
      <w:bookmarkEnd w:id="4317"/>
      <w:r w:rsidR="000D618A" w:rsidRPr="00D757EC">
        <w:t xml:space="preserve"> </w:t>
      </w:r>
    </w:p>
    <w:p w14:paraId="256DB956" w14:textId="2E61A1D2" w:rsidR="00A62808" w:rsidRPr="006A21CA" w:rsidRDefault="00A62808" w:rsidP="006A21CA">
      <w:pPr>
        <w:pStyle w:val="BodyText"/>
      </w:pPr>
      <w:r w:rsidRPr="006A21CA">
        <w:t xml:space="preserve">This timeline is automatically initiated by the system when the loan status is updated to Terminated. The status is updated to Terminated when </w:t>
      </w:r>
      <w:r w:rsidR="00571138" w:rsidRPr="006A21CA">
        <w:t xml:space="preserve">the </w:t>
      </w:r>
      <w:r w:rsidRPr="006A21CA">
        <w:t xml:space="preserve">terminate transaction is added on the loan. </w:t>
      </w:r>
      <w:r w:rsidR="00571138" w:rsidRPr="006A21CA">
        <w:t>Refer to the Transactions</w:t>
      </w:r>
      <w:r w:rsidR="00932EA9" w:rsidRPr="006A21CA">
        <w:t xml:space="preserve"> –</w:t>
      </w:r>
      <w:r w:rsidR="00571138" w:rsidRPr="006A21CA">
        <w:t xml:space="preserve"> Loan</w:t>
      </w:r>
      <w:r w:rsidR="00932EA9" w:rsidRPr="006A21CA">
        <w:t xml:space="preserve"> </w:t>
      </w:r>
      <w:r w:rsidR="00571138" w:rsidRPr="006A21CA">
        <w:t>- Termination section in General Servicing chapter of this User Guide for details.</w:t>
      </w:r>
      <w:r w:rsidRPr="006A21CA">
        <w:t xml:space="preserve"> The scheduled date of the first step is set to 10 business days after the effective date of the payoff transactions. </w:t>
      </w:r>
    </w:p>
    <w:p w14:paraId="16A93BA4" w14:textId="77777777" w:rsidR="00CC01E0" w:rsidRPr="006A21CA" w:rsidRDefault="00A62808" w:rsidP="006A21CA">
      <w:pPr>
        <w:spacing w:before="120"/>
        <w:jc w:val="both"/>
        <w:rPr>
          <w:rFonts w:ascii="Cambria" w:hAnsi="Cambria"/>
        </w:rPr>
      </w:pPr>
      <w:r w:rsidRPr="006A21CA">
        <w:rPr>
          <w:rFonts w:ascii="Cambria" w:hAnsi="Cambria"/>
        </w:rPr>
        <w:t>Multiple active Release 1</w:t>
      </w:r>
      <w:r w:rsidRPr="006A21CA">
        <w:rPr>
          <w:rFonts w:ascii="Cambria" w:hAnsi="Cambria"/>
          <w:vertAlign w:val="superscript"/>
        </w:rPr>
        <w:t>st</w:t>
      </w:r>
      <w:r w:rsidRPr="006A21CA">
        <w:rPr>
          <w:rFonts w:ascii="Cambria" w:hAnsi="Cambria"/>
        </w:rPr>
        <w:t xml:space="preserve"> timelines cannot be initiated on a loan. The Servicing Management tab can be used to activate or inactivate the timeline</w:t>
      </w:r>
      <w:r w:rsidR="00F654F4" w:rsidRPr="006A21CA">
        <w:rPr>
          <w:rFonts w:ascii="Cambria" w:hAnsi="Cambria"/>
        </w:rPr>
        <w:t xml:space="preserve"> for user roles authorized to do so</w:t>
      </w:r>
      <w:r w:rsidRPr="006A21CA">
        <w:rPr>
          <w:rFonts w:ascii="Cambria" w:hAnsi="Cambria"/>
        </w:rPr>
        <w:t>. Once the timeline is inactivated, none of the steps can be edited.</w:t>
      </w:r>
      <w:r w:rsidR="00CC01E0" w:rsidRPr="006A21CA">
        <w:rPr>
          <w:rFonts w:ascii="Cambria" w:hAnsi="Cambria"/>
        </w:rPr>
        <w:t xml:space="preserve"> </w:t>
      </w:r>
      <w:r w:rsidR="00CC01E0" w:rsidRPr="006A21CA">
        <w:rPr>
          <w:rFonts w:ascii="Cambria" w:hAnsi="Cambria" w:cs="Calibri"/>
        </w:rPr>
        <w:t xml:space="preserve">An Auto note is added in the Notes Section upon completion of any step. </w:t>
      </w:r>
    </w:p>
    <w:p w14:paraId="2C985653" w14:textId="77777777" w:rsidR="00A62808" w:rsidRPr="006A21CA" w:rsidRDefault="00A62808" w:rsidP="006A21CA">
      <w:pPr>
        <w:pStyle w:val="BodyText"/>
      </w:pPr>
      <w:r w:rsidRPr="006A21CA">
        <w:t xml:space="preserve">To initiate and complete the </w:t>
      </w:r>
      <w:r w:rsidRPr="006A21CA">
        <w:rPr>
          <w:b/>
        </w:rPr>
        <w:t>Release 1</w:t>
      </w:r>
      <w:r w:rsidRPr="006A21CA">
        <w:rPr>
          <w:b/>
          <w:vertAlign w:val="superscript"/>
        </w:rPr>
        <w:t>st</w:t>
      </w:r>
      <w:r w:rsidRPr="006A21CA">
        <w:t xml:space="preserve"> timeline: </w:t>
      </w:r>
    </w:p>
    <w:p w14:paraId="6B348930" w14:textId="77777777" w:rsidR="00A62808" w:rsidRPr="006A21CA" w:rsidRDefault="00A62808" w:rsidP="006A21CA">
      <w:pPr>
        <w:pStyle w:val="OrderedList"/>
        <w:jc w:val="both"/>
      </w:pPr>
      <w:r w:rsidRPr="006A21CA">
        <w:t xml:space="preserve">From the Assigned menu, select </w:t>
      </w:r>
      <w:r w:rsidRPr="006A21CA">
        <w:rPr>
          <w:b/>
        </w:rPr>
        <w:t>Release</w:t>
      </w:r>
      <w:r w:rsidRPr="006A21CA">
        <w:t xml:space="preserve">, and click </w:t>
      </w:r>
      <w:r w:rsidRPr="006A21CA">
        <w:rPr>
          <w:b/>
        </w:rPr>
        <w:t>Search.</w:t>
      </w:r>
    </w:p>
    <w:p w14:paraId="597FEAE0" w14:textId="15552C2E" w:rsidR="00A62808" w:rsidRPr="00256A65" w:rsidRDefault="00A62808" w:rsidP="006A21CA">
      <w:pPr>
        <w:pStyle w:val="OrderedList"/>
        <w:jc w:val="both"/>
        <w:rPr>
          <w:rFonts w:asciiTheme="majorHAnsi" w:hAnsiTheme="majorHAnsi"/>
        </w:rPr>
      </w:pPr>
      <w:r w:rsidRPr="006A21CA">
        <w:t>On the Assigned Release Search Screen, enter the search criteria</w:t>
      </w:r>
      <w:r w:rsidR="00BE38DD" w:rsidRPr="006A21CA">
        <w:t xml:space="preserve">, select </w:t>
      </w:r>
      <w:r w:rsidRPr="006A21CA">
        <w:t xml:space="preserve">Servicing Type </w:t>
      </w:r>
      <w:r w:rsidR="00BE38DD" w:rsidRPr="006A21CA">
        <w:t>as</w:t>
      </w:r>
      <w:r w:rsidRPr="006A21CA">
        <w:t xml:space="preserve"> Release 1st and click Submit to retrieve the timelines that have been auto-initiated by the system.</w:t>
      </w:r>
      <w:r w:rsidRPr="00256A65">
        <w:rPr>
          <w:rFonts w:asciiTheme="majorHAnsi" w:hAnsiTheme="majorHAnsi"/>
        </w:rPr>
        <w:t xml:space="preserve"> </w:t>
      </w:r>
    </w:p>
    <w:p w14:paraId="64A1C949" w14:textId="5376BC4A" w:rsidR="00C44F01" w:rsidRPr="00256A65" w:rsidRDefault="00EB4E89" w:rsidP="00962E48">
      <w:pPr>
        <w:pStyle w:val="BodyText"/>
        <w:jc w:val="center"/>
        <w:rPr>
          <w:rFonts w:asciiTheme="majorHAnsi" w:hAnsiTheme="majorHAnsi"/>
        </w:rPr>
      </w:pPr>
      <w:bookmarkStart w:id="4318" w:name="_Toc314127237"/>
      <w:r>
        <w:rPr>
          <w:noProof/>
        </w:rPr>
        <w:drawing>
          <wp:inline distT="0" distB="0" distL="0" distR="0" wp14:anchorId="0D224066" wp14:editId="725290D2">
            <wp:extent cx="5271160" cy="1492369"/>
            <wp:effectExtent l="19050" t="19050" r="24765" b="12700"/>
            <wp:docPr id="95503284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5032842" name="Picture 1" descr="A screenshot of a computer&#10;&#10;AI-generated content may be incorrect."/>
                    <pic:cNvPicPr/>
                  </pic:nvPicPr>
                  <pic:blipFill>
                    <a:blip r:embed="rId395"/>
                    <a:stretch>
                      <a:fillRect/>
                    </a:stretch>
                  </pic:blipFill>
                  <pic:spPr>
                    <a:xfrm>
                      <a:off x="0" y="0"/>
                      <a:ext cx="5286632" cy="1496749"/>
                    </a:xfrm>
                    <a:prstGeom prst="rect">
                      <a:avLst/>
                    </a:prstGeom>
                    <a:ln w="19050">
                      <a:solidFill>
                        <a:schemeClr val="accent1"/>
                      </a:solidFill>
                    </a:ln>
                  </pic:spPr>
                </pic:pic>
              </a:graphicData>
            </a:graphic>
          </wp:inline>
        </w:drawing>
      </w:r>
    </w:p>
    <w:p w14:paraId="420126E7" w14:textId="373072D5" w:rsidR="00DD545B" w:rsidRPr="00256A65" w:rsidRDefault="00DD545B" w:rsidP="00962E48">
      <w:pPr>
        <w:pStyle w:val="BodyText"/>
        <w:jc w:val="center"/>
        <w:rPr>
          <w:rFonts w:asciiTheme="majorHAnsi" w:hAnsiTheme="majorHAnsi"/>
        </w:rPr>
      </w:pPr>
    </w:p>
    <w:p w14:paraId="72DDF218" w14:textId="57E45D76" w:rsidR="00A62808" w:rsidRPr="00614F2B" w:rsidRDefault="00A62808" w:rsidP="001879BA">
      <w:pPr>
        <w:pStyle w:val="FigureCaption0"/>
      </w:pPr>
      <w:bookmarkStart w:id="4319" w:name="_Toc315476736"/>
      <w:bookmarkStart w:id="4320" w:name="_Toc74053094"/>
      <w:bookmarkStart w:id="4321" w:name="_Toc90644476"/>
      <w:bookmarkStart w:id="4322" w:name="_Toc230164215"/>
      <w:r w:rsidRPr="00614F2B">
        <w:t xml:space="preserve">Figure </w:t>
      </w:r>
      <w:fldSimple w:instr=" STYLEREF 1 \s ">
        <w:r w:rsidR="00942841">
          <w:rPr>
            <w:noProof/>
          </w:rPr>
          <w:t>7</w:t>
        </w:r>
      </w:fldSimple>
      <w:r w:rsidR="00AA1949" w:rsidRPr="00614F2B">
        <w:noBreakHyphen/>
      </w:r>
      <w:fldSimple w:instr=" SEQ Figure \* ARABIC \s 1 ">
        <w:r w:rsidR="00942841">
          <w:rPr>
            <w:noProof/>
          </w:rPr>
          <w:t>62</w:t>
        </w:r>
      </w:fldSimple>
      <w:bookmarkEnd w:id="4318"/>
      <w:r w:rsidRPr="00614F2B">
        <w:t xml:space="preserve">: </w:t>
      </w:r>
      <w:r w:rsidR="00932EA9" w:rsidRPr="00614F2B">
        <w:t>Assigned - Release - Search</w:t>
      </w:r>
      <w:bookmarkEnd w:id="4319"/>
      <w:bookmarkEnd w:id="4320"/>
      <w:bookmarkEnd w:id="4321"/>
      <w:bookmarkEnd w:id="4322"/>
    </w:p>
    <w:p w14:paraId="01BBFCF9" w14:textId="77777777" w:rsidR="00A62808" w:rsidRPr="006A21CA" w:rsidRDefault="00A62808" w:rsidP="00F874DE">
      <w:pPr>
        <w:pStyle w:val="OrderedList"/>
        <w:jc w:val="both"/>
      </w:pPr>
      <w:r w:rsidRPr="006A21CA">
        <w:t>From the search results, click a loan to view or edit the timeline.</w:t>
      </w:r>
    </w:p>
    <w:p w14:paraId="23E491A8" w14:textId="77777777" w:rsidR="00A62808" w:rsidRPr="006A21CA" w:rsidRDefault="00A62808" w:rsidP="00F874DE">
      <w:pPr>
        <w:pStyle w:val="OrderedList"/>
        <w:jc w:val="both"/>
      </w:pPr>
      <w:r w:rsidRPr="006A21CA">
        <w:t xml:space="preserve">The </w:t>
      </w:r>
      <w:r w:rsidRPr="006A21CA">
        <w:rPr>
          <w:b/>
        </w:rPr>
        <w:t>Release Steps</w:t>
      </w:r>
      <w:r w:rsidRPr="006A21CA">
        <w:t xml:space="preserve"> screen for Release 1</w:t>
      </w:r>
      <w:r w:rsidRPr="006A21CA">
        <w:rPr>
          <w:vertAlign w:val="superscript"/>
        </w:rPr>
        <w:t>st</w:t>
      </w:r>
      <w:r w:rsidRPr="006A21CA">
        <w:t xml:space="preserve"> timeline is displayed.</w:t>
      </w:r>
    </w:p>
    <w:p w14:paraId="3845DC3B" w14:textId="3FFEE823" w:rsidR="00477C83" w:rsidRPr="00256A65" w:rsidRDefault="00932EA9" w:rsidP="00863592">
      <w:pPr>
        <w:pStyle w:val="BodyText"/>
        <w:jc w:val="center"/>
        <w:rPr>
          <w:rFonts w:asciiTheme="majorHAnsi" w:hAnsiTheme="majorHAnsi"/>
        </w:rPr>
      </w:pPr>
      <w:r w:rsidRPr="00256A65">
        <w:rPr>
          <w:rFonts w:asciiTheme="majorHAnsi" w:hAnsiTheme="majorHAnsi"/>
          <w:noProof/>
        </w:rPr>
        <w:drawing>
          <wp:inline distT="0" distB="0" distL="0" distR="0" wp14:anchorId="4685A63A" wp14:editId="1FEC4C12">
            <wp:extent cx="5943600" cy="1178560"/>
            <wp:effectExtent l="19050" t="19050" r="19050" b="21590"/>
            <wp:docPr id="3011" name="Picture 3011"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1" name="Picture 3011" descr="Graphical user interface&#10;&#10;Description automatically generated"/>
                    <pic:cNvPicPr/>
                  </pic:nvPicPr>
                  <pic:blipFill>
                    <a:blip r:embed="rId396"/>
                    <a:stretch>
                      <a:fillRect/>
                    </a:stretch>
                  </pic:blipFill>
                  <pic:spPr>
                    <a:xfrm>
                      <a:off x="0" y="0"/>
                      <a:ext cx="5943600" cy="1178560"/>
                    </a:xfrm>
                    <a:prstGeom prst="rect">
                      <a:avLst/>
                    </a:prstGeom>
                    <a:ln w="19050">
                      <a:solidFill>
                        <a:schemeClr val="accent1"/>
                      </a:solidFill>
                    </a:ln>
                  </pic:spPr>
                </pic:pic>
              </a:graphicData>
            </a:graphic>
          </wp:inline>
        </w:drawing>
      </w:r>
    </w:p>
    <w:p w14:paraId="1ADD9A98" w14:textId="2A236CC2" w:rsidR="00A62808" w:rsidRPr="00614F2B" w:rsidRDefault="00A62808" w:rsidP="001879BA">
      <w:pPr>
        <w:pStyle w:val="FigureCaption0"/>
      </w:pPr>
      <w:bookmarkStart w:id="4323" w:name="_Toc315476737"/>
      <w:bookmarkStart w:id="4324" w:name="_Toc74053095"/>
      <w:bookmarkStart w:id="4325" w:name="_Toc90644477"/>
      <w:bookmarkStart w:id="4326" w:name="_Toc230164216"/>
      <w:r w:rsidRPr="00614F2B">
        <w:t xml:space="preserve">Figure </w:t>
      </w:r>
      <w:fldSimple w:instr=" STYLEREF 1 \s ">
        <w:r w:rsidR="00942841">
          <w:rPr>
            <w:noProof/>
          </w:rPr>
          <w:t>7</w:t>
        </w:r>
      </w:fldSimple>
      <w:r w:rsidR="00AA1949" w:rsidRPr="00614F2B">
        <w:noBreakHyphen/>
      </w:r>
      <w:fldSimple w:instr=" SEQ Figure \* ARABIC \s 1 ">
        <w:r w:rsidR="00942841">
          <w:rPr>
            <w:noProof/>
          </w:rPr>
          <w:t>63</w:t>
        </w:r>
      </w:fldSimple>
      <w:r w:rsidRPr="00614F2B">
        <w:t xml:space="preserve">: </w:t>
      </w:r>
      <w:r w:rsidR="00932EA9" w:rsidRPr="00614F2B">
        <w:t>Assigned - Release - Release 1st - Timeline Steps</w:t>
      </w:r>
      <w:bookmarkEnd w:id="4323"/>
      <w:bookmarkEnd w:id="4324"/>
      <w:bookmarkEnd w:id="4325"/>
      <w:bookmarkEnd w:id="4326"/>
      <w:r w:rsidRPr="00614F2B">
        <w:t xml:space="preserve"> </w:t>
      </w:r>
    </w:p>
    <w:p w14:paraId="3F61703B" w14:textId="77777777" w:rsidR="00A62808" w:rsidRPr="006A21CA" w:rsidRDefault="00A62808" w:rsidP="00F874DE">
      <w:pPr>
        <w:pStyle w:val="OrderedList"/>
        <w:jc w:val="both"/>
      </w:pPr>
      <w:r w:rsidRPr="006A21CA">
        <w:t xml:space="preserve">The </w:t>
      </w:r>
      <w:r w:rsidRPr="006A21CA">
        <w:rPr>
          <w:b/>
        </w:rPr>
        <w:t>Step Payoff Transaction Processed/Initiate Release</w:t>
      </w:r>
      <w:r w:rsidRPr="006A21CA">
        <w:t xml:space="preserve"> completion date is pre-populated with the timeline created date.</w:t>
      </w:r>
    </w:p>
    <w:p w14:paraId="181B4FBE" w14:textId="26A603B3" w:rsidR="00A62808" w:rsidRPr="006A21CA" w:rsidRDefault="00A62808" w:rsidP="00645B40">
      <w:pPr>
        <w:pStyle w:val="OrderedList"/>
        <w:jc w:val="both"/>
      </w:pPr>
      <w:r w:rsidRPr="006A21CA">
        <w:rPr>
          <w:color w:val="000000"/>
        </w:rPr>
        <w:t xml:space="preserve">Complete the steps in the timeline when the corresponding activity tied to the step is complete. </w:t>
      </w:r>
      <w:r w:rsidRPr="006A21CA">
        <w:t>To complete any step in the timeline, click the step</w:t>
      </w:r>
      <w:r w:rsidR="00477C83" w:rsidRPr="006A21CA">
        <w:t>,</w:t>
      </w:r>
      <w:r w:rsidR="001A7B96" w:rsidRPr="006A21CA">
        <w:t xml:space="preserve"> </w:t>
      </w:r>
      <w:r w:rsidR="00477C83" w:rsidRPr="006A21CA">
        <w:t>f</w:t>
      </w:r>
      <w:r w:rsidRPr="006A21CA">
        <w:t>or example</w:t>
      </w:r>
      <w:r w:rsidR="00477C83" w:rsidRPr="006A21CA">
        <w:t>,</w:t>
      </w:r>
      <w:r w:rsidRPr="006A21CA">
        <w:t xml:space="preserve"> </w:t>
      </w:r>
      <w:r w:rsidR="005B29BA" w:rsidRPr="006A21CA">
        <w:t xml:space="preserve">step </w:t>
      </w:r>
      <w:r w:rsidR="00645B40" w:rsidRPr="006A21CA">
        <w:t>Release Executed by Contractor</w:t>
      </w:r>
      <w:r w:rsidRPr="006A21CA">
        <w:t>.</w:t>
      </w:r>
    </w:p>
    <w:p w14:paraId="6ACEEA5D" w14:textId="46823D8B" w:rsidR="00A62808" w:rsidRPr="006A21CA" w:rsidRDefault="00A62808" w:rsidP="00F874DE">
      <w:pPr>
        <w:pStyle w:val="OrderedList"/>
        <w:jc w:val="both"/>
      </w:pPr>
      <w:r w:rsidRPr="006A21CA">
        <w:t xml:space="preserve">Populate the completion date, add a note in the Notes field if applicable, and click </w:t>
      </w:r>
      <w:r w:rsidRPr="006A21CA">
        <w:rPr>
          <w:b/>
        </w:rPr>
        <w:t>Submit</w:t>
      </w:r>
      <w:r w:rsidRPr="006A21CA">
        <w:t xml:space="preserve"> on the </w:t>
      </w:r>
      <w:r w:rsidR="00A73AF0" w:rsidRPr="006A21CA">
        <w:rPr>
          <w:b/>
        </w:rPr>
        <w:t>Edit Step</w:t>
      </w:r>
      <w:r w:rsidR="00A73AF0" w:rsidRPr="006A21CA">
        <w:t xml:space="preserve"> window</w:t>
      </w:r>
      <w:r w:rsidRPr="006A21CA">
        <w:t>.</w:t>
      </w:r>
    </w:p>
    <w:p w14:paraId="1F01D06C" w14:textId="4E97BD60" w:rsidR="00A62808" w:rsidRPr="006A21CA" w:rsidRDefault="00A62808" w:rsidP="00F874DE">
      <w:pPr>
        <w:pStyle w:val="OrderedList"/>
        <w:jc w:val="both"/>
      </w:pPr>
      <w:r w:rsidRPr="006A21CA">
        <w:t xml:space="preserve">The completion date is populated beside the </w:t>
      </w:r>
      <w:r w:rsidR="00645B40" w:rsidRPr="006A21CA">
        <w:t>step</w:t>
      </w:r>
      <w:r w:rsidR="004F084C" w:rsidRPr="006A21CA">
        <w:t xml:space="preserve"> </w:t>
      </w:r>
      <w:r w:rsidRPr="006A21CA">
        <w:rPr>
          <w:b/>
        </w:rPr>
        <w:t>Release Executed by Contractor</w:t>
      </w:r>
      <w:r w:rsidRPr="006A21CA">
        <w:t xml:space="preserve"> on the </w:t>
      </w:r>
      <w:r w:rsidRPr="006A21CA">
        <w:rPr>
          <w:b/>
        </w:rPr>
        <w:t>Release Steps</w:t>
      </w:r>
      <w:r w:rsidRPr="006A21CA">
        <w:t xml:space="preserve"> screen for Release 1</w:t>
      </w:r>
      <w:r w:rsidRPr="006A21CA">
        <w:rPr>
          <w:vertAlign w:val="superscript"/>
        </w:rPr>
        <w:t>st</w:t>
      </w:r>
      <w:r w:rsidRPr="006A21CA">
        <w:t>.</w:t>
      </w:r>
    </w:p>
    <w:p w14:paraId="42FBE845" w14:textId="038A552B" w:rsidR="004E2BBD" w:rsidRPr="006A21CA" w:rsidRDefault="004E2BBD" w:rsidP="00F874DE">
      <w:pPr>
        <w:pStyle w:val="OrderedList"/>
        <w:jc w:val="both"/>
      </w:pPr>
      <w:r w:rsidRPr="006A21CA">
        <w:t xml:space="preserve">The system will automatically Inactivate the timeline upon completion of the step </w:t>
      </w:r>
      <w:r w:rsidRPr="006A21CA">
        <w:rPr>
          <w:b/>
          <w:bCs/>
        </w:rPr>
        <w:t xml:space="preserve">Recorded Release Received from County. </w:t>
      </w:r>
    </w:p>
    <w:p w14:paraId="23A58299" w14:textId="77777777" w:rsidR="00A62808" w:rsidRPr="006A21CA" w:rsidRDefault="00A62808" w:rsidP="00F874DE">
      <w:pPr>
        <w:pStyle w:val="OrderedList"/>
        <w:jc w:val="both"/>
      </w:pPr>
      <w:r w:rsidRPr="006A21CA">
        <w:t xml:space="preserve">The step </w:t>
      </w:r>
      <w:r w:rsidRPr="006A21CA">
        <w:rPr>
          <w:b/>
        </w:rPr>
        <w:t xml:space="preserve">Received Missing Mortgage/Deed of Trust (DOT) </w:t>
      </w:r>
      <w:r w:rsidRPr="006A21CA">
        <w:t xml:space="preserve">is automatically added by the system. To add this step automatically by the system, the following criteria must be satisfied: The optional step </w:t>
      </w:r>
      <w:r w:rsidRPr="006A21CA">
        <w:rPr>
          <w:b/>
        </w:rPr>
        <w:t>Order Missing Mortgage/DOT</w:t>
      </w:r>
      <w:r w:rsidRPr="006A21CA">
        <w:t xml:space="preserve"> must be added on the timeline.</w:t>
      </w:r>
    </w:p>
    <w:p w14:paraId="1F8FE660" w14:textId="77777777" w:rsidR="00A62808" w:rsidRPr="006A21CA" w:rsidRDefault="00A62808" w:rsidP="00F874DE">
      <w:pPr>
        <w:pStyle w:val="OrderedList"/>
        <w:jc w:val="both"/>
      </w:pPr>
      <w:r w:rsidRPr="006A21CA">
        <w:t xml:space="preserve">To add the optional step </w:t>
      </w:r>
      <w:r w:rsidRPr="006A21CA">
        <w:rPr>
          <w:b/>
        </w:rPr>
        <w:t>Order Missing Mortgage/DOT</w:t>
      </w:r>
      <w:r w:rsidRPr="006A21CA">
        <w:t xml:space="preserve">, click </w:t>
      </w:r>
      <w:r w:rsidRPr="006A21CA">
        <w:rPr>
          <w:b/>
        </w:rPr>
        <w:t>New</w:t>
      </w:r>
      <w:r w:rsidRPr="006A21CA">
        <w:t xml:space="preserve">. </w:t>
      </w:r>
    </w:p>
    <w:p w14:paraId="6E85AC97" w14:textId="7B8F333C" w:rsidR="00A62808" w:rsidRPr="00256A65" w:rsidRDefault="00B6313B" w:rsidP="003B6226">
      <w:pPr>
        <w:pStyle w:val="BodyText"/>
        <w:jc w:val="center"/>
        <w:rPr>
          <w:rFonts w:asciiTheme="majorHAnsi" w:hAnsiTheme="majorHAnsi"/>
        </w:rPr>
      </w:pPr>
      <w:r w:rsidRPr="00256A65">
        <w:rPr>
          <w:rFonts w:asciiTheme="majorHAnsi" w:hAnsiTheme="majorHAnsi"/>
          <w:noProof/>
        </w:rPr>
        <w:t xml:space="preserve"> </w:t>
      </w:r>
      <w:r w:rsidR="00932EA9" w:rsidRPr="00256A65">
        <w:rPr>
          <w:rFonts w:asciiTheme="majorHAnsi" w:hAnsiTheme="majorHAnsi"/>
          <w:noProof/>
        </w:rPr>
        <w:drawing>
          <wp:inline distT="0" distB="0" distL="0" distR="0" wp14:anchorId="005525F0" wp14:editId="673BC512">
            <wp:extent cx="1865490" cy="1137764"/>
            <wp:effectExtent l="19050" t="19050" r="20955" b="24765"/>
            <wp:docPr id="3012" name="Picture 301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2" name="Picture 3012" descr="Graphical user interface, text, application, chat or text message&#10;&#10;Description automatically generated"/>
                    <pic:cNvPicPr/>
                  </pic:nvPicPr>
                  <pic:blipFill>
                    <a:blip r:embed="rId397"/>
                    <a:stretch>
                      <a:fillRect/>
                    </a:stretch>
                  </pic:blipFill>
                  <pic:spPr>
                    <a:xfrm>
                      <a:off x="0" y="0"/>
                      <a:ext cx="1876856" cy="1144696"/>
                    </a:xfrm>
                    <a:prstGeom prst="rect">
                      <a:avLst/>
                    </a:prstGeom>
                    <a:ln w="19050">
                      <a:solidFill>
                        <a:schemeClr val="accent1"/>
                      </a:solidFill>
                    </a:ln>
                  </pic:spPr>
                </pic:pic>
              </a:graphicData>
            </a:graphic>
          </wp:inline>
        </w:drawing>
      </w:r>
    </w:p>
    <w:p w14:paraId="02004519" w14:textId="0E98F055" w:rsidR="00231499" w:rsidRPr="00614F2B" w:rsidRDefault="00A62808" w:rsidP="00B70D24">
      <w:pPr>
        <w:pStyle w:val="FigureCaption0"/>
      </w:pPr>
      <w:bookmarkStart w:id="4327" w:name="_Toc314127238"/>
      <w:bookmarkStart w:id="4328" w:name="_Toc315476738"/>
      <w:bookmarkStart w:id="4329" w:name="_Toc74053096"/>
      <w:bookmarkStart w:id="4330" w:name="_Toc90644478"/>
      <w:bookmarkStart w:id="4331" w:name="_Toc230164217"/>
      <w:r w:rsidRPr="00614F2B">
        <w:t xml:space="preserve">Figure </w:t>
      </w:r>
      <w:fldSimple w:instr=" STYLEREF 1 \s ">
        <w:r w:rsidR="00942841">
          <w:rPr>
            <w:noProof/>
          </w:rPr>
          <w:t>7</w:t>
        </w:r>
      </w:fldSimple>
      <w:r w:rsidR="00AA1949" w:rsidRPr="00614F2B">
        <w:noBreakHyphen/>
      </w:r>
      <w:fldSimple w:instr=" SEQ Figure \* ARABIC \s 1 ">
        <w:r w:rsidR="00942841">
          <w:rPr>
            <w:noProof/>
          </w:rPr>
          <w:t>64</w:t>
        </w:r>
      </w:fldSimple>
      <w:bookmarkEnd w:id="4327"/>
      <w:r w:rsidRPr="00614F2B">
        <w:t xml:space="preserve">: </w:t>
      </w:r>
      <w:r w:rsidR="00932EA9" w:rsidRPr="00614F2B">
        <w:t>Assigned - Release - Release 1st - New Step</w:t>
      </w:r>
      <w:bookmarkEnd w:id="4328"/>
      <w:bookmarkEnd w:id="4329"/>
      <w:bookmarkEnd w:id="4330"/>
      <w:bookmarkEnd w:id="4331"/>
    </w:p>
    <w:p w14:paraId="002837AB" w14:textId="77777777" w:rsidR="00A62808" w:rsidRPr="006A21CA" w:rsidRDefault="00A62808" w:rsidP="00F874DE">
      <w:pPr>
        <w:pStyle w:val="OrderedList"/>
        <w:jc w:val="both"/>
      </w:pPr>
      <w:r w:rsidRPr="006A21CA">
        <w:t xml:space="preserve">Select the optional step from the </w:t>
      </w:r>
      <w:r w:rsidRPr="006A21CA">
        <w:rPr>
          <w:b/>
        </w:rPr>
        <w:t>Step Description</w:t>
      </w:r>
      <w:r w:rsidRPr="006A21CA">
        <w:t xml:space="preserve"> dropdown.</w:t>
      </w:r>
    </w:p>
    <w:p w14:paraId="728269EE" w14:textId="2F842F8F" w:rsidR="00001A7E" w:rsidRPr="006A21CA" w:rsidRDefault="00A62808" w:rsidP="00001A7E">
      <w:pPr>
        <w:pStyle w:val="OrderedList"/>
        <w:jc w:val="both"/>
        <w:rPr>
          <w:rFonts w:cs="Calibri"/>
        </w:rPr>
      </w:pPr>
      <w:r w:rsidRPr="006A21CA">
        <w:t xml:space="preserve">To complete the step, populate the complete date, add a note in the Notes field if applicable, </w:t>
      </w:r>
      <w:r w:rsidR="00F87A49" w:rsidRPr="006A21CA">
        <w:t>and click</w:t>
      </w:r>
      <w:r w:rsidRPr="006A21CA">
        <w:t xml:space="preserve"> </w:t>
      </w:r>
      <w:r w:rsidRPr="006A21CA">
        <w:rPr>
          <w:b/>
        </w:rPr>
        <w:t>Submit</w:t>
      </w:r>
      <w:r w:rsidRPr="006A21CA">
        <w:t xml:space="preserve"> on</w:t>
      </w:r>
      <w:r w:rsidRPr="006A21CA" w:rsidDel="00052C16">
        <w:t xml:space="preserve"> </w:t>
      </w:r>
      <w:r w:rsidR="00A73AF0" w:rsidRPr="006A21CA">
        <w:rPr>
          <w:b/>
        </w:rPr>
        <w:t>Edit Step</w:t>
      </w:r>
      <w:r w:rsidR="00A73AF0" w:rsidRPr="006A21CA">
        <w:t xml:space="preserve"> window</w:t>
      </w:r>
      <w:r w:rsidRPr="006A21CA">
        <w:rPr>
          <w:rFonts w:cs="Calibri"/>
        </w:rPr>
        <w:t>.</w:t>
      </w:r>
    </w:p>
    <w:p w14:paraId="7EE3F408" w14:textId="5C07B095" w:rsidR="00A62808" w:rsidRPr="00256A65" w:rsidRDefault="00A62808" w:rsidP="00645B40">
      <w:pPr>
        <w:pStyle w:val="Heading4"/>
        <w:rPr>
          <w:rFonts w:asciiTheme="majorHAnsi" w:hAnsiTheme="majorHAnsi"/>
          <w:sz w:val="22"/>
          <w:szCs w:val="22"/>
        </w:rPr>
      </w:pPr>
      <w:bookmarkStart w:id="4332" w:name="_Toc314126764"/>
      <w:bookmarkStart w:id="4333" w:name="_Toc314660895"/>
      <w:bookmarkStart w:id="4334" w:name="_Toc315554358"/>
      <w:bookmarkStart w:id="4335" w:name="_Toc315634019"/>
      <w:bookmarkStart w:id="4336" w:name="_Toc11334941"/>
      <w:bookmarkStart w:id="4337" w:name="_Toc74052176"/>
      <w:bookmarkStart w:id="4338" w:name="_Toc90643559"/>
      <w:bookmarkStart w:id="4339" w:name="_Toc230163493"/>
      <w:r w:rsidRPr="00256A65">
        <w:rPr>
          <w:rFonts w:asciiTheme="majorHAnsi" w:hAnsiTheme="majorHAnsi"/>
          <w:sz w:val="22"/>
          <w:szCs w:val="22"/>
        </w:rPr>
        <w:t>Release 2</w:t>
      </w:r>
      <w:r w:rsidRPr="00256A65">
        <w:rPr>
          <w:rFonts w:asciiTheme="majorHAnsi" w:hAnsiTheme="majorHAnsi"/>
          <w:sz w:val="22"/>
          <w:szCs w:val="22"/>
          <w:vertAlign w:val="superscript"/>
        </w:rPr>
        <w:t>nd</w:t>
      </w:r>
      <w:bookmarkEnd w:id="4332"/>
      <w:bookmarkEnd w:id="4333"/>
      <w:bookmarkEnd w:id="4334"/>
      <w:bookmarkEnd w:id="4335"/>
      <w:r w:rsidR="000908D8" w:rsidRPr="00256A65">
        <w:rPr>
          <w:rFonts w:asciiTheme="majorHAnsi" w:hAnsiTheme="majorHAnsi"/>
          <w:sz w:val="22"/>
          <w:szCs w:val="22"/>
          <w:vertAlign w:val="superscript"/>
        </w:rPr>
        <w:fldChar w:fldCharType="begin"/>
      </w:r>
      <w:r w:rsidR="000908D8" w:rsidRPr="00256A65">
        <w:rPr>
          <w:rFonts w:asciiTheme="majorHAnsi" w:hAnsiTheme="majorHAnsi"/>
          <w:sz w:val="22"/>
          <w:szCs w:val="22"/>
        </w:rPr>
        <w:instrText xml:space="preserve"> XE "Assigned Release 2</w:instrText>
      </w:r>
      <w:r w:rsidR="000908D8" w:rsidRPr="00256A65">
        <w:rPr>
          <w:rFonts w:asciiTheme="majorHAnsi" w:hAnsiTheme="majorHAnsi"/>
          <w:sz w:val="22"/>
          <w:szCs w:val="22"/>
          <w:vertAlign w:val="superscript"/>
        </w:rPr>
        <w:instrText>nd</w:instrText>
      </w:r>
      <w:r w:rsidR="000908D8" w:rsidRPr="00256A65">
        <w:rPr>
          <w:rFonts w:asciiTheme="majorHAnsi" w:hAnsiTheme="majorHAnsi"/>
          <w:sz w:val="22"/>
          <w:szCs w:val="22"/>
        </w:rPr>
        <w:instrText xml:space="preserve"> Timeline" </w:instrText>
      </w:r>
      <w:r w:rsidR="000908D8" w:rsidRPr="00256A65">
        <w:rPr>
          <w:rFonts w:asciiTheme="majorHAnsi" w:hAnsiTheme="majorHAnsi"/>
          <w:sz w:val="22"/>
          <w:szCs w:val="22"/>
          <w:vertAlign w:val="superscript"/>
        </w:rPr>
        <w:fldChar w:fldCharType="end"/>
      </w:r>
      <w:r w:rsidRPr="00256A65">
        <w:rPr>
          <w:rFonts w:asciiTheme="majorHAnsi" w:hAnsiTheme="majorHAnsi"/>
          <w:sz w:val="22"/>
          <w:szCs w:val="22"/>
          <w:vertAlign w:val="superscript"/>
        </w:rPr>
        <w:t xml:space="preserve"> </w:t>
      </w:r>
      <w:r w:rsidR="00645B40" w:rsidRPr="00256A65">
        <w:rPr>
          <w:rFonts w:asciiTheme="majorHAnsi" w:hAnsiTheme="majorHAnsi"/>
          <w:sz w:val="22"/>
          <w:szCs w:val="22"/>
        </w:rPr>
        <w:t>(Release of HUD's Second Mortgage)</w:t>
      </w:r>
      <w:bookmarkEnd w:id="4336"/>
      <w:bookmarkEnd w:id="4337"/>
      <w:bookmarkEnd w:id="4338"/>
      <w:bookmarkEnd w:id="4339"/>
    </w:p>
    <w:p w14:paraId="0A15D46A" w14:textId="41A5B06A" w:rsidR="00A62808" w:rsidRPr="006A21CA" w:rsidRDefault="00A62808" w:rsidP="001879BA">
      <w:pPr>
        <w:pStyle w:val="BodyText"/>
      </w:pPr>
      <w:r w:rsidRPr="006A21CA">
        <w:t xml:space="preserve">This timeline is automatically initiated by the system when the loan status is updated to Terminated. The status is updated to Terminated when the terminate transaction is added on the loan. </w:t>
      </w:r>
      <w:r w:rsidR="007C0C58" w:rsidRPr="006A21CA">
        <w:t>Refer to the Transactions- Loan- Termination section in General Servicing chapter of this User Guide for details</w:t>
      </w:r>
      <w:r w:rsidRPr="006A21CA">
        <w:t xml:space="preserve"> on how to add the transaction on the loan. The scheduled date of the first step is set to 10 business days after the effective date of the payoff transaction. </w:t>
      </w:r>
    </w:p>
    <w:p w14:paraId="0282A394" w14:textId="3AE206D5" w:rsidR="00A62808" w:rsidRPr="006A21CA" w:rsidRDefault="00A62808" w:rsidP="001879BA">
      <w:pPr>
        <w:pStyle w:val="BodyText"/>
      </w:pPr>
      <w:r w:rsidRPr="006A21CA">
        <w:rPr>
          <w:color w:val="000000"/>
        </w:rPr>
        <w:t xml:space="preserve">The </w:t>
      </w:r>
      <w:r w:rsidR="009E7AA3" w:rsidRPr="006A21CA">
        <w:rPr>
          <w:color w:val="000000"/>
        </w:rPr>
        <w:t>HUD NSC Contractor</w:t>
      </w:r>
      <w:r w:rsidRPr="006A21CA">
        <w:rPr>
          <w:color w:val="000000"/>
        </w:rPr>
        <w:t xml:space="preserve"> will follow up and complete the steps within the timeline after system initiation. </w:t>
      </w:r>
      <w:r w:rsidRPr="006A21CA">
        <w:t>There is no interaction with the HUD NSC Staff. Multiple active Release 2</w:t>
      </w:r>
      <w:r w:rsidRPr="006A21CA">
        <w:rPr>
          <w:vertAlign w:val="superscript"/>
        </w:rPr>
        <w:t>nd</w:t>
      </w:r>
      <w:r w:rsidRPr="006A21CA">
        <w:t xml:space="preserve"> timelines cannot be initiated on a loan. The Servicing Management tab can be used to activate or inactivate the timeline</w:t>
      </w:r>
      <w:r w:rsidR="00F654F4" w:rsidRPr="006A21CA">
        <w:t xml:space="preserve"> for user roles authorized to do so</w:t>
      </w:r>
      <w:r w:rsidRPr="006A21CA">
        <w:t>. Once the timeline is inactivated, none of the steps can be edited.</w:t>
      </w:r>
    </w:p>
    <w:p w14:paraId="68CA19AA" w14:textId="77777777" w:rsidR="00A62808" w:rsidRPr="006A21CA" w:rsidRDefault="00A62808" w:rsidP="001879BA">
      <w:pPr>
        <w:pStyle w:val="BodyText"/>
      </w:pPr>
      <w:r w:rsidRPr="006A21CA">
        <w:t xml:space="preserve">To initiate and complete the </w:t>
      </w:r>
      <w:r w:rsidRPr="006A21CA">
        <w:rPr>
          <w:b/>
        </w:rPr>
        <w:t>Release 2</w:t>
      </w:r>
      <w:r w:rsidRPr="006A21CA">
        <w:rPr>
          <w:b/>
          <w:vertAlign w:val="superscript"/>
        </w:rPr>
        <w:t>nd</w:t>
      </w:r>
      <w:r w:rsidRPr="006A21CA">
        <w:t xml:space="preserve"> timeline: </w:t>
      </w:r>
    </w:p>
    <w:p w14:paraId="2C4771BE" w14:textId="77777777" w:rsidR="00A62808" w:rsidRPr="006A21CA" w:rsidRDefault="00A62808" w:rsidP="00EE572F">
      <w:pPr>
        <w:pStyle w:val="OrderedList"/>
        <w:jc w:val="both"/>
      </w:pPr>
      <w:r w:rsidRPr="006A21CA">
        <w:t xml:space="preserve">From the Assigned menu, select </w:t>
      </w:r>
      <w:r w:rsidRPr="006A21CA">
        <w:rPr>
          <w:b/>
        </w:rPr>
        <w:t>Release</w:t>
      </w:r>
      <w:r w:rsidRPr="006A21CA">
        <w:t xml:space="preserve">, and click </w:t>
      </w:r>
      <w:r w:rsidRPr="006A21CA">
        <w:rPr>
          <w:b/>
        </w:rPr>
        <w:t>Search.</w:t>
      </w:r>
    </w:p>
    <w:p w14:paraId="4BE34E7B" w14:textId="2006784D" w:rsidR="00A62808" w:rsidRPr="006A21CA" w:rsidRDefault="00A62808" w:rsidP="00F874DE">
      <w:pPr>
        <w:pStyle w:val="OrderedList"/>
        <w:jc w:val="both"/>
      </w:pPr>
      <w:r w:rsidRPr="006A21CA">
        <w:t xml:space="preserve">On the </w:t>
      </w:r>
      <w:r w:rsidRPr="006A21CA">
        <w:rPr>
          <w:b/>
        </w:rPr>
        <w:t>Assigned Release Search</w:t>
      </w:r>
      <w:r w:rsidRPr="006A21CA">
        <w:t xml:space="preserve"> Screen, enter the search criteria</w:t>
      </w:r>
      <w:r w:rsidR="00BE38DD" w:rsidRPr="006A21CA">
        <w:t xml:space="preserve">, select </w:t>
      </w:r>
      <w:r w:rsidRPr="006A21CA">
        <w:t xml:space="preserve">Servicing Type </w:t>
      </w:r>
      <w:r w:rsidR="00BE38DD" w:rsidRPr="006A21CA">
        <w:t>as</w:t>
      </w:r>
      <w:r w:rsidRPr="006A21CA">
        <w:t xml:space="preserve"> Release 2</w:t>
      </w:r>
      <w:r w:rsidRPr="006A21CA">
        <w:rPr>
          <w:vertAlign w:val="superscript"/>
        </w:rPr>
        <w:t>nd</w:t>
      </w:r>
      <w:r w:rsidRPr="006A21CA">
        <w:t xml:space="preserve"> and click </w:t>
      </w:r>
      <w:r w:rsidR="000A40AC" w:rsidRPr="006A21CA">
        <w:rPr>
          <w:b/>
        </w:rPr>
        <w:t>Search</w:t>
      </w:r>
      <w:r w:rsidRPr="006A21CA">
        <w:t xml:space="preserve"> to retrieve the timelines that have been auto-initiated by the system. </w:t>
      </w:r>
    </w:p>
    <w:p w14:paraId="5C44C549" w14:textId="0290CA16" w:rsidR="00C44F01" w:rsidRPr="00256A65" w:rsidRDefault="00EB4E89" w:rsidP="00863592">
      <w:pPr>
        <w:pStyle w:val="BodyText"/>
        <w:jc w:val="center"/>
        <w:rPr>
          <w:rFonts w:asciiTheme="majorHAnsi" w:hAnsiTheme="majorHAnsi"/>
        </w:rPr>
      </w:pPr>
      <w:bookmarkStart w:id="4340" w:name="_Toc314127239"/>
      <w:r>
        <w:rPr>
          <w:noProof/>
        </w:rPr>
        <w:drawing>
          <wp:inline distT="0" distB="0" distL="0" distR="0" wp14:anchorId="07A5558F" wp14:editId="52D28284">
            <wp:extent cx="5382883" cy="1518249"/>
            <wp:effectExtent l="19050" t="19050" r="8890" b="25400"/>
            <wp:docPr id="5199114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91149" name="Picture 1" descr="A screenshot of a computer&#10;&#10;AI-generated content may be incorrect."/>
                    <pic:cNvPicPr/>
                  </pic:nvPicPr>
                  <pic:blipFill>
                    <a:blip r:embed="rId398"/>
                    <a:stretch>
                      <a:fillRect/>
                    </a:stretch>
                  </pic:blipFill>
                  <pic:spPr>
                    <a:xfrm>
                      <a:off x="0" y="0"/>
                      <a:ext cx="5392020" cy="1520826"/>
                    </a:xfrm>
                    <a:prstGeom prst="rect">
                      <a:avLst/>
                    </a:prstGeom>
                    <a:ln w="19050">
                      <a:solidFill>
                        <a:schemeClr val="accent1"/>
                      </a:solidFill>
                    </a:ln>
                  </pic:spPr>
                </pic:pic>
              </a:graphicData>
            </a:graphic>
          </wp:inline>
        </w:drawing>
      </w:r>
    </w:p>
    <w:p w14:paraId="47302CB2" w14:textId="02A54F54" w:rsidR="00DD545B" w:rsidRPr="00256A65" w:rsidRDefault="00DD545B" w:rsidP="00863592">
      <w:pPr>
        <w:pStyle w:val="BodyText"/>
        <w:jc w:val="center"/>
        <w:rPr>
          <w:rFonts w:asciiTheme="majorHAnsi" w:hAnsiTheme="majorHAnsi"/>
        </w:rPr>
      </w:pPr>
    </w:p>
    <w:p w14:paraId="64E8CC71" w14:textId="58A63EF2" w:rsidR="00A62808" w:rsidRPr="00614F2B" w:rsidRDefault="00A62808" w:rsidP="001879BA">
      <w:pPr>
        <w:pStyle w:val="FigureCaption0"/>
      </w:pPr>
      <w:bookmarkStart w:id="4341" w:name="_Toc315476739"/>
      <w:bookmarkStart w:id="4342" w:name="_Toc74053097"/>
      <w:bookmarkStart w:id="4343" w:name="_Toc90644479"/>
      <w:bookmarkStart w:id="4344" w:name="_Toc230164218"/>
      <w:r w:rsidRPr="00614F2B">
        <w:t xml:space="preserve">Figure </w:t>
      </w:r>
      <w:fldSimple w:instr=" STYLEREF 1 \s ">
        <w:r w:rsidR="00942841">
          <w:rPr>
            <w:noProof/>
          </w:rPr>
          <w:t>7</w:t>
        </w:r>
      </w:fldSimple>
      <w:r w:rsidR="00AA1949" w:rsidRPr="00614F2B">
        <w:noBreakHyphen/>
      </w:r>
      <w:fldSimple w:instr=" SEQ Figure \* ARABIC \s 1 ">
        <w:r w:rsidR="00942841">
          <w:rPr>
            <w:noProof/>
          </w:rPr>
          <w:t>65</w:t>
        </w:r>
      </w:fldSimple>
      <w:bookmarkEnd w:id="4340"/>
      <w:r w:rsidRPr="00614F2B">
        <w:t xml:space="preserve">: </w:t>
      </w:r>
      <w:r w:rsidR="00932EA9" w:rsidRPr="00614F2B">
        <w:t>Assigned - Release - Search</w:t>
      </w:r>
      <w:bookmarkEnd w:id="4341"/>
      <w:bookmarkEnd w:id="4342"/>
      <w:bookmarkEnd w:id="4343"/>
      <w:bookmarkEnd w:id="4344"/>
      <w:r w:rsidRPr="00614F2B">
        <w:t xml:space="preserve"> </w:t>
      </w:r>
    </w:p>
    <w:p w14:paraId="568113E0" w14:textId="77777777" w:rsidR="00A62808" w:rsidRPr="006A21CA" w:rsidRDefault="00A62808" w:rsidP="00F874DE">
      <w:pPr>
        <w:pStyle w:val="OrderedList"/>
        <w:jc w:val="both"/>
      </w:pPr>
      <w:r w:rsidRPr="006A21CA">
        <w:t>From the search results, select a loan to view or edit the timeline.</w:t>
      </w:r>
    </w:p>
    <w:p w14:paraId="30E44F85" w14:textId="77777777" w:rsidR="00A62808" w:rsidRPr="006A21CA" w:rsidRDefault="00A62808" w:rsidP="00F874DE">
      <w:pPr>
        <w:pStyle w:val="OrderedList"/>
        <w:jc w:val="both"/>
      </w:pPr>
      <w:r w:rsidRPr="006A21CA">
        <w:t xml:space="preserve">The </w:t>
      </w:r>
      <w:r w:rsidRPr="006A21CA">
        <w:rPr>
          <w:b/>
        </w:rPr>
        <w:t>Release Steps</w:t>
      </w:r>
      <w:r w:rsidRPr="006A21CA">
        <w:t xml:space="preserve"> screen for Release 2</w:t>
      </w:r>
      <w:r w:rsidRPr="006A21CA">
        <w:rPr>
          <w:vertAlign w:val="superscript"/>
        </w:rPr>
        <w:t>nd</w:t>
      </w:r>
      <w:r w:rsidRPr="006A21CA">
        <w:t xml:space="preserve"> timeline is displayed.</w:t>
      </w:r>
    </w:p>
    <w:p w14:paraId="41CB5E4F" w14:textId="33DAFC31" w:rsidR="00A62808" w:rsidRPr="00256A65" w:rsidRDefault="00932EA9" w:rsidP="003B6226">
      <w:pPr>
        <w:pStyle w:val="BodyText"/>
        <w:jc w:val="center"/>
        <w:rPr>
          <w:rFonts w:asciiTheme="majorHAnsi" w:hAnsiTheme="majorHAnsi"/>
        </w:rPr>
      </w:pPr>
      <w:bookmarkStart w:id="4345" w:name="_Toc314127240"/>
      <w:r w:rsidRPr="00256A65">
        <w:rPr>
          <w:rFonts w:asciiTheme="majorHAnsi" w:hAnsiTheme="majorHAnsi"/>
          <w:noProof/>
        </w:rPr>
        <w:drawing>
          <wp:inline distT="0" distB="0" distL="0" distR="0" wp14:anchorId="495E050C" wp14:editId="70CE0035">
            <wp:extent cx="5943600" cy="1242695"/>
            <wp:effectExtent l="19050" t="19050" r="19050" b="14605"/>
            <wp:docPr id="3014" name="Picture 3014" descr="Graphical user interface, application,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4" name="Picture 3014" descr="Graphical user interface, application, website&#10;&#10;Description automatically generated"/>
                    <pic:cNvPicPr/>
                  </pic:nvPicPr>
                  <pic:blipFill>
                    <a:blip r:embed="rId399"/>
                    <a:stretch>
                      <a:fillRect/>
                    </a:stretch>
                  </pic:blipFill>
                  <pic:spPr>
                    <a:xfrm>
                      <a:off x="0" y="0"/>
                      <a:ext cx="5943600" cy="1242695"/>
                    </a:xfrm>
                    <a:prstGeom prst="rect">
                      <a:avLst/>
                    </a:prstGeom>
                    <a:ln w="19050">
                      <a:solidFill>
                        <a:schemeClr val="accent1"/>
                      </a:solidFill>
                    </a:ln>
                  </pic:spPr>
                </pic:pic>
              </a:graphicData>
            </a:graphic>
          </wp:inline>
        </w:drawing>
      </w:r>
    </w:p>
    <w:p w14:paraId="22CFDE9E" w14:textId="750E2536" w:rsidR="00A62808" w:rsidRPr="00614F2B" w:rsidRDefault="00A62808" w:rsidP="001879BA">
      <w:pPr>
        <w:pStyle w:val="FigureCaption0"/>
      </w:pPr>
      <w:bookmarkStart w:id="4346" w:name="_Toc315476740"/>
      <w:bookmarkStart w:id="4347" w:name="_Toc74053098"/>
      <w:bookmarkStart w:id="4348" w:name="_Toc90644480"/>
      <w:bookmarkStart w:id="4349" w:name="_Toc230164219"/>
      <w:bookmarkEnd w:id="4345"/>
      <w:r w:rsidRPr="00614F2B">
        <w:t xml:space="preserve">Figure </w:t>
      </w:r>
      <w:fldSimple w:instr=" STYLEREF 1 \s ">
        <w:r w:rsidR="00942841">
          <w:rPr>
            <w:noProof/>
          </w:rPr>
          <w:t>7</w:t>
        </w:r>
      </w:fldSimple>
      <w:r w:rsidR="00AA1949" w:rsidRPr="00614F2B">
        <w:noBreakHyphen/>
      </w:r>
      <w:fldSimple w:instr=" SEQ Figure \* ARABIC \s 1 ">
        <w:r w:rsidR="00942841">
          <w:rPr>
            <w:noProof/>
          </w:rPr>
          <w:t>66</w:t>
        </w:r>
      </w:fldSimple>
      <w:r w:rsidR="00823DC1" w:rsidRPr="00614F2B">
        <w:t xml:space="preserve">: </w:t>
      </w:r>
      <w:r w:rsidR="00932EA9" w:rsidRPr="00614F2B">
        <w:t>Assigned - Release - Release 2nd - Timeline Steps</w:t>
      </w:r>
      <w:bookmarkEnd w:id="4346"/>
      <w:bookmarkEnd w:id="4347"/>
      <w:bookmarkEnd w:id="4348"/>
      <w:bookmarkEnd w:id="4349"/>
    </w:p>
    <w:p w14:paraId="0B778761" w14:textId="77777777" w:rsidR="00A62808" w:rsidRPr="006A21CA" w:rsidRDefault="00A62808" w:rsidP="00F874DE">
      <w:pPr>
        <w:pStyle w:val="OrderedList"/>
        <w:jc w:val="both"/>
      </w:pPr>
      <w:r w:rsidRPr="006A21CA">
        <w:t xml:space="preserve">The step </w:t>
      </w:r>
      <w:r w:rsidRPr="006A21CA">
        <w:rPr>
          <w:b/>
        </w:rPr>
        <w:t>Payoff Transaction Processed/Initiate Release</w:t>
      </w:r>
      <w:r w:rsidRPr="006A21CA">
        <w:t xml:space="preserve"> completion date is pre-populated with timeline created date.</w:t>
      </w:r>
    </w:p>
    <w:p w14:paraId="03914552" w14:textId="6B35E4B3" w:rsidR="00A62808" w:rsidRPr="006A21CA" w:rsidRDefault="00A62808" w:rsidP="00F874DE">
      <w:pPr>
        <w:pStyle w:val="OrderedList"/>
        <w:jc w:val="both"/>
      </w:pPr>
      <w:r w:rsidRPr="006A21CA">
        <w:rPr>
          <w:color w:val="000000"/>
        </w:rPr>
        <w:t xml:space="preserve">Complete the steps in the timeline when activity corresponding to the step is complete. </w:t>
      </w:r>
      <w:r w:rsidRPr="006A21CA">
        <w:t xml:space="preserve">To complete any step in the timeline, click the </w:t>
      </w:r>
      <w:r w:rsidR="00B33EF5" w:rsidRPr="006A21CA">
        <w:t>step</w:t>
      </w:r>
      <w:r w:rsidRPr="006A21CA">
        <w:t xml:space="preserve">, for example, </w:t>
      </w:r>
      <w:r w:rsidR="007C0C58" w:rsidRPr="006A21CA">
        <w:t xml:space="preserve">step </w:t>
      </w:r>
      <w:r w:rsidRPr="006A21CA">
        <w:rPr>
          <w:b/>
        </w:rPr>
        <w:t>Release Executed by Contractor</w:t>
      </w:r>
      <w:r w:rsidRPr="006A21CA">
        <w:t>.</w:t>
      </w:r>
    </w:p>
    <w:p w14:paraId="771D0D4A" w14:textId="77777777" w:rsidR="00A62808" w:rsidRPr="006A21CA" w:rsidRDefault="00A62808" w:rsidP="00F874DE">
      <w:pPr>
        <w:pStyle w:val="OrderedList"/>
        <w:jc w:val="both"/>
      </w:pPr>
      <w:r w:rsidRPr="006A21CA">
        <w:t xml:space="preserve">Populate the completion date, add a note in the Notes field if applicable, and click </w:t>
      </w:r>
      <w:r w:rsidRPr="006A21CA">
        <w:rPr>
          <w:b/>
        </w:rPr>
        <w:t>Submit</w:t>
      </w:r>
      <w:r w:rsidRPr="006A21CA">
        <w:t xml:space="preserve"> on the </w:t>
      </w:r>
      <w:r w:rsidRPr="006A21CA">
        <w:rPr>
          <w:b/>
        </w:rPr>
        <w:t>Edit Step</w:t>
      </w:r>
      <w:r w:rsidRPr="006A21CA">
        <w:t xml:space="preserve"> window.</w:t>
      </w:r>
    </w:p>
    <w:p w14:paraId="3093BA0F" w14:textId="0D939E77" w:rsidR="00A62808" w:rsidRPr="006A21CA" w:rsidRDefault="00A62808" w:rsidP="00F874DE">
      <w:pPr>
        <w:pStyle w:val="OrderedList"/>
        <w:jc w:val="both"/>
      </w:pPr>
      <w:r w:rsidRPr="006A21CA">
        <w:t xml:space="preserve">The completion date is populated beside the step </w:t>
      </w:r>
      <w:r w:rsidRPr="006A21CA">
        <w:rPr>
          <w:b/>
        </w:rPr>
        <w:t>Release Executed by Contractor</w:t>
      </w:r>
      <w:r w:rsidRPr="006A21CA">
        <w:t xml:space="preserve"> on the </w:t>
      </w:r>
      <w:r w:rsidRPr="006A21CA">
        <w:rPr>
          <w:b/>
        </w:rPr>
        <w:t>Release Steps</w:t>
      </w:r>
      <w:r w:rsidRPr="006A21CA">
        <w:t xml:space="preserve"> screen for Release 2</w:t>
      </w:r>
      <w:r w:rsidRPr="006A21CA">
        <w:rPr>
          <w:vertAlign w:val="superscript"/>
        </w:rPr>
        <w:t>nd</w:t>
      </w:r>
      <w:r w:rsidRPr="006A21CA">
        <w:t>.</w:t>
      </w:r>
    </w:p>
    <w:p w14:paraId="3F9285CF" w14:textId="22AC6DA9" w:rsidR="00BE2866" w:rsidRPr="006A21CA" w:rsidRDefault="00BE2866" w:rsidP="00F874DE">
      <w:pPr>
        <w:pStyle w:val="OrderedList"/>
        <w:jc w:val="both"/>
      </w:pPr>
      <w:r w:rsidRPr="006A21CA">
        <w:t xml:space="preserve">The system will automatically Inactivate the timeline upon completion of the step </w:t>
      </w:r>
      <w:r w:rsidRPr="006A21CA">
        <w:rPr>
          <w:b/>
          <w:bCs/>
        </w:rPr>
        <w:t xml:space="preserve">Recorded Release Received from County. </w:t>
      </w:r>
    </w:p>
    <w:p w14:paraId="2E5593C3" w14:textId="77777777" w:rsidR="00A62808" w:rsidRPr="006A21CA" w:rsidRDefault="00A62808" w:rsidP="00F874DE">
      <w:pPr>
        <w:pStyle w:val="OrderedList"/>
        <w:jc w:val="both"/>
      </w:pPr>
      <w:r w:rsidRPr="006A21CA">
        <w:t xml:space="preserve">The step </w:t>
      </w:r>
      <w:r w:rsidRPr="006A21CA">
        <w:rPr>
          <w:b/>
        </w:rPr>
        <w:t xml:space="preserve">Received Missing Mortgage/DOT </w:t>
      </w:r>
      <w:r w:rsidRPr="006A21CA">
        <w:t xml:space="preserve">is automatically added by the system. The following criteria must be satisfied: The optional step </w:t>
      </w:r>
      <w:r w:rsidRPr="006A21CA">
        <w:rPr>
          <w:b/>
        </w:rPr>
        <w:t xml:space="preserve">Order Missing Mortgage/DOT </w:t>
      </w:r>
      <w:r w:rsidRPr="006A21CA">
        <w:t>must be added on the timeline (this is an optional step).</w:t>
      </w:r>
    </w:p>
    <w:p w14:paraId="2412702A" w14:textId="77777777" w:rsidR="00A62808" w:rsidRPr="006A21CA" w:rsidRDefault="00A62808" w:rsidP="00F874DE">
      <w:pPr>
        <w:pStyle w:val="OrderedList"/>
        <w:jc w:val="both"/>
      </w:pPr>
      <w:r w:rsidRPr="006A21CA">
        <w:t xml:space="preserve">To add the optional step </w:t>
      </w:r>
      <w:r w:rsidRPr="006A21CA">
        <w:rPr>
          <w:b/>
        </w:rPr>
        <w:t>Order Missing Mortgage/DOT</w:t>
      </w:r>
      <w:r w:rsidRPr="006A21CA">
        <w:t xml:space="preserve">, click </w:t>
      </w:r>
      <w:r w:rsidRPr="006A21CA">
        <w:rPr>
          <w:b/>
        </w:rPr>
        <w:t>New.</w:t>
      </w:r>
      <w:r w:rsidRPr="006A21CA">
        <w:t xml:space="preserve"> </w:t>
      </w:r>
    </w:p>
    <w:p w14:paraId="460F0460" w14:textId="5DA62CE5" w:rsidR="00A62808" w:rsidRPr="00256A65" w:rsidRDefault="00D219E9" w:rsidP="003B6226">
      <w:pPr>
        <w:pStyle w:val="BodyText"/>
        <w:jc w:val="center"/>
        <w:rPr>
          <w:rFonts w:asciiTheme="majorHAnsi" w:hAnsiTheme="majorHAnsi"/>
        </w:rPr>
      </w:pPr>
      <w:r w:rsidRPr="00256A65">
        <w:rPr>
          <w:rFonts w:asciiTheme="majorHAnsi" w:hAnsiTheme="majorHAnsi"/>
          <w:noProof/>
        </w:rPr>
        <w:t xml:space="preserve"> </w:t>
      </w:r>
      <w:r w:rsidR="00932EA9" w:rsidRPr="00256A65">
        <w:rPr>
          <w:rFonts w:asciiTheme="majorHAnsi" w:hAnsiTheme="majorHAnsi"/>
          <w:noProof/>
        </w:rPr>
        <w:drawing>
          <wp:inline distT="0" distB="0" distL="0" distR="0" wp14:anchorId="5ABCD9D9" wp14:editId="09B19F63">
            <wp:extent cx="2078585" cy="1267731"/>
            <wp:effectExtent l="19050" t="19050" r="17145" b="27940"/>
            <wp:docPr id="3015" name="Picture 3015"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2" name="Picture 3012" descr="Graphical user interface, text, application, chat or text message&#10;&#10;Description automatically generated"/>
                    <pic:cNvPicPr/>
                  </pic:nvPicPr>
                  <pic:blipFill>
                    <a:blip r:embed="rId397"/>
                    <a:stretch>
                      <a:fillRect/>
                    </a:stretch>
                  </pic:blipFill>
                  <pic:spPr>
                    <a:xfrm>
                      <a:off x="0" y="0"/>
                      <a:ext cx="2088569" cy="1273820"/>
                    </a:xfrm>
                    <a:prstGeom prst="rect">
                      <a:avLst/>
                    </a:prstGeom>
                    <a:ln w="19050">
                      <a:solidFill>
                        <a:schemeClr val="accent1"/>
                      </a:solidFill>
                    </a:ln>
                  </pic:spPr>
                </pic:pic>
              </a:graphicData>
            </a:graphic>
          </wp:inline>
        </w:drawing>
      </w:r>
    </w:p>
    <w:p w14:paraId="635548FD" w14:textId="37648BE9" w:rsidR="00231499" w:rsidRPr="00614F2B" w:rsidRDefault="00A62808" w:rsidP="00587789">
      <w:pPr>
        <w:pStyle w:val="FigureCaption0"/>
      </w:pPr>
      <w:bookmarkStart w:id="4350" w:name="_Toc314127241"/>
      <w:bookmarkStart w:id="4351" w:name="_Toc315476741"/>
      <w:bookmarkStart w:id="4352" w:name="_Toc74053099"/>
      <w:bookmarkStart w:id="4353" w:name="_Toc90644481"/>
      <w:bookmarkStart w:id="4354" w:name="_Toc230164220"/>
      <w:r w:rsidRPr="00614F2B">
        <w:t xml:space="preserve">Figure </w:t>
      </w:r>
      <w:fldSimple w:instr=" STYLEREF 1 \s ">
        <w:r w:rsidR="00942841">
          <w:rPr>
            <w:noProof/>
          </w:rPr>
          <w:t>7</w:t>
        </w:r>
      </w:fldSimple>
      <w:r w:rsidR="00AA1949" w:rsidRPr="00614F2B">
        <w:noBreakHyphen/>
      </w:r>
      <w:fldSimple w:instr=" SEQ Figure \* ARABIC \s 1 ">
        <w:r w:rsidR="00942841">
          <w:rPr>
            <w:noProof/>
          </w:rPr>
          <w:t>67</w:t>
        </w:r>
      </w:fldSimple>
      <w:bookmarkEnd w:id="4350"/>
      <w:r w:rsidRPr="00614F2B">
        <w:t xml:space="preserve">: </w:t>
      </w:r>
      <w:r w:rsidR="00932EA9" w:rsidRPr="00614F2B">
        <w:t>Assigned - Release - Release 2nd - New Step</w:t>
      </w:r>
      <w:bookmarkEnd w:id="4351"/>
      <w:bookmarkEnd w:id="4352"/>
      <w:bookmarkEnd w:id="4353"/>
      <w:bookmarkEnd w:id="4354"/>
    </w:p>
    <w:p w14:paraId="4B5B31F9" w14:textId="77777777" w:rsidR="00A62808" w:rsidRPr="006A21CA" w:rsidRDefault="00A62808" w:rsidP="00F874DE">
      <w:pPr>
        <w:pStyle w:val="OrderedList"/>
        <w:jc w:val="both"/>
      </w:pPr>
      <w:r w:rsidRPr="006A21CA">
        <w:t>Select the optional step from the Step Description dropdown.</w:t>
      </w:r>
    </w:p>
    <w:p w14:paraId="0498F6A0" w14:textId="5EAF25F9" w:rsidR="00A62808" w:rsidRPr="006A21CA" w:rsidRDefault="00A62808" w:rsidP="00F874DE">
      <w:pPr>
        <w:pStyle w:val="OrderedList"/>
        <w:jc w:val="both"/>
        <w:rPr>
          <w:rFonts w:cs="Calibri"/>
        </w:rPr>
      </w:pPr>
      <w:r w:rsidRPr="006A21CA">
        <w:t xml:space="preserve">To complete the step, populate the complete date, add a note in the </w:t>
      </w:r>
      <w:r w:rsidRPr="006A21CA">
        <w:rPr>
          <w:b/>
        </w:rPr>
        <w:t>Notes</w:t>
      </w:r>
      <w:r w:rsidRPr="006A21CA">
        <w:t xml:space="preserve"> field if applicable, </w:t>
      </w:r>
      <w:r w:rsidR="00F87A49" w:rsidRPr="006A21CA">
        <w:t>and click</w:t>
      </w:r>
      <w:r w:rsidRPr="006A21CA">
        <w:t xml:space="preserve"> </w:t>
      </w:r>
      <w:r w:rsidRPr="006A21CA">
        <w:rPr>
          <w:b/>
        </w:rPr>
        <w:t>Submit</w:t>
      </w:r>
      <w:r w:rsidRPr="006A21CA">
        <w:t xml:space="preserve"> on</w:t>
      </w:r>
      <w:r w:rsidRPr="006A21CA" w:rsidDel="00052C16">
        <w:t xml:space="preserve"> </w:t>
      </w:r>
      <w:r w:rsidR="00A73AF0" w:rsidRPr="006A21CA">
        <w:rPr>
          <w:b/>
        </w:rPr>
        <w:t>Edit Step</w:t>
      </w:r>
      <w:r w:rsidR="00A73AF0" w:rsidRPr="006A21CA">
        <w:t xml:space="preserve"> window</w:t>
      </w:r>
      <w:r w:rsidRPr="006A21CA">
        <w:rPr>
          <w:rFonts w:cs="Calibri"/>
        </w:rPr>
        <w:t>.</w:t>
      </w:r>
    </w:p>
    <w:p w14:paraId="72882B7F" w14:textId="178A56D0" w:rsidR="00BE2866" w:rsidRPr="006A21CA" w:rsidRDefault="00BE2866" w:rsidP="00F874DE">
      <w:pPr>
        <w:pStyle w:val="OrderedList"/>
        <w:jc w:val="both"/>
      </w:pPr>
      <w:r w:rsidRPr="006A21CA">
        <w:rPr>
          <w:rFonts w:cs="Calibri"/>
        </w:rPr>
        <w:t>An Auto note is added in the Notes Section upon completion of any step.</w:t>
      </w:r>
    </w:p>
    <w:p w14:paraId="7B3A1171" w14:textId="7B702ACD" w:rsidR="00A62808" w:rsidRDefault="00885E84" w:rsidP="00F874DE">
      <w:pPr>
        <w:pStyle w:val="Heading3"/>
        <w:ind w:left="1080" w:hanging="1080"/>
        <w:jc w:val="both"/>
      </w:pPr>
      <w:bookmarkStart w:id="4355" w:name="_Toc315554359"/>
      <w:bookmarkStart w:id="4356" w:name="_Toc315634020"/>
      <w:bookmarkStart w:id="4357" w:name="_Toc11334942"/>
      <w:bookmarkStart w:id="4358" w:name="_Toc74052177"/>
      <w:bookmarkStart w:id="4359" w:name="_Toc90643560"/>
      <w:bookmarkStart w:id="4360" w:name="_Toc230163494"/>
      <w:bookmarkStart w:id="4361" w:name="_Toc314126765"/>
      <w:bookmarkStart w:id="4362" w:name="_Toc314660896"/>
      <w:r>
        <w:t xml:space="preserve">Assigned </w:t>
      </w:r>
      <w:r w:rsidR="00A62808">
        <w:t>Claims Timelines</w:t>
      </w:r>
      <w:bookmarkEnd w:id="4355"/>
      <w:bookmarkEnd w:id="4356"/>
      <w:bookmarkEnd w:id="4357"/>
      <w:bookmarkEnd w:id="4358"/>
      <w:bookmarkEnd w:id="4359"/>
      <w:bookmarkEnd w:id="4360"/>
      <w:r w:rsidR="00A62808">
        <w:t xml:space="preserve"> </w:t>
      </w:r>
      <w:bookmarkEnd w:id="4361"/>
      <w:bookmarkEnd w:id="4362"/>
    </w:p>
    <w:p w14:paraId="79AA1C66" w14:textId="082D199F" w:rsidR="00BA053D" w:rsidRDefault="00BA053D" w:rsidP="006A21CA">
      <w:pPr>
        <w:pStyle w:val="UnorderedList"/>
        <w:numPr>
          <w:ilvl w:val="0"/>
          <w:numId w:val="0"/>
        </w:numPr>
        <w:jc w:val="both"/>
      </w:pPr>
      <w:r>
        <w:t>The following Assigned &gt; Claims timelines are available:</w:t>
      </w:r>
    </w:p>
    <w:p w14:paraId="1C6E627B" w14:textId="27715FF5" w:rsidR="00885E84" w:rsidRDefault="00885E84" w:rsidP="006A21CA">
      <w:pPr>
        <w:pStyle w:val="UnorderedList"/>
        <w:jc w:val="both"/>
      </w:pPr>
      <w:r>
        <w:t>Assignment Repurchase</w:t>
      </w:r>
    </w:p>
    <w:p w14:paraId="3A3E3A48" w14:textId="798DD3FF" w:rsidR="00885E84" w:rsidRPr="00885E84" w:rsidRDefault="00851B76" w:rsidP="006A21CA">
      <w:pPr>
        <w:pStyle w:val="UnorderedList"/>
        <w:jc w:val="both"/>
      </w:pPr>
      <w:r>
        <w:t>Title Approval</w:t>
      </w:r>
    </w:p>
    <w:p w14:paraId="543C7E5A" w14:textId="77777777" w:rsidR="00AA1924" w:rsidRPr="00D757EC" w:rsidRDefault="00AA1924" w:rsidP="00BE5094">
      <w:pPr>
        <w:pStyle w:val="Heading4"/>
        <w:ind w:left="810"/>
      </w:pPr>
      <w:bookmarkStart w:id="4363" w:name="_Toc90643561"/>
      <w:bookmarkStart w:id="4364" w:name="_Toc230163495"/>
      <w:bookmarkStart w:id="4365" w:name="_Toc314126766"/>
      <w:bookmarkStart w:id="4366" w:name="_Toc314660897"/>
      <w:bookmarkStart w:id="4367" w:name="_Toc315554360"/>
      <w:bookmarkStart w:id="4368" w:name="_Toc315634021"/>
      <w:bookmarkStart w:id="4369" w:name="_Toc11334943"/>
      <w:bookmarkStart w:id="4370" w:name="_Toc74052178"/>
      <w:r w:rsidRPr="00D757EC">
        <w:t>Assignment Repurchase</w:t>
      </w:r>
      <w:bookmarkEnd w:id="4363"/>
      <w:bookmarkEnd w:id="4364"/>
      <w:r w:rsidRPr="00D757EC">
        <w:fldChar w:fldCharType="begin"/>
      </w:r>
      <w:r w:rsidRPr="00D757EC">
        <w:instrText xml:space="preserve"> XE "Assignment Repurchase Timeline" </w:instrText>
      </w:r>
      <w:r w:rsidRPr="00D757EC">
        <w:fldChar w:fldCharType="end"/>
      </w:r>
      <w:r w:rsidRPr="00D757EC">
        <w:t xml:space="preserve"> </w:t>
      </w:r>
    </w:p>
    <w:p w14:paraId="2FC82E25" w14:textId="7D3E4A17" w:rsidR="00AA1924" w:rsidRPr="0088278D" w:rsidRDefault="00AA1924" w:rsidP="00AA1924">
      <w:pPr>
        <w:pStyle w:val="BodyText"/>
      </w:pPr>
      <w:r>
        <w:t>When a</w:t>
      </w:r>
      <w:r w:rsidRPr="007C0C58">
        <w:t xml:space="preserve"> discrepancy</w:t>
      </w:r>
      <w:r>
        <w:t xml:space="preserve"> is identified on a loan for reasons determined by HUD and a repurchase of the loan needs to </w:t>
      </w:r>
      <w:r w:rsidR="00932EA9">
        <w:t xml:space="preserve">occur, </w:t>
      </w:r>
      <w:r w:rsidR="00932EA9" w:rsidRPr="007C0C58">
        <w:t>the</w:t>
      </w:r>
      <w:r>
        <w:t xml:space="preserve"> </w:t>
      </w:r>
      <w:r w:rsidRPr="007C0C58">
        <w:t>HUD NSC Contractor initiates this timeline and notifies the servicer of the</w:t>
      </w:r>
      <w:r>
        <w:t xml:space="preserve"> discrepancy</w:t>
      </w:r>
      <w:r w:rsidRPr="007C0C58">
        <w:t>.</w:t>
      </w:r>
      <w:r w:rsidRPr="0088278D">
        <w:t xml:space="preserve"> </w:t>
      </w:r>
      <w:r>
        <w:t xml:space="preserve">The HUD NSC Staff </w:t>
      </w:r>
      <w:r w:rsidRPr="00962E48">
        <w:t xml:space="preserve">approval </w:t>
      </w:r>
      <w:r>
        <w:t>is required. When this</w:t>
      </w:r>
      <w:r w:rsidRPr="0088278D">
        <w:t xml:space="preserve"> timeline</w:t>
      </w:r>
      <w:r>
        <w:t xml:space="preserve"> is initiated</w:t>
      </w:r>
      <w:r w:rsidRPr="0088278D">
        <w:t xml:space="preserve">, the case sub-status is updated to Repurchase. </w:t>
      </w:r>
      <w:r>
        <w:t xml:space="preserve">When </w:t>
      </w:r>
      <w:r w:rsidRPr="0088278D">
        <w:t xml:space="preserve">this process </w:t>
      </w:r>
      <w:r>
        <w:t xml:space="preserve">is completed, </w:t>
      </w:r>
      <w:r w:rsidRPr="0088278D">
        <w:t xml:space="preserve">the </w:t>
      </w:r>
      <w:r>
        <w:t>l</w:t>
      </w:r>
      <w:r w:rsidRPr="0088278D">
        <w:t xml:space="preserve">oan status is updated to Endorsed – Loan Active.  </w:t>
      </w:r>
    </w:p>
    <w:p w14:paraId="2D9F070D" w14:textId="77777777" w:rsidR="00AA1924" w:rsidRDefault="00AA1924" w:rsidP="00AA1924">
      <w:pPr>
        <w:pStyle w:val="BodyText"/>
      </w:pPr>
      <w:r w:rsidRPr="0088278D">
        <w:t xml:space="preserve">Multiple active Assignment Repurchase timelines cannot be initiated on a loan. The </w:t>
      </w:r>
      <w:r>
        <w:t>Servicing Management tab</w:t>
      </w:r>
      <w:r w:rsidRPr="0088278D">
        <w:t xml:space="preserve"> can be used to </w:t>
      </w:r>
      <w:r>
        <w:t>activate or inactivate</w:t>
      </w:r>
      <w:r w:rsidRPr="0088278D">
        <w:t xml:space="preserve"> the timeline.</w:t>
      </w:r>
      <w:r>
        <w:t xml:space="preserve"> </w:t>
      </w:r>
      <w:r w:rsidRPr="00B31C42">
        <w:t xml:space="preserve">Once </w:t>
      </w:r>
      <w:r>
        <w:t xml:space="preserve">the timeline is </w:t>
      </w:r>
      <w:r w:rsidRPr="00B31C42">
        <w:t>inactivated</w:t>
      </w:r>
      <w:r>
        <w:t>, none of the steps can be edited.</w:t>
      </w:r>
    </w:p>
    <w:p w14:paraId="48DE4DBF" w14:textId="77777777" w:rsidR="00AA1924" w:rsidRPr="00B31C42" w:rsidRDefault="00AA1924" w:rsidP="00AA1924">
      <w:pPr>
        <w:pStyle w:val="BodyText"/>
      </w:pPr>
      <w:r>
        <w:t xml:space="preserve">To </w:t>
      </w:r>
      <w:r w:rsidRPr="00B31C42">
        <w:t xml:space="preserve">initiate and complete the </w:t>
      </w:r>
      <w:r w:rsidRPr="000A6E79">
        <w:rPr>
          <w:b/>
        </w:rPr>
        <w:t xml:space="preserve">Assignment </w:t>
      </w:r>
      <w:r>
        <w:rPr>
          <w:b/>
        </w:rPr>
        <w:t>Repurchase</w:t>
      </w:r>
      <w:r w:rsidRPr="00B31C42">
        <w:t xml:space="preserve"> timeline: </w:t>
      </w:r>
    </w:p>
    <w:p w14:paraId="135971EE" w14:textId="77777777" w:rsidR="00AA1924" w:rsidRPr="005E4107" w:rsidRDefault="00AA1924" w:rsidP="00AA1924">
      <w:pPr>
        <w:pStyle w:val="Heading5"/>
      </w:pPr>
      <w:r w:rsidRPr="005E4107">
        <w:t>Initiate Timeline – HUD NSC Contractor Activities</w:t>
      </w:r>
    </w:p>
    <w:p w14:paraId="69746D42" w14:textId="77777777" w:rsidR="00AA1924" w:rsidRDefault="00AA1924" w:rsidP="00AA1924">
      <w:pPr>
        <w:pStyle w:val="BodyText"/>
      </w:pPr>
      <w:r>
        <w:t xml:space="preserve">The HUD NSC Contractor completes the following steps to </w:t>
      </w:r>
      <w:r w:rsidRPr="00B31C42">
        <w:t>initiate the timeline</w:t>
      </w:r>
      <w:r>
        <w:t>:</w:t>
      </w:r>
    </w:p>
    <w:p w14:paraId="329066DA" w14:textId="77777777" w:rsidR="00AA1924" w:rsidRPr="0088278D" w:rsidRDefault="00AA1924" w:rsidP="00EE572F">
      <w:pPr>
        <w:pStyle w:val="OrderedList"/>
        <w:jc w:val="both"/>
      </w:pPr>
      <w:r>
        <w:t xml:space="preserve">From the </w:t>
      </w:r>
      <w:r w:rsidRPr="00160E01">
        <w:rPr>
          <w:b/>
        </w:rPr>
        <w:t>Assigned</w:t>
      </w:r>
      <w:r w:rsidRPr="0088278D">
        <w:t xml:space="preserve"> menu</w:t>
      </w:r>
      <w:r>
        <w:t>, select</w:t>
      </w:r>
      <w:r w:rsidRPr="0088278D">
        <w:t xml:space="preserve"> </w:t>
      </w:r>
      <w:r w:rsidRPr="00160E01">
        <w:rPr>
          <w:b/>
        </w:rPr>
        <w:t>Claims,</w:t>
      </w:r>
      <w:r>
        <w:t xml:space="preserve"> and </w:t>
      </w:r>
      <w:r w:rsidRPr="0088278D">
        <w:t xml:space="preserve">click </w:t>
      </w:r>
      <w:r w:rsidRPr="00160E01">
        <w:rPr>
          <w:b/>
        </w:rPr>
        <w:t>Setup.</w:t>
      </w:r>
    </w:p>
    <w:p w14:paraId="68C685EB" w14:textId="77777777" w:rsidR="00AA1924" w:rsidRPr="00AD6114" w:rsidRDefault="00AA1924" w:rsidP="00AA1924">
      <w:pPr>
        <w:pStyle w:val="OrderedList"/>
        <w:jc w:val="both"/>
      </w:pPr>
      <w:r>
        <w:t>On t</w:t>
      </w:r>
      <w:r w:rsidRPr="0088278D">
        <w:t xml:space="preserve">he </w:t>
      </w:r>
      <w:r w:rsidRPr="00F46DF2">
        <w:rPr>
          <w:b/>
        </w:rPr>
        <w:t>Assigned Claims Setup Search</w:t>
      </w:r>
      <w:r w:rsidRPr="0088278D">
        <w:t xml:space="preserve"> Screen</w:t>
      </w:r>
      <w:r>
        <w:t xml:space="preserve">, enter the loan search criteria and click </w:t>
      </w:r>
      <w:r w:rsidRPr="00157407">
        <w:rPr>
          <w:b/>
        </w:rPr>
        <w:t>Search</w:t>
      </w:r>
      <w:r>
        <w:rPr>
          <w:b/>
        </w:rPr>
        <w:t>.</w:t>
      </w:r>
    </w:p>
    <w:p w14:paraId="230C8893" w14:textId="389FAF8F" w:rsidR="00AA1924" w:rsidRDefault="00AA1924" w:rsidP="00AA1924">
      <w:pPr>
        <w:pStyle w:val="BodyText"/>
        <w:jc w:val="center"/>
        <w:rPr>
          <w:noProof/>
        </w:rPr>
      </w:pPr>
      <w:r w:rsidRPr="00ED3269">
        <w:rPr>
          <w:noProof/>
        </w:rPr>
        <w:t xml:space="preserve"> </w:t>
      </w:r>
    </w:p>
    <w:p w14:paraId="0DAC3D25" w14:textId="60CC9109" w:rsidR="00DD545B" w:rsidRPr="0079077B" w:rsidRDefault="00DD545B" w:rsidP="00AA1924">
      <w:pPr>
        <w:pStyle w:val="BodyText"/>
        <w:jc w:val="center"/>
      </w:pPr>
      <w:r>
        <w:rPr>
          <w:noProof/>
        </w:rPr>
        <w:drawing>
          <wp:inline distT="0" distB="0" distL="0" distR="0" wp14:anchorId="22E4E954" wp14:editId="59B844AC">
            <wp:extent cx="5883519" cy="2069289"/>
            <wp:effectExtent l="19050" t="19050" r="22225" b="26670"/>
            <wp:docPr id="964927370"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927370" name="Picture 1" descr="A screenshot of a computer&#10;&#10;Description automatically generated with medium confidence"/>
                    <pic:cNvPicPr/>
                  </pic:nvPicPr>
                  <pic:blipFill>
                    <a:blip r:embed="rId400"/>
                    <a:stretch>
                      <a:fillRect/>
                    </a:stretch>
                  </pic:blipFill>
                  <pic:spPr>
                    <a:xfrm>
                      <a:off x="0" y="0"/>
                      <a:ext cx="5883519" cy="2069289"/>
                    </a:xfrm>
                    <a:prstGeom prst="rect">
                      <a:avLst/>
                    </a:prstGeom>
                    <a:ln w="19050">
                      <a:solidFill>
                        <a:srgbClr val="0070C0"/>
                      </a:solidFill>
                    </a:ln>
                  </pic:spPr>
                </pic:pic>
              </a:graphicData>
            </a:graphic>
          </wp:inline>
        </w:drawing>
      </w:r>
    </w:p>
    <w:p w14:paraId="32E04113" w14:textId="3C04A715" w:rsidR="00AA1924" w:rsidRPr="00B31C42" w:rsidRDefault="00AA1924" w:rsidP="00AA1924">
      <w:pPr>
        <w:pStyle w:val="FigureCaption0"/>
      </w:pPr>
      <w:bookmarkStart w:id="4371" w:name="_Toc90644482"/>
      <w:bookmarkStart w:id="4372" w:name="_Toc230164221"/>
      <w:r>
        <w:t xml:space="preserve">Figure </w:t>
      </w:r>
      <w:fldSimple w:instr=" STYLEREF 1 \s ">
        <w:r w:rsidR="00942841">
          <w:rPr>
            <w:noProof/>
          </w:rPr>
          <w:t>7</w:t>
        </w:r>
      </w:fldSimple>
      <w:r>
        <w:noBreakHyphen/>
      </w:r>
      <w:fldSimple w:instr=" SEQ Figure \* ARABIC \s 1 ">
        <w:r w:rsidR="00942841">
          <w:rPr>
            <w:noProof/>
          </w:rPr>
          <w:t>68</w:t>
        </w:r>
      </w:fldSimple>
      <w:r>
        <w:t xml:space="preserve">: </w:t>
      </w:r>
      <w:r w:rsidR="00E327B6" w:rsidRPr="00E327B6">
        <w:t>Assigned - Claims - Setup Search</w:t>
      </w:r>
      <w:bookmarkEnd w:id="4371"/>
      <w:bookmarkEnd w:id="4372"/>
    </w:p>
    <w:p w14:paraId="1154A0A9" w14:textId="77777777" w:rsidR="00F80699" w:rsidRDefault="00F80699" w:rsidP="00AA1924">
      <w:pPr>
        <w:pStyle w:val="OrderedList"/>
        <w:jc w:val="both"/>
      </w:pPr>
    </w:p>
    <w:p w14:paraId="602D4F4A" w14:textId="705894E2" w:rsidR="00AA1924" w:rsidRPr="0088278D" w:rsidRDefault="00AA1924" w:rsidP="00AA1924">
      <w:pPr>
        <w:pStyle w:val="OrderedList"/>
        <w:jc w:val="both"/>
      </w:pPr>
      <w:r>
        <w:t>From the search results, select</w:t>
      </w:r>
      <w:r w:rsidRPr="0088278D">
        <w:t xml:space="preserve"> a </w:t>
      </w:r>
      <w:r>
        <w:t>loan</w:t>
      </w:r>
      <w:r w:rsidRPr="0088278D">
        <w:t xml:space="preserve"> to initiate the timeline</w:t>
      </w:r>
      <w:r>
        <w:t>.</w:t>
      </w:r>
    </w:p>
    <w:p w14:paraId="4547BE79" w14:textId="77777777" w:rsidR="00AA1924" w:rsidRDefault="00AA1924" w:rsidP="00AA1924">
      <w:pPr>
        <w:pStyle w:val="OrderedList"/>
        <w:jc w:val="both"/>
      </w:pPr>
      <w:r>
        <w:t xml:space="preserve">From the </w:t>
      </w:r>
      <w:r w:rsidRPr="00F46DF2">
        <w:rPr>
          <w:b/>
        </w:rPr>
        <w:t>Edit Servicing Management</w:t>
      </w:r>
      <w:r w:rsidRPr="0088278D">
        <w:t xml:space="preserve"> </w:t>
      </w:r>
      <w:r>
        <w:t>Screen,</w:t>
      </w:r>
      <w:r w:rsidRPr="0088278D">
        <w:t xml:space="preserve"> </w:t>
      </w:r>
      <w:r>
        <w:t>s</w:t>
      </w:r>
      <w:r w:rsidRPr="0088278D">
        <w:t xml:space="preserve">elect Assignment Repurchase from the </w:t>
      </w:r>
      <w:r w:rsidRPr="00F46DF2">
        <w:rPr>
          <w:b/>
        </w:rPr>
        <w:t>Servicing Type</w:t>
      </w:r>
      <w:r w:rsidRPr="0088278D">
        <w:t xml:space="preserve"> </w:t>
      </w:r>
      <w:r>
        <w:t>dropdown</w:t>
      </w:r>
      <w:r w:rsidRPr="0088278D">
        <w:t xml:space="preserve"> and populate the required fields (marked with </w:t>
      </w:r>
      <w:r>
        <w:t>an asterisk).</w:t>
      </w:r>
      <w:r w:rsidRPr="0088278D">
        <w:t xml:space="preserve"> </w:t>
      </w:r>
    </w:p>
    <w:p w14:paraId="6C62F3B5" w14:textId="32BAB499" w:rsidR="00AA1924" w:rsidRDefault="00E327B6" w:rsidP="00AA1924">
      <w:pPr>
        <w:pStyle w:val="FigureCaption0"/>
      </w:pPr>
      <w:r>
        <w:rPr>
          <w:noProof/>
        </w:rPr>
        <w:drawing>
          <wp:inline distT="0" distB="0" distL="0" distR="0" wp14:anchorId="05C921FC" wp14:editId="11F27BB8">
            <wp:extent cx="2522080" cy="2472055"/>
            <wp:effectExtent l="19050" t="19050" r="12065" b="23495"/>
            <wp:docPr id="3017" name="Picture 3017"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7" name="Picture 3017" descr="Graphical user interface, text, application, email&#10;&#10;Description automatically generated"/>
                    <pic:cNvPicPr/>
                  </pic:nvPicPr>
                  <pic:blipFill>
                    <a:blip r:embed="rId401"/>
                    <a:stretch>
                      <a:fillRect/>
                    </a:stretch>
                  </pic:blipFill>
                  <pic:spPr>
                    <a:xfrm>
                      <a:off x="0" y="0"/>
                      <a:ext cx="2532052" cy="2481829"/>
                    </a:xfrm>
                    <a:prstGeom prst="rect">
                      <a:avLst/>
                    </a:prstGeom>
                    <a:ln w="19050">
                      <a:solidFill>
                        <a:schemeClr val="accent1"/>
                      </a:solidFill>
                    </a:ln>
                  </pic:spPr>
                </pic:pic>
              </a:graphicData>
            </a:graphic>
          </wp:inline>
        </w:drawing>
      </w:r>
    </w:p>
    <w:p w14:paraId="2B2C5919" w14:textId="16BF520C" w:rsidR="00AA1924" w:rsidRPr="00B31C42" w:rsidRDefault="00AA1924" w:rsidP="00AA1924">
      <w:pPr>
        <w:pStyle w:val="FigureCaption0"/>
      </w:pPr>
      <w:bookmarkStart w:id="4373" w:name="_Toc90644483"/>
      <w:bookmarkStart w:id="4374" w:name="_Toc230164222"/>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69</w:t>
      </w:r>
      <w:r>
        <w:rPr>
          <w:noProof/>
        </w:rPr>
        <w:fldChar w:fldCharType="end"/>
      </w:r>
      <w:r>
        <w:rPr>
          <w:noProof/>
        </w:rPr>
        <w:t xml:space="preserve">: </w:t>
      </w:r>
      <w:r w:rsidR="00E327B6" w:rsidRPr="00E327B6">
        <w:rPr>
          <w:noProof/>
        </w:rPr>
        <w:t>Assigned - Claims - Assignment Repurchase - Edit Servicing Management</w:t>
      </w:r>
      <w:bookmarkEnd w:id="4373"/>
      <w:bookmarkEnd w:id="4374"/>
    </w:p>
    <w:p w14:paraId="5F62CEC0" w14:textId="77777777" w:rsidR="00AA1924" w:rsidRPr="0088278D" w:rsidRDefault="00AA1924" w:rsidP="00AA1924">
      <w:pPr>
        <w:pStyle w:val="OrderedList"/>
        <w:jc w:val="both"/>
      </w:pPr>
      <w:r>
        <w:t>Click</w:t>
      </w:r>
      <w:r w:rsidRPr="0088278D">
        <w:t xml:space="preserve"> the </w:t>
      </w:r>
      <w:r>
        <w:t>c</w:t>
      </w:r>
      <w:r w:rsidRPr="0088278D">
        <w:t xml:space="preserve">heckbox beside </w:t>
      </w:r>
      <w:r w:rsidRPr="00AA5159">
        <w:rPr>
          <w:b/>
        </w:rPr>
        <w:t>Go to Servicing Steps after Submit</w:t>
      </w:r>
      <w:r>
        <w:t xml:space="preserve"> (A</w:t>
      </w:r>
      <w:r w:rsidRPr="0088278D">
        <w:t xml:space="preserve">t the bottom of the </w:t>
      </w:r>
      <w:r w:rsidRPr="000A40AC">
        <w:rPr>
          <w:b/>
        </w:rPr>
        <w:t>Edit Servicing Management</w:t>
      </w:r>
      <w:r w:rsidRPr="0088278D">
        <w:t xml:space="preserve"> Window</w:t>
      </w:r>
      <w:r>
        <w:t>) to go to into the timeline.</w:t>
      </w:r>
    </w:p>
    <w:p w14:paraId="6CA27E34" w14:textId="77777777" w:rsidR="00AA1924" w:rsidRPr="0088278D" w:rsidRDefault="00AA1924" w:rsidP="00AA1924">
      <w:pPr>
        <w:pStyle w:val="OrderedList"/>
        <w:jc w:val="both"/>
      </w:pPr>
      <w:r>
        <w:rPr>
          <w:rFonts w:cs="Calibri"/>
        </w:rPr>
        <w:t xml:space="preserve">Click </w:t>
      </w:r>
      <w:r w:rsidRPr="00AA5159">
        <w:rPr>
          <w:rFonts w:cs="Calibri"/>
          <w:b/>
        </w:rPr>
        <w:t>Submit</w:t>
      </w:r>
      <w:r>
        <w:rPr>
          <w:rFonts w:cs="Calibri"/>
        </w:rPr>
        <w:t xml:space="preserve"> </w:t>
      </w:r>
      <w:r w:rsidRPr="0088278D">
        <w:rPr>
          <w:rFonts w:cs="Calibri"/>
        </w:rPr>
        <w:t xml:space="preserve">(If you click </w:t>
      </w:r>
      <w:r w:rsidRPr="008D24EA">
        <w:rPr>
          <w:rFonts w:cs="Calibri"/>
          <w:b/>
        </w:rPr>
        <w:t>Cancel</w:t>
      </w:r>
      <w:r w:rsidRPr="0088278D">
        <w:rPr>
          <w:rFonts w:cs="Calibri"/>
        </w:rPr>
        <w:t xml:space="preserve">, the </w:t>
      </w:r>
      <w:r w:rsidRPr="0088278D">
        <w:t>Assigned Claims Setup Search Screen will be displayed</w:t>
      </w:r>
      <w:r>
        <w:t>).</w:t>
      </w:r>
    </w:p>
    <w:p w14:paraId="30D084A8" w14:textId="77777777" w:rsidR="00AA1924" w:rsidRPr="00AD6114" w:rsidRDefault="00AA1924" w:rsidP="00AA1924">
      <w:pPr>
        <w:pStyle w:val="OrderedList"/>
        <w:jc w:val="both"/>
      </w:pPr>
      <w:r w:rsidRPr="0088278D">
        <w:t xml:space="preserve">The </w:t>
      </w:r>
      <w:r w:rsidRPr="005047C8">
        <w:rPr>
          <w:b/>
        </w:rPr>
        <w:t>Claims Steps</w:t>
      </w:r>
      <w:r w:rsidRPr="0088278D">
        <w:t xml:space="preserve"> screen for Assignment Repurchase timeline is displayed</w:t>
      </w:r>
      <w:r>
        <w:t>.</w:t>
      </w:r>
      <w:r w:rsidRPr="0088278D">
        <w:t xml:space="preserve"> </w:t>
      </w:r>
    </w:p>
    <w:p w14:paraId="4A7DECEF" w14:textId="3E721C49" w:rsidR="00AA1924" w:rsidRDefault="00AA1924" w:rsidP="00AA1924">
      <w:pPr>
        <w:pStyle w:val="BodyText"/>
        <w:jc w:val="center"/>
      </w:pPr>
      <w:r w:rsidRPr="00132D1C">
        <w:rPr>
          <w:noProof/>
        </w:rPr>
        <w:t xml:space="preserve"> </w:t>
      </w:r>
      <w:r w:rsidR="00E327B6">
        <w:rPr>
          <w:noProof/>
        </w:rPr>
        <w:drawing>
          <wp:inline distT="0" distB="0" distL="0" distR="0" wp14:anchorId="0757834C" wp14:editId="11A8A080">
            <wp:extent cx="5943600" cy="1061085"/>
            <wp:effectExtent l="19050" t="19050" r="19050" b="24765"/>
            <wp:docPr id="3018" name="Picture 301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8" name="Picture 3018" descr="Graphical user interface, application&#10;&#10;Description automatically generated"/>
                    <pic:cNvPicPr/>
                  </pic:nvPicPr>
                  <pic:blipFill>
                    <a:blip r:embed="rId402"/>
                    <a:stretch>
                      <a:fillRect/>
                    </a:stretch>
                  </pic:blipFill>
                  <pic:spPr>
                    <a:xfrm>
                      <a:off x="0" y="0"/>
                      <a:ext cx="5943600" cy="1061085"/>
                    </a:xfrm>
                    <a:prstGeom prst="rect">
                      <a:avLst/>
                    </a:prstGeom>
                    <a:ln w="19050">
                      <a:solidFill>
                        <a:schemeClr val="accent1"/>
                      </a:solidFill>
                    </a:ln>
                  </pic:spPr>
                </pic:pic>
              </a:graphicData>
            </a:graphic>
          </wp:inline>
        </w:drawing>
      </w:r>
    </w:p>
    <w:p w14:paraId="5BF766BD" w14:textId="36B17493" w:rsidR="00AA1924" w:rsidRDefault="00AA1924" w:rsidP="00AA1924">
      <w:pPr>
        <w:pStyle w:val="FigureCaption0"/>
      </w:pPr>
      <w:bookmarkStart w:id="4375" w:name="_Toc90644484"/>
      <w:bookmarkStart w:id="4376" w:name="_Toc230164223"/>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70</w:t>
      </w:r>
      <w:r>
        <w:rPr>
          <w:noProof/>
        </w:rPr>
        <w:fldChar w:fldCharType="end"/>
      </w:r>
      <w:r>
        <w:rPr>
          <w:noProof/>
        </w:rPr>
        <w:t xml:space="preserve">: </w:t>
      </w:r>
      <w:r w:rsidR="00E327B6" w:rsidRPr="00E327B6">
        <w:rPr>
          <w:noProof/>
        </w:rPr>
        <w:t>Assigned - Claims - Assignment Repurchase - Timeline Steps</w:t>
      </w:r>
      <w:bookmarkEnd w:id="4375"/>
      <w:bookmarkEnd w:id="4376"/>
      <w:r w:rsidRPr="0088278D">
        <w:t xml:space="preserve"> </w:t>
      </w:r>
    </w:p>
    <w:p w14:paraId="3D2D394D" w14:textId="77777777" w:rsidR="00AA1924" w:rsidRDefault="00AA1924" w:rsidP="00AA1924">
      <w:pPr>
        <w:pStyle w:val="OrderedList"/>
        <w:jc w:val="both"/>
      </w:pPr>
      <w:r w:rsidRPr="0088278D">
        <w:t xml:space="preserve">The step </w:t>
      </w:r>
      <w:r w:rsidRPr="00F46DF2">
        <w:rPr>
          <w:b/>
        </w:rPr>
        <w:t>Recommend Repurchase</w:t>
      </w:r>
      <w:r w:rsidRPr="0088278D">
        <w:t xml:space="preserve"> to HUD completion date is pre-populated with the initiation date on the timeline.</w:t>
      </w:r>
    </w:p>
    <w:p w14:paraId="0AFC143F" w14:textId="77777777" w:rsidR="00AA1924" w:rsidRDefault="00AA1924" w:rsidP="00AA1924">
      <w:pPr>
        <w:pStyle w:val="Heading5"/>
      </w:pPr>
      <w:r w:rsidRPr="0041336E">
        <w:t>Upload Repurchase Package</w:t>
      </w:r>
    </w:p>
    <w:p w14:paraId="03A15D21" w14:textId="77777777" w:rsidR="00AA1924" w:rsidRPr="004027AA" w:rsidRDefault="00AA1924" w:rsidP="00AA1924">
      <w:pPr>
        <w:pStyle w:val="BodyText"/>
      </w:pPr>
      <w:r w:rsidRPr="004027AA">
        <w:t xml:space="preserve">HUD NSC </w:t>
      </w:r>
      <w:r>
        <w:t>Contractor completes</w:t>
      </w:r>
      <w:r w:rsidRPr="004027AA">
        <w:t xml:space="preserve"> the following step:</w:t>
      </w:r>
    </w:p>
    <w:p w14:paraId="607E5CDB" w14:textId="77777777" w:rsidR="00AA1924" w:rsidRPr="00C26B57" w:rsidRDefault="00AA1924" w:rsidP="00EE572F">
      <w:pPr>
        <w:pStyle w:val="OrderedList"/>
        <w:jc w:val="both"/>
      </w:pPr>
      <w:r>
        <w:rPr>
          <w:rFonts w:cs="Calibri"/>
        </w:rPr>
        <w:t>To upload the Repurchase Package</w:t>
      </w:r>
      <w:r>
        <w:t>,</w:t>
      </w:r>
      <w:r>
        <w:rPr>
          <w:rFonts w:cs="Calibri"/>
        </w:rPr>
        <w:t xml:space="preserve"> t</w:t>
      </w:r>
      <w:r w:rsidRPr="007E0EEC">
        <w:rPr>
          <w:rFonts w:cs="Calibri"/>
        </w:rPr>
        <w:t xml:space="preserve">he HUD NSC </w:t>
      </w:r>
      <w:r>
        <w:t>Contractor</w:t>
      </w:r>
      <w:r w:rsidRPr="007E0EEC">
        <w:rPr>
          <w:rFonts w:cs="Calibri"/>
        </w:rPr>
        <w:t xml:space="preserve"> </w:t>
      </w:r>
      <w:r>
        <w:rPr>
          <w:rFonts w:cs="Calibri"/>
        </w:rPr>
        <w:t>clicks</w:t>
      </w:r>
      <w:r w:rsidRPr="007E0EEC">
        <w:rPr>
          <w:rFonts w:cs="Calibri"/>
        </w:rPr>
        <w:t xml:space="preserve"> the </w:t>
      </w:r>
      <w:r>
        <w:rPr>
          <w:rFonts w:cs="Calibri"/>
        </w:rPr>
        <w:t xml:space="preserve">upload icon next to </w:t>
      </w:r>
      <w:r w:rsidRPr="007E0EEC">
        <w:rPr>
          <w:rFonts w:cs="Calibri"/>
        </w:rPr>
        <w:t xml:space="preserve">step </w:t>
      </w:r>
      <w:r w:rsidRPr="00882669">
        <w:rPr>
          <w:rFonts w:cs="Calibri"/>
          <w:b/>
          <w:bCs/>
        </w:rPr>
        <w:t>Upload Repurchase Package</w:t>
      </w:r>
      <w:r>
        <w:rPr>
          <w:rFonts w:cs="Calibri"/>
        </w:rPr>
        <w:t xml:space="preserve">. </w:t>
      </w:r>
    </w:p>
    <w:p w14:paraId="6ABD1B4B" w14:textId="77777777" w:rsidR="00AA1924" w:rsidRDefault="00AA1924" w:rsidP="00EE572F">
      <w:pPr>
        <w:pStyle w:val="OrderedList"/>
        <w:jc w:val="both"/>
      </w:pPr>
      <w:r>
        <w:rPr>
          <w:rFonts w:cs="Calibri"/>
        </w:rPr>
        <w:t xml:space="preserve">In the Edit Step pop-up, the </w:t>
      </w:r>
      <w:r w:rsidRPr="007E0EEC">
        <w:rPr>
          <w:rFonts w:cs="Calibri"/>
        </w:rPr>
        <w:t xml:space="preserve">HUD NSC </w:t>
      </w:r>
      <w:r>
        <w:t>Contractor</w:t>
      </w:r>
      <w:r w:rsidRPr="004027AA">
        <w:t xml:space="preserve"> </w:t>
      </w:r>
      <w:r>
        <w:rPr>
          <w:rFonts w:cs="Calibri"/>
        </w:rPr>
        <w:t xml:space="preserve">clicks on Choose File, select the document then click open, </w:t>
      </w:r>
    </w:p>
    <w:p w14:paraId="618D1207" w14:textId="7FB40AFC" w:rsidR="00AA1924" w:rsidRPr="00587789" w:rsidRDefault="00AA1924" w:rsidP="00587789">
      <w:pPr>
        <w:pStyle w:val="OrderedList"/>
        <w:jc w:val="both"/>
      </w:pPr>
      <w:r>
        <w:t>A</w:t>
      </w:r>
      <w:r w:rsidRPr="0088278D">
        <w:t xml:space="preserve">dd a note in the </w:t>
      </w:r>
      <w:r>
        <w:t>Notes field</w:t>
      </w:r>
      <w:r w:rsidRPr="0088278D">
        <w:t xml:space="preserve"> </w:t>
      </w:r>
      <w:r>
        <w:t>(</w:t>
      </w:r>
      <w:r w:rsidRPr="0088278D">
        <w:t>if applicable</w:t>
      </w:r>
      <w:r w:rsidR="00E327B6">
        <w:t>)</w:t>
      </w:r>
      <w:r w:rsidR="00E327B6" w:rsidRPr="0088278D">
        <w:t xml:space="preserve"> and</w:t>
      </w:r>
      <w:r w:rsidRPr="0088278D">
        <w:t xml:space="preserve"> click </w:t>
      </w:r>
      <w:r w:rsidRPr="007E0EEC">
        <w:rPr>
          <w:b/>
        </w:rPr>
        <w:t>Submit</w:t>
      </w:r>
      <w:r w:rsidRPr="0088278D">
        <w:t xml:space="preserve"> on </w:t>
      </w:r>
      <w:r>
        <w:t xml:space="preserve">the </w:t>
      </w:r>
      <w:r w:rsidRPr="00A73AF0">
        <w:rPr>
          <w:b/>
        </w:rPr>
        <w:t>Edit Step</w:t>
      </w:r>
      <w:r>
        <w:t xml:space="preserve"> window</w:t>
      </w:r>
      <w:r w:rsidRPr="0088278D">
        <w:t xml:space="preserve">. This completes the </w:t>
      </w:r>
      <w:r>
        <w:t>upload repurchase process</w:t>
      </w:r>
      <w:r w:rsidRPr="0088278D">
        <w:t>.</w:t>
      </w:r>
      <w:r>
        <w:t xml:space="preserve">   </w:t>
      </w:r>
      <w:r>
        <w:tab/>
      </w:r>
      <w:r>
        <w:tab/>
      </w:r>
      <w:r>
        <w:tab/>
        <w:t xml:space="preserve">                          </w:t>
      </w:r>
    </w:p>
    <w:p w14:paraId="2ECE8971" w14:textId="77777777" w:rsidR="00AA1924" w:rsidRDefault="00AA1924" w:rsidP="00AA1924">
      <w:pPr>
        <w:pStyle w:val="Heading5"/>
      </w:pPr>
      <w:r>
        <w:t>Submit Repurchase Request to HUD</w:t>
      </w:r>
    </w:p>
    <w:p w14:paraId="447B8A4B" w14:textId="77777777" w:rsidR="00AA1924" w:rsidRPr="004027AA" w:rsidRDefault="00AA1924" w:rsidP="00AA1924">
      <w:pPr>
        <w:pStyle w:val="BodyText"/>
      </w:pPr>
      <w:r w:rsidRPr="004027AA">
        <w:t xml:space="preserve">HUD NSC </w:t>
      </w:r>
      <w:r>
        <w:t>Contractor completes</w:t>
      </w:r>
      <w:r w:rsidRPr="004027AA">
        <w:t xml:space="preserve"> the following step</w:t>
      </w:r>
      <w:r>
        <w:t>:</w:t>
      </w:r>
    </w:p>
    <w:p w14:paraId="52753BB5" w14:textId="77777777" w:rsidR="00AA1924" w:rsidRPr="0088278D" w:rsidRDefault="00AA1924" w:rsidP="00EE572F">
      <w:pPr>
        <w:pStyle w:val="OrderedList"/>
        <w:jc w:val="both"/>
      </w:pPr>
      <w:r>
        <w:rPr>
          <w:rFonts w:cs="Calibri"/>
        </w:rPr>
        <w:t>T</w:t>
      </w:r>
      <w:r w:rsidRPr="007E0EEC">
        <w:rPr>
          <w:rFonts w:cs="Calibri"/>
        </w:rPr>
        <w:t xml:space="preserve">he HUD NSC </w:t>
      </w:r>
      <w:r>
        <w:t>Contractor</w:t>
      </w:r>
      <w:r w:rsidRPr="004027AA">
        <w:t xml:space="preserve"> </w:t>
      </w:r>
      <w:r>
        <w:rPr>
          <w:rFonts w:cs="Calibri"/>
        </w:rPr>
        <w:t xml:space="preserve">selects the </w:t>
      </w:r>
      <w:r w:rsidRPr="007E0EEC">
        <w:rPr>
          <w:rFonts w:cs="Calibri"/>
        </w:rPr>
        <w:t xml:space="preserve">step </w:t>
      </w:r>
      <w:r w:rsidRPr="0041336E">
        <w:rPr>
          <w:rFonts w:cs="Calibri"/>
          <w:b/>
          <w:bCs/>
        </w:rPr>
        <w:t>Repurchase Request sent to HUD</w:t>
      </w:r>
      <w:r>
        <w:rPr>
          <w:rFonts w:cs="Calibri"/>
        </w:rPr>
        <w:t xml:space="preserve">, </w:t>
      </w:r>
      <w:r w:rsidRPr="007E0EEC">
        <w:rPr>
          <w:rFonts w:cs="Calibri"/>
        </w:rPr>
        <w:t>populate the complete date,</w:t>
      </w:r>
      <w:r w:rsidRPr="0088278D">
        <w:t xml:space="preserve"> add a note in the </w:t>
      </w:r>
      <w:r>
        <w:t>Notes field</w:t>
      </w:r>
      <w:r w:rsidRPr="0088278D">
        <w:t xml:space="preserve"> </w:t>
      </w:r>
      <w:r>
        <w:t>(</w:t>
      </w:r>
      <w:r w:rsidRPr="0088278D">
        <w:t>if applicable</w:t>
      </w:r>
      <w:r>
        <w:t>)</w:t>
      </w:r>
      <w:r w:rsidRPr="0088278D">
        <w:t xml:space="preserve">, and click </w:t>
      </w:r>
      <w:r w:rsidRPr="007E0EEC">
        <w:rPr>
          <w:b/>
        </w:rPr>
        <w:t>Submit</w:t>
      </w:r>
      <w:r w:rsidRPr="0088278D">
        <w:t xml:space="preserve"> on </w:t>
      </w:r>
      <w:r>
        <w:t xml:space="preserve">the </w:t>
      </w:r>
      <w:r w:rsidRPr="00A73AF0">
        <w:rPr>
          <w:b/>
        </w:rPr>
        <w:t>Edit Step</w:t>
      </w:r>
      <w:r>
        <w:t xml:space="preserve"> window</w:t>
      </w:r>
      <w:r w:rsidRPr="0088278D">
        <w:t xml:space="preserve">. This completes the </w:t>
      </w:r>
      <w:r>
        <w:t>repurchase request sent to HUD process</w:t>
      </w:r>
      <w:r w:rsidRPr="0088278D">
        <w:t>.</w:t>
      </w:r>
      <w:r>
        <w:t xml:space="preserve">  </w:t>
      </w:r>
    </w:p>
    <w:p w14:paraId="76806E22" w14:textId="77777777" w:rsidR="00AA1924" w:rsidRDefault="00AA1924" w:rsidP="00AA1924">
      <w:pPr>
        <w:pStyle w:val="Heading5"/>
      </w:pPr>
      <w:r>
        <w:t>Approve/Deny Pre-Repurchase - HUD NSC Staff Activity</w:t>
      </w:r>
    </w:p>
    <w:p w14:paraId="380E1752" w14:textId="77777777" w:rsidR="00AA1924" w:rsidRPr="004027AA" w:rsidRDefault="00AA1924" w:rsidP="00AA1924">
      <w:pPr>
        <w:pStyle w:val="BodyText"/>
      </w:pPr>
      <w:r w:rsidRPr="004027AA">
        <w:t xml:space="preserve">HUD NSC Staff must perform </w:t>
      </w:r>
      <w:r>
        <w:t xml:space="preserve">one of </w:t>
      </w:r>
      <w:r w:rsidRPr="004027AA">
        <w:t>the following step</w:t>
      </w:r>
      <w:r>
        <w:t>s</w:t>
      </w:r>
      <w:r w:rsidRPr="004027AA">
        <w:t>:</w:t>
      </w:r>
    </w:p>
    <w:p w14:paraId="0FA18021" w14:textId="15E6C434" w:rsidR="00AA1924" w:rsidRPr="00FA78D4" w:rsidRDefault="00AA1924" w:rsidP="00EE572F">
      <w:pPr>
        <w:pStyle w:val="OrderedList"/>
        <w:jc w:val="both"/>
      </w:pPr>
      <w:r w:rsidRPr="003B4242">
        <w:t xml:space="preserve">To Approve </w:t>
      </w:r>
      <w:r w:rsidRPr="00FA78D4">
        <w:t>Pre-Repurchase,</w:t>
      </w:r>
      <w:r w:rsidRPr="003B4242">
        <w:t xml:space="preserve"> t</w:t>
      </w:r>
      <w:r w:rsidRPr="00882669">
        <w:t xml:space="preserve">he HUD NSC </w:t>
      </w:r>
      <w:r w:rsidR="00E327B6" w:rsidRPr="00882669">
        <w:t>Staff selects</w:t>
      </w:r>
      <w:r w:rsidRPr="00882669">
        <w:t xml:space="preserve"> the optional step </w:t>
      </w:r>
      <w:r w:rsidRPr="00882669">
        <w:rPr>
          <w:b/>
          <w:bCs/>
        </w:rPr>
        <w:t>HUD Approved Pre-Repurchase</w:t>
      </w:r>
      <w:r w:rsidRPr="003B4242">
        <w:t>, populate the complete date,</w:t>
      </w:r>
      <w:r w:rsidRPr="00FA78D4">
        <w:t xml:space="preserve"> add a note in the Notes field (if applicable), and click </w:t>
      </w:r>
      <w:r w:rsidRPr="00882669">
        <w:t>Submit</w:t>
      </w:r>
      <w:r w:rsidRPr="00FA78D4">
        <w:t xml:space="preserve"> on the </w:t>
      </w:r>
      <w:r w:rsidRPr="00882669">
        <w:t>Edit Step</w:t>
      </w:r>
      <w:r w:rsidRPr="00FA78D4">
        <w:t xml:space="preserve"> window. This completes the pre-approval process. Completing this step will add the </w:t>
      </w:r>
      <w:r w:rsidRPr="00882669">
        <w:rPr>
          <w:b/>
          <w:bCs/>
        </w:rPr>
        <w:t>Pre-Repurchase Letter Issued to Servicer</w:t>
      </w:r>
      <w:r w:rsidRPr="00FA78D4">
        <w:t xml:space="preserve"> step into the timeline and enables the prior Servicer to view the loan in the system. </w:t>
      </w:r>
    </w:p>
    <w:p w14:paraId="41BD3593" w14:textId="77777777" w:rsidR="00AA1924" w:rsidRPr="00FA78D4" w:rsidRDefault="00AA1924" w:rsidP="00EE572F">
      <w:pPr>
        <w:pStyle w:val="OrderedList"/>
        <w:jc w:val="both"/>
      </w:pPr>
      <w:r w:rsidRPr="00FA78D4">
        <w:t xml:space="preserve"> </w:t>
      </w:r>
      <w:r w:rsidRPr="003B4242">
        <w:t xml:space="preserve">To Deny </w:t>
      </w:r>
      <w:r w:rsidRPr="00FA78D4">
        <w:t>Pre-Repurchase,</w:t>
      </w:r>
      <w:r w:rsidRPr="003B4242">
        <w:t xml:space="preserve"> the HUD NSC Staff</w:t>
      </w:r>
      <w:r w:rsidRPr="00882669">
        <w:t xml:space="preserve"> selects the optional step </w:t>
      </w:r>
      <w:r w:rsidRPr="00882669">
        <w:rPr>
          <w:b/>
          <w:bCs/>
        </w:rPr>
        <w:t>HUD Denied Pre-Repurchase</w:t>
      </w:r>
      <w:r w:rsidRPr="003B4242">
        <w:t>, populate the complete date,</w:t>
      </w:r>
      <w:r w:rsidRPr="00FA78D4">
        <w:t xml:space="preserve"> add a note in the Notes field (if applicable), and click </w:t>
      </w:r>
      <w:r w:rsidRPr="00882669">
        <w:t>Submit</w:t>
      </w:r>
      <w:r w:rsidRPr="00FA78D4">
        <w:t xml:space="preserve"> on the </w:t>
      </w:r>
      <w:r w:rsidRPr="00882669">
        <w:t>Edit Step</w:t>
      </w:r>
      <w:r w:rsidRPr="00FA78D4">
        <w:t xml:space="preserve"> window. Completing this step inactivates the Repurchase timeline.</w:t>
      </w:r>
    </w:p>
    <w:p w14:paraId="12BD1C1A" w14:textId="77777777" w:rsidR="00AA1924" w:rsidRDefault="00AA1924" w:rsidP="00AA1924">
      <w:pPr>
        <w:pStyle w:val="Heading5"/>
      </w:pPr>
      <w:r>
        <w:t>Perform Repurchase - HUD NSC Contractor Activities</w:t>
      </w:r>
    </w:p>
    <w:p w14:paraId="7BEBC0CC" w14:textId="77777777" w:rsidR="00AA1924" w:rsidRPr="004027AA" w:rsidRDefault="00AA1924" w:rsidP="00AA1924">
      <w:pPr>
        <w:pStyle w:val="BodyText"/>
      </w:pPr>
      <w:r w:rsidRPr="004027AA">
        <w:t xml:space="preserve">HUD NSC </w:t>
      </w:r>
      <w:r>
        <w:t>Contractor completes</w:t>
      </w:r>
      <w:r w:rsidRPr="004027AA">
        <w:t xml:space="preserve"> the following step</w:t>
      </w:r>
      <w:r>
        <w:t>s</w:t>
      </w:r>
      <w:r w:rsidRPr="004027AA">
        <w:t>:</w:t>
      </w:r>
    </w:p>
    <w:p w14:paraId="1E504A86" w14:textId="77777777" w:rsidR="00AA1924" w:rsidRPr="00F46DF2" w:rsidRDefault="00AA1924" w:rsidP="00EE572F">
      <w:pPr>
        <w:pStyle w:val="OrderedList"/>
        <w:jc w:val="both"/>
      </w:pPr>
      <w:r w:rsidRPr="009A51E2">
        <w:t>Generate the Pre-Repurchase Letter</w:t>
      </w:r>
      <w:r w:rsidRPr="0088278D">
        <w:t xml:space="preserve">, </w:t>
      </w:r>
      <w:r>
        <w:t>click</w:t>
      </w:r>
      <w:r w:rsidRPr="0088278D">
        <w:t xml:space="preserve"> the </w:t>
      </w:r>
      <w:r w:rsidRPr="00981FF2">
        <w:rPr>
          <w:b/>
        </w:rPr>
        <w:t>magnifying glass</w:t>
      </w:r>
      <w:r w:rsidRPr="0088278D">
        <w:t xml:space="preserve"> beside</w:t>
      </w:r>
      <w:r>
        <w:t xml:space="preserve"> the</w:t>
      </w:r>
      <w:r w:rsidRPr="0088278D">
        <w:t xml:space="preserve"> </w:t>
      </w:r>
      <w:r w:rsidRPr="009A51E2">
        <w:rPr>
          <w:rFonts w:cs="Calibri"/>
          <w:b/>
        </w:rPr>
        <w:t>Pre-</w:t>
      </w:r>
      <w:r w:rsidRPr="00882669">
        <w:rPr>
          <w:b/>
        </w:rPr>
        <w:t>Repurchase</w:t>
      </w:r>
      <w:r w:rsidRPr="009A51E2">
        <w:rPr>
          <w:rFonts w:cs="Calibri"/>
          <w:b/>
        </w:rPr>
        <w:t xml:space="preserve"> Letter Issued to Servicer</w:t>
      </w:r>
      <w:r w:rsidRPr="0088278D">
        <w:t xml:space="preserve"> step to preview the letter</w:t>
      </w:r>
      <w:r>
        <w:t>. T</w:t>
      </w:r>
      <w:r w:rsidRPr="0088278D">
        <w:t>he</w:t>
      </w:r>
      <w:r w:rsidRPr="00981FF2">
        <w:rPr>
          <w:szCs w:val="24"/>
        </w:rPr>
        <w:t xml:space="preserve"> Modify Letter Fields window is displayed. Edit the subject and salutation and select </w:t>
      </w:r>
      <w:r w:rsidRPr="00981FF2">
        <w:rPr>
          <w:b/>
          <w:bCs/>
          <w:szCs w:val="24"/>
        </w:rPr>
        <w:t>OK</w:t>
      </w:r>
      <w:r w:rsidRPr="00981FF2">
        <w:rPr>
          <w:szCs w:val="24"/>
        </w:rPr>
        <w:t xml:space="preserve">. The </w:t>
      </w:r>
      <w:r w:rsidRPr="0088278D">
        <w:t>Pre-Repurchase Letter</w:t>
      </w:r>
      <w:r w:rsidRPr="00981FF2">
        <w:rPr>
          <w:szCs w:val="24"/>
        </w:rPr>
        <w:t xml:space="preserve"> is displayed. </w:t>
      </w:r>
    </w:p>
    <w:p w14:paraId="0947A643" w14:textId="77777777" w:rsidR="00AA1924" w:rsidRPr="0088278D" w:rsidRDefault="00AA1924" w:rsidP="00EE572F">
      <w:pPr>
        <w:pStyle w:val="OrderedList"/>
        <w:jc w:val="both"/>
      </w:pPr>
      <w:r w:rsidRPr="009A51E2">
        <w:t>Print the pre-Repurchase Letter</w:t>
      </w:r>
      <w:r>
        <w:t>, t</w:t>
      </w:r>
      <w:r w:rsidRPr="0088278D">
        <w:t xml:space="preserve">he printer icon beside the </w:t>
      </w:r>
      <w:r w:rsidRPr="00F0575E">
        <w:rPr>
          <w:rFonts w:cs="Calibri"/>
          <w:b/>
        </w:rPr>
        <w:t>Pre-</w:t>
      </w:r>
      <w:r w:rsidRPr="00F0575E">
        <w:rPr>
          <w:b/>
        </w:rPr>
        <w:t>Repurchase</w:t>
      </w:r>
      <w:r w:rsidRPr="00F0575E">
        <w:rPr>
          <w:rFonts w:cs="Calibri"/>
          <w:b/>
        </w:rPr>
        <w:t xml:space="preserve"> Letter Issued to Servicer</w:t>
      </w:r>
      <w:r w:rsidRPr="0088278D">
        <w:t xml:space="preserve"> step allows the HUD </w:t>
      </w:r>
      <w:r>
        <w:t>contractor</w:t>
      </w:r>
      <w:r w:rsidRPr="0088278D">
        <w:t xml:space="preserve"> to auto-save the document to the </w:t>
      </w:r>
      <w:r w:rsidRPr="00F46DF2">
        <w:rPr>
          <w:b/>
        </w:rPr>
        <w:t>Documents</w:t>
      </w:r>
      <w:r w:rsidRPr="0088278D">
        <w:t xml:space="preserve"> tab. Select the </w:t>
      </w:r>
      <w:r w:rsidRPr="00F46DF2">
        <w:rPr>
          <w:b/>
        </w:rPr>
        <w:t>printer icon</w:t>
      </w:r>
      <w:r w:rsidRPr="0088278D">
        <w:t xml:space="preserve">, the Modify Letter Fields window is displayed. Edit the </w:t>
      </w:r>
      <w:r>
        <w:t>subject and salutation</w:t>
      </w:r>
      <w:r w:rsidRPr="0088278D">
        <w:t xml:space="preserve"> and select </w:t>
      </w:r>
      <w:r w:rsidRPr="003F216C">
        <w:rPr>
          <w:b/>
          <w:bCs/>
        </w:rPr>
        <w:t>OK</w:t>
      </w:r>
      <w:r w:rsidRPr="0088278D">
        <w:t xml:space="preserve">. The </w:t>
      </w:r>
      <w:r w:rsidRPr="00F46DF2">
        <w:rPr>
          <w:b/>
        </w:rPr>
        <w:t>Pre-Repurchase Letter</w:t>
      </w:r>
      <w:r w:rsidRPr="0088278D">
        <w:t xml:space="preserve"> is displayed.</w:t>
      </w:r>
      <w:r>
        <w:t xml:space="preserve"> </w:t>
      </w:r>
      <w:r w:rsidRPr="0088278D">
        <w:t>This action auto-saves the document in the Documents tab and auto-completes the step.</w:t>
      </w:r>
    </w:p>
    <w:p w14:paraId="1CC218EE" w14:textId="77777777" w:rsidR="00AA1924" w:rsidRDefault="00AA1924" w:rsidP="00EE572F">
      <w:pPr>
        <w:pStyle w:val="OrderedList"/>
        <w:jc w:val="both"/>
      </w:pPr>
      <w:r w:rsidRPr="00882669">
        <w:rPr>
          <w:b/>
          <w:bCs/>
        </w:rPr>
        <w:t>Approve /Deny Repurchase Extension Request</w:t>
      </w:r>
      <w:r>
        <w:t>, i</w:t>
      </w:r>
      <w:r w:rsidRPr="0088278D">
        <w:t xml:space="preserve">f </w:t>
      </w:r>
      <w:r>
        <w:t xml:space="preserve">an </w:t>
      </w:r>
      <w:r w:rsidRPr="0088278D">
        <w:t xml:space="preserve">extension is </w:t>
      </w:r>
      <w:r>
        <w:t xml:space="preserve">requested by the servicer by adding the </w:t>
      </w:r>
      <w:r w:rsidRPr="00882669">
        <w:rPr>
          <w:b/>
          <w:bCs/>
        </w:rPr>
        <w:t>Servicer 30 Day Extension Requested</w:t>
      </w:r>
      <w:r>
        <w:t xml:space="preserve"> step, the step </w:t>
      </w:r>
      <w:r w:rsidRPr="00882669">
        <w:rPr>
          <w:b/>
          <w:bCs/>
        </w:rPr>
        <w:t>Extension Request Reviewed</w:t>
      </w:r>
      <w:r>
        <w:t xml:space="preserve"> will be added into the timeline. </w:t>
      </w:r>
    </w:p>
    <w:p w14:paraId="5D432BF7" w14:textId="5101C95E" w:rsidR="00AA1924" w:rsidRDefault="00AA1924" w:rsidP="006C3C3F">
      <w:pPr>
        <w:pStyle w:val="OrderedList"/>
        <w:numPr>
          <w:ilvl w:val="1"/>
          <w:numId w:val="113"/>
        </w:numPr>
        <w:jc w:val="both"/>
      </w:pPr>
      <w:r>
        <w:t xml:space="preserve">To </w:t>
      </w:r>
      <w:r w:rsidR="00E327B6" w:rsidRPr="0088278D">
        <w:t>grant</w:t>
      </w:r>
      <w:r w:rsidRPr="0088278D">
        <w:t xml:space="preserve"> </w:t>
      </w:r>
      <w:r>
        <w:t>the extension, the HUD NSC Contractor</w:t>
      </w:r>
      <w:r w:rsidRPr="0088278D">
        <w:t xml:space="preserve"> add</w:t>
      </w:r>
      <w:r>
        <w:t>s</w:t>
      </w:r>
      <w:r w:rsidRPr="0088278D">
        <w:t xml:space="preserve"> the optional step </w:t>
      </w:r>
      <w:r w:rsidRPr="00882669">
        <w:rPr>
          <w:b/>
          <w:bCs/>
        </w:rPr>
        <w:t>30 Day Pre-Repurchase Extension Granted</w:t>
      </w:r>
      <w:r w:rsidRPr="0088278D">
        <w:t xml:space="preserve">. To add the optional step, </w:t>
      </w:r>
      <w:r>
        <w:t>click</w:t>
      </w:r>
      <w:r w:rsidRPr="0088278D">
        <w:t xml:space="preserve"> </w:t>
      </w:r>
      <w:r w:rsidRPr="008D24EA">
        <w:rPr>
          <w:b/>
        </w:rPr>
        <w:t>New</w:t>
      </w:r>
      <w:r w:rsidRPr="0088278D">
        <w:t xml:space="preserve">. Select the step from the </w:t>
      </w:r>
      <w:r w:rsidRPr="000C2021">
        <w:rPr>
          <w:b/>
        </w:rPr>
        <w:t xml:space="preserve">Step Description </w:t>
      </w:r>
      <w:r w:rsidRPr="000C2021">
        <w:t>dropdown</w:t>
      </w:r>
      <w:r>
        <w:t xml:space="preserve">, </w:t>
      </w:r>
      <w:r w:rsidRPr="007E0EEC">
        <w:rPr>
          <w:rFonts w:cs="Calibri"/>
        </w:rPr>
        <w:t>populate the complete date,</w:t>
      </w:r>
      <w:r w:rsidRPr="0088278D">
        <w:t xml:space="preserve"> add a note in the </w:t>
      </w:r>
      <w:r>
        <w:t>Notes field</w:t>
      </w:r>
      <w:r w:rsidRPr="0088278D">
        <w:t xml:space="preserve"> </w:t>
      </w:r>
      <w:r>
        <w:t>(</w:t>
      </w:r>
      <w:r w:rsidRPr="0088278D">
        <w:t>if applicable</w:t>
      </w:r>
      <w:r>
        <w:t>)</w:t>
      </w:r>
      <w:r w:rsidRPr="0088278D">
        <w:t>,</w:t>
      </w:r>
      <w:r w:rsidRPr="000C2021">
        <w:t xml:space="preserve"> </w:t>
      </w:r>
      <w:r w:rsidRPr="0088278D">
        <w:t xml:space="preserve">and click </w:t>
      </w:r>
      <w:r>
        <w:rPr>
          <w:b/>
        </w:rPr>
        <w:t xml:space="preserve">Submit </w:t>
      </w:r>
      <w:r w:rsidRPr="00E50CE0">
        <w:t>on the new window</w:t>
      </w:r>
      <w:r w:rsidRPr="0088278D">
        <w:t xml:space="preserve">. The </w:t>
      </w:r>
      <w:r>
        <w:t xml:space="preserve">completed </w:t>
      </w:r>
      <w:r w:rsidRPr="0088278D">
        <w:t>step will be added to the list of steps.</w:t>
      </w:r>
    </w:p>
    <w:p w14:paraId="74FA83D6" w14:textId="77777777" w:rsidR="00AA1924" w:rsidRPr="0088278D" w:rsidRDefault="00AA1924" w:rsidP="006C3C3F">
      <w:pPr>
        <w:pStyle w:val="OrderedList"/>
        <w:numPr>
          <w:ilvl w:val="1"/>
          <w:numId w:val="113"/>
        </w:numPr>
        <w:jc w:val="both"/>
      </w:pPr>
      <w:r>
        <w:t>To deny the extension, the HUD NSC Contractor</w:t>
      </w:r>
      <w:r w:rsidRPr="0088278D">
        <w:t xml:space="preserve"> add</w:t>
      </w:r>
      <w:r>
        <w:t>s</w:t>
      </w:r>
      <w:r w:rsidRPr="0088278D">
        <w:t xml:space="preserve"> the optional step </w:t>
      </w:r>
      <w:r w:rsidRPr="00882669">
        <w:rPr>
          <w:b/>
          <w:bCs/>
        </w:rPr>
        <w:t>30 Day Pre-Repurchase Extension Denied</w:t>
      </w:r>
      <w:r w:rsidRPr="0088278D">
        <w:t xml:space="preserve">. To add the optional step, </w:t>
      </w:r>
      <w:r>
        <w:t>click</w:t>
      </w:r>
      <w:r w:rsidRPr="0088278D">
        <w:t xml:space="preserve"> </w:t>
      </w:r>
      <w:r w:rsidRPr="00E6212E">
        <w:rPr>
          <w:b/>
        </w:rPr>
        <w:t>New</w:t>
      </w:r>
      <w:r w:rsidRPr="0088278D">
        <w:t xml:space="preserve">. Select the step from the </w:t>
      </w:r>
      <w:r w:rsidRPr="00E6212E">
        <w:rPr>
          <w:b/>
        </w:rPr>
        <w:t xml:space="preserve">Step Description </w:t>
      </w:r>
      <w:r w:rsidRPr="000C2021">
        <w:t>dropdown</w:t>
      </w:r>
      <w:r>
        <w:t xml:space="preserve">, </w:t>
      </w:r>
      <w:r w:rsidRPr="007E0EEC">
        <w:rPr>
          <w:rFonts w:cs="Calibri"/>
        </w:rPr>
        <w:t>populate the complete date,</w:t>
      </w:r>
      <w:r w:rsidRPr="0088278D">
        <w:t xml:space="preserve"> add a note in the </w:t>
      </w:r>
      <w:r>
        <w:t>Notes field</w:t>
      </w:r>
      <w:r w:rsidRPr="0088278D">
        <w:t xml:space="preserve"> </w:t>
      </w:r>
      <w:r>
        <w:t>(</w:t>
      </w:r>
      <w:r w:rsidRPr="0088278D">
        <w:t>if applicable</w:t>
      </w:r>
      <w:r>
        <w:t>)</w:t>
      </w:r>
      <w:r w:rsidRPr="0088278D">
        <w:t>,</w:t>
      </w:r>
      <w:r w:rsidRPr="000C2021">
        <w:t xml:space="preserve"> </w:t>
      </w:r>
      <w:r w:rsidRPr="0088278D">
        <w:t xml:space="preserve">and click </w:t>
      </w:r>
      <w:r w:rsidRPr="00E6212E">
        <w:rPr>
          <w:b/>
        </w:rPr>
        <w:t xml:space="preserve">Submit </w:t>
      </w:r>
      <w:r w:rsidRPr="00E50CE0">
        <w:t>on the new window</w:t>
      </w:r>
      <w:r w:rsidRPr="0088278D">
        <w:t xml:space="preserve">. The </w:t>
      </w:r>
      <w:r>
        <w:t xml:space="preserve">completed </w:t>
      </w:r>
      <w:r w:rsidRPr="0088278D">
        <w:t>step will be added to the list of steps.</w:t>
      </w:r>
    </w:p>
    <w:p w14:paraId="49A0922B" w14:textId="77777777" w:rsidR="00AA1924" w:rsidRDefault="00AA1924" w:rsidP="00AA1924">
      <w:pPr>
        <w:pStyle w:val="Heading5"/>
      </w:pPr>
      <w:r w:rsidRPr="005E21C3">
        <w:t>Servicer Upload Curative/Appeal Documents Package</w:t>
      </w:r>
      <w:r>
        <w:t xml:space="preserve"> (optional Servicer step)</w:t>
      </w:r>
    </w:p>
    <w:p w14:paraId="301444FA" w14:textId="7EDCA72E" w:rsidR="00AA1924" w:rsidRDefault="000D180F" w:rsidP="00726852">
      <w:pPr>
        <w:pStyle w:val="BodyText"/>
        <w:rPr>
          <w:rFonts w:cs="Calibri"/>
        </w:rPr>
      </w:pPr>
      <w:r>
        <w:rPr>
          <w:rFonts w:cs="Calibri"/>
        </w:rPr>
        <w:t xml:space="preserve">To upload curative/appeal documents the Servicer adds the optional step </w:t>
      </w:r>
      <w:r>
        <w:rPr>
          <w:rFonts w:cs="Calibri"/>
          <w:b/>
        </w:rPr>
        <w:t xml:space="preserve">Servicer Upload Curative/Appeal Documents Package. </w:t>
      </w:r>
      <w:r w:rsidRPr="0096321F">
        <w:rPr>
          <w:rFonts w:cs="Calibri"/>
          <w:bCs w:val="0"/>
        </w:rPr>
        <w:t>To add the optional step, click New. Select the step from the Step Description drop down. Select Choose File to upload the documents, add a note in the Notes field (if applicable) and click submit.</w:t>
      </w:r>
      <w:r>
        <w:rPr>
          <w:rFonts w:cs="Calibri"/>
          <w:b/>
        </w:rPr>
        <w:t xml:space="preserve"> </w:t>
      </w:r>
      <w:r w:rsidR="00AA1924">
        <w:rPr>
          <w:rFonts w:cs="Calibri"/>
        </w:rPr>
        <w:t xml:space="preserve">If </w:t>
      </w:r>
      <w:r w:rsidR="00AA1924" w:rsidRPr="0077188F">
        <w:rPr>
          <w:rFonts w:cs="Calibri"/>
        </w:rPr>
        <w:t>t</w:t>
      </w:r>
      <w:r w:rsidR="00AA1924" w:rsidRPr="00DC272E">
        <w:rPr>
          <w:rFonts w:cs="Calibri"/>
        </w:rPr>
        <w:t xml:space="preserve">he </w:t>
      </w:r>
      <w:r w:rsidR="00AA1924">
        <w:rPr>
          <w:rFonts w:cs="Calibri"/>
        </w:rPr>
        <w:t>S</w:t>
      </w:r>
      <w:r w:rsidR="00AA1924" w:rsidRPr="00DC272E">
        <w:rPr>
          <w:rFonts w:cs="Calibri"/>
        </w:rPr>
        <w:t xml:space="preserve">ervicer adds the step </w:t>
      </w:r>
      <w:r w:rsidR="00AA1924" w:rsidRPr="00F0575E">
        <w:rPr>
          <w:rFonts w:cs="Calibri"/>
          <w:b/>
        </w:rPr>
        <w:t>Servicer Upload Curative/Appeal Documents Package</w:t>
      </w:r>
      <w:r w:rsidR="00AA1924" w:rsidRPr="005E21C3">
        <w:rPr>
          <w:rFonts w:cs="Calibri"/>
          <w:b/>
        </w:rPr>
        <w:t xml:space="preserve"> </w:t>
      </w:r>
      <w:r w:rsidR="00AA1924" w:rsidRPr="0077188F">
        <w:rPr>
          <w:rFonts w:cs="Calibri"/>
        </w:rPr>
        <w:t>th</w:t>
      </w:r>
      <w:r w:rsidR="00AA1924" w:rsidRPr="00DC272E">
        <w:rPr>
          <w:rFonts w:cs="Calibri"/>
        </w:rPr>
        <w:t>e step</w:t>
      </w:r>
      <w:r w:rsidR="00AA1924" w:rsidRPr="00A00CF8">
        <w:rPr>
          <w:rFonts w:cs="Calibri"/>
        </w:rPr>
        <w:t xml:space="preserve">s </w:t>
      </w:r>
      <w:r w:rsidR="00AA1924" w:rsidRPr="00F0575E">
        <w:rPr>
          <w:rFonts w:cs="Calibri"/>
          <w:b/>
        </w:rPr>
        <w:t>Servicer Curative/Appeal Documents Submitted</w:t>
      </w:r>
      <w:r w:rsidR="00AA1924" w:rsidRPr="005E21C3">
        <w:rPr>
          <w:rFonts w:cs="Calibri"/>
          <w:b/>
        </w:rPr>
        <w:t xml:space="preserve"> </w:t>
      </w:r>
      <w:r w:rsidR="00AA1924" w:rsidRPr="0077188F">
        <w:rPr>
          <w:rFonts w:cs="Calibri"/>
        </w:rPr>
        <w:t>an</w:t>
      </w:r>
      <w:r w:rsidR="00AA1924" w:rsidRPr="00DC272E">
        <w:rPr>
          <w:rFonts w:cs="Calibri"/>
        </w:rPr>
        <w:t xml:space="preserve">d </w:t>
      </w:r>
      <w:r w:rsidR="00AA1924" w:rsidRPr="00F0575E">
        <w:rPr>
          <w:rFonts w:cs="Calibri"/>
          <w:b/>
        </w:rPr>
        <w:t>Curative/Appeal Documents Reviewed</w:t>
      </w:r>
      <w:r w:rsidR="00AA1924" w:rsidRPr="005E21C3">
        <w:rPr>
          <w:rFonts w:cs="Calibri"/>
        </w:rPr>
        <w:t xml:space="preserve"> </w:t>
      </w:r>
      <w:r w:rsidR="00AA1924" w:rsidRPr="0077188F">
        <w:rPr>
          <w:rFonts w:cs="Calibri"/>
        </w:rPr>
        <w:t>ar</w:t>
      </w:r>
      <w:r w:rsidR="00AA1924" w:rsidRPr="00DC272E">
        <w:rPr>
          <w:rFonts w:cs="Calibri"/>
        </w:rPr>
        <w:t>e aut</w:t>
      </w:r>
      <w:r w:rsidR="00AA1924" w:rsidRPr="00A00CF8">
        <w:rPr>
          <w:rFonts w:cs="Calibri"/>
        </w:rPr>
        <w:t>omatically</w:t>
      </w:r>
      <w:r w:rsidR="00AA1924">
        <w:rPr>
          <w:rFonts w:cs="Calibri"/>
        </w:rPr>
        <w:t xml:space="preserve"> </w:t>
      </w:r>
      <w:r w:rsidR="00AA1924" w:rsidRPr="00DC272E">
        <w:rPr>
          <w:rFonts w:cs="Calibri"/>
        </w:rPr>
        <w:t>a</w:t>
      </w:r>
      <w:r w:rsidR="00AA1924" w:rsidRPr="00A00CF8">
        <w:rPr>
          <w:rFonts w:cs="Calibri"/>
        </w:rPr>
        <w:t xml:space="preserve">dded into the timeline.  </w:t>
      </w:r>
    </w:p>
    <w:p w14:paraId="14A6FDFE" w14:textId="77777777" w:rsidR="00AA1924" w:rsidRDefault="00AA1924" w:rsidP="00AA1924">
      <w:pPr>
        <w:pStyle w:val="BodyText"/>
        <w:rPr>
          <w:rFonts w:cs="Calibri"/>
        </w:rPr>
      </w:pPr>
      <w:r w:rsidRPr="004027AA">
        <w:t xml:space="preserve">HUD NSC Staff </w:t>
      </w:r>
      <w:r>
        <w:t>completes</w:t>
      </w:r>
      <w:r w:rsidRPr="004027AA">
        <w:t xml:space="preserve"> the following step</w:t>
      </w:r>
      <w:r>
        <w:t xml:space="preserve">s when the servicer submits step </w:t>
      </w:r>
      <w:r w:rsidRPr="00882669">
        <w:rPr>
          <w:b/>
          <w:bCs w:val="0"/>
        </w:rPr>
        <w:t>Servicer Upload Curative/Appeal Documents Package</w:t>
      </w:r>
      <w:r>
        <w:t>:</w:t>
      </w:r>
      <w:r w:rsidRPr="005E21C3">
        <w:rPr>
          <w:rFonts w:cs="Calibri"/>
        </w:rPr>
        <w:t xml:space="preserve"> </w:t>
      </w:r>
    </w:p>
    <w:p w14:paraId="656AC493" w14:textId="77777777" w:rsidR="00AA1924" w:rsidRPr="003B4242" w:rsidRDefault="00AA1924" w:rsidP="00EE572F">
      <w:pPr>
        <w:pStyle w:val="OrderedList"/>
        <w:jc w:val="both"/>
      </w:pPr>
      <w:r w:rsidRPr="004027AA">
        <w:t>HUD NSC Staff</w:t>
      </w:r>
      <w:r w:rsidRPr="00560C3B">
        <w:rPr>
          <w:rFonts w:cs="Calibri"/>
        </w:rPr>
        <w:t xml:space="preserve"> </w:t>
      </w:r>
      <w:r>
        <w:rPr>
          <w:rFonts w:cs="Calibri"/>
        </w:rPr>
        <w:t xml:space="preserve">will </w:t>
      </w:r>
      <w:r w:rsidRPr="00AA46CE">
        <w:rPr>
          <w:rFonts w:cs="Calibri"/>
        </w:rPr>
        <w:t xml:space="preserve">review </w:t>
      </w:r>
      <w:r w:rsidRPr="00560C3B">
        <w:rPr>
          <w:rFonts w:cs="Calibri"/>
        </w:rPr>
        <w:t>the Curative/Appeal Documents</w:t>
      </w:r>
      <w:r>
        <w:rPr>
          <w:rFonts w:cs="Calibri"/>
        </w:rPr>
        <w:t xml:space="preserve">.  </w:t>
      </w:r>
      <w:r w:rsidRPr="004027AA">
        <w:t>HUD NSC Staff</w:t>
      </w:r>
      <w:r w:rsidRPr="00560C3B">
        <w:rPr>
          <w:rFonts w:cs="Calibri"/>
        </w:rPr>
        <w:t xml:space="preserve"> </w:t>
      </w:r>
      <w:r>
        <w:rPr>
          <w:rFonts w:cs="Calibri"/>
        </w:rPr>
        <w:t xml:space="preserve">then </w:t>
      </w:r>
      <w:r w:rsidRPr="00AA46CE">
        <w:rPr>
          <w:rFonts w:cs="Calibri"/>
        </w:rPr>
        <w:t>complete</w:t>
      </w:r>
      <w:r w:rsidRPr="00560C3B">
        <w:rPr>
          <w:rFonts w:cs="Calibri"/>
        </w:rPr>
        <w:t xml:space="preserve"> the step </w:t>
      </w:r>
      <w:r w:rsidRPr="00F0575E">
        <w:rPr>
          <w:rFonts w:cs="Calibri"/>
          <w:b/>
          <w:bCs/>
        </w:rPr>
        <w:t>Curative/Appeal Documents Reviewed</w:t>
      </w:r>
      <w:r w:rsidRPr="005E21C3">
        <w:rPr>
          <w:rFonts w:cs="Calibri"/>
        </w:rPr>
        <w:t>.</w:t>
      </w:r>
    </w:p>
    <w:p w14:paraId="23443BD5" w14:textId="573AB5F1" w:rsidR="00AA1924" w:rsidRDefault="00AA1924" w:rsidP="000013A2">
      <w:pPr>
        <w:pStyle w:val="OrderedList"/>
        <w:jc w:val="both"/>
      </w:pPr>
      <w:r>
        <w:rPr>
          <w:rFonts w:cs="Calibri"/>
        </w:rPr>
        <w:t xml:space="preserve">To </w:t>
      </w:r>
      <w:r w:rsidRPr="003F2207">
        <w:rPr>
          <w:rFonts w:cs="Calibri"/>
        </w:rPr>
        <w:t>reject the</w:t>
      </w:r>
      <w:r w:rsidRPr="005E21C3">
        <w:t xml:space="preserve"> </w:t>
      </w:r>
      <w:r w:rsidRPr="003F2207">
        <w:rPr>
          <w:rFonts w:cs="Calibri"/>
        </w:rPr>
        <w:t>Curative/Appeal documentation that was uploaded</w:t>
      </w:r>
      <w:r>
        <w:t xml:space="preserve">, </w:t>
      </w:r>
      <w:r>
        <w:rPr>
          <w:rFonts w:cs="Calibri"/>
        </w:rPr>
        <w:t>t</w:t>
      </w:r>
      <w:r w:rsidRPr="003F2207">
        <w:rPr>
          <w:rFonts w:cs="Calibri"/>
        </w:rPr>
        <w:t xml:space="preserve">he HUD NSC staff selects the optional </w:t>
      </w:r>
      <w:r w:rsidRPr="003F2207">
        <w:rPr>
          <w:rFonts w:cs="Calibri"/>
          <w:b/>
          <w:bCs/>
        </w:rPr>
        <w:t>Curative/Appeal documents rejected</w:t>
      </w:r>
      <w:r>
        <w:rPr>
          <w:rFonts w:cs="Calibri"/>
          <w:b/>
          <w:bCs/>
        </w:rPr>
        <w:t xml:space="preserve"> </w:t>
      </w:r>
      <w:r w:rsidRPr="00882669">
        <w:rPr>
          <w:rFonts w:cs="Calibri"/>
        </w:rPr>
        <w:t>step</w:t>
      </w:r>
      <w:r>
        <w:rPr>
          <w:rFonts w:cs="Calibri"/>
          <w:b/>
          <w:bCs/>
        </w:rPr>
        <w:t xml:space="preserve"> </w:t>
      </w:r>
      <w:r w:rsidRPr="00882669">
        <w:rPr>
          <w:rFonts w:cs="Calibri"/>
        </w:rPr>
        <w:t>by clicking</w:t>
      </w:r>
      <w:r>
        <w:rPr>
          <w:rFonts w:cs="Calibri"/>
          <w:b/>
          <w:bCs/>
        </w:rPr>
        <w:t xml:space="preserve"> New</w:t>
      </w:r>
      <w:r w:rsidRPr="003F2207">
        <w:rPr>
          <w:rFonts w:cs="Calibri"/>
          <w:b/>
          <w:bCs/>
        </w:rPr>
        <w:t xml:space="preserve">, </w:t>
      </w:r>
      <w:r w:rsidRPr="0088278D">
        <w:t xml:space="preserve">Select the optional step from the </w:t>
      </w:r>
      <w:r w:rsidRPr="003F2207">
        <w:rPr>
          <w:b/>
        </w:rPr>
        <w:t xml:space="preserve">Step Description </w:t>
      </w:r>
      <w:r w:rsidRPr="000C2021">
        <w:t>dropdown</w:t>
      </w:r>
      <w:r w:rsidRPr="003F2207">
        <w:rPr>
          <w:rFonts w:cs="Calibri"/>
        </w:rPr>
        <w:t xml:space="preserve"> populate the complete date,</w:t>
      </w:r>
      <w:r w:rsidRPr="0088278D">
        <w:t xml:space="preserve"> add a note in the </w:t>
      </w:r>
      <w:r>
        <w:t>Notes field</w:t>
      </w:r>
      <w:r w:rsidRPr="0088278D">
        <w:t xml:space="preserve"> </w:t>
      </w:r>
      <w:r>
        <w:t>(</w:t>
      </w:r>
      <w:r w:rsidRPr="0088278D">
        <w:t>if applicable</w:t>
      </w:r>
      <w:r>
        <w:t>)</w:t>
      </w:r>
      <w:r w:rsidRPr="0088278D">
        <w:t xml:space="preserve">, and click </w:t>
      </w:r>
      <w:r w:rsidRPr="003F2207">
        <w:rPr>
          <w:b/>
        </w:rPr>
        <w:t>Submit</w:t>
      </w:r>
      <w:r w:rsidRPr="0088278D">
        <w:t xml:space="preserve"> on </w:t>
      </w:r>
      <w:r>
        <w:t xml:space="preserve">the </w:t>
      </w:r>
      <w:r>
        <w:rPr>
          <w:b/>
        </w:rPr>
        <w:t>New</w:t>
      </w:r>
      <w:r w:rsidRPr="003F2207">
        <w:rPr>
          <w:b/>
        </w:rPr>
        <w:t xml:space="preserve"> Step</w:t>
      </w:r>
      <w:r>
        <w:t xml:space="preserve"> window</w:t>
      </w:r>
      <w:r w:rsidRPr="0088278D">
        <w:t xml:space="preserve">. This completes the </w:t>
      </w:r>
      <w:r>
        <w:t>rejection</w:t>
      </w:r>
      <w:r w:rsidRPr="0088278D">
        <w:t xml:space="preserve"> process</w:t>
      </w:r>
      <w:r w:rsidRPr="00981FF2">
        <w:rPr>
          <w:szCs w:val="24"/>
        </w:rPr>
        <w:t>.</w:t>
      </w:r>
    </w:p>
    <w:p w14:paraId="0BB81ECB" w14:textId="77777777" w:rsidR="00AA1924" w:rsidRPr="003B4242" w:rsidRDefault="00AA1924" w:rsidP="00AA1924">
      <w:pPr>
        <w:pStyle w:val="BodyText"/>
        <w:rPr>
          <w:rFonts w:cs="Calibri"/>
        </w:rPr>
      </w:pPr>
      <w:r w:rsidRPr="004027AA">
        <w:t xml:space="preserve">HUD NSC </w:t>
      </w:r>
      <w:r>
        <w:t>Contractor</w:t>
      </w:r>
      <w:r w:rsidRPr="004027AA">
        <w:t xml:space="preserve"> </w:t>
      </w:r>
      <w:r>
        <w:t>completes</w:t>
      </w:r>
      <w:r w:rsidRPr="004027AA">
        <w:t xml:space="preserve"> the following step</w:t>
      </w:r>
      <w:r>
        <w:t>s:</w:t>
      </w:r>
      <w:r w:rsidRPr="005E21C3">
        <w:rPr>
          <w:rFonts w:cs="Calibri"/>
        </w:rPr>
        <w:t xml:space="preserve"> </w:t>
      </w:r>
    </w:p>
    <w:p w14:paraId="6320981C" w14:textId="0614BE8E" w:rsidR="00AA1924" w:rsidRDefault="00AA1924" w:rsidP="00AA1924">
      <w:pPr>
        <w:pStyle w:val="OrderedList"/>
        <w:jc w:val="both"/>
      </w:pPr>
      <w:r>
        <w:rPr>
          <w:szCs w:val="24"/>
        </w:rPr>
        <w:t>If the Repurchase is cured</w:t>
      </w:r>
      <w:r>
        <w:rPr>
          <w:rFonts w:cs="Calibri"/>
        </w:rPr>
        <w:t>, The HUD NSC Contractor selects</w:t>
      </w:r>
      <w:r w:rsidRPr="0088278D">
        <w:t xml:space="preserve"> the optional step </w:t>
      </w:r>
      <w:r w:rsidRPr="003F2207">
        <w:rPr>
          <w:b/>
        </w:rPr>
        <w:t>Servicer Clears Repurchase Issue</w:t>
      </w:r>
      <w:r w:rsidRPr="0088278D">
        <w:t xml:space="preserve"> on the timeline</w:t>
      </w:r>
      <w:r>
        <w:t xml:space="preserve"> by</w:t>
      </w:r>
      <w:r w:rsidRPr="0088278D">
        <w:t xml:space="preserve"> </w:t>
      </w:r>
      <w:r>
        <w:t>clicking</w:t>
      </w:r>
      <w:r w:rsidRPr="0088278D">
        <w:t xml:space="preserve"> </w:t>
      </w:r>
      <w:r w:rsidRPr="003F2207">
        <w:rPr>
          <w:b/>
        </w:rPr>
        <w:t>New</w:t>
      </w:r>
      <w:r w:rsidRPr="0088278D">
        <w:t xml:space="preserve">. Select the optional step from the </w:t>
      </w:r>
      <w:r w:rsidRPr="003F2207">
        <w:rPr>
          <w:b/>
        </w:rPr>
        <w:t xml:space="preserve">Step Description </w:t>
      </w:r>
      <w:r w:rsidRPr="000C2021">
        <w:t xml:space="preserve">dropdown </w:t>
      </w:r>
      <w:r w:rsidRPr="0088278D">
        <w:t xml:space="preserve">and click </w:t>
      </w:r>
      <w:r w:rsidRPr="003F2207">
        <w:rPr>
          <w:b/>
        </w:rPr>
        <w:t>Submit</w:t>
      </w:r>
      <w:r>
        <w:t xml:space="preserve"> on the </w:t>
      </w:r>
      <w:r w:rsidRPr="003F2207">
        <w:rPr>
          <w:b/>
        </w:rPr>
        <w:t>New Step</w:t>
      </w:r>
      <w:r>
        <w:t xml:space="preserve"> screen</w:t>
      </w:r>
      <w:r w:rsidRPr="0088278D">
        <w:t>. The step will be added to the list of steps.</w:t>
      </w:r>
      <w:r>
        <w:t xml:space="preserve"> Completing this step inactivates the timeline and removes the loan from the Repurchase Case Sub-Status. The loan will no longer be available to view by the prior servicer</w:t>
      </w:r>
    </w:p>
    <w:p w14:paraId="747866B3" w14:textId="77777777" w:rsidR="00AA1924" w:rsidRDefault="00AA1924" w:rsidP="00AA1924">
      <w:pPr>
        <w:pStyle w:val="Heading5"/>
      </w:pPr>
      <w:r>
        <w:t xml:space="preserve">Approve/Deny Repurchase - HUD NSC Staff Activity </w:t>
      </w:r>
    </w:p>
    <w:p w14:paraId="4A08DCE2" w14:textId="77777777" w:rsidR="00AA1924" w:rsidRPr="004027AA" w:rsidRDefault="00AA1924" w:rsidP="00AA1924">
      <w:pPr>
        <w:pStyle w:val="BodyText"/>
      </w:pPr>
      <w:r w:rsidRPr="004027AA">
        <w:t xml:space="preserve">HUD NSC Staff </w:t>
      </w:r>
      <w:r>
        <w:t>completes</w:t>
      </w:r>
      <w:r w:rsidRPr="004027AA">
        <w:t xml:space="preserve"> </w:t>
      </w:r>
      <w:r>
        <w:t xml:space="preserve">one of </w:t>
      </w:r>
      <w:r w:rsidRPr="004027AA">
        <w:t>the following step:</w:t>
      </w:r>
    </w:p>
    <w:p w14:paraId="510EADAE" w14:textId="77777777" w:rsidR="00AA1924" w:rsidRDefault="00AA1924" w:rsidP="00EE572F">
      <w:pPr>
        <w:pStyle w:val="OrderedList"/>
        <w:jc w:val="both"/>
      </w:pPr>
      <w:r>
        <w:t>To approve Repurchase, t</w:t>
      </w:r>
      <w:r w:rsidRPr="00981FF2">
        <w:t>he</w:t>
      </w:r>
      <w:r w:rsidRPr="00981FF2">
        <w:rPr>
          <w:rFonts w:cs="Calibri"/>
        </w:rPr>
        <w:t xml:space="preserve"> </w:t>
      </w:r>
      <w:r w:rsidRPr="00981FF2">
        <w:t>HUD</w:t>
      </w:r>
      <w:r w:rsidRPr="00981FF2">
        <w:rPr>
          <w:rFonts w:cs="Calibri"/>
        </w:rPr>
        <w:t xml:space="preserve"> NSC Staff select</w:t>
      </w:r>
      <w:r>
        <w:rPr>
          <w:rFonts w:cs="Calibri"/>
        </w:rPr>
        <w:t>s</w:t>
      </w:r>
      <w:r w:rsidRPr="00981FF2">
        <w:rPr>
          <w:rFonts w:cs="Calibri"/>
        </w:rPr>
        <w:t xml:space="preserve"> the </w:t>
      </w:r>
      <w:r>
        <w:rPr>
          <w:rFonts w:cs="Calibri"/>
        </w:rPr>
        <w:t xml:space="preserve">optional </w:t>
      </w:r>
      <w:r w:rsidRPr="00CC01E0">
        <w:rPr>
          <w:rFonts w:cs="Calibri"/>
        </w:rPr>
        <w:t>step</w:t>
      </w:r>
      <w:r w:rsidRPr="00882669">
        <w:rPr>
          <w:rFonts w:cs="Calibri"/>
          <w:b/>
          <w:bCs/>
        </w:rPr>
        <w:t xml:space="preserve"> HUD Approved Repurchase</w:t>
      </w:r>
      <w:r w:rsidRPr="00981FF2">
        <w:rPr>
          <w:rFonts w:cs="Calibri"/>
        </w:rPr>
        <w:t>, populate the complete date,</w:t>
      </w:r>
      <w:r w:rsidRPr="0088278D">
        <w:t xml:space="preserve"> add a note in the </w:t>
      </w:r>
      <w:r>
        <w:t>Notes field</w:t>
      </w:r>
      <w:r w:rsidRPr="0088278D">
        <w:t xml:space="preserve"> </w:t>
      </w:r>
      <w:r>
        <w:t>(</w:t>
      </w:r>
      <w:r w:rsidRPr="0088278D">
        <w:t>if applicable</w:t>
      </w:r>
      <w:r>
        <w:t>)</w:t>
      </w:r>
      <w:r w:rsidRPr="0088278D">
        <w:t xml:space="preserve">, and click </w:t>
      </w:r>
      <w:r w:rsidRPr="00981FF2">
        <w:rPr>
          <w:b/>
        </w:rPr>
        <w:t>Submit</w:t>
      </w:r>
      <w:r w:rsidRPr="0088278D">
        <w:t xml:space="preserve"> on </w:t>
      </w:r>
      <w:r>
        <w:t xml:space="preserve">the </w:t>
      </w:r>
      <w:r w:rsidRPr="00981FF2">
        <w:rPr>
          <w:b/>
        </w:rPr>
        <w:t>Edit Step</w:t>
      </w:r>
      <w:r>
        <w:t xml:space="preserve"> window</w:t>
      </w:r>
      <w:r w:rsidRPr="0088278D">
        <w:t>. This completes the approval process.</w:t>
      </w:r>
      <w:r>
        <w:t xml:space="preserve"> Completing this step will add the </w:t>
      </w:r>
      <w:r w:rsidRPr="00BC4844">
        <w:t xml:space="preserve">Repurchase Letter Issued to Investor </w:t>
      </w:r>
      <w:r>
        <w:t>step into the timeline</w:t>
      </w:r>
    </w:p>
    <w:p w14:paraId="0F89238C" w14:textId="3E758D05" w:rsidR="00DF638F" w:rsidRDefault="00DF638F" w:rsidP="00EE572F">
      <w:pPr>
        <w:pStyle w:val="OrderedList"/>
        <w:jc w:val="both"/>
      </w:pPr>
      <w:r>
        <w:t>If there are any Estimated Expenses on the Loan an Error message will be displayed stating “HUD Decision Approved Repurchase” Step cannot be completed until all Estimated Expenses have been removed from the Payoff”</w:t>
      </w:r>
      <w:r w:rsidR="00CC01E0">
        <w:t>.</w:t>
      </w:r>
    </w:p>
    <w:p w14:paraId="48843486" w14:textId="30FCA8F5" w:rsidR="00C71565" w:rsidRPr="0088278D" w:rsidRDefault="00AA1924" w:rsidP="00EE572F">
      <w:pPr>
        <w:pStyle w:val="OrderedList"/>
        <w:jc w:val="both"/>
      </w:pPr>
      <w:r>
        <w:t>To Deny Repurchase, t</w:t>
      </w:r>
      <w:r w:rsidRPr="00981FF2">
        <w:t>he</w:t>
      </w:r>
      <w:r w:rsidRPr="00981FF2">
        <w:rPr>
          <w:rFonts w:cs="Calibri"/>
        </w:rPr>
        <w:t xml:space="preserve"> </w:t>
      </w:r>
      <w:r w:rsidRPr="00981FF2">
        <w:t>HUD</w:t>
      </w:r>
      <w:r w:rsidRPr="00981FF2">
        <w:rPr>
          <w:rFonts w:cs="Calibri"/>
        </w:rPr>
        <w:t xml:space="preserve"> NSC Staff select</w:t>
      </w:r>
      <w:r>
        <w:rPr>
          <w:rFonts w:cs="Calibri"/>
        </w:rPr>
        <w:t>s</w:t>
      </w:r>
      <w:r w:rsidRPr="00981FF2">
        <w:rPr>
          <w:rFonts w:cs="Calibri"/>
        </w:rPr>
        <w:t xml:space="preserve"> the </w:t>
      </w:r>
      <w:r>
        <w:rPr>
          <w:rFonts w:cs="Calibri"/>
        </w:rPr>
        <w:t xml:space="preserve">optional </w:t>
      </w:r>
      <w:r w:rsidRPr="00981FF2">
        <w:rPr>
          <w:rFonts w:cs="Calibri"/>
        </w:rPr>
        <w:t xml:space="preserve">step </w:t>
      </w:r>
      <w:r w:rsidRPr="00882669">
        <w:rPr>
          <w:rFonts w:cs="Calibri"/>
          <w:b/>
          <w:bCs/>
        </w:rPr>
        <w:t>HUD Denied Repurchase</w:t>
      </w:r>
      <w:r w:rsidRPr="00981FF2">
        <w:rPr>
          <w:rFonts w:cs="Calibri"/>
        </w:rPr>
        <w:t>, populate the complete date,</w:t>
      </w:r>
      <w:r w:rsidRPr="0088278D">
        <w:t xml:space="preserve"> add a note in the </w:t>
      </w:r>
      <w:r>
        <w:t>Notes field</w:t>
      </w:r>
      <w:r w:rsidRPr="0088278D">
        <w:t xml:space="preserve"> </w:t>
      </w:r>
      <w:r>
        <w:t>(</w:t>
      </w:r>
      <w:r w:rsidRPr="0088278D">
        <w:t>if applicable</w:t>
      </w:r>
      <w:r>
        <w:t>)</w:t>
      </w:r>
      <w:r w:rsidRPr="0088278D">
        <w:t xml:space="preserve">, and click </w:t>
      </w:r>
      <w:r w:rsidRPr="00981FF2">
        <w:rPr>
          <w:b/>
        </w:rPr>
        <w:t>Submit</w:t>
      </w:r>
      <w:r w:rsidRPr="0088278D">
        <w:t xml:space="preserve"> on </w:t>
      </w:r>
      <w:r>
        <w:t xml:space="preserve">the </w:t>
      </w:r>
      <w:r w:rsidRPr="00981FF2">
        <w:rPr>
          <w:b/>
        </w:rPr>
        <w:t>Edit Step</w:t>
      </w:r>
      <w:r>
        <w:t xml:space="preserve"> window</w:t>
      </w:r>
      <w:r w:rsidRPr="0088278D">
        <w:t xml:space="preserve">. </w:t>
      </w:r>
      <w:r>
        <w:t>Completing this step inactivates the Repurchase timeline.</w:t>
      </w:r>
    </w:p>
    <w:p w14:paraId="4EECF7E2" w14:textId="77777777" w:rsidR="00AA1924" w:rsidRDefault="00AA1924" w:rsidP="00AA1924">
      <w:pPr>
        <w:pStyle w:val="Heading5"/>
      </w:pPr>
      <w:r>
        <w:t>Post Repurchase Approval - HUD NSC Contractor Activities</w:t>
      </w:r>
    </w:p>
    <w:p w14:paraId="73EE71AA" w14:textId="1E33CFB0" w:rsidR="00AA1924" w:rsidRDefault="00AA1924" w:rsidP="00EE572F">
      <w:pPr>
        <w:pStyle w:val="OrderedList"/>
        <w:jc w:val="both"/>
      </w:pPr>
      <w:r w:rsidRPr="00F0575E">
        <w:rPr>
          <w:bCs/>
        </w:rPr>
        <w:t xml:space="preserve">During the Repurchase Payment Process the servicer will authorize the </w:t>
      </w:r>
      <w:r>
        <w:rPr>
          <w:bCs/>
        </w:rPr>
        <w:t>R</w:t>
      </w:r>
      <w:r w:rsidRPr="00F0575E">
        <w:rPr>
          <w:bCs/>
        </w:rPr>
        <w:t xml:space="preserve">epurchase </w:t>
      </w:r>
      <w:r>
        <w:rPr>
          <w:bCs/>
        </w:rPr>
        <w:t xml:space="preserve">Payment </w:t>
      </w:r>
      <w:r w:rsidRPr="00F0575E">
        <w:rPr>
          <w:bCs/>
        </w:rPr>
        <w:t>(</w:t>
      </w:r>
      <w:r>
        <w:rPr>
          <w:bCs/>
        </w:rPr>
        <w:t xml:space="preserve">For more on the details on the </w:t>
      </w:r>
      <w:r w:rsidRPr="00F0575E">
        <w:rPr>
          <w:bCs/>
        </w:rPr>
        <w:t xml:space="preserve">Repurchase Payment Process </w:t>
      </w:r>
      <w:r w:rsidRPr="00140EA9">
        <w:rPr>
          <w:b/>
          <w:bCs/>
          <w:color w:val="0070C0"/>
        </w:rPr>
        <w:t>see section (7.</w:t>
      </w:r>
      <w:r w:rsidR="00F15A4E">
        <w:rPr>
          <w:b/>
          <w:bCs/>
          <w:color w:val="0070C0"/>
        </w:rPr>
        <w:t>3.7.1.10</w:t>
      </w:r>
      <w:r w:rsidRPr="00140EA9">
        <w:rPr>
          <w:b/>
          <w:bCs/>
          <w:color w:val="0070C0"/>
        </w:rPr>
        <w:t>).</w:t>
      </w:r>
      <w:r>
        <w:t xml:space="preserve"> Once the servicer authorizes the Repurchase Claim Payment a </w:t>
      </w:r>
      <w:r w:rsidRPr="00F0575E">
        <w:rPr>
          <w:b/>
          <w:bCs/>
        </w:rPr>
        <w:t xml:space="preserve">Goodbye Letter sent to Borrower </w:t>
      </w:r>
      <w:r w:rsidRPr="00F0575E">
        <w:t>step</w:t>
      </w:r>
      <w:r>
        <w:rPr>
          <w:b/>
          <w:bCs/>
        </w:rPr>
        <w:t xml:space="preserve"> </w:t>
      </w:r>
      <w:r>
        <w:t>will be automatically added into the Repurchase timeline.</w:t>
      </w:r>
    </w:p>
    <w:p w14:paraId="1D8B7B6C" w14:textId="59A7906D" w:rsidR="00AA1924" w:rsidRDefault="00AA1924" w:rsidP="00AA1924">
      <w:pPr>
        <w:pStyle w:val="BodyText"/>
      </w:pPr>
      <w:r w:rsidRPr="004027AA">
        <w:t xml:space="preserve">HUD NSC </w:t>
      </w:r>
      <w:r>
        <w:t>Contractor</w:t>
      </w:r>
      <w:r w:rsidRPr="004027AA">
        <w:t xml:space="preserve"> </w:t>
      </w:r>
      <w:r>
        <w:t>completes</w:t>
      </w:r>
      <w:r w:rsidRPr="004027AA">
        <w:t xml:space="preserve"> the following step</w:t>
      </w:r>
      <w:r w:rsidR="00EE572F">
        <w:t>s</w:t>
      </w:r>
      <w:r w:rsidRPr="004027AA">
        <w:t>:</w:t>
      </w:r>
    </w:p>
    <w:p w14:paraId="0B0AB109" w14:textId="77777777" w:rsidR="00AA1924" w:rsidRPr="00F46DF2" w:rsidRDefault="00AA1924" w:rsidP="00EE572F">
      <w:pPr>
        <w:pStyle w:val="OrderedList"/>
        <w:jc w:val="both"/>
      </w:pPr>
      <w:r w:rsidRPr="00F0575E">
        <w:t>Generate the</w:t>
      </w:r>
      <w:r w:rsidRPr="00F0575E">
        <w:rPr>
          <w:b/>
          <w:bCs/>
        </w:rPr>
        <w:t xml:space="preserve"> </w:t>
      </w:r>
      <w:r w:rsidRPr="00F0575E">
        <w:t>Goodbye Letter</w:t>
      </w:r>
      <w:r w:rsidRPr="0088278D">
        <w:t xml:space="preserve">, </w:t>
      </w:r>
      <w:r>
        <w:t>click</w:t>
      </w:r>
      <w:r w:rsidRPr="0088278D">
        <w:t xml:space="preserve"> the </w:t>
      </w:r>
      <w:r w:rsidRPr="00981FF2">
        <w:rPr>
          <w:b/>
        </w:rPr>
        <w:t>magnifying glass</w:t>
      </w:r>
      <w:r w:rsidRPr="0088278D">
        <w:t xml:space="preserve"> beside </w:t>
      </w:r>
      <w:r>
        <w:t xml:space="preserve">the </w:t>
      </w:r>
      <w:r w:rsidRPr="00F0575E">
        <w:rPr>
          <w:b/>
          <w:bCs/>
        </w:rPr>
        <w:t xml:space="preserve">Goodbye Letter sent to Borrower </w:t>
      </w:r>
      <w:r w:rsidRPr="0088278D">
        <w:t>step to preview the letter</w:t>
      </w:r>
      <w:r>
        <w:t>. T</w:t>
      </w:r>
      <w:r w:rsidRPr="0088278D">
        <w:t>he</w:t>
      </w:r>
      <w:r w:rsidRPr="00981FF2">
        <w:rPr>
          <w:szCs w:val="24"/>
        </w:rPr>
        <w:t xml:space="preserve"> Modify Letter Fields window is displayed. Edit the subject and salutation and select </w:t>
      </w:r>
      <w:r w:rsidRPr="00981FF2">
        <w:rPr>
          <w:b/>
          <w:bCs/>
          <w:szCs w:val="24"/>
        </w:rPr>
        <w:t>OK</w:t>
      </w:r>
      <w:r w:rsidRPr="00981FF2">
        <w:rPr>
          <w:szCs w:val="24"/>
        </w:rPr>
        <w:t xml:space="preserve">. The </w:t>
      </w:r>
      <w:r w:rsidRPr="00F0575E">
        <w:t>Goodbye Letter</w:t>
      </w:r>
      <w:r>
        <w:rPr>
          <w:szCs w:val="24"/>
        </w:rPr>
        <w:t xml:space="preserve"> </w:t>
      </w:r>
      <w:r w:rsidRPr="00981FF2">
        <w:rPr>
          <w:szCs w:val="24"/>
        </w:rPr>
        <w:t xml:space="preserve">is displayed. </w:t>
      </w:r>
    </w:p>
    <w:p w14:paraId="34364EBB" w14:textId="77777777" w:rsidR="00AA1924" w:rsidRPr="004027AA" w:rsidRDefault="00AA1924" w:rsidP="00EE572F">
      <w:pPr>
        <w:pStyle w:val="OrderedList"/>
        <w:jc w:val="both"/>
      </w:pPr>
      <w:r w:rsidRPr="00F0575E">
        <w:t>Print</w:t>
      </w:r>
      <w:r w:rsidRPr="00F0575E">
        <w:rPr>
          <w:b/>
          <w:bCs/>
        </w:rPr>
        <w:t xml:space="preserve"> </w:t>
      </w:r>
      <w:r w:rsidRPr="00F0575E">
        <w:t>the</w:t>
      </w:r>
      <w:r w:rsidRPr="00F0575E">
        <w:rPr>
          <w:b/>
          <w:bCs/>
        </w:rPr>
        <w:t xml:space="preserve"> </w:t>
      </w:r>
      <w:r w:rsidRPr="00F0575E">
        <w:t>Goodbye Letter</w:t>
      </w:r>
      <w:r>
        <w:t>, t</w:t>
      </w:r>
      <w:r w:rsidRPr="0088278D">
        <w:t xml:space="preserve">he printer icon beside the </w:t>
      </w:r>
      <w:r w:rsidRPr="00F0575E">
        <w:rPr>
          <w:b/>
          <w:bCs/>
        </w:rPr>
        <w:t xml:space="preserve">Goodbye Letter sent to Borrower </w:t>
      </w:r>
      <w:r w:rsidRPr="0088278D">
        <w:t xml:space="preserve">step allows the HUD </w:t>
      </w:r>
      <w:r>
        <w:t>contractor</w:t>
      </w:r>
      <w:r w:rsidRPr="0088278D">
        <w:t xml:space="preserve"> to auto-save the document to the </w:t>
      </w:r>
      <w:r w:rsidRPr="00F46DF2">
        <w:rPr>
          <w:b/>
        </w:rPr>
        <w:t>Documents</w:t>
      </w:r>
      <w:r w:rsidRPr="0088278D">
        <w:t xml:space="preserve"> tab. Select the </w:t>
      </w:r>
      <w:r w:rsidRPr="00F46DF2">
        <w:rPr>
          <w:b/>
        </w:rPr>
        <w:t>printer icon</w:t>
      </w:r>
      <w:r w:rsidRPr="0088278D">
        <w:t xml:space="preserve">, the Modify Letter Fields window is displayed. Edit the </w:t>
      </w:r>
      <w:r>
        <w:t>subject and salutation</w:t>
      </w:r>
      <w:r w:rsidRPr="0088278D">
        <w:t xml:space="preserve"> and select </w:t>
      </w:r>
      <w:r w:rsidRPr="003F216C">
        <w:rPr>
          <w:b/>
          <w:bCs/>
        </w:rPr>
        <w:t>OK</w:t>
      </w:r>
      <w:r w:rsidRPr="0088278D">
        <w:t xml:space="preserve">. The </w:t>
      </w:r>
      <w:r w:rsidRPr="00F0575E">
        <w:rPr>
          <w:b/>
          <w:bCs/>
        </w:rPr>
        <w:t xml:space="preserve">Goodbye Letter </w:t>
      </w:r>
      <w:r w:rsidRPr="0088278D">
        <w:t>is displayed.</w:t>
      </w:r>
      <w:r>
        <w:t xml:space="preserve"> </w:t>
      </w:r>
      <w:r w:rsidRPr="0088278D">
        <w:t>This action auto-saves the document in the Documents tab and auto-completes the step.</w:t>
      </w:r>
    </w:p>
    <w:p w14:paraId="22773912" w14:textId="2285718E" w:rsidR="00AA1924" w:rsidRPr="00BC6DEF" w:rsidRDefault="00AA1924" w:rsidP="00EE572F">
      <w:pPr>
        <w:pStyle w:val="OrderedList"/>
        <w:jc w:val="both"/>
        <w:rPr>
          <w:szCs w:val="24"/>
        </w:rPr>
      </w:pPr>
      <w:r>
        <w:t>Generate</w:t>
      </w:r>
      <w:r w:rsidRPr="0088278D">
        <w:t xml:space="preserve"> the Repurchase Letter, </w:t>
      </w:r>
      <w:r>
        <w:t>click</w:t>
      </w:r>
      <w:r w:rsidRPr="0088278D">
        <w:t xml:space="preserve"> the magnifying glass beside </w:t>
      </w:r>
      <w:r>
        <w:t>the</w:t>
      </w:r>
      <w:r w:rsidRPr="009A51E2">
        <w:rPr>
          <w:b/>
        </w:rPr>
        <w:t xml:space="preserve"> </w:t>
      </w:r>
      <w:r w:rsidRPr="009A51E2">
        <w:rPr>
          <w:rFonts w:cs="Calibri"/>
          <w:b/>
        </w:rPr>
        <w:t>Repurchase Letter Issued to Investor</w:t>
      </w:r>
      <w:r w:rsidRPr="0088278D">
        <w:t xml:space="preserve"> step to preview the letter</w:t>
      </w:r>
      <w:r>
        <w:t xml:space="preserve">; </w:t>
      </w:r>
      <w:r w:rsidRPr="0088278D">
        <w:t>the</w:t>
      </w:r>
      <w:r w:rsidRPr="009A51E2">
        <w:rPr>
          <w:szCs w:val="24"/>
        </w:rPr>
        <w:t xml:space="preserve"> Modify Letter Fields window is displayed. Edit the subject and salutation and click </w:t>
      </w:r>
      <w:r w:rsidRPr="009A51E2">
        <w:rPr>
          <w:b/>
          <w:bCs/>
          <w:szCs w:val="24"/>
        </w:rPr>
        <w:t>OK</w:t>
      </w:r>
      <w:r w:rsidRPr="009A51E2">
        <w:rPr>
          <w:b/>
          <w:szCs w:val="24"/>
        </w:rPr>
        <w:t>.</w:t>
      </w:r>
      <w:r w:rsidRPr="009A51E2">
        <w:rPr>
          <w:szCs w:val="24"/>
        </w:rPr>
        <w:t xml:space="preserve"> The </w:t>
      </w:r>
      <w:r w:rsidRPr="0088278D">
        <w:t>Repurchase Letter</w:t>
      </w:r>
      <w:r w:rsidRPr="009A51E2">
        <w:rPr>
          <w:szCs w:val="24"/>
        </w:rPr>
        <w:t xml:space="preserve"> is displayed. </w:t>
      </w:r>
      <w:r w:rsidR="003E2B48">
        <w:rPr>
          <w:szCs w:val="24"/>
        </w:rPr>
        <w:t xml:space="preserve">The comments section </w:t>
      </w:r>
      <w:r w:rsidR="00BC6DEF">
        <w:rPr>
          <w:szCs w:val="24"/>
        </w:rPr>
        <w:t xml:space="preserve">of the modify Letter Fields </w:t>
      </w:r>
      <w:r w:rsidR="005B504A">
        <w:rPr>
          <w:szCs w:val="24"/>
        </w:rPr>
        <w:t>will</w:t>
      </w:r>
      <w:r w:rsidR="00BC6DEF">
        <w:rPr>
          <w:szCs w:val="24"/>
        </w:rPr>
        <w:t xml:space="preserve"> auto-populate with the comments that were entered during the timeline initiation if the </w:t>
      </w:r>
      <w:r w:rsidR="00BC6DEF" w:rsidRPr="00F0575E">
        <w:rPr>
          <w:rFonts w:cs="Calibri"/>
          <w:b/>
        </w:rPr>
        <w:t>Pre-</w:t>
      </w:r>
      <w:r w:rsidR="00BC6DEF" w:rsidRPr="00F0575E">
        <w:rPr>
          <w:b/>
        </w:rPr>
        <w:t>Repurchase</w:t>
      </w:r>
      <w:r w:rsidR="00BC6DEF" w:rsidRPr="00F0575E">
        <w:rPr>
          <w:rFonts w:cs="Calibri"/>
          <w:b/>
        </w:rPr>
        <w:t xml:space="preserve"> Letter Issued to Servicer</w:t>
      </w:r>
      <w:r w:rsidR="00BC6DEF">
        <w:rPr>
          <w:rFonts w:cs="Calibri"/>
          <w:b/>
        </w:rPr>
        <w:t xml:space="preserve"> </w:t>
      </w:r>
      <w:r w:rsidR="00BC6DEF" w:rsidRPr="00B33213">
        <w:rPr>
          <w:szCs w:val="24"/>
        </w:rPr>
        <w:t>Step</w:t>
      </w:r>
      <w:r w:rsidR="00BC6DEF">
        <w:rPr>
          <w:szCs w:val="24"/>
        </w:rPr>
        <w:t xml:space="preserve"> has been completed, otherwise the comments section will be blank and allow the user to enter their own comments</w:t>
      </w:r>
    </w:p>
    <w:p w14:paraId="58F52686" w14:textId="72F1C050" w:rsidR="00AA1924" w:rsidRDefault="00AA1924" w:rsidP="000013A2">
      <w:pPr>
        <w:pStyle w:val="OrderedList"/>
        <w:jc w:val="both"/>
      </w:pPr>
      <w:r>
        <w:t>Print the Repurchase Letter, t</w:t>
      </w:r>
      <w:r w:rsidRPr="0088278D">
        <w:t>he printer icon beside the</w:t>
      </w:r>
      <w:r>
        <w:t xml:space="preserve"> </w:t>
      </w:r>
      <w:r w:rsidRPr="009A51E2">
        <w:rPr>
          <w:rFonts w:cs="Calibri"/>
          <w:b/>
        </w:rPr>
        <w:t>Repurchase Letter Issued to Investor</w:t>
      </w:r>
      <w:r w:rsidRPr="0088278D">
        <w:t xml:space="preserve"> step allows the HUD </w:t>
      </w:r>
      <w:r>
        <w:t>NSC Contractor</w:t>
      </w:r>
      <w:r w:rsidRPr="0088278D">
        <w:t xml:space="preserve"> to auto-save the document to the </w:t>
      </w:r>
      <w:r w:rsidRPr="009A51E2">
        <w:rPr>
          <w:b/>
        </w:rPr>
        <w:t>Documents</w:t>
      </w:r>
      <w:r w:rsidRPr="0088278D">
        <w:t xml:space="preserve"> tab. Select the </w:t>
      </w:r>
      <w:r w:rsidRPr="009A51E2">
        <w:rPr>
          <w:b/>
        </w:rPr>
        <w:t>printer icon,</w:t>
      </w:r>
      <w:r w:rsidRPr="0088278D">
        <w:t xml:space="preserve"> the Modify Letter Fields window is displayed. Edit the </w:t>
      </w:r>
      <w:r>
        <w:t>subject and salutation</w:t>
      </w:r>
      <w:r w:rsidRPr="0088278D">
        <w:t xml:space="preserve"> and </w:t>
      </w:r>
      <w:r>
        <w:t>click</w:t>
      </w:r>
      <w:r w:rsidRPr="0088278D">
        <w:t xml:space="preserve"> </w:t>
      </w:r>
      <w:r w:rsidRPr="009A51E2">
        <w:rPr>
          <w:b/>
          <w:bCs/>
        </w:rPr>
        <w:t>OK</w:t>
      </w:r>
      <w:r w:rsidRPr="0088278D">
        <w:t xml:space="preserve">. The </w:t>
      </w:r>
      <w:r w:rsidRPr="009A51E2">
        <w:rPr>
          <w:b/>
        </w:rPr>
        <w:t>Repurchase Letter</w:t>
      </w:r>
      <w:r w:rsidRPr="0088278D">
        <w:t xml:space="preserve"> is displayed.</w:t>
      </w:r>
      <w:r>
        <w:t xml:space="preserve"> </w:t>
      </w:r>
      <w:r w:rsidRPr="0088278D">
        <w:t xml:space="preserve">This action auto-saves the document in the </w:t>
      </w:r>
      <w:r w:rsidRPr="009A51E2">
        <w:rPr>
          <w:b/>
        </w:rPr>
        <w:t>Documents</w:t>
      </w:r>
      <w:r w:rsidRPr="0088278D">
        <w:t xml:space="preserve"> tab and auto-completes the step.</w:t>
      </w:r>
    </w:p>
    <w:p w14:paraId="4FD3C163" w14:textId="4C970A1E" w:rsidR="00AA1924" w:rsidRDefault="00AA1924" w:rsidP="00AA1924">
      <w:pPr>
        <w:pStyle w:val="OrderedList"/>
        <w:ind w:left="616"/>
        <w:jc w:val="both"/>
      </w:pPr>
      <w:r>
        <w:t xml:space="preserve">The following steps are triggered when the step </w:t>
      </w:r>
      <w:r w:rsidRPr="004F084C">
        <w:rPr>
          <w:b/>
        </w:rPr>
        <w:t>HUD Verifies Repayment of Claim</w:t>
      </w:r>
      <w:r w:rsidRPr="00975C33">
        <w:t xml:space="preserve"> </w:t>
      </w:r>
      <w:r>
        <w:t xml:space="preserve">is added and completed by the system. This step is added when the confirmation of the collection is received from the </w:t>
      </w:r>
      <w:r w:rsidR="00EC0D26">
        <w:t>AM</w:t>
      </w:r>
      <w:r>
        <w:t xml:space="preserve">. </w:t>
      </w:r>
    </w:p>
    <w:p w14:paraId="09AEE396" w14:textId="77777777" w:rsidR="00AA1924" w:rsidRPr="009218B0" w:rsidRDefault="00AA1924" w:rsidP="006C3C3F">
      <w:pPr>
        <w:pStyle w:val="UnorderedListIndent"/>
        <w:numPr>
          <w:ilvl w:val="1"/>
          <w:numId w:val="114"/>
        </w:numPr>
        <w:ind w:left="1820"/>
      </w:pPr>
      <w:r w:rsidRPr="00F0575E">
        <w:rPr>
          <w:b/>
          <w:bCs/>
        </w:rPr>
        <w:t>Repurchase Package Sent to Servicer</w:t>
      </w:r>
      <w:r>
        <w:t xml:space="preserve"> (HUD </w:t>
      </w:r>
      <w:r w:rsidRPr="004027AA">
        <w:t xml:space="preserve">NSC </w:t>
      </w:r>
      <w:r>
        <w:t>Contractor Step)</w:t>
      </w:r>
    </w:p>
    <w:p w14:paraId="155DA532" w14:textId="77777777" w:rsidR="00AA1924" w:rsidRPr="00BF0105" w:rsidRDefault="00AA1924" w:rsidP="006C3C3F">
      <w:pPr>
        <w:pStyle w:val="UnorderedListIndent"/>
        <w:numPr>
          <w:ilvl w:val="1"/>
          <w:numId w:val="114"/>
        </w:numPr>
        <w:ind w:left="1820"/>
      </w:pPr>
      <w:r w:rsidRPr="00F0575E">
        <w:rPr>
          <w:b/>
          <w:bCs/>
        </w:rPr>
        <w:t>Assignment to Servicer Sent for Recording (</w:t>
      </w:r>
      <w:r>
        <w:t xml:space="preserve">HUD </w:t>
      </w:r>
      <w:r w:rsidRPr="004027AA">
        <w:t xml:space="preserve">NSC </w:t>
      </w:r>
      <w:r>
        <w:t>Contractor Step)</w:t>
      </w:r>
    </w:p>
    <w:p w14:paraId="44972F61" w14:textId="77777777" w:rsidR="00AA1924" w:rsidRDefault="00AA1924" w:rsidP="006C3C3F">
      <w:pPr>
        <w:pStyle w:val="UnorderedListIndent"/>
        <w:numPr>
          <w:ilvl w:val="1"/>
          <w:numId w:val="114"/>
        </w:numPr>
        <w:ind w:left="1820"/>
      </w:pPr>
      <w:r w:rsidRPr="00F0575E">
        <w:rPr>
          <w:b/>
          <w:bCs/>
        </w:rPr>
        <w:t>Received Recorded Assignment</w:t>
      </w:r>
      <w:r>
        <w:t xml:space="preserve"> (HUD </w:t>
      </w:r>
      <w:r w:rsidRPr="004027AA">
        <w:t xml:space="preserve">NSC </w:t>
      </w:r>
      <w:r>
        <w:t>Contractor Step)</w:t>
      </w:r>
    </w:p>
    <w:p w14:paraId="77016943" w14:textId="77777777" w:rsidR="00AA1924" w:rsidRDefault="00AA1924" w:rsidP="00AA1924">
      <w:pPr>
        <w:pStyle w:val="UnorderedListIndent"/>
        <w:numPr>
          <w:ilvl w:val="0"/>
          <w:numId w:val="0"/>
        </w:numPr>
        <w:ind w:left="1820"/>
      </w:pPr>
    </w:p>
    <w:p w14:paraId="0C30250E" w14:textId="77777777" w:rsidR="00AA1924" w:rsidRDefault="00AA1924" w:rsidP="00EE572F">
      <w:pPr>
        <w:pStyle w:val="OrderedList"/>
        <w:jc w:val="both"/>
      </w:pPr>
      <w:r w:rsidRPr="00031473">
        <w:t>To complete th</w:t>
      </w:r>
      <w:r>
        <w:t xml:space="preserve">e step </w:t>
      </w:r>
      <w:r w:rsidRPr="009A51E2">
        <w:rPr>
          <w:b/>
        </w:rPr>
        <w:t>Repurchase Package Sent to Servicer</w:t>
      </w:r>
      <w:r>
        <w:t xml:space="preserve"> step the </w:t>
      </w:r>
      <w:r w:rsidRPr="004027AA">
        <w:t xml:space="preserve">HUD NSC </w:t>
      </w:r>
      <w:r>
        <w:t>Contractor</w:t>
      </w:r>
      <w:r w:rsidRPr="00031473">
        <w:t xml:space="preserve"> selec</w:t>
      </w:r>
      <w:r>
        <w:t>ts</w:t>
      </w:r>
      <w:r w:rsidRPr="00031473">
        <w:t xml:space="preserve"> the step, populate the complete date optionally add the note and click </w:t>
      </w:r>
      <w:r w:rsidRPr="009A51E2">
        <w:rPr>
          <w:b/>
        </w:rPr>
        <w:t>Submit</w:t>
      </w:r>
      <w:r w:rsidRPr="00031473">
        <w:t xml:space="preserve"> on </w:t>
      </w:r>
      <w:r>
        <w:t xml:space="preserve">the </w:t>
      </w:r>
      <w:r w:rsidRPr="009A51E2">
        <w:rPr>
          <w:b/>
        </w:rPr>
        <w:t>Edit Step</w:t>
      </w:r>
      <w:r>
        <w:t xml:space="preserve"> window</w:t>
      </w:r>
      <w:r w:rsidRPr="00031473">
        <w:t xml:space="preserve">. </w:t>
      </w:r>
    </w:p>
    <w:p w14:paraId="2E0A4B5A" w14:textId="77777777" w:rsidR="00AA1924" w:rsidRDefault="00AA1924" w:rsidP="00EE572F">
      <w:pPr>
        <w:pStyle w:val="OrderedList"/>
        <w:jc w:val="both"/>
      </w:pPr>
      <w:r w:rsidRPr="00031473">
        <w:t xml:space="preserve">To complete the step </w:t>
      </w:r>
      <w:r w:rsidRPr="00884102">
        <w:rPr>
          <w:b/>
        </w:rPr>
        <w:t>Assignment to Servicer Sent for Recording</w:t>
      </w:r>
      <w:r>
        <w:t xml:space="preserve">, the </w:t>
      </w:r>
      <w:r w:rsidRPr="004027AA">
        <w:t xml:space="preserve">HUD NSC </w:t>
      </w:r>
      <w:r>
        <w:t>Contractor</w:t>
      </w:r>
      <w:r w:rsidRPr="00031473">
        <w:t xml:space="preserve"> </w:t>
      </w:r>
      <w:r>
        <w:t xml:space="preserve">selects the step, populate the complete date optionally add the note and click </w:t>
      </w:r>
      <w:r w:rsidRPr="00884102">
        <w:rPr>
          <w:b/>
        </w:rPr>
        <w:t>Submit</w:t>
      </w:r>
      <w:r>
        <w:t xml:space="preserve"> on the </w:t>
      </w:r>
      <w:r w:rsidRPr="00884102">
        <w:rPr>
          <w:b/>
        </w:rPr>
        <w:t xml:space="preserve">Edit Step </w:t>
      </w:r>
      <w:r>
        <w:t>window.</w:t>
      </w:r>
      <w:r w:rsidRPr="00031473">
        <w:t xml:space="preserve"> A certify pop-up window is displayed confirming the transfer of the </w:t>
      </w:r>
      <w:r>
        <w:t>servicer</w:t>
      </w:r>
      <w:r w:rsidRPr="00031473">
        <w:t xml:space="preserve">. </w:t>
      </w:r>
      <w:r>
        <w:t>Click</w:t>
      </w:r>
      <w:r w:rsidRPr="00031473">
        <w:t xml:space="preserve"> </w:t>
      </w:r>
      <w:r w:rsidRPr="00884102">
        <w:rPr>
          <w:b/>
        </w:rPr>
        <w:t>Yes</w:t>
      </w:r>
      <w:r w:rsidRPr="00031473">
        <w:t xml:space="preserve">. This completes the step. The </w:t>
      </w:r>
      <w:r w:rsidRPr="00884102">
        <w:rPr>
          <w:b/>
        </w:rPr>
        <w:t>case status</w:t>
      </w:r>
      <w:r w:rsidRPr="00031473">
        <w:t xml:space="preserve"> is updated to </w:t>
      </w:r>
      <w:r w:rsidRPr="00884102">
        <w:rPr>
          <w:b/>
        </w:rPr>
        <w:t>Endorsed</w:t>
      </w:r>
      <w:r w:rsidRPr="00031473">
        <w:t xml:space="preserve"> and the </w:t>
      </w:r>
      <w:r>
        <w:t>c</w:t>
      </w:r>
      <w:r w:rsidRPr="00031473">
        <w:t xml:space="preserve">ase </w:t>
      </w:r>
      <w:r>
        <w:t>s</w:t>
      </w:r>
      <w:r w:rsidRPr="00031473">
        <w:t>ub-</w:t>
      </w:r>
      <w:r>
        <w:t>s</w:t>
      </w:r>
      <w:r w:rsidRPr="00031473">
        <w:t xml:space="preserve">tatus is updated to </w:t>
      </w:r>
      <w:r w:rsidRPr="00884102">
        <w:rPr>
          <w:b/>
        </w:rPr>
        <w:t>Loan Active</w:t>
      </w:r>
      <w:r w:rsidRPr="00031473">
        <w:t>.</w:t>
      </w:r>
      <w:r>
        <w:t xml:space="preserve"> If the payment status is suspended the sub-status is updated to </w:t>
      </w:r>
      <w:r w:rsidRPr="00884102">
        <w:rPr>
          <w:b/>
        </w:rPr>
        <w:t>Payment Suspended.</w:t>
      </w:r>
    </w:p>
    <w:p w14:paraId="0C5E4ED2" w14:textId="3205537A" w:rsidR="00AA1924" w:rsidRDefault="00AA1924" w:rsidP="00AA1924">
      <w:pPr>
        <w:pStyle w:val="OrderedList"/>
        <w:jc w:val="both"/>
      </w:pPr>
      <w:r w:rsidRPr="00031473">
        <w:t>When the</w:t>
      </w:r>
      <w:r>
        <w:t xml:space="preserve"> Assignment of Mortgage</w:t>
      </w:r>
      <w:r w:rsidRPr="00031473">
        <w:t xml:space="preserve"> recording is completed and received, complete the step </w:t>
      </w:r>
      <w:r w:rsidRPr="00884102">
        <w:rPr>
          <w:b/>
        </w:rPr>
        <w:t>Received Recorded Assignment.</w:t>
      </w:r>
      <w:r w:rsidRPr="00031473">
        <w:t xml:space="preserve"> To complete </w:t>
      </w:r>
      <w:r>
        <w:t>this step</w:t>
      </w:r>
      <w:r w:rsidRPr="00031473">
        <w:t>, select the step, populate the complete date</w:t>
      </w:r>
      <w:r>
        <w:t>,</w:t>
      </w:r>
      <w:r w:rsidRPr="00031473">
        <w:t xml:space="preserve"> add the note</w:t>
      </w:r>
      <w:r>
        <w:t>, if applicable</w:t>
      </w:r>
      <w:r w:rsidRPr="00031473">
        <w:t xml:space="preserve"> and </w:t>
      </w:r>
      <w:r w:rsidRPr="000C2021">
        <w:t>click</w:t>
      </w:r>
      <w:r w:rsidRPr="00884102">
        <w:rPr>
          <w:b/>
        </w:rPr>
        <w:t xml:space="preserve"> Submit</w:t>
      </w:r>
      <w:r>
        <w:t xml:space="preserve"> on </w:t>
      </w:r>
      <w:r w:rsidRPr="00884102">
        <w:rPr>
          <w:b/>
        </w:rPr>
        <w:t>Edit Step</w:t>
      </w:r>
      <w:r>
        <w:t xml:space="preserve"> window</w:t>
      </w:r>
      <w:r w:rsidRPr="00031473">
        <w:t>.</w:t>
      </w:r>
    </w:p>
    <w:p w14:paraId="190294B9" w14:textId="77777777" w:rsidR="00AA1924" w:rsidRPr="00D757EC" w:rsidRDefault="00AA1924" w:rsidP="00FD571C">
      <w:pPr>
        <w:pStyle w:val="Heading5"/>
      </w:pPr>
      <w:bookmarkStart w:id="4377" w:name="_Toc90643562"/>
      <w:r>
        <w:t>Servicers view of loans in Repurchase status with the Secretary</w:t>
      </w:r>
      <w:bookmarkEnd w:id="4377"/>
    </w:p>
    <w:p w14:paraId="13104D29" w14:textId="7F33E798" w:rsidR="00AA1924" w:rsidRPr="000013A2" w:rsidRDefault="00AA1924" w:rsidP="000013A2">
      <w:pPr>
        <w:spacing w:before="120" w:after="120" w:line="240" w:lineRule="auto"/>
        <w:jc w:val="both"/>
        <w:rPr>
          <w:rFonts w:ascii="Cambria" w:hAnsi="Cambria" w:cstheme="minorHAnsi"/>
        </w:rPr>
      </w:pPr>
      <w:r w:rsidRPr="000013A2">
        <w:rPr>
          <w:rFonts w:ascii="Cambria" w:hAnsi="Cambria" w:cstheme="minorHAnsi"/>
        </w:rPr>
        <w:t>Servicers can access loan with Investor HUD (9999909990) via Assigned/Claims/Search page if HUD/</w:t>
      </w:r>
      <w:r w:rsidR="003C4240" w:rsidRPr="000013A2">
        <w:rPr>
          <w:rFonts w:ascii="Cambria" w:hAnsi="Cambria" w:cstheme="minorHAnsi"/>
        </w:rPr>
        <w:t>HUD’s NSC Contractor</w:t>
      </w:r>
      <w:r w:rsidRPr="000013A2">
        <w:rPr>
          <w:rFonts w:ascii="Cambria" w:hAnsi="Cambria" w:cstheme="minorHAnsi"/>
        </w:rPr>
        <w:t xml:space="preserve"> has assigned them as the prior servicer on the repurchase. Servicers will be able to complete new servicer steps and upload documents under Repurchase timeline </w:t>
      </w:r>
      <w:r w:rsidRPr="000013A2">
        <w:rPr>
          <w:rFonts w:ascii="Cambria" w:hAnsi="Cambria" w:cstheme="minorHAnsi"/>
          <w:u w:val="single"/>
        </w:rPr>
        <w:t>after</w:t>
      </w:r>
      <w:r w:rsidRPr="000013A2">
        <w:rPr>
          <w:rFonts w:ascii="Cambria" w:hAnsi="Cambria" w:cstheme="minorHAnsi"/>
        </w:rPr>
        <w:t xml:space="preserve"> “</w:t>
      </w:r>
      <w:r w:rsidRPr="000013A2">
        <w:rPr>
          <w:rFonts w:ascii="Cambria" w:hAnsi="Cambria" w:cstheme="minorHAnsi"/>
          <w:b/>
        </w:rPr>
        <w:t>HUD Decision - Approved Pre-Repurchase</w:t>
      </w:r>
      <w:r w:rsidRPr="000013A2">
        <w:rPr>
          <w:rFonts w:ascii="Cambria" w:hAnsi="Cambria" w:cstheme="minorHAnsi"/>
        </w:rPr>
        <w:t>” step is completed.</w:t>
      </w:r>
    </w:p>
    <w:p w14:paraId="736CCA19" w14:textId="77777777" w:rsidR="00AA1924" w:rsidRPr="000013A2" w:rsidRDefault="00AA1924" w:rsidP="000013A2">
      <w:pPr>
        <w:spacing w:before="120" w:after="120" w:line="240" w:lineRule="auto"/>
        <w:jc w:val="both"/>
        <w:rPr>
          <w:rFonts w:ascii="Cambria" w:hAnsi="Cambria" w:cstheme="minorHAnsi"/>
        </w:rPr>
      </w:pPr>
      <w:r w:rsidRPr="000013A2">
        <w:rPr>
          <w:rFonts w:ascii="Cambria" w:hAnsi="Cambria" w:cstheme="minorHAnsi"/>
        </w:rPr>
        <w:t>System allows services to upload documents. Servicer will not be able to delete documents.</w:t>
      </w:r>
    </w:p>
    <w:p w14:paraId="2F9227BB" w14:textId="77777777" w:rsidR="00AA1924" w:rsidRPr="000013A2" w:rsidRDefault="00AA1924" w:rsidP="000013A2">
      <w:pPr>
        <w:spacing w:before="120" w:after="120" w:line="240" w:lineRule="auto"/>
        <w:jc w:val="both"/>
        <w:rPr>
          <w:rFonts w:ascii="Cambria" w:hAnsi="Cambria" w:cstheme="minorHAnsi"/>
        </w:rPr>
      </w:pPr>
      <w:r w:rsidRPr="000013A2">
        <w:rPr>
          <w:rFonts w:ascii="Cambria" w:hAnsi="Cambria" w:cstheme="minorHAnsi"/>
        </w:rPr>
        <w:t>System allows servicers to enter notes. Servicer will not be able to delete notes.</w:t>
      </w:r>
    </w:p>
    <w:p w14:paraId="150AF426" w14:textId="77777777" w:rsidR="00AA1924" w:rsidRPr="000013A2" w:rsidRDefault="00AA1924" w:rsidP="000013A2">
      <w:pPr>
        <w:spacing w:before="120" w:after="120" w:line="240" w:lineRule="auto"/>
        <w:jc w:val="both"/>
        <w:rPr>
          <w:rFonts w:ascii="Cambria" w:hAnsi="Cambria" w:cstheme="minorHAnsi"/>
        </w:rPr>
      </w:pPr>
      <w:r w:rsidRPr="000013A2">
        <w:rPr>
          <w:rFonts w:ascii="Cambria" w:hAnsi="Cambria" w:cstheme="minorHAnsi"/>
        </w:rPr>
        <w:t>System will allow servicers (Servicer Manager and Servicer Staff user roles) to see the following tabs on the left menu.</w:t>
      </w:r>
    </w:p>
    <w:p w14:paraId="604506A8" w14:textId="77777777" w:rsidR="00AA1924" w:rsidRPr="000013A2" w:rsidRDefault="00AA1924" w:rsidP="000013A2">
      <w:pPr>
        <w:pStyle w:val="ListParagraph"/>
        <w:numPr>
          <w:ilvl w:val="1"/>
          <w:numId w:val="111"/>
        </w:numPr>
        <w:spacing w:after="120" w:line="240" w:lineRule="auto"/>
        <w:jc w:val="both"/>
        <w:rPr>
          <w:rFonts w:ascii="Cambria" w:hAnsi="Cambria" w:cstheme="minorHAnsi"/>
        </w:rPr>
      </w:pPr>
      <w:r w:rsidRPr="000013A2">
        <w:rPr>
          <w:rFonts w:ascii="Cambria" w:hAnsi="Cambria" w:cstheme="minorHAnsi"/>
        </w:rPr>
        <w:t>Claims Steps</w:t>
      </w:r>
    </w:p>
    <w:p w14:paraId="531D455B" w14:textId="77777777" w:rsidR="00AA1924" w:rsidRPr="000013A2" w:rsidRDefault="00AA1924" w:rsidP="000013A2">
      <w:pPr>
        <w:pStyle w:val="ListParagraph"/>
        <w:numPr>
          <w:ilvl w:val="1"/>
          <w:numId w:val="111"/>
        </w:numPr>
        <w:spacing w:after="120" w:line="240" w:lineRule="auto"/>
        <w:jc w:val="both"/>
        <w:rPr>
          <w:rFonts w:ascii="Cambria" w:hAnsi="Cambria" w:cstheme="minorHAnsi"/>
        </w:rPr>
      </w:pPr>
      <w:r w:rsidRPr="000013A2">
        <w:rPr>
          <w:rFonts w:ascii="Cambria" w:hAnsi="Cambria" w:cstheme="minorHAnsi"/>
        </w:rPr>
        <w:t>Notes</w:t>
      </w:r>
    </w:p>
    <w:p w14:paraId="24FA843C" w14:textId="77777777" w:rsidR="00AA1924" w:rsidRPr="000013A2" w:rsidRDefault="00AA1924" w:rsidP="000013A2">
      <w:pPr>
        <w:pStyle w:val="ListParagraph"/>
        <w:numPr>
          <w:ilvl w:val="1"/>
          <w:numId w:val="111"/>
        </w:numPr>
        <w:spacing w:after="120" w:line="240" w:lineRule="auto"/>
        <w:jc w:val="both"/>
        <w:rPr>
          <w:rFonts w:ascii="Cambria" w:hAnsi="Cambria" w:cstheme="minorHAnsi"/>
        </w:rPr>
      </w:pPr>
      <w:r w:rsidRPr="000013A2">
        <w:rPr>
          <w:rFonts w:ascii="Cambria" w:hAnsi="Cambria" w:cstheme="minorHAnsi"/>
        </w:rPr>
        <w:t>Documents</w:t>
      </w:r>
    </w:p>
    <w:p w14:paraId="39AFB2E9" w14:textId="77777777" w:rsidR="00AA1924" w:rsidRPr="000013A2" w:rsidRDefault="00AA1924" w:rsidP="000013A2">
      <w:pPr>
        <w:pStyle w:val="ListParagraph"/>
        <w:numPr>
          <w:ilvl w:val="1"/>
          <w:numId w:val="111"/>
        </w:numPr>
        <w:spacing w:after="120" w:line="240" w:lineRule="auto"/>
        <w:jc w:val="both"/>
        <w:rPr>
          <w:rFonts w:ascii="Cambria" w:hAnsi="Cambria" w:cstheme="minorHAnsi"/>
        </w:rPr>
      </w:pPr>
      <w:r w:rsidRPr="000013A2">
        <w:rPr>
          <w:rFonts w:ascii="Cambria" w:hAnsi="Cambria" w:cstheme="minorHAnsi"/>
        </w:rPr>
        <w:t>Servicing Mgmt – Read only</w:t>
      </w:r>
    </w:p>
    <w:p w14:paraId="246F6891" w14:textId="77777777" w:rsidR="00AA1924" w:rsidRPr="000013A2" w:rsidRDefault="00AA1924" w:rsidP="000013A2">
      <w:pPr>
        <w:spacing w:before="120" w:after="120" w:line="240" w:lineRule="auto"/>
        <w:jc w:val="both"/>
        <w:rPr>
          <w:rFonts w:ascii="Cambria" w:hAnsi="Cambria" w:cstheme="minorHAnsi"/>
        </w:rPr>
      </w:pPr>
      <w:r w:rsidRPr="000013A2">
        <w:rPr>
          <w:rFonts w:ascii="Cambria" w:hAnsi="Cambria" w:cstheme="minorHAnsi"/>
        </w:rPr>
        <w:t>When HUD completes “</w:t>
      </w:r>
      <w:r w:rsidRPr="000013A2">
        <w:rPr>
          <w:rFonts w:ascii="Cambria" w:hAnsi="Cambria" w:cstheme="minorHAnsi"/>
          <w:b/>
        </w:rPr>
        <w:t>Servicer Clears Repurchase Issue</w:t>
      </w:r>
      <w:r w:rsidRPr="000013A2">
        <w:rPr>
          <w:rFonts w:ascii="Cambria" w:hAnsi="Cambria" w:cstheme="minorHAnsi"/>
        </w:rPr>
        <w:t>” step under Repurchase timeline, Servicer will no longer have access to the Assigned/ Repurchase timeline. System shall inactivate the timeline</w:t>
      </w:r>
    </w:p>
    <w:p w14:paraId="0237DAFE" w14:textId="1D4B2875" w:rsidR="00A62808" w:rsidRPr="00D757EC" w:rsidRDefault="00A62808" w:rsidP="00FD571C">
      <w:pPr>
        <w:pStyle w:val="Heading5"/>
      </w:pPr>
      <w:bookmarkStart w:id="4378" w:name="_Toc11334944"/>
      <w:bookmarkStart w:id="4379" w:name="_Toc74052179"/>
      <w:bookmarkStart w:id="4380" w:name="_Toc90643563"/>
      <w:bookmarkEnd w:id="4365"/>
      <w:bookmarkEnd w:id="4366"/>
      <w:bookmarkEnd w:id="4367"/>
      <w:bookmarkEnd w:id="4368"/>
      <w:bookmarkEnd w:id="4369"/>
      <w:bookmarkEnd w:id="4370"/>
      <w:r w:rsidRPr="00D757EC">
        <w:t>Repurchase Claim Payment Processing</w:t>
      </w:r>
      <w:bookmarkEnd w:id="4378"/>
      <w:bookmarkEnd w:id="4379"/>
      <w:bookmarkEnd w:id="4380"/>
    </w:p>
    <w:p w14:paraId="33D8FD9E" w14:textId="1CFA7287" w:rsidR="00A62808" w:rsidRDefault="00A62808" w:rsidP="001879BA">
      <w:pPr>
        <w:pStyle w:val="BodyText"/>
      </w:pPr>
      <w:r>
        <w:t xml:space="preserve">This section explains the repurchase collection processing in HERMIT (Servicing and </w:t>
      </w:r>
      <w:r w:rsidR="00EC0D26">
        <w:t>AM</w:t>
      </w:r>
      <w:r>
        <w:t>) system.</w:t>
      </w:r>
    </w:p>
    <w:p w14:paraId="1D157EF2" w14:textId="2F7AC4D7" w:rsidR="00112421" w:rsidRPr="00362DE8" w:rsidRDefault="00112421" w:rsidP="00EE572F">
      <w:pPr>
        <w:pStyle w:val="OrderedList"/>
      </w:pPr>
      <w:r>
        <w:t xml:space="preserve">The Servicer must go to the </w:t>
      </w:r>
      <w:r w:rsidR="00F15A4E" w:rsidRPr="007779A9">
        <w:rPr>
          <w:b/>
          <w:bCs/>
        </w:rPr>
        <w:t xml:space="preserve">Accounting </w:t>
      </w:r>
      <w:r w:rsidR="00F15A4E" w:rsidRPr="00F15A4E">
        <w:t xml:space="preserve">&gt; </w:t>
      </w:r>
      <w:r w:rsidRPr="007779A9">
        <w:rPr>
          <w:b/>
          <w:bCs/>
        </w:rPr>
        <w:t>Authorization</w:t>
      </w:r>
      <w:r w:rsidR="00F15A4E" w:rsidRPr="007779A9">
        <w:rPr>
          <w:b/>
          <w:bCs/>
        </w:rPr>
        <w:t>s</w:t>
      </w:r>
      <w:r>
        <w:t xml:space="preserve"> tab and enter the Loan Skey or FHA Case # and click on Search.</w:t>
      </w:r>
    </w:p>
    <w:p w14:paraId="5CB3D6DD" w14:textId="7E4A07B2" w:rsidR="00112421" w:rsidRDefault="00112421" w:rsidP="00112421">
      <w:pPr>
        <w:pStyle w:val="OrderedList"/>
        <w:jc w:val="both"/>
      </w:pPr>
      <w:r>
        <w:t xml:space="preserve">Upon clicking on a </w:t>
      </w:r>
      <w:r w:rsidR="004F5190">
        <w:t xml:space="preserve">Repurchase </w:t>
      </w:r>
      <w:r>
        <w:t xml:space="preserve">from the Search Result, the Servicer is displayed an Authorization screen to </w:t>
      </w:r>
      <w:r w:rsidRPr="00AF4B3D">
        <w:rPr>
          <w:b/>
        </w:rPr>
        <w:t xml:space="preserve">Approve </w:t>
      </w:r>
      <w:r>
        <w:t xml:space="preserve">or </w:t>
      </w:r>
      <w:r w:rsidRPr="00AF4B3D">
        <w:rPr>
          <w:b/>
        </w:rPr>
        <w:t>Cancel</w:t>
      </w:r>
      <w:r>
        <w:t xml:space="preserve"> the request</w:t>
      </w:r>
      <w:r w:rsidR="00C47A13">
        <w:t>.</w:t>
      </w:r>
    </w:p>
    <w:p w14:paraId="7A46CB07" w14:textId="44B364FC" w:rsidR="00112421" w:rsidRDefault="00112421" w:rsidP="005937E1">
      <w:pPr>
        <w:pStyle w:val="OrderedList"/>
        <w:jc w:val="center"/>
      </w:pPr>
    </w:p>
    <w:p w14:paraId="618C7388" w14:textId="58E0ED30" w:rsidR="00451A72" w:rsidRDefault="00451A72" w:rsidP="005937E1">
      <w:pPr>
        <w:pStyle w:val="OrderedList"/>
        <w:jc w:val="center"/>
      </w:pPr>
      <w:r>
        <w:rPr>
          <w:noProof/>
        </w:rPr>
        <w:drawing>
          <wp:inline distT="0" distB="0" distL="0" distR="0" wp14:anchorId="47F821BB" wp14:editId="08C98138">
            <wp:extent cx="5943600" cy="1906905"/>
            <wp:effectExtent l="38100" t="38100" r="38100" b="36195"/>
            <wp:docPr id="14909232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923243" name=""/>
                    <pic:cNvPicPr/>
                  </pic:nvPicPr>
                  <pic:blipFill>
                    <a:blip r:embed="rId403"/>
                    <a:stretch>
                      <a:fillRect/>
                    </a:stretch>
                  </pic:blipFill>
                  <pic:spPr>
                    <a:xfrm>
                      <a:off x="0" y="0"/>
                      <a:ext cx="5943600" cy="1906905"/>
                    </a:xfrm>
                    <a:prstGeom prst="rect">
                      <a:avLst/>
                    </a:prstGeom>
                    <a:ln w="28575">
                      <a:solidFill>
                        <a:schemeClr val="accent1"/>
                      </a:solidFill>
                    </a:ln>
                  </pic:spPr>
                </pic:pic>
              </a:graphicData>
            </a:graphic>
          </wp:inline>
        </w:drawing>
      </w:r>
    </w:p>
    <w:p w14:paraId="0DB765D6" w14:textId="27CBCEBE" w:rsidR="005937E1" w:rsidRPr="00B31C42" w:rsidRDefault="005937E1" w:rsidP="005937E1">
      <w:pPr>
        <w:pStyle w:val="FigureCaption0"/>
      </w:pPr>
      <w:bookmarkStart w:id="4381" w:name="_Toc74053104"/>
      <w:bookmarkStart w:id="4382" w:name="_Toc90644485"/>
      <w:bookmarkStart w:id="4383" w:name="_Toc23016422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7</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71</w:t>
      </w:r>
      <w:r w:rsidR="00764635">
        <w:rPr>
          <w:noProof/>
        </w:rPr>
        <w:fldChar w:fldCharType="end"/>
      </w:r>
      <w:r>
        <w:rPr>
          <w:noProof/>
        </w:rPr>
        <w:t>: Approve / Cancel Repurchase</w:t>
      </w:r>
      <w:bookmarkEnd w:id="4381"/>
      <w:bookmarkEnd w:id="4382"/>
      <w:bookmarkEnd w:id="4383"/>
    </w:p>
    <w:p w14:paraId="561E4E87" w14:textId="77777777" w:rsidR="00F4424D" w:rsidRDefault="00A67955" w:rsidP="006B11C5">
      <w:pPr>
        <w:pStyle w:val="OrderedList"/>
        <w:rPr>
          <w:rFonts w:cs="Calibri"/>
        </w:rPr>
      </w:pPr>
      <w:r>
        <w:rPr>
          <w:rFonts w:cs="Calibri"/>
        </w:rPr>
        <w:t xml:space="preserve">Upon clicking </w:t>
      </w:r>
      <w:r w:rsidRPr="002E0907">
        <w:rPr>
          <w:rFonts w:cs="Calibri"/>
          <w:b/>
          <w:bCs/>
        </w:rPr>
        <w:t>APPROVE</w:t>
      </w:r>
      <w:r w:rsidRPr="00A67955">
        <w:rPr>
          <w:rFonts w:cs="Calibri"/>
        </w:rPr>
        <w:t xml:space="preserve"> button to Authorize Repurchase, system will </w:t>
      </w:r>
      <w:r>
        <w:rPr>
          <w:rFonts w:cs="Calibri"/>
        </w:rPr>
        <w:t xml:space="preserve">display a Certify message.  </w:t>
      </w:r>
    </w:p>
    <w:p w14:paraId="6CA7A206" w14:textId="1C5D1CBC" w:rsidR="00F4424D" w:rsidRDefault="007C6A9A" w:rsidP="00F4424D">
      <w:pPr>
        <w:pStyle w:val="OrderedList"/>
        <w:jc w:val="center"/>
        <w:rPr>
          <w:rFonts w:cs="Calibri"/>
        </w:rPr>
      </w:pPr>
      <w:r>
        <w:rPr>
          <w:noProof/>
        </w:rPr>
        <w:drawing>
          <wp:inline distT="0" distB="0" distL="0" distR="0" wp14:anchorId="175CB02F" wp14:editId="6220A1D2">
            <wp:extent cx="3144041" cy="837171"/>
            <wp:effectExtent l="19050" t="19050" r="18415" b="20320"/>
            <wp:docPr id="3021" name="Picture 302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1" name="Picture 3021" descr="Graphical user interface, text, application, chat or text message&#10;&#10;Description automatically generated"/>
                    <pic:cNvPicPr/>
                  </pic:nvPicPr>
                  <pic:blipFill>
                    <a:blip r:embed="rId404"/>
                    <a:stretch>
                      <a:fillRect/>
                    </a:stretch>
                  </pic:blipFill>
                  <pic:spPr>
                    <a:xfrm>
                      <a:off x="0" y="0"/>
                      <a:ext cx="3170401" cy="844190"/>
                    </a:xfrm>
                    <a:prstGeom prst="rect">
                      <a:avLst/>
                    </a:prstGeom>
                    <a:ln w="19050">
                      <a:solidFill>
                        <a:schemeClr val="accent1"/>
                      </a:solidFill>
                    </a:ln>
                  </pic:spPr>
                </pic:pic>
              </a:graphicData>
            </a:graphic>
          </wp:inline>
        </w:drawing>
      </w:r>
    </w:p>
    <w:p w14:paraId="2A541A95" w14:textId="6ED096AD" w:rsidR="00F4424D" w:rsidRPr="00B31C42" w:rsidRDefault="00F4424D" w:rsidP="00F4424D">
      <w:pPr>
        <w:pStyle w:val="FigureCaption0"/>
      </w:pPr>
      <w:bookmarkStart w:id="4384" w:name="_Toc230164225"/>
      <w:r>
        <w:t xml:space="preserve">Figure </w:t>
      </w:r>
      <w:r>
        <w:rPr>
          <w:noProof/>
        </w:rPr>
        <w:fldChar w:fldCharType="begin"/>
      </w:r>
      <w:r>
        <w:rPr>
          <w:noProof/>
        </w:rPr>
        <w:instrText xml:space="preserve"> STYLEREF 1 \s </w:instrText>
      </w:r>
      <w:r>
        <w:rPr>
          <w:noProof/>
        </w:rPr>
        <w:fldChar w:fldCharType="separate"/>
      </w:r>
      <w:r w:rsidR="00942841">
        <w:rPr>
          <w:noProof/>
        </w:rPr>
        <w:t>7</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72</w:t>
      </w:r>
      <w:r>
        <w:rPr>
          <w:noProof/>
        </w:rPr>
        <w:fldChar w:fldCharType="end"/>
      </w:r>
      <w:r>
        <w:rPr>
          <w:noProof/>
        </w:rPr>
        <w:t>: Approve / Certify Repurchase</w:t>
      </w:r>
      <w:bookmarkEnd w:id="4384"/>
    </w:p>
    <w:p w14:paraId="43A7FBFD" w14:textId="5B18928A" w:rsidR="00846607" w:rsidRDefault="00A67955" w:rsidP="000013A2">
      <w:pPr>
        <w:pStyle w:val="OrderedList"/>
        <w:jc w:val="both"/>
        <w:rPr>
          <w:rFonts w:cs="Calibri"/>
        </w:rPr>
      </w:pPr>
      <w:r>
        <w:rPr>
          <w:rFonts w:cs="Calibri"/>
        </w:rPr>
        <w:t>Upon clicking YES button, system will immediately</w:t>
      </w:r>
      <w:r w:rsidRPr="00A67955">
        <w:rPr>
          <w:rFonts w:cs="Calibri"/>
        </w:rPr>
        <w:t xml:space="preserve"> change Servicer from </w:t>
      </w:r>
      <w:r w:rsidR="007A1009" w:rsidRPr="002E0907">
        <w:rPr>
          <w:rFonts w:cs="Calibri"/>
        </w:rPr>
        <w:t>HUD Contractor</w:t>
      </w:r>
      <w:r w:rsidRPr="00A67955">
        <w:rPr>
          <w:rFonts w:cs="Calibri"/>
        </w:rPr>
        <w:t xml:space="preserve"> to the Servicer selected for Repurchase timeline</w:t>
      </w:r>
      <w:r>
        <w:rPr>
          <w:rFonts w:cs="Calibri"/>
        </w:rPr>
        <w:t>.</w:t>
      </w:r>
    </w:p>
    <w:p w14:paraId="18236DFA" w14:textId="6A185CAB" w:rsidR="006B11C5" w:rsidRPr="00975C33" w:rsidRDefault="006B11C5" w:rsidP="000013A2">
      <w:pPr>
        <w:pStyle w:val="OrderedList"/>
        <w:jc w:val="both"/>
      </w:pPr>
      <w:r>
        <w:rPr>
          <w:rFonts w:cs="Calibri"/>
        </w:rPr>
        <w:t xml:space="preserve">The step </w:t>
      </w:r>
      <w:r w:rsidRPr="009218B0">
        <w:rPr>
          <w:b/>
        </w:rPr>
        <w:t>Servicer Authorizes Repayment of Claim</w:t>
      </w:r>
      <w:r w:rsidRPr="00B31C42">
        <w:t xml:space="preserve"> is automatically added by the system</w:t>
      </w:r>
      <w:r>
        <w:t xml:space="preserve"> and auto-completed </w:t>
      </w:r>
      <w:r w:rsidRPr="009218B0">
        <w:rPr>
          <w:rFonts w:cs="Calibri"/>
        </w:rPr>
        <w:t>when the following criteria are satisfied: T</w:t>
      </w:r>
      <w:r w:rsidRPr="00975C33">
        <w:t xml:space="preserve">he </w:t>
      </w:r>
      <w:r>
        <w:t>Servicer authorizes / approves the</w:t>
      </w:r>
      <w:r w:rsidRPr="00975C33">
        <w:t xml:space="preserve"> transaction </w:t>
      </w:r>
      <w:r>
        <w:t xml:space="preserve">in the step above via </w:t>
      </w:r>
      <w:r w:rsidRPr="00975C33">
        <w:t xml:space="preserve">the Accounting – Authorizations screen (authorized by </w:t>
      </w:r>
      <w:r>
        <w:t>lender/investor/servicer</w:t>
      </w:r>
      <w:r w:rsidRPr="00975C33">
        <w:t xml:space="preserve">). </w:t>
      </w:r>
      <w:r w:rsidR="001224BE">
        <w:t xml:space="preserve"> The step </w:t>
      </w:r>
      <w:r w:rsidR="001224BE" w:rsidRPr="00DF0E08">
        <w:rPr>
          <w:b/>
          <w:bCs/>
        </w:rPr>
        <w:t>Goodbye Letter sent to Borrower</w:t>
      </w:r>
      <w:r w:rsidR="001224BE">
        <w:t xml:space="preserve"> is also </w:t>
      </w:r>
      <w:r w:rsidR="001224BE" w:rsidRPr="00B31C42">
        <w:t>automatically added by the system</w:t>
      </w:r>
      <w:r w:rsidR="001224BE">
        <w:t xml:space="preserve"> at this time.</w:t>
      </w:r>
    </w:p>
    <w:p w14:paraId="60E6A135" w14:textId="3F16B7D0" w:rsidR="00A62808" w:rsidRPr="000869D7" w:rsidRDefault="00A62808" w:rsidP="000013A2">
      <w:pPr>
        <w:pStyle w:val="OrderedList"/>
        <w:jc w:val="both"/>
        <w:rPr>
          <w:rFonts w:cs="Calibri"/>
        </w:rPr>
      </w:pPr>
      <w:r w:rsidRPr="000869D7">
        <w:rPr>
          <w:rFonts w:cs="Calibri"/>
        </w:rPr>
        <w:t xml:space="preserve">The Accounting Module processes the file and sends a response file to the Servicing Module. The Servicing Module processes the response file from the Accounting Module and updates the batch status (Success – Collect). </w:t>
      </w:r>
    </w:p>
    <w:p w14:paraId="03F8ECA2" w14:textId="75CBB538" w:rsidR="00A62808" w:rsidRPr="000869D7" w:rsidRDefault="00A62808" w:rsidP="000013A2">
      <w:pPr>
        <w:pStyle w:val="OrderedList"/>
        <w:jc w:val="both"/>
        <w:rPr>
          <w:rFonts w:cs="Calibri"/>
        </w:rPr>
      </w:pPr>
      <w:r w:rsidRPr="000869D7">
        <w:rPr>
          <w:rFonts w:cs="Calibri"/>
        </w:rPr>
        <w:t>The Accounting Module generates a non</w:t>
      </w:r>
      <w:r w:rsidR="00617C0E" w:rsidRPr="000869D7">
        <w:rPr>
          <w:rFonts w:cs="Calibri"/>
        </w:rPr>
        <w:t>-i</w:t>
      </w:r>
      <w:r w:rsidRPr="000869D7">
        <w:rPr>
          <w:rFonts w:cs="Calibri"/>
        </w:rPr>
        <w:t>nteractive-batch file per Treasury Pay.gov’s specification. The file is sent to Pay.gov for collection. Upon posting the collection by Pay.gov, the deposit is recorded in the Accounting Module.</w:t>
      </w:r>
    </w:p>
    <w:p w14:paraId="24ADFD5A" w14:textId="6F6C9B59" w:rsidR="00F805B1" w:rsidRDefault="00A62808" w:rsidP="000013A2">
      <w:pPr>
        <w:pStyle w:val="OrderedList"/>
        <w:jc w:val="both"/>
        <w:rPr>
          <w:rFonts w:cs="Calibri"/>
        </w:rPr>
      </w:pPr>
      <w:r w:rsidRPr="000869D7">
        <w:rPr>
          <w:rFonts w:cs="Calibri"/>
        </w:rPr>
        <w:t xml:space="preserve">The Accounting Module sends the receivable collection confirmation to the Servicing Module via an interface file. The Servicing Module processes this file and the batch status is updated to Settled. The system adds a new step HUD Verifies Repayment of Claim on the repurchase timeline, the step is auto-completed with the date the file has been processed. </w:t>
      </w:r>
      <w:r w:rsidR="00095093">
        <w:rPr>
          <w:rFonts w:cs="Calibri"/>
        </w:rPr>
        <w:t xml:space="preserve">An Auto note is added in the Notes Section HUD </w:t>
      </w:r>
      <w:r w:rsidR="003D7635">
        <w:rPr>
          <w:rFonts w:cs="Calibri"/>
        </w:rPr>
        <w:t>verifies t</w:t>
      </w:r>
      <w:r w:rsidR="003D7635" w:rsidRPr="000869D7">
        <w:rPr>
          <w:rFonts w:cs="Calibri"/>
        </w:rPr>
        <w:t xml:space="preserve">his </w:t>
      </w:r>
      <w:r w:rsidRPr="000869D7">
        <w:rPr>
          <w:rFonts w:cs="Calibri"/>
        </w:rPr>
        <w:t>completes the re</w:t>
      </w:r>
      <w:r w:rsidR="007342FE">
        <w:rPr>
          <w:rFonts w:cs="Calibri"/>
        </w:rPr>
        <w:t>purchase collections proce</w:t>
      </w:r>
      <w:r w:rsidR="00095093">
        <w:rPr>
          <w:rFonts w:cs="Calibri"/>
        </w:rPr>
        <w:t xml:space="preserve">ssing </w:t>
      </w:r>
      <w:r w:rsidRPr="000869D7">
        <w:rPr>
          <w:rFonts w:cs="Calibri"/>
        </w:rPr>
        <w:t>in HERMIT.</w:t>
      </w:r>
    </w:p>
    <w:p w14:paraId="6A4F86CA" w14:textId="3E76873F" w:rsidR="004E209F" w:rsidRPr="00D757EC" w:rsidRDefault="004E209F" w:rsidP="00FD571C">
      <w:pPr>
        <w:pStyle w:val="Heading5"/>
      </w:pPr>
      <w:bookmarkStart w:id="4385" w:name="_Toc90643564"/>
      <w:r>
        <w:t xml:space="preserve">Inactivate </w:t>
      </w:r>
      <w:r w:rsidRPr="00D12954">
        <w:t>Claim Type 22 timeline once Repurch</w:t>
      </w:r>
      <w:r w:rsidR="00D2074F">
        <w:t>a</w:t>
      </w:r>
      <w:r w:rsidRPr="00D12954">
        <w:t>se is complete</w:t>
      </w:r>
      <w:bookmarkEnd w:id="4385"/>
    </w:p>
    <w:p w14:paraId="07F2DF82" w14:textId="6B430B81" w:rsidR="004E209F" w:rsidRDefault="004E209F" w:rsidP="004E209F">
      <w:pPr>
        <w:pStyle w:val="BodyText"/>
      </w:pPr>
      <w:bookmarkStart w:id="4386" w:name="_Hlk83031107"/>
      <w:r w:rsidRPr="00D12954">
        <w:t xml:space="preserve">System </w:t>
      </w:r>
      <w:r>
        <w:t>will</w:t>
      </w:r>
      <w:r w:rsidRPr="00D12954">
        <w:t xml:space="preserve"> automatically inactivate the </w:t>
      </w:r>
      <w:bookmarkStart w:id="4387" w:name="_Hlk83622188"/>
      <w:r w:rsidRPr="00D12954">
        <w:t xml:space="preserve">Claim Type 22 timeline </w:t>
      </w:r>
      <w:bookmarkEnd w:id="4387"/>
      <w:r w:rsidRPr="00D12954">
        <w:t>once the step “Assignment to Servicer sent for recording” has been completed in the Repurchase timeline</w:t>
      </w:r>
      <w:bookmarkEnd w:id="4386"/>
      <w:r>
        <w:t>.</w:t>
      </w:r>
    </w:p>
    <w:p w14:paraId="4B30BD72" w14:textId="3539696C" w:rsidR="008A53DB" w:rsidRPr="00D757EC" w:rsidRDefault="008A53DB" w:rsidP="008A53DB">
      <w:pPr>
        <w:pStyle w:val="Heading4"/>
        <w:ind w:left="810"/>
      </w:pPr>
      <w:bookmarkStart w:id="4388" w:name="_Toc230163496"/>
      <w:r>
        <w:t>Title Approval</w:t>
      </w:r>
      <w:bookmarkEnd w:id="4388"/>
      <w:r w:rsidRPr="00D757EC">
        <w:fldChar w:fldCharType="begin"/>
      </w:r>
      <w:r w:rsidRPr="00D757EC">
        <w:instrText xml:space="preserve"> XE "Assignment Repurchase Timeline" </w:instrText>
      </w:r>
      <w:r w:rsidRPr="00D757EC">
        <w:fldChar w:fldCharType="end"/>
      </w:r>
      <w:r w:rsidRPr="00D757EC">
        <w:t xml:space="preserve"> </w:t>
      </w:r>
    </w:p>
    <w:p w14:paraId="2C12AE67" w14:textId="13A7020A" w:rsidR="008A53DB" w:rsidRPr="005E4107" w:rsidRDefault="008A53DB" w:rsidP="006C3C3F">
      <w:pPr>
        <w:pStyle w:val="BodyText"/>
      </w:pPr>
      <w:r>
        <w:t>This timeline is located under Assigned &gt; Claims, Servicing Type “Title Approval.” NOTE: This timeline cannot be created by the user in the system. The Servicing Management tab can be used to inactivate the timeline. Once the timeline is inactivated, none of the steps can be edited.</w:t>
      </w:r>
    </w:p>
    <w:p w14:paraId="51BE5611" w14:textId="0BA26A67" w:rsidR="00497814" w:rsidRDefault="00497814" w:rsidP="00DA73E4">
      <w:pPr>
        <w:pStyle w:val="OrderedList"/>
        <w:jc w:val="both"/>
        <w:rPr>
          <w:rFonts w:cs="Calibri"/>
        </w:rPr>
      </w:pPr>
      <w:r w:rsidRPr="006C3C3F">
        <w:rPr>
          <w:rFonts w:cs="Calibri"/>
          <w:b/>
          <w:bCs/>
        </w:rPr>
        <w:t>TIP</w:t>
      </w:r>
      <w:r w:rsidRPr="00497814">
        <w:rPr>
          <w:rFonts w:cs="Calibri"/>
        </w:rPr>
        <w:t>: Refer to section 7.1.7 “To Complete Timeline Steps” for general information how to complete steps within a timeline.</w:t>
      </w:r>
    </w:p>
    <w:p w14:paraId="0E3EDFD8" w14:textId="515E5FFB" w:rsidR="00497814" w:rsidRDefault="00497814" w:rsidP="006A21CA">
      <w:pPr>
        <w:pStyle w:val="OrderedList"/>
        <w:jc w:val="both"/>
        <w:rPr>
          <w:rFonts w:cs="Calibri"/>
        </w:rPr>
      </w:pPr>
      <w:r>
        <w:rPr>
          <w:rFonts w:cs="Calibri"/>
        </w:rPr>
        <w:t>The following Template Steps are displayed when the timeline is initiated. The</w:t>
      </w:r>
      <w:r w:rsidR="006F4102">
        <w:rPr>
          <w:rFonts w:cs="Calibri"/>
        </w:rPr>
        <w:t xml:space="preserve"> </w:t>
      </w:r>
      <w:r>
        <w:rPr>
          <w:rFonts w:cs="Calibri"/>
        </w:rPr>
        <w:t>steps are HUD Contractor steps unless otherwise stated:</w:t>
      </w:r>
    </w:p>
    <w:p w14:paraId="07DF16C6" w14:textId="77777777" w:rsidR="00497814" w:rsidRPr="00497814" w:rsidRDefault="00497814" w:rsidP="006A21CA">
      <w:pPr>
        <w:pStyle w:val="UnorderedList"/>
        <w:jc w:val="both"/>
      </w:pPr>
      <w:r w:rsidRPr="00497814">
        <w:t>Title Package Received</w:t>
      </w:r>
    </w:p>
    <w:p w14:paraId="14796C8B" w14:textId="77777777" w:rsidR="00497814" w:rsidRPr="00497814" w:rsidRDefault="00497814" w:rsidP="006A21CA">
      <w:pPr>
        <w:pStyle w:val="UnorderedList"/>
        <w:jc w:val="both"/>
      </w:pPr>
      <w:r w:rsidRPr="00497814">
        <w:t>Package Reviewed</w:t>
      </w:r>
    </w:p>
    <w:p w14:paraId="1145D655" w14:textId="77777777" w:rsidR="00497814" w:rsidRPr="00497814" w:rsidRDefault="00497814" w:rsidP="006A21CA">
      <w:pPr>
        <w:pStyle w:val="UnorderedList"/>
        <w:jc w:val="both"/>
      </w:pPr>
      <w:r w:rsidRPr="00497814">
        <w:t>Worksheet Completed</w:t>
      </w:r>
    </w:p>
    <w:p w14:paraId="3F3C3972" w14:textId="77777777" w:rsidR="00497814" w:rsidRPr="00497814" w:rsidRDefault="00497814" w:rsidP="006A21CA">
      <w:pPr>
        <w:pStyle w:val="UnorderedList"/>
        <w:jc w:val="both"/>
      </w:pPr>
      <w:r w:rsidRPr="00497814">
        <w:t>Package Approved</w:t>
      </w:r>
    </w:p>
    <w:p w14:paraId="04749798" w14:textId="77777777" w:rsidR="00497814" w:rsidRPr="00497814" w:rsidRDefault="00497814" w:rsidP="006A21CA">
      <w:pPr>
        <w:pStyle w:val="UnorderedList"/>
        <w:jc w:val="both"/>
      </w:pPr>
      <w:r w:rsidRPr="00497814">
        <w:t>Package Denied</w:t>
      </w:r>
    </w:p>
    <w:p w14:paraId="39A98509" w14:textId="07E85925" w:rsidR="00497814" w:rsidRDefault="00497814" w:rsidP="006A21CA">
      <w:pPr>
        <w:pStyle w:val="UnorderedList"/>
        <w:jc w:val="both"/>
        <w:sectPr w:rsidR="00497814" w:rsidSect="00BD4223">
          <w:pgSz w:w="12240" w:h="15840"/>
          <w:pgMar w:top="1440" w:right="1440" w:bottom="1440" w:left="1440" w:header="720" w:footer="720" w:gutter="0"/>
          <w:pgNumType w:start="1" w:chapStyle="1"/>
          <w:cols w:space="720"/>
          <w:docGrid w:linePitch="360"/>
        </w:sectPr>
      </w:pPr>
      <w:r w:rsidRPr="00497814">
        <w:t>Recorded Assignment Received</w:t>
      </w:r>
    </w:p>
    <w:p w14:paraId="27F960E9" w14:textId="77777777" w:rsidR="004E209F" w:rsidRDefault="004E209F" w:rsidP="007342FE">
      <w:pPr>
        <w:pStyle w:val="OrderedList"/>
        <w:jc w:val="both"/>
        <w:rPr>
          <w:rFonts w:cs="Calibri"/>
        </w:rPr>
      </w:pPr>
    </w:p>
    <w:p w14:paraId="5A397A09" w14:textId="64F720CD" w:rsidR="00A62808" w:rsidRPr="00975C33" w:rsidRDefault="00A62808" w:rsidP="00F805B1">
      <w:pPr>
        <w:pStyle w:val="regularnumbers"/>
        <w:numPr>
          <w:ilvl w:val="0"/>
          <w:numId w:val="0"/>
        </w:numPr>
        <w:ind w:left="720"/>
      </w:pPr>
    </w:p>
    <w:p w14:paraId="788B7B5C" w14:textId="79FA28A1" w:rsidR="00D823AE" w:rsidRPr="003B6226" w:rsidRDefault="00D823AE" w:rsidP="003B6226">
      <w:pPr>
        <w:pStyle w:val="Chapterbreak"/>
        <w:sectPr w:rsidR="00D823AE" w:rsidRPr="003B6226" w:rsidSect="00C9021D">
          <w:headerReference w:type="default" r:id="rId405"/>
          <w:headerReference w:type="first" r:id="rId406"/>
          <w:pgSz w:w="12240" w:h="15840"/>
          <w:pgMar w:top="1440" w:right="1440" w:bottom="1440" w:left="1440" w:header="720" w:footer="720" w:gutter="0"/>
          <w:cols w:space="720"/>
          <w:vAlign w:val="center"/>
          <w:titlePg/>
          <w:docGrid w:linePitch="360"/>
        </w:sectPr>
      </w:pPr>
      <w:bookmarkStart w:id="4389" w:name="_Toc315634022"/>
      <w:r w:rsidRPr="003B6226">
        <w:t>CHAPTER 8: CLAIMS</w:t>
      </w:r>
      <w:bookmarkEnd w:id="4389"/>
    </w:p>
    <w:p w14:paraId="0AAF3B34" w14:textId="77777777" w:rsidR="00B20DCB" w:rsidRPr="00B20DCB" w:rsidRDefault="001871B5" w:rsidP="00F874DE">
      <w:pPr>
        <w:pStyle w:val="Heading1"/>
        <w:jc w:val="both"/>
      </w:pPr>
      <w:bookmarkStart w:id="4390" w:name="_Ref312409817"/>
      <w:bookmarkStart w:id="4391" w:name="_Ref312409838"/>
      <w:bookmarkStart w:id="4392" w:name="_Toc314660898"/>
      <w:bookmarkStart w:id="4393" w:name="_Toc11334945"/>
      <w:bookmarkStart w:id="4394" w:name="_Toc74052180"/>
      <w:bookmarkStart w:id="4395" w:name="_Toc90643565"/>
      <w:bookmarkStart w:id="4396" w:name="_Toc230163497"/>
      <w:r>
        <w:t>CLAIMS</w:t>
      </w:r>
      <w:bookmarkEnd w:id="4390"/>
      <w:bookmarkEnd w:id="4391"/>
      <w:bookmarkEnd w:id="4392"/>
      <w:bookmarkEnd w:id="4393"/>
      <w:bookmarkEnd w:id="4394"/>
      <w:bookmarkEnd w:id="4395"/>
      <w:bookmarkEnd w:id="4396"/>
    </w:p>
    <w:p w14:paraId="7F7EFEBF" w14:textId="313E3E54" w:rsidR="0092615F" w:rsidRDefault="006848A9" w:rsidP="001879BA">
      <w:pPr>
        <w:pStyle w:val="BodyText"/>
      </w:pPr>
      <w:r w:rsidRPr="00BA2B86">
        <w:t>This chapter discusses</w:t>
      </w:r>
      <w:r w:rsidR="00643A41">
        <w:t xml:space="preserve"> the processing </w:t>
      </w:r>
      <w:r w:rsidR="00FC73B5">
        <w:t>of Claim</w:t>
      </w:r>
      <w:r w:rsidR="00D45783">
        <w:t xml:space="preserve"> Types</w:t>
      </w:r>
      <w:r w:rsidRPr="00BA2B86">
        <w:t xml:space="preserve"> </w:t>
      </w:r>
      <w:r w:rsidR="001D6D45">
        <w:t xml:space="preserve">20, </w:t>
      </w:r>
      <w:r w:rsidRPr="00BA2B86">
        <w:t>21, 22, 23</w:t>
      </w:r>
      <w:r w:rsidR="00FC73B5">
        <w:t>,</w:t>
      </w:r>
      <w:r w:rsidR="00643A41">
        <w:t xml:space="preserve"> </w:t>
      </w:r>
      <w:r w:rsidR="00FC73B5">
        <w:t xml:space="preserve">and </w:t>
      </w:r>
      <w:r w:rsidR="00FC73B5" w:rsidRPr="00BA2B86">
        <w:t>24</w:t>
      </w:r>
      <w:r w:rsidRPr="00BA2B86">
        <w:t>.</w:t>
      </w:r>
    </w:p>
    <w:p w14:paraId="45FFE2D1" w14:textId="43C942CC" w:rsidR="00BF025C" w:rsidRPr="00825DE7" w:rsidRDefault="00A8141F" w:rsidP="00F874DE">
      <w:pPr>
        <w:pStyle w:val="UnorderedList"/>
        <w:jc w:val="both"/>
        <w:rPr>
          <w:rStyle w:val="CrossRef"/>
        </w:rPr>
      </w:pPr>
      <w:r w:rsidRPr="00A8141F">
        <w:rPr>
          <w:rStyle w:val="CrossRef"/>
        </w:rPr>
        <w:t>Claims Overview</w:t>
      </w:r>
    </w:p>
    <w:p w14:paraId="3D11B0C2" w14:textId="51364258" w:rsidR="001D6D45" w:rsidRDefault="001D6D45" w:rsidP="00F874DE">
      <w:pPr>
        <w:pStyle w:val="UnorderedList"/>
        <w:jc w:val="both"/>
        <w:rPr>
          <w:rStyle w:val="CrossRef"/>
        </w:rPr>
      </w:pPr>
      <w:r>
        <w:rPr>
          <w:rStyle w:val="CrossRef"/>
        </w:rPr>
        <w:t xml:space="preserve">Submitting Claim Type 20 </w:t>
      </w:r>
    </w:p>
    <w:p w14:paraId="74F8180B" w14:textId="190BB7BE" w:rsidR="00BF025C" w:rsidRPr="00825DE7" w:rsidRDefault="00A8141F" w:rsidP="00F874DE">
      <w:pPr>
        <w:pStyle w:val="UnorderedList"/>
        <w:jc w:val="both"/>
        <w:rPr>
          <w:rStyle w:val="CrossRef"/>
        </w:rPr>
      </w:pPr>
      <w:r w:rsidRPr="00A8141F">
        <w:rPr>
          <w:rStyle w:val="CrossRef"/>
        </w:rPr>
        <w:t>Submitting Claim Type 21</w:t>
      </w:r>
    </w:p>
    <w:p w14:paraId="6CBF5F52" w14:textId="7194A52C" w:rsidR="00BF025C" w:rsidRPr="00825DE7" w:rsidRDefault="00A8141F" w:rsidP="00F874DE">
      <w:pPr>
        <w:pStyle w:val="UnorderedList"/>
        <w:jc w:val="both"/>
        <w:rPr>
          <w:rStyle w:val="CrossRef"/>
        </w:rPr>
      </w:pPr>
      <w:r w:rsidRPr="00A8141F">
        <w:rPr>
          <w:rStyle w:val="CrossRef"/>
        </w:rPr>
        <w:t>Submitting Claim Type 22</w:t>
      </w:r>
    </w:p>
    <w:p w14:paraId="04B8BA43" w14:textId="6E918F2E" w:rsidR="00BF025C" w:rsidRPr="00825DE7" w:rsidRDefault="00A8141F" w:rsidP="00F874DE">
      <w:pPr>
        <w:pStyle w:val="UnorderedList"/>
        <w:jc w:val="both"/>
        <w:rPr>
          <w:rStyle w:val="CrossRef"/>
        </w:rPr>
      </w:pPr>
      <w:r w:rsidRPr="00A8141F">
        <w:rPr>
          <w:rStyle w:val="CrossRef"/>
        </w:rPr>
        <w:t>Submitting Claim Type 23</w:t>
      </w:r>
    </w:p>
    <w:p w14:paraId="3DCE5E5A" w14:textId="612EBDD6" w:rsidR="00BF025C" w:rsidRPr="00825DE7" w:rsidRDefault="00A8141F" w:rsidP="00F874DE">
      <w:pPr>
        <w:pStyle w:val="UnorderedList"/>
        <w:jc w:val="both"/>
        <w:rPr>
          <w:rStyle w:val="CrossRef"/>
        </w:rPr>
      </w:pPr>
      <w:r w:rsidRPr="00A8141F">
        <w:rPr>
          <w:rStyle w:val="CrossRef"/>
        </w:rPr>
        <w:t>Submitting Claim Type 24</w:t>
      </w:r>
    </w:p>
    <w:p w14:paraId="31067D82" w14:textId="7333CACA" w:rsidR="00BF025C" w:rsidRPr="00825DE7" w:rsidRDefault="00A8141F" w:rsidP="00F874DE">
      <w:pPr>
        <w:pStyle w:val="UnorderedList"/>
        <w:jc w:val="both"/>
        <w:rPr>
          <w:rStyle w:val="CrossRef"/>
        </w:rPr>
      </w:pPr>
      <w:r w:rsidRPr="00A8141F">
        <w:rPr>
          <w:rStyle w:val="CrossRef"/>
        </w:rPr>
        <w:t>Reviewing and Processing Claims</w:t>
      </w:r>
    </w:p>
    <w:p w14:paraId="6109C3C2" w14:textId="642F51F8" w:rsidR="00BF025C" w:rsidRPr="00825DE7" w:rsidRDefault="00A8141F" w:rsidP="00F874DE">
      <w:pPr>
        <w:pStyle w:val="UnorderedList"/>
        <w:jc w:val="both"/>
        <w:rPr>
          <w:rStyle w:val="CrossRef"/>
        </w:rPr>
      </w:pPr>
      <w:r w:rsidRPr="00A8141F">
        <w:rPr>
          <w:rStyle w:val="CrossRef"/>
        </w:rPr>
        <w:t>No Pay Order</w:t>
      </w:r>
    </w:p>
    <w:p w14:paraId="4EA7DA05" w14:textId="26B293B9" w:rsidR="00BF025C" w:rsidRPr="00825DE7" w:rsidRDefault="00A8141F" w:rsidP="00F874DE">
      <w:pPr>
        <w:pStyle w:val="UnorderedList"/>
        <w:jc w:val="both"/>
        <w:rPr>
          <w:rStyle w:val="CrossRef"/>
        </w:rPr>
      </w:pPr>
      <w:r w:rsidRPr="00A8141F">
        <w:rPr>
          <w:rStyle w:val="CrossRef"/>
        </w:rPr>
        <w:t>Cancel Payment</w:t>
      </w:r>
    </w:p>
    <w:p w14:paraId="1863C4EA" w14:textId="7B92B44A" w:rsidR="006848A9" w:rsidRDefault="00A8141F" w:rsidP="00F874DE">
      <w:pPr>
        <w:pStyle w:val="UnorderedList"/>
        <w:jc w:val="both"/>
        <w:rPr>
          <w:rStyle w:val="CrossRef"/>
        </w:rPr>
      </w:pPr>
      <w:r w:rsidRPr="00A8141F">
        <w:rPr>
          <w:rStyle w:val="CrossRef"/>
        </w:rPr>
        <w:t>Payment processing</w:t>
      </w:r>
      <w:r w:rsidR="006848A9" w:rsidRPr="00825DE7">
        <w:rPr>
          <w:rStyle w:val="CrossRef"/>
        </w:rPr>
        <w:t xml:space="preserve"> </w:t>
      </w:r>
    </w:p>
    <w:p w14:paraId="1F3D55D3" w14:textId="4500F10E" w:rsidR="001D6D45" w:rsidRDefault="001D6D45" w:rsidP="00F874DE">
      <w:pPr>
        <w:pStyle w:val="UnorderedList"/>
        <w:jc w:val="both"/>
        <w:rPr>
          <w:rStyle w:val="CrossRef"/>
        </w:rPr>
      </w:pPr>
      <w:r>
        <w:rPr>
          <w:rStyle w:val="CrossRef"/>
        </w:rPr>
        <w:t>Claim Reimbursements – Over Claims</w:t>
      </w:r>
    </w:p>
    <w:p w14:paraId="538297CF" w14:textId="0C695F98" w:rsidR="001D6D45" w:rsidRDefault="001D6D45" w:rsidP="00F874DE">
      <w:pPr>
        <w:pStyle w:val="UnorderedList"/>
        <w:jc w:val="both"/>
        <w:rPr>
          <w:rStyle w:val="CrossRef"/>
        </w:rPr>
      </w:pPr>
      <w:r>
        <w:rPr>
          <w:rStyle w:val="CrossRef"/>
        </w:rPr>
        <w:t>Paper Claim Transactions</w:t>
      </w:r>
    </w:p>
    <w:p w14:paraId="61DDAA92" w14:textId="05BF58D0" w:rsidR="001D6D45" w:rsidRPr="00825DE7" w:rsidRDefault="001D6D45" w:rsidP="00F874DE">
      <w:pPr>
        <w:pStyle w:val="UnorderedList"/>
        <w:jc w:val="both"/>
        <w:rPr>
          <w:rStyle w:val="CrossRef"/>
        </w:rPr>
      </w:pPr>
      <w:r>
        <w:rPr>
          <w:rStyle w:val="CrossRef"/>
        </w:rPr>
        <w:t>Rejected / Returned Claim Payments from Investor</w:t>
      </w:r>
    </w:p>
    <w:p w14:paraId="46860958" w14:textId="37BF5C5A" w:rsidR="00BA2B86" w:rsidRPr="00482D7F" w:rsidRDefault="00643A41" w:rsidP="00F874DE">
      <w:pPr>
        <w:pStyle w:val="Heading2"/>
        <w:jc w:val="both"/>
      </w:pPr>
      <w:bookmarkStart w:id="4397" w:name="_Toc293145286"/>
      <w:bookmarkStart w:id="4398" w:name="_Toc294014883"/>
      <w:bookmarkStart w:id="4399" w:name="_Toc295815751"/>
      <w:bookmarkStart w:id="4400" w:name="_Ref314570057"/>
      <w:bookmarkStart w:id="4401" w:name="_Toc314660899"/>
      <w:bookmarkStart w:id="4402" w:name="_Toc315634023"/>
      <w:bookmarkStart w:id="4403" w:name="_Toc11334946"/>
      <w:bookmarkStart w:id="4404" w:name="_Toc74052181"/>
      <w:bookmarkStart w:id="4405" w:name="_Toc90643566"/>
      <w:bookmarkStart w:id="4406" w:name="_Toc230163498"/>
      <w:r w:rsidRPr="00482D7F">
        <w:t>Claims O</w:t>
      </w:r>
      <w:r w:rsidR="00BA2B86" w:rsidRPr="00482D7F">
        <w:t>verview</w:t>
      </w:r>
      <w:bookmarkEnd w:id="4397"/>
      <w:bookmarkEnd w:id="4398"/>
      <w:bookmarkEnd w:id="4399"/>
      <w:bookmarkEnd w:id="4400"/>
      <w:bookmarkEnd w:id="4401"/>
      <w:bookmarkEnd w:id="4402"/>
      <w:bookmarkEnd w:id="4403"/>
      <w:bookmarkEnd w:id="4404"/>
      <w:bookmarkEnd w:id="4405"/>
      <w:bookmarkEnd w:id="4406"/>
    </w:p>
    <w:p w14:paraId="070582D2" w14:textId="59AACC76" w:rsidR="001D6D45" w:rsidRPr="00AD2957" w:rsidRDefault="00BA2B86" w:rsidP="001D6D45">
      <w:pPr>
        <w:pStyle w:val="BodyText"/>
      </w:pPr>
      <w:r w:rsidRPr="00BA2B86">
        <w:t xml:space="preserve">The Servicing </w:t>
      </w:r>
      <w:r>
        <w:t>M</w:t>
      </w:r>
      <w:r w:rsidRPr="00BA2B86">
        <w:t xml:space="preserve">odule </w:t>
      </w:r>
      <w:r w:rsidR="00643A41">
        <w:t>allows</w:t>
      </w:r>
      <w:r w:rsidRPr="00BA2B86">
        <w:t xml:space="preserve"> </w:t>
      </w:r>
      <w:r w:rsidR="006848A9">
        <w:t>s</w:t>
      </w:r>
      <w:r w:rsidRPr="00BA2B86">
        <w:t xml:space="preserve">ervicers to </w:t>
      </w:r>
      <w:r w:rsidR="006848A9">
        <w:t xml:space="preserve">electronically </w:t>
      </w:r>
      <w:r w:rsidRPr="00BA2B86">
        <w:t xml:space="preserve">submit </w:t>
      </w:r>
      <w:r w:rsidR="00643A41">
        <w:t>and follow up on a claim on behalf</w:t>
      </w:r>
      <w:r w:rsidRPr="00BA2B86">
        <w:t xml:space="preserve"> of </w:t>
      </w:r>
      <w:r w:rsidR="006848A9">
        <w:t>l</w:t>
      </w:r>
      <w:r w:rsidRPr="00BA2B86">
        <w:t>enders/</w:t>
      </w:r>
      <w:r w:rsidR="006848A9">
        <w:t>i</w:t>
      </w:r>
      <w:r w:rsidRPr="00BA2B86">
        <w:t xml:space="preserve">nvestors. </w:t>
      </w:r>
      <w:r w:rsidR="00D350FC">
        <w:t>Additionally</w:t>
      </w:r>
      <w:r w:rsidR="000B1E17">
        <w:t>, t</w:t>
      </w:r>
      <w:r w:rsidR="00964ACB">
        <w:t>he HUD C</w:t>
      </w:r>
      <w:r w:rsidRPr="00BA2B86">
        <w:t xml:space="preserve">laims staff </w:t>
      </w:r>
      <w:r w:rsidR="00A12276">
        <w:t>can</w:t>
      </w:r>
      <w:r w:rsidRPr="00BA2B86">
        <w:t xml:space="preserve"> review and </w:t>
      </w:r>
      <w:r w:rsidR="00BE10F9">
        <w:t>process the c</w:t>
      </w:r>
      <w:r w:rsidRPr="00BA2B86">
        <w:t xml:space="preserve">laims. </w:t>
      </w:r>
      <w:r w:rsidR="001D6D45">
        <w:t>Claims are worked from their respective Claims Timelines. For general information on working timelines, r</w:t>
      </w:r>
      <w:r w:rsidR="001D6D45" w:rsidRPr="00AD2957">
        <w:t xml:space="preserve">efer to section 7.1.2 “Setup Criteria to Initiate Timelines” to initiate timelines, </w:t>
      </w:r>
      <w:r w:rsidR="001D6D45">
        <w:t>s</w:t>
      </w:r>
      <w:r w:rsidR="001D6D45" w:rsidRPr="00AD2957">
        <w:t>ection 7.1.7 “To Complete Timeline Steps” to complete steps within a timeline</w:t>
      </w:r>
      <w:r w:rsidR="001D6D45">
        <w:t xml:space="preserve">, and </w:t>
      </w:r>
      <w:r w:rsidR="001D6D45" w:rsidRPr="00AD2957">
        <w:t>section 7.1.8 “To Add Optional Timeline Steps” to add and complete optional steps within a timeline</w:t>
      </w:r>
      <w:r w:rsidR="001D6D45">
        <w:t>.</w:t>
      </w:r>
    </w:p>
    <w:p w14:paraId="59DF43A2" w14:textId="374F60C7" w:rsidR="00BA2B86" w:rsidRPr="00BA2B86" w:rsidRDefault="00BE10F9" w:rsidP="001879BA">
      <w:pPr>
        <w:pStyle w:val="BodyText"/>
      </w:pPr>
      <w:r>
        <w:t>The following claim types can be processed in the system.</w:t>
      </w:r>
    </w:p>
    <w:p w14:paraId="43BE7AF6" w14:textId="14F6C886" w:rsidR="00F21F76" w:rsidRPr="00F21F76" w:rsidRDefault="00F21F76" w:rsidP="00F874DE">
      <w:pPr>
        <w:pStyle w:val="UnorderedList"/>
        <w:jc w:val="both"/>
      </w:pPr>
      <w:r w:rsidRPr="00F21F76">
        <w:rPr>
          <w:b/>
          <w:bCs/>
        </w:rPr>
        <w:t>Demand Assignment (Claim Type 20)</w:t>
      </w:r>
      <w:r>
        <w:t>:</w:t>
      </w:r>
      <w:r w:rsidRPr="00F21F76">
        <w:rPr>
          <w:b/>
        </w:rPr>
        <w:t xml:space="preserve"> </w:t>
      </w:r>
      <w:r>
        <w:rPr>
          <w:b/>
        </w:rPr>
        <w:fldChar w:fldCharType="begin"/>
      </w:r>
      <w:r>
        <w:instrText xml:space="preserve"> XE "</w:instrText>
      </w:r>
      <w:r w:rsidRPr="00EF13B3">
        <w:instrText>Claim Type 22</w:instrText>
      </w:r>
      <w:r>
        <w:instrText xml:space="preserve">" </w:instrText>
      </w:r>
      <w:r>
        <w:rPr>
          <w:b/>
        </w:rPr>
        <w:fldChar w:fldCharType="end"/>
      </w:r>
      <w:r w:rsidRPr="00BA2B86">
        <w:t xml:space="preserve">This </w:t>
      </w:r>
      <w:r>
        <w:t>c</w:t>
      </w:r>
      <w:r w:rsidRPr="00BA2B86">
        <w:t xml:space="preserve">laim is initiated by </w:t>
      </w:r>
      <w:r>
        <w:t>a</w:t>
      </w:r>
      <w:r w:rsidRPr="00BA2B86">
        <w:t xml:space="preserve"> </w:t>
      </w:r>
      <w:r>
        <w:t>s</w:t>
      </w:r>
      <w:r w:rsidRPr="00BA2B86">
        <w:t xml:space="preserve">ervicer on behalf of </w:t>
      </w:r>
      <w:r>
        <w:t>a l</w:t>
      </w:r>
      <w:r w:rsidRPr="00BA2B86">
        <w:t>ender/</w:t>
      </w:r>
      <w:r>
        <w:t>i</w:t>
      </w:r>
      <w:r w:rsidRPr="00BA2B86">
        <w:t xml:space="preserve">nvestor </w:t>
      </w:r>
      <w:r>
        <w:t xml:space="preserve">when a HUD Borrower Disbursement is made on a loan. HUD Borrower Disbursements are payments made to borrowers by HUD when the investor is unable or unwilling to make the payment. This timeline tracks the process to </w:t>
      </w:r>
      <w:r w:rsidRPr="00BA2B86">
        <w:t xml:space="preserve">exercise the </w:t>
      </w:r>
      <w:r>
        <w:t>option to assign the loan to HUD. No Interest is included in the claim payment amount for this claim type.</w:t>
      </w:r>
    </w:p>
    <w:p w14:paraId="3E0FC4E8" w14:textId="313E7295" w:rsidR="00D16186" w:rsidRDefault="00BA2B86" w:rsidP="00F874DE">
      <w:pPr>
        <w:pStyle w:val="UnorderedList"/>
        <w:jc w:val="both"/>
      </w:pPr>
      <w:r w:rsidRPr="00BA2B86">
        <w:rPr>
          <w:b/>
        </w:rPr>
        <w:t>Foreclosure/Deed</w:t>
      </w:r>
      <w:r w:rsidR="00416219">
        <w:rPr>
          <w:b/>
        </w:rPr>
        <w:t>-</w:t>
      </w:r>
      <w:r w:rsidRPr="00BA2B86">
        <w:rPr>
          <w:b/>
        </w:rPr>
        <w:t>In</w:t>
      </w:r>
      <w:r w:rsidR="00416219">
        <w:rPr>
          <w:b/>
        </w:rPr>
        <w:t>-</w:t>
      </w:r>
      <w:r w:rsidRPr="00BA2B86">
        <w:rPr>
          <w:b/>
        </w:rPr>
        <w:t xml:space="preserve">Lieu (Claim Type 21): </w:t>
      </w:r>
      <w:r w:rsidR="00A12276">
        <w:rPr>
          <w:b/>
        </w:rPr>
        <w:fldChar w:fldCharType="begin"/>
      </w:r>
      <w:r w:rsidR="00A12276">
        <w:instrText xml:space="preserve"> XE "</w:instrText>
      </w:r>
      <w:r w:rsidR="00A12276" w:rsidRPr="002A6E7E">
        <w:instrText>Claim Type 21</w:instrText>
      </w:r>
      <w:r w:rsidR="00A12276">
        <w:instrText xml:space="preserve">" </w:instrText>
      </w:r>
      <w:r w:rsidR="00A12276">
        <w:rPr>
          <w:b/>
        </w:rPr>
        <w:fldChar w:fldCharType="end"/>
      </w:r>
      <w:r w:rsidRPr="00BA2B86">
        <w:t xml:space="preserve">This </w:t>
      </w:r>
      <w:r w:rsidR="00A12276">
        <w:t>c</w:t>
      </w:r>
      <w:r w:rsidRPr="00BA2B86">
        <w:t xml:space="preserve">laim is initiated by </w:t>
      </w:r>
      <w:r w:rsidR="00A12276">
        <w:t>a</w:t>
      </w:r>
      <w:r w:rsidRPr="00BA2B86">
        <w:t xml:space="preserve"> </w:t>
      </w:r>
      <w:r w:rsidR="00A12276">
        <w:t>s</w:t>
      </w:r>
      <w:r w:rsidRPr="00BA2B86">
        <w:t xml:space="preserve">ervicer on behalf of </w:t>
      </w:r>
      <w:r w:rsidR="00A12276">
        <w:t>a l</w:t>
      </w:r>
      <w:r w:rsidRPr="00BA2B86">
        <w:t>ender/</w:t>
      </w:r>
      <w:r w:rsidR="00A12276">
        <w:t>i</w:t>
      </w:r>
      <w:r w:rsidRPr="00BA2B86">
        <w:t xml:space="preserve">nvestor due to acquisition of title of the property through </w:t>
      </w:r>
      <w:r w:rsidR="00A12276">
        <w:t>f</w:t>
      </w:r>
      <w:r w:rsidRPr="00BA2B86">
        <w:t xml:space="preserve">oreclosure proceedings or </w:t>
      </w:r>
      <w:r w:rsidR="00A12276">
        <w:t>d</w:t>
      </w:r>
      <w:r w:rsidRPr="00BA2B86">
        <w:t>eed</w:t>
      </w:r>
      <w:r w:rsidR="00A12276">
        <w:t>-</w:t>
      </w:r>
      <w:r w:rsidRPr="00BA2B86">
        <w:t>in</w:t>
      </w:r>
      <w:r w:rsidR="00A12276">
        <w:t>-l</w:t>
      </w:r>
      <w:r w:rsidRPr="00BA2B86">
        <w:t>ieu</w:t>
      </w:r>
      <w:r w:rsidR="00A12276">
        <w:t xml:space="preserve"> of foreclosure</w:t>
      </w:r>
      <w:r w:rsidRPr="00BA2B86">
        <w:t xml:space="preserve">. </w:t>
      </w:r>
      <w:r w:rsidR="00D16186">
        <w:t xml:space="preserve">In these </w:t>
      </w:r>
      <w:r w:rsidR="00CC6BC6">
        <w:t>cases,</w:t>
      </w:r>
      <w:r w:rsidR="00D16186">
        <w:t xml:space="preserve"> servicers can file:</w:t>
      </w:r>
    </w:p>
    <w:p w14:paraId="7A80B596" w14:textId="1BECB11B" w:rsidR="00D16186" w:rsidRDefault="00D16186" w:rsidP="00F874DE">
      <w:pPr>
        <w:pStyle w:val="UnorderedListIndent"/>
        <w:jc w:val="both"/>
      </w:pPr>
      <w:r w:rsidRPr="00812940">
        <w:rPr>
          <w:b/>
          <w:bCs/>
        </w:rPr>
        <w:t>Sale</w:t>
      </w:r>
      <w:r w:rsidR="002647E8" w:rsidRPr="00812940">
        <w:rPr>
          <w:b/>
          <w:bCs/>
        </w:rPr>
        <w:t xml:space="preserve"> Based C</w:t>
      </w:r>
      <w:r w:rsidRPr="00812940">
        <w:rPr>
          <w:b/>
          <w:bCs/>
        </w:rPr>
        <w:t>laim</w:t>
      </w:r>
      <w:r w:rsidRPr="00812940">
        <w:t>:</w:t>
      </w:r>
      <w:r>
        <w:t xml:space="preserve"> If the property was disposed </w:t>
      </w:r>
      <w:r w:rsidRPr="00BA2B86">
        <w:t xml:space="preserve">in a manner </w:t>
      </w:r>
      <w:r>
        <w:t>that was in</w:t>
      </w:r>
      <w:r w:rsidRPr="00BA2B86">
        <w:t>sufficient to satisfy the debt</w:t>
      </w:r>
      <w:r>
        <w:t>.</w:t>
      </w:r>
    </w:p>
    <w:p w14:paraId="653273A4" w14:textId="1CA70CEC" w:rsidR="00BA2B86" w:rsidRDefault="00D16186" w:rsidP="00F874DE">
      <w:pPr>
        <w:pStyle w:val="UnorderedListIndent"/>
        <w:jc w:val="both"/>
      </w:pPr>
      <w:r w:rsidRPr="00812940">
        <w:rPr>
          <w:b/>
          <w:bCs/>
        </w:rPr>
        <w:t xml:space="preserve">Appraisal </w:t>
      </w:r>
      <w:r w:rsidR="002647E8" w:rsidRPr="00812940">
        <w:rPr>
          <w:b/>
          <w:bCs/>
        </w:rPr>
        <w:t>Based C</w:t>
      </w:r>
      <w:r w:rsidRPr="00812940">
        <w:rPr>
          <w:b/>
          <w:bCs/>
        </w:rPr>
        <w:t>laim</w:t>
      </w:r>
      <w:r>
        <w:t>: If the property was not disposed within six months after the acquisition of the title and property.</w:t>
      </w:r>
    </w:p>
    <w:p w14:paraId="5B8B59F4" w14:textId="26C2FC99" w:rsidR="00BA2B86" w:rsidRDefault="00BA2B86" w:rsidP="00F874DE">
      <w:pPr>
        <w:pStyle w:val="UnorderedList"/>
        <w:jc w:val="both"/>
      </w:pPr>
      <w:r w:rsidRPr="00BA2B86">
        <w:rPr>
          <w:b/>
        </w:rPr>
        <w:t>Assignment (Claim Type 22):</w:t>
      </w:r>
      <w:r w:rsidR="005F07EE">
        <w:rPr>
          <w:b/>
        </w:rPr>
        <w:t xml:space="preserve"> </w:t>
      </w:r>
      <w:r w:rsidR="005F07EE">
        <w:rPr>
          <w:b/>
        </w:rPr>
        <w:fldChar w:fldCharType="begin"/>
      </w:r>
      <w:r w:rsidR="005F07EE">
        <w:instrText xml:space="preserve"> XE "</w:instrText>
      </w:r>
      <w:r w:rsidR="005F07EE" w:rsidRPr="00EF13B3">
        <w:instrText>Claim Type 22</w:instrText>
      </w:r>
      <w:r w:rsidR="005F07EE">
        <w:instrText xml:space="preserve">" </w:instrText>
      </w:r>
      <w:r w:rsidR="005F07EE">
        <w:rPr>
          <w:b/>
        </w:rPr>
        <w:fldChar w:fldCharType="end"/>
      </w:r>
      <w:r w:rsidRPr="00BA2B86">
        <w:t xml:space="preserve">This </w:t>
      </w:r>
      <w:r w:rsidR="00A12276">
        <w:t>c</w:t>
      </w:r>
      <w:r w:rsidRPr="00BA2B86">
        <w:t xml:space="preserve">laim is initiated by </w:t>
      </w:r>
      <w:r w:rsidR="00A12276">
        <w:t>a</w:t>
      </w:r>
      <w:r w:rsidRPr="00BA2B86">
        <w:t xml:space="preserve"> </w:t>
      </w:r>
      <w:r w:rsidR="00A12276">
        <w:t>s</w:t>
      </w:r>
      <w:r w:rsidRPr="00BA2B86">
        <w:t xml:space="preserve">ervicer on behalf of </w:t>
      </w:r>
      <w:r w:rsidR="00A12276">
        <w:t>a l</w:t>
      </w:r>
      <w:r w:rsidRPr="00BA2B86">
        <w:t>ender/</w:t>
      </w:r>
      <w:r w:rsidR="004F7596">
        <w:t>i</w:t>
      </w:r>
      <w:r w:rsidRPr="00BA2B86">
        <w:t>nvestor if the principal balance, including accrued interest and monthly insurance premium, reaches</w:t>
      </w:r>
      <w:r w:rsidR="00EB23A9">
        <w:t xml:space="preserve"> </w:t>
      </w:r>
      <w:r w:rsidR="00403FD7">
        <w:t xml:space="preserve">the threshold </w:t>
      </w:r>
      <w:r w:rsidRPr="00BA2B86">
        <w:t>percent</w:t>
      </w:r>
      <w:r w:rsidR="00403FD7">
        <w:t>age</w:t>
      </w:r>
      <w:r w:rsidRPr="00BA2B86">
        <w:t xml:space="preserve"> </w:t>
      </w:r>
      <w:r w:rsidR="00EB23A9">
        <w:t xml:space="preserve">(as established by HUD) </w:t>
      </w:r>
      <w:r w:rsidRPr="00BA2B86">
        <w:t xml:space="preserve">of the maximum </w:t>
      </w:r>
      <w:r w:rsidR="00A12276">
        <w:t>c</w:t>
      </w:r>
      <w:r w:rsidRPr="00BA2B86">
        <w:t>laim amount</w:t>
      </w:r>
      <w:r w:rsidR="000B1E17">
        <w:t>,</w:t>
      </w:r>
      <w:r w:rsidRPr="00BA2B86">
        <w:t xml:space="preserve"> and the servicer asks for approval to exercise the </w:t>
      </w:r>
      <w:r w:rsidR="002647E8">
        <w:t>option to assign the loan to HUD</w:t>
      </w:r>
      <w:r w:rsidRPr="00BA2B86">
        <w:t>.</w:t>
      </w:r>
    </w:p>
    <w:p w14:paraId="0C06DDC1" w14:textId="7985A039" w:rsidR="00BA2B86" w:rsidRDefault="00BA2B86" w:rsidP="00F874DE">
      <w:pPr>
        <w:pStyle w:val="UnorderedList"/>
        <w:jc w:val="both"/>
      </w:pPr>
      <w:r w:rsidRPr="00BA2B86">
        <w:rPr>
          <w:b/>
        </w:rPr>
        <w:t xml:space="preserve">Mortgagor’s Short Sale (Claim Type 23): </w:t>
      </w:r>
      <w:r w:rsidR="00A12276">
        <w:rPr>
          <w:b/>
        </w:rPr>
        <w:fldChar w:fldCharType="begin"/>
      </w:r>
      <w:r w:rsidR="00A12276">
        <w:instrText xml:space="preserve"> XE "</w:instrText>
      </w:r>
      <w:r w:rsidR="00A12276" w:rsidRPr="002A6E7E">
        <w:instrText>Claim Type 2</w:instrText>
      </w:r>
      <w:r w:rsidR="00A12276">
        <w:instrText xml:space="preserve">3" </w:instrText>
      </w:r>
      <w:r w:rsidR="00A12276">
        <w:rPr>
          <w:b/>
        </w:rPr>
        <w:fldChar w:fldCharType="end"/>
      </w:r>
      <w:r w:rsidRPr="00BA2B86">
        <w:t xml:space="preserve">This </w:t>
      </w:r>
      <w:r w:rsidR="00A12276">
        <w:t>c</w:t>
      </w:r>
      <w:r w:rsidRPr="00BA2B86">
        <w:t xml:space="preserve">laim is initiated by </w:t>
      </w:r>
      <w:r w:rsidR="00A12276">
        <w:t>a</w:t>
      </w:r>
      <w:r w:rsidRPr="00BA2B86">
        <w:t xml:space="preserve"> </w:t>
      </w:r>
      <w:r w:rsidR="00A12276">
        <w:t>s</w:t>
      </w:r>
      <w:r w:rsidRPr="00BA2B86">
        <w:t xml:space="preserve">ervicer on behalf of </w:t>
      </w:r>
      <w:r w:rsidR="00A12276">
        <w:t>a l</w:t>
      </w:r>
      <w:r w:rsidRPr="00BA2B86">
        <w:t>ender/</w:t>
      </w:r>
      <w:r w:rsidR="00A12276">
        <w:t>i</w:t>
      </w:r>
      <w:r w:rsidRPr="00BA2B86">
        <w:t xml:space="preserve">nvestor if the mortgagor or the mortgagor's estate sells the </w:t>
      </w:r>
      <w:r w:rsidR="00CC6BC6" w:rsidRPr="00BA2B86">
        <w:t>property,</w:t>
      </w:r>
      <w:r w:rsidRPr="00BA2B86">
        <w:t xml:space="preserve"> but the sales proceeds are </w:t>
      </w:r>
      <w:r w:rsidR="000B1E17">
        <w:t>in</w:t>
      </w:r>
      <w:r w:rsidR="002647E8">
        <w:t>sufficient to satisfy the debt.</w:t>
      </w:r>
    </w:p>
    <w:p w14:paraId="7E75EF1B" w14:textId="1DFDA4AB" w:rsidR="00BA2B86" w:rsidRDefault="008C1ED7" w:rsidP="00F874DE">
      <w:pPr>
        <w:pStyle w:val="UnorderedList"/>
        <w:jc w:val="both"/>
      </w:pPr>
      <w:r>
        <w:rPr>
          <w:b/>
        </w:rPr>
        <w:t xml:space="preserve">Supplemental (Claim Type </w:t>
      </w:r>
      <w:r w:rsidR="00BA2B86" w:rsidRPr="00BA2B86">
        <w:rPr>
          <w:b/>
        </w:rPr>
        <w:t xml:space="preserve">24): </w:t>
      </w:r>
      <w:r>
        <w:rPr>
          <w:b/>
        </w:rPr>
        <w:fldChar w:fldCharType="begin"/>
      </w:r>
      <w:r>
        <w:instrText xml:space="preserve"> XE "</w:instrText>
      </w:r>
      <w:r w:rsidRPr="002A6E7E">
        <w:instrText>Claim Type 2</w:instrText>
      </w:r>
      <w:r>
        <w:instrText xml:space="preserve">4" </w:instrText>
      </w:r>
      <w:r>
        <w:rPr>
          <w:b/>
        </w:rPr>
        <w:fldChar w:fldCharType="end"/>
      </w:r>
      <w:r w:rsidR="00BA2B86" w:rsidRPr="00BA2B86">
        <w:t xml:space="preserve">This </w:t>
      </w:r>
      <w:r>
        <w:t>c</w:t>
      </w:r>
      <w:r w:rsidR="00BA2B86" w:rsidRPr="00BA2B86">
        <w:t xml:space="preserve">laim is initiated by </w:t>
      </w:r>
      <w:r>
        <w:t>a s</w:t>
      </w:r>
      <w:r w:rsidR="00BA2B86" w:rsidRPr="00BA2B86">
        <w:t xml:space="preserve">ervicer on behalf of </w:t>
      </w:r>
      <w:r>
        <w:t>a l</w:t>
      </w:r>
      <w:r w:rsidR="00BA2B86" w:rsidRPr="00BA2B86">
        <w:t>ender/</w:t>
      </w:r>
      <w:r>
        <w:t>i</w:t>
      </w:r>
      <w:r w:rsidR="00BA2B86" w:rsidRPr="00BA2B86">
        <w:t xml:space="preserve">nvestor if additional reimbursements are required from HUD on a previously settled </w:t>
      </w:r>
      <w:r>
        <w:t>c</w:t>
      </w:r>
      <w:r w:rsidR="00BA2B86" w:rsidRPr="00BA2B86">
        <w:t>laim (Claim Type 21 or 23</w:t>
      </w:r>
      <w:r w:rsidR="00717D1E">
        <w:t>)</w:t>
      </w:r>
      <w:r w:rsidR="002647E8">
        <w:t>.</w:t>
      </w:r>
    </w:p>
    <w:p w14:paraId="5E90A258" w14:textId="77777777" w:rsidR="002B7961" w:rsidRDefault="002B7961" w:rsidP="00F874DE">
      <w:pPr>
        <w:pStyle w:val="UnorderedList"/>
        <w:numPr>
          <w:ilvl w:val="0"/>
          <w:numId w:val="0"/>
        </w:numPr>
        <w:jc w:val="both"/>
      </w:pPr>
    </w:p>
    <w:p w14:paraId="6879CF88" w14:textId="5A696C51" w:rsidR="002647E8" w:rsidRDefault="002B7961" w:rsidP="00F874DE">
      <w:pPr>
        <w:pStyle w:val="UnorderedList"/>
        <w:numPr>
          <w:ilvl w:val="0"/>
          <w:numId w:val="0"/>
        </w:numPr>
        <w:jc w:val="both"/>
      </w:pPr>
      <w:r>
        <w:t xml:space="preserve">Claim Amounts are calculated based on information in the claims worksheet. Before the claim is paid, the Calculated Claim Amount is assessed against the loan’s Maximum Claim Amount (MCA) and Statutory Maximum Claim Amounts to determine if the Claim must be reduced / capped for exceeding the MCA or Statutory MCA. If the claim is capped for exceeding either of those limits, messaging is </w:t>
      </w:r>
      <w:r w:rsidR="00FF674B">
        <w:t>displayed</w:t>
      </w:r>
      <w:r>
        <w:t xml:space="preserve"> on the claim form and a Note is saved to the Notes page of the loan</w:t>
      </w:r>
      <w:r w:rsidR="00AF7C34">
        <w:t xml:space="preserve"> stating the reason the claim was capped. </w:t>
      </w:r>
    </w:p>
    <w:p w14:paraId="6EF8CE26" w14:textId="77777777" w:rsidR="002B7961" w:rsidRDefault="002B7961" w:rsidP="00F874DE">
      <w:pPr>
        <w:pStyle w:val="UnorderedList"/>
        <w:numPr>
          <w:ilvl w:val="0"/>
          <w:numId w:val="0"/>
        </w:numPr>
        <w:jc w:val="both"/>
      </w:pPr>
    </w:p>
    <w:p w14:paraId="60124422" w14:textId="365EFA48" w:rsidR="002647E8" w:rsidRDefault="002647E8" w:rsidP="00F874DE">
      <w:pPr>
        <w:pStyle w:val="UnorderedList"/>
        <w:numPr>
          <w:ilvl w:val="0"/>
          <w:numId w:val="0"/>
        </w:numPr>
        <w:jc w:val="both"/>
      </w:pPr>
      <w:r>
        <w:t xml:space="preserve">The below sections explain the submission and processing of the </w:t>
      </w:r>
      <w:r w:rsidR="00CC6BC6">
        <w:t>above-mentioned</w:t>
      </w:r>
      <w:r>
        <w:t xml:space="preserve"> claim types.</w:t>
      </w:r>
    </w:p>
    <w:p w14:paraId="130239DD" w14:textId="2AF80800" w:rsidR="00A80D82" w:rsidRDefault="00A80D82" w:rsidP="00482D7F">
      <w:pPr>
        <w:pStyle w:val="Heading3"/>
        <w:ind w:left="1080" w:hanging="1080"/>
        <w:jc w:val="both"/>
      </w:pPr>
      <w:bookmarkStart w:id="4407" w:name="_Toc314660900"/>
      <w:bookmarkStart w:id="4408" w:name="_Toc315634024"/>
      <w:bookmarkStart w:id="4409" w:name="_Toc11334947"/>
      <w:bookmarkStart w:id="4410" w:name="_Toc74052182"/>
      <w:bookmarkStart w:id="4411" w:name="_Toc90643567"/>
      <w:bookmarkStart w:id="4412" w:name="_Toc230163499"/>
      <w:bookmarkStart w:id="4413" w:name="_Toc293145287"/>
      <w:bookmarkStart w:id="4414" w:name="_Toc294014884"/>
      <w:bookmarkStart w:id="4415" w:name="_Toc295815752"/>
      <w:r>
        <w:t xml:space="preserve">Claim </w:t>
      </w:r>
      <w:r w:rsidR="00643A41">
        <w:t>P</w:t>
      </w:r>
      <w:r>
        <w:t xml:space="preserve">rocessing </w:t>
      </w:r>
      <w:r w:rsidR="00643A41">
        <w:t>A</w:t>
      </w:r>
      <w:r>
        <w:t>ctivities</w:t>
      </w:r>
      <w:bookmarkEnd w:id="4407"/>
      <w:bookmarkEnd w:id="4408"/>
      <w:bookmarkEnd w:id="4409"/>
      <w:bookmarkEnd w:id="4410"/>
      <w:bookmarkEnd w:id="4411"/>
      <w:bookmarkEnd w:id="4412"/>
    </w:p>
    <w:p w14:paraId="4C041200" w14:textId="5B029E3B" w:rsidR="002647E8" w:rsidRPr="00BA2B86" w:rsidRDefault="002647E8" w:rsidP="001879BA">
      <w:pPr>
        <w:pStyle w:val="BodyText"/>
      </w:pPr>
      <w:r w:rsidRPr="00BA2B86">
        <w:t xml:space="preserve">CT </w:t>
      </w:r>
      <w:r w:rsidR="00F21F76">
        <w:t xml:space="preserve">20, </w:t>
      </w:r>
      <w:r w:rsidRPr="00BA2B86">
        <w:t>21, 22, or 23</w:t>
      </w:r>
      <w:r w:rsidR="00B82756">
        <w:t xml:space="preserve"> can be </w:t>
      </w:r>
      <w:r w:rsidR="00FC4AF2">
        <w:t>initiated</w:t>
      </w:r>
      <w:r w:rsidR="00B82756">
        <w:t xml:space="preserve"> on loans with a case status of </w:t>
      </w:r>
      <w:r>
        <w:t>Endorsed</w:t>
      </w:r>
      <w:r w:rsidR="00B82756">
        <w:t xml:space="preserve"> and </w:t>
      </w:r>
      <w:r w:rsidRPr="00BA2B86">
        <w:t xml:space="preserve">CT 24 </w:t>
      </w:r>
      <w:r w:rsidR="00B82756">
        <w:t xml:space="preserve">can be </w:t>
      </w:r>
      <w:r w:rsidR="00FC4AF2">
        <w:t>initiated</w:t>
      </w:r>
      <w:r w:rsidR="00B82756">
        <w:t xml:space="preserve"> </w:t>
      </w:r>
      <w:r w:rsidR="00FC4AF2">
        <w:t>on loans with</w:t>
      </w:r>
      <w:r w:rsidRPr="00BA2B86">
        <w:t xml:space="preserve"> a </w:t>
      </w:r>
      <w:r>
        <w:t>c</w:t>
      </w:r>
      <w:r w:rsidRPr="00BA2B86">
        <w:t xml:space="preserve">ase </w:t>
      </w:r>
      <w:r>
        <w:t>s</w:t>
      </w:r>
      <w:r w:rsidRPr="00BA2B86">
        <w:t>tatus of Terminated.</w:t>
      </w:r>
      <w:r w:rsidR="00FC4AF2">
        <w:t xml:space="preserve"> </w:t>
      </w:r>
      <w:r>
        <w:t>For all claim types, a s</w:t>
      </w:r>
      <w:r w:rsidRPr="00BA2B86">
        <w:t>ervicer must initiate the respective claim timeline on the loan and complete the required steps</w:t>
      </w:r>
      <w:r>
        <w:t xml:space="preserve"> </w:t>
      </w:r>
      <w:r w:rsidRPr="00BA2B86">
        <w:t>to submit the claim using the online Form HUD-27011</w:t>
      </w:r>
      <w:r>
        <w:fldChar w:fldCharType="begin"/>
      </w:r>
      <w:r>
        <w:instrText xml:space="preserve"> XE "</w:instrText>
      </w:r>
      <w:r w:rsidRPr="004F75F4">
        <w:instrText>Form HUD-27011</w:instrText>
      </w:r>
      <w:r>
        <w:instrText xml:space="preserve">" </w:instrText>
      </w:r>
      <w:r>
        <w:fldChar w:fldCharType="end"/>
      </w:r>
      <w:r w:rsidRPr="00BA2B86">
        <w:t xml:space="preserve">. The </w:t>
      </w:r>
      <w:r>
        <w:t>system</w:t>
      </w:r>
      <w:r w:rsidRPr="00BA2B86">
        <w:t xml:space="preserve"> pre-fills Form HUD-27011 with information captured based on loan activities and timelines</w:t>
      </w:r>
      <w:r>
        <w:t xml:space="preserve"> (E</w:t>
      </w:r>
      <w:r w:rsidRPr="00BA2B86">
        <w:t>xample</w:t>
      </w:r>
      <w:r>
        <w:t>:</w:t>
      </w:r>
      <w:r w:rsidRPr="00BA2B86">
        <w:t xml:space="preserve"> loan transactions, due and payable and loss mitigation activities</w:t>
      </w:r>
      <w:r>
        <w:t>)</w:t>
      </w:r>
      <w:r w:rsidR="00FC4AF2">
        <w:t xml:space="preserve"> which cannot </w:t>
      </w:r>
      <w:r w:rsidRPr="00BA2B86">
        <w:t xml:space="preserve">be </w:t>
      </w:r>
      <w:r w:rsidR="00FC4AF2">
        <w:t xml:space="preserve">manually </w:t>
      </w:r>
      <w:r w:rsidRPr="00BA2B86">
        <w:t xml:space="preserve">edited </w:t>
      </w:r>
      <w:r w:rsidR="00FC4AF2">
        <w:t>by the user.</w:t>
      </w:r>
      <w:r w:rsidRPr="00BA2B86">
        <w:t xml:space="preserve"> </w:t>
      </w:r>
    </w:p>
    <w:p w14:paraId="53335F6B" w14:textId="136D7E73" w:rsidR="00FC4AF2" w:rsidRDefault="00FC4AF2" w:rsidP="001879BA">
      <w:pPr>
        <w:pStyle w:val="BodyText"/>
      </w:pPr>
      <w:r>
        <w:t>T</w:t>
      </w:r>
      <w:r w:rsidR="002647E8" w:rsidRPr="00BA2B86">
        <w:t>he claim is submitted to HUD for review</w:t>
      </w:r>
      <w:r>
        <w:t xml:space="preserve"> w</w:t>
      </w:r>
      <w:r w:rsidRPr="00BA2B86">
        <w:t xml:space="preserve">hen the </w:t>
      </w:r>
      <w:r>
        <w:t xml:space="preserve">timeline </w:t>
      </w:r>
      <w:r w:rsidRPr="00BA2B86">
        <w:t>step to submit Form HUD-27011 is completed</w:t>
      </w:r>
      <w:r w:rsidR="002647E8" w:rsidRPr="00BA2B86">
        <w:t xml:space="preserve">. HUD can approve, deny, </w:t>
      </w:r>
      <w:r w:rsidR="009566EF">
        <w:t>request</w:t>
      </w:r>
      <w:r w:rsidR="002647E8" w:rsidRPr="00BA2B86">
        <w:t xml:space="preserve"> additional information, or indicate the </w:t>
      </w:r>
      <w:r w:rsidR="002647E8">
        <w:t>c</w:t>
      </w:r>
      <w:r w:rsidR="002647E8" w:rsidRPr="00BA2B86">
        <w:t xml:space="preserve">laim is still </w:t>
      </w:r>
      <w:r w:rsidR="002647E8">
        <w:t>being reviewed</w:t>
      </w:r>
      <w:r w:rsidR="002647E8" w:rsidRPr="00BA2B86">
        <w:t>.</w:t>
      </w:r>
      <w:r>
        <w:t xml:space="preserve"> The following activities are </w:t>
      </w:r>
      <w:r w:rsidR="00964ACB">
        <w:t>performed by servicers and HUD C</w:t>
      </w:r>
      <w:r>
        <w:t>laim</w:t>
      </w:r>
      <w:r w:rsidR="00964ACB">
        <w:t xml:space="preserve">s </w:t>
      </w:r>
      <w:r>
        <w:t>staff.</w:t>
      </w:r>
    </w:p>
    <w:bookmarkEnd w:id="4413"/>
    <w:bookmarkEnd w:id="4414"/>
    <w:bookmarkEnd w:id="4415"/>
    <w:p w14:paraId="619CE202" w14:textId="59EB0D97" w:rsidR="00BA2B86" w:rsidRPr="00BA2B86" w:rsidRDefault="0082516B" w:rsidP="00F874DE">
      <w:pPr>
        <w:pStyle w:val="UnorderedList"/>
        <w:jc w:val="both"/>
      </w:pPr>
      <w:r>
        <w:t>Servicer a</w:t>
      </w:r>
      <w:r w:rsidR="00FC4AF2">
        <w:t>ctivities</w:t>
      </w:r>
      <w:r>
        <w:t>:</w:t>
      </w:r>
    </w:p>
    <w:p w14:paraId="5A974BF4" w14:textId="35432D6A" w:rsidR="00BA2B86" w:rsidRPr="00FC73B5" w:rsidRDefault="00BA2B86" w:rsidP="00F874DE">
      <w:pPr>
        <w:pStyle w:val="UnorderedListIndent"/>
        <w:jc w:val="both"/>
      </w:pPr>
      <w:r w:rsidRPr="00FC73B5">
        <w:t>Initiate a claim timeline</w:t>
      </w:r>
    </w:p>
    <w:p w14:paraId="7949B8B0" w14:textId="6A98C908" w:rsidR="00BA2B86" w:rsidRPr="00FC73B5" w:rsidRDefault="00BA2B86" w:rsidP="00F874DE">
      <w:pPr>
        <w:pStyle w:val="UnorderedListIndent"/>
        <w:jc w:val="both"/>
      </w:pPr>
      <w:r w:rsidRPr="00FC73B5">
        <w:t>Review and edit claim data</w:t>
      </w:r>
    </w:p>
    <w:p w14:paraId="1C3F2B1B" w14:textId="7EA80D0A" w:rsidR="00BA2B86" w:rsidRPr="00FC73B5" w:rsidRDefault="00BA2B86" w:rsidP="00F874DE">
      <w:pPr>
        <w:pStyle w:val="UnorderedListIndent"/>
        <w:jc w:val="both"/>
      </w:pPr>
      <w:r w:rsidRPr="00FC73B5">
        <w:t xml:space="preserve">Finalize and </w:t>
      </w:r>
      <w:r w:rsidR="00D350FC" w:rsidRPr="00FC73B5">
        <w:t>s</w:t>
      </w:r>
      <w:r w:rsidRPr="00FC73B5">
        <w:t xml:space="preserve">ubmit </w:t>
      </w:r>
      <w:r w:rsidR="00964ACB">
        <w:t>a</w:t>
      </w:r>
      <w:r w:rsidRPr="00FC73B5">
        <w:t xml:space="preserve"> claim </w:t>
      </w:r>
    </w:p>
    <w:p w14:paraId="3E656554" w14:textId="4E6BA042" w:rsidR="00BA2B86" w:rsidRPr="00FC73B5" w:rsidRDefault="00BA2B86" w:rsidP="00F874DE">
      <w:pPr>
        <w:pStyle w:val="UnorderedListIndent"/>
        <w:jc w:val="both"/>
      </w:pPr>
      <w:r w:rsidRPr="00FC73B5">
        <w:t xml:space="preserve">Resubmit </w:t>
      </w:r>
      <w:r w:rsidR="00964ACB">
        <w:t>a</w:t>
      </w:r>
      <w:r w:rsidRPr="00FC73B5">
        <w:t xml:space="preserve"> claim if additional information is required by HUD</w:t>
      </w:r>
    </w:p>
    <w:p w14:paraId="6D595AE9" w14:textId="38E41AB2" w:rsidR="00BA2B86" w:rsidRPr="00BA2B86" w:rsidRDefault="0082516B" w:rsidP="00F874DE">
      <w:pPr>
        <w:pStyle w:val="UnorderedList"/>
        <w:jc w:val="both"/>
      </w:pPr>
      <w:r>
        <w:t xml:space="preserve">HUD </w:t>
      </w:r>
      <w:r w:rsidR="00964ACB">
        <w:t>C</w:t>
      </w:r>
      <w:r>
        <w:t>laims staff activities:</w:t>
      </w:r>
    </w:p>
    <w:p w14:paraId="18018E17" w14:textId="36422A33" w:rsidR="00BA2B86" w:rsidRPr="0082516B" w:rsidRDefault="0082516B" w:rsidP="00F874DE">
      <w:pPr>
        <w:pStyle w:val="UnorderedListIndent"/>
        <w:jc w:val="both"/>
      </w:pPr>
      <w:r>
        <w:t>Process</w:t>
      </w:r>
      <w:r w:rsidR="00BA2B86" w:rsidRPr="00BA2B86">
        <w:t xml:space="preserve"> a claim (</w:t>
      </w:r>
      <w:r w:rsidR="000B1E17">
        <w:t>a</w:t>
      </w:r>
      <w:r w:rsidR="00BA2B86" w:rsidRPr="00BA2B86">
        <w:t>pprov</w:t>
      </w:r>
      <w:r w:rsidR="000B1E17">
        <w:t>als</w:t>
      </w:r>
      <w:r w:rsidR="00BA2B86" w:rsidRPr="00BA2B86">
        <w:t xml:space="preserve">, </w:t>
      </w:r>
      <w:r w:rsidR="00416219">
        <w:t>d</w:t>
      </w:r>
      <w:r w:rsidR="00BA2B86" w:rsidRPr="00BA2B86">
        <w:t>en</w:t>
      </w:r>
      <w:r w:rsidR="000B1E17">
        <w:t>ials</w:t>
      </w:r>
      <w:r w:rsidR="00BA2B86" w:rsidRPr="00BA2B86">
        <w:t xml:space="preserve">, </w:t>
      </w:r>
      <w:r w:rsidR="00416219">
        <w:t>p</w:t>
      </w:r>
      <w:r w:rsidR="00BA2B86" w:rsidRPr="00BA2B86">
        <w:t xml:space="preserve">ending </w:t>
      </w:r>
      <w:r w:rsidR="00416219">
        <w:t>a</w:t>
      </w:r>
      <w:r w:rsidR="00BA2B86" w:rsidRPr="00BA2B86">
        <w:t xml:space="preserve">dditional </w:t>
      </w:r>
      <w:r w:rsidR="00416219">
        <w:t>i</w:t>
      </w:r>
      <w:r w:rsidR="00BA2B86" w:rsidRPr="00BA2B86">
        <w:t>nformation)</w:t>
      </w:r>
    </w:p>
    <w:p w14:paraId="0EB4BBFC" w14:textId="1D88BE66" w:rsidR="00BA2B86" w:rsidRPr="0082516B" w:rsidRDefault="0082516B" w:rsidP="00F874DE">
      <w:pPr>
        <w:pStyle w:val="UnorderedListIndent"/>
        <w:jc w:val="both"/>
      </w:pPr>
      <w:r>
        <w:t>Assign a no pay order</w:t>
      </w:r>
      <w:r w:rsidR="00BA2B86" w:rsidRPr="00BA2B86">
        <w:t xml:space="preserve"> </w:t>
      </w:r>
      <w:r>
        <w:t>if needed</w:t>
      </w:r>
    </w:p>
    <w:p w14:paraId="469C6BCB" w14:textId="01EF71BD" w:rsidR="00BA2B86" w:rsidRPr="0082516B" w:rsidRDefault="00BA2B86" w:rsidP="00F874DE">
      <w:pPr>
        <w:pStyle w:val="UnorderedListIndent"/>
        <w:jc w:val="both"/>
      </w:pPr>
      <w:r w:rsidRPr="00BA2B86">
        <w:t xml:space="preserve">Cancel a claim payment </w:t>
      </w:r>
      <w:bookmarkStart w:id="4416" w:name="_Toc294014886"/>
      <w:r w:rsidR="0082516B">
        <w:t>if needed</w:t>
      </w:r>
    </w:p>
    <w:p w14:paraId="3BE8F05B" w14:textId="4720D7A4" w:rsidR="00BA2B86" w:rsidRPr="00BA2B86" w:rsidRDefault="00052942" w:rsidP="006352AE">
      <w:pPr>
        <w:pStyle w:val="Heading3"/>
        <w:ind w:left="1080" w:hanging="1080"/>
        <w:jc w:val="both"/>
      </w:pPr>
      <w:bookmarkStart w:id="4417" w:name="_Toc314660905"/>
      <w:bookmarkStart w:id="4418" w:name="_Toc315634025"/>
      <w:bookmarkStart w:id="4419" w:name="_Toc11334948"/>
      <w:bookmarkStart w:id="4420" w:name="_Toc74052183"/>
      <w:bookmarkStart w:id="4421" w:name="_Toc90643568"/>
      <w:bookmarkStart w:id="4422" w:name="_Toc230163500"/>
      <w:bookmarkEnd w:id="4416"/>
      <w:r>
        <w:t>C</w:t>
      </w:r>
      <w:r w:rsidR="00BA2B86" w:rsidRPr="00BA2B86">
        <w:t xml:space="preserve">laims </w:t>
      </w:r>
      <w:r>
        <w:t>S</w:t>
      </w:r>
      <w:r w:rsidR="00BA2B86" w:rsidRPr="00BA2B86">
        <w:t xml:space="preserve">etup </w:t>
      </w:r>
      <w:r>
        <w:t>- S</w:t>
      </w:r>
      <w:r w:rsidR="00BA2B86" w:rsidRPr="00BA2B86">
        <w:t>earch</w:t>
      </w:r>
      <w:bookmarkEnd w:id="4417"/>
      <w:r w:rsidR="00BA2B86" w:rsidRPr="00BA2B86">
        <w:t xml:space="preserve"> </w:t>
      </w:r>
      <w:r>
        <w:t>Criteria</w:t>
      </w:r>
      <w:bookmarkEnd w:id="4418"/>
      <w:bookmarkEnd w:id="4419"/>
      <w:bookmarkEnd w:id="4420"/>
      <w:bookmarkEnd w:id="4421"/>
      <w:bookmarkEnd w:id="4422"/>
    </w:p>
    <w:p w14:paraId="10F0D424" w14:textId="0C149516" w:rsidR="0087767B" w:rsidRDefault="00C677E0" w:rsidP="001879BA">
      <w:pPr>
        <w:pStyle w:val="BodyText"/>
      </w:pPr>
      <w:bookmarkStart w:id="4423" w:name="_Toc293145290"/>
      <w:r>
        <w:t xml:space="preserve">The </w:t>
      </w:r>
      <w:r w:rsidR="00C51A63">
        <w:t xml:space="preserve">Claims Setup screen </w:t>
      </w:r>
      <w:r>
        <w:t xml:space="preserve">allows authorized users </w:t>
      </w:r>
      <w:r w:rsidR="00C51A63">
        <w:t>to initiate a claims timeline</w:t>
      </w:r>
      <w:r w:rsidR="00C51A63" w:rsidRPr="00BA2B86">
        <w:t xml:space="preserve">. </w:t>
      </w:r>
      <w:r w:rsidRPr="00BA2B86">
        <w:t xml:space="preserve">A timeline is a set of steps that must be completed before a </w:t>
      </w:r>
      <w:r>
        <w:t>c</w:t>
      </w:r>
      <w:r w:rsidRPr="00BA2B86">
        <w:t>laim can be submitted to HUD for processing.</w:t>
      </w:r>
      <w:r>
        <w:t xml:space="preserve"> Please refer to </w:t>
      </w:r>
      <w:r w:rsidRPr="00FC73B5">
        <w:rPr>
          <w:rStyle w:val="CrossRef"/>
        </w:rPr>
        <w:t>Chapter 7</w:t>
      </w:r>
      <w:r>
        <w:t xml:space="preserve"> for additional details on timelines.</w:t>
      </w:r>
      <w:r w:rsidR="0087767B">
        <w:t xml:space="preserve"> </w:t>
      </w:r>
    </w:p>
    <w:p w14:paraId="71F95CDF" w14:textId="77777777" w:rsidR="0087767B" w:rsidRDefault="00C51A63" w:rsidP="001879BA">
      <w:pPr>
        <w:pStyle w:val="BodyText"/>
      </w:pPr>
      <w:r>
        <w:t>To access th</w:t>
      </w:r>
      <w:r w:rsidR="0087767B">
        <w:t xml:space="preserve">e Claims Setup </w:t>
      </w:r>
      <w:r>
        <w:t>screen</w:t>
      </w:r>
      <w:r w:rsidR="0087767B">
        <w:t xml:space="preserve">: </w:t>
      </w:r>
    </w:p>
    <w:p w14:paraId="091C5B7D" w14:textId="6CDB4B04" w:rsidR="0087767B" w:rsidRDefault="0087767B" w:rsidP="006C3C3F">
      <w:pPr>
        <w:pStyle w:val="OrderedList"/>
        <w:numPr>
          <w:ilvl w:val="0"/>
          <w:numId w:val="409"/>
        </w:numPr>
        <w:jc w:val="both"/>
      </w:pPr>
      <w:r>
        <w:t xml:space="preserve">Move the cursor to </w:t>
      </w:r>
      <w:r w:rsidRPr="001445BE">
        <w:rPr>
          <w:b/>
        </w:rPr>
        <w:t>Endorsed</w:t>
      </w:r>
      <w:r>
        <w:t xml:space="preserve"> from the </w:t>
      </w:r>
      <w:r w:rsidR="00CC6BC6">
        <w:t>Left M</w:t>
      </w:r>
      <w:r>
        <w:t>enu</w:t>
      </w:r>
      <w:r w:rsidR="00187075">
        <w:t>.</w:t>
      </w:r>
    </w:p>
    <w:p w14:paraId="7D606578" w14:textId="3E78CCFC" w:rsidR="00C51A63" w:rsidRDefault="0087767B" w:rsidP="006C3C3F">
      <w:pPr>
        <w:pStyle w:val="OrderedList"/>
        <w:numPr>
          <w:ilvl w:val="0"/>
          <w:numId w:val="409"/>
        </w:numPr>
        <w:jc w:val="both"/>
      </w:pPr>
      <w:r>
        <w:t xml:space="preserve">Move the cursor to the </w:t>
      </w:r>
      <w:r w:rsidRPr="001445BE">
        <w:rPr>
          <w:b/>
        </w:rPr>
        <w:t>Claims</w:t>
      </w:r>
      <w:r>
        <w:t xml:space="preserve"> option and then click</w:t>
      </w:r>
      <w:r w:rsidR="00C51A63" w:rsidRPr="00BA2B86">
        <w:t xml:space="preserve"> </w:t>
      </w:r>
      <w:r w:rsidR="00C51A63" w:rsidRPr="001445BE">
        <w:rPr>
          <w:b/>
        </w:rPr>
        <w:t>Setup</w:t>
      </w:r>
      <w:r w:rsidR="00C51A63" w:rsidRPr="00BA2B86">
        <w:t>.</w:t>
      </w:r>
    </w:p>
    <w:p w14:paraId="487579E7" w14:textId="376E3E18" w:rsidR="002430BD" w:rsidRDefault="005C495B" w:rsidP="003B6226">
      <w:pPr>
        <w:pStyle w:val="BodyText"/>
        <w:jc w:val="center"/>
      </w:pPr>
      <w:r>
        <w:rPr>
          <w:noProof/>
        </w:rPr>
        <w:drawing>
          <wp:inline distT="0" distB="0" distL="0" distR="0" wp14:anchorId="4F615C0F" wp14:editId="6B9918AD">
            <wp:extent cx="1562083" cy="2243455"/>
            <wp:effectExtent l="0" t="0" r="635" b="4445"/>
            <wp:docPr id="3024" name="Picture 302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4" name="Picture 3024" descr="Graphical user interface, application&#10;&#10;Description automatically generated"/>
                    <pic:cNvPicPr/>
                  </pic:nvPicPr>
                  <pic:blipFill>
                    <a:blip r:embed="rId407"/>
                    <a:stretch>
                      <a:fillRect/>
                    </a:stretch>
                  </pic:blipFill>
                  <pic:spPr>
                    <a:xfrm>
                      <a:off x="0" y="0"/>
                      <a:ext cx="1587876" cy="2280499"/>
                    </a:xfrm>
                    <a:prstGeom prst="rect">
                      <a:avLst/>
                    </a:prstGeom>
                  </pic:spPr>
                </pic:pic>
              </a:graphicData>
            </a:graphic>
          </wp:inline>
        </w:drawing>
      </w:r>
    </w:p>
    <w:p w14:paraId="37DEBF0A" w14:textId="303045D7" w:rsidR="002430BD" w:rsidRDefault="002430BD" w:rsidP="001879BA">
      <w:pPr>
        <w:pStyle w:val="FigureCaption0"/>
      </w:pPr>
      <w:bookmarkStart w:id="4424" w:name="_Toc230164226"/>
      <w:bookmarkStart w:id="4425" w:name="_Toc74053105"/>
      <w:bookmarkStart w:id="4426" w:name="_Toc9064448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t xml:space="preserve">: </w:t>
      </w:r>
      <w:r w:rsidR="00CC6BC6" w:rsidRPr="00CC6BC6">
        <w:t>Endorsed - Claims - Setup</w:t>
      </w:r>
      <w:bookmarkEnd w:id="4424"/>
      <w:r w:rsidR="00CC6BC6" w:rsidRPr="00CC6BC6">
        <w:t xml:space="preserve"> </w:t>
      </w:r>
      <w:bookmarkEnd w:id="4425"/>
      <w:bookmarkEnd w:id="4426"/>
    </w:p>
    <w:p w14:paraId="0FE2F964" w14:textId="373E5CB0" w:rsidR="003B6226" w:rsidRPr="00D45783" w:rsidRDefault="002430BD" w:rsidP="001879BA">
      <w:pPr>
        <w:pStyle w:val="BodyText"/>
      </w:pPr>
      <w:r>
        <w:t xml:space="preserve">The </w:t>
      </w:r>
      <w:r w:rsidR="00467DCF">
        <w:t>Claims S</w:t>
      </w:r>
      <w:r>
        <w:t>etup screen provides the following search criteria</w:t>
      </w:r>
      <w:r w:rsidRPr="00D45783">
        <w:t>:</w:t>
      </w:r>
    </w:p>
    <w:tbl>
      <w:tblPr>
        <w:tblW w:w="5000" w:type="pct"/>
        <w:tblLook w:val="04A0" w:firstRow="1" w:lastRow="0" w:firstColumn="1" w:lastColumn="0" w:noHBand="0" w:noVBand="1"/>
      </w:tblPr>
      <w:tblGrid>
        <w:gridCol w:w="2621"/>
        <w:gridCol w:w="6719"/>
      </w:tblGrid>
      <w:tr w:rsidR="00F67C72" w:rsidRPr="00F67C72" w14:paraId="20D0821D" w14:textId="77777777" w:rsidTr="00F15879">
        <w:trPr>
          <w:trHeight w:val="300"/>
          <w:tblHeader/>
        </w:trPr>
        <w:tc>
          <w:tcPr>
            <w:tcW w:w="1403" w:type="pct"/>
            <w:tcBorders>
              <w:top w:val="single" w:sz="8" w:space="0" w:color="auto"/>
              <w:left w:val="single" w:sz="8" w:space="0" w:color="auto"/>
              <w:bottom w:val="single" w:sz="8" w:space="0" w:color="auto"/>
              <w:right w:val="single" w:sz="8" w:space="0" w:color="auto"/>
            </w:tcBorders>
            <w:shd w:val="clear" w:color="000000" w:fill="B8CCE4"/>
            <w:vAlign w:val="center"/>
            <w:hideMark/>
          </w:tcPr>
          <w:p w14:paraId="35EB098F" w14:textId="77777777" w:rsidR="00F67C72" w:rsidRPr="00F67C72" w:rsidRDefault="00F67C72" w:rsidP="00F67C72">
            <w:pPr>
              <w:spacing w:after="0" w:line="240" w:lineRule="auto"/>
              <w:jc w:val="center"/>
              <w:rPr>
                <w:rFonts w:ascii="Cambria" w:eastAsia="Times New Roman" w:hAnsi="Cambria"/>
                <w:b/>
                <w:bCs/>
                <w:color w:val="000000"/>
                <w:sz w:val="20"/>
                <w:szCs w:val="20"/>
              </w:rPr>
            </w:pPr>
            <w:r w:rsidRPr="00F67C72">
              <w:rPr>
                <w:rFonts w:ascii="Cambria" w:eastAsia="Times New Roman" w:hAnsi="Cambria"/>
                <w:b/>
                <w:bCs/>
                <w:color w:val="000000"/>
                <w:sz w:val="20"/>
                <w:szCs w:val="20"/>
              </w:rPr>
              <w:t>Field</w:t>
            </w:r>
          </w:p>
        </w:tc>
        <w:tc>
          <w:tcPr>
            <w:tcW w:w="3597" w:type="pct"/>
            <w:tcBorders>
              <w:top w:val="single" w:sz="8" w:space="0" w:color="auto"/>
              <w:left w:val="nil"/>
              <w:bottom w:val="single" w:sz="8" w:space="0" w:color="auto"/>
              <w:right w:val="single" w:sz="8" w:space="0" w:color="auto"/>
            </w:tcBorders>
            <w:shd w:val="clear" w:color="000000" w:fill="B8CCE4"/>
            <w:vAlign w:val="center"/>
            <w:hideMark/>
          </w:tcPr>
          <w:p w14:paraId="14DA969B" w14:textId="77777777" w:rsidR="00F67C72" w:rsidRPr="00F67C72" w:rsidRDefault="00F67C72" w:rsidP="00F67C72">
            <w:pPr>
              <w:spacing w:after="0" w:line="240" w:lineRule="auto"/>
              <w:jc w:val="center"/>
              <w:rPr>
                <w:rFonts w:ascii="Cambria" w:eastAsia="Times New Roman" w:hAnsi="Cambria"/>
                <w:b/>
                <w:bCs/>
                <w:color w:val="000000"/>
                <w:sz w:val="20"/>
                <w:szCs w:val="20"/>
              </w:rPr>
            </w:pPr>
            <w:r w:rsidRPr="00F67C72">
              <w:rPr>
                <w:rFonts w:ascii="Cambria" w:eastAsia="Times New Roman" w:hAnsi="Cambria"/>
                <w:b/>
                <w:bCs/>
                <w:color w:val="000000"/>
                <w:sz w:val="20"/>
                <w:szCs w:val="20"/>
              </w:rPr>
              <w:t>Description</w:t>
            </w:r>
          </w:p>
        </w:tc>
      </w:tr>
      <w:tr w:rsidR="00F67C72" w:rsidRPr="00F67C72" w14:paraId="67F4BB06"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7A1C6926"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Loan Skey</w:t>
            </w:r>
          </w:p>
        </w:tc>
        <w:tc>
          <w:tcPr>
            <w:tcW w:w="3597" w:type="pct"/>
            <w:tcBorders>
              <w:top w:val="nil"/>
              <w:left w:val="nil"/>
              <w:bottom w:val="single" w:sz="8" w:space="0" w:color="auto"/>
              <w:right w:val="single" w:sz="8" w:space="0" w:color="auto"/>
            </w:tcBorders>
            <w:vAlign w:val="center"/>
            <w:hideMark/>
          </w:tcPr>
          <w:p w14:paraId="2EFAD61C" w14:textId="11320D53"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Servicing Module system identification number unique to each loan.</w:t>
            </w:r>
          </w:p>
        </w:tc>
      </w:tr>
      <w:tr w:rsidR="00F67C72" w:rsidRPr="00F67C72" w14:paraId="2CA1DD1B" w14:textId="77777777" w:rsidTr="00B70D24">
        <w:trPr>
          <w:trHeight w:val="510"/>
        </w:trPr>
        <w:tc>
          <w:tcPr>
            <w:tcW w:w="1403" w:type="pct"/>
            <w:tcBorders>
              <w:top w:val="nil"/>
              <w:left w:val="single" w:sz="8" w:space="0" w:color="auto"/>
              <w:bottom w:val="single" w:sz="8" w:space="0" w:color="auto"/>
              <w:right w:val="single" w:sz="8" w:space="0" w:color="auto"/>
            </w:tcBorders>
            <w:vAlign w:val="center"/>
            <w:hideMark/>
          </w:tcPr>
          <w:p w14:paraId="32B7C0A1"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Lender Loan #</w:t>
            </w:r>
          </w:p>
        </w:tc>
        <w:tc>
          <w:tcPr>
            <w:tcW w:w="3597" w:type="pct"/>
            <w:tcBorders>
              <w:top w:val="nil"/>
              <w:left w:val="nil"/>
              <w:bottom w:val="single" w:sz="8" w:space="0" w:color="auto"/>
              <w:right w:val="single" w:sz="8" w:space="0" w:color="auto"/>
            </w:tcBorders>
            <w:vAlign w:val="center"/>
            <w:hideMark/>
          </w:tcPr>
          <w:p w14:paraId="4E65A619"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Recorded identification number for each loan property (Enter a partial loan number if the complete address is not known).</w:t>
            </w:r>
          </w:p>
        </w:tc>
      </w:tr>
      <w:tr w:rsidR="00F67C72" w:rsidRPr="00F67C72" w14:paraId="663613A5" w14:textId="77777777" w:rsidTr="00B70D24">
        <w:trPr>
          <w:trHeight w:val="510"/>
        </w:trPr>
        <w:tc>
          <w:tcPr>
            <w:tcW w:w="1403" w:type="pct"/>
            <w:tcBorders>
              <w:top w:val="nil"/>
              <w:left w:val="single" w:sz="8" w:space="0" w:color="auto"/>
              <w:bottom w:val="single" w:sz="8" w:space="0" w:color="auto"/>
              <w:right w:val="single" w:sz="8" w:space="0" w:color="auto"/>
            </w:tcBorders>
            <w:vAlign w:val="center"/>
            <w:hideMark/>
          </w:tcPr>
          <w:p w14:paraId="58AC2E59"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FHA Case #</w:t>
            </w:r>
          </w:p>
        </w:tc>
        <w:tc>
          <w:tcPr>
            <w:tcW w:w="3597" w:type="pct"/>
            <w:tcBorders>
              <w:top w:val="nil"/>
              <w:left w:val="nil"/>
              <w:bottom w:val="single" w:sz="8" w:space="0" w:color="auto"/>
              <w:right w:val="single" w:sz="8" w:space="0" w:color="auto"/>
            </w:tcBorders>
            <w:vAlign w:val="center"/>
            <w:hideMark/>
          </w:tcPr>
          <w:p w14:paraId="607AE87E"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FHA case number of the loan (Enter a partial FHA case number if the complete FHA case # is not known).</w:t>
            </w:r>
          </w:p>
        </w:tc>
      </w:tr>
      <w:tr w:rsidR="00F67C72" w:rsidRPr="00F67C72" w14:paraId="20400110"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439C9408"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Case Status</w:t>
            </w:r>
          </w:p>
        </w:tc>
        <w:tc>
          <w:tcPr>
            <w:tcW w:w="3597" w:type="pct"/>
            <w:tcBorders>
              <w:top w:val="nil"/>
              <w:left w:val="nil"/>
              <w:bottom w:val="single" w:sz="8" w:space="0" w:color="auto"/>
              <w:right w:val="single" w:sz="8" w:space="0" w:color="auto"/>
            </w:tcBorders>
            <w:vAlign w:val="center"/>
            <w:hideMark/>
          </w:tcPr>
          <w:p w14:paraId="68E7D0BE"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FHA case status (example: Endorsed).</w:t>
            </w:r>
          </w:p>
        </w:tc>
      </w:tr>
      <w:tr w:rsidR="00F67C72" w:rsidRPr="00F67C72" w14:paraId="69F293A1"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527575D6"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Case Sub-Status</w:t>
            </w:r>
          </w:p>
        </w:tc>
        <w:tc>
          <w:tcPr>
            <w:tcW w:w="3597" w:type="pct"/>
            <w:tcBorders>
              <w:top w:val="nil"/>
              <w:left w:val="nil"/>
              <w:bottom w:val="single" w:sz="8" w:space="0" w:color="auto"/>
              <w:right w:val="single" w:sz="8" w:space="0" w:color="auto"/>
            </w:tcBorders>
            <w:vAlign w:val="center"/>
            <w:hideMark/>
          </w:tcPr>
          <w:p w14:paraId="7F368754"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Sub status of the case (example: Loan Active).</w:t>
            </w:r>
          </w:p>
        </w:tc>
      </w:tr>
      <w:tr w:rsidR="00F67C72" w:rsidRPr="00F67C72" w14:paraId="6325A7F6"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1A1679E8"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Borrower LName</w:t>
            </w:r>
          </w:p>
        </w:tc>
        <w:tc>
          <w:tcPr>
            <w:tcW w:w="3597" w:type="pct"/>
            <w:tcBorders>
              <w:top w:val="nil"/>
              <w:left w:val="nil"/>
              <w:bottom w:val="single" w:sz="8" w:space="0" w:color="auto"/>
              <w:right w:val="single" w:sz="8" w:space="0" w:color="auto"/>
            </w:tcBorders>
            <w:vAlign w:val="center"/>
            <w:hideMark/>
          </w:tcPr>
          <w:p w14:paraId="6B4F7AC4"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Last name of the borrower.</w:t>
            </w:r>
          </w:p>
        </w:tc>
      </w:tr>
      <w:tr w:rsidR="00F67C72" w:rsidRPr="00F67C72" w14:paraId="1FF1E2FA" w14:textId="77777777" w:rsidTr="00B70D24">
        <w:trPr>
          <w:trHeight w:val="510"/>
        </w:trPr>
        <w:tc>
          <w:tcPr>
            <w:tcW w:w="1403" w:type="pct"/>
            <w:tcBorders>
              <w:top w:val="nil"/>
              <w:left w:val="single" w:sz="8" w:space="0" w:color="auto"/>
              <w:bottom w:val="single" w:sz="8" w:space="0" w:color="auto"/>
              <w:right w:val="single" w:sz="8" w:space="0" w:color="auto"/>
            </w:tcBorders>
            <w:vAlign w:val="center"/>
            <w:hideMark/>
          </w:tcPr>
          <w:p w14:paraId="36A984D3"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Property Address</w:t>
            </w:r>
          </w:p>
        </w:tc>
        <w:tc>
          <w:tcPr>
            <w:tcW w:w="3597" w:type="pct"/>
            <w:tcBorders>
              <w:top w:val="nil"/>
              <w:left w:val="nil"/>
              <w:bottom w:val="single" w:sz="8" w:space="0" w:color="auto"/>
              <w:right w:val="single" w:sz="8" w:space="0" w:color="auto"/>
            </w:tcBorders>
            <w:vAlign w:val="center"/>
            <w:hideMark/>
          </w:tcPr>
          <w:p w14:paraId="2059612E"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Address of the loan property (Enter a partial address if the complete address is not known).</w:t>
            </w:r>
          </w:p>
        </w:tc>
      </w:tr>
      <w:tr w:rsidR="00F67C72" w:rsidRPr="00F67C72" w14:paraId="39DD8AD9"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1D9D4C51"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Property City</w:t>
            </w:r>
          </w:p>
        </w:tc>
        <w:tc>
          <w:tcPr>
            <w:tcW w:w="3597" w:type="pct"/>
            <w:tcBorders>
              <w:top w:val="nil"/>
              <w:left w:val="nil"/>
              <w:bottom w:val="single" w:sz="8" w:space="0" w:color="auto"/>
              <w:right w:val="single" w:sz="8" w:space="0" w:color="auto"/>
            </w:tcBorders>
            <w:vAlign w:val="center"/>
            <w:hideMark/>
          </w:tcPr>
          <w:p w14:paraId="36857B72" w14:textId="77777777" w:rsidR="00F67C72" w:rsidRPr="00F67C72" w:rsidRDefault="00F67C72" w:rsidP="00F67C72">
            <w:pPr>
              <w:spacing w:after="0" w:line="240" w:lineRule="auto"/>
              <w:rPr>
                <w:rFonts w:ascii="Cambria" w:eastAsia="Times New Roman" w:hAnsi="Cambria"/>
                <w:color w:val="000000"/>
                <w:sz w:val="20"/>
                <w:szCs w:val="20"/>
              </w:rPr>
            </w:pPr>
            <w:r w:rsidRPr="00F67C72">
              <w:rPr>
                <w:rFonts w:ascii="Cambria" w:eastAsia="Times New Roman" w:hAnsi="Cambria"/>
                <w:color w:val="000000"/>
                <w:sz w:val="20"/>
                <w:szCs w:val="20"/>
              </w:rPr>
              <w:t>City where the loan property is located.</w:t>
            </w:r>
          </w:p>
        </w:tc>
      </w:tr>
      <w:tr w:rsidR="00F67C72" w:rsidRPr="00F67C72" w14:paraId="4081F65B"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032476C9"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Property State</w:t>
            </w:r>
          </w:p>
        </w:tc>
        <w:tc>
          <w:tcPr>
            <w:tcW w:w="3597" w:type="pct"/>
            <w:tcBorders>
              <w:top w:val="nil"/>
              <w:left w:val="nil"/>
              <w:bottom w:val="single" w:sz="8" w:space="0" w:color="auto"/>
              <w:right w:val="single" w:sz="8" w:space="0" w:color="auto"/>
            </w:tcBorders>
            <w:vAlign w:val="center"/>
            <w:hideMark/>
          </w:tcPr>
          <w:p w14:paraId="28EDA93B"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State where the loan property is located.</w:t>
            </w:r>
          </w:p>
        </w:tc>
      </w:tr>
      <w:tr w:rsidR="00F67C72" w:rsidRPr="00F67C72" w14:paraId="1F43E106"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54D4DB32"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Property Zip</w:t>
            </w:r>
          </w:p>
        </w:tc>
        <w:tc>
          <w:tcPr>
            <w:tcW w:w="3597" w:type="pct"/>
            <w:tcBorders>
              <w:top w:val="nil"/>
              <w:left w:val="nil"/>
              <w:bottom w:val="single" w:sz="8" w:space="0" w:color="auto"/>
              <w:right w:val="single" w:sz="8" w:space="0" w:color="auto"/>
            </w:tcBorders>
            <w:vAlign w:val="center"/>
            <w:hideMark/>
          </w:tcPr>
          <w:p w14:paraId="04E9FAB7" w14:textId="77777777" w:rsidR="00F67C72" w:rsidRPr="00F67C72" w:rsidRDefault="00F67C72" w:rsidP="00F67C72">
            <w:pPr>
              <w:spacing w:after="0" w:line="240" w:lineRule="auto"/>
              <w:rPr>
                <w:rFonts w:ascii="Cambria" w:eastAsia="Times New Roman" w:hAnsi="Cambria"/>
                <w:color w:val="000000"/>
                <w:sz w:val="20"/>
                <w:szCs w:val="20"/>
              </w:rPr>
            </w:pPr>
            <w:r w:rsidRPr="00F67C72">
              <w:rPr>
                <w:rFonts w:ascii="Cambria" w:eastAsia="Times New Roman" w:hAnsi="Cambria"/>
                <w:color w:val="000000"/>
                <w:sz w:val="20"/>
                <w:szCs w:val="20"/>
              </w:rPr>
              <w:t>Zip Code where the loan property is located.</w:t>
            </w:r>
          </w:p>
        </w:tc>
      </w:tr>
      <w:tr w:rsidR="00F67C72" w:rsidRPr="00F67C72" w14:paraId="07188F90"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0A1C72E8"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Property County</w:t>
            </w:r>
          </w:p>
        </w:tc>
        <w:tc>
          <w:tcPr>
            <w:tcW w:w="3597" w:type="pct"/>
            <w:tcBorders>
              <w:top w:val="nil"/>
              <w:left w:val="nil"/>
              <w:bottom w:val="single" w:sz="8" w:space="0" w:color="auto"/>
              <w:right w:val="single" w:sz="8" w:space="0" w:color="auto"/>
            </w:tcBorders>
            <w:vAlign w:val="center"/>
            <w:hideMark/>
          </w:tcPr>
          <w:p w14:paraId="0070EBF4" w14:textId="77777777" w:rsidR="00F67C72" w:rsidRPr="00F67C72" w:rsidRDefault="00F67C72" w:rsidP="00F67C72">
            <w:pPr>
              <w:spacing w:after="0" w:line="240" w:lineRule="auto"/>
              <w:rPr>
                <w:rFonts w:ascii="Cambria" w:eastAsia="Times New Roman" w:hAnsi="Cambria"/>
                <w:color w:val="000000"/>
                <w:sz w:val="20"/>
                <w:szCs w:val="20"/>
              </w:rPr>
            </w:pPr>
            <w:r w:rsidRPr="00F67C72">
              <w:rPr>
                <w:rFonts w:ascii="Cambria" w:eastAsia="Times New Roman" w:hAnsi="Cambria"/>
                <w:color w:val="000000"/>
                <w:sz w:val="20"/>
                <w:szCs w:val="20"/>
              </w:rPr>
              <w:t>County where the loan property is located.</w:t>
            </w:r>
          </w:p>
        </w:tc>
      </w:tr>
      <w:tr w:rsidR="00F67C72" w:rsidRPr="00F67C72" w14:paraId="37BD5260"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54484953"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Lender Name</w:t>
            </w:r>
          </w:p>
        </w:tc>
        <w:tc>
          <w:tcPr>
            <w:tcW w:w="3597" w:type="pct"/>
            <w:tcBorders>
              <w:top w:val="nil"/>
              <w:left w:val="nil"/>
              <w:bottom w:val="single" w:sz="8" w:space="0" w:color="auto"/>
              <w:right w:val="single" w:sz="8" w:space="0" w:color="auto"/>
            </w:tcBorders>
            <w:vAlign w:val="center"/>
            <w:hideMark/>
          </w:tcPr>
          <w:p w14:paraId="7431DB77"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Lender of the HECM loan.</w:t>
            </w:r>
          </w:p>
        </w:tc>
      </w:tr>
      <w:tr w:rsidR="00F67C72" w:rsidRPr="00F67C72" w14:paraId="20893CD6"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750E074F"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Servicer Name</w:t>
            </w:r>
          </w:p>
        </w:tc>
        <w:tc>
          <w:tcPr>
            <w:tcW w:w="3597" w:type="pct"/>
            <w:tcBorders>
              <w:top w:val="nil"/>
              <w:left w:val="nil"/>
              <w:bottom w:val="single" w:sz="8" w:space="0" w:color="auto"/>
              <w:right w:val="single" w:sz="8" w:space="0" w:color="auto"/>
            </w:tcBorders>
            <w:vAlign w:val="center"/>
            <w:hideMark/>
          </w:tcPr>
          <w:p w14:paraId="363B6B1E"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Servicer of the HECM loan.</w:t>
            </w:r>
          </w:p>
        </w:tc>
      </w:tr>
      <w:tr w:rsidR="00F67C72" w:rsidRPr="00F67C72" w14:paraId="59734814" w14:textId="77777777" w:rsidTr="00B70D24">
        <w:trPr>
          <w:trHeight w:val="300"/>
        </w:trPr>
        <w:tc>
          <w:tcPr>
            <w:tcW w:w="1403" w:type="pct"/>
            <w:tcBorders>
              <w:top w:val="nil"/>
              <w:left w:val="single" w:sz="8" w:space="0" w:color="auto"/>
              <w:bottom w:val="single" w:sz="8" w:space="0" w:color="auto"/>
              <w:right w:val="single" w:sz="8" w:space="0" w:color="auto"/>
            </w:tcBorders>
            <w:vAlign w:val="center"/>
            <w:hideMark/>
          </w:tcPr>
          <w:p w14:paraId="4BEF968A" w14:textId="77777777"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Investor Name</w:t>
            </w:r>
          </w:p>
        </w:tc>
        <w:tc>
          <w:tcPr>
            <w:tcW w:w="3597" w:type="pct"/>
            <w:tcBorders>
              <w:top w:val="nil"/>
              <w:left w:val="nil"/>
              <w:bottom w:val="single" w:sz="8" w:space="0" w:color="auto"/>
              <w:right w:val="single" w:sz="8" w:space="0" w:color="auto"/>
            </w:tcBorders>
            <w:vAlign w:val="center"/>
            <w:hideMark/>
          </w:tcPr>
          <w:p w14:paraId="416EF9D5"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Investor of the HECM loan.</w:t>
            </w:r>
          </w:p>
        </w:tc>
      </w:tr>
      <w:tr w:rsidR="00F67C72" w:rsidRPr="00F67C72" w14:paraId="19371435" w14:textId="77777777" w:rsidTr="00B70D24">
        <w:trPr>
          <w:trHeight w:val="510"/>
        </w:trPr>
        <w:tc>
          <w:tcPr>
            <w:tcW w:w="1403" w:type="pct"/>
            <w:tcBorders>
              <w:top w:val="nil"/>
              <w:left w:val="single" w:sz="8" w:space="0" w:color="auto"/>
              <w:bottom w:val="single" w:sz="8" w:space="0" w:color="auto"/>
              <w:right w:val="single" w:sz="8" w:space="0" w:color="auto"/>
            </w:tcBorders>
            <w:vAlign w:val="center"/>
            <w:hideMark/>
          </w:tcPr>
          <w:p w14:paraId="36A11017" w14:textId="7AB5521A" w:rsidR="00F67C72" w:rsidRPr="00F67C72" w:rsidRDefault="00F67C72" w:rsidP="00F67C72">
            <w:pPr>
              <w:spacing w:after="0" w:line="240" w:lineRule="auto"/>
              <w:rPr>
                <w:rFonts w:ascii="Cambria" w:eastAsia="Times New Roman" w:hAnsi="Cambria"/>
                <w:b/>
                <w:bCs/>
                <w:color w:val="000000"/>
                <w:sz w:val="20"/>
                <w:szCs w:val="20"/>
              </w:rPr>
            </w:pPr>
            <w:r w:rsidRPr="00F67C72">
              <w:rPr>
                <w:rFonts w:ascii="Cambria" w:eastAsia="Times New Roman" w:hAnsi="Cambria"/>
                <w:b/>
                <w:bCs/>
                <w:color w:val="000000"/>
                <w:sz w:val="20"/>
                <w:szCs w:val="20"/>
              </w:rPr>
              <w:t>Index Type</w:t>
            </w:r>
          </w:p>
        </w:tc>
        <w:tc>
          <w:tcPr>
            <w:tcW w:w="3597" w:type="pct"/>
            <w:tcBorders>
              <w:top w:val="nil"/>
              <w:left w:val="nil"/>
              <w:bottom w:val="single" w:sz="8" w:space="0" w:color="auto"/>
              <w:right w:val="single" w:sz="8" w:space="0" w:color="auto"/>
            </w:tcBorders>
            <w:vAlign w:val="center"/>
            <w:hideMark/>
          </w:tcPr>
          <w:p w14:paraId="5BF3209D" w14:textId="77777777" w:rsidR="00F67C72" w:rsidRPr="00F67C72" w:rsidRDefault="00F67C72" w:rsidP="00F67C72">
            <w:pPr>
              <w:spacing w:after="0" w:line="240" w:lineRule="auto"/>
              <w:jc w:val="both"/>
              <w:rPr>
                <w:rFonts w:ascii="Cambria" w:eastAsia="Times New Roman" w:hAnsi="Cambria"/>
                <w:color w:val="000000"/>
                <w:sz w:val="20"/>
                <w:szCs w:val="20"/>
              </w:rPr>
            </w:pPr>
            <w:r w:rsidRPr="00F67C72">
              <w:rPr>
                <w:rFonts w:ascii="Cambria" w:eastAsia="Times New Roman" w:hAnsi="Cambria"/>
                <w:color w:val="000000"/>
                <w:sz w:val="20"/>
                <w:szCs w:val="20"/>
              </w:rPr>
              <w:t>Organization and type of interest rate based on the interest rates at which banks borrow unsecured funds from other.</w:t>
            </w:r>
          </w:p>
        </w:tc>
      </w:tr>
    </w:tbl>
    <w:p w14:paraId="4B163B68" w14:textId="5F9CFE8F" w:rsidR="002430BD" w:rsidRPr="00FB0298" w:rsidRDefault="002430BD" w:rsidP="001879BA">
      <w:pPr>
        <w:pStyle w:val="TableCaption"/>
        <w:rPr>
          <w:color w:val="FF0000"/>
        </w:rPr>
      </w:pPr>
      <w:bookmarkStart w:id="4427" w:name="_Toc90643818"/>
      <w:bookmarkStart w:id="4428" w:name="_Toc230163807"/>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t>: Claims Setup Screen Search Criteria</w:t>
      </w:r>
      <w:bookmarkEnd w:id="4427"/>
      <w:bookmarkEnd w:id="4428"/>
    </w:p>
    <w:p w14:paraId="16ABCF56" w14:textId="4272B8D6" w:rsidR="005147BA" w:rsidRDefault="005147BA" w:rsidP="003B6226">
      <w:pPr>
        <w:pStyle w:val="BodyText"/>
        <w:jc w:val="center"/>
      </w:pPr>
      <w:bookmarkStart w:id="4429" w:name="_Toc293145291"/>
      <w:bookmarkEnd w:id="4423"/>
    </w:p>
    <w:p w14:paraId="62DC8097" w14:textId="4C12F7DE" w:rsidR="0037745D" w:rsidRDefault="0037745D" w:rsidP="003B6226">
      <w:pPr>
        <w:pStyle w:val="BodyText"/>
        <w:jc w:val="center"/>
      </w:pPr>
      <w:r>
        <w:rPr>
          <w:noProof/>
        </w:rPr>
        <w:drawing>
          <wp:inline distT="0" distB="0" distL="0" distR="0" wp14:anchorId="0EBBE5B4" wp14:editId="178AF26E">
            <wp:extent cx="5639172" cy="1979735"/>
            <wp:effectExtent l="19050" t="19050" r="19050" b="20955"/>
            <wp:docPr id="1107835056"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7835056" name="Picture 1" descr="A screenshot of a computer&#10;&#10;Description automatically generated with medium confidence"/>
                    <pic:cNvPicPr/>
                  </pic:nvPicPr>
                  <pic:blipFill>
                    <a:blip r:embed="rId408"/>
                    <a:stretch>
                      <a:fillRect/>
                    </a:stretch>
                  </pic:blipFill>
                  <pic:spPr>
                    <a:xfrm>
                      <a:off x="0" y="0"/>
                      <a:ext cx="5653289" cy="1984691"/>
                    </a:xfrm>
                    <a:prstGeom prst="rect">
                      <a:avLst/>
                    </a:prstGeom>
                    <a:ln w="19050">
                      <a:solidFill>
                        <a:srgbClr val="0070C0"/>
                      </a:solidFill>
                    </a:ln>
                  </pic:spPr>
                </pic:pic>
              </a:graphicData>
            </a:graphic>
          </wp:inline>
        </w:drawing>
      </w:r>
    </w:p>
    <w:p w14:paraId="0534EC88" w14:textId="0F993C8E" w:rsidR="00E02568" w:rsidRDefault="00D350FC" w:rsidP="001879BA">
      <w:pPr>
        <w:pStyle w:val="FigureCaption0"/>
      </w:pPr>
      <w:bookmarkStart w:id="4430" w:name="_Toc74053106"/>
      <w:bookmarkStart w:id="4431" w:name="_Toc90644487"/>
      <w:bookmarkStart w:id="4432" w:name="_Toc23016422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w:t>
      </w:r>
      <w:r w:rsidR="00764635">
        <w:rPr>
          <w:noProof/>
        </w:rPr>
        <w:fldChar w:fldCharType="end"/>
      </w:r>
      <w:r>
        <w:t xml:space="preserve">: </w:t>
      </w:r>
      <w:r w:rsidR="00CC6BC6" w:rsidRPr="00CC6BC6">
        <w:t>Endorsed - Claims - Setup Search</w:t>
      </w:r>
      <w:bookmarkEnd w:id="4430"/>
      <w:bookmarkEnd w:id="4431"/>
      <w:bookmarkEnd w:id="4432"/>
    </w:p>
    <w:p w14:paraId="4B21CA5E" w14:textId="46DA7E6B" w:rsidR="00BA2B86" w:rsidRDefault="00BA2B86" w:rsidP="00482D7F">
      <w:pPr>
        <w:pStyle w:val="Heading3"/>
        <w:ind w:left="1080" w:hanging="1080"/>
        <w:jc w:val="both"/>
      </w:pPr>
      <w:bookmarkStart w:id="4433" w:name="_Toc314660907"/>
      <w:bookmarkStart w:id="4434" w:name="_Toc315634026"/>
      <w:bookmarkStart w:id="4435" w:name="_Toc11334949"/>
      <w:bookmarkStart w:id="4436" w:name="_Toc74052184"/>
      <w:bookmarkStart w:id="4437" w:name="_Toc90643569"/>
      <w:bookmarkStart w:id="4438" w:name="_Toc230163501"/>
      <w:r w:rsidRPr="00BA2B86">
        <w:t>Claims</w:t>
      </w:r>
      <w:r w:rsidR="0056230F">
        <w:t xml:space="preserve"> -</w:t>
      </w:r>
      <w:r w:rsidRPr="00BA2B86">
        <w:t xml:space="preserve"> Search</w:t>
      </w:r>
      <w:bookmarkEnd w:id="4433"/>
      <w:bookmarkEnd w:id="4434"/>
      <w:bookmarkEnd w:id="4435"/>
      <w:bookmarkEnd w:id="4436"/>
      <w:bookmarkEnd w:id="4437"/>
      <w:bookmarkEnd w:id="4438"/>
      <w:r w:rsidRPr="00BA2B86">
        <w:t xml:space="preserve"> </w:t>
      </w:r>
    </w:p>
    <w:p w14:paraId="0C3F04CE" w14:textId="6F85EE87" w:rsidR="00C51A63" w:rsidRDefault="00166F1C" w:rsidP="001879BA">
      <w:pPr>
        <w:pStyle w:val="BodyText"/>
      </w:pPr>
      <w:r>
        <w:t>The Claims S</w:t>
      </w:r>
      <w:r w:rsidR="00C51A63" w:rsidRPr="00BA2B86">
        <w:t>earch screen</w:t>
      </w:r>
      <w:r>
        <w:t xml:space="preserve"> </w:t>
      </w:r>
      <w:r w:rsidR="00467DCF">
        <w:t xml:space="preserve">allows authorized users to </w:t>
      </w:r>
      <w:r>
        <w:t>search for the timelines that have been initiated</w:t>
      </w:r>
      <w:r w:rsidR="00467DCF">
        <w:t xml:space="preserve"> using the Claims Setup screen</w:t>
      </w:r>
      <w:r w:rsidR="00A64C46">
        <w:t>.</w:t>
      </w:r>
    </w:p>
    <w:p w14:paraId="0DA8A7C0" w14:textId="4C25AE6B" w:rsidR="00A64C46" w:rsidRDefault="00A64C46" w:rsidP="00FE0B79">
      <w:pPr>
        <w:pStyle w:val="OrderedList"/>
        <w:jc w:val="both"/>
      </w:pPr>
      <w:r>
        <w:t xml:space="preserve">To access the Claims Search screen: </w:t>
      </w:r>
      <w:r w:rsidR="00E42B4C">
        <w:t xml:space="preserve">From the </w:t>
      </w:r>
      <w:r w:rsidRPr="00E42B4C">
        <w:rPr>
          <w:b/>
        </w:rPr>
        <w:t>Endorsed</w:t>
      </w:r>
      <w:r>
        <w:t xml:space="preserve"> </w:t>
      </w:r>
      <w:r w:rsidR="00E42B4C">
        <w:t xml:space="preserve">menu select </w:t>
      </w:r>
      <w:r w:rsidRPr="00E42B4C">
        <w:rPr>
          <w:b/>
        </w:rPr>
        <w:t>Claims</w:t>
      </w:r>
      <w:r>
        <w:t xml:space="preserve"> and then click</w:t>
      </w:r>
      <w:r w:rsidRPr="00BA2B86">
        <w:t xml:space="preserve"> </w:t>
      </w:r>
      <w:r w:rsidRPr="00E42B4C">
        <w:rPr>
          <w:b/>
        </w:rPr>
        <w:t>Search</w:t>
      </w:r>
      <w:r w:rsidRPr="00BA2B86">
        <w:t>.</w:t>
      </w:r>
    </w:p>
    <w:p w14:paraId="4F93A039" w14:textId="3F5D7B3F" w:rsidR="00E96130" w:rsidRPr="005F7684" w:rsidRDefault="00E96130" w:rsidP="00A859CD">
      <w:pPr>
        <w:pStyle w:val="Heading4"/>
      </w:pPr>
      <w:bookmarkStart w:id="4439" w:name="_Toc11334950"/>
      <w:bookmarkStart w:id="4440" w:name="_Toc74052185"/>
      <w:bookmarkStart w:id="4441" w:name="_Toc90643570"/>
      <w:bookmarkStart w:id="4442" w:name="_Toc230163502"/>
      <w:r>
        <w:t>Claims Search</w:t>
      </w:r>
      <w:r w:rsidRPr="005F7684">
        <w:t xml:space="preserve"> </w:t>
      </w:r>
      <w:r>
        <w:t xml:space="preserve">Screen </w:t>
      </w:r>
      <w:r w:rsidRPr="005F7684">
        <w:t xml:space="preserve">– </w:t>
      </w:r>
      <w:r>
        <w:t>Field Definitions</w:t>
      </w:r>
      <w:bookmarkEnd w:id="4439"/>
      <w:bookmarkEnd w:id="4440"/>
      <w:bookmarkEnd w:id="4441"/>
      <w:bookmarkEnd w:id="4442"/>
    </w:p>
    <w:p w14:paraId="1B00FC7D" w14:textId="77777777" w:rsidR="003B6226" w:rsidRDefault="00A64C46" w:rsidP="001879BA">
      <w:pPr>
        <w:pStyle w:val="BodyText"/>
      </w:pPr>
      <w:r>
        <w:t>The Claims Search screen provides the following search criteria</w:t>
      </w:r>
      <w:r w:rsidRPr="00D45783">
        <w:t>:</w:t>
      </w:r>
    </w:p>
    <w:tbl>
      <w:tblPr>
        <w:tblStyle w:val="TableGrid"/>
        <w:tblW w:w="0" w:type="auto"/>
        <w:tblInd w:w="198" w:type="dxa"/>
        <w:tblLook w:val="04A0" w:firstRow="1" w:lastRow="0" w:firstColumn="1" w:lastColumn="0" w:noHBand="0" w:noVBand="1"/>
      </w:tblPr>
      <w:tblGrid>
        <w:gridCol w:w="2515"/>
        <w:gridCol w:w="6637"/>
      </w:tblGrid>
      <w:tr w:rsidR="00A64C46" w:rsidRPr="00DF1B7E" w14:paraId="49F30065" w14:textId="77777777" w:rsidTr="00017510">
        <w:trPr>
          <w:tblHeader/>
        </w:trPr>
        <w:tc>
          <w:tcPr>
            <w:tcW w:w="2515" w:type="dxa"/>
            <w:shd w:val="clear" w:color="auto" w:fill="B8CCE4" w:themeFill="accent1" w:themeFillTint="66"/>
            <w:vAlign w:val="center"/>
          </w:tcPr>
          <w:p w14:paraId="06C8EC63" w14:textId="77777777" w:rsidR="00A64C46" w:rsidRPr="00DF1B7E" w:rsidRDefault="00A64C46" w:rsidP="00FD0C25">
            <w:pPr>
              <w:pStyle w:val="Tableheader"/>
            </w:pPr>
            <w:r w:rsidRPr="00DF1B7E">
              <w:t>Field</w:t>
            </w:r>
          </w:p>
        </w:tc>
        <w:tc>
          <w:tcPr>
            <w:tcW w:w="6637" w:type="dxa"/>
            <w:shd w:val="clear" w:color="auto" w:fill="B8CCE4" w:themeFill="accent1" w:themeFillTint="66"/>
            <w:vAlign w:val="center"/>
          </w:tcPr>
          <w:p w14:paraId="65214F7B" w14:textId="77777777" w:rsidR="00A64C46" w:rsidRPr="00DF1B7E" w:rsidRDefault="00A64C46" w:rsidP="00FD0C25">
            <w:pPr>
              <w:pStyle w:val="Tableheader"/>
            </w:pPr>
            <w:r w:rsidRPr="00DF1B7E">
              <w:t>Description</w:t>
            </w:r>
          </w:p>
        </w:tc>
      </w:tr>
      <w:tr w:rsidR="001F3001" w:rsidRPr="00A64C46" w14:paraId="329B96FF" w14:textId="77777777" w:rsidTr="00017510">
        <w:tc>
          <w:tcPr>
            <w:tcW w:w="9152" w:type="dxa"/>
            <w:gridSpan w:val="2"/>
            <w:shd w:val="clear" w:color="auto" w:fill="D9D9D9" w:themeFill="background1" w:themeFillShade="D9"/>
            <w:vAlign w:val="center"/>
          </w:tcPr>
          <w:p w14:paraId="575D553B" w14:textId="798C3EE9" w:rsidR="001F3001" w:rsidRPr="001F3001" w:rsidRDefault="001F3001" w:rsidP="00FD0C25">
            <w:pPr>
              <w:pStyle w:val="Tableheader"/>
            </w:pPr>
            <w:r w:rsidRPr="001F3001">
              <w:t>Loan Information Criteria</w:t>
            </w:r>
          </w:p>
        </w:tc>
      </w:tr>
      <w:tr w:rsidR="00A64C46" w:rsidRPr="00A64C46" w14:paraId="0A3F3267" w14:textId="77777777" w:rsidTr="00017510">
        <w:tc>
          <w:tcPr>
            <w:tcW w:w="2515" w:type="dxa"/>
            <w:vAlign w:val="center"/>
          </w:tcPr>
          <w:p w14:paraId="0A62ECF3" w14:textId="77777777" w:rsidR="00A64C46" w:rsidRPr="00A64C46" w:rsidRDefault="00A64C46" w:rsidP="00FD0C25">
            <w:pPr>
              <w:pStyle w:val="TableColumnSubheading"/>
            </w:pPr>
            <w:r w:rsidRPr="00A64C46">
              <w:t>Loan Skey</w:t>
            </w:r>
          </w:p>
        </w:tc>
        <w:tc>
          <w:tcPr>
            <w:tcW w:w="6637" w:type="dxa"/>
            <w:vAlign w:val="center"/>
          </w:tcPr>
          <w:p w14:paraId="1028D9FB" w14:textId="7589ECB6" w:rsidR="00A64C46" w:rsidRPr="00A64C46" w:rsidRDefault="00A64C46" w:rsidP="00FD0C25">
            <w:pPr>
              <w:pStyle w:val="TableText"/>
            </w:pPr>
            <w:r w:rsidRPr="00A64C46">
              <w:t>Servicing Module system identification number unique to each loan</w:t>
            </w:r>
            <w:r w:rsidR="00FD0C25">
              <w:t>.</w:t>
            </w:r>
          </w:p>
        </w:tc>
      </w:tr>
      <w:tr w:rsidR="00A64C46" w:rsidRPr="00A64C46" w14:paraId="05CD4260" w14:textId="77777777" w:rsidTr="00017510">
        <w:tc>
          <w:tcPr>
            <w:tcW w:w="2515" w:type="dxa"/>
            <w:vAlign w:val="center"/>
          </w:tcPr>
          <w:p w14:paraId="357D4015" w14:textId="77777777" w:rsidR="00A64C46" w:rsidRPr="00A64C46" w:rsidRDefault="00A64C46" w:rsidP="00FD0C25">
            <w:pPr>
              <w:pStyle w:val="TableColumnSubheading"/>
            </w:pPr>
            <w:r w:rsidRPr="00A64C46">
              <w:t>Lender Loan #</w:t>
            </w:r>
          </w:p>
        </w:tc>
        <w:tc>
          <w:tcPr>
            <w:tcW w:w="6637" w:type="dxa"/>
            <w:vAlign w:val="center"/>
          </w:tcPr>
          <w:p w14:paraId="211034FB" w14:textId="22985507" w:rsidR="00A64C46" w:rsidRPr="00A64C46" w:rsidRDefault="00A64C46" w:rsidP="00FD0C25">
            <w:pPr>
              <w:pStyle w:val="TableText"/>
            </w:pPr>
            <w:r w:rsidRPr="00A64C46">
              <w:t>Recorded identification number for each loan property (Enter a partial loan number if the complete address is not known</w:t>
            </w:r>
            <w:r w:rsidR="00721586">
              <w:t>)</w:t>
            </w:r>
            <w:r w:rsidR="00FD0C25">
              <w:t>.</w:t>
            </w:r>
          </w:p>
        </w:tc>
      </w:tr>
      <w:tr w:rsidR="00A64C46" w:rsidRPr="00A64C46" w14:paraId="732BA001" w14:textId="77777777" w:rsidTr="00017510">
        <w:tc>
          <w:tcPr>
            <w:tcW w:w="2515" w:type="dxa"/>
            <w:vAlign w:val="center"/>
          </w:tcPr>
          <w:p w14:paraId="2E781167" w14:textId="77777777" w:rsidR="00A64C46" w:rsidRPr="00A64C46" w:rsidRDefault="00A64C46" w:rsidP="00FD0C25">
            <w:pPr>
              <w:pStyle w:val="TableColumnSubheading"/>
            </w:pPr>
            <w:r w:rsidRPr="00A64C46">
              <w:t>FHA Case #</w:t>
            </w:r>
          </w:p>
        </w:tc>
        <w:tc>
          <w:tcPr>
            <w:tcW w:w="6637" w:type="dxa"/>
            <w:vAlign w:val="center"/>
          </w:tcPr>
          <w:p w14:paraId="4F405C8E" w14:textId="4902A703" w:rsidR="00A64C46" w:rsidRPr="00A64C46" w:rsidRDefault="00A64C46" w:rsidP="00FD0C25">
            <w:pPr>
              <w:pStyle w:val="TableText"/>
            </w:pPr>
            <w:r w:rsidRPr="00A64C46">
              <w:t>FHA case number of the loan (Enter a partial FHA case number if the complete FHA case # is not known</w:t>
            </w:r>
            <w:r w:rsidR="00721586">
              <w:t>)</w:t>
            </w:r>
            <w:r w:rsidR="00FD0C25">
              <w:t>.</w:t>
            </w:r>
          </w:p>
        </w:tc>
      </w:tr>
      <w:tr w:rsidR="00A64C46" w:rsidRPr="00A64C46" w14:paraId="7B4E98D4" w14:textId="77777777" w:rsidTr="00017510">
        <w:tc>
          <w:tcPr>
            <w:tcW w:w="2515" w:type="dxa"/>
            <w:vAlign w:val="center"/>
          </w:tcPr>
          <w:p w14:paraId="6BA64032" w14:textId="77777777" w:rsidR="00A64C46" w:rsidRPr="00A64C46" w:rsidRDefault="00A64C46" w:rsidP="00FD0C25">
            <w:pPr>
              <w:pStyle w:val="TableColumnSubheading"/>
            </w:pPr>
            <w:r w:rsidRPr="00A64C46">
              <w:t>Case Status</w:t>
            </w:r>
          </w:p>
        </w:tc>
        <w:tc>
          <w:tcPr>
            <w:tcW w:w="6637" w:type="dxa"/>
            <w:vAlign w:val="center"/>
          </w:tcPr>
          <w:p w14:paraId="63F9A57D" w14:textId="05CE0425" w:rsidR="00A64C46" w:rsidRPr="00A64C46" w:rsidRDefault="00A64C46" w:rsidP="00FD0C25">
            <w:pPr>
              <w:pStyle w:val="TableText"/>
            </w:pPr>
            <w:r>
              <w:t>FHA case status (example: Endorsed)</w:t>
            </w:r>
            <w:r w:rsidR="00FD0C25">
              <w:t>.</w:t>
            </w:r>
            <w:r w:rsidRPr="00A64C46">
              <w:t xml:space="preserve"> </w:t>
            </w:r>
          </w:p>
        </w:tc>
      </w:tr>
      <w:tr w:rsidR="00017510" w:rsidRPr="00A64C46" w14:paraId="409BF68B" w14:textId="77777777" w:rsidTr="00017510">
        <w:tc>
          <w:tcPr>
            <w:tcW w:w="2515" w:type="dxa"/>
            <w:vAlign w:val="center"/>
          </w:tcPr>
          <w:p w14:paraId="31EC89EF" w14:textId="3849EE6A" w:rsidR="00017510" w:rsidRPr="00A64C46" w:rsidRDefault="00017510" w:rsidP="00017510">
            <w:pPr>
              <w:pStyle w:val="TableColumnSubheading"/>
            </w:pPr>
            <w:r w:rsidRPr="00A64C46">
              <w:t>Case Sub-Status</w:t>
            </w:r>
          </w:p>
        </w:tc>
        <w:tc>
          <w:tcPr>
            <w:tcW w:w="6637" w:type="dxa"/>
            <w:vAlign w:val="center"/>
          </w:tcPr>
          <w:p w14:paraId="5A74743C" w14:textId="074C19B3" w:rsidR="00017510" w:rsidRDefault="00017510" w:rsidP="00017510">
            <w:pPr>
              <w:pStyle w:val="TableText"/>
            </w:pPr>
            <w:r>
              <w:t>Sub status of the case (example: Loan Active).</w:t>
            </w:r>
          </w:p>
        </w:tc>
      </w:tr>
      <w:tr w:rsidR="00017510" w:rsidRPr="00A64C46" w14:paraId="704B4CE0" w14:textId="77777777" w:rsidTr="00017510">
        <w:tc>
          <w:tcPr>
            <w:tcW w:w="2515" w:type="dxa"/>
            <w:vAlign w:val="center"/>
          </w:tcPr>
          <w:p w14:paraId="1149F6DA" w14:textId="77777777" w:rsidR="00017510" w:rsidRPr="00A64C46" w:rsidRDefault="00017510" w:rsidP="00017510">
            <w:pPr>
              <w:pStyle w:val="TableColumnSubheading"/>
            </w:pPr>
            <w:r w:rsidRPr="00A64C46">
              <w:t>Borrower LName</w:t>
            </w:r>
          </w:p>
        </w:tc>
        <w:tc>
          <w:tcPr>
            <w:tcW w:w="6637" w:type="dxa"/>
            <w:vAlign w:val="center"/>
          </w:tcPr>
          <w:p w14:paraId="5D8FCA28" w14:textId="4B81C20D" w:rsidR="00017510" w:rsidRPr="00A64C46" w:rsidRDefault="00017510" w:rsidP="00017510">
            <w:pPr>
              <w:pStyle w:val="TableText"/>
            </w:pPr>
            <w:r w:rsidRPr="00A64C46">
              <w:t>Last name of the borrower</w:t>
            </w:r>
            <w:r>
              <w:t>.</w:t>
            </w:r>
          </w:p>
        </w:tc>
      </w:tr>
      <w:tr w:rsidR="00017510" w:rsidRPr="00A64C46" w14:paraId="0C30D96A" w14:textId="77777777" w:rsidTr="00017510">
        <w:tc>
          <w:tcPr>
            <w:tcW w:w="2515" w:type="dxa"/>
            <w:vAlign w:val="center"/>
          </w:tcPr>
          <w:p w14:paraId="13D1203E" w14:textId="77777777" w:rsidR="00017510" w:rsidRPr="00A64C46" w:rsidRDefault="00017510" w:rsidP="00017510">
            <w:pPr>
              <w:pStyle w:val="TableColumnSubheading"/>
            </w:pPr>
            <w:r w:rsidRPr="00A64C46">
              <w:t>Property Address</w:t>
            </w:r>
          </w:p>
        </w:tc>
        <w:tc>
          <w:tcPr>
            <w:tcW w:w="6637" w:type="dxa"/>
            <w:vAlign w:val="center"/>
          </w:tcPr>
          <w:p w14:paraId="58CEAF88" w14:textId="4BFE58EB" w:rsidR="00017510" w:rsidRPr="00A64C46" w:rsidRDefault="00017510" w:rsidP="00017510">
            <w:pPr>
              <w:pStyle w:val="TableText"/>
            </w:pPr>
            <w:r w:rsidRPr="00A64C46">
              <w:t>Address of the loan property (Enter a partial address if the complete address is not known</w:t>
            </w:r>
            <w:r>
              <w:t>).</w:t>
            </w:r>
          </w:p>
        </w:tc>
      </w:tr>
      <w:tr w:rsidR="00017510" w:rsidRPr="00A64C46" w14:paraId="119A290C" w14:textId="77777777" w:rsidTr="00017510">
        <w:tc>
          <w:tcPr>
            <w:tcW w:w="2515" w:type="dxa"/>
            <w:vAlign w:val="center"/>
          </w:tcPr>
          <w:p w14:paraId="4911654A" w14:textId="0320E397" w:rsidR="00017510" w:rsidRPr="00A64C46" w:rsidRDefault="00017510" w:rsidP="00017510">
            <w:pPr>
              <w:pStyle w:val="TableColumnSubheading"/>
            </w:pPr>
            <w:r>
              <w:t>Property City</w:t>
            </w:r>
          </w:p>
        </w:tc>
        <w:tc>
          <w:tcPr>
            <w:tcW w:w="6637" w:type="dxa"/>
            <w:vAlign w:val="center"/>
          </w:tcPr>
          <w:p w14:paraId="3B67A10C" w14:textId="1FC7C57D" w:rsidR="00017510" w:rsidRPr="00A64C46" w:rsidRDefault="00017510" w:rsidP="00017510">
            <w:pPr>
              <w:pStyle w:val="TableText"/>
            </w:pPr>
            <w:r>
              <w:t>City</w:t>
            </w:r>
            <w:r w:rsidRPr="00A64C46">
              <w:t xml:space="preserve"> where the loan property is located</w:t>
            </w:r>
            <w:r>
              <w:t>.</w:t>
            </w:r>
            <w:r w:rsidRPr="00A64C46">
              <w:t xml:space="preserve"> </w:t>
            </w:r>
          </w:p>
        </w:tc>
      </w:tr>
      <w:tr w:rsidR="00017510" w:rsidRPr="00A64C46" w14:paraId="01F9336B" w14:textId="77777777" w:rsidTr="00017510">
        <w:tc>
          <w:tcPr>
            <w:tcW w:w="2515" w:type="dxa"/>
            <w:vAlign w:val="center"/>
          </w:tcPr>
          <w:p w14:paraId="6225631C" w14:textId="4DF017A4" w:rsidR="00017510" w:rsidRPr="00A64C46" w:rsidRDefault="00017510" w:rsidP="00017510">
            <w:pPr>
              <w:pStyle w:val="TableColumnSubheading"/>
            </w:pPr>
            <w:r w:rsidRPr="00A64C46">
              <w:t>Property State</w:t>
            </w:r>
          </w:p>
        </w:tc>
        <w:tc>
          <w:tcPr>
            <w:tcW w:w="6637" w:type="dxa"/>
            <w:vAlign w:val="center"/>
          </w:tcPr>
          <w:p w14:paraId="4F581A63" w14:textId="0EC7C726" w:rsidR="00017510" w:rsidRPr="00A64C46" w:rsidRDefault="00017510" w:rsidP="00017510">
            <w:pPr>
              <w:pStyle w:val="TableText"/>
            </w:pPr>
            <w:r w:rsidRPr="00A64C46">
              <w:t>State where the loan property is located</w:t>
            </w:r>
            <w:r>
              <w:t>.</w:t>
            </w:r>
            <w:r w:rsidRPr="00A64C46">
              <w:t xml:space="preserve"> </w:t>
            </w:r>
          </w:p>
        </w:tc>
      </w:tr>
      <w:tr w:rsidR="00017510" w:rsidRPr="00A64C46" w14:paraId="16788A4D" w14:textId="77777777" w:rsidTr="000923B5">
        <w:tc>
          <w:tcPr>
            <w:tcW w:w="2515" w:type="dxa"/>
          </w:tcPr>
          <w:p w14:paraId="32B5746C" w14:textId="568E8675" w:rsidR="00017510" w:rsidRPr="00A64C46" w:rsidRDefault="00017510" w:rsidP="00017510">
            <w:pPr>
              <w:pStyle w:val="TableColumnSubheading"/>
            </w:pPr>
            <w:r w:rsidRPr="00365F17">
              <w:t>Property Zip</w:t>
            </w:r>
          </w:p>
        </w:tc>
        <w:tc>
          <w:tcPr>
            <w:tcW w:w="6637" w:type="dxa"/>
          </w:tcPr>
          <w:p w14:paraId="7640292D" w14:textId="34C9143D" w:rsidR="00017510" w:rsidRPr="00A64C46" w:rsidRDefault="00017510" w:rsidP="00017510">
            <w:pPr>
              <w:pStyle w:val="TableText"/>
            </w:pPr>
            <w:r w:rsidRPr="00365F17">
              <w:t>Zip Code where the loan property is located.</w:t>
            </w:r>
          </w:p>
        </w:tc>
      </w:tr>
      <w:tr w:rsidR="00017510" w:rsidRPr="00A64C46" w14:paraId="5874220F" w14:textId="77777777" w:rsidTr="000923B5">
        <w:tc>
          <w:tcPr>
            <w:tcW w:w="2515" w:type="dxa"/>
          </w:tcPr>
          <w:p w14:paraId="7DE4B7D3" w14:textId="211A4AEB" w:rsidR="00017510" w:rsidRPr="00A64C46" w:rsidRDefault="00017510" w:rsidP="00017510">
            <w:pPr>
              <w:pStyle w:val="TableColumnSubheading"/>
            </w:pPr>
            <w:r w:rsidRPr="00365F17">
              <w:t>Property County</w:t>
            </w:r>
          </w:p>
        </w:tc>
        <w:tc>
          <w:tcPr>
            <w:tcW w:w="6637" w:type="dxa"/>
          </w:tcPr>
          <w:p w14:paraId="4A6D26BE" w14:textId="08B8DC49" w:rsidR="00017510" w:rsidRPr="00A64C46" w:rsidRDefault="00017510" w:rsidP="00017510">
            <w:pPr>
              <w:pStyle w:val="TableText"/>
            </w:pPr>
            <w:r w:rsidRPr="00365F17">
              <w:t>County where the loan property is located.</w:t>
            </w:r>
          </w:p>
        </w:tc>
      </w:tr>
      <w:tr w:rsidR="00017510" w:rsidRPr="00A64C46" w14:paraId="0E4B8B48" w14:textId="77777777" w:rsidTr="00017510">
        <w:tc>
          <w:tcPr>
            <w:tcW w:w="2515" w:type="dxa"/>
            <w:vAlign w:val="center"/>
          </w:tcPr>
          <w:p w14:paraId="50362F1E" w14:textId="77777777" w:rsidR="00017510" w:rsidRPr="00A64C46" w:rsidRDefault="00017510" w:rsidP="00017510">
            <w:pPr>
              <w:pStyle w:val="TableColumnSubheading"/>
            </w:pPr>
            <w:r w:rsidRPr="00A64C46">
              <w:t>Lender Name</w:t>
            </w:r>
          </w:p>
        </w:tc>
        <w:tc>
          <w:tcPr>
            <w:tcW w:w="6637" w:type="dxa"/>
            <w:vAlign w:val="center"/>
          </w:tcPr>
          <w:p w14:paraId="49BA61ED" w14:textId="47D83F16" w:rsidR="00017510" w:rsidRPr="00A64C46" w:rsidRDefault="00017510" w:rsidP="00017510">
            <w:pPr>
              <w:pStyle w:val="TableText"/>
            </w:pPr>
            <w:r>
              <w:t>Lender of the HECM loan.</w:t>
            </w:r>
          </w:p>
        </w:tc>
      </w:tr>
      <w:tr w:rsidR="00017510" w:rsidRPr="00A64C46" w14:paraId="713547E9" w14:textId="77777777" w:rsidTr="00017510">
        <w:tc>
          <w:tcPr>
            <w:tcW w:w="2515" w:type="dxa"/>
            <w:vAlign w:val="center"/>
          </w:tcPr>
          <w:p w14:paraId="032AF5E4" w14:textId="77777777" w:rsidR="00017510" w:rsidRPr="00A64C46" w:rsidRDefault="00017510" w:rsidP="00017510">
            <w:pPr>
              <w:pStyle w:val="TableColumnSubheading"/>
            </w:pPr>
            <w:r w:rsidRPr="00A64C46">
              <w:t>Servicer Name</w:t>
            </w:r>
          </w:p>
        </w:tc>
        <w:tc>
          <w:tcPr>
            <w:tcW w:w="6637" w:type="dxa"/>
            <w:vAlign w:val="center"/>
          </w:tcPr>
          <w:p w14:paraId="2227F02A" w14:textId="4DF91D49" w:rsidR="00017510" w:rsidRPr="00A64C46" w:rsidRDefault="00017510" w:rsidP="00017510">
            <w:pPr>
              <w:pStyle w:val="TableText"/>
            </w:pPr>
            <w:r>
              <w:t>Servicer of the HECM loan.</w:t>
            </w:r>
          </w:p>
        </w:tc>
      </w:tr>
      <w:tr w:rsidR="008D5D33" w:rsidRPr="00A64C46" w14:paraId="26F2C4A5" w14:textId="77777777" w:rsidTr="00017510">
        <w:tc>
          <w:tcPr>
            <w:tcW w:w="2515" w:type="dxa"/>
            <w:vAlign w:val="center"/>
          </w:tcPr>
          <w:p w14:paraId="4C986767" w14:textId="28CBA996" w:rsidR="008D5D33" w:rsidRPr="00A64C46" w:rsidRDefault="008D5D33" w:rsidP="008D5D33">
            <w:pPr>
              <w:pStyle w:val="TableColumnSubheading"/>
            </w:pPr>
            <w:r>
              <w:t>Responsible</w:t>
            </w:r>
          </w:p>
        </w:tc>
        <w:tc>
          <w:tcPr>
            <w:tcW w:w="6637" w:type="dxa"/>
            <w:vAlign w:val="center"/>
          </w:tcPr>
          <w:p w14:paraId="0DC3ADE4" w14:textId="2835A03B" w:rsidR="008D5D33" w:rsidRDefault="008D5D33" w:rsidP="008D5D33">
            <w:pPr>
              <w:pStyle w:val="TableText"/>
            </w:pPr>
            <w:r>
              <w:t>HUD specialist assigned to manage the specific claim timeline.</w:t>
            </w:r>
          </w:p>
        </w:tc>
      </w:tr>
      <w:tr w:rsidR="00017510" w:rsidRPr="00A64C46" w14:paraId="004B25B6" w14:textId="77777777" w:rsidTr="00017510">
        <w:tc>
          <w:tcPr>
            <w:tcW w:w="2515" w:type="dxa"/>
            <w:vAlign w:val="center"/>
          </w:tcPr>
          <w:p w14:paraId="24149F85" w14:textId="77777777" w:rsidR="00017510" w:rsidRPr="00A64C46" w:rsidRDefault="00017510" w:rsidP="00017510">
            <w:pPr>
              <w:pStyle w:val="TableColumnSubheading"/>
            </w:pPr>
            <w:r w:rsidRPr="00A64C46">
              <w:t>Investor Name</w:t>
            </w:r>
          </w:p>
        </w:tc>
        <w:tc>
          <w:tcPr>
            <w:tcW w:w="6637" w:type="dxa"/>
            <w:vAlign w:val="center"/>
          </w:tcPr>
          <w:p w14:paraId="46387E1E" w14:textId="68E561BE" w:rsidR="00017510" w:rsidRPr="00A64C46" w:rsidRDefault="00017510" w:rsidP="00017510">
            <w:pPr>
              <w:pStyle w:val="TableText"/>
            </w:pPr>
            <w:r>
              <w:t>Investor of the HECM loan.</w:t>
            </w:r>
          </w:p>
        </w:tc>
      </w:tr>
      <w:tr w:rsidR="00C04811" w:rsidRPr="00A64C46" w14:paraId="3C07ECBA" w14:textId="77777777" w:rsidTr="00017510">
        <w:tc>
          <w:tcPr>
            <w:tcW w:w="2515" w:type="dxa"/>
            <w:vAlign w:val="center"/>
          </w:tcPr>
          <w:p w14:paraId="1EBB76D8" w14:textId="343047E2" w:rsidR="00C04811" w:rsidRDefault="00C04811" w:rsidP="00017510">
            <w:pPr>
              <w:pStyle w:val="TableColumnSubheading"/>
            </w:pPr>
            <w:r>
              <w:t>Master Servicer</w:t>
            </w:r>
          </w:p>
        </w:tc>
        <w:tc>
          <w:tcPr>
            <w:tcW w:w="6637" w:type="dxa"/>
            <w:vAlign w:val="center"/>
          </w:tcPr>
          <w:p w14:paraId="18CAED8D" w14:textId="0E3A0123" w:rsidR="00C04811" w:rsidRDefault="008D5D33" w:rsidP="00017510">
            <w:pPr>
              <w:pStyle w:val="TableText"/>
            </w:pPr>
            <w:r>
              <w:t>Master Servicer of the HECM loan.</w:t>
            </w:r>
          </w:p>
        </w:tc>
      </w:tr>
      <w:tr w:rsidR="00017510" w:rsidRPr="00A859CD" w14:paraId="2BB09162" w14:textId="77777777" w:rsidTr="00017510">
        <w:tc>
          <w:tcPr>
            <w:tcW w:w="9152" w:type="dxa"/>
            <w:gridSpan w:val="2"/>
            <w:shd w:val="clear" w:color="auto" w:fill="D9D9D9" w:themeFill="background1" w:themeFillShade="D9"/>
            <w:vAlign w:val="center"/>
          </w:tcPr>
          <w:p w14:paraId="6DB3F450" w14:textId="17D06A31" w:rsidR="00017510" w:rsidRPr="00A859CD" w:rsidRDefault="00017510" w:rsidP="00017510">
            <w:pPr>
              <w:pStyle w:val="Tableheader"/>
            </w:pPr>
            <w:r w:rsidRPr="00A859CD">
              <w:t>Servicing Management Criteria</w:t>
            </w:r>
          </w:p>
        </w:tc>
      </w:tr>
      <w:tr w:rsidR="00017510" w:rsidRPr="00A64C46" w14:paraId="00198E14" w14:textId="77777777" w:rsidTr="00482A60">
        <w:trPr>
          <w:trHeight w:val="422"/>
        </w:trPr>
        <w:tc>
          <w:tcPr>
            <w:tcW w:w="2515" w:type="dxa"/>
            <w:vAlign w:val="center"/>
          </w:tcPr>
          <w:p w14:paraId="6FBC967B" w14:textId="6E1CBF86" w:rsidR="00017510" w:rsidRPr="00A64C46" w:rsidRDefault="00017510" w:rsidP="00017510">
            <w:pPr>
              <w:pStyle w:val="TableColumnSubheading"/>
            </w:pPr>
            <w:r w:rsidRPr="00A64C46">
              <w:t>Servicing Type</w:t>
            </w:r>
          </w:p>
        </w:tc>
        <w:tc>
          <w:tcPr>
            <w:tcW w:w="6637" w:type="dxa"/>
            <w:vAlign w:val="center"/>
          </w:tcPr>
          <w:p w14:paraId="30E5EF49" w14:textId="7BBCFB58" w:rsidR="00017510" w:rsidRPr="00A64C46" w:rsidRDefault="00017510" w:rsidP="00017510">
            <w:pPr>
              <w:pStyle w:val="BodyText"/>
              <w:jc w:val="left"/>
            </w:pPr>
            <w:r w:rsidRPr="003652F4">
              <w:t xml:space="preserve">Type of </w:t>
            </w:r>
            <w:r>
              <w:t>c</w:t>
            </w:r>
            <w:r w:rsidRPr="003652F4">
              <w:t xml:space="preserve">laim servicing activity </w:t>
            </w:r>
            <w:r>
              <w:t>a</w:t>
            </w:r>
            <w:r w:rsidRPr="003652F4">
              <w:t xml:space="preserve">ssigned to a loan in the form of a predefined template of </w:t>
            </w:r>
            <w:r>
              <w:t>c</w:t>
            </w:r>
            <w:r w:rsidRPr="003652F4">
              <w:t>laim servicing steps</w:t>
            </w:r>
            <w:r>
              <w:t>.</w:t>
            </w:r>
          </w:p>
        </w:tc>
      </w:tr>
      <w:tr w:rsidR="00017510" w:rsidRPr="00A64C46" w14:paraId="7150A55D" w14:textId="77777777" w:rsidTr="00017510">
        <w:tc>
          <w:tcPr>
            <w:tcW w:w="2515" w:type="dxa"/>
            <w:vAlign w:val="center"/>
          </w:tcPr>
          <w:p w14:paraId="16A3F759" w14:textId="5FEC7435" w:rsidR="00017510" w:rsidRPr="00A64C46" w:rsidRDefault="00017510" w:rsidP="00017510">
            <w:pPr>
              <w:pStyle w:val="TableColumnSubheading"/>
            </w:pPr>
            <w:r w:rsidRPr="00A64C46">
              <w:t>Timeline Status</w:t>
            </w:r>
          </w:p>
        </w:tc>
        <w:tc>
          <w:tcPr>
            <w:tcW w:w="6637" w:type="dxa"/>
            <w:vAlign w:val="center"/>
          </w:tcPr>
          <w:p w14:paraId="2B54DA8A" w14:textId="186776F2" w:rsidR="00017510" w:rsidRPr="00A64C46" w:rsidRDefault="00017510" w:rsidP="00017510">
            <w:pPr>
              <w:pStyle w:val="BodyText"/>
              <w:jc w:val="left"/>
            </w:pPr>
            <w:r w:rsidRPr="003652F4">
              <w:t xml:space="preserve">Indicator of whether the servicing activity on a loan is </w:t>
            </w:r>
            <w:r>
              <w:t>a</w:t>
            </w:r>
            <w:r w:rsidRPr="003652F4">
              <w:t xml:space="preserve">ctive or </w:t>
            </w:r>
            <w:r>
              <w:t>i</w:t>
            </w:r>
            <w:r w:rsidRPr="003652F4">
              <w:t>nactive</w:t>
            </w:r>
          </w:p>
        </w:tc>
      </w:tr>
      <w:tr w:rsidR="00825D5B" w:rsidRPr="00A64C46" w14:paraId="326A234B" w14:textId="77777777" w:rsidTr="00017510">
        <w:tc>
          <w:tcPr>
            <w:tcW w:w="2515" w:type="dxa"/>
            <w:vAlign w:val="center"/>
          </w:tcPr>
          <w:p w14:paraId="79132B71" w14:textId="045FEE0E" w:rsidR="00825D5B" w:rsidRPr="00A64C46" w:rsidRDefault="00825D5B" w:rsidP="00017510">
            <w:pPr>
              <w:pStyle w:val="TableColumnSubheading"/>
            </w:pPr>
            <w:r>
              <w:t>TL Mgmt Skey</w:t>
            </w:r>
          </w:p>
        </w:tc>
        <w:tc>
          <w:tcPr>
            <w:tcW w:w="6637" w:type="dxa"/>
            <w:vAlign w:val="center"/>
          </w:tcPr>
          <w:p w14:paraId="6F768F73" w14:textId="3BB21B15" w:rsidR="00825D5B" w:rsidRPr="003652F4" w:rsidRDefault="00825D5B" w:rsidP="00017510">
            <w:pPr>
              <w:pStyle w:val="BodyText"/>
              <w:jc w:val="left"/>
            </w:pPr>
            <w:r>
              <w:t xml:space="preserve">Unique identifier </w:t>
            </w:r>
            <w:r w:rsidR="00FE3D5D">
              <w:t xml:space="preserve">set </w:t>
            </w:r>
            <w:r>
              <w:t>when the timeline is initiated.</w:t>
            </w:r>
          </w:p>
        </w:tc>
      </w:tr>
      <w:tr w:rsidR="00017510" w:rsidRPr="00A64C46" w14:paraId="6B5B6D74" w14:textId="77777777" w:rsidTr="00017510">
        <w:tc>
          <w:tcPr>
            <w:tcW w:w="2515" w:type="dxa"/>
            <w:vAlign w:val="center"/>
          </w:tcPr>
          <w:p w14:paraId="074F1D94" w14:textId="212FA4BE" w:rsidR="00017510" w:rsidRPr="00A64C46" w:rsidRDefault="00017510" w:rsidP="00017510">
            <w:pPr>
              <w:pStyle w:val="TableColumnSubheading"/>
            </w:pPr>
            <w:r w:rsidRPr="00A64C46">
              <w:t>Claim Status</w:t>
            </w:r>
          </w:p>
        </w:tc>
        <w:tc>
          <w:tcPr>
            <w:tcW w:w="6637" w:type="dxa"/>
            <w:vAlign w:val="center"/>
          </w:tcPr>
          <w:p w14:paraId="012E6167" w14:textId="1C0349AB" w:rsidR="00017510" w:rsidRPr="00A64C46" w:rsidRDefault="00017510" w:rsidP="00017510">
            <w:pPr>
              <w:pStyle w:val="BodyText"/>
              <w:jc w:val="left"/>
            </w:pPr>
            <w:r w:rsidRPr="003652F4">
              <w:t xml:space="preserve">Status of </w:t>
            </w:r>
            <w:r>
              <w:t>the c</w:t>
            </w:r>
            <w:r w:rsidRPr="003652F4">
              <w:t>laim</w:t>
            </w:r>
            <w:r>
              <w:t>.</w:t>
            </w:r>
          </w:p>
        </w:tc>
      </w:tr>
      <w:tr w:rsidR="00017510" w:rsidRPr="00A64C46" w14:paraId="6E5243BA" w14:textId="77777777" w:rsidTr="00017510">
        <w:tc>
          <w:tcPr>
            <w:tcW w:w="2515" w:type="dxa"/>
            <w:vAlign w:val="center"/>
          </w:tcPr>
          <w:p w14:paraId="2D82EE75" w14:textId="7B2A026A" w:rsidR="00017510" w:rsidRPr="00A64C46" w:rsidRDefault="00017510" w:rsidP="00017510">
            <w:pPr>
              <w:pStyle w:val="TableColumnSubheading"/>
            </w:pPr>
            <w:r w:rsidRPr="00A64C46">
              <w:t>Servicing Status</w:t>
            </w:r>
          </w:p>
        </w:tc>
        <w:tc>
          <w:tcPr>
            <w:tcW w:w="6637" w:type="dxa"/>
            <w:vAlign w:val="center"/>
          </w:tcPr>
          <w:p w14:paraId="1302D280" w14:textId="452DF1C6" w:rsidR="00017510" w:rsidRPr="00A64C46" w:rsidRDefault="00017510" w:rsidP="00017510">
            <w:pPr>
              <w:pStyle w:val="BodyText"/>
              <w:jc w:val="left"/>
            </w:pPr>
            <w:r w:rsidRPr="003652F4">
              <w:t>Next pending step of the active timeline</w:t>
            </w:r>
            <w:r>
              <w:t>.</w:t>
            </w:r>
          </w:p>
        </w:tc>
      </w:tr>
      <w:tr w:rsidR="00017510" w:rsidRPr="00A64C46" w14:paraId="5F936CFE" w14:textId="77777777" w:rsidTr="00017510">
        <w:tc>
          <w:tcPr>
            <w:tcW w:w="2515" w:type="dxa"/>
            <w:vAlign w:val="center"/>
          </w:tcPr>
          <w:p w14:paraId="3CB397A2" w14:textId="15AB9CDD" w:rsidR="00017510" w:rsidRPr="00A64C46" w:rsidRDefault="00017510" w:rsidP="00017510">
            <w:pPr>
              <w:pStyle w:val="TableColumnSubheading"/>
            </w:pPr>
            <w:r w:rsidRPr="00A64C46">
              <w:t>Current Step Group</w:t>
            </w:r>
          </w:p>
        </w:tc>
        <w:tc>
          <w:tcPr>
            <w:tcW w:w="6637" w:type="dxa"/>
            <w:vAlign w:val="center"/>
          </w:tcPr>
          <w:p w14:paraId="50CCE5A9" w14:textId="0EA10BCE" w:rsidR="00017510" w:rsidRPr="00A64C46" w:rsidRDefault="00017510" w:rsidP="00017510">
            <w:pPr>
              <w:pStyle w:val="BodyText"/>
              <w:jc w:val="left"/>
            </w:pPr>
            <w:r w:rsidRPr="003652F4">
              <w:t xml:space="preserve">The group that performs the </w:t>
            </w:r>
            <w:r>
              <w:t>s</w:t>
            </w:r>
            <w:r w:rsidRPr="003652F4">
              <w:t>tep</w:t>
            </w:r>
            <w:r>
              <w:t>.</w:t>
            </w:r>
          </w:p>
        </w:tc>
      </w:tr>
      <w:tr w:rsidR="00017510" w:rsidRPr="00A64C46" w14:paraId="1177BF20" w14:textId="77777777" w:rsidTr="00017510">
        <w:tc>
          <w:tcPr>
            <w:tcW w:w="2515" w:type="dxa"/>
            <w:vAlign w:val="center"/>
          </w:tcPr>
          <w:p w14:paraId="5ADAAAB7" w14:textId="73AD839A" w:rsidR="00017510" w:rsidRPr="00A64C46" w:rsidRDefault="00017510" w:rsidP="00017510">
            <w:pPr>
              <w:pStyle w:val="TableColumnSubheading"/>
            </w:pPr>
            <w:r w:rsidRPr="00A64C46">
              <w:t>Step</w:t>
            </w:r>
          </w:p>
        </w:tc>
        <w:tc>
          <w:tcPr>
            <w:tcW w:w="6637" w:type="dxa"/>
            <w:vAlign w:val="center"/>
          </w:tcPr>
          <w:p w14:paraId="11D41D61" w14:textId="534E8D44" w:rsidR="00017510" w:rsidRPr="00A64C46" w:rsidRDefault="00017510" w:rsidP="00017510">
            <w:pPr>
              <w:pStyle w:val="BodyText"/>
              <w:jc w:val="left"/>
            </w:pPr>
            <w:r w:rsidRPr="003652F4">
              <w:t>Claim servicing activity step associated with the servicing activity timeline</w:t>
            </w:r>
            <w:r>
              <w:t>.</w:t>
            </w:r>
          </w:p>
        </w:tc>
      </w:tr>
      <w:tr w:rsidR="00017510" w:rsidRPr="00A64C46" w14:paraId="74AB63A7" w14:textId="77777777" w:rsidTr="00017510">
        <w:tc>
          <w:tcPr>
            <w:tcW w:w="2515" w:type="dxa"/>
            <w:vAlign w:val="center"/>
          </w:tcPr>
          <w:p w14:paraId="27947E55" w14:textId="629EA96C" w:rsidR="00017510" w:rsidRPr="00A64C46" w:rsidRDefault="00017510" w:rsidP="00017510">
            <w:pPr>
              <w:pStyle w:val="TableColumnSubheading"/>
            </w:pPr>
            <w:r w:rsidRPr="00A64C46">
              <w:t>Step Status</w:t>
            </w:r>
          </w:p>
        </w:tc>
        <w:tc>
          <w:tcPr>
            <w:tcW w:w="6637" w:type="dxa"/>
            <w:vAlign w:val="center"/>
          </w:tcPr>
          <w:p w14:paraId="06BF51A2" w14:textId="078E42B9" w:rsidR="00017510" w:rsidRPr="00A64C46" w:rsidRDefault="00017510" w:rsidP="00017510">
            <w:pPr>
              <w:pStyle w:val="BodyText"/>
              <w:jc w:val="left"/>
            </w:pPr>
            <w:r w:rsidRPr="003652F4">
              <w:t>Indicator of whether the servicing activity step has been completed or is still pending completion</w:t>
            </w:r>
            <w:r>
              <w:t>.</w:t>
            </w:r>
          </w:p>
        </w:tc>
      </w:tr>
      <w:tr w:rsidR="00017510" w:rsidRPr="00A64C46" w14:paraId="65043972" w14:textId="77777777" w:rsidTr="00017510">
        <w:tc>
          <w:tcPr>
            <w:tcW w:w="2515" w:type="dxa"/>
            <w:vAlign w:val="center"/>
          </w:tcPr>
          <w:p w14:paraId="7EE3663F" w14:textId="12168ED6" w:rsidR="00017510" w:rsidRPr="00A64C46" w:rsidRDefault="00017510" w:rsidP="00017510">
            <w:pPr>
              <w:pStyle w:val="TableColumnSubheading"/>
            </w:pPr>
            <w:r w:rsidRPr="00A64C46">
              <w:t>Scheduled Date</w:t>
            </w:r>
          </w:p>
        </w:tc>
        <w:tc>
          <w:tcPr>
            <w:tcW w:w="6637" w:type="dxa"/>
            <w:vAlign w:val="center"/>
          </w:tcPr>
          <w:p w14:paraId="74D686F4" w14:textId="50AC38EF" w:rsidR="00017510" w:rsidRPr="00A64C46" w:rsidRDefault="00017510" w:rsidP="00017510">
            <w:pPr>
              <w:pStyle w:val="BodyText"/>
              <w:jc w:val="left"/>
            </w:pPr>
            <w:r w:rsidRPr="003652F4">
              <w:t>The date that a servicing activity step is scheduled to be completed</w:t>
            </w:r>
            <w:r w:rsidR="00440359">
              <w:t>.</w:t>
            </w:r>
          </w:p>
        </w:tc>
      </w:tr>
      <w:tr w:rsidR="00017510" w:rsidRPr="00A64C46" w14:paraId="512065B3" w14:textId="77777777" w:rsidTr="00482A60">
        <w:trPr>
          <w:trHeight w:val="314"/>
        </w:trPr>
        <w:tc>
          <w:tcPr>
            <w:tcW w:w="2515" w:type="dxa"/>
            <w:vAlign w:val="center"/>
          </w:tcPr>
          <w:p w14:paraId="6A0CB90C" w14:textId="0672663C" w:rsidR="00017510" w:rsidRPr="00A64C46" w:rsidRDefault="00017510" w:rsidP="00017510">
            <w:pPr>
              <w:pStyle w:val="TableColumnSubheading"/>
            </w:pPr>
            <w:r w:rsidRPr="00A64C46">
              <w:t>Completion Date</w:t>
            </w:r>
          </w:p>
        </w:tc>
        <w:tc>
          <w:tcPr>
            <w:tcW w:w="6637" w:type="dxa"/>
            <w:vAlign w:val="center"/>
          </w:tcPr>
          <w:p w14:paraId="0523FFFE" w14:textId="2B13A737" w:rsidR="00017510" w:rsidRPr="00A64C46" w:rsidRDefault="00017510" w:rsidP="00017510">
            <w:pPr>
              <w:pStyle w:val="BodyText"/>
              <w:jc w:val="left"/>
            </w:pPr>
            <w:r w:rsidRPr="003652F4">
              <w:t>The date that a servicing activity step is actually completed</w:t>
            </w:r>
            <w:r>
              <w:t>.</w:t>
            </w:r>
          </w:p>
        </w:tc>
      </w:tr>
      <w:tr w:rsidR="00017510" w:rsidRPr="00A64C46" w14:paraId="64B86C10" w14:textId="77777777" w:rsidTr="00017510">
        <w:tc>
          <w:tcPr>
            <w:tcW w:w="2515" w:type="dxa"/>
            <w:vAlign w:val="center"/>
          </w:tcPr>
          <w:p w14:paraId="3E28DA83" w14:textId="3E143973" w:rsidR="00017510" w:rsidRPr="00A64C46" w:rsidRDefault="00017510" w:rsidP="00017510">
            <w:pPr>
              <w:pStyle w:val="TableColumnSubheading"/>
            </w:pPr>
            <w:r w:rsidRPr="00A64C46">
              <w:t>Step Group</w:t>
            </w:r>
          </w:p>
        </w:tc>
        <w:tc>
          <w:tcPr>
            <w:tcW w:w="6637" w:type="dxa"/>
            <w:vAlign w:val="center"/>
          </w:tcPr>
          <w:p w14:paraId="4053AA48" w14:textId="2C02B316" w:rsidR="00017510" w:rsidRPr="00A64C46" w:rsidRDefault="00017510" w:rsidP="00017510">
            <w:pPr>
              <w:pStyle w:val="BodyText"/>
              <w:jc w:val="left"/>
            </w:pPr>
            <w:r w:rsidRPr="00F07DDD">
              <w:rPr>
                <w:rFonts w:eastAsia="Calibri"/>
              </w:rPr>
              <w:t xml:space="preserve">The group that performs the </w:t>
            </w:r>
            <w:r>
              <w:rPr>
                <w:rFonts w:eastAsia="Calibri"/>
              </w:rPr>
              <w:t>s</w:t>
            </w:r>
            <w:r w:rsidRPr="00F07DDD">
              <w:rPr>
                <w:rFonts w:eastAsia="Calibri"/>
              </w:rPr>
              <w:t>tep</w:t>
            </w:r>
            <w:r>
              <w:rPr>
                <w:rFonts w:eastAsia="Calibri"/>
              </w:rPr>
              <w:t>.</w:t>
            </w:r>
          </w:p>
        </w:tc>
      </w:tr>
    </w:tbl>
    <w:p w14:paraId="7F7CCC31" w14:textId="6DC8B06F" w:rsidR="00B23DE1" w:rsidRPr="00482A60" w:rsidRDefault="00E96130" w:rsidP="00482A60">
      <w:pPr>
        <w:pStyle w:val="TableCaption"/>
        <w:spacing w:before="120"/>
        <w:rPr>
          <w:color w:val="FF0000"/>
        </w:rPr>
      </w:pPr>
      <w:bookmarkStart w:id="4443" w:name="_Toc90643819"/>
      <w:bookmarkStart w:id="4444" w:name="_Toc230163808"/>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2</w:t>
      </w:r>
      <w:r w:rsidR="00764635">
        <w:rPr>
          <w:noProof/>
        </w:rPr>
        <w:fldChar w:fldCharType="end"/>
      </w:r>
      <w:r>
        <w:t>: Claims Timeline Search Criteria</w:t>
      </w:r>
      <w:bookmarkEnd w:id="4443"/>
      <w:bookmarkEnd w:id="4444"/>
    </w:p>
    <w:p w14:paraId="3DAF0E9A" w14:textId="02D7457A" w:rsidR="005561A0" w:rsidRDefault="00825D5B" w:rsidP="000013A2">
      <w:pPr>
        <w:pStyle w:val="BodyText"/>
        <w:jc w:val="center"/>
      </w:pPr>
      <w:r>
        <w:rPr>
          <w:noProof/>
        </w:rPr>
        <w:drawing>
          <wp:inline distT="0" distB="0" distL="0" distR="0" wp14:anchorId="4A2F506A" wp14:editId="48E1F3F7">
            <wp:extent cx="5339751" cy="2806792"/>
            <wp:effectExtent l="19050" t="19050" r="13335" b="12700"/>
            <wp:docPr id="126760399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7603998" name="Picture 1" descr="A screenshot of a computer&#10;&#10;AI-generated content may be incorrect."/>
                    <pic:cNvPicPr/>
                  </pic:nvPicPr>
                  <pic:blipFill>
                    <a:blip r:embed="rId409"/>
                    <a:stretch>
                      <a:fillRect/>
                    </a:stretch>
                  </pic:blipFill>
                  <pic:spPr>
                    <a:xfrm>
                      <a:off x="0" y="0"/>
                      <a:ext cx="5348885" cy="2811593"/>
                    </a:xfrm>
                    <a:prstGeom prst="rect">
                      <a:avLst/>
                    </a:prstGeom>
                    <a:ln w="19050">
                      <a:solidFill>
                        <a:schemeClr val="accent1"/>
                      </a:solidFill>
                    </a:ln>
                  </pic:spPr>
                </pic:pic>
              </a:graphicData>
            </a:graphic>
          </wp:inline>
        </w:drawing>
      </w:r>
    </w:p>
    <w:p w14:paraId="6A5D6744" w14:textId="09ED8CAA" w:rsidR="00D350FC" w:rsidRDefault="00D350FC" w:rsidP="001879BA">
      <w:pPr>
        <w:pStyle w:val="FigureCaption0"/>
      </w:pPr>
      <w:bookmarkStart w:id="4445" w:name="_Toc230164228"/>
      <w:bookmarkStart w:id="4446" w:name="_Toc74053107"/>
      <w:bookmarkStart w:id="4447" w:name="_Toc9064448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w:t>
      </w:r>
      <w:r w:rsidR="00764635">
        <w:rPr>
          <w:noProof/>
        </w:rPr>
        <w:fldChar w:fldCharType="end"/>
      </w:r>
      <w:r>
        <w:t xml:space="preserve">: Endorsed </w:t>
      </w:r>
      <w:r w:rsidR="00E42B4C">
        <w:t xml:space="preserve">- </w:t>
      </w:r>
      <w:r>
        <w:t xml:space="preserve">Claims </w:t>
      </w:r>
      <w:r w:rsidR="00E42B4C">
        <w:t xml:space="preserve">- </w:t>
      </w:r>
      <w:r>
        <w:t>Search</w:t>
      </w:r>
      <w:bookmarkEnd w:id="4445"/>
      <w:r>
        <w:t xml:space="preserve"> </w:t>
      </w:r>
      <w:bookmarkEnd w:id="4446"/>
      <w:bookmarkEnd w:id="4447"/>
    </w:p>
    <w:p w14:paraId="484FFED0" w14:textId="46EE1A78" w:rsidR="00E96130" w:rsidRDefault="00E96130"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r>
        <w:rPr>
          <w:rFonts w:asciiTheme="majorHAnsi" w:hAnsiTheme="majorHAnsi" w:cstheme="minorHAnsi"/>
          <w:b/>
          <w:bCs/>
          <w:noProof/>
          <w:color w:val="000000" w:themeColor="text1"/>
        </w:rPr>
        <w:t>Claims Search Criteria by Claim Type</w:t>
      </w:r>
    </w:p>
    <w:p w14:paraId="11862ABA" w14:textId="2FA28596" w:rsidR="003B6226" w:rsidRPr="00BA2B86" w:rsidRDefault="00BA2B86" w:rsidP="001879BA">
      <w:pPr>
        <w:pStyle w:val="BodyText"/>
      </w:pPr>
      <w:r w:rsidRPr="00BA2B86">
        <w:t xml:space="preserve">The following table provides the </w:t>
      </w:r>
      <w:r w:rsidR="00236A84">
        <w:t>claim type and status search criteria</w:t>
      </w:r>
      <w:r w:rsidRPr="00BA2B86">
        <w:t>:</w:t>
      </w:r>
    </w:p>
    <w:tbl>
      <w:tblPr>
        <w:tblW w:w="4652" w:type="pct"/>
        <w:tblInd w:w="1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61"/>
        <w:gridCol w:w="2813"/>
        <w:gridCol w:w="1583"/>
        <w:gridCol w:w="1842"/>
      </w:tblGrid>
      <w:tr w:rsidR="00D01EBF" w:rsidRPr="000013A2" w14:paraId="6060C074" w14:textId="77777777" w:rsidTr="00B70D24">
        <w:trPr>
          <w:tblHeader/>
        </w:trPr>
        <w:tc>
          <w:tcPr>
            <w:tcW w:w="1414"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49D9ADB0" w14:textId="77777777" w:rsidR="00BA2B86" w:rsidRPr="000013A2" w:rsidRDefault="00BA2B86" w:rsidP="000E443B">
            <w:pPr>
              <w:pStyle w:val="Tableheader"/>
              <w:rPr>
                <w:rFonts w:ascii="Cambria" w:hAnsi="Cambria"/>
              </w:rPr>
            </w:pPr>
            <w:r w:rsidRPr="000013A2">
              <w:rPr>
                <w:rFonts w:ascii="Cambria" w:hAnsi="Cambria"/>
              </w:rPr>
              <w:t>Workflow Activity</w:t>
            </w:r>
          </w:p>
        </w:tc>
        <w:tc>
          <w:tcPr>
            <w:tcW w:w="1617"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3EE90C7C" w14:textId="77777777" w:rsidR="00BA2B86" w:rsidRPr="000013A2" w:rsidRDefault="00BA2B86" w:rsidP="000E443B">
            <w:pPr>
              <w:pStyle w:val="Tableheader"/>
              <w:rPr>
                <w:rFonts w:ascii="Cambria" w:hAnsi="Cambria"/>
              </w:rPr>
            </w:pPr>
            <w:r w:rsidRPr="000013A2">
              <w:rPr>
                <w:rFonts w:ascii="Cambria" w:hAnsi="Cambria"/>
              </w:rPr>
              <w:t>Servicing Type</w:t>
            </w:r>
          </w:p>
        </w:tc>
        <w:tc>
          <w:tcPr>
            <w:tcW w:w="910"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0D90B8D5" w14:textId="77777777" w:rsidR="00BA2B86" w:rsidRPr="000013A2" w:rsidRDefault="00BA2B86" w:rsidP="000E443B">
            <w:pPr>
              <w:pStyle w:val="Tableheader"/>
              <w:rPr>
                <w:rFonts w:ascii="Cambria" w:hAnsi="Cambria"/>
              </w:rPr>
            </w:pPr>
            <w:r w:rsidRPr="000013A2">
              <w:rPr>
                <w:rFonts w:ascii="Cambria" w:hAnsi="Cambria"/>
              </w:rPr>
              <w:t>Claim Status</w:t>
            </w:r>
          </w:p>
        </w:tc>
        <w:tc>
          <w:tcPr>
            <w:tcW w:w="1059"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tcPr>
          <w:p w14:paraId="040F774F" w14:textId="77777777" w:rsidR="00BA2B86" w:rsidRPr="000013A2" w:rsidRDefault="00BA2B86" w:rsidP="000E443B">
            <w:pPr>
              <w:pStyle w:val="Tableheader"/>
              <w:rPr>
                <w:rFonts w:ascii="Cambria" w:hAnsi="Cambria"/>
              </w:rPr>
            </w:pPr>
            <w:r w:rsidRPr="000013A2">
              <w:rPr>
                <w:rFonts w:ascii="Cambria" w:hAnsi="Cambria"/>
              </w:rPr>
              <w:t>Servicing Status</w:t>
            </w:r>
          </w:p>
        </w:tc>
      </w:tr>
      <w:tr w:rsidR="00D01EBF" w:rsidRPr="000013A2" w14:paraId="715DAEF0" w14:textId="77777777" w:rsidTr="00FC5AD9">
        <w:tc>
          <w:tcPr>
            <w:tcW w:w="1414" w:type="pct"/>
            <w:vMerge w:val="restart"/>
            <w:tcBorders>
              <w:top w:val="single" w:sz="4" w:space="0" w:color="auto"/>
              <w:left w:val="single" w:sz="4" w:space="0" w:color="auto"/>
              <w:right w:val="single" w:sz="4" w:space="0" w:color="auto"/>
            </w:tcBorders>
            <w:vAlign w:val="center"/>
          </w:tcPr>
          <w:p w14:paraId="7AC4092A" w14:textId="1F8411F8" w:rsidR="00BA2B86" w:rsidRPr="000013A2" w:rsidRDefault="00D01EBF" w:rsidP="00FD0C25">
            <w:pPr>
              <w:pStyle w:val="TableText"/>
              <w:rPr>
                <w:rFonts w:ascii="Cambria" w:hAnsi="Cambria"/>
              </w:rPr>
            </w:pPr>
            <w:r w:rsidRPr="000013A2">
              <w:rPr>
                <w:rFonts w:ascii="Cambria" w:hAnsi="Cambria"/>
              </w:rPr>
              <w:t>S</w:t>
            </w:r>
            <w:r w:rsidR="00BA2B86" w:rsidRPr="000013A2">
              <w:rPr>
                <w:rFonts w:ascii="Cambria" w:hAnsi="Cambria"/>
              </w:rPr>
              <w:t>earch claims that have been initiated but not submitted</w:t>
            </w:r>
          </w:p>
        </w:tc>
        <w:tc>
          <w:tcPr>
            <w:tcW w:w="1617" w:type="pct"/>
            <w:tcBorders>
              <w:top w:val="single" w:sz="4" w:space="0" w:color="auto"/>
              <w:left w:val="single" w:sz="4" w:space="0" w:color="auto"/>
              <w:bottom w:val="single" w:sz="4" w:space="0" w:color="auto"/>
              <w:right w:val="single" w:sz="4" w:space="0" w:color="auto"/>
            </w:tcBorders>
            <w:vAlign w:val="center"/>
          </w:tcPr>
          <w:p w14:paraId="2B240D58" w14:textId="77777777" w:rsidR="00D01EBF" w:rsidRPr="000013A2" w:rsidRDefault="00BA2B86" w:rsidP="00F874DE">
            <w:pPr>
              <w:pStyle w:val="UnorderedList"/>
              <w:jc w:val="both"/>
              <w:rPr>
                <w:rFonts w:cstheme="minorHAnsi"/>
                <w:noProof/>
                <w:sz w:val="20"/>
                <w:szCs w:val="20"/>
              </w:rPr>
            </w:pPr>
            <w:r w:rsidRPr="000013A2">
              <w:rPr>
                <w:rFonts w:cstheme="minorHAnsi"/>
                <w:noProof/>
                <w:sz w:val="20"/>
                <w:szCs w:val="20"/>
              </w:rPr>
              <w:t>Claim Type 21 – DIL/FCL</w:t>
            </w:r>
          </w:p>
          <w:p w14:paraId="649092A3" w14:textId="14362CB1" w:rsidR="00D01EBF" w:rsidRPr="000013A2" w:rsidRDefault="00BA2B86" w:rsidP="00F874DE">
            <w:pPr>
              <w:pStyle w:val="UnorderedList"/>
              <w:jc w:val="both"/>
              <w:rPr>
                <w:rFonts w:cstheme="minorHAnsi"/>
                <w:sz w:val="20"/>
                <w:szCs w:val="20"/>
              </w:rPr>
            </w:pPr>
            <w:r w:rsidRPr="000013A2">
              <w:rPr>
                <w:rFonts w:cstheme="minorHAnsi"/>
                <w:sz w:val="20"/>
                <w:szCs w:val="20"/>
              </w:rPr>
              <w:t xml:space="preserve">Claim Type 23 </w:t>
            </w:r>
            <w:r w:rsidR="0049462F" w:rsidRPr="000013A2">
              <w:rPr>
                <w:rFonts w:cstheme="minorHAnsi"/>
                <w:noProof/>
                <w:sz w:val="20"/>
                <w:szCs w:val="20"/>
              </w:rPr>
              <w:t>–</w:t>
            </w:r>
            <w:r w:rsidRPr="000013A2">
              <w:rPr>
                <w:rFonts w:cstheme="minorHAnsi"/>
                <w:sz w:val="20"/>
                <w:szCs w:val="20"/>
              </w:rPr>
              <w:t xml:space="preserve"> Short Sale/ Mortgagor's Sale (Pre-Fcl)</w:t>
            </w:r>
          </w:p>
          <w:p w14:paraId="11356331" w14:textId="19566F0C"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482B148F" w14:textId="77777777" w:rsidR="00BA2B86" w:rsidRPr="000013A2" w:rsidRDefault="00BA2B86" w:rsidP="00F874DE">
            <w:pPr>
              <w:pStyle w:val="TableText"/>
              <w:jc w:val="both"/>
              <w:rPr>
                <w:rFonts w:ascii="Cambria" w:eastAsia="Times New Roman" w:hAnsi="Cambria"/>
                <w:bCs/>
                <w:caps/>
              </w:rPr>
            </w:pPr>
            <w:r w:rsidRPr="000013A2">
              <w:rPr>
                <w:rFonts w:ascii="Cambria" w:hAnsi="Cambria"/>
              </w:rPr>
              <w:t>Claim Filed by Servicer</w:t>
            </w:r>
          </w:p>
        </w:tc>
        <w:tc>
          <w:tcPr>
            <w:tcW w:w="1059" w:type="pct"/>
            <w:tcBorders>
              <w:top w:val="single" w:sz="4" w:space="0" w:color="auto"/>
              <w:left w:val="single" w:sz="4" w:space="0" w:color="auto"/>
              <w:bottom w:val="single" w:sz="4" w:space="0" w:color="auto"/>
              <w:right w:val="single" w:sz="4" w:space="0" w:color="auto"/>
            </w:tcBorders>
            <w:vAlign w:val="center"/>
          </w:tcPr>
          <w:p w14:paraId="37C08FE9" w14:textId="6D55CAA0" w:rsidR="00BA2B86" w:rsidRPr="000013A2" w:rsidRDefault="00BA2B86" w:rsidP="00E70690">
            <w:pPr>
              <w:pStyle w:val="TableText"/>
              <w:jc w:val="both"/>
              <w:rPr>
                <w:rFonts w:ascii="Cambria" w:hAnsi="Cambria"/>
              </w:rPr>
            </w:pPr>
            <w:r w:rsidRPr="000013A2">
              <w:rPr>
                <w:rFonts w:ascii="Cambria" w:hAnsi="Cambria"/>
              </w:rPr>
              <w:t xml:space="preserve">Servicer Files Claim </w:t>
            </w:r>
            <w:r w:rsidR="00EA75C2" w:rsidRPr="000013A2">
              <w:rPr>
                <w:rFonts w:ascii="Cambria" w:hAnsi="Cambria"/>
              </w:rPr>
              <w:t>–</w:t>
            </w:r>
            <w:r w:rsidRPr="000013A2">
              <w:rPr>
                <w:rFonts w:ascii="Cambria" w:hAnsi="Cambria"/>
              </w:rPr>
              <w:t xml:space="preserve"> 27011</w:t>
            </w:r>
          </w:p>
        </w:tc>
      </w:tr>
      <w:tr w:rsidR="00D01EBF" w:rsidRPr="000013A2" w14:paraId="373D21BF" w14:textId="77777777" w:rsidTr="00FC5AD9">
        <w:tc>
          <w:tcPr>
            <w:tcW w:w="1414" w:type="pct"/>
            <w:vMerge/>
            <w:tcBorders>
              <w:left w:val="single" w:sz="4" w:space="0" w:color="auto"/>
              <w:bottom w:val="single" w:sz="4" w:space="0" w:color="auto"/>
              <w:right w:val="single" w:sz="4" w:space="0" w:color="auto"/>
            </w:tcBorders>
            <w:vAlign w:val="center"/>
          </w:tcPr>
          <w:p w14:paraId="320D3077" w14:textId="77777777" w:rsidR="00BA2B86" w:rsidRPr="000013A2" w:rsidRDefault="00BA2B86" w:rsidP="00FD0C25">
            <w:pPr>
              <w:pStyle w:val="TableText"/>
              <w:rPr>
                <w:rFonts w:ascii="Cambria" w:hAnsi="Cambria"/>
              </w:rPr>
            </w:pPr>
          </w:p>
        </w:tc>
        <w:tc>
          <w:tcPr>
            <w:tcW w:w="1617" w:type="pct"/>
            <w:tcBorders>
              <w:top w:val="single" w:sz="4" w:space="0" w:color="auto"/>
              <w:left w:val="single" w:sz="4" w:space="0" w:color="auto"/>
              <w:bottom w:val="single" w:sz="4" w:space="0" w:color="auto"/>
              <w:right w:val="single" w:sz="4" w:space="0" w:color="auto"/>
            </w:tcBorders>
            <w:vAlign w:val="center"/>
          </w:tcPr>
          <w:p w14:paraId="2FE43919" w14:textId="315A9CA2" w:rsidR="007A2B8F" w:rsidRPr="000013A2" w:rsidRDefault="007A2B8F" w:rsidP="00F874DE">
            <w:pPr>
              <w:pStyle w:val="UnorderedList"/>
              <w:jc w:val="both"/>
              <w:rPr>
                <w:rFonts w:cstheme="minorHAnsi"/>
                <w:noProof/>
                <w:sz w:val="20"/>
                <w:szCs w:val="20"/>
              </w:rPr>
            </w:pPr>
            <w:r w:rsidRPr="000013A2">
              <w:rPr>
                <w:rFonts w:cstheme="minorHAnsi"/>
                <w:noProof/>
                <w:sz w:val="20"/>
                <w:szCs w:val="20"/>
              </w:rPr>
              <w:t>Claim Type 20 – Assignment</w:t>
            </w:r>
          </w:p>
          <w:p w14:paraId="5792F9E8" w14:textId="06F2E913"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Claim Type 22 – Assignment</w:t>
            </w:r>
          </w:p>
        </w:tc>
        <w:tc>
          <w:tcPr>
            <w:tcW w:w="910" w:type="pct"/>
            <w:tcBorders>
              <w:top w:val="single" w:sz="4" w:space="0" w:color="auto"/>
              <w:left w:val="single" w:sz="4" w:space="0" w:color="auto"/>
              <w:bottom w:val="single" w:sz="4" w:space="0" w:color="auto"/>
              <w:right w:val="single" w:sz="4" w:space="0" w:color="auto"/>
            </w:tcBorders>
            <w:vAlign w:val="center"/>
          </w:tcPr>
          <w:p w14:paraId="3C8A16DE" w14:textId="77777777" w:rsidR="00BA2B86" w:rsidRPr="000013A2" w:rsidRDefault="00BA2B86" w:rsidP="00F874DE">
            <w:pPr>
              <w:pStyle w:val="TableText"/>
              <w:jc w:val="both"/>
              <w:rPr>
                <w:rFonts w:ascii="Cambria" w:hAnsi="Cambria"/>
              </w:rPr>
            </w:pPr>
            <w:r w:rsidRPr="000013A2">
              <w:rPr>
                <w:rFonts w:ascii="Cambria" w:hAnsi="Cambria"/>
              </w:rPr>
              <w:t>Claim Filed by Servicer</w:t>
            </w:r>
          </w:p>
        </w:tc>
        <w:tc>
          <w:tcPr>
            <w:tcW w:w="1059" w:type="pct"/>
            <w:tcBorders>
              <w:top w:val="single" w:sz="4" w:space="0" w:color="auto"/>
              <w:left w:val="single" w:sz="4" w:space="0" w:color="auto"/>
              <w:bottom w:val="single" w:sz="4" w:space="0" w:color="auto"/>
              <w:right w:val="single" w:sz="4" w:space="0" w:color="auto"/>
            </w:tcBorders>
            <w:vAlign w:val="center"/>
          </w:tcPr>
          <w:p w14:paraId="189C1778" w14:textId="77777777" w:rsidR="00BA2B86" w:rsidRPr="000013A2" w:rsidRDefault="00BA2B86" w:rsidP="00F874DE">
            <w:pPr>
              <w:pStyle w:val="TableText"/>
              <w:jc w:val="both"/>
              <w:rPr>
                <w:rFonts w:ascii="Cambria" w:hAnsi="Cambria"/>
                <w:color w:val="000000"/>
              </w:rPr>
            </w:pPr>
            <w:r w:rsidRPr="000013A2">
              <w:rPr>
                <w:rFonts w:ascii="Cambria" w:hAnsi="Cambria"/>
              </w:rPr>
              <w:t>Assignment to HUD sent for recording/Servicer Files Claim Type 22 – Form 27011</w:t>
            </w:r>
          </w:p>
        </w:tc>
      </w:tr>
      <w:tr w:rsidR="00D01EBF" w:rsidRPr="000013A2" w14:paraId="6CDAF1DB" w14:textId="77777777" w:rsidTr="00FC5AD9">
        <w:trPr>
          <w:trHeight w:val="1457"/>
        </w:trPr>
        <w:tc>
          <w:tcPr>
            <w:tcW w:w="1414" w:type="pct"/>
            <w:tcBorders>
              <w:top w:val="single" w:sz="4" w:space="0" w:color="auto"/>
              <w:left w:val="single" w:sz="4" w:space="0" w:color="auto"/>
              <w:bottom w:val="single" w:sz="4" w:space="0" w:color="auto"/>
              <w:right w:val="single" w:sz="4" w:space="0" w:color="auto"/>
            </w:tcBorders>
            <w:vAlign w:val="center"/>
          </w:tcPr>
          <w:p w14:paraId="2DB08A07" w14:textId="77777777" w:rsidR="00D01EBF" w:rsidRPr="000013A2" w:rsidRDefault="00D01EBF" w:rsidP="00FD0C25">
            <w:pPr>
              <w:pStyle w:val="TableText"/>
              <w:rPr>
                <w:rFonts w:ascii="Cambria" w:hAnsi="Cambria"/>
              </w:rPr>
            </w:pPr>
            <w:r w:rsidRPr="000013A2">
              <w:rPr>
                <w:rFonts w:ascii="Cambria" w:hAnsi="Cambria"/>
              </w:rPr>
              <w:t>S</w:t>
            </w:r>
            <w:r w:rsidR="00BA2B86" w:rsidRPr="000013A2">
              <w:rPr>
                <w:rFonts w:ascii="Cambria" w:hAnsi="Cambria"/>
              </w:rPr>
              <w:t>earch claims that need re-submission</w:t>
            </w:r>
            <w:r w:rsidRPr="000013A2">
              <w:rPr>
                <w:rFonts w:ascii="Cambria" w:hAnsi="Cambria"/>
              </w:rPr>
              <w:t xml:space="preserve"> </w:t>
            </w:r>
          </w:p>
          <w:p w14:paraId="41897475" w14:textId="28046938" w:rsidR="00BA2B86" w:rsidRPr="000013A2" w:rsidRDefault="00D01EBF" w:rsidP="00FD0C25">
            <w:pPr>
              <w:pStyle w:val="TableText"/>
              <w:rPr>
                <w:rFonts w:ascii="Cambria" w:hAnsi="Cambria"/>
              </w:rPr>
            </w:pPr>
            <w:r w:rsidRPr="000013A2">
              <w:rPr>
                <w:rFonts w:ascii="Cambria" w:hAnsi="Cambria"/>
              </w:rPr>
              <w:t>Note: Applicable only for CT 21, 23 &amp; 24</w:t>
            </w:r>
          </w:p>
        </w:tc>
        <w:tc>
          <w:tcPr>
            <w:tcW w:w="1617" w:type="pct"/>
            <w:tcBorders>
              <w:top w:val="single" w:sz="4" w:space="0" w:color="auto"/>
              <w:left w:val="single" w:sz="4" w:space="0" w:color="auto"/>
              <w:bottom w:val="single" w:sz="4" w:space="0" w:color="auto"/>
              <w:right w:val="single" w:sz="4" w:space="0" w:color="auto"/>
            </w:tcBorders>
            <w:vAlign w:val="center"/>
          </w:tcPr>
          <w:p w14:paraId="51457E06"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21 – DIL/FCL </w:t>
            </w:r>
          </w:p>
          <w:p w14:paraId="72009DFE" w14:textId="7D23F69B"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23 </w:t>
            </w:r>
            <w:r w:rsidR="0049462F" w:rsidRPr="000013A2">
              <w:rPr>
                <w:rFonts w:cstheme="minorHAnsi"/>
                <w:noProof/>
                <w:sz w:val="20"/>
                <w:szCs w:val="20"/>
              </w:rPr>
              <w:t>–</w:t>
            </w:r>
            <w:r w:rsidRPr="000013A2">
              <w:rPr>
                <w:rFonts w:cstheme="minorHAnsi"/>
                <w:noProof/>
                <w:sz w:val="20"/>
                <w:szCs w:val="20"/>
              </w:rPr>
              <w:t xml:space="preserve"> Short Sale/ Mortgagor's Sale (Pre-Fcl) </w:t>
            </w:r>
          </w:p>
          <w:p w14:paraId="1CBA161B"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29EED4D0" w14:textId="77777777" w:rsidR="00BA2B86" w:rsidRPr="000013A2" w:rsidRDefault="00BA2B86" w:rsidP="00F874DE">
            <w:pPr>
              <w:pStyle w:val="TableText"/>
              <w:jc w:val="both"/>
              <w:rPr>
                <w:rFonts w:ascii="Cambria" w:hAnsi="Cambria"/>
              </w:rPr>
            </w:pPr>
            <w:r w:rsidRPr="000013A2">
              <w:rPr>
                <w:rFonts w:ascii="Cambria" w:hAnsi="Cambria"/>
              </w:rPr>
              <w:t>Claim Pending Additional Info</w:t>
            </w:r>
          </w:p>
        </w:tc>
        <w:tc>
          <w:tcPr>
            <w:tcW w:w="1059" w:type="pct"/>
            <w:tcBorders>
              <w:top w:val="single" w:sz="4" w:space="0" w:color="auto"/>
              <w:left w:val="single" w:sz="4" w:space="0" w:color="auto"/>
              <w:bottom w:val="single" w:sz="4" w:space="0" w:color="auto"/>
              <w:right w:val="single" w:sz="4" w:space="0" w:color="auto"/>
            </w:tcBorders>
            <w:vAlign w:val="center"/>
          </w:tcPr>
          <w:p w14:paraId="4A670295" w14:textId="77777777" w:rsidR="00BA2B86" w:rsidRPr="000013A2" w:rsidRDefault="00BA2B86" w:rsidP="00F874DE">
            <w:pPr>
              <w:pStyle w:val="TableText"/>
              <w:jc w:val="both"/>
              <w:rPr>
                <w:rFonts w:ascii="Cambria" w:hAnsi="Cambria"/>
              </w:rPr>
            </w:pPr>
            <w:r w:rsidRPr="000013A2">
              <w:rPr>
                <w:rFonts w:ascii="Cambria" w:hAnsi="Cambria"/>
              </w:rPr>
              <w:t>Resubmit Claim 27011</w:t>
            </w:r>
          </w:p>
        </w:tc>
      </w:tr>
      <w:tr w:rsidR="00D01EBF" w:rsidRPr="000013A2" w14:paraId="6E56368B" w14:textId="77777777" w:rsidTr="00FC5AD9">
        <w:tc>
          <w:tcPr>
            <w:tcW w:w="1414" w:type="pct"/>
            <w:tcBorders>
              <w:top w:val="single" w:sz="4" w:space="0" w:color="auto"/>
              <w:left w:val="single" w:sz="4" w:space="0" w:color="auto"/>
              <w:bottom w:val="single" w:sz="4" w:space="0" w:color="auto"/>
              <w:right w:val="single" w:sz="4" w:space="0" w:color="auto"/>
            </w:tcBorders>
            <w:vAlign w:val="center"/>
          </w:tcPr>
          <w:p w14:paraId="267D55B2" w14:textId="04C898DB" w:rsidR="00BA2B86" w:rsidRPr="000013A2" w:rsidRDefault="00D01EBF" w:rsidP="00FD0C25">
            <w:pPr>
              <w:pStyle w:val="TableText"/>
              <w:rPr>
                <w:rFonts w:ascii="Cambria" w:hAnsi="Cambria"/>
              </w:rPr>
            </w:pPr>
            <w:r w:rsidRPr="000013A2">
              <w:rPr>
                <w:rFonts w:ascii="Cambria" w:hAnsi="Cambria"/>
              </w:rPr>
              <w:t>S</w:t>
            </w:r>
            <w:r w:rsidR="00BA2B86" w:rsidRPr="000013A2">
              <w:rPr>
                <w:rFonts w:ascii="Cambria" w:hAnsi="Cambria"/>
              </w:rPr>
              <w:t xml:space="preserve">earch </w:t>
            </w:r>
            <w:r w:rsidRPr="000013A2">
              <w:rPr>
                <w:rFonts w:ascii="Cambria" w:hAnsi="Cambria"/>
              </w:rPr>
              <w:t xml:space="preserve">approved </w:t>
            </w:r>
            <w:r w:rsidR="00BA2B86" w:rsidRPr="000013A2">
              <w:rPr>
                <w:rFonts w:ascii="Cambria" w:hAnsi="Cambria"/>
              </w:rPr>
              <w:t>claims</w:t>
            </w:r>
          </w:p>
          <w:p w14:paraId="314D6029" w14:textId="07CF40C7" w:rsidR="00BA2B86" w:rsidRPr="000013A2" w:rsidRDefault="00BA2B86" w:rsidP="00E70690">
            <w:pPr>
              <w:pStyle w:val="TableText"/>
              <w:rPr>
                <w:rFonts w:ascii="Cambria" w:hAnsi="Cambria"/>
              </w:rPr>
            </w:pPr>
            <w:r w:rsidRPr="000013A2">
              <w:rPr>
                <w:rFonts w:ascii="Cambria" w:hAnsi="Cambria"/>
                <w:noProof/>
              </w:rPr>
              <w:t xml:space="preserve">Note: </w:t>
            </w:r>
            <w:r w:rsidR="00E70690" w:rsidRPr="000013A2">
              <w:rPr>
                <w:rFonts w:ascii="Cambria" w:hAnsi="Cambria"/>
                <w:noProof/>
              </w:rPr>
              <w:t>The timeline status must be selected as “All”. Also, t</w:t>
            </w:r>
            <w:r w:rsidRPr="000013A2">
              <w:rPr>
                <w:rFonts w:ascii="Cambria" w:hAnsi="Cambria"/>
                <w:noProof/>
              </w:rPr>
              <w:t xml:space="preserve">he original servicer </w:t>
            </w:r>
            <w:r w:rsidR="00D01EBF" w:rsidRPr="000013A2">
              <w:rPr>
                <w:rFonts w:ascii="Cambria" w:hAnsi="Cambria"/>
                <w:noProof/>
              </w:rPr>
              <w:t>will</w:t>
            </w:r>
            <w:r w:rsidR="00D64056" w:rsidRPr="000013A2">
              <w:rPr>
                <w:rFonts w:ascii="Cambria" w:hAnsi="Cambria"/>
                <w:noProof/>
              </w:rPr>
              <w:t xml:space="preserve"> be restricted from edi</w:t>
            </w:r>
            <w:r w:rsidR="00AB0E58" w:rsidRPr="000013A2">
              <w:rPr>
                <w:rFonts w:ascii="Cambria" w:hAnsi="Cambria"/>
                <w:noProof/>
              </w:rPr>
              <w:t>t</w:t>
            </w:r>
            <w:r w:rsidR="00D64056" w:rsidRPr="000013A2">
              <w:rPr>
                <w:rFonts w:ascii="Cambria" w:hAnsi="Cambria"/>
                <w:noProof/>
              </w:rPr>
              <w:t xml:space="preserve">ing most fields </w:t>
            </w:r>
            <w:r w:rsidRPr="000013A2">
              <w:rPr>
                <w:rFonts w:ascii="Cambria" w:hAnsi="Cambria"/>
                <w:noProof/>
              </w:rPr>
              <w:t xml:space="preserve">after </w:t>
            </w:r>
            <w:r w:rsidR="00D01EBF" w:rsidRPr="000013A2">
              <w:rPr>
                <w:rFonts w:ascii="Cambria" w:hAnsi="Cambria"/>
                <w:noProof/>
              </w:rPr>
              <w:t xml:space="preserve">the claim has been </w:t>
            </w:r>
            <w:r w:rsidRPr="000013A2">
              <w:rPr>
                <w:rFonts w:ascii="Cambria" w:hAnsi="Cambria"/>
                <w:noProof/>
              </w:rPr>
              <w:t>submi</w:t>
            </w:r>
            <w:r w:rsidR="00D01EBF" w:rsidRPr="000013A2">
              <w:rPr>
                <w:rFonts w:ascii="Cambria" w:hAnsi="Cambria"/>
                <w:noProof/>
              </w:rPr>
              <w:t>tted.</w:t>
            </w:r>
            <w:r w:rsidR="00E70690" w:rsidRPr="000013A2">
              <w:rPr>
                <w:rFonts w:ascii="Cambria" w:hAnsi="Cambria"/>
                <w:noProof/>
              </w:rPr>
              <w:t xml:space="preserve"> </w:t>
            </w:r>
          </w:p>
        </w:tc>
        <w:tc>
          <w:tcPr>
            <w:tcW w:w="1617" w:type="pct"/>
            <w:tcBorders>
              <w:top w:val="single" w:sz="4" w:space="0" w:color="auto"/>
              <w:left w:val="single" w:sz="4" w:space="0" w:color="auto"/>
              <w:bottom w:val="single" w:sz="4" w:space="0" w:color="auto"/>
              <w:right w:val="single" w:sz="4" w:space="0" w:color="auto"/>
            </w:tcBorders>
            <w:vAlign w:val="center"/>
          </w:tcPr>
          <w:p w14:paraId="04994125" w14:textId="77777777" w:rsidR="007A2B8F" w:rsidRPr="000013A2" w:rsidRDefault="007A2B8F" w:rsidP="007A2B8F">
            <w:pPr>
              <w:pStyle w:val="UnorderedList"/>
              <w:jc w:val="both"/>
              <w:rPr>
                <w:rFonts w:cstheme="minorHAnsi"/>
                <w:noProof/>
                <w:sz w:val="20"/>
                <w:szCs w:val="20"/>
              </w:rPr>
            </w:pPr>
            <w:r w:rsidRPr="000013A2">
              <w:rPr>
                <w:rFonts w:cstheme="minorHAnsi"/>
                <w:noProof/>
                <w:sz w:val="20"/>
                <w:szCs w:val="20"/>
              </w:rPr>
              <w:t>Claim Type 20 – Assignment</w:t>
            </w:r>
          </w:p>
          <w:p w14:paraId="006EDE37"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21 – DIL/FCL </w:t>
            </w:r>
          </w:p>
          <w:p w14:paraId="384F84E0"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22 – Assignment </w:t>
            </w:r>
          </w:p>
          <w:p w14:paraId="5DA95540" w14:textId="302166F1"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23 </w:t>
            </w:r>
            <w:r w:rsidR="0049462F" w:rsidRPr="000013A2">
              <w:rPr>
                <w:rFonts w:cstheme="minorHAnsi"/>
                <w:noProof/>
                <w:sz w:val="20"/>
                <w:szCs w:val="20"/>
              </w:rPr>
              <w:t>–</w:t>
            </w:r>
            <w:r w:rsidRPr="000013A2">
              <w:rPr>
                <w:rFonts w:cstheme="minorHAnsi"/>
                <w:noProof/>
                <w:sz w:val="20"/>
                <w:szCs w:val="20"/>
              </w:rPr>
              <w:t xml:space="preserve"> Short Sale/ Mortgagor's Sale (Pre-Fcl) </w:t>
            </w:r>
          </w:p>
          <w:p w14:paraId="44384F51"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3F47B2D0" w14:textId="77777777" w:rsidR="00BA2B86" w:rsidRPr="000013A2" w:rsidRDefault="00BA2B86" w:rsidP="00F874DE">
            <w:pPr>
              <w:pStyle w:val="TableText"/>
              <w:jc w:val="both"/>
              <w:rPr>
                <w:rFonts w:ascii="Cambria" w:hAnsi="Cambria"/>
              </w:rPr>
            </w:pPr>
            <w:r w:rsidRPr="000013A2">
              <w:rPr>
                <w:rFonts w:ascii="Cambria" w:hAnsi="Cambria"/>
              </w:rPr>
              <w:t>Claim Approved for Payment</w:t>
            </w:r>
          </w:p>
        </w:tc>
        <w:tc>
          <w:tcPr>
            <w:tcW w:w="1059" w:type="pct"/>
            <w:tcBorders>
              <w:top w:val="single" w:sz="4" w:space="0" w:color="auto"/>
              <w:left w:val="single" w:sz="4" w:space="0" w:color="auto"/>
              <w:bottom w:val="single" w:sz="4" w:space="0" w:color="auto"/>
              <w:right w:val="single" w:sz="4" w:space="0" w:color="auto"/>
            </w:tcBorders>
            <w:vAlign w:val="center"/>
          </w:tcPr>
          <w:p w14:paraId="3CA3ADFA" w14:textId="02EB686D" w:rsidR="00BA2B86" w:rsidRPr="000013A2" w:rsidRDefault="00D01EBF" w:rsidP="00F874DE">
            <w:pPr>
              <w:pStyle w:val="TableText"/>
              <w:jc w:val="both"/>
              <w:rPr>
                <w:rFonts w:ascii="Cambria" w:hAnsi="Cambria"/>
              </w:rPr>
            </w:pPr>
            <w:r w:rsidRPr="000013A2">
              <w:rPr>
                <w:rFonts w:ascii="Cambria" w:hAnsi="Cambria"/>
              </w:rPr>
              <w:t>N/A</w:t>
            </w:r>
          </w:p>
        </w:tc>
      </w:tr>
      <w:tr w:rsidR="00D01EBF" w:rsidRPr="000013A2" w14:paraId="1EF337EB" w14:textId="77777777" w:rsidTr="00FC5AD9">
        <w:tc>
          <w:tcPr>
            <w:tcW w:w="1414" w:type="pct"/>
            <w:tcBorders>
              <w:top w:val="single" w:sz="4" w:space="0" w:color="auto"/>
              <w:left w:val="single" w:sz="4" w:space="0" w:color="auto"/>
              <w:bottom w:val="single" w:sz="4" w:space="0" w:color="auto"/>
              <w:right w:val="single" w:sz="4" w:space="0" w:color="auto"/>
            </w:tcBorders>
            <w:vAlign w:val="center"/>
          </w:tcPr>
          <w:p w14:paraId="003C56B5" w14:textId="799A79AA" w:rsidR="002D02C4" w:rsidRPr="000013A2" w:rsidRDefault="002D02C4" w:rsidP="00FD0C25">
            <w:pPr>
              <w:pStyle w:val="TableText"/>
              <w:rPr>
                <w:rFonts w:ascii="Cambria" w:hAnsi="Cambria"/>
              </w:rPr>
            </w:pPr>
            <w:r w:rsidRPr="000013A2">
              <w:rPr>
                <w:rFonts w:ascii="Cambria" w:hAnsi="Cambria"/>
              </w:rPr>
              <w:t>S</w:t>
            </w:r>
            <w:r w:rsidR="00BA2B86" w:rsidRPr="000013A2">
              <w:rPr>
                <w:rFonts w:ascii="Cambria" w:hAnsi="Cambria"/>
              </w:rPr>
              <w:t xml:space="preserve">earch </w:t>
            </w:r>
            <w:r w:rsidRPr="000013A2">
              <w:rPr>
                <w:rFonts w:ascii="Cambria" w:hAnsi="Cambria"/>
              </w:rPr>
              <w:t>denied claims</w:t>
            </w:r>
          </w:p>
          <w:p w14:paraId="0DA32CC3" w14:textId="55EE9D6F" w:rsidR="00BA2B86" w:rsidRPr="000013A2" w:rsidRDefault="005B2647" w:rsidP="00FD0C25">
            <w:pPr>
              <w:pStyle w:val="TableText"/>
              <w:rPr>
                <w:rFonts w:ascii="Cambria" w:hAnsi="Cambria"/>
              </w:rPr>
            </w:pPr>
            <w:r w:rsidRPr="000013A2">
              <w:rPr>
                <w:rFonts w:ascii="Cambria" w:hAnsi="Cambria"/>
                <w:b/>
                <w:bCs/>
              </w:rPr>
              <w:t>TIP</w:t>
            </w:r>
            <w:r w:rsidR="002D02C4" w:rsidRPr="000013A2">
              <w:rPr>
                <w:rFonts w:ascii="Cambria" w:hAnsi="Cambria"/>
              </w:rPr>
              <w:t>: Applicable only for CT 21, 23 &amp; 24</w:t>
            </w:r>
            <w:r w:rsidR="00E70690" w:rsidRPr="000013A2">
              <w:rPr>
                <w:rFonts w:ascii="Cambria" w:hAnsi="Cambria"/>
              </w:rPr>
              <w:t xml:space="preserve">. </w:t>
            </w:r>
            <w:r w:rsidR="00E70690" w:rsidRPr="000013A2">
              <w:rPr>
                <w:rFonts w:ascii="Cambria" w:hAnsi="Cambria"/>
                <w:noProof/>
              </w:rPr>
              <w:t>The timeline status must be selected as “All”.</w:t>
            </w:r>
          </w:p>
        </w:tc>
        <w:tc>
          <w:tcPr>
            <w:tcW w:w="1617" w:type="pct"/>
            <w:tcBorders>
              <w:top w:val="single" w:sz="4" w:space="0" w:color="auto"/>
              <w:left w:val="single" w:sz="4" w:space="0" w:color="auto"/>
              <w:bottom w:val="single" w:sz="4" w:space="0" w:color="auto"/>
              <w:right w:val="single" w:sz="4" w:space="0" w:color="auto"/>
            </w:tcBorders>
            <w:vAlign w:val="center"/>
          </w:tcPr>
          <w:p w14:paraId="47F8F6DA"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21 – DIL/FCL </w:t>
            </w:r>
          </w:p>
          <w:p w14:paraId="3522E402" w14:textId="4A509EF1"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23 </w:t>
            </w:r>
            <w:r w:rsidR="0049462F" w:rsidRPr="000013A2">
              <w:rPr>
                <w:rFonts w:cstheme="minorHAnsi"/>
                <w:noProof/>
                <w:sz w:val="20"/>
                <w:szCs w:val="20"/>
              </w:rPr>
              <w:t>–</w:t>
            </w:r>
            <w:r w:rsidRPr="000013A2">
              <w:rPr>
                <w:rFonts w:cstheme="minorHAnsi"/>
                <w:noProof/>
                <w:sz w:val="20"/>
                <w:szCs w:val="20"/>
              </w:rPr>
              <w:t xml:space="preserve"> Short Sale/ Mortgagor's Sale (Pre-Fcl) </w:t>
            </w:r>
          </w:p>
          <w:p w14:paraId="16920043" w14:textId="77777777" w:rsidR="00BA2B86" w:rsidRPr="000013A2" w:rsidRDefault="00BA2B86" w:rsidP="00F874DE">
            <w:pPr>
              <w:pStyle w:val="UnorderedList"/>
              <w:jc w:val="both"/>
              <w:rPr>
                <w:rFonts w:cstheme="minorHAnsi"/>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7A20D484" w14:textId="77777777" w:rsidR="00BA2B86" w:rsidRPr="000013A2" w:rsidRDefault="00BA2B86" w:rsidP="00F874DE">
            <w:pPr>
              <w:pStyle w:val="TableText"/>
              <w:jc w:val="both"/>
              <w:rPr>
                <w:rFonts w:ascii="Cambria" w:hAnsi="Cambria"/>
              </w:rPr>
            </w:pPr>
            <w:r w:rsidRPr="000013A2">
              <w:rPr>
                <w:rFonts w:ascii="Cambria" w:hAnsi="Cambria"/>
              </w:rPr>
              <w:t>Claim Denied</w:t>
            </w:r>
          </w:p>
        </w:tc>
        <w:tc>
          <w:tcPr>
            <w:tcW w:w="1059" w:type="pct"/>
            <w:tcBorders>
              <w:top w:val="single" w:sz="4" w:space="0" w:color="auto"/>
              <w:left w:val="single" w:sz="4" w:space="0" w:color="auto"/>
              <w:bottom w:val="single" w:sz="4" w:space="0" w:color="auto"/>
              <w:right w:val="single" w:sz="4" w:space="0" w:color="auto"/>
            </w:tcBorders>
            <w:vAlign w:val="center"/>
          </w:tcPr>
          <w:p w14:paraId="5885C569" w14:textId="6FD6F6DF" w:rsidR="00BA2B86" w:rsidRPr="000013A2" w:rsidRDefault="00D01EBF" w:rsidP="00F874DE">
            <w:pPr>
              <w:pStyle w:val="TableText"/>
              <w:jc w:val="both"/>
              <w:rPr>
                <w:rFonts w:ascii="Cambria" w:hAnsi="Cambria"/>
              </w:rPr>
            </w:pPr>
            <w:r w:rsidRPr="000013A2">
              <w:rPr>
                <w:rFonts w:ascii="Cambria" w:hAnsi="Cambria"/>
              </w:rPr>
              <w:t>N/A</w:t>
            </w:r>
          </w:p>
        </w:tc>
      </w:tr>
      <w:tr w:rsidR="00D01EBF" w:rsidRPr="000013A2" w14:paraId="45D39311" w14:textId="77777777" w:rsidTr="00FC5AD9">
        <w:tc>
          <w:tcPr>
            <w:tcW w:w="1414" w:type="pct"/>
            <w:tcBorders>
              <w:top w:val="single" w:sz="4" w:space="0" w:color="auto"/>
              <w:left w:val="single" w:sz="4" w:space="0" w:color="auto"/>
              <w:bottom w:val="single" w:sz="4" w:space="0" w:color="auto"/>
              <w:right w:val="single" w:sz="4" w:space="0" w:color="auto"/>
            </w:tcBorders>
            <w:vAlign w:val="center"/>
          </w:tcPr>
          <w:p w14:paraId="73B505FD" w14:textId="0F9E27D3" w:rsidR="00BA2B86" w:rsidRPr="000013A2" w:rsidRDefault="002D02C4" w:rsidP="00FD0C25">
            <w:pPr>
              <w:pStyle w:val="TableText"/>
              <w:rPr>
                <w:rFonts w:ascii="Cambria" w:hAnsi="Cambria"/>
              </w:rPr>
            </w:pPr>
            <w:r w:rsidRPr="000013A2">
              <w:rPr>
                <w:rFonts w:ascii="Cambria" w:hAnsi="Cambria"/>
              </w:rPr>
              <w:t>S</w:t>
            </w:r>
            <w:r w:rsidR="00BA2B86" w:rsidRPr="000013A2">
              <w:rPr>
                <w:rFonts w:ascii="Cambria" w:hAnsi="Cambria"/>
              </w:rPr>
              <w:t>earch claims that have been submitted for payment</w:t>
            </w:r>
          </w:p>
          <w:p w14:paraId="02B3B007" w14:textId="64152B3E" w:rsidR="00BA2B86" w:rsidRPr="000013A2" w:rsidRDefault="00E20AEE" w:rsidP="00FD0C25">
            <w:pPr>
              <w:pStyle w:val="TableText"/>
              <w:rPr>
                <w:rFonts w:ascii="Cambria" w:hAnsi="Cambria"/>
              </w:rPr>
            </w:pPr>
            <w:r w:rsidRPr="000013A2">
              <w:rPr>
                <w:rFonts w:ascii="Cambria" w:hAnsi="Cambria"/>
                <w:noProof/>
              </w:rPr>
              <w:t>Note: The timeline status must be selected as “All”. Also, the original servicer will not be able to view CT 22 after the claim has been submitted.</w:t>
            </w:r>
          </w:p>
        </w:tc>
        <w:tc>
          <w:tcPr>
            <w:tcW w:w="1617" w:type="pct"/>
            <w:tcBorders>
              <w:top w:val="single" w:sz="4" w:space="0" w:color="auto"/>
              <w:left w:val="single" w:sz="4" w:space="0" w:color="auto"/>
              <w:bottom w:val="single" w:sz="4" w:space="0" w:color="auto"/>
              <w:right w:val="single" w:sz="4" w:space="0" w:color="auto"/>
            </w:tcBorders>
            <w:vAlign w:val="center"/>
          </w:tcPr>
          <w:p w14:paraId="5F75594F" w14:textId="77777777" w:rsidR="007A2B8F" w:rsidRPr="000013A2" w:rsidRDefault="007A2B8F" w:rsidP="007A2B8F">
            <w:pPr>
              <w:pStyle w:val="UnorderedList"/>
              <w:jc w:val="both"/>
              <w:rPr>
                <w:rFonts w:cstheme="minorHAnsi"/>
                <w:noProof/>
                <w:sz w:val="20"/>
                <w:szCs w:val="20"/>
              </w:rPr>
            </w:pPr>
            <w:r w:rsidRPr="000013A2">
              <w:rPr>
                <w:rFonts w:cstheme="minorHAnsi"/>
                <w:noProof/>
                <w:sz w:val="20"/>
                <w:szCs w:val="20"/>
              </w:rPr>
              <w:t>Claim Type 20 – Assignment</w:t>
            </w:r>
          </w:p>
          <w:p w14:paraId="4274AC6C"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21 – DIL/FCL </w:t>
            </w:r>
          </w:p>
          <w:p w14:paraId="110787B4"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22 – Assignment </w:t>
            </w:r>
          </w:p>
          <w:p w14:paraId="68EDAE0C" w14:textId="03811479"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23 </w:t>
            </w:r>
            <w:r w:rsidR="0049462F" w:rsidRPr="000013A2">
              <w:rPr>
                <w:rFonts w:cstheme="minorHAnsi"/>
                <w:noProof/>
                <w:sz w:val="20"/>
                <w:szCs w:val="20"/>
              </w:rPr>
              <w:t>–</w:t>
            </w:r>
            <w:r w:rsidRPr="000013A2">
              <w:rPr>
                <w:rFonts w:cstheme="minorHAnsi"/>
                <w:noProof/>
                <w:sz w:val="20"/>
                <w:szCs w:val="20"/>
              </w:rPr>
              <w:t xml:space="preserve"> Short Sale/ Mortgagor's Sale (Pre-Fcl) </w:t>
            </w:r>
          </w:p>
          <w:p w14:paraId="013B0244" w14:textId="77777777" w:rsidR="00BA2B86" w:rsidRPr="000013A2" w:rsidRDefault="00BA2B86" w:rsidP="00F874DE">
            <w:pPr>
              <w:pStyle w:val="UnorderedList"/>
              <w:jc w:val="both"/>
              <w:rPr>
                <w:rFonts w:cstheme="minorHAnsi"/>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4FD2A080" w14:textId="77777777" w:rsidR="00BA2B86" w:rsidRPr="000013A2" w:rsidRDefault="00BA2B86" w:rsidP="00F874DE">
            <w:pPr>
              <w:pStyle w:val="TableText"/>
              <w:jc w:val="both"/>
              <w:rPr>
                <w:rFonts w:ascii="Cambria" w:hAnsi="Cambria"/>
              </w:rPr>
            </w:pPr>
            <w:r w:rsidRPr="000013A2">
              <w:rPr>
                <w:rFonts w:ascii="Cambria" w:hAnsi="Cambria"/>
              </w:rPr>
              <w:t>Claim Submitted for Payment</w:t>
            </w:r>
          </w:p>
        </w:tc>
        <w:tc>
          <w:tcPr>
            <w:tcW w:w="1059" w:type="pct"/>
            <w:tcBorders>
              <w:top w:val="single" w:sz="4" w:space="0" w:color="auto"/>
              <w:left w:val="single" w:sz="4" w:space="0" w:color="auto"/>
              <w:bottom w:val="single" w:sz="4" w:space="0" w:color="auto"/>
              <w:right w:val="single" w:sz="4" w:space="0" w:color="auto"/>
            </w:tcBorders>
            <w:vAlign w:val="center"/>
          </w:tcPr>
          <w:p w14:paraId="5E643860" w14:textId="69D4D059" w:rsidR="00BA2B86" w:rsidRPr="000013A2" w:rsidRDefault="00D01EBF" w:rsidP="00F874DE">
            <w:pPr>
              <w:pStyle w:val="TableText"/>
              <w:jc w:val="both"/>
              <w:rPr>
                <w:rFonts w:ascii="Cambria" w:hAnsi="Cambria"/>
              </w:rPr>
            </w:pPr>
            <w:r w:rsidRPr="000013A2">
              <w:rPr>
                <w:rFonts w:ascii="Cambria" w:hAnsi="Cambria"/>
              </w:rPr>
              <w:t>N/A</w:t>
            </w:r>
          </w:p>
        </w:tc>
      </w:tr>
      <w:tr w:rsidR="00D01EBF" w:rsidRPr="000013A2" w14:paraId="7DF40792" w14:textId="77777777" w:rsidTr="00FC5AD9">
        <w:tc>
          <w:tcPr>
            <w:tcW w:w="1414" w:type="pct"/>
            <w:tcBorders>
              <w:top w:val="single" w:sz="4" w:space="0" w:color="auto"/>
              <w:left w:val="single" w:sz="4" w:space="0" w:color="auto"/>
              <w:bottom w:val="single" w:sz="4" w:space="0" w:color="auto"/>
              <w:right w:val="single" w:sz="4" w:space="0" w:color="auto"/>
            </w:tcBorders>
            <w:vAlign w:val="center"/>
          </w:tcPr>
          <w:p w14:paraId="644C4D10" w14:textId="77777777" w:rsidR="002D02C4" w:rsidRPr="000013A2" w:rsidRDefault="002D02C4" w:rsidP="00FD0C25">
            <w:pPr>
              <w:pStyle w:val="TableText"/>
              <w:rPr>
                <w:rFonts w:ascii="Cambria" w:hAnsi="Cambria"/>
              </w:rPr>
            </w:pPr>
            <w:r w:rsidRPr="000013A2">
              <w:rPr>
                <w:rFonts w:ascii="Cambria" w:hAnsi="Cambria"/>
              </w:rPr>
              <w:t>S</w:t>
            </w:r>
            <w:r w:rsidR="00BA2B86" w:rsidRPr="000013A2">
              <w:rPr>
                <w:rFonts w:ascii="Cambria" w:hAnsi="Cambria"/>
              </w:rPr>
              <w:t xml:space="preserve">earch </w:t>
            </w:r>
            <w:r w:rsidRPr="000013A2">
              <w:rPr>
                <w:rFonts w:ascii="Cambria" w:hAnsi="Cambria"/>
              </w:rPr>
              <w:t>paid claims</w:t>
            </w:r>
          </w:p>
          <w:p w14:paraId="6B3B51F6" w14:textId="720DBDF6" w:rsidR="00BA2B86" w:rsidRPr="000013A2" w:rsidRDefault="005B2647" w:rsidP="00FD0C25">
            <w:pPr>
              <w:pStyle w:val="TableText"/>
              <w:rPr>
                <w:rFonts w:ascii="Cambria" w:hAnsi="Cambria"/>
              </w:rPr>
            </w:pPr>
            <w:r w:rsidRPr="000013A2">
              <w:rPr>
                <w:rFonts w:ascii="Cambria" w:hAnsi="Cambria"/>
                <w:b/>
                <w:bCs/>
                <w:noProof/>
              </w:rPr>
              <w:t>TIP</w:t>
            </w:r>
            <w:r w:rsidR="00E20AEE" w:rsidRPr="000013A2">
              <w:rPr>
                <w:rFonts w:ascii="Cambria" w:hAnsi="Cambria"/>
                <w:noProof/>
              </w:rPr>
              <w:t>: The timeline status must be selected as “All”. Also, the original servicer will not be able to view CT 22 after the claim has been submitted.</w:t>
            </w:r>
          </w:p>
        </w:tc>
        <w:tc>
          <w:tcPr>
            <w:tcW w:w="1617" w:type="pct"/>
            <w:tcBorders>
              <w:top w:val="single" w:sz="4" w:space="0" w:color="auto"/>
              <w:left w:val="single" w:sz="4" w:space="0" w:color="auto"/>
              <w:bottom w:val="single" w:sz="4" w:space="0" w:color="auto"/>
              <w:right w:val="single" w:sz="4" w:space="0" w:color="auto"/>
            </w:tcBorders>
            <w:vAlign w:val="center"/>
          </w:tcPr>
          <w:p w14:paraId="371EA165" w14:textId="77777777" w:rsidR="007A2B8F" w:rsidRPr="000013A2" w:rsidRDefault="007A2B8F" w:rsidP="007A2B8F">
            <w:pPr>
              <w:pStyle w:val="UnorderedList"/>
              <w:jc w:val="both"/>
              <w:rPr>
                <w:rFonts w:cstheme="minorHAnsi"/>
                <w:noProof/>
                <w:sz w:val="20"/>
                <w:szCs w:val="20"/>
              </w:rPr>
            </w:pPr>
            <w:r w:rsidRPr="000013A2">
              <w:rPr>
                <w:rFonts w:cstheme="minorHAnsi"/>
                <w:noProof/>
                <w:sz w:val="20"/>
                <w:szCs w:val="20"/>
              </w:rPr>
              <w:t>Claim Type 20 – Assignment</w:t>
            </w:r>
          </w:p>
          <w:p w14:paraId="5DC436B6"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21 – DIL/FCL </w:t>
            </w:r>
          </w:p>
          <w:p w14:paraId="4B73D6FB" w14:textId="77777777"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22 – Assignment </w:t>
            </w:r>
          </w:p>
          <w:p w14:paraId="360B467B" w14:textId="02CED4B2" w:rsidR="00BA2B86" w:rsidRPr="000013A2" w:rsidRDefault="00BA2B86" w:rsidP="00F874DE">
            <w:pPr>
              <w:pStyle w:val="UnorderedList"/>
              <w:jc w:val="both"/>
              <w:rPr>
                <w:rFonts w:cstheme="minorHAnsi"/>
                <w:noProof/>
                <w:sz w:val="20"/>
                <w:szCs w:val="20"/>
              </w:rPr>
            </w:pPr>
            <w:r w:rsidRPr="000013A2">
              <w:rPr>
                <w:rFonts w:cstheme="minorHAnsi"/>
                <w:noProof/>
                <w:sz w:val="20"/>
                <w:szCs w:val="20"/>
              </w:rPr>
              <w:t xml:space="preserve">Claim Type 23 </w:t>
            </w:r>
            <w:r w:rsidR="0049462F" w:rsidRPr="000013A2">
              <w:rPr>
                <w:rFonts w:cstheme="minorHAnsi"/>
                <w:noProof/>
                <w:sz w:val="20"/>
                <w:szCs w:val="20"/>
              </w:rPr>
              <w:t>–</w:t>
            </w:r>
            <w:r w:rsidRPr="000013A2">
              <w:rPr>
                <w:rFonts w:cstheme="minorHAnsi"/>
                <w:noProof/>
                <w:sz w:val="20"/>
                <w:szCs w:val="20"/>
              </w:rPr>
              <w:t xml:space="preserve"> Short Sale/ Mortgagor's Sale (Pre-Fcl) </w:t>
            </w:r>
          </w:p>
          <w:p w14:paraId="699BBAB7" w14:textId="77777777" w:rsidR="00BA2B86" w:rsidRPr="000013A2" w:rsidRDefault="00BA2B86" w:rsidP="00F874DE">
            <w:pPr>
              <w:pStyle w:val="UnorderedList"/>
              <w:jc w:val="both"/>
              <w:rPr>
                <w:rFonts w:cstheme="minorHAnsi"/>
                <w:sz w:val="20"/>
                <w:szCs w:val="20"/>
              </w:rPr>
            </w:pPr>
            <w:r w:rsidRPr="000013A2">
              <w:rPr>
                <w:rFonts w:cstheme="minorHAnsi"/>
                <w:noProof/>
                <w:sz w:val="20"/>
                <w:szCs w:val="20"/>
              </w:rPr>
              <w:t>Claim Type 24 – HECM Supplemental</w:t>
            </w:r>
          </w:p>
        </w:tc>
        <w:tc>
          <w:tcPr>
            <w:tcW w:w="910" w:type="pct"/>
            <w:tcBorders>
              <w:top w:val="single" w:sz="4" w:space="0" w:color="auto"/>
              <w:left w:val="single" w:sz="4" w:space="0" w:color="auto"/>
              <w:bottom w:val="single" w:sz="4" w:space="0" w:color="auto"/>
              <w:right w:val="single" w:sz="4" w:space="0" w:color="auto"/>
            </w:tcBorders>
            <w:vAlign w:val="center"/>
          </w:tcPr>
          <w:p w14:paraId="1656FD1D" w14:textId="77777777" w:rsidR="00BA2B86" w:rsidRPr="000013A2" w:rsidRDefault="00BA2B86" w:rsidP="00F874DE">
            <w:pPr>
              <w:pStyle w:val="TableText"/>
              <w:jc w:val="both"/>
              <w:rPr>
                <w:rFonts w:ascii="Cambria" w:hAnsi="Cambria"/>
              </w:rPr>
            </w:pPr>
            <w:r w:rsidRPr="000013A2">
              <w:rPr>
                <w:rFonts w:ascii="Cambria" w:hAnsi="Cambria"/>
              </w:rPr>
              <w:t>Claim Paid</w:t>
            </w:r>
          </w:p>
        </w:tc>
        <w:tc>
          <w:tcPr>
            <w:tcW w:w="1059" w:type="pct"/>
            <w:tcBorders>
              <w:top w:val="single" w:sz="4" w:space="0" w:color="auto"/>
              <w:left w:val="single" w:sz="4" w:space="0" w:color="auto"/>
              <w:bottom w:val="single" w:sz="4" w:space="0" w:color="auto"/>
              <w:right w:val="single" w:sz="4" w:space="0" w:color="auto"/>
            </w:tcBorders>
            <w:vAlign w:val="center"/>
          </w:tcPr>
          <w:p w14:paraId="2238F3F7" w14:textId="7A12FE06" w:rsidR="00BA2B86" w:rsidRPr="000013A2" w:rsidRDefault="002D02C4" w:rsidP="00F874DE">
            <w:pPr>
              <w:pStyle w:val="TableText"/>
              <w:jc w:val="both"/>
              <w:rPr>
                <w:rFonts w:ascii="Cambria" w:hAnsi="Cambria"/>
              </w:rPr>
            </w:pPr>
            <w:r w:rsidRPr="000013A2">
              <w:rPr>
                <w:rFonts w:ascii="Cambria" w:hAnsi="Cambria"/>
              </w:rPr>
              <w:t>N/A</w:t>
            </w:r>
          </w:p>
        </w:tc>
      </w:tr>
    </w:tbl>
    <w:p w14:paraId="15D358C3" w14:textId="6AE02A1F" w:rsidR="00591ADF" w:rsidRDefault="00591ADF" w:rsidP="001879BA">
      <w:pPr>
        <w:pStyle w:val="TableCaption"/>
      </w:pPr>
      <w:bookmarkStart w:id="4448" w:name="_Toc90643820"/>
      <w:bookmarkStart w:id="4449" w:name="_Toc230163809"/>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3</w:t>
      </w:r>
      <w:r w:rsidR="00764635">
        <w:rPr>
          <w:noProof/>
        </w:rPr>
        <w:fldChar w:fldCharType="end"/>
      </w:r>
      <w:r>
        <w:t>:</w:t>
      </w:r>
      <w:r w:rsidR="002D02C4">
        <w:t xml:space="preserve"> Search Criteria by Claim T</w:t>
      </w:r>
      <w:r w:rsidR="00F07DDD">
        <w:t>ype</w:t>
      </w:r>
      <w:bookmarkEnd w:id="4448"/>
      <w:bookmarkEnd w:id="4449"/>
    </w:p>
    <w:p w14:paraId="15103662" w14:textId="32032FAF" w:rsidR="00B07AB2" w:rsidRDefault="00B07AB2" w:rsidP="00B07AB2">
      <w:pPr>
        <w:pStyle w:val="BodyText"/>
      </w:pPr>
      <w:r>
        <w:t xml:space="preserve">To search for loans with specific steps completed in a certain date range, the user must select the Claim Type, Step, Step Status: Completed, and enter a Completion Date range. If Step Status is not selected, the result set will display both Scheduled Dates and Completion Dates within the date range.  </w:t>
      </w:r>
    </w:p>
    <w:p w14:paraId="3B930EDD" w14:textId="77777777" w:rsidR="00E26F35" w:rsidRPr="00BA2B86" w:rsidRDefault="00E26F35" w:rsidP="00E26F35">
      <w:pPr>
        <w:pStyle w:val="Heading2"/>
        <w:jc w:val="both"/>
        <w:rPr>
          <w:rFonts w:eastAsia="Times New Roman"/>
          <w:lang w:bidi="en-US"/>
        </w:rPr>
      </w:pPr>
      <w:bookmarkStart w:id="4450" w:name="_Toc230163503"/>
      <w:bookmarkStart w:id="4451" w:name="_Ref314570085"/>
      <w:bookmarkStart w:id="4452" w:name="_Toc314660908"/>
      <w:bookmarkStart w:id="4453" w:name="_Toc315634027"/>
      <w:bookmarkStart w:id="4454" w:name="_Toc11334951"/>
      <w:bookmarkStart w:id="4455" w:name="_Toc74052186"/>
      <w:bookmarkStart w:id="4456" w:name="_Toc90643571"/>
      <w:bookmarkStart w:id="4457" w:name="_Hlk169588772"/>
      <w:r>
        <w:rPr>
          <w:rFonts w:eastAsia="Times New Roman"/>
          <w:lang w:bidi="en-US"/>
        </w:rPr>
        <w:t xml:space="preserve">Submitting </w:t>
      </w:r>
      <w:r w:rsidRPr="00BA2B86">
        <w:rPr>
          <w:rFonts w:eastAsia="Times New Roman"/>
          <w:lang w:bidi="en-US"/>
        </w:rPr>
        <w:t>Claim Type 2</w:t>
      </w:r>
      <w:r>
        <w:rPr>
          <w:rFonts w:eastAsia="Times New Roman"/>
          <w:lang w:bidi="en-US"/>
        </w:rPr>
        <w:t>0</w:t>
      </w:r>
      <w:bookmarkEnd w:id="4450"/>
      <w:r>
        <w:rPr>
          <w:rFonts w:eastAsia="Times New Roman"/>
          <w:lang w:bidi="en-US"/>
        </w:rPr>
        <w:t xml:space="preserve"> </w:t>
      </w:r>
    </w:p>
    <w:p w14:paraId="13AE0A3B" w14:textId="4CFB92FC" w:rsidR="00E26F35" w:rsidRDefault="00E26F35" w:rsidP="00E26F35">
      <w:pPr>
        <w:pStyle w:val="BodyText"/>
      </w:pPr>
      <w:r>
        <w:t xml:space="preserve">This claim timeline is located under Endorsed &gt; Claims, Servicing Type “Claim Type 20-Demand Assignment”. </w:t>
      </w:r>
      <w:r w:rsidRPr="00217C0B">
        <w:t xml:space="preserve">This </w:t>
      </w:r>
      <w:r>
        <w:t>c</w:t>
      </w:r>
      <w:r w:rsidRPr="00217C0B">
        <w:t xml:space="preserve">laim is initiated by </w:t>
      </w:r>
      <w:r>
        <w:t>a s</w:t>
      </w:r>
      <w:r w:rsidRPr="00217C0B">
        <w:t xml:space="preserve">ervicer on behalf of </w:t>
      </w:r>
      <w:r>
        <w:t>a l</w:t>
      </w:r>
      <w:r w:rsidRPr="00217C0B">
        <w:t>ender/</w:t>
      </w:r>
      <w:r>
        <w:t>i</w:t>
      </w:r>
      <w:r w:rsidRPr="00217C0B">
        <w:t xml:space="preserve">nvestor if </w:t>
      </w:r>
      <w:r>
        <w:t xml:space="preserve">a HUD Borrower Disbursement is made on a loan. HUD Borrower Disbursements are payments made to borrowers by HUD when the investor is unable or unwilling to make the payment. </w:t>
      </w:r>
      <w:r w:rsidRPr="00B31C42">
        <w:t xml:space="preserve">The </w:t>
      </w:r>
      <w:r>
        <w:t>c</w:t>
      </w:r>
      <w:r w:rsidRPr="00B31C42">
        <w:t xml:space="preserve">ase </w:t>
      </w:r>
      <w:r>
        <w:t>s</w:t>
      </w:r>
      <w:r w:rsidRPr="00B31C42">
        <w:t>tatus must be Endorsed</w:t>
      </w:r>
      <w:r>
        <w:t>, with case s</w:t>
      </w:r>
      <w:r w:rsidRPr="00B31C42">
        <w:t>ub-</w:t>
      </w:r>
      <w:r>
        <w:t>s</w:t>
      </w:r>
      <w:r w:rsidRPr="00B31C42">
        <w:t xml:space="preserve">tatus </w:t>
      </w:r>
      <w:r>
        <w:t xml:space="preserve">either </w:t>
      </w:r>
      <w:r w:rsidRPr="00B31C42">
        <w:t>Loan Active</w:t>
      </w:r>
      <w:r>
        <w:t>, Bankruptcy, or Payment Suspended (if the loan is in a Deferral period)</w:t>
      </w:r>
      <w:r w:rsidRPr="00B31C42">
        <w:t xml:space="preserve">. </w:t>
      </w:r>
      <w:r>
        <w:t xml:space="preserve"> This timeline tracks the process to </w:t>
      </w:r>
      <w:r w:rsidRPr="00BA2B86">
        <w:t xml:space="preserve">exercise the </w:t>
      </w:r>
      <w:r>
        <w:t>option to assign the loan to HUD. No Interest is included in the claim payment amount for this claim type.</w:t>
      </w:r>
    </w:p>
    <w:p w14:paraId="16CB3A06" w14:textId="77777777" w:rsidR="00E26F35" w:rsidRDefault="00E26F35" w:rsidP="00E26F35">
      <w:pPr>
        <w:pStyle w:val="BodyText"/>
      </w:pPr>
      <w:r w:rsidRPr="0088278D">
        <w:t>This timeline require</w:t>
      </w:r>
      <w:r>
        <w:t>s</w:t>
      </w:r>
      <w:r w:rsidRPr="0088278D">
        <w:t xml:space="preserve"> </w:t>
      </w:r>
      <w:r>
        <w:t xml:space="preserve">HUD NSC Contractor and HUD </w:t>
      </w:r>
      <w:r w:rsidRPr="0088278D">
        <w:t>interaction. Upon initiation of this timeline, the case sub-status is updated to</w:t>
      </w:r>
      <w:r w:rsidRPr="00242E1D">
        <w:t xml:space="preserve"> </w:t>
      </w:r>
      <w:r>
        <w:t>CT</w:t>
      </w:r>
      <w:r w:rsidRPr="00BA2B86">
        <w:t xml:space="preserve"> </w:t>
      </w:r>
      <w:r>
        <w:t>20-Pending Assignment</w:t>
      </w:r>
      <w:r w:rsidRPr="0088278D">
        <w:t>.</w:t>
      </w:r>
      <w:r>
        <w:t xml:space="preserve"> If the timeline is inactivated, the </w:t>
      </w:r>
      <w:r w:rsidRPr="0088278D">
        <w:t>case sub-status</w:t>
      </w:r>
      <w:r>
        <w:t xml:space="preserve"> is updated accordingly. Only one active Claim Type 20-Demand Assignment</w:t>
      </w:r>
      <w:r w:rsidRPr="0088278D">
        <w:t xml:space="preserve"> timeline can</w:t>
      </w:r>
      <w:r>
        <w:t xml:space="preserve"> </w:t>
      </w:r>
      <w:r w:rsidRPr="0088278D">
        <w:t xml:space="preserve">be </w:t>
      </w:r>
      <w:r>
        <w:t>associated with</w:t>
      </w:r>
      <w:r w:rsidRPr="0088278D">
        <w:t xml:space="preserve"> a loan.</w:t>
      </w:r>
      <w:r>
        <w:t xml:space="preserve"> </w:t>
      </w:r>
      <w:r w:rsidRPr="0088278D">
        <w:t xml:space="preserve">The </w:t>
      </w:r>
      <w:r>
        <w:t>Servicing Management tab</w:t>
      </w:r>
      <w:r w:rsidRPr="0088278D">
        <w:t xml:space="preserve"> can be used to </w:t>
      </w:r>
      <w:r>
        <w:t xml:space="preserve">inactivate the timeline. Once the timeline is inactivated, none of the steps can be edited. The timeline cannot be activated once inactivated. </w:t>
      </w:r>
    </w:p>
    <w:p w14:paraId="0D7DC1B0" w14:textId="77777777" w:rsidR="00E26F35" w:rsidRDefault="00E26F35" w:rsidP="00E26F35">
      <w:pPr>
        <w:pStyle w:val="BodyText"/>
      </w:pPr>
      <w:r w:rsidRPr="000B588B">
        <w:t>Claim Type 2</w:t>
      </w:r>
      <w:r>
        <w:t>0</w:t>
      </w:r>
      <w:r w:rsidRPr="000B588B">
        <w:t xml:space="preserve"> cannot be filed on a loan </w:t>
      </w:r>
      <w:r>
        <w:t>that has</w:t>
      </w:r>
      <w:r w:rsidRPr="000B588B">
        <w:t xml:space="preserve"> Corp Advance Transactions </w:t>
      </w:r>
      <w:r>
        <w:t xml:space="preserve">and / or Pre D&amp;P </w:t>
      </w:r>
      <w:r w:rsidRPr="000B588B">
        <w:t xml:space="preserve">Transactions </w:t>
      </w:r>
      <w:r>
        <w:t>–</w:t>
      </w:r>
      <w:r w:rsidRPr="000B588B">
        <w:t xml:space="preserve"> </w:t>
      </w:r>
      <w:r>
        <w:t>(</w:t>
      </w:r>
      <w:r w:rsidRPr="000B588B">
        <w:t>Taxes, Flood INS, Condo Fees, Ground Rent, Hazard INS, HOA Dues</w:t>
      </w:r>
      <w:r>
        <w:t>)</w:t>
      </w:r>
      <w:r w:rsidRPr="000B588B">
        <w:t xml:space="preserve"> at the time of assignment of the loan.</w:t>
      </w:r>
    </w:p>
    <w:p w14:paraId="2C7C37AF" w14:textId="77777777" w:rsidR="00E26F35" w:rsidRDefault="00E26F35" w:rsidP="00E26F35">
      <w:pPr>
        <w:pStyle w:val="BodyText"/>
      </w:pPr>
      <w:bookmarkStart w:id="4458" w:name="_Hlk171065814"/>
      <w:r w:rsidRPr="008C67D6">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3470F7A3" w14:textId="77777777" w:rsidR="00E26F35" w:rsidRDefault="00E26F35" w:rsidP="00E26F35">
      <w:pPr>
        <w:pStyle w:val="Heading3"/>
      </w:pPr>
      <w:bookmarkStart w:id="4459" w:name="_Toc230163504"/>
      <w:bookmarkEnd w:id="4458"/>
      <w:r>
        <w:t>CT20 Timeline Steps</w:t>
      </w:r>
      <w:bookmarkEnd w:id="4459"/>
    </w:p>
    <w:p w14:paraId="6CD8F17E" w14:textId="77777777" w:rsidR="00E26F35" w:rsidRDefault="00E26F35" w:rsidP="00E26F35">
      <w:pPr>
        <w:pStyle w:val="BodyText"/>
      </w:pPr>
      <w:r w:rsidRPr="009D4AF3">
        <w:t>The Servicer attaches all required documentation and completes the necessary steps on the timeline.</w:t>
      </w:r>
      <w:r>
        <w:t xml:space="preserve"> The following Template Steps are displayed when the timeline is initiated. The steps are Servicer steps unless otherwise stated: </w:t>
      </w:r>
    </w:p>
    <w:p w14:paraId="59B56156"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Borrower Disbursement made by HUD</w:t>
      </w:r>
    </w:p>
    <w:p w14:paraId="1E64161B" w14:textId="77777777" w:rsidR="00E26F35" w:rsidRPr="0063696A"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Issues Demand Assignment Letter</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00B0D8F0"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Confirm Clear Title</w:t>
      </w:r>
    </w:p>
    <w:p w14:paraId="1B7F1B79"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Confirm Occupancy</w:t>
      </w:r>
    </w:p>
    <w:p w14:paraId="764DB1D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Verify Hazard Insurance current</w:t>
      </w:r>
    </w:p>
    <w:p w14:paraId="1DAC9C5A"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Verify Flood Insurance current (if required)</w:t>
      </w:r>
    </w:p>
    <w:p w14:paraId="01F6E1B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Verify Property Taxes current</w:t>
      </w:r>
    </w:p>
    <w:p w14:paraId="773E0C15"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Upload Compliance Package</w:t>
      </w:r>
    </w:p>
    <w:p w14:paraId="22628356"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Upload Collateral Package</w:t>
      </w:r>
    </w:p>
    <w:p w14:paraId="38552E7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Upload Servicing Package</w:t>
      </w:r>
    </w:p>
    <w:p w14:paraId="36E47C39"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Submit Assignment Request to HUD</w:t>
      </w:r>
    </w:p>
    <w:p w14:paraId="767E6D3F"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HECM Assignment Acceptance Checklist Completed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6B32023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Original Mortgage/Deed of Trust &amp; Note sent to HUD</w:t>
      </w:r>
    </w:p>
    <w:p w14:paraId="30DEC53B" w14:textId="79C2EA77" w:rsidR="00E26F35" w:rsidRPr="000013A2"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Original Mortgage/Deed of Trust &amp; Note received by HUD</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6D41347C" w14:textId="5AA61312" w:rsidR="00E26F35" w:rsidRDefault="00E26F35" w:rsidP="00E26F35">
      <w:pPr>
        <w:pStyle w:val="OrderedList"/>
        <w:jc w:val="both"/>
      </w:pPr>
      <w:r>
        <w:t xml:space="preserve">The following Optional Steps are available on this timeline. </w:t>
      </w:r>
      <w:bookmarkStart w:id="4460" w:name="_Hlk171065821"/>
      <w:r>
        <w:t>Certain steps are only available for specific user role groups, such as HUD or HUD Contractor, and are not available for Servicer user roles. Refer to section 7.1.8 “To Add Optional Timeline Steps” for general information how to add and complete optional steps within a timeline</w:t>
      </w:r>
      <w:r w:rsidR="0087376D">
        <w:t>. The steps are Servicer steps unless otherwise stated</w:t>
      </w:r>
      <w:r>
        <w:t xml:space="preserve">: </w:t>
      </w:r>
      <w:bookmarkEnd w:id="4460"/>
    </w:p>
    <w:p w14:paraId="798760E5"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 Follow Up on Recorded Assignment</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599D281A"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Servicer - Follow Up</w:t>
      </w:r>
    </w:p>
    <w:p w14:paraId="7D185179"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Received HUD Decision - Pending Incomplete Package</w:t>
      </w:r>
    </w:p>
    <w:p w14:paraId="28FA7B9B"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Decision - Pending Incomplete Package</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2C64AB79"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Denied - Funds Due HUD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2D13035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Denied - No Funds Due HUD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4D741E42"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Issued Preliminary Title Approval</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7AB9BB44"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Reimbursement to HUD Completed</w:t>
      </w:r>
    </w:p>
    <w:p w14:paraId="4252121E" w14:textId="77777777" w:rsidR="00E26F35" w:rsidRPr="00B42327"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Insurance Termination Completed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05A2B565" w14:textId="12F2677C" w:rsidR="00B42327" w:rsidRPr="00B42327" w:rsidRDefault="00B42327" w:rsidP="00B42327">
      <w:pPr>
        <w:numPr>
          <w:ilvl w:val="0"/>
          <w:numId w:val="21"/>
        </w:numPr>
        <w:spacing w:after="0" w:line="240" w:lineRule="auto"/>
        <w:jc w:val="both"/>
      </w:pPr>
      <w:r>
        <w:rPr>
          <w:rFonts w:ascii="Cambria" w:eastAsia="Times New Roman" w:hAnsi="Cambria"/>
          <w:bCs/>
          <w:noProof/>
          <w:color w:val="000000"/>
        </w:rPr>
        <w:t>Assignment of Mortgage (AOM) Rejected –</w:t>
      </w:r>
      <w:r>
        <w:t xml:space="preserve"> </w:t>
      </w:r>
      <w:r w:rsidRPr="003E088F">
        <w:rPr>
          <w:rFonts w:ascii="Cambria" w:eastAsia="Times New Roman" w:hAnsi="Cambria"/>
          <w:b/>
          <w:i/>
          <w:iCs/>
          <w:noProof/>
          <w:color w:val="000000"/>
        </w:rPr>
        <w:t>HUD Contractor Step</w:t>
      </w:r>
      <w:r>
        <w:t xml:space="preserve"> </w:t>
      </w:r>
    </w:p>
    <w:p w14:paraId="618DF0D2" w14:textId="32173340" w:rsidR="00E26F35" w:rsidRDefault="00E26F35" w:rsidP="0087376D">
      <w:pPr>
        <w:pStyle w:val="BodyText"/>
        <w:jc w:val="left"/>
      </w:pPr>
      <w:r>
        <w:t>The following Trigger Steps are available on this timeline.</w:t>
      </w:r>
      <w:r w:rsidR="0087376D" w:rsidRPr="0087376D">
        <w:t xml:space="preserve"> </w:t>
      </w:r>
      <w:r w:rsidR="0087376D">
        <w:t>The steps are Servicer steps unless otherwise stated:</w:t>
      </w:r>
    </w:p>
    <w:p w14:paraId="1D5CA605"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Package Received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0659DFB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Package Reviewed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40E83769"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to HUD sent for recording/Servicer Files Claim Type 20 - Form 27011</w:t>
      </w:r>
    </w:p>
    <w:p w14:paraId="27A29F5F"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Recorded Assignment Received</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24C8CC64"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Issued Final Title Approval</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4655D9BE"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Decision Denied Letter</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668F1773"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HUD Approves Claim Type 20 for Payment</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1A83974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Submitted for Payment</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454F6C57"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Claims Paid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12FC0E84"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Servicer Notified of Preliminary Title Approval Decision</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6AC58750"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Follow-up on Incomplete Package</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36E4EC18"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Assignment to HUD Recorded Date</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07421B15"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Receipt of recorded assignment from county</w:t>
      </w:r>
    </w:p>
    <w:p w14:paraId="0E159740"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Sent recorded assignment to HUD</w:t>
      </w:r>
    </w:p>
    <w:p w14:paraId="6D582294" w14:textId="77777777" w:rsidR="00E26F35" w:rsidRPr="00920296"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Welcome Letter Sent</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693367AC" w14:textId="77777777" w:rsidR="00E26F35" w:rsidRPr="00B42327" w:rsidRDefault="00E26F35" w:rsidP="00E26F35">
      <w:pPr>
        <w:numPr>
          <w:ilvl w:val="0"/>
          <w:numId w:val="21"/>
        </w:numPr>
        <w:spacing w:after="0" w:line="240" w:lineRule="auto"/>
        <w:jc w:val="both"/>
        <w:rPr>
          <w:rFonts w:ascii="Cambria" w:eastAsia="Times New Roman" w:hAnsi="Cambria"/>
          <w:bCs/>
          <w:noProof/>
          <w:color w:val="000000"/>
        </w:rPr>
      </w:pPr>
      <w:r w:rsidRPr="00920296">
        <w:rPr>
          <w:rFonts w:ascii="Cambria" w:eastAsia="Times New Roman" w:hAnsi="Cambria"/>
          <w:bCs/>
          <w:noProof/>
          <w:color w:val="000000"/>
        </w:rPr>
        <w:t>Review for Insurance Termination</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6D872ACE" w14:textId="1EFD8CC3" w:rsidR="00B42327" w:rsidRPr="00D32CBE" w:rsidRDefault="00B42327" w:rsidP="00B42327">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Corrected AOM has been submitted </w:t>
      </w:r>
    </w:p>
    <w:p w14:paraId="47C1B69B" w14:textId="1E0252E9" w:rsidR="00B42327" w:rsidRPr="00B42327" w:rsidRDefault="00B42327" w:rsidP="00B42327">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Contractor received AOM for review – </w:t>
      </w:r>
      <w:r>
        <w:rPr>
          <w:rFonts w:ascii="Cambria" w:eastAsia="Times New Roman" w:hAnsi="Cambria"/>
          <w:b/>
          <w:i/>
          <w:iCs/>
          <w:noProof/>
          <w:color w:val="000000"/>
        </w:rPr>
        <w:t xml:space="preserve">HUD Contractor Step </w:t>
      </w:r>
    </w:p>
    <w:p w14:paraId="741D1E81" w14:textId="77777777" w:rsidR="00E26F35" w:rsidRDefault="00E26F35" w:rsidP="00E26F35">
      <w:pPr>
        <w:pStyle w:val="Heading3"/>
      </w:pPr>
      <w:bookmarkStart w:id="4461" w:name="_Toc230163505"/>
      <w:r>
        <w:t>CT20 Assignment Timeline Letters</w:t>
      </w:r>
      <w:bookmarkEnd w:id="4461"/>
    </w:p>
    <w:p w14:paraId="1C281FB8" w14:textId="77777777" w:rsidR="00E26F35" w:rsidRDefault="00E26F35" w:rsidP="00E26F35">
      <w:pPr>
        <w:pStyle w:val="OrderedList"/>
        <w:jc w:val="both"/>
        <w:rPr>
          <w:bCs/>
        </w:rPr>
      </w:pPr>
      <w:r>
        <w:rPr>
          <w:bCs/>
        </w:rPr>
        <w:t>Multiple letters are available on this timeline. To generate and save Letters, click the Print icon next to the step name and enter necessary information in the popup modal. Using the Print icon will automatically save the Letter to the Documents page in the system, whereas using the Preview / magnifying glass icon will not save the document. It is recommended to use the Print icon.</w:t>
      </w:r>
    </w:p>
    <w:p w14:paraId="4A559C33" w14:textId="77777777" w:rsidR="00E26F35" w:rsidRDefault="00E26F35" w:rsidP="00E26F35">
      <w:pPr>
        <w:pStyle w:val="OrderedList"/>
        <w:jc w:val="both"/>
        <w:rPr>
          <w:bCs/>
        </w:rPr>
      </w:pPr>
      <w:r>
        <w:rPr>
          <w:bCs/>
        </w:rPr>
        <w:t xml:space="preserve">The following Letters are available on the </w:t>
      </w:r>
      <w:r>
        <w:t>Claim Type 20-Demand Assignment</w:t>
      </w:r>
      <w:r w:rsidRPr="00287280">
        <w:rPr>
          <w:bCs/>
        </w:rPr>
        <w:t xml:space="preserve"> timeline:</w:t>
      </w:r>
    </w:p>
    <w:p w14:paraId="51563FDF"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Letter “HECM Assignment Acceptance Checklist” is tied to step “HECM Assignment Acceptance Checklist Completed” and tied to form “Checklist for assigning a Loan to HUD”.</w:t>
      </w:r>
    </w:p>
    <w:p w14:paraId="74DD24B3"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“Preliminary Title Approval” is tied to step “Servicer Notified of Preliminary Title Approval Decision” </w:t>
      </w:r>
    </w:p>
    <w:p w14:paraId="62D5ED4C"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Letter “Incomplete Package - Request for Assignment Letter” is tied to step “Follow-up on Incomplete Package”</w:t>
      </w:r>
    </w:p>
    <w:p w14:paraId="43FD69A1"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“HECM Recorded Assignment to HUD Not Received” is tied to step “HUD - Follow Up on Recorded Assignment” </w:t>
      </w:r>
    </w:p>
    <w:p w14:paraId="6BCA2A57"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“HUD Issued Final Title Approval” is tied to step “HUD Issued Final Title Approval” </w:t>
      </w:r>
    </w:p>
    <w:p w14:paraId="45C7382D"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“Denial Request for Assignment Letter” is tied to step “HUD Decision Denied Letter” </w:t>
      </w:r>
    </w:p>
    <w:p w14:paraId="06C2F7D5" w14:textId="77777777" w:rsidR="00E26F35" w:rsidRPr="00C05B8B" w:rsidRDefault="00E26F35" w:rsidP="00E26F3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“Welcome Letter” is tied to step “Welcome Letter Sent” </w:t>
      </w:r>
    </w:p>
    <w:p w14:paraId="00AA65EC" w14:textId="77777777" w:rsidR="00E26F35" w:rsidRPr="00234C92" w:rsidRDefault="00E26F35" w:rsidP="006C3C3F">
      <w:pPr>
        <w:pStyle w:val="ListParagraph"/>
        <w:numPr>
          <w:ilvl w:val="1"/>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CT20</w:t>
      </w:r>
      <w:r w:rsidRPr="00234C92">
        <w:rPr>
          <w:rFonts w:ascii="Cambria" w:eastAsia="Times New Roman" w:hAnsi="Cambria"/>
          <w:lang w:bidi="en-US"/>
          <w14:scene3d>
            <w14:camera w14:prst="orthographicFront"/>
            <w14:lightRig w14:rig="threePt" w14:dir="t">
              <w14:rot w14:lat="0" w14:lon="0" w14:rev="0"/>
            </w14:lightRig>
          </w14:scene3d>
        </w:rPr>
        <w:t xml:space="preserve"> Welcome letter</w:t>
      </w:r>
      <w:r>
        <w:rPr>
          <w:rFonts w:ascii="Cambria" w:eastAsia="Times New Roman" w:hAnsi="Cambria"/>
          <w:lang w:bidi="en-US"/>
          <w14:scene3d>
            <w14:camera w14:prst="orthographicFront"/>
            <w14:lightRig w14:rig="threePt" w14:dir="t">
              <w14:rot w14:lat="0" w14:lon="0" w14:rev="0"/>
            </w14:lightRig>
          </w14:scene3d>
        </w:rPr>
        <w:t xml:space="preserve"> is added automatically during the nightly jobs and is permitted to be printed if all the following criteria are met:</w:t>
      </w:r>
      <w:r w:rsidRPr="00234C92">
        <w:rPr>
          <w:rFonts w:ascii="Cambria" w:eastAsia="Times New Roman" w:hAnsi="Cambria"/>
          <w:lang w:bidi="en-US"/>
          <w14:scene3d>
            <w14:camera w14:prst="orthographicFront"/>
            <w14:lightRig w14:rig="threePt" w14:dir="t">
              <w14:rot w14:lat="0" w14:lon="0" w14:rev="0"/>
            </w14:lightRig>
          </w14:scene3d>
        </w:rPr>
        <w:t xml:space="preserve"> </w:t>
      </w:r>
    </w:p>
    <w:p w14:paraId="2414C369" w14:textId="77777777" w:rsidR="00E26F35" w:rsidRPr="00234C92" w:rsidRDefault="00E26F3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“HUD Issued Preliminary Title” Step is completed.</w:t>
      </w:r>
    </w:p>
    <w:p w14:paraId="4B996138" w14:textId="77777777" w:rsidR="00E26F35" w:rsidRPr="00234C92" w:rsidRDefault="00E26F3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There is NEITHER an Active Due &amp;</w:t>
      </w:r>
      <w:r>
        <w:rPr>
          <w:rFonts w:ascii="Cambria" w:eastAsia="Times New Roman" w:hAnsi="Cambria"/>
          <w:lang w:bidi="en-US"/>
          <w14:scene3d>
            <w14:camera w14:prst="orthographicFront"/>
            <w14:lightRig w14:rig="threePt" w14:dir="t">
              <w14:rot w14:lat="0" w14:lon="0" w14:rev="0"/>
            </w14:lightRig>
          </w14:scene3d>
        </w:rPr>
        <w:t xml:space="preserve"> </w:t>
      </w:r>
      <w:r w:rsidRPr="00234C92">
        <w:rPr>
          <w:rFonts w:ascii="Cambria" w:eastAsia="Times New Roman" w:hAnsi="Cambria"/>
          <w:lang w:bidi="en-US"/>
          <w14:scene3d>
            <w14:camera w14:prst="orthographicFront"/>
            <w14:lightRig w14:rig="threePt" w14:dir="t">
              <w14:rot w14:lat="0" w14:lon="0" w14:rev="0"/>
            </w14:lightRig>
          </w14:scene3d>
        </w:rPr>
        <w:t>Payable w/HUD Approval OR Active Due &amp; Payable w/o Approval Timeline</w:t>
      </w:r>
    </w:p>
    <w:p w14:paraId="56339106" w14:textId="77777777" w:rsidR="00E26F35" w:rsidRPr="00234C92" w:rsidRDefault="00E26F3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If Case Status is Endorsed, Case Sub Status must be “CT 2</w:t>
      </w:r>
      <w:r>
        <w:rPr>
          <w:rFonts w:ascii="Cambria" w:eastAsia="Times New Roman" w:hAnsi="Cambria"/>
          <w:lang w:bidi="en-US"/>
          <w14:scene3d>
            <w14:camera w14:prst="orthographicFront"/>
            <w14:lightRig w14:rig="threePt" w14:dir="t">
              <w14:rot w14:lat="0" w14:lon="0" w14:rev="0"/>
            </w14:lightRig>
          </w14:scene3d>
        </w:rPr>
        <w:t>0</w:t>
      </w:r>
      <w:r w:rsidRPr="00234C92">
        <w:rPr>
          <w:rFonts w:ascii="Cambria" w:eastAsia="Times New Roman" w:hAnsi="Cambria"/>
          <w:lang w:bidi="en-US"/>
          <w14:scene3d>
            <w14:camera w14:prst="orthographicFront"/>
            <w14:lightRig w14:rig="threePt" w14:dir="t">
              <w14:rot w14:lat="0" w14:lon="0" w14:rev="0"/>
            </w14:lightRig>
          </w14:scene3d>
        </w:rPr>
        <w:t xml:space="preserve"> – Preliminary Title Approval"</w:t>
      </w:r>
      <w:r>
        <w:rPr>
          <w:rFonts w:ascii="Cambria" w:eastAsia="Times New Roman" w:hAnsi="Cambria"/>
          <w:lang w:bidi="en-US"/>
          <w14:scene3d>
            <w14:camera w14:prst="orthographicFront"/>
            <w14:lightRig w14:rig="threePt" w14:dir="t">
              <w14:rot w14:lat="0" w14:lon="0" w14:rev="0"/>
            </w14:lightRig>
          </w14:scene3d>
        </w:rPr>
        <w:t xml:space="preserve"> or</w:t>
      </w:r>
      <w:r w:rsidRPr="00234C92">
        <w:rPr>
          <w:rFonts w:ascii="Cambria" w:eastAsia="Times New Roman" w:hAnsi="Cambria"/>
          <w:lang w:bidi="en-US"/>
          <w14:scene3d>
            <w14:camera w14:prst="orthographicFront"/>
            <w14:lightRig w14:rig="threePt" w14:dir="t">
              <w14:rot w14:lat="0" w14:lon="0" w14:rev="0"/>
            </w14:lightRig>
          </w14:scene3d>
        </w:rPr>
        <w:t xml:space="preserve"> "Payment Suspende</w:t>
      </w:r>
      <w:r>
        <w:rPr>
          <w:rFonts w:ascii="Cambria" w:eastAsia="Times New Roman" w:hAnsi="Cambria"/>
          <w:lang w:bidi="en-US"/>
          <w14:scene3d>
            <w14:camera w14:prst="orthographicFront"/>
            <w14:lightRig w14:rig="threePt" w14:dir="t">
              <w14:rot w14:lat="0" w14:lon="0" w14:rev="0"/>
            </w14:lightRig>
          </w14:scene3d>
        </w:rPr>
        <w:t>d</w:t>
      </w:r>
      <w:r w:rsidRPr="00234C92">
        <w:rPr>
          <w:rFonts w:ascii="Cambria" w:eastAsia="Times New Roman" w:hAnsi="Cambria"/>
          <w:lang w:bidi="en-US"/>
          <w14:scene3d>
            <w14:camera w14:prst="orthographicFront"/>
            <w14:lightRig w14:rig="threePt" w14:dir="t">
              <w14:rot w14:lat="0" w14:lon="0" w14:rev="0"/>
            </w14:lightRig>
          </w14:scene3d>
        </w:rPr>
        <w:t>"</w:t>
      </w:r>
      <w:r>
        <w:rPr>
          <w:rFonts w:ascii="Cambria" w:eastAsia="Times New Roman" w:hAnsi="Cambria"/>
          <w:lang w:bidi="en-US"/>
          <w14:scene3d>
            <w14:camera w14:prst="orthographicFront"/>
            <w14:lightRig w14:rig="threePt" w14:dir="t">
              <w14:rot w14:lat="0" w14:lon="0" w14:rev="0"/>
            </w14:lightRig>
          </w14:scene3d>
        </w:rPr>
        <w:t xml:space="preserve"> </w:t>
      </w:r>
      <w:r w:rsidRPr="0077593F">
        <w:rPr>
          <w:rFonts w:ascii="Cambria" w:eastAsia="Times New Roman" w:hAnsi="Cambria"/>
          <w:lang w:bidi="en-US"/>
          <w14:scene3d>
            <w14:camera w14:prst="orthographicFront"/>
            <w14:lightRig w14:rig="threePt" w14:dir="t">
              <w14:rot w14:lat="0" w14:lon="0" w14:rev="0"/>
            </w14:lightRig>
          </w14:scene3d>
        </w:rPr>
        <w:t>or “Bankruptcy”</w:t>
      </w:r>
    </w:p>
    <w:p w14:paraId="134F7617" w14:textId="77777777" w:rsidR="00E26F35" w:rsidRDefault="00E26F3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If Case Status is Assigned, then Case Sub Status must be "Loan Active” or “Payment Suspended</w:t>
      </w:r>
      <w:r>
        <w:rPr>
          <w:rFonts w:ascii="Cambria" w:eastAsia="Times New Roman" w:hAnsi="Cambria"/>
          <w:lang w:bidi="en-US"/>
          <w14:scene3d>
            <w14:camera w14:prst="orthographicFront"/>
            <w14:lightRig w14:rig="threePt" w14:dir="t">
              <w14:rot w14:lat="0" w14:lon="0" w14:rev="0"/>
            </w14:lightRig>
          </w14:scene3d>
        </w:rPr>
        <w:t>.</w:t>
      </w:r>
      <w:r w:rsidRPr="00234C92">
        <w:rPr>
          <w:rFonts w:ascii="Cambria" w:eastAsia="Times New Roman" w:hAnsi="Cambria"/>
          <w:lang w:bidi="en-US"/>
          <w14:scene3d>
            <w14:camera w14:prst="orthographicFront"/>
            <w14:lightRig w14:rig="threePt" w14:dir="t">
              <w14:rot w14:lat="0" w14:lon="0" w14:rev="0"/>
            </w14:lightRig>
          </w14:scene3d>
        </w:rPr>
        <w:t xml:space="preserve">" </w:t>
      </w:r>
    </w:p>
    <w:p w14:paraId="6A71FAD6" w14:textId="77777777" w:rsidR="00E26F35" w:rsidRDefault="00E26F35" w:rsidP="00E26F35">
      <w:pPr>
        <w:pStyle w:val="Heading3"/>
      </w:pPr>
      <w:bookmarkStart w:id="4462" w:name="_Toc230163506"/>
      <w:r>
        <w:t xml:space="preserve">Servicer Activities - </w:t>
      </w:r>
      <w:r w:rsidRPr="00736F11">
        <w:t>Submit Assignment Request to HUD</w:t>
      </w:r>
      <w:bookmarkEnd w:id="4462"/>
    </w:p>
    <w:p w14:paraId="31B0E392" w14:textId="77777777" w:rsidR="00E26F35" w:rsidRDefault="00E26F35" w:rsidP="006C3C3F">
      <w:pPr>
        <w:pStyle w:val="OrderedList"/>
        <w:numPr>
          <w:ilvl w:val="0"/>
          <w:numId w:val="302"/>
        </w:numPr>
        <w:jc w:val="both"/>
      </w:pPr>
      <w:r>
        <w:t xml:space="preserve">Prior to requesting preliminary title approval, ensure that the Lender Loan number is populated on the loan. This can be populated on the </w:t>
      </w:r>
      <w:r w:rsidRPr="00F341A9">
        <w:rPr>
          <w:b/>
        </w:rPr>
        <w:t>Loan Details</w:t>
      </w:r>
      <w:r>
        <w:t xml:space="preserve"> screen under </w:t>
      </w:r>
      <w:r w:rsidRPr="00F341A9">
        <w:rPr>
          <w:b/>
        </w:rPr>
        <w:t>Loan Identifiers</w:t>
      </w:r>
      <w:r>
        <w:t xml:space="preserve"> section.</w:t>
      </w:r>
    </w:p>
    <w:p w14:paraId="6A172D3B" w14:textId="77777777" w:rsidR="00E26F35" w:rsidRDefault="00E26F35" w:rsidP="006C3C3F">
      <w:pPr>
        <w:pStyle w:val="OrderedList"/>
        <w:numPr>
          <w:ilvl w:val="0"/>
          <w:numId w:val="302"/>
        </w:numPr>
        <w:jc w:val="both"/>
      </w:pPr>
      <w:r>
        <w:t>From the Claim Type 20-Demand Assignment</w:t>
      </w:r>
      <w:r>
        <w:rPr>
          <w:bCs/>
        </w:rPr>
        <w:t xml:space="preserve"> timeline steps page, s</w:t>
      </w:r>
      <w:r>
        <w:t xml:space="preserve">elect </w:t>
      </w:r>
      <w:r w:rsidRPr="00F341A9">
        <w:rPr>
          <w:b/>
          <w:bCs/>
        </w:rPr>
        <w:t>Submit Assignment Request to HUD,</w:t>
      </w:r>
      <w:r w:rsidRPr="00F341A9">
        <w:t xml:space="preserve"> populate the </w:t>
      </w:r>
      <w:r w:rsidRPr="00F341A9">
        <w:rPr>
          <w:b/>
        </w:rPr>
        <w:t>Completion Date</w:t>
      </w:r>
      <w:r w:rsidRPr="00217C0B">
        <w:t xml:space="preserve"> </w:t>
      </w:r>
      <w:r w:rsidRPr="00F341A9">
        <w:t xml:space="preserve">and click </w:t>
      </w:r>
      <w:r w:rsidRPr="00F341A9">
        <w:rPr>
          <w:b/>
          <w:bCs/>
        </w:rPr>
        <w:t>Submit</w:t>
      </w:r>
      <w:r w:rsidRPr="00217C0B">
        <w:t xml:space="preserve"> on </w:t>
      </w:r>
      <w:r>
        <w:t xml:space="preserve">the </w:t>
      </w:r>
      <w:r w:rsidRPr="00F341A9">
        <w:rPr>
          <w:b/>
        </w:rPr>
        <w:t>Edit Step</w:t>
      </w:r>
      <w:r w:rsidRPr="00217C0B">
        <w:t xml:space="preserve"> window. </w:t>
      </w:r>
    </w:p>
    <w:p w14:paraId="162F1E6E" w14:textId="77777777" w:rsidR="00E26F35" w:rsidRDefault="00E26F35" w:rsidP="006C3C3F">
      <w:pPr>
        <w:pStyle w:val="OrderedList"/>
        <w:numPr>
          <w:ilvl w:val="0"/>
          <w:numId w:val="302"/>
        </w:numPr>
        <w:jc w:val="both"/>
      </w:pPr>
      <w:r>
        <w:t xml:space="preserve">Errors: If any of the required conditions are not met an error message will appear. Example of error: Mortgagee’s reference number is required: </w:t>
      </w:r>
    </w:p>
    <w:p w14:paraId="28AF2E51" w14:textId="77777777" w:rsidR="00E26F35" w:rsidRDefault="00E26F35" w:rsidP="00E26F35">
      <w:pPr>
        <w:pStyle w:val="OrderedList"/>
        <w:jc w:val="center"/>
      </w:pPr>
      <w:r>
        <w:rPr>
          <w:noProof/>
        </w:rPr>
        <w:drawing>
          <wp:inline distT="0" distB="0" distL="0" distR="0" wp14:anchorId="48BCBAC1" wp14:editId="0B555795">
            <wp:extent cx="2484869" cy="1364459"/>
            <wp:effectExtent l="0" t="0" r="0" b="7620"/>
            <wp:docPr id="1090841330" name="Picture 109084133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8" name="Picture 3128" descr="Graphical user interface, text, application&#10;&#10;Description automatically generated"/>
                    <pic:cNvPicPr/>
                  </pic:nvPicPr>
                  <pic:blipFill>
                    <a:blip r:embed="rId410"/>
                    <a:stretch>
                      <a:fillRect/>
                    </a:stretch>
                  </pic:blipFill>
                  <pic:spPr>
                    <a:xfrm>
                      <a:off x="0" y="0"/>
                      <a:ext cx="2496836" cy="1371030"/>
                    </a:xfrm>
                    <a:prstGeom prst="rect">
                      <a:avLst/>
                    </a:prstGeom>
                  </pic:spPr>
                </pic:pic>
              </a:graphicData>
            </a:graphic>
          </wp:inline>
        </w:drawing>
      </w:r>
    </w:p>
    <w:p w14:paraId="6390906C" w14:textId="2A090292" w:rsidR="00E26F35" w:rsidRPr="00BA2B86" w:rsidRDefault="00E26F35" w:rsidP="00E26F35">
      <w:pPr>
        <w:pStyle w:val="FigureCaption0"/>
      </w:pPr>
      <w:bookmarkStart w:id="4463" w:name="_Toc230164229"/>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w:t>
      </w:r>
      <w:r>
        <w:rPr>
          <w:noProof/>
        </w:rPr>
        <w:fldChar w:fldCharType="end"/>
      </w:r>
      <w:r>
        <w:rPr>
          <w:noProof/>
        </w:rPr>
        <w:t>: Error Message to Enter Mortgagee Reference #</w:t>
      </w:r>
      <w:bookmarkEnd w:id="4463"/>
    </w:p>
    <w:p w14:paraId="3C016583" w14:textId="77777777" w:rsidR="00E26F35" w:rsidRPr="00F1624B" w:rsidRDefault="00E26F35" w:rsidP="006C3C3F">
      <w:pPr>
        <w:pStyle w:val="OrderedList"/>
        <w:numPr>
          <w:ilvl w:val="0"/>
          <w:numId w:val="302"/>
        </w:numPr>
        <w:jc w:val="both"/>
      </w:pPr>
      <w:r>
        <w:t xml:space="preserve">If all required conditions to complete </w:t>
      </w:r>
      <w:r w:rsidRPr="00736F11">
        <w:rPr>
          <w:b/>
          <w:bCs/>
        </w:rPr>
        <w:t>Submit Assignment Request to HUD</w:t>
      </w:r>
      <w:r>
        <w:t xml:space="preserve"> are met, a</w:t>
      </w:r>
      <w:r w:rsidRPr="00217C0B">
        <w:rPr>
          <w:b/>
          <w:bCs/>
        </w:rPr>
        <w:t xml:space="preserve"> </w:t>
      </w:r>
      <w:r>
        <w:rPr>
          <w:b/>
          <w:bCs/>
        </w:rPr>
        <w:t>C</w:t>
      </w:r>
      <w:r w:rsidRPr="008C5980">
        <w:rPr>
          <w:b/>
          <w:bCs/>
        </w:rPr>
        <w:t>ertify</w:t>
      </w:r>
      <w:r w:rsidRPr="00217C0B">
        <w:rPr>
          <w:b/>
          <w:bCs/>
        </w:rPr>
        <w:t xml:space="preserve"> </w:t>
      </w:r>
      <w:r w:rsidRPr="00217C0B">
        <w:t xml:space="preserve">pop-up window </w:t>
      </w:r>
      <w:r>
        <w:t xml:space="preserve">is </w:t>
      </w:r>
      <w:r w:rsidRPr="00217C0B">
        <w:t xml:space="preserve">displayed to certify that the </w:t>
      </w:r>
      <w:r>
        <w:t xml:space="preserve">documents attached in the previous steps </w:t>
      </w:r>
      <w:r w:rsidRPr="00217C0B">
        <w:t xml:space="preserve">are true and correct. </w:t>
      </w:r>
      <w:r>
        <w:t xml:space="preserve">Click </w:t>
      </w:r>
      <w:r w:rsidRPr="001E609A">
        <w:rPr>
          <w:b/>
          <w:bCs/>
        </w:rPr>
        <w:t>Yes</w:t>
      </w:r>
      <w:r w:rsidRPr="00217C0B">
        <w:rPr>
          <w:bCs/>
        </w:rPr>
        <w:t xml:space="preserve">. The request is ready for review by </w:t>
      </w:r>
      <w:r>
        <w:rPr>
          <w:bCs/>
        </w:rPr>
        <w:t>HUD NSC Contractor</w:t>
      </w:r>
      <w:r w:rsidRPr="00217C0B">
        <w:rPr>
          <w:bCs/>
        </w:rPr>
        <w:t>.</w:t>
      </w:r>
    </w:p>
    <w:p w14:paraId="1CA02A1C" w14:textId="77777777" w:rsidR="00E26F35" w:rsidRDefault="00E26F35" w:rsidP="00E26F35">
      <w:pPr>
        <w:pStyle w:val="BodyText"/>
        <w:jc w:val="center"/>
      </w:pPr>
      <w:r w:rsidRPr="00CD5540">
        <w:rPr>
          <w:noProof/>
        </w:rPr>
        <w:t xml:space="preserve"> </w:t>
      </w:r>
      <w:r>
        <w:rPr>
          <w:noProof/>
        </w:rPr>
        <w:drawing>
          <wp:inline distT="0" distB="0" distL="0" distR="0" wp14:anchorId="640D9DF5" wp14:editId="7971ADFF">
            <wp:extent cx="3332155" cy="1327604"/>
            <wp:effectExtent l="0" t="0" r="1905" b="6350"/>
            <wp:docPr id="2082514021" name="Picture 208251402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9" name="Picture 3129" descr="Graphical user interface, text, application, chat or text message&#10;&#10;Description automatically generated"/>
                    <pic:cNvPicPr/>
                  </pic:nvPicPr>
                  <pic:blipFill>
                    <a:blip r:embed="rId411"/>
                    <a:stretch>
                      <a:fillRect/>
                    </a:stretch>
                  </pic:blipFill>
                  <pic:spPr>
                    <a:xfrm>
                      <a:off x="0" y="0"/>
                      <a:ext cx="3341834" cy="1331460"/>
                    </a:xfrm>
                    <a:prstGeom prst="rect">
                      <a:avLst/>
                    </a:prstGeom>
                  </pic:spPr>
                </pic:pic>
              </a:graphicData>
            </a:graphic>
          </wp:inline>
        </w:drawing>
      </w:r>
    </w:p>
    <w:p w14:paraId="477C2DA4" w14:textId="5E49BD15" w:rsidR="00E26F35" w:rsidRDefault="00E26F35" w:rsidP="00E26F35">
      <w:pPr>
        <w:pStyle w:val="FigureCaption0"/>
        <w:rPr>
          <w:noProof/>
        </w:rPr>
      </w:pPr>
      <w:bookmarkStart w:id="4464" w:name="_Toc230164230"/>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w:t>
      </w:r>
      <w:r>
        <w:rPr>
          <w:noProof/>
        </w:rPr>
        <w:fldChar w:fldCharType="end"/>
      </w:r>
      <w:r>
        <w:rPr>
          <w:noProof/>
        </w:rPr>
        <w:t>: Certify Window – Submit Assignment Request Step</w:t>
      </w:r>
      <w:bookmarkEnd w:id="4464"/>
    </w:p>
    <w:p w14:paraId="68705376" w14:textId="128FDBF9" w:rsidR="00E26F35" w:rsidRPr="000013A2" w:rsidRDefault="00E26F35" w:rsidP="000013A2">
      <w:pPr>
        <w:pStyle w:val="OrderedList"/>
        <w:numPr>
          <w:ilvl w:val="0"/>
          <w:numId w:val="302"/>
        </w:numPr>
        <w:jc w:val="both"/>
        <w:rPr>
          <w:b/>
        </w:rPr>
      </w:pPr>
      <w:r w:rsidRPr="00217C0B">
        <w:t xml:space="preserve">The step </w:t>
      </w:r>
      <w:r w:rsidRPr="00A22CF4">
        <w:rPr>
          <w:b/>
        </w:rPr>
        <w:t>Original Mortgage/Deed of Trust &amp; Note sent to HUD</w:t>
      </w:r>
      <w:r w:rsidRPr="00217C0B">
        <w:t xml:space="preserve"> must be completed</w:t>
      </w:r>
      <w:r>
        <w:t xml:space="preserve"> by Servicer</w:t>
      </w:r>
      <w:r w:rsidRPr="00217C0B">
        <w:t xml:space="preserve">. To complete the step, select </w:t>
      </w:r>
      <w:r>
        <w:t>the step, enter</w:t>
      </w:r>
      <w:r w:rsidRPr="00217C0B">
        <w:t xml:space="preserve"> the </w:t>
      </w:r>
      <w:r w:rsidRPr="00B83BF4">
        <w:t xml:space="preserve">Completion </w:t>
      </w:r>
      <w:r w:rsidRPr="00A22CF4">
        <w:rPr>
          <w:b/>
        </w:rPr>
        <w:t>Date</w:t>
      </w:r>
      <w:r w:rsidRPr="00217C0B">
        <w:t xml:space="preserve">, </w:t>
      </w:r>
      <w:r>
        <w:t xml:space="preserve">provide the FedEx tracking number in the step note (if available) and </w:t>
      </w:r>
      <w:r w:rsidRPr="00217C0B">
        <w:t xml:space="preserve">click </w:t>
      </w:r>
      <w:r w:rsidRPr="00A22CF4">
        <w:rPr>
          <w:b/>
        </w:rPr>
        <w:t>Submit.</w:t>
      </w:r>
    </w:p>
    <w:p w14:paraId="383EC211" w14:textId="77777777" w:rsidR="00E26F35" w:rsidRDefault="00E26F35" w:rsidP="00E26F35">
      <w:pPr>
        <w:pStyle w:val="Heading3"/>
        <w:ind w:left="1080" w:hanging="1080"/>
        <w:jc w:val="both"/>
      </w:pPr>
      <w:bookmarkStart w:id="4465" w:name="_Toc230163507"/>
      <w:r>
        <w:t>HUD NSC Contractor Activities - Preliminary Title Approval</w:t>
      </w:r>
      <w:bookmarkEnd w:id="4465"/>
    </w:p>
    <w:p w14:paraId="5AA7DBBE" w14:textId="77777777" w:rsidR="00E26F35" w:rsidRDefault="00E26F35" w:rsidP="006C3C3F">
      <w:pPr>
        <w:pStyle w:val="OrderedList"/>
        <w:numPr>
          <w:ilvl w:val="0"/>
          <w:numId w:val="303"/>
        </w:numPr>
        <w:jc w:val="both"/>
      </w:pPr>
      <w:r>
        <w:t>From the Timeline Steps page, Click</w:t>
      </w:r>
      <w:r w:rsidRPr="00217C0B">
        <w:t xml:space="preserve"> the </w:t>
      </w:r>
      <w:r w:rsidRPr="00C92B1E">
        <w:rPr>
          <w:b/>
        </w:rPr>
        <w:t>magnifying glass icon</w:t>
      </w:r>
      <w:r w:rsidRPr="00217C0B">
        <w:t xml:space="preserve"> beside </w:t>
      </w:r>
      <w:r>
        <w:t xml:space="preserve">the </w:t>
      </w:r>
      <w:r w:rsidRPr="00217C0B">
        <w:t xml:space="preserve">step </w:t>
      </w:r>
      <w:r w:rsidRPr="00C92B1E">
        <w:rPr>
          <w:b/>
        </w:rPr>
        <w:t xml:space="preserve">HECM Assignment Acceptance Checklist Completed </w:t>
      </w:r>
      <w:r>
        <w:t>to generate the document Checklist.</w:t>
      </w:r>
      <w:r w:rsidRPr="00217C0B">
        <w:t xml:space="preserve"> </w:t>
      </w:r>
      <w:r>
        <w:t>A</w:t>
      </w:r>
      <w:r w:rsidRPr="00217C0B">
        <w:t xml:space="preserve"> new window with the checklist is displayed with options to </w:t>
      </w:r>
      <w:r>
        <w:t>p</w:t>
      </w:r>
      <w:r w:rsidRPr="00217C0B">
        <w:t>review</w:t>
      </w:r>
      <w:r>
        <w:t xml:space="preserve"> or print the document</w:t>
      </w:r>
      <w:r w:rsidRPr="00217C0B">
        <w:t xml:space="preserve">. </w:t>
      </w:r>
    </w:p>
    <w:p w14:paraId="74A5F27E" w14:textId="77777777" w:rsidR="00E26F35" w:rsidRDefault="00E26F35" w:rsidP="006C3C3F">
      <w:pPr>
        <w:pStyle w:val="OrderedList"/>
        <w:numPr>
          <w:ilvl w:val="0"/>
          <w:numId w:val="303"/>
        </w:numPr>
        <w:jc w:val="both"/>
      </w:pPr>
      <w:r>
        <w:t>U</w:t>
      </w:r>
      <w:r w:rsidRPr="00217C0B">
        <w:t xml:space="preserve">pdate the checklist and </w:t>
      </w:r>
      <w:r>
        <w:t>click</w:t>
      </w:r>
      <w:r w:rsidRPr="00217C0B">
        <w:t xml:space="preserve"> </w:t>
      </w:r>
      <w:r>
        <w:rPr>
          <w:b/>
        </w:rPr>
        <w:t>Print</w:t>
      </w:r>
      <w:r w:rsidRPr="00C92B1E">
        <w:rPr>
          <w:b/>
        </w:rPr>
        <w:t xml:space="preserve"> Document</w:t>
      </w:r>
      <w:r w:rsidRPr="00217C0B">
        <w:t xml:space="preserve"> to review the document. </w:t>
      </w:r>
      <w:r>
        <w:t xml:space="preserve"> </w:t>
      </w:r>
    </w:p>
    <w:p w14:paraId="1D54D040" w14:textId="77777777" w:rsidR="00E26F35" w:rsidRDefault="00E26F35" w:rsidP="006C3C3F">
      <w:pPr>
        <w:pStyle w:val="OrderedList"/>
        <w:numPr>
          <w:ilvl w:val="0"/>
          <w:numId w:val="303"/>
        </w:numPr>
        <w:jc w:val="both"/>
      </w:pPr>
      <w:r w:rsidRPr="0088278D">
        <w:t xml:space="preserve">To auto-save the changes made to the </w:t>
      </w:r>
      <w:r>
        <w:t xml:space="preserve">assignment checklist </w:t>
      </w:r>
      <w:r w:rsidRPr="0088278D">
        <w:t>document</w:t>
      </w:r>
      <w:r>
        <w:t>,</w:t>
      </w:r>
      <w:r w:rsidRPr="0088278D">
        <w:t xml:space="preserve"> </w:t>
      </w:r>
      <w:r>
        <w:t>click</w:t>
      </w:r>
      <w:r w:rsidRPr="0088278D">
        <w:t xml:space="preserve"> the </w:t>
      </w:r>
      <w:r w:rsidRPr="00C92B1E">
        <w:rPr>
          <w:b/>
        </w:rPr>
        <w:t>Print Document</w:t>
      </w:r>
      <w:r w:rsidRPr="0088278D">
        <w:t xml:space="preserve"> link. </w:t>
      </w:r>
      <w:r>
        <w:t>Click</w:t>
      </w:r>
      <w:r w:rsidRPr="0088278D">
        <w:t xml:space="preserve"> </w:t>
      </w:r>
      <w:r w:rsidRPr="00C92B1E">
        <w:rPr>
          <w:b/>
        </w:rPr>
        <w:t>Open</w:t>
      </w:r>
      <w:r w:rsidRPr="0088278D">
        <w:t xml:space="preserve"> on the File Download pop-up window. This action will save the updated </w:t>
      </w:r>
      <w:r w:rsidRPr="00217C0B">
        <w:t xml:space="preserve">HECM Assignment Acceptance Checklist </w:t>
      </w:r>
      <w:r w:rsidRPr="0088278D">
        <w:t xml:space="preserve">to the </w:t>
      </w:r>
      <w:r w:rsidRPr="00C92B1E">
        <w:rPr>
          <w:b/>
        </w:rPr>
        <w:t xml:space="preserve">Documents </w:t>
      </w:r>
      <w:r w:rsidRPr="0088278D">
        <w:t>tab. Refresh the screen to auto-complete the step</w:t>
      </w:r>
      <w:r>
        <w:t xml:space="preserve">. </w:t>
      </w:r>
    </w:p>
    <w:p w14:paraId="59C5E01F" w14:textId="77777777" w:rsidR="00E26F35" w:rsidRDefault="00E26F35" w:rsidP="006C3C3F">
      <w:pPr>
        <w:pStyle w:val="OrderedList"/>
        <w:numPr>
          <w:ilvl w:val="0"/>
          <w:numId w:val="303"/>
        </w:numPr>
        <w:jc w:val="both"/>
      </w:pPr>
      <w:r>
        <w:t xml:space="preserve">Click </w:t>
      </w:r>
      <w:r w:rsidRPr="00C92B1E">
        <w:rPr>
          <w:b/>
        </w:rPr>
        <w:t>New</w:t>
      </w:r>
      <w:r w:rsidRPr="00217C0B">
        <w:t xml:space="preserve"> </w:t>
      </w:r>
      <w:r>
        <w:t>and s</w:t>
      </w:r>
      <w:r w:rsidRPr="00217C0B">
        <w:t>elect</w:t>
      </w:r>
      <w:r>
        <w:t xml:space="preserve"> Step Description</w:t>
      </w:r>
      <w:r w:rsidRPr="00217C0B">
        <w:t xml:space="preserve"> </w:t>
      </w:r>
      <w:r w:rsidRPr="00C92B1E">
        <w:rPr>
          <w:b/>
        </w:rPr>
        <w:t>HUD Issued Preliminary Title Approval</w:t>
      </w:r>
      <w:r>
        <w:t>, enter Complete Date</w:t>
      </w:r>
      <w:r w:rsidRPr="00217C0B">
        <w:t xml:space="preserve"> and click </w:t>
      </w:r>
      <w:r w:rsidRPr="00C92B1E">
        <w:rPr>
          <w:b/>
        </w:rPr>
        <w:t>Submit.</w:t>
      </w:r>
      <w:r>
        <w:t xml:space="preserve"> All validations must pass to grant preliminary title approval.</w:t>
      </w:r>
    </w:p>
    <w:p w14:paraId="1733D9EF" w14:textId="6F8C0514" w:rsidR="00E26F35" w:rsidRPr="006178E9" w:rsidRDefault="00E26F35" w:rsidP="006C3C3F">
      <w:pPr>
        <w:pStyle w:val="OrderedList"/>
        <w:numPr>
          <w:ilvl w:val="0"/>
          <w:numId w:val="303"/>
        </w:numPr>
        <w:jc w:val="both"/>
      </w:pPr>
      <w:r>
        <w:t xml:space="preserve">If assignment package is incomplete and preliminary title approval will not be granted, follow the instructions in </w:t>
      </w:r>
      <w:r w:rsidRPr="00F06C26">
        <w:t>sections 8.</w:t>
      </w:r>
      <w:r w:rsidR="00F06C26" w:rsidRPr="00F06C26">
        <w:t>2.7</w:t>
      </w:r>
      <w:r w:rsidRPr="00F06C26">
        <w:t xml:space="preserve"> or </w:t>
      </w:r>
      <w:r w:rsidR="00F06C26" w:rsidRPr="00F06C26">
        <w:t>8.2.8</w:t>
      </w:r>
      <w:r w:rsidRPr="00F06C26">
        <w:t>.</w:t>
      </w:r>
    </w:p>
    <w:p w14:paraId="3B3C630B" w14:textId="77777777" w:rsidR="00E26F35" w:rsidRPr="00F1624B" w:rsidRDefault="00E26F35" w:rsidP="006C3C3F">
      <w:pPr>
        <w:pStyle w:val="OrderedList"/>
        <w:numPr>
          <w:ilvl w:val="0"/>
          <w:numId w:val="303"/>
        </w:numPr>
        <w:jc w:val="both"/>
      </w:pPr>
      <w:r w:rsidRPr="00217C0B">
        <w:t>A</w:t>
      </w:r>
      <w:r w:rsidRPr="0027249B">
        <w:rPr>
          <w:b/>
        </w:rPr>
        <w:t xml:space="preserve"> Certify </w:t>
      </w:r>
      <w:r w:rsidRPr="00217C0B">
        <w:t xml:space="preserve">pop-up window </w:t>
      </w:r>
      <w:r>
        <w:t xml:space="preserve">is </w:t>
      </w:r>
      <w:r w:rsidRPr="00217C0B">
        <w:t xml:space="preserve">displayed to certify that </w:t>
      </w:r>
      <w:r>
        <w:t>after this action the servicer will be able to transfer servicing of the loan</w:t>
      </w:r>
      <w:r w:rsidRPr="00217C0B">
        <w:t xml:space="preserve">. </w:t>
      </w:r>
      <w:r>
        <w:t xml:space="preserve">Click </w:t>
      </w:r>
      <w:r w:rsidRPr="0027249B">
        <w:rPr>
          <w:b/>
        </w:rPr>
        <w:t>Yes</w:t>
      </w:r>
      <w:r w:rsidRPr="00301CFB">
        <w:t>. The preliminary title approval is complete.</w:t>
      </w:r>
    </w:p>
    <w:p w14:paraId="16B05FD6" w14:textId="77777777" w:rsidR="00E26F35" w:rsidRDefault="00E26F35" w:rsidP="00506303">
      <w:pPr>
        <w:pStyle w:val="OrderedList"/>
        <w:jc w:val="center"/>
      </w:pPr>
      <w:r>
        <w:rPr>
          <w:noProof/>
        </w:rPr>
        <w:drawing>
          <wp:inline distT="0" distB="0" distL="0" distR="0" wp14:anchorId="192D025B" wp14:editId="6EC01421">
            <wp:extent cx="3606985" cy="952549"/>
            <wp:effectExtent l="19050" t="19050" r="12700" b="19050"/>
            <wp:docPr id="999048742" name="Picture 99904874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7" name="Picture 3137" descr="Graphical user interface, text, application, chat or text message&#10;&#10;Description automatically generated"/>
                    <pic:cNvPicPr/>
                  </pic:nvPicPr>
                  <pic:blipFill>
                    <a:blip r:embed="rId412"/>
                    <a:stretch>
                      <a:fillRect/>
                    </a:stretch>
                  </pic:blipFill>
                  <pic:spPr>
                    <a:xfrm>
                      <a:off x="0" y="0"/>
                      <a:ext cx="3606985" cy="952549"/>
                    </a:xfrm>
                    <a:prstGeom prst="rect">
                      <a:avLst/>
                    </a:prstGeom>
                    <a:ln w="19050">
                      <a:solidFill>
                        <a:schemeClr val="accent1"/>
                      </a:solidFill>
                    </a:ln>
                  </pic:spPr>
                </pic:pic>
              </a:graphicData>
            </a:graphic>
          </wp:inline>
        </w:drawing>
      </w:r>
    </w:p>
    <w:p w14:paraId="0759491F" w14:textId="02EE8098" w:rsidR="00E26F35" w:rsidRPr="00BA2B86" w:rsidRDefault="00E26F35" w:rsidP="00E26F35">
      <w:pPr>
        <w:pStyle w:val="FigureCaption0"/>
      </w:pPr>
      <w:bookmarkStart w:id="4466" w:name="_Toc230164231"/>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w:t>
      </w:r>
      <w:r>
        <w:rPr>
          <w:noProof/>
        </w:rPr>
        <w:fldChar w:fldCharType="end"/>
      </w:r>
      <w:r>
        <w:rPr>
          <w:noProof/>
        </w:rPr>
        <w:t>: Certify Window – Preliminary Title Approval Step</w:t>
      </w:r>
      <w:bookmarkEnd w:id="4466"/>
    </w:p>
    <w:p w14:paraId="0756DC78" w14:textId="77777777" w:rsidR="00E26F35" w:rsidRPr="005B7770" w:rsidRDefault="00E26F35" w:rsidP="006C3C3F">
      <w:pPr>
        <w:pStyle w:val="OrderedList"/>
        <w:numPr>
          <w:ilvl w:val="0"/>
          <w:numId w:val="303"/>
        </w:numPr>
        <w:jc w:val="both"/>
      </w:pPr>
      <w:r w:rsidRPr="00602E63">
        <w:rPr>
          <w:bCs/>
        </w:rPr>
        <w:t>The</w:t>
      </w:r>
      <w:r>
        <w:t xml:space="preserve"> completion of the step </w:t>
      </w:r>
      <w:r w:rsidRPr="0027249B">
        <w:rPr>
          <w:b/>
        </w:rPr>
        <w:t xml:space="preserve">HUD Issued Preliminary Title Approval </w:t>
      </w:r>
      <w:r w:rsidRPr="000D2084">
        <w:t>triggers the following activities:</w:t>
      </w:r>
    </w:p>
    <w:p w14:paraId="2A548F88" w14:textId="77777777" w:rsidR="00E26F35" w:rsidRPr="005B7770" w:rsidRDefault="00E26F35" w:rsidP="00E26F35">
      <w:pPr>
        <w:pStyle w:val="UnorderedListIndent"/>
        <w:jc w:val="both"/>
      </w:pPr>
      <w:r>
        <w:t xml:space="preserve">Case sub-status is updated to </w:t>
      </w:r>
      <w:r w:rsidRPr="00217C0B">
        <w:t>CT 2</w:t>
      </w:r>
      <w:r>
        <w:t>0</w:t>
      </w:r>
      <w:r w:rsidRPr="00217C0B">
        <w:t>-Preliminary Title Approval</w:t>
      </w:r>
    </w:p>
    <w:p w14:paraId="09132721" w14:textId="77777777" w:rsidR="00E26F35" w:rsidRDefault="00E26F35" w:rsidP="00E26F35">
      <w:pPr>
        <w:pStyle w:val="UnorderedListIndent"/>
        <w:jc w:val="both"/>
      </w:pPr>
      <w:r w:rsidRPr="00217C0B">
        <w:t>General Loan Servicing menu functions</w:t>
      </w:r>
      <w:r>
        <w:t xml:space="preserve">, such as </w:t>
      </w:r>
      <w:r w:rsidRPr="00217C0B">
        <w:t>Transactions, Change Of Plan, Payoff, Servicer Request, Property, Audit Tracking and Alerts</w:t>
      </w:r>
      <w:r>
        <w:t>,</w:t>
      </w:r>
      <w:r w:rsidRPr="00217C0B">
        <w:t xml:space="preserve"> are no longer available to the </w:t>
      </w:r>
      <w:r>
        <w:t>servicer</w:t>
      </w:r>
    </w:p>
    <w:p w14:paraId="3ED0E4D8" w14:textId="77777777" w:rsidR="00E26F35" w:rsidRDefault="00E26F35" w:rsidP="00E26F35">
      <w:pPr>
        <w:pStyle w:val="UnorderedListIndent"/>
        <w:jc w:val="both"/>
      </w:pPr>
      <w:r>
        <w:t xml:space="preserve">The following steps are added to the timeline: </w:t>
      </w:r>
    </w:p>
    <w:p w14:paraId="6EE813B9" w14:textId="77777777" w:rsidR="00E26F35" w:rsidRPr="00217C0B" w:rsidRDefault="00E26F35" w:rsidP="00E26F35">
      <w:pPr>
        <w:pStyle w:val="UnorderedListIndent"/>
        <w:numPr>
          <w:ilvl w:val="2"/>
          <w:numId w:val="3"/>
        </w:numPr>
        <w:jc w:val="both"/>
      </w:pPr>
      <w:r w:rsidRPr="005B7770">
        <w:rPr>
          <w:b/>
        </w:rPr>
        <w:t>Servicer Notified of Preliminary Title Approval Decision</w:t>
      </w:r>
      <w:r>
        <w:t xml:space="preserve"> </w:t>
      </w:r>
    </w:p>
    <w:p w14:paraId="58499791" w14:textId="77777777" w:rsidR="00E26F35" w:rsidRDefault="00E26F35" w:rsidP="00E26F35">
      <w:pPr>
        <w:pStyle w:val="UnorderedListIndent"/>
        <w:numPr>
          <w:ilvl w:val="2"/>
          <w:numId w:val="3"/>
        </w:numPr>
        <w:jc w:val="both"/>
      </w:pPr>
      <w:r w:rsidRPr="005B7770">
        <w:rPr>
          <w:b/>
        </w:rPr>
        <w:t>Recorded Assignment Received</w:t>
      </w:r>
      <w:r w:rsidRPr="005B7770">
        <w:t xml:space="preserve"> </w:t>
      </w:r>
    </w:p>
    <w:p w14:paraId="1A487D28" w14:textId="77777777" w:rsidR="00E26F35" w:rsidRDefault="00E26F35" w:rsidP="00E26F35">
      <w:pPr>
        <w:pStyle w:val="UnorderedListIndent"/>
        <w:numPr>
          <w:ilvl w:val="2"/>
          <w:numId w:val="3"/>
        </w:numPr>
        <w:jc w:val="both"/>
      </w:pPr>
      <w:r w:rsidRPr="00935692">
        <w:rPr>
          <w:b/>
          <w:bCs/>
        </w:rPr>
        <w:t>Receipt of recorded assignment from county</w:t>
      </w:r>
      <w:r>
        <w:rPr>
          <w:b/>
          <w:bCs/>
        </w:rPr>
        <w:t xml:space="preserve"> </w:t>
      </w:r>
    </w:p>
    <w:p w14:paraId="69F61516" w14:textId="77777777" w:rsidR="00E26F35" w:rsidRDefault="00E26F35" w:rsidP="00E26F35">
      <w:pPr>
        <w:pStyle w:val="UnorderedListIndent"/>
        <w:numPr>
          <w:ilvl w:val="2"/>
          <w:numId w:val="3"/>
        </w:numPr>
        <w:jc w:val="both"/>
      </w:pPr>
      <w:r w:rsidRPr="00D4061D">
        <w:rPr>
          <w:b/>
          <w:bCs/>
        </w:rPr>
        <w:t>Sent recorded assignment to HUD</w:t>
      </w:r>
      <w:r>
        <w:t xml:space="preserve"> </w:t>
      </w:r>
    </w:p>
    <w:p w14:paraId="2093D79E" w14:textId="77777777" w:rsidR="00E26F35" w:rsidRDefault="00E26F35" w:rsidP="00E26F35">
      <w:pPr>
        <w:pStyle w:val="UnorderedListIndent"/>
        <w:numPr>
          <w:ilvl w:val="2"/>
          <w:numId w:val="3"/>
        </w:numPr>
        <w:jc w:val="both"/>
      </w:pPr>
      <w:r w:rsidRPr="00CB57A3">
        <w:rPr>
          <w:b/>
          <w:bCs/>
        </w:rPr>
        <w:t>Assignment to HUD sent for recording/Servicer Files Claim Type 2</w:t>
      </w:r>
      <w:r>
        <w:rPr>
          <w:b/>
          <w:bCs/>
        </w:rPr>
        <w:t>0</w:t>
      </w:r>
      <w:r w:rsidRPr="00CB57A3">
        <w:rPr>
          <w:b/>
          <w:bCs/>
        </w:rPr>
        <w:t xml:space="preserve"> – Form 27011</w:t>
      </w:r>
      <w:r>
        <w:t xml:space="preserve"> </w:t>
      </w:r>
    </w:p>
    <w:p w14:paraId="62C38E14" w14:textId="77777777" w:rsidR="00E26F35" w:rsidRDefault="00E26F35" w:rsidP="006C3C3F">
      <w:pPr>
        <w:pStyle w:val="OrderedList"/>
        <w:numPr>
          <w:ilvl w:val="0"/>
          <w:numId w:val="303"/>
        </w:numPr>
        <w:jc w:val="both"/>
      </w:pPr>
      <w:r>
        <w:t xml:space="preserve">Click </w:t>
      </w:r>
      <w:r w:rsidRPr="00217C0B">
        <w:t xml:space="preserve">the </w:t>
      </w:r>
      <w:r>
        <w:rPr>
          <w:b/>
        </w:rPr>
        <w:t>print</w:t>
      </w:r>
      <w:r w:rsidRPr="00C92B1E">
        <w:rPr>
          <w:b/>
        </w:rPr>
        <w:t xml:space="preserve"> icon</w:t>
      </w:r>
      <w:r w:rsidRPr="00217C0B">
        <w:t xml:space="preserve"> beside the step </w:t>
      </w:r>
      <w:r>
        <w:rPr>
          <w:b/>
          <w:bCs/>
        </w:rPr>
        <w:t xml:space="preserve">Servicer Notified of Preliminary Title Approval </w:t>
      </w:r>
      <w:r w:rsidRPr="00C92B1E">
        <w:t xml:space="preserve">to </w:t>
      </w:r>
      <w:r>
        <w:t xml:space="preserve">generate and auto-save the </w:t>
      </w:r>
      <w:r w:rsidRPr="00C92B1E">
        <w:rPr>
          <w:b/>
        </w:rPr>
        <w:t>Preliminary Title Approved</w:t>
      </w:r>
      <w:r>
        <w:t xml:space="preserve"> letter. On the </w:t>
      </w:r>
      <w:r w:rsidRPr="00C92B1E">
        <w:rPr>
          <w:b/>
        </w:rPr>
        <w:t xml:space="preserve">Modify Letter Fields </w:t>
      </w:r>
      <w:r w:rsidRPr="00217C0B">
        <w:t xml:space="preserve">window </w:t>
      </w:r>
      <w:r>
        <w:t>e</w:t>
      </w:r>
      <w:r w:rsidRPr="00217C0B">
        <w:t xml:space="preserve">dit the </w:t>
      </w:r>
      <w:r>
        <w:t>s</w:t>
      </w:r>
      <w:r w:rsidRPr="00217C0B">
        <w:t xml:space="preserve">ubject and </w:t>
      </w:r>
      <w:r>
        <w:t>s</w:t>
      </w:r>
      <w:r w:rsidRPr="00217C0B">
        <w:t xml:space="preserve">alutation and </w:t>
      </w:r>
      <w:r>
        <w:t xml:space="preserve">click </w:t>
      </w:r>
      <w:r w:rsidRPr="00C92B1E">
        <w:rPr>
          <w:b/>
          <w:bCs/>
        </w:rPr>
        <w:t>OK</w:t>
      </w:r>
      <w:r w:rsidRPr="00217C0B">
        <w:t>. The Preliminary Title Approved letter is displayed</w:t>
      </w:r>
      <w:r>
        <w:t xml:space="preserve"> </w:t>
      </w:r>
      <w:bookmarkStart w:id="4467" w:name="_Hlk171059087"/>
      <w:r>
        <w:t xml:space="preserve">and </w:t>
      </w:r>
      <w:r w:rsidRPr="00D30F1B">
        <w:t>auto-save</w:t>
      </w:r>
      <w:r>
        <w:t>d</w:t>
      </w:r>
      <w:r w:rsidRPr="00D30F1B">
        <w:t xml:space="preserve"> in the </w:t>
      </w:r>
      <w:r w:rsidRPr="0027249B">
        <w:rPr>
          <w:b/>
        </w:rPr>
        <w:t>Documents</w:t>
      </w:r>
      <w:r w:rsidRPr="00D30F1B">
        <w:t xml:space="preserve"> </w:t>
      </w:r>
      <w:r>
        <w:t>tab</w:t>
      </w:r>
      <w:r w:rsidRPr="00217C0B">
        <w:t xml:space="preserve">. </w:t>
      </w:r>
      <w:r>
        <w:t xml:space="preserve"> The step is completed upon printing of the letter.</w:t>
      </w:r>
      <w:bookmarkEnd w:id="4467"/>
    </w:p>
    <w:p w14:paraId="032E92A0" w14:textId="77777777" w:rsidR="00E26F35" w:rsidRDefault="00E26F35" w:rsidP="00E26F35">
      <w:pPr>
        <w:pStyle w:val="OrderedList"/>
        <w:jc w:val="both"/>
      </w:pPr>
      <w:r>
        <w:t xml:space="preserve">The </w:t>
      </w:r>
      <w:r>
        <w:rPr>
          <w:b/>
          <w:bCs/>
        </w:rPr>
        <w:t xml:space="preserve">Welcome Letter Sent </w:t>
      </w:r>
      <w:r>
        <w:t xml:space="preserve">step is added to the timeline during a nightly job when the necessary criteria is met. The step will not be displayed until all criteria are present. </w:t>
      </w:r>
    </w:p>
    <w:p w14:paraId="2CBBB32E" w14:textId="2532034A" w:rsidR="00E26F35" w:rsidRDefault="00E26F35" w:rsidP="006C3C3F">
      <w:pPr>
        <w:pStyle w:val="OrderedList"/>
        <w:numPr>
          <w:ilvl w:val="0"/>
          <w:numId w:val="303"/>
        </w:numPr>
        <w:jc w:val="both"/>
      </w:pPr>
      <w:r>
        <w:t>Click</w:t>
      </w:r>
      <w:r w:rsidRPr="00217C0B">
        <w:t xml:space="preserve"> </w:t>
      </w:r>
      <w:r>
        <w:t xml:space="preserve">the </w:t>
      </w:r>
      <w:r>
        <w:rPr>
          <w:b/>
        </w:rPr>
        <w:t>print</w:t>
      </w:r>
      <w:r w:rsidRPr="00D11B4D">
        <w:rPr>
          <w:b/>
        </w:rPr>
        <w:t xml:space="preserve"> icon</w:t>
      </w:r>
      <w:r w:rsidRPr="00217C0B">
        <w:t xml:space="preserve"> beside </w:t>
      </w:r>
      <w:r>
        <w:t xml:space="preserve">the </w:t>
      </w:r>
      <w:r w:rsidRPr="00217C0B">
        <w:t xml:space="preserve">step </w:t>
      </w:r>
      <w:r>
        <w:rPr>
          <w:b/>
        </w:rPr>
        <w:t>Welcome Letter Sent</w:t>
      </w:r>
      <w:r w:rsidRPr="00D11B4D">
        <w:rPr>
          <w:b/>
        </w:rPr>
        <w:t xml:space="preserve"> </w:t>
      </w:r>
      <w:r>
        <w:t xml:space="preserve">to generate the Welcome letter. On the </w:t>
      </w:r>
      <w:r w:rsidRPr="00D11B4D">
        <w:rPr>
          <w:b/>
        </w:rPr>
        <w:t>Modify Letter Fields</w:t>
      </w:r>
      <w:r w:rsidRPr="00217C0B">
        <w:t xml:space="preserve"> window</w:t>
      </w:r>
      <w:r>
        <w:t>, edit</w:t>
      </w:r>
      <w:r w:rsidRPr="00217C0B">
        <w:t xml:space="preserve"> the </w:t>
      </w:r>
      <w:r>
        <w:t>s</w:t>
      </w:r>
      <w:r w:rsidRPr="00217C0B">
        <w:t xml:space="preserve">ubject and </w:t>
      </w:r>
      <w:r>
        <w:t>s</w:t>
      </w:r>
      <w:r w:rsidRPr="00217C0B">
        <w:t xml:space="preserve">alutation and </w:t>
      </w:r>
      <w:r>
        <w:t xml:space="preserve">click </w:t>
      </w:r>
      <w:r w:rsidRPr="00D11B4D">
        <w:rPr>
          <w:b/>
          <w:bCs/>
        </w:rPr>
        <w:t>OK</w:t>
      </w:r>
      <w:r w:rsidRPr="00217C0B">
        <w:t xml:space="preserve">. </w:t>
      </w:r>
      <w:r w:rsidRPr="00D30F1B">
        <w:t>The Welcome Letter is displayed</w:t>
      </w:r>
      <w:r>
        <w:t xml:space="preserve"> and auto-saved in the </w:t>
      </w:r>
      <w:r w:rsidRPr="00CB57A3">
        <w:rPr>
          <w:b/>
          <w:bCs/>
        </w:rPr>
        <w:t>Documents</w:t>
      </w:r>
      <w:r>
        <w:t xml:space="preserve"> tab</w:t>
      </w:r>
      <w:r w:rsidRPr="00D30F1B">
        <w:t>.</w:t>
      </w:r>
      <w:r>
        <w:t xml:space="preserve"> The step is completed upon printing of the letter. If the current Payment Plan Type is Line of Credit, Modified Term, or Modified Tenure, </w:t>
      </w:r>
      <w:r w:rsidR="00B039CD">
        <w:t xml:space="preserve">and the loan has funds available to be drawn by the borrower, </w:t>
      </w:r>
      <w:r>
        <w:t>then one Unscheduled Advance Request Form will be printed with the Welcome Letter.</w:t>
      </w:r>
    </w:p>
    <w:p w14:paraId="37D5C840" w14:textId="77777777" w:rsidR="00E26F35" w:rsidRPr="00217C0B" w:rsidRDefault="00E26F35" w:rsidP="006C3C3F">
      <w:pPr>
        <w:pStyle w:val="OrderedList"/>
        <w:numPr>
          <w:ilvl w:val="0"/>
          <w:numId w:val="303"/>
        </w:numPr>
        <w:jc w:val="both"/>
      </w:pPr>
      <w:r w:rsidRPr="00217C0B">
        <w:t xml:space="preserve">The step </w:t>
      </w:r>
      <w:r w:rsidRPr="00B83BF4">
        <w:rPr>
          <w:b/>
        </w:rPr>
        <w:t>Original Mortgage/Deed of Trust &amp; Note received by HUD</w:t>
      </w:r>
      <w:r w:rsidRPr="00217C0B">
        <w:t xml:space="preserve"> must be completed</w:t>
      </w:r>
      <w:r>
        <w:t xml:space="preserve"> by HUD NSC Contractor when the Servicer completed step </w:t>
      </w:r>
      <w:r w:rsidRPr="00B83BF4">
        <w:rPr>
          <w:b/>
        </w:rPr>
        <w:t xml:space="preserve">Original Mortgage/Deed of Trust &amp; Note </w:t>
      </w:r>
      <w:r w:rsidRPr="00A22CF4">
        <w:rPr>
          <w:b/>
        </w:rPr>
        <w:t>sent to HUD</w:t>
      </w:r>
      <w:r>
        <w:t xml:space="preserve">. </w:t>
      </w:r>
    </w:p>
    <w:p w14:paraId="1F70163E" w14:textId="77777777" w:rsidR="00E26F35" w:rsidRDefault="00E26F35" w:rsidP="00E26F35">
      <w:pPr>
        <w:pStyle w:val="Heading3"/>
        <w:ind w:left="1080" w:hanging="1080"/>
        <w:jc w:val="both"/>
      </w:pPr>
      <w:bookmarkStart w:id="4468" w:name="_Toc230163508"/>
      <w:r>
        <w:t>Servicer Activities  - Claim Filing via “27011” step</w:t>
      </w:r>
      <w:bookmarkEnd w:id="4468"/>
    </w:p>
    <w:p w14:paraId="2A121DF1" w14:textId="77777777" w:rsidR="00E26F35" w:rsidRPr="00BA2B86" w:rsidRDefault="00E26F35" w:rsidP="006C3C3F">
      <w:pPr>
        <w:pStyle w:val="OrderedList"/>
        <w:numPr>
          <w:ilvl w:val="0"/>
          <w:numId w:val="304"/>
        </w:numPr>
        <w:jc w:val="both"/>
      </w:pPr>
      <w:r w:rsidRPr="001A5F4F">
        <w:t xml:space="preserve">On the </w:t>
      </w:r>
      <w:r w:rsidRPr="00B83BF4">
        <w:rPr>
          <w:b/>
        </w:rPr>
        <w:t>Claims Steps</w:t>
      </w:r>
      <w:r w:rsidRPr="001A5F4F">
        <w:t xml:space="preserve"> screen for </w:t>
      </w:r>
      <w:r>
        <w:t>Claim Type 20-Demand Assignment</w:t>
      </w:r>
      <w:r w:rsidRPr="001A5F4F">
        <w:t xml:space="preserve"> timeline,</w:t>
      </w:r>
      <w:r>
        <w:t xml:space="preserve"> click</w:t>
      </w:r>
      <w:r w:rsidRPr="001A5F4F">
        <w:t xml:space="preserve"> the </w:t>
      </w:r>
      <w:r w:rsidRPr="00B83BF4">
        <w:t>magnifying glass icon</w:t>
      </w:r>
      <w:r w:rsidRPr="001A5F4F">
        <w:t xml:space="preserve"> beside </w:t>
      </w:r>
      <w:r w:rsidRPr="0072633D">
        <w:t xml:space="preserve">Step </w:t>
      </w:r>
      <w:r w:rsidRPr="00C26CE5">
        <w:rPr>
          <w:b/>
          <w:bCs/>
        </w:rPr>
        <w:t>Assignment to HUD sent for recording/Servicer Files Claim Type 20 - Form 27011</w:t>
      </w:r>
      <w:r w:rsidRPr="0072633D">
        <w:t>.</w:t>
      </w:r>
      <w:r w:rsidRPr="001A5F4F">
        <w:t xml:space="preserve"> </w:t>
      </w:r>
      <w:r>
        <w:t>This step does not allow completion directly from the timeline.</w:t>
      </w:r>
    </w:p>
    <w:p w14:paraId="14138317" w14:textId="77777777" w:rsidR="00E26F35" w:rsidRDefault="00E26F35" w:rsidP="006C3C3F">
      <w:pPr>
        <w:pStyle w:val="OrderedList"/>
        <w:numPr>
          <w:ilvl w:val="0"/>
          <w:numId w:val="304"/>
        </w:numPr>
        <w:jc w:val="both"/>
      </w:pPr>
      <w:r>
        <w:t>T</w:t>
      </w:r>
      <w:r w:rsidRPr="00BA2B86">
        <w:t xml:space="preserve">he </w:t>
      </w:r>
      <w:r w:rsidRPr="00B83BF4">
        <w:rPr>
          <w:b/>
        </w:rPr>
        <w:t>Claims Worksheet for Claim Type 2</w:t>
      </w:r>
      <w:r>
        <w:rPr>
          <w:b/>
        </w:rPr>
        <w:t>0</w:t>
      </w:r>
      <w:r w:rsidRPr="00B83BF4">
        <w:t xml:space="preserve"> </w:t>
      </w:r>
      <w:r>
        <w:t xml:space="preserve">window is </w:t>
      </w:r>
      <w:r w:rsidRPr="00BA2B86">
        <w:t xml:space="preserve">displayed. A pop-up </w:t>
      </w:r>
      <w:r>
        <w:t xml:space="preserve">warning </w:t>
      </w:r>
      <w:r w:rsidRPr="00BA2B86">
        <w:t xml:space="preserve">message </w:t>
      </w:r>
      <w:r>
        <w:t>is</w:t>
      </w:r>
      <w:r w:rsidRPr="00BA2B86">
        <w:t xml:space="preserve"> displayed indicating that the claim amount will be adjusted if </w:t>
      </w:r>
      <w:r>
        <w:t xml:space="preserve">it </w:t>
      </w:r>
      <w:r w:rsidRPr="00BA2B86">
        <w:t xml:space="preserve">exceeds Maximum Claim Amount. </w:t>
      </w:r>
      <w:r>
        <w:t>Click</w:t>
      </w:r>
      <w:r w:rsidRPr="00BA2B86">
        <w:t xml:space="preserve"> </w:t>
      </w:r>
      <w:r w:rsidRPr="00B83BF4">
        <w:t>OK</w:t>
      </w:r>
      <w:r w:rsidRPr="0072633D">
        <w:t xml:space="preserve"> </w:t>
      </w:r>
      <w:r w:rsidRPr="00BA2B86">
        <w:t>to proceed.</w:t>
      </w:r>
    </w:p>
    <w:p w14:paraId="4B98C958" w14:textId="77777777" w:rsidR="00E26F35" w:rsidRDefault="00E26F35" w:rsidP="00E26F35">
      <w:pPr>
        <w:pStyle w:val="BodyText"/>
        <w:jc w:val="center"/>
      </w:pPr>
      <w:r w:rsidRPr="006B3226">
        <w:rPr>
          <w:noProof/>
        </w:rPr>
        <w:t xml:space="preserve"> </w:t>
      </w:r>
      <w:r w:rsidRPr="00CD5540">
        <w:rPr>
          <w:noProof/>
        </w:rPr>
        <w:t xml:space="preserve"> </w:t>
      </w:r>
      <w:r>
        <w:rPr>
          <w:noProof/>
        </w:rPr>
        <w:drawing>
          <wp:inline distT="0" distB="0" distL="0" distR="0" wp14:anchorId="59D1233C" wp14:editId="47418858">
            <wp:extent cx="2846354" cy="1114103"/>
            <wp:effectExtent l="0" t="0" r="0" b="0"/>
            <wp:docPr id="1686822792" name="Picture 168682279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0" name="Picture 3130" descr="Graphical user interface, text, application, chat or text message&#10;&#10;Description automatically generated"/>
                    <pic:cNvPicPr/>
                  </pic:nvPicPr>
                  <pic:blipFill>
                    <a:blip r:embed="rId413"/>
                    <a:stretch>
                      <a:fillRect/>
                    </a:stretch>
                  </pic:blipFill>
                  <pic:spPr>
                    <a:xfrm>
                      <a:off x="0" y="0"/>
                      <a:ext cx="2860560" cy="1119664"/>
                    </a:xfrm>
                    <a:prstGeom prst="rect">
                      <a:avLst/>
                    </a:prstGeom>
                  </pic:spPr>
                </pic:pic>
              </a:graphicData>
            </a:graphic>
          </wp:inline>
        </w:drawing>
      </w:r>
    </w:p>
    <w:p w14:paraId="3F711374" w14:textId="775B6395" w:rsidR="00E26F35" w:rsidRPr="00BA2B86" w:rsidRDefault="00E26F35" w:rsidP="00E26F35">
      <w:pPr>
        <w:pStyle w:val="FigureCaption0"/>
      </w:pPr>
      <w:bookmarkStart w:id="4469" w:name="_Toc230164232"/>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w:t>
      </w:r>
      <w:r>
        <w:rPr>
          <w:noProof/>
        </w:rPr>
        <w:fldChar w:fldCharType="end"/>
      </w:r>
      <w:r>
        <w:rPr>
          <w:noProof/>
        </w:rPr>
        <w:t>: Warning Message for CT20</w:t>
      </w:r>
      <w:bookmarkEnd w:id="4469"/>
    </w:p>
    <w:p w14:paraId="700424DA" w14:textId="77777777" w:rsidR="00E26F35" w:rsidRDefault="00E26F35" w:rsidP="006C3C3F">
      <w:pPr>
        <w:pStyle w:val="OrderedList"/>
        <w:numPr>
          <w:ilvl w:val="0"/>
          <w:numId w:val="304"/>
        </w:numPr>
        <w:jc w:val="both"/>
      </w:pPr>
      <w:r w:rsidRPr="00BA2B86">
        <w:t xml:space="preserve">The </w:t>
      </w:r>
      <w:r w:rsidRPr="00BC2A13">
        <w:rPr>
          <w:b/>
          <w:bCs/>
        </w:rPr>
        <w:t>Claims Worksheet for Claim Type 2</w:t>
      </w:r>
      <w:r>
        <w:rPr>
          <w:b/>
          <w:bCs/>
        </w:rPr>
        <w:t>0</w:t>
      </w:r>
      <w:r w:rsidRPr="00BA2B86">
        <w:t xml:space="preserve"> window is an electronic version of Claim Form HUD-27011. Data fields </w:t>
      </w:r>
      <w:r>
        <w:t>are pre-filled by the system.</w:t>
      </w:r>
      <w:r w:rsidRPr="00BA2B86">
        <w:t xml:space="preserve"> The following links are available </w:t>
      </w:r>
      <w:r>
        <w:t xml:space="preserve">in </w:t>
      </w:r>
      <w:r w:rsidRPr="00BA2B86">
        <w:t>the window header:</w:t>
      </w:r>
    </w:p>
    <w:p w14:paraId="6A06A59F" w14:textId="77777777" w:rsidR="00E26F35" w:rsidRPr="00BA2B86" w:rsidRDefault="00E26F35" w:rsidP="00E26F35">
      <w:pPr>
        <w:pStyle w:val="UnorderedListIndent"/>
        <w:jc w:val="both"/>
      </w:pPr>
      <w:r w:rsidRPr="00D10E3F">
        <w:rPr>
          <w:b/>
        </w:rPr>
        <w:t>Save Changes:</w:t>
      </w:r>
      <w:r w:rsidRPr="00D10E3F">
        <w:t xml:space="preserve"> </w:t>
      </w:r>
      <w:r>
        <w:t>S</w:t>
      </w:r>
      <w:r w:rsidRPr="00BA2B86">
        <w:t xml:space="preserve">ave </w:t>
      </w:r>
      <w:r>
        <w:t>changes made to the claim for</w:t>
      </w:r>
    </w:p>
    <w:p w14:paraId="1C0CAA4B" w14:textId="77777777" w:rsidR="00E26F35" w:rsidRPr="00BA2B86" w:rsidRDefault="00E26F35" w:rsidP="00E26F35">
      <w:pPr>
        <w:pStyle w:val="UnorderedListIndent"/>
        <w:jc w:val="both"/>
      </w:pPr>
      <w:r w:rsidRPr="00D10E3F">
        <w:rPr>
          <w:b/>
        </w:rPr>
        <w:t>Validate Claim:</w:t>
      </w:r>
      <w:r w:rsidRPr="00D10E3F">
        <w:t xml:space="preserve"> </w:t>
      </w:r>
      <w:r>
        <w:t>Execute</w:t>
      </w:r>
      <w:r w:rsidRPr="00BA2B86">
        <w:t xml:space="preserve"> the validations on the claim form. Failed validations </w:t>
      </w:r>
      <w:r>
        <w:t xml:space="preserve">are </w:t>
      </w:r>
      <w:r w:rsidRPr="00BA2B86">
        <w:t xml:space="preserve">displayed with </w:t>
      </w:r>
      <w:r>
        <w:t xml:space="preserve">a </w:t>
      </w:r>
      <w:r w:rsidRPr="00BA2B86">
        <w:t xml:space="preserve">validation message. </w:t>
      </w:r>
    </w:p>
    <w:p w14:paraId="2CEDB772" w14:textId="77777777" w:rsidR="00E26F35" w:rsidRPr="00BA2B86" w:rsidRDefault="00E26F35" w:rsidP="00E26F35">
      <w:pPr>
        <w:pStyle w:val="UnorderedListIndent"/>
        <w:jc w:val="both"/>
      </w:pPr>
      <w:r w:rsidRPr="00D10E3F">
        <w:rPr>
          <w:b/>
        </w:rPr>
        <w:t>View Claim:</w:t>
      </w:r>
      <w:r w:rsidRPr="00BA2B86">
        <w:t xml:space="preserve"> </w:t>
      </w:r>
      <w:r>
        <w:t>G</w:t>
      </w:r>
      <w:r w:rsidRPr="00BA2B86">
        <w:t xml:space="preserve">enerate </w:t>
      </w:r>
      <w:r>
        <w:t xml:space="preserve">a </w:t>
      </w:r>
      <w:r w:rsidRPr="00BA2B86">
        <w:t>PDF of the Claim Form</w:t>
      </w:r>
      <w:r>
        <w:t xml:space="preserve"> HUD-</w:t>
      </w:r>
      <w:r w:rsidRPr="00BA2B86">
        <w:t>27011</w:t>
      </w:r>
    </w:p>
    <w:p w14:paraId="36A34CBB" w14:textId="77777777" w:rsidR="00E26F35" w:rsidRDefault="00E26F35" w:rsidP="00E26F35">
      <w:pPr>
        <w:pStyle w:val="UnorderedListIndent"/>
        <w:jc w:val="both"/>
      </w:pPr>
      <w:r w:rsidRPr="00D10E3F">
        <w:rPr>
          <w:b/>
        </w:rPr>
        <w:t>Finalize and Submit Claim:</w:t>
      </w:r>
      <w:r w:rsidRPr="00BA2B86">
        <w:t xml:space="preserve"> </w:t>
      </w:r>
      <w:r>
        <w:t>Enables s</w:t>
      </w:r>
      <w:r w:rsidRPr="00BA2B86">
        <w:t>ervicer</w:t>
      </w:r>
      <w:r>
        <w:t>s</w:t>
      </w:r>
      <w:r w:rsidRPr="00BA2B86">
        <w:t xml:space="preserve"> to submit </w:t>
      </w:r>
      <w:r>
        <w:t xml:space="preserve">a </w:t>
      </w:r>
      <w:r w:rsidRPr="00BA2B86">
        <w:t xml:space="preserve">claim. </w:t>
      </w:r>
      <w:r>
        <w:t>C</w:t>
      </w:r>
      <w:r w:rsidRPr="00BA2B86">
        <w:t>laim</w:t>
      </w:r>
      <w:r>
        <w:t>s</w:t>
      </w:r>
      <w:r w:rsidRPr="00BA2B86">
        <w:t xml:space="preserve"> with failed validations</w:t>
      </w:r>
      <w:r>
        <w:t xml:space="preserve"> cannot be submitted</w:t>
      </w:r>
      <w:r w:rsidRPr="00BA2B86">
        <w:t xml:space="preserve">. </w:t>
      </w:r>
    </w:p>
    <w:p w14:paraId="31C3843E" w14:textId="77777777" w:rsidR="00E26F35" w:rsidRDefault="00E26F35" w:rsidP="006C3C3F">
      <w:pPr>
        <w:pStyle w:val="OrderedList"/>
        <w:numPr>
          <w:ilvl w:val="0"/>
          <w:numId w:val="304"/>
        </w:numPr>
        <w:jc w:val="both"/>
      </w:pPr>
      <w:r>
        <w:t>R</w:t>
      </w:r>
      <w:r w:rsidRPr="00BA2B86">
        <w:t xml:space="preserve">eview the data populated on the </w:t>
      </w:r>
      <w:r w:rsidRPr="00C92B1E">
        <w:rPr>
          <w:b/>
        </w:rPr>
        <w:t>Claim Form HUD-27011</w:t>
      </w:r>
      <w:r w:rsidRPr="00BA2B86">
        <w:t xml:space="preserve"> by selecting each of the sections listed below </w:t>
      </w:r>
      <w:r>
        <w:t>and make any required updates.</w:t>
      </w:r>
    </w:p>
    <w:p w14:paraId="34B4FDFD" w14:textId="77777777" w:rsidR="00E26F35" w:rsidRPr="00502685" w:rsidRDefault="00E26F35" w:rsidP="00E26F35">
      <w:pPr>
        <w:pStyle w:val="UnorderedListIndent"/>
        <w:jc w:val="both"/>
        <w:rPr>
          <w:b/>
        </w:rPr>
      </w:pPr>
      <w:r w:rsidRPr="009567FC">
        <w:rPr>
          <w:b/>
        </w:rPr>
        <w:t>Part A</w:t>
      </w:r>
      <w:r w:rsidRPr="00502685">
        <w:rPr>
          <w:b/>
        </w:rPr>
        <w:t xml:space="preserve">: </w:t>
      </w:r>
      <w:r w:rsidRPr="00502685">
        <w:t>General Information</w:t>
      </w:r>
    </w:p>
    <w:p w14:paraId="1E80A6FB" w14:textId="77777777" w:rsidR="00E26F35" w:rsidRPr="00502685" w:rsidRDefault="00E26F35" w:rsidP="00E26F35">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4892BD61" w14:textId="77777777" w:rsidR="00E26F35" w:rsidRPr="00751E5F" w:rsidRDefault="00E26F35" w:rsidP="00E26F35">
      <w:pPr>
        <w:pStyle w:val="UnorderedListIndent"/>
        <w:jc w:val="both"/>
        <w:rPr>
          <w:b/>
        </w:rPr>
      </w:pPr>
      <w:r w:rsidRPr="009567FC">
        <w:rPr>
          <w:b/>
        </w:rPr>
        <w:t>Part C</w:t>
      </w:r>
      <w:r w:rsidRPr="00502685">
        <w:rPr>
          <w:b/>
        </w:rPr>
        <w:t xml:space="preserve">: </w:t>
      </w:r>
      <w:r w:rsidRPr="00502685">
        <w:t>Support Document</w:t>
      </w:r>
      <w:r>
        <w:t>s (this section is N/A for CT20)</w:t>
      </w:r>
    </w:p>
    <w:p w14:paraId="4078160B" w14:textId="77777777" w:rsidR="00E26F35" w:rsidRDefault="00E26F35" w:rsidP="00E26F35">
      <w:pPr>
        <w:pStyle w:val="UnorderedListIndent"/>
        <w:jc w:val="both"/>
      </w:pPr>
      <w:r w:rsidRPr="00751E5F">
        <w:rPr>
          <w:b/>
        </w:rPr>
        <w:t xml:space="preserve">Part D: </w:t>
      </w:r>
      <w:r w:rsidRPr="00502685">
        <w:t>Support Document</w:t>
      </w:r>
      <w:r>
        <w:t>s (this section is N/A for CT20)</w:t>
      </w:r>
    </w:p>
    <w:p w14:paraId="59F27BBC" w14:textId="77777777" w:rsidR="00E26F35" w:rsidRDefault="00E26F35" w:rsidP="00E26F35">
      <w:pPr>
        <w:pStyle w:val="UnorderedListIndent"/>
        <w:jc w:val="both"/>
      </w:pPr>
      <w:r w:rsidRPr="00751E5F">
        <w:rPr>
          <w:b/>
        </w:rPr>
        <w:t xml:space="preserve">Part E: </w:t>
      </w:r>
      <w:r w:rsidRPr="00502685">
        <w:t>Support Document</w:t>
      </w:r>
      <w:r>
        <w:t>s (this section is N/A for CT20)</w:t>
      </w:r>
    </w:p>
    <w:p w14:paraId="4681D009" w14:textId="77777777" w:rsidR="00E26F35" w:rsidRDefault="00E26F35" w:rsidP="00E26F35">
      <w:pPr>
        <w:pStyle w:val="OrderedList"/>
        <w:jc w:val="both"/>
      </w:pPr>
      <w:r>
        <w:t>TIP: For CT20, the total claim amount to be paid is displayed in Block 137 under Part B prior to claim submission.</w:t>
      </w:r>
    </w:p>
    <w:p w14:paraId="7D16C2F5" w14:textId="77777777" w:rsidR="00E26F35" w:rsidRPr="00217C0B" w:rsidRDefault="00E26F35" w:rsidP="006C3C3F">
      <w:pPr>
        <w:pStyle w:val="OrderedList"/>
        <w:numPr>
          <w:ilvl w:val="0"/>
          <w:numId w:val="304"/>
        </w:numPr>
        <w:jc w:val="both"/>
      </w:pPr>
      <w:r>
        <w:t xml:space="preserve">Click </w:t>
      </w:r>
      <w:r w:rsidRPr="00C92B1E">
        <w:rPr>
          <w:b/>
        </w:rPr>
        <w:t>Save Changes</w:t>
      </w:r>
      <w:r w:rsidRPr="00217C0B">
        <w:t xml:space="preserve"> after populating any data (for example: Update Mortgagee Comments field in Part A</w:t>
      </w:r>
      <w:r>
        <w:t>).</w:t>
      </w:r>
    </w:p>
    <w:p w14:paraId="6D421B1A" w14:textId="77777777" w:rsidR="00E26F35" w:rsidRPr="00FD69A4" w:rsidRDefault="00E26F35" w:rsidP="006C3C3F">
      <w:pPr>
        <w:pStyle w:val="OrderedList"/>
        <w:numPr>
          <w:ilvl w:val="0"/>
          <w:numId w:val="304"/>
        </w:numPr>
        <w:jc w:val="both"/>
      </w:pPr>
      <w:r w:rsidRPr="00FD69A4">
        <w:t xml:space="preserve">Click </w:t>
      </w:r>
      <w:r w:rsidRPr="0003742D">
        <w:rPr>
          <w:b/>
          <w:bCs/>
        </w:rPr>
        <w:t>Validate Claim</w:t>
      </w:r>
      <w:r w:rsidRPr="00FD69A4">
        <w:t>, after completing the review.</w:t>
      </w:r>
    </w:p>
    <w:p w14:paraId="1C169614" w14:textId="77777777" w:rsidR="00E26F35" w:rsidRPr="00FD69A4" w:rsidRDefault="00E26F35" w:rsidP="006C3C3F">
      <w:pPr>
        <w:pStyle w:val="OrderedList"/>
        <w:numPr>
          <w:ilvl w:val="0"/>
          <w:numId w:val="304"/>
        </w:numPr>
        <w:jc w:val="both"/>
      </w:pPr>
      <w:r w:rsidRPr="00FD69A4">
        <w:t xml:space="preserve"> </w:t>
      </w:r>
      <w:r w:rsidRPr="0003742D">
        <w:rPr>
          <w:b/>
          <w:bCs/>
        </w:rPr>
        <w:t>Validation Errors</w:t>
      </w:r>
      <w:r>
        <w:t xml:space="preserve">: </w:t>
      </w:r>
      <w:r w:rsidRPr="00FD69A4">
        <w:t>The following information is displayed at the top of the screen if any of the validations fail:</w:t>
      </w:r>
    </w:p>
    <w:p w14:paraId="29884AD1" w14:textId="77777777" w:rsidR="00E26F35" w:rsidRPr="00A61557" w:rsidRDefault="00E26F35" w:rsidP="00E26F35">
      <w:pPr>
        <w:pStyle w:val="UnorderedListIndent"/>
        <w:jc w:val="both"/>
      </w:pPr>
      <w:r>
        <w:t>P</w:t>
      </w:r>
      <w:r w:rsidRPr="00A61557">
        <w:t xml:space="preserve">art of the Form HUD-27011 </w:t>
      </w:r>
      <w:r>
        <w:t>where the error occurred</w:t>
      </w:r>
    </w:p>
    <w:p w14:paraId="6CAB0DB0" w14:textId="77777777" w:rsidR="00E26F35" w:rsidRPr="00A61557" w:rsidRDefault="00E26F35" w:rsidP="00E26F35">
      <w:pPr>
        <w:pStyle w:val="UnorderedListIndent"/>
        <w:jc w:val="both"/>
      </w:pPr>
      <w:r>
        <w:t>Field name associated with the error occurred</w:t>
      </w:r>
    </w:p>
    <w:p w14:paraId="79390A00" w14:textId="77777777" w:rsidR="00E26F35" w:rsidRDefault="00E26F35" w:rsidP="00E26F35">
      <w:pPr>
        <w:pStyle w:val="UnorderedListIndent"/>
        <w:jc w:val="both"/>
      </w:pPr>
      <w:r>
        <w:t>D</w:t>
      </w:r>
      <w:r w:rsidRPr="00A61557">
        <w:t>escription of the error</w:t>
      </w:r>
    </w:p>
    <w:p w14:paraId="1C41A5F4" w14:textId="77777777" w:rsidR="00E26F35" w:rsidRDefault="00E26F35" w:rsidP="00E26F35">
      <w:pPr>
        <w:pStyle w:val="UnorderedListIndent"/>
        <w:numPr>
          <w:ilvl w:val="0"/>
          <w:numId w:val="0"/>
        </w:numPr>
        <w:jc w:val="both"/>
      </w:pPr>
    </w:p>
    <w:p w14:paraId="1D88302C" w14:textId="77777777" w:rsidR="00E26F35" w:rsidRDefault="00E26F35" w:rsidP="00E26F35">
      <w:pPr>
        <w:pStyle w:val="UnorderedListIndent"/>
        <w:jc w:val="both"/>
      </w:pPr>
      <w:r>
        <w:t>Validation Error examples:</w:t>
      </w:r>
    </w:p>
    <w:p w14:paraId="0CACDA1C" w14:textId="77777777" w:rsidR="00E26F35" w:rsidRPr="00A61557" w:rsidRDefault="00E26F35" w:rsidP="00E26F35">
      <w:pPr>
        <w:pStyle w:val="UnorderedListIndent"/>
        <w:jc w:val="both"/>
      </w:pPr>
      <w:r>
        <w:rPr>
          <w:b/>
          <w:bCs/>
        </w:rPr>
        <w:t>Mortgagee’s reference number is required</w:t>
      </w:r>
    </w:p>
    <w:p w14:paraId="572F37D6" w14:textId="67968DD3" w:rsidR="00E26F35" w:rsidRDefault="00E26F35" w:rsidP="00421EA9">
      <w:pPr>
        <w:pStyle w:val="UnorderedListIndent"/>
        <w:jc w:val="both"/>
      </w:pPr>
      <w:r w:rsidRPr="00CD5540">
        <w:rPr>
          <w:noProof/>
        </w:rPr>
        <w:t xml:space="preserve"> </w:t>
      </w:r>
      <w:r w:rsidRPr="00421EA9">
        <w:rPr>
          <w:b/>
          <w:bCs/>
        </w:rPr>
        <w:t>Missing</w:t>
      </w:r>
      <w:r w:rsidRPr="004F4F68">
        <w:rPr>
          <w:b/>
        </w:rPr>
        <w:t xml:space="preserve"> Investor Banking Information</w:t>
      </w:r>
      <w:r>
        <w:t>: If the Investor Banking information (Routing#, Tax ID or Account#) is missing, the system will not allow the servicer to submit the claim. A validation error message will be displayed on the Claims Worksheet informing the user that the information is required to submit a claim.</w:t>
      </w:r>
    </w:p>
    <w:p w14:paraId="517635F1" w14:textId="77E869A0" w:rsidR="00E26F35" w:rsidRDefault="00E26F35" w:rsidP="00421EA9">
      <w:pPr>
        <w:pStyle w:val="UnorderedListIndent"/>
        <w:jc w:val="both"/>
      </w:pPr>
      <w:r w:rsidRPr="00CD5540">
        <w:rPr>
          <w:noProof/>
        </w:rPr>
        <w:t xml:space="preserve"> </w:t>
      </w:r>
      <w:r w:rsidRPr="00421EA9">
        <w:rPr>
          <w:b/>
          <w:bCs/>
        </w:rPr>
        <w:t>Active</w:t>
      </w:r>
      <w:r>
        <w:rPr>
          <w:b/>
        </w:rPr>
        <w:t xml:space="preserve"> Due &amp; Payable</w:t>
      </w:r>
      <w:r>
        <w:t>: If there is an Active Due &amp; Payable with HUD Approval Timeline or an Active Due &amp; Payable without HUD Approval Timeline, the system will not allow the servicer to submit the claim. A validation error message will be displayed on the Claims Worksheet informing the user that there is an Active Due &amp; Payable on the loan.</w:t>
      </w:r>
    </w:p>
    <w:p w14:paraId="3F003DC9" w14:textId="77777777" w:rsidR="00E26F35" w:rsidRDefault="00E26F35" w:rsidP="00B12149">
      <w:pPr>
        <w:pStyle w:val="OrderedList"/>
        <w:jc w:val="center"/>
      </w:pPr>
      <w:r>
        <w:rPr>
          <w:noProof/>
        </w:rPr>
        <w:drawing>
          <wp:inline distT="0" distB="0" distL="0" distR="0" wp14:anchorId="0E08C1C5" wp14:editId="00FE5958">
            <wp:extent cx="4759578" cy="1754332"/>
            <wp:effectExtent l="19050" t="19050" r="22225" b="17780"/>
            <wp:docPr id="799176479"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077240" name="Picture 1" descr="A screenshot of a computer&#10;&#10;Description automatically generated"/>
                    <pic:cNvPicPr>
                      <a:picLocks noChangeAspect="1" noChangeArrowheads="1"/>
                    </pic:cNvPicPr>
                  </pic:nvPicPr>
                  <pic:blipFill>
                    <a:blip r:embed="rId414">
                      <a:extLst>
                        <a:ext uri="{28A0092B-C50C-407E-A947-70E740481C1C}">
                          <a14:useLocalDpi xmlns:a14="http://schemas.microsoft.com/office/drawing/2010/main" val="0"/>
                        </a:ext>
                      </a:extLst>
                    </a:blip>
                    <a:srcRect/>
                    <a:stretch>
                      <a:fillRect/>
                    </a:stretch>
                  </pic:blipFill>
                  <pic:spPr bwMode="auto">
                    <a:xfrm>
                      <a:off x="0" y="0"/>
                      <a:ext cx="4794566" cy="1767228"/>
                    </a:xfrm>
                    <a:prstGeom prst="rect">
                      <a:avLst/>
                    </a:prstGeom>
                    <a:noFill/>
                    <a:ln w="19050">
                      <a:solidFill>
                        <a:srgbClr val="0070C0"/>
                      </a:solidFill>
                    </a:ln>
                  </pic:spPr>
                </pic:pic>
              </a:graphicData>
            </a:graphic>
          </wp:inline>
        </w:drawing>
      </w:r>
    </w:p>
    <w:p w14:paraId="010C6F85" w14:textId="5D646A4E" w:rsidR="00E26F35" w:rsidRPr="00BA2B86" w:rsidRDefault="00E26F35" w:rsidP="000013A2">
      <w:pPr>
        <w:pStyle w:val="FigureCaption0"/>
      </w:pPr>
      <w:bookmarkStart w:id="4470" w:name="_Toc230164233"/>
      <w:r>
        <w:t xml:space="preserve">Figure </w:t>
      </w:r>
      <w:fldSimple w:instr=" STYLEREF 1 \s ">
        <w:r w:rsidR="00942841">
          <w:rPr>
            <w:noProof/>
          </w:rPr>
          <w:t>8</w:t>
        </w:r>
      </w:fldSimple>
      <w:r>
        <w:noBreakHyphen/>
      </w:r>
      <w:fldSimple w:instr=" SEQ Figure \* ARABIC \s 1 ">
        <w:r w:rsidR="00942841">
          <w:rPr>
            <w:noProof/>
          </w:rPr>
          <w:t>8</w:t>
        </w:r>
      </w:fldSimple>
      <w:r>
        <w:t>:</w:t>
      </w:r>
      <w:r w:rsidRPr="00025916">
        <w:t xml:space="preserve"> Claims Worksheet for CT2</w:t>
      </w:r>
      <w:r>
        <w:t>0</w:t>
      </w:r>
      <w:r w:rsidRPr="00025916">
        <w:t xml:space="preserve"> with </w:t>
      </w:r>
      <w:r>
        <w:t xml:space="preserve">Active Due &amp; Payable </w:t>
      </w:r>
      <w:r w:rsidRPr="00025916">
        <w:t>Validation Error</w:t>
      </w:r>
      <w:bookmarkEnd w:id="4470"/>
    </w:p>
    <w:p w14:paraId="551F0427" w14:textId="77777777" w:rsidR="00E26F35" w:rsidRDefault="00E26F35" w:rsidP="006C3C3F">
      <w:pPr>
        <w:pStyle w:val="OrderedList"/>
        <w:numPr>
          <w:ilvl w:val="0"/>
          <w:numId w:val="304"/>
        </w:numPr>
        <w:jc w:val="both"/>
      </w:pPr>
      <w:r>
        <w:t xml:space="preserve">Update the information and click </w:t>
      </w:r>
      <w:r w:rsidRPr="00C92B1E">
        <w:rPr>
          <w:b/>
        </w:rPr>
        <w:t xml:space="preserve">Save </w:t>
      </w:r>
      <w:r w:rsidRPr="0072633D">
        <w:t>Changes</w:t>
      </w:r>
      <w:r>
        <w:t xml:space="preserve">. Then, click </w:t>
      </w:r>
      <w:r w:rsidRPr="00C92B1E">
        <w:rPr>
          <w:b/>
        </w:rPr>
        <w:t>Validate Claim</w:t>
      </w:r>
      <w:r>
        <w:t xml:space="preserve"> to check for any validation errors.</w:t>
      </w:r>
      <w:r w:rsidRPr="00277244">
        <w:t xml:space="preserve"> </w:t>
      </w:r>
    </w:p>
    <w:p w14:paraId="21EF26E9" w14:textId="77777777" w:rsidR="00E26F35" w:rsidRDefault="00E26F35" w:rsidP="006C3C3F">
      <w:pPr>
        <w:pStyle w:val="OrderedList"/>
        <w:numPr>
          <w:ilvl w:val="0"/>
          <w:numId w:val="304"/>
        </w:numPr>
        <w:jc w:val="both"/>
      </w:pPr>
      <w:r>
        <w:t xml:space="preserve"> The s</w:t>
      </w:r>
      <w:r w:rsidRPr="00BA2B86">
        <w:t>uccess v</w:t>
      </w:r>
      <w:r>
        <w:t xml:space="preserve">alidation message is displayed if there are no </w:t>
      </w:r>
      <w:r w:rsidRPr="00BA2B86">
        <w:t>validation</w:t>
      </w:r>
      <w:r>
        <w:t xml:space="preserve"> errors.</w:t>
      </w:r>
    </w:p>
    <w:p w14:paraId="6EB4764F" w14:textId="77777777" w:rsidR="00E26F35" w:rsidRDefault="00E26F35" w:rsidP="00E26F35">
      <w:pPr>
        <w:pStyle w:val="BodyText"/>
        <w:jc w:val="center"/>
      </w:pPr>
      <w:r w:rsidRPr="00CD5540">
        <w:rPr>
          <w:noProof/>
        </w:rPr>
        <w:t xml:space="preserve"> </w:t>
      </w:r>
      <w:r>
        <w:rPr>
          <w:noProof/>
        </w:rPr>
        <w:drawing>
          <wp:inline distT="0" distB="0" distL="0" distR="0" wp14:anchorId="38B62FFA" wp14:editId="405B6DB4">
            <wp:extent cx="4543425" cy="1415452"/>
            <wp:effectExtent l="0" t="0" r="0" b="0"/>
            <wp:docPr id="1749277983" name="Picture 1749277983"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3" name="Picture 3133" descr="Application&#10;&#10;Description automatically generated with medium confidence"/>
                    <pic:cNvPicPr/>
                  </pic:nvPicPr>
                  <pic:blipFill>
                    <a:blip r:embed="rId415"/>
                    <a:stretch>
                      <a:fillRect/>
                    </a:stretch>
                  </pic:blipFill>
                  <pic:spPr>
                    <a:xfrm>
                      <a:off x="0" y="0"/>
                      <a:ext cx="4565506" cy="1422331"/>
                    </a:xfrm>
                    <a:prstGeom prst="rect">
                      <a:avLst/>
                    </a:prstGeom>
                  </pic:spPr>
                </pic:pic>
              </a:graphicData>
            </a:graphic>
          </wp:inline>
        </w:drawing>
      </w:r>
    </w:p>
    <w:p w14:paraId="1C2BA159" w14:textId="7147B44A" w:rsidR="00E26F35" w:rsidRPr="00BA2B86" w:rsidRDefault="00E26F35" w:rsidP="00E26F35">
      <w:pPr>
        <w:pStyle w:val="FigureCaption0"/>
      </w:pPr>
      <w:bookmarkStart w:id="4471" w:name="_Toc23016423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fldSimple w:instr=" SEQ Figure \* ARABIC \s 1 ">
        <w:r w:rsidR="00942841">
          <w:rPr>
            <w:noProof/>
          </w:rPr>
          <w:t>9</w:t>
        </w:r>
      </w:fldSimple>
      <w:r>
        <w:t xml:space="preserve">: </w:t>
      </w:r>
      <w:r>
        <w:rPr>
          <w:noProof/>
        </w:rPr>
        <w:t>Claims Worksheet for CT20 with No Validation Errors</w:t>
      </w:r>
      <w:bookmarkEnd w:id="4471"/>
    </w:p>
    <w:p w14:paraId="50D9957E" w14:textId="77777777" w:rsidR="00E26F35" w:rsidRPr="00FD69A4" w:rsidRDefault="00E26F35" w:rsidP="006C3C3F">
      <w:pPr>
        <w:pStyle w:val="OrderedList"/>
        <w:numPr>
          <w:ilvl w:val="0"/>
          <w:numId w:val="304"/>
        </w:numPr>
        <w:jc w:val="both"/>
      </w:pPr>
      <w:r w:rsidRPr="00FD69A4">
        <w:t xml:space="preserve">Click </w:t>
      </w:r>
      <w:r w:rsidRPr="0003742D">
        <w:rPr>
          <w:b/>
          <w:bCs/>
        </w:rPr>
        <w:t>Finalize and Submit</w:t>
      </w:r>
      <w:r>
        <w:rPr>
          <w:b/>
          <w:bCs/>
        </w:rPr>
        <w:t xml:space="preserve"> Claim</w:t>
      </w:r>
      <w:r w:rsidRPr="00FD69A4">
        <w:t xml:space="preserve"> when the claim is ready for submission. After the claim is submitted, the claim form can no longer be updated. </w:t>
      </w:r>
    </w:p>
    <w:p w14:paraId="4648EB86" w14:textId="77777777" w:rsidR="00E26F35" w:rsidRDefault="00E26F35" w:rsidP="006C3C3F">
      <w:pPr>
        <w:pStyle w:val="OrderedList"/>
        <w:numPr>
          <w:ilvl w:val="0"/>
          <w:numId w:val="304"/>
        </w:numPr>
        <w:jc w:val="both"/>
      </w:pPr>
      <w:r w:rsidRPr="00FD69A4">
        <w:t xml:space="preserve"> A pop-up </w:t>
      </w:r>
      <w:r>
        <w:t xml:space="preserve">warning </w:t>
      </w:r>
      <w:r w:rsidRPr="00FD69A4">
        <w:t>message display</w:t>
      </w:r>
      <w:r>
        <w:t>s</w:t>
      </w:r>
      <w:r w:rsidRPr="00FD69A4">
        <w:t xml:space="preserve"> indicating that the claim amount will be adjusted if the Maximum Claim Amount is exceeded. </w:t>
      </w:r>
      <w:r>
        <w:t xml:space="preserve">The pop-up message to verify the investor (Holder of the property) is also displayed. </w:t>
      </w:r>
      <w:r w:rsidRPr="00FD69A4">
        <w:t xml:space="preserve">Click </w:t>
      </w:r>
      <w:r>
        <w:t>Yes</w:t>
      </w:r>
      <w:r w:rsidRPr="00FD69A4">
        <w:t>.</w:t>
      </w:r>
    </w:p>
    <w:p w14:paraId="76804AF8" w14:textId="77777777" w:rsidR="00E26F35" w:rsidRDefault="00E26F35" w:rsidP="00E26F35">
      <w:pPr>
        <w:pStyle w:val="BodyText"/>
        <w:jc w:val="center"/>
      </w:pPr>
      <w:r w:rsidRPr="00143331">
        <w:rPr>
          <w:noProof/>
        </w:rPr>
        <w:t xml:space="preserve"> </w:t>
      </w:r>
      <w:r w:rsidRPr="00CD5540">
        <w:rPr>
          <w:noProof/>
        </w:rPr>
        <w:t xml:space="preserve"> </w:t>
      </w:r>
      <w:r>
        <w:rPr>
          <w:noProof/>
        </w:rPr>
        <w:drawing>
          <wp:inline distT="0" distB="0" distL="0" distR="0" wp14:anchorId="0E8C5634" wp14:editId="38D3CB21">
            <wp:extent cx="1989609" cy="1132019"/>
            <wp:effectExtent l="0" t="0" r="0" b="0"/>
            <wp:docPr id="304956954" name="Picture 304956954"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4" name="Picture 3134" descr="Graphical user interface, text, application, chat or text message&#10;&#10;Description automatically generated"/>
                    <pic:cNvPicPr/>
                  </pic:nvPicPr>
                  <pic:blipFill>
                    <a:blip r:embed="rId416"/>
                    <a:stretch>
                      <a:fillRect/>
                    </a:stretch>
                  </pic:blipFill>
                  <pic:spPr>
                    <a:xfrm>
                      <a:off x="0" y="0"/>
                      <a:ext cx="2000200" cy="1138045"/>
                    </a:xfrm>
                    <a:prstGeom prst="rect">
                      <a:avLst/>
                    </a:prstGeom>
                  </pic:spPr>
                </pic:pic>
              </a:graphicData>
            </a:graphic>
          </wp:inline>
        </w:drawing>
      </w:r>
    </w:p>
    <w:p w14:paraId="32C8FD63" w14:textId="176D5C00" w:rsidR="00E26F35" w:rsidRPr="00FD69A4" w:rsidRDefault="00E26F35" w:rsidP="00E26F35">
      <w:pPr>
        <w:pStyle w:val="FigureCaption0"/>
      </w:pPr>
      <w:bookmarkStart w:id="4472" w:name="_Toc23016423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10</w:t>
      </w:r>
      <w:r>
        <w:rPr>
          <w:noProof/>
        </w:rPr>
        <w:fldChar w:fldCharType="end"/>
      </w:r>
      <w:r>
        <w:rPr>
          <w:noProof/>
        </w:rPr>
        <w:t>:</w:t>
      </w:r>
      <w:r>
        <w:t xml:space="preserve"> Finalize and Submit Warning Message for CT20</w:t>
      </w:r>
      <w:bookmarkEnd w:id="4472"/>
    </w:p>
    <w:p w14:paraId="63AD8B04" w14:textId="77777777" w:rsidR="00E26F35" w:rsidRPr="00FD69A4" w:rsidRDefault="00E26F35" w:rsidP="006C3C3F">
      <w:pPr>
        <w:pStyle w:val="OrderedList"/>
        <w:numPr>
          <w:ilvl w:val="0"/>
          <w:numId w:val="304"/>
        </w:numPr>
        <w:jc w:val="both"/>
      </w:pPr>
      <w:r w:rsidRPr="00FD69A4">
        <w:t xml:space="preserve"> A pop-up message is displayed requesting the user to Certify the claim form and confirm the transfer of servicing. Click Yes. </w:t>
      </w:r>
    </w:p>
    <w:p w14:paraId="13BB004F" w14:textId="77777777" w:rsidR="00E26F35" w:rsidRDefault="00E26F35" w:rsidP="00E26F35">
      <w:pPr>
        <w:pStyle w:val="BodyText"/>
        <w:jc w:val="center"/>
      </w:pPr>
      <w:r w:rsidRPr="00CD5540">
        <w:rPr>
          <w:noProof/>
        </w:rPr>
        <w:t xml:space="preserve"> </w:t>
      </w:r>
      <w:r>
        <w:rPr>
          <w:noProof/>
        </w:rPr>
        <w:drawing>
          <wp:inline distT="0" distB="0" distL="0" distR="0" wp14:anchorId="30247A58" wp14:editId="02765525">
            <wp:extent cx="3304515" cy="3163897"/>
            <wp:effectExtent l="0" t="0" r="0" b="0"/>
            <wp:docPr id="36453204" name="Picture 36453204"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ext&#10;&#10;Description automatically generated"/>
                    <pic:cNvPicPr/>
                  </pic:nvPicPr>
                  <pic:blipFill>
                    <a:blip r:embed="rId417"/>
                    <a:stretch>
                      <a:fillRect/>
                    </a:stretch>
                  </pic:blipFill>
                  <pic:spPr>
                    <a:xfrm>
                      <a:off x="0" y="0"/>
                      <a:ext cx="3309763" cy="3168922"/>
                    </a:xfrm>
                    <a:prstGeom prst="rect">
                      <a:avLst/>
                    </a:prstGeom>
                  </pic:spPr>
                </pic:pic>
              </a:graphicData>
            </a:graphic>
          </wp:inline>
        </w:drawing>
      </w:r>
    </w:p>
    <w:p w14:paraId="080780BD" w14:textId="75E7ED39" w:rsidR="00E26F35" w:rsidRPr="00BA2B86" w:rsidRDefault="00E26F35" w:rsidP="00E26F35">
      <w:pPr>
        <w:pStyle w:val="FigureCaption0"/>
      </w:pPr>
      <w:bookmarkStart w:id="4473" w:name="_Toc230164236"/>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11</w:t>
      </w:r>
      <w:r>
        <w:rPr>
          <w:noProof/>
        </w:rPr>
        <w:fldChar w:fldCharType="end"/>
      </w:r>
      <w:r>
        <w:rPr>
          <w:noProof/>
        </w:rPr>
        <w:t>:</w:t>
      </w:r>
      <w:r>
        <w:t xml:space="preserve"> </w:t>
      </w:r>
      <w:r>
        <w:rPr>
          <w:noProof/>
        </w:rPr>
        <w:t>Certify Window – CT20</w:t>
      </w:r>
      <w:bookmarkEnd w:id="4473"/>
    </w:p>
    <w:p w14:paraId="22E28251" w14:textId="77777777" w:rsidR="00E26F35" w:rsidRPr="00214C0E" w:rsidRDefault="00E26F35" w:rsidP="00E26F35">
      <w:pPr>
        <w:pStyle w:val="UnorderedListIndent"/>
        <w:jc w:val="both"/>
        <w:rPr>
          <w:bCs/>
        </w:rPr>
      </w:pPr>
      <w:r w:rsidRPr="00214C0E">
        <w:rPr>
          <w:bCs/>
        </w:rPr>
        <w:t xml:space="preserve">The final </w:t>
      </w:r>
      <w:r w:rsidRPr="00214C0E">
        <w:rPr>
          <w:b/>
        </w:rPr>
        <w:t>Claim Form HUD-27011</w:t>
      </w:r>
      <w:r w:rsidRPr="00214C0E">
        <w:rPr>
          <w:bCs/>
        </w:rPr>
        <w:t xml:space="preserve"> is auto-saved in the Documents tab. Only the </w:t>
      </w:r>
      <w:r w:rsidRPr="00214C0E">
        <w:rPr>
          <w:b/>
        </w:rPr>
        <w:t>View Claim</w:t>
      </w:r>
      <w:r w:rsidRPr="00214C0E">
        <w:rPr>
          <w:bCs/>
        </w:rPr>
        <w:t xml:space="preserve"> link is available on the header; the remaining links to </w:t>
      </w:r>
      <w:r w:rsidRPr="00214C0E">
        <w:rPr>
          <w:b/>
        </w:rPr>
        <w:t>Save Changes, Validate Claim</w:t>
      </w:r>
      <w:r w:rsidRPr="00214C0E">
        <w:rPr>
          <w:bCs/>
        </w:rPr>
        <w:t xml:space="preserve"> and </w:t>
      </w:r>
      <w:r w:rsidRPr="00214C0E">
        <w:rPr>
          <w:b/>
        </w:rPr>
        <w:t>Finalize and Submit</w:t>
      </w:r>
      <w:r w:rsidRPr="00214C0E">
        <w:rPr>
          <w:bCs/>
        </w:rPr>
        <w:t xml:space="preserve"> </w:t>
      </w:r>
      <w:r w:rsidRPr="00214C0E">
        <w:rPr>
          <w:b/>
        </w:rPr>
        <w:t>Claim</w:t>
      </w:r>
      <w:r>
        <w:rPr>
          <w:bCs/>
        </w:rPr>
        <w:t xml:space="preserve"> </w:t>
      </w:r>
      <w:r w:rsidRPr="00214C0E">
        <w:rPr>
          <w:bCs/>
        </w:rPr>
        <w:t>will no longer be displayed.</w:t>
      </w:r>
    </w:p>
    <w:p w14:paraId="66AE24FB" w14:textId="77777777" w:rsidR="00E26F35" w:rsidRPr="00214C0E" w:rsidRDefault="00E26F35" w:rsidP="00E26F35">
      <w:pPr>
        <w:pStyle w:val="UnorderedListIndent"/>
        <w:jc w:val="both"/>
        <w:rPr>
          <w:bCs/>
        </w:rPr>
      </w:pPr>
      <w:r w:rsidRPr="00214C0E">
        <w:rPr>
          <w:bCs/>
        </w:rPr>
        <w:t xml:space="preserve">The final claim form is displayed in a file download window with options to Open, Save or Cancel. </w:t>
      </w:r>
    </w:p>
    <w:p w14:paraId="41CD9CEE" w14:textId="77777777" w:rsidR="00E26F35" w:rsidRPr="00214C0E" w:rsidRDefault="00E26F35" w:rsidP="00E26F35">
      <w:pPr>
        <w:pStyle w:val="UnorderedListIndent"/>
        <w:jc w:val="both"/>
        <w:rPr>
          <w:bCs/>
        </w:rPr>
      </w:pPr>
      <w:r w:rsidRPr="00214C0E">
        <w:rPr>
          <w:bCs/>
        </w:rPr>
        <w:t xml:space="preserve">The completion date on the step </w:t>
      </w:r>
      <w:r w:rsidRPr="00214C0E">
        <w:rPr>
          <w:b/>
        </w:rPr>
        <w:t>Assignment to HUD sent for recording/Servicer Files Claim Type 2</w:t>
      </w:r>
      <w:r>
        <w:rPr>
          <w:b/>
        </w:rPr>
        <w:t>0</w:t>
      </w:r>
      <w:r w:rsidRPr="00214C0E">
        <w:rPr>
          <w:b/>
        </w:rPr>
        <w:t xml:space="preserve"> – Form 27011</w:t>
      </w:r>
      <w:r w:rsidRPr="00214C0E">
        <w:rPr>
          <w:bCs/>
        </w:rPr>
        <w:t xml:space="preserve"> is pre-filled with the date the claim is submitted.</w:t>
      </w:r>
    </w:p>
    <w:p w14:paraId="080A37F2" w14:textId="77777777" w:rsidR="00E26F35" w:rsidRPr="00FD69A4" w:rsidRDefault="00E26F35" w:rsidP="006C3C3F">
      <w:pPr>
        <w:pStyle w:val="OrderedList"/>
        <w:numPr>
          <w:ilvl w:val="0"/>
          <w:numId w:val="304"/>
        </w:numPr>
        <w:jc w:val="both"/>
      </w:pPr>
      <w:r w:rsidRPr="00FD69A4">
        <w:t xml:space="preserve"> The claim is auto</w:t>
      </w:r>
      <w:r>
        <w:t>-</w:t>
      </w:r>
      <w:r w:rsidRPr="00FD69A4">
        <w:t xml:space="preserve">approved. The system automatically adds the step </w:t>
      </w:r>
      <w:r w:rsidRPr="00214C0E">
        <w:rPr>
          <w:b/>
          <w:bCs/>
        </w:rPr>
        <w:t>HUD Approves Claim Type 2</w:t>
      </w:r>
      <w:r>
        <w:rPr>
          <w:b/>
          <w:bCs/>
        </w:rPr>
        <w:t>0</w:t>
      </w:r>
      <w:r w:rsidRPr="00214C0E">
        <w:rPr>
          <w:b/>
          <w:bCs/>
        </w:rPr>
        <w:t xml:space="preserve"> for Payment</w:t>
      </w:r>
      <w:r w:rsidRPr="00FD69A4">
        <w:t xml:space="preserve"> which is auto-completed with the approval date. </w:t>
      </w:r>
    </w:p>
    <w:p w14:paraId="0B10FE75" w14:textId="77777777" w:rsidR="00E26F35" w:rsidRPr="00214C0E" w:rsidRDefault="00E26F35" w:rsidP="00E26F35">
      <w:pPr>
        <w:pStyle w:val="UnorderedListIndent"/>
        <w:jc w:val="both"/>
        <w:rPr>
          <w:bCs/>
        </w:rPr>
      </w:pPr>
      <w:r w:rsidRPr="00214C0E">
        <w:rPr>
          <w:bCs/>
        </w:rPr>
        <w:t xml:space="preserve">The Advice of Payment is auto-generated and saved in the Documents tab for review. Select the Documents screen from the menu on the left side of the screen and click the </w:t>
      </w:r>
      <w:r w:rsidRPr="00214C0E">
        <w:rPr>
          <w:b/>
        </w:rPr>
        <w:t>View</w:t>
      </w:r>
      <w:r w:rsidRPr="00214C0E">
        <w:rPr>
          <w:bCs/>
        </w:rPr>
        <w:t xml:space="preserve"> link beside the </w:t>
      </w:r>
      <w:r w:rsidRPr="00214C0E">
        <w:rPr>
          <w:b/>
        </w:rPr>
        <w:t>Claim Type 2</w:t>
      </w:r>
      <w:r>
        <w:rPr>
          <w:b/>
        </w:rPr>
        <w:t>0</w:t>
      </w:r>
      <w:r w:rsidRPr="00214C0E">
        <w:rPr>
          <w:b/>
        </w:rPr>
        <w:t xml:space="preserve"> – Final Claim Calculation – AOP</w:t>
      </w:r>
      <w:r w:rsidRPr="00214C0E">
        <w:rPr>
          <w:bCs/>
        </w:rPr>
        <w:t xml:space="preserve">. Select </w:t>
      </w:r>
      <w:r w:rsidRPr="00214C0E">
        <w:rPr>
          <w:b/>
        </w:rPr>
        <w:t>Open</w:t>
      </w:r>
      <w:r w:rsidRPr="00214C0E">
        <w:rPr>
          <w:bCs/>
        </w:rPr>
        <w:t xml:space="preserve"> on the file download window to view the document.</w:t>
      </w:r>
    </w:p>
    <w:p w14:paraId="25FE832E" w14:textId="77777777" w:rsidR="00E26F35" w:rsidRPr="00214C0E" w:rsidRDefault="00E26F35" w:rsidP="00E26F35">
      <w:pPr>
        <w:pStyle w:val="UnorderedListIndent"/>
        <w:jc w:val="both"/>
        <w:rPr>
          <w:bCs/>
        </w:rPr>
      </w:pPr>
      <w:r w:rsidRPr="00214C0E">
        <w:rPr>
          <w:bCs/>
        </w:rPr>
        <w:t xml:space="preserve">The loan is now transferred to HUD for servicing. The servicer name on the loan is updated to the HUD NSC Contractor name. The case status is still Endorsed. </w:t>
      </w:r>
    </w:p>
    <w:p w14:paraId="2FFB49CA" w14:textId="77777777" w:rsidR="00E26F35" w:rsidRDefault="00E26F35" w:rsidP="00E26F35">
      <w:pPr>
        <w:pStyle w:val="OrderedList"/>
      </w:pPr>
      <w:r w:rsidRPr="0003742D">
        <w:rPr>
          <w:b/>
          <w:bCs/>
        </w:rPr>
        <w:t>TIP</w:t>
      </w:r>
      <w:r>
        <w:t xml:space="preserve">: </w:t>
      </w:r>
      <w:r w:rsidRPr="003527BA">
        <w:t>Servicer can access loan with Servicer = HUD via Endorsed/Claims/Search page if you are the prior servicer on the loan and now loan is set to Servicer = 9999909990 . Servicer can access Claims steps, Notes</w:t>
      </w:r>
      <w:r>
        <w:t>,</w:t>
      </w:r>
      <w:r w:rsidRPr="003527BA">
        <w:t xml:space="preserve"> and Documents</w:t>
      </w:r>
      <w:r>
        <w:t xml:space="preserve"> until final title approval</w:t>
      </w:r>
      <w:r w:rsidRPr="003527BA">
        <w:t xml:space="preserve">.  </w:t>
      </w:r>
    </w:p>
    <w:p w14:paraId="564A8833" w14:textId="77777777" w:rsidR="00E26F35" w:rsidRDefault="00E26F35" w:rsidP="00E26F35">
      <w:pPr>
        <w:pStyle w:val="Heading3"/>
        <w:ind w:left="1080" w:hanging="1080"/>
        <w:jc w:val="both"/>
      </w:pPr>
      <w:bookmarkStart w:id="4474" w:name="_Toc230163509"/>
      <w:r>
        <w:t>Activities after Claim is submitted – Servicer and HUD NSC Contractor</w:t>
      </w:r>
      <w:bookmarkEnd w:id="4474"/>
    </w:p>
    <w:p w14:paraId="0457E0C0" w14:textId="77777777" w:rsidR="00E26F35" w:rsidRPr="001E7371" w:rsidRDefault="00E26F35" w:rsidP="00E26F35">
      <w:pPr>
        <w:pStyle w:val="Heading4"/>
      </w:pPr>
      <w:bookmarkStart w:id="4475" w:name="_Toc230163510"/>
      <w:r w:rsidRPr="001E7371">
        <w:t>Servicer Activities</w:t>
      </w:r>
      <w:bookmarkEnd w:id="4475"/>
    </w:p>
    <w:p w14:paraId="3A55DF85" w14:textId="77777777" w:rsidR="00E26F35" w:rsidRPr="00985A0A" w:rsidRDefault="00E26F35" w:rsidP="00E26F35">
      <w:pPr>
        <w:pStyle w:val="BodyText"/>
      </w:pPr>
      <w:r>
        <w:rPr>
          <w:lang w:bidi="ar-SA"/>
        </w:rPr>
        <w:t>Servicers can access Claims steps until final title approval.  Servicer must complete these steps before final title approval.</w:t>
      </w:r>
    </w:p>
    <w:p w14:paraId="0B6CCCE2" w14:textId="77777777" w:rsidR="00E26F35" w:rsidRDefault="00E26F35" w:rsidP="006C3C3F">
      <w:pPr>
        <w:pStyle w:val="OrderedList"/>
        <w:numPr>
          <w:ilvl w:val="0"/>
          <w:numId w:val="305"/>
        </w:numPr>
        <w:jc w:val="both"/>
        <w:rPr>
          <w:b/>
        </w:rPr>
      </w:pPr>
      <w:r w:rsidRPr="00217C0B">
        <w:t xml:space="preserve">The step </w:t>
      </w:r>
      <w:r>
        <w:rPr>
          <w:b/>
        </w:rPr>
        <w:t>Receipt of recorded assignment from county</w:t>
      </w:r>
      <w:r w:rsidRPr="00217C0B">
        <w:t xml:space="preserve"> must be completed</w:t>
      </w:r>
      <w:r>
        <w:t xml:space="preserve"> by Servicer </w:t>
      </w:r>
      <w:r>
        <w:rPr>
          <w:rFonts w:eastAsia="Times New Roman"/>
        </w:rPr>
        <w:t>when the recorded assignment is received from the county</w:t>
      </w:r>
      <w:r w:rsidRPr="00217C0B">
        <w:t xml:space="preserve">. </w:t>
      </w:r>
    </w:p>
    <w:p w14:paraId="67FCAC3A" w14:textId="77777777" w:rsidR="00E26F35" w:rsidRPr="00985A0A" w:rsidRDefault="00E26F35" w:rsidP="006C3C3F">
      <w:pPr>
        <w:pStyle w:val="OrderedList"/>
        <w:numPr>
          <w:ilvl w:val="0"/>
          <w:numId w:val="305"/>
        </w:numPr>
        <w:jc w:val="both"/>
        <w:rPr>
          <w:lang w:bidi="ar-SA"/>
        </w:rPr>
      </w:pPr>
      <w:r w:rsidRPr="00217C0B">
        <w:t xml:space="preserve">The step </w:t>
      </w:r>
      <w:r w:rsidRPr="00BA5358">
        <w:rPr>
          <w:b/>
        </w:rPr>
        <w:t>Sent recorded assignment to HUD</w:t>
      </w:r>
      <w:r w:rsidRPr="00217C0B">
        <w:t xml:space="preserve"> must be completed</w:t>
      </w:r>
      <w:r>
        <w:t xml:space="preserve"> by Servicer </w:t>
      </w:r>
      <w:r>
        <w:rPr>
          <w:rFonts w:eastAsia="Times New Roman"/>
        </w:rPr>
        <w:t xml:space="preserve">when the recorded assignment is sent to HUD. </w:t>
      </w:r>
    </w:p>
    <w:p w14:paraId="63681AC3" w14:textId="77777777" w:rsidR="00E26F35" w:rsidRPr="001E7371" w:rsidRDefault="00E26F35" w:rsidP="00E26F35">
      <w:pPr>
        <w:pStyle w:val="Heading4"/>
        <w:numPr>
          <w:ilvl w:val="3"/>
          <w:numId w:val="0"/>
        </w:numPr>
        <w:tabs>
          <w:tab w:val="num" w:pos="360"/>
        </w:tabs>
      </w:pPr>
      <w:bookmarkStart w:id="4476" w:name="_Toc230163511"/>
      <w:r>
        <w:t>HUD NSC Contractor</w:t>
      </w:r>
      <w:r w:rsidRPr="001E7371">
        <w:t xml:space="preserve"> Activities</w:t>
      </w:r>
      <w:bookmarkEnd w:id="4476"/>
    </w:p>
    <w:p w14:paraId="2BD7A80C" w14:textId="77777777" w:rsidR="00E26F35" w:rsidRPr="00B55BE2" w:rsidRDefault="00E26F35" w:rsidP="006C3C3F">
      <w:pPr>
        <w:pStyle w:val="OrderedList"/>
        <w:numPr>
          <w:ilvl w:val="0"/>
          <w:numId w:val="305"/>
        </w:numPr>
        <w:jc w:val="both"/>
      </w:pPr>
      <w:r>
        <w:t xml:space="preserve">Step </w:t>
      </w:r>
      <w:r w:rsidRPr="006E4558">
        <w:rPr>
          <w:b/>
          <w:bCs/>
        </w:rPr>
        <w:t>Assignment to HUD Recorded Date</w:t>
      </w:r>
      <w:r w:rsidRPr="00B55BE2">
        <w:t xml:space="preserve"> </w:t>
      </w:r>
      <w:r>
        <w:t>is triggered and added to the timeline w</w:t>
      </w:r>
      <w:r w:rsidRPr="00B55BE2">
        <w:t xml:space="preserve">hen the </w:t>
      </w:r>
      <w:r w:rsidRPr="006E4558">
        <w:rPr>
          <w:b/>
          <w:bCs/>
        </w:rPr>
        <w:t xml:space="preserve">Assignment to HUD sent for recording/Servicer Files Claim Type 22 – Form 27011 </w:t>
      </w:r>
      <w:r w:rsidRPr="00B55BE2">
        <w:t>step has been completed</w:t>
      </w:r>
      <w:r>
        <w:t>.</w:t>
      </w:r>
      <w:r w:rsidRPr="00B55BE2">
        <w:t xml:space="preserve"> </w:t>
      </w:r>
      <w:r w:rsidRPr="006E4558">
        <w:rPr>
          <w:b/>
          <w:bCs/>
        </w:rPr>
        <w:t xml:space="preserve">. </w:t>
      </w:r>
      <w:r w:rsidRPr="00B55BE2">
        <w:t xml:space="preserve">The </w:t>
      </w:r>
      <w:r>
        <w:t xml:space="preserve">HUD NSC will enter </w:t>
      </w:r>
      <w:r w:rsidRPr="00B55BE2">
        <w:t xml:space="preserve">Completion Date for the </w:t>
      </w:r>
      <w:r w:rsidRPr="006E4558">
        <w:rPr>
          <w:b/>
          <w:bCs/>
        </w:rPr>
        <w:t xml:space="preserve">Assignment to HUD Recorded Date </w:t>
      </w:r>
      <w:r w:rsidRPr="00B55BE2">
        <w:t>step</w:t>
      </w:r>
      <w:r w:rsidRPr="006E4558">
        <w:rPr>
          <w:b/>
          <w:bCs/>
        </w:rPr>
        <w:t xml:space="preserve"> </w:t>
      </w:r>
      <w:r>
        <w:t>as</w:t>
      </w:r>
      <w:r w:rsidRPr="00B55BE2">
        <w:t xml:space="preserve"> the actual date of recording of the document. </w:t>
      </w:r>
    </w:p>
    <w:p w14:paraId="0B569BD8" w14:textId="77777777" w:rsidR="00E26F35" w:rsidRDefault="00E26F35" w:rsidP="006C3C3F">
      <w:pPr>
        <w:pStyle w:val="OrderedList"/>
        <w:numPr>
          <w:ilvl w:val="0"/>
          <w:numId w:val="305"/>
        </w:numPr>
        <w:jc w:val="both"/>
      </w:pPr>
      <w:r w:rsidRPr="00751E5F">
        <w:t>Upon receipt and verification of documents associated with recording the assignment to HUD</w:t>
      </w:r>
      <w:r>
        <w:t xml:space="preserve">, </w:t>
      </w:r>
      <w:r w:rsidRPr="00751E5F">
        <w:t xml:space="preserve"> complete the step </w:t>
      </w:r>
      <w:r w:rsidRPr="00B55BE2">
        <w:rPr>
          <w:b/>
        </w:rPr>
        <w:t>Recorded Assignment Received</w:t>
      </w:r>
      <w:r>
        <w:t>.</w:t>
      </w:r>
      <w:r w:rsidRPr="00751E5F">
        <w:t xml:space="preserve"> This triggers the addition of a new step, </w:t>
      </w:r>
      <w:r w:rsidRPr="00B55BE2">
        <w:rPr>
          <w:b/>
        </w:rPr>
        <w:t>HUD Issued Final Title Approval</w:t>
      </w:r>
      <w:r w:rsidRPr="00751E5F">
        <w:t>.</w:t>
      </w:r>
    </w:p>
    <w:p w14:paraId="14A56BE3" w14:textId="77777777" w:rsidR="00E26F35" w:rsidRDefault="00E26F35" w:rsidP="006C3C3F">
      <w:pPr>
        <w:pStyle w:val="OrderedList"/>
        <w:numPr>
          <w:ilvl w:val="0"/>
          <w:numId w:val="305"/>
        </w:numPr>
        <w:jc w:val="both"/>
      </w:pPr>
      <w:r>
        <w:t xml:space="preserve">Click </w:t>
      </w:r>
      <w:r w:rsidRPr="00217C0B">
        <w:t xml:space="preserve">the </w:t>
      </w:r>
      <w:r w:rsidRPr="00FF04C8">
        <w:rPr>
          <w:b/>
        </w:rPr>
        <w:t xml:space="preserve">printer </w:t>
      </w:r>
      <w:r w:rsidRPr="00912FE8">
        <w:rPr>
          <w:b/>
        </w:rPr>
        <w:t>icon</w:t>
      </w:r>
      <w:r w:rsidRPr="00217C0B">
        <w:t xml:space="preserve"> beside the step </w:t>
      </w:r>
      <w:r w:rsidRPr="00912FE8">
        <w:rPr>
          <w:b/>
        </w:rPr>
        <w:t>HUD Issued Final Title Approval</w:t>
      </w:r>
      <w:r w:rsidRPr="00912FE8">
        <w:t xml:space="preserve"> to </w:t>
      </w:r>
      <w:r>
        <w:t xml:space="preserve">generate the Final Title Approval letter. On the </w:t>
      </w:r>
      <w:r w:rsidRPr="00912FE8">
        <w:t xml:space="preserve">Modify Letter Fields </w:t>
      </w:r>
      <w:r w:rsidRPr="00217C0B">
        <w:t xml:space="preserve">window </w:t>
      </w:r>
      <w:r>
        <w:t>e</w:t>
      </w:r>
      <w:r w:rsidRPr="00217C0B">
        <w:t xml:space="preserve">dit the </w:t>
      </w:r>
      <w:r>
        <w:t>s</w:t>
      </w:r>
      <w:r w:rsidRPr="00217C0B">
        <w:t xml:space="preserve">alutation and </w:t>
      </w:r>
      <w:r>
        <w:t xml:space="preserve">click </w:t>
      </w:r>
      <w:r w:rsidRPr="00912FE8">
        <w:rPr>
          <w:b/>
        </w:rPr>
        <w:t>OK.</w:t>
      </w:r>
      <w:r w:rsidRPr="00217C0B">
        <w:t xml:space="preserve"> The </w:t>
      </w:r>
      <w:r>
        <w:t>Final Title Approval letter</w:t>
      </w:r>
      <w:r w:rsidRPr="00217C0B">
        <w:t xml:space="preserve"> is displayed</w:t>
      </w:r>
      <w:r>
        <w:t xml:space="preserve"> and </w:t>
      </w:r>
      <w:r w:rsidRPr="00D30F1B">
        <w:t>auto-save</w:t>
      </w:r>
      <w:r>
        <w:t>d</w:t>
      </w:r>
      <w:r w:rsidRPr="00D30F1B">
        <w:t xml:space="preserve"> in the </w:t>
      </w:r>
      <w:r w:rsidRPr="0027249B">
        <w:rPr>
          <w:b/>
        </w:rPr>
        <w:t>Documents</w:t>
      </w:r>
      <w:r w:rsidRPr="00D30F1B">
        <w:t xml:space="preserve"> </w:t>
      </w:r>
      <w:r>
        <w:t>tab</w:t>
      </w:r>
      <w:r w:rsidRPr="00217C0B">
        <w:t xml:space="preserve">. </w:t>
      </w:r>
      <w:r>
        <w:t xml:space="preserve"> The step is completed upon printing of the letter</w:t>
      </w:r>
      <w:r w:rsidRPr="00217C0B">
        <w:t xml:space="preserve">. </w:t>
      </w:r>
    </w:p>
    <w:p w14:paraId="2928A2B5" w14:textId="77777777" w:rsidR="00E26F35" w:rsidRPr="007E3AAF" w:rsidRDefault="00E26F35" w:rsidP="006C3C3F">
      <w:pPr>
        <w:pStyle w:val="OrderedList"/>
        <w:numPr>
          <w:ilvl w:val="0"/>
          <w:numId w:val="305"/>
        </w:numPr>
        <w:jc w:val="both"/>
      </w:pPr>
      <w:r w:rsidRPr="00217C0B">
        <w:t>A</w:t>
      </w:r>
      <w:r w:rsidRPr="00217C0B">
        <w:rPr>
          <w:b/>
          <w:bCs/>
        </w:rPr>
        <w:t xml:space="preserve"> </w:t>
      </w:r>
      <w:r>
        <w:rPr>
          <w:b/>
          <w:bCs/>
        </w:rPr>
        <w:t>C</w:t>
      </w:r>
      <w:r w:rsidRPr="008C5980">
        <w:rPr>
          <w:b/>
          <w:bCs/>
        </w:rPr>
        <w:t>ertify</w:t>
      </w:r>
      <w:r w:rsidRPr="00217C0B">
        <w:rPr>
          <w:b/>
          <w:bCs/>
        </w:rPr>
        <w:t xml:space="preserve"> </w:t>
      </w:r>
      <w:r w:rsidRPr="00217C0B">
        <w:t xml:space="preserve">pop-up window </w:t>
      </w:r>
      <w:r>
        <w:t xml:space="preserve">is </w:t>
      </w:r>
      <w:r w:rsidRPr="00217C0B">
        <w:t xml:space="preserve">displayed to certify that the </w:t>
      </w:r>
      <w:r>
        <w:t>case status will be updated</w:t>
      </w:r>
      <w:r w:rsidRPr="00217C0B">
        <w:t xml:space="preserve">. </w:t>
      </w:r>
      <w:r>
        <w:t xml:space="preserve">Click </w:t>
      </w:r>
      <w:r w:rsidRPr="001E609A">
        <w:rPr>
          <w:b/>
          <w:bCs/>
        </w:rPr>
        <w:t>Yes</w:t>
      </w:r>
      <w:r w:rsidRPr="00217C0B">
        <w:rPr>
          <w:bCs/>
        </w:rPr>
        <w:t xml:space="preserve">. The </w:t>
      </w:r>
      <w:r>
        <w:rPr>
          <w:bCs/>
        </w:rPr>
        <w:t>final title approval is complete</w:t>
      </w:r>
      <w:r w:rsidRPr="00217C0B">
        <w:rPr>
          <w:bCs/>
        </w:rPr>
        <w:t>.</w:t>
      </w:r>
    </w:p>
    <w:p w14:paraId="16F6B8EC" w14:textId="77777777" w:rsidR="00E26F35" w:rsidRDefault="00E26F35" w:rsidP="00E26F35">
      <w:pPr>
        <w:pStyle w:val="BodyText"/>
        <w:jc w:val="center"/>
      </w:pPr>
      <w:r w:rsidRPr="00CD5540">
        <w:rPr>
          <w:noProof/>
        </w:rPr>
        <w:t xml:space="preserve"> </w:t>
      </w:r>
      <w:r>
        <w:rPr>
          <w:noProof/>
        </w:rPr>
        <w:drawing>
          <wp:inline distT="0" distB="0" distL="0" distR="0" wp14:anchorId="10AD1162" wp14:editId="5A80A522">
            <wp:extent cx="3607527" cy="935814"/>
            <wp:effectExtent l="0" t="0" r="0" b="0"/>
            <wp:docPr id="1103208372" name="Picture 110320837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 name="Picture 1936" descr="Graphical user interface, text, application&#10;&#10;Description automatically generated"/>
                    <pic:cNvPicPr/>
                  </pic:nvPicPr>
                  <pic:blipFill>
                    <a:blip r:embed="rId418"/>
                    <a:stretch>
                      <a:fillRect/>
                    </a:stretch>
                  </pic:blipFill>
                  <pic:spPr>
                    <a:xfrm>
                      <a:off x="0" y="0"/>
                      <a:ext cx="3626900" cy="940839"/>
                    </a:xfrm>
                    <a:prstGeom prst="rect">
                      <a:avLst/>
                    </a:prstGeom>
                  </pic:spPr>
                </pic:pic>
              </a:graphicData>
            </a:graphic>
          </wp:inline>
        </w:drawing>
      </w:r>
    </w:p>
    <w:p w14:paraId="1220EDEF" w14:textId="16721263" w:rsidR="00E26F35" w:rsidRPr="00920B00" w:rsidRDefault="00E26F35" w:rsidP="00E26F35">
      <w:pPr>
        <w:pStyle w:val="FigureCaption0"/>
      </w:pPr>
      <w:bookmarkStart w:id="4477" w:name="_Toc230164237"/>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12</w:t>
      </w:r>
      <w:r>
        <w:rPr>
          <w:noProof/>
        </w:rPr>
        <w:fldChar w:fldCharType="end"/>
      </w:r>
      <w:r>
        <w:rPr>
          <w:noProof/>
        </w:rPr>
        <w:t>:</w:t>
      </w:r>
      <w:r>
        <w:t xml:space="preserve"> </w:t>
      </w:r>
      <w:r>
        <w:rPr>
          <w:noProof/>
        </w:rPr>
        <w:t>Certify Window – Final Title Approval Step</w:t>
      </w:r>
      <w:bookmarkEnd w:id="4477"/>
    </w:p>
    <w:p w14:paraId="1454A625" w14:textId="77777777" w:rsidR="00E26F35" w:rsidRDefault="00E26F35" w:rsidP="006C3C3F">
      <w:pPr>
        <w:pStyle w:val="OrderedList"/>
        <w:numPr>
          <w:ilvl w:val="0"/>
          <w:numId w:val="305"/>
        </w:numPr>
        <w:jc w:val="both"/>
      </w:pPr>
      <w:r w:rsidRPr="00217C0B">
        <w:t>This completes the assignment process</w:t>
      </w:r>
      <w:r>
        <w:t>.</w:t>
      </w:r>
      <w:r w:rsidRPr="00217C0B">
        <w:t xml:space="preserve"> </w:t>
      </w:r>
      <w:r>
        <w:t>T</w:t>
      </w:r>
      <w:r w:rsidRPr="00217C0B">
        <w:t>he case status is up</w:t>
      </w:r>
      <w:r>
        <w:t>dated</w:t>
      </w:r>
      <w:r w:rsidRPr="00217C0B">
        <w:t xml:space="preserve"> to Assigned and the case sub-status is updated to Loan Active.</w:t>
      </w:r>
    </w:p>
    <w:p w14:paraId="0E769563" w14:textId="77777777" w:rsidR="00E26F35" w:rsidRPr="00217C0B" w:rsidRDefault="00E26F35" w:rsidP="00E26F35">
      <w:pPr>
        <w:pStyle w:val="OrderedList"/>
        <w:jc w:val="both"/>
      </w:pPr>
      <w:r>
        <w:rPr>
          <w:b/>
          <w:bCs/>
        </w:rPr>
        <w:t xml:space="preserve">TIP: </w:t>
      </w:r>
      <w:r>
        <w:t xml:space="preserve">Once the HUD completes </w:t>
      </w:r>
      <w:r w:rsidRPr="00217C0B">
        <w:t xml:space="preserve">step </w:t>
      </w:r>
      <w:r w:rsidRPr="00912FE8">
        <w:rPr>
          <w:b/>
        </w:rPr>
        <w:t>HUD Issued Final Title Approval</w:t>
      </w:r>
      <w:r>
        <w:rPr>
          <w:b/>
        </w:rPr>
        <w:t xml:space="preserve">, </w:t>
      </w:r>
      <w:r>
        <w:rPr>
          <w:bCs/>
        </w:rPr>
        <w:t xml:space="preserve">Case Status is updated to Assigned and </w:t>
      </w:r>
      <w:r w:rsidRPr="00217C0B">
        <w:t>case sub-status is updated to Loan Active.</w:t>
      </w:r>
      <w:r>
        <w:t xml:space="preserve"> T</w:t>
      </w:r>
      <w:r w:rsidRPr="00FD69A4">
        <w:t>he servicer can no longer access the loan</w:t>
      </w:r>
      <w:r>
        <w:t>.</w:t>
      </w:r>
    </w:p>
    <w:p w14:paraId="764DB66D" w14:textId="77777777" w:rsidR="00E26F35" w:rsidRDefault="00E26F35" w:rsidP="00E26F35">
      <w:pPr>
        <w:pStyle w:val="Heading3"/>
        <w:ind w:left="1080" w:hanging="1080"/>
        <w:jc w:val="both"/>
      </w:pPr>
      <w:bookmarkStart w:id="4478" w:name="_Toc230163512"/>
      <w:r>
        <w:t>Incomplete Assignment Package – HUD, HUD NSC Contractor, and Servicer Activities</w:t>
      </w:r>
      <w:bookmarkEnd w:id="4478"/>
      <w:r>
        <w:t xml:space="preserve"> </w:t>
      </w:r>
    </w:p>
    <w:p w14:paraId="1E5C6E08" w14:textId="77777777" w:rsidR="00E26F35" w:rsidRDefault="00E26F35" w:rsidP="006C3C3F">
      <w:pPr>
        <w:pStyle w:val="OrderedList"/>
        <w:numPr>
          <w:ilvl w:val="0"/>
          <w:numId w:val="306"/>
        </w:numPr>
        <w:jc w:val="both"/>
      </w:pPr>
      <w:r w:rsidRPr="00217C0B">
        <w:t xml:space="preserve">If the </w:t>
      </w:r>
      <w:r>
        <w:t xml:space="preserve">assignment package </w:t>
      </w:r>
      <w:r w:rsidRPr="00217C0B">
        <w:t xml:space="preserve">is incomplete, </w:t>
      </w:r>
      <w:r>
        <w:t xml:space="preserve">HUD will </w:t>
      </w:r>
      <w:r w:rsidRPr="00217C0B">
        <w:t xml:space="preserve">click </w:t>
      </w:r>
      <w:r w:rsidRPr="001445BE">
        <w:rPr>
          <w:b/>
        </w:rPr>
        <w:t>New</w:t>
      </w:r>
      <w:r w:rsidRPr="00217C0B">
        <w:t xml:space="preserve"> and add </w:t>
      </w:r>
      <w:r>
        <w:t xml:space="preserve">the optional </w:t>
      </w:r>
      <w:r w:rsidRPr="00217C0B">
        <w:t>step</w:t>
      </w:r>
      <w:r>
        <w:t>,</w:t>
      </w:r>
      <w:r w:rsidRPr="00217C0B">
        <w:t xml:space="preserve"> </w:t>
      </w:r>
      <w:r w:rsidRPr="001445BE">
        <w:rPr>
          <w:b/>
        </w:rPr>
        <w:t>HUD Decision - Pending Incomplete Package</w:t>
      </w:r>
      <w:r>
        <w:t>.</w:t>
      </w:r>
      <w:r w:rsidRPr="00606439">
        <w:t xml:space="preserve"> </w:t>
      </w:r>
    </w:p>
    <w:p w14:paraId="5AF5FB40" w14:textId="77777777" w:rsidR="00E26F35" w:rsidRDefault="00E26F35" w:rsidP="006C3C3F">
      <w:pPr>
        <w:pStyle w:val="OrderedList"/>
        <w:numPr>
          <w:ilvl w:val="0"/>
          <w:numId w:val="306"/>
        </w:numPr>
        <w:jc w:val="both"/>
      </w:pPr>
      <w:r>
        <w:t xml:space="preserve">HUD NSC Contractor Letter Step </w:t>
      </w:r>
      <w:r w:rsidRPr="00FF04C8">
        <w:rPr>
          <w:b/>
        </w:rPr>
        <w:t>Follow-up on Incomplete Package</w:t>
      </w:r>
      <w:r>
        <w:rPr>
          <w:b/>
        </w:rPr>
        <w:t xml:space="preserve"> </w:t>
      </w:r>
      <w:r>
        <w:t>is triggered and added to the timeline w</w:t>
      </w:r>
      <w:r w:rsidRPr="00B55BE2">
        <w:t xml:space="preserve">hen the </w:t>
      </w:r>
      <w:r w:rsidRPr="00FF04C8">
        <w:rPr>
          <w:b/>
        </w:rPr>
        <w:t>HUD Decision - Pending Incomplete Package</w:t>
      </w:r>
      <w:r w:rsidRPr="006E4558">
        <w:rPr>
          <w:b/>
          <w:bCs/>
        </w:rPr>
        <w:t xml:space="preserve"> </w:t>
      </w:r>
      <w:r w:rsidRPr="00B55BE2">
        <w:t>step has been completed</w:t>
      </w:r>
      <w:r>
        <w:t>.</w:t>
      </w:r>
    </w:p>
    <w:p w14:paraId="29B4B7FE" w14:textId="77777777" w:rsidR="00E26F35" w:rsidRDefault="00E26F35" w:rsidP="006C3C3F">
      <w:pPr>
        <w:pStyle w:val="OrderedList"/>
        <w:numPr>
          <w:ilvl w:val="0"/>
          <w:numId w:val="306"/>
        </w:numPr>
        <w:jc w:val="both"/>
      </w:pPr>
      <w:r>
        <w:t xml:space="preserve">HUD NSC Contractor clicks </w:t>
      </w:r>
      <w:r w:rsidRPr="00217C0B">
        <w:t xml:space="preserve">the </w:t>
      </w:r>
      <w:r>
        <w:rPr>
          <w:b/>
        </w:rPr>
        <w:t>printer</w:t>
      </w:r>
      <w:r w:rsidRPr="00FF04C8">
        <w:rPr>
          <w:b/>
        </w:rPr>
        <w:t xml:space="preserve"> icon</w:t>
      </w:r>
      <w:r w:rsidRPr="00217C0B">
        <w:t xml:space="preserve"> beside the step </w:t>
      </w:r>
      <w:r>
        <w:rPr>
          <w:b/>
          <w:bCs/>
        </w:rPr>
        <w:t xml:space="preserve">Follow-up on Incomplete Package </w:t>
      </w:r>
      <w:r w:rsidRPr="00FF04C8">
        <w:t xml:space="preserve">to </w:t>
      </w:r>
      <w:r>
        <w:t xml:space="preserve">generate the </w:t>
      </w:r>
      <w:r w:rsidRPr="00606439">
        <w:t xml:space="preserve">Incomplete Package - Request for Assignment </w:t>
      </w:r>
      <w:r>
        <w:t xml:space="preserve">letter. On the </w:t>
      </w:r>
      <w:r w:rsidRPr="00FF04C8">
        <w:rPr>
          <w:b/>
        </w:rPr>
        <w:t>Modify Letter Fields</w:t>
      </w:r>
      <w:r w:rsidRPr="00FF04C8">
        <w:t xml:space="preserve"> </w:t>
      </w:r>
      <w:r w:rsidRPr="00217C0B">
        <w:t xml:space="preserve">window </w:t>
      </w:r>
      <w:r>
        <w:t>e</w:t>
      </w:r>
      <w:r w:rsidRPr="00217C0B">
        <w:t xml:space="preserve">dit the </w:t>
      </w:r>
      <w:r>
        <w:t>s</w:t>
      </w:r>
      <w:r w:rsidRPr="00217C0B">
        <w:t xml:space="preserve">alutation and </w:t>
      </w:r>
      <w:r>
        <w:t xml:space="preserve">click </w:t>
      </w:r>
      <w:r w:rsidRPr="00FF04C8">
        <w:rPr>
          <w:b/>
        </w:rPr>
        <w:t>OK.</w:t>
      </w:r>
      <w:r w:rsidRPr="00217C0B">
        <w:t xml:space="preserve"> The </w:t>
      </w:r>
      <w:r>
        <w:t>Pending Incomplete Package letter</w:t>
      </w:r>
      <w:r w:rsidRPr="00217C0B">
        <w:t xml:space="preserve"> is displayed</w:t>
      </w:r>
      <w:r w:rsidRPr="00B33B90">
        <w:t xml:space="preserve"> </w:t>
      </w:r>
      <w:r>
        <w:t xml:space="preserve">and </w:t>
      </w:r>
      <w:r w:rsidRPr="00D30F1B">
        <w:t>auto-save</w:t>
      </w:r>
      <w:r>
        <w:t>d</w:t>
      </w:r>
      <w:r w:rsidRPr="00D30F1B">
        <w:t xml:space="preserve"> in the </w:t>
      </w:r>
      <w:r w:rsidRPr="0027249B">
        <w:rPr>
          <w:b/>
        </w:rPr>
        <w:t>Documents</w:t>
      </w:r>
      <w:r w:rsidRPr="00D30F1B">
        <w:t xml:space="preserve"> </w:t>
      </w:r>
      <w:r>
        <w:t>tab</w:t>
      </w:r>
      <w:r w:rsidRPr="00217C0B">
        <w:t xml:space="preserve">. </w:t>
      </w:r>
      <w:r>
        <w:t xml:space="preserve"> The step is completed upon printing of the letter</w:t>
      </w:r>
      <w:r w:rsidRPr="00217C0B">
        <w:t xml:space="preserve">. </w:t>
      </w:r>
    </w:p>
    <w:p w14:paraId="3CBE2D0E" w14:textId="57CD2EBC" w:rsidR="00E26F35" w:rsidRPr="00217C0B" w:rsidRDefault="00E26F35" w:rsidP="006C3C3F">
      <w:pPr>
        <w:pStyle w:val="OrderedList"/>
        <w:numPr>
          <w:ilvl w:val="0"/>
          <w:numId w:val="306"/>
        </w:numPr>
        <w:jc w:val="both"/>
      </w:pPr>
      <w:r>
        <w:t>HUD NSC Contractor will review the additional documents and if complete will follow the steps mentioned in section 8.</w:t>
      </w:r>
      <w:r w:rsidR="008A0D5E">
        <w:t>2</w:t>
      </w:r>
      <w:r>
        <w:t>.4 above.</w:t>
      </w:r>
    </w:p>
    <w:p w14:paraId="66D344BB" w14:textId="77777777" w:rsidR="00E26F35" w:rsidRDefault="00E26F35" w:rsidP="00E26F35">
      <w:pPr>
        <w:pStyle w:val="Heading3"/>
        <w:ind w:left="1080" w:hanging="1080"/>
        <w:jc w:val="both"/>
      </w:pPr>
      <w:bookmarkStart w:id="4479" w:name="_Toc230163513"/>
      <w:r>
        <w:t>Assignment Denials – HUD NSC Contractor and Servicer Activities</w:t>
      </w:r>
      <w:bookmarkEnd w:id="4479"/>
    </w:p>
    <w:p w14:paraId="5200A12F" w14:textId="77777777" w:rsidR="00E26F35" w:rsidRDefault="00E26F35" w:rsidP="00E26F35">
      <w:pPr>
        <w:pStyle w:val="BodyText"/>
      </w:pPr>
      <w:r>
        <w:t xml:space="preserve">HUD contractors can </w:t>
      </w:r>
      <w:r w:rsidRPr="00217C0B">
        <w:t>deny the assignment</w:t>
      </w:r>
      <w:r>
        <w:t xml:space="preserve"> </w:t>
      </w:r>
      <w:r w:rsidRPr="00217C0B">
        <w:t>process between Preliminary Title Approval and Final Title Approval</w:t>
      </w:r>
      <w:r>
        <w:t>. To deny assignment:</w:t>
      </w:r>
    </w:p>
    <w:p w14:paraId="7D346D73" w14:textId="77777777" w:rsidR="00E26F35" w:rsidRPr="00217C0B" w:rsidRDefault="00E26F35" w:rsidP="006C3C3F">
      <w:pPr>
        <w:pStyle w:val="OrderedList"/>
        <w:numPr>
          <w:ilvl w:val="0"/>
          <w:numId w:val="307"/>
        </w:numPr>
        <w:jc w:val="both"/>
      </w:pPr>
      <w:r>
        <w:t xml:space="preserve">Click </w:t>
      </w:r>
      <w:r w:rsidRPr="0048170D">
        <w:rPr>
          <w:b/>
        </w:rPr>
        <w:t>New</w:t>
      </w:r>
      <w:r w:rsidRPr="00217C0B">
        <w:t xml:space="preserve"> and add the relevant step using the </w:t>
      </w:r>
      <w:r w:rsidRPr="0048170D">
        <w:rPr>
          <w:b/>
        </w:rPr>
        <w:t>Step Description</w:t>
      </w:r>
      <w:r>
        <w:t xml:space="preserve"> dropdown and click </w:t>
      </w:r>
      <w:r w:rsidRPr="0048170D">
        <w:rPr>
          <w:b/>
        </w:rPr>
        <w:t>Submit</w:t>
      </w:r>
      <w:r w:rsidRPr="00217C0B">
        <w:t>. The optional steps are:</w:t>
      </w:r>
    </w:p>
    <w:p w14:paraId="5F57CBC3" w14:textId="77777777" w:rsidR="00E26F35" w:rsidRDefault="00E26F35" w:rsidP="00E26F35">
      <w:pPr>
        <w:pStyle w:val="UnorderedListIndent"/>
        <w:jc w:val="both"/>
      </w:pPr>
      <w:r w:rsidRPr="00217C0B">
        <w:t>Assignment Denied - Funds Due HUD</w:t>
      </w:r>
    </w:p>
    <w:p w14:paraId="4630E2C3" w14:textId="77777777" w:rsidR="00E26F35" w:rsidRDefault="00E26F35" w:rsidP="00E26F35">
      <w:pPr>
        <w:pStyle w:val="UnorderedListIndent"/>
        <w:jc w:val="both"/>
      </w:pPr>
      <w:r w:rsidRPr="00217C0B">
        <w:t>Assignment Denied - No Funds Due HUD</w:t>
      </w:r>
    </w:p>
    <w:p w14:paraId="5C783465" w14:textId="77777777" w:rsidR="00E26F35" w:rsidRDefault="00E26F35" w:rsidP="006C3C3F">
      <w:pPr>
        <w:pStyle w:val="OrderedList"/>
        <w:numPr>
          <w:ilvl w:val="0"/>
          <w:numId w:val="307"/>
        </w:numPr>
        <w:jc w:val="both"/>
      </w:pPr>
      <w:r w:rsidRPr="00217C0B">
        <w:t xml:space="preserve">For the scenario where </w:t>
      </w:r>
      <w:r>
        <w:t>funds are due HUD:</w:t>
      </w:r>
      <w:r w:rsidRPr="00217C0B">
        <w:t xml:space="preserve"> </w:t>
      </w:r>
    </w:p>
    <w:p w14:paraId="0A7EF391" w14:textId="77777777" w:rsidR="00E26F35" w:rsidRDefault="00E26F35" w:rsidP="006C3C3F">
      <w:pPr>
        <w:pStyle w:val="OrderedList"/>
        <w:numPr>
          <w:ilvl w:val="1"/>
          <w:numId w:val="307"/>
        </w:numPr>
        <w:jc w:val="both"/>
      </w:pPr>
      <w:r w:rsidRPr="003B0561">
        <w:t xml:space="preserve">add the </w:t>
      </w:r>
      <w:r w:rsidRPr="003B0561">
        <w:rPr>
          <w:b/>
          <w:bCs/>
        </w:rPr>
        <w:t>Assignment Denied- Funds Due HUD</w:t>
      </w:r>
      <w:r w:rsidRPr="003B0561">
        <w:t xml:space="preserve"> step on the "Request for HUD Advance - Assignment timeline" </w:t>
      </w:r>
      <w:r>
        <w:t xml:space="preserve">to create the </w:t>
      </w:r>
      <w:r w:rsidRPr="003B0561">
        <w:t>account receivable and the repayment of the funds due to HUD recorded.</w:t>
      </w:r>
    </w:p>
    <w:p w14:paraId="4352B23B" w14:textId="77777777" w:rsidR="00E26F35" w:rsidRDefault="00E26F35" w:rsidP="006C3C3F">
      <w:pPr>
        <w:pStyle w:val="OrderedList"/>
        <w:numPr>
          <w:ilvl w:val="1"/>
          <w:numId w:val="307"/>
        </w:numPr>
        <w:jc w:val="both"/>
      </w:pPr>
      <w:r>
        <w:t xml:space="preserve">add </w:t>
      </w:r>
      <w:r w:rsidRPr="00217C0B">
        <w:t xml:space="preserve">optional step </w:t>
      </w:r>
      <w:r w:rsidRPr="00672665">
        <w:rPr>
          <w:b/>
        </w:rPr>
        <w:t>Funds Due HUD Received</w:t>
      </w:r>
      <w:r>
        <w:rPr>
          <w:b/>
        </w:rPr>
        <w:t xml:space="preserve"> </w:t>
      </w:r>
      <w:r>
        <w:t xml:space="preserve">to </w:t>
      </w:r>
      <w:r w:rsidRPr="00217C0B">
        <w:t xml:space="preserve">the </w:t>
      </w:r>
      <w:r>
        <w:t xml:space="preserve">CT20 </w:t>
      </w:r>
      <w:r w:rsidRPr="00217C0B">
        <w:t>timeline</w:t>
      </w:r>
      <w:r>
        <w:t xml:space="preserve"> after</w:t>
      </w:r>
      <w:r w:rsidRPr="00217C0B">
        <w:t xml:space="preserve"> the funds are received.</w:t>
      </w:r>
      <w:r>
        <w:t xml:space="preserve"> </w:t>
      </w:r>
    </w:p>
    <w:p w14:paraId="568C4FE2" w14:textId="77777777" w:rsidR="00E26F35" w:rsidRDefault="00E26F35" w:rsidP="006C3C3F">
      <w:pPr>
        <w:pStyle w:val="OrderedList"/>
        <w:numPr>
          <w:ilvl w:val="0"/>
          <w:numId w:val="307"/>
        </w:numPr>
        <w:jc w:val="both"/>
      </w:pPr>
      <w:r>
        <w:t xml:space="preserve">For the </w:t>
      </w:r>
      <w:r w:rsidRPr="00217C0B">
        <w:t xml:space="preserve">scenario where </w:t>
      </w:r>
      <w:r>
        <w:t xml:space="preserve">No funds are due HUD add optional Step </w:t>
      </w:r>
      <w:r w:rsidRPr="00214C0E">
        <w:rPr>
          <w:b/>
          <w:bCs/>
        </w:rPr>
        <w:t>Assignment Denied- No Funds Due HUD</w:t>
      </w:r>
      <w:r>
        <w:t xml:space="preserve"> to</w:t>
      </w:r>
      <w:r w:rsidRPr="00217C0B">
        <w:t xml:space="preserve"> the timeline.</w:t>
      </w:r>
      <w:r>
        <w:t xml:space="preserve"> From the New Step window:</w:t>
      </w:r>
    </w:p>
    <w:p w14:paraId="5FE171C2" w14:textId="77777777" w:rsidR="00E26F35" w:rsidRDefault="00E26F35" w:rsidP="006C3C3F">
      <w:pPr>
        <w:pStyle w:val="OrderedList"/>
        <w:numPr>
          <w:ilvl w:val="0"/>
          <w:numId w:val="97"/>
        </w:numPr>
        <w:jc w:val="both"/>
      </w:pPr>
      <w:r w:rsidRPr="00244B6A">
        <w:t>Enter the denial reason(s) into the step note</w:t>
      </w:r>
      <w:r w:rsidRPr="0048170D">
        <w:t>.</w:t>
      </w:r>
    </w:p>
    <w:p w14:paraId="66D60574" w14:textId="77777777" w:rsidR="00E26F35" w:rsidRPr="0048170D" w:rsidRDefault="00E26F35" w:rsidP="006C3C3F">
      <w:pPr>
        <w:pStyle w:val="OrderedList"/>
        <w:numPr>
          <w:ilvl w:val="0"/>
          <w:numId w:val="97"/>
        </w:numPr>
        <w:jc w:val="both"/>
      </w:pPr>
      <w:r w:rsidRPr="004E6B54">
        <w:t>Enter the complete date</w:t>
      </w:r>
      <w:r w:rsidRPr="0048170D">
        <w:t>.</w:t>
      </w:r>
    </w:p>
    <w:p w14:paraId="3B9C1526" w14:textId="77777777" w:rsidR="00E26F35" w:rsidRDefault="00E26F35" w:rsidP="006C3C3F">
      <w:pPr>
        <w:pStyle w:val="OrderedList"/>
        <w:numPr>
          <w:ilvl w:val="0"/>
          <w:numId w:val="97"/>
        </w:numPr>
        <w:jc w:val="both"/>
        <w:rPr>
          <w:b/>
        </w:rPr>
      </w:pPr>
      <w:r w:rsidRPr="0048170D">
        <w:t>Click Submit</w:t>
      </w:r>
      <w:r w:rsidRPr="004E6B54">
        <w:rPr>
          <w:b/>
        </w:rPr>
        <w:t>.</w:t>
      </w:r>
    </w:p>
    <w:p w14:paraId="6DE41CC2" w14:textId="77777777" w:rsidR="00E26F35" w:rsidRPr="006607A2" w:rsidRDefault="00E26F35" w:rsidP="006C3C3F">
      <w:pPr>
        <w:pStyle w:val="OrderedList"/>
        <w:numPr>
          <w:ilvl w:val="0"/>
          <w:numId w:val="307"/>
        </w:numPr>
        <w:jc w:val="both"/>
      </w:pPr>
      <w:r w:rsidRPr="006607A2">
        <w:t xml:space="preserve">HUD NSC Contractor Letter Step </w:t>
      </w:r>
      <w:r w:rsidRPr="006607A2">
        <w:rPr>
          <w:b/>
        </w:rPr>
        <w:t>HUD Decision Denied Letter</w:t>
      </w:r>
      <w:r w:rsidRPr="006607A2">
        <w:t xml:space="preserve"> is triggered and added to the timeline when either </w:t>
      </w:r>
      <w:r w:rsidRPr="006607A2">
        <w:rPr>
          <w:b/>
          <w:bCs/>
        </w:rPr>
        <w:t>Assignment Denied - Funds Due HUD</w:t>
      </w:r>
      <w:r w:rsidRPr="006607A2">
        <w:t xml:space="preserve"> or </w:t>
      </w:r>
      <w:r w:rsidRPr="006607A2">
        <w:rPr>
          <w:b/>
          <w:bCs/>
        </w:rPr>
        <w:t xml:space="preserve">Assignment Denied - No Funds Due HUD </w:t>
      </w:r>
      <w:r w:rsidRPr="006607A2">
        <w:t xml:space="preserve">have been completed. The Denial Reason from the HECM Assignment Checklist Completed will be pulled into the Denial Request for Assignment Letter. </w:t>
      </w:r>
    </w:p>
    <w:p w14:paraId="63302307" w14:textId="77777777" w:rsidR="00E26F35" w:rsidRPr="006607A2" w:rsidRDefault="00E26F35" w:rsidP="006C3C3F">
      <w:pPr>
        <w:pStyle w:val="OrderedList"/>
        <w:numPr>
          <w:ilvl w:val="0"/>
          <w:numId w:val="307"/>
        </w:numPr>
        <w:jc w:val="both"/>
        <w:rPr>
          <w:b/>
        </w:rPr>
      </w:pPr>
      <w:r w:rsidRPr="006607A2">
        <w:t>When done, the CT20 timeline will be automatically inactivated.</w:t>
      </w:r>
    </w:p>
    <w:p w14:paraId="6800F9E5" w14:textId="43DDB525" w:rsidR="00BA2B86" w:rsidRPr="00BA2B86" w:rsidRDefault="005C4EEB" w:rsidP="00F874DE">
      <w:pPr>
        <w:pStyle w:val="Heading2"/>
        <w:jc w:val="both"/>
      </w:pPr>
      <w:bookmarkStart w:id="4480" w:name="_Toc230163514"/>
      <w:r>
        <w:t>S</w:t>
      </w:r>
      <w:r w:rsidR="004F7596">
        <w:t xml:space="preserve">ubmitting </w:t>
      </w:r>
      <w:r w:rsidR="00BA2B86" w:rsidRPr="00BA2B86">
        <w:t>Claim Type 21</w:t>
      </w:r>
      <w:bookmarkEnd w:id="4451"/>
      <w:bookmarkEnd w:id="4452"/>
      <w:bookmarkEnd w:id="4453"/>
      <w:bookmarkEnd w:id="4454"/>
      <w:bookmarkEnd w:id="4455"/>
      <w:bookmarkEnd w:id="4456"/>
      <w:bookmarkEnd w:id="4480"/>
      <w:r w:rsidR="001A12B1">
        <w:t xml:space="preserve"> </w:t>
      </w:r>
    </w:p>
    <w:p w14:paraId="51135711" w14:textId="51E24F18" w:rsidR="00D966F1" w:rsidRDefault="00E26F35" w:rsidP="001879BA">
      <w:pPr>
        <w:pStyle w:val="BodyText"/>
      </w:pPr>
      <w:r>
        <w:t xml:space="preserve">This claim timeline is located under Endorsed &gt; Claims, Servicing Type “Claim Type 21-DIL/FCL”. </w:t>
      </w:r>
      <w:r w:rsidR="00D966F1" w:rsidRPr="00BA2B86">
        <w:t xml:space="preserve">This </w:t>
      </w:r>
      <w:r w:rsidR="00D966F1">
        <w:t>c</w:t>
      </w:r>
      <w:r w:rsidR="00D966F1" w:rsidRPr="00BA2B86">
        <w:t xml:space="preserve">laim is initiated by </w:t>
      </w:r>
      <w:r w:rsidR="00D966F1">
        <w:t>a</w:t>
      </w:r>
      <w:r w:rsidR="00D966F1" w:rsidRPr="00BA2B86">
        <w:t xml:space="preserve"> </w:t>
      </w:r>
      <w:r w:rsidR="00D966F1">
        <w:t>s</w:t>
      </w:r>
      <w:r w:rsidR="00D966F1" w:rsidRPr="00BA2B86">
        <w:t xml:space="preserve">ervicer on behalf of </w:t>
      </w:r>
      <w:r w:rsidR="00D966F1">
        <w:t>a l</w:t>
      </w:r>
      <w:r w:rsidR="00D966F1" w:rsidRPr="00BA2B86">
        <w:t>ender/</w:t>
      </w:r>
      <w:r w:rsidR="00D966F1">
        <w:t>i</w:t>
      </w:r>
      <w:r w:rsidR="00D966F1" w:rsidRPr="00BA2B86">
        <w:t xml:space="preserve">nvestor due to acquisition of title of the property through </w:t>
      </w:r>
      <w:r w:rsidR="00D966F1">
        <w:t>f</w:t>
      </w:r>
      <w:r w:rsidR="00D966F1" w:rsidRPr="00BA2B86">
        <w:t xml:space="preserve">oreclosure proceedings or </w:t>
      </w:r>
      <w:r w:rsidR="00D966F1">
        <w:t>d</w:t>
      </w:r>
      <w:r w:rsidR="00D966F1" w:rsidRPr="00BA2B86">
        <w:t>eed</w:t>
      </w:r>
      <w:r w:rsidR="00D966F1">
        <w:t>-</w:t>
      </w:r>
      <w:r w:rsidR="00D966F1" w:rsidRPr="00BA2B86">
        <w:t>in</w:t>
      </w:r>
      <w:r w:rsidR="00D966F1">
        <w:t>-l</w:t>
      </w:r>
      <w:r w:rsidR="00D966F1" w:rsidRPr="00BA2B86">
        <w:t>ieu</w:t>
      </w:r>
      <w:r w:rsidR="00D966F1">
        <w:t xml:space="preserve"> of foreclosure</w:t>
      </w:r>
      <w:r w:rsidR="00D966F1" w:rsidRPr="00BA2B86">
        <w:t xml:space="preserve">. </w:t>
      </w:r>
      <w:r w:rsidR="00D966F1">
        <w:t xml:space="preserve">In these </w:t>
      </w:r>
      <w:r w:rsidR="00E42B4C">
        <w:t>cases,</w:t>
      </w:r>
      <w:r w:rsidR="00D966F1">
        <w:t xml:space="preserve"> servicers can file:</w:t>
      </w:r>
    </w:p>
    <w:p w14:paraId="722C577F" w14:textId="0DF8B7FE" w:rsidR="00D966F1" w:rsidRDefault="00D966F1" w:rsidP="00F874DE">
      <w:pPr>
        <w:pStyle w:val="UnorderedList"/>
        <w:jc w:val="both"/>
      </w:pPr>
      <w:r w:rsidRPr="00D966F1">
        <w:rPr>
          <w:b/>
        </w:rPr>
        <w:t>Sale Based Claim</w:t>
      </w:r>
      <w:r w:rsidRPr="00D966F1">
        <w:t>:</w:t>
      </w:r>
      <w:r>
        <w:t xml:space="preserve"> </w:t>
      </w:r>
      <w:r w:rsidR="0045595C">
        <w:t xml:space="preserve">If the property was disposed </w:t>
      </w:r>
      <w:r w:rsidR="0045595C" w:rsidRPr="00BA2B86">
        <w:t xml:space="preserve">in a manner </w:t>
      </w:r>
      <w:r w:rsidR="0045595C">
        <w:t>that was in</w:t>
      </w:r>
      <w:r w:rsidR="0045595C" w:rsidRPr="00BA2B86">
        <w:t>sufficient to satisfy the debt</w:t>
      </w:r>
      <w:r w:rsidR="0045595C">
        <w:t>.</w:t>
      </w:r>
    </w:p>
    <w:p w14:paraId="7D839909" w14:textId="0817E7CD" w:rsidR="0045595C" w:rsidRDefault="00D966F1" w:rsidP="0045595C">
      <w:pPr>
        <w:pStyle w:val="UnorderedList"/>
        <w:jc w:val="both"/>
      </w:pPr>
      <w:r w:rsidRPr="00D966F1">
        <w:rPr>
          <w:b/>
        </w:rPr>
        <w:t>Appraisal Based Claim</w:t>
      </w:r>
      <w:r>
        <w:t xml:space="preserve">: </w:t>
      </w:r>
      <w:r w:rsidR="0045595C">
        <w:t>If the property was not disposed within six months after the acquisition of the title and property.</w:t>
      </w:r>
    </w:p>
    <w:p w14:paraId="3ED39919" w14:textId="7A64B71D" w:rsidR="007C06B7" w:rsidRDefault="00CA1E1E" w:rsidP="001879BA">
      <w:pPr>
        <w:pStyle w:val="BodyText"/>
      </w:pPr>
      <w:r w:rsidRPr="0088278D">
        <w:t>This timeline require</w:t>
      </w:r>
      <w:r w:rsidR="00C06B24">
        <w:t>s</w:t>
      </w:r>
      <w:r w:rsidRPr="0088278D">
        <w:t xml:space="preserve"> HUD </w:t>
      </w:r>
      <w:r>
        <w:t>Claims</w:t>
      </w:r>
      <w:r w:rsidRPr="0088278D">
        <w:t xml:space="preserve"> Staff interaction. Upon initiation of this timeline, the case sub-status is updated to</w:t>
      </w:r>
      <w:r w:rsidRPr="00242E1D">
        <w:t xml:space="preserve"> </w:t>
      </w:r>
      <w:r>
        <w:t>CT</w:t>
      </w:r>
      <w:r w:rsidRPr="00BA2B86">
        <w:t xml:space="preserve"> 21 – DIL/FCL</w:t>
      </w:r>
      <w:r w:rsidRPr="0088278D">
        <w:t>.</w:t>
      </w:r>
      <w:r>
        <w:t xml:space="preserve"> </w:t>
      </w:r>
      <w:r w:rsidR="007C06B7">
        <w:t xml:space="preserve">Only one active </w:t>
      </w:r>
      <w:r w:rsidR="007C06B7" w:rsidRPr="00BA2B86">
        <w:t xml:space="preserve">Claim Type 21 – DIL/FCL </w:t>
      </w:r>
      <w:r w:rsidR="007C06B7" w:rsidRPr="0088278D">
        <w:t>timeline can</w:t>
      </w:r>
      <w:r w:rsidR="007C06B7">
        <w:t xml:space="preserve"> </w:t>
      </w:r>
      <w:r w:rsidR="007C06B7" w:rsidRPr="0088278D">
        <w:t xml:space="preserve">be </w:t>
      </w:r>
      <w:r w:rsidR="007C06B7">
        <w:t>associated with</w:t>
      </w:r>
      <w:r w:rsidR="007C06B7" w:rsidRPr="0088278D">
        <w:t xml:space="preserve"> a loan.</w:t>
      </w:r>
      <w:r w:rsidR="007C06B7">
        <w:t xml:space="preserve"> </w:t>
      </w:r>
    </w:p>
    <w:p w14:paraId="412E3394" w14:textId="1A4703C1" w:rsidR="00CA1E1E" w:rsidRDefault="007C06B7" w:rsidP="001879BA">
      <w:pPr>
        <w:pStyle w:val="BodyText"/>
      </w:pPr>
      <w:r w:rsidRPr="0088278D">
        <w:t xml:space="preserve">The </w:t>
      </w:r>
      <w:r>
        <w:t>Servicing Management tab</w:t>
      </w:r>
      <w:r w:rsidRPr="0088278D">
        <w:t xml:space="preserve"> can be used to </w:t>
      </w:r>
      <w:r>
        <w:t xml:space="preserve">inactivate the timeline. </w:t>
      </w:r>
      <w:r w:rsidR="00CA1E1E">
        <w:t xml:space="preserve">If the timeline is inactivated, the </w:t>
      </w:r>
      <w:r w:rsidR="00CA1E1E" w:rsidRPr="0088278D">
        <w:t>case sub-status</w:t>
      </w:r>
      <w:r w:rsidR="00CA1E1E">
        <w:t xml:space="preserve"> is updated accordingly.</w:t>
      </w:r>
      <w:r w:rsidR="00D966F1">
        <w:t xml:space="preserve"> Once the timeline is inactivated, none of the steps can be edited. The timeline cannot be activated once inactivated. </w:t>
      </w:r>
    </w:p>
    <w:p w14:paraId="4E0C777D" w14:textId="12DB3D63" w:rsidR="007A2B8F" w:rsidRDefault="007A2B8F" w:rsidP="007A2B8F">
      <w:pPr>
        <w:pStyle w:val="Heading3"/>
      </w:pPr>
      <w:bookmarkStart w:id="4481" w:name="_Toc230163515"/>
      <w:r>
        <w:t>CT21 Timeline Steps</w:t>
      </w:r>
      <w:bookmarkEnd w:id="4481"/>
    </w:p>
    <w:p w14:paraId="4F50D8F1" w14:textId="46721575" w:rsidR="007A2B8F" w:rsidRDefault="007A2B8F" w:rsidP="007A2B8F">
      <w:pPr>
        <w:pStyle w:val="BodyText"/>
      </w:pPr>
      <w:r w:rsidRPr="009D4AF3">
        <w:t>The Servicer attaches all required documentation and completes the necessary steps on the timeline.</w:t>
      </w:r>
      <w:r>
        <w:t xml:space="preserve"> The following Template Steps are displayed when the timeline is initiated. </w:t>
      </w:r>
    </w:p>
    <w:p w14:paraId="7014C765"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Servicer Files Claim - 27011</w:t>
      </w:r>
    </w:p>
    <w:p w14:paraId="0F79DDDF" w14:textId="68326A72" w:rsid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Ready for Review</w:t>
      </w:r>
    </w:p>
    <w:p w14:paraId="62A3F5AD" w14:textId="4BCF7184" w:rsidR="007A2B8F" w:rsidRDefault="007A2B8F" w:rsidP="007A2B8F">
      <w:pPr>
        <w:pStyle w:val="OrderedList"/>
        <w:jc w:val="both"/>
      </w:pPr>
      <w:r>
        <w:t xml:space="preserve">The following Trigger Steps are available on this timeline. </w:t>
      </w:r>
    </w:p>
    <w:p w14:paraId="3F2DB380"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Pending Additional Info</w:t>
      </w:r>
    </w:p>
    <w:p w14:paraId="574C03CD"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Resubmit Claim 27011</w:t>
      </w:r>
    </w:p>
    <w:p w14:paraId="1A3AA232"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 Review</w:t>
      </w:r>
    </w:p>
    <w:p w14:paraId="566D2005"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Approved for Payment</w:t>
      </w:r>
    </w:p>
    <w:p w14:paraId="33724113"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Submitted for Payment</w:t>
      </w:r>
    </w:p>
    <w:p w14:paraId="413746E6"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Paid</w:t>
      </w:r>
    </w:p>
    <w:p w14:paraId="00A7CCF6"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Denied</w:t>
      </w:r>
    </w:p>
    <w:p w14:paraId="406E9FF5"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Cancelled</w:t>
      </w:r>
    </w:p>
    <w:p w14:paraId="6EFB4262"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Rejected</w:t>
      </w:r>
    </w:p>
    <w:p w14:paraId="24073FA8" w14:textId="382EA0BD" w:rsidR="007A2B8F" w:rsidRPr="00920296"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Re-Try Claim Payment</w:t>
      </w:r>
    </w:p>
    <w:p w14:paraId="3F5C8CE9" w14:textId="17C87648" w:rsidR="007A2B8F" w:rsidRDefault="007A2B8F" w:rsidP="007A2B8F">
      <w:pPr>
        <w:pStyle w:val="Heading3"/>
      </w:pPr>
      <w:bookmarkStart w:id="4482" w:name="_Toc230163516"/>
      <w:r>
        <w:t>CT21 Process</w:t>
      </w:r>
      <w:bookmarkEnd w:id="4482"/>
    </w:p>
    <w:p w14:paraId="3167BB3C" w14:textId="0E68D965" w:rsidR="007C06B7" w:rsidRPr="0088278D" w:rsidRDefault="007C06B7" w:rsidP="001879BA">
      <w:pPr>
        <w:pStyle w:val="BodyText"/>
      </w:pPr>
      <w:r>
        <w:t xml:space="preserve">To </w:t>
      </w:r>
      <w:r w:rsidR="0072633D">
        <w:t>initiate</w:t>
      </w:r>
      <w:r>
        <w:t xml:space="preserve"> a </w:t>
      </w:r>
      <w:r w:rsidRPr="00FD69A4">
        <w:rPr>
          <w:b/>
        </w:rPr>
        <w:t>Claim Type 21 – DIL/FCL</w:t>
      </w:r>
      <w:r w:rsidRPr="00BA2B86">
        <w:t xml:space="preserve"> </w:t>
      </w:r>
      <w:r w:rsidRPr="0088278D">
        <w:t>timeline</w:t>
      </w:r>
      <w:r w:rsidR="00F93ABE">
        <w:t>:</w:t>
      </w:r>
    </w:p>
    <w:p w14:paraId="247D9619" w14:textId="77777777" w:rsidR="00BA2B86" w:rsidRPr="00BA2B86" w:rsidRDefault="00326402" w:rsidP="006C3C3F">
      <w:pPr>
        <w:pStyle w:val="OrderedList"/>
        <w:numPr>
          <w:ilvl w:val="0"/>
          <w:numId w:val="301"/>
        </w:numPr>
        <w:jc w:val="both"/>
      </w:pPr>
      <w:r>
        <w:t xml:space="preserve">On the </w:t>
      </w:r>
      <w:r w:rsidR="00BA2B86" w:rsidRPr="005C0201">
        <w:rPr>
          <w:b/>
        </w:rPr>
        <w:t>Endorsed Claims Setup Search</w:t>
      </w:r>
      <w:r w:rsidR="00BA2B86" w:rsidRPr="00BA2B86">
        <w:t xml:space="preserve"> </w:t>
      </w:r>
      <w:r w:rsidR="00656AF5">
        <w:t>s</w:t>
      </w:r>
      <w:r w:rsidR="00BA2B86" w:rsidRPr="00BA2B86">
        <w:t>creen</w:t>
      </w:r>
      <w:r>
        <w:t xml:space="preserve">, enter the loan search criteria and click </w:t>
      </w:r>
      <w:r w:rsidRPr="005C0201">
        <w:rPr>
          <w:b/>
        </w:rPr>
        <w:t>Search</w:t>
      </w:r>
      <w:r>
        <w:t>.</w:t>
      </w:r>
    </w:p>
    <w:p w14:paraId="00F4150D" w14:textId="77777777" w:rsidR="00BA2B86" w:rsidRPr="00BA2B86" w:rsidRDefault="00E1767B" w:rsidP="006C3C3F">
      <w:pPr>
        <w:pStyle w:val="OrderedList"/>
        <w:numPr>
          <w:ilvl w:val="0"/>
          <w:numId w:val="301"/>
        </w:numPr>
        <w:jc w:val="both"/>
      </w:pPr>
      <w:r>
        <w:rPr>
          <w:noProof/>
        </w:rPr>
        <mc:AlternateContent>
          <mc:Choice Requires="wps">
            <w:drawing>
              <wp:anchor distT="0" distB="0" distL="114300" distR="114300" simplePos="0" relativeHeight="251632640" behindDoc="1" locked="1" layoutInCell="1" allowOverlap="1" wp14:anchorId="067936C0" wp14:editId="576E5AFA">
                <wp:simplePos x="0" y="0"/>
                <wp:positionH relativeFrom="column">
                  <wp:posOffset>3409315</wp:posOffset>
                </wp:positionH>
                <wp:positionV relativeFrom="paragraph">
                  <wp:posOffset>-523240</wp:posOffset>
                </wp:positionV>
                <wp:extent cx="2540000" cy="906780"/>
                <wp:effectExtent l="38100" t="38100" r="88900" b="102870"/>
                <wp:wrapTight wrapText="bothSides">
                  <wp:wrapPolygon edited="0">
                    <wp:start x="0" y="-908"/>
                    <wp:lineTo x="-324" y="-454"/>
                    <wp:lineTo x="-324" y="21328"/>
                    <wp:lineTo x="0" y="23597"/>
                    <wp:lineTo x="21870" y="23597"/>
                    <wp:lineTo x="22194" y="21328"/>
                    <wp:lineTo x="22194" y="6807"/>
                    <wp:lineTo x="21870" y="0"/>
                    <wp:lineTo x="21870" y="-908"/>
                    <wp:lineTo x="0" y="-908"/>
                  </wp:wrapPolygon>
                </wp:wrapTight>
                <wp:docPr id="1807" name="Text Box 1807"/>
                <wp:cNvGraphicFramePr/>
                <a:graphic xmlns:a="http://schemas.openxmlformats.org/drawingml/2006/main">
                  <a:graphicData uri="http://schemas.microsoft.com/office/word/2010/wordprocessingShape">
                    <wps:wsp>
                      <wps:cNvSpPr txBox="1"/>
                      <wps:spPr>
                        <a:xfrm>
                          <a:off x="0" y="0"/>
                          <a:ext cx="2540000" cy="90678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46777DF9" w14:textId="69F33C3B" w:rsidR="00C75845" w:rsidRPr="00BA2B86" w:rsidRDefault="00C75845" w:rsidP="00E1767B">
                            <w:pPr>
                              <w:pStyle w:val="NoteBox"/>
                            </w:pPr>
                            <w:r>
                              <w:t>Ser</w:t>
                            </w:r>
                            <w:r w:rsidRPr="00BA2B86">
                              <w:t>vicer</w:t>
                            </w:r>
                            <w:r>
                              <w:t>s</w:t>
                            </w:r>
                            <w:r w:rsidRPr="00BA2B86">
                              <w:t xml:space="preserve"> must report </w:t>
                            </w:r>
                            <w:r>
                              <w:t xml:space="preserve">a </w:t>
                            </w:r>
                            <w:r w:rsidRPr="00BA2B86">
                              <w:t>Due and Payable event pri</w:t>
                            </w:r>
                            <w:r>
                              <w:t>or to Claim Type 21 initiation</w:t>
                            </w:r>
                            <w:r w:rsidR="00F257E6">
                              <w:t>, if applicable</w:t>
                            </w:r>
                            <w:r>
                              <w:t>.</w:t>
                            </w:r>
                            <w:r w:rsidRPr="00DB0BA7">
                              <w:t xml:space="preserve"> Refer to Endorsed Disposition/Requests timelines to initiate a Due and Payable timeline.</w:t>
                            </w:r>
                          </w:p>
                          <w:p w14:paraId="71289099" w14:textId="77777777" w:rsidR="00C75845" w:rsidRDefault="00C75845" w:rsidP="00A40871">
                            <w:pPr>
                              <w:pStyle w:val="NoteBox"/>
                            </w:pPr>
                            <w: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7936C0" id="Text Box 1807" o:spid="_x0000_s1031" type="#_x0000_t202" style="position:absolute;left:0;text-align:left;margin-left:268.45pt;margin-top:-41.2pt;width:200pt;height:71.4pt;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m6K93gIAADcGAAAOAAAAZHJzL2Uyb0RvYy54bWysVFtP2zAUfp+0/2D5fSQtLZSKFHUgpkkM&#10;EGXi2XWcJsLx8Wy3Sffrd47TtB3bC9P6kNo+1+87l8urttZso5yvwGR8cJJypoyEvDKrjH9/vv00&#10;4cwHYXKhwaiMb5XnV7OPHy4bO1VDKEHnyjF0Yvy0sRkvQ7DTJPGyVLXwJ2CVQWEBrhYBr26V5E40&#10;6L3WyTBNz5IGXG4dSOU9vt50Qj6L/otCyfBQFF4FpjOOuYX4dfG7pG8yuxTTlRO2rOQuDfEPWdSi&#10;Mhh07+pGBMHWrvrDVV1JBx6KcCKhTqAoKqkiBkQzSN+gWZTCqogFyfF2T5P/f27l/WZhHx0L7Wdo&#10;sYBESGP91OMj4WkLV9M/ZspQjhRu97SpNjCJj8PxKMUfZxJlF+nZ+STymhysrfPhi4Ka0SHjDssS&#10;2RKbOx8wIqr2KhTMg67y20rreKFWUNfasY3AIi5Xg2iq1/U3yLu3izGF7/zEziH16PU3T9qwJuNn&#10;p+M0ejBAITorbSiUig2DKUXE66DcoswbttRr9yTyjI/TCcHMKwJxOhl0F+ym4TkRgCKhVzgGQXPm&#10;ILxUoYwlJMbIJWE8ANFCvsZnoW0pOiQdkQdGehzQJxNRHeWZHIoVT2GrFYXS5kkVrMpjzehhz0sX&#10;SEipTIjlRvKjNmkVyMh7DHf6ZNol9R7jvUWMDCbsjevKgIvcvEk7f+1TLjp95OMINx1Du2wROFar&#10;7+Ul5FtscaxIbGBv5W2FlbgTPjwKh+OOhcMVFh7wU2jAHoHdibMS3M+/vZM+TiFKOWtwfWTc/1gL&#10;pzjTXw3O58VgNEK3IV5G4/MhXtyxZHksMev6GrC5B7gsrYxH0g+6PxYO6hfcdHOKiiJhJMbGTuuP&#10;16FbargppZrPoxJuGCvCnVlYSa6JZerA5/ZFOLsbxYBDfA/9ohHTNxPZ6ZKlgfk6QFHFcSWeO1Z3&#10;/ON2ip2526S0/o7vUeuw72e/AAAA//8DAFBLAwQUAAYACAAAACEA2ZvvFd8AAAAKAQAADwAAAGRy&#10;cy9kb3ducmV2LnhtbEyPwU7DMAyG70i8Q2QkblvKNqqt1J3YJNiFSVB4AK8JbUXjVE3WBp6ewAWO&#10;tj/9/v58G0wnRj241jLCzTwBobmyquUa4e31YbYG4Tyxos6yRvjUDrbF5UVOmbITv+ix9LWIIewy&#10;Qmi87zMpXdVoQ25ue83x9m4HQz6OQy3VQFMMN51cJEkqDbUcPzTU632jq4/ybBC+Dkt63D0Ftz88&#10;q2kXQnmksUS8vgr3dyC8Dv4Phh/9qA5FdDrZMysnOoTbZbqJKMJsvViBiMTmd3NCSJMVyCKX/ysU&#10;3wAAAP//AwBQSwECLQAUAAYACAAAACEAtoM4kv4AAADhAQAAEwAAAAAAAAAAAAAAAAAAAAAAW0Nv&#10;bnRlbnRfVHlwZXNdLnhtbFBLAQItABQABgAIAAAAIQA4/SH/1gAAAJQBAAALAAAAAAAAAAAAAAAA&#10;AC8BAABfcmVscy8ucmVsc1BLAQItABQABgAIAAAAIQClm6K93gIAADcGAAAOAAAAAAAAAAAAAAAA&#10;AC4CAABkcnMvZTJvRG9jLnhtbFBLAQItABQABgAIAAAAIQDZm+8V3wAAAAoBAAAPAAAAAAAAAAAA&#10;AAAAADgFAABkcnMvZG93bnJldi54bWxQSwUGAAAAAAQABADzAAAARAYAAAAA&#10;" fillcolor="#f2f2f2 [3052]" stroked="f" strokeweight=".5pt">
                <v:shadow on="t" color="black" opacity="26214f" origin="-.5,-.5" offset=".74836mm,.74836mm"/>
                <v:textbox>
                  <w:txbxContent>
                    <w:p w14:paraId="46777DF9" w14:textId="69F33C3B" w:rsidR="00C75845" w:rsidRPr="00BA2B86" w:rsidRDefault="00C75845" w:rsidP="00E1767B">
                      <w:pPr>
                        <w:pStyle w:val="NoteBox"/>
                      </w:pPr>
                      <w:r>
                        <w:t>Ser</w:t>
                      </w:r>
                      <w:r w:rsidRPr="00BA2B86">
                        <w:t>vicer</w:t>
                      </w:r>
                      <w:r>
                        <w:t>s</w:t>
                      </w:r>
                      <w:r w:rsidRPr="00BA2B86">
                        <w:t xml:space="preserve"> must report </w:t>
                      </w:r>
                      <w:r>
                        <w:t xml:space="preserve">a </w:t>
                      </w:r>
                      <w:r w:rsidRPr="00BA2B86">
                        <w:t>Due and Payable event pri</w:t>
                      </w:r>
                      <w:r>
                        <w:t>or to Claim Type 21 initiation</w:t>
                      </w:r>
                      <w:r w:rsidR="00F257E6">
                        <w:t>, if applicable</w:t>
                      </w:r>
                      <w:r>
                        <w:t>.</w:t>
                      </w:r>
                      <w:r w:rsidRPr="00DB0BA7">
                        <w:t xml:space="preserve"> Refer to Endorsed Disposition/Requests timelines to initiate a Due and Payable timeline.</w:t>
                      </w:r>
                    </w:p>
                    <w:p w14:paraId="71289099" w14:textId="77777777" w:rsidR="00C75845" w:rsidRDefault="00C75845" w:rsidP="00A40871">
                      <w:pPr>
                        <w:pStyle w:val="NoteBox"/>
                      </w:pPr>
                      <w:r>
                        <w:t>.</w:t>
                      </w:r>
                    </w:p>
                  </w:txbxContent>
                </v:textbox>
                <w10:wrap type="tight"/>
                <w10:anchorlock/>
              </v:shape>
            </w:pict>
          </mc:Fallback>
        </mc:AlternateContent>
      </w:r>
      <w:r w:rsidR="00326402">
        <w:t xml:space="preserve">From the search results, select a loan to initiate the timeline. </w:t>
      </w:r>
    </w:p>
    <w:p w14:paraId="02615B54" w14:textId="54F31539" w:rsidR="0072633D" w:rsidRDefault="00326402" w:rsidP="006C3C3F">
      <w:pPr>
        <w:pStyle w:val="OrderedList"/>
        <w:numPr>
          <w:ilvl w:val="0"/>
          <w:numId w:val="301"/>
        </w:numPr>
        <w:jc w:val="both"/>
      </w:pPr>
      <w:r>
        <w:t xml:space="preserve">On the </w:t>
      </w:r>
      <w:r w:rsidR="00BA2B86" w:rsidRPr="001445BE">
        <w:rPr>
          <w:b/>
        </w:rPr>
        <w:t>Edit Servicing Management</w:t>
      </w:r>
      <w:r w:rsidR="00BA2B86" w:rsidRPr="00BA2B86">
        <w:t xml:space="preserve"> Window</w:t>
      </w:r>
      <w:r>
        <w:t>, s</w:t>
      </w:r>
      <w:r w:rsidR="00BA2B86" w:rsidRPr="00BA2B86">
        <w:t xml:space="preserve">elect Claim Type 21 – DIL/FCL from the </w:t>
      </w:r>
      <w:r w:rsidR="00BA2B86" w:rsidRPr="001445BE">
        <w:rPr>
          <w:b/>
        </w:rPr>
        <w:t>Servicing Type</w:t>
      </w:r>
      <w:r w:rsidR="00BA2B86" w:rsidRPr="00BA2B86">
        <w:t xml:space="preserve"> </w:t>
      </w:r>
      <w:r>
        <w:t>d</w:t>
      </w:r>
      <w:r w:rsidR="00BA2B86" w:rsidRPr="00BA2B86">
        <w:t xml:space="preserve">ropdown and populate the required fields (marked with </w:t>
      </w:r>
      <w:r>
        <w:t xml:space="preserve">an </w:t>
      </w:r>
      <w:r w:rsidR="00BA2B86" w:rsidRPr="00BA2B86">
        <w:t>asterisk</w:t>
      </w:r>
      <w:r w:rsidR="00721586">
        <w:t>).</w:t>
      </w:r>
    </w:p>
    <w:p w14:paraId="3B9A70E8" w14:textId="611BA537" w:rsidR="00125A31" w:rsidRDefault="00E42B4C" w:rsidP="00B70D24">
      <w:pPr>
        <w:pStyle w:val="BodyText"/>
        <w:jc w:val="center"/>
      </w:pPr>
      <w:r w:rsidRPr="00E42B4C">
        <w:rPr>
          <w:noProof/>
        </w:rPr>
        <w:t xml:space="preserve"> </w:t>
      </w:r>
      <w:r>
        <w:rPr>
          <w:noProof/>
        </w:rPr>
        <w:drawing>
          <wp:inline distT="0" distB="0" distL="0" distR="0" wp14:anchorId="7FE6A60E" wp14:editId="3B1F5533">
            <wp:extent cx="1607658" cy="1578428"/>
            <wp:effectExtent l="0" t="0" r="0" b="3175"/>
            <wp:docPr id="3026" name="Picture 302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6" name="Picture 3026" descr="Graphical user interface, text, application, email&#10;&#10;Description automatically generated"/>
                    <pic:cNvPicPr/>
                  </pic:nvPicPr>
                  <pic:blipFill>
                    <a:blip r:embed="rId419"/>
                    <a:stretch>
                      <a:fillRect/>
                    </a:stretch>
                  </pic:blipFill>
                  <pic:spPr>
                    <a:xfrm>
                      <a:off x="0" y="0"/>
                      <a:ext cx="1616719" cy="1587324"/>
                    </a:xfrm>
                    <a:prstGeom prst="rect">
                      <a:avLst/>
                    </a:prstGeom>
                  </pic:spPr>
                </pic:pic>
              </a:graphicData>
            </a:graphic>
          </wp:inline>
        </w:drawing>
      </w:r>
    </w:p>
    <w:p w14:paraId="2EEA44A5" w14:textId="7102073E" w:rsidR="00125A31" w:rsidRPr="00BA2B86" w:rsidRDefault="00125A31" w:rsidP="001879BA">
      <w:pPr>
        <w:pStyle w:val="FigureCaption0"/>
      </w:pPr>
      <w:bookmarkStart w:id="4483" w:name="_Toc74053108"/>
      <w:bookmarkStart w:id="4484" w:name="_Toc90644489"/>
      <w:bookmarkStart w:id="4485" w:name="_Toc23016423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w:t>
      </w:r>
      <w:r w:rsidR="00764635">
        <w:rPr>
          <w:noProof/>
        </w:rPr>
        <w:fldChar w:fldCharType="end"/>
      </w:r>
      <w:r w:rsidR="00DB0BA7">
        <w:rPr>
          <w:noProof/>
        </w:rPr>
        <w:t>: Initiating Claim Type 21</w:t>
      </w:r>
      <w:bookmarkEnd w:id="4483"/>
      <w:bookmarkEnd w:id="4484"/>
      <w:bookmarkEnd w:id="4485"/>
    </w:p>
    <w:p w14:paraId="3E267620" w14:textId="5042F890" w:rsidR="00E05F1F" w:rsidRDefault="005072D2" w:rsidP="005072D2">
      <w:pPr>
        <w:pStyle w:val="OrderedList"/>
        <w:jc w:val="both"/>
      </w:pPr>
      <w:r>
        <w:rPr>
          <w:b/>
          <w:bCs/>
        </w:rPr>
        <w:t xml:space="preserve">TIP: </w:t>
      </w:r>
      <w:r w:rsidR="00E05F1F">
        <w:t>For Claim Type 21 without Due &amp; Payable, select claims Default Reason “16 – No Default DIL” from the dropdown.  When this reason is selected the step “</w:t>
      </w:r>
      <w:r w:rsidR="00E05F1F" w:rsidRPr="00E05F1F">
        <w:t>Date Borrower/Estate executed DIL Agreement</w:t>
      </w:r>
      <w:r w:rsidR="00E05F1F">
        <w:t>” must be completed on the Loss Mitigation – Deed in Lieu timeline for the claim to be filed.</w:t>
      </w:r>
    </w:p>
    <w:p w14:paraId="1061D49A" w14:textId="72C33835" w:rsidR="00E05F1F" w:rsidRDefault="005072D2" w:rsidP="006C3C3F">
      <w:pPr>
        <w:pStyle w:val="OrderedList"/>
        <w:numPr>
          <w:ilvl w:val="0"/>
          <w:numId w:val="301"/>
        </w:numPr>
        <w:jc w:val="both"/>
      </w:pPr>
      <w:r>
        <w:t xml:space="preserve">If applicable, </w:t>
      </w:r>
      <w:r w:rsidR="00E05F1F">
        <w:t>Error messages</w:t>
      </w:r>
      <w:r>
        <w:t xml:space="preserve"> will be displayed when attempting to initiate the timeline. All errors must be resolved before the timeline can be set up.</w:t>
      </w:r>
      <w:r w:rsidR="00E05F1F">
        <w:t xml:space="preserve"> If there is no error, proceed to Step </w:t>
      </w:r>
      <w:r w:rsidR="00F15879">
        <w:t>6</w:t>
      </w:r>
      <w:r w:rsidR="00E05F1F">
        <w:t>.</w:t>
      </w:r>
    </w:p>
    <w:p w14:paraId="2C3430A7" w14:textId="585153E8" w:rsidR="00E05F1F" w:rsidRPr="0045595C" w:rsidRDefault="00E05F1F" w:rsidP="0045595C">
      <w:pPr>
        <w:pStyle w:val="UnorderedListIndent"/>
        <w:jc w:val="both"/>
        <w:rPr>
          <w:bCs/>
        </w:rPr>
      </w:pPr>
      <w:r w:rsidRPr="0045595C">
        <w:rPr>
          <w:bCs/>
        </w:rPr>
        <w:t xml:space="preserve">Unpaid HUD Advance. </w:t>
      </w:r>
      <w:r w:rsidR="00550BFF" w:rsidRPr="0045595C">
        <w:rPr>
          <w:bCs/>
        </w:rPr>
        <w:t xml:space="preserve">An error message would be displayed if </w:t>
      </w:r>
      <w:r w:rsidR="00A26515" w:rsidRPr="0045595C">
        <w:rPr>
          <w:bCs/>
        </w:rPr>
        <w:t>there is an unpaid HUD Advance on the loan.</w:t>
      </w:r>
      <w:r w:rsidR="00B915DB" w:rsidRPr="0045595C">
        <w:rPr>
          <w:bCs/>
        </w:rPr>
        <w:t xml:space="preserve"> </w:t>
      </w:r>
      <w:r w:rsidR="00A26515" w:rsidRPr="0045595C">
        <w:rPr>
          <w:bCs/>
        </w:rPr>
        <w:t>The User cannot initiate t</w:t>
      </w:r>
      <w:r w:rsidR="00F07C2A" w:rsidRPr="0045595C">
        <w:rPr>
          <w:bCs/>
        </w:rPr>
        <w:t xml:space="preserve">he CT 21 timeline, the Servicer needs to go to the Authorization tab and approve the unpaid HUD Advance. </w:t>
      </w:r>
    </w:p>
    <w:p w14:paraId="436B52E9" w14:textId="27654282" w:rsidR="00E05F1F" w:rsidRPr="0045595C" w:rsidRDefault="00E05F1F" w:rsidP="0045595C">
      <w:pPr>
        <w:pStyle w:val="UnorderedListIndent"/>
        <w:jc w:val="both"/>
        <w:rPr>
          <w:bCs/>
        </w:rPr>
      </w:pPr>
      <w:r w:rsidRPr="0045595C">
        <w:rPr>
          <w:bCs/>
        </w:rPr>
        <w:t>Existing Claim timeline. An e</w:t>
      </w:r>
      <w:r w:rsidR="00F902D6" w:rsidRPr="0045595C">
        <w:rPr>
          <w:bCs/>
        </w:rPr>
        <w:t>rror message would be displayed if there is an existing claim timeline</w:t>
      </w:r>
      <w:r w:rsidRPr="0045595C">
        <w:rPr>
          <w:bCs/>
        </w:rPr>
        <w:t>. The existing claim timeline needs to be inactivated before a new claim timeline can be opened.</w:t>
      </w:r>
    </w:p>
    <w:p w14:paraId="7B744665" w14:textId="278CEA01" w:rsidR="00A26515" w:rsidRPr="0045595C" w:rsidRDefault="00F902D6" w:rsidP="0045595C">
      <w:pPr>
        <w:pStyle w:val="UnorderedListIndent"/>
        <w:jc w:val="both"/>
        <w:rPr>
          <w:bCs/>
        </w:rPr>
      </w:pPr>
      <w:r w:rsidRPr="0045595C">
        <w:rPr>
          <w:bCs/>
        </w:rPr>
        <w:t xml:space="preserve">Paper Claim </w:t>
      </w:r>
      <w:r w:rsidR="00E42B4C" w:rsidRPr="0045595C">
        <w:rPr>
          <w:bCs/>
        </w:rPr>
        <w:t>record.</w:t>
      </w:r>
      <w:r w:rsidRPr="0045595C">
        <w:rPr>
          <w:bCs/>
        </w:rPr>
        <w:t xml:space="preserve"> </w:t>
      </w:r>
      <w:r w:rsidR="00E05F1F" w:rsidRPr="0045595C">
        <w:rPr>
          <w:bCs/>
        </w:rPr>
        <w:t xml:space="preserve">An error message would be displayed if there is </w:t>
      </w:r>
      <w:r w:rsidRPr="0045595C">
        <w:rPr>
          <w:bCs/>
        </w:rPr>
        <w:t>a Paper Claim record</w:t>
      </w:r>
      <w:r w:rsidR="00E05F1F" w:rsidRPr="0045595C">
        <w:rPr>
          <w:bCs/>
        </w:rPr>
        <w:t xml:space="preserve">. The Paper Claim </w:t>
      </w:r>
      <w:r w:rsidR="00E42B4C" w:rsidRPr="0045595C">
        <w:rPr>
          <w:bCs/>
        </w:rPr>
        <w:t>record must</w:t>
      </w:r>
      <w:r w:rsidRPr="0045595C">
        <w:rPr>
          <w:bCs/>
        </w:rPr>
        <w:t xml:space="preserve"> be removed via DCR if a new claims timeline is needed. </w:t>
      </w:r>
      <w:r w:rsidR="00D67568" w:rsidRPr="0045595C">
        <w:rPr>
          <w:bCs/>
        </w:rPr>
        <w:t xml:space="preserve">                        </w:t>
      </w:r>
    </w:p>
    <w:p w14:paraId="6C582D54" w14:textId="4E050365" w:rsidR="00BA2B86" w:rsidRPr="00BA2B86" w:rsidRDefault="00125A31" w:rsidP="006C3C3F">
      <w:pPr>
        <w:pStyle w:val="OrderedList"/>
        <w:numPr>
          <w:ilvl w:val="0"/>
          <w:numId w:val="301"/>
        </w:numPr>
        <w:jc w:val="both"/>
      </w:pPr>
      <w:r>
        <w:t>A</w:t>
      </w:r>
      <w:r w:rsidR="00326402">
        <w:t>t the bottom of this window</w:t>
      </w:r>
      <w:r w:rsidR="001A5F4F">
        <w:t>,</w:t>
      </w:r>
      <w:r w:rsidR="00326402">
        <w:t xml:space="preserve"> </w:t>
      </w:r>
      <w:r w:rsidR="0072633D">
        <w:t>check</w:t>
      </w:r>
      <w:r w:rsidR="00326402">
        <w:t xml:space="preserve"> the</w:t>
      </w:r>
      <w:r w:rsidR="005072D2">
        <w:t xml:space="preserve"> box</w:t>
      </w:r>
      <w:r w:rsidR="00326402">
        <w:t xml:space="preserve"> </w:t>
      </w:r>
      <w:r w:rsidR="00AA5159" w:rsidRPr="001445BE">
        <w:rPr>
          <w:b/>
        </w:rPr>
        <w:t>Go to Servicing Steps</w:t>
      </w:r>
      <w:r w:rsidR="00B20E84" w:rsidRPr="001445BE">
        <w:rPr>
          <w:b/>
        </w:rPr>
        <w:t xml:space="preserve"> after Submit</w:t>
      </w:r>
      <w:r w:rsidR="00656AF5">
        <w:t>.</w:t>
      </w:r>
    </w:p>
    <w:p w14:paraId="0DCFE2FC" w14:textId="5E6A256E" w:rsidR="00BA2B86" w:rsidRDefault="00BA2B86" w:rsidP="006C3C3F">
      <w:pPr>
        <w:pStyle w:val="OrderedList"/>
        <w:numPr>
          <w:ilvl w:val="0"/>
          <w:numId w:val="301"/>
        </w:numPr>
        <w:jc w:val="both"/>
      </w:pPr>
      <w:r w:rsidRPr="0072633D">
        <w:t xml:space="preserve">Click </w:t>
      </w:r>
      <w:r w:rsidRPr="001445BE">
        <w:rPr>
          <w:b/>
        </w:rPr>
        <w:t>Submit</w:t>
      </w:r>
      <w:r w:rsidR="009567FC" w:rsidRPr="0072633D">
        <w:t>.</w:t>
      </w:r>
      <w:r w:rsidRPr="0072633D">
        <w:t xml:space="preserve"> </w:t>
      </w:r>
      <w:r w:rsidR="001F3001" w:rsidRPr="001F3001">
        <w:t>The</w:t>
      </w:r>
      <w:r w:rsidR="001F3001" w:rsidRPr="001F3001">
        <w:rPr>
          <w:b/>
        </w:rPr>
        <w:t xml:space="preserve"> </w:t>
      </w:r>
      <w:r w:rsidR="001F3001" w:rsidRPr="001445BE">
        <w:rPr>
          <w:b/>
        </w:rPr>
        <w:t>Claims Steps</w:t>
      </w:r>
      <w:r w:rsidR="001F3001" w:rsidRPr="001A5F4F">
        <w:t xml:space="preserve"> screen for </w:t>
      </w:r>
      <w:r w:rsidR="001F3001" w:rsidRPr="00BA2B86">
        <w:t xml:space="preserve">Claim Type 21 – DIL/FCL </w:t>
      </w:r>
      <w:r w:rsidR="001F3001" w:rsidRPr="001A5F4F">
        <w:t>timeline</w:t>
      </w:r>
      <w:r w:rsidR="001F3001">
        <w:t xml:space="preserve"> is displayed.</w:t>
      </w:r>
      <w:r w:rsidR="00F97D1F" w:rsidRPr="00F97D1F">
        <w:t xml:space="preserve"> </w:t>
      </w:r>
      <w:r w:rsidR="00F97D1F" w:rsidRPr="0072633D">
        <w:t xml:space="preserve">If you click </w:t>
      </w:r>
      <w:r w:rsidR="00F97D1F" w:rsidRPr="001445BE">
        <w:rPr>
          <w:b/>
        </w:rPr>
        <w:t>Cancel</w:t>
      </w:r>
      <w:r w:rsidR="00F97D1F" w:rsidRPr="0072633D">
        <w:t xml:space="preserve">, the </w:t>
      </w:r>
      <w:r w:rsidR="00F97D1F" w:rsidRPr="001445BE">
        <w:rPr>
          <w:b/>
        </w:rPr>
        <w:t>Endorsed Claims Setup Search</w:t>
      </w:r>
      <w:r w:rsidR="00F97D1F" w:rsidRPr="00BA2B86">
        <w:t xml:space="preserve"> Screen will be displayed</w:t>
      </w:r>
      <w:r w:rsidR="00F97D1F">
        <w:t>.</w:t>
      </w:r>
    </w:p>
    <w:p w14:paraId="7B438D93" w14:textId="79C28C96" w:rsidR="00125A31" w:rsidRDefault="00E42B4C" w:rsidP="003B6226">
      <w:pPr>
        <w:pStyle w:val="BodyText"/>
        <w:jc w:val="center"/>
      </w:pPr>
      <w:r w:rsidRPr="00E42B4C">
        <w:rPr>
          <w:noProof/>
        </w:rPr>
        <w:t xml:space="preserve"> </w:t>
      </w:r>
      <w:r>
        <w:rPr>
          <w:noProof/>
        </w:rPr>
        <w:drawing>
          <wp:inline distT="0" distB="0" distL="0" distR="0" wp14:anchorId="639728EE" wp14:editId="3C8E4F16">
            <wp:extent cx="5943600" cy="1129030"/>
            <wp:effectExtent l="0" t="0" r="0" b="0"/>
            <wp:docPr id="3027" name="Picture 302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7" name="Picture 3027" descr="Graphical user interface, application&#10;&#10;Description automatically generated"/>
                    <pic:cNvPicPr/>
                  </pic:nvPicPr>
                  <pic:blipFill>
                    <a:blip r:embed="rId420"/>
                    <a:stretch>
                      <a:fillRect/>
                    </a:stretch>
                  </pic:blipFill>
                  <pic:spPr>
                    <a:xfrm>
                      <a:off x="0" y="0"/>
                      <a:ext cx="5943600" cy="1129030"/>
                    </a:xfrm>
                    <a:prstGeom prst="rect">
                      <a:avLst/>
                    </a:prstGeom>
                  </pic:spPr>
                </pic:pic>
              </a:graphicData>
            </a:graphic>
          </wp:inline>
        </w:drawing>
      </w:r>
    </w:p>
    <w:p w14:paraId="699B2ACC" w14:textId="066F1B14" w:rsidR="00125A31" w:rsidRPr="00BA2B86" w:rsidRDefault="00125A31" w:rsidP="001879BA">
      <w:pPr>
        <w:pStyle w:val="FigureCaption0"/>
      </w:pPr>
      <w:bookmarkStart w:id="4486" w:name="_Toc74053110"/>
      <w:bookmarkStart w:id="4487" w:name="_Toc90644491"/>
      <w:bookmarkStart w:id="4488" w:name="_Toc23016423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w:t>
      </w:r>
      <w:r w:rsidR="00764635">
        <w:rPr>
          <w:noProof/>
        </w:rPr>
        <w:fldChar w:fldCharType="end"/>
      </w:r>
      <w:r w:rsidR="009B1306">
        <w:rPr>
          <w:noProof/>
        </w:rPr>
        <w:t xml:space="preserve">: Step </w:t>
      </w:r>
      <w:r w:rsidR="00E23E3B">
        <w:rPr>
          <w:noProof/>
        </w:rPr>
        <w:t>I</w:t>
      </w:r>
      <w:r w:rsidR="009B1306">
        <w:rPr>
          <w:noProof/>
        </w:rPr>
        <w:t>nformation for Claim Type 21 – DIL/FCL</w:t>
      </w:r>
      <w:bookmarkEnd w:id="4486"/>
      <w:bookmarkEnd w:id="4487"/>
      <w:bookmarkEnd w:id="4488"/>
    </w:p>
    <w:p w14:paraId="00C5D19E" w14:textId="2B7B18B9" w:rsidR="00BA2B86" w:rsidRPr="00BA2B86" w:rsidRDefault="001A5F4F" w:rsidP="006C3C3F">
      <w:pPr>
        <w:pStyle w:val="OrderedList"/>
        <w:numPr>
          <w:ilvl w:val="0"/>
          <w:numId w:val="301"/>
        </w:numPr>
        <w:jc w:val="both"/>
      </w:pPr>
      <w:r w:rsidRPr="001A5F4F">
        <w:t xml:space="preserve">On the </w:t>
      </w:r>
      <w:r w:rsidR="00BA2B86" w:rsidRPr="001445BE">
        <w:rPr>
          <w:b/>
        </w:rPr>
        <w:t>Claims Steps</w:t>
      </w:r>
      <w:r w:rsidR="00BA2B86" w:rsidRPr="001A5F4F">
        <w:t xml:space="preserve"> screen for </w:t>
      </w:r>
      <w:r w:rsidR="00BA2B86" w:rsidRPr="00BA2B86">
        <w:t xml:space="preserve">Claim Type 21 – DIL/FCL </w:t>
      </w:r>
      <w:r w:rsidR="00BA2B86" w:rsidRPr="001A5F4F">
        <w:t>timeline</w:t>
      </w:r>
      <w:r w:rsidRPr="001A5F4F">
        <w:t>,</w:t>
      </w:r>
      <w:r>
        <w:t xml:space="preserve"> click</w:t>
      </w:r>
      <w:r w:rsidR="00BA2B86" w:rsidRPr="001A5F4F">
        <w:t xml:space="preserve"> the </w:t>
      </w:r>
      <w:r w:rsidR="00BA2B86" w:rsidRPr="001445BE">
        <w:rPr>
          <w:b/>
        </w:rPr>
        <w:t>mag</w:t>
      </w:r>
      <w:r w:rsidRPr="001445BE">
        <w:rPr>
          <w:b/>
        </w:rPr>
        <w:t>ni</w:t>
      </w:r>
      <w:r w:rsidR="00BA2B86" w:rsidRPr="001445BE">
        <w:rPr>
          <w:b/>
        </w:rPr>
        <w:t>fying glass icon</w:t>
      </w:r>
      <w:r w:rsidR="00BA2B86" w:rsidRPr="001A5F4F">
        <w:t xml:space="preserve"> beside </w:t>
      </w:r>
      <w:r w:rsidR="00B33EF5" w:rsidRPr="00B33EF5">
        <w:t>Step</w:t>
      </w:r>
      <w:r w:rsidR="00BA2B86" w:rsidRPr="0072633D">
        <w:t xml:space="preserve"> Servicer Files Claim </w:t>
      </w:r>
      <w:r w:rsidR="009B1306" w:rsidRPr="0072633D">
        <w:t>–</w:t>
      </w:r>
      <w:r w:rsidR="00BA2B86" w:rsidRPr="0072633D">
        <w:t xml:space="preserve"> 27011</w:t>
      </w:r>
      <w:r w:rsidR="009B1306" w:rsidRPr="0072633D">
        <w:t>.</w:t>
      </w:r>
      <w:r w:rsidR="00BA2B86" w:rsidRPr="001A5F4F">
        <w:t xml:space="preserve"> </w:t>
      </w:r>
    </w:p>
    <w:p w14:paraId="40075764" w14:textId="3432E0D8" w:rsidR="00BA2B86" w:rsidRDefault="009567FC" w:rsidP="006C3C3F">
      <w:pPr>
        <w:pStyle w:val="OrderedList"/>
        <w:numPr>
          <w:ilvl w:val="0"/>
          <w:numId w:val="301"/>
        </w:numPr>
        <w:jc w:val="both"/>
      </w:pPr>
      <w:r>
        <w:t>T</w:t>
      </w:r>
      <w:r w:rsidR="00BA2B86" w:rsidRPr="00BA2B86">
        <w:t xml:space="preserve">he </w:t>
      </w:r>
      <w:r w:rsidR="0072633D" w:rsidRPr="001445BE">
        <w:rPr>
          <w:b/>
        </w:rPr>
        <w:t>C</w:t>
      </w:r>
      <w:r w:rsidR="00BA2B86" w:rsidRPr="001445BE">
        <w:rPr>
          <w:b/>
        </w:rPr>
        <w:t xml:space="preserve">laims </w:t>
      </w:r>
      <w:r w:rsidR="0072633D" w:rsidRPr="001445BE">
        <w:rPr>
          <w:b/>
        </w:rPr>
        <w:t>W</w:t>
      </w:r>
      <w:r w:rsidR="00BA2B86" w:rsidRPr="001445BE">
        <w:rPr>
          <w:b/>
        </w:rPr>
        <w:t>orksheet</w:t>
      </w:r>
      <w:r w:rsidR="00BA2B86" w:rsidRPr="00BA2B86">
        <w:t xml:space="preserve"> </w:t>
      </w:r>
      <w:r w:rsidR="00BA2B86" w:rsidRPr="001445BE">
        <w:rPr>
          <w:b/>
        </w:rPr>
        <w:t>for Claim Type 21</w:t>
      </w:r>
      <w:r w:rsidR="00BA2B86" w:rsidRPr="00BA2B86">
        <w:t xml:space="preserve"> </w:t>
      </w:r>
      <w:r>
        <w:t xml:space="preserve">window </w:t>
      </w:r>
      <w:r w:rsidR="001A5F4F">
        <w:t xml:space="preserve">is </w:t>
      </w:r>
      <w:r w:rsidR="00BA2B86" w:rsidRPr="00BA2B86">
        <w:t xml:space="preserve">displayed. A pop-up </w:t>
      </w:r>
      <w:r w:rsidR="00813DF9">
        <w:t xml:space="preserve">warning </w:t>
      </w:r>
      <w:r w:rsidR="00BA2B86" w:rsidRPr="00BA2B86">
        <w:t xml:space="preserve">message </w:t>
      </w:r>
      <w:r>
        <w:t>is</w:t>
      </w:r>
      <w:r w:rsidR="00BA2B86" w:rsidRPr="00BA2B86">
        <w:t xml:space="preserve"> displayed indicating that the claim amount will be adjusted if </w:t>
      </w:r>
      <w:r>
        <w:t xml:space="preserve">it </w:t>
      </w:r>
      <w:r w:rsidR="00BA2B86" w:rsidRPr="00BA2B86">
        <w:t xml:space="preserve">exceeds Maximum Claim Amount. </w:t>
      </w:r>
      <w:r w:rsidR="00E26708">
        <w:t>The pop-up box may include other warning messages as applicable</w:t>
      </w:r>
      <w:r w:rsidR="00813DF9">
        <w:t xml:space="preserve">. </w:t>
      </w:r>
      <w:r w:rsidR="001A5F4F">
        <w:t>Click</w:t>
      </w:r>
      <w:r w:rsidR="00BA2B86" w:rsidRPr="00BA2B86">
        <w:t xml:space="preserve"> </w:t>
      </w:r>
      <w:r w:rsidR="003F216C" w:rsidRPr="001445BE">
        <w:rPr>
          <w:b/>
        </w:rPr>
        <w:t>OK</w:t>
      </w:r>
      <w:r w:rsidR="00BA2B86" w:rsidRPr="0072633D">
        <w:t xml:space="preserve"> </w:t>
      </w:r>
      <w:r w:rsidR="00BA2B86" w:rsidRPr="00BA2B86">
        <w:t>to proceed.</w:t>
      </w:r>
    </w:p>
    <w:p w14:paraId="74B06B9F" w14:textId="37984636" w:rsidR="00125A31" w:rsidRDefault="00E42B4C" w:rsidP="003B6226">
      <w:pPr>
        <w:pStyle w:val="BodyText"/>
        <w:jc w:val="center"/>
      </w:pPr>
      <w:r w:rsidRPr="00E42B4C">
        <w:rPr>
          <w:noProof/>
        </w:rPr>
        <w:t xml:space="preserve"> </w:t>
      </w:r>
      <w:r>
        <w:rPr>
          <w:noProof/>
        </w:rPr>
        <w:drawing>
          <wp:inline distT="0" distB="0" distL="0" distR="0" wp14:anchorId="31EBA9D8" wp14:editId="3A7CDE00">
            <wp:extent cx="2100228" cy="822503"/>
            <wp:effectExtent l="0" t="0" r="0" b="0"/>
            <wp:docPr id="3028" name="Picture 302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8" name="Picture 3028" descr="Graphical user interface, text, application, chat or text message&#10;&#10;Description automatically generated"/>
                    <pic:cNvPicPr/>
                  </pic:nvPicPr>
                  <pic:blipFill>
                    <a:blip r:embed="rId421"/>
                    <a:stretch>
                      <a:fillRect/>
                    </a:stretch>
                  </pic:blipFill>
                  <pic:spPr>
                    <a:xfrm>
                      <a:off x="0" y="0"/>
                      <a:ext cx="2132503" cy="835143"/>
                    </a:xfrm>
                    <a:prstGeom prst="rect">
                      <a:avLst/>
                    </a:prstGeom>
                  </pic:spPr>
                </pic:pic>
              </a:graphicData>
            </a:graphic>
          </wp:inline>
        </w:drawing>
      </w:r>
    </w:p>
    <w:p w14:paraId="2F1DA554" w14:textId="14B4AF98" w:rsidR="00125A31" w:rsidRPr="00BA2B86" w:rsidRDefault="00125A31" w:rsidP="001879BA">
      <w:pPr>
        <w:pStyle w:val="FigureCaption0"/>
      </w:pPr>
      <w:bookmarkStart w:id="4489" w:name="_Toc74053111"/>
      <w:bookmarkStart w:id="4490" w:name="_Toc90644492"/>
      <w:bookmarkStart w:id="4491" w:name="_Toc23016424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rsidR="009B1306">
        <w:rPr>
          <w:noProof/>
        </w:rPr>
        <w:t xml:space="preserve">: </w:t>
      </w:r>
      <w:r w:rsidR="00813DF9">
        <w:rPr>
          <w:noProof/>
        </w:rPr>
        <w:t xml:space="preserve">Warning </w:t>
      </w:r>
      <w:r w:rsidR="00E23E3B">
        <w:rPr>
          <w:noProof/>
        </w:rPr>
        <w:t>M</w:t>
      </w:r>
      <w:r w:rsidR="009B1306">
        <w:rPr>
          <w:noProof/>
        </w:rPr>
        <w:t>essage for CT 21</w:t>
      </w:r>
      <w:bookmarkEnd w:id="4489"/>
      <w:bookmarkEnd w:id="4490"/>
      <w:bookmarkEnd w:id="4491"/>
    </w:p>
    <w:p w14:paraId="1A7D7079" w14:textId="1F06C841" w:rsidR="008B5933" w:rsidRDefault="00BA2B86" w:rsidP="006C3C3F">
      <w:pPr>
        <w:pStyle w:val="OrderedList"/>
        <w:numPr>
          <w:ilvl w:val="0"/>
          <w:numId w:val="301"/>
        </w:numPr>
        <w:jc w:val="both"/>
      </w:pPr>
      <w:r w:rsidRPr="00BA2B86">
        <w:t xml:space="preserve">The </w:t>
      </w:r>
      <w:r w:rsidRPr="00DE2417">
        <w:rPr>
          <w:b/>
        </w:rPr>
        <w:t>Claims Worksheet for Claim Type 21</w:t>
      </w:r>
      <w:r w:rsidRPr="00BA2B86">
        <w:t xml:space="preserve"> window is an electronic version of Claim Form HUD-27011. Data fields </w:t>
      </w:r>
      <w:r w:rsidR="001A5F4F">
        <w:t>are</w:t>
      </w:r>
      <w:r w:rsidRPr="00BA2B86">
        <w:t xml:space="preserve"> pre-filled by the system from </w:t>
      </w:r>
      <w:r w:rsidR="001A5F4F">
        <w:t>l</w:t>
      </w:r>
      <w:r w:rsidRPr="00BA2B86">
        <w:t xml:space="preserve">oan </w:t>
      </w:r>
      <w:r w:rsidR="001A5F4F">
        <w:t>t</w:t>
      </w:r>
      <w:r w:rsidRPr="00BA2B86">
        <w:t xml:space="preserve">ransactions and </w:t>
      </w:r>
      <w:r w:rsidR="001A5F4F">
        <w:t>t</w:t>
      </w:r>
      <w:r w:rsidRPr="00BA2B86">
        <w:t>imelines (Due and Payable, Extension – Claim Filing</w:t>
      </w:r>
      <w:r w:rsidR="00721586">
        <w:t>).</w:t>
      </w:r>
      <w:r w:rsidRPr="00BA2B86">
        <w:t xml:space="preserve"> The following links are available </w:t>
      </w:r>
      <w:r w:rsidR="001A5F4F">
        <w:t xml:space="preserve">in </w:t>
      </w:r>
      <w:r w:rsidRPr="00BA2B86">
        <w:t>the window header:</w:t>
      </w:r>
    </w:p>
    <w:p w14:paraId="34830394" w14:textId="2623F20E" w:rsidR="00BA2B86" w:rsidRPr="00BA2B86" w:rsidRDefault="00BA2B86" w:rsidP="00F874DE">
      <w:pPr>
        <w:pStyle w:val="UnorderedListIndent"/>
        <w:jc w:val="both"/>
      </w:pPr>
      <w:r w:rsidRPr="001A5F4F">
        <w:rPr>
          <w:b/>
        </w:rPr>
        <w:t>Save Changes</w:t>
      </w:r>
      <w:r w:rsidR="009567FC">
        <w:rPr>
          <w:b/>
        </w:rPr>
        <w:t xml:space="preserve">: </w:t>
      </w:r>
      <w:r w:rsidR="001A5F4F">
        <w:t>S</w:t>
      </w:r>
      <w:r w:rsidRPr="00BA2B86">
        <w:t xml:space="preserve">ave </w:t>
      </w:r>
      <w:r w:rsidR="009567FC">
        <w:t>c</w:t>
      </w:r>
      <w:r w:rsidRPr="00BA2B86">
        <w:t>hanges made to the claim form</w:t>
      </w:r>
    </w:p>
    <w:p w14:paraId="212D176A" w14:textId="77777777" w:rsidR="00BA2B86" w:rsidRPr="00BA2B86" w:rsidRDefault="00BA2B86" w:rsidP="00F874DE">
      <w:pPr>
        <w:pStyle w:val="UnorderedListIndent"/>
        <w:jc w:val="both"/>
      </w:pPr>
      <w:r w:rsidRPr="001A5F4F">
        <w:rPr>
          <w:b/>
        </w:rPr>
        <w:t>Validate Claim</w:t>
      </w:r>
      <w:r w:rsidR="00EE16F5">
        <w:rPr>
          <w:b/>
        </w:rPr>
        <w:t>:</w:t>
      </w:r>
      <w:r w:rsidR="00951B35">
        <w:rPr>
          <w:b/>
        </w:rPr>
        <w:t xml:space="preserve"> </w:t>
      </w:r>
      <w:r w:rsidR="001A5F4F">
        <w:t>Execute</w:t>
      </w:r>
      <w:r w:rsidRPr="00BA2B86">
        <w:t xml:space="preserve"> the validations on the claim form. Failed validations </w:t>
      </w:r>
      <w:r w:rsidR="001A5F4F">
        <w:t xml:space="preserve">are </w:t>
      </w:r>
      <w:r w:rsidRPr="00BA2B86">
        <w:t xml:space="preserve">displayed with </w:t>
      </w:r>
      <w:r w:rsidR="001A5F4F">
        <w:t xml:space="preserve">a </w:t>
      </w:r>
      <w:r w:rsidRPr="00BA2B86">
        <w:t xml:space="preserve">validation message. </w:t>
      </w:r>
    </w:p>
    <w:p w14:paraId="59E7FE65" w14:textId="6F8F956B" w:rsidR="00BA2B86" w:rsidRPr="00BA2B86" w:rsidRDefault="00BA2B86" w:rsidP="00F874DE">
      <w:pPr>
        <w:pStyle w:val="UnorderedListIndent"/>
        <w:jc w:val="both"/>
      </w:pPr>
      <w:r w:rsidRPr="001A5F4F">
        <w:rPr>
          <w:b/>
        </w:rPr>
        <w:t>View Claim</w:t>
      </w:r>
      <w:r w:rsidR="00EE16F5">
        <w:rPr>
          <w:b/>
        </w:rPr>
        <w:t>:</w:t>
      </w:r>
      <w:r w:rsidRPr="00BA2B86">
        <w:t xml:space="preserve"> </w:t>
      </w:r>
      <w:r w:rsidR="001A5F4F">
        <w:t>G</w:t>
      </w:r>
      <w:r w:rsidRPr="00BA2B86">
        <w:t xml:space="preserve">enerate </w:t>
      </w:r>
      <w:r w:rsidR="001A5F4F">
        <w:t xml:space="preserve">a </w:t>
      </w:r>
      <w:r w:rsidRPr="00BA2B86">
        <w:t>PDF of the Claim Form</w:t>
      </w:r>
      <w:r w:rsidR="00E04CEC">
        <w:t xml:space="preserve"> HUD</w:t>
      </w:r>
      <w:r w:rsidR="009567FC">
        <w:t>-</w:t>
      </w:r>
      <w:r w:rsidRPr="00BA2B86">
        <w:t>27011</w:t>
      </w:r>
    </w:p>
    <w:p w14:paraId="34174E12" w14:textId="77777777" w:rsidR="00BA2B86" w:rsidRDefault="00BA2B86" w:rsidP="00F874DE">
      <w:pPr>
        <w:pStyle w:val="UnorderedListIndent"/>
        <w:jc w:val="both"/>
      </w:pPr>
      <w:r w:rsidRPr="001A5F4F">
        <w:rPr>
          <w:b/>
        </w:rPr>
        <w:t>Finalize and Submit Claim</w:t>
      </w:r>
      <w:r w:rsidR="00EE16F5">
        <w:rPr>
          <w:b/>
        </w:rPr>
        <w:t>:</w:t>
      </w:r>
      <w:r w:rsidRPr="00BA2B86">
        <w:t xml:space="preserve"> </w:t>
      </w:r>
      <w:r w:rsidR="001A5F4F">
        <w:t>Enables s</w:t>
      </w:r>
      <w:r w:rsidRPr="00BA2B86">
        <w:t>ervicer</w:t>
      </w:r>
      <w:r w:rsidR="001A5F4F">
        <w:t>s</w:t>
      </w:r>
      <w:r w:rsidRPr="00BA2B86">
        <w:t xml:space="preserve"> to submit </w:t>
      </w:r>
      <w:r w:rsidR="001A5F4F">
        <w:t xml:space="preserve">a </w:t>
      </w:r>
      <w:r w:rsidRPr="00BA2B86">
        <w:t xml:space="preserve">claim. </w:t>
      </w:r>
      <w:r w:rsidR="001A5F4F">
        <w:t>C</w:t>
      </w:r>
      <w:r w:rsidRPr="00BA2B86">
        <w:t>laim</w:t>
      </w:r>
      <w:r w:rsidR="001A5F4F">
        <w:t>s</w:t>
      </w:r>
      <w:r w:rsidRPr="00BA2B86">
        <w:t xml:space="preserve"> with failed validations</w:t>
      </w:r>
      <w:r w:rsidR="001A5F4F">
        <w:t xml:space="preserve"> cannot be submitted</w:t>
      </w:r>
      <w:r w:rsidRPr="00BA2B86">
        <w:t xml:space="preserve">. </w:t>
      </w:r>
    </w:p>
    <w:p w14:paraId="6566200F" w14:textId="0C8EDEE5" w:rsidR="003D66E2" w:rsidRPr="00DE2417" w:rsidRDefault="0072633D" w:rsidP="006C3C3F">
      <w:pPr>
        <w:pStyle w:val="OrderedList"/>
        <w:numPr>
          <w:ilvl w:val="0"/>
          <w:numId w:val="301"/>
        </w:numPr>
        <w:jc w:val="both"/>
      </w:pPr>
      <w:r>
        <w:t xml:space="preserve">Enter </w:t>
      </w:r>
      <w:r w:rsidR="00B20E84">
        <w:t>f</w:t>
      </w:r>
      <w:r w:rsidR="00B20E84" w:rsidRPr="00BA2B86">
        <w:t xml:space="preserve">oreclosure and/or </w:t>
      </w:r>
      <w:r w:rsidR="00B20E84">
        <w:t>d</w:t>
      </w:r>
      <w:r w:rsidR="00B20E84" w:rsidRPr="00BA2B86">
        <w:t>eed-</w:t>
      </w:r>
      <w:r w:rsidR="00B20E84">
        <w:t>i</w:t>
      </w:r>
      <w:r w:rsidR="00B20E84" w:rsidRPr="00BA2B86">
        <w:t>n-</w:t>
      </w:r>
      <w:r w:rsidR="00B20E84">
        <w:t>l</w:t>
      </w:r>
      <w:r w:rsidR="00B20E84" w:rsidRPr="00BA2B86">
        <w:t xml:space="preserve">ieu </w:t>
      </w:r>
      <w:r>
        <w:t>information</w:t>
      </w:r>
      <w:r w:rsidR="00BA2B86" w:rsidRPr="00BA2B86">
        <w:t xml:space="preserve"> in the </w:t>
      </w:r>
      <w:r w:rsidR="00BA2B86" w:rsidRPr="00DE2417">
        <w:rPr>
          <w:b/>
        </w:rPr>
        <w:t>Disposition Information</w:t>
      </w:r>
      <w:r w:rsidR="00B20E84">
        <w:t xml:space="preserve"> section</w:t>
      </w:r>
      <w:r w:rsidR="00BA2B86" w:rsidRPr="00BA2B86">
        <w:t xml:space="preserve">. </w:t>
      </w:r>
      <w:r w:rsidR="009567FC">
        <w:t xml:space="preserve">You </w:t>
      </w:r>
      <w:r w:rsidR="00BA2B86" w:rsidRPr="00BA2B86">
        <w:t xml:space="preserve">must </w:t>
      </w:r>
      <w:r w:rsidR="009567FC">
        <w:t xml:space="preserve">also </w:t>
      </w:r>
      <w:r>
        <w:t>mention</w:t>
      </w:r>
      <w:r w:rsidR="00BA2B86" w:rsidRPr="00BA2B86">
        <w:t xml:space="preserve"> the basis for </w:t>
      </w:r>
      <w:r w:rsidR="00DC2298">
        <w:t xml:space="preserve">the </w:t>
      </w:r>
      <w:r w:rsidR="00BA2B86" w:rsidRPr="00BA2B86">
        <w:t>claim: appraisal or sale.</w:t>
      </w:r>
      <w:r w:rsidR="001E503A">
        <w:t xml:space="preserve"> This information is used by the system to prefill data fields in </w:t>
      </w:r>
      <w:r w:rsidR="001E503A" w:rsidRPr="00DE2417">
        <w:rPr>
          <w:b/>
        </w:rPr>
        <w:t>Part A</w:t>
      </w:r>
      <w:r w:rsidR="001E503A">
        <w:t xml:space="preserve"> of the claim form</w:t>
      </w:r>
      <w:r w:rsidR="00B20E84">
        <w:t xml:space="preserve"> and </w:t>
      </w:r>
      <w:r w:rsidR="00B20E84" w:rsidRPr="00DE2417">
        <w:rPr>
          <w:b/>
        </w:rPr>
        <w:t>Block 108</w:t>
      </w:r>
      <w:r w:rsidR="00B20E84">
        <w:t xml:space="preserve"> on </w:t>
      </w:r>
      <w:r w:rsidR="00B20E84" w:rsidRPr="00DE2417">
        <w:rPr>
          <w:b/>
        </w:rPr>
        <w:t>Part B</w:t>
      </w:r>
      <w:r w:rsidR="001E503A">
        <w:t>.</w:t>
      </w:r>
      <w:r w:rsidR="00BA2B86" w:rsidRPr="00BA2B86">
        <w:t xml:space="preserve"> </w:t>
      </w:r>
    </w:p>
    <w:p w14:paraId="0A09E4D2" w14:textId="1802EF78" w:rsidR="00BA2B86" w:rsidRDefault="009567FC" w:rsidP="006C3C3F">
      <w:pPr>
        <w:pStyle w:val="OrderedList"/>
        <w:numPr>
          <w:ilvl w:val="0"/>
          <w:numId w:val="301"/>
        </w:numPr>
        <w:jc w:val="both"/>
      </w:pPr>
      <w:r>
        <w:t>C</w:t>
      </w:r>
      <w:r w:rsidR="00DC2298">
        <w:t xml:space="preserve">lick the </w:t>
      </w:r>
      <w:r w:rsidR="00BA2B86" w:rsidRPr="001445BE">
        <w:rPr>
          <w:b/>
        </w:rPr>
        <w:t>Save Changes</w:t>
      </w:r>
      <w:r w:rsidR="00BA2B86" w:rsidRPr="00BA2B86">
        <w:t xml:space="preserve"> link after populating the relevant fields in the </w:t>
      </w:r>
      <w:r w:rsidR="00BA2B86" w:rsidRPr="001445BE">
        <w:rPr>
          <w:b/>
        </w:rPr>
        <w:t xml:space="preserve">Disposition Information </w:t>
      </w:r>
      <w:r w:rsidR="00BA2B86" w:rsidRPr="00BA2B86">
        <w:t>section.</w:t>
      </w:r>
    </w:p>
    <w:p w14:paraId="389C078F" w14:textId="67CA58DC" w:rsidR="004437CF" w:rsidRDefault="00DF4B22" w:rsidP="005C6CB4">
      <w:pPr>
        <w:pStyle w:val="BodyText"/>
        <w:jc w:val="center"/>
      </w:pPr>
      <w:r>
        <w:rPr>
          <w:noProof/>
        </w:rPr>
        <w:drawing>
          <wp:inline distT="0" distB="0" distL="0" distR="0" wp14:anchorId="06628B47" wp14:editId="635D8C20">
            <wp:extent cx="3975100" cy="2016854"/>
            <wp:effectExtent l="0" t="0" r="6350" b="2540"/>
            <wp:docPr id="3029" name="Picture 302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9" name="Picture 3029" descr="Graphical user interface, application&#10;&#10;Description automatically generated"/>
                    <pic:cNvPicPr/>
                  </pic:nvPicPr>
                  <pic:blipFill>
                    <a:blip r:embed="rId422"/>
                    <a:stretch>
                      <a:fillRect/>
                    </a:stretch>
                  </pic:blipFill>
                  <pic:spPr>
                    <a:xfrm>
                      <a:off x="0" y="0"/>
                      <a:ext cx="3985947" cy="2022357"/>
                    </a:xfrm>
                    <a:prstGeom prst="rect">
                      <a:avLst/>
                    </a:prstGeom>
                  </pic:spPr>
                </pic:pic>
              </a:graphicData>
            </a:graphic>
          </wp:inline>
        </w:drawing>
      </w:r>
    </w:p>
    <w:p w14:paraId="54DAC66D" w14:textId="015C3FD9" w:rsidR="004437CF" w:rsidRPr="00BA2B86" w:rsidRDefault="004437CF" w:rsidP="001879BA">
      <w:pPr>
        <w:pStyle w:val="FigureCaption0"/>
      </w:pPr>
      <w:bookmarkStart w:id="4492" w:name="_Toc74053112"/>
      <w:bookmarkStart w:id="4493" w:name="_Toc90644493"/>
      <w:bookmarkStart w:id="4494" w:name="_Toc23016424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16</w:t>
      </w:r>
      <w:r w:rsidR="00764635">
        <w:rPr>
          <w:noProof/>
        </w:rPr>
        <w:fldChar w:fldCharType="end"/>
      </w:r>
      <w:r w:rsidR="0078150B">
        <w:rPr>
          <w:noProof/>
        </w:rPr>
        <w:t xml:space="preserve">: </w:t>
      </w:r>
      <w:r w:rsidR="00DF4B22">
        <w:rPr>
          <w:noProof/>
        </w:rPr>
        <w:t>Disposition</w:t>
      </w:r>
      <w:r w:rsidR="009B1306">
        <w:rPr>
          <w:noProof/>
        </w:rPr>
        <w:t xml:space="preserve"> </w:t>
      </w:r>
      <w:r w:rsidR="00DF4B22">
        <w:rPr>
          <w:noProof/>
        </w:rPr>
        <w:t xml:space="preserve">Information </w:t>
      </w:r>
      <w:r w:rsidR="009B1306">
        <w:rPr>
          <w:noProof/>
        </w:rPr>
        <w:t>for CT 21</w:t>
      </w:r>
      <w:bookmarkEnd w:id="4492"/>
      <w:bookmarkEnd w:id="4493"/>
      <w:bookmarkEnd w:id="4494"/>
    </w:p>
    <w:p w14:paraId="10D89067" w14:textId="6DE799C3" w:rsidR="00623C90" w:rsidRDefault="00E05F1F" w:rsidP="006C3C3F">
      <w:pPr>
        <w:pStyle w:val="OrderedList"/>
        <w:numPr>
          <w:ilvl w:val="0"/>
          <w:numId w:val="301"/>
        </w:numPr>
        <w:jc w:val="both"/>
      </w:pPr>
      <w:r w:rsidRPr="001C532C">
        <w:rPr>
          <w:b/>
          <w:bCs/>
        </w:rPr>
        <w:t>User Alerts.</w:t>
      </w:r>
      <w:r>
        <w:t xml:space="preserve"> </w:t>
      </w:r>
      <w:r w:rsidR="00FE0B79">
        <w:t>A</w:t>
      </w:r>
      <w:r w:rsidR="00623C90">
        <w:t xml:space="preserve"> yellow User Alert</w:t>
      </w:r>
      <w:r>
        <w:t>s</w:t>
      </w:r>
      <w:r w:rsidR="00623C90">
        <w:t xml:space="preserve"> section will be displayed at the top of the Claims Worksheet</w:t>
      </w:r>
      <w:r w:rsidR="00FE0B79">
        <w:t>, if applicable</w:t>
      </w:r>
      <w:r w:rsidR="00623C90">
        <w:t xml:space="preserve">. </w:t>
      </w:r>
      <w:r w:rsidR="00FE0B79">
        <w:t xml:space="preserve">This User Alert is informational only and does not prevent the claim from being submitted or resubmitted to HUD.  </w:t>
      </w:r>
      <w:r w:rsidR="00623C90">
        <w:t>To clear th</w:t>
      </w:r>
      <w:r w:rsidR="00FE0B79">
        <w:t xml:space="preserve">e </w:t>
      </w:r>
      <w:r w:rsidR="00623C90">
        <w:t xml:space="preserve"> User Alert</w:t>
      </w:r>
      <w:r w:rsidR="00FE0B79">
        <w:t xml:space="preserve"> for Legal Description</w:t>
      </w:r>
      <w:r w:rsidR="00623C90">
        <w:t>,</w:t>
      </w:r>
      <w:r w:rsidR="001C72D0">
        <w:t xml:space="preserve"> navigate to the Property Info page and </w:t>
      </w:r>
      <w:r w:rsidR="00F40883">
        <w:t>enter a Legal Description</w:t>
      </w:r>
      <w:r w:rsidR="001C72D0">
        <w:t>.</w:t>
      </w:r>
      <w:r w:rsidR="00F40883">
        <w:t xml:space="preserve"> </w:t>
      </w:r>
      <w:r w:rsidR="00F40883" w:rsidRPr="00140EA9">
        <w:rPr>
          <w:b/>
          <w:bCs/>
          <w:color w:val="0070C0"/>
        </w:rPr>
        <w:t>See section 6.8.1.1</w:t>
      </w:r>
      <w:r w:rsidR="00F40883">
        <w:t xml:space="preserve"> for Editing Property Info. </w:t>
      </w:r>
      <w:r w:rsidR="00FE0B79">
        <w:t xml:space="preserve">The User Alert for reimbursement of an Incentive appears when either </w:t>
      </w:r>
      <w:r w:rsidR="00FE0B79" w:rsidRPr="00FE0B79">
        <w:t xml:space="preserve">Transaction </w:t>
      </w:r>
      <w:r w:rsidR="00FE0B79">
        <w:t xml:space="preserve">Code </w:t>
      </w:r>
      <w:r w:rsidR="00FE0B79" w:rsidRPr="00FE0B79">
        <w:t>2134 “Relocation Incentive” or</w:t>
      </w:r>
      <w:r w:rsidR="00FE0B79">
        <w:t xml:space="preserve"> </w:t>
      </w:r>
      <w:r w:rsidR="00FC6716">
        <w:t xml:space="preserve">Transaction </w:t>
      </w:r>
      <w:r w:rsidR="00FE0B79">
        <w:t>Code</w:t>
      </w:r>
      <w:r w:rsidR="00FC6716">
        <w:t xml:space="preserve"> </w:t>
      </w:r>
      <w:r w:rsidR="00FE0B79">
        <w:t>2136</w:t>
      </w:r>
      <w:r w:rsidR="00FE0B79" w:rsidRPr="00FE0B79">
        <w:t xml:space="preserve"> “Cash for Keys” is </w:t>
      </w:r>
      <w:r w:rsidR="00FE0B79">
        <w:t>populated on the Claims Worksheet.</w:t>
      </w:r>
      <w:r w:rsidR="00791183">
        <w:t xml:space="preserve"> </w:t>
      </w:r>
      <w:r w:rsidR="00791183" w:rsidRPr="00791183">
        <w:t>The User Alerts for reimbursement amounts of Cash for Keys incentive appears when the Transaction Code 2136 “Cash for Keys” is populated on the Claims Worksheet and incentive amounts are displayed based on the Reason for Request listed in the Cash for Keys applicable timeline.</w:t>
      </w:r>
    </w:p>
    <w:p w14:paraId="62246E8C" w14:textId="7042F067" w:rsidR="00791183" w:rsidRDefault="00791183" w:rsidP="003A0159">
      <w:pPr>
        <w:pStyle w:val="OrderedList"/>
        <w:jc w:val="center"/>
      </w:pPr>
      <w:r>
        <w:rPr>
          <w:noProof/>
        </w:rPr>
        <w:drawing>
          <wp:inline distT="0" distB="0" distL="0" distR="0" wp14:anchorId="530D85B2" wp14:editId="310B99EB">
            <wp:extent cx="4452620" cy="2180590"/>
            <wp:effectExtent l="19050" t="19050" r="24130" b="10160"/>
            <wp:docPr id="114987342" name="Picture 19"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87342" name="Picture 19" descr="A screenshot of a computer&#10;&#10;AI-generated content may be incorrect."/>
                    <pic:cNvPicPr>
                      <a:picLocks noChangeAspect="1"/>
                    </pic:cNvPicPr>
                  </pic:nvPicPr>
                  <pic:blipFill>
                    <a:blip r:embed="rId423" cstate="print">
                      <a:extLst>
                        <a:ext uri="{28A0092B-C50C-407E-A947-70E740481C1C}">
                          <a14:useLocalDpi xmlns:a14="http://schemas.microsoft.com/office/drawing/2010/main" val="0"/>
                        </a:ext>
                      </a:extLst>
                    </a:blip>
                    <a:srcRect/>
                    <a:stretch>
                      <a:fillRect/>
                    </a:stretch>
                  </pic:blipFill>
                  <pic:spPr bwMode="auto">
                    <a:xfrm>
                      <a:off x="0" y="0"/>
                      <a:ext cx="4452620" cy="2180590"/>
                    </a:xfrm>
                    <a:prstGeom prst="rect">
                      <a:avLst/>
                    </a:prstGeom>
                    <a:noFill/>
                    <a:ln w="19050">
                      <a:solidFill>
                        <a:schemeClr val="accent1"/>
                      </a:solidFill>
                    </a:ln>
                  </pic:spPr>
                </pic:pic>
              </a:graphicData>
            </a:graphic>
          </wp:inline>
        </w:drawing>
      </w:r>
    </w:p>
    <w:p w14:paraId="4435652F" w14:textId="399267EA" w:rsidR="00E52C8A" w:rsidRPr="00BA2B86" w:rsidRDefault="00E52C8A" w:rsidP="00E52C8A">
      <w:pPr>
        <w:pStyle w:val="FigureCaption0"/>
      </w:pPr>
      <w:bookmarkStart w:id="4495" w:name="_Toc230164242"/>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17</w:t>
      </w:r>
      <w:r>
        <w:rPr>
          <w:noProof/>
        </w:rPr>
        <w:fldChar w:fldCharType="end"/>
      </w:r>
      <w:r>
        <w:rPr>
          <w:noProof/>
        </w:rPr>
        <w:t xml:space="preserve">: </w:t>
      </w:r>
      <w:r w:rsidR="00DF4B22">
        <w:rPr>
          <w:noProof/>
        </w:rPr>
        <w:t xml:space="preserve">Warning </w:t>
      </w:r>
      <w:r>
        <w:rPr>
          <w:noProof/>
        </w:rPr>
        <w:t>Message</w:t>
      </w:r>
      <w:bookmarkEnd w:id="4495"/>
    </w:p>
    <w:p w14:paraId="2C7A37CD" w14:textId="77777777" w:rsidR="00E52C8A" w:rsidRDefault="00E52C8A" w:rsidP="00FD69A4">
      <w:pPr>
        <w:pStyle w:val="OrderedList"/>
      </w:pPr>
    </w:p>
    <w:p w14:paraId="076F7818" w14:textId="01A324A7" w:rsidR="00BA2B86" w:rsidRDefault="00B70BEB" w:rsidP="006C3C3F">
      <w:pPr>
        <w:pStyle w:val="OrderedList"/>
        <w:numPr>
          <w:ilvl w:val="0"/>
          <w:numId w:val="301"/>
        </w:numPr>
        <w:jc w:val="both"/>
      </w:pPr>
      <w:r>
        <w:rPr>
          <w:noProof/>
          <w:lang w:bidi="ar-SA"/>
        </w:rPr>
        <mc:AlternateContent>
          <mc:Choice Requires="wps">
            <w:drawing>
              <wp:anchor distT="0" distB="0" distL="114300" distR="114300" simplePos="0" relativeHeight="251665408" behindDoc="1" locked="1" layoutInCell="1" allowOverlap="1" wp14:anchorId="632D668F" wp14:editId="1B247DC1">
                <wp:simplePos x="0" y="0"/>
                <wp:positionH relativeFrom="column">
                  <wp:posOffset>3319780</wp:posOffset>
                </wp:positionH>
                <wp:positionV relativeFrom="paragraph">
                  <wp:posOffset>121920</wp:posOffset>
                </wp:positionV>
                <wp:extent cx="2642235" cy="1031875"/>
                <wp:effectExtent l="38100" t="38100" r="100965" b="92075"/>
                <wp:wrapTight wrapText="bothSides">
                  <wp:wrapPolygon edited="0">
                    <wp:start x="0" y="-798"/>
                    <wp:lineTo x="-311" y="-399"/>
                    <wp:lineTo x="-311" y="21932"/>
                    <wp:lineTo x="0" y="23129"/>
                    <wp:lineTo x="21958" y="23129"/>
                    <wp:lineTo x="22270" y="19141"/>
                    <wp:lineTo x="22270" y="5982"/>
                    <wp:lineTo x="21958" y="0"/>
                    <wp:lineTo x="21958" y="-798"/>
                    <wp:lineTo x="0" y="-798"/>
                  </wp:wrapPolygon>
                </wp:wrapTight>
                <wp:docPr id="22" name="Text Box 22"/>
                <wp:cNvGraphicFramePr/>
                <a:graphic xmlns:a="http://schemas.openxmlformats.org/drawingml/2006/main">
                  <a:graphicData uri="http://schemas.microsoft.com/office/word/2010/wordprocessingShape">
                    <wps:wsp>
                      <wps:cNvSpPr txBox="1"/>
                      <wps:spPr>
                        <a:xfrm>
                          <a:off x="0" y="0"/>
                          <a:ext cx="2642235" cy="103187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033C6B7C" w14:textId="77777777" w:rsidR="00C75845" w:rsidRDefault="00C75845" w:rsidP="00B70BEB">
                            <w:pPr>
                              <w:pStyle w:val="NoteBox"/>
                            </w:pPr>
                            <w:r>
                              <w:t>At the time of claim submission, if any of the required timeframes are not met, the system will use the curtailment date (first missed date) to calculate the debenture interest on expenses (Part C, Part D and Item 409 in part E) and outstanding loan balance.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2D668F" id="Text Box 22" o:spid="_x0000_s1032" type="#_x0000_t202" style="position:absolute;left:0;text-align:left;margin-left:261.4pt;margin-top:9.6pt;width:208.05pt;height:81.2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GIZf4QIAADgGAAAOAAAAZHJzL2Uyb0RvYy54bWysVEtP3DAQvlfqf7B8L0n2AcuKLNqCqCpR&#10;QCwVZ6/jbCIcj2t7N6G/vuPJvkp7oeol8bxnvnlcXHaNZhvlfA0m59lJypkyEorarHL+/enm04Qz&#10;H4QphAajcv6qPL+cffxw0dqpGkAFulCOoRPjp63NeRWCnSaJl5VqhD8BqwwKS3CNCEi6VVI40aL3&#10;RieDND1NWnCFdSCV98i97oV8Rv7LUslwX5ZeBaZzjrkF+jr6LuM3mV2I6coJW9Vym4b4hywaURsM&#10;und1LYJga1f/4aqppQMPZTiR0CRQlrVUVANWk6VvqllUwiqqBcHxdg+T/39u5d1mYR8cC91n6LCB&#10;EZDW+qlHZqynK10T/5gpQzlC+LqHTXWBSWQOTkeDwXDMmURZlg6zydk4+kkO5tb58EVBw+Ij5w77&#10;QnCJza0PvepOJUbzoOviptaaiDgL6ko7thHYxeUqI1O9br5B0fPOx2lKvcSQNDpRnRL4zZM2rM35&#10;6XCckgcDMUQfXZsYStHEYEpU8joot6iKli312j2KIufjdIJxWFHHIoaTrCdwnAZnmECkhF7hHgTN&#10;mYPwXIeKehghiy5jjYdCtJAvxBbaVqKvZERuDojs6oBdMlTVUZ7JoVv0Cq9axVDaPKqS1QU1LTL2&#10;uPSBhJTKBOo3gkbaUatERN5juNWPpn1S7zHeW1BkMGFv3NQGHGHzJu3iZZdy2esjHkd1x2folh0W&#10;jo3eDfMSileccewITbC38qbGTtwKHx6Ew33HxuENC/f4KTXgjMD2xVkF7uff+FEf1xClnLV4P3Lu&#10;f6yFU5zprwYX9DwbjdBtIGI0Phsg4Y4ly2OJWTdXgMOd4bW0kp5RP+jds3TQPOOpm8eoKBJGYmyc&#10;tN3zKvRXDU+lVPM5KeGJsSLcmoWV0XVEOU7gU/csnN2uYsAtvoPdpRHTNxvZ60ZLA/N1gLKmdY04&#10;96hu8cfzRJO5PaXx/h3TpHU4+LNfAAAA//8DAFBLAwQUAAYACAAAACEAtBkBwd8AAAAKAQAADwAA&#10;AGRycy9kb3ducmV2LnhtbEyPwU7DMBBE70j8g7VI3KjTVEAS4lS0EvQCEgQ+YBubJCJeR7GbGL6e&#10;5QTH2RnNvC230Q5iNpPvHSlYrxIQhhqne2oVvL89XGUgfEDSODgyCr6Mh211flZiod1Cr2auQyu4&#10;hHyBCroQxkJK33TGol+50RB7H26yGFhOrdQTLlxuB5kmyY202BMvdDiafWeaz/pkFXwfNvi4e4p+&#10;f3jRyy7G+hnnWqnLi3h/ByKYGP7C8IvP6FAx09GdSHsxKLhOU0YPbOQpCA7kmywHceRDtr4FWZXy&#10;/wvVDwAAAP//AwBQSwECLQAUAAYACAAAACEAtoM4kv4AAADhAQAAEwAAAAAAAAAAAAAAAAAAAAAA&#10;W0NvbnRlbnRfVHlwZXNdLnhtbFBLAQItABQABgAIAAAAIQA4/SH/1gAAAJQBAAALAAAAAAAAAAAA&#10;AAAAAC8BAABfcmVscy8ucmVsc1BLAQItABQABgAIAAAAIQBcGIZf4QIAADgGAAAOAAAAAAAAAAAA&#10;AAAAAC4CAABkcnMvZTJvRG9jLnhtbFBLAQItABQABgAIAAAAIQC0GQHB3wAAAAoBAAAPAAAAAAAA&#10;AAAAAAAAADsFAABkcnMvZG93bnJldi54bWxQSwUGAAAAAAQABADzAAAARwYAAAAA&#10;" fillcolor="#f2f2f2 [3052]" stroked="f" strokeweight=".5pt">
                <v:shadow on="t" color="black" opacity="26214f" origin="-.5,-.5" offset=".74836mm,.74836mm"/>
                <v:textbox>
                  <w:txbxContent>
                    <w:p w14:paraId="033C6B7C" w14:textId="77777777" w:rsidR="00C75845" w:rsidRDefault="00C75845" w:rsidP="00B70BEB">
                      <w:pPr>
                        <w:pStyle w:val="NoteBox"/>
                      </w:pPr>
                      <w:r>
                        <w:t>At the time of claim submission, if any of the required timeframes are not met, the system will use the curtailment date (first missed date) to calculate the debenture interest on expenses (Part C, Part D and Item 409 in part E) and outstanding loan balance.</w:t>
                      </w:r>
                    </w:p>
                  </w:txbxContent>
                </v:textbox>
                <w10:wrap type="tight"/>
                <w10:anchorlock/>
              </v:shape>
            </w:pict>
          </mc:Fallback>
        </mc:AlternateContent>
      </w:r>
      <w:r w:rsidR="009567FC">
        <w:t>R</w:t>
      </w:r>
      <w:r w:rsidR="00BA2B86" w:rsidRPr="00BA2B86">
        <w:t xml:space="preserve">eview the data populated on the </w:t>
      </w:r>
      <w:r w:rsidR="00C06B24">
        <w:rPr>
          <w:b/>
        </w:rPr>
        <w:t>Claim Form HUD-27011</w:t>
      </w:r>
      <w:r w:rsidR="00BA2B86" w:rsidRPr="00BA2B86">
        <w:t xml:space="preserve"> by selecting each of the sections listed below </w:t>
      </w:r>
      <w:r w:rsidR="00502685">
        <w:t>and make any required updates.</w:t>
      </w:r>
    </w:p>
    <w:p w14:paraId="04108207" w14:textId="5ACF68B7" w:rsidR="00F71EC4" w:rsidRPr="00F71EC4" w:rsidRDefault="00F71EC4" w:rsidP="00F874DE">
      <w:pPr>
        <w:pStyle w:val="UnorderedListIndent"/>
        <w:jc w:val="both"/>
      </w:pPr>
      <w:r w:rsidRPr="00F71EC4">
        <w:t>Disposition Information</w:t>
      </w:r>
    </w:p>
    <w:p w14:paraId="5A5EDBBA" w14:textId="77777777" w:rsidR="00BA2B86" w:rsidRPr="00502685" w:rsidRDefault="00BA2B86" w:rsidP="00F874DE">
      <w:pPr>
        <w:pStyle w:val="UnorderedListIndent"/>
        <w:jc w:val="both"/>
        <w:rPr>
          <w:b/>
        </w:rPr>
      </w:pPr>
      <w:r w:rsidRPr="009567FC">
        <w:rPr>
          <w:b/>
        </w:rPr>
        <w:t>Part A</w:t>
      </w:r>
      <w:r w:rsidRPr="00502685">
        <w:rPr>
          <w:b/>
        </w:rPr>
        <w:t xml:space="preserve">: </w:t>
      </w:r>
      <w:r w:rsidRPr="00502685">
        <w:t>General Information</w:t>
      </w:r>
    </w:p>
    <w:p w14:paraId="04205274" w14:textId="77777777" w:rsidR="00BA2B86" w:rsidRPr="00502685" w:rsidRDefault="00BA2B86"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6707E47C" w14:textId="750B8A90" w:rsidR="00BA2B86" w:rsidRPr="00502685" w:rsidRDefault="00BA2B86" w:rsidP="00F874DE">
      <w:pPr>
        <w:pStyle w:val="UnorderedListIndent"/>
        <w:jc w:val="both"/>
        <w:rPr>
          <w:b/>
        </w:rPr>
      </w:pPr>
      <w:r w:rsidRPr="009567FC">
        <w:rPr>
          <w:b/>
        </w:rPr>
        <w:t>Part C</w:t>
      </w:r>
      <w:r w:rsidRPr="00502685">
        <w:rPr>
          <w:b/>
        </w:rPr>
        <w:t xml:space="preserve">: </w:t>
      </w:r>
      <w:r w:rsidRPr="00502685">
        <w:t>Support Document</w:t>
      </w:r>
      <w:r w:rsidR="004145DC">
        <w:t>s</w:t>
      </w:r>
    </w:p>
    <w:p w14:paraId="34D559AA" w14:textId="35CB6382" w:rsidR="00BA2B86" w:rsidRPr="00502685" w:rsidRDefault="00BA2B86" w:rsidP="00F874DE">
      <w:pPr>
        <w:pStyle w:val="UnorderedListIndent"/>
        <w:jc w:val="both"/>
      </w:pPr>
      <w:r w:rsidRPr="009567FC">
        <w:rPr>
          <w:b/>
        </w:rPr>
        <w:t>Part D</w:t>
      </w:r>
      <w:r w:rsidRPr="00502685">
        <w:rPr>
          <w:b/>
        </w:rPr>
        <w:t xml:space="preserve">: </w:t>
      </w:r>
      <w:r w:rsidRPr="00502685">
        <w:t>Support Document</w:t>
      </w:r>
      <w:r w:rsidR="004145DC">
        <w:t>s</w:t>
      </w:r>
    </w:p>
    <w:p w14:paraId="77DDA8D2" w14:textId="57CDF443" w:rsidR="00BA2B86" w:rsidRDefault="00BA2B86" w:rsidP="00F874DE">
      <w:pPr>
        <w:pStyle w:val="UnorderedListIndent"/>
        <w:jc w:val="both"/>
      </w:pPr>
      <w:r w:rsidRPr="009567FC">
        <w:rPr>
          <w:b/>
        </w:rPr>
        <w:t>Part E:</w:t>
      </w:r>
      <w:r w:rsidRPr="00502685">
        <w:rPr>
          <w:b/>
        </w:rPr>
        <w:t xml:space="preserve"> </w:t>
      </w:r>
      <w:r w:rsidRPr="00502685">
        <w:t>Support Document</w:t>
      </w:r>
      <w:r w:rsidR="004145DC">
        <w:t>s</w:t>
      </w:r>
    </w:p>
    <w:p w14:paraId="67A18D1C" w14:textId="599C3602" w:rsidR="0059506A" w:rsidRDefault="004145DC" w:rsidP="006C3C3F">
      <w:pPr>
        <w:pStyle w:val="OrderedList"/>
        <w:numPr>
          <w:ilvl w:val="0"/>
          <w:numId w:val="301"/>
        </w:numPr>
        <w:jc w:val="both"/>
      </w:pPr>
      <w:r>
        <w:t xml:space="preserve">Provide </w:t>
      </w:r>
      <w:r w:rsidRPr="00502685">
        <w:t xml:space="preserve">the description of </w:t>
      </w:r>
      <w:r>
        <w:t xml:space="preserve">the </w:t>
      </w:r>
      <w:r w:rsidRPr="00502685">
        <w:t xml:space="preserve">expenses </w:t>
      </w:r>
      <w:r>
        <w:t xml:space="preserve">for </w:t>
      </w:r>
      <w:r w:rsidRPr="00502685">
        <w:t>description type</w:t>
      </w:r>
      <w:r>
        <w:t xml:space="preserve"> -</w:t>
      </w:r>
      <w:r w:rsidRPr="00502685">
        <w:t xml:space="preserve"> </w:t>
      </w:r>
      <w:r w:rsidRPr="00887BF3">
        <w:rPr>
          <w:b/>
        </w:rPr>
        <w:t>Other</w:t>
      </w:r>
      <w:r w:rsidR="0059506A">
        <w:t>.</w:t>
      </w:r>
      <w:r w:rsidR="00496A2C">
        <w:t xml:space="preserve"> The maximum field length is 100 characters.</w:t>
      </w:r>
      <w:r w:rsidR="00D654E5">
        <w:t xml:space="preserve"> </w:t>
      </w:r>
    </w:p>
    <w:p w14:paraId="7AC59F90" w14:textId="32E1571E" w:rsidR="00280993" w:rsidRDefault="0059506A" w:rsidP="006C3C3F">
      <w:pPr>
        <w:pStyle w:val="OrderedList"/>
        <w:numPr>
          <w:ilvl w:val="0"/>
          <w:numId w:val="301"/>
        </w:numPr>
        <w:jc w:val="both"/>
      </w:pPr>
      <w:r>
        <w:t>Attach</w:t>
      </w:r>
      <w:r w:rsidR="004145DC" w:rsidRPr="00502685">
        <w:t xml:space="preserve"> the support documentation</w:t>
      </w:r>
      <w:r w:rsidR="004145DC">
        <w:t xml:space="preserve"> (such as </w:t>
      </w:r>
      <w:r w:rsidR="008929F0">
        <w:t>HUD-</w:t>
      </w:r>
      <w:r w:rsidR="004145DC">
        <w:t xml:space="preserve">1 form, </w:t>
      </w:r>
      <w:r w:rsidR="004145DC" w:rsidRPr="00502685">
        <w:t>invoices for the expenses</w:t>
      </w:r>
      <w:r w:rsidR="00280993">
        <w:t xml:space="preserve"> etc</w:t>
      </w:r>
      <w:r w:rsidR="001E7371">
        <w:t>.</w:t>
      </w:r>
      <w:r w:rsidR="00721586">
        <w:t>)</w:t>
      </w:r>
      <w:r w:rsidR="004145DC">
        <w:t xml:space="preserve"> </w:t>
      </w:r>
      <w:r w:rsidR="004145DC" w:rsidRPr="00502685">
        <w:t xml:space="preserve">in the </w:t>
      </w:r>
      <w:r w:rsidR="004145DC" w:rsidRPr="00F86784">
        <w:rPr>
          <w:b/>
        </w:rPr>
        <w:t>Documents</w:t>
      </w:r>
      <w:r w:rsidR="004145DC" w:rsidRPr="00502685">
        <w:t xml:space="preserve"> tab as part of the claim p</w:t>
      </w:r>
      <w:r w:rsidR="004145DC">
        <w:t>ackage.</w:t>
      </w:r>
    </w:p>
    <w:p w14:paraId="2528A5B1" w14:textId="01FCCA6E" w:rsidR="00D654E5" w:rsidRPr="00BA2B86" w:rsidRDefault="00BA2B86" w:rsidP="006C3C3F">
      <w:pPr>
        <w:pStyle w:val="OrderedList"/>
        <w:numPr>
          <w:ilvl w:val="0"/>
          <w:numId w:val="301"/>
        </w:numPr>
        <w:jc w:val="both"/>
      </w:pPr>
      <w:r w:rsidRPr="00D654E5">
        <w:rPr>
          <w:b/>
        </w:rPr>
        <w:t>Parts</w:t>
      </w:r>
      <w:r w:rsidRPr="00BA2B86">
        <w:t xml:space="preserve"> C, D, and E will be pre-filled with data only if the transactions are added on the loan. This can be done manually via </w:t>
      </w:r>
      <w:r w:rsidRPr="0059506A">
        <w:rPr>
          <w:b/>
        </w:rPr>
        <w:t>Transactions-&gt; Loan</w:t>
      </w:r>
      <w:r w:rsidRPr="00BA2B86">
        <w:t xml:space="preserve"> screen, or through B2G</w:t>
      </w:r>
      <w:r w:rsidR="0059506A">
        <w:t xml:space="preserve"> transactions</w:t>
      </w:r>
      <w:r w:rsidR="003D66E2">
        <w:t xml:space="preserve"> file upload.</w:t>
      </w:r>
      <w:r w:rsidR="00905C67">
        <w:t xml:space="preserve"> </w:t>
      </w:r>
      <w:r w:rsidR="00D654E5">
        <w:t>Click</w:t>
      </w:r>
      <w:r w:rsidR="00D654E5" w:rsidRPr="00BA2B86">
        <w:t xml:space="preserve"> </w:t>
      </w:r>
      <w:r w:rsidR="00D654E5" w:rsidRPr="001445BE">
        <w:rPr>
          <w:b/>
        </w:rPr>
        <w:t xml:space="preserve">Validate Claim </w:t>
      </w:r>
      <w:r w:rsidR="00D654E5" w:rsidRPr="00A61557">
        <w:t>a</w:t>
      </w:r>
      <w:r w:rsidR="00D654E5" w:rsidRPr="00BA2B86">
        <w:t xml:space="preserve">fter </w:t>
      </w:r>
      <w:r w:rsidR="00D654E5">
        <w:t>completing the review</w:t>
      </w:r>
      <w:r w:rsidR="00D654E5" w:rsidRPr="00BA2B86">
        <w:t>.</w:t>
      </w:r>
    </w:p>
    <w:p w14:paraId="236932F2" w14:textId="77777777" w:rsidR="00D654E5" w:rsidRPr="00BA2B86" w:rsidRDefault="00D654E5" w:rsidP="006C3C3F">
      <w:pPr>
        <w:pStyle w:val="OrderedList"/>
        <w:numPr>
          <w:ilvl w:val="0"/>
          <w:numId w:val="301"/>
        </w:numPr>
        <w:jc w:val="both"/>
      </w:pPr>
      <w:r w:rsidRPr="00D654E5">
        <w:rPr>
          <w:b/>
          <w:bCs/>
        </w:rPr>
        <w:t>Validation Errors</w:t>
      </w:r>
      <w:r>
        <w:t>. T</w:t>
      </w:r>
      <w:r w:rsidRPr="00BA2B86">
        <w:t xml:space="preserve">he following information </w:t>
      </w:r>
      <w:r>
        <w:t xml:space="preserve">is </w:t>
      </w:r>
      <w:r w:rsidRPr="00BA2B86">
        <w:t>display</w:t>
      </w:r>
      <w:r>
        <w:t>ed</w:t>
      </w:r>
      <w:r w:rsidRPr="00BA2B86">
        <w:t xml:space="preserve"> at the top of the screen</w:t>
      </w:r>
      <w:r>
        <w:t xml:space="preserve"> if any of the validations fail</w:t>
      </w:r>
      <w:r w:rsidRPr="00BA2B86">
        <w:t>:</w:t>
      </w:r>
    </w:p>
    <w:p w14:paraId="15D437DF" w14:textId="77777777" w:rsidR="00D654E5" w:rsidRPr="00A61557" w:rsidRDefault="00D654E5" w:rsidP="00D654E5">
      <w:pPr>
        <w:pStyle w:val="UnorderedListIndent"/>
        <w:jc w:val="both"/>
      </w:pPr>
      <w:r>
        <w:t>P</w:t>
      </w:r>
      <w:r w:rsidRPr="00A61557">
        <w:t xml:space="preserve">art of the Form HUD-27011 </w:t>
      </w:r>
      <w:r>
        <w:t>where the error occurred</w:t>
      </w:r>
    </w:p>
    <w:p w14:paraId="09702435" w14:textId="77777777" w:rsidR="00D654E5" w:rsidRPr="00A61557" w:rsidRDefault="00D654E5" w:rsidP="00D654E5">
      <w:pPr>
        <w:pStyle w:val="UnorderedListIndent"/>
        <w:jc w:val="both"/>
      </w:pPr>
      <w:r>
        <w:t>Field name associated with the error occurred</w:t>
      </w:r>
    </w:p>
    <w:p w14:paraId="2E29AF97" w14:textId="77777777" w:rsidR="00D654E5" w:rsidRPr="00A61557" w:rsidRDefault="00D654E5" w:rsidP="00D654E5">
      <w:pPr>
        <w:pStyle w:val="UnorderedListIndent"/>
        <w:jc w:val="both"/>
      </w:pPr>
      <w:r>
        <w:t>D</w:t>
      </w:r>
      <w:r w:rsidRPr="00A61557">
        <w:t>escription of the error</w:t>
      </w:r>
    </w:p>
    <w:p w14:paraId="63EB5324" w14:textId="77777777" w:rsidR="00EE0386" w:rsidRDefault="00EE0386" w:rsidP="00EE0386">
      <w:pPr>
        <w:pStyle w:val="UnorderedListIndent"/>
        <w:numPr>
          <w:ilvl w:val="0"/>
          <w:numId w:val="0"/>
        </w:numPr>
        <w:jc w:val="both"/>
      </w:pPr>
    </w:p>
    <w:p w14:paraId="437B8ADA" w14:textId="019177FB" w:rsidR="00D654E5" w:rsidRDefault="00EE0386" w:rsidP="00EE0386">
      <w:pPr>
        <w:pStyle w:val="UnorderedListIndent"/>
        <w:jc w:val="both"/>
      </w:pPr>
      <w:r>
        <w:t>Validation Error examples:</w:t>
      </w:r>
    </w:p>
    <w:p w14:paraId="31B01FE1" w14:textId="383032C3" w:rsidR="00555965" w:rsidRDefault="00A33F6D" w:rsidP="005072D2">
      <w:pPr>
        <w:pStyle w:val="UnorderedListIndent"/>
        <w:jc w:val="both"/>
      </w:pPr>
      <w:r w:rsidRPr="009C5484">
        <w:rPr>
          <w:b/>
        </w:rPr>
        <w:t>Missing Investor Banking Information</w:t>
      </w:r>
      <w:r>
        <w:t>: If the Investor Banking information (Routing#, Tax ID or Account#) is missing</w:t>
      </w:r>
      <w:r w:rsidR="008663E4">
        <w:t xml:space="preserve">, </w:t>
      </w:r>
      <w:r w:rsidR="000168FC">
        <w:t xml:space="preserve">the </w:t>
      </w:r>
      <w:r w:rsidR="008663E4">
        <w:t>system will not all</w:t>
      </w:r>
      <w:r w:rsidR="00D0082F">
        <w:t>o</w:t>
      </w:r>
      <w:r w:rsidR="008663E4">
        <w:t>w the servicer to submit the claim. A validation error message will be displayed on the Claims Worksheet</w:t>
      </w:r>
      <w:r w:rsidR="000168FC">
        <w:t xml:space="preserve"> informing the user that the information is requi</w:t>
      </w:r>
      <w:r w:rsidR="00890BF3">
        <w:t>r</w:t>
      </w:r>
      <w:r w:rsidR="000168FC">
        <w:t>ed to submit a claim.</w:t>
      </w:r>
    </w:p>
    <w:p w14:paraId="4588F5B1" w14:textId="55497A5C" w:rsidR="00555965" w:rsidRDefault="008815D1" w:rsidP="0025094E">
      <w:pPr>
        <w:pStyle w:val="BodyText"/>
        <w:jc w:val="center"/>
      </w:pPr>
      <w:r>
        <w:rPr>
          <w:noProof/>
        </w:rPr>
        <w:drawing>
          <wp:inline distT="0" distB="0" distL="0" distR="0" wp14:anchorId="6B92733A" wp14:editId="61F9140D">
            <wp:extent cx="5943600" cy="1076325"/>
            <wp:effectExtent l="0" t="0" r="0" b="9525"/>
            <wp:docPr id="3042" name="Picture 3042"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2" name="Picture 3042" descr="A picture containing graphical user interface&#10;&#10;Description automatically generated"/>
                    <pic:cNvPicPr/>
                  </pic:nvPicPr>
                  <pic:blipFill>
                    <a:blip r:embed="rId424"/>
                    <a:stretch>
                      <a:fillRect/>
                    </a:stretch>
                  </pic:blipFill>
                  <pic:spPr>
                    <a:xfrm>
                      <a:off x="0" y="0"/>
                      <a:ext cx="5943600" cy="1076325"/>
                    </a:xfrm>
                    <a:prstGeom prst="rect">
                      <a:avLst/>
                    </a:prstGeom>
                  </pic:spPr>
                </pic:pic>
              </a:graphicData>
            </a:graphic>
          </wp:inline>
        </w:drawing>
      </w:r>
    </w:p>
    <w:p w14:paraId="79560549" w14:textId="6CA14BB7" w:rsidR="00A33F6D" w:rsidRPr="00890BF3" w:rsidRDefault="00555965" w:rsidP="0025094E">
      <w:pPr>
        <w:pStyle w:val="FigureCaption0"/>
      </w:pPr>
      <w:bookmarkStart w:id="4496" w:name="_Toc74053113"/>
      <w:bookmarkStart w:id="4497" w:name="_Toc90644494"/>
      <w:bookmarkStart w:id="4498" w:name="_Toc230164243"/>
      <w:r w:rsidRPr="00890BF3">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18</w:t>
      </w:r>
      <w:r w:rsidR="00764635">
        <w:rPr>
          <w:noProof/>
        </w:rPr>
        <w:fldChar w:fldCharType="end"/>
      </w:r>
      <w:r w:rsidRPr="00890BF3">
        <w:t>: Claims Worksheet for CT 21 with Missing Banking Information Validation Error</w:t>
      </w:r>
      <w:bookmarkEnd w:id="4496"/>
      <w:bookmarkEnd w:id="4497"/>
      <w:bookmarkEnd w:id="4498"/>
    </w:p>
    <w:p w14:paraId="48393736" w14:textId="77777777" w:rsidR="00791183" w:rsidRDefault="00791183" w:rsidP="00791183">
      <w:pPr>
        <w:pStyle w:val="UnorderedListIndent"/>
        <w:rPr>
          <w:sz w:val="18"/>
          <w:szCs w:val="18"/>
        </w:rPr>
      </w:pPr>
      <w:r>
        <w:t>Cash for Keys Upload Package: If there is a Cash for Keys transaction on the claim form (Transaction Code 2136) and the supporting documents are not included in the Cash for Keys timeline, the system will not allow the servicer to submit the claim. A validation error message will be displayed on the Claims Worksheet informing the user that the information is required to submit a claim.</w:t>
      </w:r>
    </w:p>
    <w:p w14:paraId="341AC111" w14:textId="65AC61A5" w:rsidR="00791183" w:rsidRDefault="00791183" w:rsidP="007D50B0">
      <w:pPr>
        <w:pStyle w:val="UnorderedListIndent"/>
        <w:numPr>
          <w:ilvl w:val="0"/>
          <w:numId w:val="0"/>
        </w:numPr>
        <w:jc w:val="center"/>
      </w:pPr>
      <w:r>
        <w:rPr>
          <w:noProof/>
        </w:rPr>
        <w:drawing>
          <wp:inline distT="0" distB="0" distL="0" distR="0" wp14:anchorId="212ADA4C" wp14:editId="040569E8">
            <wp:extent cx="5839460" cy="1056005"/>
            <wp:effectExtent l="0" t="0" r="8890" b="0"/>
            <wp:docPr id="1053016032" name="Picture 20" descr="A red and white rectangular ob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3016032" name="Picture 20" descr="A red and white rectangular object&#10;&#10;AI-generated content may be incorrect."/>
                    <pic:cNvPicPr>
                      <a:picLocks noChangeAspect="1"/>
                    </pic:cNvPicPr>
                  </pic:nvPicPr>
                  <pic:blipFill>
                    <a:blip r:embed="rId425" cstate="print">
                      <a:extLst>
                        <a:ext uri="{28A0092B-C50C-407E-A947-70E740481C1C}">
                          <a14:useLocalDpi xmlns:a14="http://schemas.microsoft.com/office/drawing/2010/main" val="0"/>
                        </a:ext>
                      </a:extLst>
                    </a:blip>
                    <a:stretch>
                      <a:fillRect/>
                    </a:stretch>
                  </pic:blipFill>
                  <pic:spPr>
                    <a:xfrm>
                      <a:off x="0" y="0"/>
                      <a:ext cx="5839460" cy="1056005"/>
                    </a:xfrm>
                    <a:prstGeom prst="rect">
                      <a:avLst/>
                    </a:prstGeom>
                  </pic:spPr>
                </pic:pic>
              </a:graphicData>
            </a:graphic>
          </wp:inline>
        </w:drawing>
      </w:r>
    </w:p>
    <w:p w14:paraId="0F721818" w14:textId="0556C4E0" w:rsidR="00791183" w:rsidRPr="00BA2B86" w:rsidRDefault="00791183" w:rsidP="00791183">
      <w:pPr>
        <w:pStyle w:val="FigureCaption0"/>
      </w:pPr>
      <w:bookmarkStart w:id="4499" w:name="_Toc23016424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19</w:t>
      </w:r>
      <w:r>
        <w:rPr>
          <w:noProof/>
        </w:rPr>
        <w:fldChar w:fldCharType="end"/>
      </w:r>
      <w:r>
        <w:rPr>
          <w:noProof/>
        </w:rPr>
        <w:t>: Claims Worksheet for CT 21 with Cash for Keys Upload Package Validation Errors</w:t>
      </w:r>
      <w:bookmarkEnd w:id="4499"/>
      <w:r w:rsidRPr="00BA2B86">
        <w:t xml:space="preserve"> </w:t>
      </w:r>
    </w:p>
    <w:p w14:paraId="2D7CED47" w14:textId="52FC4CCA" w:rsidR="00AD39BF" w:rsidRDefault="00AD39BF" w:rsidP="00D654E5">
      <w:pPr>
        <w:pStyle w:val="UnorderedListIndent"/>
        <w:jc w:val="both"/>
      </w:pPr>
      <w:r w:rsidRPr="002D466B">
        <w:rPr>
          <w:b/>
        </w:rPr>
        <w:t>Negative claim amount:</w:t>
      </w:r>
      <w:r>
        <w:t xml:space="preserve"> If the total claim amount does not exceed the proceeds received from sale of the property by the lender/investor (Holder of the property), the system will not allow the servicer to submit the claim. A validation error message will be displayed on the Claims Worksheet. Additional links to </w:t>
      </w:r>
      <w:r w:rsidR="003D7635" w:rsidRPr="002D466B">
        <w:rPr>
          <w:b/>
        </w:rPr>
        <w:t>View HECM</w:t>
      </w:r>
      <w:r w:rsidRPr="002D466B">
        <w:rPr>
          <w:b/>
        </w:rPr>
        <w:t xml:space="preserve"> Worksheet</w:t>
      </w:r>
      <w:r>
        <w:t xml:space="preserve"> and </w:t>
      </w:r>
      <w:r w:rsidRPr="002D466B">
        <w:rPr>
          <w:b/>
        </w:rPr>
        <w:t>Print HECM Worksheet</w:t>
      </w:r>
      <w:r>
        <w:t xml:space="preserve"> will be displayed with the calculation details of the negative</w:t>
      </w:r>
      <w:r w:rsidR="00DB5DD5">
        <w:t xml:space="preserve"> or zero</w:t>
      </w:r>
      <w:r>
        <w:t xml:space="preserve"> claim amount. </w:t>
      </w:r>
      <w:r w:rsidR="00D054D5">
        <w:t xml:space="preserve"> To auto-save the HECM Worksheet to Documents, click “Print HECM Worksheet”.</w:t>
      </w:r>
    </w:p>
    <w:p w14:paraId="3F123624" w14:textId="086C04D1" w:rsidR="004437CF" w:rsidRDefault="008815D1" w:rsidP="003B6226">
      <w:pPr>
        <w:pStyle w:val="BodyText"/>
        <w:jc w:val="center"/>
      </w:pPr>
      <w:r>
        <w:rPr>
          <w:noProof/>
        </w:rPr>
        <w:drawing>
          <wp:inline distT="0" distB="0" distL="0" distR="0" wp14:anchorId="488C7823" wp14:editId="2B8326BE">
            <wp:extent cx="5943600" cy="1162685"/>
            <wp:effectExtent l="0" t="0" r="0" b="0"/>
            <wp:docPr id="3044" name="Picture 3044" descr="Applicatio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4" name="Picture 3044" descr="Application&#10;&#10;Description automatically generated with low confidence"/>
                    <pic:cNvPicPr/>
                  </pic:nvPicPr>
                  <pic:blipFill>
                    <a:blip r:embed="rId426"/>
                    <a:stretch>
                      <a:fillRect/>
                    </a:stretch>
                  </pic:blipFill>
                  <pic:spPr>
                    <a:xfrm>
                      <a:off x="0" y="0"/>
                      <a:ext cx="5943600" cy="1162685"/>
                    </a:xfrm>
                    <a:prstGeom prst="rect">
                      <a:avLst/>
                    </a:prstGeom>
                  </pic:spPr>
                </pic:pic>
              </a:graphicData>
            </a:graphic>
          </wp:inline>
        </w:drawing>
      </w:r>
    </w:p>
    <w:p w14:paraId="38B3DB7F" w14:textId="25D40CFB" w:rsidR="00BA2B86" w:rsidRPr="00BA2B86" w:rsidRDefault="004437CF" w:rsidP="001879BA">
      <w:pPr>
        <w:pStyle w:val="FigureCaption0"/>
      </w:pPr>
      <w:bookmarkStart w:id="4500" w:name="_Toc74053114"/>
      <w:bookmarkStart w:id="4501" w:name="_Toc90644495"/>
      <w:bookmarkStart w:id="4502" w:name="_Toc23016424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20</w:t>
      </w:r>
      <w:r w:rsidR="00764635">
        <w:rPr>
          <w:noProof/>
        </w:rPr>
        <w:fldChar w:fldCharType="end"/>
      </w:r>
      <w:r w:rsidR="009B1306">
        <w:rPr>
          <w:noProof/>
        </w:rPr>
        <w:t xml:space="preserve">: Claims </w:t>
      </w:r>
      <w:r w:rsidR="00582444">
        <w:rPr>
          <w:noProof/>
        </w:rPr>
        <w:t>Worksheet for CT 21 with Validation E</w:t>
      </w:r>
      <w:r w:rsidR="009B1306">
        <w:rPr>
          <w:noProof/>
        </w:rPr>
        <w:t>rrors</w:t>
      </w:r>
      <w:bookmarkEnd w:id="4500"/>
      <w:bookmarkEnd w:id="4501"/>
      <w:bookmarkEnd w:id="4502"/>
      <w:r w:rsidR="00BA2B86" w:rsidRPr="00BA2B86">
        <w:t xml:space="preserve"> </w:t>
      </w:r>
    </w:p>
    <w:p w14:paraId="66F85780" w14:textId="73A45CD2" w:rsidR="00BA2B86" w:rsidRPr="00BA2B86" w:rsidRDefault="00582444" w:rsidP="006C3C3F">
      <w:pPr>
        <w:pStyle w:val="OrderedList"/>
        <w:numPr>
          <w:ilvl w:val="0"/>
          <w:numId w:val="301"/>
        </w:numPr>
        <w:jc w:val="both"/>
      </w:pPr>
      <w:r>
        <w:t>Update the information and c</w:t>
      </w:r>
      <w:r w:rsidR="00EE16F5">
        <w:t xml:space="preserve">lick </w:t>
      </w:r>
      <w:r w:rsidR="00BA2B86" w:rsidRPr="001445BE">
        <w:rPr>
          <w:b/>
        </w:rPr>
        <w:t xml:space="preserve">Save </w:t>
      </w:r>
      <w:r w:rsidR="00BA2B86" w:rsidRPr="0072633D">
        <w:t>Changes</w:t>
      </w:r>
      <w:r>
        <w:t xml:space="preserve">. Then, click </w:t>
      </w:r>
      <w:r w:rsidRPr="001445BE">
        <w:rPr>
          <w:b/>
        </w:rPr>
        <w:t>Validate Claim</w:t>
      </w:r>
      <w:r>
        <w:t xml:space="preserve"> to check for any validation </w:t>
      </w:r>
      <w:r w:rsidR="00EE0386">
        <w:t>errors</w:t>
      </w:r>
      <w:r>
        <w:t>.</w:t>
      </w:r>
    </w:p>
    <w:p w14:paraId="16736C77" w14:textId="4C681EF1" w:rsidR="00582444" w:rsidRDefault="00582444" w:rsidP="006C3C3F">
      <w:pPr>
        <w:pStyle w:val="OrderedList"/>
        <w:numPr>
          <w:ilvl w:val="0"/>
          <w:numId w:val="301"/>
        </w:numPr>
        <w:jc w:val="both"/>
      </w:pPr>
      <w:r>
        <w:t xml:space="preserve"> </w:t>
      </w:r>
      <w:r w:rsidR="00DF1B7E">
        <w:t>The s</w:t>
      </w:r>
      <w:r w:rsidR="00BA2B86" w:rsidRPr="00BA2B86">
        <w:t>uccess v</w:t>
      </w:r>
      <w:r>
        <w:t xml:space="preserve">alidation message is displayed if there are no </w:t>
      </w:r>
      <w:r w:rsidRPr="00BA2B86">
        <w:t>validation</w:t>
      </w:r>
      <w:r>
        <w:t xml:space="preserve"> </w:t>
      </w:r>
      <w:r w:rsidR="00EE0386">
        <w:t>errors</w:t>
      </w:r>
      <w:r>
        <w:t>.</w:t>
      </w:r>
    </w:p>
    <w:p w14:paraId="514F3056" w14:textId="77777777" w:rsidR="00F1624B" w:rsidRDefault="00F1624B" w:rsidP="001879BA">
      <w:pPr>
        <w:pStyle w:val="BodyText"/>
      </w:pPr>
      <w:r>
        <w:rPr>
          <w:noProof/>
          <w:lang w:bidi="ar-SA"/>
        </w:rPr>
        <w:drawing>
          <wp:inline distT="0" distB="0" distL="0" distR="0" wp14:anchorId="124809E2" wp14:editId="61720FB4">
            <wp:extent cx="5943600" cy="1606550"/>
            <wp:effectExtent l="19050" t="19050" r="19050" b="12700"/>
            <wp:docPr id="2104" name="Picture 2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T 21 -  form 27011 - error validation - no error.png"/>
                    <pic:cNvPicPr/>
                  </pic:nvPicPr>
                  <pic:blipFill>
                    <a:blip r:embed="rId427">
                      <a:extLst>
                        <a:ext uri="{28A0092B-C50C-407E-A947-70E740481C1C}">
                          <a14:useLocalDpi xmlns:a14="http://schemas.microsoft.com/office/drawing/2010/main" val="0"/>
                        </a:ext>
                      </a:extLst>
                    </a:blip>
                    <a:stretch>
                      <a:fillRect/>
                    </a:stretch>
                  </pic:blipFill>
                  <pic:spPr>
                    <a:xfrm>
                      <a:off x="0" y="0"/>
                      <a:ext cx="5943600" cy="1606550"/>
                    </a:xfrm>
                    <a:prstGeom prst="rect">
                      <a:avLst/>
                    </a:prstGeom>
                    <a:ln>
                      <a:solidFill>
                        <a:schemeClr val="accent1"/>
                      </a:solidFill>
                    </a:ln>
                  </pic:spPr>
                </pic:pic>
              </a:graphicData>
            </a:graphic>
          </wp:inline>
        </w:drawing>
      </w:r>
    </w:p>
    <w:p w14:paraId="65FE3B8A" w14:textId="417A5DB8" w:rsidR="00F1624B" w:rsidRPr="00BA2B86" w:rsidRDefault="00F1624B" w:rsidP="001879BA">
      <w:pPr>
        <w:pStyle w:val="FigureCaption0"/>
      </w:pPr>
      <w:bookmarkStart w:id="4503" w:name="_Toc74053115"/>
      <w:bookmarkStart w:id="4504" w:name="_Toc90644496"/>
      <w:bookmarkStart w:id="4505" w:name="_Toc23016424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rsidR="00582444">
        <w:rPr>
          <w:noProof/>
        </w:rPr>
        <w:t>: Claims Worksheet for CT 21 with No V</w:t>
      </w:r>
      <w:r w:rsidR="009B1306">
        <w:rPr>
          <w:noProof/>
        </w:rPr>
        <w:t>ali</w:t>
      </w:r>
      <w:r w:rsidR="00582444">
        <w:rPr>
          <w:noProof/>
        </w:rPr>
        <w:t>dation Errors</w:t>
      </w:r>
      <w:bookmarkEnd w:id="4503"/>
      <w:bookmarkEnd w:id="4504"/>
      <w:bookmarkEnd w:id="4505"/>
    </w:p>
    <w:p w14:paraId="653F1757" w14:textId="010FB498" w:rsidR="00BA2B86" w:rsidRPr="00FD69A4" w:rsidRDefault="00582444" w:rsidP="006C3C3F">
      <w:pPr>
        <w:pStyle w:val="OrderedList"/>
        <w:numPr>
          <w:ilvl w:val="0"/>
          <w:numId w:val="301"/>
        </w:numPr>
        <w:jc w:val="both"/>
      </w:pPr>
      <w:r w:rsidRPr="00FD69A4">
        <w:t>C</w:t>
      </w:r>
      <w:r w:rsidR="00EE16F5" w:rsidRPr="00FD69A4">
        <w:t>lick</w:t>
      </w:r>
      <w:r w:rsidR="00BA2B86" w:rsidRPr="00FD69A4">
        <w:t xml:space="preserve"> </w:t>
      </w:r>
      <w:r w:rsidR="00BA2B86" w:rsidRPr="00EE0386">
        <w:rPr>
          <w:b/>
          <w:bCs/>
        </w:rPr>
        <w:t>Finalize and Submit</w:t>
      </w:r>
      <w:r w:rsidRPr="00FD69A4">
        <w:t xml:space="preserve"> </w:t>
      </w:r>
      <w:r w:rsidR="00EE0386" w:rsidRPr="009B4245">
        <w:rPr>
          <w:b/>
          <w:bCs/>
        </w:rPr>
        <w:t>Claim</w:t>
      </w:r>
      <w:r w:rsidR="00EE0386">
        <w:t xml:space="preserve"> </w:t>
      </w:r>
      <w:r w:rsidRPr="00FD69A4">
        <w:t>when the claim is ready for submission</w:t>
      </w:r>
      <w:r w:rsidR="00BA2B86" w:rsidRPr="00FD69A4">
        <w:t xml:space="preserve">. After the claim is submitted, the claim form can no longer be updated. </w:t>
      </w:r>
    </w:p>
    <w:p w14:paraId="18AA3E78" w14:textId="293BFC44" w:rsidR="00D4589A" w:rsidRDefault="00496A2C" w:rsidP="006C3C3F">
      <w:pPr>
        <w:pStyle w:val="OrderedList"/>
        <w:numPr>
          <w:ilvl w:val="0"/>
          <w:numId w:val="301"/>
        </w:numPr>
        <w:jc w:val="both"/>
      </w:pPr>
      <w:r>
        <w:t xml:space="preserve"> </w:t>
      </w:r>
      <w:r w:rsidR="00BA2B86" w:rsidRPr="00FD69A4">
        <w:t xml:space="preserve">A pop-up </w:t>
      </w:r>
      <w:r w:rsidR="00E26708">
        <w:t xml:space="preserve">warning </w:t>
      </w:r>
      <w:r w:rsidR="00BA2B86" w:rsidRPr="00FD69A4">
        <w:t>message display</w:t>
      </w:r>
      <w:r w:rsidR="00D4589A">
        <w:t>s the following information. If user agrees with all statements, c</w:t>
      </w:r>
      <w:r w:rsidR="00D4589A" w:rsidRPr="00FD69A4">
        <w:t xml:space="preserve">lick </w:t>
      </w:r>
      <w:r w:rsidR="00D4589A" w:rsidRPr="00EE0386">
        <w:rPr>
          <w:b/>
          <w:bCs/>
        </w:rPr>
        <w:t>Yes</w:t>
      </w:r>
      <w:r w:rsidR="00D4589A" w:rsidRPr="00FD69A4">
        <w:t>.</w:t>
      </w:r>
      <w:r w:rsidR="00D4589A">
        <w:t xml:space="preserve">  If</w:t>
      </w:r>
      <w:r w:rsidR="00EE0386">
        <w:t xml:space="preserve"> additional changes are needed or the claim is not ready to be filed, click </w:t>
      </w:r>
      <w:r w:rsidR="00D4589A" w:rsidRPr="00496A2C">
        <w:rPr>
          <w:b/>
        </w:rPr>
        <w:t>No</w:t>
      </w:r>
      <w:r w:rsidR="00D4589A">
        <w:t xml:space="preserve"> </w:t>
      </w:r>
      <w:r w:rsidR="00EE0386">
        <w:t xml:space="preserve">to cancel </w:t>
      </w:r>
      <w:r w:rsidR="00D4589A">
        <w:t>the claim submission</w:t>
      </w:r>
      <w:r w:rsidR="00DF4B22">
        <w:t>,</w:t>
      </w:r>
      <w:r w:rsidR="00D4589A">
        <w:t xml:space="preserve"> and the</w:t>
      </w:r>
      <w:r w:rsidR="00D4589A" w:rsidRPr="00496A2C">
        <w:t xml:space="preserve"> </w:t>
      </w:r>
      <w:r w:rsidR="00D4589A" w:rsidRPr="00496A2C">
        <w:rPr>
          <w:b/>
          <w:bCs/>
        </w:rPr>
        <w:t>Claims Worksheet</w:t>
      </w:r>
      <w:r w:rsidR="00D4589A" w:rsidRPr="00496A2C">
        <w:t xml:space="preserve"> </w:t>
      </w:r>
      <w:r w:rsidR="00D4589A">
        <w:t>will be displayed.</w:t>
      </w:r>
    </w:p>
    <w:p w14:paraId="3CEAAF89" w14:textId="3DF2273C" w:rsidR="00D4589A" w:rsidRDefault="00D4589A" w:rsidP="004223D9">
      <w:pPr>
        <w:pStyle w:val="UnorderedListIndent"/>
        <w:jc w:val="both"/>
      </w:pPr>
      <w:r>
        <w:t>Notification that</w:t>
      </w:r>
      <w:r w:rsidR="00BA2B86" w:rsidRPr="00FD69A4">
        <w:t xml:space="preserve"> the claim amount will be adjusted if </w:t>
      </w:r>
      <w:r w:rsidR="009B1306" w:rsidRPr="00FD69A4">
        <w:t xml:space="preserve">the </w:t>
      </w:r>
      <w:r w:rsidR="00BA2B86" w:rsidRPr="00FD69A4">
        <w:t>Maximum Claim Amount</w:t>
      </w:r>
      <w:r w:rsidR="009B1306" w:rsidRPr="00FD69A4">
        <w:t xml:space="preserve"> is exceeded</w:t>
      </w:r>
      <w:r w:rsidR="00BA2B86" w:rsidRPr="00FD69A4">
        <w:t xml:space="preserve">. </w:t>
      </w:r>
    </w:p>
    <w:p w14:paraId="51534105" w14:textId="181CF0A0" w:rsidR="00D4589A" w:rsidRDefault="00D4589A" w:rsidP="004223D9">
      <w:pPr>
        <w:pStyle w:val="UnorderedListIndent"/>
        <w:jc w:val="both"/>
      </w:pPr>
      <w:r>
        <w:t xml:space="preserve">Notification to </w:t>
      </w:r>
      <w:r w:rsidR="00F219D4">
        <w:t xml:space="preserve">verify the investor (Holder of the property) is </w:t>
      </w:r>
      <w:r>
        <w:t>correct</w:t>
      </w:r>
      <w:r w:rsidR="00F219D4">
        <w:t xml:space="preserve">. </w:t>
      </w:r>
    </w:p>
    <w:p w14:paraId="3913B56E" w14:textId="518B7FEE" w:rsidR="00656635" w:rsidRDefault="00D4589A" w:rsidP="004223D9">
      <w:pPr>
        <w:pStyle w:val="UnorderedListIndent"/>
        <w:jc w:val="both"/>
      </w:pPr>
      <w:r>
        <w:t>Notification of the current curtailment</w:t>
      </w:r>
      <w:r w:rsidR="0014294E">
        <w:t xml:space="preserve"> message, if applicable, from Part A: General Information “HUD Comments, if Any”. </w:t>
      </w:r>
    </w:p>
    <w:p w14:paraId="7F5740A8" w14:textId="63EBE183" w:rsidR="00791183" w:rsidRDefault="00791183" w:rsidP="007D50B0">
      <w:pPr>
        <w:pStyle w:val="UnorderedListIndent"/>
      </w:pPr>
      <w:r>
        <w:t>Notification of Cash for Keys incentive amounts and timeframes based on Reason for Request.</w:t>
      </w:r>
    </w:p>
    <w:p w14:paraId="52B3ECEF" w14:textId="642DB321" w:rsidR="00791183" w:rsidRDefault="00813DF9" w:rsidP="00656635">
      <w:pPr>
        <w:pStyle w:val="BodyText"/>
        <w:keepNext/>
        <w:jc w:val="center"/>
      </w:pPr>
      <w:r w:rsidRPr="00813DF9">
        <w:rPr>
          <w:noProof/>
        </w:rPr>
        <w:t xml:space="preserve"> </w:t>
      </w:r>
      <w:r w:rsidR="002B2125" w:rsidRPr="002B2125">
        <w:rPr>
          <w:noProof/>
        </w:rPr>
        <w:t xml:space="preserve"> </w:t>
      </w:r>
      <w:r w:rsidR="00791183">
        <w:rPr>
          <w:noProof/>
        </w:rPr>
        <w:drawing>
          <wp:inline distT="0" distB="0" distL="0" distR="0" wp14:anchorId="3DB9D708" wp14:editId="1D7B28B9">
            <wp:extent cx="1809750" cy="1695450"/>
            <wp:effectExtent l="19050" t="19050" r="19050" b="19050"/>
            <wp:docPr id="1116455768"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455768" name="Picture 1" descr="A screenshot of a computer screen&#10;&#10;AI-generated content may be incorrect."/>
                    <pic:cNvPicPr>
                      <a:picLocks noChangeAspect="1"/>
                    </pic:cNvPicPr>
                  </pic:nvPicPr>
                  <pic:blipFill rotWithShape="1">
                    <a:blip r:embed="rId428"/>
                    <a:srcRect l="1797"/>
                    <a:stretch>
                      <a:fillRect/>
                    </a:stretch>
                  </pic:blipFill>
                  <pic:spPr bwMode="auto">
                    <a:xfrm>
                      <a:off x="0" y="0"/>
                      <a:ext cx="1809750" cy="1695450"/>
                    </a:xfrm>
                    <a:prstGeom prst="rect">
                      <a:avLst/>
                    </a:prstGeom>
                    <a:ln w="19050">
                      <a:solidFill>
                        <a:schemeClr val="accent1"/>
                      </a:solidFill>
                    </a:ln>
                    <a:extLst>
                      <a:ext uri="{53640926-AAD7-44D8-BBD7-CCE9431645EC}">
                        <a14:shadowObscured xmlns:a14="http://schemas.microsoft.com/office/drawing/2010/main"/>
                      </a:ext>
                    </a:extLst>
                  </pic:spPr>
                </pic:pic>
              </a:graphicData>
            </a:graphic>
          </wp:inline>
        </w:drawing>
      </w:r>
    </w:p>
    <w:p w14:paraId="406F4843" w14:textId="6D04778A" w:rsidR="00231499" w:rsidRDefault="00656635" w:rsidP="00AC30AF">
      <w:pPr>
        <w:pStyle w:val="FigureCaption0"/>
      </w:pPr>
      <w:bookmarkStart w:id="4506" w:name="_Toc74053116"/>
      <w:bookmarkStart w:id="4507" w:name="_Toc90644497"/>
      <w:bookmarkStart w:id="4508" w:name="_Toc230164247"/>
      <w:r w:rsidRPr="006566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22</w:t>
      </w:r>
      <w:r w:rsidR="00764635">
        <w:rPr>
          <w:noProof/>
        </w:rPr>
        <w:fldChar w:fldCharType="end"/>
      </w:r>
      <w:r w:rsidRPr="00656635">
        <w:t xml:space="preserve">: </w:t>
      </w:r>
      <w:r w:rsidR="008C3AFB">
        <w:t xml:space="preserve">MCA and Investor </w:t>
      </w:r>
      <w:r w:rsidR="004313DB">
        <w:t xml:space="preserve">Warning </w:t>
      </w:r>
      <w:r w:rsidR="008C3AFB">
        <w:t>Message for CT 21</w:t>
      </w:r>
      <w:bookmarkEnd w:id="4506"/>
      <w:bookmarkEnd w:id="4507"/>
      <w:bookmarkEnd w:id="4508"/>
    </w:p>
    <w:p w14:paraId="2CFF7C4E" w14:textId="23AB0A57" w:rsidR="0078150B" w:rsidRPr="00FD69A4" w:rsidRDefault="00496A2C" w:rsidP="006C3C3F">
      <w:pPr>
        <w:pStyle w:val="OrderedList"/>
        <w:numPr>
          <w:ilvl w:val="0"/>
          <w:numId w:val="301"/>
        </w:numPr>
        <w:jc w:val="both"/>
      </w:pPr>
      <w:r>
        <w:t xml:space="preserve"> </w:t>
      </w:r>
      <w:r w:rsidR="00BA2B86" w:rsidRPr="00FD69A4">
        <w:t xml:space="preserve">A pop-up message </w:t>
      </w:r>
      <w:r w:rsidR="00582444" w:rsidRPr="00FD69A4">
        <w:t xml:space="preserve">is displayed requesting the user to </w:t>
      </w:r>
      <w:r w:rsidR="00BA2B86" w:rsidRPr="00FD69A4">
        <w:t xml:space="preserve">Certify </w:t>
      </w:r>
      <w:r w:rsidR="00582444" w:rsidRPr="00FD69A4">
        <w:t>the claim form</w:t>
      </w:r>
      <w:r w:rsidR="00BA2B86" w:rsidRPr="00FD69A4">
        <w:t xml:space="preserve">. </w:t>
      </w:r>
      <w:r w:rsidR="00EE16F5" w:rsidRPr="00FD69A4">
        <w:t xml:space="preserve">Click </w:t>
      </w:r>
      <w:r w:rsidR="00BA2B86" w:rsidRPr="00FD69A4">
        <w:t>Yes.</w:t>
      </w:r>
      <w:r w:rsidR="00EE16F5" w:rsidRPr="00FD69A4">
        <w:t xml:space="preserve"> </w:t>
      </w:r>
    </w:p>
    <w:p w14:paraId="0D0BA021" w14:textId="452F40A1" w:rsidR="0078150B" w:rsidRDefault="002B2125" w:rsidP="003B6226">
      <w:pPr>
        <w:pStyle w:val="BodyText"/>
        <w:jc w:val="center"/>
      </w:pPr>
      <w:r w:rsidRPr="002B2125">
        <w:rPr>
          <w:noProof/>
        </w:rPr>
        <w:t xml:space="preserve"> </w:t>
      </w:r>
      <w:r>
        <w:rPr>
          <w:noProof/>
        </w:rPr>
        <w:drawing>
          <wp:inline distT="0" distB="0" distL="0" distR="0" wp14:anchorId="53C09B26" wp14:editId="4B99CA6E">
            <wp:extent cx="1992142" cy="1696279"/>
            <wp:effectExtent l="0" t="0" r="8255" b="0"/>
            <wp:docPr id="3033" name="Picture 3033"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3" name="Picture 3033" descr="Text&#10;&#10;Description automatically generated"/>
                    <pic:cNvPicPr/>
                  </pic:nvPicPr>
                  <pic:blipFill>
                    <a:blip r:embed="rId429"/>
                    <a:stretch>
                      <a:fillRect/>
                    </a:stretch>
                  </pic:blipFill>
                  <pic:spPr>
                    <a:xfrm>
                      <a:off x="0" y="0"/>
                      <a:ext cx="2010211" cy="1711665"/>
                    </a:xfrm>
                    <a:prstGeom prst="rect">
                      <a:avLst/>
                    </a:prstGeom>
                  </pic:spPr>
                </pic:pic>
              </a:graphicData>
            </a:graphic>
          </wp:inline>
        </w:drawing>
      </w:r>
    </w:p>
    <w:p w14:paraId="120AC684" w14:textId="40CE1F02" w:rsidR="0078150B" w:rsidRPr="00BA2B86" w:rsidRDefault="0078150B" w:rsidP="001879BA">
      <w:pPr>
        <w:pStyle w:val="FigureCaption0"/>
      </w:pPr>
      <w:bookmarkStart w:id="4509" w:name="_Toc74053117"/>
      <w:bookmarkStart w:id="4510" w:name="_Toc90644498"/>
      <w:bookmarkStart w:id="4511" w:name="_Toc23016424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rPr>
          <w:noProof/>
        </w:rPr>
        <w:t>: Certify Window</w:t>
      </w:r>
      <w:r w:rsidR="00301CFB">
        <w:rPr>
          <w:noProof/>
        </w:rPr>
        <w:t xml:space="preserve"> for CT 21</w:t>
      </w:r>
      <w:bookmarkEnd w:id="4509"/>
      <w:bookmarkEnd w:id="4510"/>
      <w:bookmarkEnd w:id="4511"/>
    </w:p>
    <w:p w14:paraId="4DCDECB3" w14:textId="11F111F2" w:rsidR="001C532C" w:rsidRDefault="001C532C" w:rsidP="006C3C3F">
      <w:pPr>
        <w:pStyle w:val="OrderedList"/>
        <w:numPr>
          <w:ilvl w:val="0"/>
          <w:numId w:val="301"/>
        </w:numPr>
        <w:jc w:val="both"/>
      </w:pPr>
      <w:r w:rsidRPr="00FD69A4">
        <w:t>The claim is now ready for HUD review.</w:t>
      </w:r>
      <w:r>
        <w:t xml:space="preserve"> </w:t>
      </w:r>
    </w:p>
    <w:p w14:paraId="0833FC26" w14:textId="67F56FC6" w:rsidR="00BA2B86" w:rsidRPr="00FD69A4" w:rsidRDefault="00BA2B86" w:rsidP="004223D9">
      <w:pPr>
        <w:pStyle w:val="UnorderedListIndent"/>
        <w:jc w:val="both"/>
      </w:pPr>
      <w:r w:rsidRPr="00FD69A4">
        <w:t xml:space="preserve">The final </w:t>
      </w:r>
      <w:r w:rsidR="009B1306" w:rsidRPr="00FD69A4">
        <w:t>C</w:t>
      </w:r>
      <w:r w:rsidRPr="00FD69A4">
        <w:t xml:space="preserve">laim </w:t>
      </w:r>
      <w:r w:rsidR="009B1306" w:rsidRPr="00FD69A4">
        <w:t>F</w:t>
      </w:r>
      <w:r w:rsidRPr="00FD69A4">
        <w:t>orm HUD-27011 is auto-saved in the Documents tab.</w:t>
      </w:r>
      <w:r w:rsidR="00EE16F5" w:rsidRPr="00FD69A4">
        <w:t xml:space="preserve"> </w:t>
      </w:r>
      <w:r w:rsidRPr="00FD69A4">
        <w:t xml:space="preserve">Only the </w:t>
      </w:r>
      <w:r w:rsidR="00EE16F5" w:rsidRPr="00FD69A4">
        <w:t>View Claim</w:t>
      </w:r>
      <w:r w:rsidRPr="00FD69A4">
        <w:t xml:space="preserve"> link </w:t>
      </w:r>
      <w:r w:rsidR="00EE16F5" w:rsidRPr="00FD69A4">
        <w:t xml:space="preserve">is </w:t>
      </w:r>
      <w:r w:rsidRPr="00FD69A4">
        <w:t>available on the header</w:t>
      </w:r>
      <w:r w:rsidR="00EE16F5" w:rsidRPr="00FD69A4">
        <w:t>;</w:t>
      </w:r>
      <w:r w:rsidRPr="00FD69A4">
        <w:t xml:space="preserve"> the remaining links to Save Changes, Validate Claim and Finalize and Submit will no longer be displayed.</w:t>
      </w:r>
    </w:p>
    <w:p w14:paraId="4D5CEE0F" w14:textId="588EEE0D" w:rsidR="00BA2B86" w:rsidRPr="00FD69A4" w:rsidRDefault="00EE16F5" w:rsidP="004223D9">
      <w:pPr>
        <w:pStyle w:val="UnorderedListIndent"/>
        <w:jc w:val="both"/>
      </w:pPr>
      <w:r w:rsidRPr="00FD69A4">
        <w:t>T</w:t>
      </w:r>
      <w:r w:rsidR="00BA2B86" w:rsidRPr="00FD69A4">
        <w:t xml:space="preserve">he final claim form is displayed </w:t>
      </w:r>
      <w:r w:rsidR="00386C94" w:rsidRPr="00FD69A4">
        <w:t xml:space="preserve">in </w:t>
      </w:r>
      <w:r w:rsidR="00BA2B86" w:rsidRPr="00FD69A4">
        <w:t xml:space="preserve">a file download window with options to Open, Save or Cancel. </w:t>
      </w:r>
      <w:r w:rsidR="00F1456E">
        <w:t>If the number of line items exceed in the current page of the Claim Form HUD-27011, then the additional line items are displayed on the next page for the corresponding part (for example: If MIP expenses exceed on Part D, then the additional MIP’s are displayed in the next page showing the Part D expenses).</w:t>
      </w:r>
    </w:p>
    <w:p w14:paraId="4D569792" w14:textId="68569700" w:rsidR="00582444" w:rsidRPr="00FD69A4" w:rsidRDefault="00BA2B86" w:rsidP="004223D9">
      <w:pPr>
        <w:pStyle w:val="UnorderedListIndent"/>
        <w:jc w:val="both"/>
      </w:pPr>
      <w:r w:rsidRPr="00FD69A4">
        <w:t xml:space="preserve">The </w:t>
      </w:r>
      <w:r w:rsidR="006121FB" w:rsidRPr="00FD69A4">
        <w:t>c</w:t>
      </w:r>
      <w:r w:rsidRPr="00FD69A4">
        <w:t>ompletion date on the step Servicer Files Claims – 27011 is pre-filled with the date</w:t>
      </w:r>
      <w:r w:rsidR="00582444" w:rsidRPr="00FD69A4">
        <w:t xml:space="preserve"> the claim is submitted.</w:t>
      </w:r>
    </w:p>
    <w:p w14:paraId="64696CAC" w14:textId="1E116FF1" w:rsidR="00CD6646" w:rsidRDefault="001C532C" w:rsidP="006C3C3F">
      <w:pPr>
        <w:pStyle w:val="OrderedList"/>
        <w:numPr>
          <w:ilvl w:val="0"/>
          <w:numId w:val="301"/>
        </w:numPr>
        <w:jc w:val="both"/>
      </w:pPr>
      <w:r>
        <w:t xml:space="preserve">HUD Reviews the claim. </w:t>
      </w:r>
      <w:r w:rsidR="0031555B" w:rsidRPr="0031555B">
        <w:rPr>
          <w:b/>
          <w:bCs/>
          <w:color w:val="0070C0"/>
        </w:rPr>
        <w:t>See Section 8.</w:t>
      </w:r>
      <w:r w:rsidR="00FC6716">
        <w:rPr>
          <w:b/>
          <w:bCs/>
          <w:color w:val="0070C0"/>
        </w:rPr>
        <w:t>7</w:t>
      </w:r>
      <w:r w:rsidR="0031555B" w:rsidRPr="0031555B">
        <w:rPr>
          <w:b/>
          <w:bCs/>
          <w:color w:val="0070C0"/>
        </w:rPr>
        <w:t xml:space="preserve"> for decisioning </w:t>
      </w:r>
      <w:r w:rsidR="0031555B">
        <w:rPr>
          <w:b/>
          <w:bCs/>
          <w:color w:val="0070C0"/>
        </w:rPr>
        <w:t xml:space="preserve">the </w:t>
      </w:r>
      <w:r w:rsidR="0031555B" w:rsidRPr="0031555B">
        <w:rPr>
          <w:b/>
          <w:bCs/>
          <w:color w:val="0070C0"/>
        </w:rPr>
        <w:t>claim.</w:t>
      </w:r>
      <w:r w:rsidR="0031555B">
        <w:rPr>
          <w:b/>
          <w:bCs/>
          <w:color w:val="0070C0"/>
        </w:rPr>
        <w:t xml:space="preserve"> </w:t>
      </w:r>
      <w:r>
        <w:t xml:space="preserve">After </w:t>
      </w:r>
      <w:r w:rsidR="00CD6646">
        <w:t xml:space="preserve">the claim is approved by HUD, the Advice of Payment is automatically generated and displayed on the Documents screen. </w:t>
      </w:r>
      <w:r w:rsidR="00F26F7B">
        <w:t>T</w:t>
      </w:r>
      <w:r w:rsidR="00CD6646">
        <w:t>he claim will not be approved if there is a negative</w:t>
      </w:r>
      <w:r w:rsidR="00820939">
        <w:t xml:space="preserve"> or zero</w:t>
      </w:r>
      <w:r w:rsidR="00CD6646">
        <w:t xml:space="preserve"> claim. </w:t>
      </w:r>
    </w:p>
    <w:p w14:paraId="40F93242" w14:textId="0F572A00" w:rsidR="000506C1" w:rsidRDefault="00F97D1F" w:rsidP="006C3C3F">
      <w:pPr>
        <w:pStyle w:val="OrderedList"/>
        <w:numPr>
          <w:ilvl w:val="0"/>
          <w:numId w:val="301"/>
        </w:numPr>
        <w:jc w:val="both"/>
      </w:pPr>
      <w:r>
        <w:t>To view the auto-saved Claim Form HUD-27011, s</w:t>
      </w:r>
      <w:r w:rsidR="000506C1" w:rsidRPr="00F1456E">
        <w:t xml:space="preserve">elect </w:t>
      </w:r>
      <w:r w:rsidR="000506C1" w:rsidRPr="00243A33">
        <w:t>the Documents</w:t>
      </w:r>
      <w:r w:rsidR="000506C1" w:rsidRPr="00F1456E">
        <w:t xml:space="preserve"> screen from the menu on the left side of the screen and </w:t>
      </w:r>
      <w:r w:rsidR="000506C1">
        <w:t xml:space="preserve">click the </w:t>
      </w:r>
      <w:r w:rsidR="000506C1" w:rsidRPr="00CD6646">
        <w:t>View</w:t>
      </w:r>
      <w:r w:rsidR="000506C1">
        <w:t xml:space="preserve"> link beside the </w:t>
      </w:r>
      <w:r w:rsidR="000506C1" w:rsidRPr="00CD6646">
        <w:t>Claim Type 21 – Final Claim Calculation – AOP</w:t>
      </w:r>
      <w:r w:rsidR="000506C1">
        <w:t>.</w:t>
      </w:r>
      <w:r w:rsidR="004E1914">
        <w:t xml:space="preserve"> Select </w:t>
      </w:r>
      <w:r w:rsidR="004E1914" w:rsidRPr="00CD6646">
        <w:t>Open</w:t>
      </w:r>
      <w:r w:rsidR="004E1914">
        <w:t xml:space="preserve"> on the file download window to view the document.</w:t>
      </w:r>
    </w:p>
    <w:p w14:paraId="101CC4D0" w14:textId="77777777" w:rsidR="00290DA3" w:rsidRDefault="00290DA3" w:rsidP="004B7E12">
      <w:pPr>
        <w:pStyle w:val="OrderedList"/>
        <w:ind w:left="630"/>
        <w:jc w:val="both"/>
      </w:pPr>
    </w:p>
    <w:p w14:paraId="1B04E19D" w14:textId="3F4CFB0A" w:rsidR="00290DA3" w:rsidRDefault="00B12149" w:rsidP="004B7E12">
      <w:pPr>
        <w:pStyle w:val="OrderedList"/>
        <w:jc w:val="both"/>
        <w:rPr>
          <w:b/>
          <w:bCs/>
        </w:rPr>
      </w:pPr>
      <w:r>
        <w:rPr>
          <w:b/>
          <w:bCs/>
        </w:rPr>
        <w:t>TIP</w:t>
      </w:r>
      <w:r w:rsidR="00F1683D" w:rsidRPr="00290DA3">
        <w:rPr>
          <w:b/>
          <w:bCs/>
        </w:rPr>
        <w:t xml:space="preserve"> – Not all expenses listed on the </w:t>
      </w:r>
      <w:r w:rsidR="00C870E5" w:rsidRPr="00534F75">
        <w:rPr>
          <w:b/>
          <w:bCs/>
        </w:rPr>
        <w:t>Claim Form HUD</w:t>
      </w:r>
      <w:r w:rsidR="00C870E5" w:rsidRPr="00FD69A4">
        <w:t>-</w:t>
      </w:r>
      <w:r w:rsidR="00F1683D" w:rsidRPr="00290DA3">
        <w:rPr>
          <w:b/>
          <w:bCs/>
        </w:rPr>
        <w:t>27011</w:t>
      </w:r>
      <w:r w:rsidR="005E4D84" w:rsidRPr="00290DA3">
        <w:rPr>
          <w:b/>
          <w:bCs/>
        </w:rPr>
        <w:t xml:space="preserve"> </w:t>
      </w:r>
      <w:r w:rsidR="00F1683D" w:rsidRPr="00290DA3">
        <w:rPr>
          <w:b/>
          <w:bCs/>
        </w:rPr>
        <w:t xml:space="preserve">are </w:t>
      </w:r>
      <w:r w:rsidR="005E4D84" w:rsidRPr="00290DA3">
        <w:rPr>
          <w:b/>
          <w:bCs/>
        </w:rPr>
        <w:t>reimbursed at</w:t>
      </w:r>
      <w:r w:rsidR="00F1683D" w:rsidRPr="00290DA3">
        <w:rPr>
          <w:b/>
          <w:bCs/>
        </w:rPr>
        <w:t xml:space="preserve"> 100%.</w:t>
      </w:r>
      <w:r w:rsidR="00290DA3">
        <w:rPr>
          <w:b/>
          <w:bCs/>
        </w:rPr>
        <w:t xml:space="preserve"> </w:t>
      </w:r>
    </w:p>
    <w:p w14:paraId="1A2C79D4" w14:textId="4B6ECD51" w:rsidR="00290DA3" w:rsidRPr="004B7E12" w:rsidRDefault="00290DA3" w:rsidP="004B7E12">
      <w:pPr>
        <w:pStyle w:val="UnorderedListIndent"/>
        <w:numPr>
          <w:ilvl w:val="0"/>
          <w:numId w:val="0"/>
        </w:numPr>
        <w:jc w:val="both"/>
        <w:rPr>
          <w:bCs/>
        </w:rPr>
      </w:pPr>
      <w:r>
        <w:t xml:space="preserve">The table below displays which Corporate Advance Expenses are </w:t>
      </w:r>
      <w:r w:rsidR="00B12149">
        <w:t>p</w:t>
      </w:r>
      <w:r>
        <w:t xml:space="preserve">aid at FULL Amount or </w:t>
      </w:r>
      <w:r w:rsidR="00B12149">
        <w:t>p</w:t>
      </w:r>
      <w:r>
        <w:t>aid at 2/3</w:t>
      </w:r>
      <w:r w:rsidRPr="004B7E12">
        <w:rPr>
          <w:vertAlign w:val="superscript"/>
        </w:rPr>
        <w:t>rd</w:t>
      </w:r>
      <w:r>
        <w:t>’s.</w:t>
      </w:r>
      <w:r>
        <w:rPr>
          <w:b/>
        </w:rPr>
        <w:t xml:space="preserve"> </w:t>
      </w:r>
      <w:r w:rsidRPr="004B7E12">
        <w:rPr>
          <w:bCs/>
        </w:rPr>
        <w:t>The Columns in the table identify logic for both FHA Case # Assigned Date before 09/19/2017 and FHA Case # Assigned Date on or after 09/19/2017.</w:t>
      </w:r>
    </w:p>
    <w:tbl>
      <w:tblPr>
        <w:tblW w:w="9740" w:type="dxa"/>
        <w:tblLook w:val="04A0" w:firstRow="1" w:lastRow="0" w:firstColumn="1" w:lastColumn="0" w:noHBand="0" w:noVBand="1"/>
      </w:tblPr>
      <w:tblGrid>
        <w:gridCol w:w="3860"/>
        <w:gridCol w:w="2960"/>
        <w:gridCol w:w="2920"/>
      </w:tblGrid>
      <w:tr w:rsidR="001E3175" w:rsidRPr="000C5274" w14:paraId="1B5BC448" w14:textId="77777777" w:rsidTr="000C5274">
        <w:trPr>
          <w:trHeight w:val="576"/>
          <w:tblHeader/>
        </w:trPr>
        <w:tc>
          <w:tcPr>
            <w:tcW w:w="3860" w:type="dxa"/>
            <w:tcBorders>
              <w:top w:val="single" w:sz="4" w:space="0" w:color="auto"/>
              <w:left w:val="single" w:sz="4" w:space="0" w:color="auto"/>
              <w:bottom w:val="single" w:sz="4" w:space="0" w:color="auto"/>
              <w:right w:val="single" w:sz="4" w:space="0" w:color="auto"/>
            </w:tcBorders>
            <w:shd w:val="clear" w:color="000000" w:fill="DAE9F8"/>
            <w:noWrap/>
            <w:vAlign w:val="bottom"/>
            <w:hideMark/>
          </w:tcPr>
          <w:p w14:paraId="74944BBA" w14:textId="004F9116" w:rsidR="001E3175" w:rsidRPr="000C5274" w:rsidRDefault="001E3175" w:rsidP="001E3175">
            <w:pPr>
              <w:spacing w:after="0" w:line="240" w:lineRule="auto"/>
              <w:rPr>
                <w:rFonts w:ascii="Cambria" w:eastAsia="Times New Roman" w:hAnsi="Cambria" w:cstheme="minorHAnsi"/>
                <w:b/>
                <w:bCs/>
                <w:color w:val="000000"/>
              </w:rPr>
            </w:pPr>
            <w:r w:rsidRPr="000C5274">
              <w:rPr>
                <w:rFonts w:ascii="Cambria" w:eastAsia="Times New Roman" w:hAnsi="Cambria" w:cstheme="minorHAnsi"/>
                <w:b/>
                <w:bCs/>
                <w:color w:val="000000"/>
              </w:rPr>
              <w:t xml:space="preserve">Corporate Advance </w:t>
            </w:r>
            <w:r w:rsidR="00290DA3" w:rsidRPr="000C5274">
              <w:rPr>
                <w:rFonts w:ascii="Cambria" w:eastAsia="Times New Roman" w:hAnsi="Cambria" w:cstheme="minorHAnsi"/>
                <w:b/>
                <w:bCs/>
                <w:color w:val="000000"/>
              </w:rPr>
              <w:t>Transactions</w:t>
            </w:r>
          </w:p>
        </w:tc>
        <w:tc>
          <w:tcPr>
            <w:tcW w:w="2960" w:type="dxa"/>
            <w:tcBorders>
              <w:top w:val="single" w:sz="4" w:space="0" w:color="auto"/>
              <w:left w:val="nil"/>
              <w:bottom w:val="single" w:sz="4" w:space="0" w:color="auto"/>
              <w:right w:val="single" w:sz="4" w:space="0" w:color="auto"/>
            </w:tcBorders>
            <w:shd w:val="clear" w:color="000000" w:fill="DAE9F8"/>
            <w:vAlign w:val="bottom"/>
            <w:hideMark/>
          </w:tcPr>
          <w:p w14:paraId="782A1EC5" w14:textId="77777777" w:rsidR="001E3175" w:rsidRPr="000C5274" w:rsidRDefault="001E3175" w:rsidP="001E3175">
            <w:pPr>
              <w:spacing w:after="0" w:line="240" w:lineRule="auto"/>
              <w:rPr>
                <w:rFonts w:ascii="Cambria" w:eastAsia="Times New Roman" w:hAnsi="Cambria" w:cstheme="minorHAnsi"/>
                <w:b/>
                <w:bCs/>
                <w:color w:val="000000"/>
              </w:rPr>
            </w:pPr>
            <w:r w:rsidRPr="000C5274">
              <w:rPr>
                <w:rFonts w:ascii="Cambria" w:eastAsia="Times New Roman" w:hAnsi="Cambria" w:cstheme="minorHAnsi"/>
                <w:b/>
                <w:bCs/>
                <w:color w:val="000000"/>
              </w:rPr>
              <w:t>Loan with FHA Case # Assigned BEFORE 09/19/2017</w:t>
            </w:r>
          </w:p>
        </w:tc>
        <w:tc>
          <w:tcPr>
            <w:tcW w:w="2920" w:type="dxa"/>
            <w:tcBorders>
              <w:top w:val="single" w:sz="4" w:space="0" w:color="auto"/>
              <w:left w:val="nil"/>
              <w:bottom w:val="single" w:sz="4" w:space="0" w:color="auto"/>
              <w:right w:val="single" w:sz="4" w:space="0" w:color="auto"/>
            </w:tcBorders>
            <w:shd w:val="clear" w:color="000000" w:fill="DAE9F8"/>
            <w:vAlign w:val="bottom"/>
            <w:hideMark/>
          </w:tcPr>
          <w:p w14:paraId="02EB63AE" w14:textId="77777777" w:rsidR="001E3175" w:rsidRPr="000C5274" w:rsidRDefault="001E3175" w:rsidP="001E3175">
            <w:pPr>
              <w:spacing w:after="0" w:line="240" w:lineRule="auto"/>
              <w:rPr>
                <w:rFonts w:ascii="Cambria" w:eastAsia="Times New Roman" w:hAnsi="Cambria" w:cstheme="minorHAnsi"/>
                <w:b/>
                <w:bCs/>
                <w:color w:val="000000"/>
              </w:rPr>
            </w:pPr>
            <w:r w:rsidRPr="000C5274">
              <w:rPr>
                <w:rFonts w:ascii="Cambria" w:eastAsia="Times New Roman" w:hAnsi="Cambria" w:cstheme="minorHAnsi"/>
                <w:b/>
                <w:bCs/>
                <w:color w:val="000000"/>
              </w:rPr>
              <w:t>Loan with FHA Case # Assigned ON or AFTER 09/19/2017</w:t>
            </w:r>
          </w:p>
        </w:tc>
      </w:tr>
      <w:tr w:rsidR="001E3175" w:rsidRPr="000C5274" w14:paraId="7347004A"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A85CF3C"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S305 - Flood Insurance </w:t>
            </w:r>
          </w:p>
        </w:tc>
        <w:tc>
          <w:tcPr>
            <w:tcW w:w="2960" w:type="dxa"/>
            <w:tcBorders>
              <w:top w:val="nil"/>
              <w:left w:val="nil"/>
              <w:bottom w:val="single" w:sz="4" w:space="0" w:color="auto"/>
              <w:right w:val="single" w:sz="4" w:space="0" w:color="auto"/>
            </w:tcBorders>
            <w:noWrap/>
            <w:vAlign w:val="bottom"/>
            <w:hideMark/>
          </w:tcPr>
          <w:p w14:paraId="6A6BE971"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48E77A2E"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351167A1"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5E2FEF6"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S305 - Condominium </w:t>
            </w:r>
          </w:p>
        </w:tc>
        <w:tc>
          <w:tcPr>
            <w:tcW w:w="2960" w:type="dxa"/>
            <w:tcBorders>
              <w:top w:val="nil"/>
              <w:left w:val="nil"/>
              <w:bottom w:val="single" w:sz="4" w:space="0" w:color="auto"/>
              <w:right w:val="single" w:sz="4" w:space="0" w:color="auto"/>
            </w:tcBorders>
            <w:noWrap/>
            <w:vAlign w:val="bottom"/>
            <w:hideMark/>
          </w:tcPr>
          <w:p w14:paraId="705BE261"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10089A3A"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0C10FB00"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7C16D0B"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S305 - Ground Rent </w:t>
            </w:r>
          </w:p>
        </w:tc>
        <w:tc>
          <w:tcPr>
            <w:tcW w:w="2960" w:type="dxa"/>
            <w:tcBorders>
              <w:top w:val="nil"/>
              <w:left w:val="nil"/>
              <w:bottom w:val="single" w:sz="4" w:space="0" w:color="auto"/>
              <w:right w:val="single" w:sz="4" w:space="0" w:color="auto"/>
            </w:tcBorders>
            <w:noWrap/>
            <w:vAlign w:val="bottom"/>
            <w:hideMark/>
          </w:tcPr>
          <w:p w14:paraId="52812BDE"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407CBAA4"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74C75648"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279E52D"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S305 - Hazard Insurance </w:t>
            </w:r>
          </w:p>
        </w:tc>
        <w:tc>
          <w:tcPr>
            <w:tcW w:w="2960" w:type="dxa"/>
            <w:tcBorders>
              <w:top w:val="nil"/>
              <w:left w:val="nil"/>
              <w:bottom w:val="single" w:sz="4" w:space="0" w:color="auto"/>
              <w:right w:val="single" w:sz="4" w:space="0" w:color="auto"/>
            </w:tcBorders>
            <w:noWrap/>
            <w:vAlign w:val="bottom"/>
            <w:hideMark/>
          </w:tcPr>
          <w:p w14:paraId="1959AF57"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20A854BB"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4F76D2B6"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E460BE2"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S305 - HOA Dues </w:t>
            </w:r>
          </w:p>
        </w:tc>
        <w:tc>
          <w:tcPr>
            <w:tcW w:w="2960" w:type="dxa"/>
            <w:tcBorders>
              <w:top w:val="nil"/>
              <w:left w:val="nil"/>
              <w:bottom w:val="single" w:sz="4" w:space="0" w:color="auto"/>
              <w:right w:val="single" w:sz="4" w:space="0" w:color="auto"/>
            </w:tcBorders>
            <w:noWrap/>
            <w:vAlign w:val="bottom"/>
            <w:hideMark/>
          </w:tcPr>
          <w:p w14:paraId="00429D2B"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169439B7"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0E482E01"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C7E5EED"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Corp Adv - S305 - Taxes</w:t>
            </w:r>
          </w:p>
        </w:tc>
        <w:tc>
          <w:tcPr>
            <w:tcW w:w="2960" w:type="dxa"/>
            <w:tcBorders>
              <w:top w:val="nil"/>
              <w:left w:val="nil"/>
              <w:bottom w:val="single" w:sz="4" w:space="0" w:color="auto"/>
              <w:right w:val="single" w:sz="4" w:space="0" w:color="auto"/>
            </w:tcBorders>
            <w:noWrap/>
            <w:vAlign w:val="bottom"/>
            <w:hideMark/>
          </w:tcPr>
          <w:p w14:paraId="370C68BD"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c>
          <w:tcPr>
            <w:tcW w:w="2920" w:type="dxa"/>
            <w:tcBorders>
              <w:top w:val="nil"/>
              <w:left w:val="nil"/>
              <w:bottom w:val="single" w:sz="4" w:space="0" w:color="auto"/>
              <w:right w:val="single" w:sz="4" w:space="0" w:color="auto"/>
            </w:tcBorders>
            <w:noWrap/>
            <w:vAlign w:val="bottom"/>
            <w:hideMark/>
          </w:tcPr>
          <w:p w14:paraId="721AEECD"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031B2A07"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21995D6" w14:textId="3D41962E" w:rsidR="001E3175" w:rsidRPr="000C5274" w:rsidRDefault="001E3175" w:rsidP="004B7E12">
            <w:pPr>
              <w:spacing w:after="0" w:line="240" w:lineRule="auto"/>
              <w:ind w:left="14"/>
              <w:rPr>
                <w:rFonts w:ascii="Cambria" w:eastAsia="Times New Roman" w:hAnsi="Cambria" w:cstheme="minorHAnsi"/>
                <w:color w:val="000000"/>
              </w:rPr>
            </w:pPr>
            <w:r w:rsidRPr="000C5274">
              <w:rPr>
                <w:rFonts w:ascii="Cambria" w:eastAsia="Times New Roman" w:hAnsi="Cambria" w:cstheme="minorHAnsi"/>
                <w:color w:val="000000"/>
              </w:rPr>
              <w:t xml:space="preserve">Corp Adv - S305 - Utilities - Liens </w:t>
            </w:r>
          </w:p>
        </w:tc>
        <w:tc>
          <w:tcPr>
            <w:tcW w:w="2960" w:type="dxa"/>
            <w:tcBorders>
              <w:top w:val="nil"/>
              <w:left w:val="nil"/>
              <w:bottom w:val="single" w:sz="4" w:space="0" w:color="auto"/>
              <w:right w:val="single" w:sz="4" w:space="0" w:color="auto"/>
            </w:tcBorders>
            <w:noWrap/>
            <w:vAlign w:val="bottom"/>
            <w:hideMark/>
          </w:tcPr>
          <w:p w14:paraId="2A95F26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55824EF0"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r>
      <w:tr w:rsidR="001E3175" w:rsidRPr="000C5274" w14:paraId="2F271B79"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428040B"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S306 - Attorney - Fees </w:t>
            </w:r>
          </w:p>
        </w:tc>
        <w:tc>
          <w:tcPr>
            <w:tcW w:w="2960" w:type="dxa"/>
            <w:tcBorders>
              <w:top w:val="nil"/>
              <w:left w:val="nil"/>
              <w:bottom w:val="single" w:sz="4" w:space="0" w:color="auto"/>
              <w:right w:val="single" w:sz="4" w:space="0" w:color="auto"/>
            </w:tcBorders>
            <w:noWrap/>
            <w:vAlign w:val="bottom"/>
            <w:hideMark/>
          </w:tcPr>
          <w:p w14:paraId="4E2FE800"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1EE415DA"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56A15C04"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A55AB2E"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S306 - Other </w:t>
            </w:r>
          </w:p>
        </w:tc>
        <w:tc>
          <w:tcPr>
            <w:tcW w:w="2960" w:type="dxa"/>
            <w:tcBorders>
              <w:top w:val="nil"/>
              <w:left w:val="nil"/>
              <w:bottom w:val="single" w:sz="4" w:space="0" w:color="auto"/>
              <w:right w:val="single" w:sz="4" w:space="0" w:color="auto"/>
            </w:tcBorders>
            <w:noWrap/>
            <w:vAlign w:val="bottom"/>
            <w:hideMark/>
          </w:tcPr>
          <w:p w14:paraId="1394BC5C"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4C0AD52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02B7B698"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753ED88"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S306 - Repayment </w:t>
            </w:r>
          </w:p>
        </w:tc>
        <w:tc>
          <w:tcPr>
            <w:tcW w:w="2960" w:type="dxa"/>
            <w:tcBorders>
              <w:top w:val="nil"/>
              <w:left w:val="nil"/>
              <w:bottom w:val="single" w:sz="4" w:space="0" w:color="auto"/>
              <w:right w:val="single" w:sz="4" w:space="0" w:color="auto"/>
            </w:tcBorders>
            <w:noWrap/>
            <w:vAlign w:val="bottom"/>
            <w:hideMark/>
          </w:tcPr>
          <w:p w14:paraId="39CC3959"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6AC0D4FC"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374E733F"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5CE4A009"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S306 - Trustee Fees </w:t>
            </w:r>
          </w:p>
        </w:tc>
        <w:tc>
          <w:tcPr>
            <w:tcW w:w="2960" w:type="dxa"/>
            <w:tcBorders>
              <w:top w:val="nil"/>
              <w:left w:val="nil"/>
              <w:bottom w:val="single" w:sz="4" w:space="0" w:color="auto"/>
              <w:right w:val="single" w:sz="4" w:space="0" w:color="auto"/>
            </w:tcBorders>
            <w:noWrap/>
            <w:vAlign w:val="bottom"/>
            <w:hideMark/>
          </w:tcPr>
          <w:p w14:paraId="49DC69AA"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27CE7AEC"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6D7210BF"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57A8049D"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S307 - Other </w:t>
            </w:r>
          </w:p>
        </w:tc>
        <w:tc>
          <w:tcPr>
            <w:tcW w:w="2960" w:type="dxa"/>
            <w:tcBorders>
              <w:top w:val="nil"/>
              <w:left w:val="nil"/>
              <w:bottom w:val="single" w:sz="4" w:space="0" w:color="auto"/>
              <w:right w:val="single" w:sz="4" w:space="0" w:color="auto"/>
            </w:tcBorders>
            <w:noWrap/>
            <w:vAlign w:val="bottom"/>
            <w:hideMark/>
          </w:tcPr>
          <w:p w14:paraId="63C5D4D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3784670C"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3F7AD21F"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BF963FA"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S307 - Recording Fees </w:t>
            </w:r>
          </w:p>
        </w:tc>
        <w:tc>
          <w:tcPr>
            <w:tcW w:w="2960" w:type="dxa"/>
            <w:tcBorders>
              <w:top w:val="nil"/>
              <w:left w:val="nil"/>
              <w:bottom w:val="single" w:sz="4" w:space="0" w:color="auto"/>
              <w:right w:val="single" w:sz="4" w:space="0" w:color="auto"/>
            </w:tcBorders>
            <w:noWrap/>
            <w:vAlign w:val="bottom"/>
            <w:hideMark/>
          </w:tcPr>
          <w:p w14:paraId="397D3993"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14168862"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16D83AB7"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5DBC3C7"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S307 - Repayment </w:t>
            </w:r>
          </w:p>
        </w:tc>
        <w:tc>
          <w:tcPr>
            <w:tcW w:w="2960" w:type="dxa"/>
            <w:tcBorders>
              <w:top w:val="nil"/>
              <w:left w:val="nil"/>
              <w:bottom w:val="single" w:sz="4" w:space="0" w:color="auto"/>
              <w:right w:val="single" w:sz="4" w:space="0" w:color="auto"/>
            </w:tcBorders>
            <w:noWrap/>
            <w:vAlign w:val="bottom"/>
            <w:hideMark/>
          </w:tcPr>
          <w:p w14:paraId="3AF2A54D"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09BC460E"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6DADCB6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05137BB"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S307 - Sheriff Fees </w:t>
            </w:r>
          </w:p>
        </w:tc>
        <w:tc>
          <w:tcPr>
            <w:tcW w:w="2960" w:type="dxa"/>
            <w:tcBorders>
              <w:top w:val="nil"/>
              <w:left w:val="nil"/>
              <w:bottom w:val="single" w:sz="4" w:space="0" w:color="auto"/>
              <w:right w:val="single" w:sz="4" w:space="0" w:color="auto"/>
            </w:tcBorders>
            <w:noWrap/>
            <w:vAlign w:val="bottom"/>
            <w:hideMark/>
          </w:tcPr>
          <w:p w14:paraId="46D3ABB8"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416F80D2"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32DC6B95"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F60594D"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S307 - Title Examination Fees </w:t>
            </w:r>
          </w:p>
        </w:tc>
        <w:tc>
          <w:tcPr>
            <w:tcW w:w="2960" w:type="dxa"/>
            <w:tcBorders>
              <w:top w:val="nil"/>
              <w:left w:val="nil"/>
              <w:bottom w:val="single" w:sz="4" w:space="0" w:color="auto"/>
              <w:right w:val="single" w:sz="4" w:space="0" w:color="auto"/>
            </w:tcBorders>
            <w:noWrap/>
            <w:vAlign w:val="bottom"/>
            <w:hideMark/>
          </w:tcPr>
          <w:p w14:paraId="6E4EAB9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5B1AEBF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1AB9A81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D17F3B7"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S310 - Bnk Attorney Fees </w:t>
            </w:r>
          </w:p>
        </w:tc>
        <w:tc>
          <w:tcPr>
            <w:tcW w:w="2960" w:type="dxa"/>
            <w:tcBorders>
              <w:top w:val="nil"/>
              <w:left w:val="nil"/>
              <w:bottom w:val="single" w:sz="4" w:space="0" w:color="auto"/>
              <w:right w:val="single" w:sz="4" w:space="0" w:color="auto"/>
            </w:tcBorders>
            <w:noWrap/>
            <w:vAlign w:val="bottom"/>
            <w:hideMark/>
          </w:tcPr>
          <w:p w14:paraId="2AEDA35A"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79A06E70"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009372DF"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5F7329E3"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S310 - Other </w:t>
            </w:r>
          </w:p>
        </w:tc>
        <w:tc>
          <w:tcPr>
            <w:tcW w:w="2960" w:type="dxa"/>
            <w:tcBorders>
              <w:top w:val="nil"/>
              <w:left w:val="nil"/>
              <w:bottom w:val="single" w:sz="4" w:space="0" w:color="auto"/>
              <w:right w:val="single" w:sz="4" w:space="0" w:color="auto"/>
            </w:tcBorders>
            <w:noWrap/>
            <w:vAlign w:val="bottom"/>
            <w:hideMark/>
          </w:tcPr>
          <w:p w14:paraId="601AE2F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0283424F"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r w:rsidR="001E3175" w:rsidRPr="000C5274" w14:paraId="01C1CBE5"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3AA81E6" w14:textId="77777777" w:rsidR="001E3175" w:rsidRPr="000C5274" w:rsidRDefault="001E3175" w:rsidP="001E3175">
            <w:pPr>
              <w:spacing w:after="0" w:line="240" w:lineRule="auto"/>
              <w:rPr>
                <w:rFonts w:ascii="Cambria" w:eastAsia="Times New Roman" w:hAnsi="Cambria" w:cstheme="minorHAnsi"/>
                <w:color w:val="000000"/>
              </w:rPr>
            </w:pPr>
            <w:r w:rsidRPr="000C5274">
              <w:rPr>
                <w:rFonts w:ascii="Cambria" w:eastAsia="Times New Roman" w:hAnsi="Cambria" w:cstheme="minorHAnsi"/>
                <w:color w:val="000000"/>
              </w:rPr>
              <w:t xml:space="preserve">Corp Adv - S310 - Repayment </w:t>
            </w:r>
          </w:p>
        </w:tc>
        <w:tc>
          <w:tcPr>
            <w:tcW w:w="2960" w:type="dxa"/>
            <w:tcBorders>
              <w:top w:val="nil"/>
              <w:left w:val="nil"/>
              <w:bottom w:val="single" w:sz="4" w:space="0" w:color="auto"/>
              <w:right w:val="single" w:sz="4" w:space="0" w:color="auto"/>
            </w:tcBorders>
            <w:noWrap/>
            <w:vAlign w:val="bottom"/>
            <w:hideMark/>
          </w:tcPr>
          <w:p w14:paraId="2F461776"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2/3</w:t>
            </w:r>
          </w:p>
        </w:tc>
        <w:tc>
          <w:tcPr>
            <w:tcW w:w="2920" w:type="dxa"/>
            <w:tcBorders>
              <w:top w:val="nil"/>
              <w:left w:val="nil"/>
              <w:bottom w:val="single" w:sz="4" w:space="0" w:color="auto"/>
              <w:right w:val="single" w:sz="4" w:space="0" w:color="auto"/>
            </w:tcBorders>
            <w:noWrap/>
            <w:vAlign w:val="bottom"/>
            <w:hideMark/>
          </w:tcPr>
          <w:p w14:paraId="2EFED86E" w14:textId="77777777" w:rsidR="001E3175" w:rsidRPr="000C5274" w:rsidRDefault="001E3175" w:rsidP="001E3175">
            <w:pPr>
              <w:spacing w:after="0" w:line="240" w:lineRule="auto"/>
              <w:jc w:val="center"/>
              <w:rPr>
                <w:rFonts w:ascii="Cambria" w:eastAsia="Times New Roman" w:hAnsi="Cambria" w:cstheme="minorHAnsi"/>
                <w:color w:val="000000"/>
              </w:rPr>
            </w:pPr>
            <w:r w:rsidRPr="000C5274">
              <w:rPr>
                <w:rFonts w:ascii="Cambria" w:eastAsia="Times New Roman" w:hAnsi="Cambria" w:cstheme="minorHAnsi"/>
                <w:color w:val="000000"/>
              </w:rPr>
              <w:t>100%</w:t>
            </w:r>
          </w:p>
        </w:tc>
      </w:tr>
    </w:tbl>
    <w:p w14:paraId="4019018D" w14:textId="48648C90" w:rsidR="00290DA3" w:rsidRDefault="00290DA3" w:rsidP="00290DA3">
      <w:pPr>
        <w:pStyle w:val="TableCaption"/>
      </w:pPr>
      <w:bookmarkStart w:id="4512" w:name="_Toc230163810"/>
      <w:r>
        <w:t xml:space="preserve">Table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4</w:t>
      </w:r>
      <w:r>
        <w:rPr>
          <w:noProof/>
        </w:rPr>
        <w:fldChar w:fldCharType="end"/>
      </w:r>
      <w:r>
        <w:t xml:space="preserve">: </w:t>
      </w:r>
      <w:r w:rsidR="004B7E12">
        <w:t xml:space="preserve">Paid Amount of </w:t>
      </w:r>
      <w:r>
        <w:t>Corporate Advance Expense</w:t>
      </w:r>
      <w:r w:rsidR="004B7E12">
        <w:t>s</w:t>
      </w:r>
      <w:bookmarkEnd w:id="4512"/>
    </w:p>
    <w:p w14:paraId="2007190F" w14:textId="77777777" w:rsidR="001E3175" w:rsidRDefault="001E3175" w:rsidP="00F1683D">
      <w:pPr>
        <w:pStyle w:val="UnorderedListIndent"/>
        <w:numPr>
          <w:ilvl w:val="0"/>
          <w:numId w:val="0"/>
        </w:numPr>
        <w:ind w:left="1440"/>
        <w:jc w:val="both"/>
        <w:rPr>
          <w:b/>
        </w:rPr>
      </w:pPr>
    </w:p>
    <w:bookmarkStart w:id="4513" w:name="_Ref314570104"/>
    <w:bookmarkStart w:id="4514" w:name="_Toc314660909"/>
    <w:bookmarkStart w:id="4515" w:name="_Toc315634028"/>
    <w:bookmarkStart w:id="4516" w:name="_Toc11334952"/>
    <w:bookmarkStart w:id="4517" w:name="_Toc74052187"/>
    <w:bookmarkStart w:id="4518" w:name="_Toc90643572"/>
    <w:bookmarkStart w:id="4519" w:name="_Toc230163517"/>
    <w:p w14:paraId="2604B94A" w14:textId="1F280514" w:rsidR="00BA2B86" w:rsidRPr="00BA2B86" w:rsidRDefault="00621291" w:rsidP="00F874DE">
      <w:pPr>
        <w:pStyle w:val="Heading2"/>
        <w:jc w:val="both"/>
        <w:rPr>
          <w:rFonts w:eastAsia="Times New Roman"/>
          <w:lang w:bidi="en-US"/>
        </w:rPr>
      </w:pPr>
      <w:r>
        <w:rPr>
          <w:noProof/>
        </w:rPr>
        <mc:AlternateContent>
          <mc:Choice Requires="wps">
            <w:drawing>
              <wp:anchor distT="0" distB="0" distL="114300" distR="114300" simplePos="0" relativeHeight="251624448" behindDoc="1" locked="1" layoutInCell="1" allowOverlap="1" wp14:anchorId="1CF9EE96" wp14:editId="44074D6F">
                <wp:simplePos x="0" y="0"/>
                <wp:positionH relativeFrom="column">
                  <wp:posOffset>3496945</wp:posOffset>
                </wp:positionH>
                <wp:positionV relativeFrom="paragraph">
                  <wp:posOffset>490220</wp:posOffset>
                </wp:positionV>
                <wp:extent cx="2410460" cy="1497330"/>
                <wp:effectExtent l="38100" t="38100" r="104140" b="102870"/>
                <wp:wrapTight wrapText="bothSides">
                  <wp:wrapPolygon edited="0">
                    <wp:start x="0" y="-550"/>
                    <wp:lineTo x="-341" y="-275"/>
                    <wp:lineTo x="-341" y="21710"/>
                    <wp:lineTo x="0" y="22809"/>
                    <wp:lineTo x="22021" y="22809"/>
                    <wp:lineTo x="22362" y="21710"/>
                    <wp:lineTo x="22362" y="4122"/>
                    <wp:lineTo x="22021" y="0"/>
                    <wp:lineTo x="22021" y="-550"/>
                    <wp:lineTo x="0" y="-550"/>
                  </wp:wrapPolygon>
                </wp:wrapTight>
                <wp:docPr id="1801" name="Text Box 1801"/>
                <wp:cNvGraphicFramePr/>
                <a:graphic xmlns:a="http://schemas.openxmlformats.org/drawingml/2006/main">
                  <a:graphicData uri="http://schemas.microsoft.com/office/word/2010/wordprocessingShape">
                    <wps:wsp>
                      <wps:cNvSpPr txBox="1"/>
                      <wps:spPr>
                        <a:xfrm>
                          <a:off x="0" y="0"/>
                          <a:ext cx="2410460" cy="149733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1699DA77" w14:textId="7AF138B5" w:rsidR="00C75845" w:rsidRPr="00386C94" w:rsidRDefault="00C75845" w:rsidP="00621291">
                            <w:pPr>
                              <w:pStyle w:val="NoteBox"/>
                            </w:pPr>
                            <w:r>
                              <w:t>T</w:t>
                            </w:r>
                            <w:r w:rsidRPr="00386C94">
                              <w:t xml:space="preserve">o initiate </w:t>
                            </w:r>
                            <w:r>
                              <w:t xml:space="preserve">a CT 22 timeline, the case status must be Endorsed, </w:t>
                            </w:r>
                            <w:r w:rsidRPr="00386C94">
                              <w:t>case sub-status must be Loan Active</w:t>
                            </w:r>
                            <w:r w:rsidR="00B66C98">
                              <w:t xml:space="preserve">, </w:t>
                            </w:r>
                            <w:r w:rsidR="001A12B1">
                              <w:t>Bankruptcy</w:t>
                            </w:r>
                            <w:r w:rsidR="00B66C98">
                              <w:t xml:space="preserve">, </w:t>
                            </w:r>
                            <w:r w:rsidR="0067719C">
                              <w:t xml:space="preserve">Assignment Denied – Funds Due HUD, </w:t>
                            </w:r>
                            <w:r w:rsidR="00B66C98">
                              <w:t>or Payment Suspended for a Deferred loan,</w:t>
                            </w:r>
                            <w:r w:rsidR="001A12B1">
                              <w:t xml:space="preserve"> </w:t>
                            </w:r>
                            <w:r w:rsidRPr="00386C94">
                              <w:t>and the loan balance must be</w:t>
                            </w:r>
                            <w:r>
                              <w:t xml:space="preserve"> greater than or equal to the threshold percentage (as established by HUD) of the maximum claim amount.</w:t>
                            </w:r>
                          </w:p>
                          <w:p w14:paraId="275ED0BD" w14:textId="77777777" w:rsidR="00C75845" w:rsidRPr="00217C0B" w:rsidRDefault="00C75845" w:rsidP="001879BA">
                            <w:pPr>
                              <w:pStyle w:val="BodyText"/>
                            </w:pPr>
                          </w:p>
                          <w:p w14:paraId="7B7A9D67" w14:textId="77777777" w:rsidR="00C75845" w:rsidRPr="00217C0B" w:rsidRDefault="00C75845" w:rsidP="00621291">
                            <w:pPr>
                              <w:pStyle w:val="NoteBox"/>
                            </w:pPr>
                            <w:r w:rsidRPr="00217C0B">
                              <w:t>Multiple active Claim Type 22</w:t>
                            </w:r>
                            <w:r>
                              <w:fldChar w:fldCharType="begin"/>
                            </w:r>
                            <w:r>
                              <w:instrText xml:space="preserve"> XE "</w:instrText>
                            </w:r>
                            <w:r w:rsidRPr="00017D8A">
                              <w:instrText>Claim Type 22:initiating</w:instrText>
                            </w:r>
                            <w:r>
                              <w:instrText xml:space="preserve">" </w:instrText>
                            </w:r>
                            <w:r>
                              <w:fldChar w:fldCharType="end"/>
                            </w:r>
                            <w:r w:rsidRPr="00217C0B">
                              <w:t xml:space="preserve"> – Assignment timelines cannot be created on a loan. This timelines requires Servicer, HUD NSC Contractor and HUD NSC staff interaction. </w:t>
                            </w:r>
                          </w:p>
                          <w:p w14:paraId="29F561D8" w14:textId="77777777" w:rsidR="00C75845" w:rsidRDefault="00C75845" w:rsidP="00A40871">
                            <w:pPr>
                              <w:pStyle w:val="NoteBox"/>
                            </w:pPr>
                            <w:r>
                              <w:t>This is a note box.</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F9EE96" id="Text Box 1801" o:spid="_x0000_s1033" type="#_x0000_t202" style="position:absolute;left:0;text-align:left;margin-left:275.35pt;margin-top:38.6pt;width:189.8pt;height:117.9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bV1W4AIAADgGAAAOAAAAZHJzL2Uyb0RvYy54bWysVMlu2zAQvRfoPxC8N5K3LEbkwE2QokCa&#10;BHGKnGmKsoRQHJakLblf3+HIst20lxS9SJx95s1yedXWmm2U8xWYjA9OUs6UkZBXZpXx78+3n845&#10;80GYXGgwKuNb5fnV7OOHy8ZO1RBK0LlyDJ0YP21sxssQ7DRJvCxVLfwJWGVQWICrRUDSrZLciQa9&#10;1zoZpulp0oDLrQOpvEfuTSfkM/JfFEqGh6LwKjCdccwt0NfRdxm/yexSTFdO2LKSuzTEP2RRi8pg&#10;0L2rGxEEW7vqD1d1JR14KMKJhDqBoqikohqwmkH6pppFKayiWhAcb/cw+f/nVt5vFvbRsdB+hhYb&#10;GAFprJ96ZMZ62sLV8Y+ZMpQjhNs9bKoNTCJzOB6k41MUSZQNxhdnoxEBmxzMrfPhi4KaxUfGHfaF&#10;4BKbOx8wJKr2KjGaB13lt5XWRMRZUNfasY3ALi5XAzLV6/ob5B3vYpKmfUganahOXn/zpA1rMn46&#10;mqTkwUAM0UXXJoZSNDGYEpW8DsotyrxhS712TyLP+CQ9xzgsr2IRo/NBR+A4Dc8wgUgJvcI9CJoz&#10;B+GlCiX1MEIWXcYaD4VoIV+JLbQtRVfJmNwcEOnrgD4Zquooz+TQLXqFrVYxlDZPqmBVTk2LjD0u&#10;XSAhpTKB+o3gk3bUKhCR9xju9KNpl9R7jPcWFBlM2BvXlQFH2LxJO3/tUy46fcTjqO74DO2yxcIz&#10;ftYP8xLyLc44doQm2Ft5W2En7oQPj8LhvmPj8IaFB/wUGnBGYPfirAT382/8qI9riFLOGrwfGfc/&#10;1sIpzvRXgwt6MRiP0W0gYjw5GyLhjiXLY4lZ19eAwz3Aa2klPaN+0P2zcFC/4Kmbx6goEkZibJy0&#10;/nkduquGp1Kq+ZyU8MRYEe7MwsroOqIcJ/C5fRHO7lYx4BbfQ39pxPTNRna60dLAfB2gqGhdI84d&#10;qjv88TzRZO5Oabx/xzRpHQ7+7BcAAAD//wMAUEsDBBQABgAIAAAAIQAZMAzf3wAAAAoBAAAPAAAA&#10;ZHJzL2Rvd25yZXYueG1sTI9BTsMwEEX3SNzBGiR21G6tEhriVLQSdAMShB5gGg9JRGxHsZsYTo9Z&#10;wXL0n/5/U2yj6dlEo++cVbBcCGBka6c72yg4vj/e3AHzAa3G3llS8EUetuXlRYG5drN9o6kKDUsl&#10;1ueooA1hyDn3dUsG/cINZFP24UaDIZ1jw/WIcyo3PV8JccsNdjYttDjQvqX6szobBd8HiU+75+j3&#10;h1c972KsXnCqlLq+ig/3wALF8AfDr35ShzI5ndzZas96Beu1yBKqIMtWwBKwkUICOymQSymAlwX/&#10;/0L5AwAA//8DAFBLAQItABQABgAIAAAAIQC2gziS/gAAAOEBAAATAAAAAAAAAAAAAAAAAAAAAABb&#10;Q29udGVudF9UeXBlc10ueG1sUEsBAi0AFAAGAAgAAAAhADj9If/WAAAAlAEAAAsAAAAAAAAAAAAA&#10;AAAALwEAAF9yZWxzLy5yZWxzUEsBAi0AFAAGAAgAAAAhAKltXVbgAgAAOAYAAA4AAAAAAAAAAAAA&#10;AAAALgIAAGRycy9lMm9Eb2MueG1sUEsBAi0AFAAGAAgAAAAhABkwDN/fAAAACgEAAA8AAAAAAAAA&#10;AAAAAAAAOgUAAGRycy9kb3ducmV2LnhtbFBLBQYAAAAABAAEAPMAAABGBgAAAAA=&#10;" fillcolor="#f2f2f2 [3052]" stroked="f" strokeweight=".5pt">
                <v:shadow on="t" color="black" opacity="26214f" origin="-.5,-.5" offset=".74836mm,.74836mm"/>
                <v:textbox>
                  <w:txbxContent>
                    <w:p w14:paraId="1699DA77" w14:textId="7AF138B5" w:rsidR="00C75845" w:rsidRPr="00386C94" w:rsidRDefault="00C75845" w:rsidP="00621291">
                      <w:pPr>
                        <w:pStyle w:val="NoteBox"/>
                      </w:pPr>
                      <w:r>
                        <w:t>T</w:t>
                      </w:r>
                      <w:r w:rsidRPr="00386C94">
                        <w:t xml:space="preserve">o initiate </w:t>
                      </w:r>
                      <w:r>
                        <w:t xml:space="preserve">a CT 22 timeline, the case status must be Endorsed, </w:t>
                      </w:r>
                      <w:r w:rsidRPr="00386C94">
                        <w:t>case sub-status must be Loan Active</w:t>
                      </w:r>
                      <w:r w:rsidR="00B66C98">
                        <w:t xml:space="preserve">, </w:t>
                      </w:r>
                      <w:r w:rsidR="001A12B1">
                        <w:t>Bankruptcy</w:t>
                      </w:r>
                      <w:r w:rsidR="00B66C98">
                        <w:t xml:space="preserve">, </w:t>
                      </w:r>
                      <w:r w:rsidR="0067719C">
                        <w:t xml:space="preserve">Assignment Denied – Funds Due HUD, </w:t>
                      </w:r>
                      <w:r w:rsidR="00B66C98">
                        <w:t>or Payment Suspended for a Deferred loan,</w:t>
                      </w:r>
                      <w:r w:rsidR="001A12B1">
                        <w:t xml:space="preserve"> </w:t>
                      </w:r>
                      <w:r w:rsidRPr="00386C94">
                        <w:t>and the loan balance must be</w:t>
                      </w:r>
                      <w:r>
                        <w:t xml:space="preserve"> greater than or equal to the threshold percentage (as established by HUD) of the maximum claim amount.</w:t>
                      </w:r>
                    </w:p>
                    <w:p w14:paraId="275ED0BD" w14:textId="77777777" w:rsidR="00C75845" w:rsidRPr="00217C0B" w:rsidRDefault="00C75845" w:rsidP="001879BA">
                      <w:pPr>
                        <w:pStyle w:val="BodyText"/>
                      </w:pPr>
                    </w:p>
                    <w:p w14:paraId="7B7A9D67" w14:textId="77777777" w:rsidR="00C75845" w:rsidRPr="00217C0B" w:rsidRDefault="00C75845" w:rsidP="00621291">
                      <w:pPr>
                        <w:pStyle w:val="NoteBox"/>
                      </w:pPr>
                      <w:r w:rsidRPr="00217C0B">
                        <w:t>Multiple active Claim Type 22</w:t>
                      </w:r>
                      <w:r>
                        <w:fldChar w:fldCharType="begin"/>
                      </w:r>
                      <w:r>
                        <w:instrText xml:space="preserve"> XE "</w:instrText>
                      </w:r>
                      <w:r w:rsidRPr="00017D8A">
                        <w:instrText>Claim Type 22:initiating</w:instrText>
                      </w:r>
                      <w:r>
                        <w:instrText xml:space="preserve">" </w:instrText>
                      </w:r>
                      <w:r>
                        <w:fldChar w:fldCharType="end"/>
                      </w:r>
                      <w:r w:rsidRPr="00217C0B">
                        <w:t xml:space="preserve"> – Assignment timelines cannot be created on a loan. This timelines requires Servicer, HUD NSC Contractor and HUD NSC staff interaction. </w:t>
                      </w:r>
                    </w:p>
                    <w:p w14:paraId="29F561D8" w14:textId="77777777" w:rsidR="00C75845" w:rsidRDefault="00C75845" w:rsidP="00A40871">
                      <w:pPr>
                        <w:pStyle w:val="NoteBox"/>
                      </w:pPr>
                      <w:r>
                        <w:t>This is a note box.</w:t>
                      </w:r>
                    </w:p>
                  </w:txbxContent>
                </v:textbox>
                <w10:wrap type="tight"/>
                <w10:anchorlock/>
              </v:shape>
            </w:pict>
          </mc:Fallback>
        </mc:AlternateContent>
      </w:r>
      <w:r w:rsidR="0023543C">
        <w:rPr>
          <w:rFonts w:eastAsia="Times New Roman"/>
          <w:lang w:bidi="en-US"/>
        </w:rPr>
        <w:t xml:space="preserve"> Submitting </w:t>
      </w:r>
      <w:r w:rsidR="00BA2B86" w:rsidRPr="00BA2B86">
        <w:rPr>
          <w:rFonts w:eastAsia="Times New Roman"/>
          <w:lang w:bidi="en-US"/>
        </w:rPr>
        <w:t>Claim Type 22</w:t>
      </w:r>
      <w:bookmarkEnd w:id="4513"/>
      <w:bookmarkEnd w:id="4514"/>
      <w:bookmarkEnd w:id="4515"/>
      <w:bookmarkEnd w:id="4516"/>
      <w:bookmarkEnd w:id="4517"/>
      <w:bookmarkEnd w:id="4518"/>
      <w:bookmarkEnd w:id="4519"/>
      <w:r w:rsidR="001A12B1">
        <w:rPr>
          <w:rFonts w:eastAsia="Times New Roman"/>
          <w:lang w:bidi="en-US"/>
        </w:rPr>
        <w:t xml:space="preserve"> </w:t>
      </w:r>
    </w:p>
    <w:p w14:paraId="1E45211E" w14:textId="35FDCE9A" w:rsidR="00217C0B" w:rsidRDefault="00A823DD" w:rsidP="001879BA">
      <w:pPr>
        <w:pStyle w:val="BodyText"/>
      </w:pPr>
      <w:r>
        <w:t>This</w:t>
      </w:r>
      <w:r w:rsidR="00E26F35">
        <w:t xml:space="preserve"> claim</w:t>
      </w:r>
      <w:r>
        <w:t xml:space="preserve"> timeline is located under Endorsed &gt; Claims, Servicing Type “</w:t>
      </w:r>
      <w:r w:rsidR="00045BF5">
        <w:t>Claim Type 22-</w:t>
      </w:r>
      <w:r>
        <w:t xml:space="preserve">Assignment”. </w:t>
      </w:r>
      <w:r w:rsidR="00217C0B" w:rsidRPr="00217C0B">
        <w:t xml:space="preserve">This </w:t>
      </w:r>
      <w:r w:rsidR="00DC2298">
        <w:t>c</w:t>
      </w:r>
      <w:r w:rsidR="00217C0B" w:rsidRPr="00217C0B">
        <w:t xml:space="preserve">laim is initiated by </w:t>
      </w:r>
      <w:r w:rsidR="00386C94">
        <w:t xml:space="preserve">a </w:t>
      </w:r>
      <w:r w:rsidR="00DC2298">
        <w:t>s</w:t>
      </w:r>
      <w:r w:rsidR="00217C0B" w:rsidRPr="00217C0B">
        <w:t xml:space="preserve">ervicer on behalf of </w:t>
      </w:r>
      <w:r w:rsidR="00386C94">
        <w:t>a l</w:t>
      </w:r>
      <w:r w:rsidR="00217C0B" w:rsidRPr="00217C0B">
        <w:t>ender/</w:t>
      </w:r>
      <w:r w:rsidR="00386C94">
        <w:t>i</w:t>
      </w:r>
      <w:r w:rsidR="00217C0B" w:rsidRPr="00217C0B">
        <w:t xml:space="preserve">nvestor if the principal balance, including accrued interest and monthly insurance premium, reaches </w:t>
      </w:r>
      <w:r w:rsidR="00403FD7">
        <w:t>the threshold</w:t>
      </w:r>
      <w:r w:rsidR="00403FD7" w:rsidRPr="00217C0B">
        <w:t xml:space="preserve"> </w:t>
      </w:r>
      <w:r w:rsidR="00217C0B" w:rsidRPr="00217C0B">
        <w:t>percent</w:t>
      </w:r>
      <w:r w:rsidR="00403FD7">
        <w:t>age</w:t>
      </w:r>
      <w:r w:rsidR="00EB23A9">
        <w:t xml:space="preserve"> (as established by HUD)</w:t>
      </w:r>
      <w:r w:rsidR="00217C0B" w:rsidRPr="00217C0B">
        <w:t xml:space="preserve"> of the maximum </w:t>
      </w:r>
      <w:r w:rsidR="00386C94">
        <w:t>c</w:t>
      </w:r>
      <w:r w:rsidR="00217C0B" w:rsidRPr="00217C0B">
        <w:t>laim amount</w:t>
      </w:r>
      <w:r w:rsidR="00EB23A9">
        <w:t xml:space="preserve"> </w:t>
      </w:r>
      <w:r w:rsidR="00217C0B" w:rsidRPr="00217C0B">
        <w:t>and the servicer asks for approval to exercise the optio</w:t>
      </w:r>
      <w:r w:rsidR="00721920">
        <w:t>n to assign the loan to</w:t>
      </w:r>
      <w:r w:rsidR="00217C0B" w:rsidRPr="00217C0B">
        <w:t xml:space="preserve"> </w:t>
      </w:r>
      <w:r w:rsidR="00721920">
        <w:t>HUD</w:t>
      </w:r>
      <w:r w:rsidR="00CE37B2">
        <w:t>; or for Mortgagee Optional Election: MOE_Assignment</w:t>
      </w:r>
      <w:r w:rsidR="00217C0B" w:rsidRPr="00217C0B">
        <w:t>.</w:t>
      </w:r>
    </w:p>
    <w:p w14:paraId="498A68EE" w14:textId="561E49DB" w:rsidR="0069640D" w:rsidRDefault="00224991" w:rsidP="001879BA">
      <w:pPr>
        <w:pStyle w:val="BodyText"/>
      </w:pPr>
      <w:r w:rsidRPr="0088278D">
        <w:t>This timeline require</w:t>
      </w:r>
      <w:r w:rsidR="008929F0">
        <w:t>s</w:t>
      </w:r>
      <w:r w:rsidRPr="0088278D">
        <w:t xml:space="preserve"> </w:t>
      </w:r>
      <w:r w:rsidR="009E7AA3">
        <w:t>HUD NSC Contractor</w:t>
      </w:r>
      <w:r w:rsidR="00F21F76">
        <w:t xml:space="preserve"> and HUD</w:t>
      </w:r>
      <w:r>
        <w:t xml:space="preserve"> </w:t>
      </w:r>
      <w:r w:rsidRPr="0088278D">
        <w:t>interaction. Upon initiation of this timeline, the case sub-status is updated to</w:t>
      </w:r>
      <w:r w:rsidRPr="00242E1D">
        <w:t xml:space="preserve"> </w:t>
      </w:r>
      <w:r>
        <w:t>CT</w:t>
      </w:r>
      <w:r w:rsidRPr="00BA2B86">
        <w:t xml:space="preserve"> </w:t>
      </w:r>
      <w:r>
        <w:t>22-Pending Assignment</w:t>
      </w:r>
      <w:r w:rsidRPr="0088278D">
        <w:t>.</w:t>
      </w:r>
      <w:r>
        <w:t xml:space="preserve"> If the timeline is inactivated, the </w:t>
      </w:r>
      <w:r w:rsidRPr="0088278D">
        <w:t>case sub-status</w:t>
      </w:r>
      <w:r>
        <w:t xml:space="preserve"> is updated accordingly.</w:t>
      </w:r>
      <w:r w:rsidR="00EB31D0">
        <w:t xml:space="preserve"> Only one active </w:t>
      </w:r>
      <w:r w:rsidR="00EB31D0" w:rsidRPr="00BA2B86">
        <w:t>Claim Type 2</w:t>
      </w:r>
      <w:r w:rsidR="00EB31D0">
        <w:t>2</w:t>
      </w:r>
      <w:r w:rsidR="002C4724">
        <w:t>-</w:t>
      </w:r>
      <w:r w:rsidR="00EB31D0">
        <w:t>Assignment</w:t>
      </w:r>
      <w:r w:rsidR="00EB31D0" w:rsidRPr="00BA2B86">
        <w:t xml:space="preserve"> </w:t>
      </w:r>
      <w:r w:rsidR="00EB31D0" w:rsidRPr="0088278D">
        <w:t>timeline can</w:t>
      </w:r>
      <w:r w:rsidR="00EB31D0">
        <w:t xml:space="preserve"> </w:t>
      </w:r>
      <w:r w:rsidR="00EB31D0" w:rsidRPr="0088278D">
        <w:t xml:space="preserve">be </w:t>
      </w:r>
      <w:r w:rsidR="00EB31D0">
        <w:t>associated with</w:t>
      </w:r>
      <w:r w:rsidR="00EB31D0" w:rsidRPr="0088278D">
        <w:t xml:space="preserve"> a loan.</w:t>
      </w:r>
      <w:r w:rsidR="00EB31D0">
        <w:t xml:space="preserve"> </w:t>
      </w:r>
      <w:r w:rsidR="0069640D" w:rsidRPr="0088278D">
        <w:t xml:space="preserve">The </w:t>
      </w:r>
      <w:r w:rsidR="0069640D">
        <w:t>Servicing Management tab</w:t>
      </w:r>
      <w:r w:rsidR="0069640D" w:rsidRPr="0088278D">
        <w:t xml:space="preserve"> can be used to </w:t>
      </w:r>
      <w:r w:rsidR="0069640D">
        <w:t>inactivate the timeline</w:t>
      </w:r>
      <w:r w:rsidR="00721920">
        <w:t xml:space="preserve">. </w:t>
      </w:r>
      <w:r w:rsidR="0069640D">
        <w:t xml:space="preserve">Once the timeline is inactivated, none of the steps can be edited. The timeline cannot be activated once inactivated. </w:t>
      </w:r>
    </w:p>
    <w:p w14:paraId="58D29607" w14:textId="5362F3D2" w:rsidR="000B588B" w:rsidRDefault="000B588B" w:rsidP="00FD69A4">
      <w:pPr>
        <w:pStyle w:val="BodyText"/>
      </w:pPr>
      <w:r w:rsidRPr="000B588B">
        <w:t xml:space="preserve">Claim Type </w:t>
      </w:r>
      <w:r w:rsidR="006E3B01" w:rsidRPr="000B588B">
        <w:t xml:space="preserve">22 cannot be filed on a loan </w:t>
      </w:r>
      <w:r w:rsidR="00A81BEB">
        <w:t>that has</w:t>
      </w:r>
      <w:r w:rsidR="00F21F76" w:rsidRPr="000B588B">
        <w:t xml:space="preserve"> </w:t>
      </w:r>
      <w:r w:rsidR="006E3B01" w:rsidRPr="000B588B">
        <w:t>Corp Advance Transactions</w:t>
      </w:r>
      <w:r w:rsidRPr="000B588B">
        <w:t xml:space="preserve"> </w:t>
      </w:r>
      <w:r w:rsidR="000F578D">
        <w:t xml:space="preserve">and / or Pre D&amp;P </w:t>
      </w:r>
      <w:r w:rsidRPr="000B588B">
        <w:t xml:space="preserve">Transactions </w:t>
      </w:r>
      <w:r>
        <w:t>–</w:t>
      </w:r>
      <w:r w:rsidRPr="000B588B">
        <w:t xml:space="preserve"> </w:t>
      </w:r>
      <w:r>
        <w:t>(</w:t>
      </w:r>
      <w:r w:rsidRPr="000B588B">
        <w:t>Taxes, Flood INS, Condo Fees, Ground Rent, Hazard INS, HOA Dues</w:t>
      </w:r>
      <w:r>
        <w:t>)</w:t>
      </w:r>
      <w:r w:rsidRPr="000B588B">
        <w:t xml:space="preserve"> at the time of assignment of the loan</w:t>
      </w:r>
      <w:r w:rsidR="00C10BF0" w:rsidRPr="000B588B">
        <w:t>.</w:t>
      </w:r>
    </w:p>
    <w:p w14:paraId="025156F3" w14:textId="77777777" w:rsidR="00045BF5" w:rsidRDefault="00045BF5" w:rsidP="00045BF5">
      <w:pPr>
        <w:pStyle w:val="BodyText"/>
      </w:pPr>
      <w:r w:rsidRPr="008C67D6">
        <w:rPr>
          <w:b/>
          <w:bCs w:val="0"/>
        </w:rPr>
        <w:t>TIP</w:t>
      </w:r>
      <w:r>
        <w:t xml:space="preserve">: </w:t>
      </w:r>
      <w:r w:rsidRPr="00575466">
        <w:t>Refer to section 7.1.2 “Setup Criteria to Initiate Timelines</w:t>
      </w:r>
      <w:r>
        <w:t xml:space="preserve">” for general steps to initiate timelines, and section 7.1.7 “To Complete Timeline Steps” for general information how to complete steps within a timeline. </w:t>
      </w:r>
    </w:p>
    <w:p w14:paraId="79350FE9" w14:textId="42370AFB" w:rsidR="00287280" w:rsidRDefault="00287280" w:rsidP="00287280">
      <w:pPr>
        <w:pStyle w:val="Heading3"/>
      </w:pPr>
      <w:bookmarkStart w:id="4520" w:name="_Toc230163518"/>
      <w:r>
        <w:t>CT22 Timeline Steps</w:t>
      </w:r>
      <w:bookmarkEnd w:id="4520"/>
    </w:p>
    <w:p w14:paraId="7B19DFA7" w14:textId="4D8FA919" w:rsidR="002F5B59" w:rsidRDefault="009D4AF3" w:rsidP="002F5B59">
      <w:pPr>
        <w:pStyle w:val="BodyText"/>
      </w:pPr>
      <w:r w:rsidRPr="009D4AF3">
        <w:t>The Servicer attaches all required documentation and completes the necessary steps on the timeline.</w:t>
      </w:r>
      <w:r>
        <w:t xml:space="preserve"> </w:t>
      </w:r>
      <w:r w:rsidR="002F5B59">
        <w:t xml:space="preserve">The following Template Steps are displayed when the timeline is initiated. The steps are Servicer steps unless otherwise stated: </w:t>
      </w:r>
    </w:p>
    <w:p w14:paraId="37886777"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Confirm loan balance is 97.000% or greater than MCA</w:t>
      </w:r>
    </w:p>
    <w:p w14:paraId="06F5FEB9"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Confirm Clear Title</w:t>
      </w:r>
    </w:p>
    <w:p w14:paraId="2639C56B"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Confirm Occupancy</w:t>
      </w:r>
    </w:p>
    <w:p w14:paraId="115754EB"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Verify Hazard Insurance current</w:t>
      </w:r>
    </w:p>
    <w:p w14:paraId="5E6173F1"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Verify Property Taxes current</w:t>
      </w:r>
    </w:p>
    <w:p w14:paraId="5BA9C3B5"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Upload Compliance Package</w:t>
      </w:r>
    </w:p>
    <w:p w14:paraId="1AC5EAD2"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Upload Collateral Package</w:t>
      </w:r>
    </w:p>
    <w:p w14:paraId="35CE3BA1"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Upload Servicing Package</w:t>
      </w:r>
    </w:p>
    <w:p w14:paraId="43D251F3"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Submit Assignment Request to HUD</w:t>
      </w:r>
    </w:p>
    <w:p w14:paraId="47F97D05" w14:textId="22277DA5" w:rsid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Original Mortgage/Deed of Trust sent to HUD</w:t>
      </w:r>
    </w:p>
    <w:p w14:paraId="66C1191B" w14:textId="7B080D82" w:rsidR="0067719C" w:rsidRPr="0063696A" w:rsidRDefault="0067719C" w:rsidP="0063696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Original Note sent to HUD</w:t>
      </w:r>
    </w:p>
    <w:p w14:paraId="50CCEE1E" w14:textId="15292150" w:rsidR="002F5B59" w:rsidRDefault="002F5B59" w:rsidP="002F5B59">
      <w:pPr>
        <w:pStyle w:val="OrderedList"/>
        <w:jc w:val="both"/>
      </w:pPr>
      <w:r>
        <w:t>The following Optional Steps are available on this timeline. Certain steps are only available for specific user role groups, such as HUD or HUD Contractor, and are not available for Servicer user roles. Refer to section 7.1.8 “To Add Optional Timeline Steps” for general information how to add and complete optional steps within a timeline</w:t>
      </w:r>
      <w:r w:rsidR="0087376D">
        <w:t>. The steps are Servicer steps unless otherwise stated</w:t>
      </w:r>
      <w:r>
        <w:t xml:space="preserve">: </w:t>
      </w:r>
    </w:p>
    <w:p w14:paraId="1D06E906" w14:textId="6FA860EE"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Verify Flood Insurance current</w:t>
      </w:r>
    </w:p>
    <w:p w14:paraId="2D263CDC" w14:textId="70D3DD46"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HUD – Follow Up on Recorded Assignment</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2EF987CF"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Servicer - Follow Up</w:t>
      </w:r>
    </w:p>
    <w:p w14:paraId="29AEDD00" w14:textId="4E329EEB"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Assignment Denied - Funds Due HUD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191715E3"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Funds Due HUD Received</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0ACDA2F3" w14:textId="1C581C58"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Assignment Denied - No Funds Due HUD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0AF83C73" w14:textId="12BEF764" w:rsidR="001975DB" w:rsidRPr="00D32CBE" w:rsidRDefault="0063696A" w:rsidP="0063696A">
      <w:pPr>
        <w:numPr>
          <w:ilvl w:val="0"/>
          <w:numId w:val="21"/>
        </w:numPr>
        <w:spacing w:after="0" w:line="240" w:lineRule="auto"/>
        <w:jc w:val="both"/>
      </w:pPr>
      <w:r w:rsidRPr="0063696A">
        <w:rPr>
          <w:rFonts w:ascii="Cambria" w:eastAsia="Times New Roman" w:hAnsi="Cambria"/>
          <w:bCs/>
          <w:noProof/>
          <w:color w:val="000000"/>
        </w:rPr>
        <w:t>HUD Issued Preliminary Title Approval</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0CD5E455" w14:textId="53E49524" w:rsidR="00D32CBE" w:rsidRDefault="00D32CBE" w:rsidP="0063696A">
      <w:pPr>
        <w:numPr>
          <w:ilvl w:val="0"/>
          <w:numId w:val="21"/>
        </w:numPr>
        <w:spacing w:after="0" w:line="240" w:lineRule="auto"/>
        <w:jc w:val="both"/>
      </w:pPr>
      <w:r>
        <w:rPr>
          <w:rFonts w:ascii="Cambria" w:eastAsia="Times New Roman" w:hAnsi="Cambria"/>
          <w:bCs/>
          <w:noProof/>
          <w:color w:val="000000"/>
        </w:rPr>
        <w:t>Assignment of Mortgage (AOM) Rejected –</w:t>
      </w:r>
      <w:r>
        <w:t xml:space="preserve"> </w:t>
      </w:r>
      <w:r w:rsidRPr="003E088F">
        <w:rPr>
          <w:rFonts w:asciiTheme="majorHAnsi" w:hAnsiTheme="majorHAnsi"/>
          <w:b/>
          <w:bCs/>
          <w:i/>
          <w:iCs/>
        </w:rPr>
        <w:t>HUD Contractor Step</w:t>
      </w:r>
      <w:r>
        <w:t xml:space="preserve"> </w:t>
      </w:r>
    </w:p>
    <w:p w14:paraId="6601D26C" w14:textId="09E83E0F" w:rsidR="0063696A" w:rsidRDefault="0063696A" w:rsidP="0087376D">
      <w:pPr>
        <w:pStyle w:val="BodyText"/>
        <w:jc w:val="left"/>
      </w:pPr>
      <w:r>
        <w:t>The following Trigger Steps are available on this timeline.</w:t>
      </w:r>
      <w:r w:rsidR="0087376D" w:rsidRPr="0087376D">
        <w:t xml:space="preserve"> </w:t>
      </w:r>
      <w:r w:rsidR="0087376D">
        <w:t>The steps are Servicer steps unless otherwise stated</w:t>
      </w:r>
    </w:p>
    <w:p w14:paraId="0C94D6E9"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Assignment to HUD sent for recording/Servicer Files Claim Type 22 - Form 27011</w:t>
      </w:r>
    </w:p>
    <w:p w14:paraId="60DC9123" w14:textId="77777777" w:rsidR="00833C3E" w:rsidRDefault="0067719C" w:rsidP="00833C3E">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HECM Assignment Acceptance Checklist Completed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5F795CDA" w14:textId="30B2A218" w:rsidR="00833C3E" w:rsidRDefault="00833C3E" w:rsidP="0063696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Original Mortgage/Deed of Trust received by HUD – </w:t>
      </w:r>
      <w:r>
        <w:rPr>
          <w:rFonts w:ascii="Cambria" w:eastAsia="Times New Roman" w:hAnsi="Cambria"/>
          <w:b/>
          <w:i/>
          <w:iCs/>
          <w:noProof/>
          <w:color w:val="000000"/>
        </w:rPr>
        <w:t>HUD Contractor step</w:t>
      </w:r>
    </w:p>
    <w:p w14:paraId="671EE106" w14:textId="2580F666" w:rsidR="0067719C" w:rsidRDefault="0067719C" w:rsidP="0063696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Original Note received by HUD – </w:t>
      </w:r>
      <w:r>
        <w:rPr>
          <w:rFonts w:ascii="Cambria" w:eastAsia="Times New Roman" w:hAnsi="Cambria"/>
          <w:b/>
          <w:i/>
          <w:iCs/>
          <w:noProof/>
          <w:color w:val="000000"/>
        </w:rPr>
        <w:t>HUD Contractor step</w:t>
      </w:r>
    </w:p>
    <w:p w14:paraId="450566AF" w14:textId="61CF41DF"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Receipt of recorded assignment from county</w:t>
      </w:r>
    </w:p>
    <w:p w14:paraId="7B4130B2" w14:textId="77777777"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Sent recorded assignment to HUD</w:t>
      </w:r>
    </w:p>
    <w:p w14:paraId="0EF616CD" w14:textId="5C8DF0D5"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Recorded Assignment Received</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11D56CF3" w14:textId="01F32E20"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HUD Issued Final Title Approval</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43C15BC7" w14:textId="693D28D9"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HUD Decision Denied Letter</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6BEAAF4A" w14:textId="173979F3"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Servicer Notified of Preliminary Title Approval Decision</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163239D9" w14:textId="3A4DEA8F"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Assignment to HUD Recorded Date</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1FE1F33B" w14:textId="5A2C3EB3"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Welcome Letter Sent</w:t>
      </w:r>
      <w:r>
        <w:rPr>
          <w:rFonts w:ascii="Cambria" w:eastAsia="Times New Roman" w:hAnsi="Cambria"/>
          <w:bCs/>
          <w:noProof/>
          <w:color w:val="000000"/>
        </w:rPr>
        <w:t xml:space="preserve"> – </w:t>
      </w:r>
      <w:r w:rsidRPr="00D10BF0">
        <w:rPr>
          <w:rFonts w:ascii="Cambria" w:eastAsia="Times New Roman" w:hAnsi="Cambria"/>
          <w:b/>
          <w:i/>
          <w:iCs/>
          <w:noProof/>
          <w:color w:val="000000"/>
        </w:rPr>
        <w:t xml:space="preserve">HUD </w:t>
      </w:r>
      <w:r>
        <w:rPr>
          <w:rFonts w:ascii="Cambria" w:eastAsia="Times New Roman" w:hAnsi="Cambria"/>
          <w:b/>
          <w:i/>
          <w:iCs/>
          <w:noProof/>
          <w:color w:val="000000"/>
        </w:rPr>
        <w:t>Contractor s</w:t>
      </w:r>
      <w:r w:rsidRPr="00D10BF0">
        <w:rPr>
          <w:rFonts w:ascii="Cambria" w:eastAsia="Times New Roman" w:hAnsi="Cambria"/>
          <w:b/>
          <w:i/>
          <w:iCs/>
          <w:noProof/>
          <w:color w:val="000000"/>
        </w:rPr>
        <w:t>tep</w:t>
      </w:r>
    </w:p>
    <w:p w14:paraId="3A3CD728" w14:textId="5FD869F3"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HUD Approves Claim Type 22 for Payment</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4B16E043" w14:textId="35FA5FB4" w:rsidR="0063696A" w:rsidRPr="0063696A"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Submitted for Payment</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30C6B2E8" w14:textId="613645AB" w:rsidR="0063696A" w:rsidRPr="00D32CBE" w:rsidRDefault="0063696A" w:rsidP="0063696A">
      <w:pPr>
        <w:numPr>
          <w:ilvl w:val="0"/>
          <w:numId w:val="21"/>
        </w:numPr>
        <w:spacing w:after="0" w:line="240" w:lineRule="auto"/>
        <w:jc w:val="both"/>
        <w:rPr>
          <w:rFonts w:ascii="Cambria" w:eastAsia="Times New Roman" w:hAnsi="Cambria"/>
          <w:bCs/>
          <w:noProof/>
          <w:color w:val="000000"/>
        </w:rPr>
      </w:pPr>
      <w:r w:rsidRPr="0063696A">
        <w:rPr>
          <w:rFonts w:ascii="Cambria" w:eastAsia="Times New Roman" w:hAnsi="Cambria"/>
          <w:bCs/>
          <w:noProof/>
          <w:color w:val="000000"/>
        </w:rPr>
        <w:t>Claims Paid</w:t>
      </w:r>
      <w:r>
        <w:rPr>
          <w:rFonts w:ascii="Cambria" w:eastAsia="Times New Roman" w:hAnsi="Cambria"/>
          <w:bCs/>
          <w:noProof/>
          <w:color w:val="000000"/>
        </w:rPr>
        <w:t xml:space="preserve"> – </w:t>
      </w:r>
      <w:r w:rsidRPr="00D10BF0">
        <w:rPr>
          <w:rFonts w:ascii="Cambria" w:eastAsia="Times New Roman" w:hAnsi="Cambria"/>
          <w:b/>
          <w:i/>
          <w:iCs/>
          <w:noProof/>
          <w:color w:val="000000"/>
        </w:rPr>
        <w:t>HUD</w:t>
      </w:r>
      <w:r>
        <w:rPr>
          <w:rFonts w:ascii="Cambria" w:eastAsia="Times New Roman" w:hAnsi="Cambria"/>
          <w:b/>
          <w:i/>
          <w:iCs/>
          <w:noProof/>
          <w:color w:val="000000"/>
        </w:rPr>
        <w:t xml:space="preserve"> step</w:t>
      </w:r>
    </w:p>
    <w:p w14:paraId="5149316C" w14:textId="40278AC8" w:rsidR="00D32CBE" w:rsidRPr="00D32CBE" w:rsidRDefault="00D32CBE" w:rsidP="0063696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Corrected AOM has been submitted </w:t>
      </w:r>
    </w:p>
    <w:p w14:paraId="53C51756" w14:textId="79C4D094" w:rsidR="00D32CBE" w:rsidRPr="0063696A" w:rsidRDefault="00D32CBE" w:rsidP="0063696A">
      <w:pPr>
        <w:numPr>
          <w:ilvl w:val="0"/>
          <w:numId w:val="21"/>
        </w:numPr>
        <w:spacing w:after="0" w:line="240" w:lineRule="auto"/>
        <w:jc w:val="both"/>
        <w:rPr>
          <w:rFonts w:ascii="Cambria" w:eastAsia="Times New Roman" w:hAnsi="Cambria"/>
          <w:bCs/>
          <w:noProof/>
          <w:color w:val="000000"/>
        </w:rPr>
      </w:pPr>
      <w:r>
        <w:rPr>
          <w:rFonts w:ascii="Cambria" w:eastAsia="Times New Roman" w:hAnsi="Cambria"/>
          <w:bCs/>
          <w:noProof/>
          <w:color w:val="000000"/>
        </w:rPr>
        <w:t xml:space="preserve">Contractor received AOM for review – </w:t>
      </w:r>
      <w:r>
        <w:rPr>
          <w:rFonts w:ascii="Cambria" w:eastAsia="Times New Roman" w:hAnsi="Cambria"/>
          <w:b/>
          <w:i/>
          <w:iCs/>
          <w:noProof/>
          <w:color w:val="000000"/>
        </w:rPr>
        <w:t xml:space="preserve">HUD Contractor Step </w:t>
      </w:r>
    </w:p>
    <w:p w14:paraId="46229B15" w14:textId="072AF4AA" w:rsidR="00045BF5" w:rsidRDefault="00045BF5" w:rsidP="00045BF5">
      <w:pPr>
        <w:pStyle w:val="Heading3"/>
      </w:pPr>
      <w:bookmarkStart w:id="4521" w:name="_Toc230163519"/>
      <w:r>
        <w:t>CT22 Assignment Timeline Letters</w:t>
      </w:r>
      <w:bookmarkEnd w:id="4521"/>
    </w:p>
    <w:p w14:paraId="38A43E49" w14:textId="77777777" w:rsidR="00045BF5" w:rsidRDefault="00045BF5" w:rsidP="00045BF5">
      <w:pPr>
        <w:pStyle w:val="OrderedList"/>
        <w:jc w:val="both"/>
        <w:rPr>
          <w:bCs/>
        </w:rPr>
      </w:pPr>
      <w:r>
        <w:rPr>
          <w:bCs/>
        </w:rPr>
        <w:t>Multiple letters are available on this timeline. To generate and save Letters, click the Print icon next to the step name and enter necessary information in the popup modal. Using the Print icon will automatically save the Letter to the Documents page in the system, whereas using the Preview / magnifying glass icon will not save the document. It is recommended to use the Print icon.</w:t>
      </w:r>
    </w:p>
    <w:p w14:paraId="0FF63F34" w14:textId="77777777" w:rsidR="00045BF5" w:rsidRDefault="00045BF5" w:rsidP="00045BF5">
      <w:pPr>
        <w:pStyle w:val="OrderedList"/>
        <w:jc w:val="both"/>
        <w:rPr>
          <w:bCs/>
        </w:rPr>
      </w:pPr>
      <w:r>
        <w:rPr>
          <w:bCs/>
        </w:rPr>
        <w:t xml:space="preserve">The following Letters are available on the </w:t>
      </w:r>
      <w:r w:rsidRPr="00287280">
        <w:rPr>
          <w:bCs/>
        </w:rPr>
        <w:t>Claim Type 22 - Assignment timeline:</w:t>
      </w:r>
    </w:p>
    <w:p w14:paraId="74E368B5"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Letter “HECM Assignment Acceptance Checklist” is tied to step “HECM Assignment Acceptance Checklist Completed” and tied to form “Checklist for assigning a Loan to HUD”.</w:t>
      </w:r>
    </w:p>
    <w:p w14:paraId="5334D825"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“Preliminary Title Approval” is tied to step “Servicer Notified of Preliminary Title Approval Decision” </w:t>
      </w:r>
    </w:p>
    <w:p w14:paraId="2E60464F"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“HECM Recorded Assignment to HUD Not Received” is tied to step “HUD - Follow Up on Recorded Assignment” </w:t>
      </w:r>
    </w:p>
    <w:p w14:paraId="3E76109A"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“HUD Issued Final Title Approval” is tied to step “HUD Issued Final Title Approval” </w:t>
      </w:r>
    </w:p>
    <w:p w14:paraId="5267BDDC"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“Denial Request for Assignment Letter” is tied to step “HUD Decision Denied Letter” </w:t>
      </w:r>
    </w:p>
    <w:p w14:paraId="70EB798F" w14:textId="77777777" w:rsidR="00045BF5" w:rsidRPr="00C05B8B" w:rsidRDefault="00045BF5" w:rsidP="00045BF5">
      <w:pPr>
        <w:numPr>
          <w:ilvl w:val="0"/>
          <w:numId w:val="21"/>
        </w:numPr>
        <w:spacing w:after="0" w:line="240" w:lineRule="auto"/>
        <w:jc w:val="both"/>
        <w:rPr>
          <w:rFonts w:ascii="Cambria" w:eastAsia="Times New Roman" w:hAnsi="Cambria"/>
          <w:bCs/>
          <w:noProof/>
          <w:color w:val="000000"/>
        </w:rPr>
      </w:pPr>
      <w:r w:rsidRPr="00C05B8B">
        <w:rPr>
          <w:rFonts w:ascii="Cambria" w:eastAsia="Times New Roman" w:hAnsi="Cambria"/>
          <w:bCs/>
          <w:noProof/>
          <w:color w:val="000000"/>
        </w:rPr>
        <w:t xml:space="preserve">Letter “Welcome Letter” is tied to step “Welcome Letter Sent” </w:t>
      </w:r>
    </w:p>
    <w:p w14:paraId="14A35E95" w14:textId="77777777" w:rsidR="00045BF5" w:rsidRPr="00234C92" w:rsidRDefault="00045BF5" w:rsidP="006C3C3F">
      <w:pPr>
        <w:pStyle w:val="ListParagraph"/>
        <w:numPr>
          <w:ilvl w:val="1"/>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CT22</w:t>
      </w:r>
      <w:r w:rsidRPr="00234C92">
        <w:rPr>
          <w:rFonts w:ascii="Cambria" w:eastAsia="Times New Roman" w:hAnsi="Cambria"/>
          <w:lang w:bidi="en-US"/>
          <w14:scene3d>
            <w14:camera w14:prst="orthographicFront"/>
            <w14:lightRig w14:rig="threePt" w14:dir="t">
              <w14:rot w14:lat="0" w14:lon="0" w14:rev="0"/>
            </w14:lightRig>
          </w14:scene3d>
        </w:rPr>
        <w:t xml:space="preserve"> Welcome letter</w:t>
      </w:r>
      <w:r>
        <w:rPr>
          <w:rFonts w:ascii="Cambria" w:eastAsia="Times New Roman" w:hAnsi="Cambria"/>
          <w:lang w:bidi="en-US"/>
          <w14:scene3d>
            <w14:camera w14:prst="orthographicFront"/>
            <w14:lightRig w14:rig="threePt" w14:dir="t">
              <w14:rot w14:lat="0" w14:lon="0" w14:rev="0"/>
            </w14:lightRig>
          </w14:scene3d>
        </w:rPr>
        <w:t xml:space="preserve"> is added automatically during the nightly jobs and is permitted to be printed if all the following criteria are met:</w:t>
      </w:r>
      <w:r w:rsidRPr="00234C92">
        <w:rPr>
          <w:rFonts w:ascii="Cambria" w:eastAsia="Times New Roman" w:hAnsi="Cambria"/>
          <w:lang w:bidi="en-US"/>
          <w14:scene3d>
            <w14:camera w14:prst="orthographicFront"/>
            <w14:lightRig w14:rig="threePt" w14:dir="t">
              <w14:rot w14:lat="0" w14:lon="0" w14:rev="0"/>
            </w14:lightRig>
          </w14:scene3d>
        </w:rPr>
        <w:t xml:space="preserve"> </w:t>
      </w:r>
    </w:p>
    <w:p w14:paraId="5A7048E1" w14:textId="77777777" w:rsidR="00045BF5" w:rsidRPr="00234C92"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“HUD Issued Preliminary Title” Step is completed.</w:t>
      </w:r>
    </w:p>
    <w:p w14:paraId="20A8B5E8" w14:textId="5A96800B" w:rsidR="00045BF5" w:rsidRPr="00234C92"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There is NEITHER an Active Due &amp;</w:t>
      </w:r>
      <w:r w:rsidR="009D60E3">
        <w:rPr>
          <w:rFonts w:ascii="Cambria" w:eastAsia="Times New Roman" w:hAnsi="Cambria"/>
          <w:lang w:bidi="en-US"/>
          <w14:scene3d>
            <w14:camera w14:prst="orthographicFront"/>
            <w14:lightRig w14:rig="threePt" w14:dir="t">
              <w14:rot w14:lat="0" w14:lon="0" w14:rev="0"/>
            </w14:lightRig>
          </w14:scene3d>
        </w:rPr>
        <w:t xml:space="preserve"> </w:t>
      </w:r>
      <w:r w:rsidRPr="00234C92">
        <w:rPr>
          <w:rFonts w:ascii="Cambria" w:eastAsia="Times New Roman" w:hAnsi="Cambria"/>
          <w:lang w:bidi="en-US"/>
          <w14:scene3d>
            <w14:camera w14:prst="orthographicFront"/>
            <w14:lightRig w14:rig="threePt" w14:dir="t">
              <w14:rot w14:lat="0" w14:lon="0" w14:rev="0"/>
            </w14:lightRig>
          </w14:scene3d>
        </w:rPr>
        <w:t>Payable w/HUD Approval OR Active Due &amp; Payable w/o Approval Timeline</w:t>
      </w:r>
    </w:p>
    <w:p w14:paraId="03575AC7" w14:textId="48C9A405" w:rsidR="00045BF5" w:rsidRPr="00234C92"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If Case Status is Endorsed, Case Sub Status must be “CT 2</w:t>
      </w:r>
      <w:r>
        <w:rPr>
          <w:rFonts w:ascii="Cambria" w:eastAsia="Times New Roman" w:hAnsi="Cambria"/>
          <w:lang w:bidi="en-US"/>
          <w14:scene3d>
            <w14:camera w14:prst="orthographicFront"/>
            <w14:lightRig w14:rig="threePt" w14:dir="t">
              <w14:rot w14:lat="0" w14:lon="0" w14:rev="0"/>
            </w14:lightRig>
          </w14:scene3d>
        </w:rPr>
        <w:t>2</w:t>
      </w:r>
      <w:r w:rsidRPr="00234C92">
        <w:rPr>
          <w:rFonts w:ascii="Cambria" w:eastAsia="Times New Roman" w:hAnsi="Cambria"/>
          <w:lang w:bidi="en-US"/>
          <w14:scene3d>
            <w14:camera w14:prst="orthographicFront"/>
            <w14:lightRig w14:rig="threePt" w14:dir="t">
              <w14:rot w14:lat="0" w14:lon="0" w14:rev="0"/>
            </w14:lightRig>
          </w14:scene3d>
        </w:rPr>
        <w:t xml:space="preserve"> – Preliminary Title Approval"</w:t>
      </w:r>
      <w:r w:rsidR="00103D02">
        <w:rPr>
          <w:rFonts w:ascii="Cambria" w:eastAsia="Times New Roman" w:hAnsi="Cambria"/>
          <w:lang w:bidi="en-US"/>
          <w14:scene3d>
            <w14:camera w14:prst="orthographicFront"/>
            <w14:lightRig w14:rig="threePt" w14:dir="t">
              <w14:rot w14:lat="0" w14:lon="0" w14:rev="0"/>
            </w14:lightRig>
          </w14:scene3d>
        </w:rPr>
        <w:t xml:space="preserve">, </w:t>
      </w:r>
      <w:r w:rsidRPr="00234C92">
        <w:rPr>
          <w:rFonts w:ascii="Cambria" w:eastAsia="Times New Roman" w:hAnsi="Cambria"/>
          <w:lang w:bidi="en-US"/>
          <w14:scene3d>
            <w14:camera w14:prst="orthographicFront"/>
            <w14:lightRig w14:rig="threePt" w14:dir="t">
              <w14:rot w14:lat="0" w14:lon="0" w14:rev="0"/>
            </w14:lightRig>
          </w14:scene3d>
        </w:rPr>
        <w:t>"Payment Suspended"</w:t>
      </w:r>
      <w:r w:rsidR="00103D02">
        <w:rPr>
          <w:rFonts w:ascii="Cambria" w:eastAsia="Times New Roman" w:hAnsi="Cambria"/>
          <w:lang w:bidi="en-US"/>
          <w14:scene3d>
            <w14:camera w14:prst="orthographicFront"/>
            <w14:lightRig w14:rig="threePt" w14:dir="t">
              <w14:rot w14:lat="0" w14:lon="0" w14:rev="0"/>
            </w14:lightRig>
          </w14:scene3d>
        </w:rPr>
        <w:t xml:space="preserve">, or </w:t>
      </w:r>
      <w:r w:rsidR="00103D02" w:rsidRPr="00234C92">
        <w:rPr>
          <w:rFonts w:ascii="Cambria" w:eastAsia="Times New Roman" w:hAnsi="Cambria"/>
          <w:lang w:bidi="en-US"/>
          <w14:scene3d>
            <w14:camera w14:prst="orthographicFront"/>
            <w14:lightRig w14:rig="threePt" w14:dir="t">
              <w14:rot w14:lat="0" w14:lon="0" w14:rev="0"/>
            </w14:lightRig>
          </w14:scene3d>
        </w:rPr>
        <w:t>"</w:t>
      </w:r>
      <w:r w:rsidR="00103D02">
        <w:rPr>
          <w:rFonts w:ascii="Cambria" w:eastAsia="Times New Roman" w:hAnsi="Cambria"/>
          <w:lang w:bidi="en-US"/>
          <w14:scene3d>
            <w14:camera w14:prst="orthographicFront"/>
            <w14:lightRig w14:rig="threePt" w14:dir="t">
              <w14:rot w14:lat="0" w14:lon="0" w14:rev="0"/>
            </w14:lightRig>
          </w14:scene3d>
        </w:rPr>
        <w:t>Bankruptcy</w:t>
      </w:r>
      <w:r w:rsidR="00103D02" w:rsidRPr="00234C92">
        <w:rPr>
          <w:rFonts w:ascii="Cambria" w:eastAsia="Times New Roman" w:hAnsi="Cambria"/>
          <w:lang w:bidi="en-US"/>
          <w14:scene3d>
            <w14:camera w14:prst="orthographicFront"/>
            <w14:lightRig w14:rig="threePt" w14:dir="t">
              <w14:rot w14:lat="0" w14:lon="0" w14:rev="0"/>
            </w14:lightRig>
          </w14:scene3d>
        </w:rPr>
        <w:t>"</w:t>
      </w:r>
      <w:r w:rsidR="009D60E3">
        <w:rPr>
          <w:rFonts w:ascii="Cambria" w:eastAsia="Times New Roman" w:hAnsi="Cambria"/>
          <w:lang w:bidi="en-US"/>
          <w14:scene3d>
            <w14:camera w14:prst="orthographicFront"/>
            <w14:lightRig w14:rig="threePt" w14:dir="t">
              <w14:rot w14:lat="0" w14:lon="0" w14:rev="0"/>
            </w14:lightRig>
          </w14:scene3d>
        </w:rPr>
        <w:t>.</w:t>
      </w:r>
    </w:p>
    <w:p w14:paraId="4942416F" w14:textId="5551CAC5" w:rsidR="00045BF5"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sidRPr="00234C92">
        <w:rPr>
          <w:rFonts w:ascii="Cambria" w:eastAsia="Times New Roman" w:hAnsi="Cambria"/>
          <w:lang w:bidi="en-US"/>
          <w14:scene3d>
            <w14:camera w14:prst="orthographicFront"/>
            <w14:lightRig w14:rig="threePt" w14:dir="t">
              <w14:rot w14:lat="0" w14:lon="0" w14:rev="0"/>
            </w14:lightRig>
          </w14:scene3d>
        </w:rPr>
        <w:t>If Case Status is Assigned, then Case Sub Status must be "Loan Active”</w:t>
      </w:r>
      <w:r w:rsidR="00103D02">
        <w:rPr>
          <w:rFonts w:ascii="Cambria" w:eastAsia="Times New Roman" w:hAnsi="Cambria"/>
          <w:lang w:bidi="en-US"/>
          <w14:scene3d>
            <w14:camera w14:prst="orthographicFront"/>
            <w14:lightRig w14:rig="threePt" w14:dir="t">
              <w14:rot w14:lat="0" w14:lon="0" w14:rev="0"/>
            </w14:lightRig>
          </w14:scene3d>
        </w:rPr>
        <w:t xml:space="preserve">, </w:t>
      </w:r>
      <w:r w:rsidRPr="00234C92">
        <w:rPr>
          <w:rFonts w:ascii="Cambria" w:eastAsia="Times New Roman" w:hAnsi="Cambria"/>
          <w:lang w:bidi="en-US"/>
          <w14:scene3d>
            <w14:camera w14:prst="orthographicFront"/>
            <w14:lightRig w14:rig="threePt" w14:dir="t">
              <w14:rot w14:lat="0" w14:lon="0" w14:rev="0"/>
            </w14:lightRig>
          </w14:scene3d>
        </w:rPr>
        <w:t>“Payment Suspended"</w:t>
      </w:r>
      <w:r w:rsidR="00103D02">
        <w:rPr>
          <w:rFonts w:ascii="Cambria" w:eastAsia="Times New Roman" w:hAnsi="Cambria"/>
          <w:lang w:bidi="en-US"/>
          <w14:scene3d>
            <w14:camera w14:prst="orthographicFront"/>
            <w14:lightRig w14:rig="threePt" w14:dir="t">
              <w14:rot w14:lat="0" w14:lon="0" w14:rev="0"/>
            </w14:lightRig>
          </w14:scene3d>
        </w:rPr>
        <w:t xml:space="preserve">, or </w:t>
      </w:r>
      <w:r w:rsidR="00103D02" w:rsidRPr="00234C92">
        <w:rPr>
          <w:rFonts w:ascii="Cambria" w:eastAsia="Times New Roman" w:hAnsi="Cambria"/>
          <w:lang w:bidi="en-US"/>
          <w14:scene3d>
            <w14:camera w14:prst="orthographicFront"/>
            <w14:lightRig w14:rig="threePt" w14:dir="t">
              <w14:rot w14:lat="0" w14:lon="0" w14:rev="0"/>
            </w14:lightRig>
          </w14:scene3d>
        </w:rPr>
        <w:t>"</w:t>
      </w:r>
      <w:r w:rsidR="00103D02">
        <w:rPr>
          <w:rFonts w:ascii="Cambria" w:eastAsia="Times New Roman" w:hAnsi="Cambria"/>
          <w:lang w:bidi="en-US"/>
          <w14:scene3d>
            <w14:camera w14:prst="orthographicFront"/>
            <w14:lightRig w14:rig="threePt" w14:dir="t">
              <w14:rot w14:lat="0" w14:lon="0" w14:rev="0"/>
            </w14:lightRig>
          </w14:scene3d>
        </w:rPr>
        <w:t>Bankruptcy</w:t>
      </w:r>
      <w:r w:rsidR="00103D02" w:rsidRPr="00234C92">
        <w:rPr>
          <w:rFonts w:ascii="Cambria" w:eastAsia="Times New Roman" w:hAnsi="Cambria"/>
          <w:lang w:bidi="en-US"/>
          <w14:scene3d>
            <w14:camera w14:prst="orthographicFront"/>
            <w14:lightRig w14:rig="threePt" w14:dir="t">
              <w14:rot w14:lat="0" w14:lon="0" w14:rev="0"/>
            </w14:lightRig>
          </w14:scene3d>
        </w:rPr>
        <w:t>"</w:t>
      </w:r>
      <w:r w:rsidR="00103D02">
        <w:rPr>
          <w:rFonts w:ascii="Cambria" w:eastAsia="Times New Roman" w:hAnsi="Cambria"/>
          <w:lang w:bidi="en-US"/>
          <w14:scene3d>
            <w14:camera w14:prst="orthographicFront"/>
            <w14:lightRig w14:rig="threePt" w14:dir="t">
              <w14:rot w14:lat="0" w14:lon="0" w14:rev="0"/>
            </w14:lightRig>
          </w14:scene3d>
        </w:rPr>
        <w:t>.</w:t>
      </w:r>
      <w:r w:rsidRPr="00234C92">
        <w:rPr>
          <w:rFonts w:ascii="Cambria" w:eastAsia="Times New Roman" w:hAnsi="Cambria"/>
          <w:lang w:bidi="en-US"/>
          <w14:scene3d>
            <w14:camera w14:prst="orthographicFront"/>
            <w14:lightRig w14:rig="threePt" w14:dir="t">
              <w14:rot w14:lat="0" w14:lon="0" w14:rev="0"/>
            </w14:lightRig>
          </w14:scene3d>
        </w:rPr>
        <w:t xml:space="preserve"> </w:t>
      </w:r>
    </w:p>
    <w:p w14:paraId="0DD5218F" w14:textId="77777777" w:rsidR="00045BF5" w:rsidRPr="00E3291E"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 xml:space="preserve">If </w:t>
      </w:r>
      <w:r w:rsidRPr="00E3291E">
        <w:rPr>
          <w:rFonts w:asciiTheme="majorHAnsi" w:hAnsiTheme="majorHAnsi"/>
        </w:rPr>
        <w:t xml:space="preserve">the MOE box is not </w:t>
      </w:r>
      <w:r w:rsidRPr="00E3291E">
        <w:rPr>
          <w:rFonts w:asciiTheme="majorHAnsi" w:hAnsiTheme="majorHAnsi" w:cstheme="minorHAnsi"/>
        </w:rPr>
        <w:t xml:space="preserve">checked on the Servicing </w:t>
      </w:r>
      <w:r w:rsidRPr="00E3291E">
        <w:rPr>
          <w:rFonts w:asciiTheme="majorHAnsi" w:hAnsiTheme="majorHAnsi"/>
        </w:rPr>
        <w:t>Management page on a Claim Type 22 – Assignment timeline, then the loan balance must be 98% or greater than the Max Claim</w:t>
      </w:r>
      <w:r>
        <w:rPr>
          <w:rFonts w:asciiTheme="majorHAnsi" w:hAnsiTheme="majorHAnsi"/>
        </w:rPr>
        <w:t xml:space="preserve"> Amount. </w:t>
      </w:r>
    </w:p>
    <w:p w14:paraId="44752372" w14:textId="77777777" w:rsidR="00045BF5" w:rsidRPr="002B4CA5" w:rsidRDefault="00045BF5" w:rsidP="006C3C3F">
      <w:pPr>
        <w:pStyle w:val="ListParagraph"/>
        <w:numPr>
          <w:ilvl w:val="2"/>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 xml:space="preserve">If </w:t>
      </w:r>
      <w:r w:rsidRPr="00E3291E">
        <w:rPr>
          <w:rFonts w:ascii="Cambria" w:hAnsi="Cambria"/>
        </w:rPr>
        <w:t>the MOE box is checked on the Servicing Management page on a Claim Type 22 – Assignment timeline, then check the following MOE Assignment Conditions</w:t>
      </w:r>
      <w:r>
        <w:rPr>
          <w:rFonts w:ascii="Cambria" w:hAnsi="Cambria"/>
        </w:rPr>
        <w:t xml:space="preserve"> </w:t>
      </w:r>
      <w:r w:rsidRPr="00E3291E">
        <w:rPr>
          <w:rFonts w:ascii="Cambria" w:hAnsi="Cambria"/>
        </w:rPr>
        <w:t>(to permit the Welcome Letter to be generated)</w:t>
      </w:r>
      <w:r>
        <w:rPr>
          <w:rFonts w:ascii="Cambria" w:hAnsi="Cambria"/>
        </w:rPr>
        <w:t>:</w:t>
      </w:r>
    </w:p>
    <w:p w14:paraId="5CDDA49A" w14:textId="77777777" w:rsidR="00045BF5" w:rsidRPr="002B4CA5" w:rsidRDefault="00045BF5" w:rsidP="006C3C3F">
      <w:pPr>
        <w:pStyle w:val="ListParagraph"/>
        <w:numPr>
          <w:ilvl w:val="3"/>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 xml:space="preserve">There </w:t>
      </w:r>
      <w:r w:rsidRPr="002B4CA5">
        <w:rPr>
          <w:rFonts w:ascii="Cambria" w:hAnsi="Cambria"/>
        </w:rPr>
        <w:t>is No Eligible NBS on the loan</w:t>
      </w:r>
      <w:r>
        <w:rPr>
          <w:rFonts w:ascii="Cambria" w:hAnsi="Cambria"/>
        </w:rPr>
        <w:t>.</w:t>
      </w:r>
    </w:p>
    <w:p w14:paraId="3E00A021" w14:textId="77777777" w:rsidR="00045BF5" w:rsidRDefault="00045BF5" w:rsidP="006C3C3F">
      <w:pPr>
        <w:pStyle w:val="ListParagraph"/>
        <w:numPr>
          <w:ilvl w:val="3"/>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 xml:space="preserve">And all Borrowers are deceased or in a health care facility. </w:t>
      </w:r>
    </w:p>
    <w:p w14:paraId="390BF951" w14:textId="77777777" w:rsidR="00045BF5" w:rsidRPr="002B4CA5" w:rsidRDefault="00045BF5" w:rsidP="006C3C3F">
      <w:pPr>
        <w:pStyle w:val="ListParagraph"/>
        <w:numPr>
          <w:ilvl w:val="3"/>
          <w:numId w:val="411"/>
        </w:numPr>
        <w:rPr>
          <w:rFonts w:ascii="Cambria" w:eastAsia="Times New Roman" w:hAnsi="Cambria"/>
          <w:lang w:bidi="en-US"/>
          <w14:scene3d>
            <w14:camera w14:prst="orthographicFront"/>
            <w14:lightRig w14:rig="threePt" w14:dir="t">
              <w14:rot w14:lat="0" w14:lon="0" w14:rev="0"/>
            </w14:lightRig>
          </w14:scene3d>
        </w:rPr>
      </w:pPr>
      <w:r>
        <w:rPr>
          <w:rFonts w:ascii="Cambria" w:eastAsia="Times New Roman" w:hAnsi="Cambria"/>
          <w:lang w:bidi="en-US"/>
          <w14:scene3d>
            <w14:camera w14:prst="orthographicFront"/>
            <w14:lightRig w14:rig="threePt" w14:dir="t">
              <w14:rot w14:lat="0" w14:lon="0" w14:rev="0"/>
            </w14:lightRig>
          </w14:scene3d>
        </w:rPr>
        <w:t xml:space="preserve">The </w:t>
      </w:r>
      <w:r w:rsidRPr="002B4CA5">
        <w:rPr>
          <w:rFonts w:ascii="Cambria" w:hAnsi="Cambria"/>
        </w:rPr>
        <w:t>MOE is marked YES on the Loan Header and the MOE checkbox is checked on the NBS under the Contact page on the loan.</w:t>
      </w:r>
    </w:p>
    <w:p w14:paraId="369A015C" w14:textId="1BD3C734" w:rsidR="00375E18" w:rsidRDefault="00375E18" w:rsidP="00736F11">
      <w:pPr>
        <w:pStyle w:val="Heading3"/>
      </w:pPr>
      <w:bookmarkStart w:id="4522" w:name="_Toc315634029"/>
      <w:bookmarkStart w:id="4523" w:name="_Toc11334953"/>
      <w:bookmarkStart w:id="4524" w:name="_Toc74052188"/>
      <w:bookmarkStart w:id="4525" w:name="_Toc90643573"/>
      <w:bookmarkStart w:id="4526" w:name="_Toc230163520"/>
      <w:r>
        <w:t>Servicer Activities</w:t>
      </w:r>
      <w:bookmarkEnd w:id="4522"/>
      <w:bookmarkEnd w:id="4523"/>
      <w:bookmarkEnd w:id="4524"/>
      <w:bookmarkEnd w:id="4525"/>
      <w:r>
        <w:t xml:space="preserve"> </w:t>
      </w:r>
      <w:r w:rsidR="00075B1C">
        <w:t xml:space="preserve">- </w:t>
      </w:r>
      <w:r w:rsidR="00075B1C" w:rsidRPr="00736F11">
        <w:t>Submit Assignment Request to HUD</w:t>
      </w:r>
      <w:bookmarkEnd w:id="4526"/>
    </w:p>
    <w:p w14:paraId="1AEE2D7E" w14:textId="709006DD" w:rsidR="009D4AF3" w:rsidRDefault="009D4AF3" w:rsidP="009D4AF3">
      <w:pPr>
        <w:pStyle w:val="BodyText"/>
      </w:pPr>
      <w:r>
        <w:t xml:space="preserve">Before initiating a Claim Type 22 – Assignment timeline, the Servicer must determine whether the CT22 is a MOE Assignment or not. </w:t>
      </w:r>
    </w:p>
    <w:p w14:paraId="06D707C1" w14:textId="479379E8" w:rsidR="009D4AF3" w:rsidRDefault="009D4AF3" w:rsidP="009D4AF3">
      <w:pPr>
        <w:pStyle w:val="OrderedList"/>
        <w:jc w:val="both"/>
      </w:pPr>
      <w:r>
        <w:rPr>
          <w:b/>
          <w:bCs/>
        </w:rPr>
        <w:t>TIP</w:t>
      </w:r>
      <w:r>
        <w:t xml:space="preserve">: MOE Assignment field on the Claim Type 22 – Assignment timeline is not the same as the MOE field in the loan header.  The MOE field in the loan header is automatically populated based on FHA Case # Assignment Date and whether an NBS appears on the loan, and is not editable by the user. The MOE Assignment field on the CT22 timeline is editable by the user and subject to system validations. </w:t>
      </w:r>
    </w:p>
    <w:p w14:paraId="4EA9689B" w14:textId="1CF41324" w:rsidR="00CE37B2" w:rsidRDefault="00F242DF" w:rsidP="006C3C3F">
      <w:pPr>
        <w:pStyle w:val="OrderedList"/>
        <w:numPr>
          <w:ilvl w:val="0"/>
          <w:numId w:val="432"/>
        </w:numPr>
        <w:jc w:val="both"/>
      </w:pPr>
      <w:r>
        <w:t xml:space="preserve">If </w:t>
      </w:r>
      <w:r w:rsidR="009D4AF3">
        <w:t xml:space="preserve">the claim is being submitted as a MOE Assignment, </w:t>
      </w:r>
      <w:r>
        <w:t xml:space="preserve"> check the </w:t>
      </w:r>
      <w:r w:rsidR="00CE37B2">
        <w:rPr>
          <w:b/>
        </w:rPr>
        <w:t>MOE Assignment</w:t>
      </w:r>
      <w:r>
        <w:t xml:space="preserve"> box</w:t>
      </w:r>
      <w:r w:rsidR="009D4AF3">
        <w:t xml:space="preserve"> on the timeline setup modal</w:t>
      </w:r>
      <w:r>
        <w:t>.</w:t>
      </w:r>
      <w:r w:rsidR="00763799">
        <w:t xml:space="preserve"> </w:t>
      </w:r>
      <w:r w:rsidR="00B40C43">
        <w:t>When</w:t>
      </w:r>
      <w:r w:rsidR="00763799" w:rsidRPr="00763799">
        <w:t xml:space="preserve"> </w:t>
      </w:r>
      <w:r w:rsidR="00CE37B2">
        <w:rPr>
          <w:b/>
        </w:rPr>
        <w:t>MOE Assignment</w:t>
      </w:r>
      <w:r w:rsidR="00CE37B2">
        <w:t xml:space="preserve"> </w:t>
      </w:r>
      <w:r w:rsidR="00763799" w:rsidRPr="00763799">
        <w:t>box</w:t>
      </w:r>
      <w:r w:rsidR="008008AA">
        <w:t xml:space="preserve"> is checked</w:t>
      </w:r>
      <w:r w:rsidR="00CE37B2">
        <w:t xml:space="preserve">, certify text is displayed: </w:t>
      </w:r>
      <w:r w:rsidR="003A2AD0">
        <w:t>“</w:t>
      </w:r>
      <w:r w:rsidR="00CE37B2">
        <w:t>I certify that this loan will be assigned as a MOE Assignment and that a non-borrowing spouse exists on this loan. All supporting Mortgagee Optional Assignment (MOE) documentation has been uploaded to the loan documents screen.</w:t>
      </w:r>
      <w:r w:rsidR="003A2AD0">
        <w:t>”</w:t>
      </w:r>
      <w:r w:rsidR="00CE37B2">
        <w:t xml:space="preserve"> </w:t>
      </w:r>
    </w:p>
    <w:p w14:paraId="2E2D54F7" w14:textId="33C3A1CD" w:rsidR="00763799" w:rsidRDefault="00CE37B2" w:rsidP="00CE37B2">
      <w:pPr>
        <w:pStyle w:val="OrderedList"/>
        <w:ind w:left="1350"/>
        <w:jc w:val="both"/>
      </w:pPr>
      <w:r>
        <w:t>When</w:t>
      </w:r>
      <w:r w:rsidRPr="00763799">
        <w:t xml:space="preserve"> </w:t>
      </w:r>
      <w:r>
        <w:rPr>
          <w:b/>
        </w:rPr>
        <w:t>MOE Assignment</w:t>
      </w:r>
      <w:r>
        <w:t xml:space="preserve"> </w:t>
      </w:r>
      <w:r w:rsidRPr="00763799">
        <w:t>box</w:t>
      </w:r>
      <w:r>
        <w:t xml:space="preserve"> is checked </w:t>
      </w:r>
      <w:r w:rsidR="008008AA">
        <w:t xml:space="preserve">and user clicks </w:t>
      </w:r>
      <w:r w:rsidR="008008AA" w:rsidRPr="00260B2B">
        <w:rPr>
          <w:b/>
        </w:rPr>
        <w:t>Submit</w:t>
      </w:r>
      <w:r w:rsidR="008008AA">
        <w:t xml:space="preserve"> button</w:t>
      </w:r>
      <w:r w:rsidR="00763799" w:rsidRPr="00763799">
        <w:t>, system will check for eligible NBS on this loan.  If there is no eligible NBS on this loan, system will display an error.</w:t>
      </w:r>
      <w:r w:rsidR="00763799">
        <w:t xml:space="preserve">   </w:t>
      </w:r>
      <w:r w:rsidR="00763799" w:rsidRPr="00260B2B">
        <w:rPr>
          <w:b/>
        </w:rPr>
        <w:t>Error</w:t>
      </w:r>
      <w:r w:rsidR="00763799">
        <w:t xml:space="preserve">: </w:t>
      </w:r>
      <w:r w:rsidR="003A2AD0">
        <w:t>“</w:t>
      </w:r>
      <w:r w:rsidR="00763799">
        <w:t>There is currently no eligible NBS (Non Borrowing Spouse) on this loan.  Please add the eligible NBS through the HERMIT Contact Page.</w:t>
      </w:r>
      <w:r w:rsidR="003A2AD0">
        <w:t>”</w:t>
      </w:r>
    </w:p>
    <w:p w14:paraId="2E30227E" w14:textId="24D74953" w:rsidR="00AB1A26" w:rsidRDefault="00AB1A26" w:rsidP="006C3C3F">
      <w:pPr>
        <w:pStyle w:val="OrderedList"/>
        <w:numPr>
          <w:ilvl w:val="0"/>
          <w:numId w:val="432"/>
        </w:numPr>
        <w:jc w:val="both"/>
      </w:pPr>
      <w:r>
        <w:t xml:space="preserve">Prior to submission of assignment request to HUD, ensure that the MOE Assignment box under </w:t>
      </w:r>
      <w:r w:rsidRPr="00F341A9">
        <w:rPr>
          <w:b/>
          <w:bCs/>
        </w:rPr>
        <w:t>Servicing Mgmt</w:t>
      </w:r>
      <w:r>
        <w:t xml:space="preserve"> tab is correct for the loan.  If not, click Edit under Servicing Mgmt tab and either check or uncheck the MOE Assignment box, then click Submit.  This field must be accurate because MOE Assignments are subject to curtailment while regular assignments are not currently curtailed.</w:t>
      </w:r>
    </w:p>
    <w:p w14:paraId="746BF06E" w14:textId="07DB8759" w:rsidR="009B0ADA" w:rsidRDefault="009B0ADA" w:rsidP="006C3C3F">
      <w:pPr>
        <w:pStyle w:val="OrderedList"/>
        <w:numPr>
          <w:ilvl w:val="0"/>
          <w:numId w:val="432"/>
        </w:numPr>
        <w:jc w:val="both"/>
      </w:pPr>
      <w:r>
        <w:t xml:space="preserve">Prior to </w:t>
      </w:r>
      <w:r w:rsidR="009D4AF3">
        <w:t>requesting preliminary title approval</w:t>
      </w:r>
      <w:r>
        <w:t xml:space="preserve">, ensure that the Lender Loan number is populated on the loan. This can be populated on the </w:t>
      </w:r>
      <w:r w:rsidRPr="00F341A9">
        <w:rPr>
          <w:b/>
        </w:rPr>
        <w:t>Loan Details</w:t>
      </w:r>
      <w:r>
        <w:t xml:space="preserve"> screen under </w:t>
      </w:r>
      <w:r w:rsidRPr="00F341A9">
        <w:rPr>
          <w:b/>
        </w:rPr>
        <w:t>Loan Identifiers</w:t>
      </w:r>
      <w:r>
        <w:t xml:space="preserve"> section.</w:t>
      </w:r>
    </w:p>
    <w:p w14:paraId="1213BDAC" w14:textId="73C79F75" w:rsidR="00C66DC2" w:rsidRDefault="001E609A" w:rsidP="006C3C3F">
      <w:pPr>
        <w:pStyle w:val="OrderedList"/>
        <w:numPr>
          <w:ilvl w:val="0"/>
          <w:numId w:val="432"/>
        </w:numPr>
        <w:jc w:val="both"/>
      </w:pPr>
      <w:bookmarkStart w:id="4527" w:name="_Hlk170821673"/>
      <w:r>
        <w:t xml:space="preserve">Select </w:t>
      </w:r>
      <w:r w:rsidR="00217C0B" w:rsidRPr="00F341A9">
        <w:rPr>
          <w:b/>
          <w:bCs/>
        </w:rPr>
        <w:t>Submit Assignment Request to HUD</w:t>
      </w:r>
      <w:r w:rsidRPr="00F341A9">
        <w:rPr>
          <w:b/>
          <w:bCs/>
        </w:rPr>
        <w:t>,</w:t>
      </w:r>
      <w:r w:rsidRPr="00F341A9">
        <w:t xml:space="preserve"> </w:t>
      </w:r>
      <w:r w:rsidR="00217C0B" w:rsidRPr="00F341A9">
        <w:t xml:space="preserve">populate the </w:t>
      </w:r>
      <w:r w:rsidR="008C5980" w:rsidRPr="00F341A9">
        <w:rPr>
          <w:b/>
        </w:rPr>
        <w:t>Completion Date</w:t>
      </w:r>
      <w:r w:rsidR="008C5980" w:rsidRPr="00217C0B">
        <w:t xml:space="preserve"> </w:t>
      </w:r>
      <w:r w:rsidR="00217C0B" w:rsidRPr="00F341A9">
        <w:t xml:space="preserve">and click </w:t>
      </w:r>
      <w:r w:rsidRPr="00F341A9">
        <w:rPr>
          <w:b/>
          <w:bCs/>
        </w:rPr>
        <w:t>S</w:t>
      </w:r>
      <w:r w:rsidR="00217C0B" w:rsidRPr="00F341A9">
        <w:rPr>
          <w:b/>
          <w:bCs/>
        </w:rPr>
        <w:t>ubmit</w:t>
      </w:r>
      <w:r w:rsidR="00217C0B" w:rsidRPr="00217C0B">
        <w:t xml:space="preserve"> on </w:t>
      </w:r>
      <w:r>
        <w:t xml:space="preserve">the </w:t>
      </w:r>
      <w:r w:rsidR="00217C0B" w:rsidRPr="00F341A9">
        <w:rPr>
          <w:b/>
        </w:rPr>
        <w:t>Edit Step</w:t>
      </w:r>
      <w:r w:rsidR="00217C0B" w:rsidRPr="00217C0B">
        <w:t xml:space="preserve"> window. </w:t>
      </w:r>
    </w:p>
    <w:bookmarkEnd w:id="4527"/>
    <w:p w14:paraId="700D0E6E" w14:textId="0BE40F6B" w:rsidR="00C66DC2" w:rsidRDefault="00512D3E" w:rsidP="006C3C3F">
      <w:pPr>
        <w:pStyle w:val="OrderedList"/>
        <w:numPr>
          <w:ilvl w:val="0"/>
          <w:numId w:val="432"/>
        </w:numPr>
        <w:jc w:val="both"/>
      </w:pPr>
      <w:r>
        <w:t xml:space="preserve">Errors: </w:t>
      </w:r>
      <w:r w:rsidR="00C66DC2">
        <w:t xml:space="preserve">If </w:t>
      </w:r>
      <w:r w:rsidR="00736F11">
        <w:t xml:space="preserve">any of the required conditions are not met an error message will appear. Example of error: Mortgagee’s reference number is required: </w:t>
      </w:r>
    </w:p>
    <w:p w14:paraId="626B8229" w14:textId="7675F656" w:rsidR="00C66DC2" w:rsidRDefault="00CD5540" w:rsidP="00440359">
      <w:pPr>
        <w:pStyle w:val="OrderedList"/>
        <w:jc w:val="center"/>
      </w:pPr>
      <w:r>
        <w:rPr>
          <w:noProof/>
        </w:rPr>
        <w:drawing>
          <wp:inline distT="0" distB="0" distL="0" distR="0" wp14:anchorId="370C0FA5" wp14:editId="3EEE4304">
            <wp:extent cx="2484869" cy="1364459"/>
            <wp:effectExtent l="0" t="0" r="0" b="7620"/>
            <wp:docPr id="3128" name="Picture 312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8" name="Picture 3128" descr="Graphical user interface, text, application&#10;&#10;Description automatically generated"/>
                    <pic:cNvPicPr/>
                  </pic:nvPicPr>
                  <pic:blipFill>
                    <a:blip r:embed="rId410"/>
                    <a:stretch>
                      <a:fillRect/>
                    </a:stretch>
                  </pic:blipFill>
                  <pic:spPr>
                    <a:xfrm>
                      <a:off x="0" y="0"/>
                      <a:ext cx="2496836" cy="1371030"/>
                    </a:xfrm>
                    <a:prstGeom prst="rect">
                      <a:avLst/>
                    </a:prstGeom>
                  </pic:spPr>
                </pic:pic>
              </a:graphicData>
            </a:graphic>
          </wp:inline>
        </w:drawing>
      </w:r>
    </w:p>
    <w:p w14:paraId="4CB68537" w14:textId="60A7D05F" w:rsidR="00C66DC2" w:rsidRPr="00BA2B86" w:rsidRDefault="00C66DC2" w:rsidP="00C66DC2">
      <w:pPr>
        <w:pStyle w:val="FigureCaption0"/>
      </w:pPr>
      <w:bookmarkStart w:id="4528" w:name="_Toc74053121"/>
      <w:bookmarkStart w:id="4529" w:name="_Toc90644502"/>
      <w:bookmarkStart w:id="4530" w:name="_Toc23016424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rPr>
          <w:noProof/>
        </w:rPr>
        <w:t xml:space="preserve">: </w:t>
      </w:r>
      <w:r w:rsidR="00FC6716">
        <w:rPr>
          <w:noProof/>
        </w:rPr>
        <w:t xml:space="preserve">Error </w:t>
      </w:r>
      <w:r>
        <w:rPr>
          <w:noProof/>
        </w:rPr>
        <w:t>Message to Enter Mortgagee Reference #</w:t>
      </w:r>
      <w:bookmarkEnd w:id="4528"/>
      <w:bookmarkEnd w:id="4529"/>
      <w:bookmarkEnd w:id="4530"/>
    </w:p>
    <w:p w14:paraId="42A53A4E" w14:textId="35BA6B61" w:rsidR="00217C0B" w:rsidRPr="00F1624B" w:rsidRDefault="00C66DC2" w:rsidP="006C3C3F">
      <w:pPr>
        <w:pStyle w:val="OrderedList"/>
        <w:numPr>
          <w:ilvl w:val="0"/>
          <w:numId w:val="432"/>
        </w:numPr>
        <w:jc w:val="both"/>
      </w:pPr>
      <w:r>
        <w:t>If</w:t>
      </w:r>
      <w:r w:rsidR="009D60E3">
        <w:t xml:space="preserve"> </w:t>
      </w:r>
      <w:r w:rsidR="00736F11">
        <w:t xml:space="preserve">all required conditions to complete </w:t>
      </w:r>
      <w:r w:rsidR="00736F11" w:rsidRPr="00736F11">
        <w:rPr>
          <w:b/>
          <w:bCs/>
        </w:rPr>
        <w:t>Submit Assignment Request to HUD</w:t>
      </w:r>
      <w:r w:rsidR="00736F11">
        <w:t xml:space="preserve"> are met</w:t>
      </w:r>
      <w:r>
        <w:t>, a</w:t>
      </w:r>
      <w:r w:rsidR="00217C0B" w:rsidRPr="00217C0B">
        <w:rPr>
          <w:b/>
          <w:bCs/>
        </w:rPr>
        <w:t xml:space="preserve"> </w:t>
      </w:r>
      <w:r w:rsidR="008C5980">
        <w:rPr>
          <w:b/>
          <w:bCs/>
        </w:rPr>
        <w:t>C</w:t>
      </w:r>
      <w:r w:rsidR="00217C0B" w:rsidRPr="008C5980">
        <w:rPr>
          <w:b/>
          <w:bCs/>
        </w:rPr>
        <w:t>ertify</w:t>
      </w:r>
      <w:r w:rsidR="00217C0B" w:rsidRPr="00217C0B">
        <w:rPr>
          <w:b/>
          <w:bCs/>
        </w:rPr>
        <w:t xml:space="preserve"> </w:t>
      </w:r>
      <w:r w:rsidR="00217C0B" w:rsidRPr="00217C0B">
        <w:t xml:space="preserve">pop-up window </w:t>
      </w:r>
      <w:r w:rsidR="001E609A">
        <w:t xml:space="preserve">is </w:t>
      </w:r>
      <w:r w:rsidR="00217C0B" w:rsidRPr="00217C0B">
        <w:t xml:space="preserve">displayed to certify that the </w:t>
      </w:r>
      <w:r w:rsidR="001E609A">
        <w:t xml:space="preserve">documents attached in the previous steps </w:t>
      </w:r>
      <w:r w:rsidR="00217C0B" w:rsidRPr="00217C0B">
        <w:t xml:space="preserve">are true and correct. </w:t>
      </w:r>
      <w:r w:rsidR="001E609A">
        <w:t xml:space="preserve">Click </w:t>
      </w:r>
      <w:r w:rsidR="00217C0B" w:rsidRPr="001E609A">
        <w:rPr>
          <w:b/>
          <w:bCs/>
        </w:rPr>
        <w:t>Yes</w:t>
      </w:r>
      <w:r w:rsidR="00217C0B" w:rsidRPr="00217C0B">
        <w:rPr>
          <w:bCs/>
        </w:rPr>
        <w:t xml:space="preserve">. The request is ready for review by </w:t>
      </w:r>
      <w:r w:rsidR="009E7AA3">
        <w:rPr>
          <w:bCs/>
        </w:rPr>
        <w:t>HUD NSC Contractor</w:t>
      </w:r>
      <w:r w:rsidR="00217C0B" w:rsidRPr="00217C0B">
        <w:rPr>
          <w:bCs/>
        </w:rPr>
        <w:t>.</w:t>
      </w:r>
    </w:p>
    <w:p w14:paraId="57BA8E50" w14:textId="26782B45" w:rsidR="00F1624B" w:rsidRDefault="00CD5540" w:rsidP="003B6226">
      <w:pPr>
        <w:pStyle w:val="BodyText"/>
        <w:jc w:val="center"/>
      </w:pPr>
      <w:r w:rsidRPr="00CD5540">
        <w:rPr>
          <w:noProof/>
        </w:rPr>
        <w:t xml:space="preserve"> </w:t>
      </w:r>
      <w:r>
        <w:rPr>
          <w:noProof/>
        </w:rPr>
        <w:drawing>
          <wp:inline distT="0" distB="0" distL="0" distR="0" wp14:anchorId="1276BE01" wp14:editId="558DC199">
            <wp:extent cx="3332155" cy="1327604"/>
            <wp:effectExtent l="0" t="0" r="1905" b="6350"/>
            <wp:docPr id="3129" name="Picture 3129"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9" name="Picture 3129" descr="Graphical user interface, text, application, chat or text message&#10;&#10;Description automatically generated"/>
                    <pic:cNvPicPr/>
                  </pic:nvPicPr>
                  <pic:blipFill>
                    <a:blip r:embed="rId411"/>
                    <a:stretch>
                      <a:fillRect/>
                    </a:stretch>
                  </pic:blipFill>
                  <pic:spPr>
                    <a:xfrm>
                      <a:off x="0" y="0"/>
                      <a:ext cx="3341834" cy="1331460"/>
                    </a:xfrm>
                    <a:prstGeom prst="rect">
                      <a:avLst/>
                    </a:prstGeom>
                  </pic:spPr>
                </pic:pic>
              </a:graphicData>
            </a:graphic>
          </wp:inline>
        </w:drawing>
      </w:r>
    </w:p>
    <w:p w14:paraId="2AF273F2" w14:textId="22D6A58E" w:rsidR="00F1624B" w:rsidRDefault="00F1624B" w:rsidP="001879BA">
      <w:pPr>
        <w:pStyle w:val="FigureCaption0"/>
        <w:rPr>
          <w:noProof/>
        </w:rPr>
      </w:pPr>
      <w:bookmarkStart w:id="4531" w:name="_Toc74053122"/>
      <w:bookmarkStart w:id="4532" w:name="_Toc90644503"/>
      <w:bookmarkStart w:id="4533" w:name="_Toc23016425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25</w:t>
      </w:r>
      <w:r w:rsidR="00764635">
        <w:rPr>
          <w:noProof/>
        </w:rPr>
        <w:fldChar w:fldCharType="end"/>
      </w:r>
      <w:r w:rsidR="00220C34">
        <w:rPr>
          <w:noProof/>
        </w:rPr>
        <w:t xml:space="preserve">: </w:t>
      </w:r>
      <w:r w:rsidR="00301CFB">
        <w:rPr>
          <w:noProof/>
        </w:rPr>
        <w:t xml:space="preserve">Certify Window </w:t>
      </w:r>
      <w:r w:rsidR="008C5980">
        <w:rPr>
          <w:noProof/>
        </w:rPr>
        <w:t>– Submit Assignment Request</w:t>
      </w:r>
      <w:r w:rsidR="00301CFB">
        <w:rPr>
          <w:noProof/>
        </w:rPr>
        <w:t xml:space="preserve"> Step</w:t>
      </w:r>
      <w:bookmarkEnd w:id="4531"/>
      <w:bookmarkEnd w:id="4532"/>
      <w:bookmarkEnd w:id="4533"/>
    </w:p>
    <w:p w14:paraId="636E0F38" w14:textId="1078C6ED" w:rsidR="001B4FE2" w:rsidRPr="00833A22" w:rsidRDefault="001B4FE2" w:rsidP="00833A22">
      <w:pPr>
        <w:pStyle w:val="OrderedList"/>
        <w:numPr>
          <w:ilvl w:val="0"/>
          <w:numId w:val="432"/>
        </w:numPr>
        <w:jc w:val="both"/>
        <w:rPr>
          <w:b/>
        </w:rPr>
      </w:pPr>
      <w:r w:rsidRPr="00217C0B">
        <w:t>The step</w:t>
      </w:r>
      <w:r w:rsidR="00833C3E">
        <w:t>s</w:t>
      </w:r>
      <w:r w:rsidRPr="00217C0B">
        <w:t xml:space="preserve"> </w:t>
      </w:r>
      <w:r w:rsidRPr="00A22CF4">
        <w:rPr>
          <w:b/>
        </w:rPr>
        <w:t>Original Mortgage/Deed of Trust sent to HUD</w:t>
      </w:r>
      <w:r w:rsidRPr="00217C0B">
        <w:t xml:space="preserve"> </w:t>
      </w:r>
      <w:r w:rsidR="00833C3E">
        <w:t xml:space="preserve">and </w:t>
      </w:r>
      <w:r w:rsidR="00833C3E">
        <w:rPr>
          <w:b/>
          <w:bCs/>
        </w:rPr>
        <w:t xml:space="preserve">Original Note sent to </w:t>
      </w:r>
      <w:r w:rsidR="00833C3E" w:rsidRPr="00833C3E">
        <w:rPr>
          <w:b/>
          <w:bCs/>
        </w:rPr>
        <w:t>HUD</w:t>
      </w:r>
      <w:r w:rsidR="00833C3E">
        <w:t xml:space="preserve"> </w:t>
      </w:r>
      <w:r w:rsidRPr="00833C3E">
        <w:t>must</w:t>
      </w:r>
      <w:r w:rsidRPr="00217C0B">
        <w:t xml:space="preserve"> be completed</w:t>
      </w:r>
      <w:r>
        <w:t xml:space="preserve"> by Servicer</w:t>
      </w:r>
      <w:r w:rsidRPr="00217C0B">
        <w:t>. To complete the</w:t>
      </w:r>
      <w:r w:rsidR="00833C3E">
        <w:t>se</w:t>
      </w:r>
      <w:r w:rsidRPr="00217C0B">
        <w:t xml:space="preserve"> step</w:t>
      </w:r>
      <w:r w:rsidR="00833C3E">
        <w:t>s</w:t>
      </w:r>
      <w:r w:rsidRPr="00217C0B">
        <w:t xml:space="preserve">, select </w:t>
      </w:r>
      <w:r>
        <w:t>the step, enter</w:t>
      </w:r>
      <w:r w:rsidRPr="00217C0B">
        <w:t xml:space="preserve"> the </w:t>
      </w:r>
      <w:r w:rsidRPr="00B83BF4">
        <w:t xml:space="preserve">Completion </w:t>
      </w:r>
      <w:r w:rsidRPr="00A22CF4">
        <w:rPr>
          <w:b/>
        </w:rPr>
        <w:t>Date</w:t>
      </w:r>
      <w:r w:rsidRPr="00217C0B">
        <w:t xml:space="preserve">, </w:t>
      </w:r>
      <w:r>
        <w:t xml:space="preserve">provide the FedEx tracking number in the step note (if available) and </w:t>
      </w:r>
      <w:r w:rsidRPr="00217C0B">
        <w:t xml:space="preserve">click </w:t>
      </w:r>
      <w:r w:rsidRPr="00A22CF4">
        <w:rPr>
          <w:b/>
        </w:rPr>
        <w:t>Submit.</w:t>
      </w:r>
    </w:p>
    <w:p w14:paraId="0C4BA1D5" w14:textId="6A2AE385" w:rsidR="00375E18" w:rsidRDefault="00075B1C" w:rsidP="00A7727F">
      <w:pPr>
        <w:pStyle w:val="Heading3"/>
        <w:ind w:left="1080" w:hanging="1080"/>
        <w:jc w:val="both"/>
      </w:pPr>
      <w:bookmarkStart w:id="4534" w:name="_Toc315634030"/>
      <w:bookmarkStart w:id="4535" w:name="_Toc11334954"/>
      <w:bookmarkStart w:id="4536" w:name="_Toc74052189"/>
      <w:bookmarkStart w:id="4537" w:name="_Toc90643574"/>
      <w:bookmarkStart w:id="4538" w:name="_Toc230163521"/>
      <w:r>
        <w:t>HUD NSC Contractor Activities</w:t>
      </w:r>
      <w:r w:rsidR="00602E63">
        <w:t xml:space="preserve"> - </w:t>
      </w:r>
      <w:r w:rsidR="000D2084">
        <w:t>Preliminary Title Approval</w:t>
      </w:r>
      <w:bookmarkEnd w:id="4534"/>
      <w:bookmarkEnd w:id="4535"/>
      <w:bookmarkEnd w:id="4536"/>
      <w:bookmarkEnd w:id="4537"/>
      <w:bookmarkEnd w:id="4538"/>
    </w:p>
    <w:p w14:paraId="017D1AEB" w14:textId="331C23A9" w:rsidR="001B4FE2" w:rsidRDefault="001B4FE2" w:rsidP="006C3C3F">
      <w:pPr>
        <w:pStyle w:val="OrderedList"/>
        <w:numPr>
          <w:ilvl w:val="0"/>
          <w:numId w:val="436"/>
        </w:numPr>
        <w:jc w:val="both"/>
      </w:pPr>
      <w:r>
        <w:t>From the Timeline Steps page, Click</w:t>
      </w:r>
      <w:r w:rsidRPr="00217C0B">
        <w:t xml:space="preserve"> the </w:t>
      </w:r>
      <w:r w:rsidRPr="00C92B1E">
        <w:rPr>
          <w:b/>
        </w:rPr>
        <w:t>magnifying glass icon</w:t>
      </w:r>
      <w:r w:rsidRPr="00217C0B">
        <w:t xml:space="preserve"> beside </w:t>
      </w:r>
      <w:r>
        <w:t xml:space="preserve">the </w:t>
      </w:r>
      <w:r w:rsidRPr="00217C0B">
        <w:t xml:space="preserve">step </w:t>
      </w:r>
      <w:r w:rsidRPr="00C92B1E">
        <w:rPr>
          <w:b/>
        </w:rPr>
        <w:t xml:space="preserve">HECM Assignment Acceptance Checklist Completed </w:t>
      </w:r>
      <w:r>
        <w:t>to generate the document Checklist.</w:t>
      </w:r>
      <w:r w:rsidRPr="00217C0B">
        <w:t xml:space="preserve"> </w:t>
      </w:r>
      <w:r>
        <w:t>A</w:t>
      </w:r>
      <w:r w:rsidRPr="00217C0B">
        <w:t xml:space="preserve"> new window with the checklist is displayed with options to </w:t>
      </w:r>
      <w:r>
        <w:t>p</w:t>
      </w:r>
      <w:r w:rsidRPr="00217C0B">
        <w:t>review</w:t>
      </w:r>
      <w:r>
        <w:t xml:space="preserve"> or print the document</w:t>
      </w:r>
      <w:r w:rsidRPr="00217C0B">
        <w:t xml:space="preserve">. </w:t>
      </w:r>
    </w:p>
    <w:p w14:paraId="377E55F4" w14:textId="77777777" w:rsidR="001B4FE2" w:rsidRDefault="001B4FE2" w:rsidP="006C3C3F">
      <w:pPr>
        <w:pStyle w:val="OrderedList"/>
        <w:numPr>
          <w:ilvl w:val="0"/>
          <w:numId w:val="436"/>
        </w:numPr>
        <w:jc w:val="both"/>
      </w:pPr>
      <w:r>
        <w:t>U</w:t>
      </w:r>
      <w:r w:rsidRPr="00217C0B">
        <w:t xml:space="preserve">pdate the checklist and </w:t>
      </w:r>
      <w:r>
        <w:t>click</w:t>
      </w:r>
      <w:r w:rsidRPr="00217C0B">
        <w:t xml:space="preserve"> </w:t>
      </w:r>
      <w:r>
        <w:rPr>
          <w:b/>
        </w:rPr>
        <w:t>Print</w:t>
      </w:r>
      <w:r w:rsidRPr="00C92B1E">
        <w:rPr>
          <w:b/>
        </w:rPr>
        <w:t xml:space="preserve"> Document</w:t>
      </w:r>
      <w:r w:rsidRPr="00217C0B">
        <w:t xml:space="preserve"> to review the document. </w:t>
      </w:r>
      <w:r>
        <w:t xml:space="preserve"> </w:t>
      </w:r>
    </w:p>
    <w:p w14:paraId="04B44E68" w14:textId="77777777" w:rsidR="001B4FE2" w:rsidRDefault="001B4FE2" w:rsidP="006C3C3F">
      <w:pPr>
        <w:pStyle w:val="OrderedList"/>
        <w:numPr>
          <w:ilvl w:val="0"/>
          <w:numId w:val="436"/>
        </w:numPr>
        <w:jc w:val="both"/>
      </w:pPr>
      <w:r w:rsidRPr="0088278D">
        <w:t xml:space="preserve">To auto-save the changes made to the </w:t>
      </w:r>
      <w:r>
        <w:t xml:space="preserve">assignment checklist </w:t>
      </w:r>
      <w:r w:rsidRPr="0088278D">
        <w:t>document</w:t>
      </w:r>
      <w:r>
        <w:t>,</w:t>
      </w:r>
      <w:r w:rsidRPr="0088278D">
        <w:t xml:space="preserve"> </w:t>
      </w:r>
      <w:r>
        <w:t>click</w:t>
      </w:r>
      <w:r w:rsidRPr="0088278D">
        <w:t xml:space="preserve"> the </w:t>
      </w:r>
      <w:r w:rsidRPr="00C92B1E">
        <w:rPr>
          <w:b/>
        </w:rPr>
        <w:t>Print Document</w:t>
      </w:r>
      <w:r w:rsidRPr="0088278D">
        <w:t xml:space="preserve"> link. </w:t>
      </w:r>
      <w:r>
        <w:t>Click</w:t>
      </w:r>
      <w:r w:rsidRPr="0088278D">
        <w:t xml:space="preserve"> </w:t>
      </w:r>
      <w:r w:rsidRPr="00C92B1E">
        <w:rPr>
          <w:b/>
        </w:rPr>
        <w:t>Open</w:t>
      </w:r>
      <w:r w:rsidRPr="0088278D">
        <w:t xml:space="preserve"> on the File Download pop-up window. This action will save the updated </w:t>
      </w:r>
      <w:r w:rsidRPr="00217C0B">
        <w:t xml:space="preserve">HECM Assignment Acceptance Checklist </w:t>
      </w:r>
      <w:r w:rsidRPr="0088278D">
        <w:t xml:space="preserve">to the </w:t>
      </w:r>
      <w:r w:rsidRPr="00C92B1E">
        <w:rPr>
          <w:b/>
        </w:rPr>
        <w:t xml:space="preserve">Documents </w:t>
      </w:r>
      <w:r w:rsidRPr="0088278D">
        <w:t>tab. Refresh the screen to auto-complete the step</w:t>
      </w:r>
      <w:r>
        <w:t xml:space="preserve">. </w:t>
      </w:r>
    </w:p>
    <w:p w14:paraId="16F5F34E" w14:textId="7C584C58" w:rsidR="00075B1C" w:rsidRDefault="00075B1C" w:rsidP="006C3C3F">
      <w:pPr>
        <w:pStyle w:val="OrderedList"/>
        <w:numPr>
          <w:ilvl w:val="0"/>
          <w:numId w:val="436"/>
        </w:numPr>
        <w:jc w:val="both"/>
      </w:pPr>
      <w:r>
        <w:t xml:space="preserve">Click </w:t>
      </w:r>
      <w:r w:rsidRPr="00C92B1E">
        <w:rPr>
          <w:b/>
        </w:rPr>
        <w:t>New</w:t>
      </w:r>
      <w:r w:rsidRPr="00217C0B">
        <w:t xml:space="preserve"> </w:t>
      </w:r>
      <w:r>
        <w:t>and s</w:t>
      </w:r>
      <w:r w:rsidRPr="00217C0B">
        <w:t>elect</w:t>
      </w:r>
      <w:r>
        <w:t xml:space="preserve"> Step Description</w:t>
      </w:r>
      <w:r w:rsidRPr="00217C0B">
        <w:t xml:space="preserve"> </w:t>
      </w:r>
      <w:r w:rsidRPr="00C92B1E">
        <w:rPr>
          <w:b/>
        </w:rPr>
        <w:t>HUD Issued Preliminary Title Approval</w:t>
      </w:r>
      <w:r>
        <w:t>, enter Complete Date</w:t>
      </w:r>
      <w:r w:rsidRPr="00217C0B">
        <w:t xml:space="preserve"> and click </w:t>
      </w:r>
      <w:r w:rsidRPr="00C92B1E">
        <w:rPr>
          <w:b/>
        </w:rPr>
        <w:t>Submit.</w:t>
      </w:r>
      <w:r>
        <w:t xml:space="preserve"> </w:t>
      </w:r>
      <w:r w:rsidR="0015745A">
        <w:t xml:space="preserve">Validations must pass to grant </w:t>
      </w:r>
      <w:r>
        <w:t>preliminary title approval</w:t>
      </w:r>
      <w:r w:rsidR="0015745A">
        <w:t>, such as the</w:t>
      </w:r>
      <w:r w:rsidR="00D504A9">
        <w:t xml:space="preserve"> </w:t>
      </w:r>
      <w:r>
        <w:t xml:space="preserve">principal balance </w:t>
      </w:r>
      <w:r w:rsidR="0015745A">
        <w:t xml:space="preserve">must be above </w:t>
      </w:r>
      <w:r>
        <w:t>the threshold percentage (</w:t>
      </w:r>
      <w:r w:rsidR="0015745A">
        <w:t xml:space="preserve">as </w:t>
      </w:r>
      <w:r>
        <w:t xml:space="preserve">established by HUD) of the maximum claim amount. </w:t>
      </w:r>
      <w:r w:rsidRPr="00217C0B">
        <w:t xml:space="preserve"> </w:t>
      </w:r>
    </w:p>
    <w:p w14:paraId="7483A5DD" w14:textId="6275C93F" w:rsidR="00075B1C" w:rsidRPr="006178E9" w:rsidRDefault="00075B1C" w:rsidP="006C3C3F">
      <w:pPr>
        <w:pStyle w:val="OrderedList"/>
        <w:numPr>
          <w:ilvl w:val="0"/>
          <w:numId w:val="436"/>
        </w:numPr>
        <w:jc w:val="both"/>
      </w:pPr>
      <w:r>
        <w:t>If assignment package is incomplete</w:t>
      </w:r>
      <w:r w:rsidR="0015745A">
        <w:t xml:space="preserve"> and preliminary title approval will not be granted,</w:t>
      </w:r>
      <w:r>
        <w:t xml:space="preserve"> follow the instructions in section 8.</w:t>
      </w:r>
      <w:r w:rsidR="00D504A9">
        <w:t>4.7 or 8.4.8.</w:t>
      </w:r>
    </w:p>
    <w:p w14:paraId="19FB01A3" w14:textId="4889C3E5" w:rsidR="00075B1C" w:rsidRPr="00F1624B" w:rsidRDefault="00075B1C" w:rsidP="006C3C3F">
      <w:pPr>
        <w:pStyle w:val="OrderedList"/>
        <w:numPr>
          <w:ilvl w:val="0"/>
          <w:numId w:val="436"/>
        </w:numPr>
        <w:jc w:val="both"/>
      </w:pPr>
      <w:r w:rsidRPr="00217C0B">
        <w:t>A</w:t>
      </w:r>
      <w:r w:rsidRPr="0027249B">
        <w:rPr>
          <w:b/>
        </w:rPr>
        <w:t xml:space="preserve"> Certify </w:t>
      </w:r>
      <w:r w:rsidRPr="00217C0B">
        <w:t xml:space="preserve">pop-up window </w:t>
      </w:r>
      <w:r>
        <w:t xml:space="preserve">is </w:t>
      </w:r>
      <w:r w:rsidRPr="00217C0B">
        <w:t xml:space="preserve">displayed to certify that </w:t>
      </w:r>
      <w:r w:rsidR="002C4724">
        <w:t>after this</w:t>
      </w:r>
      <w:r w:rsidRPr="00217C0B">
        <w:t xml:space="preserve"> </w:t>
      </w:r>
      <w:r>
        <w:t xml:space="preserve">action the servicer </w:t>
      </w:r>
      <w:r w:rsidR="002C4724">
        <w:t xml:space="preserve">will be able </w:t>
      </w:r>
      <w:r>
        <w:t>to transfer servicing of the loan</w:t>
      </w:r>
      <w:r w:rsidRPr="00217C0B">
        <w:t xml:space="preserve">. </w:t>
      </w:r>
      <w:r>
        <w:t xml:space="preserve">Click </w:t>
      </w:r>
      <w:r w:rsidRPr="0027249B">
        <w:rPr>
          <w:b/>
        </w:rPr>
        <w:t>Yes</w:t>
      </w:r>
      <w:r w:rsidRPr="00301CFB">
        <w:t>. The preliminary title approval is complete.</w:t>
      </w:r>
    </w:p>
    <w:p w14:paraId="6F09A2E9" w14:textId="77777777" w:rsidR="00075B1C" w:rsidRDefault="00075B1C" w:rsidP="00075B1C">
      <w:pPr>
        <w:pStyle w:val="OrderedList"/>
        <w:jc w:val="center"/>
      </w:pPr>
      <w:r>
        <w:rPr>
          <w:noProof/>
        </w:rPr>
        <w:drawing>
          <wp:inline distT="0" distB="0" distL="0" distR="0" wp14:anchorId="3B0715B0" wp14:editId="19D7D29D">
            <wp:extent cx="3606985" cy="952549"/>
            <wp:effectExtent l="19050" t="19050" r="12700" b="19050"/>
            <wp:docPr id="101112458" name="Picture 10111245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7" name="Picture 3137" descr="Graphical user interface, text, application, chat or text message&#10;&#10;Description automatically generated"/>
                    <pic:cNvPicPr/>
                  </pic:nvPicPr>
                  <pic:blipFill>
                    <a:blip r:embed="rId412"/>
                    <a:stretch>
                      <a:fillRect/>
                    </a:stretch>
                  </pic:blipFill>
                  <pic:spPr>
                    <a:xfrm>
                      <a:off x="0" y="0"/>
                      <a:ext cx="3606985" cy="952549"/>
                    </a:xfrm>
                    <a:prstGeom prst="rect">
                      <a:avLst/>
                    </a:prstGeom>
                    <a:ln w="19050">
                      <a:solidFill>
                        <a:schemeClr val="accent1"/>
                      </a:solidFill>
                    </a:ln>
                  </pic:spPr>
                </pic:pic>
              </a:graphicData>
            </a:graphic>
          </wp:inline>
        </w:drawing>
      </w:r>
    </w:p>
    <w:p w14:paraId="5FBBB57C" w14:textId="57A357A0" w:rsidR="00075B1C" w:rsidRPr="00BA2B86" w:rsidRDefault="00075B1C" w:rsidP="00075B1C">
      <w:pPr>
        <w:pStyle w:val="FigureCaption0"/>
      </w:pPr>
      <w:bookmarkStart w:id="4539" w:name="_Toc230164251"/>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26</w:t>
      </w:r>
      <w:r>
        <w:rPr>
          <w:noProof/>
        </w:rPr>
        <w:fldChar w:fldCharType="end"/>
      </w:r>
      <w:r>
        <w:rPr>
          <w:noProof/>
        </w:rPr>
        <w:t>: Certify Window – Preliminary Title Approval Step</w:t>
      </w:r>
      <w:bookmarkEnd w:id="4539"/>
    </w:p>
    <w:p w14:paraId="3F2E452A" w14:textId="77777777" w:rsidR="00075B1C" w:rsidRPr="005B7770" w:rsidRDefault="00075B1C" w:rsidP="006C3C3F">
      <w:pPr>
        <w:pStyle w:val="OrderedList"/>
        <w:numPr>
          <w:ilvl w:val="0"/>
          <w:numId w:val="436"/>
        </w:numPr>
        <w:jc w:val="both"/>
      </w:pPr>
      <w:r w:rsidRPr="00602E63">
        <w:rPr>
          <w:bCs/>
        </w:rPr>
        <w:t>The</w:t>
      </w:r>
      <w:r>
        <w:t xml:space="preserve"> completion of the step </w:t>
      </w:r>
      <w:r w:rsidRPr="0027249B">
        <w:rPr>
          <w:b/>
        </w:rPr>
        <w:t xml:space="preserve">HUD Issued Preliminary Title Approval </w:t>
      </w:r>
      <w:r w:rsidRPr="000D2084">
        <w:t>triggers the following activities:</w:t>
      </w:r>
    </w:p>
    <w:p w14:paraId="6D204468" w14:textId="77777777" w:rsidR="00075B1C" w:rsidRPr="005B7770" w:rsidRDefault="00075B1C" w:rsidP="00075B1C">
      <w:pPr>
        <w:pStyle w:val="UnorderedListIndent"/>
        <w:jc w:val="both"/>
      </w:pPr>
      <w:r>
        <w:t xml:space="preserve">Case sub-status is updated to </w:t>
      </w:r>
      <w:r w:rsidRPr="00217C0B">
        <w:t>CT 22-Preliminary Title Approval</w:t>
      </w:r>
    </w:p>
    <w:p w14:paraId="09ED360E" w14:textId="682D02ED" w:rsidR="00075B1C" w:rsidRDefault="00075B1C" w:rsidP="00075B1C">
      <w:pPr>
        <w:pStyle w:val="UnorderedListIndent"/>
        <w:jc w:val="both"/>
      </w:pPr>
      <w:r w:rsidRPr="00217C0B">
        <w:t>General Loan Servicing menu functions</w:t>
      </w:r>
      <w:r>
        <w:t xml:space="preserve">, such as </w:t>
      </w:r>
      <w:r w:rsidRPr="00217C0B">
        <w:t>Transactions, Change Of Plan, Payoff, Servicer Request, Property, Audit Tracking and Alerts</w:t>
      </w:r>
      <w:r>
        <w:t>,</w:t>
      </w:r>
      <w:r w:rsidRPr="00217C0B">
        <w:t xml:space="preserve"> are no longer available to the </w:t>
      </w:r>
      <w:r>
        <w:t>servicer</w:t>
      </w:r>
    </w:p>
    <w:p w14:paraId="0F75B9A4" w14:textId="237038E6" w:rsidR="001134D6" w:rsidRDefault="001134D6" w:rsidP="00075B1C">
      <w:pPr>
        <w:pStyle w:val="UnorderedListIndent"/>
        <w:jc w:val="both"/>
      </w:pPr>
      <w:r>
        <w:t xml:space="preserve">The following steps are added to the timeline: </w:t>
      </w:r>
    </w:p>
    <w:p w14:paraId="6C3F7CB1" w14:textId="3CD04831" w:rsidR="00075B1C" w:rsidRPr="00217C0B" w:rsidRDefault="00075B1C" w:rsidP="001134D6">
      <w:pPr>
        <w:pStyle w:val="UnorderedListIndent"/>
        <w:numPr>
          <w:ilvl w:val="2"/>
          <w:numId w:val="3"/>
        </w:numPr>
        <w:jc w:val="both"/>
      </w:pPr>
      <w:r w:rsidRPr="005B7770">
        <w:rPr>
          <w:b/>
        </w:rPr>
        <w:t>Servicer Notified of Preliminary Title Approval Decision</w:t>
      </w:r>
      <w:r>
        <w:t xml:space="preserve"> </w:t>
      </w:r>
    </w:p>
    <w:p w14:paraId="317EA17C" w14:textId="6C54542A" w:rsidR="00075B1C" w:rsidRDefault="00075B1C" w:rsidP="001134D6">
      <w:pPr>
        <w:pStyle w:val="UnorderedListIndent"/>
        <w:numPr>
          <w:ilvl w:val="2"/>
          <w:numId w:val="3"/>
        </w:numPr>
        <w:jc w:val="both"/>
      </w:pPr>
      <w:r w:rsidRPr="005B7770">
        <w:rPr>
          <w:b/>
        </w:rPr>
        <w:t>Recorded Assignment Received</w:t>
      </w:r>
      <w:r w:rsidRPr="005B7770">
        <w:t xml:space="preserve"> </w:t>
      </w:r>
    </w:p>
    <w:p w14:paraId="6205D58E" w14:textId="48E1A608" w:rsidR="00075B1C" w:rsidRDefault="00075B1C" w:rsidP="001134D6">
      <w:pPr>
        <w:pStyle w:val="UnorderedListIndent"/>
        <w:numPr>
          <w:ilvl w:val="2"/>
          <w:numId w:val="3"/>
        </w:numPr>
        <w:jc w:val="both"/>
      </w:pPr>
      <w:r w:rsidRPr="00935692">
        <w:rPr>
          <w:b/>
          <w:bCs/>
        </w:rPr>
        <w:t>Receipt of recorded assignment from county</w:t>
      </w:r>
      <w:r>
        <w:rPr>
          <w:b/>
          <w:bCs/>
        </w:rPr>
        <w:t xml:space="preserve"> </w:t>
      </w:r>
    </w:p>
    <w:p w14:paraId="14DE9BAE" w14:textId="31CA8BC8" w:rsidR="00075B1C" w:rsidRDefault="00075B1C" w:rsidP="001134D6">
      <w:pPr>
        <w:pStyle w:val="UnorderedListIndent"/>
        <w:numPr>
          <w:ilvl w:val="2"/>
          <w:numId w:val="3"/>
        </w:numPr>
        <w:jc w:val="both"/>
      </w:pPr>
      <w:r w:rsidRPr="00D4061D">
        <w:rPr>
          <w:b/>
          <w:bCs/>
        </w:rPr>
        <w:t>Sent recorded assignment to HUD</w:t>
      </w:r>
      <w:r>
        <w:t xml:space="preserve"> </w:t>
      </w:r>
    </w:p>
    <w:p w14:paraId="2D27B70B" w14:textId="05E6F36E" w:rsidR="001134D6" w:rsidRDefault="001134D6" w:rsidP="001134D6">
      <w:pPr>
        <w:pStyle w:val="UnorderedListIndent"/>
        <w:numPr>
          <w:ilvl w:val="2"/>
          <w:numId w:val="3"/>
        </w:numPr>
        <w:jc w:val="both"/>
      </w:pPr>
      <w:r w:rsidRPr="00CB57A3">
        <w:rPr>
          <w:b/>
          <w:bCs/>
        </w:rPr>
        <w:t>Assignment to HUD sent for recording/Servicer Files Claim Type 22 – Form 27011</w:t>
      </w:r>
      <w:r>
        <w:t xml:space="preserve"> </w:t>
      </w:r>
    </w:p>
    <w:p w14:paraId="7501AB96" w14:textId="6B5967E0" w:rsidR="00CB57A3" w:rsidRDefault="00CB57A3" w:rsidP="006C3C3F">
      <w:pPr>
        <w:pStyle w:val="OrderedList"/>
        <w:numPr>
          <w:ilvl w:val="0"/>
          <w:numId w:val="436"/>
        </w:numPr>
        <w:jc w:val="both"/>
      </w:pPr>
      <w:r>
        <w:t xml:space="preserve">Click </w:t>
      </w:r>
      <w:r w:rsidRPr="00217C0B">
        <w:t xml:space="preserve">the </w:t>
      </w:r>
      <w:r>
        <w:rPr>
          <w:b/>
        </w:rPr>
        <w:t>print</w:t>
      </w:r>
      <w:r w:rsidRPr="00C92B1E">
        <w:rPr>
          <w:b/>
        </w:rPr>
        <w:t xml:space="preserve"> icon</w:t>
      </w:r>
      <w:r w:rsidRPr="00217C0B">
        <w:t xml:space="preserve"> beside the step </w:t>
      </w:r>
      <w:r>
        <w:rPr>
          <w:b/>
          <w:bCs/>
        </w:rPr>
        <w:t xml:space="preserve">Servicer Notified of Preliminary Title Approval </w:t>
      </w:r>
      <w:r w:rsidRPr="00C92B1E">
        <w:t xml:space="preserve">to </w:t>
      </w:r>
      <w:r>
        <w:t xml:space="preserve">generate and auto-save the </w:t>
      </w:r>
      <w:r w:rsidRPr="00C92B1E">
        <w:rPr>
          <w:b/>
        </w:rPr>
        <w:t>Preliminary Title Approved</w:t>
      </w:r>
      <w:r>
        <w:t xml:space="preserve"> letter. On the </w:t>
      </w:r>
      <w:r w:rsidRPr="00C92B1E">
        <w:rPr>
          <w:b/>
        </w:rPr>
        <w:t xml:space="preserve">Modify Letter Fields </w:t>
      </w:r>
      <w:r w:rsidRPr="00217C0B">
        <w:t xml:space="preserve">window </w:t>
      </w:r>
      <w:r>
        <w:t>e</w:t>
      </w:r>
      <w:r w:rsidRPr="00217C0B">
        <w:t xml:space="preserve">dit the </w:t>
      </w:r>
      <w:r>
        <w:t>s</w:t>
      </w:r>
      <w:r w:rsidRPr="00217C0B">
        <w:t xml:space="preserve">ubject and </w:t>
      </w:r>
      <w:r>
        <w:t>s</w:t>
      </w:r>
      <w:r w:rsidRPr="00217C0B">
        <w:t xml:space="preserve">alutation and </w:t>
      </w:r>
      <w:r>
        <w:t xml:space="preserve">click </w:t>
      </w:r>
      <w:r w:rsidRPr="00C92B1E">
        <w:rPr>
          <w:b/>
          <w:bCs/>
        </w:rPr>
        <w:t>OK</w:t>
      </w:r>
      <w:r w:rsidRPr="00217C0B">
        <w:t>. The Preliminary Title Approved letter is displayed</w:t>
      </w:r>
      <w:r>
        <w:t xml:space="preserve"> and </w:t>
      </w:r>
      <w:r w:rsidRPr="00D30F1B">
        <w:t>auto-save</w:t>
      </w:r>
      <w:r>
        <w:t>d</w:t>
      </w:r>
      <w:r w:rsidRPr="00D30F1B">
        <w:t xml:space="preserve"> in the </w:t>
      </w:r>
      <w:r w:rsidRPr="0027249B">
        <w:rPr>
          <w:b/>
        </w:rPr>
        <w:t>Documents</w:t>
      </w:r>
      <w:r w:rsidRPr="00D30F1B">
        <w:t xml:space="preserve"> </w:t>
      </w:r>
      <w:r>
        <w:t>tab</w:t>
      </w:r>
      <w:r w:rsidRPr="00217C0B">
        <w:t xml:space="preserve">. </w:t>
      </w:r>
      <w:r>
        <w:t xml:space="preserve"> The step is completed upon printing of the letter.</w:t>
      </w:r>
    </w:p>
    <w:p w14:paraId="42B59B6D" w14:textId="28809DD5" w:rsidR="00CB57A3" w:rsidRDefault="00CB57A3" w:rsidP="001B4FE2">
      <w:pPr>
        <w:pStyle w:val="OrderedList"/>
        <w:jc w:val="both"/>
      </w:pPr>
      <w:r>
        <w:t xml:space="preserve">The </w:t>
      </w:r>
      <w:r>
        <w:rPr>
          <w:b/>
          <w:bCs/>
        </w:rPr>
        <w:t xml:space="preserve">Welcome Letter Sent </w:t>
      </w:r>
      <w:r>
        <w:t xml:space="preserve">step </w:t>
      </w:r>
      <w:r w:rsidR="002C4724">
        <w:t>is</w:t>
      </w:r>
      <w:r>
        <w:t xml:space="preserve"> added to the timeline during a nightly job when the necessary criteria is met. The step will not be displayed until all criteria are present. </w:t>
      </w:r>
    </w:p>
    <w:p w14:paraId="02CFA5F1" w14:textId="6AAF0791" w:rsidR="00805B9B" w:rsidRDefault="00375E18" w:rsidP="006C3C3F">
      <w:pPr>
        <w:pStyle w:val="OrderedList"/>
        <w:numPr>
          <w:ilvl w:val="0"/>
          <w:numId w:val="436"/>
        </w:numPr>
        <w:jc w:val="both"/>
      </w:pPr>
      <w:r>
        <w:t>C</w:t>
      </w:r>
      <w:r w:rsidR="001E609A">
        <w:t>lick</w:t>
      </w:r>
      <w:r w:rsidR="00217C0B" w:rsidRPr="00217C0B">
        <w:t xml:space="preserve"> </w:t>
      </w:r>
      <w:r w:rsidR="001E609A">
        <w:t xml:space="preserve">the </w:t>
      </w:r>
      <w:r w:rsidR="00CB57A3">
        <w:rPr>
          <w:b/>
        </w:rPr>
        <w:t>print</w:t>
      </w:r>
      <w:r w:rsidR="003B0561">
        <w:rPr>
          <w:b/>
        </w:rPr>
        <w:t>er</w:t>
      </w:r>
      <w:r w:rsidR="00217C0B" w:rsidRPr="00D11B4D">
        <w:rPr>
          <w:b/>
        </w:rPr>
        <w:t xml:space="preserve"> icon</w:t>
      </w:r>
      <w:r w:rsidR="00217C0B" w:rsidRPr="00217C0B">
        <w:t xml:space="preserve"> beside </w:t>
      </w:r>
      <w:r w:rsidR="001E609A">
        <w:t xml:space="preserve">the </w:t>
      </w:r>
      <w:r w:rsidR="00217C0B" w:rsidRPr="00217C0B">
        <w:t xml:space="preserve">step </w:t>
      </w:r>
      <w:r w:rsidR="00B97F66">
        <w:rPr>
          <w:b/>
        </w:rPr>
        <w:t>Welcome Letter Sent</w:t>
      </w:r>
      <w:r w:rsidRPr="00D11B4D">
        <w:rPr>
          <w:b/>
        </w:rPr>
        <w:t xml:space="preserve"> </w:t>
      </w:r>
      <w:r>
        <w:t>t</w:t>
      </w:r>
      <w:r w:rsidR="00805B9B">
        <w:t>o generate the Welcome letter</w:t>
      </w:r>
      <w:r w:rsidR="001E609A">
        <w:t xml:space="preserve">. On the </w:t>
      </w:r>
      <w:r w:rsidR="00217C0B" w:rsidRPr="00D11B4D">
        <w:rPr>
          <w:b/>
        </w:rPr>
        <w:t>Modify Letter Fields</w:t>
      </w:r>
      <w:r w:rsidR="00217C0B" w:rsidRPr="00217C0B">
        <w:t xml:space="preserve"> window</w:t>
      </w:r>
      <w:r w:rsidR="001E609A">
        <w:t>, edit</w:t>
      </w:r>
      <w:r w:rsidR="00217C0B" w:rsidRPr="00217C0B">
        <w:t xml:space="preserve"> the </w:t>
      </w:r>
      <w:r w:rsidR="001E609A">
        <w:t>s</w:t>
      </w:r>
      <w:r w:rsidR="00217C0B" w:rsidRPr="00217C0B">
        <w:t xml:space="preserve">ubject and </w:t>
      </w:r>
      <w:r w:rsidR="001E609A">
        <w:t>s</w:t>
      </w:r>
      <w:r w:rsidR="00217C0B" w:rsidRPr="00217C0B">
        <w:t xml:space="preserve">alutation and </w:t>
      </w:r>
      <w:r w:rsidR="001E609A">
        <w:t xml:space="preserve">click </w:t>
      </w:r>
      <w:r w:rsidR="00217C0B" w:rsidRPr="00D11B4D">
        <w:rPr>
          <w:b/>
          <w:bCs/>
        </w:rPr>
        <w:t>OK</w:t>
      </w:r>
      <w:r w:rsidR="00217C0B" w:rsidRPr="00217C0B">
        <w:t xml:space="preserve">. </w:t>
      </w:r>
      <w:r w:rsidR="00217C0B" w:rsidRPr="00D30F1B">
        <w:t>The Welcome Letter is displayed</w:t>
      </w:r>
      <w:r w:rsidR="00CB57A3">
        <w:t xml:space="preserve"> and auto-saved in the </w:t>
      </w:r>
      <w:r w:rsidR="00CB57A3" w:rsidRPr="00CB57A3">
        <w:rPr>
          <w:b/>
          <w:bCs/>
        </w:rPr>
        <w:t>Documents</w:t>
      </w:r>
      <w:r w:rsidR="00CB57A3">
        <w:t xml:space="preserve"> tab</w:t>
      </w:r>
      <w:r w:rsidR="00217C0B" w:rsidRPr="00D30F1B">
        <w:t>.</w:t>
      </w:r>
      <w:r w:rsidR="00937B62">
        <w:t xml:space="preserve"> </w:t>
      </w:r>
      <w:r w:rsidR="001B4FE2">
        <w:t>The step is completed upon printing of the letter.</w:t>
      </w:r>
      <w:r w:rsidR="002C4724">
        <w:t xml:space="preserve"> </w:t>
      </w:r>
      <w:r w:rsidR="001B4FE2">
        <w:t xml:space="preserve">If the current Payment Plan Type is Line of Credit, Modified Term, or Modified Tenure, </w:t>
      </w:r>
      <w:r w:rsidR="00B039CD">
        <w:t xml:space="preserve">and the loan has funds available to be drawn by the borrower, </w:t>
      </w:r>
      <w:r w:rsidR="001B4FE2">
        <w:t>then one Unscheduled Advance Request Form will be printed with the Welcome Letter.</w:t>
      </w:r>
    </w:p>
    <w:p w14:paraId="61CFF313" w14:textId="77426507" w:rsidR="007D5C9C" w:rsidRPr="00217C0B" w:rsidRDefault="007D5C9C" w:rsidP="006C3C3F">
      <w:pPr>
        <w:pStyle w:val="OrderedList"/>
        <w:numPr>
          <w:ilvl w:val="0"/>
          <w:numId w:val="436"/>
        </w:numPr>
        <w:jc w:val="both"/>
      </w:pPr>
      <w:r w:rsidRPr="00217C0B">
        <w:t>The step</w:t>
      </w:r>
      <w:r w:rsidR="00833C3E">
        <w:t>s</w:t>
      </w:r>
      <w:r w:rsidRPr="00217C0B">
        <w:t xml:space="preserve"> </w:t>
      </w:r>
      <w:r w:rsidRPr="00B83BF4">
        <w:rPr>
          <w:b/>
        </w:rPr>
        <w:t>Original Mortgage/Deed of Trust received by HUD</w:t>
      </w:r>
      <w:r w:rsidRPr="00217C0B">
        <w:t xml:space="preserve"> </w:t>
      </w:r>
      <w:r w:rsidR="00833C3E">
        <w:t xml:space="preserve">and </w:t>
      </w:r>
      <w:r w:rsidR="00833C3E">
        <w:rPr>
          <w:b/>
          <w:bCs/>
        </w:rPr>
        <w:t xml:space="preserve">Original Note received by HUD </w:t>
      </w:r>
      <w:r w:rsidRPr="00217C0B">
        <w:t>must be completed</w:t>
      </w:r>
      <w:r>
        <w:t xml:space="preserve"> by HUD NSC Contractor</w:t>
      </w:r>
      <w:r w:rsidR="00202A18">
        <w:t xml:space="preserve"> when the Servicer completed step</w:t>
      </w:r>
      <w:r w:rsidR="00E86ECF">
        <w:t>s</w:t>
      </w:r>
      <w:r w:rsidR="001B4FE2">
        <w:t xml:space="preserve"> </w:t>
      </w:r>
      <w:r w:rsidR="001B4FE2" w:rsidRPr="00B83BF4">
        <w:rPr>
          <w:b/>
        </w:rPr>
        <w:t xml:space="preserve">Original Mortgage/Deed of Trust </w:t>
      </w:r>
      <w:r w:rsidR="001B4FE2" w:rsidRPr="00A22CF4">
        <w:rPr>
          <w:b/>
        </w:rPr>
        <w:t>sent to HUD</w:t>
      </w:r>
      <w:r w:rsidR="00833C3E">
        <w:rPr>
          <w:b/>
        </w:rPr>
        <w:t xml:space="preserve"> </w:t>
      </w:r>
      <w:r w:rsidR="00833C3E">
        <w:rPr>
          <w:bCs/>
        </w:rPr>
        <w:t xml:space="preserve">and </w:t>
      </w:r>
      <w:r w:rsidR="00833C3E">
        <w:rPr>
          <w:b/>
        </w:rPr>
        <w:t>Original Note sent to HUD</w:t>
      </w:r>
      <w:r w:rsidR="00202A18">
        <w:t xml:space="preserve">. </w:t>
      </w:r>
    </w:p>
    <w:p w14:paraId="031E2FEE" w14:textId="4802A5EF" w:rsidR="007D5C9C" w:rsidRDefault="007D5C9C" w:rsidP="00A7727F">
      <w:pPr>
        <w:pStyle w:val="Heading3"/>
        <w:ind w:left="1080" w:hanging="1080"/>
        <w:jc w:val="both"/>
      </w:pPr>
      <w:bookmarkStart w:id="4540" w:name="_Toc315634032"/>
      <w:bookmarkStart w:id="4541" w:name="_Toc11334956"/>
      <w:bookmarkStart w:id="4542" w:name="_Toc74052191"/>
      <w:bookmarkStart w:id="4543" w:name="_Toc90643576"/>
      <w:bookmarkStart w:id="4544" w:name="_Toc230163522"/>
      <w:r>
        <w:t>Servicer Activities</w:t>
      </w:r>
      <w:bookmarkEnd w:id="4540"/>
      <w:bookmarkEnd w:id="4541"/>
      <w:bookmarkEnd w:id="4542"/>
      <w:bookmarkEnd w:id="4543"/>
      <w:r>
        <w:t xml:space="preserve"> </w:t>
      </w:r>
      <w:r w:rsidR="001B4FE2">
        <w:t xml:space="preserve"> - Claim Filing via “27011” step</w:t>
      </w:r>
      <w:bookmarkEnd w:id="4544"/>
    </w:p>
    <w:p w14:paraId="3EC6592F" w14:textId="0A1A72FC" w:rsidR="007D5C9C" w:rsidRPr="00BA2B86" w:rsidRDefault="007D5C9C" w:rsidP="006C3C3F">
      <w:pPr>
        <w:pStyle w:val="OrderedList"/>
        <w:numPr>
          <w:ilvl w:val="0"/>
          <w:numId w:val="437"/>
        </w:numPr>
        <w:jc w:val="both"/>
      </w:pPr>
      <w:r w:rsidRPr="001A5F4F">
        <w:t xml:space="preserve">On the </w:t>
      </w:r>
      <w:r w:rsidRPr="00B83BF4">
        <w:rPr>
          <w:b/>
        </w:rPr>
        <w:t>Claims Steps</w:t>
      </w:r>
      <w:r w:rsidRPr="001A5F4F">
        <w:t xml:space="preserve"> screen for </w:t>
      </w:r>
      <w:r w:rsidRPr="00BA2B86">
        <w:t xml:space="preserve">Claim Type </w:t>
      </w:r>
      <w:r w:rsidR="00D10E3F">
        <w:t xml:space="preserve">22-Assignment </w:t>
      </w:r>
      <w:r w:rsidRPr="001A5F4F">
        <w:t>timeline,</w:t>
      </w:r>
      <w:r>
        <w:t xml:space="preserve"> click</w:t>
      </w:r>
      <w:r w:rsidRPr="001A5F4F">
        <w:t xml:space="preserve"> the </w:t>
      </w:r>
      <w:r w:rsidRPr="00B83BF4">
        <w:t>magnifying glass icon</w:t>
      </w:r>
      <w:r w:rsidRPr="001A5F4F">
        <w:t xml:space="preserve"> beside </w:t>
      </w:r>
      <w:r w:rsidRPr="0072633D">
        <w:t xml:space="preserve">Step </w:t>
      </w:r>
      <w:r w:rsidR="00D10E3F" w:rsidRPr="00B33B90">
        <w:rPr>
          <w:b/>
          <w:bCs/>
        </w:rPr>
        <w:t>Assignment to HUD sent for recording/Servicer Files Claim Type 22 – Form 27011</w:t>
      </w:r>
      <w:r w:rsidRPr="0072633D">
        <w:t>.</w:t>
      </w:r>
      <w:r w:rsidRPr="001A5F4F">
        <w:t xml:space="preserve"> </w:t>
      </w:r>
      <w:r w:rsidR="001134D6">
        <w:t>This step does not allow completion directly from the timeline.</w:t>
      </w:r>
    </w:p>
    <w:p w14:paraId="5A583C62" w14:textId="5C30FCE1" w:rsidR="007D5C9C" w:rsidRDefault="007D5C9C" w:rsidP="006C3C3F">
      <w:pPr>
        <w:pStyle w:val="OrderedList"/>
        <w:numPr>
          <w:ilvl w:val="0"/>
          <w:numId w:val="437"/>
        </w:numPr>
        <w:jc w:val="both"/>
      </w:pPr>
      <w:r>
        <w:t>T</w:t>
      </w:r>
      <w:r w:rsidRPr="00BA2B86">
        <w:t xml:space="preserve">he </w:t>
      </w:r>
      <w:r w:rsidRPr="00B83BF4">
        <w:rPr>
          <w:b/>
        </w:rPr>
        <w:t>Claims Worksheet for Claim Type 2</w:t>
      </w:r>
      <w:r w:rsidR="00D10E3F" w:rsidRPr="00B83BF4">
        <w:rPr>
          <w:b/>
        </w:rPr>
        <w:t>2</w:t>
      </w:r>
      <w:r w:rsidR="00D10E3F" w:rsidRPr="00B83BF4">
        <w:t xml:space="preserve"> </w:t>
      </w:r>
      <w:r>
        <w:t xml:space="preserve">window is </w:t>
      </w:r>
      <w:r w:rsidRPr="00BA2B86">
        <w:t xml:space="preserve">displayed. A pop-up </w:t>
      </w:r>
      <w:r w:rsidR="006B3226">
        <w:t xml:space="preserve">warning </w:t>
      </w:r>
      <w:r w:rsidRPr="00BA2B86">
        <w:t xml:space="preserve">message </w:t>
      </w:r>
      <w:r>
        <w:t>is</w:t>
      </w:r>
      <w:r w:rsidRPr="00BA2B86">
        <w:t xml:space="preserve"> displayed indicating that the claim amount will be adjusted if </w:t>
      </w:r>
      <w:r>
        <w:t xml:space="preserve">it </w:t>
      </w:r>
      <w:r w:rsidRPr="00BA2B86">
        <w:t xml:space="preserve">exceeds Maximum Claim Amount. </w:t>
      </w:r>
      <w:r>
        <w:t>Click</w:t>
      </w:r>
      <w:r w:rsidRPr="00BA2B86">
        <w:t xml:space="preserve"> </w:t>
      </w:r>
      <w:r w:rsidRPr="00B83BF4">
        <w:t>OK</w:t>
      </w:r>
      <w:r w:rsidRPr="0072633D">
        <w:t xml:space="preserve"> </w:t>
      </w:r>
      <w:r w:rsidRPr="00BA2B86">
        <w:t>to proceed.</w:t>
      </w:r>
    </w:p>
    <w:p w14:paraId="66856DFE" w14:textId="5F37899D" w:rsidR="007D5C9C" w:rsidRDefault="006B3226" w:rsidP="003B6226">
      <w:pPr>
        <w:pStyle w:val="BodyText"/>
        <w:jc w:val="center"/>
      </w:pPr>
      <w:r w:rsidRPr="006B3226">
        <w:rPr>
          <w:noProof/>
        </w:rPr>
        <w:t xml:space="preserve"> </w:t>
      </w:r>
      <w:r w:rsidR="00CD5540" w:rsidRPr="00CD5540">
        <w:rPr>
          <w:noProof/>
        </w:rPr>
        <w:t xml:space="preserve"> </w:t>
      </w:r>
      <w:r w:rsidR="00CD5540">
        <w:rPr>
          <w:noProof/>
        </w:rPr>
        <w:drawing>
          <wp:inline distT="0" distB="0" distL="0" distR="0" wp14:anchorId="598B5E02" wp14:editId="1D8EC572">
            <wp:extent cx="2846354" cy="1114103"/>
            <wp:effectExtent l="0" t="0" r="0" b="0"/>
            <wp:docPr id="3130" name="Picture 3130"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0" name="Picture 3130" descr="Graphical user interface, text, application, chat or text message&#10;&#10;Description automatically generated"/>
                    <pic:cNvPicPr/>
                  </pic:nvPicPr>
                  <pic:blipFill>
                    <a:blip r:embed="rId413"/>
                    <a:stretch>
                      <a:fillRect/>
                    </a:stretch>
                  </pic:blipFill>
                  <pic:spPr>
                    <a:xfrm>
                      <a:off x="0" y="0"/>
                      <a:ext cx="2860560" cy="1119664"/>
                    </a:xfrm>
                    <a:prstGeom prst="rect">
                      <a:avLst/>
                    </a:prstGeom>
                  </pic:spPr>
                </pic:pic>
              </a:graphicData>
            </a:graphic>
          </wp:inline>
        </w:drawing>
      </w:r>
    </w:p>
    <w:p w14:paraId="27D983DD" w14:textId="0C5DB5CC" w:rsidR="007D5C9C" w:rsidRPr="00BA2B86" w:rsidRDefault="007D5C9C" w:rsidP="001879BA">
      <w:pPr>
        <w:pStyle w:val="FigureCaption0"/>
      </w:pPr>
      <w:bookmarkStart w:id="4545" w:name="_Toc74053124"/>
      <w:bookmarkStart w:id="4546" w:name="_Toc90644505"/>
      <w:bookmarkStart w:id="4547" w:name="_Toc23016425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27</w:t>
      </w:r>
      <w:r w:rsidR="00764635">
        <w:rPr>
          <w:noProof/>
        </w:rPr>
        <w:fldChar w:fldCharType="end"/>
      </w:r>
      <w:r>
        <w:rPr>
          <w:noProof/>
        </w:rPr>
        <w:t xml:space="preserve">: </w:t>
      </w:r>
      <w:r w:rsidR="006B3226">
        <w:rPr>
          <w:noProof/>
        </w:rPr>
        <w:t>Warning</w:t>
      </w:r>
      <w:r w:rsidR="00D10E3F">
        <w:rPr>
          <w:noProof/>
        </w:rPr>
        <w:t xml:space="preserve"> </w:t>
      </w:r>
      <w:r w:rsidR="00E23E3B">
        <w:rPr>
          <w:noProof/>
        </w:rPr>
        <w:t>M</w:t>
      </w:r>
      <w:r w:rsidR="00D10E3F">
        <w:rPr>
          <w:noProof/>
        </w:rPr>
        <w:t>essage for CT 22</w:t>
      </w:r>
      <w:bookmarkEnd w:id="4545"/>
      <w:bookmarkEnd w:id="4546"/>
      <w:bookmarkEnd w:id="4547"/>
    </w:p>
    <w:p w14:paraId="5EA47FEA" w14:textId="1F7E39C5" w:rsidR="007D5C9C" w:rsidRDefault="007D5C9C" w:rsidP="006C3C3F">
      <w:pPr>
        <w:pStyle w:val="OrderedList"/>
        <w:numPr>
          <w:ilvl w:val="0"/>
          <w:numId w:val="437"/>
        </w:numPr>
        <w:jc w:val="both"/>
      </w:pPr>
      <w:r w:rsidRPr="00BA2B86">
        <w:t xml:space="preserve">The </w:t>
      </w:r>
      <w:r w:rsidRPr="00BC2A13">
        <w:rPr>
          <w:b/>
          <w:bCs/>
        </w:rPr>
        <w:t>Claims Worksheet for Claim Type 2</w:t>
      </w:r>
      <w:r w:rsidR="00D10E3F" w:rsidRPr="00BC2A13">
        <w:rPr>
          <w:b/>
          <w:bCs/>
        </w:rPr>
        <w:t>2</w:t>
      </w:r>
      <w:r w:rsidRPr="00BA2B86">
        <w:t xml:space="preserve"> window is an electronic version of Claim Form HUD-27011. Data fields </w:t>
      </w:r>
      <w:r>
        <w:t>are</w:t>
      </w:r>
      <w:r w:rsidR="00D10E3F">
        <w:t xml:space="preserve"> pre-filled by the system.</w:t>
      </w:r>
      <w:r w:rsidR="00D10E3F" w:rsidRPr="00BA2B86">
        <w:t xml:space="preserve"> The</w:t>
      </w:r>
      <w:r w:rsidRPr="00BA2B86">
        <w:t xml:space="preserve"> following links are available </w:t>
      </w:r>
      <w:r>
        <w:t xml:space="preserve">in </w:t>
      </w:r>
      <w:r w:rsidRPr="00BA2B86">
        <w:t>the window header:</w:t>
      </w:r>
    </w:p>
    <w:p w14:paraId="19BD9532" w14:textId="72934447" w:rsidR="007D5C9C" w:rsidRPr="00BA2B86" w:rsidRDefault="007D5C9C" w:rsidP="00F874DE">
      <w:pPr>
        <w:pStyle w:val="UnorderedListIndent"/>
        <w:jc w:val="both"/>
      </w:pPr>
      <w:r w:rsidRPr="00D10E3F">
        <w:rPr>
          <w:b/>
        </w:rPr>
        <w:t>Save Changes:</w:t>
      </w:r>
      <w:r w:rsidRPr="00D10E3F">
        <w:t xml:space="preserve"> </w:t>
      </w:r>
      <w:r>
        <w:t>S</w:t>
      </w:r>
      <w:r w:rsidRPr="00BA2B86">
        <w:t xml:space="preserve">ave </w:t>
      </w:r>
      <w:r>
        <w:t>c</w:t>
      </w:r>
      <w:r w:rsidR="00FD69A4">
        <w:t>hanges made to the claim for</w:t>
      </w:r>
    </w:p>
    <w:p w14:paraId="19116E11" w14:textId="77777777" w:rsidR="007D5C9C" w:rsidRPr="00BA2B86" w:rsidRDefault="007D5C9C" w:rsidP="00F874DE">
      <w:pPr>
        <w:pStyle w:val="UnorderedListIndent"/>
        <w:jc w:val="both"/>
      </w:pPr>
      <w:r w:rsidRPr="00D10E3F">
        <w:rPr>
          <w:b/>
        </w:rPr>
        <w:t>Validate Claim:</w:t>
      </w:r>
      <w:r w:rsidRPr="00D10E3F">
        <w:t xml:space="preserve"> </w:t>
      </w:r>
      <w:r>
        <w:t>Execute</w:t>
      </w:r>
      <w:r w:rsidRPr="00BA2B86">
        <w:t xml:space="preserve"> the validations on the claim form. Failed validations </w:t>
      </w:r>
      <w:r>
        <w:t xml:space="preserve">are </w:t>
      </w:r>
      <w:r w:rsidRPr="00BA2B86">
        <w:t xml:space="preserve">displayed with </w:t>
      </w:r>
      <w:r>
        <w:t xml:space="preserve">a </w:t>
      </w:r>
      <w:r w:rsidRPr="00BA2B86">
        <w:t xml:space="preserve">validation message. </w:t>
      </w:r>
    </w:p>
    <w:p w14:paraId="4CB83FEB" w14:textId="1A9C806D" w:rsidR="007D5C9C" w:rsidRPr="00BA2B86" w:rsidRDefault="007D5C9C" w:rsidP="00F874DE">
      <w:pPr>
        <w:pStyle w:val="UnorderedListIndent"/>
        <w:jc w:val="both"/>
      </w:pPr>
      <w:r w:rsidRPr="00D10E3F">
        <w:rPr>
          <w:b/>
        </w:rPr>
        <w:t>View Claim:</w:t>
      </w:r>
      <w:r w:rsidRPr="00BA2B86">
        <w:t xml:space="preserve"> </w:t>
      </w:r>
      <w:r>
        <w:t>G</w:t>
      </w:r>
      <w:r w:rsidRPr="00BA2B86">
        <w:t xml:space="preserve">enerate </w:t>
      </w:r>
      <w:r>
        <w:t xml:space="preserve">a </w:t>
      </w:r>
      <w:r w:rsidRPr="00BA2B86">
        <w:t xml:space="preserve">PDF of the </w:t>
      </w:r>
      <w:r w:rsidR="00E04CEC" w:rsidRPr="00BA2B86">
        <w:t>Claim Form</w:t>
      </w:r>
      <w:r w:rsidR="00E04CEC">
        <w:t xml:space="preserve"> HUD-</w:t>
      </w:r>
      <w:r w:rsidR="00E04CEC" w:rsidRPr="00BA2B86">
        <w:t>27011</w:t>
      </w:r>
    </w:p>
    <w:p w14:paraId="5378E79F" w14:textId="77777777" w:rsidR="007D5C9C" w:rsidRDefault="007D5C9C" w:rsidP="00F874DE">
      <w:pPr>
        <w:pStyle w:val="UnorderedListIndent"/>
        <w:jc w:val="both"/>
      </w:pPr>
      <w:r w:rsidRPr="00D10E3F">
        <w:rPr>
          <w:b/>
        </w:rPr>
        <w:t>Finalize and Submit Claim:</w:t>
      </w:r>
      <w:r w:rsidRPr="00BA2B86">
        <w:t xml:space="preserve"> </w:t>
      </w:r>
      <w:r>
        <w:t>Enables s</w:t>
      </w:r>
      <w:r w:rsidRPr="00BA2B86">
        <w:t>ervicer</w:t>
      </w:r>
      <w:r>
        <w:t>s</w:t>
      </w:r>
      <w:r w:rsidRPr="00BA2B86">
        <w:t xml:space="preserve"> to submit </w:t>
      </w:r>
      <w:r>
        <w:t xml:space="preserve">a </w:t>
      </w:r>
      <w:r w:rsidRPr="00BA2B86">
        <w:t xml:space="preserve">claim. </w:t>
      </w:r>
      <w:r>
        <w:t>C</w:t>
      </w:r>
      <w:r w:rsidRPr="00BA2B86">
        <w:t>laim</w:t>
      </w:r>
      <w:r>
        <w:t>s</w:t>
      </w:r>
      <w:r w:rsidRPr="00BA2B86">
        <w:t xml:space="preserve"> with failed validations</w:t>
      </w:r>
      <w:r>
        <w:t xml:space="preserve"> cannot be submitted</w:t>
      </w:r>
      <w:r w:rsidRPr="00BA2B86">
        <w:t xml:space="preserve">. </w:t>
      </w:r>
    </w:p>
    <w:p w14:paraId="04EF64C2" w14:textId="0040B302" w:rsidR="007D5C9C" w:rsidRDefault="007D5C9C" w:rsidP="006C3C3F">
      <w:pPr>
        <w:pStyle w:val="OrderedList"/>
        <w:numPr>
          <w:ilvl w:val="0"/>
          <w:numId w:val="437"/>
        </w:numPr>
        <w:jc w:val="both"/>
      </w:pPr>
      <w:r>
        <w:t>R</w:t>
      </w:r>
      <w:r w:rsidRPr="00BA2B86">
        <w:t xml:space="preserve">eview the data populated on the </w:t>
      </w:r>
      <w:r w:rsidR="00C06B24" w:rsidRPr="00C92B1E">
        <w:rPr>
          <w:b/>
        </w:rPr>
        <w:t>Claim Form HUD-27011</w:t>
      </w:r>
      <w:r w:rsidRPr="00BA2B86">
        <w:t xml:space="preserve"> by selecting each of the sections listed below </w:t>
      </w:r>
      <w:r>
        <w:t>and make any required updates.</w:t>
      </w:r>
    </w:p>
    <w:p w14:paraId="6EF91C59" w14:textId="77777777" w:rsidR="007D5C9C" w:rsidRPr="00502685" w:rsidRDefault="007D5C9C" w:rsidP="00F874DE">
      <w:pPr>
        <w:pStyle w:val="UnorderedListIndent"/>
        <w:jc w:val="both"/>
        <w:rPr>
          <w:b/>
        </w:rPr>
      </w:pPr>
      <w:r w:rsidRPr="009567FC">
        <w:rPr>
          <w:b/>
        </w:rPr>
        <w:t>Part A</w:t>
      </w:r>
      <w:r w:rsidRPr="00502685">
        <w:rPr>
          <w:b/>
        </w:rPr>
        <w:t xml:space="preserve">: </w:t>
      </w:r>
      <w:r w:rsidRPr="00502685">
        <w:t>General Information</w:t>
      </w:r>
    </w:p>
    <w:p w14:paraId="65C1732C" w14:textId="77777777" w:rsidR="007D5C9C" w:rsidRPr="00502685" w:rsidRDefault="007D5C9C"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496C4E1A" w14:textId="61E91C12" w:rsidR="007D5C9C" w:rsidRPr="00751E5F" w:rsidRDefault="007D5C9C" w:rsidP="00F874DE">
      <w:pPr>
        <w:pStyle w:val="UnorderedListIndent"/>
        <w:jc w:val="both"/>
        <w:rPr>
          <w:b/>
        </w:rPr>
      </w:pPr>
      <w:r w:rsidRPr="009567FC">
        <w:rPr>
          <w:b/>
        </w:rPr>
        <w:t>Part C</w:t>
      </w:r>
      <w:r w:rsidRPr="00502685">
        <w:rPr>
          <w:b/>
        </w:rPr>
        <w:t xml:space="preserve">: </w:t>
      </w:r>
      <w:r w:rsidRPr="00502685">
        <w:t>Support Document</w:t>
      </w:r>
      <w:r>
        <w:t>s</w:t>
      </w:r>
      <w:r w:rsidR="00751E5F">
        <w:t xml:space="preserve"> (this section is N/A for CT 22)</w:t>
      </w:r>
    </w:p>
    <w:p w14:paraId="0F57E0FC" w14:textId="420CB873" w:rsidR="00751E5F" w:rsidRDefault="007D5C9C" w:rsidP="00F874DE">
      <w:pPr>
        <w:pStyle w:val="UnorderedListIndent"/>
        <w:jc w:val="both"/>
      </w:pPr>
      <w:r w:rsidRPr="00751E5F">
        <w:rPr>
          <w:b/>
        </w:rPr>
        <w:t xml:space="preserve">Part D: </w:t>
      </w:r>
      <w:r w:rsidRPr="00502685">
        <w:t>Support Document</w:t>
      </w:r>
      <w:r>
        <w:t>s</w:t>
      </w:r>
      <w:r w:rsidR="00751E5F">
        <w:t xml:space="preserve"> (this section is N/A for CT 22)</w:t>
      </w:r>
    </w:p>
    <w:p w14:paraId="3C4B6A7E" w14:textId="7D0CE539" w:rsidR="007D5C9C" w:rsidRDefault="007D5C9C" w:rsidP="00F874DE">
      <w:pPr>
        <w:pStyle w:val="UnorderedListIndent"/>
        <w:jc w:val="both"/>
      </w:pPr>
      <w:r w:rsidRPr="00751E5F">
        <w:rPr>
          <w:b/>
        </w:rPr>
        <w:t xml:space="preserve">Part E: </w:t>
      </w:r>
      <w:r w:rsidRPr="00502685">
        <w:t>Support Document</w:t>
      </w:r>
      <w:r>
        <w:t>s</w:t>
      </w:r>
      <w:r w:rsidR="00751E5F">
        <w:t xml:space="preserve"> (this section is N/A for CT 22)</w:t>
      </w:r>
    </w:p>
    <w:p w14:paraId="7EA497EA" w14:textId="3E9914BE" w:rsidR="00BC2A13" w:rsidRDefault="00BC2A13" w:rsidP="00BC2A13">
      <w:pPr>
        <w:pStyle w:val="OrderedList"/>
        <w:jc w:val="both"/>
      </w:pPr>
      <w:r>
        <w:t>TIP: For CT22, the total claim amount to be paid is displayed in Block 137 under Part B prior to claim submission.</w:t>
      </w:r>
    </w:p>
    <w:p w14:paraId="79F468C6" w14:textId="2531B2C9" w:rsidR="00751E5F" w:rsidRPr="00217C0B" w:rsidRDefault="00751E5F" w:rsidP="006C3C3F">
      <w:pPr>
        <w:pStyle w:val="OrderedList"/>
        <w:numPr>
          <w:ilvl w:val="0"/>
          <w:numId w:val="437"/>
        </w:numPr>
        <w:jc w:val="both"/>
      </w:pPr>
      <w:r>
        <w:t xml:space="preserve">Click </w:t>
      </w:r>
      <w:r w:rsidRPr="00C92B1E">
        <w:rPr>
          <w:b/>
        </w:rPr>
        <w:t>Save Changes</w:t>
      </w:r>
      <w:r w:rsidRPr="00217C0B">
        <w:t xml:space="preserve"> after populating any data (for example: Update Mortgagee Comments field in Part A</w:t>
      </w:r>
      <w:r w:rsidR="00721586">
        <w:t>).</w:t>
      </w:r>
    </w:p>
    <w:p w14:paraId="4335A020" w14:textId="2F480BAB" w:rsidR="007D5C9C" w:rsidRPr="00FD69A4" w:rsidRDefault="007D5C9C" w:rsidP="006C3C3F">
      <w:pPr>
        <w:pStyle w:val="OrderedList"/>
        <w:numPr>
          <w:ilvl w:val="0"/>
          <w:numId w:val="437"/>
        </w:numPr>
        <w:jc w:val="both"/>
      </w:pPr>
      <w:r w:rsidRPr="00FD69A4">
        <w:t xml:space="preserve">Click </w:t>
      </w:r>
      <w:r w:rsidRPr="0003742D">
        <w:rPr>
          <w:b/>
          <w:bCs/>
        </w:rPr>
        <w:t>Validate Claim</w:t>
      </w:r>
      <w:r w:rsidRPr="00FD69A4">
        <w:t>, after completing the review.</w:t>
      </w:r>
    </w:p>
    <w:p w14:paraId="7B4CB8F3" w14:textId="4BEC20CD" w:rsidR="007D5C9C" w:rsidRPr="00FD69A4" w:rsidRDefault="007D5C9C" w:rsidP="006C3C3F">
      <w:pPr>
        <w:pStyle w:val="OrderedList"/>
        <w:numPr>
          <w:ilvl w:val="0"/>
          <w:numId w:val="437"/>
        </w:numPr>
        <w:jc w:val="both"/>
      </w:pPr>
      <w:r w:rsidRPr="00FD69A4">
        <w:t xml:space="preserve"> </w:t>
      </w:r>
      <w:r w:rsidR="0003742D" w:rsidRPr="0003742D">
        <w:rPr>
          <w:b/>
          <w:bCs/>
        </w:rPr>
        <w:t>Validation Errors</w:t>
      </w:r>
      <w:r w:rsidR="0003742D">
        <w:t xml:space="preserve">: </w:t>
      </w:r>
      <w:r w:rsidRPr="00FD69A4">
        <w:t>The following information is displayed at the top of the screen</w:t>
      </w:r>
      <w:r w:rsidR="00301CFB" w:rsidRPr="00FD69A4">
        <w:t xml:space="preserve"> if any of the validations fail</w:t>
      </w:r>
      <w:r w:rsidRPr="00FD69A4">
        <w:t>:</w:t>
      </w:r>
    </w:p>
    <w:p w14:paraId="49602D80" w14:textId="77777777" w:rsidR="007D5C9C" w:rsidRPr="00A61557" w:rsidRDefault="007D5C9C" w:rsidP="00F874DE">
      <w:pPr>
        <w:pStyle w:val="UnorderedListIndent"/>
        <w:jc w:val="both"/>
      </w:pPr>
      <w:r>
        <w:t>P</w:t>
      </w:r>
      <w:r w:rsidRPr="00A61557">
        <w:t xml:space="preserve">art of the Form HUD-27011 </w:t>
      </w:r>
      <w:r>
        <w:t>where the error occurred</w:t>
      </w:r>
    </w:p>
    <w:p w14:paraId="09BE5EA5" w14:textId="77777777" w:rsidR="007D5C9C" w:rsidRPr="00A61557" w:rsidRDefault="007D5C9C" w:rsidP="00F874DE">
      <w:pPr>
        <w:pStyle w:val="UnorderedListIndent"/>
        <w:jc w:val="both"/>
      </w:pPr>
      <w:r>
        <w:t>Field name associated with the error occurred</w:t>
      </w:r>
    </w:p>
    <w:p w14:paraId="67419CEE" w14:textId="77777777" w:rsidR="007D5C9C" w:rsidRDefault="007D5C9C" w:rsidP="00F874DE">
      <w:pPr>
        <w:pStyle w:val="UnorderedListIndent"/>
        <w:jc w:val="both"/>
      </w:pPr>
      <w:r>
        <w:t>D</w:t>
      </w:r>
      <w:r w:rsidRPr="00A61557">
        <w:t>escription of the error</w:t>
      </w:r>
    </w:p>
    <w:p w14:paraId="649CC161" w14:textId="77777777" w:rsidR="00BC2A13" w:rsidRDefault="00BC2A13" w:rsidP="00BC2A13">
      <w:pPr>
        <w:pStyle w:val="UnorderedListIndent"/>
        <w:numPr>
          <w:ilvl w:val="0"/>
          <w:numId w:val="0"/>
        </w:numPr>
        <w:jc w:val="both"/>
      </w:pPr>
    </w:p>
    <w:p w14:paraId="6CB39EDF" w14:textId="77777777" w:rsidR="00BC2A13" w:rsidRDefault="00BC2A13" w:rsidP="00BC2A13">
      <w:pPr>
        <w:pStyle w:val="UnorderedListIndent"/>
        <w:jc w:val="both"/>
      </w:pPr>
      <w:r>
        <w:t>Validation Error examples:</w:t>
      </w:r>
    </w:p>
    <w:p w14:paraId="3AB4D2BD" w14:textId="02C5FECD" w:rsidR="00BC2A13" w:rsidRPr="00A61557" w:rsidRDefault="00BC2A13" w:rsidP="00F874DE">
      <w:pPr>
        <w:pStyle w:val="UnorderedListIndent"/>
        <w:jc w:val="both"/>
      </w:pPr>
      <w:r>
        <w:rPr>
          <w:b/>
          <w:bCs/>
        </w:rPr>
        <w:t>Mortgagee’s reference number is required</w:t>
      </w:r>
    </w:p>
    <w:p w14:paraId="1AEAD301" w14:textId="70A740D9" w:rsidR="007D5C9C" w:rsidRDefault="00CD5540" w:rsidP="003B6226">
      <w:pPr>
        <w:pStyle w:val="BodyText"/>
        <w:jc w:val="center"/>
      </w:pPr>
      <w:r w:rsidRPr="00CD5540">
        <w:rPr>
          <w:noProof/>
        </w:rPr>
        <w:t xml:space="preserve"> </w:t>
      </w:r>
      <w:r>
        <w:rPr>
          <w:noProof/>
        </w:rPr>
        <w:drawing>
          <wp:inline distT="0" distB="0" distL="0" distR="0" wp14:anchorId="760ADEFB" wp14:editId="09396F8C">
            <wp:extent cx="4895850" cy="1767946"/>
            <wp:effectExtent l="0" t="0" r="0" b="3810"/>
            <wp:docPr id="3131" name="Picture 3131" descr="Graphical user interface,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1" name="Picture 3131" descr="Graphical user interface, application, email&#10;&#10;Description automatically generated"/>
                    <pic:cNvPicPr/>
                  </pic:nvPicPr>
                  <pic:blipFill>
                    <a:blip r:embed="rId430"/>
                    <a:stretch>
                      <a:fillRect/>
                    </a:stretch>
                  </pic:blipFill>
                  <pic:spPr>
                    <a:xfrm>
                      <a:off x="0" y="0"/>
                      <a:ext cx="4906448" cy="1771773"/>
                    </a:xfrm>
                    <a:prstGeom prst="rect">
                      <a:avLst/>
                    </a:prstGeom>
                  </pic:spPr>
                </pic:pic>
              </a:graphicData>
            </a:graphic>
          </wp:inline>
        </w:drawing>
      </w:r>
    </w:p>
    <w:p w14:paraId="3DAD7E71" w14:textId="1EBFC9AD" w:rsidR="007D5C9C" w:rsidRPr="00BA2B86" w:rsidRDefault="007D5C9C" w:rsidP="001879BA">
      <w:pPr>
        <w:pStyle w:val="FigureCaption0"/>
      </w:pPr>
      <w:bookmarkStart w:id="4548" w:name="_Toc74053125"/>
      <w:bookmarkStart w:id="4549" w:name="_Toc90644506"/>
      <w:bookmarkStart w:id="4550" w:name="_Toc23016425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28</w:t>
      </w:r>
      <w:r w:rsidR="00764635">
        <w:rPr>
          <w:noProof/>
        </w:rPr>
        <w:fldChar w:fldCharType="end"/>
      </w:r>
      <w:r>
        <w:rPr>
          <w:noProof/>
        </w:rPr>
        <w:t>: Claims Worksheet for CT 2</w:t>
      </w:r>
      <w:r w:rsidR="00D10E3F">
        <w:rPr>
          <w:noProof/>
        </w:rPr>
        <w:t>2</w:t>
      </w:r>
      <w:r>
        <w:rPr>
          <w:noProof/>
        </w:rPr>
        <w:t xml:space="preserve"> with Validation Errors</w:t>
      </w:r>
      <w:bookmarkEnd w:id="4548"/>
      <w:bookmarkEnd w:id="4549"/>
      <w:bookmarkEnd w:id="4550"/>
      <w:r w:rsidRPr="00BA2B86">
        <w:t xml:space="preserve"> </w:t>
      </w:r>
    </w:p>
    <w:p w14:paraId="62325A55" w14:textId="77777777" w:rsidR="004F4F68" w:rsidRDefault="004F4F68" w:rsidP="0086080A">
      <w:pPr>
        <w:pStyle w:val="UnorderedListIndent"/>
        <w:jc w:val="both"/>
      </w:pPr>
      <w:r w:rsidRPr="004F4F68">
        <w:rPr>
          <w:b/>
        </w:rPr>
        <w:t>Missing Investor Banking Information</w:t>
      </w:r>
      <w:r>
        <w:t>: If the Investor Banking information (Routing#, Tax ID or Account#) is missing, the system will not allow the servicer to submit the claim. A validation error message will be displayed on the Claims Worksheet informing the user that the information is required to submit a claim.</w:t>
      </w:r>
    </w:p>
    <w:p w14:paraId="33CD3938" w14:textId="1EBBB573" w:rsidR="003546DD" w:rsidRDefault="00CD5540" w:rsidP="00B12149">
      <w:pPr>
        <w:pStyle w:val="BodyText"/>
        <w:keepNext/>
        <w:jc w:val="center"/>
      </w:pPr>
      <w:r>
        <w:rPr>
          <w:noProof/>
        </w:rPr>
        <w:drawing>
          <wp:inline distT="0" distB="0" distL="0" distR="0" wp14:anchorId="6BCA8D83" wp14:editId="7B790C1F">
            <wp:extent cx="4505325" cy="1808869"/>
            <wp:effectExtent l="0" t="0" r="0" b="1270"/>
            <wp:docPr id="3132" name="Picture 3132" descr="Graphical user interface,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2" name="Picture 3132" descr="Graphical user interface, application, email&#10;&#10;Description automatically generated"/>
                    <pic:cNvPicPr/>
                  </pic:nvPicPr>
                  <pic:blipFill>
                    <a:blip r:embed="rId431"/>
                    <a:stretch>
                      <a:fillRect/>
                    </a:stretch>
                  </pic:blipFill>
                  <pic:spPr>
                    <a:xfrm>
                      <a:off x="0" y="0"/>
                      <a:ext cx="4525359" cy="1816913"/>
                    </a:xfrm>
                    <a:prstGeom prst="rect">
                      <a:avLst/>
                    </a:prstGeom>
                  </pic:spPr>
                </pic:pic>
              </a:graphicData>
            </a:graphic>
          </wp:inline>
        </w:drawing>
      </w:r>
    </w:p>
    <w:p w14:paraId="43D88DEA" w14:textId="09018D6B" w:rsidR="007D5C9C" w:rsidRDefault="003546DD" w:rsidP="003546DD">
      <w:pPr>
        <w:pStyle w:val="FigureCaption0"/>
      </w:pPr>
      <w:bookmarkStart w:id="4551" w:name="_Toc74053126"/>
      <w:bookmarkStart w:id="4552" w:name="_Toc90644507"/>
      <w:bookmarkStart w:id="4553" w:name="_Toc230164254"/>
      <w:r>
        <w:t xml:space="preserve">Figure </w:t>
      </w:r>
      <w:fldSimple w:instr=" STYLEREF 1 \s ">
        <w:r w:rsidR="00942841">
          <w:rPr>
            <w:noProof/>
          </w:rPr>
          <w:t>8</w:t>
        </w:r>
      </w:fldSimple>
      <w:r w:rsidR="00AA1949">
        <w:noBreakHyphen/>
      </w:r>
      <w:fldSimple w:instr=" SEQ Figure \* ARABIC \s 1 ">
        <w:r w:rsidR="00942841">
          <w:rPr>
            <w:noProof/>
          </w:rPr>
          <w:t>29</w:t>
        </w:r>
      </w:fldSimple>
      <w:r>
        <w:t>:</w:t>
      </w:r>
      <w:r w:rsidRPr="00025916">
        <w:t xml:space="preserve"> Claims Worksheet for CT 2</w:t>
      </w:r>
      <w:r w:rsidR="00A514BA" w:rsidRPr="00025916">
        <w:t>2</w:t>
      </w:r>
      <w:r w:rsidRPr="00025916">
        <w:t xml:space="preserve"> with Missing Banking Information Validation Error</w:t>
      </w:r>
      <w:bookmarkEnd w:id="4551"/>
      <w:bookmarkEnd w:id="4552"/>
      <w:bookmarkEnd w:id="4553"/>
    </w:p>
    <w:p w14:paraId="5FAC7A97" w14:textId="1F73B109" w:rsidR="002501EA" w:rsidRDefault="002501EA" w:rsidP="0086080A">
      <w:pPr>
        <w:pStyle w:val="UnorderedListIndent"/>
        <w:jc w:val="both"/>
      </w:pPr>
      <w:r>
        <w:rPr>
          <w:b/>
        </w:rPr>
        <w:t>Active Due &amp; Payable</w:t>
      </w:r>
      <w:r>
        <w:t>: If there is an Active Due &amp; Payable with HUD Approval Timeline or an Active Due &amp; Payable without HUD Approval Timeline, the system will not allow the servicer to submit the claim. A validation error message will be displayed on the Claims Worksheet informing the user that there is an Active Due &amp; Payable on the loan.</w:t>
      </w:r>
    </w:p>
    <w:p w14:paraId="1B989392" w14:textId="66564040" w:rsidR="002501EA" w:rsidRDefault="002501EA" w:rsidP="00B12149">
      <w:pPr>
        <w:pStyle w:val="OrderedList"/>
        <w:jc w:val="center"/>
      </w:pPr>
      <w:r>
        <w:rPr>
          <w:noProof/>
        </w:rPr>
        <w:drawing>
          <wp:inline distT="0" distB="0" distL="0" distR="0" wp14:anchorId="6FBE3147" wp14:editId="6DD2FF4A">
            <wp:extent cx="4759578" cy="1754332"/>
            <wp:effectExtent l="19050" t="19050" r="22225" b="17780"/>
            <wp:docPr id="51077240"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077240" name="Picture 1" descr="A screenshot of a computer&#10;&#10;Description automatically generated"/>
                    <pic:cNvPicPr>
                      <a:picLocks noChangeAspect="1" noChangeArrowheads="1"/>
                    </pic:cNvPicPr>
                  </pic:nvPicPr>
                  <pic:blipFill>
                    <a:blip r:embed="rId414">
                      <a:extLst>
                        <a:ext uri="{28A0092B-C50C-407E-A947-70E740481C1C}">
                          <a14:useLocalDpi xmlns:a14="http://schemas.microsoft.com/office/drawing/2010/main" val="0"/>
                        </a:ext>
                      </a:extLst>
                    </a:blip>
                    <a:srcRect/>
                    <a:stretch>
                      <a:fillRect/>
                    </a:stretch>
                  </pic:blipFill>
                  <pic:spPr bwMode="auto">
                    <a:xfrm>
                      <a:off x="0" y="0"/>
                      <a:ext cx="4794566" cy="1767228"/>
                    </a:xfrm>
                    <a:prstGeom prst="rect">
                      <a:avLst/>
                    </a:prstGeom>
                    <a:noFill/>
                    <a:ln w="19050">
                      <a:solidFill>
                        <a:srgbClr val="0070C0"/>
                      </a:solidFill>
                    </a:ln>
                  </pic:spPr>
                </pic:pic>
              </a:graphicData>
            </a:graphic>
          </wp:inline>
        </w:drawing>
      </w:r>
    </w:p>
    <w:p w14:paraId="7AA1BE33" w14:textId="10608C1F" w:rsidR="002501EA" w:rsidRDefault="002501EA" w:rsidP="002501EA">
      <w:pPr>
        <w:pStyle w:val="FigureCaption0"/>
      </w:pPr>
      <w:bookmarkStart w:id="4554" w:name="_Toc230164255"/>
      <w:r>
        <w:t xml:space="preserve">Figure </w:t>
      </w:r>
      <w:fldSimple w:instr=" STYLEREF 1 \s ">
        <w:r w:rsidR="00942841">
          <w:rPr>
            <w:noProof/>
          </w:rPr>
          <w:t>8</w:t>
        </w:r>
      </w:fldSimple>
      <w:r w:rsidR="000705E9">
        <w:noBreakHyphen/>
      </w:r>
      <w:fldSimple w:instr=" SEQ Figure \* ARABIC \s 1 ">
        <w:r w:rsidR="00942841">
          <w:rPr>
            <w:noProof/>
          </w:rPr>
          <w:t>30</w:t>
        </w:r>
      </w:fldSimple>
      <w:r>
        <w:t>:</w:t>
      </w:r>
      <w:r w:rsidRPr="00025916">
        <w:t xml:space="preserve"> Claims Worksheet for CT 22 with </w:t>
      </w:r>
      <w:r>
        <w:t xml:space="preserve">Active Due &amp; Payable </w:t>
      </w:r>
      <w:r w:rsidRPr="00025916">
        <w:t>Validation Error</w:t>
      </w:r>
      <w:bookmarkEnd w:id="4554"/>
    </w:p>
    <w:p w14:paraId="3C0BF903" w14:textId="77777777" w:rsidR="002501EA" w:rsidRPr="00BA2B86" w:rsidRDefault="002501EA" w:rsidP="002501EA">
      <w:pPr>
        <w:pStyle w:val="OrderedList"/>
        <w:ind w:left="720"/>
        <w:jc w:val="both"/>
      </w:pPr>
    </w:p>
    <w:p w14:paraId="224CF2AA" w14:textId="0C9EFB36" w:rsidR="0003742D" w:rsidRDefault="0003742D" w:rsidP="006C3C3F">
      <w:pPr>
        <w:pStyle w:val="OrderedList"/>
        <w:numPr>
          <w:ilvl w:val="0"/>
          <w:numId w:val="437"/>
        </w:numPr>
        <w:jc w:val="both"/>
      </w:pPr>
      <w:r>
        <w:t xml:space="preserve">Update the information and click </w:t>
      </w:r>
      <w:r w:rsidRPr="00C92B1E">
        <w:rPr>
          <w:b/>
        </w:rPr>
        <w:t xml:space="preserve">Save </w:t>
      </w:r>
      <w:r w:rsidRPr="0072633D">
        <w:t>Changes</w:t>
      </w:r>
      <w:r>
        <w:t xml:space="preserve">. Then, click </w:t>
      </w:r>
      <w:r w:rsidRPr="00C92B1E">
        <w:rPr>
          <w:b/>
        </w:rPr>
        <w:t>Validate Claim</w:t>
      </w:r>
      <w:r>
        <w:t xml:space="preserve"> to check for any validation </w:t>
      </w:r>
      <w:r w:rsidR="002B6BDF">
        <w:t>errors</w:t>
      </w:r>
      <w:r>
        <w:t>.</w:t>
      </w:r>
      <w:r w:rsidRPr="00277244">
        <w:t xml:space="preserve"> </w:t>
      </w:r>
    </w:p>
    <w:p w14:paraId="4D8AB38B" w14:textId="570FDF8B" w:rsidR="00D10E3F" w:rsidRDefault="007D5C9C" w:rsidP="006C3C3F">
      <w:pPr>
        <w:pStyle w:val="OrderedList"/>
        <w:numPr>
          <w:ilvl w:val="0"/>
          <w:numId w:val="437"/>
        </w:numPr>
        <w:jc w:val="both"/>
      </w:pPr>
      <w:r>
        <w:t xml:space="preserve"> </w:t>
      </w:r>
      <w:r w:rsidR="00DF1B7E">
        <w:t>The s</w:t>
      </w:r>
      <w:r w:rsidRPr="00BA2B86">
        <w:t>uccess v</w:t>
      </w:r>
      <w:r>
        <w:t xml:space="preserve">alidation message is displayed if there are no </w:t>
      </w:r>
      <w:r w:rsidRPr="00BA2B86">
        <w:t>validation</w:t>
      </w:r>
      <w:r>
        <w:t xml:space="preserve"> </w:t>
      </w:r>
      <w:r w:rsidR="002B6BDF">
        <w:t>errors</w:t>
      </w:r>
      <w:r>
        <w:t>.</w:t>
      </w:r>
    </w:p>
    <w:p w14:paraId="5D16A72C" w14:textId="222CBF8A" w:rsidR="00D10E3F" w:rsidRDefault="00CD5540" w:rsidP="00B12149">
      <w:pPr>
        <w:pStyle w:val="BodyText"/>
        <w:jc w:val="center"/>
      </w:pPr>
      <w:r>
        <w:rPr>
          <w:noProof/>
        </w:rPr>
        <w:drawing>
          <wp:inline distT="0" distB="0" distL="0" distR="0" wp14:anchorId="0DFE3705" wp14:editId="5298A7CD">
            <wp:extent cx="4543425" cy="1415452"/>
            <wp:effectExtent l="0" t="0" r="0" b="0"/>
            <wp:docPr id="3133" name="Picture 3133" descr="Applicati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3" name="Picture 3133" descr="Application&#10;&#10;Description automatically generated with medium confidence"/>
                    <pic:cNvPicPr/>
                  </pic:nvPicPr>
                  <pic:blipFill>
                    <a:blip r:embed="rId415"/>
                    <a:stretch>
                      <a:fillRect/>
                    </a:stretch>
                  </pic:blipFill>
                  <pic:spPr>
                    <a:xfrm>
                      <a:off x="0" y="0"/>
                      <a:ext cx="4565506" cy="1422331"/>
                    </a:xfrm>
                    <a:prstGeom prst="rect">
                      <a:avLst/>
                    </a:prstGeom>
                  </pic:spPr>
                </pic:pic>
              </a:graphicData>
            </a:graphic>
          </wp:inline>
        </w:drawing>
      </w:r>
    </w:p>
    <w:p w14:paraId="7DF3C31D" w14:textId="6A3AF6E9" w:rsidR="007D5C9C" w:rsidRPr="00BA2B86" w:rsidRDefault="007D5C9C" w:rsidP="001879BA">
      <w:pPr>
        <w:pStyle w:val="FigureCaption0"/>
      </w:pPr>
      <w:bookmarkStart w:id="4555" w:name="_Toc74053127"/>
      <w:bookmarkStart w:id="4556" w:name="_Toc90644508"/>
      <w:bookmarkStart w:id="4557" w:name="_Toc23016425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fldSimple w:instr=" SEQ Figure \* ARABIC \s 1 ">
        <w:r w:rsidR="00942841">
          <w:rPr>
            <w:noProof/>
          </w:rPr>
          <w:t>31</w:t>
        </w:r>
      </w:fldSimple>
      <w:r w:rsidR="000705E9">
        <w:t xml:space="preserve">: </w:t>
      </w:r>
      <w:r>
        <w:rPr>
          <w:noProof/>
        </w:rPr>
        <w:t>Claims Worksheet for CT 2</w:t>
      </w:r>
      <w:r w:rsidR="00D10E3F">
        <w:rPr>
          <w:noProof/>
        </w:rPr>
        <w:t>2</w:t>
      </w:r>
      <w:r>
        <w:rPr>
          <w:noProof/>
        </w:rPr>
        <w:t xml:space="preserve"> with No Validation Errors</w:t>
      </w:r>
      <w:bookmarkEnd w:id="4555"/>
      <w:bookmarkEnd w:id="4556"/>
      <w:bookmarkEnd w:id="4557"/>
    </w:p>
    <w:p w14:paraId="0B91282C" w14:textId="69735D82" w:rsidR="007D5C9C" w:rsidRPr="00FD69A4" w:rsidRDefault="007D5C9C" w:rsidP="006C3C3F">
      <w:pPr>
        <w:pStyle w:val="OrderedList"/>
        <w:numPr>
          <w:ilvl w:val="0"/>
          <w:numId w:val="437"/>
        </w:numPr>
        <w:jc w:val="both"/>
      </w:pPr>
      <w:r w:rsidRPr="00FD69A4">
        <w:t xml:space="preserve">Click </w:t>
      </w:r>
      <w:r w:rsidRPr="0003742D">
        <w:rPr>
          <w:b/>
          <w:bCs/>
        </w:rPr>
        <w:t>Finalize and Submit</w:t>
      </w:r>
      <w:r w:rsidR="0003742D">
        <w:rPr>
          <w:b/>
          <w:bCs/>
        </w:rPr>
        <w:t xml:space="preserve"> Claim</w:t>
      </w:r>
      <w:r w:rsidRPr="00FD69A4">
        <w:t xml:space="preserve"> when the claim is ready for submission. After the claim is submitted, the claim form can no longer be updated. </w:t>
      </w:r>
    </w:p>
    <w:p w14:paraId="1BFB53D8" w14:textId="4E61D584" w:rsidR="00A514BA" w:rsidRDefault="001E7371" w:rsidP="006C3C3F">
      <w:pPr>
        <w:pStyle w:val="OrderedList"/>
        <w:numPr>
          <w:ilvl w:val="0"/>
          <w:numId w:val="437"/>
        </w:numPr>
        <w:jc w:val="both"/>
      </w:pPr>
      <w:r w:rsidRPr="00FD69A4">
        <w:t xml:space="preserve"> </w:t>
      </w:r>
      <w:r w:rsidR="007D5C9C" w:rsidRPr="00FD69A4">
        <w:t xml:space="preserve">A pop-up </w:t>
      </w:r>
      <w:r w:rsidR="006B3226">
        <w:t xml:space="preserve">warning </w:t>
      </w:r>
      <w:r w:rsidR="007D5C9C" w:rsidRPr="00FD69A4">
        <w:t>message display</w:t>
      </w:r>
      <w:r w:rsidR="00A90202">
        <w:t>s</w:t>
      </w:r>
      <w:r w:rsidR="007D5C9C" w:rsidRPr="00FD69A4">
        <w:t xml:space="preserve"> indicating that the claim amount will be adjusted if the Maximum Claim Amount is exceeded. </w:t>
      </w:r>
      <w:r w:rsidR="0044232B">
        <w:t xml:space="preserve">The pop-up message to verify the investor (Holder of the property) is also displayed. </w:t>
      </w:r>
      <w:r w:rsidR="0044232B" w:rsidRPr="00FD69A4">
        <w:t xml:space="preserve">Click </w:t>
      </w:r>
      <w:r w:rsidR="0044232B">
        <w:t>Yes</w:t>
      </w:r>
      <w:r w:rsidR="0044232B" w:rsidRPr="00FD69A4">
        <w:t>.</w:t>
      </w:r>
    </w:p>
    <w:p w14:paraId="58DD13BE" w14:textId="33C30B32" w:rsidR="00A514BA" w:rsidRDefault="00143331" w:rsidP="00A514BA">
      <w:pPr>
        <w:pStyle w:val="BodyText"/>
        <w:jc w:val="center"/>
      </w:pPr>
      <w:r w:rsidRPr="00143331">
        <w:rPr>
          <w:noProof/>
        </w:rPr>
        <w:t xml:space="preserve"> </w:t>
      </w:r>
      <w:r w:rsidR="00CD5540" w:rsidRPr="00CD5540">
        <w:rPr>
          <w:noProof/>
        </w:rPr>
        <w:t xml:space="preserve"> </w:t>
      </w:r>
      <w:r w:rsidR="00CD5540">
        <w:rPr>
          <w:noProof/>
        </w:rPr>
        <w:drawing>
          <wp:inline distT="0" distB="0" distL="0" distR="0" wp14:anchorId="41847831" wp14:editId="456A4F4B">
            <wp:extent cx="1989609" cy="1132019"/>
            <wp:effectExtent l="0" t="0" r="0" b="0"/>
            <wp:docPr id="3134" name="Picture 3134"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4" name="Picture 3134" descr="Graphical user interface, text, application, chat or text message&#10;&#10;Description automatically generated"/>
                    <pic:cNvPicPr/>
                  </pic:nvPicPr>
                  <pic:blipFill>
                    <a:blip r:embed="rId416"/>
                    <a:stretch>
                      <a:fillRect/>
                    </a:stretch>
                  </pic:blipFill>
                  <pic:spPr>
                    <a:xfrm>
                      <a:off x="0" y="0"/>
                      <a:ext cx="2000200" cy="1138045"/>
                    </a:xfrm>
                    <a:prstGeom prst="rect">
                      <a:avLst/>
                    </a:prstGeom>
                  </pic:spPr>
                </pic:pic>
              </a:graphicData>
            </a:graphic>
          </wp:inline>
        </w:drawing>
      </w:r>
    </w:p>
    <w:p w14:paraId="5ABEE48B" w14:textId="31694962" w:rsidR="007D5C9C" w:rsidRPr="00FD69A4" w:rsidRDefault="00A514BA" w:rsidP="00A514BA">
      <w:pPr>
        <w:pStyle w:val="FigureCaption0"/>
      </w:pPr>
      <w:bookmarkStart w:id="4558" w:name="_Toc74053128"/>
      <w:bookmarkStart w:id="4559" w:name="_Toc90644509"/>
      <w:bookmarkStart w:id="4560" w:name="_Toc23016425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32</w:t>
      </w:r>
      <w:r w:rsidR="00764635">
        <w:rPr>
          <w:noProof/>
        </w:rPr>
        <w:fldChar w:fldCharType="end"/>
      </w:r>
      <w:r>
        <w:rPr>
          <w:noProof/>
        </w:rPr>
        <w:t>:</w:t>
      </w:r>
      <w:r>
        <w:t xml:space="preserve"> </w:t>
      </w:r>
      <w:r w:rsidR="00143331">
        <w:t>Finalize and Submit Warning</w:t>
      </w:r>
      <w:r>
        <w:t xml:space="preserve"> Message for CT 22</w:t>
      </w:r>
      <w:bookmarkEnd w:id="4558"/>
      <w:bookmarkEnd w:id="4559"/>
      <w:bookmarkEnd w:id="4560"/>
    </w:p>
    <w:p w14:paraId="68528A0D" w14:textId="2413EE4F" w:rsidR="007D5C9C" w:rsidRPr="00FD69A4" w:rsidRDefault="001E7371" w:rsidP="006C3C3F">
      <w:pPr>
        <w:pStyle w:val="OrderedList"/>
        <w:numPr>
          <w:ilvl w:val="0"/>
          <w:numId w:val="437"/>
        </w:numPr>
        <w:jc w:val="both"/>
      </w:pPr>
      <w:r w:rsidRPr="00FD69A4">
        <w:t xml:space="preserve"> </w:t>
      </w:r>
      <w:r w:rsidR="007D5C9C" w:rsidRPr="00FD69A4">
        <w:t>A pop-up message is displayed requesting the user to Certify the claim form</w:t>
      </w:r>
      <w:r w:rsidR="00D10E3F" w:rsidRPr="00FD69A4">
        <w:t xml:space="preserve"> and confirm the transfer of servicing</w:t>
      </w:r>
      <w:r w:rsidR="007D5C9C" w:rsidRPr="00FD69A4">
        <w:t xml:space="preserve">. Click Yes. </w:t>
      </w:r>
    </w:p>
    <w:p w14:paraId="7354FB22" w14:textId="34F4C445" w:rsidR="007D5C9C" w:rsidRDefault="00CD5540" w:rsidP="003B6226">
      <w:pPr>
        <w:pStyle w:val="BodyText"/>
        <w:jc w:val="center"/>
      </w:pPr>
      <w:r w:rsidRPr="00CD5540">
        <w:rPr>
          <w:noProof/>
        </w:rPr>
        <w:t xml:space="preserve"> </w:t>
      </w:r>
      <w:r w:rsidR="00B57079">
        <w:rPr>
          <w:noProof/>
        </w:rPr>
        <w:drawing>
          <wp:inline distT="0" distB="0" distL="0" distR="0" wp14:anchorId="7077B48D" wp14:editId="1A70D8B3">
            <wp:extent cx="3304515" cy="3163897"/>
            <wp:effectExtent l="0" t="0" r="0" b="0"/>
            <wp:docPr id="9" name="Picture 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ext&#10;&#10;Description automatically generated"/>
                    <pic:cNvPicPr/>
                  </pic:nvPicPr>
                  <pic:blipFill>
                    <a:blip r:embed="rId417"/>
                    <a:stretch>
                      <a:fillRect/>
                    </a:stretch>
                  </pic:blipFill>
                  <pic:spPr>
                    <a:xfrm>
                      <a:off x="0" y="0"/>
                      <a:ext cx="3309763" cy="3168922"/>
                    </a:xfrm>
                    <a:prstGeom prst="rect">
                      <a:avLst/>
                    </a:prstGeom>
                  </pic:spPr>
                </pic:pic>
              </a:graphicData>
            </a:graphic>
          </wp:inline>
        </w:drawing>
      </w:r>
    </w:p>
    <w:p w14:paraId="2E97F7FE" w14:textId="2AFFFE50" w:rsidR="007D5C9C" w:rsidRPr="00BA2B86" w:rsidRDefault="007D5C9C" w:rsidP="001879BA">
      <w:pPr>
        <w:pStyle w:val="FigureCaption0"/>
      </w:pPr>
      <w:bookmarkStart w:id="4561" w:name="_Toc74053129"/>
      <w:bookmarkStart w:id="4562" w:name="_Toc90644510"/>
      <w:bookmarkStart w:id="4563" w:name="_Toc23016425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33</w:t>
      </w:r>
      <w:r w:rsidR="000705E9">
        <w:rPr>
          <w:noProof/>
        </w:rPr>
        <w:fldChar w:fldCharType="end"/>
      </w:r>
      <w:r w:rsidR="000705E9">
        <w:rPr>
          <w:noProof/>
        </w:rPr>
        <w:t>:</w:t>
      </w:r>
      <w:r w:rsidR="000705E9">
        <w:t xml:space="preserve"> </w:t>
      </w:r>
      <w:r>
        <w:rPr>
          <w:noProof/>
        </w:rPr>
        <w:t>Certify Window</w:t>
      </w:r>
      <w:r w:rsidR="00FC5945">
        <w:rPr>
          <w:noProof/>
        </w:rPr>
        <w:t xml:space="preserve"> – CT 22</w:t>
      </w:r>
      <w:bookmarkEnd w:id="4561"/>
      <w:bookmarkEnd w:id="4562"/>
      <w:bookmarkEnd w:id="4563"/>
    </w:p>
    <w:p w14:paraId="171191DC" w14:textId="5247B2B8" w:rsidR="007D5C9C" w:rsidRPr="00214C0E" w:rsidRDefault="007D5C9C" w:rsidP="0003742D">
      <w:pPr>
        <w:pStyle w:val="UnorderedListIndent"/>
        <w:jc w:val="both"/>
        <w:rPr>
          <w:bCs/>
        </w:rPr>
      </w:pPr>
      <w:r w:rsidRPr="00214C0E">
        <w:rPr>
          <w:bCs/>
        </w:rPr>
        <w:t xml:space="preserve">The final </w:t>
      </w:r>
      <w:r w:rsidRPr="00214C0E">
        <w:rPr>
          <w:b/>
        </w:rPr>
        <w:t>Claim Form HUD-27011</w:t>
      </w:r>
      <w:r w:rsidRPr="00214C0E">
        <w:rPr>
          <w:bCs/>
        </w:rPr>
        <w:t xml:space="preserve"> is auto-saved in the Documents tab. Only the </w:t>
      </w:r>
      <w:r w:rsidRPr="00214C0E">
        <w:rPr>
          <w:b/>
        </w:rPr>
        <w:t>View Claim</w:t>
      </w:r>
      <w:r w:rsidRPr="00214C0E">
        <w:rPr>
          <w:bCs/>
        </w:rPr>
        <w:t xml:space="preserve"> link is available on the header; the remaining links to </w:t>
      </w:r>
      <w:r w:rsidRPr="00214C0E">
        <w:rPr>
          <w:b/>
        </w:rPr>
        <w:t>Save Changes, Validate Claim</w:t>
      </w:r>
      <w:r w:rsidRPr="00214C0E">
        <w:rPr>
          <w:bCs/>
        </w:rPr>
        <w:t xml:space="preserve"> and </w:t>
      </w:r>
      <w:r w:rsidRPr="00214C0E">
        <w:rPr>
          <w:b/>
        </w:rPr>
        <w:t>Finalize and Submit</w:t>
      </w:r>
      <w:r w:rsidRPr="00214C0E">
        <w:rPr>
          <w:bCs/>
        </w:rPr>
        <w:t xml:space="preserve"> </w:t>
      </w:r>
      <w:r w:rsidR="00214C0E" w:rsidRPr="00214C0E">
        <w:rPr>
          <w:b/>
        </w:rPr>
        <w:t>Claim</w:t>
      </w:r>
      <w:r w:rsidR="00214C0E">
        <w:rPr>
          <w:bCs/>
        </w:rPr>
        <w:t xml:space="preserve"> </w:t>
      </w:r>
      <w:r w:rsidRPr="00214C0E">
        <w:rPr>
          <w:bCs/>
        </w:rPr>
        <w:t>will no longer be displayed.</w:t>
      </w:r>
    </w:p>
    <w:p w14:paraId="18155C72" w14:textId="1F5A404B" w:rsidR="007D5C9C" w:rsidRPr="00214C0E" w:rsidRDefault="007D5C9C" w:rsidP="0003742D">
      <w:pPr>
        <w:pStyle w:val="UnorderedListIndent"/>
        <w:jc w:val="both"/>
        <w:rPr>
          <w:bCs/>
        </w:rPr>
      </w:pPr>
      <w:r w:rsidRPr="00214C0E">
        <w:rPr>
          <w:bCs/>
        </w:rPr>
        <w:t xml:space="preserve">The final claim form is displayed in a file download window with options to Open, Save or Cancel. </w:t>
      </w:r>
    </w:p>
    <w:p w14:paraId="76E52328" w14:textId="086D39EC" w:rsidR="00751E5F" w:rsidRPr="00214C0E" w:rsidRDefault="00751E5F" w:rsidP="0003742D">
      <w:pPr>
        <w:pStyle w:val="UnorderedListIndent"/>
        <w:jc w:val="both"/>
        <w:rPr>
          <w:bCs/>
        </w:rPr>
      </w:pPr>
      <w:r w:rsidRPr="00214C0E">
        <w:rPr>
          <w:bCs/>
        </w:rPr>
        <w:t xml:space="preserve">The completion date on the step </w:t>
      </w:r>
      <w:r w:rsidRPr="00214C0E">
        <w:rPr>
          <w:b/>
        </w:rPr>
        <w:t>Assignment to HUD sent for recording/Servicer Files Claim Type 22 – Form 27011</w:t>
      </w:r>
      <w:r w:rsidRPr="00214C0E">
        <w:rPr>
          <w:bCs/>
        </w:rPr>
        <w:t xml:space="preserve"> is pre-filled with the date the claim is submitted.</w:t>
      </w:r>
    </w:p>
    <w:p w14:paraId="15D323A0" w14:textId="56285DD6" w:rsidR="00751E5F" w:rsidRPr="00FD69A4" w:rsidRDefault="001E7371" w:rsidP="006C3C3F">
      <w:pPr>
        <w:pStyle w:val="OrderedList"/>
        <w:numPr>
          <w:ilvl w:val="0"/>
          <w:numId w:val="437"/>
        </w:numPr>
        <w:jc w:val="both"/>
      </w:pPr>
      <w:r w:rsidRPr="00FD69A4">
        <w:t xml:space="preserve"> </w:t>
      </w:r>
      <w:r w:rsidR="00751E5F" w:rsidRPr="00FD69A4">
        <w:t>The claim is auto</w:t>
      </w:r>
      <w:r w:rsidR="008A49C9">
        <w:t>-</w:t>
      </w:r>
      <w:r w:rsidR="00751E5F" w:rsidRPr="00FD69A4">
        <w:t xml:space="preserve">approved. </w:t>
      </w:r>
      <w:r w:rsidR="007D5C9C" w:rsidRPr="00FD69A4">
        <w:t xml:space="preserve">The system automatically adds the step </w:t>
      </w:r>
      <w:r w:rsidR="007D5C9C" w:rsidRPr="00214C0E">
        <w:rPr>
          <w:b/>
          <w:bCs/>
        </w:rPr>
        <w:t>HUD Approves Claim Type 22 for Payment</w:t>
      </w:r>
      <w:r w:rsidR="007D5C9C" w:rsidRPr="00FD69A4">
        <w:t xml:space="preserve"> which is auto-completed with the </w:t>
      </w:r>
      <w:r w:rsidR="00751E5F" w:rsidRPr="00FD69A4">
        <w:t>approval</w:t>
      </w:r>
      <w:r w:rsidR="007D5C9C" w:rsidRPr="00FD69A4">
        <w:t xml:space="preserve"> date. </w:t>
      </w:r>
    </w:p>
    <w:p w14:paraId="466ADB7A" w14:textId="0CD5F49B" w:rsidR="004E1914" w:rsidRPr="00214C0E" w:rsidRDefault="007D5C9C" w:rsidP="00214C0E">
      <w:pPr>
        <w:pStyle w:val="UnorderedListIndent"/>
        <w:jc w:val="both"/>
        <w:rPr>
          <w:bCs/>
        </w:rPr>
      </w:pPr>
      <w:r w:rsidRPr="00214C0E">
        <w:rPr>
          <w:bCs/>
        </w:rPr>
        <w:t xml:space="preserve">The Advice of Payment is auto-generated and </w:t>
      </w:r>
      <w:r w:rsidR="00751E5F" w:rsidRPr="00214C0E">
        <w:rPr>
          <w:bCs/>
        </w:rPr>
        <w:t>saved</w:t>
      </w:r>
      <w:r w:rsidRPr="00214C0E">
        <w:rPr>
          <w:bCs/>
        </w:rPr>
        <w:t xml:space="preserve"> in the Documents tab for review. </w:t>
      </w:r>
      <w:r w:rsidR="004E1914" w:rsidRPr="00214C0E">
        <w:rPr>
          <w:bCs/>
        </w:rPr>
        <w:t xml:space="preserve">Select the Documents screen from the menu on the left side of the screen and click the </w:t>
      </w:r>
      <w:r w:rsidR="004E1914" w:rsidRPr="00214C0E">
        <w:rPr>
          <w:b/>
        </w:rPr>
        <w:t>View</w:t>
      </w:r>
      <w:r w:rsidR="004E1914" w:rsidRPr="00214C0E">
        <w:rPr>
          <w:bCs/>
        </w:rPr>
        <w:t xml:space="preserve"> link beside the </w:t>
      </w:r>
      <w:r w:rsidR="004E1914" w:rsidRPr="00214C0E">
        <w:rPr>
          <w:b/>
        </w:rPr>
        <w:t>Claim Type 22 – Final Claim Calculation – AOP</w:t>
      </w:r>
      <w:r w:rsidR="004E1914" w:rsidRPr="00214C0E">
        <w:rPr>
          <w:bCs/>
        </w:rPr>
        <w:t xml:space="preserve">. Select </w:t>
      </w:r>
      <w:r w:rsidR="004E1914" w:rsidRPr="00214C0E">
        <w:rPr>
          <w:b/>
        </w:rPr>
        <w:t>Open</w:t>
      </w:r>
      <w:r w:rsidR="004E1914" w:rsidRPr="00214C0E">
        <w:rPr>
          <w:bCs/>
        </w:rPr>
        <w:t xml:space="preserve"> on the file download window to view the document.</w:t>
      </w:r>
    </w:p>
    <w:p w14:paraId="444425A2" w14:textId="6CEF74AA" w:rsidR="007D5C9C" w:rsidRPr="00214C0E" w:rsidRDefault="007D5C9C" w:rsidP="00214C0E">
      <w:pPr>
        <w:pStyle w:val="UnorderedListIndent"/>
        <w:jc w:val="both"/>
        <w:rPr>
          <w:bCs/>
        </w:rPr>
      </w:pPr>
      <w:r w:rsidRPr="00214C0E">
        <w:rPr>
          <w:bCs/>
        </w:rPr>
        <w:t xml:space="preserve">The loan is now transferred to HUD for servicing. The servicer name on the loan is updated to the HUD </w:t>
      </w:r>
      <w:r w:rsidR="00751E5F" w:rsidRPr="00214C0E">
        <w:rPr>
          <w:bCs/>
        </w:rPr>
        <w:t>NSC C</w:t>
      </w:r>
      <w:r w:rsidRPr="00214C0E">
        <w:rPr>
          <w:bCs/>
        </w:rPr>
        <w:t>ontractor name.</w:t>
      </w:r>
      <w:r w:rsidR="00A52DD6" w:rsidRPr="00214C0E">
        <w:rPr>
          <w:bCs/>
        </w:rPr>
        <w:t xml:space="preserve"> </w:t>
      </w:r>
      <w:r w:rsidR="00F059A8" w:rsidRPr="00214C0E">
        <w:rPr>
          <w:bCs/>
        </w:rPr>
        <w:t xml:space="preserve">The case status is still Endorsed. </w:t>
      </w:r>
    </w:p>
    <w:p w14:paraId="238CBDF1" w14:textId="45A3D7FC" w:rsidR="00855C1C" w:rsidRDefault="0003742D" w:rsidP="00FD69A4">
      <w:pPr>
        <w:pStyle w:val="OrderedList"/>
      </w:pPr>
      <w:r w:rsidRPr="0003742D">
        <w:rPr>
          <w:b/>
          <w:bCs/>
        </w:rPr>
        <w:t>TIP</w:t>
      </w:r>
      <w:r>
        <w:t xml:space="preserve">: </w:t>
      </w:r>
      <w:r w:rsidR="00A40747" w:rsidRPr="003527BA">
        <w:t>Servicer can access loan with Servicer = HUD via Endorsed/Claims/Search page if you are the prior servicer on the loan and now loan is set to Servicer = 9999909990 . Servicer can access Claims steps, Notes</w:t>
      </w:r>
      <w:r w:rsidR="001134D6">
        <w:t>,</w:t>
      </w:r>
      <w:r w:rsidR="00A40747" w:rsidRPr="003527BA">
        <w:t xml:space="preserve"> and Documents</w:t>
      </w:r>
      <w:r w:rsidR="007770A7">
        <w:t xml:space="preserve"> until final title approval</w:t>
      </w:r>
      <w:r w:rsidR="00A40747" w:rsidRPr="003527BA">
        <w:t xml:space="preserve">.  </w:t>
      </w:r>
    </w:p>
    <w:p w14:paraId="155F37B4" w14:textId="7D72FD9F" w:rsidR="00BA5358" w:rsidRDefault="00BA5358" w:rsidP="00BA5358">
      <w:pPr>
        <w:pStyle w:val="Heading3"/>
        <w:ind w:left="1080" w:hanging="1080"/>
        <w:jc w:val="both"/>
      </w:pPr>
      <w:bookmarkStart w:id="4564" w:name="_Toc74052192"/>
      <w:bookmarkStart w:id="4565" w:name="_Toc90643577"/>
      <w:bookmarkStart w:id="4566" w:name="_Toc230163523"/>
      <w:r>
        <w:t xml:space="preserve">Activities after Claim is </w:t>
      </w:r>
      <w:bookmarkEnd w:id="4564"/>
      <w:bookmarkEnd w:id="4565"/>
      <w:r w:rsidR="00F06C26">
        <w:t xml:space="preserve">filed </w:t>
      </w:r>
      <w:r w:rsidR="00C6136A">
        <w:t>– Servicer and HUD NSC Contractor</w:t>
      </w:r>
      <w:bookmarkEnd w:id="4566"/>
    </w:p>
    <w:p w14:paraId="29AAFBDA" w14:textId="77777777" w:rsidR="00C6136A" w:rsidRPr="001E7371" w:rsidRDefault="00C6136A" w:rsidP="00C6136A">
      <w:pPr>
        <w:pStyle w:val="Heading4"/>
      </w:pPr>
      <w:bookmarkStart w:id="4567" w:name="_Toc230163524"/>
      <w:r w:rsidRPr="001E7371">
        <w:t>Servicer Activities</w:t>
      </w:r>
      <w:bookmarkEnd w:id="4567"/>
    </w:p>
    <w:p w14:paraId="1EF02616" w14:textId="6CD939A4" w:rsidR="00BA5358" w:rsidRPr="00985A0A" w:rsidRDefault="00BA5358" w:rsidP="00FB7C3F">
      <w:pPr>
        <w:pStyle w:val="BodyText"/>
      </w:pPr>
      <w:r>
        <w:rPr>
          <w:lang w:bidi="ar-SA"/>
        </w:rPr>
        <w:t>Servicers can access Claims steps until final title approval.  Servicer must complete these steps before final title approval.</w:t>
      </w:r>
    </w:p>
    <w:p w14:paraId="128E3DD9" w14:textId="2FD3F519" w:rsidR="00BA5358" w:rsidRDefault="00BA5358" w:rsidP="006C3C3F">
      <w:pPr>
        <w:pStyle w:val="OrderedList"/>
        <w:numPr>
          <w:ilvl w:val="0"/>
          <w:numId w:val="433"/>
        </w:numPr>
        <w:jc w:val="both"/>
        <w:rPr>
          <w:b/>
        </w:rPr>
      </w:pPr>
      <w:r w:rsidRPr="00217C0B">
        <w:t xml:space="preserve">The step </w:t>
      </w:r>
      <w:r>
        <w:rPr>
          <w:b/>
        </w:rPr>
        <w:t>Receipt of recorded assignment from county</w:t>
      </w:r>
      <w:r w:rsidRPr="00217C0B">
        <w:t xml:space="preserve"> must be completed</w:t>
      </w:r>
      <w:r>
        <w:t xml:space="preserve"> by Servicer </w:t>
      </w:r>
      <w:r>
        <w:rPr>
          <w:rFonts w:eastAsia="Times New Roman"/>
        </w:rPr>
        <w:t>when the recorded assignment is received from the county</w:t>
      </w:r>
      <w:r w:rsidRPr="00217C0B">
        <w:t xml:space="preserve">. </w:t>
      </w:r>
    </w:p>
    <w:p w14:paraId="4559BBD0" w14:textId="4C14CC00" w:rsidR="00BA5358" w:rsidRPr="00985A0A" w:rsidRDefault="00BA5358" w:rsidP="006C3C3F">
      <w:pPr>
        <w:pStyle w:val="OrderedList"/>
        <w:numPr>
          <w:ilvl w:val="0"/>
          <w:numId w:val="433"/>
        </w:numPr>
        <w:jc w:val="both"/>
        <w:rPr>
          <w:lang w:bidi="ar-SA"/>
        </w:rPr>
      </w:pPr>
      <w:r w:rsidRPr="00217C0B">
        <w:t xml:space="preserve">The step </w:t>
      </w:r>
      <w:r w:rsidRPr="00BA5358">
        <w:rPr>
          <w:b/>
        </w:rPr>
        <w:t>Sent recorded assignment to HUD</w:t>
      </w:r>
      <w:r w:rsidRPr="00217C0B">
        <w:t xml:space="preserve"> must be completed</w:t>
      </w:r>
      <w:r>
        <w:t xml:space="preserve"> by Servicer </w:t>
      </w:r>
      <w:r>
        <w:rPr>
          <w:rFonts w:eastAsia="Times New Roman"/>
        </w:rPr>
        <w:t>when the recorded assignment is sent to HUD</w:t>
      </w:r>
      <w:r w:rsidR="00E10C93">
        <w:rPr>
          <w:rFonts w:eastAsia="Times New Roman"/>
        </w:rPr>
        <w:t xml:space="preserve">. </w:t>
      </w:r>
    </w:p>
    <w:p w14:paraId="1B09D598" w14:textId="399468FF" w:rsidR="00C6136A" w:rsidRPr="001E7371" w:rsidRDefault="00C6136A" w:rsidP="006C3C3F">
      <w:pPr>
        <w:pStyle w:val="Heading4"/>
        <w:numPr>
          <w:ilvl w:val="3"/>
          <w:numId w:val="412"/>
        </w:numPr>
      </w:pPr>
      <w:bookmarkStart w:id="4568" w:name="_Toc230163525"/>
      <w:r>
        <w:t>HUD NSC Contractor</w:t>
      </w:r>
      <w:r w:rsidRPr="001E7371">
        <w:t xml:space="preserve"> Activities</w:t>
      </w:r>
      <w:bookmarkEnd w:id="4568"/>
    </w:p>
    <w:p w14:paraId="2F9F8470" w14:textId="05026F25" w:rsidR="00B55BE2" w:rsidRPr="00B55BE2" w:rsidRDefault="00C6136A" w:rsidP="006C3C3F">
      <w:pPr>
        <w:pStyle w:val="OrderedList"/>
        <w:numPr>
          <w:ilvl w:val="0"/>
          <w:numId w:val="433"/>
        </w:numPr>
        <w:jc w:val="both"/>
      </w:pPr>
      <w:r>
        <w:t xml:space="preserve">Step </w:t>
      </w:r>
      <w:r w:rsidRPr="006E4558">
        <w:rPr>
          <w:b/>
          <w:bCs/>
        </w:rPr>
        <w:t>Assignment to HUD Recorded Date</w:t>
      </w:r>
      <w:r w:rsidRPr="00B55BE2">
        <w:t xml:space="preserve"> </w:t>
      </w:r>
      <w:r>
        <w:t>is triggered and added to the timeline w</w:t>
      </w:r>
      <w:r w:rsidR="00B55BE2" w:rsidRPr="00B55BE2">
        <w:t xml:space="preserve">hen the </w:t>
      </w:r>
      <w:r w:rsidR="00B55BE2" w:rsidRPr="006E4558">
        <w:rPr>
          <w:b/>
          <w:bCs/>
        </w:rPr>
        <w:t xml:space="preserve">Assignment to HUD sent for recording/Servicer Files Claim Type 22 – Form 27011 </w:t>
      </w:r>
      <w:r w:rsidR="00B55BE2" w:rsidRPr="00B55BE2">
        <w:t>step has been completed</w:t>
      </w:r>
      <w:r>
        <w:t>.</w:t>
      </w:r>
      <w:r w:rsidR="00B55BE2" w:rsidRPr="00B55BE2">
        <w:t xml:space="preserve"> </w:t>
      </w:r>
      <w:r w:rsidR="00B55BE2" w:rsidRPr="006E4558">
        <w:rPr>
          <w:b/>
          <w:bCs/>
        </w:rPr>
        <w:t xml:space="preserve">. </w:t>
      </w:r>
      <w:r w:rsidR="00B55BE2" w:rsidRPr="00B55BE2">
        <w:t xml:space="preserve">The </w:t>
      </w:r>
      <w:r>
        <w:t xml:space="preserve">HUD NSC will enter </w:t>
      </w:r>
      <w:r w:rsidR="00B55BE2" w:rsidRPr="00B55BE2">
        <w:t xml:space="preserve">Completion Date for the </w:t>
      </w:r>
      <w:r w:rsidR="00B55BE2" w:rsidRPr="006E4558">
        <w:rPr>
          <w:b/>
          <w:bCs/>
        </w:rPr>
        <w:t xml:space="preserve">Assignment to HUD Recorded Date </w:t>
      </w:r>
      <w:r w:rsidR="00B55BE2" w:rsidRPr="00B55BE2">
        <w:t>step</w:t>
      </w:r>
      <w:r w:rsidR="00B55BE2" w:rsidRPr="006E4558">
        <w:rPr>
          <w:b/>
          <w:bCs/>
        </w:rPr>
        <w:t xml:space="preserve"> </w:t>
      </w:r>
      <w:r>
        <w:t>as</w:t>
      </w:r>
      <w:r w:rsidR="00B55BE2" w:rsidRPr="00B55BE2">
        <w:t xml:space="preserve"> the actual date of recording of the document. </w:t>
      </w:r>
    </w:p>
    <w:p w14:paraId="389E21DE" w14:textId="3E0AFEC0" w:rsidR="007D5C9C" w:rsidRDefault="007D5C9C" w:rsidP="006C3C3F">
      <w:pPr>
        <w:pStyle w:val="OrderedList"/>
        <w:numPr>
          <w:ilvl w:val="0"/>
          <w:numId w:val="433"/>
        </w:numPr>
        <w:jc w:val="both"/>
      </w:pPr>
      <w:bookmarkStart w:id="4569" w:name="_Hlk171063866"/>
      <w:r w:rsidRPr="00751E5F">
        <w:t>Upon receipt and verification of documents associated with recording the assignment to HUD</w:t>
      </w:r>
      <w:r w:rsidR="00D053C8">
        <w:t xml:space="preserve">, </w:t>
      </w:r>
      <w:r w:rsidRPr="00751E5F">
        <w:t xml:space="preserve"> complete the step </w:t>
      </w:r>
      <w:r w:rsidRPr="00B55BE2">
        <w:rPr>
          <w:b/>
        </w:rPr>
        <w:t>Recorded Assignment Received</w:t>
      </w:r>
      <w:r w:rsidR="00D053C8">
        <w:t>.</w:t>
      </w:r>
      <w:r w:rsidRPr="00751E5F">
        <w:t xml:space="preserve"> This triggers the addition of a new step, </w:t>
      </w:r>
      <w:r w:rsidRPr="00B55BE2">
        <w:rPr>
          <w:b/>
        </w:rPr>
        <w:t>HUD Issued Final Title Approval</w:t>
      </w:r>
      <w:r w:rsidRPr="00751E5F">
        <w:t>.</w:t>
      </w:r>
    </w:p>
    <w:bookmarkEnd w:id="4569"/>
    <w:p w14:paraId="0B02FD36" w14:textId="46DBF39A" w:rsidR="00751E5F" w:rsidRDefault="00751E5F" w:rsidP="006C3C3F">
      <w:pPr>
        <w:pStyle w:val="OrderedList"/>
        <w:numPr>
          <w:ilvl w:val="0"/>
          <w:numId w:val="433"/>
        </w:numPr>
        <w:jc w:val="both"/>
      </w:pPr>
      <w:r>
        <w:t xml:space="preserve">Click </w:t>
      </w:r>
      <w:r w:rsidRPr="00217C0B">
        <w:t xml:space="preserve">the </w:t>
      </w:r>
      <w:r w:rsidR="003B0561" w:rsidRPr="00FF04C8">
        <w:rPr>
          <w:b/>
        </w:rPr>
        <w:t xml:space="preserve">printer </w:t>
      </w:r>
      <w:r w:rsidRPr="00912FE8">
        <w:rPr>
          <w:b/>
        </w:rPr>
        <w:t>icon</w:t>
      </w:r>
      <w:r w:rsidRPr="00217C0B">
        <w:t xml:space="preserve"> beside the step </w:t>
      </w:r>
      <w:r w:rsidR="004E155A" w:rsidRPr="00912FE8">
        <w:rPr>
          <w:b/>
        </w:rPr>
        <w:t>HUD Issued Final Title Approval</w:t>
      </w:r>
      <w:r w:rsidRPr="00912FE8">
        <w:t xml:space="preserve"> to </w:t>
      </w:r>
      <w:r>
        <w:t xml:space="preserve">generate the Final Title Approval letter. On the </w:t>
      </w:r>
      <w:r w:rsidRPr="00912FE8">
        <w:t xml:space="preserve">Modify Letter Fields </w:t>
      </w:r>
      <w:r w:rsidRPr="00217C0B">
        <w:t xml:space="preserve">window </w:t>
      </w:r>
      <w:r>
        <w:t>e</w:t>
      </w:r>
      <w:r w:rsidRPr="00217C0B">
        <w:t xml:space="preserve">dit the </w:t>
      </w:r>
      <w:r>
        <w:t>s</w:t>
      </w:r>
      <w:r w:rsidRPr="00217C0B">
        <w:t xml:space="preserve">alutation and </w:t>
      </w:r>
      <w:r>
        <w:t xml:space="preserve">click </w:t>
      </w:r>
      <w:r w:rsidRPr="00912FE8">
        <w:rPr>
          <w:b/>
        </w:rPr>
        <w:t>OK.</w:t>
      </w:r>
      <w:r w:rsidRPr="00217C0B">
        <w:t xml:space="preserve"> The </w:t>
      </w:r>
      <w:r>
        <w:t>Final Title Approval letter</w:t>
      </w:r>
      <w:r w:rsidRPr="00217C0B">
        <w:t xml:space="preserve"> is displayed</w:t>
      </w:r>
      <w:r w:rsidR="003B0561">
        <w:t xml:space="preserve"> and </w:t>
      </w:r>
      <w:r w:rsidR="003B0561" w:rsidRPr="00D30F1B">
        <w:t>auto-save</w:t>
      </w:r>
      <w:r w:rsidR="003B0561">
        <w:t>d</w:t>
      </w:r>
      <w:r w:rsidR="003B0561" w:rsidRPr="00D30F1B">
        <w:t xml:space="preserve"> in the </w:t>
      </w:r>
      <w:r w:rsidR="003B0561" w:rsidRPr="0027249B">
        <w:rPr>
          <w:b/>
        </w:rPr>
        <w:t>Documents</w:t>
      </w:r>
      <w:r w:rsidR="003B0561" w:rsidRPr="00D30F1B">
        <w:t xml:space="preserve"> </w:t>
      </w:r>
      <w:r w:rsidR="003B0561">
        <w:t>tab</w:t>
      </w:r>
      <w:r w:rsidR="003B0561" w:rsidRPr="00217C0B">
        <w:t xml:space="preserve">. </w:t>
      </w:r>
      <w:r w:rsidR="003B0561">
        <w:t xml:space="preserve"> The step is completed upon printing of the letter</w:t>
      </w:r>
      <w:r w:rsidRPr="00217C0B">
        <w:t xml:space="preserve">. </w:t>
      </w:r>
    </w:p>
    <w:p w14:paraId="7ABCC832" w14:textId="021F8441" w:rsidR="00751E5F" w:rsidRPr="007E3AAF" w:rsidRDefault="00751E5F" w:rsidP="006C3C3F">
      <w:pPr>
        <w:pStyle w:val="OrderedList"/>
        <w:numPr>
          <w:ilvl w:val="0"/>
          <w:numId w:val="433"/>
        </w:numPr>
        <w:jc w:val="both"/>
      </w:pPr>
      <w:r w:rsidRPr="00217C0B">
        <w:t>A</w:t>
      </w:r>
      <w:r w:rsidRPr="00217C0B">
        <w:rPr>
          <w:b/>
          <w:bCs/>
        </w:rPr>
        <w:t xml:space="preserve"> </w:t>
      </w:r>
      <w:r>
        <w:rPr>
          <w:b/>
          <w:bCs/>
        </w:rPr>
        <w:t>C</w:t>
      </w:r>
      <w:r w:rsidRPr="008C5980">
        <w:rPr>
          <w:b/>
          <w:bCs/>
        </w:rPr>
        <w:t>ertify</w:t>
      </w:r>
      <w:r w:rsidRPr="00217C0B">
        <w:rPr>
          <w:b/>
          <w:bCs/>
        </w:rPr>
        <w:t xml:space="preserve"> </w:t>
      </w:r>
      <w:r w:rsidRPr="00217C0B">
        <w:t xml:space="preserve">pop-up window </w:t>
      </w:r>
      <w:r>
        <w:t xml:space="preserve">is </w:t>
      </w:r>
      <w:r w:rsidRPr="00217C0B">
        <w:t xml:space="preserve">displayed to certify that the </w:t>
      </w:r>
      <w:r w:rsidR="00712225">
        <w:t>case status will be updated</w:t>
      </w:r>
      <w:r w:rsidRPr="00217C0B">
        <w:t xml:space="preserve">. </w:t>
      </w:r>
      <w:r>
        <w:t xml:space="preserve">Click </w:t>
      </w:r>
      <w:r w:rsidRPr="001E609A">
        <w:rPr>
          <w:b/>
          <w:bCs/>
        </w:rPr>
        <w:t>Yes</w:t>
      </w:r>
      <w:r w:rsidRPr="00217C0B">
        <w:rPr>
          <w:bCs/>
        </w:rPr>
        <w:t xml:space="preserve">. The </w:t>
      </w:r>
      <w:r w:rsidR="00712225">
        <w:rPr>
          <w:bCs/>
        </w:rPr>
        <w:t>final title approval</w:t>
      </w:r>
      <w:r>
        <w:rPr>
          <w:bCs/>
        </w:rPr>
        <w:t xml:space="preserve"> is complete</w:t>
      </w:r>
      <w:r w:rsidRPr="00217C0B">
        <w:rPr>
          <w:bCs/>
        </w:rPr>
        <w:t>.</w:t>
      </w:r>
    </w:p>
    <w:p w14:paraId="0BFBD699" w14:textId="4ABE8155" w:rsidR="007E3AAF" w:rsidRDefault="00CD5540" w:rsidP="003B6226">
      <w:pPr>
        <w:pStyle w:val="BodyText"/>
        <w:jc w:val="center"/>
      </w:pPr>
      <w:r w:rsidRPr="00CD5540">
        <w:rPr>
          <w:noProof/>
        </w:rPr>
        <w:t xml:space="preserve"> </w:t>
      </w:r>
      <w:r>
        <w:rPr>
          <w:noProof/>
        </w:rPr>
        <w:drawing>
          <wp:inline distT="0" distB="0" distL="0" distR="0" wp14:anchorId="36CD26D1" wp14:editId="76360671">
            <wp:extent cx="3607527" cy="935814"/>
            <wp:effectExtent l="0" t="0" r="0" b="0"/>
            <wp:docPr id="1936" name="Picture 193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6" name="Picture 1936" descr="Graphical user interface, text, application&#10;&#10;Description automatically generated"/>
                    <pic:cNvPicPr/>
                  </pic:nvPicPr>
                  <pic:blipFill>
                    <a:blip r:embed="rId418"/>
                    <a:stretch>
                      <a:fillRect/>
                    </a:stretch>
                  </pic:blipFill>
                  <pic:spPr>
                    <a:xfrm>
                      <a:off x="0" y="0"/>
                      <a:ext cx="3626900" cy="940839"/>
                    </a:xfrm>
                    <a:prstGeom prst="rect">
                      <a:avLst/>
                    </a:prstGeom>
                  </pic:spPr>
                </pic:pic>
              </a:graphicData>
            </a:graphic>
          </wp:inline>
        </w:drawing>
      </w:r>
    </w:p>
    <w:p w14:paraId="372C3F69" w14:textId="482817F4" w:rsidR="007E3AAF" w:rsidRPr="00920B00" w:rsidRDefault="007E3AAF" w:rsidP="001879BA">
      <w:pPr>
        <w:pStyle w:val="FigureCaption0"/>
      </w:pPr>
      <w:bookmarkStart w:id="4570" w:name="_Toc74053130"/>
      <w:bookmarkStart w:id="4571" w:name="_Toc90644511"/>
      <w:bookmarkStart w:id="4572" w:name="_Toc23016425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34</w:t>
      </w:r>
      <w:r w:rsidR="000705E9">
        <w:rPr>
          <w:noProof/>
        </w:rPr>
        <w:fldChar w:fldCharType="end"/>
      </w:r>
      <w:r w:rsidR="000705E9">
        <w:rPr>
          <w:noProof/>
        </w:rPr>
        <w:t>:</w:t>
      </w:r>
      <w:r w:rsidR="000705E9">
        <w:t xml:space="preserve"> </w:t>
      </w:r>
      <w:r w:rsidR="00301CFB">
        <w:rPr>
          <w:noProof/>
        </w:rPr>
        <w:t xml:space="preserve">Certify Window </w:t>
      </w:r>
      <w:r>
        <w:rPr>
          <w:noProof/>
        </w:rPr>
        <w:t>– Final Title Approval</w:t>
      </w:r>
      <w:r w:rsidR="00301CFB">
        <w:rPr>
          <w:noProof/>
        </w:rPr>
        <w:t xml:space="preserve"> Step</w:t>
      </w:r>
      <w:bookmarkEnd w:id="4570"/>
      <w:bookmarkEnd w:id="4571"/>
      <w:bookmarkEnd w:id="4572"/>
    </w:p>
    <w:p w14:paraId="16BECA65" w14:textId="32D84010" w:rsidR="00920B00" w:rsidRDefault="00920B00" w:rsidP="006C3C3F">
      <w:pPr>
        <w:pStyle w:val="OrderedList"/>
        <w:numPr>
          <w:ilvl w:val="0"/>
          <w:numId w:val="433"/>
        </w:numPr>
        <w:jc w:val="both"/>
      </w:pPr>
      <w:r w:rsidRPr="00217C0B">
        <w:t>This completes the assignment process</w:t>
      </w:r>
      <w:r>
        <w:t>.</w:t>
      </w:r>
      <w:r w:rsidRPr="00217C0B">
        <w:t xml:space="preserve"> </w:t>
      </w:r>
      <w:r>
        <w:t>T</w:t>
      </w:r>
      <w:r w:rsidRPr="00217C0B">
        <w:t>he case status is up</w:t>
      </w:r>
      <w:r>
        <w:t>dated</w:t>
      </w:r>
      <w:r w:rsidRPr="00217C0B">
        <w:t xml:space="preserve"> to Assigned and the case sub-status is updated to Loan Active.</w:t>
      </w:r>
    </w:p>
    <w:p w14:paraId="2D1E81AD" w14:textId="5BD7F69C" w:rsidR="00855C1C" w:rsidRPr="00217C0B" w:rsidRDefault="00214C0E" w:rsidP="00855C1C">
      <w:pPr>
        <w:pStyle w:val="OrderedList"/>
        <w:jc w:val="both"/>
      </w:pPr>
      <w:r>
        <w:rPr>
          <w:b/>
          <w:bCs/>
        </w:rPr>
        <w:t xml:space="preserve">TIP: </w:t>
      </w:r>
      <w:r w:rsidR="00855C1C">
        <w:t xml:space="preserve">Once the HUD completes </w:t>
      </w:r>
      <w:r w:rsidR="00855C1C" w:rsidRPr="00217C0B">
        <w:t xml:space="preserve">step </w:t>
      </w:r>
      <w:r w:rsidR="00855C1C" w:rsidRPr="00912FE8">
        <w:rPr>
          <w:b/>
        </w:rPr>
        <w:t>HUD Issued Final Title Approval</w:t>
      </w:r>
      <w:r w:rsidR="00855C1C">
        <w:rPr>
          <w:b/>
        </w:rPr>
        <w:t xml:space="preserve">, </w:t>
      </w:r>
      <w:r w:rsidR="00855C1C">
        <w:rPr>
          <w:bCs/>
        </w:rPr>
        <w:t xml:space="preserve">Case Status is updated to Assigned and </w:t>
      </w:r>
      <w:r w:rsidR="00855C1C" w:rsidRPr="00217C0B">
        <w:t>case sub-status is updated to Loan Active.</w:t>
      </w:r>
      <w:r w:rsidR="00855C1C">
        <w:t xml:space="preserve"> T</w:t>
      </w:r>
      <w:r w:rsidR="00855C1C" w:rsidRPr="00FD69A4">
        <w:t>he servicer can no longer access the loan</w:t>
      </w:r>
      <w:r w:rsidR="00855C1C">
        <w:t>.</w:t>
      </w:r>
    </w:p>
    <w:p w14:paraId="3C4C3458" w14:textId="55D6113A" w:rsidR="003F1AF0" w:rsidRDefault="003F1AF0" w:rsidP="00A7727F">
      <w:pPr>
        <w:pStyle w:val="Heading3"/>
        <w:ind w:left="1080" w:hanging="1080"/>
        <w:jc w:val="both"/>
      </w:pPr>
      <w:bookmarkStart w:id="4573" w:name="_Toc314660910"/>
      <w:bookmarkStart w:id="4574" w:name="_Toc315634035"/>
      <w:bookmarkStart w:id="4575" w:name="_Toc11334959"/>
      <w:bookmarkStart w:id="4576" w:name="_Toc74052195"/>
      <w:bookmarkStart w:id="4577" w:name="_Toc90643580"/>
      <w:bookmarkStart w:id="4578" w:name="_Toc230163526"/>
      <w:r>
        <w:t xml:space="preserve">Assignment </w:t>
      </w:r>
      <w:r w:rsidR="007D5C9C">
        <w:t>D</w:t>
      </w:r>
      <w:r>
        <w:t>enials</w:t>
      </w:r>
      <w:r w:rsidR="00B9358F">
        <w:t xml:space="preserve"> </w:t>
      </w:r>
      <w:bookmarkEnd w:id="4573"/>
      <w:r w:rsidR="007D5C9C">
        <w:t>– HUD NSC Contractor and Servicer Activities</w:t>
      </w:r>
      <w:bookmarkEnd w:id="4574"/>
      <w:bookmarkEnd w:id="4575"/>
      <w:bookmarkEnd w:id="4576"/>
      <w:bookmarkEnd w:id="4577"/>
      <w:bookmarkEnd w:id="4578"/>
    </w:p>
    <w:p w14:paraId="3D1E0EC8" w14:textId="3CC155A6" w:rsidR="00712225" w:rsidRDefault="00B9358F" w:rsidP="001879BA">
      <w:pPr>
        <w:pStyle w:val="BodyText"/>
      </w:pPr>
      <w:r>
        <w:t xml:space="preserve">HUD </w:t>
      </w:r>
      <w:r w:rsidR="00D350FC">
        <w:t>c</w:t>
      </w:r>
      <w:r>
        <w:t xml:space="preserve">ontractors can </w:t>
      </w:r>
      <w:r w:rsidR="00217C0B" w:rsidRPr="00217C0B">
        <w:t>deny the assignment</w:t>
      </w:r>
      <w:r w:rsidR="00951B35">
        <w:t xml:space="preserve"> </w:t>
      </w:r>
      <w:r w:rsidR="00217C0B" w:rsidRPr="00217C0B">
        <w:t>process between Preliminary Title Approval and Final Title Approval</w:t>
      </w:r>
      <w:r w:rsidR="00D350FC">
        <w:t>.</w:t>
      </w:r>
      <w:r w:rsidR="003B0561">
        <w:t xml:space="preserve"> </w:t>
      </w:r>
      <w:r w:rsidR="00712225">
        <w:t xml:space="preserve">To </w:t>
      </w:r>
      <w:r w:rsidR="00E23E3B">
        <w:t>d</w:t>
      </w:r>
      <w:r w:rsidR="00712225">
        <w:t xml:space="preserve">eny </w:t>
      </w:r>
      <w:r w:rsidR="00E23E3B">
        <w:t>a</w:t>
      </w:r>
      <w:r w:rsidR="00712225">
        <w:t>ssignment:</w:t>
      </w:r>
    </w:p>
    <w:p w14:paraId="5C2D5004" w14:textId="38DEE124" w:rsidR="00217C0B" w:rsidRPr="00217C0B" w:rsidRDefault="00B9358F" w:rsidP="006C3C3F">
      <w:pPr>
        <w:pStyle w:val="OrderedList"/>
        <w:numPr>
          <w:ilvl w:val="0"/>
          <w:numId w:val="435"/>
        </w:numPr>
        <w:jc w:val="both"/>
      </w:pPr>
      <w:r>
        <w:t xml:space="preserve">Click </w:t>
      </w:r>
      <w:r w:rsidR="00217C0B" w:rsidRPr="0048170D">
        <w:rPr>
          <w:b/>
        </w:rPr>
        <w:t>New</w:t>
      </w:r>
      <w:r w:rsidR="00217C0B" w:rsidRPr="00217C0B">
        <w:t xml:space="preserve"> and add the relevant step using the </w:t>
      </w:r>
      <w:r w:rsidR="00251671" w:rsidRPr="0048170D">
        <w:rPr>
          <w:b/>
        </w:rPr>
        <w:t>Step Description</w:t>
      </w:r>
      <w:r w:rsidR="00251671">
        <w:t xml:space="preserve"> dropdown</w:t>
      </w:r>
      <w:r w:rsidR="00920B00">
        <w:t xml:space="preserve"> and click </w:t>
      </w:r>
      <w:r w:rsidR="00920B00" w:rsidRPr="0048170D">
        <w:rPr>
          <w:b/>
        </w:rPr>
        <w:t>Submit</w:t>
      </w:r>
      <w:r w:rsidR="00217C0B" w:rsidRPr="00217C0B">
        <w:t>. The optional steps are:</w:t>
      </w:r>
    </w:p>
    <w:p w14:paraId="32EA93C8" w14:textId="2AD8BA52" w:rsidR="0022549C" w:rsidRDefault="00217C0B" w:rsidP="0022549C">
      <w:pPr>
        <w:pStyle w:val="UnorderedListIndent"/>
        <w:jc w:val="both"/>
      </w:pPr>
      <w:r w:rsidRPr="00217C0B">
        <w:t>Assignment Denied - Funds Due HUD</w:t>
      </w:r>
    </w:p>
    <w:p w14:paraId="00C3C1DA" w14:textId="77777777" w:rsidR="00214C0E" w:rsidRDefault="00214C0E" w:rsidP="00214C0E">
      <w:pPr>
        <w:pStyle w:val="UnorderedListIndent"/>
        <w:jc w:val="both"/>
      </w:pPr>
      <w:r w:rsidRPr="00217C0B">
        <w:t>Assignment Denied - No Funds Due HUD</w:t>
      </w:r>
    </w:p>
    <w:p w14:paraId="402E0525" w14:textId="02942A81" w:rsidR="003B0561" w:rsidRDefault="00217C0B" w:rsidP="006C3C3F">
      <w:pPr>
        <w:pStyle w:val="OrderedList"/>
        <w:numPr>
          <w:ilvl w:val="0"/>
          <w:numId w:val="435"/>
        </w:numPr>
        <w:jc w:val="both"/>
      </w:pPr>
      <w:r w:rsidRPr="00217C0B">
        <w:t xml:space="preserve">For the scenario where </w:t>
      </w:r>
      <w:r w:rsidR="00920B00">
        <w:t>funds are due HUD</w:t>
      </w:r>
      <w:r w:rsidR="003B0561">
        <w:t>:</w:t>
      </w:r>
      <w:r w:rsidRPr="00217C0B">
        <w:t xml:space="preserve"> </w:t>
      </w:r>
    </w:p>
    <w:p w14:paraId="44FFDF50" w14:textId="0B520BB7" w:rsidR="003B0561" w:rsidRDefault="003B0561" w:rsidP="006C3C3F">
      <w:pPr>
        <w:pStyle w:val="OrderedList"/>
        <w:numPr>
          <w:ilvl w:val="1"/>
          <w:numId w:val="435"/>
        </w:numPr>
        <w:jc w:val="both"/>
      </w:pPr>
      <w:r w:rsidRPr="003B0561">
        <w:t xml:space="preserve">add the </w:t>
      </w:r>
      <w:r w:rsidRPr="003B0561">
        <w:rPr>
          <w:b/>
          <w:bCs/>
        </w:rPr>
        <w:t>Assignment Denied- Funds Due HUD</w:t>
      </w:r>
      <w:r w:rsidRPr="003B0561">
        <w:t xml:space="preserve"> step on the "Request for HUD Advance - Assignment timeline" </w:t>
      </w:r>
      <w:r>
        <w:t xml:space="preserve">to create the </w:t>
      </w:r>
      <w:r w:rsidRPr="003B0561">
        <w:t>account receivable and the repayment of the funds due to HUD recorded.</w:t>
      </w:r>
    </w:p>
    <w:p w14:paraId="6C2ABFFB" w14:textId="1EA787E9" w:rsidR="003B0561" w:rsidRDefault="00911D8B" w:rsidP="006C3C3F">
      <w:pPr>
        <w:pStyle w:val="OrderedList"/>
        <w:numPr>
          <w:ilvl w:val="1"/>
          <w:numId w:val="435"/>
        </w:numPr>
        <w:jc w:val="both"/>
      </w:pPr>
      <w:r>
        <w:t xml:space="preserve">add </w:t>
      </w:r>
      <w:r w:rsidR="00217C0B" w:rsidRPr="00217C0B">
        <w:t xml:space="preserve">optional step </w:t>
      </w:r>
      <w:r w:rsidR="00217C0B" w:rsidRPr="00672665">
        <w:rPr>
          <w:b/>
        </w:rPr>
        <w:t>Funds Due HUD Received</w:t>
      </w:r>
      <w:r w:rsidR="00920B00">
        <w:rPr>
          <w:b/>
        </w:rPr>
        <w:t xml:space="preserve"> </w:t>
      </w:r>
      <w:r>
        <w:t xml:space="preserve">to </w:t>
      </w:r>
      <w:r w:rsidR="00217C0B" w:rsidRPr="00217C0B">
        <w:t xml:space="preserve">the </w:t>
      </w:r>
      <w:r w:rsidR="003B0561">
        <w:t xml:space="preserve">CT22 </w:t>
      </w:r>
      <w:r w:rsidR="00217C0B" w:rsidRPr="00217C0B">
        <w:t>timeline</w:t>
      </w:r>
      <w:r>
        <w:t xml:space="preserve"> after</w:t>
      </w:r>
      <w:r w:rsidRPr="00217C0B">
        <w:t xml:space="preserve"> the funds are received</w:t>
      </w:r>
      <w:r w:rsidR="00217C0B" w:rsidRPr="00217C0B">
        <w:t>.</w:t>
      </w:r>
      <w:r w:rsidR="003B0561">
        <w:t xml:space="preserve"> </w:t>
      </w:r>
    </w:p>
    <w:p w14:paraId="5BC6A0B6" w14:textId="393AE186" w:rsidR="001B1E6B" w:rsidRDefault="001B1E6B" w:rsidP="006C3C3F">
      <w:pPr>
        <w:pStyle w:val="OrderedList"/>
        <w:numPr>
          <w:ilvl w:val="0"/>
          <w:numId w:val="435"/>
        </w:numPr>
        <w:jc w:val="both"/>
      </w:pPr>
      <w:r>
        <w:t xml:space="preserve">For the </w:t>
      </w:r>
      <w:r w:rsidRPr="00217C0B">
        <w:t xml:space="preserve">scenario where </w:t>
      </w:r>
      <w:r>
        <w:t xml:space="preserve">No funds are due HUD add </w:t>
      </w:r>
      <w:r w:rsidR="00214C0E">
        <w:t>optional</w:t>
      </w:r>
      <w:r>
        <w:t xml:space="preserve"> Step </w:t>
      </w:r>
      <w:r w:rsidRPr="00214C0E">
        <w:rPr>
          <w:b/>
          <w:bCs/>
        </w:rPr>
        <w:t>Assignment Denied- No Funds Due HUD</w:t>
      </w:r>
      <w:r w:rsidR="00517DCD">
        <w:t xml:space="preserve"> </w:t>
      </w:r>
      <w:r w:rsidR="00214C0E">
        <w:t>to</w:t>
      </w:r>
      <w:r w:rsidRPr="00217C0B">
        <w:t xml:space="preserve"> the timeline.</w:t>
      </w:r>
      <w:r w:rsidR="0048170D">
        <w:t xml:space="preserve"> </w:t>
      </w:r>
      <w:r w:rsidR="00214C0E">
        <w:t>From</w:t>
      </w:r>
      <w:r w:rsidR="0048170D">
        <w:t xml:space="preserve"> the New Step window:</w:t>
      </w:r>
    </w:p>
    <w:p w14:paraId="53002E78" w14:textId="3B01ACB7" w:rsidR="00244B6A" w:rsidRDefault="00244B6A" w:rsidP="006C3C3F">
      <w:pPr>
        <w:pStyle w:val="OrderedList"/>
        <w:numPr>
          <w:ilvl w:val="0"/>
          <w:numId w:val="97"/>
        </w:numPr>
        <w:jc w:val="both"/>
      </w:pPr>
      <w:r w:rsidRPr="00244B6A">
        <w:t>Enter the denial reason(s) into the step note</w:t>
      </w:r>
      <w:r w:rsidRPr="0048170D">
        <w:t>.</w:t>
      </w:r>
    </w:p>
    <w:p w14:paraId="0F65A8DC" w14:textId="67B8087D" w:rsidR="00244B6A" w:rsidRPr="0048170D" w:rsidRDefault="00244B6A" w:rsidP="006C3C3F">
      <w:pPr>
        <w:pStyle w:val="OrderedList"/>
        <w:numPr>
          <w:ilvl w:val="0"/>
          <w:numId w:val="97"/>
        </w:numPr>
        <w:jc w:val="both"/>
      </w:pPr>
      <w:r w:rsidRPr="004E6B54">
        <w:t>Enter the complete date</w:t>
      </w:r>
      <w:r w:rsidRPr="0048170D">
        <w:t>.</w:t>
      </w:r>
    </w:p>
    <w:p w14:paraId="1077DF78" w14:textId="0C5D98DB" w:rsidR="00244B6A" w:rsidRDefault="00244B6A" w:rsidP="006C3C3F">
      <w:pPr>
        <w:pStyle w:val="OrderedList"/>
        <w:numPr>
          <w:ilvl w:val="0"/>
          <w:numId w:val="97"/>
        </w:numPr>
        <w:jc w:val="both"/>
        <w:rPr>
          <w:b/>
        </w:rPr>
      </w:pPr>
      <w:r w:rsidRPr="0048170D">
        <w:t>Click Submit</w:t>
      </w:r>
      <w:r w:rsidRPr="004E6B54">
        <w:rPr>
          <w:b/>
        </w:rPr>
        <w:t>.</w:t>
      </w:r>
    </w:p>
    <w:p w14:paraId="636BF3E8" w14:textId="4977589E" w:rsidR="00244B6A" w:rsidRPr="00E26F35" w:rsidRDefault="003B0561" w:rsidP="006C3C3F">
      <w:pPr>
        <w:pStyle w:val="OrderedList"/>
        <w:numPr>
          <w:ilvl w:val="0"/>
          <w:numId w:val="435"/>
        </w:numPr>
        <w:jc w:val="both"/>
        <w:rPr>
          <w:rFonts w:asciiTheme="majorHAnsi" w:hAnsiTheme="majorHAnsi"/>
        </w:rPr>
      </w:pPr>
      <w:r w:rsidRPr="00E26F35">
        <w:rPr>
          <w:rFonts w:asciiTheme="majorHAnsi" w:hAnsiTheme="majorHAnsi"/>
        </w:rPr>
        <w:t xml:space="preserve">HUD NSC Contractor Letter Step </w:t>
      </w:r>
      <w:r w:rsidRPr="00E26F35">
        <w:rPr>
          <w:rFonts w:asciiTheme="majorHAnsi" w:hAnsiTheme="majorHAnsi"/>
          <w:b/>
        </w:rPr>
        <w:t>HUD Decision Denied Letter</w:t>
      </w:r>
      <w:r w:rsidRPr="00E26F35">
        <w:rPr>
          <w:rFonts w:asciiTheme="majorHAnsi" w:hAnsiTheme="majorHAnsi"/>
        </w:rPr>
        <w:t xml:space="preserve"> is triggered and added to the timeline when either </w:t>
      </w:r>
      <w:r w:rsidRPr="00E26F35">
        <w:rPr>
          <w:rFonts w:asciiTheme="majorHAnsi" w:hAnsiTheme="majorHAnsi"/>
          <w:b/>
          <w:bCs/>
        </w:rPr>
        <w:t>Assignment Denied - Funds Due HUD</w:t>
      </w:r>
      <w:r w:rsidRPr="00E26F35">
        <w:rPr>
          <w:rFonts w:asciiTheme="majorHAnsi" w:hAnsiTheme="majorHAnsi"/>
        </w:rPr>
        <w:t xml:space="preserve"> or </w:t>
      </w:r>
      <w:r w:rsidRPr="00E26F35">
        <w:rPr>
          <w:rFonts w:asciiTheme="majorHAnsi" w:hAnsiTheme="majorHAnsi"/>
          <w:b/>
          <w:bCs/>
        </w:rPr>
        <w:t xml:space="preserve">Assignment Denied - No Funds Due HUD </w:t>
      </w:r>
      <w:r w:rsidRPr="00E26F35">
        <w:rPr>
          <w:rFonts w:asciiTheme="majorHAnsi" w:hAnsiTheme="majorHAnsi"/>
        </w:rPr>
        <w:t xml:space="preserve">have been completed. </w:t>
      </w:r>
      <w:r w:rsidR="0050643C" w:rsidRPr="00E26F35">
        <w:rPr>
          <w:rFonts w:asciiTheme="majorHAnsi" w:hAnsiTheme="majorHAnsi"/>
        </w:rPr>
        <w:t xml:space="preserve">The Denial Reason from the HECM Assignment Checklist Completed will be pulled into the Denial Request for Assignment Letter. </w:t>
      </w:r>
    </w:p>
    <w:p w14:paraId="258C3E73" w14:textId="74634A60" w:rsidR="00506303" w:rsidRPr="00833A22" w:rsidRDefault="00517DCD" w:rsidP="00506303">
      <w:pPr>
        <w:pStyle w:val="OrderedList"/>
        <w:numPr>
          <w:ilvl w:val="0"/>
          <w:numId w:val="435"/>
        </w:numPr>
        <w:jc w:val="both"/>
        <w:rPr>
          <w:b/>
        </w:rPr>
      </w:pPr>
      <w:r>
        <w:t xml:space="preserve">When </w:t>
      </w:r>
      <w:r w:rsidRPr="0048170D">
        <w:t>done,</w:t>
      </w:r>
      <w:r w:rsidR="00244B6A" w:rsidRPr="0048170D">
        <w:t xml:space="preserve"> the CT22 timeline </w:t>
      </w:r>
      <w:r w:rsidR="007D2B2A">
        <w:t>will be</w:t>
      </w:r>
      <w:r w:rsidR="005072D4">
        <w:t xml:space="preserve"> </w:t>
      </w:r>
      <w:r w:rsidR="00DB15DB">
        <w:t>automatically inactivated</w:t>
      </w:r>
      <w:r w:rsidR="005072D4">
        <w:t>.</w:t>
      </w:r>
      <w:bookmarkStart w:id="4579" w:name="_Toc315634036"/>
      <w:bookmarkStart w:id="4580" w:name="_Toc314660914"/>
    </w:p>
    <w:p w14:paraId="6E5EF724" w14:textId="49574630" w:rsidR="00F86D57" w:rsidRPr="00BA2B86" w:rsidRDefault="0023543C" w:rsidP="00F874DE">
      <w:pPr>
        <w:pStyle w:val="Heading2"/>
        <w:jc w:val="both"/>
        <w:rPr>
          <w:rFonts w:eastAsia="Times New Roman"/>
          <w:lang w:bidi="en-US"/>
        </w:rPr>
      </w:pPr>
      <w:bookmarkStart w:id="4581" w:name="_Toc314310446"/>
      <w:bookmarkStart w:id="4582" w:name="_Ref314570112"/>
      <w:bookmarkStart w:id="4583" w:name="_Toc314660916"/>
      <w:bookmarkStart w:id="4584" w:name="_Toc315634037"/>
      <w:bookmarkStart w:id="4585" w:name="_Toc11334965"/>
      <w:bookmarkStart w:id="4586" w:name="_Toc74052201"/>
      <w:bookmarkStart w:id="4587" w:name="_Toc90643586"/>
      <w:bookmarkStart w:id="4588" w:name="_Toc230163527"/>
      <w:bookmarkEnd w:id="4579"/>
      <w:bookmarkEnd w:id="4580"/>
      <w:r>
        <w:rPr>
          <w:rFonts w:eastAsia="Times New Roman"/>
          <w:lang w:bidi="en-US"/>
        </w:rPr>
        <w:t>Submitting</w:t>
      </w:r>
      <w:r w:rsidR="00F86D57" w:rsidRPr="00BA2B86">
        <w:rPr>
          <w:rFonts w:eastAsia="Times New Roman"/>
          <w:lang w:bidi="en-US"/>
        </w:rPr>
        <w:t xml:space="preserve"> Claim Type 23</w:t>
      </w:r>
      <w:bookmarkEnd w:id="4581"/>
      <w:bookmarkEnd w:id="4582"/>
      <w:bookmarkEnd w:id="4583"/>
      <w:bookmarkEnd w:id="4584"/>
      <w:bookmarkEnd w:id="4585"/>
      <w:bookmarkEnd w:id="4586"/>
      <w:bookmarkEnd w:id="4587"/>
      <w:bookmarkEnd w:id="4588"/>
      <w:r w:rsidR="001A12B1">
        <w:rPr>
          <w:rFonts w:eastAsia="Times New Roman"/>
          <w:lang w:bidi="en-US"/>
        </w:rPr>
        <w:t xml:space="preserve"> </w:t>
      </w:r>
    </w:p>
    <w:bookmarkEnd w:id="4457"/>
    <w:p w14:paraId="4C3C0E99" w14:textId="6E3825BE" w:rsidR="00F86D57" w:rsidRPr="000B6D33" w:rsidRDefault="00E26F35" w:rsidP="001879BA">
      <w:pPr>
        <w:pStyle w:val="BodyText"/>
      </w:pPr>
      <w:r>
        <w:t xml:space="preserve">This claim timeline is located under Endorsed &gt; Claims, Servicing Type “Claim Type 23-Short Sale/ Mortgagor’s Sale (Pre-Fcl)”. </w:t>
      </w:r>
      <w:r w:rsidR="00F86D57" w:rsidRPr="00BA2B86">
        <w:t xml:space="preserve">This </w:t>
      </w:r>
      <w:r w:rsidR="00F86D57">
        <w:t>c</w:t>
      </w:r>
      <w:r w:rsidR="00F86D57" w:rsidRPr="00BA2B86">
        <w:t xml:space="preserve">laim is initiated by </w:t>
      </w:r>
      <w:r w:rsidR="00F86D57">
        <w:t>a s</w:t>
      </w:r>
      <w:r w:rsidR="00F86D57" w:rsidRPr="00BA2B86">
        <w:t xml:space="preserve">ervicer on behalf of </w:t>
      </w:r>
      <w:r w:rsidR="00F86D57">
        <w:t>a l</w:t>
      </w:r>
      <w:r w:rsidR="00F86D57" w:rsidRPr="00BA2B86">
        <w:t>ender/</w:t>
      </w:r>
      <w:r w:rsidR="00F86D57">
        <w:t>i</w:t>
      </w:r>
      <w:r w:rsidR="00F86D57" w:rsidRPr="00BA2B86">
        <w:t xml:space="preserve">nvestor if the mortgagor or the mortgagor's estate sells the property and the mortgagee releases the title to facilitate the sale, but the sales proceeds are not sufficient to satisfy the debt. </w:t>
      </w:r>
    </w:p>
    <w:p w14:paraId="7FDBEE6D" w14:textId="192D6A68" w:rsidR="00F93ABE" w:rsidRDefault="00F93ABE" w:rsidP="001879BA">
      <w:pPr>
        <w:pStyle w:val="BodyText"/>
      </w:pPr>
      <w:r w:rsidRPr="0088278D">
        <w:t>This timeline require</w:t>
      </w:r>
      <w:r w:rsidR="00664427">
        <w:t>s</w:t>
      </w:r>
      <w:r w:rsidRPr="0088278D">
        <w:t xml:space="preserve"> HUD </w:t>
      </w:r>
      <w:r>
        <w:t>Claims</w:t>
      </w:r>
      <w:r w:rsidRPr="0088278D">
        <w:t xml:space="preserve"> Staff interaction. Upon initiation of this timeline, the case sub-status is updated to</w:t>
      </w:r>
      <w:r w:rsidRPr="00242E1D">
        <w:t xml:space="preserve"> </w:t>
      </w:r>
      <w:r w:rsidRPr="000B6D33">
        <w:t>CT 23 – Short Sale. If the timeline is inactivated, the case sub</w:t>
      </w:r>
      <w:r>
        <w:t xml:space="preserve">-status is updated accordingly. Only one active </w:t>
      </w:r>
      <w:r w:rsidRPr="000B6D33">
        <w:rPr>
          <w:noProof/>
          <w:color w:val="000000"/>
        </w:rPr>
        <w:t xml:space="preserve">Claim Type 23 - Short Sale/ Mortgagor's Sale (Pre-Fcl) </w:t>
      </w:r>
      <w:r w:rsidRPr="0088278D">
        <w:t>timeline can</w:t>
      </w:r>
      <w:r>
        <w:t xml:space="preserve"> </w:t>
      </w:r>
      <w:r w:rsidRPr="0088278D">
        <w:t xml:space="preserve">be </w:t>
      </w:r>
      <w:r>
        <w:t>associated with</w:t>
      </w:r>
      <w:r w:rsidRPr="0088278D">
        <w:t xml:space="preserve"> a loan.</w:t>
      </w:r>
      <w:r>
        <w:t xml:space="preserve"> </w:t>
      </w:r>
    </w:p>
    <w:p w14:paraId="3356C8A8" w14:textId="77777777" w:rsidR="00F93ABE" w:rsidRDefault="00F93ABE" w:rsidP="001879BA">
      <w:pPr>
        <w:pStyle w:val="BodyText"/>
      </w:pPr>
      <w:r w:rsidRPr="0088278D">
        <w:t xml:space="preserve">The </w:t>
      </w:r>
      <w:r>
        <w:t>Servicing Management tab</w:t>
      </w:r>
      <w:r w:rsidRPr="0088278D">
        <w:t xml:space="preserve"> can be used to </w:t>
      </w:r>
      <w:r>
        <w:t xml:space="preserve">inactivate the timeline. If the timeline is inactivated, the </w:t>
      </w:r>
      <w:r w:rsidRPr="0088278D">
        <w:t>case sub-status</w:t>
      </w:r>
      <w:r>
        <w:t xml:space="preserve"> is updated accordingly. Once the timeline is inactivated, none of the steps can be edited. The timeline cannot be activated once inactivated. </w:t>
      </w:r>
    </w:p>
    <w:p w14:paraId="79ED4E32" w14:textId="569B49BB" w:rsidR="007A2B8F" w:rsidRDefault="007A2B8F" w:rsidP="007A2B8F">
      <w:pPr>
        <w:pStyle w:val="Heading3"/>
      </w:pPr>
      <w:bookmarkStart w:id="4589" w:name="_Toc230163528"/>
      <w:r>
        <w:t>CT23 Timeline Steps</w:t>
      </w:r>
      <w:bookmarkEnd w:id="4589"/>
    </w:p>
    <w:p w14:paraId="1FDDCDDA" w14:textId="77777777" w:rsidR="007A2B8F" w:rsidRDefault="007A2B8F" w:rsidP="007A2B8F">
      <w:pPr>
        <w:pStyle w:val="BodyText"/>
      </w:pPr>
      <w:r w:rsidRPr="009D4AF3">
        <w:t>The Servicer attaches all required documentation and completes the necessary steps on the timeline.</w:t>
      </w:r>
      <w:r>
        <w:t xml:space="preserve"> The following Template Steps are displayed when the timeline is initiated. </w:t>
      </w:r>
    </w:p>
    <w:p w14:paraId="1B2ED713"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Servicer Files Claim - 27011</w:t>
      </w:r>
    </w:p>
    <w:p w14:paraId="15F68FCC" w14:textId="0435B41A" w:rsidR="007A2B8F" w:rsidRPr="00833A22"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Ready for Review</w:t>
      </w:r>
    </w:p>
    <w:p w14:paraId="2EF7506A" w14:textId="67910E31" w:rsidR="007A2B8F" w:rsidRDefault="007A2B8F" w:rsidP="007A2B8F">
      <w:pPr>
        <w:pStyle w:val="OrderedList"/>
        <w:jc w:val="both"/>
      </w:pPr>
      <w:r>
        <w:t xml:space="preserve">The following Trigger Steps are available on this timeline. </w:t>
      </w:r>
    </w:p>
    <w:p w14:paraId="60D4BB09"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Pending Additional Info</w:t>
      </w:r>
    </w:p>
    <w:p w14:paraId="5C1841E0"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Resubmit Claim 27011</w:t>
      </w:r>
    </w:p>
    <w:p w14:paraId="29A42703"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 Review</w:t>
      </w:r>
    </w:p>
    <w:p w14:paraId="19796281"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Approved for Payment</w:t>
      </w:r>
    </w:p>
    <w:p w14:paraId="60C49C1E"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Submitted for Payment</w:t>
      </w:r>
    </w:p>
    <w:p w14:paraId="71A62002"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Paid</w:t>
      </w:r>
    </w:p>
    <w:p w14:paraId="0D26E943"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Denied</w:t>
      </w:r>
    </w:p>
    <w:p w14:paraId="28CF5E9F"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Cancelled</w:t>
      </w:r>
    </w:p>
    <w:p w14:paraId="366DC4D7"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Rejected</w:t>
      </w:r>
    </w:p>
    <w:p w14:paraId="2C254619" w14:textId="77777777" w:rsidR="007A2B8F" w:rsidRPr="00920296"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Re-Try Claim Payment</w:t>
      </w:r>
    </w:p>
    <w:p w14:paraId="2CFEE654" w14:textId="2DC0A778" w:rsidR="007A2B8F" w:rsidRDefault="007A2B8F" w:rsidP="007A2B8F">
      <w:pPr>
        <w:pStyle w:val="Heading3"/>
      </w:pPr>
      <w:bookmarkStart w:id="4590" w:name="_Toc230163529"/>
      <w:r>
        <w:t>CT23 Process</w:t>
      </w:r>
      <w:bookmarkEnd w:id="4590"/>
    </w:p>
    <w:p w14:paraId="235C9A31" w14:textId="5087D9E6" w:rsidR="00F93ABE" w:rsidRPr="0088278D" w:rsidRDefault="00F93ABE" w:rsidP="001879BA">
      <w:pPr>
        <w:pStyle w:val="BodyText"/>
      </w:pPr>
      <w:r>
        <w:t xml:space="preserve">To initiate a </w:t>
      </w:r>
      <w:r w:rsidRPr="00FD69A4">
        <w:rPr>
          <w:b/>
          <w:noProof/>
        </w:rPr>
        <w:t>Claim Type 23 - Short Sale/ Mortgagor's Sale (Pre-Fcl)</w:t>
      </w:r>
      <w:r w:rsidRPr="000B6D33">
        <w:rPr>
          <w:noProof/>
        </w:rPr>
        <w:t xml:space="preserve"> </w:t>
      </w:r>
      <w:r w:rsidRPr="0088278D">
        <w:t>timeline</w:t>
      </w:r>
      <w:r>
        <w:t>:</w:t>
      </w:r>
    </w:p>
    <w:p w14:paraId="32941661" w14:textId="41EBFAE7" w:rsidR="00F93ABE" w:rsidRPr="00BA2B86" w:rsidRDefault="00F93ABE" w:rsidP="006C3C3F">
      <w:pPr>
        <w:pStyle w:val="OrderedList"/>
        <w:numPr>
          <w:ilvl w:val="0"/>
          <w:numId w:val="308"/>
        </w:numPr>
        <w:jc w:val="both"/>
      </w:pPr>
      <w:r>
        <w:t xml:space="preserve">On the </w:t>
      </w:r>
      <w:r w:rsidRPr="006E4558">
        <w:rPr>
          <w:b/>
        </w:rPr>
        <w:t>Endorsed Claims Setup Search</w:t>
      </w:r>
      <w:r w:rsidRPr="00BA2B86">
        <w:t xml:space="preserve"> </w:t>
      </w:r>
      <w:r>
        <w:t>s</w:t>
      </w:r>
      <w:r w:rsidRPr="00BA2B86">
        <w:t>creen</w:t>
      </w:r>
      <w:r>
        <w:t xml:space="preserve">, enter the loan search criteria and click </w:t>
      </w:r>
      <w:r w:rsidRPr="006E4558">
        <w:rPr>
          <w:b/>
        </w:rPr>
        <w:t>Search</w:t>
      </w:r>
      <w:r>
        <w:t>.</w:t>
      </w:r>
    </w:p>
    <w:p w14:paraId="762B5323" w14:textId="77777777" w:rsidR="00F93ABE" w:rsidRPr="00BA2B86" w:rsidRDefault="00F93ABE" w:rsidP="006C3C3F">
      <w:pPr>
        <w:pStyle w:val="OrderedList"/>
        <w:numPr>
          <w:ilvl w:val="0"/>
          <w:numId w:val="308"/>
        </w:numPr>
        <w:jc w:val="both"/>
      </w:pPr>
      <w:r>
        <w:rPr>
          <w:noProof/>
          <w:lang w:bidi="ar-SA"/>
        </w:rPr>
        <mc:AlternateContent>
          <mc:Choice Requires="wps">
            <w:drawing>
              <wp:anchor distT="0" distB="0" distL="114300" distR="114300" simplePos="0" relativeHeight="251689984" behindDoc="1" locked="1" layoutInCell="1" allowOverlap="1" wp14:anchorId="0D2BCFDF" wp14:editId="6F39A443">
                <wp:simplePos x="0" y="0"/>
                <wp:positionH relativeFrom="column">
                  <wp:posOffset>3655695</wp:posOffset>
                </wp:positionH>
                <wp:positionV relativeFrom="paragraph">
                  <wp:posOffset>-288925</wp:posOffset>
                </wp:positionV>
                <wp:extent cx="2294255" cy="1010920"/>
                <wp:effectExtent l="38100" t="38100" r="86995" b="93980"/>
                <wp:wrapTight wrapText="bothSides">
                  <wp:wrapPolygon edited="0">
                    <wp:start x="0" y="-814"/>
                    <wp:lineTo x="-359" y="-407"/>
                    <wp:lineTo x="-359" y="21980"/>
                    <wp:lineTo x="0" y="23201"/>
                    <wp:lineTo x="21881" y="23201"/>
                    <wp:lineTo x="22240" y="19538"/>
                    <wp:lineTo x="22240" y="6106"/>
                    <wp:lineTo x="21881" y="0"/>
                    <wp:lineTo x="21881" y="-814"/>
                    <wp:lineTo x="0" y="-814"/>
                  </wp:wrapPolygon>
                </wp:wrapTight>
                <wp:docPr id="1829" name="Text Box 1829"/>
                <wp:cNvGraphicFramePr/>
                <a:graphic xmlns:a="http://schemas.openxmlformats.org/drawingml/2006/main">
                  <a:graphicData uri="http://schemas.microsoft.com/office/word/2010/wordprocessingShape">
                    <wps:wsp>
                      <wps:cNvSpPr txBox="1"/>
                      <wps:spPr>
                        <a:xfrm>
                          <a:off x="0" y="0"/>
                          <a:ext cx="2294255" cy="101092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68792AF7" w14:textId="507C33EB" w:rsidR="00C75845" w:rsidRPr="00BA2B86" w:rsidRDefault="00C75845" w:rsidP="00F93ABE">
                            <w:pPr>
                              <w:pStyle w:val="NoteBox"/>
                            </w:pPr>
                            <w:r>
                              <w:t>Ser</w:t>
                            </w:r>
                            <w:r w:rsidRPr="00BA2B86">
                              <w:t>vicer</w:t>
                            </w:r>
                            <w:r>
                              <w:t>s</w:t>
                            </w:r>
                            <w:r w:rsidRPr="00BA2B86">
                              <w:t xml:space="preserve"> must report </w:t>
                            </w:r>
                            <w:r>
                              <w:t xml:space="preserve">a </w:t>
                            </w:r>
                            <w:r w:rsidRPr="00BA2B86">
                              <w:t>Due and Payable event pri</w:t>
                            </w:r>
                            <w:r>
                              <w:t>or to Claim Type 23 initiation if the loan is Due and Payable.</w:t>
                            </w:r>
                            <w:r w:rsidRPr="00DB0BA7">
                              <w:t xml:space="preserve"> Refer to Endorsed Disposition/Requests timelines to initiate a Due and Payable timeline.</w:t>
                            </w:r>
                          </w:p>
                          <w:p w14:paraId="0B7244E3" w14:textId="77777777" w:rsidR="00C75845" w:rsidRDefault="00C75845" w:rsidP="00F93ABE">
                            <w:pPr>
                              <w:pStyle w:val="NoteBox"/>
                            </w:pPr>
                            <w: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2BCFDF" id="Text Box 1829" o:spid="_x0000_s1034" type="#_x0000_t202" style="position:absolute;left:0;text-align:left;margin-left:287.85pt;margin-top:-22.75pt;width:180.65pt;height:79.6pt;z-index:-251626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d2IX4AIAADgGAAAOAAAAZHJzL2Uyb0RvYy54bWysVFtP2zAUfp+0/2D5fSQtLbQVKepATJMY&#10;IMrEs+s4TYTj49luE/brd3zStB3bC9NeEtvn+n3ncnHZ1pptlfMVmIwPTlLOlJGQV2ad8e9PN58m&#10;nPkgTC40GJXxV+X55fzjh4vGztQQStC5cgydGD9rbMbLEOwsSbwsVS38CVhlUFiAq0XAq1snuRMN&#10;eq91MkzTs6QBl1sHUnmPr9edkM/Jf1EoGe6LwqvAdMYxt0BfR99V/CbzCzFbO2HLSu7SEP+QRS0q&#10;g0H3rq5FEGzjqj9c1ZV04KEIJxLqBIqikoowIJpB+gbNshRWERYkx9s9Tf7/uZV326V9cCy0n6HF&#10;AkZCGutnHh8jnrZwdfxjpgzlSOHrnjbVBibxcTicjobjMWcSZQOEMR0SscnB3DofviioWTxk3GFd&#10;iC6xvfUBQ6JqrxKjedBVflNpTZfYC+pKO7YVWMXVekCmelN/g7x7m47TtA9JrRPVyetvnrRhTcbP&#10;TscpeTAQQ3TRtYmhFHUMpkSQN0G5ZZk3bKU37lHkGR+nE4zD8iqCOJ0Mugu20/AcE4g3odc4B0Fz&#10;5iA8V6GkGkbKosuI8QBEC/lCz0LbUnRIRuTmwEiPA/pkCNVRnsmhWnQKr1rFUNo8qoJVORUtPux5&#10;6QIJKZUJVG8kn7SjVoGMvMdwpx9Nu6TeY7y3oMhgwt64rgw44uZN2vlLn3LR6SMfR7jjMbSrFoFn&#10;fNI38wryV+xxrAh1sLfypsJK3AofHoTDecfC4Q4L9/gpNGCPwO7EWQnu59/eoz6OIUo5a3B/ZNz/&#10;2AinONNfDQ7odDAaodtAl9H4HEeCuWPJ6lhiNvUVYHMPcFtaSceoH3R/LBzUz7jqFjEqioSRGBs7&#10;rT9ehW6r4aqUarEgJVwxVoRbs7Qyuo4sxw58ap+Fs7tRDDjFd9BvGjF7M5GdbrQ0sNgEKCoa18hz&#10;x+qOf1xP1Jm7VRr33/GdtA4Lf/4LAAD//wMAUEsDBBQABgAIAAAAIQANnyFp4AAAAAsBAAAPAAAA&#10;ZHJzL2Rvd25yZXYueG1sTI9BTsMwEEX3SNzBGiR2rVNCCIQ4Fa0E3RQJAgeYxkMSEdtV7CaG0zOs&#10;YDmap//fL9fRDGKi0ffOKlgtExBkG6d72yp4f3tc3ILwAa3GwVlS8EUe1tX5WYmFdrN9pakOreAQ&#10;6wtU0IVwLKT0TUcG/dIdyfLvw40GA59jK/WIM4ebQV4lyY002Ftu6PBI246az/pkFHzvUnza7KPf&#10;7l70vImxfsapVuryIj7cgwgUwx8Mv/qsDhU7HdzJai8GBVme5YwqWFxnGQgm7tKc1x0YXaU5yKqU&#10;/zdUPwAAAP//AwBQSwECLQAUAAYACAAAACEAtoM4kv4AAADhAQAAEwAAAAAAAAAAAAAAAAAAAAAA&#10;W0NvbnRlbnRfVHlwZXNdLnhtbFBLAQItABQABgAIAAAAIQA4/SH/1gAAAJQBAAALAAAAAAAAAAAA&#10;AAAAAC8BAABfcmVscy8ucmVsc1BLAQItABQABgAIAAAAIQDGd2IX4AIAADgGAAAOAAAAAAAAAAAA&#10;AAAAAC4CAABkcnMvZTJvRG9jLnhtbFBLAQItABQABgAIAAAAIQANnyFp4AAAAAsBAAAPAAAAAAAA&#10;AAAAAAAAADoFAABkcnMvZG93bnJldi54bWxQSwUGAAAAAAQABADzAAAARwYAAAAA&#10;" fillcolor="#f2f2f2 [3052]" stroked="f" strokeweight=".5pt">
                <v:shadow on="t" color="black" opacity="26214f" origin="-.5,-.5" offset=".74836mm,.74836mm"/>
                <v:textbox>
                  <w:txbxContent>
                    <w:p w14:paraId="68792AF7" w14:textId="507C33EB" w:rsidR="00C75845" w:rsidRPr="00BA2B86" w:rsidRDefault="00C75845" w:rsidP="00F93ABE">
                      <w:pPr>
                        <w:pStyle w:val="NoteBox"/>
                      </w:pPr>
                      <w:r>
                        <w:t>Ser</w:t>
                      </w:r>
                      <w:r w:rsidRPr="00BA2B86">
                        <w:t>vicer</w:t>
                      </w:r>
                      <w:r>
                        <w:t>s</w:t>
                      </w:r>
                      <w:r w:rsidRPr="00BA2B86">
                        <w:t xml:space="preserve"> must report </w:t>
                      </w:r>
                      <w:r>
                        <w:t xml:space="preserve">a </w:t>
                      </w:r>
                      <w:r w:rsidRPr="00BA2B86">
                        <w:t>Due and Payable event pri</w:t>
                      </w:r>
                      <w:r>
                        <w:t>or to Claim Type 23 initiation if the loan is Due and Payable.</w:t>
                      </w:r>
                      <w:r w:rsidRPr="00DB0BA7">
                        <w:t xml:space="preserve"> Refer to Endorsed Disposition/Requests timelines to initiate a Due and Payable timeline.</w:t>
                      </w:r>
                    </w:p>
                    <w:p w14:paraId="0B7244E3" w14:textId="77777777" w:rsidR="00C75845" w:rsidRDefault="00C75845" w:rsidP="00F93ABE">
                      <w:pPr>
                        <w:pStyle w:val="NoteBox"/>
                      </w:pPr>
                      <w:r>
                        <w:t>.</w:t>
                      </w:r>
                    </w:p>
                  </w:txbxContent>
                </v:textbox>
                <w10:wrap type="tight"/>
                <w10:anchorlock/>
              </v:shape>
            </w:pict>
          </mc:Fallback>
        </mc:AlternateContent>
      </w:r>
      <w:r>
        <w:t xml:space="preserve">From the search results, select a loan to initiate the timeline. </w:t>
      </w:r>
    </w:p>
    <w:p w14:paraId="772165FD" w14:textId="3F5D6F9F" w:rsidR="00F93ABE" w:rsidRDefault="00F93ABE" w:rsidP="006C3C3F">
      <w:pPr>
        <w:pStyle w:val="OrderedList"/>
        <w:numPr>
          <w:ilvl w:val="0"/>
          <w:numId w:val="308"/>
        </w:numPr>
        <w:jc w:val="both"/>
      </w:pPr>
      <w:r>
        <w:t xml:space="preserve">On the </w:t>
      </w:r>
      <w:r w:rsidRPr="001445BE">
        <w:rPr>
          <w:b/>
        </w:rPr>
        <w:t>Edit Servicing Management</w:t>
      </w:r>
      <w:r w:rsidRPr="00BA2B86">
        <w:t xml:space="preserve"> Window</w:t>
      </w:r>
      <w:r>
        <w:t>, s</w:t>
      </w:r>
      <w:r w:rsidRPr="00BA2B86">
        <w:t xml:space="preserve">elect </w:t>
      </w:r>
      <w:r w:rsidR="00867AF1" w:rsidRPr="001445BE">
        <w:rPr>
          <w:rFonts w:eastAsia="Times New Roman"/>
          <w:bCs/>
          <w:noProof/>
          <w:color w:val="000000"/>
        </w:rPr>
        <w:t xml:space="preserve">Claim Type 23 - Short Sale/ Mortgagor's Sale (Pre-Fcl) </w:t>
      </w:r>
      <w:r w:rsidRPr="00BA2B86">
        <w:t xml:space="preserve">from the </w:t>
      </w:r>
      <w:r w:rsidRPr="001445BE">
        <w:rPr>
          <w:b/>
        </w:rPr>
        <w:t>Servicing Type</w:t>
      </w:r>
      <w:r w:rsidRPr="00BA2B86">
        <w:t xml:space="preserve"> </w:t>
      </w:r>
      <w:r>
        <w:t>d</w:t>
      </w:r>
      <w:r w:rsidRPr="00BA2B86">
        <w:t xml:space="preserve">ropdown and populate the required fields (marked with </w:t>
      </w:r>
      <w:r>
        <w:t xml:space="preserve">an </w:t>
      </w:r>
      <w:r w:rsidRPr="00BA2B86">
        <w:t>asterisk</w:t>
      </w:r>
      <w:r w:rsidR="00721586">
        <w:t>).</w:t>
      </w:r>
    </w:p>
    <w:p w14:paraId="16E77B5B" w14:textId="097484CE" w:rsidR="00F93ABE" w:rsidRDefault="00A157C6" w:rsidP="003B6226">
      <w:pPr>
        <w:pStyle w:val="BodyText"/>
        <w:jc w:val="center"/>
      </w:pPr>
      <w:r w:rsidRPr="00A157C6">
        <w:rPr>
          <w:noProof/>
        </w:rPr>
        <w:t xml:space="preserve"> </w:t>
      </w:r>
      <w:r>
        <w:rPr>
          <w:noProof/>
        </w:rPr>
        <w:drawing>
          <wp:inline distT="0" distB="0" distL="0" distR="0" wp14:anchorId="6644FDEF" wp14:editId="1ACEDEB8">
            <wp:extent cx="3423683" cy="3355549"/>
            <wp:effectExtent l="0" t="0" r="5715" b="0"/>
            <wp:docPr id="3034" name="Picture 3034"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4" name="Picture 3034" descr="Graphical user interface, text, application, email&#10;&#10;Description automatically generated"/>
                    <pic:cNvPicPr/>
                  </pic:nvPicPr>
                  <pic:blipFill>
                    <a:blip r:embed="rId432"/>
                    <a:stretch>
                      <a:fillRect/>
                    </a:stretch>
                  </pic:blipFill>
                  <pic:spPr>
                    <a:xfrm>
                      <a:off x="0" y="0"/>
                      <a:ext cx="3458874" cy="3390040"/>
                    </a:xfrm>
                    <a:prstGeom prst="rect">
                      <a:avLst/>
                    </a:prstGeom>
                  </pic:spPr>
                </pic:pic>
              </a:graphicData>
            </a:graphic>
          </wp:inline>
        </w:drawing>
      </w:r>
    </w:p>
    <w:p w14:paraId="49740143" w14:textId="0415044B" w:rsidR="00F93ABE" w:rsidRPr="00BA2B86" w:rsidRDefault="00F93ABE" w:rsidP="001879BA">
      <w:pPr>
        <w:pStyle w:val="FigureCaption0"/>
      </w:pPr>
      <w:bookmarkStart w:id="4591" w:name="_Toc74053131"/>
      <w:bookmarkStart w:id="4592" w:name="_Toc90644512"/>
      <w:bookmarkStart w:id="4593" w:name="_Toc23016426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35</w:t>
      </w:r>
      <w:r w:rsidR="000705E9">
        <w:rPr>
          <w:noProof/>
        </w:rPr>
        <w:fldChar w:fldCharType="end"/>
      </w:r>
      <w:r w:rsidR="000705E9">
        <w:rPr>
          <w:noProof/>
        </w:rPr>
        <w:t>:</w:t>
      </w:r>
      <w:r w:rsidR="000705E9">
        <w:t xml:space="preserve"> </w:t>
      </w:r>
      <w:r>
        <w:rPr>
          <w:noProof/>
        </w:rPr>
        <w:t xml:space="preserve">Initiating </w:t>
      </w:r>
      <w:r w:rsidR="009E73A4">
        <w:rPr>
          <w:noProof/>
        </w:rPr>
        <w:t>CT</w:t>
      </w:r>
      <w:r>
        <w:rPr>
          <w:noProof/>
        </w:rPr>
        <w:t xml:space="preserve"> 2</w:t>
      </w:r>
      <w:r w:rsidR="00867AF1">
        <w:rPr>
          <w:noProof/>
        </w:rPr>
        <w:t>3</w:t>
      </w:r>
      <w:bookmarkEnd w:id="4591"/>
      <w:bookmarkEnd w:id="4592"/>
      <w:bookmarkEnd w:id="4593"/>
    </w:p>
    <w:p w14:paraId="05B5D724" w14:textId="03F9CA37" w:rsidR="00B34D0F" w:rsidRDefault="004A124E" w:rsidP="006C3C3F">
      <w:pPr>
        <w:pStyle w:val="OrderedList"/>
        <w:numPr>
          <w:ilvl w:val="0"/>
          <w:numId w:val="308"/>
        </w:numPr>
        <w:jc w:val="both"/>
      </w:pPr>
      <w:r>
        <w:t xml:space="preserve">If applicable, </w:t>
      </w:r>
      <w:r w:rsidR="00B34D0F">
        <w:t>Error messages</w:t>
      </w:r>
      <w:r>
        <w:t xml:space="preserve"> will be displayed when attempting to initiate the timeline. All errors must be resolved before the timeline can be set up. </w:t>
      </w:r>
      <w:r w:rsidR="00B34D0F">
        <w:t xml:space="preserve"> If there is no error, proceed to Step 5.</w:t>
      </w:r>
    </w:p>
    <w:p w14:paraId="06A00FDD" w14:textId="77777777" w:rsidR="00B34D0F" w:rsidRDefault="00B34D0F" w:rsidP="000222D7">
      <w:pPr>
        <w:pStyle w:val="UnorderedListIndent"/>
        <w:jc w:val="both"/>
      </w:pPr>
      <w:r>
        <w:t xml:space="preserve">Unpaid HUD Advance. </w:t>
      </w:r>
      <w:r w:rsidR="00F07C2A">
        <w:t>An error message would be displayed if there is an unpaid HUD Advance on the loan. The User cannot initiate the CT 23 timeline, the Servicer needs to go to the Authorization tab and approve the unpaid HUD Advance.</w:t>
      </w:r>
      <w:r w:rsidR="00007F61">
        <w:t xml:space="preserve"> </w:t>
      </w:r>
    </w:p>
    <w:p w14:paraId="28DF017E" w14:textId="3C0384B5" w:rsidR="00B34D0F" w:rsidRDefault="00B34D0F" w:rsidP="000222D7">
      <w:pPr>
        <w:pStyle w:val="UnorderedListIndent"/>
        <w:jc w:val="both"/>
      </w:pPr>
      <w:r>
        <w:t>Existing Claim Timeline. An e</w:t>
      </w:r>
      <w:r w:rsidR="00007F61">
        <w:t>rror message would be displayed if there is an existing claim timeline</w:t>
      </w:r>
      <w:r>
        <w:t>. The</w:t>
      </w:r>
      <w:r w:rsidRPr="00B34D0F">
        <w:t xml:space="preserve"> </w:t>
      </w:r>
      <w:r>
        <w:t>existing claim timeline</w:t>
      </w:r>
      <w:r w:rsidR="00A157C6">
        <w:t xml:space="preserve"> </w:t>
      </w:r>
      <w:r>
        <w:t>needs to be inactivated before a new claim timeline can be opened.</w:t>
      </w:r>
    </w:p>
    <w:p w14:paraId="04BB331E" w14:textId="02656543" w:rsidR="00F07C2A" w:rsidRDefault="00007F61" w:rsidP="000222D7">
      <w:pPr>
        <w:pStyle w:val="UnorderedListIndent"/>
        <w:jc w:val="both"/>
      </w:pPr>
      <w:r>
        <w:t>Paper Claim record</w:t>
      </w:r>
      <w:r w:rsidR="00B34D0F">
        <w:t>.</w:t>
      </w:r>
      <w:r>
        <w:t xml:space="preserve"> </w:t>
      </w:r>
      <w:r w:rsidR="00B34D0F">
        <w:t xml:space="preserve">An error message would be displayed if </w:t>
      </w:r>
      <w:r>
        <w:t>there is a Paper Claim record</w:t>
      </w:r>
      <w:r w:rsidR="00B34D0F">
        <w:t>. The Paper Claim record</w:t>
      </w:r>
      <w:r>
        <w:t xml:space="preserve"> must be removed via DCR if a new claims timeline is needed. </w:t>
      </w:r>
      <w:r w:rsidR="00F07C2A">
        <w:t xml:space="preserve"> </w:t>
      </w:r>
    </w:p>
    <w:p w14:paraId="7529BEB9" w14:textId="56178E07" w:rsidR="00F07C2A" w:rsidRDefault="00DB15DB" w:rsidP="00752D53">
      <w:pPr>
        <w:pStyle w:val="OrderedList"/>
        <w:jc w:val="center"/>
      </w:pPr>
      <w:r w:rsidRPr="00DB15DB">
        <w:rPr>
          <w:noProof/>
        </w:rPr>
        <w:t xml:space="preserve"> </w:t>
      </w:r>
      <w:r>
        <w:rPr>
          <w:noProof/>
        </w:rPr>
        <w:drawing>
          <wp:inline distT="0" distB="0" distL="0" distR="0" wp14:anchorId="0476C10C" wp14:editId="3542A0B0">
            <wp:extent cx="3426705" cy="947650"/>
            <wp:effectExtent l="0" t="0" r="2540" b="5080"/>
            <wp:docPr id="3035" name="Picture 303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5" name="Picture 3035" descr="Graphical user interface, text, application&#10;&#10;Description automatically generated"/>
                    <pic:cNvPicPr/>
                  </pic:nvPicPr>
                  <pic:blipFill>
                    <a:blip r:embed="rId433"/>
                    <a:stretch>
                      <a:fillRect/>
                    </a:stretch>
                  </pic:blipFill>
                  <pic:spPr>
                    <a:xfrm>
                      <a:off x="0" y="0"/>
                      <a:ext cx="3453058" cy="954938"/>
                    </a:xfrm>
                    <a:prstGeom prst="rect">
                      <a:avLst/>
                    </a:prstGeom>
                  </pic:spPr>
                </pic:pic>
              </a:graphicData>
            </a:graphic>
          </wp:inline>
        </w:drawing>
      </w:r>
    </w:p>
    <w:p w14:paraId="7C254732" w14:textId="266CB269" w:rsidR="00F07C2A" w:rsidRDefault="00752D53" w:rsidP="00833A22">
      <w:pPr>
        <w:pStyle w:val="FigureCaption0"/>
      </w:pPr>
      <w:bookmarkStart w:id="4594" w:name="_Toc74053132"/>
      <w:bookmarkStart w:id="4595" w:name="_Toc90644513"/>
      <w:bookmarkStart w:id="4596" w:name="_Toc23016426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36</w:t>
      </w:r>
      <w:r w:rsidR="000705E9">
        <w:rPr>
          <w:noProof/>
        </w:rPr>
        <w:fldChar w:fldCharType="end"/>
      </w:r>
      <w:r w:rsidR="000705E9">
        <w:rPr>
          <w:noProof/>
        </w:rPr>
        <w:t>:</w:t>
      </w:r>
      <w:r w:rsidR="000705E9">
        <w:t xml:space="preserve"> </w:t>
      </w:r>
      <w:r>
        <w:rPr>
          <w:noProof/>
        </w:rPr>
        <w:t>Error message when initiating CT 23</w:t>
      </w:r>
      <w:bookmarkEnd w:id="4594"/>
      <w:bookmarkEnd w:id="4595"/>
      <w:bookmarkEnd w:id="4596"/>
    </w:p>
    <w:p w14:paraId="026151D1" w14:textId="2CABD079" w:rsidR="00F93ABE" w:rsidRPr="00BA2B86" w:rsidRDefault="00F93ABE" w:rsidP="006C3C3F">
      <w:pPr>
        <w:pStyle w:val="OrderedList"/>
        <w:numPr>
          <w:ilvl w:val="0"/>
          <w:numId w:val="308"/>
        </w:numPr>
        <w:jc w:val="both"/>
      </w:pPr>
      <w:r>
        <w:t xml:space="preserve">At the bottom of this window, check the </w:t>
      </w:r>
      <w:r w:rsidR="004A124E">
        <w:t xml:space="preserve">box </w:t>
      </w:r>
      <w:r w:rsidRPr="001445BE">
        <w:rPr>
          <w:b/>
        </w:rPr>
        <w:t>Go to Servicing Steps</w:t>
      </w:r>
      <w:r w:rsidR="00B20E84" w:rsidRPr="001445BE">
        <w:rPr>
          <w:b/>
        </w:rPr>
        <w:t xml:space="preserve"> after Submit</w:t>
      </w:r>
      <w:r>
        <w:t>.</w:t>
      </w:r>
    </w:p>
    <w:p w14:paraId="6A8C76AC" w14:textId="327DD24D" w:rsidR="00F93ABE" w:rsidRDefault="00F93ABE" w:rsidP="006C3C3F">
      <w:pPr>
        <w:pStyle w:val="OrderedList"/>
        <w:numPr>
          <w:ilvl w:val="0"/>
          <w:numId w:val="308"/>
        </w:numPr>
        <w:jc w:val="both"/>
      </w:pPr>
      <w:r w:rsidRPr="0072633D">
        <w:t xml:space="preserve">Click </w:t>
      </w:r>
      <w:r w:rsidRPr="001445BE">
        <w:rPr>
          <w:b/>
        </w:rPr>
        <w:t>Submit</w:t>
      </w:r>
      <w:r w:rsidRPr="0072633D">
        <w:t xml:space="preserve">. If you click </w:t>
      </w:r>
      <w:r w:rsidRPr="001445BE">
        <w:rPr>
          <w:b/>
        </w:rPr>
        <w:t>Cancel</w:t>
      </w:r>
      <w:r w:rsidRPr="0072633D">
        <w:t xml:space="preserve">, the </w:t>
      </w:r>
      <w:r w:rsidRPr="001445BE">
        <w:rPr>
          <w:b/>
        </w:rPr>
        <w:t>Endorsed Claims Setup Search</w:t>
      </w:r>
      <w:r w:rsidRPr="00BA2B86">
        <w:t xml:space="preserve"> Screen will be displayed</w:t>
      </w:r>
      <w:r>
        <w:t>.</w:t>
      </w:r>
      <w:r w:rsidR="00DE2417">
        <w:t xml:space="preserve"> </w:t>
      </w:r>
      <w:r w:rsidR="00DE2417" w:rsidRPr="001F3001">
        <w:t>The</w:t>
      </w:r>
      <w:r w:rsidR="00DE2417" w:rsidRPr="001F3001">
        <w:rPr>
          <w:b/>
        </w:rPr>
        <w:t xml:space="preserve"> </w:t>
      </w:r>
      <w:r w:rsidR="00DE2417" w:rsidRPr="001445BE">
        <w:rPr>
          <w:b/>
        </w:rPr>
        <w:t>Claims Steps</w:t>
      </w:r>
      <w:r w:rsidR="00DE2417" w:rsidRPr="001A5F4F">
        <w:t xml:space="preserve"> screen for </w:t>
      </w:r>
      <w:r w:rsidR="00DE2417" w:rsidRPr="001445BE">
        <w:rPr>
          <w:rFonts w:eastAsia="Times New Roman"/>
          <w:bCs/>
          <w:noProof/>
          <w:color w:val="000000"/>
        </w:rPr>
        <w:t xml:space="preserve">Claim Type 23 - Short Sale/ Mortgagor's Sale (Pre-Fcl) </w:t>
      </w:r>
      <w:r w:rsidR="00DE2417" w:rsidRPr="001A5F4F">
        <w:t>timeline</w:t>
      </w:r>
      <w:r w:rsidR="00DE2417">
        <w:t xml:space="preserve"> is displayed.</w:t>
      </w:r>
    </w:p>
    <w:p w14:paraId="29B183B9" w14:textId="60B08F69" w:rsidR="00F93ABE" w:rsidRDefault="00DB15DB" w:rsidP="005C6CB4">
      <w:pPr>
        <w:pStyle w:val="BodyText"/>
        <w:jc w:val="center"/>
      </w:pPr>
      <w:r>
        <w:rPr>
          <w:noProof/>
        </w:rPr>
        <w:drawing>
          <wp:inline distT="0" distB="0" distL="0" distR="0" wp14:anchorId="4C0A6A11" wp14:editId="2E410C8C">
            <wp:extent cx="5054600" cy="805712"/>
            <wp:effectExtent l="0" t="0" r="0" b="0"/>
            <wp:docPr id="3036" name="Picture 303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6" name="Picture 3036" descr="Graphical user interface, text, application&#10;&#10;Description automatically generated"/>
                    <pic:cNvPicPr/>
                  </pic:nvPicPr>
                  <pic:blipFill>
                    <a:blip r:embed="rId434"/>
                    <a:stretch>
                      <a:fillRect/>
                    </a:stretch>
                  </pic:blipFill>
                  <pic:spPr>
                    <a:xfrm>
                      <a:off x="0" y="0"/>
                      <a:ext cx="5091964" cy="811668"/>
                    </a:xfrm>
                    <a:prstGeom prst="rect">
                      <a:avLst/>
                    </a:prstGeom>
                  </pic:spPr>
                </pic:pic>
              </a:graphicData>
            </a:graphic>
          </wp:inline>
        </w:drawing>
      </w:r>
    </w:p>
    <w:p w14:paraId="1A171585" w14:textId="21D21758" w:rsidR="00F93ABE" w:rsidRPr="00BA2B86" w:rsidRDefault="00F93ABE" w:rsidP="001879BA">
      <w:pPr>
        <w:pStyle w:val="FigureCaption0"/>
      </w:pPr>
      <w:bookmarkStart w:id="4597" w:name="_Toc74053133"/>
      <w:bookmarkStart w:id="4598" w:name="_Toc90644514"/>
      <w:bookmarkStart w:id="4599" w:name="_Toc23016426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37</w:t>
      </w:r>
      <w:r w:rsidR="000705E9">
        <w:rPr>
          <w:noProof/>
        </w:rPr>
        <w:fldChar w:fldCharType="end"/>
      </w:r>
      <w:r w:rsidR="000705E9">
        <w:rPr>
          <w:noProof/>
        </w:rPr>
        <w:t>:</w:t>
      </w:r>
      <w:r w:rsidR="000705E9">
        <w:t xml:space="preserve"> </w:t>
      </w:r>
      <w:r>
        <w:rPr>
          <w:noProof/>
        </w:rPr>
        <w:t xml:space="preserve">Step </w:t>
      </w:r>
      <w:r w:rsidR="00E23E3B">
        <w:rPr>
          <w:noProof/>
        </w:rPr>
        <w:t>I</w:t>
      </w:r>
      <w:r>
        <w:rPr>
          <w:noProof/>
        </w:rPr>
        <w:t xml:space="preserve">nformation for </w:t>
      </w:r>
      <w:r w:rsidR="009E73A4">
        <w:rPr>
          <w:noProof/>
        </w:rPr>
        <w:t>CT</w:t>
      </w:r>
      <w:r>
        <w:rPr>
          <w:noProof/>
        </w:rPr>
        <w:t xml:space="preserve"> 2</w:t>
      </w:r>
      <w:r w:rsidR="009D61A7">
        <w:rPr>
          <w:noProof/>
        </w:rPr>
        <w:t>3</w:t>
      </w:r>
      <w:r>
        <w:rPr>
          <w:noProof/>
        </w:rPr>
        <w:t xml:space="preserve"> – DIL/FCL</w:t>
      </w:r>
      <w:bookmarkEnd w:id="4597"/>
      <w:bookmarkEnd w:id="4598"/>
      <w:bookmarkEnd w:id="4599"/>
    </w:p>
    <w:p w14:paraId="02A14378" w14:textId="15FFFA59" w:rsidR="00F93ABE" w:rsidRPr="00BA2B86" w:rsidRDefault="00F93ABE" w:rsidP="006C3C3F">
      <w:pPr>
        <w:pStyle w:val="OrderedList"/>
        <w:numPr>
          <w:ilvl w:val="0"/>
          <w:numId w:val="308"/>
        </w:numPr>
        <w:jc w:val="both"/>
      </w:pPr>
      <w:r w:rsidRPr="001A5F4F">
        <w:t xml:space="preserve">On the </w:t>
      </w:r>
      <w:r w:rsidRPr="001445BE">
        <w:rPr>
          <w:b/>
        </w:rPr>
        <w:t>Claims Steps</w:t>
      </w:r>
      <w:r w:rsidRPr="001A5F4F">
        <w:t xml:space="preserve"> screen for </w:t>
      </w:r>
      <w:r w:rsidR="00B20E84" w:rsidRPr="001445BE">
        <w:rPr>
          <w:rFonts w:eastAsia="Times New Roman"/>
          <w:bCs/>
          <w:noProof/>
          <w:color w:val="000000"/>
        </w:rPr>
        <w:t xml:space="preserve">Claim Type 23 - Short Sale/ Mortgagor's Sale (Pre-Fcl) </w:t>
      </w:r>
      <w:r w:rsidRPr="001A5F4F">
        <w:t>timeline,</w:t>
      </w:r>
      <w:r>
        <w:t xml:space="preserve"> click</w:t>
      </w:r>
      <w:r w:rsidRPr="001A5F4F">
        <w:t xml:space="preserve"> the </w:t>
      </w:r>
      <w:r w:rsidRPr="001445BE">
        <w:rPr>
          <w:b/>
        </w:rPr>
        <w:t>magnifying glass icon</w:t>
      </w:r>
      <w:r w:rsidRPr="001A5F4F">
        <w:t xml:space="preserve"> beside </w:t>
      </w:r>
      <w:r w:rsidR="00B33EF5" w:rsidRPr="00B33EF5">
        <w:t>Step</w:t>
      </w:r>
      <w:r w:rsidRPr="0072633D">
        <w:t>1 Servicer Files Claim – 27011.</w:t>
      </w:r>
      <w:r w:rsidRPr="001A5F4F">
        <w:t xml:space="preserve"> </w:t>
      </w:r>
    </w:p>
    <w:p w14:paraId="7FA61640" w14:textId="3C066BAB" w:rsidR="00F93ABE" w:rsidRDefault="00F93ABE" w:rsidP="006C3C3F">
      <w:pPr>
        <w:pStyle w:val="OrderedList"/>
        <w:numPr>
          <w:ilvl w:val="0"/>
          <w:numId w:val="308"/>
        </w:numPr>
        <w:jc w:val="both"/>
      </w:pPr>
      <w:r>
        <w:t>T</w:t>
      </w:r>
      <w:r w:rsidRPr="00BA2B86">
        <w:t xml:space="preserve">he </w:t>
      </w:r>
      <w:r w:rsidRPr="001445BE">
        <w:rPr>
          <w:b/>
        </w:rPr>
        <w:t>Claims Worksheet</w:t>
      </w:r>
      <w:r w:rsidRPr="00BA2B86">
        <w:t xml:space="preserve"> </w:t>
      </w:r>
      <w:r w:rsidRPr="001445BE">
        <w:rPr>
          <w:b/>
        </w:rPr>
        <w:t>for Claim Type 2</w:t>
      </w:r>
      <w:r w:rsidR="00B20E84" w:rsidRPr="001445BE">
        <w:rPr>
          <w:b/>
        </w:rPr>
        <w:t>3</w:t>
      </w:r>
      <w:r w:rsidRPr="00BA2B86">
        <w:t xml:space="preserve"> </w:t>
      </w:r>
      <w:r>
        <w:t xml:space="preserve">window is </w:t>
      </w:r>
      <w:r w:rsidRPr="00BA2B86">
        <w:t xml:space="preserve">displayed. A pop-up </w:t>
      </w:r>
      <w:r w:rsidR="00143331">
        <w:t xml:space="preserve">warning </w:t>
      </w:r>
      <w:r w:rsidRPr="00BA2B86">
        <w:t xml:space="preserve">message </w:t>
      </w:r>
      <w:r>
        <w:t>is</w:t>
      </w:r>
      <w:r w:rsidRPr="00BA2B86">
        <w:t xml:space="preserve"> displayed indicating that the claim amount will be adjusted if </w:t>
      </w:r>
      <w:r>
        <w:t xml:space="preserve">it </w:t>
      </w:r>
      <w:r w:rsidRPr="00BA2B86">
        <w:t xml:space="preserve">exceeds </w:t>
      </w:r>
      <w:r w:rsidR="00DF1B7E">
        <w:t>MCA</w:t>
      </w:r>
      <w:r w:rsidRPr="00BA2B86">
        <w:t xml:space="preserve">. </w:t>
      </w:r>
      <w:r w:rsidR="00143331">
        <w:t xml:space="preserve">Other warning messages may also be displayed in this pop-up as necessary. </w:t>
      </w:r>
      <w:r>
        <w:t>Click</w:t>
      </w:r>
      <w:r w:rsidRPr="00BA2B86">
        <w:t xml:space="preserve"> </w:t>
      </w:r>
      <w:r w:rsidRPr="001445BE">
        <w:rPr>
          <w:b/>
        </w:rPr>
        <w:t>OK</w:t>
      </w:r>
      <w:r w:rsidRPr="0072633D">
        <w:t xml:space="preserve"> </w:t>
      </w:r>
      <w:r w:rsidRPr="00BA2B86">
        <w:t>to proceed.</w:t>
      </w:r>
    </w:p>
    <w:p w14:paraId="0E820A79" w14:textId="707AAC6C" w:rsidR="00F93ABE" w:rsidRDefault="00143331" w:rsidP="003B6226">
      <w:pPr>
        <w:pStyle w:val="BodyText"/>
        <w:jc w:val="center"/>
      </w:pPr>
      <w:r w:rsidRPr="00143331">
        <w:rPr>
          <w:noProof/>
        </w:rPr>
        <w:t xml:space="preserve"> </w:t>
      </w:r>
      <w:r w:rsidR="00DB15DB">
        <w:rPr>
          <w:noProof/>
        </w:rPr>
        <w:drawing>
          <wp:inline distT="0" distB="0" distL="0" distR="0" wp14:anchorId="6743222E" wp14:editId="18678D15">
            <wp:extent cx="1763223" cy="690523"/>
            <wp:effectExtent l="0" t="0" r="8890" b="0"/>
            <wp:docPr id="3037" name="Picture 303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8" name="Picture 3028" descr="Graphical user interface, text, application, chat or text message&#10;&#10;Description automatically generated"/>
                    <pic:cNvPicPr/>
                  </pic:nvPicPr>
                  <pic:blipFill>
                    <a:blip r:embed="rId421"/>
                    <a:stretch>
                      <a:fillRect/>
                    </a:stretch>
                  </pic:blipFill>
                  <pic:spPr>
                    <a:xfrm>
                      <a:off x="0" y="0"/>
                      <a:ext cx="1799088" cy="704569"/>
                    </a:xfrm>
                    <a:prstGeom prst="rect">
                      <a:avLst/>
                    </a:prstGeom>
                  </pic:spPr>
                </pic:pic>
              </a:graphicData>
            </a:graphic>
          </wp:inline>
        </w:drawing>
      </w:r>
    </w:p>
    <w:p w14:paraId="2DD86DEB" w14:textId="0F4059AB" w:rsidR="00F93ABE" w:rsidRPr="00BA2B86" w:rsidRDefault="00F93ABE" w:rsidP="001879BA">
      <w:pPr>
        <w:pStyle w:val="FigureCaption0"/>
      </w:pPr>
      <w:bookmarkStart w:id="4600" w:name="_Toc74053134"/>
      <w:bookmarkStart w:id="4601" w:name="_Toc90644515"/>
      <w:bookmarkStart w:id="4602" w:name="_Toc23016426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38</w:t>
      </w:r>
      <w:r w:rsidR="000705E9">
        <w:rPr>
          <w:noProof/>
        </w:rPr>
        <w:fldChar w:fldCharType="end"/>
      </w:r>
      <w:r w:rsidR="000705E9">
        <w:rPr>
          <w:noProof/>
        </w:rPr>
        <w:t>:</w:t>
      </w:r>
      <w:r w:rsidR="000705E9">
        <w:t xml:space="preserve"> </w:t>
      </w:r>
      <w:r w:rsidR="00143331">
        <w:rPr>
          <w:noProof/>
        </w:rPr>
        <w:t xml:space="preserve">Warning </w:t>
      </w:r>
      <w:r w:rsidR="00E23E3B">
        <w:rPr>
          <w:noProof/>
        </w:rPr>
        <w:t>M</w:t>
      </w:r>
      <w:r>
        <w:rPr>
          <w:noProof/>
        </w:rPr>
        <w:t>essage for CT</w:t>
      </w:r>
      <w:r w:rsidR="00B20E84">
        <w:rPr>
          <w:noProof/>
        </w:rPr>
        <w:t xml:space="preserve"> 23</w:t>
      </w:r>
      <w:bookmarkEnd w:id="4600"/>
      <w:bookmarkEnd w:id="4601"/>
      <w:bookmarkEnd w:id="4602"/>
    </w:p>
    <w:p w14:paraId="36D9BDEA" w14:textId="5594D204" w:rsidR="00F93ABE" w:rsidRPr="00BA2B86" w:rsidRDefault="00F93ABE" w:rsidP="006C3C3F">
      <w:pPr>
        <w:pStyle w:val="OrderedList"/>
        <w:numPr>
          <w:ilvl w:val="0"/>
          <w:numId w:val="308"/>
        </w:numPr>
        <w:jc w:val="both"/>
      </w:pPr>
      <w:r w:rsidRPr="00BA2B86">
        <w:t xml:space="preserve">The </w:t>
      </w:r>
      <w:r w:rsidRPr="00F71EC4">
        <w:rPr>
          <w:b/>
        </w:rPr>
        <w:t>Claims Worksheet for Claim Type 2</w:t>
      </w:r>
      <w:r w:rsidR="00B20E84" w:rsidRPr="00F71EC4">
        <w:rPr>
          <w:b/>
        </w:rPr>
        <w:t>3</w:t>
      </w:r>
      <w:r w:rsidRPr="00BA2B86">
        <w:t xml:space="preserve"> window is an electronic version of Claim Form HUD-27011. Data fields </w:t>
      </w:r>
      <w:r>
        <w:t>are</w:t>
      </w:r>
      <w:r w:rsidRPr="00BA2B86">
        <w:t xml:space="preserve"> pre-filled by the system from </w:t>
      </w:r>
      <w:r>
        <w:t>l</w:t>
      </w:r>
      <w:r w:rsidRPr="00BA2B86">
        <w:t xml:space="preserve">oan </w:t>
      </w:r>
      <w:r>
        <w:t>t</w:t>
      </w:r>
      <w:r w:rsidRPr="00BA2B86">
        <w:t xml:space="preserve">ransactions and </w:t>
      </w:r>
      <w:r>
        <w:t>t</w:t>
      </w:r>
      <w:r w:rsidRPr="00BA2B86">
        <w:t>imelines (Due and Payable</w:t>
      </w:r>
      <w:r>
        <w:t>)</w:t>
      </w:r>
      <w:r w:rsidR="00B20E84">
        <w:t xml:space="preserve">. Note: The transactions will be added on the claim form only if due and payable timeline has been initiated on the loan with exception to </w:t>
      </w:r>
      <w:r w:rsidR="008929F0">
        <w:t>HUD-1</w:t>
      </w:r>
      <w:r w:rsidR="00B20E84">
        <w:t xml:space="preserve"> closing costs. </w:t>
      </w:r>
      <w:r w:rsidR="00B20E84" w:rsidRPr="00BA2B86">
        <w:t xml:space="preserve">The following links are available </w:t>
      </w:r>
      <w:r w:rsidR="00B20E84">
        <w:t>in the window header:</w:t>
      </w:r>
    </w:p>
    <w:p w14:paraId="5A577F04" w14:textId="5D0F62FE" w:rsidR="00F93ABE" w:rsidRPr="00BA2B86" w:rsidRDefault="00F93ABE" w:rsidP="00F874DE">
      <w:pPr>
        <w:pStyle w:val="UnorderedListIndent"/>
        <w:jc w:val="both"/>
      </w:pPr>
      <w:r w:rsidRPr="001A5F4F">
        <w:rPr>
          <w:b/>
        </w:rPr>
        <w:t>Save Changes</w:t>
      </w:r>
      <w:r>
        <w:rPr>
          <w:b/>
        </w:rPr>
        <w:t xml:space="preserve">: </w:t>
      </w:r>
      <w:r>
        <w:t>S</w:t>
      </w:r>
      <w:r w:rsidRPr="00BA2B86">
        <w:t xml:space="preserve">ave </w:t>
      </w:r>
      <w:r>
        <w:t>c</w:t>
      </w:r>
      <w:r w:rsidRPr="00BA2B86">
        <w:t>hanges made to the claim form</w:t>
      </w:r>
    </w:p>
    <w:p w14:paraId="69B0A174" w14:textId="77777777" w:rsidR="00F93ABE" w:rsidRPr="00BA2B86" w:rsidRDefault="00F93ABE" w:rsidP="00F874DE">
      <w:pPr>
        <w:pStyle w:val="UnorderedListIndent"/>
        <w:jc w:val="both"/>
      </w:pPr>
      <w:r w:rsidRPr="001A5F4F">
        <w:rPr>
          <w:b/>
        </w:rPr>
        <w:t>Validate Claim</w:t>
      </w:r>
      <w:r>
        <w:rPr>
          <w:b/>
        </w:rPr>
        <w:t xml:space="preserve">: </w:t>
      </w:r>
      <w:r>
        <w:t>Execute</w:t>
      </w:r>
      <w:r w:rsidRPr="00BA2B86">
        <w:t xml:space="preserve"> the validations on the claim form. Failed validations </w:t>
      </w:r>
      <w:r>
        <w:t xml:space="preserve">are </w:t>
      </w:r>
      <w:r w:rsidRPr="00BA2B86">
        <w:t xml:space="preserve">displayed with </w:t>
      </w:r>
      <w:r>
        <w:t xml:space="preserve">a </w:t>
      </w:r>
      <w:r w:rsidRPr="00BA2B86">
        <w:t xml:space="preserve">validation message. </w:t>
      </w:r>
    </w:p>
    <w:p w14:paraId="382ED9A6" w14:textId="37408250" w:rsidR="00F93ABE" w:rsidRPr="00BA2B86" w:rsidRDefault="00F93ABE" w:rsidP="00F874DE">
      <w:pPr>
        <w:pStyle w:val="UnorderedListIndent"/>
        <w:jc w:val="both"/>
      </w:pPr>
      <w:r w:rsidRPr="001A5F4F">
        <w:rPr>
          <w:b/>
        </w:rPr>
        <w:t>View Claim</w:t>
      </w:r>
      <w:r>
        <w:rPr>
          <w:b/>
        </w:rPr>
        <w:t>:</w:t>
      </w:r>
      <w:r w:rsidRPr="00BA2B86">
        <w:t xml:space="preserve"> </w:t>
      </w:r>
      <w:r>
        <w:t>G</w:t>
      </w:r>
      <w:r w:rsidRPr="00BA2B86">
        <w:t xml:space="preserve">enerate </w:t>
      </w:r>
      <w:r>
        <w:t xml:space="preserve">a </w:t>
      </w:r>
      <w:r w:rsidRPr="00BA2B86">
        <w:t xml:space="preserve">PDF of the </w:t>
      </w:r>
      <w:r w:rsidR="00E04CEC" w:rsidRPr="00BA2B86">
        <w:t>Claim Form</w:t>
      </w:r>
      <w:r w:rsidR="00E04CEC">
        <w:t xml:space="preserve"> HUD-</w:t>
      </w:r>
      <w:r w:rsidR="00E04CEC" w:rsidRPr="00BA2B86">
        <w:t>27011</w:t>
      </w:r>
    </w:p>
    <w:p w14:paraId="78608E77" w14:textId="77777777" w:rsidR="00F93ABE" w:rsidRDefault="00F93ABE" w:rsidP="00F874DE">
      <w:pPr>
        <w:pStyle w:val="UnorderedListIndent"/>
        <w:jc w:val="both"/>
      </w:pPr>
      <w:r w:rsidRPr="001A5F4F">
        <w:rPr>
          <w:b/>
        </w:rPr>
        <w:t>Finalize and Submit Claim</w:t>
      </w:r>
      <w:r>
        <w:rPr>
          <w:b/>
        </w:rPr>
        <w:t>:</w:t>
      </w:r>
      <w:r w:rsidRPr="00BA2B86">
        <w:t xml:space="preserve"> </w:t>
      </w:r>
      <w:r>
        <w:t>Enables s</w:t>
      </w:r>
      <w:r w:rsidRPr="00BA2B86">
        <w:t>ervicer</w:t>
      </w:r>
      <w:r>
        <w:t>s</w:t>
      </w:r>
      <w:r w:rsidRPr="00BA2B86">
        <w:t xml:space="preserve"> to submit </w:t>
      </w:r>
      <w:r>
        <w:t xml:space="preserve">a </w:t>
      </w:r>
      <w:r w:rsidRPr="00BA2B86">
        <w:t xml:space="preserve">claim. </w:t>
      </w:r>
      <w:r>
        <w:t>C</w:t>
      </w:r>
      <w:r w:rsidRPr="00BA2B86">
        <w:t>laim</w:t>
      </w:r>
      <w:r>
        <w:t>s</w:t>
      </w:r>
      <w:r w:rsidRPr="00BA2B86">
        <w:t xml:space="preserve"> with failed validations</w:t>
      </w:r>
      <w:r>
        <w:t xml:space="preserve"> cannot be submitted</w:t>
      </w:r>
      <w:r w:rsidRPr="00BA2B86">
        <w:t xml:space="preserve">. </w:t>
      </w:r>
    </w:p>
    <w:p w14:paraId="39B7FD5F" w14:textId="7DE193E2" w:rsidR="00F93ABE" w:rsidRPr="00362361" w:rsidRDefault="00F93ABE" w:rsidP="006C3C3F">
      <w:pPr>
        <w:pStyle w:val="OrderedList"/>
        <w:numPr>
          <w:ilvl w:val="0"/>
          <w:numId w:val="308"/>
        </w:numPr>
        <w:jc w:val="both"/>
      </w:pPr>
      <w:r>
        <w:t>Enter</w:t>
      </w:r>
      <w:r w:rsidR="00B20E84">
        <w:t xml:space="preserve"> short sale</w:t>
      </w:r>
      <w:r>
        <w:t xml:space="preserve"> information</w:t>
      </w:r>
      <w:r w:rsidRPr="00BA2B86">
        <w:t xml:space="preserve"> in the </w:t>
      </w:r>
      <w:r w:rsidRPr="001445BE">
        <w:rPr>
          <w:b/>
        </w:rPr>
        <w:t>Disposition Information</w:t>
      </w:r>
      <w:r w:rsidR="00B20E84">
        <w:t xml:space="preserve">. </w:t>
      </w:r>
      <w:r>
        <w:t xml:space="preserve">This information is used by the system to prefill data fields in </w:t>
      </w:r>
      <w:r w:rsidRPr="001445BE">
        <w:rPr>
          <w:b/>
        </w:rPr>
        <w:t>Part A</w:t>
      </w:r>
      <w:r>
        <w:t xml:space="preserve"> of the claim form</w:t>
      </w:r>
      <w:r w:rsidR="00B20E84">
        <w:t xml:space="preserve"> and </w:t>
      </w:r>
      <w:r w:rsidR="00B20E84" w:rsidRPr="001445BE">
        <w:rPr>
          <w:b/>
        </w:rPr>
        <w:t>Block 108</w:t>
      </w:r>
      <w:r w:rsidR="00B20E84">
        <w:t xml:space="preserve"> on </w:t>
      </w:r>
      <w:r w:rsidR="00B20E84" w:rsidRPr="001445BE">
        <w:rPr>
          <w:b/>
        </w:rPr>
        <w:t>Part B</w:t>
      </w:r>
      <w:r>
        <w:t>.</w:t>
      </w:r>
      <w:r w:rsidRPr="00BA2B86">
        <w:t xml:space="preserve"> </w:t>
      </w:r>
    </w:p>
    <w:p w14:paraId="627FE679" w14:textId="3E76B9E5" w:rsidR="00F93ABE" w:rsidRDefault="001E7371" w:rsidP="006C3C3F">
      <w:pPr>
        <w:pStyle w:val="OrderedList"/>
        <w:numPr>
          <w:ilvl w:val="0"/>
          <w:numId w:val="308"/>
        </w:numPr>
        <w:jc w:val="both"/>
      </w:pPr>
      <w:r>
        <w:t xml:space="preserve"> </w:t>
      </w:r>
      <w:r w:rsidR="00F93ABE">
        <w:t xml:space="preserve">Click the </w:t>
      </w:r>
      <w:r w:rsidR="00F93ABE" w:rsidRPr="001445BE">
        <w:rPr>
          <w:b/>
        </w:rPr>
        <w:t>Save Changes</w:t>
      </w:r>
      <w:r w:rsidR="00F93ABE" w:rsidRPr="00BA2B86">
        <w:t xml:space="preserve"> link after populating the relevant fields in the </w:t>
      </w:r>
      <w:r w:rsidR="00F93ABE" w:rsidRPr="001445BE">
        <w:rPr>
          <w:b/>
        </w:rPr>
        <w:t xml:space="preserve">Disposition Information </w:t>
      </w:r>
      <w:r w:rsidR="00F93ABE" w:rsidRPr="00BA2B86">
        <w:t>section.</w:t>
      </w:r>
    </w:p>
    <w:p w14:paraId="5FB99C4D" w14:textId="2D35A00D" w:rsidR="00F93ABE" w:rsidRDefault="00DB15DB" w:rsidP="003B6226">
      <w:pPr>
        <w:pStyle w:val="BodyText"/>
        <w:jc w:val="center"/>
      </w:pPr>
      <w:r>
        <w:rPr>
          <w:noProof/>
        </w:rPr>
        <w:drawing>
          <wp:inline distT="0" distB="0" distL="0" distR="0" wp14:anchorId="23150413" wp14:editId="565731F1">
            <wp:extent cx="3911600" cy="1755205"/>
            <wp:effectExtent l="0" t="0" r="0" b="0"/>
            <wp:docPr id="3038" name="Picture 30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5"/>
                    <a:stretch>
                      <a:fillRect/>
                    </a:stretch>
                  </pic:blipFill>
                  <pic:spPr>
                    <a:xfrm>
                      <a:off x="0" y="0"/>
                      <a:ext cx="3925088" cy="1761257"/>
                    </a:xfrm>
                    <a:prstGeom prst="rect">
                      <a:avLst/>
                    </a:prstGeom>
                  </pic:spPr>
                </pic:pic>
              </a:graphicData>
            </a:graphic>
          </wp:inline>
        </w:drawing>
      </w:r>
    </w:p>
    <w:p w14:paraId="6EAE28D6" w14:textId="6DDAE5D5" w:rsidR="00F93ABE" w:rsidRPr="00BA2B86" w:rsidRDefault="00F93ABE" w:rsidP="001879BA">
      <w:pPr>
        <w:pStyle w:val="FigureCaption0"/>
      </w:pPr>
      <w:bookmarkStart w:id="4603" w:name="_Toc74053135"/>
      <w:bookmarkStart w:id="4604" w:name="_Toc90644516"/>
      <w:bookmarkStart w:id="4605" w:name="_Toc23016426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39</w:t>
      </w:r>
      <w:r w:rsidR="000705E9">
        <w:rPr>
          <w:noProof/>
        </w:rPr>
        <w:fldChar w:fldCharType="end"/>
      </w:r>
      <w:r w:rsidR="000705E9">
        <w:rPr>
          <w:noProof/>
        </w:rPr>
        <w:t>:</w:t>
      </w:r>
      <w:r w:rsidR="000705E9">
        <w:t xml:space="preserve"> </w:t>
      </w:r>
      <w:r>
        <w:rPr>
          <w:noProof/>
        </w:rPr>
        <w:t xml:space="preserve">Claims </w:t>
      </w:r>
      <w:r w:rsidR="00362361">
        <w:rPr>
          <w:noProof/>
        </w:rPr>
        <w:t>W</w:t>
      </w:r>
      <w:r>
        <w:rPr>
          <w:noProof/>
        </w:rPr>
        <w:t>orksheet for CT 2</w:t>
      </w:r>
      <w:r w:rsidR="00362361">
        <w:rPr>
          <w:noProof/>
        </w:rPr>
        <w:t>3</w:t>
      </w:r>
      <w:bookmarkEnd w:id="4603"/>
      <w:bookmarkEnd w:id="4604"/>
      <w:bookmarkEnd w:id="4605"/>
    </w:p>
    <w:p w14:paraId="445BFAA3" w14:textId="2DF58283" w:rsidR="00623C90" w:rsidRDefault="00FE0B79" w:rsidP="00623C90">
      <w:pPr>
        <w:pStyle w:val="OrderedList"/>
        <w:numPr>
          <w:ilvl w:val="0"/>
          <w:numId w:val="308"/>
        </w:numPr>
        <w:jc w:val="both"/>
      </w:pPr>
      <w:r w:rsidRPr="001C532C">
        <w:rPr>
          <w:b/>
          <w:bCs/>
        </w:rPr>
        <w:t>User Alerts.</w:t>
      </w:r>
      <w:r>
        <w:t xml:space="preserve"> A yellow User Alerts section will be displayed at the top of the Claims Worksheet, if applicable. This User Alert is informational only and does not prevent the claim from being submitted or resubmitted to HUD.  To clear the  User Alert for Legal Description, navigate to the Property Info page and enter a Legal Description. </w:t>
      </w:r>
      <w:r w:rsidRPr="00140EA9">
        <w:rPr>
          <w:b/>
          <w:bCs/>
          <w:color w:val="0070C0"/>
        </w:rPr>
        <w:t>See section 6.8.1.1</w:t>
      </w:r>
      <w:r>
        <w:t xml:space="preserve"> for Editing Property Info. The User Alert for reimbursement of an Incentive appears when either </w:t>
      </w:r>
      <w:r w:rsidRPr="00FE0B79">
        <w:t xml:space="preserve">Transaction </w:t>
      </w:r>
      <w:r>
        <w:t xml:space="preserve">Code </w:t>
      </w:r>
      <w:r w:rsidRPr="00FE0B79">
        <w:t>2134 “Relocation Incentive” or</w:t>
      </w:r>
      <w:r>
        <w:t xml:space="preserve"> </w:t>
      </w:r>
      <w:r w:rsidR="00FC6716">
        <w:t xml:space="preserve">Transaction </w:t>
      </w:r>
      <w:r>
        <w:t>Code</w:t>
      </w:r>
      <w:r w:rsidR="00FC6716">
        <w:t xml:space="preserve"> </w:t>
      </w:r>
      <w:r>
        <w:t>2136</w:t>
      </w:r>
      <w:r w:rsidRPr="00FE0B79">
        <w:t xml:space="preserve"> “Cash for Keys” is </w:t>
      </w:r>
      <w:r>
        <w:t>populated on the Claims Worksheet.</w:t>
      </w:r>
      <w:r w:rsidR="00791183">
        <w:t xml:space="preserve"> </w:t>
      </w:r>
      <w:r w:rsidR="00791183" w:rsidRPr="00791183">
        <w:t>The User Alerts for reimbursement amounts of Cash for Keys incentive appears when the Transaction Code 2136 “Cash for Keys” is populated on the Claims Worksheet and incentive amounts are displayed based on the Reason for Request listed in the Cash for Keys applicable timeline.</w:t>
      </w:r>
    </w:p>
    <w:p w14:paraId="4C64DCFD" w14:textId="614E3421" w:rsidR="00791183" w:rsidRDefault="00791183" w:rsidP="007D50B0">
      <w:pPr>
        <w:pStyle w:val="OrderedList"/>
        <w:jc w:val="center"/>
      </w:pPr>
      <w:r>
        <w:rPr>
          <w:noProof/>
        </w:rPr>
        <w:drawing>
          <wp:inline distT="0" distB="0" distL="0" distR="0" wp14:anchorId="1032C735" wp14:editId="142BF52D">
            <wp:extent cx="5669819" cy="1067878"/>
            <wp:effectExtent l="19050" t="19050" r="26670" b="18415"/>
            <wp:docPr id="1765776921" name="Picture 19"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5776921" name="Picture 19" descr="A screenshot of a computer&#10;&#10;AI-generated content may be incorrect."/>
                    <pic:cNvPicPr>
                      <a:picLocks noChangeAspect="1"/>
                    </pic:cNvPicPr>
                  </pic:nvPicPr>
                  <pic:blipFill rotWithShape="1">
                    <a:blip r:embed="rId436" cstate="print">
                      <a:extLst>
                        <a:ext uri="{28A0092B-C50C-407E-A947-70E740481C1C}">
                          <a14:useLocalDpi xmlns:a14="http://schemas.microsoft.com/office/drawing/2010/main" val="0"/>
                        </a:ext>
                      </a:extLst>
                    </a:blip>
                    <a:srcRect l="1365" t="20118" b="41942"/>
                    <a:stretch>
                      <a:fillRect/>
                    </a:stretch>
                  </pic:blipFill>
                  <pic:spPr bwMode="auto">
                    <a:xfrm>
                      <a:off x="0" y="0"/>
                      <a:ext cx="5699984" cy="1073559"/>
                    </a:xfrm>
                    <a:prstGeom prst="rect">
                      <a:avLst/>
                    </a:prstGeom>
                    <a:noFill/>
                    <a:ln w="19050" cap="flat" cmpd="sng" algn="ctr">
                      <a:solidFill>
                        <a:schemeClr val="accent1"/>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1FF8F6AC" w14:textId="3AC565BA" w:rsidR="00623C90" w:rsidRPr="00BA2B86" w:rsidRDefault="00623C90" w:rsidP="00623C90">
      <w:pPr>
        <w:pStyle w:val="FigureCaption0"/>
      </w:pPr>
      <w:bookmarkStart w:id="4606" w:name="_Toc23016426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40</w:t>
      </w:r>
      <w:r w:rsidR="000705E9">
        <w:rPr>
          <w:noProof/>
        </w:rPr>
        <w:fldChar w:fldCharType="end"/>
      </w:r>
      <w:r w:rsidR="000705E9">
        <w:rPr>
          <w:noProof/>
        </w:rPr>
        <w:t>:</w:t>
      </w:r>
      <w:r w:rsidR="000705E9">
        <w:t xml:space="preserve"> </w:t>
      </w:r>
      <w:r>
        <w:rPr>
          <w:noProof/>
        </w:rPr>
        <w:t>User Alerts message</w:t>
      </w:r>
      <w:bookmarkEnd w:id="4606"/>
    </w:p>
    <w:p w14:paraId="57FA6B33" w14:textId="77777777" w:rsidR="00623C90" w:rsidRDefault="00623C90" w:rsidP="00E52C8A">
      <w:pPr>
        <w:pStyle w:val="OrderedList"/>
        <w:jc w:val="both"/>
      </w:pPr>
    </w:p>
    <w:p w14:paraId="2A61850B" w14:textId="7A1730C1" w:rsidR="00F93ABE" w:rsidRPr="00127370" w:rsidRDefault="00F93ABE" w:rsidP="006C3C3F">
      <w:pPr>
        <w:pStyle w:val="OrderedList"/>
        <w:numPr>
          <w:ilvl w:val="0"/>
          <w:numId w:val="308"/>
        </w:numPr>
        <w:jc w:val="both"/>
      </w:pPr>
      <w:r w:rsidRPr="00127370">
        <w:t xml:space="preserve">Review the data populated on the </w:t>
      </w:r>
      <w:r w:rsidR="00C06B24" w:rsidRPr="00127370">
        <w:rPr>
          <w:b/>
          <w:bCs/>
        </w:rPr>
        <w:t>Claim Form HUD-27011</w:t>
      </w:r>
      <w:r w:rsidRPr="00127370">
        <w:t xml:space="preserve"> by selecting each of the sections listed below and make any required updates.</w:t>
      </w:r>
    </w:p>
    <w:p w14:paraId="23088214" w14:textId="77777777" w:rsidR="00F71EC4" w:rsidRPr="00F71EC4" w:rsidRDefault="00F71EC4" w:rsidP="00F874DE">
      <w:pPr>
        <w:pStyle w:val="UnorderedListIndent"/>
        <w:jc w:val="both"/>
      </w:pPr>
      <w:r w:rsidRPr="00F71EC4">
        <w:t>Disposition Information</w:t>
      </w:r>
    </w:p>
    <w:p w14:paraId="7A39AEAA" w14:textId="77777777" w:rsidR="00F93ABE" w:rsidRPr="00502685" w:rsidRDefault="00F93ABE" w:rsidP="00F874DE">
      <w:pPr>
        <w:pStyle w:val="UnorderedListIndent"/>
        <w:jc w:val="both"/>
        <w:rPr>
          <w:b/>
        </w:rPr>
      </w:pPr>
      <w:r w:rsidRPr="009567FC">
        <w:rPr>
          <w:b/>
        </w:rPr>
        <w:t>Part A</w:t>
      </w:r>
      <w:r w:rsidRPr="00502685">
        <w:rPr>
          <w:b/>
        </w:rPr>
        <w:t xml:space="preserve">: </w:t>
      </w:r>
      <w:r w:rsidRPr="00502685">
        <w:t>General Information</w:t>
      </w:r>
    </w:p>
    <w:p w14:paraId="11EEAE64" w14:textId="77777777" w:rsidR="00F93ABE" w:rsidRPr="00502685" w:rsidRDefault="00F93ABE"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0CA4E4E8" w14:textId="77777777" w:rsidR="00F93ABE" w:rsidRPr="00502685" w:rsidRDefault="00F93ABE" w:rsidP="00F874DE">
      <w:pPr>
        <w:pStyle w:val="UnorderedListIndent"/>
        <w:jc w:val="both"/>
        <w:rPr>
          <w:b/>
        </w:rPr>
      </w:pPr>
      <w:r w:rsidRPr="009567FC">
        <w:rPr>
          <w:b/>
        </w:rPr>
        <w:t>Part C</w:t>
      </w:r>
      <w:r w:rsidRPr="00502685">
        <w:rPr>
          <w:b/>
        </w:rPr>
        <w:t xml:space="preserve">: </w:t>
      </w:r>
      <w:r w:rsidRPr="00502685">
        <w:t>Support Document</w:t>
      </w:r>
      <w:r>
        <w:t>s</w:t>
      </w:r>
    </w:p>
    <w:p w14:paraId="2CEE6310" w14:textId="77777777" w:rsidR="00F93ABE" w:rsidRPr="00502685" w:rsidRDefault="00F93ABE" w:rsidP="00F874DE">
      <w:pPr>
        <w:pStyle w:val="UnorderedListIndent"/>
        <w:jc w:val="both"/>
      </w:pPr>
      <w:r w:rsidRPr="009567FC">
        <w:rPr>
          <w:b/>
        </w:rPr>
        <w:t>Part D</w:t>
      </w:r>
      <w:r w:rsidRPr="00502685">
        <w:rPr>
          <w:b/>
        </w:rPr>
        <w:t xml:space="preserve">: </w:t>
      </w:r>
      <w:r w:rsidRPr="00502685">
        <w:t>Support Document</w:t>
      </w:r>
      <w:r>
        <w:t>s</w:t>
      </w:r>
    </w:p>
    <w:p w14:paraId="505B1AED" w14:textId="77777777" w:rsidR="00F93ABE" w:rsidRDefault="00F93ABE" w:rsidP="00F874DE">
      <w:pPr>
        <w:pStyle w:val="UnorderedListIndent"/>
        <w:jc w:val="both"/>
      </w:pPr>
      <w:r w:rsidRPr="009567FC">
        <w:rPr>
          <w:b/>
        </w:rPr>
        <w:t>Part E:</w:t>
      </w:r>
      <w:r w:rsidRPr="00502685">
        <w:rPr>
          <w:b/>
        </w:rPr>
        <w:t xml:space="preserve"> </w:t>
      </w:r>
      <w:r w:rsidRPr="00502685">
        <w:t>Support Document</w:t>
      </w:r>
      <w:r>
        <w:t>s</w:t>
      </w:r>
    </w:p>
    <w:p w14:paraId="1A50965F" w14:textId="06DDC48D" w:rsidR="00496A2C" w:rsidRDefault="00F93ABE" w:rsidP="006C3C3F">
      <w:pPr>
        <w:pStyle w:val="OrderedList"/>
        <w:numPr>
          <w:ilvl w:val="0"/>
          <w:numId w:val="308"/>
        </w:numPr>
        <w:jc w:val="both"/>
      </w:pPr>
      <w:r>
        <w:t xml:space="preserve">Provide </w:t>
      </w:r>
      <w:r w:rsidRPr="00502685">
        <w:t xml:space="preserve">the description of </w:t>
      </w:r>
      <w:r>
        <w:t xml:space="preserve">the </w:t>
      </w:r>
      <w:r w:rsidRPr="00502685">
        <w:t xml:space="preserve">expenses </w:t>
      </w:r>
      <w:r>
        <w:t xml:space="preserve">for </w:t>
      </w:r>
      <w:r w:rsidRPr="00502685">
        <w:t>description type</w:t>
      </w:r>
      <w:r>
        <w:t xml:space="preserve"> -</w:t>
      </w:r>
      <w:r w:rsidRPr="00502685">
        <w:t xml:space="preserve"> </w:t>
      </w:r>
      <w:r w:rsidRPr="00887BF3">
        <w:rPr>
          <w:b/>
        </w:rPr>
        <w:t>Other</w:t>
      </w:r>
      <w:r>
        <w:t>.</w:t>
      </w:r>
      <w:r w:rsidR="00496A2C" w:rsidRPr="00496A2C">
        <w:t xml:space="preserve"> </w:t>
      </w:r>
      <w:r w:rsidR="00496A2C">
        <w:t>The maximum field length is 100 characters.</w:t>
      </w:r>
    </w:p>
    <w:p w14:paraId="29B1D7A9" w14:textId="2DCA2E17" w:rsidR="00F93ABE" w:rsidRDefault="00F93ABE" w:rsidP="006C3C3F">
      <w:pPr>
        <w:pStyle w:val="OrderedList"/>
        <w:numPr>
          <w:ilvl w:val="0"/>
          <w:numId w:val="308"/>
        </w:numPr>
        <w:jc w:val="both"/>
      </w:pPr>
      <w:r>
        <w:t>Attach</w:t>
      </w:r>
      <w:r w:rsidRPr="00502685">
        <w:t xml:space="preserve"> the support documentation</w:t>
      </w:r>
      <w:r>
        <w:t xml:space="preserve"> (such as </w:t>
      </w:r>
      <w:r w:rsidR="008929F0">
        <w:t>HUD-1</w:t>
      </w:r>
      <w:r>
        <w:t xml:space="preserve"> form, </w:t>
      </w:r>
      <w:r w:rsidRPr="00502685">
        <w:t>invoices for the expenses</w:t>
      </w:r>
      <w:r>
        <w:t xml:space="preserve"> etc</w:t>
      </w:r>
      <w:r w:rsidR="001E7371">
        <w:t>.</w:t>
      </w:r>
      <w:r w:rsidR="00721586">
        <w:t>)</w:t>
      </w:r>
      <w:r>
        <w:t xml:space="preserve"> </w:t>
      </w:r>
      <w:r w:rsidRPr="00502685">
        <w:t xml:space="preserve">in the </w:t>
      </w:r>
      <w:r w:rsidRPr="00F86784">
        <w:rPr>
          <w:b/>
        </w:rPr>
        <w:t>Documents</w:t>
      </w:r>
      <w:r w:rsidRPr="00502685">
        <w:t xml:space="preserve"> tab as part of the claim p</w:t>
      </w:r>
      <w:r>
        <w:t>ackage.</w:t>
      </w:r>
    </w:p>
    <w:p w14:paraId="26AB3DF8" w14:textId="08EF2830" w:rsidR="00F93ABE" w:rsidRDefault="00F93ABE" w:rsidP="004A124E">
      <w:pPr>
        <w:pStyle w:val="UnorderedListIndent"/>
        <w:jc w:val="both"/>
      </w:pPr>
      <w:r w:rsidRPr="004A124E">
        <w:rPr>
          <w:bCs/>
        </w:rPr>
        <w:t>Parts</w:t>
      </w:r>
      <w:r w:rsidRPr="00BA2B86">
        <w:t xml:space="preserve"> C, D, and E will be pre-filled with data only if the transactions are added on the loan. This can be done manually via </w:t>
      </w:r>
      <w:r w:rsidRPr="0059506A">
        <w:rPr>
          <w:b/>
        </w:rPr>
        <w:t>Transactions-&gt; Loan</w:t>
      </w:r>
      <w:r w:rsidRPr="00BA2B86">
        <w:t xml:space="preserve"> screen, or through B2G</w:t>
      </w:r>
      <w:r>
        <w:t xml:space="preserve"> transactions file upload.</w:t>
      </w:r>
    </w:p>
    <w:p w14:paraId="4B86259D" w14:textId="77777777" w:rsidR="004A124E" w:rsidRPr="00BA2B86" w:rsidRDefault="004A124E" w:rsidP="006C3C3F">
      <w:pPr>
        <w:pStyle w:val="OrderedList"/>
        <w:numPr>
          <w:ilvl w:val="0"/>
          <w:numId w:val="308"/>
        </w:numPr>
        <w:jc w:val="both"/>
      </w:pPr>
      <w:r>
        <w:t>Click</w:t>
      </w:r>
      <w:r w:rsidRPr="00BA2B86">
        <w:t xml:space="preserve"> </w:t>
      </w:r>
      <w:r w:rsidRPr="001445BE">
        <w:rPr>
          <w:b/>
        </w:rPr>
        <w:t xml:space="preserve">Validate Claim, </w:t>
      </w:r>
      <w:r w:rsidRPr="00A61557">
        <w:t>a</w:t>
      </w:r>
      <w:r w:rsidRPr="00BA2B86">
        <w:t xml:space="preserve">fter </w:t>
      </w:r>
      <w:r>
        <w:t>completing the review</w:t>
      </w:r>
      <w:r w:rsidRPr="00BA2B86">
        <w:t>.</w:t>
      </w:r>
    </w:p>
    <w:p w14:paraId="745DE654" w14:textId="71B9C9C7" w:rsidR="004A124E" w:rsidRPr="00BA2B86" w:rsidRDefault="00775A2E" w:rsidP="006C3C3F">
      <w:pPr>
        <w:pStyle w:val="OrderedList"/>
        <w:numPr>
          <w:ilvl w:val="0"/>
          <w:numId w:val="308"/>
        </w:numPr>
        <w:jc w:val="both"/>
      </w:pPr>
      <w:r>
        <w:rPr>
          <w:b/>
          <w:bCs/>
        </w:rPr>
        <w:t xml:space="preserve">Validation Errors: </w:t>
      </w:r>
      <w:r w:rsidR="004A124E">
        <w:t>T</w:t>
      </w:r>
      <w:r w:rsidR="004A124E" w:rsidRPr="00BA2B86">
        <w:t xml:space="preserve">he following information </w:t>
      </w:r>
      <w:r w:rsidR="004A124E">
        <w:t xml:space="preserve">is </w:t>
      </w:r>
      <w:r w:rsidR="004A124E" w:rsidRPr="00BA2B86">
        <w:t>display</w:t>
      </w:r>
      <w:r w:rsidR="004A124E">
        <w:t>ed</w:t>
      </w:r>
      <w:r w:rsidR="004A124E" w:rsidRPr="00BA2B86">
        <w:t xml:space="preserve"> at the top of the screen</w:t>
      </w:r>
      <w:r w:rsidR="004A124E">
        <w:t xml:space="preserve"> if any of the validations fail</w:t>
      </w:r>
      <w:r w:rsidR="004A124E" w:rsidRPr="00BA2B86">
        <w:t>:</w:t>
      </w:r>
    </w:p>
    <w:p w14:paraId="515A0CBD" w14:textId="77777777" w:rsidR="004A124E" w:rsidRPr="00A61557" w:rsidRDefault="004A124E" w:rsidP="004A124E">
      <w:pPr>
        <w:pStyle w:val="UnorderedListIndent"/>
        <w:jc w:val="both"/>
      </w:pPr>
      <w:r>
        <w:t>P</w:t>
      </w:r>
      <w:r w:rsidRPr="00A61557">
        <w:t xml:space="preserve">art of the Form HUD-27011 </w:t>
      </w:r>
      <w:r>
        <w:t>where the error occurred</w:t>
      </w:r>
    </w:p>
    <w:p w14:paraId="06A7A1FB" w14:textId="77777777" w:rsidR="004A124E" w:rsidRPr="00A61557" w:rsidRDefault="004A124E" w:rsidP="004A124E">
      <w:pPr>
        <w:pStyle w:val="UnorderedListIndent"/>
        <w:jc w:val="both"/>
      </w:pPr>
      <w:r>
        <w:t>Field name associated with the error occurred</w:t>
      </w:r>
    </w:p>
    <w:p w14:paraId="67FDBC33" w14:textId="77777777" w:rsidR="004A124E" w:rsidRPr="00A61557" w:rsidRDefault="004A124E" w:rsidP="004A124E">
      <w:pPr>
        <w:pStyle w:val="UnorderedListIndent"/>
        <w:jc w:val="both"/>
      </w:pPr>
      <w:r>
        <w:t>D</w:t>
      </w:r>
      <w:r w:rsidRPr="00A61557">
        <w:t>escription of the error</w:t>
      </w:r>
    </w:p>
    <w:p w14:paraId="59E55DED" w14:textId="0FF6BE8A" w:rsidR="004A124E" w:rsidRDefault="004A124E" w:rsidP="004A124E">
      <w:pPr>
        <w:pStyle w:val="UnorderedListIndent"/>
        <w:numPr>
          <w:ilvl w:val="0"/>
          <w:numId w:val="0"/>
        </w:numPr>
        <w:ind w:left="1440"/>
        <w:jc w:val="both"/>
      </w:pPr>
    </w:p>
    <w:p w14:paraId="07F86657" w14:textId="0FF4418A" w:rsidR="004A124E" w:rsidRDefault="004A124E" w:rsidP="009B4245">
      <w:pPr>
        <w:pStyle w:val="UnorderedListIndent"/>
        <w:jc w:val="both"/>
      </w:pPr>
      <w:r>
        <w:t xml:space="preserve">Validation Error examples: </w:t>
      </w:r>
    </w:p>
    <w:p w14:paraId="5E032019" w14:textId="5E531C56" w:rsidR="00007F61" w:rsidRDefault="00007F61" w:rsidP="009B4245">
      <w:pPr>
        <w:pStyle w:val="UnorderedListIndent"/>
        <w:jc w:val="both"/>
      </w:pPr>
      <w:r w:rsidRPr="002C648D">
        <w:rPr>
          <w:b/>
          <w:bCs/>
        </w:rPr>
        <w:t>Missing</w:t>
      </w:r>
      <w:r w:rsidRPr="00452DAB">
        <w:rPr>
          <w:b/>
        </w:rPr>
        <w:t xml:space="preserve"> </w:t>
      </w:r>
      <w:r>
        <w:rPr>
          <w:b/>
        </w:rPr>
        <w:t>“Deed Recorded Date</w:t>
      </w:r>
      <w:r w:rsidR="009A0FE1" w:rsidRPr="009A0FE1">
        <w:t xml:space="preserve"> </w:t>
      </w:r>
      <w:r w:rsidR="009A0FE1" w:rsidRPr="009A0FE1">
        <w:rPr>
          <w:b/>
        </w:rPr>
        <w:t>/ Post-Death Title Transfer</w:t>
      </w:r>
      <w:r w:rsidR="009A0FE1">
        <w:rPr>
          <w:b/>
        </w:rPr>
        <w:t>”</w:t>
      </w:r>
      <w:r>
        <w:t xml:space="preserve">: If the </w:t>
      </w:r>
      <w:r w:rsidRPr="00007F61">
        <w:t>“Deed Recorded Date</w:t>
      </w:r>
      <w:r w:rsidR="009A0FE1" w:rsidRPr="009A0FE1">
        <w:t>/ Post-Death Title Transfer</w:t>
      </w:r>
      <w:r w:rsidRPr="00007F61">
        <w:t>” step completion date from the Loss Mitigation – Short Sale timeline</w:t>
      </w:r>
      <w:r>
        <w:t xml:space="preserve"> is missing, the system will not allow the servicer to submit the Claim Type 23. A validation error message will be displayed on the Claims Worksheet. For step “Deed Recorded Date</w:t>
      </w:r>
      <w:r w:rsidR="009A0FE1" w:rsidRPr="009A0FE1">
        <w:rPr>
          <w:bCs/>
        </w:rPr>
        <w:t>/ Post-Death Title Transfer</w:t>
      </w:r>
      <w:r>
        <w:t>” to appear, the step “Sale Closing Date” on the same timeline must have a step completion date entered.  Enter step completion date for “Sale Closing Date” then step completion date for “Deed Recorded Date</w:t>
      </w:r>
      <w:r w:rsidR="009A0FE1" w:rsidRPr="009A0FE1">
        <w:rPr>
          <w:bCs/>
        </w:rPr>
        <w:t>/ Post-Death Title Transfer</w:t>
      </w:r>
      <w:r>
        <w:t>” and proceed with filing the claim.</w:t>
      </w:r>
    </w:p>
    <w:p w14:paraId="38F33C12" w14:textId="7D49CD17" w:rsidR="00007F61" w:rsidRDefault="00E94076" w:rsidP="00B12149">
      <w:pPr>
        <w:pStyle w:val="UnorderedList"/>
        <w:numPr>
          <w:ilvl w:val="0"/>
          <w:numId w:val="0"/>
        </w:numPr>
        <w:jc w:val="center"/>
      </w:pPr>
      <w:r>
        <w:rPr>
          <w:noProof/>
        </w:rPr>
        <w:drawing>
          <wp:inline distT="0" distB="0" distL="0" distR="0" wp14:anchorId="44E33C21" wp14:editId="6FCB4211">
            <wp:extent cx="4806950" cy="1294179"/>
            <wp:effectExtent l="0" t="0" r="0" b="1270"/>
            <wp:docPr id="3040" name="Picture 304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0" name="Picture 3040" descr="Graphical user interface, application&#10;&#10;Description automatically generated"/>
                    <pic:cNvPicPr/>
                  </pic:nvPicPr>
                  <pic:blipFill>
                    <a:blip r:embed="rId437"/>
                    <a:stretch>
                      <a:fillRect/>
                    </a:stretch>
                  </pic:blipFill>
                  <pic:spPr>
                    <a:xfrm>
                      <a:off x="0" y="0"/>
                      <a:ext cx="4834106" cy="1301490"/>
                    </a:xfrm>
                    <a:prstGeom prst="rect">
                      <a:avLst/>
                    </a:prstGeom>
                  </pic:spPr>
                </pic:pic>
              </a:graphicData>
            </a:graphic>
          </wp:inline>
        </w:drawing>
      </w:r>
    </w:p>
    <w:p w14:paraId="24AE45AC" w14:textId="20210E7A" w:rsidR="00007F61" w:rsidRPr="00BA2B86" w:rsidRDefault="00007F61" w:rsidP="00007F61">
      <w:pPr>
        <w:pStyle w:val="FigureCaption0"/>
      </w:pPr>
      <w:bookmarkStart w:id="4607" w:name="_Toc74053136"/>
      <w:bookmarkStart w:id="4608" w:name="_Toc90644517"/>
      <w:bookmarkStart w:id="4609" w:name="_Toc230164266"/>
      <w:r>
        <w:t>Figure</w:t>
      </w:r>
      <w:r w:rsidR="00E35E07">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E35E07">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41</w:t>
      </w:r>
      <w:r w:rsidR="000705E9">
        <w:rPr>
          <w:noProof/>
        </w:rPr>
        <w:fldChar w:fldCharType="end"/>
      </w:r>
      <w:r w:rsidR="000705E9">
        <w:rPr>
          <w:noProof/>
        </w:rPr>
        <w:t>:</w:t>
      </w:r>
      <w:r w:rsidR="000705E9">
        <w:t xml:space="preserve"> </w:t>
      </w:r>
      <w:r>
        <w:t>Claims Worksheet for CT 23</w:t>
      </w:r>
      <w:bookmarkEnd w:id="4607"/>
      <w:bookmarkEnd w:id="4608"/>
      <w:bookmarkEnd w:id="4609"/>
    </w:p>
    <w:p w14:paraId="1CBE6F26" w14:textId="77777777" w:rsidR="00007F61" w:rsidRDefault="00007F61" w:rsidP="00ED10A4">
      <w:pPr>
        <w:pStyle w:val="UnorderedList"/>
        <w:numPr>
          <w:ilvl w:val="0"/>
          <w:numId w:val="0"/>
        </w:numPr>
        <w:jc w:val="both"/>
      </w:pPr>
    </w:p>
    <w:p w14:paraId="3E78B1FE" w14:textId="571DDC67" w:rsidR="00045797" w:rsidRDefault="00045797" w:rsidP="002C648D">
      <w:pPr>
        <w:pStyle w:val="UnorderedListIndent"/>
        <w:jc w:val="both"/>
      </w:pPr>
      <w:r w:rsidRPr="002C648D">
        <w:rPr>
          <w:b/>
          <w:bCs/>
        </w:rPr>
        <w:t>Missing</w:t>
      </w:r>
      <w:r w:rsidRPr="00452DAB">
        <w:rPr>
          <w:b/>
        </w:rPr>
        <w:t xml:space="preserve"> Investor Banking Information</w:t>
      </w:r>
      <w:r>
        <w:t xml:space="preserve">: If the Investor Banking information (Routing#, Tax ID or Account#) is missing, </w:t>
      </w:r>
      <w:r w:rsidR="00732714">
        <w:t xml:space="preserve">the </w:t>
      </w:r>
      <w:r>
        <w:t>system will not allow the servicer to submit the claim. A validation error message will be displayed on the Claims Worksheet.</w:t>
      </w:r>
    </w:p>
    <w:p w14:paraId="073D3C22" w14:textId="134DD84E" w:rsidR="00045797" w:rsidRDefault="008815D1" w:rsidP="00B12149">
      <w:pPr>
        <w:pStyle w:val="BodyText"/>
        <w:jc w:val="center"/>
      </w:pPr>
      <w:r>
        <w:rPr>
          <w:noProof/>
        </w:rPr>
        <w:drawing>
          <wp:inline distT="0" distB="0" distL="0" distR="0" wp14:anchorId="3F841C7A" wp14:editId="4AA33034">
            <wp:extent cx="5340350" cy="967083"/>
            <wp:effectExtent l="0" t="0" r="0" b="5080"/>
            <wp:docPr id="3041" name="Picture 3041"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1" name="Picture 3041" descr="A picture containing graphical user interface&#10;&#10;Description automatically generated"/>
                    <pic:cNvPicPr/>
                  </pic:nvPicPr>
                  <pic:blipFill>
                    <a:blip r:embed="rId424"/>
                    <a:stretch>
                      <a:fillRect/>
                    </a:stretch>
                  </pic:blipFill>
                  <pic:spPr>
                    <a:xfrm>
                      <a:off x="0" y="0"/>
                      <a:ext cx="5359701" cy="970587"/>
                    </a:xfrm>
                    <a:prstGeom prst="rect">
                      <a:avLst/>
                    </a:prstGeom>
                  </pic:spPr>
                </pic:pic>
              </a:graphicData>
            </a:graphic>
          </wp:inline>
        </w:drawing>
      </w:r>
    </w:p>
    <w:p w14:paraId="780BEF2A" w14:textId="2DF10D0C" w:rsidR="00045797" w:rsidRDefault="00045797" w:rsidP="00747E57">
      <w:pPr>
        <w:pStyle w:val="FigureCaption0"/>
      </w:pPr>
      <w:bookmarkStart w:id="4610" w:name="_Toc74053137"/>
      <w:bookmarkStart w:id="4611" w:name="_Toc90644518"/>
      <w:bookmarkStart w:id="4612" w:name="_Toc23016426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42</w:t>
      </w:r>
      <w:r w:rsidR="000705E9">
        <w:rPr>
          <w:noProof/>
        </w:rPr>
        <w:fldChar w:fldCharType="end"/>
      </w:r>
      <w:r w:rsidR="000705E9">
        <w:rPr>
          <w:noProof/>
        </w:rPr>
        <w:t>:</w:t>
      </w:r>
      <w:r w:rsidR="000705E9">
        <w:t xml:space="preserve"> </w:t>
      </w:r>
      <w:r w:rsidR="00747E57" w:rsidRPr="00890BF3">
        <w:t xml:space="preserve">Claims Worksheet for CT </w:t>
      </w:r>
      <w:r w:rsidR="00452DAB">
        <w:t>23</w:t>
      </w:r>
      <w:r w:rsidR="00747E57" w:rsidRPr="00890BF3">
        <w:t xml:space="preserve"> with Missing Banking Information Validation Error</w:t>
      </w:r>
      <w:bookmarkEnd w:id="4610"/>
      <w:bookmarkEnd w:id="4611"/>
      <w:bookmarkEnd w:id="4612"/>
    </w:p>
    <w:p w14:paraId="3B7A8EAC" w14:textId="77777777" w:rsidR="00791183" w:rsidRDefault="00791183" w:rsidP="00791183">
      <w:pPr>
        <w:pStyle w:val="UnorderedListIndent"/>
        <w:rPr>
          <w:sz w:val="18"/>
          <w:szCs w:val="18"/>
        </w:rPr>
      </w:pPr>
      <w:r>
        <w:t>Cash for Keys Upload Package: If there is a Cash for Keys transaction on the claim form (Transaction Code 2136) and the supporting documents are not included in the Cash for Keys timeline, the system will not allow the servicer to submit the claim. A validation error message will be displayed on the Claims Worksheet informing the user that the information is required to submit a claim.</w:t>
      </w:r>
    </w:p>
    <w:p w14:paraId="3A079F35" w14:textId="211200C3" w:rsidR="00791183" w:rsidRDefault="00791183" w:rsidP="007D50B0">
      <w:pPr>
        <w:pStyle w:val="UnorderedListIndent"/>
        <w:numPr>
          <w:ilvl w:val="0"/>
          <w:numId w:val="0"/>
        </w:numPr>
        <w:jc w:val="center"/>
      </w:pPr>
      <w:r>
        <w:rPr>
          <w:noProof/>
        </w:rPr>
        <w:drawing>
          <wp:inline distT="0" distB="0" distL="0" distR="0" wp14:anchorId="4AB404AB" wp14:editId="278EEC4A">
            <wp:extent cx="4802505" cy="868680"/>
            <wp:effectExtent l="0" t="0" r="0" b="7620"/>
            <wp:docPr id="2039024572" name="Picture 20" descr="A red and white rectangular ob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9024572" name="Picture 20" descr="A red and white rectangular object&#10;&#10;AI-generated content may be incorrect."/>
                    <pic:cNvPicPr>
                      <a:picLocks noChangeAspect="1"/>
                    </pic:cNvPicPr>
                  </pic:nvPicPr>
                  <pic:blipFill>
                    <a:blip r:embed="rId438" cstate="print">
                      <a:extLst>
                        <a:ext uri="{28A0092B-C50C-407E-A947-70E740481C1C}">
                          <a14:useLocalDpi xmlns:a14="http://schemas.microsoft.com/office/drawing/2010/main" val="0"/>
                        </a:ext>
                      </a:extLst>
                    </a:blip>
                    <a:stretch>
                      <a:fillRect/>
                    </a:stretch>
                  </pic:blipFill>
                  <pic:spPr>
                    <a:xfrm>
                      <a:off x="0" y="0"/>
                      <a:ext cx="4802505" cy="868680"/>
                    </a:xfrm>
                    <a:prstGeom prst="rect">
                      <a:avLst/>
                    </a:prstGeom>
                  </pic:spPr>
                </pic:pic>
              </a:graphicData>
            </a:graphic>
          </wp:inline>
        </w:drawing>
      </w:r>
    </w:p>
    <w:p w14:paraId="519ACE31" w14:textId="4BC68E73" w:rsidR="00791183" w:rsidRPr="007D50B0" w:rsidRDefault="00791183" w:rsidP="00833A22">
      <w:pPr>
        <w:pStyle w:val="FigureCaption0"/>
      </w:pPr>
      <w:bookmarkStart w:id="4613" w:name="_Toc230164268"/>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43</w:t>
      </w:r>
      <w:r>
        <w:rPr>
          <w:noProof/>
        </w:rPr>
        <w:fldChar w:fldCharType="end"/>
      </w:r>
      <w:r>
        <w:rPr>
          <w:noProof/>
        </w:rPr>
        <w:t>:</w:t>
      </w:r>
      <w:r>
        <w:t xml:space="preserve"> </w:t>
      </w:r>
      <w:r w:rsidRPr="00890BF3">
        <w:t xml:space="preserve">Claims Worksheet for CT </w:t>
      </w:r>
      <w:r>
        <w:t>23</w:t>
      </w:r>
      <w:r w:rsidRPr="00890BF3">
        <w:t xml:space="preserve"> with </w:t>
      </w:r>
      <w:r>
        <w:t xml:space="preserve">Cash for Keys Upload Package </w:t>
      </w:r>
      <w:r w:rsidRPr="00890BF3">
        <w:t>Validation Error</w:t>
      </w:r>
      <w:bookmarkEnd w:id="4613"/>
    </w:p>
    <w:p w14:paraId="59FB0455" w14:textId="1A789455" w:rsidR="00AD39BF" w:rsidRDefault="00AD39BF" w:rsidP="002C648D">
      <w:pPr>
        <w:pStyle w:val="UnorderedListIndent"/>
        <w:jc w:val="both"/>
      </w:pPr>
      <w:r w:rsidRPr="002C648D">
        <w:rPr>
          <w:b/>
          <w:bCs/>
        </w:rPr>
        <w:t>Negative</w:t>
      </w:r>
      <w:r w:rsidRPr="002D466B">
        <w:rPr>
          <w:b/>
        </w:rPr>
        <w:t xml:space="preserve"> claim amount:</w:t>
      </w:r>
      <w:r>
        <w:t xml:space="preserve"> If the total claim amount does not exceed the proceeds received from sale of the property by the lender/investor (Holder of the property), the system will not allow the servicer to submit the claim. A validation error message will be displayed on the Claims Worksheet. Additional links to </w:t>
      </w:r>
      <w:r w:rsidR="00C10BF0" w:rsidRPr="002D466B">
        <w:rPr>
          <w:b/>
        </w:rPr>
        <w:t>View HECM</w:t>
      </w:r>
      <w:r w:rsidRPr="002D466B">
        <w:rPr>
          <w:b/>
        </w:rPr>
        <w:t xml:space="preserve"> Worksheet</w:t>
      </w:r>
      <w:r>
        <w:t xml:space="preserve"> and </w:t>
      </w:r>
      <w:r w:rsidRPr="002D466B">
        <w:rPr>
          <w:b/>
        </w:rPr>
        <w:t>Print HECM Worksheet</w:t>
      </w:r>
      <w:r>
        <w:t xml:space="preserve"> will be displayed with the calculations details of the negative </w:t>
      </w:r>
      <w:r w:rsidR="00DB5DD5">
        <w:t xml:space="preserve">or zero </w:t>
      </w:r>
      <w:r>
        <w:t xml:space="preserve">claim amount. </w:t>
      </w:r>
      <w:r w:rsidR="00FE29E4">
        <w:t>To auto-save the HECM Worksheet to Documents, click “Print HECM Worksheet”.</w:t>
      </w:r>
    </w:p>
    <w:p w14:paraId="5DC442FF" w14:textId="006CD16A" w:rsidR="00EA6C73" w:rsidRDefault="008815D1" w:rsidP="00506303">
      <w:pPr>
        <w:pStyle w:val="NoSpacing"/>
        <w:jc w:val="center"/>
      </w:pPr>
      <w:r>
        <w:rPr>
          <w:noProof/>
        </w:rPr>
        <w:drawing>
          <wp:inline distT="0" distB="0" distL="0" distR="0" wp14:anchorId="58711A94" wp14:editId="1593E64D">
            <wp:extent cx="4883150" cy="955240"/>
            <wp:effectExtent l="0" t="0" r="0" b="0"/>
            <wp:docPr id="3043" name="Picture 3043" descr="Applicatio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3" name="Picture 3043" descr="Application&#10;&#10;Description automatically generated with low confidence"/>
                    <pic:cNvPicPr/>
                  </pic:nvPicPr>
                  <pic:blipFill>
                    <a:blip r:embed="rId426"/>
                    <a:stretch>
                      <a:fillRect/>
                    </a:stretch>
                  </pic:blipFill>
                  <pic:spPr>
                    <a:xfrm>
                      <a:off x="0" y="0"/>
                      <a:ext cx="4918926" cy="962238"/>
                    </a:xfrm>
                    <a:prstGeom prst="rect">
                      <a:avLst/>
                    </a:prstGeom>
                  </pic:spPr>
                </pic:pic>
              </a:graphicData>
            </a:graphic>
          </wp:inline>
        </w:drawing>
      </w:r>
    </w:p>
    <w:p w14:paraId="42D97B94" w14:textId="1A367635" w:rsidR="00F93ABE" w:rsidRPr="00BA2B86" w:rsidRDefault="00F93ABE" w:rsidP="001879BA">
      <w:pPr>
        <w:pStyle w:val="FigureCaption0"/>
      </w:pPr>
      <w:bookmarkStart w:id="4614" w:name="_Toc74053138"/>
      <w:bookmarkStart w:id="4615" w:name="_Toc90644519"/>
      <w:bookmarkStart w:id="4616" w:name="_Toc23016426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44</w:t>
      </w:r>
      <w:r w:rsidR="000705E9">
        <w:rPr>
          <w:noProof/>
        </w:rPr>
        <w:fldChar w:fldCharType="end"/>
      </w:r>
      <w:r w:rsidR="000705E9">
        <w:rPr>
          <w:noProof/>
        </w:rPr>
        <w:t>:</w:t>
      </w:r>
      <w:r w:rsidR="000705E9">
        <w:t xml:space="preserve"> </w:t>
      </w:r>
      <w:r>
        <w:rPr>
          <w:noProof/>
        </w:rPr>
        <w:t>Claims Worksheet for CT 2</w:t>
      </w:r>
      <w:r w:rsidR="0078150B">
        <w:rPr>
          <w:noProof/>
        </w:rPr>
        <w:t>3</w:t>
      </w:r>
      <w:r>
        <w:rPr>
          <w:noProof/>
        </w:rPr>
        <w:t xml:space="preserve"> with Validation Errors</w:t>
      </w:r>
      <w:bookmarkEnd w:id="4614"/>
      <w:bookmarkEnd w:id="4615"/>
      <w:bookmarkEnd w:id="4616"/>
      <w:r w:rsidRPr="00BA2B86">
        <w:t xml:space="preserve"> </w:t>
      </w:r>
    </w:p>
    <w:p w14:paraId="2C66C36B" w14:textId="35F7D32B" w:rsidR="00F93ABE" w:rsidRPr="00BA2B86" w:rsidRDefault="001E7371" w:rsidP="006C3C3F">
      <w:pPr>
        <w:pStyle w:val="OrderedList"/>
        <w:numPr>
          <w:ilvl w:val="0"/>
          <w:numId w:val="308"/>
        </w:numPr>
        <w:jc w:val="both"/>
      </w:pPr>
      <w:r>
        <w:t xml:space="preserve"> </w:t>
      </w:r>
      <w:r w:rsidR="00F93ABE">
        <w:t xml:space="preserve">Update the information and click </w:t>
      </w:r>
      <w:r w:rsidR="00F93ABE" w:rsidRPr="001445BE">
        <w:rPr>
          <w:b/>
        </w:rPr>
        <w:t xml:space="preserve">Save </w:t>
      </w:r>
      <w:r w:rsidR="00F93ABE" w:rsidRPr="0072633D">
        <w:t>Changes</w:t>
      </w:r>
      <w:r w:rsidR="00F93ABE">
        <w:t xml:space="preserve">. Then, click </w:t>
      </w:r>
      <w:r w:rsidR="00F93ABE" w:rsidRPr="001445BE">
        <w:rPr>
          <w:b/>
        </w:rPr>
        <w:t>Validate Claim</w:t>
      </w:r>
      <w:r w:rsidR="00F93ABE">
        <w:t xml:space="preserve"> to check for any validation </w:t>
      </w:r>
      <w:r w:rsidR="002B6BDF">
        <w:t>errors</w:t>
      </w:r>
      <w:r w:rsidR="00F93ABE">
        <w:t>.</w:t>
      </w:r>
    </w:p>
    <w:p w14:paraId="7D63B3DD" w14:textId="49FF48A3" w:rsidR="00F93ABE" w:rsidRDefault="00F93ABE" w:rsidP="006C3C3F">
      <w:pPr>
        <w:pStyle w:val="OrderedList"/>
        <w:numPr>
          <w:ilvl w:val="0"/>
          <w:numId w:val="308"/>
        </w:numPr>
        <w:jc w:val="both"/>
      </w:pPr>
      <w:r>
        <w:t xml:space="preserve"> </w:t>
      </w:r>
      <w:r w:rsidR="003D3504">
        <w:t>The s</w:t>
      </w:r>
      <w:r w:rsidRPr="00BA2B86">
        <w:t>uccess v</w:t>
      </w:r>
      <w:r>
        <w:t xml:space="preserve">alidation message is </w:t>
      </w:r>
      <w:r w:rsidR="008815D1">
        <w:t>displayed if</w:t>
      </w:r>
      <w:r>
        <w:t xml:space="preserve"> there are no </w:t>
      </w:r>
      <w:r w:rsidRPr="00BA2B86">
        <w:t>validation</w:t>
      </w:r>
      <w:r>
        <w:t xml:space="preserve"> </w:t>
      </w:r>
      <w:r w:rsidR="002B6BDF">
        <w:t>errors</w:t>
      </w:r>
      <w:r>
        <w:t>.</w:t>
      </w:r>
    </w:p>
    <w:p w14:paraId="6C92774C" w14:textId="5AF184FE" w:rsidR="00F93ABE" w:rsidRDefault="00B84408" w:rsidP="00B12149">
      <w:pPr>
        <w:pStyle w:val="BodyText"/>
        <w:jc w:val="center"/>
      </w:pPr>
      <w:r>
        <w:rPr>
          <w:noProof/>
        </w:rPr>
        <w:drawing>
          <wp:inline distT="0" distB="0" distL="0" distR="0" wp14:anchorId="769A882F" wp14:editId="21E9B60C">
            <wp:extent cx="4597400" cy="821245"/>
            <wp:effectExtent l="0" t="0" r="0" b="0"/>
            <wp:docPr id="3045" name="Picture 3045"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5" name="Picture 3045" descr="Graphical user interface&#10;&#10;Description automatically generated with medium confidence"/>
                    <pic:cNvPicPr/>
                  </pic:nvPicPr>
                  <pic:blipFill>
                    <a:blip r:embed="rId439"/>
                    <a:stretch>
                      <a:fillRect/>
                    </a:stretch>
                  </pic:blipFill>
                  <pic:spPr>
                    <a:xfrm>
                      <a:off x="0" y="0"/>
                      <a:ext cx="4626069" cy="826366"/>
                    </a:xfrm>
                    <a:prstGeom prst="rect">
                      <a:avLst/>
                    </a:prstGeom>
                  </pic:spPr>
                </pic:pic>
              </a:graphicData>
            </a:graphic>
          </wp:inline>
        </w:drawing>
      </w:r>
    </w:p>
    <w:p w14:paraId="49F79C6A" w14:textId="73FB5DE6" w:rsidR="00F93ABE" w:rsidRPr="00BA2B86" w:rsidRDefault="00F93ABE" w:rsidP="001879BA">
      <w:pPr>
        <w:pStyle w:val="FigureCaption0"/>
      </w:pPr>
      <w:bookmarkStart w:id="4617" w:name="_Toc74053139"/>
      <w:bookmarkStart w:id="4618" w:name="_Toc90644520"/>
      <w:bookmarkStart w:id="4619" w:name="_Toc23016427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45</w:t>
      </w:r>
      <w:r w:rsidR="000705E9">
        <w:rPr>
          <w:noProof/>
        </w:rPr>
        <w:fldChar w:fldCharType="end"/>
      </w:r>
      <w:r w:rsidR="000705E9">
        <w:rPr>
          <w:noProof/>
        </w:rPr>
        <w:t>:</w:t>
      </w:r>
      <w:r w:rsidR="000705E9">
        <w:t xml:space="preserve"> </w:t>
      </w:r>
      <w:r>
        <w:rPr>
          <w:noProof/>
        </w:rPr>
        <w:t>Claims Worksheet for CT 2</w:t>
      </w:r>
      <w:r w:rsidR="0078150B">
        <w:rPr>
          <w:noProof/>
        </w:rPr>
        <w:t>3</w:t>
      </w:r>
      <w:r>
        <w:rPr>
          <w:noProof/>
        </w:rPr>
        <w:t xml:space="preserve"> with </w:t>
      </w:r>
      <w:r w:rsidR="009E73A4">
        <w:rPr>
          <w:noProof/>
        </w:rPr>
        <w:t>N</w:t>
      </w:r>
      <w:r>
        <w:rPr>
          <w:noProof/>
        </w:rPr>
        <w:t>o Validation Errors</w:t>
      </w:r>
      <w:bookmarkEnd w:id="4617"/>
      <w:bookmarkEnd w:id="4618"/>
      <w:bookmarkEnd w:id="4619"/>
    </w:p>
    <w:p w14:paraId="3B386773" w14:textId="7CCFB119" w:rsidR="00F93ABE" w:rsidRPr="00BA2B86" w:rsidRDefault="001E7371" w:rsidP="006C3C3F">
      <w:pPr>
        <w:pStyle w:val="OrderedList"/>
        <w:numPr>
          <w:ilvl w:val="0"/>
          <w:numId w:val="308"/>
        </w:numPr>
        <w:jc w:val="both"/>
      </w:pPr>
      <w:r>
        <w:t xml:space="preserve"> </w:t>
      </w:r>
      <w:r w:rsidR="00F93ABE">
        <w:t>Click</w:t>
      </w:r>
      <w:r w:rsidR="00F93ABE" w:rsidRPr="00BA2B86">
        <w:t xml:space="preserve"> </w:t>
      </w:r>
      <w:r w:rsidR="00F93ABE" w:rsidRPr="001445BE">
        <w:rPr>
          <w:b/>
        </w:rPr>
        <w:t xml:space="preserve">Finalize and Submit </w:t>
      </w:r>
      <w:r w:rsidR="00F93ABE">
        <w:t>w</w:t>
      </w:r>
      <w:r w:rsidR="00F93ABE" w:rsidRPr="00BA2B86">
        <w:t xml:space="preserve">hen the claim is ready for submission. After the claim is submitted, the claim form can no longer be updated. </w:t>
      </w:r>
    </w:p>
    <w:p w14:paraId="1C0747C6" w14:textId="665326E0" w:rsidR="00B34D0F" w:rsidRDefault="001E7371" w:rsidP="006C3C3F">
      <w:pPr>
        <w:pStyle w:val="OrderedList"/>
        <w:numPr>
          <w:ilvl w:val="0"/>
          <w:numId w:val="308"/>
        </w:numPr>
        <w:jc w:val="both"/>
      </w:pPr>
      <w:r>
        <w:t xml:space="preserve"> </w:t>
      </w:r>
      <w:r w:rsidR="00F93ABE" w:rsidRPr="00BA2B86">
        <w:t xml:space="preserve">A pop-up </w:t>
      </w:r>
      <w:r w:rsidR="00143331">
        <w:t xml:space="preserve">warning </w:t>
      </w:r>
      <w:r w:rsidR="00F93ABE" w:rsidRPr="00BA2B86">
        <w:t xml:space="preserve">message </w:t>
      </w:r>
      <w:r w:rsidR="00B34D0F" w:rsidRPr="00BA2B86">
        <w:t>display</w:t>
      </w:r>
      <w:r w:rsidR="00B34D0F">
        <w:t>s the following information. If user agrees with all statements, click</w:t>
      </w:r>
      <w:r w:rsidR="00B34D0F" w:rsidRPr="00BA2B86">
        <w:t xml:space="preserve"> </w:t>
      </w:r>
      <w:r w:rsidR="00B34D0F">
        <w:rPr>
          <w:b/>
        </w:rPr>
        <w:t>Yes</w:t>
      </w:r>
      <w:r w:rsidR="00B34D0F" w:rsidRPr="0072633D">
        <w:t>.</w:t>
      </w:r>
      <w:r w:rsidR="00B34D0F">
        <w:t xml:space="preserve"> If</w:t>
      </w:r>
      <w:r w:rsidR="002B6BDF">
        <w:t xml:space="preserve"> additional changes are needed or the claim is not ready to be filed, click</w:t>
      </w:r>
      <w:r w:rsidR="00B34D0F">
        <w:t xml:space="preserve"> </w:t>
      </w:r>
      <w:r w:rsidR="00B34D0F">
        <w:rPr>
          <w:b/>
        </w:rPr>
        <w:t>No</w:t>
      </w:r>
      <w:r w:rsidR="00B34D0F">
        <w:t xml:space="preserve"> </w:t>
      </w:r>
      <w:r w:rsidR="002B6BDF">
        <w:t xml:space="preserve">to cancel </w:t>
      </w:r>
      <w:r w:rsidR="00B34D0F">
        <w:t>the claim submission</w:t>
      </w:r>
      <w:r w:rsidR="00B84408">
        <w:t>,</w:t>
      </w:r>
      <w:r w:rsidR="00B34D0F">
        <w:t xml:space="preserve"> and the</w:t>
      </w:r>
      <w:r w:rsidR="00B34D0F" w:rsidRPr="00F97D1F">
        <w:rPr>
          <w:b/>
        </w:rPr>
        <w:t xml:space="preserve"> </w:t>
      </w:r>
      <w:r w:rsidR="00B34D0F" w:rsidRPr="00DE2417">
        <w:rPr>
          <w:b/>
        </w:rPr>
        <w:t>Claims Worksheet</w:t>
      </w:r>
      <w:r w:rsidR="00B34D0F">
        <w:rPr>
          <w:b/>
        </w:rPr>
        <w:t xml:space="preserve"> </w:t>
      </w:r>
      <w:r w:rsidR="00B34D0F">
        <w:t>will be displayed.</w:t>
      </w:r>
      <w:r w:rsidR="00F93ABE" w:rsidRPr="00BA2B86">
        <w:t xml:space="preserve"> </w:t>
      </w:r>
    </w:p>
    <w:p w14:paraId="2BD8CE00" w14:textId="19A2D3D6" w:rsidR="00B34D0F" w:rsidRDefault="00B34D0F" w:rsidP="00BE2749">
      <w:pPr>
        <w:pStyle w:val="UnorderedListIndent"/>
        <w:jc w:val="both"/>
      </w:pPr>
      <w:r>
        <w:t xml:space="preserve">Notification </w:t>
      </w:r>
      <w:r w:rsidR="00F93ABE" w:rsidRPr="00BA2B86">
        <w:t xml:space="preserve">that the claim amount will be adjusted if </w:t>
      </w:r>
      <w:r w:rsidR="00F93ABE">
        <w:t xml:space="preserve">the </w:t>
      </w:r>
      <w:r w:rsidR="00F93ABE" w:rsidRPr="00BA2B86">
        <w:t>Maximum Claim Amount</w:t>
      </w:r>
      <w:r w:rsidR="00F93ABE">
        <w:t xml:space="preserve"> is exceeded</w:t>
      </w:r>
      <w:r w:rsidR="00F93ABE" w:rsidRPr="00BA2B86">
        <w:t xml:space="preserve">. </w:t>
      </w:r>
    </w:p>
    <w:p w14:paraId="22099903" w14:textId="6288F9C6" w:rsidR="00B34D0F" w:rsidRDefault="00B34D0F" w:rsidP="00BE2749">
      <w:pPr>
        <w:pStyle w:val="UnorderedListIndent"/>
        <w:jc w:val="both"/>
      </w:pPr>
      <w:r>
        <w:t xml:space="preserve">Notification </w:t>
      </w:r>
      <w:r w:rsidR="00F21B5D">
        <w:t xml:space="preserve">to verify the investor (Holder of the property) is </w:t>
      </w:r>
      <w:r>
        <w:t>correct</w:t>
      </w:r>
      <w:r w:rsidR="00F21B5D">
        <w:t xml:space="preserve">. </w:t>
      </w:r>
    </w:p>
    <w:p w14:paraId="5DEC0E42" w14:textId="77777777" w:rsidR="00791183" w:rsidRPr="00791183" w:rsidRDefault="00B34D0F" w:rsidP="00791183">
      <w:pPr>
        <w:pStyle w:val="UnorderedListIndent"/>
      </w:pPr>
      <w:r>
        <w:t xml:space="preserve">Notification of the current curtailment message, if </w:t>
      </w:r>
      <w:r w:rsidR="0014294E" w:rsidRPr="0014294E">
        <w:t xml:space="preserve">applicable, from Part A: General Information “HUD Comments, if Any”. </w:t>
      </w:r>
    </w:p>
    <w:p w14:paraId="3612D054" w14:textId="43EBF42F" w:rsidR="00F47DB9" w:rsidRDefault="00791183" w:rsidP="00791183">
      <w:pPr>
        <w:pStyle w:val="UnorderedListIndent"/>
        <w:jc w:val="both"/>
      </w:pPr>
      <w:r w:rsidRPr="00791183">
        <w:t>Notification of Cash for Keys incentive amounts and timeframes based on Reason for Request.</w:t>
      </w:r>
    </w:p>
    <w:p w14:paraId="2BA3208A" w14:textId="239B24AB" w:rsidR="00791183" w:rsidRDefault="00143331" w:rsidP="0025094E">
      <w:pPr>
        <w:pStyle w:val="BodyText"/>
        <w:keepNext/>
        <w:jc w:val="center"/>
      </w:pPr>
      <w:r w:rsidRPr="00143331">
        <w:rPr>
          <w:noProof/>
        </w:rPr>
        <w:t xml:space="preserve"> </w:t>
      </w:r>
      <w:r w:rsidR="00791183">
        <w:rPr>
          <w:noProof/>
        </w:rPr>
        <w:drawing>
          <wp:inline distT="0" distB="0" distL="0" distR="0" wp14:anchorId="7F59DF1F" wp14:editId="35D1B162">
            <wp:extent cx="2228850" cy="2105025"/>
            <wp:effectExtent l="19050" t="19050" r="19050" b="28575"/>
            <wp:docPr id="1867255001"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255001" name="Picture 1" descr="A screenshot of a computer screen&#10;&#10;AI-generated content may be incorrect."/>
                    <pic:cNvPicPr>
                      <a:picLocks noChangeAspect="1"/>
                    </pic:cNvPicPr>
                  </pic:nvPicPr>
                  <pic:blipFill>
                    <a:blip r:embed="rId440"/>
                    <a:stretch>
                      <a:fillRect/>
                    </a:stretch>
                  </pic:blipFill>
                  <pic:spPr>
                    <a:xfrm>
                      <a:off x="0" y="0"/>
                      <a:ext cx="2228850" cy="2105025"/>
                    </a:xfrm>
                    <a:prstGeom prst="rect">
                      <a:avLst/>
                    </a:prstGeom>
                    <a:ln w="19050">
                      <a:solidFill>
                        <a:schemeClr val="accent1"/>
                      </a:solidFill>
                    </a:ln>
                  </pic:spPr>
                </pic:pic>
              </a:graphicData>
            </a:graphic>
          </wp:inline>
        </w:drawing>
      </w:r>
    </w:p>
    <w:p w14:paraId="7DE5718D" w14:textId="77FD18B3" w:rsidR="00F93ABE" w:rsidRPr="00BA2B86" w:rsidRDefault="0025094E" w:rsidP="0025094E">
      <w:pPr>
        <w:pStyle w:val="FigureCaption0"/>
      </w:pPr>
      <w:bookmarkStart w:id="4620" w:name="_Toc74053140"/>
      <w:bookmarkStart w:id="4621" w:name="_Toc90644521"/>
      <w:bookmarkStart w:id="4622" w:name="_Toc23016427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46</w:t>
      </w:r>
      <w:r w:rsidR="000705E9">
        <w:rPr>
          <w:noProof/>
        </w:rPr>
        <w:fldChar w:fldCharType="end"/>
      </w:r>
      <w:r w:rsidR="000705E9">
        <w:rPr>
          <w:noProof/>
        </w:rPr>
        <w:t>:</w:t>
      </w:r>
      <w:r w:rsidR="000705E9">
        <w:t xml:space="preserve"> </w:t>
      </w:r>
      <w:r w:rsidR="00143331">
        <w:t>Finalize and Submit Warning</w:t>
      </w:r>
      <w:r w:rsidR="00C6052D">
        <w:t xml:space="preserve"> Message for CT 23</w:t>
      </w:r>
      <w:bookmarkEnd w:id="4620"/>
      <w:bookmarkEnd w:id="4621"/>
      <w:bookmarkEnd w:id="4622"/>
    </w:p>
    <w:p w14:paraId="66423910" w14:textId="2F55A858" w:rsidR="001E7371" w:rsidRDefault="001E7371" w:rsidP="006C3C3F">
      <w:pPr>
        <w:pStyle w:val="OrderedList"/>
        <w:numPr>
          <w:ilvl w:val="0"/>
          <w:numId w:val="308"/>
        </w:numPr>
        <w:jc w:val="both"/>
      </w:pPr>
      <w:r>
        <w:t xml:space="preserve"> </w:t>
      </w:r>
      <w:r w:rsidR="00F93ABE" w:rsidRPr="00BA2B86">
        <w:t xml:space="preserve">A pop-up message </w:t>
      </w:r>
      <w:r w:rsidR="00F93ABE">
        <w:t xml:space="preserve">is </w:t>
      </w:r>
      <w:r w:rsidR="00F93ABE" w:rsidRPr="00BA2B86">
        <w:t>displayed</w:t>
      </w:r>
      <w:r w:rsidR="00F93ABE">
        <w:t xml:space="preserve"> requesting the user to </w:t>
      </w:r>
      <w:r w:rsidR="00F93ABE" w:rsidRPr="001445BE">
        <w:rPr>
          <w:b/>
        </w:rPr>
        <w:t>Certify</w:t>
      </w:r>
      <w:r w:rsidR="00F93ABE" w:rsidRPr="00BA2B86">
        <w:t xml:space="preserve"> </w:t>
      </w:r>
      <w:r w:rsidR="00F93ABE">
        <w:t>the claim form</w:t>
      </w:r>
      <w:r w:rsidR="00F93ABE" w:rsidRPr="00BA2B86">
        <w:t xml:space="preserve">. </w:t>
      </w:r>
      <w:r w:rsidR="00F93ABE">
        <w:t xml:space="preserve">Click </w:t>
      </w:r>
      <w:r w:rsidR="00F93ABE" w:rsidRPr="001445BE">
        <w:rPr>
          <w:b/>
        </w:rPr>
        <w:t>Yes</w:t>
      </w:r>
      <w:r w:rsidR="00F93ABE" w:rsidRPr="00BA2B86">
        <w:t>.</w:t>
      </w:r>
      <w:r w:rsidR="00F93ABE">
        <w:t xml:space="preserve"> </w:t>
      </w:r>
    </w:p>
    <w:p w14:paraId="777CE113" w14:textId="3D389205" w:rsidR="0078150B" w:rsidRDefault="00B84408" w:rsidP="003B6226">
      <w:pPr>
        <w:pStyle w:val="BodyText"/>
        <w:jc w:val="center"/>
      </w:pPr>
      <w:r>
        <w:rPr>
          <w:noProof/>
        </w:rPr>
        <w:drawing>
          <wp:inline distT="0" distB="0" distL="0" distR="0" wp14:anchorId="43800AB0" wp14:editId="253096F6">
            <wp:extent cx="1951882" cy="1668607"/>
            <wp:effectExtent l="0" t="0" r="0" b="8255"/>
            <wp:docPr id="3047" name="Picture 3047"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7" name="Picture 3047" descr="Text&#10;&#10;Description automatically generated"/>
                    <pic:cNvPicPr/>
                  </pic:nvPicPr>
                  <pic:blipFill>
                    <a:blip r:embed="rId441"/>
                    <a:stretch>
                      <a:fillRect/>
                    </a:stretch>
                  </pic:blipFill>
                  <pic:spPr>
                    <a:xfrm>
                      <a:off x="0" y="0"/>
                      <a:ext cx="1960399" cy="1675888"/>
                    </a:xfrm>
                    <a:prstGeom prst="rect">
                      <a:avLst/>
                    </a:prstGeom>
                  </pic:spPr>
                </pic:pic>
              </a:graphicData>
            </a:graphic>
          </wp:inline>
        </w:drawing>
      </w:r>
    </w:p>
    <w:p w14:paraId="29B9F802" w14:textId="65869A75" w:rsidR="0078150B" w:rsidRPr="00BA2B86" w:rsidRDefault="0078150B" w:rsidP="001879BA">
      <w:pPr>
        <w:pStyle w:val="FigureCaption0"/>
      </w:pPr>
      <w:bookmarkStart w:id="4623" w:name="_Toc74053141"/>
      <w:bookmarkStart w:id="4624" w:name="_Toc90644522"/>
      <w:bookmarkStart w:id="4625" w:name="_Toc23016427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47</w:t>
      </w:r>
      <w:r w:rsidR="000705E9">
        <w:rPr>
          <w:noProof/>
        </w:rPr>
        <w:fldChar w:fldCharType="end"/>
      </w:r>
      <w:r w:rsidR="000705E9">
        <w:rPr>
          <w:noProof/>
        </w:rPr>
        <w:t>:</w:t>
      </w:r>
      <w:r w:rsidR="000705E9">
        <w:t xml:space="preserve"> </w:t>
      </w:r>
      <w:r>
        <w:rPr>
          <w:noProof/>
        </w:rPr>
        <w:t>Certify Window</w:t>
      </w:r>
      <w:r w:rsidR="00AB3697">
        <w:rPr>
          <w:noProof/>
        </w:rPr>
        <w:t xml:space="preserve"> – CT 23</w:t>
      </w:r>
      <w:bookmarkEnd w:id="4623"/>
      <w:bookmarkEnd w:id="4624"/>
      <w:bookmarkEnd w:id="4625"/>
    </w:p>
    <w:p w14:paraId="5AC70E33" w14:textId="771F1E4C" w:rsidR="00B34D0F" w:rsidRDefault="001E7371" w:rsidP="006C3C3F">
      <w:pPr>
        <w:pStyle w:val="OrderedList"/>
        <w:numPr>
          <w:ilvl w:val="0"/>
          <w:numId w:val="308"/>
        </w:numPr>
        <w:jc w:val="both"/>
      </w:pPr>
      <w:r>
        <w:t xml:space="preserve"> </w:t>
      </w:r>
      <w:r w:rsidR="00B34D0F" w:rsidRPr="00BA2B86">
        <w:t>The claim is now ready for HUD review.</w:t>
      </w:r>
    </w:p>
    <w:p w14:paraId="15940AFC" w14:textId="46DB6A0F" w:rsidR="00F93ABE" w:rsidRPr="00BA2B86" w:rsidRDefault="00F93ABE" w:rsidP="00BE2749">
      <w:pPr>
        <w:pStyle w:val="UnorderedListIndent"/>
        <w:jc w:val="both"/>
      </w:pPr>
      <w:r w:rsidRPr="00BA2B86">
        <w:t xml:space="preserve">The final </w:t>
      </w:r>
      <w:r w:rsidRPr="00DD120E">
        <w:rPr>
          <w:b/>
          <w:bCs/>
        </w:rPr>
        <w:t>Claim Form HUD-27011</w:t>
      </w:r>
      <w:r w:rsidRPr="00BA2B86">
        <w:t xml:space="preserve"> is auto-saved in the Documents tab.</w:t>
      </w:r>
      <w:r>
        <w:t xml:space="preserve"> </w:t>
      </w:r>
      <w:r w:rsidRPr="00BA2B86">
        <w:t xml:space="preserve">Only the </w:t>
      </w:r>
      <w:r w:rsidRPr="00DD120E">
        <w:rPr>
          <w:b/>
          <w:bCs/>
        </w:rPr>
        <w:t xml:space="preserve">View Claim </w:t>
      </w:r>
      <w:r w:rsidRPr="00BA2B86">
        <w:t xml:space="preserve">link </w:t>
      </w:r>
      <w:r>
        <w:t xml:space="preserve">is </w:t>
      </w:r>
      <w:r w:rsidRPr="00BA2B86">
        <w:t>available on the header</w:t>
      </w:r>
      <w:r>
        <w:t>;</w:t>
      </w:r>
      <w:r w:rsidRPr="00BA2B86">
        <w:t xml:space="preserve"> the remaining links to </w:t>
      </w:r>
      <w:r w:rsidRPr="00DD120E">
        <w:rPr>
          <w:b/>
          <w:bCs/>
        </w:rPr>
        <w:t xml:space="preserve">Save Changes, Validate Claim </w:t>
      </w:r>
      <w:r w:rsidRPr="00DD120E">
        <w:t>and</w:t>
      </w:r>
      <w:r w:rsidRPr="00DD120E">
        <w:rPr>
          <w:b/>
          <w:bCs/>
        </w:rPr>
        <w:t xml:space="preserve"> Finalize and Submit</w:t>
      </w:r>
      <w:r w:rsidRPr="00BA2B86">
        <w:t xml:space="preserve"> </w:t>
      </w:r>
      <w:r w:rsidR="00DD120E" w:rsidRPr="00DD120E">
        <w:rPr>
          <w:b/>
          <w:bCs/>
        </w:rPr>
        <w:t>Claim</w:t>
      </w:r>
      <w:r w:rsidR="00DD120E">
        <w:t xml:space="preserve"> </w:t>
      </w:r>
      <w:r w:rsidRPr="00BA2B86">
        <w:t>will no longer be displayed.</w:t>
      </w:r>
    </w:p>
    <w:p w14:paraId="6B7615CC" w14:textId="6B1E8F72" w:rsidR="00F93ABE" w:rsidRPr="00BA2B86" w:rsidRDefault="00F93ABE" w:rsidP="00BE2749">
      <w:pPr>
        <w:pStyle w:val="UnorderedListIndent"/>
        <w:jc w:val="both"/>
      </w:pPr>
      <w:r>
        <w:t>T</w:t>
      </w:r>
      <w:r w:rsidRPr="00BA2B86">
        <w:t xml:space="preserve">he final claim form is displayed </w:t>
      </w:r>
      <w:r>
        <w:t xml:space="preserve">in </w:t>
      </w:r>
      <w:r w:rsidRPr="00BA2B86">
        <w:t xml:space="preserve">a file download window with options to </w:t>
      </w:r>
      <w:r w:rsidRPr="0072633D">
        <w:t>Open, Save</w:t>
      </w:r>
      <w:r w:rsidRPr="00BA2B86">
        <w:t xml:space="preserve"> or </w:t>
      </w:r>
      <w:r w:rsidRPr="0072633D">
        <w:t>Cancel</w:t>
      </w:r>
      <w:r w:rsidRPr="00BA2B86">
        <w:t xml:space="preserve">. </w:t>
      </w:r>
      <w:r w:rsidR="00F1456E">
        <w:t xml:space="preserve">If the number of line items exceed in the current page of the Claim Form HUD-27011, then the additional line items are displayed on the next page for the corresponding part (for example: If MIP expenses exceed on Part D, then the additional </w:t>
      </w:r>
      <w:r w:rsidR="00515744">
        <w:t>MIPs</w:t>
      </w:r>
      <w:r w:rsidR="00F1456E">
        <w:t xml:space="preserve"> are displayed in the next page showing the Part D expenses).</w:t>
      </w:r>
    </w:p>
    <w:p w14:paraId="2C2F326A" w14:textId="6FED2CC7" w:rsidR="00F93ABE" w:rsidRDefault="00F93ABE" w:rsidP="00BE2749">
      <w:pPr>
        <w:pStyle w:val="UnorderedListIndent"/>
        <w:jc w:val="both"/>
      </w:pPr>
      <w:r w:rsidRPr="00BA2B86">
        <w:t xml:space="preserve">The </w:t>
      </w:r>
      <w:r>
        <w:t>c</w:t>
      </w:r>
      <w:r w:rsidRPr="00BA2B86">
        <w:t xml:space="preserve">ompletion date on the step </w:t>
      </w:r>
      <w:r w:rsidRPr="00DD120E">
        <w:rPr>
          <w:b/>
          <w:bCs/>
        </w:rPr>
        <w:t>Servicer Files Claims – 27011</w:t>
      </w:r>
      <w:r w:rsidRPr="0072633D">
        <w:t xml:space="preserve"> </w:t>
      </w:r>
      <w:r w:rsidRPr="00BA2B86">
        <w:t>is pre-filled with the date</w:t>
      </w:r>
      <w:r>
        <w:t xml:space="preserve"> the claim is submitted.</w:t>
      </w:r>
    </w:p>
    <w:p w14:paraId="5A370932" w14:textId="276F3EE6" w:rsidR="00243A33" w:rsidRDefault="001E7371" w:rsidP="006C3C3F">
      <w:pPr>
        <w:pStyle w:val="OrderedList"/>
        <w:numPr>
          <w:ilvl w:val="0"/>
          <w:numId w:val="308"/>
        </w:numPr>
        <w:jc w:val="both"/>
      </w:pPr>
      <w:r>
        <w:t xml:space="preserve"> </w:t>
      </w:r>
      <w:r w:rsidR="00B34D0F">
        <w:t xml:space="preserve">HUD Reviews the claim. </w:t>
      </w:r>
      <w:r w:rsidR="0031555B" w:rsidRPr="0031555B">
        <w:rPr>
          <w:b/>
          <w:bCs/>
          <w:color w:val="0070C0"/>
        </w:rPr>
        <w:t>See Section 8.</w:t>
      </w:r>
      <w:r w:rsidR="00FC6716">
        <w:rPr>
          <w:b/>
          <w:bCs/>
          <w:color w:val="0070C0"/>
        </w:rPr>
        <w:t>7</w:t>
      </w:r>
      <w:r w:rsidR="0031555B" w:rsidRPr="0031555B">
        <w:rPr>
          <w:b/>
          <w:bCs/>
          <w:color w:val="0070C0"/>
        </w:rPr>
        <w:t xml:space="preserve"> for decisioning </w:t>
      </w:r>
      <w:r w:rsidR="0031555B">
        <w:rPr>
          <w:b/>
          <w:bCs/>
          <w:color w:val="0070C0"/>
        </w:rPr>
        <w:t xml:space="preserve">the </w:t>
      </w:r>
      <w:r w:rsidR="0031555B" w:rsidRPr="0031555B">
        <w:rPr>
          <w:b/>
          <w:bCs/>
          <w:color w:val="0070C0"/>
        </w:rPr>
        <w:t>claim</w:t>
      </w:r>
      <w:r w:rsidR="0031555B">
        <w:t xml:space="preserve"> </w:t>
      </w:r>
      <w:r w:rsidR="00B34D0F">
        <w:t xml:space="preserve">After </w:t>
      </w:r>
      <w:r w:rsidR="000506C1">
        <w:t xml:space="preserve">the claim is approved by HUD, the Advice of Payment is automatically generated and displayed on the Documents screen. </w:t>
      </w:r>
      <w:r w:rsidR="00DD120E">
        <w:t>The</w:t>
      </w:r>
      <w:r w:rsidR="00F07C2A">
        <w:t xml:space="preserve"> claim will not be approved if there is a negative</w:t>
      </w:r>
      <w:r w:rsidR="00BC2DF1">
        <w:t xml:space="preserve"> or zero</w:t>
      </w:r>
      <w:r w:rsidR="00F07C2A">
        <w:t xml:space="preserve"> claim.</w:t>
      </w:r>
    </w:p>
    <w:p w14:paraId="31A4D799" w14:textId="5F9FCB30" w:rsidR="004B7E12" w:rsidRDefault="00243A33" w:rsidP="00833A22">
      <w:pPr>
        <w:pStyle w:val="OrderedList"/>
        <w:numPr>
          <w:ilvl w:val="0"/>
          <w:numId w:val="308"/>
        </w:numPr>
        <w:jc w:val="both"/>
      </w:pPr>
      <w:r>
        <w:t>To view the auto-saved Claim Form HUD-27011, s</w:t>
      </w:r>
      <w:r w:rsidR="000506C1" w:rsidRPr="00F1456E">
        <w:t xml:space="preserve">elect the Documents screen from the menu on the left side of the screen and </w:t>
      </w:r>
      <w:r w:rsidR="000506C1">
        <w:t xml:space="preserve">click the </w:t>
      </w:r>
      <w:r w:rsidR="000506C1">
        <w:rPr>
          <w:b/>
        </w:rPr>
        <w:t>View</w:t>
      </w:r>
      <w:r w:rsidR="000506C1">
        <w:t xml:space="preserve"> link beside the </w:t>
      </w:r>
      <w:r w:rsidR="000506C1" w:rsidRPr="001C694D">
        <w:rPr>
          <w:b/>
        </w:rPr>
        <w:t>Claim Type 2</w:t>
      </w:r>
      <w:r w:rsidR="000506C1">
        <w:rPr>
          <w:b/>
        </w:rPr>
        <w:t>3</w:t>
      </w:r>
      <w:r w:rsidR="000506C1" w:rsidRPr="001C694D">
        <w:rPr>
          <w:b/>
        </w:rPr>
        <w:t xml:space="preserve"> – Final Claim Calculation – AOP</w:t>
      </w:r>
      <w:r w:rsidR="000506C1">
        <w:t>.</w:t>
      </w:r>
      <w:r w:rsidR="004E1914">
        <w:t xml:space="preserve"> Select </w:t>
      </w:r>
      <w:r w:rsidR="004E1914" w:rsidRPr="003B2847">
        <w:rPr>
          <w:b/>
        </w:rPr>
        <w:t>Open</w:t>
      </w:r>
      <w:r w:rsidR="004E1914">
        <w:t xml:space="preserve"> on the file download window to view the document.</w:t>
      </w:r>
    </w:p>
    <w:p w14:paraId="4F71EC40" w14:textId="13F6D6A4" w:rsidR="005E4D84" w:rsidRDefault="00B12149" w:rsidP="00B12149">
      <w:pPr>
        <w:pStyle w:val="UnorderedListIndent"/>
        <w:numPr>
          <w:ilvl w:val="0"/>
          <w:numId w:val="0"/>
        </w:numPr>
        <w:jc w:val="both"/>
      </w:pPr>
      <w:r>
        <w:rPr>
          <w:rFonts w:eastAsiaTheme="minorHAnsi"/>
          <w:b/>
          <w:bCs/>
          <w14:scene3d>
            <w14:camera w14:prst="orthographicFront"/>
            <w14:lightRig w14:rig="threePt" w14:dir="t">
              <w14:rot w14:lat="0" w14:lon="0" w14:rev="0"/>
            </w14:lightRig>
          </w14:scene3d>
        </w:rPr>
        <w:t xml:space="preserve">TIP </w:t>
      </w:r>
      <w:r w:rsidR="005E4D84" w:rsidRPr="004B7E12">
        <w:rPr>
          <w:rFonts w:eastAsiaTheme="minorHAnsi"/>
          <w:b/>
          <w:bCs/>
          <w14:scene3d>
            <w14:camera w14:prst="orthographicFront"/>
            <w14:lightRig w14:rig="threePt" w14:dir="t">
              <w14:rot w14:lat="0" w14:lon="0" w14:rev="0"/>
            </w14:lightRig>
          </w14:scene3d>
        </w:rPr>
        <w:t xml:space="preserve">– Not all expenses listed on the </w:t>
      </w:r>
      <w:r w:rsidR="00C870E5" w:rsidRPr="000C6C9C">
        <w:rPr>
          <w:b/>
          <w:bCs/>
        </w:rPr>
        <w:t>Claim Form HUD-</w:t>
      </w:r>
      <w:r w:rsidR="005E4D84" w:rsidRPr="004B7E12">
        <w:rPr>
          <w:rFonts w:eastAsiaTheme="minorHAnsi"/>
          <w:b/>
          <w:bCs/>
          <w14:scene3d>
            <w14:camera w14:prst="orthographicFront"/>
            <w14:lightRig w14:rig="threePt" w14:dir="t">
              <w14:rot w14:lat="0" w14:lon="0" w14:rev="0"/>
            </w14:lightRig>
          </w14:scene3d>
        </w:rPr>
        <w:t xml:space="preserve">27011 are reimbursed at 100%.  </w:t>
      </w:r>
    </w:p>
    <w:p w14:paraId="7EBC62CB" w14:textId="472D0F74" w:rsidR="004B7E12" w:rsidRPr="004B7E12" w:rsidRDefault="004B7E12" w:rsidP="004B7E12">
      <w:pPr>
        <w:pStyle w:val="UnorderedListIndent"/>
        <w:numPr>
          <w:ilvl w:val="0"/>
          <w:numId w:val="0"/>
        </w:numPr>
        <w:jc w:val="both"/>
        <w:rPr>
          <w:bCs/>
        </w:rPr>
      </w:pPr>
      <w:r>
        <w:t xml:space="preserve">The table below displays which Corporate Advance Expenses are </w:t>
      </w:r>
      <w:r w:rsidR="00B12149">
        <w:t>p</w:t>
      </w:r>
      <w:r>
        <w:t xml:space="preserve">aid at FULL Amount or </w:t>
      </w:r>
      <w:r w:rsidR="00B12149">
        <w:t>p</w:t>
      </w:r>
      <w:r>
        <w:t>aid at 2/3</w:t>
      </w:r>
      <w:r w:rsidRPr="004B7E12">
        <w:rPr>
          <w:vertAlign w:val="superscript"/>
        </w:rPr>
        <w:t>rd</w:t>
      </w:r>
      <w:r>
        <w:t>’s.</w:t>
      </w:r>
      <w:r>
        <w:rPr>
          <w:b/>
        </w:rPr>
        <w:t xml:space="preserve"> </w:t>
      </w:r>
      <w:r w:rsidRPr="004B7E12">
        <w:rPr>
          <w:bCs/>
        </w:rPr>
        <w:t>The Columns in the table identify logic for both FHA Case # Assigned Date before 09/19/2017 and FHA Case # Assigned Date on or after 09/19/2017.</w:t>
      </w:r>
    </w:p>
    <w:tbl>
      <w:tblPr>
        <w:tblW w:w="9740" w:type="dxa"/>
        <w:tblLook w:val="04A0" w:firstRow="1" w:lastRow="0" w:firstColumn="1" w:lastColumn="0" w:noHBand="0" w:noVBand="1"/>
      </w:tblPr>
      <w:tblGrid>
        <w:gridCol w:w="3860"/>
        <w:gridCol w:w="2960"/>
        <w:gridCol w:w="2920"/>
      </w:tblGrid>
      <w:tr w:rsidR="004B7E12" w:rsidRPr="000C5274" w14:paraId="3D71B43F" w14:textId="77777777" w:rsidTr="000C5274">
        <w:trPr>
          <w:trHeight w:val="576"/>
          <w:tblHeader/>
        </w:trPr>
        <w:tc>
          <w:tcPr>
            <w:tcW w:w="3860" w:type="dxa"/>
            <w:tcBorders>
              <w:top w:val="single" w:sz="4" w:space="0" w:color="auto"/>
              <w:left w:val="single" w:sz="4" w:space="0" w:color="auto"/>
              <w:bottom w:val="single" w:sz="4" w:space="0" w:color="auto"/>
              <w:right w:val="single" w:sz="4" w:space="0" w:color="auto"/>
            </w:tcBorders>
            <w:shd w:val="clear" w:color="000000" w:fill="DAE9F8"/>
            <w:noWrap/>
            <w:vAlign w:val="bottom"/>
            <w:hideMark/>
          </w:tcPr>
          <w:p w14:paraId="1C26FC5C" w14:textId="77777777" w:rsidR="004B7E12" w:rsidRPr="000C5274" w:rsidRDefault="004B7E12"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Corporate Advance Transactions</w:t>
            </w:r>
          </w:p>
        </w:tc>
        <w:tc>
          <w:tcPr>
            <w:tcW w:w="2960" w:type="dxa"/>
            <w:tcBorders>
              <w:top w:val="single" w:sz="4" w:space="0" w:color="auto"/>
              <w:left w:val="nil"/>
              <w:bottom w:val="single" w:sz="4" w:space="0" w:color="auto"/>
              <w:right w:val="single" w:sz="4" w:space="0" w:color="auto"/>
            </w:tcBorders>
            <w:shd w:val="clear" w:color="000000" w:fill="DAE9F8"/>
            <w:vAlign w:val="bottom"/>
            <w:hideMark/>
          </w:tcPr>
          <w:p w14:paraId="1EAC1D95" w14:textId="77777777" w:rsidR="004B7E12" w:rsidRPr="000C5274" w:rsidRDefault="004B7E12"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Loan with FHA Case # Assigned BEFORE 09/19/2017</w:t>
            </w:r>
          </w:p>
        </w:tc>
        <w:tc>
          <w:tcPr>
            <w:tcW w:w="2920" w:type="dxa"/>
            <w:tcBorders>
              <w:top w:val="single" w:sz="4" w:space="0" w:color="auto"/>
              <w:left w:val="nil"/>
              <w:bottom w:val="single" w:sz="4" w:space="0" w:color="auto"/>
              <w:right w:val="single" w:sz="4" w:space="0" w:color="auto"/>
            </w:tcBorders>
            <w:shd w:val="clear" w:color="000000" w:fill="DAE9F8"/>
            <w:vAlign w:val="bottom"/>
            <w:hideMark/>
          </w:tcPr>
          <w:p w14:paraId="4BF78D88" w14:textId="77777777" w:rsidR="004B7E12" w:rsidRPr="000C5274" w:rsidRDefault="004B7E12"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Loan with FHA Case # Assigned ON or AFTER 09/19/2017</w:t>
            </w:r>
          </w:p>
        </w:tc>
      </w:tr>
      <w:tr w:rsidR="004B7E12" w:rsidRPr="000C5274" w14:paraId="0BB80858"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255900F"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Flood Insurance </w:t>
            </w:r>
          </w:p>
        </w:tc>
        <w:tc>
          <w:tcPr>
            <w:tcW w:w="2960" w:type="dxa"/>
            <w:tcBorders>
              <w:top w:val="nil"/>
              <w:left w:val="nil"/>
              <w:bottom w:val="single" w:sz="4" w:space="0" w:color="auto"/>
              <w:right w:val="single" w:sz="4" w:space="0" w:color="auto"/>
            </w:tcBorders>
            <w:noWrap/>
            <w:vAlign w:val="bottom"/>
            <w:hideMark/>
          </w:tcPr>
          <w:p w14:paraId="27844E51"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19BD3C1E"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26737F27"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E24C959"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Condominium </w:t>
            </w:r>
          </w:p>
        </w:tc>
        <w:tc>
          <w:tcPr>
            <w:tcW w:w="2960" w:type="dxa"/>
            <w:tcBorders>
              <w:top w:val="nil"/>
              <w:left w:val="nil"/>
              <w:bottom w:val="single" w:sz="4" w:space="0" w:color="auto"/>
              <w:right w:val="single" w:sz="4" w:space="0" w:color="auto"/>
            </w:tcBorders>
            <w:noWrap/>
            <w:vAlign w:val="bottom"/>
            <w:hideMark/>
          </w:tcPr>
          <w:p w14:paraId="544D29B5"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2F45DE72"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430621E9"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7E1B670"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Ground Rent </w:t>
            </w:r>
          </w:p>
        </w:tc>
        <w:tc>
          <w:tcPr>
            <w:tcW w:w="2960" w:type="dxa"/>
            <w:tcBorders>
              <w:top w:val="nil"/>
              <w:left w:val="nil"/>
              <w:bottom w:val="single" w:sz="4" w:space="0" w:color="auto"/>
              <w:right w:val="single" w:sz="4" w:space="0" w:color="auto"/>
            </w:tcBorders>
            <w:noWrap/>
            <w:vAlign w:val="bottom"/>
            <w:hideMark/>
          </w:tcPr>
          <w:p w14:paraId="6920B429"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26AC820E"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5236ABF1"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5D4FC4C7"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Hazard Insurance </w:t>
            </w:r>
          </w:p>
        </w:tc>
        <w:tc>
          <w:tcPr>
            <w:tcW w:w="2960" w:type="dxa"/>
            <w:tcBorders>
              <w:top w:val="nil"/>
              <w:left w:val="nil"/>
              <w:bottom w:val="single" w:sz="4" w:space="0" w:color="auto"/>
              <w:right w:val="single" w:sz="4" w:space="0" w:color="auto"/>
            </w:tcBorders>
            <w:noWrap/>
            <w:vAlign w:val="bottom"/>
            <w:hideMark/>
          </w:tcPr>
          <w:p w14:paraId="583CFE07"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36EA366C"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1EE2093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66F2D2C"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HOA Dues </w:t>
            </w:r>
          </w:p>
        </w:tc>
        <w:tc>
          <w:tcPr>
            <w:tcW w:w="2960" w:type="dxa"/>
            <w:tcBorders>
              <w:top w:val="nil"/>
              <w:left w:val="nil"/>
              <w:bottom w:val="single" w:sz="4" w:space="0" w:color="auto"/>
              <w:right w:val="single" w:sz="4" w:space="0" w:color="auto"/>
            </w:tcBorders>
            <w:noWrap/>
            <w:vAlign w:val="bottom"/>
            <w:hideMark/>
          </w:tcPr>
          <w:p w14:paraId="4224A4AF"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12CEB427"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5193383B"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0879283"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Corp Adv - S305 - Taxes</w:t>
            </w:r>
          </w:p>
        </w:tc>
        <w:tc>
          <w:tcPr>
            <w:tcW w:w="2960" w:type="dxa"/>
            <w:tcBorders>
              <w:top w:val="nil"/>
              <w:left w:val="nil"/>
              <w:bottom w:val="single" w:sz="4" w:space="0" w:color="auto"/>
              <w:right w:val="single" w:sz="4" w:space="0" w:color="auto"/>
            </w:tcBorders>
            <w:noWrap/>
            <w:vAlign w:val="bottom"/>
            <w:hideMark/>
          </w:tcPr>
          <w:p w14:paraId="4C0C9324"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1975A6F8"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3B70CC41"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7E11BDC" w14:textId="77777777" w:rsidR="004B7E12" w:rsidRPr="000C5274" w:rsidRDefault="004B7E12" w:rsidP="00F93EE9">
            <w:pPr>
              <w:spacing w:after="0" w:line="240" w:lineRule="auto"/>
              <w:ind w:left="14"/>
              <w:rPr>
                <w:rFonts w:ascii="Cambria" w:eastAsia="Times New Roman" w:hAnsi="Cambria"/>
                <w:color w:val="000000"/>
              </w:rPr>
            </w:pPr>
            <w:r w:rsidRPr="000C5274">
              <w:rPr>
                <w:rFonts w:ascii="Cambria" w:eastAsia="Times New Roman" w:hAnsi="Cambria"/>
                <w:color w:val="000000"/>
              </w:rPr>
              <w:t xml:space="preserve">Corp Adv - S305 - Utilities - Liens </w:t>
            </w:r>
          </w:p>
        </w:tc>
        <w:tc>
          <w:tcPr>
            <w:tcW w:w="2960" w:type="dxa"/>
            <w:tcBorders>
              <w:top w:val="nil"/>
              <w:left w:val="nil"/>
              <w:bottom w:val="single" w:sz="4" w:space="0" w:color="auto"/>
              <w:right w:val="single" w:sz="4" w:space="0" w:color="auto"/>
            </w:tcBorders>
            <w:noWrap/>
            <w:vAlign w:val="bottom"/>
            <w:hideMark/>
          </w:tcPr>
          <w:p w14:paraId="31F67408"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56CE17B8"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4B7E12" w:rsidRPr="000C5274" w14:paraId="5177CEE5"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158AE5B"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Attorney - Fees </w:t>
            </w:r>
          </w:p>
        </w:tc>
        <w:tc>
          <w:tcPr>
            <w:tcW w:w="2960" w:type="dxa"/>
            <w:tcBorders>
              <w:top w:val="nil"/>
              <w:left w:val="nil"/>
              <w:bottom w:val="single" w:sz="4" w:space="0" w:color="auto"/>
              <w:right w:val="single" w:sz="4" w:space="0" w:color="auto"/>
            </w:tcBorders>
            <w:noWrap/>
            <w:vAlign w:val="bottom"/>
            <w:hideMark/>
          </w:tcPr>
          <w:p w14:paraId="7225C39B"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2DCDF68A"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7ADE0033"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C48FAF5"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Other </w:t>
            </w:r>
          </w:p>
        </w:tc>
        <w:tc>
          <w:tcPr>
            <w:tcW w:w="2960" w:type="dxa"/>
            <w:tcBorders>
              <w:top w:val="nil"/>
              <w:left w:val="nil"/>
              <w:bottom w:val="single" w:sz="4" w:space="0" w:color="auto"/>
              <w:right w:val="single" w:sz="4" w:space="0" w:color="auto"/>
            </w:tcBorders>
            <w:noWrap/>
            <w:vAlign w:val="bottom"/>
            <w:hideMark/>
          </w:tcPr>
          <w:p w14:paraId="16D08C0E"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5999C316"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55F5B116"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1BAA33B"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Repayment </w:t>
            </w:r>
          </w:p>
        </w:tc>
        <w:tc>
          <w:tcPr>
            <w:tcW w:w="2960" w:type="dxa"/>
            <w:tcBorders>
              <w:top w:val="nil"/>
              <w:left w:val="nil"/>
              <w:bottom w:val="single" w:sz="4" w:space="0" w:color="auto"/>
              <w:right w:val="single" w:sz="4" w:space="0" w:color="auto"/>
            </w:tcBorders>
            <w:noWrap/>
            <w:vAlign w:val="bottom"/>
            <w:hideMark/>
          </w:tcPr>
          <w:p w14:paraId="6014EE44"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1E058CC2"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7570A36F"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D978530"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Trustee Fees </w:t>
            </w:r>
          </w:p>
        </w:tc>
        <w:tc>
          <w:tcPr>
            <w:tcW w:w="2960" w:type="dxa"/>
            <w:tcBorders>
              <w:top w:val="nil"/>
              <w:left w:val="nil"/>
              <w:bottom w:val="single" w:sz="4" w:space="0" w:color="auto"/>
              <w:right w:val="single" w:sz="4" w:space="0" w:color="auto"/>
            </w:tcBorders>
            <w:noWrap/>
            <w:vAlign w:val="bottom"/>
            <w:hideMark/>
          </w:tcPr>
          <w:p w14:paraId="48DD675E"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70D34E52"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42E26C01"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D3ADF11"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Other </w:t>
            </w:r>
          </w:p>
        </w:tc>
        <w:tc>
          <w:tcPr>
            <w:tcW w:w="2960" w:type="dxa"/>
            <w:tcBorders>
              <w:top w:val="nil"/>
              <w:left w:val="nil"/>
              <w:bottom w:val="single" w:sz="4" w:space="0" w:color="auto"/>
              <w:right w:val="single" w:sz="4" w:space="0" w:color="auto"/>
            </w:tcBorders>
            <w:noWrap/>
            <w:vAlign w:val="bottom"/>
            <w:hideMark/>
          </w:tcPr>
          <w:p w14:paraId="568C9838"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6AB87EB9"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2167ADDA"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3563251"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Recording Fees </w:t>
            </w:r>
          </w:p>
        </w:tc>
        <w:tc>
          <w:tcPr>
            <w:tcW w:w="2960" w:type="dxa"/>
            <w:tcBorders>
              <w:top w:val="nil"/>
              <w:left w:val="nil"/>
              <w:bottom w:val="single" w:sz="4" w:space="0" w:color="auto"/>
              <w:right w:val="single" w:sz="4" w:space="0" w:color="auto"/>
            </w:tcBorders>
            <w:noWrap/>
            <w:vAlign w:val="bottom"/>
            <w:hideMark/>
          </w:tcPr>
          <w:p w14:paraId="1CD4F9A3"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31799C23"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7681FFD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1855472"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Repayment </w:t>
            </w:r>
          </w:p>
        </w:tc>
        <w:tc>
          <w:tcPr>
            <w:tcW w:w="2960" w:type="dxa"/>
            <w:tcBorders>
              <w:top w:val="nil"/>
              <w:left w:val="nil"/>
              <w:bottom w:val="single" w:sz="4" w:space="0" w:color="auto"/>
              <w:right w:val="single" w:sz="4" w:space="0" w:color="auto"/>
            </w:tcBorders>
            <w:noWrap/>
            <w:vAlign w:val="bottom"/>
            <w:hideMark/>
          </w:tcPr>
          <w:p w14:paraId="13056180"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507A14EF"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1DD87EC0"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44003D0"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Sheriff Fees </w:t>
            </w:r>
          </w:p>
        </w:tc>
        <w:tc>
          <w:tcPr>
            <w:tcW w:w="2960" w:type="dxa"/>
            <w:tcBorders>
              <w:top w:val="nil"/>
              <w:left w:val="nil"/>
              <w:bottom w:val="single" w:sz="4" w:space="0" w:color="auto"/>
              <w:right w:val="single" w:sz="4" w:space="0" w:color="auto"/>
            </w:tcBorders>
            <w:noWrap/>
            <w:vAlign w:val="bottom"/>
            <w:hideMark/>
          </w:tcPr>
          <w:p w14:paraId="56DF2B63"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4A90534D"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34CFE01A"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583540F"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Title Examination Fees </w:t>
            </w:r>
          </w:p>
        </w:tc>
        <w:tc>
          <w:tcPr>
            <w:tcW w:w="2960" w:type="dxa"/>
            <w:tcBorders>
              <w:top w:val="nil"/>
              <w:left w:val="nil"/>
              <w:bottom w:val="single" w:sz="4" w:space="0" w:color="auto"/>
              <w:right w:val="single" w:sz="4" w:space="0" w:color="auto"/>
            </w:tcBorders>
            <w:noWrap/>
            <w:vAlign w:val="bottom"/>
            <w:hideMark/>
          </w:tcPr>
          <w:p w14:paraId="6A3C81CA"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2E4C0105"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083D0BD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5D523A2"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Bnk Attorney Fees </w:t>
            </w:r>
          </w:p>
        </w:tc>
        <w:tc>
          <w:tcPr>
            <w:tcW w:w="2960" w:type="dxa"/>
            <w:tcBorders>
              <w:top w:val="nil"/>
              <w:left w:val="nil"/>
              <w:bottom w:val="single" w:sz="4" w:space="0" w:color="auto"/>
              <w:right w:val="single" w:sz="4" w:space="0" w:color="auto"/>
            </w:tcBorders>
            <w:noWrap/>
            <w:vAlign w:val="bottom"/>
            <w:hideMark/>
          </w:tcPr>
          <w:p w14:paraId="7CC4BDB0"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22ADFFDA"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16C14A4E"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8FCE392"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Other </w:t>
            </w:r>
          </w:p>
        </w:tc>
        <w:tc>
          <w:tcPr>
            <w:tcW w:w="2960" w:type="dxa"/>
            <w:tcBorders>
              <w:top w:val="nil"/>
              <w:left w:val="nil"/>
              <w:bottom w:val="single" w:sz="4" w:space="0" w:color="auto"/>
              <w:right w:val="single" w:sz="4" w:space="0" w:color="auto"/>
            </w:tcBorders>
            <w:noWrap/>
            <w:vAlign w:val="bottom"/>
            <w:hideMark/>
          </w:tcPr>
          <w:p w14:paraId="08B31A0E"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59FB3F89"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4B7E12" w:rsidRPr="000C5274" w14:paraId="6FF80619"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04C5C85" w14:textId="77777777" w:rsidR="004B7E12" w:rsidRPr="000C5274" w:rsidRDefault="004B7E12"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Repayment </w:t>
            </w:r>
          </w:p>
        </w:tc>
        <w:tc>
          <w:tcPr>
            <w:tcW w:w="2960" w:type="dxa"/>
            <w:tcBorders>
              <w:top w:val="nil"/>
              <w:left w:val="nil"/>
              <w:bottom w:val="single" w:sz="4" w:space="0" w:color="auto"/>
              <w:right w:val="single" w:sz="4" w:space="0" w:color="auto"/>
            </w:tcBorders>
            <w:noWrap/>
            <w:vAlign w:val="bottom"/>
            <w:hideMark/>
          </w:tcPr>
          <w:p w14:paraId="5C86070C"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1CC9420F" w14:textId="77777777" w:rsidR="004B7E12" w:rsidRPr="000C5274" w:rsidRDefault="004B7E12"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bl>
    <w:p w14:paraId="190EE652" w14:textId="77BF7EAA" w:rsidR="004B7E12" w:rsidRDefault="004B7E12" w:rsidP="004B7E12">
      <w:pPr>
        <w:pStyle w:val="TableCaption"/>
      </w:pPr>
      <w:bookmarkStart w:id="4626" w:name="_Toc230163811"/>
      <w:r>
        <w:t xml:space="preserve">Table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5</w:t>
      </w:r>
      <w:r>
        <w:rPr>
          <w:noProof/>
        </w:rPr>
        <w:fldChar w:fldCharType="end"/>
      </w:r>
      <w:r>
        <w:t>: Paid Amount of Corporate Advance Expenses</w:t>
      </w:r>
      <w:bookmarkEnd w:id="4626"/>
    </w:p>
    <w:p w14:paraId="467FB9F5" w14:textId="77777777" w:rsidR="004B7E12" w:rsidRDefault="004B7E12" w:rsidP="004B7E12">
      <w:pPr>
        <w:pStyle w:val="UnorderedListIndent"/>
        <w:numPr>
          <w:ilvl w:val="0"/>
          <w:numId w:val="0"/>
        </w:numPr>
        <w:ind w:left="630"/>
        <w:jc w:val="both"/>
      </w:pPr>
    </w:p>
    <w:p w14:paraId="6081400B" w14:textId="7FE1A772" w:rsidR="005E4D84" w:rsidRDefault="005E4D84" w:rsidP="000C6C9C">
      <w:pPr>
        <w:pStyle w:val="UnorderedListIndent"/>
        <w:numPr>
          <w:ilvl w:val="0"/>
          <w:numId w:val="0"/>
        </w:numPr>
        <w:ind w:left="1440" w:hanging="360"/>
        <w:jc w:val="both"/>
      </w:pPr>
    </w:p>
    <w:p w14:paraId="3CA36728" w14:textId="77777777" w:rsidR="005E4D84" w:rsidRPr="00BA2B86" w:rsidRDefault="005E4D84" w:rsidP="000C6C9C">
      <w:pPr>
        <w:pStyle w:val="OrderedList"/>
        <w:ind w:left="1350"/>
        <w:jc w:val="both"/>
      </w:pPr>
    </w:p>
    <w:p w14:paraId="14E3EF23" w14:textId="27F7B9EB" w:rsidR="00160687" w:rsidRPr="00BA2B86" w:rsidRDefault="0023543C" w:rsidP="00F874DE">
      <w:pPr>
        <w:pStyle w:val="Heading2"/>
        <w:jc w:val="both"/>
        <w:rPr>
          <w:rFonts w:eastAsia="Times New Roman"/>
          <w:lang w:bidi="en-US"/>
        </w:rPr>
      </w:pPr>
      <w:bookmarkStart w:id="4627" w:name="_Toc314310447"/>
      <w:bookmarkStart w:id="4628" w:name="_Ref314570120"/>
      <w:bookmarkStart w:id="4629" w:name="_Toc314660917"/>
      <w:bookmarkStart w:id="4630" w:name="_Toc315634038"/>
      <w:bookmarkStart w:id="4631" w:name="_Toc11334966"/>
      <w:bookmarkStart w:id="4632" w:name="_Toc74052202"/>
      <w:bookmarkStart w:id="4633" w:name="_Toc90643587"/>
      <w:bookmarkStart w:id="4634" w:name="_Toc230163530"/>
      <w:r>
        <w:rPr>
          <w:rFonts w:eastAsia="Times New Roman"/>
          <w:lang w:bidi="en-US"/>
        </w:rPr>
        <w:t>Submitting</w:t>
      </w:r>
      <w:r w:rsidR="00160687" w:rsidRPr="00BA2B86">
        <w:rPr>
          <w:rFonts w:eastAsia="Times New Roman"/>
          <w:lang w:bidi="en-US"/>
        </w:rPr>
        <w:t xml:space="preserve"> Claim Type 24</w:t>
      </w:r>
      <w:bookmarkEnd w:id="4627"/>
      <w:bookmarkEnd w:id="4628"/>
      <w:bookmarkEnd w:id="4629"/>
      <w:r w:rsidR="00ED1EC8" w:rsidRPr="00ED1EC8">
        <w:rPr>
          <w:noProof/>
        </w:rPr>
        <w:t xml:space="preserve"> </w:t>
      </w:r>
      <w:r w:rsidR="00ED1EC8" w:rsidRPr="00F97DAA">
        <w:rPr>
          <w:noProof/>
        </w:rPr>
        <mc:AlternateContent>
          <mc:Choice Requires="wps">
            <w:drawing>
              <wp:anchor distT="0" distB="0" distL="114300" distR="114300" simplePos="0" relativeHeight="251698176" behindDoc="1" locked="1" layoutInCell="1" allowOverlap="1" wp14:anchorId="150AD380" wp14:editId="1C7F6D83">
                <wp:simplePos x="0" y="0"/>
                <wp:positionH relativeFrom="column">
                  <wp:posOffset>3902710</wp:posOffset>
                </wp:positionH>
                <wp:positionV relativeFrom="paragraph">
                  <wp:posOffset>521335</wp:posOffset>
                </wp:positionV>
                <wp:extent cx="1991995" cy="941070"/>
                <wp:effectExtent l="38100" t="38100" r="103505" b="87630"/>
                <wp:wrapTight wrapText="bothSides">
                  <wp:wrapPolygon edited="0">
                    <wp:start x="0" y="-874"/>
                    <wp:lineTo x="-413" y="-437"/>
                    <wp:lineTo x="-413" y="21862"/>
                    <wp:lineTo x="0" y="23174"/>
                    <wp:lineTo x="22103" y="23174"/>
                    <wp:lineTo x="22516" y="20988"/>
                    <wp:lineTo x="22516" y="6559"/>
                    <wp:lineTo x="22103" y="0"/>
                    <wp:lineTo x="22103" y="-874"/>
                    <wp:lineTo x="0" y="-874"/>
                  </wp:wrapPolygon>
                </wp:wrapTight>
                <wp:docPr id="1814" name="Text Box 1814"/>
                <wp:cNvGraphicFramePr/>
                <a:graphic xmlns:a="http://schemas.openxmlformats.org/drawingml/2006/main">
                  <a:graphicData uri="http://schemas.microsoft.com/office/word/2010/wordprocessingShape">
                    <wps:wsp>
                      <wps:cNvSpPr txBox="1"/>
                      <wps:spPr>
                        <a:xfrm>
                          <a:off x="0" y="0"/>
                          <a:ext cx="1991995" cy="94107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23A08144" w14:textId="0BC3A63B" w:rsidR="00C75845" w:rsidRDefault="00C75845" w:rsidP="00ED1EC8">
                            <w:pPr>
                              <w:pStyle w:val="NoteBox"/>
                            </w:pPr>
                            <w:r w:rsidRPr="006E6CEE">
                              <w:rPr>
                                <w:rStyle w:val="NoteBoxChar"/>
                                <w:rFonts w:asciiTheme="minorHAnsi" w:hAnsiTheme="minorHAnsi"/>
                                <w:bCs/>
                              </w:rPr>
                              <w:t xml:space="preserve">CT 24 can be submitted only if prior claims CT 21 or CT 23 are submitted in </w:t>
                            </w:r>
                            <w:r>
                              <w:rPr>
                                <w:rStyle w:val="NoteBoxChar"/>
                                <w:rFonts w:asciiTheme="minorHAnsi" w:hAnsiTheme="minorHAnsi"/>
                                <w:bCs/>
                              </w:rPr>
                              <w:t>the Servicing Module</w:t>
                            </w:r>
                            <w:r w:rsidRPr="006E6CEE">
                              <w:rPr>
                                <w:rStyle w:val="NoteBoxChar"/>
                                <w:rFonts w:asciiTheme="minorHAnsi" w:hAnsiTheme="minorHAnsi"/>
                                <w:bCs/>
                              </w:rPr>
                              <w:t>. The initial claim (CT 21 or CT 23) must be in paid</w:t>
                            </w:r>
                            <w:r w:rsidRPr="006E6CEE">
                              <w:t xml:space="preserve"> status.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50AD380" id="Text Box 1814" o:spid="_x0000_s1035" type="#_x0000_t202" style="position:absolute;left:0;text-align:left;margin-left:307.3pt;margin-top:41.05pt;width:156.85pt;height:74.1pt;z-index:-251618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zQCN3gIAADcGAAAOAAAAZHJzL2Uyb0RvYy54bWysVN1P2zAQf5+0/8Hy+0haWqAVKepATJMY&#10;IMrEs+s4TYTj82y3SffX73xp2o7thWlSld75vn/3cXnV1pptlPMVmIwPTlLOlJGQV2aV8e/Pt58u&#10;OPNBmFxoMCrjW+X51ezjh8vGTtUQStC5cgydGD9tbMbLEOw0SbwsVS38CVhlUFiAq0VA1q2S3IkG&#10;vdc6GabpWdKAy60DqbzH15tOyGfkvyiUDA9F4VVgOuOYW6Cvo+8yfpPZpZiunLBlJXdpiH/IohaV&#10;waB7VzciCLZ21R+u6ko68FCEEwl1AkVRSUU1YDWD9E01i1JYRbUgON7uYfL/z6283yzso2Oh/Qwt&#10;NjAC0lg/9fgY62kLV8d/zJShHCHc7mFTbWAyGk0m+BtzJlE2GQ3Sc8I1OVhb58MXBTWLRMYdtoXQ&#10;Eps7HzAiqvYqMZgHXeW3ldbExFFQ19qxjcAmLlcDMtXr+hvk3dtknKZ9SJqcqE5ef/OkDWsyfnY6&#10;TsmDgRiii65NDKVoYDAlqngdlFuUecOWeu2eRJ7xcXqBcVhexSJOLwYdg9M0PMcEIif0CtcgaM4c&#10;hJcqlNTCiFh0GWs8FKKFfKVnoW0pukpG5OaASF8H9MlQVUd5JodmERW2WsVQ2jypglU59Sw+7HHp&#10;AgkplQnUbgSftKNWgYi8x3CnH027pN5jvLegyGDC3riuDDjC5k3a+WufctHpIx5HdUcytMsWC8dJ&#10;7Gd5CfkWRxw7QgPsrbytsBN3wodH4XDdsXF4wsIDfgoNOCOwozgrwf3823vUxy1EKWcNno+M+x9r&#10;4RRn+qvB/ZwMRiN0G4gZjc+HyLhjyfJYYtb1NeBwD/BYWklk1A+6JwsH9QteunmMiiJhJMbGSevJ&#10;69AdNbyUUs3npIQXxopwZxZWRtcR5TiBz+2LcHa3igGX+B76QyOmbzay042WBubrAEVF6xpx7lDd&#10;4Y/XiSZzd0nj+TvmSetw72e/AAAA//8DAFBLAwQUAAYACAAAACEAwbppquAAAAAKAQAADwAAAGRy&#10;cy9kb3ducmV2LnhtbEyPy07DMBBF90j8gzVI7KjzQFEIcSpaiXYDUpvyAdPYJBHxOIrdxOXrMStY&#10;ju7RvWfKtdcDm9Vke0MC4lUETFFjZE+tgI/T60MOzDokiYMhJeCqLKyr25sSC2kWOqq5di0LJWQL&#10;FNA5Nxac26ZTGu3KjIpC9mkmjS6cU8vlhEso1wNPoijjGnsKCx2Oatup5qu+aAHf+xR3mzdvt/uD&#10;XDbe1+8410Lc3/mXZ2BOefcHw69+UIcqOJ3NhaRlg4AsfswCKiBPYmABeEryFNhZQJJGKfCq5P9f&#10;qH4AAAD//wMAUEsBAi0AFAAGAAgAAAAhALaDOJL+AAAA4QEAABMAAAAAAAAAAAAAAAAAAAAAAFtD&#10;b250ZW50X1R5cGVzXS54bWxQSwECLQAUAAYACAAAACEAOP0h/9YAAACUAQAACwAAAAAAAAAAAAAA&#10;AAAvAQAAX3JlbHMvLnJlbHNQSwECLQAUAAYACAAAACEAg80Ajd4CAAA3BgAADgAAAAAAAAAAAAAA&#10;AAAuAgAAZHJzL2Uyb0RvYy54bWxQSwECLQAUAAYACAAAACEAwbppquAAAAAKAQAADwAAAAAAAAAA&#10;AAAAAAA4BQAAZHJzL2Rvd25yZXYueG1sUEsFBgAAAAAEAAQA8wAAAEUGAAAAAA==&#10;" fillcolor="#f2f2f2 [3052]" stroked="f" strokeweight=".5pt">
                <v:shadow on="t" color="black" opacity="26214f" origin="-.5,-.5" offset=".74836mm,.74836mm"/>
                <v:textbox>
                  <w:txbxContent>
                    <w:p w14:paraId="23A08144" w14:textId="0BC3A63B" w:rsidR="00C75845" w:rsidRDefault="00C75845" w:rsidP="00ED1EC8">
                      <w:pPr>
                        <w:pStyle w:val="NoteBox"/>
                      </w:pPr>
                      <w:r w:rsidRPr="006E6CEE">
                        <w:rPr>
                          <w:rStyle w:val="NoteBoxChar"/>
                          <w:rFonts w:asciiTheme="minorHAnsi" w:hAnsiTheme="minorHAnsi"/>
                          <w:bCs/>
                        </w:rPr>
                        <w:t xml:space="preserve">CT 24 can be submitted only if prior claims CT 21 or CT 23 are submitted in </w:t>
                      </w:r>
                      <w:r>
                        <w:rPr>
                          <w:rStyle w:val="NoteBoxChar"/>
                          <w:rFonts w:asciiTheme="minorHAnsi" w:hAnsiTheme="minorHAnsi"/>
                          <w:bCs/>
                        </w:rPr>
                        <w:t>the Servicing Module</w:t>
                      </w:r>
                      <w:r w:rsidRPr="006E6CEE">
                        <w:rPr>
                          <w:rStyle w:val="NoteBoxChar"/>
                          <w:rFonts w:asciiTheme="minorHAnsi" w:hAnsiTheme="minorHAnsi"/>
                          <w:bCs/>
                        </w:rPr>
                        <w:t>. The initial claim (CT 21 or CT 23) must be in paid</w:t>
                      </w:r>
                      <w:r w:rsidRPr="006E6CEE">
                        <w:t xml:space="preserve"> status. </w:t>
                      </w:r>
                    </w:p>
                  </w:txbxContent>
                </v:textbox>
                <w10:wrap type="tight"/>
                <w10:anchorlock/>
              </v:shape>
            </w:pict>
          </mc:Fallback>
        </mc:AlternateContent>
      </w:r>
      <w:bookmarkEnd w:id="4630"/>
      <w:bookmarkEnd w:id="4631"/>
      <w:bookmarkEnd w:id="4632"/>
      <w:bookmarkEnd w:id="4633"/>
      <w:bookmarkEnd w:id="4634"/>
    </w:p>
    <w:p w14:paraId="5D8AD98C" w14:textId="6DC7EAD0" w:rsidR="00C35882" w:rsidRDefault="00E26F35" w:rsidP="001879BA">
      <w:pPr>
        <w:pStyle w:val="BodyText"/>
      </w:pPr>
      <w:r>
        <w:t xml:space="preserve">This claim timeline is located under Endorsed &gt; Claims, Servicing Type “Claim Type 24-HECM Supplemental”. </w:t>
      </w:r>
      <w:r w:rsidR="00C35882" w:rsidRPr="00BA2B86">
        <w:t xml:space="preserve">This </w:t>
      </w:r>
      <w:r w:rsidR="00C35882">
        <w:t>c</w:t>
      </w:r>
      <w:r w:rsidR="00C35882" w:rsidRPr="00BA2B86">
        <w:t xml:space="preserve">laim is initiated by </w:t>
      </w:r>
      <w:r w:rsidR="00C35882">
        <w:t>a</w:t>
      </w:r>
      <w:r w:rsidR="00C35882" w:rsidRPr="00BA2B86">
        <w:t xml:space="preserve"> </w:t>
      </w:r>
      <w:r w:rsidR="00C35882">
        <w:t>s</w:t>
      </w:r>
      <w:r w:rsidR="00C35882" w:rsidRPr="00BA2B86">
        <w:t xml:space="preserve">ervicer on behalf of </w:t>
      </w:r>
      <w:r w:rsidR="00C35882">
        <w:t>a l</w:t>
      </w:r>
      <w:r w:rsidR="00C35882" w:rsidRPr="00BA2B86">
        <w:t>ender/</w:t>
      </w:r>
      <w:r w:rsidR="00C35882">
        <w:t>i</w:t>
      </w:r>
      <w:r w:rsidR="00C35882" w:rsidRPr="00BA2B86">
        <w:t xml:space="preserve">nvestor if additional reimbursements are required from HUD on a previously settled </w:t>
      </w:r>
      <w:r w:rsidR="00C35882">
        <w:t>c</w:t>
      </w:r>
      <w:r w:rsidR="00C35882" w:rsidRPr="00BA2B86">
        <w:t>laim (</w:t>
      </w:r>
      <w:r w:rsidR="00A02053">
        <w:t>case sub- status Terminate – CT 21 or Terminate – CT 23</w:t>
      </w:r>
      <w:r w:rsidR="00C35882">
        <w:t>)</w:t>
      </w:r>
      <w:r w:rsidR="00A02053">
        <w:t xml:space="preserve">. </w:t>
      </w:r>
      <w:r w:rsidR="00C35882">
        <w:t xml:space="preserve"> </w:t>
      </w:r>
      <w:r w:rsidR="00C35882" w:rsidRPr="00790D81">
        <w:t>This timeline require</w:t>
      </w:r>
      <w:r w:rsidR="00C35882">
        <w:t>s</w:t>
      </w:r>
      <w:r w:rsidR="00C35882" w:rsidRPr="00790D81">
        <w:t xml:space="preserve"> HUD Claims Staff interaction. </w:t>
      </w:r>
    </w:p>
    <w:p w14:paraId="12FB73AC" w14:textId="65A4264B" w:rsidR="00C35882" w:rsidRDefault="00EA2775" w:rsidP="001879BA">
      <w:pPr>
        <w:pStyle w:val="BodyText"/>
      </w:pPr>
      <w:r>
        <w:t>Generally, o</w:t>
      </w:r>
      <w:r w:rsidR="00C35882">
        <w:t xml:space="preserve">nly one active </w:t>
      </w:r>
      <w:r w:rsidR="00C35882" w:rsidRPr="00790D81">
        <w:rPr>
          <w:color w:val="000000"/>
        </w:rPr>
        <w:t>Claim Type 24 – HECM Supplemental</w:t>
      </w:r>
      <w:r w:rsidR="00C35882" w:rsidRPr="000B6D33">
        <w:rPr>
          <w:noProof/>
          <w:color w:val="000000"/>
        </w:rPr>
        <w:t xml:space="preserve"> </w:t>
      </w:r>
      <w:r w:rsidR="00C35882" w:rsidRPr="0088278D">
        <w:t>timeline can</w:t>
      </w:r>
      <w:r w:rsidR="00C35882">
        <w:t xml:space="preserve"> </w:t>
      </w:r>
      <w:r w:rsidR="00C35882" w:rsidRPr="0088278D">
        <w:t xml:space="preserve">be </w:t>
      </w:r>
      <w:r w:rsidR="00C35882">
        <w:t>associated with</w:t>
      </w:r>
      <w:r w:rsidR="00C35882" w:rsidRPr="0088278D">
        <w:t xml:space="preserve"> a loan.</w:t>
      </w:r>
      <w:r w:rsidR="00C35882">
        <w:t xml:space="preserve"> </w:t>
      </w:r>
      <w:r>
        <w:t xml:space="preserve">In extenuating circumstances HUD may grant permission for a multiple / subsequent CT24 to be filed. </w:t>
      </w:r>
      <w:r w:rsidR="00094D46" w:rsidRPr="00140EA9">
        <w:rPr>
          <w:rFonts w:eastAsiaTheme="minorHAnsi"/>
          <w:b/>
          <w:color w:val="0070C0"/>
          <w14:scene3d>
            <w14:camera w14:prst="orthographicFront"/>
            <w14:lightRig w14:rig="threePt" w14:dir="t">
              <w14:rot w14:lat="0" w14:lon="0" w14:rev="0"/>
            </w14:lightRig>
          </w14:scene3d>
        </w:rPr>
        <w:t>See section 8.</w:t>
      </w:r>
      <w:r w:rsidR="00FC6716">
        <w:rPr>
          <w:rFonts w:eastAsiaTheme="minorHAnsi"/>
          <w:b/>
          <w:color w:val="0070C0"/>
          <w14:scene3d>
            <w14:camera w14:prst="orthographicFront"/>
            <w14:lightRig w14:rig="threePt" w14:dir="t">
              <w14:rot w14:lat="0" w14:lon="0" w14:rev="0"/>
            </w14:lightRig>
          </w14:scene3d>
        </w:rPr>
        <w:t>7</w:t>
      </w:r>
      <w:r w:rsidR="00094D46" w:rsidRPr="00140EA9">
        <w:rPr>
          <w:rFonts w:eastAsiaTheme="minorHAnsi"/>
          <w:b/>
          <w:color w:val="0070C0"/>
          <w14:scene3d>
            <w14:camera w14:prst="orthographicFront"/>
            <w14:lightRig w14:rig="threePt" w14:dir="t">
              <w14:rot w14:lat="0" w14:lon="0" w14:rev="0"/>
            </w14:lightRig>
          </w14:scene3d>
        </w:rPr>
        <w:t xml:space="preserve">.4. </w:t>
      </w:r>
      <w:r w:rsidR="00C35882" w:rsidRPr="00D816C3">
        <w:t xml:space="preserve">The </w:t>
      </w:r>
      <w:r w:rsidR="00C35882">
        <w:t>Servicing Management tab</w:t>
      </w:r>
      <w:r w:rsidR="00C35882" w:rsidRPr="0088278D">
        <w:t xml:space="preserve"> can be used to </w:t>
      </w:r>
      <w:r w:rsidR="00C35882">
        <w:t xml:space="preserve">inactivate the timeline. Once the timeline is inactivated, none of the steps can be edited. The timeline cannot be activated once inactivated. </w:t>
      </w:r>
    </w:p>
    <w:p w14:paraId="0D0C5099" w14:textId="74CE0334" w:rsidR="00052079" w:rsidRDefault="00052079" w:rsidP="001879BA">
      <w:pPr>
        <w:pStyle w:val="BodyText"/>
      </w:pPr>
      <w:r>
        <w:t>The Claim Type 24 must be submitted within 6 months from the corresponding parent claim paid date. The “Claim Paid” date is found on the respective Claim Type 21 or Claim Type 23 timeline, “Claim Paid” step completion date.</w:t>
      </w:r>
      <w:r w:rsidR="00EA2775">
        <w:t xml:space="preserve">  In extenuating circumstances HUD may grant permission for a Claim Type 24 to be submitted more than 6 months after the parent Claim Paid date. </w:t>
      </w:r>
      <w:r w:rsidR="00094D46" w:rsidRPr="00140EA9">
        <w:rPr>
          <w:rFonts w:eastAsiaTheme="minorHAnsi"/>
          <w:b/>
          <w:color w:val="0070C0"/>
          <w14:scene3d>
            <w14:camera w14:prst="orthographicFront"/>
            <w14:lightRig w14:rig="threePt" w14:dir="t">
              <w14:rot w14:lat="0" w14:lon="0" w14:rev="0"/>
            </w14:lightRig>
          </w14:scene3d>
        </w:rPr>
        <w:t>See section 8.</w:t>
      </w:r>
      <w:r w:rsidR="00FC6716">
        <w:rPr>
          <w:rFonts w:eastAsiaTheme="minorHAnsi"/>
          <w:b/>
          <w:color w:val="0070C0"/>
          <w14:scene3d>
            <w14:camera w14:prst="orthographicFront"/>
            <w14:lightRig w14:rig="threePt" w14:dir="t">
              <w14:rot w14:lat="0" w14:lon="0" w14:rev="0"/>
            </w14:lightRig>
          </w14:scene3d>
        </w:rPr>
        <w:t>7</w:t>
      </w:r>
      <w:r w:rsidR="00094D46" w:rsidRPr="00140EA9">
        <w:rPr>
          <w:rFonts w:eastAsiaTheme="minorHAnsi"/>
          <w:b/>
          <w:color w:val="0070C0"/>
          <w14:scene3d>
            <w14:camera w14:prst="orthographicFront"/>
            <w14:lightRig w14:rig="threePt" w14:dir="t">
              <w14:rot w14:lat="0" w14:lon="0" w14:rev="0"/>
            </w14:lightRig>
          </w14:scene3d>
        </w:rPr>
        <w:t>.4.</w:t>
      </w:r>
      <w:r w:rsidR="00094D46">
        <w:t xml:space="preserve"> </w:t>
      </w:r>
    </w:p>
    <w:p w14:paraId="5BBE23E3" w14:textId="720457E6" w:rsidR="007A2B8F" w:rsidRDefault="007A2B8F" w:rsidP="007A2B8F">
      <w:pPr>
        <w:pStyle w:val="Heading3"/>
      </w:pPr>
      <w:bookmarkStart w:id="4635" w:name="_Toc230163531"/>
      <w:r>
        <w:t>CT24 Timeline Steps</w:t>
      </w:r>
      <w:bookmarkEnd w:id="4635"/>
    </w:p>
    <w:p w14:paraId="2873AC15" w14:textId="77777777" w:rsidR="007A2B8F" w:rsidRDefault="007A2B8F" w:rsidP="007A2B8F">
      <w:pPr>
        <w:pStyle w:val="BodyText"/>
      </w:pPr>
      <w:r w:rsidRPr="009D4AF3">
        <w:t>The Servicer attaches all required documentation and completes the necessary steps on the timeline.</w:t>
      </w:r>
      <w:r>
        <w:t xml:space="preserve"> The following Template Steps are displayed when the timeline is initiated. </w:t>
      </w:r>
    </w:p>
    <w:p w14:paraId="789D7BB1"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Servicer Files Claim - 27011</w:t>
      </w:r>
    </w:p>
    <w:p w14:paraId="0EFD53D8" w14:textId="12A76FA4" w:rsidR="007A2B8F" w:rsidRPr="00833A22"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Ready for Review</w:t>
      </w:r>
    </w:p>
    <w:p w14:paraId="575943F9" w14:textId="14A54C42" w:rsidR="007A2B8F" w:rsidRDefault="007A2B8F" w:rsidP="007A2B8F">
      <w:pPr>
        <w:pStyle w:val="OrderedList"/>
        <w:jc w:val="both"/>
      </w:pPr>
      <w:r>
        <w:t xml:space="preserve">The following Optional Steps are available on this timeline. Certain steps are only available for specific user role groups, such as HUD Claims Manager and are not available for Servicer user roles. Refer to section 7.1.8 “To Add Optional Timeline Steps” for general information how to add and complete optional steps within a timeline: </w:t>
      </w:r>
    </w:p>
    <w:p w14:paraId="29DE87D4"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Allow CT24 after 6 month deadline</w:t>
      </w:r>
    </w:p>
    <w:p w14:paraId="590D8643"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Allow Subsequent CT24</w:t>
      </w:r>
    </w:p>
    <w:p w14:paraId="613C0A05" w14:textId="4E4AFE23" w:rsidR="007A2B8F" w:rsidRPr="00833A22"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Allow CT24 Resubmit after 45 days</w:t>
      </w:r>
    </w:p>
    <w:p w14:paraId="2786356D" w14:textId="7A872A9B" w:rsidR="007A2B8F" w:rsidRDefault="007A2B8F" w:rsidP="007A2B8F">
      <w:pPr>
        <w:pStyle w:val="OrderedList"/>
        <w:jc w:val="both"/>
      </w:pPr>
      <w:r>
        <w:t xml:space="preserve">The following Trigger Steps are available on this timeline. </w:t>
      </w:r>
    </w:p>
    <w:p w14:paraId="62BC53AA"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Pending Additional Info</w:t>
      </w:r>
    </w:p>
    <w:p w14:paraId="6DE27C05"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Resubmit Claim 27011</w:t>
      </w:r>
    </w:p>
    <w:p w14:paraId="24BCAECC"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 Review</w:t>
      </w:r>
    </w:p>
    <w:p w14:paraId="758A9FFF"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Approved for Payment</w:t>
      </w:r>
    </w:p>
    <w:p w14:paraId="6228FC4F"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Submitted for Payment</w:t>
      </w:r>
    </w:p>
    <w:p w14:paraId="59645A82"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Paid</w:t>
      </w:r>
    </w:p>
    <w:p w14:paraId="79F11812"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HUD Decision - Denied</w:t>
      </w:r>
    </w:p>
    <w:p w14:paraId="31356B7E"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Cancelled</w:t>
      </w:r>
    </w:p>
    <w:p w14:paraId="69698B7A" w14:textId="77777777" w:rsidR="007A2B8F" w:rsidRPr="007A2B8F"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Claim Payment Rejected</w:t>
      </w:r>
    </w:p>
    <w:p w14:paraId="1118A4D6" w14:textId="77777777" w:rsidR="007A2B8F" w:rsidRPr="00920296" w:rsidRDefault="007A2B8F" w:rsidP="007A2B8F">
      <w:pPr>
        <w:numPr>
          <w:ilvl w:val="0"/>
          <w:numId w:val="21"/>
        </w:numPr>
        <w:spacing w:after="0" w:line="240" w:lineRule="auto"/>
        <w:jc w:val="both"/>
        <w:rPr>
          <w:rFonts w:ascii="Cambria" w:eastAsia="Times New Roman" w:hAnsi="Cambria"/>
          <w:bCs/>
          <w:noProof/>
          <w:color w:val="000000"/>
        </w:rPr>
      </w:pPr>
      <w:r w:rsidRPr="007A2B8F">
        <w:rPr>
          <w:rFonts w:ascii="Cambria" w:eastAsia="Times New Roman" w:hAnsi="Cambria"/>
          <w:bCs/>
          <w:noProof/>
          <w:color w:val="000000"/>
        </w:rPr>
        <w:t>Re-Try Claim Payment</w:t>
      </w:r>
    </w:p>
    <w:p w14:paraId="79784D3A" w14:textId="457D5A20" w:rsidR="007A2B8F" w:rsidRDefault="007A2B8F" w:rsidP="007A2B8F">
      <w:pPr>
        <w:pStyle w:val="Heading3"/>
      </w:pPr>
      <w:bookmarkStart w:id="4636" w:name="_Toc230163532"/>
      <w:r>
        <w:t>CT24 Process</w:t>
      </w:r>
      <w:bookmarkEnd w:id="4636"/>
    </w:p>
    <w:p w14:paraId="5391484D" w14:textId="75BEAA87" w:rsidR="00C35882" w:rsidRPr="0088278D" w:rsidRDefault="00C35882" w:rsidP="001879BA">
      <w:pPr>
        <w:pStyle w:val="BodyText"/>
      </w:pPr>
      <w:r>
        <w:t xml:space="preserve">To initiate a </w:t>
      </w:r>
      <w:r w:rsidR="00A02053" w:rsidRPr="00FD69A4">
        <w:rPr>
          <w:b/>
        </w:rPr>
        <w:t>Claim Type 24 – HECM Supplemental</w:t>
      </w:r>
      <w:r w:rsidR="00A02053">
        <w:t xml:space="preserve"> </w:t>
      </w:r>
      <w:r w:rsidRPr="0088278D">
        <w:t>timeline</w:t>
      </w:r>
      <w:r>
        <w:t>:</w:t>
      </w:r>
    </w:p>
    <w:p w14:paraId="078FA25E" w14:textId="77777777" w:rsidR="00C35882" w:rsidRPr="00BA2B86" w:rsidRDefault="00C35882" w:rsidP="006C3C3F">
      <w:pPr>
        <w:pStyle w:val="OrderedList"/>
        <w:numPr>
          <w:ilvl w:val="0"/>
          <w:numId w:val="375"/>
        </w:numPr>
        <w:jc w:val="both"/>
      </w:pPr>
      <w:r>
        <w:t xml:space="preserve">On the </w:t>
      </w:r>
      <w:r w:rsidRPr="001445BE">
        <w:rPr>
          <w:b/>
        </w:rPr>
        <w:t>Endorsed Claims Setup Search</w:t>
      </w:r>
      <w:r w:rsidRPr="00BA2B86">
        <w:t xml:space="preserve"> </w:t>
      </w:r>
      <w:r>
        <w:t>s</w:t>
      </w:r>
      <w:r w:rsidRPr="00BA2B86">
        <w:t>creen</w:t>
      </w:r>
      <w:r>
        <w:t xml:space="preserve">, enter the loan search criteria and click </w:t>
      </w:r>
      <w:r w:rsidRPr="001445BE">
        <w:rPr>
          <w:b/>
        </w:rPr>
        <w:t>Search</w:t>
      </w:r>
      <w:r>
        <w:t>.</w:t>
      </w:r>
    </w:p>
    <w:p w14:paraId="2C54B54F" w14:textId="2EA0E39F" w:rsidR="00C35882" w:rsidRPr="00BA2B86" w:rsidRDefault="00C35882" w:rsidP="006C3C3F">
      <w:pPr>
        <w:pStyle w:val="OrderedList"/>
        <w:numPr>
          <w:ilvl w:val="0"/>
          <w:numId w:val="375"/>
        </w:numPr>
        <w:jc w:val="both"/>
      </w:pPr>
      <w:r>
        <w:t xml:space="preserve">From the search results, select a loan to initiate the timeline. </w:t>
      </w:r>
    </w:p>
    <w:p w14:paraId="7E5FC3B1" w14:textId="08C73C4E" w:rsidR="00C35882" w:rsidRDefault="00C35882" w:rsidP="006C3C3F">
      <w:pPr>
        <w:pStyle w:val="OrderedList"/>
        <w:numPr>
          <w:ilvl w:val="0"/>
          <w:numId w:val="375"/>
        </w:numPr>
        <w:jc w:val="both"/>
      </w:pPr>
      <w:r>
        <w:t xml:space="preserve">On the </w:t>
      </w:r>
      <w:r w:rsidRPr="00FF04C8">
        <w:rPr>
          <w:b/>
        </w:rPr>
        <w:t>Edit Servicing Management</w:t>
      </w:r>
      <w:r w:rsidRPr="00BA2B86">
        <w:t xml:space="preserve"> Window</w:t>
      </w:r>
      <w:r>
        <w:t>, s</w:t>
      </w:r>
      <w:r w:rsidRPr="00BA2B86">
        <w:t xml:space="preserve">elect </w:t>
      </w:r>
      <w:r w:rsidR="00A02053" w:rsidRPr="00FF04C8">
        <w:t xml:space="preserve">Claim Type 24 – HECM Supplemental </w:t>
      </w:r>
      <w:r w:rsidRPr="00BA2B86">
        <w:t xml:space="preserve">from the </w:t>
      </w:r>
      <w:r w:rsidRPr="00FF04C8">
        <w:rPr>
          <w:b/>
        </w:rPr>
        <w:t>Servicing Type</w:t>
      </w:r>
      <w:r w:rsidRPr="00BA2B86">
        <w:t xml:space="preserve"> </w:t>
      </w:r>
      <w:r>
        <w:t>d</w:t>
      </w:r>
      <w:r w:rsidRPr="00BA2B86">
        <w:t xml:space="preserve">ropdown and populate the required fields (marked with </w:t>
      </w:r>
      <w:r>
        <w:t xml:space="preserve">an </w:t>
      </w:r>
      <w:r w:rsidRPr="00BA2B86">
        <w:t>asterisk</w:t>
      </w:r>
      <w:r w:rsidR="00721586">
        <w:t>).</w:t>
      </w:r>
    </w:p>
    <w:p w14:paraId="3AE35D94" w14:textId="44F28835" w:rsidR="00C35882" w:rsidRDefault="00B84408" w:rsidP="003B6226">
      <w:pPr>
        <w:pStyle w:val="BodyText"/>
        <w:jc w:val="center"/>
      </w:pPr>
      <w:r>
        <w:rPr>
          <w:noProof/>
        </w:rPr>
        <w:drawing>
          <wp:inline distT="0" distB="0" distL="0" distR="0" wp14:anchorId="7B607581" wp14:editId="370A8302">
            <wp:extent cx="1987550" cy="1931794"/>
            <wp:effectExtent l="0" t="0" r="0" b="0"/>
            <wp:docPr id="3048" name="Picture 3048"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8" name="Picture 3048" descr="Graphical user interface, text, application&#10;&#10;Description automatically generated"/>
                    <pic:cNvPicPr/>
                  </pic:nvPicPr>
                  <pic:blipFill>
                    <a:blip r:embed="rId442"/>
                    <a:stretch>
                      <a:fillRect/>
                    </a:stretch>
                  </pic:blipFill>
                  <pic:spPr>
                    <a:xfrm>
                      <a:off x="0" y="0"/>
                      <a:ext cx="1996508" cy="1940501"/>
                    </a:xfrm>
                    <a:prstGeom prst="rect">
                      <a:avLst/>
                    </a:prstGeom>
                  </pic:spPr>
                </pic:pic>
              </a:graphicData>
            </a:graphic>
          </wp:inline>
        </w:drawing>
      </w:r>
    </w:p>
    <w:p w14:paraId="3F89CF68" w14:textId="73287173" w:rsidR="00C35882" w:rsidRPr="00BA2B86" w:rsidRDefault="00C35882" w:rsidP="001879BA">
      <w:pPr>
        <w:pStyle w:val="FigureCaption0"/>
      </w:pPr>
      <w:bookmarkStart w:id="4637" w:name="_Toc74053142"/>
      <w:bookmarkStart w:id="4638" w:name="_Toc90644523"/>
      <w:bookmarkStart w:id="4639" w:name="_Toc23016427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48</w:t>
      </w:r>
      <w:r w:rsidR="000705E9">
        <w:rPr>
          <w:noProof/>
        </w:rPr>
        <w:fldChar w:fldCharType="end"/>
      </w:r>
      <w:r w:rsidR="000705E9">
        <w:rPr>
          <w:noProof/>
        </w:rPr>
        <w:t>:</w:t>
      </w:r>
      <w:r w:rsidR="000705E9">
        <w:t xml:space="preserve"> </w:t>
      </w:r>
      <w:r>
        <w:rPr>
          <w:noProof/>
        </w:rPr>
        <w:t>Initiating Claim Type 2</w:t>
      </w:r>
      <w:r w:rsidR="00A02053">
        <w:rPr>
          <w:noProof/>
        </w:rPr>
        <w:t>4</w:t>
      </w:r>
      <w:bookmarkEnd w:id="4637"/>
      <w:bookmarkEnd w:id="4638"/>
      <w:bookmarkEnd w:id="4639"/>
    </w:p>
    <w:p w14:paraId="24E69E0D" w14:textId="77777777" w:rsidR="00C35882" w:rsidRPr="00BA2B86" w:rsidRDefault="00C35882" w:rsidP="006C3C3F">
      <w:pPr>
        <w:pStyle w:val="OrderedList"/>
        <w:numPr>
          <w:ilvl w:val="0"/>
          <w:numId w:val="375"/>
        </w:numPr>
        <w:jc w:val="both"/>
      </w:pPr>
      <w:r>
        <w:t xml:space="preserve">At the bottom of this window, check the </w:t>
      </w:r>
      <w:r w:rsidRPr="001445BE">
        <w:rPr>
          <w:b/>
        </w:rPr>
        <w:t>Go to Servicing Steps after Submit</w:t>
      </w:r>
      <w:r>
        <w:t>.</w:t>
      </w:r>
    </w:p>
    <w:p w14:paraId="3E4A2753" w14:textId="6CCA3C62" w:rsidR="00C35882" w:rsidRDefault="00C35882" w:rsidP="006C3C3F">
      <w:pPr>
        <w:pStyle w:val="OrderedList"/>
        <w:numPr>
          <w:ilvl w:val="0"/>
          <w:numId w:val="375"/>
        </w:numPr>
        <w:jc w:val="both"/>
      </w:pPr>
      <w:r w:rsidRPr="0072633D">
        <w:t xml:space="preserve">Click </w:t>
      </w:r>
      <w:r w:rsidRPr="001445BE">
        <w:rPr>
          <w:b/>
        </w:rPr>
        <w:t>Submit</w:t>
      </w:r>
      <w:r w:rsidRPr="0072633D">
        <w:t xml:space="preserve">. If you click </w:t>
      </w:r>
      <w:r w:rsidRPr="001445BE">
        <w:rPr>
          <w:b/>
        </w:rPr>
        <w:t>Cancel</w:t>
      </w:r>
      <w:r w:rsidRPr="0072633D">
        <w:t xml:space="preserve">, the </w:t>
      </w:r>
      <w:r w:rsidRPr="001445BE">
        <w:rPr>
          <w:b/>
        </w:rPr>
        <w:t>Endorsed Claims Setup Search</w:t>
      </w:r>
      <w:r w:rsidRPr="00BA2B86">
        <w:t xml:space="preserve"> Screen will be displayed</w:t>
      </w:r>
      <w:r>
        <w:t>.</w:t>
      </w:r>
      <w:r w:rsidR="00DE2417">
        <w:t xml:space="preserve"> </w:t>
      </w:r>
      <w:r w:rsidR="00DE2417" w:rsidRPr="001F3001">
        <w:t>The</w:t>
      </w:r>
      <w:r w:rsidR="00DE2417" w:rsidRPr="001F3001">
        <w:rPr>
          <w:b/>
        </w:rPr>
        <w:t xml:space="preserve"> </w:t>
      </w:r>
      <w:r w:rsidR="00DE2417" w:rsidRPr="001445BE">
        <w:rPr>
          <w:b/>
        </w:rPr>
        <w:t>Claims Steps</w:t>
      </w:r>
      <w:r w:rsidR="00DE2417" w:rsidRPr="001A5F4F">
        <w:t xml:space="preserve"> screen for </w:t>
      </w:r>
      <w:r w:rsidR="00DE2417" w:rsidRPr="001445BE">
        <w:rPr>
          <w:color w:val="000000"/>
        </w:rPr>
        <w:t xml:space="preserve">Claim Type 24 – HECM Supplemental </w:t>
      </w:r>
      <w:r w:rsidR="00DE2417" w:rsidRPr="001A5F4F">
        <w:t>timeline</w:t>
      </w:r>
      <w:r w:rsidR="00DE2417">
        <w:t xml:space="preserve"> is displayed.</w:t>
      </w:r>
    </w:p>
    <w:p w14:paraId="65804844" w14:textId="40E195B5" w:rsidR="00231BFE" w:rsidRDefault="00231BFE" w:rsidP="006C3C3F">
      <w:pPr>
        <w:pStyle w:val="OrderedList"/>
        <w:numPr>
          <w:ilvl w:val="0"/>
          <w:numId w:val="375"/>
        </w:numPr>
        <w:jc w:val="both"/>
      </w:pPr>
      <w:r w:rsidRPr="00231BFE">
        <w:rPr>
          <w:b/>
        </w:rPr>
        <w:t>If applicable, a pop-up warning message</w:t>
      </w:r>
      <w:r w:rsidRPr="00BA2B86">
        <w:t xml:space="preserve"> </w:t>
      </w:r>
      <w:r>
        <w:t>is</w:t>
      </w:r>
      <w:r w:rsidR="00DA03DD">
        <w:t xml:space="preserve"> </w:t>
      </w:r>
      <w:r w:rsidRPr="00BA2B86">
        <w:t xml:space="preserve">displayed indicating that the </w:t>
      </w:r>
      <w:r>
        <w:t>Cl</w:t>
      </w:r>
      <w:r w:rsidRPr="00BA2B86">
        <w:t xml:space="preserve">aim </w:t>
      </w:r>
      <w:r>
        <w:t xml:space="preserve">Type 24 Supplemental claim is being filed </w:t>
      </w:r>
      <w:r w:rsidR="00DA03DD">
        <w:t xml:space="preserve">after the parent claim paid date PLUS 6 months. This is referred to as the </w:t>
      </w:r>
      <w:r>
        <w:t>6 month filing deadline. Click</w:t>
      </w:r>
      <w:r w:rsidRPr="00BA2B86">
        <w:t xml:space="preserve"> </w:t>
      </w:r>
      <w:r w:rsidRPr="00231BFE">
        <w:rPr>
          <w:b/>
        </w:rPr>
        <w:t>YES</w:t>
      </w:r>
      <w:r w:rsidRPr="0072633D">
        <w:t xml:space="preserve"> </w:t>
      </w:r>
      <w:r w:rsidRPr="00BA2B86">
        <w:t xml:space="preserve">to </w:t>
      </w:r>
      <w:r>
        <w:t>create the Claim Type 24 timeline and t</w:t>
      </w:r>
      <w:r w:rsidRPr="00BA2B86">
        <w:t xml:space="preserve">he </w:t>
      </w:r>
      <w:r w:rsidRPr="00231BFE">
        <w:rPr>
          <w:b/>
        </w:rPr>
        <w:t>Claims Worksheet</w:t>
      </w:r>
      <w:r w:rsidRPr="00BA2B86">
        <w:t xml:space="preserve"> </w:t>
      </w:r>
      <w:r w:rsidRPr="00231BFE">
        <w:rPr>
          <w:b/>
        </w:rPr>
        <w:t>for Claim Type 24</w:t>
      </w:r>
      <w:r w:rsidRPr="00BA2B86">
        <w:t xml:space="preserve"> </w:t>
      </w:r>
      <w:r>
        <w:t xml:space="preserve">window is </w:t>
      </w:r>
      <w:r w:rsidRPr="00BA2B86">
        <w:t>displayed.</w:t>
      </w:r>
      <w:r>
        <w:t xml:space="preserve">  Click </w:t>
      </w:r>
      <w:r w:rsidRPr="00ED10A4">
        <w:rPr>
          <w:b/>
        </w:rPr>
        <w:t>NO</w:t>
      </w:r>
      <w:r>
        <w:t xml:space="preserve"> to return to the claim setup window without creating the timeline.</w:t>
      </w:r>
      <w:r w:rsidR="00094D46">
        <w:t xml:space="preserve"> Note that although the servicer may initiate this timeline; the claim cannot be filed unless an authorized HUD user adds the optional step “</w:t>
      </w:r>
      <w:r w:rsidR="00094D46" w:rsidRPr="00094D46">
        <w:t>Allow CT24 after 6 month deadline</w:t>
      </w:r>
      <w:r w:rsidR="00094D46">
        <w:t xml:space="preserve">”. </w:t>
      </w:r>
    </w:p>
    <w:p w14:paraId="056140A2" w14:textId="2760392A" w:rsidR="00231BFE" w:rsidRDefault="00094D46" w:rsidP="00231BFE">
      <w:pPr>
        <w:pStyle w:val="OrderedList"/>
        <w:jc w:val="center"/>
      </w:pPr>
      <w:r w:rsidRPr="00094D46">
        <w:rPr>
          <w:noProof/>
        </w:rPr>
        <w:t xml:space="preserve"> </w:t>
      </w:r>
      <w:r w:rsidR="00B6563F">
        <w:rPr>
          <w:noProof/>
        </w:rPr>
        <w:drawing>
          <wp:inline distT="0" distB="0" distL="0" distR="0" wp14:anchorId="65D6DAB1" wp14:editId="66B385EA">
            <wp:extent cx="2760473" cy="985883"/>
            <wp:effectExtent l="0" t="0" r="1905" b="5080"/>
            <wp:docPr id="3049" name="Picture 3049"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9" name="Picture 3049" descr="Graphical user interface, text, application&#10;&#10;Description automatically generated"/>
                    <pic:cNvPicPr/>
                  </pic:nvPicPr>
                  <pic:blipFill>
                    <a:blip r:embed="rId443"/>
                    <a:stretch>
                      <a:fillRect/>
                    </a:stretch>
                  </pic:blipFill>
                  <pic:spPr>
                    <a:xfrm>
                      <a:off x="0" y="0"/>
                      <a:ext cx="2777131" cy="991832"/>
                    </a:xfrm>
                    <a:prstGeom prst="rect">
                      <a:avLst/>
                    </a:prstGeom>
                  </pic:spPr>
                </pic:pic>
              </a:graphicData>
            </a:graphic>
          </wp:inline>
        </w:drawing>
      </w:r>
    </w:p>
    <w:p w14:paraId="7EF937DA" w14:textId="13E509BF" w:rsidR="00231BFE" w:rsidRPr="00BA2B86" w:rsidRDefault="00231BFE" w:rsidP="00231BFE">
      <w:pPr>
        <w:pStyle w:val="FigureCaption0"/>
      </w:pPr>
      <w:bookmarkStart w:id="4640" w:name="_Toc74053143"/>
      <w:bookmarkStart w:id="4641" w:name="_Toc90644524"/>
      <w:bookmarkStart w:id="4642" w:name="_Toc23016427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49</w:t>
      </w:r>
      <w:r w:rsidR="000705E9">
        <w:rPr>
          <w:noProof/>
        </w:rPr>
        <w:fldChar w:fldCharType="end"/>
      </w:r>
      <w:r w:rsidR="000705E9">
        <w:rPr>
          <w:noProof/>
        </w:rPr>
        <w:t>:</w:t>
      </w:r>
      <w:r w:rsidR="000705E9">
        <w:t xml:space="preserve"> </w:t>
      </w:r>
      <w:r w:rsidR="00F91900">
        <w:rPr>
          <w:noProof/>
        </w:rPr>
        <w:t>Warning Message for CT 24</w:t>
      </w:r>
      <w:bookmarkEnd w:id="4640"/>
      <w:bookmarkEnd w:id="4641"/>
      <w:bookmarkEnd w:id="4642"/>
    </w:p>
    <w:p w14:paraId="3DD36362" w14:textId="317DC6EB" w:rsidR="00C35882" w:rsidRDefault="00B6563F" w:rsidP="003B6226">
      <w:pPr>
        <w:pStyle w:val="BodyText"/>
        <w:jc w:val="center"/>
      </w:pPr>
      <w:r>
        <w:rPr>
          <w:noProof/>
        </w:rPr>
        <w:drawing>
          <wp:inline distT="0" distB="0" distL="0" distR="0" wp14:anchorId="020418C0" wp14:editId="5B0E3B59">
            <wp:extent cx="5943600" cy="958215"/>
            <wp:effectExtent l="0" t="0" r="0" b="0"/>
            <wp:docPr id="3050" name="Picture 3050"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0" name="Picture 3050" descr="Graphical user interface&#10;&#10;Description automatically generated"/>
                    <pic:cNvPicPr/>
                  </pic:nvPicPr>
                  <pic:blipFill>
                    <a:blip r:embed="rId444"/>
                    <a:stretch>
                      <a:fillRect/>
                    </a:stretch>
                  </pic:blipFill>
                  <pic:spPr>
                    <a:xfrm>
                      <a:off x="0" y="0"/>
                      <a:ext cx="5943600" cy="958215"/>
                    </a:xfrm>
                    <a:prstGeom prst="rect">
                      <a:avLst/>
                    </a:prstGeom>
                  </pic:spPr>
                </pic:pic>
              </a:graphicData>
            </a:graphic>
          </wp:inline>
        </w:drawing>
      </w:r>
    </w:p>
    <w:p w14:paraId="71988456" w14:textId="7D87B2A4" w:rsidR="00C35882" w:rsidRPr="00BA2B86" w:rsidRDefault="00C35882" w:rsidP="001879BA">
      <w:pPr>
        <w:pStyle w:val="FigureCaption0"/>
      </w:pPr>
      <w:bookmarkStart w:id="4643" w:name="_Toc74053144"/>
      <w:bookmarkStart w:id="4644" w:name="_Toc90644525"/>
      <w:bookmarkStart w:id="4645" w:name="_Toc23016427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50</w:t>
      </w:r>
      <w:r w:rsidR="000705E9">
        <w:rPr>
          <w:noProof/>
        </w:rPr>
        <w:fldChar w:fldCharType="end"/>
      </w:r>
      <w:r w:rsidR="000705E9">
        <w:rPr>
          <w:noProof/>
        </w:rPr>
        <w:t>:</w:t>
      </w:r>
      <w:r w:rsidR="000705E9">
        <w:t xml:space="preserve"> </w:t>
      </w:r>
      <w:r>
        <w:rPr>
          <w:noProof/>
        </w:rPr>
        <w:t xml:space="preserve">Step </w:t>
      </w:r>
      <w:r w:rsidR="00A02053">
        <w:rPr>
          <w:noProof/>
        </w:rPr>
        <w:t>I</w:t>
      </w:r>
      <w:r>
        <w:rPr>
          <w:noProof/>
        </w:rPr>
        <w:t>nformation for Claim Type 2</w:t>
      </w:r>
      <w:r w:rsidR="00A02053">
        <w:rPr>
          <w:noProof/>
        </w:rPr>
        <w:t>4</w:t>
      </w:r>
      <w:r>
        <w:rPr>
          <w:noProof/>
        </w:rPr>
        <w:t xml:space="preserve"> – </w:t>
      </w:r>
      <w:r w:rsidR="00A02053">
        <w:rPr>
          <w:noProof/>
        </w:rPr>
        <w:t>HECM Supplemental</w:t>
      </w:r>
      <w:bookmarkEnd w:id="4643"/>
      <w:bookmarkEnd w:id="4644"/>
      <w:bookmarkEnd w:id="4645"/>
    </w:p>
    <w:p w14:paraId="0319BA00" w14:textId="1895A519" w:rsidR="00C35882" w:rsidRPr="00BA2B86" w:rsidRDefault="00C35882" w:rsidP="006C3C3F">
      <w:pPr>
        <w:pStyle w:val="OrderedList"/>
        <w:numPr>
          <w:ilvl w:val="0"/>
          <w:numId w:val="375"/>
        </w:numPr>
        <w:jc w:val="both"/>
      </w:pPr>
      <w:r w:rsidRPr="005F31CC">
        <w:rPr>
          <w:b/>
        </w:rPr>
        <w:t>On</w:t>
      </w:r>
      <w:r w:rsidRPr="001A5F4F">
        <w:t xml:space="preserve"> the </w:t>
      </w:r>
      <w:r w:rsidRPr="001445BE">
        <w:rPr>
          <w:b/>
        </w:rPr>
        <w:t>Claims Steps</w:t>
      </w:r>
      <w:r w:rsidRPr="001A5F4F">
        <w:t xml:space="preserve"> screen for </w:t>
      </w:r>
      <w:r w:rsidR="00A02053" w:rsidRPr="001445BE">
        <w:rPr>
          <w:color w:val="000000"/>
        </w:rPr>
        <w:t xml:space="preserve">Claim Type 24 – HECM Supplemental </w:t>
      </w:r>
      <w:r w:rsidRPr="001A5F4F">
        <w:t>timeline,</w:t>
      </w:r>
      <w:r>
        <w:t xml:space="preserve"> click</w:t>
      </w:r>
      <w:r w:rsidRPr="001A5F4F">
        <w:t xml:space="preserve"> the </w:t>
      </w:r>
      <w:r w:rsidRPr="001445BE">
        <w:rPr>
          <w:b/>
        </w:rPr>
        <w:t>magnifying glass icon</w:t>
      </w:r>
      <w:r w:rsidRPr="001A5F4F">
        <w:t xml:space="preserve"> beside </w:t>
      </w:r>
      <w:r w:rsidR="00B33EF5" w:rsidRPr="00B33EF5">
        <w:t>Step</w:t>
      </w:r>
      <w:r w:rsidRPr="0072633D">
        <w:t>1 Servicer Files Claim – 27011.</w:t>
      </w:r>
      <w:r w:rsidRPr="001A5F4F">
        <w:t xml:space="preserve"> </w:t>
      </w:r>
    </w:p>
    <w:p w14:paraId="07291019" w14:textId="3917312E" w:rsidR="00C35882" w:rsidRDefault="003D3504" w:rsidP="006C3C3F">
      <w:pPr>
        <w:pStyle w:val="OrderedList"/>
        <w:numPr>
          <w:ilvl w:val="0"/>
          <w:numId w:val="375"/>
        </w:numPr>
        <w:jc w:val="both"/>
      </w:pPr>
      <w:r w:rsidRPr="005F31CC">
        <w:rPr>
          <w:b/>
        </w:rPr>
        <w:t>The</w:t>
      </w:r>
      <w:r>
        <w:rPr>
          <w:b/>
        </w:rPr>
        <w:t xml:space="preserve"> Claims Worksheet </w:t>
      </w:r>
      <w:r w:rsidRPr="002B6BDF">
        <w:rPr>
          <w:b/>
        </w:rPr>
        <w:t>for Claim Type 24</w:t>
      </w:r>
      <w:r w:rsidRPr="003D3504">
        <w:rPr>
          <w:bCs/>
        </w:rPr>
        <w:t xml:space="preserve"> window is displayed, </w:t>
      </w:r>
      <w:r w:rsidR="00C35882" w:rsidRPr="003D3504">
        <w:rPr>
          <w:bCs/>
        </w:rPr>
        <w:t xml:space="preserve">A pop-up </w:t>
      </w:r>
      <w:r w:rsidR="00143331" w:rsidRPr="003D3504">
        <w:rPr>
          <w:bCs/>
        </w:rPr>
        <w:t xml:space="preserve">warning </w:t>
      </w:r>
      <w:r w:rsidR="00C35882" w:rsidRPr="003D3504">
        <w:rPr>
          <w:bCs/>
        </w:rPr>
        <w:t xml:space="preserve">message </w:t>
      </w:r>
      <w:r w:rsidR="00C35882">
        <w:t>is</w:t>
      </w:r>
      <w:r w:rsidR="00C35882" w:rsidRPr="00BA2B86">
        <w:t xml:space="preserve"> displayed indicating that the claim amount will be adjusted if </w:t>
      </w:r>
      <w:r w:rsidR="00C35882">
        <w:t xml:space="preserve">it </w:t>
      </w:r>
      <w:r w:rsidR="00C35882" w:rsidRPr="00BA2B86">
        <w:t xml:space="preserve">exceeds Maximum Claim Amount. </w:t>
      </w:r>
      <w:r w:rsidR="00E31BB0" w:rsidRPr="003D3504">
        <w:rPr>
          <w:b/>
          <w:bCs/>
        </w:rPr>
        <w:t>If applicable</w:t>
      </w:r>
      <w:r w:rsidR="00E31BB0">
        <w:t xml:space="preserve">, the warning message </w:t>
      </w:r>
      <w:r w:rsidR="00E31BB0" w:rsidRPr="00BA2B86">
        <w:t xml:space="preserve">indicating that the </w:t>
      </w:r>
      <w:r w:rsidR="00E31BB0">
        <w:t>Cl</w:t>
      </w:r>
      <w:r w:rsidR="00E31BB0" w:rsidRPr="00BA2B86">
        <w:t xml:space="preserve">aim </w:t>
      </w:r>
      <w:r w:rsidR="00E31BB0">
        <w:t xml:space="preserve">Type 24 Supplemental claim is being filed after the 6 month filing deadline. </w:t>
      </w:r>
      <w:r w:rsidR="00C35882">
        <w:t>Click</w:t>
      </w:r>
      <w:r w:rsidR="00C35882" w:rsidRPr="00BA2B86">
        <w:t xml:space="preserve"> </w:t>
      </w:r>
      <w:r w:rsidR="00C35882" w:rsidRPr="001445BE">
        <w:rPr>
          <w:b/>
        </w:rPr>
        <w:t>OK</w:t>
      </w:r>
      <w:r w:rsidR="00C35882" w:rsidRPr="0072633D">
        <w:t xml:space="preserve"> </w:t>
      </w:r>
      <w:r w:rsidR="00C35882" w:rsidRPr="00BA2B86">
        <w:t>to proceed</w:t>
      </w:r>
      <w:r>
        <w:t>.</w:t>
      </w:r>
      <w:r w:rsidR="00231BFE">
        <w:t xml:space="preserve">  </w:t>
      </w:r>
    </w:p>
    <w:p w14:paraId="4D5B4BEA" w14:textId="49C67885" w:rsidR="00C35882" w:rsidRDefault="00231BFE" w:rsidP="00231BFE">
      <w:pPr>
        <w:pStyle w:val="BodyText"/>
        <w:jc w:val="center"/>
      </w:pPr>
      <w:r w:rsidRPr="00231BFE">
        <w:rPr>
          <w:noProof/>
        </w:rPr>
        <w:t xml:space="preserve"> </w:t>
      </w:r>
      <w:r w:rsidR="00094D46" w:rsidRPr="00094D46">
        <w:rPr>
          <w:noProof/>
        </w:rPr>
        <w:t xml:space="preserve"> </w:t>
      </w:r>
      <w:r w:rsidR="00B6563F">
        <w:rPr>
          <w:noProof/>
        </w:rPr>
        <w:drawing>
          <wp:inline distT="0" distB="0" distL="0" distR="0" wp14:anchorId="068BB8F6" wp14:editId="0836E3F7">
            <wp:extent cx="2291067" cy="1134248"/>
            <wp:effectExtent l="0" t="0" r="0" b="8890"/>
            <wp:docPr id="3051" name="Picture 305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1" name="Picture 3051" descr="Graphical user interface, text, application, chat or text message&#10;&#10;Description automatically generated"/>
                    <pic:cNvPicPr/>
                  </pic:nvPicPr>
                  <pic:blipFill>
                    <a:blip r:embed="rId445"/>
                    <a:stretch>
                      <a:fillRect/>
                    </a:stretch>
                  </pic:blipFill>
                  <pic:spPr>
                    <a:xfrm>
                      <a:off x="0" y="0"/>
                      <a:ext cx="2310638" cy="1143937"/>
                    </a:xfrm>
                    <a:prstGeom prst="rect">
                      <a:avLst/>
                    </a:prstGeom>
                  </pic:spPr>
                </pic:pic>
              </a:graphicData>
            </a:graphic>
          </wp:inline>
        </w:drawing>
      </w:r>
    </w:p>
    <w:p w14:paraId="427C2D79" w14:textId="457A6DA0" w:rsidR="00C35882" w:rsidRDefault="00C35882" w:rsidP="001879BA">
      <w:pPr>
        <w:pStyle w:val="FigureCaption0"/>
        <w:rPr>
          <w:noProof/>
        </w:rPr>
      </w:pPr>
      <w:bookmarkStart w:id="4646" w:name="_Toc74053145"/>
      <w:bookmarkStart w:id="4647" w:name="_Toc90644526"/>
      <w:bookmarkStart w:id="4648" w:name="_Toc23016427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51</w:t>
      </w:r>
      <w:r w:rsidR="000705E9">
        <w:rPr>
          <w:noProof/>
        </w:rPr>
        <w:fldChar w:fldCharType="end"/>
      </w:r>
      <w:r w:rsidR="000705E9">
        <w:rPr>
          <w:noProof/>
        </w:rPr>
        <w:t>:</w:t>
      </w:r>
      <w:r w:rsidR="000705E9">
        <w:t xml:space="preserve"> </w:t>
      </w:r>
      <w:r w:rsidR="00143331">
        <w:rPr>
          <w:noProof/>
        </w:rPr>
        <w:t>Warning</w:t>
      </w:r>
      <w:r>
        <w:rPr>
          <w:noProof/>
        </w:rPr>
        <w:t xml:space="preserve"> </w:t>
      </w:r>
      <w:r w:rsidR="00256B24">
        <w:rPr>
          <w:noProof/>
        </w:rPr>
        <w:t>M</w:t>
      </w:r>
      <w:r>
        <w:rPr>
          <w:noProof/>
        </w:rPr>
        <w:t>essage for CT 2</w:t>
      </w:r>
      <w:r w:rsidR="00A02053">
        <w:rPr>
          <w:noProof/>
        </w:rPr>
        <w:t>4</w:t>
      </w:r>
      <w:bookmarkEnd w:id="4646"/>
      <w:bookmarkEnd w:id="4647"/>
      <w:bookmarkEnd w:id="4648"/>
    </w:p>
    <w:p w14:paraId="37010B3F" w14:textId="77777777" w:rsidR="00231BFE" w:rsidRPr="00BA2B86" w:rsidRDefault="00231BFE" w:rsidP="001879BA">
      <w:pPr>
        <w:pStyle w:val="FigureCaption0"/>
      </w:pPr>
    </w:p>
    <w:p w14:paraId="30E94942" w14:textId="46F833DE" w:rsidR="00C35882" w:rsidRDefault="00C35882" w:rsidP="006C3C3F">
      <w:pPr>
        <w:pStyle w:val="OrderedList"/>
        <w:numPr>
          <w:ilvl w:val="0"/>
          <w:numId w:val="375"/>
        </w:numPr>
        <w:jc w:val="both"/>
      </w:pPr>
      <w:r w:rsidRPr="005F31CC">
        <w:rPr>
          <w:b/>
        </w:rPr>
        <w:t>The</w:t>
      </w:r>
      <w:r w:rsidRPr="00BA2B86">
        <w:t xml:space="preserve"> </w:t>
      </w:r>
      <w:r w:rsidRPr="001445BE">
        <w:rPr>
          <w:b/>
        </w:rPr>
        <w:t>Claims Worksheet for Claim Type 2</w:t>
      </w:r>
      <w:r w:rsidR="00A02053" w:rsidRPr="001445BE">
        <w:rPr>
          <w:b/>
        </w:rPr>
        <w:t>4</w:t>
      </w:r>
      <w:r w:rsidRPr="00BA2B86">
        <w:t xml:space="preserve"> window is an electronic version of Claim Form HUD-27011. Data fields </w:t>
      </w:r>
      <w:r>
        <w:t>are</w:t>
      </w:r>
      <w:r w:rsidRPr="00BA2B86">
        <w:t xml:space="preserve"> pre-filled by the system from</w:t>
      </w:r>
      <w:r w:rsidR="00A02053">
        <w:t xml:space="preserve"> the initial claim</w:t>
      </w:r>
      <w:r>
        <w:t xml:space="preserve">. </w:t>
      </w:r>
      <w:r w:rsidR="00A02053" w:rsidRPr="00BA2B86">
        <w:t xml:space="preserve">Only the new transactions or transactions that have been adjusted post initial claim </w:t>
      </w:r>
      <w:r w:rsidR="00A02053">
        <w:t xml:space="preserve">payment </w:t>
      </w:r>
      <w:r w:rsidR="00A02053" w:rsidRPr="00BA2B86">
        <w:t>will be pre-filled on the claim form</w:t>
      </w:r>
      <w:r>
        <w:t xml:space="preserve">. </w:t>
      </w:r>
      <w:r w:rsidRPr="00BA2B86">
        <w:t xml:space="preserve">The following links are available </w:t>
      </w:r>
      <w:r>
        <w:t>in the window header:</w:t>
      </w:r>
    </w:p>
    <w:p w14:paraId="6A7B09E2" w14:textId="187B2301" w:rsidR="00C35882" w:rsidRPr="00BA2B86" w:rsidRDefault="00C35882" w:rsidP="00122396">
      <w:pPr>
        <w:pStyle w:val="UnorderedListIndent"/>
        <w:spacing w:before="240"/>
        <w:jc w:val="both"/>
      </w:pPr>
      <w:r w:rsidRPr="001A5F4F">
        <w:rPr>
          <w:b/>
        </w:rPr>
        <w:t>Save Changes</w:t>
      </w:r>
      <w:r>
        <w:rPr>
          <w:b/>
        </w:rPr>
        <w:t xml:space="preserve">: </w:t>
      </w:r>
      <w:r>
        <w:t>S</w:t>
      </w:r>
      <w:r w:rsidRPr="00BA2B86">
        <w:t xml:space="preserve">ave </w:t>
      </w:r>
      <w:r>
        <w:t>c</w:t>
      </w:r>
      <w:r w:rsidRPr="00BA2B86">
        <w:t>hanges made to the claim form</w:t>
      </w:r>
    </w:p>
    <w:p w14:paraId="0D37045D" w14:textId="17545620" w:rsidR="00C35882" w:rsidRPr="00BA2B86" w:rsidRDefault="00C35882" w:rsidP="00F874DE">
      <w:pPr>
        <w:pStyle w:val="UnorderedListIndent"/>
        <w:jc w:val="both"/>
      </w:pPr>
      <w:r w:rsidRPr="001A5F4F">
        <w:rPr>
          <w:b/>
        </w:rPr>
        <w:t>Validate Claim</w:t>
      </w:r>
      <w:r>
        <w:rPr>
          <w:b/>
        </w:rPr>
        <w:t xml:space="preserve">: </w:t>
      </w:r>
      <w:r>
        <w:t>Execute</w:t>
      </w:r>
      <w:r w:rsidRPr="00BA2B86">
        <w:t xml:space="preserve"> the validations on the claim form. Failed validations </w:t>
      </w:r>
      <w:r>
        <w:t xml:space="preserve">are </w:t>
      </w:r>
      <w:r w:rsidRPr="00BA2B86">
        <w:t xml:space="preserve">displayed with </w:t>
      </w:r>
      <w:r>
        <w:t xml:space="preserve">a </w:t>
      </w:r>
      <w:r w:rsidR="00122396">
        <w:t>validation message</w:t>
      </w:r>
    </w:p>
    <w:p w14:paraId="12AF19E3" w14:textId="1F187368" w:rsidR="00C35882" w:rsidRPr="00BA2B86" w:rsidRDefault="00C35882" w:rsidP="00F874DE">
      <w:pPr>
        <w:pStyle w:val="UnorderedListIndent"/>
        <w:jc w:val="both"/>
      </w:pPr>
      <w:r w:rsidRPr="001A5F4F">
        <w:rPr>
          <w:b/>
        </w:rPr>
        <w:t>View Claim</w:t>
      </w:r>
      <w:r>
        <w:rPr>
          <w:b/>
        </w:rPr>
        <w:t>:</w:t>
      </w:r>
      <w:r w:rsidRPr="00BA2B86">
        <w:t xml:space="preserve"> </w:t>
      </w:r>
      <w:r>
        <w:t>G</w:t>
      </w:r>
      <w:r w:rsidRPr="00BA2B86">
        <w:t xml:space="preserve">enerate </w:t>
      </w:r>
      <w:r>
        <w:t xml:space="preserve">a </w:t>
      </w:r>
      <w:r w:rsidRPr="00BA2B86">
        <w:t xml:space="preserve">PDF of the </w:t>
      </w:r>
      <w:r w:rsidR="00E04CEC" w:rsidRPr="00BA2B86">
        <w:t>Claim Form</w:t>
      </w:r>
      <w:r w:rsidR="00E04CEC">
        <w:t xml:space="preserve"> HUD-</w:t>
      </w:r>
      <w:r w:rsidR="00E04CEC" w:rsidRPr="00BA2B86">
        <w:t>27011</w:t>
      </w:r>
    </w:p>
    <w:p w14:paraId="6280D27C" w14:textId="490F53B4" w:rsidR="00C35882" w:rsidRDefault="00C35882" w:rsidP="00F874DE">
      <w:pPr>
        <w:pStyle w:val="UnorderedListIndent"/>
        <w:jc w:val="both"/>
      </w:pPr>
      <w:r w:rsidRPr="001A5F4F">
        <w:rPr>
          <w:b/>
        </w:rPr>
        <w:t>Finalize and Submit Claim</w:t>
      </w:r>
      <w:r>
        <w:rPr>
          <w:b/>
        </w:rPr>
        <w:t>:</w:t>
      </w:r>
      <w:r w:rsidRPr="00BA2B86">
        <w:t xml:space="preserve"> </w:t>
      </w:r>
      <w:r>
        <w:t>Enables s</w:t>
      </w:r>
      <w:r w:rsidRPr="00BA2B86">
        <w:t>ervicer</w:t>
      </w:r>
      <w:r>
        <w:t>s</w:t>
      </w:r>
      <w:r w:rsidRPr="00BA2B86">
        <w:t xml:space="preserve"> to submit </w:t>
      </w:r>
      <w:r>
        <w:t xml:space="preserve">a </w:t>
      </w:r>
      <w:r w:rsidRPr="00BA2B86">
        <w:t xml:space="preserve">claim. </w:t>
      </w:r>
      <w:r>
        <w:t>C</w:t>
      </w:r>
      <w:r w:rsidRPr="00BA2B86">
        <w:t>laim</w:t>
      </w:r>
      <w:r>
        <w:t>s</w:t>
      </w:r>
      <w:r w:rsidRPr="00BA2B86">
        <w:t xml:space="preserve"> with failed validations</w:t>
      </w:r>
      <w:r>
        <w:t xml:space="preserve"> cannot be submitted</w:t>
      </w:r>
      <w:r w:rsidRPr="00BA2B86">
        <w:t xml:space="preserve"> </w:t>
      </w:r>
    </w:p>
    <w:p w14:paraId="49F077AD" w14:textId="6B9F1533" w:rsidR="00A02053" w:rsidRDefault="00A02053" w:rsidP="006C3C3F">
      <w:pPr>
        <w:pStyle w:val="OrderedList"/>
        <w:numPr>
          <w:ilvl w:val="0"/>
          <w:numId w:val="375"/>
        </w:numPr>
        <w:jc w:val="both"/>
      </w:pPr>
      <w:r w:rsidRPr="005F31CC">
        <w:rPr>
          <w:b/>
        </w:rPr>
        <w:t>Update</w:t>
      </w:r>
      <w:r>
        <w:t xml:space="preserve"> the data fields on claim worksheet as needed</w:t>
      </w:r>
      <w:r w:rsidR="00C35882">
        <w:t>.</w:t>
      </w:r>
      <w:r w:rsidR="00C35882" w:rsidRPr="00BA2B86">
        <w:t xml:space="preserve"> </w:t>
      </w:r>
      <w:r w:rsidR="00C35882">
        <w:t xml:space="preserve">Click the </w:t>
      </w:r>
      <w:r w:rsidR="00C35882" w:rsidRPr="001445BE">
        <w:rPr>
          <w:b/>
        </w:rPr>
        <w:t>Save Changes</w:t>
      </w:r>
      <w:r w:rsidRPr="001445BE">
        <w:rPr>
          <w:b/>
        </w:rPr>
        <w:t>.</w:t>
      </w:r>
      <w:r w:rsidR="00C35882" w:rsidRPr="00BA2B86">
        <w:t xml:space="preserve"> </w:t>
      </w:r>
    </w:p>
    <w:p w14:paraId="560F68F8" w14:textId="6DB52DBE" w:rsidR="00726852" w:rsidRDefault="00FE0B79" w:rsidP="00833A22">
      <w:pPr>
        <w:pStyle w:val="OrderedList"/>
        <w:numPr>
          <w:ilvl w:val="0"/>
          <w:numId w:val="375"/>
        </w:numPr>
        <w:jc w:val="both"/>
      </w:pPr>
      <w:r w:rsidRPr="001C532C">
        <w:rPr>
          <w:b/>
          <w:bCs/>
        </w:rPr>
        <w:t>User Alerts.</w:t>
      </w:r>
      <w:r>
        <w:t xml:space="preserve"> A yellow User Alerts section will be displayed at the top of the Claims Worksheet, if applicable. This User Alert is informational only and does not prevent the claim from being submitted or resubmitted to HUD.  To clear the  User Alert for Legal Description, navigate to the Property Info page and enter a Legal Description. </w:t>
      </w:r>
      <w:r w:rsidRPr="00140EA9">
        <w:rPr>
          <w:b/>
          <w:bCs/>
          <w:color w:val="0070C0"/>
        </w:rPr>
        <w:t>See section 6.8.1.1</w:t>
      </w:r>
      <w:r>
        <w:t xml:space="preserve"> for Editing Property Info. The User Alert for reimbursement of an Incentive appears when either </w:t>
      </w:r>
      <w:r w:rsidRPr="00FE0B79">
        <w:t xml:space="preserve">Transaction </w:t>
      </w:r>
      <w:r>
        <w:t xml:space="preserve">Code </w:t>
      </w:r>
      <w:r w:rsidRPr="00FE0B79">
        <w:t>2134 “Relocation Incentive” or</w:t>
      </w:r>
      <w:r>
        <w:t xml:space="preserve"> </w:t>
      </w:r>
      <w:r w:rsidR="00FC6716">
        <w:t xml:space="preserve">Transaction </w:t>
      </w:r>
      <w:r>
        <w:t>Code</w:t>
      </w:r>
      <w:r w:rsidR="00FC6716">
        <w:t xml:space="preserve"> </w:t>
      </w:r>
      <w:r>
        <w:t>2136</w:t>
      </w:r>
      <w:r w:rsidRPr="00FE0B79">
        <w:t xml:space="preserve"> “Cash for Keys” is </w:t>
      </w:r>
      <w:r>
        <w:t>populated on the Claims Worksheet.</w:t>
      </w:r>
    </w:p>
    <w:p w14:paraId="430ABDD9" w14:textId="68C8840E" w:rsidR="009305E3" w:rsidRDefault="00FE0B79" w:rsidP="009305E3">
      <w:pPr>
        <w:pStyle w:val="UnorderedList"/>
        <w:numPr>
          <w:ilvl w:val="0"/>
          <w:numId w:val="0"/>
        </w:numPr>
        <w:ind w:left="360"/>
      </w:pPr>
      <w:r w:rsidRPr="00FE0B79">
        <w:rPr>
          <w:noProof/>
        </w:rPr>
        <w:t xml:space="preserve"> </w:t>
      </w:r>
      <w:r>
        <w:rPr>
          <w:noProof/>
        </w:rPr>
        <w:drawing>
          <wp:inline distT="0" distB="0" distL="0" distR="0" wp14:anchorId="77051BFA" wp14:editId="16ADE8C0">
            <wp:extent cx="5943600" cy="935355"/>
            <wp:effectExtent l="19050" t="19050" r="19050" b="17145"/>
            <wp:docPr id="545687426" name="Picture 1" descr="A yellow and white box with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687426" name="Picture 1" descr="A yellow and white box with text&#10;&#10;Description automatically generated"/>
                    <pic:cNvPicPr/>
                  </pic:nvPicPr>
                  <pic:blipFill>
                    <a:blip r:embed="rId446"/>
                    <a:stretch>
                      <a:fillRect/>
                    </a:stretch>
                  </pic:blipFill>
                  <pic:spPr>
                    <a:xfrm>
                      <a:off x="0" y="0"/>
                      <a:ext cx="5943600" cy="935355"/>
                    </a:xfrm>
                    <a:prstGeom prst="rect">
                      <a:avLst/>
                    </a:prstGeom>
                    <a:ln>
                      <a:solidFill>
                        <a:schemeClr val="accent1"/>
                      </a:solidFill>
                    </a:ln>
                  </pic:spPr>
                </pic:pic>
              </a:graphicData>
            </a:graphic>
          </wp:inline>
        </w:drawing>
      </w:r>
    </w:p>
    <w:p w14:paraId="0E220520" w14:textId="0AFA9BEA" w:rsidR="009305E3" w:rsidRDefault="009305E3" w:rsidP="009305E3">
      <w:pPr>
        <w:pStyle w:val="FigureCaption0"/>
      </w:pPr>
      <w:bookmarkStart w:id="4649" w:name="_Toc230164277"/>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52</w:t>
      </w:r>
      <w:r w:rsidR="000705E9">
        <w:rPr>
          <w:noProof/>
        </w:rPr>
        <w:fldChar w:fldCharType="end"/>
      </w:r>
      <w:r w:rsidR="000705E9">
        <w:rPr>
          <w:noProof/>
        </w:rPr>
        <w:t>:</w:t>
      </w:r>
      <w:r w:rsidR="000705E9">
        <w:t xml:space="preserve"> </w:t>
      </w:r>
      <w:r>
        <w:t>User Alerts message</w:t>
      </w:r>
      <w:bookmarkEnd w:id="4649"/>
    </w:p>
    <w:p w14:paraId="50FD2ECD" w14:textId="77777777" w:rsidR="009305E3" w:rsidRDefault="009305E3" w:rsidP="009305E3">
      <w:pPr>
        <w:pStyle w:val="OrderedList"/>
        <w:ind w:left="1350"/>
        <w:jc w:val="both"/>
      </w:pPr>
    </w:p>
    <w:p w14:paraId="489063B8" w14:textId="797C1CB1" w:rsidR="00C35882" w:rsidRDefault="00C35882" w:rsidP="006C3C3F">
      <w:pPr>
        <w:pStyle w:val="OrderedList"/>
        <w:numPr>
          <w:ilvl w:val="0"/>
          <w:numId w:val="375"/>
        </w:numPr>
        <w:jc w:val="both"/>
      </w:pPr>
      <w:r w:rsidRPr="005F31CC">
        <w:rPr>
          <w:b/>
        </w:rPr>
        <w:t>Review</w:t>
      </w:r>
      <w:r w:rsidRPr="00BA2B86">
        <w:t xml:space="preserve"> the data populated on the </w:t>
      </w:r>
      <w:r w:rsidR="00C06B24">
        <w:rPr>
          <w:b/>
        </w:rPr>
        <w:t>Claim Form HUD-27011</w:t>
      </w:r>
      <w:r w:rsidRPr="00BA2B86">
        <w:t xml:space="preserve"> by selecting each of the sections listed below </w:t>
      </w:r>
      <w:r>
        <w:t>and make any required updates.</w:t>
      </w:r>
    </w:p>
    <w:p w14:paraId="664E669A" w14:textId="77777777" w:rsidR="00C35882" w:rsidRPr="00502685" w:rsidRDefault="00C35882" w:rsidP="00122396">
      <w:pPr>
        <w:pStyle w:val="UnorderedListIndent"/>
        <w:spacing w:before="240"/>
        <w:jc w:val="both"/>
        <w:rPr>
          <w:b/>
        </w:rPr>
      </w:pPr>
      <w:r w:rsidRPr="009567FC">
        <w:rPr>
          <w:b/>
        </w:rPr>
        <w:t>Part A</w:t>
      </w:r>
      <w:r w:rsidRPr="00502685">
        <w:rPr>
          <w:b/>
        </w:rPr>
        <w:t xml:space="preserve">: </w:t>
      </w:r>
      <w:r w:rsidRPr="00502685">
        <w:t>General Information</w:t>
      </w:r>
    </w:p>
    <w:p w14:paraId="68C31D33" w14:textId="77777777" w:rsidR="00C35882" w:rsidRPr="00502685" w:rsidRDefault="00C35882"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20442604" w14:textId="77777777" w:rsidR="00C35882" w:rsidRPr="00502685" w:rsidRDefault="00C35882" w:rsidP="00F874DE">
      <w:pPr>
        <w:pStyle w:val="UnorderedListIndent"/>
        <w:jc w:val="both"/>
        <w:rPr>
          <w:b/>
        </w:rPr>
      </w:pPr>
      <w:r w:rsidRPr="009567FC">
        <w:rPr>
          <w:b/>
        </w:rPr>
        <w:t>Part C</w:t>
      </w:r>
      <w:r w:rsidRPr="00502685">
        <w:rPr>
          <w:b/>
        </w:rPr>
        <w:t xml:space="preserve">: </w:t>
      </w:r>
      <w:r w:rsidRPr="00502685">
        <w:t>Support Document</w:t>
      </w:r>
      <w:r>
        <w:t>s</w:t>
      </w:r>
    </w:p>
    <w:p w14:paraId="71731DEC" w14:textId="77777777" w:rsidR="00C35882" w:rsidRPr="00502685" w:rsidRDefault="00C35882" w:rsidP="00F874DE">
      <w:pPr>
        <w:pStyle w:val="UnorderedListIndent"/>
        <w:jc w:val="both"/>
      </w:pPr>
      <w:r w:rsidRPr="009567FC">
        <w:rPr>
          <w:b/>
        </w:rPr>
        <w:t>Part D</w:t>
      </w:r>
      <w:r w:rsidRPr="00502685">
        <w:rPr>
          <w:b/>
        </w:rPr>
        <w:t xml:space="preserve">: </w:t>
      </w:r>
      <w:r w:rsidRPr="00502685">
        <w:t>Support Document</w:t>
      </w:r>
      <w:r>
        <w:t>s</w:t>
      </w:r>
    </w:p>
    <w:p w14:paraId="684FE8F5" w14:textId="77777777" w:rsidR="00C35882" w:rsidRDefault="00C35882" w:rsidP="00F874DE">
      <w:pPr>
        <w:pStyle w:val="UnorderedListIndent"/>
        <w:jc w:val="both"/>
      </w:pPr>
      <w:r w:rsidRPr="009567FC">
        <w:rPr>
          <w:b/>
        </w:rPr>
        <w:t>Part E:</w:t>
      </w:r>
      <w:r w:rsidRPr="00502685">
        <w:rPr>
          <w:b/>
        </w:rPr>
        <w:t xml:space="preserve"> </w:t>
      </w:r>
      <w:r w:rsidRPr="00502685">
        <w:t>Support Document</w:t>
      </w:r>
      <w:r>
        <w:t>s</w:t>
      </w:r>
    </w:p>
    <w:p w14:paraId="7E7FD0FA" w14:textId="59E8B810" w:rsidR="00496A2C" w:rsidRDefault="00C35882" w:rsidP="006C3C3F">
      <w:pPr>
        <w:pStyle w:val="OrderedList"/>
        <w:numPr>
          <w:ilvl w:val="0"/>
          <w:numId w:val="375"/>
        </w:numPr>
        <w:jc w:val="both"/>
      </w:pPr>
      <w:r w:rsidRPr="005F31CC">
        <w:rPr>
          <w:b/>
        </w:rPr>
        <w:t>Provide</w:t>
      </w:r>
      <w:r>
        <w:t xml:space="preserve"> </w:t>
      </w:r>
      <w:r w:rsidRPr="00502685">
        <w:t xml:space="preserve">the description of </w:t>
      </w:r>
      <w:r>
        <w:t xml:space="preserve">the </w:t>
      </w:r>
      <w:r w:rsidRPr="00502685">
        <w:t xml:space="preserve">expenses </w:t>
      </w:r>
      <w:r>
        <w:t xml:space="preserve">for </w:t>
      </w:r>
      <w:r w:rsidRPr="00502685">
        <w:t>description type</w:t>
      </w:r>
      <w:r>
        <w:t xml:space="preserve"> -</w:t>
      </w:r>
      <w:r w:rsidRPr="00502685">
        <w:t xml:space="preserve"> </w:t>
      </w:r>
      <w:r w:rsidRPr="00887BF3">
        <w:rPr>
          <w:b/>
        </w:rPr>
        <w:t>Other</w:t>
      </w:r>
      <w:r>
        <w:t>.</w:t>
      </w:r>
      <w:r w:rsidR="00496A2C" w:rsidRPr="00496A2C">
        <w:t xml:space="preserve"> </w:t>
      </w:r>
      <w:r w:rsidR="00496A2C">
        <w:t>The maximum field length is 100 characters.</w:t>
      </w:r>
    </w:p>
    <w:p w14:paraId="7F09C000" w14:textId="0DA7AD99" w:rsidR="00C35882" w:rsidRDefault="00C35882" w:rsidP="006C3C3F">
      <w:pPr>
        <w:pStyle w:val="OrderedList"/>
        <w:numPr>
          <w:ilvl w:val="0"/>
          <w:numId w:val="375"/>
        </w:numPr>
        <w:jc w:val="both"/>
      </w:pPr>
      <w:r w:rsidRPr="005F31CC">
        <w:rPr>
          <w:b/>
        </w:rPr>
        <w:t>Attach</w:t>
      </w:r>
      <w:r w:rsidRPr="00502685">
        <w:t xml:space="preserve"> the support documentation</w:t>
      </w:r>
      <w:r>
        <w:t xml:space="preserve"> (such as </w:t>
      </w:r>
      <w:r w:rsidR="008929F0">
        <w:t>HUD-1</w:t>
      </w:r>
      <w:r>
        <w:t xml:space="preserve"> form, </w:t>
      </w:r>
      <w:r w:rsidRPr="00502685">
        <w:t>invoices for the expenses</w:t>
      </w:r>
      <w:r>
        <w:t xml:space="preserve"> etc</w:t>
      </w:r>
      <w:r w:rsidR="00122396">
        <w:t>.</w:t>
      </w:r>
      <w:r w:rsidR="00721586">
        <w:t>)</w:t>
      </w:r>
      <w:r>
        <w:t xml:space="preserve"> </w:t>
      </w:r>
      <w:r w:rsidRPr="00502685">
        <w:t xml:space="preserve">in the </w:t>
      </w:r>
      <w:r w:rsidRPr="00F86784">
        <w:rPr>
          <w:b/>
        </w:rPr>
        <w:t>Documents</w:t>
      </w:r>
      <w:r w:rsidRPr="00502685">
        <w:t xml:space="preserve"> tab as part of the claim p</w:t>
      </w:r>
      <w:r>
        <w:t>ackage.</w:t>
      </w:r>
    </w:p>
    <w:p w14:paraId="3417BE68" w14:textId="130DDF2E" w:rsidR="00C35882" w:rsidRDefault="00C35882" w:rsidP="002B6BDF">
      <w:pPr>
        <w:pStyle w:val="UnorderedListIndent"/>
        <w:jc w:val="both"/>
      </w:pPr>
      <w:r w:rsidRPr="009B4245">
        <w:rPr>
          <w:b/>
        </w:rPr>
        <w:t>Parts</w:t>
      </w:r>
      <w:r w:rsidRPr="00BA2B86">
        <w:t xml:space="preserve"> C, D, and E will be pre-filled with data only if the transactions are added on the loan. This can be done manually via </w:t>
      </w:r>
      <w:r w:rsidRPr="0059506A">
        <w:rPr>
          <w:b/>
        </w:rPr>
        <w:t>Transactions-&gt; Loan</w:t>
      </w:r>
      <w:r w:rsidRPr="00BA2B86">
        <w:t xml:space="preserve"> screen, or through B2G</w:t>
      </w:r>
      <w:r>
        <w:t xml:space="preserve"> transactions file upload.</w:t>
      </w:r>
    </w:p>
    <w:p w14:paraId="13A3225B" w14:textId="77777777" w:rsidR="002B6BDF" w:rsidRPr="00BA2B86" w:rsidRDefault="002B6BDF" w:rsidP="006C3C3F">
      <w:pPr>
        <w:pStyle w:val="OrderedList"/>
        <w:numPr>
          <w:ilvl w:val="0"/>
          <w:numId w:val="375"/>
        </w:numPr>
        <w:jc w:val="both"/>
      </w:pPr>
      <w:r w:rsidRPr="005F31CC">
        <w:rPr>
          <w:b/>
        </w:rPr>
        <w:t>Click</w:t>
      </w:r>
      <w:r w:rsidRPr="00BA2B86">
        <w:t xml:space="preserve"> </w:t>
      </w:r>
      <w:r w:rsidRPr="001445BE">
        <w:rPr>
          <w:b/>
        </w:rPr>
        <w:t xml:space="preserve">Validate Claim, </w:t>
      </w:r>
      <w:r w:rsidRPr="00A61557">
        <w:t>a</w:t>
      </w:r>
      <w:r w:rsidRPr="00BA2B86">
        <w:t xml:space="preserve">fter </w:t>
      </w:r>
      <w:r>
        <w:t>completing the review</w:t>
      </w:r>
      <w:r w:rsidRPr="00BA2B86">
        <w:t>.</w:t>
      </w:r>
    </w:p>
    <w:p w14:paraId="7469A66B" w14:textId="77777777" w:rsidR="002B6BDF" w:rsidRPr="00BA2B86" w:rsidRDefault="002B6BDF" w:rsidP="006C3C3F">
      <w:pPr>
        <w:pStyle w:val="OrderedList"/>
        <w:numPr>
          <w:ilvl w:val="0"/>
          <w:numId w:val="375"/>
        </w:numPr>
        <w:jc w:val="both"/>
      </w:pPr>
      <w:r>
        <w:t xml:space="preserve"> </w:t>
      </w:r>
      <w:r w:rsidRPr="005F31CC">
        <w:rPr>
          <w:b/>
        </w:rPr>
        <w:t>Validation</w:t>
      </w:r>
      <w:r>
        <w:rPr>
          <w:b/>
          <w:bCs/>
        </w:rPr>
        <w:t xml:space="preserve"> Errors: </w:t>
      </w:r>
      <w:r>
        <w:t>T</w:t>
      </w:r>
      <w:r w:rsidRPr="00BA2B86">
        <w:t xml:space="preserve">he following information </w:t>
      </w:r>
      <w:r>
        <w:t xml:space="preserve">is </w:t>
      </w:r>
      <w:r w:rsidRPr="00BA2B86">
        <w:t>display</w:t>
      </w:r>
      <w:r>
        <w:t>ed</w:t>
      </w:r>
      <w:r w:rsidRPr="00BA2B86">
        <w:t xml:space="preserve"> at the top of the screen</w:t>
      </w:r>
      <w:r>
        <w:t xml:space="preserve"> if any of the validations fail</w:t>
      </w:r>
      <w:r w:rsidRPr="00BA2B86">
        <w:t>:</w:t>
      </w:r>
    </w:p>
    <w:p w14:paraId="14223AE7" w14:textId="77777777" w:rsidR="002B6BDF" w:rsidRPr="00A61557" w:rsidRDefault="002B6BDF" w:rsidP="002B6BDF">
      <w:pPr>
        <w:pStyle w:val="UnorderedListIndent"/>
        <w:jc w:val="both"/>
      </w:pPr>
      <w:r>
        <w:t>P</w:t>
      </w:r>
      <w:r w:rsidRPr="00A61557">
        <w:t xml:space="preserve">art of the Form HUD-27011 </w:t>
      </w:r>
      <w:r>
        <w:t>where the error occurred</w:t>
      </w:r>
    </w:p>
    <w:p w14:paraId="003A7648" w14:textId="77777777" w:rsidR="002B6BDF" w:rsidRPr="00A61557" w:rsidRDefault="002B6BDF" w:rsidP="002B6BDF">
      <w:pPr>
        <w:pStyle w:val="UnorderedListIndent"/>
        <w:jc w:val="both"/>
      </w:pPr>
      <w:r>
        <w:t>Field name associated with the error occurred</w:t>
      </w:r>
    </w:p>
    <w:p w14:paraId="0AF8B42D" w14:textId="1904112F" w:rsidR="00B12149" w:rsidRDefault="002B6BDF" w:rsidP="00833A22">
      <w:pPr>
        <w:pStyle w:val="UnorderedListIndent"/>
        <w:jc w:val="both"/>
      </w:pPr>
      <w:r>
        <w:t>D</w:t>
      </w:r>
      <w:r w:rsidRPr="00A61557">
        <w:t>escription of the error</w:t>
      </w:r>
    </w:p>
    <w:p w14:paraId="7F7C092F" w14:textId="5A019D34" w:rsidR="00D11415" w:rsidRDefault="00B12149" w:rsidP="00B12149">
      <w:pPr>
        <w:pStyle w:val="UnorderedListIndent"/>
        <w:numPr>
          <w:ilvl w:val="0"/>
          <w:numId w:val="0"/>
        </w:numPr>
        <w:jc w:val="both"/>
      </w:pPr>
      <w:r>
        <w:t xml:space="preserve">         </w:t>
      </w:r>
      <w:r w:rsidR="00D11415">
        <w:t xml:space="preserve">Validation Error examples: </w:t>
      </w:r>
    </w:p>
    <w:p w14:paraId="7F1E6929" w14:textId="4CB98BDC" w:rsidR="00D11415" w:rsidRDefault="00D92A0D" w:rsidP="00D11415">
      <w:pPr>
        <w:pStyle w:val="UnorderedListIndent"/>
        <w:jc w:val="both"/>
      </w:pPr>
      <w:r>
        <w:rPr>
          <w:b/>
          <w:bCs/>
        </w:rPr>
        <w:t>Missing</w:t>
      </w:r>
      <w:r w:rsidR="00D11415">
        <w:rPr>
          <w:b/>
          <w:bCs/>
        </w:rPr>
        <w:t xml:space="preserve"> Block 9 date</w:t>
      </w:r>
      <w:r w:rsidR="00D11415">
        <w:t xml:space="preserve">: </w:t>
      </w:r>
    </w:p>
    <w:p w14:paraId="4DB9649F" w14:textId="77777777" w:rsidR="002B6BDF" w:rsidRDefault="002B6BDF" w:rsidP="002B6BDF">
      <w:pPr>
        <w:pStyle w:val="BodyText"/>
        <w:jc w:val="center"/>
      </w:pPr>
      <w:r>
        <w:rPr>
          <w:noProof/>
          <w:lang w:bidi="ar-SA"/>
        </w:rPr>
        <w:drawing>
          <wp:inline distT="0" distB="0" distL="0" distR="0" wp14:anchorId="6D98FF4F" wp14:editId="21876CF1">
            <wp:extent cx="5943600" cy="1771015"/>
            <wp:effectExtent l="19050" t="19050" r="19050" b="19685"/>
            <wp:docPr id="2" name="Picture 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Graphical user interface, application&#10;&#10;Description automatically generated"/>
                    <pic:cNvPicPr/>
                  </pic:nvPicPr>
                  <pic:blipFill>
                    <a:blip r:embed="rId447">
                      <a:extLst>
                        <a:ext uri="{28A0092B-C50C-407E-A947-70E740481C1C}">
                          <a14:useLocalDpi xmlns:a14="http://schemas.microsoft.com/office/drawing/2010/main" val="0"/>
                        </a:ext>
                      </a:extLst>
                    </a:blip>
                    <a:stretch>
                      <a:fillRect/>
                    </a:stretch>
                  </pic:blipFill>
                  <pic:spPr>
                    <a:xfrm>
                      <a:off x="0" y="0"/>
                      <a:ext cx="5943600" cy="1771015"/>
                    </a:xfrm>
                    <a:prstGeom prst="rect">
                      <a:avLst/>
                    </a:prstGeom>
                    <a:ln>
                      <a:solidFill>
                        <a:schemeClr val="accent1"/>
                      </a:solidFill>
                    </a:ln>
                  </pic:spPr>
                </pic:pic>
              </a:graphicData>
            </a:graphic>
          </wp:inline>
        </w:drawing>
      </w:r>
    </w:p>
    <w:p w14:paraId="5C56160E" w14:textId="67E1A6A2" w:rsidR="002B6BDF" w:rsidRPr="00BA2B86" w:rsidRDefault="002B6BDF" w:rsidP="002B6BDF">
      <w:pPr>
        <w:pStyle w:val="FigureCaption0"/>
      </w:pPr>
      <w:bookmarkStart w:id="4650" w:name="_Toc230164278"/>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53</w:t>
      </w:r>
      <w:r w:rsidR="000705E9">
        <w:rPr>
          <w:noProof/>
        </w:rPr>
        <w:fldChar w:fldCharType="end"/>
      </w:r>
      <w:r w:rsidR="000705E9">
        <w:rPr>
          <w:noProof/>
        </w:rPr>
        <w:t>:</w:t>
      </w:r>
      <w:r w:rsidR="000705E9">
        <w:t xml:space="preserve"> </w:t>
      </w:r>
      <w:r>
        <w:rPr>
          <w:noProof/>
        </w:rPr>
        <w:t>Claims Worksheet for CT 24 with Validation Errors</w:t>
      </w:r>
      <w:bookmarkEnd w:id="4650"/>
      <w:r w:rsidRPr="00BA2B86">
        <w:t xml:space="preserve"> </w:t>
      </w:r>
    </w:p>
    <w:p w14:paraId="3893F8FD" w14:textId="2F9D3E06" w:rsidR="00045797" w:rsidRDefault="00045797" w:rsidP="009B4245">
      <w:pPr>
        <w:pStyle w:val="UnorderedListIndent"/>
        <w:jc w:val="both"/>
      </w:pPr>
      <w:r w:rsidRPr="00452DAB">
        <w:rPr>
          <w:b/>
        </w:rPr>
        <w:t>Missing Banking Information</w:t>
      </w:r>
      <w:r>
        <w:t xml:space="preserve">: If the Investor Banking information (Routing#, Tax ID or Account#) is missing, </w:t>
      </w:r>
      <w:r w:rsidR="00732714">
        <w:t xml:space="preserve">the </w:t>
      </w:r>
      <w:r>
        <w:t xml:space="preserve">system will not allow the servicer to submit the claim. A validation error message will be displayed on the Claims Worksheet. </w:t>
      </w:r>
    </w:p>
    <w:p w14:paraId="601BF339" w14:textId="5E0A52BE" w:rsidR="00045797" w:rsidRDefault="00B6563F" w:rsidP="00B12149">
      <w:pPr>
        <w:pStyle w:val="BodyText"/>
      </w:pPr>
      <w:r>
        <w:rPr>
          <w:noProof/>
        </w:rPr>
        <w:drawing>
          <wp:inline distT="0" distB="0" distL="0" distR="0" wp14:anchorId="12D6563A" wp14:editId="2BDB67F1">
            <wp:extent cx="5943600" cy="1116965"/>
            <wp:effectExtent l="0" t="0" r="0" b="6985"/>
            <wp:docPr id="3052" name="Picture 3052" descr="A picture containing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2" name="Picture 3052" descr="A picture containing table&#10;&#10;Description automatically generated"/>
                    <pic:cNvPicPr/>
                  </pic:nvPicPr>
                  <pic:blipFill>
                    <a:blip r:embed="rId448"/>
                    <a:stretch>
                      <a:fillRect/>
                    </a:stretch>
                  </pic:blipFill>
                  <pic:spPr>
                    <a:xfrm>
                      <a:off x="0" y="0"/>
                      <a:ext cx="5943600" cy="1116965"/>
                    </a:xfrm>
                    <a:prstGeom prst="rect">
                      <a:avLst/>
                    </a:prstGeom>
                  </pic:spPr>
                </pic:pic>
              </a:graphicData>
            </a:graphic>
          </wp:inline>
        </w:drawing>
      </w:r>
    </w:p>
    <w:p w14:paraId="1E017DDE" w14:textId="21D8FD46" w:rsidR="00045797" w:rsidRDefault="00045797" w:rsidP="0025094E">
      <w:pPr>
        <w:pStyle w:val="FigureCaption0"/>
      </w:pPr>
      <w:bookmarkStart w:id="4651" w:name="_Toc74053146"/>
      <w:bookmarkStart w:id="4652" w:name="_Toc90644527"/>
      <w:bookmarkStart w:id="4653" w:name="_Toc23016427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0705E9">
        <w:rPr>
          <w:noProof/>
        </w:rPr>
        <w:fldChar w:fldCharType="begin"/>
      </w:r>
      <w:r w:rsidR="000705E9">
        <w:rPr>
          <w:noProof/>
        </w:rPr>
        <w:instrText xml:space="preserve"> SEQ Figure \* ARABIC \s 1 </w:instrText>
      </w:r>
      <w:r w:rsidR="000705E9">
        <w:rPr>
          <w:noProof/>
        </w:rPr>
        <w:fldChar w:fldCharType="separate"/>
      </w:r>
      <w:r w:rsidR="00942841">
        <w:rPr>
          <w:noProof/>
        </w:rPr>
        <w:t>54</w:t>
      </w:r>
      <w:r w:rsidR="000705E9">
        <w:rPr>
          <w:noProof/>
        </w:rPr>
        <w:fldChar w:fldCharType="end"/>
      </w:r>
      <w:r w:rsidR="000705E9">
        <w:rPr>
          <w:noProof/>
        </w:rPr>
        <w:t>:</w:t>
      </w:r>
      <w:r w:rsidR="000705E9">
        <w:t xml:space="preserve"> </w:t>
      </w:r>
      <w:r>
        <w:t>Claims Worksheet</w:t>
      </w:r>
      <w:r w:rsidR="0025094E">
        <w:t xml:space="preserve"> for CT 24 with Missing Investor Banking Information Validation Error</w:t>
      </w:r>
      <w:bookmarkEnd w:id="4651"/>
      <w:bookmarkEnd w:id="4652"/>
      <w:bookmarkEnd w:id="4653"/>
    </w:p>
    <w:p w14:paraId="436B7248" w14:textId="5CBE2F1E" w:rsidR="00DB5DD5" w:rsidRDefault="00045797" w:rsidP="009B4245">
      <w:pPr>
        <w:pStyle w:val="UnorderedListIndent"/>
        <w:jc w:val="both"/>
      </w:pPr>
      <w:r w:rsidRPr="00452DAB">
        <w:rPr>
          <w:b/>
        </w:rPr>
        <w:t>Negative Claim Amount</w:t>
      </w:r>
      <w:r>
        <w:t xml:space="preserve">: </w:t>
      </w:r>
      <w:r w:rsidR="00F41299">
        <w:t>If the total claim amount does not exceed the proceeds received from sale of the property by the lender/investor (Holder of the property), the system will not allow the servicer to submit the claim. A validation error message will be displayed on the Claims Worksheet.</w:t>
      </w:r>
      <w:r w:rsidR="00E31BB0">
        <w:t xml:space="preserve"> </w:t>
      </w:r>
      <w:r w:rsidR="00DB5DD5">
        <w:t xml:space="preserve">Additional links to </w:t>
      </w:r>
      <w:r w:rsidR="00DB5DD5" w:rsidRPr="002D466B">
        <w:rPr>
          <w:b/>
        </w:rPr>
        <w:t>View HECM Worksheet</w:t>
      </w:r>
      <w:r w:rsidR="00DB5DD5">
        <w:t xml:space="preserve"> and </w:t>
      </w:r>
      <w:r w:rsidR="00DB5DD5" w:rsidRPr="002D466B">
        <w:rPr>
          <w:b/>
        </w:rPr>
        <w:t>Print HECM Worksheet</w:t>
      </w:r>
      <w:r w:rsidR="00DB5DD5">
        <w:t xml:space="preserve"> will be displayed with the calculations details of the negative or zero claim amount. </w:t>
      </w:r>
      <w:r w:rsidR="00E31BB0">
        <w:t>To auto-save the HECM Worksheet to Documents, click “Print HECM Worksheet”.</w:t>
      </w:r>
      <w:r w:rsidR="00DB5DD5" w:rsidRPr="00DB5DD5">
        <w:rPr>
          <w:b/>
        </w:rPr>
        <w:t xml:space="preserve"> </w:t>
      </w:r>
    </w:p>
    <w:p w14:paraId="07BDF07F" w14:textId="522423CE" w:rsidR="00C35882" w:rsidRPr="00BA2B86" w:rsidRDefault="00C35882" w:rsidP="006C3C3F">
      <w:pPr>
        <w:pStyle w:val="OrderedList"/>
        <w:numPr>
          <w:ilvl w:val="0"/>
          <w:numId w:val="375"/>
        </w:numPr>
        <w:jc w:val="both"/>
      </w:pPr>
      <w:r w:rsidRPr="005F31CC">
        <w:rPr>
          <w:b/>
        </w:rPr>
        <w:t>Update</w:t>
      </w:r>
      <w:r>
        <w:t xml:space="preserve"> the information and click </w:t>
      </w:r>
      <w:r w:rsidRPr="001445BE">
        <w:rPr>
          <w:b/>
        </w:rPr>
        <w:t xml:space="preserve">Save </w:t>
      </w:r>
      <w:r w:rsidRPr="0072633D">
        <w:t>Changes</w:t>
      </w:r>
      <w:r>
        <w:t xml:space="preserve">. Then, click </w:t>
      </w:r>
      <w:r w:rsidRPr="001445BE">
        <w:rPr>
          <w:b/>
        </w:rPr>
        <w:t>Validate Claim</w:t>
      </w:r>
      <w:r>
        <w:t xml:space="preserve"> to check for any validation </w:t>
      </w:r>
      <w:r w:rsidR="002B6BDF">
        <w:t>errors</w:t>
      </w:r>
      <w:r>
        <w:t>.</w:t>
      </w:r>
    </w:p>
    <w:p w14:paraId="0A76AF6F" w14:textId="6596281E" w:rsidR="00C35882" w:rsidRDefault="00C35882" w:rsidP="001879BA">
      <w:pPr>
        <w:pStyle w:val="OrderedList"/>
        <w:numPr>
          <w:ilvl w:val="0"/>
          <w:numId w:val="375"/>
        </w:numPr>
        <w:jc w:val="both"/>
      </w:pPr>
      <w:r>
        <w:t xml:space="preserve"> </w:t>
      </w:r>
      <w:r w:rsidRPr="005F31CC">
        <w:rPr>
          <w:b/>
        </w:rPr>
        <w:t>Success</w:t>
      </w:r>
      <w:r w:rsidRPr="00BA2B86">
        <w:t xml:space="preserve"> v</w:t>
      </w:r>
      <w:r>
        <w:t xml:space="preserve">alidation message is </w:t>
      </w:r>
      <w:r w:rsidR="009B5D4D">
        <w:t>displayed if</w:t>
      </w:r>
      <w:r>
        <w:t xml:space="preserve"> there are no </w:t>
      </w:r>
      <w:r w:rsidRPr="00BA2B86">
        <w:t>validation</w:t>
      </w:r>
      <w:r>
        <w:t xml:space="preserve"> </w:t>
      </w:r>
      <w:r w:rsidR="002B6BDF">
        <w:t>errors</w:t>
      </w:r>
      <w:r>
        <w:t>.</w:t>
      </w:r>
    </w:p>
    <w:p w14:paraId="0634ED26" w14:textId="57EADF72" w:rsidR="00C35882" w:rsidRDefault="0069640D" w:rsidP="003B6226">
      <w:pPr>
        <w:pStyle w:val="BodyText"/>
        <w:jc w:val="center"/>
      </w:pPr>
      <w:r w:rsidRPr="00ED1EC8">
        <w:rPr>
          <w:noProof/>
          <w:lang w:bidi="ar-SA"/>
        </w:rPr>
        <w:drawing>
          <wp:inline distT="0" distB="0" distL="0" distR="0" wp14:anchorId="688B0030" wp14:editId="32B8B766">
            <wp:extent cx="5943600" cy="1449705"/>
            <wp:effectExtent l="19050" t="19050" r="19050" b="17145"/>
            <wp:docPr id="1997" name="Picture 19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T 24 - validation error - passed.png"/>
                    <pic:cNvPicPr/>
                  </pic:nvPicPr>
                  <pic:blipFill>
                    <a:blip r:embed="rId449">
                      <a:extLst>
                        <a:ext uri="{28A0092B-C50C-407E-A947-70E740481C1C}">
                          <a14:useLocalDpi xmlns:a14="http://schemas.microsoft.com/office/drawing/2010/main" val="0"/>
                        </a:ext>
                      </a:extLst>
                    </a:blip>
                    <a:stretch>
                      <a:fillRect/>
                    </a:stretch>
                  </pic:blipFill>
                  <pic:spPr>
                    <a:xfrm>
                      <a:off x="0" y="0"/>
                      <a:ext cx="5943600" cy="1449705"/>
                    </a:xfrm>
                    <a:prstGeom prst="rect">
                      <a:avLst/>
                    </a:prstGeom>
                    <a:ln>
                      <a:solidFill>
                        <a:schemeClr val="accent1"/>
                      </a:solidFill>
                    </a:ln>
                  </pic:spPr>
                </pic:pic>
              </a:graphicData>
            </a:graphic>
          </wp:inline>
        </w:drawing>
      </w:r>
    </w:p>
    <w:p w14:paraId="377A8AA5" w14:textId="07D8B3D1" w:rsidR="00C35882" w:rsidRPr="00BA2B86" w:rsidRDefault="00C35882" w:rsidP="001879BA">
      <w:pPr>
        <w:pStyle w:val="FigureCaption0"/>
      </w:pPr>
      <w:bookmarkStart w:id="4654" w:name="_Toc74053148"/>
      <w:bookmarkStart w:id="4655" w:name="_Toc90644529"/>
      <w:bookmarkStart w:id="4656" w:name="_Toc23016428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C93C51">
        <w:rPr>
          <w:noProof/>
        </w:rPr>
        <w:fldChar w:fldCharType="begin"/>
      </w:r>
      <w:r w:rsidR="00C93C51">
        <w:rPr>
          <w:noProof/>
        </w:rPr>
        <w:instrText xml:space="preserve"> SEQ Figure \* ARABIC \s 1 </w:instrText>
      </w:r>
      <w:r w:rsidR="00C93C51">
        <w:rPr>
          <w:noProof/>
        </w:rPr>
        <w:fldChar w:fldCharType="separate"/>
      </w:r>
      <w:r w:rsidR="00942841">
        <w:rPr>
          <w:noProof/>
        </w:rPr>
        <w:t>55</w:t>
      </w:r>
      <w:r w:rsidR="00C93C51">
        <w:rPr>
          <w:noProof/>
        </w:rPr>
        <w:fldChar w:fldCharType="end"/>
      </w:r>
      <w:r w:rsidR="00C93C51">
        <w:rPr>
          <w:noProof/>
        </w:rPr>
        <w:t>:</w:t>
      </w:r>
      <w:r w:rsidR="00C93C51">
        <w:t xml:space="preserve"> </w:t>
      </w:r>
      <w:r>
        <w:rPr>
          <w:noProof/>
        </w:rPr>
        <w:t>Claims Worksheet for CT 2</w:t>
      </w:r>
      <w:r w:rsidR="00A02053">
        <w:rPr>
          <w:noProof/>
        </w:rPr>
        <w:t>4</w:t>
      </w:r>
      <w:r>
        <w:rPr>
          <w:noProof/>
        </w:rPr>
        <w:t xml:space="preserve"> with </w:t>
      </w:r>
      <w:r w:rsidR="00256B24">
        <w:rPr>
          <w:noProof/>
        </w:rPr>
        <w:t>n</w:t>
      </w:r>
      <w:r>
        <w:rPr>
          <w:noProof/>
        </w:rPr>
        <w:t>o Validation Errors</w:t>
      </w:r>
      <w:bookmarkEnd w:id="4654"/>
      <w:bookmarkEnd w:id="4655"/>
      <w:bookmarkEnd w:id="4656"/>
    </w:p>
    <w:p w14:paraId="7325AC7D" w14:textId="3E3CF703" w:rsidR="00C35882" w:rsidRPr="00BA2B86" w:rsidRDefault="00122396" w:rsidP="006C3C3F">
      <w:pPr>
        <w:pStyle w:val="OrderedList"/>
        <w:numPr>
          <w:ilvl w:val="0"/>
          <w:numId w:val="375"/>
        </w:numPr>
        <w:jc w:val="both"/>
      </w:pPr>
      <w:r>
        <w:t xml:space="preserve"> </w:t>
      </w:r>
      <w:r w:rsidR="00C35882" w:rsidRPr="005F31CC">
        <w:rPr>
          <w:b/>
        </w:rPr>
        <w:t>Click</w:t>
      </w:r>
      <w:r w:rsidR="00C35882" w:rsidRPr="00BA2B86">
        <w:t xml:space="preserve"> </w:t>
      </w:r>
      <w:r w:rsidR="00C35882" w:rsidRPr="001445BE">
        <w:rPr>
          <w:b/>
        </w:rPr>
        <w:t xml:space="preserve">Finalize and Submit </w:t>
      </w:r>
      <w:r w:rsidR="009521B1">
        <w:rPr>
          <w:b/>
        </w:rPr>
        <w:t xml:space="preserve">Claim </w:t>
      </w:r>
      <w:r w:rsidR="00C35882">
        <w:t>w</w:t>
      </w:r>
      <w:r w:rsidR="00C35882" w:rsidRPr="00BA2B86">
        <w:t xml:space="preserve">hen the claim is ready for submission. After the claim is submitted, the claim form can no longer be updated. </w:t>
      </w:r>
    </w:p>
    <w:p w14:paraId="39E8052B" w14:textId="49DFBE20" w:rsidR="00C86CAB" w:rsidRDefault="00122396" w:rsidP="006C3C3F">
      <w:pPr>
        <w:pStyle w:val="OrderedList"/>
        <w:numPr>
          <w:ilvl w:val="0"/>
          <w:numId w:val="375"/>
        </w:numPr>
        <w:jc w:val="both"/>
      </w:pPr>
      <w:r>
        <w:t xml:space="preserve"> </w:t>
      </w:r>
      <w:r w:rsidR="00C35882" w:rsidRPr="00BA2B86">
        <w:t xml:space="preserve">A pop-up </w:t>
      </w:r>
      <w:r w:rsidR="00143331">
        <w:t xml:space="preserve">warning </w:t>
      </w:r>
      <w:r w:rsidR="00C35882" w:rsidRPr="00BA2B86">
        <w:t xml:space="preserve">message </w:t>
      </w:r>
      <w:r w:rsidR="00C86CAB" w:rsidRPr="00BA2B86">
        <w:t>display</w:t>
      </w:r>
      <w:r w:rsidR="00C86CAB">
        <w:t>s</w:t>
      </w:r>
      <w:r w:rsidR="00C86CAB" w:rsidRPr="00BA2B86">
        <w:t xml:space="preserve"> </w:t>
      </w:r>
      <w:r w:rsidR="00C86CAB">
        <w:t>the following information.</w:t>
      </w:r>
      <w:r w:rsidR="00C86CAB" w:rsidRPr="00C86CAB">
        <w:t xml:space="preserve"> </w:t>
      </w:r>
      <w:r w:rsidR="00C86CAB">
        <w:t>If user agrees with all statements, click</w:t>
      </w:r>
      <w:r w:rsidR="00C86CAB" w:rsidRPr="00BA2B86">
        <w:t xml:space="preserve"> </w:t>
      </w:r>
      <w:r w:rsidR="00C86CAB">
        <w:rPr>
          <w:b/>
        </w:rPr>
        <w:t>Yes</w:t>
      </w:r>
      <w:r w:rsidR="00C86CAB" w:rsidRPr="0072633D">
        <w:t>.</w:t>
      </w:r>
      <w:r w:rsidR="00C86CAB">
        <w:t xml:space="preserve"> If </w:t>
      </w:r>
      <w:r w:rsidR="009521B1">
        <w:t xml:space="preserve">additional changes are needed or the claim is not ready to be filed, click </w:t>
      </w:r>
      <w:r w:rsidR="00C86CAB">
        <w:rPr>
          <w:b/>
        </w:rPr>
        <w:t>No</w:t>
      </w:r>
      <w:r w:rsidR="00C86CAB">
        <w:t xml:space="preserve"> </w:t>
      </w:r>
      <w:r w:rsidR="009521B1">
        <w:t>to cancel</w:t>
      </w:r>
      <w:r w:rsidR="00C86CAB">
        <w:t xml:space="preserve"> the claim submission</w:t>
      </w:r>
      <w:r w:rsidR="009B5D4D">
        <w:t>,</w:t>
      </w:r>
      <w:r w:rsidR="00C86CAB">
        <w:t xml:space="preserve"> and the</w:t>
      </w:r>
      <w:r w:rsidR="00C86CAB" w:rsidRPr="00F97D1F">
        <w:rPr>
          <w:b/>
        </w:rPr>
        <w:t xml:space="preserve"> </w:t>
      </w:r>
      <w:r w:rsidR="00C86CAB" w:rsidRPr="00DE2417">
        <w:rPr>
          <w:b/>
        </w:rPr>
        <w:t>Claims Worksheet</w:t>
      </w:r>
      <w:r w:rsidR="00C86CAB">
        <w:rPr>
          <w:b/>
        </w:rPr>
        <w:t xml:space="preserve"> </w:t>
      </w:r>
      <w:r w:rsidR="00C86CAB">
        <w:t>will be displayed.</w:t>
      </w:r>
      <w:r w:rsidR="009521B1">
        <w:t xml:space="preserve"> </w:t>
      </w:r>
    </w:p>
    <w:p w14:paraId="0A6DB8C6" w14:textId="045AE0B9" w:rsidR="00C86CAB" w:rsidRDefault="00C86CAB" w:rsidP="00D11415">
      <w:pPr>
        <w:pStyle w:val="UnorderedListIndent"/>
        <w:jc w:val="both"/>
      </w:pPr>
      <w:r>
        <w:t xml:space="preserve">Notification </w:t>
      </w:r>
      <w:r w:rsidR="00C35882" w:rsidRPr="00BA2B86">
        <w:t xml:space="preserve">that the claim amount will be adjusted if </w:t>
      </w:r>
      <w:r w:rsidR="00C35882">
        <w:t xml:space="preserve">the </w:t>
      </w:r>
      <w:r w:rsidR="00C35882" w:rsidRPr="00BA2B86">
        <w:t>Maximum Claim Amount</w:t>
      </w:r>
      <w:r w:rsidR="00C35882">
        <w:t xml:space="preserve"> is exceeded</w:t>
      </w:r>
      <w:r w:rsidR="00C35882" w:rsidRPr="00BA2B86">
        <w:t xml:space="preserve">. </w:t>
      </w:r>
    </w:p>
    <w:p w14:paraId="71EF8878" w14:textId="61984675" w:rsidR="00C86CAB" w:rsidRDefault="00C86CAB" w:rsidP="00D11415">
      <w:pPr>
        <w:pStyle w:val="UnorderedListIndent"/>
        <w:jc w:val="both"/>
      </w:pPr>
      <w:r>
        <w:t xml:space="preserve">Notification to </w:t>
      </w:r>
      <w:r w:rsidR="00F21B5D">
        <w:t>verify the investor (Holder of the property)</w:t>
      </w:r>
      <w:r>
        <w:t xml:space="preserve"> is correct.</w:t>
      </w:r>
      <w:r w:rsidR="00F21B5D">
        <w:t xml:space="preserve"> </w:t>
      </w:r>
    </w:p>
    <w:p w14:paraId="5A5722CF" w14:textId="4A06504E" w:rsidR="00F47DB9" w:rsidRDefault="0014294E" w:rsidP="00D11415">
      <w:pPr>
        <w:pStyle w:val="UnorderedListIndent"/>
        <w:jc w:val="both"/>
      </w:pPr>
      <w:r w:rsidRPr="0014294E">
        <w:t xml:space="preserve"> </w:t>
      </w:r>
      <w:r w:rsidR="00C86CAB">
        <w:t xml:space="preserve">Notification of the current </w:t>
      </w:r>
      <w:r w:rsidRPr="0014294E">
        <w:t xml:space="preserve">curtailment </w:t>
      </w:r>
      <w:r w:rsidR="009B5D4D" w:rsidRPr="0014294E">
        <w:t>message</w:t>
      </w:r>
      <w:r w:rsidR="003D3504">
        <w:t>, if applicable</w:t>
      </w:r>
      <w:r w:rsidR="009B5D4D">
        <w:t xml:space="preserve"> </w:t>
      </w:r>
      <w:r w:rsidR="009B5D4D" w:rsidRPr="0014294E">
        <w:t>from</w:t>
      </w:r>
      <w:r w:rsidRPr="0014294E">
        <w:t xml:space="preserve"> Part A: General Information “HUD Comments, if Any”. </w:t>
      </w:r>
    </w:p>
    <w:p w14:paraId="5BC2A0C8" w14:textId="6F4391C8" w:rsidR="0025094E" w:rsidRDefault="00143331" w:rsidP="0025094E">
      <w:pPr>
        <w:pStyle w:val="BodyText"/>
        <w:keepNext/>
        <w:jc w:val="center"/>
      </w:pPr>
      <w:r w:rsidRPr="00143331">
        <w:rPr>
          <w:noProof/>
        </w:rPr>
        <w:t xml:space="preserve"> </w:t>
      </w:r>
      <w:r w:rsidR="00094D46" w:rsidRPr="00094D46">
        <w:rPr>
          <w:noProof/>
        </w:rPr>
        <w:t xml:space="preserve"> </w:t>
      </w:r>
      <w:r w:rsidR="009B5D4D">
        <w:rPr>
          <w:noProof/>
        </w:rPr>
        <w:drawing>
          <wp:inline distT="0" distB="0" distL="0" distR="0" wp14:anchorId="335F8C05" wp14:editId="305F9F55">
            <wp:extent cx="2456319" cy="1379411"/>
            <wp:effectExtent l="0" t="0" r="1270" b="0"/>
            <wp:docPr id="3053" name="Picture 3053"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3" name="Picture 3053" descr="Graphical user interface, text, application, chat or text message&#10;&#10;Description automatically generated"/>
                    <pic:cNvPicPr/>
                  </pic:nvPicPr>
                  <pic:blipFill>
                    <a:blip r:embed="rId450"/>
                    <a:stretch>
                      <a:fillRect/>
                    </a:stretch>
                  </pic:blipFill>
                  <pic:spPr>
                    <a:xfrm>
                      <a:off x="0" y="0"/>
                      <a:ext cx="2472520" cy="1388509"/>
                    </a:xfrm>
                    <a:prstGeom prst="rect">
                      <a:avLst/>
                    </a:prstGeom>
                  </pic:spPr>
                </pic:pic>
              </a:graphicData>
            </a:graphic>
          </wp:inline>
        </w:drawing>
      </w:r>
    </w:p>
    <w:p w14:paraId="07571B5E" w14:textId="00F7D6B0" w:rsidR="00C35882" w:rsidRPr="00BA2B86" w:rsidRDefault="0025094E" w:rsidP="0025094E">
      <w:pPr>
        <w:pStyle w:val="FigureCaption0"/>
      </w:pPr>
      <w:bookmarkStart w:id="4657" w:name="_Toc74053149"/>
      <w:bookmarkStart w:id="4658" w:name="_Toc90644530"/>
      <w:bookmarkStart w:id="4659" w:name="_Toc23016428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C93C51">
        <w:rPr>
          <w:noProof/>
        </w:rPr>
        <w:fldChar w:fldCharType="begin"/>
      </w:r>
      <w:r w:rsidR="00C93C51">
        <w:rPr>
          <w:noProof/>
        </w:rPr>
        <w:instrText xml:space="preserve"> SEQ Figure \* ARABIC \s 1 </w:instrText>
      </w:r>
      <w:r w:rsidR="00C93C51">
        <w:rPr>
          <w:noProof/>
        </w:rPr>
        <w:fldChar w:fldCharType="separate"/>
      </w:r>
      <w:r w:rsidR="00942841">
        <w:rPr>
          <w:noProof/>
        </w:rPr>
        <w:t>56</w:t>
      </w:r>
      <w:r w:rsidR="00C93C51">
        <w:rPr>
          <w:noProof/>
        </w:rPr>
        <w:fldChar w:fldCharType="end"/>
      </w:r>
      <w:r w:rsidR="00C93C51">
        <w:rPr>
          <w:noProof/>
        </w:rPr>
        <w:t>:</w:t>
      </w:r>
      <w:r w:rsidR="00C93C51">
        <w:t xml:space="preserve"> </w:t>
      </w:r>
      <w:r w:rsidR="00143331">
        <w:t>Finalize and Submit Warning</w:t>
      </w:r>
      <w:r w:rsidR="00C6052D">
        <w:t xml:space="preserve"> Message for CT 24</w:t>
      </w:r>
      <w:bookmarkEnd w:id="4657"/>
      <w:bookmarkEnd w:id="4658"/>
      <w:bookmarkEnd w:id="4659"/>
    </w:p>
    <w:p w14:paraId="33C1A49D" w14:textId="7F5C8B20" w:rsidR="00C35882" w:rsidRDefault="00122396" w:rsidP="006C3C3F">
      <w:pPr>
        <w:pStyle w:val="OrderedList"/>
        <w:numPr>
          <w:ilvl w:val="0"/>
          <w:numId w:val="375"/>
        </w:numPr>
        <w:jc w:val="both"/>
      </w:pPr>
      <w:r>
        <w:t xml:space="preserve"> </w:t>
      </w:r>
      <w:r w:rsidR="00C35882" w:rsidRPr="00BA2B86">
        <w:t xml:space="preserve">A pop-up message </w:t>
      </w:r>
      <w:r w:rsidR="00C35882">
        <w:t xml:space="preserve">is </w:t>
      </w:r>
      <w:r w:rsidR="00C35882" w:rsidRPr="00BA2B86">
        <w:t>displayed</w:t>
      </w:r>
      <w:r w:rsidR="00C35882">
        <w:t xml:space="preserve"> requesting the user to </w:t>
      </w:r>
      <w:r w:rsidR="00C35882" w:rsidRPr="001445BE">
        <w:rPr>
          <w:b/>
        </w:rPr>
        <w:t>Certify</w:t>
      </w:r>
      <w:r w:rsidR="00C35882" w:rsidRPr="00BA2B86">
        <w:t xml:space="preserve"> </w:t>
      </w:r>
      <w:r w:rsidR="00C35882">
        <w:t>the claim form</w:t>
      </w:r>
      <w:r w:rsidR="00C35882" w:rsidRPr="00BA2B86">
        <w:t xml:space="preserve">. </w:t>
      </w:r>
      <w:r w:rsidR="00C35882">
        <w:t xml:space="preserve">Click </w:t>
      </w:r>
      <w:r w:rsidR="00C35882" w:rsidRPr="001445BE">
        <w:rPr>
          <w:b/>
        </w:rPr>
        <w:t>Yes</w:t>
      </w:r>
      <w:r w:rsidR="00C35882" w:rsidRPr="00BA2B86">
        <w:t>.</w:t>
      </w:r>
      <w:r w:rsidR="00C35882">
        <w:t xml:space="preserve"> </w:t>
      </w:r>
    </w:p>
    <w:p w14:paraId="26D4EF1B" w14:textId="0E3C9082" w:rsidR="00C35882" w:rsidRDefault="009B5D4D" w:rsidP="003B6226">
      <w:pPr>
        <w:pStyle w:val="BodyText"/>
        <w:jc w:val="center"/>
      </w:pPr>
      <w:r>
        <w:rPr>
          <w:noProof/>
        </w:rPr>
        <w:drawing>
          <wp:inline distT="0" distB="0" distL="0" distR="0" wp14:anchorId="7208D223" wp14:editId="39E3CF2D">
            <wp:extent cx="1932305" cy="1645328"/>
            <wp:effectExtent l="0" t="0" r="0" b="0"/>
            <wp:docPr id="3054" name="Picture 3054"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4" name="Picture 3054" descr="Text&#10;&#10;Description automatically generated"/>
                    <pic:cNvPicPr/>
                  </pic:nvPicPr>
                  <pic:blipFill>
                    <a:blip r:embed="rId429"/>
                    <a:stretch>
                      <a:fillRect/>
                    </a:stretch>
                  </pic:blipFill>
                  <pic:spPr>
                    <a:xfrm>
                      <a:off x="0" y="0"/>
                      <a:ext cx="1940598" cy="1652389"/>
                    </a:xfrm>
                    <a:prstGeom prst="rect">
                      <a:avLst/>
                    </a:prstGeom>
                  </pic:spPr>
                </pic:pic>
              </a:graphicData>
            </a:graphic>
          </wp:inline>
        </w:drawing>
      </w:r>
    </w:p>
    <w:p w14:paraId="51E5B101" w14:textId="3E553574" w:rsidR="00C35882" w:rsidRPr="00BA2B86" w:rsidRDefault="00C35882" w:rsidP="001879BA">
      <w:pPr>
        <w:pStyle w:val="FigureCaption0"/>
      </w:pPr>
      <w:bookmarkStart w:id="4660" w:name="_Toc74053150"/>
      <w:bookmarkStart w:id="4661" w:name="_Toc90644531"/>
      <w:bookmarkStart w:id="4662" w:name="_Toc23016428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AA1949">
        <w:noBreakHyphen/>
      </w:r>
      <w:r w:rsidR="00C93C51">
        <w:rPr>
          <w:noProof/>
        </w:rPr>
        <w:fldChar w:fldCharType="begin"/>
      </w:r>
      <w:r w:rsidR="00C93C51">
        <w:rPr>
          <w:noProof/>
        </w:rPr>
        <w:instrText xml:space="preserve"> SEQ Figure \* ARABIC \s 1 </w:instrText>
      </w:r>
      <w:r w:rsidR="00C93C51">
        <w:rPr>
          <w:noProof/>
        </w:rPr>
        <w:fldChar w:fldCharType="separate"/>
      </w:r>
      <w:r w:rsidR="00942841">
        <w:rPr>
          <w:noProof/>
        </w:rPr>
        <w:t>57</w:t>
      </w:r>
      <w:r w:rsidR="00C93C51">
        <w:rPr>
          <w:noProof/>
        </w:rPr>
        <w:fldChar w:fldCharType="end"/>
      </w:r>
      <w:r w:rsidR="00C93C51">
        <w:rPr>
          <w:noProof/>
        </w:rPr>
        <w:t>:</w:t>
      </w:r>
      <w:r w:rsidR="00C93C51">
        <w:t xml:space="preserve"> </w:t>
      </w:r>
      <w:r>
        <w:rPr>
          <w:noProof/>
        </w:rPr>
        <w:t>Certify Window</w:t>
      </w:r>
      <w:r w:rsidR="00B5246E">
        <w:rPr>
          <w:noProof/>
        </w:rPr>
        <w:t xml:space="preserve"> – CT 24</w:t>
      </w:r>
      <w:bookmarkEnd w:id="4660"/>
      <w:bookmarkEnd w:id="4661"/>
      <w:bookmarkEnd w:id="4662"/>
    </w:p>
    <w:p w14:paraId="7DFE3F7C" w14:textId="77777777" w:rsidR="00B34D0F" w:rsidRDefault="009616BC" w:rsidP="006C3C3F">
      <w:pPr>
        <w:pStyle w:val="OrderedList"/>
        <w:numPr>
          <w:ilvl w:val="0"/>
          <w:numId w:val="375"/>
        </w:numPr>
        <w:jc w:val="both"/>
      </w:pPr>
      <w:r>
        <w:t xml:space="preserve"> </w:t>
      </w:r>
      <w:r w:rsidR="00B34D0F" w:rsidRPr="00BA2B86">
        <w:t>The claim is now ready for HUD review.</w:t>
      </w:r>
      <w:r w:rsidR="00B34D0F">
        <w:t xml:space="preserve"> </w:t>
      </w:r>
    </w:p>
    <w:p w14:paraId="73C4572A" w14:textId="525D1105" w:rsidR="00C35882" w:rsidRPr="00BA2B86" w:rsidRDefault="00C35882" w:rsidP="003934FC">
      <w:pPr>
        <w:pStyle w:val="UnorderedListIndent"/>
        <w:jc w:val="both"/>
      </w:pPr>
      <w:r w:rsidRPr="00BA2B86">
        <w:t xml:space="preserve">The final </w:t>
      </w:r>
      <w:r w:rsidRPr="003934FC">
        <w:rPr>
          <w:b/>
          <w:bCs/>
        </w:rPr>
        <w:t xml:space="preserve">Claim Form HUD-27011 </w:t>
      </w:r>
      <w:r w:rsidRPr="00BA2B86">
        <w:t>is auto-saved in the Documents tab.</w:t>
      </w:r>
      <w:r>
        <w:t xml:space="preserve"> </w:t>
      </w:r>
      <w:r w:rsidRPr="00BA2B86">
        <w:t xml:space="preserve">Only the </w:t>
      </w:r>
      <w:r w:rsidRPr="003934FC">
        <w:rPr>
          <w:b/>
          <w:bCs/>
        </w:rPr>
        <w:t>View Claim</w:t>
      </w:r>
      <w:r w:rsidRPr="0072633D">
        <w:t xml:space="preserve"> </w:t>
      </w:r>
      <w:r w:rsidRPr="00BA2B86">
        <w:t xml:space="preserve">link </w:t>
      </w:r>
      <w:r>
        <w:t xml:space="preserve">is </w:t>
      </w:r>
      <w:r w:rsidRPr="00BA2B86">
        <w:t>available on the header</w:t>
      </w:r>
      <w:r>
        <w:t>;</w:t>
      </w:r>
      <w:r w:rsidRPr="00BA2B86">
        <w:t xml:space="preserve"> the remaining links to </w:t>
      </w:r>
      <w:r w:rsidRPr="00D565A0">
        <w:rPr>
          <w:b/>
          <w:bCs/>
        </w:rPr>
        <w:t xml:space="preserve">Save Changes, Validate Claim </w:t>
      </w:r>
      <w:r w:rsidRPr="00D565A0">
        <w:t>and</w:t>
      </w:r>
      <w:r w:rsidRPr="00D565A0">
        <w:rPr>
          <w:b/>
          <w:bCs/>
        </w:rPr>
        <w:t xml:space="preserve"> Finalize and Submit</w:t>
      </w:r>
      <w:r w:rsidRPr="00BA2B86">
        <w:t xml:space="preserve"> </w:t>
      </w:r>
      <w:r w:rsidR="00D565A0">
        <w:rPr>
          <w:b/>
          <w:bCs/>
        </w:rPr>
        <w:t xml:space="preserve">Claim </w:t>
      </w:r>
      <w:r w:rsidRPr="00BA2B86">
        <w:t>will no longer be displayed.</w:t>
      </w:r>
    </w:p>
    <w:p w14:paraId="4E50E45D" w14:textId="0307AA84" w:rsidR="00C35882" w:rsidRPr="00BA2B86" w:rsidRDefault="00B34D0F" w:rsidP="003934FC">
      <w:pPr>
        <w:pStyle w:val="UnorderedListIndent"/>
        <w:jc w:val="both"/>
      </w:pPr>
      <w:r>
        <w:tab/>
      </w:r>
      <w:r w:rsidR="00C35882">
        <w:t>T</w:t>
      </w:r>
      <w:r w:rsidR="00C35882" w:rsidRPr="00BA2B86">
        <w:t xml:space="preserve">he final claim form is displayed </w:t>
      </w:r>
      <w:r w:rsidR="00C35882">
        <w:t xml:space="preserve">in </w:t>
      </w:r>
      <w:r w:rsidR="00C35882" w:rsidRPr="00BA2B86">
        <w:t xml:space="preserve">a file download window with options to </w:t>
      </w:r>
      <w:r w:rsidR="00C35882" w:rsidRPr="0072633D">
        <w:t>Open, Save</w:t>
      </w:r>
      <w:r w:rsidR="00C35882" w:rsidRPr="00BA2B86">
        <w:t xml:space="preserve"> or </w:t>
      </w:r>
      <w:r w:rsidR="00C35882" w:rsidRPr="0072633D">
        <w:t>Cancel</w:t>
      </w:r>
      <w:r w:rsidR="00C35882" w:rsidRPr="00BA2B86">
        <w:t xml:space="preserve">. </w:t>
      </w:r>
      <w:r w:rsidR="00F1456E">
        <w:t>If the number of line items exceed in the current page of the Claim Form HUD-27011, then the additional line items are displayed on the next page for the corresponding part (for example: If MIP expenses exceed on Part D, then the additional MIPs are displayed in the next page showing the Part D expenses).</w:t>
      </w:r>
    </w:p>
    <w:p w14:paraId="1055923D" w14:textId="3E2D2125" w:rsidR="00C35882" w:rsidRDefault="00C35882" w:rsidP="003934FC">
      <w:pPr>
        <w:pStyle w:val="UnorderedListIndent"/>
        <w:jc w:val="both"/>
      </w:pPr>
      <w:r w:rsidRPr="00BA2B86">
        <w:t xml:space="preserve">The </w:t>
      </w:r>
      <w:r>
        <w:t>c</w:t>
      </w:r>
      <w:r w:rsidRPr="00BA2B86">
        <w:t xml:space="preserve">ompletion date on the step </w:t>
      </w:r>
      <w:r w:rsidRPr="00D565A0">
        <w:rPr>
          <w:b/>
          <w:bCs/>
        </w:rPr>
        <w:t>Servicer Files Claims – 27011</w:t>
      </w:r>
      <w:r w:rsidRPr="0072633D">
        <w:t xml:space="preserve"> </w:t>
      </w:r>
      <w:r w:rsidRPr="00BA2B86">
        <w:t>is pre-filled with the date</w:t>
      </w:r>
      <w:r>
        <w:t xml:space="preserve"> the claim is submitted.</w:t>
      </w:r>
    </w:p>
    <w:p w14:paraId="31F71AC6" w14:textId="513250B6" w:rsidR="004B7E12" w:rsidRDefault="009616BC" w:rsidP="006C3C3F">
      <w:pPr>
        <w:pStyle w:val="OrderedList"/>
        <w:numPr>
          <w:ilvl w:val="0"/>
          <w:numId w:val="375"/>
        </w:numPr>
        <w:jc w:val="both"/>
      </w:pPr>
      <w:r>
        <w:t xml:space="preserve"> </w:t>
      </w:r>
      <w:r w:rsidR="00B34D0F">
        <w:t xml:space="preserve">HUD Reviews the claim. </w:t>
      </w:r>
      <w:r w:rsidR="0031555B" w:rsidRPr="0031555B">
        <w:rPr>
          <w:b/>
          <w:bCs/>
          <w:color w:val="0070C0"/>
        </w:rPr>
        <w:t>See Section 8.</w:t>
      </w:r>
      <w:r w:rsidR="00FC6716">
        <w:rPr>
          <w:b/>
          <w:bCs/>
          <w:color w:val="0070C0"/>
        </w:rPr>
        <w:t>7</w:t>
      </w:r>
      <w:r w:rsidR="0031555B" w:rsidRPr="0031555B">
        <w:rPr>
          <w:b/>
          <w:bCs/>
          <w:color w:val="0070C0"/>
        </w:rPr>
        <w:t xml:space="preserve"> for decisioning </w:t>
      </w:r>
      <w:r w:rsidR="0031555B">
        <w:rPr>
          <w:b/>
          <w:bCs/>
          <w:color w:val="0070C0"/>
        </w:rPr>
        <w:t xml:space="preserve">the </w:t>
      </w:r>
      <w:r w:rsidR="0031555B" w:rsidRPr="0031555B">
        <w:rPr>
          <w:b/>
          <w:bCs/>
          <w:color w:val="0070C0"/>
        </w:rPr>
        <w:t>claim</w:t>
      </w:r>
      <w:r w:rsidR="0031555B">
        <w:t xml:space="preserve"> </w:t>
      </w:r>
      <w:r w:rsidR="00B34D0F">
        <w:t>After</w:t>
      </w:r>
      <w:r w:rsidR="00F1456E">
        <w:t xml:space="preserve"> the claim is approved by HUD, the Advice of Payment is automatically generated and displayed on the Documents screen. </w:t>
      </w:r>
      <w:r w:rsidR="00DD120E">
        <w:t>T</w:t>
      </w:r>
      <w:r w:rsidR="0093466B">
        <w:t xml:space="preserve">he Claim will not be approved if it is a negative </w:t>
      </w:r>
      <w:r w:rsidR="00BC2DF1">
        <w:t xml:space="preserve">or zero </w:t>
      </w:r>
      <w:r w:rsidR="0093466B">
        <w:t xml:space="preserve">claim amount. </w:t>
      </w:r>
      <w:r w:rsidR="00F1456E">
        <w:t>S</w:t>
      </w:r>
      <w:r w:rsidR="00F1456E" w:rsidRPr="00F1456E">
        <w:t xml:space="preserve">elect the Documents screen from the menu on the left side of the screen and </w:t>
      </w:r>
      <w:r w:rsidR="000506C1">
        <w:t xml:space="preserve">click the </w:t>
      </w:r>
      <w:r w:rsidR="000506C1">
        <w:rPr>
          <w:b/>
        </w:rPr>
        <w:t>View</w:t>
      </w:r>
      <w:r w:rsidR="000506C1">
        <w:t xml:space="preserve"> link beside the </w:t>
      </w:r>
      <w:r w:rsidR="000506C1" w:rsidRPr="00855AC1">
        <w:rPr>
          <w:b/>
        </w:rPr>
        <w:t>Claim Type 24 – Final Claim Calculation – AOP</w:t>
      </w:r>
      <w:r w:rsidR="000506C1">
        <w:t>.</w:t>
      </w:r>
      <w:r w:rsidR="004E1914">
        <w:t xml:space="preserve"> Select </w:t>
      </w:r>
      <w:r w:rsidR="004E1914" w:rsidRPr="004805AE">
        <w:rPr>
          <w:b/>
        </w:rPr>
        <w:t>Open</w:t>
      </w:r>
      <w:r w:rsidR="004E1914">
        <w:t xml:space="preserve"> on the file download window to view the document.</w:t>
      </w:r>
    </w:p>
    <w:p w14:paraId="4461A604" w14:textId="52D4631D" w:rsidR="00EA2775" w:rsidRDefault="00EA2775" w:rsidP="006C3C3F">
      <w:pPr>
        <w:pStyle w:val="OrderedList"/>
        <w:numPr>
          <w:ilvl w:val="0"/>
          <w:numId w:val="375"/>
        </w:numPr>
        <w:jc w:val="both"/>
      </w:pPr>
      <w:r w:rsidRPr="00094D46">
        <w:t xml:space="preserve">To initiate a </w:t>
      </w:r>
      <w:r w:rsidRPr="00B34D0F">
        <w:rPr>
          <w:b/>
        </w:rPr>
        <w:t>Claim Type 24 – HECM Supplemental</w:t>
      </w:r>
      <w:r w:rsidRPr="00094D46">
        <w:t xml:space="preserve"> timeline </w:t>
      </w:r>
      <w:r w:rsidR="00020A23">
        <w:t>within 30 days of</w:t>
      </w:r>
      <w:r w:rsidR="00020A23" w:rsidRPr="00020A23">
        <w:t xml:space="preserve"> </w:t>
      </w:r>
      <w:r w:rsidRPr="00020A23">
        <w:t>HUD grant</w:t>
      </w:r>
      <w:r w:rsidR="00020A23">
        <w:t>ing</w:t>
      </w:r>
      <w:r w:rsidRPr="00020A23">
        <w:t xml:space="preserve"> permission for Multiple /</w:t>
      </w:r>
      <w:r w:rsidRPr="000E159D">
        <w:t xml:space="preserve"> Subseq</w:t>
      </w:r>
      <w:r w:rsidRPr="00094D46">
        <w:t>uent CT24</w:t>
      </w:r>
      <w:r w:rsidR="00094D46">
        <w:t>,</w:t>
      </w:r>
      <w:r w:rsidR="00020A23">
        <w:t xml:space="preserve"> servicer will</w:t>
      </w:r>
      <w:r w:rsidR="00094D46">
        <w:t xml:space="preserve"> follow the same process as for any other CT24 timeline initiation. If the optional step “Allow Subsequent CT24” was not added, </w:t>
      </w:r>
      <w:r w:rsidR="00020A23">
        <w:t xml:space="preserve">or has a step completion date of more than 30 days ago, </w:t>
      </w:r>
      <w:r w:rsidR="00094D46">
        <w:t xml:space="preserve">the following error message will be displayed: </w:t>
      </w:r>
    </w:p>
    <w:p w14:paraId="5F70E811" w14:textId="44807F9A" w:rsidR="00094D46" w:rsidRDefault="00515744" w:rsidP="00094D46">
      <w:pPr>
        <w:pStyle w:val="OrderedList"/>
        <w:jc w:val="center"/>
      </w:pPr>
      <w:r>
        <w:rPr>
          <w:noProof/>
        </w:rPr>
        <w:drawing>
          <wp:inline distT="0" distB="0" distL="0" distR="0" wp14:anchorId="4B493FAE" wp14:editId="7E5BD9FD">
            <wp:extent cx="2001520" cy="1958511"/>
            <wp:effectExtent l="0" t="0" r="0" b="3810"/>
            <wp:docPr id="3055" name="Picture 3055"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5" name="Picture 3055" descr="Graphical user interface, text, application, email&#10;&#10;Description automatically generated"/>
                    <pic:cNvPicPr/>
                  </pic:nvPicPr>
                  <pic:blipFill>
                    <a:blip r:embed="rId451"/>
                    <a:stretch>
                      <a:fillRect/>
                    </a:stretch>
                  </pic:blipFill>
                  <pic:spPr>
                    <a:xfrm>
                      <a:off x="0" y="0"/>
                      <a:ext cx="2018365" cy="1974994"/>
                    </a:xfrm>
                    <a:prstGeom prst="rect">
                      <a:avLst/>
                    </a:prstGeom>
                  </pic:spPr>
                </pic:pic>
              </a:graphicData>
            </a:graphic>
          </wp:inline>
        </w:drawing>
      </w:r>
    </w:p>
    <w:p w14:paraId="77BF3B53" w14:textId="70F42FB8" w:rsidR="00094D46" w:rsidRDefault="00094D46" w:rsidP="00094D46">
      <w:pPr>
        <w:pStyle w:val="FigureCaption0"/>
        <w:rPr>
          <w:noProof/>
        </w:rPr>
      </w:pPr>
      <w:bookmarkStart w:id="4663" w:name="_Toc74053151"/>
      <w:bookmarkStart w:id="4664" w:name="_Toc90644532"/>
      <w:bookmarkStart w:id="4665" w:name="_Toc230164283"/>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sidR="00C93C51">
        <w:rPr>
          <w:noProof/>
        </w:rPr>
        <w:fldChar w:fldCharType="begin"/>
      </w:r>
      <w:r w:rsidR="00C93C51">
        <w:rPr>
          <w:noProof/>
        </w:rPr>
        <w:instrText xml:space="preserve"> SEQ Figure \* ARABIC \s 1 </w:instrText>
      </w:r>
      <w:r w:rsidR="00C93C51">
        <w:rPr>
          <w:noProof/>
        </w:rPr>
        <w:fldChar w:fldCharType="separate"/>
      </w:r>
      <w:r w:rsidR="00942841">
        <w:rPr>
          <w:noProof/>
        </w:rPr>
        <w:t>58</w:t>
      </w:r>
      <w:r w:rsidR="00C93C51">
        <w:rPr>
          <w:noProof/>
        </w:rPr>
        <w:fldChar w:fldCharType="end"/>
      </w:r>
      <w:r w:rsidR="00C93C51">
        <w:rPr>
          <w:noProof/>
        </w:rPr>
        <w:t>:</w:t>
      </w:r>
      <w:r w:rsidR="00C93C51">
        <w:t xml:space="preserve"> </w:t>
      </w:r>
      <w:r>
        <w:rPr>
          <w:noProof/>
        </w:rPr>
        <w:t>Error Message Subsequent CT24 not permitted</w:t>
      </w:r>
      <w:bookmarkEnd w:id="4663"/>
      <w:bookmarkEnd w:id="4664"/>
      <w:bookmarkEnd w:id="4665"/>
    </w:p>
    <w:p w14:paraId="4D15E5FB" w14:textId="77777777" w:rsidR="00C870E5" w:rsidRDefault="00C870E5" w:rsidP="000C6C9C">
      <w:pPr>
        <w:pStyle w:val="FigureCaption0"/>
        <w:jc w:val="left"/>
        <w:rPr>
          <w:noProof/>
        </w:rPr>
      </w:pPr>
    </w:p>
    <w:p w14:paraId="5DDF35BC" w14:textId="3A62FDDB" w:rsidR="00C870E5" w:rsidRPr="000C6C9C" w:rsidRDefault="00B12149" w:rsidP="00C870E5">
      <w:pPr>
        <w:pStyle w:val="UnorderedListIndent"/>
        <w:numPr>
          <w:ilvl w:val="0"/>
          <w:numId w:val="0"/>
        </w:numPr>
        <w:jc w:val="both"/>
        <w:rPr>
          <w:b/>
          <w:bCs/>
        </w:rPr>
      </w:pPr>
      <w:r>
        <w:rPr>
          <w:b/>
          <w:bCs/>
        </w:rPr>
        <w:t>TIP</w:t>
      </w:r>
      <w:r w:rsidR="00C870E5" w:rsidRPr="000C6C9C">
        <w:rPr>
          <w:b/>
          <w:bCs/>
        </w:rPr>
        <w:t xml:space="preserve"> – Not all expenses listed on the Claim Form HUD-27011 are reimbursed at 100%. </w:t>
      </w:r>
    </w:p>
    <w:p w14:paraId="18FCBE5D" w14:textId="6D629526" w:rsidR="00C870E5" w:rsidRPr="004B7E12" w:rsidRDefault="00C870E5" w:rsidP="00C870E5">
      <w:pPr>
        <w:pStyle w:val="UnorderedListIndent"/>
        <w:numPr>
          <w:ilvl w:val="0"/>
          <w:numId w:val="0"/>
        </w:numPr>
        <w:jc w:val="both"/>
        <w:rPr>
          <w:bCs/>
        </w:rPr>
      </w:pPr>
      <w:r>
        <w:t xml:space="preserve">The table below displays which Corporate Advance Expenses are </w:t>
      </w:r>
      <w:r w:rsidR="00B12149">
        <w:t>p</w:t>
      </w:r>
      <w:r>
        <w:t xml:space="preserve">aid at FULL Amount or </w:t>
      </w:r>
      <w:r w:rsidR="00B12149">
        <w:t>p</w:t>
      </w:r>
      <w:r>
        <w:t>aid at 2/3</w:t>
      </w:r>
      <w:r w:rsidRPr="004B7E12">
        <w:rPr>
          <w:vertAlign w:val="superscript"/>
        </w:rPr>
        <w:t>rd</w:t>
      </w:r>
      <w:r>
        <w:t>’s.</w:t>
      </w:r>
      <w:r>
        <w:rPr>
          <w:b/>
        </w:rPr>
        <w:t xml:space="preserve"> </w:t>
      </w:r>
      <w:r w:rsidRPr="004B7E12">
        <w:rPr>
          <w:bCs/>
        </w:rPr>
        <w:t>The Columns in the table identify logic for both FHA Case # Assigned Date before 09/19/2017 and FHA Case # Assigned Date on or after 09/19/2017.</w:t>
      </w:r>
    </w:p>
    <w:tbl>
      <w:tblPr>
        <w:tblW w:w="9740" w:type="dxa"/>
        <w:tblLook w:val="04A0" w:firstRow="1" w:lastRow="0" w:firstColumn="1" w:lastColumn="0" w:noHBand="0" w:noVBand="1"/>
      </w:tblPr>
      <w:tblGrid>
        <w:gridCol w:w="3860"/>
        <w:gridCol w:w="2960"/>
        <w:gridCol w:w="2920"/>
      </w:tblGrid>
      <w:tr w:rsidR="00C870E5" w:rsidRPr="000C5274" w14:paraId="3F4E818F" w14:textId="77777777" w:rsidTr="000C5274">
        <w:trPr>
          <w:trHeight w:val="576"/>
          <w:tblHeader/>
        </w:trPr>
        <w:tc>
          <w:tcPr>
            <w:tcW w:w="3860" w:type="dxa"/>
            <w:tcBorders>
              <w:top w:val="single" w:sz="4" w:space="0" w:color="auto"/>
              <w:left w:val="single" w:sz="4" w:space="0" w:color="auto"/>
              <w:bottom w:val="single" w:sz="4" w:space="0" w:color="auto"/>
              <w:right w:val="single" w:sz="4" w:space="0" w:color="auto"/>
            </w:tcBorders>
            <w:shd w:val="clear" w:color="000000" w:fill="DAE9F8"/>
            <w:noWrap/>
            <w:vAlign w:val="bottom"/>
            <w:hideMark/>
          </w:tcPr>
          <w:p w14:paraId="331FBADF" w14:textId="77777777" w:rsidR="00C870E5" w:rsidRPr="000C5274" w:rsidRDefault="00C870E5"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Corporate Advance Transactions</w:t>
            </w:r>
          </w:p>
        </w:tc>
        <w:tc>
          <w:tcPr>
            <w:tcW w:w="2960" w:type="dxa"/>
            <w:tcBorders>
              <w:top w:val="single" w:sz="4" w:space="0" w:color="auto"/>
              <w:left w:val="nil"/>
              <w:bottom w:val="single" w:sz="4" w:space="0" w:color="auto"/>
              <w:right w:val="single" w:sz="4" w:space="0" w:color="auto"/>
            </w:tcBorders>
            <w:shd w:val="clear" w:color="000000" w:fill="DAE9F8"/>
            <w:vAlign w:val="bottom"/>
            <w:hideMark/>
          </w:tcPr>
          <w:p w14:paraId="6350C29E" w14:textId="77777777" w:rsidR="00C870E5" w:rsidRPr="000C5274" w:rsidRDefault="00C870E5"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Loan with FHA Case # Assigned BEFORE 09/19/2017</w:t>
            </w:r>
          </w:p>
        </w:tc>
        <w:tc>
          <w:tcPr>
            <w:tcW w:w="2920" w:type="dxa"/>
            <w:tcBorders>
              <w:top w:val="single" w:sz="4" w:space="0" w:color="auto"/>
              <w:left w:val="nil"/>
              <w:bottom w:val="single" w:sz="4" w:space="0" w:color="auto"/>
              <w:right w:val="single" w:sz="4" w:space="0" w:color="auto"/>
            </w:tcBorders>
            <w:shd w:val="clear" w:color="000000" w:fill="DAE9F8"/>
            <w:vAlign w:val="bottom"/>
            <w:hideMark/>
          </w:tcPr>
          <w:p w14:paraId="2C471DC9" w14:textId="77777777" w:rsidR="00C870E5" w:rsidRPr="000C5274" w:rsidRDefault="00C870E5" w:rsidP="00F93EE9">
            <w:pPr>
              <w:spacing w:after="0" w:line="240" w:lineRule="auto"/>
              <w:rPr>
                <w:rFonts w:ascii="Cambria" w:eastAsia="Times New Roman" w:hAnsi="Cambria"/>
                <w:b/>
                <w:bCs/>
                <w:color w:val="000000"/>
              </w:rPr>
            </w:pPr>
            <w:r w:rsidRPr="000C5274">
              <w:rPr>
                <w:rFonts w:ascii="Cambria" w:eastAsia="Times New Roman" w:hAnsi="Cambria"/>
                <w:b/>
                <w:bCs/>
                <w:color w:val="000000"/>
              </w:rPr>
              <w:t>Loan with FHA Case # Assigned ON or AFTER 09/19/2017</w:t>
            </w:r>
          </w:p>
        </w:tc>
      </w:tr>
      <w:tr w:rsidR="00C870E5" w:rsidRPr="000C5274" w14:paraId="14A879D6"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1CD271C"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Flood Insurance </w:t>
            </w:r>
          </w:p>
        </w:tc>
        <w:tc>
          <w:tcPr>
            <w:tcW w:w="2960" w:type="dxa"/>
            <w:tcBorders>
              <w:top w:val="nil"/>
              <w:left w:val="nil"/>
              <w:bottom w:val="single" w:sz="4" w:space="0" w:color="auto"/>
              <w:right w:val="single" w:sz="4" w:space="0" w:color="auto"/>
            </w:tcBorders>
            <w:noWrap/>
            <w:vAlign w:val="bottom"/>
            <w:hideMark/>
          </w:tcPr>
          <w:p w14:paraId="7662470B"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334C6416"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64047897"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E56B20E"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Condominium </w:t>
            </w:r>
          </w:p>
        </w:tc>
        <w:tc>
          <w:tcPr>
            <w:tcW w:w="2960" w:type="dxa"/>
            <w:tcBorders>
              <w:top w:val="nil"/>
              <w:left w:val="nil"/>
              <w:bottom w:val="single" w:sz="4" w:space="0" w:color="auto"/>
              <w:right w:val="single" w:sz="4" w:space="0" w:color="auto"/>
            </w:tcBorders>
            <w:noWrap/>
            <w:vAlign w:val="bottom"/>
            <w:hideMark/>
          </w:tcPr>
          <w:p w14:paraId="7EF9761C"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433504C3"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38D81B6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A932B33"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Ground Rent </w:t>
            </w:r>
          </w:p>
        </w:tc>
        <w:tc>
          <w:tcPr>
            <w:tcW w:w="2960" w:type="dxa"/>
            <w:tcBorders>
              <w:top w:val="nil"/>
              <w:left w:val="nil"/>
              <w:bottom w:val="single" w:sz="4" w:space="0" w:color="auto"/>
              <w:right w:val="single" w:sz="4" w:space="0" w:color="auto"/>
            </w:tcBorders>
            <w:noWrap/>
            <w:vAlign w:val="bottom"/>
            <w:hideMark/>
          </w:tcPr>
          <w:p w14:paraId="1AECFE0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10DAE6E2"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26CB85D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559F49AE"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Hazard Insurance </w:t>
            </w:r>
          </w:p>
        </w:tc>
        <w:tc>
          <w:tcPr>
            <w:tcW w:w="2960" w:type="dxa"/>
            <w:tcBorders>
              <w:top w:val="nil"/>
              <w:left w:val="nil"/>
              <w:bottom w:val="single" w:sz="4" w:space="0" w:color="auto"/>
              <w:right w:val="single" w:sz="4" w:space="0" w:color="auto"/>
            </w:tcBorders>
            <w:noWrap/>
            <w:vAlign w:val="bottom"/>
            <w:hideMark/>
          </w:tcPr>
          <w:p w14:paraId="5ADA7233"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095BEE24"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1ABD3BD4"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8DB3E42"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S305 - HOA Dues </w:t>
            </w:r>
          </w:p>
        </w:tc>
        <w:tc>
          <w:tcPr>
            <w:tcW w:w="2960" w:type="dxa"/>
            <w:tcBorders>
              <w:top w:val="nil"/>
              <w:left w:val="nil"/>
              <w:bottom w:val="single" w:sz="4" w:space="0" w:color="auto"/>
              <w:right w:val="single" w:sz="4" w:space="0" w:color="auto"/>
            </w:tcBorders>
            <w:noWrap/>
            <w:vAlign w:val="bottom"/>
            <w:hideMark/>
          </w:tcPr>
          <w:p w14:paraId="3DF0550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47FB9CDA"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4B9D1B2E"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8ACE551"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Corp Adv - S305 - Taxes</w:t>
            </w:r>
          </w:p>
        </w:tc>
        <w:tc>
          <w:tcPr>
            <w:tcW w:w="2960" w:type="dxa"/>
            <w:tcBorders>
              <w:top w:val="nil"/>
              <w:left w:val="nil"/>
              <w:bottom w:val="single" w:sz="4" w:space="0" w:color="auto"/>
              <w:right w:val="single" w:sz="4" w:space="0" w:color="auto"/>
            </w:tcBorders>
            <w:noWrap/>
            <w:vAlign w:val="bottom"/>
            <w:hideMark/>
          </w:tcPr>
          <w:p w14:paraId="4BE64232"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c>
          <w:tcPr>
            <w:tcW w:w="2920" w:type="dxa"/>
            <w:tcBorders>
              <w:top w:val="nil"/>
              <w:left w:val="nil"/>
              <w:bottom w:val="single" w:sz="4" w:space="0" w:color="auto"/>
              <w:right w:val="single" w:sz="4" w:space="0" w:color="auto"/>
            </w:tcBorders>
            <w:noWrap/>
            <w:vAlign w:val="bottom"/>
            <w:hideMark/>
          </w:tcPr>
          <w:p w14:paraId="5B8655F9"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37C875F9"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52898DD" w14:textId="77777777" w:rsidR="00C870E5" w:rsidRPr="000C5274" w:rsidRDefault="00C870E5" w:rsidP="00F93EE9">
            <w:pPr>
              <w:spacing w:after="0" w:line="240" w:lineRule="auto"/>
              <w:ind w:left="14"/>
              <w:rPr>
                <w:rFonts w:ascii="Cambria" w:eastAsia="Times New Roman" w:hAnsi="Cambria"/>
                <w:color w:val="000000"/>
              </w:rPr>
            </w:pPr>
            <w:r w:rsidRPr="000C5274">
              <w:rPr>
                <w:rFonts w:ascii="Cambria" w:eastAsia="Times New Roman" w:hAnsi="Cambria"/>
                <w:color w:val="000000"/>
              </w:rPr>
              <w:t xml:space="preserve">Corp Adv - S305 - Utilities - Liens </w:t>
            </w:r>
          </w:p>
        </w:tc>
        <w:tc>
          <w:tcPr>
            <w:tcW w:w="2960" w:type="dxa"/>
            <w:tcBorders>
              <w:top w:val="nil"/>
              <w:left w:val="nil"/>
              <w:bottom w:val="single" w:sz="4" w:space="0" w:color="auto"/>
              <w:right w:val="single" w:sz="4" w:space="0" w:color="auto"/>
            </w:tcBorders>
            <w:noWrap/>
            <w:vAlign w:val="bottom"/>
            <w:hideMark/>
          </w:tcPr>
          <w:p w14:paraId="617D385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1BE83F13"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r>
      <w:tr w:rsidR="00C870E5" w:rsidRPr="000C5274" w14:paraId="4BB14C5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2062A288"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Attorney - Fees </w:t>
            </w:r>
          </w:p>
        </w:tc>
        <w:tc>
          <w:tcPr>
            <w:tcW w:w="2960" w:type="dxa"/>
            <w:tcBorders>
              <w:top w:val="nil"/>
              <w:left w:val="nil"/>
              <w:bottom w:val="single" w:sz="4" w:space="0" w:color="auto"/>
              <w:right w:val="single" w:sz="4" w:space="0" w:color="auto"/>
            </w:tcBorders>
            <w:noWrap/>
            <w:vAlign w:val="bottom"/>
            <w:hideMark/>
          </w:tcPr>
          <w:p w14:paraId="0302036B"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7F49C256"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6D3ED4F5"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BCB6493"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Other </w:t>
            </w:r>
          </w:p>
        </w:tc>
        <w:tc>
          <w:tcPr>
            <w:tcW w:w="2960" w:type="dxa"/>
            <w:tcBorders>
              <w:top w:val="nil"/>
              <w:left w:val="nil"/>
              <w:bottom w:val="single" w:sz="4" w:space="0" w:color="auto"/>
              <w:right w:val="single" w:sz="4" w:space="0" w:color="auto"/>
            </w:tcBorders>
            <w:noWrap/>
            <w:vAlign w:val="bottom"/>
            <w:hideMark/>
          </w:tcPr>
          <w:p w14:paraId="74DE3E9B"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0D14AD08"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2E4E19C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E7CBF08"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Repayment </w:t>
            </w:r>
          </w:p>
        </w:tc>
        <w:tc>
          <w:tcPr>
            <w:tcW w:w="2960" w:type="dxa"/>
            <w:tcBorders>
              <w:top w:val="nil"/>
              <w:left w:val="nil"/>
              <w:bottom w:val="single" w:sz="4" w:space="0" w:color="auto"/>
              <w:right w:val="single" w:sz="4" w:space="0" w:color="auto"/>
            </w:tcBorders>
            <w:noWrap/>
            <w:vAlign w:val="bottom"/>
            <w:hideMark/>
          </w:tcPr>
          <w:p w14:paraId="32B94B7B"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099182A8"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59B9D724"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53F0032"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S306 - Trustee Fees </w:t>
            </w:r>
          </w:p>
        </w:tc>
        <w:tc>
          <w:tcPr>
            <w:tcW w:w="2960" w:type="dxa"/>
            <w:tcBorders>
              <w:top w:val="nil"/>
              <w:left w:val="nil"/>
              <w:bottom w:val="single" w:sz="4" w:space="0" w:color="auto"/>
              <w:right w:val="single" w:sz="4" w:space="0" w:color="auto"/>
            </w:tcBorders>
            <w:noWrap/>
            <w:vAlign w:val="bottom"/>
            <w:hideMark/>
          </w:tcPr>
          <w:p w14:paraId="5CF73409"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12942E1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75182633"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97F5A4B"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Other </w:t>
            </w:r>
          </w:p>
        </w:tc>
        <w:tc>
          <w:tcPr>
            <w:tcW w:w="2960" w:type="dxa"/>
            <w:tcBorders>
              <w:top w:val="nil"/>
              <w:left w:val="nil"/>
              <w:bottom w:val="single" w:sz="4" w:space="0" w:color="auto"/>
              <w:right w:val="single" w:sz="4" w:space="0" w:color="auto"/>
            </w:tcBorders>
            <w:noWrap/>
            <w:vAlign w:val="bottom"/>
            <w:hideMark/>
          </w:tcPr>
          <w:p w14:paraId="35B7BD66"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64E9B6D6"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3DF0734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A7E7966"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Recording Fees </w:t>
            </w:r>
          </w:p>
        </w:tc>
        <w:tc>
          <w:tcPr>
            <w:tcW w:w="2960" w:type="dxa"/>
            <w:tcBorders>
              <w:top w:val="nil"/>
              <w:left w:val="nil"/>
              <w:bottom w:val="single" w:sz="4" w:space="0" w:color="auto"/>
              <w:right w:val="single" w:sz="4" w:space="0" w:color="auto"/>
            </w:tcBorders>
            <w:noWrap/>
            <w:vAlign w:val="bottom"/>
            <w:hideMark/>
          </w:tcPr>
          <w:p w14:paraId="21041619"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34D080F8"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14AA69E8"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4C841635"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Repayment </w:t>
            </w:r>
          </w:p>
        </w:tc>
        <w:tc>
          <w:tcPr>
            <w:tcW w:w="2960" w:type="dxa"/>
            <w:tcBorders>
              <w:top w:val="nil"/>
              <w:left w:val="nil"/>
              <w:bottom w:val="single" w:sz="4" w:space="0" w:color="auto"/>
              <w:right w:val="single" w:sz="4" w:space="0" w:color="auto"/>
            </w:tcBorders>
            <w:noWrap/>
            <w:vAlign w:val="bottom"/>
            <w:hideMark/>
          </w:tcPr>
          <w:p w14:paraId="0254C2CE"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08C1FA42"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320C0003"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68ADAF07"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Sheriff Fees </w:t>
            </w:r>
          </w:p>
        </w:tc>
        <w:tc>
          <w:tcPr>
            <w:tcW w:w="2960" w:type="dxa"/>
            <w:tcBorders>
              <w:top w:val="nil"/>
              <w:left w:val="nil"/>
              <w:bottom w:val="single" w:sz="4" w:space="0" w:color="auto"/>
              <w:right w:val="single" w:sz="4" w:space="0" w:color="auto"/>
            </w:tcBorders>
            <w:noWrap/>
            <w:vAlign w:val="bottom"/>
            <w:hideMark/>
          </w:tcPr>
          <w:p w14:paraId="6A20949E"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7EF2574C"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7EFECC9D"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1169413E"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S307 - Title Examination Fees </w:t>
            </w:r>
          </w:p>
        </w:tc>
        <w:tc>
          <w:tcPr>
            <w:tcW w:w="2960" w:type="dxa"/>
            <w:tcBorders>
              <w:top w:val="nil"/>
              <w:left w:val="nil"/>
              <w:bottom w:val="single" w:sz="4" w:space="0" w:color="auto"/>
              <w:right w:val="single" w:sz="4" w:space="0" w:color="auto"/>
            </w:tcBorders>
            <w:noWrap/>
            <w:vAlign w:val="bottom"/>
            <w:hideMark/>
          </w:tcPr>
          <w:p w14:paraId="0DF8AC50"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17F722C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0C09F8D2"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0FFCA171"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Bnk Attorney Fees </w:t>
            </w:r>
          </w:p>
        </w:tc>
        <w:tc>
          <w:tcPr>
            <w:tcW w:w="2960" w:type="dxa"/>
            <w:tcBorders>
              <w:top w:val="nil"/>
              <w:left w:val="nil"/>
              <w:bottom w:val="single" w:sz="4" w:space="0" w:color="auto"/>
              <w:right w:val="single" w:sz="4" w:space="0" w:color="auto"/>
            </w:tcBorders>
            <w:noWrap/>
            <w:vAlign w:val="bottom"/>
            <w:hideMark/>
          </w:tcPr>
          <w:p w14:paraId="69CA3002"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0CA0B344"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7528CE47"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759B3DD8"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Other </w:t>
            </w:r>
          </w:p>
        </w:tc>
        <w:tc>
          <w:tcPr>
            <w:tcW w:w="2960" w:type="dxa"/>
            <w:tcBorders>
              <w:top w:val="nil"/>
              <w:left w:val="nil"/>
              <w:bottom w:val="single" w:sz="4" w:space="0" w:color="auto"/>
              <w:right w:val="single" w:sz="4" w:space="0" w:color="auto"/>
            </w:tcBorders>
            <w:noWrap/>
            <w:vAlign w:val="bottom"/>
            <w:hideMark/>
          </w:tcPr>
          <w:p w14:paraId="5FA07217"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2945C87B"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r w:rsidR="00C870E5" w:rsidRPr="000C5274" w14:paraId="3C6C885B" w14:textId="77777777" w:rsidTr="000C5274">
        <w:trPr>
          <w:trHeight w:val="288"/>
        </w:trPr>
        <w:tc>
          <w:tcPr>
            <w:tcW w:w="3860" w:type="dxa"/>
            <w:tcBorders>
              <w:top w:val="nil"/>
              <w:left w:val="single" w:sz="4" w:space="0" w:color="auto"/>
              <w:bottom w:val="single" w:sz="4" w:space="0" w:color="auto"/>
              <w:right w:val="single" w:sz="4" w:space="0" w:color="auto"/>
            </w:tcBorders>
            <w:noWrap/>
            <w:vAlign w:val="bottom"/>
            <w:hideMark/>
          </w:tcPr>
          <w:p w14:paraId="397E7174" w14:textId="77777777" w:rsidR="00C870E5" w:rsidRPr="000C5274" w:rsidRDefault="00C870E5" w:rsidP="00F93EE9">
            <w:pPr>
              <w:spacing w:after="0" w:line="240" w:lineRule="auto"/>
              <w:rPr>
                <w:rFonts w:ascii="Cambria" w:eastAsia="Times New Roman" w:hAnsi="Cambria"/>
                <w:color w:val="000000"/>
              </w:rPr>
            </w:pPr>
            <w:r w:rsidRPr="000C5274">
              <w:rPr>
                <w:rFonts w:ascii="Cambria" w:eastAsia="Times New Roman" w:hAnsi="Cambria"/>
                <w:color w:val="000000"/>
              </w:rPr>
              <w:t xml:space="preserve">Corp Adv - S310 - Repayment </w:t>
            </w:r>
          </w:p>
        </w:tc>
        <w:tc>
          <w:tcPr>
            <w:tcW w:w="2960" w:type="dxa"/>
            <w:tcBorders>
              <w:top w:val="nil"/>
              <w:left w:val="nil"/>
              <w:bottom w:val="single" w:sz="4" w:space="0" w:color="auto"/>
              <w:right w:val="single" w:sz="4" w:space="0" w:color="auto"/>
            </w:tcBorders>
            <w:noWrap/>
            <w:vAlign w:val="bottom"/>
            <w:hideMark/>
          </w:tcPr>
          <w:p w14:paraId="42D34C20"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2/3</w:t>
            </w:r>
          </w:p>
        </w:tc>
        <w:tc>
          <w:tcPr>
            <w:tcW w:w="2920" w:type="dxa"/>
            <w:tcBorders>
              <w:top w:val="nil"/>
              <w:left w:val="nil"/>
              <w:bottom w:val="single" w:sz="4" w:space="0" w:color="auto"/>
              <w:right w:val="single" w:sz="4" w:space="0" w:color="auto"/>
            </w:tcBorders>
            <w:noWrap/>
            <w:vAlign w:val="bottom"/>
            <w:hideMark/>
          </w:tcPr>
          <w:p w14:paraId="3F1C516D" w14:textId="77777777" w:rsidR="00C870E5" w:rsidRPr="000C5274" w:rsidRDefault="00C870E5" w:rsidP="00F93EE9">
            <w:pPr>
              <w:spacing w:after="0" w:line="240" w:lineRule="auto"/>
              <w:jc w:val="center"/>
              <w:rPr>
                <w:rFonts w:ascii="Cambria" w:eastAsia="Times New Roman" w:hAnsi="Cambria"/>
                <w:color w:val="000000"/>
              </w:rPr>
            </w:pPr>
            <w:r w:rsidRPr="000C5274">
              <w:rPr>
                <w:rFonts w:ascii="Cambria" w:eastAsia="Times New Roman" w:hAnsi="Cambria"/>
                <w:color w:val="000000"/>
              </w:rPr>
              <w:t>100%</w:t>
            </w:r>
          </w:p>
        </w:tc>
      </w:tr>
    </w:tbl>
    <w:p w14:paraId="6C311D90" w14:textId="1A887D1A" w:rsidR="00094D46" w:rsidRPr="00BA2B86" w:rsidRDefault="00C870E5" w:rsidP="00833A22">
      <w:pPr>
        <w:pStyle w:val="TableCaption"/>
      </w:pPr>
      <w:bookmarkStart w:id="4666" w:name="_Toc230163812"/>
      <w:r>
        <w:t xml:space="preserve">Table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Table \* ARABIC \s 1 </w:instrText>
      </w:r>
      <w:r>
        <w:rPr>
          <w:noProof/>
        </w:rPr>
        <w:fldChar w:fldCharType="separate"/>
      </w:r>
      <w:r w:rsidR="00942841">
        <w:rPr>
          <w:noProof/>
        </w:rPr>
        <w:t>6</w:t>
      </w:r>
      <w:r>
        <w:rPr>
          <w:noProof/>
        </w:rPr>
        <w:fldChar w:fldCharType="end"/>
      </w:r>
      <w:r>
        <w:t>: Paid Amount of Corporate Advance Expenses</w:t>
      </w:r>
      <w:bookmarkEnd w:id="4666"/>
    </w:p>
    <w:p w14:paraId="61FBB36D" w14:textId="73D195AD" w:rsidR="00BA2B86" w:rsidRPr="00BA2B86" w:rsidRDefault="004D63EF" w:rsidP="00F874DE">
      <w:pPr>
        <w:pStyle w:val="Heading2"/>
        <w:jc w:val="both"/>
        <w:rPr>
          <w:rFonts w:eastAsia="Times New Roman"/>
        </w:rPr>
      </w:pPr>
      <w:bookmarkStart w:id="4667" w:name="_Toc294014909"/>
      <w:bookmarkStart w:id="4668" w:name="_Toc295815778"/>
      <w:bookmarkStart w:id="4669" w:name="_Ref314570127"/>
      <w:bookmarkStart w:id="4670" w:name="_Toc314660918"/>
      <w:bookmarkStart w:id="4671" w:name="_Toc315634039"/>
      <w:bookmarkStart w:id="4672" w:name="_Toc11334967"/>
      <w:bookmarkStart w:id="4673" w:name="_Toc74052203"/>
      <w:bookmarkStart w:id="4674" w:name="_Toc90643588"/>
      <w:bookmarkStart w:id="4675" w:name="_Toc230163533"/>
      <w:bookmarkEnd w:id="4429"/>
      <w:r>
        <w:rPr>
          <w:rFonts w:eastAsia="Times New Roman"/>
        </w:rPr>
        <w:t xml:space="preserve">Reviewing and </w:t>
      </w:r>
      <w:r w:rsidR="00404356">
        <w:rPr>
          <w:rFonts w:eastAsia="Times New Roman"/>
        </w:rPr>
        <w:t>P</w:t>
      </w:r>
      <w:r>
        <w:rPr>
          <w:rFonts w:eastAsia="Times New Roman"/>
        </w:rPr>
        <w:t xml:space="preserve">rocessing </w:t>
      </w:r>
      <w:r w:rsidR="00404356">
        <w:rPr>
          <w:rFonts w:eastAsia="Times New Roman"/>
        </w:rPr>
        <w:t>C</w:t>
      </w:r>
      <w:r>
        <w:rPr>
          <w:rFonts w:eastAsia="Times New Roman"/>
        </w:rPr>
        <w:t>laims</w:t>
      </w:r>
      <w:bookmarkEnd w:id="4667"/>
      <w:bookmarkEnd w:id="4668"/>
      <w:bookmarkEnd w:id="4669"/>
      <w:bookmarkEnd w:id="4670"/>
      <w:bookmarkEnd w:id="4671"/>
      <w:bookmarkEnd w:id="4672"/>
      <w:bookmarkEnd w:id="4673"/>
      <w:bookmarkEnd w:id="4674"/>
      <w:bookmarkEnd w:id="4675"/>
    </w:p>
    <w:p w14:paraId="101F4041" w14:textId="37FE45EC" w:rsidR="00BA2B86" w:rsidRPr="00BA2B86" w:rsidRDefault="00BA2B86" w:rsidP="001879BA">
      <w:pPr>
        <w:pStyle w:val="BodyText"/>
      </w:pPr>
      <w:r w:rsidRPr="00BA2B86">
        <w:t xml:space="preserve">Once a claim is submitted, HUD </w:t>
      </w:r>
      <w:r w:rsidR="000C0C0A">
        <w:t>C</w:t>
      </w:r>
      <w:r w:rsidRPr="00BA2B86">
        <w:t>laim</w:t>
      </w:r>
      <w:r w:rsidR="000C0C0A">
        <w:t>s</w:t>
      </w:r>
      <w:r w:rsidRPr="00BA2B86">
        <w:t xml:space="preserve"> staff can use the Endorsed </w:t>
      </w:r>
      <w:r w:rsidR="0069640D">
        <w:t>Claims S</w:t>
      </w:r>
      <w:r w:rsidRPr="00BA2B86">
        <w:t xml:space="preserve">earch screen to </w:t>
      </w:r>
      <w:r w:rsidR="0069640D">
        <w:t>search for submitted</w:t>
      </w:r>
      <w:r w:rsidR="00FD0643">
        <w:t xml:space="preserve"> claims</w:t>
      </w:r>
      <w:r w:rsidRPr="00BA2B86">
        <w:t xml:space="preserve">. </w:t>
      </w:r>
    </w:p>
    <w:p w14:paraId="29E35E7C" w14:textId="4EAC4577" w:rsidR="00596F42" w:rsidRPr="00BA2B86" w:rsidRDefault="00FD0643" w:rsidP="001879BA">
      <w:pPr>
        <w:pStyle w:val="BodyText"/>
      </w:pPr>
      <w:r w:rsidRPr="00BA2B86">
        <w:t xml:space="preserve">The following table provides the </w:t>
      </w:r>
      <w:r>
        <w:t>claim type and status search criteria</w:t>
      </w:r>
      <w:r w:rsidRPr="00BA2B86">
        <w:t>:</w:t>
      </w:r>
    </w:p>
    <w:tbl>
      <w:tblPr>
        <w:tblW w:w="451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1"/>
        <w:gridCol w:w="3341"/>
        <w:gridCol w:w="1405"/>
        <w:gridCol w:w="1319"/>
      </w:tblGrid>
      <w:tr w:rsidR="00BA2B86" w:rsidRPr="000C5274" w14:paraId="1EE8AD6B" w14:textId="77777777" w:rsidTr="000C5274">
        <w:trPr>
          <w:tblHeader/>
        </w:trPr>
        <w:tc>
          <w:tcPr>
            <w:tcW w:w="1405"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451F2A7D" w14:textId="77777777" w:rsidR="00BA2B86" w:rsidRPr="000C5274" w:rsidRDefault="00BA2B86" w:rsidP="000E443B">
            <w:pPr>
              <w:pStyle w:val="Tableheader"/>
              <w:rPr>
                <w:rFonts w:ascii="Cambria" w:hAnsi="Cambria"/>
              </w:rPr>
            </w:pPr>
            <w:r w:rsidRPr="000C5274">
              <w:rPr>
                <w:rFonts w:ascii="Cambria" w:hAnsi="Cambria"/>
              </w:rPr>
              <w:t>Workflow Activity</w:t>
            </w:r>
          </w:p>
        </w:tc>
        <w:tc>
          <w:tcPr>
            <w:tcW w:w="1980"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57ADD659" w14:textId="77777777" w:rsidR="00BA2B86" w:rsidRPr="000C5274" w:rsidRDefault="00BA2B86" w:rsidP="000E443B">
            <w:pPr>
              <w:pStyle w:val="Tableheader"/>
              <w:rPr>
                <w:rFonts w:ascii="Cambria" w:hAnsi="Cambria"/>
              </w:rPr>
            </w:pPr>
            <w:r w:rsidRPr="000C5274">
              <w:rPr>
                <w:rFonts w:ascii="Cambria" w:hAnsi="Cambria"/>
              </w:rPr>
              <w:t>Servicing Type</w:t>
            </w:r>
          </w:p>
        </w:tc>
        <w:tc>
          <w:tcPr>
            <w:tcW w:w="833"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43050579" w14:textId="77777777" w:rsidR="00BA2B86" w:rsidRPr="000C5274" w:rsidRDefault="00BA2B86" w:rsidP="000E443B">
            <w:pPr>
              <w:pStyle w:val="Tableheader"/>
              <w:rPr>
                <w:rFonts w:ascii="Cambria" w:hAnsi="Cambria"/>
              </w:rPr>
            </w:pPr>
            <w:r w:rsidRPr="000C5274">
              <w:rPr>
                <w:rFonts w:ascii="Cambria" w:hAnsi="Cambria"/>
              </w:rPr>
              <w:t>Claim Status</w:t>
            </w:r>
          </w:p>
        </w:tc>
        <w:tc>
          <w:tcPr>
            <w:tcW w:w="782"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tcPr>
          <w:p w14:paraId="32AFD770" w14:textId="77777777" w:rsidR="00BA2B86" w:rsidRPr="000C5274" w:rsidRDefault="00BA2B86" w:rsidP="000E443B">
            <w:pPr>
              <w:pStyle w:val="Tableheader"/>
              <w:rPr>
                <w:rFonts w:ascii="Cambria" w:hAnsi="Cambria"/>
              </w:rPr>
            </w:pPr>
            <w:r w:rsidRPr="000C5274">
              <w:rPr>
                <w:rFonts w:ascii="Cambria" w:hAnsi="Cambria"/>
              </w:rPr>
              <w:t>Servicing Status</w:t>
            </w:r>
          </w:p>
        </w:tc>
      </w:tr>
      <w:tr w:rsidR="00BA2B86" w:rsidRPr="000C5274" w14:paraId="053DDFDF" w14:textId="77777777" w:rsidTr="000C5274">
        <w:tc>
          <w:tcPr>
            <w:tcW w:w="1405" w:type="pct"/>
            <w:tcBorders>
              <w:top w:val="single" w:sz="4" w:space="0" w:color="auto"/>
              <w:left w:val="single" w:sz="4" w:space="0" w:color="auto"/>
              <w:right w:val="single" w:sz="4" w:space="0" w:color="auto"/>
            </w:tcBorders>
            <w:vAlign w:val="center"/>
          </w:tcPr>
          <w:p w14:paraId="5F51B185" w14:textId="78C0D729"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 xml:space="preserve">earch claims that have been submitted and </w:t>
            </w:r>
            <w:r w:rsidRPr="000C5274">
              <w:rPr>
                <w:rFonts w:ascii="Cambria" w:hAnsi="Cambria"/>
              </w:rPr>
              <w:t>require review by HUD</w:t>
            </w:r>
          </w:p>
          <w:p w14:paraId="5C141860" w14:textId="733D38E6" w:rsidR="00BA2B86" w:rsidRPr="000C5274" w:rsidRDefault="00257E49" w:rsidP="00F93CBD">
            <w:pPr>
              <w:pStyle w:val="TableText"/>
              <w:rPr>
                <w:rFonts w:ascii="Cambria" w:hAnsi="Cambria"/>
              </w:rPr>
            </w:pPr>
            <w:r w:rsidRPr="000C5274">
              <w:rPr>
                <w:rFonts w:ascii="Cambria" w:hAnsi="Cambria"/>
              </w:rPr>
              <w:t>TIP</w:t>
            </w:r>
            <w:r w:rsidR="00FD0643" w:rsidRPr="000C5274">
              <w:rPr>
                <w:rFonts w:ascii="Cambria" w:hAnsi="Cambria"/>
              </w:rPr>
              <w:t>: Applicable only for CT 21, 23 &amp; 24</w:t>
            </w:r>
          </w:p>
        </w:tc>
        <w:tc>
          <w:tcPr>
            <w:tcW w:w="1980" w:type="pct"/>
            <w:tcBorders>
              <w:top w:val="single" w:sz="4" w:space="0" w:color="auto"/>
              <w:left w:val="single" w:sz="4" w:space="0" w:color="auto"/>
              <w:bottom w:val="single" w:sz="4" w:space="0" w:color="auto"/>
              <w:right w:val="single" w:sz="4" w:space="0" w:color="auto"/>
            </w:tcBorders>
            <w:vAlign w:val="center"/>
          </w:tcPr>
          <w:p w14:paraId="09F80BA5"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0BE37A95"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30E25E1A" w14:textId="77777777" w:rsidR="00BA2B86" w:rsidRPr="000C5274" w:rsidRDefault="00BA2B86" w:rsidP="00F874DE">
            <w:pPr>
              <w:pStyle w:val="UnorderedList"/>
              <w:jc w:val="both"/>
              <w:rPr>
                <w:noProof/>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7740D938" w14:textId="77777777" w:rsidR="00BA2B86" w:rsidRPr="000C5274" w:rsidRDefault="00BA2B86" w:rsidP="00F874DE">
            <w:pPr>
              <w:pStyle w:val="TableText"/>
              <w:jc w:val="both"/>
              <w:rPr>
                <w:rFonts w:ascii="Cambria" w:eastAsia="Times New Roman" w:hAnsi="Cambria"/>
                <w:bCs/>
                <w:caps/>
              </w:rPr>
            </w:pPr>
            <w:r w:rsidRPr="000C5274">
              <w:rPr>
                <w:rFonts w:ascii="Cambria" w:hAnsi="Cambria"/>
              </w:rPr>
              <w:t>Claim Filed by Servicer</w:t>
            </w:r>
          </w:p>
        </w:tc>
        <w:tc>
          <w:tcPr>
            <w:tcW w:w="782" w:type="pct"/>
            <w:tcBorders>
              <w:top w:val="single" w:sz="4" w:space="0" w:color="auto"/>
              <w:left w:val="single" w:sz="4" w:space="0" w:color="auto"/>
              <w:bottom w:val="single" w:sz="4" w:space="0" w:color="auto"/>
              <w:right w:val="single" w:sz="4" w:space="0" w:color="auto"/>
            </w:tcBorders>
            <w:vAlign w:val="center"/>
          </w:tcPr>
          <w:p w14:paraId="0DDA2804" w14:textId="77777777" w:rsidR="00BA2B86" w:rsidRPr="000C5274" w:rsidRDefault="00BA2B86" w:rsidP="006142FD">
            <w:pPr>
              <w:pStyle w:val="TableText"/>
              <w:rPr>
                <w:rFonts w:ascii="Cambria" w:hAnsi="Cambria"/>
              </w:rPr>
            </w:pPr>
            <w:r w:rsidRPr="000C5274">
              <w:rPr>
                <w:rFonts w:ascii="Cambria" w:hAnsi="Cambria"/>
              </w:rPr>
              <w:t>Ready for Review</w:t>
            </w:r>
          </w:p>
        </w:tc>
      </w:tr>
      <w:tr w:rsidR="00BA2B86" w:rsidRPr="000C5274" w14:paraId="0A31E581"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31C22D41" w14:textId="7DB736DE"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 xml:space="preserve">earch claims that have been re-submitted and </w:t>
            </w:r>
            <w:r w:rsidRPr="000C5274">
              <w:rPr>
                <w:rFonts w:ascii="Cambria" w:hAnsi="Cambria"/>
              </w:rPr>
              <w:t>require</w:t>
            </w:r>
            <w:r w:rsidR="00BA2B86" w:rsidRPr="000C5274">
              <w:rPr>
                <w:rFonts w:ascii="Cambria" w:hAnsi="Cambria"/>
              </w:rPr>
              <w:t xml:space="preserve"> re-review by HUD</w:t>
            </w:r>
          </w:p>
          <w:p w14:paraId="014ED5C8" w14:textId="02ED4D55" w:rsidR="00BA2B86" w:rsidRPr="000C5274" w:rsidRDefault="00257E49" w:rsidP="00F93CBD">
            <w:pPr>
              <w:pStyle w:val="TableText"/>
              <w:rPr>
                <w:rFonts w:ascii="Cambria" w:hAnsi="Cambria"/>
              </w:rPr>
            </w:pPr>
            <w:r w:rsidRPr="000C5274">
              <w:rPr>
                <w:rFonts w:ascii="Cambria" w:hAnsi="Cambria"/>
              </w:rPr>
              <w:t>TIP</w:t>
            </w:r>
            <w:r w:rsidR="00FD0643" w:rsidRPr="000C5274">
              <w:rPr>
                <w:rFonts w:ascii="Cambria" w:hAnsi="Cambria"/>
              </w:rPr>
              <w:t>: Applicable only for CT 21, 23 &amp; 24</w:t>
            </w:r>
          </w:p>
        </w:tc>
        <w:tc>
          <w:tcPr>
            <w:tcW w:w="1980" w:type="pct"/>
            <w:tcBorders>
              <w:top w:val="single" w:sz="4" w:space="0" w:color="auto"/>
              <w:left w:val="single" w:sz="4" w:space="0" w:color="auto"/>
              <w:bottom w:val="single" w:sz="4" w:space="0" w:color="auto"/>
              <w:right w:val="single" w:sz="4" w:space="0" w:color="auto"/>
            </w:tcBorders>
            <w:vAlign w:val="center"/>
          </w:tcPr>
          <w:p w14:paraId="486C11DA"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74F5BAE0"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120F1126"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67119653" w14:textId="77777777" w:rsidR="00BA2B86" w:rsidRPr="000C5274" w:rsidRDefault="00BA2B86" w:rsidP="00F874DE">
            <w:pPr>
              <w:pStyle w:val="TableText"/>
              <w:jc w:val="both"/>
              <w:rPr>
                <w:rFonts w:ascii="Cambria" w:hAnsi="Cambria"/>
              </w:rPr>
            </w:pPr>
            <w:r w:rsidRPr="000C5274">
              <w:rPr>
                <w:rFonts w:ascii="Cambria" w:hAnsi="Cambria"/>
              </w:rPr>
              <w:t>Claim Pending Additional Info</w:t>
            </w:r>
          </w:p>
        </w:tc>
        <w:tc>
          <w:tcPr>
            <w:tcW w:w="782" w:type="pct"/>
            <w:tcBorders>
              <w:top w:val="single" w:sz="4" w:space="0" w:color="auto"/>
              <w:left w:val="single" w:sz="4" w:space="0" w:color="auto"/>
              <w:bottom w:val="single" w:sz="4" w:space="0" w:color="auto"/>
              <w:right w:val="single" w:sz="4" w:space="0" w:color="auto"/>
            </w:tcBorders>
            <w:vAlign w:val="center"/>
          </w:tcPr>
          <w:p w14:paraId="28C0DED9" w14:textId="77777777" w:rsidR="00BA2B86" w:rsidRPr="000C5274" w:rsidRDefault="00BA2B86" w:rsidP="00F874DE">
            <w:pPr>
              <w:pStyle w:val="TableText"/>
              <w:jc w:val="both"/>
              <w:rPr>
                <w:rFonts w:ascii="Cambria" w:hAnsi="Cambria"/>
              </w:rPr>
            </w:pPr>
            <w:r w:rsidRPr="000C5274">
              <w:rPr>
                <w:rFonts w:ascii="Cambria" w:hAnsi="Cambria"/>
              </w:rPr>
              <w:t>Re Review</w:t>
            </w:r>
          </w:p>
        </w:tc>
      </w:tr>
      <w:tr w:rsidR="00BA2B86" w:rsidRPr="000C5274" w14:paraId="684768B3"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0AD741CB" w14:textId="77777777"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 xml:space="preserve">earch </w:t>
            </w:r>
            <w:r w:rsidRPr="000C5274">
              <w:rPr>
                <w:rFonts w:ascii="Cambria" w:hAnsi="Cambria"/>
              </w:rPr>
              <w:t xml:space="preserve">approved </w:t>
            </w:r>
            <w:r w:rsidR="00BA2B86" w:rsidRPr="000C5274">
              <w:rPr>
                <w:rFonts w:ascii="Cambria" w:hAnsi="Cambria"/>
              </w:rPr>
              <w:t>claims</w:t>
            </w:r>
          </w:p>
          <w:p w14:paraId="373E41F5" w14:textId="79D1500D" w:rsidR="00FC5AD9" w:rsidRPr="000C5274" w:rsidRDefault="00257E49" w:rsidP="00F93CBD">
            <w:pPr>
              <w:pStyle w:val="TableText"/>
              <w:rPr>
                <w:rFonts w:ascii="Cambria" w:hAnsi="Cambria"/>
              </w:rPr>
            </w:pPr>
            <w:r w:rsidRPr="000C5274">
              <w:rPr>
                <w:rFonts w:ascii="Cambria" w:hAnsi="Cambria"/>
              </w:rPr>
              <w:t>TIP</w:t>
            </w:r>
            <w:r w:rsidR="00FC5AD9" w:rsidRPr="000C5274">
              <w:rPr>
                <w:rFonts w:ascii="Cambria" w:hAnsi="Cambria"/>
              </w:rPr>
              <w:t xml:space="preserve">: </w:t>
            </w:r>
            <w:r w:rsidR="00FC5AD9" w:rsidRPr="000C5274">
              <w:rPr>
                <w:rFonts w:ascii="Cambria" w:hAnsi="Cambria"/>
                <w:noProof/>
              </w:rPr>
              <w:t>The timeline status must be selected as “All”.</w:t>
            </w:r>
          </w:p>
        </w:tc>
        <w:tc>
          <w:tcPr>
            <w:tcW w:w="1980" w:type="pct"/>
            <w:tcBorders>
              <w:top w:val="single" w:sz="4" w:space="0" w:color="auto"/>
              <w:left w:val="single" w:sz="4" w:space="0" w:color="auto"/>
              <w:bottom w:val="single" w:sz="4" w:space="0" w:color="auto"/>
              <w:right w:val="single" w:sz="4" w:space="0" w:color="auto"/>
            </w:tcBorders>
            <w:vAlign w:val="center"/>
          </w:tcPr>
          <w:p w14:paraId="6A752167"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2A8F5E9C" w14:textId="77777777" w:rsidR="00BA2B86" w:rsidRPr="000C5274" w:rsidRDefault="00BA2B86" w:rsidP="00F874DE">
            <w:pPr>
              <w:pStyle w:val="UnorderedList"/>
              <w:jc w:val="both"/>
              <w:rPr>
                <w:noProof/>
                <w:sz w:val="20"/>
                <w:szCs w:val="20"/>
              </w:rPr>
            </w:pPr>
            <w:r w:rsidRPr="000C5274">
              <w:rPr>
                <w:noProof/>
                <w:sz w:val="20"/>
                <w:szCs w:val="20"/>
              </w:rPr>
              <w:t xml:space="preserve">Claim Type 22 – Assignment </w:t>
            </w:r>
          </w:p>
          <w:p w14:paraId="592D599E"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3BD3DF29"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4A24FCCA" w14:textId="77777777" w:rsidR="00BA2B86" w:rsidRPr="000C5274" w:rsidRDefault="00BA2B86" w:rsidP="00F874DE">
            <w:pPr>
              <w:pStyle w:val="TableText"/>
              <w:jc w:val="both"/>
              <w:rPr>
                <w:rFonts w:ascii="Cambria" w:hAnsi="Cambria"/>
              </w:rPr>
            </w:pPr>
            <w:r w:rsidRPr="000C5274">
              <w:rPr>
                <w:rFonts w:ascii="Cambria" w:hAnsi="Cambria"/>
              </w:rPr>
              <w:t>Claim Approved for Payment</w:t>
            </w:r>
          </w:p>
        </w:tc>
        <w:tc>
          <w:tcPr>
            <w:tcW w:w="782" w:type="pct"/>
            <w:tcBorders>
              <w:top w:val="single" w:sz="4" w:space="0" w:color="auto"/>
              <w:left w:val="single" w:sz="4" w:space="0" w:color="auto"/>
              <w:bottom w:val="single" w:sz="4" w:space="0" w:color="auto"/>
              <w:right w:val="single" w:sz="4" w:space="0" w:color="auto"/>
            </w:tcBorders>
            <w:vAlign w:val="center"/>
          </w:tcPr>
          <w:p w14:paraId="0802A382" w14:textId="1D40C0E8" w:rsidR="00BA2B86" w:rsidRPr="000C5274" w:rsidRDefault="00FD0643" w:rsidP="00F874DE">
            <w:pPr>
              <w:pStyle w:val="TableText"/>
              <w:jc w:val="both"/>
              <w:rPr>
                <w:rFonts w:ascii="Cambria" w:hAnsi="Cambria"/>
              </w:rPr>
            </w:pPr>
            <w:r w:rsidRPr="000C5274">
              <w:rPr>
                <w:rFonts w:ascii="Cambria" w:hAnsi="Cambria"/>
              </w:rPr>
              <w:t>N/A</w:t>
            </w:r>
          </w:p>
        </w:tc>
      </w:tr>
      <w:tr w:rsidR="00BA2B86" w:rsidRPr="000C5274" w14:paraId="46EA5FEF"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168876E4" w14:textId="6AB11933"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 xml:space="preserve">earch for claims that have been approved but cancelled prior to payment submission to </w:t>
            </w:r>
            <w:r w:rsidR="00665CAF" w:rsidRPr="000C5274">
              <w:rPr>
                <w:rFonts w:ascii="Cambria" w:hAnsi="Cambria"/>
              </w:rPr>
              <w:t xml:space="preserve">the </w:t>
            </w:r>
            <w:r w:rsidR="00EC0D26" w:rsidRPr="000C5274">
              <w:rPr>
                <w:rFonts w:ascii="Cambria" w:hAnsi="Cambria"/>
              </w:rPr>
              <w:t>AM</w:t>
            </w:r>
          </w:p>
        </w:tc>
        <w:tc>
          <w:tcPr>
            <w:tcW w:w="1980" w:type="pct"/>
            <w:tcBorders>
              <w:top w:val="single" w:sz="4" w:space="0" w:color="auto"/>
              <w:left w:val="single" w:sz="4" w:space="0" w:color="auto"/>
              <w:bottom w:val="single" w:sz="4" w:space="0" w:color="auto"/>
              <w:right w:val="single" w:sz="4" w:space="0" w:color="auto"/>
            </w:tcBorders>
            <w:vAlign w:val="center"/>
          </w:tcPr>
          <w:p w14:paraId="0C45D6D5"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6E4F6039"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762B6968"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7A77C0F9" w14:textId="77777777" w:rsidR="00BA2B86" w:rsidRPr="000C5274" w:rsidRDefault="00BA2B86" w:rsidP="00F874DE">
            <w:pPr>
              <w:pStyle w:val="TableText"/>
              <w:jc w:val="both"/>
              <w:rPr>
                <w:rFonts w:ascii="Cambria" w:hAnsi="Cambria"/>
              </w:rPr>
            </w:pPr>
            <w:r w:rsidRPr="000C5274">
              <w:rPr>
                <w:rFonts w:ascii="Cambria" w:hAnsi="Cambria"/>
              </w:rPr>
              <w:t>Claim Approved for Payment</w:t>
            </w:r>
          </w:p>
        </w:tc>
        <w:tc>
          <w:tcPr>
            <w:tcW w:w="782" w:type="pct"/>
            <w:tcBorders>
              <w:top w:val="single" w:sz="4" w:space="0" w:color="auto"/>
              <w:left w:val="single" w:sz="4" w:space="0" w:color="auto"/>
              <w:bottom w:val="single" w:sz="4" w:space="0" w:color="auto"/>
              <w:right w:val="single" w:sz="4" w:space="0" w:color="auto"/>
            </w:tcBorders>
            <w:vAlign w:val="center"/>
          </w:tcPr>
          <w:p w14:paraId="5F331CF2" w14:textId="77777777" w:rsidR="00BA2B86" w:rsidRPr="000C5274" w:rsidRDefault="00BA2B86" w:rsidP="00F874DE">
            <w:pPr>
              <w:pStyle w:val="TableText"/>
              <w:jc w:val="both"/>
              <w:rPr>
                <w:rFonts w:ascii="Cambria" w:hAnsi="Cambria"/>
              </w:rPr>
            </w:pPr>
            <w:r w:rsidRPr="000C5274">
              <w:rPr>
                <w:rFonts w:ascii="Cambria" w:hAnsi="Cambria"/>
              </w:rPr>
              <w:t>Re Review</w:t>
            </w:r>
          </w:p>
        </w:tc>
      </w:tr>
      <w:tr w:rsidR="00BA2B86" w:rsidRPr="000C5274" w14:paraId="642392D4"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7C960232" w14:textId="77777777"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 xml:space="preserve">earch </w:t>
            </w:r>
            <w:r w:rsidRPr="000C5274">
              <w:rPr>
                <w:rFonts w:ascii="Cambria" w:hAnsi="Cambria"/>
              </w:rPr>
              <w:t>denied</w:t>
            </w:r>
            <w:r w:rsidR="00BA2B86" w:rsidRPr="000C5274">
              <w:rPr>
                <w:rFonts w:ascii="Cambria" w:hAnsi="Cambria"/>
              </w:rPr>
              <w:t xml:space="preserve"> claims</w:t>
            </w:r>
          </w:p>
          <w:p w14:paraId="286F1C82" w14:textId="745F383D" w:rsidR="00FC5AD9" w:rsidRPr="000C5274" w:rsidRDefault="0031555B" w:rsidP="00F93CBD">
            <w:pPr>
              <w:pStyle w:val="TableText"/>
              <w:rPr>
                <w:rFonts w:ascii="Cambria" w:hAnsi="Cambria"/>
              </w:rPr>
            </w:pPr>
            <w:r w:rsidRPr="000C5274">
              <w:rPr>
                <w:rFonts w:ascii="Cambria" w:hAnsi="Cambria"/>
              </w:rPr>
              <w:t>TIP</w:t>
            </w:r>
            <w:r w:rsidR="00FC5AD9" w:rsidRPr="000C5274">
              <w:rPr>
                <w:rFonts w:ascii="Cambria" w:hAnsi="Cambria"/>
              </w:rPr>
              <w:t xml:space="preserve">: </w:t>
            </w:r>
            <w:r w:rsidR="00FC5AD9" w:rsidRPr="000C5274">
              <w:rPr>
                <w:rFonts w:ascii="Cambria" w:hAnsi="Cambria"/>
                <w:noProof/>
              </w:rPr>
              <w:t>The timeline status must be selected as “All”.</w:t>
            </w:r>
          </w:p>
        </w:tc>
        <w:tc>
          <w:tcPr>
            <w:tcW w:w="1980" w:type="pct"/>
            <w:tcBorders>
              <w:top w:val="single" w:sz="4" w:space="0" w:color="auto"/>
              <w:left w:val="single" w:sz="4" w:space="0" w:color="auto"/>
              <w:bottom w:val="single" w:sz="4" w:space="0" w:color="auto"/>
              <w:right w:val="single" w:sz="4" w:space="0" w:color="auto"/>
            </w:tcBorders>
            <w:vAlign w:val="center"/>
          </w:tcPr>
          <w:p w14:paraId="49A5620C"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23E0317D"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6AD754FC"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61E439D0" w14:textId="77777777" w:rsidR="00BA2B86" w:rsidRPr="000C5274" w:rsidRDefault="00BA2B86" w:rsidP="00F874DE">
            <w:pPr>
              <w:pStyle w:val="TableText"/>
              <w:jc w:val="both"/>
              <w:rPr>
                <w:rFonts w:ascii="Cambria" w:hAnsi="Cambria"/>
              </w:rPr>
            </w:pPr>
            <w:r w:rsidRPr="000C5274">
              <w:rPr>
                <w:rFonts w:ascii="Cambria" w:hAnsi="Cambria"/>
              </w:rPr>
              <w:t>Claim Denied</w:t>
            </w:r>
          </w:p>
        </w:tc>
        <w:tc>
          <w:tcPr>
            <w:tcW w:w="782" w:type="pct"/>
            <w:tcBorders>
              <w:top w:val="single" w:sz="4" w:space="0" w:color="auto"/>
              <w:left w:val="single" w:sz="4" w:space="0" w:color="auto"/>
              <w:bottom w:val="single" w:sz="4" w:space="0" w:color="auto"/>
              <w:right w:val="single" w:sz="4" w:space="0" w:color="auto"/>
            </w:tcBorders>
            <w:vAlign w:val="center"/>
          </w:tcPr>
          <w:p w14:paraId="0B8ABA8E" w14:textId="6EEAC138" w:rsidR="00BA2B86" w:rsidRPr="000C5274" w:rsidRDefault="00FD0643" w:rsidP="00F874DE">
            <w:pPr>
              <w:pStyle w:val="TableText"/>
              <w:jc w:val="both"/>
              <w:rPr>
                <w:rFonts w:ascii="Cambria" w:hAnsi="Cambria"/>
              </w:rPr>
            </w:pPr>
            <w:r w:rsidRPr="000C5274">
              <w:rPr>
                <w:rFonts w:ascii="Cambria" w:hAnsi="Cambria"/>
              </w:rPr>
              <w:t>N/A</w:t>
            </w:r>
          </w:p>
        </w:tc>
      </w:tr>
      <w:tr w:rsidR="00BA2B86" w:rsidRPr="000C5274" w14:paraId="3C8DF14A"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12C3695C" w14:textId="77777777"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earch for claims that have been submitted for payment</w:t>
            </w:r>
          </w:p>
          <w:p w14:paraId="43C4C687" w14:textId="560FA9C7" w:rsidR="00FC5AD9" w:rsidRPr="000C5274" w:rsidRDefault="0031555B" w:rsidP="00F93CBD">
            <w:pPr>
              <w:pStyle w:val="TableText"/>
              <w:rPr>
                <w:rFonts w:ascii="Cambria" w:hAnsi="Cambria"/>
              </w:rPr>
            </w:pPr>
            <w:r w:rsidRPr="000C5274">
              <w:rPr>
                <w:rFonts w:ascii="Cambria" w:hAnsi="Cambria"/>
              </w:rPr>
              <w:t>TIP</w:t>
            </w:r>
            <w:r w:rsidR="00FC5AD9" w:rsidRPr="000C5274">
              <w:rPr>
                <w:rFonts w:ascii="Cambria" w:hAnsi="Cambria"/>
              </w:rPr>
              <w:t xml:space="preserve">: </w:t>
            </w:r>
            <w:r w:rsidR="00FC5AD9" w:rsidRPr="000C5274">
              <w:rPr>
                <w:rFonts w:ascii="Cambria" w:hAnsi="Cambria"/>
                <w:noProof/>
              </w:rPr>
              <w:t>The timeline status must be selected as “All”.</w:t>
            </w:r>
          </w:p>
        </w:tc>
        <w:tc>
          <w:tcPr>
            <w:tcW w:w="1980" w:type="pct"/>
            <w:tcBorders>
              <w:top w:val="single" w:sz="4" w:space="0" w:color="auto"/>
              <w:left w:val="single" w:sz="4" w:space="0" w:color="auto"/>
              <w:bottom w:val="single" w:sz="4" w:space="0" w:color="auto"/>
              <w:right w:val="single" w:sz="4" w:space="0" w:color="auto"/>
            </w:tcBorders>
            <w:vAlign w:val="center"/>
          </w:tcPr>
          <w:p w14:paraId="6F00F804"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13379C87" w14:textId="77777777" w:rsidR="00BA2B86" w:rsidRPr="000C5274" w:rsidRDefault="00BA2B86" w:rsidP="00F874DE">
            <w:pPr>
              <w:pStyle w:val="UnorderedList"/>
              <w:jc w:val="both"/>
              <w:rPr>
                <w:noProof/>
                <w:sz w:val="20"/>
                <w:szCs w:val="20"/>
              </w:rPr>
            </w:pPr>
            <w:r w:rsidRPr="000C5274">
              <w:rPr>
                <w:noProof/>
                <w:sz w:val="20"/>
                <w:szCs w:val="20"/>
              </w:rPr>
              <w:t xml:space="preserve">Claim Type 22 – Assignment </w:t>
            </w:r>
          </w:p>
          <w:p w14:paraId="577CB03F"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65824C7B"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52BD0497" w14:textId="77777777" w:rsidR="00BA2B86" w:rsidRPr="000C5274" w:rsidRDefault="00BA2B86" w:rsidP="00F874DE">
            <w:pPr>
              <w:pStyle w:val="TableText"/>
              <w:jc w:val="both"/>
              <w:rPr>
                <w:rFonts w:ascii="Cambria" w:hAnsi="Cambria"/>
              </w:rPr>
            </w:pPr>
            <w:r w:rsidRPr="000C5274">
              <w:rPr>
                <w:rFonts w:ascii="Cambria" w:hAnsi="Cambria"/>
              </w:rPr>
              <w:t>Claim Submitted for Payment</w:t>
            </w:r>
          </w:p>
        </w:tc>
        <w:tc>
          <w:tcPr>
            <w:tcW w:w="782" w:type="pct"/>
            <w:tcBorders>
              <w:top w:val="single" w:sz="4" w:space="0" w:color="auto"/>
              <w:left w:val="single" w:sz="4" w:space="0" w:color="auto"/>
              <w:bottom w:val="single" w:sz="4" w:space="0" w:color="auto"/>
              <w:right w:val="single" w:sz="4" w:space="0" w:color="auto"/>
            </w:tcBorders>
            <w:vAlign w:val="center"/>
          </w:tcPr>
          <w:p w14:paraId="38660300" w14:textId="55610106" w:rsidR="00BA2B86" w:rsidRPr="000C5274" w:rsidRDefault="00FD0643" w:rsidP="00F874DE">
            <w:pPr>
              <w:pStyle w:val="TableText"/>
              <w:jc w:val="both"/>
              <w:rPr>
                <w:rFonts w:ascii="Cambria" w:hAnsi="Cambria"/>
              </w:rPr>
            </w:pPr>
            <w:r w:rsidRPr="000C5274">
              <w:rPr>
                <w:rFonts w:ascii="Cambria" w:hAnsi="Cambria"/>
              </w:rPr>
              <w:t>N/A</w:t>
            </w:r>
          </w:p>
        </w:tc>
      </w:tr>
      <w:tr w:rsidR="00BA2B86" w:rsidRPr="000C5274" w14:paraId="1FE37EBA" w14:textId="77777777" w:rsidTr="000C5274">
        <w:tc>
          <w:tcPr>
            <w:tcW w:w="1405" w:type="pct"/>
            <w:tcBorders>
              <w:top w:val="single" w:sz="4" w:space="0" w:color="auto"/>
              <w:left w:val="single" w:sz="4" w:space="0" w:color="auto"/>
              <w:bottom w:val="single" w:sz="4" w:space="0" w:color="auto"/>
              <w:right w:val="single" w:sz="4" w:space="0" w:color="auto"/>
            </w:tcBorders>
            <w:vAlign w:val="center"/>
          </w:tcPr>
          <w:p w14:paraId="3AC3D3BC" w14:textId="77777777" w:rsidR="00BA2B86" w:rsidRPr="000C5274" w:rsidRDefault="00FD0643" w:rsidP="00F93CBD">
            <w:pPr>
              <w:pStyle w:val="TableText"/>
              <w:rPr>
                <w:rFonts w:ascii="Cambria" w:hAnsi="Cambria"/>
              </w:rPr>
            </w:pPr>
            <w:r w:rsidRPr="000C5274">
              <w:rPr>
                <w:rFonts w:ascii="Cambria" w:hAnsi="Cambria"/>
              </w:rPr>
              <w:t>S</w:t>
            </w:r>
            <w:r w:rsidR="00BA2B86" w:rsidRPr="000C5274">
              <w:rPr>
                <w:rFonts w:ascii="Cambria" w:hAnsi="Cambria"/>
              </w:rPr>
              <w:t>earch for claims that have been paid</w:t>
            </w:r>
          </w:p>
          <w:p w14:paraId="2C6E7901" w14:textId="0036D2B2" w:rsidR="00FC5AD9" w:rsidRPr="000C5274" w:rsidRDefault="0031555B" w:rsidP="00F93CBD">
            <w:pPr>
              <w:pStyle w:val="TableText"/>
              <w:rPr>
                <w:rFonts w:ascii="Cambria" w:hAnsi="Cambria"/>
              </w:rPr>
            </w:pPr>
            <w:r w:rsidRPr="000C5274">
              <w:rPr>
                <w:rFonts w:ascii="Cambria" w:hAnsi="Cambria"/>
              </w:rPr>
              <w:t>TIP</w:t>
            </w:r>
            <w:r w:rsidR="00FC5AD9" w:rsidRPr="000C5274">
              <w:rPr>
                <w:rFonts w:ascii="Cambria" w:hAnsi="Cambria"/>
              </w:rPr>
              <w:t xml:space="preserve">: </w:t>
            </w:r>
            <w:r w:rsidR="00FC5AD9" w:rsidRPr="000C5274">
              <w:rPr>
                <w:rFonts w:ascii="Cambria" w:hAnsi="Cambria"/>
                <w:noProof/>
              </w:rPr>
              <w:t>The timeline status must be selected as “All”.</w:t>
            </w:r>
          </w:p>
        </w:tc>
        <w:tc>
          <w:tcPr>
            <w:tcW w:w="1980" w:type="pct"/>
            <w:tcBorders>
              <w:top w:val="single" w:sz="4" w:space="0" w:color="auto"/>
              <w:left w:val="single" w:sz="4" w:space="0" w:color="auto"/>
              <w:bottom w:val="single" w:sz="4" w:space="0" w:color="auto"/>
              <w:right w:val="single" w:sz="4" w:space="0" w:color="auto"/>
            </w:tcBorders>
            <w:vAlign w:val="center"/>
          </w:tcPr>
          <w:p w14:paraId="2524DC07" w14:textId="77777777" w:rsidR="00BA2B86" w:rsidRPr="000C5274" w:rsidRDefault="00BA2B86" w:rsidP="00F874DE">
            <w:pPr>
              <w:pStyle w:val="UnorderedList"/>
              <w:jc w:val="both"/>
              <w:rPr>
                <w:noProof/>
                <w:sz w:val="20"/>
                <w:szCs w:val="20"/>
              </w:rPr>
            </w:pPr>
            <w:r w:rsidRPr="000C5274">
              <w:rPr>
                <w:noProof/>
                <w:sz w:val="20"/>
                <w:szCs w:val="20"/>
              </w:rPr>
              <w:t xml:space="preserve">Claim Type 21 – DIL/FCL </w:t>
            </w:r>
          </w:p>
          <w:p w14:paraId="1219C905" w14:textId="77777777" w:rsidR="00BA2B86" w:rsidRPr="000C5274" w:rsidRDefault="00BA2B86" w:rsidP="00F874DE">
            <w:pPr>
              <w:pStyle w:val="UnorderedList"/>
              <w:jc w:val="both"/>
              <w:rPr>
                <w:noProof/>
                <w:sz w:val="20"/>
                <w:szCs w:val="20"/>
              </w:rPr>
            </w:pPr>
            <w:r w:rsidRPr="000C5274">
              <w:rPr>
                <w:noProof/>
                <w:sz w:val="20"/>
                <w:szCs w:val="20"/>
              </w:rPr>
              <w:t xml:space="preserve">Claim Type 22 – Assignment </w:t>
            </w:r>
          </w:p>
          <w:p w14:paraId="02417B71" w14:textId="77777777" w:rsidR="00BA2B86" w:rsidRPr="000C5274" w:rsidRDefault="00BA2B86" w:rsidP="00F874DE">
            <w:pPr>
              <w:pStyle w:val="UnorderedList"/>
              <w:jc w:val="both"/>
              <w:rPr>
                <w:noProof/>
                <w:sz w:val="20"/>
                <w:szCs w:val="20"/>
              </w:rPr>
            </w:pPr>
            <w:r w:rsidRPr="000C5274">
              <w:rPr>
                <w:noProof/>
                <w:sz w:val="20"/>
                <w:szCs w:val="20"/>
              </w:rPr>
              <w:t xml:space="preserve">Claim Type 23 - Short Sale/ Mortgagor's Sale (Pre-Fcl) </w:t>
            </w:r>
          </w:p>
          <w:p w14:paraId="2529617D" w14:textId="77777777" w:rsidR="00BA2B86" w:rsidRPr="000C5274" w:rsidRDefault="00BA2B86" w:rsidP="00F874DE">
            <w:pPr>
              <w:pStyle w:val="UnorderedList"/>
              <w:jc w:val="both"/>
              <w:rPr>
                <w:noProof/>
                <w:sz w:val="20"/>
                <w:szCs w:val="20"/>
              </w:rPr>
            </w:pPr>
            <w:r w:rsidRPr="000C5274">
              <w:rPr>
                <w:noProof/>
                <w:sz w:val="20"/>
                <w:szCs w:val="20"/>
              </w:rPr>
              <w:t>Claim Type 24 – HECM Supplemental</w:t>
            </w:r>
          </w:p>
        </w:tc>
        <w:tc>
          <w:tcPr>
            <w:tcW w:w="833" w:type="pct"/>
            <w:tcBorders>
              <w:top w:val="single" w:sz="4" w:space="0" w:color="auto"/>
              <w:left w:val="single" w:sz="4" w:space="0" w:color="auto"/>
              <w:bottom w:val="single" w:sz="4" w:space="0" w:color="auto"/>
              <w:right w:val="single" w:sz="4" w:space="0" w:color="auto"/>
            </w:tcBorders>
            <w:vAlign w:val="center"/>
          </w:tcPr>
          <w:p w14:paraId="3F8DBE2C" w14:textId="77777777" w:rsidR="00BA2B86" w:rsidRPr="000C5274" w:rsidRDefault="00BA2B86" w:rsidP="00F874DE">
            <w:pPr>
              <w:pStyle w:val="TableText"/>
              <w:jc w:val="both"/>
              <w:rPr>
                <w:rFonts w:ascii="Cambria" w:hAnsi="Cambria"/>
              </w:rPr>
            </w:pPr>
            <w:r w:rsidRPr="000C5274">
              <w:rPr>
                <w:rFonts w:ascii="Cambria" w:hAnsi="Cambria"/>
              </w:rPr>
              <w:t>Claim Paid</w:t>
            </w:r>
          </w:p>
        </w:tc>
        <w:tc>
          <w:tcPr>
            <w:tcW w:w="782" w:type="pct"/>
            <w:tcBorders>
              <w:top w:val="single" w:sz="4" w:space="0" w:color="auto"/>
              <w:left w:val="single" w:sz="4" w:space="0" w:color="auto"/>
              <w:bottom w:val="single" w:sz="4" w:space="0" w:color="auto"/>
              <w:right w:val="single" w:sz="4" w:space="0" w:color="auto"/>
            </w:tcBorders>
            <w:vAlign w:val="center"/>
          </w:tcPr>
          <w:p w14:paraId="3BC56C96" w14:textId="0CFABD17" w:rsidR="00BA2B86" w:rsidRPr="000C5274" w:rsidRDefault="00FD0643" w:rsidP="00F874DE">
            <w:pPr>
              <w:pStyle w:val="TableText"/>
              <w:jc w:val="both"/>
              <w:rPr>
                <w:rFonts w:ascii="Cambria" w:hAnsi="Cambria"/>
              </w:rPr>
            </w:pPr>
            <w:r w:rsidRPr="000C5274">
              <w:rPr>
                <w:rFonts w:ascii="Cambria" w:hAnsi="Cambria"/>
              </w:rPr>
              <w:t>N/A</w:t>
            </w:r>
          </w:p>
        </w:tc>
      </w:tr>
    </w:tbl>
    <w:p w14:paraId="2962D59D" w14:textId="4317BDED" w:rsidR="00B30D71" w:rsidRDefault="00B30D71" w:rsidP="001879BA">
      <w:pPr>
        <w:pStyle w:val="TableCaption"/>
      </w:pPr>
      <w:bookmarkStart w:id="4676" w:name="_Toc90643821"/>
      <w:bookmarkStart w:id="4677" w:name="_Toc230163813"/>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7</w:t>
      </w:r>
      <w:r w:rsidR="00764635">
        <w:rPr>
          <w:noProof/>
        </w:rPr>
        <w:fldChar w:fldCharType="end"/>
      </w:r>
      <w:r w:rsidR="00FD0643">
        <w:t>: Search Criteria by Claim T</w:t>
      </w:r>
      <w:r w:rsidR="000C0C0A">
        <w:t>yp</w:t>
      </w:r>
      <w:r w:rsidR="00FD0643">
        <w:t>e</w:t>
      </w:r>
      <w:bookmarkEnd w:id="4676"/>
      <w:bookmarkEnd w:id="4677"/>
    </w:p>
    <w:bookmarkStart w:id="4678" w:name="_Toc314310449"/>
    <w:bookmarkStart w:id="4679" w:name="_Toc314660919"/>
    <w:bookmarkStart w:id="4680" w:name="_Toc315634040"/>
    <w:bookmarkStart w:id="4681" w:name="_Toc11334968"/>
    <w:bookmarkStart w:id="4682" w:name="_Toc74052204"/>
    <w:bookmarkStart w:id="4683" w:name="_Toc90643589"/>
    <w:bookmarkStart w:id="4684" w:name="_Toc230163534"/>
    <w:bookmarkStart w:id="4685" w:name="_Toc294014915"/>
    <w:bookmarkStart w:id="4686" w:name="_Toc295815785"/>
    <w:p w14:paraId="39F0748E" w14:textId="0FC65BF8" w:rsidR="00160687" w:rsidRDefault="00160687" w:rsidP="00372B16">
      <w:pPr>
        <w:pStyle w:val="Heading3"/>
        <w:ind w:left="1080" w:hanging="1080"/>
        <w:jc w:val="both"/>
      </w:pPr>
      <w:r w:rsidRPr="0023543C">
        <mc:AlternateContent>
          <mc:Choice Requires="wps">
            <w:drawing>
              <wp:anchor distT="0" distB="0" distL="114300" distR="114300" simplePos="0" relativeHeight="251640832" behindDoc="1" locked="1" layoutInCell="1" allowOverlap="1" wp14:anchorId="26905033" wp14:editId="736277D3">
                <wp:simplePos x="0" y="0"/>
                <wp:positionH relativeFrom="column">
                  <wp:posOffset>3633470</wp:posOffset>
                </wp:positionH>
                <wp:positionV relativeFrom="paragraph">
                  <wp:posOffset>594995</wp:posOffset>
                </wp:positionV>
                <wp:extent cx="2137410" cy="509905"/>
                <wp:effectExtent l="38100" t="38100" r="91440" b="99695"/>
                <wp:wrapTight wrapText="bothSides">
                  <wp:wrapPolygon edited="0">
                    <wp:start x="0" y="-1614"/>
                    <wp:lineTo x="-385" y="-807"/>
                    <wp:lineTo x="-385" y="22595"/>
                    <wp:lineTo x="0" y="25016"/>
                    <wp:lineTo x="21947" y="25016"/>
                    <wp:lineTo x="22332" y="12912"/>
                    <wp:lineTo x="22332" y="12105"/>
                    <wp:lineTo x="21947" y="0"/>
                    <wp:lineTo x="21947" y="-1614"/>
                    <wp:lineTo x="0" y="-1614"/>
                  </wp:wrapPolygon>
                </wp:wrapTight>
                <wp:docPr id="1815" name="Text Box 1815"/>
                <wp:cNvGraphicFramePr/>
                <a:graphic xmlns:a="http://schemas.openxmlformats.org/drawingml/2006/main">
                  <a:graphicData uri="http://schemas.microsoft.com/office/word/2010/wordprocessingShape">
                    <wps:wsp>
                      <wps:cNvSpPr txBox="1"/>
                      <wps:spPr>
                        <a:xfrm>
                          <a:off x="0" y="0"/>
                          <a:ext cx="2137410" cy="50990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7C3792CD" w14:textId="77777777" w:rsidR="00C75845" w:rsidRDefault="00C75845" w:rsidP="00160687">
                            <w:pPr>
                              <w:pStyle w:val="NoteBox"/>
                            </w:pPr>
                            <w:r w:rsidRPr="00BA2B86">
                              <w:t>Claim Type 22 i</w:t>
                            </w:r>
                            <w:r>
                              <w:t>s auto-approved upon submission.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6905033" id="Text Box 1815" o:spid="_x0000_s1036" type="#_x0000_t202" style="position:absolute;left:0;text-align:left;margin-left:286.1pt;margin-top:46.85pt;width:168.3pt;height:40.1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ABjY3QIAADgGAAAOAAAAZHJzL2Uyb0RvYy54bWysVFtP2zAUfp+0/2D5fSQpLdCKFHUgpkkM&#10;EGXi2XWcJsLx8Wy3Sffrd3zS29hemPaS+NzPd26XV12j2Vo5X4PJeXaScqaMhKI2y5x/f779dMGZ&#10;D8IUQoNROd8oz6+mHz9ctnaiBlCBLpRj6MT4SWtzXoVgJ0niZaUa4U/AKoPCElwjApJumRROtOi9&#10;0ckgTc+SFlxhHUjlPXJveiGfkv+yVDI8lKVXgemcY26Bvo6+i/hNppdisnTCVrXcpiH+IYtG1AaD&#10;7l3diCDYytV/uGpq6cBDGU4kNAmUZS0VYUA0WfoGzbwSVhEWLI63+zL5/+dW3q/n9tGx0H2GDhsY&#10;C9JaP/HIjHi60jXxj5kylGMJN/uyqS4wicxBdno+zFAkUTZKx+N0FN0kB2vrfPiioGHxkXOHbaFq&#10;ifWdD73qTiUG86Dr4rbWmog4CupaO7YW2MTFMiNTvWq+QdHzxqM0pVZiSJqcqE4J/OZJG9bm/Ox0&#10;lJIHAzFEH12bGErRwGBKhHgVlJtXRcsWeuWeRBGxXWAcVtQRxOlF1hM4TYNzTCBSQi9xDYLmzEF4&#10;qUNFLYwViy4jxgMQLeQrsYW2leiRDMnNoSI7HLBLhlAd5ZkcmkWvsNEqhtLmSZWsLqhnkbGvSx9I&#10;SKlMoHZj0Ug7apVYkfcYbvWjaZ/Ue4z3FhQZTNgbN7UBR7V5k3bxuku57PWxHke44zN0iw6B4yzT&#10;SETWAooNzji2hCbYW3lbYyvuhA+PwuG+Y+fwhoUH/JQacEhg++KsAvfzb/yoj2uIUs5avB859z9W&#10;winO9FeDCzrOhkN0G4gYjs4HSLhjyeJYYlbNNeB0Z3gtraRn1A969ywdNC946mYxKoqEkRgbR233&#10;vA79VcNTKdVsRkp4YqwId2ZuZXQdyxxH8Ll7Ec5udzHgFt/D7tKIyZuV7HWjpYHZKkBZ074eqrpt&#10;AJ4nGs3tKY3375gmrcPBn/4CAAD//wMAUEsDBBQABgAIAAAAIQA9I5q+3wAAAAoBAAAPAAAAZHJz&#10;L2Rvd25yZXYueG1sTI9BTsMwEEX3SNzBGiR21CEF0oY4Fa0E3RQJAgeYxiaJiMdR7CaG0zOsYDma&#10;p//fLzbR9mIyo+8cKbheJCAM1U531Ch4f3u8WoHwAUlj78go+DIeNuX5WYG5djO9mqkKjeAQ8jkq&#10;aEMYcil93RqLfuEGQ/z7cKPFwOfYSD3izOG2l2mS3EmLHXFDi4PZtab+rE5Wwfd+iU/bQ/S7/Yue&#10;tzFWzzhVSl1exId7EMHE8AfDrz6rQ8lOR3ci7UWv4DZLU0YVrJcZCAbWyYq3HJnMbhKQZSH/Tyh/&#10;AAAA//8DAFBLAQItABQABgAIAAAAIQC2gziS/gAAAOEBAAATAAAAAAAAAAAAAAAAAAAAAABbQ29u&#10;dGVudF9UeXBlc10ueG1sUEsBAi0AFAAGAAgAAAAhADj9If/WAAAAlAEAAAsAAAAAAAAAAAAAAAAA&#10;LwEAAF9yZWxzLy5yZWxzUEsBAi0AFAAGAAgAAAAhAPQAGNjdAgAAOAYAAA4AAAAAAAAAAAAAAAAA&#10;LgIAAGRycy9lMm9Eb2MueG1sUEsBAi0AFAAGAAgAAAAhAD0jmr7fAAAACgEAAA8AAAAAAAAAAAAA&#10;AAAANwUAAGRycy9kb3ducmV2LnhtbFBLBQYAAAAABAAEAPMAAABDBgAAAAA=&#10;" fillcolor="#f2f2f2 [3052]" stroked="f" strokeweight=".5pt">
                <v:shadow on="t" color="black" opacity="26214f" origin="-.5,-.5" offset=".74836mm,.74836mm"/>
                <v:textbox>
                  <w:txbxContent>
                    <w:p w14:paraId="7C3792CD" w14:textId="77777777" w:rsidR="00C75845" w:rsidRDefault="00C75845" w:rsidP="00160687">
                      <w:pPr>
                        <w:pStyle w:val="NoteBox"/>
                      </w:pPr>
                      <w:r w:rsidRPr="00BA2B86">
                        <w:t>Claim Type 22 i</w:t>
                      </w:r>
                      <w:r>
                        <w:t>s auto-approved upon submission.</w:t>
                      </w:r>
                    </w:p>
                  </w:txbxContent>
                </v:textbox>
                <w10:wrap type="tight"/>
                <w10:anchorlock/>
              </v:shape>
            </w:pict>
          </mc:Fallback>
        </mc:AlternateContent>
      </w:r>
      <w:bookmarkStart w:id="4687" w:name="_Toc314310450"/>
      <w:bookmarkStart w:id="4688" w:name="_Toc314660920"/>
      <w:bookmarkEnd w:id="4678"/>
      <w:bookmarkEnd w:id="4679"/>
      <w:r w:rsidRPr="0023543C">
        <w:t>Approving</w:t>
      </w:r>
      <w:r w:rsidRPr="003D2580">
        <w:t xml:space="preserve"> a </w:t>
      </w:r>
      <w:r w:rsidR="00FD0643">
        <w:t>C</w:t>
      </w:r>
      <w:r w:rsidRPr="003D2580">
        <w:t>laim</w:t>
      </w:r>
      <w:bookmarkEnd w:id="4680"/>
      <w:bookmarkEnd w:id="4681"/>
      <w:bookmarkEnd w:id="4682"/>
      <w:bookmarkEnd w:id="4683"/>
      <w:bookmarkEnd w:id="4684"/>
      <w:bookmarkEnd w:id="4687"/>
      <w:bookmarkEnd w:id="4688"/>
      <w:r w:rsidR="00BB3E2D">
        <w:fldChar w:fldCharType="begin"/>
      </w:r>
      <w:r w:rsidR="00BB3E2D">
        <w:instrText xml:space="preserve"> XE "</w:instrText>
      </w:r>
      <w:r w:rsidR="00BB3E2D" w:rsidRPr="003A5792">
        <w:instrText>Approving a Claim</w:instrText>
      </w:r>
      <w:r w:rsidR="00BB3E2D">
        <w:instrText xml:space="preserve">" </w:instrText>
      </w:r>
      <w:r w:rsidR="00BB3E2D">
        <w:fldChar w:fldCharType="end"/>
      </w:r>
    </w:p>
    <w:p w14:paraId="58B43623" w14:textId="77777777" w:rsidR="00160687" w:rsidRPr="003D2580" w:rsidRDefault="00160687" w:rsidP="001879BA">
      <w:pPr>
        <w:pStyle w:val="BodyText"/>
      </w:pPr>
      <w:r>
        <w:t>To approve a claim:</w:t>
      </w:r>
    </w:p>
    <w:p w14:paraId="148DD2A8" w14:textId="77777777" w:rsidR="00160687" w:rsidRPr="00BA2B86" w:rsidRDefault="00160687" w:rsidP="006C3C3F">
      <w:pPr>
        <w:pStyle w:val="OrderedList"/>
        <w:numPr>
          <w:ilvl w:val="0"/>
          <w:numId w:val="376"/>
        </w:numPr>
        <w:jc w:val="both"/>
      </w:pPr>
      <w:r>
        <w:t xml:space="preserve">On the </w:t>
      </w:r>
      <w:r w:rsidRPr="00874FA5">
        <w:rPr>
          <w:b/>
        </w:rPr>
        <w:t>Endorsed Claims Search</w:t>
      </w:r>
      <w:r>
        <w:t xml:space="preserve"> </w:t>
      </w:r>
      <w:r w:rsidRPr="00BA2B86">
        <w:t>Screen</w:t>
      </w:r>
      <w:r>
        <w:t>, e</w:t>
      </w:r>
      <w:r w:rsidRPr="00BA2B86">
        <w:t xml:space="preserve">nter the search criteria to review the submitted claims and click </w:t>
      </w:r>
      <w:r w:rsidRPr="00874FA5">
        <w:rPr>
          <w:b/>
        </w:rPr>
        <w:t>Search.</w:t>
      </w:r>
    </w:p>
    <w:p w14:paraId="1FD726C3" w14:textId="6151101B" w:rsidR="00160687" w:rsidRPr="00BA2B86" w:rsidRDefault="00160687" w:rsidP="006C3C3F">
      <w:pPr>
        <w:pStyle w:val="OrderedList"/>
        <w:numPr>
          <w:ilvl w:val="0"/>
          <w:numId w:val="376"/>
        </w:numPr>
        <w:jc w:val="both"/>
      </w:pPr>
      <w:r>
        <w:t>From the search results, select a claim to review</w:t>
      </w:r>
      <w:r w:rsidR="009616BC">
        <w:t>.</w:t>
      </w:r>
    </w:p>
    <w:p w14:paraId="1BF6D55E" w14:textId="2590FDE6" w:rsidR="00160687" w:rsidRPr="009B0430" w:rsidRDefault="00160687" w:rsidP="006C3C3F">
      <w:pPr>
        <w:pStyle w:val="OrderedList"/>
        <w:numPr>
          <w:ilvl w:val="0"/>
          <w:numId w:val="376"/>
        </w:numPr>
        <w:jc w:val="both"/>
      </w:pPr>
      <w:r w:rsidRPr="003D2580">
        <w:t xml:space="preserve">On the </w:t>
      </w:r>
      <w:r w:rsidRPr="001445BE">
        <w:rPr>
          <w:b/>
        </w:rPr>
        <w:t>Claims Steps</w:t>
      </w:r>
      <w:r w:rsidRPr="003D2580">
        <w:t xml:space="preserve"> screen for </w:t>
      </w:r>
      <w:r w:rsidRPr="00BA2B86">
        <w:t xml:space="preserve">the claim type </w:t>
      </w:r>
      <w:r w:rsidRPr="003D2580">
        <w:t>timeline,</w:t>
      </w:r>
      <w:r>
        <w:t xml:space="preserve"> s</w:t>
      </w:r>
      <w:r w:rsidRPr="003D2580">
        <w:t xml:space="preserve">elect the </w:t>
      </w:r>
      <w:r w:rsidRPr="001445BE">
        <w:rPr>
          <w:b/>
        </w:rPr>
        <w:t>magnifying glass icon</w:t>
      </w:r>
      <w:r w:rsidRPr="003D2580">
        <w:t xml:space="preserve"> beside </w:t>
      </w:r>
      <w:r w:rsidR="00B33EF5" w:rsidRPr="00B33EF5">
        <w:t>Step</w:t>
      </w:r>
      <w:r w:rsidR="009616BC">
        <w:t xml:space="preserve"> </w:t>
      </w:r>
      <w:r w:rsidRPr="003D2580">
        <w:t xml:space="preserve">2 </w:t>
      </w:r>
      <w:r w:rsidRPr="009616BC">
        <w:rPr>
          <w:b/>
        </w:rPr>
        <w:t>Ready for Review</w:t>
      </w:r>
      <w:r w:rsidR="009616BC">
        <w:t>.</w:t>
      </w:r>
      <w:r w:rsidRPr="003D2580">
        <w:t xml:space="preserve"> </w:t>
      </w:r>
    </w:p>
    <w:p w14:paraId="0AD4F601" w14:textId="2720A846" w:rsidR="00160687" w:rsidRPr="007C5F35" w:rsidRDefault="00232BA0" w:rsidP="003B6226">
      <w:pPr>
        <w:pStyle w:val="BodyText"/>
        <w:jc w:val="center"/>
        <w:rPr>
          <w:color w:val="FF0000"/>
        </w:rPr>
      </w:pPr>
      <w:r>
        <w:rPr>
          <w:noProof/>
        </w:rPr>
        <w:drawing>
          <wp:inline distT="0" distB="0" distL="0" distR="0" wp14:anchorId="45A7687C" wp14:editId="249CFCAC">
            <wp:extent cx="4362450" cy="936342"/>
            <wp:effectExtent l="0" t="0" r="0" b="0"/>
            <wp:docPr id="3056" name="Picture 305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6" name="Picture 3056" descr="Graphical user interface, text, application&#10;&#10;Description automatically generated"/>
                    <pic:cNvPicPr/>
                  </pic:nvPicPr>
                  <pic:blipFill>
                    <a:blip r:embed="rId452"/>
                    <a:stretch>
                      <a:fillRect/>
                    </a:stretch>
                  </pic:blipFill>
                  <pic:spPr>
                    <a:xfrm>
                      <a:off x="0" y="0"/>
                      <a:ext cx="4395099" cy="943350"/>
                    </a:xfrm>
                    <a:prstGeom prst="rect">
                      <a:avLst/>
                    </a:prstGeom>
                  </pic:spPr>
                </pic:pic>
              </a:graphicData>
            </a:graphic>
          </wp:inline>
        </w:drawing>
      </w:r>
    </w:p>
    <w:p w14:paraId="26EE4062" w14:textId="0533D624" w:rsidR="00160687" w:rsidRPr="007C5F35" w:rsidRDefault="00F42A42" w:rsidP="001879BA">
      <w:pPr>
        <w:pStyle w:val="FigureCaption0"/>
      </w:pPr>
      <w:bookmarkStart w:id="4689" w:name="_Toc74053152"/>
      <w:bookmarkStart w:id="4690" w:name="_Toc90644533"/>
      <w:bookmarkStart w:id="4691" w:name="_Toc23016428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59</w:t>
      </w:r>
      <w:r>
        <w:rPr>
          <w:noProof/>
        </w:rPr>
        <w:fldChar w:fldCharType="end"/>
      </w:r>
      <w:r w:rsidR="00665CAF">
        <w:rPr>
          <w:noProof/>
        </w:rPr>
        <w:t xml:space="preserve">: Step </w:t>
      </w:r>
      <w:r w:rsidR="00FD0643">
        <w:rPr>
          <w:noProof/>
        </w:rPr>
        <w:t>I</w:t>
      </w:r>
      <w:r w:rsidR="00665CAF">
        <w:rPr>
          <w:noProof/>
        </w:rPr>
        <w:t xml:space="preserve">nformation </w:t>
      </w:r>
      <w:r w:rsidR="00FD0643">
        <w:rPr>
          <w:noProof/>
        </w:rPr>
        <w:t>for a C</w:t>
      </w:r>
      <w:r w:rsidR="00F75736">
        <w:rPr>
          <w:noProof/>
        </w:rPr>
        <w:t>laim</w:t>
      </w:r>
      <w:r w:rsidR="00FD0643">
        <w:rPr>
          <w:noProof/>
        </w:rPr>
        <w:t xml:space="preserve"> Type</w:t>
      </w:r>
      <w:bookmarkEnd w:id="4689"/>
      <w:bookmarkEnd w:id="4690"/>
      <w:bookmarkEnd w:id="4691"/>
    </w:p>
    <w:p w14:paraId="1D28B609" w14:textId="77777777" w:rsidR="00160687" w:rsidRPr="00BA2B86" w:rsidRDefault="00160687" w:rsidP="006C3C3F">
      <w:pPr>
        <w:pStyle w:val="OrderedList"/>
        <w:numPr>
          <w:ilvl w:val="0"/>
          <w:numId w:val="376"/>
        </w:numPr>
        <w:jc w:val="both"/>
      </w:pPr>
      <w:r w:rsidRPr="00BA2B86">
        <w:t xml:space="preserve">A new window with the </w:t>
      </w:r>
      <w:r w:rsidRPr="001445BE">
        <w:rPr>
          <w:b/>
        </w:rPr>
        <w:t>Claims Worksheet</w:t>
      </w:r>
      <w:r w:rsidRPr="00BA2B86">
        <w:t xml:space="preserve"> for Claim Type </w:t>
      </w:r>
      <w:r>
        <w:t xml:space="preserve">is </w:t>
      </w:r>
      <w:r w:rsidRPr="00BA2B86">
        <w:t xml:space="preserve">displayed. </w:t>
      </w:r>
    </w:p>
    <w:p w14:paraId="3DDC4738" w14:textId="2AE44ABD" w:rsidR="00160687" w:rsidRDefault="00232BA0" w:rsidP="003B6226">
      <w:pPr>
        <w:pStyle w:val="BodyText"/>
        <w:jc w:val="center"/>
      </w:pPr>
      <w:r>
        <w:rPr>
          <w:noProof/>
        </w:rPr>
        <w:drawing>
          <wp:inline distT="0" distB="0" distL="0" distR="0" wp14:anchorId="788E65A0" wp14:editId="121B90A1">
            <wp:extent cx="3810000" cy="2102827"/>
            <wp:effectExtent l="0" t="0" r="0" b="0"/>
            <wp:docPr id="3057" name="Picture 3057"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7" name="Picture 3057" descr="Graphical user interface, text, application, email&#10;&#10;Description automatically generated"/>
                    <pic:cNvPicPr/>
                  </pic:nvPicPr>
                  <pic:blipFill>
                    <a:blip r:embed="rId453"/>
                    <a:stretch>
                      <a:fillRect/>
                    </a:stretch>
                  </pic:blipFill>
                  <pic:spPr>
                    <a:xfrm>
                      <a:off x="0" y="0"/>
                      <a:ext cx="3820989" cy="2108892"/>
                    </a:xfrm>
                    <a:prstGeom prst="rect">
                      <a:avLst/>
                    </a:prstGeom>
                  </pic:spPr>
                </pic:pic>
              </a:graphicData>
            </a:graphic>
          </wp:inline>
        </w:drawing>
      </w:r>
    </w:p>
    <w:p w14:paraId="46A501EA" w14:textId="281F1EE4" w:rsidR="00160687" w:rsidRPr="00BA2B86" w:rsidRDefault="00F42A42" w:rsidP="001879BA">
      <w:pPr>
        <w:pStyle w:val="FigureCaption0"/>
      </w:pPr>
      <w:bookmarkStart w:id="4692" w:name="_Toc74053153"/>
      <w:bookmarkStart w:id="4693" w:name="_Toc90644534"/>
      <w:bookmarkStart w:id="4694" w:name="_Toc23016428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60</w:t>
      </w:r>
      <w:r>
        <w:rPr>
          <w:noProof/>
        </w:rPr>
        <w:fldChar w:fldCharType="end"/>
      </w:r>
      <w:r w:rsidR="00FD0643">
        <w:rPr>
          <w:noProof/>
        </w:rPr>
        <w:t>: Sample Claims W</w:t>
      </w:r>
      <w:r w:rsidR="00665CAF">
        <w:rPr>
          <w:noProof/>
        </w:rPr>
        <w:t>orksheet</w:t>
      </w:r>
      <w:bookmarkEnd w:id="4692"/>
      <w:bookmarkEnd w:id="4693"/>
      <w:bookmarkEnd w:id="4694"/>
    </w:p>
    <w:p w14:paraId="43474E4A" w14:textId="77777777" w:rsidR="00160687" w:rsidRPr="00BA2B86" w:rsidRDefault="00160687" w:rsidP="006C3C3F">
      <w:pPr>
        <w:pStyle w:val="OrderedList"/>
        <w:numPr>
          <w:ilvl w:val="0"/>
          <w:numId w:val="376"/>
        </w:numPr>
        <w:jc w:val="both"/>
      </w:pPr>
      <w:r w:rsidRPr="00BA2B86">
        <w:t xml:space="preserve">The Claims Worksheet for </w:t>
      </w:r>
      <w:r w:rsidRPr="000C62C8">
        <w:rPr>
          <w:b/>
        </w:rPr>
        <w:t>Claim Type</w:t>
      </w:r>
      <w:r w:rsidRPr="00BA2B86">
        <w:t xml:space="preserve"> window is an electronic version of Claim Form HUD-27011 that was submitted by </w:t>
      </w:r>
      <w:r>
        <w:t>a servicer</w:t>
      </w:r>
      <w:r w:rsidRPr="00BA2B86">
        <w:t>. The following links are available on the window header:</w:t>
      </w:r>
    </w:p>
    <w:p w14:paraId="21935662" w14:textId="77777777" w:rsidR="00160687" w:rsidRPr="000C62C8" w:rsidRDefault="00160687" w:rsidP="00F874DE">
      <w:pPr>
        <w:pStyle w:val="UnorderedListIndent"/>
        <w:jc w:val="both"/>
        <w:rPr>
          <w:b/>
        </w:rPr>
      </w:pPr>
      <w:r w:rsidRPr="00B30D71">
        <w:rPr>
          <w:b/>
        </w:rPr>
        <w:t>Save Changes</w:t>
      </w:r>
      <w:r>
        <w:rPr>
          <w:b/>
        </w:rPr>
        <w:t>:</w:t>
      </w:r>
      <w:r w:rsidRPr="000C62C8">
        <w:rPr>
          <w:b/>
        </w:rPr>
        <w:t xml:space="preserve"> </w:t>
      </w:r>
      <w:r w:rsidRPr="000C62C8">
        <w:t>Save the changes made to the HUD Actions section</w:t>
      </w:r>
    </w:p>
    <w:p w14:paraId="2C65BDDA" w14:textId="177D69E8" w:rsidR="00160687" w:rsidRPr="000C62C8" w:rsidRDefault="00160687" w:rsidP="00F874DE">
      <w:pPr>
        <w:pStyle w:val="UnorderedListIndent"/>
        <w:jc w:val="both"/>
      </w:pPr>
      <w:r w:rsidRPr="00B30D71">
        <w:rPr>
          <w:b/>
        </w:rPr>
        <w:t>Validate Claim</w:t>
      </w:r>
      <w:r>
        <w:rPr>
          <w:b/>
        </w:rPr>
        <w:t>:</w:t>
      </w:r>
      <w:r w:rsidRPr="000C62C8">
        <w:rPr>
          <w:b/>
        </w:rPr>
        <w:t xml:space="preserve"> </w:t>
      </w:r>
      <w:r w:rsidRPr="000C62C8">
        <w:t>Executes the validations on the claim form. Failed validations are dis</w:t>
      </w:r>
      <w:r w:rsidR="009616BC">
        <w:t>played with validation message</w:t>
      </w:r>
      <w:r w:rsidR="00FD69A4">
        <w:t>.</w:t>
      </w:r>
    </w:p>
    <w:p w14:paraId="56311C46" w14:textId="6CFE921E" w:rsidR="00160687" w:rsidRPr="000C62C8" w:rsidRDefault="00160687" w:rsidP="00F874DE">
      <w:pPr>
        <w:pStyle w:val="UnorderedListIndent"/>
        <w:jc w:val="both"/>
        <w:rPr>
          <w:b/>
        </w:rPr>
      </w:pPr>
      <w:r w:rsidRPr="00B30D71">
        <w:rPr>
          <w:b/>
        </w:rPr>
        <w:t>View Claim</w:t>
      </w:r>
      <w:r>
        <w:rPr>
          <w:b/>
        </w:rPr>
        <w:t>:</w:t>
      </w:r>
      <w:r w:rsidRPr="000C62C8">
        <w:rPr>
          <w:b/>
        </w:rPr>
        <w:t xml:space="preserve"> </w:t>
      </w:r>
      <w:r w:rsidRPr="000C62C8">
        <w:t xml:space="preserve">Generates a PDF of the </w:t>
      </w:r>
      <w:r w:rsidR="00E04CEC" w:rsidRPr="00BA2B86">
        <w:t>Claim Form</w:t>
      </w:r>
      <w:r w:rsidR="00E04CEC">
        <w:t xml:space="preserve"> HUD-</w:t>
      </w:r>
      <w:r w:rsidR="00E04CEC" w:rsidRPr="00BA2B86">
        <w:t>27011</w:t>
      </w:r>
    </w:p>
    <w:p w14:paraId="35169F98" w14:textId="30E87881" w:rsidR="00160687" w:rsidRDefault="00160687" w:rsidP="006C3C3F">
      <w:pPr>
        <w:pStyle w:val="OrderedList"/>
        <w:numPr>
          <w:ilvl w:val="0"/>
          <w:numId w:val="376"/>
        </w:numPr>
        <w:jc w:val="both"/>
      </w:pPr>
      <w:r>
        <w:t>R</w:t>
      </w:r>
      <w:r w:rsidR="009B60B9">
        <w:t>eview the claim by each section</w:t>
      </w:r>
      <w:r w:rsidR="002619E0">
        <w:t xml:space="preserve">. Note: Refer to </w:t>
      </w:r>
      <w:r w:rsidR="002619E0" w:rsidRPr="001445BE">
        <w:rPr>
          <w:b/>
        </w:rPr>
        <w:t>Documents</w:t>
      </w:r>
      <w:r w:rsidR="002619E0">
        <w:t xml:space="preserve"> tab for c</w:t>
      </w:r>
      <w:r w:rsidR="002619E0" w:rsidRPr="009B60B9">
        <w:t>laim</w:t>
      </w:r>
      <w:r w:rsidR="002619E0">
        <w:t>s</w:t>
      </w:r>
      <w:r w:rsidR="002619E0" w:rsidRPr="009B60B9">
        <w:t xml:space="preserve"> </w:t>
      </w:r>
      <w:r w:rsidR="002619E0">
        <w:t>p</w:t>
      </w:r>
      <w:r w:rsidR="002619E0" w:rsidRPr="009B60B9">
        <w:t>ackage</w:t>
      </w:r>
      <w:r w:rsidR="002619E0">
        <w:t xml:space="preserve"> attached by the servicers during claims submission.</w:t>
      </w:r>
    </w:p>
    <w:p w14:paraId="6CA78191" w14:textId="2F223AD5" w:rsidR="00AB3697" w:rsidRPr="00AB3697" w:rsidRDefault="00AB3697" w:rsidP="00F874DE">
      <w:pPr>
        <w:pStyle w:val="UnorderedListIndent"/>
        <w:jc w:val="both"/>
      </w:pPr>
      <w:r w:rsidRPr="00AB3697">
        <w:t>HUD Actions</w:t>
      </w:r>
    </w:p>
    <w:p w14:paraId="71229002" w14:textId="3C765A12" w:rsidR="00AB3697" w:rsidRPr="00AB3697" w:rsidRDefault="00AB3697" w:rsidP="00F874DE">
      <w:pPr>
        <w:pStyle w:val="UnorderedListIndent"/>
        <w:jc w:val="both"/>
      </w:pPr>
      <w:r w:rsidRPr="00AB3697">
        <w:t>Disposition Information (only for CT 21 and CT 23)</w:t>
      </w:r>
    </w:p>
    <w:p w14:paraId="439B3C73" w14:textId="77777777" w:rsidR="009B60B9" w:rsidRPr="00502685" w:rsidRDefault="009B60B9" w:rsidP="00F874DE">
      <w:pPr>
        <w:pStyle w:val="UnorderedListIndent"/>
        <w:jc w:val="both"/>
        <w:rPr>
          <w:b/>
        </w:rPr>
      </w:pPr>
      <w:r w:rsidRPr="009567FC">
        <w:rPr>
          <w:b/>
        </w:rPr>
        <w:t>Part A</w:t>
      </w:r>
      <w:r w:rsidRPr="00502685">
        <w:rPr>
          <w:b/>
        </w:rPr>
        <w:t xml:space="preserve">: </w:t>
      </w:r>
      <w:r w:rsidRPr="00502685">
        <w:t>General Information</w:t>
      </w:r>
    </w:p>
    <w:p w14:paraId="356AE032" w14:textId="77777777" w:rsidR="009B60B9" w:rsidRPr="00502685" w:rsidRDefault="009B60B9"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60279E87" w14:textId="77777777" w:rsidR="009B60B9" w:rsidRPr="00502685" w:rsidRDefault="009B60B9" w:rsidP="00F874DE">
      <w:pPr>
        <w:pStyle w:val="UnorderedListIndent"/>
        <w:jc w:val="both"/>
        <w:rPr>
          <w:b/>
        </w:rPr>
      </w:pPr>
      <w:r w:rsidRPr="009567FC">
        <w:rPr>
          <w:b/>
        </w:rPr>
        <w:t>Part C</w:t>
      </w:r>
      <w:r w:rsidRPr="00502685">
        <w:rPr>
          <w:b/>
        </w:rPr>
        <w:t xml:space="preserve">: </w:t>
      </w:r>
      <w:r w:rsidRPr="00502685">
        <w:t>Support Document</w:t>
      </w:r>
      <w:r>
        <w:t>s</w:t>
      </w:r>
    </w:p>
    <w:p w14:paraId="6AF97C01" w14:textId="77777777" w:rsidR="009B60B9" w:rsidRPr="00502685" w:rsidRDefault="009B60B9" w:rsidP="00F874DE">
      <w:pPr>
        <w:pStyle w:val="UnorderedListIndent"/>
        <w:jc w:val="both"/>
      </w:pPr>
      <w:r w:rsidRPr="009567FC">
        <w:rPr>
          <w:b/>
        </w:rPr>
        <w:t>Part D</w:t>
      </w:r>
      <w:r w:rsidRPr="00502685">
        <w:rPr>
          <w:b/>
        </w:rPr>
        <w:t xml:space="preserve">: </w:t>
      </w:r>
      <w:r w:rsidRPr="00502685">
        <w:t>Support Document</w:t>
      </w:r>
      <w:r>
        <w:t>s</w:t>
      </w:r>
    </w:p>
    <w:p w14:paraId="00171FD6" w14:textId="77777777" w:rsidR="009B60B9" w:rsidRDefault="009B60B9" w:rsidP="00F874DE">
      <w:pPr>
        <w:pStyle w:val="UnorderedListIndent"/>
        <w:jc w:val="both"/>
      </w:pPr>
      <w:r w:rsidRPr="009567FC">
        <w:rPr>
          <w:b/>
        </w:rPr>
        <w:t>Part E:</w:t>
      </w:r>
      <w:r w:rsidRPr="00502685">
        <w:rPr>
          <w:b/>
        </w:rPr>
        <w:t xml:space="preserve"> </w:t>
      </w:r>
      <w:r w:rsidRPr="00502685">
        <w:t>Support Document</w:t>
      </w:r>
      <w:r>
        <w:t>s</w:t>
      </w:r>
    </w:p>
    <w:p w14:paraId="112AA45F" w14:textId="59FD85E0" w:rsidR="00160687" w:rsidRPr="00BA2B86" w:rsidRDefault="00160687" w:rsidP="006C3C3F">
      <w:pPr>
        <w:pStyle w:val="OrderedList"/>
        <w:numPr>
          <w:ilvl w:val="0"/>
          <w:numId w:val="376"/>
        </w:numPr>
        <w:jc w:val="both"/>
      </w:pPr>
      <w:r w:rsidRPr="00BA2B86">
        <w:t xml:space="preserve">After </w:t>
      </w:r>
      <w:r>
        <w:t>completing the</w:t>
      </w:r>
      <w:r w:rsidRPr="00BA2B86">
        <w:t xml:space="preserve"> review, </w:t>
      </w:r>
      <w:r>
        <w:t xml:space="preserve">click </w:t>
      </w:r>
      <w:r w:rsidRPr="001445BE">
        <w:rPr>
          <w:b/>
        </w:rPr>
        <w:t>Approve</w:t>
      </w:r>
      <w:r w:rsidRPr="00BA2B86">
        <w:t xml:space="preserve">. </w:t>
      </w:r>
      <w:r>
        <w:t xml:space="preserve">You </w:t>
      </w:r>
      <w:r w:rsidRPr="00BA2B86">
        <w:t xml:space="preserve">can optionally add </w:t>
      </w:r>
      <w:r w:rsidR="009B60B9" w:rsidRPr="001445BE">
        <w:rPr>
          <w:b/>
        </w:rPr>
        <w:t>Decision N</w:t>
      </w:r>
      <w:r w:rsidRPr="001445BE">
        <w:rPr>
          <w:b/>
        </w:rPr>
        <w:t>otes</w:t>
      </w:r>
      <w:r w:rsidR="00E31BB0">
        <w:rPr>
          <w:b/>
        </w:rPr>
        <w:t xml:space="preserve">. </w:t>
      </w:r>
      <w:r w:rsidR="00E31BB0" w:rsidRPr="008A57E9">
        <w:t>Decision Notes</w:t>
      </w:r>
      <w:r w:rsidR="00E31BB0">
        <w:rPr>
          <w:b/>
        </w:rPr>
        <w:t xml:space="preserve"> </w:t>
      </w:r>
      <w:r w:rsidR="00E31BB0" w:rsidRPr="008A57E9">
        <w:t>will be auto-saved to the Notes page upon selecting a HUD decision</w:t>
      </w:r>
      <w:r w:rsidRPr="00E31BB0">
        <w:t>.</w:t>
      </w:r>
    </w:p>
    <w:p w14:paraId="58CEC2B8" w14:textId="4D40361A" w:rsidR="0023218E" w:rsidRDefault="00160687" w:rsidP="006C3C3F">
      <w:pPr>
        <w:pStyle w:val="OrderedList"/>
        <w:numPr>
          <w:ilvl w:val="0"/>
          <w:numId w:val="376"/>
        </w:numPr>
        <w:jc w:val="both"/>
      </w:pPr>
      <w:r>
        <w:t xml:space="preserve">Click </w:t>
      </w:r>
      <w:r w:rsidRPr="001445BE">
        <w:rPr>
          <w:b/>
        </w:rPr>
        <w:t>Save Changes</w:t>
      </w:r>
      <w:r w:rsidR="009B60B9">
        <w:t xml:space="preserve"> to save the </w:t>
      </w:r>
      <w:r w:rsidR="009B60B9" w:rsidRPr="001445BE">
        <w:rPr>
          <w:b/>
        </w:rPr>
        <w:t>HUD A</w:t>
      </w:r>
      <w:r w:rsidRPr="001445BE">
        <w:rPr>
          <w:b/>
        </w:rPr>
        <w:t>ction</w:t>
      </w:r>
      <w:r w:rsidR="009B60B9" w:rsidRPr="001445BE">
        <w:rPr>
          <w:b/>
        </w:rPr>
        <w:t>s</w:t>
      </w:r>
      <w:r w:rsidR="009B60B9">
        <w:t xml:space="preserve"> section</w:t>
      </w:r>
      <w:r w:rsidRPr="00BA2B86">
        <w:t xml:space="preserve">. </w:t>
      </w:r>
      <w:r w:rsidR="009F4966">
        <w:t xml:space="preserve">If applicable on a Claim Type 24 only, a warning message </w:t>
      </w:r>
      <w:r w:rsidR="009F4966" w:rsidRPr="00BA2B86">
        <w:t xml:space="preserve">indicating that the </w:t>
      </w:r>
      <w:r w:rsidR="009F4966">
        <w:t>Cl</w:t>
      </w:r>
      <w:r w:rsidR="009F4966" w:rsidRPr="00BA2B86">
        <w:t xml:space="preserve">aim </w:t>
      </w:r>
      <w:r w:rsidR="009F4966">
        <w:t xml:space="preserve">Type 24 Supplemental claim is being filed after the 6 month filing deadline is displayed. </w:t>
      </w:r>
      <w:r w:rsidR="003D4E69">
        <w:t>Click YES to approve the claim, click NO to return to the HUD Actions page.</w:t>
      </w:r>
    </w:p>
    <w:p w14:paraId="175A4EA5" w14:textId="13140F2D" w:rsidR="0023218E" w:rsidRDefault="009E283C" w:rsidP="008A57E9">
      <w:pPr>
        <w:pStyle w:val="OrderedList"/>
        <w:jc w:val="center"/>
      </w:pPr>
      <w:r>
        <w:rPr>
          <w:noProof/>
        </w:rPr>
        <w:drawing>
          <wp:inline distT="0" distB="0" distL="0" distR="0" wp14:anchorId="2F00B3F9" wp14:editId="378928DD">
            <wp:extent cx="2325645" cy="906021"/>
            <wp:effectExtent l="0" t="0" r="0" b="8890"/>
            <wp:docPr id="3058" name="Picture 305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8" name="Picture 3058" descr="Graphical user interface, text, application, chat or text message&#10;&#10;Description automatically generated"/>
                    <pic:cNvPicPr/>
                  </pic:nvPicPr>
                  <pic:blipFill>
                    <a:blip r:embed="rId454"/>
                    <a:stretch>
                      <a:fillRect/>
                    </a:stretch>
                  </pic:blipFill>
                  <pic:spPr>
                    <a:xfrm>
                      <a:off x="0" y="0"/>
                      <a:ext cx="2345172" cy="913628"/>
                    </a:xfrm>
                    <a:prstGeom prst="rect">
                      <a:avLst/>
                    </a:prstGeom>
                  </pic:spPr>
                </pic:pic>
              </a:graphicData>
            </a:graphic>
          </wp:inline>
        </w:drawing>
      </w:r>
    </w:p>
    <w:p w14:paraId="1483C32E" w14:textId="4597897D" w:rsidR="0023218E" w:rsidRPr="0023218E" w:rsidRDefault="00F42A42" w:rsidP="00833A22">
      <w:pPr>
        <w:pStyle w:val="FigureCaption0"/>
      </w:pPr>
      <w:bookmarkStart w:id="4695" w:name="_Toc74053154"/>
      <w:bookmarkStart w:id="4696" w:name="_Toc90644535"/>
      <w:bookmarkStart w:id="4697" w:name="_Toc230164286"/>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61</w:t>
      </w:r>
      <w:r>
        <w:rPr>
          <w:noProof/>
        </w:rPr>
        <w:fldChar w:fldCharType="end"/>
      </w:r>
      <w:r w:rsidR="0023218E">
        <w:rPr>
          <w:noProof/>
        </w:rPr>
        <w:t xml:space="preserve">: </w:t>
      </w:r>
      <w:r w:rsidR="00F91900">
        <w:rPr>
          <w:noProof/>
        </w:rPr>
        <w:t>Sample Claim Approval Step</w:t>
      </w:r>
      <w:bookmarkEnd w:id="4695"/>
      <w:bookmarkEnd w:id="4696"/>
      <w:bookmarkEnd w:id="4697"/>
    </w:p>
    <w:p w14:paraId="2BF09200" w14:textId="0F10ECD5" w:rsidR="00160687" w:rsidRPr="00BA2B86" w:rsidRDefault="00160687" w:rsidP="006C3C3F">
      <w:pPr>
        <w:pStyle w:val="OrderedList"/>
        <w:numPr>
          <w:ilvl w:val="0"/>
          <w:numId w:val="376"/>
        </w:numPr>
        <w:jc w:val="both"/>
      </w:pPr>
      <w:r w:rsidRPr="00BA2B86">
        <w:t xml:space="preserve">The </w:t>
      </w:r>
      <w:r w:rsidR="00665CAF">
        <w:t>C</w:t>
      </w:r>
      <w:r w:rsidRPr="00BA2B86">
        <w:t xml:space="preserve">laim </w:t>
      </w:r>
      <w:r w:rsidR="00665CAF">
        <w:t>F</w:t>
      </w:r>
      <w:r w:rsidRPr="00BA2B86">
        <w:t xml:space="preserve">orm HUD-27011 is auto-saved in the </w:t>
      </w:r>
      <w:r w:rsidRPr="001445BE">
        <w:rPr>
          <w:b/>
        </w:rPr>
        <w:t>Documents</w:t>
      </w:r>
      <w:r w:rsidRPr="00BA2B86">
        <w:t xml:space="preserve"> tab. </w:t>
      </w:r>
    </w:p>
    <w:p w14:paraId="471DDA66" w14:textId="2FD2C70C" w:rsidR="00160687" w:rsidRPr="00BA2B86" w:rsidRDefault="00160687" w:rsidP="006C3C3F">
      <w:pPr>
        <w:pStyle w:val="OrderedList"/>
        <w:numPr>
          <w:ilvl w:val="0"/>
          <w:numId w:val="376"/>
        </w:numPr>
        <w:jc w:val="both"/>
      </w:pPr>
      <w:r w:rsidRPr="00BA2B86">
        <w:t xml:space="preserve">The claim form is displayed via a file download window with options to </w:t>
      </w:r>
      <w:r w:rsidRPr="001445BE">
        <w:rPr>
          <w:b/>
        </w:rPr>
        <w:t>Open, Save</w:t>
      </w:r>
      <w:r w:rsidRPr="00BA2B86">
        <w:t xml:space="preserve"> or </w:t>
      </w:r>
      <w:r w:rsidRPr="001445BE">
        <w:rPr>
          <w:b/>
        </w:rPr>
        <w:t>Cancel</w:t>
      </w:r>
      <w:r w:rsidRPr="00BA2B86">
        <w:t xml:space="preserve">. </w:t>
      </w:r>
    </w:p>
    <w:p w14:paraId="5F505112" w14:textId="06BBD601" w:rsidR="00160687" w:rsidRPr="00BA2B86" w:rsidRDefault="009616BC" w:rsidP="006C3C3F">
      <w:pPr>
        <w:pStyle w:val="OrderedList"/>
        <w:numPr>
          <w:ilvl w:val="0"/>
          <w:numId w:val="376"/>
        </w:numPr>
        <w:jc w:val="both"/>
      </w:pPr>
      <w:r>
        <w:t xml:space="preserve"> </w:t>
      </w:r>
      <w:r w:rsidR="00160687" w:rsidRPr="00BA2B86">
        <w:t xml:space="preserve">Close the </w:t>
      </w:r>
      <w:r w:rsidR="00160687" w:rsidRPr="001445BE">
        <w:rPr>
          <w:b/>
        </w:rPr>
        <w:t>Claims Worksheet</w:t>
      </w:r>
      <w:r w:rsidR="00160687" w:rsidRPr="00BA2B86">
        <w:t xml:space="preserve"> after viewing the claim form.</w:t>
      </w:r>
    </w:p>
    <w:p w14:paraId="27430D76" w14:textId="6F0DAB65" w:rsidR="00160687" w:rsidRDefault="009616BC" w:rsidP="006C3C3F">
      <w:pPr>
        <w:pStyle w:val="OrderedList"/>
        <w:numPr>
          <w:ilvl w:val="0"/>
          <w:numId w:val="376"/>
        </w:numPr>
        <w:jc w:val="both"/>
      </w:pPr>
      <w:r>
        <w:t xml:space="preserve"> </w:t>
      </w:r>
      <w:r w:rsidR="00160687" w:rsidRPr="00BA2B86">
        <w:t xml:space="preserve">The Completion </w:t>
      </w:r>
      <w:r w:rsidR="00665CAF">
        <w:t>D</w:t>
      </w:r>
      <w:r w:rsidR="00160687" w:rsidRPr="00BA2B86">
        <w:t>ate on the step</w:t>
      </w:r>
      <w:r w:rsidR="00160687">
        <w:t>,</w:t>
      </w:r>
      <w:r w:rsidR="00160687" w:rsidRPr="00BA2B86">
        <w:t xml:space="preserve"> </w:t>
      </w:r>
      <w:r w:rsidR="00160687" w:rsidRPr="001445BE">
        <w:rPr>
          <w:b/>
          <w:color w:val="000000"/>
        </w:rPr>
        <w:t>Ready for Review</w:t>
      </w:r>
      <w:r w:rsidR="00160687" w:rsidRPr="001445BE">
        <w:rPr>
          <w:color w:val="000000"/>
        </w:rPr>
        <w:t>,</w:t>
      </w:r>
      <w:r w:rsidR="00160687" w:rsidRPr="00BA2B86">
        <w:t xml:space="preserve"> is pre-filled with the </w:t>
      </w:r>
      <w:r w:rsidR="009B60B9">
        <w:t>approved</w:t>
      </w:r>
      <w:r w:rsidR="00160687" w:rsidRPr="00BA2B86">
        <w:t xml:space="preserve"> date. The claim is now approved for payment.</w:t>
      </w:r>
    </w:p>
    <w:p w14:paraId="52682D40" w14:textId="0396F503" w:rsidR="00160687" w:rsidRDefault="009E283C" w:rsidP="003B6226">
      <w:pPr>
        <w:pStyle w:val="BodyText"/>
        <w:jc w:val="center"/>
      </w:pPr>
      <w:r>
        <w:rPr>
          <w:noProof/>
        </w:rPr>
        <w:drawing>
          <wp:inline distT="0" distB="0" distL="0" distR="0" wp14:anchorId="3CDEC6EA" wp14:editId="22392BC8">
            <wp:extent cx="4737100" cy="1094695"/>
            <wp:effectExtent l="0" t="0" r="6350" b="0"/>
            <wp:docPr id="3059" name="Picture 305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9" name="Picture 3059" descr="Graphical user interface, application&#10;&#10;Description automatically generated"/>
                    <pic:cNvPicPr/>
                  </pic:nvPicPr>
                  <pic:blipFill>
                    <a:blip r:embed="rId455"/>
                    <a:stretch>
                      <a:fillRect/>
                    </a:stretch>
                  </pic:blipFill>
                  <pic:spPr>
                    <a:xfrm>
                      <a:off x="0" y="0"/>
                      <a:ext cx="4747504" cy="1097099"/>
                    </a:xfrm>
                    <a:prstGeom prst="rect">
                      <a:avLst/>
                    </a:prstGeom>
                  </pic:spPr>
                </pic:pic>
              </a:graphicData>
            </a:graphic>
          </wp:inline>
        </w:drawing>
      </w:r>
    </w:p>
    <w:p w14:paraId="019CD1BC" w14:textId="4CD34820" w:rsidR="00160687" w:rsidRPr="00BA2B86" w:rsidRDefault="00F42A42" w:rsidP="001879BA">
      <w:pPr>
        <w:pStyle w:val="FigureCaption0"/>
      </w:pPr>
      <w:bookmarkStart w:id="4698" w:name="_Toc74053155"/>
      <w:bookmarkStart w:id="4699" w:name="_Toc90644536"/>
      <w:bookmarkStart w:id="4700" w:name="_Toc230164287"/>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62</w:t>
      </w:r>
      <w:r>
        <w:rPr>
          <w:noProof/>
        </w:rPr>
        <w:fldChar w:fldCharType="end"/>
      </w:r>
      <w:r w:rsidR="00665CAF">
        <w:rPr>
          <w:noProof/>
        </w:rPr>
        <w:t xml:space="preserve">: </w:t>
      </w:r>
      <w:r w:rsidR="009B60B9">
        <w:rPr>
          <w:noProof/>
        </w:rPr>
        <w:t xml:space="preserve">Sample </w:t>
      </w:r>
      <w:r w:rsidR="00665CAF">
        <w:rPr>
          <w:noProof/>
        </w:rPr>
        <w:t xml:space="preserve">Claim </w:t>
      </w:r>
      <w:r w:rsidR="009B60B9">
        <w:rPr>
          <w:noProof/>
        </w:rPr>
        <w:t>Approval Step</w:t>
      </w:r>
      <w:bookmarkEnd w:id="4698"/>
      <w:bookmarkEnd w:id="4699"/>
      <w:bookmarkEnd w:id="4700"/>
    </w:p>
    <w:p w14:paraId="7826D8D5" w14:textId="11365C49" w:rsidR="00160687" w:rsidRPr="005214AB" w:rsidRDefault="00934150" w:rsidP="00D54114">
      <w:pPr>
        <w:pStyle w:val="UnorderedListIndent"/>
      </w:pPr>
      <w:r>
        <w:t>S</w:t>
      </w:r>
      <w:r w:rsidR="00160687" w:rsidRPr="005214AB">
        <w:t xml:space="preserve">tep </w:t>
      </w:r>
      <w:r w:rsidR="00160687" w:rsidRPr="00934150">
        <w:rPr>
          <w:b/>
          <w:bCs/>
        </w:rPr>
        <w:t>Approved for Payment</w:t>
      </w:r>
      <w:r w:rsidR="00160687" w:rsidRPr="005214AB">
        <w:t xml:space="preserve"> is automatically added with </w:t>
      </w:r>
      <w:r w:rsidR="009B60B9" w:rsidRPr="005214AB">
        <w:t>Completion D</w:t>
      </w:r>
      <w:r w:rsidR="00160687" w:rsidRPr="005214AB">
        <w:t xml:space="preserve">ate pre-filled with the </w:t>
      </w:r>
      <w:r w:rsidR="009B60B9" w:rsidRPr="005214AB">
        <w:t>approved</w:t>
      </w:r>
      <w:r w:rsidR="00160687" w:rsidRPr="005214AB">
        <w:t xml:space="preserve"> date.</w:t>
      </w:r>
    </w:p>
    <w:p w14:paraId="0C56A55C" w14:textId="5C7794BB" w:rsidR="000506C1" w:rsidRPr="005214AB" w:rsidRDefault="000506C1" w:rsidP="00D54114">
      <w:pPr>
        <w:pStyle w:val="UnorderedListIndent"/>
      </w:pPr>
      <w:r w:rsidRPr="005214AB">
        <w:t>When the claim is approved by HUD, the Advice of Payment is automatically generated and displayed on the Documents screen. Select the Documents screen from the menu on the left side of the screen and click the View link beside the Claim Type XX – Final Claim Calculation – AOP.</w:t>
      </w:r>
      <w:r w:rsidR="00677FAD" w:rsidRPr="005214AB">
        <w:t xml:space="preserve"> Select Open on the file download window to view the document.</w:t>
      </w:r>
    </w:p>
    <w:p w14:paraId="22D22854" w14:textId="06C1F1B8" w:rsidR="00F75736" w:rsidRPr="005214AB" w:rsidRDefault="00160687" w:rsidP="00D54114">
      <w:pPr>
        <w:pStyle w:val="UnorderedListIndent"/>
      </w:pPr>
      <w:r w:rsidRPr="005214AB">
        <w:t xml:space="preserve">When the claim is approved for payment, a transaction code is captured on the </w:t>
      </w:r>
      <w:r w:rsidR="009B60B9" w:rsidRPr="005214AB">
        <w:t xml:space="preserve">Transactions - </w:t>
      </w:r>
      <w:r w:rsidRPr="005214AB">
        <w:t xml:space="preserve">Claim screen. This transaction code is sent to the </w:t>
      </w:r>
      <w:r w:rsidR="00EC0D26">
        <w:t>AM</w:t>
      </w:r>
      <w:r w:rsidRPr="005214AB">
        <w:t xml:space="preserve"> for payment processing.</w:t>
      </w:r>
    </w:p>
    <w:bookmarkStart w:id="4701" w:name="_Toc314310451"/>
    <w:bookmarkStart w:id="4702" w:name="_Toc314660921"/>
    <w:bookmarkStart w:id="4703" w:name="_Toc315634041"/>
    <w:bookmarkStart w:id="4704" w:name="_Toc11334969"/>
    <w:bookmarkStart w:id="4705" w:name="_Toc74052205"/>
    <w:bookmarkStart w:id="4706" w:name="_Toc90643590"/>
    <w:bookmarkStart w:id="4707" w:name="_Toc230163535"/>
    <w:p w14:paraId="7361E206" w14:textId="58315242" w:rsidR="00160687" w:rsidRDefault="00160687" w:rsidP="00372B16">
      <w:pPr>
        <w:pStyle w:val="Heading3"/>
        <w:ind w:left="1080" w:hanging="1080"/>
        <w:jc w:val="both"/>
        <w:rPr>
          <w:lang w:bidi="en-US"/>
        </w:rPr>
      </w:pPr>
      <w:r w:rsidRPr="00E26F2F">
        <mc:AlternateContent>
          <mc:Choice Requires="wps">
            <w:drawing>
              <wp:anchor distT="0" distB="0" distL="114300" distR="114300" simplePos="0" relativeHeight="251649024" behindDoc="1" locked="1" layoutInCell="1" allowOverlap="1" wp14:anchorId="123EE595" wp14:editId="28F8405A">
                <wp:simplePos x="0" y="0"/>
                <wp:positionH relativeFrom="column">
                  <wp:posOffset>4152265</wp:posOffset>
                </wp:positionH>
                <wp:positionV relativeFrom="paragraph">
                  <wp:posOffset>583565</wp:posOffset>
                </wp:positionV>
                <wp:extent cx="1957705" cy="577850"/>
                <wp:effectExtent l="38100" t="38100" r="99695" b="88900"/>
                <wp:wrapTight wrapText="bothSides">
                  <wp:wrapPolygon edited="0">
                    <wp:start x="0" y="-1424"/>
                    <wp:lineTo x="-420" y="-712"/>
                    <wp:lineTo x="-420" y="22075"/>
                    <wp:lineTo x="0" y="24211"/>
                    <wp:lineTo x="22069" y="24211"/>
                    <wp:lineTo x="22490" y="22075"/>
                    <wp:lineTo x="22490" y="10681"/>
                    <wp:lineTo x="22069" y="0"/>
                    <wp:lineTo x="22069" y="-1424"/>
                    <wp:lineTo x="0" y="-1424"/>
                  </wp:wrapPolygon>
                </wp:wrapTight>
                <wp:docPr id="1816" name="Text Box 1816"/>
                <wp:cNvGraphicFramePr/>
                <a:graphic xmlns:a="http://schemas.openxmlformats.org/drawingml/2006/main">
                  <a:graphicData uri="http://schemas.microsoft.com/office/word/2010/wordprocessingShape">
                    <wps:wsp>
                      <wps:cNvSpPr txBox="1"/>
                      <wps:spPr>
                        <a:xfrm>
                          <a:off x="0" y="0"/>
                          <a:ext cx="1957705" cy="577850"/>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721ACBBB" w14:textId="4217A11E" w:rsidR="00C75845" w:rsidRDefault="00C75845" w:rsidP="00160687">
                            <w:pPr>
                              <w:pStyle w:val="NoteBox"/>
                            </w:pPr>
                            <w:r w:rsidRPr="00BA2B86">
                              <w:t>Claim Type 22 is auto-approved upon submission</w:t>
                            </w:r>
                            <w:r>
                              <w:t xml:space="preserve"> and </w:t>
                            </w:r>
                            <w:r w:rsidRPr="00BA2B86">
                              <w:t>cannot be denied.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23EE595" id="Text Box 1816" o:spid="_x0000_s1037" type="#_x0000_t202" style="position:absolute;left:0;text-align:left;margin-left:326.95pt;margin-top:45.95pt;width:154.15pt;height:45.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4fP43AIAADgGAAAOAAAAZHJzL2Uyb0RvYy54bWysVN1P2zAQf5+0/8Hy+0haWigVKepATJMY&#10;IMrEs+s4TYTj82y3SffX785p047thWkvyZ3v+3cfl1dtrdlGOV+ByfjgJOVMGQl5ZVYZ//58+2nC&#10;mQ/C5EKDURnfKs+vZh8/XDZ2qoZQgs6VY+jE+GljM16GYKdJ4mWpauFPwCqDwgJcLQKybpXkTjTo&#10;vdbJME3PkgZcbh1I5T2+3nRCPov+i0LJ8FAUXgWmM465hfh18bukbzK7FNOVE7as5C4N8Q9Z1KIy&#10;GLR3dSOCYGtX/eGqrqQDD0U4kVAnUBSVVLEGrGaQvqlmUQqrYi0Ijrc9TP7/uZX3m4V9dCy0n6HF&#10;BhIgjfVTj49UT1u4mv6YKUM5QrjtYVNtYJKMLsbn5+mYM4kyJCfjiGtysLbOhy8KakZExh22JaIl&#10;Nnc+YERU3atQMA+6ym8rrSNDo6CutWMbgU1crgbRVK/rb5B3bxfjNN2HjJND6tHrb560YU3Gz04x&#10;PXJsgEJ00bWhFxUHBlMiBtZBuUWZN2yp1+5J5FhbOsE4LK+oiNPJoGNwmobnmABxQq9wDYLmzEF4&#10;qUIZW0iIkUuq8VCIFvI1PgttS9FVMopuDojs6+iTiVUd5ZkcmhWpsNWKQmnzpApW5bFn9NDj0gUS&#10;UioTYrsR/KhNWgUi8h7DnT6Zdkm9x7i3iJHBhN64rgy4iM2btPPXfcpFp494HNVNZGiXLRaOY9kP&#10;8xLyLc44tiROsLfytsJW3AkfHoXDfcfO4Q0LD/gpNOCQwI7irAT382/vpI9riFLOGrwfGfc/1sIp&#10;zvRXgwt6MRiN0G2IzGh8PkTGHUuWxxKzrq8Bp3uA19LKSJJ+0HuycFC/4KmbU1QUCSMxNo7anrwO&#10;3VXDUynVfB6V8MRYEe7MwkpyTTDTCD63L8LZ3S4G3OJ72F8aMX2zkp0uWRqYrwMUVdxXArpDddcA&#10;PE9xNHenlO7fMR+1Dgd/9gsAAP//AwBQSwMEFAAGAAgAAAAhACc6eiffAAAACgEAAA8AAABkcnMv&#10;ZG93bnJldi54bWxMj8FOwzAMhu9IvENkJG4sXSeqtTSd2CTYBSQoPIDXhLaicaomawNPjznBybL8&#10;6ff3l7toBzGbyfeOFKxXCQhDjdM9tQre3x5utiB8QNI4ODIKvoyHXXV5UWKh3UKvZq5DKziEfIEK&#10;uhDGQkrfdMaiX7nREN8+3GQx8Dq1Uk+4cLgdZJokmbTYE3/ocDSHzjSf9dkq+D5u8HH/FP3h+KKX&#10;fYz1M861UtdX8f4ORDAx/MHwq8/qULHTyZ1JezEoyG43OaMK8jVPBvIsTUGcmNymOciqlP8rVD8A&#10;AAD//wMAUEsBAi0AFAAGAAgAAAAhALaDOJL+AAAA4QEAABMAAAAAAAAAAAAAAAAAAAAAAFtDb250&#10;ZW50X1R5cGVzXS54bWxQSwECLQAUAAYACAAAACEAOP0h/9YAAACUAQAACwAAAAAAAAAAAAAAAAAv&#10;AQAAX3JlbHMvLnJlbHNQSwECLQAUAAYACAAAACEAgOHz+NwCAAA4BgAADgAAAAAAAAAAAAAAAAAu&#10;AgAAZHJzL2Uyb0RvYy54bWxQSwECLQAUAAYACAAAACEAJzp6J98AAAAKAQAADwAAAAAAAAAAAAAA&#10;AAA2BQAAZHJzL2Rvd25yZXYueG1sUEsFBgAAAAAEAAQA8wAAAEIGAAAAAA==&#10;" fillcolor="#f2f2f2 [3052]" stroked="f" strokeweight=".5pt">
                <v:shadow on="t" color="black" opacity="26214f" origin="-.5,-.5" offset=".74836mm,.74836mm"/>
                <v:textbox>
                  <w:txbxContent>
                    <w:p w14:paraId="721ACBBB" w14:textId="4217A11E" w:rsidR="00C75845" w:rsidRDefault="00C75845" w:rsidP="00160687">
                      <w:pPr>
                        <w:pStyle w:val="NoteBox"/>
                      </w:pPr>
                      <w:r w:rsidRPr="00BA2B86">
                        <w:t>Claim Type 22 is auto-approved upon submission</w:t>
                      </w:r>
                      <w:r>
                        <w:t xml:space="preserve"> and </w:t>
                      </w:r>
                      <w:r w:rsidRPr="00BA2B86">
                        <w:t>cannot be denied.</w:t>
                      </w:r>
                    </w:p>
                  </w:txbxContent>
                </v:textbox>
                <w10:wrap type="tight"/>
                <w10:anchorlock/>
              </v:shape>
            </w:pict>
          </mc:Fallback>
        </mc:AlternateContent>
      </w:r>
      <w:r w:rsidR="00404356">
        <w:t>Denying a C</w:t>
      </w:r>
      <w:r>
        <w:t>laim</w:t>
      </w:r>
      <w:bookmarkEnd w:id="4701"/>
      <w:bookmarkEnd w:id="4702"/>
      <w:bookmarkEnd w:id="4703"/>
      <w:bookmarkEnd w:id="4704"/>
      <w:bookmarkEnd w:id="4705"/>
      <w:bookmarkEnd w:id="4706"/>
      <w:bookmarkEnd w:id="4707"/>
      <w:r w:rsidR="00BB3E2D">
        <w:rPr>
          <w:lang w:bidi="en-US"/>
        </w:rPr>
        <w:fldChar w:fldCharType="begin"/>
      </w:r>
      <w:r w:rsidR="00BB3E2D">
        <w:instrText xml:space="preserve"> XE "</w:instrText>
      </w:r>
      <w:r w:rsidR="00BB3E2D" w:rsidRPr="003A5792">
        <w:rPr>
          <w:lang w:bidi="en-US"/>
        </w:rPr>
        <w:instrText>Denying a Claim</w:instrText>
      </w:r>
      <w:r w:rsidR="00BB3E2D">
        <w:instrText xml:space="preserve">" </w:instrText>
      </w:r>
      <w:r w:rsidR="00BB3E2D">
        <w:rPr>
          <w:lang w:bidi="en-US"/>
        </w:rPr>
        <w:fldChar w:fldCharType="end"/>
      </w:r>
    </w:p>
    <w:p w14:paraId="3032C9F7" w14:textId="2453306E" w:rsidR="001B3F08" w:rsidRPr="003D2580" w:rsidRDefault="001B3F08" w:rsidP="001879BA">
      <w:pPr>
        <w:pStyle w:val="BodyText"/>
      </w:pPr>
      <w:r>
        <w:t>To deny a claim:</w:t>
      </w:r>
    </w:p>
    <w:p w14:paraId="277ACB45" w14:textId="77777777" w:rsidR="001B3F08" w:rsidRPr="00BA2B86" w:rsidRDefault="001B3F08" w:rsidP="006C3C3F">
      <w:pPr>
        <w:pStyle w:val="OrderedList"/>
        <w:numPr>
          <w:ilvl w:val="0"/>
          <w:numId w:val="377"/>
        </w:numPr>
        <w:jc w:val="both"/>
      </w:pPr>
      <w:r>
        <w:t xml:space="preserve">On the </w:t>
      </w:r>
      <w:r w:rsidRPr="00E42F62">
        <w:rPr>
          <w:b/>
        </w:rPr>
        <w:t>Endorsed Claims Search</w:t>
      </w:r>
      <w:r>
        <w:t xml:space="preserve"> </w:t>
      </w:r>
      <w:r w:rsidRPr="00BA2B86">
        <w:t>Screen</w:t>
      </w:r>
      <w:r>
        <w:t>, e</w:t>
      </w:r>
      <w:r w:rsidRPr="00BA2B86">
        <w:t xml:space="preserve">nter the search criteria to review the submitted claims and click </w:t>
      </w:r>
      <w:r w:rsidRPr="00E42F62">
        <w:rPr>
          <w:b/>
        </w:rPr>
        <w:t>Search.</w:t>
      </w:r>
    </w:p>
    <w:p w14:paraId="2CD4D4EF" w14:textId="0129A360" w:rsidR="001B3F08" w:rsidRPr="00BA2B86" w:rsidRDefault="001B3F08" w:rsidP="006C3C3F">
      <w:pPr>
        <w:pStyle w:val="OrderedList"/>
        <w:numPr>
          <w:ilvl w:val="0"/>
          <w:numId w:val="377"/>
        </w:numPr>
        <w:jc w:val="both"/>
      </w:pPr>
      <w:r>
        <w:t>From the search results, select a claim to review</w:t>
      </w:r>
      <w:r w:rsidR="009616BC">
        <w:t>.</w:t>
      </w:r>
    </w:p>
    <w:p w14:paraId="7BF99782" w14:textId="3A940605" w:rsidR="001B3F08" w:rsidRPr="009B0430" w:rsidRDefault="001B3F08" w:rsidP="006C3C3F">
      <w:pPr>
        <w:pStyle w:val="OrderedList"/>
        <w:numPr>
          <w:ilvl w:val="0"/>
          <w:numId w:val="377"/>
        </w:numPr>
        <w:jc w:val="both"/>
      </w:pPr>
      <w:r w:rsidRPr="003D2580">
        <w:t xml:space="preserve">On the </w:t>
      </w:r>
      <w:r w:rsidRPr="001445BE">
        <w:rPr>
          <w:b/>
        </w:rPr>
        <w:t>Claims Steps</w:t>
      </w:r>
      <w:r w:rsidRPr="003D2580">
        <w:t xml:space="preserve"> screen for </w:t>
      </w:r>
      <w:r w:rsidRPr="00BA2B86">
        <w:t xml:space="preserve">the claim type </w:t>
      </w:r>
      <w:r w:rsidRPr="003D2580">
        <w:t>timeline,</w:t>
      </w:r>
      <w:r>
        <w:t xml:space="preserve"> s</w:t>
      </w:r>
      <w:r w:rsidRPr="003D2580">
        <w:t xml:space="preserve">elect the </w:t>
      </w:r>
      <w:r w:rsidRPr="001445BE">
        <w:rPr>
          <w:b/>
        </w:rPr>
        <w:t>magnifying glass icon</w:t>
      </w:r>
      <w:r w:rsidRPr="003D2580">
        <w:t xml:space="preserve"> beside </w:t>
      </w:r>
      <w:r w:rsidR="00B33EF5" w:rsidRPr="00B33EF5">
        <w:t>Step</w:t>
      </w:r>
      <w:r w:rsidR="009616BC">
        <w:t xml:space="preserve"> </w:t>
      </w:r>
      <w:r w:rsidRPr="003D2580">
        <w:t xml:space="preserve">2 </w:t>
      </w:r>
      <w:r w:rsidRPr="009616BC">
        <w:rPr>
          <w:b/>
        </w:rPr>
        <w:t>Ready for Review</w:t>
      </w:r>
      <w:r w:rsidR="009616BC">
        <w:rPr>
          <w:b/>
        </w:rPr>
        <w:t>.</w:t>
      </w:r>
      <w:r w:rsidRPr="003D2580">
        <w:t xml:space="preserve"> </w:t>
      </w:r>
    </w:p>
    <w:p w14:paraId="31364965" w14:textId="721455EC" w:rsidR="001B3F08" w:rsidRPr="007C5F35" w:rsidRDefault="009E283C" w:rsidP="005C6CB4">
      <w:pPr>
        <w:pStyle w:val="BodyText"/>
        <w:jc w:val="center"/>
        <w:rPr>
          <w:color w:val="FF0000"/>
        </w:rPr>
      </w:pPr>
      <w:r>
        <w:rPr>
          <w:noProof/>
        </w:rPr>
        <w:drawing>
          <wp:inline distT="0" distB="0" distL="0" distR="0" wp14:anchorId="5908F510" wp14:editId="6D70BAB1">
            <wp:extent cx="3695700" cy="1038034"/>
            <wp:effectExtent l="19050" t="19050" r="19050" b="10160"/>
            <wp:docPr id="3060" name="Picture 306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0" name="Picture 3060" descr="Table&#10;&#10;Description automatically generated"/>
                    <pic:cNvPicPr/>
                  </pic:nvPicPr>
                  <pic:blipFill>
                    <a:blip r:embed="rId456"/>
                    <a:stretch>
                      <a:fillRect/>
                    </a:stretch>
                  </pic:blipFill>
                  <pic:spPr>
                    <a:xfrm>
                      <a:off x="0" y="0"/>
                      <a:ext cx="3719571" cy="1044739"/>
                    </a:xfrm>
                    <a:prstGeom prst="rect">
                      <a:avLst/>
                    </a:prstGeom>
                    <a:ln w="19050">
                      <a:solidFill>
                        <a:schemeClr val="accent1"/>
                      </a:solidFill>
                    </a:ln>
                  </pic:spPr>
                </pic:pic>
              </a:graphicData>
            </a:graphic>
          </wp:inline>
        </w:drawing>
      </w:r>
    </w:p>
    <w:p w14:paraId="0AAA6237" w14:textId="1D970400" w:rsidR="001B3F08" w:rsidRPr="007C5F35" w:rsidRDefault="00F42A42" w:rsidP="001879BA">
      <w:pPr>
        <w:pStyle w:val="FigureCaption0"/>
      </w:pPr>
      <w:bookmarkStart w:id="4708" w:name="_Toc74053156"/>
      <w:bookmarkStart w:id="4709" w:name="_Toc90644537"/>
      <w:bookmarkStart w:id="4710" w:name="_Toc230164288"/>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63</w:t>
      </w:r>
      <w:r>
        <w:rPr>
          <w:noProof/>
        </w:rPr>
        <w:fldChar w:fldCharType="end"/>
      </w:r>
      <w:r w:rsidR="001B3F08">
        <w:rPr>
          <w:noProof/>
        </w:rPr>
        <w:t>: Step Information for a Claim Type</w:t>
      </w:r>
      <w:bookmarkEnd w:id="4708"/>
      <w:bookmarkEnd w:id="4709"/>
      <w:bookmarkEnd w:id="4710"/>
    </w:p>
    <w:p w14:paraId="45868623" w14:textId="77777777" w:rsidR="001B3F08" w:rsidRPr="00BA2B86" w:rsidRDefault="001B3F08" w:rsidP="006C3C3F">
      <w:pPr>
        <w:pStyle w:val="OrderedList"/>
        <w:numPr>
          <w:ilvl w:val="0"/>
          <w:numId w:val="377"/>
        </w:numPr>
        <w:jc w:val="both"/>
      </w:pPr>
      <w:r w:rsidRPr="00BA2B86">
        <w:t xml:space="preserve">A new window with the </w:t>
      </w:r>
      <w:r w:rsidRPr="001445BE">
        <w:rPr>
          <w:b/>
        </w:rPr>
        <w:t>Claims Worksheet</w:t>
      </w:r>
      <w:r w:rsidRPr="00BA2B86">
        <w:t xml:space="preserve"> for Claim Type </w:t>
      </w:r>
      <w:r>
        <w:t xml:space="preserve">is </w:t>
      </w:r>
      <w:r w:rsidRPr="00BA2B86">
        <w:t xml:space="preserve">displayed. </w:t>
      </w:r>
    </w:p>
    <w:p w14:paraId="52061E7D" w14:textId="77777777" w:rsidR="001B3F08" w:rsidRPr="00BA2B86" w:rsidRDefault="001B3F08" w:rsidP="006C3C3F">
      <w:pPr>
        <w:pStyle w:val="OrderedList"/>
        <w:numPr>
          <w:ilvl w:val="0"/>
          <w:numId w:val="377"/>
        </w:numPr>
        <w:jc w:val="both"/>
      </w:pPr>
      <w:r w:rsidRPr="00BA2B86">
        <w:t xml:space="preserve">The Claims Worksheet for </w:t>
      </w:r>
      <w:r w:rsidRPr="00FF04C8">
        <w:t>Claim Type</w:t>
      </w:r>
      <w:r w:rsidRPr="00BA2B86">
        <w:t xml:space="preserve"> window is an electronic version of Claim Form HUD-27011 that was submitted by </w:t>
      </w:r>
      <w:r>
        <w:t>a servicer</w:t>
      </w:r>
      <w:r w:rsidRPr="00BA2B86">
        <w:t>. The following links are available on the window header:</w:t>
      </w:r>
    </w:p>
    <w:p w14:paraId="4FCC8105" w14:textId="77777777" w:rsidR="001B3F08" w:rsidRPr="00FF04C8" w:rsidRDefault="001B3F08" w:rsidP="00FF04C8">
      <w:pPr>
        <w:pStyle w:val="UnorderedListIndent"/>
      </w:pPr>
      <w:r w:rsidRPr="00FF04C8">
        <w:t xml:space="preserve">Save Changes: </w:t>
      </w:r>
      <w:r w:rsidRPr="000C62C8">
        <w:t>Save the changes made to the HUD Actions section</w:t>
      </w:r>
    </w:p>
    <w:p w14:paraId="737E796D" w14:textId="4154A17A" w:rsidR="001B3F08" w:rsidRPr="000C62C8" w:rsidRDefault="001B3F08" w:rsidP="00FF04C8">
      <w:pPr>
        <w:pStyle w:val="UnorderedListIndent"/>
      </w:pPr>
      <w:r w:rsidRPr="00FF04C8">
        <w:t xml:space="preserve">Validate Claim: </w:t>
      </w:r>
      <w:r w:rsidRPr="000C62C8">
        <w:t>Executes the validations on the claim form. Failed validations are dis</w:t>
      </w:r>
      <w:r w:rsidR="009616BC">
        <w:t>played with validation message</w:t>
      </w:r>
      <w:r w:rsidR="00FD69A4">
        <w:t>.</w:t>
      </w:r>
    </w:p>
    <w:p w14:paraId="560537EB" w14:textId="77E4BE56" w:rsidR="001B3F08" w:rsidRPr="00FF04C8" w:rsidRDefault="001B3F08" w:rsidP="00FF04C8">
      <w:pPr>
        <w:pStyle w:val="UnorderedListIndent"/>
      </w:pPr>
      <w:r w:rsidRPr="00FF04C8">
        <w:t xml:space="preserve">View Claim: </w:t>
      </w:r>
      <w:r w:rsidRPr="000C62C8">
        <w:t xml:space="preserve">Generates a PDF of the </w:t>
      </w:r>
      <w:r w:rsidR="00FC2DC4">
        <w:t>HUD Claim Form-27011</w:t>
      </w:r>
    </w:p>
    <w:p w14:paraId="213F0CD0" w14:textId="35378DCC" w:rsidR="001B3F08" w:rsidRDefault="001B3F08" w:rsidP="006C3C3F">
      <w:pPr>
        <w:pStyle w:val="OrderedList"/>
        <w:numPr>
          <w:ilvl w:val="0"/>
          <w:numId w:val="377"/>
        </w:numPr>
        <w:jc w:val="both"/>
      </w:pPr>
      <w:r>
        <w:t>Review the claim by each section</w:t>
      </w:r>
      <w:r w:rsidR="002619E0">
        <w:t xml:space="preserve">. Note: Refer to </w:t>
      </w:r>
      <w:r w:rsidR="002619E0" w:rsidRPr="00FF04C8">
        <w:t>Documents</w:t>
      </w:r>
      <w:r w:rsidR="002619E0">
        <w:t xml:space="preserve"> tab for c</w:t>
      </w:r>
      <w:r w:rsidR="002619E0" w:rsidRPr="009B60B9">
        <w:t>laim</w:t>
      </w:r>
      <w:r w:rsidR="002619E0">
        <w:t>s</w:t>
      </w:r>
      <w:r w:rsidR="002619E0" w:rsidRPr="009B60B9">
        <w:t xml:space="preserve"> </w:t>
      </w:r>
      <w:r w:rsidR="002619E0">
        <w:t>p</w:t>
      </w:r>
      <w:r w:rsidR="002619E0" w:rsidRPr="009B60B9">
        <w:t>ackage</w:t>
      </w:r>
      <w:r w:rsidR="002619E0">
        <w:t xml:space="preserve"> attached by the servicers during claims submission.</w:t>
      </w:r>
    </w:p>
    <w:p w14:paraId="6A9B2639" w14:textId="77777777" w:rsidR="00AB3697" w:rsidRPr="00AB3697" w:rsidRDefault="00AB3697" w:rsidP="00FF04C8">
      <w:pPr>
        <w:pStyle w:val="UnorderedListIndent"/>
      </w:pPr>
      <w:r w:rsidRPr="00AB3697">
        <w:t>HUD Actions</w:t>
      </w:r>
    </w:p>
    <w:p w14:paraId="5D164E0B" w14:textId="11313786" w:rsidR="00AB3697" w:rsidRPr="00AB3697" w:rsidRDefault="00AB3697" w:rsidP="00FF04C8">
      <w:pPr>
        <w:pStyle w:val="UnorderedListIndent"/>
      </w:pPr>
      <w:r w:rsidRPr="00AB3697">
        <w:t xml:space="preserve">Disposition Information </w:t>
      </w:r>
    </w:p>
    <w:p w14:paraId="0ADB4442" w14:textId="77777777" w:rsidR="001B3F08" w:rsidRPr="00FF04C8" w:rsidRDefault="001B3F08" w:rsidP="00FF04C8">
      <w:pPr>
        <w:pStyle w:val="UnorderedListIndent"/>
      </w:pPr>
      <w:r w:rsidRPr="00FF04C8">
        <w:rPr>
          <w:b/>
        </w:rPr>
        <w:t>Part A</w:t>
      </w:r>
      <w:r w:rsidRPr="00FF04C8">
        <w:t xml:space="preserve">: </w:t>
      </w:r>
      <w:r w:rsidRPr="00502685">
        <w:t>General Information</w:t>
      </w:r>
    </w:p>
    <w:p w14:paraId="18D65066" w14:textId="77777777" w:rsidR="001B3F08" w:rsidRPr="00FF04C8" w:rsidRDefault="001B3F08" w:rsidP="00FF04C8">
      <w:pPr>
        <w:pStyle w:val="UnorderedListIndent"/>
      </w:pPr>
      <w:r w:rsidRPr="00FF04C8">
        <w:rPr>
          <w:b/>
        </w:rPr>
        <w:t>Part B</w:t>
      </w:r>
      <w:r w:rsidRPr="00FF04C8">
        <w:t xml:space="preserve">: </w:t>
      </w:r>
      <w:r w:rsidRPr="00502685">
        <w:t>Fiscal Data</w:t>
      </w:r>
      <w:r w:rsidRPr="00FF04C8">
        <w:t xml:space="preserve"> </w:t>
      </w:r>
    </w:p>
    <w:p w14:paraId="70D72A46" w14:textId="77777777" w:rsidR="001B3F08" w:rsidRPr="00FF04C8" w:rsidRDefault="001B3F08" w:rsidP="00FF04C8">
      <w:pPr>
        <w:pStyle w:val="UnorderedListIndent"/>
      </w:pPr>
      <w:r w:rsidRPr="00FF04C8">
        <w:rPr>
          <w:b/>
        </w:rPr>
        <w:t>Part C</w:t>
      </w:r>
      <w:r w:rsidRPr="00FF04C8">
        <w:t xml:space="preserve">: </w:t>
      </w:r>
      <w:r w:rsidRPr="00502685">
        <w:t>Support Document</w:t>
      </w:r>
      <w:r>
        <w:t>s</w:t>
      </w:r>
    </w:p>
    <w:p w14:paraId="097DBBBD" w14:textId="77777777" w:rsidR="001B3F08" w:rsidRPr="00502685" w:rsidRDefault="001B3F08" w:rsidP="00FF04C8">
      <w:pPr>
        <w:pStyle w:val="UnorderedListIndent"/>
      </w:pPr>
      <w:r w:rsidRPr="00FF04C8">
        <w:rPr>
          <w:b/>
        </w:rPr>
        <w:t>Part D</w:t>
      </w:r>
      <w:r w:rsidRPr="00FF04C8">
        <w:t xml:space="preserve">: </w:t>
      </w:r>
      <w:r w:rsidRPr="00502685">
        <w:t>Support Document</w:t>
      </w:r>
      <w:r>
        <w:t>s</w:t>
      </w:r>
    </w:p>
    <w:p w14:paraId="37980253" w14:textId="77777777" w:rsidR="001B3F08" w:rsidRDefault="001B3F08" w:rsidP="00FF04C8">
      <w:pPr>
        <w:pStyle w:val="UnorderedListIndent"/>
      </w:pPr>
      <w:r w:rsidRPr="00FF04C8">
        <w:rPr>
          <w:b/>
        </w:rPr>
        <w:t>Part E</w:t>
      </w:r>
      <w:r w:rsidRPr="00FF04C8">
        <w:t xml:space="preserve">: </w:t>
      </w:r>
      <w:r w:rsidRPr="00502685">
        <w:t>Support Document</w:t>
      </w:r>
      <w:r>
        <w:t>s</w:t>
      </w:r>
    </w:p>
    <w:p w14:paraId="17F880F9" w14:textId="45960DC7" w:rsidR="001B3F08" w:rsidRDefault="001B3F08" w:rsidP="006C3C3F">
      <w:pPr>
        <w:pStyle w:val="OrderedList"/>
        <w:numPr>
          <w:ilvl w:val="0"/>
          <w:numId w:val="377"/>
        </w:numPr>
        <w:jc w:val="both"/>
      </w:pPr>
      <w:r w:rsidRPr="00BA2B86">
        <w:t xml:space="preserve">After </w:t>
      </w:r>
      <w:r>
        <w:t>completing the</w:t>
      </w:r>
      <w:r w:rsidRPr="00BA2B86">
        <w:t xml:space="preserve"> review, </w:t>
      </w:r>
      <w:r>
        <w:t xml:space="preserve">click </w:t>
      </w:r>
      <w:r w:rsidR="002619E0" w:rsidRPr="001146FA">
        <w:rPr>
          <w:b/>
        </w:rPr>
        <w:t>Deny</w:t>
      </w:r>
      <w:r w:rsidRPr="00BA2B86">
        <w:t xml:space="preserve">. </w:t>
      </w:r>
      <w:r w:rsidR="002619E0">
        <w:t>Enter</w:t>
      </w:r>
      <w:r w:rsidRPr="00BA2B86">
        <w:t xml:space="preserve"> </w:t>
      </w:r>
      <w:r w:rsidRPr="001146FA">
        <w:rPr>
          <w:b/>
        </w:rPr>
        <w:t>Decision Notes</w:t>
      </w:r>
      <w:r w:rsidR="002619E0" w:rsidRPr="002619E0">
        <w:t xml:space="preserve"> to proceed</w:t>
      </w:r>
      <w:r w:rsidR="00E31BB0">
        <w:t xml:space="preserve">. Decision Notes </w:t>
      </w:r>
      <w:r w:rsidR="00E31BB0" w:rsidRPr="00AC7A7A">
        <w:t>will be auto-saved to the Notes page</w:t>
      </w:r>
      <w:r w:rsidR="00E31BB0" w:rsidRPr="00E31BB0">
        <w:t>.</w:t>
      </w:r>
    </w:p>
    <w:p w14:paraId="60AF8CAF" w14:textId="282BBBAA" w:rsidR="00043926" w:rsidRDefault="009E283C" w:rsidP="003B6226">
      <w:pPr>
        <w:pStyle w:val="BodyText"/>
        <w:jc w:val="center"/>
      </w:pPr>
      <w:r>
        <w:rPr>
          <w:noProof/>
        </w:rPr>
        <w:drawing>
          <wp:inline distT="0" distB="0" distL="0" distR="0" wp14:anchorId="3AB5BFB2" wp14:editId="0D82A0AA">
            <wp:extent cx="3879850" cy="2379310"/>
            <wp:effectExtent l="0" t="0" r="6350" b="2540"/>
            <wp:docPr id="3061" name="Picture 306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1" name="Picture 3061" descr="Graphical user interface, text, application, email&#10;&#10;Description automatically generated"/>
                    <pic:cNvPicPr/>
                  </pic:nvPicPr>
                  <pic:blipFill>
                    <a:blip r:embed="rId457"/>
                    <a:stretch>
                      <a:fillRect/>
                    </a:stretch>
                  </pic:blipFill>
                  <pic:spPr>
                    <a:xfrm>
                      <a:off x="0" y="0"/>
                      <a:ext cx="3888902" cy="2384861"/>
                    </a:xfrm>
                    <a:prstGeom prst="rect">
                      <a:avLst/>
                    </a:prstGeom>
                  </pic:spPr>
                </pic:pic>
              </a:graphicData>
            </a:graphic>
          </wp:inline>
        </w:drawing>
      </w:r>
    </w:p>
    <w:p w14:paraId="49B4F03D" w14:textId="4B6C2FC4" w:rsidR="00043926" w:rsidRPr="00BA2B86" w:rsidRDefault="00F42A42" w:rsidP="001879BA">
      <w:pPr>
        <w:pStyle w:val="FigureCaption0"/>
      </w:pPr>
      <w:bookmarkStart w:id="4711" w:name="_Toc74053157"/>
      <w:bookmarkStart w:id="4712" w:name="_Toc90644538"/>
      <w:bookmarkStart w:id="4713" w:name="_Toc230164289"/>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64</w:t>
      </w:r>
      <w:r>
        <w:rPr>
          <w:noProof/>
        </w:rPr>
        <w:fldChar w:fldCharType="end"/>
      </w:r>
      <w:r w:rsidR="00043926">
        <w:rPr>
          <w:noProof/>
        </w:rPr>
        <w:t>: Sample Claims Worksheet – Deny Claim</w:t>
      </w:r>
      <w:bookmarkEnd w:id="4711"/>
      <w:bookmarkEnd w:id="4712"/>
      <w:bookmarkEnd w:id="4713"/>
    </w:p>
    <w:p w14:paraId="33789637" w14:textId="0F2248DA" w:rsidR="001B3F08" w:rsidRPr="00BA2B86" w:rsidRDefault="001B3F08" w:rsidP="006C3C3F">
      <w:pPr>
        <w:pStyle w:val="OrderedList"/>
        <w:numPr>
          <w:ilvl w:val="0"/>
          <w:numId w:val="377"/>
        </w:numPr>
        <w:jc w:val="both"/>
      </w:pPr>
      <w:r>
        <w:t xml:space="preserve">Click </w:t>
      </w:r>
      <w:r w:rsidRPr="001445BE">
        <w:rPr>
          <w:b/>
        </w:rPr>
        <w:t>Save Changes</w:t>
      </w:r>
      <w:r>
        <w:t xml:space="preserve"> to save the </w:t>
      </w:r>
      <w:r w:rsidRPr="001445BE">
        <w:rPr>
          <w:b/>
        </w:rPr>
        <w:t>HUD Actions</w:t>
      </w:r>
      <w:r>
        <w:t xml:space="preserve"> section</w:t>
      </w:r>
      <w:r w:rsidRPr="00BA2B86">
        <w:t xml:space="preserve">. The </w:t>
      </w:r>
      <w:r>
        <w:t>C</w:t>
      </w:r>
      <w:r w:rsidRPr="00BA2B86">
        <w:t xml:space="preserve">laim </w:t>
      </w:r>
      <w:r>
        <w:t>F</w:t>
      </w:r>
      <w:r w:rsidRPr="00BA2B86">
        <w:t xml:space="preserve">orm HUD-27011 is auto-saved in the </w:t>
      </w:r>
      <w:r w:rsidRPr="001445BE">
        <w:rPr>
          <w:b/>
        </w:rPr>
        <w:t>Documents</w:t>
      </w:r>
      <w:r w:rsidRPr="00BA2B86">
        <w:t xml:space="preserve"> tab. </w:t>
      </w:r>
    </w:p>
    <w:p w14:paraId="342799F1" w14:textId="3151962F" w:rsidR="001B3F08" w:rsidRPr="00BA2B86" w:rsidRDefault="001B3F08" w:rsidP="006C3C3F">
      <w:pPr>
        <w:pStyle w:val="OrderedList"/>
        <w:numPr>
          <w:ilvl w:val="0"/>
          <w:numId w:val="377"/>
        </w:numPr>
        <w:jc w:val="both"/>
      </w:pPr>
      <w:r w:rsidRPr="00BA2B86">
        <w:t xml:space="preserve">The claim form is displayed via a file download window with options to </w:t>
      </w:r>
      <w:r w:rsidRPr="001445BE">
        <w:rPr>
          <w:b/>
        </w:rPr>
        <w:t>Open, Save</w:t>
      </w:r>
      <w:r w:rsidRPr="00BA2B86">
        <w:t xml:space="preserve"> or </w:t>
      </w:r>
      <w:r w:rsidRPr="001445BE">
        <w:rPr>
          <w:b/>
        </w:rPr>
        <w:t>Cancel</w:t>
      </w:r>
      <w:r w:rsidRPr="00BA2B86">
        <w:t xml:space="preserve">. </w:t>
      </w:r>
    </w:p>
    <w:p w14:paraId="6E4983D8" w14:textId="129CB392" w:rsidR="001B3F08" w:rsidRPr="00BA2B86" w:rsidRDefault="009616BC" w:rsidP="006C3C3F">
      <w:pPr>
        <w:pStyle w:val="OrderedList"/>
        <w:numPr>
          <w:ilvl w:val="0"/>
          <w:numId w:val="377"/>
        </w:numPr>
        <w:jc w:val="both"/>
      </w:pPr>
      <w:r>
        <w:t xml:space="preserve"> </w:t>
      </w:r>
      <w:r w:rsidR="001B3F08" w:rsidRPr="00BA2B86">
        <w:t xml:space="preserve">Close the </w:t>
      </w:r>
      <w:r w:rsidR="001B3F08" w:rsidRPr="001445BE">
        <w:rPr>
          <w:b/>
        </w:rPr>
        <w:t>Claims Worksheet</w:t>
      </w:r>
      <w:r w:rsidR="001B3F08" w:rsidRPr="00BA2B86">
        <w:t xml:space="preserve"> after viewing the claim form.</w:t>
      </w:r>
    </w:p>
    <w:p w14:paraId="1553F8BF" w14:textId="20A19346" w:rsidR="001B3F08" w:rsidRDefault="009616BC" w:rsidP="006C3C3F">
      <w:pPr>
        <w:pStyle w:val="OrderedList"/>
        <w:numPr>
          <w:ilvl w:val="0"/>
          <w:numId w:val="377"/>
        </w:numPr>
        <w:jc w:val="both"/>
      </w:pPr>
      <w:r>
        <w:t xml:space="preserve"> </w:t>
      </w:r>
      <w:r w:rsidR="001B3F08" w:rsidRPr="00BA2B86">
        <w:t xml:space="preserve">The Completion </w:t>
      </w:r>
      <w:r w:rsidR="001B3F08">
        <w:t>D</w:t>
      </w:r>
      <w:r w:rsidR="001B3F08" w:rsidRPr="00BA2B86">
        <w:t>ate on the step</w:t>
      </w:r>
      <w:r w:rsidR="001B3F08">
        <w:t>,</w:t>
      </w:r>
      <w:r w:rsidR="001B3F08" w:rsidRPr="00BA2B86">
        <w:t xml:space="preserve"> </w:t>
      </w:r>
      <w:r w:rsidR="001B3F08" w:rsidRPr="001445BE">
        <w:rPr>
          <w:b/>
          <w:color w:val="000000"/>
        </w:rPr>
        <w:t>Ready for Review</w:t>
      </w:r>
      <w:r w:rsidR="001B3F08" w:rsidRPr="001445BE">
        <w:rPr>
          <w:color w:val="000000"/>
        </w:rPr>
        <w:t>,</w:t>
      </w:r>
      <w:r w:rsidR="001B3F08" w:rsidRPr="00BA2B86">
        <w:t xml:space="preserve"> is pre-filled with the </w:t>
      </w:r>
      <w:r w:rsidR="002619E0">
        <w:t>denied</w:t>
      </w:r>
      <w:r w:rsidR="001B3F08" w:rsidRPr="00BA2B86">
        <w:t xml:space="preserve"> date. The claim is now </w:t>
      </w:r>
      <w:r w:rsidR="002619E0">
        <w:t>denied</w:t>
      </w:r>
      <w:r w:rsidR="001B3F08" w:rsidRPr="00BA2B86">
        <w:t>.</w:t>
      </w:r>
    </w:p>
    <w:p w14:paraId="517A73DA" w14:textId="30CB3423" w:rsidR="001B3F08" w:rsidRDefault="009E283C" w:rsidP="003B6226">
      <w:pPr>
        <w:pStyle w:val="BodyText"/>
        <w:jc w:val="center"/>
      </w:pPr>
      <w:r>
        <w:rPr>
          <w:noProof/>
        </w:rPr>
        <w:drawing>
          <wp:inline distT="0" distB="0" distL="0" distR="0" wp14:anchorId="13FE805A" wp14:editId="5985F333">
            <wp:extent cx="4070350" cy="1196752"/>
            <wp:effectExtent l="0" t="0" r="6350" b="3810"/>
            <wp:docPr id="3062" name="Picture 3062"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2" name="Picture 3062" descr="Table&#10;&#10;Description automatically generated"/>
                    <pic:cNvPicPr/>
                  </pic:nvPicPr>
                  <pic:blipFill>
                    <a:blip r:embed="rId458"/>
                    <a:stretch>
                      <a:fillRect/>
                    </a:stretch>
                  </pic:blipFill>
                  <pic:spPr>
                    <a:xfrm>
                      <a:off x="0" y="0"/>
                      <a:ext cx="4091533" cy="1202980"/>
                    </a:xfrm>
                    <a:prstGeom prst="rect">
                      <a:avLst/>
                    </a:prstGeom>
                  </pic:spPr>
                </pic:pic>
              </a:graphicData>
            </a:graphic>
          </wp:inline>
        </w:drawing>
      </w:r>
    </w:p>
    <w:p w14:paraId="61BB6270" w14:textId="0B9B5150" w:rsidR="001B3F08" w:rsidRPr="00BA2B86" w:rsidRDefault="00F42A42" w:rsidP="001879BA">
      <w:pPr>
        <w:pStyle w:val="FigureCaption0"/>
      </w:pPr>
      <w:bookmarkStart w:id="4714" w:name="_Toc74053158"/>
      <w:bookmarkStart w:id="4715" w:name="_Toc90644539"/>
      <w:bookmarkStart w:id="4716" w:name="_Toc230164290"/>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65</w:t>
      </w:r>
      <w:r>
        <w:rPr>
          <w:noProof/>
        </w:rPr>
        <w:fldChar w:fldCharType="end"/>
      </w:r>
      <w:r w:rsidR="001B3F08">
        <w:rPr>
          <w:noProof/>
        </w:rPr>
        <w:t xml:space="preserve">: Sample Claim </w:t>
      </w:r>
      <w:r w:rsidR="002619E0">
        <w:rPr>
          <w:noProof/>
        </w:rPr>
        <w:t>Denied</w:t>
      </w:r>
      <w:r w:rsidR="001B3F08">
        <w:rPr>
          <w:noProof/>
        </w:rPr>
        <w:t xml:space="preserve"> Step</w:t>
      </w:r>
      <w:bookmarkEnd w:id="4714"/>
      <w:bookmarkEnd w:id="4715"/>
      <w:bookmarkEnd w:id="4716"/>
    </w:p>
    <w:p w14:paraId="4308AAC5" w14:textId="064FB9BE" w:rsidR="00FF04C8" w:rsidRPr="00BA2B86" w:rsidRDefault="009616BC" w:rsidP="00FF04C8">
      <w:pPr>
        <w:pStyle w:val="OrderedList"/>
        <w:numPr>
          <w:ilvl w:val="0"/>
          <w:numId w:val="377"/>
        </w:numPr>
        <w:jc w:val="both"/>
      </w:pPr>
      <w:r>
        <w:t xml:space="preserve"> </w:t>
      </w:r>
      <w:r w:rsidR="001B3F08" w:rsidRPr="00BA2B86">
        <w:t>A new step</w:t>
      </w:r>
      <w:r w:rsidR="001B3F08" w:rsidRPr="009B60B9">
        <w:t>,</w:t>
      </w:r>
      <w:r w:rsidR="001B3F08" w:rsidRPr="001445BE">
        <w:rPr>
          <w:b/>
        </w:rPr>
        <w:t xml:space="preserve"> </w:t>
      </w:r>
      <w:r w:rsidR="00043926" w:rsidRPr="001445BE">
        <w:rPr>
          <w:b/>
        </w:rPr>
        <w:t>HUD Decision - Denied</w:t>
      </w:r>
      <w:r w:rsidR="001B3F08">
        <w:t xml:space="preserve">, </w:t>
      </w:r>
      <w:r w:rsidR="001B3F08" w:rsidRPr="00BA2B86">
        <w:t xml:space="preserve">is automatically added with </w:t>
      </w:r>
      <w:r w:rsidR="001B3F08" w:rsidRPr="001445BE">
        <w:rPr>
          <w:b/>
        </w:rPr>
        <w:t>Completion Date</w:t>
      </w:r>
      <w:r w:rsidR="001B3F08" w:rsidRPr="00BA2B86">
        <w:t xml:space="preserve"> pre-filled with the </w:t>
      </w:r>
      <w:r w:rsidR="00043926">
        <w:t>denied</w:t>
      </w:r>
      <w:r w:rsidR="001B3F08" w:rsidRPr="00BA2B86">
        <w:t xml:space="preserve"> date.</w:t>
      </w:r>
    </w:p>
    <w:bookmarkStart w:id="4717" w:name="_Toc314310452"/>
    <w:bookmarkStart w:id="4718" w:name="_Toc314660922"/>
    <w:bookmarkStart w:id="4719" w:name="_Toc315634042"/>
    <w:bookmarkStart w:id="4720" w:name="_Toc11334970"/>
    <w:bookmarkStart w:id="4721" w:name="_Toc74052206"/>
    <w:bookmarkStart w:id="4722" w:name="_Toc90643591"/>
    <w:bookmarkStart w:id="4723" w:name="_Toc230163536"/>
    <w:p w14:paraId="319E77E4" w14:textId="101AA570" w:rsidR="00160687" w:rsidRDefault="00160687" w:rsidP="00372B16">
      <w:pPr>
        <w:pStyle w:val="Heading3"/>
        <w:ind w:left="1080" w:hanging="1080"/>
        <w:jc w:val="both"/>
      </w:pPr>
      <w:r>
        <mc:AlternateContent>
          <mc:Choice Requires="wps">
            <w:drawing>
              <wp:anchor distT="0" distB="0" distL="114300" distR="114300" simplePos="0" relativeHeight="251657216" behindDoc="1" locked="1" layoutInCell="1" allowOverlap="1" wp14:anchorId="27FDF4B4" wp14:editId="762533CF">
                <wp:simplePos x="0" y="0"/>
                <wp:positionH relativeFrom="column">
                  <wp:posOffset>4334510</wp:posOffset>
                </wp:positionH>
                <wp:positionV relativeFrom="paragraph">
                  <wp:posOffset>132715</wp:posOffset>
                </wp:positionV>
                <wp:extent cx="2303780" cy="700405"/>
                <wp:effectExtent l="38100" t="38100" r="96520" b="99695"/>
                <wp:wrapTight wrapText="bothSides">
                  <wp:wrapPolygon edited="0">
                    <wp:start x="0" y="-1175"/>
                    <wp:lineTo x="-357" y="-587"/>
                    <wp:lineTo x="-357" y="22325"/>
                    <wp:lineTo x="0" y="24087"/>
                    <wp:lineTo x="21969" y="24087"/>
                    <wp:lineTo x="22326" y="18800"/>
                    <wp:lineTo x="22326" y="8812"/>
                    <wp:lineTo x="21969" y="0"/>
                    <wp:lineTo x="21969" y="-1175"/>
                    <wp:lineTo x="0" y="-1175"/>
                  </wp:wrapPolygon>
                </wp:wrapTight>
                <wp:docPr id="5" name="Text Box 5"/>
                <wp:cNvGraphicFramePr/>
                <a:graphic xmlns:a="http://schemas.openxmlformats.org/drawingml/2006/main">
                  <a:graphicData uri="http://schemas.microsoft.com/office/word/2010/wordprocessingShape">
                    <wps:wsp>
                      <wps:cNvSpPr txBox="1"/>
                      <wps:spPr>
                        <a:xfrm>
                          <a:off x="0" y="0"/>
                          <a:ext cx="2303780" cy="700405"/>
                        </a:xfrm>
                        <a:prstGeom prst="rect">
                          <a:avLst/>
                        </a:prstGeom>
                        <a:solidFill>
                          <a:schemeClr val="bg1">
                            <a:lumMod val="95000"/>
                          </a:schemeClr>
                        </a:solidFill>
                        <a:ln w="6350">
                          <a:noFill/>
                        </a:ln>
                        <a:effectLst>
                          <a:outerShdw blurRad="50800" dist="38100" dir="2700000" algn="tl" rotWithShape="0">
                            <a:prstClr val="black">
                              <a:alpha val="40000"/>
                            </a:prstClr>
                          </a:outerShdw>
                        </a:effectLst>
                      </wps:spPr>
                      <wps:style>
                        <a:lnRef idx="0">
                          <a:schemeClr val="accent1"/>
                        </a:lnRef>
                        <a:fillRef idx="0">
                          <a:schemeClr val="accent1"/>
                        </a:fillRef>
                        <a:effectRef idx="0">
                          <a:schemeClr val="accent1"/>
                        </a:effectRef>
                        <a:fontRef idx="minor">
                          <a:schemeClr val="dk1"/>
                        </a:fontRef>
                      </wps:style>
                      <wps:txbx>
                        <w:txbxContent>
                          <w:p w14:paraId="642D1CCE" w14:textId="414B2A06" w:rsidR="00C75845" w:rsidRPr="006A24D8" w:rsidRDefault="00C75845" w:rsidP="00160687">
                            <w:pPr>
                              <w:pStyle w:val="NoteBox"/>
                            </w:pPr>
                            <w:r w:rsidRPr="006A24D8">
                              <w:rPr>
                                <w:rStyle w:val="NoteBoxChar"/>
                                <w:rFonts w:asciiTheme="minorHAnsi" w:hAnsiTheme="minorHAnsi"/>
                                <w:bCs/>
                              </w:rPr>
                              <w:t>Claim Type 22 is auto-approved upon submission</w:t>
                            </w:r>
                            <w:r>
                              <w:rPr>
                                <w:rStyle w:val="NoteBoxChar"/>
                                <w:rFonts w:asciiTheme="minorHAnsi" w:hAnsiTheme="minorHAnsi"/>
                                <w:bCs/>
                              </w:rPr>
                              <w:t xml:space="preserve"> and</w:t>
                            </w:r>
                            <w:r w:rsidRPr="006A24D8">
                              <w:rPr>
                                <w:rStyle w:val="NoteBoxChar"/>
                                <w:rFonts w:asciiTheme="minorHAnsi" w:hAnsiTheme="minorHAnsi"/>
                                <w:bCs/>
                              </w:rPr>
                              <w:t xml:space="preserve"> cannot be re-sent to Servicer</w:t>
                            </w:r>
                            <w:r w:rsidRPr="006A24D8">
                              <w:t xml:space="preserve"> requesting for additional information.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FDF4B4" id="Text Box 5" o:spid="_x0000_s1038" type="#_x0000_t202" style="position:absolute;left:0;text-align:left;margin-left:341.3pt;margin-top:10.45pt;width:181.4pt;height:55.1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08t4AIAADgGAAAOAAAAZHJzL2Uyb0RvYy54bWysVFtP2zAUfp+0/2D5fSS9QalIUQdimsQA&#10;USaeXcdpIhwfz3absF+/45Om7dhemPaS2D7X7zuXi8u21myrnK/AZHxwknKmjIS8MuuMf3+6+TTl&#10;zAdhcqHBqIy/Ks8v5x8/XDR2poZQgs6VY+jE+FljM16GYGdJ4mWpauFPwCqDwgJcLQJe3TrJnWjQ&#10;e62TYZqeJg243DqQynt8ve6EfE7+i0LJcF8UXgWmM465Bfo6+q7iN5lfiNnaCVtWcpeG+IcsalEZ&#10;DLp3dS2CYBtX/eGqrqQDD0U4kVAnUBSVVIQB0QzSN2iWpbCKsCA53u5p8v/PrbzbLu2DY6H9DC0W&#10;MBLSWD/z+BjxtIWr4x8zZShHCl/3tKk2MImPw1E6OpuiSKLsLE3H6SS6SQ7W1vnwRUHN4iHjDstC&#10;bIntrQ+daq8Sg3nQVX5TaU2X2ArqSju2FVjE1XpApnpTf4O8ezufpCmVEkNS50R1SuA3T9qwJuOn&#10;o0lKHgzEEF10bWIoRQ2DKRHiTVBuWeYNW+mNexR5xifpFOOwvIogRtNBd8FuGiLqmAITeo1jEDRn&#10;DsJzFUoqYWQsuowYD0C0kC/0LLQtRYdkTG4OjPQ4oE+GUB3lmRyKRafwqlUMpc2jKliVU83iw56X&#10;LpCQUplA5UbSSDtqFcjIewx3+tG0S+o9xnsLigwm7I3ryoAjbt6knb/0KRedPvJxhDseQ7tqETj2&#10;8rBv5hXkr9jjWBLqYG/lTYWluBU+PAiH846Vwx0W7vFTaMAmgd2JsxLcz7+9R30cQ5Ry1uD+yLj/&#10;sRFOcaa/GhzQ88F4jG4DXcaTsyFe3LFkdSwxm/oKsLsHuC2tpGPUD7o/Fg7qZ1x1ixgVRcJIjI2t&#10;1h+vQrfVcFVKtViQEq4YK8KtWVoZXUeaYws+tc/C2d0sBpziO+g3jZi9GclON1oaWGwCFBXNayS6&#10;Y3VXAFxP1Jq7VRr33/GdtA4Lf/4LAAD//wMAUEsDBBQABgAIAAAAIQC47jtF4AAAAAsBAAAPAAAA&#10;ZHJzL2Rvd25yZXYueG1sTI/BTsMwDIbvSLxDZCRuLF03qlGaTmwS7AISFB7Aa0xb0ThVk7WBpyc7&#10;wc2WP/3+/mIbTC8mGl1nWcFykYAgrq3uuFHw8f54swHhPLLG3jIp+CYH2/LyosBc25nfaKp8I2II&#10;uxwVtN4PuZSubsmgW9iBON4+7WjQx3VspB5xjuGml2mSZNJgx/FDiwPtW6q/qpNR8HNY4dPuObj9&#10;4VXPuxCqF5wqpa6vwsM9CE/B/8Fw1o/qUEanoz2xdqJXkG3SLKIK0uQOxBlI1rdrEMc4rZYpyLKQ&#10;/zuUvwAAAP//AwBQSwECLQAUAAYACAAAACEAtoM4kv4AAADhAQAAEwAAAAAAAAAAAAAAAAAAAAAA&#10;W0NvbnRlbnRfVHlwZXNdLnhtbFBLAQItABQABgAIAAAAIQA4/SH/1gAAAJQBAAALAAAAAAAAAAAA&#10;AAAAAC8BAABfcmVscy8ucmVsc1BLAQItABQABgAIAAAAIQAdm08t4AIAADgGAAAOAAAAAAAAAAAA&#10;AAAAAC4CAABkcnMvZTJvRG9jLnhtbFBLAQItABQABgAIAAAAIQC47jtF4AAAAAsBAAAPAAAAAAAA&#10;AAAAAAAAADoFAABkcnMvZG93bnJldi54bWxQSwUGAAAAAAQABADzAAAARwYAAAAA&#10;" fillcolor="#f2f2f2 [3052]" stroked="f" strokeweight=".5pt">
                <v:shadow on="t" color="black" opacity="26214f" origin="-.5,-.5" offset=".74836mm,.74836mm"/>
                <v:textbox>
                  <w:txbxContent>
                    <w:p w14:paraId="642D1CCE" w14:textId="414B2A06" w:rsidR="00C75845" w:rsidRPr="006A24D8" w:rsidRDefault="00C75845" w:rsidP="00160687">
                      <w:pPr>
                        <w:pStyle w:val="NoteBox"/>
                      </w:pPr>
                      <w:r w:rsidRPr="006A24D8">
                        <w:rPr>
                          <w:rStyle w:val="NoteBoxChar"/>
                          <w:rFonts w:asciiTheme="minorHAnsi" w:hAnsiTheme="minorHAnsi"/>
                          <w:bCs/>
                        </w:rPr>
                        <w:t>Claim Type 22 is auto-approved upon submission</w:t>
                      </w:r>
                      <w:r>
                        <w:rPr>
                          <w:rStyle w:val="NoteBoxChar"/>
                          <w:rFonts w:asciiTheme="minorHAnsi" w:hAnsiTheme="minorHAnsi"/>
                          <w:bCs/>
                        </w:rPr>
                        <w:t xml:space="preserve"> and</w:t>
                      </w:r>
                      <w:r w:rsidRPr="006A24D8">
                        <w:rPr>
                          <w:rStyle w:val="NoteBoxChar"/>
                          <w:rFonts w:asciiTheme="minorHAnsi" w:hAnsiTheme="minorHAnsi"/>
                          <w:bCs/>
                        </w:rPr>
                        <w:t xml:space="preserve"> cannot be re-sent to Servicer</w:t>
                      </w:r>
                      <w:r w:rsidRPr="006A24D8">
                        <w:t xml:space="preserve"> requesting for additional information.</w:t>
                      </w:r>
                    </w:p>
                  </w:txbxContent>
                </v:textbox>
                <w10:wrap type="tight"/>
                <w10:anchorlock/>
              </v:shape>
            </w:pict>
          </mc:Fallback>
        </mc:AlternateContent>
      </w:r>
      <w:r>
        <w:t>Requesting</w:t>
      </w:r>
      <w:r w:rsidRPr="00BA2B86">
        <w:t xml:space="preserve"> </w:t>
      </w:r>
      <w:r w:rsidR="000D2D13">
        <w:t>P</w:t>
      </w:r>
      <w:r w:rsidRPr="00BA2B86">
        <w:t xml:space="preserve">ending </w:t>
      </w:r>
      <w:r w:rsidR="000D2D13">
        <w:t>A</w:t>
      </w:r>
      <w:r w:rsidRPr="00BA2B86">
        <w:t xml:space="preserve">dditional </w:t>
      </w:r>
      <w:r w:rsidR="000D2D13">
        <w:t>I</w:t>
      </w:r>
      <w:r w:rsidRPr="00BA2B86">
        <w:t>nfo</w:t>
      </w:r>
      <w:r w:rsidR="000D2D13">
        <w:t>rmation A</w:t>
      </w:r>
      <w:r>
        <w:t xml:space="preserve">bout </w:t>
      </w:r>
      <w:r w:rsidR="000D2D13">
        <w:t>a C</w:t>
      </w:r>
      <w:r w:rsidRPr="00BA2B86">
        <w:t>laim</w:t>
      </w:r>
      <w:bookmarkEnd w:id="4717"/>
      <w:bookmarkEnd w:id="4718"/>
      <w:bookmarkEnd w:id="4719"/>
      <w:bookmarkEnd w:id="4720"/>
      <w:bookmarkEnd w:id="4721"/>
      <w:bookmarkEnd w:id="4722"/>
      <w:bookmarkEnd w:id="4723"/>
      <w:r w:rsidR="00C23872">
        <w:fldChar w:fldCharType="begin"/>
      </w:r>
      <w:r w:rsidR="00C23872">
        <w:instrText xml:space="preserve"> XE "</w:instrText>
      </w:r>
      <w:r w:rsidR="00C23872" w:rsidRPr="00B35BA9">
        <w:instrText>Pending Additional Information</w:instrText>
      </w:r>
      <w:r w:rsidR="00C23872">
        <w:instrText xml:space="preserve">" </w:instrText>
      </w:r>
      <w:r w:rsidR="00C23872">
        <w:fldChar w:fldCharType="end"/>
      </w:r>
    </w:p>
    <w:p w14:paraId="03A3FC0C" w14:textId="35811DA3" w:rsidR="000D2D13" w:rsidRPr="003D2580" w:rsidRDefault="00AB3697" w:rsidP="001879BA">
      <w:pPr>
        <w:pStyle w:val="BodyText"/>
      </w:pPr>
      <w:r>
        <w:t>To request additional information</w:t>
      </w:r>
      <w:r w:rsidR="000D2D13">
        <w:t>:</w:t>
      </w:r>
    </w:p>
    <w:p w14:paraId="45090C23" w14:textId="77777777" w:rsidR="000D2D13" w:rsidRPr="00BA2B86" w:rsidRDefault="000D2D13" w:rsidP="006C3C3F">
      <w:pPr>
        <w:pStyle w:val="OrderedList"/>
        <w:numPr>
          <w:ilvl w:val="0"/>
          <w:numId w:val="378"/>
        </w:numPr>
        <w:jc w:val="both"/>
      </w:pPr>
      <w:r>
        <w:t xml:space="preserve">On the </w:t>
      </w:r>
      <w:r w:rsidRPr="00E42F62">
        <w:rPr>
          <w:b/>
        </w:rPr>
        <w:t>Endorsed Claims Search</w:t>
      </w:r>
      <w:r>
        <w:t xml:space="preserve"> </w:t>
      </w:r>
      <w:r w:rsidRPr="00BA2B86">
        <w:t>Screen</w:t>
      </w:r>
      <w:r>
        <w:t>, e</w:t>
      </w:r>
      <w:r w:rsidRPr="00BA2B86">
        <w:t xml:space="preserve">nter the search criteria to review the submitted claims and click </w:t>
      </w:r>
      <w:r w:rsidRPr="00E42F62">
        <w:rPr>
          <w:b/>
        </w:rPr>
        <w:t>Search.</w:t>
      </w:r>
    </w:p>
    <w:p w14:paraId="072378E5" w14:textId="7DC29B8A" w:rsidR="000D2D13" w:rsidRPr="00BA2B86" w:rsidRDefault="000D2D13" w:rsidP="006C3C3F">
      <w:pPr>
        <w:pStyle w:val="OrderedList"/>
        <w:numPr>
          <w:ilvl w:val="0"/>
          <w:numId w:val="378"/>
        </w:numPr>
        <w:jc w:val="both"/>
      </w:pPr>
      <w:r>
        <w:t>From the search results, select a claim to review</w:t>
      </w:r>
      <w:r w:rsidR="009616BC">
        <w:t>.</w:t>
      </w:r>
    </w:p>
    <w:p w14:paraId="76E199BE" w14:textId="6083C754" w:rsidR="000D2D13" w:rsidRPr="009B0430" w:rsidRDefault="000D2D13" w:rsidP="006C3C3F">
      <w:pPr>
        <w:pStyle w:val="OrderedList"/>
        <w:numPr>
          <w:ilvl w:val="0"/>
          <w:numId w:val="378"/>
        </w:numPr>
        <w:jc w:val="both"/>
      </w:pPr>
      <w:r w:rsidRPr="003D2580">
        <w:t xml:space="preserve">On the </w:t>
      </w:r>
      <w:r w:rsidRPr="001445BE">
        <w:rPr>
          <w:b/>
        </w:rPr>
        <w:t>Claims Steps</w:t>
      </w:r>
      <w:r w:rsidRPr="003D2580">
        <w:t xml:space="preserve"> screen for </w:t>
      </w:r>
      <w:r w:rsidRPr="00BA2B86">
        <w:t xml:space="preserve">the claim type </w:t>
      </w:r>
      <w:r w:rsidRPr="003D2580">
        <w:t>timeline,</w:t>
      </w:r>
      <w:r>
        <w:t xml:space="preserve"> s</w:t>
      </w:r>
      <w:r w:rsidRPr="003D2580">
        <w:t xml:space="preserve">elect the </w:t>
      </w:r>
      <w:r w:rsidRPr="001445BE">
        <w:rPr>
          <w:b/>
        </w:rPr>
        <w:t>magnifying glass icon</w:t>
      </w:r>
      <w:r w:rsidRPr="003D2580">
        <w:t xml:space="preserve"> beside </w:t>
      </w:r>
      <w:r w:rsidR="00B33EF5" w:rsidRPr="00B33EF5">
        <w:t>Step</w:t>
      </w:r>
      <w:r w:rsidR="009616BC">
        <w:t xml:space="preserve"> </w:t>
      </w:r>
      <w:r w:rsidRPr="003D2580">
        <w:t xml:space="preserve">2 </w:t>
      </w:r>
      <w:r w:rsidRPr="009616BC">
        <w:rPr>
          <w:b/>
        </w:rPr>
        <w:t>Ready for Review</w:t>
      </w:r>
      <w:r w:rsidR="009616BC">
        <w:t>.</w:t>
      </w:r>
      <w:r w:rsidRPr="003D2580">
        <w:t xml:space="preserve"> </w:t>
      </w:r>
    </w:p>
    <w:p w14:paraId="47D402D6" w14:textId="7E9BF236" w:rsidR="000D2D13" w:rsidRPr="007C5F35" w:rsidRDefault="009E283C" w:rsidP="003B6226">
      <w:pPr>
        <w:pStyle w:val="BodyText"/>
        <w:jc w:val="center"/>
        <w:rPr>
          <w:color w:val="FF0000"/>
        </w:rPr>
      </w:pPr>
      <w:r>
        <w:rPr>
          <w:noProof/>
        </w:rPr>
        <w:drawing>
          <wp:inline distT="0" distB="0" distL="0" distR="0" wp14:anchorId="19C69074" wp14:editId="13CF1B3E">
            <wp:extent cx="4241800" cy="813918"/>
            <wp:effectExtent l="0" t="0" r="6350" b="5715"/>
            <wp:docPr id="3063" name="Picture 306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3" name="Picture 3063" descr="Graphical user interface, application&#10;&#10;Description automatically generated"/>
                    <pic:cNvPicPr/>
                  </pic:nvPicPr>
                  <pic:blipFill>
                    <a:blip r:embed="rId459"/>
                    <a:stretch>
                      <a:fillRect/>
                    </a:stretch>
                  </pic:blipFill>
                  <pic:spPr>
                    <a:xfrm>
                      <a:off x="0" y="0"/>
                      <a:ext cx="4268364" cy="819015"/>
                    </a:xfrm>
                    <a:prstGeom prst="rect">
                      <a:avLst/>
                    </a:prstGeom>
                  </pic:spPr>
                </pic:pic>
              </a:graphicData>
            </a:graphic>
          </wp:inline>
        </w:drawing>
      </w:r>
    </w:p>
    <w:p w14:paraId="2B7DAC7A" w14:textId="0F501A91" w:rsidR="000D2D13" w:rsidRPr="007C5F35" w:rsidRDefault="00F42A42" w:rsidP="001879BA">
      <w:pPr>
        <w:pStyle w:val="FigureCaption0"/>
      </w:pPr>
      <w:bookmarkStart w:id="4724" w:name="_Toc74053159"/>
      <w:bookmarkStart w:id="4725" w:name="_Toc90644540"/>
      <w:bookmarkStart w:id="4726" w:name="_Toc230164291"/>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66</w:t>
      </w:r>
      <w:r>
        <w:rPr>
          <w:noProof/>
        </w:rPr>
        <w:fldChar w:fldCharType="end"/>
      </w:r>
      <w:r w:rsidR="000D2D13">
        <w:rPr>
          <w:noProof/>
        </w:rPr>
        <w:t>: Step Information for a Claim Type</w:t>
      </w:r>
      <w:bookmarkEnd w:id="4724"/>
      <w:bookmarkEnd w:id="4725"/>
      <w:bookmarkEnd w:id="4726"/>
    </w:p>
    <w:p w14:paraId="0F4E8AE8" w14:textId="77777777" w:rsidR="000D2D13" w:rsidRPr="00BA2B86" w:rsidRDefault="000D2D13" w:rsidP="006C3C3F">
      <w:pPr>
        <w:pStyle w:val="OrderedList"/>
        <w:numPr>
          <w:ilvl w:val="0"/>
          <w:numId w:val="378"/>
        </w:numPr>
        <w:jc w:val="both"/>
      </w:pPr>
      <w:r w:rsidRPr="00BA2B86">
        <w:t xml:space="preserve">A new window with the </w:t>
      </w:r>
      <w:r w:rsidRPr="001445BE">
        <w:rPr>
          <w:b/>
        </w:rPr>
        <w:t>Claims Worksheet</w:t>
      </w:r>
      <w:r w:rsidRPr="00BA2B86">
        <w:t xml:space="preserve"> for Claim Type </w:t>
      </w:r>
      <w:r>
        <w:t xml:space="preserve">is </w:t>
      </w:r>
      <w:r w:rsidRPr="00BA2B86">
        <w:t xml:space="preserve">displayed. </w:t>
      </w:r>
    </w:p>
    <w:p w14:paraId="3B47C3F9" w14:textId="5709E97F" w:rsidR="003D3504" w:rsidRPr="00BA2B86" w:rsidRDefault="000D2D13" w:rsidP="006C3C3F">
      <w:pPr>
        <w:pStyle w:val="OrderedList"/>
        <w:numPr>
          <w:ilvl w:val="0"/>
          <w:numId w:val="378"/>
        </w:numPr>
        <w:jc w:val="both"/>
      </w:pPr>
      <w:r w:rsidRPr="00BA2B86">
        <w:t xml:space="preserve">The Claims Worksheet for </w:t>
      </w:r>
      <w:r w:rsidRPr="000C62C8">
        <w:rPr>
          <w:b/>
        </w:rPr>
        <w:t>Claim Type</w:t>
      </w:r>
      <w:r w:rsidRPr="00BA2B86">
        <w:t xml:space="preserve"> window is an electronic version of Claim Form HUD-27011 that was submitted by </w:t>
      </w:r>
      <w:r>
        <w:t>a servicer</w:t>
      </w:r>
      <w:r w:rsidRPr="00BA2B86">
        <w:t>. The following links are available on the window header:</w:t>
      </w:r>
    </w:p>
    <w:p w14:paraId="7E39B229" w14:textId="77777777" w:rsidR="000D2D13" w:rsidRPr="000C62C8" w:rsidRDefault="000D2D13" w:rsidP="00F874DE">
      <w:pPr>
        <w:pStyle w:val="UnorderedListIndent"/>
        <w:jc w:val="both"/>
        <w:rPr>
          <w:b/>
        </w:rPr>
      </w:pPr>
      <w:r w:rsidRPr="00B30D71">
        <w:rPr>
          <w:b/>
        </w:rPr>
        <w:t>Save Changes</w:t>
      </w:r>
      <w:r>
        <w:rPr>
          <w:b/>
        </w:rPr>
        <w:t>:</w:t>
      </w:r>
      <w:r w:rsidRPr="000C62C8">
        <w:rPr>
          <w:b/>
        </w:rPr>
        <w:t xml:space="preserve"> </w:t>
      </w:r>
      <w:r w:rsidRPr="000C62C8">
        <w:t>Save the changes made to the HUD Actions section</w:t>
      </w:r>
    </w:p>
    <w:p w14:paraId="0674D64B" w14:textId="77777777" w:rsidR="000D2D13" w:rsidRPr="000C62C8" w:rsidRDefault="000D2D13" w:rsidP="00F874DE">
      <w:pPr>
        <w:pStyle w:val="UnorderedListIndent"/>
        <w:jc w:val="both"/>
      </w:pPr>
      <w:r w:rsidRPr="00B30D71">
        <w:rPr>
          <w:b/>
        </w:rPr>
        <w:t>Validate Claim</w:t>
      </w:r>
      <w:r>
        <w:rPr>
          <w:b/>
        </w:rPr>
        <w:t>:</w:t>
      </w:r>
      <w:r w:rsidRPr="000C62C8">
        <w:rPr>
          <w:b/>
        </w:rPr>
        <w:t xml:space="preserve"> </w:t>
      </w:r>
      <w:r w:rsidRPr="000C62C8">
        <w:t xml:space="preserve">Executes the validations on the claim form. Failed validations are displayed with validation message. </w:t>
      </w:r>
    </w:p>
    <w:p w14:paraId="4B4DB76A" w14:textId="7B9A6B81" w:rsidR="000D2D13" w:rsidRPr="000C62C8" w:rsidRDefault="000D2D13" w:rsidP="00F874DE">
      <w:pPr>
        <w:pStyle w:val="UnorderedListIndent"/>
        <w:jc w:val="both"/>
        <w:rPr>
          <w:b/>
        </w:rPr>
      </w:pPr>
      <w:r w:rsidRPr="00B30D71">
        <w:rPr>
          <w:b/>
        </w:rPr>
        <w:t>View Claim</w:t>
      </w:r>
      <w:r>
        <w:rPr>
          <w:b/>
        </w:rPr>
        <w:t>:</w:t>
      </w:r>
      <w:r w:rsidRPr="000C62C8">
        <w:rPr>
          <w:b/>
        </w:rPr>
        <w:t xml:space="preserve"> </w:t>
      </w:r>
      <w:r w:rsidRPr="000C62C8">
        <w:t xml:space="preserve">Generates a PDF of the </w:t>
      </w:r>
      <w:r w:rsidR="00E04CEC" w:rsidRPr="00BA2B86">
        <w:t>Claim Form</w:t>
      </w:r>
      <w:r w:rsidR="00E04CEC">
        <w:t xml:space="preserve"> HUD-</w:t>
      </w:r>
      <w:r w:rsidR="00E04CEC" w:rsidRPr="00BA2B86">
        <w:t>27011</w:t>
      </w:r>
    </w:p>
    <w:p w14:paraId="7F8231E0" w14:textId="77777777" w:rsidR="000D2D13" w:rsidRDefault="000D2D13" w:rsidP="006C3C3F">
      <w:pPr>
        <w:pStyle w:val="OrderedList"/>
        <w:numPr>
          <w:ilvl w:val="0"/>
          <w:numId w:val="378"/>
        </w:numPr>
        <w:jc w:val="both"/>
      </w:pPr>
      <w:r>
        <w:t xml:space="preserve">Review the claim by each section. Note: Refer to </w:t>
      </w:r>
      <w:r w:rsidRPr="001445BE">
        <w:rPr>
          <w:b/>
        </w:rPr>
        <w:t>Documents</w:t>
      </w:r>
      <w:r>
        <w:t xml:space="preserve"> tab for c</w:t>
      </w:r>
      <w:r w:rsidRPr="009B60B9">
        <w:t>laim</w:t>
      </w:r>
      <w:r>
        <w:t>s</w:t>
      </w:r>
      <w:r w:rsidRPr="009B60B9">
        <w:t xml:space="preserve"> </w:t>
      </w:r>
      <w:r>
        <w:t>p</w:t>
      </w:r>
      <w:r w:rsidRPr="009B60B9">
        <w:t>ackage</w:t>
      </w:r>
      <w:r>
        <w:t xml:space="preserve"> attached by the servicers during claims submission.</w:t>
      </w:r>
    </w:p>
    <w:p w14:paraId="58F966AB" w14:textId="77777777" w:rsidR="00AB3697" w:rsidRPr="00AB3697" w:rsidRDefault="00AB3697" w:rsidP="00F874DE">
      <w:pPr>
        <w:pStyle w:val="UnorderedListIndent"/>
        <w:jc w:val="both"/>
      </w:pPr>
      <w:r w:rsidRPr="00AB3697">
        <w:t>HUD Actions</w:t>
      </w:r>
    </w:p>
    <w:p w14:paraId="72E492BF" w14:textId="3FA7F71B" w:rsidR="00AB3697" w:rsidRPr="00AB3697" w:rsidRDefault="00AB3697" w:rsidP="00F874DE">
      <w:pPr>
        <w:pStyle w:val="UnorderedListIndent"/>
        <w:jc w:val="both"/>
      </w:pPr>
      <w:r w:rsidRPr="00AB3697">
        <w:t xml:space="preserve">Disposition Information </w:t>
      </w:r>
    </w:p>
    <w:p w14:paraId="40C04C72" w14:textId="77777777" w:rsidR="000D2D13" w:rsidRPr="00502685" w:rsidRDefault="000D2D13" w:rsidP="00F874DE">
      <w:pPr>
        <w:pStyle w:val="UnorderedListIndent"/>
        <w:jc w:val="both"/>
        <w:rPr>
          <w:b/>
        </w:rPr>
      </w:pPr>
      <w:r w:rsidRPr="009567FC">
        <w:rPr>
          <w:b/>
        </w:rPr>
        <w:t>Part A</w:t>
      </w:r>
      <w:r w:rsidRPr="00502685">
        <w:rPr>
          <w:b/>
        </w:rPr>
        <w:t xml:space="preserve">: </w:t>
      </w:r>
      <w:r w:rsidRPr="00502685">
        <w:t>General Information</w:t>
      </w:r>
    </w:p>
    <w:p w14:paraId="2C4184D0" w14:textId="77777777" w:rsidR="000D2D13" w:rsidRPr="00502685" w:rsidRDefault="000D2D13"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6890D968" w14:textId="77777777" w:rsidR="000D2D13" w:rsidRPr="00502685" w:rsidRDefault="000D2D13" w:rsidP="00F874DE">
      <w:pPr>
        <w:pStyle w:val="UnorderedListIndent"/>
        <w:jc w:val="both"/>
        <w:rPr>
          <w:b/>
        </w:rPr>
      </w:pPr>
      <w:r w:rsidRPr="009567FC">
        <w:rPr>
          <w:b/>
        </w:rPr>
        <w:t>Part C</w:t>
      </w:r>
      <w:r w:rsidRPr="00502685">
        <w:rPr>
          <w:b/>
        </w:rPr>
        <w:t xml:space="preserve">: </w:t>
      </w:r>
      <w:r w:rsidRPr="00502685">
        <w:t>Support Document</w:t>
      </w:r>
      <w:r>
        <w:t>s</w:t>
      </w:r>
    </w:p>
    <w:p w14:paraId="17F14D51" w14:textId="77777777" w:rsidR="000D2D13" w:rsidRPr="00502685" w:rsidRDefault="000D2D13" w:rsidP="00F874DE">
      <w:pPr>
        <w:pStyle w:val="UnorderedListIndent"/>
        <w:jc w:val="both"/>
      </w:pPr>
      <w:r w:rsidRPr="009567FC">
        <w:rPr>
          <w:b/>
        </w:rPr>
        <w:t>Part D</w:t>
      </w:r>
      <w:r w:rsidRPr="00502685">
        <w:rPr>
          <w:b/>
        </w:rPr>
        <w:t xml:space="preserve">: </w:t>
      </w:r>
      <w:r w:rsidRPr="00502685">
        <w:t>Support Document</w:t>
      </w:r>
      <w:r>
        <w:t>s</w:t>
      </w:r>
    </w:p>
    <w:p w14:paraId="1F2FCA6F" w14:textId="77777777" w:rsidR="000D2D13" w:rsidRDefault="000D2D13" w:rsidP="00F874DE">
      <w:pPr>
        <w:pStyle w:val="UnorderedListIndent"/>
        <w:jc w:val="both"/>
      </w:pPr>
      <w:r w:rsidRPr="009567FC">
        <w:rPr>
          <w:b/>
        </w:rPr>
        <w:t>Part E:</w:t>
      </w:r>
      <w:r w:rsidRPr="00502685">
        <w:rPr>
          <w:b/>
        </w:rPr>
        <w:t xml:space="preserve"> </w:t>
      </w:r>
      <w:r w:rsidRPr="00502685">
        <w:t>Support Document</w:t>
      </w:r>
      <w:r>
        <w:t>s</w:t>
      </w:r>
    </w:p>
    <w:p w14:paraId="0775CC09" w14:textId="5D0CDF79" w:rsidR="000D2D13" w:rsidRDefault="000D2D13" w:rsidP="006C3C3F">
      <w:pPr>
        <w:pStyle w:val="OrderedList"/>
        <w:numPr>
          <w:ilvl w:val="0"/>
          <w:numId w:val="378"/>
        </w:numPr>
        <w:jc w:val="both"/>
      </w:pPr>
      <w:r w:rsidRPr="00BA2B86">
        <w:t xml:space="preserve">After </w:t>
      </w:r>
      <w:r>
        <w:t>completing the</w:t>
      </w:r>
      <w:r w:rsidRPr="00BA2B86">
        <w:t xml:space="preserve"> review, </w:t>
      </w:r>
      <w:r>
        <w:t xml:space="preserve">click </w:t>
      </w:r>
      <w:r w:rsidRPr="001445BE">
        <w:rPr>
          <w:b/>
        </w:rPr>
        <w:t>Pending Additional Info</w:t>
      </w:r>
      <w:r w:rsidRPr="00BA2B86">
        <w:t xml:space="preserve">. </w:t>
      </w:r>
      <w:r>
        <w:t>Enter</w:t>
      </w:r>
      <w:r w:rsidRPr="00BA2B86">
        <w:t xml:space="preserve"> </w:t>
      </w:r>
      <w:r w:rsidRPr="001445BE">
        <w:rPr>
          <w:b/>
        </w:rPr>
        <w:t>Decision Notes</w:t>
      </w:r>
      <w:r w:rsidRPr="002619E0">
        <w:t xml:space="preserve"> to proceed</w:t>
      </w:r>
      <w:r w:rsidRPr="00BA2B86">
        <w:t>.</w:t>
      </w:r>
      <w:r w:rsidR="00E31BB0">
        <w:t xml:space="preserve"> Decision Notes </w:t>
      </w:r>
      <w:r w:rsidR="00E31BB0" w:rsidRPr="00AC7A7A">
        <w:t>will be auto-saved to the Notes page</w:t>
      </w:r>
      <w:r w:rsidR="00E31BB0">
        <w:t>.</w:t>
      </w:r>
    </w:p>
    <w:p w14:paraId="4D21223A" w14:textId="29BF9975" w:rsidR="000D2D13" w:rsidRDefault="00D74D4F" w:rsidP="003B6226">
      <w:pPr>
        <w:pStyle w:val="BodyText"/>
        <w:jc w:val="center"/>
      </w:pPr>
      <w:r>
        <w:rPr>
          <w:noProof/>
        </w:rPr>
        <w:drawing>
          <wp:inline distT="0" distB="0" distL="0" distR="0" wp14:anchorId="605055BC" wp14:editId="49DA3BEE">
            <wp:extent cx="4051300" cy="2281453"/>
            <wp:effectExtent l="0" t="0" r="6350" b="5080"/>
            <wp:docPr id="3064" name="Picture 3064"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4" name="Picture 3064" descr="Graphical user interface, text, application, email&#10;&#10;Description automatically generated"/>
                    <pic:cNvPicPr/>
                  </pic:nvPicPr>
                  <pic:blipFill>
                    <a:blip r:embed="rId460"/>
                    <a:stretch>
                      <a:fillRect/>
                    </a:stretch>
                  </pic:blipFill>
                  <pic:spPr>
                    <a:xfrm>
                      <a:off x="0" y="0"/>
                      <a:ext cx="4059847" cy="2286266"/>
                    </a:xfrm>
                    <a:prstGeom prst="rect">
                      <a:avLst/>
                    </a:prstGeom>
                  </pic:spPr>
                </pic:pic>
              </a:graphicData>
            </a:graphic>
          </wp:inline>
        </w:drawing>
      </w:r>
    </w:p>
    <w:p w14:paraId="0B2AE450" w14:textId="4042434D" w:rsidR="000D2D13" w:rsidRPr="00BA2B86" w:rsidRDefault="00F42A42" w:rsidP="001879BA">
      <w:pPr>
        <w:pStyle w:val="FigureCaption0"/>
      </w:pPr>
      <w:bookmarkStart w:id="4727" w:name="_Toc74053160"/>
      <w:bookmarkStart w:id="4728" w:name="_Toc90644541"/>
      <w:bookmarkStart w:id="4729" w:name="_Toc230164292"/>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67</w:t>
      </w:r>
      <w:r>
        <w:rPr>
          <w:noProof/>
        </w:rPr>
        <w:fldChar w:fldCharType="end"/>
      </w:r>
      <w:r w:rsidR="000D2D13">
        <w:rPr>
          <w:noProof/>
        </w:rPr>
        <w:t>: Sample Claims Worksheet – Pending Additonal Information</w:t>
      </w:r>
      <w:bookmarkEnd w:id="4727"/>
      <w:bookmarkEnd w:id="4728"/>
      <w:bookmarkEnd w:id="4729"/>
    </w:p>
    <w:p w14:paraId="0785915B" w14:textId="5381A167" w:rsidR="000D2D13" w:rsidRPr="00BA2B86" w:rsidRDefault="000D2D13" w:rsidP="006C3C3F">
      <w:pPr>
        <w:pStyle w:val="OrderedList"/>
        <w:numPr>
          <w:ilvl w:val="0"/>
          <w:numId w:val="378"/>
        </w:numPr>
        <w:jc w:val="both"/>
      </w:pPr>
      <w:r>
        <w:t xml:space="preserve">Click </w:t>
      </w:r>
      <w:r w:rsidRPr="001445BE">
        <w:rPr>
          <w:b/>
        </w:rPr>
        <w:t>Save Changes</w:t>
      </w:r>
      <w:r>
        <w:t xml:space="preserve"> to save the </w:t>
      </w:r>
      <w:r w:rsidRPr="001445BE">
        <w:rPr>
          <w:b/>
        </w:rPr>
        <w:t>HUD Actions</w:t>
      </w:r>
      <w:r>
        <w:t xml:space="preserve"> section</w:t>
      </w:r>
      <w:r w:rsidRPr="00BA2B86">
        <w:t xml:space="preserve">. The </w:t>
      </w:r>
      <w:r>
        <w:t>C</w:t>
      </w:r>
      <w:r w:rsidRPr="00BA2B86">
        <w:t xml:space="preserve">laim </w:t>
      </w:r>
      <w:r>
        <w:t>F</w:t>
      </w:r>
      <w:r w:rsidRPr="00BA2B86">
        <w:t xml:space="preserve">orm HUD-27011 is auto-saved in the </w:t>
      </w:r>
      <w:r w:rsidRPr="001445BE">
        <w:rPr>
          <w:b/>
        </w:rPr>
        <w:t>Documents</w:t>
      </w:r>
      <w:r w:rsidRPr="00BA2B86">
        <w:t xml:space="preserve"> tab. </w:t>
      </w:r>
    </w:p>
    <w:p w14:paraId="2A25FDB1" w14:textId="2F19E128" w:rsidR="000D2D13" w:rsidRPr="00BA2B86" w:rsidRDefault="000D2D13" w:rsidP="006C3C3F">
      <w:pPr>
        <w:pStyle w:val="OrderedList"/>
        <w:numPr>
          <w:ilvl w:val="0"/>
          <w:numId w:val="378"/>
        </w:numPr>
        <w:jc w:val="both"/>
      </w:pPr>
      <w:r w:rsidRPr="00BA2B86">
        <w:t xml:space="preserve">The claim form is displayed via a file download window with options to </w:t>
      </w:r>
      <w:r w:rsidRPr="001445BE">
        <w:rPr>
          <w:b/>
        </w:rPr>
        <w:t>Open, Save</w:t>
      </w:r>
      <w:r w:rsidRPr="00BA2B86">
        <w:t xml:space="preserve"> or </w:t>
      </w:r>
      <w:r w:rsidRPr="001445BE">
        <w:rPr>
          <w:b/>
        </w:rPr>
        <w:t>Cancel</w:t>
      </w:r>
      <w:r w:rsidRPr="00BA2B86">
        <w:t xml:space="preserve">. </w:t>
      </w:r>
    </w:p>
    <w:p w14:paraId="0E823A88" w14:textId="3A82BCA1" w:rsidR="000D2D13" w:rsidRPr="00BA2B86" w:rsidRDefault="009616BC" w:rsidP="006C3C3F">
      <w:pPr>
        <w:pStyle w:val="OrderedList"/>
        <w:numPr>
          <w:ilvl w:val="0"/>
          <w:numId w:val="378"/>
        </w:numPr>
        <w:jc w:val="both"/>
      </w:pPr>
      <w:r>
        <w:t xml:space="preserve"> </w:t>
      </w:r>
      <w:r w:rsidR="000D2D13" w:rsidRPr="00BA2B86">
        <w:t xml:space="preserve">Close the </w:t>
      </w:r>
      <w:r w:rsidR="000D2D13" w:rsidRPr="001445BE">
        <w:rPr>
          <w:b/>
        </w:rPr>
        <w:t>Claims Worksheet</w:t>
      </w:r>
      <w:r w:rsidR="000D2D13" w:rsidRPr="00BA2B86">
        <w:t xml:space="preserve"> after viewing the claim form.</w:t>
      </w:r>
    </w:p>
    <w:p w14:paraId="350C34F8" w14:textId="6DDA7992" w:rsidR="000D2D13" w:rsidRDefault="009616BC" w:rsidP="006C3C3F">
      <w:pPr>
        <w:pStyle w:val="OrderedList"/>
        <w:numPr>
          <w:ilvl w:val="0"/>
          <w:numId w:val="378"/>
        </w:numPr>
        <w:jc w:val="both"/>
      </w:pPr>
      <w:r>
        <w:t xml:space="preserve"> </w:t>
      </w:r>
      <w:r w:rsidR="000D2D13" w:rsidRPr="00BA2B86">
        <w:t xml:space="preserve">The Completion </w:t>
      </w:r>
      <w:r w:rsidR="000D2D13">
        <w:t>D</w:t>
      </w:r>
      <w:r w:rsidR="000D2D13" w:rsidRPr="00BA2B86">
        <w:t>ate on the step</w:t>
      </w:r>
      <w:r w:rsidR="000D2D13">
        <w:t>,</w:t>
      </w:r>
      <w:r w:rsidR="000D2D13" w:rsidRPr="00BA2B86">
        <w:t xml:space="preserve"> </w:t>
      </w:r>
      <w:r w:rsidR="000D2D13" w:rsidRPr="001445BE">
        <w:rPr>
          <w:b/>
          <w:color w:val="000000"/>
        </w:rPr>
        <w:t>Ready for Review</w:t>
      </w:r>
      <w:r w:rsidR="000D2D13" w:rsidRPr="001445BE">
        <w:rPr>
          <w:color w:val="000000"/>
        </w:rPr>
        <w:t>,</w:t>
      </w:r>
      <w:r w:rsidR="000D2D13" w:rsidRPr="00BA2B86">
        <w:t xml:space="preserve"> is pre-filled with the </w:t>
      </w:r>
      <w:r w:rsidR="003F219B">
        <w:t>request</w:t>
      </w:r>
      <w:r w:rsidR="000D2D13" w:rsidRPr="00BA2B86">
        <w:t xml:space="preserve"> date.</w:t>
      </w:r>
    </w:p>
    <w:p w14:paraId="3058E576" w14:textId="366EDE65" w:rsidR="000D2D13" w:rsidRDefault="00D74D4F" w:rsidP="003B6226">
      <w:pPr>
        <w:pStyle w:val="BodyText"/>
        <w:jc w:val="center"/>
      </w:pPr>
      <w:r>
        <w:rPr>
          <w:noProof/>
        </w:rPr>
        <w:drawing>
          <wp:inline distT="0" distB="0" distL="0" distR="0" wp14:anchorId="5EEB378F" wp14:editId="758C7FBB">
            <wp:extent cx="4559300" cy="1189510"/>
            <wp:effectExtent l="0" t="0" r="0" b="0"/>
            <wp:docPr id="3065" name="Picture 3065"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5" name="Picture 3065" descr="Graphical user interface&#10;&#10;Description automatically generated"/>
                    <pic:cNvPicPr/>
                  </pic:nvPicPr>
                  <pic:blipFill>
                    <a:blip r:embed="rId461"/>
                    <a:stretch>
                      <a:fillRect/>
                    </a:stretch>
                  </pic:blipFill>
                  <pic:spPr>
                    <a:xfrm>
                      <a:off x="0" y="0"/>
                      <a:ext cx="4578241" cy="1194452"/>
                    </a:xfrm>
                    <a:prstGeom prst="rect">
                      <a:avLst/>
                    </a:prstGeom>
                  </pic:spPr>
                </pic:pic>
              </a:graphicData>
            </a:graphic>
          </wp:inline>
        </w:drawing>
      </w:r>
    </w:p>
    <w:p w14:paraId="5D67B1C3" w14:textId="11307809" w:rsidR="000D2D13" w:rsidRPr="00BA2B86" w:rsidRDefault="00F42A42" w:rsidP="001879BA">
      <w:pPr>
        <w:pStyle w:val="FigureCaption0"/>
      </w:pPr>
      <w:bookmarkStart w:id="4730" w:name="_Toc74053161"/>
      <w:bookmarkStart w:id="4731" w:name="_Toc90644542"/>
      <w:bookmarkStart w:id="4732" w:name="_Toc230164293"/>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68</w:t>
      </w:r>
      <w:r>
        <w:rPr>
          <w:noProof/>
        </w:rPr>
        <w:fldChar w:fldCharType="end"/>
      </w:r>
      <w:r w:rsidR="000D2D13">
        <w:rPr>
          <w:noProof/>
        </w:rPr>
        <w:t xml:space="preserve">: Sample Claim </w:t>
      </w:r>
      <w:r w:rsidR="003F219B">
        <w:rPr>
          <w:noProof/>
        </w:rPr>
        <w:t>Pending Additonal Information</w:t>
      </w:r>
      <w:r w:rsidR="000D2D13">
        <w:rPr>
          <w:noProof/>
        </w:rPr>
        <w:t xml:space="preserve"> Step</w:t>
      </w:r>
      <w:bookmarkEnd w:id="4730"/>
      <w:bookmarkEnd w:id="4731"/>
      <w:bookmarkEnd w:id="4732"/>
    </w:p>
    <w:p w14:paraId="6E1B7422" w14:textId="2D5DDE77" w:rsidR="000D2D13" w:rsidRDefault="009616BC" w:rsidP="006C3C3F">
      <w:pPr>
        <w:pStyle w:val="OrderedList"/>
        <w:numPr>
          <w:ilvl w:val="0"/>
          <w:numId w:val="378"/>
        </w:numPr>
        <w:jc w:val="both"/>
      </w:pPr>
      <w:r>
        <w:t xml:space="preserve"> </w:t>
      </w:r>
      <w:r w:rsidR="003F219B">
        <w:t>Three new steps are added:</w:t>
      </w:r>
    </w:p>
    <w:p w14:paraId="6B360013" w14:textId="4993D1B9" w:rsidR="003F219B" w:rsidRPr="00C630D5" w:rsidRDefault="003F219B" w:rsidP="00F874DE">
      <w:pPr>
        <w:pStyle w:val="UnorderedListIndent"/>
        <w:jc w:val="both"/>
        <w:rPr>
          <w:b/>
        </w:rPr>
      </w:pPr>
      <w:r w:rsidRPr="000C32FF">
        <w:rPr>
          <w:b/>
        </w:rPr>
        <w:t xml:space="preserve">HUD Decision - </w:t>
      </w:r>
      <w:r w:rsidRPr="003D3504">
        <w:rPr>
          <w:b/>
          <w:bCs/>
        </w:rPr>
        <w:t>Pending Additional Info</w:t>
      </w:r>
      <w:r w:rsidRPr="00C630D5">
        <w:t xml:space="preserve"> is automatically added with Completion date pre-filled with the request date.</w:t>
      </w:r>
    </w:p>
    <w:p w14:paraId="11ADD510" w14:textId="10168C2A" w:rsidR="003F219B" w:rsidRPr="00C630D5" w:rsidRDefault="003F219B" w:rsidP="00F874DE">
      <w:pPr>
        <w:pStyle w:val="UnorderedListIndent"/>
        <w:jc w:val="both"/>
        <w:rPr>
          <w:b/>
        </w:rPr>
      </w:pPr>
      <w:r w:rsidRPr="000C32FF">
        <w:rPr>
          <w:b/>
        </w:rPr>
        <w:t>Resubmit Claim 27011</w:t>
      </w:r>
      <w:r>
        <w:rPr>
          <w:b/>
        </w:rPr>
        <w:t>:</w:t>
      </w:r>
      <w:r w:rsidRPr="00C630D5">
        <w:rPr>
          <w:b/>
        </w:rPr>
        <w:t xml:space="preserve"> </w:t>
      </w:r>
      <w:r w:rsidRPr="00C630D5">
        <w:t xml:space="preserve">The servicer must re-submit the </w:t>
      </w:r>
      <w:r w:rsidR="00FC2DC4">
        <w:t>Claim Form HUD-27011</w:t>
      </w:r>
      <w:r w:rsidRPr="00C630D5">
        <w:t>. Upon resubmission the completion date is pre-filled with the date the claim was re-submitted.</w:t>
      </w:r>
    </w:p>
    <w:p w14:paraId="7269AFF4" w14:textId="0DC5CDFC" w:rsidR="00440359" w:rsidRPr="00833A22" w:rsidRDefault="003F219B" w:rsidP="00833A22">
      <w:pPr>
        <w:pStyle w:val="UnorderedListIndent"/>
        <w:jc w:val="both"/>
        <w:rPr>
          <w:b/>
        </w:rPr>
      </w:pPr>
      <w:r w:rsidRPr="000C32FF">
        <w:rPr>
          <w:b/>
        </w:rPr>
        <w:t>Re Review:</w:t>
      </w:r>
      <w:r w:rsidRPr="00C630D5">
        <w:rPr>
          <w:b/>
        </w:rPr>
        <w:t xml:space="preserve"> </w:t>
      </w:r>
      <w:r w:rsidRPr="00C630D5">
        <w:t xml:space="preserve">The HUD Claims staff must re review the </w:t>
      </w:r>
      <w:r w:rsidR="00FC2DC4">
        <w:t>Claim Form HUD-27011</w:t>
      </w:r>
      <w:r w:rsidRPr="00C630D5">
        <w:t>. Upon HUD action (approve, deny or pending additional info), the completion date is pre-filled with the date.</w:t>
      </w:r>
    </w:p>
    <w:p w14:paraId="31E696A3" w14:textId="7EB23693" w:rsidR="00160687" w:rsidRPr="001637DE" w:rsidRDefault="00160687"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4733" w:name="_Toc314310453"/>
      <w:bookmarkStart w:id="4734" w:name="_Toc314660923"/>
      <w:r w:rsidRPr="001637DE">
        <w:rPr>
          <w:rFonts w:asciiTheme="majorHAnsi" w:hAnsiTheme="majorHAnsi" w:cstheme="minorHAnsi"/>
          <w:b/>
          <w:bCs/>
          <w:noProof/>
          <w:color w:val="000000" w:themeColor="text1"/>
        </w:rPr>
        <w:t>Resubmitting a</w:t>
      </w:r>
      <w:r w:rsidR="00C630D5">
        <w:rPr>
          <w:rFonts w:asciiTheme="majorHAnsi" w:hAnsiTheme="majorHAnsi" w:cstheme="minorHAnsi"/>
          <w:b/>
          <w:bCs/>
          <w:noProof/>
          <w:color w:val="000000" w:themeColor="text1"/>
        </w:rPr>
        <w:t xml:space="preserve"> C</w:t>
      </w:r>
      <w:r w:rsidRPr="001637DE">
        <w:rPr>
          <w:rFonts w:asciiTheme="majorHAnsi" w:hAnsiTheme="majorHAnsi" w:cstheme="minorHAnsi"/>
          <w:b/>
          <w:bCs/>
          <w:noProof/>
          <w:color w:val="000000" w:themeColor="text1"/>
        </w:rPr>
        <w:t>laim</w:t>
      </w:r>
      <w:bookmarkEnd w:id="4733"/>
      <w:bookmarkEnd w:id="4734"/>
      <w:r w:rsidR="00BB3E2D">
        <w:rPr>
          <w:rFonts w:asciiTheme="majorHAnsi" w:hAnsiTheme="majorHAnsi" w:cstheme="minorHAnsi"/>
          <w:b/>
          <w:bCs/>
          <w:noProof/>
          <w:color w:val="000000" w:themeColor="text1"/>
        </w:rPr>
        <w:fldChar w:fldCharType="begin"/>
      </w:r>
      <w:r w:rsidR="00BB3E2D">
        <w:instrText xml:space="preserve"> XE </w:instrText>
      </w:r>
      <w:r w:rsidR="00BB3E2D" w:rsidRPr="005E46C6">
        <w:instrText>"</w:instrText>
      </w:r>
      <w:r w:rsidR="00BB3E2D" w:rsidRPr="005E46C6">
        <w:rPr>
          <w:rFonts w:asciiTheme="majorHAnsi" w:hAnsiTheme="majorHAnsi" w:cstheme="minorHAnsi"/>
          <w:bCs/>
          <w:noProof/>
          <w:color w:val="000000" w:themeColor="text1"/>
        </w:rPr>
        <w:instrText>Resubmitting a Claim</w:instrText>
      </w:r>
      <w:r w:rsidR="00BB3E2D" w:rsidRPr="005E46C6">
        <w:instrText>"</w:instrText>
      </w:r>
      <w:r w:rsidR="00BB3E2D">
        <w:instrText xml:space="preserve"> </w:instrText>
      </w:r>
      <w:r w:rsidR="00BB3E2D">
        <w:rPr>
          <w:rFonts w:asciiTheme="majorHAnsi" w:hAnsiTheme="majorHAnsi" w:cstheme="minorHAnsi"/>
          <w:b/>
          <w:bCs/>
          <w:noProof/>
          <w:color w:val="000000" w:themeColor="text1"/>
        </w:rPr>
        <w:fldChar w:fldCharType="end"/>
      </w:r>
    </w:p>
    <w:p w14:paraId="762DC08E" w14:textId="565687B4" w:rsidR="00160687" w:rsidRDefault="003D3504" w:rsidP="001879BA">
      <w:pPr>
        <w:pStyle w:val="BodyText"/>
      </w:pPr>
      <w:r>
        <w:t xml:space="preserve">For Servicer to </w:t>
      </w:r>
      <w:r w:rsidR="00160687">
        <w:t>resubmit a claim:</w:t>
      </w:r>
    </w:p>
    <w:p w14:paraId="7103D3FB" w14:textId="36D6EBB5" w:rsidR="00F76D24" w:rsidRPr="00BA2B86" w:rsidRDefault="00F76D24" w:rsidP="006C3C3F">
      <w:pPr>
        <w:pStyle w:val="OrderedList"/>
        <w:numPr>
          <w:ilvl w:val="0"/>
          <w:numId w:val="379"/>
        </w:numPr>
        <w:jc w:val="both"/>
      </w:pPr>
      <w:r>
        <w:t xml:space="preserve">On the </w:t>
      </w:r>
      <w:r w:rsidRPr="00E42F62">
        <w:rPr>
          <w:b/>
        </w:rPr>
        <w:t>Endorsed Claims Search</w:t>
      </w:r>
      <w:r w:rsidRPr="00BA2B86">
        <w:t xml:space="preserve"> </w:t>
      </w:r>
      <w:r>
        <w:t>s</w:t>
      </w:r>
      <w:r w:rsidRPr="00BA2B86">
        <w:t>creen</w:t>
      </w:r>
      <w:r>
        <w:t xml:space="preserve">, enter the loan search criteria and click </w:t>
      </w:r>
      <w:r w:rsidRPr="00E42F62">
        <w:rPr>
          <w:b/>
        </w:rPr>
        <w:t>Search</w:t>
      </w:r>
      <w:r>
        <w:t>.</w:t>
      </w:r>
    </w:p>
    <w:p w14:paraId="3AE83780" w14:textId="734A149B" w:rsidR="00F76D24" w:rsidRDefault="00F76D24" w:rsidP="006C3C3F">
      <w:pPr>
        <w:pStyle w:val="OrderedList"/>
        <w:numPr>
          <w:ilvl w:val="0"/>
          <w:numId w:val="379"/>
        </w:numPr>
        <w:jc w:val="both"/>
      </w:pPr>
      <w:r>
        <w:t xml:space="preserve">From the search results, select a claim to resubmit. </w:t>
      </w:r>
    </w:p>
    <w:p w14:paraId="3145DDBD" w14:textId="052C4FD4" w:rsidR="00F76D24" w:rsidRPr="00BA2B86" w:rsidRDefault="00F76D24" w:rsidP="006C3C3F">
      <w:pPr>
        <w:pStyle w:val="OrderedList"/>
        <w:numPr>
          <w:ilvl w:val="0"/>
          <w:numId w:val="379"/>
        </w:numPr>
        <w:jc w:val="both"/>
      </w:pPr>
      <w:r>
        <w:t xml:space="preserve">The </w:t>
      </w:r>
      <w:r w:rsidRPr="001445BE">
        <w:rPr>
          <w:b/>
        </w:rPr>
        <w:t>Claims Step</w:t>
      </w:r>
      <w:r>
        <w:t xml:space="preserve"> screen for the claim type timeline is displayed</w:t>
      </w:r>
      <w:r w:rsidR="009616BC">
        <w:t>.</w:t>
      </w:r>
    </w:p>
    <w:p w14:paraId="7070FC46" w14:textId="50A0FB60" w:rsidR="00F76D24" w:rsidRDefault="00911D8B" w:rsidP="003B6226">
      <w:pPr>
        <w:pStyle w:val="BodyText"/>
        <w:jc w:val="center"/>
      </w:pPr>
      <w:r w:rsidRPr="00911D8B">
        <w:rPr>
          <w:noProof/>
        </w:rPr>
        <w:t xml:space="preserve"> </w:t>
      </w:r>
      <w:r>
        <w:rPr>
          <w:noProof/>
        </w:rPr>
        <w:drawing>
          <wp:inline distT="0" distB="0" distL="0" distR="0" wp14:anchorId="199EFC07" wp14:editId="0CCD0E1C">
            <wp:extent cx="5943600" cy="1593215"/>
            <wp:effectExtent l="0" t="0" r="0" b="6985"/>
            <wp:docPr id="3139" name="Picture 313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9" name="Picture 3139" descr="Graphical user interface, application&#10;&#10;Description automatically generated"/>
                    <pic:cNvPicPr/>
                  </pic:nvPicPr>
                  <pic:blipFill>
                    <a:blip r:embed="rId462"/>
                    <a:stretch>
                      <a:fillRect/>
                    </a:stretch>
                  </pic:blipFill>
                  <pic:spPr>
                    <a:xfrm>
                      <a:off x="0" y="0"/>
                      <a:ext cx="5943600" cy="1593215"/>
                    </a:xfrm>
                    <a:prstGeom prst="rect">
                      <a:avLst/>
                    </a:prstGeom>
                  </pic:spPr>
                </pic:pic>
              </a:graphicData>
            </a:graphic>
          </wp:inline>
        </w:drawing>
      </w:r>
    </w:p>
    <w:p w14:paraId="398AF8A0" w14:textId="5C97E88D" w:rsidR="00F76D24" w:rsidRPr="007C5F35" w:rsidRDefault="00F42A42" w:rsidP="001879BA">
      <w:pPr>
        <w:pStyle w:val="FigureCaption0"/>
      </w:pPr>
      <w:bookmarkStart w:id="4735" w:name="_Toc74053162"/>
      <w:bookmarkStart w:id="4736" w:name="_Toc90644543"/>
      <w:bookmarkStart w:id="4737" w:name="_Toc23016429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69</w:t>
      </w:r>
      <w:r>
        <w:rPr>
          <w:noProof/>
        </w:rPr>
        <w:fldChar w:fldCharType="end"/>
      </w:r>
      <w:r w:rsidR="00F76D24">
        <w:rPr>
          <w:noProof/>
        </w:rPr>
        <w:t>: Step Information for a Claim Resubmission</w:t>
      </w:r>
      <w:bookmarkEnd w:id="4735"/>
      <w:bookmarkEnd w:id="4736"/>
      <w:bookmarkEnd w:id="4737"/>
    </w:p>
    <w:p w14:paraId="5EE2C842" w14:textId="403074CA" w:rsidR="00F76D24" w:rsidRPr="00BA2B86" w:rsidRDefault="00F76D24" w:rsidP="006C3C3F">
      <w:pPr>
        <w:pStyle w:val="OrderedList"/>
        <w:numPr>
          <w:ilvl w:val="0"/>
          <w:numId w:val="379"/>
        </w:numPr>
        <w:jc w:val="both"/>
      </w:pPr>
      <w:r>
        <w:t>Click</w:t>
      </w:r>
      <w:r w:rsidRPr="001A5F4F">
        <w:t xml:space="preserve"> the </w:t>
      </w:r>
      <w:r w:rsidRPr="0072633D">
        <w:t>magnifying glass icon</w:t>
      </w:r>
      <w:r w:rsidRPr="001A5F4F">
        <w:t xml:space="preserve"> beside </w:t>
      </w:r>
      <w:r w:rsidRPr="0072633D">
        <w:t xml:space="preserve">Step </w:t>
      </w:r>
      <w:r>
        <w:t xml:space="preserve">- </w:t>
      </w:r>
      <w:r w:rsidRPr="009616BC">
        <w:rPr>
          <w:b/>
        </w:rPr>
        <w:t>Resubmit Claim 27011</w:t>
      </w:r>
      <w:r w:rsidRPr="0072633D">
        <w:t>.</w:t>
      </w:r>
      <w:r w:rsidRPr="001A5F4F">
        <w:t xml:space="preserve"> </w:t>
      </w:r>
    </w:p>
    <w:p w14:paraId="2BF762EE" w14:textId="65D8D3B0" w:rsidR="00911D8B" w:rsidRDefault="003D3504" w:rsidP="006C3C3F">
      <w:pPr>
        <w:pStyle w:val="OrderedList"/>
        <w:numPr>
          <w:ilvl w:val="0"/>
          <w:numId w:val="379"/>
        </w:numPr>
        <w:jc w:val="both"/>
      </w:pPr>
      <w:r>
        <w:t>The</w:t>
      </w:r>
      <w:r w:rsidR="00F76D24">
        <w:t xml:space="preserve"> </w:t>
      </w:r>
      <w:r w:rsidR="00F76D24" w:rsidRPr="001445BE">
        <w:rPr>
          <w:b/>
        </w:rPr>
        <w:t>Claims Worksheet</w:t>
      </w:r>
      <w:r w:rsidR="00F76D24" w:rsidRPr="00BA2B86">
        <w:t xml:space="preserve"> </w:t>
      </w:r>
      <w:r w:rsidR="00F76D24" w:rsidRPr="00F76D24">
        <w:t>is</w:t>
      </w:r>
      <w:r w:rsidR="00F76D24">
        <w:t xml:space="preserve"> </w:t>
      </w:r>
      <w:r w:rsidR="00F76D24" w:rsidRPr="00BA2B86">
        <w:t xml:space="preserve">displayed. A pop-up </w:t>
      </w:r>
      <w:r w:rsidR="00143331">
        <w:t xml:space="preserve">warning </w:t>
      </w:r>
      <w:r w:rsidR="00F76D24" w:rsidRPr="00BA2B86">
        <w:t xml:space="preserve">message </w:t>
      </w:r>
      <w:r w:rsidR="00F76D24">
        <w:t>is</w:t>
      </w:r>
      <w:r w:rsidR="00F76D24" w:rsidRPr="00BA2B86">
        <w:t xml:space="preserve"> displayed indicating that the claim amount will be adjusted if </w:t>
      </w:r>
      <w:r w:rsidR="00F76D24">
        <w:t xml:space="preserve">it </w:t>
      </w:r>
      <w:r w:rsidR="00F76D24" w:rsidRPr="00BA2B86">
        <w:t>exceeds Maximum Claim Amount</w:t>
      </w:r>
      <w:r w:rsidR="0031555B">
        <w:t>.</w:t>
      </w:r>
      <w:r w:rsidRPr="003D3504">
        <w:t xml:space="preserve"> </w:t>
      </w:r>
      <w:r>
        <w:t>The pop-up box may include other warning messages as applicable. Click</w:t>
      </w:r>
      <w:r w:rsidRPr="00BA2B86">
        <w:t xml:space="preserve"> </w:t>
      </w:r>
      <w:r w:rsidRPr="001445BE">
        <w:rPr>
          <w:b/>
        </w:rPr>
        <w:t>OK</w:t>
      </w:r>
      <w:r w:rsidRPr="0072633D">
        <w:t xml:space="preserve"> </w:t>
      </w:r>
      <w:r w:rsidRPr="00BA2B86">
        <w:t>to proceed.</w:t>
      </w:r>
      <w:r w:rsidR="00911D8B">
        <w:t xml:space="preserve"> </w:t>
      </w:r>
    </w:p>
    <w:p w14:paraId="3A4A2111" w14:textId="11D0A7A2" w:rsidR="00F76D24" w:rsidRDefault="00143331" w:rsidP="003B6226">
      <w:pPr>
        <w:pStyle w:val="BodyText"/>
        <w:jc w:val="center"/>
      </w:pPr>
      <w:r w:rsidRPr="00143331">
        <w:rPr>
          <w:noProof/>
        </w:rPr>
        <w:t xml:space="preserve"> </w:t>
      </w:r>
      <w:r w:rsidR="000E159D" w:rsidRPr="000E159D">
        <w:rPr>
          <w:noProof/>
        </w:rPr>
        <w:t xml:space="preserve"> </w:t>
      </w:r>
      <w:r w:rsidR="00911D8B" w:rsidRPr="00911D8B">
        <w:rPr>
          <w:noProof/>
        </w:rPr>
        <w:t xml:space="preserve"> </w:t>
      </w:r>
      <w:r w:rsidR="00E46C05">
        <w:rPr>
          <w:noProof/>
        </w:rPr>
        <w:drawing>
          <wp:inline distT="0" distB="0" distL="0" distR="0" wp14:anchorId="2561A7C2" wp14:editId="62BCC3CA">
            <wp:extent cx="2547257" cy="1011168"/>
            <wp:effectExtent l="0" t="0" r="5715" b="0"/>
            <wp:docPr id="3141" name="Picture 3141"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1" name="Picture 3141" descr="Graphical user interface, text, application, chat or text message&#10;&#10;Description automatically generated"/>
                    <pic:cNvPicPr/>
                  </pic:nvPicPr>
                  <pic:blipFill>
                    <a:blip r:embed="rId463"/>
                    <a:stretch>
                      <a:fillRect/>
                    </a:stretch>
                  </pic:blipFill>
                  <pic:spPr>
                    <a:xfrm>
                      <a:off x="0" y="0"/>
                      <a:ext cx="2554063" cy="1013870"/>
                    </a:xfrm>
                    <a:prstGeom prst="rect">
                      <a:avLst/>
                    </a:prstGeom>
                  </pic:spPr>
                </pic:pic>
              </a:graphicData>
            </a:graphic>
          </wp:inline>
        </w:drawing>
      </w:r>
    </w:p>
    <w:p w14:paraId="48E36BB5" w14:textId="6264B66A" w:rsidR="00F76D24" w:rsidRPr="00BA2B86" w:rsidRDefault="00821B9E" w:rsidP="001879BA">
      <w:pPr>
        <w:pStyle w:val="FigureCaption0"/>
      </w:pPr>
      <w:bookmarkStart w:id="4738" w:name="_Toc74053163"/>
      <w:bookmarkStart w:id="4739" w:name="_Toc90644544"/>
      <w:bookmarkStart w:id="4740" w:name="_Toc23016429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70</w:t>
      </w:r>
      <w:r>
        <w:rPr>
          <w:noProof/>
        </w:rPr>
        <w:fldChar w:fldCharType="end"/>
      </w:r>
      <w:r w:rsidR="00F76D24">
        <w:rPr>
          <w:noProof/>
        </w:rPr>
        <w:t xml:space="preserve">: </w:t>
      </w:r>
      <w:r w:rsidR="00143331">
        <w:rPr>
          <w:noProof/>
        </w:rPr>
        <w:t>Warning</w:t>
      </w:r>
      <w:r w:rsidR="00F76D24">
        <w:rPr>
          <w:noProof/>
        </w:rPr>
        <w:t xml:space="preserve"> Message</w:t>
      </w:r>
      <w:r w:rsidR="009616BC">
        <w:rPr>
          <w:noProof/>
        </w:rPr>
        <w:t xml:space="preserve"> CT 21, CT 23 and CT 24</w:t>
      </w:r>
      <w:bookmarkEnd w:id="4738"/>
      <w:bookmarkEnd w:id="4739"/>
      <w:bookmarkEnd w:id="4740"/>
    </w:p>
    <w:p w14:paraId="5C5B3A54" w14:textId="4067A348" w:rsidR="00F76D24" w:rsidRPr="00BA2B86" w:rsidRDefault="00A17359" w:rsidP="006C3C3F">
      <w:pPr>
        <w:pStyle w:val="OrderedList"/>
        <w:numPr>
          <w:ilvl w:val="0"/>
          <w:numId w:val="379"/>
        </w:numPr>
        <w:jc w:val="both"/>
      </w:pPr>
      <w:r>
        <w:t xml:space="preserve">Comments entered by HUD Claims staff requesting additional information is displayed in the </w:t>
      </w:r>
      <w:r w:rsidR="00F76D24" w:rsidRPr="00AB3697">
        <w:rPr>
          <w:b/>
        </w:rPr>
        <w:t xml:space="preserve">Claims Worksheet </w:t>
      </w:r>
      <w:r w:rsidR="00F76D24" w:rsidRPr="00BA2B86">
        <w:t>window</w:t>
      </w:r>
      <w:r>
        <w:t>.</w:t>
      </w:r>
      <w:r w:rsidR="00F76D24" w:rsidRPr="00BA2B86">
        <w:t xml:space="preserve"> The following links are available </w:t>
      </w:r>
      <w:r w:rsidR="00F76D24">
        <w:t>in the window header:</w:t>
      </w:r>
    </w:p>
    <w:p w14:paraId="32D9A233" w14:textId="66C3A800" w:rsidR="00F76D24" w:rsidRPr="00BA2B86" w:rsidRDefault="00F76D24" w:rsidP="00F874DE">
      <w:pPr>
        <w:pStyle w:val="UnorderedListIndent"/>
        <w:jc w:val="both"/>
      </w:pPr>
      <w:r w:rsidRPr="001A5F4F">
        <w:rPr>
          <w:b/>
        </w:rPr>
        <w:t>Save Changes</w:t>
      </w:r>
      <w:r>
        <w:rPr>
          <w:b/>
        </w:rPr>
        <w:t xml:space="preserve">: </w:t>
      </w:r>
      <w:r>
        <w:t>S</w:t>
      </w:r>
      <w:r w:rsidRPr="00BA2B86">
        <w:t xml:space="preserve">ave </w:t>
      </w:r>
      <w:r>
        <w:t>c</w:t>
      </w:r>
      <w:r w:rsidRPr="00BA2B86">
        <w:t>hanges made to the claim form</w:t>
      </w:r>
    </w:p>
    <w:p w14:paraId="623057C4" w14:textId="77777777" w:rsidR="00F76D24" w:rsidRPr="00BA2B86" w:rsidRDefault="00F76D24" w:rsidP="00F874DE">
      <w:pPr>
        <w:pStyle w:val="UnorderedListIndent"/>
        <w:jc w:val="both"/>
      </w:pPr>
      <w:r w:rsidRPr="001A5F4F">
        <w:rPr>
          <w:b/>
        </w:rPr>
        <w:t>Validate Claim</w:t>
      </w:r>
      <w:r>
        <w:rPr>
          <w:b/>
        </w:rPr>
        <w:t xml:space="preserve">: </w:t>
      </w:r>
      <w:r>
        <w:t>Execute</w:t>
      </w:r>
      <w:r w:rsidRPr="00BA2B86">
        <w:t xml:space="preserve"> the validations on the claim form. Failed validations </w:t>
      </w:r>
      <w:r>
        <w:t xml:space="preserve">are </w:t>
      </w:r>
      <w:r w:rsidRPr="00BA2B86">
        <w:t xml:space="preserve">displayed with </w:t>
      </w:r>
      <w:r>
        <w:t xml:space="preserve">a </w:t>
      </w:r>
      <w:r w:rsidRPr="00BA2B86">
        <w:t xml:space="preserve">validation message. </w:t>
      </w:r>
    </w:p>
    <w:p w14:paraId="73A3E0DA" w14:textId="235BD0ED" w:rsidR="00F76D24" w:rsidRPr="00BA2B86" w:rsidRDefault="00F76D24" w:rsidP="00F874DE">
      <w:pPr>
        <w:pStyle w:val="UnorderedListIndent"/>
        <w:jc w:val="both"/>
      </w:pPr>
      <w:r w:rsidRPr="001A5F4F">
        <w:rPr>
          <w:b/>
        </w:rPr>
        <w:t>View Claim</w:t>
      </w:r>
      <w:r>
        <w:rPr>
          <w:b/>
        </w:rPr>
        <w:t>:</w:t>
      </w:r>
      <w:r w:rsidRPr="00BA2B86">
        <w:t xml:space="preserve"> </w:t>
      </w:r>
      <w:r>
        <w:t>G</w:t>
      </w:r>
      <w:r w:rsidRPr="00BA2B86">
        <w:t xml:space="preserve">enerate </w:t>
      </w:r>
      <w:r>
        <w:t xml:space="preserve">a </w:t>
      </w:r>
      <w:r w:rsidRPr="00BA2B86">
        <w:t xml:space="preserve">PDF of the </w:t>
      </w:r>
      <w:r w:rsidR="00E04CEC" w:rsidRPr="00BA2B86">
        <w:t>Claim Form</w:t>
      </w:r>
      <w:r w:rsidR="00E04CEC">
        <w:t xml:space="preserve"> HUD-</w:t>
      </w:r>
      <w:r w:rsidR="00E04CEC" w:rsidRPr="00BA2B86">
        <w:t>27011</w:t>
      </w:r>
    </w:p>
    <w:p w14:paraId="70F6058D" w14:textId="77777777" w:rsidR="00F76D24" w:rsidRDefault="00F76D24" w:rsidP="00F874DE">
      <w:pPr>
        <w:pStyle w:val="UnorderedListIndent"/>
        <w:jc w:val="both"/>
      </w:pPr>
      <w:r w:rsidRPr="001A5F4F">
        <w:rPr>
          <w:b/>
        </w:rPr>
        <w:t>Finalize and Submit Claim</w:t>
      </w:r>
      <w:r>
        <w:rPr>
          <w:b/>
        </w:rPr>
        <w:t>:</w:t>
      </w:r>
      <w:r w:rsidRPr="00BA2B86">
        <w:t xml:space="preserve"> </w:t>
      </w:r>
      <w:r>
        <w:t>Enables s</w:t>
      </w:r>
      <w:r w:rsidRPr="00BA2B86">
        <w:t>ervicer</w:t>
      </w:r>
      <w:r>
        <w:t>s</w:t>
      </w:r>
      <w:r w:rsidRPr="00BA2B86">
        <w:t xml:space="preserve"> to submit </w:t>
      </w:r>
      <w:r>
        <w:t xml:space="preserve">a </w:t>
      </w:r>
      <w:r w:rsidRPr="00BA2B86">
        <w:t xml:space="preserve">claim. </w:t>
      </w:r>
      <w:r>
        <w:t>C</w:t>
      </w:r>
      <w:r w:rsidRPr="00BA2B86">
        <w:t>laim</w:t>
      </w:r>
      <w:r>
        <w:t>s</w:t>
      </w:r>
      <w:r w:rsidRPr="00BA2B86">
        <w:t xml:space="preserve"> with failed validations</w:t>
      </w:r>
      <w:r>
        <w:t xml:space="preserve"> cannot be submitted</w:t>
      </w:r>
      <w:r w:rsidRPr="00BA2B86">
        <w:t xml:space="preserve">. </w:t>
      </w:r>
    </w:p>
    <w:p w14:paraId="13166A70" w14:textId="0CBBA721" w:rsidR="00F76D24" w:rsidRDefault="00A17359" w:rsidP="006C3C3F">
      <w:pPr>
        <w:pStyle w:val="OrderedList"/>
        <w:numPr>
          <w:ilvl w:val="0"/>
          <w:numId w:val="379"/>
        </w:numPr>
        <w:jc w:val="both"/>
      </w:pPr>
      <w:r>
        <w:t xml:space="preserve">Enter the requested information </w:t>
      </w:r>
      <w:r w:rsidR="00F76D24">
        <w:t xml:space="preserve">on claim </w:t>
      </w:r>
      <w:r>
        <w:t>worksheet</w:t>
      </w:r>
      <w:r w:rsidR="00F76D24">
        <w:t>.</w:t>
      </w:r>
      <w:r w:rsidR="00F76D24" w:rsidRPr="00BA2B86">
        <w:t xml:space="preserve"> </w:t>
      </w:r>
      <w:r w:rsidR="00F76D24">
        <w:t xml:space="preserve">Click </w:t>
      </w:r>
      <w:r w:rsidR="00F76D24" w:rsidRPr="001445BE">
        <w:rPr>
          <w:b/>
        </w:rPr>
        <w:t>Save Changes.</w:t>
      </w:r>
      <w:r w:rsidR="00F76D24" w:rsidRPr="00BA2B86">
        <w:t xml:space="preserve"> </w:t>
      </w:r>
    </w:p>
    <w:p w14:paraId="5DFDFE89" w14:textId="23D212F9" w:rsidR="00F76D24" w:rsidRDefault="00F76D24" w:rsidP="006C3C3F">
      <w:pPr>
        <w:pStyle w:val="OrderedList"/>
        <w:numPr>
          <w:ilvl w:val="0"/>
          <w:numId w:val="379"/>
        </w:numPr>
        <w:jc w:val="both"/>
      </w:pPr>
      <w:r>
        <w:t>R</w:t>
      </w:r>
      <w:r w:rsidRPr="00BA2B86">
        <w:t xml:space="preserve">eview the data populated on the </w:t>
      </w:r>
      <w:r w:rsidR="00C06B24">
        <w:rPr>
          <w:b/>
        </w:rPr>
        <w:t>Claim Form HUD-27011</w:t>
      </w:r>
      <w:r w:rsidRPr="00BA2B86">
        <w:t xml:space="preserve"> by selecting each of the sections listed below </w:t>
      </w:r>
      <w:r>
        <w:t>and make any required updates.</w:t>
      </w:r>
    </w:p>
    <w:p w14:paraId="1190F059" w14:textId="77777777" w:rsidR="00AB3697" w:rsidRPr="00AB3697" w:rsidRDefault="00AB3697" w:rsidP="00F874DE">
      <w:pPr>
        <w:pStyle w:val="UnorderedListIndent"/>
        <w:jc w:val="both"/>
      </w:pPr>
      <w:r w:rsidRPr="00AB3697">
        <w:t>Disposition Information (only for CT 21 and CT 23)</w:t>
      </w:r>
    </w:p>
    <w:p w14:paraId="741AC248" w14:textId="77777777" w:rsidR="00F76D24" w:rsidRPr="00502685" w:rsidRDefault="00F76D24" w:rsidP="00F874DE">
      <w:pPr>
        <w:pStyle w:val="UnorderedListIndent"/>
        <w:jc w:val="both"/>
        <w:rPr>
          <w:b/>
        </w:rPr>
      </w:pPr>
      <w:r w:rsidRPr="009567FC">
        <w:rPr>
          <w:b/>
        </w:rPr>
        <w:t>Part A</w:t>
      </w:r>
      <w:r w:rsidRPr="00502685">
        <w:rPr>
          <w:b/>
        </w:rPr>
        <w:t xml:space="preserve">: </w:t>
      </w:r>
      <w:r w:rsidRPr="00502685">
        <w:t>General Information</w:t>
      </w:r>
    </w:p>
    <w:p w14:paraId="419C2F4E" w14:textId="77777777" w:rsidR="00F76D24" w:rsidRPr="00502685" w:rsidRDefault="00F76D24"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1FCF9396" w14:textId="77777777" w:rsidR="00F76D24" w:rsidRPr="00502685" w:rsidRDefault="00F76D24" w:rsidP="00F874DE">
      <w:pPr>
        <w:pStyle w:val="UnorderedListIndent"/>
        <w:jc w:val="both"/>
        <w:rPr>
          <w:b/>
        </w:rPr>
      </w:pPr>
      <w:r w:rsidRPr="009567FC">
        <w:rPr>
          <w:b/>
        </w:rPr>
        <w:t>Part C</w:t>
      </w:r>
      <w:r w:rsidRPr="00502685">
        <w:rPr>
          <w:b/>
        </w:rPr>
        <w:t xml:space="preserve">: </w:t>
      </w:r>
      <w:r w:rsidRPr="00502685">
        <w:t>Support Document</w:t>
      </w:r>
      <w:r>
        <w:t>s</w:t>
      </w:r>
    </w:p>
    <w:p w14:paraId="795DA992" w14:textId="77777777" w:rsidR="00F76D24" w:rsidRPr="00502685" w:rsidRDefault="00F76D24" w:rsidP="00F874DE">
      <w:pPr>
        <w:pStyle w:val="UnorderedListIndent"/>
        <w:jc w:val="both"/>
      </w:pPr>
      <w:r w:rsidRPr="009567FC">
        <w:rPr>
          <w:b/>
        </w:rPr>
        <w:t>Part D</w:t>
      </w:r>
      <w:r w:rsidRPr="00502685">
        <w:rPr>
          <w:b/>
        </w:rPr>
        <w:t xml:space="preserve">: </w:t>
      </w:r>
      <w:r w:rsidRPr="00502685">
        <w:t>Support Document</w:t>
      </w:r>
      <w:r>
        <w:t>s</w:t>
      </w:r>
    </w:p>
    <w:p w14:paraId="193F3C34" w14:textId="77777777" w:rsidR="00F76D24" w:rsidRDefault="00F76D24" w:rsidP="00F874DE">
      <w:pPr>
        <w:pStyle w:val="UnorderedListIndent"/>
        <w:jc w:val="both"/>
      </w:pPr>
      <w:r w:rsidRPr="009567FC">
        <w:rPr>
          <w:b/>
        </w:rPr>
        <w:t>Part E:</w:t>
      </w:r>
      <w:r w:rsidRPr="00502685">
        <w:rPr>
          <w:b/>
        </w:rPr>
        <w:t xml:space="preserve"> </w:t>
      </w:r>
      <w:r w:rsidRPr="00502685">
        <w:t>Support Document</w:t>
      </w:r>
      <w:r>
        <w:t>s</w:t>
      </w:r>
    </w:p>
    <w:p w14:paraId="4C898B2D" w14:textId="77777777" w:rsidR="00496A2C" w:rsidRDefault="00F76D24" w:rsidP="006C3C3F">
      <w:pPr>
        <w:pStyle w:val="OrderedList"/>
        <w:numPr>
          <w:ilvl w:val="0"/>
          <w:numId w:val="379"/>
        </w:numPr>
        <w:jc w:val="both"/>
      </w:pPr>
      <w:r>
        <w:t xml:space="preserve">Provide </w:t>
      </w:r>
      <w:r w:rsidRPr="00502685">
        <w:t xml:space="preserve">the description of </w:t>
      </w:r>
      <w:r>
        <w:t xml:space="preserve">the </w:t>
      </w:r>
      <w:r w:rsidRPr="00502685">
        <w:t xml:space="preserve">expenses </w:t>
      </w:r>
      <w:r>
        <w:t xml:space="preserve">for </w:t>
      </w:r>
      <w:r w:rsidRPr="00502685">
        <w:t>description type</w:t>
      </w:r>
      <w:r>
        <w:t xml:space="preserve"> -</w:t>
      </w:r>
      <w:r w:rsidRPr="00502685">
        <w:t xml:space="preserve"> </w:t>
      </w:r>
      <w:r w:rsidRPr="00887BF3">
        <w:rPr>
          <w:b/>
        </w:rPr>
        <w:t>Other</w:t>
      </w:r>
      <w:r>
        <w:t>.</w:t>
      </w:r>
      <w:r w:rsidR="00496A2C">
        <w:t xml:space="preserve"> The maximum field length is 100 characters.</w:t>
      </w:r>
    </w:p>
    <w:p w14:paraId="741B2E12" w14:textId="4C12B6C8" w:rsidR="00F76D24" w:rsidRDefault="00F76D24" w:rsidP="006C3C3F">
      <w:pPr>
        <w:pStyle w:val="OrderedList"/>
        <w:numPr>
          <w:ilvl w:val="0"/>
          <w:numId w:val="379"/>
        </w:numPr>
        <w:jc w:val="both"/>
      </w:pPr>
      <w:r>
        <w:t>Attach</w:t>
      </w:r>
      <w:r w:rsidRPr="00502685">
        <w:t xml:space="preserve"> the support documentation</w:t>
      </w:r>
      <w:r>
        <w:t xml:space="preserve"> (such as </w:t>
      </w:r>
      <w:r w:rsidR="008929F0">
        <w:t>HUD-1</w:t>
      </w:r>
      <w:r>
        <w:t xml:space="preserve"> form, </w:t>
      </w:r>
      <w:r w:rsidRPr="00502685">
        <w:t>invoices for the expenses</w:t>
      </w:r>
      <w:r>
        <w:t xml:space="preserve"> </w:t>
      </w:r>
      <w:r w:rsidR="008273B0">
        <w:t>etc.</w:t>
      </w:r>
      <w:r w:rsidR="00721586">
        <w:t>).</w:t>
      </w:r>
      <w:r>
        <w:t xml:space="preserve"> </w:t>
      </w:r>
      <w:r w:rsidRPr="00502685">
        <w:t xml:space="preserve">in the </w:t>
      </w:r>
      <w:r w:rsidRPr="00F86784">
        <w:rPr>
          <w:b/>
        </w:rPr>
        <w:t>Documents</w:t>
      </w:r>
      <w:r w:rsidRPr="00502685">
        <w:t xml:space="preserve"> tab as part of the claim p</w:t>
      </w:r>
      <w:r>
        <w:t>ackage.</w:t>
      </w:r>
    </w:p>
    <w:p w14:paraId="51C3564F" w14:textId="502C263F" w:rsidR="00F76D24" w:rsidRDefault="00F76D24" w:rsidP="0031555B">
      <w:pPr>
        <w:pStyle w:val="UnorderedListIndent"/>
        <w:jc w:val="both"/>
      </w:pPr>
      <w:r w:rsidRPr="00BA2B86">
        <w:t xml:space="preserve">Parts C, D, and E will be pre-filled with data only if the transactions are added on the loan. This can be done manually via </w:t>
      </w:r>
      <w:r w:rsidRPr="0059506A">
        <w:rPr>
          <w:b/>
        </w:rPr>
        <w:t>Transactions</w:t>
      </w:r>
      <w:r w:rsidR="00A17359">
        <w:rPr>
          <w:b/>
        </w:rPr>
        <w:t xml:space="preserve"> -</w:t>
      </w:r>
      <w:r w:rsidRPr="0059506A">
        <w:rPr>
          <w:b/>
        </w:rPr>
        <w:t xml:space="preserve"> Loan</w:t>
      </w:r>
      <w:r w:rsidRPr="00BA2B86">
        <w:t xml:space="preserve"> screen, or through B2G</w:t>
      </w:r>
      <w:r>
        <w:t xml:space="preserve"> transactions file upload.</w:t>
      </w:r>
    </w:p>
    <w:p w14:paraId="30B12ED3" w14:textId="77777777" w:rsidR="00F76D24" w:rsidRPr="00BA2B86" w:rsidRDefault="00F76D24" w:rsidP="006C3C3F">
      <w:pPr>
        <w:pStyle w:val="OrderedList"/>
        <w:numPr>
          <w:ilvl w:val="0"/>
          <w:numId w:val="379"/>
        </w:numPr>
        <w:jc w:val="both"/>
      </w:pPr>
      <w:r>
        <w:t xml:space="preserve"> Click</w:t>
      </w:r>
      <w:r w:rsidRPr="00BA2B86">
        <w:t xml:space="preserve"> </w:t>
      </w:r>
      <w:r w:rsidRPr="001445BE">
        <w:rPr>
          <w:b/>
        </w:rPr>
        <w:t xml:space="preserve">Validate Claim, </w:t>
      </w:r>
      <w:r w:rsidRPr="00A61557">
        <w:t>a</w:t>
      </w:r>
      <w:r w:rsidRPr="00BA2B86">
        <w:t xml:space="preserve">fter </w:t>
      </w:r>
      <w:r>
        <w:t>completing the review</w:t>
      </w:r>
      <w:r w:rsidRPr="00BA2B86">
        <w:t>.</w:t>
      </w:r>
    </w:p>
    <w:p w14:paraId="185E0F53" w14:textId="65D7D6C0" w:rsidR="00F76D24" w:rsidRPr="00BA2B86" w:rsidRDefault="00F76D24" w:rsidP="006C3C3F">
      <w:pPr>
        <w:pStyle w:val="OrderedList"/>
        <w:numPr>
          <w:ilvl w:val="0"/>
          <w:numId w:val="379"/>
        </w:numPr>
        <w:jc w:val="both"/>
      </w:pPr>
      <w:r>
        <w:t xml:space="preserve"> </w:t>
      </w:r>
      <w:r w:rsidR="009616BC">
        <w:t xml:space="preserve"> </w:t>
      </w:r>
      <w:r w:rsidR="00AE775C" w:rsidRPr="00AE775C">
        <w:rPr>
          <w:b/>
          <w:bCs/>
        </w:rPr>
        <w:t>Validation Errors:</w:t>
      </w:r>
      <w:r w:rsidR="00AE775C">
        <w:t xml:space="preserve"> </w:t>
      </w:r>
      <w:r>
        <w:t>T</w:t>
      </w:r>
      <w:r w:rsidRPr="00BA2B86">
        <w:t xml:space="preserve">he following information </w:t>
      </w:r>
      <w:r>
        <w:t xml:space="preserve">is </w:t>
      </w:r>
      <w:r w:rsidRPr="00BA2B86">
        <w:t>display</w:t>
      </w:r>
      <w:r>
        <w:t>ed</w:t>
      </w:r>
      <w:r w:rsidRPr="00BA2B86">
        <w:t xml:space="preserve"> at the top of the screen</w:t>
      </w:r>
      <w:r w:rsidR="00AB3697">
        <w:t xml:space="preserve"> if any of the validations fail</w:t>
      </w:r>
      <w:r w:rsidRPr="00BA2B86">
        <w:t>:</w:t>
      </w:r>
    </w:p>
    <w:p w14:paraId="6B7E9F3E" w14:textId="77777777" w:rsidR="00F76D24" w:rsidRPr="00A61557" w:rsidRDefault="00F76D24" w:rsidP="00F874DE">
      <w:pPr>
        <w:pStyle w:val="UnorderedListIndent"/>
        <w:jc w:val="both"/>
      </w:pPr>
      <w:r>
        <w:t>P</w:t>
      </w:r>
      <w:r w:rsidRPr="00A61557">
        <w:t xml:space="preserve">art of the Form HUD-27011 </w:t>
      </w:r>
      <w:r>
        <w:t>where the error occurred</w:t>
      </w:r>
    </w:p>
    <w:p w14:paraId="73B00149" w14:textId="77777777" w:rsidR="00F76D24" w:rsidRPr="00A61557" w:rsidRDefault="00F76D24" w:rsidP="00F874DE">
      <w:pPr>
        <w:pStyle w:val="UnorderedListIndent"/>
        <w:jc w:val="both"/>
      </w:pPr>
      <w:r>
        <w:t>Field name associated with the error occurred</w:t>
      </w:r>
    </w:p>
    <w:p w14:paraId="422E3FC9" w14:textId="77777777" w:rsidR="00F76D24" w:rsidRPr="00A61557" w:rsidRDefault="00F76D24" w:rsidP="00F874DE">
      <w:pPr>
        <w:pStyle w:val="UnorderedListIndent"/>
        <w:jc w:val="both"/>
      </w:pPr>
      <w:r>
        <w:t>D</w:t>
      </w:r>
      <w:r w:rsidRPr="00A61557">
        <w:t>escription of the error</w:t>
      </w:r>
    </w:p>
    <w:p w14:paraId="76721855" w14:textId="16075616" w:rsidR="00F76D24" w:rsidRDefault="00D74D4F" w:rsidP="003B6226">
      <w:pPr>
        <w:pStyle w:val="BodyText"/>
        <w:jc w:val="center"/>
      </w:pPr>
      <w:r>
        <w:rPr>
          <w:noProof/>
        </w:rPr>
        <w:drawing>
          <wp:inline distT="0" distB="0" distL="0" distR="0" wp14:anchorId="47501A6F" wp14:editId="36C820B4">
            <wp:extent cx="5238750" cy="948684"/>
            <wp:effectExtent l="0" t="0" r="0" b="4445"/>
            <wp:docPr id="3066" name="Picture 3066"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6" name="Picture 3066" descr="A picture containing graphical user interface&#10;&#10;Description automatically generated"/>
                    <pic:cNvPicPr/>
                  </pic:nvPicPr>
                  <pic:blipFill>
                    <a:blip r:embed="rId424"/>
                    <a:stretch>
                      <a:fillRect/>
                    </a:stretch>
                  </pic:blipFill>
                  <pic:spPr>
                    <a:xfrm>
                      <a:off x="0" y="0"/>
                      <a:ext cx="5260870" cy="952690"/>
                    </a:xfrm>
                    <a:prstGeom prst="rect">
                      <a:avLst/>
                    </a:prstGeom>
                  </pic:spPr>
                </pic:pic>
              </a:graphicData>
            </a:graphic>
          </wp:inline>
        </w:drawing>
      </w:r>
    </w:p>
    <w:p w14:paraId="121C6C65" w14:textId="0CD12F15" w:rsidR="00F76D24" w:rsidRPr="00BA2B86" w:rsidRDefault="004B62D9" w:rsidP="001879BA">
      <w:pPr>
        <w:pStyle w:val="FigureCaption0"/>
      </w:pPr>
      <w:bookmarkStart w:id="4741" w:name="_Toc74053164"/>
      <w:bookmarkStart w:id="4742" w:name="_Toc90644545"/>
      <w:bookmarkStart w:id="4743" w:name="_Toc230164296"/>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71</w:t>
      </w:r>
      <w:r>
        <w:rPr>
          <w:noProof/>
        </w:rPr>
        <w:fldChar w:fldCharType="end"/>
      </w:r>
      <w:r w:rsidR="00F76D24">
        <w:rPr>
          <w:noProof/>
        </w:rPr>
        <w:t xml:space="preserve">: </w:t>
      </w:r>
      <w:r w:rsidR="00A17359">
        <w:rPr>
          <w:noProof/>
        </w:rPr>
        <w:t xml:space="preserve">Sample </w:t>
      </w:r>
      <w:r w:rsidR="00F76D24">
        <w:rPr>
          <w:noProof/>
        </w:rPr>
        <w:t>Claims Worksheet with Validation Errors</w:t>
      </w:r>
      <w:bookmarkEnd w:id="4741"/>
      <w:bookmarkEnd w:id="4742"/>
      <w:bookmarkEnd w:id="4743"/>
      <w:r w:rsidR="00F76D24" w:rsidRPr="00BA2B86">
        <w:t xml:space="preserve"> </w:t>
      </w:r>
    </w:p>
    <w:p w14:paraId="67771E4E" w14:textId="3FA9E163" w:rsidR="00F76D24" w:rsidRPr="00BA2B86" w:rsidRDefault="009616BC" w:rsidP="006C3C3F">
      <w:pPr>
        <w:pStyle w:val="OrderedList"/>
        <w:numPr>
          <w:ilvl w:val="0"/>
          <w:numId w:val="379"/>
        </w:numPr>
        <w:jc w:val="both"/>
      </w:pPr>
      <w:r>
        <w:t xml:space="preserve"> </w:t>
      </w:r>
      <w:r w:rsidR="00F76D24">
        <w:t xml:space="preserve">Update the information and click </w:t>
      </w:r>
      <w:r w:rsidR="00F76D24" w:rsidRPr="001445BE">
        <w:rPr>
          <w:b/>
        </w:rPr>
        <w:t xml:space="preserve">Save </w:t>
      </w:r>
      <w:r w:rsidR="00F76D24" w:rsidRPr="0072633D">
        <w:t>Changes</w:t>
      </w:r>
      <w:r w:rsidR="00F76D24">
        <w:t xml:space="preserve">. Then, click </w:t>
      </w:r>
      <w:r w:rsidR="00F76D24" w:rsidRPr="001445BE">
        <w:rPr>
          <w:b/>
        </w:rPr>
        <w:t>Validate Claim</w:t>
      </w:r>
      <w:r w:rsidR="00F76D24">
        <w:t xml:space="preserve"> to check for any validation </w:t>
      </w:r>
      <w:r w:rsidR="00AE775C">
        <w:t>errors</w:t>
      </w:r>
      <w:r w:rsidR="00F76D24">
        <w:t>.</w:t>
      </w:r>
    </w:p>
    <w:p w14:paraId="5FD27857" w14:textId="60F6D052" w:rsidR="00F76D24" w:rsidRDefault="00F76D24" w:rsidP="006C3C3F">
      <w:pPr>
        <w:pStyle w:val="OrderedList"/>
        <w:numPr>
          <w:ilvl w:val="0"/>
          <w:numId w:val="379"/>
        </w:numPr>
        <w:jc w:val="both"/>
      </w:pPr>
      <w:r>
        <w:t xml:space="preserve"> </w:t>
      </w:r>
      <w:r w:rsidR="009616BC">
        <w:t xml:space="preserve"> </w:t>
      </w:r>
      <w:r>
        <w:t>S</w:t>
      </w:r>
      <w:r w:rsidRPr="00BA2B86">
        <w:t>uccess v</w:t>
      </w:r>
      <w:r>
        <w:t xml:space="preserve">alidation message is </w:t>
      </w:r>
      <w:r w:rsidR="00D74D4F">
        <w:t>displayed if</w:t>
      </w:r>
      <w:r>
        <w:t xml:space="preserve"> there are no </w:t>
      </w:r>
      <w:r w:rsidRPr="00BA2B86">
        <w:t>validation</w:t>
      </w:r>
      <w:r>
        <w:t xml:space="preserve"> </w:t>
      </w:r>
      <w:r w:rsidR="00AE775C">
        <w:t>errors</w:t>
      </w:r>
      <w:r>
        <w:t>.</w:t>
      </w:r>
    </w:p>
    <w:p w14:paraId="756DEF49" w14:textId="32649B1C" w:rsidR="00F76D24" w:rsidRDefault="00D74D4F" w:rsidP="003B6226">
      <w:pPr>
        <w:pStyle w:val="BodyText"/>
        <w:jc w:val="center"/>
      </w:pPr>
      <w:r>
        <w:rPr>
          <w:noProof/>
        </w:rPr>
        <w:drawing>
          <wp:inline distT="0" distB="0" distL="0" distR="0" wp14:anchorId="411D37A0" wp14:editId="173FCDD2">
            <wp:extent cx="5943600" cy="1061720"/>
            <wp:effectExtent l="0" t="0" r="0" b="5080"/>
            <wp:docPr id="3067" name="Picture 3067"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7" name="Picture 3067" descr="Graphical user interface&#10;&#10;Description automatically generated with medium confidence"/>
                    <pic:cNvPicPr/>
                  </pic:nvPicPr>
                  <pic:blipFill>
                    <a:blip r:embed="rId439"/>
                    <a:stretch>
                      <a:fillRect/>
                    </a:stretch>
                  </pic:blipFill>
                  <pic:spPr>
                    <a:xfrm>
                      <a:off x="0" y="0"/>
                      <a:ext cx="5943600" cy="1061720"/>
                    </a:xfrm>
                    <a:prstGeom prst="rect">
                      <a:avLst/>
                    </a:prstGeom>
                  </pic:spPr>
                </pic:pic>
              </a:graphicData>
            </a:graphic>
          </wp:inline>
        </w:drawing>
      </w:r>
    </w:p>
    <w:p w14:paraId="1581BA95" w14:textId="737223DE" w:rsidR="00F76D24" w:rsidRPr="00BA2B86" w:rsidRDefault="004B62D9" w:rsidP="001879BA">
      <w:pPr>
        <w:pStyle w:val="FigureCaption0"/>
      </w:pPr>
      <w:bookmarkStart w:id="4744" w:name="_Toc74053165"/>
      <w:bookmarkStart w:id="4745" w:name="_Toc90644546"/>
      <w:bookmarkStart w:id="4746" w:name="_Toc230164297"/>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72</w:t>
      </w:r>
      <w:r>
        <w:rPr>
          <w:noProof/>
        </w:rPr>
        <w:fldChar w:fldCharType="end"/>
      </w:r>
      <w:r w:rsidR="00F76D24">
        <w:rPr>
          <w:noProof/>
        </w:rPr>
        <w:t xml:space="preserve">: </w:t>
      </w:r>
      <w:r w:rsidR="00A17359">
        <w:rPr>
          <w:noProof/>
        </w:rPr>
        <w:t xml:space="preserve">Sample </w:t>
      </w:r>
      <w:r w:rsidR="00F76D24">
        <w:rPr>
          <w:noProof/>
        </w:rPr>
        <w:t xml:space="preserve">Claims Worksheet with </w:t>
      </w:r>
      <w:r w:rsidR="00256B24">
        <w:rPr>
          <w:noProof/>
        </w:rPr>
        <w:t>n</w:t>
      </w:r>
      <w:r w:rsidR="00F76D24">
        <w:rPr>
          <w:noProof/>
        </w:rPr>
        <w:t>o Validation Errors</w:t>
      </w:r>
      <w:bookmarkEnd w:id="4744"/>
      <w:bookmarkEnd w:id="4745"/>
      <w:bookmarkEnd w:id="4746"/>
    </w:p>
    <w:p w14:paraId="2CDFB1BC" w14:textId="0706DF07" w:rsidR="00F76D24" w:rsidRPr="00BA2B86" w:rsidRDefault="009616BC" w:rsidP="006C3C3F">
      <w:pPr>
        <w:pStyle w:val="OrderedList"/>
        <w:numPr>
          <w:ilvl w:val="0"/>
          <w:numId w:val="379"/>
        </w:numPr>
        <w:jc w:val="both"/>
      </w:pPr>
      <w:r>
        <w:t xml:space="preserve"> </w:t>
      </w:r>
      <w:r w:rsidR="00F76D24">
        <w:t>Click</w:t>
      </w:r>
      <w:r w:rsidR="00F76D24" w:rsidRPr="00BA2B86">
        <w:t xml:space="preserve"> </w:t>
      </w:r>
      <w:r w:rsidR="00F76D24" w:rsidRPr="001445BE">
        <w:rPr>
          <w:b/>
        </w:rPr>
        <w:t xml:space="preserve">Finalize and Submit </w:t>
      </w:r>
      <w:r w:rsidR="00AE775C">
        <w:rPr>
          <w:b/>
        </w:rPr>
        <w:t xml:space="preserve">Claim </w:t>
      </w:r>
      <w:r w:rsidR="00F76D24">
        <w:t>w</w:t>
      </w:r>
      <w:r w:rsidR="00F76D24" w:rsidRPr="00BA2B86">
        <w:t xml:space="preserve">hen the claim is ready for submission. After the claim is submitted, the claim form can no longer be updated. </w:t>
      </w:r>
    </w:p>
    <w:p w14:paraId="1CB23757" w14:textId="47D74A2E" w:rsidR="00F76D24" w:rsidRPr="00BA2B86" w:rsidRDefault="009616BC" w:rsidP="006C3C3F">
      <w:pPr>
        <w:pStyle w:val="OrderedList"/>
        <w:numPr>
          <w:ilvl w:val="0"/>
          <w:numId w:val="379"/>
        </w:numPr>
        <w:jc w:val="both"/>
      </w:pPr>
      <w:r>
        <w:t xml:space="preserve"> </w:t>
      </w:r>
      <w:r w:rsidR="00F76D24" w:rsidRPr="00BA2B86">
        <w:t xml:space="preserve">A pop-up </w:t>
      </w:r>
      <w:r w:rsidR="00143331">
        <w:t xml:space="preserve">warning </w:t>
      </w:r>
      <w:r w:rsidR="00F76D24" w:rsidRPr="00BA2B86">
        <w:t xml:space="preserve">message </w:t>
      </w:r>
      <w:r w:rsidR="00F76D24">
        <w:t xml:space="preserve">is </w:t>
      </w:r>
      <w:r w:rsidR="00F76D24" w:rsidRPr="00BA2B86">
        <w:t xml:space="preserve">displayed indicating that the claim amount will be adjusted if </w:t>
      </w:r>
      <w:r w:rsidR="00F76D24">
        <w:t xml:space="preserve">the </w:t>
      </w:r>
      <w:r w:rsidR="00F76D24" w:rsidRPr="00BA2B86">
        <w:t>Maximum Claim Amount</w:t>
      </w:r>
      <w:r w:rsidR="00F76D24">
        <w:t xml:space="preserve"> is exceeded</w:t>
      </w:r>
      <w:r w:rsidR="00F76D24" w:rsidRPr="00BA2B86">
        <w:t xml:space="preserve">. </w:t>
      </w:r>
      <w:r w:rsidR="0023218E">
        <w:t xml:space="preserve">If applicable, the warning message </w:t>
      </w:r>
      <w:r w:rsidR="0023218E" w:rsidRPr="00BA2B86">
        <w:t xml:space="preserve">indicating that the </w:t>
      </w:r>
      <w:r w:rsidR="0023218E">
        <w:t>Cl</w:t>
      </w:r>
      <w:r w:rsidR="0023218E" w:rsidRPr="00BA2B86">
        <w:t xml:space="preserve">aim </w:t>
      </w:r>
      <w:r w:rsidR="0023218E">
        <w:t xml:space="preserve">Type 24 Supplemental claim is being filed after the 6 month filing deadline is also displayed. </w:t>
      </w:r>
      <w:r w:rsidR="00F76D24">
        <w:t>Click</w:t>
      </w:r>
      <w:r w:rsidR="00F76D24" w:rsidRPr="00BA2B86">
        <w:t xml:space="preserve"> </w:t>
      </w:r>
      <w:r w:rsidR="00F76D24" w:rsidRPr="001445BE">
        <w:rPr>
          <w:b/>
        </w:rPr>
        <w:t>OK</w:t>
      </w:r>
      <w:r w:rsidR="00F76D24" w:rsidRPr="0072633D">
        <w:t>.</w:t>
      </w:r>
    </w:p>
    <w:p w14:paraId="7C01C75D" w14:textId="22393C7E" w:rsidR="00F76D24" w:rsidRDefault="009616BC" w:rsidP="006C3C3F">
      <w:pPr>
        <w:pStyle w:val="OrderedList"/>
        <w:numPr>
          <w:ilvl w:val="0"/>
          <w:numId w:val="379"/>
        </w:numPr>
        <w:jc w:val="both"/>
      </w:pPr>
      <w:r>
        <w:t xml:space="preserve"> </w:t>
      </w:r>
      <w:r w:rsidR="00F76D24" w:rsidRPr="00BA2B86">
        <w:t xml:space="preserve">A pop-up message </w:t>
      </w:r>
      <w:r w:rsidR="00F76D24">
        <w:t xml:space="preserve">is </w:t>
      </w:r>
      <w:r w:rsidR="00F76D24" w:rsidRPr="00BA2B86">
        <w:t>displayed</w:t>
      </w:r>
      <w:r w:rsidR="00F76D24">
        <w:t xml:space="preserve"> requesting the user to </w:t>
      </w:r>
      <w:r>
        <w:t>c</w:t>
      </w:r>
      <w:r w:rsidR="00F76D24" w:rsidRPr="009616BC">
        <w:t>ertify</w:t>
      </w:r>
      <w:r w:rsidR="00F76D24" w:rsidRPr="00BA2B86">
        <w:t xml:space="preserve"> </w:t>
      </w:r>
      <w:r w:rsidR="00F76D24">
        <w:t>the claim form</w:t>
      </w:r>
      <w:r w:rsidR="00F76D24" w:rsidRPr="00BA2B86">
        <w:t xml:space="preserve">. </w:t>
      </w:r>
      <w:r w:rsidR="00F76D24">
        <w:t xml:space="preserve">Click </w:t>
      </w:r>
      <w:r w:rsidR="00F76D24" w:rsidRPr="001445BE">
        <w:rPr>
          <w:b/>
        </w:rPr>
        <w:t>Yes</w:t>
      </w:r>
      <w:r w:rsidR="00F76D24" w:rsidRPr="00BA2B86">
        <w:t>.</w:t>
      </w:r>
      <w:r w:rsidR="00F76D24">
        <w:t xml:space="preserve"> </w:t>
      </w:r>
    </w:p>
    <w:p w14:paraId="6B4A34EA" w14:textId="589F4521" w:rsidR="00F76D24" w:rsidRDefault="00D74D4F" w:rsidP="003B6226">
      <w:pPr>
        <w:pStyle w:val="BodyText"/>
        <w:jc w:val="center"/>
      </w:pPr>
      <w:r>
        <w:rPr>
          <w:noProof/>
        </w:rPr>
        <w:drawing>
          <wp:inline distT="0" distB="0" distL="0" distR="0" wp14:anchorId="0E6D0BBB" wp14:editId="4FF00D43">
            <wp:extent cx="2053482" cy="1755462"/>
            <wp:effectExtent l="0" t="0" r="4445" b="0"/>
            <wp:docPr id="3068" name="Picture 3068"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8" name="Picture 3068" descr="Text&#10;&#10;Description automatically generated"/>
                    <pic:cNvPicPr/>
                  </pic:nvPicPr>
                  <pic:blipFill>
                    <a:blip r:embed="rId441"/>
                    <a:stretch>
                      <a:fillRect/>
                    </a:stretch>
                  </pic:blipFill>
                  <pic:spPr>
                    <a:xfrm>
                      <a:off x="0" y="0"/>
                      <a:ext cx="2065586" cy="1765809"/>
                    </a:xfrm>
                    <a:prstGeom prst="rect">
                      <a:avLst/>
                    </a:prstGeom>
                  </pic:spPr>
                </pic:pic>
              </a:graphicData>
            </a:graphic>
          </wp:inline>
        </w:drawing>
      </w:r>
    </w:p>
    <w:p w14:paraId="18DCF836" w14:textId="5DC8117A" w:rsidR="00F76D24" w:rsidRPr="00BA2B86" w:rsidRDefault="004B62D9" w:rsidP="001879BA">
      <w:pPr>
        <w:pStyle w:val="FigureCaption0"/>
      </w:pPr>
      <w:bookmarkStart w:id="4747" w:name="_Toc74053166"/>
      <w:bookmarkStart w:id="4748" w:name="_Toc90644547"/>
      <w:bookmarkStart w:id="4749" w:name="_Toc230164298"/>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73</w:t>
      </w:r>
      <w:r>
        <w:rPr>
          <w:noProof/>
        </w:rPr>
        <w:fldChar w:fldCharType="end"/>
      </w:r>
      <w:r w:rsidR="00F76D24">
        <w:rPr>
          <w:noProof/>
        </w:rPr>
        <w:t>: Certify Window</w:t>
      </w:r>
      <w:r w:rsidR="00AB3697">
        <w:rPr>
          <w:noProof/>
        </w:rPr>
        <w:t xml:space="preserve"> – CT 21, CT 23 and CT 24</w:t>
      </w:r>
      <w:bookmarkEnd w:id="4747"/>
      <w:bookmarkEnd w:id="4748"/>
      <w:bookmarkEnd w:id="4749"/>
    </w:p>
    <w:p w14:paraId="702AE530" w14:textId="6C9BFA35" w:rsidR="00F76D24" w:rsidRPr="00BA2B86" w:rsidRDefault="009616BC" w:rsidP="006C3C3F">
      <w:pPr>
        <w:pStyle w:val="OrderedList"/>
        <w:numPr>
          <w:ilvl w:val="0"/>
          <w:numId w:val="379"/>
        </w:numPr>
        <w:jc w:val="both"/>
      </w:pPr>
      <w:r>
        <w:t xml:space="preserve"> </w:t>
      </w:r>
      <w:r w:rsidR="00F76D24" w:rsidRPr="00BA2B86">
        <w:t xml:space="preserve">The final </w:t>
      </w:r>
      <w:r w:rsidR="00F76D24">
        <w:t>C</w:t>
      </w:r>
      <w:r w:rsidR="00F76D24" w:rsidRPr="00BA2B86">
        <w:t xml:space="preserve">laim </w:t>
      </w:r>
      <w:r w:rsidR="00F76D24">
        <w:t>F</w:t>
      </w:r>
      <w:r w:rsidR="00F76D24" w:rsidRPr="00BA2B86">
        <w:t>orm HUD-27011 is auto-saved in the Documents tab.</w:t>
      </w:r>
      <w:r w:rsidR="00F76D24">
        <w:t xml:space="preserve"> </w:t>
      </w:r>
      <w:r w:rsidR="00F76D24" w:rsidRPr="00BA2B86">
        <w:t xml:space="preserve">Only the </w:t>
      </w:r>
      <w:r w:rsidR="00F76D24" w:rsidRPr="001445BE">
        <w:rPr>
          <w:b/>
        </w:rPr>
        <w:t>View</w:t>
      </w:r>
      <w:r w:rsidR="00F76D24" w:rsidRPr="0072633D">
        <w:t xml:space="preserve"> </w:t>
      </w:r>
      <w:r w:rsidR="00F76D24" w:rsidRPr="001445BE">
        <w:rPr>
          <w:b/>
        </w:rPr>
        <w:t>Claim</w:t>
      </w:r>
      <w:r w:rsidR="00F76D24" w:rsidRPr="0072633D">
        <w:t xml:space="preserve"> </w:t>
      </w:r>
      <w:r w:rsidR="00F76D24" w:rsidRPr="00BA2B86">
        <w:t xml:space="preserve">link </w:t>
      </w:r>
      <w:r w:rsidR="00F76D24">
        <w:t xml:space="preserve">is </w:t>
      </w:r>
      <w:r w:rsidR="00F76D24" w:rsidRPr="00BA2B86">
        <w:t>available on the header</w:t>
      </w:r>
      <w:r w:rsidR="00F76D24">
        <w:t>;</w:t>
      </w:r>
      <w:r w:rsidR="00F76D24" w:rsidRPr="00BA2B86">
        <w:t xml:space="preserve"> the remaining links to </w:t>
      </w:r>
      <w:r w:rsidR="00F76D24" w:rsidRPr="001445BE">
        <w:rPr>
          <w:b/>
        </w:rPr>
        <w:t>Save Changes, Validate Claim</w:t>
      </w:r>
      <w:r w:rsidR="00F76D24" w:rsidRPr="00BA2B86">
        <w:t xml:space="preserve"> and </w:t>
      </w:r>
      <w:r w:rsidR="00F76D24" w:rsidRPr="001445BE">
        <w:rPr>
          <w:b/>
        </w:rPr>
        <w:t>Finalize and Submit</w:t>
      </w:r>
      <w:r w:rsidR="00F76D24" w:rsidRPr="00BA2B86">
        <w:t xml:space="preserve"> </w:t>
      </w:r>
      <w:r w:rsidR="00AE775C" w:rsidRPr="00AE775C">
        <w:rPr>
          <w:b/>
          <w:bCs/>
        </w:rPr>
        <w:t>Claim</w:t>
      </w:r>
      <w:r w:rsidR="00AE775C">
        <w:t xml:space="preserve"> </w:t>
      </w:r>
      <w:r w:rsidR="00F76D24" w:rsidRPr="00BA2B86">
        <w:t>will no longer be displayed.</w:t>
      </w:r>
    </w:p>
    <w:p w14:paraId="38A75DC5" w14:textId="0ACF9B94" w:rsidR="00F76D24" w:rsidRPr="00BA2B86" w:rsidRDefault="009616BC" w:rsidP="006C3C3F">
      <w:pPr>
        <w:pStyle w:val="OrderedList"/>
        <w:numPr>
          <w:ilvl w:val="0"/>
          <w:numId w:val="379"/>
        </w:numPr>
        <w:jc w:val="both"/>
      </w:pPr>
      <w:r>
        <w:t xml:space="preserve"> </w:t>
      </w:r>
      <w:r w:rsidR="00F76D24">
        <w:t>T</w:t>
      </w:r>
      <w:r w:rsidR="00F76D24" w:rsidRPr="00BA2B86">
        <w:t xml:space="preserve">he final claim form is displayed </w:t>
      </w:r>
      <w:r w:rsidR="00F76D24">
        <w:t xml:space="preserve">in </w:t>
      </w:r>
      <w:r w:rsidR="00F76D24" w:rsidRPr="00BA2B86">
        <w:t xml:space="preserve">a file download window with options to </w:t>
      </w:r>
      <w:r w:rsidR="00F76D24" w:rsidRPr="0072633D">
        <w:t>Open, Save</w:t>
      </w:r>
      <w:r w:rsidR="00F76D24" w:rsidRPr="00BA2B86">
        <w:t xml:space="preserve"> or </w:t>
      </w:r>
      <w:r w:rsidR="00F76D24" w:rsidRPr="0072633D">
        <w:t>Cancel</w:t>
      </w:r>
      <w:r w:rsidR="00F76D24" w:rsidRPr="00BA2B86">
        <w:t xml:space="preserve">. </w:t>
      </w:r>
    </w:p>
    <w:p w14:paraId="07C527CF" w14:textId="59903F60" w:rsidR="00F76D24" w:rsidRDefault="009616BC" w:rsidP="006C3C3F">
      <w:pPr>
        <w:pStyle w:val="OrderedList"/>
        <w:numPr>
          <w:ilvl w:val="0"/>
          <w:numId w:val="379"/>
        </w:numPr>
        <w:jc w:val="both"/>
      </w:pPr>
      <w:r>
        <w:t xml:space="preserve"> </w:t>
      </w:r>
      <w:r w:rsidR="00F76D24" w:rsidRPr="00BA2B86">
        <w:t xml:space="preserve">The </w:t>
      </w:r>
      <w:r w:rsidR="00F76D24">
        <w:t>c</w:t>
      </w:r>
      <w:r w:rsidR="00F76D24" w:rsidRPr="00BA2B86">
        <w:t xml:space="preserve">ompletion date on the step </w:t>
      </w:r>
      <w:r w:rsidR="0062034C" w:rsidRPr="001445BE">
        <w:rPr>
          <w:b/>
        </w:rPr>
        <w:t xml:space="preserve">Resubmit Claim </w:t>
      </w:r>
      <w:r w:rsidR="00F76D24" w:rsidRPr="001445BE">
        <w:rPr>
          <w:b/>
        </w:rPr>
        <w:t>27011</w:t>
      </w:r>
      <w:r w:rsidR="00F76D24" w:rsidRPr="0072633D">
        <w:t xml:space="preserve"> </w:t>
      </w:r>
      <w:r w:rsidR="00F76D24" w:rsidRPr="00BA2B86">
        <w:t>is pre-filled with the date</w:t>
      </w:r>
      <w:r w:rsidR="00F76D24">
        <w:t xml:space="preserve"> the claim is </w:t>
      </w:r>
      <w:r w:rsidR="0062034C">
        <w:t>re-</w:t>
      </w:r>
      <w:r w:rsidR="00F76D24">
        <w:t>submitted.</w:t>
      </w:r>
    </w:p>
    <w:p w14:paraId="3194F07D" w14:textId="1CAEF5C7" w:rsidR="00F76D24" w:rsidRPr="00BA2B86" w:rsidRDefault="009616BC" w:rsidP="006C3C3F">
      <w:pPr>
        <w:pStyle w:val="OrderedList"/>
        <w:numPr>
          <w:ilvl w:val="0"/>
          <w:numId w:val="379"/>
        </w:numPr>
        <w:jc w:val="both"/>
      </w:pPr>
      <w:r>
        <w:t xml:space="preserve"> </w:t>
      </w:r>
      <w:r w:rsidR="00F76D24" w:rsidRPr="00BA2B86">
        <w:t xml:space="preserve">The claim is now ready for HUD </w:t>
      </w:r>
      <w:r w:rsidR="0062034C">
        <w:t>re</w:t>
      </w:r>
      <w:r w:rsidR="00B95834">
        <w:t xml:space="preserve"> </w:t>
      </w:r>
      <w:r w:rsidR="00F76D24" w:rsidRPr="00BA2B86">
        <w:t>review.</w:t>
      </w:r>
    </w:p>
    <w:p w14:paraId="1B9CF4EB" w14:textId="712BF986" w:rsidR="00160687" w:rsidRPr="007C5F35" w:rsidRDefault="00D74D4F" w:rsidP="003B6226">
      <w:pPr>
        <w:pStyle w:val="BodyText"/>
        <w:jc w:val="center"/>
      </w:pPr>
      <w:r>
        <w:rPr>
          <w:noProof/>
        </w:rPr>
        <w:drawing>
          <wp:inline distT="0" distB="0" distL="0" distR="0" wp14:anchorId="6011448F" wp14:editId="52E3058E">
            <wp:extent cx="4565650" cy="1155558"/>
            <wp:effectExtent l="0" t="0" r="6350" b="6985"/>
            <wp:docPr id="3069" name="Picture 3069"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9" name="Picture 3069" descr="Table&#10;&#10;Description automatically generated"/>
                    <pic:cNvPicPr/>
                  </pic:nvPicPr>
                  <pic:blipFill>
                    <a:blip r:embed="rId464"/>
                    <a:stretch>
                      <a:fillRect/>
                    </a:stretch>
                  </pic:blipFill>
                  <pic:spPr>
                    <a:xfrm>
                      <a:off x="0" y="0"/>
                      <a:ext cx="4592062" cy="1162243"/>
                    </a:xfrm>
                    <a:prstGeom prst="rect">
                      <a:avLst/>
                    </a:prstGeom>
                  </pic:spPr>
                </pic:pic>
              </a:graphicData>
            </a:graphic>
          </wp:inline>
        </w:drawing>
      </w:r>
    </w:p>
    <w:p w14:paraId="12E3D09B" w14:textId="47E218F8" w:rsidR="00160687" w:rsidRPr="007C5F35" w:rsidRDefault="004B62D9" w:rsidP="001879BA">
      <w:pPr>
        <w:pStyle w:val="FigureCaption0"/>
      </w:pPr>
      <w:bookmarkStart w:id="4750" w:name="_Toc74053167"/>
      <w:bookmarkStart w:id="4751" w:name="_Toc90644548"/>
      <w:bookmarkStart w:id="4752" w:name="_Toc230164299"/>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74</w:t>
      </w:r>
      <w:r>
        <w:rPr>
          <w:noProof/>
        </w:rPr>
        <w:fldChar w:fldCharType="end"/>
      </w:r>
      <w:r w:rsidR="0062034C">
        <w:rPr>
          <w:noProof/>
        </w:rPr>
        <w:t>: Claim Ready for HUD R</w:t>
      </w:r>
      <w:r w:rsidR="00780BAD">
        <w:rPr>
          <w:noProof/>
        </w:rPr>
        <w:t>e</w:t>
      </w:r>
      <w:r w:rsidR="001C70FA">
        <w:rPr>
          <w:noProof/>
        </w:rPr>
        <w:t xml:space="preserve"> </w:t>
      </w:r>
      <w:r w:rsidR="00B95834">
        <w:rPr>
          <w:noProof/>
        </w:rPr>
        <w:t>R</w:t>
      </w:r>
      <w:r w:rsidR="00780BAD">
        <w:rPr>
          <w:noProof/>
        </w:rPr>
        <w:t>eview</w:t>
      </w:r>
      <w:bookmarkEnd w:id="4750"/>
      <w:bookmarkEnd w:id="4751"/>
      <w:bookmarkEnd w:id="4752"/>
    </w:p>
    <w:p w14:paraId="48C695FC" w14:textId="118C4ADB" w:rsidR="00160687" w:rsidRPr="001637DE" w:rsidRDefault="00256B24" w:rsidP="00F874DE">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bookmarkStart w:id="4753" w:name="_Toc314310454"/>
      <w:bookmarkStart w:id="4754" w:name="_Toc314660924"/>
      <w:r>
        <w:rPr>
          <w:rFonts w:asciiTheme="majorHAnsi" w:hAnsiTheme="majorHAnsi" w:cstheme="minorHAnsi"/>
          <w:b/>
          <w:bCs/>
          <w:noProof/>
          <w:color w:val="000000" w:themeColor="text1"/>
        </w:rPr>
        <w:t xml:space="preserve">Re </w:t>
      </w:r>
      <w:r w:rsidR="00160687" w:rsidRPr="001637DE">
        <w:rPr>
          <w:rFonts w:asciiTheme="majorHAnsi" w:hAnsiTheme="majorHAnsi" w:cstheme="minorHAnsi"/>
          <w:b/>
          <w:bCs/>
          <w:noProof/>
          <w:color w:val="000000" w:themeColor="text1"/>
        </w:rPr>
        <w:t xml:space="preserve">Reviewing a </w:t>
      </w:r>
      <w:r w:rsidR="00BB3E2D">
        <w:rPr>
          <w:rFonts w:asciiTheme="majorHAnsi" w:hAnsiTheme="majorHAnsi" w:cstheme="minorHAnsi"/>
          <w:b/>
          <w:bCs/>
          <w:noProof/>
          <w:color w:val="000000" w:themeColor="text1"/>
        </w:rPr>
        <w:t>C</w:t>
      </w:r>
      <w:r w:rsidR="00160687" w:rsidRPr="001637DE">
        <w:rPr>
          <w:rFonts w:asciiTheme="majorHAnsi" w:hAnsiTheme="majorHAnsi" w:cstheme="minorHAnsi"/>
          <w:b/>
          <w:bCs/>
          <w:noProof/>
          <w:color w:val="000000" w:themeColor="text1"/>
        </w:rPr>
        <w:t>laim</w:t>
      </w:r>
      <w:bookmarkEnd w:id="4753"/>
      <w:bookmarkEnd w:id="4754"/>
      <w:r w:rsidR="00BB3E2D">
        <w:rPr>
          <w:rFonts w:asciiTheme="majorHAnsi" w:hAnsiTheme="majorHAnsi" w:cstheme="minorHAnsi"/>
          <w:b/>
          <w:bCs/>
          <w:noProof/>
          <w:color w:val="000000" w:themeColor="text1"/>
        </w:rPr>
        <w:fldChar w:fldCharType="begin"/>
      </w:r>
      <w:r w:rsidR="00BB3E2D">
        <w:instrText xml:space="preserve"> XE "</w:instrText>
      </w:r>
      <w:r w:rsidR="00BB3E2D" w:rsidRPr="008042F2">
        <w:rPr>
          <w:rFonts w:asciiTheme="majorHAnsi" w:hAnsiTheme="majorHAnsi" w:cstheme="minorHAnsi"/>
          <w:bCs/>
          <w:noProof/>
          <w:color w:val="000000" w:themeColor="text1"/>
        </w:rPr>
        <w:instrText>Re Reviewing a Claim</w:instrText>
      </w:r>
      <w:r w:rsidR="00BB3E2D">
        <w:instrText xml:space="preserve">" </w:instrText>
      </w:r>
      <w:r w:rsidR="00BB3E2D">
        <w:rPr>
          <w:rFonts w:asciiTheme="majorHAnsi" w:hAnsiTheme="majorHAnsi" w:cstheme="minorHAnsi"/>
          <w:b/>
          <w:bCs/>
          <w:noProof/>
          <w:color w:val="000000" w:themeColor="text1"/>
        </w:rPr>
        <w:fldChar w:fldCharType="end"/>
      </w:r>
    </w:p>
    <w:p w14:paraId="4A19E92A" w14:textId="6671E094" w:rsidR="00481FBF" w:rsidRPr="003D2580" w:rsidRDefault="00481FBF" w:rsidP="001879BA">
      <w:pPr>
        <w:pStyle w:val="BodyText"/>
      </w:pPr>
      <w:r>
        <w:t xml:space="preserve">To </w:t>
      </w:r>
      <w:r w:rsidR="00256B24">
        <w:t xml:space="preserve">re </w:t>
      </w:r>
      <w:r w:rsidR="00117A74">
        <w:t>review</w:t>
      </w:r>
      <w:r>
        <w:t xml:space="preserve"> a claim:</w:t>
      </w:r>
    </w:p>
    <w:p w14:paraId="5F12DD6D" w14:textId="77777777" w:rsidR="00481FBF" w:rsidRPr="00BA2B86" w:rsidRDefault="00481FBF" w:rsidP="006C3C3F">
      <w:pPr>
        <w:pStyle w:val="OrderedList"/>
        <w:numPr>
          <w:ilvl w:val="0"/>
          <w:numId w:val="380"/>
        </w:numPr>
        <w:jc w:val="both"/>
      </w:pPr>
      <w:r>
        <w:t xml:space="preserve">On the </w:t>
      </w:r>
      <w:r w:rsidRPr="00C62802">
        <w:rPr>
          <w:b/>
        </w:rPr>
        <w:t>Endorsed Claims Search</w:t>
      </w:r>
      <w:r>
        <w:t xml:space="preserve"> </w:t>
      </w:r>
      <w:r w:rsidRPr="00BA2B86">
        <w:t>Screen</w:t>
      </w:r>
      <w:r>
        <w:t>, e</w:t>
      </w:r>
      <w:r w:rsidRPr="00BA2B86">
        <w:t xml:space="preserve">nter the search criteria to review the submitted claims and click </w:t>
      </w:r>
      <w:r w:rsidRPr="00C62802">
        <w:rPr>
          <w:b/>
        </w:rPr>
        <w:t>Search.</w:t>
      </w:r>
    </w:p>
    <w:p w14:paraId="71C59163" w14:textId="05BD7AD7" w:rsidR="00481FBF" w:rsidRPr="00BA2B86" w:rsidRDefault="00481FBF" w:rsidP="006C3C3F">
      <w:pPr>
        <w:pStyle w:val="OrderedList"/>
        <w:numPr>
          <w:ilvl w:val="0"/>
          <w:numId w:val="380"/>
        </w:numPr>
        <w:jc w:val="both"/>
      </w:pPr>
      <w:r>
        <w:t>From the search results, select a claim to review</w:t>
      </w:r>
      <w:r w:rsidR="00B95834">
        <w:t>.</w:t>
      </w:r>
    </w:p>
    <w:p w14:paraId="4367674B" w14:textId="511E3830" w:rsidR="00423223" w:rsidRDefault="00481FBF" w:rsidP="006C3C3F">
      <w:pPr>
        <w:pStyle w:val="OrderedList"/>
        <w:numPr>
          <w:ilvl w:val="0"/>
          <w:numId w:val="380"/>
        </w:numPr>
        <w:jc w:val="both"/>
      </w:pPr>
      <w:r w:rsidRPr="003D2580">
        <w:t xml:space="preserve">On the </w:t>
      </w:r>
      <w:r w:rsidRPr="001445BE">
        <w:rPr>
          <w:b/>
        </w:rPr>
        <w:t>Claims Steps</w:t>
      </w:r>
      <w:r w:rsidRPr="003D2580">
        <w:t xml:space="preserve"> screen for </w:t>
      </w:r>
      <w:r w:rsidRPr="00BA2B86">
        <w:t xml:space="preserve">the claim type </w:t>
      </w:r>
      <w:r w:rsidRPr="003D2580">
        <w:t>timeline,</w:t>
      </w:r>
      <w:r>
        <w:t xml:space="preserve"> s</w:t>
      </w:r>
      <w:r w:rsidRPr="003D2580">
        <w:t xml:space="preserve">elect the </w:t>
      </w:r>
      <w:r w:rsidRPr="001445BE">
        <w:rPr>
          <w:b/>
        </w:rPr>
        <w:t>magnifying glass icon</w:t>
      </w:r>
      <w:r w:rsidRPr="003D2580">
        <w:t xml:space="preserve"> beside </w:t>
      </w:r>
      <w:r w:rsidRPr="00404356">
        <w:t>Step</w:t>
      </w:r>
      <w:r w:rsidRPr="001445BE">
        <w:rPr>
          <w:b/>
        </w:rPr>
        <w:t xml:space="preserve"> </w:t>
      </w:r>
      <w:r w:rsidR="00404356" w:rsidRPr="001445BE">
        <w:rPr>
          <w:b/>
        </w:rPr>
        <w:t>Re Review</w:t>
      </w:r>
      <w:r w:rsidR="00B95834">
        <w:rPr>
          <w:b/>
        </w:rPr>
        <w:t>.</w:t>
      </w:r>
      <w:r w:rsidRPr="003D2580">
        <w:t xml:space="preserve"> </w:t>
      </w:r>
    </w:p>
    <w:p w14:paraId="78467B84" w14:textId="3F107128" w:rsidR="00423223" w:rsidRDefault="00677808" w:rsidP="003B6226">
      <w:pPr>
        <w:pStyle w:val="BodyText"/>
        <w:jc w:val="center"/>
      </w:pPr>
      <w:r>
        <w:rPr>
          <w:noProof/>
        </w:rPr>
        <w:drawing>
          <wp:inline distT="0" distB="0" distL="0" distR="0" wp14:anchorId="20DB6B9A" wp14:editId="7A3ADB98">
            <wp:extent cx="5327650" cy="1348419"/>
            <wp:effectExtent l="0" t="0" r="6350" b="4445"/>
            <wp:docPr id="3070" name="Picture 307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0" name="Picture 3070" descr="Table&#10;&#10;Description automatically generated"/>
                    <pic:cNvPicPr/>
                  </pic:nvPicPr>
                  <pic:blipFill>
                    <a:blip r:embed="rId464"/>
                    <a:stretch>
                      <a:fillRect/>
                    </a:stretch>
                  </pic:blipFill>
                  <pic:spPr>
                    <a:xfrm>
                      <a:off x="0" y="0"/>
                      <a:ext cx="5347682" cy="1353489"/>
                    </a:xfrm>
                    <a:prstGeom prst="rect">
                      <a:avLst/>
                    </a:prstGeom>
                  </pic:spPr>
                </pic:pic>
              </a:graphicData>
            </a:graphic>
          </wp:inline>
        </w:drawing>
      </w:r>
    </w:p>
    <w:p w14:paraId="23B7492E" w14:textId="4CA70C02" w:rsidR="00481FBF" w:rsidRPr="007C5F35" w:rsidRDefault="004B62D9" w:rsidP="001879BA">
      <w:pPr>
        <w:pStyle w:val="FigureCaption0"/>
      </w:pPr>
      <w:bookmarkStart w:id="4755" w:name="_Toc74053168"/>
      <w:bookmarkStart w:id="4756" w:name="_Toc90644549"/>
      <w:bookmarkStart w:id="4757" w:name="_Toc230164300"/>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75</w:t>
      </w:r>
      <w:r>
        <w:rPr>
          <w:noProof/>
        </w:rPr>
        <w:fldChar w:fldCharType="end"/>
      </w:r>
      <w:r w:rsidR="00481FBF">
        <w:rPr>
          <w:noProof/>
        </w:rPr>
        <w:t>: Step Information for a Claim Type</w:t>
      </w:r>
      <w:r w:rsidR="00F36F11">
        <w:rPr>
          <w:noProof/>
        </w:rPr>
        <w:t xml:space="preserve"> – Re</w:t>
      </w:r>
      <w:r w:rsidR="001C70FA">
        <w:rPr>
          <w:noProof/>
        </w:rPr>
        <w:t xml:space="preserve"> </w:t>
      </w:r>
      <w:r w:rsidR="00F36F11">
        <w:rPr>
          <w:noProof/>
        </w:rPr>
        <w:t>Review</w:t>
      </w:r>
      <w:bookmarkEnd w:id="4755"/>
      <w:bookmarkEnd w:id="4756"/>
      <w:bookmarkEnd w:id="4757"/>
    </w:p>
    <w:p w14:paraId="497F420D" w14:textId="77777777" w:rsidR="00481FBF" w:rsidRPr="00BA2B86" w:rsidRDefault="00481FBF" w:rsidP="006C3C3F">
      <w:pPr>
        <w:pStyle w:val="OrderedList"/>
        <w:numPr>
          <w:ilvl w:val="0"/>
          <w:numId w:val="380"/>
        </w:numPr>
        <w:jc w:val="both"/>
      </w:pPr>
      <w:r w:rsidRPr="00BA2B86">
        <w:t xml:space="preserve">A new window with the </w:t>
      </w:r>
      <w:r w:rsidRPr="001445BE">
        <w:rPr>
          <w:b/>
        </w:rPr>
        <w:t>Claims Worksheet</w:t>
      </w:r>
      <w:r w:rsidRPr="00BA2B86">
        <w:t xml:space="preserve"> for Claim Type </w:t>
      </w:r>
      <w:r>
        <w:t xml:space="preserve">is </w:t>
      </w:r>
      <w:r w:rsidRPr="00BA2B86">
        <w:t xml:space="preserve">displayed. </w:t>
      </w:r>
    </w:p>
    <w:p w14:paraId="3215CC7B" w14:textId="74D1DF86" w:rsidR="00481FBF" w:rsidRDefault="00677808" w:rsidP="003B6226">
      <w:pPr>
        <w:pStyle w:val="BodyText"/>
        <w:jc w:val="center"/>
      </w:pPr>
      <w:r>
        <w:rPr>
          <w:noProof/>
        </w:rPr>
        <w:drawing>
          <wp:inline distT="0" distB="0" distL="0" distR="0" wp14:anchorId="68C37C60" wp14:editId="2C3A80BE">
            <wp:extent cx="4114800" cy="2389749"/>
            <wp:effectExtent l="0" t="0" r="0" b="0"/>
            <wp:docPr id="3071" name="Picture 307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1" name="Picture 3071" descr="Graphical user interface, text, application, email&#10;&#10;Description automatically generated"/>
                    <pic:cNvPicPr/>
                  </pic:nvPicPr>
                  <pic:blipFill>
                    <a:blip r:embed="rId465"/>
                    <a:stretch>
                      <a:fillRect/>
                    </a:stretch>
                  </pic:blipFill>
                  <pic:spPr>
                    <a:xfrm>
                      <a:off x="0" y="0"/>
                      <a:ext cx="4124128" cy="2395167"/>
                    </a:xfrm>
                    <a:prstGeom prst="rect">
                      <a:avLst/>
                    </a:prstGeom>
                  </pic:spPr>
                </pic:pic>
              </a:graphicData>
            </a:graphic>
          </wp:inline>
        </w:drawing>
      </w:r>
    </w:p>
    <w:p w14:paraId="095269C5" w14:textId="2855F663" w:rsidR="00481FBF" w:rsidRPr="00BA2B86" w:rsidRDefault="004B62D9" w:rsidP="001879BA">
      <w:pPr>
        <w:pStyle w:val="FigureCaption0"/>
      </w:pPr>
      <w:bookmarkStart w:id="4758" w:name="_Toc74053169"/>
      <w:bookmarkStart w:id="4759" w:name="_Toc90644550"/>
      <w:bookmarkStart w:id="4760" w:name="_Toc230164301"/>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76</w:t>
      </w:r>
      <w:r>
        <w:rPr>
          <w:noProof/>
        </w:rPr>
        <w:fldChar w:fldCharType="end"/>
      </w:r>
      <w:r w:rsidR="00481FBF">
        <w:rPr>
          <w:noProof/>
        </w:rPr>
        <w:t>: Sample Claims Worksheet</w:t>
      </w:r>
      <w:r w:rsidR="00F36F11">
        <w:rPr>
          <w:noProof/>
        </w:rPr>
        <w:t xml:space="preserve"> – Re</w:t>
      </w:r>
      <w:r w:rsidR="001C70FA">
        <w:rPr>
          <w:noProof/>
        </w:rPr>
        <w:t xml:space="preserve"> </w:t>
      </w:r>
      <w:r w:rsidR="00F36F11">
        <w:rPr>
          <w:noProof/>
        </w:rPr>
        <w:t>Review</w:t>
      </w:r>
      <w:bookmarkEnd w:id="4758"/>
      <w:bookmarkEnd w:id="4759"/>
      <w:bookmarkEnd w:id="4760"/>
    </w:p>
    <w:p w14:paraId="079CD8B9" w14:textId="63D87EE9" w:rsidR="00E603DE" w:rsidRPr="00BA2B86" w:rsidRDefault="00481FBF" w:rsidP="006C3C3F">
      <w:pPr>
        <w:pStyle w:val="OrderedList"/>
        <w:numPr>
          <w:ilvl w:val="0"/>
          <w:numId w:val="380"/>
        </w:numPr>
        <w:jc w:val="both"/>
      </w:pPr>
      <w:r w:rsidRPr="00BA2B86">
        <w:t xml:space="preserve">The Claims Worksheet for </w:t>
      </w:r>
      <w:r w:rsidRPr="000C62C8">
        <w:rPr>
          <w:b/>
        </w:rPr>
        <w:t>Claim Type</w:t>
      </w:r>
      <w:r w:rsidRPr="00BA2B86">
        <w:t xml:space="preserve"> window is an electronic version of Claim Form HUD-27011 that was submitted by </w:t>
      </w:r>
      <w:r>
        <w:t>a servicer</w:t>
      </w:r>
      <w:r w:rsidRPr="00BA2B86">
        <w:t>. The following links are available on the window header:</w:t>
      </w:r>
    </w:p>
    <w:p w14:paraId="40F75C6E" w14:textId="77777777" w:rsidR="00481FBF" w:rsidRPr="000C62C8" w:rsidRDefault="00481FBF" w:rsidP="00F874DE">
      <w:pPr>
        <w:pStyle w:val="UnorderedListIndent"/>
        <w:jc w:val="both"/>
        <w:rPr>
          <w:b/>
        </w:rPr>
      </w:pPr>
      <w:r w:rsidRPr="00B30D71">
        <w:rPr>
          <w:b/>
        </w:rPr>
        <w:t>Save Changes</w:t>
      </w:r>
      <w:r>
        <w:rPr>
          <w:b/>
        </w:rPr>
        <w:t>:</w:t>
      </w:r>
      <w:r w:rsidRPr="000C62C8">
        <w:rPr>
          <w:b/>
        </w:rPr>
        <w:t xml:space="preserve"> </w:t>
      </w:r>
      <w:r w:rsidRPr="000C62C8">
        <w:t>Save the changes made to the HUD Actions section</w:t>
      </w:r>
    </w:p>
    <w:p w14:paraId="6CA1D069" w14:textId="52F9982A" w:rsidR="00481FBF" w:rsidRPr="000C62C8" w:rsidRDefault="00481FBF" w:rsidP="00F874DE">
      <w:pPr>
        <w:pStyle w:val="UnorderedListIndent"/>
        <w:jc w:val="both"/>
      </w:pPr>
      <w:r w:rsidRPr="00B30D71">
        <w:rPr>
          <w:b/>
        </w:rPr>
        <w:t>Validate Claim</w:t>
      </w:r>
      <w:r>
        <w:rPr>
          <w:b/>
        </w:rPr>
        <w:t>:</w:t>
      </w:r>
      <w:r w:rsidRPr="000C62C8">
        <w:rPr>
          <w:b/>
        </w:rPr>
        <w:t xml:space="preserve"> </w:t>
      </w:r>
      <w:r w:rsidRPr="000C62C8">
        <w:t>Executes the validations on the claim form. Failed validations are displayed with validation message</w:t>
      </w:r>
      <w:r w:rsidR="00FD69A4">
        <w:t>.</w:t>
      </w:r>
      <w:r w:rsidRPr="000C62C8">
        <w:t xml:space="preserve"> </w:t>
      </w:r>
    </w:p>
    <w:p w14:paraId="16C52DEE" w14:textId="631A7A2C" w:rsidR="00481FBF" w:rsidRPr="000C62C8" w:rsidRDefault="00481FBF" w:rsidP="00F874DE">
      <w:pPr>
        <w:pStyle w:val="UnorderedListIndent"/>
        <w:jc w:val="both"/>
        <w:rPr>
          <w:b/>
        </w:rPr>
      </w:pPr>
      <w:r w:rsidRPr="00B30D71">
        <w:rPr>
          <w:b/>
        </w:rPr>
        <w:t>View Claim</w:t>
      </w:r>
      <w:r>
        <w:rPr>
          <w:b/>
        </w:rPr>
        <w:t>:</w:t>
      </w:r>
      <w:r w:rsidRPr="000C62C8">
        <w:rPr>
          <w:b/>
        </w:rPr>
        <w:t xml:space="preserve"> </w:t>
      </w:r>
      <w:r w:rsidRPr="000C62C8">
        <w:t xml:space="preserve">Generates a PDF of the </w:t>
      </w:r>
      <w:r w:rsidR="00E04CEC" w:rsidRPr="00BA2B86">
        <w:t>Claim Form</w:t>
      </w:r>
      <w:r w:rsidR="00E04CEC">
        <w:t xml:space="preserve"> HUD-</w:t>
      </w:r>
      <w:r w:rsidR="00E04CEC" w:rsidRPr="00BA2B86">
        <w:t>27011</w:t>
      </w:r>
    </w:p>
    <w:p w14:paraId="257FB896" w14:textId="77777777" w:rsidR="00481FBF" w:rsidRDefault="00481FBF" w:rsidP="006C3C3F">
      <w:pPr>
        <w:pStyle w:val="OrderedList"/>
        <w:numPr>
          <w:ilvl w:val="0"/>
          <w:numId w:val="380"/>
        </w:numPr>
        <w:jc w:val="both"/>
      </w:pPr>
      <w:r>
        <w:t xml:space="preserve">Review the claim by each section. Note: Refer to </w:t>
      </w:r>
      <w:r w:rsidRPr="001445BE">
        <w:rPr>
          <w:b/>
        </w:rPr>
        <w:t>Documents</w:t>
      </w:r>
      <w:r>
        <w:t xml:space="preserve"> tab for c</w:t>
      </w:r>
      <w:r w:rsidRPr="009B60B9">
        <w:t>laim</w:t>
      </w:r>
      <w:r>
        <w:t>s</w:t>
      </w:r>
      <w:r w:rsidRPr="009B60B9">
        <w:t xml:space="preserve"> </w:t>
      </w:r>
      <w:r>
        <w:t>p</w:t>
      </w:r>
      <w:r w:rsidRPr="009B60B9">
        <w:t>ackage</w:t>
      </w:r>
      <w:r>
        <w:t xml:space="preserve"> attached by the servicers during claims submission.</w:t>
      </w:r>
    </w:p>
    <w:p w14:paraId="3E8BF42E" w14:textId="5888E3EA" w:rsidR="00AB3697" w:rsidRPr="00AB3697" w:rsidRDefault="00AB3697" w:rsidP="00F874DE">
      <w:pPr>
        <w:pStyle w:val="UnorderedListIndent"/>
        <w:jc w:val="both"/>
      </w:pPr>
      <w:r w:rsidRPr="00AB3697">
        <w:t>HUD Actions</w:t>
      </w:r>
    </w:p>
    <w:p w14:paraId="1A235537" w14:textId="32790946" w:rsidR="00AB3697" w:rsidRPr="00AB3697" w:rsidRDefault="00AB3697" w:rsidP="00F874DE">
      <w:pPr>
        <w:pStyle w:val="UnorderedListIndent"/>
        <w:jc w:val="both"/>
      </w:pPr>
      <w:r w:rsidRPr="00AB3697">
        <w:t xml:space="preserve">Disposition Information </w:t>
      </w:r>
    </w:p>
    <w:p w14:paraId="2FD92404" w14:textId="77777777" w:rsidR="00481FBF" w:rsidRPr="00502685" w:rsidRDefault="00481FBF" w:rsidP="00F874DE">
      <w:pPr>
        <w:pStyle w:val="UnorderedListIndent"/>
        <w:jc w:val="both"/>
        <w:rPr>
          <w:b/>
        </w:rPr>
      </w:pPr>
      <w:r w:rsidRPr="009567FC">
        <w:rPr>
          <w:b/>
        </w:rPr>
        <w:t>Part A</w:t>
      </w:r>
      <w:r w:rsidRPr="00502685">
        <w:rPr>
          <w:b/>
        </w:rPr>
        <w:t xml:space="preserve">: </w:t>
      </w:r>
      <w:r w:rsidRPr="00502685">
        <w:t>General Information</w:t>
      </w:r>
    </w:p>
    <w:p w14:paraId="384778E8" w14:textId="77777777" w:rsidR="00481FBF" w:rsidRPr="00502685" w:rsidRDefault="00481FBF" w:rsidP="00F874DE">
      <w:pPr>
        <w:pStyle w:val="UnorderedListIndent"/>
        <w:jc w:val="both"/>
        <w:rPr>
          <w:b/>
        </w:rPr>
      </w:pPr>
      <w:r w:rsidRPr="009567FC">
        <w:rPr>
          <w:b/>
        </w:rPr>
        <w:t>Part B</w:t>
      </w:r>
      <w:r w:rsidRPr="00502685">
        <w:rPr>
          <w:b/>
        </w:rPr>
        <w:t xml:space="preserve">: </w:t>
      </w:r>
      <w:r w:rsidRPr="00502685">
        <w:t>Fiscal Data</w:t>
      </w:r>
      <w:r w:rsidRPr="00502685">
        <w:rPr>
          <w:b/>
        </w:rPr>
        <w:t xml:space="preserve"> </w:t>
      </w:r>
    </w:p>
    <w:p w14:paraId="28F632C0" w14:textId="77777777" w:rsidR="00481FBF" w:rsidRPr="00502685" w:rsidRDefault="00481FBF" w:rsidP="00F874DE">
      <w:pPr>
        <w:pStyle w:val="UnorderedListIndent"/>
        <w:jc w:val="both"/>
        <w:rPr>
          <w:b/>
        </w:rPr>
      </w:pPr>
      <w:r w:rsidRPr="009567FC">
        <w:rPr>
          <w:b/>
        </w:rPr>
        <w:t>Part C</w:t>
      </w:r>
      <w:r w:rsidRPr="00502685">
        <w:rPr>
          <w:b/>
        </w:rPr>
        <w:t xml:space="preserve">: </w:t>
      </w:r>
      <w:r w:rsidRPr="00502685">
        <w:t>Support Document</w:t>
      </w:r>
      <w:r>
        <w:t>s</w:t>
      </w:r>
    </w:p>
    <w:p w14:paraId="0805BAC2" w14:textId="77777777" w:rsidR="00481FBF" w:rsidRPr="00502685" w:rsidRDefault="00481FBF" w:rsidP="00F874DE">
      <w:pPr>
        <w:pStyle w:val="UnorderedListIndent"/>
        <w:jc w:val="both"/>
      </w:pPr>
      <w:r w:rsidRPr="009567FC">
        <w:rPr>
          <w:b/>
        </w:rPr>
        <w:t>Part D</w:t>
      </w:r>
      <w:r w:rsidRPr="00502685">
        <w:rPr>
          <w:b/>
        </w:rPr>
        <w:t xml:space="preserve">: </w:t>
      </w:r>
      <w:r w:rsidRPr="00502685">
        <w:t>Support Document</w:t>
      </w:r>
      <w:r>
        <w:t>s</w:t>
      </w:r>
    </w:p>
    <w:p w14:paraId="5EDA5122" w14:textId="77777777" w:rsidR="00481FBF" w:rsidRDefault="00481FBF" w:rsidP="00F874DE">
      <w:pPr>
        <w:pStyle w:val="UnorderedListIndent"/>
        <w:jc w:val="both"/>
      </w:pPr>
      <w:r w:rsidRPr="009567FC">
        <w:rPr>
          <w:b/>
        </w:rPr>
        <w:t>Part E:</w:t>
      </w:r>
      <w:r w:rsidRPr="00502685">
        <w:rPr>
          <w:b/>
        </w:rPr>
        <w:t xml:space="preserve"> </w:t>
      </w:r>
      <w:r w:rsidRPr="00502685">
        <w:t>Support Document</w:t>
      </w:r>
      <w:r>
        <w:t>s</w:t>
      </w:r>
    </w:p>
    <w:p w14:paraId="78676914" w14:textId="631B8B1C" w:rsidR="00481FBF" w:rsidRPr="00BA2B86" w:rsidRDefault="00481FBF" w:rsidP="006C3C3F">
      <w:pPr>
        <w:pStyle w:val="OrderedList"/>
        <w:numPr>
          <w:ilvl w:val="0"/>
          <w:numId w:val="380"/>
        </w:numPr>
        <w:jc w:val="both"/>
      </w:pPr>
      <w:r w:rsidRPr="00BA2B86">
        <w:t xml:space="preserve">After </w:t>
      </w:r>
      <w:r>
        <w:t>completing the</w:t>
      </w:r>
      <w:r w:rsidRPr="00BA2B86">
        <w:t xml:space="preserve"> review, </w:t>
      </w:r>
      <w:r w:rsidR="00404356">
        <w:t xml:space="preserve">select an </w:t>
      </w:r>
      <w:r w:rsidR="00404356" w:rsidRPr="00404356">
        <w:t>Approve</w:t>
      </w:r>
      <w:r w:rsidR="00404356">
        <w:t xml:space="preserve">, </w:t>
      </w:r>
      <w:r w:rsidR="00404356" w:rsidRPr="00404356">
        <w:t>Deny</w:t>
      </w:r>
      <w:r w:rsidR="00404356">
        <w:t xml:space="preserve"> or </w:t>
      </w:r>
      <w:r w:rsidR="00404356" w:rsidRPr="00404356">
        <w:t>Pending Additional Info</w:t>
      </w:r>
      <w:r w:rsidR="00404356">
        <w:t xml:space="preserve"> under </w:t>
      </w:r>
      <w:r w:rsidR="00404356" w:rsidRPr="00404356">
        <w:t xml:space="preserve">HUD Actions </w:t>
      </w:r>
      <w:r w:rsidR="00404356">
        <w:t xml:space="preserve">section. </w:t>
      </w:r>
      <w:r w:rsidRPr="009B60B9">
        <w:t>Decision Notes</w:t>
      </w:r>
      <w:r w:rsidR="00404356">
        <w:t xml:space="preserve"> are required for </w:t>
      </w:r>
      <w:r w:rsidR="00404356" w:rsidRPr="00404356">
        <w:t>Deny</w:t>
      </w:r>
      <w:r w:rsidR="00404356">
        <w:t xml:space="preserve"> or </w:t>
      </w:r>
      <w:r w:rsidR="00404356" w:rsidRPr="00404356">
        <w:t>Pending Additional Info</w:t>
      </w:r>
      <w:r w:rsidR="00404356">
        <w:t>.</w:t>
      </w:r>
    </w:p>
    <w:p w14:paraId="32371B67" w14:textId="77777777" w:rsidR="00481FBF" w:rsidRPr="00BA2B86" w:rsidRDefault="00481FBF" w:rsidP="006C3C3F">
      <w:pPr>
        <w:pStyle w:val="OrderedList"/>
        <w:numPr>
          <w:ilvl w:val="0"/>
          <w:numId w:val="380"/>
        </w:numPr>
        <w:jc w:val="both"/>
      </w:pPr>
      <w:r>
        <w:t xml:space="preserve">Click </w:t>
      </w:r>
      <w:r w:rsidRPr="001445BE">
        <w:rPr>
          <w:b/>
        </w:rPr>
        <w:t>Save Changes</w:t>
      </w:r>
      <w:r>
        <w:t xml:space="preserve"> to save the </w:t>
      </w:r>
      <w:r w:rsidRPr="001445BE">
        <w:rPr>
          <w:b/>
        </w:rPr>
        <w:t>HUD Actions</w:t>
      </w:r>
      <w:r>
        <w:t xml:space="preserve"> section</w:t>
      </w:r>
      <w:r w:rsidRPr="00BA2B86">
        <w:t xml:space="preserve">. The </w:t>
      </w:r>
      <w:r>
        <w:t>C</w:t>
      </w:r>
      <w:r w:rsidRPr="00BA2B86">
        <w:t xml:space="preserve">laim </w:t>
      </w:r>
      <w:r>
        <w:t>F</w:t>
      </w:r>
      <w:r w:rsidRPr="00BA2B86">
        <w:t xml:space="preserve">orm HUD-27011 is auto-saved in the </w:t>
      </w:r>
      <w:r w:rsidRPr="001445BE">
        <w:rPr>
          <w:b/>
        </w:rPr>
        <w:t>Documents</w:t>
      </w:r>
      <w:r w:rsidRPr="00BA2B86">
        <w:t xml:space="preserve"> tab. </w:t>
      </w:r>
    </w:p>
    <w:p w14:paraId="07231111" w14:textId="77777777" w:rsidR="00481FBF" w:rsidRPr="00BA2B86" w:rsidRDefault="00481FBF" w:rsidP="006C3C3F">
      <w:pPr>
        <w:pStyle w:val="OrderedList"/>
        <w:numPr>
          <w:ilvl w:val="0"/>
          <w:numId w:val="380"/>
        </w:numPr>
        <w:jc w:val="both"/>
      </w:pPr>
      <w:r w:rsidRPr="00BA2B86">
        <w:t xml:space="preserve">The claim form is displayed via a file download window with options to </w:t>
      </w:r>
      <w:r w:rsidRPr="001445BE">
        <w:rPr>
          <w:b/>
        </w:rPr>
        <w:t>Open, Save</w:t>
      </w:r>
      <w:r w:rsidRPr="00BA2B86">
        <w:t xml:space="preserve"> or </w:t>
      </w:r>
      <w:r w:rsidRPr="001445BE">
        <w:rPr>
          <w:b/>
        </w:rPr>
        <w:t>Cancel</w:t>
      </w:r>
      <w:r w:rsidRPr="00BA2B86">
        <w:t xml:space="preserve">. </w:t>
      </w:r>
    </w:p>
    <w:p w14:paraId="67527A10" w14:textId="466310AD" w:rsidR="00481FBF" w:rsidRPr="00BA2B86" w:rsidRDefault="00B95834" w:rsidP="006C3C3F">
      <w:pPr>
        <w:pStyle w:val="OrderedList"/>
        <w:numPr>
          <w:ilvl w:val="0"/>
          <w:numId w:val="380"/>
        </w:numPr>
        <w:jc w:val="both"/>
      </w:pPr>
      <w:r>
        <w:t xml:space="preserve"> </w:t>
      </w:r>
      <w:r w:rsidR="00481FBF" w:rsidRPr="00BA2B86">
        <w:t xml:space="preserve">Close the </w:t>
      </w:r>
      <w:r w:rsidR="00481FBF" w:rsidRPr="001445BE">
        <w:rPr>
          <w:b/>
        </w:rPr>
        <w:t>Claims Worksheet</w:t>
      </w:r>
      <w:r w:rsidR="00481FBF" w:rsidRPr="00BA2B86">
        <w:t xml:space="preserve"> after viewing the claim form.</w:t>
      </w:r>
    </w:p>
    <w:p w14:paraId="62219D30" w14:textId="496B3B1C" w:rsidR="00481FBF" w:rsidRDefault="00B95834" w:rsidP="006C3C3F">
      <w:pPr>
        <w:pStyle w:val="OrderedList"/>
        <w:numPr>
          <w:ilvl w:val="0"/>
          <w:numId w:val="380"/>
        </w:numPr>
        <w:jc w:val="both"/>
      </w:pPr>
      <w:r>
        <w:t xml:space="preserve"> </w:t>
      </w:r>
      <w:r w:rsidR="00481FBF" w:rsidRPr="00BA2B86">
        <w:t xml:space="preserve">The Completion </w:t>
      </w:r>
      <w:r w:rsidR="00481FBF">
        <w:t>D</w:t>
      </w:r>
      <w:r w:rsidR="00481FBF" w:rsidRPr="00BA2B86">
        <w:t xml:space="preserve">ate on the step </w:t>
      </w:r>
      <w:r w:rsidR="00404356" w:rsidRPr="001445BE">
        <w:rPr>
          <w:b/>
          <w:color w:val="000000"/>
        </w:rPr>
        <w:t>Re</w:t>
      </w:r>
      <w:r w:rsidR="00481FBF" w:rsidRPr="001445BE">
        <w:rPr>
          <w:b/>
          <w:color w:val="000000"/>
        </w:rPr>
        <w:t xml:space="preserve"> Review</w:t>
      </w:r>
      <w:r w:rsidR="00481FBF" w:rsidRPr="00BA2B86">
        <w:t xml:space="preserve"> is pre-filled with the </w:t>
      </w:r>
      <w:r w:rsidR="00404356">
        <w:t xml:space="preserve">above decision </w:t>
      </w:r>
      <w:r w:rsidR="00481FBF" w:rsidRPr="00BA2B86">
        <w:t xml:space="preserve">date. </w:t>
      </w:r>
    </w:p>
    <w:p w14:paraId="3E98316D" w14:textId="686583FD" w:rsidR="00481FBF" w:rsidRDefault="00677808" w:rsidP="003B6226">
      <w:pPr>
        <w:pStyle w:val="BodyText"/>
        <w:jc w:val="center"/>
      </w:pPr>
      <w:r>
        <w:rPr>
          <w:noProof/>
        </w:rPr>
        <w:drawing>
          <wp:inline distT="0" distB="0" distL="0" distR="0" wp14:anchorId="41F2498D" wp14:editId="3EB3D14E">
            <wp:extent cx="4099432" cy="1355090"/>
            <wp:effectExtent l="0" t="0" r="0" b="0"/>
            <wp:docPr id="3072" name="Picture 3072"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2" name="Picture 3072" descr="A screenshot of a computer&#10;&#10;Description automatically generated"/>
                    <pic:cNvPicPr/>
                  </pic:nvPicPr>
                  <pic:blipFill>
                    <a:blip r:embed="rId466"/>
                    <a:stretch>
                      <a:fillRect/>
                    </a:stretch>
                  </pic:blipFill>
                  <pic:spPr>
                    <a:xfrm>
                      <a:off x="0" y="0"/>
                      <a:ext cx="4102885" cy="1356232"/>
                    </a:xfrm>
                    <a:prstGeom prst="rect">
                      <a:avLst/>
                    </a:prstGeom>
                  </pic:spPr>
                </pic:pic>
              </a:graphicData>
            </a:graphic>
          </wp:inline>
        </w:drawing>
      </w:r>
    </w:p>
    <w:p w14:paraId="6FACE728" w14:textId="4AAF2536" w:rsidR="00481FBF" w:rsidRPr="00BA2B86" w:rsidRDefault="004B62D9" w:rsidP="001879BA">
      <w:pPr>
        <w:pStyle w:val="FigureCaption0"/>
      </w:pPr>
      <w:bookmarkStart w:id="4761" w:name="_Toc74053170"/>
      <w:bookmarkStart w:id="4762" w:name="_Toc90644551"/>
      <w:bookmarkStart w:id="4763" w:name="_Toc230164302"/>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77</w:t>
      </w:r>
      <w:r>
        <w:rPr>
          <w:noProof/>
        </w:rPr>
        <w:fldChar w:fldCharType="end"/>
      </w:r>
      <w:r w:rsidR="00481FBF">
        <w:rPr>
          <w:noProof/>
        </w:rPr>
        <w:t xml:space="preserve">: Sample Claim </w:t>
      </w:r>
      <w:r w:rsidR="00F36F11">
        <w:rPr>
          <w:noProof/>
        </w:rPr>
        <w:t>Re Review</w:t>
      </w:r>
      <w:r w:rsidR="00481FBF">
        <w:rPr>
          <w:noProof/>
        </w:rPr>
        <w:t xml:space="preserve"> Step</w:t>
      </w:r>
      <w:bookmarkEnd w:id="4761"/>
      <w:bookmarkEnd w:id="4762"/>
      <w:bookmarkEnd w:id="4763"/>
    </w:p>
    <w:p w14:paraId="35CB7D95" w14:textId="0FB47590" w:rsidR="00404356" w:rsidRPr="00BA2B86" w:rsidRDefault="00B95834" w:rsidP="006C3C3F">
      <w:pPr>
        <w:pStyle w:val="OrderedList"/>
        <w:numPr>
          <w:ilvl w:val="0"/>
          <w:numId w:val="380"/>
        </w:numPr>
        <w:jc w:val="both"/>
      </w:pPr>
      <w:r>
        <w:t xml:space="preserve"> </w:t>
      </w:r>
      <w:r w:rsidR="00404356" w:rsidRPr="00BA2B86">
        <w:t>Based on the action taken by HUD new steps will be automatically added:</w:t>
      </w:r>
    </w:p>
    <w:p w14:paraId="5A9D86B5" w14:textId="56430381" w:rsidR="00404356" w:rsidRPr="00404356" w:rsidRDefault="00404356" w:rsidP="00F874DE">
      <w:pPr>
        <w:pStyle w:val="UnorderedListIndent"/>
        <w:jc w:val="both"/>
        <w:rPr>
          <w:b/>
        </w:rPr>
      </w:pPr>
      <w:r w:rsidRPr="00BA12DC">
        <w:rPr>
          <w:b/>
        </w:rPr>
        <w:t>Approved for Payment</w:t>
      </w:r>
      <w:r>
        <w:rPr>
          <w:b/>
        </w:rPr>
        <w:t xml:space="preserve"> </w:t>
      </w:r>
      <w:r w:rsidRPr="00404356">
        <w:t xml:space="preserve">is automatically added with Completion date pre-filled with the </w:t>
      </w:r>
      <w:r w:rsidR="00F36F11">
        <w:t>decision</w:t>
      </w:r>
      <w:r w:rsidRPr="00404356">
        <w:t xml:space="preserve"> date.</w:t>
      </w:r>
      <w:r w:rsidR="00F36F11">
        <w:t xml:space="preserve"> </w:t>
      </w:r>
      <w:r w:rsidR="00F36F11" w:rsidRPr="00F36F11">
        <w:rPr>
          <w:b/>
        </w:rPr>
        <w:t>Advice of Payment</w:t>
      </w:r>
      <w:r w:rsidR="00F36F11">
        <w:t xml:space="preserve"> will be displayed on the </w:t>
      </w:r>
      <w:r w:rsidR="00F36F11" w:rsidRPr="00F36F11">
        <w:rPr>
          <w:b/>
        </w:rPr>
        <w:t>Documents</w:t>
      </w:r>
      <w:r w:rsidR="00F36F11">
        <w:t xml:space="preserve"> tab</w:t>
      </w:r>
      <w:r w:rsidR="00F93CBD">
        <w:t>.</w:t>
      </w:r>
    </w:p>
    <w:p w14:paraId="6845B5D4" w14:textId="44A5FD1F" w:rsidR="00404356" w:rsidRPr="00404356" w:rsidRDefault="00404356" w:rsidP="00F874DE">
      <w:pPr>
        <w:pStyle w:val="UnorderedListIndent"/>
        <w:jc w:val="both"/>
        <w:rPr>
          <w:b/>
        </w:rPr>
      </w:pPr>
      <w:r w:rsidRPr="00BA12DC">
        <w:rPr>
          <w:b/>
        </w:rPr>
        <w:t xml:space="preserve">Denied HUD Decision </w:t>
      </w:r>
      <w:r w:rsidRPr="00404356">
        <w:t xml:space="preserve">- </w:t>
      </w:r>
      <w:r w:rsidRPr="00404356">
        <w:rPr>
          <w:b/>
        </w:rPr>
        <w:t>Denied</w:t>
      </w:r>
      <w:r w:rsidRPr="00404356">
        <w:t xml:space="preserve"> is automatically added with Completion date pre-filled with the </w:t>
      </w:r>
      <w:r w:rsidR="00F36F11">
        <w:t>decision</w:t>
      </w:r>
      <w:r w:rsidR="00F36F11" w:rsidRPr="00404356">
        <w:t xml:space="preserve"> </w:t>
      </w:r>
      <w:r w:rsidRPr="00404356">
        <w:t>date.</w:t>
      </w:r>
    </w:p>
    <w:p w14:paraId="19C6678E" w14:textId="77777777" w:rsidR="00FD26E8" w:rsidRDefault="00404356" w:rsidP="00F874DE">
      <w:pPr>
        <w:pStyle w:val="UnorderedListIndent"/>
        <w:jc w:val="both"/>
      </w:pPr>
      <w:r w:rsidRPr="00B95834">
        <w:rPr>
          <w:b/>
        </w:rPr>
        <w:t>Pending Additional Info</w:t>
      </w:r>
      <w:r w:rsidRPr="00FD26E8">
        <w:t xml:space="preserve">: </w:t>
      </w:r>
    </w:p>
    <w:p w14:paraId="7BEAF271" w14:textId="3E14E29C" w:rsidR="00404356" w:rsidRPr="00FD26E8" w:rsidRDefault="00404356" w:rsidP="00B95834">
      <w:pPr>
        <w:pStyle w:val="UnorderedListIndent"/>
        <w:numPr>
          <w:ilvl w:val="2"/>
          <w:numId w:val="3"/>
        </w:numPr>
        <w:jc w:val="both"/>
        <w:rPr>
          <w:b/>
        </w:rPr>
      </w:pPr>
      <w:r w:rsidRPr="00FD26E8">
        <w:rPr>
          <w:b/>
        </w:rPr>
        <w:t>HUD Decision - Pending Additional</w:t>
      </w:r>
      <w:r w:rsidRPr="00404356">
        <w:t xml:space="preserve"> </w:t>
      </w:r>
      <w:r w:rsidRPr="00FD26E8">
        <w:rPr>
          <w:b/>
        </w:rPr>
        <w:t>Info</w:t>
      </w:r>
      <w:r w:rsidRPr="00404356">
        <w:t xml:space="preserve"> is automatically added with Completion date pre-filled with the </w:t>
      </w:r>
      <w:r w:rsidR="00F36F11">
        <w:t>decision</w:t>
      </w:r>
      <w:r w:rsidR="00F36F11" w:rsidRPr="00404356">
        <w:t xml:space="preserve"> </w:t>
      </w:r>
      <w:r w:rsidRPr="00404356">
        <w:t>date.</w:t>
      </w:r>
      <w:r w:rsidRPr="00FD26E8">
        <w:rPr>
          <w:b/>
        </w:rPr>
        <w:t xml:space="preserve"> </w:t>
      </w:r>
    </w:p>
    <w:p w14:paraId="7F63C817" w14:textId="7B8041E9" w:rsidR="00404356" w:rsidRPr="00404356" w:rsidRDefault="00404356" w:rsidP="00B95834">
      <w:pPr>
        <w:pStyle w:val="UnorderedListIndent"/>
        <w:numPr>
          <w:ilvl w:val="2"/>
          <w:numId w:val="3"/>
        </w:numPr>
        <w:jc w:val="both"/>
        <w:rPr>
          <w:b/>
        </w:rPr>
      </w:pPr>
      <w:r w:rsidRPr="00BA12DC">
        <w:rPr>
          <w:b/>
        </w:rPr>
        <w:t>Resubmit Claim 27011</w:t>
      </w:r>
      <w:r w:rsidRPr="00404356">
        <w:rPr>
          <w:b/>
        </w:rPr>
        <w:t xml:space="preserve">: </w:t>
      </w:r>
      <w:r w:rsidRPr="00404356">
        <w:t xml:space="preserve">The servicer must re-submit the </w:t>
      </w:r>
      <w:r w:rsidR="00FC2DC4">
        <w:t>Claim Form HUD-27011</w:t>
      </w:r>
      <w:r w:rsidRPr="00404356">
        <w:t>. Upon resubmission the completion date is pre-filled with the date the claim was re-submitted.</w:t>
      </w:r>
    </w:p>
    <w:p w14:paraId="0B42C962" w14:textId="3BF663AE" w:rsidR="005B76F4" w:rsidRDefault="00404356" w:rsidP="00F874DE">
      <w:pPr>
        <w:pStyle w:val="UnorderedListIndent"/>
        <w:numPr>
          <w:ilvl w:val="2"/>
          <w:numId w:val="3"/>
        </w:numPr>
        <w:jc w:val="both"/>
      </w:pPr>
      <w:r w:rsidRPr="00FD6594">
        <w:rPr>
          <w:b/>
        </w:rPr>
        <w:t xml:space="preserve">Re Review: </w:t>
      </w:r>
      <w:r w:rsidRPr="00F36F11">
        <w:t xml:space="preserve">The HUD Claims staff must re review the </w:t>
      </w:r>
      <w:r w:rsidR="00FC2DC4">
        <w:t>Claim Form HUD-27011</w:t>
      </w:r>
      <w:r w:rsidRPr="00F36F11">
        <w:t>. Upon HUD action (approve, deny or</w:t>
      </w:r>
      <w:r w:rsidR="00F36F11" w:rsidRPr="00F36F11">
        <w:t xml:space="preserve"> pending additional info), the C</w:t>
      </w:r>
      <w:r w:rsidRPr="00F36F11">
        <w:t>ompl</w:t>
      </w:r>
      <w:r w:rsidR="00F36F11" w:rsidRPr="00F36F11">
        <w:t>etion D</w:t>
      </w:r>
      <w:r w:rsidRPr="00F36F11">
        <w:t xml:space="preserve">ate is pre-filled with the </w:t>
      </w:r>
      <w:r w:rsidR="00F36F11" w:rsidRPr="00F36F11">
        <w:t xml:space="preserve">decision </w:t>
      </w:r>
      <w:r w:rsidRPr="00F36F11">
        <w:t>date.</w:t>
      </w:r>
    </w:p>
    <w:p w14:paraId="141A5A53" w14:textId="24A4F6E8" w:rsidR="00EA2775" w:rsidRDefault="00EA2775" w:rsidP="00EA2775">
      <w:pPr>
        <w:pStyle w:val="Heading3"/>
        <w:ind w:left="1080" w:hanging="1080"/>
        <w:jc w:val="both"/>
      </w:pPr>
      <w:bookmarkStart w:id="4764" w:name="_Toc74052207"/>
      <w:bookmarkStart w:id="4765" w:name="_Toc90643592"/>
      <w:bookmarkStart w:id="4766" w:name="_Toc230163537"/>
      <w:r>
        <w:t xml:space="preserve">Granting </w:t>
      </w:r>
      <w:r w:rsidR="0077055A">
        <w:t>Exceptions to file CT24</w:t>
      </w:r>
      <w:bookmarkEnd w:id="4764"/>
      <w:bookmarkEnd w:id="4765"/>
      <w:bookmarkEnd w:id="4766"/>
      <w:r w:rsidR="0077055A">
        <w:t xml:space="preserve"> </w:t>
      </w:r>
    </w:p>
    <w:p w14:paraId="53D68428" w14:textId="6BF5D992" w:rsidR="00EB11E0" w:rsidRDefault="0077055A" w:rsidP="0077055A">
      <w:pPr>
        <w:pStyle w:val="BodyText"/>
      </w:pPr>
      <w:r w:rsidRPr="0077055A">
        <w:t xml:space="preserve">There are situations where an authorized HUD user may grant permission for a claim that is otherwise prevented by the system:  </w:t>
      </w:r>
    </w:p>
    <w:p w14:paraId="6796E731" w14:textId="4BACF096" w:rsidR="00EB11E0" w:rsidRPr="00026125" w:rsidRDefault="0077055A" w:rsidP="00026125">
      <w:pPr>
        <w:pStyle w:val="UnorderedListIndent"/>
        <w:jc w:val="both"/>
        <w:rPr>
          <w:bCs/>
        </w:rPr>
      </w:pPr>
      <w:r w:rsidRPr="00026125">
        <w:rPr>
          <w:bCs/>
        </w:rPr>
        <w:t xml:space="preserve">Filing CT24 more than 6 months after parent Claim Paid date </w:t>
      </w:r>
    </w:p>
    <w:p w14:paraId="52EF89E3" w14:textId="77777777" w:rsidR="00EB11E0" w:rsidRPr="00026125" w:rsidRDefault="00EB11E0" w:rsidP="00026125">
      <w:pPr>
        <w:pStyle w:val="UnorderedListIndent"/>
        <w:jc w:val="both"/>
        <w:rPr>
          <w:bCs/>
        </w:rPr>
      </w:pPr>
      <w:r w:rsidRPr="00026125">
        <w:rPr>
          <w:bCs/>
        </w:rPr>
        <w:t>Filing CT24 more than 45 days after the HUD Decision – Pending Additional Info step</w:t>
      </w:r>
    </w:p>
    <w:p w14:paraId="0813547B" w14:textId="746B2024" w:rsidR="0077055A" w:rsidRPr="00026125" w:rsidRDefault="0077055A" w:rsidP="00EA2775">
      <w:pPr>
        <w:pStyle w:val="UnorderedListIndent"/>
        <w:jc w:val="both"/>
        <w:rPr>
          <w:bCs/>
        </w:rPr>
      </w:pPr>
      <w:r w:rsidRPr="00026125">
        <w:rPr>
          <w:bCs/>
        </w:rPr>
        <w:t>Multiple / Subsequent CT24</w:t>
      </w:r>
    </w:p>
    <w:p w14:paraId="3EB16CB5" w14:textId="380FA09B" w:rsidR="0077055A" w:rsidRPr="0077055A" w:rsidRDefault="0077055A" w:rsidP="0077055A">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r w:rsidRPr="0077055A">
        <w:rPr>
          <w:rFonts w:asciiTheme="majorHAnsi" w:hAnsiTheme="majorHAnsi" w:cstheme="minorHAnsi"/>
          <w:b/>
          <w:bCs/>
          <w:noProof/>
          <w:color w:val="000000" w:themeColor="text1"/>
        </w:rPr>
        <w:t>Granting permission for CT24 more than 6 months after parent Claim Paid date</w:t>
      </w:r>
    </w:p>
    <w:p w14:paraId="292F9F57" w14:textId="06290E79" w:rsidR="00505E91" w:rsidRDefault="00505E91" w:rsidP="00505E91">
      <w:pPr>
        <w:pStyle w:val="OrderedList"/>
        <w:jc w:val="both"/>
      </w:pPr>
      <w:r w:rsidRPr="00505E91">
        <w:t xml:space="preserve">Servicer may initiate </w:t>
      </w:r>
      <w:r>
        <w:t>a</w:t>
      </w:r>
      <w:r w:rsidRPr="00505E91">
        <w:t xml:space="preserve"> CT24 timeline beyond the 6 month deadline but the claim cannot be filed unless optional step “Allow CT24 after 6 month deadline” is added by th</w:t>
      </w:r>
      <w:r w:rsidRPr="002B1B2B">
        <w:t>e author</w:t>
      </w:r>
      <w:r w:rsidRPr="0037618C">
        <w:t>ized HU</w:t>
      </w:r>
      <w:r w:rsidRPr="00094D46">
        <w:t>D user.  Th</w:t>
      </w:r>
      <w:r w:rsidRPr="00020A23">
        <w:t xml:space="preserve">e </w:t>
      </w:r>
      <w:r w:rsidRPr="000E159D">
        <w:t>service</w:t>
      </w:r>
      <w:r w:rsidRPr="00505E91">
        <w:t xml:space="preserve">r has 30 days from the date HUD grants permission to complete the initial claim submission. If the servicer attempts to submit the claim more than 30 days from the date that step was added, they will receive a hard stop validation error message. </w:t>
      </w:r>
    </w:p>
    <w:p w14:paraId="701CF4B9" w14:textId="508E51E1" w:rsidR="00505E91" w:rsidRPr="0037618C" w:rsidRDefault="00505E91" w:rsidP="0037618C">
      <w:pPr>
        <w:pStyle w:val="OrderedList"/>
        <w:jc w:val="both"/>
        <w:rPr>
          <w:b/>
          <w:bCs/>
        </w:rPr>
      </w:pPr>
      <w:r>
        <w:rPr>
          <w:b/>
          <w:bCs/>
        </w:rPr>
        <w:t>HUD user adds</w:t>
      </w:r>
      <w:r w:rsidRPr="0037618C">
        <w:rPr>
          <w:b/>
          <w:bCs/>
        </w:rPr>
        <w:t xml:space="preserve"> optional step “Allow CT24 after 6 month deadline” to the Claim Type 24 Supplemental timeline:</w:t>
      </w:r>
    </w:p>
    <w:p w14:paraId="15080BB8" w14:textId="10FF4846" w:rsidR="00EA2775" w:rsidRPr="0037618C" w:rsidRDefault="00EA2775" w:rsidP="006C3C3F">
      <w:pPr>
        <w:pStyle w:val="OrderedList"/>
        <w:numPr>
          <w:ilvl w:val="0"/>
          <w:numId w:val="309"/>
        </w:numPr>
        <w:jc w:val="both"/>
      </w:pPr>
      <w:r w:rsidRPr="00505E91">
        <w:t xml:space="preserve">On the </w:t>
      </w:r>
      <w:r w:rsidRPr="00505E91">
        <w:rPr>
          <w:b/>
        </w:rPr>
        <w:t>Endorsed Claims Search</w:t>
      </w:r>
      <w:r w:rsidRPr="00505E91">
        <w:t xml:space="preserve"> Screen, enter the search criteria </w:t>
      </w:r>
      <w:r w:rsidR="00505E91" w:rsidRPr="0037618C">
        <w:t>for the loan</w:t>
      </w:r>
      <w:r w:rsidRPr="00505E91">
        <w:t xml:space="preserve"> and click </w:t>
      </w:r>
      <w:r w:rsidRPr="00505E91">
        <w:rPr>
          <w:b/>
        </w:rPr>
        <w:t>Search.</w:t>
      </w:r>
    </w:p>
    <w:p w14:paraId="4B5E4478" w14:textId="0E88386D" w:rsidR="00505E91" w:rsidRDefault="00505E91" w:rsidP="006C3C3F">
      <w:pPr>
        <w:pStyle w:val="OrderedList"/>
        <w:numPr>
          <w:ilvl w:val="0"/>
          <w:numId w:val="309"/>
        </w:numPr>
        <w:jc w:val="both"/>
      </w:pPr>
      <w:r>
        <w:t xml:space="preserve">Click on the loan result for </w:t>
      </w:r>
      <w:r w:rsidRPr="00505E91">
        <w:t>Claim Type 24 - HECM Supplemental</w:t>
      </w:r>
      <w:r>
        <w:t xml:space="preserve">. </w:t>
      </w:r>
    </w:p>
    <w:p w14:paraId="69ED8CAD" w14:textId="40D65530" w:rsidR="00505E91" w:rsidRDefault="00505E91" w:rsidP="006C3C3F">
      <w:pPr>
        <w:pStyle w:val="OrderedList"/>
        <w:numPr>
          <w:ilvl w:val="0"/>
          <w:numId w:val="309"/>
        </w:numPr>
        <w:jc w:val="both"/>
      </w:pPr>
      <w:r>
        <w:t>Click the NEW button.</w:t>
      </w:r>
    </w:p>
    <w:p w14:paraId="1F0641BB" w14:textId="5C1F3039" w:rsidR="00505E91" w:rsidRDefault="00505E91" w:rsidP="006C3C3F">
      <w:pPr>
        <w:pStyle w:val="OrderedList"/>
        <w:numPr>
          <w:ilvl w:val="0"/>
          <w:numId w:val="309"/>
        </w:numPr>
        <w:jc w:val="both"/>
      </w:pPr>
      <w:r>
        <w:t>Select Step Description “</w:t>
      </w:r>
      <w:r w:rsidRPr="0037618C">
        <w:rPr>
          <w:b/>
          <w:bCs/>
        </w:rPr>
        <w:t>Allow CT24 after 6 month deadline</w:t>
      </w:r>
      <w:r>
        <w:t>” and click SUBMIT.</w:t>
      </w:r>
    </w:p>
    <w:p w14:paraId="0C435562" w14:textId="559EE358" w:rsidR="00505E91" w:rsidRDefault="00505E91" w:rsidP="006C3C3F">
      <w:pPr>
        <w:pStyle w:val="OrderedList"/>
        <w:numPr>
          <w:ilvl w:val="0"/>
          <w:numId w:val="309"/>
        </w:numPr>
        <w:jc w:val="both"/>
      </w:pPr>
      <w:r>
        <w:t>The step will be added to the timeline with step completion date TODAY.</w:t>
      </w:r>
    </w:p>
    <w:p w14:paraId="4B849051" w14:textId="20CDAD7A" w:rsidR="00505E91" w:rsidRDefault="00505E91" w:rsidP="006C3C3F">
      <w:pPr>
        <w:pStyle w:val="OrderedList"/>
        <w:numPr>
          <w:ilvl w:val="0"/>
          <w:numId w:val="309"/>
        </w:numPr>
        <w:jc w:val="both"/>
      </w:pPr>
      <w:r>
        <w:t>Servicer has 30 days from this date to submit the claim to HUD, or a hard stop validation will prevent the claim from being submitted.</w:t>
      </w:r>
    </w:p>
    <w:p w14:paraId="7DE1B515" w14:textId="2C441B6B" w:rsidR="00505E91" w:rsidRPr="00833A22" w:rsidRDefault="00026125" w:rsidP="0037618C">
      <w:pPr>
        <w:pStyle w:val="OrderedList"/>
        <w:rPr>
          <w:rFonts w:eastAsia="Times New Roman"/>
        </w:rPr>
      </w:pPr>
      <w:r w:rsidRPr="00026125">
        <w:rPr>
          <w:b/>
          <w:bCs/>
        </w:rPr>
        <w:t>TIP</w:t>
      </w:r>
      <w:r w:rsidR="00135876" w:rsidRPr="00224120">
        <w:t xml:space="preserve">:  This option </w:t>
      </w:r>
      <w:r w:rsidR="00135876" w:rsidRPr="00224120">
        <w:rPr>
          <w:u w:val="single"/>
        </w:rPr>
        <w:t>may be</w:t>
      </w:r>
      <w:r w:rsidR="00135876" w:rsidRPr="00224120">
        <w:rPr>
          <w:color w:val="1F497D"/>
        </w:rPr>
        <w:t xml:space="preserve"> </w:t>
      </w:r>
      <w:r w:rsidR="00135876" w:rsidRPr="00224120">
        <w:t>available to servicers when the failure to meet the initial</w:t>
      </w:r>
      <w:r w:rsidR="00135876" w:rsidRPr="00224120">
        <w:rPr>
          <w:color w:val="1F497D"/>
        </w:rPr>
        <w:t xml:space="preserve"> </w:t>
      </w:r>
      <w:r w:rsidR="00135876" w:rsidRPr="00224120">
        <w:t>6 month filing deadline was due to circumstances beyond their control</w:t>
      </w:r>
      <w:r w:rsidR="00135876" w:rsidRPr="00224120">
        <w:rPr>
          <w:color w:val="1F497D"/>
        </w:rPr>
        <w:t xml:space="preserve">, </w:t>
      </w:r>
      <w:r w:rsidR="00135876" w:rsidRPr="00224120">
        <w:t>subject to HUD</w:t>
      </w:r>
      <w:r w:rsidR="00135876" w:rsidRPr="00224120">
        <w:rPr>
          <w:color w:val="1F497D"/>
        </w:rPr>
        <w:t>’</w:t>
      </w:r>
      <w:r w:rsidR="00135876" w:rsidRPr="00224120">
        <w:t>s approval.</w:t>
      </w:r>
      <w:r w:rsidR="00135876">
        <w:t xml:space="preserve">  </w:t>
      </w:r>
    </w:p>
    <w:p w14:paraId="0C5A9662" w14:textId="16764E46" w:rsidR="00EB11E0" w:rsidRPr="0077055A" w:rsidRDefault="00EB11E0" w:rsidP="00EB11E0">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r w:rsidRPr="0077055A">
        <w:rPr>
          <w:rFonts w:asciiTheme="majorHAnsi" w:hAnsiTheme="majorHAnsi" w:cstheme="minorHAnsi"/>
          <w:b/>
          <w:bCs/>
          <w:noProof/>
          <w:color w:val="000000" w:themeColor="text1"/>
        </w:rPr>
        <w:t xml:space="preserve">Granting permission for CT24 more than </w:t>
      </w:r>
      <w:r>
        <w:rPr>
          <w:rFonts w:asciiTheme="majorHAnsi" w:hAnsiTheme="majorHAnsi" w:cstheme="minorHAnsi"/>
          <w:b/>
          <w:bCs/>
          <w:noProof/>
          <w:color w:val="000000" w:themeColor="text1"/>
        </w:rPr>
        <w:t>45 days after claim was pended</w:t>
      </w:r>
      <w:r w:rsidRPr="0077055A">
        <w:rPr>
          <w:rFonts w:asciiTheme="majorHAnsi" w:hAnsiTheme="majorHAnsi" w:cstheme="minorHAnsi"/>
          <w:b/>
          <w:bCs/>
          <w:noProof/>
          <w:color w:val="000000" w:themeColor="text1"/>
        </w:rPr>
        <w:t xml:space="preserve"> </w:t>
      </w:r>
    </w:p>
    <w:p w14:paraId="0A47F6F6" w14:textId="65513902" w:rsidR="00EB11E0" w:rsidRDefault="00EB11E0" w:rsidP="00EB11E0">
      <w:pPr>
        <w:pStyle w:val="OrderedList"/>
        <w:jc w:val="both"/>
      </w:pPr>
      <w:r w:rsidRPr="00505E91">
        <w:t xml:space="preserve">Servicer </w:t>
      </w:r>
      <w:r>
        <w:t>will receive a hard stop on resubmitting the claim if they are attempting to resubmit beyond both the original 6 months from parent claim paid date AND beyond 45 days from the latest HUD Decision – Pending Additional Info step completion date.  The resubmission of the</w:t>
      </w:r>
      <w:r w:rsidRPr="00505E91">
        <w:t xml:space="preserve"> claim cannot be </w:t>
      </w:r>
      <w:r>
        <w:t xml:space="preserve">completed </w:t>
      </w:r>
      <w:r w:rsidRPr="00505E91">
        <w:t>unless optional step “</w:t>
      </w:r>
      <w:r w:rsidRPr="00EB11E0">
        <w:rPr>
          <w:b/>
          <w:bCs/>
        </w:rPr>
        <w:t>Allow CT24 resubmit after 45 days</w:t>
      </w:r>
      <w:r w:rsidRPr="00505E91">
        <w:t>” is added by th</w:t>
      </w:r>
      <w:r w:rsidRPr="002B1B2B">
        <w:t>e author</w:t>
      </w:r>
      <w:r w:rsidRPr="0037618C">
        <w:t>ized HU</w:t>
      </w:r>
      <w:r w:rsidRPr="00094D46">
        <w:t>D user.  Th</w:t>
      </w:r>
      <w:r w:rsidRPr="00020A23">
        <w:t xml:space="preserve">e </w:t>
      </w:r>
      <w:r w:rsidRPr="000E159D">
        <w:t>service</w:t>
      </w:r>
      <w:r w:rsidRPr="00505E91">
        <w:t xml:space="preserve">r has </w:t>
      </w:r>
      <w:r>
        <w:t>45</w:t>
      </w:r>
      <w:r w:rsidRPr="00505E91">
        <w:t xml:space="preserve"> days from the date HUD grants permission </w:t>
      </w:r>
      <w:r>
        <w:t>for the resubmission to be allowed after the original 45 day deadline.</w:t>
      </w:r>
      <w:r w:rsidRPr="00505E91">
        <w:t xml:space="preserve"> If the servicer attempts to submit the claim more than </w:t>
      </w:r>
      <w:r>
        <w:t>45</w:t>
      </w:r>
      <w:r w:rsidRPr="00505E91">
        <w:t xml:space="preserve"> days from the date </w:t>
      </w:r>
      <w:r>
        <w:t>this</w:t>
      </w:r>
      <w:r w:rsidRPr="00505E91">
        <w:t xml:space="preserve"> step was added, a hard stop validation error message</w:t>
      </w:r>
      <w:r>
        <w:t xml:space="preserve"> will be displayed</w:t>
      </w:r>
      <w:r w:rsidRPr="00505E91">
        <w:t xml:space="preserve">. </w:t>
      </w:r>
    </w:p>
    <w:p w14:paraId="7804E06F" w14:textId="60385CCB" w:rsidR="00EB11E0" w:rsidRDefault="00EB11E0" w:rsidP="00EB11E0">
      <w:pPr>
        <w:pStyle w:val="OrderedList"/>
        <w:jc w:val="both"/>
      </w:pPr>
      <w:r>
        <w:t xml:space="preserve">This optional step can only be added on loans with an incomplete </w:t>
      </w:r>
      <w:r w:rsidRPr="00EB11E0">
        <w:rPr>
          <w:b/>
          <w:bCs/>
        </w:rPr>
        <w:t>Resubmit Claim 27011 step</w:t>
      </w:r>
      <w:r>
        <w:t xml:space="preserve">, and the </w:t>
      </w:r>
      <w:r w:rsidRPr="00EB11E0">
        <w:rPr>
          <w:b/>
          <w:bCs/>
        </w:rPr>
        <w:t>HUD Decision – Pending Additional Info</w:t>
      </w:r>
      <w:r>
        <w:t xml:space="preserve"> step was completed more than 45 days ago. This step cannot be added if it is still within the original 6 months from Parent Claim Paid Date. </w:t>
      </w:r>
    </w:p>
    <w:p w14:paraId="05D9E82E" w14:textId="0B93222B" w:rsidR="00EB11E0" w:rsidRPr="0037618C" w:rsidRDefault="00EB11E0" w:rsidP="00EB11E0">
      <w:pPr>
        <w:pStyle w:val="OrderedList"/>
        <w:jc w:val="both"/>
        <w:rPr>
          <w:b/>
          <w:bCs/>
        </w:rPr>
      </w:pPr>
      <w:r>
        <w:rPr>
          <w:b/>
          <w:bCs/>
        </w:rPr>
        <w:t>HUD user adds</w:t>
      </w:r>
      <w:r w:rsidRPr="0037618C">
        <w:rPr>
          <w:b/>
          <w:bCs/>
        </w:rPr>
        <w:t xml:space="preserve"> optional step “Allow CT24 </w:t>
      </w:r>
      <w:r>
        <w:rPr>
          <w:b/>
          <w:bCs/>
        </w:rPr>
        <w:t>Resubmit after 45 days</w:t>
      </w:r>
      <w:r w:rsidRPr="0037618C">
        <w:rPr>
          <w:b/>
          <w:bCs/>
        </w:rPr>
        <w:t>” to the Claim Type 24 Supplemental timeline:</w:t>
      </w:r>
    </w:p>
    <w:p w14:paraId="13ACD1A7" w14:textId="77777777" w:rsidR="00EB11E0" w:rsidRPr="0037618C" w:rsidRDefault="00EB11E0" w:rsidP="006C3C3F">
      <w:pPr>
        <w:pStyle w:val="OrderedList"/>
        <w:numPr>
          <w:ilvl w:val="0"/>
          <w:numId w:val="310"/>
        </w:numPr>
        <w:jc w:val="both"/>
      </w:pPr>
      <w:r w:rsidRPr="00505E91">
        <w:t xml:space="preserve">On the </w:t>
      </w:r>
      <w:r w:rsidRPr="00505E91">
        <w:rPr>
          <w:b/>
        </w:rPr>
        <w:t>Endorsed Claims Search</w:t>
      </w:r>
      <w:r w:rsidRPr="00505E91">
        <w:t xml:space="preserve"> Screen, enter the search criteria </w:t>
      </w:r>
      <w:r w:rsidRPr="0037618C">
        <w:t>for the loan</w:t>
      </w:r>
      <w:r w:rsidRPr="00505E91">
        <w:t xml:space="preserve"> and click </w:t>
      </w:r>
      <w:r w:rsidRPr="00505E91">
        <w:rPr>
          <w:b/>
        </w:rPr>
        <w:t>Search.</w:t>
      </w:r>
    </w:p>
    <w:p w14:paraId="67F3BC32" w14:textId="77777777" w:rsidR="00EB11E0" w:rsidRDefault="00EB11E0" w:rsidP="006C3C3F">
      <w:pPr>
        <w:pStyle w:val="OrderedList"/>
        <w:numPr>
          <w:ilvl w:val="0"/>
          <w:numId w:val="310"/>
        </w:numPr>
        <w:jc w:val="both"/>
      </w:pPr>
      <w:r>
        <w:t xml:space="preserve">Click on the loan result for </w:t>
      </w:r>
      <w:r w:rsidRPr="00505E91">
        <w:t>Claim Type 24 - HECM Supplemental</w:t>
      </w:r>
      <w:r>
        <w:t xml:space="preserve">. </w:t>
      </w:r>
    </w:p>
    <w:p w14:paraId="0C87C3C7" w14:textId="35BFE8C9" w:rsidR="00EB11E0" w:rsidRDefault="00EB11E0" w:rsidP="006C3C3F">
      <w:pPr>
        <w:pStyle w:val="OrderedList"/>
        <w:numPr>
          <w:ilvl w:val="0"/>
          <w:numId w:val="310"/>
        </w:numPr>
        <w:jc w:val="both"/>
      </w:pPr>
      <w:r>
        <w:t>Click the NEW button.</w:t>
      </w:r>
    </w:p>
    <w:p w14:paraId="7D1EB6B5" w14:textId="3A8321ED" w:rsidR="00EB11E0" w:rsidRDefault="00EB11E0" w:rsidP="006C3C3F">
      <w:pPr>
        <w:pStyle w:val="OrderedList"/>
        <w:numPr>
          <w:ilvl w:val="0"/>
          <w:numId w:val="310"/>
        </w:numPr>
        <w:jc w:val="both"/>
      </w:pPr>
      <w:r>
        <w:t>Select Step Description “</w:t>
      </w:r>
      <w:r w:rsidRPr="0037618C">
        <w:rPr>
          <w:b/>
          <w:bCs/>
        </w:rPr>
        <w:t xml:space="preserve">Allow CT24 </w:t>
      </w:r>
      <w:r>
        <w:rPr>
          <w:b/>
          <w:bCs/>
        </w:rPr>
        <w:t>Resubmit after 45 days</w:t>
      </w:r>
      <w:r>
        <w:t>” and click SUBMIT.</w:t>
      </w:r>
    </w:p>
    <w:p w14:paraId="1E542635" w14:textId="77777777" w:rsidR="00EB11E0" w:rsidRDefault="00EB11E0" w:rsidP="006C3C3F">
      <w:pPr>
        <w:pStyle w:val="OrderedList"/>
        <w:numPr>
          <w:ilvl w:val="0"/>
          <w:numId w:val="310"/>
        </w:numPr>
        <w:jc w:val="both"/>
      </w:pPr>
      <w:r>
        <w:t>The step will be added to the timeline with step completion date TODAY.</w:t>
      </w:r>
    </w:p>
    <w:p w14:paraId="1D4A7AD3" w14:textId="68C411F3" w:rsidR="00EB11E0" w:rsidRDefault="00EB11E0" w:rsidP="006C3C3F">
      <w:pPr>
        <w:pStyle w:val="OrderedList"/>
        <w:numPr>
          <w:ilvl w:val="0"/>
          <w:numId w:val="310"/>
        </w:numPr>
        <w:jc w:val="both"/>
      </w:pPr>
      <w:r>
        <w:t>Servicer has 45 days from this date to submit the claim to HUD, or a hard stop validation will prevent the claim from being submitted.</w:t>
      </w:r>
    </w:p>
    <w:p w14:paraId="1D160534" w14:textId="2ADE2AD6" w:rsidR="00440359" w:rsidRPr="00833A22" w:rsidRDefault="00026125" w:rsidP="00833A22">
      <w:pPr>
        <w:pStyle w:val="OrderedList"/>
        <w:ind w:left="630"/>
      </w:pPr>
      <w:r w:rsidRPr="00026125">
        <w:rPr>
          <w:b/>
          <w:bCs/>
        </w:rPr>
        <w:t>TIP</w:t>
      </w:r>
      <w:r w:rsidR="00EB11E0" w:rsidRPr="00026125">
        <w:rPr>
          <w:b/>
          <w:bCs/>
        </w:rPr>
        <w:t>:</w:t>
      </w:r>
      <w:r w:rsidR="00EB11E0" w:rsidRPr="00224120">
        <w:t xml:space="preserve">  This option </w:t>
      </w:r>
      <w:r w:rsidR="00EB11E0" w:rsidRPr="00224120">
        <w:rPr>
          <w:u w:val="single"/>
        </w:rPr>
        <w:t>may be</w:t>
      </w:r>
      <w:r w:rsidR="00EB11E0" w:rsidRPr="00224120">
        <w:rPr>
          <w:color w:val="1F497D"/>
        </w:rPr>
        <w:t xml:space="preserve"> </w:t>
      </w:r>
      <w:r w:rsidR="00EB11E0" w:rsidRPr="00224120">
        <w:t xml:space="preserve">available to servicers when the failure to meet the </w:t>
      </w:r>
      <w:r w:rsidR="00EB11E0">
        <w:t xml:space="preserve">45 Day resubmit rule </w:t>
      </w:r>
      <w:r w:rsidR="00EB11E0" w:rsidRPr="00224120">
        <w:t>due to circumstances beyond their control</w:t>
      </w:r>
      <w:r w:rsidR="00EB11E0" w:rsidRPr="00224120">
        <w:rPr>
          <w:color w:val="1F497D"/>
        </w:rPr>
        <w:t xml:space="preserve">, </w:t>
      </w:r>
      <w:r w:rsidR="00EB11E0" w:rsidRPr="00224120">
        <w:t>subject to HUD</w:t>
      </w:r>
      <w:r w:rsidR="00EB11E0" w:rsidRPr="00224120">
        <w:rPr>
          <w:color w:val="1F497D"/>
        </w:rPr>
        <w:t>’</w:t>
      </w:r>
      <w:r w:rsidR="00EB11E0" w:rsidRPr="00224120">
        <w:t>s approval.</w:t>
      </w:r>
      <w:r w:rsidR="00EB11E0">
        <w:t> </w:t>
      </w:r>
    </w:p>
    <w:p w14:paraId="3595F316" w14:textId="4A7B262B" w:rsidR="00EA2775" w:rsidRPr="0077055A" w:rsidRDefault="00EA2775" w:rsidP="0077055A">
      <w:pPr>
        <w:numPr>
          <w:ilvl w:val="3"/>
          <w:numId w:val="1"/>
        </w:numPr>
        <w:spacing w:before="200" w:after="0" w:line="240" w:lineRule="auto"/>
        <w:ind w:left="1080" w:hanging="1080"/>
        <w:jc w:val="both"/>
        <w:outlineLvl w:val="3"/>
        <w:rPr>
          <w:rFonts w:asciiTheme="majorHAnsi" w:hAnsiTheme="majorHAnsi" w:cstheme="minorHAnsi"/>
          <w:b/>
          <w:bCs/>
          <w:noProof/>
          <w:color w:val="000000" w:themeColor="text1"/>
        </w:rPr>
      </w:pPr>
      <w:r w:rsidRPr="0077055A">
        <w:rPr>
          <w:rFonts w:asciiTheme="majorHAnsi" w:hAnsiTheme="majorHAnsi" w:cstheme="minorHAnsi"/>
          <w:b/>
          <w:bCs/>
          <w:noProof/>
          <w:color w:val="000000" w:themeColor="text1"/>
        </w:rPr>
        <w:t>Permission for a Multiple / Subsequent CT24</w:t>
      </w:r>
    </w:p>
    <w:p w14:paraId="15E1C067" w14:textId="19141347" w:rsidR="002B1B2B" w:rsidRDefault="002B1B2B" w:rsidP="002B1B2B">
      <w:pPr>
        <w:pStyle w:val="OrderedList"/>
        <w:jc w:val="both"/>
      </w:pPr>
      <w:r w:rsidRPr="00505E91">
        <w:t xml:space="preserve">Servicer </w:t>
      </w:r>
      <w:r>
        <w:t xml:space="preserve">cannot initiate a multiple / subsequent </w:t>
      </w:r>
      <w:r w:rsidRPr="00505E91">
        <w:t xml:space="preserve">CT24 timeline </w:t>
      </w:r>
      <w:r>
        <w:t xml:space="preserve">unless optional step </w:t>
      </w:r>
      <w:r w:rsidRPr="00505E91">
        <w:t xml:space="preserve">“Allow </w:t>
      </w:r>
      <w:r>
        <w:t xml:space="preserve">Subsequent </w:t>
      </w:r>
      <w:r w:rsidRPr="00505E91">
        <w:t xml:space="preserve">CT24” is added </w:t>
      </w:r>
      <w:r>
        <w:rPr>
          <w:i/>
          <w:iCs/>
        </w:rPr>
        <w:t xml:space="preserve">to the prior CT24 timeline </w:t>
      </w:r>
      <w:r w:rsidRPr="00505E91">
        <w:t>by th</w:t>
      </w:r>
      <w:r w:rsidRPr="002B1B2B">
        <w:t>e aut</w:t>
      </w:r>
      <w:r w:rsidRPr="00843A27">
        <w:t xml:space="preserve">horized HUD user.  The servicer has 30 days from the date HUD grants permission to complete the initial claim submission. If the servicer attempts to submit the claim more than 30 days from the date that step was added, they will receive a hard stop validation error message. </w:t>
      </w:r>
    </w:p>
    <w:p w14:paraId="323450DA" w14:textId="2D3D9851" w:rsidR="0037618C" w:rsidRDefault="0037618C" w:rsidP="002B1B2B">
      <w:pPr>
        <w:pStyle w:val="OrderedList"/>
        <w:jc w:val="both"/>
      </w:pPr>
      <w:r>
        <w:t>All previous claims on the loan must be in claim status “Claim Paid” for the HUD user to be able to add the step. If any other claims exist and are not Claim Paid, the step cannot be added.</w:t>
      </w:r>
    </w:p>
    <w:p w14:paraId="109EEB97" w14:textId="665DC00D" w:rsidR="002B1B2B" w:rsidRPr="000E159D" w:rsidRDefault="002B1B2B" w:rsidP="002B1B2B">
      <w:pPr>
        <w:pStyle w:val="OrderedList"/>
        <w:jc w:val="both"/>
        <w:rPr>
          <w:b/>
          <w:bCs/>
        </w:rPr>
      </w:pPr>
      <w:r w:rsidRPr="002B1B2B">
        <w:rPr>
          <w:b/>
          <w:bCs/>
        </w:rPr>
        <w:t>H</w:t>
      </w:r>
      <w:r w:rsidRPr="0037618C">
        <w:rPr>
          <w:b/>
          <w:bCs/>
        </w:rPr>
        <w:t>UD user adds opti</w:t>
      </w:r>
      <w:r w:rsidRPr="00094D46">
        <w:rPr>
          <w:b/>
          <w:bCs/>
        </w:rPr>
        <w:t>onal step “</w:t>
      </w:r>
      <w:r w:rsidRPr="00020A23">
        <w:rPr>
          <w:b/>
          <w:bCs/>
        </w:rPr>
        <w:t xml:space="preserve">Allow </w:t>
      </w:r>
      <w:r w:rsidRPr="0037618C">
        <w:rPr>
          <w:b/>
          <w:bCs/>
        </w:rPr>
        <w:t>Subsequent CT24</w:t>
      </w:r>
      <w:r w:rsidRPr="002B1B2B">
        <w:rPr>
          <w:b/>
          <w:bCs/>
        </w:rPr>
        <w:t>”</w:t>
      </w:r>
      <w:r w:rsidRPr="0037618C">
        <w:rPr>
          <w:b/>
          <w:bCs/>
        </w:rPr>
        <w:t xml:space="preserve"> to the </w:t>
      </w:r>
      <w:r w:rsidRPr="0037618C">
        <w:rPr>
          <w:b/>
          <w:bCs/>
          <w:i/>
          <w:iCs/>
        </w:rPr>
        <w:t xml:space="preserve">prior </w:t>
      </w:r>
      <w:r w:rsidRPr="002B1B2B">
        <w:rPr>
          <w:b/>
          <w:bCs/>
        </w:rPr>
        <w:t>C</w:t>
      </w:r>
      <w:r w:rsidRPr="0037618C">
        <w:rPr>
          <w:b/>
          <w:bCs/>
        </w:rPr>
        <w:t>laim Type 24 S</w:t>
      </w:r>
      <w:r w:rsidRPr="00094D46">
        <w:rPr>
          <w:b/>
          <w:bCs/>
        </w:rPr>
        <w:t xml:space="preserve">upplemental </w:t>
      </w:r>
      <w:r w:rsidRPr="00020A23">
        <w:rPr>
          <w:b/>
          <w:bCs/>
        </w:rPr>
        <w:t>timeline</w:t>
      </w:r>
      <w:r w:rsidRPr="000E159D">
        <w:rPr>
          <w:b/>
          <w:bCs/>
        </w:rPr>
        <w:t>:</w:t>
      </w:r>
    </w:p>
    <w:p w14:paraId="3BC0ADDD" w14:textId="77777777" w:rsidR="002B1B2B" w:rsidRPr="0037618C" w:rsidRDefault="002B1B2B" w:rsidP="006C3C3F">
      <w:pPr>
        <w:pStyle w:val="OrderedList"/>
        <w:numPr>
          <w:ilvl w:val="0"/>
          <w:numId w:val="311"/>
        </w:numPr>
        <w:jc w:val="both"/>
      </w:pPr>
      <w:r w:rsidRPr="000E159D">
        <w:t xml:space="preserve">On the </w:t>
      </w:r>
      <w:r w:rsidRPr="000E159D">
        <w:rPr>
          <w:b/>
        </w:rPr>
        <w:t>Endorsed Claims Search</w:t>
      </w:r>
      <w:r w:rsidRPr="000E159D">
        <w:t xml:space="preserve"> </w:t>
      </w:r>
      <w:r w:rsidRPr="0037618C">
        <w:t xml:space="preserve">Screen, enter the search criteria for the loan and click </w:t>
      </w:r>
      <w:r w:rsidRPr="0037618C">
        <w:rPr>
          <w:b/>
        </w:rPr>
        <w:t>Search.</w:t>
      </w:r>
    </w:p>
    <w:p w14:paraId="69DABEFD" w14:textId="5169D25B" w:rsidR="002B1B2B" w:rsidRPr="0037618C" w:rsidRDefault="002B1B2B" w:rsidP="006C3C3F">
      <w:pPr>
        <w:pStyle w:val="OrderedList"/>
        <w:numPr>
          <w:ilvl w:val="0"/>
          <w:numId w:val="311"/>
        </w:numPr>
        <w:jc w:val="both"/>
      </w:pPr>
      <w:r w:rsidRPr="0037618C">
        <w:t xml:space="preserve">Click on the loan result for </w:t>
      </w:r>
      <w:r w:rsidR="0037618C" w:rsidRPr="0037618C">
        <w:t xml:space="preserve">the </w:t>
      </w:r>
      <w:r w:rsidR="0037618C">
        <w:t>most recent</w:t>
      </w:r>
      <w:r w:rsidR="0037618C" w:rsidRPr="0037618C">
        <w:t xml:space="preserve"> </w:t>
      </w:r>
      <w:r w:rsidRPr="0037618C">
        <w:t xml:space="preserve">Claim Type 24 - HECM Supplemental. </w:t>
      </w:r>
    </w:p>
    <w:p w14:paraId="07DDE999" w14:textId="05DC036F" w:rsidR="002B1B2B" w:rsidRPr="0037618C" w:rsidRDefault="002B1B2B" w:rsidP="006C3C3F">
      <w:pPr>
        <w:pStyle w:val="OrderedList"/>
        <w:numPr>
          <w:ilvl w:val="0"/>
          <w:numId w:val="311"/>
        </w:numPr>
        <w:jc w:val="both"/>
      </w:pPr>
      <w:r w:rsidRPr="0037618C">
        <w:t>Click the NEW button.</w:t>
      </w:r>
      <w:r w:rsidR="0037618C">
        <w:t xml:space="preserve"> </w:t>
      </w:r>
    </w:p>
    <w:p w14:paraId="67574575" w14:textId="23182962" w:rsidR="002B1B2B" w:rsidRPr="00020A23" w:rsidRDefault="002B1B2B" w:rsidP="006C3C3F">
      <w:pPr>
        <w:pStyle w:val="OrderedList"/>
        <w:numPr>
          <w:ilvl w:val="0"/>
          <w:numId w:val="311"/>
        </w:numPr>
        <w:jc w:val="both"/>
      </w:pPr>
      <w:r w:rsidRPr="0037618C">
        <w:t>Select St</w:t>
      </w:r>
      <w:r w:rsidRPr="00094D46">
        <w:t>ep Descrip</w:t>
      </w:r>
      <w:r w:rsidRPr="00020A23">
        <w:t>tion</w:t>
      </w:r>
      <w:r w:rsidRPr="000E159D">
        <w:t xml:space="preserve"> “</w:t>
      </w:r>
      <w:r w:rsidRPr="000E159D">
        <w:rPr>
          <w:b/>
          <w:bCs/>
        </w:rPr>
        <w:t>Allo</w:t>
      </w:r>
      <w:r w:rsidRPr="0037618C">
        <w:rPr>
          <w:b/>
          <w:bCs/>
        </w:rPr>
        <w:t xml:space="preserve">w </w:t>
      </w:r>
      <w:r w:rsidR="0037618C" w:rsidRPr="0037618C">
        <w:rPr>
          <w:b/>
          <w:bCs/>
        </w:rPr>
        <w:t xml:space="preserve">Subsequent </w:t>
      </w:r>
      <w:r w:rsidRPr="0037618C">
        <w:rPr>
          <w:b/>
          <w:bCs/>
        </w:rPr>
        <w:t>CT24</w:t>
      </w:r>
      <w:r w:rsidRPr="0037618C">
        <w:t>” and cl</w:t>
      </w:r>
      <w:r w:rsidRPr="00094D46">
        <w:t>ick SUBMIT</w:t>
      </w:r>
      <w:r w:rsidRPr="00020A23">
        <w:t>.</w:t>
      </w:r>
    </w:p>
    <w:p w14:paraId="1A108029" w14:textId="77777777" w:rsidR="002B1B2B" w:rsidRPr="0037618C" w:rsidRDefault="002B1B2B" w:rsidP="006C3C3F">
      <w:pPr>
        <w:pStyle w:val="OrderedList"/>
        <w:numPr>
          <w:ilvl w:val="0"/>
          <w:numId w:val="311"/>
        </w:numPr>
        <w:jc w:val="both"/>
      </w:pPr>
      <w:r w:rsidRPr="000E159D">
        <w:t>The s</w:t>
      </w:r>
      <w:r w:rsidRPr="0037618C">
        <w:t>tep will be added to the timeline with step completion date TODAY.</w:t>
      </w:r>
    </w:p>
    <w:p w14:paraId="06115288" w14:textId="6A584866" w:rsidR="002B1B2B" w:rsidRDefault="002B1B2B" w:rsidP="006C3C3F">
      <w:pPr>
        <w:pStyle w:val="OrderedList"/>
        <w:numPr>
          <w:ilvl w:val="0"/>
          <w:numId w:val="311"/>
        </w:numPr>
        <w:jc w:val="both"/>
      </w:pPr>
      <w:r w:rsidRPr="0037618C">
        <w:t xml:space="preserve">Servicer has 30 days from this date to </w:t>
      </w:r>
      <w:r w:rsidR="0037618C">
        <w:t xml:space="preserve">initiate the new Subsequent CT24 timeline and submit </w:t>
      </w:r>
      <w:r w:rsidRPr="0037618C">
        <w:t>the claim to HUD, or a hard stop validation will prevent th</w:t>
      </w:r>
      <w:r w:rsidRPr="00094D46">
        <w:t>e claim fr</w:t>
      </w:r>
      <w:r w:rsidRPr="00020A23">
        <w:t>om b</w:t>
      </w:r>
      <w:r w:rsidRPr="000E159D">
        <w:t xml:space="preserve">eing </w:t>
      </w:r>
      <w:r w:rsidRPr="0037618C">
        <w:t>submitted.</w:t>
      </w:r>
    </w:p>
    <w:p w14:paraId="57DE5C33" w14:textId="2FF5571A" w:rsidR="00135876" w:rsidRPr="00833A22" w:rsidRDefault="00026125" w:rsidP="00833A22">
      <w:pPr>
        <w:pStyle w:val="OrderedList"/>
        <w:rPr>
          <w:rFonts w:eastAsia="Times New Roman"/>
        </w:rPr>
      </w:pPr>
      <w:r w:rsidRPr="00026125">
        <w:rPr>
          <w:b/>
          <w:bCs/>
        </w:rPr>
        <w:t>TIP</w:t>
      </w:r>
      <w:r w:rsidR="00135876" w:rsidRPr="00224120">
        <w:t>:  Th</w:t>
      </w:r>
      <w:r>
        <w:t>e</w:t>
      </w:r>
      <w:r w:rsidR="00135876" w:rsidRPr="00224120">
        <w:t xml:space="preserve"> subsequent CT24 option </w:t>
      </w:r>
      <w:r w:rsidR="00135876" w:rsidRPr="00224120">
        <w:rPr>
          <w:u w:val="single"/>
        </w:rPr>
        <w:t>may be</w:t>
      </w:r>
      <w:r w:rsidR="00135876" w:rsidRPr="00224120">
        <w:t xml:space="preserve"> available in limited situations where it has been clearly demonstrated that circumstances beyond the control of the servicer prevented them from claiming all expenses to which they otherwise should have been entitled, subject to HUD’s approval.  It is not available to servicers to request additional expenses that the servicer may have inadvertently</w:t>
      </w:r>
      <w:r w:rsidR="00135876" w:rsidRPr="00224120">
        <w:rPr>
          <w:color w:val="1F497D"/>
        </w:rPr>
        <w:t xml:space="preserve"> </w:t>
      </w:r>
      <w:r w:rsidR="00135876" w:rsidRPr="00224120">
        <w:t>omitted or overlooked in the initial parent or the initial supplemental claim.   </w:t>
      </w:r>
      <w:r w:rsidR="00135876">
        <w:t> </w:t>
      </w:r>
    </w:p>
    <w:p w14:paraId="495559A7" w14:textId="2E361589" w:rsidR="00B70BEB" w:rsidRDefault="000A66D1" w:rsidP="00F874DE">
      <w:pPr>
        <w:pStyle w:val="Heading2"/>
        <w:jc w:val="both"/>
        <w:rPr>
          <w:rFonts w:eastAsia="Times New Roman"/>
        </w:rPr>
      </w:pPr>
      <w:bookmarkStart w:id="4767" w:name="_Ref314570137"/>
      <w:bookmarkStart w:id="4768" w:name="_Toc314660925"/>
      <w:bookmarkStart w:id="4769" w:name="_Toc315634043"/>
      <w:bookmarkStart w:id="4770" w:name="_Toc11334971"/>
      <w:bookmarkStart w:id="4771" w:name="_Toc74052208"/>
      <w:bookmarkStart w:id="4772" w:name="_Toc90643593"/>
      <w:bookmarkStart w:id="4773" w:name="_Toc230163538"/>
      <w:r>
        <w:rPr>
          <w:rFonts w:eastAsia="Times New Roman"/>
        </w:rPr>
        <w:t>N</w:t>
      </w:r>
      <w:r w:rsidR="00B70BEB">
        <w:rPr>
          <w:rFonts w:eastAsia="Times New Roman"/>
        </w:rPr>
        <w:t xml:space="preserve">o </w:t>
      </w:r>
      <w:r>
        <w:rPr>
          <w:rFonts w:eastAsia="Times New Roman"/>
        </w:rPr>
        <w:t>P</w:t>
      </w:r>
      <w:r w:rsidR="00B70BEB">
        <w:rPr>
          <w:rFonts w:eastAsia="Times New Roman"/>
        </w:rPr>
        <w:t xml:space="preserve">ay </w:t>
      </w:r>
      <w:r>
        <w:rPr>
          <w:rFonts w:eastAsia="Times New Roman"/>
        </w:rPr>
        <w:t>O</w:t>
      </w:r>
      <w:r w:rsidR="00B70BEB">
        <w:rPr>
          <w:rFonts w:eastAsia="Times New Roman"/>
        </w:rPr>
        <w:t>rder</w:t>
      </w:r>
      <w:bookmarkEnd w:id="4767"/>
      <w:bookmarkEnd w:id="4768"/>
      <w:bookmarkEnd w:id="4769"/>
      <w:bookmarkEnd w:id="4770"/>
      <w:bookmarkEnd w:id="4771"/>
      <w:bookmarkEnd w:id="4772"/>
      <w:bookmarkEnd w:id="4773"/>
      <w:r w:rsidR="00BB3E2D">
        <w:rPr>
          <w:rFonts w:eastAsia="Times New Roman"/>
        </w:rPr>
        <w:fldChar w:fldCharType="begin"/>
      </w:r>
      <w:r w:rsidR="00BB3E2D">
        <w:instrText xml:space="preserve"> XE "</w:instrText>
      </w:r>
      <w:r w:rsidR="00BB3E2D" w:rsidRPr="003A5792">
        <w:rPr>
          <w:rFonts w:eastAsia="Times New Roman"/>
        </w:rPr>
        <w:instrText>No Pay Order</w:instrText>
      </w:r>
      <w:r w:rsidR="00BB3E2D">
        <w:instrText xml:space="preserve">" </w:instrText>
      </w:r>
      <w:r w:rsidR="00BB3E2D">
        <w:rPr>
          <w:rFonts w:eastAsia="Times New Roman"/>
        </w:rPr>
        <w:fldChar w:fldCharType="end"/>
      </w:r>
    </w:p>
    <w:p w14:paraId="6A5D3B33" w14:textId="1AB89345" w:rsidR="00B70BEB" w:rsidRDefault="00B70BEB" w:rsidP="001879BA">
      <w:pPr>
        <w:pStyle w:val="BodyText"/>
      </w:pPr>
      <w:r>
        <w:t xml:space="preserve">The </w:t>
      </w:r>
      <w:r w:rsidR="00FC3979">
        <w:t>S</w:t>
      </w:r>
      <w:r w:rsidR="00026125">
        <w:t xml:space="preserve">ervicing </w:t>
      </w:r>
      <w:r w:rsidR="00FC3979">
        <w:t>M</w:t>
      </w:r>
      <w:r w:rsidR="00026125">
        <w:t>odule</w:t>
      </w:r>
      <w:r>
        <w:t xml:space="preserve"> </w:t>
      </w:r>
      <w:r w:rsidR="00161D07">
        <w:t xml:space="preserve">allows the authorized user </w:t>
      </w:r>
      <w:r>
        <w:t>to add a No Pay Order</w:t>
      </w:r>
      <w:r w:rsidR="00674D32">
        <w:t xml:space="preserve"> </w:t>
      </w:r>
      <w:r>
        <w:t xml:space="preserve">on a loan or </w:t>
      </w:r>
      <w:r w:rsidR="00161D07">
        <w:t>S</w:t>
      </w:r>
      <w:r>
        <w:t xml:space="preserve">ervicer. When a No Pay </w:t>
      </w:r>
      <w:r w:rsidR="00674D32">
        <w:t>O</w:t>
      </w:r>
      <w:r>
        <w:t>rder is added on a loan</w:t>
      </w:r>
      <w:r w:rsidR="00BA12DC">
        <w:t xml:space="preserve"> or </w:t>
      </w:r>
      <w:r w:rsidR="00161D07">
        <w:t>S</w:t>
      </w:r>
      <w:r>
        <w:t>ervicer:</w:t>
      </w:r>
    </w:p>
    <w:p w14:paraId="0601B48C" w14:textId="613F9EE4" w:rsidR="00FE3A32" w:rsidRDefault="00FE3A32" w:rsidP="00F874DE">
      <w:pPr>
        <w:pStyle w:val="UnorderedListIndent"/>
        <w:jc w:val="both"/>
      </w:pPr>
      <w:r>
        <w:t xml:space="preserve">The Servicer will not be able to initiate a new Claims timeline while the No Pay Order is in place. </w:t>
      </w:r>
    </w:p>
    <w:p w14:paraId="15B50413" w14:textId="186C0DB3" w:rsidR="00B70BEB" w:rsidRPr="005F31CC" w:rsidRDefault="00FE3A32" w:rsidP="00F874DE">
      <w:pPr>
        <w:pStyle w:val="UnorderedListIndent"/>
        <w:jc w:val="both"/>
      </w:pPr>
      <w:r>
        <w:t xml:space="preserve">If a claim timeline was already initiated prior to No Pay Order being added, the No Pay claims hard stop validation will prevent the </w:t>
      </w:r>
      <w:r w:rsidR="00161D07" w:rsidRPr="005F31CC">
        <w:t>S</w:t>
      </w:r>
      <w:r w:rsidR="00B70BEB" w:rsidRPr="005F31CC">
        <w:t xml:space="preserve">ervicer </w:t>
      </w:r>
      <w:r>
        <w:t>from</w:t>
      </w:r>
      <w:r w:rsidR="00B70BEB" w:rsidRPr="005F31CC">
        <w:t xml:space="preserve"> submit</w:t>
      </w:r>
      <w:r>
        <w:t>ting</w:t>
      </w:r>
      <w:r w:rsidR="00B70BEB" w:rsidRPr="005F31CC">
        <w:t xml:space="preserve"> </w:t>
      </w:r>
      <w:r>
        <w:t>the</w:t>
      </w:r>
      <w:r w:rsidRPr="005F31CC">
        <w:t xml:space="preserve"> </w:t>
      </w:r>
      <w:r w:rsidR="00B70BEB" w:rsidRPr="005F31CC">
        <w:t>claim</w:t>
      </w:r>
      <w:r w:rsidR="00161D07" w:rsidRPr="005F31CC">
        <w:t xml:space="preserve"> </w:t>
      </w:r>
      <w:r>
        <w:t>and HUD claims Staff will be prevented from approving the claim</w:t>
      </w:r>
      <w:r w:rsidR="00BA12DC" w:rsidRPr="005F31CC">
        <w:t>.</w:t>
      </w:r>
      <w:r w:rsidR="00B70BEB" w:rsidRPr="005F31CC">
        <w:t xml:space="preserve"> </w:t>
      </w:r>
    </w:p>
    <w:p w14:paraId="0FF43BE1" w14:textId="524D2917" w:rsidR="00B70BEB" w:rsidRDefault="00B70BEB" w:rsidP="00F874DE">
      <w:pPr>
        <w:pStyle w:val="UnorderedListIndent"/>
        <w:jc w:val="both"/>
      </w:pPr>
      <w:r w:rsidRPr="005F31CC">
        <w:t xml:space="preserve">If </w:t>
      </w:r>
      <w:r w:rsidR="00BA12DC" w:rsidRPr="005F31CC">
        <w:t xml:space="preserve">a </w:t>
      </w:r>
      <w:r w:rsidRPr="005F31CC">
        <w:t xml:space="preserve">claim </w:t>
      </w:r>
      <w:r w:rsidR="00BA12DC" w:rsidRPr="005F31CC">
        <w:t xml:space="preserve">has </w:t>
      </w:r>
      <w:r w:rsidRPr="005F31CC">
        <w:t xml:space="preserve">already </w:t>
      </w:r>
      <w:r w:rsidR="00BA12DC" w:rsidRPr="005F31CC">
        <w:t xml:space="preserve">been </w:t>
      </w:r>
      <w:r w:rsidRPr="005F31CC">
        <w:t xml:space="preserve">submitted for payment, </w:t>
      </w:r>
      <w:r w:rsidR="00BA12DC" w:rsidRPr="005F31CC">
        <w:t>the</w:t>
      </w:r>
      <w:r w:rsidRPr="005F31CC">
        <w:t xml:space="preserve"> system cannot withdraw the payment request</w:t>
      </w:r>
      <w:r w:rsidR="00161D07" w:rsidRPr="005F31CC">
        <w:t xml:space="preserve"> sent t</w:t>
      </w:r>
      <w:r w:rsidRPr="005F31CC">
        <w:t xml:space="preserve">o </w:t>
      </w:r>
      <w:r w:rsidR="00BA12DC" w:rsidRPr="005F31CC">
        <w:t xml:space="preserve">the </w:t>
      </w:r>
      <w:r w:rsidR="00EC0D26" w:rsidRPr="005F31CC">
        <w:t>AM</w:t>
      </w:r>
      <w:r w:rsidR="00BA12DC" w:rsidRPr="005F31CC">
        <w:t>.</w:t>
      </w:r>
    </w:p>
    <w:p w14:paraId="382BAB05" w14:textId="37E39EE5" w:rsidR="00487B5D" w:rsidRPr="00833A22" w:rsidRDefault="00487B5D" w:rsidP="00833A22">
      <w:pPr>
        <w:pStyle w:val="UnorderedList"/>
        <w:numPr>
          <w:ilvl w:val="0"/>
          <w:numId w:val="0"/>
        </w:numPr>
        <w:rPr>
          <w:rFonts w:ascii="Calibri" w:eastAsiaTheme="minorHAnsi" w:hAnsi="Calibri"/>
        </w:rPr>
      </w:pPr>
      <w:r>
        <w:t xml:space="preserve">In addition to authorized users adding a No Pay Order on a loan, there is a claim hard stop validation that automatically checks for an active indemnification record associated with a claim when the claim is being filed, resubmitted, or approved by HUD. The indemnification claim validation message states: “Unable to proceed with claim. Loan has an active Indemnification Agreement preventing claim submission.” Servicers are expected to follow up with the investor listed in HERMIT at the time of claim filing for further information about the active indemnification. </w:t>
      </w:r>
    </w:p>
    <w:p w14:paraId="27A9D33F" w14:textId="1408EC24" w:rsidR="000A66D1" w:rsidRDefault="000A66D1" w:rsidP="00372B16">
      <w:pPr>
        <w:pStyle w:val="Heading3"/>
        <w:ind w:left="1080" w:hanging="1080"/>
        <w:jc w:val="both"/>
      </w:pPr>
      <w:bookmarkStart w:id="4774" w:name="_Toc314660926"/>
      <w:bookmarkStart w:id="4775" w:name="_Toc315634044"/>
      <w:bookmarkStart w:id="4776" w:name="_Toc11334972"/>
      <w:bookmarkStart w:id="4777" w:name="_Toc74052209"/>
      <w:bookmarkStart w:id="4778" w:name="_Toc90643594"/>
      <w:bookmarkStart w:id="4779" w:name="_Toc230163539"/>
      <w:r>
        <w:t xml:space="preserve">Adding a No Pay Order on a </w:t>
      </w:r>
      <w:r w:rsidR="00161D07">
        <w:t>L</w:t>
      </w:r>
      <w:r>
        <w:t>oan</w:t>
      </w:r>
      <w:bookmarkEnd w:id="4774"/>
      <w:bookmarkEnd w:id="4775"/>
      <w:bookmarkEnd w:id="4776"/>
      <w:bookmarkEnd w:id="4777"/>
      <w:bookmarkEnd w:id="4778"/>
      <w:bookmarkEnd w:id="4779"/>
    </w:p>
    <w:p w14:paraId="3919EDAE" w14:textId="77777777" w:rsidR="00B70BEB" w:rsidRPr="00C11645" w:rsidRDefault="00B70BEB" w:rsidP="001879BA">
      <w:pPr>
        <w:pStyle w:val="BodyText"/>
      </w:pPr>
      <w:r>
        <w:t xml:space="preserve">To add a </w:t>
      </w:r>
      <w:r w:rsidR="00BA12DC">
        <w:t>N</w:t>
      </w:r>
      <w:r>
        <w:t>o Pay</w:t>
      </w:r>
      <w:r w:rsidR="00BA12DC">
        <w:t xml:space="preserve"> O</w:t>
      </w:r>
      <w:r>
        <w:t>rder on a loan:</w:t>
      </w:r>
    </w:p>
    <w:p w14:paraId="32C0053A" w14:textId="77777777" w:rsidR="00B70BEB" w:rsidRDefault="00B70BEB" w:rsidP="006C3C3F">
      <w:pPr>
        <w:pStyle w:val="OrderedList"/>
        <w:numPr>
          <w:ilvl w:val="0"/>
          <w:numId w:val="381"/>
        </w:numPr>
        <w:jc w:val="both"/>
      </w:pPr>
      <w:r>
        <w:t xml:space="preserve">Click the </w:t>
      </w:r>
      <w:r w:rsidRPr="005B76F4">
        <w:rPr>
          <w:b/>
        </w:rPr>
        <w:t>Loan</w:t>
      </w:r>
      <w:r>
        <w:t xml:space="preserve"> tab.</w:t>
      </w:r>
    </w:p>
    <w:p w14:paraId="0B9553D2" w14:textId="77777777" w:rsidR="00B70BEB" w:rsidRPr="009A39A3" w:rsidRDefault="00B70BEB" w:rsidP="006C3C3F">
      <w:pPr>
        <w:pStyle w:val="OrderedList"/>
        <w:numPr>
          <w:ilvl w:val="0"/>
          <w:numId w:val="381"/>
        </w:numPr>
        <w:jc w:val="both"/>
      </w:pPr>
      <w:r>
        <w:t xml:space="preserve">Enter the search criteria for the </w:t>
      </w:r>
      <w:r w:rsidR="000A66D1">
        <w:t>loan that requires no pay order and c</w:t>
      </w:r>
      <w:r>
        <w:t xml:space="preserve">lick </w:t>
      </w:r>
      <w:r w:rsidRPr="009A39A3">
        <w:t>Search</w:t>
      </w:r>
      <w:r w:rsidR="000A66D1" w:rsidRPr="009A39A3">
        <w:t>.</w:t>
      </w:r>
    </w:p>
    <w:p w14:paraId="7ABD5948" w14:textId="6D390573" w:rsidR="00B70BEB" w:rsidRPr="0028498E" w:rsidRDefault="00B70BEB" w:rsidP="006C3C3F">
      <w:pPr>
        <w:pStyle w:val="OrderedList"/>
        <w:numPr>
          <w:ilvl w:val="0"/>
          <w:numId w:val="381"/>
        </w:numPr>
        <w:jc w:val="both"/>
      </w:pPr>
      <w:r w:rsidRPr="0028498E">
        <w:t xml:space="preserve">Select </w:t>
      </w:r>
      <w:r>
        <w:t xml:space="preserve">the loan from the </w:t>
      </w:r>
      <w:r w:rsidR="00161D07" w:rsidRPr="009A39A3">
        <w:rPr>
          <w:b/>
        </w:rPr>
        <w:t>S</w:t>
      </w:r>
      <w:r w:rsidRPr="009A39A3">
        <w:rPr>
          <w:b/>
        </w:rPr>
        <w:t xml:space="preserve">earch </w:t>
      </w:r>
      <w:r w:rsidR="00161D07" w:rsidRPr="009A39A3">
        <w:rPr>
          <w:b/>
        </w:rPr>
        <w:t>R</w:t>
      </w:r>
      <w:r w:rsidRPr="009A39A3">
        <w:rPr>
          <w:b/>
        </w:rPr>
        <w:t>esults</w:t>
      </w:r>
      <w:r w:rsidR="00161D07">
        <w:t xml:space="preserve"> section</w:t>
      </w:r>
      <w:r w:rsidR="000A66D1">
        <w:t>.</w:t>
      </w:r>
    </w:p>
    <w:p w14:paraId="4D170FA0" w14:textId="05382406" w:rsidR="00B70BEB" w:rsidRPr="009A39A3" w:rsidRDefault="00B70BEB" w:rsidP="006C3C3F">
      <w:pPr>
        <w:pStyle w:val="OrderedList"/>
        <w:numPr>
          <w:ilvl w:val="0"/>
          <w:numId w:val="381"/>
        </w:numPr>
        <w:jc w:val="both"/>
      </w:pPr>
      <w:r>
        <w:t xml:space="preserve">Click </w:t>
      </w:r>
      <w:r w:rsidRPr="009A39A3">
        <w:rPr>
          <w:b/>
        </w:rPr>
        <w:t>Loan Details</w:t>
      </w:r>
      <w:r>
        <w:t xml:space="preserve"> </w:t>
      </w:r>
      <w:r w:rsidR="00161D07">
        <w:t xml:space="preserve">on </w:t>
      </w:r>
      <w:r>
        <w:t xml:space="preserve">the left side of the </w:t>
      </w:r>
      <w:r w:rsidRPr="009A39A3">
        <w:rPr>
          <w:b/>
        </w:rPr>
        <w:t>Loan Balance</w:t>
      </w:r>
      <w:r>
        <w:t xml:space="preserve"> screen</w:t>
      </w:r>
      <w:r w:rsidR="000A66D1">
        <w:t>.</w:t>
      </w:r>
      <w:r>
        <w:t xml:space="preserve"> </w:t>
      </w:r>
    </w:p>
    <w:p w14:paraId="08BF3955" w14:textId="77777777" w:rsidR="00B70BEB" w:rsidRPr="009A39A3" w:rsidRDefault="00B70BEB" w:rsidP="006C3C3F">
      <w:pPr>
        <w:pStyle w:val="OrderedList"/>
        <w:numPr>
          <w:ilvl w:val="0"/>
          <w:numId w:val="381"/>
        </w:numPr>
        <w:jc w:val="both"/>
      </w:pPr>
      <w:r>
        <w:t xml:space="preserve">Click </w:t>
      </w:r>
      <w:r w:rsidRPr="009A39A3">
        <w:rPr>
          <w:b/>
        </w:rPr>
        <w:t>Edit</w:t>
      </w:r>
      <w:r>
        <w:t xml:space="preserve"> at the bottom of the </w:t>
      </w:r>
      <w:r w:rsidRPr="009A39A3">
        <w:rPr>
          <w:b/>
        </w:rPr>
        <w:t>Loan Identifiers</w:t>
      </w:r>
      <w:r w:rsidRPr="009A39A3">
        <w:t xml:space="preserve"> </w:t>
      </w:r>
      <w:r>
        <w:t xml:space="preserve">section on the </w:t>
      </w:r>
      <w:r w:rsidRPr="009A39A3">
        <w:rPr>
          <w:b/>
        </w:rPr>
        <w:t>Loan Details</w:t>
      </w:r>
      <w:r>
        <w:t xml:space="preserve"> screen.</w:t>
      </w:r>
    </w:p>
    <w:p w14:paraId="4FE7D53D" w14:textId="4BBDB9E2" w:rsidR="004C0CA0" w:rsidRDefault="004C0CA0" w:rsidP="00773D0C">
      <w:pPr>
        <w:pStyle w:val="BodyText"/>
        <w:jc w:val="center"/>
        <w:rPr>
          <w:noProof/>
        </w:rPr>
      </w:pPr>
      <w:r w:rsidRPr="004C0CA0">
        <w:rPr>
          <w:noProof/>
        </w:rPr>
        <w:t xml:space="preserve"> </w:t>
      </w:r>
    </w:p>
    <w:p w14:paraId="6F85A20C" w14:textId="5B39B529" w:rsidR="00773D0C" w:rsidRDefault="004C0CA0" w:rsidP="00773D0C">
      <w:pPr>
        <w:pStyle w:val="BodyText"/>
        <w:jc w:val="center"/>
      </w:pPr>
      <w:r>
        <w:rPr>
          <w:noProof/>
        </w:rPr>
        <w:drawing>
          <wp:inline distT="0" distB="0" distL="0" distR="0" wp14:anchorId="16F2492F" wp14:editId="0627215B">
            <wp:extent cx="2319421" cy="2405049"/>
            <wp:effectExtent l="19050" t="19050" r="24130" b="14605"/>
            <wp:docPr id="8637328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3732850" name=""/>
                    <pic:cNvPicPr/>
                  </pic:nvPicPr>
                  <pic:blipFill>
                    <a:blip r:embed="rId467"/>
                    <a:stretch>
                      <a:fillRect/>
                    </a:stretch>
                  </pic:blipFill>
                  <pic:spPr>
                    <a:xfrm>
                      <a:off x="0" y="0"/>
                      <a:ext cx="2330096" cy="2416118"/>
                    </a:xfrm>
                    <a:prstGeom prst="rect">
                      <a:avLst/>
                    </a:prstGeom>
                    <a:ln>
                      <a:solidFill>
                        <a:schemeClr val="accent1"/>
                      </a:solidFill>
                    </a:ln>
                  </pic:spPr>
                </pic:pic>
              </a:graphicData>
            </a:graphic>
          </wp:inline>
        </w:drawing>
      </w:r>
    </w:p>
    <w:p w14:paraId="10D0DF84" w14:textId="60F158B3" w:rsidR="00930D3A" w:rsidRPr="00BA2B86" w:rsidRDefault="004B62D9" w:rsidP="001879BA">
      <w:pPr>
        <w:pStyle w:val="FigureCaption0"/>
      </w:pPr>
      <w:bookmarkStart w:id="4780" w:name="_Toc74053171"/>
      <w:bookmarkStart w:id="4781" w:name="_Toc90644552"/>
      <w:bookmarkStart w:id="4782" w:name="_Toc230164303"/>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78</w:t>
      </w:r>
      <w:r>
        <w:rPr>
          <w:noProof/>
        </w:rPr>
        <w:fldChar w:fldCharType="end"/>
      </w:r>
      <w:r w:rsidR="00930D3A">
        <w:rPr>
          <w:noProof/>
        </w:rPr>
        <w:t>: No Pay Order – Edit Loan Identifiers Window</w:t>
      </w:r>
      <w:bookmarkEnd w:id="4780"/>
      <w:bookmarkEnd w:id="4781"/>
      <w:bookmarkEnd w:id="4782"/>
    </w:p>
    <w:p w14:paraId="2B071AF1" w14:textId="32B2228E" w:rsidR="00B70BEB" w:rsidRDefault="00B70BEB" w:rsidP="006C3C3F">
      <w:pPr>
        <w:pStyle w:val="OrderedList"/>
        <w:numPr>
          <w:ilvl w:val="0"/>
          <w:numId w:val="381"/>
        </w:numPr>
        <w:jc w:val="both"/>
      </w:pPr>
      <w:r>
        <w:t xml:space="preserve">Select the checkbox beside the </w:t>
      </w:r>
      <w:r w:rsidRPr="00F341A9">
        <w:rPr>
          <w:b/>
        </w:rPr>
        <w:t>No Pay Order</w:t>
      </w:r>
      <w:r>
        <w:t xml:space="preserve"> </w:t>
      </w:r>
      <w:r w:rsidR="00161D07">
        <w:t>field</w:t>
      </w:r>
      <w:r w:rsidR="00CE4A9E">
        <w:t xml:space="preserve"> then select an option from </w:t>
      </w:r>
      <w:r w:rsidR="00386FA5">
        <w:t xml:space="preserve">the </w:t>
      </w:r>
      <w:r w:rsidR="00CE4A9E" w:rsidRPr="00F341A9">
        <w:rPr>
          <w:b/>
          <w:bCs/>
        </w:rPr>
        <w:t>No Pay Reason</w:t>
      </w:r>
      <w:r w:rsidR="00CE4A9E">
        <w:t xml:space="preserve"> dropdown and enter text in </w:t>
      </w:r>
      <w:r w:rsidR="00386FA5">
        <w:t xml:space="preserve">the </w:t>
      </w:r>
      <w:r w:rsidR="00CE4A9E">
        <w:t xml:space="preserve">field </w:t>
      </w:r>
      <w:r w:rsidR="00CE4A9E" w:rsidRPr="00F341A9">
        <w:rPr>
          <w:b/>
          <w:bCs/>
        </w:rPr>
        <w:t>No Pay Explanation</w:t>
      </w:r>
      <w:r w:rsidR="00773D0C">
        <w:t xml:space="preserve">. When </w:t>
      </w:r>
      <w:r w:rsidR="00386FA5">
        <w:t xml:space="preserve">the </w:t>
      </w:r>
      <w:r w:rsidR="00CE4A9E" w:rsidRPr="00F341A9">
        <w:rPr>
          <w:b/>
          <w:bCs/>
        </w:rPr>
        <w:t>No Pay Order</w:t>
      </w:r>
      <w:r w:rsidR="00CE4A9E">
        <w:t xml:space="preserve"> </w:t>
      </w:r>
      <w:r w:rsidR="00773D0C">
        <w:t xml:space="preserve">box is checked, </w:t>
      </w:r>
      <w:r w:rsidR="00773D0C" w:rsidRPr="00F341A9">
        <w:rPr>
          <w:b/>
          <w:bCs/>
        </w:rPr>
        <w:t>No Pay Reason</w:t>
      </w:r>
      <w:r w:rsidR="00773D0C">
        <w:t xml:space="preserve"> and </w:t>
      </w:r>
      <w:r w:rsidR="00773D0C" w:rsidRPr="00F341A9">
        <w:rPr>
          <w:b/>
          <w:bCs/>
        </w:rPr>
        <w:t xml:space="preserve">No Pay Explanation </w:t>
      </w:r>
      <w:r w:rsidR="00773D0C">
        <w:t xml:space="preserve">fields are required. </w:t>
      </w:r>
      <w:r w:rsidR="00CE4A9E">
        <w:t xml:space="preserve"> After entering all required fields, </w:t>
      </w:r>
      <w:r>
        <w:t xml:space="preserve">click </w:t>
      </w:r>
      <w:r w:rsidRPr="00F341A9">
        <w:rPr>
          <w:b/>
        </w:rPr>
        <w:t>Submit</w:t>
      </w:r>
      <w:r>
        <w:t xml:space="preserve"> on </w:t>
      </w:r>
      <w:r w:rsidRPr="00F341A9">
        <w:rPr>
          <w:b/>
        </w:rPr>
        <w:t>the Edit Loan Identifiers</w:t>
      </w:r>
      <w:r>
        <w:t xml:space="preserve"> </w:t>
      </w:r>
      <w:r w:rsidR="00161D07">
        <w:t>window</w:t>
      </w:r>
      <w:r>
        <w:t>.</w:t>
      </w:r>
    </w:p>
    <w:p w14:paraId="16403813" w14:textId="35F375FC" w:rsidR="00161D07" w:rsidRPr="00F341A9" w:rsidRDefault="00B70BEB" w:rsidP="006C3C3F">
      <w:pPr>
        <w:pStyle w:val="OrderedList"/>
        <w:numPr>
          <w:ilvl w:val="0"/>
          <w:numId w:val="381"/>
        </w:numPr>
        <w:jc w:val="both"/>
        <w:rPr>
          <w:b/>
        </w:rPr>
      </w:pPr>
      <w:r>
        <w:t xml:space="preserve">A pop-up window is displayed, requesting the user to confirm action. Click </w:t>
      </w:r>
      <w:r w:rsidRPr="00F341A9">
        <w:rPr>
          <w:b/>
        </w:rPr>
        <w:t>OK</w:t>
      </w:r>
      <w:r w:rsidR="000A66D1" w:rsidRPr="00F341A9">
        <w:rPr>
          <w:b/>
        </w:rPr>
        <w:t>.</w:t>
      </w:r>
      <w:r w:rsidRPr="00F341A9">
        <w:rPr>
          <w:b/>
        </w:rPr>
        <w:t xml:space="preserve"> </w:t>
      </w:r>
      <w:r w:rsidR="00674D32" w:rsidRPr="00F341A9">
        <w:rPr>
          <w:b/>
        </w:rPr>
        <w:t xml:space="preserve"> </w:t>
      </w:r>
    </w:p>
    <w:p w14:paraId="0A125858" w14:textId="37AD977A" w:rsidR="00574DBB" w:rsidRPr="00161D07" w:rsidRDefault="00574DBB" w:rsidP="006C3C3F">
      <w:pPr>
        <w:pStyle w:val="OrderedList"/>
        <w:numPr>
          <w:ilvl w:val="0"/>
          <w:numId w:val="381"/>
        </w:numPr>
        <w:jc w:val="both"/>
      </w:pPr>
      <w:r w:rsidRPr="00574DBB">
        <w:t xml:space="preserve">The </w:t>
      </w:r>
      <w:r>
        <w:t>text entered in No Pay Explanation</w:t>
      </w:r>
      <w:r w:rsidRPr="00574DBB">
        <w:t xml:space="preserve"> </w:t>
      </w:r>
      <w:r>
        <w:t xml:space="preserve">field </w:t>
      </w:r>
      <w:r w:rsidRPr="00574DBB">
        <w:t>will be viewable in the Notes section of HERMIT</w:t>
      </w:r>
      <w:r>
        <w:t>.</w:t>
      </w:r>
    </w:p>
    <w:p w14:paraId="2E74519C" w14:textId="421423DD" w:rsidR="008C62A8" w:rsidRDefault="00A47A9F" w:rsidP="0025094E">
      <w:pPr>
        <w:pStyle w:val="BodyText"/>
        <w:jc w:val="center"/>
      </w:pPr>
      <w:bookmarkStart w:id="4783" w:name="_Toc294014928"/>
      <w:r w:rsidRPr="00A47A9F">
        <w:rPr>
          <w:noProof/>
        </w:rPr>
        <w:t xml:space="preserve"> </w:t>
      </w:r>
      <w:r>
        <w:rPr>
          <w:noProof/>
        </w:rPr>
        <w:drawing>
          <wp:inline distT="0" distB="0" distL="0" distR="0" wp14:anchorId="6A8280CC" wp14:editId="682EE6B0">
            <wp:extent cx="2578233" cy="952549"/>
            <wp:effectExtent l="19050" t="19050" r="12700" b="19050"/>
            <wp:docPr id="1253516421" name="Picture 1" descr="A screenshot of a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3516421" name="Picture 1" descr="A screenshot of a phone&#10;&#10;Description automatically generated"/>
                    <pic:cNvPicPr/>
                  </pic:nvPicPr>
                  <pic:blipFill>
                    <a:blip r:embed="rId468"/>
                    <a:stretch>
                      <a:fillRect/>
                    </a:stretch>
                  </pic:blipFill>
                  <pic:spPr>
                    <a:xfrm>
                      <a:off x="0" y="0"/>
                      <a:ext cx="2578233" cy="952549"/>
                    </a:xfrm>
                    <a:prstGeom prst="rect">
                      <a:avLst/>
                    </a:prstGeom>
                    <a:ln>
                      <a:solidFill>
                        <a:srgbClr val="0070C0"/>
                      </a:solidFill>
                    </a:ln>
                  </pic:spPr>
                </pic:pic>
              </a:graphicData>
            </a:graphic>
          </wp:inline>
        </w:drawing>
      </w:r>
    </w:p>
    <w:p w14:paraId="7AAAA364" w14:textId="08A55226" w:rsidR="00930D3A" w:rsidRPr="00BA2B86" w:rsidRDefault="004B62D9" w:rsidP="001879BA">
      <w:pPr>
        <w:pStyle w:val="FigureCaption0"/>
      </w:pPr>
      <w:bookmarkStart w:id="4784" w:name="_Toc74053172"/>
      <w:bookmarkStart w:id="4785" w:name="_Toc90644553"/>
      <w:bookmarkStart w:id="4786" w:name="_Toc23016430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79</w:t>
      </w:r>
      <w:r>
        <w:rPr>
          <w:noProof/>
        </w:rPr>
        <w:fldChar w:fldCharType="end"/>
      </w:r>
      <w:r w:rsidR="00930D3A">
        <w:rPr>
          <w:noProof/>
        </w:rPr>
        <w:t>: No Pay Order – Confirmation Window</w:t>
      </w:r>
      <w:bookmarkEnd w:id="4784"/>
      <w:bookmarkEnd w:id="4785"/>
      <w:bookmarkEnd w:id="4786"/>
    </w:p>
    <w:p w14:paraId="26A06A6A" w14:textId="1963F46E" w:rsidR="008C62A8" w:rsidRDefault="00930D3A" w:rsidP="006C3C3F">
      <w:pPr>
        <w:pStyle w:val="OrderedList"/>
        <w:numPr>
          <w:ilvl w:val="0"/>
          <w:numId w:val="381"/>
        </w:numPr>
        <w:jc w:val="both"/>
      </w:pPr>
      <w:r w:rsidRPr="00674D32">
        <w:t>T</w:t>
      </w:r>
      <w:r>
        <w:t>his completes the no pay order on a loan.</w:t>
      </w:r>
    </w:p>
    <w:p w14:paraId="5E9EB0EC" w14:textId="31854C0B" w:rsidR="008C62A8" w:rsidRPr="00D606EF" w:rsidRDefault="00930D3A" w:rsidP="006C3C3F">
      <w:pPr>
        <w:pStyle w:val="OrderedList"/>
        <w:numPr>
          <w:ilvl w:val="0"/>
          <w:numId w:val="381"/>
        </w:numPr>
        <w:jc w:val="both"/>
      </w:pPr>
      <w:r>
        <w:t xml:space="preserve">To remove the no pay order, select the </w:t>
      </w:r>
      <w:r w:rsidR="00AB3697">
        <w:t>loan</w:t>
      </w:r>
      <w:r>
        <w:t xml:space="preserve"> and uncheck the No Pay </w:t>
      </w:r>
      <w:r w:rsidR="00AB3697">
        <w:t xml:space="preserve">Order </w:t>
      </w:r>
      <w:r>
        <w:t xml:space="preserve">checkbox </w:t>
      </w:r>
      <w:r w:rsidR="00CE4A9E">
        <w:t xml:space="preserve">then enter </w:t>
      </w:r>
      <w:r w:rsidR="00CE4A9E">
        <w:rPr>
          <w:b/>
          <w:bCs/>
        </w:rPr>
        <w:t xml:space="preserve">No Pay Explanation </w:t>
      </w:r>
      <w:r w:rsidR="00CE4A9E">
        <w:t xml:space="preserve">text in </w:t>
      </w:r>
      <w:r w:rsidR="00386FA5">
        <w:t xml:space="preserve">the </w:t>
      </w:r>
      <w:r w:rsidR="00CE4A9E">
        <w:t xml:space="preserve">field </w:t>
      </w:r>
      <w:r w:rsidR="00CE4A9E">
        <w:rPr>
          <w:b/>
          <w:bCs/>
        </w:rPr>
        <w:t>No Pay Explanation</w:t>
      </w:r>
      <w:r w:rsidR="00CE4A9E">
        <w:t xml:space="preserve">, </w:t>
      </w:r>
      <w:r>
        <w:t xml:space="preserve">and click </w:t>
      </w:r>
      <w:r w:rsidR="00AB3697">
        <w:rPr>
          <w:b/>
        </w:rPr>
        <w:t>Submit.</w:t>
      </w:r>
    </w:p>
    <w:p w14:paraId="2418886F" w14:textId="77777777" w:rsidR="00574DBB" w:rsidRPr="00161D07" w:rsidRDefault="00574DBB" w:rsidP="006C3C3F">
      <w:pPr>
        <w:pStyle w:val="OrderedList"/>
        <w:numPr>
          <w:ilvl w:val="0"/>
          <w:numId w:val="381"/>
        </w:numPr>
        <w:jc w:val="both"/>
      </w:pPr>
      <w:r w:rsidRPr="00574DBB">
        <w:t xml:space="preserve">The </w:t>
      </w:r>
      <w:r>
        <w:t>text entered in No Pay Explanation</w:t>
      </w:r>
      <w:r w:rsidRPr="00574DBB">
        <w:t xml:space="preserve"> </w:t>
      </w:r>
      <w:r>
        <w:t xml:space="preserve">field </w:t>
      </w:r>
      <w:r w:rsidRPr="00574DBB">
        <w:t>will be viewable in the Notes section of HERMIT</w:t>
      </w:r>
      <w:r>
        <w:t>.</w:t>
      </w:r>
    </w:p>
    <w:p w14:paraId="06118232" w14:textId="077EE65F" w:rsidR="000A66D1" w:rsidRDefault="000A66D1" w:rsidP="00372B16">
      <w:pPr>
        <w:pStyle w:val="Heading3"/>
        <w:ind w:left="1080" w:hanging="1080"/>
        <w:jc w:val="both"/>
      </w:pPr>
      <w:bookmarkStart w:id="4787" w:name="_Toc314660927"/>
      <w:bookmarkStart w:id="4788" w:name="_Toc315634045"/>
      <w:bookmarkStart w:id="4789" w:name="_Toc11334973"/>
      <w:bookmarkStart w:id="4790" w:name="_Toc74052210"/>
      <w:bookmarkStart w:id="4791" w:name="_Toc90643595"/>
      <w:bookmarkStart w:id="4792" w:name="_Toc230163540"/>
      <w:r>
        <w:t xml:space="preserve">Adding a No Pay Order on a </w:t>
      </w:r>
      <w:r w:rsidR="00161D07">
        <w:t>S</w:t>
      </w:r>
      <w:r>
        <w:t>ervicer</w:t>
      </w:r>
      <w:bookmarkEnd w:id="4787"/>
      <w:bookmarkEnd w:id="4788"/>
      <w:bookmarkEnd w:id="4789"/>
      <w:bookmarkEnd w:id="4790"/>
      <w:bookmarkEnd w:id="4791"/>
      <w:bookmarkEnd w:id="4792"/>
    </w:p>
    <w:p w14:paraId="68BC7AB3" w14:textId="2B5374BA" w:rsidR="00B70BEB" w:rsidRPr="00C11645" w:rsidRDefault="00B70BEB" w:rsidP="001879BA">
      <w:pPr>
        <w:pStyle w:val="BodyText"/>
      </w:pPr>
      <w:r>
        <w:t xml:space="preserve">To add a No Pay </w:t>
      </w:r>
      <w:r w:rsidR="00674D32">
        <w:t>O</w:t>
      </w:r>
      <w:r>
        <w:t xml:space="preserve">rder on a </w:t>
      </w:r>
      <w:r w:rsidR="005B76F4">
        <w:t>s</w:t>
      </w:r>
      <w:r>
        <w:t>ervicer:</w:t>
      </w:r>
    </w:p>
    <w:p w14:paraId="15A7E5E9" w14:textId="1559E896" w:rsidR="00647B1C" w:rsidRPr="005C6CB4" w:rsidRDefault="00B70BEB" w:rsidP="006C3C3F">
      <w:pPr>
        <w:pStyle w:val="OrderedList"/>
        <w:numPr>
          <w:ilvl w:val="0"/>
          <w:numId w:val="312"/>
        </w:numPr>
        <w:jc w:val="both"/>
      </w:pPr>
      <w:r w:rsidRPr="00AD1B3C">
        <w:t xml:space="preserve">Click </w:t>
      </w:r>
      <w:r w:rsidRPr="00647B1C">
        <w:rPr>
          <w:b/>
        </w:rPr>
        <w:t>Admin</w:t>
      </w:r>
      <w:r w:rsidRPr="00AD1B3C">
        <w:t xml:space="preserve"> </w:t>
      </w:r>
      <w:r w:rsidR="00573A4E">
        <w:t>from the Left Menu</w:t>
      </w:r>
      <w:r w:rsidR="00647B1C">
        <w:t xml:space="preserve"> and then click </w:t>
      </w:r>
      <w:r w:rsidR="00647B1C" w:rsidRPr="005C6CB4">
        <w:rPr>
          <w:b/>
          <w:bCs/>
        </w:rPr>
        <w:t>Servicer</w:t>
      </w:r>
    </w:p>
    <w:p w14:paraId="6D00A39F" w14:textId="310FC6FA" w:rsidR="001843AD" w:rsidRDefault="001843AD" w:rsidP="006C3C3F">
      <w:pPr>
        <w:pStyle w:val="OrderedList"/>
        <w:numPr>
          <w:ilvl w:val="0"/>
          <w:numId w:val="312"/>
        </w:numPr>
        <w:jc w:val="both"/>
      </w:pPr>
      <w:r>
        <w:t xml:space="preserve">Enter the search criteria of the Servicer that requires the No Pay Order, click </w:t>
      </w:r>
      <w:r w:rsidRPr="005C6CB4">
        <w:rPr>
          <w:b/>
          <w:bCs/>
        </w:rPr>
        <w:t>Search</w:t>
      </w:r>
      <w:r>
        <w:t>.</w:t>
      </w:r>
    </w:p>
    <w:p w14:paraId="45512F60" w14:textId="3923EBE4" w:rsidR="001843AD" w:rsidRDefault="001843AD" w:rsidP="006C3C3F">
      <w:pPr>
        <w:pStyle w:val="OrderedList"/>
        <w:numPr>
          <w:ilvl w:val="0"/>
          <w:numId w:val="312"/>
        </w:numPr>
        <w:jc w:val="both"/>
      </w:pPr>
      <w:r>
        <w:t xml:space="preserve">Select the </w:t>
      </w:r>
      <w:r w:rsidRPr="005C6CB4">
        <w:rPr>
          <w:b/>
          <w:bCs/>
        </w:rPr>
        <w:t>Servicer</w:t>
      </w:r>
      <w:r>
        <w:t xml:space="preserve"> from the Search results.</w:t>
      </w:r>
    </w:p>
    <w:p w14:paraId="2FFF05AC" w14:textId="45745461" w:rsidR="0022654B" w:rsidRDefault="00647B1C" w:rsidP="00B12149">
      <w:pPr>
        <w:pStyle w:val="OrderedList"/>
        <w:jc w:val="center"/>
      </w:pPr>
      <w:r>
        <w:rPr>
          <w:noProof/>
        </w:rPr>
        <w:drawing>
          <wp:inline distT="0" distB="0" distL="0" distR="0" wp14:anchorId="6D70C808" wp14:editId="10B91D76">
            <wp:extent cx="4032250" cy="1449628"/>
            <wp:effectExtent l="0" t="0" r="6350" b="0"/>
            <wp:docPr id="3019" name="Picture 30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9"/>
                    <a:stretch>
                      <a:fillRect/>
                    </a:stretch>
                  </pic:blipFill>
                  <pic:spPr>
                    <a:xfrm>
                      <a:off x="0" y="0"/>
                      <a:ext cx="4052892" cy="1457049"/>
                    </a:xfrm>
                    <a:prstGeom prst="rect">
                      <a:avLst/>
                    </a:prstGeom>
                  </pic:spPr>
                </pic:pic>
              </a:graphicData>
            </a:graphic>
          </wp:inline>
        </w:drawing>
      </w:r>
    </w:p>
    <w:p w14:paraId="0F6CE280" w14:textId="09E354E9" w:rsidR="00930D3A" w:rsidRDefault="004B62D9" w:rsidP="001879BA">
      <w:pPr>
        <w:pStyle w:val="FigureCaption0"/>
      </w:pPr>
      <w:bookmarkStart w:id="4793" w:name="_Toc74053173"/>
      <w:bookmarkStart w:id="4794" w:name="_Toc90644554"/>
      <w:bookmarkStart w:id="4795" w:name="_Toc23016430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80</w:t>
      </w:r>
      <w:r>
        <w:rPr>
          <w:noProof/>
        </w:rPr>
        <w:fldChar w:fldCharType="end"/>
      </w:r>
      <w:r w:rsidR="00930D3A">
        <w:rPr>
          <w:noProof/>
        </w:rPr>
        <w:t>: Admin - Servicer Screen</w:t>
      </w:r>
      <w:bookmarkEnd w:id="4793"/>
      <w:bookmarkEnd w:id="4794"/>
      <w:bookmarkEnd w:id="4795"/>
    </w:p>
    <w:p w14:paraId="1AED8973" w14:textId="7049D8C1" w:rsidR="00930D3A" w:rsidRDefault="00B70BEB" w:rsidP="006C3C3F">
      <w:pPr>
        <w:pStyle w:val="OrderedList"/>
        <w:numPr>
          <w:ilvl w:val="0"/>
          <w:numId w:val="312"/>
        </w:numPr>
        <w:jc w:val="both"/>
      </w:pPr>
      <w:r w:rsidRPr="00AD1B3C">
        <w:t xml:space="preserve">Select the checkbox beside the </w:t>
      </w:r>
      <w:r w:rsidRPr="001445BE">
        <w:rPr>
          <w:b/>
        </w:rPr>
        <w:t>No Pay</w:t>
      </w:r>
      <w:r w:rsidRPr="00AD1B3C">
        <w:t xml:space="preserve"> field under the </w:t>
      </w:r>
      <w:r w:rsidRPr="001445BE">
        <w:rPr>
          <w:b/>
        </w:rPr>
        <w:t xml:space="preserve">No Pay </w:t>
      </w:r>
      <w:r w:rsidR="000A66D1" w:rsidRPr="001445BE">
        <w:rPr>
          <w:b/>
        </w:rPr>
        <w:t>Information</w:t>
      </w:r>
      <w:r w:rsidRPr="00AD1B3C">
        <w:t xml:space="preserve"> section</w:t>
      </w:r>
      <w:r w:rsidR="000A66D1" w:rsidRPr="00AD1B3C">
        <w:t xml:space="preserve"> and</w:t>
      </w:r>
      <w:r w:rsidRPr="00AD1B3C">
        <w:t xml:space="preserve"> click </w:t>
      </w:r>
      <w:r w:rsidRPr="001445BE">
        <w:rPr>
          <w:b/>
        </w:rPr>
        <w:t>OK</w:t>
      </w:r>
      <w:r w:rsidRPr="00AD1B3C">
        <w:t>.</w:t>
      </w:r>
    </w:p>
    <w:p w14:paraId="34BCF092" w14:textId="37B5D546" w:rsidR="00930D3A" w:rsidRDefault="009E7D4B" w:rsidP="00B12149">
      <w:pPr>
        <w:pStyle w:val="BodyText"/>
        <w:jc w:val="center"/>
      </w:pPr>
      <w:r>
        <w:rPr>
          <w:noProof/>
        </w:rPr>
        <w:drawing>
          <wp:inline distT="0" distB="0" distL="0" distR="0" wp14:anchorId="72633ADD" wp14:editId="6B95BD88">
            <wp:extent cx="3327400" cy="1505506"/>
            <wp:effectExtent l="0" t="0" r="6350" b="0"/>
            <wp:docPr id="3022" name="Picture 3022" descr="Graphical user interface,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2" name="Picture 3022" descr="Graphical user interface, website&#10;&#10;Description automatically generated"/>
                    <pic:cNvPicPr>
                      <a:picLocks noChangeAspect="1" noChangeArrowheads="1"/>
                    </pic:cNvPicPr>
                  </pic:nvPicPr>
                  <pic:blipFill>
                    <a:blip r:embed="rId470">
                      <a:extLst>
                        <a:ext uri="{28A0092B-C50C-407E-A947-70E740481C1C}">
                          <a14:useLocalDpi xmlns:a14="http://schemas.microsoft.com/office/drawing/2010/main" val="0"/>
                        </a:ext>
                      </a:extLst>
                    </a:blip>
                    <a:srcRect/>
                    <a:stretch>
                      <a:fillRect/>
                    </a:stretch>
                  </pic:blipFill>
                  <pic:spPr bwMode="auto">
                    <a:xfrm>
                      <a:off x="0" y="0"/>
                      <a:ext cx="3338340" cy="1510456"/>
                    </a:xfrm>
                    <a:prstGeom prst="rect">
                      <a:avLst/>
                    </a:prstGeom>
                    <a:noFill/>
                    <a:ln>
                      <a:noFill/>
                    </a:ln>
                  </pic:spPr>
                </pic:pic>
              </a:graphicData>
            </a:graphic>
          </wp:inline>
        </w:drawing>
      </w:r>
    </w:p>
    <w:p w14:paraId="4F65D646" w14:textId="5A7AE137" w:rsidR="00930D3A" w:rsidRDefault="004B62D9" w:rsidP="001879BA">
      <w:pPr>
        <w:pStyle w:val="FigureCaption0"/>
      </w:pPr>
      <w:bookmarkStart w:id="4796" w:name="_Toc74053174"/>
      <w:bookmarkStart w:id="4797" w:name="_Toc90644555"/>
      <w:bookmarkStart w:id="4798" w:name="_Toc230164306"/>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81</w:t>
      </w:r>
      <w:r>
        <w:rPr>
          <w:noProof/>
        </w:rPr>
        <w:fldChar w:fldCharType="end"/>
      </w:r>
      <w:r w:rsidR="00930D3A">
        <w:rPr>
          <w:noProof/>
        </w:rPr>
        <w:t>: No Pay - Servicer Profile Screen</w:t>
      </w:r>
      <w:bookmarkEnd w:id="4796"/>
      <w:bookmarkEnd w:id="4797"/>
      <w:bookmarkEnd w:id="4798"/>
    </w:p>
    <w:p w14:paraId="00565861" w14:textId="60607882" w:rsidR="008C62A8" w:rsidRDefault="00B70BEB" w:rsidP="006C3C3F">
      <w:pPr>
        <w:pStyle w:val="OrderedList"/>
        <w:numPr>
          <w:ilvl w:val="0"/>
          <w:numId w:val="312"/>
        </w:numPr>
        <w:jc w:val="both"/>
      </w:pPr>
      <w:r w:rsidRPr="00AD1B3C">
        <w:t xml:space="preserve">A pop-up window is displayed, requesting the user to confirm action. Click </w:t>
      </w:r>
      <w:r w:rsidRPr="001445BE">
        <w:rPr>
          <w:b/>
        </w:rPr>
        <w:t>OK</w:t>
      </w:r>
      <w:r w:rsidR="000A66D1" w:rsidRPr="00AD1B3C">
        <w:t>.</w:t>
      </w:r>
      <w:r w:rsidRPr="00AD1B3C">
        <w:t xml:space="preserve"> </w:t>
      </w:r>
    </w:p>
    <w:p w14:paraId="15301D72" w14:textId="50A09F51" w:rsidR="00930D3A" w:rsidRDefault="00A47A9F" w:rsidP="00B12149">
      <w:pPr>
        <w:pStyle w:val="BodyText"/>
        <w:jc w:val="center"/>
      </w:pPr>
      <w:r>
        <w:rPr>
          <w:noProof/>
        </w:rPr>
        <w:drawing>
          <wp:inline distT="0" distB="0" distL="0" distR="0" wp14:anchorId="58AB5CDB" wp14:editId="0CB6611A">
            <wp:extent cx="3013860" cy="1053729"/>
            <wp:effectExtent l="19050" t="19050" r="15240" b="13335"/>
            <wp:docPr id="1525219348" name="Picture 1" descr="A screenshot of a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5219348" name="Picture 1" descr="A screenshot of a phone&#10;&#10;Description automatically generated"/>
                    <pic:cNvPicPr>
                      <a:picLocks noChangeAspect="1" noChangeArrowheads="1"/>
                    </pic:cNvPicPr>
                  </pic:nvPicPr>
                  <pic:blipFill>
                    <a:blip r:embed="rId471">
                      <a:extLst>
                        <a:ext uri="{28A0092B-C50C-407E-A947-70E740481C1C}">
                          <a14:useLocalDpi xmlns:a14="http://schemas.microsoft.com/office/drawing/2010/main" val="0"/>
                        </a:ext>
                      </a:extLst>
                    </a:blip>
                    <a:srcRect/>
                    <a:stretch>
                      <a:fillRect/>
                    </a:stretch>
                  </pic:blipFill>
                  <pic:spPr bwMode="auto">
                    <a:xfrm>
                      <a:off x="0" y="0"/>
                      <a:ext cx="3016286" cy="1054577"/>
                    </a:xfrm>
                    <a:prstGeom prst="rect">
                      <a:avLst/>
                    </a:prstGeom>
                    <a:noFill/>
                    <a:ln>
                      <a:solidFill>
                        <a:srgbClr val="0070C0"/>
                      </a:solidFill>
                    </a:ln>
                  </pic:spPr>
                </pic:pic>
              </a:graphicData>
            </a:graphic>
          </wp:inline>
        </w:drawing>
      </w:r>
    </w:p>
    <w:p w14:paraId="64DA16B1" w14:textId="508E26C2" w:rsidR="00930D3A" w:rsidRDefault="004B62D9" w:rsidP="001879BA">
      <w:pPr>
        <w:pStyle w:val="FigureCaption0"/>
      </w:pPr>
      <w:bookmarkStart w:id="4799" w:name="_Toc74053175"/>
      <w:bookmarkStart w:id="4800" w:name="_Toc90644556"/>
      <w:bookmarkStart w:id="4801" w:name="_Toc230164307"/>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82</w:t>
      </w:r>
      <w:r>
        <w:rPr>
          <w:noProof/>
        </w:rPr>
        <w:fldChar w:fldCharType="end"/>
      </w:r>
      <w:r w:rsidR="00930D3A">
        <w:rPr>
          <w:noProof/>
        </w:rPr>
        <w:t>: No Pay – Confirmation Window</w:t>
      </w:r>
      <w:bookmarkEnd w:id="4799"/>
      <w:bookmarkEnd w:id="4800"/>
      <w:bookmarkEnd w:id="4801"/>
    </w:p>
    <w:p w14:paraId="3D2DAA4F" w14:textId="3DA93773" w:rsidR="00674D32" w:rsidRDefault="000A66D1" w:rsidP="006C3C3F">
      <w:pPr>
        <w:pStyle w:val="OrderedList"/>
        <w:numPr>
          <w:ilvl w:val="0"/>
          <w:numId w:val="312"/>
        </w:numPr>
        <w:jc w:val="both"/>
      </w:pPr>
      <w:r w:rsidRPr="00AD1B3C">
        <w:t>T</w:t>
      </w:r>
      <w:r w:rsidR="00B70BEB" w:rsidRPr="00AD1B3C">
        <w:t xml:space="preserve">his completes the </w:t>
      </w:r>
      <w:r w:rsidR="008C62A8">
        <w:t xml:space="preserve">no pay order </w:t>
      </w:r>
      <w:r w:rsidR="00B70BEB" w:rsidRPr="00AD1B3C">
        <w:t>on the Servicer.</w:t>
      </w:r>
    </w:p>
    <w:p w14:paraId="4DF3C5AA" w14:textId="5E708875" w:rsidR="00930D3A" w:rsidRPr="00AD1B3C" w:rsidRDefault="00930D3A" w:rsidP="006C3C3F">
      <w:pPr>
        <w:pStyle w:val="OrderedList"/>
        <w:numPr>
          <w:ilvl w:val="0"/>
          <w:numId w:val="312"/>
        </w:numPr>
        <w:jc w:val="both"/>
      </w:pPr>
      <w:r>
        <w:t xml:space="preserve">To remove the no pay order, select the Servicer and uncheck the No Pay checkbox and click </w:t>
      </w:r>
      <w:r w:rsidRPr="001445BE">
        <w:rPr>
          <w:b/>
        </w:rPr>
        <w:t>OK</w:t>
      </w:r>
      <w:r>
        <w:t>.</w:t>
      </w:r>
    </w:p>
    <w:p w14:paraId="305143EE" w14:textId="14D8EA48" w:rsidR="00B70BEB" w:rsidRDefault="00B70BEB" w:rsidP="00F874DE">
      <w:pPr>
        <w:pStyle w:val="Heading2"/>
        <w:jc w:val="both"/>
      </w:pPr>
      <w:bookmarkStart w:id="4802" w:name="_Toc295815800"/>
      <w:bookmarkStart w:id="4803" w:name="_Ref314570146"/>
      <w:bookmarkStart w:id="4804" w:name="_Toc314660928"/>
      <w:bookmarkStart w:id="4805" w:name="_Toc315634046"/>
      <w:bookmarkStart w:id="4806" w:name="_Toc11334974"/>
      <w:bookmarkStart w:id="4807" w:name="_Toc74052211"/>
      <w:bookmarkStart w:id="4808" w:name="_Toc90643596"/>
      <w:bookmarkStart w:id="4809" w:name="_Toc230163541"/>
      <w:r>
        <w:t xml:space="preserve">Cancel </w:t>
      </w:r>
      <w:r w:rsidR="00B575BF">
        <w:t>P</w:t>
      </w:r>
      <w:r>
        <w:t>ayment</w:t>
      </w:r>
      <w:bookmarkEnd w:id="4783"/>
      <w:bookmarkEnd w:id="4802"/>
      <w:bookmarkEnd w:id="4803"/>
      <w:bookmarkEnd w:id="4804"/>
      <w:bookmarkEnd w:id="4805"/>
      <w:bookmarkEnd w:id="4806"/>
      <w:bookmarkEnd w:id="4807"/>
      <w:bookmarkEnd w:id="4808"/>
      <w:bookmarkEnd w:id="4809"/>
      <w:r>
        <w:fldChar w:fldCharType="begin"/>
      </w:r>
      <w:r>
        <w:instrText xml:space="preserve"> XE "</w:instrText>
      </w:r>
      <w:r w:rsidR="00555022">
        <w:instrText>C</w:instrText>
      </w:r>
      <w:r w:rsidRPr="00D63CD5">
        <w:instrText>laims</w:instrText>
      </w:r>
      <w:r w:rsidR="004F153F">
        <w:instrText xml:space="preserve"> C</w:instrText>
      </w:r>
      <w:r w:rsidRPr="00D63CD5">
        <w:instrText xml:space="preserve">ancel </w:instrText>
      </w:r>
      <w:r w:rsidR="004F153F">
        <w:instrText>P</w:instrText>
      </w:r>
      <w:r w:rsidRPr="00D63CD5">
        <w:instrText>ayment</w:instrText>
      </w:r>
      <w:r>
        <w:instrText xml:space="preserve">" </w:instrText>
      </w:r>
      <w:r>
        <w:fldChar w:fldCharType="end"/>
      </w:r>
    </w:p>
    <w:p w14:paraId="38A7CF50" w14:textId="625ECF3C" w:rsidR="00B70BEB" w:rsidRDefault="00B575BF" w:rsidP="001879BA">
      <w:pPr>
        <w:pStyle w:val="BodyText"/>
      </w:pPr>
      <w:r>
        <w:t>T</w:t>
      </w:r>
      <w:r w:rsidR="00B70BEB">
        <w:t xml:space="preserve">he </w:t>
      </w:r>
      <w:r w:rsidR="00FC3979">
        <w:t>S</w:t>
      </w:r>
      <w:r w:rsidR="00B331DD">
        <w:t xml:space="preserve">ervicing </w:t>
      </w:r>
      <w:r w:rsidR="00FC3979">
        <w:t>M</w:t>
      </w:r>
      <w:r w:rsidR="00B331DD">
        <w:t>odule</w:t>
      </w:r>
      <w:r w:rsidR="00B70BEB">
        <w:t xml:space="preserve"> allo</w:t>
      </w:r>
      <w:r>
        <w:t>ws cancellation of claim payment</w:t>
      </w:r>
      <w:r w:rsidR="00044023">
        <w:t xml:space="preserve"> for claim types 21, 23, or 24</w:t>
      </w:r>
      <w:r>
        <w:t>, if a claim was approved for payment inadvertently, provided the claim payable request has not been sent to</w:t>
      </w:r>
      <w:r w:rsidR="00B70BEB">
        <w:t xml:space="preserve"> </w:t>
      </w:r>
      <w:r w:rsidR="00EC0D26">
        <w:t>AM</w:t>
      </w:r>
      <w:r w:rsidR="00B70BEB">
        <w:t>.</w:t>
      </w:r>
      <w:r w:rsidR="00B70BEB" w:rsidRPr="006C7316">
        <w:t xml:space="preserve"> Once the transaction has been sent to the </w:t>
      </w:r>
      <w:r w:rsidR="00EC0D26">
        <w:t>AM</w:t>
      </w:r>
      <w:r w:rsidR="00B70BEB" w:rsidRPr="006C7316">
        <w:t>, the payment cannot be cancel</w:t>
      </w:r>
      <w:r>
        <w:t>l</w:t>
      </w:r>
      <w:r w:rsidR="00B70BEB" w:rsidRPr="006C7316">
        <w:t xml:space="preserve">ed.  </w:t>
      </w:r>
      <w:r w:rsidR="00044B27">
        <w:t xml:space="preserve">In order to accomplish this please contact </w:t>
      </w:r>
      <w:r w:rsidR="007E796C" w:rsidRPr="007E796C">
        <w:t>Foc_hecm@hud.gov</w:t>
      </w:r>
      <w:r w:rsidR="00044B27">
        <w:t xml:space="preserve">.  The HERMIT </w:t>
      </w:r>
      <w:r w:rsidR="00FC3979">
        <w:t>S</w:t>
      </w:r>
      <w:r w:rsidR="00B331DD">
        <w:t xml:space="preserve">ervicing </w:t>
      </w:r>
      <w:r w:rsidR="00FC3979">
        <w:t>M</w:t>
      </w:r>
      <w:r w:rsidR="00B331DD">
        <w:t>odule</w:t>
      </w:r>
      <w:r w:rsidR="00044B27">
        <w:t xml:space="preserve"> Help Desk has Read Only Access to HERMIT and CANNOT assist with cancelling a Claim Payment.</w:t>
      </w:r>
    </w:p>
    <w:p w14:paraId="617B1B36" w14:textId="58460821" w:rsidR="00E3165B" w:rsidRDefault="00ED0CAA" w:rsidP="006C3C3F">
      <w:pPr>
        <w:pStyle w:val="OrderedList"/>
        <w:numPr>
          <w:ilvl w:val="0"/>
          <w:numId w:val="382"/>
        </w:numPr>
        <w:jc w:val="both"/>
      </w:pPr>
      <w:r>
        <w:t>To Cancel an approved Claim Payment:</w:t>
      </w:r>
      <w:r w:rsidR="00440359">
        <w:t xml:space="preserve"> </w:t>
      </w:r>
      <w:r>
        <w:t>C</w:t>
      </w:r>
      <w:r w:rsidR="00E3165B">
        <w:t xml:space="preserve">lick </w:t>
      </w:r>
      <w:r w:rsidR="00E3165B" w:rsidRPr="005B76F4">
        <w:rPr>
          <w:b/>
        </w:rPr>
        <w:t>Accounting - Claims</w:t>
      </w:r>
      <w:r w:rsidR="00E3165B">
        <w:t xml:space="preserve"> tab from the </w:t>
      </w:r>
      <w:r w:rsidR="00E8455D">
        <w:t>Left M</w:t>
      </w:r>
      <w:r w:rsidR="00E3165B">
        <w:t>enu</w:t>
      </w:r>
    </w:p>
    <w:p w14:paraId="79321DFD" w14:textId="32B5D3DC" w:rsidR="00B575BF" w:rsidRPr="00E80D88" w:rsidRDefault="00B575BF" w:rsidP="006C3C3F">
      <w:pPr>
        <w:pStyle w:val="OrderedList"/>
        <w:numPr>
          <w:ilvl w:val="0"/>
          <w:numId w:val="382"/>
        </w:numPr>
        <w:jc w:val="both"/>
      </w:pPr>
      <w:r w:rsidRPr="00A91124">
        <w:t xml:space="preserve">Enter the search criteria and click </w:t>
      </w:r>
      <w:r w:rsidRPr="009D5465">
        <w:rPr>
          <w:b/>
        </w:rPr>
        <w:t>Search</w:t>
      </w:r>
      <w:r w:rsidRPr="00A91124">
        <w:t xml:space="preserve"> on the</w:t>
      </w:r>
      <w:r w:rsidRPr="009D5465">
        <w:t xml:space="preserve"> </w:t>
      </w:r>
      <w:r w:rsidRPr="009D5465">
        <w:rPr>
          <w:b/>
        </w:rPr>
        <w:t xml:space="preserve">Claims </w:t>
      </w:r>
      <w:r w:rsidR="00E3165B" w:rsidRPr="009D5465">
        <w:rPr>
          <w:b/>
        </w:rPr>
        <w:t>Search</w:t>
      </w:r>
      <w:r w:rsidR="00E3165B" w:rsidRPr="009D5465">
        <w:t xml:space="preserve"> </w:t>
      </w:r>
      <w:r w:rsidRPr="009D5465">
        <w:t xml:space="preserve">screen to display the claims transactions. </w:t>
      </w:r>
      <w:r w:rsidRPr="00E80D88">
        <w:t xml:space="preserve">Claims that need cancellation can also be searched by selecting the </w:t>
      </w:r>
      <w:r w:rsidRPr="009D5465">
        <w:rPr>
          <w:b/>
        </w:rPr>
        <w:t>Batch status</w:t>
      </w:r>
      <w:r w:rsidRPr="00E80D88">
        <w:t xml:space="preserve"> of Pending and </w:t>
      </w:r>
      <w:r w:rsidRPr="009D5465">
        <w:rPr>
          <w:b/>
        </w:rPr>
        <w:t>Claim Status</w:t>
      </w:r>
      <w:r w:rsidRPr="00E80D88">
        <w:t xml:space="preserve"> of Approved for Payment.</w:t>
      </w:r>
    </w:p>
    <w:p w14:paraId="12B565EE" w14:textId="131E57D7" w:rsidR="00B575BF" w:rsidRDefault="00E8455D" w:rsidP="003B6226">
      <w:pPr>
        <w:pStyle w:val="BodyText"/>
        <w:jc w:val="center"/>
      </w:pPr>
      <w:r w:rsidRPr="00E8455D">
        <w:rPr>
          <w:noProof/>
        </w:rPr>
        <w:t xml:space="preserve"> </w:t>
      </w:r>
      <w:r>
        <w:rPr>
          <w:noProof/>
        </w:rPr>
        <w:drawing>
          <wp:inline distT="0" distB="0" distL="0" distR="0" wp14:anchorId="119B1AA7" wp14:editId="308EC52A">
            <wp:extent cx="3683000" cy="1449591"/>
            <wp:effectExtent l="0" t="0" r="0" b="0"/>
            <wp:docPr id="3039" name="Picture 3039" descr="Graphical user interface, application,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9" name="Picture 3039" descr="Graphical user interface, application, table&#10;&#10;Description automatically generated"/>
                    <pic:cNvPicPr/>
                  </pic:nvPicPr>
                  <pic:blipFill>
                    <a:blip r:embed="rId472"/>
                    <a:stretch>
                      <a:fillRect/>
                    </a:stretch>
                  </pic:blipFill>
                  <pic:spPr>
                    <a:xfrm>
                      <a:off x="0" y="0"/>
                      <a:ext cx="3697322" cy="1455228"/>
                    </a:xfrm>
                    <a:prstGeom prst="rect">
                      <a:avLst/>
                    </a:prstGeom>
                  </pic:spPr>
                </pic:pic>
              </a:graphicData>
            </a:graphic>
          </wp:inline>
        </w:drawing>
      </w:r>
    </w:p>
    <w:p w14:paraId="5414080B" w14:textId="0AC6A4F4" w:rsidR="00B575BF" w:rsidRDefault="004B62D9" w:rsidP="001879BA">
      <w:pPr>
        <w:pStyle w:val="FigureCaption0"/>
      </w:pPr>
      <w:bookmarkStart w:id="4810" w:name="_Toc74053176"/>
      <w:bookmarkStart w:id="4811" w:name="_Toc90644557"/>
      <w:bookmarkStart w:id="4812" w:name="_Toc230164308"/>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83</w:t>
      </w:r>
      <w:r>
        <w:rPr>
          <w:noProof/>
        </w:rPr>
        <w:fldChar w:fldCharType="end"/>
      </w:r>
      <w:r w:rsidR="00B575BF">
        <w:rPr>
          <w:noProof/>
        </w:rPr>
        <w:t>: Accounting – Claims Screen</w:t>
      </w:r>
      <w:bookmarkEnd w:id="4810"/>
      <w:bookmarkEnd w:id="4811"/>
      <w:bookmarkEnd w:id="4812"/>
    </w:p>
    <w:p w14:paraId="5C5D695E" w14:textId="77777777" w:rsidR="00B575BF" w:rsidRPr="00A91124" w:rsidRDefault="00B575BF" w:rsidP="006C3C3F">
      <w:pPr>
        <w:pStyle w:val="OrderedList"/>
        <w:numPr>
          <w:ilvl w:val="0"/>
          <w:numId w:val="382"/>
        </w:numPr>
        <w:jc w:val="both"/>
      </w:pPr>
      <w:r w:rsidRPr="00A91124">
        <w:t xml:space="preserve">The search results matching the search criteria are displayed in the </w:t>
      </w:r>
      <w:r w:rsidRPr="00BB3776">
        <w:rPr>
          <w:b/>
        </w:rPr>
        <w:t>Search Results</w:t>
      </w:r>
      <w:r w:rsidRPr="00A91124">
        <w:t xml:space="preserve"> section. </w:t>
      </w:r>
    </w:p>
    <w:p w14:paraId="06A033A3" w14:textId="77777777" w:rsidR="00B575BF" w:rsidRPr="00A91124" w:rsidRDefault="00B575BF" w:rsidP="006C3C3F">
      <w:pPr>
        <w:pStyle w:val="OrderedList"/>
        <w:numPr>
          <w:ilvl w:val="0"/>
          <w:numId w:val="382"/>
        </w:numPr>
        <w:jc w:val="both"/>
      </w:pPr>
      <w:r w:rsidRPr="00A91124">
        <w:t xml:space="preserve">Select the record displayed in the search results. The </w:t>
      </w:r>
      <w:r w:rsidRPr="00BB3776">
        <w:rPr>
          <w:b/>
        </w:rPr>
        <w:t>Edit Claim</w:t>
      </w:r>
      <w:r w:rsidRPr="00BB3776">
        <w:t xml:space="preserve"> </w:t>
      </w:r>
      <w:r w:rsidRPr="00A91124">
        <w:t xml:space="preserve">window is displayed.  </w:t>
      </w:r>
    </w:p>
    <w:p w14:paraId="4AE9AAB0" w14:textId="77777777" w:rsidR="00B575BF" w:rsidRDefault="00B575BF" w:rsidP="006C3C3F">
      <w:pPr>
        <w:pStyle w:val="OrderedList"/>
        <w:numPr>
          <w:ilvl w:val="0"/>
          <w:numId w:val="382"/>
        </w:numPr>
        <w:jc w:val="both"/>
      </w:pPr>
      <w:r w:rsidRPr="00A91124">
        <w:t xml:space="preserve">On the </w:t>
      </w:r>
      <w:r w:rsidRPr="00BB3776">
        <w:rPr>
          <w:b/>
        </w:rPr>
        <w:t>Edit Claim</w:t>
      </w:r>
      <w:r w:rsidRPr="00BB3776">
        <w:t xml:space="preserve"> </w:t>
      </w:r>
      <w:r w:rsidRPr="00A91124">
        <w:t xml:space="preserve">window, select Cancelled from the </w:t>
      </w:r>
      <w:r w:rsidRPr="00BB3776">
        <w:rPr>
          <w:b/>
        </w:rPr>
        <w:t>Claim Status</w:t>
      </w:r>
      <w:r w:rsidRPr="00A91124">
        <w:t xml:space="preserve"> dropdown. </w:t>
      </w:r>
    </w:p>
    <w:p w14:paraId="75266F78" w14:textId="0E1C86A9" w:rsidR="00B575BF" w:rsidRDefault="00E8455D" w:rsidP="003B6226">
      <w:pPr>
        <w:pStyle w:val="BodyText"/>
        <w:jc w:val="center"/>
      </w:pPr>
      <w:r w:rsidRPr="00E8455D">
        <w:rPr>
          <w:noProof/>
        </w:rPr>
        <w:t xml:space="preserve"> </w:t>
      </w:r>
      <w:r>
        <w:rPr>
          <w:noProof/>
        </w:rPr>
        <w:drawing>
          <wp:inline distT="0" distB="0" distL="0" distR="0" wp14:anchorId="0034CD31" wp14:editId="65CED006">
            <wp:extent cx="3060700" cy="1388106"/>
            <wp:effectExtent l="0" t="0" r="6350" b="3175"/>
            <wp:docPr id="3075" name="Picture 307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5" name="Picture 3075" descr="Graphical user interface, text, application&#10;&#10;Description automatically generated"/>
                    <pic:cNvPicPr/>
                  </pic:nvPicPr>
                  <pic:blipFill>
                    <a:blip r:embed="rId473"/>
                    <a:stretch>
                      <a:fillRect/>
                    </a:stretch>
                  </pic:blipFill>
                  <pic:spPr>
                    <a:xfrm>
                      <a:off x="0" y="0"/>
                      <a:ext cx="3083071" cy="1398252"/>
                    </a:xfrm>
                    <a:prstGeom prst="rect">
                      <a:avLst/>
                    </a:prstGeom>
                  </pic:spPr>
                </pic:pic>
              </a:graphicData>
            </a:graphic>
          </wp:inline>
        </w:drawing>
      </w:r>
    </w:p>
    <w:p w14:paraId="5E8F522B" w14:textId="40FEAFE4" w:rsidR="00B575BF" w:rsidRDefault="004B62D9" w:rsidP="001879BA">
      <w:pPr>
        <w:pStyle w:val="FigureCaption0"/>
      </w:pPr>
      <w:bookmarkStart w:id="4813" w:name="_Toc74053177"/>
      <w:bookmarkStart w:id="4814" w:name="_Toc90644558"/>
      <w:bookmarkStart w:id="4815" w:name="_Toc230164309"/>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84</w:t>
      </w:r>
      <w:r>
        <w:rPr>
          <w:noProof/>
        </w:rPr>
        <w:fldChar w:fldCharType="end"/>
      </w:r>
      <w:r w:rsidR="00B575BF">
        <w:rPr>
          <w:noProof/>
        </w:rPr>
        <w:t>: Edit Claim Window</w:t>
      </w:r>
      <w:bookmarkEnd w:id="4813"/>
      <w:bookmarkEnd w:id="4814"/>
      <w:bookmarkEnd w:id="4815"/>
    </w:p>
    <w:p w14:paraId="1172F1E0" w14:textId="7C91F363" w:rsidR="006D0781" w:rsidRPr="00FD6594" w:rsidRDefault="00B575BF" w:rsidP="006C3C3F">
      <w:pPr>
        <w:pStyle w:val="OrderedList"/>
        <w:numPr>
          <w:ilvl w:val="0"/>
          <w:numId w:val="382"/>
        </w:numPr>
        <w:jc w:val="both"/>
      </w:pPr>
      <w:r w:rsidRPr="00FD6594">
        <w:t xml:space="preserve">Click </w:t>
      </w:r>
      <w:r w:rsidRPr="00FD6594">
        <w:rPr>
          <w:b/>
        </w:rPr>
        <w:t>Submit</w:t>
      </w:r>
      <w:r w:rsidRPr="00FD6594">
        <w:t xml:space="preserve"> to save the changes. A certify window is displayed requesting the user to confirm action. Enter </w:t>
      </w:r>
      <w:r w:rsidR="00E3165B" w:rsidRPr="00FD6594">
        <w:t xml:space="preserve">the </w:t>
      </w:r>
      <w:r w:rsidRPr="00FD6594">
        <w:t xml:space="preserve">password and click </w:t>
      </w:r>
      <w:r w:rsidRPr="00FD6594">
        <w:rPr>
          <w:b/>
        </w:rPr>
        <w:t>Yes.</w:t>
      </w:r>
    </w:p>
    <w:p w14:paraId="2988E6C2" w14:textId="77777777" w:rsidR="00B575BF" w:rsidRDefault="00B575BF" w:rsidP="00F874DE">
      <w:pPr>
        <w:spacing w:after="0" w:line="240" w:lineRule="auto"/>
        <w:ind w:left="1440"/>
        <w:jc w:val="both"/>
        <w:rPr>
          <w:rFonts w:ascii="Cambria" w:hAnsi="Cambria"/>
        </w:rPr>
      </w:pPr>
    </w:p>
    <w:p w14:paraId="01B5D214" w14:textId="7766B3AB" w:rsidR="00B575BF" w:rsidRDefault="00E8455D" w:rsidP="0025094E">
      <w:pPr>
        <w:pStyle w:val="BodyText"/>
        <w:jc w:val="center"/>
      </w:pPr>
      <w:r w:rsidRPr="00E8455D">
        <w:rPr>
          <w:noProof/>
        </w:rPr>
        <w:t xml:space="preserve"> </w:t>
      </w:r>
      <w:r>
        <w:rPr>
          <w:noProof/>
        </w:rPr>
        <w:drawing>
          <wp:inline distT="0" distB="0" distL="0" distR="0" wp14:anchorId="4F30C052" wp14:editId="34A2D779">
            <wp:extent cx="2452179" cy="742937"/>
            <wp:effectExtent l="0" t="0" r="5715" b="635"/>
            <wp:docPr id="3076" name="Picture 307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6" name="Picture 3076" descr="Graphical user interface, text, application, chat or text message&#10;&#10;Description automatically generated"/>
                    <pic:cNvPicPr/>
                  </pic:nvPicPr>
                  <pic:blipFill>
                    <a:blip r:embed="rId474"/>
                    <a:stretch>
                      <a:fillRect/>
                    </a:stretch>
                  </pic:blipFill>
                  <pic:spPr>
                    <a:xfrm>
                      <a:off x="0" y="0"/>
                      <a:ext cx="2466992" cy="747425"/>
                    </a:xfrm>
                    <a:prstGeom prst="rect">
                      <a:avLst/>
                    </a:prstGeom>
                  </pic:spPr>
                </pic:pic>
              </a:graphicData>
            </a:graphic>
          </wp:inline>
        </w:drawing>
      </w:r>
    </w:p>
    <w:p w14:paraId="3749097B" w14:textId="79EB3B9D" w:rsidR="00B575BF" w:rsidRDefault="004B62D9" w:rsidP="001879BA">
      <w:pPr>
        <w:pStyle w:val="FigureCaption0"/>
      </w:pPr>
      <w:bookmarkStart w:id="4816" w:name="_Toc74053178"/>
      <w:bookmarkStart w:id="4817" w:name="_Toc90644559"/>
      <w:bookmarkStart w:id="4818" w:name="_Toc230164310"/>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85</w:t>
      </w:r>
      <w:r>
        <w:rPr>
          <w:noProof/>
        </w:rPr>
        <w:fldChar w:fldCharType="end"/>
      </w:r>
      <w:r w:rsidR="00B575BF">
        <w:rPr>
          <w:noProof/>
        </w:rPr>
        <w:t>: Certify Window</w:t>
      </w:r>
      <w:bookmarkEnd w:id="4816"/>
      <w:bookmarkEnd w:id="4817"/>
      <w:bookmarkEnd w:id="4818"/>
    </w:p>
    <w:p w14:paraId="4534AE43" w14:textId="7A2059F9" w:rsidR="00B331DD" w:rsidRDefault="00B575BF" w:rsidP="006C3C3F">
      <w:pPr>
        <w:pStyle w:val="OrderedList"/>
        <w:numPr>
          <w:ilvl w:val="0"/>
          <w:numId w:val="382"/>
        </w:numPr>
        <w:jc w:val="both"/>
      </w:pPr>
      <w:r w:rsidRPr="007E55A2">
        <w:t>The</w:t>
      </w:r>
      <w:r w:rsidRPr="00A91124">
        <w:rPr>
          <w:color w:val="000000"/>
        </w:rPr>
        <w:t xml:space="preserve"> Claim Status is updated to Cancelled. </w:t>
      </w:r>
      <w:r w:rsidRPr="00A91124">
        <w:t xml:space="preserve">To exit the window without saving the changes, click </w:t>
      </w:r>
      <w:r w:rsidRPr="00A91124">
        <w:rPr>
          <w:b/>
        </w:rPr>
        <w:t>Cancel</w:t>
      </w:r>
      <w:r w:rsidRPr="00A91124">
        <w:t xml:space="preserve">. </w:t>
      </w:r>
    </w:p>
    <w:p w14:paraId="4628A9C8" w14:textId="65DB3206" w:rsidR="00B331DD" w:rsidRPr="00B331DD" w:rsidRDefault="00B331DD" w:rsidP="006C3C3F">
      <w:pPr>
        <w:pStyle w:val="OrderedList"/>
        <w:numPr>
          <w:ilvl w:val="0"/>
          <w:numId w:val="312"/>
        </w:numPr>
        <w:jc w:val="both"/>
      </w:pPr>
      <w:r w:rsidRPr="00B331DD">
        <w:t xml:space="preserve"> Once the Claim has been Cancelled the step </w:t>
      </w:r>
      <w:r w:rsidRPr="008732B9">
        <w:rPr>
          <w:b/>
          <w:bCs/>
        </w:rPr>
        <w:t>Claim Payment Cancelled</w:t>
      </w:r>
      <w:r w:rsidR="008732B9">
        <w:t xml:space="preserve"> </w:t>
      </w:r>
      <w:r w:rsidRPr="00B331DD">
        <w:t xml:space="preserve">is added to the Claims Timeline and the previous step </w:t>
      </w:r>
      <w:r w:rsidRPr="008732B9">
        <w:rPr>
          <w:b/>
          <w:bCs/>
        </w:rPr>
        <w:t>Approved for Payment</w:t>
      </w:r>
      <w:r w:rsidRPr="00B331DD">
        <w:t xml:space="preserve"> is inactivated. The existing AOP document is renamed </w:t>
      </w:r>
      <w:r>
        <w:t>to “Claim Type xx – Cancelled/unissued Claim Payment – AOP.”</w:t>
      </w:r>
    </w:p>
    <w:p w14:paraId="43135BAD" w14:textId="25D42D0E" w:rsidR="00B331DD" w:rsidRPr="00B331DD" w:rsidRDefault="00B331DD" w:rsidP="006C3C3F">
      <w:pPr>
        <w:pStyle w:val="OrderedList"/>
        <w:numPr>
          <w:ilvl w:val="0"/>
          <w:numId w:val="312"/>
        </w:numPr>
        <w:jc w:val="both"/>
      </w:pPr>
      <w:r>
        <w:t xml:space="preserve"> The HUD user needs to re-decision the claim. </w:t>
      </w:r>
    </w:p>
    <w:p w14:paraId="5E15DA19" w14:textId="64219B63" w:rsidR="00BA2B86" w:rsidRPr="00BA2B86" w:rsidRDefault="00BA2B86" w:rsidP="00F874DE">
      <w:pPr>
        <w:pStyle w:val="Heading2"/>
        <w:jc w:val="both"/>
        <w:rPr>
          <w:rFonts w:eastAsia="Times New Roman"/>
        </w:rPr>
      </w:pPr>
      <w:bookmarkStart w:id="4819" w:name="_Ref314570154"/>
      <w:bookmarkStart w:id="4820" w:name="_Toc314660929"/>
      <w:bookmarkStart w:id="4821" w:name="_Toc315634047"/>
      <w:bookmarkStart w:id="4822" w:name="_Toc11334975"/>
      <w:bookmarkStart w:id="4823" w:name="_Toc74052212"/>
      <w:bookmarkStart w:id="4824" w:name="_Toc90643597"/>
      <w:bookmarkStart w:id="4825" w:name="_Toc230163542"/>
      <w:r w:rsidRPr="00BA2B86">
        <w:rPr>
          <w:rFonts w:eastAsia="Times New Roman"/>
        </w:rPr>
        <w:t xml:space="preserve">Payment </w:t>
      </w:r>
      <w:r w:rsidR="00DF1B7E">
        <w:rPr>
          <w:rFonts w:eastAsia="Times New Roman"/>
        </w:rPr>
        <w:t>P</w:t>
      </w:r>
      <w:r w:rsidRPr="00BA2B86">
        <w:rPr>
          <w:rFonts w:eastAsia="Times New Roman"/>
        </w:rPr>
        <w:t>rocessing</w:t>
      </w:r>
      <w:bookmarkEnd w:id="4685"/>
      <w:bookmarkEnd w:id="4686"/>
      <w:bookmarkEnd w:id="4819"/>
      <w:bookmarkEnd w:id="4820"/>
      <w:bookmarkEnd w:id="4821"/>
      <w:bookmarkEnd w:id="4822"/>
      <w:bookmarkEnd w:id="4823"/>
      <w:bookmarkEnd w:id="4824"/>
      <w:bookmarkEnd w:id="4825"/>
    </w:p>
    <w:p w14:paraId="49C92A66" w14:textId="5E5F62CC" w:rsidR="00F524C2" w:rsidRDefault="00F524C2" w:rsidP="001879BA">
      <w:pPr>
        <w:pStyle w:val="BodyText"/>
      </w:pPr>
      <w:r>
        <w:t>This section explains the claims payment processing in HERMIT (</w:t>
      </w:r>
      <w:r w:rsidR="00E8455D">
        <w:t>SM &amp;</w:t>
      </w:r>
      <w:r>
        <w:t xml:space="preserve"> </w:t>
      </w:r>
      <w:r w:rsidR="00EC0D26">
        <w:t>AM</w:t>
      </w:r>
      <w:r>
        <w:t>).</w:t>
      </w:r>
    </w:p>
    <w:p w14:paraId="456C7783" w14:textId="3AC7FA39" w:rsidR="00F524C2" w:rsidRDefault="00F524C2" w:rsidP="006C3C3F">
      <w:pPr>
        <w:pStyle w:val="regularnumbers"/>
        <w:numPr>
          <w:ilvl w:val="0"/>
          <w:numId w:val="52"/>
        </w:numPr>
      </w:pPr>
      <w:r>
        <w:t xml:space="preserve">The claim transaction is generated when the claim is approved in the </w:t>
      </w:r>
      <w:r w:rsidR="00FC3979">
        <w:t>S</w:t>
      </w:r>
      <w:r w:rsidR="007E55A2">
        <w:t xml:space="preserve">ervicing </w:t>
      </w:r>
      <w:r w:rsidR="00FC3979">
        <w:t>M</w:t>
      </w:r>
      <w:r w:rsidR="007E55A2">
        <w:t>odule</w:t>
      </w:r>
      <w:r>
        <w:t xml:space="preserve">. These FHA cases are sent to the </w:t>
      </w:r>
      <w:r w:rsidR="00EC0D26">
        <w:t>A</w:t>
      </w:r>
      <w:r w:rsidR="007E55A2">
        <w:t xml:space="preserve">ccounting </w:t>
      </w:r>
      <w:r w:rsidR="00EC0D26">
        <w:t>M</w:t>
      </w:r>
      <w:r w:rsidR="007E55A2">
        <w:t>odule</w:t>
      </w:r>
      <w:r>
        <w:t xml:space="preserve"> for generation of payables via an interface file with exception to payment cancellation (documented in Cancel Payment section) or a No Pay flag (documented in No Pay Order section).</w:t>
      </w:r>
    </w:p>
    <w:p w14:paraId="29A02F92" w14:textId="2EF1B84B" w:rsidR="00F524C2" w:rsidRDefault="00F524C2" w:rsidP="00140EA9">
      <w:pPr>
        <w:pStyle w:val="regularnumbers"/>
      </w:pPr>
      <w:r>
        <w:t xml:space="preserve">The </w:t>
      </w:r>
      <w:r w:rsidR="00FC3979">
        <w:t>S</w:t>
      </w:r>
      <w:r w:rsidR="007E55A2">
        <w:t xml:space="preserve">ervicing </w:t>
      </w:r>
      <w:r w:rsidR="00FC3979">
        <w:t>M</w:t>
      </w:r>
      <w:r w:rsidR="007E55A2">
        <w:t>odule</w:t>
      </w:r>
      <w:r>
        <w:t xml:space="preserve"> assigns a batch ID and batch status for the payable request to track the payment status. Once the file is generated and sent to the </w:t>
      </w:r>
      <w:r w:rsidR="00EC0D26">
        <w:t>A</w:t>
      </w:r>
      <w:r w:rsidR="007E55A2">
        <w:t xml:space="preserve">ccounting </w:t>
      </w:r>
      <w:r w:rsidR="00EC0D26">
        <w:t>M</w:t>
      </w:r>
      <w:r w:rsidR="007E55A2">
        <w:t>odule</w:t>
      </w:r>
      <w:r>
        <w:t xml:space="preserve">, the batch status (Sent to GL - Held) is updated to indicate that the transaction has been sent to the </w:t>
      </w:r>
      <w:r w:rsidR="00EC0D26">
        <w:t>A</w:t>
      </w:r>
      <w:r w:rsidR="007E55A2">
        <w:t xml:space="preserve">ccounting </w:t>
      </w:r>
      <w:r w:rsidR="00EC0D26">
        <w:t>M</w:t>
      </w:r>
      <w:r w:rsidR="007E55A2">
        <w:t>odule</w:t>
      </w:r>
      <w:r>
        <w:t xml:space="preserve">. The system adds a new step Submitted for Payment on the claims timeline, this step is auto-completed with the date the interface file is sent to </w:t>
      </w:r>
      <w:r w:rsidR="00EC0D26">
        <w:t>A</w:t>
      </w:r>
      <w:r w:rsidR="007E55A2">
        <w:t xml:space="preserve">ccounting </w:t>
      </w:r>
      <w:r w:rsidR="00EC0D26">
        <w:t>M</w:t>
      </w:r>
      <w:r w:rsidR="007E55A2">
        <w:t>odule</w:t>
      </w:r>
      <w:r>
        <w:t>.</w:t>
      </w:r>
    </w:p>
    <w:p w14:paraId="014DC198" w14:textId="696EB68E" w:rsidR="00F524C2" w:rsidRDefault="00F524C2" w:rsidP="00140EA9">
      <w:pPr>
        <w:pStyle w:val="regularnumbers"/>
      </w:pPr>
      <w:r>
        <w:t xml:space="preserve">The </w:t>
      </w:r>
      <w:r w:rsidR="00EC0D26">
        <w:t>A</w:t>
      </w:r>
      <w:r w:rsidR="007E55A2">
        <w:t xml:space="preserve">ccounting </w:t>
      </w:r>
      <w:r w:rsidR="00EC0D26">
        <w:t>M</w:t>
      </w:r>
      <w:r w:rsidR="007E55A2">
        <w:t>odule</w:t>
      </w:r>
      <w:r>
        <w:t xml:space="preserve"> processes the file, records the payable in a held status and sends a response file to the </w:t>
      </w:r>
      <w:r w:rsidR="00FC3979">
        <w:t>S</w:t>
      </w:r>
      <w:r w:rsidR="007E55A2">
        <w:t xml:space="preserve">ervicing </w:t>
      </w:r>
      <w:r w:rsidR="00FC3979">
        <w:t>M</w:t>
      </w:r>
      <w:r w:rsidR="007E55A2">
        <w:t>odule</w:t>
      </w:r>
      <w:r>
        <w:t xml:space="preserve">. The </w:t>
      </w:r>
      <w:r w:rsidR="00FC3979">
        <w:t>S</w:t>
      </w:r>
      <w:r w:rsidR="007E55A2">
        <w:t xml:space="preserve">ervicing </w:t>
      </w:r>
      <w:r w:rsidR="00FC3979">
        <w:t>M</w:t>
      </w:r>
      <w:r w:rsidR="007E55A2">
        <w:t>odule</w:t>
      </w:r>
      <w:r>
        <w:t xml:space="preserve"> processes the response file from the </w:t>
      </w:r>
      <w:r w:rsidR="00EC0D26">
        <w:t>A</w:t>
      </w:r>
      <w:r w:rsidR="007E55A2">
        <w:t xml:space="preserve">ccounting </w:t>
      </w:r>
      <w:r w:rsidR="00EC0D26">
        <w:t>M</w:t>
      </w:r>
      <w:r w:rsidR="007E55A2">
        <w:t>odule</w:t>
      </w:r>
      <w:r>
        <w:t xml:space="preserve"> and updates the batch status (Success – Held). </w:t>
      </w:r>
    </w:p>
    <w:p w14:paraId="27AD7978" w14:textId="5E9CF8E1" w:rsidR="00F524C2" w:rsidRDefault="00F524C2" w:rsidP="00140EA9">
      <w:pPr>
        <w:pStyle w:val="regularnumbers"/>
      </w:pPr>
      <w:r>
        <w:t xml:space="preserve">The </w:t>
      </w:r>
      <w:r w:rsidR="00FC3979">
        <w:t>S</w:t>
      </w:r>
      <w:r w:rsidR="007E55A2">
        <w:t xml:space="preserve">ervicing </w:t>
      </w:r>
      <w:r w:rsidR="00FC3979">
        <w:t>M</w:t>
      </w:r>
      <w:r w:rsidR="007E55A2">
        <w:t>odule</w:t>
      </w:r>
      <w:r>
        <w:t xml:space="preserve"> sends the release transaction to the </w:t>
      </w:r>
      <w:r w:rsidR="00EC0D26">
        <w:t>A</w:t>
      </w:r>
      <w:r w:rsidR="007E55A2">
        <w:t xml:space="preserve">ccounting </w:t>
      </w:r>
      <w:r w:rsidR="00EC0D26">
        <w:t>M</w:t>
      </w:r>
      <w:r w:rsidR="007E55A2">
        <w:t>odule</w:t>
      </w:r>
      <w:r>
        <w:t xml:space="preserve"> via an interface file. The </w:t>
      </w:r>
      <w:r w:rsidR="00EC0D26">
        <w:t>A</w:t>
      </w:r>
      <w:r w:rsidR="007E55A2">
        <w:t xml:space="preserve">ccounting </w:t>
      </w:r>
      <w:r w:rsidR="00EC0D26">
        <w:t>M</w:t>
      </w:r>
      <w:r w:rsidR="007E55A2">
        <w:t>odule</w:t>
      </w:r>
      <w:r>
        <w:t xml:space="preserve"> processes the file, records the payable in the release status and sends a response file to the </w:t>
      </w:r>
      <w:r w:rsidR="00FC3979">
        <w:t>S</w:t>
      </w:r>
      <w:r w:rsidR="007E55A2">
        <w:t xml:space="preserve">ervicing </w:t>
      </w:r>
      <w:r w:rsidR="00FC3979">
        <w:t>M</w:t>
      </w:r>
      <w:r w:rsidR="007E55A2">
        <w:t>odule</w:t>
      </w:r>
      <w:r>
        <w:t xml:space="preserve">. The </w:t>
      </w:r>
      <w:r w:rsidR="00FC3979">
        <w:t>S</w:t>
      </w:r>
      <w:r w:rsidR="007E55A2">
        <w:t xml:space="preserve">ervicing </w:t>
      </w:r>
      <w:r w:rsidR="00FC3979">
        <w:t>M</w:t>
      </w:r>
      <w:r w:rsidR="007E55A2">
        <w:t>odule</w:t>
      </w:r>
      <w:r>
        <w:t xml:space="preserve"> processes the response file from the </w:t>
      </w:r>
      <w:r w:rsidR="00EC0D26">
        <w:t>A</w:t>
      </w:r>
      <w:r w:rsidR="007E55A2">
        <w:t xml:space="preserve">ccounting </w:t>
      </w:r>
      <w:r w:rsidR="00EC0D26">
        <w:t>M</w:t>
      </w:r>
      <w:r w:rsidR="007E55A2">
        <w:t>odule</w:t>
      </w:r>
      <w:r>
        <w:t xml:space="preserve"> and updates the batch status (Success – Disburse). </w:t>
      </w:r>
    </w:p>
    <w:p w14:paraId="4519B33E" w14:textId="2AA19779" w:rsidR="00F524C2" w:rsidRDefault="00E04CEC" w:rsidP="00140EA9">
      <w:pPr>
        <w:pStyle w:val="regularnumbers"/>
      </w:pPr>
      <w:r w:rsidRPr="00E04CEC">
        <w:t xml:space="preserve">The HUD Financial Operations and Control Section (FOCS) will receive the PM 103 report for the claims processed in the </w:t>
      </w:r>
      <w:r w:rsidR="00EC0D26">
        <w:t>A</w:t>
      </w:r>
      <w:r w:rsidR="007E55A2">
        <w:t xml:space="preserve">ccounting </w:t>
      </w:r>
      <w:r w:rsidR="00EC0D26">
        <w:t>M</w:t>
      </w:r>
      <w:r w:rsidR="007E55A2">
        <w:t>odule</w:t>
      </w:r>
      <w:r w:rsidRPr="00E04CEC">
        <w:t xml:space="preserve">. The HUD FOCS will generate the claims batch transmittal report from the Transmittals screen in the </w:t>
      </w:r>
      <w:r w:rsidR="00FC3979">
        <w:t>S</w:t>
      </w:r>
      <w:r w:rsidR="007E55A2">
        <w:t xml:space="preserve">ervicing </w:t>
      </w:r>
      <w:r w:rsidR="00FC3979">
        <w:t>M</w:t>
      </w:r>
      <w:r w:rsidR="007E55A2">
        <w:t>odule</w:t>
      </w:r>
      <w:r w:rsidRPr="00E04CEC">
        <w:t xml:space="preserve"> and manually validate the claims batch transmittal report against the PM 103.  Upon completion, the HUD FOCS will populate the Disbursement Transmittal Report and send, via email or fax, the Disbursement Transmittal Report along with the Claims Payable Batch Transmittal Report to HUD's CMB.</w:t>
      </w:r>
    </w:p>
    <w:p w14:paraId="05FE2E07" w14:textId="3D0DC381" w:rsidR="00F524C2" w:rsidRDefault="00F524C2" w:rsidP="00140EA9">
      <w:pPr>
        <w:pStyle w:val="regularnumbers"/>
      </w:pPr>
      <w:r>
        <w:t xml:space="preserve">The CMB will complete budget check processes in the FHASL and attach the budget check report to the transmittal.  The </w:t>
      </w:r>
      <w:r w:rsidR="00EC0D26">
        <w:t>A</w:t>
      </w:r>
      <w:r w:rsidR="007E55A2">
        <w:t xml:space="preserve">ccounting </w:t>
      </w:r>
      <w:r w:rsidR="00EC0D26">
        <w:t>M</w:t>
      </w:r>
      <w:r w:rsidR="007E55A2">
        <w:t>odule</w:t>
      </w:r>
      <w:r>
        <w:t xml:space="preserve"> will generate a disbursement schedule file in Treasury SPS format for all daily approved claims payable requests.  The daily SPS files will be placed on the HUD server for access by CMB.</w:t>
      </w:r>
    </w:p>
    <w:p w14:paraId="03386BE8" w14:textId="11273712" w:rsidR="00F524C2" w:rsidRDefault="00F524C2" w:rsidP="00140EA9">
      <w:pPr>
        <w:pStyle w:val="regularnumbers"/>
      </w:pPr>
      <w:r>
        <w:t xml:space="preserve">The completed, approved transmittal with all attachments is used by a CMB DEO to select the appropriate </w:t>
      </w:r>
      <w:r w:rsidR="00EC0D26">
        <w:t>A</w:t>
      </w:r>
      <w:r w:rsidR="007E55A2">
        <w:t xml:space="preserve">ccounting </w:t>
      </w:r>
      <w:r w:rsidR="00EC0D26">
        <w:t>M</w:t>
      </w:r>
      <w:r w:rsidR="007E55A2">
        <w:t>odule</w:t>
      </w:r>
      <w:r>
        <w:t xml:space="preserve"> Disbursement files placed on HUD’s server for final review.  If the disbursement file and Disbursement Transmittal Report are in agreement, a CMB certifying officer certifies the schedules and transmits them to the Treasury Regional Finance Center for payment.   </w:t>
      </w:r>
    </w:p>
    <w:p w14:paraId="269060F3" w14:textId="6E279340" w:rsidR="00F524C2" w:rsidRDefault="00F524C2" w:rsidP="00140EA9">
      <w:pPr>
        <w:pStyle w:val="regularnumbers"/>
      </w:pPr>
      <w:r>
        <w:t xml:space="preserve">Once Treasury completes the payments, the HERMIT accounting support team will download the RFC report and confirm the payment schedules in the </w:t>
      </w:r>
      <w:r w:rsidR="00EC0D26">
        <w:t>A</w:t>
      </w:r>
      <w:r w:rsidR="007E55A2">
        <w:t xml:space="preserve">ccounting </w:t>
      </w:r>
      <w:r w:rsidR="00EC0D26">
        <w:t>M</w:t>
      </w:r>
      <w:r w:rsidR="007E55A2">
        <w:t>odule</w:t>
      </w:r>
      <w:r>
        <w:t xml:space="preserve">.   The </w:t>
      </w:r>
      <w:r w:rsidR="00EC0D26">
        <w:t>A</w:t>
      </w:r>
      <w:r w:rsidR="007E55A2">
        <w:t xml:space="preserve">ccounting </w:t>
      </w:r>
      <w:r w:rsidR="00EC0D26">
        <w:t>M</w:t>
      </w:r>
      <w:r w:rsidR="007E55A2">
        <w:t>odule</w:t>
      </w:r>
      <w:r>
        <w:t xml:space="preserve"> will then send the disbursement confirmation to the </w:t>
      </w:r>
      <w:r w:rsidR="00FC3979">
        <w:t>S</w:t>
      </w:r>
      <w:r w:rsidR="007E55A2">
        <w:t xml:space="preserve">ervicing </w:t>
      </w:r>
      <w:r w:rsidR="00FC3979">
        <w:t>M</w:t>
      </w:r>
      <w:r w:rsidR="007E55A2">
        <w:t>odule</w:t>
      </w:r>
      <w:r>
        <w:t xml:space="preserve"> via an interface file. </w:t>
      </w:r>
    </w:p>
    <w:p w14:paraId="0BE41091" w14:textId="272CD1F4" w:rsidR="00F524C2" w:rsidRDefault="00F524C2" w:rsidP="00140EA9">
      <w:pPr>
        <w:pStyle w:val="regularnumbers"/>
      </w:pPr>
      <w:r>
        <w:t xml:space="preserve">The </w:t>
      </w:r>
      <w:r w:rsidR="00FC3979">
        <w:t>S</w:t>
      </w:r>
      <w:r w:rsidR="007E55A2">
        <w:t xml:space="preserve">ervicing </w:t>
      </w:r>
      <w:r w:rsidR="00FC3979">
        <w:t>M</w:t>
      </w:r>
      <w:r w:rsidR="007E55A2">
        <w:t>odule</w:t>
      </w:r>
      <w:r>
        <w:t xml:space="preserve"> processes this file and the batch status is updated to Disbursed. The system updates the claim status to Paid and adds a step Claim Paid on the claims timeline, this step </w:t>
      </w:r>
      <w:r w:rsidR="00667214">
        <w:t xml:space="preserve">completion date </w:t>
      </w:r>
      <w:r>
        <w:t xml:space="preserve">is </w:t>
      </w:r>
      <w:r w:rsidR="00667214">
        <w:t>set to</w:t>
      </w:r>
      <w:r>
        <w:t xml:space="preserve"> the date </w:t>
      </w:r>
      <w:r w:rsidR="006E4BD1">
        <w:t>sent from</w:t>
      </w:r>
      <w:r w:rsidR="00667214">
        <w:t xml:space="preserve"> Accounting: this reflects the date HUD sen</w:t>
      </w:r>
      <w:r w:rsidR="006E4BD1">
        <w:t>t</w:t>
      </w:r>
      <w:r w:rsidR="00667214">
        <w:t xml:space="preserve"> the claim payment funds. The create date on the step is auto-completed with the date </w:t>
      </w:r>
      <w:r>
        <w:t>the file has been processed.</w:t>
      </w:r>
    </w:p>
    <w:p w14:paraId="475C3D54" w14:textId="73951204" w:rsidR="00F524C2" w:rsidRDefault="00F524C2" w:rsidP="001879BA">
      <w:pPr>
        <w:pStyle w:val="BodyText"/>
      </w:pPr>
      <w:r>
        <w:t xml:space="preserve">The table below shows the claim </w:t>
      </w:r>
      <w:r w:rsidR="00BF0105">
        <w:t>type</w:t>
      </w:r>
      <w:r>
        <w:t xml:space="preserve">, case status and case sub-status updates upon receipt of payment confirmation from </w:t>
      </w:r>
      <w:r w:rsidR="00EC0D26">
        <w:t>AM</w:t>
      </w:r>
      <w:r>
        <w:t>:</w:t>
      </w:r>
    </w:p>
    <w:tbl>
      <w:tblPr>
        <w:tblW w:w="2900" w:type="pct"/>
        <w:jc w:val="center"/>
        <w:tblCellMar>
          <w:left w:w="0" w:type="dxa"/>
          <w:right w:w="0" w:type="dxa"/>
        </w:tblCellMar>
        <w:tblLook w:val="04A0" w:firstRow="1" w:lastRow="0" w:firstColumn="1" w:lastColumn="0" w:noHBand="0" w:noVBand="1"/>
      </w:tblPr>
      <w:tblGrid>
        <w:gridCol w:w="1500"/>
        <w:gridCol w:w="1736"/>
        <w:gridCol w:w="2181"/>
      </w:tblGrid>
      <w:tr w:rsidR="00F524C2" w14:paraId="371B7C7B" w14:textId="77777777" w:rsidTr="00D514CC">
        <w:trPr>
          <w:tblHeader/>
          <w:jc w:val="center"/>
        </w:trPr>
        <w:tc>
          <w:tcPr>
            <w:tcW w:w="1385" w:type="pct"/>
            <w:tcBorders>
              <w:top w:val="single" w:sz="8" w:space="0" w:color="auto"/>
              <w:left w:val="single" w:sz="8" w:space="0" w:color="auto"/>
              <w:bottom w:val="single" w:sz="8" w:space="0" w:color="auto"/>
              <w:right w:val="single" w:sz="8" w:space="0" w:color="auto"/>
            </w:tcBorders>
            <w:shd w:val="clear" w:color="auto" w:fill="B8CCE4"/>
            <w:tcMar>
              <w:top w:w="0" w:type="dxa"/>
              <w:left w:w="108" w:type="dxa"/>
              <w:bottom w:w="0" w:type="dxa"/>
              <w:right w:w="108" w:type="dxa"/>
            </w:tcMar>
            <w:vAlign w:val="center"/>
            <w:hideMark/>
          </w:tcPr>
          <w:p w14:paraId="38A99143" w14:textId="77777777" w:rsidR="00F524C2" w:rsidRDefault="00F524C2" w:rsidP="000E443B">
            <w:pPr>
              <w:pStyle w:val="Tableheader"/>
            </w:pPr>
            <w:r>
              <w:t>Claim Type</w:t>
            </w:r>
          </w:p>
        </w:tc>
        <w:tc>
          <w:tcPr>
            <w:tcW w:w="1602" w:type="pct"/>
            <w:tcBorders>
              <w:top w:val="single" w:sz="8" w:space="0" w:color="auto"/>
              <w:left w:val="nil"/>
              <w:bottom w:val="single" w:sz="8" w:space="0" w:color="auto"/>
              <w:right w:val="single" w:sz="8" w:space="0" w:color="auto"/>
            </w:tcBorders>
            <w:shd w:val="clear" w:color="auto" w:fill="B8CCE4"/>
            <w:tcMar>
              <w:top w:w="0" w:type="dxa"/>
              <w:left w:w="108" w:type="dxa"/>
              <w:bottom w:w="0" w:type="dxa"/>
              <w:right w:w="108" w:type="dxa"/>
            </w:tcMar>
            <w:vAlign w:val="center"/>
            <w:hideMark/>
          </w:tcPr>
          <w:p w14:paraId="5C3697B2" w14:textId="77777777" w:rsidR="00F524C2" w:rsidRDefault="00F524C2" w:rsidP="000E443B">
            <w:pPr>
              <w:pStyle w:val="Tableheader"/>
            </w:pPr>
            <w:r>
              <w:t>Case Status</w:t>
            </w:r>
          </w:p>
        </w:tc>
        <w:tc>
          <w:tcPr>
            <w:tcW w:w="2013" w:type="pct"/>
            <w:tcBorders>
              <w:top w:val="single" w:sz="8" w:space="0" w:color="auto"/>
              <w:left w:val="nil"/>
              <w:bottom w:val="single" w:sz="8" w:space="0" w:color="auto"/>
              <w:right w:val="single" w:sz="8" w:space="0" w:color="auto"/>
            </w:tcBorders>
            <w:shd w:val="clear" w:color="auto" w:fill="B8CCE4"/>
            <w:tcMar>
              <w:top w:w="0" w:type="dxa"/>
              <w:left w:w="108" w:type="dxa"/>
              <w:bottom w:w="0" w:type="dxa"/>
              <w:right w:w="108" w:type="dxa"/>
            </w:tcMar>
            <w:vAlign w:val="center"/>
            <w:hideMark/>
          </w:tcPr>
          <w:p w14:paraId="35667822" w14:textId="77777777" w:rsidR="00F524C2" w:rsidRDefault="00F524C2" w:rsidP="000E443B">
            <w:pPr>
              <w:pStyle w:val="Tableheader"/>
            </w:pPr>
            <w:r>
              <w:t>Case Sub-Status</w:t>
            </w:r>
          </w:p>
        </w:tc>
      </w:tr>
      <w:tr w:rsidR="00F524C2" w14:paraId="6C0FE32C" w14:textId="77777777" w:rsidTr="00D514CC">
        <w:trPr>
          <w:jc w:val="center"/>
        </w:trPr>
        <w:tc>
          <w:tcPr>
            <w:tcW w:w="1385"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34834324" w14:textId="77777777" w:rsidR="00F524C2" w:rsidRDefault="00F524C2" w:rsidP="00F874DE">
            <w:pPr>
              <w:pStyle w:val="TableText"/>
              <w:jc w:val="both"/>
            </w:pPr>
            <w:r>
              <w:t>CT 21</w:t>
            </w:r>
          </w:p>
        </w:tc>
        <w:tc>
          <w:tcPr>
            <w:tcW w:w="160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2AB3885B" w14:textId="77777777" w:rsidR="00F524C2" w:rsidRDefault="00F524C2" w:rsidP="00F874DE">
            <w:pPr>
              <w:pStyle w:val="TableText"/>
              <w:jc w:val="both"/>
              <w:rPr>
                <w:caps/>
              </w:rPr>
            </w:pPr>
            <w:r>
              <w:t>Terminated</w:t>
            </w:r>
          </w:p>
        </w:tc>
        <w:tc>
          <w:tcPr>
            <w:tcW w:w="2013"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4482E173" w14:textId="77777777" w:rsidR="00F524C2" w:rsidRDefault="00F524C2" w:rsidP="00F874DE">
            <w:pPr>
              <w:pStyle w:val="TableText"/>
              <w:jc w:val="both"/>
            </w:pPr>
            <w:r>
              <w:t>Terminate – CT 21</w:t>
            </w:r>
          </w:p>
        </w:tc>
      </w:tr>
      <w:tr w:rsidR="00F524C2" w14:paraId="50DD2A21" w14:textId="77777777" w:rsidTr="00D514CC">
        <w:trPr>
          <w:jc w:val="center"/>
        </w:trPr>
        <w:tc>
          <w:tcPr>
            <w:tcW w:w="1385"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388B0C7D" w14:textId="77777777" w:rsidR="00F524C2" w:rsidRDefault="00F524C2" w:rsidP="00F874DE">
            <w:pPr>
              <w:pStyle w:val="TableText"/>
              <w:jc w:val="both"/>
            </w:pPr>
            <w:r>
              <w:t>CT 22</w:t>
            </w:r>
          </w:p>
        </w:tc>
        <w:tc>
          <w:tcPr>
            <w:tcW w:w="160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496AFAD7" w14:textId="77777777" w:rsidR="00F524C2" w:rsidRDefault="00F524C2" w:rsidP="00F874DE">
            <w:pPr>
              <w:pStyle w:val="TableText"/>
              <w:jc w:val="both"/>
            </w:pPr>
            <w:r>
              <w:t>No Update</w:t>
            </w:r>
          </w:p>
        </w:tc>
        <w:tc>
          <w:tcPr>
            <w:tcW w:w="2013"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2825E55F" w14:textId="77777777" w:rsidR="00F524C2" w:rsidRDefault="00F524C2" w:rsidP="00F874DE">
            <w:pPr>
              <w:pStyle w:val="TableText"/>
              <w:jc w:val="both"/>
            </w:pPr>
            <w:r>
              <w:t>No Update</w:t>
            </w:r>
          </w:p>
        </w:tc>
      </w:tr>
      <w:tr w:rsidR="00F524C2" w14:paraId="1BE8AB45" w14:textId="77777777" w:rsidTr="00D514CC">
        <w:trPr>
          <w:jc w:val="center"/>
        </w:trPr>
        <w:tc>
          <w:tcPr>
            <w:tcW w:w="1385"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4FA60BCE" w14:textId="77777777" w:rsidR="00F524C2" w:rsidRDefault="00F524C2" w:rsidP="00F874DE">
            <w:pPr>
              <w:pStyle w:val="TableText"/>
              <w:jc w:val="both"/>
            </w:pPr>
            <w:r>
              <w:t>CT 23</w:t>
            </w:r>
          </w:p>
        </w:tc>
        <w:tc>
          <w:tcPr>
            <w:tcW w:w="160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301FB32E" w14:textId="77777777" w:rsidR="00F524C2" w:rsidRDefault="00F524C2" w:rsidP="00F874DE">
            <w:pPr>
              <w:pStyle w:val="TableText"/>
              <w:jc w:val="both"/>
            </w:pPr>
            <w:r>
              <w:t>Terminated</w:t>
            </w:r>
          </w:p>
        </w:tc>
        <w:tc>
          <w:tcPr>
            <w:tcW w:w="2013"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4B29C147" w14:textId="77777777" w:rsidR="00F524C2" w:rsidRDefault="00F524C2" w:rsidP="00F874DE">
            <w:pPr>
              <w:pStyle w:val="TableText"/>
              <w:jc w:val="both"/>
            </w:pPr>
            <w:r>
              <w:t>Terminate – CT 23</w:t>
            </w:r>
          </w:p>
        </w:tc>
      </w:tr>
      <w:tr w:rsidR="00F524C2" w14:paraId="142C7EE0" w14:textId="77777777" w:rsidTr="00D514CC">
        <w:trPr>
          <w:jc w:val="center"/>
        </w:trPr>
        <w:tc>
          <w:tcPr>
            <w:tcW w:w="1385" w:type="pct"/>
            <w:tcBorders>
              <w:top w:val="nil"/>
              <w:left w:val="single" w:sz="8" w:space="0" w:color="auto"/>
              <w:bottom w:val="single" w:sz="8" w:space="0" w:color="auto"/>
              <w:right w:val="single" w:sz="8" w:space="0" w:color="auto"/>
            </w:tcBorders>
            <w:tcMar>
              <w:top w:w="0" w:type="dxa"/>
              <w:left w:w="108" w:type="dxa"/>
              <w:bottom w:w="0" w:type="dxa"/>
              <w:right w:w="108" w:type="dxa"/>
            </w:tcMar>
            <w:vAlign w:val="center"/>
            <w:hideMark/>
          </w:tcPr>
          <w:p w14:paraId="47FF2DD0" w14:textId="77777777" w:rsidR="00F524C2" w:rsidRDefault="00F524C2" w:rsidP="00F874DE">
            <w:pPr>
              <w:pStyle w:val="TableText"/>
              <w:jc w:val="both"/>
            </w:pPr>
            <w:r>
              <w:t>CT 24</w:t>
            </w:r>
          </w:p>
        </w:tc>
        <w:tc>
          <w:tcPr>
            <w:tcW w:w="1602"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238D63CC" w14:textId="49B1C725" w:rsidR="00F524C2" w:rsidRDefault="00891A24" w:rsidP="00F874DE">
            <w:pPr>
              <w:pStyle w:val="TableText"/>
              <w:jc w:val="both"/>
            </w:pPr>
            <w:r>
              <w:t>Terminate</w:t>
            </w:r>
            <w:r w:rsidR="00496B76">
              <w:t>d</w:t>
            </w:r>
          </w:p>
        </w:tc>
        <w:tc>
          <w:tcPr>
            <w:tcW w:w="2013" w:type="pct"/>
            <w:tcBorders>
              <w:top w:val="nil"/>
              <w:left w:val="nil"/>
              <w:bottom w:val="single" w:sz="8" w:space="0" w:color="auto"/>
              <w:right w:val="single" w:sz="8" w:space="0" w:color="auto"/>
            </w:tcBorders>
            <w:tcMar>
              <w:top w:w="0" w:type="dxa"/>
              <w:left w:w="108" w:type="dxa"/>
              <w:bottom w:w="0" w:type="dxa"/>
              <w:right w:w="108" w:type="dxa"/>
            </w:tcMar>
            <w:vAlign w:val="center"/>
            <w:hideMark/>
          </w:tcPr>
          <w:p w14:paraId="023A5DC8" w14:textId="18CF3770" w:rsidR="00F524C2" w:rsidRDefault="00496B76" w:rsidP="00ED431E">
            <w:pPr>
              <w:pStyle w:val="TableText"/>
              <w:jc w:val="both"/>
            </w:pPr>
            <w:r>
              <w:t>Terminate – CT 21/23</w:t>
            </w:r>
          </w:p>
        </w:tc>
      </w:tr>
    </w:tbl>
    <w:p w14:paraId="4AB076C6" w14:textId="3C939238" w:rsidR="00B20DCB" w:rsidRPr="00833A22" w:rsidRDefault="005F0405" w:rsidP="00833A22">
      <w:pPr>
        <w:pStyle w:val="TableCaption"/>
        <w:rPr>
          <w:rFonts w:ascii="Times New Roman" w:hAnsi="Times New Roman"/>
          <w:sz w:val="24"/>
        </w:rPr>
      </w:pPr>
      <w:bookmarkStart w:id="4826" w:name="_Toc90643822"/>
      <w:bookmarkStart w:id="4827" w:name="_Toc230163814"/>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8</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8</w:t>
      </w:r>
      <w:r w:rsidR="00764635">
        <w:rPr>
          <w:noProof/>
        </w:rPr>
        <w:fldChar w:fldCharType="end"/>
      </w:r>
      <w:r w:rsidR="00F524C2">
        <w:rPr>
          <w:noProof/>
        </w:rPr>
        <w:t>: Update of Case Status and Case Sub-S</w:t>
      </w:r>
      <w:r w:rsidR="00D9200C">
        <w:rPr>
          <w:noProof/>
        </w:rPr>
        <w:t xml:space="preserve">tatus </w:t>
      </w:r>
      <w:r w:rsidR="00F524C2">
        <w:rPr>
          <w:noProof/>
        </w:rPr>
        <w:t>- R</w:t>
      </w:r>
      <w:r w:rsidR="00F06F93">
        <w:rPr>
          <w:noProof/>
        </w:rPr>
        <w:t>e</w:t>
      </w:r>
      <w:r w:rsidR="00D9200C">
        <w:rPr>
          <w:noProof/>
        </w:rPr>
        <w:t xml:space="preserve">ceipt of </w:t>
      </w:r>
      <w:r w:rsidR="00F524C2">
        <w:rPr>
          <w:noProof/>
        </w:rPr>
        <w:t>Payment C</w:t>
      </w:r>
      <w:r w:rsidR="00D9200C">
        <w:rPr>
          <w:noProof/>
        </w:rPr>
        <w:t>onfirmation</w:t>
      </w:r>
      <w:bookmarkEnd w:id="4826"/>
      <w:bookmarkEnd w:id="4827"/>
    </w:p>
    <w:p w14:paraId="6F20A80C" w14:textId="0F66E0FB" w:rsidR="00890A76" w:rsidRPr="00833A22" w:rsidRDefault="00890A76" w:rsidP="00833A22">
      <w:pPr>
        <w:pStyle w:val="Heading2"/>
        <w:jc w:val="both"/>
      </w:pPr>
      <w:bookmarkStart w:id="4828" w:name="_Toc11334976"/>
      <w:bookmarkStart w:id="4829" w:name="_Toc74052213"/>
      <w:bookmarkStart w:id="4830" w:name="_Toc90643598"/>
      <w:bookmarkStart w:id="4831" w:name="_Toc230163543"/>
      <w:r w:rsidRPr="00833A22">
        <w:t>Claim Reimbursements - Over Claims: Servicers remit funds to HUD via HERMIT</w:t>
      </w:r>
      <w:bookmarkEnd w:id="4828"/>
      <w:bookmarkEnd w:id="4829"/>
      <w:bookmarkEnd w:id="4830"/>
      <w:bookmarkEnd w:id="4831"/>
    </w:p>
    <w:p w14:paraId="76E4CAE5" w14:textId="77777777" w:rsidR="00045FF3" w:rsidRDefault="00045FF3" w:rsidP="000C5274">
      <w:pPr>
        <w:jc w:val="both"/>
        <w:rPr>
          <w:rFonts w:ascii="Cambria" w:eastAsiaTheme="minorHAnsi" w:hAnsi="Cambria"/>
        </w:rPr>
      </w:pPr>
      <w:bookmarkStart w:id="4832" w:name="_Toc499823352"/>
      <w:r>
        <w:rPr>
          <w:rFonts w:ascii="Cambria" w:hAnsi="Cambria"/>
        </w:rPr>
        <w:t xml:space="preserve">HECM Over Claim functionality is available in HERMIT for CT21, CT22 (via DCR), CT23, and CT24 claims. The purpose of the Over Claim process is for servicers to use HERMIT to remit funds automatically to HUD as needed after a claim was paid.  </w:t>
      </w:r>
    </w:p>
    <w:p w14:paraId="42489B6B" w14:textId="30E52CFC" w:rsidR="00045FF3" w:rsidRDefault="00045FF3" w:rsidP="000C5274">
      <w:pPr>
        <w:jc w:val="both"/>
        <w:rPr>
          <w:rFonts w:ascii="Cambria" w:hAnsi="Cambria"/>
        </w:rPr>
      </w:pPr>
      <w:r>
        <w:rPr>
          <w:rFonts w:ascii="Cambria" w:hAnsi="Cambria"/>
        </w:rPr>
        <w:t xml:space="preserve">The Over Claim transactions will be entered at the case level in the </w:t>
      </w:r>
      <w:r w:rsidR="00FC3979">
        <w:rPr>
          <w:rFonts w:ascii="Cambria" w:hAnsi="Cambria"/>
        </w:rPr>
        <w:t>SM</w:t>
      </w:r>
      <w:r>
        <w:rPr>
          <w:rFonts w:ascii="Cambria" w:hAnsi="Cambria"/>
        </w:rPr>
        <w:t xml:space="preserve">.  The Over Claim Transaction(s) cannot be entered in HERMIT unless a Claim Type 21, 22 (via DCR), 23 or 24 has previously been paid on the case through HERMIT.  </w:t>
      </w:r>
      <w:r w:rsidR="00DB4825">
        <w:rPr>
          <w:rFonts w:ascii="Cambria" w:hAnsi="Cambria"/>
        </w:rPr>
        <w:t xml:space="preserve">Over Claim </w:t>
      </w:r>
      <w:r w:rsidR="00DB4825" w:rsidRPr="00DB4825">
        <w:rPr>
          <w:rFonts w:ascii="Cambria" w:hAnsi="Cambria"/>
        </w:rPr>
        <w:t xml:space="preserve">transactions </w:t>
      </w:r>
      <w:r w:rsidR="00DB4825">
        <w:rPr>
          <w:rFonts w:ascii="Cambria" w:hAnsi="Cambria"/>
        </w:rPr>
        <w:t xml:space="preserve">are </w:t>
      </w:r>
      <w:r w:rsidR="00DB4825" w:rsidRPr="00DB4825">
        <w:rPr>
          <w:rFonts w:ascii="Cambria" w:hAnsi="Cambria"/>
        </w:rPr>
        <w:t xml:space="preserve">processed through the </w:t>
      </w:r>
      <w:r w:rsidR="00EC0D26">
        <w:rPr>
          <w:rFonts w:ascii="Cambria" w:hAnsi="Cambria"/>
        </w:rPr>
        <w:t>AM</w:t>
      </w:r>
      <w:r w:rsidR="00DB4825" w:rsidRPr="00DB4825">
        <w:rPr>
          <w:rFonts w:ascii="Cambria" w:hAnsi="Cambria"/>
        </w:rPr>
        <w:t xml:space="preserve">, which will </w:t>
      </w:r>
      <w:r w:rsidR="00DB4825">
        <w:rPr>
          <w:rFonts w:ascii="Cambria" w:hAnsi="Cambria"/>
        </w:rPr>
        <w:t xml:space="preserve">be </w:t>
      </w:r>
      <w:r w:rsidR="00DB4825" w:rsidRPr="00DB4825">
        <w:rPr>
          <w:rFonts w:ascii="Cambria" w:hAnsi="Cambria"/>
        </w:rPr>
        <w:t xml:space="preserve">collected via the existing Pay.Gov application designed for the Claims Accounting Area. </w:t>
      </w:r>
      <w:r>
        <w:rPr>
          <w:rFonts w:ascii="Cambria" w:hAnsi="Cambria"/>
        </w:rPr>
        <w:t>A new HERMIT Over Claim report is also available which will allow reports to be pulled to view Over Claim transactions that were entered into HERMIT.</w:t>
      </w:r>
    </w:p>
    <w:p w14:paraId="5ABB412F" w14:textId="4B35BA7F" w:rsidR="00890A76" w:rsidRDefault="00890A76" w:rsidP="00372B16">
      <w:pPr>
        <w:pStyle w:val="Heading3"/>
        <w:ind w:left="1080" w:hanging="1080"/>
        <w:jc w:val="both"/>
      </w:pPr>
      <w:bookmarkStart w:id="4833" w:name="_Toc11334977"/>
      <w:bookmarkStart w:id="4834" w:name="_Toc74052214"/>
      <w:bookmarkStart w:id="4835" w:name="_Toc90643599"/>
      <w:bookmarkStart w:id="4836" w:name="_Toc230163544"/>
      <w:r w:rsidRPr="00372B16">
        <w:t xml:space="preserve">HECM Over Claim Transaction Codes </w:t>
      </w:r>
      <w:bookmarkStart w:id="4837" w:name="_Hlk497725469"/>
      <w:bookmarkEnd w:id="4832"/>
      <w:r w:rsidRPr="00372B16">
        <w:t>available for the remittance of HECM Over Claims:</w:t>
      </w:r>
      <w:bookmarkEnd w:id="4833"/>
      <w:bookmarkEnd w:id="4834"/>
      <w:bookmarkEnd w:id="4835"/>
      <w:bookmarkEnd w:id="4836"/>
    </w:p>
    <w:p w14:paraId="5CC0953E" w14:textId="77777777" w:rsidR="00890A76" w:rsidRPr="00B754E8" w:rsidRDefault="00890A76" w:rsidP="006C3C3F">
      <w:pPr>
        <w:pStyle w:val="ListParagraph"/>
        <w:numPr>
          <w:ilvl w:val="0"/>
          <w:numId w:val="75"/>
        </w:numPr>
        <w:spacing w:before="120" w:after="120" w:line="240" w:lineRule="auto"/>
        <w:ind w:left="1080"/>
        <w:rPr>
          <w:rFonts w:ascii="Cambria" w:hAnsi="Cambria"/>
          <w:bCs/>
          <w:lang w:bidi="en-US"/>
        </w:rPr>
      </w:pPr>
      <w:r w:rsidRPr="00B754E8">
        <w:rPr>
          <w:rFonts w:ascii="Cambria" w:hAnsi="Cambria"/>
          <w:bCs/>
          <w:lang w:bidi="en-US"/>
        </w:rPr>
        <w:t>Claim Type 21 – Over Claim</w:t>
      </w:r>
    </w:p>
    <w:p w14:paraId="632A5E50" w14:textId="340DF246" w:rsidR="00890A76" w:rsidRPr="00B754E8" w:rsidRDefault="00890A76" w:rsidP="006C3C3F">
      <w:pPr>
        <w:pStyle w:val="ListParagraph"/>
        <w:numPr>
          <w:ilvl w:val="0"/>
          <w:numId w:val="75"/>
        </w:numPr>
        <w:spacing w:before="120" w:after="120" w:line="240" w:lineRule="auto"/>
        <w:ind w:left="1080"/>
        <w:rPr>
          <w:rFonts w:ascii="Cambria" w:hAnsi="Cambria"/>
          <w:bCs/>
          <w:lang w:bidi="en-US"/>
        </w:rPr>
      </w:pPr>
      <w:r w:rsidRPr="00B754E8">
        <w:rPr>
          <w:rFonts w:ascii="Cambria" w:hAnsi="Cambria"/>
          <w:bCs/>
          <w:lang w:bidi="en-US"/>
        </w:rPr>
        <w:t>Claim Type 22 – Over Claim</w:t>
      </w:r>
      <w:r w:rsidR="00045FF3">
        <w:rPr>
          <w:rFonts w:ascii="Cambria" w:hAnsi="Cambria"/>
          <w:bCs/>
          <w:lang w:bidi="en-US"/>
        </w:rPr>
        <w:t xml:space="preserve"> </w:t>
      </w:r>
      <w:r w:rsidR="00DF6F87">
        <w:rPr>
          <w:rFonts w:ascii="Cambria" w:hAnsi="Cambria"/>
          <w:bCs/>
          <w:lang w:bidi="en-US"/>
        </w:rPr>
        <w:t xml:space="preserve">or </w:t>
      </w:r>
      <w:r w:rsidR="00DF6F87" w:rsidRPr="00B754E8">
        <w:rPr>
          <w:rFonts w:ascii="Cambria" w:hAnsi="Cambria"/>
          <w:bCs/>
          <w:lang w:bidi="en-US"/>
        </w:rPr>
        <w:t>Claim Type 2</w:t>
      </w:r>
      <w:r w:rsidR="00DF6F87">
        <w:rPr>
          <w:rFonts w:ascii="Cambria" w:hAnsi="Cambria"/>
          <w:bCs/>
          <w:lang w:bidi="en-US"/>
        </w:rPr>
        <w:t>0</w:t>
      </w:r>
      <w:r w:rsidR="00DF6F87" w:rsidRPr="00B754E8">
        <w:rPr>
          <w:rFonts w:ascii="Cambria" w:hAnsi="Cambria"/>
          <w:bCs/>
          <w:lang w:bidi="en-US"/>
        </w:rPr>
        <w:t xml:space="preserve"> – Over Claim</w:t>
      </w:r>
      <w:r w:rsidR="00DF6F87">
        <w:rPr>
          <w:rFonts w:ascii="Cambria" w:hAnsi="Cambria"/>
          <w:bCs/>
          <w:lang w:bidi="en-US"/>
        </w:rPr>
        <w:t xml:space="preserve"> </w:t>
      </w:r>
      <w:r w:rsidR="00045FF3">
        <w:rPr>
          <w:rFonts w:ascii="Cambria" w:hAnsi="Cambria"/>
          <w:bCs/>
          <w:lang w:bidi="en-US"/>
        </w:rPr>
        <w:t>(DCR only)</w:t>
      </w:r>
    </w:p>
    <w:p w14:paraId="6B710764" w14:textId="77777777" w:rsidR="00890A76" w:rsidRPr="00B754E8" w:rsidRDefault="00890A76" w:rsidP="006C3C3F">
      <w:pPr>
        <w:pStyle w:val="ListParagraph"/>
        <w:numPr>
          <w:ilvl w:val="0"/>
          <w:numId w:val="75"/>
        </w:numPr>
        <w:spacing w:before="120" w:after="120" w:line="240" w:lineRule="auto"/>
        <w:ind w:left="1080"/>
        <w:rPr>
          <w:rFonts w:ascii="Cambria" w:hAnsi="Cambria"/>
          <w:bCs/>
          <w:lang w:bidi="en-US"/>
        </w:rPr>
      </w:pPr>
      <w:r w:rsidRPr="00B754E8">
        <w:rPr>
          <w:rFonts w:ascii="Cambria" w:hAnsi="Cambria"/>
          <w:bCs/>
          <w:lang w:bidi="en-US"/>
        </w:rPr>
        <w:t>Claim Type 23 – Over Claim</w:t>
      </w:r>
    </w:p>
    <w:p w14:paraId="1E1C9217" w14:textId="64E11D34" w:rsidR="00890A76" w:rsidRPr="00833A22" w:rsidRDefault="00890A76" w:rsidP="00833A22">
      <w:pPr>
        <w:pStyle w:val="ListParagraph"/>
        <w:numPr>
          <w:ilvl w:val="0"/>
          <w:numId w:val="75"/>
        </w:numPr>
        <w:spacing w:before="120" w:after="120" w:line="240" w:lineRule="auto"/>
        <w:ind w:left="1080"/>
        <w:rPr>
          <w:rFonts w:ascii="Cambria" w:hAnsi="Cambria"/>
          <w:bCs/>
          <w:lang w:bidi="en-US"/>
        </w:rPr>
      </w:pPr>
      <w:r w:rsidRPr="00B754E8">
        <w:rPr>
          <w:rFonts w:ascii="Cambria" w:hAnsi="Cambria"/>
          <w:bCs/>
          <w:lang w:bidi="en-US"/>
        </w:rPr>
        <w:t xml:space="preserve">Claim Type 24 – </w:t>
      </w:r>
      <w:bookmarkEnd w:id="4837"/>
      <w:r w:rsidRPr="00B754E8">
        <w:rPr>
          <w:rFonts w:ascii="Cambria" w:hAnsi="Cambria"/>
          <w:bCs/>
          <w:lang w:bidi="en-US"/>
        </w:rPr>
        <w:t>Over Claim</w:t>
      </w:r>
    </w:p>
    <w:p w14:paraId="2D4E7944" w14:textId="6D6D19E6" w:rsidR="00045FF3" w:rsidRDefault="00045FF3" w:rsidP="00372B16">
      <w:pPr>
        <w:pStyle w:val="Heading3"/>
        <w:ind w:left="1080" w:hanging="1080"/>
        <w:jc w:val="both"/>
      </w:pPr>
      <w:bookmarkStart w:id="4838" w:name="_Toc11334978"/>
      <w:bookmarkStart w:id="4839" w:name="_Toc74052215"/>
      <w:bookmarkStart w:id="4840" w:name="_Toc90643600"/>
      <w:bookmarkStart w:id="4841" w:name="_Toc230163545"/>
      <w:r>
        <w:t xml:space="preserve">Claim Type </w:t>
      </w:r>
      <w:r w:rsidR="00D95554">
        <w:t xml:space="preserve">20 and </w:t>
      </w:r>
      <w:r>
        <w:t>22</w:t>
      </w:r>
      <w:bookmarkEnd w:id="4838"/>
      <w:bookmarkEnd w:id="4839"/>
      <w:bookmarkEnd w:id="4840"/>
      <w:bookmarkEnd w:id="4841"/>
    </w:p>
    <w:p w14:paraId="694856CE" w14:textId="5BC42D2B" w:rsidR="00045FF3" w:rsidRDefault="00045FF3" w:rsidP="00045FF3">
      <w:pPr>
        <w:pStyle w:val="BodyText"/>
      </w:pPr>
      <w:r>
        <w:t xml:space="preserve">If a Claim Type </w:t>
      </w:r>
      <w:r w:rsidR="00D95554">
        <w:t xml:space="preserve">20 or </w:t>
      </w:r>
      <w:r>
        <w:t xml:space="preserve">22 Overpayment is required, the user must submit a request to the HERMIT Help Desk. Claim Type </w:t>
      </w:r>
      <w:r w:rsidR="00D95554">
        <w:t xml:space="preserve">20 and </w:t>
      </w:r>
      <w:r>
        <w:t>22 Over Payment transaction</w:t>
      </w:r>
      <w:r w:rsidR="00D95554">
        <w:t>s</w:t>
      </w:r>
      <w:r>
        <w:t xml:space="preserve"> </w:t>
      </w:r>
      <w:r w:rsidR="00D95554">
        <w:t>are</w:t>
      </w:r>
      <w:r>
        <w:t xml:space="preserve"> not available through the User Interface and will need to be completed through a DCR.</w:t>
      </w:r>
    </w:p>
    <w:p w14:paraId="5C0E2C85" w14:textId="1005AC55" w:rsidR="00045FF3" w:rsidRDefault="00045FF3" w:rsidP="00045FF3">
      <w:pPr>
        <w:pStyle w:val="BodyText"/>
      </w:pPr>
      <w:r>
        <w:t>The following information must be included for each transaction being requested via DCR:</w:t>
      </w:r>
    </w:p>
    <w:p w14:paraId="38AF76D0"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Transaction Category</w:t>
      </w:r>
    </w:p>
    <w:p w14:paraId="3E6DE6C6"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Transaction Type</w:t>
      </w:r>
    </w:p>
    <w:p w14:paraId="193B1246"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Effective Date</w:t>
      </w:r>
    </w:p>
    <w:p w14:paraId="0A38C0D4"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Transaction Amount</w:t>
      </w:r>
    </w:p>
    <w:p w14:paraId="3E4A3DBD"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Reason Code</w:t>
      </w:r>
    </w:p>
    <w:p w14:paraId="412F4265" w14:textId="77777777" w:rsidR="00045FF3" w:rsidRPr="00045FF3" w:rsidRDefault="00045FF3" w:rsidP="006C3C3F">
      <w:pPr>
        <w:numPr>
          <w:ilvl w:val="0"/>
          <w:numId w:val="80"/>
        </w:numPr>
        <w:spacing w:after="0" w:line="240" w:lineRule="auto"/>
        <w:rPr>
          <w:rFonts w:asciiTheme="majorHAnsi" w:hAnsiTheme="majorHAnsi"/>
        </w:rPr>
      </w:pPr>
      <w:r w:rsidRPr="00045FF3">
        <w:rPr>
          <w:rFonts w:asciiTheme="majorHAnsi" w:hAnsiTheme="majorHAnsi"/>
        </w:rPr>
        <w:t>Note</w:t>
      </w:r>
    </w:p>
    <w:p w14:paraId="11EF5807" w14:textId="77777777" w:rsidR="00045FF3" w:rsidRPr="00045FF3" w:rsidRDefault="00045FF3" w:rsidP="00045FF3">
      <w:pPr>
        <w:pStyle w:val="BodyText"/>
        <w:rPr>
          <w:lang w:bidi="ar-SA"/>
        </w:rPr>
      </w:pPr>
    </w:p>
    <w:p w14:paraId="491D403E" w14:textId="2D97CC1E" w:rsidR="00890A76" w:rsidRPr="0058524B" w:rsidRDefault="00890A76" w:rsidP="00372B16">
      <w:pPr>
        <w:pStyle w:val="Heading3"/>
        <w:ind w:left="1080" w:hanging="1080"/>
        <w:jc w:val="both"/>
      </w:pPr>
      <w:bookmarkStart w:id="4842" w:name="_Toc11334979"/>
      <w:bookmarkStart w:id="4843" w:name="_Toc74052216"/>
      <w:bookmarkStart w:id="4844" w:name="_Toc90643601"/>
      <w:bookmarkStart w:id="4845" w:name="_Toc230163546"/>
      <w:r w:rsidRPr="00372B16">
        <w:t xml:space="preserve">Claim Type 21, </w:t>
      </w:r>
      <w:r w:rsidR="00112F0F" w:rsidRPr="00112F0F">
        <w:t xml:space="preserve">Claim Type </w:t>
      </w:r>
      <w:r w:rsidRPr="00372B16">
        <w:t>23</w:t>
      </w:r>
      <w:r w:rsidR="006223E0">
        <w:t xml:space="preserve">, </w:t>
      </w:r>
      <w:r w:rsidR="006223E0" w:rsidRPr="006223E0">
        <w:t>Claim Type 21 – Supplemental Over Claim</w:t>
      </w:r>
      <w:r w:rsidR="006223E0">
        <w:t xml:space="preserve"> and </w:t>
      </w:r>
      <w:r w:rsidR="006223E0" w:rsidRPr="006223E0">
        <w:t>Claim Type 2</w:t>
      </w:r>
      <w:r w:rsidR="006223E0">
        <w:t>3</w:t>
      </w:r>
      <w:r w:rsidR="006223E0" w:rsidRPr="006223E0">
        <w:t xml:space="preserve"> – Supplemental Over Claim</w:t>
      </w:r>
      <w:bookmarkEnd w:id="4842"/>
      <w:bookmarkEnd w:id="4843"/>
      <w:bookmarkEnd w:id="4844"/>
      <w:bookmarkEnd w:id="4845"/>
    </w:p>
    <w:p w14:paraId="023653BC" w14:textId="44B0E6F6" w:rsidR="00890A76" w:rsidRPr="00B754E8" w:rsidRDefault="00890A76" w:rsidP="00833A22">
      <w:pPr>
        <w:pStyle w:val="NoSpacing"/>
        <w:jc w:val="both"/>
        <w:rPr>
          <w:rFonts w:ascii="Cambria" w:hAnsi="Cambria"/>
          <w:bCs/>
          <w:sz w:val="22"/>
          <w:lang w:bidi="en-US"/>
        </w:rPr>
      </w:pPr>
      <w:r w:rsidRPr="00B754E8">
        <w:rPr>
          <w:rFonts w:ascii="Cambria" w:hAnsi="Cambria"/>
          <w:bCs/>
          <w:sz w:val="22"/>
          <w:lang w:bidi="en-US"/>
        </w:rPr>
        <w:t xml:space="preserve">The Over Claim transactions </w:t>
      </w:r>
      <w:r w:rsidR="0061794F">
        <w:rPr>
          <w:rFonts w:ascii="Cambria" w:hAnsi="Cambria"/>
          <w:bCs/>
          <w:sz w:val="22"/>
          <w:lang w:bidi="en-US"/>
        </w:rPr>
        <w:t>are</w:t>
      </w:r>
      <w:r w:rsidRPr="00B754E8">
        <w:rPr>
          <w:rFonts w:ascii="Cambria" w:hAnsi="Cambria"/>
          <w:bCs/>
          <w:sz w:val="22"/>
          <w:lang w:bidi="en-US"/>
        </w:rPr>
        <w:t xml:space="preserve"> available in the Transaction -&gt; Claims page for Claim Type 21, </w:t>
      </w:r>
      <w:r w:rsidR="00112F0F" w:rsidRPr="00B754E8">
        <w:rPr>
          <w:rFonts w:ascii="Cambria" w:hAnsi="Cambria"/>
          <w:bCs/>
          <w:lang w:bidi="en-US"/>
        </w:rPr>
        <w:t>C</w:t>
      </w:r>
      <w:r w:rsidR="00112F0F">
        <w:rPr>
          <w:rFonts w:ascii="Cambria" w:hAnsi="Cambria"/>
          <w:bCs/>
          <w:lang w:bidi="en-US"/>
        </w:rPr>
        <w:t xml:space="preserve">laim </w:t>
      </w:r>
      <w:r w:rsidR="00112F0F" w:rsidRPr="00B754E8">
        <w:rPr>
          <w:rFonts w:ascii="Cambria" w:hAnsi="Cambria"/>
          <w:bCs/>
          <w:lang w:bidi="en-US"/>
        </w:rPr>
        <w:t>T</w:t>
      </w:r>
      <w:r w:rsidR="00112F0F">
        <w:rPr>
          <w:rFonts w:ascii="Cambria" w:hAnsi="Cambria"/>
          <w:bCs/>
          <w:lang w:bidi="en-US"/>
        </w:rPr>
        <w:t>ype</w:t>
      </w:r>
      <w:r w:rsidR="00112F0F" w:rsidRPr="00B754E8">
        <w:rPr>
          <w:rFonts w:ascii="Cambria" w:hAnsi="Cambria"/>
          <w:bCs/>
          <w:lang w:bidi="en-US"/>
        </w:rPr>
        <w:t xml:space="preserve"> </w:t>
      </w:r>
      <w:r w:rsidRPr="00B754E8">
        <w:rPr>
          <w:rFonts w:ascii="Cambria" w:hAnsi="Cambria"/>
          <w:bCs/>
          <w:sz w:val="22"/>
          <w:lang w:bidi="en-US"/>
        </w:rPr>
        <w:t>23</w:t>
      </w:r>
      <w:r w:rsidR="006223E0">
        <w:rPr>
          <w:rFonts w:ascii="Cambria" w:hAnsi="Cambria"/>
          <w:bCs/>
          <w:sz w:val="22"/>
          <w:lang w:bidi="en-US"/>
        </w:rPr>
        <w:t xml:space="preserve">, </w:t>
      </w:r>
      <w:r w:rsidR="006223E0" w:rsidRPr="006223E0">
        <w:rPr>
          <w:rFonts w:ascii="Cambria" w:hAnsi="Cambria"/>
          <w:bCs/>
          <w:sz w:val="22"/>
          <w:lang w:bidi="en-US"/>
        </w:rPr>
        <w:t>Claim Type 21 – Supplemental Over Claim</w:t>
      </w:r>
      <w:r w:rsidR="006223E0">
        <w:rPr>
          <w:rFonts w:ascii="Cambria" w:hAnsi="Cambria"/>
          <w:bCs/>
          <w:sz w:val="22"/>
          <w:lang w:bidi="en-US"/>
        </w:rPr>
        <w:t xml:space="preserve"> and </w:t>
      </w:r>
      <w:r w:rsidR="006223E0" w:rsidRPr="006223E0">
        <w:rPr>
          <w:rFonts w:ascii="Cambria" w:hAnsi="Cambria"/>
          <w:bCs/>
          <w:sz w:val="22"/>
          <w:lang w:bidi="en-US"/>
        </w:rPr>
        <w:t>Claim Type 2</w:t>
      </w:r>
      <w:r w:rsidR="006223E0">
        <w:rPr>
          <w:rFonts w:ascii="Cambria" w:hAnsi="Cambria"/>
          <w:bCs/>
          <w:sz w:val="22"/>
          <w:lang w:bidi="en-US"/>
        </w:rPr>
        <w:t>3</w:t>
      </w:r>
      <w:r w:rsidR="006223E0" w:rsidRPr="006223E0">
        <w:rPr>
          <w:rFonts w:ascii="Cambria" w:hAnsi="Cambria"/>
          <w:bCs/>
          <w:sz w:val="22"/>
          <w:lang w:bidi="en-US"/>
        </w:rPr>
        <w:t xml:space="preserve"> – Supplemental Over Claim</w:t>
      </w:r>
      <w:r w:rsidRPr="00B754E8">
        <w:rPr>
          <w:rFonts w:ascii="Cambria" w:hAnsi="Cambria"/>
          <w:bCs/>
          <w:sz w:val="22"/>
          <w:lang w:bidi="en-US"/>
        </w:rPr>
        <w:t xml:space="preserve"> when the user clicks the “New” button.  </w:t>
      </w:r>
    </w:p>
    <w:p w14:paraId="7936F22A" w14:textId="77777777" w:rsidR="00890A76" w:rsidRPr="00B754E8" w:rsidRDefault="00890A76" w:rsidP="00833A22">
      <w:pPr>
        <w:pStyle w:val="NoSpacing"/>
        <w:ind w:left="720"/>
        <w:jc w:val="both"/>
        <w:rPr>
          <w:rFonts w:ascii="Cambria" w:hAnsi="Cambria"/>
          <w:bCs/>
          <w:sz w:val="22"/>
          <w:lang w:bidi="en-US"/>
        </w:rPr>
      </w:pPr>
    </w:p>
    <w:p w14:paraId="4BF52F2B" w14:textId="51993A0B" w:rsidR="00890A76" w:rsidRPr="00B754E8" w:rsidRDefault="00890A76" w:rsidP="00833A22">
      <w:pPr>
        <w:pStyle w:val="NoSpacing"/>
        <w:jc w:val="both"/>
        <w:rPr>
          <w:rFonts w:ascii="Cambria" w:hAnsi="Cambria"/>
          <w:bCs/>
          <w:sz w:val="22"/>
          <w:lang w:bidi="en-US"/>
        </w:rPr>
      </w:pPr>
      <w:r w:rsidRPr="00B754E8">
        <w:rPr>
          <w:rFonts w:ascii="Cambria" w:hAnsi="Cambria"/>
          <w:bCs/>
          <w:sz w:val="22"/>
          <w:lang w:bidi="en-US"/>
        </w:rPr>
        <w:t xml:space="preserve">The “New” button for the Over Claim Transaction </w:t>
      </w:r>
      <w:r w:rsidR="0061794F">
        <w:rPr>
          <w:rFonts w:ascii="Cambria" w:hAnsi="Cambria"/>
          <w:bCs/>
          <w:sz w:val="22"/>
          <w:lang w:bidi="en-US"/>
        </w:rPr>
        <w:t>does</w:t>
      </w:r>
      <w:r w:rsidR="0061794F" w:rsidRPr="00B754E8">
        <w:rPr>
          <w:rFonts w:ascii="Cambria" w:hAnsi="Cambria"/>
          <w:bCs/>
          <w:sz w:val="22"/>
          <w:lang w:bidi="en-US"/>
        </w:rPr>
        <w:t xml:space="preserve"> </w:t>
      </w:r>
      <w:r w:rsidRPr="00B754E8">
        <w:rPr>
          <w:rFonts w:ascii="Cambria" w:hAnsi="Cambria"/>
          <w:bCs/>
          <w:sz w:val="22"/>
          <w:lang w:bidi="en-US"/>
        </w:rPr>
        <w:t xml:space="preserve">not appear unless a Claim Type 21, </w:t>
      </w:r>
      <w:r w:rsidR="00112F0F" w:rsidRPr="00B754E8">
        <w:rPr>
          <w:rFonts w:ascii="Cambria" w:hAnsi="Cambria"/>
          <w:bCs/>
          <w:lang w:bidi="en-US"/>
        </w:rPr>
        <w:t>C</w:t>
      </w:r>
      <w:r w:rsidR="00112F0F">
        <w:rPr>
          <w:rFonts w:ascii="Cambria" w:hAnsi="Cambria"/>
          <w:bCs/>
          <w:lang w:bidi="en-US"/>
        </w:rPr>
        <w:t xml:space="preserve">laim </w:t>
      </w:r>
      <w:r w:rsidR="00112F0F" w:rsidRPr="00B754E8">
        <w:rPr>
          <w:rFonts w:ascii="Cambria" w:hAnsi="Cambria"/>
          <w:bCs/>
          <w:lang w:bidi="en-US"/>
        </w:rPr>
        <w:t>T</w:t>
      </w:r>
      <w:r w:rsidR="00112F0F">
        <w:rPr>
          <w:rFonts w:ascii="Cambria" w:hAnsi="Cambria"/>
          <w:bCs/>
          <w:lang w:bidi="en-US"/>
        </w:rPr>
        <w:t>ype</w:t>
      </w:r>
      <w:r w:rsidR="00112F0F" w:rsidRPr="00B754E8">
        <w:rPr>
          <w:rFonts w:ascii="Cambria" w:hAnsi="Cambria"/>
          <w:bCs/>
          <w:lang w:bidi="en-US"/>
        </w:rPr>
        <w:t xml:space="preserve"> </w:t>
      </w:r>
      <w:r w:rsidRPr="00B754E8">
        <w:rPr>
          <w:rFonts w:ascii="Cambria" w:hAnsi="Cambria"/>
          <w:bCs/>
          <w:sz w:val="22"/>
          <w:lang w:bidi="en-US"/>
        </w:rPr>
        <w:t>23</w:t>
      </w:r>
      <w:r w:rsidR="006223E0">
        <w:rPr>
          <w:rFonts w:ascii="Cambria" w:hAnsi="Cambria"/>
          <w:bCs/>
          <w:sz w:val="22"/>
          <w:lang w:bidi="en-US"/>
        </w:rPr>
        <w:t xml:space="preserve">, </w:t>
      </w:r>
      <w:r w:rsidR="006223E0" w:rsidRPr="006223E0">
        <w:rPr>
          <w:rFonts w:ascii="Cambria" w:hAnsi="Cambria"/>
          <w:bCs/>
          <w:sz w:val="22"/>
          <w:lang w:bidi="en-US"/>
        </w:rPr>
        <w:t>Claim Type 21 – Supplemental Over Claim</w:t>
      </w:r>
      <w:r w:rsidR="006223E0">
        <w:rPr>
          <w:rFonts w:ascii="Cambria" w:hAnsi="Cambria"/>
          <w:bCs/>
          <w:sz w:val="22"/>
          <w:lang w:bidi="en-US"/>
        </w:rPr>
        <w:t xml:space="preserve"> or </w:t>
      </w:r>
      <w:r w:rsidR="006223E0" w:rsidRPr="006223E0">
        <w:rPr>
          <w:rFonts w:ascii="Cambria" w:hAnsi="Cambria"/>
          <w:bCs/>
          <w:sz w:val="22"/>
          <w:lang w:bidi="en-US"/>
        </w:rPr>
        <w:t>Claim Type 2</w:t>
      </w:r>
      <w:r w:rsidR="006223E0">
        <w:rPr>
          <w:rFonts w:ascii="Cambria" w:hAnsi="Cambria"/>
          <w:bCs/>
          <w:sz w:val="22"/>
          <w:lang w:bidi="en-US"/>
        </w:rPr>
        <w:t>3</w:t>
      </w:r>
      <w:r w:rsidR="006223E0" w:rsidRPr="006223E0">
        <w:rPr>
          <w:rFonts w:ascii="Cambria" w:hAnsi="Cambria"/>
          <w:bCs/>
          <w:sz w:val="22"/>
          <w:lang w:bidi="en-US"/>
        </w:rPr>
        <w:t xml:space="preserve"> – Supplemental Over Claim</w:t>
      </w:r>
      <w:r w:rsidRPr="00B754E8">
        <w:rPr>
          <w:rFonts w:ascii="Cambria" w:hAnsi="Cambria"/>
          <w:bCs/>
          <w:sz w:val="22"/>
          <w:lang w:bidi="en-US"/>
        </w:rPr>
        <w:t xml:space="preserve"> has been paid on the case previously.</w:t>
      </w:r>
    </w:p>
    <w:p w14:paraId="07355E02" w14:textId="14CE7625" w:rsidR="00890A76" w:rsidRPr="00833A22" w:rsidRDefault="00890A76" w:rsidP="00833A22">
      <w:pPr>
        <w:jc w:val="both"/>
        <w:rPr>
          <w:rFonts w:ascii="Cambria" w:hAnsi="Cambria"/>
          <w:bCs/>
          <w:lang w:bidi="en-US"/>
        </w:rPr>
      </w:pPr>
      <w:r w:rsidRPr="00833A22">
        <w:rPr>
          <w:rFonts w:ascii="Cambria" w:hAnsi="Cambria"/>
          <w:bCs/>
          <w:lang w:bidi="en-US"/>
        </w:rPr>
        <w:t xml:space="preserve">User Role “Servicer Manager” </w:t>
      </w:r>
      <w:r w:rsidR="0061794F" w:rsidRPr="00833A22">
        <w:rPr>
          <w:rFonts w:ascii="Cambria" w:hAnsi="Cambria"/>
          <w:bCs/>
          <w:lang w:bidi="en-US"/>
        </w:rPr>
        <w:t>has</w:t>
      </w:r>
      <w:r w:rsidRPr="00833A22">
        <w:rPr>
          <w:rFonts w:ascii="Cambria" w:hAnsi="Cambria"/>
          <w:bCs/>
          <w:lang w:bidi="en-US"/>
        </w:rPr>
        <w:t xml:space="preserve"> access to create the Over Claim transactions in the Transaction -&gt; Claims Screen with the “New” button. </w:t>
      </w:r>
    </w:p>
    <w:p w14:paraId="2564224F" w14:textId="2F423CA6" w:rsidR="00890A76" w:rsidRPr="00833A22" w:rsidRDefault="00890A76" w:rsidP="00833A22">
      <w:pPr>
        <w:jc w:val="both"/>
        <w:rPr>
          <w:rFonts w:ascii="Cambria" w:hAnsi="Cambria"/>
          <w:bCs/>
          <w:lang w:bidi="en-US"/>
        </w:rPr>
      </w:pPr>
      <w:r w:rsidRPr="00833A22">
        <w:rPr>
          <w:rFonts w:ascii="Cambria" w:hAnsi="Cambria"/>
          <w:bCs/>
          <w:lang w:bidi="en-US"/>
        </w:rPr>
        <w:t>The Over Claim Transaction Type only appear</w:t>
      </w:r>
      <w:r w:rsidR="007264F5" w:rsidRPr="00833A22">
        <w:rPr>
          <w:rFonts w:ascii="Cambria" w:hAnsi="Cambria"/>
          <w:bCs/>
          <w:lang w:bidi="en-US"/>
        </w:rPr>
        <w:t>s</w:t>
      </w:r>
      <w:r w:rsidRPr="00833A22">
        <w:rPr>
          <w:rFonts w:ascii="Cambria" w:hAnsi="Cambria"/>
          <w:bCs/>
          <w:lang w:bidi="en-US"/>
        </w:rPr>
        <w:t xml:space="preserve"> for the Claim Type that was previously filed and paid in HERMIT. </w:t>
      </w:r>
    </w:p>
    <w:p w14:paraId="0D84F14A" w14:textId="1DDA784E" w:rsidR="00890A76" w:rsidRPr="00B754E8" w:rsidRDefault="00890A76" w:rsidP="00833A22">
      <w:pPr>
        <w:pStyle w:val="ListParagraph"/>
        <w:numPr>
          <w:ilvl w:val="0"/>
          <w:numId w:val="76"/>
        </w:numPr>
        <w:spacing w:before="120" w:after="120" w:line="240" w:lineRule="auto"/>
        <w:ind w:left="1440"/>
        <w:jc w:val="both"/>
        <w:rPr>
          <w:rFonts w:ascii="Cambria" w:hAnsi="Cambria"/>
          <w:bCs/>
          <w:lang w:bidi="en-US"/>
        </w:rPr>
      </w:pPr>
      <w:r w:rsidRPr="00B754E8">
        <w:rPr>
          <w:rFonts w:ascii="Cambria" w:hAnsi="Cambria"/>
          <w:bCs/>
          <w:lang w:bidi="en-US"/>
        </w:rPr>
        <w:t xml:space="preserve">Example 1: If a Claim Type 21 was filed and Paid in HERMIT then only the </w:t>
      </w:r>
      <w:r w:rsidR="00112F0F" w:rsidRPr="00B754E8">
        <w:rPr>
          <w:rFonts w:ascii="Cambria" w:hAnsi="Cambria"/>
          <w:bCs/>
          <w:lang w:bidi="en-US"/>
        </w:rPr>
        <w:t>C</w:t>
      </w:r>
      <w:r w:rsidR="00112F0F">
        <w:rPr>
          <w:rFonts w:ascii="Cambria" w:hAnsi="Cambria"/>
          <w:bCs/>
          <w:lang w:bidi="en-US"/>
        </w:rPr>
        <w:t xml:space="preserve">laim </w:t>
      </w:r>
      <w:r w:rsidR="00112F0F" w:rsidRPr="00B754E8">
        <w:rPr>
          <w:rFonts w:ascii="Cambria" w:hAnsi="Cambria"/>
          <w:bCs/>
          <w:lang w:bidi="en-US"/>
        </w:rPr>
        <w:t>T</w:t>
      </w:r>
      <w:r w:rsidR="00112F0F">
        <w:rPr>
          <w:rFonts w:ascii="Cambria" w:hAnsi="Cambria"/>
          <w:bCs/>
          <w:lang w:bidi="en-US"/>
        </w:rPr>
        <w:t>ype</w:t>
      </w:r>
      <w:r w:rsidRPr="00B754E8">
        <w:rPr>
          <w:rFonts w:ascii="Cambria" w:hAnsi="Cambria"/>
          <w:bCs/>
          <w:lang w:bidi="en-US"/>
        </w:rPr>
        <w:t xml:space="preserve"> 21 Over Claim transaction will appear</w:t>
      </w:r>
    </w:p>
    <w:p w14:paraId="40296D63" w14:textId="7F29D03D" w:rsidR="00890A76" w:rsidRPr="00B754E8" w:rsidRDefault="00890A76" w:rsidP="00833A22">
      <w:pPr>
        <w:pStyle w:val="ListParagraph"/>
        <w:numPr>
          <w:ilvl w:val="0"/>
          <w:numId w:val="76"/>
        </w:numPr>
        <w:spacing w:before="120" w:after="120" w:line="240" w:lineRule="auto"/>
        <w:ind w:left="1440"/>
        <w:jc w:val="both"/>
        <w:rPr>
          <w:rFonts w:ascii="Cambria" w:hAnsi="Cambria"/>
          <w:bCs/>
          <w:lang w:bidi="en-US"/>
        </w:rPr>
      </w:pPr>
      <w:r w:rsidRPr="00B754E8">
        <w:rPr>
          <w:rFonts w:ascii="Cambria" w:hAnsi="Cambria"/>
          <w:bCs/>
          <w:lang w:bidi="en-US"/>
        </w:rPr>
        <w:t xml:space="preserve">Example 2: If a Claim Type 23 was filed and Paid in HERMIT then only the </w:t>
      </w:r>
      <w:r w:rsidR="00112F0F" w:rsidRPr="00B754E8">
        <w:rPr>
          <w:rFonts w:ascii="Cambria" w:hAnsi="Cambria"/>
          <w:bCs/>
          <w:lang w:bidi="en-US"/>
        </w:rPr>
        <w:t>C</w:t>
      </w:r>
      <w:r w:rsidR="00112F0F">
        <w:rPr>
          <w:rFonts w:ascii="Cambria" w:hAnsi="Cambria"/>
          <w:bCs/>
          <w:lang w:bidi="en-US"/>
        </w:rPr>
        <w:t xml:space="preserve">laim </w:t>
      </w:r>
      <w:r w:rsidR="00112F0F" w:rsidRPr="00B754E8">
        <w:rPr>
          <w:rFonts w:ascii="Cambria" w:hAnsi="Cambria"/>
          <w:bCs/>
          <w:lang w:bidi="en-US"/>
        </w:rPr>
        <w:t>T</w:t>
      </w:r>
      <w:r w:rsidR="00112F0F">
        <w:rPr>
          <w:rFonts w:ascii="Cambria" w:hAnsi="Cambria"/>
          <w:bCs/>
          <w:lang w:bidi="en-US"/>
        </w:rPr>
        <w:t>ype</w:t>
      </w:r>
      <w:r w:rsidRPr="00B754E8">
        <w:rPr>
          <w:rFonts w:ascii="Cambria" w:hAnsi="Cambria"/>
          <w:bCs/>
          <w:lang w:bidi="en-US"/>
        </w:rPr>
        <w:t xml:space="preserve"> 23 Over Claim transaction will appear</w:t>
      </w:r>
    </w:p>
    <w:p w14:paraId="10565013" w14:textId="6EA40C44" w:rsidR="00890A76" w:rsidRPr="00B754E8" w:rsidRDefault="00890A76" w:rsidP="00833A22">
      <w:pPr>
        <w:pStyle w:val="ListParagraph"/>
        <w:numPr>
          <w:ilvl w:val="0"/>
          <w:numId w:val="76"/>
        </w:numPr>
        <w:spacing w:before="120" w:after="120" w:line="240" w:lineRule="auto"/>
        <w:ind w:left="1440"/>
        <w:jc w:val="both"/>
        <w:rPr>
          <w:rFonts w:ascii="Cambria" w:hAnsi="Cambria"/>
          <w:bCs/>
          <w:lang w:bidi="en-US"/>
        </w:rPr>
      </w:pPr>
      <w:r w:rsidRPr="00B754E8">
        <w:rPr>
          <w:rFonts w:ascii="Cambria" w:hAnsi="Cambria"/>
          <w:bCs/>
          <w:lang w:bidi="en-US"/>
        </w:rPr>
        <w:t xml:space="preserve">Example 3: If a Claim Type 23 and </w:t>
      </w:r>
      <w:r w:rsidR="006223E0" w:rsidRPr="006223E0">
        <w:rPr>
          <w:rFonts w:ascii="Cambria" w:hAnsi="Cambria"/>
          <w:bCs/>
          <w:lang w:bidi="en-US"/>
        </w:rPr>
        <w:t>Claim Type 2</w:t>
      </w:r>
      <w:r w:rsidR="006223E0">
        <w:rPr>
          <w:rFonts w:ascii="Cambria" w:hAnsi="Cambria"/>
          <w:bCs/>
          <w:lang w:bidi="en-US"/>
        </w:rPr>
        <w:t>3</w:t>
      </w:r>
      <w:r w:rsidR="006223E0" w:rsidRPr="006223E0">
        <w:rPr>
          <w:rFonts w:ascii="Cambria" w:hAnsi="Cambria"/>
          <w:bCs/>
          <w:lang w:bidi="en-US"/>
        </w:rPr>
        <w:t xml:space="preserve"> – Supplemental Over Claim</w:t>
      </w:r>
      <w:r w:rsidRPr="00B754E8">
        <w:rPr>
          <w:rFonts w:ascii="Cambria" w:hAnsi="Cambria"/>
          <w:bCs/>
          <w:lang w:bidi="en-US"/>
        </w:rPr>
        <w:t xml:space="preserve"> were filed and Paid in HERMIT then a </w:t>
      </w:r>
      <w:r w:rsidR="00112F0F" w:rsidRPr="00B754E8">
        <w:rPr>
          <w:rFonts w:ascii="Cambria" w:hAnsi="Cambria"/>
          <w:bCs/>
          <w:lang w:bidi="en-US"/>
        </w:rPr>
        <w:t>C</w:t>
      </w:r>
      <w:r w:rsidR="00112F0F">
        <w:rPr>
          <w:rFonts w:ascii="Cambria" w:hAnsi="Cambria"/>
          <w:bCs/>
          <w:lang w:bidi="en-US"/>
        </w:rPr>
        <w:t xml:space="preserve">laim </w:t>
      </w:r>
      <w:r w:rsidR="00112F0F" w:rsidRPr="00B754E8">
        <w:rPr>
          <w:rFonts w:ascii="Cambria" w:hAnsi="Cambria"/>
          <w:bCs/>
          <w:lang w:bidi="en-US"/>
        </w:rPr>
        <w:t>T</w:t>
      </w:r>
      <w:r w:rsidR="00112F0F">
        <w:rPr>
          <w:rFonts w:ascii="Cambria" w:hAnsi="Cambria"/>
          <w:bCs/>
          <w:lang w:bidi="en-US"/>
        </w:rPr>
        <w:t>ype</w:t>
      </w:r>
      <w:r w:rsidRPr="00B754E8">
        <w:rPr>
          <w:rFonts w:ascii="Cambria" w:hAnsi="Cambria"/>
          <w:bCs/>
          <w:lang w:bidi="en-US"/>
        </w:rPr>
        <w:t xml:space="preserve"> 23 and </w:t>
      </w:r>
      <w:r w:rsidR="00112F0F" w:rsidRPr="00112F0F">
        <w:rPr>
          <w:rFonts w:ascii="Cambria" w:hAnsi="Cambria"/>
          <w:bCs/>
          <w:lang w:bidi="en-US"/>
        </w:rPr>
        <w:t>Claim Type 2</w:t>
      </w:r>
      <w:r w:rsidR="00112F0F">
        <w:rPr>
          <w:rFonts w:ascii="Cambria" w:hAnsi="Cambria"/>
          <w:bCs/>
          <w:lang w:bidi="en-US"/>
        </w:rPr>
        <w:t>3</w:t>
      </w:r>
      <w:r w:rsidR="00112F0F" w:rsidRPr="00112F0F">
        <w:rPr>
          <w:rFonts w:ascii="Cambria" w:hAnsi="Cambria"/>
          <w:bCs/>
          <w:lang w:bidi="en-US"/>
        </w:rPr>
        <w:t xml:space="preserve"> – Supplemental Over Claim</w:t>
      </w:r>
      <w:r w:rsidRPr="00B754E8">
        <w:rPr>
          <w:rFonts w:ascii="Cambria" w:hAnsi="Cambria"/>
          <w:bCs/>
          <w:lang w:bidi="en-US"/>
        </w:rPr>
        <w:t xml:space="preserve"> Over Claim transaction will appear</w:t>
      </w:r>
    </w:p>
    <w:p w14:paraId="5A4AABF6" w14:textId="6244B091" w:rsidR="00890A76" w:rsidRPr="00B754E8" w:rsidRDefault="00890A76" w:rsidP="00833A22">
      <w:pPr>
        <w:pStyle w:val="ListParagraph"/>
        <w:numPr>
          <w:ilvl w:val="0"/>
          <w:numId w:val="76"/>
        </w:numPr>
        <w:spacing w:before="120" w:after="120" w:line="240" w:lineRule="auto"/>
        <w:ind w:left="1440"/>
        <w:jc w:val="both"/>
        <w:rPr>
          <w:rFonts w:ascii="Cambria" w:hAnsi="Cambria"/>
          <w:bCs/>
          <w:lang w:bidi="en-US"/>
        </w:rPr>
      </w:pPr>
      <w:r w:rsidRPr="00B754E8">
        <w:rPr>
          <w:rFonts w:ascii="Cambria" w:hAnsi="Cambria"/>
          <w:bCs/>
          <w:lang w:bidi="en-US"/>
        </w:rPr>
        <w:t xml:space="preserve">Example 4: If a Claim Type 21 and </w:t>
      </w:r>
      <w:r w:rsidR="00112F0F" w:rsidRPr="00112F0F">
        <w:rPr>
          <w:rFonts w:ascii="Cambria" w:hAnsi="Cambria"/>
          <w:bCs/>
          <w:lang w:bidi="en-US"/>
        </w:rPr>
        <w:t>Claim Type 21 – Supplemental Over Claim</w:t>
      </w:r>
      <w:r w:rsidRPr="00B754E8">
        <w:rPr>
          <w:rFonts w:ascii="Cambria" w:hAnsi="Cambria"/>
          <w:bCs/>
          <w:lang w:bidi="en-US"/>
        </w:rPr>
        <w:t xml:space="preserve"> were filed and Paid in HERMIT then a C</w:t>
      </w:r>
      <w:r w:rsidR="00112F0F">
        <w:rPr>
          <w:rFonts w:ascii="Cambria" w:hAnsi="Cambria"/>
          <w:bCs/>
          <w:lang w:bidi="en-US"/>
        </w:rPr>
        <w:t xml:space="preserve">laim </w:t>
      </w:r>
      <w:r w:rsidRPr="00B754E8">
        <w:rPr>
          <w:rFonts w:ascii="Cambria" w:hAnsi="Cambria"/>
          <w:bCs/>
          <w:lang w:bidi="en-US"/>
        </w:rPr>
        <w:t>T</w:t>
      </w:r>
      <w:r w:rsidR="00112F0F">
        <w:rPr>
          <w:rFonts w:ascii="Cambria" w:hAnsi="Cambria"/>
          <w:bCs/>
          <w:lang w:bidi="en-US"/>
        </w:rPr>
        <w:t>ype</w:t>
      </w:r>
      <w:r w:rsidRPr="00B754E8">
        <w:rPr>
          <w:rFonts w:ascii="Cambria" w:hAnsi="Cambria"/>
          <w:bCs/>
          <w:lang w:bidi="en-US"/>
        </w:rPr>
        <w:t xml:space="preserve"> 21 and </w:t>
      </w:r>
      <w:r w:rsidR="00112F0F" w:rsidRPr="00112F0F">
        <w:rPr>
          <w:rFonts w:ascii="Cambria" w:hAnsi="Cambria"/>
          <w:bCs/>
          <w:lang w:bidi="en-US"/>
        </w:rPr>
        <w:t>Claim Type 21 – Supplemental Over Claim</w:t>
      </w:r>
      <w:r w:rsidRPr="00B754E8">
        <w:rPr>
          <w:rFonts w:ascii="Cambria" w:hAnsi="Cambria"/>
          <w:bCs/>
          <w:lang w:bidi="en-US"/>
        </w:rPr>
        <w:t xml:space="preserve"> Over Claim transaction will appear</w:t>
      </w:r>
    </w:p>
    <w:p w14:paraId="7A71FB4A" w14:textId="0BD362C8" w:rsidR="00890A76" w:rsidRPr="00833A22" w:rsidRDefault="00890A76" w:rsidP="00833A22">
      <w:pPr>
        <w:jc w:val="both"/>
        <w:rPr>
          <w:rFonts w:ascii="Cambria" w:hAnsi="Cambria"/>
          <w:bCs/>
          <w:lang w:bidi="en-US"/>
        </w:rPr>
      </w:pPr>
      <w:r w:rsidRPr="00833A22">
        <w:rPr>
          <w:rFonts w:ascii="Cambria" w:hAnsi="Cambria"/>
          <w:bCs/>
          <w:lang w:bidi="en-US"/>
        </w:rPr>
        <w:t>When the “new” button is clicked, the following information appear</w:t>
      </w:r>
      <w:r w:rsidR="0061794F" w:rsidRPr="00833A22">
        <w:rPr>
          <w:rFonts w:ascii="Cambria" w:hAnsi="Cambria"/>
          <w:bCs/>
          <w:lang w:bidi="en-US"/>
        </w:rPr>
        <w:t>s</w:t>
      </w:r>
      <w:r w:rsidRPr="00833A22">
        <w:rPr>
          <w:rFonts w:ascii="Cambria" w:hAnsi="Cambria"/>
          <w:bCs/>
          <w:lang w:bidi="en-US"/>
        </w:rPr>
        <w:t xml:space="preserve"> in the “New” transaction box. All fields are required.</w:t>
      </w:r>
    </w:p>
    <w:p w14:paraId="01C23BC0"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 xml:space="preserve">Transaction Category (Claims A/R) </w:t>
      </w:r>
    </w:p>
    <w:p w14:paraId="137ADD97"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Transaction Type (The applicable transactions will be listed)</w:t>
      </w:r>
    </w:p>
    <w:p w14:paraId="6B939D1B"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Effective Date</w:t>
      </w:r>
    </w:p>
    <w:p w14:paraId="18FF0EF2"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Transaction Amount</w:t>
      </w:r>
    </w:p>
    <w:p w14:paraId="0BED1064"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Reason Code</w:t>
      </w:r>
    </w:p>
    <w:p w14:paraId="209A81D4" w14:textId="77777777" w:rsidR="00890A76" w:rsidRPr="00B754E8" w:rsidRDefault="00890A76" w:rsidP="00833A22">
      <w:pPr>
        <w:pStyle w:val="ListParagraph"/>
        <w:numPr>
          <w:ilvl w:val="0"/>
          <w:numId w:val="77"/>
        </w:numPr>
        <w:spacing w:before="120" w:after="120" w:line="240" w:lineRule="auto"/>
        <w:ind w:left="1440"/>
        <w:jc w:val="both"/>
        <w:rPr>
          <w:rFonts w:ascii="Cambria" w:hAnsi="Cambria"/>
          <w:bCs/>
          <w:lang w:bidi="en-US"/>
        </w:rPr>
      </w:pPr>
      <w:r w:rsidRPr="00B754E8">
        <w:rPr>
          <w:rFonts w:ascii="Cambria" w:hAnsi="Cambria"/>
          <w:bCs/>
          <w:lang w:bidi="en-US"/>
        </w:rPr>
        <w:t xml:space="preserve">Note box (Must provide detailed explanation of reason code) </w:t>
      </w:r>
    </w:p>
    <w:p w14:paraId="62737004" w14:textId="74EE205B" w:rsidR="00890A76" w:rsidRDefault="00354A15" w:rsidP="00890A76">
      <w:pPr>
        <w:ind w:left="720"/>
        <w:jc w:val="center"/>
      </w:pPr>
      <w:r>
        <w:rPr>
          <w:noProof/>
        </w:rPr>
        <w:drawing>
          <wp:inline distT="0" distB="0" distL="0" distR="0" wp14:anchorId="7A4200CB" wp14:editId="6BF1E0B0">
            <wp:extent cx="2914650" cy="1773702"/>
            <wp:effectExtent l="0" t="0" r="0" b="0"/>
            <wp:docPr id="3077" name="Picture 3077"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7" name="Picture 3077" descr="Graphical user interface, text, application, email&#10;&#10;Description automatically generated"/>
                    <pic:cNvPicPr/>
                  </pic:nvPicPr>
                  <pic:blipFill>
                    <a:blip r:embed="rId475"/>
                    <a:stretch>
                      <a:fillRect/>
                    </a:stretch>
                  </pic:blipFill>
                  <pic:spPr>
                    <a:xfrm>
                      <a:off x="0" y="0"/>
                      <a:ext cx="2924749" cy="1779848"/>
                    </a:xfrm>
                    <a:prstGeom prst="rect">
                      <a:avLst/>
                    </a:prstGeom>
                  </pic:spPr>
                </pic:pic>
              </a:graphicData>
            </a:graphic>
          </wp:inline>
        </w:drawing>
      </w:r>
    </w:p>
    <w:p w14:paraId="6800AC2D" w14:textId="6FB49E21" w:rsidR="00357D24" w:rsidRDefault="004B62D9" w:rsidP="00357D24">
      <w:pPr>
        <w:pStyle w:val="FigureCaption0"/>
      </w:pPr>
      <w:bookmarkStart w:id="4846" w:name="_Toc74053179"/>
      <w:bookmarkStart w:id="4847" w:name="_Toc90644560"/>
      <w:bookmarkStart w:id="4848" w:name="_Toc230164311"/>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86</w:t>
      </w:r>
      <w:r>
        <w:rPr>
          <w:noProof/>
        </w:rPr>
        <w:fldChar w:fldCharType="end"/>
      </w:r>
      <w:r w:rsidR="00357D24">
        <w:rPr>
          <w:noProof/>
        </w:rPr>
        <w:t xml:space="preserve">: </w:t>
      </w:r>
      <w:r w:rsidR="008C6486">
        <w:rPr>
          <w:noProof/>
        </w:rPr>
        <w:t>Over Claim Transaction</w:t>
      </w:r>
      <w:bookmarkEnd w:id="4846"/>
      <w:bookmarkEnd w:id="4847"/>
      <w:bookmarkEnd w:id="4848"/>
    </w:p>
    <w:p w14:paraId="4B993ED7" w14:textId="47814F6C" w:rsidR="00890A76" w:rsidRPr="00440359" w:rsidRDefault="00890A76" w:rsidP="00833A22">
      <w:pPr>
        <w:pStyle w:val="NoSpacing"/>
        <w:jc w:val="both"/>
        <w:rPr>
          <w:rFonts w:ascii="Cambria" w:hAnsi="Cambria"/>
          <w:bCs/>
          <w:sz w:val="22"/>
          <w:lang w:bidi="en-US"/>
        </w:rPr>
      </w:pPr>
      <w:r w:rsidRPr="00440359">
        <w:rPr>
          <w:rFonts w:ascii="Cambria" w:hAnsi="Cambria"/>
          <w:bCs/>
          <w:sz w:val="22"/>
          <w:lang w:bidi="en-US"/>
        </w:rPr>
        <w:t>A note box appear</w:t>
      </w:r>
      <w:r w:rsidR="0061794F">
        <w:rPr>
          <w:rFonts w:ascii="Cambria" w:hAnsi="Cambria"/>
          <w:bCs/>
          <w:sz w:val="22"/>
          <w:lang w:bidi="en-US"/>
        </w:rPr>
        <w:t>s</w:t>
      </w:r>
      <w:r w:rsidRPr="00440359">
        <w:rPr>
          <w:rFonts w:ascii="Cambria" w:hAnsi="Cambria"/>
          <w:bCs/>
          <w:sz w:val="22"/>
          <w:lang w:bidi="en-US"/>
        </w:rPr>
        <w:t xml:space="preserve"> when the transaction is created so that a user can enter a note explaining the reason for the Over Claim to HUD (capped at 500 characters).</w:t>
      </w:r>
    </w:p>
    <w:p w14:paraId="1E14E862" w14:textId="77777777" w:rsidR="00440359" w:rsidRDefault="00440359" w:rsidP="00833A22">
      <w:pPr>
        <w:pStyle w:val="NoSpacing"/>
        <w:ind w:left="720"/>
        <w:jc w:val="both"/>
        <w:rPr>
          <w:rFonts w:ascii="Cambria" w:hAnsi="Cambria"/>
          <w:bCs/>
          <w:sz w:val="22"/>
          <w:lang w:bidi="en-US"/>
        </w:rPr>
      </w:pPr>
    </w:p>
    <w:p w14:paraId="6DB035B6" w14:textId="2A0817FF" w:rsidR="00890A76" w:rsidRPr="00833A22" w:rsidRDefault="00890A76" w:rsidP="00833A22">
      <w:pPr>
        <w:pStyle w:val="NoSpacing"/>
        <w:jc w:val="both"/>
        <w:rPr>
          <w:rFonts w:ascii="Cambria" w:hAnsi="Cambria"/>
          <w:bCs/>
          <w:sz w:val="22"/>
          <w:lang w:bidi="en-US"/>
        </w:rPr>
      </w:pPr>
      <w:r w:rsidRPr="00440359">
        <w:rPr>
          <w:rFonts w:ascii="Cambria" w:hAnsi="Cambria"/>
          <w:bCs/>
          <w:sz w:val="22"/>
          <w:lang w:bidi="en-US"/>
        </w:rPr>
        <w:t xml:space="preserve">The note from the note box on the “new” Transaction screen </w:t>
      </w:r>
      <w:r w:rsidR="0061794F">
        <w:rPr>
          <w:rFonts w:ascii="Cambria" w:hAnsi="Cambria"/>
          <w:bCs/>
          <w:sz w:val="22"/>
          <w:lang w:bidi="en-US"/>
        </w:rPr>
        <w:t>is</w:t>
      </w:r>
      <w:r w:rsidRPr="00440359">
        <w:rPr>
          <w:rFonts w:ascii="Cambria" w:hAnsi="Cambria"/>
          <w:bCs/>
          <w:sz w:val="22"/>
          <w:lang w:bidi="en-US"/>
        </w:rPr>
        <w:t xml:space="preserve"> viewable in the Notes section of HERMIT</w:t>
      </w:r>
      <w:r w:rsidR="007E3FCD" w:rsidRPr="00440359">
        <w:rPr>
          <w:rFonts w:ascii="Cambria" w:hAnsi="Cambria"/>
          <w:bCs/>
          <w:sz w:val="22"/>
          <w:lang w:bidi="en-US"/>
        </w:rPr>
        <w:t>.</w:t>
      </w:r>
    </w:p>
    <w:p w14:paraId="4D815731" w14:textId="52950203" w:rsidR="00045FF3" w:rsidRPr="00833A22" w:rsidRDefault="00045FF3" w:rsidP="00833A22">
      <w:pPr>
        <w:jc w:val="both"/>
        <w:rPr>
          <w:rFonts w:ascii="Cambria" w:eastAsia="Times New Roman" w:hAnsi="Cambria"/>
          <w:b/>
          <w:bCs/>
        </w:rPr>
      </w:pPr>
      <w:r w:rsidRPr="00833A22">
        <w:rPr>
          <w:rFonts w:ascii="Cambria" w:hAnsi="Cambria"/>
          <w:b/>
          <w:bCs/>
        </w:rPr>
        <w:t xml:space="preserve">A popup box </w:t>
      </w:r>
      <w:r w:rsidR="0061794F" w:rsidRPr="00833A22">
        <w:rPr>
          <w:rFonts w:ascii="Cambria" w:hAnsi="Cambria"/>
          <w:b/>
          <w:bCs/>
        </w:rPr>
        <w:t>is</w:t>
      </w:r>
      <w:r w:rsidRPr="00833A22">
        <w:rPr>
          <w:rFonts w:ascii="Cambria" w:hAnsi="Cambria"/>
          <w:b/>
          <w:bCs/>
        </w:rPr>
        <w:t xml:space="preserve"> displayed when the user is creating the transaction as any amounts that are paid back to HUD will be final. No positive adjustments (Accounts Payable) can be made through HERMIT for Over Claims.</w:t>
      </w:r>
    </w:p>
    <w:p w14:paraId="260B6BB7" w14:textId="397B0368" w:rsidR="00890A76" w:rsidRPr="00B754E8" w:rsidRDefault="00890A76" w:rsidP="00833A22">
      <w:pPr>
        <w:spacing w:after="0"/>
        <w:jc w:val="both"/>
        <w:rPr>
          <w:rFonts w:ascii="Cambria" w:hAnsi="Cambria"/>
          <w:bCs/>
          <w:lang w:bidi="en-US"/>
        </w:rPr>
      </w:pPr>
      <w:r w:rsidRPr="00B754E8">
        <w:rPr>
          <w:rFonts w:ascii="Cambria" w:hAnsi="Cambria"/>
          <w:bCs/>
          <w:lang w:bidi="en-US"/>
        </w:rPr>
        <w:t>The message state</w:t>
      </w:r>
      <w:r w:rsidR="0061794F">
        <w:rPr>
          <w:rFonts w:ascii="Cambria" w:hAnsi="Cambria"/>
          <w:bCs/>
          <w:lang w:bidi="en-US"/>
        </w:rPr>
        <w:t>s</w:t>
      </w:r>
      <w:r w:rsidRPr="00B754E8">
        <w:rPr>
          <w:rFonts w:ascii="Cambria" w:hAnsi="Cambria"/>
          <w:bCs/>
          <w:lang w:bidi="en-US"/>
        </w:rPr>
        <w:t xml:space="preserve"> the following:</w:t>
      </w:r>
    </w:p>
    <w:p w14:paraId="1F300AA6" w14:textId="77777777" w:rsidR="00890A76" w:rsidRDefault="00890A76" w:rsidP="00833A22">
      <w:pPr>
        <w:pStyle w:val="Quote"/>
        <w:ind w:left="1440"/>
        <w:jc w:val="both"/>
        <w:rPr>
          <w:rStyle w:val="IntenseEmphasis"/>
          <w:rFonts w:asciiTheme="majorHAnsi" w:hAnsiTheme="majorHAnsi"/>
          <w:color w:val="auto"/>
        </w:rPr>
      </w:pPr>
      <w:r>
        <w:rPr>
          <w:rStyle w:val="IntenseEmphasis"/>
          <w:rFonts w:asciiTheme="majorHAnsi" w:hAnsiTheme="majorHAnsi"/>
          <w:color w:val="auto"/>
          <w:sz w:val="18"/>
          <w:szCs w:val="18"/>
        </w:rPr>
        <w:t>“Please ensure the Over Claim amount is correct and includes any associated computation of interest due back to HUD. Interest due back to HUD should be indicated separately using the appropriate interest related Reason Code.  Submitting this transaction authorizes HUD to collect the amount of $XXXX.XX from your account. This amount cannot be reversed once submitted. Are you sure you want to continue?”</w:t>
      </w:r>
    </w:p>
    <w:p w14:paraId="11153A81" w14:textId="3F3E9036" w:rsidR="00890A76" w:rsidRPr="001217DC" w:rsidRDefault="00890A76" w:rsidP="00833A22">
      <w:pPr>
        <w:pStyle w:val="NoSpacing"/>
        <w:jc w:val="both"/>
        <w:rPr>
          <w:rFonts w:ascii="Cambria" w:hAnsi="Cambria"/>
          <w:bCs/>
          <w:sz w:val="22"/>
          <w:lang w:bidi="en-US"/>
        </w:rPr>
      </w:pPr>
      <w:r w:rsidRPr="001217DC">
        <w:rPr>
          <w:rFonts w:ascii="Cambria" w:hAnsi="Cambria"/>
          <w:bCs/>
          <w:sz w:val="22"/>
          <w:lang w:bidi="en-US"/>
        </w:rPr>
        <w:t xml:space="preserve">There </w:t>
      </w:r>
      <w:r w:rsidR="0061794F">
        <w:rPr>
          <w:rFonts w:ascii="Cambria" w:hAnsi="Cambria"/>
          <w:bCs/>
          <w:sz w:val="22"/>
          <w:lang w:bidi="en-US"/>
        </w:rPr>
        <w:t>is</w:t>
      </w:r>
      <w:r w:rsidRPr="001217DC">
        <w:rPr>
          <w:rFonts w:ascii="Cambria" w:hAnsi="Cambria"/>
          <w:bCs/>
          <w:sz w:val="22"/>
          <w:lang w:bidi="en-US"/>
        </w:rPr>
        <w:t xml:space="preserve"> a YES/NO button option to confirm the transaction</w:t>
      </w:r>
    </w:p>
    <w:p w14:paraId="5D92466A" w14:textId="77777777" w:rsidR="001217DC" w:rsidRPr="001217DC" w:rsidRDefault="001217DC" w:rsidP="00833A22">
      <w:pPr>
        <w:pStyle w:val="NoSpacing"/>
        <w:ind w:left="720"/>
        <w:jc w:val="both"/>
        <w:rPr>
          <w:rFonts w:ascii="Cambria" w:hAnsi="Cambria"/>
          <w:bCs/>
          <w:sz w:val="22"/>
          <w:lang w:bidi="en-US"/>
        </w:rPr>
      </w:pPr>
    </w:p>
    <w:p w14:paraId="13BC7E05" w14:textId="5E2F42E1" w:rsidR="00890A76" w:rsidRPr="001217DC" w:rsidRDefault="00890A76" w:rsidP="00833A22">
      <w:pPr>
        <w:pStyle w:val="NoSpacing"/>
        <w:jc w:val="both"/>
        <w:rPr>
          <w:rFonts w:ascii="Cambria" w:hAnsi="Cambria"/>
          <w:bCs/>
          <w:sz w:val="22"/>
          <w:lang w:bidi="en-US"/>
        </w:rPr>
      </w:pPr>
      <w:r w:rsidRPr="001217DC">
        <w:rPr>
          <w:rFonts w:ascii="Cambria" w:hAnsi="Cambria"/>
          <w:bCs/>
          <w:sz w:val="22"/>
          <w:lang w:bidi="en-US"/>
        </w:rPr>
        <w:t xml:space="preserve">When the user clicks “Yes”, there </w:t>
      </w:r>
      <w:r w:rsidR="0061794F">
        <w:rPr>
          <w:rFonts w:ascii="Cambria" w:hAnsi="Cambria"/>
          <w:bCs/>
          <w:sz w:val="22"/>
          <w:lang w:bidi="en-US"/>
        </w:rPr>
        <w:t>is</w:t>
      </w:r>
      <w:r w:rsidRPr="001217DC">
        <w:rPr>
          <w:rFonts w:ascii="Cambria" w:hAnsi="Cambria"/>
          <w:bCs/>
          <w:sz w:val="22"/>
          <w:lang w:bidi="en-US"/>
        </w:rPr>
        <w:t xml:space="preserve"> a validation to ensure the Mortgagee ID associated with the user has valid banking information and a Tax Identification Number (TIN) in the </w:t>
      </w:r>
      <w:r w:rsidR="00FC3979" w:rsidRPr="001217DC">
        <w:rPr>
          <w:rFonts w:ascii="Cambria" w:hAnsi="Cambria"/>
          <w:bCs/>
          <w:sz w:val="22"/>
          <w:lang w:bidi="en-US"/>
        </w:rPr>
        <w:t>SM</w:t>
      </w:r>
      <w:r w:rsidRPr="001217DC">
        <w:rPr>
          <w:rFonts w:ascii="Cambria" w:hAnsi="Cambria"/>
          <w:bCs/>
          <w:sz w:val="22"/>
          <w:lang w:bidi="en-US"/>
        </w:rPr>
        <w:t xml:space="preserve">. </w:t>
      </w:r>
    </w:p>
    <w:p w14:paraId="413B4548" w14:textId="3E850751" w:rsidR="00890A76" w:rsidRDefault="00354A15" w:rsidP="00440359">
      <w:pPr>
        <w:jc w:val="center"/>
      </w:pPr>
      <w:r>
        <w:rPr>
          <w:noProof/>
        </w:rPr>
        <w:drawing>
          <wp:inline distT="0" distB="0" distL="0" distR="0" wp14:anchorId="7DF884F7" wp14:editId="3D7C684F">
            <wp:extent cx="2886985" cy="809880"/>
            <wp:effectExtent l="0" t="0" r="8890" b="9525"/>
            <wp:docPr id="3078" name="Picture 3078"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8" name="Picture 3078" descr="Graphical user interface, text, application, chat or text message&#10;&#10;Description automatically generated"/>
                    <pic:cNvPicPr/>
                  </pic:nvPicPr>
                  <pic:blipFill>
                    <a:blip r:embed="rId476"/>
                    <a:stretch>
                      <a:fillRect/>
                    </a:stretch>
                  </pic:blipFill>
                  <pic:spPr>
                    <a:xfrm>
                      <a:off x="0" y="0"/>
                      <a:ext cx="2910206" cy="816394"/>
                    </a:xfrm>
                    <a:prstGeom prst="rect">
                      <a:avLst/>
                    </a:prstGeom>
                  </pic:spPr>
                </pic:pic>
              </a:graphicData>
            </a:graphic>
          </wp:inline>
        </w:drawing>
      </w:r>
    </w:p>
    <w:p w14:paraId="0CD440F2" w14:textId="697BE7C1" w:rsidR="00357D24" w:rsidRDefault="004B62D9" w:rsidP="00357D24">
      <w:pPr>
        <w:pStyle w:val="FigureCaption0"/>
      </w:pPr>
      <w:bookmarkStart w:id="4849" w:name="_Toc74053180"/>
      <w:bookmarkStart w:id="4850" w:name="_Toc90644561"/>
      <w:bookmarkStart w:id="4851" w:name="_Toc230164312"/>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87</w:t>
      </w:r>
      <w:r>
        <w:rPr>
          <w:noProof/>
        </w:rPr>
        <w:fldChar w:fldCharType="end"/>
      </w:r>
      <w:r w:rsidR="00357D24">
        <w:rPr>
          <w:noProof/>
        </w:rPr>
        <w:t xml:space="preserve">: </w:t>
      </w:r>
      <w:r w:rsidR="008C6486">
        <w:rPr>
          <w:noProof/>
        </w:rPr>
        <w:t>Confirm Over Claim Transaction</w:t>
      </w:r>
      <w:bookmarkEnd w:id="4849"/>
      <w:bookmarkEnd w:id="4850"/>
      <w:bookmarkEnd w:id="4851"/>
    </w:p>
    <w:p w14:paraId="2D9B1282" w14:textId="7AC72EA8" w:rsidR="00890A76" w:rsidRPr="00833A22" w:rsidRDefault="00890A76" w:rsidP="00833A22">
      <w:pPr>
        <w:jc w:val="both"/>
        <w:rPr>
          <w:rFonts w:ascii="Cambria" w:hAnsi="Cambria"/>
          <w:bCs/>
          <w:lang w:bidi="en-US"/>
        </w:rPr>
      </w:pPr>
      <w:r w:rsidRPr="00833A22">
        <w:rPr>
          <w:rFonts w:ascii="Cambria" w:hAnsi="Cambria"/>
          <w:bCs/>
          <w:lang w:bidi="en-US"/>
        </w:rPr>
        <w:t>Over Claim transaction</w:t>
      </w:r>
      <w:r w:rsidR="005E42C2" w:rsidRPr="00833A22">
        <w:rPr>
          <w:rFonts w:ascii="Cambria" w:hAnsi="Cambria"/>
          <w:bCs/>
          <w:lang w:bidi="en-US"/>
        </w:rPr>
        <w:t>s</w:t>
      </w:r>
      <w:r w:rsidRPr="00833A22">
        <w:rPr>
          <w:rFonts w:ascii="Cambria" w:hAnsi="Cambria"/>
          <w:bCs/>
          <w:lang w:bidi="en-US"/>
        </w:rPr>
        <w:t xml:space="preserve"> </w:t>
      </w:r>
      <w:r w:rsidR="0061794F" w:rsidRPr="00833A22">
        <w:rPr>
          <w:rFonts w:ascii="Cambria" w:hAnsi="Cambria"/>
          <w:bCs/>
          <w:lang w:bidi="en-US"/>
        </w:rPr>
        <w:t>are</w:t>
      </w:r>
      <w:r w:rsidR="005E42C2" w:rsidRPr="00833A22">
        <w:rPr>
          <w:rFonts w:ascii="Cambria" w:hAnsi="Cambria"/>
          <w:bCs/>
          <w:lang w:bidi="en-US"/>
        </w:rPr>
        <w:t xml:space="preserve"> summed at the case level in a Claims Receivable batch at the end of each day.  This batch and its batch details can be viewed in the Accounting -&gt; Transmittal page.</w:t>
      </w:r>
    </w:p>
    <w:p w14:paraId="7B26E477" w14:textId="674ECE4D" w:rsidR="00890A76" w:rsidRPr="00833A22" w:rsidRDefault="00890A76" w:rsidP="00833A22">
      <w:pPr>
        <w:jc w:val="both"/>
        <w:rPr>
          <w:rFonts w:ascii="Cambria" w:hAnsi="Cambria"/>
          <w:bCs/>
          <w:lang w:bidi="en-US"/>
        </w:rPr>
      </w:pPr>
      <w:r w:rsidRPr="00833A22">
        <w:rPr>
          <w:rFonts w:ascii="Cambria" w:hAnsi="Cambria"/>
          <w:bCs/>
          <w:lang w:bidi="en-US"/>
        </w:rPr>
        <w:t xml:space="preserve">The loan balance </w:t>
      </w:r>
      <w:r w:rsidR="0061794F" w:rsidRPr="00833A22">
        <w:rPr>
          <w:rFonts w:ascii="Cambria" w:hAnsi="Cambria"/>
          <w:bCs/>
          <w:lang w:bidi="en-US"/>
        </w:rPr>
        <w:t xml:space="preserve">is </w:t>
      </w:r>
      <w:r w:rsidRPr="00833A22">
        <w:rPr>
          <w:rFonts w:ascii="Cambria" w:hAnsi="Cambria"/>
          <w:bCs/>
          <w:lang w:bidi="en-US"/>
        </w:rPr>
        <w:t>not affected by the Over Claim Transaction</w:t>
      </w:r>
    </w:p>
    <w:p w14:paraId="3048C992" w14:textId="3C2BF6AC" w:rsidR="007E3FCD" w:rsidRPr="00833A22" w:rsidRDefault="007E3FCD" w:rsidP="00833A22">
      <w:pPr>
        <w:jc w:val="both"/>
        <w:rPr>
          <w:rFonts w:ascii="Cambria" w:hAnsi="Cambria"/>
          <w:bCs/>
          <w:lang w:bidi="en-US"/>
        </w:rPr>
      </w:pPr>
      <w:r w:rsidRPr="00833A22">
        <w:rPr>
          <w:rFonts w:ascii="Cambria" w:hAnsi="Cambria"/>
          <w:bCs/>
          <w:lang w:bidi="en-US"/>
        </w:rPr>
        <w:t>System add</w:t>
      </w:r>
      <w:r w:rsidR="0061794F" w:rsidRPr="00833A22">
        <w:rPr>
          <w:rFonts w:ascii="Cambria" w:hAnsi="Cambria"/>
          <w:bCs/>
          <w:lang w:bidi="en-US"/>
        </w:rPr>
        <w:t>s</w:t>
      </w:r>
      <w:r w:rsidRPr="00833A22">
        <w:rPr>
          <w:rFonts w:ascii="Cambria" w:hAnsi="Cambria"/>
          <w:bCs/>
          <w:lang w:bidi="en-US"/>
        </w:rPr>
        <w:t xml:space="preserve"> an Auto Note when Over Claim is processed with following information</w:t>
      </w:r>
      <w:r w:rsidR="00DF6F87" w:rsidRPr="00833A22">
        <w:rPr>
          <w:rFonts w:ascii="Cambria" w:hAnsi="Cambria"/>
          <w:bCs/>
          <w:lang w:bidi="en-US"/>
        </w:rPr>
        <w:t>:</w:t>
      </w:r>
    </w:p>
    <w:p w14:paraId="7369B77C" w14:textId="316B0CAE" w:rsidR="007E3FCD" w:rsidRPr="00F00C7E" w:rsidRDefault="001217DC" w:rsidP="00833A22">
      <w:pPr>
        <w:jc w:val="both"/>
        <w:rPr>
          <w:rFonts w:ascii="Cambria" w:hAnsi="Cambria"/>
          <w:lang w:bidi="en-US"/>
        </w:rPr>
      </w:pPr>
      <w:r>
        <w:rPr>
          <w:rFonts w:ascii="Cambria" w:hAnsi="Cambria"/>
          <w:b/>
          <w:lang w:bidi="en-US"/>
        </w:rPr>
        <w:t>TIP</w:t>
      </w:r>
      <w:r w:rsidR="007E3FCD" w:rsidRPr="00F00C7E">
        <w:rPr>
          <w:rFonts w:ascii="Cambria" w:hAnsi="Cambria"/>
          <w:b/>
          <w:lang w:bidi="en-US"/>
        </w:rPr>
        <w:t>: Over Claim transaction in the amount of $XXXX.XX was processed with Transaction Date mm/dd/yyyy by User ID, with Reason Code: xxx.</w:t>
      </w:r>
    </w:p>
    <w:p w14:paraId="0CC61955" w14:textId="5FC1B944" w:rsidR="00890A76" w:rsidRPr="00372B16" w:rsidRDefault="00890A76" w:rsidP="00372B16">
      <w:pPr>
        <w:pStyle w:val="Heading3"/>
        <w:ind w:left="1080" w:hanging="1080"/>
        <w:jc w:val="both"/>
      </w:pPr>
      <w:bookmarkStart w:id="4852" w:name="_Toc11334980"/>
      <w:bookmarkStart w:id="4853" w:name="_Toc74052217"/>
      <w:bookmarkStart w:id="4854" w:name="_Toc90643602"/>
      <w:bookmarkStart w:id="4855" w:name="_Toc230163547"/>
      <w:bookmarkStart w:id="4856" w:name="_Hlk510077098"/>
      <w:r w:rsidRPr="00372B16">
        <w:t>Reason Codes for Over Claim Transactions:</w:t>
      </w:r>
      <w:bookmarkEnd w:id="4852"/>
      <w:bookmarkEnd w:id="4853"/>
      <w:bookmarkEnd w:id="4854"/>
      <w:bookmarkEnd w:id="4855"/>
    </w:p>
    <w:p w14:paraId="26C6941E" w14:textId="35F9CCBF" w:rsidR="00890A76" w:rsidRPr="00833A22" w:rsidRDefault="00890A76" w:rsidP="00833A22">
      <w:pPr>
        <w:rPr>
          <w:rFonts w:ascii="Cambria" w:eastAsia="Times New Roman" w:hAnsi="Cambria"/>
          <w:bCs/>
          <w:lang w:bidi="en-US"/>
        </w:rPr>
      </w:pPr>
      <w:r w:rsidRPr="00833A22">
        <w:rPr>
          <w:rFonts w:ascii="Cambria" w:eastAsia="Times New Roman" w:hAnsi="Cambria"/>
          <w:bCs/>
          <w:lang w:bidi="en-US"/>
        </w:rPr>
        <w:t xml:space="preserve">Multiple Over Claim transactions for a claim can be entered on the case when there is more than one reason code needed.  If the amount(s) being paid back to HUD are for different </w:t>
      </w:r>
      <w:r w:rsidR="00354A15" w:rsidRPr="00833A22">
        <w:rPr>
          <w:rFonts w:ascii="Cambria" w:eastAsia="Times New Roman" w:hAnsi="Cambria"/>
          <w:bCs/>
          <w:lang w:bidi="en-US"/>
        </w:rPr>
        <w:t>reasons,</w:t>
      </w:r>
      <w:r w:rsidRPr="00833A22">
        <w:rPr>
          <w:rFonts w:ascii="Cambria" w:eastAsia="Times New Roman" w:hAnsi="Cambria"/>
          <w:bCs/>
          <w:lang w:bidi="en-US"/>
        </w:rPr>
        <w:t xml:space="preserve"> enter these as separate amounts and choose correct Reason Code that the amount pertains to.  A Reason Code dropdown will be available where the user can choose the reason for the Over Claim. </w:t>
      </w:r>
    </w:p>
    <w:p w14:paraId="4612CB80" w14:textId="016F563B" w:rsidR="00DF6F87" w:rsidRPr="00833A22" w:rsidRDefault="00DF6F87" w:rsidP="00833A22">
      <w:pPr>
        <w:rPr>
          <w:rFonts w:ascii="Cambria" w:eastAsia="Times New Roman" w:hAnsi="Cambria"/>
          <w:bCs/>
          <w:lang w:bidi="en-US"/>
        </w:rPr>
      </w:pPr>
      <w:r w:rsidRPr="00833A22">
        <w:rPr>
          <w:rFonts w:ascii="Cambria" w:eastAsia="Times New Roman" w:hAnsi="Cambria"/>
          <w:bCs/>
          <w:lang w:bidi="en-US"/>
        </w:rPr>
        <w:tab/>
        <w:t>Reason code list:</w:t>
      </w:r>
    </w:p>
    <w:bookmarkEnd w:id="4856"/>
    <w:p w14:paraId="7A3BECC8"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A/Block 27) – Hazard Insurance/Loss Draft Funds</w:t>
      </w:r>
    </w:p>
    <w:p w14:paraId="67F7A652" w14:textId="2C218A6F" w:rsidR="00890A76"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A/Block 27) – Property Damage Adjustment</w:t>
      </w:r>
    </w:p>
    <w:p w14:paraId="1DC890E7" w14:textId="15A78394" w:rsidR="00C12F18" w:rsidRDefault="00C12F18" w:rsidP="006C3C3F">
      <w:pPr>
        <w:pStyle w:val="ListParagraph"/>
        <w:numPr>
          <w:ilvl w:val="0"/>
          <w:numId w:val="78"/>
        </w:numPr>
        <w:spacing w:after="120" w:line="240" w:lineRule="auto"/>
        <w:ind w:left="1800" w:firstLine="0"/>
        <w:jc w:val="both"/>
        <w:rPr>
          <w:rFonts w:ascii="Cambria" w:eastAsia="Times New Roman" w:hAnsi="Cambria"/>
          <w:bCs/>
          <w:lang w:bidi="en-US"/>
        </w:rPr>
      </w:pPr>
      <w:r>
        <w:rPr>
          <w:rFonts w:ascii="Cambria" w:eastAsia="Times New Roman" w:hAnsi="Cambria"/>
          <w:bCs/>
          <w:lang w:bidi="en-US"/>
        </w:rPr>
        <w:t xml:space="preserve">Part B/Block 109 – Escrow Credit </w:t>
      </w:r>
    </w:p>
    <w:p w14:paraId="566F80C8" w14:textId="74B1BA8A" w:rsidR="00C12F18" w:rsidRDefault="00C12F18" w:rsidP="006C3C3F">
      <w:pPr>
        <w:pStyle w:val="ListParagraph"/>
        <w:numPr>
          <w:ilvl w:val="0"/>
          <w:numId w:val="78"/>
        </w:numPr>
        <w:spacing w:after="120" w:line="240" w:lineRule="auto"/>
        <w:ind w:left="1800" w:firstLine="0"/>
        <w:jc w:val="both"/>
        <w:rPr>
          <w:rFonts w:ascii="Cambria" w:eastAsia="Times New Roman" w:hAnsi="Cambria"/>
          <w:bCs/>
          <w:lang w:bidi="en-US"/>
        </w:rPr>
      </w:pPr>
      <w:r>
        <w:rPr>
          <w:rFonts w:ascii="Cambria" w:eastAsia="Times New Roman" w:hAnsi="Cambria"/>
          <w:bCs/>
          <w:lang w:bidi="en-US"/>
        </w:rPr>
        <w:t xml:space="preserve">Part B/Block 115 – Rental Income Credit </w:t>
      </w:r>
    </w:p>
    <w:p w14:paraId="614E340C" w14:textId="00D2E7E9" w:rsidR="00C12F18" w:rsidRPr="00B754E8" w:rsidRDefault="00C12F18" w:rsidP="006C3C3F">
      <w:pPr>
        <w:pStyle w:val="ListParagraph"/>
        <w:numPr>
          <w:ilvl w:val="0"/>
          <w:numId w:val="78"/>
        </w:numPr>
        <w:spacing w:after="120" w:line="240" w:lineRule="auto"/>
        <w:ind w:left="1800" w:firstLine="0"/>
        <w:jc w:val="both"/>
        <w:rPr>
          <w:rFonts w:ascii="Cambria" w:eastAsia="Times New Roman" w:hAnsi="Cambria"/>
          <w:bCs/>
          <w:lang w:bidi="en-US"/>
        </w:rPr>
      </w:pPr>
      <w:r>
        <w:rPr>
          <w:rFonts w:ascii="Cambria" w:eastAsia="Times New Roman" w:hAnsi="Cambria"/>
          <w:bCs/>
          <w:lang w:bidi="en-US"/>
        </w:rPr>
        <w:t xml:space="preserve">Part B/Block 116 – Rental Expense </w:t>
      </w:r>
    </w:p>
    <w:p w14:paraId="22B486C3"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C) – Disbursements for Protection &amp; Preservation </w:t>
      </w:r>
    </w:p>
    <w:p w14:paraId="02A29AB2" w14:textId="2FD5286F"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bookmarkStart w:id="4857" w:name="_Hlk499812913"/>
      <w:r w:rsidRPr="00B754E8">
        <w:rPr>
          <w:rFonts w:ascii="Cambria" w:eastAsia="Times New Roman" w:hAnsi="Cambria"/>
          <w:bCs/>
          <w:lang w:bidi="en-US"/>
        </w:rPr>
        <w:t xml:space="preserve">Part D/Block 305 </w:t>
      </w:r>
      <w:bookmarkEnd w:id="4857"/>
      <w:r w:rsidRPr="00B754E8">
        <w:rPr>
          <w:rFonts w:ascii="Cambria" w:eastAsia="Times New Roman" w:hAnsi="Cambria"/>
          <w:bCs/>
          <w:lang w:bidi="en-US"/>
        </w:rPr>
        <w:t>– Hazard Insurance Premiums</w:t>
      </w:r>
    </w:p>
    <w:p w14:paraId="33154674"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Taxes</w:t>
      </w:r>
    </w:p>
    <w:p w14:paraId="523C94ED"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Utilities</w:t>
      </w:r>
    </w:p>
    <w:p w14:paraId="792A2F32"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Servicing Fees</w:t>
      </w:r>
    </w:p>
    <w:p w14:paraId="62618EF8"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Forced Place Insurance</w:t>
      </w:r>
    </w:p>
    <w:p w14:paraId="53B69908"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HOA Fees</w:t>
      </w:r>
    </w:p>
    <w:p w14:paraId="1F19B90D" w14:textId="77777777" w:rsidR="00890A76"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Eviction Fees &amp; Costs</w:t>
      </w:r>
    </w:p>
    <w:p w14:paraId="1346EF78" w14:textId="10D67A70" w:rsidR="00DF6F87" w:rsidRDefault="00DF6F87"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305 – </w:t>
      </w:r>
      <w:r>
        <w:rPr>
          <w:rFonts w:ascii="Cambria" w:eastAsia="Times New Roman" w:hAnsi="Cambria"/>
          <w:bCs/>
          <w:lang w:bidi="en-US"/>
        </w:rPr>
        <w:t>Cash for Keys</w:t>
      </w:r>
    </w:p>
    <w:p w14:paraId="7F0DAF01" w14:textId="214AEE22" w:rsidR="00DF6F87" w:rsidRDefault="00DF6F87"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305 – </w:t>
      </w:r>
      <w:r>
        <w:rPr>
          <w:rFonts w:ascii="Cambria" w:eastAsia="Times New Roman" w:hAnsi="Cambria"/>
          <w:bCs/>
          <w:lang w:bidi="en-US"/>
        </w:rPr>
        <w:t>Probate Cost</w:t>
      </w:r>
    </w:p>
    <w:p w14:paraId="7159C3F1" w14:textId="71F9AF56" w:rsidR="00DF6F87" w:rsidRPr="00DF6F87" w:rsidRDefault="00DF6F87" w:rsidP="006C3C3F">
      <w:pPr>
        <w:pStyle w:val="ListParagraph"/>
        <w:numPr>
          <w:ilvl w:val="0"/>
          <w:numId w:val="78"/>
        </w:numPr>
        <w:spacing w:after="120" w:line="240" w:lineRule="auto"/>
        <w:ind w:left="1800" w:firstLine="0"/>
        <w:jc w:val="both"/>
        <w:rPr>
          <w:rFonts w:ascii="Cambria" w:eastAsia="Times New Roman" w:hAnsi="Cambria"/>
          <w:bCs/>
          <w:lang w:bidi="en-US"/>
        </w:rPr>
      </w:pPr>
      <w:r w:rsidRPr="00DF6F87">
        <w:rPr>
          <w:rFonts w:ascii="Cambria" w:eastAsia="Times New Roman" w:hAnsi="Cambria"/>
          <w:bCs/>
          <w:lang w:bidi="en-US"/>
        </w:rPr>
        <w:t xml:space="preserve">Part D/Block 305 – </w:t>
      </w:r>
      <w:r>
        <w:rPr>
          <w:rFonts w:ascii="Cambria" w:eastAsia="Times New Roman" w:hAnsi="Cambria"/>
          <w:bCs/>
          <w:lang w:bidi="en-US"/>
        </w:rPr>
        <w:t>Mortgagee Incentive</w:t>
      </w:r>
    </w:p>
    <w:p w14:paraId="38DCE5D7"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305 – Other</w:t>
      </w:r>
    </w:p>
    <w:p w14:paraId="0D6A32D7"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306 – Attorney/Trustee Fees</w:t>
      </w:r>
    </w:p>
    <w:p w14:paraId="3E2D0B64" w14:textId="707B622B"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307 </w:t>
      </w:r>
      <w:r w:rsidR="00DF6F87" w:rsidRPr="00B754E8">
        <w:rPr>
          <w:rFonts w:ascii="Cambria" w:eastAsia="Times New Roman" w:hAnsi="Cambria"/>
          <w:bCs/>
          <w:lang w:bidi="en-US"/>
        </w:rPr>
        <w:t>–</w:t>
      </w:r>
      <w:r w:rsidRPr="00B754E8">
        <w:rPr>
          <w:rFonts w:ascii="Cambria" w:eastAsia="Times New Roman" w:hAnsi="Cambria"/>
          <w:bCs/>
          <w:lang w:bidi="en-US"/>
        </w:rPr>
        <w:t xml:space="preserve"> Recording Fees</w:t>
      </w:r>
    </w:p>
    <w:p w14:paraId="611AD863"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307 – Sheriff Fees</w:t>
      </w:r>
    </w:p>
    <w:p w14:paraId="5DEC3EBB"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D/Block 307 – Clerk Costs</w:t>
      </w:r>
    </w:p>
    <w:p w14:paraId="4B2F73EF" w14:textId="0C534EC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307 </w:t>
      </w:r>
      <w:r w:rsidR="00DF6F87" w:rsidRPr="00B754E8">
        <w:rPr>
          <w:rFonts w:ascii="Cambria" w:eastAsia="Times New Roman" w:hAnsi="Cambria"/>
          <w:bCs/>
          <w:lang w:bidi="en-US"/>
        </w:rPr>
        <w:t>–</w:t>
      </w:r>
      <w:r w:rsidRPr="00B754E8">
        <w:rPr>
          <w:rFonts w:ascii="Cambria" w:eastAsia="Times New Roman" w:hAnsi="Cambria"/>
          <w:bCs/>
          <w:lang w:bidi="en-US"/>
        </w:rPr>
        <w:t xml:space="preserve"> Publication Fees</w:t>
      </w:r>
    </w:p>
    <w:p w14:paraId="767F7628" w14:textId="4386F2C0"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307 </w:t>
      </w:r>
      <w:r w:rsidR="00DF6F87" w:rsidRPr="00B754E8">
        <w:rPr>
          <w:rFonts w:ascii="Cambria" w:eastAsia="Times New Roman" w:hAnsi="Cambria"/>
          <w:bCs/>
          <w:lang w:bidi="en-US"/>
        </w:rPr>
        <w:t>–</w:t>
      </w:r>
      <w:r w:rsidR="00DF6F87">
        <w:rPr>
          <w:rFonts w:ascii="Cambria" w:eastAsia="Times New Roman" w:hAnsi="Cambria"/>
          <w:bCs/>
          <w:lang w:bidi="en-US"/>
        </w:rPr>
        <w:t xml:space="preserve"> </w:t>
      </w:r>
      <w:r w:rsidRPr="00B754E8">
        <w:rPr>
          <w:rFonts w:ascii="Cambria" w:eastAsia="Times New Roman" w:hAnsi="Cambria"/>
          <w:bCs/>
          <w:lang w:bidi="en-US"/>
        </w:rPr>
        <w:t>Foreclosure and/or Acquisition, Conveyance Costs – Other</w:t>
      </w:r>
    </w:p>
    <w:p w14:paraId="12E4D0AC" w14:textId="3F1E3A7B"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D/Block 311 </w:t>
      </w:r>
      <w:r w:rsidR="00DF6F87" w:rsidRPr="00B754E8">
        <w:rPr>
          <w:rFonts w:ascii="Cambria" w:eastAsia="Times New Roman" w:hAnsi="Cambria"/>
          <w:bCs/>
          <w:lang w:bidi="en-US"/>
        </w:rPr>
        <w:t>–</w:t>
      </w:r>
      <w:r w:rsidR="00DF6F87">
        <w:rPr>
          <w:rFonts w:ascii="Cambria" w:eastAsia="Times New Roman" w:hAnsi="Cambria"/>
          <w:bCs/>
          <w:lang w:bidi="en-US"/>
        </w:rPr>
        <w:t xml:space="preserve"> </w:t>
      </w:r>
      <w:r w:rsidRPr="00B754E8">
        <w:rPr>
          <w:rFonts w:ascii="Cambria" w:eastAsia="Times New Roman" w:hAnsi="Cambria"/>
          <w:bCs/>
          <w:lang w:bidi="en-US"/>
        </w:rPr>
        <w:t>Mortgage Insurance Premiums</w:t>
      </w:r>
    </w:p>
    <w:p w14:paraId="6F261EF0" w14:textId="3F821AF0"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bookmarkStart w:id="4858" w:name="_Hlk499815584"/>
      <w:r w:rsidRPr="00B754E8">
        <w:rPr>
          <w:rFonts w:ascii="Cambria" w:eastAsia="Times New Roman" w:hAnsi="Cambria"/>
          <w:bCs/>
          <w:lang w:bidi="en-US"/>
        </w:rPr>
        <w:t xml:space="preserve">Part E/Block 407 </w:t>
      </w:r>
      <w:r w:rsidR="00DF6F87" w:rsidRPr="00B754E8">
        <w:rPr>
          <w:rFonts w:ascii="Cambria" w:eastAsia="Times New Roman" w:hAnsi="Cambria"/>
          <w:bCs/>
          <w:lang w:bidi="en-US"/>
        </w:rPr>
        <w:t>–</w:t>
      </w:r>
      <w:r w:rsidRPr="00B754E8">
        <w:rPr>
          <w:rFonts w:ascii="Cambria" w:eastAsia="Times New Roman" w:hAnsi="Cambria"/>
          <w:bCs/>
          <w:lang w:bidi="en-US"/>
        </w:rPr>
        <w:t xml:space="preserve"> </w:t>
      </w:r>
      <w:bookmarkEnd w:id="4858"/>
      <w:r w:rsidRPr="00B754E8">
        <w:rPr>
          <w:rFonts w:ascii="Cambria" w:eastAsia="Times New Roman" w:hAnsi="Cambria"/>
          <w:bCs/>
          <w:lang w:bidi="en-US"/>
        </w:rPr>
        <w:t>Taxes Owed to Buyer at Closing</w:t>
      </w:r>
    </w:p>
    <w:p w14:paraId="247DCFD4" w14:textId="0BF16C2A"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E/Block 407 </w:t>
      </w:r>
      <w:r w:rsidR="00DF6F87" w:rsidRPr="00B754E8">
        <w:rPr>
          <w:rFonts w:ascii="Cambria" w:eastAsia="Times New Roman" w:hAnsi="Cambria"/>
          <w:bCs/>
          <w:lang w:bidi="en-US"/>
        </w:rPr>
        <w:t>–</w:t>
      </w:r>
      <w:r w:rsidRPr="00B754E8">
        <w:rPr>
          <w:rFonts w:ascii="Cambria" w:eastAsia="Times New Roman" w:hAnsi="Cambria"/>
          <w:bCs/>
          <w:lang w:bidi="en-US"/>
        </w:rPr>
        <w:t xml:space="preserve"> Water Rates Owed to Buyer at Closing</w:t>
      </w:r>
    </w:p>
    <w:p w14:paraId="099ACE90" w14:textId="76BEF0ED"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E/Block 407 </w:t>
      </w:r>
      <w:r w:rsidR="00DF6F87" w:rsidRPr="00B754E8">
        <w:rPr>
          <w:rFonts w:ascii="Cambria" w:eastAsia="Times New Roman" w:hAnsi="Cambria"/>
          <w:bCs/>
          <w:lang w:bidi="en-US"/>
        </w:rPr>
        <w:t>–</w:t>
      </w:r>
      <w:r w:rsidRPr="00B754E8">
        <w:rPr>
          <w:rFonts w:ascii="Cambria" w:eastAsia="Times New Roman" w:hAnsi="Cambria"/>
          <w:bCs/>
          <w:lang w:bidi="en-US"/>
        </w:rPr>
        <w:t xml:space="preserve"> Special Assessments Owed to Buyer at Closing</w:t>
      </w:r>
    </w:p>
    <w:p w14:paraId="12F315ED" w14:textId="739B7202"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E/Block 407 </w:t>
      </w:r>
      <w:r w:rsidR="00DF6F87" w:rsidRPr="00B754E8">
        <w:rPr>
          <w:rFonts w:ascii="Cambria" w:eastAsia="Times New Roman" w:hAnsi="Cambria"/>
          <w:bCs/>
          <w:lang w:bidi="en-US"/>
        </w:rPr>
        <w:t>–</w:t>
      </w:r>
      <w:r w:rsidRPr="00B754E8">
        <w:rPr>
          <w:rFonts w:ascii="Cambria" w:eastAsia="Times New Roman" w:hAnsi="Cambria"/>
          <w:bCs/>
          <w:lang w:bidi="en-US"/>
        </w:rPr>
        <w:t xml:space="preserve"> Amount Owed to Buyer at Closing – Other</w:t>
      </w:r>
    </w:p>
    <w:p w14:paraId="129CCDA3" w14:textId="1062F7E5"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E/Block 408</w:t>
      </w:r>
      <w:r w:rsidR="00DF6F87">
        <w:rPr>
          <w:rFonts w:ascii="Cambria" w:eastAsia="Times New Roman" w:hAnsi="Cambria"/>
          <w:bCs/>
          <w:lang w:bidi="en-US"/>
        </w:rPr>
        <w:t xml:space="preserve"> </w:t>
      </w:r>
      <w:r w:rsidR="00DF6F87" w:rsidRPr="00B754E8">
        <w:rPr>
          <w:rFonts w:ascii="Cambria" w:eastAsia="Times New Roman" w:hAnsi="Cambria"/>
          <w:bCs/>
          <w:lang w:bidi="en-US"/>
        </w:rPr>
        <w:t>–</w:t>
      </w:r>
      <w:r w:rsidRPr="00B754E8">
        <w:rPr>
          <w:rFonts w:ascii="Cambria" w:eastAsia="Times New Roman" w:hAnsi="Cambria"/>
          <w:bCs/>
          <w:lang w:bidi="en-US"/>
        </w:rPr>
        <w:t xml:space="preserve"> Sales Commission</w:t>
      </w:r>
    </w:p>
    <w:p w14:paraId="2489A3F5"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 xml:space="preserve">Part E/Block 408 – Recording Fees  </w:t>
      </w:r>
    </w:p>
    <w:p w14:paraId="4F63BB41"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E/Block 408 – Title Insurance Policy</w:t>
      </w:r>
    </w:p>
    <w:p w14:paraId="401390DE"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E/Block 408 – Additional Closing Costs at Settlement – Other</w:t>
      </w:r>
    </w:p>
    <w:p w14:paraId="49A96FD6"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Part E/Block 409 – Appraisal Fees</w:t>
      </w:r>
    </w:p>
    <w:p w14:paraId="043440C2"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Note Interest Back to HUD</w:t>
      </w:r>
    </w:p>
    <w:p w14:paraId="63A5080C" w14:textId="77777777" w:rsidR="00890A76" w:rsidRPr="00B754E8"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Debenture Interest Back to HUD</w:t>
      </w:r>
    </w:p>
    <w:p w14:paraId="4D32AFB1" w14:textId="236F6BE7" w:rsidR="00890A76"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Erroneous Duplicate Payment</w:t>
      </w:r>
      <w:r w:rsidR="006D53F0">
        <w:rPr>
          <w:rFonts w:ascii="Cambria" w:eastAsia="Times New Roman" w:hAnsi="Cambria"/>
          <w:bCs/>
          <w:lang w:bidi="en-US"/>
        </w:rPr>
        <w:t xml:space="preserve"> </w:t>
      </w:r>
      <w:r w:rsidR="006D53F0">
        <w:rPr>
          <w:rFonts w:ascii="Cambria" w:eastAsia="Times New Roman" w:hAnsi="Cambria"/>
          <w:bCs/>
          <w:lang w:bidi="en-US"/>
        </w:rPr>
        <w:tab/>
      </w:r>
    </w:p>
    <w:p w14:paraId="2DF2E882" w14:textId="561676A0" w:rsidR="00DF6F87" w:rsidRPr="00B754E8" w:rsidRDefault="00DF6F87" w:rsidP="006C3C3F">
      <w:pPr>
        <w:pStyle w:val="ListParagraph"/>
        <w:numPr>
          <w:ilvl w:val="0"/>
          <w:numId w:val="78"/>
        </w:numPr>
        <w:spacing w:after="120" w:line="240" w:lineRule="auto"/>
        <w:ind w:left="1800" w:firstLine="0"/>
        <w:jc w:val="both"/>
        <w:rPr>
          <w:rFonts w:ascii="Cambria" w:eastAsia="Times New Roman" w:hAnsi="Cambria"/>
          <w:bCs/>
          <w:lang w:bidi="en-US"/>
        </w:rPr>
      </w:pPr>
      <w:r>
        <w:rPr>
          <w:rFonts w:ascii="Cambria" w:eastAsia="Times New Roman" w:hAnsi="Cambria"/>
          <w:bCs/>
          <w:lang w:bidi="en-US"/>
        </w:rPr>
        <w:t xml:space="preserve">Part A </w:t>
      </w:r>
      <w:r w:rsidRPr="00B754E8">
        <w:rPr>
          <w:rFonts w:ascii="Cambria" w:eastAsia="Times New Roman" w:hAnsi="Cambria"/>
          <w:bCs/>
          <w:lang w:bidi="en-US"/>
        </w:rPr>
        <w:t>–</w:t>
      </w:r>
      <w:r>
        <w:rPr>
          <w:rFonts w:ascii="Cambria" w:eastAsia="Times New Roman" w:hAnsi="Cambria"/>
          <w:bCs/>
          <w:lang w:bidi="en-US"/>
        </w:rPr>
        <w:t xml:space="preserve"> UPB</w:t>
      </w:r>
    </w:p>
    <w:p w14:paraId="2C8AF264" w14:textId="77777777" w:rsidR="00890A76" w:rsidRDefault="00890A76" w:rsidP="006C3C3F">
      <w:pPr>
        <w:pStyle w:val="ListParagraph"/>
        <w:numPr>
          <w:ilvl w:val="0"/>
          <w:numId w:val="78"/>
        </w:numPr>
        <w:spacing w:after="120" w:line="240" w:lineRule="auto"/>
        <w:ind w:left="1800" w:firstLine="0"/>
        <w:jc w:val="both"/>
        <w:rPr>
          <w:rFonts w:ascii="Cambria" w:eastAsia="Times New Roman" w:hAnsi="Cambria"/>
          <w:bCs/>
          <w:lang w:bidi="en-US"/>
        </w:rPr>
      </w:pPr>
      <w:r w:rsidRPr="00B754E8">
        <w:rPr>
          <w:rFonts w:ascii="Cambria" w:eastAsia="Times New Roman" w:hAnsi="Cambria"/>
          <w:bCs/>
          <w:lang w:bidi="en-US"/>
        </w:rPr>
        <w:t>Other</w:t>
      </w:r>
    </w:p>
    <w:p w14:paraId="5B875A7D" w14:textId="7DE12A59" w:rsidR="001C4BF0" w:rsidRPr="00B754E8" w:rsidRDefault="001C4BF0" w:rsidP="006C3C3F">
      <w:pPr>
        <w:pStyle w:val="ListParagraph"/>
        <w:numPr>
          <w:ilvl w:val="0"/>
          <w:numId w:val="78"/>
        </w:numPr>
        <w:spacing w:after="120" w:line="240" w:lineRule="auto"/>
        <w:ind w:left="1800" w:firstLine="0"/>
        <w:jc w:val="both"/>
        <w:rPr>
          <w:rFonts w:ascii="Cambria" w:eastAsia="Times New Roman" w:hAnsi="Cambria"/>
          <w:bCs/>
          <w:lang w:bidi="en-US"/>
        </w:rPr>
      </w:pPr>
      <w:bookmarkStart w:id="4859" w:name="_Hlk138843041"/>
      <w:r w:rsidRPr="001C4BF0">
        <w:rPr>
          <w:rFonts w:ascii="Cambria" w:eastAsia="Times New Roman" w:hAnsi="Cambria"/>
          <w:bCs/>
          <w:lang w:bidi="en-US"/>
        </w:rPr>
        <w:t>Bankruptcy Payments Owed to HUD</w:t>
      </w:r>
      <w:r w:rsidR="00DF0C22">
        <w:rPr>
          <w:rFonts w:ascii="Cambria" w:eastAsia="Times New Roman" w:hAnsi="Cambria"/>
          <w:bCs/>
          <w:lang w:bidi="en-US"/>
        </w:rPr>
        <w:tab/>
      </w:r>
    </w:p>
    <w:bookmarkEnd w:id="4859"/>
    <w:p w14:paraId="318AE53C" w14:textId="7FA1CE31" w:rsidR="00890A76" w:rsidRPr="00833A22" w:rsidRDefault="00890A76" w:rsidP="00833A22">
      <w:pPr>
        <w:rPr>
          <w:rFonts w:ascii="Cambria" w:eastAsia="Times New Roman" w:hAnsi="Cambria"/>
          <w:bCs/>
          <w:lang w:bidi="en-US"/>
        </w:rPr>
      </w:pPr>
      <w:r w:rsidRPr="00833A22">
        <w:rPr>
          <w:rFonts w:ascii="Cambria" w:eastAsia="Times New Roman" w:hAnsi="Cambria"/>
          <w:bCs/>
          <w:lang w:bidi="en-US"/>
        </w:rPr>
        <w:t xml:space="preserve">The Reason Code </w:t>
      </w:r>
      <w:r w:rsidR="00B51E93" w:rsidRPr="00833A22">
        <w:rPr>
          <w:rFonts w:ascii="Cambria" w:eastAsia="Times New Roman" w:hAnsi="Cambria"/>
          <w:bCs/>
          <w:lang w:bidi="en-US"/>
        </w:rPr>
        <w:t>is included on</w:t>
      </w:r>
      <w:r w:rsidRPr="00833A22">
        <w:rPr>
          <w:rFonts w:ascii="Cambria" w:eastAsia="Times New Roman" w:hAnsi="Cambria"/>
          <w:bCs/>
          <w:lang w:bidi="en-US"/>
        </w:rPr>
        <w:t xml:space="preserve"> the Batch Details page of the Accounting Transmittal Screen and in the “Export to Excel” feature from the Batch Details page.</w:t>
      </w:r>
    </w:p>
    <w:p w14:paraId="79CFE165" w14:textId="000262A2" w:rsidR="00890A76" w:rsidRPr="00833A22" w:rsidRDefault="00890A76" w:rsidP="00833A22">
      <w:pPr>
        <w:rPr>
          <w:rFonts w:ascii="Cambria" w:eastAsia="Times New Roman" w:hAnsi="Cambria"/>
          <w:bCs/>
          <w:lang w:bidi="en-US"/>
        </w:rPr>
      </w:pPr>
      <w:r w:rsidRPr="00833A22">
        <w:rPr>
          <w:rFonts w:ascii="Cambria" w:eastAsia="Times New Roman" w:hAnsi="Cambria"/>
          <w:bCs/>
          <w:lang w:bidi="en-US"/>
        </w:rPr>
        <w:t xml:space="preserve">The total of the Over Claim transaction amounts cannot exceed the claim amount on the original claim that was paid. This total is measured at the claim level, not the loan level. The Over Claim transaction type that is selected will determine which claim is checked. For a loan with both a </w:t>
      </w:r>
      <w:r w:rsidR="005312FB" w:rsidRPr="00833A22">
        <w:rPr>
          <w:rFonts w:ascii="Cambria" w:hAnsi="Cambria"/>
          <w:bCs/>
          <w:lang w:bidi="en-US"/>
        </w:rPr>
        <w:t xml:space="preserve">Claim Type </w:t>
      </w:r>
      <w:r w:rsidRPr="00833A22">
        <w:rPr>
          <w:rFonts w:ascii="Cambria" w:eastAsia="Times New Roman" w:hAnsi="Cambria"/>
          <w:bCs/>
          <w:lang w:bidi="en-US"/>
        </w:rPr>
        <w:t xml:space="preserve">21 and a </w:t>
      </w:r>
      <w:r w:rsidR="005312FB" w:rsidRPr="00833A22">
        <w:rPr>
          <w:rFonts w:ascii="Cambria" w:hAnsi="Cambria"/>
          <w:bCs/>
          <w:lang w:bidi="en-US"/>
        </w:rPr>
        <w:t>Claim Type 21</w:t>
      </w:r>
      <w:r w:rsidRPr="00833A22">
        <w:rPr>
          <w:rFonts w:ascii="Cambria" w:eastAsia="Times New Roman" w:hAnsi="Cambria"/>
          <w:bCs/>
          <w:lang w:bidi="en-US"/>
        </w:rPr>
        <w:t xml:space="preserve"> supplemental paid, if the “Claim Type 21 – Over Claim” transaction is selected, HERMIT will check against the claim total from the Claim Type 21.</w:t>
      </w:r>
      <w:r w:rsidR="00B51E93" w:rsidRPr="00833A22">
        <w:rPr>
          <w:rFonts w:ascii="Cambria" w:eastAsia="Times New Roman" w:hAnsi="Cambria"/>
          <w:bCs/>
          <w:lang w:bidi="en-US"/>
        </w:rPr>
        <w:t xml:space="preserve"> If the Transaction is a 2/3’s transaction additional information will be displayed on the popup window prompting the user to confirm the amount being remitted to HUD. </w:t>
      </w:r>
      <w:r w:rsidRPr="00833A22">
        <w:rPr>
          <w:rFonts w:ascii="Cambria" w:eastAsia="Times New Roman" w:hAnsi="Cambria"/>
          <w:bCs/>
          <w:lang w:bidi="en-US"/>
        </w:rPr>
        <w:t xml:space="preserve"> </w:t>
      </w:r>
    </w:p>
    <w:p w14:paraId="4DD2223C" w14:textId="768E88DC" w:rsidR="00045FF3" w:rsidRPr="00833A22" w:rsidRDefault="00372B16" w:rsidP="00833A22">
      <w:pPr>
        <w:rPr>
          <w:rFonts w:ascii="Cambria" w:eastAsia="Times New Roman" w:hAnsi="Cambria"/>
          <w:bCs/>
          <w:lang w:bidi="en-US"/>
        </w:rPr>
      </w:pPr>
      <w:r w:rsidRPr="00833A22">
        <w:rPr>
          <w:rFonts w:ascii="Cambria" w:eastAsia="Times New Roman" w:hAnsi="Cambria"/>
          <w:bCs/>
          <w:lang w:bidi="en-US"/>
        </w:rPr>
        <w:t xml:space="preserve">No Authorizations </w:t>
      </w:r>
      <w:r w:rsidR="0061794F" w:rsidRPr="00833A22">
        <w:rPr>
          <w:rFonts w:ascii="Cambria" w:eastAsia="Times New Roman" w:hAnsi="Cambria"/>
          <w:bCs/>
          <w:lang w:bidi="en-US"/>
        </w:rPr>
        <w:t>are</w:t>
      </w:r>
      <w:r w:rsidRPr="00833A22">
        <w:rPr>
          <w:rFonts w:ascii="Cambria" w:eastAsia="Times New Roman" w:hAnsi="Cambria"/>
          <w:bCs/>
          <w:lang w:bidi="en-US"/>
        </w:rPr>
        <w:t xml:space="preserve"> needed for the collection to be processed.  </w:t>
      </w:r>
    </w:p>
    <w:p w14:paraId="334415B7" w14:textId="55255FFA" w:rsidR="00045FF3" w:rsidRPr="00833A22" w:rsidRDefault="00045FF3" w:rsidP="00833A22">
      <w:pPr>
        <w:rPr>
          <w:rFonts w:ascii="Cambria" w:eastAsia="Times New Roman" w:hAnsi="Cambria"/>
        </w:rPr>
      </w:pPr>
      <w:r w:rsidRPr="00833A22">
        <w:rPr>
          <w:rFonts w:ascii="Cambria" w:eastAsia="Times New Roman" w:hAnsi="Cambria"/>
          <w:bCs/>
        </w:rPr>
        <w:t xml:space="preserve">An adjustment icon </w:t>
      </w:r>
      <w:r w:rsidR="0061794F" w:rsidRPr="00833A22">
        <w:rPr>
          <w:rFonts w:ascii="Cambria" w:eastAsia="Times New Roman" w:hAnsi="Cambria"/>
          <w:bCs/>
        </w:rPr>
        <w:t>is</w:t>
      </w:r>
      <w:r w:rsidRPr="00833A22">
        <w:rPr>
          <w:rFonts w:ascii="Cambria" w:eastAsia="Times New Roman" w:hAnsi="Cambria"/>
          <w:bCs/>
        </w:rPr>
        <w:t xml:space="preserve"> displayed on the Over Claim transaction until the end of the day on the day the transaction is made. After the end of the day, the adjustment icon will no longer be available for that transaction.</w:t>
      </w:r>
    </w:p>
    <w:p w14:paraId="56C9B661" w14:textId="3DE0FFEA" w:rsidR="00890A76" w:rsidRPr="00833A22" w:rsidRDefault="00372B16" w:rsidP="00833A22">
      <w:pPr>
        <w:rPr>
          <w:rFonts w:ascii="Cambria" w:eastAsia="Times New Roman" w:hAnsi="Cambria"/>
          <w:bCs/>
          <w:lang w:bidi="en-US"/>
        </w:rPr>
      </w:pPr>
      <w:r w:rsidRPr="00833A22">
        <w:rPr>
          <w:rFonts w:ascii="Cambria" w:eastAsia="Times New Roman" w:hAnsi="Cambria"/>
          <w:bCs/>
          <w:lang w:bidi="en-US"/>
        </w:rPr>
        <w:t xml:space="preserve">The Over Claim transactions </w:t>
      </w:r>
      <w:r w:rsidR="0061794F" w:rsidRPr="00833A22">
        <w:rPr>
          <w:rFonts w:ascii="Cambria" w:eastAsia="Times New Roman" w:hAnsi="Cambria"/>
          <w:bCs/>
          <w:lang w:bidi="en-US"/>
        </w:rPr>
        <w:t>are</w:t>
      </w:r>
      <w:r w:rsidRPr="00833A22">
        <w:rPr>
          <w:rFonts w:ascii="Cambria" w:eastAsia="Times New Roman" w:hAnsi="Cambria"/>
          <w:bCs/>
          <w:lang w:bidi="en-US"/>
        </w:rPr>
        <w:t xml:space="preserve"> under the Claims Receivable Batch Type from the Accounting -&gt; Transmittal page.</w:t>
      </w:r>
    </w:p>
    <w:p w14:paraId="136696CF" w14:textId="6314DCD2" w:rsidR="00890A76" w:rsidRPr="00372B16" w:rsidRDefault="00890A76" w:rsidP="00372B16">
      <w:pPr>
        <w:pStyle w:val="Heading3"/>
        <w:ind w:left="1080" w:hanging="1080"/>
        <w:jc w:val="both"/>
      </w:pPr>
      <w:bookmarkStart w:id="4860" w:name="_Toc499823356"/>
      <w:bookmarkStart w:id="4861" w:name="_Toc11334982"/>
      <w:bookmarkStart w:id="4862" w:name="_Toc74052219"/>
      <w:bookmarkStart w:id="4863" w:name="_Toc90643604"/>
      <w:bookmarkStart w:id="4864" w:name="_Toc230163548"/>
      <w:r w:rsidRPr="00372B16">
        <w:t>Over Claim Transaction Validations</w:t>
      </w:r>
      <w:bookmarkEnd w:id="4860"/>
      <w:bookmarkEnd w:id="4861"/>
      <w:bookmarkEnd w:id="4862"/>
      <w:bookmarkEnd w:id="4863"/>
      <w:bookmarkEnd w:id="4864"/>
    </w:p>
    <w:p w14:paraId="6648F73C" w14:textId="4BB1B7F3" w:rsidR="0037493C" w:rsidRDefault="00890A76" w:rsidP="00833A22">
      <w:pPr>
        <w:spacing w:before="120" w:after="120" w:line="240" w:lineRule="auto"/>
        <w:jc w:val="both"/>
        <w:rPr>
          <w:rFonts w:ascii="Cambria" w:eastAsia="Times New Roman" w:hAnsi="Cambria"/>
          <w:bCs/>
          <w:lang w:bidi="en-US"/>
        </w:rPr>
      </w:pPr>
      <w:r w:rsidRPr="00B754E8">
        <w:rPr>
          <w:rFonts w:ascii="Cambria" w:eastAsia="Times New Roman" w:hAnsi="Cambria"/>
          <w:bCs/>
          <w:lang w:bidi="en-US"/>
        </w:rPr>
        <w:t xml:space="preserve">Over Claim transactions for </w:t>
      </w:r>
      <w:r w:rsidR="005312FB" w:rsidRPr="00B754E8">
        <w:rPr>
          <w:rFonts w:ascii="Cambria" w:hAnsi="Cambria"/>
          <w:bCs/>
          <w:lang w:bidi="en-US"/>
        </w:rPr>
        <w:t>C</w:t>
      </w:r>
      <w:r w:rsidR="005312FB">
        <w:rPr>
          <w:rFonts w:ascii="Cambria" w:hAnsi="Cambria"/>
          <w:bCs/>
          <w:lang w:bidi="en-US"/>
        </w:rPr>
        <w:t xml:space="preserve">laim </w:t>
      </w:r>
      <w:r w:rsidR="005312FB" w:rsidRPr="00B754E8">
        <w:rPr>
          <w:rFonts w:ascii="Cambria" w:hAnsi="Cambria"/>
          <w:bCs/>
          <w:lang w:bidi="en-US"/>
        </w:rPr>
        <w:t>T</w:t>
      </w:r>
      <w:r w:rsidR="005312FB">
        <w:rPr>
          <w:rFonts w:ascii="Cambria" w:hAnsi="Cambria"/>
          <w:bCs/>
          <w:lang w:bidi="en-US"/>
        </w:rPr>
        <w:t>ype</w:t>
      </w:r>
      <w:r w:rsidRPr="00B754E8">
        <w:rPr>
          <w:rFonts w:ascii="Cambria" w:eastAsia="Times New Roman" w:hAnsi="Cambria"/>
          <w:bCs/>
          <w:lang w:bidi="en-US"/>
        </w:rPr>
        <w:t xml:space="preserve"> 21, </w:t>
      </w:r>
      <w:r w:rsidR="005312FB" w:rsidRPr="00B754E8">
        <w:rPr>
          <w:rFonts w:ascii="Cambria" w:hAnsi="Cambria"/>
          <w:bCs/>
          <w:lang w:bidi="en-US"/>
        </w:rPr>
        <w:t>C</w:t>
      </w:r>
      <w:r w:rsidR="005312FB">
        <w:rPr>
          <w:rFonts w:ascii="Cambria" w:hAnsi="Cambria"/>
          <w:bCs/>
          <w:lang w:bidi="en-US"/>
        </w:rPr>
        <w:t xml:space="preserve">laim </w:t>
      </w:r>
      <w:r w:rsidR="005312FB" w:rsidRPr="00B754E8">
        <w:rPr>
          <w:rFonts w:ascii="Cambria" w:hAnsi="Cambria"/>
          <w:bCs/>
          <w:lang w:bidi="en-US"/>
        </w:rPr>
        <w:t>T</w:t>
      </w:r>
      <w:r w:rsidR="005312FB">
        <w:rPr>
          <w:rFonts w:ascii="Cambria" w:hAnsi="Cambria"/>
          <w:bCs/>
          <w:lang w:bidi="en-US"/>
        </w:rPr>
        <w:t>ype</w:t>
      </w:r>
      <w:r w:rsidR="005312FB" w:rsidRPr="00B754E8">
        <w:rPr>
          <w:rFonts w:ascii="Cambria" w:hAnsi="Cambria"/>
          <w:bCs/>
          <w:lang w:bidi="en-US"/>
        </w:rPr>
        <w:t xml:space="preserve"> </w:t>
      </w:r>
      <w:r w:rsidRPr="00B754E8">
        <w:rPr>
          <w:rFonts w:ascii="Cambria" w:eastAsia="Times New Roman" w:hAnsi="Cambria"/>
          <w:bCs/>
          <w:lang w:bidi="en-US"/>
        </w:rPr>
        <w:t>23</w:t>
      </w:r>
      <w:r w:rsidR="005312FB">
        <w:rPr>
          <w:rFonts w:ascii="Cambria" w:eastAsia="Times New Roman" w:hAnsi="Cambria"/>
          <w:bCs/>
          <w:lang w:bidi="en-US"/>
        </w:rPr>
        <w:t>,</w:t>
      </w:r>
      <w:r w:rsidRPr="00B754E8">
        <w:rPr>
          <w:rFonts w:ascii="Cambria" w:eastAsia="Times New Roman" w:hAnsi="Cambria"/>
          <w:bCs/>
          <w:lang w:bidi="en-US"/>
        </w:rPr>
        <w:t xml:space="preserve"> </w:t>
      </w:r>
      <w:r w:rsidR="005312FB">
        <w:rPr>
          <w:rFonts w:ascii="Cambria" w:eastAsia="Times New Roman" w:hAnsi="Cambria"/>
          <w:bCs/>
          <w:lang w:bidi="en-US"/>
        </w:rPr>
        <w:t xml:space="preserve">Claim </w:t>
      </w:r>
      <w:r w:rsidR="005312FB" w:rsidRPr="00B754E8">
        <w:rPr>
          <w:rFonts w:ascii="Cambria" w:hAnsi="Cambria"/>
          <w:bCs/>
          <w:lang w:bidi="en-US"/>
        </w:rPr>
        <w:t>T</w:t>
      </w:r>
      <w:r w:rsidR="005312FB">
        <w:rPr>
          <w:rFonts w:ascii="Cambria" w:hAnsi="Cambria"/>
          <w:bCs/>
          <w:lang w:bidi="en-US"/>
        </w:rPr>
        <w:t>ype 21</w:t>
      </w:r>
      <w:r w:rsidR="005312FB" w:rsidRPr="00B754E8">
        <w:rPr>
          <w:rFonts w:ascii="Cambria" w:eastAsia="Times New Roman" w:hAnsi="Cambria"/>
          <w:bCs/>
          <w:lang w:bidi="en-US"/>
        </w:rPr>
        <w:t xml:space="preserve"> supplemental </w:t>
      </w:r>
      <w:r w:rsidR="005312FB">
        <w:rPr>
          <w:rFonts w:ascii="Cambria" w:eastAsia="Times New Roman" w:hAnsi="Cambria"/>
          <w:bCs/>
          <w:lang w:bidi="en-US"/>
        </w:rPr>
        <w:t xml:space="preserve">and Claim </w:t>
      </w:r>
      <w:r w:rsidR="005312FB" w:rsidRPr="00B754E8">
        <w:rPr>
          <w:rFonts w:ascii="Cambria" w:hAnsi="Cambria"/>
          <w:bCs/>
          <w:lang w:bidi="en-US"/>
        </w:rPr>
        <w:t>T</w:t>
      </w:r>
      <w:r w:rsidR="005312FB">
        <w:rPr>
          <w:rFonts w:ascii="Cambria" w:hAnsi="Cambria"/>
          <w:bCs/>
          <w:lang w:bidi="en-US"/>
        </w:rPr>
        <w:t>ype 23</w:t>
      </w:r>
      <w:r w:rsidR="005312FB" w:rsidRPr="00B754E8">
        <w:rPr>
          <w:rFonts w:ascii="Cambria" w:eastAsia="Times New Roman" w:hAnsi="Cambria"/>
          <w:bCs/>
          <w:lang w:bidi="en-US"/>
        </w:rPr>
        <w:t xml:space="preserve"> supplemental </w:t>
      </w:r>
      <w:r w:rsidR="0037493C">
        <w:rPr>
          <w:rFonts w:ascii="Cambria" w:eastAsia="Times New Roman" w:hAnsi="Cambria"/>
          <w:bCs/>
          <w:lang w:bidi="en-US"/>
        </w:rPr>
        <w:t xml:space="preserve">(CT24) </w:t>
      </w:r>
      <w:r w:rsidR="0061794F">
        <w:rPr>
          <w:rFonts w:ascii="Cambria" w:eastAsia="Times New Roman" w:hAnsi="Cambria"/>
          <w:bCs/>
          <w:lang w:bidi="en-US"/>
        </w:rPr>
        <w:t>are only</w:t>
      </w:r>
      <w:r w:rsidRPr="00B754E8">
        <w:rPr>
          <w:rFonts w:ascii="Cambria" w:eastAsia="Times New Roman" w:hAnsi="Cambria"/>
          <w:bCs/>
          <w:lang w:bidi="en-US"/>
        </w:rPr>
        <w:t xml:space="preserve"> allowed to be entered via the User Interface.</w:t>
      </w:r>
      <w:r w:rsidR="007264F5" w:rsidRPr="00B754E8">
        <w:rPr>
          <w:rFonts w:ascii="Cambria" w:eastAsia="Times New Roman" w:hAnsi="Cambria"/>
          <w:bCs/>
          <w:lang w:bidi="en-US"/>
        </w:rPr>
        <w:t xml:space="preserve"> </w:t>
      </w:r>
      <w:r w:rsidR="0037493C">
        <w:rPr>
          <w:rFonts w:ascii="Cambria" w:eastAsia="Times New Roman" w:hAnsi="Cambria"/>
          <w:bCs/>
          <w:lang w:bidi="en-US"/>
        </w:rPr>
        <w:t xml:space="preserve">Over Claim transactions </w:t>
      </w:r>
      <w:r w:rsidR="00903C78" w:rsidRPr="00B754E8">
        <w:rPr>
          <w:rFonts w:ascii="Cambria" w:eastAsia="Times New Roman" w:hAnsi="Cambria"/>
          <w:bCs/>
          <w:lang w:bidi="en-US"/>
        </w:rPr>
        <w:t>are not subject to any claim validations</w:t>
      </w:r>
      <w:r w:rsidR="0037493C">
        <w:rPr>
          <w:rFonts w:ascii="Cambria" w:eastAsia="Times New Roman" w:hAnsi="Cambria"/>
          <w:bCs/>
          <w:lang w:bidi="en-US"/>
        </w:rPr>
        <w:t>, but are taken into account for the MCA limit check and capping of the claim at Maximum Claim Amount</w:t>
      </w:r>
      <w:r w:rsidR="00903C78" w:rsidRPr="00B754E8">
        <w:rPr>
          <w:rFonts w:ascii="Cambria" w:eastAsia="Times New Roman" w:hAnsi="Cambria"/>
          <w:bCs/>
          <w:lang w:bidi="en-US"/>
        </w:rPr>
        <w:t>.</w:t>
      </w:r>
      <w:r w:rsidR="0037493C">
        <w:rPr>
          <w:rFonts w:ascii="Cambria" w:eastAsia="Times New Roman" w:hAnsi="Cambria"/>
          <w:bCs/>
          <w:lang w:bidi="en-US"/>
        </w:rPr>
        <w:t xml:space="preserve"> Over Claims for Expenses that are permitted to be paid in excess of MCA do not affect the cap, for example: </w:t>
      </w:r>
      <w:r w:rsidR="0037493C" w:rsidRPr="0037493C">
        <w:rPr>
          <w:rFonts w:ascii="Cambria" w:eastAsia="Times New Roman" w:hAnsi="Cambria"/>
          <w:bCs/>
          <w:lang w:bidi="en-US"/>
        </w:rPr>
        <w:t xml:space="preserve">Part D/Block 305 – Cash for Keys, Part D/Block 305 – Probate Cost, and </w:t>
      </w:r>
      <w:r w:rsidR="0037493C" w:rsidRPr="0037493C">
        <w:rPr>
          <w:rFonts w:ascii="Cambria" w:eastAsia="Times New Roman" w:hAnsi="Cambria"/>
          <w:bCs/>
          <w:lang w:bidi="en-US"/>
        </w:rPr>
        <w:tab/>
        <w:t>Part D/Block 305 – Mortgagee Incentive</w:t>
      </w:r>
      <w:r w:rsidR="0037493C">
        <w:rPr>
          <w:rFonts w:ascii="Cambria" w:eastAsia="Times New Roman" w:hAnsi="Cambria"/>
          <w:bCs/>
          <w:lang w:bidi="en-US"/>
        </w:rPr>
        <w:t>; and DBI for non-Final Rule loans.</w:t>
      </w:r>
    </w:p>
    <w:p w14:paraId="469B8FFE" w14:textId="7973B08D" w:rsidR="00890A76" w:rsidRPr="00B754E8" w:rsidRDefault="00890A76" w:rsidP="00833A22">
      <w:pPr>
        <w:spacing w:before="120" w:after="120" w:line="240" w:lineRule="auto"/>
        <w:jc w:val="both"/>
        <w:rPr>
          <w:rFonts w:ascii="Cambria" w:eastAsia="Times New Roman" w:hAnsi="Cambria"/>
          <w:bCs/>
          <w:lang w:bidi="en-US"/>
        </w:rPr>
      </w:pPr>
      <w:r w:rsidRPr="00B754E8">
        <w:rPr>
          <w:rFonts w:ascii="Cambria" w:eastAsia="Times New Roman" w:hAnsi="Cambria"/>
          <w:bCs/>
          <w:lang w:bidi="en-US"/>
        </w:rPr>
        <w:t xml:space="preserve">Multiple Over Claim transactions </w:t>
      </w:r>
      <w:r w:rsidR="007264F5" w:rsidRPr="00B754E8">
        <w:rPr>
          <w:rFonts w:ascii="Cambria" w:eastAsia="Times New Roman" w:hAnsi="Cambria"/>
          <w:bCs/>
          <w:lang w:bidi="en-US"/>
        </w:rPr>
        <w:t xml:space="preserve">are allowed for </w:t>
      </w:r>
      <w:r w:rsidRPr="00B754E8">
        <w:rPr>
          <w:rFonts w:ascii="Cambria" w:eastAsia="Times New Roman" w:hAnsi="Cambria"/>
          <w:bCs/>
          <w:lang w:bidi="en-US"/>
        </w:rPr>
        <w:t>the same FHA Case Number.</w:t>
      </w:r>
      <w:r w:rsidR="007264F5" w:rsidRPr="00B754E8">
        <w:rPr>
          <w:rFonts w:ascii="Cambria" w:eastAsia="Times New Roman" w:hAnsi="Cambria"/>
          <w:bCs/>
          <w:lang w:bidi="en-US"/>
        </w:rPr>
        <w:t xml:space="preserve"> </w:t>
      </w:r>
      <w:r w:rsidR="005E42C2" w:rsidRPr="005E42C2">
        <w:rPr>
          <w:rFonts w:ascii="Cambria" w:eastAsia="Times New Roman" w:hAnsi="Cambria"/>
          <w:bCs/>
          <w:lang w:bidi="en-US"/>
        </w:rPr>
        <w:t>Over Claim transactions will be summed at the case level in a Claims Receivable batch at the end of each day.  This batch and its batch details can be viewed in the Accounting -&gt; Transmittal page</w:t>
      </w:r>
      <w:r w:rsidR="005E42C2">
        <w:rPr>
          <w:rFonts w:ascii="Cambria" w:eastAsia="Times New Roman" w:hAnsi="Cambria"/>
          <w:bCs/>
          <w:lang w:bidi="en-US"/>
        </w:rPr>
        <w:t>.</w:t>
      </w:r>
      <w:r w:rsidR="005E42C2" w:rsidRPr="005E42C2">
        <w:rPr>
          <w:rFonts w:ascii="Cambria" w:eastAsia="Times New Roman" w:hAnsi="Cambria"/>
          <w:bCs/>
          <w:lang w:bidi="en-US"/>
        </w:rPr>
        <w:t xml:space="preserve"> </w:t>
      </w:r>
      <w:r w:rsidRPr="00B754E8">
        <w:rPr>
          <w:rFonts w:ascii="Cambria" w:eastAsia="Times New Roman" w:hAnsi="Cambria"/>
          <w:bCs/>
          <w:lang w:bidi="en-US"/>
        </w:rPr>
        <w:t>There is no time limitation set forth to remit funds to HUD</w:t>
      </w:r>
    </w:p>
    <w:p w14:paraId="577E47E7" w14:textId="75A51D1E" w:rsidR="00243A33" w:rsidRDefault="00243A33" w:rsidP="00372B16">
      <w:pPr>
        <w:pStyle w:val="Heading2"/>
      </w:pPr>
      <w:bookmarkStart w:id="4865" w:name="_Toc11334983"/>
      <w:bookmarkStart w:id="4866" w:name="_Toc74052220"/>
      <w:bookmarkStart w:id="4867" w:name="_Toc90643605"/>
      <w:bookmarkStart w:id="4868" w:name="_Toc230163549"/>
      <w:r>
        <w:t>Paper Claim Transactions</w:t>
      </w:r>
      <w:bookmarkEnd w:id="4865"/>
      <w:bookmarkEnd w:id="4866"/>
      <w:bookmarkEnd w:id="4867"/>
      <w:bookmarkEnd w:id="4868"/>
    </w:p>
    <w:p w14:paraId="176D043B" w14:textId="1668EF99" w:rsidR="0060232A" w:rsidRPr="009533AD" w:rsidRDefault="0060232A" w:rsidP="0060232A">
      <w:pPr>
        <w:pStyle w:val="BodyText"/>
      </w:pPr>
      <w:r>
        <w:t xml:space="preserve">Paper Claims paid outside of HERMIT are viewable under the Transactions – Claims page. Paper Claim transactions are identified by a Created By “PaperClaim” </w:t>
      </w:r>
      <w:r w:rsidR="00354A15">
        <w:t>U</w:t>
      </w:r>
      <w:r>
        <w:t xml:space="preserve">ser </w:t>
      </w:r>
      <w:r w:rsidR="00C06B71">
        <w:t>Name</w:t>
      </w:r>
      <w:r>
        <w:t xml:space="preserve">. These transactions are not automatically initiated by the </w:t>
      </w:r>
      <w:r w:rsidRPr="009533AD">
        <w:t xml:space="preserve">system and are not editable by users.  Transaction types are: </w:t>
      </w:r>
    </w:p>
    <w:p w14:paraId="4C47F8FD" w14:textId="06B7AF16" w:rsidR="0060232A" w:rsidRPr="009533AD" w:rsidRDefault="009533AD" w:rsidP="006C3C3F">
      <w:pPr>
        <w:pStyle w:val="BodyText"/>
        <w:numPr>
          <w:ilvl w:val="2"/>
          <w:numId w:val="39"/>
        </w:numPr>
      </w:pPr>
      <w:r w:rsidRPr="009533AD">
        <w:t>Claim Type 21 - FCL/DIL</w:t>
      </w:r>
    </w:p>
    <w:p w14:paraId="0027EC8A" w14:textId="5D3491EF" w:rsidR="0060232A" w:rsidRPr="009533AD" w:rsidRDefault="009533AD" w:rsidP="006C3C3F">
      <w:pPr>
        <w:pStyle w:val="BodyText"/>
        <w:numPr>
          <w:ilvl w:val="2"/>
          <w:numId w:val="39"/>
        </w:numPr>
      </w:pPr>
      <w:r w:rsidRPr="009533AD">
        <w:t>Claim Type 22 - Optional Assignment</w:t>
      </w:r>
    </w:p>
    <w:p w14:paraId="16AA0975" w14:textId="4B6616D2" w:rsidR="0060232A" w:rsidRPr="009533AD" w:rsidRDefault="009533AD" w:rsidP="006C3C3F">
      <w:pPr>
        <w:pStyle w:val="BodyText"/>
        <w:numPr>
          <w:ilvl w:val="2"/>
          <w:numId w:val="39"/>
        </w:numPr>
      </w:pPr>
      <w:r w:rsidRPr="009533AD">
        <w:t>Claim Type 23 - Mortgagor Sale</w:t>
      </w:r>
    </w:p>
    <w:p w14:paraId="14397E23" w14:textId="2C1445AE" w:rsidR="0060232A" w:rsidRPr="009533AD" w:rsidRDefault="009533AD" w:rsidP="006C3C3F">
      <w:pPr>
        <w:pStyle w:val="BodyText"/>
        <w:numPr>
          <w:ilvl w:val="2"/>
          <w:numId w:val="39"/>
        </w:numPr>
      </w:pPr>
      <w:r w:rsidRPr="009533AD">
        <w:t>Claim Type 21 - Supplemental</w:t>
      </w:r>
    </w:p>
    <w:p w14:paraId="0F75BB1E" w14:textId="30C2E482" w:rsidR="009533AD" w:rsidRPr="009533AD" w:rsidRDefault="009533AD" w:rsidP="006C3C3F">
      <w:pPr>
        <w:pStyle w:val="BodyText"/>
        <w:numPr>
          <w:ilvl w:val="2"/>
          <w:numId w:val="39"/>
        </w:numPr>
      </w:pPr>
      <w:r w:rsidRPr="009533AD">
        <w:t>Claim Type 22 - Supplemental</w:t>
      </w:r>
    </w:p>
    <w:p w14:paraId="366B2AF1" w14:textId="589D18F0" w:rsidR="009533AD" w:rsidRPr="009533AD" w:rsidRDefault="009533AD" w:rsidP="006C3C3F">
      <w:pPr>
        <w:pStyle w:val="BodyText"/>
        <w:numPr>
          <w:ilvl w:val="2"/>
          <w:numId w:val="39"/>
        </w:numPr>
      </w:pPr>
      <w:r w:rsidRPr="009533AD">
        <w:t>Claim Type 23 - Supplemental</w:t>
      </w:r>
    </w:p>
    <w:p w14:paraId="7CA8C222" w14:textId="4FD41A04" w:rsidR="0060232A" w:rsidRDefault="0060232A" w:rsidP="0060232A">
      <w:pPr>
        <w:pStyle w:val="BodyText"/>
      </w:pPr>
      <w:r w:rsidRPr="009533AD">
        <w:t>If a loan has a paper claim</w:t>
      </w:r>
      <w:r>
        <w:t xml:space="preserve"> record, a new claims timeline cannot be created in HERMIT</w:t>
      </w:r>
      <w:r w:rsidR="00321816">
        <w:t>. A pop-up message will be displayed</w:t>
      </w:r>
      <w:r>
        <w:t xml:space="preserve">. </w:t>
      </w:r>
    </w:p>
    <w:p w14:paraId="096E42E8" w14:textId="77777777" w:rsidR="00321816" w:rsidRPr="004E702D" w:rsidRDefault="00321816" w:rsidP="0060232A">
      <w:pPr>
        <w:pStyle w:val="BodyText"/>
      </w:pPr>
    </w:p>
    <w:p w14:paraId="16F6EB11" w14:textId="0F66E0FB" w:rsidR="00321816" w:rsidRDefault="00321816" w:rsidP="00B754E8">
      <w:pPr>
        <w:jc w:val="center"/>
      </w:pPr>
      <w:r>
        <w:rPr>
          <w:noProof/>
        </w:rPr>
        <w:drawing>
          <wp:inline distT="0" distB="0" distL="0" distR="0" wp14:anchorId="52A1CDA5" wp14:editId="245B1E64">
            <wp:extent cx="4305521" cy="1733639"/>
            <wp:effectExtent l="19050" t="19050" r="19050" b="19050"/>
            <wp:docPr id="1895" name="Picture 18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7"/>
                    <a:stretch>
                      <a:fillRect/>
                    </a:stretch>
                  </pic:blipFill>
                  <pic:spPr>
                    <a:xfrm>
                      <a:off x="0" y="0"/>
                      <a:ext cx="4305521" cy="1733639"/>
                    </a:xfrm>
                    <a:prstGeom prst="rect">
                      <a:avLst/>
                    </a:prstGeom>
                    <a:ln>
                      <a:solidFill>
                        <a:srgbClr val="0070C0"/>
                      </a:solidFill>
                    </a:ln>
                  </pic:spPr>
                </pic:pic>
              </a:graphicData>
            </a:graphic>
          </wp:inline>
        </w:drawing>
      </w:r>
    </w:p>
    <w:p w14:paraId="49EE8612" w14:textId="55363405" w:rsidR="00321816" w:rsidRDefault="004B62D9" w:rsidP="00357D24">
      <w:pPr>
        <w:pStyle w:val="FigureCaption0"/>
        <w:rPr>
          <w:noProof/>
        </w:rPr>
      </w:pPr>
      <w:bookmarkStart w:id="4869" w:name="_Toc74053181"/>
      <w:bookmarkStart w:id="4870" w:name="_Toc90644562"/>
      <w:bookmarkStart w:id="4871" w:name="_Toc230164313"/>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88</w:t>
      </w:r>
      <w:r>
        <w:rPr>
          <w:noProof/>
        </w:rPr>
        <w:fldChar w:fldCharType="end"/>
      </w:r>
      <w:r w:rsidR="00357D24">
        <w:rPr>
          <w:noProof/>
        </w:rPr>
        <w:t xml:space="preserve">: </w:t>
      </w:r>
      <w:r w:rsidR="00476319">
        <w:rPr>
          <w:noProof/>
        </w:rPr>
        <w:t>Paper Claim Error message</w:t>
      </w:r>
      <w:bookmarkEnd w:id="4869"/>
      <w:bookmarkEnd w:id="4870"/>
      <w:bookmarkEnd w:id="4871"/>
      <w:r w:rsidR="00476319">
        <w:rPr>
          <w:noProof/>
        </w:rPr>
        <w:t xml:space="preserve">  </w:t>
      </w:r>
    </w:p>
    <w:p w14:paraId="1279935C" w14:textId="77777777" w:rsidR="00A747AB" w:rsidRDefault="00A747AB" w:rsidP="00A747AB">
      <w:pPr>
        <w:pStyle w:val="Heading3"/>
        <w:ind w:left="1080" w:hanging="1080"/>
        <w:jc w:val="both"/>
      </w:pPr>
      <w:bookmarkStart w:id="4872" w:name="_Toc11334984"/>
      <w:bookmarkStart w:id="4873" w:name="_Toc74052221"/>
      <w:bookmarkStart w:id="4874" w:name="_Toc90643606"/>
      <w:bookmarkStart w:id="4875" w:name="_Toc230163550"/>
      <w:r w:rsidRPr="0099281F">
        <w:t xml:space="preserve">Servicer </w:t>
      </w:r>
      <w:r>
        <w:t>can</w:t>
      </w:r>
      <w:r w:rsidRPr="0099281F">
        <w:t xml:space="preserve"> Initiate a Claim if there was a Paper Claim Type 22 and a Repurchase</w:t>
      </w:r>
      <w:r>
        <w:t xml:space="preserve"> on a loan. Conditions below.</w:t>
      </w:r>
      <w:bookmarkEnd w:id="4872"/>
      <w:bookmarkEnd w:id="4873"/>
      <w:bookmarkEnd w:id="4874"/>
      <w:bookmarkEnd w:id="4875"/>
      <w:r>
        <w:t xml:space="preserve"> </w:t>
      </w:r>
    </w:p>
    <w:p w14:paraId="641AADB7" w14:textId="77777777" w:rsidR="00A747AB" w:rsidRPr="00A747AB" w:rsidRDefault="00A747AB" w:rsidP="006C3C3F">
      <w:pPr>
        <w:pStyle w:val="ListParagraph"/>
        <w:numPr>
          <w:ilvl w:val="0"/>
          <w:numId w:val="100"/>
        </w:numPr>
        <w:spacing w:before="120" w:after="120" w:line="240" w:lineRule="auto"/>
        <w:rPr>
          <w:rFonts w:ascii="Cambria" w:eastAsia="Times New Roman" w:hAnsi="Cambria"/>
          <w:bCs/>
          <w:lang w:bidi="en-US"/>
        </w:rPr>
      </w:pPr>
      <w:r w:rsidRPr="00A747AB">
        <w:rPr>
          <w:rFonts w:ascii="Cambria" w:eastAsia="Times New Roman" w:hAnsi="Cambria"/>
          <w:bCs/>
          <w:lang w:bidi="en-US"/>
        </w:rPr>
        <w:t>There is a Paper Claim transaction in the Transactions &gt; Claim page that is transcode = 3422 “Claim Type 22 – Optional Assignment” with Created By = “PaperClaim”  </w:t>
      </w:r>
    </w:p>
    <w:p w14:paraId="6E87399E" w14:textId="77777777" w:rsidR="00A747AB" w:rsidRPr="00A747AB" w:rsidRDefault="00A747AB" w:rsidP="006C3C3F">
      <w:pPr>
        <w:pStyle w:val="ListParagraph"/>
        <w:numPr>
          <w:ilvl w:val="0"/>
          <w:numId w:val="100"/>
        </w:numPr>
        <w:spacing w:before="120" w:after="120" w:line="240" w:lineRule="auto"/>
        <w:rPr>
          <w:rFonts w:ascii="Cambria" w:eastAsia="Times New Roman" w:hAnsi="Cambria"/>
          <w:bCs/>
          <w:lang w:bidi="en-US"/>
        </w:rPr>
      </w:pPr>
      <w:r w:rsidRPr="00A747AB">
        <w:rPr>
          <w:rFonts w:ascii="Cambria" w:eastAsia="Times New Roman" w:hAnsi="Cambria"/>
          <w:bCs/>
          <w:lang w:bidi="en-US"/>
        </w:rPr>
        <w:t>There is a Repurchase Timeline with step completed date “Assignment to Servicer sent for Recording” populated</w:t>
      </w:r>
    </w:p>
    <w:p w14:paraId="54BA5111" w14:textId="77777777" w:rsidR="00A747AB" w:rsidRPr="00A747AB" w:rsidRDefault="00A747AB" w:rsidP="00A747AB">
      <w:pPr>
        <w:spacing w:before="120" w:after="120" w:line="240" w:lineRule="auto"/>
        <w:ind w:left="630" w:firstLine="14"/>
        <w:rPr>
          <w:rFonts w:ascii="Cambria" w:eastAsia="Times New Roman" w:hAnsi="Cambria"/>
          <w:bCs/>
          <w:lang w:bidi="en-US"/>
        </w:rPr>
      </w:pPr>
      <w:r w:rsidRPr="00A747AB">
        <w:rPr>
          <w:rFonts w:ascii="Cambria" w:eastAsia="Times New Roman" w:hAnsi="Cambria"/>
          <w:bCs/>
          <w:lang w:bidi="en-US"/>
        </w:rPr>
        <w:t>The logic will apply for both ACTIVE and INACTIVE Repurchase Timelines</w:t>
      </w:r>
    </w:p>
    <w:p w14:paraId="0844AC06" w14:textId="77777777" w:rsidR="00A747AB" w:rsidRDefault="00A747AB" w:rsidP="00A747AB">
      <w:pPr>
        <w:pStyle w:val="BodyText"/>
        <w:rPr>
          <w:lang w:bidi="ar-SA"/>
        </w:rPr>
      </w:pPr>
    </w:p>
    <w:p w14:paraId="1F87D731" w14:textId="6CDCBC18" w:rsidR="00A47A9F" w:rsidRDefault="00A47A9F" w:rsidP="00A47A9F">
      <w:pPr>
        <w:pStyle w:val="Heading2"/>
      </w:pPr>
      <w:bookmarkStart w:id="4876" w:name="_Toc230163551"/>
      <w:r>
        <w:t>Rejected / Returned Claim Payments from Investor</w:t>
      </w:r>
      <w:bookmarkEnd w:id="4876"/>
    </w:p>
    <w:p w14:paraId="019B8274" w14:textId="62B68435" w:rsidR="004133CA" w:rsidRPr="000C5274" w:rsidRDefault="004133CA" w:rsidP="000C5274">
      <w:pPr>
        <w:jc w:val="both"/>
        <w:rPr>
          <w:rFonts w:ascii="Cambria" w:hAnsi="Cambria" w:cstheme="minorHAnsi"/>
        </w:rPr>
      </w:pPr>
      <w:r w:rsidRPr="000C5274">
        <w:rPr>
          <w:rFonts w:ascii="Cambria" w:hAnsi="Cambria" w:cstheme="minorHAnsi"/>
        </w:rPr>
        <w:t>A Rejected Claim Payment occurs when an Investor rejects receipt of claim payment funds and the funds are returned back to HUD.  For Claim Types 21, 23, and 24, when a Rejected status is received from the Accounting Module, the Servicer must confirm or update the Investor information in HERMIT, then complete added timeline steps in order to reissue the claim for payment to the appropriate investor. This feature is only for reissuing the claim payment after a rejection and the claim is not recalculated with additional interest or added expenses during this process.</w:t>
      </w:r>
    </w:p>
    <w:p w14:paraId="45E84F51" w14:textId="6E1E876A" w:rsidR="004133CA" w:rsidRPr="000C5274" w:rsidRDefault="004133CA" w:rsidP="000C5274">
      <w:pPr>
        <w:jc w:val="both"/>
        <w:rPr>
          <w:rFonts w:ascii="Cambria" w:hAnsi="Cambria" w:cstheme="minorHAnsi"/>
        </w:rPr>
      </w:pPr>
      <w:r w:rsidRPr="000C5274">
        <w:rPr>
          <w:rFonts w:ascii="Cambria" w:hAnsi="Cambria" w:cstheme="minorHAnsi"/>
        </w:rPr>
        <w:t>After a Rejection is received from the Accounting Module for a claim payment:</w:t>
      </w:r>
    </w:p>
    <w:p w14:paraId="7C37B296" w14:textId="18F5AE63" w:rsidR="004133CA" w:rsidRPr="000C5274" w:rsidRDefault="004133CA" w:rsidP="000C5274">
      <w:pPr>
        <w:pStyle w:val="ListParagraph"/>
        <w:numPr>
          <w:ilvl w:val="0"/>
          <w:numId w:val="395"/>
        </w:numPr>
        <w:spacing w:before="120" w:after="120" w:line="240" w:lineRule="auto"/>
        <w:jc w:val="both"/>
        <w:rPr>
          <w:rFonts w:ascii="Cambria" w:hAnsi="Cambria" w:cstheme="minorHAnsi"/>
        </w:rPr>
      </w:pPr>
      <w:r w:rsidRPr="000C5274">
        <w:rPr>
          <w:rFonts w:ascii="Cambria" w:hAnsi="Cambria" w:cstheme="minorHAnsi"/>
        </w:rPr>
        <w:t xml:space="preserve">Claim Timeline: </w:t>
      </w:r>
    </w:p>
    <w:p w14:paraId="7FCB19D4" w14:textId="514DBE3C" w:rsidR="004133CA" w:rsidRPr="000C5274" w:rsidRDefault="004133CA" w:rsidP="000C5274">
      <w:pPr>
        <w:pStyle w:val="ListParagraph"/>
        <w:numPr>
          <w:ilvl w:val="1"/>
          <w:numId w:val="395"/>
        </w:numPr>
        <w:spacing w:before="120" w:after="120" w:line="240" w:lineRule="auto"/>
        <w:jc w:val="both"/>
        <w:rPr>
          <w:rFonts w:ascii="Cambria" w:hAnsi="Cambria" w:cstheme="minorHAnsi"/>
        </w:rPr>
      </w:pPr>
      <w:r w:rsidRPr="000C5274">
        <w:rPr>
          <w:rFonts w:ascii="Cambria" w:hAnsi="Cambria" w:cstheme="minorHAnsi"/>
        </w:rPr>
        <w:t xml:space="preserve">Previous step </w:t>
      </w:r>
      <w:r w:rsidRPr="000C5274">
        <w:rPr>
          <w:rFonts w:ascii="Cambria" w:hAnsi="Cambria" w:cstheme="minorHAnsi"/>
          <w:b/>
          <w:bCs/>
        </w:rPr>
        <w:t>Submitted for Payment</w:t>
      </w:r>
      <w:r w:rsidRPr="000C5274">
        <w:rPr>
          <w:rFonts w:ascii="Cambria" w:hAnsi="Cambria" w:cstheme="minorHAnsi"/>
        </w:rPr>
        <w:t xml:space="preserve"> changed to inactivate</w:t>
      </w:r>
    </w:p>
    <w:p w14:paraId="2DAAC53D" w14:textId="07D85401" w:rsidR="004133CA" w:rsidRPr="000C5274" w:rsidRDefault="004133CA" w:rsidP="000C5274">
      <w:pPr>
        <w:pStyle w:val="ListParagraph"/>
        <w:numPr>
          <w:ilvl w:val="1"/>
          <w:numId w:val="395"/>
        </w:numPr>
        <w:spacing w:before="120" w:after="120" w:line="240" w:lineRule="auto"/>
        <w:jc w:val="both"/>
        <w:rPr>
          <w:rFonts w:ascii="Cambria" w:hAnsi="Cambria" w:cstheme="minorHAnsi"/>
        </w:rPr>
      </w:pPr>
      <w:r w:rsidRPr="000C5274">
        <w:rPr>
          <w:rFonts w:ascii="Cambria" w:hAnsi="Cambria" w:cstheme="minorHAnsi"/>
        </w:rPr>
        <w:t xml:space="preserve">Previous step </w:t>
      </w:r>
      <w:r w:rsidRPr="000C5274">
        <w:rPr>
          <w:rFonts w:ascii="Cambria" w:hAnsi="Cambria" w:cstheme="minorHAnsi"/>
          <w:b/>
          <w:bCs/>
        </w:rPr>
        <w:t>Claim Paid</w:t>
      </w:r>
      <w:r w:rsidRPr="000C5274">
        <w:rPr>
          <w:rFonts w:ascii="Cambria" w:hAnsi="Cambria" w:cstheme="minorHAnsi"/>
        </w:rPr>
        <w:t xml:space="preserve"> step changed to inactivate</w:t>
      </w:r>
    </w:p>
    <w:p w14:paraId="0B5D8C4E" w14:textId="5E07103D" w:rsidR="004133CA" w:rsidRPr="000C5274" w:rsidRDefault="004133CA" w:rsidP="000C5274">
      <w:pPr>
        <w:pStyle w:val="ListParagraph"/>
        <w:numPr>
          <w:ilvl w:val="1"/>
          <w:numId w:val="395"/>
        </w:numPr>
        <w:spacing w:before="120" w:after="120" w:line="240" w:lineRule="auto"/>
        <w:jc w:val="both"/>
        <w:rPr>
          <w:rFonts w:ascii="Cambria" w:hAnsi="Cambria" w:cstheme="minorHAnsi"/>
        </w:rPr>
      </w:pPr>
      <w:r w:rsidRPr="000C5274">
        <w:rPr>
          <w:rFonts w:ascii="Cambria" w:hAnsi="Cambria" w:cstheme="minorHAnsi"/>
        </w:rPr>
        <w:t xml:space="preserve">Step </w:t>
      </w:r>
      <w:r w:rsidRPr="000C5274">
        <w:rPr>
          <w:rFonts w:ascii="Cambria" w:hAnsi="Cambria" w:cstheme="minorHAnsi"/>
          <w:b/>
          <w:bCs/>
        </w:rPr>
        <w:t>Claim Payment Rejected</w:t>
      </w:r>
      <w:r w:rsidRPr="000C5274">
        <w:rPr>
          <w:rFonts w:ascii="Cambria" w:hAnsi="Cambria" w:cstheme="minorHAnsi"/>
        </w:rPr>
        <w:t xml:space="preserve"> added and auto-completed by the system</w:t>
      </w:r>
    </w:p>
    <w:p w14:paraId="1EDC4954" w14:textId="55622A5E" w:rsidR="004133CA" w:rsidRPr="000C5274" w:rsidRDefault="004133CA" w:rsidP="000C5274">
      <w:pPr>
        <w:pStyle w:val="ListParagraph"/>
        <w:numPr>
          <w:ilvl w:val="1"/>
          <w:numId w:val="395"/>
        </w:numPr>
        <w:spacing w:before="120" w:after="120" w:line="240" w:lineRule="auto"/>
        <w:jc w:val="both"/>
        <w:rPr>
          <w:rFonts w:ascii="Cambria" w:hAnsi="Cambria" w:cstheme="minorHAnsi"/>
        </w:rPr>
      </w:pPr>
      <w:r w:rsidRPr="000C5274">
        <w:rPr>
          <w:rFonts w:ascii="Cambria" w:hAnsi="Cambria" w:cstheme="minorHAnsi"/>
        </w:rPr>
        <w:t xml:space="preserve">Step </w:t>
      </w:r>
      <w:r w:rsidRPr="000C5274">
        <w:rPr>
          <w:rFonts w:ascii="Cambria" w:hAnsi="Cambria" w:cstheme="minorHAnsi"/>
          <w:b/>
          <w:bCs/>
        </w:rPr>
        <w:t>Re-Try Claim Payment</w:t>
      </w:r>
      <w:r w:rsidRPr="000C5274">
        <w:rPr>
          <w:rFonts w:ascii="Cambria" w:hAnsi="Cambria" w:cstheme="minorHAnsi"/>
        </w:rPr>
        <w:t xml:space="preserve"> added. Servicer must complete this step</w:t>
      </w:r>
    </w:p>
    <w:p w14:paraId="03F5EFD0" w14:textId="77777777" w:rsidR="004133CA" w:rsidRPr="000C5274" w:rsidRDefault="004133CA" w:rsidP="000C5274">
      <w:pPr>
        <w:pStyle w:val="ListParagraph"/>
        <w:numPr>
          <w:ilvl w:val="0"/>
          <w:numId w:val="395"/>
        </w:numPr>
        <w:spacing w:before="120" w:after="120" w:line="240" w:lineRule="auto"/>
        <w:jc w:val="both"/>
        <w:rPr>
          <w:rFonts w:ascii="Cambria" w:hAnsi="Cambria" w:cstheme="minorHAnsi"/>
        </w:rPr>
      </w:pPr>
      <w:r w:rsidRPr="000C5274">
        <w:rPr>
          <w:rFonts w:ascii="Cambria" w:hAnsi="Cambria" w:cstheme="minorHAnsi"/>
        </w:rPr>
        <w:t xml:space="preserve">Endorsed &gt; Claims &gt; Search: After the Rejection is processed and the above steps added to the timeline, the Claim Status will be blank and Current Step Group will be assigned back to the Servicer. </w:t>
      </w:r>
    </w:p>
    <w:p w14:paraId="0CFDBF4E" w14:textId="77777777" w:rsidR="004133CA" w:rsidRPr="000C5274" w:rsidRDefault="004133CA" w:rsidP="000C5274">
      <w:pPr>
        <w:pStyle w:val="ListParagraph"/>
        <w:numPr>
          <w:ilvl w:val="0"/>
          <w:numId w:val="395"/>
        </w:numPr>
        <w:spacing w:before="120" w:after="120" w:line="240" w:lineRule="auto"/>
        <w:jc w:val="both"/>
        <w:rPr>
          <w:rFonts w:ascii="Cambria" w:hAnsi="Cambria" w:cstheme="minorHAnsi"/>
        </w:rPr>
      </w:pPr>
      <w:r w:rsidRPr="000C5274">
        <w:rPr>
          <w:rFonts w:ascii="Cambria" w:hAnsi="Cambria" w:cstheme="minorHAnsi"/>
        </w:rPr>
        <w:t xml:space="preserve">Transactions &gt; Claims: an Adjustment transaction is displayed offsetting the Claim Payment. The Adjustment transaction shares the same Batch number as the original Claim Payment transaction. A new record will be added on this page after </w:t>
      </w:r>
      <w:r w:rsidRPr="000C5274">
        <w:rPr>
          <w:rFonts w:ascii="Cambria" w:hAnsi="Cambria" w:cstheme="minorHAnsi"/>
          <w:b/>
          <w:bCs/>
        </w:rPr>
        <w:t>Re-Try Claim Payment</w:t>
      </w:r>
      <w:r w:rsidRPr="000C5274">
        <w:rPr>
          <w:rFonts w:ascii="Cambria" w:hAnsi="Cambria" w:cstheme="minorHAnsi"/>
        </w:rPr>
        <w:t xml:space="preserve"> is completed and the new claim payment is generated.</w:t>
      </w:r>
    </w:p>
    <w:p w14:paraId="483AF9D6" w14:textId="77777777" w:rsidR="004133CA" w:rsidRPr="004133CA" w:rsidRDefault="004133CA" w:rsidP="000C5274">
      <w:pPr>
        <w:jc w:val="both"/>
        <w:rPr>
          <w:rFonts w:asciiTheme="majorHAnsi" w:hAnsiTheme="majorHAnsi" w:cstheme="minorHAnsi"/>
          <w:sz w:val="20"/>
          <w:szCs w:val="20"/>
        </w:rPr>
      </w:pPr>
      <w:r w:rsidRPr="000C5274">
        <w:rPr>
          <w:rFonts w:ascii="Cambria" w:hAnsi="Cambria" w:cstheme="minorHAnsi"/>
        </w:rPr>
        <w:t>Multiple rejections may occur on the same claim payment. In this case, multiple steps are inactivated and added to the Claim Timeline.</w:t>
      </w:r>
      <w:r w:rsidRPr="004133CA">
        <w:rPr>
          <w:rFonts w:asciiTheme="majorHAnsi" w:hAnsiTheme="majorHAnsi" w:cstheme="minorHAnsi"/>
          <w:sz w:val="20"/>
          <w:szCs w:val="20"/>
        </w:rPr>
        <w:t xml:space="preserve"> </w:t>
      </w:r>
    </w:p>
    <w:p w14:paraId="2B06367C" w14:textId="77777777" w:rsidR="004133CA" w:rsidRPr="000C5274" w:rsidRDefault="004133CA" w:rsidP="000C5274">
      <w:pPr>
        <w:jc w:val="both"/>
        <w:rPr>
          <w:rFonts w:ascii="Cambria" w:hAnsi="Cambria" w:cstheme="minorHAnsi"/>
          <w:u w:val="single"/>
        </w:rPr>
      </w:pPr>
      <w:r w:rsidRPr="000C5274">
        <w:rPr>
          <w:rFonts w:ascii="Cambria" w:hAnsi="Cambria" w:cstheme="minorHAnsi"/>
          <w:b/>
          <w:bCs/>
          <w:u w:val="single"/>
        </w:rPr>
        <w:t>Servicer actions to Re-Try Claim Payment</w:t>
      </w:r>
    </w:p>
    <w:p w14:paraId="286506F8" w14:textId="0DA7212D" w:rsidR="004133CA" w:rsidRPr="000C5274" w:rsidRDefault="004133CA" w:rsidP="000C5274">
      <w:pPr>
        <w:jc w:val="both"/>
        <w:rPr>
          <w:rFonts w:ascii="Cambria" w:hAnsi="Cambria" w:cstheme="minorHAnsi"/>
        </w:rPr>
      </w:pPr>
      <w:r w:rsidRPr="000C5274">
        <w:rPr>
          <w:rFonts w:ascii="Cambria" w:hAnsi="Cambria" w:cstheme="minorHAnsi"/>
        </w:rPr>
        <w:t xml:space="preserve">To reissue the  Claim Payment, the Servicer must update the current Investor information in HERMIT, if applicable. Then the Servicer will complete Claim Timeline step </w:t>
      </w:r>
      <w:r w:rsidRPr="000C5274">
        <w:rPr>
          <w:rFonts w:ascii="Cambria" w:hAnsi="Cambria" w:cstheme="minorHAnsi"/>
          <w:b/>
          <w:bCs/>
        </w:rPr>
        <w:t>Re-Try Claim Payment</w:t>
      </w:r>
      <w:r w:rsidRPr="000C5274">
        <w:rPr>
          <w:rFonts w:ascii="Cambria" w:hAnsi="Cambria" w:cstheme="minorHAnsi"/>
        </w:rPr>
        <w:t xml:space="preserve">, add Step Notes if necessary, then click Submit . A Certify popup modal is displayed: click Yes, to stop click No. </w:t>
      </w:r>
    </w:p>
    <w:p w14:paraId="7E593898" w14:textId="77777777" w:rsidR="004133CA" w:rsidRDefault="004133CA" w:rsidP="004133CA">
      <w:pPr>
        <w:spacing w:before="120" w:after="120" w:line="240" w:lineRule="auto"/>
        <w:jc w:val="center"/>
        <w:rPr>
          <w:rFonts w:asciiTheme="majorHAnsi" w:hAnsiTheme="majorHAnsi" w:cstheme="minorHAnsi"/>
          <w:sz w:val="20"/>
          <w:szCs w:val="20"/>
        </w:rPr>
      </w:pPr>
      <w:r>
        <w:rPr>
          <w:noProof/>
        </w:rPr>
        <w:drawing>
          <wp:inline distT="0" distB="0" distL="0" distR="0" wp14:anchorId="1E0046F5" wp14:editId="0BAEDC4E">
            <wp:extent cx="3626036" cy="1422473"/>
            <wp:effectExtent l="19050" t="19050" r="12700" b="25400"/>
            <wp:docPr id="518171052"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8171052" name="Picture 1" descr="A screenshot of a computer&#10;&#10;Description automatically generated"/>
                    <pic:cNvPicPr/>
                  </pic:nvPicPr>
                  <pic:blipFill>
                    <a:blip r:embed="rId478"/>
                    <a:stretch>
                      <a:fillRect/>
                    </a:stretch>
                  </pic:blipFill>
                  <pic:spPr>
                    <a:xfrm>
                      <a:off x="0" y="0"/>
                      <a:ext cx="3626036" cy="1422473"/>
                    </a:xfrm>
                    <a:prstGeom prst="rect">
                      <a:avLst/>
                    </a:prstGeom>
                    <a:ln>
                      <a:solidFill>
                        <a:srgbClr val="0070C0"/>
                      </a:solidFill>
                    </a:ln>
                  </pic:spPr>
                </pic:pic>
              </a:graphicData>
            </a:graphic>
          </wp:inline>
        </w:drawing>
      </w:r>
    </w:p>
    <w:p w14:paraId="3FDD0B1E" w14:textId="43246E79" w:rsidR="004133CA" w:rsidRDefault="004B62D9" w:rsidP="004133CA">
      <w:pPr>
        <w:pStyle w:val="FigureCaption0"/>
        <w:rPr>
          <w:noProof/>
        </w:rPr>
      </w:pPr>
      <w:bookmarkStart w:id="4877" w:name="_Toc230164314"/>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89</w:t>
      </w:r>
      <w:r>
        <w:rPr>
          <w:noProof/>
        </w:rPr>
        <w:fldChar w:fldCharType="end"/>
      </w:r>
      <w:r w:rsidR="004133CA">
        <w:rPr>
          <w:noProof/>
        </w:rPr>
        <w:t>: Rejected Claim Payment</w:t>
      </w:r>
      <w:bookmarkEnd w:id="4877"/>
      <w:r w:rsidR="004133CA">
        <w:rPr>
          <w:noProof/>
        </w:rPr>
        <w:t xml:space="preserve"> </w:t>
      </w:r>
    </w:p>
    <w:p w14:paraId="56911AFB" w14:textId="46ABECC9" w:rsidR="004133CA" w:rsidRDefault="004133CA" w:rsidP="004133CA">
      <w:pPr>
        <w:jc w:val="center"/>
        <w:rPr>
          <w:rFonts w:asciiTheme="majorHAnsi" w:hAnsiTheme="majorHAnsi" w:cstheme="minorHAnsi"/>
          <w:sz w:val="20"/>
          <w:szCs w:val="20"/>
        </w:rPr>
      </w:pPr>
      <w:r>
        <w:rPr>
          <w:noProof/>
        </w:rPr>
        <w:drawing>
          <wp:inline distT="0" distB="0" distL="0" distR="0" wp14:anchorId="4CA7AF2A" wp14:editId="59870FEE">
            <wp:extent cx="2432175" cy="1670136"/>
            <wp:effectExtent l="19050" t="19050" r="25400" b="25400"/>
            <wp:docPr id="2051716225"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1716225" name="Picture 1" descr="A screenshot of a computer screen&#10;&#10;Description automatically generated"/>
                    <pic:cNvPicPr/>
                  </pic:nvPicPr>
                  <pic:blipFill>
                    <a:blip r:embed="rId479"/>
                    <a:stretch>
                      <a:fillRect/>
                    </a:stretch>
                  </pic:blipFill>
                  <pic:spPr>
                    <a:xfrm>
                      <a:off x="0" y="0"/>
                      <a:ext cx="2432175" cy="1670136"/>
                    </a:xfrm>
                    <a:prstGeom prst="rect">
                      <a:avLst/>
                    </a:prstGeom>
                    <a:ln>
                      <a:solidFill>
                        <a:srgbClr val="0070C0"/>
                      </a:solidFill>
                    </a:ln>
                  </pic:spPr>
                </pic:pic>
              </a:graphicData>
            </a:graphic>
          </wp:inline>
        </w:drawing>
      </w:r>
    </w:p>
    <w:p w14:paraId="4DD0878B" w14:textId="193C6A0B" w:rsidR="004133CA" w:rsidRDefault="004133CA" w:rsidP="004133CA">
      <w:pPr>
        <w:pStyle w:val="FigureCaption0"/>
        <w:rPr>
          <w:noProof/>
        </w:rPr>
      </w:pPr>
      <w:bookmarkStart w:id="4878" w:name="_Toc230164315"/>
      <w:r>
        <w:t xml:space="preserve">Figure </w:t>
      </w:r>
      <w:r>
        <w:rPr>
          <w:noProof/>
        </w:rPr>
        <w:fldChar w:fldCharType="begin"/>
      </w:r>
      <w:r>
        <w:rPr>
          <w:noProof/>
        </w:rPr>
        <w:instrText xml:space="preserve"> STYLEREF 1 \s </w:instrText>
      </w:r>
      <w:r>
        <w:rPr>
          <w:noProof/>
        </w:rPr>
        <w:fldChar w:fldCharType="separate"/>
      </w:r>
      <w:r w:rsidR="00942841">
        <w:rPr>
          <w:noProof/>
        </w:rPr>
        <w:t>8</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90</w:t>
      </w:r>
      <w:r>
        <w:rPr>
          <w:noProof/>
        </w:rPr>
        <w:fldChar w:fldCharType="end"/>
      </w:r>
      <w:r>
        <w:rPr>
          <w:noProof/>
        </w:rPr>
        <w:t>: Certify on Re Try Claim Payment</w:t>
      </w:r>
      <w:bookmarkEnd w:id="4878"/>
      <w:r>
        <w:rPr>
          <w:noProof/>
        </w:rPr>
        <w:t xml:space="preserve"> </w:t>
      </w:r>
    </w:p>
    <w:p w14:paraId="46C91C5A" w14:textId="77777777" w:rsidR="004133CA" w:rsidRPr="000C5274" w:rsidRDefault="004133CA" w:rsidP="000C5274">
      <w:pPr>
        <w:jc w:val="both"/>
        <w:rPr>
          <w:rFonts w:ascii="Cambria" w:hAnsi="Cambria" w:cstheme="minorHAnsi"/>
        </w:rPr>
      </w:pPr>
      <w:r w:rsidRPr="000C5274">
        <w:rPr>
          <w:rFonts w:ascii="Cambria" w:hAnsi="Cambria" w:cstheme="minorHAnsi"/>
        </w:rPr>
        <w:t xml:space="preserve">After clicking Yes on </w:t>
      </w:r>
      <w:r w:rsidRPr="000C5274">
        <w:rPr>
          <w:rFonts w:ascii="Cambria" w:hAnsi="Cambria" w:cstheme="minorHAnsi"/>
          <w:b/>
          <w:bCs/>
        </w:rPr>
        <w:t>Re-Try Claim Payment</w:t>
      </w:r>
      <w:r w:rsidRPr="000C5274">
        <w:rPr>
          <w:rFonts w:ascii="Cambria" w:hAnsi="Cambria" w:cstheme="minorHAnsi"/>
        </w:rPr>
        <w:t xml:space="preserve">, the system will save the complete date to the step, update all Investor information fields on the Claim Form and the Advice of Payment (AOP), and save new versions to the Documents page. In general, all triggers that occur when </w:t>
      </w:r>
      <w:r w:rsidRPr="000C5274">
        <w:rPr>
          <w:rFonts w:ascii="Cambria" w:hAnsi="Cambria" w:cstheme="minorHAnsi"/>
          <w:b/>
          <w:bCs/>
        </w:rPr>
        <w:t>Approved for Payment</w:t>
      </w:r>
      <w:r w:rsidRPr="000C5274">
        <w:rPr>
          <w:rFonts w:ascii="Cambria" w:hAnsi="Cambria" w:cstheme="minorHAnsi"/>
        </w:rPr>
        <w:t xml:space="preserve"> is completed in the normal claims process will also occur when the step </w:t>
      </w:r>
      <w:r w:rsidRPr="000C5274">
        <w:rPr>
          <w:rFonts w:ascii="Cambria" w:hAnsi="Cambria" w:cstheme="minorHAnsi"/>
          <w:b/>
          <w:bCs/>
        </w:rPr>
        <w:t>Re-Try Claim Payment</w:t>
      </w:r>
      <w:r w:rsidRPr="000C5274">
        <w:rPr>
          <w:rFonts w:ascii="Cambria" w:hAnsi="Cambria" w:cstheme="minorHAnsi"/>
        </w:rPr>
        <w:t xml:space="preserve"> is completed: including creating a new batch for the Claim Payment and when end of day jobs are run, a new </w:t>
      </w:r>
      <w:r w:rsidRPr="000C5274">
        <w:rPr>
          <w:rFonts w:ascii="Cambria" w:hAnsi="Cambria" w:cstheme="minorHAnsi"/>
          <w:b/>
          <w:bCs/>
        </w:rPr>
        <w:t>Submitted for Payment</w:t>
      </w:r>
      <w:r w:rsidRPr="000C5274">
        <w:rPr>
          <w:rFonts w:ascii="Cambria" w:hAnsi="Cambria" w:cstheme="minorHAnsi"/>
        </w:rPr>
        <w:t xml:space="preserve"> step will be added to the timeline.</w:t>
      </w:r>
    </w:p>
    <w:p w14:paraId="1DD65B29" w14:textId="2C5194BE" w:rsidR="00A47A9F" w:rsidRPr="00A747AB" w:rsidRDefault="00A47A9F" w:rsidP="00A747AB">
      <w:pPr>
        <w:pStyle w:val="BodyText"/>
        <w:sectPr w:rsidR="00A47A9F" w:rsidRPr="00A747AB" w:rsidSect="00C9021D">
          <w:pgSz w:w="12240" w:h="15840"/>
          <w:pgMar w:top="1440" w:right="1440" w:bottom="1440" w:left="1440" w:header="720" w:footer="720" w:gutter="0"/>
          <w:pgNumType w:start="1" w:chapStyle="1"/>
          <w:cols w:space="720"/>
          <w:docGrid w:linePitch="360"/>
        </w:sectPr>
      </w:pPr>
    </w:p>
    <w:p w14:paraId="3EF40F04" w14:textId="77777777" w:rsidR="007D3DB7" w:rsidRDefault="007D3DB7" w:rsidP="00F874DE">
      <w:pPr>
        <w:jc w:val="both"/>
      </w:pPr>
    </w:p>
    <w:p w14:paraId="33F0D835" w14:textId="77777777" w:rsidR="00DB1706" w:rsidRDefault="00DB1706" w:rsidP="00F874DE">
      <w:pPr>
        <w:jc w:val="both"/>
      </w:pPr>
    </w:p>
    <w:p w14:paraId="39A3353B" w14:textId="77777777" w:rsidR="00DB1706" w:rsidRDefault="00DB1706" w:rsidP="00F874DE">
      <w:pPr>
        <w:jc w:val="both"/>
      </w:pPr>
    </w:p>
    <w:p w14:paraId="0CF59F41" w14:textId="740346C4" w:rsidR="00D823AE" w:rsidRPr="000D2CC0" w:rsidRDefault="00D823AE" w:rsidP="000D2CC0">
      <w:pPr>
        <w:pStyle w:val="Chapterbreak"/>
        <w:sectPr w:rsidR="00D823AE" w:rsidRPr="000D2CC0" w:rsidSect="00AB6A5E">
          <w:headerReference w:type="default" r:id="rId480"/>
          <w:headerReference w:type="first" r:id="rId481"/>
          <w:footerReference w:type="first" r:id="rId482"/>
          <w:pgSz w:w="12240" w:h="15840"/>
          <w:pgMar w:top="1440" w:right="1440" w:bottom="1440" w:left="1440" w:header="720" w:footer="720" w:gutter="0"/>
          <w:cols w:space="720"/>
          <w:vAlign w:val="center"/>
          <w:titlePg/>
          <w:docGrid w:linePitch="360"/>
        </w:sectPr>
      </w:pPr>
      <w:bookmarkStart w:id="4879" w:name="_Toc315634048"/>
      <w:r w:rsidRPr="000D2CC0">
        <w:t>CHAPTER 9: REPORTS</w:t>
      </w:r>
      <w:bookmarkEnd w:id="4879"/>
    </w:p>
    <w:p w14:paraId="0CCD31CA" w14:textId="77777777" w:rsidR="00231BF7" w:rsidRDefault="00231BF7" w:rsidP="000D2CC0">
      <w:pPr>
        <w:pStyle w:val="Heading1"/>
        <w:jc w:val="both"/>
      </w:pPr>
      <w:bookmarkStart w:id="4880" w:name="_Ref314581844"/>
      <w:bookmarkStart w:id="4881" w:name="_Toc314660930"/>
      <w:bookmarkStart w:id="4882" w:name="_Toc11334985"/>
      <w:bookmarkStart w:id="4883" w:name="_Toc74052222"/>
      <w:bookmarkStart w:id="4884" w:name="_Toc90643607"/>
      <w:bookmarkStart w:id="4885" w:name="_Toc230163552"/>
      <w:r>
        <w:t>REPORTS</w:t>
      </w:r>
      <w:bookmarkEnd w:id="4880"/>
      <w:bookmarkEnd w:id="4881"/>
      <w:bookmarkEnd w:id="4882"/>
      <w:bookmarkEnd w:id="4883"/>
      <w:bookmarkEnd w:id="4884"/>
      <w:bookmarkEnd w:id="4885"/>
    </w:p>
    <w:p w14:paraId="36FBC52F" w14:textId="08A03BC9" w:rsidR="00231BF7" w:rsidRDefault="00231BF7" w:rsidP="001879BA">
      <w:pPr>
        <w:pStyle w:val="BodyText"/>
      </w:pPr>
      <w:r>
        <w:t>This chapter provide</w:t>
      </w:r>
      <w:r w:rsidR="003319AE">
        <w:t>s</w:t>
      </w:r>
      <w:r>
        <w:t xml:space="preserve"> users with an overview of the following reporting features and report sections: </w:t>
      </w:r>
    </w:p>
    <w:p w14:paraId="73C87BC1" w14:textId="6CB33610" w:rsidR="00231BF7" w:rsidRPr="00F432E2" w:rsidRDefault="00A8141F" w:rsidP="00F874DE">
      <w:pPr>
        <w:pStyle w:val="UnorderedList"/>
        <w:jc w:val="both"/>
        <w:rPr>
          <w:rStyle w:val="CrossRef"/>
        </w:rPr>
      </w:pPr>
      <w:r w:rsidRPr="00A8141F">
        <w:rPr>
          <w:rStyle w:val="CrossRef"/>
        </w:rPr>
        <w:t>Reports Overview</w:t>
      </w:r>
    </w:p>
    <w:p w14:paraId="6D409997" w14:textId="6DB19055" w:rsidR="00231BF7" w:rsidRPr="00F432E2" w:rsidRDefault="00A8141F" w:rsidP="00F874DE">
      <w:pPr>
        <w:pStyle w:val="UnorderedList"/>
        <w:jc w:val="both"/>
        <w:rPr>
          <w:rStyle w:val="CrossRef"/>
        </w:rPr>
      </w:pPr>
      <w:r w:rsidRPr="00A8141F">
        <w:rPr>
          <w:rStyle w:val="CrossRef"/>
        </w:rPr>
        <w:t>Accessing Reports</w:t>
      </w:r>
    </w:p>
    <w:p w14:paraId="62512712" w14:textId="2DCDC10A" w:rsidR="00231BF7" w:rsidRPr="00F432E2" w:rsidRDefault="00A8141F" w:rsidP="00F874DE">
      <w:pPr>
        <w:pStyle w:val="UnorderedList"/>
        <w:jc w:val="both"/>
        <w:rPr>
          <w:rStyle w:val="CrossRef"/>
        </w:rPr>
      </w:pPr>
      <w:r w:rsidRPr="00A8141F">
        <w:rPr>
          <w:rStyle w:val="CrossRef"/>
        </w:rPr>
        <w:t>Using the Search Criteria</w:t>
      </w:r>
    </w:p>
    <w:p w14:paraId="5E54C90F" w14:textId="62EAFF98" w:rsidR="00231BF7" w:rsidRDefault="00A8141F" w:rsidP="00F874DE">
      <w:pPr>
        <w:pStyle w:val="UnorderedList"/>
        <w:jc w:val="both"/>
        <w:rPr>
          <w:rStyle w:val="CrossRef"/>
        </w:rPr>
      </w:pPr>
      <w:r w:rsidRPr="00A8141F">
        <w:rPr>
          <w:rStyle w:val="CrossRef"/>
        </w:rPr>
        <w:t>Generating Reports</w:t>
      </w:r>
    </w:p>
    <w:p w14:paraId="75B23763" w14:textId="4D52AF2E" w:rsidR="00231BF7" w:rsidRPr="00712CA8" w:rsidRDefault="00712CA8" w:rsidP="00F874DE">
      <w:pPr>
        <w:pStyle w:val="UnorderedList"/>
        <w:jc w:val="both"/>
        <w:rPr>
          <w:rStyle w:val="CrossRef"/>
        </w:rPr>
      </w:pPr>
      <w:r>
        <w:rPr>
          <w:rStyle w:val="CrossRef"/>
        </w:rPr>
        <w:t>Lender/Servicer</w:t>
      </w:r>
      <w:r w:rsidR="00A8141F" w:rsidRPr="00712CA8">
        <w:rPr>
          <w:rStyle w:val="CrossRef"/>
        </w:rPr>
        <w:t xml:space="preserve"> Reports</w:t>
      </w:r>
    </w:p>
    <w:p w14:paraId="5103C33B" w14:textId="0D6A526A" w:rsidR="00231BF7" w:rsidRPr="00F432E2" w:rsidRDefault="00A8141F" w:rsidP="00F874DE">
      <w:pPr>
        <w:pStyle w:val="UnorderedList"/>
        <w:jc w:val="both"/>
        <w:rPr>
          <w:rStyle w:val="CrossRef"/>
        </w:rPr>
      </w:pPr>
      <w:r w:rsidRPr="00A8141F">
        <w:rPr>
          <w:rStyle w:val="CrossRef"/>
        </w:rPr>
        <w:t>Assigned Notes Reports</w:t>
      </w:r>
    </w:p>
    <w:p w14:paraId="1865886D" w14:textId="19950512" w:rsidR="00231BF7" w:rsidRPr="00F432E2" w:rsidRDefault="00A8141F" w:rsidP="00F874DE">
      <w:pPr>
        <w:pStyle w:val="UnorderedList"/>
        <w:jc w:val="both"/>
        <w:rPr>
          <w:rStyle w:val="CrossRef"/>
        </w:rPr>
      </w:pPr>
      <w:r w:rsidRPr="00A8141F">
        <w:rPr>
          <w:rStyle w:val="CrossRef"/>
        </w:rPr>
        <w:t>Management and Budgetary Reports</w:t>
      </w:r>
    </w:p>
    <w:p w14:paraId="64D28C0A" w14:textId="77777777" w:rsidR="003319AE" w:rsidRDefault="003319AE" w:rsidP="00F874DE">
      <w:pPr>
        <w:pStyle w:val="UnorderedList"/>
        <w:jc w:val="both"/>
        <w:rPr>
          <w:rStyle w:val="CrossRef"/>
        </w:rPr>
      </w:pPr>
      <w:r>
        <w:rPr>
          <w:rStyle w:val="CrossRef"/>
        </w:rPr>
        <w:t>Servicer Reports</w:t>
      </w:r>
    </w:p>
    <w:p w14:paraId="0A2F76D9" w14:textId="7AC7FA19" w:rsidR="00231BF7" w:rsidRPr="00F67639" w:rsidRDefault="00A8141F" w:rsidP="00F874DE">
      <w:pPr>
        <w:pStyle w:val="UnorderedList"/>
        <w:jc w:val="both"/>
        <w:rPr>
          <w:rStyle w:val="CrossRef"/>
        </w:rPr>
      </w:pPr>
      <w:r w:rsidRPr="00A8141F">
        <w:rPr>
          <w:rStyle w:val="CrossRef"/>
        </w:rPr>
        <w:t>HERMIT Support</w:t>
      </w:r>
    </w:p>
    <w:p w14:paraId="59EF0D9D" w14:textId="77777777" w:rsidR="00231BF7" w:rsidRDefault="00231BF7" w:rsidP="005225D0">
      <w:pPr>
        <w:pStyle w:val="Heading2"/>
      </w:pPr>
      <w:bookmarkStart w:id="4886" w:name="_Toc314055119"/>
      <w:bookmarkStart w:id="4887" w:name="_Ref314675712"/>
      <w:bookmarkStart w:id="4888" w:name="_Toc314752661"/>
      <w:bookmarkStart w:id="4889" w:name="_Toc315634049"/>
      <w:bookmarkStart w:id="4890" w:name="_Toc11334986"/>
      <w:bookmarkStart w:id="4891" w:name="_Toc74052223"/>
      <w:bookmarkStart w:id="4892" w:name="_Toc90643608"/>
      <w:bookmarkStart w:id="4893" w:name="_Toc230163553"/>
      <w:r>
        <w:t>Reports Overview</w:t>
      </w:r>
      <w:bookmarkEnd w:id="4886"/>
      <w:bookmarkEnd w:id="4887"/>
      <w:bookmarkEnd w:id="4888"/>
      <w:bookmarkEnd w:id="4889"/>
      <w:bookmarkEnd w:id="4890"/>
      <w:bookmarkEnd w:id="4891"/>
      <w:bookmarkEnd w:id="4892"/>
      <w:bookmarkEnd w:id="4893"/>
    </w:p>
    <w:p w14:paraId="42EA355F" w14:textId="7745EB86" w:rsidR="00231BF7" w:rsidRPr="00560045" w:rsidRDefault="00231BF7" w:rsidP="001879BA">
      <w:pPr>
        <w:pStyle w:val="BodyText"/>
      </w:pPr>
      <w:r w:rsidRPr="00560045">
        <w:t xml:space="preserve">In the </w:t>
      </w:r>
      <w:r w:rsidR="00FC3979">
        <w:t>S</w:t>
      </w:r>
      <w:r w:rsidR="003319AE">
        <w:t xml:space="preserve">ervicing </w:t>
      </w:r>
      <w:r w:rsidR="00FC3979">
        <w:t>M</w:t>
      </w:r>
      <w:r w:rsidR="003319AE">
        <w:t>odule</w:t>
      </w:r>
      <w:r w:rsidRPr="00560045">
        <w:t>,</w:t>
      </w:r>
      <w:r>
        <w:t xml:space="preserve"> there are a variety of reports for various audiences. </w:t>
      </w:r>
      <w:r w:rsidRPr="00560045">
        <w:t xml:space="preserve"> </w:t>
      </w:r>
      <w:r>
        <w:t>The reports are grouped so that users with the unique permissions will only see the reports that are pertinent to their user role. U</w:t>
      </w:r>
      <w:r w:rsidRPr="00560045">
        <w:t xml:space="preserve">sers can create and </w:t>
      </w:r>
      <w:r>
        <w:t xml:space="preserve">save the reports </w:t>
      </w:r>
      <w:r w:rsidRPr="00560045">
        <w:t>as PDFs</w:t>
      </w:r>
      <w:r w:rsidR="003319AE">
        <w:t>,</w:t>
      </w:r>
      <w:r w:rsidR="00E90BBA">
        <w:t xml:space="preserve"> </w:t>
      </w:r>
      <w:r w:rsidRPr="00560045">
        <w:t>Excel spreadsheets</w:t>
      </w:r>
      <w:r w:rsidR="003319AE">
        <w:t>, or CSV files</w:t>
      </w:r>
      <w:r w:rsidRPr="00560045">
        <w:t xml:space="preserve">. </w:t>
      </w:r>
      <w:r w:rsidR="003319AE">
        <w:t>Not all reports are available in each format</w:t>
      </w:r>
      <w:r>
        <w:t>. The r</w:t>
      </w:r>
      <w:r w:rsidRPr="00560045">
        <w:t xml:space="preserve">eports are </w:t>
      </w:r>
      <w:r>
        <w:t xml:space="preserve">additionally </w:t>
      </w:r>
      <w:r w:rsidRPr="00560045">
        <w:t xml:space="preserve">grouped in two active report types, based on the </w:t>
      </w:r>
      <w:r>
        <w:t>grouping</w:t>
      </w:r>
      <w:r w:rsidRPr="00560045">
        <w:t xml:space="preserve"> of the data used to compile the report:</w:t>
      </w:r>
    </w:p>
    <w:p w14:paraId="2E0E6896" w14:textId="77777777" w:rsidR="00231BF7" w:rsidRPr="00C57D8F" w:rsidRDefault="00231BF7" w:rsidP="00F874DE">
      <w:pPr>
        <w:pStyle w:val="UnorderedList"/>
        <w:jc w:val="both"/>
      </w:pPr>
      <w:r w:rsidRPr="00C57D8F">
        <w:t xml:space="preserve">Daily reports provide live data current through the day the report is run. </w:t>
      </w:r>
    </w:p>
    <w:p w14:paraId="79CF0B9E" w14:textId="77777777" w:rsidR="00231BF7" w:rsidRPr="00C57D8F" w:rsidRDefault="00231BF7" w:rsidP="00F874DE">
      <w:pPr>
        <w:pStyle w:val="UnorderedList"/>
        <w:jc w:val="both"/>
      </w:pPr>
      <w:r w:rsidRPr="00C57D8F">
        <w:t>Monthly reports pull data that was captured and stored at the end of the month.</w:t>
      </w:r>
    </w:p>
    <w:p w14:paraId="16FDB765" w14:textId="77777777" w:rsidR="00231BF7" w:rsidRDefault="00231BF7" w:rsidP="001879BA">
      <w:pPr>
        <w:pStyle w:val="BodyText"/>
      </w:pPr>
      <w:r>
        <w:t>The grouping of the data differs, however, from the range of time a report may cover. That is, a daily report may include data current through today for an entire week, year, or month. A monthly report, in contrast, will include data through the end of the month, but cover a week, year, or month.</w:t>
      </w:r>
    </w:p>
    <w:p w14:paraId="1E714F12" w14:textId="1BECE2E1" w:rsidR="00231BF7" w:rsidRDefault="00231BF7" w:rsidP="001879BA">
      <w:pPr>
        <w:pStyle w:val="BodyText"/>
      </w:pPr>
      <w:r>
        <w:t xml:space="preserve">Reports fall into </w:t>
      </w:r>
      <w:r w:rsidR="00DE099F">
        <w:t>five</w:t>
      </w:r>
      <w:r>
        <w:t xml:space="preserve"> basic categories:</w:t>
      </w:r>
    </w:p>
    <w:p w14:paraId="7BF333E9" w14:textId="69C8A522" w:rsidR="00231BF7" w:rsidRPr="00C57D8F" w:rsidRDefault="00260C55" w:rsidP="00F874DE">
      <w:pPr>
        <w:pStyle w:val="UnorderedList"/>
        <w:jc w:val="both"/>
      </w:pPr>
      <w:r>
        <w:t xml:space="preserve">Lender/Servicer </w:t>
      </w:r>
      <w:r w:rsidR="00DE099F">
        <w:t>R</w:t>
      </w:r>
      <w:r>
        <w:t>eports</w:t>
      </w:r>
    </w:p>
    <w:p w14:paraId="3C1B71B3" w14:textId="68ED67EA" w:rsidR="00231BF7" w:rsidRPr="00C57D8F" w:rsidRDefault="00231BF7" w:rsidP="00F874DE">
      <w:pPr>
        <w:pStyle w:val="UnorderedList"/>
        <w:jc w:val="both"/>
      </w:pPr>
      <w:r w:rsidRPr="00C57D8F">
        <w:t>Assigned Notes</w:t>
      </w:r>
      <w:r w:rsidR="00DE099F">
        <w:t xml:space="preserve"> Reports</w:t>
      </w:r>
    </w:p>
    <w:p w14:paraId="03E5A3D7" w14:textId="5DC73D11" w:rsidR="00231BF7" w:rsidRPr="00C57D8F" w:rsidRDefault="00231BF7" w:rsidP="00F874DE">
      <w:pPr>
        <w:pStyle w:val="UnorderedList"/>
        <w:jc w:val="both"/>
      </w:pPr>
      <w:r w:rsidRPr="00C57D8F">
        <w:t>Management and Budgetary</w:t>
      </w:r>
      <w:r w:rsidR="00DE099F">
        <w:t xml:space="preserve"> Reports</w:t>
      </w:r>
    </w:p>
    <w:p w14:paraId="3F7EA292" w14:textId="77777777" w:rsidR="00DE099F" w:rsidRDefault="00DE099F" w:rsidP="00F874DE">
      <w:pPr>
        <w:pStyle w:val="UnorderedList"/>
        <w:jc w:val="both"/>
      </w:pPr>
      <w:r>
        <w:t>Servicer Reports</w:t>
      </w:r>
    </w:p>
    <w:p w14:paraId="1BCB3158" w14:textId="5A0131D8" w:rsidR="00231BF7" w:rsidRPr="00C57D8F" w:rsidRDefault="00992B20" w:rsidP="00F874DE">
      <w:pPr>
        <w:pStyle w:val="UnorderedList"/>
        <w:jc w:val="both"/>
      </w:pPr>
      <w:r>
        <w:t>HERMIT</w:t>
      </w:r>
      <w:r w:rsidR="00DE099F">
        <w:t xml:space="preserve"> Support</w:t>
      </w:r>
    </w:p>
    <w:p w14:paraId="5D30C652" w14:textId="77777777" w:rsidR="00231BF7" w:rsidRDefault="00231BF7" w:rsidP="001879BA">
      <w:pPr>
        <w:pStyle w:val="BodyText"/>
      </w:pPr>
      <w:r>
        <w:t xml:space="preserve">Access to reports is role-dependent and is granted at the category level. </w:t>
      </w:r>
    </w:p>
    <w:p w14:paraId="5B3C56D9" w14:textId="77777777" w:rsidR="003171D9" w:rsidRDefault="003171D9">
      <w:pPr>
        <w:rPr>
          <w:rFonts w:eastAsiaTheme="majorEastAsia" w:cs="Calibri"/>
          <w:b/>
          <w:bCs/>
          <w:sz w:val="28"/>
          <w:szCs w:val="28"/>
        </w:rPr>
      </w:pPr>
      <w:bookmarkStart w:id="4894" w:name="_Toc314055120"/>
      <w:bookmarkStart w:id="4895" w:name="_Ref314675719"/>
      <w:bookmarkStart w:id="4896" w:name="_Toc314752662"/>
      <w:bookmarkStart w:id="4897" w:name="_Toc315634050"/>
      <w:bookmarkStart w:id="4898" w:name="_Toc11334987"/>
      <w:bookmarkStart w:id="4899" w:name="_Toc74052224"/>
      <w:bookmarkStart w:id="4900" w:name="_Toc90643609"/>
      <w:r>
        <w:br w:type="page"/>
      </w:r>
    </w:p>
    <w:p w14:paraId="33353153" w14:textId="07441DEA" w:rsidR="00231BF7" w:rsidRDefault="00231BF7" w:rsidP="005225D0">
      <w:pPr>
        <w:pStyle w:val="Heading2"/>
      </w:pPr>
      <w:bookmarkStart w:id="4901" w:name="_Toc230163554"/>
      <w:r>
        <w:t>Accessing Reports</w:t>
      </w:r>
      <w:bookmarkEnd w:id="4894"/>
      <w:bookmarkEnd w:id="4895"/>
      <w:bookmarkEnd w:id="4896"/>
      <w:bookmarkEnd w:id="4897"/>
      <w:bookmarkEnd w:id="4898"/>
      <w:bookmarkEnd w:id="4899"/>
      <w:bookmarkEnd w:id="4900"/>
      <w:bookmarkEnd w:id="4901"/>
    </w:p>
    <w:p w14:paraId="1AB20875" w14:textId="77777777" w:rsidR="00231BF7" w:rsidRDefault="00231BF7" w:rsidP="001879BA">
      <w:pPr>
        <w:pStyle w:val="BodyText"/>
      </w:pPr>
      <w:r>
        <w:t>To select search criteria for a report:</w:t>
      </w:r>
    </w:p>
    <w:p w14:paraId="3AFB3909" w14:textId="30B37E10" w:rsidR="00231BF7" w:rsidRDefault="00231BF7" w:rsidP="006C3C3F">
      <w:pPr>
        <w:pStyle w:val="OrderedList"/>
        <w:numPr>
          <w:ilvl w:val="0"/>
          <w:numId w:val="313"/>
        </w:numPr>
        <w:jc w:val="both"/>
      </w:pPr>
      <w:r w:rsidRPr="00CA623F">
        <w:t xml:space="preserve">On the </w:t>
      </w:r>
      <w:r w:rsidR="007027AB">
        <w:rPr>
          <w:b/>
        </w:rPr>
        <w:t>Left Menu</w:t>
      </w:r>
      <w:r>
        <w:tab/>
      </w:r>
      <w:r w:rsidRPr="00CA623F">
        <w:t xml:space="preserve">, click </w:t>
      </w:r>
      <w:r w:rsidRPr="001445BE">
        <w:rPr>
          <w:b/>
        </w:rPr>
        <w:t>Reports</w:t>
      </w:r>
      <w:r w:rsidRPr="00CA623F">
        <w:t>.</w:t>
      </w:r>
    </w:p>
    <w:p w14:paraId="52C7E184" w14:textId="305EDBAF" w:rsidR="00231BF7" w:rsidRDefault="0067604E" w:rsidP="005C6CB4">
      <w:pPr>
        <w:pStyle w:val="BodyText"/>
        <w:jc w:val="center"/>
      </w:pPr>
      <w:r>
        <w:rPr>
          <w:noProof/>
        </w:rPr>
        <w:drawing>
          <wp:inline distT="0" distB="0" distL="0" distR="0" wp14:anchorId="6105ACFE" wp14:editId="256BDC5C">
            <wp:extent cx="1339215" cy="1503780"/>
            <wp:effectExtent l="0" t="0" r="0" b="1270"/>
            <wp:docPr id="3079" name="Picture 3079" descr="Graphical user interface, application, Wo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9" name="Picture 3079" descr="Graphical user interface, application, Word&#10;&#10;Description automatically generated"/>
                    <pic:cNvPicPr/>
                  </pic:nvPicPr>
                  <pic:blipFill>
                    <a:blip r:embed="rId483"/>
                    <a:stretch>
                      <a:fillRect/>
                    </a:stretch>
                  </pic:blipFill>
                  <pic:spPr>
                    <a:xfrm>
                      <a:off x="0" y="0"/>
                      <a:ext cx="1344845" cy="1510101"/>
                    </a:xfrm>
                    <a:prstGeom prst="rect">
                      <a:avLst/>
                    </a:prstGeom>
                  </pic:spPr>
                </pic:pic>
              </a:graphicData>
            </a:graphic>
          </wp:inline>
        </w:drawing>
      </w:r>
    </w:p>
    <w:p w14:paraId="59235739" w14:textId="325A9414" w:rsidR="00231BF7" w:rsidRPr="007C5F35" w:rsidRDefault="00231BF7" w:rsidP="001879BA">
      <w:pPr>
        <w:pStyle w:val="FigureCaption0"/>
      </w:pPr>
      <w:bookmarkStart w:id="4902" w:name="_Toc74053182"/>
      <w:bookmarkStart w:id="4903" w:name="_Toc90644563"/>
      <w:bookmarkStart w:id="4904" w:name="_Toc230164316"/>
      <w:r w:rsidRPr="007C5F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r>
        <w:rPr>
          <w:noProof/>
        </w:rPr>
        <w:t>: Reports Tab</w:t>
      </w:r>
      <w:bookmarkEnd w:id="4902"/>
      <w:bookmarkEnd w:id="4903"/>
      <w:bookmarkEnd w:id="4904"/>
    </w:p>
    <w:p w14:paraId="3BD6107B" w14:textId="23D1DF76" w:rsidR="00231BF7" w:rsidRDefault="00231BF7" w:rsidP="006C3C3F">
      <w:pPr>
        <w:pStyle w:val="OrderedList"/>
        <w:numPr>
          <w:ilvl w:val="0"/>
          <w:numId w:val="313"/>
        </w:numPr>
        <w:jc w:val="both"/>
      </w:pPr>
      <w:r w:rsidRPr="00CA623F">
        <w:t xml:space="preserve">On the </w:t>
      </w:r>
      <w:r w:rsidRPr="009A0703">
        <w:rPr>
          <w:b/>
        </w:rPr>
        <w:t>Welcome to the Reports</w:t>
      </w:r>
      <w:r w:rsidR="003319AE">
        <w:rPr>
          <w:b/>
        </w:rPr>
        <w:t xml:space="preserve"> Page</w:t>
      </w:r>
      <w:r w:rsidRPr="00CA623F">
        <w:t xml:space="preserve"> screen, click the folder icon to </w:t>
      </w:r>
      <w:r>
        <w:t xml:space="preserve">view the </w:t>
      </w:r>
      <w:r w:rsidRPr="00CA623F">
        <w:t>list of reports</w:t>
      </w:r>
      <w:r>
        <w:t xml:space="preserve"> for the relevant business area</w:t>
      </w:r>
      <w:r w:rsidRPr="00CA623F">
        <w:t>.</w:t>
      </w:r>
    </w:p>
    <w:p w14:paraId="65C50545" w14:textId="2901372C" w:rsidR="00A86C17" w:rsidRDefault="00D56F4D" w:rsidP="00A86C17">
      <w:pPr>
        <w:pStyle w:val="NoSpacing"/>
        <w:jc w:val="center"/>
      </w:pPr>
      <w:r>
        <w:rPr>
          <w:noProof/>
        </w:rPr>
        <w:drawing>
          <wp:inline distT="0" distB="0" distL="0" distR="0" wp14:anchorId="2EAE573F" wp14:editId="5C199884">
            <wp:extent cx="2499577" cy="6111770"/>
            <wp:effectExtent l="19050" t="19050" r="15240" b="22860"/>
            <wp:docPr id="1282681275"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2681275" name="Picture 1" descr="A screenshot of a computer screen&#10;&#10;Description automatically generated"/>
                    <pic:cNvPicPr/>
                  </pic:nvPicPr>
                  <pic:blipFill>
                    <a:blip r:embed="rId484"/>
                    <a:stretch>
                      <a:fillRect/>
                    </a:stretch>
                  </pic:blipFill>
                  <pic:spPr>
                    <a:xfrm>
                      <a:off x="0" y="0"/>
                      <a:ext cx="2499577" cy="6111770"/>
                    </a:xfrm>
                    <a:prstGeom prst="rect">
                      <a:avLst/>
                    </a:prstGeom>
                    <a:ln>
                      <a:solidFill>
                        <a:schemeClr val="accent1"/>
                      </a:solidFill>
                    </a:ln>
                  </pic:spPr>
                </pic:pic>
              </a:graphicData>
            </a:graphic>
          </wp:inline>
        </w:drawing>
      </w:r>
    </w:p>
    <w:p w14:paraId="2303F632" w14:textId="1A389FA2" w:rsidR="00A86C17" w:rsidRDefault="00D56F4D" w:rsidP="00A86C17">
      <w:pPr>
        <w:pStyle w:val="NoSpacing"/>
        <w:jc w:val="center"/>
      </w:pPr>
      <w:r>
        <w:t xml:space="preserve"> </w:t>
      </w:r>
      <w:r>
        <w:rPr>
          <w:noProof/>
        </w:rPr>
        <w:drawing>
          <wp:inline distT="0" distB="0" distL="0" distR="0" wp14:anchorId="0950BC22" wp14:editId="590DC479">
            <wp:extent cx="2430991" cy="4359018"/>
            <wp:effectExtent l="19050" t="19050" r="26670" b="22860"/>
            <wp:docPr id="1304995872"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4995872" name="Picture 1" descr="A screenshot of a computer&#10;&#10;Description automatically generated"/>
                    <pic:cNvPicPr/>
                  </pic:nvPicPr>
                  <pic:blipFill>
                    <a:blip r:embed="rId485"/>
                    <a:stretch>
                      <a:fillRect/>
                    </a:stretch>
                  </pic:blipFill>
                  <pic:spPr>
                    <a:xfrm>
                      <a:off x="0" y="0"/>
                      <a:ext cx="2430991" cy="4359018"/>
                    </a:xfrm>
                    <a:prstGeom prst="rect">
                      <a:avLst/>
                    </a:prstGeom>
                    <a:ln>
                      <a:solidFill>
                        <a:schemeClr val="accent1"/>
                      </a:solidFill>
                    </a:ln>
                  </pic:spPr>
                </pic:pic>
              </a:graphicData>
            </a:graphic>
          </wp:inline>
        </w:drawing>
      </w:r>
    </w:p>
    <w:p w14:paraId="0E220917" w14:textId="63BE60F5" w:rsidR="00231BF7" w:rsidRDefault="00231BF7" w:rsidP="001879BA">
      <w:pPr>
        <w:pStyle w:val="FigureCaption0"/>
        <w:rPr>
          <w:noProof/>
        </w:rPr>
      </w:pPr>
      <w:bookmarkStart w:id="4905" w:name="_Toc74053183"/>
      <w:bookmarkStart w:id="4906" w:name="_Toc90644564"/>
      <w:bookmarkStart w:id="4907" w:name="_Toc230164317"/>
      <w:r w:rsidRPr="007C5F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w:t>
      </w:r>
      <w:r w:rsidR="00764635">
        <w:rPr>
          <w:noProof/>
        </w:rPr>
        <w:fldChar w:fldCharType="end"/>
      </w:r>
      <w:r>
        <w:rPr>
          <w:noProof/>
        </w:rPr>
        <w:t>: Expanded Reports Folder</w:t>
      </w:r>
      <w:bookmarkEnd w:id="4905"/>
      <w:bookmarkEnd w:id="4906"/>
      <w:bookmarkEnd w:id="4907"/>
    </w:p>
    <w:p w14:paraId="2300165A" w14:textId="77777777" w:rsidR="00A86C17" w:rsidRPr="007C5F35" w:rsidRDefault="00A86C17" w:rsidP="001879BA">
      <w:pPr>
        <w:pStyle w:val="FigureCaption0"/>
      </w:pPr>
    </w:p>
    <w:p w14:paraId="45596563" w14:textId="77777777" w:rsidR="00231BF7" w:rsidRDefault="00231BF7" w:rsidP="006C3C3F">
      <w:pPr>
        <w:pStyle w:val="OrderedList"/>
        <w:numPr>
          <w:ilvl w:val="0"/>
          <w:numId w:val="313"/>
        </w:numPr>
        <w:jc w:val="both"/>
      </w:pPr>
      <w:r w:rsidRPr="00CA623F">
        <w:t>On the left side of</w:t>
      </w:r>
      <w:r>
        <w:t xml:space="preserve"> the screen, select a report to query</w:t>
      </w:r>
      <w:r w:rsidRPr="00CA623F">
        <w:t xml:space="preserve"> and the </w:t>
      </w:r>
      <w:r>
        <w:t>reports</w:t>
      </w:r>
      <w:r w:rsidRPr="00CA623F">
        <w:t xml:space="preserve"> search </w:t>
      </w:r>
      <w:r>
        <w:t xml:space="preserve">screen </w:t>
      </w:r>
      <w:r w:rsidRPr="00CA623F">
        <w:t>will be displayed</w:t>
      </w:r>
      <w:r>
        <w:t>.</w:t>
      </w:r>
    </w:p>
    <w:p w14:paraId="578BB3D7" w14:textId="7B297DC0" w:rsidR="009A0703" w:rsidRPr="009A0703" w:rsidRDefault="001A0DC3" w:rsidP="009A0703">
      <w:pPr>
        <w:pStyle w:val="BodyText"/>
        <w:jc w:val="center"/>
        <w:rPr>
          <w:sz w:val="2"/>
          <w:szCs w:val="2"/>
        </w:rPr>
      </w:pPr>
      <w:r w:rsidRPr="001A0DC3">
        <w:rPr>
          <w:noProof/>
        </w:rPr>
        <w:t xml:space="preserve"> </w:t>
      </w:r>
      <w:r>
        <w:rPr>
          <w:noProof/>
        </w:rPr>
        <w:drawing>
          <wp:inline distT="0" distB="0" distL="0" distR="0" wp14:anchorId="7FC26ED9" wp14:editId="3FBDB8F8">
            <wp:extent cx="3020762" cy="1885950"/>
            <wp:effectExtent l="19050" t="19050" r="27305" b="19050"/>
            <wp:docPr id="1925727672"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5727672" name="Picture 1" descr="A screenshot of a computer&#10;&#10;Description automatically generated with medium confidence"/>
                    <pic:cNvPicPr/>
                  </pic:nvPicPr>
                  <pic:blipFill>
                    <a:blip r:embed="rId486"/>
                    <a:stretch>
                      <a:fillRect/>
                    </a:stretch>
                  </pic:blipFill>
                  <pic:spPr>
                    <a:xfrm>
                      <a:off x="0" y="0"/>
                      <a:ext cx="3046158" cy="1901805"/>
                    </a:xfrm>
                    <a:prstGeom prst="rect">
                      <a:avLst/>
                    </a:prstGeom>
                    <a:ln w="19050">
                      <a:solidFill>
                        <a:srgbClr val="0070C0"/>
                      </a:solidFill>
                    </a:ln>
                  </pic:spPr>
                </pic:pic>
              </a:graphicData>
            </a:graphic>
          </wp:inline>
        </w:drawing>
      </w:r>
      <w:r w:rsidR="00231BF7">
        <w:br w:type="textWrapping" w:clear="all"/>
      </w:r>
    </w:p>
    <w:p w14:paraId="11936A79" w14:textId="48DAC370" w:rsidR="00231BF7" w:rsidRDefault="00231BF7" w:rsidP="009A0703">
      <w:pPr>
        <w:pStyle w:val="FigureCaption0"/>
        <w:rPr>
          <w:noProof/>
        </w:rPr>
      </w:pPr>
      <w:bookmarkStart w:id="4908" w:name="_Toc74053184"/>
      <w:bookmarkStart w:id="4909" w:name="_Toc90644565"/>
      <w:bookmarkStart w:id="4910" w:name="_Toc230164318"/>
      <w:r w:rsidRPr="007C5F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w:t>
      </w:r>
      <w:r w:rsidR="00764635">
        <w:rPr>
          <w:noProof/>
        </w:rPr>
        <w:fldChar w:fldCharType="end"/>
      </w:r>
      <w:r>
        <w:rPr>
          <w:noProof/>
        </w:rPr>
        <w:t>: Reports Search Screen</w:t>
      </w:r>
      <w:bookmarkEnd w:id="4908"/>
      <w:bookmarkEnd w:id="4909"/>
      <w:bookmarkEnd w:id="4910"/>
    </w:p>
    <w:p w14:paraId="02E362FA" w14:textId="77777777" w:rsidR="00D56F4D" w:rsidRDefault="00D56F4D" w:rsidP="009A0703">
      <w:pPr>
        <w:pStyle w:val="FigureCaption0"/>
        <w:rPr>
          <w:noProof/>
        </w:rPr>
      </w:pPr>
    </w:p>
    <w:p w14:paraId="02F54450" w14:textId="77777777" w:rsidR="00D56F4D" w:rsidRPr="007C5F35" w:rsidRDefault="00D56F4D" w:rsidP="009A0703">
      <w:pPr>
        <w:pStyle w:val="FigureCaption0"/>
      </w:pPr>
    </w:p>
    <w:p w14:paraId="5F685FD3" w14:textId="77777777" w:rsidR="00231BF7" w:rsidRDefault="00231BF7" w:rsidP="005225D0">
      <w:pPr>
        <w:pStyle w:val="Heading2"/>
      </w:pPr>
      <w:bookmarkStart w:id="4911" w:name="_Ref314675726"/>
      <w:bookmarkStart w:id="4912" w:name="_Toc314752663"/>
      <w:bookmarkStart w:id="4913" w:name="_Toc315634051"/>
      <w:bookmarkStart w:id="4914" w:name="_Toc11334988"/>
      <w:bookmarkStart w:id="4915" w:name="_Toc74052225"/>
      <w:bookmarkStart w:id="4916" w:name="_Toc90643610"/>
      <w:bookmarkStart w:id="4917" w:name="_Toc230163555"/>
      <w:bookmarkStart w:id="4918" w:name="_Toc314055121"/>
      <w:r>
        <w:t>Using the Search Criteria</w:t>
      </w:r>
      <w:bookmarkEnd w:id="4911"/>
      <w:bookmarkEnd w:id="4912"/>
      <w:bookmarkEnd w:id="4913"/>
      <w:bookmarkEnd w:id="4914"/>
      <w:bookmarkEnd w:id="4915"/>
      <w:bookmarkEnd w:id="4916"/>
      <w:bookmarkEnd w:id="4917"/>
    </w:p>
    <w:p w14:paraId="142D30D4" w14:textId="2ECD2A11" w:rsidR="004228E2" w:rsidRDefault="004228E2" w:rsidP="004228E2">
      <w:pPr>
        <w:pStyle w:val="BodyText"/>
      </w:pPr>
      <w:r>
        <w:t>To modify search criteria for a report after clicking on a report link:</w:t>
      </w:r>
    </w:p>
    <w:p w14:paraId="6D65BF7A" w14:textId="64845782" w:rsidR="00231BF7" w:rsidRDefault="00231BF7" w:rsidP="006C3C3F">
      <w:pPr>
        <w:pStyle w:val="OrderedList"/>
        <w:numPr>
          <w:ilvl w:val="0"/>
          <w:numId w:val="314"/>
        </w:numPr>
        <w:jc w:val="both"/>
      </w:pPr>
      <w:r w:rsidRPr="003E14DF">
        <w:t>Expand</w:t>
      </w:r>
      <w:r>
        <w:t xml:space="preserve"> the search criteria by clicking on the down arrows in the screenshot below:</w:t>
      </w:r>
    </w:p>
    <w:p w14:paraId="736F92A5" w14:textId="22318613" w:rsidR="00231BF7" w:rsidRDefault="0067604E" w:rsidP="00106345">
      <w:pPr>
        <w:pStyle w:val="BodyText"/>
        <w:jc w:val="center"/>
      </w:pPr>
      <w:r>
        <w:rPr>
          <w:noProof/>
        </w:rPr>
        <w:drawing>
          <wp:inline distT="0" distB="0" distL="0" distR="0" wp14:anchorId="7D7A2A50" wp14:editId="2138A283">
            <wp:extent cx="3072130" cy="2053592"/>
            <wp:effectExtent l="0" t="0" r="0" b="3810"/>
            <wp:docPr id="3082" name="Picture 308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2" name="Picture 3082" descr="Graphical user interface, application&#10;&#10;Description automatically generated"/>
                    <pic:cNvPicPr/>
                  </pic:nvPicPr>
                  <pic:blipFill>
                    <a:blip r:embed="rId487"/>
                    <a:stretch>
                      <a:fillRect/>
                    </a:stretch>
                  </pic:blipFill>
                  <pic:spPr>
                    <a:xfrm>
                      <a:off x="0" y="0"/>
                      <a:ext cx="3088559" cy="2064574"/>
                    </a:xfrm>
                    <a:prstGeom prst="rect">
                      <a:avLst/>
                    </a:prstGeom>
                  </pic:spPr>
                </pic:pic>
              </a:graphicData>
            </a:graphic>
          </wp:inline>
        </w:drawing>
      </w:r>
    </w:p>
    <w:p w14:paraId="1A59B05E" w14:textId="2C49CC56" w:rsidR="00231BF7" w:rsidRDefault="00231BF7" w:rsidP="001879BA">
      <w:pPr>
        <w:pStyle w:val="FigureCaption0"/>
      </w:pPr>
      <w:bookmarkStart w:id="4919" w:name="_Toc74053185"/>
      <w:bookmarkStart w:id="4920" w:name="_Toc90644566"/>
      <w:bookmarkStart w:id="4921" w:name="_Toc230164319"/>
      <w:r w:rsidRPr="007C5F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w:t>
      </w:r>
      <w:r w:rsidR="00764635">
        <w:rPr>
          <w:noProof/>
        </w:rPr>
        <w:fldChar w:fldCharType="end"/>
      </w:r>
      <w:r>
        <w:rPr>
          <w:noProof/>
        </w:rPr>
        <w:t>: Reports Search Criteria Expanded</w:t>
      </w:r>
      <w:bookmarkEnd w:id="4919"/>
      <w:bookmarkEnd w:id="4920"/>
      <w:bookmarkEnd w:id="4921"/>
    </w:p>
    <w:p w14:paraId="7DCFB354" w14:textId="77777777" w:rsidR="00231BF7" w:rsidRDefault="00231BF7" w:rsidP="006C3C3F">
      <w:pPr>
        <w:pStyle w:val="OrderedList"/>
        <w:numPr>
          <w:ilvl w:val="0"/>
          <w:numId w:val="314"/>
        </w:numPr>
        <w:jc w:val="both"/>
      </w:pPr>
      <w:r>
        <w:t>To move a selection to the right, click on the item on the left side and click the single arrow pointing to the right. The opposite arrow can be used to move an item to the left.</w:t>
      </w:r>
    </w:p>
    <w:p w14:paraId="241F8BAA" w14:textId="77777777" w:rsidR="00231BF7" w:rsidRDefault="00231BF7" w:rsidP="006C3C3F">
      <w:pPr>
        <w:pStyle w:val="OrderedList"/>
        <w:numPr>
          <w:ilvl w:val="0"/>
          <w:numId w:val="314"/>
        </w:numPr>
        <w:jc w:val="both"/>
      </w:pPr>
      <w:r>
        <w:t>To select the entire list from the left and move it to the right, click the right double arrow. The opposite double arrow can be used to move the entire list to the left.</w:t>
      </w:r>
    </w:p>
    <w:p w14:paraId="693DACAE" w14:textId="77777777" w:rsidR="00231BF7" w:rsidRDefault="00231BF7" w:rsidP="006C3C3F">
      <w:pPr>
        <w:pStyle w:val="OrderedList"/>
        <w:numPr>
          <w:ilvl w:val="0"/>
          <w:numId w:val="314"/>
        </w:numPr>
        <w:jc w:val="both"/>
      </w:pPr>
      <w:r>
        <w:t>To select several contiguous items on the list, hold down the shift key while making your selection and then click the arrow.</w:t>
      </w:r>
    </w:p>
    <w:p w14:paraId="7E168AB0" w14:textId="77777777" w:rsidR="00231BF7" w:rsidRDefault="00231BF7" w:rsidP="006C3C3F">
      <w:pPr>
        <w:pStyle w:val="OrderedList"/>
        <w:numPr>
          <w:ilvl w:val="0"/>
          <w:numId w:val="314"/>
        </w:numPr>
        <w:jc w:val="both"/>
      </w:pPr>
      <w:r>
        <w:t>To select non-contiguous items, hold down the CTRL key, click each item, and then click the arrow.</w:t>
      </w:r>
    </w:p>
    <w:p w14:paraId="41D38F54" w14:textId="77777777" w:rsidR="00231BF7" w:rsidRDefault="00231BF7" w:rsidP="005225D0">
      <w:pPr>
        <w:pStyle w:val="Heading2"/>
      </w:pPr>
      <w:bookmarkStart w:id="4922" w:name="_Ref314675732"/>
      <w:bookmarkStart w:id="4923" w:name="_Toc314752664"/>
      <w:bookmarkStart w:id="4924" w:name="_Ref315357545"/>
      <w:bookmarkStart w:id="4925" w:name="_Toc315634052"/>
      <w:bookmarkStart w:id="4926" w:name="_Toc11334989"/>
      <w:bookmarkStart w:id="4927" w:name="_Toc74052226"/>
      <w:bookmarkStart w:id="4928" w:name="_Toc90643611"/>
      <w:bookmarkStart w:id="4929" w:name="_Toc230163556"/>
      <w:r>
        <w:t>Generating Reports</w:t>
      </w:r>
      <w:bookmarkEnd w:id="4918"/>
      <w:bookmarkEnd w:id="4922"/>
      <w:bookmarkEnd w:id="4923"/>
      <w:bookmarkEnd w:id="4924"/>
      <w:bookmarkEnd w:id="4925"/>
      <w:bookmarkEnd w:id="4926"/>
      <w:bookmarkEnd w:id="4927"/>
      <w:bookmarkEnd w:id="4928"/>
      <w:bookmarkEnd w:id="4929"/>
    </w:p>
    <w:p w14:paraId="6C2E5A10" w14:textId="77777777" w:rsidR="00231BF7" w:rsidRDefault="00231BF7" w:rsidP="001879BA">
      <w:pPr>
        <w:pStyle w:val="BodyText"/>
      </w:pPr>
      <w:r>
        <w:t xml:space="preserve">Reports can be generated as PDFs or Excel spreadsheets. </w:t>
      </w:r>
    </w:p>
    <w:p w14:paraId="4941FBC4" w14:textId="5F44FB3A" w:rsidR="00231BF7" w:rsidRPr="004D0144" w:rsidRDefault="00231BF7" w:rsidP="001879BA">
      <w:pPr>
        <w:pStyle w:val="BodyText"/>
      </w:pPr>
      <w:r w:rsidRPr="004D0144">
        <w:t xml:space="preserve">To generate </w:t>
      </w:r>
      <w:r>
        <w:t>a</w:t>
      </w:r>
      <w:r w:rsidRPr="004D0144">
        <w:t xml:space="preserve"> report:</w:t>
      </w:r>
    </w:p>
    <w:p w14:paraId="036473E3" w14:textId="77777777" w:rsidR="00231BF7" w:rsidRPr="009D188A" w:rsidRDefault="00231BF7" w:rsidP="006C3C3F">
      <w:pPr>
        <w:pStyle w:val="OrderedList"/>
        <w:numPr>
          <w:ilvl w:val="0"/>
          <w:numId w:val="315"/>
        </w:numPr>
        <w:jc w:val="both"/>
      </w:pPr>
      <w:r w:rsidRPr="009D188A">
        <w:t xml:space="preserve">Complete the </w:t>
      </w:r>
      <w:r>
        <w:t>search criteria for the report you would like to see results for</w:t>
      </w:r>
      <w:r w:rsidRPr="009D188A">
        <w:t xml:space="preserve">. </w:t>
      </w:r>
    </w:p>
    <w:p w14:paraId="3FBE6B3C" w14:textId="03FEE75F" w:rsidR="00231BF7" w:rsidRDefault="00231BF7" w:rsidP="006C3C3F">
      <w:pPr>
        <w:pStyle w:val="OrderedList"/>
        <w:numPr>
          <w:ilvl w:val="0"/>
          <w:numId w:val="315"/>
        </w:numPr>
        <w:jc w:val="both"/>
      </w:pPr>
      <w:r w:rsidRPr="00E101FD">
        <w:t xml:space="preserve">Select </w:t>
      </w:r>
      <w:r>
        <w:t>the</w:t>
      </w:r>
      <w:r w:rsidRPr="00E101FD">
        <w:t xml:space="preserve"> </w:t>
      </w:r>
      <w:r w:rsidRPr="001445BE">
        <w:rPr>
          <w:b/>
        </w:rPr>
        <w:t xml:space="preserve">Execute PDF </w:t>
      </w:r>
      <w:r w:rsidRPr="00E101FD">
        <w:t>link</w:t>
      </w:r>
      <w:r w:rsidR="00AB6FA1">
        <w:t>, Execute Excel</w:t>
      </w:r>
      <w:r w:rsidRPr="00E101FD">
        <w:t xml:space="preserve"> or </w:t>
      </w:r>
      <w:r>
        <w:t xml:space="preserve">the </w:t>
      </w:r>
      <w:r w:rsidRPr="001445BE">
        <w:rPr>
          <w:b/>
        </w:rPr>
        <w:t xml:space="preserve">Execute </w:t>
      </w:r>
      <w:r w:rsidR="00AB6FA1">
        <w:rPr>
          <w:b/>
        </w:rPr>
        <w:t>CSV</w:t>
      </w:r>
      <w:r>
        <w:t xml:space="preserve"> link (if available)</w:t>
      </w:r>
      <w:r w:rsidRPr="00E101FD">
        <w:t>.</w:t>
      </w:r>
    </w:p>
    <w:p w14:paraId="0FA4AC79" w14:textId="77777777" w:rsidR="008B5715" w:rsidRDefault="008B5715" w:rsidP="00106345">
      <w:pPr>
        <w:pStyle w:val="BodyText"/>
        <w:jc w:val="center"/>
        <w:rPr>
          <w:noProof/>
          <w:lang w:bidi="ar-SA"/>
        </w:rPr>
      </w:pPr>
    </w:p>
    <w:p w14:paraId="0724B73D" w14:textId="4F1EE362" w:rsidR="00231BF7" w:rsidRDefault="0067604E" w:rsidP="00106345">
      <w:pPr>
        <w:pStyle w:val="BodyText"/>
        <w:jc w:val="center"/>
      </w:pPr>
      <w:r>
        <w:rPr>
          <w:noProof/>
        </w:rPr>
        <w:drawing>
          <wp:inline distT="0" distB="0" distL="0" distR="0" wp14:anchorId="543B6A79" wp14:editId="5B82AC2A">
            <wp:extent cx="3859862" cy="265494"/>
            <wp:effectExtent l="0" t="0" r="7620" b="1270"/>
            <wp:docPr id="3083" name="Picture 30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88"/>
                    <a:stretch>
                      <a:fillRect/>
                    </a:stretch>
                  </pic:blipFill>
                  <pic:spPr>
                    <a:xfrm>
                      <a:off x="0" y="0"/>
                      <a:ext cx="3952218" cy="271847"/>
                    </a:xfrm>
                    <a:prstGeom prst="rect">
                      <a:avLst/>
                    </a:prstGeom>
                  </pic:spPr>
                </pic:pic>
              </a:graphicData>
            </a:graphic>
          </wp:inline>
        </w:drawing>
      </w:r>
    </w:p>
    <w:p w14:paraId="26965BDB" w14:textId="33401C3D" w:rsidR="00231BF7" w:rsidRDefault="00231BF7" w:rsidP="001879BA">
      <w:pPr>
        <w:pStyle w:val="FigureCaption0"/>
      </w:pPr>
      <w:bookmarkStart w:id="4930" w:name="_Toc74053186"/>
      <w:bookmarkStart w:id="4931" w:name="_Toc90644567"/>
      <w:bookmarkStart w:id="4932" w:name="_Toc230164320"/>
      <w:r w:rsidRPr="007C5F35">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w:t>
      </w:r>
      <w:r w:rsidR="00764635">
        <w:rPr>
          <w:noProof/>
        </w:rPr>
        <w:fldChar w:fldCharType="end"/>
      </w:r>
      <w:r>
        <w:rPr>
          <w:noProof/>
        </w:rPr>
        <w:t>: Execute PDF and Execute Excel Links</w:t>
      </w:r>
      <w:bookmarkEnd w:id="4930"/>
      <w:bookmarkEnd w:id="4931"/>
      <w:bookmarkEnd w:id="4932"/>
    </w:p>
    <w:p w14:paraId="0D880DDA" w14:textId="1D9DE3A9" w:rsidR="003171D9" w:rsidRPr="0067604E" w:rsidRDefault="00231BF7" w:rsidP="006C3C3F">
      <w:pPr>
        <w:pStyle w:val="OrderedList"/>
        <w:numPr>
          <w:ilvl w:val="0"/>
          <w:numId w:val="315"/>
        </w:numPr>
        <w:jc w:val="both"/>
        <w:rPr>
          <w:rFonts w:eastAsiaTheme="majorEastAsia" w:cs="Calibri"/>
          <w:b/>
          <w:bCs/>
          <w:sz w:val="28"/>
          <w:szCs w:val="28"/>
        </w:rPr>
      </w:pPr>
      <w:r w:rsidRPr="00E101FD">
        <w:t xml:space="preserve">Follow the screen prompts to save the file. </w:t>
      </w:r>
      <w:bookmarkStart w:id="4933" w:name="_Toc314752665"/>
      <w:bookmarkStart w:id="4934" w:name="_Ref315373377"/>
      <w:bookmarkStart w:id="4935" w:name="_Toc315634053"/>
      <w:bookmarkStart w:id="4936" w:name="_Toc11334990"/>
      <w:bookmarkStart w:id="4937" w:name="_Toc74052227"/>
      <w:bookmarkStart w:id="4938" w:name="_Toc90643612"/>
      <w:r w:rsidR="003171D9">
        <w:br w:type="page"/>
      </w:r>
    </w:p>
    <w:p w14:paraId="5DAFB9B9" w14:textId="1778BA19" w:rsidR="00231BF7" w:rsidRDefault="00EA04A2" w:rsidP="00893EB4">
      <w:pPr>
        <w:pStyle w:val="Heading2"/>
      </w:pPr>
      <w:bookmarkStart w:id="4939" w:name="_Toc230163557"/>
      <w:r>
        <w:t xml:space="preserve">Lender/Servicer </w:t>
      </w:r>
      <w:r w:rsidR="00231BF7">
        <w:t>Reports</w:t>
      </w:r>
      <w:bookmarkEnd w:id="4933"/>
      <w:bookmarkEnd w:id="4934"/>
      <w:bookmarkEnd w:id="4935"/>
      <w:bookmarkEnd w:id="4936"/>
      <w:bookmarkEnd w:id="4937"/>
      <w:bookmarkEnd w:id="4938"/>
      <w:bookmarkEnd w:id="4939"/>
    </w:p>
    <w:p w14:paraId="3974D53C" w14:textId="589DE8CB" w:rsidR="00231BF7" w:rsidRDefault="00231BF7" w:rsidP="001879BA">
      <w:pPr>
        <w:pStyle w:val="BodyText"/>
      </w:pPr>
      <w:r>
        <w:t xml:space="preserve">The following daily reports are available for </w:t>
      </w:r>
      <w:r w:rsidR="00EA04A2">
        <w:t>Lender/Servicer</w:t>
      </w:r>
      <w:r>
        <w:t>:</w:t>
      </w:r>
    </w:p>
    <w:p w14:paraId="52252F45" w14:textId="77777777" w:rsidR="00231BF7" w:rsidRPr="009A0703" w:rsidRDefault="00231BF7" w:rsidP="009A0703">
      <w:pPr>
        <w:pStyle w:val="UnorderedList"/>
      </w:pPr>
      <w:r w:rsidRPr="009A0703">
        <w:t>Daily IMIP Transaction</w:t>
      </w:r>
    </w:p>
    <w:p w14:paraId="7793470D" w14:textId="77777777" w:rsidR="00231BF7" w:rsidRDefault="00231BF7" w:rsidP="009A0703">
      <w:pPr>
        <w:pStyle w:val="UnorderedList"/>
      </w:pPr>
      <w:r w:rsidRPr="009A0703">
        <w:t>Daily Refund Transaction</w:t>
      </w:r>
    </w:p>
    <w:p w14:paraId="74349473" w14:textId="41F8C57A" w:rsidR="00E7206F" w:rsidRPr="00A86C17" w:rsidRDefault="00E7206F" w:rsidP="009A0703">
      <w:pPr>
        <w:pStyle w:val="UnorderedList"/>
      </w:pPr>
      <w:r w:rsidRPr="002F1F5E">
        <w:t xml:space="preserve">Property Assessments </w:t>
      </w:r>
    </w:p>
    <w:p w14:paraId="6819A785" w14:textId="11DEB84F" w:rsidR="00231BF7" w:rsidRDefault="00231BF7" w:rsidP="005225D0">
      <w:pPr>
        <w:pStyle w:val="Heading3"/>
        <w:ind w:left="1080" w:hanging="1080"/>
        <w:jc w:val="both"/>
      </w:pPr>
      <w:bookmarkStart w:id="4940" w:name="_Toc315162286"/>
      <w:bookmarkStart w:id="4941" w:name="_Toc315634054"/>
      <w:bookmarkStart w:id="4942" w:name="_Toc11334991"/>
      <w:bookmarkStart w:id="4943" w:name="_Toc74052228"/>
      <w:bookmarkStart w:id="4944" w:name="_Toc90643613"/>
      <w:bookmarkStart w:id="4945" w:name="_Toc230163558"/>
      <w:r w:rsidRPr="008E08E5">
        <w:t xml:space="preserve">Daily IMIP </w:t>
      </w:r>
      <w:r>
        <w:t>T</w:t>
      </w:r>
      <w:r w:rsidRPr="008E08E5">
        <w:t>ransaction</w:t>
      </w:r>
      <w:bookmarkEnd w:id="4940"/>
      <w:bookmarkEnd w:id="4941"/>
      <w:bookmarkEnd w:id="4942"/>
      <w:bookmarkEnd w:id="4943"/>
      <w:bookmarkEnd w:id="4944"/>
      <w:r w:rsidR="009B713E">
        <w:t xml:space="preserve"> Report</w:t>
      </w:r>
      <w:bookmarkEnd w:id="4945"/>
      <w:r w:rsidR="00BB3E2D">
        <w:fldChar w:fldCharType="begin"/>
      </w:r>
      <w:r w:rsidR="00BB3E2D">
        <w:instrText xml:space="preserve"> XE "</w:instrText>
      </w:r>
      <w:r w:rsidR="00BB3E2D" w:rsidRPr="003A5792">
        <w:instrText>Daily IMIP Transaction Report</w:instrText>
      </w:r>
      <w:r w:rsidR="00BB3E2D">
        <w:instrText xml:space="preserve">" </w:instrText>
      </w:r>
      <w:r w:rsidR="00BB3E2D">
        <w:fldChar w:fldCharType="end"/>
      </w:r>
    </w:p>
    <w:p w14:paraId="3B3C8570" w14:textId="64FEDFEE" w:rsidR="00231BF7" w:rsidRPr="00EB4FB1" w:rsidRDefault="00231BF7" w:rsidP="001879BA">
      <w:pPr>
        <w:pStyle w:val="BodyText"/>
      </w:pPr>
      <w:r>
        <w:t>Th</w:t>
      </w:r>
      <w:r w:rsidR="00AB6FA1">
        <w:t>e Daily IMIP Transaction</w:t>
      </w:r>
      <w:r>
        <w:t xml:space="preserve"> report enables authorized users to view the IMIP transactions generated in the </w:t>
      </w:r>
      <w:r w:rsidR="00FC3979">
        <w:t>S</w:t>
      </w:r>
      <w:r w:rsidR="007E55A2">
        <w:t xml:space="preserve">ervicing </w:t>
      </w:r>
      <w:r w:rsidR="00FC3979">
        <w:t>M</w:t>
      </w:r>
      <w:r w:rsidR="007E55A2">
        <w:t>odule</w:t>
      </w:r>
      <w:r>
        <w:t xml:space="preserve"> along with transaction details within a specified date range. </w:t>
      </w:r>
    </w:p>
    <w:p w14:paraId="1BD7F7A6" w14:textId="581BF0F2" w:rsidR="00231BF7" w:rsidRDefault="00712CA8" w:rsidP="00106345">
      <w:pPr>
        <w:pStyle w:val="BodyText"/>
        <w:jc w:val="center"/>
        <w:rPr>
          <w:noProof/>
        </w:rPr>
      </w:pPr>
      <w:r w:rsidRPr="00712CA8">
        <w:rPr>
          <w:noProof/>
        </w:rPr>
        <w:t xml:space="preserve"> </w:t>
      </w:r>
    </w:p>
    <w:p w14:paraId="75392028" w14:textId="0C1D3DF6" w:rsidR="001A0DC3" w:rsidRDefault="001A0DC3" w:rsidP="00106345">
      <w:pPr>
        <w:pStyle w:val="BodyText"/>
        <w:jc w:val="center"/>
      </w:pPr>
      <w:r>
        <w:rPr>
          <w:noProof/>
        </w:rPr>
        <w:drawing>
          <wp:inline distT="0" distB="0" distL="0" distR="0" wp14:anchorId="58DEB80B" wp14:editId="1CB4E74A">
            <wp:extent cx="4042996" cy="1718076"/>
            <wp:effectExtent l="19050" t="19050" r="15240" b="15875"/>
            <wp:docPr id="658040843"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8040843" name="Picture 1" descr="A screenshot of a computer&#10;&#10;Description automatically generated with medium confidence"/>
                    <pic:cNvPicPr/>
                  </pic:nvPicPr>
                  <pic:blipFill>
                    <a:blip r:embed="rId489"/>
                    <a:stretch>
                      <a:fillRect/>
                    </a:stretch>
                  </pic:blipFill>
                  <pic:spPr>
                    <a:xfrm>
                      <a:off x="0" y="0"/>
                      <a:ext cx="4053454" cy="1722520"/>
                    </a:xfrm>
                    <a:prstGeom prst="rect">
                      <a:avLst/>
                    </a:prstGeom>
                    <a:ln w="19050">
                      <a:solidFill>
                        <a:srgbClr val="0070C0"/>
                      </a:solidFill>
                    </a:ln>
                  </pic:spPr>
                </pic:pic>
              </a:graphicData>
            </a:graphic>
          </wp:inline>
        </w:drawing>
      </w:r>
    </w:p>
    <w:p w14:paraId="47446C9A" w14:textId="38A4DD9C" w:rsidR="00231BF7" w:rsidRPr="00C16E20" w:rsidRDefault="00231BF7" w:rsidP="001879BA">
      <w:pPr>
        <w:pStyle w:val="FigureCaption0"/>
      </w:pPr>
      <w:bookmarkStart w:id="4946" w:name="_Toc74053187"/>
      <w:bookmarkStart w:id="4947" w:name="_Toc90644568"/>
      <w:bookmarkStart w:id="4948" w:name="_Toc230164321"/>
      <w:r w:rsidRPr="00C16E20">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w:t>
      </w:r>
      <w:r w:rsidR="00764635">
        <w:rPr>
          <w:noProof/>
        </w:rPr>
        <w:fldChar w:fldCharType="end"/>
      </w:r>
      <w:r w:rsidRPr="00C16E20">
        <w:t>: Daily IMIP Transaction Report</w:t>
      </w:r>
      <w:bookmarkEnd w:id="4946"/>
      <w:bookmarkEnd w:id="4947"/>
      <w:bookmarkEnd w:id="4948"/>
    </w:p>
    <w:p w14:paraId="27072CDC" w14:textId="77777777" w:rsidR="00231BF7" w:rsidRDefault="00231BF7" w:rsidP="001879BA">
      <w:pPr>
        <w:pStyle w:val="BodyText"/>
      </w:pPr>
      <w:r>
        <w:t>To generate this report:</w:t>
      </w:r>
    </w:p>
    <w:p w14:paraId="5950B063" w14:textId="77777777" w:rsidR="00231BF7" w:rsidRDefault="00231BF7" w:rsidP="006C3C3F">
      <w:pPr>
        <w:pStyle w:val="OrderedList"/>
        <w:numPr>
          <w:ilvl w:val="0"/>
          <w:numId w:val="316"/>
        </w:numPr>
        <w:jc w:val="both"/>
      </w:pPr>
      <w:r>
        <w:t xml:space="preserve">Click on the </w:t>
      </w:r>
      <w:r w:rsidRPr="00464C92">
        <w:rPr>
          <w:b/>
        </w:rPr>
        <w:t>report link</w:t>
      </w:r>
      <w:r>
        <w:t xml:space="preserve"> on the left menu and the report search screen will display. </w:t>
      </w:r>
    </w:p>
    <w:p w14:paraId="078BB636" w14:textId="77777777" w:rsidR="00231BF7" w:rsidRDefault="00231BF7" w:rsidP="006C3C3F">
      <w:pPr>
        <w:pStyle w:val="OrderedList"/>
        <w:numPr>
          <w:ilvl w:val="0"/>
          <w:numId w:val="316"/>
        </w:numPr>
        <w:jc w:val="both"/>
      </w:pPr>
      <w:r>
        <w:t>Y</w:t>
      </w:r>
      <w:r w:rsidRPr="004B17E4">
        <w:t xml:space="preserve">ou must enter a value for either </w:t>
      </w:r>
      <w:r>
        <w:t xml:space="preserve">the </w:t>
      </w:r>
      <w:r w:rsidRPr="00464C92">
        <w:rPr>
          <w:b/>
        </w:rPr>
        <w:t>FHA Case #</w:t>
      </w:r>
      <w:r w:rsidRPr="00464C92">
        <w:t xml:space="preserve"> </w:t>
      </w:r>
      <w:r w:rsidRPr="004B17E4">
        <w:t xml:space="preserve">or </w:t>
      </w:r>
      <w:r w:rsidRPr="00464C92">
        <w:rPr>
          <w:b/>
        </w:rPr>
        <w:t>Transaction Date</w:t>
      </w:r>
      <w:r w:rsidRPr="00464C92">
        <w:t xml:space="preserve"> </w:t>
      </w:r>
      <w:r w:rsidRPr="004B17E4">
        <w:t>range.</w:t>
      </w:r>
      <w:r>
        <w:t xml:space="preserve"> </w:t>
      </w:r>
    </w:p>
    <w:p w14:paraId="15D9ECD8" w14:textId="20E1A50C" w:rsidR="00231BF7" w:rsidRPr="00464C92" w:rsidRDefault="00231BF7" w:rsidP="00F874DE">
      <w:pPr>
        <w:pStyle w:val="UnorderedListIndent"/>
        <w:jc w:val="both"/>
        <w:rPr>
          <w:rFonts w:eastAsiaTheme="minorHAnsi"/>
          <w14:scene3d>
            <w14:camera w14:prst="orthographicFront"/>
            <w14:lightRig w14:rig="threePt" w14:dir="t">
              <w14:rot w14:lat="0" w14:lon="0" w14:rev="0"/>
            </w14:lightRig>
          </w14:scene3d>
        </w:rPr>
      </w:pPr>
      <w:r w:rsidRPr="00464C92">
        <w:rPr>
          <w:rFonts w:eastAsiaTheme="minorHAnsi"/>
          <w14:scene3d>
            <w14:camera w14:prst="orthographicFront"/>
            <w14:lightRig w14:rig="threePt" w14:dir="t">
              <w14:rot w14:lat="0" w14:lon="0" w14:rev="0"/>
            </w14:lightRig>
          </w14:scene3d>
        </w:rPr>
        <w:t xml:space="preserve">For </w:t>
      </w:r>
      <w:r w:rsidRPr="00464C92">
        <w:rPr>
          <w:rFonts w:eastAsiaTheme="minorHAnsi"/>
          <w:b/>
          <w14:scene3d>
            <w14:camera w14:prst="orthographicFront"/>
            <w14:lightRig w14:rig="threePt" w14:dir="t">
              <w14:rot w14:lat="0" w14:lon="0" w14:rev="0"/>
            </w14:lightRig>
          </w14:scene3d>
        </w:rPr>
        <w:t>Transaction Date Range</w:t>
      </w:r>
      <w:r w:rsidRPr="00464C92">
        <w:rPr>
          <w:rFonts w:eastAsiaTheme="minorHAnsi"/>
          <w14:scene3d>
            <w14:camera w14:prst="orthographicFront"/>
            <w14:lightRig w14:rig="threePt" w14:dir="t">
              <w14:rot w14:lat="0" w14:lon="0" w14:rev="0"/>
            </w14:lightRig>
          </w14:scene3d>
        </w:rPr>
        <w:t>, you must enter both the start and end dates, and the range cannot exceed</w:t>
      </w:r>
      <w:r w:rsidR="00AB6FA1">
        <w:rPr>
          <w:rFonts w:eastAsiaTheme="minorHAnsi"/>
          <w14:scene3d>
            <w14:camera w14:prst="orthographicFront"/>
            <w14:lightRig w14:rig="threePt" w14:dir="t">
              <w14:rot w14:lat="0" w14:lon="0" w14:rev="0"/>
            </w14:lightRig>
          </w14:scene3d>
        </w:rPr>
        <w:t>5 years</w:t>
      </w:r>
      <w:r w:rsidRPr="00464C92">
        <w:rPr>
          <w:rFonts w:eastAsiaTheme="minorHAnsi"/>
          <w14:scene3d>
            <w14:camera w14:prst="orthographicFront"/>
            <w14:lightRig w14:rig="threePt" w14:dir="t">
              <w14:rot w14:lat="0" w14:lon="0" w14:rev="0"/>
            </w14:lightRig>
          </w14:scene3d>
        </w:rPr>
        <w:t>.</w:t>
      </w:r>
    </w:p>
    <w:p w14:paraId="645FC8EC" w14:textId="77777777" w:rsidR="00231BF7" w:rsidRDefault="00231BF7" w:rsidP="006C3C3F">
      <w:pPr>
        <w:pStyle w:val="OrderedList"/>
        <w:numPr>
          <w:ilvl w:val="0"/>
          <w:numId w:val="316"/>
        </w:numPr>
        <w:jc w:val="both"/>
      </w:pPr>
      <w:r>
        <w:t>To further narrow the results of your report, you can filter your report by:</w:t>
      </w:r>
    </w:p>
    <w:p w14:paraId="49ABF740" w14:textId="77777777" w:rsidR="00231BF7" w:rsidRDefault="00231BF7" w:rsidP="00F874DE">
      <w:pPr>
        <w:pStyle w:val="UnorderedListIndent"/>
        <w:jc w:val="both"/>
      </w:pPr>
      <w:r>
        <w:t>Case Status</w:t>
      </w:r>
    </w:p>
    <w:p w14:paraId="65393335" w14:textId="77777777" w:rsidR="00231BF7" w:rsidRDefault="00231BF7" w:rsidP="00F874DE">
      <w:pPr>
        <w:pStyle w:val="UnorderedListIndent"/>
        <w:jc w:val="both"/>
      </w:pPr>
      <w:r>
        <w:t>Batch Status</w:t>
      </w:r>
    </w:p>
    <w:p w14:paraId="5E6E53BD" w14:textId="77777777" w:rsidR="00231BF7" w:rsidRDefault="00231BF7" w:rsidP="00F874DE">
      <w:pPr>
        <w:pStyle w:val="UnorderedListIndent"/>
        <w:jc w:val="both"/>
      </w:pPr>
      <w:r>
        <w:t>Lender Name</w:t>
      </w:r>
    </w:p>
    <w:p w14:paraId="498F718C" w14:textId="77777777" w:rsidR="00231BF7" w:rsidRDefault="00231BF7" w:rsidP="00F874DE">
      <w:pPr>
        <w:pStyle w:val="UnorderedListIndent"/>
        <w:jc w:val="both"/>
      </w:pPr>
      <w:r>
        <w:t>Servicer Name</w:t>
      </w:r>
    </w:p>
    <w:p w14:paraId="1F03D351" w14:textId="70176A03" w:rsidR="00231BF7" w:rsidRDefault="00231BF7" w:rsidP="006C3C3F">
      <w:pPr>
        <w:pStyle w:val="OrderedList"/>
        <w:numPr>
          <w:ilvl w:val="0"/>
          <w:numId w:val="316"/>
        </w:numPr>
        <w:jc w:val="both"/>
      </w:pPr>
      <w:r>
        <w:t xml:space="preserve">Click the </w:t>
      </w:r>
      <w:r w:rsidR="00C55CCE" w:rsidRPr="00C57D8F">
        <w:rPr>
          <w:b/>
        </w:rPr>
        <w:t>Execute PDF</w:t>
      </w:r>
      <w:r w:rsidR="00C55CCE">
        <w:rPr>
          <w:b/>
        </w:rPr>
        <w:t>, Execute Excel</w:t>
      </w:r>
      <w:r w:rsidR="00C55CCE">
        <w:t xml:space="preserve"> or </w:t>
      </w:r>
      <w:r w:rsidR="00C55CCE" w:rsidRPr="00C57D8F">
        <w:rPr>
          <w:b/>
        </w:rPr>
        <w:t xml:space="preserve">Execute </w:t>
      </w:r>
      <w:r w:rsidR="00C55CCE">
        <w:rPr>
          <w:b/>
        </w:rPr>
        <w:t>CSV</w:t>
      </w:r>
      <w:r w:rsidR="00C55CCE">
        <w:t xml:space="preserve">  </w:t>
      </w:r>
      <w:r w:rsidR="00782FD7">
        <w:t>link</w:t>
      </w:r>
      <w:r w:rsidR="00DE0DCA">
        <w:t>.</w:t>
      </w:r>
    </w:p>
    <w:p w14:paraId="2B0FA96A" w14:textId="02EF02F2" w:rsidR="00DF79DD" w:rsidRDefault="00DF79DD" w:rsidP="001879BA">
      <w:pPr>
        <w:pStyle w:val="BodyText"/>
      </w:pPr>
      <w:r>
        <w:t>The following results are displayed</w:t>
      </w:r>
      <w:r w:rsidR="00E21C9F">
        <w:t xml:space="preserve"> (please note: PDF results may differ)</w:t>
      </w:r>
      <w:r>
        <w:t xml:space="preserve">: </w:t>
      </w:r>
    </w:p>
    <w:p w14:paraId="3C3F7E69" w14:textId="1E70D7ED" w:rsidR="00231BF7" w:rsidRDefault="000566F0" w:rsidP="001879BA">
      <w:pPr>
        <w:pStyle w:val="BodyText"/>
        <w:rPr>
          <w:rFonts w:eastAsiaTheme="minorHAnsi"/>
        </w:rPr>
      </w:pPr>
      <w:r>
        <w:rPr>
          <w:rFonts w:eastAsiaTheme="minorHAnsi"/>
        </w:rPr>
        <w:t>Loan Skey,</w:t>
      </w:r>
      <w:r w:rsidRPr="00641E9C">
        <w:t xml:space="preserve"> </w:t>
      </w:r>
      <w:r>
        <w:t xml:space="preserve">Loan No, </w:t>
      </w:r>
      <w:r w:rsidR="00231BF7" w:rsidRPr="00641E9C">
        <w:t xml:space="preserve">FHA </w:t>
      </w:r>
      <w:r w:rsidR="00AB6FA1">
        <w:t>C</w:t>
      </w:r>
      <w:r w:rsidR="00231BF7" w:rsidRPr="00641E9C">
        <w:t>ase</w:t>
      </w:r>
      <w:r w:rsidR="00AB6FA1">
        <w:t xml:space="preserve"> No</w:t>
      </w:r>
      <w:r w:rsidR="00231BF7" w:rsidRPr="00641E9C">
        <w:t xml:space="preserve">, </w:t>
      </w:r>
      <w:r w:rsidR="00E21C9F">
        <w:t>Loan S</w:t>
      </w:r>
      <w:r w:rsidR="00231BF7" w:rsidRPr="00641E9C">
        <w:t xml:space="preserve">tatus, </w:t>
      </w:r>
      <w:r w:rsidR="00E21C9F">
        <w:t>Batch Skey, Loan Status Desc, B</w:t>
      </w:r>
      <w:r w:rsidR="00231BF7" w:rsidRPr="00641E9C">
        <w:t xml:space="preserve">atch </w:t>
      </w:r>
      <w:r w:rsidR="00E21C9F">
        <w:t>S</w:t>
      </w:r>
      <w:r w:rsidR="00231BF7" w:rsidRPr="00641E9C">
        <w:t>tatus</w:t>
      </w:r>
      <w:r w:rsidR="00E21C9F">
        <w:t xml:space="preserve"> Skey</w:t>
      </w:r>
      <w:r w:rsidR="00231BF7" w:rsidRPr="00641E9C">
        <w:t xml:space="preserve">, </w:t>
      </w:r>
      <w:r w:rsidR="00E21C9F">
        <w:t>Batch Status Desc, Trans Date, Trans Code, Trans Desc, MIP Amt, Late Charge Amt, Penalty Int Amt, Tot</w:t>
      </w:r>
      <w:r w:rsidR="00C72EF5">
        <w:t>al</w:t>
      </w:r>
      <w:r w:rsidR="00E21C9F">
        <w:t xml:space="preserve"> M</w:t>
      </w:r>
      <w:r w:rsidR="00C72EF5">
        <w:t>IP</w:t>
      </w:r>
      <w:r w:rsidR="00E21C9F">
        <w:t>, Servicer Name, L</w:t>
      </w:r>
      <w:r w:rsidR="00231BF7" w:rsidRPr="00641E9C">
        <w:t xml:space="preserve">ender </w:t>
      </w:r>
      <w:r w:rsidR="00E21C9F">
        <w:t>N</w:t>
      </w:r>
      <w:r w:rsidR="00231BF7" w:rsidRPr="00641E9C">
        <w:t xml:space="preserve">ame, </w:t>
      </w:r>
      <w:r w:rsidR="00E21C9F">
        <w:rPr>
          <w:rFonts w:eastAsiaTheme="minorHAnsi"/>
        </w:rPr>
        <w:t xml:space="preserve">Created By, Created Date, Loan Servicer Skey, and Lender Skey. </w:t>
      </w:r>
    </w:p>
    <w:p w14:paraId="618FEFDB" w14:textId="2A253C7B" w:rsidR="00231BF7" w:rsidRDefault="00231BF7" w:rsidP="005225D0">
      <w:pPr>
        <w:pStyle w:val="Heading3"/>
        <w:ind w:left="1080" w:hanging="1080"/>
        <w:jc w:val="both"/>
      </w:pPr>
      <w:bookmarkStart w:id="4949" w:name="_Toc315162287"/>
      <w:bookmarkStart w:id="4950" w:name="_Toc315634055"/>
      <w:bookmarkStart w:id="4951" w:name="_Toc11334992"/>
      <w:bookmarkStart w:id="4952" w:name="_Toc74052229"/>
      <w:bookmarkStart w:id="4953" w:name="_Toc90643614"/>
      <w:bookmarkStart w:id="4954" w:name="_Toc230163559"/>
      <w:r w:rsidRPr="008E08E5">
        <w:t xml:space="preserve">Daily </w:t>
      </w:r>
      <w:r>
        <w:t>R</w:t>
      </w:r>
      <w:r w:rsidRPr="008E08E5">
        <w:t xml:space="preserve">efund </w:t>
      </w:r>
      <w:r>
        <w:t>T</w:t>
      </w:r>
      <w:r w:rsidRPr="008E08E5">
        <w:t>ransaction</w:t>
      </w:r>
      <w:bookmarkEnd w:id="4949"/>
      <w:bookmarkEnd w:id="4950"/>
      <w:bookmarkEnd w:id="4951"/>
      <w:bookmarkEnd w:id="4952"/>
      <w:bookmarkEnd w:id="4953"/>
      <w:r w:rsidR="009B713E">
        <w:t xml:space="preserve"> Report</w:t>
      </w:r>
      <w:bookmarkEnd w:id="4954"/>
      <w:r w:rsidR="009B713E">
        <w:t xml:space="preserve"> </w:t>
      </w:r>
      <w:r w:rsidR="00BB3E2D">
        <w:fldChar w:fldCharType="begin"/>
      </w:r>
      <w:r w:rsidR="00BB3E2D">
        <w:instrText xml:space="preserve"> XE "</w:instrText>
      </w:r>
      <w:r w:rsidR="00BB3E2D" w:rsidRPr="003A5792">
        <w:instrText>Daily Refund Transaction Report</w:instrText>
      </w:r>
      <w:r w:rsidR="00BB3E2D">
        <w:instrText xml:space="preserve">" </w:instrText>
      </w:r>
      <w:r w:rsidR="00BB3E2D">
        <w:fldChar w:fldCharType="end"/>
      </w:r>
    </w:p>
    <w:p w14:paraId="69F19792" w14:textId="75A37575" w:rsidR="00231BF7" w:rsidRPr="001A4349" w:rsidRDefault="00231BF7" w:rsidP="001879BA">
      <w:pPr>
        <w:pStyle w:val="BodyText"/>
        <w:rPr>
          <w:lang w:bidi="ar-SA"/>
        </w:rPr>
      </w:pPr>
      <w:r>
        <w:t xml:space="preserve">The Daily Refund Transaction report enables authorized users to view the refunds generated in the </w:t>
      </w:r>
      <w:r w:rsidR="00FC3979">
        <w:t>SM</w:t>
      </w:r>
      <w:r>
        <w:t xml:space="preserve">, along with transaction details within a specified date range. </w:t>
      </w:r>
    </w:p>
    <w:p w14:paraId="7450B545" w14:textId="663C9FC4" w:rsidR="00231BF7" w:rsidRDefault="00F85BCF" w:rsidP="00106345">
      <w:pPr>
        <w:pStyle w:val="BodyText"/>
        <w:jc w:val="center"/>
        <w:rPr>
          <w:noProof/>
        </w:rPr>
      </w:pPr>
      <w:r w:rsidRPr="00F85BCF">
        <w:rPr>
          <w:noProof/>
        </w:rPr>
        <w:t xml:space="preserve"> </w:t>
      </w:r>
    </w:p>
    <w:p w14:paraId="6FF44478" w14:textId="48FA209E" w:rsidR="0018374B" w:rsidRDefault="0018374B" w:rsidP="00106345">
      <w:pPr>
        <w:pStyle w:val="BodyText"/>
        <w:jc w:val="center"/>
      </w:pPr>
      <w:r>
        <w:rPr>
          <w:noProof/>
        </w:rPr>
        <w:drawing>
          <wp:inline distT="0" distB="0" distL="0" distR="0" wp14:anchorId="3EC22C7C" wp14:editId="32CBE0B8">
            <wp:extent cx="3856054" cy="1539373"/>
            <wp:effectExtent l="19050" t="19050" r="11430" b="22860"/>
            <wp:docPr id="217515"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515" name="Picture 1" descr="A screenshot of a computer screen&#10;&#10;Description automatically generated with low confidence"/>
                    <pic:cNvPicPr/>
                  </pic:nvPicPr>
                  <pic:blipFill>
                    <a:blip r:embed="rId490"/>
                    <a:stretch>
                      <a:fillRect/>
                    </a:stretch>
                  </pic:blipFill>
                  <pic:spPr>
                    <a:xfrm>
                      <a:off x="0" y="0"/>
                      <a:ext cx="3856054" cy="1539373"/>
                    </a:xfrm>
                    <a:prstGeom prst="rect">
                      <a:avLst/>
                    </a:prstGeom>
                    <a:ln w="19050">
                      <a:solidFill>
                        <a:srgbClr val="0070C0"/>
                      </a:solidFill>
                    </a:ln>
                  </pic:spPr>
                </pic:pic>
              </a:graphicData>
            </a:graphic>
          </wp:inline>
        </w:drawing>
      </w:r>
    </w:p>
    <w:p w14:paraId="57471439" w14:textId="787140B9" w:rsidR="00231BF7" w:rsidRDefault="00231BF7" w:rsidP="001879BA">
      <w:pPr>
        <w:pStyle w:val="FigureCaption0"/>
      </w:pPr>
      <w:bookmarkStart w:id="4955" w:name="_Toc74053188"/>
      <w:bookmarkStart w:id="4956" w:name="_Toc90644569"/>
      <w:bookmarkStart w:id="4957" w:name="_Toc23016432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w:t>
      </w:r>
      <w:r w:rsidR="00764635">
        <w:rPr>
          <w:noProof/>
        </w:rPr>
        <w:fldChar w:fldCharType="end"/>
      </w:r>
      <w:r>
        <w:t>: Daily Refund Transaction Report</w:t>
      </w:r>
      <w:bookmarkEnd w:id="4955"/>
      <w:bookmarkEnd w:id="4956"/>
      <w:bookmarkEnd w:id="4957"/>
      <w:r>
        <w:t xml:space="preserve"> </w:t>
      </w:r>
    </w:p>
    <w:p w14:paraId="5CDFA7CC" w14:textId="77777777" w:rsidR="00231BF7" w:rsidRDefault="00231BF7" w:rsidP="001879BA">
      <w:pPr>
        <w:pStyle w:val="BodyText"/>
      </w:pPr>
      <w:r>
        <w:t>To generate this report:</w:t>
      </w:r>
    </w:p>
    <w:p w14:paraId="0B3515D4" w14:textId="77777777" w:rsidR="00231BF7" w:rsidRDefault="00231BF7" w:rsidP="006C3C3F">
      <w:pPr>
        <w:pStyle w:val="OrderedList"/>
        <w:numPr>
          <w:ilvl w:val="0"/>
          <w:numId w:val="99"/>
        </w:numPr>
      </w:pPr>
      <w:r>
        <w:t xml:space="preserve">Click on the </w:t>
      </w:r>
      <w:r w:rsidRPr="00A717A5">
        <w:t>report link</w:t>
      </w:r>
      <w:r>
        <w:t xml:space="preserve"> on the left menu and the report search screen will display. </w:t>
      </w:r>
    </w:p>
    <w:p w14:paraId="0E931BE4" w14:textId="77777777" w:rsidR="00231BF7" w:rsidRDefault="00231BF7" w:rsidP="006C3C3F">
      <w:pPr>
        <w:pStyle w:val="OrderedList"/>
        <w:numPr>
          <w:ilvl w:val="0"/>
          <w:numId w:val="98"/>
        </w:numPr>
      </w:pPr>
      <w:r>
        <w:t>Y</w:t>
      </w:r>
      <w:r w:rsidRPr="004B17E4">
        <w:t xml:space="preserve">ou must enter a value for either </w:t>
      </w:r>
      <w:r w:rsidRPr="00A717A5">
        <w:t>FHA Case #</w:t>
      </w:r>
      <w:r w:rsidRPr="004B17E4">
        <w:t xml:space="preserve"> or </w:t>
      </w:r>
      <w:r w:rsidRPr="00A717A5">
        <w:t>Transaction Date Range</w:t>
      </w:r>
      <w:r w:rsidRPr="004B17E4">
        <w:t>.</w:t>
      </w:r>
      <w:r>
        <w:t xml:space="preserve"> </w:t>
      </w:r>
    </w:p>
    <w:p w14:paraId="3CA1C44F" w14:textId="6A18689A" w:rsidR="00231BF7" w:rsidRDefault="00231BF7" w:rsidP="00A717A5">
      <w:pPr>
        <w:pStyle w:val="UnorderedListIndent"/>
        <w:jc w:val="both"/>
      </w:pPr>
      <w:r>
        <w:t xml:space="preserve">For </w:t>
      </w:r>
      <w:r w:rsidRPr="00A717A5">
        <w:rPr>
          <w:b/>
        </w:rPr>
        <w:t>Transaction Date Range,</w:t>
      </w:r>
      <w:r>
        <w:t xml:space="preserve"> </w:t>
      </w:r>
      <w:r w:rsidR="00C57D8F">
        <w:t>the user</w:t>
      </w:r>
      <w:r>
        <w:t xml:space="preserve"> must enter both the start and end dates, and the range cannot exceed</w:t>
      </w:r>
      <w:r w:rsidR="00AB6FA1">
        <w:t>5 years</w:t>
      </w:r>
      <w:r>
        <w:t>.</w:t>
      </w:r>
    </w:p>
    <w:p w14:paraId="24F4D34F" w14:textId="681D3EF7" w:rsidR="00231BF7" w:rsidRDefault="00231BF7" w:rsidP="006C3C3F">
      <w:pPr>
        <w:pStyle w:val="OrderedList"/>
        <w:numPr>
          <w:ilvl w:val="0"/>
          <w:numId w:val="98"/>
        </w:numPr>
      </w:pPr>
      <w:r>
        <w:t xml:space="preserve">To further narrow </w:t>
      </w:r>
      <w:r w:rsidRPr="00560045">
        <w:t>the</w:t>
      </w:r>
      <w:r>
        <w:t xml:space="preserve"> results of your report, </w:t>
      </w:r>
      <w:r w:rsidR="00C57D8F">
        <w:t>the user</w:t>
      </w:r>
      <w:r>
        <w:t xml:space="preserve"> can filter </w:t>
      </w:r>
      <w:r w:rsidR="00C57D8F">
        <w:t>the</w:t>
      </w:r>
      <w:r>
        <w:t xml:space="preserve"> report criteria by:</w:t>
      </w:r>
    </w:p>
    <w:p w14:paraId="5F5B318C" w14:textId="77777777" w:rsidR="00231BF7" w:rsidRPr="00E64C6B" w:rsidRDefault="00231BF7" w:rsidP="00A717A5">
      <w:pPr>
        <w:pStyle w:val="UnorderedListIndent"/>
        <w:jc w:val="both"/>
      </w:pPr>
      <w:r w:rsidRPr="00E64C6B">
        <w:t>Lender name</w:t>
      </w:r>
    </w:p>
    <w:p w14:paraId="4888BC5F" w14:textId="77777777" w:rsidR="00231BF7" w:rsidRDefault="00231BF7" w:rsidP="00A717A5">
      <w:pPr>
        <w:pStyle w:val="UnorderedListIndent"/>
        <w:jc w:val="both"/>
      </w:pPr>
      <w:r w:rsidRPr="00E64C6B">
        <w:t>Servicer name</w:t>
      </w:r>
    </w:p>
    <w:p w14:paraId="7791FB1C" w14:textId="365B62E0" w:rsidR="00C57D8F" w:rsidRPr="00E64C6B" w:rsidRDefault="00C57D8F" w:rsidP="00A717A5">
      <w:pPr>
        <w:pStyle w:val="UnorderedListIndent"/>
        <w:jc w:val="both"/>
      </w:pPr>
      <w:r>
        <w:t>Refund Status</w:t>
      </w:r>
    </w:p>
    <w:p w14:paraId="40AF73A9" w14:textId="65085E96" w:rsidR="00231BF7" w:rsidRDefault="00231BF7" w:rsidP="006C3C3F">
      <w:pPr>
        <w:pStyle w:val="OrderedList"/>
        <w:numPr>
          <w:ilvl w:val="0"/>
          <w:numId w:val="98"/>
        </w:numPr>
      </w:pPr>
      <w:r>
        <w:t xml:space="preserve">Click the </w:t>
      </w:r>
      <w:r w:rsidR="00100EA4" w:rsidRPr="00C57D8F">
        <w:rPr>
          <w:b/>
        </w:rPr>
        <w:t>Execute PDF</w:t>
      </w:r>
      <w:r w:rsidR="00100EA4">
        <w:rPr>
          <w:b/>
        </w:rPr>
        <w:t>, Execute Excel</w:t>
      </w:r>
      <w:r w:rsidR="00100EA4">
        <w:t xml:space="preserve"> or </w:t>
      </w:r>
      <w:r w:rsidR="00100EA4" w:rsidRPr="00C57D8F">
        <w:rPr>
          <w:b/>
        </w:rPr>
        <w:t xml:space="preserve">Execute </w:t>
      </w:r>
      <w:r w:rsidR="00100EA4">
        <w:rPr>
          <w:b/>
        </w:rPr>
        <w:t>CSV</w:t>
      </w:r>
      <w:r w:rsidR="00100EA4">
        <w:t xml:space="preserve"> </w:t>
      </w:r>
      <w:r>
        <w:t>link.</w:t>
      </w:r>
    </w:p>
    <w:p w14:paraId="72968BC5" w14:textId="6CEBCF3E" w:rsidR="009E00AA" w:rsidRDefault="00DF79DD" w:rsidP="001879BA">
      <w:pPr>
        <w:pStyle w:val="BodyText"/>
      </w:pPr>
      <w:r>
        <w:t>The following results are displayed</w:t>
      </w:r>
      <w:r w:rsidR="000930AD">
        <w:t xml:space="preserve"> (please note: PDF results may differ)</w:t>
      </w:r>
      <w:r>
        <w:t xml:space="preserve">: </w:t>
      </w:r>
    </w:p>
    <w:p w14:paraId="607AD632" w14:textId="236CA2A8" w:rsidR="00231BF7" w:rsidRPr="00560045" w:rsidRDefault="00231BF7" w:rsidP="001879BA">
      <w:pPr>
        <w:pStyle w:val="BodyText"/>
        <w:rPr>
          <w:rFonts w:eastAsiaTheme="minorHAnsi"/>
        </w:rPr>
      </w:pPr>
      <w:r w:rsidRPr="00560045">
        <w:t xml:space="preserve">FHA </w:t>
      </w:r>
      <w:r w:rsidR="000930AD">
        <w:t>C</w:t>
      </w:r>
      <w:r w:rsidRPr="00560045">
        <w:t>ase</w:t>
      </w:r>
      <w:r w:rsidR="000930AD">
        <w:t xml:space="preserve"> No</w:t>
      </w:r>
      <w:r w:rsidRPr="00560045">
        <w:t>,</w:t>
      </w:r>
      <w:r w:rsidR="000930AD">
        <w:t xml:space="preserve"> L</w:t>
      </w:r>
      <w:r w:rsidR="000930AD" w:rsidRPr="00560045">
        <w:t xml:space="preserve">ender </w:t>
      </w:r>
      <w:r w:rsidR="000930AD">
        <w:t>N</w:t>
      </w:r>
      <w:r w:rsidR="000930AD" w:rsidRPr="00560045">
        <w:t>ame</w:t>
      </w:r>
      <w:r w:rsidR="000930AD">
        <w:t xml:space="preserve">, Investor Name, Servicer Name, Loan Skey, Payable Type Skey, Payable Type Desc, Payable Reason Desc, Payable Amt, Payable Status Desc, Comment, Decision User Name, Decision Date, Create User Id, Create Date, Maint User Id, and Maint Date.   </w:t>
      </w:r>
      <w:r w:rsidRPr="00560045">
        <w:t xml:space="preserve"> </w:t>
      </w:r>
    </w:p>
    <w:p w14:paraId="34323707" w14:textId="14BA1900" w:rsidR="00E7206F" w:rsidRDefault="00E7206F" w:rsidP="005225D0">
      <w:pPr>
        <w:pStyle w:val="Heading3"/>
        <w:ind w:left="1080" w:hanging="1080"/>
        <w:jc w:val="both"/>
      </w:pPr>
      <w:bookmarkStart w:id="4958" w:name="_Toc11334993"/>
      <w:bookmarkStart w:id="4959" w:name="_Toc74052230"/>
      <w:bookmarkStart w:id="4960" w:name="_Toc90643615"/>
      <w:bookmarkStart w:id="4961" w:name="_Toc230163560"/>
      <w:r>
        <w:t>Property Assessments</w:t>
      </w:r>
      <w:bookmarkEnd w:id="4958"/>
      <w:bookmarkEnd w:id="4959"/>
      <w:bookmarkEnd w:id="4960"/>
      <w:r w:rsidR="009B713E">
        <w:t xml:space="preserve"> Report</w:t>
      </w:r>
      <w:bookmarkEnd w:id="4961"/>
    </w:p>
    <w:p w14:paraId="5620F7AD" w14:textId="4571BD0D" w:rsidR="002559E9" w:rsidRDefault="002559E9" w:rsidP="00D56F4D">
      <w:pPr>
        <w:pStyle w:val="BodyText"/>
      </w:pPr>
      <w:r>
        <w:t>Th</w:t>
      </w:r>
      <w:r w:rsidR="00AB6FA1">
        <w:t>e Property Assessments</w:t>
      </w:r>
      <w:r>
        <w:t xml:space="preserve"> report enables authorized users to view the Property Assessments details in the </w:t>
      </w:r>
      <w:r w:rsidR="00FC3979">
        <w:t>SM</w:t>
      </w:r>
      <w:r>
        <w:t xml:space="preserve">. </w:t>
      </w:r>
      <w:r w:rsidR="00F85BCF" w:rsidRPr="00F85BCF">
        <w:rPr>
          <w:noProof/>
        </w:rPr>
        <w:t xml:space="preserve"> </w:t>
      </w:r>
    </w:p>
    <w:p w14:paraId="110475F7" w14:textId="31A70B01" w:rsidR="0018374B" w:rsidRDefault="0018374B" w:rsidP="00640C9F">
      <w:pPr>
        <w:pStyle w:val="BodyText"/>
        <w:jc w:val="center"/>
      </w:pPr>
      <w:r>
        <w:rPr>
          <w:noProof/>
        </w:rPr>
        <w:drawing>
          <wp:inline distT="0" distB="0" distL="0" distR="0" wp14:anchorId="705DFE27" wp14:editId="19BD9F96">
            <wp:extent cx="3814396" cy="1206076"/>
            <wp:effectExtent l="19050" t="19050" r="15240" b="13335"/>
            <wp:docPr id="365362656"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5362656" name="Picture 1" descr="A screenshot of a computer&#10;&#10;Description automatically generated with low confidence"/>
                    <pic:cNvPicPr/>
                  </pic:nvPicPr>
                  <pic:blipFill>
                    <a:blip r:embed="rId491"/>
                    <a:stretch>
                      <a:fillRect/>
                    </a:stretch>
                  </pic:blipFill>
                  <pic:spPr>
                    <a:xfrm>
                      <a:off x="0" y="0"/>
                      <a:ext cx="3824765" cy="1209355"/>
                    </a:xfrm>
                    <a:prstGeom prst="rect">
                      <a:avLst/>
                    </a:prstGeom>
                    <a:ln w="19050">
                      <a:solidFill>
                        <a:srgbClr val="0070C0"/>
                      </a:solidFill>
                    </a:ln>
                  </pic:spPr>
                </pic:pic>
              </a:graphicData>
            </a:graphic>
          </wp:inline>
        </w:drawing>
      </w:r>
    </w:p>
    <w:p w14:paraId="551A7CFE" w14:textId="04CE006C" w:rsidR="003D7A71" w:rsidRDefault="003D7A71" w:rsidP="003D7A71">
      <w:pPr>
        <w:pStyle w:val="FigureCaption0"/>
      </w:pPr>
      <w:bookmarkStart w:id="4962" w:name="_Toc74053189"/>
      <w:bookmarkStart w:id="4963" w:name="_Toc90644570"/>
      <w:bookmarkStart w:id="4964" w:name="_Toc23016432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w:t>
      </w:r>
      <w:r w:rsidR="00764635">
        <w:rPr>
          <w:noProof/>
        </w:rPr>
        <w:fldChar w:fldCharType="end"/>
      </w:r>
      <w:r>
        <w:t>: Property Assessments</w:t>
      </w:r>
      <w:bookmarkEnd w:id="4962"/>
      <w:bookmarkEnd w:id="4963"/>
      <w:bookmarkEnd w:id="4964"/>
      <w:r>
        <w:t xml:space="preserve"> </w:t>
      </w:r>
    </w:p>
    <w:p w14:paraId="0CCF2EFC" w14:textId="77777777" w:rsidR="002559E9" w:rsidRDefault="002559E9" w:rsidP="002559E9">
      <w:pPr>
        <w:pStyle w:val="BodyText"/>
      </w:pPr>
      <w:r>
        <w:t>To generate this report:</w:t>
      </w:r>
    </w:p>
    <w:p w14:paraId="034A26BC" w14:textId="77777777" w:rsidR="002559E9" w:rsidRDefault="002559E9" w:rsidP="006C3C3F">
      <w:pPr>
        <w:pStyle w:val="OrderedList"/>
        <w:numPr>
          <w:ilvl w:val="0"/>
          <w:numId w:val="73"/>
        </w:numPr>
        <w:jc w:val="both"/>
      </w:pPr>
      <w:r>
        <w:t xml:space="preserve">Click on the </w:t>
      </w:r>
      <w:r w:rsidRPr="00A717A5">
        <w:t>report link</w:t>
      </w:r>
      <w:r>
        <w:t xml:space="preserve"> on the left menu and the report search screen will display. </w:t>
      </w:r>
    </w:p>
    <w:p w14:paraId="4EBC9BB7" w14:textId="43C1DE23" w:rsidR="002559E9" w:rsidRDefault="002559E9" w:rsidP="006C3C3F">
      <w:pPr>
        <w:pStyle w:val="OrderedList"/>
        <w:numPr>
          <w:ilvl w:val="0"/>
          <w:numId w:val="36"/>
        </w:numPr>
        <w:jc w:val="both"/>
      </w:pPr>
      <w:r>
        <w:t>Y</w:t>
      </w:r>
      <w:r w:rsidRPr="004B17E4">
        <w:t xml:space="preserve">ou </w:t>
      </w:r>
      <w:r>
        <w:t>may</w:t>
      </w:r>
      <w:r w:rsidRPr="004B17E4">
        <w:t xml:space="preserve"> enter a value for either </w:t>
      </w:r>
      <w:r w:rsidRPr="00A717A5">
        <w:t>FHA Case #</w:t>
      </w:r>
      <w:r w:rsidRPr="004B17E4">
        <w:t xml:space="preserve"> or </w:t>
      </w:r>
      <w:r>
        <w:t>Assessment Type</w:t>
      </w:r>
      <w:r w:rsidRPr="004B17E4">
        <w:t>.</w:t>
      </w:r>
      <w:r>
        <w:t xml:space="preserve"> </w:t>
      </w:r>
    </w:p>
    <w:p w14:paraId="4DA841A3" w14:textId="5254B29A" w:rsidR="002559E9" w:rsidRDefault="002559E9" w:rsidP="006C3C3F">
      <w:pPr>
        <w:pStyle w:val="OrderedList"/>
        <w:numPr>
          <w:ilvl w:val="0"/>
          <w:numId w:val="36"/>
        </w:numPr>
        <w:jc w:val="both"/>
      </w:pPr>
      <w:r>
        <w:t xml:space="preserve">Click the </w:t>
      </w:r>
      <w:r w:rsidR="00100EA4" w:rsidRPr="00C57D8F">
        <w:rPr>
          <w:b/>
        </w:rPr>
        <w:t>Execute PDF</w:t>
      </w:r>
      <w:r w:rsidR="00100EA4">
        <w:rPr>
          <w:b/>
        </w:rPr>
        <w:t>, Execute Excel</w:t>
      </w:r>
      <w:r w:rsidR="00100EA4">
        <w:t xml:space="preserve"> or </w:t>
      </w:r>
      <w:r w:rsidR="00100EA4" w:rsidRPr="00C57D8F">
        <w:rPr>
          <w:b/>
        </w:rPr>
        <w:t xml:space="preserve">Execute </w:t>
      </w:r>
      <w:r w:rsidR="00100EA4">
        <w:rPr>
          <w:b/>
        </w:rPr>
        <w:t>CSV</w:t>
      </w:r>
      <w:r w:rsidR="00100EA4">
        <w:t xml:space="preserve"> </w:t>
      </w:r>
      <w:r>
        <w:t>link.</w:t>
      </w:r>
    </w:p>
    <w:p w14:paraId="4AEAFA75" w14:textId="20C94630" w:rsidR="002559E9" w:rsidRDefault="00DF79DD" w:rsidP="002559E9">
      <w:pPr>
        <w:pStyle w:val="BodyText"/>
      </w:pPr>
      <w:r>
        <w:t>The following results are displayed</w:t>
      </w:r>
      <w:r w:rsidR="002559E9">
        <w:t xml:space="preserve"> (</w:t>
      </w:r>
      <w:r w:rsidR="000566F0">
        <w:t>please note: PDF results may differ</w:t>
      </w:r>
      <w:r w:rsidR="002559E9">
        <w:t>):</w:t>
      </w:r>
    </w:p>
    <w:p w14:paraId="70DF9615" w14:textId="376E8526" w:rsidR="002559E9" w:rsidRPr="00560045" w:rsidRDefault="000566F0" w:rsidP="002559E9">
      <w:pPr>
        <w:pStyle w:val="BodyText"/>
        <w:rPr>
          <w:rFonts w:eastAsiaTheme="minorHAnsi"/>
        </w:rPr>
      </w:pPr>
      <w:r>
        <w:rPr>
          <w:rFonts w:eastAsiaTheme="minorHAnsi"/>
        </w:rPr>
        <w:t xml:space="preserve">Loan Servicer Skey, Loan </w:t>
      </w:r>
      <w:r w:rsidR="002559E9" w:rsidRPr="002559E9">
        <w:rPr>
          <w:rFonts w:eastAsiaTheme="minorHAnsi"/>
        </w:rPr>
        <w:t>Servicer</w:t>
      </w:r>
      <w:r>
        <w:rPr>
          <w:rFonts w:eastAsiaTheme="minorHAnsi"/>
        </w:rPr>
        <w:t xml:space="preserve"> Name</w:t>
      </w:r>
      <w:r w:rsidR="002559E9">
        <w:rPr>
          <w:rFonts w:eastAsiaTheme="minorHAnsi"/>
        </w:rPr>
        <w:t xml:space="preserve">, </w:t>
      </w:r>
      <w:r w:rsidR="002559E9" w:rsidRPr="002559E9">
        <w:rPr>
          <w:rFonts w:eastAsiaTheme="minorHAnsi"/>
        </w:rPr>
        <w:t xml:space="preserve">FHA Case </w:t>
      </w:r>
      <w:r w:rsidR="00AB6FA1">
        <w:rPr>
          <w:rFonts w:eastAsiaTheme="minorHAnsi"/>
        </w:rPr>
        <w:t>No</w:t>
      </w:r>
      <w:r w:rsidR="002559E9">
        <w:rPr>
          <w:rFonts w:eastAsiaTheme="minorHAnsi"/>
        </w:rPr>
        <w:t xml:space="preserve">, </w:t>
      </w:r>
      <w:r w:rsidR="002559E9" w:rsidRPr="002559E9">
        <w:rPr>
          <w:rFonts w:eastAsiaTheme="minorHAnsi"/>
        </w:rPr>
        <w:t>Borrower First</w:t>
      </w:r>
      <w:r w:rsidR="002559E9">
        <w:rPr>
          <w:rFonts w:eastAsiaTheme="minorHAnsi"/>
        </w:rPr>
        <w:t xml:space="preserve"> </w:t>
      </w:r>
      <w:r w:rsidR="002559E9" w:rsidRPr="002559E9">
        <w:rPr>
          <w:rFonts w:eastAsiaTheme="minorHAnsi"/>
        </w:rPr>
        <w:t>Name</w:t>
      </w:r>
      <w:r w:rsidR="002559E9">
        <w:rPr>
          <w:rFonts w:eastAsiaTheme="minorHAnsi"/>
        </w:rPr>
        <w:t xml:space="preserve">, </w:t>
      </w:r>
      <w:r w:rsidRPr="002559E9">
        <w:rPr>
          <w:rFonts w:eastAsiaTheme="minorHAnsi"/>
        </w:rPr>
        <w:t>Borrower Last</w:t>
      </w:r>
      <w:r>
        <w:rPr>
          <w:rFonts w:eastAsiaTheme="minorHAnsi"/>
        </w:rPr>
        <w:t xml:space="preserve"> </w:t>
      </w:r>
      <w:r w:rsidRPr="002559E9">
        <w:rPr>
          <w:rFonts w:eastAsiaTheme="minorHAnsi"/>
        </w:rPr>
        <w:t>Name</w:t>
      </w:r>
      <w:r>
        <w:rPr>
          <w:rFonts w:eastAsiaTheme="minorHAnsi"/>
        </w:rPr>
        <w:t xml:space="preserve">, Assessment Term Skey, Assessment </w:t>
      </w:r>
      <w:r w:rsidR="002559E9" w:rsidRPr="002559E9">
        <w:rPr>
          <w:rFonts w:eastAsiaTheme="minorHAnsi"/>
        </w:rPr>
        <w:t>Term</w:t>
      </w:r>
      <w:r>
        <w:rPr>
          <w:rFonts w:eastAsiaTheme="minorHAnsi"/>
        </w:rPr>
        <w:t xml:space="preserve"> Desc</w:t>
      </w:r>
      <w:r w:rsidR="002559E9">
        <w:rPr>
          <w:rFonts w:eastAsiaTheme="minorHAnsi"/>
        </w:rPr>
        <w:t>,</w:t>
      </w:r>
      <w:r w:rsidR="002559E9" w:rsidRPr="002559E9">
        <w:rPr>
          <w:rFonts w:eastAsiaTheme="minorHAnsi"/>
        </w:rPr>
        <w:t xml:space="preserve"> </w:t>
      </w:r>
      <w:r>
        <w:rPr>
          <w:rFonts w:eastAsiaTheme="minorHAnsi"/>
        </w:rPr>
        <w:t xml:space="preserve">Assessment Type Skey, Assessment </w:t>
      </w:r>
      <w:r w:rsidR="002559E9" w:rsidRPr="002559E9">
        <w:rPr>
          <w:rFonts w:eastAsiaTheme="minorHAnsi"/>
        </w:rPr>
        <w:t>Type</w:t>
      </w:r>
      <w:r>
        <w:rPr>
          <w:rFonts w:eastAsiaTheme="minorHAnsi"/>
        </w:rPr>
        <w:t xml:space="preserve"> Desc</w:t>
      </w:r>
      <w:r w:rsidR="002559E9">
        <w:rPr>
          <w:rFonts w:eastAsiaTheme="minorHAnsi"/>
        </w:rPr>
        <w:t xml:space="preserve">, </w:t>
      </w:r>
      <w:r>
        <w:rPr>
          <w:rFonts w:eastAsiaTheme="minorHAnsi"/>
        </w:rPr>
        <w:t xml:space="preserve">Loan Status, Loan </w:t>
      </w:r>
      <w:r w:rsidR="002559E9" w:rsidRPr="002559E9">
        <w:rPr>
          <w:rFonts w:eastAsiaTheme="minorHAnsi"/>
        </w:rPr>
        <w:t xml:space="preserve"> Status</w:t>
      </w:r>
      <w:r>
        <w:rPr>
          <w:rFonts w:eastAsiaTheme="minorHAnsi"/>
        </w:rPr>
        <w:t xml:space="preserve"> Desc</w:t>
      </w:r>
      <w:r w:rsidR="002559E9">
        <w:rPr>
          <w:rFonts w:eastAsiaTheme="minorHAnsi"/>
        </w:rPr>
        <w:t xml:space="preserve">, </w:t>
      </w:r>
      <w:r>
        <w:rPr>
          <w:rFonts w:eastAsiaTheme="minorHAnsi"/>
        </w:rPr>
        <w:t xml:space="preserve">Loan </w:t>
      </w:r>
      <w:r w:rsidR="002559E9">
        <w:rPr>
          <w:rFonts w:eastAsiaTheme="minorHAnsi"/>
        </w:rPr>
        <w:t>Sub Status</w:t>
      </w:r>
      <w:r>
        <w:rPr>
          <w:rFonts w:eastAsiaTheme="minorHAnsi"/>
        </w:rPr>
        <w:t xml:space="preserve"> Code</w:t>
      </w:r>
      <w:r w:rsidR="002559E9">
        <w:rPr>
          <w:rFonts w:eastAsiaTheme="minorHAnsi"/>
        </w:rPr>
        <w:t xml:space="preserve">, </w:t>
      </w:r>
      <w:r>
        <w:rPr>
          <w:rFonts w:eastAsiaTheme="minorHAnsi"/>
        </w:rPr>
        <w:t xml:space="preserve">Loan Sub Status Desc, Assessment </w:t>
      </w:r>
      <w:r w:rsidR="002559E9" w:rsidRPr="002559E9">
        <w:rPr>
          <w:rFonts w:eastAsiaTheme="minorHAnsi"/>
        </w:rPr>
        <w:t>Amount</w:t>
      </w:r>
      <w:r w:rsidR="002559E9">
        <w:rPr>
          <w:rFonts w:eastAsiaTheme="minorHAnsi"/>
        </w:rPr>
        <w:t xml:space="preserve">, </w:t>
      </w:r>
      <w:r>
        <w:rPr>
          <w:rFonts w:eastAsiaTheme="minorHAnsi"/>
        </w:rPr>
        <w:t xml:space="preserve">Association </w:t>
      </w:r>
      <w:r w:rsidR="002559E9">
        <w:rPr>
          <w:rFonts w:eastAsiaTheme="minorHAnsi"/>
        </w:rPr>
        <w:t xml:space="preserve">Name, </w:t>
      </w:r>
      <w:r>
        <w:rPr>
          <w:rFonts w:eastAsiaTheme="minorHAnsi"/>
        </w:rPr>
        <w:t xml:space="preserve">Association </w:t>
      </w:r>
      <w:r w:rsidR="002559E9" w:rsidRPr="002559E9">
        <w:rPr>
          <w:rFonts w:eastAsiaTheme="minorHAnsi"/>
        </w:rPr>
        <w:t>Address</w:t>
      </w:r>
      <w:r w:rsidR="002559E9">
        <w:rPr>
          <w:rFonts w:eastAsiaTheme="minorHAnsi"/>
        </w:rPr>
        <w:t xml:space="preserve">, </w:t>
      </w:r>
      <w:r>
        <w:rPr>
          <w:rFonts w:eastAsiaTheme="minorHAnsi"/>
        </w:rPr>
        <w:t>Association</w:t>
      </w:r>
      <w:r w:rsidRPr="002559E9">
        <w:rPr>
          <w:rFonts w:eastAsiaTheme="minorHAnsi"/>
        </w:rPr>
        <w:t xml:space="preserve"> </w:t>
      </w:r>
      <w:r w:rsidR="002559E9" w:rsidRPr="002559E9">
        <w:rPr>
          <w:rFonts w:eastAsiaTheme="minorHAnsi"/>
        </w:rPr>
        <w:t>City</w:t>
      </w:r>
      <w:r w:rsidR="002559E9">
        <w:rPr>
          <w:rFonts w:eastAsiaTheme="minorHAnsi"/>
        </w:rPr>
        <w:t xml:space="preserve">, </w:t>
      </w:r>
      <w:r>
        <w:rPr>
          <w:rFonts w:eastAsiaTheme="minorHAnsi"/>
        </w:rPr>
        <w:t>Association</w:t>
      </w:r>
      <w:r w:rsidRPr="002559E9">
        <w:rPr>
          <w:rFonts w:eastAsiaTheme="minorHAnsi"/>
        </w:rPr>
        <w:t xml:space="preserve"> </w:t>
      </w:r>
      <w:r w:rsidR="002559E9" w:rsidRPr="002559E9">
        <w:rPr>
          <w:rFonts w:eastAsiaTheme="minorHAnsi"/>
        </w:rPr>
        <w:t>State</w:t>
      </w:r>
      <w:r w:rsidR="002559E9">
        <w:rPr>
          <w:rFonts w:eastAsiaTheme="minorHAnsi"/>
        </w:rPr>
        <w:t xml:space="preserve">, </w:t>
      </w:r>
      <w:r>
        <w:rPr>
          <w:rFonts w:eastAsiaTheme="minorHAnsi"/>
        </w:rPr>
        <w:t>Association</w:t>
      </w:r>
      <w:r w:rsidRPr="002559E9">
        <w:rPr>
          <w:rFonts w:eastAsiaTheme="minorHAnsi"/>
        </w:rPr>
        <w:t xml:space="preserve"> </w:t>
      </w:r>
      <w:r w:rsidR="002559E9" w:rsidRPr="002559E9">
        <w:rPr>
          <w:rFonts w:eastAsiaTheme="minorHAnsi"/>
        </w:rPr>
        <w:t>Zip</w:t>
      </w:r>
      <w:r w:rsidR="002559E9">
        <w:rPr>
          <w:rFonts w:eastAsiaTheme="minorHAnsi"/>
        </w:rPr>
        <w:t xml:space="preserve">, and </w:t>
      </w:r>
      <w:r>
        <w:rPr>
          <w:rFonts w:eastAsiaTheme="minorHAnsi"/>
        </w:rPr>
        <w:t>Association</w:t>
      </w:r>
      <w:r w:rsidRPr="002559E9">
        <w:rPr>
          <w:rFonts w:eastAsiaTheme="minorHAnsi"/>
        </w:rPr>
        <w:t xml:space="preserve"> </w:t>
      </w:r>
      <w:r w:rsidR="002559E9" w:rsidRPr="002559E9">
        <w:rPr>
          <w:rFonts w:eastAsiaTheme="minorHAnsi"/>
        </w:rPr>
        <w:t>Phone</w:t>
      </w:r>
      <w:r>
        <w:rPr>
          <w:rFonts w:eastAsiaTheme="minorHAnsi"/>
        </w:rPr>
        <w:t xml:space="preserve"> No</w:t>
      </w:r>
      <w:r w:rsidR="002559E9">
        <w:rPr>
          <w:rFonts w:eastAsiaTheme="minorHAnsi"/>
        </w:rPr>
        <w:t xml:space="preserve">. </w:t>
      </w:r>
    </w:p>
    <w:p w14:paraId="5D5826B6" w14:textId="77777777" w:rsidR="00231BF7" w:rsidRDefault="00231BF7" w:rsidP="005225D0">
      <w:pPr>
        <w:pStyle w:val="Heading2"/>
      </w:pPr>
      <w:bookmarkStart w:id="4965" w:name="_Ref315100921"/>
      <w:bookmarkStart w:id="4966" w:name="_Toc315162288"/>
      <w:bookmarkStart w:id="4967" w:name="_Toc315634056"/>
      <w:bookmarkStart w:id="4968" w:name="_Toc11334994"/>
      <w:bookmarkStart w:id="4969" w:name="_Toc74052231"/>
      <w:bookmarkStart w:id="4970" w:name="_Toc90643616"/>
      <w:bookmarkStart w:id="4971" w:name="_Toc230163561"/>
      <w:r>
        <w:t>Assigned Notes Reports</w:t>
      </w:r>
      <w:bookmarkEnd w:id="4965"/>
      <w:bookmarkEnd w:id="4966"/>
      <w:bookmarkEnd w:id="4967"/>
      <w:bookmarkEnd w:id="4968"/>
      <w:bookmarkEnd w:id="4969"/>
      <w:bookmarkEnd w:id="4970"/>
      <w:bookmarkEnd w:id="4971"/>
    </w:p>
    <w:p w14:paraId="19D20E07" w14:textId="025A54A4" w:rsidR="00231BF7" w:rsidRDefault="00231BF7" w:rsidP="001879BA">
      <w:pPr>
        <w:pStyle w:val="BodyText"/>
      </w:pPr>
      <w:r>
        <w:t>The following Assigned Notes reports, compiled using daily data, are available:</w:t>
      </w:r>
    </w:p>
    <w:p w14:paraId="5E6DD29F" w14:textId="3E2A2379" w:rsidR="006D784D" w:rsidRDefault="006D784D" w:rsidP="00B45BC6">
      <w:pPr>
        <w:pStyle w:val="UnorderedList"/>
        <w:jc w:val="both"/>
      </w:pPr>
      <w:r>
        <w:t>Accounting Exception for Notes</w:t>
      </w:r>
    </w:p>
    <w:p w14:paraId="2A70EA53" w14:textId="77777777" w:rsidR="00231BF7" w:rsidRDefault="00231BF7" w:rsidP="00F874DE">
      <w:pPr>
        <w:pStyle w:val="UnorderedList"/>
        <w:jc w:val="both"/>
      </w:pPr>
      <w:r w:rsidRPr="00C008B0">
        <w:t xml:space="preserve">Alerts Detail </w:t>
      </w:r>
    </w:p>
    <w:p w14:paraId="403E68DE" w14:textId="65B07CA3" w:rsidR="00A252AB" w:rsidRPr="00C008B0" w:rsidRDefault="00A252AB" w:rsidP="00F874DE">
      <w:pPr>
        <w:pStyle w:val="UnorderedList"/>
        <w:jc w:val="both"/>
      </w:pPr>
      <w:r>
        <w:t>Asset Sale</w:t>
      </w:r>
    </w:p>
    <w:p w14:paraId="48DA4C71" w14:textId="65377548" w:rsidR="00231BF7" w:rsidRDefault="00C008B0" w:rsidP="00F874DE">
      <w:pPr>
        <w:pStyle w:val="UnorderedList"/>
        <w:jc w:val="both"/>
      </w:pPr>
      <w:r>
        <w:t>Audit Tracking</w:t>
      </w:r>
    </w:p>
    <w:p w14:paraId="1B9B2BBE" w14:textId="2AE9D0AC" w:rsidR="00C008B0" w:rsidRPr="00C008B0" w:rsidRDefault="00C008B0" w:rsidP="00F874DE">
      <w:pPr>
        <w:pStyle w:val="UnorderedList"/>
        <w:jc w:val="both"/>
      </w:pPr>
      <w:r>
        <w:t>Bulk Printing Letters</w:t>
      </w:r>
    </w:p>
    <w:p w14:paraId="79B3602B" w14:textId="77777777" w:rsidR="00231BF7" w:rsidRPr="00C008B0" w:rsidRDefault="00231BF7" w:rsidP="00F874DE">
      <w:pPr>
        <w:pStyle w:val="UnorderedList"/>
        <w:jc w:val="both"/>
      </w:pPr>
      <w:r w:rsidRPr="00C008B0">
        <w:t xml:space="preserve">Closed Loan Files </w:t>
      </w:r>
    </w:p>
    <w:p w14:paraId="5063958C" w14:textId="77777777" w:rsidR="00143298" w:rsidRPr="00C008B0" w:rsidRDefault="00143298" w:rsidP="00143298">
      <w:pPr>
        <w:pStyle w:val="UnorderedList"/>
        <w:jc w:val="both"/>
      </w:pPr>
      <w:r>
        <w:t>Contact Information</w:t>
      </w:r>
    </w:p>
    <w:p w14:paraId="717D38A5" w14:textId="77777777" w:rsidR="00231BF7" w:rsidRPr="00C008B0" w:rsidRDefault="00231BF7" w:rsidP="00F874DE">
      <w:pPr>
        <w:pStyle w:val="UnorderedList"/>
        <w:jc w:val="both"/>
      </w:pPr>
      <w:r w:rsidRPr="00C008B0">
        <w:t xml:space="preserve">Disbursement Detail </w:t>
      </w:r>
    </w:p>
    <w:p w14:paraId="6BF308DA" w14:textId="77777777" w:rsidR="00231BF7" w:rsidRPr="00C008B0" w:rsidRDefault="00231BF7" w:rsidP="00F874DE">
      <w:pPr>
        <w:pStyle w:val="UnorderedList"/>
        <w:jc w:val="both"/>
      </w:pPr>
      <w:r w:rsidRPr="00C008B0">
        <w:t xml:space="preserve">Disbursement Summary </w:t>
      </w:r>
    </w:p>
    <w:p w14:paraId="1463F8AC" w14:textId="77777777" w:rsidR="00143298" w:rsidRDefault="00143298" w:rsidP="00143298">
      <w:pPr>
        <w:pStyle w:val="UnorderedList"/>
        <w:jc w:val="both"/>
      </w:pPr>
      <w:r>
        <w:t>Document Tracking</w:t>
      </w:r>
    </w:p>
    <w:p w14:paraId="5A47A118" w14:textId="77777777" w:rsidR="00143298" w:rsidRPr="00C008B0" w:rsidRDefault="00143298" w:rsidP="00143298">
      <w:pPr>
        <w:pStyle w:val="UnorderedList"/>
        <w:jc w:val="both"/>
      </w:pPr>
      <w:r>
        <w:t>Due &amp; Payable</w:t>
      </w:r>
    </w:p>
    <w:p w14:paraId="5DEAEEF1" w14:textId="77777777" w:rsidR="00231BF7" w:rsidRPr="00C008B0" w:rsidRDefault="00231BF7" w:rsidP="00F874DE">
      <w:pPr>
        <w:pStyle w:val="UnorderedList"/>
        <w:jc w:val="both"/>
      </w:pPr>
      <w:r w:rsidRPr="00C008B0">
        <w:t xml:space="preserve">Foreclosure Activity Listing </w:t>
      </w:r>
    </w:p>
    <w:p w14:paraId="18DD6A3F" w14:textId="77777777" w:rsidR="00231BF7" w:rsidRDefault="00231BF7" w:rsidP="00F874DE">
      <w:pPr>
        <w:pStyle w:val="UnorderedList"/>
        <w:jc w:val="both"/>
      </w:pPr>
      <w:r w:rsidRPr="00C008B0">
        <w:t xml:space="preserve">HECM Foreclosure </w:t>
      </w:r>
    </w:p>
    <w:p w14:paraId="1E4EBF4F" w14:textId="1A91B3E0" w:rsidR="00A252AB" w:rsidRPr="00C008B0" w:rsidRDefault="00A252AB" w:rsidP="00A252AB">
      <w:pPr>
        <w:pStyle w:val="UnorderedList"/>
        <w:jc w:val="both"/>
      </w:pPr>
      <w:r>
        <w:t>Insurance Policy Information</w:t>
      </w:r>
    </w:p>
    <w:p w14:paraId="0141AC70" w14:textId="77777777" w:rsidR="00231BF7" w:rsidRPr="00C008B0" w:rsidRDefault="00231BF7" w:rsidP="00F874DE">
      <w:pPr>
        <w:pStyle w:val="UnorderedList"/>
        <w:jc w:val="both"/>
      </w:pPr>
      <w:r w:rsidRPr="00C008B0">
        <w:t xml:space="preserve">Loan Principal Limit Detail </w:t>
      </w:r>
    </w:p>
    <w:p w14:paraId="4F80E4FB" w14:textId="77777777" w:rsidR="00231BF7" w:rsidRPr="00C008B0" w:rsidRDefault="00231BF7" w:rsidP="00F874DE">
      <w:pPr>
        <w:pStyle w:val="UnorderedList"/>
        <w:jc w:val="both"/>
      </w:pPr>
      <w:r w:rsidRPr="00C008B0">
        <w:t xml:space="preserve">Missing Loan Document Detail </w:t>
      </w:r>
    </w:p>
    <w:p w14:paraId="1EDD560A" w14:textId="1E0A48C1" w:rsidR="00231BF7" w:rsidRDefault="00231BF7" w:rsidP="00F874DE">
      <w:pPr>
        <w:pStyle w:val="UnorderedList"/>
        <w:jc w:val="both"/>
      </w:pPr>
      <w:r w:rsidRPr="00C008B0">
        <w:t xml:space="preserve">Needs Custodial Care </w:t>
      </w:r>
    </w:p>
    <w:p w14:paraId="0B95D501" w14:textId="75166AD4" w:rsidR="008812AA" w:rsidRPr="00866DAA" w:rsidRDefault="008812AA" w:rsidP="00F874DE">
      <w:pPr>
        <w:pStyle w:val="UnorderedList"/>
        <w:jc w:val="both"/>
        <w:rPr>
          <w:rFonts w:asciiTheme="majorHAnsi" w:hAnsiTheme="majorHAnsi"/>
        </w:rPr>
      </w:pPr>
      <w:r w:rsidRPr="00866DAA">
        <w:rPr>
          <w:rFonts w:cs="Arial"/>
        </w:rPr>
        <w:t>Occupancy</w:t>
      </w:r>
      <w:r w:rsidRPr="00866DAA">
        <w:rPr>
          <w:rFonts w:asciiTheme="majorHAnsi" w:hAnsiTheme="majorHAnsi" w:cs="Arial"/>
        </w:rPr>
        <w:t xml:space="preserve"> Certifications and Hazard/Flood Ins Detail</w:t>
      </w:r>
    </w:p>
    <w:p w14:paraId="45B65108" w14:textId="77777777" w:rsidR="00143298" w:rsidRDefault="00143298" w:rsidP="00143298">
      <w:pPr>
        <w:pStyle w:val="UnorderedList"/>
        <w:jc w:val="both"/>
      </w:pPr>
      <w:r>
        <w:t>Overage Amounts</w:t>
      </w:r>
    </w:p>
    <w:p w14:paraId="2C3A8F4E" w14:textId="77777777" w:rsidR="00231BF7" w:rsidRDefault="00231BF7" w:rsidP="00F874DE">
      <w:pPr>
        <w:pStyle w:val="UnorderedList"/>
        <w:jc w:val="both"/>
      </w:pPr>
      <w:r w:rsidRPr="00C008B0">
        <w:t xml:space="preserve">Placed In Custodial Care </w:t>
      </w:r>
    </w:p>
    <w:p w14:paraId="1A56758C" w14:textId="5070B547" w:rsidR="00695295" w:rsidRPr="00C008B0" w:rsidRDefault="00695295" w:rsidP="00F874DE">
      <w:pPr>
        <w:pStyle w:val="UnorderedList"/>
        <w:jc w:val="both"/>
      </w:pPr>
      <w:r>
        <w:t>Property Charge Default</w:t>
      </w:r>
    </w:p>
    <w:p w14:paraId="5D987CB9" w14:textId="77777777" w:rsidR="00231BF7" w:rsidRPr="00C008B0" w:rsidRDefault="00231BF7" w:rsidP="00F874DE">
      <w:pPr>
        <w:pStyle w:val="UnorderedList"/>
        <w:jc w:val="both"/>
      </w:pPr>
      <w:r w:rsidRPr="00C008B0">
        <w:t xml:space="preserve">Release Activity Steps By User </w:t>
      </w:r>
    </w:p>
    <w:p w14:paraId="43F5140E" w14:textId="77777777" w:rsidR="00143298" w:rsidRDefault="00143298" w:rsidP="00143298">
      <w:pPr>
        <w:pStyle w:val="UnorderedList"/>
        <w:jc w:val="both"/>
      </w:pPr>
      <w:r>
        <w:t>SAMS Daily Transaction File</w:t>
      </w:r>
    </w:p>
    <w:p w14:paraId="3DF5B9CC" w14:textId="77777777" w:rsidR="00231BF7" w:rsidRPr="00C008B0" w:rsidRDefault="00231BF7" w:rsidP="00F874DE">
      <w:pPr>
        <w:pStyle w:val="UnorderedList"/>
        <w:jc w:val="both"/>
      </w:pPr>
      <w:r w:rsidRPr="00C008B0">
        <w:t xml:space="preserve">Subordinations Carried Over Detail </w:t>
      </w:r>
    </w:p>
    <w:p w14:paraId="6873909C" w14:textId="77777777" w:rsidR="00143298" w:rsidRDefault="00143298" w:rsidP="00143298">
      <w:pPr>
        <w:pStyle w:val="UnorderedList"/>
        <w:jc w:val="both"/>
      </w:pPr>
      <w:r>
        <w:t>Tax Amounts</w:t>
      </w:r>
    </w:p>
    <w:p w14:paraId="347FACAE" w14:textId="77777777" w:rsidR="00143298" w:rsidRDefault="00143298" w:rsidP="00143298">
      <w:pPr>
        <w:pStyle w:val="UnorderedList"/>
        <w:jc w:val="both"/>
      </w:pPr>
      <w:r>
        <w:t>Tax Payments</w:t>
      </w:r>
    </w:p>
    <w:p w14:paraId="21105A4B" w14:textId="77777777" w:rsidR="00143298" w:rsidRDefault="00143298" w:rsidP="00143298">
      <w:pPr>
        <w:pStyle w:val="UnorderedList"/>
        <w:jc w:val="both"/>
      </w:pPr>
      <w:r>
        <w:t>Timeline Activity</w:t>
      </w:r>
    </w:p>
    <w:p w14:paraId="003FF444" w14:textId="77777777" w:rsidR="00231BF7" w:rsidRPr="00C008B0" w:rsidRDefault="00231BF7" w:rsidP="00F874DE">
      <w:pPr>
        <w:pStyle w:val="UnorderedList"/>
        <w:jc w:val="both"/>
      </w:pPr>
      <w:r w:rsidRPr="00C008B0">
        <w:t xml:space="preserve">Transaction Activity </w:t>
      </w:r>
    </w:p>
    <w:p w14:paraId="4EA5523A" w14:textId="77777777" w:rsidR="00231BF7" w:rsidRDefault="00231BF7" w:rsidP="001879BA">
      <w:pPr>
        <w:pStyle w:val="BodyText"/>
      </w:pPr>
      <w:r>
        <w:t xml:space="preserve">The following monthly reports are available: </w:t>
      </w:r>
    </w:p>
    <w:p w14:paraId="37505F1A" w14:textId="77777777" w:rsidR="00231BF7" w:rsidRPr="00C008B0" w:rsidRDefault="00231BF7" w:rsidP="00F874DE">
      <w:pPr>
        <w:pStyle w:val="UnorderedList"/>
        <w:jc w:val="both"/>
      </w:pPr>
      <w:r w:rsidRPr="00C008B0">
        <w:t xml:space="preserve">HUD Monthly Count </w:t>
      </w:r>
    </w:p>
    <w:p w14:paraId="215D2EBB" w14:textId="77777777" w:rsidR="00231BF7" w:rsidRDefault="00231BF7" w:rsidP="00F874DE">
      <w:pPr>
        <w:pStyle w:val="UnorderedList"/>
        <w:jc w:val="both"/>
      </w:pPr>
      <w:r w:rsidRPr="00C008B0">
        <w:t xml:space="preserve">HUD Monthly Director Report – HECM Assigned Detail </w:t>
      </w:r>
    </w:p>
    <w:p w14:paraId="3098E632" w14:textId="21A40EE2" w:rsidR="00695295" w:rsidRPr="00C008B0" w:rsidRDefault="00695295" w:rsidP="00F874DE">
      <w:pPr>
        <w:pStyle w:val="UnorderedList"/>
        <w:jc w:val="both"/>
      </w:pPr>
      <w:r>
        <w:t>HUD Monthly Management</w:t>
      </w:r>
    </w:p>
    <w:p w14:paraId="0ED67DF3" w14:textId="77777777" w:rsidR="00231BF7" w:rsidRPr="00C008B0" w:rsidRDefault="00231BF7" w:rsidP="00F874DE">
      <w:pPr>
        <w:pStyle w:val="UnorderedList"/>
        <w:jc w:val="both"/>
      </w:pPr>
      <w:r w:rsidRPr="00C008B0">
        <w:t xml:space="preserve">Month-End Trial Balance Detail </w:t>
      </w:r>
    </w:p>
    <w:p w14:paraId="55AA87BA" w14:textId="77777777" w:rsidR="00231BF7" w:rsidRPr="00C008B0" w:rsidRDefault="00231BF7" w:rsidP="00F874DE">
      <w:pPr>
        <w:pStyle w:val="UnorderedList"/>
        <w:jc w:val="both"/>
      </w:pPr>
      <w:r w:rsidRPr="00C008B0">
        <w:t xml:space="preserve">Monthly Activity Detail </w:t>
      </w:r>
    </w:p>
    <w:p w14:paraId="0A25CA1C" w14:textId="77777777" w:rsidR="00231BF7" w:rsidRPr="00C008B0" w:rsidRDefault="00231BF7" w:rsidP="00F874DE">
      <w:pPr>
        <w:pStyle w:val="UnorderedList"/>
        <w:jc w:val="both"/>
      </w:pPr>
      <w:r w:rsidRPr="00C008B0">
        <w:t xml:space="preserve">Monthly Claims Paid </w:t>
      </w:r>
    </w:p>
    <w:p w14:paraId="66C737FC" w14:textId="77777777" w:rsidR="00231BF7" w:rsidRPr="00C008B0" w:rsidRDefault="00231BF7" w:rsidP="00F874DE">
      <w:pPr>
        <w:pStyle w:val="UnorderedList"/>
        <w:jc w:val="both"/>
      </w:pPr>
      <w:r w:rsidRPr="00C008B0">
        <w:t xml:space="preserve">Monthly Portfolio Activity </w:t>
      </w:r>
    </w:p>
    <w:p w14:paraId="7D2B1D1D" w14:textId="5CDB4DF3" w:rsidR="00096BFA" w:rsidRDefault="00096BFA" w:rsidP="00096BFA">
      <w:pPr>
        <w:pStyle w:val="Heading3"/>
        <w:ind w:left="1080" w:hanging="1080"/>
        <w:jc w:val="both"/>
      </w:pPr>
      <w:bookmarkStart w:id="4972" w:name="_Toc74052232"/>
      <w:bookmarkStart w:id="4973" w:name="_Toc90643617"/>
      <w:bookmarkStart w:id="4974" w:name="_Toc230163562"/>
      <w:r>
        <w:t xml:space="preserve">Accounting Exceptions </w:t>
      </w:r>
      <w:r w:rsidR="00C9021D">
        <w:t>f</w:t>
      </w:r>
      <w:r>
        <w:t>or Notes</w:t>
      </w:r>
      <w:bookmarkEnd w:id="4972"/>
      <w:bookmarkEnd w:id="4973"/>
      <w:r w:rsidR="009B713E">
        <w:t xml:space="preserve"> Report</w:t>
      </w:r>
      <w:bookmarkEnd w:id="4974"/>
      <w:r w:rsidR="009B713E">
        <w:t xml:space="preserve"> </w:t>
      </w:r>
      <w:r>
        <w:fldChar w:fldCharType="begin"/>
      </w:r>
      <w:r>
        <w:instrText xml:space="preserve"> XE "</w:instrText>
      </w:r>
      <w:r w:rsidRPr="003A5792">
        <w:instrText>Alerts Detail</w:instrText>
      </w:r>
      <w:r>
        <w:instrText xml:space="preserve"> Report" </w:instrText>
      </w:r>
      <w:r>
        <w:fldChar w:fldCharType="end"/>
      </w:r>
    </w:p>
    <w:p w14:paraId="64328F6E" w14:textId="12843221" w:rsidR="00096BFA" w:rsidRDefault="00096BFA" w:rsidP="00096BFA">
      <w:pPr>
        <w:pStyle w:val="BodyText"/>
      </w:pPr>
      <w:r>
        <w:t xml:space="preserve">The Accounting Exceptions </w:t>
      </w:r>
      <w:r w:rsidR="00C9021D">
        <w:t>f</w:t>
      </w:r>
      <w:r>
        <w:t>or Notes report enables authorized users to view the exceptions from 3 areas of HERMIT.</w:t>
      </w:r>
    </w:p>
    <w:p w14:paraId="12D824EB" w14:textId="0E0F55DA" w:rsidR="00096BFA" w:rsidRPr="00B45BC6" w:rsidRDefault="00096BFA" w:rsidP="00B45BC6">
      <w:pPr>
        <w:rPr>
          <w:rFonts w:ascii="Cambria" w:eastAsia="Times New Roman" w:hAnsi="Cambria"/>
          <w:bCs/>
          <w:lang w:bidi="en-US"/>
        </w:rPr>
      </w:pPr>
      <w:r w:rsidRPr="00B45BC6">
        <w:rPr>
          <w:rFonts w:ascii="Cambria" w:eastAsia="Times New Roman" w:hAnsi="Cambria"/>
          <w:bCs/>
          <w:lang w:bidi="en-US"/>
        </w:rPr>
        <w:t xml:space="preserve">This report will contain three </w:t>
      </w:r>
      <w:r w:rsidR="00A44760" w:rsidRPr="00B45BC6">
        <w:rPr>
          <w:rFonts w:ascii="Cambria" w:eastAsia="Times New Roman" w:hAnsi="Cambria"/>
          <w:bCs/>
          <w:lang w:bidi="en-US"/>
        </w:rPr>
        <w:t>types</w:t>
      </w:r>
      <w:r w:rsidRPr="00B45BC6">
        <w:rPr>
          <w:rFonts w:ascii="Cambria" w:eastAsia="Times New Roman" w:hAnsi="Cambria"/>
          <w:bCs/>
          <w:lang w:bidi="en-US"/>
        </w:rPr>
        <w:t xml:space="preserve"> of exceptions in this report</w:t>
      </w:r>
    </w:p>
    <w:p w14:paraId="090D0CB5" w14:textId="6CABA5AF" w:rsidR="00096BFA" w:rsidRPr="00B45BC6" w:rsidRDefault="00096BFA" w:rsidP="00B45BC6">
      <w:pPr>
        <w:pStyle w:val="UnorderedList"/>
        <w:jc w:val="both"/>
      </w:pPr>
      <w:r w:rsidRPr="00B45BC6">
        <w:t xml:space="preserve">Rejected disbursements that are sent to the </w:t>
      </w:r>
      <w:r w:rsidR="00EC0D26">
        <w:t>AM</w:t>
      </w:r>
      <w:r w:rsidRPr="00B45BC6">
        <w:t xml:space="preserve"> (Should be rare occurrence)</w:t>
      </w:r>
    </w:p>
    <w:p w14:paraId="54AD2B17" w14:textId="77777777" w:rsidR="00096BFA" w:rsidRPr="00B45BC6" w:rsidRDefault="00096BFA" w:rsidP="00B45BC6">
      <w:pPr>
        <w:pStyle w:val="UnorderedList"/>
        <w:jc w:val="both"/>
      </w:pPr>
      <w:r w:rsidRPr="00B45BC6">
        <w:t>Issues with Disbursements when the TCIS file is imported</w:t>
      </w:r>
    </w:p>
    <w:p w14:paraId="125AEB41" w14:textId="77777777" w:rsidR="00096BFA" w:rsidRPr="00B45BC6" w:rsidRDefault="00096BFA" w:rsidP="00B45BC6">
      <w:pPr>
        <w:pStyle w:val="UnorderedList"/>
        <w:jc w:val="both"/>
      </w:pPr>
      <w:r w:rsidRPr="00B45BC6">
        <w:t>Issues with Disbursements when the disbursements are authorized on the Accounting Disbursements screen.</w:t>
      </w:r>
    </w:p>
    <w:p w14:paraId="4110E9AF" w14:textId="4C87F8A8" w:rsidR="00096BFA" w:rsidRDefault="00096BFA" w:rsidP="006D6C66">
      <w:pPr>
        <w:pStyle w:val="BodyText"/>
        <w:jc w:val="center"/>
      </w:pPr>
    </w:p>
    <w:p w14:paraId="5A6392BB" w14:textId="55169481" w:rsidR="0018374B" w:rsidRDefault="0018374B" w:rsidP="006D6C66">
      <w:pPr>
        <w:pStyle w:val="BodyText"/>
        <w:jc w:val="center"/>
      </w:pPr>
      <w:r>
        <w:rPr>
          <w:noProof/>
        </w:rPr>
        <w:drawing>
          <wp:inline distT="0" distB="0" distL="0" distR="0" wp14:anchorId="5E4C07FB" wp14:editId="77A6123D">
            <wp:extent cx="4130398" cy="1455546"/>
            <wp:effectExtent l="19050" t="19050" r="22860" b="11430"/>
            <wp:docPr id="14746789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4678923" name="Picture 1"/>
                    <pic:cNvPicPr/>
                  </pic:nvPicPr>
                  <pic:blipFill>
                    <a:blip r:embed="rId492"/>
                    <a:stretch>
                      <a:fillRect/>
                    </a:stretch>
                  </pic:blipFill>
                  <pic:spPr>
                    <a:xfrm>
                      <a:off x="0" y="0"/>
                      <a:ext cx="4130398" cy="1455546"/>
                    </a:xfrm>
                    <a:prstGeom prst="rect">
                      <a:avLst/>
                    </a:prstGeom>
                    <a:ln w="19050">
                      <a:solidFill>
                        <a:srgbClr val="0070C0"/>
                      </a:solidFill>
                    </a:ln>
                  </pic:spPr>
                </pic:pic>
              </a:graphicData>
            </a:graphic>
          </wp:inline>
        </w:drawing>
      </w:r>
    </w:p>
    <w:p w14:paraId="40E1BA36" w14:textId="370E6953" w:rsidR="00096BFA" w:rsidRDefault="00096BFA" w:rsidP="00096BFA">
      <w:pPr>
        <w:pStyle w:val="FigureCaption0"/>
      </w:pPr>
      <w:bookmarkStart w:id="4975" w:name="_Toc74053190"/>
      <w:bookmarkStart w:id="4976" w:name="_Toc90644571"/>
      <w:bookmarkStart w:id="4977" w:name="_Toc230164324"/>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9</w:t>
      </w:r>
      <w:r>
        <w:rPr>
          <w:noProof/>
        </w:rPr>
        <w:fldChar w:fldCharType="end"/>
      </w:r>
      <w:r>
        <w:t xml:space="preserve">: </w:t>
      </w:r>
      <w:r w:rsidRPr="003D7A71">
        <w:t xml:space="preserve"> A</w:t>
      </w:r>
      <w:r w:rsidR="00B727FC">
        <w:t>ccounting Exceptions For Notes</w:t>
      </w:r>
      <w:r w:rsidRPr="003D7A71">
        <w:t xml:space="preserve"> Report</w:t>
      </w:r>
      <w:bookmarkEnd w:id="4975"/>
      <w:bookmarkEnd w:id="4976"/>
      <w:bookmarkEnd w:id="4977"/>
    </w:p>
    <w:p w14:paraId="2EB18914" w14:textId="77777777" w:rsidR="00096BFA" w:rsidRPr="00EA5C7E" w:rsidRDefault="00096BFA" w:rsidP="00096BFA">
      <w:pPr>
        <w:pStyle w:val="BodyText"/>
      </w:pPr>
      <w:r>
        <w:t>To generate this report:</w:t>
      </w:r>
    </w:p>
    <w:p w14:paraId="6BE48779" w14:textId="77777777" w:rsidR="00096BFA" w:rsidRDefault="00096BFA" w:rsidP="006C3C3F">
      <w:pPr>
        <w:pStyle w:val="OrderedList"/>
        <w:numPr>
          <w:ilvl w:val="0"/>
          <w:numId w:val="440"/>
        </w:numPr>
        <w:jc w:val="both"/>
      </w:pPr>
      <w:r>
        <w:t xml:space="preserve">Click on the </w:t>
      </w:r>
      <w:r w:rsidRPr="001445BE">
        <w:rPr>
          <w:b/>
        </w:rPr>
        <w:t>report link</w:t>
      </w:r>
      <w:r>
        <w:t xml:space="preserve"> on the left menu and the report search screen will display. </w:t>
      </w:r>
    </w:p>
    <w:p w14:paraId="72FDE496" w14:textId="71E0412D" w:rsidR="00096BFA" w:rsidRDefault="00096BFA" w:rsidP="006C3C3F">
      <w:pPr>
        <w:pStyle w:val="OrderedList"/>
        <w:numPr>
          <w:ilvl w:val="0"/>
          <w:numId w:val="440"/>
        </w:numPr>
        <w:jc w:val="both"/>
      </w:pPr>
      <w:r>
        <w:t xml:space="preserve">Click the </w:t>
      </w:r>
      <w:r w:rsidRPr="005C6CB4">
        <w:rPr>
          <w:b/>
          <w:bCs/>
        </w:rPr>
        <w:t xml:space="preserve">Execute </w:t>
      </w:r>
      <w:r w:rsidR="00100EA4" w:rsidRPr="005C6CB4">
        <w:rPr>
          <w:b/>
          <w:bCs/>
        </w:rPr>
        <w:t>CSV</w:t>
      </w:r>
      <w:r w:rsidR="00100EA4">
        <w:t xml:space="preserve"> </w:t>
      </w:r>
      <w:r>
        <w:t>link.</w:t>
      </w:r>
    </w:p>
    <w:p w14:paraId="0DF84C32" w14:textId="77777777" w:rsidR="009E00AA" w:rsidRDefault="009E00AA" w:rsidP="009E00AA">
      <w:pPr>
        <w:pStyle w:val="BodyText"/>
      </w:pPr>
      <w:r>
        <w:t xml:space="preserve">The following results are displayed: </w:t>
      </w:r>
    </w:p>
    <w:p w14:paraId="3BD922F0" w14:textId="19BC6CBE" w:rsidR="009E00AA" w:rsidRDefault="003B4768" w:rsidP="00C9021D">
      <w:pPr>
        <w:pStyle w:val="OrderedList"/>
        <w:jc w:val="both"/>
      </w:pPr>
      <w:r>
        <w:t xml:space="preserve">Batch </w:t>
      </w:r>
      <w:r w:rsidR="00EE3E56">
        <w:t>C</w:t>
      </w:r>
      <w:r>
        <w:t xml:space="preserve">ategory </w:t>
      </w:r>
      <w:r w:rsidR="00EE3E56">
        <w:t>D</w:t>
      </w:r>
      <w:r>
        <w:t xml:space="preserve">esc, </w:t>
      </w:r>
      <w:r w:rsidR="00EE3E56">
        <w:t>B</w:t>
      </w:r>
      <w:r>
        <w:t xml:space="preserve">atch </w:t>
      </w:r>
      <w:r w:rsidR="00EE3E56">
        <w:t>S</w:t>
      </w:r>
      <w:r>
        <w:t xml:space="preserve">key, </w:t>
      </w:r>
      <w:r w:rsidR="00EE3E56">
        <w:t>C</w:t>
      </w:r>
      <w:r>
        <w:t xml:space="preserve">omments, </w:t>
      </w:r>
      <w:r w:rsidR="00EE3E56">
        <w:t>C</w:t>
      </w:r>
      <w:r>
        <w:t xml:space="preserve">reate </w:t>
      </w:r>
      <w:r w:rsidR="00EE3E56">
        <w:t>D</w:t>
      </w:r>
      <w:r>
        <w:t xml:space="preserve">ate, </w:t>
      </w:r>
      <w:r w:rsidR="00EE3E56">
        <w:t>S</w:t>
      </w:r>
      <w:r>
        <w:t xml:space="preserve">ent </w:t>
      </w:r>
      <w:r w:rsidR="00EE3E56">
        <w:t>T</w:t>
      </w:r>
      <w:r>
        <w:t xml:space="preserve">o </w:t>
      </w:r>
      <w:r w:rsidR="00EE3E56">
        <w:t>G</w:t>
      </w:r>
      <w:r>
        <w:t xml:space="preserve">l </w:t>
      </w:r>
      <w:r w:rsidR="00EE3E56">
        <w:t>D</w:t>
      </w:r>
      <w:r>
        <w:t xml:space="preserve">ate, </w:t>
      </w:r>
      <w:r w:rsidR="00EE3E56">
        <w:t>C</w:t>
      </w:r>
      <w:r>
        <w:t xml:space="preserve">ustomer </w:t>
      </w:r>
      <w:r w:rsidR="00EE3E56">
        <w:t>N</w:t>
      </w:r>
      <w:r>
        <w:t xml:space="preserve">ame, </w:t>
      </w:r>
      <w:r w:rsidR="00EE3E56">
        <w:t>E</w:t>
      </w:r>
      <w:r>
        <w:t xml:space="preserve">rror </w:t>
      </w:r>
      <w:r w:rsidR="00EE3E56">
        <w:br/>
        <w:t>T</w:t>
      </w:r>
      <w:r>
        <w:t xml:space="preserve">ype, </w:t>
      </w:r>
      <w:r w:rsidR="00EE3E56">
        <w:t>S</w:t>
      </w:r>
      <w:r>
        <w:t xml:space="preserve">ource </w:t>
      </w:r>
      <w:r w:rsidR="00EE3E56">
        <w:t>I</w:t>
      </w:r>
      <w:r>
        <w:t xml:space="preserve">ssue, </w:t>
      </w:r>
      <w:r w:rsidR="00EE3E56">
        <w:t>L</w:t>
      </w:r>
      <w:r>
        <w:t xml:space="preserve">oan </w:t>
      </w:r>
      <w:r w:rsidR="00EE3E56">
        <w:t>S</w:t>
      </w:r>
      <w:r>
        <w:t>key</w:t>
      </w:r>
      <w:r w:rsidR="00A252AB">
        <w:t>, FHA Case No, and Check # or ACH #.</w:t>
      </w:r>
      <w:r>
        <w:t xml:space="preserve">. </w:t>
      </w:r>
    </w:p>
    <w:p w14:paraId="54A77D08" w14:textId="7F14C15B" w:rsidR="00231BF7" w:rsidRDefault="00231BF7" w:rsidP="005225D0">
      <w:pPr>
        <w:pStyle w:val="Heading3"/>
        <w:ind w:left="1080" w:hanging="1080"/>
        <w:jc w:val="both"/>
      </w:pPr>
      <w:bookmarkStart w:id="4978" w:name="_Toc47360486"/>
      <w:bookmarkStart w:id="4979" w:name="_Toc315162289"/>
      <w:bookmarkStart w:id="4980" w:name="_Toc315634057"/>
      <w:bookmarkStart w:id="4981" w:name="_Toc11334995"/>
      <w:bookmarkStart w:id="4982" w:name="_Toc74052233"/>
      <w:bookmarkStart w:id="4983" w:name="_Toc90643618"/>
      <w:bookmarkStart w:id="4984" w:name="_Toc230163563"/>
      <w:bookmarkEnd w:id="4978"/>
      <w:r>
        <w:t>Alerts Detail</w:t>
      </w:r>
      <w:bookmarkEnd w:id="4979"/>
      <w:bookmarkEnd w:id="4980"/>
      <w:bookmarkEnd w:id="4981"/>
      <w:bookmarkEnd w:id="4982"/>
      <w:bookmarkEnd w:id="4983"/>
      <w:r w:rsidR="009B713E">
        <w:t xml:space="preserve"> Report</w:t>
      </w:r>
      <w:bookmarkEnd w:id="4984"/>
      <w:r w:rsidR="009B713E">
        <w:t xml:space="preserve"> </w:t>
      </w:r>
      <w:r w:rsidR="00BB3E2D">
        <w:fldChar w:fldCharType="begin"/>
      </w:r>
      <w:r w:rsidR="00BB3E2D">
        <w:instrText xml:space="preserve"> XE "</w:instrText>
      </w:r>
      <w:r w:rsidR="00BB3E2D" w:rsidRPr="003A5792">
        <w:instrText>Alerts Detail</w:instrText>
      </w:r>
      <w:r w:rsidR="00BB3E2D">
        <w:instrText xml:space="preserve"> Report" </w:instrText>
      </w:r>
      <w:r w:rsidR="00BB3E2D">
        <w:fldChar w:fldCharType="end"/>
      </w:r>
    </w:p>
    <w:p w14:paraId="38748E8C" w14:textId="77777777" w:rsidR="00231BF7" w:rsidRDefault="00231BF7" w:rsidP="001879BA">
      <w:pPr>
        <w:pStyle w:val="BodyText"/>
      </w:pPr>
      <w:r>
        <w:t xml:space="preserve">The Alerts Detail report enables authorized users to view the alerts on a specific FHA Case # or list of FHA case numbers with a specific alert type.  </w:t>
      </w:r>
    </w:p>
    <w:p w14:paraId="6A8D6740" w14:textId="6E686EC1" w:rsidR="00231BF7" w:rsidRDefault="00A02284" w:rsidP="00106345">
      <w:pPr>
        <w:pStyle w:val="BodyText"/>
        <w:jc w:val="center"/>
        <w:rPr>
          <w:noProof/>
        </w:rPr>
      </w:pPr>
      <w:r w:rsidRPr="00A02284">
        <w:rPr>
          <w:noProof/>
        </w:rPr>
        <w:t xml:space="preserve"> </w:t>
      </w:r>
    </w:p>
    <w:p w14:paraId="72D931BD" w14:textId="41DEBE13" w:rsidR="00A7304B" w:rsidRDefault="00A7304B" w:rsidP="00106345">
      <w:pPr>
        <w:pStyle w:val="BodyText"/>
        <w:jc w:val="center"/>
      </w:pPr>
      <w:r>
        <w:rPr>
          <w:noProof/>
        </w:rPr>
        <w:drawing>
          <wp:inline distT="0" distB="0" distL="0" distR="0" wp14:anchorId="192EB380" wp14:editId="5F537897">
            <wp:extent cx="4259949" cy="2659610"/>
            <wp:effectExtent l="19050" t="19050" r="26670" b="26670"/>
            <wp:docPr id="1200711289"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0711289" name="Picture 1" descr="A screenshot of a computer&#10;&#10;Description automatically generated with medium confidence"/>
                    <pic:cNvPicPr/>
                  </pic:nvPicPr>
                  <pic:blipFill>
                    <a:blip r:embed="rId486"/>
                    <a:stretch>
                      <a:fillRect/>
                    </a:stretch>
                  </pic:blipFill>
                  <pic:spPr>
                    <a:xfrm>
                      <a:off x="0" y="0"/>
                      <a:ext cx="4259949" cy="2659610"/>
                    </a:xfrm>
                    <a:prstGeom prst="rect">
                      <a:avLst/>
                    </a:prstGeom>
                    <a:ln w="19050">
                      <a:solidFill>
                        <a:srgbClr val="0070C0"/>
                      </a:solidFill>
                    </a:ln>
                  </pic:spPr>
                </pic:pic>
              </a:graphicData>
            </a:graphic>
          </wp:inline>
        </w:drawing>
      </w:r>
    </w:p>
    <w:p w14:paraId="5D9FE9BD" w14:textId="0648ECC7" w:rsidR="003D7A71" w:rsidRDefault="003D7A71" w:rsidP="003D7A71">
      <w:pPr>
        <w:pStyle w:val="FigureCaption0"/>
      </w:pPr>
      <w:bookmarkStart w:id="4985" w:name="_Toc74053191"/>
      <w:bookmarkStart w:id="4986" w:name="_Toc90644572"/>
      <w:bookmarkStart w:id="4987" w:name="_Toc23016432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t xml:space="preserve">: </w:t>
      </w:r>
      <w:r w:rsidRPr="003D7A71">
        <w:t xml:space="preserve"> Alerts Detail Report</w:t>
      </w:r>
      <w:bookmarkEnd w:id="4985"/>
      <w:bookmarkEnd w:id="4986"/>
      <w:bookmarkEnd w:id="4987"/>
    </w:p>
    <w:p w14:paraId="30897373" w14:textId="77777777" w:rsidR="00231BF7" w:rsidRPr="00EA5C7E" w:rsidRDefault="00231BF7" w:rsidP="001879BA">
      <w:pPr>
        <w:pStyle w:val="BodyText"/>
      </w:pPr>
      <w:r>
        <w:t>To generate this report:</w:t>
      </w:r>
    </w:p>
    <w:p w14:paraId="241EBFC5" w14:textId="77777777" w:rsidR="00231BF7" w:rsidRDefault="00231BF7" w:rsidP="006C3C3F">
      <w:pPr>
        <w:pStyle w:val="OrderedList"/>
        <w:numPr>
          <w:ilvl w:val="0"/>
          <w:numId w:val="105"/>
        </w:numPr>
        <w:jc w:val="both"/>
      </w:pPr>
      <w:r>
        <w:t xml:space="preserve">Click on the </w:t>
      </w:r>
      <w:r w:rsidRPr="001445BE">
        <w:rPr>
          <w:b/>
        </w:rPr>
        <w:t>report link</w:t>
      </w:r>
      <w:r>
        <w:t xml:space="preserve"> on the left menu and the report search screen will display. </w:t>
      </w:r>
    </w:p>
    <w:p w14:paraId="4AAFBCDC" w14:textId="71CBD317" w:rsidR="00231BF7" w:rsidRDefault="00231BF7" w:rsidP="006C3C3F">
      <w:pPr>
        <w:pStyle w:val="OrderedList"/>
        <w:numPr>
          <w:ilvl w:val="0"/>
          <w:numId w:val="105"/>
        </w:numPr>
        <w:jc w:val="both"/>
      </w:pPr>
      <w:r>
        <w:t xml:space="preserve">You must enter a value for the </w:t>
      </w:r>
      <w:r w:rsidRPr="001445BE">
        <w:rPr>
          <w:b/>
        </w:rPr>
        <w:t>Alert</w:t>
      </w:r>
      <w:r w:rsidR="00C008B0">
        <w:t xml:space="preserve"> criteria (FHA Case # or Loan Skey).</w:t>
      </w:r>
    </w:p>
    <w:p w14:paraId="52ED2B06" w14:textId="77777777" w:rsidR="00231BF7" w:rsidRPr="00EA5C7E" w:rsidRDefault="00231BF7" w:rsidP="006C3C3F">
      <w:pPr>
        <w:pStyle w:val="OrderedList"/>
        <w:numPr>
          <w:ilvl w:val="0"/>
          <w:numId w:val="105"/>
        </w:numPr>
        <w:jc w:val="both"/>
      </w:pPr>
      <w:r>
        <w:t xml:space="preserve">To further narrow </w:t>
      </w:r>
      <w:r w:rsidRPr="00560045">
        <w:t>the</w:t>
      </w:r>
      <w:r>
        <w:t xml:space="preserve"> results of your report, you can filter by</w:t>
      </w:r>
      <w:r w:rsidRPr="00EA5C7E">
        <w:t>:</w:t>
      </w:r>
    </w:p>
    <w:p w14:paraId="6F985C9E" w14:textId="77777777" w:rsidR="00231BF7" w:rsidRPr="00E64C6B" w:rsidRDefault="00231BF7" w:rsidP="00F874DE">
      <w:pPr>
        <w:pStyle w:val="UnorderedListIndent"/>
        <w:jc w:val="both"/>
      </w:pPr>
      <w:r w:rsidRPr="00E64C6B">
        <w:t>Product Type</w:t>
      </w:r>
    </w:p>
    <w:p w14:paraId="432618A0" w14:textId="77777777" w:rsidR="00231BF7" w:rsidRPr="00E64C6B" w:rsidRDefault="00231BF7" w:rsidP="00F874DE">
      <w:pPr>
        <w:pStyle w:val="UnorderedListIndent"/>
        <w:jc w:val="both"/>
      </w:pPr>
      <w:r w:rsidRPr="00E64C6B">
        <w:t>Pay Plan Type</w:t>
      </w:r>
    </w:p>
    <w:p w14:paraId="278B9C4D" w14:textId="77777777" w:rsidR="00231BF7" w:rsidRPr="00E64C6B" w:rsidRDefault="00231BF7" w:rsidP="00F874DE">
      <w:pPr>
        <w:pStyle w:val="UnorderedListIndent"/>
        <w:jc w:val="both"/>
      </w:pPr>
      <w:r w:rsidRPr="00E64C6B">
        <w:t>Alert Status</w:t>
      </w:r>
    </w:p>
    <w:p w14:paraId="31F7F836" w14:textId="77777777" w:rsidR="00231BF7" w:rsidRPr="00E64C6B" w:rsidRDefault="00231BF7" w:rsidP="00F874DE">
      <w:pPr>
        <w:pStyle w:val="UnorderedListIndent"/>
        <w:jc w:val="both"/>
      </w:pPr>
      <w:r w:rsidRPr="00E64C6B">
        <w:t xml:space="preserve">Alert Date </w:t>
      </w:r>
    </w:p>
    <w:p w14:paraId="10F9F8FA" w14:textId="43315C13" w:rsidR="00231BF7" w:rsidRPr="00E64C6B" w:rsidRDefault="00231BF7" w:rsidP="00F874DE">
      <w:pPr>
        <w:pStyle w:val="UnorderedListIndent"/>
        <w:jc w:val="both"/>
      </w:pPr>
      <w:r w:rsidRPr="00E64C6B">
        <w:t>Create Date</w:t>
      </w:r>
    </w:p>
    <w:p w14:paraId="60D13BA0" w14:textId="77777777" w:rsidR="00231BF7" w:rsidRPr="00E64C6B" w:rsidRDefault="00231BF7" w:rsidP="00F874DE">
      <w:pPr>
        <w:pStyle w:val="UnorderedListIndent"/>
        <w:jc w:val="both"/>
      </w:pPr>
      <w:r w:rsidRPr="00E64C6B">
        <w:t>Alert Note</w:t>
      </w:r>
    </w:p>
    <w:p w14:paraId="55E95ACA" w14:textId="57A62123" w:rsidR="00231BF7" w:rsidRPr="006741FE" w:rsidRDefault="00231BF7" w:rsidP="006C3C3F">
      <w:pPr>
        <w:pStyle w:val="OrderedList"/>
        <w:numPr>
          <w:ilvl w:val="0"/>
          <w:numId w:val="105"/>
        </w:numPr>
        <w:jc w:val="both"/>
      </w:pPr>
      <w:r w:rsidRPr="006741FE">
        <w:t xml:space="preserve">To limit </w:t>
      </w:r>
      <w:r>
        <w:t xml:space="preserve">the results of the </w:t>
      </w:r>
      <w:r w:rsidR="00100EA4">
        <w:t>report,</w:t>
      </w:r>
      <w:r>
        <w:t xml:space="preserve"> </w:t>
      </w:r>
      <w:r w:rsidRPr="006741FE">
        <w:t xml:space="preserve">if necessary, </w:t>
      </w:r>
      <w:r>
        <w:t xml:space="preserve">the user can </w:t>
      </w:r>
      <w:r w:rsidRPr="006741FE">
        <w:t>expand the selection boxes for:</w:t>
      </w:r>
    </w:p>
    <w:p w14:paraId="5BE3C28F" w14:textId="0023FA9B" w:rsidR="00231BF7" w:rsidRPr="00E64C6B" w:rsidRDefault="00231BF7" w:rsidP="00F874DE">
      <w:pPr>
        <w:pStyle w:val="UnorderedListIndent"/>
        <w:jc w:val="both"/>
      </w:pPr>
      <w:r w:rsidRPr="00E64C6B">
        <w:t>Case Status</w:t>
      </w:r>
      <w:r w:rsidR="00C008B0">
        <w:t>es</w:t>
      </w:r>
    </w:p>
    <w:p w14:paraId="4BABDDD0" w14:textId="7F51AFF9" w:rsidR="00231BF7" w:rsidRPr="00E64C6B" w:rsidRDefault="00231BF7" w:rsidP="00F874DE">
      <w:pPr>
        <w:pStyle w:val="UnorderedListIndent"/>
        <w:jc w:val="both"/>
      </w:pPr>
      <w:r w:rsidRPr="00E64C6B">
        <w:t>Case Sub-Status</w:t>
      </w:r>
      <w:r w:rsidR="00C008B0">
        <w:t>es</w:t>
      </w:r>
    </w:p>
    <w:p w14:paraId="1B6943B0" w14:textId="77777777" w:rsidR="00231BF7" w:rsidRPr="00E64C6B" w:rsidRDefault="00231BF7" w:rsidP="00F874DE">
      <w:pPr>
        <w:pStyle w:val="UnorderedListIndent"/>
        <w:jc w:val="both"/>
      </w:pPr>
      <w:r w:rsidRPr="00E64C6B">
        <w:t>Alerts</w:t>
      </w:r>
    </w:p>
    <w:p w14:paraId="30568996" w14:textId="2EDEEDB5" w:rsidR="00231BF7" w:rsidRDefault="00231BF7" w:rsidP="006C3C3F">
      <w:pPr>
        <w:pStyle w:val="OrderedList"/>
        <w:numPr>
          <w:ilvl w:val="0"/>
          <w:numId w:val="105"/>
        </w:numPr>
        <w:jc w:val="both"/>
      </w:pPr>
      <w:r>
        <w:t xml:space="preserve">Click the </w:t>
      </w:r>
      <w:r w:rsidR="00100EA4" w:rsidRPr="00C57D8F">
        <w:rPr>
          <w:b/>
        </w:rPr>
        <w:t>Execute PDF</w:t>
      </w:r>
      <w:r w:rsidR="00100EA4">
        <w:rPr>
          <w:b/>
        </w:rPr>
        <w:t>, Execute Excel</w:t>
      </w:r>
      <w:r w:rsidR="00100EA4">
        <w:t xml:space="preserve"> or </w:t>
      </w:r>
      <w:r w:rsidR="00100EA4" w:rsidRPr="00C57D8F">
        <w:rPr>
          <w:b/>
        </w:rPr>
        <w:t xml:space="preserve">Execute </w:t>
      </w:r>
      <w:r w:rsidR="00100EA4">
        <w:rPr>
          <w:b/>
        </w:rPr>
        <w:t>CSV</w:t>
      </w:r>
      <w:r w:rsidR="00100EA4">
        <w:t xml:space="preserve"> </w:t>
      </w:r>
      <w:r>
        <w:t>link.</w:t>
      </w:r>
    </w:p>
    <w:p w14:paraId="3FC06E9E" w14:textId="22E9CDEC" w:rsidR="00231BF7" w:rsidRDefault="00B409D7" w:rsidP="001879BA">
      <w:pPr>
        <w:pStyle w:val="BodyText"/>
      </w:pPr>
      <w:r>
        <w:t>The following results are displayed</w:t>
      </w:r>
      <w:r w:rsidR="00401385">
        <w:t xml:space="preserve"> (please note: PDF results may differ)</w:t>
      </w:r>
      <w:r>
        <w:t xml:space="preserve">: </w:t>
      </w:r>
    </w:p>
    <w:p w14:paraId="54607406" w14:textId="08003433" w:rsidR="00231BF7" w:rsidRDefault="00231BF7" w:rsidP="001879BA">
      <w:pPr>
        <w:pStyle w:val="BodyText"/>
      </w:pPr>
      <w:r w:rsidRPr="00F67639">
        <w:t xml:space="preserve">Loan </w:t>
      </w:r>
      <w:r w:rsidR="00401385">
        <w:t xml:space="preserve">Servicer </w:t>
      </w:r>
      <w:r w:rsidRPr="00F67639">
        <w:t xml:space="preserve">Skey, </w:t>
      </w:r>
      <w:r w:rsidR="00401385">
        <w:t>Investor Skey, Loan Pool Skey, Product Type Skey, Payment Plan Type, Servicer Name, Investor Name, Investor Pool, Borrower L</w:t>
      </w:r>
      <w:r w:rsidR="005407B2">
        <w:t>ast N</w:t>
      </w:r>
      <w:r w:rsidR="00401385">
        <w:t>ame, Borrower F</w:t>
      </w:r>
      <w:r w:rsidR="005407B2">
        <w:t>irst N</w:t>
      </w:r>
      <w:r w:rsidR="00401385">
        <w:t xml:space="preserve">ame, Loan Skey, </w:t>
      </w:r>
      <w:r w:rsidRPr="00F67639">
        <w:t xml:space="preserve">Loan </w:t>
      </w:r>
      <w:r w:rsidR="00401385">
        <w:t>No</w:t>
      </w:r>
      <w:r w:rsidRPr="00F67639">
        <w:t xml:space="preserve">, FHA Case </w:t>
      </w:r>
      <w:r w:rsidR="00401385">
        <w:t>No</w:t>
      </w:r>
      <w:r w:rsidRPr="00F67639">
        <w:t xml:space="preserve">, </w:t>
      </w:r>
      <w:r w:rsidR="00401385">
        <w:t xml:space="preserve">Investor Loan No, Product Type Desc, Payment Plan Desc, Loan </w:t>
      </w:r>
      <w:r w:rsidRPr="00F67639">
        <w:t xml:space="preserve">Status, Alert Date, </w:t>
      </w:r>
      <w:r w:rsidR="00401385">
        <w:t xml:space="preserve">Alert Type Skey, </w:t>
      </w:r>
      <w:r w:rsidRPr="00F67639">
        <w:t>Alert Type Desc, Alert Amt, Alert Status, Alert Exp</w:t>
      </w:r>
      <w:r w:rsidR="00401385">
        <w:t>iration</w:t>
      </w:r>
      <w:r w:rsidRPr="00F67639">
        <w:t xml:space="preserve"> Date, </w:t>
      </w:r>
      <w:r w:rsidRPr="00C223A8">
        <w:t>Alert Note</w:t>
      </w:r>
      <w:r w:rsidR="00D20B0C">
        <w:t xml:space="preserve">, Create User Id, Loan Sub Status Code, Loan Sub Status Desc, Maint User Id, Alert Create Date, Maint Date, Lender skey, and Lender Name. </w:t>
      </w:r>
    </w:p>
    <w:p w14:paraId="2535281E" w14:textId="77777777" w:rsidR="00C9021D" w:rsidRDefault="00C9021D" w:rsidP="001879BA">
      <w:pPr>
        <w:pStyle w:val="BodyText"/>
      </w:pPr>
    </w:p>
    <w:p w14:paraId="4077C4D2" w14:textId="57CA3D04" w:rsidR="00A252AB" w:rsidRDefault="00A252AB" w:rsidP="00F72E8F">
      <w:pPr>
        <w:pStyle w:val="Heading3"/>
        <w:ind w:left="1080" w:hanging="1080"/>
        <w:jc w:val="both"/>
      </w:pPr>
      <w:bookmarkStart w:id="4988" w:name="_Toc230163564"/>
      <w:bookmarkStart w:id="4989" w:name="_Toc315162290"/>
      <w:bookmarkStart w:id="4990" w:name="_Toc315634058"/>
      <w:bookmarkStart w:id="4991" w:name="_Toc11334996"/>
      <w:bookmarkStart w:id="4992" w:name="_Toc74052234"/>
      <w:bookmarkStart w:id="4993" w:name="_Toc90643619"/>
      <w:r w:rsidRPr="00A252AB">
        <w:t>Asset Sale Report</w:t>
      </w:r>
      <w:bookmarkEnd w:id="4988"/>
    </w:p>
    <w:p w14:paraId="63BCCB7E" w14:textId="1FB7E284" w:rsidR="00A252AB" w:rsidRDefault="00A252AB" w:rsidP="00A252AB">
      <w:pPr>
        <w:pStyle w:val="BodyText"/>
      </w:pPr>
      <w:r>
        <w:t xml:space="preserve">The Asset Sale Report </w:t>
      </w:r>
      <w:r w:rsidRPr="00CF5596">
        <w:t>displays all Endorsed and Assigned Loans for Servicer 900000 (</w:t>
      </w:r>
      <w:r>
        <w:t>Loan Servicing Contractor</w:t>
      </w:r>
      <w:r w:rsidRPr="00CF5596">
        <w:t xml:space="preserve">) </w:t>
      </w:r>
      <w:r>
        <w:t>that</w:t>
      </w:r>
      <w:r w:rsidRPr="00CF5596">
        <w:t xml:space="preserve"> have</w:t>
      </w:r>
      <w:r w:rsidRPr="00EA0630">
        <w:t xml:space="preserve"> an active Due &amp; Payable Timeline (with any Default Reason) and all borrowers, co-borrowers or eligible NBSs are</w:t>
      </w:r>
      <w:r>
        <w:t xml:space="preserve"> deceased.</w:t>
      </w:r>
    </w:p>
    <w:p w14:paraId="425A7357" w14:textId="786B489D" w:rsidR="00A252AB" w:rsidRDefault="00A252AB" w:rsidP="00A252AB">
      <w:pPr>
        <w:pStyle w:val="BodyText"/>
        <w:jc w:val="center"/>
        <w:rPr>
          <w:lang w:bidi="ar-SA"/>
        </w:rPr>
      </w:pPr>
      <w:r>
        <w:rPr>
          <w:noProof/>
        </w:rPr>
        <w:drawing>
          <wp:inline distT="0" distB="0" distL="0" distR="0" wp14:anchorId="46CDACD7" wp14:editId="2F42B66C">
            <wp:extent cx="4988983" cy="1511619"/>
            <wp:effectExtent l="19050" t="19050" r="21590" b="12700"/>
            <wp:docPr id="8795278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9527803" name=""/>
                    <pic:cNvPicPr/>
                  </pic:nvPicPr>
                  <pic:blipFill>
                    <a:blip r:embed="rId493"/>
                    <a:stretch>
                      <a:fillRect/>
                    </a:stretch>
                  </pic:blipFill>
                  <pic:spPr>
                    <a:xfrm>
                      <a:off x="0" y="0"/>
                      <a:ext cx="5002082" cy="1515588"/>
                    </a:xfrm>
                    <a:prstGeom prst="rect">
                      <a:avLst/>
                    </a:prstGeom>
                    <a:ln w="19050">
                      <a:solidFill>
                        <a:srgbClr val="0070C0"/>
                      </a:solidFill>
                    </a:ln>
                  </pic:spPr>
                </pic:pic>
              </a:graphicData>
            </a:graphic>
          </wp:inline>
        </w:drawing>
      </w:r>
    </w:p>
    <w:p w14:paraId="010C7770" w14:textId="77777777" w:rsidR="00A252AB" w:rsidRDefault="00A252AB" w:rsidP="00A252AB">
      <w:pPr>
        <w:pStyle w:val="BodyText"/>
      </w:pPr>
      <w:r>
        <w:t>To generate this report:</w:t>
      </w:r>
    </w:p>
    <w:p w14:paraId="564EBA4F" w14:textId="77777777" w:rsidR="00A252AB" w:rsidRDefault="00A252AB" w:rsidP="00A252AB">
      <w:pPr>
        <w:pStyle w:val="OrderedList"/>
        <w:numPr>
          <w:ilvl w:val="0"/>
          <w:numId w:val="317"/>
        </w:numPr>
        <w:jc w:val="both"/>
      </w:pPr>
      <w:r>
        <w:t xml:space="preserve">Click on the </w:t>
      </w:r>
      <w:r w:rsidRPr="001445BE">
        <w:rPr>
          <w:b/>
        </w:rPr>
        <w:t>report link</w:t>
      </w:r>
      <w:r>
        <w:t xml:space="preserve"> on the left menu and the report search screen will be displayed.</w:t>
      </w:r>
    </w:p>
    <w:p w14:paraId="254E5280" w14:textId="77777777" w:rsidR="00A252AB" w:rsidRPr="00EA5C7E" w:rsidRDefault="00A252AB" w:rsidP="00A252AB">
      <w:pPr>
        <w:pStyle w:val="OrderedList"/>
        <w:numPr>
          <w:ilvl w:val="0"/>
          <w:numId w:val="317"/>
        </w:numPr>
        <w:jc w:val="both"/>
      </w:pPr>
      <w:r>
        <w:t xml:space="preserve">To further narrow </w:t>
      </w:r>
      <w:r w:rsidRPr="00560045">
        <w:t>the</w:t>
      </w:r>
      <w:r>
        <w:t xml:space="preserve"> results of your report, you can filter by</w:t>
      </w:r>
      <w:r w:rsidRPr="00EA5C7E">
        <w:t>:</w:t>
      </w:r>
    </w:p>
    <w:p w14:paraId="48BFC9B9" w14:textId="77777777" w:rsidR="00A252AB" w:rsidRPr="00E64C6B" w:rsidRDefault="00A252AB" w:rsidP="00A252AB">
      <w:pPr>
        <w:pStyle w:val="UnorderedListIndent"/>
        <w:jc w:val="both"/>
      </w:pPr>
      <w:r>
        <w:t>Loan Skey</w:t>
      </w:r>
    </w:p>
    <w:p w14:paraId="00AA9427" w14:textId="77777777" w:rsidR="00A252AB" w:rsidRDefault="00A252AB" w:rsidP="00A252AB">
      <w:pPr>
        <w:pStyle w:val="UnorderedListIndent"/>
        <w:jc w:val="both"/>
      </w:pPr>
      <w:r>
        <w:t>FHA Case #</w:t>
      </w:r>
    </w:p>
    <w:p w14:paraId="24DAEF07" w14:textId="401EC36C" w:rsidR="00A252AB" w:rsidRDefault="00A252AB" w:rsidP="00A252AB">
      <w:pPr>
        <w:pStyle w:val="OrderedList"/>
        <w:numPr>
          <w:ilvl w:val="0"/>
          <w:numId w:val="317"/>
        </w:numPr>
        <w:jc w:val="both"/>
      </w:pPr>
      <w:r>
        <w:t xml:space="preserve">Click the </w:t>
      </w:r>
      <w:r>
        <w:rPr>
          <w:b/>
        </w:rPr>
        <w:t>Execute Excel</w:t>
      </w:r>
      <w:r>
        <w:t xml:space="preserve"> or </w:t>
      </w:r>
      <w:r w:rsidRPr="00C57D8F">
        <w:rPr>
          <w:b/>
        </w:rPr>
        <w:t xml:space="preserve">Execute </w:t>
      </w:r>
      <w:r>
        <w:rPr>
          <w:b/>
        </w:rPr>
        <w:t>CSV</w:t>
      </w:r>
      <w:r>
        <w:t xml:space="preserve"> link.</w:t>
      </w:r>
    </w:p>
    <w:p w14:paraId="1F30FC49" w14:textId="462FA703" w:rsidR="00A252AB" w:rsidRDefault="00A252AB" w:rsidP="00A252AB">
      <w:pPr>
        <w:pStyle w:val="BodyText"/>
      </w:pPr>
      <w:r>
        <w:t xml:space="preserve">The following results are displayed:  </w:t>
      </w:r>
    </w:p>
    <w:p w14:paraId="354B4786" w14:textId="44D835D3" w:rsidR="00A252AB" w:rsidRPr="00AB45D1" w:rsidRDefault="00A252AB" w:rsidP="00A252AB">
      <w:pPr>
        <w:pStyle w:val="BodyText"/>
      </w:pPr>
      <w:r w:rsidRPr="005E2DD4">
        <w:t>FHA Case #</w:t>
      </w:r>
      <w:r w:rsidRPr="005E2DD4">
        <w:tab/>
      </w:r>
      <w:r>
        <w:t>, Case Status</w:t>
      </w:r>
      <w:r>
        <w:tab/>
        <w:t>, Case Sub-Status, Property Address 1</w:t>
      </w:r>
      <w:r>
        <w:tab/>
        <w:t>, Property Address 2</w:t>
      </w:r>
      <w:r>
        <w:tab/>
        <w:t>, Property City, Property State</w:t>
      </w:r>
      <w:r>
        <w:tab/>
        <w:t>, Property Zip Code</w:t>
      </w:r>
      <w:r>
        <w:tab/>
        <w:t>, Property County, Eligible NBS: Yes/No</w:t>
      </w:r>
      <w:r>
        <w:tab/>
        <w:t>, As-Of-Date: TODAY (in MM/DD/YYYY format)</w:t>
      </w:r>
      <w:r>
        <w:tab/>
        <w:t>, Loan Balance</w:t>
      </w:r>
      <w:r>
        <w:tab/>
        <w:t>, Principal Balance</w:t>
      </w:r>
      <w:r>
        <w:tab/>
        <w:t>, Interest Balance</w:t>
      </w:r>
      <w:r>
        <w:tab/>
        <w:t>, MIP Balance</w:t>
      </w:r>
      <w:r>
        <w:tab/>
        <w:t>, Service Fee Balance</w:t>
      </w:r>
      <w:r>
        <w:tab/>
        <w:t>, Default Date (from the Active - Assigned - Disposition - Due &amp; Payable timeline), MAX Date of Death for Borrower, Co-Borrower or eligible NBS</w:t>
      </w:r>
      <w:r>
        <w:tab/>
        <w:t>, Assignment Date</w:t>
      </w:r>
      <w:r>
        <w:tab/>
        <w:t>, Vacancy Date</w:t>
      </w:r>
      <w:r>
        <w:tab/>
        <w:t>, Cust Care Place Date, Product Type</w:t>
      </w:r>
      <w:r>
        <w:tab/>
        <w:t>, Pay Plan Type</w:t>
      </w:r>
      <w:r>
        <w:tab/>
        <w:t xml:space="preserve">, Loan Type: IF, Payment Plan Type Skey: 20 (Term) = "01 - Term", Payment Plan Type Skey: 10 (Line of Credit) = "02 - Line of Credit (LOC)", Payment Plan Type Skey: 30 (Tenure) = "03 - Tenure (TEN)", Payment Plan Type Skey: 40 (Modified Term) = "04 - Term and LOC (TMLC)", Payment Plan Type Skey: 50 (Modified Tenure) = "05 - Tenure and LOC (TNLC)", Payment Plan Type Skey: 60 (Lump Sum) = "06 - Lump Sum Payment (LSP)" </w:t>
      </w:r>
      <w:r>
        <w:tab/>
        <w:t>, Index Type</w:t>
      </w:r>
      <w:r>
        <w:tab/>
        <w:t>, Margin</w:t>
      </w:r>
      <w:r>
        <w:tab/>
        <w:t>, Rate Type</w:t>
      </w:r>
      <w:r>
        <w:tab/>
        <w:t>, Lifetime Cap</w:t>
      </w:r>
      <w:r>
        <w:tab/>
        <w:t>, Current Interest Rate</w:t>
      </w:r>
      <w:r>
        <w:tab/>
        <w:t>, Monthly Service Fee</w:t>
      </w:r>
      <w:r>
        <w:tab/>
        <w:t>, Max Claim Amount, Lender Name , Servicer Name, and Investor Name.</w:t>
      </w:r>
    </w:p>
    <w:p w14:paraId="134FE5BF" w14:textId="190719DC" w:rsidR="00231BF7" w:rsidRDefault="00231BF7" w:rsidP="00F72E8F">
      <w:pPr>
        <w:pStyle w:val="Heading3"/>
        <w:ind w:left="1080" w:hanging="1080"/>
        <w:jc w:val="both"/>
      </w:pPr>
      <w:bookmarkStart w:id="4994" w:name="_Toc230163565"/>
      <w:r>
        <w:t>Audit Tracking</w:t>
      </w:r>
      <w:bookmarkEnd w:id="4989"/>
      <w:bookmarkEnd w:id="4990"/>
      <w:bookmarkEnd w:id="4991"/>
      <w:bookmarkEnd w:id="4992"/>
      <w:bookmarkEnd w:id="4993"/>
      <w:r w:rsidR="009B713E">
        <w:t xml:space="preserve"> Report</w:t>
      </w:r>
      <w:bookmarkEnd w:id="4994"/>
      <w:r w:rsidR="009B713E">
        <w:t xml:space="preserve"> </w:t>
      </w:r>
      <w:r w:rsidR="00BB3E2D">
        <w:fldChar w:fldCharType="begin"/>
      </w:r>
      <w:r w:rsidR="00BB3E2D">
        <w:instrText xml:space="preserve"> XE "</w:instrText>
      </w:r>
      <w:r w:rsidR="00BB3E2D" w:rsidRPr="003A5792">
        <w:instrText>Audit Tracking</w:instrText>
      </w:r>
      <w:r w:rsidR="00BB3E2D">
        <w:instrText xml:space="preserve"> Report" </w:instrText>
      </w:r>
      <w:r w:rsidR="00BB3E2D">
        <w:fldChar w:fldCharType="end"/>
      </w:r>
    </w:p>
    <w:p w14:paraId="4A679486" w14:textId="77777777" w:rsidR="00EF69C2" w:rsidRDefault="00231BF7" w:rsidP="001879BA">
      <w:pPr>
        <w:pStyle w:val="BodyText"/>
      </w:pPr>
      <w:r>
        <w:t xml:space="preserve">The Audit Tracking report enables authorized users to view the audit information on a specific FHA Case # or list of FHA case numbers with a specific audit update.  </w:t>
      </w:r>
    </w:p>
    <w:p w14:paraId="7B2D8283" w14:textId="4071ACC8" w:rsidR="00231BF7" w:rsidRDefault="00A02284" w:rsidP="00106345">
      <w:pPr>
        <w:pStyle w:val="BodyText"/>
        <w:jc w:val="center"/>
        <w:rPr>
          <w:noProof/>
        </w:rPr>
      </w:pPr>
      <w:r w:rsidRPr="00A02284">
        <w:rPr>
          <w:noProof/>
        </w:rPr>
        <w:t xml:space="preserve"> </w:t>
      </w:r>
    </w:p>
    <w:p w14:paraId="62B481BD" w14:textId="48AD3A71" w:rsidR="00A7304B" w:rsidRDefault="00A7304B" w:rsidP="00106345">
      <w:pPr>
        <w:pStyle w:val="BodyText"/>
        <w:jc w:val="center"/>
      </w:pPr>
      <w:r>
        <w:rPr>
          <w:noProof/>
        </w:rPr>
        <w:drawing>
          <wp:inline distT="0" distB="0" distL="0" distR="0" wp14:anchorId="38A7CA08" wp14:editId="6F289AA0">
            <wp:extent cx="4282811" cy="2598645"/>
            <wp:effectExtent l="19050" t="19050" r="22860" b="11430"/>
            <wp:docPr id="318635280"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8635280" name="Picture 1" descr="A screenshot of a computer&#10;&#10;Description automatically generated with medium confidence"/>
                    <pic:cNvPicPr/>
                  </pic:nvPicPr>
                  <pic:blipFill>
                    <a:blip r:embed="rId494"/>
                    <a:stretch>
                      <a:fillRect/>
                    </a:stretch>
                  </pic:blipFill>
                  <pic:spPr>
                    <a:xfrm>
                      <a:off x="0" y="0"/>
                      <a:ext cx="4282811" cy="2598645"/>
                    </a:xfrm>
                    <a:prstGeom prst="rect">
                      <a:avLst/>
                    </a:prstGeom>
                    <a:ln w="19050">
                      <a:solidFill>
                        <a:srgbClr val="0070C0"/>
                      </a:solidFill>
                    </a:ln>
                  </pic:spPr>
                </pic:pic>
              </a:graphicData>
            </a:graphic>
          </wp:inline>
        </w:drawing>
      </w:r>
    </w:p>
    <w:p w14:paraId="45886D0B" w14:textId="122EF32E" w:rsidR="003D7A71" w:rsidRDefault="003D7A71" w:rsidP="003D7A71">
      <w:pPr>
        <w:pStyle w:val="FigureCaption0"/>
      </w:pPr>
      <w:bookmarkStart w:id="4995" w:name="_Toc74053192"/>
      <w:bookmarkStart w:id="4996" w:name="_Toc90644573"/>
      <w:bookmarkStart w:id="4997" w:name="_Toc23016432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w:t>
      </w:r>
      <w:r w:rsidR="00764635">
        <w:rPr>
          <w:noProof/>
        </w:rPr>
        <w:fldChar w:fldCharType="end"/>
      </w:r>
      <w:r>
        <w:t xml:space="preserve">: </w:t>
      </w:r>
      <w:r w:rsidRPr="003D7A71">
        <w:t xml:space="preserve"> </w:t>
      </w:r>
      <w:r>
        <w:t>Audit Tracking Report</w:t>
      </w:r>
      <w:bookmarkEnd w:id="4995"/>
      <w:bookmarkEnd w:id="4996"/>
      <w:bookmarkEnd w:id="4997"/>
    </w:p>
    <w:p w14:paraId="18DACC5D" w14:textId="77777777" w:rsidR="00231BF7" w:rsidRDefault="00231BF7" w:rsidP="001879BA">
      <w:pPr>
        <w:pStyle w:val="BodyText"/>
      </w:pPr>
      <w:r>
        <w:t>To generate this report:</w:t>
      </w:r>
    </w:p>
    <w:p w14:paraId="1CDED345" w14:textId="1A7C1563" w:rsidR="00231BF7" w:rsidRDefault="00231BF7" w:rsidP="000C5274">
      <w:pPr>
        <w:pStyle w:val="OrderedList"/>
        <w:numPr>
          <w:ilvl w:val="0"/>
          <w:numId w:val="481"/>
        </w:numPr>
        <w:jc w:val="both"/>
      </w:pPr>
      <w:r>
        <w:t xml:space="preserve">Click on the </w:t>
      </w:r>
      <w:r w:rsidRPr="001445BE">
        <w:rPr>
          <w:b/>
        </w:rPr>
        <w:t>report link</w:t>
      </w:r>
      <w:r>
        <w:t xml:space="preserve"> on the left menu and the report search screen will</w:t>
      </w:r>
      <w:r w:rsidR="0058792C">
        <w:t xml:space="preserve"> </w:t>
      </w:r>
      <w:r w:rsidR="008273B0">
        <w:t>be displayed</w:t>
      </w:r>
      <w:r>
        <w:t>.</w:t>
      </w:r>
    </w:p>
    <w:p w14:paraId="2B5BBC7C" w14:textId="77777777" w:rsidR="00231BF7" w:rsidRDefault="00231BF7" w:rsidP="000C5274">
      <w:pPr>
        <w:pStyle w:val="OrderedList"/>
        <w:numPr>
          <w:ilvl w:val="0"/>
          <w:numId w:val="481"/>
        </w:numPr>
        <w:jc w:val="both"/>
      </w:pPr>
      <w:r>
        <w:t xml:space="preserve">You must enter a value for one of the following criteria: </w:t>
      </w:r>
      <w:r w:rsidRPr="001445BE">
        <w:rPr>
          <w:b/>
        </w:rPr>
        <w:t>Loan Skey, FHA case #, Change date.</w:t>
      </w:r>
    </w:p>
    <w:p w14:paraId="795AA048" w14:textId="77777777" w:rsidR="00231BF7" w:rsidRPr="00EA5C7E" w:rsidRDefault="00231BF7" w:rsidP="000C5274">
      <w:pPr>
        <w:pStyle w:val="OrderedList"/>
        <w:numPr>
          <w:ilvl w:val="0"/>
          <w:numId w:val="481"/>
        </w:numPr>
        <w:jc w:val="both"/>
      </w:pPr>
      <w:r>
        <w:t xml:space="preserve">To further narrow </w:t>
      </w:r>
      <w:r w:rsidRPr="00560045">
        <w:t>the</w:t>
      </w:r>
      <w:r>
        <w:t xml:space="preserve"> results of your report, you can filter by</w:t>
      </w:r>
      <w:r w:rsidRPr="00EA5C7E">
        <w:t>:</w:t>
      </w:r>
    </w:p>
    <w:p w14:paraId="24C3F60D" w14:textId="77777777" w:rsidR="00231BF7" w:rsidRPr="00E64C6B" w:rsidRDefault="00231BF7" w:rsidP="00F874DE">
      <w:pPr>
        <w:pStyle w:val="UnorderedListIndent"/>
        <w:jc w:val="both"/>
      </w:pPr>
      <w:r w:rsidRPr="00E64C6B">
        <w:t>Product Type</w:t>
      </w:r>
    </w:p>
    <w:p w14:paraId="0CC308FF" w14:textId="77777777" w:rsidR="00231BF7" w:rsidRPr="00E64C6B" w:rsidRDefault="00231BF7" w:rsidP="00F874DE">
      <w:pPr>
        <w:pStyle w:val="UnorderedListIndent"/>
        <w:jc w:val="both"/>
      </w:pPr>
      <w:r w:rsidRPr="00E64C6B">
        <w:t>Case Status</w:t>
      </w:r>
    </w:p>
    <w:p w14:paraId="313CE1EC" w14:textId="77777777" w:rsidR="00231BF7" w:rsidRPr="00E64C6B" w:rsidRDefault="00231BF7" w:rsidP="00F874DE">
      <w:pPr>
        <w:pStyle w:val="UnorderedListIndent"/>
        <w:jc w:val="both"/>
      </w:pPr>
      <w:r w:rsidRPr="00E64C6B">
        <w:t>Changed By</w:t>
      </w:r>
    </w:p>
    <w:p w14:paraId="07B3F8EC" w14:textId="77777777" w:rsidR="00231BF7" w:rsidRPr="00E64C6B" w:rsidRDefault="00231BF7" w:rsidP="00F874DE">
      <w:pPr>
        <w:pStyle w:val="UnorderedListIndent"/>
        <w:jc w:val="both"/>
      </w:pPr>
      <w:r w:rsidRPr="00E64C6B">
        <w:t>Include audit information associated with system updates</w:t>
      </w:r>
    </w:p>
    <w:p w14:paraId="1E613593" w14:textId="39520315" w:rsidR="00231BF7" w:rsidRPr="006741FE" w:rsidRDefault="00231BF7" w:rsidP="000C5274">
      <w:pPr>
        <w:pStyle w:val="OrderedList"/>
        <w:numPr>
          <w:ilvl w:val="0"/>
          <w:numId w:val="481"/>
        </w:numPr>
        <w:jc w:val="both"/>
      </w:pPr>
      <w:r w:rsidRPr="006741FE">
        <w:t xml:space="preserve">To limit </w:t>
      </w:r>
      <w:r>
        <w:t xml:space="preserve">the results of the </w:t>
      </w:r>
      <w:r w:rsidR="00100EA4">
        <w:t>report,</w:t>
      </w:r>
      <w:r>
        <w:t xml:space="preserve"> </w:t>
      </w:r>
      <w:r w:rsidRPr="006741FE">
        <w:t xml:space="preserve">if necessary, </w:t>
      </w:r>
      <w:r>
        <w:t xml:space="preserve">the user can </w:t>
      </w:r>
      <w:r w:rsidRPr="006741FE">
        <w:t>expand the selection boxes for:</w:t>
      </w:r>
    </w:p>
    <w:p w14:paraId="1CA67DAC" w14:textId="2D070367" w:rsidR="00231BF7" w:rsidRPr="00577A73" w:rsidRDefault="00231BF7" w:rsidP="00F874DE">
      <w:pPr>
        <w:pStyle w:val="UnorderedListIndent"/>
        <w:jc w:val="both"/>
      </w:pPr>
      <w:r w:rsidRPr="00577A73">
        <w:t>Case Sub-status</w:t>
      </w:r>
      <w:r w:rsidR="00C008B0">
        <w:t>es</w:t>
      </w:r>
    </w:p>
    <w:p w14:paraId="3A2FE38F" w14:textId="6A9864E8" w:rsidR="00231BF7" w:rsidRDefault="00231BF7" w:rsidP="00F874DE">
      <w:pPr>
        <w:pStyle w:val="UnorderedListIndent"/>
        <w:jc w:val="both"/>
      </w:pPr>
      <w:r w:rsidRPr="00577A73">
        <w:t>Audit Ty</w:t>
      </w:r>
      <w:r w:rsidR="00C008B0">
        <w:t>pes</w:t>
      </w:r>
    </w:p>
    <w:p w14:paraId="73640B98" w14:textId="601DC06D" w:rsidR="00C008B0" w:rsidRDefault="00C008B0" w:rsidP="00F874DE">
      <w:pPr>
        <w:pStyle w:val="UnorderedListIndent"/>
        <w:jc w:val="both"/>
      </w:pPr>
      <w:r>
        <w:t>Alerts</w:t>
      </w:r>
    </w:p>
    <w:p w14:paraId="5A39C801" w14:textId="4D4F1247" w:rsidR="00231BF7" w:rsidRDefault="00231BF7" w:rsidP="000C5274">
      <w:pPr>
        <w:pStyle w:val="OrderedList"/>
        <w:numPr>
          <w:ilvl w:val="0"/>
          <w:numId w:val="481"/>
        </w:numPr>
        <w:jc w:val="both"/>
      </w:pPr>
      <w:r>
        <w:t xml:space="preserve">Click the </w:t>
      </w:r>
      <w:r w:rsidR="00100EA4" w:rsidRPr="00C57D8F">
        <w:rPr>
          <w:b/>
        </w:rPr>
        <w:t>Execute PDF</w:t>
      </w:r>
      <w:r w:rsidR="00100EA4">
        <w:rPr>
          <w:b/>
        </w:rPr>
        <w:t>, Execute Excel</w:t>
      </w:r>
      <w:r w:rsidR="00100EA4">
        <w:t xml:space="preserve"> or </w:t>
      </w:r>
      <w:r w:rsidR="00100EA4" w:rsidRPr="00C57D8F">
        <w:rPr>
          <w:b/>
        </w:rPr>
        <w:t xml:space="preserve">Execute </w:t>
      </w:r>
      <w:r w:rsidR="00100EA4">
        <w:rPr>
          <w:b/>
        </w:rPr>
        <w:t>CSV</w:t>
      </w:r>
      <w:r w:rsidR="00100EA4">
        <w:t xml:space="preserve"> </w:t>
      </w:r>
      <w:r>
        <w:t>link.</w:t>
      </w:r>
    </w:p>
    <w:p w14:paraId="15915C08" w14:textId="0BAA6634" w:rsidR="00231BF7" w:rsidRDefault="00B409D7" w:rsidP="001879BA">
      <w:pPr>
        <w:pStyle w:val="BodyText"/>
      </w:pPr>
      <w:r>
        <w:t>The following results are displayed</w:t>
      </w:r>
      <w:r w:rsidR="0062010A">
        <w:t xml:space="preserve"> (please note: PDF results may differ)</w:t>
      </w:r>
      <w:r>
        <w:t xml:space="preserve">: </w:t>
      </w:r>
    </w:p>
    <w:p w14:paraId="3EACCC5F" w14:textId="183EE9F0" w:rsidR="00C9021D" w:rsidRDefault="00601DB8" w:rsidP="00C9021D">
      <w:pPr>
        <w:pStyle w:val="BodyText"/>
      </w:pPr>
      <w:r w:rsidRPr="005C0651">
        <w:t xml:space="preserve">Servicer </w:t>
      </w:r>
      <w:r w:rsidR="005407B2">
        <w:t>N</w:t>
      </w:r>
      <w:r w:rsidRPr="005C0651">
        <w:t xml:space="preserve">ame, Investor </w:t>
      </w:r>
      <w:r w:rsidR="005407B2">
        <w:t>N</w:t>
      </w:r>
      <w:r w:rsidRPr="005C0651">
        <w:t>ame, Case Status, Case Sub</w:t>
      </w:r>
      <w:r w:rsidR="005407B2">
        <w:t>-</w:t>
      </w:r>
      <w:r w:rsidRPr="005C0651">
        <w:t>Status, Loan Skey, FHA Case N</w:t>
      </w:r>
      <w:r w:rsidR="005407B2">
        <w:t>o</w:t>
      </w:r>
      <w:r w:rsidRPr="005C0651">
        <w:t xml:space="preserve">, Loan Number, Audit Type Desc, Org Value, New Value, Changed By, Changed Date, Audit Type Skey, Audit Desc, Lender Skey, Lender </w:t>
      </w:r>
      <w:r w:rsidR="005407B2">
        <w:t>N</w:t>
      </w:r>
      <w:r w:rsidRPr="005C0651">
        <w:t>ame, Prev Loan Status, and Prev Loan Sub Status</w:t>
      </w:r>
      <w:bookmarkStart w:id="4998" w:name="_Toc315162291"/>
      <w:bookmarkStart w:id="4999" w:name="_Toc315634059"/>
      <w:bookmarkStart w:id="5000" w:name="_Toc11334997"/>
      <w:bookmarkStart w:id="5001" w:name="_Toc74052235"/>
      <w:bookmarkStart w:id="5002" w:name="_Toc90643620"/>
      <w:r w:rsidR="00C9021D">
        <w:t>.</w:t>
      </w:r>
    </w:p>
    <w:p w14:paraId="62C3D1FF" w14:textId="534FFD14" w:rsidR="00231BF7" w:rsidRDefault="00231BF7" w:rsidP="00F72E8F">
      <w:pPr>
        <w:pStyle w:val="Heading3"/>
        <w:ind w:left="1080" w:hanging="1080"/>
        <w:jc w:val="both"/>
      </w:pPr>
      <w:bookmarkStart w:id="5003" w:name="_Toc230163566"/>
      <w:r>
        <w:t>Bulk Printing Letters</w:t>
      </w:r>
      <w:bookmarkEnd w:id="4998"/>
      <w:bookmarkEnd w:id="4999"/>
      <w:bookmarkEnd w:id="5000"/>
      <w:bookmarkEnd w:id="5001"/>
      <w:bookmarkEnd w:id="5002"/>
      <w:r w:rsidR="009B713E">
        <w:t xml:space="preserve"> Report</w:t>
      </w:r>
      <w:bookmarkEnd w:id="5003"/>
      <w:r w:rsidR="009B713E">
        <w:t xml:space="preserve"> </w:t>
      </w:r>
      <w:r w:rsidR="00BB3E2D">
        <w:fldChar w:fldCharType="begin"/>
      </w:r>
      <w:r w:rsidR="00BB3E2D">
        <w:instrText xml:space="preserve"> XE "</w:instrText>
      </w:r>
      <w:r w:rsidR="00BB3E2D" w:rsidRPr="003A5792">
        <w:instrText>Bulk Printing Letters</w:instrText>
      </w:r>
      <w:r w:rsidR="00BB3E2D">
        <w:instrText xml:space="preserve"> Report" </w:instrText>
      </w:r>
      <w:r w:rsidR="00BB3E2D">
        <w:fldChar w:fldCharType="end"/>
      </w:r>
    </w:p>
    <w:p w14:paraId="0D5C1382" w14:textId="40A15EE0" w:rsidR="00231BF7" w:rsidRDefault="00231BF7" w:rsidP="001879BA">
      <w:pPr>
        <w:pStyle w:val="BodyText"/>
      </w:pPr>
      <w:r>
        <w:t>Th</w:t>
      </w:r>
      <w:r w:rsidR="005407B2">
        <w:t>e Bulk Printing Letters</w:t>
      </w:r>
      <w:r>
        <w:t xml:space="preserve"> report enables authorized users to print letters in bulk associated with the following compliance timelines for Assigned loans:</w:t>
      </w:r>
      <w:r w:rsidR="00065B9C">
        <w:t xml:space="preserve">  User can print 600 letters at a time and allow users to continue printing until all letters are printed for the day.  </w:t>
      </w:r>
    </w:p>
    <w:p w14:paraId="5036AD47" w14:textId="15DE5BC9" w:rsidR="00FE6228" w:rsidRDefault="00FE6228" w:rsidP="00FE6228">
      <w:pPr>
        <w:pStyle w:val="UnorderedListIndent"/>
        <w:jc w:val="both"/>
      </w:pPr>
      <w:r>
        <w:t xml:space="preserve">Claim Tye 20 – Demand Assignment (Endorsed) </w:t>
      </w:r>
    </w:p>
    <w:p w14:paraId="09B89FA0" w14:textId="09C4712E" w:rsidR="00A52FF3" w:rsidRDefault="00A52FF3" w:rsidP="00F874DE">
      <w:pPr>
        <w:pStyle w:val="UnorderedListIndent"/>
        <w:jc w:val="both"/>
      </w:pPr>
      <w:r>
        <w:t xml:space="preserve">Claim Tye 22 – Assignment (Endorsed) </w:t>
      </w:r>
    </w:p>
    <w:p w14:paraId="62153F84" w14:textId="6684A4F1" w:rsidR="00231BF7" w:rsidRDefault="00231BF7" w:rsidP="00F874DE">
      <w:pPr>
        <w:pStyle w:val="UnorderedListIndent"/>
        <w:jc w:val="both"/>
      </w:pPr>
      <w:r>
        <w:t>Insurance Flood Policy</w:t>
      </w:r>
      <w:r w:rsidR="00EE3856">
        <w:t xml:space="preserve"> (Assigned)</w:t>
      </w:r>
    </w:p>
    <w:p w14:paraId="64329A98" w14:textId="051700F6" w:rsidR="00231BF7" w:rsidRDefault="00231BF7" w:rsidP="00F874DE">
      <w:pPr>
        <w:pStyle w:val="UnorderedListIndent"/>
        <w:jc w:val="both"/>
      </w:pPr>
      <w:r>
        <w:t>Insurance Hazard Policy</w:t>
      </w:r>
      <w:r w:rsidR="00EE3856">
        <w:t xml:space="preserve"> (Assigned)</w:t>
      </w:r>
    </w:p>
    <w:p w14:paraId="2343074F" w14:textId="2B60DBFE" w:rsidR="00EE3856" w:rsidRDefault="00EE3856" w:rsidP="00EE3856">
      <w:pPr>
        <w:pStyle w:val="UnorderedListIndent"/>
        <w:jc w:val="both"/>
      </w:pPr>
      <w:r>
        <w:t>Occupancy Compliance Certification (Assigned)</w:t>
      </w:r>
    </w:p>
    <w:p w14:paraId="0461ABCA" w14:textId="5EC64408" w:rsidR="00231BF7" w:rsidRDefault="00231BF7" w:rsidP="00F874DE">
      <w:pPr>
        <w:pStyle w:val="UnorderedListIndent"/>
        <w:jc w:val="both"/>
      </w:pPr>
      <w:r>
        <w:t>Taxes Delinquent</w:t>
      </w:r>
      <w:r w:rsidR="00EE3856">
        <w:t xml:space="preserve"> (Assigned)</w:t>
      </w:r>
    </w:p>
    <w:p w14:paraId="79F89691" w14:textId="0A9F6BA9" w:rsidR="00231BF7" w:rsidRDefault="004F22EB" w:rsidP="00106345">
      <w:pPr>
        <w:pStyle w:val="BodyText"/>
        <w:jc w:val="center"/>
        <w:rPr>
          <w:noProof/>
        </w:rPr>
      </w:pPr>
      <w:r w:rsidRPr="004F22EB">
        <w:rPr>
          <w:noProof/>
        </w:rPr>
        <w:t xml:space="preserve"> </w:t>
      </w:r>
    </w:p>
    <w:p w14:paraId="28331652" w14:textId="09C1842E" w:rsidR="00A7304B" w:rsidRDefault="00B115DD" w:rsidP="00106345">
      <w:pPr>
        <w:pStyle w:val="BodyText"/>
        <w:jc w:val="center"/>
      </w:pPr>
      <w:r>
        <w:rPr>
          <w:noProof/>
        </w:rPr>
        <w:drawing>
          <wp:inline distT="0" distB="0" distL="0" distR="0" wp14:anchorId="565EFBE7" wp14:editId="39605039">
            <wp:extent cx="4465707" cy="1569856"/>
            <wp:effectExtent l="19050" t="19050" r="11430" b="11430"/>
            <wp:docPr id="19988866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8886626" name=""/>
                    <pic:cNvPicPr/>
                  </pic:nvPicPr>
                  <pic:blipFill>
                    <a:blip r:embed="rId495"/>
                    <a:stretch>
                      <a:fillRect/>
                    </a:stretch>
                  </pic:blipFill>
                  <pic:spPr>
                    <a:xfrm>
                      <a:off x="0" y="0"/>
                      <a:ext cx="4465707" cy="1569856"/>
                    </a:xfrm>
                    <a:prstGeom prst="rect">
                      <a:avLst/>
                    </a:prstGeom>
                    <a:ln w="19050">
                      <a:solidFill>
                        <a:schemeClr val="accent1"/>
                      </a:solidFill>
                    </a:ln>
                  </pic:spPr>
                </pic:pic>
              </a:graphicData>
            </a:graphic>
          </wp:inline>
        </w:drawing>
      </w:r>
    </w:p>
    <w:p w14:paraId="2B948AE1" w14:textId="17584801" w:rsidR="003D7A71" w:rsidRDefault="003D7A71" w:rsidP="003D7A71">
      <w:pPr>
        <w:pStyle w:val="FigureCaption0"/>
      </w:pPr>
      <w:bookmarkStart w:id="5004" w:name="_Toc74053193"/>
      <w:bookmarkStart w:id="5005" w:name="_Toc90644574"/>
      <w:bookmarkStart w:id="5006" w:name="_Toc23016432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w:t>
      </w:r>
      <w:r w:rsidR="00764635">
        <w:rPr>
          <w:noProof/>
        </w:rPr>
        <w:fldChar w:fldCharType="end"/>
      </w:r>
      <w:r>
        <w:t xml:space="preserve">: </w:t>
      </w:r>
      <w:r w:rsidRPr="003D7A71">
        <w:t xml:space="preserve"> </w:t>
      </w:r>
      <w:r>
        <w:t>Bulk Printing Letters Report</w:t>
      </w:r>
      <w:bookmarkEnd w:id="5004"/>
      <w:bookmarkEnd w:id="5005"/>
      <w:bookmarkEnd w:id="5006"/>
    </w:p>
    <w:p w14:paraId="2AB45D05" w14:textId="42DFBF66" w:rsidR="00231BF7" w:rsidRDefault="00231BF7" w:rsidP="001879BA">
      <w:pPr>
        <w:pStyle w:val="BodyText"/>
      </w:pPr>
      <w:r>
        <w:t>To generate this report:</w:t>
      </w:r>
    </w:p>
    <w:p w14:paraId="646147AE" w14:textId="706BF953" w:rsidR="00231BF7" w:rsidRDefault="00231BF7" w:rsidP="006C3C3F">
      <w:pPr>
        <w:pStyle w:val="OrderedList"/>
        <w:numPr>
          <w:ilvl w:val="0"/>
          <w:numId w:val="318"/>
        </w:numPr>
        <w:jc w:val="both"/>
      </w:pPr>
      <w:r>
        <w:t>Select the timeline (</w:t>
      </w:r>
      <w:r w:rsidRPr="001445BE">
        <w:rPr>
          <w:b/>
        </w:rPr>
        <w:t>Servicing Type</w:t>
      </w:r>
      <w:r>
        <w:t xml:space="preserve"> dropdown) and then select the letter </w:t>
      </w:r>
      <w:r w:rsidR="00C008B0">
        <w:t xml:space="preserve">name </w:t>
      </w:r>
      <w:r>
        <w:t>within the timeline. Optionally, the scheduled date/completed date range can be selected.</w:t>
      </w:r>
    </w:p>
    <w:p w14:paraId="0307C744" w14:textId="37D0E463" w:rsidR="00231BF7" w:rsidRDefault="00231BF7" w:rsidP="006C3C3F">
      <w:pPr>
        <w:pStyle w:val="OrderedList"/>
        <w:numPr>
          <w:ilvl w:val="0"/>
          <w:numId w:val="318"/>
        </w:numPr>
        <w:jc w:val="both"/>
      </w:pPr>
      <w:r>
        <w:t xml:space="preserve">Click </w:t>
      </w:r>
      <w:r w:rsidRPr="001445BE">
        <w:rPr>
          <w:b/>
        </w:rPr>
        <w:t xml:space="preserve">Execute PDF.  </w:t>
      </w:r>
      <w:r w:rsidRPr="003E1610">
        <w:t>The</w:t>
      </w:r>
      <w:r w:rsidRPr="001445BE">
        <w:rPr>
          <w:b/>
        </w:rPr>
        <w:t xml:space="preserve"> Print Confirmation </w:t>
      </w:r>
      <w:r>
        <w:t xml:space="preserve">window is displayed with </w:t>
      </w:r>
      <w:r w:rsidR="00DD42E2">
        <w:t>the quantity</w:t>
      </w:r>
      <w:r w:rsidR="00A86F2A">
        <w:t xml:space="preserve"> </w:t>
      </w:r>
      <w:r>
        <w:t xml:space="preserve">of letters available for bulk printing.  </w:t>
      </w:r>
    </w:p>
    <w:p w14:paraId="779F9A88" w14:textId="1B47F4A5" w:rsidR="00AE70C7" w:rsidRDefault="00AE70C7" w:rsidP="006C3C3F">
      <w:pPr>
        <w:pStyle w:val="OrderedList"/>
        <w:numPr>
          <w:ilvl w:val="0"/>
          <w:numId w:val="318"/>
        </w:numPr>
        <w:jc w:val="both"/>
      </w:pPr>
      <w:r>
        <w:t xml:space="preserve">Authorized users can also auto-complete the steps associated with the letter generation and auto-save the letters on the Documents tab of the corresponding loan. To do this, select the checkbox beside </w:t>
      </w:r>
      <w:r w:rsidRPr="00EF69C2">
        <w:rPr>
          <w:b/>
        </w:rPr>
        <w:t>Auto Complete and Auto Image</w:t>
      </w:r>
      <w:r>
        <w:t xml:space="preserve"> and click </w:t>
      </w:r>
      <w:r w:rsidRPr="00EF69C2">
        <w:rPr>
          <w:b/>
        </w:rPr>
        <w:t>OK.</w:t>
      </w:r>
      <w:r w:rsidR="008D7ED3">
        <w:rPr>
          <w:b/>
        </w:rPr>
        <w:t xml:space="preserve"> For the Step “Welcome Letter Sent” the user </w:t>
      </w:r>
      <w:r w:rsidR="00130221">
        <w:rPr>
          <w:b/>
        </w:rPr>
        <w:t>can</w:t>
      </w:r>
      <w:r w:rsidR="008D7ED3">
        <w:rPr>
          <w:b/>
        </w:rPr>
        <w:t xml:space="preserve">not select the checkboxes Auto Complete and Auto Image as these </w:t>
      </w:r>
      <w:r w:rsidR="00130221">
        <w:rPr>
          <w:b/>
        </w:rPr>
        <w:t>are</w:t>
      </w:r>
      <w:r w:rsidR="008D7ED3">
        <w:rPr>
          <w:b/>
        </w:rPr>
        <w:t xml:space="preserve"> automatically checked by the system. </w:t>
      </w:r>
    </w:p>
    <w:p w14:paraId="5C742224" w14:textId="0B5C8009" w:rsidR="00231BF7" w:rsidRDefault="00DD42E2" w:rsidP="00106345">
      <w:pPr>
        <w:pStyle w:val="BodyText"/>
        <w:jc w:val="center"/>
        <w:rPr>
          <w:noProof/>
        </w:rPr>
      </w:pPr>
      <w:r w:rsidRPr="00DD42E2">
        <w:rPr>
          <w:noProof/>
        </w:rPr>
        <w:t xml:space="preserve"> </w:t>
      </w:r>
      <w:r w:rsidR="00A02284" w:rsidRPr="00A02284">
        <w:rPr>
          <w:noProof/>
        </w:rPr>
        <w:t xml:space="preserve"> </w:t>
      </w:r>
      <w:r w:rsidR="00A02284">
        <w:rPr>
          <w:noProof/>
        </w:rPr>
        <w:drawing>
          <wp:inline distT="0" distB="0" distL="0" distR="0" wp14:anchorId="5EF1B298" wp14:editId="6C487CFC">
            <wp:extent cx="2908449" cy="1600282"/>
            <wp:effectExtent l="19050" t="19050" r="25400" b="19050"/>
            <wp:docPr id="197" name="Picture 197"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 name="Picture 197" descr="Graphical user interface, text, application, chat or text message&#10;&#10;Description automatically generated"/>
                    <pic:cNvPicPr/>
                  </pic:nvPicPr>
                  <pic:blipFill>
                    <a:blip r:embed="rId496"/>
                    <a:stretch>
                      <a:fillRect/>
                    </a:stretch>
                  </pic:blipFill>
                  <pic:spPr>
                    <a:xfrm>
                      <a:off x="0" y="0"/>
                      <a:ext cx="2908449" cy="1600282"/>
                    </a:xfrm>
                    <a:prstGeom prst="rect">
                      <a:avLst/>
                    </a:prstGeom>
                    <a:ln w="19050">
                      <a:solidFill>
                        <a:schemeClr val="accent1"/>
                      </a:solidFill>
                    </a:ln>
                  </pic:spPr>
                </pic:pic>
              </a:graphicData>
            </a:graphic>
          </wp:inline>
        </w:drawing>
      </w:r>
    </w:p>
    <w:p w14:paraId="34A2CD77" w14:textId="5F1435BC" w:rsidR="00DD42E2" w:rsidRDefault="00DD42E2" w:rsidP="00DD42E2">
      <w:pPr>
        <w:pStyle w:val="FigureCaption0"/>
      </w:pPr>
      <w:bookmarkStart w:id="5007" w:name="_Toc230164328"/>
      <w:r w:rsidRPr="002C4662">
        <w:t>Figure</w:t>
      </w:r>
      <w:r>
        <w:t xml:space="preserv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13</w:t>
      </w:r>
      <w:r>
        <w:rPr>
          <w:noProof/>
        </w:rPr>
        <w:fldChar w:fldCharType="end"/>
      </w:r>
      <w:r>
        <w:t>: Bulk Printing – Selecting Auto Complete and Auto Image</w:t>
      </w:r>
      <w:bookmarkEnd w:id="5007"/>
    </w:p>
    <w:p w14:paraId="7F61AC28" w14:textId="77777777" w:rsidR="00DD42E2" w:rsidRDefault="00DD42E2" w:rsidP="00106345">
      <w:pPr>
        <w:pStyle w:val="BodyText"/>
        <w:jc w:val="center"/>
        <w:rPr>
          <w:noProof/>
        </w:rPr>
      </w:pPr>
    </w:p>
    <w:p w14:paraId="41E05F48" w14:textId="77777777" w:rsidR="00AE70C7" w:rsidRDefault="00AE70C7" w:rsidP="006C3C3F">
      <w:pPr>
        <w:pStyle w:val="OrderedList"/>
        <w:numPr>
          <w:ilvl w:val="0"/>
          <w:numId w:val="318"/>
        </w:numPr>
        <w:jc w:val="both"/>
      </w:pPr>
      <w:r w:rsidRPr="00AE70C7">
        <w:t xml:space="preserve">A print message window is displayed warning the user that it may take some time to generate the PDF; </w:t>
      </w:r>
      <w:r>
        <w:t xml:space="preserve">Click </w:t>
      </w:r>
      <w:r w:rsidRPr="00DD42E2">
        <w:rPr>
          <w:b/>
          <w:bCs/>
        </w:rPr>
        <w:t>YES</w:t>
      </w:r>
      <w:r>
        <w:t xml:space="preserve"> to print or </w:t>
      </w:r>
      <w:r w:rsidRPr="00DD42E2">
        <w:rPr>
          <w:b/>
          <w:bCs/>
        </w:rPr>
        <w:t>NO</w:t>
      </w:r>
      <w:r>
        <w:t xml:space="preserve"> to cancel</w:t>
      </w:r>
      <w:r w:rsidRPr="00EF69C2">
        <w:rPr>
          <w:b/>
        </w:rPr>
        <w:t>.</w:t>
      </w:r>
    </w:p>
    <w:p w14:paraId="4816898C" w14:textId="64A58897" w:rsidR="00DD42E2" w:rsidRDefault="007E0166" w:rsidP="00106345">
      <w:pPr>
        <w:pStyle w:val="BodyText"/>
        <w:jc w:val="center"/>
      </w:pPr>
      <w:r w:rsidRPr="007E0166">
        <w:rPr>
          <w:bCs w:val="0"/>
        </w:rPr>
        <w:t xml:space="preserve"> </w:t>
      </w:r>
      <w:r>
        <w:rPr>
          <w:bCs w:val="0"/>
          <w:noProof/>
        </w:rPr>
        <w:drawing>
          <wp:inline distT="0" distB="0" distL="0" distR="0" wp14:anchorId="5F7B91AE" wp14:editId="6B718136">
            <wp:extent cx="2254397" cy="1120427"/>
            <wp:effectExtent l="0" t="0" r="0" b="3810"/>
            <wp:docPr id="6" name="Picture 6"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Graphical user interface, text, application, chat or text message&#10;&#10;Description automatically generated"/>
                    <pic:cNvPicPr>
                      <a:picLocks noChangeAspect="1" noChangeArrowheads="1"/>
                    </pic:cNvPicPr>
                  </pic:nvPicPr>
                  <pic:blipFill>
                    <a:blip r:embed="rId497">
                      <a:extLst>
                        <a:ext uri="{28A0092B-C50C-407E-A947-70E740481C1C}">
                          <a14:useLocalDpi xmlns:a14="http://schemas.microsoft.com/office/drawing/2010/main" val="0"/>
                        </a:ext>
                      </a:extLst>
                    </a:blip>
                    <a:srcRect/>
                    <a:stretch>
                      <a:fillRect/>
                    </a:stretch>
                  </pic:blipFill>
                  <pic:spPr bwMode="auto">
                    <a:xfrm>
                      <a:off x="0" y="0"/>
                      <a:ext cx="2272533" cy="1129440"/>
                    </a:xfrm>
                    <a:prstGeom prst="rect">
                      <a:avLst/>
                    </a:prstGeom>
                    <a:noFill/>
                    <a:ln>
                      <a:noFill/>
                    </a:ln>
                  </pic:spPr>
                </pic:pic>
              </a:graphicData>
            </a:graphic>
          </wp:inline>
        </w:drawing>
      </w:r>
    </w:p>
    <w:p w14:paraId="308EB142" w14:textId="00078EDF" w:rsidR="00DD42E2" w:rsidRDefault="00DD42E2" w:rsidP="00DD42E2">
      <w:pPr>
        <w:pStyle w:val="FigureCaption0"/>
      </w:pPr>
      <w:bookmarkStart w:id="5008" w:name="_Toc230164329"/>
      <w:r w:rsidRPr="002C4662">
        <w:t>Figure</w:t>
      </w:r>
      <w:r>
        <w:t xml:space="preserv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14</w:t>
      </w:r>
      <w:r>
        <w:rPr>
          <w:noProof/>
        </w:rPr>
        <w:fldChar w:fldCharType="end"/>
      </w:r>
      <w:r>
        <w:t>: Bulk Printing – Verify Print</w:t>
      </w:r>
      <w:bookmarkEnd w:id="5008"/>
    </w:p>
    <w:p w14:paraId="45D81F1F" w14:textId="273F6AA9" w:rsidR="00231BF7" w:rsidRDefault="00231BF7" w:rsidP="001879BA">
      <w:pPr>
        <w:pStyle w:val="BodyText"/>
      </w:pPr>
      <w:r>
        <w:t>For the selected letter, the PDF document is displayed with the letters for each of the FHA case numbers.</w:t>
      </w:r>
    </w:p>
    <w:p w14:paraId="0D01F1D7" w14:textId="7A822B9E" w:rsidR="00231BF7" w:rsidRDefault="00231BF7" w:rsidP="00F72E8F">
      <w:pPr>
        <w:pStyle w:val="Heading3"/>
        <w:ind w:left="1080" w:hanging="1080"/>
        <w:jc w:val="both"/>
      </w:pPr>
      <w:bookmarkStart w:id="5009" w:name="_Toc315162292"/>
      <w:bookmarkStart w:id="5010" w:name="_Toc315634060"/>
      <w:bookmarkStart w:id="5011" w:name="_Toc11334998"/>
      <w:bookmarkStart w:id="5012" w:name="_Toc74052236"/>
      <w:bookmarkStart w:id="5013" w:name="_Toc90643621"/>
      <w:bookmarkStart w:id="5014" w:name="_Toc230163567"/>
      <w:r>
        <w:t>Closed Loan Files</w:t>
      </w:r>
      <w:bookmarkEnd w:id="5009"/>
      <w:bookmarkEnd w:id="5010"/>
      <w:bookmarkEnd w:id="5011"/>
      <w:bookmarkEnd w:id="5012"/>
      <w:bookmarkEnd w:id="5013"/>
      <w:r w:rsidR="009B713E">
        <w:t xml:space="preserve"> Report</w:t>
      </w:r>
      <w:bookmarkEnd w:id="5014"/>
      <w:r w:rsidR="009B713E">
        <w:t xml:space="preserve"> </w:t>
      </w:r>
      <w:r w:rsidR="00BB3E2D">
        <w:fldChar w:fldCharType="begin"/>
      </w:r>
      <w:r w:rsidR="00BB3E2D">
        <w:instrText xml:space="preserve"> XE "</w:instrText>
      </w:r>
      <w:r w:rsidR="00BB3E2D" w:rsidRPr="003A5792">
        <w:instrText>Closed Loan Files</w:instrText>
      </w:r>
      <w:r w:rsidR="00BB3E2D">
        <w:instrText xml:space="preserve"> Report" </w:instrText>
      </w:r>
      <w:r w:rsidR="00BB3E2D">
        <w:fldChar w:fldCharType="end"/>
      </w:r>
    </w:p>
    <w:p w14:paraId="1EA77EF4" w14:textId="7558FE7F" w:rsidR="00231BF7" w:rsidRDefault="00231BF7" w:rsidP="001879BA">
      <w:pPr>
        <w:pStyle w:val="BodyText"/>
      </w:pPr>
      <w:r>
        <w:t xml:space="preserve">The Closed Loan Files Report enables authorized users to view the terminated loans via the terminated transactions generated in the </w:t>
      </w:r>
      <w:r w:rsidR="00FC3979">
        <w:t>SM</w:t>
      </w:r>
      <w:r>
        <w:t xml:space="preserve">.  </w:t>
      </w:r>
    </w:p>
    <w:p w14:paraId="1ABE12D0" w14:textId="1FF83AFF" w:rsidR="00231BF7" w:rsidRDefault="00A252AB" w:rsidP="00106345">
      <w:pPr>
        <w:pStyle w:val="BodyText"/>
        <w:jc w:val="center"/>
        <w:rPr>
          <w:noProof/>
        </w:rPr>
      </w:pPr>
      <w:r>
        <w:rPr>
          <w:noProof/>
        </w:rPr>
        <w:drawing>
          <wp:inline distT="0" distB="0" distL="0" distR="0" wp14:anchorId="10FBFC1E" wp14:editId="2E03B635">
            <wp:extent cx="4311981" cy="1617908"/>
            <wp:effectExtent l="19050" t="19050" r="12700" b="20955"/>
            <wp:docPr id="9889040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8904056" name=""/>
                    <pic:cNvPicPr/>
                  </pic:nvPicPr>
                  <pic:blipFill>
                    <a:blip r:embed="rId498"/>
                    <a:stretch>
                      <a:fillRect/>
                    </a:stretch>
                  </pic:blipFill>
                  <pic:spPr>
                    <a:xfrm>
                      <a:off x="0" y="0"/>
                      <a:ext cx="4332070" cy="1625446"/>
                    </a:xfrm>
                    <a:prstGeom prst="rect">
                      <a:avLst/>
                    </a:prstGeom>
                    <a:ln w="19050">
                      <a:solidFill>
                        <a:srgbClr val="0070C0"/>
                      </a:solidFill>
                    </a:ln>
                  </pic:spPr>
                </pic:pic>
              </a:graphicData>
            </a:graphic>
          </wp:inline>
        </w:drawing>
      </w:r>
      <w:r w:rsidR="004F22EB" w:rsidRPr="004F22EB">
        <w:rPr>
          <w:noProof/>
        </w:rPr>
        <w:t xml:space="preserve"> </w:t>
      </w:r>
    </w:p>
    <w:p w14:paraId="7A85DAED" w14:textId="6CA47349" w:rsidR="00A7304B" w:rsidRDefault="00A7304B" w:rsidP="00106345">
      <w:pPr>
        <w:pStyle w:val="BodyText"/>
        <w:jc w:val="center"/>
      </w:pPr>
    </w:p>
    <w:p w14:paraId="4A5D5A65" w14:textId="51CF922E" w:rsidR="003D7A71" w:rsidRDefault="003D7A71" w:rsidP="003D7A71">
      <w:pPr>
        <w:pStyle w:val="FigureCaption0"/>
      </w:pPr>
      <w:bookmarkStart w:id="5015" w:name="_Toc74053195"/>
      <w:bookmarkStart w:id="5016" w:name="_Toc90644576"/>
      <w:bookmarkStart w:id="5017" w:name="_Toc23016433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t xml:space="preserve">: </w:t>
      </w:r>
      <w:r w:rsidRPr="003D7A71">
        <w:t xml:space="preserve"> </w:t>
      </w:r>
      <w:r>
        <w:t>Closed Loan Files Report</w:t>
      </w:r>
      <w:bookmarkEnd w:id="5015"/>
      <w:bookmarkEnd w:id="5016"/>
      <w:bookmarkEnd w:id="5017"/>
    </w:p>
    <w:p w14:paraId="3CCC9FBF" w14:textId="77777777" w:rsidR="00231BF7" w:rsidRDefault="00231BF7" w:rsidP="001879BA">
      <w:pPr>
        <w:pStyle w:val="BodyText"/>
      </w:pPr>
      <w:r>
        <w:t>To generate this report:</w:t>
      </w:r>
    </w:p>
    <w:p w14:paraId="111935B6" w14:textId="77777777" w:rsidR="00231BF7" w:rsidRDefault="00231BF7" w:rsidP="006C3C3F">
      <w:pPr>
        <w:pStyle w:val="OrderedList"/>
        <w:numPr>
          <w:ilvl w:val="0"/>
          <w:numId w:val="319"/>
        </w:numPr>
        <w:jc w:val="both"/>
      </w:pPr>
      <w:r>
        <w:t xml:space="preserve">Click on the </w:t>
      </w:r>
      <w:r w:rsidRPr="001445BE">
        <w:rPr>
          <w:b/>
        </w:rPr>
        <w:t>report link</w:t>
      </w:r>
      <w:r>
        <w:t xml:space="preserve"> on the left menu and the report search screen will display.</w:t>
      </w:r>
    </w:p>
    <w:p w14:paraId="0F2E39FF" w14:textId="77777777" w:rsidR="00231BF7" w:rsidRDefault="00231BF7" w:rsidP="006C3C3F">
      <w:pPr>
        <w:pStyle w:val="OrderedList"/>
        <w:numPr>
          <w:ilvl w:val="0"/>
          <w:numId w:val="319"/>
        </w:numPr>
        <w:jc w:val="both"/>
      </w:pPr>
      <w:r>
        <w:t xml:space="preserve">To narrow </w:t>
      </w:r>
      <w:r w:rsidRPr="00560045">
        <w:t>the</w:t>
      </w:r>
      <w:r>
        <w:t xml:space="preserve"> results of your report, you can filter by</w:t>
      </w:r>
      <w:r w:rsidRPr="00EA5C7E">
        <w:t>:</w:t>
      </w:r>
    </w:p>
    <w:p w14:paraId="7B73ABEC" w14:textId="77777777" w:rsidR="00231BF7" w:rsidRDefault="00231BF7" w:rsidP="00F874DE">
      <w:pPr>
        <w:pStyle w:val="UnorderedListIndent"/>
        <w:jc w:val="both"/>
      </w:pPr>
      <w:r>
        <w:t>Product Type</w:t>
      </w:r>
    </w:p>
    <w:p w14:paraId="1F977718" w14:textId="77777777" w:rsidR="00231BF7" w:rsidRDefault="00231BF7" w:rsidP="00F874DE">
      <w:pPr>
        <w:pStyle w:val="UnorderedListIndent"/>
        <w:jc w:val="both"/>
      </w:pPr>
      <w:r>
        <w:t>State</w:t>
      </w:r>
    </w:p>
    <w:p w14:paraId="48A171B6" w14:textId="77777777" w:rsidR="00231BF7" w:rsidRDefault="00231BF7" w:rsidP="00F874DE">
      <w:pPr>
        <w:pStyle w:val="UnorderedListIndent"/>
        <w:jc w:val="both"/>
      </w:pPr>
      <w:r>
        <w:t>Closed Transaction Date Range</w:t>
      </w:r>
    </w:p>
    <w:p w14:paraId="7494265C" w14:textId="72283C94" w:rsidR="00231BF7" w:rsidRPr="006741FE" w:rsidRDefault="00231BF7" w:rsidP="006C3C3F">
      <w:pPr>
        <w:pStyle w:val="OrderedList"/>
        <w:numPr>
          <w:ilvl w:val="0"/>
          <w:numId w:val="319"/>
        </w:numPr>
        <w:jc w:val="both"/>
      </w:pPr>
      <w:r w:rsidRPr="006741FE">
        <w:t xml:space="preserve">To limit </w:t>
      </w:r>
      <w:r>
        <w:t xml:space="preserve">the results of the </w:t>
      </w:r>
      <w:r w:rsidR="00100EA4">
        <w:t>report,</w:t>
      </w:r>
      <w:r>
        <w:t xml:space="preserve"> </w:t>
      </w:r>
      <w:r w:rsidRPr="006741FE">
        <w:t xml:space="preserve">if necessary, </w:t>
      </w:r>
      <w:r>
        <w:t xml:space="preserve">the user can </w:t>
      </w:r>
      <w:r w:rsidRPr="006741FE">
        <w:t>expand the selection boxes for:</w:t>
      </w:r>
    </w:p>
    <w:p w14:paraId="353C6D1E" w14:textId="77777777" w:rsidR="00231BF7" w:rsidRDefault="00231BF7" w:rsidP="00F874DE">
      <w:pPr>
        <w:pStyle w:val="UnorderedListIndent"/>
        <w:jc w:val="both"/>
      </w:pPr>
      <w:r>
        <w:t>Case Status</w:t>
      </w:r>
    </w:p>
    <w:p w14:paraId="6A32E9F1" w14:textId="77777777" w:rsidR="00231BF7" w:rsidRDefault="00231BF7" w:rsidP="00F874DE">
      <w:pPr>
        <w:pStyle w:val="UnorderedListIndent"/>
        <w:jc w:val="both"/>
      </w:pPr>
      <w:r>
        <w:t>Case Sub-status</w:t>
      </w:r>
    </w:p>
    <w:p w14:paraId="3E45BEC8" w14:textId="066D7827" w:rsidR="00231BF7" w:rsidRDefault="00231BF7" w:rsidP="006C3C3F">
      <w:pPr>
        <w:pStyle w:val="OrderedList"/>
        <w:numPr>
          <w:ilvl w:val="0"/>
          <w:numId w:val="319"/>
        </w:numPr>
        <w:jc w:val="both"/>
      </w:pPr>
      <w:r>
        <w:t xml:space="preserve">Click the </w:t>
      </w:r>
      <w:r w:rsidR="00100EA4" w:rsidRPr="00C57D8F">
        <w:rPr>
          <w:b/>
        </w:rPr>
        <w:t>Execute PDF</w:t>
      </w:r>
      <w:r w:rsidR="00100EA4">
        <w:rPr>
          <w:b/>
        </w:rPr>
        <w:t>, Execute Excel</w:t>
      </w:r>
      <w:r w:rsidR="00100EA4">
        <w:t xml:space="preserve"> or </w:t>
      </w:r>
      <w:r w:rsidR="00100EA4" w:rsidRPr="00C57D8F">
        <w:rPr>
          <w:b/>
        </w:rPr>
        <w:t xml:space="preserve">Execute </w:t>
      </w:r>
      <w:r w:rsidR="00100EA4">
        <w:rPr>
          <w:b/>
        </w:rPr>
        <w:t>CSV</w:t>
      </w:r>
      <w:r w:rsidR="00100EA4">
        <w:t xml:space="preserve"> </w:t>
      </w:r>
      <w:r>
        <w:t>link</w:t>
      </w:r>
      <w:r w:rsidR="007E4721">
        <w:t>.</w:t>
      </w:r>
    </w:p>
    <w:p w14:paraId="79CE0733" w14:textId="31420E0A" w:rsidR="00231BF7" w:rsidRDefault="008732B9" w:rsidP="001879BA">
      <w:pPr>
        <w:pStyle w:val="BodyText"/>
      </w:pPr>
      <w:r>
        <w:t>T</w:t>
      </w:r>
      <w:r w:rsidR="00231BF7" w:rsidRPr="00F67639">
        <w:t xml:space="preserve">he following </w:t>
      </w:r>
      <w:r>
        <w:t>results</w:t>
      </w:r>
      <w:r w:rsidRPr="00F67639">
        <w:t xml:space="preserve"> </w:t>
      </w:r>
      <w:r w:rsidR="00231BF7" w:rsidRPr="00F67639">
        <w:t>are displayed</w:t>
      </w:r>
      <w:r w:rsidR="0062010A">
        <w:t xml:space="preserve"> (please note: PDF results may differ)</w:t>
      </w:r>
      <w:r w:rsidR="00231BF7" w:rsidRPr="00F67639">
        <w:t xml:space="preserve">: </w:t>
      </w:r>
    </w:p>
    <w:p w14:paraId="6FF7369F" w14:textId="3571B16D" w:rsidR="00231BF7" w:rsidRDefault="0062010A" w:rsidP="001879BA">
      <w:pPr>
        <w:pStyle w:val="BodyText"/>
      </w:pPr>
      <w:r>
        <w:t xml:space="preserve">Servicer Name, Investor Name, </w:t>
      </w:r>
      <w:r w:rsidR="00A252AB">
        <w:t xml:space="preserve">FHA Case No, Loan Skey, </w:t>
      </w:r>
      <w:r>
        <w:t>Product Type Skey, Product Type Desc, Loan Status, Loan Status Desc, Loan Sub</w:t>
      </w:r>
      <w:r w:rsidR="005407B2">
        <w:t>-</w:t>
      </w:r>
      <w:r>
        <w:t>Status Code, Loan Sub</w:t>
      </w:r>
      <w:r w:rsidR="005407B2">
        <w:t>-</w:t>
      </w:r>
      <w:r>
        <w:t xml:space="preserve">Status, Lender Skey, Lender Name, Status Code, </w:t>
      </w:r>
      <w:r w:rsidR="00231BF7" w:rsidRPr="00F67639">
        <w:t>Borrower Name, Property Address, Signed Date, Assign</w:t>
      </w:r>
      <w:r>
        <w:t xml:space="preserve"> Record</w:t>
      </w:r>
      <w:r w:rsidR="00231BF7" w:rsidRPr="00F67639">
        <w:t xml:space="preserve"> Date, </w:t>
      </w:r>
      <w:r w:rsidR="008A3439">
        <w:t xml:space="preserve">Closed Trans Date, Prop Address, </w:t>
      </w:r>
      <w:r w:rsidR="00D15A88">
        <w:t>Prop City, Prop ZIP</w:t>
      </w:r>
      <w:r w:rsidR="002A573C">
        <w:t>,</w:t>
      </w:r>
      <w:r w:rsidR="00D15A88">
        <w:t xml:space="preserve"> and Prop County.</w:t>
      </w:r>
    </w:p>
    <w:p w14:paraId="6B6EE93F" w14:textId="77777777" w:rsidR="00C9021D" w:rsidRDefault="00C9021D" w:rsidP="00C9021D">
      <w:pPr>
        <w:pStyle w:val="Heading3"/>
        <w:ind w:left="1080" w:hanging="1080"/>
        <w:jc w:val="both"/>
      </w:pPr>
      <w:bookmarkStart w:id="5018" w:name="_Toc230163568"/>
      <w:bookmarkStart w:id="5019" w:name="_Toc315162293"/>
      <w:bookmarkStart w:id="5020" w:name="_Toc315634061"/>
      <w:bookmarkStart w:id="5021" w:name="_Toc11334999"/>
      <w:bookmarkStart w:id="5022" w:name="_Toc74052237"/>
      <w:bookmarkStart w:id="5023" w:name="_Toc90643622"/>
      <w:r w:rsidRPr="00C9021D">
        <w:t>Contact</w:t>
      </w:r>
      <w:r w:rsidRPr="00C9021D">
        <w:rPr>
          <w:b w:val="0"/>
          <w:bCs w:val="0"/>
        </w:rPr>
        <w:t xml:space="preserve"> </w:t>
      </w:r>
      <w:r w:rsidRPr="00C9021D">
        <w:t xml:space="preserve">Information </w:t>
      </w:r>
      <w:r w:rsidRPr="00C9021D">
        <w:rPr>
          <w:bCs w:val="0"/>
        </w:rPr>
        <w:t>Report</w:t>
      </w:r>
      <w:bookmarkEnd w:id="5018"/>
      <w:r>
        <w:fldChar w:fldCharType="begin"/>
      </w:r>
      <w:r>
        <w:instrText xml:space="preserve"> XE "</w:instrText>
      </w:r>
      <w:r w:rsidRPr="003A5792">
        <w:instrText>Closed Loan Files</w:instrText>
      </w:r>
      <w:r>
        <w:instrText xml:space="preserve"> Report" </w:instrText>
      </w:r>
      <w:r>
        <w:fldChar w:fldCharType="end"/>
      </w:r>
    </w:p>
    <w:p w14:paraId="18F716B1" w14:textId="32B3E47F" w:rsidR="00C9021D" w:rsidRDefault="00C9021D" w:rsidP="00C9021D">
      <w:pPr>
        <w:pStyle w:val="BodyText"/>
      </w:pPr>
      <w:r>
        <w:t xml:space="preserve">The </w:t>
      </w:r>
      <w:r w:rsidRPr="005C0651">
        <w:t>Contact Information</w:t>
      </w:r>
      <w:r w:rsidRPr="00C9021D">
        <w:t xml:space="preserve"> </w:t>
      </w:r>
      <w:r w:rsidRPr="00C9021D">
        <w:rPr>
          <w:bCs w:val="0"/>
        </w:rPr>
        <w:t>Report</w:t>
      </w:r>
      <w:r>
        <w:t xml:space="preserve"> enables authorized users to view phone numbers and mailing addresses within each loan from every available contact on the loan. </w:t>
      </w:r>
    </w:p>
    <w:p w14:paraId="4F24EF0B" w14:textId="2461EA16" w:rsidR="005407B2" w:rsidRDefault="005407B2" w:rsidP="00C9021D">
      <w:pPr>
        <w:pStyle w:val="BodyText"/>
        <w:jc w:val="center"/>
        <w:rPr>
          <w:noProof/>
        </w:rPr>
      </w:pPr>
    </w:p>
    <w:p w14:paraId="5A2E4111" w14:textId="5E7E8EAD" w:rsidR="00C9021D" w:rsidRDefault="005407B2" w:rsidP="00C9021D">
      <w:pPr>
        <w:pStyle w:val="BodyText"/>
        <w:jc w:val="center"/>
        <w:rPr>
          <w:noProof/>
        </w:rPr>
      </w:pPr>
      <w:r>
        <w:rPr>
          <w:noProof/>
        </w:rPr>
        <w:drawing>
          <wp:inline distT="0" distB="0" distL="0" distR="0" wp14:anchorId="38347497" wp14:editId="40D32DEC">
            <wp:extent cx="3446509" cy="1419485"/>
            <wp:effectExtent l="19050" t="19050" r="20955" b="28575"/>
            <wp:docPr id="359447404"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447404" name="Picture 1" descr="A screenshot of a computer screen&#10;&#10;AI-generated content may be incorrect."/>
                    <pic:cNvPicPr/>
                  </pic:nvPicPr>
                  <pic:blipFill>
                    <a:blip r:embed="rId499"/>
                    <a:stretch>
                      <a:fillRect/>
                    </a:stretch>
                  </pic:blipFill>
                  <pic:spPr>
                    <a:xfrm>
                      <a:off x="0" y="0"/>
                      <a:ext cx="3454139" cy="1422628"/>
                    </a:xfrm>
                    <a:prstGeom prst="rect">
                      <a:avLst/>
                    </a:prstGeom>
                    <a:ln w="19050">
                      <a:solidFill>
                        <a:srgbClr val="0070C0"/>
                      </a:solidFill>
                    </a:ln>
                  </pic:spPr>
                </pic:pic>
              </a:graphicData>
            </a:graphic>
          </wp:inline>
        </w:drawing>
      </w:r>
      <w:r w:rsidR="00C9021D" w:rsidRPr="004F22EB">
        <w:rPr>
          <w:noProof/>
        </w:rPr>
        <w:t xml:space="preserve"> </w:t>
      </w:r>
    </w:p>
    <w:p w14:paraId="3B830EEE" w14:textId="394A02BC" w:rsidR="00C9021D" w:rsidRDefault="00C9021D" w:rsidP="00C9021D">
      <w:pPr>
        <w:pStyle w:val="FigureCaption0"/>
      </w:pPr>
      <w:bookmarkStart w:id="5024" w:name="_Toc230164331"/>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16</w:t>
      </w:r>
      <w:r>
        <w:rPr>
          <w:noProof/>
        </w:rPr>
        <w:fldChar w:fldCharType="end"/>
      </w:r>
      <w:r>
        <w:t xml:space="preserve">: </w:t>
      </w:r>
      <w:r w:rsidRPr="003D7A71">
        <w:t xml:space="preserve"> </w:t>
      </w:r>
      <w:r w:rsidRPr="00C55FB1">
        <w:t>Contact Information</w:t>
      </w:r>
      <w:r w:rsidRPr="00C9021D">
        <w:t xml:space="preserve"> </w:t>
      </w:r>
      <w:r w:rsidRPr="00C9021D">
        <w:rPr>
          <w:bCs/>
        </w:rPr>
        <w:t>Report</w:t>
      </w:r>
      <w:bookmarkEnd w:id="5024"/>
    </w:p>
    <w:p w14:paraId="2DE08D90" w14:textId="77777777" w:rsidR="00C9021D" w:rsidRDefault="00C9021D" w:rsidP="00C9021D">
      <w:pPr>
        <w:pStyle w:val="BodyText"/>
      </w:pPr>
      <w:r>
        <w:t>To generate this report:</w:t>
      </w:r>
    </w:p>
    <w:p w14:paraId="1AA3A3A2" w14:textId="77777777" w:rsidR="00C9021D" w:rsidRDefault="00C9021D" w:rsidP="006C3C3F">
      <w:pPr>
        <w:pStyle w:val="OrderedList"/>
        <w:numPr>
          <w:ilvl w:val="0"/>
          <w:numId w:val="410"/>
        </w:numPr>
        <w:jc w:val="both"/>
      </w:pPr>
      <w:r>
        <w:t xml:space="preserve">Click on the </w:t>
      </w:r>
      <w:r w:rsidRPr="001445BE">
        <w:rPr>
          <w:b/>
        </w:rPr>
        <w:t>report link</w:t>
      </w:r>
      <w:r>
        <w:t xml:space="preserve"> on the left menu and the report search screen will display.</w:t>
      </w:r>
    </w:p>
    <w:p w14:paraId="12C93AEC" w14:textId="77777777" w:rsidR="00C9021D" w:rsidRDefault="00C9021D" w:rsidP="006C3C3F">
      <w:pPr>
        <w:pStyle w:val="OrderedList"/>
        <w:numPr>
          <w:ilvl w:val="0"/>
          <w:numId w:val="410"/>
        </w:numPr>
        <w:jc w:val="both"/>
      </w:pPr>
      <w:r>
        <w:t xml:space="preserve">To narrow </w:t>
      </w:r>
      <w:r w:rsidRPr="00560045">
        <w:t>the</w:t>
      </w:r>
      <w:r>
        <w:t xml:space="preserve"> results of your report, you can filter by</w:t>
      </w:r>
      <w:r w:rsidRPr="00EA5C7E">
        <w:t>:</w:t>
      </w:r>
    </w:p>
    <w:p w14:paraId="4CE624A2" w14:textId="77777777" w:rsidR="00C9021D" w:rsidRDefault="00C9021D" w:rsidP="00C9021D">
      <w:pPr>
        <w:pStyle w:val="UnorderedListIndent"/>
        <w:jc w:val="both"/>
      </w:pPr>
      <w:r>
        <w:t>FHA Case #</w:t>
      </w:r>
    </w:p>
    <w:p w14:paraId="34183DD5" w14:textId="77777777" w:rsidR="00C9021D" w:rsidRDefault="00C9021D" w:rsidP="00C9021D">
      <w:pPr>
        <w:pStyle w:val="UnorderedListIndent"/>
        <w:jc w:val="both"/>
      </w:pPr>
      <w:r>
        <w:t>Loan Skey</w:t>
      </w:r>
    </w:p>
    <w:p w14:paraId="2108EC32" w14:textId="77777777" w:rsidR="00C9021D" w:rsidRDefault="00C9021D" w:rsidP="00C9021D">
      <w:pPr>
        <w:pStyle w:val="UnorderedListIndent"/>
        <w:jc w:val="both"/>
      </w:pPr>
      <w:r>
        <w:t>Case Status</w:t>
      </w:r>
    </w:p>
    <w:p w14:paraId="6E5A0F81" w14:textId="77777777" w:rsidR="00C9021D" w:rsidRDefault="00C9021D" w:rsidP="00C9021D">
      <w:pPr>
        <w:pStyle w:val="UnorderedListIndent"/>
        <w:jc w:val="both"/>
      </w:pPr>
      <w:r>
        <w:t>Case Sub Status</w:t>
      </w:r>
    </w:p>
    <w:p w14:paraId="1011C3CC" w14:textId="77777777" w:rsidR="00C9021D" w:rsidRDefault="00C9021D" w:rsidP="00C9021D">
      <w:pPr>
        <w:pStyle w:val="UnorderedListIndent"/>
        <w:jc w:val="both"/>
      </w:pPr>
      <w:r>
        <w:t>State</w:t>
      </w:r>
    </w:p>
    <w:p w14:paraId="14912D5F" w14:textId="77777777" w:rsidR="00C9021D" w:rsidRDefault="00C9021D" w:rsidP="00C9021D">
      <w:pPr>
        <w:pStyle w:val="UnorderedListIndent"/>
        <w:jc w:val="both"/>
      </w:pPr>
      <w:r>
        <w:t>Endorsed Date</w:t>
      </w:r>
    </w:p>
    <w:p w14:paraId="20865B33" w14:textId="77777777" w:rsidR="00C9021D" w:rsidRDefault="00C9021D" w:rsidP="006C3C3F">
      <w:pPr>
        <w:pStyle w:val="OrderedList"/>
        <w:numPr>
          <w:ilvl w:val="0"/>
          <w:numId w:val="410"/>
        </w:numPr>
        <w:jc w:val="both"/>
      </w:pPr>
      <w:r>
        <w:t>Click the</w:t>
      </w:r>
      <w:r>
        <w:rPr>
          <w:b/>
        </w:rPr>
        <w:t xml:space="preserve"> Execute Excel</w:t>
      </w:r>
      <w:r>
        <w:t xml:space="preserve"> or </w:t>
      </w:r>
      <w:r w:rsidRPr="00C57D8F">
        <w:rPr>
          <w:b/>
        </w:rPr>
        <w:t xml:space="preserve">Execute </w:t>
      </w:r>
      <w:r>
        <w:rPr>
          <w:b/>
        </w:rPr>
        <w:t>CSV</w:t>
      </w:r>
      <w:r>
        <w:t xml:space="preserve"> link.</w:t>
      </w:r>
    </w:p>
    <w:p w14:paraId="5D656428" w14:textId="77777777" w:rsidR="00C9021D" w:rsidRDefault="00C9021D" w:rsidP="00C9021D">
      <w:pPr>
        <w:pStyle w:val="BodyText"/>
      </w:pPr>
      <w:r>
        <w:t>The following results are displayed</w:t>
      </w:r>
      <w:r w:rsidRPr="00F67639">
        <w:t xml:space="preserve">: </w:t>
      </w:r>
    </w:p>
    <w:p w14:paraId="15C027F4" w14:textId="5B5E19D1" w:rsidR="00C9021D" w:rsidRDefault="00C9021D" w:rsidP="00C9021D">
      <w:pPr>
        <w:autoSpaceDE w:val="0"/>
        <w:autoSpaceDN w:val="0"/>
        <w:spacing w:after="0" w:line="240" w:lineRule="auto"/>
        <w:rPr>
          <w:rFonts w:asciiTheme="majorHAnsi" w:eastAsia="Times New Roman" w:hAnsiTheme="majorHAnsi"/>
        </w:rPr>
      </w:pPr>
      <w:r w:rsidRPr="004D59F7">
        <w:rPr>
          <w:rFonts w:asciiTheme="majorHAnsi" w:hAnsiTheme="majorHAnsi"/>
        </w:rPr>
        <w:t>Loan Skey, FHA Case N</w:t>
      </w:r>
      <w:r w:rsidR="005407B2">
        <w:rPr>
          <w:rFonts w:asciiTheme="majorHAnsi" w:hAnsiTheme="majorHAnsi"/>
        </w:rPr>
        <w:t>o</w:t>
      </w:r>
      <w:r w:rsidRPr="004D59F7">
        <w:rPr>
          <w:rFonts w:asciiTheme="majorHAnsi" w:hAnsiTheme="majorHAnsi"/>
        </w:rPr>
        <w:t xml:space="preserve">, </w:t>
      </w:r>
      <w:r w:rsidRPr="004D59F7">
        <w:rPr>
          <w:rFonts w:asciiTheme="majorHAnsi" w:eastAsia="Times New Roman" w:hAnsiTheme="majorHAnsi"/>
        </w:rPr>
        <w:t>Case Status, Case Sub-Status, Servicer Name, Closing Date, Origination Date (if applicable), Borrower Last Name, Borrower First Name, Property Address, Property City, Property State, Property Zip, Property County, Contact Type, Contact Type Description (if applicable), Contact First Name, Contact Last Name, Contact Address 1 , Contact Address 2, Contact City, Contact State , Contact Zip, Contact Language, Contact Death Date, Contact Email, Is Authorized Contact Checked (Y/N), Contact Home</w:t>
      </w:r>
      <w:r w:rsidR="00622557">
        <w:rPr>
          <w:rFonts w:asciiTheme="majorHAnsi" w:eastAsia="Times New Roman" w:hAnsiTheme="majorHAnsi"/>
        </w:rPr>
        <w:t xml:space="preserve"> Number</w:t>
      </w:r>
      <w:r w:rsidRPr="004D59F7">
        <w:rPr>
          <w:rFonts w:asciiTheme="majorHAnsi" w:eastAsia="Times New Roman" w:hAnsiTheme="majorHAnsi"/>
        </w:rPr>
        <w:t xml:space="preserve">, Contact Work </w:t>
      </w:r>
      <w:r w:rsidR="00622557">
        <w:rPr>
          <w:rFonts w:asciiTheme="majorHAnsi" w:eastAsia="Times New Roman" w:hAnsiTheme="majorHAnsi"/>
        </w:rPr>
        <w:t>Number</w:t>
      </w:r>
      <w:r w:rsidRPr="004D59F7">
        <w:rPr>
          <w:rFonts w:asciiTheme="majorHAnsi" w:eastAsia="Times New Roman" w:hAnsiTheme="majorHAnsi"/>
        </w:rPr>
        <w:t xml:space="preserve">, Contact Cell </w:t>
      </w:r>
      <w:r w:rsidR="00622557">
        <w:rPr>
          <w:rFonts w:asciiTheme="majorHAnsi" w:eastAsia="Times New Roman" w:hAnsiTheme="majorHAnsi"/>
        </w:rPr>
        <w:t>Number</w:t>
      </w:r>
      <w:r w:rsidRPr="004D59F7">
        <w:rPr>
          <w:rFonts w:asciiTheme="majorHAnsi" w:eastAsia="Times New Roman" w:hAnsiTheme="majorHAnsi"/>
        </w:rPr>
        <w:t>, Contact Mailing Information Address 1, Contact Mailing Information Address 2, Contact Mailing Information City, Contact Mailing Information State,</w:t>
      </w:r>
      <w:r>
        <w:rPr>
          <w:rFonts w:asciiTheme="majorHAnsi" w:eastAsia="Times New Roman" w:hAnsiTheme="majorHAnsi"/>
        </w:rPr>
        <w:t xml:space="preserve"> and</w:t>
      </w:r>
      <w:r w:rsidRPr="004D59F7">
        <w:rPr>
          <w:rFonts w:asciiTheme="majorHAnsi" w:eastAsia="Times New Roman" w:hAnsiTheme="majorHAnsi"/>
        </w:rPr>
        <w:t xml:space="preserve"> Contact Mailing Information Zip</w:t>
      </w:r>
    </w:p>
    <w:p w14:paraId="79F75EC7" w14:textId="5B7A20BB" w:rsidR="00231BF7" w:rsidRDefault="00231BF7" w:rsidP="00F72E8F">
      <w:pPr>
        <w:pStyle w:val="Heading3"/>
        <w:ind w:left="1080" w:hanging="1080"/>
        <w:jc w:val="both"/>
      </w:pPr>
      <w:bookmarkStart w:id="5025" w:name="_Toc230163569"/>
      <w:r>
        <w:t>Disbursement Detail</w:t>
      </w:r>
      <w:bookmarkEnd w:id="5019"/>
      <w:bookmarkEnd w:id="5020"/>
      <w:bookmarkEnd w:id="5021"/>
      <w:bookmarkEnd w:id="5022"/>
      <w:bookmarkEnd w:id="5023"/>
      <w:r w:rsidR="009B713E">
        <w:t xml:space="preserve"> Report</w:t>
      </w:r>
      <w:bookmarkEnd w:id="5025"/>
      <w:r w:rsidR="009B713E">
        <w:t xml:space="preserve"> </w:t>
      </w:r>
      <w:r w:rsidR="00FD1410">
        <w:fldChar w:fldCharType="begin"/>
      </w:r>
      <w:r w:rsidR="00FD1410">
        <w:instrText xml:space="preserve"> XE "</w:instrText>
      </w:r>
      <w:r w:rsidR="00FD1410" w:rsidRPr="003A5792">
        <w:instrText>Disbursement Detail Report</w:instrText>
      </w:r>
      <w:r w:rsidR="00FD1410">
        <w:instrText xml:space="preserve">" </w:instrText>
      </w:r>
      <w:r w:rsidR="00FD1410">
        <w:fldChar w:fldCharType="end"/>
      </w:r>
    </w:p>
    <w:p w14:paraId="21FC0396" w14:textId="77777777" w:rsidR="00231BF7" w:rsidRDefault="00231BF7" w:rsidP="001879BA">
      <w:pPr>
        <w:pStyle w:val="BodyText"/>
      </w:pPr>
      <w:r w:rsidRPr="0028438E">
        <w:t xml:space="preserve">The Disbursement Detail </w:t>
      </w:r>
      <w:r>
        <w:t>R</w:t>
      </w:r>
      <w:r w:rsidRPr="0028438E">
        <w:t xml:space="preserve">eport </w:t>
      </w:r>
      <w:r>
        <w:t>enables authorized users</w:t>
      </w:r>
      <w:r w:rsidRPr="0028438E">
        <w:t xml:space="preserve"> to view the disbursement details on all loans</w:t>
      </w:r>
      <w:r>
        <w:t>,</w:t>
      </w:r>
      <w:r w:rsidRPr="0028438E">
        <w:t xml:space="preserve"> </w:t>
      </w:r>
      <w:r w:rsidRPr="00B76B15">
        <w:t xml:space="preserve">regardless of </w:t>
      </w:r>
      <w:r>
        <w:t>case s</w:t>
      </w:r>
      <w:r w:rsidRPr="00B76B15">
        <w:t>tatus</w:t>
      </w:r>
      <w:r>
        <w:t>.</w:t>
      </w:r>
    </w:p>
    <w:p w14:paraId="652FCC19" w14:textId="55120921" w:rsidR="00231BF7" w:rsidRPr="00A37B70" w:rsidRDefault="00231BF7" w:rsidP="001879BA">
      <w:pPr>
        <w:pStyle w:val="BodyText"/>
      </w:pPr>
      <w:r>
        <w:t>To generate this report:</w:t>
      </w:r>
    </w:p>
    <w:p w14:paraId="75B5D669" w14:textId="77777777" w:rsidR="00231BF7" w:rsidRDefault="00231BF7" w:rsidP="006C3C3F">
      <w:pPr>
        <w:pStyle w:val="OrderedList"/>
        <w:numPr>
          <w:ilvl w:val="0"/>
          <w:numId w:val="320"/>
        </w:numPr>
        <w:jc w:val="both"/>
      </w:pPr>
      <w:r>
        <w:t xml:space="preserve">Click on the </w:t>
      </w:r>
      <w:r w:rsidRPr="001445BE">
        <w:rPr>
          <w:b/>
        </w:rPr>
        <w:t>report link</w:t>
      </w:r>
      <w:r>
        <w:t xml:space="preserve"> on the left menu and the report search screen will display.</w:t>
      </w:r>
    </w:p>
    <w:p w14:paraId="456C6F53" w14:textId="2E0EAD30" w:rsidR="00FC7633" w:rsidRDefault="00FC7633" w:rsidP="00C9021D">
      <w:pPr>
        <w:pStyle w:val="BodyText"/>
        <w:rPr>
          <w:noProof/>
        </w:rPr>
      </w:pPr>
    </w:p>
    <w:p w14:paraId="0AE0B32F" w14:textId="019862B1" w:rsidR="00A7304B" w:rsidRPr="0028438E" w:rsidRDefault="00A7304B" w:rsidP="00DE0DCA">
      <w:pPr>
        <w:pStyle w:val="BodyText"/>
        <w:jc w:val="center"/>
      </w:pPr>
      <w:r>
        <w:rPr>
          <w:noProof/>
        </w:rPr>
        <w:drawing>
          <wp:inline distT="0" distB="0" distL="0" distR="0" wp14:anchorId="4E0EC04B" wp14:editId="412EB4F2">
            <wp:extent cx="1910964" cy="1792165"/>
            <wp:effectExtent l="19050" t="19050" r="13335" b="17780"/>
            <wp:docPr id="1371752177"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1752177" name="Picture 1" descr="A screenshot of a computer&#10;&#10;Description automatically generated with medium confidence"/>
                    <pic:cNvPicPr/>
                  </pic:nvPicPr>
                  <pic:blipFill>
                    <a:blip r:embed="rId500"/>
                    <a:stretch>
                      <a:fillRect/>
                    </a:stretch>
                  </pic:blipFill>
                  <pic:spPr>
                    <a:xfrm>
                      <a:off x="0" y="0"/>
                      <a:ext cx="1928573" cy="1808680"/>
                    </a:xfrm>
                    <a:prstGeom prst="rect">
                      <a:avLst/>
                    </a:prstGeom>
                    <a:ln w="19050">
                      <a:solidFill>
                        <a:srgbClr val="0070C0"/>
                      </a:solidFill>
                    </a:ln>
                  </pic:spPr>
                </pic:pic>
              </a:graphicData>
            </a:graphic>
          </wp:inline>
        </w:drawing>
      </w:r>
    </w:p>
    <w:p w14:paraId="0F0873D2" w14:textId="0D957E40" w:rsidR="00DE0DCA" w:rsidRDefault="00DE0DCA" w:rsidP="00DE0DCA">
      <w:pPr>
        <w:pStyle w:val="FigureCaption0"/>
      </w:pPr>
      <w:bookmarkStart w:id="5026" w:name="_Toc74053197"/>
      <w:bookmarkStart w:id="5027" w:name="_Toc90644578"/>
      <w:bookmarkStart w:id="5028" w:name="_Toc230164332"/>
      <w:r w:rsidRPr="002C4662">
        <w:t>Figure</w:t>
      </w:r>
      <w:r>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17</w:t>
      </w:r>
      <w:r w:rsidR="00764635">
        <w:rPr>
          <w:noProof/>
        </w:rPr>
        <w:fldChar w:fldCharType="end"/>
      </w:r>
      <w:r>
        <w:t>: Disbursement Detail Selection</w:t>
      </w:r>
      <w:bookmarkEnd w:id="5026"/>
      <w:bookmarkEnd w:id="5027"/>
      <w:bookmarkEnd w:id="5028"/>
    </w:p>
    <w:p w14:paraId="5BEF7999" w14:textId="2D113A13" w:rsidR="00231BF7" w:rsidRDefault="007E4721" w:rsidP="006C3C3F">
      <w:pPr>
        <w:pStyle w:val="OrderedList"/>
        <w:numPr>
          <w:ilvl w:val="0"/>
          <w:numId w:val="320"/>
        </w:numPr>
        <w:jc w:val="both"/>
      </w:pPr>
      <w:r>
        <w:t xml:space="preserve"> </w:t>
      </w:r>
      <w:r w:rsidR="00231BF7">
        <w:t xml:space="preserve">To narrow </w:t>
      </w:r>
      <w:r w:rsidR="00231BF7" w:rsidRPr="00560045">
        <w:t>the</w:t>
      </w:r>
      <w:r w:rsidR="00231BF7">
        <w:t xml:space="preserve"> results of your report, you can filter by</w:t>
      </w:r>
      <w:r w:rsidR="00231BF7" w:rsidRPr="00EA5C7E">
        <w:t>:</w:t>
      </w:r>
    </w:p>
    <w:p w14:paraId="0D18BB60" w14:textId="77777777" w:rsidR="00231BF7" w:rsidRDefault="00231BF7" w:rsidP="00F874DE">
      <w:pPr>
        <w:pStyle w:val="UnorderedListIndent"/>
        <w:jc w:val="both"/>
      </w:pPr>
      <w:r>
        <w:t>Product type</w:t>
      </w:r>
    </w:p>
    <w:p w14:paraId="08D90EB8" w14:textId="77777777" w:rsidR="00231BF7" w:rsidRDefault="00231BF7" w:rsidP="00F874DE">
      <w:pPr>
        <w:pStyle w:val="UnorderedListIndent"/>
        <w:jc w:val="both"/>
      </w:pPr>
      <w:r>
        <w:t>Pay Plan type</w:t>
      </w:r>
    </w:p>
    <w:p w14:paraId="0A166F34" w14:textId="77777777" w:rsidR="00231BF7" w:rsidRDefault="00231BF7" w:rsidP="00F874DE">
      <w:pPr>
        <w:pStyle w:val="UnorderedListIndent"/>
        <w:jc w:val="both"/>
      </w:pPr>
      <w:r>
        <w:t>Int. Rate type</w:t>
      </w:r>
    </w:p>
    <w:p w14:paraId="19B4E6E0" w14:textId="77777777" w:rsidR="00231BF7" w:rsidRDefault="00231BF7" w:rsidP="00F874DE">
      <w:pPr>
        <w:pStyle w:val="UnorderedListIndent"/>
        <w:jc w:val="both"/>
      </w:pPr>
      <w:r>
        <w:t>Credit Type</w:t>
      </w:r>
    </w:p>
    <w:p w14:paraId="4C09CFB4" w14:textId="77777777" w:rsidR="00231BF7" w:rsidRDefault="00231BF7" w:rsidP="00F874DE">
      <w:pPr>
        <w:pStyle w:val="UnorderedListIndent"/>
        <w:jc w:val="both"/>
      </w:pPr>
      <w:r>
        <w:t xml:space="preserve">Created by </w:t>
      </w:r>
    </w:p>
    <w:p w14:paraId="2F720C4D" w14:textId="37D3292A" w:rsidR="00231BF7" w:rsidRDefault="00231BF7" w:rsidP="00F874DE">
      <w:pPr>
        <w:pStyle w:val="UnorderedListIndent"/>
        <w:jc w:val="both"/>
      </w:pPr>
      <w:r>
        <w:t>Create Date</w:t>
      </w:r>
      <w:r w:rsidR="00D30E92">
        <w:t xml:space="preserve"> (date range)</w:t>
      </w:r>
    </w:p>
    <w:p w14:paraId="52BFF077" w14:textId="4E8EF80F" w:rsidR="00D30E92" w:rsidRDefault="00231BF7" w:rsidP="00F874DE">
      <w:pPr>
        <w:pStyle w:val="UnorderedListIndent"/>
        <w:jc w:val="both"/>
      </w:pPr>
      <w:r>
        <w:t>Process Date</w:t>
      </w:r>
      <w:r w:rsidR="00D30E92">
        <w:t xml:space="preserve"> (date range)</w:t>
      </w:r>
    </w:p>
    <w:p w14:paraId="5DCF49CA" w14:textId="611209D8" w:rsidR="00EA1397" w:rsidRDefault="00EA1397" w:rsidP="00F874DE">
      <w:pPr>
        <w:pStyle w:val="UnorderedListIndent"/>
        <w:jc w:val="both"/>
      </w:pPr>
      <w:r>
        <w:t>Submitted Date (date range)</w:t>
      </w:r>
    </w:p>
    <w:p w14:paraId="3F85AD8C" w14:textId="0990F2F1" w:rsidR="00D30E92" w:rsidRDefault="00231BF7" w:rsidP="00F874DE">
      <w:pPr>
        <w:pStyle w:val="UnorderedListIndent"/>
        <w:jc w:val="both"/>
      </w:pPr>
      <w:r>
        <w:t>Disbursement Date</w:t>
      </w:r>
      <w:r w:rsidR="00D30E92">
        <w:t xml:space="preserve"> (date range)</w:t>
      </w:r>
    </w:p>
    <w:p w14:paraId="4A0BD32D" w14:textId="77777777" w:rsidR="00231BF7" w:rsidRDefault="00231BF7" w:rsidP="00F874DE">
      <w:pPr>
        <w:pStyle w:val="UnorderedListIndent"/>
        <w:jc w:val="both"/>
      </w:pPr>
      <w:r>
        <w:t>Disbursement Status</w:t>
      </w:r>
    </w:p>
    <w:p w14:paraId="42B146D4" w14:textId="77777777" w:rsidR="00231BF7" w:rsidRDefault="00231BF7" w:rsidP="00F874DE">
      <w:pPr>
        <w:pStyle w:val="UnorderedListIndent"/>
        <w:jc w:val="both"/>
      </w:pPr>
      <w:r>
        <w:t>Voided</w:t>
      </w:r>
    </w:p>
    <w:p w14:paraId="25F718EC" w14:textId="77777777" w:rsidR="00231BF7" w:rsidRDefault="00231BF7" w:rsidP="00F874DE">
      <w:pPr>
        <w:pStyle w:val="UnorderedListIndent"/>
        <w:jc w:val="both"/>
      </w:pPr>
      <w:r>
        <w:t>Cleared</w:t>
      </w:r>
    </w:p>
    <w:p w14:paraId="1383CA69" w14:textId="77777777" w:rsidR="00231BF7" w:rsidRDefault="00231BF7" w:rsidP="00F874DE">
      <w:pPr>
        <w:pStyle w:val="UnorderedListIndent"/>
        <w:jc w:val="both"/>
      </w:pPr>
      <w:r>
        <w:t>Reimbursable</w:t>
      </w:r>
    </w:p>
    <w:p w14:paraId="41F8EC38" w14:textId="4BBB98C6" w:rsidR="00231BF7" w:rsidRDefault="00231BF7" w:rsidP="00F874DE">
      <w:pPr>
        <w:pStyle w:val="UnorderedListIndent"/>
        <w:jc w:val="both"/>
      </w:pPr>
      <w:r>
        <w:t>Payment Stopped</w:t>
      </w:r>
    </w:p>
    <w:p w14:paraId="76E0C34F" w14:textId="371414DC" w:rsidR="0096621A" w:rsidRDefault="0096621A" w:rsidP="00F874DE">
      <w:pPr>
        <w:pStyle w:val="UnorderedListIndent"/>
        <w:jc w:val="both"/>
      </w:pPr>
      <w:r>
        <w:t>Submitted</w:t>
      </w:r>
    </w:p>
    <w:p w14:paraId="18710641" w14:textId="1D143852" w:rsidR="0096621A" w:rsidRDefault="0096621A" w:rsidP="00F874DE">
      <w:pPr>
        <w:pStyle w:val="UnorderedListIndent"/>
        <w:jc w:val="both"/>
      </w:pPr>
      <w:r>
        <w:t>Status</w:t>
      </w:r>
    </w:p>
    <w:p w14:paraId="058B0487" w14:textId="310D6172" w:rsidR="00231BF7" w:rsidRDefault="00231BF7" w:rsidP="006C3C3F">
      <w:pPr>
        <w:pStyle w:val="OrderedList"/>
        <w:numPr>
          <w:ilvl w:val="0"/>
          <w:numId w:val="320"/>
        </w:numPr>
        <w:jc w:val="both"/>
      </w:pPr>
      <w:r>
        <w:t xml:space="preserve">To limit your </w:t>
      </w:r>
      <w:r w:rsidR="00100EA4">
        <w:t>report,</w:t>
      </w:r>
      <w:r>
        <w:t xml:space="preserve"> if necessary, expand the selection boxes </w:t>
      </w:r>
      <w:r w:rsidRPr="00DD6FAA">
        <w:t>for</w:t>
      </w:r>
      <w:r>
        <w:t xml:space="preserve"> the following:</w:t>
      </w:r>
    </w:p>
    <w:p w14:paraId="698790FD" w14:textId="77777777" w:rsidR="00231BF7" w:rsidRDefault="00231BF7" w:rsidP="00F874DE">
      <w:pPr>
        <w:pStyle w:val="UnorderedListIndent"/>
        <w:jc w:val="both"/>
      </w:pPr>
      <w:r>
        <w:t>Case Statuses</w:t>
      </w:r>
    </w:p>
    <w:p w14:paraId="10D2279C" w14:textId="77777777" w:rsidR="00231BF7" w:rsidRDefault="00231BF7" w:rsidP="00F874DE">
      <w:pPr>
        <w:pStyle w:val="UnorderedListIndent"/>
        <w:jc w:val="both"/>
      </w:pPr>
      <w:r>
        <w:t>Disbursement Types</w:t>
      </w:r>
    </w:p>
    <w:p w14:paraId="065FB75E" w14:textId="210A4D05" w:rsidR="00D30E92" w:rsidRDefault="00D30E92" w:rsidP="00F874DE">
      <w:pPr>
        <w:pStyle w:val="UnorderedListIndent"/>
        <w:jc w:val="both"/>
      </w:pPr>
      <w:r>
        <w:t>Alerts</w:t>
      </w:r>
    </w:p>
    <w:p w14:paraId="69463C26" w14:textId="534964AD" w:rsidR="00231BF7" w:rsidRDefault="00231BF7" w:rsidP="006C3C3F">
      <w:pPr>
        <w:pStyle w:val="OrderedList"/>
        <w:numPr>
          <w:ilvl w:val="0"/>
          <w:numId w:val="320"/>
        </w:numPr>
        <w:jc w:val="both"/>
      </w:pPr>
      <w:r>
        <w:t xml:space="preserve">Click the </w:t>
      </w:r>
      <w:r w:rsidR="00100EA4">
        <w:rPr>
          <w:b/>
        </w:rPr>
        <w:t>Execute Excel</w:t>
      </w:r>
      <w:r w:rsidR="00100EA4">
        <w:t xml:space="preserve"> or </w:t>
      </w:r>
      <w:r w:rsidR="00100EA4" w:rsidRPr="00C57D8F">
        <w:rPr>
          <w:b/>
        </w:rPr>
        <w:t xml:space="preserve">Execute </w:t>
      </w:r>
      <w:r w:rsidR="00100EA4">
        <w:rPr>
          <w:b/>
        </w:rPr>
        <w:t>CSV</w:t>
      </w:r>
      <w:r w:rsidR="00100EA4">
        <w:t xml:space="preserve"> </w:t>
      </w:r>
      <w:r>
        <w:t>link.</w:t>
      </w:r>
    </w:p>
    <w:p w14:paraId="7D6CFD52" w14:textId="77777777" w:rsidR="009E00AA" w:rsidRDefault="008732B9" w:rsidP="001879BA">
      <w:pPr>
        <w:pStyle w:val="BodyText"/>
      </w:pPr>
      <w:r>
        <w:t>T</w:t>
      </w:r>
      <w:r w:rsidRPr="00F67639">
        <w:t xml:space="preserve">he following </w:t>
      </w:r>
      <w:r>
        <w:t>results</w:t>
      </w:r>
      <w:r w:rsidRPr="00F67639">
        <w:t xml:space="preserve"> are displayed</w:t>
      </w:r>
      <w:r>
        <w:t>:</w:t>
      </w:r>
      <w:r w:rsidR="00DD6ACF">
        <w:t xml:space="preserve"> </w:t>
      </w:r>
    </w:p>
    <w:p w14:paraId="16479F3C" w14:textId="21F26D95" w:rsidR="00231BF7" w:rsidRDefault="000A0452" w:rsidP="001879BA">
      <w:pPr>
        <w:pStyle w:val="BodyText"/>
      </w:pPr>
      <w:r>
        <w:t xml:space="preserve">Disbursement Skey, Pay To, Payor Name, Aba Number, Account Number, Check Number, Process Date, Disb Amt, Disbursed, Voided, Cleared, </w:t>
      </w:r>
      <w:r w:rsidR="00231BF7" w:rsidRPr="00F67639">
        <w:t xml:space="preserve">Created By, Create Date, </w:t>
      </w:r>
      <w:r>
        <w:t xml:space="preserve">Disbursed By, Disburse Date, Reimbursable, Invoice Date, Invoice Number, Trans Desc, Loan Skey, Disbursement Type, Loan No, FHA Case No, Investor Loan No, Product Type, Payment Plan Desc, Investor Name, Servicer Name, Investor Pool, Loan Status Desc, Loan Status Desc, Payment Stopped, Arm Type Desc, Credit Type, Rate Index Type Desc, Lender Skey, Company Name, Batch Skey, Submitted Date, and Status. </w:t>
      </w:r>
    </w:p>
    <w:p w14:paraId="2B9DDEEE" w14:textId="45ABD8D1" w:rsidR="00231BF7" w:rsidRDefault="00231BF7" w:rsidP="00F72E8F">
      <w:pPr>
        <w:pStyle w:val="Heading3"/>
        <w:ind w:left="1080" w:hanging="1080"/>
        <w:jc w:val="both"/>
      </w:pPr>
      <w:bookmarkStart w:id="5029" w:name="_Toc315162295"/>
      <w:bookmarkStart w:id="5030" w:name="_Toc315634062"/>
      <w:bookmarkStart w:id="5031" w:name="_Toc11335000"/>
      <w:bookmarkStart w:id="5032" w:name="_Toc74052238"/>
      <w:bookmarkStart w:id="5033" w:name="_Toc90643623"/>
      <w:bookmarkStart w:id="5034" w:name="_Toc230163570"/>
      <w:r>
        <w:t>Disbursement Summary</w:t>
      </w:r>
      <w:bookmarkEnd w:id="5029"/>
      <w:bookmarkEnd w:id="5030"/>
      <w:bookmarkEnd w:id="5031"/>
      <w:bookmarkEnd w:id="5032"/>
      <w:bookmarkEnd w:id="5033"/>
      <w:r w:rsidR="009B713E">
        <w:t xml:space="preserve"> Report</w:t>
      </w:r>
      <w:bookmarkEnd w:id="5034"/>
      <w:r w:rsidR="009B713E">
        <w:t xml:space="preserve"> </w:t>
      </w:r>
      <w:r w:rsidR="00FD1410">
        <w:fldChar w:fldCharType="begin"/>
      </w:r>
      <w:r w:rsidR="00FD1410">
        <w:instrText xml:space="preserve"> XE "</w:instrText>
      </w:r>
      <w:r w:rsidR="00FD1410" w:rsidRPr="003A5792">
        <w:instrText>Disbursement Summary Report</w:instrText>
      </w:r>
      <w:r w:rsidR="00FD1410">
        <w:instrText xml:space="preserve">" </w:instrText>
      </w:r>
      <w:r w:rsidR="00FD1410">
        <w:fldChar w:fldCharType="end"/>
      </w:r>
    </w:p>
    <w:p w14:paraId="627E0CC7" w14:textId="0416E2C8" w:rsidR="00231BF7" w:rsidRPr="00A00B75" w:rsidRDefault="00231BF7" w:rsidP="001879BA">
      <w:pPr>
        <w:pStyle w:val="BodyText"/>
        <w:rPr>
          <w:lang w:bidi="ar-SA"/>
        </w:rPr>
      </w:pPr>
      <w:r>
        <w:t>Th</w:t>
      </w:r>
      <w:r w:rsidR="005407B2">
        <w:t>e Disbursement Summary</w:t>
      </w:r>
      <w:r>
        <w:t xml:space="preserve"> report provides authorized users with a summary of all disbursements grouped by user ID depending on the criteria submitted by the user. </w:t>
      </w:r>
    </w:p>
    <w:p w14:paraId="39B3C737" w14:textId="77777777" w:rsidR="00231BF7" w:rsidRDefault="00231BF7" w:rsidP="001879BA">
      <w:pPr>
        <w:pStyle w:val="BodyText"/>
      </w:pPr>
      <w:r>
        <w:t>To generate this report:</w:t>
      </w:r>
    </w:p>
    <w:p w14:paraId="28D68CAC" w14:textId="2C23A31A" w:rsidR="00705196" w:rsidRDefault="00231BF7" w:rsidP="006C3C3F">
      <w:pPr>
        <w:pStyle w:val="OrderedList"/>
        <w:numPr>
          <w:ilvl w:val="0"/>
          <w:numId w:val="321"/>
        </w:numPr>
        <w:jc w:val="both"/>
      </w:pPr>
      <w:r>
        <w:t xml:space="preserve">Click on the </w:t>
      </w:r>
      <w:r w:rsidRPr="001445BE">
        <w:rPr>
          <w:b/>
        </w:rPr>
        <w:t>report link</w:t>
      </w:r>
      <w:r>
        <w:t xml:space="preserve"> on the left menu and the report search screen will display.</w:t>
      </w:r>
    </w:p>
    <w:p w14:paraId="01CBC29A" w14:textId="1B135432" w:rsidR="0038781B" w:rsidRDefault="0038781B" w:rsidP="00D37F5E">
      <w:pPr>
        <w:pStyle w:val="OrderedList"/>
        <w:jc w:val="center"/>
      </w:pPr>
      <w:r>
        <w:rPr>
          <w:noProof/>
        </w:rPr>
        <w:drawing>
          <wp:inline distT="0" distB="0" distL="0" distR="0" wp14:anchorId="4F91B258" wp14:editId="12B846FE">
            <wp:extent cx="2929024" cy="2032488"/>
            <wp:effectExtent l="19050" t="19050" r="24130" b="25400"/>
            <wp:docPr id="1404138630"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138630" name="Picture 1" descr="A screenshot of a computer&#10;&#10;Description automatically generated with medium confidence"/>
                    <pic:cNvPicPr/>
                  </pic:nvPicPr>
                  <pic:blipFill>
                    <a:blip r:embed="rId501"/>
                    <a:stretch>
                      <a:fillRect/>
                    </a:stretch>
                  </pic:blipFill>
                  <pic:spPr>
                    <a:xfrm>
                      <a:off x="0" y="0"/>
                      <a:ext cx="2949366" cy="2046603"/>
                    </a:xfrm>
                    <a:prstGeom prst="rect">
                      <a:avLst/>
                    </a:prstGeom>
                    <a:ln w="19050">
                      <a:solidFill>
                        <a:srgbClr val="0070C0"/>
                      </a:solidFill>
                    </a:ln>
                  </pic:spPr>
                </pic:pic>
              </a:graphicData>
            </a:graphic>
          </wp:inline>
        </w:drawing>
      </w:r>
    </w:p>
    <w:p w14:paraId="6F8DD40A" w14:textId="27D81A96" w:rsidR="00C32BC1" w:rsidRDefault="00C32BC1" w:rsidP="00C32BC1">
      <w:pPr>
        <w:pStyle w:val="FigureCaption0"/>
      </w:pPr>
      <w:bookmarkStart w:id="5035" w:name="_Toc74053199"/>
      <w:bookmarkStart w:id="5036" w:name="_Toc90644580"/>
      <w:bookmarkStart w:id="5037" w:name="_Toc230164333"/>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18</w:t>
      </w:r>
      <w:r>
        <w:rPr>
          <w:noProof/>
        </w:rPr>
        <w:fldChar w:fldCharType="end"/>
      </w:r>
      <w:r>
        <w:t>: Disbursement Summary Report</w:t>
      </w:r>
      <w:bookmarkEnd w:id="5035"/>
      <w:bookmarkEnd w:id="5036"/>
      <w:bookmarkEnd w:id="5037"/>
    </w:p>
    <w:p w14:paraId="132CB128" w14:textId="77777777" w:rsidR="00231BF7" w:rsidRDefault="00231BF7" w:rsidP="006C3C3F">
      <w:pPr>
        <w:pStyle w:val="OrderedList"/>
        <w:numPr>
          <w:ilvl w:val="0"/>
          <w:numId w:val="321"/>
        </w:numPr>
        <w:jc w:val="both"/>
      </w:pPr>
      <w:r>
        <w:t xml:space="preserve">To narrow </w:t>
      </w:r>
      <w:r w:rsidRPr="00560045">
        <w:t>the</w:t>
      </w:r>
      <w:r>
        <w:t xml:space="preserve"> results of your report, you can filter by</w:t>
      </w:r>
      <w:r w:rsidRPr="00EA5C7E">
        <w:t>:</w:t>
      </w:r>
    </w:p>
    <w:p w14:paraId="3494FCE9" w14:textId="77777777" w:rsidR="00231BF7" w:rsidRPr="00A37B70" w:rsidRDefault="00231BF7" w:rsidP="00F874DE">
      <w:pPr>
        <w:pStyle w:val="UnorderedListIndent"/>
        <w:jc w:val="both"/>
      </w:pPr>
      <w:r w:rsidRPr="00A37B70">
        <w:t>Product Type</w:t>
      </w:r>
    </w:p>
    <w:p w14:paraId="52B74505" w14:textId="77777777" w:rsidR="00231BF7" w:rsidRPr="007C5216" w:rsidRDefault="00231BF7" w:rsidP="00F874DE">
      <w:pPr>
        <w:pStyle w:val="UnorderedListIndent"/>
        <w:jc w:val="both"/>
      </w:pPr>
      <w:r w:rsidRPr="00A37B70">
        <w:t>Payment Plan Type</w:t>
      </w:r>
    </w:p>
    <w:p w14:paraId="5BDFAA81" w14:textId="77777777" w:rsidR="00231BF7" w:rsidRPr="00797AA6" w:rsidRDefault="00231BF7" w:rsidP="00F874DE">
      <w:pPr>
        <w:pStyle w:val="UnorderedListIndent"/>
        <w:jc w:val="both"/>
      </w:pPr>
      <w:r>
        <w:t>Created By</w:t>
      </w:r>
    </w:p>
    <w:p w14:paraId="23397150" w14:textId="77777777" w:rsidR="00D30E92" w:rsidRDefault="00231BF7" w:rsidP="00F874DE">
      <w:pPr>
        <w:pStyle w:val="UnorderedListIndent"/>
        <w:jc w:val="both"/>
      </w:pPr>
      <w:r>
        <w:t>Created Date</w:t>
      </w:r>
      <w:r w:rsidR="00D30E92">
        <w:t xml:space="preserve"> (date range)</w:t>
      </w:r>
    </w:p>
    <w:p w14:paraId="6DBCE240" w14:textId="77777777" w:rsidR="00D30E92" w:rsidRDefault="00231BF7" w:rsidP="00F874DE">
      <w:pPr>
        <w:pStyle w:val="UnorderedListIndent"/>
        <w:jc w:val="both"/>
      </w:pPr>
      <w:r>
        <w:t>Check Date</w:t>
      </w:r>
      <w:r w:rsidR="00D30E92">
        <w:t xml:space="preserve"> (date range)</w:t>
      </w:r>
    </w:p>
    <w:p w14:paraId="0240A970" w14:textId="77777777" w:rsidR="00D30E92" w:rsidRDefault="00231BF7" w:rsidP="00F874DE">
      <w:pPr>
        <w:pStyle w:val="UnorderedListIndent"/>
        <w:jc w:val="both"/>
      </w:pPr>
      <w:r>
        <w:t>Disbursement Date</w:t>
      </w:r>
      <w:r w:rsidR="00D30E92">
        <w:t xml:space="preserve"> (date range)</w:t>
      </w:r>
    </w:p>
    <w:p w14:paraId="7B568B1D" w14:textId="77777777" w:rsidR="00231BF7" w:rsidRDefault="00231BF7" w:rsidP="00F874DE">
      <w:pPr>
        <w:pStyle w:val="UnorderedListIndent"/>
        <w:jc w:val="both"/>
      </w:pPr>
      <w:r>
        <w:t>Disbursement Status</w:t>
      </w:r>
    </w:p>
    <w:p w14:paraId="4223CCB9" w14:textId="77777777" w:rsidR="00231BF7" w:rsidRDefault="00231BF7" w:rsidP="00F874DE">
      <w:pPr>
        <w:pStyle w:val="UnorderedListIndent"/>
        <w:jc w:val="both"/>
      </w:pPr>
      <w:r>
        <w:t>Cleared</w:t>
      </w:r>
    </w:p>
    <w:p w14:paraId="7271B257" w14:textId="0B810A13" w:rsidR="00231BF7" w:rsidRDefault="00231BF7" w:rsidP="00F874DE">
      <w:pPr>
        <w:pStyle w:val="UnorderedListIndent"/>
        <w:jc w:val="both"/>
      </w:pPr>
      <w:r>
        <w:t>Payment Stopped</w:t>
      </w:r>
    </w:p>
    <w:p w14:paraId="706C3784" w14:textId="46F48CCC" w:rsidR="00705196" w:rsidRDefault="00705196" w:rsidP="00F874DE">
      <w:pPr>
        <w:pStyle w:val="UnorderedListIndent"/>
        <w:jc w:val="both"/>
      </w:pPr>
      <w:r>
        <w:t>Submitted</w:t>
      </w:r>
    </w:p>
    <w:p w14:paraId="0ED3AB58" w14:textId="4815EDAF" w:rsidR="00231BF7" w:rsidRDefault="00231BF7" w:rsidP="006C3C3F">
      <w:pPr>
        <w:pStyle w:val="OrderedList"/>
        <w:numPr>
          <w:ilvl w:val="0"/>
          <w:numId w:val="321"/>
        </w:numPr>
        <w:jc w:val="both"/>
      </w:pPr>
      <w:r>
        <w:t xml:space="preserve">To limit your </w:t>
      </w:r>
      <w:r w:rsidR="00447193">
        <w:t>report,</w:t>
      </w:r>
      <w:r>
        <w:t xml:space="preserve"> if necessary, expand the selection boxes for:</w:t>
      </w:r>
    </w:p>
    <w:p w14:paraId="44E352FF" w14:textId="0542F25B" w:rsidR="00231BF7" w:rsidRDefault="00231BF7" w:rsidP="00F874DE">
      <w:pPr>
        <w:pStyle w:val="UnorderedListIndent"/>
        <w:jc w:val="both"/>
      </w:pPr>
      <w:r>
        <w:t>Case Status</w:t>
      </w:r>
      <w:r w:rsidR="00D30E92">
        <w:t>es</w:t>
      </w:r>
    </w:p>
    <w:p w14:paraId="5FF3E736" w14:textId="74585164" w:rsidR="00231BF7" w:rsidRDefault="00231BF7" w:rsidP="00F874DE">
      <w:pPr>
        <w:pStyle w:val="UnorderedListIndent"/>
        <w:jc w:val="both"/>
      </w:pPr>
      <w:r>
        <w:t>Case Sub-status</w:t>
      </w:r>
      <w:r w:rsidR="00D30E92">
        <w:t>es</w:t>
      </w:r>
    </w:p>
    <w:p w14:paraId="1EF060AE" w14:textId="7DD50DA4" w:rsidR="009A0703" w:rsidRDefault="00231BF7" w:rsidP="006C3C3F">
      <w:pPr>
        <w:pStyle w:val="OrderedList"/>
        <w:numPr>
          <w:ilvl w:val="0"/>
          <w:numId w:val="321"/>
        </w:numPr>
        <w:jc w:val="both"/>
      </w:pPr>
      <w:r>
        <w:t xml:space="preserve">Click the </w:t>
      </w:r>
      <w:r w:rsidR="00447193">
        <w:rPr>
          <w:b/>
        </w:rPr>
        <w:t>Execute Excel</w:t>
      </w:r>
      <w:r w:rsidR="00447193">
        <w:t xml:space="preserve"> or </w:t>
      </w:r>
      <w:r w:rsidR="00447193" w:rsidRPr="00C57D8F">
        <w:rPr>
          <w:b/>
        </w:rPr>
        <w:t xml:space="preserve">Execute </w:t>
      </w:r>
      <w:r w:rsidR="00447193">
        <w:rPr>
          <w:b/>
        </w:rPr>
        <w:t>CSV</w:t>
      </w:r>
      <w:r w:rsidR="00447193">
        <w:t xml:space="preserve"> </w:t>
      </w:r>
      <w:r>
        <w:t>link</w:t>
      </w:r>
      <w:r w:rsidR="009A0703">
        <w:t>.</w:t>
      </w:r>
    </w:p>
    <w:p w14:paraId="16A9FE85" w14:textId="6C629FB4" w:rsidR="009E00AA" w:rsidRDefault="009E00AA" w:rsidP="001879BA">
      <w:pPr>
        <w:pStyle w:val="BodyText"/>
      </w:pPr>
      <w:r>
        <w:t>T</w:t>
      </w:r>
      <w:r w:rsidRPr="00F67639">
        <w:t xml:space="preserve">he following </w:t>
      </w:r>
      <w:r>
        <w:t>results</w:t>
      </w:r>
      <w:r w:rsidRPr="00F67639">
        <w:t xml:space="preserve"> are displayed</w:t>
      </w:r>
      <w:r>
        <w:t xml:space="preserve">: </w:t>
      </w:r>
    </w:p>
    <w:p w14:paraId="525F7A13" w14:textId="415A85BF" w:rsidR="00231BF7" w:rsidRDefault="00231BF7" w:rsidP="001879BA">
      <w:pPr>
        <w:pStyle w:val="BodyText"/>
      </w:pPr>
      <w:r w:rsidRPr="00F67639">
        <w:t>Product Type</w:t>
      </w:r>
      <w:r w:rsidR="000A0027">
        <w:t xml:space="preserve"> Desc</w:t>
      </w:r>
      <w:r w:rsidRPr="00F67639">
        <w:t>, User</w:t>
      </w:r>
      <w:r w:rsidR="000A0027">
        <w:t>name</w:t>
      </w:r>
      <w:r w:rsidRPr="00F67639">
        <w:t xml:space="preserve"> , </w:t>
      </w:r>
      <w:r w:rsidR="000A0027">
        <w:t>User Full Name</w:t>
      </w:r>
      <w:r w:rsidRPr="00C223A8">
        <w:t xml:space="preserve">, Disbursement </w:t>
      </w:r>
      <w:r w:rsidR="000A0027">
        <w:t>Desc</w:t>
      </w:r>
      <w:r w:rsidRPr="00C223A8">
        <w:t xml:space="preserve">, </w:t>
      </w:r>
      <w:r w:rsidR="000A0027">
        <w:t xml:space="preserve">Num </w:t>
      </w:r>
      <w:r w:rsidRPr="00C223A8">
        <w:t>Checks, and Check Total</w:t>
      </w:r>
      <w:r>
        <w:t>.</w:t>
      </w:r>
    </w:p>
    <w:p w14:paraId="5FADBBFF" w14:textId="546177EB" w:rsidR="00951BE9" w:rsidRDefault="00951BE9">
      <w:pPr>
        <w:rPr>
          <w:rFonts w:ascii="Cambria" w:eastAsia="Times New Roman" w:hAnsi="Cambria"/>
          <w:bCs/>
          <w:lang w:bidi="en-US"/>
        </w:rPr>
      </w:pPr>
      <w:r>
        <w:br w:type="page"/>
      </w:r>
    </w:p>
    <w:p w14:paraId="1AAEC200" w14:textId="5D5084EF" w:rsidR="000367B4" w:rsidRDefault="000367B4" w:rsidP="000367B4">
      <w:pPr>
        <w:pStyle w:val="Heading3"/>
      </w:pPr>
      <w:bookmarkStart w:id="5038" w:name="_Toc230163571"/>
      <w:r>
        <w:t>Document Tracking Report</w:t>
      </w:r>
      <w:bookmarkEnd w:id="5038"/>
      <w:r>
        <w:t xml:space="preserve"> </w:t>
      </w:r>
    </w:p>
    <w:p w14:paraId="5475248E" w14:textId="0DA0C09D" w:rsidR="008A0D5E" w:rsidRDefault="008A0D5E" w:rsidP="008A0D5E">
      <w:pPr>
        <w:pStyle w:val="BodyText"/>
        <w:rPr>
          <w:lang w:bidi="ar-SA"/>
        </w:rPr>
      </w:pPr>
      <w:r>
        <w:rPr>
          <w:lang w:bidi="ar-SA"/>
        </w:rPr>
        <w:t xml:space="preserve">The Document Tracking Report allows authorized users to </w:t>
      </w:r>
      <w:r w:rsidR="009547DF">
        <w:rPr>
          <w:lang w:bidi="ar-SA"/>
        </w:rPr>
        <w:t xml:space="preserve">view the document notes and types in HERMIT for all loans. </w:t>
      </w:r>
      <w:r w:rsidR="000527F7">
        <w:rPr>
          <w:lang w:bidi="ar-SA"/>
        </w:rPr>
        <w:t>This report is also available under Servicer Reports.</w:t>
      </w:r>
    </w:p>
    <w:p w14:paraId="39F506A9" w14:textId="23639F3C" w:rsidR="008A0D5E" w:rsidRDefault="008A0D5E" w:rsidP="008A0D5E">
      <w:pPr>
        <w:pStyle w:val="BodyText"/>
        <w:jc w:val="center"/>
        <w:rPr>
          <w:lang w:bidi="ar-SA"/>
        </w:rPr>
      </w:pPr>
      <w:r>
        <w:rPr>
          <w:noProof/>
        </w:rPr>
        <w:drawing>
          <wp:inline distT="0" distB="0" distL="0" distR="0" wp14:anchorId="3FE08C7A" wp14:editId="448FC5B3">
            <wp:extent cx="4007384" cy="2110235"/>
            <wp:effectExtent l="19050" t="19050" r="12700" b="23495"/>
            <wp:docPr id="18923451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345197" name=""/>
                    <pic:cNvPicPr/>
                  </pic:nvPicPr>
                  <pic:blipFill>
                    <a:blip r:embed="rId502"/>
                    <a:stretch>
                      <a:fillRect/>
                    </a:stretch>
                  </pic:blipFill>
                  <pic:spPr>
                    <a:xfrm>
                      <a:off x="0" y="0"/>
                      <a:ext cx="4011057" cy="2112169"/>
                    </a:xfrm>
                    <a:prstGeom prst="rect">
                      <a:avLst/>
                    </a:prstGeom>
                    <a:ln w="19050">
                      <a:solidFill>
                        <a:schemeClr val="accent1"/>
                      </a:solidFill>
                    </a:ln>
                  </pic:spPr>
                </pic:pic>
              </a:graphicData>
            </a:graphic>
          </wp:inline>
        </w:drawing>
      </w:r>
    </w:p>
    <w:p w14:paraId="6A5E81D9" w14:textId="5C08D335" w:rsidR="008A0D5E" w:rsidRDefault="008A0D5E" w:rsidP="008A0D5E">
      <w:pPr>
        <w:pStyle w:val="FigureCaption0"/>
      </w:pPr>
      <w:bookmarkStart w:id="5039" w:name="_Toc230164334"/>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19</w:t>
      </w:r>
      <w:r>
        <w:rPr>
          <w:noProof/>
        </w:rPr>
        <w:fldChar w:fldCharType="end"/>
      </w:r>
      <w:r>
        <w:t>: Document Tracking Report</w:t>
      </w:r>
      <w:bookmarkEnd w:id="5039"/>
    </w:p>
    <w:p w14:paraId="2E16C2C2" w14:textId="77777777" w:rsidR="00E71CB7" w:rsidRPr="00264192" w:rsidRDefault="00E71CB7" w:rsidP="00E71CB7">
      <w:pPr>
        <w:pStyle w:val="BodyText"/>
      </w:pPr>
      <w:r>
        <w:t>To generate this report:</w:t>
      </w:r>
    </w:p>
    <w:p w14:paraId="3A3A5947" w14:textId="77777777" w:rsidR="00E71CB7" w:rsidRDefault="00E71CB7" w:rsidP="006C3C3F">
      <w:pPr>
        <w:pStyle w:val="OrderedList"/>
        <w:numPr>
          <w:ilvl w:val="0"/>
          <w:numId w:val="323"/>
        </w:numPr>
        <w:jc w:val="both"/>
      </w:pPr>
      <w:r>
        <w:t xml:space="preserve">Click on the </w:t>
      </w:r>
      <w:r w:rsidRPr="001445BE">
        <w:rPr>
          <w:b/>
        </w:rPr>
        <w:t>report link</w:t>
      </w:r>
      <w:r>
        <w:t xml:space="preserve"> on the left menu and the report search screen will display.</w:t>
      </w:r>
    </w:p>
    <w:p w14:paraId="6B7FD999" w14:textId="77777777" w:rsidR="00E71CB7" w:rsidRDefault="00E71CB7" w:rsidP="006C3C3F">
      <w:pPr>
        <w:pStyle w:val="OrderedList"/>
        <w:numPr>
          <w:ilvl w:val="0"/>
          <w:numId w:val="323"/>
        </w:numPr>
        <w:jc w:val="both"/>
      </w:pPr>
      <w:r>
        <w:t xml:space="preserve">To narrow </w:t>
      </w:r>
      <w:r w:rsidRPr="00560045">
        <w:t>the</w:t>
      </w:r>
      <w:r>
        <w:t xml:space="preserve"> results of your report, you can filter by</w:t>
      </w:r>
      <w:r w:rsidRPr="00EA5C7E">
        <w:t>:</w:t>
      </w:r>
    </w:p>
    <w:p w14:paraId="7C24FFF9" w14:textId="77777777" w:rsidR="00E71CB7" w:rsidRDefault="00E71CB7" w:rsidP="00E71CB7">
      <w:pPr>
        <w:pStyle w:val="UnorderedListIndent"/>
        <w:jc w:val="both"/>
      </w:pPr>
      <w:r>
        <w:t>FHA Case #</w:t>
      </w:r>
    </w:p>
    <w:p w14:paraId="114081D4" w14:textId="77777777" w:rsidR="00E71CB7" w:rsidRDefault="00E71CB7" w:rsidP="00E71CB7">
      <w:pPr>
        <w:pStyle w:val="UnorderedListIndent"/>
        <w:jc w:val="both"/>
      </w:pPr>
      <w:r>
        <w:t>Loan Skey</w:t>
      </w:r>
    </w:p>
    <w:p w14:paraId="46901CDF" w14:textId="77777777" w:rsidR="00E71CB7" w:rsidRDefault="00E71CB7" w:rsidP="00E71CB7">
      <w:pPr>
        <w:pStyle w:val="UnorderedListIndent"/>
        <w:jc w:val="both"/>
      </w:pPr>
      <w:r>
        <w:t>Servicer Name</w:t>
      </w:r>
    </w:p>
    <w:p w14:paraId="4023F489" w14:textId="77777777" w:rsidR="00E71CB7" w:rsidRDefault="00E71CB7" w:rsidP="00E71CB7">
      <w:pPr>
        <w:pStyle w:val="UnorderedListIndent"/>
        <w:jc w:val="both"/>
      </w:pPr>
      <w:r>
        <w:t>Investor Name</w:t>
      </w:r>
    </w:p>
    <w:p w14:paraId="3470D9A2" w14:textId="77777777" w:rsidR="00E71CB7" w:rsidRDefault="00E71CB7" w:rsidP="00E71CB7">
      <w:pPr>
        <w:pStyle w:val="UnorderedListIndent"/>
        <w:jc w:val="both"/>
      </w:pPr>
      <w:r>
        <w:t>Lender Name</w:t>
      </w:r>
    </w:p>
    <w:p w14:paraId="1738670D" w14:textId="77777777" w:rsidR="00E71CB7" w:rsidRDefault="00E71CB7" w:rsidP="00E71CB7">
      <w:pPr>
        <w:pStyle w:val="UnorderedListIndent"/>
        <w:jc w:val="both"/>
      </w:pPr>
      <w:r>
        <w:t>Document Type</w:t>
      </w:r>
    </w:p>
    <w:p w14:paraId="14A2F657" w14:textId="77777777" w:rsidR="00E71CB7" w:rsidRDefault="00E71CB7" w:rsidP="00E71CB7">
      <w:pPr>
        <w:pStyle w:val="UnorderedListIndent"/>
        <w:jc w:val="both"/>
      </w:pPr>
      <w:r>
        <w:t>Created By</w:t>
      </w:r>
    </w:p>
    <w:p w14:paraId="327CEB7E" w14:textId="22509C8E" w:rsidR="00E71CB7" w:rsidRDefault="00E71CB7" w:rsidP="00E71CB7">
      <w:pPr>
        <w:pStyle w:val="UnorderedListIndent"/>
        <w:jc w:val="both"/>
      </w:pPr>
      <w:r>
        <w:t xml:space="preserve">Created Date (From / To) </w:t>
      </w:r>
    </w:p>
    <w:p w14:paraId="125C7936" w14:textId="72C749B9" w:rsidR="00E71CB7" w:rsidRDefault="00E71CB7" w:rsidP="006C3C3F">
      <w:pPr>
        <w:pStyle w:val="OrderedList"/>
        <w:numPr>
          <w:ilvl w:val="0"/>
          <w:numId w:val="323"/>
        </w:numPr>
        <w:jc w:val="both"/>
      </w:pPr>
      <w:r>
        <w:t xml:space="preserve">Click the </w:t>
      </w:r>
      <w:r w:rsidRPr="007D0AD6">
        <w:rPr>
          <w:b/>
          <w:bCs/>
        </w:rPr>
        <w:t>Execute Excel</w:t>
      </w:r>
      <w:r w:rsidRPr="007D0AD6">
        <w:t xml:space="preserve"> or </w:t>
      </w:r>
      <w:r w:rsidRPr="007D0AD6">
        <w:rPr>
          <w:b/>
          <w:bCs/>
        </w:rPr>
        <w:t>Execute</w:t>
      </w:r>
      <w:r w:rsidRPr="00754BD3">
        <w:rPr>
          <w:b/>
          <w:bCs/>
        </w:rPr>
        <w:t xml:space="preserve"> CSV</w:t>
      </w:r>
      <w:r w:rsidRPr="00447193" w:rsidDel="00447193">
        <w:t xml:space="preserve"> </w:t>
      </w:r>
      <w:r>
        <w:t>link.</w:t>
      </w:r>
    </w:p>
    <w:p w14:paraId="00A2BFA6" w14:textId="563E4C06" w:rsidR="00E71CB7" w:rsidRDefault="00E71CB7" w:rsidP="00E71CB7">
      <w:pPr>
        <w:pStyle w:val="BodyText"/>
      </w:pPr>
      <w:r>
        <w:t>T</w:t>
      </w:r>
      <w:r w:rsidRPr="00F67639">
        <w:t xml:space="preserve">he following </w:t>
      </w:r>
      <w:r>
        <w:t>results</w:t>
      </w:r>
      <w:r w:rsidRPr="00F67639">
        <w:t xml:space="preserve"> are displayed</w:t>
      </w:r>
      <w:r>
        <w:t xml:space="preserve">: </w:t>
      </w:r>
    </w:p>
    <w:p w14:paraId="523AF050" w14:textId="7D06CC0C" w:rsidR="00E71CB7" w:rsidRDefault="00E71CB7" w:rsidP="00E71CB7">
      <w:pPr>
        <w:pStyle w:val="BodyText"/>
      </w:pPr>
      <w:r>
        <w:t>Loan</w:t>
      </w:r>
      <w:r w:rsidR="0088479D">
        <w:t xml:space="preserve"> </w:t>
      </w:r>
      <w:r>
        <w:t>Skey</w:t>
      </w:r>
      <w:r>
        <w:tab/>
        <w:t>, FHA</w:t>
      </w:r>
      <w:r w:rsidR="0088479D">
        <w:t xml:space="preserve"> </w:t>
      </w:r>
      <w:r>
        <w:t>Case</w:t>
      </w:r>
      <w:r w:rsidR="0088479D">
        <w:t xml:space="preserve"> </w:t>
      </w:r>
      <w:r>
        <w:t>N</w:t>
      </w:r>
      <w:r w:rsidR="005407B2">
        <w:t>o</w:t>
      </w:r>
      <w:r>
        <w:tab/>
        <w:t>, Lender</w:t>
      </w:r>
      <w:r w:rsidR="0088479D">
        <w:t xml:space="preserve"> </w:t>
      </w:r>
      <w:r>
        <w:t>Name</w:t>
      </w:r>
      <w:r>
        <w:tab/>
        <w:t>, Servicer</w:t>
      </w:r>
      <w:r w:rsidR="0088479D">
        <w:t xml:space="preserve"> </w:t>
      </w:r>
      <w:r>
        <w:t>Name</w:t>
      </w:r>
      <w:r>
        <w:tab/>
        <w:t>, Investor</w:t>
      </w:r>
      <w:r w:rsidR="0088479D">
        <w:t xml:space="preserve"> </w:t>
      </w:r>
      <w:r>
        <w:t>Name</w:t>
      </w:r>
      <w:r>
        <w:tab/>
        <w:t>, Record</w:t>
      </w:r>
      <w:r w:rsidR="0088479D">
        <w:t xml:space="preserve"> </w:t>
      </w:r>
      <w:r>
        <w:t>Number</w:t>
      </w:r>
      <w:r>
        <w:tab/>
        <w:t>, Document</w:t>
      </w:r>
      <w:r w:rsidR="0088479D">
        <w:t xml:space="preserve"> </w:t>
      </w:r>
      <w:r>
        <w:t>Note</w:t>
      </w:r>
      <w:r>
        <w:tab/>
        <w:t>, Document</w:t>
      </w:r>
      <w:r w:rsidR="0088479D">
        <w:t xml:space="preserve"> </w:t>
      </w:r>
      <w:r>
        <w:t>Type</w:t>
      </w:r>
      <w:r>
        <w:tab/>
        <w:t>, File</w:t>
      </w:r>
      <w:r w:rsidR="0088479D">
        <w:t xml:space="preserve"> </w:t>
      </w:r>
      <w:r>
        <w:t>Name</w:t>
      </w:r>
      <w:r>
        <w:tab/>
        <w:t>, Created</w:t>
      </w:r>
      <w:r w:rsidR="0088479D">
        <w:t xml:space="preserve"> </w:t>
      </w:r>
      <w:r>
        <w:t>By</w:t>
      </w:r>
      <w:r>
        <w:tab/>
        <w:t>, and Created</w:t>
      </w:r>
      <w:r w:rsidR="0088479D">
        <w:t xml:space="preserve"> </w:t>
      </w:r>
      <w:r>
        <w:t>Date</w:t>
      </w:r>
      <w:r>
        <w:tab/>
        <w:t>.</w:t>
      </w:r>
    </w:p>
    <w:p w14:paraId="5E288ACB" w14:textId="273EA09A" w:rsidR="00951BE9" w:rsidRDefault="00951BE9">
      <w:pPr>
        <w:rPr>
          <w:rFonts w:ascii="Cambria" w:eastAsia="Times New Roman" w:hAnsi="Cambria"/>
          <w:bCs/>
          <w:lang w:bidi="en-US"/>
        </w:rPr>
      </w:pPr>
      <w:r>
        <w:br w:type="page"/>
      </w:r>
    </w:p>
    <w:p w14:paraId="248F52F1" w14:textId="53738A48" w:rsidR="005A2C7E" w:rsidRDefault="005A2C7E" w:rsidP="005A2C7E">
      <w:pPr>
        <w:pStyle w:val="Heading3"/>
      </w:pPr>
      <w:r>
        <w:t xml:space="preserve"> </w:t>
      </w:r>
      <w:bookmarkStart w:id="5040" w:name="_Toc230163572"/>
      <w:r>
        <w:t xml:space="preserve">Due &amp; Payable </w:t>
      </w:r>
      <w:r w:rsidR="00483B61">
        <w:t>Report</w:t>
      </w:r>
      <w:bookmarkEnd w:id="5040"/>
    </w:p>
    <w:p w14:paraId="2FD05298" w14:textId="7A5D9CFD" w:rsidR="0095208E" w:rsidRDefault="005A2C7E" w:rsidP="005A2C7E">
      <w:pPr>
        <w:pStyle w:val="BodyText"/>
        <w:rPr>
          <w:lang w:bidi="ar-SA"/>
        </w:rPr>
      </w:pPr>
      <w:r>
        <w:rPr>
          <w:lang w:bidi="ar-SA"/>
        </w:rPr>
        <w:t>The Due &amp; Payable Report allows authorized users to view loans in HUD’s portfolio</w:t>
      </w:r>
      <w:r w:rsidR="00E431C3">
        <w:rPr>
          <w:lang w:bidi="ar-SA"/>
        </w:rPr>
        <w:t xml:space="preserve"> where the Case Status is not Terminated </w:t>
      </w:r>
      <w:r w:rsidR="0095208E">
        <w:rPr>
          <w:lang w:bidi="ar-SA"/>
        </w:rPr>
        <w:t xml:space="preserve">and has </w:t>
      </w:r>
      <w:r w:rsidR="00E431C3">
        <w:rPr>
          <w:lang w:bidi="ar-SA"/>
        </w:rPr>
        <w:t xml:space="preserve">an </w:t>
      </w:r>
      <w:r>
        <w:rPr>
          <w:lang w:bidi="ar-SA"/>
        </w:rPr>
        <w:t>Active Assigned Due &amp; Payable Timeline</w:t>
      </w:r>
      <w:r w:rsidR="00E431C3">
        <w:rPr>
          <w:lang w:bidi="ar-SA"/>
        </w:rPr>
        <w:t xml:space="preserve">. </w:t>
      </w:r>
    </w:p>
    <w:p w14:paraId="129ED5EB" w14:textId="4BDBE7F6" w:rsidR="0095208E" w:rsidRDefault="0095208E" w:rsidP="0095208E">
      <w:pPr>
        <w:pStyle w:val="BodyText"/>
        <w:jc w:val="center"/>
        <w:rPr>
          <w:lang w:bidi="ar-SA"/>
        </w:rPr>
      </w:pPr>
      <w:r>
        <w:rPr>
          <w:noProof/>
        </w:rPr>
        <w:drawing>
          <wp:inline distT="0" distB="0" distL="0" distR="0" wp14:anchorId="4E5E9D09" wp14:editId="7F637ECD">
            <wp:extent cx="4004310" cy="2065624"/>
            <wp:effectExtent l="19050" t="19050" r="15240" b="11430"/>
            <wp:docPr id="40693146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6931466" name="Picture 1" descr="A screenshot of a computer&#10;&#10;Description automatically generated"/>
                    <pic:cNvPicPr/>
                  </pic:nvPicPr>
                  <pic:blipFill>
                    <a:blip r:embed="rId503"/>
                    <a:stretch>
                      <a:fillRect/>
                    </a:stretch>
                  </pic:blipFill>
                  <pic:spPr>
                    <a:xfrm>
                      <a:off x="0" y="0"/>
                      <a:ext cx="4031913" cy="2079863"/>
                    </a:xfrm>
                    <a:prstGeom prst="rect">
                      <a:avLst/>
                    </a:prstGeom>
                    <a:ln w="19050">
                      <a:solidFill>
                        <a:srgbClr val="0070C0"/>
                      </a:solidFill>
                    </a:ln>
                  </pic:spPr>
                </pic:pic>
              </a:graphicData>
            </a:graphic>
          </wp:inline>
        </w:drawing>
      </w:r>
    </w:p>
    <w:p w14:paraId="4B5861DB" w14:textId="0EC1B243" w:rsidR="00E24137" w:rsidRDefault="00E24137" w:rsidP="00E24137">
      <w:pPr>
        <w:pStyle w:val="FigureCaption0"/>
      </w:pPr>
      <w:bookmarkStart w:id="5041" w:name="_Toc230164335"/>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20</w:t>
      </w:r>
      <w:r>
        <w:rPr>
          <w:noProof/>
        </w:rPr>
        <w:fldChar w:fldCharType="end"/>
      </w:r>
      <w:r>
        <w:t>: Due &amp; Payable Report</w:t>
      </w:r>
      <w:bookmarkEnd w:id="5041"/>
    </w:p>
    <w:p w14:paraId="79674313" w14:textId="77777777" w:rsidR="0095208E" w:rsidRPr="00264192" w:rsidRDefault="0095208E" w:rsidP="0095208E">
      <w:pPr>
        <w:pStyle w:val="BodyText"/>
      </w:pPr>
      <w:r>
        <w:t>To generate this report:</w:t>
      </w:r>
    </w:p>
    <w:p w14:paraId="09851FEC" w14:textId="77777777" w:rsidR="0095208E" w:rsidRDefault="0095208E" w:rsidP="006C3C3F">
      <w:pPr>
        <w:pStyle w:val="OrderedList"/>
        <w:numPr>
          <w:ilvl w:val="0"/>
          <w:numId w:val="430"/>
        </w:numPr>
        <w:jc w:val="both"/>
      </w:pPr>
      <w:r>
        <w:t xml:space="preserve">Click on the </w:t>
      </w:r>
      <w:r w:rsidRPr="001445BE">
        <w:rPr>
          <w:b/>
        </w:rPr>
        <w:t>report link</w:t>
      </w:r>
      <w:r>
        <w:t xml:space="preserve"> on the left menu and the report search screen will display.</w:t>
      </w:r>
    </w:p>
    <w:p w14:paraId="5326697D" w14:textId="77777777" w:rsidR="0095208E" w:rsidRDefault="0095208E" w:rsidP="006C3C3F">
      <w:pPr>
        <w:pStyle w:val="OrderedList"/>
        <w:numPr>
          <w:ilvl w:val="0"/>
          <w:numId w:val="430"/>
        </w:numPr>
        <w:jc w:val="both"/>
      </w:pPr>
      <w:r>
        <w:t xml:space="preserve">To narrow </w:t>
      </w:r>
      <w:r w:rsidRPr="00560045">
        <w:t>the</w:t>
      </w:r>
      <w:r>
        <w:t xml:space="preserve"> results of your report, you can filter by</w:t>
      </w:r>
      <w:r w:rsidRPr="00EA5C7E">
        <w:t>:</w:t>
      </w:r>
    </w:p>
    <w:p w14:paraId="03A9C891" w14:textId="77777777" w:rsidR="0095208E" w:rsidRDefault="0095208E" w:rsidP="0095208E">
      <w:pPr>
        <w:pStyle w:val="UnorderedListIndent"/>
        <w:jc w:val="both"/>
      </w:pPr>
      <w:r>
        <w:t>Loan Skey</w:t>
      </w:r>
    </w:p>
    <w:p w14:paraId="23800239" w14:textId="77777777" w:rsidR="0095208E" w:rsidRDefault="0095208E" w:rsidP="0095208E">
      <w:pPr>
        <w:pStyle w:val="UnorderedListIndent"/>
        <w:jc w:val="both"/>
      </w:pPr>
      <w:r>
        <w:t>FHA Case #</w:t>
      </w:r>
    </w:p>
    <w:p w14:paraId="01354172" w14:textId="77777777" w:rsidR="0095208E" w:rsidRDefault="0095208E" w:rsidP="0095208E">
      <w:pPr>
        <w:pStyle w:val="UnorderedListIndent"/>
        <w:jc w:val="both"/>
      </w:pPr>
      <w:r>
        <w:t xml:space="preserve">Case Status </w:t>
      </w:r>
    </w:p>
    <w:p w14:paraId="2C62C2CD" w14:textId="77777777" w:rsidR="0095208E" w:rsidRDefault="0095208E" w:rsidP="0095208E">
      <w:pPr>
        <w:pStyle w:val="UnorderedListIndent"/>
        <w:jc w:val="both"/>
      </w:pPr>
      <w:r>
        <w:t xml:space="preserve">Case Sub-Status </w:t>
      </w:r>
    </w:p>
    <w:p w14:paraId="41D5CC6D" w14:textId="6F775E09" w:rsidR="0095208E" w:rsidRDefault="0095208E" w:rsidP="0095208E">
      <w:pPr>
        <w:pStyle w:val="UnorderedListIndent"/>
        <w:jc w:val="both"/>
      </w:pPr>
      <w:r>
        <w:t>Servicing Type</w:t>
      </w:r>
    </w:p>
    <w:p w14:paraId="421058ED" w14:textId="0B48C4AF" w:rsidR="0095208E" w:rsidRDefault="0095208E" w:rsidP="0095208E">
      <w:pPr>
        <w:pStyle w:val="UnorderedListIndent"/>
        <w:jc w:val="both"/>
      </w:pPr>
      <w:r>
        <w:t xml:space="preserve">Step Description </w:t>
      </w:r>
    </w:p>
    <w:p w14:paraId="7C417F4A" w14:textId="638B68D4" w:rsidR="0095208E" w:rsidRDefault="0095208E" w:rsidP="0095208E">
      <w:pPr>
        <w:pStyle w:val="UnorderedListIndent"/>
        <w:jc w:val="both"/>
      </w:pPr>
      <w:r>
        <w:t xml:space="preserve">Step Complete Date </w:t>
      </w:r>
    </w:p>
    <w:p w14:paraId="6FBFA9FB" w14:textId="4A9431C8" w:rsidR="0095208E" w:rsidRDefault="0095208E" w:rsidP="0095208E">
      <w:pPr>
        <w:pStyle w:val="UnorderedListIndent"/>
        <w:jc w:val="both"/>
      </w:pPr>
      <w:r>
        <w:t>Cre</w:t>
      </w:r>
      <w:r w:rsidR="00713157">
        <w:t>a</w:t>
      </w:r>
      <w:r>
        <w:t xml:space="preserve">te Date </w:t>
      </w:r>
    </w:p>
    <w:p w14:paraId="1A66994A" w14:textId="6BBC9E7F" w:rsidR="0095208E" w:rsidRDefault="0095208E" w:rsidP="006C3C3F">
      <w:pPr>
        <w:pStyle w:val="OrderedList"/>
        <w:numPr>
          <w:ilvl w:val="0"/>
          <w:numId w:val="430"/>
        </w:numPr>
        <w:jc w:val="both"/>
      </w:pPr>
      <w:r>
        <w:t xml:space="preserve">Click the </w:t>
      </w:r>
      <w:r w:rsidRPr="007D0AD6">
        <w:t xml:space="preserve"> </w:t>
      </w:r>
      <w:r w:rsidRPr="007D0AD6">
        <w:rPr>
          <w:b/>
          <w:bCs/>
        </w:rPr>
        <w:t>Execute</w:t>
      </w:r>
      <w:r w:rsidRPr="00754BD3">
        <w:rPr>
          <w:b/>
          <w:bCs/>
        </w:rPr>
        <w:t xml:space="preserve"> CSV</w:t>
      </w:r>
      <w:r w:rsidRPr="00447193" w:rsidDel="00447193">
        <w:t xml:space="preserve"> </w:t>
      </w:r>
      <w:r>
        <w:t>link.</w:t>
      </w:r>
    </w:p>
    <w:p w14:paraId="0065EE24" w14:textId="77777777" w:rsidR="00E71CB7" w:rsidRDefault="008732B9" w:rsidP="0095208E">
      <w:pPr>
        <w:pStyle w:val="BodyText"/>
      </w:pPr>
      <w:r>
        <w:t>T</w:t>
      </w:r>
      <w:r w:rsidRPr="00F67639">
        <w:t xml:space="preserve">he following </w:t>
      </w:r>
      <w:r>
        <w:t>results</w:t>
      </w:r>
      <w:r w:rsidRPr="00F67639">
        <w:t xml:space="preserve"> are displayed</w:t>
      </w:r>
      <w:r>
        <w:t xml:space="preserve">: </w:t>
      </w:r>
    </w:p>
    <w:p w14:paraId="1BDF16DB" w14:textId="3E19505E" w:rsidR="0095208E" w:rsidRDefault="0095208E" w:rsidP="0095208E">
      <w:pPr>
        <w:pStyle w:val="BodyText"/>
      </w:pPr>
      <w:r w:rsidRPr="00D42804">
        <w:t xml:space="preserve">Loan Skey, FHA Case </w:t>
      </w:r>
      <w:r w:rsidR="00363A8B">
        <w:t>N</w:t>
      </w:r>
      <w:r w:rsidR="005407B2">
        <w:t>o</w:t>
      </w:r>
      <w:r w:rsidRPr="00D42804">
        <w:t xml:space="preserve">, </w:t>
      </w:r>
      <w:r>
        <w:t>Case Status, Case Sub-Status, Lender Name, Servicer Name, Investor Name, Status, Step Description, Step Complete Date, Servicing Type, Servicing Status, Default Date, Default Reason, Default Status, Default Paragraph, Responsible Party, First Legal Deadline, Create Date, Created By, Changed Date, and Changed By.</w:t>
      </w:r>
    </w:p>
    <w:p w14:paraId="5BC0E6B9" w14:textId="15A73736" w:rsidR="00231BF7" w:rsidRDefault="00231BF7" w:rsidP="00F72E8F">
      <w:pPr>
        <w:pStyle w:val="Heading3"/>
        <w:ind w:left="1080" w:hanging="1080"/>
        <w:jc w:val="both"/>
      </w:pPr>
      <w:bookmarkStart w:id="5042" w:name="_Toc315162298"/>
      <w:bookmarkStart w:id="5043" w:name="_Toc315634065"/>
      <w:bookmarkStart w:id="5044" w:name="_Toc11335003"/>
      <w:bookmarkStart w:id="5045" w:name="_Toc74052241"/>
      <w:bookmarkStart w:id="5046" w:name="_Toc90643624"/>
      <w:bookmarkStart w:id="5047" w:name="_Toc230163573"/>
      <w:r>
        <w:t>Foreclosure Activity Listing</w:t>
      </w:r>
      <w:bookmarkEnd w:id="5042"/>
      <w:bookmarkEnd w:id="5043"/>
      <w:bookmarkEnd w:id="5044"/>
      <w:bookmarkEnd w:id="5045"/>
      <w:bookmarkEnd w:id="5046"/>
      <w:r w:rsidR="009B713E">
        <w:t xml:space="preserve"> Report</w:t>
      </w:r>
      <w:bookmarkEnd w:id="5047"/>
      <w:r w:rsidR="009B713E">
        <w:t xml:space="preserve"> </w:t>
      </w:r>
      <w:r w:rsidR="00FD1410">
        <w:fldChar w:fldCharType="begin"/>
      </w:r>
      <w:r w:rsidR="00FD1410">
        <w:instrText xml:space="preserve"> XE "</w:instrText>
      </w:r>
      <w:r w:rsidR="00FD1410" w:rsidRPr="003A5792">
        <w:instrText>Foreclosure Activity Listing Report</w:instrText>
      </w:r>
      <w:r w:rsidR="00FD1410">
        <w:instrText xml:space="preserve">" </w:instrText>
      </w:r>
      <w:r w:rsidR="00FD1410">
        <w:fldChar w:fldCharType="end"/>
      </w:r>
    </w:p>
    <w:p w14:paraId="0E33CBC6" w14:textId="379E743C" w:rsidR="00231BF7" w:rsidRPr="00A00B75" w:rsidRDefault="00231BF7" w:rsidP="001879BA">
      <w:pPr>
        <w:pStyle w:val="BodyText"/>
        <w:rPr>
          <w:lang w:bidi="ar-SA"/>
        </w:rPr>
      </w:pPr>
      <w:r>
        <w:t>Th</w:t>
      </w:r>
      <w:r w:rsidR="002B2E8D">
        <w:t>e Foreclosure Activity Listing report enables authorized users</w:t>
      </w:r>
      <w:r>
        <w:t xml:space="preserve"> </w:t>
      </w:r>
      <w:r w:rsidR="002B2E8D">
        <w:t xml:space="preserve">to </w:t>
      </w:r>
      <w:r>
        <w:t>provide a list of loans with various foreclosure activities as specified by the user.</w:t>
      </w:r>
    </w:p>
    <w:p w14:paraId="741D2A64" w14:textId="76D52C90" w:rsidR="00231BF7" w:rsidRDefault="004F22EB" w:rsidP="00106345">
      <w:pPr>
        <w:pStyle w:val="BodyText"/>
        <w:jc w:val="center"/>
        <w:rPr>
          <w:noProof/>
        </w:rPr>
      </w:pPr>
      <w:r w:rsidRPr="004F22EB">
        <w:rPr>
          <w:noProof/>
        </w:rPr>
        <w:t xml:space="preserve"> </w:t>
      </w:r>
    </w:p>
    <w:p w14:paraId="2F38245E" w14:textId="7E1CED41" w:rsidR="0038781B" w:rsidRDefault="0038781B" w:rsidP="00106345">
      <w:pPr>
        <w:pStyle w:val="BodyText"/>
        <w:jc w:val="center"/>
      </w:pPr>
      <w:r>
        <w:rPr>
          <w:noProof/>
        </w:rPr>
        <w:drawing>
          <wp:inline distT="0" distB="0" distL="0" distR="0" wp14:anchorId="36C6E4E7" wp14:editId="10B53FDE">
            <wp:extent cx="4290432" cy="1783235"/>
            <wp:effectExtent l="19050" t="19050" r="15240" b="26670"/>
            <wp:docPr id="476461249"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6461249" name="Picture 1" descr="A screenshot of a computer screen&#10;&#10;Description automatically generated with low confidence"/>
                    <pic:cNvPicPr/>
                  </pic:nvPicPr>
                  <pic:blipFill>
                    <a:blip r:embed="rId504"/>
                    <a:stretch>
                      <a:fillRect/>
                    </a:stretch>
                  </pic:blipFill>
                  <pic:spPr>
                    <a:xfrm>
                      <a:off x="0" y="0"/>
                      <a:ext cx="4290432" cy="1783235"/>
                    </a:xfrm>
                    <a:prstGeom prst="rect">
                      <a:avLst/>
                    </a:prstGeom>
                    <a:ln w="19050">
                      <a:solidFill>
                        <a:srgbClr val="0070C0"/>
                      </a:solidFill>
                    </a:ln>
                  </pic:spPr>
                </pic:pic>
              </a:graphicData>
            </a:graphic>
          </wp:inline>
        </w:drawing>
      </w:r>
    </w:p>
    <w:p w14:paraId="1DF038C3" w14:textId="108BC765" w:rsidR="00231BF7" w:rsidRDefault="00231BF7" w:rsidP="001879BA">
      <w:pPr>
        <w:pStyle w:val="FigureCaption0"/>
      </w:pPr>
      <w:bookmarkStart w:id="5048" w:name="_Toc74053200"/>
      <w:bookmarkStart w:id="5049" w:name="_Toc90644581"/>
      <w:bookmarkStart w:id="5050" w:name="_Toc230164336"/>
      <w:r w:rsidRPr="002C4662">
        <w:t>Figure</w:t>
      </w:r>
      <w:r>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21</w:t>
      </w:r>
      <w:r w:rsidR="00764635">
        <w:rPr>
          <w:noProof/>
        </w:rPr>
        <w:fldChar w:fldCharType="end"/>
      </w:r>
      <w:r>
        <w:t>: Foreclosure Activity Listing Report</w:t>
      </w:r>
      <w:bookmarkEnd w:id="5048"/>
      <w:bookmarkEnd w:id="5049"/>
      <w:bookmarkEnd w:id="5050"/>
    </w:p>
    <w:p w14:paraId="23BE630A" w14:textId="77777777" w:rsidR="00231BF7" w:rsidRDefault="00231BF7" w:rsidP="001879BA">
      <w:pPr>
        <w:pStyle w:val="BodyText"/>
      </w:pPr>
      <w:r>
        <w:t>To generate this report:</w:t>
      </w:r>
    </w:p>
    <w:p w14:paraId="59EA3413" w14:textId="77777777" w:rsidR="00231BF7" w:rsidRDefault="00231BF7" w:rsidP="006C3C3F">
      <w:pPr>
        <w:pStyle w:val="OrderedList"/>
        <w:numPr>
          <w:ilvl w:val="0"/>
          <w:numId w:val="322"/>
        </w:numPr>
        <w:jc w:val="both"/>
      </w:pPr>
      <w:r>
        <w:t xml:space="preserve">Click on the </w:t>
      </w:r>
      <w:r w:rsidRPr="001445BE">
        <w:rPr>
          <w:b/>
        </w:rPr>
        <w:t>report link</w:t>
      </w:r>
      <w:r>
        <w:t xml:space="preserve"> on the left menu and the report search screen will display.</w:t>
      </w:r>
    </w:p>
    <w:p w14:paraId="08DC94A6" w14:textId="77777777" w:rsidR="00231BF7" w:rsidRDefault="00231BF7" w:rsidP="006C3C3F">
      <w:pPr>
        <w:pStyle w:val="OrderedList"/>
        <w:numPr>
          <w:ilvl w:val="0"/>
          <w:numId w:val="322"/>
        </w:numPr>
        <w:jc w:val="both"/>
      </w:pPr>
      <w:r>
        <w:t xml:space="preserve">To narrow </w:t>
      </w:r>
      <w:r w:rsidRPr="00560045">
        <w:t>the</w:t>
      </w:r>
      <w:r>
        <w:t xml:space="preserve"> results of your report, you can filter by</w:t>
      </w:r>
      <w:r w:rsidRPr="00EA5C7E">
        <w:t>:</w:t>
      </w:r>
    </w:p>
    <w:p w14:paraId="113F4C52" w14:textId="77777777" w:rsidR="00231BF7" w:rsidRDefault="00231BF7" w:rsidP="00F874DE">
      <w:pPr>
        <w:pStyle w:val="UnorderedListIndent"/>
        <w:jc w:val="both"/>
      </w:pPr>
      <w:r>
        <w:t>Product Type</w:t>
      </w:r>
    </w:p>
    <w:p w14:paraId="445F991D" w14:textId="77777777" w:rsidR="00231BF7" w:rsidRDefault="00231BF7" w:rsidP="00F874DE">
      <w:pPr>
        <w:pStyle w:val="UnorderedListIndent"/>
        <w:jc w:val="both"/>
      </w:pPr>
      <w:r>
        <w:t>State</w:t>
      </w:r>
    </w:p>
    <w:p w14:paraId="2281D7A3" w14:textId="77777777" w:rsidR="00231BF7" w:rsidRDefault="00231BF7" w:rsidP="00F874DE">
      <w:pPr>
        <w:pStyle w:val="UnorderedListIndent"/>
        <w:jc w:val="both"/>
      </w:pPr>
      <w:r>
        <w:t>Foreclosure Status</w:t>
      </w:r>
    </w:p>
    <w:p w14:paraId="6A3A437B" w14:textId="77777777" w:rsidR="00231BF7" w:rsidRDefault="00231BF7" w:rsidP="00F874DE">
      <w:pPr>
        <w:pStyle w:val="UnorderedListIndent"/>
        <w:jc w:val="both"/>
      </w:pPr>
      <w:r>
        <w:t>Step Scheduled Date</w:t>
      </w:r>
      <w:r w:rsidR="00D30E92">
        <w:t xml:space="preserve"> (date range)</w:t>
      </w:r>
    </w:p>
    <w:p w14:paraId="3FA59A1F" w14:textId="7179358D" w:rsidR="00D30E92" w:rsidRDefault="00D30E92" w:rsidP="006C3C3F">
      <w:pPr>
        <w:pStyle w:val="OrderedList"/>
        <w:numPr>
          <w:ilvl w:val="0"/>
          <w:numId w:val="322"/>
        </w:numPr>
        <w:jc w:val="both"/>
      </w:pPr>
      <w:r>
        <w:t xml:space="preserve">To limit your </w:t>
      </w:r>
      <w:r w:rsidR="00447193">
        <w:t>report,</w:t>
      </w:r>
      <w:r>
        <w:t xml:space="preserve"> if necessary, expand the selection boxes for:</w:t>
      </w:r>
    </w:p>
    <w:p w14:paraId="3A380FA7" w14:textId="77777777" w:rsidR="00D30E92" w:rsidRDefault="00D30E92" w:rsidP="00F874DE">
      <w:pPr>
        <w:pStyle w:val="UnorderedListIndent"/>
        <w:jc w:val="both"/>
      </w:pPr>
      <w:r>
        <w:t>Case Statuses</w:t>
      </w:r>
    </w:p>
    <w:p w14:paraId="13BD4B0B" w14:textId="77777777" w:rsidR="00D30E92" w:rsidRDefault="00D30E92" w:rsidP="00F874DE">
      <w:pPr>
        <w:pStyle w:val="UnorderedListIndent"/>
        <w:jc w:val="both"/>
      </w:pPr>
      <w:r>
        <w:t>Case Sub-statuses</w:t>
      </w:r>
    </w:p>
    <w:p w14:paraId="6B65BC98" w14:textId="3A0E63AF" w:rsidR="00231BF7" w:rsidRPr="00172AF9" w:rsidRDefault="00231BF7" w:rsidP="006C3C3F">
      <w:pPr>
        <w:pStyle w:val="OrderedList"/>
        <w:numPr>
          <w:ilvl w:val="0"/>
          <w:numId w:val="322"/>
        </w:numPr>
        <w:jc w:val="both"/>
      </w:pPr>
      <w:r w:rsidRPr="00172AF9">
        <w:t xml:space="preserve">Click the </w:t>
      </w:r>
      <w:r w:rsidR="00447193" w:rsidRPr="005C6CB4">
        <w:rPr>
          <w:b/>
          <w:bCs/>
        </w:rPr>
        <w:t>Execute PDF</w:t>
      </w:r>
      <w:r w:rsidR="00447193" w:rsidRPr="00447193">
        <w:t xml:space="preserve">, </w:t>
      </w:r>
      <w:r w:rsidR="00447193" w:rsidRPr="005C6CB4">
        <w:rPr>
          <w:b/>
          <w:bCs/>
        </w:rPr>
        <w:t>Execute Excel</w:t>
      </w:r>
      <w:r w:rsidR="00447193" w:rsidRPr="00447193">
        <w:t xml:space="preserve"> or </w:t>
      </w:r>
      <w:r w:rsidR="00447193" w:rsidRPr="005C6CB4">
        <w:rPr>
          <w:b/>
          <w:bCs/>
        </w:rPr>
        <w:t>Execute CSV</w:t>
      </w:r>
      <w:r w:rsidR="00447193" w:rsidRPr="00447193" w:rsidDel="00447193">
        <w:t xml:space="preserve"> </w:t>
      </w:r>
      <w:r w:rsidRPr="00172AF9">
        <w:t>link</w:t>
      </w:r>
      <w:r w:rsidR="009A0703">
        <w:t>.</w:t>
      </w:r>
    </w:p>
    <w:p w14:paraId="744E01B6" w14:textId="5361DC5D" w:rsidR="00231BF7" w:rsidRDefault="008732B9" w:rsidP="001879BA">
      <w:pPr>
        <w:pStyle w:val="BodyText"/>
      </w:pPr>
      <w:r>
        <w:t>T</w:t>
      </w:r>
      <w:r w:rsidRPr="00F67639">
        <w:t xml:space="preserve">he following </w:t>
      </w:r>
      <w:r>
        <w:t>results</w:t>
      </w:r>
      <w:r w:rsidRPr="00F67639">
        <w:t xml:space="preserve"> are displayed</w:t>
      </w:r>
      <w:r>
        <w:t>:</w:t>
      </w:r>
    </w:p>
    <w:p w14:paraId="6FA4A38B" w14:textId="7AE90B35" w:rsidR="00231BF7" w:rsidRDefault="00231BF7" w:rsidP="001879BA">
      <w:pPr>
        <w:pStyle w:val="BodyText"/>
      </w:pPr>
      <w:r>
        <w:t xml:space="preserve">FHA </w:t>
      </w:r>
      <w:r w:rsidR="0011739A">
        <w:t>C</w:t>
      </w:r>
      <w:r>
        <w:t xml:space="preserve">ase </w:t>
      </w:r>
      <w:r w:rsidR="0011739A">
        <w:t>No</w:t>
      </w:r>
      <w:r w:rsidRPr="00D42804">
        <w:t xml:space="preserve">, </w:t>
      </w:r>
      <w:r w:rsidR="00447193" w:rsidRPr="00D42804">
        <w:t>Loan Skey</w:t>
      </w:r>
      <w:r w:rsidRPr="00D42804">
        <w:t>, Investor Loan</w:t>
      </w:r>
      <w:r w:rsidR="00447193">
        <w:t xml:space="preserve"> </w:t>
      </w:r>
      <w:r w:rsidR="0011739A">
        <w:t>No</w:t>
      </w:r>
      <w:r w:rsidRPr="00D42804">
        <w:t xml:space="preserve">, </w:t>
      </w:r>
      <w:r w:rsidRPr="00D42804">
        <w:tab/>
      </w:r>
      <w:r w:rsidR="0011739A">
        <w:t xml:space="preserve">Loan </w:t>
      </w:r>
      <w:r w:rsidRPr="00D42804">
        <w:t>Status</w:t>
      </w:r>
      <w:r w:rsidR="0011739A">
        <w:t xml:space="preserve"> Desc</w:t>
      </w:r>
      <w:r w:rsidRPr="00D42804">
        <w:t>, Prop Address</w:t>
      </w:r>
      <w:r w:rsidR="0011739A">
        <w:t xml:space="preserve"> Formatted</w:t>
      </w:r>
      <w:r w:rsidRPr="00D42804">
        <w:t>, Borrower Name</w:t>
      </w:r>
      <w:r w:rsidRPr="00D42804">
        <w:tab/>
        <w:t>,</w:t>
      </w:r>
      <w:r w:rsidR="00B949DD">
        <w:t xml:space="preserve"> Servicing Step Desc,</w:t>
      </w:r>
      <w:r w:rsidRPr="00D42804">
        <w:t xml:space="preserve"> Create Date, Schedule Date,</w:t>
      </w:r>
      <w:r w:rsidR="00B949DD">
        <w:t xml:space="preserve"> </w:t>
      </w:r>
      <w:r w:rsidRPr="00D42804">
        <w:t>Vendor Name</w:t>
      </w:r>
      <w:r w:rsidR="00D15A88">
        <w:t xml:space="preserve">, </w:t>
      </w:r>
      <w:r w:rsidR="0011739A">
        <w:t xml:space="preserve">Prop Address, </w:t>
      </w:r>
      <w:r w:rsidR="00D15A88">
        <w:t>Prop City, Prop State, Prop ZIP,</w:t>
      </w:r>
      <w:r w:rsidR="002A573C">
        <w:t xml:space="preserve"> and</w:t>
      </w:r>
      <w:r w:rsidR="00D15A88">
        <w:t xml:space="preserve"> Prop County.</w:t>
      </w:r>
    </w:p>
    <w:p w14:paraId="1A22F213" w14:textId="18DEE2A8" w:rsidR="00231BF7" w:rsidRDefault="00231BF7" w:rsidP="002B5A89">
      <w:pPr>
        <w:pStyle w:val="Heading3"/>
        <w:ind w:left="1080" w:hanging="1080"/>
        <w:jc w:val="both"/>
      </w:pPr>
      <w:bookmarkStart w:id="5051" w:name="_Toc315162299"/>
      <w:bookmarkStart w:id="5052" w:name="_Toc315634066"/>
      <w:bookmarkStart w:id="5053" w:name="_Toc11335004"/>
      <w:bookmarkStart w:id="5054" w:name="_Toc74052242"/>
      <w:bookmarkStart w:id="5055" w:name="_Toc90643625"/>
      <w:bookmarkStart w:id="5056" w:name="_Toc230163574"/>
      <w:r>
        <w:t>HECM Foreclosure</w:t>
      </w:r>
      <w:bookmarkEnd w:id="5051"/>
      <w:bookmarkEnd w:id="5052"/>
      <w:bookmarkEnd w:id="5053"/>
      <w:bookmarkEnd w:id="5054"/>
      <w:bookmarkEnd w:id="5055"/>
      <w:r w:rsidR="009B713E">
        <w:t xml:space="preserve"> Report</w:t>
      </w:r>
      <w:bookmarkEnd w:id="5056"/>
      <w:r w:rsidR="009B713E">
        <w:t xml:space="preserve"> </w:t>
      </w:r>
      <w:r w:rsidR="00FD1410">
        <w:fldChar w:fldCharType="begin"/>
      </w:r>
      <w:r w:rsidR="00FD1410">
        <w:instrText xml:space="preserve"> XE "</w:instrText>
      </w:r>
      <w:r w:rsidR="00FD1410" w:rsidRPr="003A5792">
        <w:instrText>HECM Foreclosure Report</w:instrText>
      </w:r>
      <w:r w:rsidR="00FD1410">
        <w:instrText xml:space="preserve">" </w:instrText>
      </w:r>
      <w:r w:rsidR="00FD1410">
        <w:fldChar w:fldCharType="end"/>
      </w:r>
    </w:p>
    <w:p w14:paraId="49AD9001" w14:textId="655E5396" w:rsidR="00231BF7" w:rsidRPr="00300C04" w:rsidRDefault="00231BF7" w:rsidP="001879BA">
      <w:pPr>
        <w:pStyle w:val="BodyText"/>
      </w:pPr>
      <w:r w:rsidRPr="00300C04">
        <w:t xml:space="preserve">The </w:t>
      </w:r>
      <w:r>
        <w:t>HECM Foreclosure</w:t>
      </w:r>
      <w:r w:rsidRPr="00300C04">
        <w:t xml:space="preserve"> </w:t>
      </w:r>
      <w:r>
        <w:t>R</w:t>
      </w:r>
      <w:r w:rsidRPr="00300C04">
        <w:t xml:space="preserve">eport </w:t>
      </w:r>
      <w:r>
        <w:t xml:space="preserve">enables </w:t>
      </w:r>
      <w:r w:rsidRPr="00300C04">
        <w:t>authorized user</w:t>
      </w:r>
      <w:r>
        <w:t>s</w:t>
      </w:r>
      <w:r w:rsidRPr="00300C04">
        <w:t xml:space="preserve"> to view the </w:t>
      </w:r>
      <w:r>
        <w:t xml:space="preserve">loans in the </w:t>
      </w:r>
      <w:r w:rsidR="00FC3979">
        <w:t>S</w:t>
      </w:r>
      <w:r w:rsidR="007E55A2">
        <w:t xml:space="preserve">ervicing </w:t>
      </w:r>
      <w:r w:rsidR="00FC3979">
        <w:t>M</w:t>
      </w:r>
      <w:r w:rsidR="007E55A2">
        <w:t>odule</w:t>
      </w:r>
      <w:r>
        <w:t xml:space="preserve"> that have had a Foreclosure timeline created.</w:t>
      </w:r>
    </w:p>
    <w:p w14:paraId="227A4CAF" w14:textId="2C1E6C3D" w:rsidR="00231BF7" w:rsidRDefault="004F22EB" w:rsidP="00106345">
      <w:pPr>
        <w:pStyle w:val="BodyText"/>
        <w:jc w:val="center"/>
        <w:rPr>
          <w:noProof/>
        </w:rPr>
      </w:pPr>
      <w:r w:rsidRPr="004F22EB">
        <w:rPr>
          <w:noProof/>
        </w:rPr>
        <w:t xml:space="preserve"> </w:t>
      </w:r>
    </w:p>
    <w:p w14:paraId="527811EA" w14:textId="27833655" w:rsidR="0038781B" w:rsidRDefault="0038781B" w:rsidP="00106345">
      <w:pPr>
        <w:pStyle w:val="BodyText"/>
        <w:jc w:val="center"/>
      </w:pPr>
      <w:r>
        <w:rPr>
          <w:noProof/>
        </w:rPr>
        <w:drawing>
          <wp:inline distT="0" distB="0" distL="0" distR="0" wp14:anchorId="6FC81372" wp14:editId="330B2A18">
            <wp:extent cx="4275190" cy="1844200"/>
            <wp:effectExtent l="19050" t="19050" r="11430" b="22860"/>
            <wp:docPr id="571363550"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1363550" name="Picture 1" descr="A screenshot of a computer&#10;&#10;Description automatically generated with low confidence"/>
                    <pic:cNvPicPr/>
                  </pic:nvPicPr>
                  <pic:blipFill>
                    <a:blip r:embed="rId505"/>
                    <a:stretch>
                      <a:fillRect/>
                    </a:stretch>
                  </pic:blipFill>
                  <pic:spPr>
                    <a:xfrm>
                      <a:off x="0" y="0"/>
                      <a:ext cx="4275190" cy="1844200"/>
                    </a:xfrm>
                    <a:prstGeom prst="rect">
                      <a:avLst/>
                    </a:prstGeom>
                    <a:ln w="19050">
                      <a:solidFill>
                        <a:srgbClr val="0070C0"/>
                      </a:solidFill>
                    </a:ln>
                  </pic:spPr>
                </pic:pic>
              </a:graphicData>
            </a:graphic>
          </wp:inline>
        </w:drawing>
      </w:r>
    </w:p>
    <w:p w14:paraId="48DC92A4" w14:textId="239EC3DD" w:rsidR="00231BF7" w:rsidRDefault="00231BF7" w:rsidP="001879BA">
      <w:pPr>
        <w:pStyle w:val="FigureCaption0"/>
      </w:pPr>
      <w:bookmarkStart w:id="5057" w:name="_Toc74053201"/>
      <w:bookmarkStart w:id="5058" w:name="_Toc90644582"/>
      <w:bookmarkStart w:id="5059" w:name="_Toc230164337"/>
      <w:r w:rsidRPr="002C4662">
        <w:t>Figure</w:t>
      </w:r>
      <w:r>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22</w:t>
      </w:r>
      <w:r w:rsidR="00764635">
        <w:rPr>
          <w:noProof/>
        </w:rPr>
        <w:fldChar w:fldCharType="end"/>
      </w:r>
      <w:r>
        <w:t>: HECM Foreclosure Report</w:t>
      </w:r>
      <w:bookmarkEnd w:id="5057"/>
      <w:bookmarkEnd w:id="5058"/>
      <w:bookmarkEnd w:id="5059"/>
    </w:p>
    <w:p w14:paraId="50F278D7" w14:textId="77777777" w:rsidR="00231BF7" w:rsidRPr="00264192" w:rsidRDefault="00231BF7" w:rsidP="001879BA">
      <w:pPr>
        <w:pStyle w:val="BodyText"/>
      </w:pPr>
      <w:r>
        <w:t>To generate this report:</w:t>
      </w:r>
    </w:p>
    <w:p w14:paraId="0112B317" w14:textId="77777777" w:rsidR="00231BF7" w:rsidRDefault="00231BF7" w:rsidP="006C3C3F">
      <w:pPr>
        <w:pStyle w:val="OrderedList"/>
        <w:numPr>
          <w:ilvl w:val="0"/>
          <w:numId w:val="394"/>
        </w:numPr>
        <w:jc w:val="both"/>
      </w:pPr>
      <w:r>
        <w:t xml:space="preserve">Click on the </w:t>
      </w:r>
      <w:r w:rsidRPr="001445BE">
        <w:rPr>
          <w:b/>
        </w:rPr>
        <w:t>report link</w:t>
      </w:r>
      <w:r>
        <w:t xml:space="preserve"> on the left menu and the report search screen will display.</w:t>
      </w:r>
    </w:p>
    <w:p w14:paraId="456D2ACF" w14:textId="77777777" w:rsidR="00231BF7" w:rsidRDefault="00231BF7" w:rsidP="006C3C3F">
      <w:pPr>
        <w:pStyle w:val="OrderedList"/>
        <w:numPr>
          <w:ilvl w:val="0"/>
          <w:numId w:val="394"/>
        </w:numPr>
        <w:jc w:val="both"/>
      </w:pPr>
      <w:r>
        <w:t xml:space="preserve">To narrow </w:t>
      </w:r>
      <w:r w:rsidRPr="00560045">
        <w:t>the</w:t>
      </w:r>
      <w:r>
        <w:t xml:space="preserve"> results of your report, you can filter by</w:t>
      </w:r>
      <w:r w:rsidRPr="00EA5C7E">
        <w:t>:</w:t>
      </w:r>
    </w:p>
    <w:p w14:paraId="08101C8C" w14:textId="77777777" w:rsidR="00231BF7" w:rsidRDefault="00231BF7" w:rsidP="00F874DE">
      <w:pPr>
        <w:pStyle w:val="UnorderedListIndent"/>
        <w:jc w:val="both"/>
      </w:pPr>
      <w:r>
        <w:t>Loan Skey</w:t>
      </w:r>
    </w:p>
    <w:p w14:paraId="6D23E187" w14:textId="77777777" w:rsidR="00231BF7" w:rsidRDefault="00231BF7" w:rsidP="00F874DE">
      <w:pPr>
        <w:pStyle w:val="UnorderedListIndent"/>
        <w:jc w:val="both"/>
      </w:pPr>
      <w:r>
        <w:t>FHA Case #</w:t>
      </w:r>
    </w:p>
    <w:p w14:paraId="148FDA80" w14:textId="77777777" w:rsidR="00231BF7" w:rsidRDefault="00231BF7" w:rsidP="00F874DE">
      <w:pPr>
        <w:pStyle w:val="UnorderedListIndent"/>
        <w:jc w:val="both"/>
      </w:pPr>
      <w:r>
        <w:t>Product Type</w:t>
      </w:r>
    </w:p>
    <w:p w14:paraId="6DBE2DE6" w14:textId="77777777" w:rsidR="00231BF7" w:rsidRDefault="00231BF7" w:rsidP="00F874DE">
      <w:pPr>
        <w:pStyle w:val="UnorderedListIndent"/>
        <w:jc w:val="both"/>
      </w:pPr>
      <w:r>
        <w:t>Pay Plan Type</w:t>
      </w:r>
    </w:p>
    <w:p w14:paraId="33F3C2BF" w14:textId="77777777" w:rsidR="00231BF7" w:rsidRDefault="00231BF7" w:rsidP="00F874DE">
      <w:pPr>
        <w:pStyle w:val="UnorderedListIndent"/>
        <w:jc w:val="both"/>
      </w:pPr>
      <w:r>
        <w:t>Rate Type</w:t>
      </w:r>
    </w:p>
    <w:p w14:paraId="2982EC56" w14:textId="77777777" w:rsidR="00231BF7" w:rsidRDefault="00231BF7" w:rsidP="00F874DE">
      <w:pPr>
        <w:pStyle w:val="UnorderedListIndent"/>
        <w:jc w:val="both"/>
      </w:pPr>
      <w:r>
        <w:t>Servicing Status</w:t>
      </w:r>
    </w:p>
    <w:p w14:paraId="1EB155A4" w14:textId="5E108B3C" w:rsidR="00231BF7" w:rsidRDefault="00231BF7" w:rsidP="006C3C3F">
      <w:pPr>
        <w:pStyle w:val="OrderedList"/>
        <w:numPr>
          <w:ilvl w:val="0"/>
          <w:numId w:val="394"/>
        </w:numPr>
        <w:jc w:val="both"/>
      </w:pPr>
      <w:r>
        <w:t xml:space="preserve">To limit your </w:t>
      </w:r>
      <w:r w:rsidR="00447193">
        <w:t>report,</w:t>
      </w:r>
      <w:r>
        <w:t xml:space="preserve"> if necessary, expand the selection </w:t>
      </w:r>
      <w:r w:rsidRPr="00DB712F">
        <w:t>box</w:t>
      </w:r>
      <w:r>
        <w:t xml:space="preserve"> for the following:</w:t>
      </w:r>
    </w:p>
    <w:p w14:paraId="142F497A" w14:textId="77777777" w:rsidR="00231BF7" w:rsidRDefault="00231BF7" w:rsidP="00F874DE">
      <w:pPr>
        <w:pStyle w:val="UnorderedListIndent"/>
        <w:jc w:val="both"/>
      </w:pPr>
      <w:r>
        <w:t>Case Sub Statuses</w:t>
      </w:r>
    </w:p>
    <w:p w14:paraId="75227913" w14:textId="3D916D73" w:rsidR="00231BF7" w:rsidRDefault="00231BF7" w:rsidP="006C3C3F">
      <w:pPr>
        <w:pStyle w:val="OrderedList"/>
        <w:numPr>
          <w:ilvl w:val="0"/>
          <w:numId w:val="394"/>
        </w:numPr>
        <w:jc w:val="both"/>
      </w:pPr>
      <w:r>
        <w:t xml:space="preserve">Click the </w:t>
      </w:r>
      <w:r w:rsidR="00447193" w:rsidRPr="00754BD3">
        <w:rPr>
          <w:b/>
          <w:bCs/>
        </w:rPr>
        <w:t>Execute PDF</w:t>
      </w:r>
      <w:r w:rsidR="00447193" w:rsidRPr="00447193">
        <w:t xml:space="preserve">, </w:t>
      </w:r>
      <w:r w:rsidR="00447193" w:rsidRPr="00754BD3">
        <w:rPr>
          <w:b/>
          <w:bCs/>
        </w:rPr>
        <w:t>Execute Excel</w:t>
      </w:r>
      <w:r w:rsidR="00447193" w:rsidRPr="00447193">
        <w:t xml:space="preserve"> or </w:t>
      </w:r>
      <w:r w:rsidR="00447193" w:rsidRPr="00754BD3">
        <w:rPr>
          <w:b/>
          <w:bCs/>
        </w:rPr>
        <w:t>Execute CSV</w:t>
      </w:r>
      <w:r w:rsidR="00447193" w:rsidRPr="00447193" w:rsidDel="00447193">
        <w:t xml:space="preserve"> </w:t>
      </w:r>
      <w:r>
        <w:t>link.</w:t>
      </w:r>
    </w:p>
    <w:p w14:paraId="7CE1AE61" w14:textId="2025D07A" w:rsidR="00231BF7" w:rsidRDefault="008732B9" w:rsidP="001879BA">
      <w:pPr>
        <w:pStyle w:val="BodyText"/>
      </w:pPr>
      <w:r>
        <w:t>T</w:t>
      </w:r>
      <w:r w:rsidRPr="00F67639">
        <w:t xml:space="preserve">he following </w:t>
      </w:r>
      <w:r>
        <w:t>results</w:t>
      </w:r>
      <w:r w:rsidRPr="00F67639">
        <w:t xml:space="preserve"> are displayed</w:t>
      </w:r>
      <w:r w:rsidR="00EE6FE2">
        <w:t xml:space="preserve"> (please note: PDF results may differ)</w:t>
      </w:r>
      <w:r>
        <w:t>:</w:t>
      </w:r>
    </w:p>
    <w:p w14:paraId="43942720" w14:textId="68E86DBF" w:rsidR="00A86F2A" w:rsidRDefault="00231BF7" w:rsidP="001879BA">
      <w:pPr>
        <w:pStyle w:val="BodyText"/>
      </w:pPr>
      <w:r w:rsidRPr="00D42804">
        <w:t xml:space="preserve">Loan Skey, FHA Case </w:t>
      </w:r>
      <w:r w:rsidR="00937EDA">
        <w:t>No</w:t>
      </w:r>
      <w:r w:rsidRPr="00D42804">
        <w:t xml:space="preserve">, </w:t>
      </w:r>
      <w:r w:rsidR="00937EDA">
        <w:t xml:space="preserve">Loan No, </w:t>
      </w:r>
      <w:r w:rsidRPr="00D42804">
        <w:t xml:space="preserve">Borrower Name, Property Address, </w:t>
      </w:r>
      <w:r w:rsidR="00937EDA">
        <w:t xml:space="preserve">Formatted Zip, </w:t>
      </w:r>
      <w:r w:rsidRPr="00D42804">
        <w:t xml:space="preserve">Responsible Party, Timeline Status, Servicing Status, Appraised Value, </w:t>
      </w:r>
      <w:r w:rsidR="00F806BF">
        <w:t xml:space="preserve">Loan </w:t>
      </w:r>
      <w:r w:rsidRPr="00D42804">
        <w:t>Type</w:t>
      </w:r>
      <w:r w:rsidR="00A96388">
        <w:t xml:space="preserve"> (Rate Type)</w:t>
      </w:r>
      <w:r w:rsidRPr="00D42804">
        <w:t>, Pay Plan Type, UPB, Attorney Name, Last Note</w:t>
      </w:r>
      <w:r w:rsidR="00F806BF">
        <w:t xml:space="preserve"> Date</w:t>
      </w:r>
      <w:r w:rsidR="00D15A88">
        <w:t xml:space="preserve">, </w:t>
      </w:r>
      <w:r w:rsidR="00F806BF">
        <w:t xml:space="preserve">Last Note Text, Prop Address, </w:t>
      </w:r>
      <w:r w:rsidR="00D15A88">
        <w:t>Prop City, Prop</w:t>
      </w:r>
      <w:r w:rsidR="00F806BF">
        <w:t xml:space="preserve"> </w:t>
      </w:r>
      <w:r w:rsidR="00D15A88">
        <w:t>State, Prop ZIP</w:t>
      </w:r>
      <w:r w:rsidR="002A573C">
        <w:t>,</w:t>
      </w:r>
      <w:r w:rsidR="00D15A88">
        <w:t xml:space="preserve"> and Prop County.</w:t>
      </w:r>
    </w:p>
    <w:p w14:paraId="3054DC9A" w14:textId="77777777" w:rsidR="00A252AB" w:rsidRDefault="00A252AB" w:rsidP="00A252AB">
      <w:pPr>
        <w:pStyle w:val="Heading3"/>
      </w:pPr>
      <w:bookmarkStart w:id="5060" w:name="_Toc230163575"/>
      <w:bookmarkStart w:id="5061" w:name="_Toc315162300"/>
      <w:bookmarkStart w:id="5062" w:name="_Toc315634067"/>
      <w:bookmarkStart w:id="5063" w:name="_Toc11335005"/>
      <w:bookmarkStart w:id="5064" w:name="_Toc74052243"/>
      <w:bookmarkStart w:id="5065" w:name="_Toc90643626"/>
      <w:r w:rsidRPr="00A252AB">
        <w:t>Insurance Policy Information Report</w:t>
      </w:r>
      <w:bookmarkEnd w:id="5060"/>
    </w:p>
    <w:p w14:paraId="7D88139F" w14:textId="77777777" w:rsidR="00A252AB" w:rsidRDefault="00A252AB" w:rsidP="00A252AB">
      <w:r w:rsidRPr="00270EC2">
        <w:rPr>
          <w:rFonts w:ascii="Cambria" w:eastAsia="Times New Roman" w:hAnsi="Cambria"/>
          <w:bCs/>
          <w:lang w:bidi="en-US"/>
        </w:rPr>
        <w:t>The Insurance Policy Information Report</w:t>
      </w:r>
      <w:r w:rsidRPr="00A252AB">
        <w:rPr>
          <w:rFonts w:ascii="Cambria" w:eastAsia="Times New Roman" w:hAnsi="Cambria"/>
          <w:bCs/>
          <w:lang w:bidi="en-US"/>
        </w:rPr>
        <w:t xml:space="preserve"> enables authorized users to view specific fields from the Servicing Management Information screen on all active Assigned &gt; Compliance &gt; Insurance – Hazard Policy Insurance and Assigned &gt; Compliance &gt; Insurance – Flood Policy Timelines for loans with a Case Status = “Assigned” or loans with a Case Status = “Endorsed” that have a Servicer Skey = “900000”.</w:t>
      </w:r>
    </w:p>
    <w:p w14:paraId="620A47ED" w14:textId="5D611559" w:rsidR="00A252AB" w:rsidRDefault="00226F73" w:rsidP="00226F73">
      <w:pPr>
        <w:pStyle w:val="BodyText"/>
        <w:jc w:val="center"/>
      </w:pPr>
      <w:r>
        <w:rPr>
          <w:noProof/>
        </w:rPr>
        <w:drawing>
          <wp:inline distT="0" distB="0" distL="0" distR="0" wp14:anchorId="707CDA3C" wp14:editId="00CD2703">
            <wp:extent cx="4524292" cy="2852334"/>
            <wp:effectExtent l="19050" t="19050" r="10160" b="24765"/>
            <wp:docPr id="1951566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156608" name=""/>
                    <pic:cNvPicPr/>
                  </pic:nvPicPr>
                  <pic:blipFill>
                    <a:blip r:embed="rId506"/>
                    <a:stretch>
                      <a:fillRect/>
                    </a:stretch>
                  </pic:blipFill>
                  <pic:spPr>
                    <a:xfrm>
                      <a:off x="0" y="0"/>
                      <a:ext cx="4537104" cy="2860412"/>
                    </a:xfrm>
                    <a:prstGeom prst="rect">
                      <a:avLst/>
                    </a:prstGeom>
                    <a:ln w="19050">
                      <a:solidFill>
                        <a:srgbClr val="0070C0"/>
                      </a:solidFill>
                    </a:ln>
                  </pic:spPr>
                </pic:pic>
              </a:graphicData>
            </a:graphic>
          </wp:inline>
        </w:drawing>
      </w:r>
    </w:p>
    <w:p w14:paraId="5FCB2FF3" w14:textId="77777777" w:rsidR="00226F73" w:rsidRDefault="00226F73" w:rsidP="00226F73">
      <w:pPr>
        <w:pStyle w:val="BodyText"/>
      </w:pPr>
      <w:r>
        <w:t>To generate this report:</w:t>
      </w:r>
    </w:p>
    <w:p w14:paraId="10FB63C8" w14:textId="77777777" w:rsidR="00226F73" w:rsidRDefault="00226F73" w:rsidP="00226F73">
      <w:pPr>
        <w:pStyle w:val="OrderedList"/>
        <w:numPr>
          <w:ilvl w:val="0"/>
          <w:numId w:val="477"/>
        </w:numPr>
        <w:jc w:val="both"/>
      </w:pPr>
      <w:r>
        <w:t xml:space="preserve">Click on the </w:t>
      </w:r>
      <w:r w:rsidRPr="001445BE">
        <w:rPr>
          <w:b/>
        </w:rPr>
        <w:t>report link</w:t>
      </w:r>
      <w:r>
        <w:t xml:space="preserve"> on the left menu and the report search screen will be displayed.</w:t>
      </w:r>
    </w:p>
    <w:p w14:paraId="172FB5B8" w14:textId="77777777" w:rsidR="00226F73" w:rsidRPr="00EA5C7E" w:rsidRDefault="00226F73" w:rsidP="00226F73">
      <w:pPr>
        <w:pStyle w:val="OrderedList"/>
        <w:numPr>
          <w:ilvl w:val="0"/>
          <w:numId w:val="477"/>
        </w:numPr>
        <w:jc w:val="both"/>
      </w:pPr>
      <w:r>
        <w:t xml:space="preserve">To further narrow </w:t>
      </w:r>
      <w:r w:rsidRPr="00560045">
        <w:t>the</w:t>
      </w:r>
      <w:r>
        <w:t xml:space="preserve"> results of your report, you can filter by</w:t>
      </w:r>
      <w:r w:rsidRPr="00EA5C7E">
        <w:t>:</w:t>
      </w:r>
    </w:p>
    <w:p w14:paraId="1C5B00F4" w14:textId="77777777" w:rsidR="00226F73" w:rsidRDefault="00226F73" w:rsidP="00226F73">
      <w:pPr>
        <w:pStyle w:val="UnorderedListIndent"/>
        <w:numPr>
          <w:ilvl w:val="1"/>
          <w:numId w:val="477"/>
        </w:numPr>
        <w:jc w:val="both"/>
      </w:pPr>
      <w:r>
        <w:t>Loan Skey</w:t>
      </w:r>
    </w:p>
    <w:p w14:paraId="6A405174" w14:textId="77777777" w:rsidR="00226F73" w:rsidRDefault="00226F73" w:rsidP="00226F73">
      <w:pPr>
        <w:pStyle w:val="UnorderedListIndent"/>
        <w:numPr>
          <w:ilvl w:val="1"/>
          <w:numId w:val="477"/>
        </w:numPr>
        <w:jc w:val="both"/>
      </w:pPr>
      <w:r>
        <w:t xml:space="preserve">FHA Case Number </w:t>
      </w:r>
    </w:p>
    <w:p w14:paraId="4081AD8D" w14:textId="77777777" w:rsidR="00226F73" w:rsidRDefault="00226F73" w:rsidP="00226F73">
      <w:pPr>
        <w:pStyle w:val="UnorderedListIndent"/>
        <w:numPr>
          <w:ilvl w:val="1"/>
          <w:numId w:val="477"/>
        </w:numPr>
        <w:jc w:val="both"/>
      </w:pPr>
      <w:r>
        <w:t>Case Status</w:t>
      </w:r>
    </w:p>
    <w:p w14:paraId="49EBCEF7" w14:textId="77777777" w:rsidR="00226F73" w:rsidRDefault="00226F73" w:rsidP="00226F73">
      <w:pPr>
        <w:pStyle w:val="UnorderedListIndent"/>
        <w:numPr>
          <w:ilvl w:val="1"/>
          <w:numId w:val="477"/>
        </w:numPr>
        <w:jc w:val="both"/>
      </w:pPr>
      <w:r>
        <w:t>Case Sub-Status</w:t>
      </w:r>
    </w:p>
    <w:p w14:paraId="766FC447" w14:textId="77777777" w:rsidR="00226F73" w:rsidRDefault="00226F73" w:rsidP="00226F73">
      <w:pPr>
        <w:pStyle w:val="UnorderedListIndent"/>
        <w:numPr>
          <w:ilvl w:val="1"/>
          <w:numId w:val="477"/>
        </w:numPr>
        <w:jc w:val="both"/>
      </w:pPr>
      <w:r w:rsidRPr="00E43E53">
        <w:t>Timeline M</w:t>
      </w:r>
      <w:r>
        <w:t>anagement Skey</w:t>
      </w:r>
    </w:p>
    <w:p w14:paraId="38C9BCDF" w14:textId="77777777" w:rsidR="00226F73" w:rsidRDefault="00226F73" w:rsidP="00226F73">
      <w:pPr>
        <w:pStyle w:val="UnorderedListIndent"/>
        <w:numPr>
          <w:ilvl w:val="1"/>
          <w:numId w:val="477"/>
        </w:numPr>
        <w:jc w:val="both"/>
      </w:pPr>
      <w:r>
        <w:t>Timeline Status (Active or Inactive)</w:t>
      </w:r>
    </w:p>
    <w:p w14:paraId="2E5F9233" w14:textId="77777777" w:rsidR="00226F73" w:rsidRDefault="00226F73" w:rsidP="00226F73">
      <w:pPr>
        <w:pStyle w:val="UnorderedListIndent"/>
        <w:numPr>
          <w:ilvl w:val="1"/>
          <w:numId w:val="477"/>
        </w:numPr>
        <w:jc w:val="both"/>
      </w:pPr>
      <w:r>
        <w:t>Create Date (Range)</w:t>
      </w:r>
    </w:p>
    <w:p w14:paraId="23788A8B" w14:textId="77777777" w:rsidR="00226F73" w:rsidRDefault="00226F73" w:rsidP="00226F73">
      <w:pPr>
        <w:pStyle w:val="UnorderedListIndent"/>
        <w:numPr>
          <w:ilvl w:val="1"/>
          <w:numId w:val="477"/>
        </w:numPr>
        <w:jc w:val="both"/>
      </w:pPr>
      <w:r>
        <w:t>Effective Start Date (Range)</w:t>
      </w:r>
    </w:p>
    <w:p w14:paraId="6267AC11" w14:textId="77777777" w:rsidR="00226F73" w:rsidRDefault="00226F73" w:rsidP="00226F73">
      <w:pPr>
        <w:pStyle w:val="UnorderedListIndent"/>
        <w:numPr>
          <w:ilvl w:val="1"/>
          <w:numId w:val="477"/>
        </w:numPr>
        <w:jc w:val="both"/>
      </w:pPr>
      <w:r>
        <w:t>Effective End Date (Range)</w:t>
      </w:r>
    </w:p>
    <w:p w14:paraId="3E410382" w14:textId="77777777" w:rsidR="00226F73" w:rsidRDefault="00226F73" w:rsidP="00226F73">
      <w:pPr>
        <w:pStyle w:val="OrderedList"/>
        <w:numPr>
          <w:ilvl w:val="0"/>
          <w:numId w:val="477"/>
        </w:numPr>
        <w:jc w:val="both"/>
      </w:pPr>
      <w:r>
        <w:t xml:space="preserve">Click the </w:t>
      </w:r>
      <w:r>
        <w:rPr>
          <w:b/>
        </w:rPr>
        <w:t>Execute Excel</w:t>
      </w:r>
      <w:r>
        <w:t xml:space="preserve"> or </w:t>
      </w:r>
      <w:r w:rsidRPr="00C57D8F">
        <w:rPr>
          <w:b/>
        </w:rPr>
        <w:t xml:space="preserve">Execute </w:t>
      </w:r>
      <w:r>
        <w:rPr>
          <w:b/>
        </w:rPr>
        <w:t>CSV</w:t>
      </w:r>
      <w:r>
        <w:t xml:space="preserve"> link.</w:t>
      </w:r>
    </w:p>
    <w:p w14:paraId="3BA4386E" w14:textId="41B038F8" w:rsidR="00226F73" w:rsidRDefault="00226F73" w:rsidP="00226F73">
      <w:pPr>
        <w:pStyle w:val="BodyText"/>
      </w:pPr>
      <w:r>
        <w:t>T</w:t>
      </w:r>
      <w:r w:rsidRPr="00F67639">
        <w:t xml:space="preserve">he following </w:t>
      </w:r>
      <w:r>
        <w:t>results</w:t>
      </w:r>
      <w:r w:rsidRPr="00F67639">
        <w:t xml:space="preserve"> are displayed</w:t>
      </w:r>
      <w:r>
        <w:t xml:space="preserve">: </w:t>
      </w:r>
    </w:p>
    <w:p w14:paraId="2615B538" w14:textId="58BE1C63" w:rsidR="00226F73" w:rsidRPr="00226F73" w:rsidRDefault="00226F73" w:rsidP="00226F73">
      <w:pPr>
        <w:spacing w:after="160" w:line="278" w:lineRule="auto"/>
        <w:rPr>
          <w:rFonts w:ascii="Cambria" w:eastAsia="Times New Roman" w:hAnsi="Cambria"/>
          <w:bCs/>
          <w:lang w:bidi="en-US"/>
        </w:rPr>
      </w:pPr>
      <w:r w:rsidRPr="00226F73">
        <w:rPr>
          <w:rFonts w:ascii="Cambria" w:eastAsia="Times New Roman" w:hAnsi="Cambria"/>
          <w:bCs/>
          <w:lang w:bidi="en-US"/>
        </w:rPr>
        <w:t>FHA Case Number, Loan Skey, Case Status, Case Sub-Status, Lender Name, Servicer Name, Investor Name, Timeline Skey, Servicing Type, Create Date, Created By, Servicing Status, Timeline Status, Change Date, Changed By, Responsible Party, Policy Effective Start Date, Policy Effective End Date, Policy #, Premium, Policy Holder, Company Name, Agent Name, Tax ID, Address 1, Address 2, City, State, Zip, Email, Website URL, Phone #,</w:t>
      </w:r>
      <w:r>
        <w:rPr>
          <w:rFonts w:ascii="Cambria" w:eastAsia="Times New Roman" w:hAnsi="Cambria"/>
          <w:bCs/>
          <w:lang w:bidi="en-US"/>
        </w:rPr>
        <w:t xml:space="preserve"> and</w:t>
      </w:r>
      <w:r w:rsidRPr="00226F73">
        <w:rPr>
          <w:rFonts w:ascii="Cambria" w:eastAsia="Times New Roman" w:hAnsi="Cambria"/>
          <w:bCs/>
          <w:lang w:bidi="en-US"/>
        </w:rPr>
        <w:t xml:space="preserve"> Fax #</w:t>
      </w:r>
      <w:r>
        <w:rPr>
          <w:rFonts w:ascii="Cambria" w:eastAsia="Times New Roman" w:hAnsi="Cambria"/>
          <w:bCs/>
          <w:lang w:bidi="en-US"/>
        </w:rPr>
        <w:t>.</w:t>
      </w:r>
    </w:p>
    <w:p w14:paraId="06614C22" w14:textId="36652A08" w:rsidR="00231BF7" w:rsidRDefault="00231BF7" w:rsidP="002B5A89">
      <w:pPr>
        <w:pStyle w:val="Heading3"/>
        <w:ind w:left="1080" w:hanging="1080"/>
        <w:jc w:val="both"/>
      </w:pPr>
      <w:bookmarkStart w:id="5066" w:name="_Toc230163576"/>
      <w:r>
        <w:t>Loan Principal Limit Detail</w:t>
      </w:r>
      <w:bookmarkEnd w:id="5061"/>
      <w:bookmarkEnd w:id="5062"/>
      <w:bookmarkEnd w:id="5063"/>
      <w:bookmarkEnd w:id="5064"/>
      <w:bookmarkEnd w:id="5065"/>
      <w:r w:rsidR="009B713E">
        <w:t xml:space="preserve"> Report</w:t>
      </w:r>
      <w:bookmarkEnd w:id="5066"/>
      <w:r w:rsidR="009B713E">
        <w:t xml:space="preserve"> </w:t>
      </w:r>
      <w:r w:rsidR="00FD1410">
        <w:fldChar w:fldCharType="begin"/>
      </w:r>
      <w:r w:rsidR="00FD1410">
        <w:instrText xml:space="preserve"> XE "</w:instrText>
      </w:r>
      <w:r w:rsidR="00FD1410" w:rsidRPr="003A5792">
        <w:instrText>Loan Principal Limit Detail Report</w:instrText>
      </w:r>
      <w:r w:rsidR="00FD1410">
        <w:instrText xml:space="preserve">" </w:instrText>
      </w:r>
      <w:r w:rsidR="00FD1410">
        <w:fldChar w:fldCharType="end"/>
      </w:r>
    </w:p>
    <w:p w14:paraId="5DB266C7" w14:textId="0F20ACBF" w:rsidR="00231BF7" w:rsidRPr="00300C04" w:rsidRDefault="00231BF7" w:rsidP="001879BA">
      <w:pPr>
        <w:pStyle w:val="BodyText"/>
      </w:pPr>
      <w:r w:rsidRPr="00300C04">
        <w:t xml:space="preserve">The </w:t>
      </w:r>
      <w:r>
        <w:t>Loan Principal Limit Detail Report enables authorized users</w:t>
      </w:r>
      <w:r w:rsidRPr="00300C04">
        <w:t xml:space="preserve"> to view the </w:t>
      </w:r>
      <w:r>
        <w:t xml:space="preserve">loan balance details for their loans in the </w:t>
      </w:r>
      <w:r w:rsidR="00FC3979">
        <w:t>SM</w:t>
      </w:r>
      <w:r>
        <w:t>, including the current principal limit and the loan balance.</w:t>
      </w:r>
    </w:p>
    <w:p w14:paraId="1C7787E0" w14:textId="4800BF1B" w:rsidR="000A6C0F" w:rsidRDefault="004F22EB" w:rsidP="00106345">
      <w:pPr>
        <w:pStyle w:val="BodyText"/>
        <w:jc w:val="center"/>
      </w:pPr>
      <w:r w:rsidRPr="004F22EB">
        <w:rPr>
          <w:noProof/>
        </w:rPr>
        <w:t xml:space="preserve"> </w:t>
      </w:r>
      <w:r w:rsidR="00D26AD8">
        <w:rPr>
          <w:noProof/>
        </w:rPr>
        <w:drawing>
          <wp:inline distT="0" distB="0" distL="0" distR="0" wp14:anchorId="251D1AD1" wp14:editId="689A9020">
            <wp:extent cx="4647841" cy="2032918"/>
            <wp:effectExtent l="19050" t="19050" r="19685" b="24765"/>
            <wp:docPr id="410731066"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0731066" name="Picture 1" descr="A screenshot of a computer screen&#10;&#10;AI-generated content may be incorrect."/>
                    <pic:cNvPicPr/>
                  </pic:nvPicPr>
                  <pic:blipFill>
                    <a:blip r:embed="rId507"/>
                    <a:stretch>
                      <a:fillRect/>
                    </a:stretch>
                  </pic:blipFill>
                  <pic:spPr>
                    <a:xfrm>
                      <a:off x="0" y="0"/>
                      <a:ext cx="4676979" cy="2045663"/>
                    </a:xfrm>
                    <a:prstGeom prst="rect">
                      <a:avLst/>
                    </a:prstGeom>
                    <a:ln w="19050">
                      <a:solidFill>
                        <a:srgbClr val="0070C0"/>
                      </a:solidFill>
                    </a:ln>
                  </pic:spPr>
                </pic:pic>
              </a:graphicData>
            </a:graphic>
          </wp:inline>
        </w:drawing>
      </w:r>
    </w:p>
    <w:p w14:paraId="30E1CBDC" w14:textId="3561B82C" w:rsidR="00231BF7" w:rsidRDefault="00231BF7" w:rsidP="001879BA">
      <w:pPr>
        <w:pStyle w:val="FigureCaption0"/>
      </w:pPr>
      <w:bookmarkStart w:id="5067" w:name="_Toc74053202"/>
      <w:bookmarkStart w:id="5068" w:name="_Toc90644583"/>
      <w:bookmarkStart w:id="5069" w:name="_Toc230164338"/>
      <w:r w:rsidRPr="002C4662">
        <w:t>Figure</w:t>
      </w:r>
      <w:r>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t>: Loan Principal Limit Detail Report</w:t>
      </w:r>
      <w:bookmarkEnd w:id="5067"/>
      <w:bookmarkEnd w:id="5068"/>
      <w:bookmarkEnd w:id="5069"/>
    </w:p>
    <w:p w14:paraId="61567FE6" w14:textId="77777777" w:rsidR="00231BF7" w:rsidRDefault="00231BF7" w:rsidP="001879BA">
      <w:pPr>
        <w:pStyle w:val="BodyText"/>
      </w:pPr>
      <w:r>
        <w:t>To generate this report:</w:t>
      </w:r>
    </w:p>
    <w:p w14:paraId="4E75979C" w14:textId="77777777" w:rsidR="00231BF7" w:rsidRDefault="00231BF7" w:rsidP="006C3C3F">
      <w:pPr>
        <w:pStyle w:val="OrderedList"/>
        <w:numPr>
          <w:ilvl w:val="0"/>
          <w:numId w:val="324"/>
        </w:numPr>
        <w:jc w:val="both"/>
      </w:pPr>
      <w:r>
        <w:t xml:space="preserve">Click on the </w:t>
      </w:r>
      <w:r w:rsidRPr="001445BE">
        <w:rPr>
          <w:b/>
        </w:rPr>
        <w:t>report link</w:t>
      </w:r>
      <w:r>
        <w:t xml:space="preserve"> on the left menu and the report search screen will display.</w:t>
      </w:r>
    </w:p>
    <w:p w14:paraId="10461B95" w14:textId="77777777" w:rsidR="00231BF7" w:rsidRDefault="00231BF7" w:rsidP="006C3C3F">
      <w:pPr>
        <w:pStyle w:val="OrderedList"/>
        <w:numPr>
          <w:ilvl w:val="0"/>
          <w:numId w:val="324"/>
        </w:numPr>
        <w:jc w:val="both"/>
      </w:pPr>
      <w:r>
        <w:t xml:space="preserve">To narrow </w:t>
      </w:r>
      <w:r w:rsidRPr="00560045">
        <w:t>the</w:t>
      </w:r>
      <w:r>
        <w:t xml:space="preserve"> results of your report, you can filter by</w:t>
      </w:r>
      <w:r w:rsidRPr="00EA5C7E">
        <w:t>:</w:t>
      </w:r>
    </w:p>
    <w:p w14:paraId="6C9CE9C9" w14:textId="77777777" w:rsidR="00231BF7" w:rsidRDefault="00231BF7" w:rsidP="00973BFA">
      <w:pPr>
        <w:pStyle w:val="UnorderedListIndent"/>
        <w:jc w:val="both"/>
      </w:pPr>
      <w:r>
        <w:t>Loan Skey</w:t>
      </w:r>
    </w:p>
    <w:p w14:paraId="5AC1A8DF" w14:textId="77777777" w:rsidR="00231BF7" w:rsidRDefault="00231BF7" w:rsidP="00973BFA">
      <w:pPr>
        <w:pStyle w:val="UnorderedListIndent"/>
        <w:jc w:val="both"/>
      </w:pPr>
      <w:r>
        <w:t>Product Type</w:t>
      </w:r>
    </w:p>
    <w:p w14:paraId="52785F95" w14:textId="77777777" w:rsidR="00231BF7" w:rsidRDefault="00231BF7" w:rsidP="00973BFA">
      <w:pPr>
        <w:pStyle w:val="UnorderedListIndent"/>
        <w:jc w:val="both"/>
      </w:pPr>
      <w:r>
        <w:t>Pay Plan Type</w:t>
      </w:r>
    </w:p>
    <w:p w14:paraId="6EF7B888" w14:textId="77777777" w:rsidR="00231BF7" w:rsidRDefault="00231BF7" w:rsidP="00973BFA">
      <w:pPr>
        <w:pStyle w:val="UnorderedListIndent"/>
        <w:jc w:val="both"/>
      </w:pPr>
      <w:r>
        <w:t>As of Date</w:t>
      </w:r>
    </w:p>
    <w:p w14:paraId="306F3EB4" w14:textId="738FD84D" w:rsidR="00231BF7" w:rsidRDefault="00231BF7" w:rsidP="006C3C3F">
      <w:pPr>
        <w:pStyle w:val="OrderedList"/>
        <w:numPr>
          <w:ilvl w:val="0"/>
          <w:numId w:val="324"/>
        </w:numPr>
        <w:jc w:val="both"/>
      </w:pPr>
      <w:r>
        <w:t xml:space="preserve">To </w:t>
      </w:r>
      <w:r w:rsidRPr="007F484A">
        <w:t>limit</w:t>
      </w:r>
      <w:r>
        <w:t xml:space="preserve"> your </w:t>
      </w:r>
      <w:r w:rsidR="00447193">
        <w:t>report,</w:t>
      </w:r>
      <w:r>
        <w:t xml:space="preserve"> if necessary, expand the selection boxes for the following:</w:t>
      </w:r>
    </w:p>
    <w:p w14:paraId="36C55EA0" w14:textId="77777777" w:rsidR="00231BF7" w:rsidRDefault="00231BF7" w:rsidP="00973BFA">
      <w:pPr>
        <w:pStyle w:val="UnorderedListIndent"/>
        <w:jc w:val="both"/>
      </w:pPr>
      <w:r>
        <w:t>Case Statuses</w:t>
      </w:r>
    </w:p>
    <w:p w14:paraId="4CCBF4CB" w14:textId="77777777" w:rsidR="00231BF7" w:rsidRDefault="00231BF7" w:rsidP="00973BFA">
      <w:pPr>
        <w:pStyle w:val="UnorderedListIndent"/>
        <w:jc w:val="both"/>
      </w:pPr>
      <w:r>
        <w:t>Case Sub Statuses</w:t>
      </w:r>
    </w:p>
    <w:p w14:paraId="477AF353" w14:textId="77777777" w:rsidR="00231BF7" w:rsidRDefault="00231BF7" w:rsidP="00973BFA">
      <w:pPr>
        <w:pStyle w:val="UnorderedListIndent"/>
        <w:jc w:val="both"/>
      </w:pPr>
      <w:r>
        <w:t>Alerts</w:t>
      </w:r>
    </w:p>
    <w:p w14:paraId="52D5A05A" w14:textId="2D392918" w:rsidR="00231BF7" w:rsidRDefault="00231BF7" w:rsidP="006C3C3F">
      <w:pPr>
        <w:pStyle w:val="OrderedList"/>
        <w:numPr>
          <w:ilvl w:val="0"/>
          <w:numId w:val="324"/>
        </w:numPr>
        <w:jc w:val="both"/>
      </w:pPr>
      <w:r>
        <w:t xml:space="preserve">Click the </w:t>
      </w:r>
      <w:r w:rsidR="00447193" w:rsidRPr="00754BD3">
        <w:rPr>
          <w:b/>
          <w:bCs/>
        </w:rPr>
        <w:t>Execute Excel</w:t>
      </w:r>
      <w:r w:rsidR="00447193" w:rsidRPr="00447193">
        <w:t xml:space="preserve"> or </w:t>
      </w:r>
      <w:r w:rsidR="00447193" w:rsidRPr="00754BD3">
        <w:rPr>
          <w:b/>
          <w:bCs/>
        </w:rPr>
        <w:t>Execute CSV</w:t>
      </w:r>
      <w:r w:rsidR="00447193" w:rsidRPr="00447193" w:rsidDel="00447193">
        <w:t xml:space="preserve"> </w:t>
      </w:r>
      <w:r>
        <w:t>link.</w:t>
      </w:r>
    </w:p>
    <w:p w14:paraId="7D73B5E3" w14:textId="70D545FB" w:rsidR="00231BF7" w:rsidRDefault="008732B9" w:rsidP="001879BA">
      <w:pPr>
        <w:pStyle w:val="BodyText"/>
      </w:pPr>
      <w:r>
        <w:t>T</w:t>
      </w:r>
      <w:r w:rsidRPr="00F67639">
        <w:t xml:space="preserve">he following </w:t>
      </w:r>
      <w:r>
        <w:t>results</w:t>
      </w:r>
      <w:r w:rsidRPr="00F67639">
        <w:t xml:space="preserve"> are </w:t>
      </w:r>
      <w:r w:rsidR="00C55CCE" w:rsidRPr="00F67639">
        <w:t>displayed</w:t>
      </w:r>
      <w:r w:rsidR="00C55CCE">
        <w:t>:</w:t>
      </w:r>
    </w:p>
    <w:p w14:paraId="5B15BA20" w14:textId="4A6EA5AB" w:rsidR="00A86F2A" w:rsidRDefault="007D2625" w:rsidP="001879BA">
      <w:pPr>
        <w:pStyle w:val="BodyText"/>
      </w:pPr>
      <w:r>
        <w:t>S</w:t>
      </w:r>
      <w:r w:rsidR="00321723">
        <w:t>ervicer</w:t>
      </w:r>
      <w:r>
        <w:t xml:space="preserve"> N</w:t>
      </w:r>
      <w:r w:rsidR="00321723">
        <w:t xml:space="preserve">ame, </w:t>
      </w:r>
      <w:r>
        <w:t>I</w:t>
      </w:r>
      <w:r w:rsidR="00321723">
        <w:t>nvestor</w:t>
      </w:r>
      <w:r>
        <w:t xml:space="preserve"> N</w:t>
      </w:r>
      <w:r w:rsidR="00321723">
        <w:t xml:space="preserve">ame, </w:t>
      </w:r>
      <w:r>
        <w:t>FHA C</w:t>
      </w:r>
      <w:r w:rsidR="00321723">
        <w:t>ase</w:t>
      </w:r>
      <w:r>
        <w:t xml:space="preserve"> N</w:t>
      </w:r>
      <w:r w:rsidR="00321723">
        <w:t xml:space="preserve">o, </w:t>
      </w:r>
      <w:r w:rsidR="00226F73">
        <w:t>L</w:t>
      </w:r>
      <w:r w:rsidR="00226F73" w:rsidRPr="004D76C0">
        <w:t>oan</w:t>
      </w:r>
      <w:r w:rsidR="00226F73">
        <w:t xml:space="preserve"> S</w:t>
      </w:r>
      <w:r w:rsidR="00226F73" w:rsidRPr="004D76C0">
        <w:t>key</w:t>
      </w:r>
      <w:r w:rsidR="00231BF7" w:rsidRPr="004D76C0">
        <w:t xml:space="preserve">, </w:t>
      </w:r>
      <w:r>
        <w:t>L</w:t>
      </w:r>
      <w:r w:rsidR="00321723">
        <w:t>oan</w:t>
      </w:r>
      <w:r>
        <w:t xml:space="preserve"> S</w:t>
      </w:r>
      <w:r w:rsidR="00321723">
        <w:t xml:space="preserve">tatus, </w:t>
      </w:r>
      <w:r>
        <w:t>L</w:t>
      </w:r>
      <w:r w:rsidR="00321723">
        <w:t>oan</w:t>
      </w:r>
      <w:r>
        <w:t xml:space="preserve"> S</w:t>
      </w:r>
      <w:r w:rsidR="00321723">
        <w:t>ub</w:t>
      </w:r>
      <w:r>
        <w:t xml:space="preserve"> S</w:t>
      </w:r>
      <w:r w:rsidR="00321723">
        <w:t xml:space="preserve">tatus, </w:t>
      </w:r>
      <w:r>
        <w:t>L</w:t>
      </w:r>
      <w:r w:rsidR="00321723">
        <w:t>oan</w:t>
      </w:r>
      <w:r>
        <w:t xml:space="preserve"> N</w:t>
      </w:r>
      <w:r w:rsidR="00321723">
        <w:t xml:space="preserve">o, </w:t>
      </w:r>
      <w:r>
        <w:t>B</w:t>
      </w:r>
      <w:r w:rsidR="00321723">
        <w:t>orrower</w:t>
      </w:r>
      <w:r>
        <w:t xml:space="preserve"> First N</w:t>
      </w:r>
      <w:r w:rsidR="00321723">
        <w:t xml:space="preserve">ame, </w:t>
      </w:r>
      <w:r>
        <w:t>B</w:t>
      </w:r>
      <w:r w:rsidR="00321723">
        <w:t>orrower</w:t>
      </w:r>
      <w:r>
        <w:t xml:space="preserve"> Middle N</w:t>
      </w:r>
      <w:r w:rsidR="00321723">
        <w:t xml:space="preserve">ame, </w:t>
      </w:r>
      <w:r>
        <w:t>B</w:t>
      </w:r>
      <w:r w:rsidR="00321723">
        <w:t>orrower</w:t>
      </w:r>
      <w:r>
        <w:t xml:space="preserve"> Last N</w:t>
      </w:r>
      <w:r w:rsidR="00321723">
        <w:t xml:space="preserve">ame, </w:t>
      </w:r>
      <w:r>
        <w:t>P</w:t>
      </w:r>
      <w:r w:rsidR="00321723">
        <w:t>roduct</w:t>
      </w:r>
      <w:r>
        <w:t xml:space="preserve"> T</w:t>
      </w:r>
      <w:r w:rsidR="00321723">
        <w:t>ype</w:t>
      </w:r>
      <w:r>
        <w:t xml:space="preserve"> </w:t>
      </w:r>
      <w:r w:rsidR="00321723">
        <w:t xml:space="preserve">, </w:t>
      </w:r>
      <w:r w:rsidR="0086156D">
        <w:t xml:space="preserve">Payment Plan, Principal Limit, </w:t>
      </w:r>
      <w:r>
        <w:t>P</w:t>
      </w:r>
      <w:r w:rsidR="00321723">
        <w:t>rincipal</w:t>
      </w:r>
      <w:r>
        <w:t xml:space="preserve"> B</w:t>
      </w:r>
      <w:r w:rsidR="00321723">
        <w:t xml:space="preserve">alance, </w:t>
      </w:r>
      <w:r>
        <w:t>I</w:t>
      </w:r>
      <w:r w:rsidR="00321723">
        <w:t>nterest</w:t>
      </w:r>
      <w:r>
        <w:t xml:space="preserve"> B</w:t>
      </w:r>
      <w:r w:rsidR="00321723">
        <w:t xml:space="preserve">alance, </w:t>
      </w:r>
      <w:r>
        <w:t>MIP B</w:t>
      </w:r>
      <w:r w:rsidR="00321723">
        <w:t xml:space="preserve">alance, </w:t>
      </w:r>
      <w:r>
        <w:t>S</w:t>
      </w:r>
      <w:r w:rsidR="00321723">
        <w:t>ervice</w:t>
      </w:r>
      <w:r>
        <w:t xml:space="preserve"> F</w:t>
      </w:r>
      <w:r w:rsidR="00321723">
        <w:t>ee</w:t>
      </w:r>
      <w:r>
        <w:t xml:space="preserve"> B</w:t>
      </w:r>
      <w:r w:rsidR="00321723">
        <w:t xml:space="preserve">alance, </w:t>
      </w:r>
      <w:r>
        <w:t>L</w:t>
      </w:r>
      <w:r w:rsidR="00321723">
        <w:t>oan</w:t>
      </w:r>
      <w:r>
        <w:t xml:space="preserve"> B</w:t>
      </w:r>
      <w:r w:rsidR="00321723">
        <w:t xml:space="preserve">alance, </w:t>
      </w:r>
      <w:r>
        <w:t>S</w:t>
      </w:r>
      <w:r w:rsidR="00321723">
        <w:t>erv</w:t>
      </w:r>
      <w:r>
        <w:t>ice F</w:t>
      </w:r>
      <w:r w:rsidR="00321723">
        <w:t>ee</w:t>
      </w:r>
      <w:r>
        <w:t xml:space="preserve"> S</w:t>
      </w:r>
      <w:r w:rsidR="00321723">
        <w:t>et</w:t>
      </w:r>
      <w:r>
        <w:t xml:space="preserve"> A</w:t>
      </w:r>
      <w:r w:rsidR="00321723">
        <w:t xml:space="preserve">side, </w:t>
      </w:r>
      <w:r>
        <w:t>F</w:t>
      </w:r>
      <w:r w:rsidR="00321723">
        <w:t>irst</w:t>
      </w:r>
      <w:r>
        <w:t xml:space="preserve"> Y</w:t>
      </w:r>
      <w:r w:rsidR="00321723">
        <w:t>ear</w:t>
      </w:r>
      <w:r>
        <w:t xml:space="preserve"> S</w:t>
      </w:r>
      <w:r w:rsidR="00321723">
        <w:t>et</w:t>
      </w:r>
      <w:r>
        <w:t xml:space="preserve"> A</w:t>
      </w:r>
      <w:r w:rsidR="00321723">
        <w:t xml:space="preserve">side, </w:t>
      </w:r>
      <w:r>
        <w:t>R</w:t>
      </w:r>
      <w:r w:rsidR="00321723">
        <w:t>epair</w:t>
      </w:r>
      <w:r>
        <w:t xml:space="preserve"> S</w:t>
      </w:r>
      <w:r w:rsidR="00321723">
        <w:t>et</w:t>
      </w:r>
      <w:r>
        <w:t xml:space="preserve"> A</w:t>
      </w:r>
      <w:r w:rsidR="00321723">
        <w:t xml:space="preserve">side, </w:t>
      </w:r>
      <w:r>
        <w:t>O</w:t>
      </w:r>
      <w:r w:rsidR="00321723">
        <w:t>ther</w:t>
      </w:r>
      <w:r>
        <w:t xml:space="preserve"> S</w:t>
      </w:r>
      <w:r w:rsidR="00321723">
        <w:t>et</w:t>
      </w:r>
      <w:r>
        <w:t xml:space="preserve"> A</w:t>
      </w:r>
      <w:r w:rsidR="00321723">
        <w:t xml:space="preserve">side, </w:t>
      </w:r>
      <w:r>
        <w:t>C</w:t>
      </w:r>
      <w:r w:rsidR="00321723">
        <w:t>redit</w:t>
      </w:r>
      <w:r>
        <w:t xml:space="preserve"> L</w:t>
      </w:r>
      <w:r w:rsidR="00321723">
        <w:t>ine</w:t>
      </w:r>
      <w:r>
        <w:t xml:space="preserve"> S</w:t>
      </w:r>
      <w:r w:rsidR="00321723">
        <w:t>et</w:t>
      </w:r>
      <w:r>
        <w:t xml:space="preserve"> A</w:t>
      </w:r>
      <w:r w:rsidR="00321723">
        <w:t xml:space="preserve">side, </w:t>
      </w:r>
      <w:r>
        <w:t>N</w:t>
      </w:r>
      <w:r w:rsidR="00321723">
        <w:t>et</w:t>
      </w:r>
      <w:r>
        <w:t xml:space="preserve"> P</w:t>
      </w:r>
      <w:r w:rsidR="00321723">
        <w:t>rincipal</w:t>
      </w:r>
      <w:r>
        <w:t xml:space="preserve"> L</w:t>
      </w:r>
      <w:r w:rsidR="00321723">
        <w:t xml:space="preserve">imit, </w:t>
      </w:r>
      <w:r>
        <w:t>C</w:t>
      </w:r>
      <w:r w:rsidR="00321723">
        <w:t>reate</w:t>
      </w:r>
      <w:r>
        <w:t xml:space="preserve"> D</w:t>
      </w:r>
      <w:r w:rsidR="00321723">
        <w:t xml:space="preserve">ate, </w:t>
      </w:r>
      <w:r>
        <w:t>F</w:t>
      </w:r>
      <w:r w:rsidR="00321723">
        <w:t>unded</w:t>
      </w:r>
      <w:r>
        <w:t xml:space="preserve"> D</w:t>
      </w:r>
      <w:r w:rsidR="00321723">
        <w:t xml:space="preserve">ate, </w:t>
      </w:r>
      <w:r>
        <w:t>L</w:t>
      </w:r>
      <w:r w:rsidR="00321723">
        <w:t>ender</w:t>
      </w:r>
      <w:r>
        <w:t xml:space="preserve"> S</w:t>
      </w:r>
      <w:r w:rsidR="00321723">
        <w:t xml:space="preserve">key, </w:t>
      </w:r>
      <w:r>
        <w:t>L</w:t>
      </w:r>
      <w:r w:rsidR="00321723">
        <w:t>ender</w:t>
      </w:r>
      <w:r>
        <w:t xml:space="preserve"> N</w:t>
      </w:r>
      <w:r w:rsidR="00321723">
        <w:t xml:space="preserve">ame, </w:t>
      </w:r>
      <w:r w:rsidR="0086156D">
        <w:t>P</w:t>
      </w:r>
      <w:r w:rsidR="00321723">
        <w:t>roperty</w:t>
      </w:r>
      <w:r>
        <w:t xml:space="preserve"> </w:t>
      </w:r>
      <w:r w:rsidR="0086156D">
        <w:t>S</w:t>
      </w:r>
      <w:r w:rsidR="00321723">
        <w:t xml:space="preserve">tate, </w:t>
      </w:r>
      <w:r w:rsidR="0086156D">
        <w:t>L</w:t>
      </w:r>
      <w:r w:rsidR="00321723">
        <w:t>oss</w:t>
      </w:r>
      <w:r>
        <w:t xml:space="preserve"> </w:t>
      </w:r>
      <w:r w:rsidR="0086156D">
        <w:t>D</w:t>
      </w:r>
      <w:r w:rsidR="00321723">
        <w:t>raft</w:t>
      </w:r>
      <w:r>
        <w:t xml:space="preserve"> </w:t>
      </w:r>
      <w:r w:rsidR="0086156D">
        <w:t>B</w:t>
      </w:r>
      <w:r w:rsidR="00321723">
        <w:t xml:space="preserve">alance, </w:t>
      </w:r>
      <w:r w:rsidR="0086156D">
        <w:t>H</w:t>
      </w:r>
      <w:r w:rsidR="00321723">
        <w:t>ardest</w:t>
      </w:r>
      <w:r>
        <w:t xml:space="preserve"> </w:t>
      </w:r>
      <w:r w:rsidR="0086156D">
        <w:t>H</w:t>
      </w:r>
      <w:r w:rsidR="00321723">
        <w:t>it</w:t>
      </w:r>
      <w:r>
        <w:t xml:space="preserve"> </w:t>
      </w:r>
      <w:r w:rsidR="0086156D">
        <w:t>F</w:t>
      </w:r>
      <w:r w:rsidR="00321723">
        <w:t xml:space="preserve">unds, </w:t>
      </w:r>
      <w:r w:rsidR="0086156D">
        <w:t>P</w:t>
      </w:r>
      <w:r w:rsidR="00321723">
        <w:t>roperty</w:t>
      </w:r>
      <w:r>
        <w:t xml:space="preserve"> </w:t>
      </w:r>
      <w:r w:rsidR="0086156D">
        <w:t>C</w:t>
      </w:r>
      <w:r w:rsidR="00321723">
        <w:t>harge</w:t>
      </w:r>
      <w:r w:rsidR="005D6A3F">
        <w:t>s</w:t>
      </w:r>
      <w:r w:rsidR="00321723">
        <w:t xml:space="preserve">, </w:t>
      </w:r>
      <w:r w:rsidR="0086156D">
        <w:t>T</w:t>
      </w:r>
      <w:r w:rsidR="00321723">
        <w:t>ermination</w:t>
      </w:r>
      <w:r>
        <w:t xml:space="preserve"> </w:t>
      </w:r>
      <w:r w:rsidR="0086156D">
        <w:t>D</w:t>
      </w:r>
      <w:r w:rsidR="00321723">
        <w:t xml:space="preserve">ate, </w:t>
      </w:r>
      <w:r w:rsidR="0086156D">
        <w:t>C</w:t>
      </w:r>
      <w:r w:rsidR="00321723">
        <w:t>ustodial</w:t>
      </w:r>
      <w:r>
        <w:t xml:space="preserve"> </w:t>
      </w:r>
      <w:r w:rsidR="0086156D">
        <w:t>C</w:t>
      </w:r>
      <w:r w:rsidR="00321723">
        <w:t>are</w:t>
      </w:r>
      <w:r>
        <w:t xml:space="preserve"> </w:t>
      </w:r>
      <w:r w:rsidR="0086156D">
        <w:t>D</w:t>
      </w:r>
      <w:r w:rsidR="00321723">
        <w:t xml:space="preserve">ate, </w:t>
      </w:r>
      <w:r w:rsidR="0086156D">
        <w:t>V</w:t>
      </w:r>
      <w:r w:rsidR="00321723">
        <w:t>acancy</w:t>
      </w:r>
      <w:r>
        <w:t xml:space="preserve"> </w:t>
      </w:r>
      <w:r w:rsidR="0086156D">
        <w:t>D</w:t>
      </w:r>
      <w:r w:rsidR="00321723">
        <w:t>ate</w:t>
      </w:r>
      <w:r w:rsidR="00226F73">
        <w:t>, and Loan Term Reason</w:t>
      </w:r>
      <w:r w:rsidR="00321723">
        <w:t xml:space="preserve">. </w:t>
      </w:r>
    </w:p>
    <w:p w14:paraId="6B9256C8" w14:textId="2BC8E4D9" w:rsidR="00231BF7" w:rsidRDefault="00231BF7" w:rsidP="004D40A7">
      <w:pPr>
        <w:pStyle w:val="Heading3"/>
        <w:ind w:left="1080" w:hanging="1080"/>
        <w:jc w:val="both"/>
      </w:pPr>
      <w:bookmarkStart w:id="5070" w:name="_Toc315162301"/>
      <w:bookmarkStart w:id="5071" w:name="_Toc315634068"/>
      <w:bookmarkStart w:id="5072" w:name="_Toc11335006"/>
      <w:bookmarkStart w:id="5073" w:name="_Toc74052244"/>
      <w:bookmarkStart w:id="5074" w:name="_Toc90643627"/>
      <w:bookmarkStart w:id="5075" w:name="_Toc230163577"/>
      <w:r>
        <w:t>Missing Loan Document Detail</w:t>
      </w:r>
      <w:bookmarkEnd w:id="5070"/>
      <w:bookmarkEnd w:id="5071"/>
      <w:bookmarkEnd w:id="5072"/>
      <w:bookmarkEnd w:id="5073"/>
      <w:bookmarkEnd w:id="5074"/>
      <w:r w:rsidR="009B713E">
        <w:t xml:space="preserve"> Report</w:t>
      </w:r>
      <w:bookmarkEnd w:id="5075"/>
      <w:r w:rsidR="009B713E">
        <w:t xml:space="preserve"> </w:t>
      </w:r>
      <w:r w:rsidR="00FD1410">
        <w:fldChar w:fldCharType="begin"/>
      </w:r>
      <w:r w:rsidR="00FD1410">
        <w:instrText xml:space="preserve"> XE "</w:instrText>
      </w:r>
      <w:r w:rsidR="00FD1410" w:rsidRPr="003A5792">
        <w:instrText>Missing Loan Document Detail Report</w:instrText>
      </w:r>
      <w:r w:rsidR="00FD1410">
        <w:instrText xml:space="preserve">" </w:instrText>
      </w:r>
      <w:r w:rsidR="00FD1410">
        <w:fldChar w:fldCharType="end"/>
      </w:r>
    </w:p>
    <w:p w14:paraId="68182BD8" w14:textId="77777777" w:rsidR="00231BF7" w:rsidRPr="00300C04" w:rsidRDefault="00231BF7" w:rsidP="001879BA">
      <w:pPr>
        <w:pStyle w:val="BodyText"/>
      </w:pPr>
      <w:r w:rsidRPr="00300C04">
        <w:t xml:space="preserve">The </w:t>
      </w:r>
      <w:r>
        <w:t>Missing Loan Document Detail</w:t>
      </w:r>
      <w:r w:rsidRPr="00300C04">
        <w:t xml:space="preserve"> </w:t>
      </w:r>
      <w:r>
        <w:t>R</w:t>
      </w:r>
      <w:r w:rsidRPr="00300C04">
        <w:t xml:space="preserve">eport </w:t>
      </w:r>
      <w:r>
        <w:t xml:space="preserve">enables </w:t>
      </w:r>
      <w:r w:rsidRPr="00300C04">
        <w:t>authorized user</w:t>
      </w:r>
      <w:r>
        <w:t>s</w:t>
      </w:r>
      <w:r w:rsidRPr="00300C04">
        <w:t xml:space="preserve"> to view </w:t>
      </w:r>
      <w:r>
        <w:t>information about loans that are missing Notes documents or mortgage documents.</w:t>
      </w:r>
    </w:p>
    <w:p w14:paraId="0256DA9C" w14:textId="5AA4DCB3" w:rsidR="00231BF7" w:rsidRDefault="00231BF7" w:rsidP="004F22EB">
      <w:pPr>
        <w:pStyle w:val="BodyText"/>
        <w:jc w:val="center"/>
      </w:pPr>
    </w:p>
    <w:p w14:paraId="1267122B" w14:textId="689E6C2D" w:rsidR="000A6C0F" w:rsidRDefault="000A6C0F" w:rsidP="004F22EB">
      <w:pPr>
        <w:pStyle w:val="BodyText"/>
        <w:jc w:val="center"/>
      </w:pPr>
      <w:r>
        <w:rPr>
          <w:noProof/>
        </w:rPr>
        <w:drawing>
          <wp:inline distT="0" distB="0" distL="0" distR="0" wp14:anchorId="20A8EB44" wp14:editId="4A720FB8">
            <wp:extent cx="5074627" cy="2282704"/>
            <wp:effectExtent l="19050" t="19050" r="12065" b="22860"/>
            <wp:docPr id="987381600"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381600" name="Picture 1" descr="A screenshot of a computer&#10;&#10;Description automatically generated with medium confidence"/>
                    <pic:cNvPicPr/>
                  </pic:nvPicPr>
                  <pic:blipFill>
                    <a:blip r:embed="rId508"/>
                    <a:stretch>
                      <a:fillRect/>
                    </a:stretch>
                  </pic:blipFill>
                  <pic:spPr>
                    <a:xfrm>
                      <a:off x="0" y="0"/>
                      <a:ext cx="5088393" cy="2288896"/>
                    </a:xfrm>
                    <a:prstGeom prst="rect">
                      <a:avLst/>
                    </a:prstGeom>
                    <a:ln w="19050">
                      <a:solidFill>
                        <a:srgbClr val="0070C0"/>
                      </a:solidFill>
                    </a:ln>
                  </pic:spPr>
                </pic:pic>
              </a:graphicData>
            </a:graphic>
          </wp:inline>
        </w:drawing>
      </w:r>
    </w:p>
    <w:p w14:paraId="590D3DAE" w14:textId="694859F9" w:rsidR="00231BF7" w:rsidRDefault="00231BF7" w:rsidP="001879BA">
      <w:pPr>
        <w:pStyle w:val="FigureCaption0"/>
      </w:pPr>
      <w:bookmarkStart w:id="5076" w:name="_Toc74053203"/>
      <w:bookmarkStart w:id="5077" w:name="_Toc90644584"/>
      <w:bookmarkStart w:id="5078" w:name="_Toc230164339"/>
      <w:r w:rsidRPr="002C4662">
        <w:t>Figure</w:t>
      </w:r>
      <w:r>
        <w:t xml:space="preserv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t>: Missing Loan Document Detail Report</w:t>
      </w:r>
      <w:bookmarkEnd w:id="5076"/>
      <w:bookmarkEnd w:id="5077"/>
      <w:bookmarkEnd w:id="5078"/>
    </w:p>
    <w:p w14:paraId="6C042017" w14:textId="77777777" w:rsidR="00231BF7" w:rsidRDefault="00231BF7" w:rsidP="001879BA">
      <w:pPr>
        <w:pStyle w:val="BodyText"/>
      </w:pPr>
      <w:r>
        <w:t>To generate this report:</w:t>
      </w:r>
    </w:p>
    <w:p w14:paraId="75500811" w14:textId="77777777" w:rsidR="00231BF7" w:rsidRDefault="00231BF7" w:rsidP="006C3C3F">
      <w:pPr>
        <w:pStyle w:val="OrderedList"/>
        <w:numPr>
          <w:ilvl w:val="0"/>
          <w:numId w:val="325"/>
        </w:numPr>
        <w:jc w:val="both"/>
      </w:pPr>
      <w:r>
        <w:t xml:space="preserve">Click on the </w:t>
      </w:r>
      <w:r w:rsidRPr="001445BE">
        <w:rPr>
          <w:b/>
        </w:rPr>
        <w:t>report link</w:t>
      </w:r>
      <w:r>
        <w:t xml:space="preserve"> on the left menu and the report search screen will display.</w:t>
      </w:r>
    </w:p>
    <w:p w14:paraId="1A525BCE" w14:textId="77777777" w:rsidR="00231BF7" w:rsidRDefault="00231BF7" w:rsidP="006C3C3F">
      <w:pPr>
        <w:pStyle w:val="OrderedList"/>
        <w:numPr>
          <w:ilvl w:val="0"/>
          <w:numId w:val="325"/>
        </w:numPr>
        <w:jc w:val="both"/>
      </w:pPr>
      <w:r>
        <w:t xml:space="preserve">To narrow </w:t>
      </w:r>
      <w:r w:rsidRPr="00560045">
        <w:t>the</w:t>
      </w:r>
      <w:r>
        <w:t xml:space="preserve"> results of your report, you can filter by</w:t>
      </w:r>
      <w:r w:rsidRPr="00EA5C7E">
        <w:t>:</w:t>
      </w:r>
    </w:p>
    <w:p w14:paraId="6498A967" w14:textId="77777777" w:rsidR="00231BF7" w:rsidRDefault="00231BF7" w:rsidP="00F874DE">
      <w:pPr>
        <w:pStyle w:val="UnorderedListIndent"/>
        <w:jc w:val="both"/>
      </w:pPr>
      <w:r>
        <w:t>Product Type</w:t>
      </w:r>
    </w:p>
    <w:p w14:paraId="4FA7BDC4" w14:textId="77777777" w:rsidR="00231BF7" w:rsidRDefault="00231BF7" w:rsidP="00F874DE">
      <w:pPr>
        <w:pStyle w:val="UnorderedListIndent"/>
        <w:jc w:val="both"/>
      </w:pPr>
      <w:r>
        <w:t>Property State</w:t>
      </w:r>
    </w:p>
    <w:p w14:paraId="7127F0E0" w14:textId="3A4D11B9" w:rsidR="00231BF7" w:rsidRDefault="00231BF7" w:rsidP="00F874DE">
      <w:pPr>
        <w:pStyle w:val="UnorderedListIndent"/>
        <w:jc w:val="both"/>
      </w:pPr>
      <w:r>
        <w:t>Origination Date</w:t>
      </w:r>
      <w:r w:rsidR="004D6C26">
        <w:t xml:space="preserve"> (date range)</w:t>
      </w:r>
    </w:p>
    <w:p w14:paraId="2450B810" w14:textId="77777777" w:rsidR="00231BF7" w:rsidRDefault="00231BF7" w:rsidP="00F874DE">
      <w:pPr>
        <w:pStyle w:val="UnorderedListIndent"/>
        <w:jc w:val="both"/>
      </w:pPr>
      <w:r>
        <w:t>Note Document Exists</w:t>
      </w:r>
    </w:p>
    <w:p w14:paraId="47B20CDD" w14:textId="77777777" w:rsidR="00231BF7" w:rsidRDefault="00231BF7" w:rsidP="00F874DE">
      <w:pPr>
        <w:pStyle w:val="UnorderedListIndent"/>
        <w:jc w:val="both"/>
      </w:pPr>
      <w:r>
        <w:t>Mortgage Document Exists</w:t>
      </w:r>
    </w:p>
    <w:p w14:paraId="14A445F7" w14:textId="794B6F3B" w:rsidR="00231BF7" w:rsidRDefault="00231BF7" w:rsidP="006C3C3F">
      <w:pPr>
        <w:pStyle w:val="OrderedList"/>
        <w:numPr>
          <w:ilvl w:val="0"/>
          <w:numId w:val="325"/>
        </w:numPr>
        <w:jc w:val="both"/>
      </w:pPr>
      <w:r>
        <w:t xml:space="preserve">To limit your </w:t>
      </w:r>
      <w:r w:rsidR="00447193">
        <w:t>report,</w:t>
      </w:r>
      <w:r>
        <w:t xml:space="preserve"> if necessary, expand the selection boxes for the following:</w:t>
      </w:r>
    </w:p>
    <w:p w14:paraId="4796DC15" w14:textId="77777777" w:rsidR="00231BF7" w:rsidRDefault="00231BF7" w:rsidP="00C67471">
      <w:pPr>
        <w:pStyle w:val="UnorderedListIndent"/>
        <w:jc w:val="both"/>
      </w:pPr>
      <w:r>
        <w:t>Case Statuses</w:t>
      </w:r>
    </w:p>
    <w:p w14:paraId="0185F151" w14:textId="77777777" w:rsidR="00231BF7" w:rsidRDefault="00231BF7" w:rsidP="00C67471">
      <w:pPr>
        <w:pStyle w:val="UnorderedListIndent"/>
        <w:jc w:val="both"/>
      </w:pPr>
      <w:r>
        <w:t>Case Sub-Statuses</w:t>
      </w:r>
    </w:p>
    <w:p w14:paraId="0A87622F" w14:textId="2773B908" w:rsidR="00231BF7" w:rsidRDefault="00231BF7" w:rsidP="006C3C3F">
      <w:pPr>
        <w:pStyle w:val="OrderedList"/>
        <w:numPr>
          <w:ilvl w:val="0"/>
          <w:numId w:val="325"/>
        </w:numPr>
        <w:jc w:val="both"/>
      </w:pPr>
      <w:r>
        <w:t xml:space="preserve">Click the </w:t>
      </w:r>
      <w:r w:rsidR="00447193" w:rsidRPr="00754BD3">
        <w:rPr>
          <w:b/>
          <w:bCs/>
        </w:rPr>
        <w:t>Execute PDF</w:t>
      </w:r>
      <w:r w:rsidR="00447193" w:rsidRPr="00447193">
        <w:t xml:space="preserve">, </w:t>
      </w:r>
      <w:r w:rsidR="00447193" w:rsidRPr="00754BD3">
        <w:rPr>
          <w:b/>
          <w:bCs/>
        </w:rPr>
        <w:t>Execute Excel</w:t>
      </w:r>
      <w:r w:rsidR="00447193" w:rsidRPr="00447193">
        <w:t xml:space="preserve"> or </w:t>
      </w:r>
      <w:r w:rsidR="00447193" w:rsidRPr="00754BD3">
        <w:rPr>
          <w:b/>
          <w:bCs/>
        </w:rPr>
        <w:t>Execute CSV</w:t>
      </w:r>
      <w:r w:rsidR="00447193" w:rsidRPr="00447193" w:rsidDel="00447193">
        <w:t xml:space="preserve"> </w:t>
      </w:r>
      <w:r>
        <w:t>link.</w:t>
      </w:r>
    </w:p>
    <w:p w14:paraId="32E91043" w14:textId="0F464306" w:rsidR="00231BF7" w:rsidRDefault="008732B9" w:rsidP="00F874DE">
      <w:pPr>
        <w:pStyle w:val="UnorderedList"/>
        <w:numPr>
          <w:ilvl w:val="0"/>
          <w:numId w:val="0"/>
        </w:numPr>
        <w:ind w:left="378" w:hanging="360"/>
        <w:jc w:val="both"/>
      </w:pPr>
      <w:r>
        <w:t>T</w:t>
      </w:r>
      <w:r w:rsidRPr="00F67639">
        <w:t xml:space="preserve">he following </w:t>
      </w:r>
      <w:r>
        <w:t>results</w:t>
      </w:r>
      <w:r w:rsidRPr="00F67639">
        <w:t xml:space="preserve"> are displayed</w:t>
      </w:r>
      <w:r>
        <w:t>:</w:t>
      </w:r>
    </w:p>
    <w:p w14:paraId="5133F404" w14:textId="6925EEE5" w:rsidR="00A86F2A" w:rsidRDefault="00231BF7" w:rsidP="001879BA">
      <w:pPr>
        <w:pStyle w:val="BodyText"/>
      </w:pPr>
      <w:r w:rsidRPr="004D76C0">
        <w:t xml:space="preserve">FHA Case </w:t>
      </w:r>
      <w:r w:rsidR="002B2E8D">
        <w:t>No</w:t>
      </w:r>
      <w:r w:rsidRPr="004D76C0">
        <w:t xml:space="preserve">, Loan Skey, Lender Loan </w:t>
      </w:r>
      <w:r w:rsidR="002B2E8D">
        <w:t>No</w:t>
      </w:r>
      <w:r w:rsidRPr="004D76C0">
        <w:t>, Product Type, Origina</w:t>
      </w:r>
      <w:r>
        <w:t xml:space="preserve">tion Date, Current Case Status, </w:t>
      </w:r>
      <w:r w:rsidRPr="004D76C0">
        <w:t>Borrower Name, Property Address, Note Doc Exists, and Mortgage Doc Exists</w:t>
      </w:r>
      <w:r w:rsidR="00D15A88">
        <w:t>, Property City, Property State, Property ZIP</w:t>
      </w:r>
      <w:r w:rsidR="002A573C">
        <w:t>,</w:t>
      </w:r>
      <w:r w:rsidR="00D15A88">
        <w:t xml:space="preserve"> and Property County.</w:t>
      </w:r>
    </w:p>
    <w:p w14:paraId="7F7EC6D6" w14:textId="1AA602F3" w:rsidR="009D40D9" w:rsidRDefault="009D40D9" w:rsidP="009D40D9">
      <w:pPr>
        <w:pStyle w:val="Heading3"/>
        <w:ind w:left="1080" w:hanging="1080"/>
        <w:jc w:val="both"/>
      </w:pPr>
      <w:bookmarkStart w:id="5079" w:name="_Toc230163578"/>
      <w:r>
        <w:t>NBS Missing SSN Report</w:t>
      </w:r>
      <w:bookmarkEnd w:id="5079"/>
      <w:r>
        <w:t xml:space="preserve"> </w:t>
      </w:r>
      <w:r>
        <w:fldChar w:fldCharType="begin"/>
      </w:r>
      <w:r>
        <w:instrText xml:space="preserve"> XE "</w:instrText>
      </w:r>
      <w:r w:rsidRPr="003A5792">
        <w:instrText>Missing Loan Document Detail Report</w:instrText>
      </w:r>
      <w:r>
        <w:instrText xml:space="preserve">" </w:instrText>
      </w:r>
      <w:r>
        <w:fldChar w:fldCharType="end"/>
      </w:r>
    </w:p>
    <w:p w14:paraId="4200F737" w14:textId="6FC0788C" w:rsidR="006114C7" w:rsidRPr="000C4AAC" w:rsidRDefault="009D40D9" w:rsidP="007D2EA3">
      <w:pPr>
        <w:pStyle w:val="BodyText"/>
        <w:rPr>
          <w:rStyle w:val="Heading3Char"/>
          <w:rFonts w:eastAsia="Calibri"/>
          <w:sz w:val="22"/>
        </w:rPr>
      </w:pPr>
      <w:r w:rsidRPr="00300C04">
        <w:t xml:space="preserve">The </w:t>
      </w:r>
      <w:r>
        <w:t>NBS Missing SSN R</w:t>
      </w:r>
      <w:r w:rsidRPr="00300C04">
        <w:t xml:space="preserve">eport </w:t>
      </w:r>
      <w:r>
        <w:t xml:space="preserve">enables </w:t>
      </w:r>
      <w:r w:rsidRPr="00300C04">
        <w:t>authorized user</w:t>
      </w:r>
      <w:r>
        <w:t>s</w:t>
      </w:r>
      <w:r w:rsidRPr="00300C04">
        <w:t xml:space="preserve"> to </w:t>
      </w:r>
      <w:r w:rsidR="004B66ED">
        <w:t xml:space="preserve"> view information about loans that are missing  Non-Borrowing Spouse</w:t>
      </w:r>
      <w:r w:rsidR="006114C7" w:rsidRPr="007D2EA3">
        <w:t xml:space="preserve"> Social Security # (SSN)</w:t>
      </w:r>
      <w:r w:rsidR="004B66ED">
        <w:t xml:space="preserve"> in the Loan &gt; Contacts screen</w:t>
      </w:r>
    </w:p>
    <w:p w14:paraId="01BF46B5" w14:textId="0EF71CCD" w:rsidR="009D40D9" w:rsidRDefault="006A2C28" w:rsidP="009D40D9">
      <w:pPr>
        <w:pStyle w:val="BodyText"/>
        <w:jc w:val="center"/>
      </w:pPr>
      <w:r>
        <w:rPr>
          <w:noProof/>
        </w:rPr>
        <w:drawing>
          <wp:inline distT="0" distB="0" distL="0" distR="0" wp14:anchorId="3918A4B0" wp14:editId="47586313">
            <wp:extent cx="4335427" cy="1695461"/>
            <wp:effectExtent l="19050" t="19050" r="27305" b="19050"/>
            <wp:docPr id="16839125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3912552" name=""/>
                    <pic:cNvPicPr/>
                  </pic:nvPicPr>
                  <pic:blipFill>
                    <a:blip r:embed="rId509"/>
                    <a:stretch>
                      <a:fillRect/>
                    </a:stretch>
                  </pic:blipFill>
                  <pic:spPr>
                    <a:xfrm>
                      <a:off x="0" y="0"/>
                      <a:ext cx="4345794" cy="1699515"/>
                    </a:xfrm>
                    <a:prstGeom prst="rect">
                      <a:avLst/>
                    </a:prstGeom>
                    <a:ln w="19050">
                      <a:solidFill>
                        <a:srgbClr val="0070C0"/>
                      </a:solidFill>
                    </a:ln>
                  </pic:spPr>
                </pic:pic>
              </a:graphicData>
            </a:graphic>
          </wp:inline>
        </w:drawing>
      </w:r>
    </w:p>
    <w:p w14:paraId="22082D4D" w14:textId="6BA70CB1" w:rsidR="009D40D9" w:rsidRDefault="009D40D9" w:rsidP="009D40D9">
      <w:pPr>
        <w:pStyle w:val="FigureCaption0"/>
      </w:pPr>
      <w:bookmarkStart w:id="5080" w:name="_Toc230164340"/>
      <w:r w:rsidRPr="002C4662">
        <w:t>Figure</w:t>
      </w:r>
      <w:r>
        <w:t xml:space="preserve"> </w:t>
      </w:r>
      <w:r w:rsidR="00942841">
        <w:rPr>
          <w:noProof/>
        </w:rPr>
        <w:fldChar w:fldCharType="begin"/>
      </w:r>
      <w:r w:rsidR="00942841">
        <w:rPr>
          <w:noProof/>
        </w:rPr>
        <w:instrText xml:space="preserve"> STYLEREF 1 \s </w:instrText>
      </w:r>
      <w:r w:rsidR="00942841">
        <w:rPr>
          <w:noProof/>
        </w:rPr>
        <w:fldChar w:fldCharType="separate"/>
      </w:r>
      <w:r w:rsidR="00942841">
        <w:rPr>
          <w:noProof/>
        </w:rPr>
        <w:t>9</w:t>
      </w:r>
      <w:r w:rsidR="00942841">
        <w:rPr>
          <w:noProof/>
        </w:rPr>
        <w:fldChar w:fldCharType="end"/>
      </w:r>
      <w:r w:rsidR="00942841">
        <w:noBreakHyphen/>
      </w:r>
      <w:r w:rsidR="00942841">
        <w:rPr>
          <w:noProof/>
        </w:rPr>
        <w:fldChar w:fldCharType="begin"/>
      </w:r>
      <w:r w:rsidR="00942841">
        <w:rPr>
          <w:noProof/>
        </w:rPr>
        <w:instrText xml:space="preserve"> SEQ Figure \* ARABIC \s 1 </w:instrText>
      </w:r>
      <w:r w:rsidR="00942841">
        <w:rPr>
          <w:noProof/>
        </w:rPr>
        <w:fldChar w:fldCharType="separate"/>
      </w:r>
      <w:r w:rsidR="00942841">
        <w:rPr>
          <w:noProof/>
        </w:rPr>
        <w:t>25</w:t>
      </w:r>
      <w:r w:rsidR="00942841">
        <w:rPr>
          <w:noProof/>
        </w:rPr>
        <w:fldChar w:fldCharType="end"/>
      </w:r>
      <w:r w:rsidR="00942841">
        <w:t xml:space="preserve">: </w:t>
      </w:r>
      <w:r>
        <w:t>Missing Loan Document Detail Report</w:t>
      </w:r>
      <w:bookmarkEnd w:id="5080"/>
    </w:p>
    <w:p w14:paraId="2EBEA883" w14:textId="77777777" w:rsidR="009D40D9" w:rsidRDefault="009D40D9" w:rsidP="009D40D9">
      <w:pPr>
        <w:pStyle w:val="BodyText"/>
      </w:pPr>
      <w:r>
        <w:t>To generate this report:</w:t>
      </w:r>
    </w:p>
    <w:p w14:paraId="63536348" w14:textId="77777777" w:rsidR="009D40D9" w:rsidRDefault="009D40D9" w:rsidP="007D2EA3">
      <w:pPr>
        <w:pStyle w:val="OrderedList"/>
        <w:numPr>
          <w:ilvl w:val="0"/>
          <w:numId w:val="460"/>
        </w:numPr>
        <w:jc w:val="both"/>
      </w:pPr>
      <w:r>
        <w:t xml:space="preserve">Click on the </w:t>
      </w:r>
      <w:r w:rsidRPr="001445BE">
        <w:rPr>
          <w:b/>
        </w:rPr>
        <w:t>report link</w:t>
      </w:r>
      <w:r>
        <w:t xml:space="preserve"> on the left menu and the report search screen will display.</w:t>
      </w:r>
    </w:p>
    <w:p w14:paraId="1114BC1E" w14:textId="77777777" w:rsidR="009D40D9" w:rsidRDefault="009D40D9" w:rsidP="007D2EA3">
      <w:pPr>
        <w:pStyle w:val="OrderedList"/>
        <w:numPr>
          <w:ilvl w:val="0"/>
          <w:numId w:val="460"/>
        </w:numPr>
        <w:jc w:val="both"/>
      </w:pPr>
      <w:r>
        <w:t xml:space="preserve">To narrow </w:t>
      </w:r>
      <w:r w:rsidRPr="00560045">
        <w:t>the</w:t>
      </w:r>
      <w:r>
        <w:t xml:space="preserve"> results of your report, you can filter by</w:t>
      </w:r>
      <w:r w:rsidRPr="00EA5C7E">
        <w:t>:</w:t>
      </w:r>
    </w:p>
    <w:p w14:paraId="63818125" w14:textId="709F3129" w:rsidR="009D40D9" w:rsidRDefault="006A2C28" w:rsidP="009D40D9">
      <w:pPr>
        <w:pStyle w:val="UnorderedListIndent"/>
        <w:jc w:val="both"/>
      </w:pPr>
      <w:r>
        <w:t>Loan Skey</w:t>
      </w:r>
    </w:p>
    <w:p w14:paraId="7A4455C2" w14:textId="3829CDF6" w:rsidR="009D40D9" w:rsidRDefault="006A2C28" w:rsidP="009D40D9">
      <w:pPr>
        <w:pStyle w:val="UnorderedListIndent"/>
        <w:jc w:val="both"/>
      </w:pPr>
      <w:r>
        <w:t>FHA Case #</w:t>
      </w:r>
    </w:p>
    <w:p w14:paraId="2A9AF434" w14:textId="1929534E" w:rsidR="009D40D9" w:rsidRDefault="006A2C28" w:rsidP="009D40D9">
      <w:pPr>
        <w:pStyle w:val="UnorderedListIndent"/>
        <w:jc w:val="both"/>
      </w:pPr>
      <w:r>
        <w:t>Case Status</w:t>
      </w:r>
    </w:p>
    <w:p w14:paraId="15974B21" w14:textId="243416FD" w:rsidR="009D40D9" w:rsidRDefault="006A2C28" w:rsidP="009D40D9">
      <w:pPr>
        <w:pStyle w:val="UnorderedListIndent"/>
        <w:jc w:val="both"/>
      </w:pPr>
      <w:r>
        <w:t>Case Sub Status</w:t>
      </w:r>
    </w:p>
    <w:p w14:paraId="6AB5FB21" w14:textId="063D3660" w:rsidR="009D40D9" w:rsidRDefault="009D40D9" w:rsidP="007D2EA3">
      <w:pPr>
        <w:pStyle w:val="OrderedList"/>
        <w:numPr>
          <w:ilvl w:val="0"/>
          <w:numId w:val="460"/>
        </w:numPr>
        <w:jc w:val="both"/>
      </w:pPr>
      <w:r>
        <w:t>Click th</w:t>
      </w:r>
      <w:r w:rsidR="006A2C28">
        <w:t xml:space="preserve">e </w:t>
      </w:r>
      <w:r w:rsidRPr="00754BD3">
        <w:rPr>
          <w:b/>
          <w:bCs/>
        </w:rPr>
        <w:t>Execute Excel</w:t>
      </w:r>
      <w:r w:rsidRPr="00447193">
        <w:t xml:space="preserve"> or </w:t>
      </w:r>
      <w:r w:rsidRPr="00754BD3">
        <w:rPr>
          <w:b/>
          <w:bCs/>
        </w:rPr>
        <w:t>Execute CSV</w:t>
      </w:r>
      <w:r w:rsidRPr="00447193" w:rsidDel="00447193">
        <w:t xml:space="preserve"> </w:t>
      </w:r>
      <w:r>
        <w:t>link.</w:t>
      </w:r>
    </w:p>
    <w:p w14:paraId="62701799" w14:textId="77777777" w:rsidR="009D40D9" w:rsidRDefault="009D40D9" w:rsidP="009D40D9">
      <w:pPr>
        <w:pStyle w:val="BodyText"/>
      </w:pPr>
    </w:p>
    <w:p w14:paraId="01463708" w14:textId="77777777" w:rsidR="009D40D9" w:rsidRDefault="009D40D9" w:rsidP="009D40D9">
      <w:pPr>
        <w:pStyle w:val="UnorderedList"/>
        <w:numPr>
          <w:ilvl w:val="0"/>
          <w:numId w:val="0"/>
        </w:numPr>
        <w:ind w:left="378" w:hanging="360"/>
        <w:jc w:val="both"/>
      </w:pPr>
      <w:r>
        <w:t>T</w:t>
      </w:r>
      <w:r w:rsidRPr="00F67639">
        <w:t xml:space="preserve">he following </w:t>
      </w:r>
      <w:r>
        <w:t>results</w:t>
      </w:r>
      <w:r w:rsidRPr="00F67639">
        <w:t xml:space="preserve"> are displayed</w:t>
      </w:r>
      <w:r>
        <w:t>:</w:t>
      </w:r>
    </w:p>
    <w:p w14:paraId="7DB9D757" w14:textId="2585E6D9" w:rsidR="009D40D9" w:rsidRDefault="009D40D9" w:rsidP="009D40D9">
      <w:pPr>
        <w:pStyle w:val="BodyText"/>
      </w:pPr>
      <w:r w:rsidRPr="004D76C0">
        <w:t xml:space="preserve">FHA Case </w:t>
      </w:r>
      <w:r w:rsidR="004B66ED">
        <w:t>No</w:t>
      </w:r>
      <w:r w:rsidRPr="004D76C0">
        <w:t>, Loan Skey</w:t>
      </w:r>
      <w:r w:rsidR="006A2C28">
        <w:t xml:space="preserve">, FHA Case </w:t>
      </w:r>
      <w:r w:rsidR="004B66ED">
        <w:t>No</w:t>
      </w:r>
      <w:r w:rsidR="006A2C28">
        <w:t xml:space="preserve"> Assigned Date, Eligible N</w:t>
      </w:r>
      <w:r w:rsidR="004B66ED">
        <w:t>on-</w:t>
      </w:r>
      <w:r w:rsidR="006A2C28">
        <w:t>B</w:t>
      </w:r>
      <w:r w:rsidR="004B66ED">
        <w:t xml:space="preserve">orrowing </w:t>
      </w:r>
      <w:r w:rsidR="006A2C28">
        <w:t>S</w:t>
      </w:r>
      <w:r w:rsidR="004B66ED">
        <w:t>pouse</w:t>
      </w:r>
      <w:r w:rsidR="006A2C28">
        <w:t>, Mort Opt Election (MOE), Case Status, Case Sub-Status, Non- Borrowing Spouse First Name. Non- Borrowing Spouse Middle Name, Non- Borrowing Spouse Last Name, N</w:t>
      </w:r>
      <w:r w:rsidR="004B66ED">
        <w:t>on-</w:t>
      </w:r>
      <w:r w:rsidR="006A2C28">
        <w:t>B</w:t>
      </w:r>
      <w:r w:rsidR="004B66ED">
        <w:t xml:space="preserve">orrowing </w:t>
      </w:r>
      <w:r w:rsidR="006A2C28">
        <w:t>S</w:t>
      </w:r>
      <w:r w:rsidR="004B66ED">
        <w:t>pouse</w:t>
      </w:r>
      <w:r w:rsidR="006A2C28">
        <w:t xml:space="preserve"> record Create Date, S</w:t>
      </w:r>
      <w:r w:rsidR="004B66ED">
        <w:t xml:space="preserve">ocial </w:t>
      </w:r>
      <w:r w:rsidR="006A2C28">
        <w:t>S</w:t>
      </w:r>
      <w:r w:rsidR="004B66ED">
        <w:t xml:space="preserve">ecurity </w:t>
      </w:r>
      <w:r w:rsidR="006A2C28">
        <w:t>N</w:t>
      </w:r>
      <w:r w:rsidR="004B66ED">
        <w:t>o</w:t>
      </w:r>
    </w:p>
    <w:p w14:paraId="1C49AD33" w14:textId="6E100545" w:rsidR="00231BF7" w:rsidRDefault="00231BF7" w:rsidP="002D5AC0">
      <w:pPr>
        <w:pStyle w:val="Heading3"/>
        <w:ind w:left="1080" w:hanging="1080"/>
        <w:jc w:val="both"/>
      </w:pPr>
      <w:bookmarkStart w:id="5081" w:name="_Toc315162302"/>
      <w:bookmarkStart w:id="5082" w:name="_Toc315634069"/>
      <w:bookmarkStart w:id="5083" w:name="_Toc11335007"/>
      <w:bookmarkStart w:id="5084" w:name="_Toc74052245"/>
      <w:bookmarkStart w:id="5085" w:name="_Toc90643628"/>
      <w:bookmarkStart w:id="5086" w:name="_Toc230163579"/>
      <w:r>
        <w:t>Needs Custodial Care</w:t>
      </w:r>
      <w:bookmarkEnd w:id="5081"/>
      <w:bookmarkEnd w:id="5082"/>
      <w:bookmarkEnd w:id="5083"/>
      <w:bookmarkEnd w:id="5084"/>
      <w:bookmarkEnd w:id="5085"/>
      <w:r w:rsidR="009B713E">
        <w:t xml:space="preserve"> Report</w:t>
      </w:r>
      <w:bookmarkEnd w:id="5086"/>
      <w:r w:rsidR="009B713E">
        <w:t xml:space="preserve"> </w:t>
      </w:r>
      <w:r w:rsidR="00FD1410">
        <w:fldChar w:fldCharType="begin"/>
      </w:r>
      <w:r w:rsidR="00FD1410">
        <w:instrText xml:space="preserve"> XE "</w:instrText>
      </w:r>
      <w:r w:rsidR="00FD1410" w:rsidRPr="003A5792">
        <w:instrText>Needs Custodial Care Report</w:instrText>
      </w:r>
      <w:r w:rsidR="00FD1410">
        <w:instrText xml:space="preserve">" </w:instrText>
      </w:r>
      <w:r w:rsidR="00FD1410">
        <w:fldChar w:fldCharType="end"/>
      </w:r>
    </w:p>
    <w:p w14:paraId="51864801" w14:textId="1D8E1F0E" w:rsidR="00231BF7" w:rsidRDefault="00231BF7" w:rsidP="001879BA">
      <w:pPr>
        <w:pStyle w:val="BodyText"/>
      </w:pPr>
      <w:r w:rsidRPr="008A70A6">
        <w:t xml:space="preserve">The Needs Custodial Care </w:t>
      </w:r>
      <w:r>
        <w:t xml:space="preserve">Report enables </w:t>
      </w:r>
      <w:r w:rsidRPr="008A70A6">
        <w:t>authorized user</w:t>
      </w:r>
      <w:r>
        <w:t>s</w:t>
      </w:r>
      <w:r w:rsidRPr="008A70A6">
        <w:t xml:space="preserve"> to view the specific</w:t>
      </w:r>
      <w:r>
        <w:t>s</w:t>
      </w:r>
      <w:r w:rsidRPr="008A70A6">
        <w:t xml:space="preserve"> or list of Custodial Care information in the </w:t>
      </w:r>
      <w:r w:rsidR="00FC3979">
        <w:t>SM</w:t>
      </w:r>
      <w:r>
        <w:t>.</w:t>
      </w:r>
    </w:p>
    <w:p w14:paraId="27853D55" w14:textId="041B07EF" w:rsidR="00231BF7" w:rsidRDefault="00231BF7" w:rsidP="006D6C66">
      <w:pPr>
        <w:pStyle w:val="BodyText"/>
        <w:jc w:val="center"/>
      </w:pPr>
    </w:p>
    <w:p w14:paraId="5F0ABA5C" w14:textId="1E580D52" w:rsidR="00DA4680" w:rsidRDefault="00DA4680" w:rsidP="006D6C66">
      <w:pPr>
        <w:pStyle w:val="BodyText"/>
        <w:jc w:val="center"/>
      </w:pPr>
      <w:r>
        <w:rPr>
          <w:noProof/>
        </w:rPr>
        <w:drawing>
          <wp:inline distT="0" distB="0" distL="0" distR="0" wp14:anchorId="3303C6D3" wp14:editId="4AD70514">
            <wp:extent cx="5297365" cy="1729001"/>
            <wp:effectExtent l="19050" t="19050" r="17780" b="24130"/>
            <wp:docPr id="276244846"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244846" name="Picture 1" descr="A screenshot of a computer screen&#10;&#10;Description automatically generated with low confidence"/>
                    <pic:cNvPicPr/>
                  </pic:nvPicPr>
                  <pic:blipFill>
                    <a:blip r:embed="rId510"/>
                    <a:stretch>
                      <a:fillRect/>
                    </a:stretch>
                  </pic:blipFill>
                  <pic:spPr>
                    <a:xfrm>
                      <a:off x="0" y="0"/>
                      <a:ext cx="5329518" cy="1739495"/>
                    </a:xfrm>
                    <a:prstGeom prst="rect">
                      <a:avLst/>
                    </a:prstGeom>
                    <a:ln w="19050">
                      <a:solidFill>
                        <a:srgbClr val="0070C0"/>
                      </a:solidFill>
                    </a:ln>
                  </pic:spPr>
                </pic:pic>
              </a:graphicData>
            </a:graphic>
          </wp:inline>
        </w:drawing>
      </w:r>
    </w:p>
    <w:p w14:paraId="286C26DF" w14:textId="4C5D9428" w:rsidR="00231BF7" w:rsidRPr="006A33CA" w:rsidRDefault="00231BF7" w:rsidP="001879BA">
      <w:pPr>
        <w:pStyle w:val="FigureCaption0"/>
      </w:pPr>
      <w:bookmarkStart w:id="5087" w:name="_Toc315163552"/>
      <w:bookmarkStart w:id="5088" w:name="_Toc74053204"/>
      <w:bookmarkStart w:id="5089" w:name="_Toc90644585"/>
      <w:bookmarkStart w:id="5090" w:name="_Toc230164341"/>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26</w:t>
      </w:r>
      <w:r w:rsidR="00764635">
        <w:rPr>
          <w:noProof/>
        </w:rPr>
        <w:fldChar w:fldCharType="end"/>
      </w:r>
      <w:r>
        <w:t>: Needs Custodial Care Report</w:t>
      </w:r>
      <w:bookmarkEnd w:id="5087"/>
      <w:bookmarkEnd w:id="5088"/>
      <w:bookmarkEnd w:id="5089"/>
      <w:bookmarkEnd w:id="5090"/>
      <w:r w:rsidRPr="008A70A6">
        <w:t xml:space="preserve"> </w:t>
      </w:r>
    </w:p>
    <w:p w14:paraId="581BFDCB" w14:textId="77777777" w:rsidR="00231BF7" w:rsidRDefault="00231BF7" w:rsidP="001879BA">
      <w:pPr>
        <w:pStyle w:val="BodyText"/>
      </w:pPr>
      <w:r>
        <w:t>To generate this report:</w:t>
      </w:r>
    </w:p>
    <w:p w14:paraId="44E44B35" w14:textId="77777777" w:rsidR="00231BF7" w:rsidRDefault="00231BF7" w:rsidP="006C3C3F">
      <w:pPr>
        <w:pStyle w:val="OrderedList"/>
        <w:numPr>
          <w:ilvl w:val="0"/>
          <w:numId w:val="326"/>
        </w:numPr>
        <w:jc w:val="both"/>
      </w:pPr>
      <w:r>
        <w:t xml:space="preserve">Click on the </w:t>
      </w:r>
      <w:r w:rsidRPr="001445BE">
        <w:rPr>
          <w:b/>
        </w:rPr>
        <w:t>report link</w:t>
      </w:r>
      <w:r>
        <w:t xml:space="preserve"> on the left menu and the report search screen will display.</w:t>
      </w:r>
    </w:p>
    <w:p w14:paraId="052610C4" w14:textId="77777777" w:rsidR="00231BF7" w:rsidRDefault="00231BF7" w:rsidP="006C3C3F">
      <w:pPr>
        <w:pStyle w:val="OrderedList"/>
        <w:numPr>
          <w:ilvl w:val="0"/>
          <w:numId w:val="326"/>
        </w:numPr>
        <w:jc w:val="both"/>
      </w:pPr>
      <w:r>
        <w:t xml:space="preserve">To narrow </w:t>
      </w:r>
      <w:r w:rsidRPr="00560045">
        <w:t>the</w:t>
      </w:r>
      <w:r>
        <w:t xml:space="preserve"> results of your report, you can filter by</w:t>
      </w:r>
      <w:r w:rsidRPr="00EA5C7E">
        <w:t>:</w:t>
      </w:r>
    </w:p>
    <w:p w14:paraId="205DE0E2" w14:textId="0EE9772E" w:rsidR="00231BF7" w:rsidRDefault="00231BF7" w:rsidP="00BB3504">
      <w:pPr>
        <w:pStyle w:val="UnorderedListIndent"/>
        <w:jc w:val="both"/>
      </w:pPr>
      <w:r>
        <w:t>A Product Type (You can also leave this blank to run a report for all product types</w:t>
      </w:r>
      <w:r w:rsidR="00721586">
        <w:t>).</w:t>
      </w:r>
    </w:p>
    <w:p w14:paraId="4C8901FC" w14:textId="704A29EF" w:rsidR="00231BF7" w:rsidRDefault="00231BF7" w:rsidP="006C3C3F">
      <w:pPr>
        <w:pStyle w:val="OrderedList"/>
        <w:numPr>
          <w:ilvl w:val="0"/>
          <w:numId w:val="326"/>
        </w:numPr>
        <w:jc w:val="both"/>
      </w:pPr>
      <w:r>
        <w:t xml:space="preserve">To </w:t>
      </w:r>
      <w:r w:rsidRPr="00677DD0">
        <w:t>limit</w:t>
      </w:r>
      <w:r>
        <w:t xml:space="preserve"> your </w:t>
      </w:r>
      <w:r w:rsidR="00447193">
        <w:t>report,</w:t>
      </w:r>
      <w:r>
        <w:t xml:space="preserve"> if necessary, expand the selection boxes for:</w:t>
      </w:r>
    </w:p>
    <w:p w14:paraId="3D6C5269" w14:textId="1D3E06BC" w:rsidR="00231BF7" w:rsidRPr="005D416E" w:rsidRDefault="00231BF7" w:rsidP="00F874DE">
      <w:pPr>
        <w:pStyle w:val="UnorderedListIndent"/>
        <w:jc w:val="both"/>
      </w:pPr>
      <w:r w:rsidRPr="005D416E">
        <w:t>Case sub-statuses</w:t>
      </w:r>
    </w:p>
    <w:p w14:paraId="7FA26766" w14:textId="70F6954E" w:rsidR="00231BF7" w:rsidRPr="005D416E" w:rsidRDefault="00231BF7" w:rsidP="00F874DE">
      <w:pPr>
        <w:pStyle w:val="UnorderedListIndent"/>
        <w:jc w:val="both"/>
      </w:pPr>
      <w:r w:rsidRPr="005D416E">
        <w:t xml:space="preserve">Product types </w:t>
      </w:r>
    </w:p>
    <w:p w14:paraId="1465AB6B" w14:textId="0AE2FB2E" w:rsidR="00231BF7" w:rsidRDefault="00231BF7" w:rsidP="006C3C3F">
      <w:pPr>
        <w:pStyle w:val="OrderedList"/>
        <w:numPr>
          <w:ilvl w:val="0"/>
          <w:numId w:val="326"/>
        </w:numPr>
        <w:jc w:val="both"/>
      </w:pPr>
      <w:r>
        <w:t>Click the</w:t>
      </w:r>
      <w:r w:rsidRPr="006A33CA">
        <w:rPr>
          <w:b/>
        </w:rPr>
        <w:t xml:space="preserve"> </w:t>
      </w:r>
      <w:r w:rsidR="00447193" w:rsidRPr="00754BD3">
        <w:rPr>
          <w:b/>
          <w:bCs/>
        </w:rPr>
        <w:t>Execute PDF</w:t>
      </w:r>
      <w:r w:rsidR="00447193" w:rsidRPr="00447193">
        <w:t xml:space="preserve">, </w:t>
      </w:r>
      <w:r w:rsidR="00447193" w:rsidRPr="00754BD3">
        <w:rPr>
          <w:b/>
          <w:bCs/>
        </w:rPr>
        <w:t>Execute Excel</w:t>
      </w:r>
      <w:r w:rsidR="00447193" w:rsidRPr="00447193">
        <w:t xml:space="preserve"> or </w:t>
      </w:r>
      <w:r w:rsidR="00447193" w:rsidRPr="00754BD3">
        <w:rPr>
          <w:b/>
          <w:bCs/>
        </w:rPr>
        <w:t>Execute CSV</w:t>
      </w:r>
      <w:r w:rsidR="00447193" w:rsidRPr="00447193" w:rsidDel="00447193">
        <w:t xml:space="preserve"> </w:t>
      </w:r>
      <w:r>
        <w:t>link.</w:t>
      </w:r>
    </w:p>
    <w:p w14:paraId="1EB5EC7B" w14:textId="77777777" w:rsidR="006A33CA" w:rsidRDefault="006A33CA" w:rsidP="00F874DE">
      <w:pPr>
        <w:pStyle w:val="UnorderedList"/>
        <w:numPr>
          <w:ilvl w:val="0"/>
          <w:numId w:val="0"/>
        </w:numPr>
        <w:ind w:left="378" w:hanging="360"/>
        <w:jc w:val="both"/>
      </w:pPr>
    </w:p>
    <w:p w14:paraId="628FDF77" w14:textId="1585F262" w:rsidR="00231BF7" w:rsidRDefault="008732B9" w:rsidP="00F874DE">
      <w:pPr>
        <w:pStyle w:val="UnorderedList"/>
        <w:numPr>
          <w:ilvl w:val="0"/>
          <w:numId w:val="0"/>
        </w:numPr>
        <w:ind w:left="378" w:hanging="360"/>
        <w:jc w:val="both"/>
      </w:pPr>
      <w:r>
        <w:t>T</w:t>
      </w:r>
      <w:r w:rsidRPr="00F67639">
        <w:t xml:space="preserve">he following </w:t>
      </w:r>
      <w:r>
        <w:t>results</w:t>
      </w:r>
      <w:r w:rsidRPr="00F67639">
        <w:t xml:space="preserve"> are displayed</w:t>
      </w:r>
      <w:r>
        <w:t>:</w:t>
      </w:r>
    </w:p>
    <w:p w14:paraId="014C113F" w14:textId="150A9BF5" w:rsidR="00231BF7" w:rsidRDefault="00231BF7" w:rsidP="001879BA">
      <w:pPr>
        <w:pStyle w:val="BodyText"/>
      </w:pPr>
      <w:r>
        <w:t xml:space="preserve">Loan </w:t>
      </w:r>
      <w:r w:rsidR="002B2E8D">
        <w:t>S</w:t>
      </w:r>
      <w:r>
        <w:t xml:space="preserve">key, </w:t>
      </w:r>
      <w:r w:rsidR="002B2E8D">
        <w:t>L</w:t>
      </w:r>
      <w:r>
        <w:t xml:space="preserve">ender </w:t>
      </w:r>
      <w:r w:rsidR="002B2E8D">
        <w:t>L</w:t>
      </w:r>
      <w:r>
        <w:t xml:space="preserve">oan </w:t>
      </w:r>
      <w:r w:rsidR="002B2E8D">
        <w:t>No</w:t>
      </w:r>
      <w:r>
        <w:t xml:space="preserve">, FHA </w:t>
      </w:r>
      <w:r w:rsidR="002B2E8D">
        <w:t>C</w:t>
      </w:r>
      <w:r>
        <w:t xml:space="preserve">ase </w:t>
      </w:r>
      <w:r w:rsidR="002B2E8D">
        <w:t>No</w:t>
      </w:r>
      <w:r>
        <w:t xml:space="preserve">, </w:t>
      </w:r>
      <w:r w:rsidR="002B2E8D">
        <w:t>C</w:t>
      </w:r>
      <w:r>
        <w:t xml:space="preserve">ase </w:t>
      </w:r>
      <w:r w:rsidR="002B2E8D">
        <w:t>S</w:t>
      </w:r>
      <w:r>
        <w:t xml:space="preserve">tatus, </w:t>
      </w:r>
      <w:r w:rsidR="002B2E8D">
        <w:t>B</w:t>
      </w:r>
      <w:r>
        <w:t>orrower</w:t>
      </w:r>
      <w:r w:rsidR="002B2E8D">
        <w:t xml:space="preserve"> Name</w:t>
      </w:r>
      <w:r>
        <w:t xml:space="preserve">, </w:t>
      </w:r>
      <w:r w:rsidR="002B2E8D">
        <w:t>P</w:t>
      </w:r>
      <w:r>
        <w:t xml:space="preserve">roperty </w:t>
      </w:r>
      <w:r w:rsidR="002B2E8D">
        <w:t>A</w:t>
      </w:r>
      <w:r>
        <w:t xml:space="preserve">ddress, </w:t>
      </w:r>
      <w:r w:rsidR="002B2E8D">
        <w:t>P</w:t>
      </w:r>
      <w:r>
        <w:t xml:space="preserve">roperty </w:t>
      </w:r>
      <w:r w:rsidR="002B2E8D">
        <w:t>C</w:t>
      </w:r>
      <w:r>
        <w:t xml:space="preserve">ondition (if available), </w:t>
      </w:r>
      <w:r w:rsidR="002B2E8D">
        <w:t>V</w:t>
      </w:r>
      <w:r>
        <w:t xml:space="preserve">acancy </w:t>
      </w:r>
      <w:r w:rsidR="002B2E8D">
        <w:t>D</w:t>
      </w:r>
      <w:r>
        <w:t xml:space="preserve">ate, </w:t>
      </w:r>
      <w:r w:rsidR="002B2E8D">
        <w:t>D</w:t>
      </w:r>
      <w:r>
        <w:t xml:space="preserve">ate vacancy was confirmed (if known), </w:t>
      </w:r>
      <w:r w:rsidR="002B2E8D">
        <w:t>E</w:t>
      </w:r>
      <w:r>
        <w:t xml:space="preserve">stimated </w:t>
      </w:r>
      <w:r w:rsidR="002B2E8D">
        <w:t>V</w:t>
      </w:r>
      <w:r>
        <w:t xml:space="preserve">alue , and </w:t>
      </w:r>
      <w:r w:rsidR="002B2E8D">
        <w:t>T</w:t>
      </w:r>
      <w:r>
        <w:t xml:space="preserve">otal </w:t>
      </w:r>
      <w:r w:rsidR="002B2E8D">
        <w:t>B</w:t>
      </w:r>
      <w:r>
        <w:t>alance</w:t>
      </w:r>
      <w:r w:rsidR="00D470BE">
        <w:t xml:space="preserve"> , </w:t>
      </w:r>
      <w:r w:rsidR="002B2E8D">
        <w:t>S</w:t>
      </w:r>
      <w:r w:rsidR="00D470BE">
        <w:t xml:space="preserve">ection of </w:t>
      </w:r>
      <w:r w:rsidR="002B2E8D">
        <w:t>A</w:t>
      </w:r>
      <w:r w:rsidR="00D470BE">
        <w:t xml:space="preserve">ct (SOA), </w:t>
      </w:r>
      <w:r w:rsidR="002B2E8D">
        <w:t>C</w:t>
      </w:r>
      <w:r w:rsidR="00D470BE">
        <w:t xml:space="preserve">ustodial </w:t>
      </w:r>
      <w:r w:rsidR="002B2E8D">
        <w:t>C</w:t>
      </w:r>
      <w:r w:rsidR="00D470BE">
        <w:t xml:space="preserve">are </w:t>
      </w:r>
      <w:r w:rsidR="002B2E8D">
        <w:t>R</w:t>
      </w:r>
      <w:r w:rsidR="00D470BE">
        <w:t xml:space="preserve">equest </w:t>
      </w:r>
      <w:r w:rsidR="002B2E8D">
        <w:t>D</w:t>
      </w:r>
      <w:r w:rsidR="00D470BE">
        <w:t xml:space="preserve">ate, </w:t>
      </w:r>
      <w:r w:rsidR="002B2E8D">
        <w:t>C</w:t>
      </w:r>
      <w:r w:rsidR="00D470BE">
        <w:t xml:space="preserve">ustodial </w:t>
      </w:r>
      <w:r w:rsidR="002B2E8D">
        <w:t>C</w:t>
      </w:r>
      <w:r w:rsidR="00D470BE">
        <w:t xml:space="preserve">are placed date, </w:t>
      </w:r>
      <w:r w:rsidR="002B2E8D">
        <w:t>A</w:t>
      </w:r>
      <w:r w:rsidR="00D470BE">
        <w:t xml:space="preserve">rea for </w:t>
      </w:r>
      <w:r w:rsidR="002B2E8D">
        <w:t>C</w:t>
      </w:r>
      <w:r w:rsidR="00D470BE">
        <w:t xml:space="preserve">ustodial </w:t>
      </w:r>
      <w:r w:rsidR="002B2E8D">
        <w:t>P</w:t>
      </w:r>
      <w:r w:rsidR="00D470BE">
        <w:t xml:space="preserve">roperty, and </w:t>
      </w:r>
      <w:r w:rsidR="002B2E8D">
        <w:t>R</w:t>
      </w:r>
      <w:r w:rsidR="00D470BE">
        <w:t xml:space="preserve">ecorded </w:t>
      </w:r>
      <w:r w:rsidR="002B2E8D">
        <w:t>D</w:t>
      </w:r>
      <w:r w:rsidR="00D470BE">
        <w:t xml:space="preserve">ate of </w:t>
      </w:r>
      <w:r w:rsidR="002B2E8D">
        <w:t>D</w:t>
      </w:r>
      <w:r w:rsidR="00D470BE">
        <w:t xml:space="preserve">eed. </w:t>
      </w:r>
      <w:r>
        <w:t>The estimated value and total balance are totaled for all records on the report.</w:t>
      </w:r>
    </w:p>
    <w:p w14:paraId="223A7ED3" w14:textId="22084800" w:rsidR="005054E9" w:rsidRPr="007673AA" w:rsidRDefault="005054E9" w:rsidP="004B3A5E">
      <w:pPr>
        <w:pStyle w:val="Heading3"/>
        <w:ind w:left="1080" w:hanging="1080"/>
        <w:jc w:val="both"/>
      </w:pPr>
      <w:bookmarkStart w:id="5091" w:name="_Toc90643629"/>
      <w:bookmarkStart w:id="5092" w:name="_Toc230163580"/>
      <w:r w:rsidRPr="009B713E">
        <w:t>Occupancy Certifications and Hazard/Flood Ins Detail</w:t>
      </w:r>
      <w:bookmarkEnd w:id="5091"/>
      <w:r w:rsidR="009B713E" w:rsidRPr="009B713E">
        <w:t xml:space="preserve"> </w:t>
      </w:r>
      <w:r w:rsidR="009B713E">
        <w:t>Report</w:t>
      </w:r>
      <w:bookmarkEnd w:id="5092"/>
      <w:r w:rsidR="009B713E" w:rsidRPr="007673AA">
        <w:t xml:space="preserve"> </w:t>
      </w:r>
      <w:r w:rsidRPr="007673AA">
        <w:fldChar w:fldCharType="begin"/>
      </w:r>
      <w:r w:rsidRPr="007673AA">
        <w:instrText xml:space="preserve"> XE "Needs Custodial Care Report" </w:instrText>
      </w:r>
      <w:r w:rsidRPr="007673AA">
        <w:fldChar w:fldCharType="end"/>
      </w:r>
    </w:p>
    <w:p w14:paraId="569DE4C3" w14:textId="4072BB10" w:rsidR="00EB7C85" w:rsidRPr="008A6BBD" w:rsidRDefault="005054E9" w:rsidP="005054E9">
      <w:pPr>
        <w:pStyle w:val="BodyText"/>
        <w:rPr>
          <w:rFonts w:asciiTheme="majorHAnsi" w:hAnsiTheme="majorHAnsi" w:cs="Calibri"/>
        </w:rPr>
      </w:pPr>
      <w:r w:rsidRPr="008A6BBD">
        <w:rPr>
          <w:rFonts w:asciiTheme="majorHAnsi" w:hAnsiTheme="majorHAnsi" w:cs="Calibri"/>
        </w:rPr>
        <w:t xml:space="preserve">The </w:t>
      </w:r>
      <w:r w:rsidRPr="008A6BBD">
        <w:rPr>
          <w:rFonts w:asciiTheme="majorHAnsi" w:hAnsiTheme="majorHAnsi" w:cs="Calibri"/>
          <w:color w:val="000000"/>
        </w:rPr>
        <w:t>Occupancy Certifications and Hazard/Flood Ins Detail</w:t>
      </w:r>
      <w:r w:rsidRPr="008A6BBD">
        <w:rPr>
          <w:rFonts w:asciiTheme="majorHAnsi" w:hAnsiTheme="majorHAnsi" w:cs="Calibri"/>
        </w:rPr>
        <w:t xml:space="preserve"> Report enables authorized users to view </w:t>
      </w:r>
      <w:r w:rsidR="00EB7C85" w:rsidRPr="008A6BBD">
        <w:rPr>
          <w:rFonts w:asciiTheme="majorHAnsi" w:hAnsiTheme="majorHAnsi" w:cs="Calibri"/>
        </w:rPr>
        <w:t xml:space="preserve">details </w:t>
      </w:r>
      <w:r w:rsidR="007673AA" w:rsidRPr="008A6BBD">
        <w:rPr>
          <w:rFonts w:asciiTheme="majorHAnsi" w:hAnsiTheme="majorHAnsi" w:cs="Calibri"/>
        </w:rPr>
        <w:t>on</w:t>
      </w:r>
      <w:r w:rsidR="00EB7C85" w:rsidRPr="008A6BBD">
        <w:rPr>
          <w:rFonts w:asciiTheme="majorHAnsi" w:hAnsiTheme="majorHAnsi" w:cs="Calibri"/>
        </w:rPr>
        <w:t xml:space="preserve"> the</w:t>
      </w:r>
      <w:r w:rsidRPr="008A6BBD">
        <w:rPr>
          <w:rFonts w:asciiTheme="majorHAnsi" w:hAnsiTheme="majorHAnsi" w:cs="Calibri"/>
        </w:rPr>
        <w:t xml:space="preserve"> Insurance – Flood Policy, Insurance - Hazard Policy, and Occupancy Compliance Certification timelines</w:t>
      </w:r>
      <w:r w:rsidR="008E1708" w:rsidRPr="008A6BBD">
        <w:rPr>
          <w:rFonts w:asciiTheme="majorHAnsi" w:hAnsiTheme="majorHAnsi" w:cs="Calibri"/>
        </w:rPr>
        <w:t xml:space="preserve"> within HUD’s portfolio</w:t>
      </w:r>
      <w:r w:rsidRPr="008A6BBD">
        <w:rPr>
          <w:rFonts w:asciiTheme="majorHAnsi" w:hAnsiTheme="majorHAnsi" w:cs="Calibri"/>
        </w:rPr>
        <w:t>.</w:t>
      </w:r>
      <w:r w:rsidR="00EB7C85" w:rsidRPr="008A6BBD">
        <w:rPr>
          <w:rFonts w:asciiTheme="majorHAnsi" w:hAnsiTheme="majorHAnsi" w:cs="Calibri"/>
        </w:rPr>
        <w:t xml:space="preserve"> </w:t>
      </w:r>
    </w:p>
    <w:p w14:paraId="56D0DBD6" w14:textId="3FACBE13" w:rsidR="00EB7C85" w:rsidRPr="008A6BBD" w:rsidRDefault="007D412C" w:rsidP="006C3C3F">
      <w:pPr>
        <w:pStyle w:val="ListParagraph"/>
        <w:numPr>
          <w:ilvl w:val="0"/>
          <w:numId w:val="117"/>
        </w:numPr>
        <w:rPr>
          <w:rFonts w:asciiTheme="majorHAnsi" w:hAnsiTheme="majorHAnsi"/>
        </w:rPr>
      </w:pPr>
      <w:r w:rsidRPr="008A6BBD">
        <w:rPr>
          <w:rFonts w:asciiTheme="majorHAnsi" w:hAnsiTheme="majorHAnsi" w:cs="Calibri"/>
        </w:rPr>
        <w:t>When Servicing</w:t>
      </w:r>
      <w:r w:rsidR="00EB7C85" w:rsidRPr="008A6BBD">
        <w:rPr>
          <w:rFonts w:asciiTheme="majorHAnsi" w:hAnsiTheme="majorHAnsi"/>
        </w:rPr>
        <w:t xml:space="preserve"> Type = Insurance – Flood Policy (Assigned/</w:t>
      </w:r>
      <w:r w:rsidR="00EB7C85" w:rsidRPr="008A6BBD">
        <w:rPr>
          <w:rFonts w:asciiTheme="majorHAnsi" w:hAnsiTheme="majorHAnsi" w:cs="Calibri"/>
        </w:rPr>
        <w:t xml:space="preserve"> Endorsed</w:t>
      </w:r>
      <w:r w:rsidR="00EB7C85" w:rsidRPr="008A6BBD">
        <w:rPr>
          <w:rFonts w:asciiTheme="majorHAnsi" w:hAnsiTheme="majorHAnsi"/>
        </w:rPr>
        <w:t>) or Insurance - Hazard Policy (Assigned/</w:t>
      </w:r>
      <w:r w:rsidR="00EB7C85" w:rsidRPr="008A6BBD">
        <w:rPr>
          <w:rFonts w:asciiTheme="majorHAnsi" w:hAnsiTheme="majorHAnsi" w:cs="Calibri"/>
        </w:rPr>
        <w:t xml:space="preserve"> Endorsed</w:t>
      </w:r>
      <w:r w:rsidR="00EB7C85" w:rsidRPr="008A6BBD">
        <w:rPr>
          <w:rFonts w:asciiTheme="majorHAnsi" w:hAnsiTheme="majorHAnsi"/>
        </w:rPr>
        <w:t xml:space="preserve">) the report </w:t>
      </w:r>
      <w:r w:rsidR="007673AA" w:rsidRPr="008A6BBD">
        <w:rPr>
          <w:rFonts w:asciiTheme="majorHAnsi" w:hAnsiTheme="majorHAnsi"/>
        </w:rPr>
        <w:t>pull</w:t>
      </w:r>
      <w:r w:rsidR="00EB7C85" w:rsidRPr="008A6BBD">
        <w:rPr>
          <w:rFonts w:asciiTheme="majorHAnsi" w:hAnsiTheme="majorHAnsi"/>
        </w:rPr>
        <w:t xml:space="preserve"> the details of the Step = Policy Effective</w:t>
      </w:r>
    </w:p>
    <w:p w14:paraId="1F651A53" w14:textId="61E43E90" w:rsidR="00EB7C85" w:rsidRPr="008A6BBD" w:rsidRDefault="00EB7C85" w:rsidP="006C3C3F">
      <w:pPr>
        <w:pStyle w:val="ListParagraph"/>
        <w:numPr>
          <w:ilvl w:val="0"/>
          <w:numId w:val="117"/>
        </w:numPr>
        <w:rPr>
          <w:rFonts w:asciiTheme="majorHAnsi" w:hAnsiTheme="majorHAnsi"/>
        </w:rPr>
      </w:pPr>
      <w:r w:rsidRPr="008A6BBD">
        <w:rPr>
          <w:rFonts w:asciiTheme="majorHAnsi" w:hAnsiTheme="majorHAnsi"/>
        </w:rPr>
        <w:t>When Servicing Type = Occupancy Compliance Certification (Assigned/</w:t>
      </w:r>
      <w:r w:rsidRPr="008A6BBD">
        <w:rPr>
          <w:rFonts w:asciiTheme="majorHAnsi" w:hAnsiTheme="majorHAnsi" w:cs="Calibri"/>
        </w:rPr>
        <w:t xml:space="preserve"> Endorsed</w:t>
      </w:r>
      <w:r w:rsidRPr="008A6BBD">
        <w:rPr>
          <w:rFonts w:asciiTheme="majorHAnsi" w:hAnsiTheme="majorHAnsi"/>
        </w:rPr>
        <w:t xml:space="preserve">) the report </w:t>
      </w:r>
      <w:r w:rsidR="007673AA" w:rsidRPr="008A6BBD">
        <w:rPr>
          <w:rFonts w:asciiTheme="majorHAnsi" w:hAnsiTheme="majorHAnsi"/>
        </w:rPr>
        <w:t>pulls</w:t>
      </w:r>
      <w:r w:rsidRPr="008A6BBD">
        <w:rPr>
          <w:rFonts w:asciiTheme="majorHAnsi" w:hAnsiTheme="majorHAnsi"/>
        </w:rPr>
        <w:t xml:space="preserve"> the details of the Signed Anniversary Date</w:t>
      </w:r>
    </w:p>
    <w:p w14:paraId="5DB53190" w14:textId="7FD7E67F" w:rsidR="005054E9" w:rsidRDefault="005054E9" w:rsidP="006D6C66">
      <w:pPr>
        <w:pStyle w:val="BodyText"/>
        <w:jc w:val="center"/>
        <w:rPr>
          <w:rFonts w:ascii="Calibri" w:hAnsi="Calibri" w:cs="Calibri"/>
        </w:rPr>
      </w:pPr>
    </w:p>
    <w:p w14:paraId="7C2DC724" w14:textId="582C9AC9" w:rsidR="00DA4680" w:rsidRPr="00866DAA" w:rsidRDefault="00DA4680" w:rsidP="006D6C66">
      <w:pPr>
        <w:pStyle w:val="BodyText"/>
        <w:jc w:val="center"/>
        <w:rPr>
          <w:rFonts w:ascii="Calibri" w:hAnsi="Calibri" w:cs="Calibri"/>
        </w:rPr>
      </w:pPr>
      <w:r>
        <w:rPr>
          <w:noProof/>
        </w:rPr>
        <w:drawing>
          <wp:inline distT="0" distB="0" distL="0" distR="0" wp14:anchorId="423AF859" wp14:editId="1B4CC3B7">
            <wp:extent cx="4300927" cy="2225919"/>
            <wp:effectExtent l="19050" t="19050" r="23495" b="22225"/>
            <wp:docPr id="1733332938"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3332938" name="Picture 1" descr="A screenshot of a computer&#10;&#10;Description automatically generated with medium confidence"/>
                    <pic:cNvPicPr/>
                  </pic:nvPicPr>
                  <pic:blipFill>
                    <a:blip r:embed="rId511"/>
                    <a:stretch>
                      <a:fillRect/>
                    </a:stretch>
                  </pic:blipFill>
                  <pic:spPr>
                    <a:xfrm>
                      <a:off x="0" y="0"/>
                      <a:ext cx="4307146" cy="2229137"/>
                    </a:xfrm>
                    <a:prstGeom prst="rect">
                      <a:avLst/>
                    </a:prstGeom>
                    <a:ln w="19050">
                      <a:solidFill>
                        <a:srgbClr val="0070C0"/>
                      </a:solidFill>
                    </a:ln>
                  </pic:spPr>
                </pic:pic>
              </a:graphicData>
            </a:graphic>
          </wp:inline>
        </w:drawing>
      </w:r>
    </w:p>
    <w:p w14:paraId="0B3B5BD3" w14:textId="313F2B3E" w:rsidR="005054E9" w:rsidRPr="007673AA" w:rsidRDefault="005054E9" w:rsidP="005054E9">
      <w:pPr>
        <w:pStyle w:val="FigureCaption0"/>
      </w:pPr>
      <w:bookmarkStart w:id="5093" w:name="_Toc90644586"/>
      <w:bookmarkStart w:id="5094" w:name="_Toc230164342"/>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27</w:t>
      </w:r>
      <w:r w:rsidRPr="007673AA">
        <w:rPr>
          <w:noProof/>
        </w:rPr>
        <w:fldChar w:fldCharType="end"/>
      </w:r>
      <w:r w:rsidRPr="007673AA">
        <w:t xml:space="preserve">: </w:t>
      </w:r>
      <w:r w:rsidR="007673AA" w:rsidRPr="00866DAA">
        <w:rPr>
          <w:rFonts w:cs="Calibri"/>
          <w:color w:val="000000"/>
        </w:rPr>
        <w:t>Occupancy Certifications and Hazard/Flood Ins Detail</w:t>
      </w:r>
      <w:r w:rsidR="007673AA" w:rsidRPr="00866DAA">
        <w:rPr>
          <w:rFonts w:cs="Calibri"/>
        </w:rPr>
        <w:t xml:space="preserve"> </w:t>
      </w:r>
      <w:r w:rsidRPr="007673AA">
        <w:t>Report</w:t>
      </w:r>
      <w:bookmarkEnd w:id="5093"/>
      <w:bookmarkEnd w:id="5094"/>
      <w:r w:rsidRPr="007673AA">
        <w:t xml:space="preserve"> </w:t>
      </w:r>
    </w:p>
    <w:p w14:paraId="2899BCDC" w14:textId="77777777" w:rsidR="005054E9" w:rsidRDefault="005054E9" w:rsidP="005054E9">
      <w:pPr>
        <w:pStyle w:val="BodyText"/>
      </w:pPr>
      <w:r>
        <w:t>To generate this report:</w:t>
      </w:r>
    </w:p>
    <w:p w14:paraId="2CEEFD52" w14:textId="77777777" w:rsidR="005054E9" w:rsidRDefault="005054E9" w:rsidP="006C3C3F">
      <w:pPr>
        <w:pStyle w:val="OrderedList"/>
        <w:numPr>
          <w:ilvl w:val="0"/>
          <w:numId w:val="327"/>
        </w:numPr>
        <w:jc w:val="both"/>
      </w:pPr>
      <w:r>
        <w:t xml:space="preserve">Click on the </w:t>
      </w:r>
      <w:r w:rsidRPr="00E627A7">
        <w:rPr>
          <w:b/>
        </w:rPr>
        <w:t>report link</w:t>
      </w:r>
      <w:r>
        <w:t xml:space="preserve"> on the left menu and the report search screen will display.</w:t>
      </w:r>
    </w:p>
    <w:p w14:paraId="6778EB82" w14:textId="77777777" w:rsidR="005054E9" w:rsidRDefault="005054E9" w:rsidP="006C3C3F">
      <w:pPr>
        <w:pStyle w:val="OrderedList"/>
        <w:numPr>
          <w:ilvl w:val="0"/>
          <w:numId w:val="327"/>
        </w:numPr>
        <w:jc w:val="both"/>
      </w:pPr>
      <w:r>
        <w:t xml:space="preserve">To narrow </w:t>
      </w:r>
      <w:r w:rsidRPr="00560045">
        <w:t>the</w:t>
      </w:r>
      <w:r>
        <w:t xml:space="preserve"> results of your report, you can filter by</w:t>
      </w:r>
      <w:r w:rsidRPr="00EA5C7E">
        <w:t>:</w:t>
      </w:r>
    </w:p>
    <w:p w14:paraId="24EFC753" w14:textId="77777777" w:rsidR="005054E9" w:rsidRDefault="005054E9" w:rsidP="005054E9">
      <w:pPr>
        <w:pStyle w:val="UnorderedListIndent"/>
        <w:jc w:val="both"/>
      </w:pPr>
      <w:r>
        <w:t>Loan Skey</w:t>
      </w:r>
    </w:p>
    <w:p w14:paraId="1DBE809D" w14:textId="29970EA9" w:rsidR="005054E9" w:rsidRDefault="005054E9" w:rsidP="005054E9">
      <w:pPr>
        <w:pStyle w:val="UnorderedListIndent"/>
        <w:jc w:val="both"/>
      </w:pPr>
      <w:r>
        <w:t>FHA Case</w:t>
      </w:r>
      <w:r w:rsidR="007673AA">
        <w:t xml:space="preserve"> </w:t>
      </w:r>
      <w:r>
        <w:t>#</w:t>
      </w:r>
    </w:p>
    <w:p w14:paraId="59288C0B" w14:textId="51D620FB" w:rsidR="005054E9" w:rsidRDefault="00187C36" w:rsidP="005054E9">
      <w:pPr>
        <w:pStyle w:val="UnorderedListIndent"/>
        <w:jc w:val="both"/>
      </w:pPr>
      <w:r>
        <w:t>Timeline</w:t>
      </w:r>
      <w:r w:rsidR="005054E9">
        <w:t xml:space="preserve"> Status</w:t>
      </w:r>
    </w:p>
    <w:p w14:paraId="03915D6A" w14:textId="61C14719" w:rsidR="005054E9" w:rsidRDefault="005054E9" w:rsidP="005054E9">
      <w:pPr>
        <w:pStyle w:val="UnorderedListIndent"/>
        <w:jc w:val="both"/>
      </w:pPr>
      <w:r>
        <w:t>Case Status</w:t>
      </w:r>
    </w:p>
    <w:p w14:paraId="4ED1719D" w14:textId="21E8E7BD" w:rsidR="00187C36" w:rsidRDefault="00187C36" w:rsidP="00187C36">
      <w:pPr>
        <w:pStyle w:val="UnorderedListIndent"/>
        <w:jc w:val="both"/>
      </w:pPr>
      <w:r>
        <w:t>Case Sub-Status</w:t>
      </w:r>
    </w:p>
    <w:p w14:paraId="7AB94FB2" w14:textId="7E18F5D8" w:rsidR="005054E9" w:rsidRDefault="005054E9" w:rsidP="005054E9">
      <w:pPr>
        <w:pStyle w:val="UnorderedListIndent"/>
        <w:jc w:val="both"/>
      </w:pPr>
      <w:r>
        <w:t>Servic</w:t>
      </w:r>
      <w:r w:rsidR="00187C36">
        <w:t>ing Type</w:t>
      </w:r>
    </w:p>
    <w:p w14:paraId="1E9C5269" w14:textId="656615F4" w:rsidR="00187C36" w:rsidRDefault="00187C36" w:rsidP="005054E9">
      <w:pPr>
        <w:pStyle w:val="UnorderedListIndent"/>
        <w:jc w:val="both"/>
      </w:pPr>
      <w:r>
        <w:t>Step</w:t>
      </w:r>
    </w:p>
    <w:p w14:paraId="3233559A" w14:textId="4B5A8AAB" w:rsidR="005054E9" w:rsidRDefault="00187C36" w:rsidP="005054E9">
      <w:pPr>
        <w:pStyle w:val="UnorderedListIndent"/>
        <w:jc w:val="both"/>
      </w:pPr>
      <w:r>
        <w:t>Scheduled</w:t>
      </w:r>
      <w:r w:rsidR="005054E9">
        <w:t xml:space="preserve"> Date</w:t>
      </w:r>
    </w:p>
    <w:p w14:paraId="6B869CA2" w14:textId="2D1F46A9" w:rsidR="00187C36" w:rsidRDefault="00187C36" w:rsidP="005054E9">
      <w:pPr>
        <w:pStyle w:val="UnorderedListIndent"/>
        <w:jc w:val="both"/>
      </w:pPr>
      <w:r>
        <w:t>Completed Date</w:t>
      </w:r>
    </w:p>
    <w:p w14:paraId="7667CB2F" w14:textId="048D3B55" w:rsidR="005054E9" w:rsidRDefault="005054E9" w:rsidP="006C3C3F">
      <w:pPr>
        <w:pStyle w:val="OrderedList"/>
        <w:numPr>
          <w:ilvl w:val="0"/>
          <w:numId w:val="327"/>
        </w:numPr>
        <w:jc w:val="both"/>
      </w:pPr>
      <w:r>
        <w:t xml:space="preserve">Click the </w:t>
      </w:r>
      <w:r w:rsidRPr="00973BFA">
        <w:rPr>
          <w:b/>
        </w:rPr>
        <w:t xml:space="preserve">Execute </w:t>
      </w:r>
      <w:r w:rsidR="00D366BD" w:rsidRPr="005C6CB4">
        <w:rPr>
          <w:b/>
          <w:bCs/>
        </w:rPr>
        <w:t>CSV</w:t>
      </w:r>
      <w:r w:rsidR="00D366BD">
        <w:t xml:space="preserve"> </w:t>
      </w:r>
      <w:r>
        <w:t>link.</w:t>
      </w:r>
    </w:p>
    <w:p w14:paraId="3C8C7D10" w14:textId="6213CE2B" w:rsidR="00D366BD" w:rsidRDefault="00D366BD" w:rsidP="00866DAA">
      <w:pPr>
        <w:pStyle w:val="OrderedList"/>
        <w:jc w:val="both"/>
      </w:pPr>
      <w:r>
        <w:t>To execute a report without any filters, Click the Execute CSV link. The report will provide information on the most recent timeline in the system for Hazard Insurance, Flood insurance, and Occupancy Compliance.</w:t>
      </w:r>
    </w:p>
    <w:p w14:paraId="5B264B4E" w14:textId="0DA0E332" w:rsidR="00D366BD" w:rsidRDefault="00D366BD" w:rsidP="00503F46">
      <w:pPr>
        <w:pStyle w:val="OrderedList"/>
        <w:ind w:left="1170"/>
        <w:jc w:val="both"/>
      </w:pPr>
    </w:p>
    <w:p w14:paraId="06EACCE7" w14:textId="4EB04BBA" w:rsidR="005054E9" w:rsidRDefault="008732B9" w:rsidP="005054E9">
      <w:pPr>
        <w:pStyle w:val="BodyText"/>
      </w:pPr>
      <w:r>
        <w:t>T</w:t>
      </w:r>
      <w:r w:rsidRPr="00F67639">
        <w:t xml:space="preserve">he following </w:t>
      </w:r>
      <w:r>
        <w:t>results</w:t>
      </w:r>
      <w:r w:rsidRPr="00F67639">
        <w:t xml:space="preserve"> are displayed</w:t>
      </w:r>
      <w:r>
        <w:t>:</w:t>
      </w:r>
    </w:p>
    <w:p w14:paraId="65CAD065" w14:textId="1E54F041" w:rsidR="00426D4D" w:rsidRDefault="00426D4D" w:rsidP="002A573C">
      <w:pPr>
        <w:spacing w:after="0" w:line="240" w:lineRule="auto"/>
        <w:rPr>
          <w:rFonts w:asciiTheme="majorHAnsi" w:eastAsia="Times New Roman" w:hAnsiTheme="majorHAnsi" w:cs="Calibri"/>
          <w:color w:val="000000"/>
        </w:rPr>
      </w:pPr>
      <w:r w:rsidRPr="00426D4D">
        <w:rPr>
          <w:rFonts w:asciiTheme="majorHAnsi" w:eastAsia="Times New Roman" w:hAnsiTheme="majorHAnsi" w:cs="Calibri"/>
          <w:color w:val="000000"/>
        </w:rPr>
        <w:t>Loan</w:t>
      </w:r>
      <w:r w:rsidR="0086156D">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Skey, FHA</w:t>
      </w:r>
      <w:r w:rsidR="0086156D">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Case</w:t>
      </w:r>
      <w:r w:rsidR="0086156D">
        <w:rPr>
          <w:rFonts w:asciiTheme="majorHAnsi" w:eastAsia="Times New Roman" w:hAnsiTheme="majorHAnsi" w:cs="Calibri"/>
          <w:color w:val="000000"/>
        </w:rPr>
        <w:t xml:space="preserve"> No</w:t>
      </w:r>
      <w:r w:rsidRPr="00426D4D">
        <w:rPr>
          <w:rFonts w:asciiTheme="majorHAnsi" w:eastAsia="Times New Roman" w:hAnsiTheme="majorHAnsi" w:cs="Calibri"/>
          <w:color w:val="000000"/>
        </w:rPr>
        <w:t>, Case</w:t>
      </w:r>
      <w:r w:rsidR="0086156D">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Status, Case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Sub</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Status, Servicer</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Lender</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Investor</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B23C56">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Does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Timeline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exists</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No,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Endorsed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Assigned,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Active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Inactive,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Step</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Scheduled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No,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Hazard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 Does</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Timeline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exists</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No,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Endorsed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Assigned,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Active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Inactive,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Step</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Scheduled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Is</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No, Insurance</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Flood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Policy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Expires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 Does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Timeline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exists</w:t>
      </w:r>
      <w:r w:rsidR="00895AB9">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No,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Endorsed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Assigned,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Active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Inactive,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Step</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Name,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Signed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Anniversary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Scheduled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 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Signed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Anniversary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Is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Yes</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 xml:space="preserve">No, </w:t>
      </w:r>
      <w:r>
        <w:rPr>
          <w:rFonts w:asciiTheme="majorHAnsi" w:eastAsia="Times New Roman" w:hAnsiTheme="majorHAnsi" w:cs="Calibri"/>
          <w:color w:val="000000"/>
        </w:rPr>
        <w:t xml:space="preserve"> and </w:t>
      </w:r>
      <w:r w:rsidRPr="00426D4D">
        <w:rPr>
          <w:rFonts w:asciiTheme="majorHAnsi" w:eastAsia="Times New Roman" w:hAnsiTheme="majorHAnsi" w:cs="Calibri"/>
          <w:color w:val="000000"/>
        </w:rPr>
        <w:t>Occupancy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Compliance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Certification</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Signed</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Anniversary</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Complete</w:t>
      </w:r>
      <w:r w:rsidR="004B5FFF">
        <w:rPr>
          <w:rFonts w:asciiTheme="majorHAnsi" w:eastAsia="Times New Roman" w:hAnsiTheme="majorHAnsi" w:cs="Calibri"/>
          <w:color w:val="000000"/>
        </w:rPr>
        <w:t xml:space="preserve"> </w:t>
      </w:r>
      <w:r w:rsidRPr="00426D4D">
        <w:rPr>
          <w:rFonts w:asciiTheme="majorHAnsi" w:eastAsia="Times New Roman" w:hAnsiTheme="majorHAnsi" w:cs="Calibri"/>
          <w:color w:val="000000"/>
        </w:rPr>
        <w:t>Date</w:t>
      </w:r>
      <w:r w:rsidR="002A573C">
        <w:rPr>
          <w:rFonts w:asciiTheme="majorHAnsi" w:eastAsia="Times New Roman" w:hAnsiTheme="majorHAnsi" w:cs="Calibri"/>
          <w:color w:val="000000"/>
        </w:rPr>
        <w:t>.</w:t>
      </w:r>
    </w:p>
    <w:p w14:paraId="289FFEA6" w14:textId="59F73A46" w:rsidR="00AA74EA" w:rsidRDefault="00AA74EA" w:rsidP="00AA74EA">
      <w:pPr>
        <w:pStyle w:val="Heading3"/>
      </w:pPr>
      <w:bookmarkStart w:id="5095" w:name="_Toc230163581"/>
      <w:r>
        <w:t xml:space="preserve">Overage </w:t>
      </w:r>
      <w:r w:rsidR="00D56F4D">
        <w:t>Amounts</w:t>
      </w:r>
      <w:bookmarkEnd w:id="5095"/>
    </w:p>
    <w:p w14:paraId="1CF8FA9A" w14:textId="4F2285CD" w:rsidR="00AA74EA" w:rsidRDefault="00AA74EA" w:rsidP="00AA74EA">
      <w:pPr>
        <w:pStyle w:val="BodyText"/>
        <w:rPr>
          <w:lang w:bidi="ar-SA"/>
        </w:rPr>
      </w:pPr>
      <w:r>
        <w:rPr>
          <w:lang w:bidi="ar-SA"/>
        </w:rPr>
        <w:t xml:space="preserve">The Overage </w:t>
      </w:r>
      <w:r w:rsidR="00E251CA">
        <w:rPr>
          <w:lang w:bidi="ar-SA"/>
        </w:rPr>
        <w:t xml:space="preserve">Amounts </w:t>
      </w:r>
      <w:r>
        <w:rPr>
          <w:lang w:bidi="ar-SA"/>
        </w:rPr>
        <w:t xml:space="preserve">Report allows authorized users to view positive and negative overage balances for Assigned loans in HUD’s portfolio. </w:t>
      </w:r>
    </w:p>
    <w:p w14:paraId="16B2A6B0" w14:textId="415DCE26" w:rsidR="00AA74EA" w:rsidRDefault="00AA74EA" w:rsidP="00AA74EA">
      <w:pPr>
        <w:pStyle w:val="BodyText"/>
        <w:jc w:val="center"/>
        <w:rPr>
          <w:lang w:bidi="ar-SA"/>
        </w:rPr>
      </w:pPr>
      <w:r>
        <w:rPr>
          <w:noProof/>
        </w:rPr>
        <w:drawing>
          <wp:inline distT="0" distB="0" distL="0" distR="0" wp14:anchorId="46BA6E62" wp14:editId="0A425A0E">
            <wp:extent cx="4480948" cy="1386960"/>
            <wp:effectExtent l="19050" t="19050" r="15240" b="22860"/>
            <wp:docPr id="586625056"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6625056" name="Picture 1" descr="A screenshot of a computer screen&#10;&#10;Description automatically generated"/>
                    <pic:cNvPicPr/>
                  </pic:nvPicPr>
                  <pic:blipFill>
                    <a:blip r:embed="rId512"/>
                    <a:stretch>
                      <a:fillRect/>
                    </a:stretch>
                  </pic:blipFill>
                  <pic:spPr>
                    <a:xfrm>
                      <a:off x="0" y="0"/>
                      <a:ext cx="4480948" cy="1386960"/>
                    </a:xfrm>
                    <a:prstGeom prst="rect">
                      <a:avLst/>
                    </a:prstGeom>
                    <a:ln w="19050">
                      <a:solidFill>
                        <a:srgbClr val="0070C0"/>
                      </a:solidFill>
                    </a:ln>
                  </pic:spPr>
                </pic:pic>
              </a:graphicData>
            </a:graphic>
          </wp:inline>
        </w:drawing>
      </w:r>
    </w:p>
    <w:p w14:paraId="78A9E1B6" w14:textId="5958043C" w:rsidR="00E24137" w:rsidRPr="007673AA" w:rsidRDefault="00E24137" w:rsidP="00E24137">
      <w:pPr>
        <w:pStyle w:val="FigureCaption0"/>
      </w:pPr>
      <w:bookmarkStart w:id="5096" w:name="_Toc230164343"/>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28</w:t>
      </w:r>
      <w:r w:rsidRPr="007673AA">
        <w:rPr>
          <w:noProof/>
        </w:rPr>
        <w:fldChar w:fldCharType="end"/>
      </w:r>
      <w:r w:rsidRPr="007673AA">
        <w:t xml:space="preserve">: </w:t>
      </w:r>
      <w:r>
        <w:rPr>
          <w:rFonts w:cs="Calibri"/>
          <w:color w:val="000000"/>
        </w:rPr>
        <w:t xml:space="preserve">Overage </w:t>
      </w:r>
      <w:r w:rsidRPr="007673AA">
        <w:t>Report</w:t>
      </w:r>
      <w:bookmarkEnd w:id="5096"/>
      <w:r w:rsidRPr="007673AA">
        <w:t xml:space="preserve"> </w:t>
      </w:r>
    </w:p>
    <w:p w14:paraId="5EB15F04" w14:textId="77777777" w:rsidR="00AA74EA" w:rsidRPr="00F85165" w:rsidRDefault="00AA74EA" w:rsidP="00AA74EA">
      <w:pPr>
        <w:pStyle w:val="BodyText"/>
      </w:pPr>
      <w:r>
        <w:t>To generate this report:</w:t>
      </w:r>
    </w:p>
    <w:p w14:paraId="5596F551" w14:textId="77777777" w:rsidR="00AA74EA" w:rsidRDefault="00AA74EA" w:rsidP="006C3C3F">
      <w:pPr>
        <w:pStyle w:val="OrderedList"/>
        <w:numPr>
          <w:ilvl w:val="0"/>
          <w:numId w:val="331"/>
        </w:numPr>
        <w:jc w:val="both"/>
      </w:pPr>
      <w:r>
        <w:t xml:space="preserve">Click on the </w:t>
      </w:r>
      <w:r w:rsidRPr="001445BE">
        <w:rPr>
          <w:b/>
        </w:rPr>
        <w:t>report link</w:t>
      </w:r>
      <w:r>
        <w:t xml:space="preserve"> on the left menu and the report search screen will display.</w:t>
      </w:r>
    </w:p>
    <w:p w14:paraId="1B4E0E9A" w14:textId="77777777" w:rsidR="00AA74EA" w:rsidRDefault="00AA74EA" w:rsidP="006C3C3F">
      <w:pPr>
        <w:pStyle w:val="OrderedList"/>
        <w:numPr>
          <w:ilvl w:val="0"/>
          <w:numId w:val="331"/>
        </w:numPr>
        <w:jc w:val="both"/>
      </w:pPr>
      <w:r>
        <w:t xml:space="preserve">To narrow </w:t>
      </w:r>
      <w:r w:rsidRPr="00560045">
        <w:t>the</w:t>
      </w:r>
      <w:r>
        <w:t xml:space="preserve"> results of your report, you can filter by</w:t>
      </w:r>
      <w:r w:rsidRPr="00EA5C7E">
        <w:t>:</w:t>
      </w:r>
    </w:p>
    <w:p w14:paraId="1C92EC2F" w14:textId="274AFF4C" w:rsidR="00AA74EA" w:rsidRDefault="00AA74EA" w:rsidP="00AA74EA">
      <w:pPr>
        <w:pStyle w:val="UnorderedListIndent"/>
        <w:jc w:val="both"/>
      </w:pPr>
      <w:r>
        <w:t xml:space="preserve">Loan Skey </w:t>
      </w:r>
    </w:p>
    <w:p w14:paraId="4B7B906E" w14:textId="1116DA10" w:rsidR="00AA74EA" w:rsidRPr="00EC51D2" w:rsidRDefault="00AA74EA" w:rsidP="00AA74EA">
      <w:pPr>
        <w:pStyle w:val="UnorderedListIndent"/>
        <w:jc w:val="both"/>
      </w:pPr>
      <w:r>
        <w:t xml:space="preserve">FHA Case #  </w:t>
      </w:r>
    </w:p>
    <w:p w14:paraId="0E14EC12" w14:textId="61295CC9" w:rsidR="00AA74EA" w:rsidRDefault="00AA74EA" w:rsidP="006C3C3F">
      <w:pPr>
        <w:pStyle w:val="OrderedList"/>
        <w:numPr>
          <w:ilvl w:val="0"/>
          <w:numId w:val="331"/>
        </w:numPr>
        <w:jc w:val="both"/>
        <w:rPr>
          <w:noProof/>
        </w:rPr>
      </w:pPr>
      <w:r>
        <w:t xml:space="preserve">Click the </w:t>
      </w:r>
      <w:r w:rsidRPr="00C008B0">
        <w:rPr>
          <w:b/>
        </w:rPr>
        <w:t>Execute</w:t>
      </w:r>
      <w:r>
        <w:rPr>
          <w:b/>
        </w:rPr>
        <w:t xml:space="preserve"> Excel or Execute</w:t>
      </w:r>
      <w:r w:rsidRPr="00C008B0">
        <w:rPr>
          <w:b/>
        </w:rPr>
        <w:t xml:space="preserve"> </w:t>
      </w:r>
      <w:r>
        <w:rPr>
          <w:b/>
        </w:rPr>
        <w:t xml:space="preserve">CSV </w:t>
      </w:r>
      <w:r>
        <w:t>link.</w:t>
      </w:r>
    </w:p>
    <w:p w14:paraId="65905882" w14:textId="77777777" w:rsidR="009E00AA" w:rsidRDefault="008732B9" w:rsidP="00AA74EA">
      <w:pPr>
        <w:pStyle w:val="BodyText"/>
      </w:pPr>
      <w:r>
        <w:t>T</w:t>
      </w:r>
      <w:r w:rsidRPr="00F67639">
        <w:t xml:space="preserve">he following </w:t>
      </w:r>
      <w:r>
        <w:t>results</w:t>
      </w:r>
      <w:r w:rsidRPr="00F67639">
        <w:t xml:space="preserve"> are displayed</w:t>
      </w:r>
      <w:r>
        <w:t xml:space="preserve">: </w:t>
      </w:r>
    </w:p>
    <w:p w14:paraId="4CE5EB76" w14:textId="600E1C4C" w:rsidR="00AA74EA" w:rsidRPr="009D32F3" w:rsidRDefault="00AA74EA" w:rsidP="00AA74EA">
      <w:pPr>
        <w:pStyle w:val="BodyText"/>
        <w:rPr>
          <w:noProof/>
        </w:rPr>
      </w:pPr>
      <w:r>
        <w:rPr>
          <w:noProof/>
        </w:rPr>
        <w:t xml:space="preserve">Loan skey, FHA </w:t>
      </w:r>
      <w:r w:rsidR="00895AB9">
        <w:rPr>
          <w:noProof/>
        </w:rPr>
        <w:t>C</w:t>
      </w:r>
      <w:r>
        <w:rPr>
          <w:noProof/>
        </w:rPr>
        <w:t xml:space="preserve">ase </w:t>
      </w:r>
      <w:r w:rsidR="00895AB9">
        <w:rPr>
          <w:noProof/>
        </w:rPr>
        <w:t>No</w:t>
      </w:r>
      <w:r>
        <w:rPr>
          <w:noProof/>
        </w:rPr>
        <w:t xml:space="preserve">, Lender, Servicer, Investor, Case Status, Case Sub-Status, and Overage Balance. </w:t>
      </w:r>
    </w:p>
    <w:p w14:paraId="5E3E4E83" w14:textId="4E309BFE" w:rsidR="00231BF7" w:rsidRDefault="00231BF7" w:rsidP="00FD2B81">
      <w:pPr>
        <w:pStyle w:val="Heading3"/>
        <w:ind w:left="1080" w:hanging="1080"/>
        <w:jc w:val="both"/>
      </w:pPr>
      <w:bookmarkStart w:id="5097" w:name="_Toc315162303"/>
      <w:bookmarkStart w:id="5098" w:name="_Toc315634070"/>
      <w:bookmarkStart w:id="5099" w:name="_Toc11335008"/>
      <w:bookmarkStart w:id="5100" w:name="_Toc74052246"/>
      <w:bookmarkStart w:id="5101" w:name="_Toc90643630"/>
      <w:bookmarkStart w:id="5102" w:name="_Toc230163582"/>
      <w:r>
        <w:t>Placed In Custodial Care</w:t>
      </w:r>
      <w:bookmarkEnd w:id="5097"/>
      <w:bookmarkEnd w:id="5098"/>
      <w:bookmarkEnd w:id="5099"/>
      <w:bookmarkEnd w:id="5100"/>
      <w:bookmarkEnd w:id="5101"/>
      <w:r w:rsidR="009B713E">
        <w:t xml:space="preserve"> Report</w:t>
      </w:r>
      <w:bookmarkEnd w:id="5102"/>
      <w:r w:rsidR="009B713E">
        <w:t xml:space="preserve"> </w:t>
      </w:r>
      <w:r w:rsidR="00F25197">
        <w:fldChar w:fldCharType="begin"/>
      </w:r>
      <w:r w:rsidR="00F25197">
        <w:instrText xml:space="preserve"> XE "</w:instrText>
      </w:r>
      <w:r w:rsidR="00F25197" w:rsidRPr="003A5792">
        <w:instrText>Placed In Custodial Care Report</w:instrText>
      </w:r>
      <w:r w:rsidR="00F25197">
        <w:instrText xml:space="preserve">" </w:instrText>
      </w:r>
      <w:r w:rsidR="00F25197">
        <w:fldChar w:fldCharType="end"/>
      </w:r>
    </w:p>
    <w:p w14:paraId="7DC36B82" w14:textId="371E49BE" w:rsidR="00231BF7" w:rsidRDefault="00231BF7" w:rsidP="00C9021D">
      <w:pPr>
        <w:pStyle w:val="BodyText"/>
      </w:pPr>
      <w:r>
        <w:t>Th</w:t>
      </w:r>
      <w:r w:rsidR="00E251CA">
        <w:t>e Placed in Custodial Care</w:t>
      </w:r>
      <w:r>
        <w:t xml:space="preserve"> report enables </w:t>
      </w:r>
      <w:r w:rsidR="00E251CA">
        <w:t xml:space="preserve">authorized </w:t>
      </w:r>
      <w:r>
        <w:t>users to view certain loans or a list of loans that have been placed in custodial care.</w:t>
      </w:r>
      <w:r w:rsidR="003108DF" w:rsidRPr="003108DF">
        <w:rPr>
          <w:noProof/>
        </w:rPr>
        <w:t xml:space="preserve"> </w:t>
      </w:r>
    </w:p>
    <w:p w14:paraId="656FDD9A" w14:textId="5D12BD31" w:rsidR="00DA4680" w:rsidRDefault="00DA4680" w:rsidP="00106345">
      <w:pPr>
        <w:pStyle w:val="BodyText"/>
        <w:jc w:val="center"/>
      </w:pPr>
      <w:r>
        <w:rPr>
          <w:noProof/>
        </w:rPr>
        <w:drawing>
          <wp:inline distT="0" distB="0" distL="0" distR="0" wp14:anchorId="32F0E1FC" wp14:editId="42C8D86E">
            <wp:extent cx="4427604" cy="1714649"/>
            <wp:effectExtent l="19050" t="19050" r="11430" b="19050"/>
            <wp:docPr id="1294464026"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4464026" name="Picture 1" descr="A screenshot of a computer screen&#10;&#10;Description automatically generated with low confidence"/>
                    <pic:cNvPicPr/>
                  </pic:nvPicPr>
                  <pic:blipFill>
                    <a:blip r:embed="rId513"/>
                    <a:stretch>
                      <a:fillRect/>
                    </a:stretch>
                  </pic:blipFill>
                  <pic:spPr>
                    <a:xfrm>
                      <a:off x="0" y="0"/>
                      <a:ext cx="4427604" cy="1714649"/>
                    </a:xfrm>
                    <a:prstGeom prst="rect">
                      <a:avLst/>
                    </a:prstGeom>
                    <a:ln w="19050">
                      <a:solidFill>
                        <a:srgbClr val="0070C0"/>
                      </a:solidFill>
                    </a:ln>
                  </pic:spPr>
                </pic:pic>
              </a:graphicData>
            </a:graphic>
          </wp:inline>
        </w:drawing>
      </w:r>
    </w:p>
    <w:p w14:paraId="4D005EED" w14:textId="43DE9A0A" w:rsidR="00231BF7" w:rsidRDefault="00231BF7" w:rsidP="001879BA">
      <w:pPr>
        <w:pStyle w:val="FigureCaption0"/>
      </w:pPr>
      <w:bookmarkStart w:id="5103" w:name="_Toc315163553"/>
      <w:bookmarkStart w:id="5104" w:name="_Toc74053205"/>
      <w:bookmarkStart w:id="5105" w:name="_Toc90644587"/>
      <w:bookmarkStart w:id="5106" w:name="_Toc23016434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29</w:t>
      </w:r>
      <w:r w:rsidR="00764635">
        <w:rPr>
          <w:noProof/>
        </w:rPr>
        <w:fldChar w:fldCharType="end"/>
      </w:r>
      <w:r>
        <w:t>: Placed in Custodial Care Report</w:t>
      </w:r>
      <w:bookmarkEnd w:id="5103"/>
      <w:bookmarkEnd w:id="5104"/>
      <w:bookmarkEnd w:id="5105"/>
      <w:bookmarkEnd w:id="5106"/>
    </w:p>
    <w:p w14:paraId="224677F3" w14:textId="77777777" w:rsidR="00231BF7" w:rsidRPr="00C05E7D" w:rsidRDefault="00231BF7" w:rsidP="001879BA">
      <w:pPr>
        <w:pStyle w:val="BodyText"/>
      </w:pPr>
      <w:r>
        <w:t>To generate this report:</w:t>
      </w:r>
    </w:p>
    <w:p w14:paraId="0474748E" w14:textId="77777777" w:rsidR="00231BF7" w:rsidRDefault="00231BF7" w:rsidP="006C3C3F">
      <w:pPr>
        <w:pStyle w:val="OrderedList"/>
        <w:numPr>
          <w:ilvl w:val="0"/>
          <w:numId w:val="328"/>
        </w:numPr>
        <w:jc w:val="both"/>
      </w:pPr>
      <w:r>
        <w:t xml:space="preserve">Click on the </w:t>
      </w:r>
      <w:r w:rsidRPr="001445BE">
        <w:rPr>
          <w:b/>
        </w:rPr>
        <w:t>report link</w:t>
      </w:r>
      <w:r>
        <w:t xml:space="preserve"> on the left menu and the report search screen will display.</w:t>
      </w:r>
    </w:p>
    <w:p w14:paraId="02A825CF" w14:textId="77777777" w:rsidR="00231BF7" w:rsidRDefault="00231BF7" w:rsidP="006C3C3F">
      <w:pPr>
        <w:pStyle w:val="OrderedList"/>
        <w:numPr>
          <w:ilvl w:val="0"/>
          <w:numId w:val="328"/>
        </w:numPr>
        <w:jc w:val="both"/>
      </w:pPr>
      <w:r>
        <w:t xml:space="preserve">To narrow </w:t>
      </w:r>
      <w:r w:rsidRPr="00560045">
        <w:t>the</w:t>
      </w:r>
      <w:r>
        <w:t xml:space="preserve"> results of your report, you can filter by</w:t>
      </w:r>
      <w:r w:rsidRPr="00EA5C7E">
        <w:t>:</w:t>
      </w:r>
    </w:p>
    <w:p w14:paraId="07BF2ED9" w14:textId="34F169DA" w:rsidR="00231BF7" w:rsidRDefault="00231BF7" w:rsidP="00F874DE">
      <w:pPr>
        <w:pStyle w:val="UnorderedListIndent"/>
        <w:jc w:val="both"/>
      </w:pPr>
      <w:r>
        <w:rPr>
          <w:rFonts w:eastAsiaTheme="minorHAnsi"/>
        </w:rPr>
        <w:t>A</w:t>
      </w:r>
      <w:r>
        <w:t xml:space="preserve"> Product Type (You can also leave this blank to run a report for all product types</w:t>
      </w:r>
      <w:r w:rsidR="00721586">
        <w:t>).</w:t>
      </w:r>
    </w:p>
    <w:p w14:paraId="4C74FA99" w14:textId="6104AC00" w:rsidR="00231BF7" w:rsidRDefault="00231BF7" w:rsidP="006C3C3F">
      <w:pPr>
        <w:pStyle w:val="OrderedList"/>
        <w:numPr>
          <w:ilvl w:val="0"/>
          <w:numId w:val="328"/>
        </w:numPr>
        <w:jc w:val="both"/>
      </w:pPr>
      <w:r>
        <w:t xml:space="preserve">To limit your </w:t>
      </w:r>
      <w:r w:rsidR="007D412C">
        <w:t>report,</w:t>
      </w:r>
      <w:r>
        <w:t xml:space="preserve"> if necessary, expand the selection boxes for: </w:t>
      </w:r>
    </w:p>
    <w:p w14:paraId="561D0557" w14:textId="3262C634" w:rsidR="00F615F5" w:rsidRDefault="00F615F5" w:rsidP="00F874DE">
      <w:pPr>
        <w:pStyle w:val="UnorderedListIndent"/>
        <w:jc w:val="both"/>
      </w:pPr>
      <w:r>
        <w:t>Case Statuses</w:t>
      </w:r>
    </w:p>
    <w:p w14:paraId="2AD6DB3A" w14:textId="3E36C47F" w:rsidR="00231BF7" w:rsidRDefault="00231BF7" w:rsidP="00F874DE">
      <w:pPr>
        <w:pStyle w:val="UnorderedListIndent"/>
        <w:jc w:val="both"/>
      </w:pPr>
      <w:r>
        <w:t>Case Sub-Statuses</w:t>
      </w:r>
    </w:p>
    <w:p w14:paraId="484DBA71" w14:textId="38ED2211" w:rsidR="00231BF7" w:rsidRDefault="00231BF7" w:rsidP="006C3C3F">
      <w:pPr>
        <w:pStyle w:val="OrderedList"/>
        <w:numPr>
          <w:ilvl w:val="0"/>
          <w:numId w:val="328"/>
        </w:numPr>
        <w:jc w:val="both"/>
      </w:pPr>
      <w:r>
        <w:t xml:space="preserve">Click the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t>link.</w:t>
      </w:r>
    </w:p>
    <w:p w14:paraId="4EE424AC" w14:textId="57F4B957" w:rsidR="00231BF7" w:rsidRDefault="008732B9" w:rsidP="00F91C32">
      <w:pPr>
        <w:pStyle w:val="UnorderedList"/>
        <w:numPr>
          <w:ilvl w:val="0"/>
          <w:numId w:val="0"/>
        </w:numPr>
        <w:spacing w:before="240"/>
        <w:ind w:left="378" w:hanging="360"/>
        <w:jc w:val="both"/>
      </w:pPr>
      <w:r>
        <w:t>T</w:t>
      </w:r>
      <w:r w:rsidRPr="00F67639">
        <w:t xml:space="preserve">he following </w:t>
      </w:r>
      <w:r>
        <w:t>results</w:t>
      </w:r>
      <w:r w:rsidRPr="00F67639">
        <w:t xml:space="preserve"> are displayed</w:t>
      </w:r>
      <w:r>
        <w:t>:</w:t>
      </w:r>
    </w:p>
    <w:p w14:paraId="6E92F176" w14:textId="5206C24D" w:rsidR="00A86F2A" w:rsidRDefault="00231BF7" w:rsidP="001879BA">
      <w:pPr>
        <w:pStyle w:val="BodyText"/>
      </w:pPr>
      <w:r>
        <w:t xml:space="preserve">Loan Skey, </w:t>
      </w:r>
      <w:r w:rsidR="00895AB9">
        <w:t>L</w:t>
      </w:r>
      <w:r>
        <w:t xml:space="preserve">ender </w:t>
      </w:r>
      <w:r w:rsidR="00895AB9">
        <w:t>L</w:t>
      </w:r>
      <w:r>
        <w:t xml:space="preserve">oan </w:t>
      </w:r>
      <w:r w:rsidR="00895AB9">
        <w:t>N</w:t>
      </w:r>
      <w:r>
        <w:t xml:space="preserve">umber, </w:t>
      </w:r>
      <w:r w:rsidR="00E35667">
        <w:t xml:space="preserve">FHA </w:t>
      </w:r>
      <w:r w:rsidR="00895AB9">
        <w:t>C</w:t>
      </w:r>
      <w:r w:rsidR="00E35667">
        <w:t xml:space="preserve">ase </w:t>
      </w:r>
      <w:r w:rsidR="00895AB9">
        <w:t>No</w:t>
      </w:r>
      <w:r w:rsidR="00E35667">
        <w:t xml:space="preserve">, </w:t>
      </w:r>
      <w:r w:rsidR="00895AB9">
        <w:t>B</w:t>
      </w:r>
      <w:r w:rsidR="00E35667">
        <w:t xml:space="preserve">orrower </w:t>
      </w:r>
      <w:r w:rsidR="00895AB9">
        <w:t>N</w:t>
      </w:r>
      <w:r w:rsidR="00E35667">
        <w:t xml:space="preserve">ame, </w:t>
      </w:r>
      <w:r w:rsidR="00895AB9">
        <w:t>P</w:t>
      </w:r>
      <w:r w:rsidR="00E35667">
        <w:t xml:space="preserve">roperty </w:t>
      </w:r>
      <w:r w:rsidR="00895AB9">
        <w:t>A</w:t>
      </w:r>
      <w:r w:rsidR="00E35667">
        <w:t>ddress,</w:t>
      </w:r>
      <w:r>
        <w:t xml:space="preserve"> </w:t>
      </w:r>
      <w:r w:rsidR="00895AB9">
        <w:t>D</w:t>
      </w:r>
      <w:r>
        <w:t xml:space="preserve">ate </w:t>
      </w:r>
      <w:r w:rsidR="00895AB9">
        <w:t>P</w:t>
      </w:r>
      <w:r>
        <w:t xml:space="preserve">roperty placed in </w:t>
      </w:r>
      <w:r w:rsidR="00895AB9">
        <w:t>C</w:t>
      </w:r>
      <w:r>
        <w:t xml:space="preserve">ustodial </w:t>
      </w:r>
      <w:r w:rsidR="00895AB9">
        <w:t>C</w:t>
      </w:r>
      <w:r>
        <w:t xml:space="preserve">are, </w:t>
      </w:r>
      <w:r w:rsidR="00895AB9">
        <w:t>D</w:t>
      </w:r>
      <w:r>
        <w:t xml:space="preserve">ate </w:t>
      </w:r>
      <w:r w:rsidR="00895AB9">
        <w:t>P</w:t>
      </w:r>
      <w:r>
        <w:t xml:space="preserve">roperty became </w:t>
      </w:r>
      <w:r w:rsidR="00895AB9">
        <w:t>V</w:t>
      </w:r>
      <w:r>
        <w:t xml:space="preserve">acant, </w:t>
      </w:r>
      <w:r w:rsidR="00895AB9">
        <w:t>E</w:t>
      </w:r>
      <w:r>
        <w:t>stimate value</w:t>
      </w:r>
      <w:r w:rsidR="00895AB9">
        <w:t>, T</w:t>
      </w:r>
      <w:r>
        <w:t xml:space="preserve">otal </w:t>
      </w:r>
      <w:r w:rsidR="00895AB9">
        <w:t>B</w:t>
      </w:r>
      <w:r>
        <w:t>alance</w:t>
      </w:r>
      <w:r w:rsidR="00E35667">
        <w:t xml:space="preserve">, </w:t>
      </w:r>
      <w:r w:rsidR="00895AB9">
        <w:t>L</w:t>
      </w:r>
      <w:r w:rsidR="00E35667">
        <w:t xml:space="preserve">oan </w:t>
      </w:r>
      <w:r w:rsidR="00895AB9">
        <w:t>S</w:t>
      </w:r>
      <w:r w:rsidR="00E35667">
        <w:t xml:space="preserve">tatus, </w:t>
      </w:r>
      <w:r w:rsidR="00895AB9">
        <w:t>C</w:t>
      </w:r>
      <w:r w:rsidR="00E35667">
        <w:t xml:space="preserve">ustomer </w:t>
      </w:r>
      <w:r w:rsidR="00895AB9">
        <w:t>C</w:t>
      </w:r>
      <w:r w:rsidR="00E35667">
        <w:t xml:space="preserve">are </w:t>
      </w:r>
      <w:r w:rsidR="00895AB9">
        <w:t>R</w:t>
      </w:r>
      <w:r w:rsidR="00E35667">
        <w:t xml:space="preserve">equest </w:t>
      </w:r>
      <w:r w:rsidR="00895AB9">
        <w:t>D</w:t>
      </w:r>
      <w:r w:rsidR="00E35667">
        <w:t xml:space="preserve">ate, </w:t>
      </w:r>
      <w:r w:rsidR="00895AB9">
        <w:t>S</w:t>
      </w:r>
      <w:r w:rsidR="00E35667">
        <w:t xml:space="preserve">ection of </w:t>
      </w:r>
      <w:r w:rsidR="00895AB9">
        <w:t>A</w:t>
      </w:r>
      <w:r w:rsidR="00E35667">
        <w:t xml:space="preserve">ct (SOA), </w:t>
      </w:r>
      <w:r w:rsidR="00895AB9">
        <w:t>F</w:t>
      </w:r>
      <w:r w:rsidR="00E35667">
        <w:t xml:space="preserve">ee </w:t>
      </w:r>
      <w:r w:rsidR="00895AB9">
        <w:t>S</w:t>
      </w:r>
      <w:r w:rsidR="00E35667">
        <w:t xml:space="preserve">tatus, </w:t>
      </w:r>
      <w:r w:rsidR="00895AB9">
        <w:t>A</w:t>
      </w:r>
      <w:r w:rsidR="00E35667">
        <w:t xml:space="preserve">rea for </w:t>
      </w:r>
      <w:r w:rsidR="00895AB9">
        <w:t>C</w:t>
      </w:r>
      <w:r w:rsidR="00E35667">
        <w:t xml:space="preserve">ustodial </w:t>
      </w:r>
      <w:r w:rsidR="00895AB9">
        <w:t>P</w:t>
      </w:r>
      <w:r w:rsidR="00E35667">
        <w:t>roperty</w:t>
      </w:r>
      <w:r w:rsidR="00D15A88">
        <w:t xml:space="preserve">, </w:t>
      </w:r>
      <w:r w:rsidR="00895AB9">
        <w:t>P</w:t>
      </w:r>
      <w:r w:rsidR="00D15A88">
        <w:t xml:space="preserve">roperty </w:t>
      </w:r>
      <w:r w:rsidR="00895AB9">
        <w:t>C</w:t>
      </w:r>
      <w:r w:rsidR="00D15A88">
        <w:t xml:space="preserve">ity, </w:t>
      </w:r>
      <w:r w:rsidR="00895AB9">
        <w:t>P</w:t>
      </w:r>
      <w:r w:rsidR="00D15A88">
        <w:t xml:space="preserve">roperty </w:t>
      </w:r>
      <w:r w:rsidR="00895AB9">
        <w:t>S</w:t>
      </w:r>
      <w:r w:rsidR="00D15A88">
        <w:t xml:space="preserve">tate, </w:t>
      </w:r>
      <w:r w:rsidR="00895AB9">
        <w:t>P</w:t>
      </w:r>
      <w:r w:rsidR="00D15A88">
        <w:t xml:space="preserve">roperty ZIP, </w:t>
      </w:r>
      <w:r w:rsidR="00895AB9">
        <w:t>P</w:t>
      </w:r>
      <w:r w:rsidR="00D15A88">
        <w:t xml:space="preserve">roperty </w:t>
      </w:r>
      <w:r w:rsidR="00895AB9">
        <w:t>C</w:t>
      </w:r>
      <w:r w:rsidR="00D15A88">
        <w:t xml:space="preserve">ounty, </w:t>
      </w:r>
      <w:r w:rsidR="00895AB9">
        <w:t>R</w:t>
      </w:r>
      <w:r w:rsidR="00E35667">
        <w:t xml:space="preserve">ecoded </w:t>
      </w:r>
      <w:r w:rsidR="00895AB9">
        <w:t>D</w:t>
      </w:r>
      <w:r w:rsidR="00E35667">
        <w:t xml:space="preserve">ate of </w:t>
      </w:r>
      <w:r w:rsidR="00895AB9">
        <w:t>D</w:t>
      </w:r>
      <w:r w:rsidR="00E35667">
        <w:t>eed</w:t>
      </w:r>
      <w:r>
        <w:t xml:space="preserve">. </w:t>
      </w:r>
      <w:r w:rsidR="00895AB9">
        <w:t>*</w:t>
      </w:r>
      <w:r>
        <w:t>Estimated value and total balance are totaled for all records on the report.</w:t>
      </w:r>
    </w:p>
    <w:p w14:paraId="342B68B3" w14:textId="613F77EA" w:rsidR="00C61C31" w:rsidRDefault="00C61C31" w:rsidP="00610E81">
      <w:pPr>
        <w:pStyle w:val="Heading3"/>
        <w:ind w:left="1080" w:hanging="1080"/>
        <w:jc w:val="both"/>
      </w:pPr>
      <w:bookmarkStart w:id="5107" w:name="_Toc230163583"/>
      <w:bookmarkStart w:id="5108" w:name="_Toc315162304"/>
      <w:bookmarkStart w:id="5109" w:name="_Toc315634071"/>
      <w:bookmarkStart w:id="5110" w:name="_Toc11335009"/>
      <w:bookmarkStart w:id="5111" w:name="_Toc74052247"/>
      <w:bookmarkStart w:id="5112" w:name="_Toc90643631"/>
      <w:r>
        <w:t>Property Charge Default</w:t>
      </w:r>
      <w:r w:rsidR="00AA66BF">
        <w:t xml:space="preserve"> Report</w:t>
      </w:r>
      <w:bookmarkEnd w:id="5107"/>
    </w:p>
    <w:p w14:paraId="1F165E50" w14:textId="07937931" w:rsidR="00C61C31" w:rsidRPr="008A70A6" w:rsidRDefault="00C61C31" w:rsidP="00C61C31">
      <w:pPr>
        <w:pStyle w:val="BodyText"/>
      </w:pPr>
      <w:r w:rsidRPr="008A70A6">
        <w:t xml:space="preserve">The </w:t>
      </w:r>
      <w:r>
        <w:t>Property Charge Default</w:t>
      </w:r>
      <w:r w:rsidRPr="008A70A6">
        <w:t xml:space="preserve"> </w:t>
      </w:r>
      <w:r>
        <w:t>R</w:t>
      </w:r>
      <w:r w:rsidRPr="008A70A6">
        <w:t xml:space="preserve">eport </w:t>
      </w:r>
      <w:r>
        <w:t>allows</w:t>
      </w:r>
      <w:r w:rsidRPr="008A70A6">
        <w:t xml:space="preserve"> authorized user</w:t>
      </w:r>
      <w:r>
        <w:t>s</w:t>
      </w:r>
      <w:r w:rsidRPr="008A70A6">
        <w:t xml:space="preserve"> to view </w:t>
      </w:r>
      <w:r w:rsidRPr="00C61C31">
        <w:t>Assigned Loans with Property Charge Default Amounts (due to insufficient funds available).</w:t>
      </w:r>
    </w:p>
    <w:p w14:paraId="53E600BA" w14:textId="4512D2A7" w:rsidR="006D1355" w:rsidRDefault="006D1355" w:rsidP="00C61C31">
      <w:pPr>
        <w:pStyle w:val="BodyText"/>
        <w:jc w:val="center"/>
        <w:rPr>
          <w:lang w:bidi="ar-SA"/>
        </w:rPr>
      </w:pPr>
      <w:r>
        <w:rPr>
          <w:noProof/>
        </w:rPr>
        <w:drawing>
          <wp:inline distT="0" distB="0" distL="0" distR="0" wp14:anchorId="7E28234F" wp14:editId="546DBABC">
            <wp:extent cx="5121084" cy="1676545"/>
            <wp:effectExtent l="19050" t="19050" r="22860" b="19050"/>
            <wp:docPr id="63050672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0506725" name="Picture 1" descr="A screenshot of a computer&#10;&#10;AI-generated content may be incorrect."/>
                    <pic:cNvPicPr/>
                  </pic:nvPicPr>
                  <pic:blipFill>
                    <a:blip r:embed="rId514"/>
                    <a:stretch>
                      <a:fillRect/>
                    </a:stretch>
                  </pic:blipFill>
                  <pic:spPr>
                    <a:xfrm>
                      <a:off x="0" y="0"/>
                      <a:ext cx="5121084" cy="1676545"/>
                    </a:xfrm>
                    <a:prstGeom prst="rect">
                      <a:avLst/>
                    </a:prstGeom>
                    <a:ln w="19050">
                      <a:solidFill>
                        <a:schemeClr val="accent1"/>
                      </a:solidFill>
                    </a:ln>
                  </pic:spPr>
                </pic:pic>
              </a:graphicData>
            </a:graphic>
          </wp:inline>
        </w:drawing>
      </w:r>
    </w:p>
    <w:p w14:paraId="44D37A8D" w14:textId="00311683" w:rsidR="00C61C31" w:rsidRDefault="00C61C31" w:rsidP="00C61C31">
      <w:pPr>
        <w:pStyle w:val="FigureCaption0"/>
      </w:pPr>
      <w:bookmarkStart w:id="5113" w:name="_Toc230164345"/>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30</w:t>
      </w:r>
      <w:r>
        <w:rPr>
          <w:noProof/>
        </w:rPr>
        <w:fldChar w:fldCharType="end"/>
      </w:r>
      <w:r>
        <w:t xml:space="preserve">: </w:t>
      </w:r>
      <w:r w:rsidR="000E2080">
        <w:t>Property Charge Default</w:t>
      </w:r>
      <w:bookmarkEnd w:id="5113"/>
    </w:p>
    <w:p w14:paraId="1102ED4B" w14:textId="77777777" w:rsidR="00C61C31" w:rsidRDefault="00C61C31" w:rsidP="00C61C31">
      <w:pPr>
        <w:pStyle w:val="BodyText"/>
      </w:pPr>
      <w:r>
        <w:t>To generate this report:</w:t>
      </w:r>
    </w:p>
    <w:p w14:paraId="3856211A" w14:textId="77777777" w:rsidR="00C61C31" w:rsidRDefault="00C61C31" w:rsidP="006C3C3F">
      <w:pPr>
        <w:pStyle w:val="OrderedList"/>
        <w:numPr>
          <w:ilvl w:val="0"/>
          <w:numId w:val="329"/>
        </w:numPr>
        <w:jc w:val="both"/>
      </w:pPr>
      <w:r>
        <w:t xml:space="preserve">Click on the </w:t>
      </w:r>
      <w:r w:rsidRPr="001445BE">
        <w:rPr>
          <w:b/>
        </w:rPr>
        <w:t>report link</w:t>
      </w:r>
      <w:r>
        <w:t xml:space="preserve"> on the left menu and the report search screen will display.</w:t>
      </w:r>
    </w:p>
    <w:p w14:paraId="13770C02" w14:textId="10FA3E22" w:rsidR="006D1355" w:rsidRDefault="006D1355" w:rsidP="006C3C3F">
      <w:pPr>
        <w:pStyle w:val="OrderedList"/>
        <w:numPr>
          <w:ilvl w:val="0"/>
          <w:numId w:val="329"/>
        </w:numPr>
        <w:jc w:val="both"/>
      </w:pPr>
      <w:r>
        <w:t xml:space="preserve">You must enter a date range for </w:t>
      </w:r>
      <w:r>
        <w:rPr>
          <w:b/>
          <w:bCs/>
        </w:rPr>
        <w:t>Last Prop Charge Date</w:t>
      </w:r>
      <w:r>
        <w:t>.</w:t>
      </w:r>
    </w:p>
    <w:p w14:paraId="5B40A787" w14:textId="77777777" w:rsidR="00C61C31" w:rsidRDefault="00C61C31" w:rsidP="006C3C3F">
      <w:pPr>
        <w:pStyle w:val="OrderedList"/>
        <w:numPr>
          <w:ilvl w:val="0"/>
          <w:numId w:val="329"/>
        </w:numPr>
        <w:jc w:val="both"/>
      </w:pPr>
      <w:r>
        <w:t xml:space="preserve">To narrow </w:t>
      </w:r>
      <w:r w:rsidRPr="00560045">
        <w:t>the</w:t>
      </w:r>
      <w:r>
        <w:t xml:space="preserve"> results of your report, you can filter by</w:t>
      </w:r>
      <w:r w:rsidRPr="00EA5C7E">
        <w:t>:</w:t>
      </w:r>
    </w:p>
    <w:p w14:paraId="612A1517" w14:textId="41E1D441" w:rsidR="00C61C31" w:rsidRDefault="00C61C31" w:rsidP="00C61C31">
      <w:pPr>
        <w:pStyle w:val="UnorderedListIndent"/>
        <w:jc w:val="both"/>
        <w:rPr>
          <w:lang w:bidi="ar-SA"/>
        </w:rPr>
      </w:pPr>
      <w:r>
        <w:t>Loan Skey</w:t>
      </w:r>
    </w:p>
    <w:p w14:paraId="6C96428D" w14:textId="29CBED72" w:rsidR="00C61C31" w:rsidRDefault="00C61C31" w:rsidP="00C61C31">
      <w:pPr>
        <w:pStyle w:val="UnorderedListIndent"/>
        <w:jc w:val="both"/>
        <w:rPr>
          <w:lang w:bidi="ar-SA"/>
        </w:rPr>
      </w:pPr>
      <w:r>
        <w:t>FHA Case Number</w:t>
      </w:r>
    </w:p>
    <w:p w14:paraId="47762239" w14:textId="30185F7D" w:rsidR="00C61C31" w:rsidRDefault="00C61C31" w:rsidP="00C61C31">
      <w:pPr>
        <w:pStyle w:val="UnorderedListIndent"/>
        <w:jc w:val="both"/>
        <w:rPr>
          <w:lang w:bidi="ar-SA"/>
        </w:rPr>
      </w:pPr>
      <w:r>
        <w:t>Current Repayment Plan</w:t>
      </w:r>
    </w:p>
    <w:p w14:paraId="47692721" w14:textId="69847C6D" w:rsidR="00C61C31" w:rsidRDefault="00C61C31" w:rsidP="00C61C31">
      <w:pPr>
        <w:pStyle w:val="UnorderedListIndent"/>
        <w:jc w:val="both"/>
        <w:rPr>
          <w:lang w:bidi="ar-SA"/>
        </w:rPr>
      </w:pPr>
      <w:r>
        <w:t>Repayment Plan Inactive Date (D</w:t>
      </w:r>
      <w:r w:rsidRPr="005A37CE">
        <w:t>ate Range</w:t>
      </w:r>
      <w:r>
        <w:t>)</w:t>
      </w:r>
    </w:p>
    <w:p w14:paraId="7C8C1CB2" w14:textId="39FF7B89" w:rsidR="00C61C31" w:rsidRDefault="00C61C31" w:rsidP="00C61C31">
      <w:pPr>
        <w:pStyle w:val="UnorderedListIndent"/>
        <w:jc w:val="both"/>
        <w:rPr>
          <w:lang w:bidi="ar-SA"/>
        </w:rPr>
      </w:pPr>
      <w:r>
        <w:t>Last Prop Charge Date (D</w:t>
      </w:r>
      <w:r w:rsidRPr="005A37CE">
        <w:t>ate Range</w:t>
      </w:r>
      <w:r>
        <w:t>)</w:t>
      </w:r>
    </w:p>
    <w:p w14:paraId="4C6AAF0B" w14:textId="56E3785A" w:rsidR="00C61C31" w:rsidRDefault="00C61C31" w:rsidP="006C3C3F">
      <w:pPr>
        <w:pStyle w:val="OrderedList"/>
        <w:numPr>
          <w:ilvl w:val="0"/>
          <w:numId w:val="329"/>
        </w:numPr>
        <w:jc w:val="both"/>
      </w:pPr>
      <w:r w:rsidRPr="00C61C31">
        <w:t xml:space="preserve">Click the </w:t>
      </w:r>
      <w:r w:rsidRPr="00FD571C">
        <w:rPr>
          <w:b/>
          <w:bCs/>
        </w:rPr>
        <w:t>Execute Excel</w:t>
      </w:r>
      <w:r w:rsidRPr="00C61C31">
        <w:t xml:space="preserve"> or </w:t>
      </w:r>
      <w:r w:rsidRPr="00FD571C">
        <w:rPr>
          <w:b/>
          <w:bCs/>
        </w:rPr>
        <w:t>Execute CSV</w:t>
      </w:r>
      <w:r w:rsidRPr="00C61C31">
        <w:t xml:space="preserve"> link.</w:t>
      </w:r>
    </w:p>
    <w:p w14:paraId="78F3D895" w14:textId="77777777" w:rsidR="009E00AA" w:rsidRDefault="009E00AA" w:rsidP="009E00AA">
      <w:pPr>
        <w:pStyle w:val="OrderedList"/>
        <w:jc w:val="both"/>
      </w:pPr>
    </w:p>
    <w:p w14:paraId="5FDB1145" w14:textId="58DEDDE7" w:rsidR="009E00AA" w:rsidRDefault="009E00AA" w:rsidP="009E00AA">
      <w:pPr>
        <w:pStyle w:val="OrderedList"/>
        <w:jc w:val="both"/>
      </w:pPr>
      <w:r w:rsidRPr="009E00AA">
        <w:t>The following results are displayed:</w:t>
      </w:r>
    </w:p>
    <w:p w14:paraId="6ED22224" w14:textId="0945C40C" w:rsidR="009E00AA" w:rsidRPr="00C61C31" w:rsidRDefault="00BA55C3" w:rsidP="009E00AA">
      <w:pPr>
        <w:pStyle w:val="OrderedList"/>
        <w:jc w:val="both"/>
      </w:pPr>
      <w:r w:rsidRPr="00BA55C3">
        <w:t xml:space="preserve">Loan Skey, FHA Case </w:t>
      </w:r>
      <w:r w:rsidR="00895AB9">
        <w:t>No</w:t>
      </w:r>
      <w:r w:rsidRPr="00BA55C3">
        <w:t xml:space="preserve">, Case </w:t>
      </w:r>
      <w:r w:rsidR="00895AB9">
        <w:t>S</w:t>
      </w:r>
      <w:r w:rsidRPr="00BA55C3">
        <w:t>tatus, Case Sub-</w:t>
      </w:r>
      <w:r w:rsidR="00895AB9">
        <w:t>S</w:t>
      </w:r>
      <w:r w:rsidRPr="00BA55C3">
        <w:t>tatus, Property Charge Balance, Payment Plan Type, Net Principal Limit (NPL), Credit Line Set Aside (CLSA), Total Funds Available, Property Charge Less Available Funds, Current Repayment Plan (Active/Inactive), Repayment Plan Inactive Date, and Last Property Charge Transaction Date.</w:t>
      </w:r>
    </w:p>
    <w:p w14:paraId="16462EE3" w14:textId="614877DE" w:rsidR="00231BF7" w:rsidRDefault="00231BF7" w:rsidP="00610E81">
      <w:pPr>
        <w:pStyle w:val="Heading3"/>
        <w:ind w:left="1080" w:hanging="1080"/>
        <w:jc w:val="both"/>
      </w:pPr>
      <w:bookmarkStart w:id="5114" w:name="_Toc230163584"/>
      <w:r>
        <w:t>Release Activity Steps By User</w:t>
      </w:r>
      <w:bookmarkEnd w:id="5108"/>
      <w:bookmarkEnd w:id="5109"/>
      <w:bookmarkEnd w:id="5110"/>
      <w:bookmarkEnd w:id="5111"/>
      <w:bookmarkEnd w:id="5112"/>
      <w:r w:rsidR="009B713E">
        <w:t xml:space="preserve"> Report</w:t>
      </w:r>
      <w:bookmarkEnd w:id="5114"/>
      <w:r w:rsidR="00F25197">
        <w:fldChar w:fldCharType="begin"/>
      </w:r>
      <w:r w:rsidR="00F25197">
        <w:instrText xml:space="preserve"> XE "</w:instrText>
      </w:r>
      <w:r w:rsidR="00F25197" w:rsidRPr="003A5792">
        <w:instrText>Release Activity Steps By User Report</w:instrText>
      </w:r>
      <w:r w:rsidR="00F25197">
        <w:instrText xml:space="preserve">" </w:instrText>
      </w:r>
      <w:r w:rsidR="00F25197">
        <w:fldChar w:fldCharType="end"/>
      </w:r>
    </w:p>
    <w:p w14:paraId="1D81670D" w14:textId="7C40AA48" w:rsidR="00231BF7" w:rsidRPr="008A70A6" w:rsidRDefault="00231BF7" w:rsidP="001879BA">
      <w:pPr>
        <w:pStyle w:val="BodyText"/>
      </w:pPr>
      <w:r w:rsidRPr="008A70A6">
        <w:t xml:space="preserve">The Release Activity Steps </w:t>
      </w:r>
      <w:r>
        <w:t>b</w:t>
      </w:r>
      <w:r w:rsidRPr="008A70A6">
        <w:t xml:space="preserve">y User </w:t>
      </w:r>
      <w:r>
        <w:t>R</w:t>
      </w:r>
      <w:r w:rsidRPr="008A70A6">
        <w:t xml:space="preserve">eport </w:t>
      </w:r>
      <w:r>
        <w:t>enables</w:t>
      </w:r>
      <w:r w:rsidRPr="008A70A6">
        <w:t xml:space="preserve"> authorized user</w:t>
      </w:r>
      <w:r>
        <w:t>s</w:t>
      </w:r>
      <w:r w:rsidRPr="008A70A6">
        <w:t xml:space="preserve"> to view the specific</w:t>
      </w:r>
      <w:r>
        <w:t>s</w:t>
      </w:r>
      <w:r w:rsidRPr="008A70A6">
        <w:t xml:space="preserve"> or list of Release Activity information in the </w:t>
      </w:r>
      <w:r w:rsidR="00FC3979">
        <w:t>SM</w:t>
      </w:r>
      <w:r w:rsidRPr="008A70A6">
        <w:t xml:space="preserve">.  </w:t>
      </w:r>
    </w:p>
    <w:p w14:paraId="085B1420" w14:textId="3E8DD712" w:rsidR="00231BF7" w:rsidRDefault="003108DF" w:rsidP="00106345">
      <w:pPr>
        <w:pStyle w:val="BodyText"/>
        <w:jc w:val="center"/>
        <w:rPr>
          <w:noProof/>
        </w:rPr>
      </w:pPr>
      <w:r w:rsidRPr="003108DF">
        <w:rPr>
          <w:noProof/>
        </w:rPr>
        <w:t xml:space="preserve"> </w:t>
      </w:r>
    </w:p>
    <w:p w14:paraId="5887E9DA" w14:textId="5557C9FC" w:rsidR="00DA4680" w:rsidRDefault="00DA4680" w:rsidP="00106345">
      <w:pPr>
        <w:pStyle w:val="BodyText"/>
        <w:jc w:val="center"/>
      </w:pPr>
      <w:r>
        <w:rPr>
          <w:noProof/>
        </w:rPr>
        <w:drawing>
          <wp:inline distT="0" distB="0" distL="0" distR="0" wp14:anchorId="23EC9AAC" wp14:editId="50E7AD7E">
            <wp:extent cx="4275190" cy="2385267"/>
            <wp:effectExtent l="19050" t="19050" r="11430" b="15240"/>
            <wp:docPr id="1430118273"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118273" name="Picture 1" descr="A screenshot of a computer&#10;&#10;Description automatically generated with medium confidence"/>
                    <pic:cNvPicPr/>
                  </pic:nvPicPr>
                  <pic:blipFill>
                    <a:blip r:embed="rId515"/>
                    <a:stretch>
                      <a:fillRect/>
                    </a:stretch>
                  </pic:blipFill>
                  <pic:spPr>
                    <a:xfrm>
                      <a:off x="0" y="0"/>
                      <a:ext cx="4275190" cy="2385267"/>
                    </a:xfrm>
                    <a:prstGeom prst="rect">
                      <a:avLst/>
                    </a:prstGeom>
                    <a:ln w="19050">
                      <a:solidFill>
                        <a:srgbClr val="0070C0"/>
                      </a:solidFill>
                    </a:ln>
                  </pic:spPr>
                </pic:pic>
              </a:graphicData>
            </a:graphic>
          </wp:inline>
        </w:drawing>
      </w:r>
    </w:p>
    <w:p w14:paraId="291FBE28" w14:textId="35BD2357" w:rsidR="00231BF7" w:rsidRDefault="00231BF7" w:rsidP="001879BA">
      <w:pPr>
        <w:pStyle w:val="FigureCaption0"/>
      </w:pPr>
      <w:bookmarkStart w:id="5115" w:name="_Toc74053206"/>
      <w:bookmarkStart w:id="5116" w:name="_Toc90644588"/>
      <w:bookmarkStart w:id="5117" w:name="_Toc23016434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31</w:t>
      </w:r>
      <w:r w:rsidR="00764635">
        <w:rPr>
          <w:noProof/>
        </w:rPr>
        <w:fldChar w:fldCharType="end"/>
      </w:r>
      <w:r>
        <w:t>: Release Activity Steps by User Report</w:t>
      </w:r>
      <w:bookmarkEnd w:id="5115"/>
      <w:bookmarkEnd w:id="5116"/>
      <w:bookmarkEnd w:id="5117"/>
    </w:p>
    <w:p w14:paraId="41CED6A7" w14:textId="77777777" w:rsidR="00231BF7" w:rsidRDefault="00231BF7" w:rsidP="001879BA">
      <w:pPr>
        <w:pStyle w:val="BodyText"/>
      </w:pPr>
      <w:r>
        <w:t>To generate this report:</w:t>
      </w:r>
    </w:p>
    <w:p w14:paraId="370DA181" w14:textId="77777777" w:rsidR="00231BF7" w:rsidRDefault="00231BF7" w:rsidP="006C3C3F">
      <w:pPr>
        <w:pStyle w:val="OrderedList"/>
        <w:numPr>
          <w:ilvl w:val="0"/>
          <w:numId w:val="439"/>
        </w:numPr>
        <w:jc w:val="both"/>
      </w:pPr>
      <w:r>
        <w:t xml:space="preserve">Click on the </w:t>
      </w:r>
      <w:r w:rsidRPr="001445BE">
        <w:rPr>
          <w:b/>
        </w:rPr>
        <w:t>report link</w:t>
      </w:r>
      <w:r>
        <w:t xml:space="preserve"> on the left menu and the report search screen will display.</w:t>
      </w:r>
    </w:p>
    <w:p w14:paraId="20F9ADBA" w14:textId="77777777" w:rsidR="00231BF7" w:rsidRDefault="00231BF7" w:rsidP="006C3C3F">
      <w:pPr>
        <w:pStyle w:val="OrderedList"/>
        <w:numPr>
          <w:ilvl w:val="0"/>
          <w:numId w:val="439"/>
        </w:numPr>
        <w:jc w:val="both"/>
      </w:pPr>
      <w:r>
        <w:t xml:space="preserve">To narrow </w:t>
      </w:r>
      <w:r w:rsidRPr="00560045">
        <w:t>the</w:t>
      </w:r>
      <w:r>
        <w:t xml:space="preserve"> results of your report, you can filter by</w:t>
      </w:r>
      <w:r w:rsidRPr="00EA5C7E">
        <w:t>:</w:t>
      </w:r>
    </w:p>
    <w:p w14:paraId="258A8693" w14:textId="77777777" w:rsidR="00231BF7" w:rsidRDefault="00231BF7" w:rsidP="00F874DE">
      <w:pPr>
        <w:pStyle w:val="UnorderedListIndent"/>
        <w:jc w:val="both"/>
      </w:pPr>
      <w:r>
        <w:t>Product Type</w:t>
      </w:r>
    </w:p>
    <w:p w14:paraId="4E596C40" w14:textId="77777777" w:rsidR="00231BF7" w:rsidRDefault="00231BF7" w:rsidP="00F874DE">
      <w:pPr>
        <w:pStyle w:val="UnorderedListIndent"/>
        <w:jc w:val="both"/>
      </w:pPr>
      <w:r>
        <w:t>State</w:t>
      </w:r>
    </w:p>
    <w:p w14:paraId="579AAB97" w14:textId="77777777" w:rsidR="00231BF7" w:rsidRDefault="00231BF7" w:rsidP="00F874DE">
      <w:pPr>
        <w:pStyle w:val="UnorderedListIndent"/>
        <w:jc w:val="both"/>
      </w:pPr>
      <w:r>
        <w:t>User ID</w:t>
      </w:r>
    </w:p>
    <w:p w14:paraId="63B59F9D" w14:textId="77777777" w:rsidR="00231BF7" w:rsidRDefault="00231BF7" w:rsidP="00F874DE">
      <w:pPr>
        <w:pStyle w:val="UnorderedListIndent"/>
        <w:jc w:val="both"/>
      </w:pPr>
      <w:r>
        <w:t>Release Step</w:t>
      </w:r>
    </w:p>
    <w:p w14:paraId="49B9291E" w14:textId="556ACB9D" w:rsidR="00231BF7" w:rsidRDefault="00231BF7" w:rsidP="00F874DE">
      <w:pPr>
        <w:pStyle w:val="UnorderedListIndent"/>
        <w:jc w:val="both"/>
      </w:pPr>
      <w:r>
        <w:t>Step Scheduled Date (</w:t>
      </w:r>
      <w:r w:rsidR="00F91C32">
        <w:t>D</w:t>
      </w:r>
      <w:r w:rsidR="00F91C32" w:rsidRPr="005A37CE">
        <w:t>ate Range</w:t>
      </w:r>
      <w:r>
        <w:t>)</w:t>
      </w:r>
    </w:p>
    <w:p w14:paraId="5F6B50FE" w14:textId="3A1E9467" w:rsidR="00231BF7" w:rsidRDefault="00F615F5" w:rsidP="00F874DE">
      <w:pPr>
        <w:pStyle w:val="UnorderedListIndent"/>
        <w:jc w:val="both"/>
      </w:pPr>
      <w:r>
        <w:t>Step Completed Date (</w:t>
      </w:r>
      <w:r w:rsidR="00F91C32">
        <w:t>D</w:t>
      </w:r>
      <w:r w:rsidR="00F91C32" w:rsidRPr="005A37CE">
        <w:t>ate Range</w:t>
      </w:r>
      <w:r w:rsidR="00231BF7">
        <w:t>)</w:t>
      </w:r>
    </w:p>
    <w:p w14:paraId="330F0C19" w14:textId="7115E1F3" w:rsidR="00231BF7" w:rsidRDefault="002E6B19" w:rsidP="00F874DE">
      <w:pPr>
        <w:pStyle w:val="UnorderedListIndent"/>
        <w:jc w:val="both"/>
      </w:pPr>
      <w:r>
        <w:t>Release Step Status</w:t>
      </w:r>
    </w:p>
    <w:p w14:paraId="634FDD2B" w14:textId="57D190A1" w:rsidR="00231BF7" w:rsidRDefault="00231BF7" w:rsidP="006C3C3F">
      <w:pPr>
        <w:pStyle w:val="OrderedList"/>
        <w:numPr>
          <w:ilvl w:val="0"/>
          <w:numId w:val="439"/>
        </w:numPr>
        <w:jc w:val="both"/>
      </w:pPr>
      <w:r>
        <w:t xml:space="preserve">To limit your </w:t>
      </w:r>
      <w:r w:rsidR="007D412C">
        <w:t>report,</w:t>
      </w:r>
      <w:r>
        <w:t xml:space="preserve"> if necessary, expand the selection boxes for:</w:t>
      </w:r>
    </w:p>
    <w:p w14:paraId="5E7B8766" w14:textId="7B4E3D19" w:rsidR="00231BF7" w:rsidRDefault="00231BF7" w:rsidP="00F874DE">
      <w:pPr>
        <w:pStyle w:val="UnorderedListIndent"/>
        <w:jc w:val="both"/>
      </w:pPr>
      <w:r>
        <w:t>Case Status</w:t>
      </w:r>
      <w:r w:rsidR="00F615F5">
        <w:t>es</w:t>
      </w:r>
    </w:p>
    <w:p w14:paraId="44062A26" w14:textId="7FE38BA6" w:rsidR="00231BF7" w:rsidRDefault="00231BF7" w:rsidP="00F874DE">
      <w:pPr>
        <w:pStyle w:val="UnorderedListIndent"/>
        <w:jc w:val="both"/>
      </w:pPr>
      <w:r>
        <w:t>Case Sub-</w:t>
      </w:r>
      <w:r w:rsidR="00E251CA">
        <w:t>S</w:t>
      </w:r>
      <w:r>
        <w:t>tatus</w:t>
      </w:r>
      <w:r w:rsidR="00F615F5">
        <w:t>es</w:t>
      </w:r>
    </w:p>
    <w:p w14:paraId="3B8BC255" w14:textId="28CD297F" w:rsidR="00231BF7" w:rsidRDefault="00231BF7" w:rsidP="006C3C3F">
      <w:pPr>
        <w:pStyle w:val="OrderedList"/>
        <w:numPr>
          <w:ilvl w:val="0"/>
          <w:numId w:val="439"/>
        </w:numPr>
        <w:jc w:val="both"/>
      </w:pPr>
      <w:r>
        <w:t xml:space="preserve">Click the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t>link.</w:t>
      </w:r>
    </w:p>
    <w:p w14:paraId="68FE5EEF" w14:textId="62772388" w:rsidR="00231BF7" w:rsidRDefault="008732B9" w:rsidP="001879BA">
      <w:pPr>
        <w:pStyle w:val="BodyText"/>
      </w:pPr>
      <w:r>
        <w:t>T</w:t>
      </w:r>
      <w:r w:rsidRPr="00F67639">
        <w:t xml:space="preserve">he following </w:t>
      </w:r>
      <w:r>
        <w:t>results</w:t>
      </w:r>
      <w:r w:rsidRPr="00F67639">
        <w:t xml:space="preserve"> are displayed</w:t>
      </w:r>
      <w:r>
        <w:t>:</w:t>
      </w:r>
    </w:p>
    <w:p w14:paraId="018CD936" w14:textId="577157B7" w:rsidR="00231BF7" w:rsidRDefault="00231BF7" w:rsidP="001879BA">
      <w:pPr>
        <w:pStyle w:val="BodyText"/>
      </w:pPr>
      <w:r w:rsidRPr="004D76C0">
        <w:t>Loan Skey, FHA</w:t>
      </w:r>
      <w:r>
        <w:t xml:space="preserve"> </w:t>
      </w:r>
      <w:r w:rsidRPr="004D76C0">
        <w:t xml:space="preserve">Case </w:t>
      </w:r>
      <w:r w:rsidR="00895AB9">
        <w:t>No</w:t>
      </w:r>
      <w:r w:rsidRPr="004D76C0">
        <w:t>, Product Type, Loan Status, State, Release Step, Step Schedule Date, Step Completion Date</w:t>
      </w:r>
      <w:r w:rsidRPr="004D76C0">
        <w:tab/>
        <w:t>, User ID</w:t>
      </w:r>
      <w:r w:rsidRPr="004D76C0">
        <w:tab/>
        <w:t>, and Loan Balance</w:t>
      </w:r>
      <w:r>
        <w:t>.</w:t>
      </w:r>
    </w:p>
    <w:p w14:paraId="7D31ED6F" w14:textId="77777777" w:rsidR="00C9021D" w:rsidRPr="0002338A" w:rsidRDefault="00C9021D" w:rsidP="001879BA">
      <w:pPr>
        <w:pStyle w:val="BodyText"/>
      </w:pPr>
    </w:p>
    <w:p w14:paraId="69A377B7" w14:textId="77777777" w:rsidR="003108DF" w:rsidRDefault="003108DF" w:rsidP="003108DF">
      <w:pPr>
        <w:pStyle w:val="Heading3"/>
        <w:ind w:left="1080" w:hanging="1080"/>
        <w:jc w:val="both"/>
      </w:pPr>
      <w:bookmarkStart w:id="5118" w:name="_Toc230163585"/>
      <w:bookmarkStart w:id="5119" w:name="_Toc315162305"/>
      <w:bookmarkStart w:id="5120" w:name="_Toc315634072"/>
      <w:bookmarkStart w:id="5121" w:name="_Toc11335010"/>
      <w:bookmarkStart w:id="5122" w:name="_Toc74052248"/>
      <w:bookmarkStart w:id="5123" w:name="_Toc90643632"/>
      <w:r>
        <w:t>SAMS Daily Transaction File Report</w:t>
      </w:r>
      <w:bookmarkEnd w:id="5118"/>
    </w:p>
    <w:p w14:paraId="3F34A908" w14:textId="323EDD6D" w:rsidR="003108DF" w:rsidRPr="00FA6854" w:rsidRDefault="003108DF" w:rsidP="003108DF">
      <w:pPr>
        <w:pStyle w:val="BodyText"/>
      </w:pPr>
      <w:r w:rsidRPr="00FA6854">
        <w:t xml:space="preserve">The </w:t>
      </w:r>
      <w:r>
        <w:t>SAMS Daily Transaction File</w:t>
      </w:r>
      <w:r w:rsidRPr="00FA6854">
        <w:t xml:space="preserve"> </w:t>
      </w:r>
      <w:r>
        <w:t xml:space="preserve">Report enables </w:t>
      </w:r>
      <w:r w:rsidRPr="008A70A6">
        <w:t>authorized user</w:t>
      </w:r>
      <w:r>
        <w:t>s</w:t>
      </w:r>
      <w:r w:rsidRPr="008A70A6">
        <w:t xml:space="preserve"> to </w:t>
      </w:r>
      <w:r>
        <w:t xml:space="preserve">generate a report displaying the data generated in the daily </w:t>
      </w:r>
      <w:r w:rsidRPr="00221930">
        <w:t>Single Family Acquired Asset Management System</w:t>
      </w:r>
      <w:r>
        <w:t xml:space="preserve"> (SAMS) interface file </w:t>
      </w:r>
      <w:r w:rsidRPr="008A70A6">
        <w:t xml:space="preserve">in the </w:t>
      </w:r>
      <w:r>
        <w:t>SM</w:t>
      </w:r>
      <w:r w:rsidRPr="00FA6854">
        <w:t xml:space="preserve">. </w:t>
      </w:r>
      <w:r>
        <w:t xml:space="preserve">The report also lists dates of each activity was sent to SAMS. </w:t>
      </w:r>
    </w:p>
    <w:p w14:paraId="624573EB" w14:textId="18C92EDB" w:rsidR="003108DF" w:rsidRDefault="00AA66BF" w:rsidP="00AA66BF">
      <w:pPr>
        <w:pStyle w:val="BodyText"/>
        <w:jc w:val="center"/>
      </w:pPr>
      <w:r>
        <w:rPr>
          <w:noProof/>
        </w:rPr>
        <w:drawing>
          <wp:inline distT="0" distB="0" distL="0" distR="0" wp14:anchorId="79174B37" wp14:editId="0DAD7E03">
            <wp:extent cx="4078165" cy="1321096"/>
            <wp:effectExtent l="19050" t="19050" r="17780" b="12700"/>
            <wp:docPr id="72439655"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7619412" name="Picture 1" descr="A screenshot of a computer&#10;&#10;Description automatically generated with medium confidence"/>
                    <pic:cNvPicPr/>
                  </pic:nvPicPr>
                  <pic:blipFill>
                    <a:blip r:embed="rId516"/>
                    <a:stretch>
                      <a:fillRect/>
                    </a:stretch>
                  </pic:blipFill>
                  <pic:spPr>
                    <a:xfrm>
                      <a:off x="0" y="0"/>
                      <a:ext cx="4093464" cy="1326052"/>
                    </a:xfrm>
                    <a:prstGeom prst="rect">
                      <a:avLst/>
                    </a:prstGeom>
                    <a:ln w="19050">
                      <a:solidFill>
                        <a:srgbClr val="0070C0"/>
                      </a:solidFill>
                    </a:ln>
                  </pic:spPr>
                </pic:pic>
              </a:graphicData>
            </a:graphic>
          </wp:inline>
        </w:drawing>
      </w:r>
    </w:p>
    <w:p w14:paraId="60D27879" w14:textId="663E2ED2" w:rsidR="00AA66BF" w:rsidRPr="00A207B9" w:rsidRDefault="00AA66BF" w:rsidP="00AA66BF">
      <w:pPr>
        <w:pStyle w:val="FigureCaption0"/>
      </w:pPr>
      <w:bookmarkStart w:id="5124" w:name="_Toc230164347"/>
      <w:r w:rsidRPr="00A207B9">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rsidRPr="00A207B9">
        <w:noBreakHyphen/>
      </w:r>
      <w:r>
        <w:rPr>
          <w:noProof/>
        </w:rPr>
        <w:fldChar w:fldCharType="begin"/>
      </w:r>
      <w:r>
        <w:rPr>
          <w:noProof/>
        </w:rPr>
        <w:instrText xml:space="preserve"> SEQ Figure \* ARABIC \s 1 </w:instrText>
      </w:r>
      <w:r>
        <w:rPr>
          <w:noProof/>
        </w:rPr>
        <w:fldChar w:fldCharType="separate"/>
      </w:r>
      <w:r w:rsidR="00942841">
        <w:rPr>
          <w:noProof/>
        </w:rPr>
        <w:t>32</w:t>
      </w:r>
      <w:r>
        <w:rPr>
          <w:noProof/>
        </w:rPr>
        <w:fldChar w:fldCharType="end"/>
      </w:r>
      <w:r>
        <w:t>: SAMS Daily Transaction File Report</w:t>
      </w:r>
      <w:bookmarkEnd w:id="5124"/>
    </w:p>
    <w:p w14:paraId="501DDD7F" w14:textId="77777777" w:rsidR="00AA66BF" w:rsidRDefault="00AA66BF" w:rsidP="00AA66BF">
      <w:pPr>
        <w:pStyle w:val="BodyText"/>
      </w:pPr>
      <w:r>
        <w:t>To generate this report:</w:t>
      </w:r>
    </w:p>
    <w:p w14:paraId="24C74474" w14:textId="77777777" w:rsidR="00AA66BF" w:rsidRDefault="00AA66BF" w:rsidP="006C3C3F">
      <w:pPr>
        <w:pStyle w:val="OrderedList"/>
        <w:numPr>
          <w:ilvl w:val="0"/>
          <w:numId w:val="457"/>
        </w:numPr>
        <w:jc w:val="both"/>
      </w:pPr>
      <w:r>
        <w:t xml:space="preserve">Click on the </w:t>
      </w:r>
      <w:r w:rsidRPr="001445BE">
        <w:rPr>
          <w:b/>
        </w:rPr>
        <w:t>report link</w:t>
      </w:r>
      <w:r>
        <w:t xml:space="preserve"> on the left menu and the report search screen will display.</w:t>
      </w:r>
    </w:p>
    <w:p w14:paraId="67849C01" w14:textId="77777777" w:rsidR="00AA66BF" w:rsidRDefault="00AA66BF" w:rsidP="006C3C3F">
      <w:pPr>
        <w:pStyle w:val="OrderedList"/>
        <w:numPr>
          <w:ilvl w:val="0"/>
          <w:numId w:val="457"/>
        </w:numPr>
        <w:jc w:val="both"/>
      </w:pPr>
      <w:r>
        <w:t xml:space="preserve">To narrow </w:t>
      </w:r>
      <w:r w:rsidRPr="00560045">
        <w:t>the</w:t>
      </w:r>
      <w:r>
        <w:t xml:space="preserve"> results of your report, you can filter by</w:t>
      </w:r>
      <w:r w:rsidRPr="00EA5C7E">
        <w:t>:</w:t>
      </w:r>
    </w:p>
    <w:p w14:paraId="6561B112" w14:textId="77777777" w:rsidR="00AA66BF" w:rsidRDefault="00AA66BF" w:rsidP="00AA66BF">
      <w:pPr>
        <w:pStyle w:val="UnorderedListIndent"/>
        <w:jc w:val="both"/>
      </w:pPr>
      <w:r>
        <w:t>Loan Skey</w:t>
      </w:r>
    </w:p>
    <w:p w14:paraId="6FD2F027" w14:textId="77777777" w:rsidR="00AA66BF" w:rsidRDefault="00AA66BF" w:rsidP="00AA66BF">
      <w:pPr>
        <w:pStyle w:val="UnorderedListIndent"/>
        <w:jc w:val="both"/>
      </w:pPr>
      <w:r>
        <w:t>FHA Case #</w:t>
      </w:r>
    </w:p>
    <w:p w14:paraId="0A540899" w14:textId="77777777" w:rsidR="00AA66BF" w:rsidRDefault="00AA66BF" w:rsidP="00AA66BF">
      <w:pPr>
        <w:pStyle w:val="UnorderedListIndent"/>
        <w:jc w:val="both"/>
      </w:pPr>
      <w:r>
        <w:t>SMSs Sent Date</w:t>
      </w:r>
    </w:p>
    <w:p w14:paraId="7F7D7ED0" w14:textId="156CF688" w:rsidR="00AA66BF" w:rsidRPr="00FD571C" w:rsidRDefault="00AA66BF" w:rsidP="006C3C3F">
      <w:pPr>
        <w:pStyle w:val="ListParagraph"/>
        <w:numPr>
          <w:ilvl w:val="0"/>
          <w:numId w:val="457"/>
        </w:numPr>
        <w:rPr>
          <w:rFonts w:eastAsiaTheme="minorHAnsi"/>
          <w14:scene3d>
            <w14:camera w14:prst="orthographicFront"/>
            <w14:lightRig w14:rig="threePt" w14:dir="t">
              <w14:rot w14:lat="0" w14:lon="0" w14:rev="0"/>
            </w14:lightRig>
          </w14:scene3d>
        </w:rPr>
      </w:pPr>
      <w:r w:rsidRPr="00AA66BF">
        <w:rPr>
          <w:rFonts w:ascii="Cambria" w:eastAsiaTheme="minorHAnsi" w:hAnsi="Cambria"/>
          <w:lang w:bidi="en-US"/>
          <w14:scene3d>
            <w14:camera w14:prst="orthographicFront"/>
            <w14:lightRig w14:rig="threePt" w14:dir="t">
              <w14:rot w14:lat="0" w14:lon="0" w14:rev="0"/>
            </w14:lightRig>
          </w14:scene3d>
        </w:rPr>
        <w:t xml:space="preserve">Click the </w:t>
      </w:r>
      <w:r w:rsidRPr="00FD571C">
        <w:rPr>
          <w:rFonts w:ascii="Cambria" w:eastAsiaTheme="minorHAnsi" w:hAnsi="Cambria"/>
          <w:b/>
          <w:bCs/>
          <w:lang w:bidi="en-US"/>
          <w14:scene3d>
            <w14:camera w14:prst="orthographicFront"/>
            <w14:lightRig w14:rig="threePt" w14:dir="t">
              <w14:rot w14:lat="0" w14:lon="0" w14:rev="0"/>
            </w14:lightRig>
          </w14:scene3d>
        </w:rPr>
        <w:t>Execute Excel</w:t>
      </w:r>
      <w:r w:rsidRPr="00AA66BF">
        <w:rPr>
          <w:rFonts w:ascii="Cambria" w:eastAsiaTheme="minorHAnsi" w:hAnsi="Cambria"/>
          <w:lang w:bidi="en-US"/>
          <w14:scene3d>
            <w14:camera w14:prst="orthographicFront"/>
            <w14:lightRig w14:rig="threePt" w14:dir="t">
              <w14:rot w14:lat="0" w14:lon="0" w14:rev="0"/>
            </w14:lightRig>
          </w14:scene3d>
        </w:rPr>
        <w:t xml:space="preserve"> or </w:t>
      </w:r>
      <w:r w:rsidRPr="00FD571C">
        <w:rPr>
          <w:rFonts w:ascii="Cambria" w:eastAsiaTheme="minorHAnsi" w:hAnsi="Cambria"/>
          <w:b/>
          <w:bCs/>
          <w:lang w:bidi="en-US"/>
          <w14:scene3d>
            <w14:camera w14:prst="orthographicFront"/>
            <w14:lightRig w14:rig="threePt" w14:dir="t">
              <w14:rot w14:lat="0" w14:lon="0" w14:rev="0"/>
            </w14:lightRig>
          </w14:scene3d>
        </w:rPr>
        <w:t>Execute CSV</w:t>
      </w:r>
      <w:r w:rsidRPr="00AA66BF">
        <w:rPr>
          <w:rFonts w:ascii="Cambria" w:eastAsiaTheme="minorHAnsi" w:hAnsi="Cambria"/>
          <w:lang w:bidi="en-US"/>
          <w14:scene3d>
            <w14:camera w14:prst="orthographicFront"/>
            <w14:lightRig w14:rig="threePt" w14:dir="t">
              <w14:rot w14:lat="0" w14:lon="0" w14:rev="0"/>
            </w14:lightRig>
          </w14:scene3d>
        </w:rPr>
        <w:t xml:space="preserve"> link.</w:t>
      </w:r>
    </w:p>
    <w:p w14:paraId="01885AD2" w14:textId="1BC809A3" w:rsidR="009E00AA" w:rsidRDefault="009E00AA" w:rsidP="003108DF">
      <w:pPr>
        <w:spacing w:after="0"/>
        <w:rPr>
          <w:rFonts w:ascii="Cambria" w:eastAsia="Times New Roman" w:hAnsi="Cambria"/>
          <w:bCs/>
          <w:lang w:bidi="en-US"/>
        </w:rPr>
      </w:pPr>
      <w:r w:rsidRPr="009E00AA">
        <w:rPr>
          <w:rFonts w:ascii="Cambria" w:eastAsia="Times New Roman" w:hAnsi="Cambria"/>
          <w:bCs/>
          <w:lang w:bidi="en-US"/>
        </w:rPr>
        <w:t>The following results are displayed:</w:t>
      </w:r>
    </w:p>
    <w:p w14:paraId="429D7DC2" w14:textId="54A0F378" w:rsidR="003108DF" w:rsidRDefault="00664CA4" w:rsidP="003108DF">
      <w:pPr>
        <w:spacing w:after="0"/>
        <w:rPr>
          <w:rFonts w:ascii="Cambria" w:eastAsia="Times New Roman" w:hAnsi="Cambria"/>
          <w:bCs/>
          <w:lang w:bidi="en-US"/>
        </w:rPr>
      </w:pPr>
      <w:r>
        <w:rPr>
          <w:rFonts w:ascii="Cambria" w:eastAsia="Times New Roman" w:hAnsi="Cambria"/>
          <w:bCs/>
          <w:lang w:bidi="en-US"/>
        </w:rPr>
        <w:t xml:space="preserve">Sams </w:t>
      </w:r>
      <w:r w:rsidR="003108DF" w:rsidRPr="00692F00">
        <w:rPr>
          <w:rFonts w:ascii="Cambria" w:eastAsia="Times New Roman" w:hAnsi="Cambria"/>
          <w:bCs/>
          <w:lang w:bidi="en-US"/>
        </w:rPr>
        <w:t xml:space="preserve">FHA Case </w:t>
      </w:r>
      <w:r>
        <w:rPr>
          <w:rFonts w:ascii="Cambria" w:eastAsia="Times New Roman" w:hAnsi="Cambria"/>
          <w:bCs/>
          <w:lang w:bidi="en-US"/>
        </w:rPr>
        <w:t>No</w:t>
      </w:r>
      <w:r w:rsidR="003108DF" w:rsidRPr="00692F00">
        <w:rPr>
          <w:rFonts w:ascii="Cambria" w:eastAsia="Times New Roman" w:hAnsi="Cambria"/>
          <w:bCs/>
          <w:lang w:bidi="en-US"/>
        </w:rPr>
        <w:t>,</w:t>
      </w:r>
      <w:r>
        <w:rPr>
          <w:rFonts w:ascii="Cambria" w:eastAsia="Times New Roman" w:hAnsi="Cambria"/>
          <w:bCs/>
          <w:lang w:bidi="en-US"/>
        </w:rPr>
        <w:t xml:space="preserve"> </w:t>
      </w:r>
      <w:r w:rsidR="003108DF" w:rsidRPr="00692F00">
        <w:rPr>
          <w:rFonts w:ascii="Cambria" w:eastAsia="Times New Roman" w:hAnsi="Cambria"/>
          <w:bCs/>
          <w:lang w:bidi="en-US"/>
        </w:rPr>
        <w:t>HERMIT FHA Case No,</w:t>
      </w:r>
      <w:r w:rsidR="003108DF">
        <w:rPr>
          <w:rFonts w:ascii="Cambria" w:eastAsia="Times New Roman" w:hAnsi="Cambria"/>
          <w:bCs/>
          <w:lang w:bidi="en-US"/>
        </w:rPr>
        <w:t xml:space="preserve"> </w:t>
      </w:r>
      <w:r w:rsidR="003108DF" w:rsidRPr="00692F00">
        <w:rPr>
          <w:rFonts w:ascii="Cambria" w:eastAsia="Times New Roman" w:hAnsi="Cambria"/>
          <w:bCs/>
          <w:lang w:bidi="en-US"/>
        </w:rPr>
        <w:t>ADP Code,</w:t>
      </w:r>
      <w:r w:rsidR="003108DF">
        <w:rPr>
          <w:rFonts w:ascii="Cambria" w:eastAsia="Times New Roman" w:hAnsi="Cambria"/>
          <w:bCs/>
          <w:lang w:bidi="en-US"/>
        </w:rPr>
        <w:t xml:space="preserve"> </w:t>
      </w:r>
      <w:r w:rsidR="003108DF" w:rsidRPr="00692F00">
        <w:rPr>
          <w:rFonts w:ascii="Cambria" w:eastAsia="Times New Roman" w:hAnsi="Cambria"/>
          <w:bCs/>
          <w:lang w:bidi="en-US"/>
        </w:rPr>
        <w:t>Fund,</w:t>
      </w:r>
      <w:r w:rsidR="003108DF">
        <w:rPr>
          <w:rFonts w:ascii="Cambria" w:eastAsia="Times New Roman" w:hAnsi="Cambria"/>
          <w:bCs/>
          <w:lang w:bidi="en-US"/>
        </w:rPr>
        <w:t xml:space="preserve"> </w:t>
      </w:r>
      <w:r w:rsidR="003108DF" w:rsidRPr="00692F00">
        <w:rPr>
          <w:rFonts w:ascii="Cambria" w:eastAsia="Times New Roman" w:hAnsi="Cambria"/>
          <w:bCs/>
          <w:lang w:bidi="en-US"/>
        </w:rPr>
        <w:t>Cohort,</w:t>
      </w:r>
      <w:r w:rsidR="003108DF">
        <w:rPr>
          <w:rFonts w:ascii="Cambria" w:eastAsia="Times New Roman" w:hAnsi="Cambria"/>
          <w:bCs/>
          <w:lang w:bidi="en-US"/>
        </w:rPr>
        <w:t xml:space="preserve"> </w:t>
      </w:r>
      <w:r w:rsidR="003108DF" w:rsidRPr="00692F00">
        <w:rPr>
          <w:rFonts w:ascii="Cambria" w:eastAsia="Times New Roman" w:hAnsi="Cambria"/>
          <w:bCs/>
          <w:lang w:bidi="en-US"/>
        </w:rPr>
        <w:t>Endorsement Date,</w:t>
      </w:r>
      <w:r w:rsidR="003108DF">
        <w:rPr>
          <w:rFonts w:ascii="Cambria" w:eastAsia="Times New Roman" w:hAnsi="Cambria"/>
          <w:bCs/>
          <w:lang w:bidi="en-US"/>
        </w:rPr>
        <w:t xml:space="preserve"> </w:t>
      </w:r>
      <w:r w:rsidR="00AA66BF">
        <w:rPr>
          <w:rFonts w:ascii="Cambria" w:eastAsia="Times New Roman" w:hAnsi="Cambria"/>
          <w:bCs/>
          <w:lang w:bidi="en-US"/>
        </w:rPr>
        <w:t xml:space="preserve">Property </w:t>
      </w:r>
      <w:r w:rsidR="003108DF" w:rsidRPr="00692F00">
        <w:rPr>
          <w:rFonts w:ascii="Cambria" w:eastAsia="Times New Roman" w:hAnsi="Cambria"/>
          <w:bCs/>
          <w:lang w:bidi="en-US"/>
        </w:rPr>
        <w:t>Address ,</w:t>
      </w:r>
      <w:r w:rsidR="003108DF">
        <w:rPr>
          <w:rFonts w:ascii="Cambria" w:eastAsia="Times New Roman" w:hAnsi="Cambria"/>
          <w:bCs/>
          <w:lang w:bidi="en-US"/>
        </w:rPr>
        <w:t xml:space="preserve"> </w:t>
      </w:r>
      <w:r w:rsidR="00AA66BF">
        <w:rPr>
          <w:rFonts w:ascii="Cambria" w:eastAsia="Times New Roman" w:hAnsi="Cambria"/>
          <w:bCs/>
          <w:lang w:bidi="en-US"/>
        </w:rPr>
        <w:t xml:space="preserve">Property </w:t>
      </w:r>
      <w:r w:rsidR="003108DF" w:rsidRPr="00692F00">
        <w:rPr>
          <w:rFonts w:ascii="Cambria" w:eastAsia="Times New Roman" w:hAnsi="Cambria"/>
          <w:bCs/>
          <w:lang w:bidi="en-US"/>
        </w:rPr>
        <w:t>Address 2,</w:t>
      </w:r>
      <w:r w:rsidR="003108DF">
        <w:rPr>
          <w:rFonts w:ascii="Cambria" w:eastAsia="Times New Roman" w:hAnsi="Cambria"/>
          <w:bCs/>
          <w:lang w:bidi="en-US"/>
        </w:rPr>
        <w:t xml:space="preserve"> </w:t>
      </w:r>
      <w:r w:rsidR="003108DF" w:rsidRPr="00692F00">
        <w:rPr>
          <w:rFonts w:ascii="Cambria" w:eastAsia="Times New Roman" w:hAnsi="Cambria"/>
          <w:bCs/>
          <w:lang w:bidi="en-US"/>
        </w:rPr>
        <w:t>City,</w:t>
      </w:r>
      <w:r w:rsidR="003108DF">
        <w:rPr>
          <w:rFonts w:ascii="Cambria" w:eastAsia="Times New Roman" w:hAnsi="Cambria"/>
          <w:bCs/>
          <w:lang w:bidi="en-US"/>
        </w:rPr>
        <w:t xml:space="preserve"> </w:t>
      </w:r>
      <w:r w:rsidR="003108DF" w:rsidRPr="00692F00">
        <w:rPr>
          <w:rFonts w:ascii="Cambria" w:eastAsia="Times New Roman" w:hAnsi="Cambria"/>
          <w:bCs/>
          <w:lang w:bidi="en-US"/>
        </w:rPr>
        <w:t>State,</w:t>
      </w:r>
      <w:r w:rsidR="003108DF">
        <w:rPr>
          <w:rFonts w:ascii="Cambria" w:eastAsia="Times New Roman" w:hAnsi="Cambria"/>
          <w:bCs/>
          <w:lang w:bidi="en-US"/>
        </w:rPr>
        <w:t xml:space="preserve"> </w:t>
      </w:r>
      <w:r w:rsidR="003108DF" w:rsidRPr="00692F00">
        <w:rPr>
          <w:rFonts w:ascii="Cambria" w:eastAsia="Times New Roman" w:hAnsi="Cambria"/>
          <w:bCs/>
          <w:lang w:bidi="en-US"/>
        </w:rPr>
        <w:t>Zip</w:t>
      </w:r>
      <w:r>
        <w:rPr>
          <w:rFonts w:ascii="Cambria" w:eastAsia="Times New Roman" w:hAnsi="Cambria"/>
          <w:bCs/>
          <w:lang w:bidi="en-US"/>
        </w:rPr>
        <w:t xml:space="preserve"> Code</w:t>
      </w:r>
      <w:r w:rsidR="003108DF" w:rsidRPr="00692F00">
        <w:rPr>
          <w:rFonts w:ascii="Cambria" w:eastAsia="Times New Roman" w:hAnsi="Cambria"/>
          <w:bCs/>
          <w:lang w:bidi="en-US"/>
        </w:rPr>
        <w:t>,</w:t>
      </w:r>
      <w:r w:rsidR="003108DF">
        <w:rPr>
          <w:rFonts w:ascii="Cambria" w:eastAsia="Times New Roman" w:hAnsi="Cambria"/>
          <w:bCs/>
          <w:lang w:bidi="en-US"/>
        </w:rPr>
        <w:t xml:space="preserve"> </w:t>
      </w:r>
      <w:r w:rsidR="003108DF" w:rsidRPr="00692F00">
        <w:rPr>
          <w:rFonts w:ascii="Cambria" w:eastAsia="Times New Roman" w:hAnsi="Cambria"/>
          <w:bCs/>
          <w:lang w:bidi="en-US"/>
        </w:rPr>
        <w:t xml:space="preserve">Principal </w:t>
      </w:r>
      <w:r>
        <w:rPr>
          <w:rFonts w:ascii="Cambria" w:eastAsia="Times New Roman" w:hAnsi="Cambria"/>
          <w:bCs/>
          <w:lang w:bidi="en-US"/>
        </w:rPr>
        <w:t>Balance</w:t>
      </w:r>
      <w:r w:rsidR="003108DF" w:rsidRPr="00692F00">
        <w:rPr>
          <w:rFonts w:ascii="Cambria" w:eastAsia="Times New Roman" w:hAnsi="Cambria"/>
          <w:bCs/>
          <w:lang w:bidi="en-US"/>
        </w:rPr>
        <w:t>,</w:t>
      </w:r>
      <w:r w:rsidR="003108DF">
        <w:rPr>
          <w:rFonts w:ascii="Cambria" w:eastAsia="Times New Roman" w:hAnsi="Cambria"/>
          <w:bCs/>
          <w:lang w:bidi="en-US"/>
        </w:rPr>
        <w:t xml:space="preserve"> </w:t>
      </w:r>
      <w:r w:rsidR="003108DF" w:rsidRPr="00692F00">
        <w:rPr>
          <w:rFonts w:ascii="Cambria" w:eastAsia="Times New Roman" w:hAnsi="Cambria"/>
          <w:bCs/>
          <w:lang w:bidi="en-US"/>
        </w:rPr>
        <w:t>Expense</w:t>
      </w:r>
      <w:r>
        <w:rPr>
          <w:rFonts w:ascii="Cambria" w:eastAsia="Times New Roman" w:hAnsi="Cambria"/>
          <w:bCs/>
          <w:lang w:bidi="en-US"/>
        </w:rPr>
        <w:t xml:space="preserve"> Am</w:t>
      </w:r>
      <w:r w:rsidR="00AA66BF">
        <w:rPr>
          <w:rFonts w:ascii="Cambria" w:eastAsia="Times New Roman" w:hAnsi="Cambria"/>
          <w:bCs/>
          <w:lang w:bidi="en-US"/>
        </w:rPr>
        <w:t>oun</w:t>
      </w:r>
      <w:r>
        <w:rPr>
          <w:rFonts w:ascii="Cambria" w:eastAsia="Times New Roman" w:hAnsi="Cambria"/>
          <w:bCs/>
          <w:lang w:bidi="en-US"/>
        </w:rPr>
        <w:t>t</w:t>
      </w:r>
      <w:r w:rsidR="003108DF" w:rsidRPr="00692F00">
        <w:rPr>
          <w:rFonts w:ascii="Cambria" w:eastAsia="Times New Roman" w:hAnsi="Cambria"/>
          <w:bCs/>
          <w:lang w:bidi="en-US"/>
        </w:rPr>
        <w:t>,</w:t>
      </w:r>
      <w:r w:rsidR="003108DF">
        <w:rPr>
          <w:rFonts w:ascii="Cambria" w:eastAsia="Times New Roman" w:hAnsi="Cambria"/>
          <w:bCs/>
          <w:lang w:bidi="en-US"/>
        </w:rPr>
        <w:t xml:space="preserve"> </w:t>
      </w:r>
      <w:r>
        <w:rPr>
          <w:rFonts w:ascii="Cambria" w:eastAsia="Times New Roman" w:hAnsi="Cambria"/>
          <w:bCs/>
          <w:lang w:bidi="en-US"/>
        </w:rPr>
        <w:t xml:space="preserve">Sams </w:t>
      </w:r>
      <w:r w:rsidR="003108DF" w:rsidRPr="00692F00">
        <w:rPr>
          <w:rFonts w:ascii="Cambria" w:eastAsia="Times New Roman" w:hAnsi="Cambria"/>
          <w:bCs/>
          <w:lang w:bidi="en-US"/>
        </w:rPr>
        <w:t>Total</w:t>
      </w:r>
      <w:r>
        <w:rPr>
          <w:rFonts w:ascii="Cambria" w:eastAsia="Times New Roman" w:hAnsi="Cambria"/>
          <w:bCs/>
          <w:lang w:bidi="en-US"/>
        </w:rPr>
        <w:t xml:space="preserve"> Trans</w:t>
      </w:r>
      <w:r w:rsidR="003108DF" w:rsidRPr="00692F00">
        <w:rPr>
          <w:rFonts w:ascii="Cambria" w:eastAsia="Times New Roman" w:hAnsi="Cambria"/>
          <w:bCs/>
          <w:lang w:bidi="en-US"/>
        </w:rPr>
        <w:t>,</w:t>
      </w:r>
      <w:r w:rsidR="003108DF">
        <w:rPr>
          <w:rFonts w:ascii="Cambria" w:eastAsia="Times New Roman" w:hAnsi="Cambria"/>
          <w:bCs/>
          <w:lang w:bidi="en-US"/>
        </w:rPr>
        <w:t xml:space="preserve"> </w:t>
      </w:r>
      <w:r w:rsidR="003108DF" w:rsidRPr="00692F00">
        <w:rPr>
          <w:rFonts w:ascii="Cambria" w:eastAsia="Times New Roman" w:hAnsi="Cambria"/>
          <w:bCs/>
          <w:lang w:bidi="en-US"/>
        </w:rPr>
        <w:t>Accounting</w:t>
      </w:r>
      <w:r>
        <w:rPr>
          <w:rFonts w:ascii="Cambria" w:eastAsia="Times New Roman" w:hAnsi="Cambria"/>
          <w:bCs/>
          <w:lang w:bidi="en-US"/>
        </w:rPr>
        <w:t xml:space="preserve"> Period</w:t>
      </w:r>
      <w:r w:rsidR="003108DF" w:rsidRPr="00692F00">
        <w:rPr>
          <w:rFonts w:ascii="Cambria" w:eastAsia="Times New Roman" w:hAnsi="Cambria"/>
          <w:bCs/>
          <w:lang w:bidi="en-US"/>
        </w:rPr>
        <w:t>,</w:t>
      </w:r>
      <w:r w:rsidR="003108DF">
        <w:rPr>
          <w:rFonts w:ascii="Cambria" w:eastAsia="Times New Roman" w:hAnsi="Cambria"/>
          <w:bCs/>
          <w:lang w:bidi="en-US"/>
        </w:rPr>
        <w:t xml:space="preserve"> </w:t>
      </w:r>
      <w:r w:rsidR="003108DF" w:rsidRPr="00692F00">
        <w:rPr>
          <w:rFonts w:ascii="Cambria" w:eastAsia="Times New Roman" w:hAnsi="Cambria"/>
          <w:bCs/>
          <w:lang w:bidi="en-US"/>
        </w:rPr>
        <w:t xml:space="preserve">Closing </w:t>
      </w:r>
      <w:r w:rsidR="003108DF">
        <w:rPr>
          <w:rFonts w:ascii="Cambria" w:eastAsia="Times New Roman" w:hAnsi="Cambria"/>
          <w:bCs/>
          <w:lang w:bidi="en-US"/>
        </w:rPr>
        <w:t>Code</w:t>
      </w:r>
      <w:r w:rsidR="003108DF" w:rsidRPr="00692F00">
        <w:rPr>
          <w:rFonts w:ascii="Cambria" w:eastAsia="Times New Roman" w:hAnsi="Cambria"/>
          <w:bCs/>
          <w:lang w:bidi="en-US"/>
        </w:rPr>
        <w:t xml:space="preserve"> DIL or FC,</w:t>
      </w:r>
      <w:r w:rsidR="003108DF">
        <w:rPr>
          <w:rFonts w:ascii="Cambria" w:eastAsia="Times New Roman" w:hAnsi="Cambria"/>
          <w:bCs/>
          <w:lang w:bidi="en-US"/>
        </w:rPr>
        <w:t xml:space="preserve"> </w:t>
      </w:r>
      <w:r w:rsidR="003108DF" w:rsidRPr="00692F00">
        <w:rPr>
          <w:rFonts w:ascii="Cambria" w:eastAsia="Times New Roman" w:hAnsi="Cambria"/>
          <w:bCs/>
          <w:lang w:bidi="en-US"/>
        </w:rPr>
        <w:t>SOA</w:t>
      </w:r>
      <w:r w:rsidR="003108DF">
        <w:rPr>
          <w:rFonts w:ascii="Cambria" w:eastAsia="Times New Roman" w:hAnsi="Cambria"/>
          <w:bCs/>
          <w:lang w:bidi="en-US"/>
        </w:rPr>
        <w:t xml:space="preserve">, </w:t>
      </w:r>
      <w:r w:rsidR="003108DF" w:rsidRPr="00692F00">
        <w:rPr>
          <w:rFonts w:ascii="Cambria" w:eastAsia="Times New Roman" w:hAnsi="Cambria"/>
          <w:bCs/>
          <w:lang w:bidi="en-US"/>
        </w:rPr>
        <w:t>Custodial Care Request Date,</w:t>
      </w:r>
      <w:r w:rsidR="003108DF">
        <w:rPr>
          <w:rFonts w:ascii="Cambria" w:eastAsia="Times New Roman" w:hAnsi="Cambria"/>
          <w:bCs/>
          <w:lang w:bidi="en-US"/>
        </w:rPr>
        <w:t xml:space="preserve"> </w:t>
      </w:r>
      <w:r w:rsidR="003108DF" w:rsidRPr="00692F00">
        <w:rPr>
          <w:rFonts w:ascii="Cambria" w:eastAsia="Times New Roman" w:hAnsi="Cambria"/>
          <w:bCs/>
          <w:lang w:bidi="en-US"/>
        </w:rPr>
        <w:t>Custodial Care Placed Date,</w:t>
      </w:r>
      <w:r w:rsidR="003108DF">
        <w:rPr>
          <w:rFonts w:ascii="Cambria" w:eastAsia="Times New Roman" w:hAnsi="Cambria"/>
          <w:bCs/>
          <w:lang w:bidi="en-US"/>
        </w:rPr>
        <w:t xml:space="preserve"> </w:t>
      </w:r>
      <w:r w:rsidR="003108DF" w:rsidRPr="00692F00">
        <w:rPr>
          <w:rFonts w:ascii="Cambria" w:eastAsia="Times New Roman" w:hAnsi="Cambria"/>
          <w:bCs/>
          <w:lang w:bidi="en-US"/>
        </w:rPr>
        <w:t>Acquisition Type,</w:t>
      </w:r>
      <w:r w:rsidR="003108DF">
        <w:rPr>
          <w:rFonts w:ascii="Cambria" w:eastAsia="Times New Roman" w:hAnsi="Cambria"/>
          <w:bCs/>
          <w:lang w:bidi="en-US"/>
        </w:rPr>
        <w:t xml:space="preserve"> </w:t>
      </w:r>
      <w:r w:rsidR="003108DF" w:rsidRPr="00692F00">
        <w:rPr>
          <w:rFonts w:ascii="Cambria" w:eastAsia="Times New Roman" w:hAnsi="Cambria"/>
          <w:bCs/>
          <w:lang w:bidi="en-US"/>
        </w:rPr>
        <w:t xml:space="preserve">Fee </w:t>
      </w:r>
      <w:r w:rsidR="003108DF">
        <w:rPr>
          <w:rFonts w:ascii="Cambria" w:eastAsia="Times New Roman" w:hAnsi="Cambria"/>
          <w:bCs/>
          <w:lang w:bidi="en-US"/>
        </w:rPr>
        <w:t xml:space="preserve"> S</w:t>
      </w:r>
      <w:r w:rsidR="003108DF" w:rsidRPr="00692F00">
        <w:rPr>
          <w:rFonts w:ascii="Cambria" w:eastAsia="Times New Roman" w:hAnsi="Cambria"/>
          <w:bCs/>
          <w:lang w:bidi="en-US"/>
        </w:rPr>
        <w:t>tatus,</w:t>
      </w:r>
      <w:r w:rsidR="003108DF">
        <w:rPr>
          <w:rFonts w:ascii="Cambria" w:eastAsia="Times New Roman" w:hAnsi="Cambria"/>
          <w:bCs/>
          <w:lang w:bidi="en-US"/>
        </w:rPr>
        <w:t xml:space="preserve"> </w:t>
      </w:r>
      <w:r w:rsidR="003108DF" w:rsidRPr="00692F00">
        <w:rPr>
          <w:rFonts w:ascii="Cambria" w:eastAsia="Times New Roman" w:hAnsi="Cambria"/>
          <w:bCs/>
          <w:lang w:bidi="en-US"/>
        </w:rPr>
        <w:t>Area for Custodial Property,</w:t>
      </w:r>
      <w:r w:rsidR="003108DF">
        <w:rPr>
          <w:rFonts w:ascii="Cambria" w:eastAsia="Times New Roman" w:hAnsi="Cambria"/>
          <w:bCs/>
          <w:lang w:bidi="en-US"/>
        </w:rPr>
        <w:t xml:space="preserve"> </w:t>
      </w:r>
      <w:r>
        <w:rPr>
          <w:rFonts w:ascii="Cambria" w:eastAsia="Times New Roman" w:hAnsi="Cambria"/>
          <w:bCs/>
          <w:lang w:bidi="en-US"/>
        </w:rPr>
        <w:t xml:space="preserve">Deed </w:t>
      </w:r>
      <w:r w:rsidR="003108DF" w:rsidRPr="00692F00">
        <w:rPr>
          <w:rFonts w:ascii="Cambria" w:eastAsia="Times New Roman" w:hAnsi="Cambria"/>
          <w:bCs/>
          <w:lang w:bidi="en-US"/>
        </w:rPr>
        <w:t>Recorded Date,</w:t>
      </w:r>
      <w:r w:rsidR="003108DF">
        <w:rPr>
          <w:rFonts w:ascii="Cambria" w:eastAsia="Times New Roman" w:hAnsi="Cambria"/>
          <w:bCs/>
          <w:lang w:bidi="en-US"/>
        </w:rPr>
        <w:t xml:space="preserve"> </w:t>
      </w:r>
      <w:r>
        <w:rPr>
          <w:rFonts w:ascii="Cambria" w:eastAsia="Times New Roman" w:hAnsi="Cambria"/>
          <w:bCs/>
          <w:lang w:bidi="en-US"/>
        </w:rPr>
        <w:t xml:space="preserve">Mortgagee No, Mortgagee Name, and </w:t>
      </w:r>
      <w:r w:rsidR="003108DF" w:rsidRPr="00692F00">
        <w:rPr>
          <w:rFonts w:ascii="Cambria" w:eastAsia="Times New Roman" w:hAnsi="Cambria"/>
          <w:bCs/>
          <w:lang w:bidi="en-US"/>
        </w:rPr>
        <w:t>SAMS Sent Date</w:t>
      </w:r>
      <w:r>
        <w:rPr>
          <w:rFonts w:ascii="Cambria" w:eastAsia="Times New Roman" w:hAnsi="Cambria"/>
          <w:bCs/>
          <w:lang w:bidi="en-US"/>
        </w:rPr>
        <w:t xml:space="preserve">. </w:t>
      </w:r>
    </w:p>
    <w:p w14:paraId="13758CB1" w14:textId="32709C17" w:rsidR="00231BF7" w:rsidRDefault="00231BF7" w:rsidP="00A04A68">
      <w:pPr>
        <w:pStyle w:val="Heading3"/>
        <w:ind w:left="1080" w:hanging="1080"/>
        <w:jc w:val="both"/>
      </w:pPr>
      <w:bookmarkStart w:id="5125" w:name="_Toc230163586"/>
      <w:r>
        <w:t>Subordinations Carried Over Detail</w:t>
      </w:r>
      <w:bookmarkEnd w:id="5119"/>
      <w:bookmarkEnd w:id="5120"/>
      <w:bookmarkEnd w:id="5121"/>
      <w:bookmarkEnd w:id="5122"/>
      <w:bookmarkEnd w:id="5123"/>
      <w:r w:rsidR="009B713E">
        <w:t xml:space="preserve"> Report</w:t>
      </w:r>
      <w:bookmarkEnd w:id="5125"/>
      <w:r w:rsidR="00F25197">
        <w:fldChar w:fldCharType="begin"/>
      </w:r>
      <w:r w:rsidR="00F25197">
        <w:instrText xml:space="preserve"> XE "</w:instrText>
      </w:r>
      <w:r w:rsidR="00F25197" w:rsidRPr="003A5792">
        <w:instrText>Subordinations Carried Over Detail Report</w:instrText>
      </w:r>
      <w:r w:rsidR="00F25197">
        <w:instrText xml:space="preserve">" </w:instrText>
      </w:r>
      <w:r w:rsidR="00F25197">
        <w:fldChar w:fldCharType="end"/>
      </w:r>
    </w:p>
    <w:p w14:paraId="2E850F6F" w14:textId="61BDA601" w:rsidR="00826C14" w:rsidRDefault="00231BF7" w:rsidP="001879BA">
      <w:pPr>
        <w:pStyle w:val="BodyText"/>
      </w:pPr>
      <w:r w:rsidRPr="008A70A6">
        <w:t>The Sub</w:t>
      </w:r>
      <w:r>
        <w:t>ordination Carried Over Detail r</w:t>
      </w:r>
      <w:r w:rsidRPr="008A70A6">
        <w:t xml:space="preserve">eport </w:t>
      </w:r>
      <w:r>
        <w:t>enables</w:t>
      </w:r>
      <w:r w:rsidRPr="008A70A6">
        <w:t xml:space="preserve"> authorized user</w:t>
      </w:r>
      <w:r>
        <w:t>s</w:t>
      </w:r>
      <w:r w:rsidRPr="008A70A6">
        <w:t xml:space="preserve"> to view the specific</w:t>
      </w:r>
      <w:r>
        <w:t xml:space="preserve"> subordination details</w:t>
      </w:r>
      <w:r w:rsidRPr="008A70A6">
        <w:t xml:space="preserve"> or </w:t>
      </w:r>
      <w:r>
        <w:t xml:space="preserve">a </w:t>
      </w:r>
      <w:r w:rsidRPr="008A70A6">
        <w:t>list of Subordination details</w:t>
      </w:r>
      <w:r>
        <w:t xml:space="preserve"> </w:t>
      </w:r>
      <w:r w:rsidRPr="008A70A6">
        <w:t xml:space="preserve">and </w:t>
      </w:r>
      <w:r>
        <w:t>s</w:t>
      </w:r>
      <w:r w:rsidRPr="008A70A6">
        <w:t xml:space="preserve">tatus information </w:t>
      </w:r>
      <w:r>
        <w:t xml:space="preserve">for cases </w:t>
      </w:r>
      <w:r w:rsidRPr="008A70A6">
        <w:t xml:space="preserve">in the </w:t>
      </w:r>
      <w:r w:rsidR="00FC3979">
        <w:t>SM</w:t>
      </w:r>
      <w:r w:rsidRPr="008A70A6">
        <w:t>.</w:t>
      </w:r>
    </w:p>
    <w:p w14:paraId="1FA30BE4" w14:textId="640A54C3" w:rsidR="00231BF7" w:rsidRDefault="003108DF" w:rsidP="00106345">
      <w:pPr>
        <w:pStyle w:val="BodyText"/>
        <w:jc w:val="center"/>
        <w:rPr>
          <w:noProof/>
        </w:rPr>
      </w:pPr>
      <w:r w:rsidRPr="003108DF">
        <w:rPr>
          <w:noProof/>
        </w:rPr>
        <w:t xml:space="preserve"> </w:t>
      </w:r>
    </w:p>
    <w:p w14:paraId="4C654566" w14:textId="5204089F" w:rsidR="00DA4680" w:rsidRDefault="00DA4680" w:rsidP="00106345">
      <w:pPr>
        <w:pStyle w:val="BodyText"/>
        <w:jc w:val="center"/>
      </w:pPr>
      <w:r>
        <w:rPr>
          <w:noProof/>
        </w:rPr>
        <w:drawing>
          <wp:inline distT="0" distB="0" distL="0" distR="0" wp14:anchorId="7FCB90F4" wp14:editId="736C887C">
            <wp:extent cx="4389500" cy="1600339"/>
            <wp:effectExtent l="19050" t="19050" r="11430" b="19050"/>
            <wp:docPr id="1671692416"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692416" name="Picture 1" descr="A screenshot of a computer&#10;&#10;Description automatically generated with medium confidence"/>
                    <pic:cNvPicPr/>
                  </pic:nvPicPr>
                  <pic:blipFill>
                    <a:blip r:embed="rId517"/>
                    <a:stretch>
                      <a:fillRect/>
                    </a:stretch>
                  </pic:blipFill>
                  <pic:spPr>
                    <a:xfrm>
                      <a:off x="0" y="0"/>
                      <a:ext cx="4389500" cy="1600339"/>
                    </a:xfrm>
                    <a:prstGeom prst="rect">
                      <a:avLst/>
                    </a:prstGeom>
                    <a:ln w="19050">
                      <a:solidFill>
                        <a:srgbClr val="0070C0"/>
                      </a:solidFill>
                    </a:ln>
                  </pic:spPr>
                </pic:pic>
              </a:graphicData>
            </a:graphic>
          </wp:inline>
        </w:drawing>
      </w:r>
    </w:p>
    <w:p w14:paraId="4D0BE189" w14:textId="46B4F64A" w:rsidR="00231BF7" w:rsidRDefault="00231BF7" w:rsidP="001879BA">
      <w:pPr>
        <w:pStyle w:val="FigureCaption0"/>
      </w:pPr>
      <w:bookmarkStart w:id="5126" w:name="_Toc74053207"/>
      <w:bookmarkStart w:id="5127" w:name="_Toc90644589"/>
      <w:bookmarkStart w:id="5128" w:name="_Toc23016434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33</w:t>
      </w:r>
      <w:r w:rsidR="00764635">
        <w:rPr>
          <w:noProof/>
        </w:rPr>
        <w:fldChar w:fldCharType="end"/>
      </w:r>
      <w:r>
        <w:t>: Subordinations Carried Over Detail Report</w:t>
      </w:r>
      <w:bookmarkEnd w:id="5126"/>
      <w:bookmarkEnd w:id="5127"/>
      <w:bookmarkEnd w:id="5128"/>
    </w:p>
    <w:p w14:paraId="5BD833B3" w14:textId="77777777" w:rsidR="00231BF7" w:rsidRDefault="00231BF7" w:rsidP="001879BA">
      <w:pPr>
        <w:pStyle w:val="BodyText"/>
      </w:pPr>
      <w:r>
        <w:t>To generate this report:</w:t>
      </w:r>
    </w:p>
    <w:p w14:paraId="104443FB" w14:textId="77777777" w:rsidR="00231BF7" w:rsidRDefault="00231BF7" w:rsidP="006C3C3F">
      <w:pPr>
        <w:pStyle w:val="OrderedList"/>
        <w:numPr>
          <w:ilvl w:val="0"/>
          <w:numId w:val="330"/>
        </w:numPr>
        <w:jc w:val="both"/>
      </w:pPr>
      <w:r>
        <w:t xml:space="preserve">Click on the </w:t>
      </w:r>
      <w:r w:rsidRPr="001445BE">
        <w:rPr>
          <w:b/>
        </w:rPr>
        <w:t>report link</w:t>
      </w:r>
      <w:r>
        <w:t xml:space="preserve"> on the left menu and the report search screen will display.</w:t>
      </w:r>
    </w:p>
    <w:p w14:paraId="25F0A184" w14:textId="77777777" w:rsidR="00231BF7" w:rsidRDefault="00231BF7" w:rsidP="006C3C3F">
      <w:pPr>
        <w:pStyle w:val="OrderedList"/>
        <w:numPr>
          <w:ilvl w:val="0"/>
          <w:numId w:val="330"/>
        </w:numPr>
        <w:jc w:val="both"/>
      </w:pPr>
      <w:r>
        <w:t xml:space="preserve">To narrow </w:t>
      </w:r>
      <w:r w:rsidRPr="00560045">
        <w:t>the</w:t>
      </w:r>
      <w:r>
        <w:t xml:space="preserve"> results of your report, you can filter by</w:t>
      </w:r>
      <w:r w:rsidRPr="00EA5C7E">
        <w:t>:</w:t>
      </w:r>
    </w:p>
    <w:p w14:paraId="1B711AAC" w14:textId="5E187BF1" w:rsidR="00231BF7" w:rsidRPr="005A37CE" w:rsidRDefault="00231BF7" w:rsidP="005D5995">
      <w:pPr>
        <w:pStyle w:val="UnorderedListIndent"/>
        <w:jc w:val="both"/>
      </w:pPr>
      <w:r w:rsidRPr="005A37CE">
        <w:t>Product Type (You can also leave this blank to run a report for all product types</w:t>
      </w:r>
      <w:r w:rsidR="00721586">
        <w:t>).</w:t>
      </w:r>
    </w:p>
    <w:p w14:paraId="5D190A88" w14:textId="107F136B" w:rsidR="00231BF7" w:rsidRPr="005A37CE" w:rsidRDefault="00231BF7" w:rsidP="005D5995">
      <w:pPr>
        <w:pStyle w:val="UnorderedListIndent"/>
        <w:jc w:val="both"/>
      </w:pPr>
      <w:r w:rsidRPr="005A37CE">
        <w:t>Period (</w:t>
      </w:r>
      <w:r w:rsidR="00F91C32">
        <w:t>D</w:t>
      </w:r>
      <w:r w:rsidRPr="005A37CE">
        <w:t>ate Range)</w:t>
      </w:r>
    </w:p>
    <w:p w14:paraId="24B5D947" w14:textId="43966F65" w:rsidR="00231BF7" w:rsidRPr="005A37CE" w:rsidRDefault="00231BF7" w:rsidP="006C3C3F">
      <w:pPr>
        <w:pStyle w:val="OrderedList"/>
        <w:numPr>
          <w:ilvl w:val="0"/>
          <w:numId w:val="330"/>
        </w:numPr>
        <w:jc w:val="both"/>
      </w:pPr>
      <w:r w:rsidRPr="005A37CE">
        <w:t xml:space="preserve">To </w:t>
      </w:r>
      <w:r w:rsidRPr="00577A73">
        <w:t>limit</w:t>
      </w:r>
      <w:r w:rsidRPr="005A37CE">
        <w:t xml:space="preserve"> your </w:t>
      </w:r>
      <w:r w:rsidR="007D412C" w:rsidRPr="005A37CE">
        <w:t>report,</w:t>
      </w:r>
      <w:r w:rsidRPr="005A37CE">
        <w:t xml:space="preserve"> if necessary, expand the selection boxes for:</w:t>
      </w:r>
    </w:p>
    <w:p w14:paraId="14E5B194" w14:textId="77777777" w:rsidR="00231BF7" w:rsidRPr="005A37CE" w:rsidRDefault="00231BF7" w:rsidP="007D412C">
      <w:pPr>
        <w:pStyle w:val="UnorderedListIndent"/>
        <w:jc w:val="both"/>
      </w:pPr>
      <w:r w:rsidRPr="005A37CE">
        <w:t>Case Status</w:t>
      </w:r>
    </w:p>
    <w:p w14:paraId="4ADA324A" w14:textId="77777777" w:rsidR="00231BF7" w:rsidRPr="005A37CE" w:rsidRDefault="00231BF7" w:rsidP="005D5995">
      <w:pPr>
        <w:pStyle w:val="UnorderedListIndent"/>
        <w:jc w:val="both"/>
      </w:pPr>
      <w:r w:rsidRPr="005A37CE">
        <w:t>Case Sub-status</w:t>
      </w:r>
    </w:p>
    <w:p w14:paraId="2FC80B37" w14:textId="6AC27D5C" w:rsidR="00231BF7" w:rsidRDefault="00231BF7" w:rsidP="005D5995">
      <w:pPr>
        <w:pStyle w:val="UnorderedListIndent"/>
        <w:jc w:val="both"/>
      </w:pPr>
      <w:r>
        <w:t xml:space="preserve">Click the </w:t>
      </w:r>
      <w:r w:rsidR="00C008B0" w:rsidRPr="00FD571C">
        <w:rPr>
          <w:b/>
          <w:bCs/>
        </w:rPr>
        <w:t>Execute PDF</w:t>
      </w:r>
      <w:r w:rsidR="00AA66BF">
        <w:rPr>
          <w:b/>
          <w:bCs/>
        </w:rPr>
        <w:t>, Execute Excel</w:t>
      </w:r>
      <w:r>
        <w:t xml:space="preserve"> or </w:t>
      </w:r>
      <w:r w:rsidR="00C008B0" w:rsidRPr="00FD571C">
        <w:rPr>
          <w:b/>
          <w:bCs/>
        </w:rPr>
        <w:t xml:space="preserve">Execute </w:t>
      </w:r>
      <w:r w:rsidR="00AA66BF" w:rsidRPr="00FD571C">
        <w:rPr>
          <w:b/>
          <w:bCs/>
        </w:rPr>
        <w:t>CSV</w:t>
      </w:r>
      <w:r>
        <w:t xml:space="preserve"> link.</w:t>
      </w:r>
    </w:p>
    <w:p w14:paraId="77C37DC2" w14:textId="0F9B0BF3" w:rsidR="00231BF7" w:rsidRDefault="008732B9" w:rsidP="001879BA">
      <w:pPr>
        <w:pStyle w:val="BodyText"/>
        <w:rPr>
          <w:noProof/>
        </w:rPr>
      </w:pPr>
      <w:r>
        <w:t>T</w:t>
      </w:r>
      <w:r w:rsidRPr="00F67639">
        <w:t xml:space="preserve">he following </w:t>
      </w:r>
      <w:r>
        <w:t>results</w:t>
      </w:r>
      <w:r w:rsidRPr="00F67639">
        <w:t xml:space="preserve"> are displayed</w:t>
      </w:r>
      <w:r>
        <w:t>:</w:t>
      </w:r>
    </w:p>
    <w:p w14:paraId="21BC6F3E" w14:textId="07349CE3" w:rsidR="00231BF7" w:rsidRDefault="00231BF7" w:rsidP="001879BA">
      <w:pPr>
        <w:pStyle w:val="BodyText"/>
      </w:pPr>
      <w:r>
        <w:t xml:space="preserve">Product Type, FHA Case </w:t>
      </w:r>
      <w:r w:rsidR="00AA66BF">
        <w:t>No</w:t>
      </w:r>
      <w:r>
        <w:t xml:space="preserve">, </w:t>
      </w:r>
      <w:r w:rsidRPr="004D76C0">
        <w:t xml:space="preserve">Loan </w:t>
      </w:r>
      <w:r w:rsidR="00AA66BF">
        <w:t>S</w:t>
      </w:r>
      <w:r w:rsidRPr="004D76C0">
        <w:t xml:space="preserve">key, </w:t>
      </w:r>
      <w:r w:rsidR="00AA66BF">
        <w:t>L</w:t>
      </w:r>
      <w:r w:rsidRPr="004D76C0">
        <w:t xml:space="preserve">ender </w:t>
      </w:r>
      <w:r w:rsidR="00AA66BF">
        <w:t>L</w:t>
      </w:r>
      <w:r w:rsidRPr="004D76C0">
        <w:t xml:space="preserve">oan </w:t>
      </w:r>
      <w:r w:rsidR="00AA66BF">
        <w:t>N</w:t>
      </w:r>
      <w:r w:rsidRPr="004D76C0">
        <w:t>umber, Borrower Name</w:t>
      </w:r>
      <w:r w:rsidR="008273B0" w:rsidRPr="004D76C0">
        <w:t>, Subordination</w:t>
      </w:r>
      <w:r w:rsidRPr="004D76C0">
        <w:t xml:space="preserve"> Status, Timeline Status, Package Received Scheduled Date</w:t>
      </w:r>
      <w:r w:rsidR="008273B0" w:rsidRPr="004D76C0">
        <w:t>, Package</w:t>
      </w:r>
      <w:r w:rsidRPr="004D76C0">
        <w:t xml:space="preserve"> Received Completed Date, and Step Status.</w:t>
      </w:r>
    </w:p>
    <w:p w14:paraId="14065E38" w14:textId="08735987" w:rsidR="00CF4489" w:rsidRDefault="00CF4489" w:rsidP="00CF4489">
      <w:pPr>
        <w:pStyle w:val="Heading3"/>
      </w:pPr>
      <w:r>
        <w:t xml:space="preserve"> </w:t>
      </w:r>
      <w:bookmarkStart w:id="5129" w:name="_Toc230163587"/>
      <w:r>
        <w:t>Tax Amount Report</w:t>
      </w:r>
      <w:bookmarkEnd w:id="5129"/>
    </w:p>
    <w:p w14:paraId="535937F9" w14:textId="4E483118" w:rsidR="00CF4489" w:rsidRDefault="00CF4489" w:rsidP="00CF4489">
      <w:pPr>
        <w:pStyle w:val="BodyText"/>
        <w:rPr>
          <w:lang w:bidi="ar-SA"/>
        </w:rPr>
      </w:pPr>
      <w:r>
        <w:rPr>
          <w:lang w:bidi="ar-SA"/>
        </w:rPr>
        <w:t xml:space="preserve">The Tax Amount Report allows authorized users to view Tax Due Dates for Assigned Loans. </w:t>
      </w:r>
    </w:p>
    <w:p w14:paraId="20C53D0D" w14:textId="275C6F17" w:rsidR="00CF4489" w:rsidRDefault="00CF4489" w:rsidP="00CF4489">
      <w:pPr>
        <w:pStyle w:val="BodyText"/>
        <w:jc w:val="center"/>
        <w:rPr>
          <w:lang w:bidi="ar-SA"/>
        </w:rPr>
      </w:pPr>
      <w:r>
        <w:rPr>
          <w:noProof/>
        </w:rPr>
        <w:drawing>
          <wp:inline distT="0" distB="0" distL="0" distR="0" wp14:anchorId="201E826D" wp14:editId="0EE6629E">
            <wp:extent cx="5189670" cy="2255715"/>
            <wp:effectExtent l="19050" t="19050" r="11430" b="11430"/>
            <wp:docPr id="1501488386"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1488386" name="Picture 1" descr="A screenshot of a computer screen&#10;&#10;Description automatically generated"/>
                    <pic:cNvPicPr/>
                  </pic:nvPicPr>
                  <pic:blipFill>
                    <a:blip r:embed="rId518"/>
                    <a:stretch>
                      <a:fillRect/>
                    </a:stretch>
                  </pic:blipFill>
                  <pic:spPr>
                    <a:xfrm>
                      <a:off x="0" y="0"/>
                      <a:ext cx="5189670" cy="2255715"/>
                    </a:xfrm>
                    <a:prstGeom prst="rect">
                      <a:avLst/>
                    </a:prstGeom>
                    <a:ln w="19050">
                      <a:solidFill>
                        <a:srgbClr val="0070C0"/>
                      </a:solidFill>
                    </a:ln>
                  </pic:spPr>
                </pic:pic>
              </a:graphicData>
            </a:graphic>
          </wp:inline>
        </w:drawing>
      </w:r>
    </w:p>
    <w:p w14:paraId="57887711" w14:textId="52623DAF" w:rsidR="00E24137" w:rsidRPr="007673AA" w:rsidRDefault="00E24137" w:rsidP="00E24137">
      <w:pPr>
        <w:pStyle w:val="FigureCaption0"/>
      </w:pPr>
      <w:bookmarkStart w:id="5130" w:name="_Toc230164349"/>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34</w:t>
      </w:r>
      <w:r w:rsidRPr="007673AA">
        <w:rPr>
          <w:noProof/>
        </w:rPr>
        <w:fldChar w:fldCharType="end"/>
      </w:r>
      <w:r w:rsidRPr="007673AA">
        <w:t xml:space="preserve">: </w:t>
      </w:r>
      <w:r>
        <w:rPr>
          <w:rFonts w:cs="Calibri"/>
          <w:color w:val="000000"/>
        </w:rPr>
        <w:t xml:space="preserve">Tax Amount </w:t>
      </w:r>
      <w:r w:rsidRPr="007673AA">
        <w:t>Report</w:t>
      </w:r>
      <w:bookmarkEnd w:id="5130"/>
      <w:r w:rsidRPr="007673AA">
        <w:t xml:space="preserve"> </w:t>
      </w:r>
    </w:p>
    <w:p w14:paraId="0CAF5D7E" w14:textId="77777777" w:rsidR="00E24137" w:rsidRDefault="00E24137" w:rsidP="00CF4489">
      <w:pPr>
        <w:pStyle w:val="BodyText"/>
        <w:jc w:val="center"/>
        <w:rPr>
          <w:lang w:bidi="ar-SA"/>
        </w:rPr>
      </w:pPr>
    </w:p>
    <w:p w14:paraId="49C3DD49" w14:textId="77777777" w:rsidR="00CF4489" w:rsidRPr="00F85165" w:rsidRDefault="00CF4489" w:rsidP="00CF4489">
      <w:pPr>
        <w:pStyle w:val="BodyText"/>
      </w:pPr>
      <w:r>
        <w:t>To generate this report:</w:t>
      </w:r>
    </w:p>
    <w:p w14:paraId="7A0D10E2" w14:textId="77777777" w:rsidR="00CF4489" w:rsidRDefault="00CF4489" w:rsidP="006C3C3F">
      <w:pPr>
        <w:pStyle w:val="OrderedList"/>
        <w:numPr>
          <w:ilvl w:val="0"/>
          <w:numId w:val="396"/>
        </w:numPr>
        <w:jc w:val="both"/>
      </w:pPr>
      <w:r>
        <w:t xml:space="preserve">Click on the </w:t>
      </w:r>
      <w:r w:rsidRPr="001445BE">
        <w:rPr>
          <w:b/>
        </w:rPr>
        <w:t>report link</w:t>
      </w:r>
      <w:r>
        <w:t xml:space="preserve"> on the left menu and the report search screen will display.</w:t>
      </w:r>
    </w:p>
    <w:p w14:paraId="624DA65C" w14:textId="77777777" w:rsidR="00CF4489" w:rsidRDefault="00CF4489" w:rsidP="006C3C3F">
      <w:pPr>
        <w:pStyle w:val="OrderedList"/>
        <w:numPr>
          <w:ilvl w:val="0"/>
          <w:numId w:val="396"/>
        </w:numPr>
        <w:jc w:val="both"/>
      </w:pPr>
      <w:r>
        <w:t xml:space="preserve">To narrow </w:t>
      </w:r>
      <w:r w:rsidRPr="00560045">
        <w:t>the</w:t>
      </w:r>
      <w:r>
        <w:t xml:space="preserve"> results of your report, you can filter by</w:t>
      </w:r>
      <w:r w:rsidRPr="00EA5C7E">
        <w:t>:</w:t>
      </w:r>
    </w:p>
    <w:p w14:paraId="57F405CA" w14:textId="025DE341" w:rsidR="00CF4489" w:rsidRDefault="00CF4489" w:rsidP="00CF4489">
      <w:pPr>
        <w:pStyle w:val="UnorderedListIndent"/>
        <w:jc w:val="both"/>
      </w:pPr>
      <w:r>
        <w:t xml:space="preserve">FHA Case # </w:t>
      </w:r>
    </w:p>
    <w:p w14:paraId="478F0594" w14:textId="49F99517" w:rsidR="00CF4489" w:rsidRPr="00EC51D2" w:rsidRDefault="00CF4489" w:rsidP="00CF4489">
      <w:pPr>
        <w:pStyle w:val="UnorderedListIndent"/>
        <w:jc w:val="both"/>
      </w:pPr>
      <w:r>
        <w:t xml:space="preserve">State Code  </w:t>
      </w:r>
    </w:p>
    <w:p w14:paraId="54EC3578" w14:textId="77777777" w:rsidR="00CF4489" w:rsidRDefault="00CF4489" w:rsidP="00CF4489">
      <w:pPr>
        <w:pStyle w:val="UnorderedListIndent"/>
        <w:jc w:val="both"/>
      </w:pPr>
      <w:r>
        <w:t xml:space="preserve">Payment Status </w:t>
      </w:r>
    </w:p>
    <w:p w14:paraId="4F21B7B5" w14:textId="2F2FB980" w:rsidR="00CF4489" w:rsidRDefault="00CF4489" w:rsidP="00CF4489">
      <w:pPr>
        <w:pStyle w:val="UnorderedListIndent"/>
        <w:jc w:val="both"/>
      </w:pPr>
      <w:r>
        <w:t xml:space="preserve">Tax Authority Name </w:t>
      </w:r>
    </w:p>
    <w:p w14:paraId="4A2980A6" w14:textId="77777777" w:rsidR="00CF4489" w:rsidRDefault="00CF4489" w:rsidP="00CF4489">
      <w:pPr>
        <w:pStyle w:val="UnorderedListIndent"/>
        <w:numPr>
          <w:ilvl w:val="0"/>
          <w:numId w:val="0"/>
        </w:numPr>
        <w:ind w:left="1440"/>
        <w:jc w:val="both"/>
      </w:pPr>
    </w:p>
    <w:p w14:paraId="6B5D2065" w14:textId="71A48225" w:rsidR="00CF4489" w:rsidRPr="00EC51D2" w:rsidRDefault="00CF4489" w:rsidP="006C3C3F">
      <w:pPr>
        <w:pStyle w:val="UnorderedListIndent"/>
        <w:numPr>
          <w:ilvl w:val="0"/>
          <w:numId w:val="396"/>
        </w:numPr>
        <w:jc w:val="both"/>
      </w:pPr>
      <w:r w:rsidRPr="00EC51D2">
        <w:t xml:space="preserve">To limit your report, if necessary, expand the </w:t>
      </w:r>
      <w:r w:rsidRPr="00BC750E">
        <w:t>selection</w:t>
      </w:r>
      <w:r w:rsidRPr="00EC51D2">
        <w:t xml:space="preserve"> boxes for:</w:t>
      </w:r>
    </w:p>
    <w:p w14:paraId="5308BB1D" w14:textId="77777777" w:rsidR="00CF4489" w:rsidRDefault="00CF4489" w:rsidP="00CF4489">
      <w:pPr>
        <w:pStyle w:val="UnorderedListIndent"/>
        <w:jc w:val="both"/>
      </w:pPr>
      <w:r>
        <w:t>Delinquent Date Installment</w:t>
      </w:r>
    </w:p>
    <w:p w14:paraId="0BADB9E9" w14:textId="03DA48BC" w:rsidR="00CF4489" w:rsidRPr="00EC51D2" w:rsidRDefault="00CF4489" w:rsidP="00CF4489">
      <w:pPr>
        <w:pStyle w:val="UnorderedListIndent"/>
        <w:jc w:val="both"/>
      </w:pPr>
      <w:r>
        <w:t>Discount Date Installment</w:t>
      </w:r>
    </w:p>
    <w:p w14:paraId="22C1DC1D" w14:textId="21B24830" w:rsidR="00CF4489" w:rsidRDefault="00CF4489" w:rsidP="00CF4489">
      <w:pPr>
        <w:pStyle w:val="UnorderedListIndent"/>
        <w:jc w:val="both"/>
      </w:pPr>
      <w:r>
        <w:t xml:space="preserve">ELD Date Installment </w:t>
      </w:r>
    </w:p>
    <w:p w14:paraId="62D72D9A" w14:textId="6D1C3508" w:rsidR="00CF4489" w:rsidRPr="00EC51D2" w:rsidRDefault="00CF4489" w:rsidP="00CF4489">
      <w:pPr>
        <w:pStyle w:val="UnorderedListIndent"/>
        <w:jc w:val="both"/>
      </w:pPr>
      <w:r>
        <w:t xml:space="preserve">Created Date </w:t>
      </w:r>
    </w:p>
    <w:p w14:paraId="02260E6B" w14:textId="12E734A2" w:rsidR="00CF4489" w:rsidRDefault="00CF4489" w:rsidP="006C3C3F">
      <w:pPr>
        <w:pStyle w:val="OrderedList"/>
        <w:numPr>
          <w:ilvl w:val="0"/>
          <w:numId w:val="396"/>
        </w:numPr>
        <w:jc w:val="both"/>
        <w:rPr>
          <w:noProof/>
        </w:rPr>
      </w:pPr>
      <w:r>
        <w:t xml:space="preserve">Click the </w:t>
      </w:r>
      <w:r w:rsidRPr="00C008B0">
        <w:rPr>
          <w:b/>
        </w:rPr>
        <w:t xml:space="preserve">Execute </w:t>
      </w:r>
      <w:r>
        <w:rPr>
          <w:b/>
        </w:rPr>
        <w:t xml:space="preserve">Excel or Execute CSV </w:t>
      </w:r>
      <w:r>
        <w:t>link.</w:t>
      </w:r>
    </w:p>
    <w:p w14:paraId="0903D619" w14:textId="4A262033" w:rsidR="00CF4489" w:rsidRDefault="008732B9" w:rsidP="00CF4489">
      <w:pPr>
        <w:pStyle w:val="BodyText"/>
        <w:rPr>
          <w:noProof/>
        </w:rPr>
      </w:pPr>
      <w:r>
        <w:t>T</w:t>
      </w:r>
      <w:r w:rsidRPr="00F67639">
        <w:t xml:space="preserve">he following </w:t>
      </w:r>
      <w:r>
        <w:t>results</w:t>
      </w:r>
      <w:r w:rsidRPr="00F67639">
        <w:t xml:space="preserve"> are displayed</w:t>
      </w:r>
      <w:r>
        <w:t>:</w:t>
      </w:r>
    </w:p>
    <w:p w14:paraId="52841A26" w14:textId="42903345" w:rsidR="00E11947" w:rsidRDefault="00385A06" w:rsidP="005254A5">
      <w:pPr>
        <w:pStyle w:val="BodyText"/>
      </w:pPr>
      <w:r w:rsidRPr="008C5ECF">
        <w:t>Tax Authority Name</w:t>
      </w:r>
      <w:r w:rsidR="00CF4489" w:rsidRPr="008C5ECF">
        <w:t xml:space="preserve">, </w:t>
      </w:r>
      <w:r w:rsidRPr="008C5ECF">
        <w:t>Tax Authority Type</w:t>
      </w:r>
      <w:r w:rsidR="00CF4489" w:rsidRPr="008C5ECF">
        <w:t>, C</w:t>
      </w:r>
      <w:r w:rsidRPr="008C5ECF">
        <w:t>ustomer Number</w:t>
      </w:r>
      <w:r w:rsidR="00CF4489" w:rsidRPr="008C5ECF">
        <w:t xml:space="preserve">, </w:t>
      </w:r>
      <w:r w:rsidR="0031679B">
        <w:t>FHA Case</w:t>
      </w:r>
      <w:r w:rsidR="00AA66BF">
        <w:t xml:space="preserve"> No</w:t>
      </w:r>
      <w:r w:rsidR="0031679B">
        <w:t xml:space="preserve">, </w:t>
      </w:r>
      <w:r w:rsidRPr="008C5ECF">
        <w:t>Cont</w:t>
      </w:r>
      <w:r w:rsidR="003B108B" w:rsidRPr="008C5ECF">
        <w:t>r</w:t>
      </w:r>
      <w:r w:rsidRPr="008C5ECF">
        <w:t>act</w:t>
      </w:r>
      <w:r w:rsidR="0031679B">
        <w:t>/</w:t>
      </w:r>
      <w:r w:rsidRPr="008C5ECF">
        <w:t>Order Number</w:t>
      </w:r>
      <w:r w:rsidR="00CF4489" w:rsidRPr="008C5ECF">
        <w:t xml:space="preserve">, </w:t>
      </w:r>
      <w:r w:rsidRPr="008C5ECF">
        <w:t>Cont</w:t>
      </w:r>
      <w:r w:rsidR="003B108B" w:rsidRPr="008C5ECF">
        <w:t>r</w:t>
      </w:r>
      <w:r w:rsidRPr="008C5ECF">
        <w:t>act</w:t>
      </w:r>
      <w:r w:rsidR="0031679B">
        <w:t>/</w:t>
      </w:r>
      <w:r w:rsidRPr="008C5ECF">
        <w:t>Order Suffix</w:t>
      </w:r>
      <w:r w:rsidR="00CF4489" w:rsidRPr="008C5ECF">
        <w:t xml:space="preserve">, </w:t>
      </w:r>
      <w:r w:rsidRPr="008C5ECF">
        <w:t>Pending Apportionment</w:t>
      </w:r>
      <w:r w:rsidR="0031679B">
        <w:t>/</w:t>
      </w:r>
      <w:r w:rsidRPr="008C5ECF">
        <w:t>Hit Code</w:t>
      </w:r>
      <w:r w:rsidR="00CF4489" w:rsidRPr="008C5ECF">
        <w:t xml:space="preserve">, </w:t>
      </w:r>
      <w:r w:rsidRPr="008C5ECF">
        <w:t>Exemption Code</w:t>
      </w:r>
      <w:r w:rsidR="00CF4489" w:rsidRPr="008C5ECF">
        <w:t xml:space="preserve">, </w:t>
      </w:r>
      <w:r w:rsidRPr="008C5ECF">
        <w:t>State Code</w:t>
      </w:r>
      <w:r w:rsidR="00CF4489" w:rsidRPr="008C5ECF">
        <w:t xml:space="preserve">, </w:t>
      </w:r>
      <w:r w:rsidRPr="008C5ECF">
        <w:t>County Code</w:t>
      </w:r>
      <w:r w:rsidR="00CF4489" w:rsidRPr="008C5ECF">
        <w:t xml:space="preserve">, </w:t>
      </w:r>
      <w:r w:rsidRPr="008C5ECF">
        <w:t xml:space="preserve">First Installment Payment Status, First Installment Tax Amount, First Installment Delinquent Date, Second Installment Payment Status, Second Installment Tax Amount, </w:t>
      </w:r>
      <w:r w:rsidR="008045A1" w:rsidRPr="008C5ECF">
        <w:t xml:space="preserve">Second Installment Delinquent Date, Third Installment Payment Status, Third Installment Tax Amount, Third Installment Delinquent Date, Fourth Installment Payment Status, Fourth Installment Tax Amount, Fourth Installment Delinquent Date, Total Tax Amount, Discounted Total Tax Amount, Tax Identification Number, Reference Number, Prior Year Delinquency Indicator, Service Bureau Customer Number, Number of Installments, Current Installment, and Create Date. </w:t>
      </w:r>
    </w:p>
    <w:p w14:paraId="4BD1F2FF" w14:textId="1A88D7FF" w:rsidR="00E11947" w:rsidRDefault="00E11947" w:rsidP="00E11947">
      <w:pPr>
        <w:pStyle w:val="Heading3"/>
      </w:pPr>
      <w:bookmarkStart w:id="5131" w:name="_Toc230163588"/>
      <w:r>
        <w:t>Tax Payment Report</w:t>
      </w:r>
      <w:bookmarkEnd w:id="5131"/>
    </w:p>
    <w:p w14:paraId="50640BC9" w14:textId="10A08CC1" w:rsidR="00E11947" w:rsidRDefault="00E11947" w:rsidP="00E11947">
      <w:pPr>
        <w:pStyle w:val="BodyText"/>
        <w:rPr>
          <w:rStyle w:val="ui-provider"/>
          <w:rFonts w:eastAsiaTheme="majorEastAsia"/>
        </w:rPr>
      </w:pPr>
      <w:r>
        <w:rPr>
          <w:lang w:bidi="ar-SA"/>
        </w:rPr>
        <w:t xml:space="preserve">The Tax Payment Report allows authorized users to view Tax Payments for Assigned Loans </w:t>
      </w:r>
      <w:r w:rsidR="00645A7C">
        <w:rPr>
          <w:rStyle w:val="ui-provider"/>
          <w:rFonts w:eastAsiaTheme="majorEastAsia"/>
        </w:rPr>
        <w:t>and Tax Payments associated with the Agency Header File.</w:t>
      </w:r>
    </w:p>
    <w:p w14:paraId="023DF66D" w14:textId="77777777" w:rsidR="00645A7C" w:rsidRDefault="00645A7C" w:rsidP="00E11947">
      <w:pPr>
        <w:pStyle w:val="BodyText"/>
        <w:rPr>
          <w:lang w:bidi="ar-SA"/>
        </w:rPr>
      </w:pPr>
    </w:p>
    <w:p w14:paraId="2884689D" w14:textId="77D4C5BD" w:rsidR="00645A7C" w:rsidRPr="00645A7C" w:rsidRDefault="00645A7C" w:rsidP="00645A7C">
      <w:pPr>
        <w:spacing w:after="0" w:line="240" w:lineRule="auto"/>
        <w:rPr>
          <w:rFonts w:ascii="Times New Roman" w:eastAsia="Times New Roman" w:hAnsi="Times New Roman"/>
          <w:sz w:val="24"/>
          <w:szCs w:val="24"/>
        </w:rPr>
      </w:pPr>
      <w:r w:rsidRPr="00645A7C">
        <w:rPr>
          <w:rFonts w:ascii="Times New Roman" w:eastAsia="Times New Roman" w:hAnsi="Times New Roman"/>
          <w:noProof/>
          <w:sz w:val="24"/>
          <w:szCs w:val="24"/>
        </w:rPr>
        <w:drawing>
          <wp:inline distT="0" distB="0" distL="0" distR="0" wp14:anchorId="231645E7" wp14:editId="5EDC7799">
            <wp:extent cx="5943600" cy="2969260"/>
            <wp:effectExtent l="19050" t="19050" r="19050" b="21590"/>
            <wp:docPr id="33456729" name="Picture 1" descr="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image"/>
                    <pic:cNvPicPr>
                      <a:picLocks noChangeAspect="1" noChangeArrowheads="1"/>
                    </pic:cNvPicPr>
                  </pic:nvPicPr>
                  <pic:blipFill>
                    <a:blip r:embed="rId519">
                      <a:extLst>
                        <a:ext uri="{28A0092B-C50C-407E-A947-70E740481C1C}">
                          <a14:useLocalDpi xmlns:a14="http://schemas.microsoft.com/office/drawing/2010/main" val="0"/>
                        </a:ext>
                      </a:extLst>
                    </a:blip>
                    <a:srcRect/>
                    <a:stretch>
                      <a:fillRect/>
                    </a:stretch>
                  </pic:blipFill>
                  <pic:spPr bwMode="auto">
                    <a:xfrm>
                      <a:off x="0" y="0"/>
                      <a:ext cx="5943600" cy="2969260"/>
                    </a:xfrm>
                    <a:prstGeom prst="rect">
                      <a:avLst/>
                    </a:prstGeom>
                    <a:noFill/>
                    <a:ln w="19050">
                      <a:solidFill>
                        <a:srgbClr val="0070C0"/>
                      </a:solidFill>
                    </a:ln>
                  </pic:spPr>
                </pic:pic>
              </a:graphicData>
            </a:graphic>
          </wp:inline>
        </w:drawing>
      </w:r>
    </w:p>
    <w:p w14:paraId="4D5EEB07" w14:textId="534D76A4" w:rsidR="00E24137" w:rsidRPr="007673AA" w:rsidRDefault="00E24137" w:rsidP="00E24137">
      <w:pPr>
        <w:pStyle w:val="FigureCaption0"/>
      </w:pPr>
      <w:bookmarkStart w:id="5132" w:name="_Toc230164350"/>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35</w:t>
      </w:r>
      <w:r w:rsidRPr="007673AA">
        <w:rPr>
          <w:noProof/>
        </w:rPr>
        <w:fldChar w:fldCharType="end"/>
      </w:r>
      <w:r w:rsidRPr="007673AA">
        <w:t xml:space="preserve">: </w:t>
      </w:r>
      <w:r>
        <w:rPr>
          <w:rFonts w:cs="Calibri"/>
          <w:color w:val="000000"/>
        </w:rPr>
        <w:t xml:space="preserve">Tax Payment </w:t>
      </w:r>
      <w:r w:rsidRPr="007673AA">
        <w:t>Report</w:t>
      </w:r>
      <w:bookmarkEnd w:id="5132"/>
      <w:r w:rsidRPr="007673AA">
        <w:t xml:space="preserve"> </w:t>
      </w:r>
    </w:p>
    <w:p w14:paraId="08CFD569" w14:textId="77777777" w:rsidR="00E11947" w:rsidRPr="00F85165" w:rsidRDefault="00E11947" w:rsidP="00E11947">
      <w:pPr>
        <w:pStyle w:val="BodyText"/>
      </w:pPr>
      <w:r>
        <w:t>To generate this report:</w:t>
      </w:r>
    </w:p>
    <w:p w14:paraId="283ACED3" w14:textId="77777777" w:rsidR="00E11947" w:rsidRDefault="00E11947" w:rsidP="006C3C3F">
      <w:pPr>
        <w:pStyle w:val="OrderedList"/>
        <w:numPr>
          <w:ilvl w:val="0"/>
          <w:numId w:val="441"/>
        </w:numPr>
        <w:jc w:val="both"/>
      </w:pPr>
      <w:r>
        <w:t xml:space="preserve">Click on the </w:t>
      </w:r>
      <w:r w:rsidRPr="001445BE">
        <w:rPr>
          <w:b/>
        </w:rPr>
        <w:t>report link</w:t>
      </w:r>
      <w:r>
        <w:t xml:space="preserve"> on the left menu and the report search screen will display.</w:t>
      </w:r>
    </w:p>
    <w:p w14:paraId="731D3889" w14:textId="77777777" w:rsidR="00E11947" w:rsidRDefault="00E11947" w:rsidP="006C3C3F">
      <w:pPr>
        <w:pStyle w:val="OrderedList"/>
        <w:numPr>
          <w:ilvl w:val="0"/>
          <w:numId w:val="441"/>
        </w:numPr>
        <w:jc w:val="both"/>
      </w:pPr>
      <w:r>
        <w:t xml:space="preserve">To narrow </w:t>
      </w:r>
      <w:r w:rsidRPr="00560045">
        <w:t>the</w:t>
      </w:r>
      <w:r>
        <w:t xml:space="preserve"> results of your report, you can filter by</w:t>
      </w:r>
      <w:r w:rsidRPr="00EA5C7E">
        <w:t>:</w:t>
      </w:r>
    </w:p>
    <w:p w14:paraId="430ECF57" w14:textId="77777777" w:rsidR="00E11947" w:rsidRDefault="00E11947" w:rsidP="00E11947">
      <w:pPr>
        <w:pStyle w:val="UnorderedListIndent"/>
        <w:jc w:val="both"/>
      </w:pPr>
      <w:r>
        <w:t xml:space="preserve">FHA Case # </w:t>
      </w:r>
    </w:p>
    <w:p w14:paraId="2A3501EA" w14:textId="6C70BF00" w:rsidR="00E11947" w:rsidRPr="00EC51D2" w:rsidRDefault="00645A7C" w:rsidP="00E11947">
      <w:pPr>
        <w:pStyle w:val="UnorderedListIndent"/>
        <w:jc w:val="both"/>
      </w:pPr>
      <w:r>
        <w:t>Loan Skey</w:t>
      </w:r>
    </w:p>
    <w:p w14:paraId="4E974885" w14:textId="4E09FE22" w:rsidR="00E11947" w:rsidRDefault="00645A7C" w:rsidP="00E11947">
      <w:pPr>
        <w:pStyle w:val="UnorderedListIndent"/>
        <w:jc w:val="both"/>
      </w:pPr>
      <w:r>
        <w:t>Number of Installments</w:t>
      </w:r>
    </w:p>
    <w:p w14:paraId="1CC60058" w14:textId="5BB40A46" w:rsidR="00E11947" w:rsidRDefault="00645A7C" w:rsidP="00E11947">
      <w:pPr>
        <w:pStyle w:val="UnorderedListIndent"/>
        <w:jc w:val="both"/>
      </w:pPr>
      <w:r>
        <w:t>Delinquency Status</w:t>
      </w:r>
    </w:p>
    <w:p w14:paraId="1A7CC845" w14:textId="5059C00C" w:rsidR="00EE5227" w:rsidRDefault="00EE5227" w:rsidP="00E11947">
      <w:pPr>
        <w:pStyle w:val="UnorderedListIndent"/>
        <w:jc w:val="both"/>
      </w:pPr>
      <w:r>
        <w:t>Tax Year</w:t>
      </w:r>
    </w:p>
    <w:p w14:paraId="7307E444" w14:textId="77777777" w:rsidR="00E11947" w:rsidRDefault="00E11947" w:rsidP="00E11947">
      <w:pPr>
        <w:pStyle w:val="UnorderedListIndent"/>
        <w:numPr>
          <w:ilvl w:val="0"/>
          <w:numId w:val="0"/>
        </w:numPr>
        <w:ind w:left="1440"/>
        <w:jc w:val="both"/>
      </w:pPr>
    </w:p>
    <w:p w14:paraId="10CCFCAB" w14:textId="77777777" w:rsidR="00E11947" w:rsidRPr="00EC51D2" w:rsidRDefault="00E11947" w:rsidP="006C3C3F">
      <w:pPr>
        <w:pStyle w:val="UnorderedListIndent"/>
        <w:numPr>
          <w:ilvl w:val="0"/>
          <w:numId w:val="441"/>
        </w:numPr>
        <w:jc w:val="both"/>
      </w:pPr>
      <w:r w:rsidRPr="00EC51D2">
        <w:t xml:space="preserve">To limit your report, if necessary, expand the </w:t>
      </w:r>
      <w:r w:rsidRPr="00BC750E">
        <w:t>selection</w:t>
      </w:r>
      <w:r w:rsidRPr="00EC51D2">
        <w:t xml:space="preserve"> boxes for:</w:t>
      </w:r>
    </w:p>
    <w:p w14:paraId="0826CD4D" w14:textId="77777777" w:rsidR="00EE5227" w:rsidRPr="00E24137" w:rsidRDefault="00EE5227" w:rsidP="00EE5227">
      <w:pPr>
        <w:pStyle w:val="UnorderedListIndent"/>
        <w:jc w:val="both"/>
      </w:pPr>
      <w:r w:rsidRPr="00C06B71">
        <w:t>First Installment Delinquency Date (mmdd)</w:t>
      </w:r>
    </w:p>
    <w:p w14:paraId="5C6808A4" w14:textId="77777777" w:rsidR="00EE5227" w:rsidRPr="00EE5227" w:rsidRDefault="00EE5227" w:rsidP="00E24137">
      <w:pPr>
        <w:pStyle w:val="UnorderedListIndent"/>
        <w:jc w:val="both"/>
      </w:pPr>
      <w:r w:rsidRPr="00EE5227">
        <w:t>Second Installment Delinquency Date (mmdd)</w:t>
      </w:r>
    </w:p>
    <w:p w14:paraId="1E2071F8" w14:textId="77777777" w:rsidR="00EE5227" w:rsidRPr="00EE5227" w:rsidRDefault="00EE5227" w:rsidP="00E24137">
      <w:pPr>
        <w:pStyle w:val="UnorderedListIndent"/>
        <w:jc w:val="both"/>
      </w:pPr>
      <w:r w:rsidRPr="00EE5227">
        <w:t>Third Installment Delinquency Date (mmdd)</w:t>
      </w:r>
    </w:p>
    <w:p w14:paraId="5DC0EA45" w14:textId="77777777" w:rsidR="00EE5227" w:rsidRPr="00EE5227" w:rsidRDefault="00EE5227" w:rsidP="00E24137">
      <w:pPr>
        <w:pStyle w:val="UnorderedListIndent"/>
        <w:jc w:val="both"/>
      </w:pPr>
      <w:r w:rsidRPr="00EE5227">
        <w:t>Fourth Installment Delinquency Date (mmdd)</w:t>
      </w:r>
    </w:p>
    <w:p w14:paraId="4CE8353A" w14:textId="77777777" w:rsidR="00EE5227" w:rsidRPr="00EE5227" w:rsidRDefault="00EE5227" w:rsidP="00E24137">
      <w:pPr>
        <w:pStyle w:val="UnorderedListIndent"/>
        <w:jc w:val="both"/>
      </w:pPr>
      <w:r w:rsidRPr="00EE5227">
        <w:t>Tax Authority Name</w:t>
      </w:r>
    </w:p>
    <w:p w14:paraId="034EDBF3" w14:textId="77777777" w:rsidR="00EE5227" w:rsidRPr="00EE5227" w:rsidRDefault="00EE5227" w:rsidP="00E24137">
      <w:pPr>
        <w:pStyle w:val="UnorderedListIndent"/>
        <w:jc w:val="both"/>
      </w:pPr>
      <w:r w:rsidRPr="00EE5227">
        <w:t>Tax Authority Name</w:t>
      </w:r>
    </w:p>
    <w:p w14:paraId="03589FA5" w14:textId="77777777" w:rsidR="00EE5227" w:rsidRPr="00EE5227" w:rsidRDefault="00EE5227" w:rsidP="00E24137">
      <w:pPr>
        <w:pStyle w:val="UnorderedListIndent"/>
        <w:jc w:val="both"/>
      </w:pPr>
      <w:r w:rsidRPr="00EE5227">
        <w:t>Post Date</w:t>
      </w:r>
    </w:p>
    <w:p w14:paraId="79F1306B" w14:textId="77777777" w:rsidR="00EE5227" w:rsidRPr="00EE5227" w:rsidRDefault="00EE5227" w:rsidP="00E24137">
      <w:pPr>
        <w:pStyle w:val="UnorderedListIndent"/>
        <w:jc w:val="both"/>
      </w:pPr>
      <w:r w:rsidRPr="00EE5227">
        <w:t>Created Date.</w:t>
      </w:r>
    </w:p>
    <w:p w14:paraId="2323F773" w14:textId="77777777" w:rsidR="00E11947" w:rsidRDefault="00E11947" w:rsidP="006C3C3F">
      <w:pPr>
        <w:pStyle w:val="OrderedList"/>
        <w:numPr>
          <w:ilvl w:val="0"/>
          <w:numId w:val="441"/>
        </w:numPr>
        <w:jc w:val="both"/>
        <w:rPr>
          <w:noProof/>
        </w:rPr>
      </w:pPr>
      <w:r>
        <w:t xml:space="preserve">Click the </w:t>
      </w:r>
      <w:r w:rsidRPr="00C008B0">
        <w:rPr>
          <w:b/>
        </w:rPr>
        <w:t xml:space="preserve">Execute </w:t>
      </w:r>
      <w:r>
        <w:rPr>
          <w:b/>
        </w:rPr>
        <w:t xml:space="preserve">Excel or Execute CSV </w:t>
      </w:r>
      <w:r>
        <w:t>link.</w:t>
      </w:r>
    </w:p>
    <w:p w14:paraId="35D8B4D2" w14:textId="33AE23D6" w:rsidR="00E11947" w:rsidRDefault="008732B9" w:rsidP="00E11947">
      <w:pPr>
        <w:pStyle w:val="BodyText"/>
        <w:rPr>
          <w:noProof/>
        </w:rPr>
      </w:pPr>
      <w:r>
        <w:t>T</w:t>
      </w:r>
      <w:r w:rsidRPr="00F67639">
        <w:t xml:space="preserve">he following </w:t>
      </w:r>
      <w:r>
        <w:t>results</w:t>
      </w:r>
      <w:r w:rsidRPr="00F67639">
        <w:t xml:space="preserve"> are displayed</w:t>
      </w:r>
      <w:r>
        <w:t>:</w:t>
      </w:r>
    </w:p>
    <w:p w14:paraId="37A74C53" w14:textId="310BB7D5" w:rsidR="00E11947" w:rsidRDefault="00F46F4E" w:rsidP="005254A5">
      <w:pPr>
        <w:pStyle w:val="BodyText"/>
        <w:rPr>
          <w:rStyle w:val="ui-provider"/>
          <w:rFonts w:eastAsiaTheme="majorEastAsia"/>
        </w:rPr>
      </w:pPr>
      <w:r>
        <w:rPr>
          <w:rStyle w:val="ui-provider"/>
          <w:rFonts w:eastAsiaTheme="majorEastAsia"/>
        </w:rPr>
        <w:t xml:space="preserve">Status Code Customer Number, FHA Case </w:t>
      </w:r>
      <w:r w:rsidR="00AA66BF">
        <w:rPr>
          <w:rStyle w:val="ui-provider"/>
          <w:rFonts w:eastAsiaTheme="majorEastAsia"/>
        </w:rPr>
        <w:t>No</w:t>
      </w:r>
      <w:r>
        <w:rPr>
          <w:rStyle w:val="ui-provider"/>
          <w:rFonts w:eastAsiaTheme="majorEastAsia"/>
        </w:rPr>
        <w:t>, Loan Skey, Area Service Center Code, Taxing Authority Number, Taxing Authority Name, Tax Identification Number, Pending Apportionment/Hit Code, Contract/Order Number, Contract/Order Suffix, Service Type, Borrower Name, Property Street Number/Name, Property City, Property State Abbreviated, Property Zip Code, Legal Description, Lien Status Code, Delinquency, Search Date, Post Date, Taxable Year, 1st Installment Delinquency Date, 2nd Installment Delinquency Date, 3rd Installment Delinquency Date, 4th Installment Delinquency Date, Number of Installments, Delinquent Age, Bill Type, Tax Bill Number, First Installment Amount, Second Installment Amount, Third Installment Amount, Fourth Installment Amount, Total Installment Amount, First Redeem Amount, First Redeem Thru Date, Second Redeem Amount, Second Redeem Thru Date, Third Redeem Amount, Third Redeem Thru Date, Pay Plan, Lien Note Code, Criticality Flag, Agency Tax Type, and Create Date</w:t>
      </w:r>
    </w:p>
    <w:p w14:paraId="3CC877B4" w14:textId="5597E66C" w:rsidR="0095208E" w:rsidRDefault="0095208E" w:rsidP="0095208E">
      <w:pPr>
        <w:pStyle w:val="Heading3"/>
      </w:pPr>
      <w:bookmarkStart w:id="5133" w:name="_Toc230163589"/>
      <w:r>
        <w:t>Timeline Activity Report</w:t>
      </w:r>
      <w:bookmarkEnd w:id="5133"/>
    </w:p>
    <w:p w14:paraId="1800D669" w14:textId="6B96C296" w:rsidR="0095208E" w:rsidRDefault="0095208E" w:rsidP="0095208E">
      <w:pPr>
        <w:pStyle w:val="BodyText"/>
        <w:rPr>
          <w:lang w:bidi="ar-SA"/>
        </w:rPr>
      </w:pPr>
      <w:r>
        <w:rPr>
          <w:lang w:bidi="ar-SA"/>
        </w:rPr>
        <w:t>The Timeline Activity Report allows authorized users to view Assigned and Endorsed Timelines that have a HUD</w:t>
      </w:r>
      <w:r w:rsidR="00F35BC7">
        <w:rPr>
          <w:lang w:bidi="ar-SA"/>
        </w:rPr>
        <w:t>,</w:t>
      </w:r>
      <w:r w:rsidR="00272387">
        <w:rPr>
          <w:lang w:bidi="ar-SA"/>
        </w:rPr>
        <w:t xml:space="preserve"> </w:t>
      </w:r>
      <w:r>
        <w:rPr>
          <w:lang w:bidi="ar-SA"/>
        </w:rPr>
        <w:t>HUD Contractor</w:t>
      </w:r>
      <w:r w:rsidR="00AF4260">
        <w:rPr>
          <w:lang w:bidi="ar-SA"/>
        </w:rPr>
        <w:t xml:space="preserve">, </w:t>
      </w:r>
      <w:r w:rsidR="00F35BC7">
        <w:rPr>
          <w:lang w:bidi="ar-SA"/>
        </w:rPr>
        <w:t xml:space="preserve">and </w:t>
      </w:r>
      <w:r w:rsidR="00AF4260">
        <w:rPr>
          <w:lang w:bidi="ar-SA"/>
        </w:rPr>
        <w:t xml:space="preserve">certain timelines with a </w:t>
      </w:r>
      <w:r w:rsidR="00F35BC7">
        <w:rPr>
          <w:lang w:bidi="ar-SA"/>
        </w:rPr>
        <w:t xml:space="preserve">Servicer </w:t>
      </w:r>
      <w:r>
        <w:rPr>
          <w:lang w:bidi="ar-SA"/>
        </w:rPr>
        <w:t>Step group</w:t>
      </w:r>
      <w:r w:rsidR="000E13C3">
        <w:rPr>
          <w:lang w:bidi="ar-SA"/>
        </w:rPr>
        <w:t>.</w:t>
      </w:r>
      <w:r w:rsidR="00F35BC7">
        <w:rPr>
          <w:lang w:bidi="ar-SA"/>
        </w:rPr>
        <w:t xml:space="preserve"> </w:t>
      </w:r>
      <w:r w:rsidR="00AF4260">
        <w:rPr>
          <w:lang w:bidi="ar-SA"/>
        </w:rPr>
        <w:t>Endorsed Timelines that contain only Step group Servicer are excluded from the report results.</w:t>
      </w:r>
    </w:p>
    <w:p w14:paraId="4E0A2220" w14:textId="4A4606FB" w:rsidR="00226F73" w:rsidRDefault="00226F73" w:rsidP="001A1128">
      <w:pPr>
        <w:pStyle w:val="BodyText"/>
        <w:jc w:val="center"/>
        <w:rPr>
          <w:noProof/>
        </w:rPr>
      </w:pPr>
      <w:r>
        <w:rPr>
          <w:noProof/>
        </w:rPr>
        <w:drawing>
          <wp:inline distT="0" distB="0" distL="0" distR="0" wp14:anchorId="7B869E33" wp14:editId="7670149E">
            <wp:extent cx="4322455" cy="3172571"/>
            <wp:effectExtent l="19050" t="19050" r="20955" b="27940"/>
            <wp:docPr id="17441497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414973" name=""/>
                    <pic:cNvPicPr/>
                  </pic:nvPicPr>
                  <pic:blipFill>
                    <a:blip r:embed="rId520"/>
                    <a:stretch>
                      <a:fillRect/>
                    </a:stretch>
                  </pic:blipFill>
                  <pic:spPr>
                    <a:xfrm>
                      <a:off x="0" y="0"/>
                      <a:ext cx="4336222" cy="3182675"/>
                    </a:xfrm>
                    <a:prstGeom prst="rect">
                      <a:avLst/>
                    </a:prstGeom>
                    <a:ln w="19050">
                      <a:solidFill>
                        <a:srgbClr val="0070C0"/>
                      </a:solidFill>
                    </a:ln>
                  </pic:spPr>
                </pic:pic>
              </a:graphicData>
            </a:graphic>
          </wp:inline>
        </w:drawing>
      </w:r>
    </w:p>
    <w:p w14:paraId="169914D2" w14:textId="11D675D4" w:rsidR="0095208E" w:rsidRDefault="0095208E" w:rsidP="00942841">
      <w:pPr>
        <w:pStyle w:val="BodyText"/>
        <w:jc w:val="center"/>
        <w:rPr>
          <w:lang w:bidi="ar-SA"/>
        </w:rPr>
      </w:pPr>
    </w:p>
    <w:p w14:paraId="1C25BDC7" w14:textId="6026D19E" w:rsidR="00E24137" w:rsidRPr="007673AA" w:rsidRDefault="00E24137" w:rsidP="00E24137">
      <w:pPr>
        <w:pStyle w:val="FigureCaption0"/>
      </w:pPr>
      <w:bookmarkStart w:id="5134" w:name="_Toc230164351"/>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36</w:t>
      </w:r>
      <w:r w:rsidRPr="007673AA">
        <w:rPr>
          <w:noProof/>
        </w:rPr>
        <w:fldChar w:fldCharType="end"/>
      </w:r>
      <w:r w:rsidRPr="007673AA">
        <w:t xml:space="preserve">: </w:t>
      </w:r>
      <w:r>
        <w:rPr>
          <w:rFonts w:cs="Calibri"/>
          <w:color w:val="000000"/>
        </w:rPr>
        <w:t xml:space="preserve">Timeline Activity </w:t>
      </w:r>
      <w:r w:rsidRPr="007673AA">
        <w:t>Report</w:t>
      </w:r>
      <w:bookmarkEnd w:id="5134"/>
      <w:r w:rsidRPr="007673AA">
        <w:t xml:space="preserve"> </w:t>
      </w:r>
    </w:p>
    <w:p w14:paraId="6F02576C" w14:textId="77777777" w:rsidR="0095208E" w:rsidRPr="00F85165" w:rsidRDefault="0095208E" w:rsidP="0095208E">
      <w:pPr>
        <w:pStyle w:val="BodyText"/>
      </w:pPr>
      <w:r>
        <w:t>To generate this report:</w:t>
      </w:r>
    </w:p>
    <w:p w14:paraId="47E0CC89" w14:textId="77777777" w:rsidR="0095208E" w:rsidRDefault="0095208E" w:rsidP="006C3C3F">
      <w:pPr>
        <w:pStyle w:val="OrderedList"/>
        <w:numPr>
          <w:ilvl w:val="0"/>
          <w:numId w:val="397"/>
        </w:numPr>
        <w:jc w:val="both"/>
      </w:pPr>
      <w:r>
        <w:t xml:space="preserve">Click on the </w:t>
      </w:r>
      <w:r w:rsidRPr="001445BE">
        <w:rPr>
          <w:b/>
        </w:rPr>
        <w:t>report link</w:t>
      </w:r>
      <w:r>
        <w:t xml:space="preserve"> on the left menu and the report search screen will display.</w:t>
      </w:r>
    </w:p>
    <w:p w14:paraId="161378D1" w14:textId="77777777" w:rsidR="0095208E" w:rsidRDefault="0095208E" w:rsidP="006C3C3F">
      <w:pPr>
        <w:pStyle w:val="OrderedList"/>
        <w:numPr>
          <w:ilvl w:val="0"/>
          <w:numId w:val="397"/>
        </w:numPr>
        <w:jc w:val="both"/>
      </w:pPr>
      <w:r>
        <w:t xml:space="preserve">To narrow </w:t>
      </w:r>
      <w:r w:rsidRPr="00560045">
        <w:t>the</w:t>
      </w:r>
      <w:r>
        <w:t xml:space="preserve"> results of your report, you can filter by</w:t>
      </w:r>
      <w:r w:rsidRPr="00EA5C7E">
        <w:t>:</w:t>
      </w:r>
    </w:p>
    <w:p w14:paraId="040EA3A0" w14:textId="77777777" w:rsidR="0095208E" w:rsidRDefault="0095208E" w:rsidP="0095208E">
      <w:pPr>
        <w:pStyle w:val="UnorderedListIndent"/>
        <w:jc w:val="both"/>
      </w:pPr>
      <w:r>
        <w:t xml:space="preserve">Loan Skey or FHA Case # (At least one is required) </w:t>
      </w:r>
    </w:p>
    <w:p w14:paraId="4617C046" w14:textId="4C493424" w:rsidR="00695295" w:rsidRDefault="00695295" w:rsidP="00695295">
      <w:pPr>
        <w:pStyle w:val="UnorderedListIndent"/>
        <w:jc w:val="both"/>
      </w:pPr>
      <w:r>
        <w:t>TL Mgmt Skey</w:t>
      </w:r>
    </w:p>
    <w:p w14:paraId="40A7DF5B" w14:textId="2AB2AA34" w:rsidR="0095208E" w:rsidRDefault="001A1128" w:rsidP="0095208E">
      <w:pPr>
        <w:pStyle w:val="UnorderedListIndent"/>
        <w:jc w:val="both"/>
      </w:pPr>
      <w:r>
        <w:t xml:space="preserve">Timeline Create Date (Required; cannot exceed 30 days) </w:t>
      </w:r>
    </w:p>
    <w:p w14:paraId="590C864C" w14:textId="77777777" w:rsidR="00226F73" w:rsidRDefault="00226F73" w:rsidP="00226F73">
      <w:pPr>
        <w:pStyle w:val="UnorderedListIndent"/>
        <w:jc w:val="both"/>
      </w:pPr>
      <w:r>
        <w:t>Timeline Changed Date (Required; cannot exceed 30 days)</w:t>
      </w:r>
    </w:p>
    <w:p w14:paraId="4B845DA8" w14:textId="7C984E9D" w:rsidR="00226F73" w:rsidRPr="00EC51D2" w:rsidRDefault="00226F73" w:rsidP="00226F73">
      <w:pPr>
        <w:pStyle w:val="UnorderedListIndent"/>
        <w:jc w:val="both"/>
      </w:pPr>
      <w:r>
        <w:t>Timeline Inactive Date (Required; cannot exceed 30 days)</w:t>
      </w:r>
    </w:p>
    <w:p w14:paraId="033082AD" w14:textId="02945BCD" w:rsidR="0095208E" w:rsidRDefault="001A1128" w:rsidP="0095208E">
      <w:pPr>
        <w:pStyle w:val="UnorderedListIndent"/>
        <w:jc w:val="both"/>
      </w:pPr>
      <w:r>
        <w:t xml:space="preserve">Step Completed </w:t>
      </w:r>
      <w:r w:rsidR="0095208E" w:rsidRPr="00EC51D2">
        <w:t>Date (</w:t>
      </w:r>
      <w:r w:rsidR="0095208E">
        <w:t xml:space="preserve">Required; cannot exceed </w:t>
      </w:r>
      <w:r w:rsidR="0095208E" w:rsidRPr="00EC51D2">
        <w:t>30 days)</w:t>
      </w:r>
    </w:p>
    <w:p w14:paraId="62FD9BB4" w14:textId="41E8EFF5" w:rsidR="00695295" w:rsidRDefault="00226F73" w:rsidP="0095208E">
      <w:pPr>
        <w:pStyle w:val="UnorderedListIndent"/>
        <w:jc w:val="both"/>
      </w:pPr>
      <w:r>
        <w:t>Step Inactive Date (Required; cannot exceed 30 days)</w:t>
      </w:r>
      <w:r w:rsidR="00695295">
        <w:t>Step Completed B</w:t>
      </w:r>
      <w:r w:rsidR="00E251CA">
        <w:t>y</w:t>
      </w:r>
    </w:p>
    <w:p w14:paraId="5F56A57C" w14:textId="50587175" w:rsidR="001A1128" w:rsidRDefault="001A1128" w:rsidP="0095208E">
      <w:pPr>
        <w:pStyle w:val="UnorderedListIndent"/>
        <w:jc w:val="both"/>
      </w:pPr>
      <w:r>
        <w:t xml:space="preserve">Has Step Note </w:t>
      </w:r>
      <w:r w:rsidR="00E251CA">
        <w:t xml:space="preserve"> (Yes, No, All)</w:t>
      </w:r>
    </w:p>
    <w:p w14:paraId="3727C2F9" w14:textId="4F882F19" w:rsidR="001A1128" w:rsidRPr="00EC51D2" w:rsidRDefault="001A1128" w:rsidP="0095208E">
      <w:pPr>
        <w:pStyle w:val="UnorderedListIndent"/>
        <w:jc w:val="both"/>
      </w:pPr>
      <w:r>
        <w:t xml:space="preserve">Timeline Status </w:t>
      </w:r>
      <w:r w:rsidR="00E251CA">
        <w:t xml:space="preserve"> (Active, Inactive, All)</w:t>
      </w:r>
    </w:p>
    <w:p w14:paraId="7711C770" w14:textId="77777777" w:rsidR="0095208E" w:rsidRPr="00EC51D2" w:rsidRDefault="0095208E" w:rsidP="006C3C3F">
      <w:pPr>
        <w:pStyle w:val="OrderedList"/>
        <w:numPr>
          <w:ilvl w:val="0"/>
          <w:numId w:val="397"/>
        </w:numPr>
        <w:jc w:val="both"/>
      </w:pPr>
      <w:r w:rsidRPr="00EC51D2">
        <w:t xml:space="preserve">To limit your report, if necessary, expand the </w:t>
      </w:r>
      <w:r w:rsidRPr="00BC750E">
        <w:t>selection</w:t>
      </w:r>
      <w:r w:rsidRPr="00EC51D2">
        <w:t xml:space="preserve"> boxes for:</w:t>
      </w:r>
    </w:p>
    <w:p w14:paraId="6702652E" w14:textId="77777777" w:rsidR="0095208E" w:rsidRPr="00EC51D2" w:rsidRDefault="0095208E" w:rsidP="0095208E">
      <w:pPr>
        <w:pStyle w:val="UnorderedListIndent"/>
        <w:jc w:val="both"/>
      </w:pPr>
      <w:r w:rsidRPr="00EC51D2">
        <w:t>Case Statuses</w:t>
      </w:r>
    </w:p>
    <w:p w14:paraId="61F0910B" w14:textId="77777777" w:rsidR="0095208E" w:rsidRPr="00EC51D2" w:rsidRDefault="0095208E" w:rsidP="0095208E">
      <w:pPr>
        <w:pStyle w:val="UnorderedListIndent"/>
        <w:jc w:val="both"/>
      </w:pPr>
      <w:r w:rsidRPr="00EC51D2">
        <w:t>Case Sub-Statuses</w:t>
      </w:r>
    </w:p>
    <w:p w14:paraId="64F92C15" w14:textId="3F3DAC11" w:rsidR="0095208E" w:rsidRPr="00EC51D2" w:rsidRDefault="001A1128" w:rsidP="0095208E">
      <w:pPr>
        <w:pStyle w:val="UnorderedListIndent"/>
        <w:jc w:val="both"/>
      </w:pPr>
      <w:r>
        <w:t>Timelines</w:t>
      </w:r>
    </w:p>
    <w:p w14:paraId="461D20B5" w14:textId="2B3627D5" w:rsidR="0095208E" w:rsidRDefault="0095208E" w:rsidP="006C3C3F">
      <w:pPr>
        <w:pStyle w:val="OrderedList"/>
        <w:numPr>
          <w:ilvl w:val="0"/>
          <w:numId w:val="397"/>
        </w:numPr>
        <w:jc w:val="both"/>
        <w:rPr>
          <w:noProof/>
        </w:rPr>
      </w:pPr>
      <w:r>
        <w:t xml:space="preserve">Click the </w:t>
      </w:r>
      <w:r w:rsidRPr="00C008B0">
        <w:rPr>
          <w:b/>
        </w:rPr>
        <w:t xml:space="preserve">Execute </w:t>
      </w:r>
      <w:r w:rsidR="001A1128">
        <w:rPr>
          <w:b/>
        </w:rPr>
        <w:t xml:space="preserve">CSV </w:t>
      </w:r>
      <w:r>
        <w:t>link.</w:t>
      </w:r>
    </w:p>
    <w:p w14:paraId="667C9BFD" w14:textId="3AA1A461" w:rsidR="0095208E" w:rsidRDefault="008732B9" w:rsidP="0095208E">
      <w:pPr>
        <w:pStyle w:val="BodyText"/>
        <w:rPr>
          <w:noProof/>
        </w:rPr>
      </w:pPr>
      <w:r>
        <w:t>T</w:t>
      </w:r>
      <w:r w:rsidRPr="00F67639">
        <w:t xml:space="preserve">he following </w:t>
      </w:r>
      <w:r>
        <w:t>results</w:t>
      </w:r>
      <w:r w:rsidRPr="00F67639">
        <w:t xml:space="preserve"> are displayed</w:t>
      </w:r>
      <w:r>
        <w:t>:</w:t>
      </w:r>
      <w:r w:rsidR="0095208E" w:rsidRPr="004D76C0">
        <w:rPr>
          <w:noProof/>
        </w:rPr>
        <w:t xml:space="preserve"> </w:t>
      </w:r>
    </w:p>
    <w:p w14:paraId="59C15E11" w14:textId="68DA8019" w:rsidR="00F35BC7" w:rsidRPr="005B504A" w:rsidRDefault="00F35BC7" w:rsidP="00F35BC7">
      <w:pPr>
        <w:rPr>
          <w:rFonts w:asciiTheme="majorHAnsi" w:hAnsiTheme="majorHAnsi"/>
        </w:rPr>
      </w:pPr>
      <w:r w:rsidRPr="005B504A">
        <w:rPr>
          <w:rFonts w:asciiTheme="majorHAnsi" w:hAnsiTheme="majorHAnsi"/>
        </w:rPr>
        <w:t xml:space="preserve">Loan Skey, FHA </w:t>
      </w:r>
      <w:r w:rsidR="00695295">
        <w:rPr>
          <w:rFonts w:asciiTheme="majorHAnsi" w:hAnsiTheme="majorHAnsi"/>
        </w:rPr>
        <w:t>C</w:t>
      </w:r>
      <w:r w:rsidRPr="005B504A">
        <w:rPr>
          <w:rFonts w:asciiTheme="majorHAnsi" w:hAnsiTheme="majorHAnsi"/>
        </w:rPr>
        <w:t xml:space="preserve">ase </w:t>
      </w:r>
      <w:r w:rsidR="00695295">
        <w:rPr>
          <w:rFonts w:asciiTheme="majorHAnsi" w:hAnsiTheme="majorHAnsi"/>
        </w:rPr>
        <w:t>No</w:t>
      </w:r>
      <w:r w:rsidRPr="005B504A">
        <w:rPr>
          <w:rFonts w:asciiTheme="majorHAnsi" w:hAnsiTheme="majorHAnsi"/>
        </w:rPr>
        <w:t xml:space="preserve">, Case Status, Case Sub-Status, Servicing Type, Timeline Group, </w:t>
      </w:r>
      <w:r w:rsidR="00695295">
        <w:rPr>
          <w:rFonts w:asciiTheme="majorHAnsi" w:hAnsiTheme="majorHAnsi"/>
        </w:rPr>
        <w:t xml:space="preserve">TL </w:t>
      </w:r>
      <w:r w:rsidRPr="005B504A">
        <w:rPr>
          <w:rFonts w:asciiTheme="majorHAnsi" w:hAnsiTheme="majorHAnsi"/>
        </w:rPr>
        <w:t>Mgmt Skey, Timeline Status, Servicing Status, Step Name, Timeline Servicing Step Skey, Step Group For Timeline Step, Timeline Step Status, Borrower L</w:t>
      </w:r>
      <w:r w:rsidR="00695295">
        <w:rPr>
          <w:rFonts w:asciiTheme="majorHAnsi" w:hAnsiTheme="majorHAnsi"/>
        </w:rPr>
        <w:t xml:space="preserve">ast </w:t>
      </w:r>
      <w:r w:rsidRPr="005B504A">
        <w:rPr>
          <w:rFonts w:asciiTheme="majorHAnsi" w:hAnsiTheme="majorHAnsi"/>
        </w:rPr>
        <w:t>Name, Property Address, Property City, Property State, Property ZIP, Property County, Servicer Name, Responsible Party, Created By, Timeline Create Date, Step Complete Date, Step Completed By, Step Completed By Date, Changed By, Changed Date, Timeline Inactive Date, Timeline Inactivated By, Step Inactive Date, Step Inactivated By, Step Note, Unscheduled Advance Amount Assigned, Request From HUD Advance Amount,</w:t>
      </w:r>
      <w:r w:rsidR="005B504A">
        <w:rPr>
          <w:rFonts w:asciiTheme="majorHAnsi" w:hAnsiTheme="majorHAnsi"/>
        </w:rPr>
        <w:t xml:space="preserve"> and</w:t>
      </w:r>
      <w:r w:rsidRPr="005B504A">
        <w:rPr>
          <w:rFonts w:asciiTheme="majorHAnsi" w:hAnsiTheme="majorHAnsi"/>
        </w:rPr>
        <w:t xml:space="preserve"> Request For Payment Amount</w:t>
      </w:r>
      <w:r w:rsidR="005B504A">
        <w:rPr>
          <w:rFonts w:asciiTheme="majorHAnsi" w:hAnsiTheme="majorHAnsi"/>
        </w:rPr>
        <w:t>.</w:t>
      </w:r>
    </w:p>
    <w:p w14:paraId="467F1268" w14:textId="20F8B5A8" w:rsidR="00231BF7" w:rsidRDefault="00231BF7" w:rsidP="00AC4FDD">
      <w:pPr>
        <w:pStyle w:val="Heading3"/>
        <w:ind w:left="1080" w:hanging="1080"/>
        <w:jc w:val="both"/>
      </w:pPr>
      <w:bookmarkStart w:id="5135" w:name="_Toc315162307"/>
      <w:bookmarkStart w:id="5136" w:name="_Toc315634074"/>
      <w:bookmarkStart w:id="5137" w:name="_Toc11335012"/>
      <w:bookmarkStart w:id="5138" w:name="_Toc74052250"/>
      <w:bookmarkStart w:id="5139" w:name="_Toc90643634"/>
      <w:bookmarkStart w:id="5140" w:name="_Toc230163590"/>
      <w:r>
        <w:t>Transaction Activity</w:t>
      </w:r>
      <w:bookmarkEnd w:id="5135"/>
      <w:bookmarkEnd w:id="5136"/>
      <w:bookmarkEnd w:id="5137"/>
      <w:bookmarkEnd w:id="5138"/>
      <w:bookmarkEnd w:id="5139"/>
      <w:r w:rsidR="009B713E">
        <w:t xml:space="preserve"> Report</w:t>
      </w:r>
      <w:bookmarkEnd w:id="5140"/>
      <w:r w:rsidR="009B713E">
        <w:t xml:space="preserve"> </w:t>
      </w:r>
      <w:r w:rsidR="00CB4BDD">
        <w:fldChar w:fldCharType="begin"/>
      </w:r>
      <w:r w:rsidR="00CB4BDD">
        <w:instrText xml:space="preserve"> XE "</w:instrText>
      </w:r>
      <w:r w:rsidR="00CB4BDD" w:rsidRPr="003A5792">
        <w:instrText>Transaction Activity Report</w:instrText>
      </w:r>
      <w:r w:rsidR="00CB4BDD">
        <w:instrText xml:space="preserve">" </w:instrText>
      </w:r>
      <w:r w:rsidR="00CB4BDD">
        <w:fldChar w:fldCharType="end"/>
      </w:r>
    </w:p>
    <w:p w14:paraId="13F1F92C" w14:textId="761AF5DF" w:rsidR="00231BF7" w:rsidRPr="00A00B75" w:rsidRDefault="00231BF7" w:rsidP="001879BA">
      <w:pPr>
        <w:pStyle w:val="BodyText"/>
        <w:rPr>
          <w:lang w:bidi="ar-SA"/>
        </w:rPr>
      </w:pPr>
      <w:r w:rsidRPr="008A70A6">
        <w:t xml:space="preserve">The Transaction Activity </w:t>
      </w:r>
      <w:r>
        <w:t>Report enables</w:t>
      </w:r>
      <w:r w:rsidRPr="008A70A6">
        <w:t xml:space="preserve"> authorized user</w:t>
      </w:r>
      <w:r>
        <w:t>s</w:t>
      </w:r>
      <w:r w:rsidRPr="008A70A6">
        <w:t xml:space="preserve"> to view the </w:t>
      </w:r>
      <w:r>
        <w:t>t</w:t>
      </w:r>
      <w:r w:rsidRPr="008A70A6">
        <w:t xml:space="preserve">ransaction </w:t>
      </w:r>
      <w:r>
        <w:t>a</w:t>
      </w:r>
      <w:r w:rsidRPr="008A70A6">
        <w:t xml:space="preserve">ctivities on a specific FHA Case # or list of FHA </w:t>
      </w:r>
      <w:r>
        <w:t>case numbers</w:t>
      </w:r>
      <w:r w:rsidRPr="008A70A6">
        <w:t xml:space="preserve"> with a specific </w:t>
      </w:r>
      <w:r>
        <w:t>a</w:t>
      </w:r>
      <w:r w:rsidR="005E3055">
        <w:t xml:space="preserve">ctivity type. The transaction activity has </w:t>
      </w:r>
      <w:r w:rsidR="00C10BF0">
        <w:t>an</w:t>
      </w:r>
      <w:r w:rsidR="005E3055">
        <w:t xml:space="preserve"> option to select only HUD NSC transactions during Search.</w:t>
      </w:r>
    </w:p>
    <w:p w14:paraId="44F0DB36" w14:textId="2827E4FC" w:rsidR="00231BF7" w:rsidRDefault="003108DF" w:rsidP="00106345">
      <w:pPr>
        <w:pStyle w:val="BodyText"/>
        <w:jc w:val="center"/>
        <w:rPr>
          <w:noProof/>
        </w:rPr>
      </w:pPr>
      <w:r w:rsidRPr="003108DF">
        <w:rPr>
          <w:noProof/>
        </w:rPr>
        <w:t xml:space="preserve"> </w:t>
      </w:r>
    </w:p>
    <w:p w14:paraId="1231EBD1" w14:textId="4C06ED9F" w:rsidR="00DA4680" w:rsidRDefault="00DA4680" w:rsidP="00106345">
      <w:pPr>
        <w:pStyle w:val="BodyText"/>
        <w:jc w:val="center"/>
      </w:pPr>
      <w:r>
        <w:rPr>
          <w:noProof/>
        </w:rPr>
        <w:drawing>
          <wp:inline distT="0" distB="0" distL="0" distR="0" wp14:anchorId="40D6C999" wp14:editId="0BB6FCC0">
            <wp:extent cx="4113334" cy="2404511"/>
            <wp:effectExtent l="19050" t="19050" r="20955" b="15240"/>
            <wp:docPr id="1421863166"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1863166" name="Picture 1" descr="A screenshot of a computer screen&#10;&#10;Description automatically generated with low confidence"/>
                    <pic:cNvPicPr/>
                  </pic:nvPicPr>
                  <pic:blipFill>
                    <a:blip r:embed="rId521"/>
                    <a:stretch>
                      <a:fillRect/>
                    </a:stretch>
                  </pic:blipFill>
                  <pic:spPr>
                    <a:xfrm>
                      <a:off x="0" y="0"/>
                      <a:ext cx="4132625" cy="2415788"/>
                    </a:xfrm>
                    <a:prstGeom prst="rect">
                      <a:avLst/>
                    </a:prstGeom>
                    <a:ln w="19050">
                      <a:solidFill>
                        <a:srgbClr val="0070C0"/>
                      </a:solidFill>
                    </a:ln>
                  </pic:spPr>
                </pic:pic>
              </a:graphicData>
            </a:graphic>
          </wp:inline>
        </w:drawing>
      </w:r>
    </w:p>
    <w:p w14:paraId="6716725E" w14:textId="5449C6AB" w:rsidR="00231BF7" w:rsidRDefault="00231BF7" w:rsidP="001879BA">
      <w:pPr>
        <w:pStyle w:val="FigureCaption0"/>
      </w:pPr>
      <w:bookmarkStart w:id="5141" w:name="_Toc74053209"/>
      <w:bookmarkStart w:id="5142" w:name="_Toc90644591"/>
      <w:bookmarkStart w:id="5143" w:name="_Toc23016435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37</w:t>
      </w:r>
      <w:r w:rsidR="00764635">
        <w:rPr>
          <w:noProof/>
        </w:rPr>
        <w:fldChar w:fldCharType="end"/>
      </w:r>
      <w:r>
        <w:t>: Transaction Activity Report</w:t>
      </w:r>
      <w:bookmarkEnd w:id="5141"/>
      <w:bookmarkEnd w:id="5142"/>
      <w:bookmarkEnd w:id="5143"/>
    </w:p>
    <w:p w14:paraId="632E727D" w14:textId="77777777" w:rsidR="00231BF7" w:rsidRPr="00F85165" w:rsidRDefault="00231BF7" w:rsidP="001879BA">
      <w:pPr>
        <w:pStyle w:val="BodyText"/>
      </w:pPr>
      <w:r>
        <w:t>To generate this report:</w:t>
      </w:r>
    </w:p>
    <w:p w14:paraId="07EB064C" w14:textId="77777777" w:rsidR="00231BF7" w:rsidRDefault="00231BF7" w:rsidP="006C3C3F">
      <w:pPr>
        <w:pStyle w:val="OrderedList"/>
        <w:numPr>
          <w:ilvl w:val="0"/>
          <w:numId w:val="393"/>
        </w:numPr>
        <w:jc w:val="both"/>
      </w:pPr>
      <w:r>
        <w:t xml:space="preserve">Click on the </w:t>
      </w:r>
      <w:r w:rsidRPr="001445BE">
        <w:rPr>
          <w:b/>
        </w:rPr>
        <w:t>report link</w:t>
      </w:r>
      <w:r>
        <w:t xml:space="preserve"> on the left menu and the report search screen will display.</w:t>
      </w:r>
    </w:p>
    <w:p w14:paraId="5E5D3FC4" w14:textId="77777777" w:rsidR="00231BF7" w:rsidRDefault="00231BF7" w:rsidP="006C3C3F">
      <w:pPr>
        <w:pStyle w:val="OrderedList"/>
        <w:numPr>
          <w:ilvl w:val="0"/>
          <w:numId w:val="393"/>
        </w:numPr>
        <w:jc w:val="both"/>
      </w:pPr>
      <w:r>
        <w:t xml:space="preserve">To narrow </w:t>
      </w:r>
      <w:r w:rsidRPr="00560045">
        <w:t>the</w:t>
      </w:r>
      <w:r>
        <w:t xml:space="preserve"> results of your report, you can filter by</w:t>
      </w:r>
      <w:r w:rsidRPr="00EA5C7E">
        <w:t>:</w:t>
      </w:r>
    </w:p>
    <w:p w14:paraId="3A6417D9" w14:textId="4D97AB88" w:rsidR="00231BF7" w:rsidRDefault="00231BF7" w:rsidP="00F874DE">
      <w:pPr>
        <w:pStyle w:val="UnorderedListIndent"/>
        <w:jc w:val="both"/>
      </w:pPr>
      <w:r>
        <w:t>Loan Skey or FHA Case # (At least one is required</w:t>
      </w:r>
      <w:r w:rsidR="00721586">
        <w:t>)</w:t>
      </w:r>
      <w:r>
        <w:t xml:space="preserve"> </w:t>
      </w:r>
    </w:p>
    <w:p w14:paraId="2CF3AAE9" w14:textId="77777777" w:rsidR="00231BF7" w:rsidRPr="00EC51D2" w:rsidRDefault="00231BF7" w:rsidP="00F874DE">
      <w:pPr>
        <w:pStyle w:val="UnorderedListIndent"/>
        <w:jc w:val="both"/>
      </w:pPr>
      <w:r w:rsidRPr="00EC51D2">
        <w:t>Product Type</w:t>
      </w:r>
    </w:p>
    <w:p w14:paraId="1AF086A3" w14:textId="77777777" w:rsidR="00231BF7" w:rsidRPr="00EC51D2" w:rsidRDefault="00231BF7" w:rsidP="00F874DE">
      <w:pPr>
        <w:pStyle w:val="UnorderedListIndent"/>
        <w:jc w:val="both"/>
      </w:pPr>
      <w:r w:rsidRPr="00EC51D2">
        <w:t>Transaction Date (</w:t>
      </w:r>
      <w:r>
        <w:t xml:space="preserve">Required; cannot exceed </w:t>
      </w:r>
      <w:r w:rsidRPr="00EC51D2">
        <w:t>30 days)</w:t>
      </w:r>
    </w:p>
    <w:p w14:paraId="1869D476" w14:textId="319912B7" w:rsidR="00231BF7" w:rsidRPr="00EC51D2" w:rsidRDefault="00231BF7" w:rsidP="006C3C3F">
      <w:pPr>
        <w:pStyle w:val="OrderedList"/>
        <w:numPr>
          <w:ilvl w:val="0"/>
          <w:numId w:val="393"/>
        </w:numPr>
        <w:jc w:val="both"/>
      </w:pPr>
      <w:r w:rsidRPr="00EC51D2">
        <w:t xml:space="preserve">To limit your </w:t>
      </w:r>
      <w:r w:rsidR="007D412C" w:rsidRPr="00EC51D2">
        <w:t>report,</w:t>
      </w:r>
      <w:r w:rsidRPr="00EC51D2">
        <w:t xml:space="preserve"> if necessary, expand the </w:t>
      </w:r>
      <w:r w:rsidRPr="00BC750E">
        <w:t>selection</w:t>
      </w:r>
      <w:r w:rsidRPr="00EC51D2">
        <w:t xml:space="preserve"> boxes for:</w:t>
      </w:r>
    </w:p>
    <w:p w14:paraId="2F088404" w14:textId="77777777" w:rsidR="00231BF7" w:rsidRPr="00EC51D2" w:rsidRDefault="00231BF7" w:rsidP="00F874DE">
      <w:pPr>
        <w:pStyle w:val="UnorderedListIndent"/>
        <w:jc w:val="both"/>
      </w:pPr>
      <w:r w:rsidRPr="00EC51D2">
        <w:t>Transaction Types</w:t>
      </w:r>
    </w:p>
    <w:p w14:paraId="74BD5C6D" w14:textId="77777777" w:rsidR="00231BF7" w:rsidRPr="00EC51D2" w:rsidRDefault="00231BF7" w:rsidP="00F874DE">
      <w:pPr>
        <w:pStyle w:val="UnorderedListIndent"/>
        <w:jc w:val="both"/>
      </w:pPr>
      <w:r w:rsidRPr="00EC51D2">
        <w:t>Transaction Categories</w:t>
      </w:r>
    </w:p>
    <w:p w14:paraId="1F8FACAC" w14:textId="77777777" w:rsidR="00231BF7" w:rsidRPr="00EC51D2" w:rsidRDefault="00231BF7" w:rsidP="00F874DE">
      <w:pPr>
        <w:pStyle w:val="UnorderedListIndent"/>
        <w:jc w:val="both"/>
      </w:pPr>
      <w:r w:rsidRPr="00EC51D2">
        <w:t>Transactions Codes</w:t>
      </w:r>
    </w:p>
    <w:p w14:paraId="65E00BB0" w14:textId="77777777" w:rsidR="00231BF7" w:rsidRPr="00EC51D2" w:rsidRDefault="00231BF7" w:rsidP="00F874DE">
      <w:pPr>
        <w:pStyle w:val="UnorderedListIndent"/>
        <w:jc w:val="both"/>
      </w:pPr>
      <w:r w:rsidRPr="00EC51D2">
        <w:t>Case Statuses</w:t>
      </w:r>
    </w:p>
    <w:p w14:paraId="5F2D4A88" w14:textId="77777777" w:rsidR="00231BF7" w:rsidRPr="00EC51D2" w:rsidRDefault="00231BF7" w:rsidP="00F874DE">
      <w:pPr>
        <w:pStyle w:val="UnorderedListIndent"/>
        <w:jc w:val="both"/>
      </w:pPr>
      <w:r w:rsidRPr="00EC51D2">
        <w:t>Case Sub-Statuses</w:t>
      </w:r>
    </w:p>
    <w:p w14:paraId="67913D50" w14:textId="77777777" w:rsidR="00231BF7" w:rsidRPr="00EC51D2" w:rsidRDefault="00231BF7" w:rsidP="00F874DE">
      <w:pPr>
        <w:pStyle w:val="UnorderedListIndent"/>
        <w:jc w:val="both"/>
      </w:pPr>
      <w:r w:rsidRPr="00EC51D2">
        <w:t>Alerts</w:t>
      </w:r>
    </w:p>
    <w:p w14:paraId="49EA1435" w14:textId="5E298E83" w:rsidR="00231BF7" w:rsidRDefault="00231BF7" w:rsidP="006C3C3F">
      <w:pPr>
        <w:pStyle w:val="OrderedList"/>
        <w:numPr>
          <w:ilvl w:val="0"/>
          <w:numId w:val="393"/>
        </w:numPr>
        <w:jc w:val="both"/>
        <w:rPr>
          <w:noProof/>
        </w:rPr>
      </w:pPr>
      <w:r>
        <w:t xml:space="preserve">Click the </w:t>
      </w:r>
      <w:r w:rsidR="00C008B0" w:rsidRPr="00C008B0">
        <w:rPr>
          <w:b/>
        </w:rPr>
        <w:t xml:space="preserve">Execute </w:t>
      </w:r>
      <w:r w:rsidR="00695295">
        <w:rPr>
          <w:b/>
        </w:rPr>
        <w:t>CSV</w:t>
      </w:r>
      <w:r w:rsidR="00695295">
        <w:t xml:space="preserve"> </w:t>
      </w:r>
      <w:r>
        <w:t>link.</w:t>
      </w:r>
    </w:p>
    <w:p w14:paraId="34160F8B" w14:textId="662BFCB2" w:rsidR="00231BF7" w:rsidRDefault="008732B9" w:rsidP="001879BA">
      <w:pPr>
        <w:pStyle w:val="BodyText"/>
        <w:rPr>
          <w:noProof/>
        </w:rPr>
      </w:pPr>
      <w:r>
        <w:rPr>
          <w:noProof/>
        </w:rPr>
        <w:t xml:space="preserve">The </w:t>
      </w:r>
      <w:r w:rsidRPr="00F67639">
        <w:t xml:space="preserve">following </w:t>
      </w:r>
      <w:r>
        <w:t>results</w:t>
      </w:r>
      <w:r w:rsidRPr="00F67639">
        <w:t xml:space="preserve"> are displayed</w:t>
      </w:r>
      <w:r>
        <w:t>:</w:t>
      </w:r>
    </w:p>
    <w:p w14:paraId="4D5F1C9D" w14:textId="42F0B088" w:rsidR="00231BF7" w:rsidRDefault="00231BF7" w:rsidP="001879BA">
      <w:pPr>
        <w:pStyle w:val="BodyText"/>
        <w:rPr>
          <w:noProof/>
        </w:rPr>
      </w:pPr>
      <w:r>
        <w:rPr>
          <w:noProof/>
        </w:rPr>
        <w:t xml:space="preserve">Transaction </w:t>
      </w:r>
      <w:r w:rsidR="00695295">
        <w:rPr>
          <w:noProof/>
        </w:rPr>
        <w:t>T</w:t>
      </w:r>
      <w:r>
        <w:rPr>
          <w:noProof/>
        </w:rPr>
        <w:t xml:space="preserve">ype, </w:t>
      </w:r>
      <w:r w:rsidR="00695295">
        <w:rPr>
          <w:noProof/>
        </w:rPr>
        <w:t>T</w:t>
      </w:r>
      <w:r>
        <w:rPr>
          <w:noProof/>
        </w:rPr>
        <w:t xml:space="preserve">ransaction </w:t>
      </w:r>
      <w:r w:rsidR="00695295">
        <w:rPr>
          <w:noProof/>
        </w:rPr>
        <w:t>C</w:t>
      </w:r>
      <w:r>
        <w:rPr>
          <w:noProof/>
        </w:rPr>
        <w:t xml:space="preserve">ategory, </w:t>
      </w:r>
      <w:r w:rsidR="00695295">
        <w:rPr>
          <w:noProof/>
        </w:rPr>
        <w:t>T</w:t>
      </w:r>
      <w:r>
        <w:rPr>
          <w:noProof/>
        </w:rPr>
        <w:t xml:space="preserve">ransation </w:t>
      </w:r>
      <w:r w:rsidR="00695295">
        <w:rPr>
          <w:noProof/>
        </w:rPr>
        <w:t>C</w:t>
      </w:r>
      <w:r>
        <w:rPr>
          <w:noProof/>
        </w:rPr>
        <w:t xml:space="preserve">ode, </w:t>
      </w:r>
      <w:r w:rsidR="00695295">
        <w:rPr>
          <w:noProof/>
        </w:rPr>
        <w:t>C</w:t>
      </w:r>
      <w:r>
        <w:rPr>
          <w:noProof/>
        </w:rPr>
        <w:t xml:space="preserve">ase </w:t>
      </w:r>
      <w:r w:rsidR="00695295">
        <w:rPr>
          <w:noProof/>
        </w:rPr>
        <w:t>S</w:t>
      </w:r>
      <w:r>
        <w:rPr>
          <w:noProof/>
        </w:rPr>
        <w:t xml:space="preserve">tatus, </w:t>
      </w:r>
      <w:r w:rsidR="00695295">
        <w:rPr>
          <w:noProof/>
        </w:rPr>
        <w:t>C</w:t>
      </w:r>
      <w:r>
        <w:rPr>
          <w:noProof/>
        </w:rPr>
        <w:t xml:space="preserve">ase </w:t>
      </w:r>
      <w:r w:rsidR="00695295">
        <w:rPr>
          <w:noProof/>
        </w:rPr>
        <w:t>S</w:t>
      </w:r>
      <w:r>
        <w:rPr>
          <w:noProof/>
        </w:rPr>
        <w:t>ub-</w:t>
      </w:r>
      <w:r w:rsidR="00695295">
        <w:rPr>
          <w:noProof/>
        </w:rPr>
        <w:t>S</w:t>
      </w:r>
      <w:r>
        <w:rPr>
          <w:noProof/>
        </w:rPr>
        <w:t xml:space="preserve">tatus, </w:t>
      </w:r>
      <w:r w:rsidR="00695295">
        <w:rPr>
          <w:noProof/>
        </w:rPr>
        <w:t>L</w:t>
      </w:r>
      <w:r>
        <w:rPr>
          <w:noProof/>
        </w:rPr>
        <w:t xml:space="preserve">oan </w:t>
      </w:r>
      <w:r w:rsidR="00695295">
        <w:rPr>
          <w:noProof/>
        </w:rPr>
        <w:t>S</w:t>
      </w:r>
      <w:r>
        <w:rPr>
          <w:noProof/>
        </w:rPr>
        <w:t xml:space="preserve">key, FHA </w:t>
      </w:r>
      <w:r w:rsidR="00695295">
        <w:rPr>
          <w:noProof/>
        </w:rPr>
        <w:t>C</w:t>
      </w:r>
      <w:r>
        <w:rPr>
          <w:noProof/>
        </w:rPr>
        <w:t xml:space="preserve">ase </w:t>
      </w:r>
      <w:r w:rsidR="00695295">
        <w:rPr>
          <w:noProof/>
        </w:rPr>
        <w:t>No</w:t>
      </w:r>
      <w:r>
        <w:rPr>
          <w:noProof/>
        </w:rPr>
        <w:t xml:space="preserve">, </w:t>
      </w:r>
      <w:r w:rsidR="00695295">
        <w:rPr>
          <w:noProof/>
        </w:rPr>
        <w:t>P</w:t>
      </w:r>
      <w:r>
        <w:rPr>
          <w:noProof/>
        </w:rPr>
        <w:t xml:space="preserve">roduct </w:t>
      </w:r>
      <w:r w:rsidR="00695295">
        <w:rPr>
          <w:noProof/>
        </w:rPr>
        <w:t>T</w:t>
      </w:r>
      <w:r>
        <w:rPr>
          <w:noProof/>
        </w:rPr>
        <w:t xml:space="preserve">ype, </w:t>
      </w:r>
      <w:r w:rsidR="00695295">
        <w:rPr>
          <w:noProof/>
        </w:rPr>
        <w:t>T</w:t>
      </w:r>
      <w:r>
        <w:rPr>
          <w:noProof/>
        </w:rPr>
        <w:t xml:space="preserve">ransaction </w:t>
      </w:r>
      <w:r w:rsidR="00695295">
        <w:rPr>
          <w:noProof/>
        </w:rPr>
        <w:t>D</w:t>
      </w:r>
      <w:r>
        <w:rPr>
          <w:noProof/>
        </w:rPr>
        <w:t xml:space="preserve">ate </w:t>
      </w:r>
      <w:r w:rsidR="00695295">
        <w:rPr>
          <w:noProof/>
        </w:rPr>
        <w:t>S</w:t>
      </w:r>
      <w:r>
        <w:rPr>
          <w:noProof/>
        </w:rPr>
        <w:t xml:space="preserve">pecified, </w:t>
      </w:r>
      <w:r w:rsidR="00695295">
        <w:rPr>
          <w:noProof/>
        </w:rPr>
        <w:t>L</w:t>
      </w:r>
      <w:r>
        <w:rPr>
          <w:noProof/>
        </w:rPr>
        <w:t xml:space="preserve">oan </w:t>
      </w:r>
      <w:r w:rsidR="00695295">
        <w:rPr>
          <w:noProof/>
        </w:rPr>
        <w:t>S</w:t>
      </w:r>
      <w:r>
        <w:rPr>
          <w:noProof/>
        </w:rPr>
        <w:t xml:space="preserve">key, FHA </w:t>
      </w:r>
      <w:r w:rsidR="00695295">
        <w:rPr>
          <w:noProof/>
        </w:rPr>
        <w:t>C</w:t>
      </w:r>
      <w:r>
        <w:rPr>
          <w:noProof/>
        </w:rPr>
        <w:t xml:space="preserve">ase </w:t>
      </w:r>
      <w:r w:rsidR="00695295">
        <w:rPr>
          <w:noProof/>
        </w:rPr>
        <w:t>No</w:t>
      </w:r>
      <w:r>
        <w:rPr>
          <w:noProof/>
        </w:rPr>
        <w:t xml:space="preserve">, </w:t>
      </w:r>
      <w:r w:rsidR="00695295">
        <w:rPr>
          <w:noProof/>
        </w:rPr>
        <w:t>T</w:t>
      </w:r>
      <w:r>
        <w:rPr>
          <w:noProof/>
        </w:rPr>
        <w:t>rans</w:t>
      </w:r>
      <w:r w:rsidR="00695295">
        <w:rPr>
          <w:noProof/>
        </w:rPr>
        <w:t>action</w:t>
      </w:r>
      <w:r>
        <w:rPr>
          <w:noProof/>
        </w:rPr>
        <w:t xml:space="preserve"> </w:t>
      </w:r>
      <w:r w:rsidR="00695295">
        <w:rPr>
          <w:noProof/>
        </w:rPr>
        <w:t>D</w:t>
      </w:r>
      <w:r>
        <w:rPr>
          <w:noProof/>
        </w:rPr>
        <w:t xml:space="preserve">ate, </w:t>
      </w:r>
      <w:r w:rsidR="00695295">
        <w:rPr>
          <w:noProof/>
        </w:rPr>
        <w:t>E</w:t>
      </w:r>
      <w:r>
        <w:rPr>
          <w:noProof/>
        </w:rPr>
        <w:t xml:space="preserve">ffective </w:t>
      </w:r>
      <w:r w:rsidR="00695295">
        <w:rPr>
          <w:noProof/>
        </w:rPr>
        <w:t>D</w:t>
      </w:r>
      <w:r>
        <w:rPr>
          <w:noProof/>
        </w:rPr>
        <w:t xml:space="preserve">ate, </w:t>
      </w:r>
      <w:r w:rsidR="00695295">
        <w:rPr>
          <w:noProof/>
        </w:rPr>
        <w:t>P</w:t>
      </w:r>
      <w:r>
        <w:rPr>
          <w:noProof/>
        </w:rPr>
        <w:t xml:space="preserve">rincipal </w:t>
      </w:r>
      <w:r w:rsidR="00695295">
        <w:rPr>
          <w:noProof/>
        </w:rPr>
        <w:t>A</w:t>
      </w:r>
      <w:r>
        <w:rPr>
          <w:noProof/>
        </w:rPr>
        <w:t xml:space="preserve">mount, </w:t>
      </w:r>
      <w:r w:rsidR="00695295">
        <w:rPr>
          <w:noProof/>
        </w:rPr>
        <w:t>I</w:t>
      </w:r>
      <w:r>
        <w:rPr>
          <w:noProof/>
        </w:rPr>
        <w:t xml:space="preserve">nterest </w:t>
      </w:r>
      <w:r w:rsidR="00695295">
        <w:rPr>
          <w:noProof/>
        </w:rPr>
        <w:t>A</w:t>
      </w:r>
      <w:r>
        <w:rPr>
          <w:noProof/>
        </w:rPr>
        <w:t xml:space="preserve">mount, MIP </w:t>
      </w:r>
      <w:r w:rsidR="00695295">
        <w:rPr>
          <w:noProof/>
        </w:rPr>
        <w:t>A</w:t>
      </w:r>
      <w:r>
        <w:rPr>
          <w:noProof/>
        </w:rPr>
        <w:t xml:space="preserve">mount, </w:t>
      </w:r>
      <w:r w:rsidR="00695295">
        <w:rPr>
          <w:noProof/>
        </w:rPr>
        <w:t>C</w:t>
      </w:r>
      <w:r>
        <w:rPr>
          <w:noProof/>
        </w:rPr>
        <w:t xml:space="preserve">laim </w:t>
      </w:r>
      <w:r w:rsidR="00695295">
        <w:rPr>
          <w:noProof/>
        </w:rPr>
        <w:t>A</w:t>
      </w:r>
      <w:r>
        <w:rPr>
          <w:noProof/>
        </w:rPr>
        <w:t xml:space="preserve">mount, </w:t>
      </w:r>
      <w:r w:rsidR="00695295">
        <w:rPr>
          <w:noProof/>
        </w:rPr>
        <w:t>S</w:t>
      </w:r>
      <w:r>
        <w:rPr>
          <w:noProof/>
        </w:rPr>
        <w:t xml:space="preserve">ervice </w:t>
      </w:r>
      <w:r w:rsidR="00695295">
        <w:rPr>
          <w:noProof/>
        </w:rPr>
        <w:t>F</w:t>
      </w:r>
      <w:r>
        <w:rPr>
          <w:noProof/>
        </w:rPr>
        <w:t xml:space="preserve">ee </w:t>
      </w:r>
      <w:r w:rsidR="00695295">
        <w:rPr>
          <w:noProof/>
        </w:rPr>
        <w:t>A</w:t>
      </w:r>
      <w:r>
        <w:rPr>
          <w:noProof/>
        </w:rPr>
        <w:t xml:space="preserve">mount, </w:t>
      </w:r>
      <w:r w:rsidR="00695295">
        <w:rPr>
          <w:noProof/>
        </w:rPr>
        <w:t>T</w:t>
      </w:r>
      <w:r>
        <w:rPr>
          <w:noProof/>
        </w:rPr>
        <w:t xml:space="preserve">axes and </w:t>
      </w:r>
      <w:r w:rsidR="00695295">
        <w:rPr>
          <w:noProof/>
        </w:rPr>
        <w:t>I</w:t>
      </w:r>
      <w:r>
        <w:rPr>
          <w:noProof/>
        </w:rPr>
        <w:t xml:space="preserve">nsurance </w:t>
      </w:r>
      <w:r w:rsidR="00695295">
        <w:rPr>
          <w:noProof/>
        </w:rPr>
        <w:t>W</w:t>
      </w:r>
      <w:r>
        <w:rPr>
          <w:noProof/>
        </w:rPr>
        <w:t xml:space="preserve">ithheld, </w:t>
      </w:r>
      <w:r w:rsidR="00695295">
        <w:rPr>
          <w:noProof/>
        </w:rPr>
        <w:t>S</w:t>
      </w:r>
      <w:r>
        <w:rPr>
          <w:noProof/>
        </w:rPr>
        <w:t xml:space="preserve">ervice </w:t>
      </w:r>
      <w:r w:rsidR="00695295">
        <w:rPr>
          <w:noProof/>
        </w:rPr>
        <w:t>F</w:t>
      </w:r>
      <w:r>
        <w:rPr>
          <w:noProof/>
        </w:rPr>
        <w:t xml:space="preserve">ee </w:t>
      </w:r>
      <w:r w:rsidR="00695295">
        <w:rPr>
          <w:noProof/>
        </w:rPr>
        <w:t>S</w:t>
      </w:r>
      <w:r>
        <w:rPr>
          <w:noProof/>
        </w:rPr>
        <w:t xml:space="preserve">et </w:t>
      </w:r>
      <w:r w:rsidR="00695295">
        <w:rPr>
          <w:noProof/>
        </w:rPr>
        <w:t>A</w:t>
      </w:r>
      <w:r>
        <w:rPr>
          <w:noProof/>
        </w:rPr>
        <w:t xml:space="preserve">side </w:t>
      </w:r>
      <w:r w:rsidR="00695295">
        <w:rPr>
          <w:noProof/>
        </w:rPr>
        <w:t>A</w:t>
      </w:r>
      <w:r>
        <w:rPr>
          <w:noProof/>
        </w:rPr>
        <w:t xml:space="preserve">mount, </w:t>
      </w:r>
      <w:r w:rsidR="00695295">
        <w:rPr>
          <w:noProof/>
        </w:rPr>
        <w:t>F</w:t>
      </w:r>
      <w:r>
        <w:rPr>
          <w:noProof/>
        </w:rPr>
        <w:t xml:space="preserve">irst </w:t>
      </w:r>
      <w:r w:rsidR="00695295">
        <w:rPr>
          <w:noProof/>
        </w:rPr>
        <w:t>Y</w:t>
      </w:r>
      <w:r>
        <w:rPr>
          <w:noProof/>
        </w:rPr>
        <w:t xml:space="preserve">ear </w:t>
      </w:r>
      <w:r w:rsidR="00695295">
        <w:rPr>
          <w:noProof/>
        </w:rPr>
        <w:t>S</w:t>
      </w:r>
      <w:r>
        <w:rPr>
          <w:noProof/>
        </w:rPr>
        <w:t xml:space="preserve">et </w:t>
      </w:r>
      <w:r w:rsidR="00695295">
        <w:rPr>
          <w:noProof/>
        </w:rPr>
        <w:t>A</w:t>
      </w:r>
      <w:r>
        <w:rPr>
          <w:noProof/>
        </w:rPr>
        <w:t xml:space="preserve">side </w:t>
      </w:r>
      <w:r w:rsidR="00695295">
        <w:rPr>
          <w:noProof/>
        </w:rPr>
        <w:t>A</w:t>
      </w:r>
      <w:r>
        <w:rPr>
          <w:noProof/>
        </w:rPr>
        <w:t xml:space="preserve">mount, </w:t>
      </w:r>
      <w:r w:rsidR="00695295">
        <w:rPr>
          <w:noProof/>
        </w:rPr>
        <w:t>R</w:t>
      </w:r>
      <w:r>
        <w:rPr>
          <w:noProof/>
        </w:rPr>
        <w:t xml:space="preserve">epair </w:t>
      </w:r>
      <w:r w:rsidR="00695295">
        <w:rPr>
          <w:noProof/>
        </w:rPr>
        <w:t>S</w:t>
      </w:r>
      <w:r>
        <w:rPr>
          <w:noProof/>
        </w:rPr>
        <w:t xml:space="preserve">et </w:t>
      </w:r>
      <w:r w:rsidR="00695295">
        <w:rPr>
          <w:noProof/>
        </w:rPr>
        <w:t>A</w:t>
      </w:r>
      <w:r>
        <w:rPr>
          <w:noProof/>
        </w:rPr>
        <w:t xml:space="preserve">side </w:t>
      </w:r>
      <w:r w:rsidR="00695295">
        <w:rPr>
          <w:noProof/>
        </w:rPr>
        <w:t>A</w:t>
      </w:r>
      <w:r>
        <w:rPr>
          <w:noProof/>
        </w:rPr>
        <w:t xml:space="preserve">mount, </w:t>
      </w:r>
      <w:r w:rsidR="00695295">
        <w:rPr>
          <w:noProof/>
        </w:rPr>
        <w:t>C</w:t>
      </w:r>
      <w:r>
        <w:rPr>
          <w:noProof/>
        </w:rPr>
        <w:t xml:space="preserve">orporate </w:t>
      </w:r>
      <w:r w:rsidR="00695295">
        <w:rPr>
          <w:noProof/>
        </w:rPr>
        <w:t>A</w:t>
      </w:r>
      <w:r>
        <w:rPr>
          <w:noProof/>
        </w:rPr>
        <w:t xml:space="preserve">dvance </w:t>
      </w:r>
      <w:r w:rsidR="00695295">
        <w:rPr>
          <w:noProof/>
        </w:rPr>
        <w:t>A</w:t>
      </w:r>
      <w:r>
        <w:rPr>
          <w:noProof/>
        </w:rPr>
        <w:t xml:space="preserve">mount, </w:t>
      </w:r>
      <w:r w:rsidR="00695295">
        <w:rPr>
          <w:noProof/>
        </w:rPr>
        <w:t>O</w:t>
      </w:r>
      <w:r>
        <w:rPr>
          <w:noProof/>
        </w:rPr>
        <w:t xml:space="preserve">ther </w:t>
      </w:r>
      <w:r w:rsidR="00695295">
        <w:rPr>
          <w:noProof/>
        </w:rPr>
        <w:t>S</w:t>
      </w:r>
      <w:r>
        <w:rPr>
          <w:noProof/>
        </w:rPr>
        <w:t xml:space="preserve">et </w:t>
      </w:r>
      <w:r w:rsidR="00695295">
        <w:rPr>
          <w:noProof/>
        </w:rPr>
        <w:t>A</w:t>
      </w:r>
      <w:r>
        <w:rPr>
          <w:noProof/>
        </w:rPr>
        <w:t xml:space="preserve">side </w:t>
      </w:r>
      <w:r w:rsidR="00695295">
        <w:rPr>
          <w:noProof/>
        </w:rPr>
        <w:t>A</w:t>
      </w:r>
      <w:r>
        <w:rPr>
          <w:noProof/>
        </w:rPr>
        <w:t xml:space="preserve">mount, </w:t>
      </w:r>
      <w:r w:rsidR="00695295">
        <w:rPr>
          <w:noProof/>
        </w:rPr>
        <w:t>P</w:t>
      </w:r>
      <w:r>
        <w:rPr>
          <w:noProof/>
        </w:rPr>
        <w:t xml:space="preserve">rincipal </w:t>
      </w:r>
      <w:r w:rsidR="00695295">
        <w:rPr>
          <w:noProof/>
        </w:rPr>
        <w:t>L</w:t>
      </w:r>
      <w:r>
        <w:rPr>
          <w:noProof/>
        </w:rPr>
        <w:t xml:space="preserve">imit </w:t>
      </w:r>
      <w:r w:rsidR="00695295">
        <w:rPr>
          <w:noProof/>
        </w:rPr>
        <w:t>A</w:t>
      </w:r>
      <w:r>
        <w:rPr>
          <w:noProof/>
        </w:rPr>
        <w:t xml:space="preserve">mount, </w:t>
      </w:r>
      <w:r w:rsidR="00695295">
        <w:rPr>
          <w:noProof/>
        </w:rPr>
        <w:t>C</w:t>
      </w:r>
      <w:r>
        <w:rPr>
          <w:noProof/>
        </w:rPr>
        <w:t xml:space="preserve">redit </w:t>
      </w:r>
      <w:r w:rsidR="00695295">
        <w:rPr>
          <w:noProof/>
        </w:rPr>
        <w:t>L</w:t>
      </w:r>
      <w:r>
        <w:rPr>
          <w:noProof/>
        </w:rPr>
        <w:t xml:space="preserve">ine </w:t>
      </w:r>
      <w:r w:rsidR="00695295">
        <w:rPr>
          <w:noProof/>
        </w:rPr>
        <w:t>A</w:t>
      </w:r>
      <w:r>
        <w:rPr>
          <w:noProof/>
        </w:rPr>
        <w:t xml:space="preserve">mount, </w:t>
      </w:r>
      <w:r w:rsidR="00695295">
        <w:rPr>
          <w:noProof/>
        </w:rPr>
        <w:t>U</w:t>
      </w:r>
      <w:r>
        <w:rPr>
          <w:noProof/>
        </w:rPr>
        <w:t xml:space="preserve">nscheduled CL </w:t>
      </w:r>
      <w:r w:rsidR="00695295">
        <w:rPr>
          <w:noProof/>
        </w:rPr>
        <w:t>D</w:t>
      </w:r>
      <w:r>
        <w:rPr>
          <w:noProof/>
        </w:rPr>
        <w:t>isb</w:t>
      </w:r>
      <w:r w:rsidR="00695295">
        <w:rPr>
          <w:noProof/>
        </w:rPr>
        <w:t>ursement</w:t>
      </w:r>
      <w:r>
        <w:rPr>
          <w:noProof/>
        </w:rPr>
        <w:t xml:space="preserve">, </w:t>
      </w:r>
      <w:r w:rsidR="00695295">
        <w:rPr>
          <w:noProof/>
        </w:rPr>
        <w:t>I</w:t>
      </w:r>
      <w:r>
        <w:rPr>
          <w:noProof/>
        </w:rPr>
        <w:t>nt</w:t>
      </w:r>
      <w:r w:rsidR="00695295">
        <w:rPr>
          <w:noProof/>
        </w:rPr>
        <w:t>erest</w:t>
      </w:r>
      <w:r>
        <w:rPr>
          <w:noProof/>
        </w:rPr>
        <w:t xml:space="preserve"> and MIP </w:t>
      </w:r>
      <w:r w:rsidR="00695295">
        <w:rPr>
          <w:noProof/>
        </w:rPr>
        <w:t>A</w:t>
      </w:r>
      <w:r>
        <w:rPr>
          <w:noProof/>
        </w:rPr>
        <w:t>m</w:t>
      </w:r>
      <w:r w:rsidR="00695295">
        <w:rPr>
          <w:noProof/>
        </w:rPr>
        <w:t>oun</w:t>
      </w:r>
      <w:r>
        <w:rPr>
          <w:noProof/>
        </w:rPr>
        <w:t xml:space="preserve">t, </w:t>
      </w:r>
      <w:r w:rsidR="00695295">
        <w:rPr>
          <w:noProof/>
        </w:rPr>
        <w:t>T</w:t>
      </w:r>
      <w:r>
        <w:rPr>
          <w:noProof/>
        </w:rPr>
        <w:t xml:space="preserve">otal </w:t>
      </w:r>
      <w:r w:rsidR="00695295">
        <w:rPr>
          <w:noProof/>
        </w:rPr>
        <w:t>T</w:t>
      </w:r>
      <w:r>
        <w:rPr>
          <w:noProof/>
        </w:rPr>
        <w:t xml:space="preserve">ransaction </w:t>
      </w:r>
      <w:r w:rsidR="00695295">
        <w:rPr>
          <w:noProof/>
        </w:rPr>
        <w:t>A</w:t>
      </w:r>
      <w:r>
        <w:rPr>
          <w:noProof/>
        </w:rPr>
        <w:t xml:space="preserve">mount, </w:t>
      </w:r>
      <w:r w:rsidR="00695295">
        <w:rPr>
          <w:noProof/>
        </w:rPr>
        <w:t>P</w:t>
      </w:r>
      <w:r>
        <w:rPr>
          <w:noProof/>
        </w:rPr>
        <w:t xml:space="preserve">ost </w:t>
      </w:r>
      <w:r w:rsidR="00695295">
        <w:rPr>
          <w:noProof/>
        </w:rPr>
        <w:t>S</w:t>
      </w:r>
      <w:r>
        <w:rPr>
          <w:noProof/>
        </w:rPr>
        <w:t xml:space="preserve">tatus, </w:t>
      </w:r>
      <w:r w:rsidR="00695295">
        <w:rPr>
          <w:noProof/>
        </w:rPr>
        <w:t>C</w:t>
      </w:r>
      <w:r>
        <w:rPr>
          <w:noProof/>
        </w:rPr>
        <w:t xml:space="preserve">reate </w:t>
      </w:r>
      <w:r w:rsidR="00695295">
        <w:rPr>
          <w:noProof/>
        </w:rPr>
        <w:t>D</w:t>
      </w:r>
      <w:r>
        <w:rPr>
          <w:noProof/>
        </w:rPr>
        <w:t xml:space="preserve">ate, </w:t>
      </w:r>
      <w:r w:rsidR="00695295">
        <w:rPr>
          <w:noProof/>
        </w:rPr>
        <w:t>C</w:t>
      </w:r>
      <w:r>
        <w:rPr>
          <w:noProof/>
        </w:rPr>
        <w:t xml:space="preserve">reate </w:t>
      </w:r>
      <w:r w:rsidR="00695295">
        <w:rPr>
          <w:noProof/>
        </w:rPr>
        <w:t>B</w:t>
      </w:r>
      <w:r>
        <w:rPr>
          <w:noProof/>
        </w:rPr>
        <w:t>y.</w:t>
      </w:r>
    </w:p>
    <w:p w14:paraId="54D99A10" w14:textId="106B6049" w:rsidR="00231BF7" w:rsidRDefault="00231BF7" w:rsidP="00617B8C">
      <w:pPr>
        <w:pStyle w:val="Heading3"/>
        <w:ind w:left="1080" w:hanging="1080"/>
        <w:jc w:val="both"/>
      </w:pPr>
      <w:bookmarkStart w:id="5144" w:name="_Toc315162308"/>
      <w:bookmarkStart w:id="5145" w:name="_Toc315634075"/>
      <w:bookmarkStart w:id="5146" w:name="_Toc11335013"/>
      <w:bookmarkStart w:id="5147" w:name="_Toc74052251"/>
      <w:bookmarkStart w:id="5148" w:name="_Toc90643635"/>
      <w:bookmarkStart w:id="5149" w:name="_Toc230163591"/>
      <w:r>
        <w:t>HUD Monthly Count</w:t>
      </w:r>
      <w:bookmarkEnd w:id="5144"/>
      <w:bookmarkEnd w:id="5145"/>
      <w:bookmarkEnd w:id="5146"/>
      <w:bookmarkEnd w:id="5147"/>
      <w:bookmarkEnd w:id="5148"/>
      <w:r w:rsidR="009B713E">
        <w:t xml:space="preserve"> Report</w:t>
      </w:r>
      <w:bookmarkEnd w:id="5149"/>
      <w:r w:rsidR="009B713E">
        <w:t xml:space="preserve"> </w:t>
      </w:r>
      <w:r w:rsidR="00CB4BDD">
        <w:fldChar w:fldCharType="begin"/>
      </w:r>
      <w:r w:rsidR="00CB4BDD">
        <w:instrText xml:space="preserve"> XE "</w:instrText>
      </w:r>
      <w:r w:rsidR="00CB4BDD" w:rsidRPr="003A5792">
        <w:instrText>HUD Monthly Count Report</w:instrText>
      </w:r>
      <w:r w:rsidR="00CB4BDD">
        <w:instrText xml:space="preserve">" </w:instrText>
      </w:r>
      <w:r w:rsidR="00CB4BDD">
        <w:fldChar w:fldCharType="end"/>
      </w:r>
    </w:p>
    <w:p w14:paraId="3AF82849" w14:textId="77777777" w:rsidR="00231BF7" w:rsidRPr="00A00B75" w:rsidRDefault="00231BF7" w:rsidP="001879BA">
      <w:pPr>
        <w:pStyle w:val="BodyText"/>
        <w:rPr>
          <w:lang w:bidi="ar-SA"/>
        </w:rPr>
      </w:pPr>
      <w:r>
        <w:t>The HUD Monthly Count Report enables authorized users to view the monthly loan count by category.</w:t>
      </w:r>
    </w:p>
    <w:p w14:paraId="34156EF7" w14:textId="3BFFD7F7" w:rsidR="00C91A6E" w:rsidRDefault="00C91A6E" w:rsidP="00426D4D">
      <w:pPr>
        <w:pStyle w:val="BodyText"/>
        <w:jc w:val="center"/>
      </w:pPr>
      <w:r>
        <w:rPr>
          <w:noProof/>
        </w:rPr>
        <w:drawing>
          <wp:inline distT="0" distB="0" distL="0" distR="0" wp14:anchorId="610CF6C5" wp14:editId="23EF96A9">
            <wp:extent cx="4582257" cy="1236482"/>
            <wp:effectExtent l="19050" t="19050" r="27940" b="20955"/>
            <wp:docPr id="371864673" name="Picture 1" descr="A picture containing text, line, font, numb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864673" name="Picture 1" descr="A picture containing text, line, font, number&#10;&#10;Description automatically generated"/>
                    <pic:cNvPicPr/>
                  </pic:nvPicPr>
                  <pic:blipFill>
                    <a:blip r:embed="rId522"/>
                    <a:stretch>
                      <a:fillRect/>
                    </a:stretch>
                  </pic:blipFill>
                  <pic:spPr>
                    <a:xfrm>
                      <a:off x="0" y="0"/>
                      <a:ext cx="4604046" cy="1242362"/>
                    </a:xfrm>
                    <a:prstGeom prst="rect">
                      <a:avLst/>
                    </a:prstGeom>
                    <a:ln w="19050">
                      <a:solidFill>
                        <a:srgbClr val="0070C0"/>
                      </a:solidFill>
                    </a:ln>
                  </pic:spPr>
                </pic:pic>
              </a:graphicData>
            </a:graphic>
          </wp:inline>
        </w:drawing>
      </w:r>
    </w:p>
    <w:p w14:paraId="55931FA9" w14:textId="500118B9" w:rsidR="00231BF7" w:rsidRDefault="00231BF7" w:rsidP="001879BA">
      <w:pPr>
        <w:pStyle w:val="FigureCaption0"/>
      </w:pPr>
      <w:bookmarkStart w:id="5150" w:name="_Toc74053210"/>
      <w:bookmarkStart w:id="5151" w:name="_Toc90644592"/>
      <w:bookmarkStart w:id="5152" w:name="_Toc23016435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38</w:t>
      </w:r>
      <w:r w:rsidR="00764635">
        <w:rPr>
          <w:noProof/>
        </w:rPr>
        <w:fldChar w:fldCharType="end"/>
      </w:r>
      <w:r>
        <w:rPr>
          <w:noProof/>
        </w:rPr>
        <w:t>:</w:t>
      </w:r>
      <w:r>
        <w:t xml:space="preserve"> HUD Monthly Count Report</w:t>
      </w:r>
      <w:bookmarkEnd w:id="5150"/>
      <w:bookmarkEnd w:id="5151"/>
      <w:bookmarkEnd w:id="5152"/>
    </w:p>
    <w:p w14:paraId="08328285" w14:textId="77777777" w:rsidR="00231BF7" w:rsidRDefault="00231BF7" w:rsidP="001879BA">
      <w:pPr>
        <w:pStyle w:val="BodyText"/>
      </w:pPr>
      <w:r>
        <w:t>To generate this report:</w:t>
      </w:r>
    </w:p>
    <w:p w14:paraId="14C5DFEB" w14:textId="77777777" w:rsidR="00231BF7" w:rsidRDefault="00231BF7" w:rsidP="006C3C3F">
      <w:pPr>
        <w:pStyle w:val="OrderedList"/>
        <w:numPr>
          <w:ilvl w:val="0"/>
          <w:numId w:val="332"/>
        </w:numPr>
        <w:jc w:val="both"/>
      </w:pPr>
      <w:r>
        <w:t xml:space="preserve">Click on the </w:t>
      </w:r>
      <w:r w:rsidRPr="006A33CA">
        <w:rPr>
          <w:b/>
        </w:rPr>
        <w:t>report link</w:t>
      </w:r>
      <w:r>
        <w:t xml:space="preserve"> on the left menu and the report search screen will display.</w:t>
      </w:r>
    </w:p>
    <w:p w14:paraId="062BE54F" w14:textId="77777777" w:rsidR="00231BF7" w:rsidRDefault="00231BF7" w:rsidP="006C3C3F">
      <w:pPr>
        <w:pStyle w:val="OrderedList"/>
        <w:numPr>
          <w:ilvl w:val="0"/>
          <w:numId w:val="332"/>
        </w:numPr>
        <w:jc w:val="both"/>
      </w:pPr>
      <w:r>
        <w:t xml:space="preserve">To narrow </w:t>
      </w:r>
      <w:r w:rsidRPr="00560045">
        <w:t>the</w:t>
      </w:r>
      <w:r>
        <w:t xml:space="preserve"> results of your report, you can filter by</w:t>
      </w:r>
      <w:r w:rsidRPr="00EA5C7E">
        <w:t>:</w:t>
      </w:r>
    </w:p>
    <w:p w14:paraId="5D08BE3F" w14:textId="77777777" w:rsidR="00231BF7" w:rsidRDefault="00231BF7" w:rsidP="00F874DE">
      <w:pPr>
        <w:pStyle w:val="UnorderedListIndent"/>
        <w:jc w:val="both"/>
      </w:pPr>
      <w:r>
        <w:t xml:space="preserve">Selecting a month in </w:t>
      </w:r>
      <w:r w:rsidRPr="00A9075A">
        <w:rPr>
          <w:b/>
        </w:rPr>
        <w:t>Reporting Period</w:t>
      </w:r>
    </w:p>
    <w:p w14:paraId="337759B8" w14:textId="77777777" w:rsidR="00231BF7" w:rsidRPr="00172AF9" w:rsidRDefault="00231BF7" w:rsidP="00F874DE">
      <w:pPr>
        <w:pStyle w:val="UnorderedListIndent"/>
        <w:jc w:val="both"/>
      </w:pPr>
      <w:r>
        <w:t xml:space="preserve">Selecting a </w:t>
      </w:r>
      <w:r w:rsidRPr="00A9075A">
        <w:t>Loan Program</w:t>
      </w:r>
      <w:r>
        <w:t xml:space="preserve"> as </w:t>
      </w:r>
      <w:r w:rsidRPr="00A9075A">
        <w:t>HECM Assigned</w:t>
      </w:r>
    </w:p>
    <w:p w14:paraId="04B9B1BA" w14:textId="1BDAFF64" w:rsidR="00231BF7" w:rsidRDefault="00231BF7" w:rsidP="006C3C3F">
      <w:pPr>
        <w:pStyle w:val="OrderedList"/>
        <w:numPr>
          <w:ilvl w:val="0"/>
          <w:numId w:val="332"/>
        </w:numPr>
        <w:jc w:val="both"/>
      </w:pPr>
      <w:r>
        <w:t xml:space="preserve">Click the </w:t>
      </w:r>
      <w:r w:rsidRPr="004040A7">
        <w:rPr>
          <w:b/>
        </w:rPr>
        <w:t xml:space="preserve">Execute PDF </w:t>
      </w:r>
      <w:r>
        <w:t>link.</w:t>
      </w:r>
    </w:p>
    <w:p w14:paraId="5BA6B790" w14:textId="408A223D" w:rsidR="00231BF7" w:rsidRDefault="008732B9" w:rsidP="001879BA">
      <w:pPr>
        <w:pStyle w:val="BodyText"/>
      </w:pPr>
      <w:r>
        <w:t>T</w:t>
      </w:r>
      <w:r w:rsidRPr="00F67639">
        <w:t xml:space="preserve">he following </w:t>
      </w:r>
      <w:r>
        <w:t>results</w:t>
      </w:r>
      <w:r w:rsidRPr="00F67639">
        <w:t xml:space="preserve"> are displayed</w:t>
      </w:r>
      <w:r>
        <w:t>:</w:t>
      </w:r>
    </w:p>
    <w:p w14:paraId="25DD00D5" w14:textId="77777777" w:rsidR="00231BF7" w:rsidRDefault="00231BF7" w:rsidP="001879BA">
      <w:pPr>
        <w:pStyle w:val="BodyText"/>
      </w:pPr>
      <w:r>
        <w:t>The loan count information by activity, monthly and cumulative (for the fiscal year) and for current month, the following sections: Loan Inventory, Partial Release Summary, Release Summary, Payoff Summary, Due &amp; Payable Summary, Extension Summary, and Preservation &amp; Protection Summary.</w:t>
      </w:r>
    </w:p>
    <w:p w14:paraId="2A75A5F9" w14:textId="77777777" w:rsidR="00231BF7" w:rsidRDefault="00231BF7" w:rsidP="001879BA">
      <w:pPr>
        <w:pStyle w:val="BodyText"/>
      </w:pPr>
      <w:r>
        <w:t>The Loan Inventory (Month Counts) is displayed as a pie chart and Release Summary is displayed as a bar graph.</w:t>
      </w:r>
    </w:p>
    <w:p w14:paraId="7E6D1CF1" w14:textId="6036E749" w:rsidR="00231BF7" w:rsidRDefault="00231BF7" w:rsidP="0044030C">
      <w:pPr>
        <w:pStyle w:val="Heading3"/>
        <w:ind w:left="1080" w:hanging="1080"/>
        <w:jc w:val="both"/>
      </w:pPr>
      <w:bookmarkStart w:id="5153" w:name="_Toc315162309"/>
      <w:bookmarkStart w:id="5154" w:name="_Toc315634076"/>
      <w:bookmarkStart w:id="5155" w:name="_Toc11335014"/>
      <w:bookmarkStart w:id="5156" w:name="_Toc74052252"/>
      <w:bookmarkStart w:id="5157" w:name="_Toc90643636"/>
      <w:bookmarkStart w:id="5158" w:name="_Toc230163592"/>
      <w:r>
        <w:t>HUD Monthly Director Report</w:t>
      </w:r>
      <w:r w:rsidR="00CB4BDD">
        <w:fldChar w:fldCharType="begin"/>
      </w:r>
      <w:r w:rsidR="00CB4BDD">
        <w:instrText xml:space="preserve"> XE "</w:instrText>
      </w:r>
      <w:r w:rsidR="00CB4BDD" w:rsidRPr="003A5792">
        <w:instrText>HUD Monthly Director Report</w:instrText>
      </w:r>
      <w:r w:rsidR="00CB4BDD">
        <w:instrText xml:space="preserve">" </w:instrText>
      </w:r>
      <w:r w:rsidR="00CB4BDD">
        <w:fldChar w:fldCharType="end"/>
      </w:r>
      <w:r>
        <w:t xml:space="preserve"> – HECM Assigned Detail</w:t>
      </w:r>
      <w:bookmarkEnd w:id="5153"/>
      <w:bookmarkEnd w:id="5154"/>
      <w:bookmarkEnd w:id="5155"/>
      <w:bookmarkEnd w:id="5156"/>
      <w:bookmarkEnd w:id="5157"/>
      <w:r w:rsidR="009B713E">
        <w:t xml:space="preserve"> Report</w:t>
      </w:r>
      <w:bookmarkEnd w:id="5158"/>
    </w:p>
    <w:p w14:paraId="7A673123" w14:textId="75F76001" w:rsidR="00231BF7" w:rsidRDefault="00231BF7" w:rsidP="00C9021D">
      <w:pPr>
        <w:pStyle w:val="BodyText"/>
      </w:pPr>
      <w:r w:rsidRPr="00A9075A">
        <w:t>Th</w:t>
      </w:r>
      <w:r w:rsidR="000D4861">
        <w:t>e HUD Monthly Director</w:t>
      </w:r>
      <w:r w:rsidRPr="00A9075A">
        <w:t xml:space="preserve"> </w:t>
      </w:r>
      <w:r w:rsidR="000D4861">
        <w:t>R</w:t>
      </w:r>
      <w:r w:rsidRPr="00A9075A">
        <w:t xml:space="preserve">eport </w:t>
      </w:r>
      <w:r>
        <w:t>enables the authorized</w:t>
      </w:r>
      <w:r w:rsidRPr="00A9075A">
        <w:t xml:space="preserve"> user to view the detailed report for HECM Assigned loans month by month for a period during the selected fiscal year.</w:t>
      </w:r>
      <w:r w:rsidR="003108DF" w:rsidRPr="003108DF">
        <w:rPr>
          <w:noProof/>
        </w:rPr>
        <w:t xml:space="preserve"> </w:t>
      </w:r>
    </w:p>
    <w:p w14:paraId="7F1EAF71" w14:textId="097F797B" w:rsidR="00847224" w:rsidRPr="00A9075A" w:rsidRDefault="00847224" w:rsidP="009A0703">
      <w:pPr>
        <w:pStyle w:val="BodyText"/>
        <w:jc w:val="center"/>
        <w:rPr>
          <w:sz w:val="2"/>
          <w:szCs w:val="2"/>
        </w:rPr>
      </w:pPr>
      <w:r>
        <w:rPr>
          <w:noProof/>
        </w:rPr>
        <w:drawing>
          <wp:inline distT="0" distB="0" distL="0" distR="0" wp14:anchorId="7A6407DF" wp14:editId="0530453A">
            <wp:extent cx="3749919" cy="1364473"/>
            <wp:effectExtent l="19050" t="19050" r="22225" b="26670"/>
            <wp:docPr id="1180364666"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64666" name="Picture 1" descr="A screenshot of a computer&#10;&#10;Description automatically generated with low confidence"/>
                    <pic:cNvPicPr/>
                  </pic:nvPicPr>
                  <pic:blipFill>
                    <a:blip r:embed="rId523"/>
                    <a:stretch>
                      <a:fillRect/>
                    </a:stretch>
                  </pic:blipFill>
                  <pic:spPr>
                    <a:xfrm>
                      <a:off x="0" y="0"/>
                      <a:ext cx="3786597" cy="1377819"/>
                    </a:xfrm>
                    <a:prstGeom prst="rect">
                      <a:avLst/>
                    </a:prstGeom>
                    <a:ln w="19050">
                      <a:solidFill>
                        <a:srgbClr val="0070C0"/>
                      </a:solidFill>
                    </a:ln>
                  </pic:spPr>
                </pic:pic>
              </a:graphicData>
            </a:graphic>
          </wp:inline>
        </w:drawing>
      </w:r>
    </w:p>
    <w:p w14:paraId="63D5088B" w14:textId="41FE6788" w:rsidR="00231BF7" w:rsidRDefault="00231BF7" w:rsidP="001879BA">
      <w:pPr>
        <w:pStyle w:val="FigureCaption0"/>
      </w:pPr>
      <w:bookmarkStart w:id="5159" w:name="_Toc74053211"/>
      <w:bookmarkStart w:id="5160" w:name="_Toc90644593"/>
      <w:bookmarkStart w:id="5161" w:name="_Toc23016435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39</w:t>
      </w:r>
      <w:r w:rsidR="00764635">
        <w:rPr>
          <w:noProof/>
        </w:rPr>
        <w:fldChar w:fldCharType="end"/>
      </w:r>
      <w:r>
        <w:t>: HUD Monthly Director Report</w:t>
      </w:r>
      <w:bookmarkEnd w:id="5159"/>
      <w:bookmarkEnd w:id="5160"/>
      <w:bookmarkEnd w:id="5161"/>
    </w:p>
    <w:p w14:paraId="7EB5ADDC" w14:textId="77777777" w:rsidR="00231BF7" w:rsidRDefault="00231BF7" w:rsidP="001879BA">
      <w:pPr>
        <w:pStyle w:val="BodyText"/>
      </w:pPr>
      <w:r>
        <w:t>To generate this report:</w:t>
      </w:r>
    </w:p>
    <w:p w14:paraId="1ADBCA4F" w14:textId="77777777" w:rsidR="00231BF7" w:rsidRDefault="00231BF7" w:rsidP="006C3C3F">
      <w:pPr>
        <w:pStyle w:val="OrderedList"/>
        <w:numPr>
          <w:ilvl w:val="0"/>
          <w:numId w:val="333"/>
        </w:numPr>
        <w:jc w:val="both"/>
      </w:pPr>
      <w:r>
        <w:t xml:space="preserve">Click on the </w:t>
      </w:r>
      <w:r w:rsidRPr="001445BE">
        <w:rPr>
          <w:b/>
        </w:rPr>
        <w:t>report link</w:t>
      </w:r>
      <w:r>
        <w:t xml:space="preserve"> on the left menu and the report search screen will display.</w:t>
      </w:r>
    </w:p>
    <w:p w14:paraId="7CECF610" w14:textId="77777777" w:rsidR="00231BF7" w:rsidRDefault="00231BF7" w:rsidP="006C3C3F">
      <w:pPr>
        <w:pStyle w:val="OrderedList"/>
        <w:numPr>
          <w:ilvl w:val="0"/>
          <w:numId w:val="333"/>
        </w:numPr>
        <w:jc w:val="both"/>
      </w:pPr>
      <w:r w:rsidRPr="004228E2">
        <w:t>Select</w:t>
      </w:r>
      <w:r w:rsidRPr="001445BE">
        <w:rPr>
          <w:rFonts w:eastAsia="SimSun"/>
        </w:rPr>
        <w:t xml:space="preserve"> a year in </w:t>
      </w:r>
      <w:r w:rsidRPr="00135C73">
        <w:t xml:space="preserve">the </w:t>
      </w:r>
      <w:r w:rsidRPr="001445BE">
        <w:rPr>
          <w:b/>
        </w:rPr>
        <w:t>Fiscal Year</w:t>
      </w:r>
      <w:r w:rsidRPr="00135C73">
        <w:t xml:space="preserve"> dropdown</w:t>
      </w:r>
      <w:r>
        <w:t>.</w:t>
      </w:r>
    </w:p>
    <w:p w14:paraId="4918CEC6" w14:textId="15733EAD" w:rsidR="00231BF7" w:rsidRDefault="00231BF7" w:rsidP="006C3C3F">
      <w:pPr>
        <w:pStyle w:val="OrderedList"/>
        <w:numPr>
          <w:ilvl w:val="0"/>
          <w:numId w:val="333"/>
        </w:numPr>
        <w:jc w:val="both"/>
      </w:pPr>
      <w:r>
        <w:t xml:space="preserve">Click the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t>link.</w:t>
      </w:r>
    </w:p>
    <w:p w14:paraId="57C15B3E" w14:textId="1E358268" w:rsidR="00231BF7" w:rsidRDefault="008732B9" w:rsidP="004228E2">
      <w:pPr>
        <w:pStyle w:val="BodyText"/>
      </w:pPr>
      <w:r>
        <w:t>T</w:t>
      </w:r>
      <w:r w:rsidRPr="00F67639">
        <w:t xml:space="preserve">he following </w:t>
      </w:r>
      <w:r>
        <w:t>results</w:t>
      </w:r>
      <w:r w:rsidRPr="00F67639">
        <w:t xml:space="preserve"> are displayed</w:t>
      </w:r>
      <w:r>
        <w:t>:</w:t>
      </w:r>
    </w:p>
    <w:p w14:paraId="07D76FB1" w14:textId="3E4BEE6E" w:rsidR="00694427" w:rsidRDefault="00694427" w:rsidP="004228E2">
      <w:pPr>
        <w:pStyle w:val="BodyText"/>
      </w:pPr>
      <w:r>
        <w:t xml:space="preserve">Period No, Period Month, Period Year, Prior Loan Count, New Loan Count, Changed to Open Count, Closed Loan Count, Deleted Loan Count, End Loan Count, Prior Loan Bal, Loan Bal New Amt, Loan Bal Credit Amt, Loan Bal Payment Amt, Loan Bal Other Increase Amt, Loan Bal Payoff Amt, Loan Bal Payoff Compromise Amt, Loan Bal Other Collection Amt, Loan Bal Misc Amt, Loan Bal Write Off Amt, Loan Bal Transfer FCL Amt, Loan Bal Transfer DIL Amt, Loan Bal Transfer Other Amt, Curr Loan Bal, Credit Line Count, Monthly Payment Count, NOI Issued Count, Transfer FCL Count, Transfer DIL Count, Transfer Other Count, Pending </w:t>
      </w:r>
      <w:r w:rsidR="000D4861">
        <w:t>Assign</w:t>
      </w:r>
      <w:r>
        <w:t xml:space="preserve"> Pay Count, Pending </w:t>
      </w:r>
      <w:r w:rsidR="000D4861">
        <w:t>Assign</w:t>
      </w:r>
      <w:r>
        <w:t xml:space="preserve"> Nopay Count, Pending Assign Pay Bal, </w:t>
      </w:r>
      <w:r w:rsidR="000D4861">
        <w:t>Pending</w:t>
      </w:r>
      <w:r>
        <w:t xml:space="preserve"> Assign Nopay Bal, Total End Open Loans, Total Increases, Total Decreases, Total End Loan Bal, Total Increase Decrease, Total Without Credit Or Payment, Average Amount Disbursed, Total Pending Amt, Average Loan Value, Total Payoff Book Value, Average Payoff Collected</w:t>
      </w:r>
      <w:r w:rsidR="00D94272">
        <w:t>,</w:t>
      </w:r>
      <w:r>
        <w:t xml:space="preserve"> and Payoff Recover Ratio.  </w:t>
      </w:r>
    </w:p>
    <w:p w14:paraId="2FD64725" w14:textId="77777777" w:rsidR="00231BF7" w:rsidRDefault="00231BF7" w:rsidP="00F874DE">
      <w:pPr>
        <w:pStyle w:val="UnorderedList"/>
        <w:numPr>
          <w:ilvl w:val="0"/>
          <w:numId w:val="0"/>
        </w:numPr>
        <w:ind w:left="378" w:hanging="360"/>
        <w:jc w:val="both"/>
        <w:rPr>
          <w:noProof/>
        </w:rPr>
      </w:pPr>
    </w:p>
    <w:p w14:paraId="2E4EC867" w14:textId="574C54BC" w:rsidR="00D32D78" w:rsidRDefault="00D32D78" w:rsidP="00F874DE">
      <w:pPr>
        <w:pStyle w:val="UnorderedList"/>
        <w:numPr>
          <w:ilvl w:val="0"/>
          <w:numId w:val="0"/>
        </w:numPr>
        <w:ind w:left="378" w:hanging="360"/>
        <w:jc w:val="both"/>
        <w:rPr>
          <w:noProof/>
        </w:rPr>
      </w:pPr>
      <w:r>
        <w:rPr>
          <w:noProof/>
        </w:rPr>
        <w:t>Additional Report detail:</w:t>
      </w:r>
    </w:p>
    <w:p w14:paraId="4A742651" w14:textId="2BA8B5DD" w:rsidR="00231BF7" w:rsidRPr="001B1679" w:rsidRDefault="00231BF7" w:rsidP="00F874DE">
      <w:pPr>
        <w:pStyle w:val="UnorderedList"/>
        <w:jc w:val="both"/>
        <w:rPr>
          <w:rFonts w:eastAsiaTheme="minorHAnsi"/>
        </w:rPr>
      </w:pPr>
      <w:r w:rsidRPr="00D32D78">
        <w:rPr>
          <w:rFonts w:eastAsiaTheme="minorHAnsi"/>
          <w:b/>
          <w:bCs/>
        </w:rPr>
        <w:t>For Loan Inventory</w:t>
      </w:r>
      <w:r w:rsidRPr="001B1679">
        <w:rPr>
          <w:rFonts w:eastAsiaTheme="minorHAnsi"/>
        </w:rPr>
        <w:t>: Beginning Open Loans, New Loans, Loans Changed to Open, Closed Loans (Inventory Reduction),</w:t>
      </w:r>
      <w:r>
        <w:rPr>
          <w:rFonts w:eastAsiaTheme="minorHAnsi"/>
        </w:rPr>
        <w:t xml:space="preserve"> and </w:t>
      </w:r>
      <w:r w:rsidRPr="001B1679">
        <w:rPr>
          <w:rFonts w:eastAsiaTheme="minorHAnsi"/>
        </w:rPr>
        <w:t>Loans Deleted (Other Adjustments)</w:t>
      </w:r>
      <w:r>
        <w:rPr>
          <w:rFonts w:eastAsiaTheme="minorHAnsi"/>
        </w:rPr>
        <w:t>.</w:t>
      </w:r>
    </w:p>
    <w:p w14:paraId="64EEBD07" w14:textId="7FD823FA" w:rsidR="00231BF7" w:rsidRPr="001B1679" w:rsidRDefault="00231BF7" w:rsidP="00F874DE">
      <w:pPr>
        <w:pStyle w:val="UnorderedList"/>
        <w:jc w:val="both"/>
        <w:rPr>
          <w:rFonts w:eastAsiaTheme="minorHAnsi"/>
        </w:rPr>
      </w:pPr>
      <w:r w:rsidRPr="00D32D78">
        <w:rPr>
          <w:rFonts w:eastAsiaTheme="minorHAnsi"/>
          <w:b/>
          <w:bCs/>
        </w:rPr>
        <w:t>For Loan Balance</w:t>
      </w:r>
      <w:r w:rsidRPr="001B1679">
        <w:rPr>
          <w:rFonts w:eastAsiaTheme="minorHAnsi"/>
        </w:rPr>
        <w:t xml:space="preserve">: Beginning Loan Balance, New Loans, Payments – Increases </w:t>
      </w:r>
      <w:r w:rsidR="008273B0" w:rsidRPr="001B1679">
        <w:rPr>
          <w:rFonts w:eastAsiaTheme="minorHAnsi"/>
        </w:rPr>
        <w:t>(Credit</w:t>
      </w:r>
      <w:r w:rsidRPr="001B1679">
        <w:rPr>
          <w:rFonts w:eastAsiaTheme="minorHAnsi"/>
        </w:rPr>
        <w:t xml:space="preserve"> Line Payment Amount, Monthly Payment Amount and Other Balance Increases), Total Increases, Collections – Decreases </w:t>
      </w:r>
      <w:r w:rsidR="008273B0" w:rsidRPr="001B1679">
        <w:rPr>
          <w:rFonts w:eastAsiaTheme="minorHAnsi"/>
        </w:rPr>
        <w:t>(Full</w:t>
      </w:r>
      <w:r w:rsidRPr="001B1679">
        <w:rPr>
          <w:rFonts w:eastAsiaTheme="minorHAnsi"/>
        </w:rPr>
        <w:t xml:space="preserve"> Payoff of Debt, Compromised Payoff, Other Collections Amount, and Other Balance Decreases). Total Decreases (Write</w:t>
      </w:r>
      <w:r w:rsidR="00E54FE8">
        <w:rPr>
          <w:rFonts w:eastAsiaTheme="minorHAnsi"/>
        </w:rPr>
        <w:t>-</w:t>
      </w:r>
      <w:r w:rsidRPr="001B1679">
        <w:rPr>
          <w:rFonts w:eastAsiaTheme="minorHAnsi"/>
        </w:rPr>
        <w:t>offs, FCL Amount, DIL Amount, and Other Adjustments)</w:t>
      </w:r>
      <w:r>
        <w:rPr>
          <w:rFonts w:eastAsiaTheme="minorHAnsi"/>
        </w:rPr>
        <w:t>,</w:t>
      </w:r>
      <w:r w:rsidRPr="001B1679">
        <w:rPr>
          <w:rFonts w:eastAsiaTheme="minorHAnsi"/>
        </w:rPr>
        <w:t xml:space="preserve"> </w:t>
      </w:r>
      <w:r>
        <w:rPr>
          <w:rFonts w:eastAsiaTheme="minorHAnsi"/>
        </w:rPr>
        <w:t xml:space="preserve">and </w:t>
      </w:r>
      <w:r w:rsidRPr="001B1679">
        <w:rPr>
          <w:rFonts w:eastAsiaTheme="minorHAnsi"/>
        </w:rPr>
        <w:t>Total Increase/ Decreases</w:t>
      </w:r>
      <w:r>
        <w:rPr>
          <w:rFonts w:eastAsiaTheme="minorHAnsi"/>
        </w:rPr>
        <w:t>.</w:t>
      </w:r>
    </w:p>
    <w:p w14:paraId="35D699F3" w14:textId="77777777" w:rsidR="00231BF7" w:rsidRPr="001B1679" w:rsidRDefault="00231BF7" w:rsidP="00F874DE">
      <w:pPr>
        <w:pStyle w:val="UnorderedList"/>
        <w:jc w:val="both"/>
        <w:rPr>
          <w:rFonts w:eastAsiaTheme="minorHAnsi"/>
        </w:rPr>
      </w:pPr>
      <w:r w:rsidRPr="00D32D78">
        <w:rPr>
          <w:rFonts w:eastAsiaTheme="minorHAnsi"/>
          <w:b/>
          <w:bCs/>
        </w:rPr>
        <w:t>For Eligible for Disbursements to Borrowers (Counts):</w:t>
      </w:r>
      <w:r w:rsidRPr="001B1679">
        <w:rPr>
          <w:rFonts w:eastAsiaTheme="minorHAnsi"/>
        </w:rPr>
        <w:t xml:space="preserve"> Credit Line Payments, Monthly Payments,</w:t>
      </w:r>
      <w:r>
        <w:rPr>
          <w:rFonts w:eastAsiaTheme="minorHAnsi"/>
        </w:rPr>
        <w:t xml:space="preserve"> </w:t>
      </w:r>
      <w:r w:rsidRPr="001B1679">
        <w:rPr>
          <w:rFonts w:eastAsiaTheme="minorHAnsi"/>
        </w:rPr>
        <w:t>Without Credit or Monthly Payments</w:t>
      </w:r>
      <w:r>
        <w:rPr>
          <w:rFonts w:eastAsiaTheme="minorHAnsi"/>
        </w:rPr>
        <w:t>, and Average Amount Disbursed.</w:t>
      </w:r>
    </w:p>
    <w:p w14:paraId="04DCC20B" w14:textId="77777777" w:rsidR="00231BF7" w:rsidRPr="003D2636" w:rsidRDefault="00231BF7" w:rsidP="00F874DE">
      <w:pPr>
        <w:pStyle w:val="UnorderedList"/>
        <w:jc w:val="both"/>
        <w:rPr>
          <w:rFonts w:eastAsiaTheme="minorHAnsi"/>
        </w:rPr>
      </w:pPr>
      <w:r w:rsidRPr="00D32D78">
        <w:rPr>
          <w:rFonts w:eastAsiaTheme="minorHAnsi"/>
          <w:b/>
          <w:bCs/>
        </w:rPr>
        <w:t>For Servicing Activity:</w:t>
      </w:r>
      <w:r w:rsidRPr="003D2636">
        <w:rPr>
          <w:rFonts w:eastAsiaTheme="minorHAnsi"/>
        </w:rPr>
        <w:t xml:space="preserve">  Loans NOI Issued, Loans in FCL Process, Loans Conveyed,</w:t>
      </w:r>
      <w:r>
        <w:rPr>
          <w:rFonts w:eastAsiaTheme="minorHAnsi"/>
        </w:rPr>
        <w:t xml:space="preserve"> and </w:t>
      </w:r>
      <w:r w:rsidRPr="003D2636">
        <w:rPr>
          <w:rFonts w:eastAsiaTheme="minorHAnsi"/>
        </w:rPr>
        <w:t>Other Loans in Default</w:t>
      </w:r>
      <w:r>
        <w:rPr>
          <w:rFonts w:eastAsiaTheme="minorHAnsi"/>
        </w:rPr>
        <w:t>.</w:t>
      </w:r>
    </w:p>
    <w:p w14:paraId="240CCD68" w14:textId="77777777" w:rsidR="00231BF7" w:rsidRPr="00A52F51" w:rsidRDefault="00231BF7" w:rsidP="00F874DE">
      <w:pPr>
        <w:pStyle w:val="UnorderedList"/>
        <w:jc w:val="both"/>
        <w:rPr>
          <w:rFonts w:eastAsiaTheme="minorHAnsi"/>
        </w:rPr>
      </w:pPr>
      <w:r w:rsidRPr="00D32D78">
        <w:rPr>
          <w:rFonts w:eastAsiaTheme="minorHAnsi"/>
          <w:b/>
          <w:bCs/>
        </w:rPr>
        <w:t>For Pending Assignments:</w:t>
      </w:r>
      <w:r w:rsidRPr="00A52F51">
        <w:rPr>
          <w:rFonts w:eastAsiaTheme="minorHAnsi"/>
        </w:rPr>
        <w:t xml:space="preserve">  Pending Assignments Payments, Pending Assignments No Payments, </w:t>
      </w:r>
      <w:r w:rsidRPr="00A52F51">
        <w:rPr>
          <w:rFonts w:eastAsiaTheme="minorHAnsi"/>
          <w:bCs/>
        </w:rPr>
        <w:t>Totals, and Loan Balance of Pending</w:t>
      </w:r>
      <w:r>
        <w:rPr>
          <w:rFonts w:eastAsiaTheme="minorHAnsi"/>
          <w:bCs/>
        </w:rPr>
        <w:t>.</w:t>
      </w:r>
    </w:p>
    <w:p w14:paraId="1A30C51B" w14:textId="77777777" w:rsidR="00231BF7" w:rsidRPr="00614F70" w:rsidRDefault="00231BF7" w:rsidP="00F874DE">
      <w:pPr>
        <w:pStyle w:val="UnorderedList"/>
        <w:jc w:val="both"/>
        <w:rPr>
          <w:rFonts w:eastAsiaTheme="minorHAnsi"/>
        </w:rPr>
      </w:pPr>
      <w:r w:rsidRPr="00D32D78">
        <w:rPr>
          <w:rFonts w:eastAsiaTheme="minorHAnsi"/>
          <w:b/>
          <w:bCs/>
        </w:rPr>
        <w:t>For Ratios</w:t>
      </w:r>
      <w:r w:rsidRPr="00614F70">
        <w:rPr>
          <w:rFonts w:eastAsiaTheme="minorHAnsi"/>
        </w:rPr>
        <w:t>: Average Value per Loan, Book Value of Payoffs,</w:t>
      </w:r>
      <w:r>
        <w:rPr>
          <w:rFonts w:eastAsiaTheme="minorHAnsi"/>
        </w:rPr>
        <w:t xml:space="preserve"> and Payoff Recovery Ratio.</w:t>
      </w:r>
    </w:p>
    <w:p w14:paraId="5C066ABC" w14:textId="6717A083" w:rsidR="00826C14" w:rsidRDefault="00231BF7" w:rsidP="00F874DE">
      <w:pPr>
        <w:pStyle w:val="UnorderedList"/>
        <w:jc w:val="both"/>
        <w:rPr>
          <w:rFonts w:eastAsiaTheme="minorHAnsi"/>
        </w:rPr>
      </w:pPr>
      <w:r w:rsidRPr="00B862B1">
        <w:rPr>
          <w:rFonts w:eastAsiaTheme="minorHAnsi"/>
        </w:rPr>
        <w:t xml:space="preserve">The Ending Open Loans and Ending Open Loans are </w:t>
      </w:r>
      <w:r>
        <w:rPr>
          <w:rFonts w:eastAsiaTheme="minorHAnsi"/>
        </w:rPr>
        <w:t>summarized with graph of column.</w:t>
      </w:r>
    </w:p>
    <w:p w14:paraId="553C5745" w14:textId="49F10E19" w:rsidR="00560C93" w:rsidRDefault="00560C93" w:rsidP="00560C93">
      <w:pPr>
        <w:pStyle w:val="Heading3"/>
        <w:ind w:left="1080" w:hanging="1080"/>
        <w:jc w:val="both"/>
      </w:pPr>
      <w:bookmarkStart w:id="5162" w:name="_Toc230163593"/>
      <w:bookmarkStart w:id="5163" w:name="_Toc315162310"/>
      <w:bookmarkStart w:id="5164" w:name="_Toc315634077"/>
      <w:bookmarkStart w:id="5165" w:name="_Toc11335015"/>
      <w:bookmarkStart w:id="5166" w:name="_Toc74052253"/>
      <w:bookmarkStart w:id="5167" w:name="_Toc90643637"/>
      <w:r>
        <w:t>HUD Monthly Management Report</w:t>
      </w:r>
      <w:bookmarkEnd w:id="5162"/>
    </w:p>
    <w:p w14:paraId="55815D60" w14:textId="5A43C374" w:rsidR="00560C93" w:rsidRDefault="00560C93" w:rsidP="00560C93">
      <w:pPr>
        <w:pStyle w:val="BodyText"/>
        <w:rPr>
          <w:noProof/>
        </w:rPr>
      </w:pPr>
      <w:r w:rsidRPr="00A9075A">
        <w:t>Th</w:t>
      </w:r>
      <w:r w:rsidR="000D4861">
        <w:t>e HUD Monthly Management</w:t>
      </w:r>
      <w:r w:rsidRPr="00A9075A">
        <w:t xml:space="preserve"> </w:t>
      </w:r>
      <w:r w:rsidR="000D4861">
        <w:t>R</w:t>
      </w:r>
      <w:r w:rsidRPr="00A9075A">
        <w:t xml:space="preserve">eport </w:t>
      </w:r>
      <w:r>
        <w:t>enables the authorized</w:t>
      </w:r>
      <w:r w:rsidRPr="00A9075A">
        <w:t xml:space="preserve"> user to view the detailed report for HECM Assigned loans month by month for a period during the selected fiscal year.</w:t>
      </w:r>
      <w:r w:rsidRPr="003108DF">
        <w:rPr>
          <w:noProof/>
        </w:rPr>
        <w:t xml:space="preserve"> </w:t>
      </w:r>
    </w:p>
    <w:p w14:paraId="2B852004" w14:textId="77777777" w:rsidR="00560C93" w:rsidRDefault="00560C93" w:rsidP="00560C93">
      <w:pPr>
        <w:pStyle w:val="BodyText"/>
      </w:pPr>
    </w:p>
    <w:p w14:paraId="2E8BC317" w14:textId="29DC9243" w:rsidR="00560C93" w:rsidRDefault="00560C93" w:rsidP="00560C93">
      <w:pPr>
        <w:pStyle w:val="BodyText"/>
        <w:jc w:val="center"/>
      </w:pPr>
      <w:r>
        <w:rPr>
          <w:noProof/>
        </w:rPr>
        <w:drawing>
          <wp:inline distT="0" distB="0" distL="0" distR="0" wp14:anchorId="0DE3D36F" wp14:editId="0641130F">
            <wp:extent cx="3726503" cy="1089754"/>
            <wp:effectExtent l="19050" t="19050" r="26670" b="15240"/>
            <wp:docPr id="145879894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8798946" name="Picture 1" descr="A screenshot of a computer&#10;&#10;Description automatically generated"/>
                    <pic:cNvPicPr/>
                  </pic:nvPicPr>
                  <pic:blipFill>
                    <a:blip r:embed="rId524"/>
                    <a:stretch>
                      <a:fillRect/>
                    </a:stretch>
                  </pic:blipFill>
                  <pic:spPr>
                    <a:xfrm>
                      <a:off x="0" y="0"/>
                      <a:ext cx="3726503" cy="1089754"/>
                    </a:xfrm>
                    <a:prstGeom prst="rect">
                      <a:avLst/>
                    </a:prstGeom>
                    <a:ln w="19050">
                      <a:solidFill>
                        <a:schemeClr val="accent1"/>
                      </a:solidFill>
                    </a:ln>
                  </pic:spPr>
                </pic:pic>
              </a:graphicData>
            </a:graphic>
          </wp:inline>
        </w:drawing>
      </w:r>
    </w:p>
    <w:p w14:paraId="22EE0991" w14:textId="0F89506F" w:rsidR="00647688" w:rsidRDefault="00647688" w:rsidP="00647688">
      <w:pPr>
        <w:pStyle w:val="FigureCaption0"/>
      </w:pPr>
      <w:bookmarkStart w:id="5168" w:name="_Toc230164355"/>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40</w:t>
      </w:r>
      <w:r>
        <w:rPr>
          <w:noProof/>
        </w:rPr>
        <w:fldChar w:fldCharType="end"/>
      </w:r>
      <w:r>
        <w:t xml:space="preserve">: HUD Monthly </w:t>
      </w:r>
      <w:r w:rsidR="00663647">
        <w:t>Management</w:t>
      </w:r>
      <w:r>
        <w:t xml:space="preserve"> Report</w:t>
      </w:r>
      <w:bookmarkEnd w:id="5168"/>
    </w:p>
    <w:p w14:paraId="5C88E08D" w14:textId="77777777" w:rsidR="00560C93" w:rsidRDefault="00560C93" w:rsidP="00560C93">
      <w:pPr>
        <w:pStyle w:val="BodyText"/>
      </w:pPr>
      <w:r>
        <w:t>To generate this report:</w:t>
      </w:r>
    </w:p>
    <w:p w14:paraId="0A1B6CD3" w14:textId="77777777" w:rsidR="00560C93" w:rsidRDefault="00560C93" w:rsidP="006C3C3F">
      <w:pPr>
        <w:pStyle w:val="OrderedList"/>
        <w:numPr>
          <w:ilvl w:val="0"/>
          <w:numId w:val="443"/>
        </w:numPr>
        <w:jc w:val="both"/>
      </w:pPr>
      <w:r>
        <w:t xml:space="preserve">Click on the </w:t>
      </w:r>
      <w:r w:rsidRPr="001445BE">
        <w:rPr>
          <w:b/>
        </w:rPr>
        <w:t>report link</w:t>
      </w:r>
      <w:r>
        <w:t xml:space="preserve"> on the left menu and the report search screen will display.</w:t>
      </w:r>
    </w:p>
    <w:p w14:paraId="592A87D5" w14:textId="77777777" w:rsidR="00560C93" w:rsidRDefault="00560C93" w:rsidP="006C3C3F">
      <w:pPr>
        <w:pStyle w:val="OrderedList"/>
        <w:numPr>
          <w:ilvl w:val="0"/>
          <w:numId w:val="443"/>
        </w:numPr>
        <w:jc w:val="both"/>
      </w:pPr>
      <w:r w:rsidRPr="004228E2">
        <w:t>Select</w:t>
      </w:r>
      <w:r w:rsidRPr="001445BE">
        <w:rPr>
          <w:rFonts w:eastAsia="SimSun"/>
        </w:rPr>
        <w:t xml:space="preserve"> a year in </w:t>
      </w:r>
      <w:r w:rsidRPr="00135C73">
        <w:t xml:space="preserve">the </w:t>
      </w:r>
      <w:r w:rsidRPr="001445BE">
        <w:rPr>
          <w:b/>
        </w:rPr>
        <w:t>Fiscal Year</w:t>
      </w:r>
      <w:r w:rsidRPr="00135C73">
        <w:t xml:space="preserve"> dropdown</w:t>
      </w:r>
      <w:r>
        <w:t>.</w:t>
      </w:r>
    </w:p>
    <w:p w14:paraId="4FA9E486" w14:textId="14DC97CF" w:rsidR="00560C93" w:rsidRDefault="00560C93" w:rsidP="006C3C3F">
      <w:pPr>
        <w:pStyle w:val="OrderedList"/>
        <w:numPr>
          <w:ilvl w:val="0"/>
          <w:numId w:val="443"/>
        </w:numPr>
        <w:jc w:val="both"/>
      </w:pPr>
      <w:r>
        <w:t xml:space="preserve">Click the </w:t>
      </w:r>
      <w:r w:rsidRPr="00754BD3">
        <w:rPr>
          <w:b/>
          <w:bCs/>
        </w:rPr>
        <w:t>Execute Excel</w:t>
      </w:r>
      <w:r w:rsidRPr="00447193">
        <w:t xml:space="preserve"> </w:t>
      </w:r>
      <w:r>
        <w:t>link.</w:t>
      </w:r>
    </w:p>
    <w:p w14:paraId="23E4EB32" w14:textId="1EC7B0E0" w:rsidR="00560C93" w:rsidRDefault="00560C93" w:rsidP="00560C93">
      <w:pPr>
        <w:pStyle w:val="BodyText"/>
      </w:pPr>
      <w:r>
        <w:t>T</w:t>
      </w:r>
      <w:r w:rsidRPr="00F67639">
        <w:t xml:space="preserve">he following </w:t>
      </w:r>
      <w:r>
        <w:t>results</w:t>
      </w:r>
      <w:r w:rsidRPr="00F67639">
        <w:t xml:space="preserve"> are displayed</w:t>
      </w:r>
      <w:r w:rsidR="00642209" w:rsidRPr="00642209">
        <w:t xml:space="preserve"> </w:t>
      </w:r>
      <w:r w:rsidR="00642209">
        <w:t>for each Reporting Period column:</w:t>
      </w:r>
    </w:p>
    <w:p w14:paraId="5EE5145E" w14:textId="77777777" w:rsidR="00D32D78" w:rsidRDefault="00D32D78" w:rsidP="00D32D78">
      <w:pPr>
        <w:pStyle w:val="BodyText"/>
        <w:jc w:val="left"/>
      </w:pPr>
      <w:r w:rsidRPr="00D32D78">
        <w:t>Endorsed (04), Assigned (05), Total Assign (05), Term (08), Total Pend (02,10), Total Endorsed (04), Total Active Cases (02,04,10), Max Claim Amount (Endorsed), Initial MIP, Monthly MIP, Initial MIP Plus Monthly MIP, Initial MIP Cases, Total Monthly MIP Cases, Late Charge &amp; Penalty Interest Amount, Total Processed Refund Disbursements, In process Refund Disbursements, Refund Cases Processed, Refund Cases In Process, Debit Vouchers Amount (Premiums and Claims), and Debit Vouchers Cases (Premiums and Claims)</w:t>
      </w:r>
      <w:r>
        <w:t>.</w:t>
      </w:r>
    </w:p>
    <w:p w14:paraId="7D398489" w14:textId="2C1C51F8" w:rsidR="00231BF7" w:rsidRDefault="00231BF7" w:rsidP="00EC7F36">
      <w:pPr>
        <w:pStyle w:val="Heading3"/>
        <w:ind w:left="1080" w:hanging="1080"/>
        <w:jc w:val="both"/>
      </w:pPr>
      <w:bookmarkStart w:id="5169" w:name="_Toc230163594"/>
      <w:r>
        <w:t>Month-End Trial Balance Detail</w:t>
      </w:r>
      <w:bookmarkEnd w:id="5163"/>
      <w:bookmarkEnd w:id="5164"/>
      <w:bookmarkEnd w:id="5165"/>
      <w:bookmarkEnd w:id="5166"/>
      <w:bookmarkEnd w:id="5167"/>
      <w:r w:rsidR="009B713E">
        <w:t xml:space="preserve"> Report</w:t>
      </w:r>
      <w:bookmarkEnd w:id="5169"/>
      <w:r w:rsidR="009B713E">
        <w:t xml:space="preserve"> </w:t>
      </w:r>
      <w:r w:rsidR="00CB4BDD">
        <w:fldChar w:fldCharType="begin"/>
      </w:r>
      <w:r w:rsidR="00CB4BDD">
        <w:instrText xml:space="preserve"> XE "</w:instrText>
      </w:r>
      <w:r w:rsidR="00CB4BDD" w:rsidRPr="003A5792">
        <w:instrText>Month-End Trial Balance Detail Report</w:instrText>
      </w:r>
      <w:r w:rsidR="00CB4BDD">
        <w:instrText xml:space="preserve">" </w:instrText>
      </w:r>
      <w:r w:rsidR="00CB4BDD">
        <w:fldChar w:fldCharType="end"/>
      </w:r>
    </w:p>
    <w:p w14:paraId="229E7E99" w14:textId="709934F0" w:rsidR="00231BF7" w:rsidRDefault="00231BF7" w:rsidP="001879BA">
      <w:pPr>
        <w:pStyle w:val="BodyText"/>
      </w:pPr>
      <w:r>
        <w:t>Th</w:t>
      </w:r>
      <w:r w:rsidR="000D4861">
        <w:t>e Month-End Trial Balance Detail</w:t>
      </w:r>
      <w:r>
        <w:t xml:space="preserve"> </w:t>
      </w:r>
      <w:r w:rsidR="000D4861">
        <w:t>R</w:t>
      </w:r>
      <w:r>
        <w:t>eport enables authorized users to view the detailed information on month-end trial loan balance.</w:t>
      </w:r>
    </w:p>
    <w:p w14:paraId="2A6B2567" w14:textId="423DA20D" w:rsidR="00847224" w:rsidRDefault="003108DF" w:rsidP="00847224">
      <w:pPr>
        <w:pStyle w:val="BodyText"/>
        <w:jc w:val="center"/>
        <w:rPr>
          <w:noProof/>
        </w:rPr>
      </w:pPr>
      <w:r w:rsidRPr="003108DF">
        <w:rPr>
          <w:noProof/>
        </w:rPr>
        <w:t xml:space="preserve"> </w:t>
      </w:r>
    </w:p>
    <w:p w14:paraId="2DCF50A5" w14:textId="60E41594" w:rsidR="00847224" w:rsidRDefault="00847224" w:rsidP="00106345">
      <w:pPr>
        <w:pStyle w:val="BodyText"/>
        <w:jc w:val="center"/>
      </w:pPr>
      <w:r>
        <w:rPr>
          <w:noProof/>
        </w:rPr>
        <w:drawing>
          <wp:inline distT="0" distB="0" distL="0" distR="0" wp14:anchorId="291CC933" wp14:editId="5FA99C2F">
            <wp:extent cx="4359519" cy="1599958"/>
            <wp:effectExtent l="19050" t="19050" r="22225" b="19685"/>
            <wp:docPr id="2116422002"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6422002" name="Picture 1" descr="A screenshot of a computer&#10;&#10;Description automatically generated with low confidence"/>
                    <pic:cNvPicPr/>
                  </pic:nvPicPr>
                  <pic:blipFill>
                    <a:blip r:embed="rId525"/>
                    <a:stretch>
                      <a:fillRect/>
                    </a:stretch>
                  </pic:blipFill>
                  <pic:spPr>
                    <a:xfrm>
                      <a:off x="0" y="0"/>
                      <a:ext cx="4364504" cy="1601787"/>
                    </a:xfrm>
                    <a:prstGeom prst="rect">
                      <a:avLst/>
                    </a:prstGeom>
                    <a:ln w="19050">
                      <a:solidFill>
                        <a:srgbClr val="0070C0"/>
                      </a:solidFill>
                    </a:ln>
                  </pic:spPr>
                </pic:pic>
              </a:graphicData>
            </a:graphic>
          </wp:inline>
        </w:drawing>
      </w:r>
    </w:p>
    <w:p w14:paraId="7532328C" w14:textId="3E273F35" w:rsidR="00231BF7" w:rsidRDefault="00231BF7" w:rsidP="001879BA">
      <w:pPr>
        <w:pStyle w:val="FigureCaption0"/>
      </w:pPr>
      <w:bookmarkStart w:id="5170" w:name="_Toc74053212"/>
      <w:bookmarkStart w:id="5171" w:name="_Toc90644594"/>
      <w:bookmarkStart w:id="5172" w:name="_Toc23016435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41</w:t>
      </w:r>
      <w:r w:rsidR="00764635">
        <w:rPr>
          <w:noProof/>
        </w:rPr>
        <w:fldChar w:fldCharType="end"/>
      </w:r>
      <w:r>
        <w:t>: Month End Trial Balance Report (</w:t>
      </w:r>
      <w:r w:rsidR="00896C9A">
        <w:t>E</w:t>
      </w:r>
      <w:r>
        <w:t>xcerpts)</w:t>
      </w:r>
      <w:bookmarkEnd w:id="5170"/>
      <w:bookmarkEnd w:id="5171"/>
      <w:bookmarkEnd w:id="5172"/>
    </w:p>
    <w:p w14:paraId="21CA2690" w14:textId="77777777" w:rsidR="00231BF7" w:rsidRPr="00D00C3D" w:rsidRDefault="00231BF7" w:rsidP="001879BA">
      <w:pPr>
        <w:pStyle w:val="BodyText"/>
      </w:pPr>
      <w:r>
        <w:t>To generate this report:</w:t>
      </w:r>
    </w:p>
    <w:p w14:paraId="633625F9" w14:textId="77777777" w:rsidR="00231BF7" w:rsidRDefault="00231BF7" w:rsidP="006C3C3F">
      <w:pPr>
        <w:pStyle w:val="OrderedList"/>
        <w:numPr>
          <w:ilvl w:val="0"/>
          <w:numId w:val="334"/>
        </w:numPr>
        <w:jc w:val="both"/>
      </w:pPr>
      <w:r>
        <w:t xml:space="preserve">Click on the </w:t>
      </w:r>
      <w:r w:rsidRPr="001445BE">
        <w:rPr>
          <w:b/>
        </w:rPr>
        <w:t>report link</w:t>
      </w:r>
      <w:r>
        <w:t xml:space="preserve"> on the left menu and the report search screen will display.</w:t>
      </w:r>
    </w:p>
    <w:p w14:paraId="2F5B9C1F" w14:textId="6162B60B" w:rsidR="00231BF7" w:rsidRDefault="00231BF7" w:rsidP="006C3C3F">
      <w:pPr>
        <w:pStyle w:val="OrderedList"/>
        <w:numPr>
          <w:ilvl w:val="0"/>
          <w:numId w:val="334"/>
        </w:numPr>
        <w:jc w:val="both"/>
      </w:pPr>
      <w:r>
        <w:t xml:space="preserve">To narrow </w:t>
      </w:r>
      <w:r w:rsidRPr="00560045">
        <w:t>the</w:t>
      </w:r>
      <w:r>
        <w:t xml:space="preserve"> results of your report, you can filter by</w:t>
      </w:r>
      <w:r w:rsidR="002E6B19">
        <w:t xml:space="preserve"> product type or reporting period</w:t>
      </w:r>
      <w:r w:rsidRPr="00EA5C7E">
        <w:t>:</w:t>
      </w:r>
    </w:p>
    <w:p w14:paraId="688122DB" w14:textId="77777777" w:rsidR="00231BF7" w:rsidRPr="00B3196A" w:rsidRDefault="00231BF7" w:rsidP="00F874DE">
      <w:pPr>
        <w:pStyle w:val="UnorderedListIndent"/>
        <w:jc w:val="both"/>
        <w:rPr>
          <w:rFonts w:ascii="Times New Roman" w:hAnsi="Times New Roman"/>
          <w:sz w:val="24"/>
          <w:szCs w:val="24"/>
        </w:rPr>
      </w:pPr>
      <w:r w:rsidRPr="00D00C3D">
        <w:t xml:space="preserve">Select a month from </w:t>
      </w:r>
      <w:r w:rsidRPr="00A9075A">
        <w:rPr>
          <w:b/>
        </w:rPr>
        <w:t>Reporting Period</w:t>
      </w:r>
      <w:r w:rsidRPr="0028438E">
        <w:t xml:space="preserve"> dropdown</w:t>
      </w:r>
      <w:r>
        <w:t>.</w:t>
      </w:r>
    </w:p>
    <w:p w14:paraId="3D232458" w14:textId="77777777" w:rsidR="00231BF7" w:rsidRPr="00B3196A" w:rsidRDefault="00231BF7" w:rsidP="00F874DE">
      <w:pPr>
        <w:pStyle w:val="UnorderedListIndent"/>
        <w:jc w:val="both"/>
      </w:pPr>
      <w:r w:rsidRPr="00B3196A">
        <w:t xml:space="preserve">If necessary, select the checkbox </w:t>
      </w:r>
      <w:r w:rsidRPr="00A9075A">
        <w:t>for</w:t>
      </w:r>
      <w:r w:rsidRPr="00B3196A">
        <w:rPr>
          <w:b/>
        </w:rPr>
        <w:t xml:space="preserve"> Exclude Loans Paid-Off in Prior Months</w:t>
      </w:r>
      <w:r w:rsidRPr="00B3196A">
        <w:t xml:space="preserve">. </w:t>
      </w:r>
    </w:p>
    <w:p w14:paraId="08361652" w14:textId="77777777" w:rsidR="00231BF7" w:rsidRDefault="00231BF7" w:rsidP="00F874DE">
      <w:pPr>
        <w:pStyle w:val="UnorderedListIndent"/>
        <w:jc w:val="both"/>
      </w:pPr>
      <w:r w:rsidRPr="00B3196A">
        <w:t xml:space="preserve">If necessary, limit your selection by choosing </w:t>
      </w:r>
      <w:r>
        <w:t>c</w:t>
      </w:r>
      <w:r w:rsidRPr="00B3196A">
        <w:t xml:space="preserve">ase </w:t>
      </w:r>
      <w:r>
        <w:t>s</w:t>
      </w:r>
      <w:r w:rsidRPr="00B3196A">
        <w:t>tatuses and sub-status.</w:t>
      </w:r>
    </w:p>
    <w:p w14:paraId="1E02ECCE" w14:textId="02A4F14E" w:rsidR="00231BF7" w:rsidRDefault="00231BF7" w:rsidP="006C3C3F">
      <w:pPr>
        <w:pStyle w:val="OrderedList"/>
        <w:numPr>
          <w:ilvl w:val="0"/>
          <w:numId w:val="334"/>
        </w:numPr>
        <w:jc w:val="both"/>
      </w:pPr>
      <w:r>
        <w:t xml:space="preserve">Click the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t>link.</w:t>
      </w:r>
    </w:p>
    <w:p w14:paraId="313CB891" w14:textId="34AF63FD" w:rsidR="009E00AA" w:rsidRDefault="009E00AA" w:rsidP="001879BA">
      <w:pPr>
        <w:pStyle w:val="BodyText"/>
      </w:pPr>
      <w:r w:rsidRPr="009E00AA">
        <w:t>The following results are displayed</w:t>
      </w:r>
      <w:r w:rsidR="001568F1">
        <w:t xml:space="preserve"> (please note: PDF results may differ)</w:t>
      </w:r>
      <w:r w:rsidRPr="009E00AA">
        <w:t>:</w:t>
      </w:r>
      <w:r>
        <w:t xml:space="preserve"> </w:t>
      </w:r>
    </w:p>
    <w:p w14:paraId="4253345E" w14:textId="4F5EC22A" w:rsidR="00231BF7" w:rsidRPr="004D76C0" w:rsidRDefault="001568F1" w:rsidP="001879BA">
      <w:pPr>
        <w:pStyle w:val="BodyText"/>
        <w:rPr>
          <w:rFonts w:eastAsiaTheme="minorHAnsi"/>
        </w:rPr>
      </w:pPr>
      <w:r>
        <w:t>Servicer Name, Investor Name, Investor Pool, FHA Case No, Fannie Mae No, Borrower L</w:t>
      </w:r>
      <w:r w:rsidR="000D4861">
        <w:t>ast N</w:t>
      </w:r>
      <w:r>
        <w:t>ame, Borrower F</w:t>
      </w:r>
      <w:r w:rsidR="000D4861">
        <w:t>irst N</w:t>
      </w:r>
      <w:r>
        <w:t>ame, Loan Skey</w:t>
      </w:r>
      <w:r w:rsidR="000D4861">
        <w:t>,</w:t>
      </w:r>
      <w:r>
        <w:t xml:space="preserve"> Loan No, Prev Int Rate, Margin, Funded Date, Loan Setup Amount, Prior Loan Balance, Curr</w:t>
      </w:r>
      <w:r w:rsidR="000D4861">
        <w:t>ent</w:t>
      </w:r>
      <w:r>
        <w:t xml:space="preserve"> Sched</w:t>
      </w:r>
      <w:r w:rsidR="000D4861">
        <w:t>uled</w:t>
      </w:r>
      <w:r>
        <w:t xml:space="preserve"> Advance, Curr</w:t>
      </w:r>
      <w:r w:rsidR="000D4861">
        <w:t>ent</w:t>
      </w:r>
      <w:r>
        <w:t xml:space="preserve"> Unsched</w:t>
      </w:r>
      <w:r w:rsidR="000D4861">
        <w:t>uled</w:t>
      </w:r>
      <w:r>
        <w:t xml:space="preserve"> Pay, Curr</w:t>
      </w:r>
      <w:r w:rsidR="000D4861">
        <w:t>ent</w:t>
      </w:r>
      <w:r>
        <w:t xml:space="preserve"> Repayment, Curr</w:t>
      </w:r>
      <w:r w:rsidR="000D4861">
        <w:t>ent</w:t>
      </w:r>
      <w:r>
        <w:t xml:space="preserve"> MIP Total, Curr</w:t>
      </w:r>
      <w:r w:rsidR="000D4861">
        <w:t>ent</w:t>
      </w:r>
      <w:r>
        <w:t xml:space="preserve"> Service Fee Total, Curr</w:t>
      </w:r>
      <w:r w:rsidR="000D4861">
        <w:t>ent</w:t>
      </w:r>
      <w:r>
        <w:t xml:space="preserve"> Int Accrued, Payoff Am</w:t>
      </w:r>
      <w:r w:rsidR="000D4861">
        <w:t>ount</w:t>
      </w:r>
      <w:r>
        <w:t>t, Writeoff Am</w:t>
      </w:r>
      <w:r w:rsidR="000D4861">
        <w:t>oun</w:t>
      </w:r>
      <w:r>
        <w:t>t, Curr</w:t>
      </w:r>
      <w:r w:rsidR="000D4861">
        <w:t>ent</w:t>
      </w:r>
      <w:r>
        <w:t xml:space="preserve"> Loan Balance, Next Int Rate, Curr</w:t>
      </w:r>
      <w:r w:rsidR="000D4861">
        <w:t>ent</w:t>
      </w:r>
      <w:r>
        <w:t xml:space="preserve"> C</w:t>
      </w:r>
      <w:r w:rsidR="000D4861">
        <w:t>hange Of Plan</w:t>
      </w:r>
      <w:r>
        <w:t xml:space="preserve"> Fee Total, </w:t>
      </w:r>
      <w:r w:rsidR="00231BF7" w:rsidRPr="004D76C0">
        <w:rPr>
          <w:rFonts w:eastAsiaTheme="minorHAnsi"/>
        </w:rPr>
        <w:t>Prop</w:t>
      </w:r>
      <w:r w:rsidR="000D4861">
        <w:rPr>
          <w:rFonts w:eastAsiaTheme="minorHAnsi"/>
        </w:rPr>
        <w:t>erty</w:t>
      </w:r>
      <w:r w:rsidR="00231BF7" w:rsidRPr="004D76C0">
        <w:rPr>
          <w:rFonts w:eastAsiaTheme="minorHAnsi"/>
        </w:rPr>
        <w:t xml:space="preserve"> State</w:t>
      </w:r>
      <w:r>
        <w:rPr>
          <w:rFonts w:eastAsiaTheme="minorHAnsi"/>
        </w:rPr>
        <w:t xml:space="preserve"> Code</w:t>
      </w:r>
      <w:r w:rsidR="00231BF7" w:rsidRPr="004D76C0">
        <w:rPr>
          <w:rFonts w:eastAsiaTheme="minorHAnsi"/>
        </w:rPr>
        <w:t>,</w:t>
      </w:r>
      <w:r>
        <w:rPr>
          <w:rFonts w:eastAsiaTheme="minorHAnsi"/>
        </w:rPr>
        <w:t xml:space="preserve"> Lender Skey, </w:t>
      </w:r>
      <w:r w:rsidR="000D4861">
        <w:rPr>
          <w:rFonts w:eastAsiaTheme="minorHAnsi"/>
        </w:rPr>
        <w:t xml:space="preserve">Lender </w:t>
      </w:r>
      <w:r>
        <w:rPr>
          <w:rFonts w:eastAsiaTheme="minorHAnsi"/>
        </w:rPr>
        <w:t>Name, and Loan Status</w:t>
      </w:r>
      <w:r w:rsidR="000D4861">
        <w:rPr>
          <w:rFonts w:eastAsiaTheme="minorHAnsi"/>
        </w:rPr>
        <w:t>.</w:t>
      </w:r>
      <w:r w:rsidR="00231BF7" w:rsidRPr="004D76C0">
        <w:rPr>
          <w:rFonts w:eastAsiaTheme="minorHAnsi"/>
        </w:rPr>
        <w:t xml:space="preserve"> </w:t>
      </w:r>
    </w:p>
    <w:p w14:paraId="09A41C95" w14:textId="77777777" w:rsidR="00A53CE3" w:rsidRDefault="00A53CE3" w:rsidP="00A53CE3">
      <w:pPr>
        <w:pStyle w:val="BodyText"/>
      </w:pPr>
      <w:r w:rsidRPr="004D76C0">
        <w:t>The report displays the following information for the current month:</w:t>
      </w:r>
    </w:p>
    <w:p w14:paraId="3F196EFF" w14:textId="017FB431" w:rsidR="00231BF7" w:rsidRDefault="00231BF7" w:rsidP="001879BA">
      <w:pPr>
        <w:pStyle w:val="BodyText"/>
        <w:rPr>
          <w:rFonts w:eastAsiaTheme="minorHAnsi"/>
        </w:rPr>
      </w:pPr>
      <w:r w:rsidRPr="004D76C0">
        <w:rPr>
          <w:rFonts w:eastAsiaTheme="minorHAnsi"/>
        </w:rPr>
        <w:t>Loan Setup Amount, Scheduled Disbursements, Unscheduled Disbursements</w:t>
      </w:r>
      <w:r>
        <w:rPr>
          <w:rFonts w:eastAsiaTheme="minorHAnsi"/>
        </w:rPr>
        <w:t>, Partial Repayments, MIP/PMI</w:t>
      </w:r>
      <w:r w:rsidR="00DA5253">
        <w:rPr>
          <w:rFonts w:eastAsiaTheme="minorHAnsi"/>
        </w:rPr>
        <w:t>, Service</w:t>
      </w:r>
      <w:r w:rsidRPr="004D76C0">
        <w:rPr>
          <w:rFonts w:eastAsiaTheme="minorHAnsi"/>
        </w:rPr>
        <w:t xml:space="preserve"> Fee, COP Fee, Interest, Payoffs, Write</w:t>
      </w:r>
      <w:r w:rsidR="00E54FE8">
        <w:rPr>
          <w:rFonts w:eastAsiaTheme="minorHAnsi"/>
        </w:rPr>
        <w:t>-</w:t>
      </w:r>
      <w:r w:rsidRPr="004D76C0">
        <w:rPr>
          <w:rFonts w:eastAsiaTheme="minorHAnsi"/>
        </w:rPr>
        <w:t>offs, and Ending Loan Balance.</w:t>
      </w:r>
    </w:p>
    <w:p w14:paraId="4DC41204" w14:textId="73501063" w:rsidR="00231BF7" w:rsidRDefault="00231BF7" w:rsidP="00EC7F36">
      <w:pPr>
        <w:pStyle w:val="Heading3"/>
        <w:ind w:left="1080" w:hanging="1080"/>
        <w:jc w:val="both"/>
      </w:pPr>
      <w:bookmarkStart w:id="5173" w:name="_Toc315162311"/>
      <w:bookmarkStart w:id="5174" w:name="_Toc315634078"/>
      <w:bookmarkStart w:id="5175" w:name="_Toc11335016"/>
      <w:bookmarkStart w:id="5176" w:name="_Toc74052254"/>
      <w:bookmarkStart w:id="5177" w:name="_Toc90643638"/>
      <w:bookmarkStart w:id="5178" w:name="_Toc230163595"/>
      <w:r>
        <w:t>Monthly Activity Detail</w:t>
      </w:r>
      <w:bookmarkEnd w:id="5173"/>
      <w:bookmarkEnd w:id="5174"/>
      <w:bookmarkEnd w:id="5175"/>
      <w:bookmarkEnd w:id="5176"/>
      <w:bookmarkEnd w:id="5177"/>
      <w:r w:rsidR="009B713E">
        <w:t xml:space="preserve"> </w:t>
      </w:r>
      <w:r w:rsidR="00532159">
        <w:t>Report</w:t>
      </w:r>
      <w:bookmarkEnd w:id="5178"/>
      <w:r w:rsidR="00532159">
        <w:t xml:space="preserve"> </w:t>
      </w:r>
      <w:r w:rsidR="00CB4BDD">
        <w:fldChar w:fldCharType="begin"/>
      </w:r>
      <w:r w:rsidR="00CB4BDD">
        <w:instrText xml:space="preserve"> XE "</w:instrText>
      </w:r>
      <w:r w:rsidR="00CB4BDD" w:rsidRPr="003A5792">
        <w:instrText>Monthly Activity Detail Report</w:instrText>
      </w:r>
      <w:r w:rsidR="00CB4BDD">
        <w:instrText xml:space="preserve">" </w:instrText>
      </w:r>
      <w:r w:rsidR="00CB4BDD">
        <w:fldChar w:fldCharType="end"/>
      </w:r>
    </w:p>
    <w:p w14:paraId="2AE767D4" w14:textId="50CC6998" w:rsidR="00231BF7" w:rsidRDefault="00231BF7" w:rsidP="00D56F4D">
      <w:pPr>
        <w:pStyle w:val="BodyText"/>
        <w:rPr>
          <w:lang w:bidi="ar-SA"/>
        </w:rPr>
      </w:pPr>
      <w:r>
        <w:t>Th</w:t>
      </w:r>
      <w:r w:rsidR="000D4861">
        <w:t>e Monthly Activity Detail</w:t>
      </w:r>
      <w:r>
        <w:t xml:space="preserve"> </w:t>
      </w:r>
      <w:r w:rsidR="000D4861">
        <w:t>R</w:t>
      </w:r>
      <w:r>
        <w:t>eport enables authorized users to view the detailed information on monthly activities of the loans queried.</w:t>
      </w:r>
    </w:p>
    <w:p w14:paraId="2D6C9ED1" w14:textId="2F325725" w:rsidR="00847224" w:rsidRDefault="00847224" w:rsidP="00426D4D">
      <w:pPr>
        <w:pStyle w:val="BodyText"/>
        <w:jc w:val="center"/>
      </w:pPr>
      <w:r>
        <w:rPr>
          <w:noProof/>
        </w:rPr>
        <w:drawing>
          <wp:inline distT="0" distB="0" distL="0" distR="0" wp14:anchorId="3945E2FC" wp14:editId="1086002F">
            <wp:extent cx="4904642" cy="1144121"/>
            <wp:effectExtent l="19050" t="19050" r="10795" b="18415"/>
            <wp:docPr id="113457687" name="Picture 1" descr="A picture containing text, line, font, screensh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457687" name="Picture 1" descr="A picture containing text, line, font, screenshot&#10;&#10;Description automatically generated"/>
                    <pic:cNvPicPr/>
                  </pic:nvPicPr>
                  <pic:blipFill>
                    <a:blip r:embed="rId526"/>
                    <a:stretch>
                      <a:fillRect/>
                    </a:stretch>
                  </pic:blipFill>
                  <pic:spPr>
                    <a:xfrm>
                      <a:off x="0" y="0"/>
                      <a:ext cx="4957534" cy="1156459"/>
                    </a:xfrm>
                    <a:prstGeom prst="rect">
                      <a:avLst/>
                    </a:prstGeom>
                    <a:ln w="19050">
                      <a:solidFill>
                        <a:srgbClr val="0070C0"/>
                      </a:solidFill>
                    </a:ln>
                  </pic:spPr>
                </pic:pic>
              </a:graphicData>
            </a:graphic>
          </wp:inline>
        </w:drawing>
      </w:r>
    </w:p>
    <w:p w14:paraId="0A86EB4A" w14:textId="0659CF37" w:rsidR="00231BF7" w:rsidRDefault="00231BF7" w:rsidP="001879BA">
      <w:pPr>
        <w:pStyle w:val="FigureCaption0"/>
      </w:pPr>
      <w:bookmarkStart w:id="5179" w:name="_Toc74053213"/>
      <w:bookmarkStart w:id="5180" w:name="_Toc90644595"/>
      <w:bookmarkStart w:id="5181" w:name="_Toc23016435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42</w:t>
      </w:r>
      <w:r w:rsidR="00764635">
        <w:rPr>
          <w:noProof/>
        </w:rPr>
        <w:fldChar w:fldCharType="end"/>
      </w:r>
      <w:r>
        <w:t>: Monthly Activity Detail Report</w:t>
      </w:r>
      <w:bookmarkEnd w:id="5179"/>
      <w:bookmarkEnd w:id="5180"/>
      <w:bookmarkEnd w:id="5181"/>
    </w:p>
    <w:p w14:paraId="74FD1CFE" w14:textId="77777777" w:rsidR="00231BF7" w:rsidRDefault="00231BF7" w:rsidP="001879BA">
      <w:pPr>
        <w:pStyle w:val="BodyText"/>
      </w:pPr>
      <w:r>
        <w:t>To generate this report:</w:t>
      </w:r>
    </w:p>
    <w:p w14:paraId="2D4E356F" w14:textId="77777777" w:rsidR="00231BF7" w:rsidRDefault="00231BF7" w:rsidP="006C3C3F">
      <w:pPr>
        <w:pStyle w:val="OrderedList"/>
        <w:numPr>
          <w:ilvl w:val="0"/>
          <w:numId w:val="335"/>
        </w:numPr>
        <w:jc w:val="both"/>
      </w:pPr>
      <w:r>
        <w:t xml:space="preserve">Click on the </w:t>
      </w:r>
      <w:r w:rsidRPr="001445BE">
        <w:rPr>
          <w:b/>
        </w:rPr>
        <w:t>report link</w:t>
      </w:r>
      <w:r>
        <w:t xml:space="preserve"> on the left menu and the report search screen will display.</w:t>
      </w:r>
    </w:p>
    <w:p w14:paraId="2C64B23A" w14:textId="77777777" w:rsidR="00231BF7" w:rsidRDefault="00231BF7" w:rsidP="006C3C3F">
      <w:pPr>
        <w:pStyle w:val="OrderedList"/>
        <w:numPr>
          <w:ilvl w:val="0"/>
          <w:numId w:val="335"/>
        </w:numPr>
        <w:jc w:val="both"/>
      </w:pPr>
      <w:r>
        <w:t xml:space="preserve">To narrow </w:t>
      </w:r>
      <w:r w:rsidRPr="00560045">
        <w:t>the</w:t>
      </w:r>
      <w:r>
        <w:t xml:space="preserve"> results of your report, you can filter by</w:t>
      </w:r>
      <w:r w:rsidRPr="00EA5C7E">
        <w:t>:</w:t>
      </w:r>
    </w:p>
    <w:p w14:paraId="2E1618D0" w14:textId="77777777" w:rsidR="00231BF7" w:rsidRDefault="00231BF7" w:rsidP="00F874DE">
      <w:pPr>
        <w:pStyle w:val="UnorderedListIndent"/>
        <w:jc w:val="both"/>
      </w:pPr>
      <w:r>
        <w:t xml:space="preserve">Select a month as desired from the </w:t>
      </w:r>
      <w:r w:rsidRPr="00A9075A">
        <w:rPr>
          <w:b/>
        </w:rPr>
        <w:t>Reporting Period</w:t>
      </w:r>
      <w:r>
        <w:t xml:space="preserve"> dropdown list.</w:t>
      </w:r>
    </w:p>
    <w:p w14:paraId="5D765169" w14:textId="4C9FD172" w:rsidR="00C9021D" w:rsidRPr="004D76C0" w:rsidRDefault="00231BF7" w:rsidP="006C3C3F">
      <w:pPr>
        <w:pStyle w:val="OrderedList"/>
        <w:numPr>
          <w:ilvl w:val="0"/>
          <w:numId w:val="335"/>
        </w:numPr>
        <w:jc w:val="both"/>
      </w:pPr>
      <w:r>
        <w:t xml:space="preserve">Click the </w:t>
      </w:r>
      <w:r w:rsidRPr="004040A7">
        <w:rPr>
          <w:b/>
        </w:rPr>
        <w:t>Execute PDF</w:t>
      </w:r>
      <w:r>
        <w:t xml:space="preserve"> link.</w:t>
      </w:r>
    </w:p>
    <w:p w14:paraId="4933D01D" w14:textId="3AE82E33" w:rsidR="00231BF7" w:rsidRDefault="008732B9" w:rsidP="001879BA">
      <w:pPr>
        <w:pStyle w:val="BodyText"/>
        <w:rPr>
          <w:noProof/>
        </w:rPr>
      </w:pPr>
      <w:r>
        <w:t>T</w:t>
      </w:r>
      <w:r w:rsidRPr="00F67639">
        <w:t xml:space="preserve">he following </w:t>
      </w:r>
      <w:r>
        <w:t>results</w:t>
      </w:r>
      <w:r w:rsidRPr="00F67639">
        <w:t xml:space="preserve"> are displayed</w:t>
      </w:r>
      <w:r>
        <w:t>:</w:t>
      </w:r>
    </w:p>
    <w:p w14:paraId="63C3C48C" w14:textId="13D2CC95" w:rsidR="00231BF7" w:rsidRDefault="00231BF7" w:rsidP="001879BA">
      <w:pPr>
        <w:pStyle w:val="BodyText"/>
      </w:pPr>
      <w:r>
        <w:rPr>
          <w:rFonts w:eastAsiaTheme="minorHAnsi"/>
        </w:rPr>
        <w:t>Reporting p</w:t>
      </w:r>
      <w:r w:rsidRPr="004D76C0">
        <w:rPr>
          <w:rFonts w:eastAsiaTheme="minorHAnsi"/>
        </w:rPr>
        <w:t>eriod as selec</w:t>
      </w:r>
      <w:r>
        <w:rPr>
          <w:rFonts w:eastAsiaTheme="minorHAnsi"/>
        </w:rPr>
        <w:t xml:space="preserve">ted, </w:t>
      </w:r>
      <w:r w:rsidR="000D4861">
        <w:rPr>
          <w:rFonts w:eastAsiaTheme="minorHAnsi"/>
        </w:rPr>
        <w:t>S</w:t>
      </w:r>
      <w:r>
        <w:rPr>
          <w:rFonts w:eastAsiaTheme="minorHAnsi"/>
        </w:rPr>
        <w:t xml:space="preserve">ervicing </w:t>
      </w:r>
      <w:r w:rsidR="000D4861">
        <w:rPr>
          <w:rFonts w:eastAsiaTheme="minorHAnsi"/>
        </w:rPr>
        <w:t>T</w:t>
      </w:r>
      <w:r>
        <w:rPr>
          <w:rFonts w:eastAsiaTheme="minorHAnsi"/>
        </w:rPr>
        <w:t xml:space="preserve">ype, </w:t>
      </w:r>
      <w:r w:rsidR="000D4861">
        <w:rPr>
          <w:rFonts w:eastAsiaTheme="minorHAnsi"/>
        </w:rPr>
        <w:t>S</w:t>
      </w:r>
      <w:r>
        <w:rPr>
          <w:rFonts w:eastAsiaTheme="minorHAnsi"/>
        </w:rPr>
        <w:t xml:space="preserve">ervicing </w:t>
      </w:r>
      <w:r w:rsidR="000D4861">
        <w:rPr>
          <w:rFonts w:eastAsiaTheme="minorHAnsi"/>
        </w:rPr>
        <w:t>S</w:t>
      </w:r>
      <w:r>
        <w:rPr>
          <w:rFonts w:eastAsiaTheme="minorHAnsi"/>
        </w:rPr>
        <w:t xml:space="preserve">tep, </w:t>
      </w:r>
      <w:r w:rsidR="000D4861">
        <w:rPr>
          <w:rFonts w:eastAsiaTheme="minorHAnsi"/>
        </w:rPr>
        <w:t>C</w:t>
      </w:r>
      <w:r>
        <w:rPr>
          <w:rFonts w:eastAsiaTheme="minorHAnsi"/>
        </w:rPr>
        <w:t xml:space="preserve">ompletion </w:t>
      </w:r>
      <w:r w:rsidR="000D4861">
        <w:rPr>
          <w:rFonts w:eastAsiaTheme="minorHAnsi"/>
        </w:rPr>
        <w:t>D</w:t>
      </w:r>
      <w:r>
        <w:rPr>
          <w:rFonts w:eastAsiaTheme="minorHAnsi"/>
        </w:rPr>
        <w:t xml:space="preserve">ate, </w:t>
      </w:r>
      <w:r w:rsidR="000D4861">
        <w:rPr>
          <w:rFonts w:eastAsiaTheme="minorHAnsi"/>
        </w:rPr>
        <w:t>L</w:t>
      </w:r>
      <w:r>
        <w:rPr>
          <w:rFonts w:eastAsiaTheme="minorHAnsi"/>
        </w:rPr>
        <w:t xml:space="preserve">oan Skey, </w:t>
      </w:r>
      <w:r w:rsidR="000D4861">
        <w:rPr>
          <w:rFonts w:eastAsiaTheme="minorHAnsi"/>
        </w:rPr>
        <w:t>L</w:t>
      </w:r>
      <w:r>
        <w:rPr>
          <w:rFonts w:eastAsiaTheme="minorHAnsi"/>
        </w:rPr>
        <w:t>ender</w:t>
      </w:r>
      <w:r w:rsidR="000D4861">
        <w:rPr>
          <w:rFonts w:eastAsiaTheme="minorHAnsi"/>
        </w:rPr>
        <w:t xml:space="preserve"> Name</w:t>
      </w:r>
      <w:r>
        <w:rPr>
          <w:rFonts w:eastAsiaTheme="minorHAnsi"/>
        </w:rPr>
        <w:t xml:space="preserve">, Loan </w:t>
      </w:r>
      <w:r w:rsidR="000D4861">
        <w:rPr>
          <w:rFonts w:eastAsiaTheme="minorHAnsi"/>
        </w:rPr>
        <w:t>Number</w:t>
      </w:r>
      <w:r>
        <w:rPr>
          <w:rFonts w:eastAsiaTheme="minorHAnsi"/>
        </w:rPr>
        <w:t xml:space="preserve">, FHA </w:t>
      </w:r>
      <w:r w:rsidR="000D4861">
        <w:rPr>
          <w:rFonts w:eastAsiaTheme="minorHAnsi"/>
        </w:rPr>
        <w:t>C</w:t>
      </w:r>
      <w:r>
        <w:rPr>
          <w:rFonts w:eastAsiaTheme="minorHAnsi"/>
        </w:rPr>
        <w:t xml:space="preserve">ase </w:t>
      </w:r>
      <w:r w:rsidR="000D4861">
        <w:rPr>
          <w:rFonts w:eastAsiaTheme="minorHAnsi"/>
        </w:rPr>
        <w:t>No</w:t>
      </w:r>
      <w:r>
        <w:rPr>
          <w:rFonts w:eastAsiaTheme="minorHAnsi"/>
        </w:rPr>
        <w:t xml:space="preserve">, </w:t>
      </w:r>
      <w:r w:rsidR="000D4861">
        <w:rPr>
          <w:rFonts w:eastAsiaTheme="minorHAnsi"/>
        </w:rPr>
        <w:t>B</w:t>
      </w:r>
      <w:r>
        <w:rPr>
          <w:rFonts w:eastAsiaTheme="minorHAnsi"/>
        </w:rPr>
        <w:t>orrower</w:t>
      </w:r>
      <w:r w:rsidR="000D4861">
        <w:rPr>
          <w:rFonts w:eastAsiaTheme="minorHAnsi"/>
        </w:rPr>
        <w:t xml:space="preserve"> Name</w:t>
      </w:r>
      <w:r>
        <w:rPr>
          <w:rFonts w:eastAsiaTheme="minorHAnsi"/>
        </w:rPr>
        <w:t xml:space="preserve">, </w:t>
      </w:r>
      <w:r w:rsidR="000D4861">
        <w:rPr>
          <w:rFonts w:eastAsiaTheme="minorHAnsi"/>
        </w:rPr>
        <w:t>P</w:t>
      </w:r>
      <w:r>
        <w:rPr>
          <w:rFonts w:eastAsiaTheme="minorHAnsi"/>
        </w:rPr>
        <w:t xml:space="preserve">roperty </w:t>
      </w:r>
      <w:r w:rsidR="000D4861">
        <w:rPr>
          <w:rFonts w:eastAsiaTheme="minorHAnsi"/>
        </w:rPr>
        <w:t>A</w:t>
      </w:r>
      <w:r>
        <w:rPr>
          <w:rFonts w:eastAsiaTheme="minorHAnsi"/>
        </w:rPr>
        <w:t xml:space="preserve">ddress, and </w:t>
      </w:r>
      <w:r w:rsidR="000D4861">
        <w:rPr>
          <w:rFonts w:eastAsiaTheme="minorHAnsi"/>
        </w:rPr>
        <w:t>P</w:t>
      </w:r>
      <w:r>
        <w:rPr>
          <w:rFonts w:eastAsiaTheme="minorHAnsi"/>
        </w:rPr>
        <w:t xml:space="preserve">roperty </w:t>
      </w:r>
      <w:r w:rsidR="000D4861">
        <w:rPr>
          <w:rFonts w:eastAsiaTheme="minorHAnsi"/>
        </w:rPr>
        <w:t>S</w:t>
      </w:r>
      <w:r w:rsidRPr="004D76C0">
        <w:rPr>
          <w:rFonts w:eastAsiaTheme="minorHAnsi"/>
        </w:rPr>
        <w:t>tate</w:t>
      </w:r>
      <w:r>
        <w:t>.</w:t>
      </w:r>
    </w:p>
    <w:p w14:paraId="14A30915" w14:textId="0C003D41" w:rsidR="00231BF7" w:rsidRDefault="00231BF7" w:rsidP="00EC7F36">
      <w:pPr>
        <w:pStyle w:val="Heading3"/>
        <w:ind w:left="1080" w:hanging="1080"/>
        <w:jc w:val="both"/>
      </w:pPr>
      <w:bookmarkStart w:id="5182" w:name="_Toc315162312"/>
      <w:bookmarkStart w:id="5183" w:name="_Toc315634079"/>
      <w:bookmarkStart w:id="5184" w:name="_Toc11335017"/>
      <w:bookmarkStart w:id="5185" w:name="_Toc74052255"/>
      <w:bookmarkStart w:id="5186" w:name="_Toc90643639"/>
      <w:bookmarkStart w:id="5187" w:name="_Toc230163596"/>
      <w:r>
        <w:t>Monthly Claims Paid</w:t>
      </w:r>
      <w:bookmarkEnd w:id="5182"/>
      <w:bookmarkEnd w:id="5183"/>
      <w:bookmarkEnd w:id="5184"/>
      <w:bookmarkEnd w:id="5185"/>
      <w:bookmarkEnd w:id="5186"/>
      <w:r w:rsidR="009B713E">
        <w:t xml:space="preserve"> Report</w:t>
      </w:r>
      <w:bookmarkEnd w:id="5187"/>
      <w:r w:rsidR="009B713E">
        <w:t xml:space="preserve"> </w:t>
      </w:r>
      <w:r w:rsidR="00CB4BDD">
        <w:fldChar w:fldCharType="begin"/>
      </w:r>
      <w:r w:rsidR="00CB4BDD">
        <w:instrText xml:space="preserve"> XE "</w:instrText>
      </w:r>
      <w:r w:rsidR="00CB4BDD" w:rsidRPr="003A5792">
        <w:instrText>Monthly Claims Paid Report</w:instrText>
      </w:r>
      <w:r w:rsidR="00CB4BDD">
        <w:instrText xml:space="preserve">" </w:instrText>
      </w:r>
      <w:r w:rsidR="00CB4BDD">
        <w:fldChar w:fldCharType="end"/>
      </w:r>
    </w:p>
    <w:p w14:paraId="4DA01D5B" w14:textId="0F33C0EA" w:rsidR="00231BF7" w:rsidRPr="00B3196A" w:rsidRDefault="00231BF7" w:rsidP="001879BA">
      <w:pPr>
        <w:pStyle w:val="BodyText"/>
      </w:pPr>
      <w:r w:rsidRPr="00B3196A">
        <w:t>Th</w:t>
      </w:r>
      <w:r w:rsidR="000D4861">
        <w:t>e Monthly Claims Paid</w:t>
      </w:r>
      <w:r w:rsidRPr="00B3196A">
        <w:t xml:space="preserve"> </w:t>
      </w:r>
      <w:r w:rsidR="000D4861">
        <w:t>R</w:t>
      </w:r>
      <w:r w:rsidRPr="00B3196A">
        <w:t xml:space="preserve">eport provides </w:t>
      </w:r>
      <w:r>
        <w:t xml:space="preserve">authorized users </w:t>
      </w:r>
      <w:r w:rsidRPr="00B3196A">
        <w:t xml:space="preserve">with a list of loans on which the claims were paid in the period of Claim Paid Date defined by the user. </w:t>
      </w:r>
    </w:p>
    <w:p w14:paraId="11D9A54D" w14:textId="7DDBBD7E" w:rsidR="0049157C" w:rsidRDefault="003108DF" w:rsidP="00106345">
      <w:pPr>
        <w:pStyle w:val="BodyText"/>
        <w:jc w:val="center"/>
      </w:pPr>
      <w:r w:rsidRPr="003108DF">
        <w:rPr>
          <w:noProof/>
        </w:rPr>
        <w:t xml:space="preserve"> </w:t>
      </w:r>
      <w:r w:rsidR="0049157C">
        <w:rPr>
          <w:noProof/>
        </w:rPr>
        <w:drawing>
          <wp:inline distT="0" distB="0" distL="0" distR="0" wp14:anchorId="22AC46CF" wp14:editId="0E1A38F8">
            <wp:extent cx="4366638" cy="1295512"/>
            <wp:effectExtent l="19050" t="19050" r="15240" b="19050"/>
            <wp:docPr id="556908344"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6908344" name="Picture 1" descr="A screenshot of a computer&#10;&#10;Description automatically generated with medium confidence"/>
                    <pic:cNvPicPr/>
                  </pic:nvPicPr>
                  <pic:blipFill>
                    <a:blip r:embed="rId527"/>
                    <a:stretch>
                      <a:fillRect/>
                    </a:stretch>
                  </pic:blipFill>
                  <pic:spPr>
                    <a:xfrm>
                      <a:off x="0" y="0"/>
                      <a:ext cx="4366638" cy="1295512"/>
                    </a:xfrm>
                    <a:prstGeom prst="rect">
                      <a:avLst/>
                    </a:prstGeom>
                    <a:ln w="19050">
                      <a:solidFill>
                        <a:srgbClr val="0070C0"/>
                      </a:solidFill>
                    </a:ln>
                  </pic:spPr>
                </pic:pic>
              </a:graphicData>
            </a:graphic>
          </wp:inline>
        </w:drawing>
      </w:r>
    </w:p>
    <w:p w14:paraId="2D2AFC2B" w14:textId="48A8899A" w:rsidR="00231BF7" w:rsidRDefault="00231BF7" w:rsidP="001879BA">
      <w:pPr>
        <w:pStyle w:val="FigureCaption0"/>
      </w:pPr>
      <w:bookmarkStart w:id="5188" w:name="_Toc74053214"/>
      <w:bookmarkStart w:id="5189" w:name="_Toc90644596"/>
      <w:bookmarkStart w:id="5190" w:name="_Toc23016435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43</w:t>
      </w:r>
      <w:r w:rsidR="00764635">
        <w:rPr>
          <w:noProof/>
        </w:rPr>
        <w:fldChar w:fldCharType="end"/>
      </w:r>
      <w:r>
        <w:t>: Monthly Claims Paid Report</w:t>
      </w:r>
      <w:bookmarkEnd w:id="5188"/>
      <w:bookmarkEnd w:id="5189"/>
      <w:bookmarkEnd w:id="5190"/>
    </w:p>
    <w:p w14:paraId="6518C819" w14:textId="77777777" w:rsidR="00231BF7" w:rsidRDefault="00231BF7" w:rsidP="001879BA">
      <w:pPr>
        <w:pStyle w:val="BodyText"/>
      </w:pPr>
      <w:r>
        <w:t>To generate this report:</w:t>
      </w:r>
    </w:p>
    <w:p w14:paraId="02C1560E" w14:textId="77777777" w:rsidR="00231BF7" w:rsidRDefault="00231BF7" w:rsidP="006C3C3F">
      <w:pPr>
        <w:pStyle w:val="OrderedList"/>
        <w:numPr>
          <w:ilvl w:val="0"/>
          <w:numId w:val="336"/>
        </w:numPr>
        <w:jc w:val="both"/>
      </w:pPr>
      <w:r>
        <w:t xml:space="preserve">Click on the </w:t>
      </w:r>
      <w:r w:rsidRPr="001445BE">
        <w:rPr>
          <w:b/>
        </w:rPr>
        <w:t>report link</w:t>
      </w:r>
      <w:r>
        <w:t xml:space="preserve"> on the left menu and the report search screen will display.</w:t>
      </w:r>
    </w:p>
    <w:p w14:paraId="4E0F0AF0" w14:textId="77777777" w:rsidR="00231BF7" w:rsidRDefault="00231BF7" w:rsidP="006C3C3F">
      <w:pPr>
        <w:pStyle w:val="OrderedList"/>
        <w:numPr>
          <w:ilvl w:val="0"/>
          <w:numId w:val="336"/>
        </w:numPr>
        <w:jc w:val="both"/>
      </w:pPr>
      <w:r>
        <w:t xml:space="preserve">To narrow </w:t>
      </w:r>
      <w:r w:rsidRPr="00560045">
        <w:t>the</w:t>
      </w:r>
      <w:r>
        <w:t xml:space="preserve"> results of your report, you can filter by</w:t>
      </w:r>
      <w:r w:rsidRPr="00EA5C7E">
        <w:t>:</w:t>
      </w:r>
    </w:p>
    <w:p w14:paraId="32236757" w14:textId="77777777" w:rsidR="00231BF7" w:rsidRPr="002A4721" w:rsidRDefault="00231BF7" w:rsidP="00A143FF">
      <w:pPr>
        <w:pStyle w:val="UnorderedListIndent"/>
        <w:jc w:val="both"/>
      </w:pPr>
      <w:r w:rsidRPr="002A4721">
        <w:t xml:space="preserve">Claim Paid Date </w:t>
      </w:r>
      <w:r>
        <w:t>range (required)</w:t>
      </w:r>
    </w:p>
    <w:p w14:paraId="13405065" w14:textId="77777777" w:rsidR="00231BF7" w:rsidRPr="002A4721" w:rsidRDefault="00231BF7" w:rsidP="00A143FF">
      <w:pPr>
        <w:pStyle w:val="UnorderedListIndent"/>
        <w:jc w:val="both"/>
      </w:pPr>
      <w:r w:rsidRPr="002A4721">
        <w:t xml:space="preserve">Product Type </w:t>
      </w:r>
      <w:r>
        <w:t xml:space="preserve">(optional) </w:t>
      </w:r>
      <w:r w:rsidRPr="002A4721">
        <w:t>to limit the selection. Without selection, all product types will be included in the report.</w:t>
      </w:r>
    </w:p>
    <w:p w14:paraId="2558F9BA" w14:textId="788008DE" w:rsidR="00231BF7" w:rsidRDefault="00231BF7" w:rsidP="006C3C3F">
      <w:pPr>
        <w:pStyle w:val="OrderedList"/>
        <w:numPr>
          <w:ilvl w:val="0"/>
          <w:numId w:val="336"/>
        </w:numPr>
        <w:jc w:val="both"/>
      </w:pPr>
      <w:r w:rsidRPr="00172AF9">
        <w:t xml:space="preserve">Click the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rsidRPr="00172AF9">
        <w:t>link</w:t>
      </w:r>
      <w:r>
        <w:t>.</w:t>
      </w:r>
    </w:p>
    <w:p w14:paraId="496DF919" w14:textId="770FFC80" w:rsidR="00231BF7" w:rsidRDefault="008732B9" w:rsidP="001879BA">
      <w:pPr>
        <w:pStyle w:val="BodyText"/>
        <w:rPr>
          <w:noProof/>
        </w:rPr>
      </w:pPr>
      <w:r>
        <w:t>T</w:t>
      </w:r>
      <w:r w:rsidRPr="00F67639">
        <w:t xml:space="preserve">he following </w:t>
      </w:r>
      <w:r>
        <w:t>results</w:t>
      </w:r>
      <w:r w:rsidRPr="00F67639">
        <w:t xml:space="preserve"> are displayed</w:t>
      </w:r>
      <w:r>
        <w:t>:</w:t>
      </w:r>
    </w:p>
    <w:p w14:paraId="1AFA175D" w14:textId="62E09537" w:rsidR="00231BF7" w:rsidRDefault="00231BF7" w:rsidP="001879BA">
      <w:pPr>
        <w:pStyle w:val="BodyText"/>
        <w:rPr>
          <w:rFonts w:eastAsiaTheme="minorHAnsi"/>
        </w:rPr>
      </w:pPr>
      <w:r w:rsidRPr="00045E22">
        <w:rPr>
          <w:rFonts w:eastAsiaTheme="minorHAnsi"/>
        </w:rPr>
        <w:t>Loan Skey, FHA Case No, Loan Status, ADP Code, Claims Paid Amount, MIC Date, Claim Paid Date, Product Type, Borrower Name, Create User ID, Create Date, Maint</w:t>
      </w:r>
      <w:r w:rsidR="000D4861">
        <w:rPr>
          <w:rFonts w:eastAsiaTheme="minorHAnsi"/>
        </w:rPr>
        <w:t>enance</w:t>
      </w:r>
      <w:r w:rsidRPr="00045E22">
        <w:rPr>
          <w:rFonts w:eastAsiaTheme="minorHAnsi"/>
        </w:rPr>
        <w:t xml:space="preserve"> User ID, and Maint</w:t>
      </w:r>
      <w:r w:rsidR="000D4861">
        <w:rPr>
          <w:rFonts w:eastAsiaTheme="minorHAnsi"/>
        </w:rPr>
        <w:t>enance</w:t>
      </w:r>
      <w:r w:rsidRPr="00045E22">
        <w:rPr>
          <w:rFonts w:eastAsiaTheme="minorHAnsi"/>
        </w:rPr>
        <w:t xml:space="preserve"> Date</w:t>
      </w:r>
      <w:r>
        <w:rPr>
          <w:rFonts w:eastAsiaTheme="minorHAnsi"/>
        </w:rPr>
        <w:t>.</w:t>
      </w:r>
    </w:p>
    <w:p w14:paraId="075F181D" w14:textId="6CAD3984" w:rsidR="00231BF7" w:rsidRDefault="00231BF7" w:rsidP="00630806">
      <w:pPr>
        <w:pStyle w:val="Heading3"/>
        <w:ind w:left="1080" w:hanging="1080"/>
        <w:jc w:val="both"/>
      </w:pPr>
      <w:bookmarkStart w:id="5191" w:name="_Toc315162313"/>
      <w:bookmarkStart w:id="5192" w:name="_Toc315634080"/>
      <w:bookmarkStart w:id="5193" w:name="_Toc11335018"/>
      <w:bookmarkStart w:id="5194" w:name="_Toc74052256"/>
      <w:bookmarkStart w:id="5195" w:name="_Toc90643640"/>
      <w:bookmarkStart w:id="5196" w:name="_Toc230163597"/>
      <w:r>
        <w:t>Monthly Portfolio Activity</w:t>
      </w:r>
      <w:bookmarkEnd w:id="5191"/>
      <w:bookmarkEnd w:id="5192"/>
      <w:bookmarkEnd w:id="5193"/>
      <w:bookmarkEnd w:id="5194"/>
      <w:bookmarkEnd w:id="5195"/>
      <w:r w:rsidR="009B713E">
        <w:t xml:space="preserve"> </w:t>
      </w:r>
      <w:r w:rsidR="008C5ECF">
        <w:t>Report</w:t>
      </w:r>
      <w:bookmarkEnd w:id="5196"/>
      <w:r w:rsidR="008C5ECF">
        <w:t xml:space="preserve"> </w:t>
      </w:r>
      <w:r w:rsidR="00CB4BDD">
        <w:fldChar w:fldCharType="begin"/>
      </w:r>
      <w:r w:rsidR="00CB4BDD">
        <w:instrText xml:space="preserve"> XE "</w:instrText>
      </w:r>
      <w:r w:rsidR="00CB4BDD" w:rsidRPr="003A5792">
        <w:instrText>Monthly Portfolio Activity Report</w:instrText>
      </w:r>
      <w:r w:rsidR="00CB4BDD">
        <w:instrText xml:space="preserve">" </w:instrText>
      </w:r>
      <w:r w:rsidR="00CB4BDD">
        <w:fldChar w:fldCharType="end"/>
      </w:r>
    </w:p>
    <w:p w14:paraId="662CD564" w14:textId="7473EE13" w:rsidR="00231BF7" w:rsidRDefault="00231BF7" w:rsidP="001879BA">
      <w:pPr>
        <w:pStyle w:val="BodyText"/>
      </w:pPr>
      <w:r>
        <w:t>Th</w:t>
      </w:r>
      <w:r w:rsidR="000D4861">
        <w:t>e Monthly Portfolio Activity</w:t>
      </w:r>
      <w:r>
        <w:t xml:space="preserve"> </w:t>
      </w:r>
      <w:r w:rsidR="000D4861">
        <w:t>R</w:t>
      </w:r>
      <w:r>
        <w:t>eport provides authorized users with monthly portfolio activities on the active loan inventory and the active loan balance in a fiscal year.</w:t>
      </w:r>
      <w:r w:rsidR="00901B6A">
        <w:t xml:space="preserve"> The same report is also available under a different section of Reports.</w:t>
      </w:r>
    </w:p>
    <w:p w14:paraId="61035AC2" w14:textId="6F0E6116" w:rsidR="00231BF7" w:rsidRDefault="003108DF" w:rsidP="00106345">
      <w:pPr>
        <w:pStyle w:val="BodyText"/>
        <w:jc w:val="center"/>
        <w:rPr>
          <w:noProof/>
        </w:rPr>
      </w:pPr>
      <w:r w:rsidRPr="003108DF">
        <w:rPr>
          <w:noProof/>
        </w:rPr>
        <w:t xml:space="preserve"> </w:t>
      </w:r>
    </w:p>
    <w:p w14:paraId="1412525A" w14:textId="3EFF02AF" w:rsidR="00B52ABC" w:rsidRDefault="00B52ABC" w:rsidP="00106345">
      <w:pPr>
        <w:pStyle w:val="BodyText"/>
        <w:jc w:val="center"/>
      </w:pPr>
      <w:r>
        <w:rPr>
          <w:noProof/>
        </w:rPr>
        <w:drawing>
          <wp:inline distT="0" distB="0" distL="0" distR="0" wp14:anchorId="5816C013" wp14:editId="0FED0C56">
            <wp:extent cx="4179570" cy="1190993"/>
            <wp:effectExtent l="19050" t="19050" r="11430" b="28575"/>
            <wp:docPr id="1258090190" name="Picture 1" descr="A picture containing text, font, line, numb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8090190" name="Picture 1" descr="A picture containing text, font, line, number&#10;&#10;Description automatically generated"/>
                    <pic:cNvPicPr/>
                  </pic:nvPicPr>
                  <pic:blipFill>
                    <a:blip r:embed="rId528"/>
                    <a:stretch>
                      <a:fillRect/>
                    </a:stretch>
                  </pic:blipFill>
                  <pic:spPr>
                    <a:xfrm>
                      <a:off x="0" y="0"/>
                      <a:ext cx="4215832" cy="1201326"/>
                    </a:xfrm>
                    <a:prstGeom prst="rect">
                      <a:avLst/>
                    </a:prstGeom>
                    <a:ln w="19050">
                      <a:solidFill>
                        <a:srgbClr val="0070C0"/>
                      </a:solidFill>
                    </a:ln>
                  </pic:spPr>
                </pic:pic>
              </a:graphicData>
            </a:graphic>
          </wp:inline>
        </w:drawing>
      </w:r>
    </w:p>
    <w:p w14:paraId="58BDA0DD" w14:textId="3ACCC444" w:rsidR="00231BF7" w:rsidRDefault="00231BF7" w:rsidP="001879BA">
      <w:pPr>
        <w:pStyle w:val="FigureCaption0"/>
      </w:pPr>
      <w:bookmarkStart w:id="5197" w:name="_Toc315163554"/>
      <w:bookmarkStart w:id="5198" w:name="_Toc74053215"/>
      <w:bookmarkStart w:id="5199" w:name="_Toc90644597"/>
      <w:bookmarkStart w:id="5200" w:name="_Toc23016435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44</w:t>
      </w:r>
      <w:r w:rsidR="00764635">
        <w:rPr>
          <w:noProof/>
        </w:rPr>
        <w:fldChar w:fldCharType="end"/>
      </w:r>
      <w:r>
        <w:t>: Monthly Portfolio Activity Report</w:t>
      </w:r>
      <w:bookmarkEnd w:id="5197"/>
      <w:bookmarkEnd w:id="5198"/>
      <w:bookmarkEnd w:id="5199"/>
      <w:bookmarkEnd w:id="5200"/>
    </w:p>
    <w:p w14:paraId="5960B7C1" w14:textId="77777777" w:rsidR="00231BF7" w:rsidRDefault="00231BF7" w:rsidP="001879BA">
      <w:pPr>
        <w:pStyle w:val="BodyText"/>
      </w:pPr>
      <w:r>
        <w:t>To generate this report:</w:t>
      </w:r>
    </w:p>
    <w:p w14:paraId="6E764226" w14:textId="77777777" w:rsidR="00231BF7" w:rsidRDefault="00231BF7" w:rsidP="006C3C3F">
      <w:pPr>
        <w:pStyle w:val="OrderedList"/>
        <w:numPr>
          <w:ilvl w:val="0"/>
          <w:numId w:val="337"/>
        </w:numPr>
        <w:jc w:val="both"/>
      </w:pPr>
      <w:r>
        <w:t xml:space="preserve">Click on the </w:t>
      </w:r>
      <w:r w:rsidRPr="001445BE">
        <w:rPr>
          <w:b/>
        </w:rPr>
        <w:t>report link</w:t>
      </w:r>
      <w:r>
        <w:t xml:space="preserve"> on the left menu and the report search screen will display.</w:t>
      </w:r>
    </w:p>
    <w:p w14:paraId="49D4A03E" w14:textId="77777777" w:rsidR="00231BF7" w:rsidRDefault="00231BF7" w:rsidP="006C3C3F">
      <w:pPr>
        <w:pStyle w:val="OrderedList"/>
        <w:numPr>
          <w:ilvl w:val="0"/>
          <w:numId w:val="337"/>
        </w:numPr>
        <w:jc w:val="both"/>
      </w:pPr>
      <w:r>
        <w:t xml:space="preserve">To narrow </w:t>
      </w:r>
      <w:r w:rsidRPr="00560045">
        <w:t>the</w:t>
      </w:r>
      <w:r>
        <w:t xml:space="preserve"> results of your report, you can filter by</w:t>
      </w:r>
      <w:r w:rsidRPr="00EA5C7E">
        <w:t>:</w:t>
      </w:r>
    </w:p>
    <w:p w14:paraId="7D144EB3" w14:textId="77777777" w:rsidR="00231BF7" w:rsidRDefault="00231BF7" w:rsidP="00F874DE">
      <w:pPr>
        <w:pStyle w:val="UnorderedListIndent"/>
        <w:jc w:val="both"/>
      </w:pPr>
      <w:r w:rsidRPr="00634D30">
        <w:t>Select</w:t>
      </w:r>
      <w:r>
        <w:t xml:space="preserve"> a fiscal year</w:t>
      </w:r>
    </w:p>
    <w:p w14:paraId="0F1C239D" w14:textId="16000147" w:rsidR="00231BF7" w:rsidRDefault="00231BF7" w:rsidP="006C3C3F">
      <w:pPr>
        <w:pStyle w:val="OrderedList"/>
        <w:numPr>
          <w:ilvl w:val="0"/>
          <w:numId w:val="337"/>
        </w:numPr>
        <w:jc w:val="both"/>
      </w:pPr>
      <w:r w:rsidRPr="008F01FB">
        <w:t>To</w:t>
      </w:r>
      <w:r>
        <w:t xml:space="preserve"> limit your </w:t>
      </w:r>
      <w:r w:rsidR="007D412C">
        <w:t>report,</w:t>
      </w:r>
      <w:r>
        <w:t xml:space="preserve"> if necessary, expand the selection boxes for: </w:t>
      </w:r>
    </w:p>
    <w:p w14:paraId="26A99C31" w14:textId="5A345873" w:rsidR="00231BF7" w:rsidRDefault="00231BF7" w:rsidP="007D412C">
      <w:pPr>
        <w:pStyle w:val="UnorderedListIndent"/>
        <w:jc w:val="both"/>
      </w:pPr>
      <w:r>
        <w:t>Case sub-statuses</w:t>
      </w:r>
    </w:p>
    <w:p w14:paraId="53D9DAA4" w14:textId="388B7C82" w:rsidR="00231BF7" w:rsidRDefault="00231BF7" w:rsidP="00F874DE">
      <w:pPr>
        <w:pStyle w:val="UnorderedListIndent"/>
        <w:jc w:val="both"/>
      </w:pPr>
      <w:r>
        <w:t xml:space="preserve">Product types </w:t>
      </w:r>
    </w:p>
    <w:p w14:paraId="5DE23AC5" w14:textId="77777777" w:rsidR="00402F96" w:rsidRPr="009F4136" w:rsidRDefault="00231BF7" w:rsidP="006C3C3F">
      <w:pPr>
        <w:pStyle w:val="OrderedList"/>
        <w:numPr>
          <w:ilvl w:val="0"/>
          <w:numId w:val="337"/>
        </w:numPr>
        <w:jc w:val="both"/>
        <w:rPr>
          <w:rFonts w:eastAsia="Times New Roman"/>
        </w:rPr>
      </w:pPr>
      <w:r>
        <w:t xml:space="preserve">Click the </w:t>
      </w:r>
      <w:r w:rsidRPr="004040A7">
        <w:rPr>
          <w:b/>
        </w:rPr>
        <w:t xml:space="preserve">Execute PDF </w:t>
      </w:r>
      <w:r>
        <w:t>link.</w:t>
      </w:r>
    </w:p>
    <w:p w14:paraId="042133A4" w14:textId="6C1EB25B" w:rsidR="000E350C" w:rsidRDefault="009E00AA" w:rsidP="009E00AA">
      <w:pPr>
        <w:pStyle w:val="BodyText"/>
      </w:pPr>
      <w:r>
        <w:t>T</w:t>
      </w:r>
      <w:r w:rsidRPr="00F67639">
        <w:t xml:space="preserve">he following </w:t>
      </w:r>
      <w:r>
        <w:t>results</w:t>
      </w:r>
      <w:r w:rsidRPr="00F67639">
        <w:t xml:space="preserve"> are displayed</w:t>
      </w:r>
      <w:r w:rsidR="00642209">
        <w:t xml:space="preserve"> for each Reporting Period column</w:t>
      </w:r>
      <w:r>
        <w:t>:</w:t>
      </w:r>
    </w:p>
    <w:p w14:paraId="1CF2FE77" w14:textId="77777777" w:rsidR="00642209" w:rsidRPr="00642209" w:rsidRDefault="000E350C" w:rsidP="000E350C">
      <w:pPr>
        <w:pStyle w:val="BodyText"/>
        <w:rPr>
          <w:b/>
          <w:bCs w:val="0"/>
        </w:rPr>
      </w:pPr>
      <w:r w:rsidRPr="00642209">
        <w:rPr>
          <w:b/>
          <w:bCs w:val="0"/>
        </w:rPr>
        <w:t>Beginning Loan Count</w:t>
      </w:r>
      <w:r w:rsidR="00642209" w:rsidRPr="00642209">
        <w:rPr>
          <w:b/>
          <w:bCs w:val="0"/>
        </w:rPr>
        <w:t>:</w:t>
      </w:r>
    </w:p>
    <w:p w14:paraId="6A92C3C1" w14:textId="6A8A7062" w:rsidR="000E350C" w:rsidRDefault="000E350C" w:rsidP="000E350C">
      <w:pPr>
        <w:pStyle w:val="BodyText"/>
      </w:pPr>
      <w:r>
        <w:t>New Loans</w:t>
      </w:r>
      <w:r w:rsidR="00642209">
        <w:t xml:space="preserve">, </w:t>
      </w:r>
      <w:r>
        <w:t>Changed to ACTIVE</w:t>
      </w:r>
      <w:r w:rsidR="00642209">
        <w:t xml:space="preserve">, </w:t>
      </w:r>
      <w:r>
        <w:t>Payoffs</w:t>
      </w:r>
      <w:r w:rsidR="00642209">
        <w:t xml:space="preserve">, </w:t>
      </w:r>
      <w:r>
        <w:t>Deleted</w:t>
      </w:r>
      <w:r w:rsidR="00642209">
        <w:t xml:space="preserve">, </w:t>
      </w:r>
      <w:r>
        <w:t xml:space="preserve">Ending Loan Count </w:t>
      </w:r>
    </w:p>
    <w:p w14:paraId="72D43B31" w14:textId="146CB122" w:rsidR="00642209" w:rsidRPr="00642209" w:rsidRDefault="00642209" w:rsidP="000E350C">
      <w:pPr>
        <w:pStyle w:val="BodyText"/>
        <w:rPr>
          <w:b/>
          <w:bCs w:val="0"/>
        </w:rPr>
      </w:pPr>
      <w:r w:rsidRPr="00642209">
        <w:rPr>
          <w:b/>
          <w:bCs w:val="0"/>
        </w:rPr>
        <w:t>Active Loan Balance:</w:t>
      </w:r>
    </w:p>
    <w:p w14:paraId="67A5B36C" w14:textId="469FA651" w:rsidR="00231BF7" w:rsidRPr="001445BE" w:rsidRDefault="000E350C" w:rsidP="000C5274">
      <w:pPr>
        <w:pStyle w:val="BodyText"/>
      </w:pPr>
      <w:r>
        <w:t>Beginning Balance</w:t>
      </w:r>
      <w:r w:rsidR="00642209">
        <w:t xml:space="preserve">, </w:t>
      </w:r>
      <w:r>
        <w:t>New Loans</w:t>
      </w:r>
      <w:r w:rsidR="00642209">
        <w:t xml:space="preserve">, </w:t>
      </w:r>
      <w:r>
        <w:t>Accrued Interest</w:t>
      </w:r>
      <w:r w:rsidR="00642209">
        <w:t xml:space="preserve">, </w:t>
      </w:r>
      <w:r>
        <w:t>MIP/PMI</w:t>
      </w:r>
      <w:r w:rsidR="00642209">
        <w:t xml:space="preserve">, </w:t>
      </w:r>
      <w:r>
        <w:t>Service Fees</w:t>
      </w:r>
      <w:r w:rsidR="00642209">
        <w:t xml:space="preserve">, </w:t>
      </w:r>
      <w:r>
        <w:t>Sch</w:t>
      </w:r>
      <w:r w:rsidR="00737AC8">
        <w:t>eduled</w:t>
      </w:r>
      <w:r>
        <w:t xml:space="preserve"> Disbursements</w:t>
      </w:r>
      <w:r w:rsidR="00642209">
        <w:t xml:space="preserve">, </w:t>
      </w:r>
      <w:r>
        <w:t>Unsch</w:t>
      </w:r>
      <w:r w:rsidR="00737AC8">
        <w:t>eduled</w:t>
      </w:r>
      <w:r>
        <w:t xml:space="preserve"> Disbursements</w:t>
      </w:r>
      <w:r w:rsidR="00642209">
        <w:t xml:space="preserve">, </w:t>
      </w:r>
      <w:r>
        <w:t>Other Disbursements</w:t>
      </w:r>
      <w:r w:rsidR="00642209">
        <w:t xml:space="preserve">, </w:t>
      </w:r>
      <w:r>
        <w:t>C</w:t>
      </w:r>
      <w:r w:rsidR="00737AC8">
        <w:t xml:space="preserve">hange </w:t>
      </w:r>
      <w:r>
        <w:t>O</w:t>
      </w:r>
      <w:r w:rsidR="00737AC8">
        <w:t xml:space="preserve">f </w:t>
      </w:r>
      <w:r>
        <w:t>P</w:t>
      </w:r>
      <w:r w:rsidR="00737AC8">
        <w:t>lan</w:t>
      </w:r>
      <w:r>
        <w:t xml:space="preserve"> Fees</w:t>
      </w:r>
      <w:r w:rsidR="00642209">
        <w:t xml:space="preserve">, </w:t>
      </w:r>
      <w:r>
        <w:t>Partial/Repays</w:t>
      </w:r>
      <w:r w:rsidR="00642209">
        <w:t xml:space="preserve">, </w:t>
      </w:r>
      <w:r>
        <w:t>Payoffs</w:t>
      </w:r>
      <w:r w:rsidR="00642209">
        <w:t xml:space="preserve">, </w:t>
      </w:r>
      <w:r>
        <w:t>Writeoffs</w:t>
      </w:r>
      <w:r w:rsidR="00642209">
        <w:t xml:space="preserve">, </w:t>
      </w:r>
      <w:r>
        <w:t xml:space="preserve">Ending Balance </w:t>
      </w:r>
    </w:p>
    <w:p w14:paraId="5AE11B03" w14:textId="77777777" w:rsidR="00231BF7" w:rsidRDefault="00231BF7" w:rsidP="002B5A89">
      <w:pPr>
        <w:pStyle w:val="Heading2"/>
        <w:ind w:hanging="1080"/>
        <w:jc w:val="both"/>
      </w:pPr>
      <w:bookmarkStart w:id="5201" w:name="_Ref315100927"/>
      <w:bookmarkStart w:id="5202" w:name="_Toc315162314"/>
      <w:bookmarkStart w:id="5203" w:name="_Toc315634081"/>
      <w:bookmarkStart w:id="5204" w:name="_Toc11335019"/>
      <w:bookmarkStart w:id="5205" w:name="_Toc74052257"/>
      <w:bookmarkStart w:id="5206" w:name="_Toc90643641"/>
      <w:bookmarkStart w:id="5207" w:name="_Toc230163598"/>
      <w:r>
        <w:t>Management and Budgetary Reports</w:t>
      </w:r>
      <w:bookmarkEnd w:id="5201"/>
      <w:bookmarkEnd w:id="5202"/>
      <w:bookmarkEnd w:id="5203"/>
      <w:bookmarkEnd w:id="5204"/>
      <w:bookmarkEnd w:id="5205"/>
      <w:bookmarkEnd w:id="5206"/>
      <w:bookmarkEnd w:id="5207"/>
    </w:p>
    <w:p w14:paraId="08D627B2" w14:textId="660EEA91" w:rsidR="00231BF7" w:rsidRDefault="00231BF7" w:rsidP="001879BA">
      <w:pPr>
        <w:pStyle w:val="BodyText"/>
      </w:pPr>
      <w:r>
        <w:t>The following Management and Budgetary reports</w:t>
      </w:r>
      <w:r w:rsidR="00737AC8">
        <w:t>, compiled using daily data,</w:t>
      </w:r>
      <w:r>
        <w:t xml:space="preserve"> are available:</w:t>
      </w:r>
    </w:p>
    <w:p w14:paraId="0EAC7008" w14:textId="3E2B94C8" w:rsidR="00737AC8" w:rsidRDefault="00737AC8" w:rsidP="00F874DE">
      <w:pPr>
        <w:pStyle w:val="UnorderedList"/>
        <w:ind w:left="810"/>
        <w:jc w:val="both"/>
      </w:pPr>
      <w:r>
        <w:t>CT-22 Denial Reason</w:t>
      </w:r>
    </w:p>
    <w:p w14:paraId="4E401BB7" w14:textId="77777777" w:rsidR="00737AC8" w:rsidRDefault="00737AC8" w:rsidP="00737AC8">
      <w:pPr>
        <w:pStyle w:val="UnorderedList"/>
        <w:ind w:left="810"/>
        <w:jc w:val="both"/>
      </w:pPr>
      <w:r>
        <w:t>HUD Pending Decision</w:t>
      </w:r>
    </w:p>
    <w:p w14:paraId="4098BB0E" w14:textId="08F9427B" w:rsidR="00737AC8" w:rsidRDefault="00737AC8" w:rsidP="00F874DE">
      <w:pPr>
        <w:pStyle w:val="UnorderedList"/>
        <w:ind w:left="810"/>
        <w:jc w:val="both"/>
      </w:pPr>
      <w:r>
        <w:t>Indemnification Data</w:t>
      </w:r>
    </w:p>
    <w:p w14:paraId="4F522C74" w14:textId="55E97D51" w:rsidR="00737AC8" w:rsidRDefault="00737AC8" w:rsidP="00FD571C">
      <w:pPr>
        <w:pStyle w:val="BodyText"/>
      </w:pPr>
      <w:r>
        <w:t>Repayment PlanThe following monthly reports are available:</w:t>
      </w:r>
    </w:p>
    <w:p w14:paraId="23EEF0E2" w14:textId="77777777" w:rsidR="00737AC8" w:rsidRDefault="00737AC8" w:rsidP="00FD571C">
      <w:pPr>
        <w:pStyle w:val="UnorderedList"/>
        <w:numPr>
          <w:ilvl w:val="0"/>
          <w:numId w:val="0"/>
        </w:numPr>
        <w:jc w:val="both"/>
      </w:pPr>
    </w:p>
    <w:p w14:paraId="1ABD96D5" w14:textId="224365FD" w:rsidR="00231BF7" w:rsidRDefault="00231BF7" w:rsidP="00737AC8">
      <w:pPr>
        <w:pStyle w:val="UnorderedList"/>
        <w:ind w:left="810"/>
        <w:jc w:val="both"/>
      </w:pPr>
      <w:r>
        <w:t xml:space="preserve">Monthly Cohort Summary </w:t>
      </w:r>
    </w:p>
    <w:p w14:paraId="76502192" w14:textId="77777777" w:rsidR="00231BF7" w:rsidRDefault="00231BF7" w:rsidP="00F874DE">
      <w:pPr>
        <w:pStyle w:val="UnorderedList"/>
        <w:ind w:left="810"/>
        <w:jc w:val="both"/>
      </w:pPr>
      <w:r>
        <w:t xml:space="preserve">Monthly Portfolio Activity </w:t>
      </w:r>
    </w:p>
    <w:p w14:paraId="7B24E714" w14:textId="28BA6736" w:rsidR="00231BF7" w:rsidRDefault="002E6B19" w:rsidP="00F874DE">
      <w:pPr>
        <w:pStyle w:val="UnorderedList"/>
        <w:ind w:left="810"/>
        <w:jc w:val="both"/>
      </w:pPr>
      <w:r>
        <w:t>Monthly Statistical Summary</w:t>
      </w:r>
    </w:p>
    <w:p w14:paraId="53EAEDA2" w14:textId="55890316" w:rsidR="00C61C31" w:rsidRDefault="00C61C31" w:rsidP="00A86C17">
      <w:pPr>
        <w:pStyle w:val="Heading3"/>
        <w:ind w:left="1080" w:hanging="1080"/>
        <w:jc w:val="both"/>
      </w:pPr>
      <w:bookmarkStart w:id="5208" w:name="_Toc230163599"/>
      <w:bookmarkStart w:id="5209" w:name="_Toc74052262"/>
      <w:bookmarkStart w:id="5210" w:name="_Toc90643646"/>
      <w:bookmarkStart w:id="5211" w:name="_Toc315162315"/>
      <w:bookmarkStart w:id="5212" w:name="_Toc315634082"/>
      <w:bookmarkStart w:id="5213" w:name="_Toc11335020"/>
      <w:bookmarkStart w:id="5214" w:name="_Toc74052258"/>
      <w:bookmarkStart w:id="5215" w:name="_Toc90643642"/>
      <w:r>
        <w:t>CT-22 Denial Reason</w:t>
      </w:r>
      <w:bookmarkEnd w:id="5208"/>
    </w:p>
    <w:p w14:paraId="3E869E80" w14:textId="4576E0C8" w:rsidR="00BA55C3" w:rsidRDefault="00BA55C3" w:rsidP="00BA55C3">
      <w:pPr>
        <w:pStyle w:val="BodyText"/>
      </w:pPr>
      <w:r>
        <w:t>Th</w:t>
      </w:r>
      <w:r w:rsidR="00737AC8">
        <w:t>e CT-22 Denial Reason</w:t>
      </w:r>
      <w:r w:rsidRPr="00BA55C3">
        <w:t xml:space="preserve"> </w:t>
      </w:r>
      <w:r w:rsidR="00737AC8">
        <w:t>R</w:t>
      </w:r>
      <w:r w:rsidRPr="00BA55C3">
        <w:t>eport allows authorized users to view the denial reasons selected on the HECM Assignment Acceptance Checklist from the HUD Decision Denial Letter.</w:t>
      </w:r>
    </w:p>
    <w:p w14:paraId="4D7B5AEF" w14:textId="77777777" w:rsidR="00BA55C3" w:rsidRDefault="00BA55C3" w:rsidP="00BA55C3">
      <w:pPr>
        <w:pStyle w:val="BodyText"/>
        <w:jc w:val="center"/>
        <w:rPr>
          <w:noProof/>
        </w:rPr>
      </w:pPr>
      <w:r w:rsidRPr="003108DF">
        <w:rPr>
          <w:noProof/>
        </w:rPr>
        <w:t xml:space="preserve"> </w:t>
      </w:r>
    </w:p>
    <w:p w14:paraId="105C52C7" w14:textId="3430C125" w:rsidR="00BA55C3" w:rsidRDefault="00BA55C3" w:rsidP="00BA55C3">
      <w:pPr>
        <w:pStyle w:val="BodyText"/>
        <w:jc w:val="center"/>
      </w:pPr>
      <w:r w:rsidRPr="0010102A">
        <w:rPr>
          <w:noProof/>
          <w:sz w:val="20"/>
          <w:szCs w:val="20"/>
        </w:rPr>
        <w:drawing>
          <wp:inline distT="0" distB="0" distL="0" distR="0" wp14:anchorId="4D6E6E93" wp14:editId="2094D7D8">
            <wp:extent cx="2909443" cy="2266883"/>
            <wp:effectExtent l="19050" t="19050" r="24765" b="19685"/>
            <wp:docPr id="218754918"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754918" name="Picture 1" descr="A screenshot of a computer screen&#10;&#10;Description automatically generated"/>
                    <pic:cNvPicPr/>
                  </pic:nvPicPr>
                  <pic:blipFill>
                    <a:blip r:embed="rId529"/>
                    <a:stretch>
                      <a:fillRect/>
                    </a:stretch>
                  </pic:blipFill>
                  <pic:spPr>
                    <a:xfrm>
                      <a:off x="0" y="0"/>
                      <a:ext cx="2974859" cy="2317852"/>
                    </a:xfrm>
                    <a:prstGeom prst="rect">
                      <a:avLst/>
                    </a:prstGeom>
                    <a:ln w="19050">
                      <a:solidFill>
                        <a:srgbClr val="0070C0"/>
                      </a:solidFill>
                    </a:ln>
                  </pic:spPr>
                </pic:pic>
              </a:graphicData>
            </a:graphic>
          </wp:inline>
        </w:drawing>
      </w:r>
    </w:p>
    <w:p w14:paraId="40E04880" w14:textId="53C472A7" w:rsidR="00BA55C3" w:rsidRDefault="00BA55C3" w:rsidP="00BA55C3">
      <w:pPr>
        <w:pStyle w:val="FigureCaption0"/>
      </w:pPr>
      <w:bookmarkStart w:id="5216" w:name="_Toc230164360"/>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45</w:t>
      </w:r>
      <w:r>
        <w:rPr>
          <w:noProof/>
        </w:rPr>
        <w:fldChar w:fldCharType="end"/>
      </w:r>
      <w:r>
        <w:t xml:space="preserve">: </w:t>
      </w:r>
      <w:r w:rsidR="00663647">
        <w:t>CT-22 Denial Reason</w:t>
      </w:r>
      <w:r w:rsidR="00003065">
        <w:t xml:space="preserve"> Report</w:t>
      </w:r>
      <w:bookmarkEnd w:id="5216"/>
    </w:p>
    <w:p w14:paraId="774A36C8" w14:textId="77777777" w:rsidR="00BA55C3" w:rsidRDefault="00BA55C3" w:rsidP="00BA55C3">
      <w:pPr>
        <w:pStyle w:val="BodyText"/>
      </w:pPr>
      <w:r>
        <w:t>To generate this report:</w:t>
      </w:r>
    </w:p>
    <w:p w14:paraId="72665064" w14:textId="77777777" w:rsidR="00BA55C3" w:rsidRPr="00BA55C3" w:rsidRDefault="00BA55C3" w:rsidP="006C3C3F">
      <w:pPr>
        <w:pStyle w:val="OrderedList"/>
        <w:numPr>
          <w:ilvl w:val="0"/>
          <w:numId w:val="444"/>
        </w:numPr>
        <w:jc w:val="both"/>
        <w:rPr>
          <w:rFonts w:asciiTheme="majorHAnsi" w:hAnsiTheme="majorHAnsi"/>
        </w:rPr>
      </w:pPr>
      <w:r w:rsidRPr="00BA55C3">
        <w:rPr>
          <w:rFonts w:asciiTheme="majorHAnsi" w:hAnsiTheme="majorHAnsi"/>
        </w:rPr>
        <w:t xml:space="preserve">Click on the </w:t>
      </w:r>
      <w:r w:rsidRPr="00BA55C3">
        <w:rPr>
          <w:rFonts w:asciiTheme="majorHAnsi" w:hAnsiTheme="majorHAnsi"/>
          <w:b/>
        </w:rPr>
        <w:t>report link</w:t>
      </w:r>
      <w:r w:rsidRPr="00BA55C3">
        <w:rPr>
          <w:rFonts w:asciiTheme="majorHAnsi" w:hAnsiTheme="majorHAnsi"/>
        </w:rPr>
        <w:t xml:space="preserve"> on the left menu and the report search screen will display. </w:t>
      </w:r>
    </w:p>
    <w:p w14:paraId="5A26F1C8" w14:textId="77777777" w:rsidR="00BA55C3" w:rsidRPr="00BA55C3" w:rsidRDefault="00BA55C3" w:rsidP="006C3C3F">
      <w:pPr>
        <w:pStyle w:val="OrderedList"/>
        <w:numPr>
          <w:ilvl w:val="0"/>
          <w:numId w:val="444"/>
        </w:numPr>
        <w:jc w:val="both"/>
        <w:rPr>
          <w:rFonts w:asciiTheme="majorHAnsi" w:hAnsiTheme="majorHAnsi"/>
        </w:rPr>
      </w:pPr>
      <w:r w:rsidRPr="00BA55C3">
        <w:rPr>
          <w:rFonts w:asciiTheme="majorHAnsi" w:hAnsiTheme="majorHAnsi"/>
        </w:rPr>
        <w:t xml:space="preserve">Enter a value for the </w:t>
      </w:r>
      <w:r w:rsidRPr="00BA55C3">
        <w:rPr>
          <w:rFonts w:asciiTheme="majorHAnsi" w:hAnsiTheme="majorHAnsi"/>
          <w:b/>
        </w:rPr>
        <w:t>report</w:t>
      </w:r>
      <w:r w:rsidRPr="00BA55C3">
        <w:rPr>
          <w:rFonts w:asciiTheme="majorHAnsi" w:hAnsiTheme="majorHAnsi"/>
        </w:rPr>
        <w:t xml:space="preserve"> criteria (FHA Case # or Loan Skey).</w:t>
      </w:r>
    </w:p>
    <w:p w14:paraId="23166BA3" w14:textId="77777777" w:rsidR="00BA55C3" w:rsidRPr="00BA55C3" w:rsidRDefault="00BA55C3" w:rsidP="006C3C3F">
      <w:pPr>
        <w:pStyle w:val="OrderedList"/>
        <w:numPr>
          <w:ilvl w:val="0"/>
          <w:numId w:val="444"/>
        </w:numPr>
        <w:jc w:val="both"/>
        <w:rPr>
          <w:rFonts w:asciiTheme="majorHAnsi" w:hAnsiTheme="majorHAnsi"/>
        </w:rPr>
      </w:pPr>
      <w:r w:rsidRPr="00BA55C3">
        <w:rPr>
          <w:rFonts w:asciiTheme="majorHAnsi" w:hAnsiTheme="majorHAnsi"/>
        </w:rPr>
        <w:t>To further narrow the results of the users report, you can filter by:</w:t>
      </w:r>
    </w:p>
    <w:p w14:paraId="2E2C07DC"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Servicer Name</w:t>
      </w:r>
    </w:p>
    <w:p w14:paraId="6A364CE0"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Timeline Status (ex. Active, Inactive, All)</w:t>
      </w:r>
    </w:p>
    <w:p w14:paraId="403011EE"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HUD Decision Date (Date Range)</w:t>
      </w:r>
    </w:p>
    <w:p w14:paraId="0F2CA829"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Denial Reason (ex. All, Missing HUD-1/Incomplete LA, etc.)</w:t>
      </w:r>
    </w:p>
    <w:p w14:paraId="3F3BF86C" w14:textId="77777777" w:rsidR="00BA55C3" w:rsidRPr="00BA55C3" w:rsidRDefault="00BA55C3" w:rsidP="006C3C3F">
      <w:pPr>
        <w:pStyle w:val="OrderedList"/>
        <w:numPr>
          <w:ilvl w:val="0"/>
          <w:numId w:val="444"/>
        </w:numPr>
        <w:jc w:val="both"/>
        <w:rPr>
          <w:rFonts w:asciiTheme="majorHAnsi" w:hAnsiTheme="majorHAnsi"/>
        </w:rPr>
      </w:pPr>
      <w:r w:rsidRPr="00BA55C3">
        <w:rPr>
          <w:rFonts w:asciiTheme="majorHAnsi" w:hAnsiTheme="majorHAnsi"/>
        </w:rPr>
        <w:t>To limit the results of the report, if necessary, the user can expand the selection boxes for:</w:t>
      </w:r>
    </w:p>
    <w:p w14:paraId="7AB624AB"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Case Statuses</w:t>
      </w:r>
    </w:p>
    <w:p w14:paraId="38A9A15E" w14:textId="77777777" w:rsidR="00BA55C3" w:rsidRPr="00BA55C3" w:rsidRDefault="00BA55C3" w:rsidP="00BA55C3">
      <w:pPr>
        <w:pStyle w:val="UnorderedListIndent"/>
        <w:jc w:val="both"/>
        <w:rPr>
          <w:rFonts w:asciiTheme="majorHAnsi" w:hAnsiTheme="majorHAnsi"/>
        </w:rPr>
      </w:pPr>
      <w:r w:rsidRPr="00BA55C3">
        <w:rPr>
          <w:rFonts w:asciiTheme="majorHAnsi" w:hAnsiTheme="majorHAnsi"/>
        </w:rPr>
        <w:t>Case Sub-Statuses</w:t>
      </w:r>
    </w:p>
    <w:p w14:paraId="5EA066B1" w14:textId="77777777" w:rsidR="00BA55C3" w:rsidRPr="00BA55C3" w:rsidRDefault="00BA55C3" w:rsidP="006C3C3F">
      <w:pPr>
        <w:pStyle w:val="OrderedList"/>
        <w:numPr>
          <w:ilvl w:val="0"/>
          <w:numId w:val="444"/>
        </w:numPr>
        <w:jc w:val="both"/>
        <w:rPr>
          <w:rFonts w:asciiTheme="majorHAnsi" w:hAnsiTheme="majorHAnsi"/>
        </w:rPr>
      </w:pPr>
      <w:r w:rsidRPr="00BA55C3">
        <w:rPr>
          <w:rFonts w:asciiTheme="majorHAnsi" w:hAnsiTheme="majorHAnsi"/>
        </w:rPr>
        <w:t xml:space="preserve">Click the </w:t>
      </w:r>
      <w:r w:rsidRPr="00BA55C3">
        <w:rPr>
          <w:rFonts w:asciiTheme="majorHAnsi" w:hAnsiTheme="majorHAnsi"/>
          <w:b/>
        </w:rPr>
        <w:t>Execute CSV</w:t>
      </w:r>
      <w:r w:rsidRPr="00BA55C3">
        <w:rPr>
          <w:rFonts w:asciiTheme="majorHAnsi" w:hAnsiTheme="majorHAnsi"/>
        </w:rPr>
        <w:t xml:space="preserve"> link.</w:t>
      </w:r>
    </w:p>
    <w:p w14:paraId="552729E0" w14:textId="32518D1B" w:rsidR="00BA55C3" w:rsidRDefault="00BA55C3" w:rsidP="00BA55C3">
      <w:pPr>
        <w:pStyle w:val="BodyText"/>
        <w:rPr>
          <w:lang w:bidi="ar-SA"/>
        </w:rPr>
      </w:pPr>
      <w:r w:rsidRPr="00BA55C3">
        <w:rPr>
          <w:lang w:bidi="ar-SA"/>
        </w:rPr>
        <w:t>The following results are displayed:</w:t>
      </w:r>
    </w:p>
    <w:p w14:paraId="2ADA3A85" w14:textId="7C9A442D" w:rsidR="00BA55C3" w:rsidRPr="00BA55C3" w:rsidRDefault="003F7A55" w:rsidP="00BA55C3">
      <w:pPr>
        <w:pStyle w:val="BodyText"/>
        <w:rPr>
          <w:lang w:bidi="ar-SA"/>
        </w:rPr>
      </w:pPr>
      <w:r w:rsidRPr="003F7A55">
        <w:rPr>
          <w:lang w:bidi="ar-SA"/>
        </w:rPr>
        <w:t xml:space="preserve">Loan Skey, FHA Case </w:t>
      </w:r>
      <w:r w:rsidR="00737AC8">
        <w:rPr>
          <w:lang w:bidi="ar-SA"/>
        </w:rPr>
        <w:t>No</w:t>
      </w:r>
      <w:r w:rsidRPr="003F7A55">
        <w:rPr>
          <w:lang w:bidi="ar-SA"/>
        </w:rPr>
        <w:t>, Case Status, Case Sub-Status, Timeline Status, HUD Decision Date (Step Completion Date), Missing HUD-1/Incomplete LA, NPL Issues, Title Insurance Policy Unacceptable, Repair Issues, Assignment of Mortgage Issues, Hazard/Flood Ins Discrepancies, NBS - Certs Missing, Loan Balance Does Not Match, Note/Mortgage Missing, MOE Package Issue, Denied Other, and Servicer.</w:t>
      </w:r>
    </w:p>
    <w:p w14:paraId="5A7DFCEB" w14:textId="4752F0C1" w:rsidR="00A86C17" w:rsidRDefault="00A86C17" w:rsidP="00A86C17">
      <w:pPr>
        <w:pStyle w:val="Heading3"/>
        <w:ind w:left="1080" w:hanging="1080"/>
        <w:jc w:val="both"/>
      </w:pPr>
      <w:bookmarkStart w:id="5217" w:name="_Toc230163600"/>
      <w:r>
        <w:t>HUD Pending Decision</w:t>
      </w:r>
      <w:bookmarkEnd w:id="5209"/>
      <w:bookmarkEnd w:id="5210"/>
      <w:r>
        <w:t xml:space="preserve"> Report</w:t>
      </w:r>
      <w:bookmarkEnd w:id="5217"/>
    </w:p>
    <w:p w14:paraId="2E5CB590" w14:textId="4536654A" w:rsidR="00A86C17" w:rsidRDefault="00A86C17" w:rsidP="00A86C17">
      <w:pPr>
        <w:pStyle w:val="BodyText"/>
      </w:pPr>
      <w:r w:rsidRPr="0028438E">
        <w:t xml:space="preserve">The </w:t>
      </w:r>
      <w:r>
        <w:t>HUD Pending Decision</w:t>
      </w:r>
      <w:r w:rsidRPr="0028438E">
        <w:t xml:space="preserve"> </w:t>
      </w:r>
      <w:r>
        <w:t>R</w:t>
      </w:r>
      <w:r w:rsidRPr="0028438E">
        <w:t xml:space="preserve">eport </w:t>
      </w:r>
      <w:r>
        <w:t>enables authorized users</w:t>
      </w:r>
      <w:r w:rsidRPr="0028438E">
        <w:t xml:space="preserve"> to view all</w:t>
      </w:r>
      <w:r w:rsidRPr="008B4CA1">
        <w:t xml:space="preserve"> loans that need a HUD decision when the following timeline steps are completed</w:t>
      </w:r>
      <w:r>
        <w:t>.</w:t>
      </w:r>
    </w:p>
    <w:p w14:paraId="35AE2842" w14:textId="77777777" w:rsidR="00A86C17" w:rsidRPr="001855A5" w:rsidRDefault="00A86C17" w:rsidP="00A86C17">
      <w:pPr>
        <w:ind w:left="720" w:firstLine="720"/>
        <w:rPr>
          <w:rFonts w:ascii="Arial" w:hAnsi="Arial" w:cs="Arial"/>
          <w:b/>
          <w:sz w:val="20"/>
          <w:szCs w:val="20"/>
        </w:rPr>
      </w:pPr>
      <w:r w:rsidRPr="00F26839">
        <w:rPr>
          <w:noProof/>
        </w:rPr>
        <w:t xml:space="preserve"> </w:t>
      </w:r>
      <w:r w:rsidRPr="008B4CA1">
        <w:rPr>
          <w:rFonts w:ascii="Cambria" w:eastAsia="Times New Roman" w:hAnsi="Cambria"/>
          <w:b/>
          <w:lang w:bidi="en-US"/>
        </w:rPr>
        <w:t>Assigned:</w:t>
      </w:r>
    </w:p>
    <w:p w14:paraId="754B48BC" w14:textId="77777777"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Loss Mitigation – Pre-Foreclosure – Request Approval By HUD to Foreclose</w:t>
      </w:r>
    </w:p>
    <w:p w14:paraId="64324F8D" w14:textId="77777777"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Loss Mitigation – Short Sale – Send Short Sale Approval request to HUD</w:t>
      </w:r>
    </w:p>
    <w:p w14:paraId="7922CCC7" w14:textId="69686D7F"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 xml:space="preserve">Write-Off Review – Write-off </w:t>
      </w:r>
      <w:r w:rsidR="00953EDB">
        <w:rPr>
          <w:rFonts w:ascii="Cambria" w:eastAsia="Times New Roman" w:hAnsi="Cambria"/>
          <w:bCs/>
          <w:lang w:bidi="en-US"/>
        </w:rPr>
        <w:t>–</w:t>
      </w:r>
      <w:r w:rsidRPr="008B4CA1">
        <w:rPr>
          <w:rFonts w:ascii="Cambria" w:eastAsia="Times New Roman" w:hAnsi="Cambria"/>
          <w:bCs/>
          <w:lang w:bidi="en-US"/>
        </w:rPr>
        <w:t xml:space="preserve"> Recommendation sent to HUD </w:t>
      </w:r>
    </w:p>
    <w:p w14:paraId="4716F876" w14:textId="77777777"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Substitution of Collateral – Recommendation Sent to HUD</w:t>
      </w:r>
    </w:p>
    <w:p w14:paraId="57469E9B" w14:textId="663D86AA" w:rsidR="00A86C17"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 xml:space="preserve">Partial Release </w:t>
      </w:r>
      <w:r w:rsidR="00953EDB">
        <w:rPr>
          <w:rFonts w:ascii="Cambria" w:eastAsia="Times New Roman" w:hAnsi="Cambria"/>
          <w:bCs/>
          <w:lang w:bidi="en-US"/>
        </w:rPr>
        <w:t>–</w:t>
      </w:r>
      <w:r w:rsidRPr="008B4CA1">
        <w:rPr>
          <w:rFonts w:ascii="Cambria" w:eastAsia="Times New Roman" w:hAnsi="Cambria"/>
          <w:bCs/>
          <w:lang w:bidi="en-US"/>
        </w:rPr>
        <w:t xml:space="preserve"> Recommendation Sent to HUD</w:t>
      </w:r>
    </w:p>
    <w:p w14:paraId="4B3F950C" w14:textId="77777777"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Pr>
          <w:rFonts w:ascii="Cambria" w:eastAsia="Times New Roman" w:hAnsi="Cambria"/>
          <w:bCs/>
          <w:lang w:bidi="en-US"/>
        </w:rPr>
        <w:t xml:space="preserve">Assignment Repurchase – </w:t>
      </w:r>
      <w:r w:rsidRPr="008B4CA1">
        <w:rPr>
          <w:rFonts w:ascii="Cambria" w:eastAsia="Times New Roman" w:hAnsi="Cambria"/>
          <w:bCs/>
          <w:lang w:bidi="en-US"/>
        </w:rPr>
        <w:t>Recommendation Sent to HUD</w:t>
      </w:r>
    </w:p>
    <w:p w14:paraId="6145C70C" w14:textId="77777777" w:rsidR="00A86C17" w:rsidRPr="008B4CA1" w:rsidRDefault="00A86C17" w:rsidP="00A86C17">
      <w:pPr>
        <w:ind w:left="720" w:firstLine="720"/>
        <w:rPr>
          <w:rFonts w:ascii="Cambria" w:eastAsia="Times New Roman" w:hAnsi="Cambria"/>
          <w:b/>
          <w:lang w:bidi="en-US"/>
        </w:rPr>
      </w:pPr>
      <w:r w:rsidRPr="008B4CA1">
        <w:rPr>
          <w:rFonts w:ascii="Cambria" w:eastAsia="Times New Roman" w:hAnsi="Cambria"/>
          <w:b/>
          <w:lang w:bidi="en-US"/>
        </w:rPr>
        <w:t>Endorsed:</w:t>
      </w:r>
    </w:p>
    <w:p w14:paraId="4CF20175" w14:textId="61640651"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 xml:space="preserve">Partial Release </w:t>
      </w:r>
      <w:r w:rsidR="00953EDB">
        <w:rPr>
          <w:rFonts w:ascii="Cambria" w:eastAsia="Times New Roman" w:hAnsi="Cambria"/>
          <w:bCs/>
          <w:lang w:bidi="en-US"/>
        </w:rPr>
        <w:t>–</w:t>
      </w:r>
      <w:r w:rsidRPr="008B4CA1">
        <w:rPr>
          <w:rFonts w:ascii="Cambria" w:eastAsia="Times New Roman" w:hAnsi="Cambria"/>
          <w:bCs/>
          <w:lang w:bidi="en-US"/>
        </w:rPr>
        <w:t xml:space="preserve"> Recommendation Sent to HUD</w:t>
      </w:r>
    </w:p>
    <w:p w14:paraId="7B2EC722" w14:textId="77777777" w:rsidR="00A86C17" w:rsidRPr="008B4CA1"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Consent of Lien Holder – Recommendation Sent to HUD</w:t>
      </w:r>
    </w:p>
    <w:p w14:paraId="4C9A5731" w14:textId="5553341B" w:rsidR="00A86C17" w:rsidRDefault="00A86C17" w:rsidP="006C3C3F">
      <w:pPr>
        <w:pStyle w:val="ListParagraph"/>
        <w:numPr>
          <w:ilvl w:val="0"/>
          <w:numId w:val="110"/>
        </w:numPr>
        <w:spacing w:after="120" w:line="240" w:lineRule="auto"/>
        <w:jc w:val="both"/>
        <w:rPr>
          <w:rFonts w:ascii="Cambria" w:eastAsia="Times New Roman" w:hAnsi="Cambria"/>
          <w:bCs/>
          <w:lang w:bidi="en-US"/>
        </w:rPr>
      </w:pPr>
      <w:r w:rsidRPr="008B4CA1">
        <w:rPr>
          <w:rFonts w:ascii="Cambria" w:eastAsia="Times New Roman" w:hAnsi="Cambria"/>
          <w:bCs/>
          <w:lang w:bidi="en-US"/>
        </w:rPr>
        <w:t xml:space="preserve">Substitution of Collateral </w:t>
      </w:r>
      <w:r w:rsidR="00953EDB">
        <w:rPr>
          <w:rFonts w:ascii="Cambria" w:eastAsia="Times New Roman" w:hAnsi="Cambria"/>
          <w:bCs/>
          <w:lang w:bidi="en-US"/>
        </w:rPr>
        <w:t>–</w:t>
      </w:r>
      <w:r w:rsidRPr="008B4CA1">
        <w:rPr>
          <w:rFonts w:ascii="Cambria" w:eastAsia="Times New Roman" w:hAnsi="Cambria"/>
          <w:bCs/>
          <w:lang w:bidi="en-US"/>
        </w:rPr>
        <w:t xml:space="preserve"> Recommendation Sent to HUD </w:t>
      </w:r>
    </w:p>
    <w:p w14:paraId="5029B200" w14:textId="49302614" w:rsidR="00810F29" w:rsidRPr="008B4CA1" w:rsidRDefault="00810F29" w:rsidP="006C3C3F">
      <w:pPr>
        <w:pStyle w:val="ListParagraph"/>
        <w:numPr>
          <w:ilvl w:val="0"/>
          <w:numId w:val="110"/>
        </w:numPr>
        <w:spacing w:after="120" w:line="240" w:lineRule="auto"/>
        <w:jc w:val="both"/>
        <w:rPr>
          <w:rFonts w:ascii="Cambria" w:eastAsia="Times New Roman" w:hAnsi="Cambria"/>
          <w:bCs/>
          <w:lang w:bidi="en-US"/>
        </w:rPr>
      </w:pPr>
      <w:r>
        <w:rPr>
          <w:rFonts w:ascii="Cambria" w:eastAsia="Times New Roman" w:hAnsi="Cambria"/>
          <w:bCs/>
          <w:lang w:bidi="en-US"/>
        </w:rPr>
        <w:t xml:space="preserve">Request to Call Due &amp; Payable Sent to HUD </w:t>
      </w:r>
    </w:p>
    <w:p w14:paraId="25A0FA0F" w14:textId="6850A1D5" w:rsidR="00B52ABC" w:rsidRDefault="00A86C17" w:rsidP="00A86C17">
      <w:pPr>
        <w:pStyle w:val="BodyText"/>
        <w:jc w:val="center"/>
      </w:pPr>
      <w:r w:rsidRPr="007D412C">
        <w:rPr>
          <w:noProof/>
        </w:rPr>
        <w:t xml:space="preserve"> </w:t>
      </w:r>
      <w:r w:rsidR="00B52ABC">
        <w:rPr>
          <w:noProof/>
        </w:rPr>
        <w:drawing>
          <wp:inline distT="0" distB="0" distL="0" distR="0" wp14:anchorId="6DD44A64" wp14:editId="28A66BEC">
            <wp:extent cx="3841751" cy="1390650"/>
            <wp:effectExtent l="19050" t="19050" r="25400" b="19050"/>
            <wp:docPr id="1101627141" name="Picture 1" descr="A screenshot of a computer scree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1627141" name="Picture 1" descr="A screenshot of a computer screen&#10;&#10;Description automatically generated with medium confidence"/>
                    <pic:cNvPicPr/>
                  </pic:nvPicPr>
                  <pic:blipFill>
                    <a:blip r:embed="rId530"/>
                    <a:stretch>
                      <a:fillRect/>
                    </a:stretch>
                  </pic:blipFill>
                  <pic:spPr>
                    <a:xfrm>
                      <a:off x="0" y="0"/>
                      <a:ext cx="3863713" cy="1398600"/>
                    </a:xfrm>
                    <a:prstGeom prst="rect">
                      <a:avLst/>
                    </a:prstGeom>
                    <a:ln w="19050">
                      <a:solidFill>
                        <a:srgbClr val="0070C0"/>
                      </a:solidFill>
                    </a:ln>
                  </pic:spPr>
                </pic:pic>
              </a:graphicData>
            </a:graphic>
          </wp:inline>
        </w:drawing>
      </w:r>
    </w:p>
    <w:p w14:paraId="655F3FB2" w14:textId="345F668F" w:rsidR="00A86C17" w:rsidRDefault="00A86C17" w:rsidP="00A86C17">
      <w:pPr>
        <w:pStyle w:val="FigureCaption0"/>
      </w:pPr>
      <w:bookmarkStart w:id="5218" w:name="_Toc74053220"/>
      <w:bookmarkStart w:id="5219" w:name="_Toc90644602"/>
      <w:bookmarkStart w:id="5220" w:name="_Toc230164361"/>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46</w:t>
      </w:r>
      <w:r>
        <w:rPr>
          <w:noProof/>
        </w:rPr>
        <w:fldChar w:fldCharType="end"/>
      </w:r>
      <w:r>
        <w:t>: HUD Pending Decision Report</w:t>
      </w:r>
      <w:bookmarkEnd w:id="5218"/>
      <w:bookmarkEnd w:id="5219"/>
      <w:bookmarkEnd w:id="5220"/>
    </w:p>
    <w:p w14:paraId="121B883A" w14:textId="77777777" w:rsidR="00A86C17" w:rsidRDefault="00A86C17" w:rsidP="00A86C17">
      <w:pPr>
        <w:pStyle w:val="BodyText"/>
      </w:pPr>
      <w:r>
        <w:t>To generate this report:</w:t>
      </w:r>
    </w:p>
    <w:p w14:paraId="4545D683" w14:textId="77777777" w:rsidR="00A86C17" w:rsidRDefault="00A86C17" w:rsidP="006C3C3F">
      <w:pPr>
        <w:pStyle w:val="OrderedList"/>
        <w:numPr>
          <w:ilvl w:val="0"/>
          <w:numId w:val="341"/>
        </w:numPr>
        <w:jc w:val="both"/>
      </w:pPr>
      <w:r>
        <w:t xml:space="preserve">Click on the </w:t>
      </w:r>
      <w:r w:rsidRPr="00E627A7">
        <w:rPr>
          <w:b/>
        </w:rPr>
        <w:t>report link</w:t>
      </w:r>
      <w:r>
        <w:t xml:space="preserve"> on the left menu and the report search screen will display.</w:t>
      </w:r>
    </w:p>
    <w:p w14:paraId="23433755" w14:textId="77777777" w:rsidR="00A86C17" w:rsidRDefault="00A86C17" w:rsidP="006C3C3F">
      <w:pPr>
        <w:pStyle w:val="OrderedList"/>
        <w:numPr>
          <w:ilvl w:val="0"/>
          <w:numId w:val="341"/>
        </w:numPr>
        <w:jc w:val="both"/>
      </w:pPr>
      <w:r>
        <w:t xml:space="preserve">To narrow </w:t>
      </w:r>
      <w:r w:rsidRPr="00560045">
        <w:t>the</w:t>
      </w:r>
      <w:r>
        <w:t xml:space="preserve"> results of your report, you can filter by</w:t>
      </w:r>
      <w:r w:rsidRPr="00EA5C7E">
        <w:t>:</w:t>
      </w:r>
    </w:p>
    <w:p w14:paraId="64AE8641" w14:textId="77777777" w:rsidR="00A86C17" w:rsidRDefault="00A86C17" w:rsidP="00A86C17">
      <w:pPr>
        <w:pStyle w:val="UnorderedListIndent"/>
        <w:jc w:val="both"/>
      </w:pPr>
      <w:r>
        <w:t>Case Status</w:t>
      </w:r>
    </w:p>
    <w:p w14:paraId="1661454E" w14:textId="77777777" w:rsidR="00A86C17" w:rsidRDefault="00A86C17" w:rsidP="00A86C17">
      <w:pPr>
        <w:pStyle w:val="UnorderedListIndent"/>
        <w:jc w:val="both"/>
      </w:pPr>
      <w:r>
        <w:t>Servicer Name</w:t>
      </w:r>
    </w:p>
    <w:p w14:paraId="2CAC8513" w14:textId="77777777" w:rsidR="00A86C17" w:rsidRDefault="00A86C17" w:rsidP="00A86C17">
      <w:pPr>
        <w:pStyle w:val="UnorderedListIndent"/>
        <w:jc w:val="both"/>
      </w:pPr>
      <w:r>
        <w:t>Servicing Type</w:t>
      </w:r>
    </w:p>
    <w:p w14:paraId="7179E52B" w14:textId="77777777" w:rsidR="00A86C17" w:rsidRDefault="00A86C17" w:rsidP="00A86C17">
      <w:pPr>
        <w:pStyle w:val="UnorderedListIndent"/>
        <w:jc w:val="both"/>
      </w:pPr>
      <w:r>
        <w:t>Servicing Step</w:t>
      </w:r>
    </w:p>
    <w:p w14:paraId="6C599675" w14:textId="77777777" w:rsidR="00A86C17" w:rsidRDefault="00A86C17" w:rsidP="00A86C17">
      <w:pPr>
        <w:pStyle w:val="UnorderedListIndent"/>
        <w:jc w:val="both"/>
      </w:pPr>
      <w:r>
        <w:t>Step Scheduled Date</w:t>
      </w:r>
    </w:p>
    <w:p w14:paraId="43EDFFD0" w14:textId="77777777" w:rsidR="00A86C17" w:rsidRDefault="00A86C17" w:rsidP="00A86C17">
      <w:pPr>
        <w:pStyle w:val="UnorderedListIndent"/>
        <w:jc w:val="both"/>
      </w:pPr>
      <w:r>
        <w:t>Step Completion Date</w:t>
      </w:r>
    </w:p>
    <w:p w14:paraId="1C7BAB67" w14:textId="77777777" w:rsidR="00A86C17" w:rsidRDefault="00A86C17" w:rsidP="006C3C3F">
      <w:pPr>
        <w:pStyle w:val="OrderedList"/>
        <w:numPr>
          <w:ilvl w:val="0"/>
          <w:numId w:val="341"/>
        </w:numPr>
        <w:jc w:val="both"/>
      </w:pPr>
      <w:r>
        <w:t xml:space="preserve">Click the </w:t>
      </w:r>
      <w:r w:rsidRPr="00973BFA">
        <w:rPr>
          <w:b/>
        </w:rPr>
        <w:t xml:space="preserve">Execute </w:t>
      </w:r>
      <w:r>
        <w:rPr>
          <w:b/>
        </w:rPr>
        <w:t>CSV</w:t>
      </w:r>
      <w:r>
        <w:t xml:space="preserve"> link.</w:t>
      </w:r>
    </w:p>
    <w:p w14:paraId="4F6B43EB" w14:textId="3B56B4DC" w:rsidR="00A86C17" w:rsidRDefault="008732B9" w:rsidP="00A86C17">
      <w:pPr>
        <w:pStyle w:val="BodyText"/>
      </w:pPr>
      <w:r>
        <w:t>T</w:t>
      </w:r>
      <w:r w:rsidRPr="00F67639">
        <w:t xml:space="preserve">he following </w:t>
      </w:r>
      <w:r>
        <w:t>results</w:t>
      </w:r>
      <w:r w:rsidRPr="00F67639">
        <w:t xml:space="preserve"> are displayed</w:t>
      </w:r>
      <w:r>
        <w:t>:</w:t>
      </w:r>
    </w:p>
    <w:p w14:paraId="61195C5F" w14:textId="59B01FAC" w:rsidR="00A86C17" w:rsidRDefault="00A86C17" w:rsidP="00A86C17">
      <w:pPr>
        <w:pStyle w:val="BodyText"/>
      </w:pPr>
      <w:r>
        <w:t xml:space="preserve">Loan Skey, FHA Case </w:t>
      </w:r>
      <w:r w:rsidR="00737AC8">
        <w:t>No</w:t>
      </w:r>
      <w:r>
        <w:t xml:space="preserve">, Lender Name, Servicer Name, Investor Name, </w:t>
      </w:r>
      <w:r w:rsidRPr="004D76C0">
        <w:t xml:space="preserve">Case Status, </w:t>
      </w:r>
      <w:r>
        <w:t>Case Sub</w:t>
      </w:r>
      <w:r w:rsidR="00737AC8">
        <w:t>-</w:t>
      </w:r>
      <w:r>
        <w:t>Status, Servicing Type, Servicing Step, Step Scheduled Date, Step Completion Date, Pending Additional Info (Y or N)</w:t>
      </w:r>
    </w:p>
    <w:p w14:paraId="5E39ADF2" w14:textId="2078963A" w:rsidR="00A86C17" w:rsidRDefault="00A86C17" w:rsidP="00A86C17">
      <w:pPr>
        <w:pStyle w:val="Heading3"/>
        <w:ind w:left="1080" w:hanging="1080"/>
        <w:jc w:val="both"/>
      </w:pPr>
      <w:bookmarkStart w:id="5221" w:name="_Toc230163601"/>
      <w:r>
        <w:t>Indemnification Data</w:t>
      </w:r>
      <w:r w:rsidR="00737AC8">
        <w:t xml:space="preserve"> Report</w:t>
      </w:r>
      <w:bookmarkEnd w:id="5221"/>
    </w:p>
    <w:p w14:paraId="72E70022" w14:textId="4B6246E7" w:rsidR="00A86C17" w:rsidRDefault="00A86C17" w:rsidP="00A86C17">
      <w:pPr>
        <w:pStyle w:val="BodyText"/>
      </w:pPr>
      <w:r w:rsidRPr="0028438E">
        <w:t xml:space="preserve">The </w:t>
      </w:r>
      <w:r>
        <w:t xml:space="preserve">Indemnification Data </w:t>
      </w:r>
      <w:r w:rsidR="00737AC8">
        <w:t>R</w:t>
      </w:r>
      <w:r>
        <w:t>eport</w:t>
      </w:r>
      <w:r w:rsidRPr="0028438E">
        <w:t xml:space="preserve"> </w:t>
      </w:r>
      <w:r>
        <w:t>enables authorized users</w:t>
      </w:r>
      <w:r w:rsidRPr="0028438E">
        <w:t xml:space="preserve"> to view </w:t>
      </w:r>
      <w:r>
        <w:t xml:space="preserve">loans with Indemnification records associated with the loan.  </w:t>
      </w:r>
    </w:p>
    <w:p w14:paraId="42CABB21" w14:textId="6BE6A2DF" w:rsidR="00ED2CA7" w:rsidRDefault="00ED2CA7" w:rsidP="00C95F3D">
      <w:pPr>
        <w:pStyle w:val="BodyText"/>
        <w:jc w:val="center"/>
      </w:pPr>
      <w:r>
        <w:rPr>
          <w:noProof/>
        </w:rPr>
        <w:drawing>
          <wp:inline distT="0" distB="0" distL="0" distR="0" wp14:anchorId="0A03297F" wp14:editId="749F6366">
            <wp:extent cx="4313294" cy="1569856"/>
            <wp:effectExtent l="19050" t="19050" r="11430" b="11430"/>
            <wp:docPr id="1378526302"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8526302" name="Picture 1" descr="A screenshot of a computer screen&#10;&#10;Description automatically generated"/>
                    <pic:cNvPicPr/>
                  </pic:nvPicPr>
                  <pic:blipFill>
                    <a:blip r:embed="rId531"/>
                    <a:stretch>
                      <a:fillRect/>
                    </a:stretch>
                  </pic:blipFill>
                  <pic:spPr>
                    <a:xfrm>
                      <a:off x="0" y="0"/>
                      <a:ext cx="4313294" cy="1569856"/>
                    </a:xfrm>
                    <a:prstGeom prst="rect">
                      <a:avLst/>
                    </a:prstGeom>
                    <a:ln w="19050">
                      <a:solidFill>
                        <a:srgbClr val="0070C0"/>
                      </a:solidFill>
                    </a:ln>
                  </pic:spPr>
                </pic:pic>
              </a:graphicData>
            </a:graphic>
          </wp:inline>
        </w:drawing>
      </w:r>
    </w:p>
    <w:p w14:paraId="72DF7CC3" w14:textId="0D0F2758" w:rsidR="00953EDB" w:rsidRDefault="00953EDB" w:rsidP="00C95F3D">
      <w:pPr>
        <w:pStyle w:val="FigureCaption0"/>
      </w:pPr>
      <w:bookmarkStart w:id="5222" w:name="_Toc230164362"/>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47</w:t>
      </w:r>
      <w:r>
        <w:rPr>
          <w:noProof/>
        </w:rPr>
        <w:fldChar w:fldCharType="end"/>
      </w:r>
      <w:r>
        <w:t xml:space="preserve">: </w:t>
      </w:r>
      <w:r w:rsidR="00ED2CA7">
        <w:t xml:space="preserve">Indemnification Data </w:t>
      </w:r>
      <w:r>
        <w:t>Report</w:t>
      </w:r>
      <w:bookmarkEnd w:id="5222"/>
    </w:p>
    <w:p w14:paraId="29086413" w14:textId="77777777" w:rsidR="00953EDB" w:rsidRDefault="00953EDB" w:rsidP="00953EDB">
      <w:pPr>
        <w:pStyle w:val="BodyText"/>
      </w:pPr>
      <w:r>
        <w:t>To generate this report:</w:t>
      </w:r>
    </w:p>
    <w:p w14:paraId="41F3E433" w14:textId="77777777" w:rsidR="00953EDB" w:rsidRDefault="00953EDB" w:rsidP="006C3C3F">
      <w:pPr>
        <w:pStyle w:val="OrderedList"/>
        <w:numPr>
          <w:ilvl w:val="0"/>
          <w:numId w:val="386"/>
        </w:numPr>
        <w:jc w:val="both"/>
      </w:pPr>
      <w:r>
        <w:t xml:space="preserve">Click on the </w:t>
      </w:r>
      <w:r w:rsidRPr="00E627A7">
        <w:rPr>
          <w:b/>
        </w:rPr>
        <w:t>report link</w:t>
      </w:r>
      <w:r>
        <w:t xml:space="preserve"> on the left menu and the report search screen will display.</w:t>
      </w:r>
    </w:p>
    <w:p w14:paraId="44865451" w14:textId="77777777" w:rsidR="00953EDB" w:rsidRDefault="00953EDB" w:rsidP="006C3C3F">
      <w:pPr>
        <w:pStyle w:val="OrderedList"/>
        <w:numPr>
          <w:ilvl w:val="0"/>
          <w:numId w:val="386"/>
        </w:numPr>
        <w:jc w:val="both"/>
      </w:pPr>
      <w:r>
        <w:t xml:space="preserve">To narrow </w:t>
      </w:r>
      <w:r w:rsidRPr="00560045">
        <w:t>the</w:t>
      </w:r>
      <w:r>
        <w:t xml:space="preserve"> results of your report, you can filter by</w:t>
      </w:r>
      <w:r w:rsidRPr="00EA5C7E">
        <w:t>:</w:t>
      </w:r>
    </w:p>
    <w:p w14:paraId="361B47A5" w14:textId="68DB29B1" w:rsidR="00953EDB" w:rsidRDefault="00C95F3D" w:rsidP="00953EDB">
      <w:pPr>
        <w:pStyle w:val="UnorderedListIndent"/>
        <w:jc w:val="both"/>
      </w:pPr>
      <w:r>
        <w:t>Mortgagee #: TIP this is the Mortgagee ID provided by CHUMS, not the current servicer for the loan.</w:t>
      </w:r>
    </w:p>
    <w:p w14:paraId="3ADB6AE8" w14:textId="53B52D17" w:rsidR="00C95F3D" w:rsidRDefault="00C95F3D" w:rsidP="00953EDB">
      <w:pPr>
        <w:pStyle w:val="UnorderedListIndent"/>
        <w:jc w:val="both"/>
      </w:pPr>
      <w:r>
        <w:t>FHA Case Number</w:t>
      </w:r>
    </w:p>
    <w:p w14:paraId="688FB1A1" w14:textId="4D226A72" w:rsidR="00C95F3D" w:rsidRDefault="0006199A" w:rsidP="00953EDB">
      <w:pPr>
        <w:pStyle w:val="UnorderedListIndent"/>
        <w:jc w:val="both"/>
      </w:pPr>
      <w:r w:rsidRPr="0006199A">
        <w:tab/>
        <w:t>Date added to/updated in HERMIT</w:t>
      </w:r>
      <w:r w:rsidR="00C95F3D">
        <w:t>: TIP this is the date HERMIT received the original or updated record from CHUMS.</w:t>
      </w:r>
    </w:p>
    <w:p w14:paraId="733A11C4" w14:textId="6CA36A76" w:rsidR="00ED2CA7" w:rsidRDefault="00ED2CA7" w:rsidP="00953EDB">
      <w:pPr>
        <w:pStyle w:val="UnorderedListIndent"/>
        <w:jc w:val="both"/>
      </w:pPr>
      <w:r>
        <w:t>Transaction Date Range</w:t>
      </w:r>
    </w:p>
    <w:p w14:paraId="4F98587C" w14:textId="01EB727E" w:rsidR="00953EDB" w:rsidRDefault="00953EDB" w:rsidP="006C3C3F">
      <w:pPr>
        <w:pStyle w:val="OrderedList"/>
        <w:numPr>
          <w:ilvl w:val="0"/>
          <w:numId w:val="386"/>
        </w:numPr>
        <w:jc w:val="both"/>
      </w:pPr>
      <w:r>
        <w:t xml:space="preserve">Click the </w:t>
      </w:r>
      <w:r w:rsidRPr="00973BFA">
        <w:rPr>
          <w:b/>
        </w:rPr>
        <w:t xml:space="preserve">Execute </w:t>
      </w:r>
      <w:r w:rsidR="00737AC8">
        <w:rPr>
          <w:b/>
        </w:rPr>
        <w:t xml:space="preserve">Excel or Execute </w:t>
      </w:r>
      <w:r>
        <w:rPr>
          <w:b/>
        </w:rPr>
        <w:t>CSV</w:t>
      </w:r>
      <w:r w:rsidR="00C95F3D">
        <w:rPr>
          <w:b/>
        </w:rPr>
        <w:t xml:space="preserve"> </w:t>
      </w:r>
      <w:r>
        <w:t>link.</w:t>
      </w:r>
    </w:p>
    <w:p w14:paraId="58804D60" w14:textId="001D7B32" w:rsidR="004D59F7" w:rsidRDefault="004D59F7" w:rsidP="004D59F7">
      <w:pPr>
        <w:pStyle w:val="BodyText"/>
      </w:pPr>
      <w:r>
        <w:t xml:space="preserve">The following results are displayed: </w:t>
      </w:r>
    </w:p>
    <w:p w14:paraId="42E8AAA3" w14:textId="7C8CF2B4" w:rsidR="00A86C17" w:rsidRDefault="00C95F3D" w:rsidP="00A86C17">
      <w:pPr>
        <w:pStyle w:val="BodyText"/>
      </w:pPr>
      <w:r w:rsidRPr="00C95F3D">
        <w:t>Loan</w:t>
      </w:r>
      <w:r w:rsidR="00737AC8">
        <w:t xml:space="preserve"> </w:t>
      </w:r>
      <w:r w:rsidRPr="00C95F3D">
        <w:t>Skey, FHA</w:t>
      </w:r>
      <w:r w:rsidR="00737AC8">
        <w:t xml:space="preserve"> </w:t>
      </w:r>
      <w:r w:rsidRPr="00C95F3D">
        <w:t>Case</w:t>
      </w:r>
      <w:r w:rsidR="00737AC8">
        <w:t xml:space="preserve"> </w:t>
      </w:r>
      <w:r w:rsidRPr="00C95F3D">
        <w:t>No, Case</w:t>
      </w:r>
      <w:r w:rsidR="00737AC8">
        <w:t xml:space="preserve"> </w:t>
      </w:r>
      <w:r w:rsidRPr="00C95F3D">
        <w:t>Status, Case</w:t>
      </w:r>
      <w:r w:rsidR="00737AC8">
        <w:t xml:space="preserve"> </w:t>
      </w:r>
      <w:r w:rsidRPr="00C95F3D">
        <w:t>Sub</w:t>
      </w:r>
      <w:r w:rsidR="00737AC8">
        <w:t>-</w:t>
      </w:r>
      <w:r w:rsidRPr="00C95F3D">
        <w:t>Status, Claim</w:t>
      </w:r>
      <w:r w:rsidR="00737AC8">
        <w:t xml:space="preserve"> </w:t>
      </w:r>
      <w:r w:rsidRPr="00C95F3D">
        <w:t>Type, Trans</w:t>
      </w:r>
      <w:r w:rsidR="00737AC8">
        <w:t xml:space="preserve">action </w:t>
      </w:r>
      <w:r w:rsidRPr="00C95F3D">
        <w:t>Date, Trans</w:t>
      </w:r>
      <w:r w:rsidR="00737AC8">
        <w:t xml:space="preserve">action </w:t>
      </w:r>
      <w:r w:rsidRPr="00C95F3D">
        <w:t>Am</w:t>
      </w:r>
      <w:r w:rsidR="00737AC8">
        <w:t>oun</w:t>
      </w:r>
      <w:r w:rsidRPr="00C95F3D">
        <w:t xml:space="preserve">t, </w:t>
      </w:r>
      <w:r w:rsidR="00737AC8">
        <w:t xml:space="preserve">HERMIT </w:t>
      </w:r>
      <w:r w:rsidRPr="00C95F3D">
        <w:t>Create</w:t>
      </w:r>
      <w:r w:rsidR="00737AC8">
        <w:t xml:space="preserve"> </w:t>
      </w:r>
      <w:r w:rsidRPr="00C95F3D">
        <w:t>Maint</w:t>
      </w:r>
      <w:r w:rsidR="00737AC8">
        <w:t>enance</w:t>
      </w:r>
      <w:r w:rsidRPr="00C95F3D">
        <w:t>, Create</w:t>
      </w:r>
      <w:r w:rsidR="00737AC8">
        <w:t xml:space="preserve"> </w:t>
      </w:r>
      <w:r w:rsidRPr="00C95F3D">
        <w:t>Date, Update</w:t>
      </w:r>
      <w:r w:rsidR="00737AC8">
        <w:t xml:space="preserve"> </w:t>
      </w:r>
      <w:r w:rsidRPr="00C95F3D">
        <w:t>Date, Delete</w:t>
      </w:r>
      <w:r w:rsidR="00737AC8">
        <w:t xml:space="preserve"> </w:t>
      </w:r>
      <w:r w:rsidRPr="00C95F3D">
        <w:t>Date, Expiration</w:t>
      </w:r>
      <w:r w:rsidR="00737AC8">
        <w:t xml:space="preserve"> </w:t>
      </w:r>
      <w:r w:rsidRPr="00C95F3D">
        <w:t>Date, Endorse</w:t>
      </w:r>
      <w:r w:rsidR="00737AC8">
        <w:t xml:space="preserve"> </w:t>
      </w:r>
      <w:r w:rsidRPr="00C95F3D">
        <w:t>Date, Indem</w:t>
      </w:r>
      <w:r w:rsidR="00737AC8">
        <w:t xml:space="preserve">nification </w:t>
      </w:r>
      <w:r w:rsidRPr="00C95F3D">
        <w:t>Term, Bill</w:t>
      </w:r>
      <w:r w:rsidR="00737AC8">
        <w:t xml:space="preserve"> </w:t>
      </w:r>
      <w:r w:rsidRPr="00C95F3D">
        <w:t>Mortgagee, Mortgagee</w:t>
      </w:r>
      <w:r w:rsidR="00737AC8">
        <w:t xml:space="preserve"> </w:t>
      </w:r>
      <w:r w:rsidRPr="00C95F3D">
        <w:t>Name, Servicer</w:t>
      </w:r>
      <w:r w:rsidR="00737AC8">
        <w:t xml:space="preserve"> </w:t>
      </w:r>
      <w:r w:rsidRPr="00C95F3D">
        <w:t>Name, Agree</w:t>
      </w:r>
      <w:r w:rsidR="00737AC8">
        <w:t xml:space="preserve"> </w:t>
      </w:r>
      <w:r w:rsidRPr="00C95F3D">
        <w:t>Date, QAD</w:t>
      </w:r>
      <w:r w:rsidR="00737AC8">
        <w:t xml:space="preserve"> </w:t>
      </w:r>
      <w:r w:rsidRPr="00C95F3D">
        <w:t>File</w:t>
      </w:r>
      <w:r w:rsidR="00737AC8">
        <w:t xml:space="preserve"> </w:t>
      </w:r>
      <w:r w:rsidRPr="00C95F3D">
        <w:t>No</w:t>
      </w:r>
      <w:r>
        <w:t xml:space="preserve">, </w:t>
      </w:r>
      <w:r w:rsidR="0006199A">
        <w:t xml:space="preserve">Docket No, </w:t>
      </w:r>
      <w:r w:rsidRPr="00C95F3D">
        <w:t>Status</w:t>
      </w:r>
      <w:r w:rsidR="00483B61">
        <w:t>, Current Investor Name,</w:t>
      </w:r>
      <w:r w:rsidR="00B23C56">
        <w:t xml:space="preserve"> and</w:t>
      </w:r>
      <w:r w:rsidR="00483B61">
        <w:t xml:space="preserve"> Current Investor Mortgagee </w:t>
      </w:r>
      <w:r w:rsidR="00B23C56">
        <w:t>ID</w:t>
      </w:r>
    </w:p>
    <w:p w14:paraId="0DB8D2EF" w14:textId="77777777" w:rsidR="00A86C17" w:rsidRDefault="00A86C17" w:rsidP="00A86C17">
      <w:pPr>
        <w:pStyle w:val="Heading3"/>
        <w:ind w:left="1080" w:hanging="1080"/>
        <w:jc w:val="both"/>
      </w:pPr>
      <w:bookmarkStart w:id="5223" w:name="_Toc11335023"/>
      <w:bookmarkStart w:id="5224" w:name="_Toc74052261"/>
      <w:bookmarkStart w:id="5225" w:name="_Toc90643645"/>
      <w:bookmarkStart w:id="5226" w:name="_Toc230163602"/>
      <w:r>
        <w:t>Repayment Plan</w:t>
      </w:r>
      <w:bookmarkEnd w:id="5223"/>
      <w:bookmarkEnd w:id="5224"/>
      <w:bookmarkEnd w:id="5225"/>
      <w:r>
        <w:t xml:space="preserve"> Report</w:t>
      </w:r>
      <w:bookmarkEnd w:id="5226"/>
    </w:p>
    <w:p w14:paraId="0680C29D" w14:textId="4647CE03" w:rsidR="00A86C17" w:rsidRDefault="00A86C17" w:rsidP="00A86C17">
      <w:pPr>
        <w:pStyle w:val="BodyText"/>
      </w:pPr>
      <w:r w:rsidRPr="0028438E">
        <w:t xml:space="preserve">The </w:t>
      </w:r>
      <w:r>
        <w:t>Repayment Plan</w:t>
      </w:r>
      <w:r w:rsidRPr="0028438E">
        <w:t xml:space="preserve"> </w:t>
      </w:r>
      <w:r>
        <w:t>R</w:t>
      </w:r>
      <w:r w:rsidRPr="0028438E">
        <w:t xml:space="preserve">eport </w:t>
      </w:r>
      <w:r>
        <w:t>enables authorized users</w:t>
      </w:r>
      <w:r w:rsidRPr="0028438E">
        <w:t xml:space="preserve"> to view the </w:t>
      </w:r>
      <w:r>
        <w:t>repayment plan details</w:t>
      </w:r>
      <w:r w:rsidRPr="0028438E">
        <w:t xml:space="preserve"> on all loans</w:t>
      </w:r>
      <w:r>
        <w:t>,</w:t>
      </w:r>
      <w:r w:rsidRPr="0028438E">
        <w:t xml:space="preserve"> </w:t>
      </w:r>
      <w:r w:rsidRPr="00B76B15">
        <w:t xml:space="preserve">regardless of </w:t>
      </w:r>
      <w:r>
        <w:t>case s</w:t>
      </w:r>
      <w:r w:rsidRPr="00B76B15">
        <w:t>tatus</w:t>
      </w:r>
      <w:r>
        <w:t>.</w:t>
      </w:r>
    </w:p>
    <w:p w14:paraId="3B883945" w14:textId="3C4267D3" w:rsidR="00F56DBC" w:rsidRDefault="00F56DBC" w:rsidP="00951BE9">
      <w:pPr>
        <w:pStyle w:val="BodyText"/>
        <w:jc w:val="center"/>
      </w:pPr>
      <w:r>
        <w:rPr>
          <w:noProof/>
        </w:rPr>
        <w:drawing>
          <wp:inline distT="0" distB="0" distL="0" distR="0" wp14:anchorId="04E08517" wp14:editId="45924C0F">
            <wp:extent cx="4164330" cy="1939451"/>
            <wp:effectExtent l="19050" t="19050" r="26670" b="22860"/>
            <wp:docPr id="1051172451" name="Picture 1" descr="A screenshot of a surve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172451" name="Picture 1" descr="A screenshot of a survey&#10;&#10;Description automatically generated"/>
                    <pic:cNvPicPr/>
                  </pic:nvPicPr>
                  <pic:blipFill>
                    <a:blip r:embed="rId532"/>
                    <a:stretch>
                      <a:fillRect/>
                    </a:stretch>
                  </pic:blipFill>
                  <pic:spPr>
                    <a:xfrm>
                      <a:off x="0" y="0"/>
                      <a:ext cx="4171549" cy="1942813"/>
                    </a:xfrm>
                    <a:prstGeom prst="rect">
                      <a:avLst/>
                    </a:prstGeom>
                    <a:ln w="19050">
                      <a:solidFill>
                        <a:srgbClr val="0070C0"/>
                      </a:solidFill>
                    </a:ln>
                  </pic:spPr>
                </pic:pic>
              </a:graphicData>
            </a:graphic>
          </wp:inline>
        </w:drawing>
      </w:r>
    </w:p>
    <w:p w14:paraId="3AD38B79" w14:textId="005B2391" w:rsidR="00A86C17" w:rsidRDefault="00A86C17" w:rsidP="00A86C17">
      <w:pPr>
        <w:pStyle w:val="FigureCaption0"/>
      </w:pPr>
      <w:bookmarkStart w:id="5227" w:name="_Toc74053219"/>
      <w:bookmarkStart w:id="5228" w:name="_Toc90644601"/>
      <w:bookmarkStart w:id="5229" w:name="_Toc230164363"/>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48</w:t>
      </w:r>
      <w:r>
        <w:rPr>
          <w:noProof/>
        </w:rPr>
        <w:fldChar w:fldCharType="end"/>
      </w:r>
      <w:r>
        <w:t>: Repayment Plan Report</w:t>
      </w:r>
      <w:bookmarkEnd w:id="5227"/>
      <w:bookmarkEnd w:id="5228"/>
      <w:bookmarkEnd w:id="5229"/>
    </w:p>
    <w:p w14:paraId="609A78FF" w14:textId="77777777" w:rsidR="00A86C17" w:rsidRPr="009E00AA" w:rsidRDefault="00A86C17" w:rsidP="00A86C17">
      <w:pPr>
        <w:rPr>
          <w:rFonts w:asciiTheme="majorHAnsi" w:hAnsiTheme="majorHAnsi"/>
        </w:rPr>
      </w:pPr>
      <w:r w:rsidRPr="009E00AA">
        <w:rPr>
          <w:rFonts w:asciiTheme="majorHAnsi" w:hAnsiTheme="majorHAnsi"/>
        </w:rPr>
        <w:tab/>
        <w:t>To generate this report:</w:t>
      </w:r>
    </w:p>
    <w:p w14:paraId="2120B8E3" w14:textId="77777777" w:rsidR="00A86C17" w:rsidRDefault="00A86C17" w:rsidP="006C3C3F">
      <w:pPr>
        <w:pStyle w:val="OrderedList"/>
        <w:numPr>
          <w:ilvl w:val="0"/>
          <w:numId w:val="340"/>
        </w:numPr>
        <w:jc w:val="both"/>
      </w:pPr>
      <w:r>
        <w:t xml:space="preserve">Click on the </w:t>
      </w:r>
      <w:r w:rsidRPr="00E627A7">
        <w:rPr>
          <w:b/>
        </w:rPr>
        <w:t>report link</w:t>
      </w:r>
      <w:r>
        <w:t xml:space="preserve"> on the left menu and the report search screen will display.</w:t>
      </w:r>
    </w:p>
    <w:p w14:paraId="7F61A5AB" w14:textId="77777777" w:rsidR="00A86C17" w:rsidRDefault="00A86C17" w:rsidP="006C3C3F">
      <w:pPr>
        <w:pStyle w:val="OrderedList"/>
        <w:numPr>
          <w:ilvl w:val="0"/>
          <w:numId w:val="340"/>
        </w:numPr>
        <w:jc w:val="both"/>
      </w:pPr>
      <w:r>
        <w:t xml:space="preserve">To narrow </w:t>
      </w:r>
      <w:r w:rsidRPr="00560045">
        <w:t>the</w:t>
      </w:r>
      <w:r>
        <w:t xml:space="preserve"> results of your report, you can filter by</w:t>
      </w:r>
      <w:r w:rsidRPr="00EA5C7E">
        <w:t>:</w:t>
      </w:r>
    </w:p>
    <w:p w14:paraId="601D7CB7" w14:textId="77777777" w:rsidR="00A86C17" w:rsidRDefault="00A86C17" w:rsidP="00A86C17">
      <w:pPr>
        <w:pStyle w:val="UnorderedListIndent"/>
        <w:jc w:val="both"/>
      </w:pPr>
      <w:r>
        <w:t>Loan Skey</w:t>
      </w:r>
    </w:p>
    <w:p w14:paraId="66467263" w14:textId="77777777" w:rsidR="00A86C17" w:rsidRDefault="00A86C17" w:rsidP="00A86C17">
      <w:pPr>
        <w:pStyle w:val="UnorderedListIndent"/>
        <w:jc w:val="both"/>
      </w:pPr>
      <w:r>
        <w:t>FHA Case#</w:t>
      </w:r>
    </w:p>
    <w:p w14:paraId="379F2E1C" w14:textId="77777777" w:rsidR="00A86C17" w:rsidRDefault="00A86C17" w:rsidP="006C3C3F">
      <w:pPr>
        <w:pStyle w:val="OrderedList"/>
        <w:numPr>
          <w:ilvl w:val="0"/>
          <w:numId w:val="340"/>
        </w:numPr>
        <w:jc w:val="both"/>
      </w:pPr>
      <w:r>
        <w:t xml:space="preserve">To </w:t>
      </w:r>
      <w:r w:rsidRPr="007F484A">
        <w:t>limit</w:t>
      </w:r>
      <w:r>
        <w:t xml:space="preserve"> your report, if necessary, expand the selection boxes for the following:</w:t>
      </w:r>
    </w:p>
    <w:p w14:paraId="70B8C275" w14:textId="77777777" w:rsidR="00A86C17" w:rsidRDefault="00A86C17" w:rsidP="00A86C17">
      <w:pPr>
        <w:pStyle w:val="UnorderedListIndent"/>
        <w:jc w:val="both"/>
      </w:pPr>
      <w:r>
        <w:t>Repayment Status</w:t>
      </w:r>
    </w:p>
    <w:p w14:paraId="7B08FDFC" w14:textId="77777777" w:rsidR="00A86C17" w:rsidRDefault="00A86C17" w:rsidP="00A86C17">
      <w:pPr>
        <w:pStyle w:val="UnorderedListIndent"/>
        <w:jc w:val="both"/>
      </w:pPr>
      <w:r>
        <w:t>Case Statuses</w:t>
      </w:r>
    </w:p>
    <w:p w14:paraId="23049393" w14:textId="77777777" w:rsidR="00A86C17" w:rsidRDefault="00A86C17" w:rsidP="00A86C17">
      <w:pPr>
        <w:pStyle w:val="UnorderedListIndent"/>
        <w:jc w:val="both"/>
      </w:pPr>
      <w:r>
        <w:t>Servicer Name</w:t>
      </w:r>
    </w:p>
    <w:p w14:paraId="019E3EF4" w14:textId="77777777" w:rsidR="00A86C17" w:rsidRDefault="00A86C17" w:rsidP="00A86C17">
      <w:pPr>
        <w:pStyle w:val="UnorderedListIndent"/>
        <w:jc w:val="both"/>
      </w:pPr>
      <w:r>
        <w:t>Create Date</w:t>
      </w:r>
    </w:p>
    <w:p w14:paraId="26DFDAC1" w14:textId="3DC6998C" w:rsidR="00F56DBC" w:rsidRDefault="00F56DBC" w:rsidP="00A86C17">
      <w:pPr>
        <w:pStyle w:val="UnorderedListIndent"/>
        <w:jc w:val="both"/>
      </w:pPr>
      <w:r>
        <w:t xml:space="preserve">Repayment Start Date </w:t>
      </w:r>
    </w:p>
    <w:p w14:paraId="40BEC15E" w14:textId="67B89224" w:rsidR="00F56DBC" w:rsidRDefault="00F56DBC" w:rsidP="00A86C17">
      <w:pPr>
        <w:pStyle w:val="UnorderedListIndent"/>
        <w:jc w:val="both"/>
      </w:pPr>
      <w:r>
        <w:t xml:space="preserve">Repayment End Date </w:t>
      </w:r>
    </w:p>
    <w:p w14:paraId="2EE1D43C" w14:textId="77777777" w:rsidR="00A86C17" w:rsidRDefault="00A86C17" w:rsidP="006C3C3F">
      <w:pPr>
        <w:pStyle w:val="OrderedList"/>
        <w:numPr>
          <w:ilvl w:val="0"/>
          <w:numId w:val="340"/>
        </w:numPr>
        <w:jc w:val="both"/>
      </w:pPr>
      <w:r>
        <w:t xml:space="preserve">Click the </w:t>
      </w:r>
      <w:r w:rsidRPr="00973BFA">
        <w:rPr>
          <w:b/>
        </w:rPr>
        <w:t xml:space="preserve">Execute </w:t>
      </w:r>
      <w:r>
        <w:rPr>
          <w:b/>
        </w:rPr>
        <w:t>CSV</w:t>
      </w:r>
      <w:r>
        <w:t xml:space="preserve"> link.</w:t>
      </w:r>
    </w:p>
    <w:p w14:paraId="10BB750B" w14:textId="77777777" w:rsidR="009E00AA" w:rsidRDefault="008732B9" w:rsidP="00A86C17">
      <w:pPr>
        <w:pStyle w:val="BodyText"/>
      </w:pPr>
      <w:r>
        <w:t>T</w:t>
      </w:r>
      <w:r w:rsidRPr="00F67639">
        <w:t xml:space="preserve">he following </w:t>
      </w:r>
      <w:r>
        <w:t>results</w:t>
      </w:r>
      <w:r w:rsidRPr="00F67639">
        <w:t xml:space="preserve"> are displayed</w:t>
      </w:r>
      <w:r>
        <w:t xml:space="preserve">: </w:t>
      </w:r>
    </w:p>
    <w:p w14:paraId="60D8472B" w14:textId="4E813694" w:rsidR="00A86C17" w:rsidRDefault="00A86C17" w:rsidP="00A86C17">
      <w:pPr>
        <w:pStyle w:val="BodyText"/>
      </w:pPr>
      <w:r>
        <w:t xml:space="preserve">FHA Case </w:t>
      </w:r>
      <w:r w:rsidR="00737AC8">
        <w:t>No</w:t>
      </w:r>
      <w:r>
        <w:t xml:space="preserve">, Loan Skey, </w:t>
      </w:r>
      <w:r w:rsidRPr="004D76C0">
        <w:t xml:space="preserve">Case Status, </w:t>
      </w:r>
      <w:r>
        <w:t>Case Sub</w:t>
      </w:r>
      <w:r w:rsidR="00737AC8">
        <w:t>-</w:t>
      </w:r>
      <w:r>
        <w:t>Status, Create date, Product Type, Servicer Name, Servicer Mortgagee Number, Repayment Plan Status Description, Outstanding Total A</w:t>
      </w:r>
      <w:r w:rsidRPr="00BF15CC">
        <w:t>rrearage</w:t>
      </w:r>
      <w:r>
        <w:t xml:space="preserve">, Monthly Surplus Income, Repayment Plan Term, Monthly Payment Amount, Next Payment Due Date, Payments Remaining, Hardship Experienced, Repayment Plan Start Date, Repayment Plan End Date, Hardship Reason, </w:t>
      </w:r>
      <w:r w:rsidRPr="00627992">
        <w:t>Last Payment Received Date</w:t>
      </w:r>
      <w:r>
        <w:t xml:space="preserve">, </w:t>
      </w:r>
      <w:r w:rsidRPr="00627992">
        <w:t>Total Payment Received</w:t>
      </w:r>
      <w:r>
        <w:t>.</w:t>
      </w:r>
    </w:p>
    <w:p w14:paraId="51C1F302" w14:textId="688F5841" w:rsidR="00231BF7" w:rsidRDefault="00231BF7" w:rsidP="00A86C17">
      <w:pPr>
        <w:pStyle w:val="Heading3"/>
        <w:ind w:left="1080" w:hanging="1080"/>
        <w:jc w:val="both"/>
      </w:pPr>
      <w:bookmarkStart w:id="5230" w:name="_Toc230163603"/>
      <w:r>
        <w:t>Monthly Cohort Summary</w:t>
      </w:r>
      <w:bookmarkEnd w:id="5211"/>
      <w:bookmarkEnd w:id="5212"/>
      <w:bookmarkEnd w:id="5213"/>
      <w:bookmarkEnd w:id="5214"/>
      <w:bookmarkEnd w:id="5215"/>
      <w:r w:rsidR="009B713E">
        <w:t xml:space="preserve"> Report</w:t>
      </w:r>
      <w:bookmarkEnd w:id="5230"/>
      <w:r w:rsidR="009B713E">
        <w:t xml:space="preserve"> </w:t>
      </w:r>
      <w:r w:rsidR="00CB4BDD">
        <w:fldChar w:fldCharType="begin"/>
      </w:r>
      <w:r w:rsidR="00CB4BDD">
        <w:instrText xml:space="preserve"> XE "</w:instrText>
      </w:r>
      <w:r w:rsidR="00CB4BDD" w:rsidRPr="003A5792">
        <w:instrText>Monthly Cohort Summary Report</w:instrText>
      </w:r>
      <w:r w:rsidR="00CB4BDD">
        <w:instrText xml:space="preserve">" </w:instrText>
      </w:r>
      <w:r w:rsidR="00CB4BDD">
        <w:fldChar w:fldCharType="end"/>
      </w:r>
    </w:p>
    <w:p w14:paraId="1894809A" w14:textId="77777777" w:rsidR="00231BF7" w:rsidRPr="00F30176" w:rsidRDefault="00231BF7" w:rsidP="001879BA">
      <w:pPr>
        <w:pStyle w:val="BodyText"/>
      </w:pPr>
      <w:r>
        <w:t>The Monthly Cohort Summary Report enables authorized users to view the detailed loan count, maximum claim amount for all the cohort years, current fiscal year and the current reporting month.</w:t>
      </w:r>
    </w:p>
    <w:p w14:paraId="56035603" w14:textId="4AC6CD5E" w:rsidR="00B52ABC" w:rsidRDefault="00566E0E" w:rsidP="00106345">
      <w:pPr>
        <w:pStyle w:val="BodyText"/>
        <w:jc w:val="center"/>
      </w:pPr>
      <w:r w:rsidRPr="00566E0E">
        <w:rPr>
          <w:noProof/>
        </w:rPr>
        <w:t xml:space="preserve"> </w:t>
      </w:r>
      <w:r w:rsidR="00B52ABC">
        <w:rPr>
          <w:noProof/>
        </w:rPr>
        <w:drawing>
          <wp:inline distT="0" distB="0" distL="0" distR="0" wp14:anchorId="17041E17" wp14:editId="227EA57F">
            <wp:extent cx="4248150" cy="913665"/>
            <wp:effectExtent l="19050" t="19050" r="19050" b="20320"/>
            <wp:docPr id="409388085" name="Picture 1" descr="A picture containing text, screenshot, line, fo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388085" name="Picture 1" descr="A picture containing text, screenshot, line, font&#10;&#10;Description automatically generated"/>
                    <pic:cNvPicPr/>
                  </pic:nvPicPr>
                  <pic:blipFill>
                    <a:blip r:embed="rId533"/>
                    <a:stretch>
                      <a:fillRect/>
                    </a:stretch>
                  </pic:blipFill>
                  <pic:spPr>
                    <a:xfrm>
                      <a:off x="0" y="0"/>
                      <a:ext cx="4264359" cy="917151"/>
                    </a:xfrm>
                    <a:prstGeom prst="rect">
                      <a:avLst/>
                    </a:prstGeom>
                    <a:ln w="19050">
                      <a:solidFill>
                        <a:srgbClr val="0070C0"/>
                      </a:solidFill>
                    </a:ln>
                  </pic:spPr>
                </pic:pic>
              </a:graphicData>
            </a:graphic>
          </wp:inline>
        </w:drawing>
      </w:r>
    </w:p>
    <w:p w14:paraId="354EB0F3" w14:textId="1DD7E538" w:rsidR="00231BF7" w:rsidRDefault="00231BF7" w:rsidP="001879BA">
      <w:pPr>
        <w:pStyle w:val="FigureCaption0"/>
      </w:pPr>
      <w:bookmarkStart w:id="5231" w:name="_Toc315163555"/>
      <w:bookmarkStart w:id="5232" w:name="_Toc74053216"/>
      <w:bookmarkStart w:id="5233" w:name="_Toc90644598"/>
      <w:bookmarkStart w:id="5234" w:name="_Toc23016436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49</w:t>
      </w:r>
      <w:r w:rsidR="00764635">
        <w:rPr>
          <w:noProof/>
        </w:rPr>
        <w:fldChar w:fldCharType="end"/>
      </w:r>
      <w:r>
        <w:t>: Monthly Cohort Summary Report</w:t>
      </w:r>
      <w:bookmarkEnd w:id="5231"/>
      <w:bookmarkEnd w:id="5232"/>
      <w:bookmarkEnd w:id="5233"/>
      <w:bookmarkEnd w:id="5234"/>
    </w:p>
    <w:p w14:paraId="26E73AF0" w14:textId="77777777" w:rsidR="00231BF7" w:rsidRDefault="00231BF7" w:rsidP="001879BA">
      <w:pPr>
        <w:pStyle w:val="BodyText"/>
      </w:pPr>
      <w:r>
        <w:t>To generate this report:</w:t>
      </w:r>
    </w:p>
    <w:p w14:paraId="0FCCC8CE" w14:textId="77777777" w:rsidR="00231BF7" w:rsidRDefault="00231BF7" w:rsidP="006C3C3F">
      <w:pPr>
        <w:pStyle w:val="OrderedList"/>
        <w:numPr>
          <w:ilvl w:val="0"/>
          <w:numId w:val="338"/>
        </w:numPr>
        <w:jc w:val="both"/>
      </w:pPr>
      <w:r>
        <w:t xml:space="preserve">Click on the </w:t>
      </w:r>
      <w:r w:rsidRPr="001445BE">
        <w:rPr>
          <w:b/>
        </w:rPr>
        <w:t>report link</w:t>
      </w:r>
      <w:r>
        <w:t xml:space="preserve"> on the left menu and the report search screen will display.</w:t>
      </w:r>
    </w:p>
    <w:p w14:paraId="3E40427B" w14:textId="77777777" w:rsidR="00231BF7" w:rsidRDefault="00231BF7" w:rsidP="006C3C3F">
      <w:pPr>
        <w:pStyle w:val="OrderedList"/>
        <w:numPr>
          <w:ilvl w:val="0"/>
          <w:numId w:val="338"/>
        </w:numPr>
        <w:jc w:val="both"/>
      </w:pPr>
      <w:r>
        <w:t xml:space="preserve">To narrow </w:t>
      </w:r>
      <w:r w:rsidRPr="00560045">
        <w:t>the</w:t>
      </w:r>
      <w:r>
        <w:t xml:space="preserve"> results of your report, you can filter by</w:t>
      </w:r>
      <w:r w:rsidRPr="00EA5C7E">
        <w:t>:</w:t>
      </w:r>
    </w:p>
    <w:p w14:paraId="424332A3" w14:textId="77777777" w:rsidR="00231BF7" w:rsidRDefault="00231BF7" w:rsidP="00F874DE">
      <w:pPr>
        <w:pStyle w:val="UnorderedListIndent"/>
        <w:jc w:val="both"/>
      </w:pPr>
      <w:r w:rsidRPr="007A331D">
        <w:t xml:space="preserve">Selecting a month and year from the </w:t>
      </w:r>
      <w:r w:rsidRPr="007A331D">
        <w:rPr>
          <w:b/>
        </w:rPr>
        <w:t>Reporting Period</w:t>
      </w:r>
      <w:r w:rsidRPr="007A331D">
        <w:t xml:space="preserve"> dropdown box (the current month end is defaulted as the reporting period).</w:t>
      </w:r>
    </w:p>
    <w:p w14:paraId="1B00C8B4" w14:textId="0CF1C30C" w:rsidR="00231BF7" w:rsidRPr="00172AF9" w:rsidRDefault="00231BF7" w:rsidP="006C3C3F">
      <w:pPr>
        <w:pStyle w:val="OrderedList"/>
        <w:numPr>
          <w:ilvl w:val="0"/>
          <w:numId w:val="338"/>
        </w:numPr>
        <w:jc w:val="both"/>
      </w:pPr>
      <w:r w:rsidRPr="00172AF9">
        <w:t xml:space="preserve">Click the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rsidRPr="00172AF9">
        <w:t>link</w:t>
      </w:r>
      <w:r>
        <w:t>.</w:t>
      </w:r>
    </w:p>
    <w:p w14:paraId="63B3AA48" w14:textId="47319190" w:rsidR="009E00AA" w:rsidRDefault="009E00AA" w:rsidP="001879BA">
      <w:pPr>
        <w:pStyle w:val="BodyText"/>
      </w:pPr>
      <w:r w:rsidRPr="009E00AA">
        <w:t>The following results are displayed</w:t>
      </w:r>
      <w:r w:rsidR="006E2AF6">
        <w:t xml:space="preserve"> (</w:t>
      </w:r>
      <w:r w:rsidR="006E2AF6" w:rsidRPr="006E2AF6">
        <w:t>please note: PDF results may differ</w:t>
      </w:r>
      <w:r w:rsidR="006E2AF6">
        <w:t>)</w:t>
      </w:r>
      <w:r w:rsidRPr="009E00AA">
        <w:t>:</w:t>
      </w:r>
      <w:r>
        <w:t xml:space="preserve"> </w:t>
      </w:r>
    </w:p>
    <w:p w14:paraId="5C0006F0" w14:textId="37C9D599" w:rsidR="006E2AF6" w:rsidRDefault="006E2AF6" w:rsidP="001879BA">
      <w:pPr>
        <w:pStyle w:val="BodyText"/>
      </w:pPr>
      <w:r>
        <w:t xml:space="preserve">Cohort Year, Cumulative Month End, Cumulative Loan Count, Cumulative Max Claim, Cumulative Avg Max Claim, Fiscal Start, Fiscal End, Fiscal Loan Count, Fiscal Mac Claim, Fiscal Avg Max Claim, Month End, Month End Loan Count, Month End Max Claim, Month End Avg Max Claim, Month End Loan Bal, MMI Count, and GI Count. </w:t>
      </w:r>
    </w:p>
    <w:p w14:paraId="6469669C" w14:textId="77777777" w:rsidR="00C9021D" w:rsidRPr="0002338A" w:rsidRDefault="00C9021D" w:rsidP="001879BA">
      <w:pPr>
        <w:pStyle w:val="BodyText"/>
      </w:pPr>
    </w:p>
    <w:p w14:paraId="3569107F" w14:textId="3468BD8D" w:rsidR="00231BF7" w:rsidRDefault="00231BF7" w:rsidP="00A71395">
      <w:pPr>
        <w:pStyle w:val="Heading3"/>
        <w:ind w:left="1080" w:hanging="1080"/>
        <w:jc w:val="both"/>
      </w:pPr>
      <w:bookmarkStart w:id="5235" w:name="_Toc315162316"/>
      <w:bookmarkStart w:id="5236" w:name="_Toc315634083"/>
      <w:bookmarkStart w:id="5237" w:name="_Toc11335021"/>
      <w:bookmarkStart w:id="5238" w:name="_Toc74052259"/>
      <w:bookmarkStart w:id="5239" w:name="_Toc90643643"/>
      <w:bookmarkStart w:id="5240" w:name="_Toc230163604"/>
      <w:r>
        <w:t>Monthly Portfolio Activity</w:t>
      </w:r>
      <w:bookmarkEnd w:id="5235"/>
      <w:bookmarkEnd w:id="5236"/>
      <w:bookmarkEnd w:id="5237"/>
      <w:bookmarkEnd w:id="5238"/>
      <w:bookmarkEnd w:id="5239"/>
      <w:r w:rsidR="009B713E">
        <w:t xml:space="preserve"> </w:t>
      </w:r>
      <w:r w:rsidR="00532159">
        <w:t>Report</w:t>
      </w:r>
      <w:bookmarkEnd w:id="5240"/>
      <w:r w:rsidR="00532159">
        <w:t xml:space="preserve"> </w:t>
      </w:r>
      <w:r w:rsidR="007E0166">
        <w:t xml:space="preserve"> </w:t>
      </w:r>
      <w:r w:rsidR="00CB4BDD">
        <w:fldChar w:fldCharType="begin"/>
      </w:r>
      <w:r w:rsidR="00CB4BDD">
        <w:instrText xml:space="preserve"> XE "</w:instrText>
      </w:r>
      <w:r w:rsidR="00CB4BDD" w:rsidRPr="003A5792">
        <w:instrText>Monthly Portfolio Activity Report</w:instrText>
      </w:r>
      <w:r w:rsidR="00CB4BDD">
        <w:instrText xml:space="preserve">" </w:instrText>
      </w:r>
      <w:r w:rsidR="00CB4BDD">
        <w:fldChar w:fldCharType="end"/>
      </w:r>
    </w:p>
    <w:p w14:paraId="288DA03A" w14:textId="2FBDF78D" w:rsidR="00231BF7" w:rsidRDefault="00231BF7" w:rsidP="00901B6A">
      <w:pPr>
        <w:pStyle w:val="BodyText"/>
      </w:pPr>
      <w:r>
        <w:t>Th</w:t>
      </w:r>
      <w:r w:rsidR="00901B6A">
        <w:t>is is the same</w:t>
      </w:r>
      <w:r>
        <w:t xml:space="preserve"> Monthly Portfolio Activity Report </w:t>
      </w:r>
      <w:r w:rsidR="00901B6A">
        <w:t xml:space="preserve">stated above under a different section of Reports. See topic 9.6.33 above for details about this report. </w:t>
      </w:r>
    </w:p>
    <w:p w14:paraId="5C488C6A" w14:textId="224B462D" w:rsidR="00231BF7" w:rsidRDefault="00231BF7" w:rsidP="00A71395">
      <w:pPr>
        <w:pStyle w:val="Heading3"/>
        <w:ind w:left="1080" w:hanging="1080"/>
        <w:jc w:val="both"/>
      </w:pPr>
      <w:bookmarkStart w:id="5241" w:name="_Toc315162317"/>
      <w:bookmarkStart w:id="5242" w:name="_Toc315634084"/>
      <w:bookmarkStart w:id="5243" w:name="_Toc11335022"/>
      <w:bookmarkStart w:id="5244" w:name="_Toc74052260"/>
      <w:bookmarkStart w:id="5245" w:name="_Toc90643644"/>
      <w:bookmarkStart w:id="5246" w:name="_Toc230163605"/>
      <w:r w:rsidRPr="00ED7E6B">
        <w:t>Monthly Statistical Summary</w:t>
      </w:r>
      <w:bookmarkEnd w:id="5241"/>
      <w:bookmarkEnd w:id="5242"/>
      <w:bookmarkEnd w:id="5243"/>
      <w:bookmarkEnd w:id="5244"/>
      <w:bookmarkEnd w:id="5245"/>
      <w:r w:rsidR="009B713E">
        <w:t xml:space="preserve"> Report</w:t>
      </w:r>
      <w:bookmarkEnd w:id="5246"/>
      <w:r w:rsidR="009B713E">
        <w:t xml:space="preserve"> </w:t>
      </w:r>
      <w:r w:rsidR="00CB4BDD">
        <w:fldChar w:fldCharType="begin"/>
      </w:r>
      <w:r w:rsidR="00CB4BDD">
        <w:instrText xml:space="preserve"> XE "</w:instrText>
      </w:r>
      <w:r w:rsidR="00CB4BDD" w:rsidRPr="003A5792">
        <w:instrText>Monthly Statistical Summary Report</w:instrText>
      </w:r>
      <w:r w:rsidR="00CB4BDD">
        <w:instrText xml:space="preserve">" </w:instrText>
      </w:r>
      <w:r w:rsidR="00CB4BDD">
        <w:fldChar w:fldCharType="end"/>
      </w:r>
    </w:p>
    <w:p w14:paraId="663F92F3" w14:textId="77777777" w:rsidR="00231BF7" w:rsidRPr="00F30176" w:rsidRDefault="00231BF7" w:rsidP="001879BA">
      <w:pPr>
        <w:pStyle w:val="BodyText"/>
      </w:pPr>
      <w:r>
        <w:t>The Monthly Statistical Summary Report enables authorized users to view by each pay plan the detailed loan count, maximum claim amount for the current fiscal year, the current reporting month, and the cumulative numbers up to the current fiscal year.</w:t>
      </w:r>
    </w:p>
    <w:p w14:paraId="6637D699" w14:textId="03D6BAB5" w:rsidR="00B52ABC" w:rsidRDefault="00566E0E" w:rsidP="00106345">
      <w:pPr>
        <w:pStyle w:val="BodyText"/>
        <w:jc w:val="center"/>
      </w:pPr>
      <w:r w:rsidRPr="00566E0E">
        <w:rPr>
          <w:noProof/>
        </w:rPr>
        <w:t xml:space="preserve"> </w:t>
      </w:r>
      <w:r w:rsidR="00B52ABC">
        <w:rPr>
          <w:noProof/>
        </w:rPr>
        <w:drawing>
          <wp:inline distT="0" distB="0" distL="0" distR="0" wp14:anchorId="11978F16" wp14:editId="45EA58AE">
            <wp:extent cx="4183743" cy="853514"/>
            <wp:effectExtent l="19050" t="19050" r="26670" b="22860"/>
            <wp:docPr id="92348692" name="Picture 1" descr="A picture containing text, screenshot, line, fo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348692" name="Picture 1" descr="A picture containing text, screenshot, line, font&#10;&#10;Description automatically generated"/>
                    <pic:cNvPicPr/>
                  </pic:nvPicPr>
                  <pic:blipFill>
                    <a:blip r:embed="rId534"/>
                    <a:stretch>
                      <a:fillRect/>
                    </a:stretch>
                  </pic:blipFill>
                  <pic:spPr>
                    <a:xfrm>
                      <a:off x="0" y="0"/>
                      <a:ext cx="4183743" cy="853514"/>
                    </a:xfrm>
                    <a:prstGeom prst="rect">
                      <a:avLst/>
                    </a:prstGeom>
                    <a:ln w="19050">
                      <a:solidFill>
                        <a:srgbClr val="0070C0"/>
                      </a:solidFill>
                    </a:ln>
                  </pic:spPr>
                </pic:pic>
              </a:graphicData>
            </a:graphic>
          </wp:inline>
        </w:drawing>
      </w:r>
    </w:p>
    <w:p w14:paraId="74D6179F" w14:textId="68902BBB" w:rsidR="00231BF7" w:rsidRDefault="00231BF7" w:rsidP="001879BA">
      <w:pPr>
        <w:pStyle w:val="FigureCaption0"/>
      </w:pPr>
      <w:bookmarkStart w:id="5247" w:name="_Toc74053218"/>
      <w:bookmarkStart w:id="5248" w:name="_Toc90644600"/>
      <w:bookmarkStart w:id="5249" w:name="_Toc23016436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50</w:t>
      </w:r>
      <w:r w:rsidR="00764635">
        <w:rPr>
          <w:noProof/>
        </w:rPr>
        <w:fldChar w:fldCharType="end"/>
      </w:r>
      <w:r>
        <w:t>: Monthly Statistical Summary Report</w:t>
      </w:r>
      <w:bookmarkEnd w:id="5247"/>
      <w:bookmarkEnd w:id="5248"/>
      <w:bookmarkEnd w:id="5249"/>
    </w:p>
    <w:p w14:paraId="54552EBD" w14:textId="77777777" w:rsidR="00231BF7" w:rsidRDefault="00231BF7" w:rsidP="001879BA">
      <w:pPr>
        <w:pStyle w:val="BodyText"/>
      </w:pPr>
      <w:r>
        <w:t>To generate this report:</w:t>
      </w:r>
    </w:p>
    <w:p w14:paraId="62EEEBCA" w14:textId="77777777" w:rsidR="00231BF7" w:rsidRDefault="00231BF7" w:rsidP="006C3C3F">
      <w:pPr>
        <w:pStyle w:val="OrderedList"/>
        <w:numPr>
          <w:ilvl w:val="0"/>
          <w:numId w:val="339"/>
        </w:numPr>
        <w:jc w:val="both"/>
      </w:pPr>
      <w:r>
        <w:t xml:space="preserve">Click on the </w:t>
      </w:r>
      <w:r w:rsidRPr="001445BE">
        <w:rPr>
          <w:b/>
        </w:rPr>
        <w:t>report link</w:t>
      </w:r>
      <w:r>
        <w:t xml:space="preserve"> on the left menu and the report search screen will display.</w:t>
      </w:r>
    </w:p>
    <w:p w14:paraId="02D88A24" w14:textId="48A1277A" w:rsidR="00231BF7" w:rsidRDefault="00231BF7" w:rsidP="006C3C3F">
      <w:pPr>
        <w:pStyle w:val="OrderedList"/>
        <w:numPr>
          <w:ilvl w:val="0"/>
          <w:numId w:val="339"/>
        </w:numPr>
        <w:jc w:val="both"/>
      </w:pPr>
      <w:r>
        <w:t>Select the following criteria</w:t>
      </w:r>
      <w:r w:rsidR="00AE086C">
        <w:t>:</w:t>
      </w:r>
    </w:p>
    <w:p w14:paraId="48382DD1" w14:textId="77A81C88" w:rsidR="00231BF7" w:rsidRDefault="00231BF7" w:rsidP="00F874DE">
      <w:pPr>
        <w:pStyle w:val="UnorderedListIndent"/>
        <w:jc w:val="both"/>
      </w:pPr>
      <w:r>
        <w:t xml:space="preserve">Select a month and year from the </w:t>
      </w:r>
      <w:r w:rsidRPr="001A5FED">
        <w:rPr>
          <w:b/>
        </w:rPr>
        <w:t xml:space="preserve">Reporting Period </w:t>
      </w:r>
      <w:r>
        <w:t xml:space="preserve">dropdown box (the current month end </w:t>
      </w:r>
      <w:r w:rsidRPr="003E1610">
        <w:t>is</w:t>
      </w:r>
      <w:r>
        <w:t xml:space="preserve"> defaulted as the reporting period)</w:t>
      </w:r>
      <w:r w:rsidR="000A49B9">
        <w:tab/>
      </w:r>
    </w:p>
    <w:p w14:paraId="2E42813F" w14:textId="31C5BFFD" w:rsidR="00231BF7" w:rsidRDefault="00231BF7" w:rsidP="006C3C3F">
      <w:pPr>
        <w:pStyle w:val="OrderedList"/>
        <w:numPr>
          <w:ilvl w:val="0"/>
          <w:numId w:val="339"/>
        </w:numPr>
        <w:jc w:val="both"/>
      </w:pPr>
      <w:r>
        <w:t>Click the</w:t>
      </w:r>
      <w:r w:rsidRPr="004040A7">
        <w:rPr>
          <w:b/>
        </w:rPr>
        <w:t xml:space="preserve"> </w:t>
      </w:r>
      <w:r w:rsidR="007D412C" w:rsidRPr="00754BD3">
        <w:rPr>
          <w:b/>
          <w:bCs/>
        </w:rPr>
        <w:t>Execute PDF</w:t>
      </w:r>
      <w:r w:rsidR="007D412C" w:rsidRPr="00447193">
        <w:t xml:space="preserve">, </w:t>
      </w:r>
      <w:r w:rsidR="007D412C" w:rsidRPr="00754BD3">
        <w:rPr>
          <w:b/>
          <w:bCs/>
        </w:rPr>
        <w:t>Execute Excel</w:t>
      </w:r>
      <w:r w:rsidR="007D412C" w:rsidRPr="00447193">
        <w:t xml:space="preserve"> or </w:t>
      </w:r>
      <w:r w:rsidR="007D412C" w:rsidRPr="00754BD3">
        <w:rPr>
          <w:b/>
          <w:bCs/>
        </w:rPr>
        <w:t>Execute CSV</w:t>
      </w:r>
      <w:r w:rsidR="007D412C" w:rsidRPr="00447193" w:rsidDel="00447193">
        <w:t xml:space="preserve"> </w:t>
      </w:r>
      <w:r>
        <w:t>link.</w:t>
      </w:r>
    </w:p>
    <w:p w14:paraId="4B4974F4" w14:textId="25CEAFC5" w:rsidR="00107680" w:rsidRDefault="00C64BA1" w:rsidP="001879BA">
      <w:pPr>
        <w:pStyle w:val="BodyText"/>
      </w:pPr>
      <w:r w:rsidRPr="009E00AA">
        <w:t>The following results are displayed</w:t>
      </w:r>
      <w:r w:rsidR="00107680">
        <w:t xml:space="preserve"> (</w:t>
      </w:r>
      <w:r w:rsidR="00107680" w:rsidRPr="00107680">
        <w:t>please note: PDF results may differ</w:t>
      </w:r>
      <w:r w:rsidR="00107680">
        <w:t>)</w:t>
      </w:r>
      <w:r w:rsidRPr="009E00AA">
        <w:t>:</w:t>
      </w:r>
      <w:r>
        <w:t xml:space="preserve"> </w:t>
      </w:r>
    </w:p>
    <w:p w14:paraId="6AD48633" w14:textId="33D60AC0" w:rsidR="00231BF7" w:rsidRDefault="00107680" w:rsidP="001879BA">
      <w:pPr>
        <w:pStyle w:val="BodyText"/>
      </w:pPr>
      <w:r>
        <w:t xml:space="preserve">Payment Plan Type, Payment Plan, Cumulative Month End, Cumulative Loan Count, Cumulative Max Claim, Cumulative Avg max Claim, </w:t>
      </w:r>
      <w:r w:rsidR="00D12394">
        <w:t>F</w:t>
      </w:r>
      <w:r>
        <w:t>iscal Start, Fiscal End, Fiscal Loan Count, Fiscal Max Claim, Fiscal Avg Max Claim, Mont End, Month End Loan Count, Month End Max Claim, Month End Avg Max Claim, and Month End Loan Balance</w:t>
      </w:r>
    </w:p>
    <w:p w14:paraId="14EAAD2A" w14:textId="77777777" w:rsidR="00A53CE3" w:rsidRDefault="00A53CE3" w:rsidP="00A53CE3">
      <w:pPr>
        <w:pStyle w:val="BodyText"/>
      </w:pPr>
      <w:r>
        <w:t xml:space="preserve">For each type of pay plan, the number of loans on that pay plan, the maximum claim amount, and the average per loan. </w:t>
      </w:r>
    </w:p>
    <w:p w14:paraId="0A01D20B" w14:textId="77777777" w:rsidR="00A53CE3" w:rsidRDefault="00A53CE3" w:rsidP="00A53CE3">
      <w:pPr>
        <w:pStyle w:val="BodyText"/>
      </w:pPr>
      <w:r>
        <w:t>These amounts are shown based on cumulative totals through the end of the month you selected, the current fiscal year, and the month itself (also displays the outstanding loan balance).  For each of these time frames, the report totals each of these amounts.</w:t>
      </w:r>
    </w:p>
    <w:p w14:paraId="70849E3F" w14:textId="197CEFE0" w:rsidR="00AA1C6F" w:rsidRPr="00583EA1" w:rsidRDefault="001918C6" w:rsidP="009F4136">
      <w:pPr>
        <w:pStyle w:val="Heading2"/>
        <w:ind w:hanging="1080"/>
        <w:jc w:val="both"/>
      </w:pPr>
      <w:r>
        <w:br w:type="page"/>
      </w:r>
      <w:bookmarkStart w:id="5250" w:name="_Toc11335024"/>
      <w:bookmarkStart w:id="5251" w:name="_Toc74052263"/>
      <w:bookmarkStart w:id="5252" w:name="_Toc90643647"/>
      <w:bookmarkStart w:id="5253" w:name="_Toc210205903"/>
      <w:bookmarkStart w:id="5254" w:name="_Toc230163606"/>
      <w:r w:rsidR="00A53CE3" w:rsidRPr="00583EA1">
        <w:t>Servicer Reports</w:t>
      </w:r>
      <w:bookmarkEnd w:id="5250"/>
      <w:bookmarkEnd w:id="5251"/>
      <w:bookmarkEnd w:id="5252"/>
      <w:bookmarkEnd w:id="5253"/>
      <w:bookmarkEnd w:id="5254"/>
    </w:p>
    <w:p w14:paraId="2AB7D392" w14:textId="3B9D4CF7" w:rsidR="00AA1C6F" w:rsidRPr="00583EA1" w:rsidRDefault="00AA1C6F" w:rsidP="00AA1C6F">
      <w:pPr>
        <w:pStyle w:val="BodyText"/>
      </w:pPr>
      <w:r w:rsidRPr="00583EA1">
        <w:t>The fo</w:t>
      </w:r>
      <w:r w:rsidR="00E83420">
        <w:t>llowing Servicer</w:t>
      </w:r>
      <w:r w:rsidRPr="00583EA1">
        <w:t xml:space="preserve"> reports are available:</w:t>
      </w:r>
    </w:p>
    <w:p w14:paraId="2FE77E86" w14:textId="77777777" w:rsidR="00F60A56" w:rsidRPr="00583EA1" w:rsidRDefault="00F60A56" w:rsidP="00F60A56">
      <w:pPr>
        <w:pStyle w:val="UnorderedList"/>
        <w:ind w:left="810"/>
        <w:jc w:val="both"/>
      </w:pPr>
      <w:bookmarkStart w:id="5255" w:name="_Hlk178666528"/>
      <w:r>
        <w:t>CHUMS-HERMIT Data Mismatch Report</w:t>
      </w:r>
    </w:p>
    <w:p w14:paraId="1CD6CC00" w14:textId="18F77C1D" w:rsidR="00F60A56" w:rsidRDefault="00F60A56" w:rsidP="00F60A56">
      <w:pPr>
        <w:pStyle w:val="UnorderedList"/>
        <w:ind w:left="810"/>
        <w:jc w:val="both"/>
      </w:pPr>
      <w:r>
        <w:t>Claim AOP Amounts</w:t>
      </w:r>
    </w:p>
    <w:p w14:paraId="693C451A" w14:textId="77777777" w:rsidR="00AA1C6F" w:rsidRDefault="00AA1C6F" w:rsidP="00AA1C6F">
      <w:pPr>
        <w:pStyle w:val="UnorderedList"/>
        <w:ind w:left="810"/>
        <w:jc w:val="both"/>
      </w:pPr>
      <w:r w:rsidRPr="00583EA1">
        <w:t>Claims Detail</w:t>
      </w:r>
    </w:p>
    <w:p w14:paraId="1847F25F" w14:textId="2F135C5E" w:rsidR="00F60A56" w:rsidRPr="00583EA1" w:rsidRDefault="00F60A56" w:rsidP="00AA1C6F">
      <w:pPr>
        <w:pStyle w:val="UnorderedList"/>
        <w:ind w:left="810"/>
        <w:jc w:val="both"/>
      </w:pPr>
      <w:r>
        <w:t>Complete Date Changes</w:t>
      </w:r>
    </w:p>
    <w:p w14:paraId="4833F812" w14:textId="383845F3" w:rsidR="00AA1C6F" w:rsidRDefault="00AA1C6F" w:rsidP="00AA1C6F">
      <w:pPr>
        <w:pStyle w:val="UnorderedList"/>
        <w:ind w:left="810"/>
        <w:jc w:val="both"/>
      </w:pPr>
      <w:r w:rsidRPr="00583EA1">
        <w:t>Default Key Dates</w:t>
      </w:r>
    </w:p>
    <w:p w14:paraId="7BF0FDB4" w14:textId="6741EC42" w:rsidR="00875E68" w:rsidRDefault="00875E68" w:rsidP="00AA1C6F">
      <w:pPr>
        <w:pStyle w:val="UnorderedList"/>
        <w:ind w:left="810"/>
        <w:jc w:val="both"/>
      </w:pPr>
      <w:r>
        <w:t>DMF (Death Master File)</w:t>
      </w:r>
    </w:p>
    <w:p w14:paraId="6C2FEB6F" w14:textId="68F96FDD" w:rsidR="00F60A56" w:rsidRDefault="00F60A56" w:rsidP="00AA1C6F">
      <w:pPr>
        <w:pStyle w:val="UnorderedList"/>
        <w:ind w:left="810"/>
        <w:jc w:val="both"/>
      </w:pPr>
      <w:r>
        <w:t>Document Tracking</w:t>
      </w:r>
    </w:p>
    <w:p w14:paraId="2E791038" w14:textId="27FB2680" w:rsidR="00F60A56" w:rsidRDefault="00F60A56" w:rsidP="00AA1C6F">
      <w:pPr>
        <w:pStyle w:val="UnorderedList"/>
        <w:ind w:left="810"/>
        <w:jc w:val="both"/>
      </w:pPr>
      <w:r>
        <w:t>LESA (Life Expectancy Set Aside)</w:t>
      </w:r>
    </w:p>
    <w:p w14:paraId="1C8D2A72" w14:textId="07003218" w:rsidR="00F60A56" w:rsidRDefault="00F60A56" w:rsidP="00AA1C6F">
      <w:pPr>
        <w:pStyle w:val="UnorderedList"/>
        <w:ind w:left="810"/>
        <w:jc w:val="both"/>
      </w:pPr>
      <w:r>
        <w:t>No Pay Order</w:t>
      </w:r>
    </w:p>
    <w:p w14:paraId="428C7BC1" w14:textId="0BF0E5C8" w:rsidR="006B3226" w:rsidRDefault="006B3226" w:rsidP="00AA1C6F">
      <w:pPr>
        <w:pStyle w:val="UnorderedList"/>
        <w:ind w:left="810"/>
        <w:jc w:val="both"/>
      </w:pPr>
      <w:r>
        <w:t>Over Claims</w:t>
      </w:r>
    </w:p>
    <w:p w14:paraId="0F05E38F" w14:textId="0DFDC05A" w:rsidR="00791183" w:rsidRDefault="00791183" w:rsidP="00AA1C6F">
      <w:pPr>
        <w:pStyle w:val="UnorderedList"/>
        <w:ind w:left="810"/>
        <w:jc w:val="both"/>
      </w:pPr>
      <w:r>
        <w:t>Prop Pres Detail</w:t>
      </w:r>
    </w:p>
    <w:p w14:paraId="0F04E767" w14:textId="0D3E1D10" w:rsidR="00F60A56" w:rsidRDefault="00F60A56" w:rsidP="00AA1C6F">
      <w:pPr>
        <w:pStyle w:val="UnorderedList"/>
        <w:ind w:left="810"/>
        <w:jc w:val="both"/>
      </w:pPr>
      <w:r>
        <w:t>Repurchase Timelines</w:t>
      </w:r>
    </w:p>
    <w:p w14:paraId="26BCC8F5" w14:textId="77777777" w:rsidR="003B0472" w:rsidRDefault="003B0472" w:rsidP="003B0472">
      <w:pPr>
        <w:pStyle w:val="Heading3"/>
        <w:ind w:left="1152" w:hanging="1080"/>
        <w:jc w:val="both"/>
      </w:pPr>
      <w:bookmarkStart w:id="5256" w:name="_Toc90643652"/>
      <w:bookmarkStart w:id="5257" w:name="_Toc230163607"/>
      <w:bookmarkStart w:id="5258" w:name="_Toc11335025"/>
      <w:bookmarkStart w:id="5259" w:name="_Toc74052264"/>
      <w:bookmarkStart w:id="5260" w:name="_Toc90643648"/>
      <w:bookmarkEnd w:id="5255"/>
      <w:r>
        <w:t>CHUMS-HERMIT Data Mismatch Report</w:t>
      </w:r>
      <w:bookmarkEnd w:id="5256"/>
      <w:bookmarkEnd w:id="5257"/>
      <w:r>
        <w:fldChar w:fldCharType="begin"/>
      </w:r>
      <w:r>
        <w:instrText xml:space="preserve"> XE "</w:instrText>
      </w:r>
      <w:r w:rsidRPr="003A5792">
        <w:instrText>CHUMS Exception Report</w:instrText>
      </w:r>
      <w:r>
        <w:instrText xml:space="preserve">" </w:instrText>
      </w:r>
      <w:r>
        <w:fldChar w:fldCharType="end"/>
      </w:r>
    </w:p>
    <w:p w14:paraId="33762D28" w14:textId="77777777" w:rsidR="003B0472" w:rsidRDefault="003B0472" w:rsidP="003B0472">
      <w:pPr>
        <w:pStyle w:val="BodyText"/>
      </w:pPr>
      <w:r>
        <w:t>The CHUMS-HERMIT Data Mismatch Report enables authorized users to generate the errors displayed during the processing of the CHUMS inbound file.</w:t>
      </w:r>
    </w:p>
    <w:p w14:paraId="57AF1C50" w14:textId="77777777" w:rsidR="003B0472" w:rsidRDefault="003B0472" w:rsidP="003B0472">
      <w:pPr>
        <w:spacing w:after="0"/>
        <w:rPr>
          <w:rFonts w:ascii="Cambria" w:eastAsia="Times New Roman" w:hAnsi="Cambria"/>
          <w:bCs/>
          <w:lang w:bidi="en-US"/>
        </w:rPr>
      </w:pPr>
    </w:p>
    <w:p w14:paraId="73DE1F85" w14:textId="77777777" w:rsidR="003B0472" w:rsidRPr="00482D7F" w:rsidRDefault="003B0472" w:rsidP="003B0472">
      <w:pPr>
        <w:rPr>
          <w:rFonts w:ascii="Cambria" w:eastAsia="Times New Roman" w:hAnsi="Cambria"/>
          <w:bCs/>
          <w:lang w:bidi="en-US"/>
        </w:rPr>
      </w:pPr>
      <w:r w:rsidRPr="00482D7F">
        <w:rPr>
          <w:rFonts w:ascii="Cambria" w:eastAsia="Times New Roman" w:hAnsi="Cambria"/>
          <w:bCs/>
          <w:lang w:bidi="en-US"/>
        </w:rPr>
        <w:t xml:space="preserve">The Search Criteria for the </w:t>
      </w:r>
      <w:r>
        <w:rPr>
          <w:rFonts w:ascii="Cambria" w:eastAsia="Times New Roman" w:hAnsi="Cambria"/>
          <w:bCs/>
          <w:lang w:bidi="en-US"/>
        </w:rPr>
        <w:t>CHUMS-HERMIT Data</w:t>
      </w:r>
      <w:r w:rsidRPr="00482D7F">
        <w:rPr>
          <w:rFonts w:ascii="Cambria" w:eastAsia="Times New Roman" w:hAnsi="Cambria"/>
          <w:bCs/>
          <w:lang w:bidi="en-US"/>
        </w:rPr>
        <w:t xml:space="preserve"> Report includes the following:</w:t>
      </w:r>
    </w:p>
    <w:p w14:paraId="2B6C3830"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sidRPr="00482D7F">
        <w:rPr>
          <w:rFonts w:ascii="Cambria" w:eastAsia="Times New Roman" w:hAnsi="Cambria"/>
          <w:bCs/>
          <w:lang w:bidi="en-US"/>
        </w:rPr>
        <w:t>FHA Case #</w:t>
      </w:r>
    </w:p>
    <w:p w14:paraId="71B4617A"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 xml:space="preserve">Create Date </w:t>
      </w:r>
      <w:r w:rsidRPr="00482D7F">
        <w:rPr>
          <w:rFonts w:ascii="Cambria" w:eastAsia="Times New Roman" w:hAnsi="Cambria"/>
          <w:bCs/>
          <w:lang w:bidi="en-US"/>
        </w:rPr>
        <w:t>(To and From)</w:t>
      </w:r>
    </w:p>
    <w:p w14:paraId="300C6F92"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Message Type:</w:t>
      </w:r>
    </w:p>
    <w:p w14:paraId="6820FD64"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Message Column:</w:t>
      </w:r>
    </w:p>
    <w:p w14:paraId="54A5DEDC"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sidRPr="00482D7F">
        <w:rPr>
          <w:rFonts w:ascii="Cambria" w:eastAsia="Times New Roman" w:hAnsi="Cambria"/>
          <w:bCs/>
          <w:lang w:bidi="en-US"/>
        </w:rPr>
        <w:t>Servicer Name (Defaulted to the servicer logging in, open to all for HUD Roles)</w:t>
      </w:r>
    </w:p>
    <w:p w14:paraId="7A638F96"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 xml:space="preserve">Investor Name </w:t>
      </w:r>
    </w:p>
    <w:p w14:paraId="58885C63"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Lender Name</w:t>
      </w:r>
    </w:p>
    <w:p w14:paraId="024D1537" w14:textId="40D0B98D" w:rsidR="003B0472" w:rsidRDefault="003B0472" w:rsidP="003B0472">
      <w:pPr>
        <w:spacing w:after="0"/>
        <w:jc w:val="center"/>
        <w:rPr>
          <w:rFonts w:ascii="Cambria" w:eastAsia="Times New Roman" w:hAnsi="Cambria"/>
          <w:bCs/>
          <w:lang w:bidi="en-US"/>
        </w:rPr>
      </w:pPr>
    </w:p>
    <w:p w14:paraId="4CCB7058" w14:textId="2B372EEA" w:rsidR="00B52ABC" w:rsidRDefault="00B52ABC" w:rsidP="003B0472">
      <w:pPr>
        <w:spacing w:after="0"/>
        <w:jc w:val="center"/>
        <w:rPr>
          <w:rFonts w:ascii="Cambria" w:eastAsia="Times New Roman" w:hAnsi="Cambria"/>
          <w:bCs/>
          <w:lang w:bidi="en-US"/>
        </w:rPr>
      </w:pPr>
      <w:r>
        <w:rPr>
          <w:noProof/>
        </w:rPr>
        <w:drawing>
          <wp:inline distT="0" distB="0" distL="0" distR="0" wp14:anchorId="7F0F8FD6" wp14:editId="4C3FEE02">
            <wp:extent cx="3653790" cy="1744987"/>
            <wp:effectExtent l="19050" t="19050" r="22860" b="26670"/>
            <wp:docPr id="775849923"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5849923" name="Picture 1" descr="A screenshot of a computer&#10;&#10;Description automatically generated with medium confidence"/>
                    <pic:cNvPicPr/>
                  </pic:nvPicPr>
                  <pic:blipFill>
                    <a:blip r:embed="rId535"/>
                    <a:stretch>
                      <a:fillRect/>
                    </a:stretch>
                  </pic:blipFill>
                  <pic:spPr>
                    <a:xfrm>
                      <a:off x="0" y="0"/>
                      <a:ext cx="3659672" cy="1747796"/>
                    </a:xfrm>
                    <a:prstGeom prst="rect">
                      <a:avLst/>
                    </a:prstGeom>
                    <a:ln w="19050">
                      <a:solidFill>
                        <a:srgbClr val="0070C0"/>
                      </a:solidFill>
                    </a:ln>
                  </pic:spPr>
                </pic:pic>
              </a:graphicData>
            </a:graphic>
          </wp:inline>
        </w:drawing>
      </w:r>
    </w:p>
    <w:p w14:paraId="62338AE3" w14:textId="4D36ABA1" w:rsidR="003B0472" w:rsidRPr="00A207B9" w:rsidRDefault="00060A7F" w:rsidP="003B0472">
      <w:pPr>
        <w:pStyle w:val="FigureCaption0"/>
      </w:pPr>
      <w:bookmarkStart w:id="5261" w:name="_Toc230164366"/>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51</w:t>
      </w:r>
      <w:r w:rsidRPr="007673AA">
        <w:rPr>
          <w:noProof/>
        </w:rPr>
        <w:fldChar w:fldCharType="end"/>
      </w:r>
      <w:r w:rsidR="003B0472">
        <w:t>: CHUMS-HERMIT Data Mismatch Report</w:t>
      </w:r>
      <w:bookmarkEnd w:id="5261"/>
    </w:p>
    <w:p w14:paraId="0FF63BC9" w14:textId="77777777" w:rsidR="003B0472" w:rsidRDefault="003B0472" w:rsidP="003B0472">
      <w:pPr>
        <w:pStyle w:val="BodyText"/>
      </w:pPr>
      <w:r>
        <w:t>To generate this report:</w:t>
      </w:r>
    </w:p>
    <w:p w14:paraId="746053C6" w14:textId="77777777" w:rsidR="003B0472" w:rsidRDefault="003B0472" w:rsidP="006C3C3F">
      <w:pPr>
        <w:pStyle w:val="OrderedList"/>
        <w:numPr>
          <w:ilvl w:val="0"/>
          <w:numId w:val="351"/>
        </w:numPr>
        <w:jc w:val="both"/>
      </w:pPr>
      <w:r>
        <w:t xml:space="preserve">Click on the </w:t>
      </w:r>
      <w:r w:rsidRPr="001445BE">
        <w:rPr>
          <w:b/>
        </w:rPr>
        <w:t>report link</w:t>
      </w:r>
      <w:r>
        <w:t xml:space="preserve"> on the left menu and the report search screen will display.</w:t>
      </w:r>
    </w:p>
    <w:p w14:paraId="2E7AD741" w14:textId="77777777" w:rsidR="003B0472" w:rsidRDefault="003B0472" w:rsidP="006C3C3F">
      <w:pPr>
        <w:pStyle w:val="OrderedList"/>
        <w:numPr>
          <w:ilvl w:val="0"/>
          <w:numId w:val="351"/>
        </w:numPr>
        <w:jc w:val="both"/>
      </w:pPr>
      <w:r>
        <w:t xml:space="preserve">The </w:t>
      </w:r>
      <w:r w:rsidRPr="00B30367">
        <w:t>Create Date</w:t>
      </w:r>
      <w:r>
        <w:t xml:space="preserve"> field is automatically populated with the current date and the previous day’s date but may be updated.  The date range cannot exceed 90 days.</w:t>
      </w:r>
    </w:p>
    <w:p w14:paraId="39A0AA10" w14:textId="77777777" w:rsidR="003B0472" w:rsidRDefault="003B0472" w:rsidP="006C3C3F">
      <w:pPr>
        <w:pStyle w:val="OrderedList"/>
        <w:numPr>
          <w:ilvl w:val="0"/>
          <w:numId w:val="112"/>
        </w:numPr>
        <w:jc w:val="both"/>
      </w:pPr>
      <w:r>
        <w:t xml:space="preserve">To </w:t>
      </w:r>
      <w:r w:rsidRPr="003E1610">
        <w:t>restrict</w:t>
      </w:r>
      <w:r>
        <w:t xml:space="preserve"> your report, you may also enter </w:t>
      </w:r>
    </w:p>
    <w:p w14:paraId="63A8EC4C" w14:textId="77777777" w:rsidR="003B0472" w:rsidRPr="00B30367" w:rsidRDefault="003B0472" w:rsidP="006C3C3F">
      <w:pPr>
        <w:pStyle w:val="UnorderedListIndent"/>
        <w:numPr>
          <w:ilvl w:val="1"/>
          <w:numId w:val="112"/>
        </w:numPr>
        <w:jc w:val="both"/>
        <w:rPr>
          <w:rFonts w:eastAsiaTheme="minorHAnsi"/>
          <w14:scene3d>
            <w14:camera w14:prst="orthographicFront"/>
            <w14:lightRig w14:rig="threePt" w14:dir="t">
              <w14:rot w14:lat="0" w14:lon="0" w14:rev="0"/>
            </w14:lightRig>
          </w14:scene3d>
        </w:rPr>
      </w:pPr>
      <w:r w:rsidRPr="00B30367">
        <w:rPr>
          <w:rFonts w:eastAsiaTheme="minorHAnsi"/>
          <w14:scene3d>
            <w14:camera w14:prst="orthographicFront"/>
            <w14:lightRig w14:rig="threePt" w14:dir="t">
              <w14:rot w14:lat="0" w14:lon="0" w14:rev="0"/>
            </w14:lightRig>
          </w14:scene3d>
        </w:rPr>
        <w:t>An FHA case #</w:t>
      </w:r>
    </w:p>
    <w:p w14:paraId="627DFA32" w14:textId="77777777" w:rsidR="003B0472" w:rsidRPr="00B30367" w:rsidRDefault="003B0472" w:rsidP="006C3C3F">
      <w:pPr>
        <w:pStyle w:val="UnorderedListIndent"/>
        <w:numPr>
          <w:ilvl w:val="1"/>
          <w:numId w:val="112"/>
        </w:numPr>
        <w:jc w:val="both"/>
        <w:rPr>
          <w:rFonts w:eastAsiaTheme="minorHAnsi"/>
          <w14:scene3d>
            <w14:camera w14:prst="orthographicFront"/>
            <w14:lightRig w14:rig="threePt" w14:dir="t">
              <w14:rot w14:lat="0" w14:lon="0" w14:rev="0"/>
            </w14:lightRig>
          </w14:scene3d>
        </w:rPr>
      </w:pPr>
      <w:r w:rsidRPr="00B30367">
        <w:rPr>
          <w:rFonts w:eastAsiaTheme="minorHAnsi"/>
          <w14:scene3d>
            <w14:camera w14:prst="orthographicFront"/>
            <w14:lightRig w14:rig="threePt" w14:dir="t">
              <w14:rot w14:lat="0" w14:lon="0" w14:rev="0"/>
            </w14:lightRig>
          </w14:scene3d>
        </w:rPr>
        <w:t>Message type (Critical error or general warning)</w:t>
      </w:r>
    </w:p>
    <w:p w14:paraId="15F44129" w14:textId="77777777" w:rsidR="003B0472" w:rsidRPr="00B30367" w:rsidRDefault="003B0472" w:rsidP="006C3C3F">
      <w:pPr>
        <w:pStyle w:val="UnorderedListIndent"/>
        <w:numPr>
          <w:ilvl w:val="1"/>
          <w:numId w:val="112"/>
        </w:numPr>
        <w:jc w:val="both"/>
        <w:rPr>
          <w:rFonts w:eastAsiaTheme="minorHAnsi"/>
          <w14:scene3d>
            <w14:camera w14:prst="orthographicFront"/>
            <w14:lightRig w14:rig="threePt" w14:dir="t">
              <w14:rot w14:lat="0" w14:lon="0" w14:rev="0"/>
            </w14:lightRig>
          </w14:scene3d>
        </w:rPr>
      </w:pPr>
      <w:r w:rsidRPr="00B30367">
        <w:rPr>
          <w:rFonts w:eastAsiaTheme="minorHAnsi"/>
          <w14:scene3d>
            <w14:camera w14:prst="orthographicFront"/>
            <w14:lightRig w14:rig="threePt" w14:dir="t">
              <w14:rot w14:lat="0" w14:lon="0" w14:rev="0"/>
            </w14:lightRig>
          </w14:scene3d>
        </w:rPr>
        <w:t>The text of an error message (the message column)</w:t>
      </w:r>
    </w:p>
    <w:p w14:paraId="56747213" w14:textId="77777777" w:rsidR="003B0472" w:rsidRDefault="003B0472" w:rsidP="006C3C3F">
      <w:pPr>
        <w:pStyle w:val="OrderedList"/>
        <w:numPr>
          <w:ilvl w:val="0"/>
          <w:numId w:val="351"/>
        </w:numPr>
        <w:jc w:val="both"/>
      </w:pPr>
      <w:r>
        <w:t xml:space="preserve">Click the </w:t>
      </w:r>
      <w:r w:rsidRPr="004640ED">
        <w:rPr>
          <w:b/>
          <w:bCs/>
        </w:rPr>
        <w:t>Execute Excel</w:t>
      </w:r>
      <w:r>
        <w:t xml:space="preserve"> or </w:t>
      </w:r>
      <w:r w:rsidRPr="004640ED">
        <w:rPr>
          <w:b/>
          <w:bCs/>
        </w:rPr>
        <w:t>Execute CSV</w:t>
      </w:r>
      <w:r w:rsidRPr="00655E21">
        <w:t xml:space="preserve"> </w:t>
      </w:r>
      <w:r>
        <w:t>link.</w:t>
      </w:r>
    </w:p>
    <w:p w14:paraId="4C4914E0" w14:textId="77777777" w:rsidR="003B0472" w:rsidRDefault="003B0472" w:rsidP="003B0472">
      <w:pPr>
        <w:spacing w:after="0"/>
        <w:rPr>
          <w:rFonts w:ascii="Cambria" w:eastAsia="Times New Roman" w:hAnsi="Cambria"/>
          <w:bCs/>
          <w:lang w:bidi="en-US"/>
        </w:rPr>
      </w:pPr>
    </w:p>
    <w:p w14:paraId="61D93567" w14:textId="2AACD71C" w:rsidR="00C64BA1" w:rsidRDefault="00C64BA1" w:rsidP="003B0472">
      <w:pPr>
        <w:spacing w:after="0"/>
        <w:rPr>
          <w:rFonts w:asciiTheme="majorHAnsi" w:eastAsia="Times New Roman" w:hAnsiTheme="majorHAnsi"/>
          <w:bCs/>
          <w:lang w:bidi="en-US"/>
        </w:rPr>
      </w:pPr>
      <w:r w:rsidRPr="00C64BA1">
        <w:rPr>
          <w:rFonts w:asciiTheme="majorHAnsi" w:hAnsiTheme="majorHAnsi"/>
        </w:rPr>
        <w:t xml:space="preserve">The following results are displayed: </w:t>
      </w:r>
    </w:p>
    <w:p w14:paraId="2AB2A447" w14:textId="186090A0" w:rsidR="003B0472" w:rsidRDefault="003B0472" w:rsidP="00C64BA1">
      <w:pPr>
        <w:pStyle w:val="BodyText"/>
        <w:jc w:val="left"/>
        <w:rPr>
          <w:bCs w:val="0"/>
        </w:rPr>
      </w:pPr>
      <w:r w:rsidRPr="00482D7F">
        <w:t>FHA Case N</w:t>
      </w:r>
      <w:r w:rsidR="00221518">
        <w:t>o</w:t>
      </w:r>
      <w:r w:rsidRPr="00482D7F">
        <w:t xml:space="preserve">, </w:t>
      </w:r>
      <w:r>
        <w:t>Create Date, Lender Name, Investor Name, Servicer Name, Error Message and Error Type.</w:t>
      </w:r>
    </w:p>
    <w:p w14:paraId="64829933" w14:textId="77777777" w:rsidR="003B0472" w:rsidRDefault="003B0472" w:rsidP="003B0472">
      <w:pPr>
        <w:pStyle w:val="Heading3"/>
        <w:ind w:left="1080" w:hanging="1080"/>
        <w:jc w:val="both"/>
      </w:pPr>
      <w:bookmarkStart w:id="5262" w:name="_Toc230163608"/>
      <w:r w:rsidRPr="00022B68">
        <w:t>Claim AOP Amounts</w:t>
      </w:r>
      <w:r>
        <w:t xml:space="preserve"> Report</w:t>
      </w:r>
      <w:bookmarkEnd w:id="5262"/>
    </w:p>
    <w:p w14:paraId="013C2EA5" w14:textId="2C5BBD5F" w:rsidR="003B0472" w:rsidRPr="00FA6854" w:rsidRDefault="003B0472" w:rsidP="003B0472">
      <w:pPr>
        <w:pStyle w:val="BodyText"/>
      </w:pPr>
      <w:r w:rsidRPr="00FA6854">
        <w:t>The</w:t>
      </w:r>
      <w:r>
        <w:t xml:space="preserve"> Claim AOP Amounts Report </w:t>
      </w:r>
      <w:r w:rsidR="00D034C7">
        <w:t xml:space="preserve">enables authorized users </w:t>
      </w:r>
      <w:r w:rsidRPr="00FA6854">
        <w:t xml:space="preserve">to obtain </w:t>
      </w:r>
      <w:r>
        <w:t>information</w:t>
      </w:r>
      <w:r w:rsidRPr="00FA6854">
        <w:t xml:space="preserve"> on </w:t>
      </w:r>
      <w:r>
        <w:t>Advice of Payments for claims that were Submitted for Payment.</w:t>
      </w:r>
    </w:p>
    <w:p w14:paraId="3D8CB7E2" w14:textId="77777777" w:rsidR="003B0472" w:rsidRPr="00482D7F" w:rsidRDefault="003B0472" w:rsidP="003B0472">
      <w:pPr>
        <w:rPr>
          <w:rFonts w:ascii="Cambria" w:eastAsia="Times New Roman" w:hAnsi="Cambria"/>
          <w:bCs/>
          <w:lang w:bidi="en-US"/>
        </w:rPr>
      </w:pPr>
      <w:r w:rsidRPr="00482D7F">
        <w:rPr>
          <w:rFonts w:ascii="Cambria" w:eastAsia="Times New Roman" w:hAnsi="Cambria"/>
          <w:bCs/>
          <w:lang w:bidi="en-US"/>
        </w:rPr>
        <w:t xml:space="preserve">The Search Criteria for the </w:t>
      </w:r>
      <w:r w:rsidRPr="00022B68">
        <w:rPr>
          <w:rFonts w:ascii="Cambria" w:eastAsia="Times New Roman" w:hAnsi="Cambria"/>
          <w:bCs/>
          <w:lang w:bidi="en-US"/>
        </w:rPr>
        <w:t>Claim AOP Amounts</w:t>
      </w:r>
      <w:r w:rsidRPr="00482D7F">
        <w:rPr>
          <w:rFonts w:ascii="Cambria" w:eastAsia="Times New Roman" w:hAnsi="Cambria"/>
          <w:bCs/>
          <w:lang w:bidi="en-US"/>
        </w:rPr>
        <w:t xml:space="preserve"> Report includes the following:</w:t>
      </w:r>
    </w:p>
    <w:p w14:paraId="23FB08D8" w14:textId="141941EB" w:rsidR="00B52ABC" w:rsidRDefault="00B52ABC" w:rsidP="003B0472">
      <w:pPr>
        <w:pStyle w:val="FigureCaption0"/>
      </w:pPr>
      <w:r>
        <w:rPr>
          <w:noProof/>
        </w:rPr>
        <w:drawing>
          <wp:inline distT="0" distB="0" distL="0" distR="0" wp14:anchorId="28028EE4" wp14:editId="5564D366">
            <wp:extent cx="4244340" cy="2217420"/>
            <wp:effectExtent l="19050" t="19050" r="22860" b="11430"/>
            <wp:docPr id="543946664"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3946664" name="Picture 1" descr="A screenshot of a computer screen&#10;&#10;Description automatically generated with low confidence"/>
                    <pic:cNvPicPr/>
                  </pic:nvPicPr>
                  <pic:blipFill>
                    <a:blip r:embed="rId536"/>
                    <a:stretch>
                      <a:fillRect/>
                    </a:stretch>
                  </pic:blipFill>
                  <pic:spPr>
                    <a:xfrm>
                      <a:off x="0" y="0"/>
                      <a:ext cx="4245690" cy="2218125"/>
                    </a:xfrm>
                    <a:prstGeom prst="rect">
                      <a:avLst/>
                    </a:prstGeom>
                    <a:ln w="19050">
                      <a:solidFill>
                        <a:srgbClr val="0070C0"/>
                      </a:solidFill>
                    </a:ln>
                  </pic:spPr>
                </pic:pic>
              </a:graphicData>
            </a:graphic>
          </wp:inline>
        </w:drawing>
      </w:r>
    </w:p>
    <w:p w14:paraId="45FF7786" w14:textId="43CEDDA4" w:rsidR="003B0472" w:rsidRPr="00A207B9" w:rsidRDefault="003B0472" w:rsidP="003B0472">
      <w:pPr>
        <w:pStyle w:val="FigureCaption0"/>
      </w:pPr>
      <w:bookmarkStart w:id="5263" w:name="_Toc230164367"/>
      <w:r w:rsidRPr="00A207B9">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rsidRPr="00A207B9">
        <w:noBreakHyphen/>
      </w:r>
      <w:r>
        <w:rPr>
          <w:noProof/>
        </w:rPr>
        <w:fldChar w:fldCharType="begin"/>
      </w:r>
      <w:r>
        <w:rPr>
          <w:noProof/>
        </w:rPr>
        <w:instrText xml:space="preserve"> SEQ Figure \* ARABIC \s 1 </w:instrText>
      </w:r>
      <w:r>
        <w:rPr>
          <w:noProof/>
        </w:rPr>
        <w:fldChar w:fldCharType="separate"/>
      </w:r>
      <w:r w:rsidR="00942841">
        <w:rPr>
          <w:noProof/>
        </w:rPr>
        <w:t>52</w:t>
      </w:r>
      <w:r>
        <w:rPr>
          <w:noProof/>
        </w:rPr>
        <w:fldChar w:fldCharType="end"/>
      </w:r>
      <w:r>
        <w:t xml:space="preserve">: </w:t>
      </w:r>
      <w:r w:rsidR="00426D4D">
        <w:t>Claims AOP Amounts</w:t>
      </w:r>
      <w:r>
        <w:t xml:space="preserve"> Report</w:t>
      </w:r>
      <w:bookmarkEnd w:id="5263"/>
    </w:p>
    <w:p w14:paraId="33C93A41" w14:textId="77777777" w:rsidR="003B0472" w:rsidRDefault="003B0472" w:rsidP="003B0472">
      <w:pPr>
        <w:pStyle w:val="BodyText"/>
      </w:pPr>
      <w:r>
        <w:t>To generate this report:</w:t>
      </w:r>
    </w:p>
    <w:p w14:paraId="49CCAC4D" w14:textId="77777777" w:rsidR="003B0472" w:rsidRDefault="003B0472" w:rsidP="006C3C3F">
      <w:pPr>
        <w:pStyle w:val="OrderedList"/>
        <w:numPr>
          <w:ilvl w:val="0"/>
          <w:numId w:val="348"/>
        </w:numPr>
        <w:jc w:val="both"/>
      </w:pPr>
      <w:r>
        <w:t xml:space="preserve">Click on the </w:t>
      </w:r>
      <w:r w:rsidRPr="001445BE">
        <w:rPr>
          <w:b/>
        </w:rPr>
        <w:t>report link</w:t>
      </w:r>
      <w:r>
        <w:t xml:space="preserve"> on the left menu and the report search screen will display.</w:t>
      </w:r>
    </w:p>
    <w:p w14:paraId="247ACAB5" w14:textId="708E2EAF" w:rsidR="00901B6A" w:rsidRDefault="00901B6A" w:rsidP="006C3C3F">
      <w:pPr>
        <w:pStyle w:val="OrderedList"/>
        <w:numPr>
          <w:ilvl w:val="0"/>
          <w:numId w:val="348"/>
        </w:numPr>
        <w:jc w:val="both"/>
      </w:pPr>
      <w:r>
        <w:t xml:space="preserve">To narrow the results of your report, you can filter by: </w:t>
      </w:r>
    </w:p>
    <w:p w14:paraId="4401A970" w14:textId="77777777" w:rsidR="00901B6A" w:rsidRDefault="00901B6A" w:rsidP="00901B6A">
      <w:pPr>
        <w:pStyle w:val="UnorderedListIndent"/>
        <w:jc w:val="both"/>
      </w:pPr>
      <w:r>
        <w:t>Servicer Name</w:t>
      </w:r>
    </w:p>
    <w:p w14:paraId="0ECE12D8" w14:textId="77777777" w:rsidR="00901B6A" w:rsidRDefault="00901B6A" w:rsidP="00901B6A">
      <w:pPr>
        <w:pStyle w:val="UnorderedListIndent"/>
        <w:jc w:val="both"/>
      </w:pPr>
      <w:r>
        <w:t>FHA Case #</w:t>
      </w:r>
    </w:p>
    <w:p w14:paraId="12B5A431" w14:textId="77777777" w:rsidR="00901B6A" w:rsidRDefault="00901B6A" w:rsidP="00901B6A">
      <w:pPr>
        <w:pStyle w:val="UnorderedListIndent"/>
        <w:jc w:val="both"/>
      </w:pPr>
      <w:r>
        <w:t xml:space="preserve">Claim Settled Date </w:t>
      </w:r>
    </w:p>
    <w:p w14:paraId="5D68965C" w14:textId="77777777" w:rsidR="00901B6A" w:rsidRDefault="00901B6A" w:rsidP="00901B6A">
      <w:pPr>
        <w:pStyle w:val="UnorderedListIndent"/>
        <w:jc w:val="both"/>
      </w:pPr>
      <w:r>
        <w:t>Claim Paid Date</w:t>
      </w:r>
    </w:p>
    <w:p w14:paraId="2FD77F46" w14:textId="69C30EF6" w:rsidR="00901B6A" w:rsidRDefault="00901B6A" w:rsidP="00901B6A">
      <w:pPr>
        <w:pStyle w:val="UnorderedListIndent"/>
        <w:jc w:val="both"/>
      </w:pPr>
      <w:r>
        <w:t>Claim Type</w:t>
      </w:r>
    </w:p>
    <w:p w14:paraId="4BFAD3E6" w14:textId="77777777" w:rsidR="003B0472" w:rsidRDefault="003B0472" w:rsidP="006C3C3F">
      <w:pPr>
        <w:pStyle w:val="OrderedList"/>
        <w:numPr>
          <w:ilvl w:val="0"/>
          <w:numId w:val="348"/>
        </w:numPr>
        <w:jc w:val="both"/>
      </w:pPr>
      <w:r>
        <w:t xml:space="preserve">Click the </w:t>
      </w:r>
      <w:r w:rsidRPr="004640ED">
        <w:rPr>
          <w:b/>
          <w:bCs/>
        </w:rPr>
        <w:t>Execute CSV</w:t>
      </w:r>
      <w:r w:rsidRPr="00655E21">
        <w:t xml:space="preserve"> </w:t>
      </w:r>
      <w:r>
        <w:t>link.</w:t>
      </w:r>
    </w:p>
    <w:p w14:paraId="709FF4CB" w14:textId="77777777" w:rsidR="003B0472" w:rsidRDefault="003B0472" w:rsidP="003B0472">
      <w:pPr>
        <w:spacing w:after="0"/>
        <w:rPr>
          <w:rFonts w:ascii="Cambria" w:eastAsia="Times New Roman" w:hAnsi="Cambria"/>
          <w:bCs/>
          <w:lang w:bidi="en-US"/>
        </w:rPr>
      </w:pPr>
    </w:p>
    <w:p w14:paraId="06DC0DC5" w14:textId="0E7F710E" w:rsidR="00C64BA1" w:rsidRDefault="00C64BA1" w:rsidP="003B0472">
      <w:pPr>
        <w:spacing w:after="0"/>
        <w:rPr>
          <w:rFonts w:ascii="Cambria" w:eastAsia="Times New Roman" w:hAnsi="Cambria"/>
          <w:bCs/>
          <w:lang w:bidi="en-US"/>
        </w:rPr>
      </w:pPr>
      <w:r w:rsidRPr="00C64BA1">
        <w:rPr>
          <w:rFonts w:asciiTheme="majorHAnsi" w:hAnsiTheme="majorHAnsi"/>
        </w:rPr>
        <w:t xml:space="preserve">The following results are </w:t>
      </w:r>
      <w:bookmarkStart w:id="5264" w:name="_Hlk190348568"/>
      <w:r w:rsidR="00C55CCE" w:rsidRPr="00C64BA1">
        <w:rPr>
          <w:rFonts w:asciiTheme="majorHAnsi" w:hAnsiTheme="majorHAnsi"/>
        </w:rPr>
        <w:t>displayed:</w:t>
      </w:r>
      <w:bookmarkEnd w:id="5264"/>
    </w:p>
    <w:p w14:paraId="437F1292" w14:textId="75F7B64B" w:rsidR="003B0472" w:rsidRDefault="00FA0DE5" w:rsidP="00C64BA1">
      <w:pPr>
        <w:pStyle w:val="BodyText"/>
        <w:jc w:val="left"/>
        <w:rPr>
          <w:bCs w:val="0"/>
        </w:rPr>
      </w:pPr>
      <w:r>
        <w:t>L</w:t>
      </w:r>
      <w:r w:rsidR="003B0472" w:rsidRPr="00C17277">
        <w:t>oan</w:t>
      </w:r>
      <w:r>
        <w:t xml:space="preserve"> S</w:t>
      </w:r>
      <w:r w:rsidR="003B0472" w:rsidRPr="00C17277">
        <w:t xml:space="preserve">key, </w:t>
      </w:r>
      <w:r>
        <w:t>FHA C</w:t>
      </w:r>
      <w:r w:rsidR="003B0472" w:rsidRPr="00C17277">
        <w:t>ase</w:t>
      </w:r>
      <w:r>
        <w:t xml:space="preserve"> N</w:t>
      </w:r>
      <w:r w:rsidR="003B0472" w:rsidRPr="00C17277">
        <w:t xml:space="preserve">o, </w:t>
      </w:r>
      <w:r>
        <w:t>C</w:t>
      </w:r>
      <w:r w:rsidR="003B0472" w:rsidRPr="00C17277">
        <w:t>ase</w:t>
      </w:r>
      <w:r>
        <w:t xml:space="preserve"> N</w:t>
      </w:r>
      <w:r w:rsidR="003B0472" w:rsidRPr="00C17277">
        <w:t>o</w:t>
      </w:r>
      <w:r>
        <w:t xml:space="preserve"> A</w:t>
      </w:r>
      <w:r w:rsidR="003B0472" w:rsidRPr="00C17277">
        <w:t>ssigned</w:t>
      </w:r>
      <w:r>
        <w:t xml:space="preserve"> D</w:t>
      </w:r>
      <w:r w:rsidR="003B0472" w:rsidRPr="00C17277">
        <w:t xml:space="preserve">ate, </w:t>
      </w:r>
      <w:r>
        <w:t>S</w:t>
      </w:r>
      <w:r w:rsidR="003B0472" w:rsidRPr="00C17277">
        <w:t>ervicer</w:t>
      </w:r>
      <w:r>
        <w:t xml:space="preserve"> N</w:t>
      </w:r>
      <w:r w:rsidR="003B0472" w:rsidRPr="00C17277">
        <w:t xml:space="preserve">ame, </w:t>
      </w:r>
      <w:r>
        <w:t>M</w:t>
      </w:r>
      <w:r w:rsidR="003B0472" w:rsidRPr="00C17277">
        <w:t>ax</w:t>
      </w:r>
      <w:r>
        <w:t xml:space="preserve"> C</w:t>
      </w:r>
      <w:r w:rsidR="003B0472" w:rsidRPr="00C17277">
        <w:t>laim</w:t>
      </w:r>
      <w:r>
        <w:t xml:space="preserve"> A</w:t>
      </w:r>
      <w:r w:rsidR="003B0472" w:rsidRPr="00C17277">
        <w:t>m</w:t>
      </w:r>
      <w:r>
        <w:t>oun</w:t>
      </w:r>
      <w:r w:rsidR="003B0472" w:rsidRPr="00C17277">
        <w:t xml:space="preserve">t, </w:t>
      </w:r>
      <w:r>
        <w:t>C</w:t>
      </w:r>
      <w:r w:rsidR="003B0472" w:rsidRPr="00C17277">
        <w:t>laim</w:t>
      </w:r>
      <w:r>
        <w:t xml:space="preserve"> T</w:t>
      </w:r>
      <w:r w:rsidR="003B0472" w:rsidRPr="00C17277">
        <w:t xml:space="preserve">ype, </w:t>
      </w:r>
      <w:r>
        <w:t>S</w:t>
      </w:r>
      <w:r w:rsidR="003B0472" w:rsidRPr="00C17277">
        <w:t>ettlement</w:t>
      </w:r>
      <w:r>
        <w:t xml:space="preserve"> D</w:t>
      </w:r>
      <w:r w:rsidR="003B0472" w:rsidRPr="00C17277">
        <w:t xml:space="preserve">ate, </w:t>
      </w:r>
      <w:r>
        <w:t>S</w:t>
      </w:r>
      <w:r w:rsidR="003B0472" w:rsidRPr="00C17277">
        <w:t>ubsequent</w:t>
      </w:r>
      <w:r>
        <w:t xml:space="preserve"> Claim Type </w:t>
      </w:r>
      <w:r w:rsidR="003B0472" w:rsidRPr="00C17277">
        <w:t xml:space="preserve">24, </w:t>
      </w:r>
      <w:r>
        <w:t>I</w:t>
      </w:r>
      <w:r w:rsidR="003B0472" w:rsidRPr="00C17277">
        <w:t>nvestor</w:t>
      </w:r>
      <w:r>
        <w:t xml:space="preserve"> N</w:t>
      </w:r>
      <w:r w:rsidR="003B0472" w:rsidRPr="00C17277">
        <w:t xml:space="preserve">ame, </w:t>
      </w:r>
      <w:r>
        <w:t>C</w:t>
      </w:r>
      <w:r w:rsidR="003B0472" w:rsidRPr="00C17277">
        <w:t>ase</w:t>
      </w:r>
      <w:r>
        <w:t xml:space="preserve"> S</w:t>
      </w:r>
      <w:r w:rsidR="003B0472" w:rsidRPr="00C17277">
        <w:t xml:space="preserve">tatus, </w:t>
      </w:r>
      <w:r>
        <w:t>C</w:t>
      </w:r>
      <w:r w:rsidR="003B0472" w:rsidRPr="00C17277">
        <w:t>ase</w:t>
      </w:r>
      <w:r>
        <w:t xml:space="preserve"> S</w:t>
      </w:r>
      <w:r w:rsidR="003B0472" w:rsidRPr="00C17277">
        <w:t>ub</w:t>
      </w:r>
      <w:r>
        <w:t>S</w:t>
      </w:r>
      <w:r w:rsidR="003B0472" w:rsidRPr="00C17277">
        <w:t xml:space="preserve">tatus, </w:t>
      </w:r>
      <w:r w:rsidR="006F0699">
        <w:t>Debenture Int Rate</w:t>
      </w:r>
      <w:r>
        <w:t xml:space="preserve"> </w:t>
      </w:r>
      <w:r w:rsidR="006F0699">
        <w:t>F</w:t>
      </w:r>
      <w:r w:rsidR="003B0472" w:rsidRPr="00C17277">
        <w:t>rom</w:t>
      </w:r>
      <w:r>
        <w:t xml:space="preserve"> </w:t>
      </w:r>
      <w:r w:rsidR="006F0699">
        <w:t>D</w:t>
      </w:r>
      <w:r w:rsidR="003B0472" w:rsidRPr="00C17277">
        <w:t xml:space="preserve">ate, </w:t>
      </w:r>
      <w:r w:rsidR="006F0699">
        <w:t>Debenture Int Rate</w:t>
      </w:r>
      <w:r>
        <w:t xml:space="preserve"> </w:t>
      </w:r>
      <w:r w:rsidR="006F0699">
        <w:t>T</w:t>
      </w:r>
      <w:r w:rsidR="003B0472" w:rsidRPr="00C17277">
        <w:t>o</w:t>
      </w:r>
      <w:r>
        <w:t xml:space="preserve"> </w:t>
      </w:r>
      <w:r w:rsidR="006F0699">
        <w:t>D</w:t>
      </w:r>
      <w:r w:rsidR="003B0472" w:rsidRPr="00C17277">
        <w:t xml:space="preserve">ate, </w:t>
      </w:r>
      <w:r w:rsidR="006F0699">
        <w:t>C</w:t>
      </w:r>
      <w:r w:rsidR="003B0472" w:rsidRPr="00C17277">
        <w:t>laim</w:t>
      </w:r>
      <w:r>
        <w:t xml:space="preserve"> </w:t>
      </w:r>
      <w:r w:rsidR="006F0699">
        <w:t>C</w:t>
      </w:r>
      <w:r w:rsidR="003B0472" w:rsidRPr="00C17277">
        <w:t xml:space="preserve">urtailed, </w:t>
      </w:r>
      <w:r w:rsidR="006F0699">
        <w:t>Debenture Int Rate</w:t>
      </w:r>
      <w:r w:rsidR="003B0472" w:rsidRPr="00C17277">
        <w:t xml:space="preserve">, </w:t>
      </w:r>
      <w:r w:rsidR="00810F5D" w:rsidRPr="00C17277" w:rsidDel="00810F5D">
        <w:t xml:space="preserve"> </w:t>
      </w:r>
      <w:r w:rsidR="00810F5D">
        <w:t>HUD</w:t>
      </w:r>
      <w:r>
        <w:t xml:space="preserve"> </w:t>
      </w:r>
      <w:r w:rsidR="00810F5D">
        <w:t>C</w:t>
      </w:r>
      <w:r w:rsidR="003B0472" w:rsidRPr="00C17277">
        <w:t xml:space="preserve">omments, </w:t>
      </w:r>
      <w:r w:rsidR="00810F5D">
        <w:t>AOP</w:t>
      </w:r>
      <w:r>
        <w:t xml:space="preserve"> </w:t>
      </w:r>
      <w:r w:rsidR="00810F5D">
        <w:t>T</w:t>
      </w:r>
      <w:r w:rsidR="003B0472" w:rsidRPr="00C17277">
        <w:t>otal</w:t>
      </w:r>
      <w:r>
        <w:t xml:space="preserve"> </w:t>
      </w:r>
      <w:r w:rsidR="00810F5D">
        <w:t>E</w:t>
      </w:r>
      <w:r w:rsidR="003B0472" w:rsidRPr="00C17277">
        <w:t>xpense</w:t>
      </w:r>
      <w:r>
        <w:t xml:space="preserve"> </w:t>
      </w:r>
      <w:r w:rsidR="00810F5D">
        <w:t>A</w:t>
      </w:r>
      <w:r w:rsidR="003B0472" w:rsidRPr="00C17277">
        <w:t>m</w:t>
      </w:r>
      <w:r w:rsidR="00810F5D">
        <w:t>oun</w:t>
      </w:r>
      <w:r w:rsidR="003B0472" w:rsidRPr="00C17277">
        <w:t xml:space="preserve">t, </w:t>
      </w:r>
      <w:r w:rsidR="00810F5D">
        <w:t>UPB</w:t>
      </w:r>
      <w:r>
        <w:t xml:space="preserve"> </w:t>
      </w:r>
      <w:r w:rsidR="00810F5D">
        <w:t>A</w:t>
      </w:r>
      <w:r w:rsidR="003B0472" w:rsidRPr="00C17277">
        <w:t>dj</w:t>
      </w:r>
      <w:r w:rsidR="00810F5D">
        <w:t>ustment</w:t>
      </w:r>
      <w:r>
        <w:t xml:space="preserve"> </w:t>
      </w:r>
      <w:r w:rsidR="00810F5D">
        <w:t>A</w:t>
      </w:r>
      <w:r w:rsidR="003B0472" w:rsidRPr="00C17277">
        <w:t>m</w:t>
      </w:r>
      <w:r w:rsidR="00810F5D">
        <w:t>oun</w:t>
      </w:r>
      <w:r w:rsidR="003B0472" w:rsidRPr="00C17277">
        <w:t xml:space="preserve">t, </w:t>
      </w:r>
      <w:r w:rsidR="00810F5D">
        <w:t xml:space="preserve">Claim Type </w:t>
      </w:r>
      <w:r w:rsidR="003B0472" w:rsidRPr="00C17277">
        <w:t>24</w:t>
      </w:r>
      <w:r>
        <w:t xml:space="preserve"> </w:t>
      </w:r>
      <w:r w:rsidR="00810F5D">
        <w:t>UPB</w:t>
      </w:r>
      <w:r>
        <w:t xml:space="preserve"> </w:t>
      </w:r>
      <w:r w:rsidR="00810F5D">
        <w:t>A</w:t>
      </w:r>
      <w:r w:rsidR="003B0472" w:rsidRPr="00C17277">
        <w:t>dj</w:t>
      </w:r>
      <w:r w:rsidR="00810F5D">
        <w:t>ustment</w:t>
      </w:r>
      <w:r>
        <w:t xml:space="preserve"> </w:t>
      </w:r>
      <w:r w:rsidR="00810F5D">
        <w:t>A</w:t>
      </w:r>
      <w:r w:rsidR="003B0472" w:rsidRPr="00C17277">
        <w:t>m</w:t>
      </w:r>
      <w:r w:rsidR="00810F5D">
        <w:t>oun</w:t>
      </w:r>
      <w:r w:rsidR="003B0472" w:rsidRPr="00C17277">
        <w:t xml:space="preserve">t, </w:t>
      </w:r>
      <w:r w:rsidR="00820F98">
        <w:t xml:space="preserve">Borrower Recoverable UPB Adjustment Amount, </w:t>
      </w:r>
      <w:r w:rsidR="00810F5D">
        <w:t>UPB</w:t>
      </w:r>
      <w:r>
        <w:t xml:space="preserve"> </w:t>
      </w:r>
      <w:r w:rsidR="00810F5D">
        <w:t>A</w:t>
      </w:r>
      <w:r w:rsidR="003B0472" w:rsidRPr="00C17277">
        <w:t>m</w:t>
      </w:r>
      <w:r w:rsidR="00810F5D">
        <w:t>oun</w:t>
      </w:r>
      <w:r w:rsidR="003B0472" w:rsidRPr="00C17277">
        <w:t xml:space="preserve">t, </w:t>
      </w:r>
      <w:r w:rsidR="00810F5D">
        <w:t>UPB</w:t>
      </w:r>
      <w:r>
        <w:t xml:space="preserve"> </w:t>
      </w:r>
      <w:r w:rsidR="00810F5D">
        <w:t>D</w:t>
      </w:r>
      <w:r w:rsidR="003B0472" w:rsidRPr="00C17277">
        <w:t>ebenture</w:t>
      </w:r>
      <w:r>
        <w:t xml:space="preserve"> </w:t>
      </w:r>
      <w:r w:rsidR="00810F5D">
        <w:t>I</w:t>
      </w:r>
      <w:r w:rsidR="003B0472" w:rsidRPr="00C17277">
        <w:t>nt</w:t>
      </w:r>
      <w:r>
        <w:t xml:space="preserve"> </w:t>
      </w:r>
      <w:r w:rsidR="00810F5D">
        <w:t>A</w:t>
      </w:r>
      <w:r w:rsidR="003B0472" w:rsidRPr="00C17277">
        <w:t>m</w:t>
      </w:r>
      <w:r w:rsidR="00810F5D">
        <w:t>oun</w:t>
      </w:r>
      <w:r w:rsidR="003B0472" w:rsidRPr="00C17277">
        <w:t xml:space="preserve">t, </w:t>
      </w:r>
      <w:r w:rsidR="00C9560C">
        <w:t>Line Number</w:t>
      </w:r>
      <w:r w:rsidR="00CE5565">
        <w:t xml:space="preserve"> </w:t>
      </w:r>
      <w:r w:rsidR="003B0472" w:rsidRPr="00C17277">
        <w:t>110</w:t>
      </w:r>
      <w:r>
        <w:t xml:space="preserve"> </w:t>
      </w:r>
      <w:r w:rsidR="00C9560C">
        <w:t>A</w:t>
      </w:r>
      <w:r w:rsidR="003B0472" w:rsidRPr="00C17277">
        <w:t xml:space="preserve">dditions, </w:t>
      </w:r>
      <w:r w:rsidR="00C9560C">
        <w:t xml:space="preserve">Line Number </w:t>
      </w:r>
      <w:r w:rsidR="003B0472" w:rsidRPr="00C17277">
        <w:t>110</w:t>
      </w:r>
      <w:r>
        <w:t xml:space="preserve"> </w:t>
      </w:r>
      <w:r w:rsidR="00C9560C">
        <w:t>I</w:t>
      </w:r>
      <w:r w:rsidR="003B0472" w:rsidRPr="00C17277">
        <w:t xml:space="preserve">nterest, </w:t>
      </w:r>
      <w:r w:rsidR="00C9560C">
        <w:t xml:space="preserve">Line Number </w:t>
      </w:r>
      <w:r w:rsidR="003B0472" w:rsidRPr="00C17277">
        <w:t>111</w:t>
      </w:r>
      <w:r w:rsidR="00C9560C" w:rsidRPr="00C17277" w:rsidDel="00C9560C">
        <w:t xml:space="preserve"> </w:t>
      </w:r>
      <w:r w:rsidR="00C9560C">
        <w:t>A</w:t>
      </w:r>
      <w:r w:rsidR="003B0472" w:rsidRPr="00C17277">
        <w:t xml:space="preserve">dditions, </w:t>
      </w:r>
      <w:r w:rsidR="00C9560C">
        <w:t xml:space="preserve">Line Number </w:t>
      </w:r>
      <w:r w:rsidR="003B0472" w:rsidRPr="00C17277">
        <w:t>111</w:t>
      </w:r>
      <w:r w:rsidR="00C9560C" w:rsidRPr="00C17277" w:rsidDel="00C9560C">
        <w:t xml:space="preserve"> </w:t>
      </w:r>
      <w:r w:rsidR="00C9560C">
        <w:t>I</w:t>
      </w:r>
      <w:r w:rsidR="003B0472" w:rsidRPr="00C17277">
        <w:t xml:space="preserve">nterest, </w:t>
      </w:r>
      <w:r w:rsidR="00C9560C">
        <w:t xml:space="preserve">Line Number </w:t>
      </w:r>
      <w:r w:rsidR="003B0472" w:rsidRPr="00C17277">
        <w:t>112</w:t>
      </w:r>
      <w:r w:rsidR="00C9560C" w:rsidRPr="00C17277" w:rsidDel="00C9560C">
        <w:t xml:space="preserve"> </w:t>
      </w:r>
      <w:r w:rsidR="00C9560C">
        <w:t>A</w:t>
      </w:r>
      <w:r w:rsidR="003B0472" w:rsidRPr="00C17277">
        <w:t xml:space="preserve">dditions, </w:t>
      </w:r>
      <w:r w:rsidR="00C9560C">
        <w:t xml:space="preserve">Line Number </w:t>
      </w:r>
      <w:r w:rsidR="003B0472" w:rsidRPr="00C17277">
        <w:t>112</w:t>
      </w:r>
      <w:r w:rsidR="00C9560C" w:rsidRPr="00C17277" w:rsidDel="00C9560C">
        <w:t xml:space="preserve"> </w:t>
      </w:r>
      <w:r w:rsidR="00C9560C">
        <w:t>I</w:t>
      </w:r>
      <w:r w:rsidR="003B0472" w:rsidRPr="00C17277">
        <w:t xml:space="preserve">nterest, </w:t>
      </w:r>
      <w:r w:rsidR="00C9560C">
        <w:t xml:space="preserve">Line Number </w:t>
      </w:r>
      <w:r w:rsidR="003B0472" w:rsidRPr="00C17277">
        <w:t>113</w:t>
      </w:r>
      <w:r w:rsidR="00C9560C" w:rsidRPr="00C17277" w:rsidDel="00C9560C">
        <w:t xml:space="preserve"> </w:t>
      </w:r>
      <w:r w:rsidR="00C9560C">
        <w:t xml:space="preserve"> A</w:t>
      </w:r>
      <w:r w:rsidR="003B0472" w:rsidRPr="00C17277">
        <w:t xml:space="preserve">dditions, </w:t>
      </w:r>
      <w:r w:rsidR="00C9560C">
        <w:t xml:space="preserve">Line Number </w:t>
      </w:r>
      <w:r w:rsidR="003B0472" w:rsidRPr="00C17277">
        <w:t>113</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114</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114</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116</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117</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117</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120</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120</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122</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122</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125</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125</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128</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129</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130</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130</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121</w:t>
      </w:r>
      <w:r w:rsidR="00C9560C" w:rsidRPr="00C17277" w:rsidDel="00C9560C">
        <w:t xml:space="preserve"> </w:t>
      </w:r>
      <w:r>
        <w:t xml:space="preserve"> </w:t>
      </w:r>
      <w:r w:rsidR="00C9560C">
        <w:t>I</w:t>
      </w:r>
      <w:r w:rsidR="003B0472" w:rsidRPr="00C17277">
        <w:t xml:space="preserve">nterest, </w:t>
      </w:r>
      <w:r w:rsidR="00C9560C">
        <w:t xml:space="preserve">Line Number </w:t>
      </w:r>
      <w:r w:rsidR="003B0472" w:rsidRPr="00C17277">
        <w:t>132</w:t>
      </w:r>
      <w:r w:rsidR="00C9560C" w:rsidRPr="00C17277" w:rsidDel="00C9560C">
        <w:t xml:space="preserve"> </w:t>
      </w:r>
      <w:r>
        <w:t xml:space="preserve"> </w:t>
      </w:r>
      <w:r w:rsidR="00C9560C">
        <w:t>A</w:t>
      </w:r>
      <w:r w:rsidR="003B0472" w:rsidRPr="00C17277">
        <w:t xml:space="preserve">dditions, </w:t>
      </w:r>
      <w:r w:rsidR="00C9560C">
        <w:t xml:space="preserve">Line Number </w:t>
      </w:r>
      <w:r w:rsidR="003B0472" w:rsidRPr="00C17277">
        <w:t>109</w:t>
      </w:r>
      <w:r w:rsidR="00C9560C" w:rsidRPr="00C17277" w:rsidDel="00C9560C">
        <w:t xml:space="preserve"> </w:t>
      </w:r>
      <w:r>
        <w:t xml:space="preserve"> </w:t>
      </w:r>
      <w:r w:rsidR="00C9560C">
        <w:t>D</w:t>
      </w:r>
      <w:r w:rsidR="003B0472" w:rsidRPr="00C17277">
        <w:t xml:space="preserve">eductions, </w:t>
      </w:r>
      <w:r w:rsidR="00C9560C">
        <w:t xml:space="preserve">Line Number </w:t>
      </w:r>
      <w:r w:rsidR="003B0472" w:rsidRPr="00C17277">
        <w:t>115</w:t>
      </w:r>
      <w:r w:rsidR="00C9560C" w:rsidRPr="00C17277" w:rsidDel="00C9560C">
        <w:t xml:space="preserve"> </w:t>
      </w:r>
      <w:r>
        <w:t xml:space="preserve"> </w:t>
      </w:r>
      <w:r w:rsidR="00C9560C">
        <w:t>D</w:t>
      </w:r>
      <w:r w:rsidR="003B0472" w:rsidRPr="00C17277">
        <w:t xml:space="preserve">eductions, </w:t>
      </w:r>
      <w:r w:rsidR="00C9560C">
        <w:t xml:space="preserve">Line Number </w:t>
      </w:r>
      <w:r w:rsidR="003B0472" w:rsidRPr="00C17277">
        <w:t>127</w:t>
      </w:r>
      <w:r w:rsidR="00C9560C" w:rsidRPr="00C17277" w:rsidDel="00C9560C">
        <w:t xml:space="preserve"> </w:t>
      </w:r>
      <w:r>
        <w:t xml:space="preserve"> </w:t>
      </w:r>
      <w:r w:rsidR="00C9560C">
        <w:t>D</w:t>
      </w:r>
      <w:r w:rsidR="003B0472" w:rsidRPr="00C17277">
        <w:t xml:space="preserve">eductions, </w:t>
      </w:r>
      <w:r w:rsidR="00C9560C">
        <w:t xml:space="preserve">Line Number </w:t>
      </w:r>
      <w:r w:rsidR="003B0472" w:rsidRPr="00C17277">
        <w:t>108</w:t>
      </w:r>
      <w:r w:rsidR="00C9560C" w:rsidRPr="00C17277" w:rsidDel="00C9560C">
        <w:t xml:space="preserve"> </w:t>
      </w:r>
      <w:r>
        <w:t xml:space="preserve"> </w:t>
      </w:r>
      <w:r w:rsidR="00C9560C">
        <w:t>D</w:t>
      </w:r>
      <w:r w:rsidR="003B0472" w:rsidRPr="00C17277">
        <w:t>eductions,</w:t>
      </w:r>
      <w:r w:rsidR="00C9560C">
        <w:t xml:space="preserve"> Block </w:t>
      </w:r>
      <w:r w:rsidR="003B0472" w:rsidRPr="00C17277">
        <w:t>27</w:t>
      </w:r>
      <w:r>
        <w:t xml:space="preserve"> </w:t>
      </w:r>
      <w:r w:rsidR="00C9560C">
        <w:t>E</w:t>
      </w:r>
      <w:r w:rsidR="003B0472" w:rsidRPr="00C17277">
        <w:t>stimate</w:t>
      </w:r>
      <w:r>
        <w:t xml:space="preserve"> </w:t>
      </w:r>
      <w:r w:rsidR="00C9560C">
        <w:t>D</w:t>
      </w:r>
      <w:r w:rsidR="003B0472" w:rsidRPr="00C17277">
        <w:t xml:space="preserve">amage, </w:t>
      </w:r>
      <w:r w:rsidR="00C9560C">
        <w:t>N</w:t>
      </w:r>
      <w:r w:rsidR="003B0472" w:rsidRPr="00C17277">
        <w:t>et</w:t>
      </w:r>
      <w:r>
        <w:t xml:space="preserve"> </w:t>
      </w:r>
      <w:r w:rsidR="00C9560C">
        <w:t>C</w:t>
      </w:r>
      <w:r w:rsidR="003B0472" w:rsidRPr="00C17277">
        <w:t>laim</w:t>
      </w:r>
      <w:r>
        <w:t xml:space="preserve"> </w:t>
      </w:r>
      <w:r w:rsidR="00C9560C">
        <w:t>A</w:t>
      </w:r>
      <w:r w:rsidR="003B0472" w:rsidRPr="00C17277">
        <w:t>m</w:t>
      </w:r>
      <w:r w:rsidR="00C9560C">
        <w:t>oun</w:t>
      </w:r>
      <w:r w:rsidR="003B0472" w:rsidRPr="00C17277">
        <w:t>t</w:t>
      </w:r>
      <w:r w:rsidR="003B0472">
        <w:t>.</w:t>
      </w:r>
    </w:p>
    <w:p w14:paraId="0CC0AD86" w14:textId="189FE80D" w:rsidR="00AA1C6F" w:rsidRDefault="00AA1C6F" w:rsidP="00761A9F">
      <w:pPr>
        <w:pStyle w:val="Heading3"/>
        <w:ind w:left="1080" w:hanging="1080"/>
        <w:jc w:val="both"/>
      </w:pPr>
      <w:bookmarkStart w:id="5265" w:name="_Toc230163609"/>
      <w:r>
        <w:t>Claims Detail</w:t>
      </w:r>
      <w:bookmarkEnd w:id="5258"/>
      <w:bookmarkEnd w:id="5259"/>
      <w:bookmarkEnd w:id="5260"/>
      <w:r>
        <w:t xml:space="preserve"> </w:t>
      </w:r>
      <w:r w:rsidR="009B713E">
        <w:t>Report</w:t>
      </w:r>
      <w:bookmarkEnd w:id="5265"/>
      <w:r>
        <w:fldChar w:fldCharType="begin"/>
      </w:r>
      <w:r>
        <w:instrText xml:space="preserve"> XE "Claims Detail</w:instrText>
      </w:r>
      <w:r w:rsidRPr="003A5792">
        <w:instrText xml:space="preserve"> Report</w:instrText>
      </w:r>
      <w:r>
        <w:instrText xml:space="preserve">" </w:instrText>
      </w:r>
      <w:r>
        <w:fldChar w:fldCharType="end"/>
      </w:r>
    </w:p>
    <w:p w14:paraId="295EB0B2" w14:textId="03253578" w:rsidR="00AA1C6F" w:rsidRDefault="00AA1C6F" w:rsidP="00C9021D">
      <w:pPr>
        <w:pStyle w:val="BodyText"/>
      </w:pPr>
      <w:r w:rsidRPr="00FA6854">
        <w:t xml:space="preserve">The Claims Detail Report </w:t>
      </w:r>
      <w:r w:rsidR="00D034C7">
        <w:t xml:space="preserve">enables authorized users to </w:t>
      </w:r>
      <w:r w:rsidRPr="00FA6854">
        <w:t>analyze claim details and assist in banking reconciliation.</w:t>
      </w:r>
      <w:r>
        <w:t xml:space="preserve">  </w:t>
      </w:r>
      <w:r w:rsidR="00080D94" w:rsidRPr="00F20831">
        <w:t xml:space="preserve">If a servicer is </w:t>
      </w:r>
      <w:r w:rsidR="00043F6F" w:rsidRPr="00F20831">
        <w:t>selected</w:t>
      </w:r>
      <w:r w:rsidR="00080D94" w:rsidRPr="00F20831">
        <w:t xml:space="preserve"> there are no date range restrictions.  If a servicer is not </w:t>
      </w:r>
      <w:r w:rsidR="00043F6F" w:rsidRPr="00F20831">
        <w:t>selected</w:t>
      </w:r>
      <w:r w:rsidR="00080D94" w:rsidRPr="00F20831">
        <w:t xml:space="preserve"> (run for all servicers) then date range </w:t>
      </w:r>
      <w:r w:rsidR="00612C6D" w:rsidRPr="00F20831">
        <w:t xml:space="preserve">is </w:t>
      </w:r>
      <w:r w:rsidR="00080D94" w:rsidRPr="00F20831">
        <w:t>restrict</w:t>
      </w:r>
      <w:r w:rsidR="00612C6D" w:rsidRPr="00F20831">
        <w:t xml:space="preserve">ed to </w:t>
      </w:r>
      <w:r w:rsidR="0036400D">
        <w:t>2 years</w:t>
      </w:r>
      <w:r w:rsidR="00612C6D" w:rsidRPr="00F20831">
        <w:t>.</w:t>
      </w:r>
    </w:p>
    <w:p w14:paraId="591CEE2B" w14:textId="79C55775" w:rsidR="006E3443" w:rsidRDefault="006E3443" w:rsidP="00AA1C6F">
      <w:pPr>
        <w:pStyle w:val="BodyText"/>
        <w:jc w:val="center"/>
      </w:pPr>
    </w:p>
    <w:p w14:paraId="39BE307A" w14:textId="002CD967" w:rsidR="007C5960" w:rsidRPr="007C5960" w:rsidRDefault="007C5960" w:rsidP="007C5960">
      <w:pPr>
        <w:pStyle w:val="BodyText"/>
        <w:jc w:val="center"/>
      </w:pPr>
      <w:r w:rsidRPr="007C5960">
        <w:rPr>
          <w:noProof/>
        </w:rPr>
        <w:drawing>
          <wp:inline distT="0" distB="0" distL="0" distR="0" wp14:anchorId="56C409F0" wp14:editId="6850532F">
            <wp:extent cx="4694955" cy="2846567"/>
            <wp:effectExtent l="19050" t="19050" r="10795" b="11430"/>
            <wp:docPr id="1383187953" name="Picture 2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187953" name="Picture 21" descr="A screenshot of a computer screen&#10;&#10;Description automatically generated"/>
                    <pic:cNvPicPr>
                      <a:picLocks noChangeAspect="1" noChangeArrowheads="1"/>
                    </pic:cNvPicPr>
                  </pic:nvPicPr>
                  <pic:blipFill>
                    <a:blip r:embed="rId537">
                      <a:extLst>
                        <a:ext uri="{28A0092B-C50C-407E-A947-70E740481C1C}">
                          <a14:useLocalDpi xmlns:a14="http://schemas.microsoft.com/office/drawing/2010/main" val="0"/>
                        </a:ext>
                      </a:extLst>
                    </a:blip>
                    <a:srcRect/>
                    <a:stretch>
                      <a:fillRect/>
                    </a:stretch>
                  </pic:blipFill>
                  <pic:spPr bwMode="auto">
                    <a:xfrm>
                      <a:off x="0" y="0"/>
                      <a:ext cx="4697453" cy="2848081"/>
                    </a:xfrm>
                    <a:prstGeom prst="rect">
                      <a:avLst/>
                    </a:prstGeom>
                    <a:noFill/>
                    <a:ln w="19050">
                      <a:solidFill>
                        <a:srgbClr val="0070C0"/>
                      </a:solidFill>
                    </a:ln>
                  </pic:spPr>
                </pic:pic>
              </a:graphicData>
            </a:graphic>
          </wp:inline>
        </w:drawing>
      </w:r>
    </w:p>
    <w:p w14:paraId="30AD723C" w14:textId="03321E26" w:rsidR="00AA1C6F" w:rsidRPr="00A207B9" w:rsidRDefault="00AA1C6F" w:rsidP="00AA1C6F">
      <w:pPr>
        <w:pStyle w:val="FigureCaption0"/>
      </w:pPr>
      <w:bookmarkStart w:id="5266" w:name="_Toc74053221"/>
      <w:bookmarkStart w:id="5267" w:name="_Toc90644603"/>
      <w:bookmarkStart w:id="5268" w:name="_Toc230164368"/>
      <w:r w:rsidRPr="00A207B9">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Pr="00A207B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53</w:t>
      </w:r>
      <w:r w:rsidR="00764635">
        <w:rPr>
          <w:noProof/>
        </w:rPr>
        <w:fldChar w:fldCharType="end"/>
      </w:r>
      <w:r w:rsidRPr="00A207B9">
        <w:t>: Claims Detail Report</w:t>
      </w:r>
      <w:bookmarkEnd w:id="5266"/>
      <w:bookmarkEnd w:id="5267"/>
      <w:bookmarkEnd w:id="5268"/>
      <w:r w:rsidRPr="00A207B9">
        <w:t xml:space="preserve"> </w:t>
      </w:r>
    </w:p>
    <w:p w14:paraId="09042BE9" w14:textId="77777777" w:rsidR="00AA1C6F" w:rsidRPr="00A207B9" w:rsidRDefault="00AA1C6F" w:rsidP="00AA1C6F">
      <w:pPr>
        <w:pStyle w:val="BodyText"/>
      </w:pPr>
      <w:r w:rsidRPr="00A207B9">
        <w:t>To generate this report:</w:t>
      </w:r>
    </w:p>
    <w:p w14:paraId="00154165" w14:textId="77777777" w:rsidR="00AA1C6F" w:rsidRPr="00A207B9" w:rsidRDefault="00AA1C6F" w:rsidP="006C3C3F">
      <w:pPr>
        <w:pStyle w:val="OrderedList"/>
        <w:numPr>
          <w:ilvl w:val="0"/>
          <w:numId w:val="342"/>
        </w:numPr>
        <w:jc w:val="both"/>
      </w:pPr>
      <w:r w:rsidRPr="00A207B9">
        <w:t xml:space="preserve">Click on the </w:t>
      </w:r>
      <w:r w:rsidRPr="009E081D">
        <w:rPr>
          <w:b/>
        </w:rPr>
        <w:t>report link</w:t>
      </w:r>
      <w:r w:rsidRPr="00A207B9">
        <w:t xml:space="preserve"> on the left menu and the report search screen will display.</w:t>
      </w:r>
    </w:p>
    <w:p w14:paraId="4A7A7890" w14:textId="5B13AF6E" w:rsidR="00AA1C6F" w:rsidRPr="00A207B9" w:rsidRDefault="009E081D" w:rsidP="006C3C3F">
      <w:pPr>
        <w:pStyle w:val="OrderedList"/>
        <w:numPr>
          <w:ilvl w:val="0"/>
          <w:numId w:val="342"/>
        </w:numPr>
        <w:jc w:val="both"/>
      </w:pPr>
      <w:r>
        <w:t xml:space="preserve">For Servicers, Servicer Name will be pre-populated.  Enter filters for </w:t>
      </w:r>
      <w:r w:rsidRPr="00A9269B">
        <w:rPr>
          <w:b/>
        </w:rPr>
        <w:t>FHA Case #</w:t>
      </w:r>
      <w:r>
        <w:t xml:space="preserve"> or </w:t>
      </w:r>
      <w:r w:rsidRPr="00A9269B">
        <w:rPr>
          <w:b/>
        </w:rPr>
        <w:t>Transaction Date</w:t>
      </w:r>
      <w:r>
        <w:t xml:space="preserve"> range as desired. </w:t>
      </w:r>
    </w:p>
    <w:p w14:paraId="577000FB" w14:textId="77777777" w:rsidR="00AA1C6F" w:rsidRPr="00A207B9" w:rsidRDefault="00AA1C6F" w:rsidP="006C3C3F">
      <w:pPr>
        <w:pStyle w:val="OrderedList"/>
        <w:numPr>
          <w:ilvl w:val="0"/>
          <w:numId w:val="342"/>
        </w:numPr>
        <w:jc w:val="both"/>
      </w:pPr>
      <w:r w:rsidRPr="00A207B9">
        <w:t>To narrow the results of your report, you can filter by:</w:t>
      </w:r>
    </w:p>
    <w:p w14:paraId="7EE28E66" w14:textId="77777777" w:rsidR="00AA1C6F" w:rsidRPr="00A207B9" w:rsidRDefault="00AA1C6F" w:rsidP="00AA1C6F">
      <w:pPr>
        <w:pStyle w:val="UnorderedListIndent"/>
        <w:jc w:val="both"/>
      </w:pPr>
      <w:r w:rsidRPr="00A207B9">
        <w:t>FHA Case #</w:t>
      </w:r>
    </w:p>
    <w:p w14:paraId="547DCA80" w14:textId="6BFFA134" w:rsidR="00AA1C6F" w:rsidRDefault="00AA1C6F" w:rsidP="00AA1C6F">
      <w:pPr>
        <w:pStyle w:val="UnorderedListIndent"/>
        <w:jc w:val="both"/>
      </w:pPr>
      <w:r w:rsidRPr="00A207B9">
        <w:t>A Claim Filed Date range</w:t>
      </w:r>
    </w:p>
    <w:p w14:paraId="48D83104" w14:textId="170AC695" w:rsidR="00511CF9" w:rsidRPr="00A207B9" w:rsidRDefault="00511CF9" w:rsidP="00AA1C6F">
      <w:pPr>
        <w:pStyle w:val="UnorderedListIndent"/>
        <w:jc w:val="both"/>
      </w:pPr>
      <w:r>
        <w:t>A Claim Paid Date range</w:t>
      </w:r>
    </w:p>
    <w:p w14:paraId="78CE7C9E" w14:textId="77777777" w:rsidR="00AA1C6F" w:rsidRPr="00A207B9" w:rsidRDefault="00AA1C6F" w:rsidP="00AA1C6F">
      <w:pPr>
        <w:pStyle w:val="UnorderedListIndent"/>
        <w:jc w:val="both"/>
      </w:pPr>
      <w:r w:rsidRPr="00A207B9">
        <w:t>Claim Type</w:t>
      </w:r>
    </w:p>
    <w:p w14:paraId="248FBDB9" w14:textId="77777777" w:rsidR="00AA1C6F" w:rsidRPr="00A207B9" w:rsidRDefault="00AA1C6F" w:rsidP="00AA1C6F">
      <w:pPr>
        <w:pStyle w:val="UnorderedListIndent"/>
        <w:jc w:val="both"/>
      </w:pPr>
      <w:r w:rsidRPr="00A207B9">
        <w:t>Claim Status</w:t>
      </w:r>
    </w:p>
    <w:p w14:paraId="396E33A8" w14:textId="5ED8C403" w:rsidR="00AA1C6F" w:rsidRPr="00A207B9" w:rsidRDefault="00AA1C6F" w:rsidP="006C3C3F">
      <w:pPr>
        <w:pStyle w:val="OrderedList"/>
        <w:numPr>
          <w:ilvl w:val="0"/>
          <w:numId w:val="342"/>
        </w:numPr>
        <w:jc w:val="both"/>
      </w:pPr>
      <w:r w:rsidRPr="00A207B9">
        <w:t xml:space="preserve">Click the </w:t>
      </w:r>
      <w:r w:rsidRPr="00A207B9">
        <w:rPr>
          <w:b/>
        </w:rPr>
        <w:t xml:space="preserve">Execute </w:t>
      </w:r>
      <w:r w:rsidR="00885007">
        <w:rPr>
          <w:b/>
        </w:rPr>
        <w:t>CSV</w:t>
      </w:r>
      <w:r w:rsidR="00885007" w:rsidRPr="00A207B9">
        <w:t xml:space="preserve"> </w:t>
      </w:r>
      <w:r w:rsidRPr="00A207B9">
        <w:t>link.</w:t>
      </w:r>
    </w:p>
    <w:p w14:paraId="0C3B5709" w14:textId="64D3183A" w:rsidR="008B7094" w:rsidRDefault="008B7094" w:rsidP="008B7094">
      <w:pPr>
        <w:pStyle w:val="BodyText"/>
        <w:jc w:val="left"/>
      </w:pPr>
      <w:r>
        <w:t>The following results are displayed</w:t>
      </w:r>
      <w:r w:rsidR="00AA1C6F" w:rsidRPr="00A207B9">
        <w:t xml:space="preserve">: </w:t>
      </w:r>
    </w:p>
    <w:p w14:paraId="53C07884" w14:textId="7BEAE2F9" w:rsidR="00AA1C6F" w:rsidRDefault="008B7094" w:rsidP="008B7094">
      <w:pPr>
        <w:pStyle w:val="BodyText"/>
        <w:jc w:val="left"/>
      </w:pPr>
      <w:r w:rsidRPr="008B7094">
        <w:t>Loan</w:t>
      </w:r>
      <w:r w:rsidR="0003311D">
        <w:t xml:space="preserve"> </w:t>
      </w:r>
      <w:r w:rsidRPr="008B7094">
        <w:t>Skey, FHA</w:t>
      </w:r>
      <w:r w:rsidR="0003311D">
        <w:t xml:space="preserve"> </w:t>
      </w:r>
      <w:r w:rsidRPr="008B7094">
        <w:t>Case</w:t>
      </w:r>
      <w:r w:rsidR="0003311D">
        <w:t xml:space="preserve"> </w:t>
      </w:r>
      <w:r w:rsidRPr="008B7094">
        <w:t>N</w:t>
      </w:r>
      <w:r w:rsidR="000E39CF">
        <w:t>o</w:t>
      </w:r>
      <w:r w:rsidRPr="008B7094">
        <w:t>, Current</w:t>
      </w:r>
      <w:r w:rsidR="0003311D">
        <w:t xml:space="preserve"> </w:t>
      </w:r>
      <w:r w:rsidRPr="008B7094">
        <w:t>Servicer, Prior</w:t>
      </w:r>
      <w:r w:rsidR="0003311D">
        <w:t xml:space="preserve"> </w:t>
      </w:r>
      <w:r w:rsidRPr="008B7094">
        <w:t>Servicer, Current</w:t>
      </w:r>
      <w:r w:rsidR="0003311D">
        <w:t xml:space="preserve"> </w:t>
      </w:r>
      <w:r w:rsidRPr="008B7094">
        <w:t>Investor, Prior</w:t>
      </w:r>
      <w:r w:rsidR="0003311D">
        <w:t xml:space="preserve"> </w:t>
      </w:r>
      <w:r w:rsidRPr="008B7094">
        <w:t>Investor, Claim</w:t>
      </w:r>
      <w:r w:rsidR="0003311D">
        <w:t xml:space="preserve"> </w:t>
      </w:r>
      <w:r w:rsidRPr="008B7094">
        <w:t>Type, Claim</w:t>
      </w:r>
      <w:r w:rsidR="0003311D">
        <w:t xml:space="preserve"> </w:t>
      </w:r>
      <w:r w:rsidRPr="008B7094">
        <w:t>Status, Claim</w:t>
      </w:r>
      <w:r w:rsidR="0003311D">
        <w:t xml:space="preserve"> </w:t>
      </w:r>
      <w:r w:rsidRPr="008B7094">
        <w:t>Filed</w:t>
      </w:r>
      <w:r w:rsidR="0003311D">
        <w:t xml:space="preserve"> </w:t>
      </w:r>
      <w:r w:rsidRPr="008B7094">
        <w:t>Date, Claim</w:t>
      </w:r>
      <w:r w:rsidR="0003311D">
        <w:t xml:space="preserve"> </w:t>
      </w:r>
      <w:r w:rsidRPr="008B7094">
        <w:t>Approved</w:t>
      </w:r>
      <w:r w:rsidR="0003311D">
        <w:t xml:space="preserve"> </w:t>
      </w:r>
      <w:r w:rsidRPr="008B7094">
        <w:t>Date, Claim</w:t>
      </w:r>
      <w:r w:rsidR="0003311D">
        <w:t xml:space="preserve"> </w:t>
      </w:r>
      <w:r w:rsidRPr="008B7094">
        <w:t>Paid</w:t>
      </w:r>
      <w:r w:rsidR="0003311D">
        <w:t xml:space="preserve"> </w:t>
      </w:r>
      <w:r w:rsidRPr="008B7094">
        <w:t>Date, Deb</w:t>
      </w:r>
      <w:r w:rsidR="000E39CF">
        <w:t>enture</w:t>
      </w:r>
      <w:r w:rsidR="0003311D">
        <w:t xml:space="preserve"> </w:t>
      </w:r>
      <w:r w:rsidRPr="008B7094">
        <w:t>Int</w:t>
      </w:r>
      <w:r w:rsidR="000E39CF">
        <w:t>erest</w:t>
      </w:r>
      <w:r w:rsidR="0003311D">
        <w:t xml:space="preserve"> </w:t>
      </w:r>
      <w:r w:rsidRPr="008B7094">
        <w:t>From</w:t>
      </w:r>
      <w:r w:rsidR="0003311D">
        <w:t xml:space="preserve"> </w:t>
      </w:r>
      <w:r w:rsidRPr="008B7094">
        <w:t>Date, Deb</w:t>
      </w:r>
      <w:r w:rsidR="000E39CF">
        <w:t>enture</w:t>
      </w:r>
      <w:r w:rsidR="0003311D">
        <w:t xml:space="preserve"> </w:t>
      </w:r>
      <w:r w:rsidRPr="008B7094">
        <w:t>Int</w:t>
      </w:r>
      <w:r w:rsidR="000E39CF">
        <w:t>erest</w:t>
      </w:r>
      <w:r w:rsidR="0003311D">
        <w:t xml:space="preserve"> </w:t>
      </w:r>
      <w:r w:rsidRPr="008B7094">
        <w:t>To</w:t>
      </w:r>
      <w:r w:rsidR="0003311D">
        <w:t xml:space="preserve"> </w:t>
      </w:r>
      <w:r w:rsidRPr="008B7094">
        <w:t>Date, Curtailed, Self</w:t>
      </w:r>
      <w:r w:rsidR="0003311D">
        <w:t xml:space="preserve"> </w:t>
      </w:r>
      <w:r w:rsidRPr="008B7094">
        <w:t>Curtail</w:t>
      </w:r>
      <w:r w:rsidR="0003311D">
        <w:t xml:space="preserve"> </w:t>
      </w:r>
      <w:r w:rsidRPr="008B7094">
        <w:t>Date, Deb</w:t>
      </w:r>
      <w:r w:rsidR="000E39CF">
        <w:t>enture</w:t>
      </w:r>
      <w:r w:rsidR="0003311D">
        <w:t xml:space="preserve"> </w:t>
      </w:r>
      <w:r w:rsidRPr="008B7094">
        <w:t>Int</w:t>
      </w:r>
      <w:r w:rsidR="0003311D">
        <w:t xml:space="preserve"> </w:t>
      </w:r>
      <w:r w:rsidRPr="008B7094">
        <w:t>Rate, UPB</w:t>
      </w:r>
      <w:r w:rsidR="0003311D">
        <w:t xml:space="preserve"> </w:t>
      </w:r>
      <w:r w:rsidRPr="008B7094">
        <w:t>Am</w:t>
      </w:r>
      <w:r w:rsidR="000E39CF">
        <w:t>oun</w:t>
      </w:r>
      <w:r w:rsidRPr="008B7094">
        <w:t>t, Adj</w:t>
      </w:r>
      <w:r w:rsidR="000E39CF">
        <w:t>usted</w:t>
      </w:r>
      <w:r w:rsidR="0003311D">
        <w:t xml:space="preserve"> </w:t>
      </w:r>
      <w:r w:rsidRPr="008B7094">
        <w:t>UPB</w:t>
      </w:r>
      <w:r w:rsidR="0003311D">
        <w:t xml:space="preserve"> </w:t>
      </w:r>
      <w:r w:rsidRPr="008B7094">
        <w:t>Am</w:t>
      </w:r>
      <w:r w:rsidR="000E39CF">
        <w:t>oun</w:t>
      </w:r>
      <w:r w:rsidRPr="008B7094">
        <w:t>t, UPB</w:t>
      </w:r>
      <w:r w:rsidR="0003311D">
        <w:t xml:space="preserve"> </w:t>
      </w:r>
      <w:r w:rsidRPr="008B7094">
        <w:t>Debenture</w:t>
      </w:r>
      <w:r w:rsidR="0003311D">
        <w:t xml:space="preserve"> </w:t>
      </w:r>
      <w:r w:rsidRPr="008B7094">
        <w:t>Int</w:t>
      </w:r>
      <w:r w:rsidR="0003311D">
        <w:t xml:space="preserve"> </w:t>
      </w:r>
      <w:r w:rsidRPr="008B7094">
        <w:t>Am</w:t>
      </w:r>
      <w:r w:rsidR="000E39CF">
        <w:t>oun</w:t>
      </w:r>
      <w:r w:rsidRPr="008B7094">
        <w:t>t, Net</w:t>
      </w:r>
      <w:r w:rsidR="0003311D">
        <w:t xml:space="preserve"> </w:t>
      </w:r>
      <w:r w:rsidRPr="008B7094">
        <w:t>UPB</w:t>
      </w:r>
      <w:r w:rsidR="0003311D">
        <w:t xml:space="preserve"> </w:t>
      </w:r>
      <w:r w:rsidRPr="008B7094">
        <w:t>Am</w:t>
      </w:r>
      <w:r w:rsidR="000E39CF">
        <w:t>oun</w:t>
      </w:r>
      <w:r w:rsidRPr="008B7094">
        <w:t>t, Deb</w:t>
      </w:r>
      <w:r w:rsidR="000E39CF">
        <w:t>enture</w:t>
      </w:r>
      <w:r w:rsidR="0003311D">
        <w:t xml:space="preserve"> </w:t>
      </w:r>
      <w:r w:rsidRPr="008B7094">
        <w:t>Int</w:t>
      </w:r>
      <w:r w:rsidR="0003311D">
        <w:t xml:space="preserve"> </w:t>
      </w:r>
      <w:r w:rsidRPr="008B7094">
        <w:t>Am</w:t>
      </w:r>
      <w:r w:rsidR="000E39CF">
        <w:t>oun</w:t>
      </w:r>
      <w:r w:rsidRPr="008B7094">
        <w:t>t, Expense</w:t>
      </w:r>
      <w:r w:rsidR="0003311D">
        <w:t xml:space="preserve"> </w:t>
      </w:r>
      <w:r w:rsidRPr="008B7094">
        <w:t>Am</w:t>
      </w:r>
      <w:r w:rsidR="000E39CF">
        <w:t>oun</w:t>
      </w:r>
      <w:r w:rsidRPr="008B7094">
        <w:t>t, Sales</w:t>
      </w:r>
      <w:r w:rsidR="0003311D">
        <w:t xml:space="preserve"> </w:t>
      </w:r>
      <w:r w:rsidRPr="008B7094">
        <w:t>Appraisal</w:t>
      </w:r>
      <w:r w:rsidR="0003311D">
        <w:t xml:space="preserve"> </w:t>
      </w:r>
      <w:r w:rsidRPr="008B7094">
        <w:t>Am</w:t>
      </w:r>
      <w:r w:rsidR="000E39CF">
        <w:t>oun</w:t>
      </w:r>
      <w:r w:rsidRPr="008B7094">
        <w:t>t, Claim</w:t>
      </w:r>
      <w:r w:rsidR="0003311D">
        <w:t xml:space="preserve"> </w:t>
      </w:r>
      <w:r w:rsidRPr="008B7094">
        <w:t>Paid</w:t>
      </w:r>
      <w:r w:rsidR="0003311D">
        <w:t xml:space="preserve"> </w:t>
      </w:r>
      <w:r w:rsidRPr="008B7094">
        <w:t>Am</w:t>
      </w:r>
      <w:r w:rsidR="000E39CF">
        <w:t>oun</w:t>
      </w:r>
      <w:r w:rsidRPr="008B7094">
        <w:t>t, Max</w:t>
      </w:r>
      <w:r w:rsidR="0003311D">
        <w:t xml:space="preserve"> </w:t>
      </w:r>
      <w:r w:rsidRPr="008B7094">
        <w:t>Claim</w:t>
      </w:r>
      <w:r w:rsidR="0003311D">
        <w:t xml:space="preserve"> </w:t>
      </w:r>
      <w:r w:rsidRPr="008B7094">
        <w:t>Am</w:t>
      </w:r>
      <w:r w:rsidR="000E39CF">
        <w:t>oun</w:t>
      </w:r>
      <w:r w:rsidRPr="008B7094">
        <w:t>t, Claim</w:t>
      </w:r>
      <w:r w:rsidR="0003311D">
        <w:t xml:space="preserve"> </w:t>
      </w:r>
      <w:r w:rsidRPr="008B7094">
        <w:t>AOP</w:t>
      </w:r>
      <w:r w:rsidR="0003311D">
        <w:t xml:space="preserve"> </w:t>
      </w:r>
      <w:r w:rsidRPr="008B7094">
        <w:t>Comment, Case</w:t>
      </w:r>
      <w:r w:rsidR="0003311D">
        <w:t xml:space="preserve"> </w:t>
      </w:r>
      <w:r w:rsidRPr="008B7094">
        <w:t>Status, Case</w:t>
      </w:r>
      <w:r w:rsidR="0003311D">
        <w:t xml:space="preserve"> </w:t>
      </w:r>
      <w:r w:rsidRPr="008B7094">
        <w:t>Sub</w:t>
      </w:r>
      <w:r w:rsidR="000E39CF">
        <w:t>-</w:t>
      </w:r>
      <w:r w:rsidRPr="008B7094">
        <w:t>Status, Approved</w:t>
      </w:r>
      <w:r w:rsidR="0003311D">
        <w:t xml:space="preserve"> </w:t>
      </w:r>
      <w:r w:rsidR="000E39CF">
        <w:t>S</w:t>
      </w:r>
      <w:r w:rsidRPr="008B7094">
        <w:t>tyle, ADP</w:t>
      </w:r>
      <w:r w:rsidR="0003311D">
        <w:t xml:space="preserve"> </w:t>
      </w:r>
      <w:r w:rsidRPr="008B7094">
        <w:t>Code, Claim</w:t>
      </w:r>
      <w:r w:rsidR="0003311D">
        <w:t xml:space="preserve"> </w:t>
      </w:r>
      <w:r w:rsidRPr="008B7094">
        <w:t>Pended</w:t>
      </w:r>
      <w:r w:rsidR="0003311D">
        <w:t xml:space="preserve"> </w:t>
      </w:r>
      <w:r w:rsidRPr="008B7094">
        <w:t>Date, Damage</w:t>
      </w:r>
      <w:r w:rsidR="0003311D">
        <w:t xml:space="preserve"> </w:t>
      </w:r>
      <w:r w:rsidRPr="008B7094">
        <w:t>Escrow, Serv</w:t>
      </w:r>
      <w:r w:rsidR="000E39CF">
        <w:t>icer</w:t>
      </w:r>
      <w:r w:rsidR="0003311D">
        <w:t xml:space="preserve"> </w:t>
      </w:r>
      <w:r w:rsidRPr="008B7094">
        <w:t>when</w:t>
      </w:r>
      <w:r w:rsidR="0003311D">
        <w:t xml:space="preserve"> </w:t>
      </w:r>
      <w:r w:rsidRPr="008B7094">
        <w:t>Claim</w:t>
      </w:r>
      <w:r w:rsidR="0003311D">
        <w:t xml:space="preserve"> </w:t>
      </w:r>
      <w:r w:rsidRPr="008B7094">
        <w:t>Paid, Inv</w:t>
      </w:r>
      <w:r w:rsidR="000E39CF">
        <w:t>estor</w:t>
      </w:r>
      <w:r w:rsidR="0003311D">
        <w:t xml:space="preserve"> </w:t>
      </w:r>
      <w:r w:rsidRPr="008B7094">
        <w:t>when</w:t>
      </w:r>
      <w:r w:rsidR="0003311D">
        <w:t xml:space="preserve"> </w:t>
      </w:r>
      <w:r w:rsidRPr="008B7094">
        <w:t>Claim</w:t>
      </w:r>
      <w:r w:rsidR="0003311D">
        <w:t xml:space="preserve"> </w:t>
      </w:r>
      <w:r w:rsidRPr="008B7094">
        <w:t>Paid, Responsible</w:t>
      </w:r>
      <w:r w:rsidR="0003311D">
        <w:t xml:space="preserve"> </w:t>
      </w:r>
      <w:r w:rsidRPr="008B7094">
        <w:t>Party, Is</w:t>
      </w:r>
      <w:r w:rsidR="0003311D">
        <w:t xml:space="preserve"> </w:t>
      </w:r>
      <w:r w:rsidRPr="008B7094">
        <w:t>Subsequent</w:t>
      </w:r>
      <w:r w:rsidR="0003311D">
        <w:t xml:space="preserve"> </w:t>
      </w:r>
      <w:r w:rsidRPr="008B7094">
        <w:t>CT24, Previous</w:t>
      </w:r>
      <w:r w:rsidR="0003311D">
        <w:t xml:space="preserve"> </w:t>
      </w:r>
      <w:r w:rsidRPr="008B7094">
        <w:t>UPB</w:t>
      </w:r>
      <w:r w:rsidR="0003311D">
        <w:t xml:space="preserve"> </w:t>
      </w:r>
      <w:r w:rsidRPr="008B7094">
        <w:t>D</w:t>
      </w:r>
      <w:r w:rsidR="000E39CF">
        <w:t xml:space="preserve">ebenture </w:t>
      </w:r>
      <w:r w:rsidRPr="008B7094">
        <w:t>I</w:t>
      </w:r>
      <w:r w:rsidR="000E39CF">
        <w:t>nterest</w:t>
      </w:r>
      <w:r w:rsidRPr="008B7094">
        <w:t>, Previous</w:t>
      </w:r>
      <w:r w:rsidR="0003311D">
        <w:t xml:space="preserve"> </w:t>
      </w:r>
      <w:r w:rsidRPr="008B7094">
        <w:t>Expenses</w:t>
      </w:r>
      <w:r w:rsidR="0003311D">
        <w:t xml:space="preserve"> </w:t>
      </w:r>
      <w:r w:rsidRPr="008B7094">
        <w:t>D</w:t>
      </w:r>
      <w:r w:rsidR="000E39CF">
        <w:t>ebenture Interest</w:t>
      </w:r>
      <w:r w:rsidRPr="008B7094">
        <w:t>, Previous</w:t>
      </w:r>
      <w:r w:rsidR="0003311D">
        <w:t xml:space="preserve"> </w:t>
      </w:r>
      <w:r w:rsidRPr="008B7094">
        <w:t>Block</w:t>
      </w:r>
      <w:r w:rsidR="0003311D">
        <w:t xml:space="preserve"> </w:t>
      </w:r>
      <w:r w:rsidRPr="008B7094">
        <w:t>121C, Block</w:t>
      </w:r>
      <w:r w:rsidR="0003311D">
        <w:t xml:space="preserve"> </w:t>
      </w:r>
      <w:r w:rsidRPr="008B7094">
        <w:t>408</w:t>
      </w:r>
      <w:r w:rsidR="0003311D">
        <w:t xml:space="preserve"> </w:t>
      </w:r>
      <w:r w:rsidRPr="008B7094">
        <w:t>D</w:t>
      </w:r>
      <w:r w:rsidR="000E39CF">
        <w:t>ebenture Interest</w:t>
      </w:r>
      <w:r w:rsidRPr="008B7094">
        <w:t>, Over</w:t>
      </w:r>
      <w:r w:rsidR="0003311D">
        <w:t xml:space="preserve"> </w:t>
      </w:r>
      <w:r w:rsidRPr="008B7094">
        <w:t>Claim</w:t>
      </w:r>
      <w:r w:rsidR="0003311D">
        <w:t xml:space="preserve"> </w:t>
      </w:r>
      <w:r w:rsidRPr="008B7094">
        <w:t>D</w:t>
      </w:r>
      <w:r w:rsidR="000E39CF">
        <w:t>ebenture Interest</w:t>
      </w:r>
      <w:r w:rsidRPr="008B7094">
        <w:t>, Recalculated</w:t>
      </w:r>
      <w:r w:rsidR="0003311D">
        <w:t xml:space="preserve"> </w:t>
      </w:r>
      <w:r w:rsidRPr="008B7094">
        <w:t>UPB</w:t>
      </w:r>
      <w:r w:rsidR="0003311D">
        <w:t xml:space="preserve"> </w:t>
      </w:r>
      <w:r w:rsidRPr="008B7094">
        <w:t>D</w:t>
      </w:r>
      <w:r w:rsidR="000E39CF">
        <w:t>ebenture Interest</w:t>
      </w:r>
      <w:r w:rsidRPr="008B7094">
        <w:t>, Recalculated</w:t>
      </w:r>
      <w:r w:rsidR="0003311D">
        <w:t xml:space="preserve"> </w:t>
      </w:r>
      <w:r w:rsidRPr="008B7094">
        <w:t>Expenses</w:t>
      </w:r>
      <w:r w:rsidR="0003311D">
        <w:t xml:space="preserve"> </w:t>
      </w:r>
      <w:r w:rsidRPr="008B7094">
        <w:t>D</w:t>
      </w:r>
      <w:r w:rsidR="000E39CF">
        <w:t>ebenture Interest</w:t>
      </w:r>
      <w:r w:rsidRPr="008B7094">
        <w:t>, Block</w:t>
      </w:r>
      <w:r w:rsidR="0003311D">
        <w:t xml:space="preserve"> </w:t>
      </w:r>
      <w:r w:rsidRPr="008B7094">
        <w:t>121C, D</w:t>
      </w:r>
      <w:r w:rsidR="000E39CF">
        <w:t>ebenture Interest</w:t>
      </w:r>
      <w:r w:rsidR="0003311D">
        <w:t xml:space="preserve"> </w:t>
      </w:r>
      <w:r w:rsidRPr="008B7094">
        <w:t>Date</w:t>
      </w:r>
      <w:r w:rsidR="0003311D">
        <w:t xml:space="preserve"> </w:t>
      </w:r>
      <w:r w:rsidRPr="008B7094">
        <w:t>Change</w:t>
      </w:r>
      <w:r w:rsidR="0003311D">
        <w:t xml:space="preserve"> </w:t>
      </w:r>
      <w:r w:rsidRPr="008B7094">
        <w:t>Reason, New</w:t>
      </w:r>
      <w:r w:rsidR="0003311D">
        <w:t xml:space="preserve"> </w:t>
      </w:r>
      <w:r w:rsidRPr="008B7094">
        <w:t>D</w:t>
      </w:r>
      <w:r w:rsidR="000E39CF">
        <w:t>ebenture Interest</w:t>
      </w:r>
      <w:r w:rsidR="0003311D">
        <w:t xml:space="preserve"> </w:t>
      </w:r>
      <w:r w:rsidRPr="008B7094">
        <w:t>End</w:t>
      </w:r>
      <w:r w:rsidR="0003311D">
        <w:t xml:space="preserve"> </w:t>
      </w:r>
      <w:r w:rsidRPr="008B7094">
        <w:t>Date</w:t>
      </w:r>
      <w:r w:rsidR="0003311D">
        <w:t xml:space="preserve">   </w:t>
      </w:r>
      <w:r w:rsidRPr="008B7094">
        <w:t>Curtailment</w:t>
      </w:r>
      <w:r w:rsidR="0003311D">
        <w:t xml:space="preserve"> </w:t>
      </w:r>
      <w:r w:rsidRPr="008B7094">
        <w:t>Date, Third</w:t>
      </w:r>
      <w:r w:rsidR="0003311D">
        <w:t xml:space="preserve"> </w:t>
      </w:r>
      <w:r w:rsidRPr="008B7094">
        <w:t>Party</w:t>
      </w:r>
      <w:r w:rsidR="0003311D">
        <w:t xml:space="preserve"> </w:t>
      </w:r>
      <w:r w:rsidRPr="008B7094">
        <w:t>Sale, HUD</w:t>
      </w:r>
      <w:r w:rsidR="0003311D">
        <w:t xml:space="preserve"> </w:t>
      </w:r>
      <w:r w:rsidRPr="008B7094">
        <w:t>Approved</w:t>
      </w:r>
      <w:r w:rsidR="0003311D">
        <w:t xml:space="preserve"> </w:t>
      </w:r>
      <w:r w:rsidRPr="008B7094">
        <w:t>Variance, Extended</w:t>
      </w:r>
      <w:r w:rsidR="0003311D">
        <w:t xml:space="preserve"> </w:t>
      </w:r>
      <w:r w:rsidRPr="008B7094">
        <w:t>Curtailment, Claim</w:t>
      </w:r>
      <w:r w:rsidR="0003311D">
        <w:t xml:space="preserve"> </w:t>
      </w:r>
      <w:r w:rsidRPr="008B7094">
        <w:t>Default</w:t>
      </w:r>
      <w:r w:rsidR="0003311D">
        <w:t xml:space="preserve"> </w:t>
      </w:r>
      <w:r w:rsidRPr="008B7094">
        <w:t>Reason, DIL</w:t>
      </w:r>
      <w:r w:rsidR="0003311D">
        <w:t xml:space="preserve"> </w:t>
      </w:r>
      <w:r w:rsidRPr="008B7094">
        <w:t>Agreement</w:t>
      </w:r>
      <w:r w:rsidR="0003311D">
        <w:t xml:space="preserve"> </w:t>
      </w:r>
      <w:r w:rsidRPr="008B7094">
        <w:t>Date</w:t>
      </w:r>
      <w:r w:rsidR="00226F73">
        <w:t>, Loan Balance, and Endorse Date</w:t>
      </w:r>
      <w:r>
        <w:t xml:space="preserve">. </w:t>
      </w:r>
    </w:p>
    <w:p w14:paraId="49F81F5D" w14:textId="62B7204B" w:rsidR="003B0472" w:rsidRDefault="003B0472" w:rsidP="00876E21">
      <w:pPr>
        <w:pStyle w:val="Heading3"/>
        <w:ind w:left="1080" w:hanging="1080"/>
        <w:jc w:val="both"/>
      </w:pPr>
      <w:bookmarkStart w:id="5269" w:name="_Toc230163610"/>
      <w:bookmarkStart w:id="5270" w:name="_Toc11335026"/>
      <w:bookmarkStart w:id="5271" w:name="_Toc74052265"/>
      <w:bookmarkStart w:id="5272" w:name="_Toc90643649"/>
      <w:r>
        <w:t>Complete Date Changes</w:t>
      </w:r>
      <w:r w:rsidR="0060667B">
        <w:t xml:space="preserve"> Report</w:t>
      </w:r>
      <w:bookmarkEnd w:id="5269"/>
    </w:p>
    <w:p w14:paraId="362B493E" w14:textId="7C9996CE" w:rsidR="0074469C" w:rsidRPr="0074469C" w:rsidRDefault="0074469C" w:rsidP="0074469C">
      <w:pPr>
        <w:pStyle w:val="BodyText"/>
        <w:rPr>
          <w:lang w:bidi="ar-SA"/>
        </w:rPr>
      </w:pPr>
      <w:r w:rsidRPr="00FA6854">
        <w:t xml:space="preserve">The </w:t>
      </w:r>
      <w:r>
        <w:rPr>
          <w:lang w:bidi="ar-SA"/>
        </w:rPr>
        <w:t>Complete Date Changes</w:t>
      </w:r>
      <w:r w:rsidR="0060667B">
        <w:rPr>
          <w:lang w:bidi="ar-SA"/>
        </w:rPr>
        <w:t xml:space="preserve"> Report</w:t>
      </w:r>
      <w:r>
        <w:rPr>
          <w:lang w:bidi="ar-SA"/>
        </w:rPr>
        <w:t xml:space="preserve"> </w:t>
      </w:r>
      <w:r w:rsidR="00D034C7">
        <w:t xml:space="preserve">enables authorized users to obtain </w:t>
      </w:r>
      <w:r>
        <w:t xml:space="preserve"> </w:t>
      </w:r>
      <w:r w:rsidR="0060667B">
        <w:t>t</w:t>
      </w:r>
      <w:r>
        <w:t xml:space="preserve">wo data sets: </w:t>
      </w:r>
      <w:r>
        <w:rPr>
          <w:b/>
          <w:bCs w:val="0"/>
        </w:rPr>
        <w:t xml:space="preserve">Steps Audit </w:t>
      </w:r>
      <w:r>
        <w:t xml:space="preserve">and </w:t>
      </w:r>
      <w:r>
        <w:rPr>
          <w:b/>
          <w:bCs w:val="0"/>
        </w:rPr>
        <w:t>Servicing Fields Audit.</w:t>
      </w:r>
      <w:r>
        <w:t xml:space="preserve"> The </w:t>
      </w:r>
      <w:r>
        <w:rPr>
          <w:b/>
          <w:bCs w:val="0"/>
        </w:rPr>
        <w:t xml:space="preserve">Steps Audit </w:t>
      </w:r>
      <w:r>
        <w:t>includes changes on certain timeline step completion dates</w:t>
      </w:r>
      <w:r w:rsidRPr="00FA6854">
        <w:t>.</w:t>
      </w:r>
      <w:r>
        <w:t xml:space="preserve"> The </w:t>
      </w:r>
      <w:r>
        <w:rPr>
          <w:b/>
          <w:bCs w:val="0"/>
        </w:rPr>
        <w:t xml:space="preserve">Servicing Fields Audit </w:t>
      </w:r>
      <w:r>
        <w:t>includes changes to certain timeline servicing management fields.</w:t>
      </w:r>
      <w:r w:rsidRPr="00FA6854">
        <w:t xml:space="preserve"> This report will help the industry </w:t>
      </w:r>
      <w:r>
        <w:t xml:space="preserve">and HUD monitor changes to complete dates and servicing management dates.   </w:t>
      </w:r>
    </w:p>
    <w:p w14:paraId="0067F12B" w14:textId="46A9ABB5" w:rsidR="003B0472" w:rsidRDefault="003B0472" w:rsidP="0074469C">
      <w:pPr>
        <w:pStyle w:val="BodyText"/>
        <w:jc w:val="center"/>
      </w:pPr>
    </w:p>
    <w:p w14:paraId="49796AD5" w14:textId="438F28CC" w:rsidR="006E3443" w:rsidRDefault="006E3443" w:rsidP="0074469C">
      <w:pPr>
        <w:pStyle w:val="BodyText"/>
        <w:jc w:val="center"/>
      </w:pPr>
      <w:r>
        <w:rPr>
          <w:noProof/>
        </w:rPr>
        <w:drawing>
          <wp:inline distT="0" distB="0" distL="0" distR="0" wp14:anchorId="661CFA04" wp14:editId="677B1321">
            <wp:extent cx="4122777" cy="2712955"/>
            <wp:effectExtent l="19050" t="19050" r="11430" b="11430"/>
            <wp:docPr id="1537840137" name="Picture 1" descr="A screenshot of a survey&#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7840137" name="Picture 1" descr="A screenshot of a survey&#10;&#10;Description automatically generated with low confidence"/>
                    <pic:cNvPicPr/>
                  </pic:nvPicPr>
                  <pic:blipFill>
                    <a:blip r:embed="rId538"/>
                    <a:stretch>
                      <a:fillRect/>
                    </a:stretch>
                  </pic:blipFill>
                  <pic:spPr>
                    <a:xfrm>
                      <a:off x="0" y="0"/>
                      <a:ext cx="4122777" cy="2712955"/>
                    </a:xfrm>
                    <a:prstGeom prst="rect">
                      <a:avLst/>
                    </a:prstGeom>
                    <a:ln w="19050">
                      <a:solidFill>
                        <a:srgbClr val="0070C0"/>
                      </a:solidFill>
                    </a:ln>
                  </pic:spPr>
                </pic:pic>
              </a:graphicData>
            </a:graphic>
          </wp:inline>
        </w:drawing>
      </w:r>
    </w:p>
    <w:p w14:paraId="4DAF7E8D" w14:textId="2AFDCBD9" w:rsidR="00060A7F" w:rsidRPr="00DD494F" w:rsidRDefault="00060A7F" w:rsidP="00DD494F">
      <w:pPr>
        <w:pStyle w:val="FigureCaption0"/>
      </w:pPr>
      <w:bookmarkStart w:id="5273" w:name="_Toc230164369"/>
      <w:r w:rsidRPr="00060A7F">
        <w:t xml:space="preserve">Figure </w:t>
      </w:r>
      <w:r w:rsidRPr="00DD494F">
        <w:fldChar w:fldCharType="begin"/>
      </w:r>
      <w:r w:rsidRPr="00060A7F">
        <w:instrText xml:space="preserve"> STYLEREF 1 \s </w:instrText>
      </w:r>
      <w:r w:rsidRPr="00DD494F">
        <w:fldChar w:fldCharType="separate"/>
      </w:r>
      <w:r w:rsidR="00942841">
        <w:rPr>
          <w:noProof/>
        </w:rPr>
        <w:t>9</w:t>
      </w:r>
      <w:r w:rsidRPr="00DD494F">
        <w:fldChar w:fldCharType="end"/>
      </w:r>
      <w:r w:rsidRPr="00060A7F">
        <w:noBreakHyphen/>
      </w:r>
      <w:r w:rsidRPr="00DD494F">
        <w:fldChar w:fldCharType="begin"/>
      </w:r>
      <w:r w:rsidRPr="00060A7F">
        <w:instrText xml:space="preserve"> SEQ Figure \* ARABIC \s 1 </w:instrText>
      </w:r>
      <w:r w:rsidRPr="00DD494F">
        <w:fldChar w:fldCharType="separate"/>
      </w:r>
      <w:r w:rsidR="00942841">
        <w:rPr>
          <w:noProof/>
        </w:rPr>
        <w:t>54</w:t>
      </w:r>
      <w:r w:rsidRPr="00DD494F">
        <w:fldChar w:fldCharType="end"/>
      </w:r>
      <w:r w:rsidRPr="00060A7F">
        <w:t>: Complete Date Changes Report</w:t>
      </w:r>
      <w:bookmarkEnd w:id="5273"/>
      <w:r w:rsidRPr="00060A7F">
        <w:t xml:space="preserve"> </w:t>
      </w:r>
    </w:p>
    <w:p w14:paraId="577EA246" w14:textId="77777777" w:rsidR="0074469C" w:rsidRPr="00A207B9" w:rsidRDefault="0074469C" w:rsidP="0074469C">
      <w:pPr>
        <w:pStyle w:val="BodyText"/>
      </w:pPr>
      <w:r w:rsidRPr="00A207B9">
        <w:t>To generate this report:</w:t>
      </w:r>
    </w:p>
    <w:p w14:paraId="3024474D" w14:textId="77777777" w:rsidR="0074469C" w:rsidRPr="00A207B9" w:rsidRDefault="0074469C" w:rsidP="006C3C3F">
      <w:pPr>
        <w:pStyle w:val="OrderedList"/>
        <w:numPr>
          <w:ilvl w:val="0"/>
          <w:numId w:val="387"/>
        </w:numPr>
        <w:jc w:val="both"/>
      </w:pPr>
      <w:r w:rsidRPr="00A207B9">
        <w:t xml:space="preserve">Click on the </w:t>
      </w:r>
      <w:r w:rsidRPr="009E081D">
        <w:rPr>
          <w:b/>
        </w:rPr>
        <w:t>report link</w:t>
      </w:r>
      <w:r w:rsidRPr="00A207B9">
        <w:t xml:space="preserve"> on the left menu and the report search screen will display.</w:t>
      </w:r>
    </w:p>
    <w:p w14:paraId="7AD00FB7" w14:textId="336D90E5" w:rsidR="0074469C" w:rsidRPr="00A207B9" w:rsidRDefault="0074469C" w:rsidP="006C3C3F">
      <w:pPr>
        <w:pStyle w:val="OrderedList"/>
        <w:numPr>
          <w:ilvl w:val="0"/>
          <w:numId w:val="387"/>
        </w:numPr>
        <w:jc w:val="both"/>
      </w:pPr>
      <w:r>
        <w:t xml:space="preserve">Enter filters as desired </w:t>
      </w:r>
    </w:p>
    <w:p w14:paraId="1AF7C8E8" w14:textId="77777777" w:rsidR="0074469C" w:rsidRPr="00A207B9" w:rsidRDefault="0074469C" w:rsidP="006C3C3F">
      <w:pPr>
        <w:pStyle w:val="OrderedList"/>
        <w:numPr>
          <w:ilvl w:val="0"/>
          <w:numId w:val="387"/>
        </w:numPr>
        <w:jc w:val="both"/>
      </w:pPr>
      <w:r w:rsidRPr="00A207B9">
        <w:t>To narrow the results of your report, you can filter by:</w:t>
      </w:r>
    </w:p>
    <w:p w14:paraId="2EE335A3" w14:textId="77777777" w:rsidR="0074469C" w:rsidRPr="00A207B9" w:rsidRDefault="0074469C" w:rsidP="0074469C">
      <w:pPr>
        <w:pStyle w:val="UnorderedListIndent"/>
        <w:jc w:val="both"/>
      </w:pPr>
      <w:r w:rsidRPr="00A207B9">
        <w:t>FHA Case #</w:t>
      </w:r>
    </w:p>
    <w:p w14:paraId="5D8D8162" w14:textId="0BB3E7F0" w:rsidR="0074469C" w:rsidRDefault="0074469C" w:rsidP="0074469C">
      <w:pPr>
        <w:pStyle w:val="UnorderedListIndent"/>
        <w:jc w:val="both"/>
      </w:pPr>
      <w:r>
        <w:t xml:space="preserve">Servicing Type (for </w:t>
      </w:r>
      <w:r w:rsidRPr="0074469C">
        <w:rPr>
          <w:b/>
          <w:bCs/>
        </w:rPr>
        <w:t>Steps Audit</w:t>
      </w:r>
      <w:r>
        <w:t xml:space="preserve"> only)</w:t>
      </w:r>
    </w:p>
    <w:p w14:paraId="3E57A455" w14:textId="77777777" w:rsidR="0074469C" w:rsidRDefault="0074469C" w:rsidP="0074469C">
      <w:pPr>
        <w:pStyle w:val="UnorderedListIndent"/>
        <w:jc w:val="both"/>
      </w:pPr>
      <w:r>
        <w:t xml:space="preserve">Servicing Step (for </w:t>
      </w:r>
      <w:r w:rsidRPr="002B3F2C">
        <w:rPr>
          <w:b/>
          <w:bCs/>
        </w:rPr>
        <w:t>Steps Audit</w:t>
      </w:r>
      <w:r>
        <w:t xml:space="preserve"> only)</w:t>
      </w:r>
    </w:p>
    <w:p w14:paraId="18A97E45" w14:textId="26197586" w:rsidR="0074469C" w:rsidRPr="00A207B9" w:rsidRDefault="0074469C" w:rsidP="0074469C">
      <w:pPr>
        <w:pStyle w:val="UnorderedListIndent"/>
        <w:jc w:val="both"/>
      </w:pPr>
      <w:r>
        <w:t xml:space="preserve">Audit Type (for </w:t>
      </w:r>
      <w:r>
        <w:rPr>
          <w:b/>
          <w:bCs/>
        </w:rPr>
        <w:t>Servicing Fields Audit</w:t>
      </w:r>
      <w:r>
        <w:t xml:space="preserve"> only</w:t>
      </w:r>
      <w:r w:rsidR="0060667B">
        <w:t>)</w:t>
      </w:r>
    </w:p>
    <w:p w14:paraId="623DF1D3" w14:textId="29B8EB00" w:rsidR="0074469C" w:rsidRDefault="0074469C" w:rsidP="0074469C">
      <w:pPr>
        <w:pStyle w:val="UnorderedListIndent"/>
        <w:jc w:val="both"/>
      </w:pPr>
      <w:r>
        <w:t>Lender Name</w:t>
      </w:r>
    </w:p>
    <w:p w14:paraId="361C262F" w14:textId="01082AAC" w:rsidR="0074469C" w:rsidRDefault="0074469C" w:rsidP="0074469C">
      <w:pPr>
        <w:pStyle w:val="UnorderedListIndent"/>
        <w:jc w:val="both"/>
      </w:pPr>
      <w:r>
        <w:t>Servicer Name</w:t>
      </w:r>
    </w:p>
    <w:p w14:paraId="3159B1EC" w14:textId="4D52E76C" w:rsidR="0074469C" w:rsidRDefault="0074469C" w:rsidP="0074469C">
      <w:pPr>
        <w:pStyle w:val="UnorderedListIndent"/>
        <w:jc w:val="both"/>
      </w:pPr>
      <w:r>
        <w:t>Investor Name</w:t>
      </w:r>
    </w:p>
    <w:p w14:paraId="0084F580" w14:textId="09053D9C" w:rsidR="0074469C" w:rsidRPr="00A207B9" w:rsidRDefault="0074469C" w:rsidP="0074469C">
      <w:pPr>
        <w:pStyle w:val="UnorderedListIndent"/>
        <w:jc w:val="both"/>
      </w:pPr>
      <w:r>
        <w:t>Changed Date range</w:t>
      </w:r>
    </w:p>
    <w:p w14:paraId="7D732449" w14:textId="2B3B455D" w:rsidR="0074469C" w:rsidRPr="00A207B9" w:rsidRDefault="0074469C" w:rsidP="006C3C3F">
      <w:pPr>
        <w:pStyle w:val="OrderedList"/>
        <w:numPr>
          <w:ilvl w:val="0"/>
          <w:numId w:val="387"/>
        </w:numPr>
        <w:jc w:val="both"/>
      </w:pPr>
      <w:r w:rsidRPr="00A207B9">
        <w:t xml:space="preserve">Click the </w:t>
      </w:r>
      <w:r w:rsidRPr="00A207B9">
        <w:rPr>
          <w:b/>
        </w:rPr>
        <w:t xml:space="preserve">Execute </w:t>
      </w:r>
      <w:r>
        <w:rPr>
          <w:b/>
        </w:rPr>
        <w:t>CSV</w:t>
      </w:r>
      <w:r w:rsidRPr="00A207B9">
        <w:t xml:space="preserve"> link</w:t>
      </w:r>
      <w:r>
        <w:t xml:space="preserve"> for the report you wish to retrieve.</w:t>
      </w:r>
    </w:p>
    <w:p w14:paraId="5AA611B6" w14:textId="18AF2626" w:rsidR="0074469C" w:rsidRDefault="00C64BA1" w:rsidP="009F5978">
      <w:pPr>
        <w:pStyle w:val="BodyText"/>
        <w:jc w:val="left"/>
      </w:pPr>
      <w:r w:rsidRPr="00C64BA1">
        <w:rPr>
          <w:rFonts w:asciiTheme="majorHAnsi" w:hAnsiTheme="majorHAnsi"/>
        </w:rPr>
        <w:t xml:space="preserve">The following results are </w:t>
      </w:r>
      <w:r w:rsidR="00C55CCE" w:rsidRPr="00C64BA1">
        <w:rPr>
          <w:rFonts w:asciiTheme="majorHAnsi" w:hAnsiTheme="majorHAnsi"/>
        </w:rPr>
        <w:t>displayed</w:t>
      </w:r>
      <w:r w:rsidR="00C55CCE">
        <w:rPr>
          <w:rFonts w:asciiTheme="majorHAnsi" w:hAnsiTheme="majorHAnsi"/>
        </w:rPr>
        <w:t xml:space="preserve"> </w:t>
      </w:r>
      <w:r w:rsidR="00901B6A">
        <w:t>f</w:t>
      </w:r>
      <w:r w:rsidR="0074469C" w:rsidRPr="00A207B9">
        <w:t xml:space="preserve">or the </w:t>
      </w:r>
      <w:r w:rsidR="0074469C">
        <w:rPr>
          <w:b/>
          <w:bCs w:val="0"/>
        </w:rPr>
        <w:t>Steps Audit</w:t>
      </w:r>
      <w:r w:rsidR="00901B6A">
        <w:t>:</w:t>
      </w:r>
    </w:p>
    <w:p w14:paraId="4B619B13" w14:textId="37CBB9D4" w:rsidR="0074469C" w:rsidRDefault="009F5978" w:rsidP="009F5978">
      <w:pPr>
        <w:pStyle w:val="BodyText"/>
        <w:jc w:val="left"/>
      </w:pPr>
      <w:r w:rsidRPr="009F5978">
        <w:t>FHA</w:t>
      </w:r>
      <w:r w:rsidR="0060667B">
        <w:t xml:space="preserve"> </w:t>
      </w:r>
      <w:r w:rsidRPr="009F5978">
        <w:t>Case</w:t>
      </w:r>
      <w:r w:rsidR="0060667B">
        <w:t xml:space="preserve"> </w:t>
      </w:r>
      <w:r w:rsidRPr="009F5978">
        <w:t>N</w:t>
      </w:r>
      <w:r w:rsidR="0060667B">
        <w:t>o</w:t>
      </w:r>
      <w:r w:rsidRPr="009F5978">
        <w:tab/>
      </w:r>
      <w:r>
        <w:t xml:space="preserve">, </w:t>
      </w:r>
      <w:r w:rsidRPr="009F5978">
        <w:t>Servicing</w:t>
      </w:r>
      <w:r w:rsidR="0060667B">
        <w:t xml:space="preserve"> </w:t>
      </w:r>
      <w:r w:rsidRPr="009F5978">
        <w:t>Type</w:t>
      </w:r>
      <w:r>
        <w:t xml:space="preserve">, </w:t>
      </w:r>
      <w:r w:rsidRPr="009F5978">
        <w:t>Step</w:t>
      </w:r>
      <w:r>
        <w:t xml:space="preserve">, </w:t>
      </w:r>
      <w:r w:rsidRPr="009F5978">
        <w:tab/>
      </w:r>
      <w:r w:rsidRPr="009F5978">
        <w:tab/>
        <w:t>Original</w:t>
      </w:r>
      <w:r w:rsidR="0060667B">
        <w:t xml:space="preserve"> </w:t>
      </w:r>
      <w:r w:rsidRPr="009F5978">
        <w:t>Value</w:t>
      </w:r>
      <w:r>
        <w:t xml:space="preserve">, </w:t>
      </w:r>
      <w:r w:rsidRPr="009F5978">
        <w:tab/>
        <w:t>New</w:t>
      </w:r>
      <w:r w:rsidR="0060667B">
        <w:t xml:space="preserve"> </w:t>
      </w:r>
      <w:r w:rsidRPr="009F5978">
        <w:t>Value</w:t>
      </w:r>
      <w:r>
        <w:t xml:space="preserve">, </w:t>
      </w:r>
      <w:r w:rsidRPr="009F5978">
        <w:tab/>
        <w:t>Servicer</w:t>
      </w:r>
      <w:r w:rsidR="0060667B">
        <w:t xml:space="preserve"> </w:t>
      </w:r>
      <w:r w:rsidRPr="009F5978">
        <w:t>Name</w:t>
      </w:r>
      <w:r>
        <w:t xml:space="preserve">, </w:t>
      </w:r>
      <w:r w:rsidRPr="009F5978">
        <w:tab/>
        <w:t>Investor</w:t>
      </w:r>
      <w:r w:rsidR="0060667B">
        <w:t xml:space="preserve"> </w:t>
      </w:r>
      <w:r w:rsidRPr="009F5978">
        <w:t>Name</w:t>
      </w:r>
      <w:r>
        <w:t xml:space="preserve">, </w:t>
      </w:r>
      <w:r w:rsidRPr="009F5978">
        <w:tab/>
        <w:t>Lender</w:t>
      </w:r>
      <w:r w:rsidR="0060667B">
        <w:t xml:space="preserve"> </w:t>
      </w:r>
      <w:r w:rsidRPr="009F5978">
        <w:t>Name</w:t>
      </w:r>
      <w:r w:rsidRPr="009F5978">
        <w:tab/>
      </w:r>
      <w:r>
        <w:t xml:space="preserve">, </w:t>
      </w:r>
      <w:r w:rsidRPr="009F5978">
        <w:t>Changed</w:t>
      </w:r>
      <w:r w:rsidR="0060667B">
        <w:t xml:space="preserve"> D</w:t>
      </w:r>
      <w:r w:rsidRPr="009F5978">
        <w:t>ate</w:t>
      </w:r>
      <w:r>
        <w:t xml:space="preserve">, and </w:t>
      </w:r>
      <w:r w:rsidRPr="009F5978">
        <w:tab/>
        <w:t>Changed</w:t>
      </w:r>
      <w:r w:rsidR="0060667B">
        <w:t xml:space="preserve"> </w:t>
      </w:r>
      <w:r w:rsidRPr="009F5978">
        <w:t>By</w:t>
      </w:r>
    </w:p>
    <w:p w14:paraId="43E53E7A" w14:textId="7ED19FA5" w:rsidR="0074469C" w:rsidRDefault="00D034C7" w:rsidP="009F5978">
      <w:pPr>
        <w:pStyle w:val="BodyText"/>
        <w:jc w:val="left"/>
      </w:pPr>
      <w:r>
        <w:t>The following results are displayed f</w:t>
      </w:r>
      <w:r w:rsidR="0074469C" w:rsidRPr="00A207B9">
        <w:t xml:space="preserve">or the </w:t>
      </w:r>
      <w:r w:rsidR="0074469C">
        <w:rPr>
          <w:b/>
          <w:bCs w:val="0"/>
        </w:rPr>
        <w:t>Servicing Fields Audit</w:t>
      </w:r>
      <w:r w:rsidR="009F5978">
        <w:t xml:space="preserve">: </w:t>
      </w:r>
    </w:p>
    <w:p w14:paraId="4F4F5528" w14:textId="316FE037" w:rsidR="009F5978" w:rsidRPr="003B0472" w:rsidRDefault="009F5978" w:rsidP="009F5978">
      <w:pPr>
        <w:pStyle w:val="BodyText"/>
        <w:jc w:val="left"/>
      </w:pPr>
      <w:r w:rsidRPr="009F5978">
        <w:t>FHA</w:t>
      </w:r>
      <w:r w:rsidR="0060667B">
        <w:t xml:space="preserve"> </w:t>
      </w:r>
      <w:r w:rsidRPr="009F5978">
        <w:t>Case</w:t>
      </w:r>
      <w:r w:rsidR="0060667B">
        <w:t xml:space="preserve"> </w:t>
      </w:r>
      <w:r w:rsidRPr="009F5978">
        <w:t>N</w:t>
      </w:r>
      <w:r w:rsidR="0060667B">
        <w:t>o</w:t>
      </w:r>
      <w:r w:rsidRPr="009F5978">
        <w:tab/>
      </w:r>
      <w:r>
        <w:t>, Audit</w:t>
      </w:r>
      <w:r w:rsidR="0060667B">
        <w:t xml:space="preserve"> </w:t>
      </w:r>
      <w:r w:rsidRPr="009F5978">
        <w:t>Type</w:t>
      </w:r>
      <w:r>
        <w:t xml:space="preserve">, </w:t>
      </w:r>
      <w:r w:rsidRPr="009F5978">
        <w:tab/>
      </w:r>
      <w:r w:rsidRPr="009F5978">
        <w:tab/>
        <w:t>Original</w:t>
      </w:r>
      <w:r w:rsidR="0060667B">
        <w:t xml:space="preserve"> </w:t>
      </w:r>
      <w:r w:rsidRPr="009F5978">
        <w:t>Value</w:t>
      </w:r>
      <w:r>
        <w:t xml:space="preserve">, </w:t>
      </w:r>
      <w:r w:rsidRPr="009F5978">
        <w:tab/>
        <w:t>New</w:t>
      </w:r>
      <w:r w:rsidR="0060667B">
        <w:t xml:space="preserve"> </w:t>
      </w:r>
      <w:r w:rsidRPr="009F5978">
        <w:t>Value</w:t>
      </w:r>
      <w:r>
        <w:t xml:space="preserve">, </w:t>
      </w:r>
      <w:r w:rsidRPr="009F5978">
        <w:tab/>
        <w:t>Servicer</w:t>
      </w:r>
      <w:r w:rsidR="0060667B">
        <w:t xml:space="preserve"> </w:t>
      </w:r>
      <w:r w:rsidRPr="009F5978">
        <w:t>Name</w:t>
      </w:r>
      <w:r>
        <w:t xml:space="preserve">, </w:t>
      </w:r>
      <w:r w:rsidRPr="009F5978">
        <w:tab/>
        <w:t>Investor</w:t>
      </w:r>
      <w:r w:rsidR="0060667B">
        <w:t xml:space="preserve"> </w:t>
      </w:r>
      <w:r w:rsidRPr="009F5978">
        <w:t>Name</w:t>
      </w:r>
      <w:r>
        <w:t xml:space="preserve">, </w:t>
      </w:r>
      <w:r w:rsidRPr="009F5978">
        <w:tab/>
        <w:t>Lender</w:t>
      </w:r>
      <w:r w:rsidR="0060667B">
        <w:t xml:space="preserve"> </w:t>
      </w:r>
      <w:r w:rsidRPr="009F5978">
        <w:t>Name</w:t>
      </w:r>
      <w:r w:rsidRPr="009F5978">
        <w:tab/>
      </w:r>
      <w:r>
        <w:t xml:space="preserve">, </w:t>
      </w:r>
      <w:r w:rsidRPr="009F5978">
        <w:t>Changed</w:t>
      </w:r>
      <w:r w:rsidR="0060667B">
        <w:t xml:space="preserve"> D</w:t>
      </w:r>
      <w:r w:rsidRPr="009F5978">
        <w:t>ate</w:t>
      </w:r>
      <w:r>
        <w:t xml:space="preserve">, </w:t>
      </w:r>
      <w:r w:rsidRPr="009F5978">
        <w:tab/>
      </w:r>
      <w:r>
        <w:t xml:space="preserve">and </w:t>
      </w:r>
      <w:r w:rsidRPr="009F5978">
        <w:t>Changed</w:t>
      </w:r>
      <w:r w:rsidR="0060667B">
        <w:t xml:space="preserve"> </w:t>
      </w:r>
      <w:r w:rsidRPr="009F5978">
        <w:t>By</w:t>
      </w:r>
    </w:p>
    <w:p w14:paraId="19DC3A8B" w14:textId="5D98CCDD" w:rsidR="00AA1C6F" w:rsidRDefault="00AA1C6F" w:rsidP="00876E21">
      <w:pPr>
        <w:pStyle w:val="Heading3"/>
        <w:ind w:left="1080" w:hanging="1080"/>
        <w:jc w:val="both"/>
      </w:pPr>
      <w:bookmarkStart w:id="5274" w:name="_Toc230163611"/>
      <w:r>
        <w:t>Default Key Dates</w:t>
      </w:r>
      <w:bookmarkEnd w:id="5270"/>
      <w:bookmarkEnd w:id="5271"/>
      <w:bookmarkEnd w:id="5272"/>
      <w:r>
        <w:t xml:space="preserve"> </w:t>
      </w:r>
      <w:r w:rsidR="009B713E">
        <w:t>Report</w:t>
      </w:r>
      <w:bookmarkEnd w:id="5274"/>
      <w:r>
        <w:fldChar w:fldCharType="begin"/>
      </w:r>
      <w:r>
        <w:instrText xml:space="preserve"> XE "Default Key Dates</w:instrText>
      </w:r>
      <w:r w:rsidRPr="003A5792">
        <w:instrText xml:space="preserve"> Report</w:instrText>
      </w:r>
      <w:r>
        <w:instrText xml:space="preserve">" </w:instrText>
      </w:r>
      <w:r>
        <w:fldChar w:fldCharType="end"/>
      </w:r>
    </w:p>
    <w:p w14:paraId="1E9DEF2B" w14:textId="690968C7" w:rsidR="00AA1C6F" w:rsidRDefault="00AA1C6F" w:rsidP="00C9021D">
      <w:pPr>
        <w:pStyle w:val="BodyText"/>
      </w:pPr>
      <w:r w:rsidRPr="008C18DD">
        <w:t>The Default Key Dates Report</w:t>
      </w:r>
      <w:r w:rsidR="00D034C7">
        <w:t xml:space="preserve"> enables authorized users to</w:t>
      </w:r>
      <w:r w:rsidRPr="008C18DD">
        <w:t xml:space="preserve"> identify failed reporting events and confirm/reconcile reported events. It will assist with timely and accurate servicing activity reporting into HERMIT, resulting in bet</w:t>
      </w:r>
      <w:r>
        <w:t xml:space="preserve">ter quality reporting for HUD. </w:t>
      </w:r>
      <w:r w:rsidR="00FB269C" w:rsidRPr="000B435F">
        <w:rPr>
          <w:rFonts w:ascii="Times New Roman" w:eastAsia="Calibri" w:hAnsi="Times New Roman"/>
        </w:rPr>
        <w:t xml:space="preserve">If a servicer is </w:t>
      </w:r>
      <w:r w:rsidR="00043F6F">
        <w:rPr>
          <w:rFonts w:ascii="Times New Roman" w:eastAsia="Calibri" w:hAnsi="Times New Roman"/>
        </w:rPr>
        <w:t>selected</w:t>
      </w:r>
      <w:r w:rsidR="00FB269C" w:rsidRPr="000B435F">
        <w:rPr>
          <w:rFonts w:ascii="Times New Roman" w:eastAsia="Calibri" w:hAnsi="Times New Roman"/>
        </w:rPr>
        <w:t xml:space="preserve"> there are no date range restrictions</w:t>
      </w:r>
      <w:r w:rsidR="00FB269C">
        <w:rPr>
          <w:rFonts w:ascii="Times New Roman" w:eastAsia="Calibri" w:hAnsi="Times New Roman"/>
        </w:rPr>
        <w:t xml:space="preserve">.  </w:t>
      </w:r>
      <w:r w:rsidR="00FB269C" w:rsidRPr="000B435F">
        <w:rPr>
          <w:rFonts w:ascii="Times New Roman" w:eastAsia="Calibri" w:hAnsi="Times New Roman"/>
        </w:rPr>
        <w:t xml:space="preserve">If a servicer is not </w:t>
      </w:r>
      <w:r w:rsidR="00043F6F">
        <w:rPr>
          <w:rFonts w:ascii="Times New Roman" w:eastAsia="Calibri" w:hAnsi="Times New Roman"/>
        </w:rPr>
        <w:t>selected</w:t>
      </w:r>
      <w:r w:rsidR="00043F6F" w:rsidRPr="000B435F">
        <w:rPr>
          <w:rFonts w:ascii="Times New Roman" w:eastAsia="Calibri" w:hAnsi="Times New Roman"/>
        </w:rPr>
        <w:t xml:space="preserve"> </w:t>
      </w:r>
      <w:r w:rsidR="00FB269C" w:rsidRPr="000B435F">
        <w:rPr>
          <w:rFonts w:ascii="Times New Roman" w:eastAsia="Calibri" w:hAnsi="Times New Roman"/>
        </w:rPr>
        <w:t xml:space="preserve">(run for all servicers) then date range </w:t>
      </w:r>
      <w:r w:rsidR="00FB269C">
        <w:rPr>
          <w:rFonts w:ascii="Times New Roman" w:eastAsia="Calibri" w:hAnsi="Times New Roman"/>
        </w:rPr>
        <w:t xml:space="preserve">is </w:t>
      </w:r>
      <w:r w:rsidR="00FB269C" w:rsidRPr="000B435F">
        <w:rPr>
          <w:rFonts w:ascii="Times New Roman" w:eastAsia="Calibri" w:hAnsi="Times New Roman"/>
        </w:rPr>
        <w:t>restrict</w:t>
      </w:r>
      <w:r w:rsidR="00FB269C">
        <w:rPr>
          <w:rFonts w:ascii="Times New Roman" w:eastAsia="Calibri" w:hAnsi="Times New Roman"/>
        </w:rPr>
        <w:t>ed to 2 years.</w:t>
      </w:r>
    </w:p>
    <w:p w14:paraId="79774EB8" w14:textId="50019580" w:rsidR="006E3443" w:rsidRDefault="006E3443" w:rsidP="00AA1C6F">
      <w:pPr>
        <w:pStyle w:val="BodyText"/>
        <w:jc w:val="center"/>
      </w:pPr>
      <w:r>
        <w:rPr>
          <w:noProof/>
        </w:rPr>
        <w:drawing>
          <wp:inline distT="0" distB="0" distL="0" distR="0" wp14:anchorId="67D12870" wp14:editId="41C22A91">
            <wp:extent cx="4280807" cy="3055586"/>
            <wp:effectExtent l="19050" t="19050" r="24765" b="12065"/>
            <wp:docPr id="1675395961" name="Picture 1" descr="A picture containing text, screenshot, number, fo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5395961" name="Picture 1" descr="A picture containing text, screenshot, number, font&#10;&#10;Description automatically generated"/>
                    <pic:cNvPicPr/>
                  </pic:nvPicPr>
                  <pic:blipFill>
                    <a:blip r:embed="rId539"/>
                    <a:stretch>
                      <a:fillRect/>
                    </a:stretch>
                  </pic:blipFill>
                  <pic:spPr>
                    <a:xfrm>
                      <a:off x="0" y="0"/>
                      <a:ext cx="4286793" cy="3059859"/>
                    </a:xfrm>
                    <a:prstGeom prst="rect">
                      <a:avLst/>
                    </a:prstGeom>
                    <a:ln w="19050">
                      <a:solidFill>
                        <a:srgbClr val="0070C0"/>
                      </a:solidFill>
                    </a:ln>
                  </pic:spPr>
                </pic:pic>
              </a:graphicData>
            </a:graphic>
          </wp:inline>
        </w:drawing>
      </w:r>
    </w:p>
    <w:p w14:paraId="2BED1698" w14:textId="0E7EB566" w:rsidR="00AA1C6F" w:rsidRPr="00A207B9" w:rsidRDefault="00AA1C6F" w:rsidP="00AA1C6F">
      <w:pPr>
        <w:pStyle w:val="FigureCaption0"/>
      </w:pPr>
      <w:bookmarkStart w:id="5275" w:name="_Toc74053222"/>
      <w:bookmarkStart w:id="5276" w:name="_Toc90644604"/>
      <w:bookmarkStart w:id="5277" w:name="_Toc230164370"/>
      <w:r w:rsidRPr="00A207B9">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Pr="00A207B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55</w:t>
      </w:r>
      <w:r w:rsidR="00764635">
        <w:rPr>
          <w:noProof/>
        </w:rPr>
        <w:fldChar w:fldCharType="end"/>
      </w:r>
      <w:r w:rsidR="00D73E6B">
        <w:t xml:space="preserve">: Default Key Dates </w:t>
      </w:r>
      <w:r w:rsidRPr="00A207B9">
        <w:t>Report</w:t>
      </w:r>
      <w:bookmarkEnd w:id="5275"/>
      <w:bookmarkEnd w:id="5276"/>
      <w:bookmarkEnd w:id="5277"/>
      <w:r w:rsidRPr="00A207B9">
        <w:t xml:space="preserve"> </w:t>
      </w:r>
    </w:p>
    <w:p w14:paraId="4188941E" w14:textId="77777777" w:rsidR="00AA1C6F" w:rsidRPr="00CD355E" w:rsidRDefault="00AA1C6F" w:rsidP="00AA1C6F">
      <w:pPr>
        <w:pStyle w:val="BodyText"/>
      </w:pPr>
      <w:r w:rsidRPr="00CD355E">
        <w:t>To generate this report:</w:t>
      </w:r>
    </w:p>
    <w:p w14:paraId="2FA72701" w14:textId="77777777" w:rsidR="00AA1C6F" w:rsidRPr="00CD355E" w:rsidRDefault="00AA1C6F" w:rsidP="006C3C3F">
      <w:pPr>
        <w:pStyle w:val="OrderedList"/>
        <w:numPr>
          <w:ilvl w:val="0"/>
          <w:numId w:val="343"/>
        </w:numPr>
        <w:jc w:val="both"/>
      </w:pPr>
      <w:r w:rsidRPr="00CD355E">
        <w:t xml:space="preserve">Click on the </w:t>
      </w:r>
      <w:r w:rsidRPr="0047528E">
        <w:rPr>
          <w:b/>
        </w:rPr>
        <w:t>report link</w:t>
      </w:r>
      <w:r w:rsidRPr="00CD355E">
        <w:t xml:space="preserve"> on the left menu and the report search screen will display.</w:t>
      </w:r>
    </w:p>
    <w:p w14:paraId="3A901E9D" w14:textId="77777777" w:rsidR="00AA1C6F" w:rsidRPr="00CD355E" w:rsidRDefault="00AA1C6F" w:rsidP="006C3C3F">
      <w:pPr>
        <w:pStyle w:val="OrderedList"/>
        <w:numPr>
          <w:ilvl w:val="0"/>
          <w:numId w:val="343"/>
        </w:numPr>
        <w:jc w:val="both"/>
      </w:pPr>
      <w:r w:rsidRPr="00CD355E">
        <w:t>Select a Servicer Name.</w:t>
      </w:r>
    </w:p>
    <w:p w14:paraId="45F3514A" w14:textId="77777777" w:rsidR="00AA1C6F" w:rsidRPr="00CD355E" w:rsidRDefault="00AA1C6F" w:rsidP="006C3C3F">
      <w:pPr>
        <w:pStyle w:val="OrderedList"/>
        <w:numPr>
          <w:ilvl w:val="0"/>
          <w:numId w:val="343"/>
        </w:numPr>
        <w:jc w:val="both"/>
      </w:pPr>
      <w:r w:rsidRPr="00CD355E">
        <w:t>To narrow the results of your report, you can filter by:</w:t>
      </w:r>
    </w:p>
    <w:p w14:paraId="22825F13" w14:textId="77777777" w:rsidR="00AA1C6F" w:rsidRPr="00CD355E" w:rsidRDefault="00AA1C6F" w:rsidP="00AA1C6F">
      <w:pPr>
        <w:pStyle w:val="UnorderedListIndent"/>
        <w:jc w:val="both"/>
      </w:pPr>
      <w:r w:rsidRPr="00CD355E">
        <w:t>FHA Case #</w:t>
      </w:r>
    </w:p>
    <w:p w14:paraId="7E86118C" w14:textId="77777777" w:rsidR="00AA1C6F" w:rsidRPr="00CD355E" w:rsidRDefault="00AA1C6F" w:rsidP="00AA1C6F">
      <w:pPr>
        <w:pStyle w:val="UnorderedListIndent"/>
        <w:jc w:val="both"/>
      </w:pPr>
      <w:r w:rsidRPr="00CD355E">
        <w:t>A Default Date range</w:t>
      </w:r>
    </w:p>
    <w:p w14:paraId="785C2A28" w14:textId="77777777" w:rsidR="00AA1C6F" w:rsidRPr="00CD355E" w:rsidRDefault="00AA1C6F" w:rsidP="00AA1C6F">
      <w:pPr>
        <w:pStyle w:val="UnorderedListIndent"/>
        <w:jc w:val="both"/>
      </w:pPr>
      <w:r w:rsidRPr="00CD355E">
        <w:t>D&amp;P w/o HUD Approval, Default Reason</w:t>
      </w:r>
    </w:p>
    <w:p w14:paraId="02CA3BF1" w14:textId="77777777" w:rsidR="00AA1C6F" w:rsidRPr="00CD355E" w:rsidRDefault="00AA1C6F" w:rsidP="00AA1C6F">
      <w:pPr>
        <w:pStyle w:val="UnorderedListIndent"/>
        <w:jc w:val="both"/>
      </w:pPr>
      <w:r w:rsidRPr="00CD355E">
        <w:t>D&amp;P with HUD Approval, Default Reason</w:t>
      </w:r>
    </w:p>
    <w:p w14:paraId="236A4653" w14:textId="77777777" w:rsidR="00AA1C6F" w:rsidRPr="00CD355E" w:rsidRDefault="00AA1C6F" w:rsidP="00AA1C6F">
      <w:pPr>
        <w:pStyle w:val="UnorderedListIndent"/>
        <w:jc w:val="both"/>
      </w:pPr>
      <w:r w:rsidRPr="00CD355E">
        <w:t>Case Sub-Status</w:t>
      </w:r>
    </w:p>
    <w:p w14:paraId="3F18935B" w14:textId="2962CFE2" w:rsidR="00AA1C6F" w:rsidRPr="00CD355E" w:rsidRDefault="00AA1C6F" w:rsidP="006C3C3F">
      <w:pPr>
        <w:pStyle w:val="OrderedList"/>
        <w:numPr>
          <w:ilvl w:val="0"/>
          <w:numId w:val="343"/>
        </w:numPr>
        <w:jc w:val="both"/>
      </w:pPr>
      <w:r w:rsidRPr="00CD355E">
        <w:t xml:space="preserve">Click the </w:t>
      </w:r>
      <w:r w:rsidRPr="00CD355E">
        <w:rPr>
          <w:b/>
        </w:rPr>
        <w:t xml:space="preserve">Execute </w:t>
      </w:r>
      <w:r w:rsidR="00885007">
        <w:rPr>
          <w:b/>
        </w:rPr>
        <w:t>CSV</w:t>
      </w:r>
      <w:r w:rsidR="00885007" w:rsidRPr="00CD355E">
        <w:t xml:space="preserve"> </w:t>
      </w:r>
      <w:r w:rsidRPr="00CD355E">
        <w:t>link.</w:t>
      </w:r>
    </w:p>
    <w:p w14:paraId="00171164" w14:textId="77777777" w:rsidR="00C64BA1" w:rsidRDefault="00C64BA1" w:rsidP="002C07DE">
      <w:pPr>
        <w:pStyle w:val="BodyText"/>
        <w:jc w:val="left"/>
      </w:pPr>
      <w:r w:rsidRPr="00C64BA1">
        <w:rPr>
          <w:rFonts w:asciiTheme="majorHAnsi" w:hAnsiTheme="majorHAnsi"/>
        </w:rPr>
        <w:t>The following results are displayed:</w:t>
      </w:r>
      <w:r>
        <w:t xml:space="preserve"> </w:t>
      </w:r>
    </w:p>
    <w:p w14:paraId="2CD9D331" w14:textId="38D59CB8" w:rsidR="00AA1C6F" w:rsidRDefault="002C07DE" w:rsidP="002C07DE">
      <w:pPr>
        <w:pStyle w:val="BodyText"/>
        <w:jc w:val="left"/>
      </w:pPr>
      <w:r w:rsidRPr="002C07DE">
        <w:t>Servicer</w:t>
      </w:r>
      <w:r w:rsidR="0060667B">
        <w:t xml:space="preserve"> </w:t>
      </w:r>
      <w:r w:rsidRPr="002C07DE">
        <w:t>Mortgagee</w:t>
      </w:r>
      <w:r w:rsidR="0060667B">
        <w:t xml:space="preserve"> </w:t>
      </w:r>
      <w:r w:rsidRPr="002C07DE">
        <w:t>Number; Servicer</w:t>
      </w:r>
      <w:r w:rsidR="0060667B">
        <w:t xml:space="preserve"> </w:t>
      </w:r>
      <w:r w:rsidRPr="002C07DE">
        <w:t>Name; Loan</w:t>
      </w:r>
      <w:r w:rsidR="0060667B">
        <w:t xml:space="preserve"> </w:t>
      </w:r>
      <w:r w:rsidRPr="002C07DE">
        <w:t>Skey; FHA</w:t>
      </w:r>
      <w:r w:rsidR="0060667B">
        <w:t xml:space="preserve"> </w:t>
      </w:r>
      <w:r w:rsidRPr="002C07DE">
        <w:t>Case</w:t>
      </w:r>
      <w:r w:rsidR="0060667B">
        <w:t xml:space="preserve"> </w:t>
      </w:r>
      <w:r w:rsidRPr="002C07DE">
        <w:t>N</w:t>
      </w:r>
      <w:r w:rsidR="00AB2A5A">
        <w:t>o</w:t>
      </w:r>
      <w:r w:rsidRPr="002C07DE">
        <w:t>; State</w:t>
      </w:r>
      <w:r w:rsidR="0060667B">
        <w:t xml:space="preserve"> </w:t>
      </w:r>
      <w:r w:rsidRPr="002C07DE">
        <w:t>Code; Case</w:t>
      </w:r>
      <w:r w:rsidR="0060667B">
        <w:t xml:space="preserve"> </w:t>
      </w:r>
      <w:r w:rsidRPr="002C07DE">
        <w:t>Status; Case</w:t>
      </w:r>
      <w:r w:rsidR="0060667B">
        <w:t xml:space="preserve"> </w:t>
      </w:r>
      <w:r w:rsidRPr="002C07DE">
        <w:t>Sub</w:t>
      </w:r>
      <w:r w:rsidR="00AB2A5A">
        <w:t>-</w:t>
      </w:r>
      <w:r w:rsidRPr="002C07DE">
        <w:t>Status; D</w:t>
      </w:r>
      <w:r w:rsidR="00AB2A5A">
        <w:t>&amp;</w:t>
      </w:r>
      <w:r w:rsidRPr="002C07DE">
        <w:t>P</w:t>
      </w:r>
      <w:r w:rsidR="0060667B">
        <w:t xml:space="preserve"> </w:t>
      </w:r>
      <w:r w:rsidR="00AB2A5A">
        <w:t>W/Out</w:t>
      </w:r>
      <w:r w:rsidR="0060667B">
        <w:t xml:space="preserve"> </w:t>
      </w:r>
      <w:r w:rsidRPr="002C07DE">
        <w:t>HUD</w:t>
      </w:r>
      <w:r w:rsidR="0060667B">
        <w:t xml:space="preserve"> </w:t>
      </w:r>
      <w:r w:rsidRPr="002C07DE">
        <w:t>Create</w:t>
      </w:r>
      <w:r w:rsidR="0060667B">
        <w:t xml:space="preserve"> </w:t>
      </w:r>
      <w:r w:rsidRPr="002C07DE">
        <w:t>Date; D</w:t>
      </w:r>
      <w:r w:rsidR="00AB2A5A">
        <w:t>&amp;</w:t>
      </w:r>
      <w:r w:rsidRPr="002C07DE">
        <w:t>P</w:t>
      </w:r>
      <w:r w:rsidR="0060667B">
        <w:t xml:space="preserve"> </w:t>
      </w:r>
      <w:r w:rsidR="00AB2A5A">
        <w:t>W/Out</w:t>
      </w:r>
      <w:r w:rsidR="0060667B">
        <w:t xml:space="preserve"> </w:t>
      </w:r>
      <w:r w:rsidRPr="002C07DE">
        <w:t>HUD</w:t>
      </w:r>
      <w:r w:rsidR="0060667B">
        <w:t xml:space="preserve"> </w:t>
      </w:r>
      <w:r w:rsidRPr="002C07DE">
        <w:t>Default</w:t>
      </w:r>
      <w:r w:rsidR="0060667B">
        <w:t xml:space="preserve"> </w:t>
      </w:r>
      <w:r w:rsidRPr="002C07DE">
        <w:t>Date; D</w:t>
      </w:r>
      <w:r w:rsidR="00AB2A5A">
        <w:t>&amp;</w:t>
      </w:r>
      <w:r w:rsidRPr="002C07DE">
        <w:t>P</w:t>
      </w:r>
      <w:r w:rsidR="0060667B">
        <w:t xml:space="preserve"> </w:t>
      </w:r>
      <w:r w:rsidR="00AB2A5A">
        <w:t>W/Out</w:t>
      </w:r>
      <w:r w:rsidR="0060667B">
        <w:t xml:space="preserve"> </w:t>
      </w:r>
      <w:r w:rsidRPr="002C07DE">
        <w:t>HUD</w:t>
      </w:r>
      <w:r w:rsidR="0060667B">
        <w:t xml:space="preserve"> </w:t>
      </w:r>
      <w:r w:rsidRPr="002C07DE">
        <w:t>Default</w:t>
      </w:r>
      <w:r w:rsidR="0060667B">
        <w:t xml:space="preserve"> </w:t>
      </w:r>
      <w:r w:rsidRPr="002C07DE">
        <w:t>Reason; D</w:t>
      </w:r>
      <w:r w:rsidR="00AB2A5A">
        <w:t>&amp;</w:t>
      </w:r>
      <w:r w:rsidRPr="002C07DE">
        <w:t>P</w:t>
      </w:r>
      <w:r w:rsidR="0060667B">
        <w:t xml:space="preserve"> </w:t>
      </w:r>
      <w:r w:rsidR="00AB2A5A">
        <w:t>W/Out</w:t>
      </w:r>
      <w:r w:rsidR="0060667B">
        <w:t xml:space="preserve"> </w:t>
      </w:r>
      <w:r w:rsidRPr="002C07DE">
        <w:t>Notification</w:t>
      </w:r>
      <w:r w:rsidR="0060667B">
        <w:t xml:space="preserve"> </w:t>
      </w:r>
      <w:r w:rsidRPr="002C07DE">
        <w:t>of</w:t>
      </w:r>
      <w:r w:rsidR="0060667B">
        <w:t xml:space="preserve"> </w:t>
      </w:r>
      <w:r w:rsidRPr="002C07DE">
        <w:t>Default</w:t>
      </w:r>
      <w:r w:rsidR="0060667B">
        <w:t xml:space="preserve"> </w:t>
      </w:r>
      <w:r w:rsidRPr="002C07DE">
        <w:t>to</w:t>
      </w:r>
      <w:r w:rsidR="0060667B">
        <w:t xml:space="preserve"> </w:t>
      </w:r>
      <w:r w:rsidRPr="002C07DE">
        <w:t>HUD; Death</w:t>
      </w:r>
      <w:r w:rsidR="0060667B">
        <w:t xml:space="preserve"> </w:t>
      </w:r>
      <w:r w:rsidRPr="002C07DE">
        <w:t>Date</w:t>
      </w:r>
      <w:r w:rsidR="0060667B">
        <w:t xml:space="preserve"> </w:t>
      </w:r>
      <w:r w:rsidRPr="002C07DE">
        <w:t>of</w:t>
      </w:r>
      <w:r w:rsidR="0060667B">
        <w:t xml:space="preserve"> </w:t>
      </w:r>
      <w:r w:rsidRPr="002C07DE">
        <w:t>last</w:t>
      </w:r>
      <w:r w:rsidR="0060667B">
        <w:t xml:space="preserve"> </w:t>
      </w:r>
      <w:r w:rsidRPr="002C07DE">
        <w:t>Borrower; D</w:t>
      </w:r>
      <w:r w:rsidR="00AB2A5A">
        <w:t>&amp;</w:t>
      </w:r>
      <w:r w:rsidRPr="002C07DE">
        <w:t>P</w:t>
      </w:r>
      <w:r w:rsidR="0060667B">
        <w:t xml:space="preserve"> </w:t>
      </w:r>
      <w:r w:rsidR="00AB2A5A">
        <w:t>W/Out</w:t>
      </w:r>
      <w:r w:rsidR="0060667B">
        <w:t xml:space="preserve"> </w:t>
      </w:r>
      <w:r w:rsidRPr="002C07DE">
        <w:t>HUD</w:t>
      </w:r>
      <w:r w:rsidR="0060667B">
        <w:t xml:space="preserve"> </w:t>
      </w:r>
      <w:r w:rsidRPr="002C07DE">
        <w:t>Obtain</w:t>
      </w:r>
      <w:r w:rsidR="0060667B">
        <w:t xml:space="preserve"> </w:t>
      </w:r>
      <w:r w:rsidRPr="002C07DE">
        <w:t>Appraisal</w:t>
      </w:r>
      <w:r w:rsidR="0060667B">
        <w:t xml:space="preserve"> </w:t>
      </w:r>
      <w:r w:rsidRPr="002C07DE">
        <w:t>Date; D</w:t>
      </w:r>
      <w:r w:rsidR="00AB2A5A">
        <w:t>&amp;</w:t>
      </w:r>
      <w:r w:rsidRPr="002C07DE">
        <w:t>P</w:t>
      </w:r>
      <w:r w:rsidR="0060667B">
        <w:t xml:space="preserve"> </w:t>
      </w:r>
      <w:r w:rsidRPr="002C07DE">
        <w:t>with</w:t>
      </w:r>
      <w:r w:rsidR="0060667B">
        <w:t xml:space="preserve"> </w:t>
      </w:r>
      <w:r w:rsidRPr="002C07DE">
        <w:t>HUD</w:t>
      </w:r>
      <w:r w:rsidR="0060667B">
        <w:t xml:space="preserve"> </w:t>
      </w:r>
      <w:r w:rsidRPr="002C07DE">
        <w:t>Create</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Decision</w:t>
      </w:r>
      <w:r w:rsidR="0060667B">
        <w:t xml:space="preserve"> </w:t>
      </w:r>
      <w:r w:rsidRPr="002C07DE">
        <w:t>Approved</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Disp</w:t>
      </w:r>
      <w:r w:rsidR="00F04F9E">
        <w:t>osition</w:t>
      </w:r>
      <w:r w:rsidR="0060667B">
        <w:t xml:space="preserve"> </w:t>
      </w:r>
      <w:r w:rsidRPr="002C07DE">
        <w:t>Event</w:t>
      </w:r>
      <w:r w:rsidR="0060667B">
        <w:t xml:space="preserve"> </w:t>
      </w:r>
      <w:r w:rsidRPr="002C07DE">
        <w:t>Notified</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Default</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Default</w:t>
      </w:r>
      <w:r w:rsidR="0060667B">
        <w:t xml:space="preserve"> </w:t>
      </w:r>
      <w:r w:rsidRPr="002C07DE">
        <w:t>Reason;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Upload</w:t>
      </w:r>
      <w:r w:rsidR="0060667B">
        <w:t xml:space="preserve"> </w:t>
      </w:r>
      <w:r w:rsidRPr="002C07DE">
        <w:t>D</w:t>
      </w:r>
      <w:r w:rsidR="00F04F9E">
        <w:t>&amp;</w:t>
      </w:r>
      <w:r w:rsidRPr="002C07DE">
        <w:t>P</w:t>
      </w:r>
      <w:r w:rsidR="0060667B">
        <w:t xml:space="preserve"> </w:t>
      </w:r>
      <w:r w:rsidRPr="002C07DE">
        <w:t>Package</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Pend</w:t>
      </w:r>
      <w:r w:rsidR="0060667B">
        <w:t xml:space="preserve"> </w:t>
      </w:r>
      <w:r w:rsidRPr="002C07DE">
        <w:t>Info</w:t>
      </w:r>
      <w:r w:rsidR="0060667B">
        <w:t xml:space="preserve"> </w:t>
      </w:r>
      <w:r w:rsidRPr="002C07DE">
        <w:t>Sched</w:t>
      </w:r>
      <w:r w:rsidR="00F04F9E">
        <w:t>uled</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Pend</w:t>
      </w:r>
      <w:r w:rsidR="0060667B">
        <w:t xml:space="preserve"> </w:t>
      </w:r>
      <w:r w:rsidRPr="002C07DE">
        <w:t>Info</w:t>
      </w:r>
      <w:r w:rsidR="0060667B">
        <w:t xml:space="preserve"> </w:t>
      </w:r>
      <w:r w:rsidRPr="002C07DE">
        <w:t>Step</w:t>
      </w:r>
      <w:r w:rsidR="0060667B">
        <w:t xml:space="preserve"> </w:t>
      </w:r>
      <w:r w:rsidRPr="002C07DE">
        <w:t>Note;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Pend</w:t>
      </w:r>
      <w:r w:rsidR="0060667B">
        <w:t xml:space="preserve"> </w:t>
      </w:r>
      <w:r w:rsidRPr="002C07DE">
        <w:t>Info</w:t>
      </w:r>
      <w:r w:rsidR="0060667B">
        <w:t xml:space="preserve"> </w:t>
      </w:r>
      <w:r w:rsidRPr="002C07DE">
        <w:t>Complet</w:t>
      </w:r>
      <w:r w:rsidR="00F04F9E">
        <w:t>e</w:t>
      </w:r>
      <w:r w:rsidR="0060667B">
        <w:t xml:space="preserve"> </w:t>
      </w:r>
      <w:r w:rsidRPr="002C07DE">
        <w:t>Date;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Notif</w:t>
      </w:r>
      <w:r w:rsidR="00F04F9E">
        <w:t>ication</w:t>
      </w:r>
      <w:r w:rsidR="0060667B">
        <w:t xml:space="preserve"> </w:t>
      </w:r>
      <w:r w:rsidRPr="002C07DE">
        <w:t>Sent</w:t>
      </w:r>
      <w:r w:rsidR="0060667B">
        <w:t xml:space="preserve"> </w:t>
      </w:r>
      <w:r w:rsidRPr="002C07DE">
        <w:t>to</w:t>
      </w:r>
      <w:r w:rsidR="0060667B">
        <w:t xml:space="preserve"> </w:t>
      </w:r>
      <w:r w:rsidRPr="002C07DE">
        <w:t>Borrower;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Obtain</w:t>
      </w:r>
      <w:r w:rsidR="0060667B">
        <w:t xml:space="preserve"> </w:t>
      </w:r>
      <w:r w:rsidRPr="002C07DE">
        <w:t>Appraisal</w:t>
      </w:r>
      <w:r w:rsidR="0060667B">
        <w:t xml:space="preserve"> </w:t>
      </w:r>
      <w:r w:rsidRPr="002C07DE">
        <w:t>Date; Loss</w:t>
      </w:r>
      <w:r w:rsidR="0060667B">
        <w:t xml:space="preserve"> </w:t>
      </w:r>
      <w:r w:rsidRPr="002C07DE">
        <w:t>Mit</w:t>
      </w:r>
      <w:r w:rsidR="0060667B">
        <w:t xml:space="preserve"> </w:t>
      </w:r>
      <w:r w:rsidRPr="002C07DE">
        <w:t>Pre</w:t>
      </w:r>
      <w:r w:rsidR="0060667B">
        <w:t xml:space="preserve"> </w:t>
      </w:r>
      <w:r w:rsidR="00F04F9E">
        <w:t>Foreclosure</w:t>
      </w:r>
      <w:r w:rsidR="0060667B">
        <w:t xml:space="preserve"> </w:t>
      </w:r>
      <w:r w:rsidRPr="002C07DE">
        <w:t>Create</w:t>
      </w:r>
      <w:r w:rsidR="0060667B">
        <w:t xml:space="preserve"> </w:t>
      </w:r>
      <w:r w:rsidRPr="002C07DE">
        <w:t>Date; Loss</w:t>
      </w:r>
      <w:r w:rsidR="0060667B">
        <w:t xml:space="preserve"> </w:t>
      </w:r>
      <w:r w:rsidRPr="002C07DE">
        <w:t>Mit</w:t>
      </w:r>
      <w:r w:rsidR="0060667B">
        <w:t xml:space="preserve"> </w:t>
      </w:r>
      <w:r w:rsidRPr="002C07DE">
        <w:t>Pre</w:t>
      </w:r>
      <w:r w:rsidR="0060667B">
        <w:t xml:space="preserve"> </w:t>
      </w:r>
      <w:r w:rsidR="00F04F9E">
        <w:t>Foreclosure</w:t>
      </w:r>
      <w:r w:rsidR="0060667B">
        <w:t xml:space="preserve"> </w:t>
      </w:r>
      <w:r w:rsidRPr="002C07DE">
        <w:t>First</w:t>
      </w:r>
      <w:r w:rsidR="0060667B">
        <w:t xml:space="preserve"> </w:t>
      </w:r>
      <w:r w:rsidRPr="002C07DE">
        <w:t>Legal</w:t>
      </w:r>
      <w:r w:rsidR="0060667B">
        <w:t xml:space="preserve"> </w:t>
      </w:r>
      <w:r w:rsidRPr="002C07DE">
        <w:t>Date; Loss</w:t>
      </w:r>
      <w:r w:rsidR="0060667B">
        <w:t xml:space="preserve"> </w:t>
      </w:r>
      <w:r w:rsidRPr="002C07DE">
        <w:t>Mit</w:t>
      </w:r>
      <w:r w:rsidR="0060667B">
        <w:t xml:space="preserve"> </w:t>
      </w:r>
      <w:r w:rsidRPr="002C07DE">
        <w:t>Pre</w:t>
      </w:r>
      <w:r w:rsidR="0060667B">
        <w:t xml:space="preserve"> </w:t>
      </w:r>
      <w:r w:rsidR="00F04F9E">
        <w:t>Foreclosure</w:t>
      </w:r>
      <w:r w:rsidR="0060667B">
        <w:t xml:space="preserve"> </w:t>
      </w:r>
      <w:r w:rsidRPr="002C07DE">
        <w:t>Notice</w:t>
      </w:r>
      <w:r w:rsidR="0060667B">
        <w:t xml:space="preserve"> </w:t>
      </w:r>
      <w:r w:rsidRPr="002C07DE">
        <w:t>Sent</w:t>
      </w:r>
      <w:r w:rsidR="0060667B">
        <w:t xml:space="preserve"> </w:t>
      </w:r>
      <w:r w:rsidRPr="002C07DE">
        <w:t>to</w:t>
      </w:r>
      <w:r w:rsidR="0060667B">
        <w:t xml:space="preserve"> </w:t>
      </w:r>
      <w:r w:rsidRPr="002C07DE">
        <w:t>HUD; Foreclosure</w:t>
      </w:r>
      <w:r w:rsidR="0060667B">
        <w:t xml:space="preserve"> </w:t>
      </w:r>
      <w:r w:rsidRPr="002C07DE">
        <w:t>Create</w:t>
      </w:r>
      <w:r w:rsidR="0060667B">
        <w:t xml:space="preserve"> </w:t>
      </w:r>
      <w:r w:rsidRPr="002C07DE">
        <w:t xml:space="preserve">Date; </w:t>
      </w:r>
      <w:r w:rsidR="00F04F9E">
        <w:t>Foreclosure</w:t>
      </w:r>
      <w:r w:rsidR="0060667B">
        <w:t xml:space="preserve"> </w:t>
      </w:r>
      <w:r w:rsidR="004C5646" w:rsidRPr="004C5646">
        <w:t>Sale</w:t>
      </w:r>
      <w:r w:rsidR="0060667B">
        <w:t xml:space="preserve"> </w:t>
      </w:r>
      <w:r w:rsidR="004C5646" w:rsidRPr="004C5646">
        <w:t>Appraisal</w:t>
      </w:r>
      <w:r w:rsidR="0060667B">
        <w:t xml:space="preserve"> </w:t>
      </w:r>
      <w:r w:rsidR="004C5646" w:rsidRPr="004C5646">
        <w:t>Date</w:t>
      </w:r>
      <w:r w:rsidRPr="002C07DE">
        <w:t xml:space="preserve">; </w:t>
      </w:r>
      <w:r w:rsidR="00F04F9E">
        <w:t>Foreclosure</w:t>
      </w:r>
      <w:r w:rsidR="0060667B">
        <w:t xml:space="preserve"> </w:t>
      </w:r>
      <w:r w:rsidRPr="002C07DE">
        <w:t>Sale</w:t>
      </w:r>
      <w:r w:rsidR="0060667B">
        <w:t xml:space="preserve"> </w:t>
      </w:r>
      <w:r w:rsidRPr="002C07DE">
        <w:t>Scheduled</w:t>
      </w:r>
      <w:r w:rsidR="0060667B">
        <w:t xml:space="preserve"> </w:t>
      </w:r>
      <w:r w:rsidRPr="002C07DE">
        <w:t xml:space="preserve">Date; </w:t>
      </w:r>
      <w:r w:rsidR="00F04F9E">
        <w:t xml:space="preserve">Foreclosure </w:t>
      </w:r>
      <w:r w:rsidRPr="002C07DE">
        <w:t>Sale</w:t>
      </w:r>
      <w:r w:rsidR="0060667B">
        <w:t xml:space="preserve"> </w:t>
      </w:r>
      <w:r w:rsidRPr="002C07DE">
        <w:t>Completion</w:t>
      </w:r>
      <w:r w:rsidR="0060667B">
        <w:t xml:space="preserve"> </w:t>
      </w:r>
      <w:r w:rsidRPr="002C07DE">
        <w:t xml:space="preserve">Date; </w:t>
      </w:r>
      <w:r w:rsidR="00F04F9E">
        <w:t xml:space="preserve">Foreclosure </w:t>
      </w:r>
      <w:r w:rsidRPr="002C07DE">
        <w:t>Final</w:t>
      </w:r>
      <w:r w:rsidR="0060667B">
        <w:t xml:space="preserve"> </w:t>
      </w:r>
      <w:r w:rsidRPr="002C07DE">
        <w:t>Marketable</w:t>
      </w:r>
      <w:r w:rsidR="0060667B">
        <w:t xml:space="preserve"> </w:t>
      </w:r>
      <w:r w:rsidRPr="002C07DE">
        <w:t>Title; Loss</w:t>
      </w:r>
      <w:r w:rsidR="0060667B">
        <w:t xml:space="preserve"> </w:t>
      </w:r>
      <w:r w:rsidRPr="002C07DE">
        <w:t>Mit</w:t>
      </w:r>
      <w:r w:rsidR="0060667B">
        <w:t xml:space="preserve"> </w:t>
      </w:r>
      <w:r w:rsidRPr="002C07DE">
        <w:t>DIL</w:t>
      </w:r>
      <w:r w:rsidR="0060667B">
        <w:t xml:space="preserve"> </w:t>
      </w:r>
      <w:r w:rsidRPr="002C07DE">
        <w:t>Record</w:t>
      </w:r>
      <w:r w:rsidR="0060667B">
        <w:t xml:space="preserve"> </w:t>
      </w:r>
      <w:r w:rsidRPr="002C07DE">
        <w:t>Deed</w:t>
      </w:r>
      <w:r w:rsidR="0060667B">
        <w:t xml:space="preserve"> </w:t>
      </w:r>
      <w:r w:rsidRPr="002C07DE">
        <w:t>Received</w:t>
      </w:r>
      <w:r w:rsidR="0060667B">
        <w:t xml:space="preserve"> </w:t>
      </w:r>
      <w:r w:rsidRPr="002C07DE">
        <w:t>Date; Repayment</w:t>
      </w:r>
      <w:r w:rsidR="0060667B">
        <w:t xml:space="preserve"> </w:t>
      </w:r>
      <w:r w:rsidRPr="002C07DE">
        <w:t>Start</w:t>
      </w:r>
      <w:r w:rsidR="0060667B">
        <w:t xml:space="preserve"> </w:t>
      </w:r>
      <w:r w:rsidRPr="002C07DE">
        <w:t>Date; Repayment</w:t>
      </w:r>
      <w:r w:rsidR="0060667B">
        <w:t xml:space="preserve"> </w:t>
      </w:r>
      <w:r w:rsidRPr="002C07DE">
        <w:t>End</w:t>
      </w:r>
      <w:r w:rsidR="0060667B">
        <w:t xml:space="preserve"> </w:t>
      </w:r>
      <w:r w:rsidRPr="002C07DE">
        <w:t>Date; Monthly</w:t>
      </w:r>
      <w:r w:rsidR="0060667B">
        <w:t xml:space="preserve"> </w:t>
      </w:r>
      <w:r w:rsidRPr="002C07DE">
        <w:t>Surplus</w:t>
      </w:r>
      <w:r w:rsidR="0060667B">
        <w:t xml:space="preserve"> </w:t>
      </w:r>
      <w:r w:rsidRPr="002C07DE">
        <w:t>Income; Outstanding</w:t>
      </w:r>
      <w:r w:rsidR="0060667B">
        <w:t xml:space="preserve"> </w:t>
      </w:r>
      <w:r w:rsidRPr="002C07DE">
        <w:t>Total</w:t>
      </w:r>
      <w:r w:rsidR="0060667B">
        <w:t xml:space="preserve"> </w:t>
      </w:r>
      <w:r w:rsidRPr="002C07DE">
        <w:t>Arrearage; Repayment</w:t>
      </w:r>
      <w:r w:rsidR="0060667B">
        <w:t xml:space="preserve"> </w:t>
      </w:r>
      <w:r w:rsidRPr="002C07DE">
        <w:t>Plan</w:t>
      </w:r>
      <w:r w:rsidR="0060667B">
        <w:t xml:space="preserve"> </w:t>
      </w:r>
      <w:r w:rsidRPr="002C07DE">
        <w:t>Term</w:t>
      </w:r>
      <w:r w:rsidR="0060667B">
        <w:t xml:space="preserve"> </w:t>
      </w:r>
      <w:r w:rsidRPr="002C07DE">
        <w:t>in</w:t>
      </w:r>
      <w:r w:rsidR="0060667B">
        <w:t xml:space="preserve"> </w:t>
      </w:r>
      <w:r w:rsidRPr="002C07DE">
        <w:t>months; Num</w:t>
      </w:r>
      <w:r w:rsidR="00F04F9E">
        <w:t>ber</w:t>
      </w:r>
      <w:r w:rsidR="0060667B">
        <w:t xml:space="preserve"> </w:t>
      </w:r>
      <w:r w:rsidRPr="002C07DE">
        <w:t>of</w:t>
      </w:r>
      <w:r w:rsidR="0060667B">
        <w:t xml:space="preserve"> </w:t>
      </w:r>
      <w:r w:rsidRPr="002C07DE">
        <w:t>Remaining</w:t>
      </w:r>
      <w:r w:rsidR="0060667B">
        <w:t xml:space="preserve"> </w:t>
      </w:r>
      <w:r w:rsidRPr="002C07DE">
        <w:t>Payments; Monthly</w:t>
      </w:r>
      <w:r w:rsidR="0060667B">
        <w:t xml:space="preserve"> </w:t>
      </w:r>
      <w:r w:rsidRPr="002C07DE">
        <w:t>Payment</w:t>
      </w:r>
      <w:r w:rsidR="0060667B">
        <w:t xml:space="preserve"> </w:t>
      </w:r>
      <w:r w:rsidRPr="002C07DE">
        <w:t>Amount; Next</w:t>
      </w:r>
      <w:r w:rsidR="0060667B">
        <w:t xml:space="preserve"> </w:t>
      </w:r>
      <w:r w:rsidRPr="002C07DE">
        <w:t>Monthly</w:t>
      </w:r>
      <w:r w:rsidR="0060667B">
        <w:t xml:space="preserve"> </w:t>
      </w:r>
      <w:r w:rsidRPr="002C07DE">
        <w:t>Due</w:t>
      </w:r>
      <w:r w:rsidR="0060667B">
        <w:t xml:space="preserve"> </w:t>
      </w:r>
      <w:r w:rsidRPr="002C07DE">
        <w:t>Date; Hardship</w:t>
      </w:r>
      <w:r w:rsidR="0060667B">
        <w:t xml:space="preserve"> </w:t>
      </w:r>
      <w:r w:rsidRPr="002C07DE">
        <w:t>Experienced; Hardship</w:t>
      </w:r>
      <w:r w:rsidR="0060667B">
        <w:t xml:space="preserve"> </w:t>
      </w:r>
      <w:r w:rsidRPr="002C07DE">
        <w:t xml:space="preserve">Reason; </w:t>
      </w:r>
      <w:r w:rsidR="00F04F9E">
        <w:t>Extension</w:t>
      </w:r>
      <w:r w:rsidR="0060667B">
        <w:t xml:space="preserve"> </w:t>
      </w:r>
      <w:r w:rsidRPr="002C07DE">
        <w:t>Claim</w:t>
      </w:r>
      <w:r w:rsidR="0060667B">
        <w:t xml:space="preserve"> </w:t>
      </w:r>
      <w:r w:rsidRPr="002C07DE">
        <w:t>Filing</w:t>
      </w:r>
      <w:r w:rsidR="0060667B">
        <w:t xml:space="preserve"> </w:t>
      </w:r>
      <w:r w:rsidRPr="002C07DE">
        <w:t>Serv</w:t>
      </w:r>
      <w:r w:rsidR="00F04F9E">
        <w:t>icer</w:t>
      </w:r>
      <w:r w:rsidR="0060667B">
        <w:t xml:space="preserve"> </w:t>
      </w:r>
      <w:r w:rsidRPr="002C07DE">
        <w:t>Init</w:t>
      </w:r>
      <w:r w:rsidR="00F04F9E">
        <w:t>iated Extension</w:t>
      </w:r>
      <w:r w:rsidRPr="002C07DE">
        <w:t xml:space="preserve">; </w:t>
      </w:r>
      <w:r w:rsidR="00F04F9E">
        <w:t>Extension</w:t>
      </w:r>
      <w:r w:rsidR="00F04F9E" w:rsidRPr="002C07DE" w:rsidDel="00F04F9E">
        <w:t xml:space="preserve"> </w:t>
      </w:r>
      <w:r w:rsidRPr="002C07DE">
        <w:t>Claim</w:t>
      </w:r>
      <w:r w:rsidR="0060667B">
        <w:t xml:space="preserve"> </w:t>
      </w:r>
      <w:r w:rsidRPr="002C07DE">
        <w:t>Filing</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F04F9E" w:rsidRPr="002C07DE">
        <w:t xml:space="preserve"> </w:t>
      </w:r>
      <w:r w:rsidRPr="002C07DE">
        <w:t>Claim</w:t>
      </w:r>
      <w:r w:rsidR="0060667B">
        <w:t xml:space="preserve"> </w:t>
      </w:r>
      <w:r w:rsidRPr="002C07DE">
        <w:t>Filing</w:t>
      </w:r>
      <w:r w:rsidR="0060667B">
        <w:t xml:space="preserve"> </w:t>
      </w:r>
      <w:r w:rsidRPr="002C07DE">
        <w:t>Expiration</w:t>
      </w:r>
      <w:r w:rsidR="0060667B">
        <w:t xml:space="preserve"> </w:t>
      </w:r>
      <w:r w:rsidRPr="002C07DE">
        <w:t xml:space="preserve">Date; </w:t>
      </w:r>
      <w:r w:rsidR="00F04F9E" w:rsidRPr="00F04F9E">
        <w:t xml:space="preserve"> </w:t>
      </w:r>
      <w:r w:rsidR="00F04F9E">
        <w:t>Extension</w:t>
      </w:r>
      <w:r w:rsidR="00F04F9E" w:rsidRPr="002C07DE">
        <w:t xml:space="preserve"> </w:t>
      </w:r>
      <w:r w:rsidRPr="002C07DE">
        <w:t>Claim</w:t>
      </w:r>
      <w:r w:rsidR="0060667B">
        <w:t xml:space="preserve"> </w:t>
      </w:r>
      <w:r w:rsidRPr="002C07DE">
        <w:t>Filing</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rsidRPr="00F04F9E">
        <w:t xml:space="preserve"> </w:t>
      </w:r>
      <w:r w:rsidR="00F04F9E">
        <w:t>Extension</w:t>
      </w:r>
      <w:r w:rsidR="00F04F9E" w:rsidRPr="002C07DE">
        <w:t xml:space="preserve"> </w:t>
      </w:r>
      <w:r w:rsidRPr="002C07DE">
        <w:t>Repairs</w:t>
      </w:r>
      <w:r w:rsidR="0060667B">
        <w:t xml:space="preserve"> </w:t>
      </w:r>
      <w:r w:rsidRPr="002C07DE">
        <w:t>Servicer</w:t>
      </w:r>
      <w:r w:rsidR="0060667B">
        <w:t xml:space="preserve"> </w:t>
      </w:r>
      <w:r w:rsidRPr="002C07DE">
        <w:t>Init</w:t>
      </w:r>
      <w:r w:rsidR="00F04F9E">
        <w:t>iated</w:t>
      </w:r>
      <w:r w:rsidR="00F04F9E" w:rsidRPr="00F04F9E">
        <w:t xml:space="preserve"> </w:t>
      </w:r>
      <w:r w:rsidR="00F04F9E">
        <w:t>Extension</w:t>
      </w:r>
      <w:r w:rsidRPr="002C07DE">
        <w:t xml:space="preserve">; </w:t>
      </w:r>
      <w:r w:rsidR="00F04F9E" w:rsidRPr="00F04F9E">
        <w:t xml:space="preserve"> </w:t>
      </w:r>
      <w:r w:rsidR="00F04F9E">
        <w:t>Extension</w:t>
      </w:r>
      <w:r w:rsidR="00F04F9E" w:rsidRPr="002C07DE">
        <w:t xml:space="preserve"> </w:t>
      </w:r>
      <w:r w:rsidRPr="002C07DE">
        <w:t>Repairs</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F04F9E" w:rsidRPr="002C07DE">
        <w:t xml:space="preserve"> </w:t>
      </w:r>
      <w:r w:rsidRPr="002C07DE">
        <w:t>Repairs</w:t>
      </w:r>
      <w:r w:rsidR="0060667B">
        <w:t xml:space="preserve"> </w:t>
      </w:r>
      <w:r w:rsidRPr="002C07DE">
        <w:t>Expiration</w:t>
      </w:r>
      <w:r w:rsidR="0060667B">
        <w:t xml:space="preserve"> </w:t>
      </w:r>
      <w:r w:rsidRPr="002C07DE">
        <w:t xml:space="preserve">Date; </w:t>
      </w:r>
      <w:r w:rsidR="00F04F9E" w:rsidRPr="00F04F9E">
        <w:t xml:space="preserve"> </w:t>
      </w:r>
      <w:r w:rsidR="00F04F9E">
        <w:t>Extension</w:t>
      </w:r>
      <w:r w:rsidR="00F04F9E" w:rsidRPr="002C07DE">
        <w:t xml:space="preserve"> </w:t>
      </w:r>
      <w:r w:rsidRPr="002C07DE">
        <w:t>Repairs</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rsidRPr="00F04F9E">
        <w:t xml:space="preserve"> </w:t>
      </w:r>
      <w:r w:rsidR="00F04F9E">
        <w:t>Extension</w:t>
      </w:r>
      <w:r w:rsidR="00F04F9E" w:rsidRPr="002C07DE">
        <w:t xml:space="preserve"> </w:t>
      </w:r>
      <w:r w:rsidRPr="002C07DE">
        <w:t>Req</w:t>
      </w:r>
      <w:r w:rsidR="00F04F9E">
        <w:t>uest</w:t>
      </w:r>
      <w:r w:rsidR="0060667B">
        <w:t xml:space="preserve"> </w:t>
      </w:r>
      <w:r w:rsidRPr="002C07DE">
        <w:t>to</w:t>
      </w:r>
      <w:r w:rsidR="0060667B">
        <w:t xml:space="preserve"> </w:t>
      </w:r>
      <w:r w:rsidRPr="002C07DE">
        <w:t>Delay</w:t>
      </w:r>
      <w:r w:rsidR="0060667B">
        <w:t xml:space="preserve"> </w:t>
      </w:r>
      <w:r w:rsidR="00F04F9E">
        <w:t xml:space="preserve"> Foreclosure</w:t>
      </w:r>
      <w:r w:rsidR="0060667B">
        <w:t xml:space="preserve"> </w:t>
      </w:r>
      <w:r w:rsidRPr="002C07DE">
        <w:t>Servicer</w:t>
      </w:r>
      <w:r w:rsidR="0060667B">
        <w:t xml:space="preserve"> </w:t>
      </w:r>
      <w:r w:rsidRPr="002C07DE">
        <w:t>Initiate</w:t>
      </w:r>
      <w:r w:rsidR="00F04F9E">
        <w:t>d</w:t>
      </w:r>
      <w:r w:rsidR="00F04F9E" w:rsidRPr="00F04F9E">
        <w:t xml:space="preserve"> </w:t>
      </w:r>
      <w:r w:rsidR="00F04F9E">
        <w:t>Extension</w:t>
      </w:r>
      <w:r w:rsidRPr="002C07DE">
        <w:t xml:space="preserve">; </w:t>
      </w:r>
      <w:r w:rsidR="00F04F9E" w:rsidRPr="00F04F9E">
        <w:t xml:space="preserve"> </w:t>
      </w:r>
      <w:r w:rsidR="00F04F9E">
        <w:t>Extension</w:t>
      </w:r>
      <w:r w:rsidR="00F04F9E" w:rsidRPr="002C07DE">
        <w:t xml:space="preserve"> </w:t>
      </w:r>
      <w:r w:rsidRPr="002C07DE">
        <w:t>Req</w:t>
      </w:r>
      <w:r w:rsidR="00F04F9E">
        <w:t>uest</w:t>
      </w:r>
      <w:r w:rsidR="0060667B">
        <w:t xml:space="preserve"> </w:t>
      </w:r>
      <w:r w:rsidRPr="002C07DE">
        <w:t>to</w:t>
      </w:r>
      <w:r w:rsidR="0060667B">
        <w:t xml:space="preserve"> </w:t>
      </w:r>
      <w:r w:rsidRPr="002C07DE">
        <w:t>Delay</w:t>
      </w:r>
      <w:r w:rsidR="0060667B">
        <w:t xml:space="preserve"> </w:t>
      </w:r>
      <w:r w:rsidR="00F04F9E">
        <w:t>Foreclosure</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F04F9E" w:rsidRPr="002C07DE">
        <w:t xml:space="preserve"> </w:t>
      </w:r>
      <w:r w:rsidRPr="002C07DE">
        <w:t>Req</w:t>
      </w:r>
      <w:r w:rsidR="00F04F9E">
        <w:t>uest</w:t>
      </w:r>
      <w:r w:rsidR="0060667B">
        <w:t xml:space="preserve"> </w:t>
      </w:r>
      <w:r w:rsidRPr="002C07DE">
        <w:t>to</w:t>
      </w:r>
      <w:r w:rsidR="0060667B">
        <w:t xml:space="preserve"> </w:t>
      </w:r>
      <w:r w:rsidRPr="002C07DE">
        <w:t>Delay</w:t>
      </w:r>
      <w:r w:rsidR="0060667B">
        <w:t xml:space="preserve"> </w:t>
      </w:r>
      <w:r w:rsidR="00F04F9E">
        <w:t>Foreclosure</w:t>
      </w:r>
      <w:r w:rsidR="0060667B">
        <w:t xml:space="preserve"> </w:t>
      </w:r>
      <w:r w:rsidRPr="002C07DE">
        <w:t>Expiration</w:t>
      </w:r>
      <w:r w:rsidR="0060667B">
        <w:t xml:space="preserve"> </w:t>
      </w:r>
      <w:r w:rsidRPr="002C07DE">
        <w:t xml:space="preserve">Date; </w:t>
      </w:r>
      <w:r w:rsidR="00F04F9E">
        <w:t>Extension</w:t>
      </w:r>
      <w:r w:rsidR="00F04F9E" w:rsidRPr="002C07DE" w:rsidDel="00F04F9E">
        <w:t xml:space="preserve"> </w:t>
      </w:r>
      <w:r w:rsidR="0060667B">
        <w:t xml:space="preserve"> </w:t>
      </w:r>
      <w:r w:rsidRPr="002C07DE">
        <w:t>Req</w:t>
      </w:r>
      <w:r w:rsidR="00F04F9E">
        <w:t>uest</w:t>
      </w:r>
      <w:r w:rsidR="0060667B">
        <w:t xml:space="preserve"> </w:t>
      </w:r>
      <w:r w:rsidRPr="002C07DE">
        <w:t>to</w:t>
      </w:r>
      <w:r w:rsidR="0060667B">
        <w:t xml:space="preserve"> </w:t>
      </w:r>
      <w:r w:rsidRPr="002C07DE">
        <w:t>Delay</w:t>
      </w:r>
      <w:r w:rsidR="0060667B">
        <w:t xml:space="preserve"> </w:t>
      </w:r>
      <w:r w:rsidR="00F04F9E">
        <w:t xml:space="preserve"> Foreclosure</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rsidRPr="00F04F9E">
        <w:t xml:space="preserve"> </w:t>
      </w:r>
      <w:r w:rsidR="00F04F9E">
        <w:t>Extension</w:t>
      </w:r>
      <w:r w:rsidR="00F04F9E" w:rsidRPr="002C07DE">
        <w:t xml:space="preserve"> </w:t>
      </w:r>
      <w:r w:rsidRPr="002C07DE">
        <w:t>Deed</w:t>
      </w:r>
      <w:r w:rsidR="0060667B">
        <w:t xml:space="preserve"> </w:t>
      </w:r>
      <w:r w:rsidRPr="002C07DE">
        <w:t>in</w:t>
      </w:r>
      <w:r w:rsidR="0060667B">
        <w:t xml:space="preserve"> </w:t>
      </w:r>
      <w:r w:rsidRPr="002C07DE">
        <w:t>Lieu</w:t>
      </w:r>
      <w:r w:rsidR="0060667B">
        <w:t xml:space="preserve"> </w:t>
      </w:r>
      <w:r w:rsidRPr="002C07DE">
        <w:t>Servicer</w:t>
      </w:r>
      <w:r w:rsidR="0060667B">
        <w:t xml:space="preserve"> </w:t>
      </w:r>
      <w:r w:rsidRPr="002C07DE">
        <w:t>Initiate</w:t>
      </w:r>
      <w:r w:rsidR="00F04F9E">
        <w:t>d</w:t>
      </w:r>
      <w:r w:rsidR="0060667B">
        <w:t xml:space="preserve"> </w:t>
      </w:r>
      <w:r w:rsidRPr="002C07DE">
        <w:t>Ext</w:t>
      </w:r>
      <w:r w:rsidR="00F04F9E">
        <w:t>ension</w:t>
      </w:r>
      <w:r w:rsidRPr="002C07DE">
        <w:t xml:space="preserve">; </w:t>
      </w:r>
      <w:r w:rsidR="00F04F9E" w:rsidRPr="00F04F9E">
        <w:t xml:space="preserve"> </w:t>
      </w:r>
      <w:r w:rsidR="00F04F9E">
        <w:t>Extension</w:t>
      </w:r>
      <w:r w:rsidR="00F04F9E" w:rsidRPr="002C07DE">
        <w:t xml:space="preserve"> </w:t>
      </w:r>
      <w:r w:rsidRPr="002C07DE">
        <w:t>Deed</w:t>
      </w:r>
      <w:r w:rsidR="0060667B">
        <w:t xml:space="preserve"> </w:t>
      </w:r>
      <w:r w:rsidRPr="002C07DE">
        <w:t>in</w:t>
      </w:r>
      <w:r w:rsidR="0060667B">
        <w:t xml:space="preserve"> </w:t>
      </w:r>
      <w:r w:rsidRPr="002C07DE">
        <w:t>Lieu</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t>Extension</w:t>
      </w:r>
      <w:r w:rsidR="00F04F9E" w:rsidRPr="002C07DE" w:rsidDel="00F04F9E">
        <w:t xml:space="preserve"> </w:t>
      </w:r>
      <w:r w:rsidRPr="002C07DE">
        <w:t>Deed</w:t>
      </w:r>
      <w:r w:rsidR="0060667B">
        <w:t xml:space="preserve"> </w:t>
      </w:r>
      <w:r w:rsidRPr="002C07DE">
        <w:t>in</w:t>
      </w:r>
      <w:r w:rsidR="0060667B">
        <w:t xml:space="preserve"> </w:t>
      </w:r>
      <w:r w:rsidRPr="002C07DE">
        <w:t>Lieu</w:t>
      </w:r>
      <w:r w:rsidR="0060667B">
        <w:t xml:space="preserve"> </w:t>
      </w:r>
      <w:r w:rsidRPr="002C07DE">
        <w:t>Expiration</w:t>
      </w:r>
      <w:r w:rsidR="0060667B">
        <w:t xml:space="preserve"> </w:t>
      </w:r>
      <w:r w:rsidRPr="002C07DE">
        <w:t xml:space="preserve">Date; </w:t>
      </w:r>
      <w:r w:rsidR="00F04F9E" w:rsidRPr="00F04F9E">
        <w:t xml:space="preserve"> </w:t>
      </w:r>
      <w:r w:rsidR="00F04F9E">
        <w:t>Extension</w:t>
      </w:r>
      <w:r w:rsidR="00F04F9E" w:rsidRPr="002C07DE">
        <w:t xml:space="preserve"> </w:t>
      </w:r>
      <w:r w:rsidRPr="002C07DE">
        <w:t>Deed</w:t>
      </w:r>
      <w:r w:rsidR="0060667B">
        <w:t xml:space="preserve"> </w:t>
      </w:r>
      <w:r w:rsidRPr="002C07DE">
        <w:t>in</w:t>
      </w:r>
      <w:r w:rsidR="0060667B">
        <w:t xml:space="preserve"> </w:t>
      </w:r>
      <w:r w:rsidRPr="002C07DE">
        <w:t>Lieu</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rsidRPr="00F04F9E">
        <w:t xml:space="preserve"> </w:t>
      </w:r>
      <w:r w:rsidR="00F04F9E">
        <w:t>Extension</w:t>
      </w:r>
      <w:r w:rsidR="00F04F9E" w:rsidRPr="002C07DE">
        <w:t xml:space="preserve"> </w:t>
      </w:r>
      <w:r w:rsidRPr="002C07DE">
        <w:t>Late</w:t>
      </w:r>
      <w:r w:rsidR="0060667B">
        <w:t xml:space="preserve"> </w:t>
      </w:r>
      <w:r w:rsidRPr="002C07DE">
        <w:t>Not</w:t>
      </w:r>
      <w:r w:rsidR="00F04F9E">
        <w:t>ification</w:t>
      </w:r>
      <w:r w:rsidR="0060667B">
        <w:t xml:space="preserve"> </w:t>
      </w:r>
      <w:r w:rsidRPr="002C07DE">
        <w:t>of</w:t>
      </w:r>
      <w:r w:rsidR="0060667B">
        <w:t xml:space="preserve"> </w:t>
      </w:r>
      <w:r w:rsidRPr="002C07DE">
        <w:t>Death</w:t>
      </w:r>
      <w:r w:rsidR="0060667B">
        <w:t xml:space="preserve"> </w:t>
      </w:r>
      <w:r w:rsidRPr="002C07DE">
        <w:t>Serv</w:t>
      </w:r>
      <w:r w:rsidR="00F04F9E">
        <w:t>icer</w:t>
      </w:r>
      <w:r w:rsidR="0060667B">
        <w:t xml:space="preserve"> </w:t>
      </w:r>
      <w:r w:rsidRPr="002C07DE">
        <w:t>Initiate</w:t>
      </w:r>
      <w:r w:rsidR="00F04F9E">
        <w:t>d</w:t>
      </w:r>
      <w:r w:rsidR="0060667B">
        <w:t xml:space="preserve"> </w:t>
      </w:r>
      <w:r w:rsidR="00F04F9E" w:rsidRPr="00F04F9E">
        <w:t xml:space="preserve"> </w:t>
      </w:r>
      <w:r w:rsidR="00F04F9E">
        <w:t>Extension</w:t>
      </w:r>
      <w:r w:rsidRPr="002C07DE">
        <w:t xml:space="preserve">; </w:t>
      </w:r>
      <w:r w:rsidR="00F04F9E" w:rsidRPr="00F04F9E">
        <w:t xml:space="preserve"> </w:t>
      </w:r>
      <w:r w:rsidR="00F04F9E">
        <w:t>Extension</w:t>
      </w:r>
      <w:r w:rsidR="00F04F9E" w:rsidRPr="002C07DE">
        <w:t xml:space="preserve"> </w:t>
      </w:r>
      <w:r w:rsidRPr="002C07DE">
        <w:t>Late</w:t>
      </w:r>
      <w:r w:rsidR="0060667B">
        <w:t xml:space="preserve"> </w:t>
      </w:r>
      <w:r w:rsidRPr="002C07DE">
        <w:t>Not</w:t>
      </w:r>
      <w:r w:rsidR="00F04F9E">
        <w:t>ification</w:t>
      </w:r>
      <w:r w:rsidR="0060667B">
        <w:t xml:space="preserve"> </w:t>
      </w:r>
      <w:r w:rsidRPr="002C07DE">
        <w:t>of</w:t>
      </w:r>
      <w:r w:rsidR="0060667B">
        <w:t xml:space="preserve"> </w:t>
      </w:r>
      <w:r w:rsidRPr="002C07DE">
        <w:t>Death</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t>Extension</w:t>
      </w:r>
      <w:r w:rsidR="00F04F9E" w:rsidRPr="002C07DE" w:rsidDel="00F04F9E">
        <w:t xml:space="preserve"> </w:t>
      </w:r>
      <w:r w:rsidRPr="002C07DE">
        <w:t>Late</w:t>
      </w:r>
      <w:r w:rsidR="0060667B">
        <w:t xml:space="preserve"> </w:t>
      </w:r>
      <w:r w:rsidRPr="002C07DE">
        <w:t>Not</w:t>
      </w:r>
      <w:r w:rsidR="00F04F9E">
        <w:t>ification</w:t>
      </w:r>
      <w:r w:rsidR="0060667B">
        <w:t xml:space="preserve"> </w:t>
      </w:r>
      <w:r w:rsidRPr="002C07DE">
        <w:t>of</w:t>
      </w:r>
      <w:r w:rsidR="0060667B">
        <w:t xml:space="preserve"> </w:t>
      </w:r>
      <w:r w:rsidRPr="002C07DE">
        <w:t>Death</w:t>
      </w:r>
      <w:r w:rsidR="0060667B">
        <w:t xml:space="preserve"> </w:t>
      </w:r>
      <w:r w:rsidRPr="002C07DE">
        <w:t>Expiration</w:t>
      </w:r>
      <w:r w:rsidR="0060667B">
        <w:t xml:space="preserve"> </w:t>
      </w:r>
      <w:r w:rsidRPr="002C07DE">
        <w:t xml:space="preserve">Date; </w:t>
      </w:r>
      <w:r w:rsidR="00F04F9E">
        <w:t>Extension</w:t>
      </w:r>
      <w:r w:rsidR="00F04F9E" w:rsidRPr="002C07DE" w:rsidDel="00F04F9E">
        <w:t xml:space="preserve"> </w:t>
      </w:r>
      <w:r w:rsidRPr="002C07DE">
        <w:t>Late</w:t>
      </w:r>
      <w:r w:rsidR="0060667B">
        <w:t xml:space="preserve"> </w:t>
      </w:r>
      <w:r w:rsidRPr="002C07DE">
        <w:t>Not</w:t>
      </w:r>
      <w:r w:rsidR="00F04F9E">
        <w:t>ification</w:t>
      </w:r>
      <w:r w:rsidR="0060667B">
        <w:t xml:space="preserve"> </w:t>
      </w:r>
      <w:r w:rsidRPr="002C07DE">
        <w:t>of</w:t>
      </w:r>
      <w:r w:rsidR="0060667B">
        <w:t xml:space="preserve"> </w:t>
      </w:r>
      <w:r w:rsidRPr="002C07DE">
        <w:t>Death</w:t>
      </w:r>
      <w:r w:rsidR="0060667B">
        <w:t xml:space="preserve"> </w:t>
      </w:r>
      <w:r w:rsidRPr="002C07DE">
        <w:t>Reason</w:t>
      </w:r>
      <w:r w:rsidR="0060667B">
        <w:t xml:space="preserve"> </w:t>
      </w:r>
      <w:r w:rsidRPr="002C07DE">
        <w:t>for</w:t>
      </w:r>
      <w:r w:rsidR="0060667B">
        <w:t xml:space="preserve"> </w:t>
      </w:r>
      <w:r w:rsidRPr="002C07DE">
        <w:t xml:space="preserve">Request; </w:t>
      </w:r>
      <w:r w:rsidR="00F04F9E">
        <w:t>Extension</w:t>
      </w:r>
      <w:r w:rsidR="00F04F9E" w:rsidRPr="002C07DE" w:rsidDel="00F04F9E">
        <w:t xml:space="preserve"> </w:t>
      </w:r>
      <w:r w:rsidRPr="002C07DE">
        <w:t>Hard</w:t>
      </w:r>
      <w:r w:rsidR="00F04F9E">
        <w:t>est</w:t>
      </w:r>
      <w:r w:rsidR="0060667B">
        <w:t xml:space="preserve"> </w:t>
      </w:r>
      <w:r w:rsidRPr="002C07DE">
        <w:t>Hit</w:t>
      </w:r>
      <w:r w:rsidR="0060667B">
        <w:t xml:space="preserve"> </w:t>
      </w:r>
      <w:r w:rsidRPr="002C07DE">
        <w:t>Fund</w:t>
      </w:r>
      <w:r w:rsidR="0060667B">
        <w:t xml:space="preserve"> </w:t>
      </w:r>
      <w:r w:rsidRPr="002C07DE">
        <w:t>Servicer</w:t>
      </w:r>
      <w:r w:rsidR="0060667B">
        <w:t xml:space="preserve"> </w:t>
      </w:r>
      <w:r w:rsidRPr="002C07DE">
        <w:t>Initiate</w:t>
      </w:r>
      <w:r w:rsidR="00F04F9E">
        <w:t>d</w:t>
      </w:r>
      <w:r w:rsidR="0060667B">
        <w:t xml:space="preserve"> </w:t>
      </w:r>
      <w:r w:rsidR="00F04F9E">
        <w:t>Extension</w:t>
      </w:r>
      <w:r w:rsidRPr="002C07DE">
        <w:t xml:space="preserve">; </w:t>
      </w:r>
      <w:r w:rsidR="00F04F9E" w:rsidRPr="00F04F9E">
        <w:t xml:space="preserve"> </w:t>
      </w:r>
      <w:r w:rsidR="00F04F9E">
        <w:t>Extension</w:t>
      </w:r>
      <w:r w:rsidR="00F04F9E" w:rsidRPr="002C07DE">
        <w:t xml:space="preserve"> </w:t>
      </w:r>
      <w:r w:rsidRPr="002C07DE">
        <w:t>Hard</w:t>
      </w:r>
      <w:r w:rsidR="00F04F9E">
        <w:t>est</w:t>
      </w:r>
      <w:r w:rsidR="0060667B">
        <w:t xml:space="preserve"> </w:t>
      </w:r>
      <w:r w:rsidRPr="002C07DE">
        <w:t>Hit</w:t>
      </w:r>
      <w:r w:rsidR="0060667B">
        <w:t xml:space="preserve"> </w:t>
      </w:r>
      <w:r w:rsidRPr="002C07DE">
        <w:t>Fund</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F04F9E" w:rsidRPr="002C07DE">
        <w:t xml:space="preserve"> </w:t>
      </w:r>
      <w:r w:rsidRPr="002C07DE">
        <w:t>Hard</w:t>
      </w:r>
      <w:r w:rsidR="00F04F9E">
        <w:t>est</w:t>
      </w:r>
      <w:r w:rsidR="0060667B">
        <w:t xml:space="preserve"> </w:t>
      </w:r>
      <w:r w:rsidRPr="002C07DE">
        <w:t>Hit</w:t>
      </w:r>
      <w:r w:rsidR="0060667B">
        <w:t xml:space="preserve"> </w:t>
      </w:r>
      <w:r w:rsidRPr="002C07DE">
        <w:t>Fund</w:t>
      </w:r>
      <w:r w:rsidR="0060667B">
        <w:t xml:space="preserve"> </w:t>
      </w:r>
      <w:r w:rsidRPr="002C07DE">
        <w:t>Expiration</w:t>
      </w:r>
      <w:r w:rsidR="0060667B">
        <w:t xml:space="preserve"> </w:t>
      </w:r>
      <w:r w:rsidRPr="002C07DE">
        <w:t xml:space="preserve">Date; </w:t>
      </w:r>
      <w:r w:rsidR="00F04F9E">
        <w:t>Extension</w:t>
      </w:r>
      <w:r w:rsidR="00F04F9E" w:rsidRPr="002C07DE" w:rsidDel="00F04F9E">
        <w:t xml:space="preserve"> </w:t>
      </w:r>
      <w:r w:rsidRPr="002C07DE">
        <w:t>Hard</w:t>
      </w:r>
      <w:r w:rsidR="00F04F9E">
        <w:t>est</w:t>
      </w:r>
      <w:r w:rsidR="0060667B">
        <w:t xml:space="preserve"> </w:t>
      </w:r>
      <w:r w:rsidRPr="002C07DE">
        <w:t>Hit</w:t>
      </w:r>
      <w:r w:rsidR="0060667B">
        <w:t xml:space="preserve"> </w:t>
      </w:r>
      <w:r w:rsidRPr="002C07DE">
        <w:t>Fund</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t>Extension</w:t>
      </w:r>
      <w:r w:rsidR="00F04F9E" w:rsidRPr="002C07DE" w:rsidDel="00F04F9E">
        <w:t xml:space="preserve"> </w:t>
      </w:r>
      <w:r w:rsidRPr="002C07DE">
        <w:t>Prop</w:t>
      </w:r>
      <w:r w:rsidR="00F04F9E">
        <w:t>erty</w:t>
      </w:r>
      <w:r w:rsidR="0060667B">
        <w:t xml:space="preserve"> </w:t>
      </w:r>
      <w:r w:rsidRPr="002C07DE">
        <w:t>Ch</w:t>
      </w:r>
      <w:r w:rsidR="00F04F9E">
        <w:t>a</w:t>
      </w:r>
      <w:r w:rsidRPr="002C07DE">
        <w:t>rg</w:t>
      </w:r>
      <w:r w:rsidR="00F04F9E">
        <w:t>e</w:t>
      </w:r>
      <w:r w:rsidR="0060667B">
        <w:t xml:space="preserve"> </w:t>
      </w:r>
      <w:r w:rsidRPr="002C07DE">
        <w:t>Loss</w:t>
      </w:r>
      <w:r w:rsidR="0060667B">
        <w:t xml:space="preserve"> </w:t>
      </w:r>
      <w:r w:rsidRPr="002C07DE">
        <w:t>Mit</w:t>
      </w:r>
      <w:r w:rsidR="00F04F9E">
        <w:t>igation</w:t>
      </w:r>
      <w:r w:rsidR="0060667B">
        <w:t xml:space="preserve"> </w:t>
      </w:r>
      <w:r w:rsidRPr="002C07DE">
        <w:t>Serv</w:t>
      </w:r>
      <w:r w:rsidR="00F04F9E">
        <w:t>icer</w:t>
      </w:r>
      <w:r w:rsidR="0060667B">
        <w:t xml:space="preserve"> </w:t>
      </w:r>
      <w:r w:rsidRPr="002C07DE">
        <w:t>Initiate</w:t>
      </w:r>
      <w:r w:rsidR="00F04F9E">
        <w:t>d</w:t>
      </w:r>
      <w:r w:rsidR="0060667B">
        <w:t xml:space="preserve"> </w:t>
      </w:r>
      <w:r w:rsidR="00F04F9E" w:rsidRPr="00F04F9E">
        <w:t xml:space="preserve"> </w:t>
      </w:r>
      <w:r w:rsidR="00F04F9E">
        <w:t>Extension</w:t>
      </w:r>
      <w:r w:rsidRPr="002C07DE">
        <w:t xml:space="preserve">; </w:t>
      </w:r>
      <w:r w:rsidR="00F04F9E">
        <w:t>Extension</w:t>
      </w:r>
      <w:r w:rsidR="00F04F9E" w:rsidRPr="002C07DE" w:rsidDel="00F04F9E">
        <w:t xml:space="preserve"> </w:t>
      </w:r>
      <w:r w:rsidRPr="002C07DE">
        <w:t>Prop</w:t>
      </w:r>
      <w:r w:rsidR="00F04F9E">
        <w:t>erty</w:t>
      </w:r>
      <w:r w:rsidR="0060667B">
        <w:t xml:space="preserve"> </w:t>
      </w:r>
      <w:r w:rsidRPr="002C07DE">
        <w:t>Ch</w:t>
      </w:r>
      <w:r w:rsidR="00F04F9E">
        <w:t>a</w:t>
      </w:r>
      <w:r w:rsidRPr="002C07DE">
        <w:t>rg</w:t>
      </w:r>
      <w:r w:rsidR="00F04F9E">
        <w:t>e</w:t>
      </w:r>
      <w:r w:rsidR="0060667B">
        <w:t xml:space="preserve"> </w:t>
      </w:r>
      <w:r w:rsidRPr="002C07DE">
        <w:t>Loss</w:t>
      </w:r>
      <w:r w:rsidR="0060667B">
        <w:t xml:space="preserve"> </w:t>
      </w:r>
      <w:r w:rsidRPr="002C07DE">
        <w:t>Mit</w:t>
      </w:r>
      <w:r w:rsidR="00F04F9E">
        <w:t>igation</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t>Extension</w:t>
      </w:r>
      <w:r w:rsidR="00F04F9E" w:rsidRPr="002C07DE" w:rsidDel="00F04F9E">
        <w:t xml:space="preserve"> </w:t>
      </w:r>
      <w:r w:rsidR="0060667B">
        <w:t xml:space="preserve"> </w:t>
      </w:r>
      <w:r w:rsidRPr="002C07DE">
        <w:t>Prop</w:t>
      </w:r>
      <w:r w:rsidR="00F04F9E">
        <w:t>erty</w:t>
      </w:r>
      <w:r w:rsidR="0060667B">
        <w:t xml:space="preserve"> </w:t>
      </w:r>
      <w:r w:rsidRPr="002C07DE">
        <w:t>Ch</w:t>
      </w:r>
      <w:r w:rsidR="00F04F9E">
        <w:t>a</w:t>
      </w:r>
      <w:r w:rsidRPr="002C07DE">
        <w:t>rg</w:t>
      </w:r>
      <w:r w:rsidR="00F04F9E">
        <w:t>e</w:t>
      </w:r>
      <w:r w:rsidR="0060667B">
        <w:t xml:space="preserve"> </w:t>
      </w:r>
      <w:r w:rsidRPr="002C07DE">
        <w:t>Loss</w:t>
      </w:r>
      <w:r w:rsidR="0060667B">
        <w:t xml:space="preserve"> </w:t>
      </w:r>
      <w:r w:rsidRPr="002C07DE">
        <w:t>Mit</w:t>
      </w:r>
      <w:r w:rsidR="00F04F9E">
        <w:t>igation</w:t>
      </w:r>
      <w:r w:rsidR="0060667B">
        <w:t xml:space="preserve"> </w:t>
      </w:r>
      <w:r w:rsidRPr="002C07DE">
        <w:t>Expiration</w:t>
      </w:r>
      <w:r w:rsidR="0060667B">
        <w:t xml:space="preserve"> </w:t>
      </w:r>
      <w:r w:rsidRPr="002C07DE">
        <w:t xml:space="preserve">Date; </w:t>
      </w:r>
      <w:r w:rsidR="00F04F9E">
        <w:t>Extension</w:t>
      </w:r>
      <w:r w:rsidR="00F04F9E" w:rsidRPr="002C07DE" w:rsidDel="00F04F9E">
        <w:t xml:space="preserve"> </w:t>
      </w:r>
      <w:r w:rsidRPr="002C07DE">
        <w:t>Prop</w:t>
      </w:r>
      <w:r w:rsidR="00F04F9E">
        <w:t>erty</w:t>
      </w:r>
      <w:r w:rsidR="0060667B">
        <w:t xml:space="preserve"> </w:t>
      </w:r>
      <w:r w:rsidRPr="002C07DE">
        <w:t>Ch</w:t>
      </w:r>
      <w:r w:rsidR="00F04F9E">
        <w:t>a</w:t>
      </w:r>
      <w:r w:rsidRPr="002C07DE">
        <w:t>rg</w:t>
      </w:r>
      <w:r w:rsidR="00F04F9E">
        <w:t>e</w:t>
      </w:r>
      <w:r w:rsidR="0060667B">
        <w:t xml:space="preserve"> </w:t>
      </w:r>
      <w:r w:rsidRPr="002C07DE">
        <w:t>Loss</w:t>
      </w:r>
      <w:r w:rsidR="0060667B">
        <w:t xml:space="preserve"> </w:t>
      </w:r>
      <w:r w:rsidRPr="002C07DE">
        <w:t>Mit</w:t>
      </w:r>
      <w:r w:rsidR="00F04F9E">
        <w:t>igation</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t>Extension</w:t>
      </w:r>
      <w:r w:rsidR="00F04F9E" w:rsidRPr="002C07DE" w:rsidDel="00F04F9E">
        <w:t xml:space="preserve"> </w:t>
      </w:r>
      <w:r w:rsidRPr="002C07DE">
        <w:t>Appraisal</w:t>
      </w:r>
      <w:r w:rsidR="0060667B">
        <w:t xml:space="preserve"> </w:t>
      </w:r>
      <w:r w:rsidRPr="002C07DE">
        <w:t>Servicer</w:t>
      </w:r>
      <w:r w:rsidR="0060667B">
        <w:t xml:space="preserve"> </w:t>
      </w:r>
      <w:r w:rsidRPr="002C07DE">
        <w:t>Initiate</w:t>
      </w:r>
      <w:r w:rsidR="0060667B">
        <w:t xml:space="preserve"> </w:t>
      </w:r>
      <w:r w:rsidR="00F04F9E" w:rsidRPr="00F04F9E">
        <w:t xml:space="preserve"> </w:t>
      </w:r>
      <w:r w:rsidR="00F04F9E">
        <w:t>Extension</w:t>
      </w:r>
      <w:r w:rsidRPr="002C07DE">
        <w:t xml:space="preserve">; </w:t>
      </w:r>
      <w:r w:rsidR="00F04F9E" w:rsidRPr="00F04F9E">
        <w:t xml:space="preserve"> </w:t>
      </w:r>
      <w:r w:rsidR="00F04F9E">
        <w:t>Extension</w:t>
      </w:r>
      <w:r w:rsidR="00F04F9E" w:rsidRPr="002C07DE">
        <w:t xml:space="preserve"> </w:t>
      </w:r>
      <w:r w:rsidRPr="002C07DE">
        <w:t>Appraisal</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F04F9E" w:rsidRPr="002C07DE">
        <w:t xml:space="preserve"> </w:t>
      </w:r>
      <w:r w:rsidRPr="002C07DE">
        <w:t>Appraisal</w:t>
      </w:r>
      <w:r w:rsidR="0060667B">
        <w:t xml:space="preserve"> </w:t>
      </w:r>
      <w:r w:rsidRPr="002C07DE">
        <w:t>Expiration</w:t>
      </w:r>
      <w:r w:rsidR="0060667B">
        <w:t xml:space="preserve"> </w:t>
      </w:r>
      <w:r w:rsidRPr="002C07DE">
        <w:t xml:space="preserve">Date; </w:t>
      </w:r>
      <w:r w:rsidR="00F04F9E" w:rsidRPr="00F04F9E">
        <w:t xml:space="preserve"> </w:t>
      </w:r>
      <w:r w:rsidR="00F04F9E">
        <w:t>Extension</w:t>
      </w:r>
      <w:r w:rsidR="00F04F9E" w:rsidRPr="002C07DE">
        <w:t xml:space="preserve"> </w:t>
      </w:r>
      <w:r w:rsidRPr="002C07DE">
        <w:t>Appraisal</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xml:space="preserve">; </w:t>
      </w:r>
      <w:r w:rsidR="00F04F9E" w:rsidRPr="00F04F9E">
        <w:t xml:space="preserve"> </w:t>
      </w:r>
      <w:r w:rsidR="00F04F9E">
        <w:t>Extension</w:t>
      </w:r>
      <w:r w:rsidR="00F04F9E" w:rsidRPr="002C07DE">
        <w:t xml:space="preserve"> </w:t>
      </w:r>
      <w:r w:rsidRPr="002C07DE">
        <w:t>Other</w:t>
      </w:r>
      <w:r w:rsidR="0060667B">
        <w:t xml:space="preserve"> </w:t>
      </w:r>
      <w:r w:rsidRPr="002C07DE">
        <w:t>Servicer</w:t>
      </w:r>
      <w:r w:rsidR="0060667B">
        <w:t xml:space="preserve"> </w:t>
      </w:r>
      <w:r w:rsidRPr="002C07DE">
        <w:t>Initiate</w:t>
      </w:r>
      <w:r w:rsidR="00F04F9E">
        <w:t>d</w:t>
      </w:r>
      <w:r w:rsidR="0060667B">
        <w:t xml:space="preserve"> </w:t>
      </w:r>
      <w:r w:rsidR="00F04F9E" w:rsidRPr="00F04F9E">
        <w:t xml:space="preserve"> </w:t>
      </w:r>
      <w:r w:rsidR="00F04F9E">
        <w:t>Extension</w:t>
      </w:r>
      <w:r w:rsidRPr="002C07DE">
        <w:t xml:space="preserve">; </w:t>
      </w:r>
      <w:r w:rsidR="00F04F9E" w:rsidRPr="00F04F9E">
        <w:t xml:space="preserve"> </w:t>
      </w:r>
      <w:r w:rsidR="00F04F9E">
        <w:t>Extension</w:t>
      </w:r>
      <w:r w:rsidR="0060667B">
        <w:t xml:space="preserve"> </w:t>
      </w:r>
      <w:r w:rsidRPr="002C07DE">
        <w:t>Other</w:t>
      </w:r>
      <w:r w:rsidR="0060667B">
        <w:t xml:space="preserve"> </w:t>
      </w:r>
      <w:r w:rsidRPr="002C07DE">
        <w:t>HUD</w:t>
      </w:r>
      <w:r w:rsidR="0060667B">
        <w:t xml:space="preserve"> </w:t>
      </w:r>
      <w:r w:rsidRPr="002C07DE">
        <w:t>Decision</w:t>
      </w:r>
      <w:r w:rsidR="0060667B">
        <w:t xml:space="preserve"> </w:t>
      </w:r>
      <w:r w:rsidRPr="002C07DE">
        <w:t>Appr</w:t>
      </w:r>
      <w:r w:rsidR="00F04F9E">
        <w:t>oved</w:t>
      </w:r>
      <w:r w:rsidRPr="002C07DE">
        <w:t xml:space="preserve">; </w:t>
      </w:r>
      <w:r w:rsidR="00F04F9E" w:rsidRPr="00F04F9E">
        <w:t xml:space="preserve"> </w:t>
      </w:r>
      <w:r w:rsidR="00F04F9E">
        <w:t>Extension</w:t>
      </w:r>
      <w:r w:rsidR="0060667B">
        <w:t xml:space="preserve"> </w:t>
      </w:r>
      <w:r w:rsidRPr="002C07DE">
        <w:t>Other</w:t>
      </w:r>
      <w:r w:rsidR="0060667B">
        <w:t xml:space="preserve"> </w:t>
      </w:r>
      <w:r w:rsidRPr="002C07DE">
        <w:t>Expiration</w:t>
      </w:r>
      <w:r w:rsidR="0060667B">
        <w:t xml:space="preserve"> </w:t>
      </w:r>
      <w:r w:rsidRPr="002C07DE">
        <w:t xml:space="preserve">Date; </w:t>
      </w:r>
      <w:r w:rsidR="00F04F9E" w:rsidRPr="00F04F9E">
        <w:t xml:space="preserve"> </w:t>
      </w:r>
      <w:r w:rsidR="00F04F9E">
        <w:t>Extension</w:t>
      </w:r>
      <w:r w:rsidR="0060667B">
        <w:t xml:space="preserve"> </w:t>
      </w:r>
      <w:r w:rsidRPr="002C07DE">
        <w:t>Other</w:t>
      </w:r>
      <w:r w:rsidR="0060667B">
        <w:t xml:space="preserve"> </w:t>
      </w:r>
      <w:r w:rsidRPr="002C07DE">
        <w:t>Reason</w:t>
      </w:r>
      <w:r w:rsidR="0060667B">
        <w:t xml:space="preserve"> </w:t>
      </w:r>
      <w:r w:rsidRPr="002C07DE">
        <w:t>for</w:t>
      </w:r>
      <w:r w:rsidR="0060667B">
        <w:t xml:space="preserve"> </w:t>
      </w:r>
      <w:r w:rsidRPr="002C07DE">
        <w:t>Req</w:t>
      </w:r>
      <w:r w:rsidR="00F04F9E">
        <w:t>uest</w:t>
      </w:r>
      <w:r w:rsidRPr="002C07DE">
        <w:t>; D</w:t>
      </w:r>
      <w:r w:rsidR="00F04F9E">
        <w:t>&amp;</w:t>
      </w:r>
      <w:r w:rsidRPr="002C07DE">
        <w:t>P</w:t>
      </w:r>
      <w:r w:rsidR="0060667B">
        <w:t xml:space="preserve"> </w:t>
      </w:r>
      <w:r w:rsidRPr="002C07DE">
        <w:t>with</w:t>
      </w:r>
      <w:r w:rsidR="0060667B">
        <w:t xml:space="preserve"> </w:t>
      </w:r>
      <w:r w:rsidRPr="002C07DE">
        <w:t>HUD</w:t>
      </w:r>
      <w:r w:rsidR="0060667B">
        <w:t xml:space="preserve"> </w:t>
      </w:r>
      <w:r w:rsidRPr="002C07DE">
        <w:t>Inactive</w:t>
      </w:r>
      <w:r w:rsidR="0060667B">
        <w:t xml:space="preserve"> </w:t>
      </w:r>
      <w:r w:rsidRPr="002C07DE">
        <w:t>Rescission</w:t>
      </w:r>
      <w:r w:rsidR="0060667B">
        <w:t xml:space="preserve"> </w:t>
      </w:r>
      <w:r w:rsidRPr="002C07DE">
        <w:t>Date; Loss</w:t>
      </w:r>
      <w:r w:rsidR="0060667B">
        <w:t xml:space="preserve"> </w:t>
      </w:r>
      <w:r w:rsidRPr="002C07DE">
        <w:t>Mit</w:t>
      </w:r>
      <w:r w:rsidR="00F04F9E">
        <w:t>igation</w:t>
      </w:r>
      <w:r w:rsidR="0060667B">
        <w:t xml:space="preserve"> </w:t>
      </w:r>
      <w:r w:rsidRPr="002C07DE">
        <w:t>Short</w:t>
      </w:r>
      <w:r w:rsidR="0060667B">
        <w:t xml:space="preserve"> </w:t>
      </w:r>
      <w:r w:rsidRPr="002C07DE">
        <w:t>Sale</w:t>
      </w:r>
      <w:r w:rsidR="0060667B">
        <w:t xml:space="preserve"> </w:t>
      </w:r>
      <w:r w:rsidRPr="002C07DE">
        <w:t>Rec</w:t>
      </w:r>
      <w:r w:rsidR="00F04F9E">
        <w:t>ei</w:t>
      </w:r>
      <w:r w:rsidRPr="002C07DE">
        <w:t>v</w:t>
      </w:r>
      <w:r w:rsidR="00F04F9E">
        <w:t>e</w:t>
      </w:r>
      <w:r w:rsidRPr="002C07DE">
        <w:t>d</w:t>
      </w:r>
      <w:r w:rsidR="0060667B">
        <w:t xml:space="preserve"> </w:t>
      </w:r>
      <w:r w:rsidRPr="002C07DE">
        <w:t>Cls</w:t>
      </w:r>
      <w:r w:rsidR="0060667B">
        <w:t xml:space="preserve"> </w:t>
      </w:r>
      <w:r w:rsidRPr="002C07DE">
        <w:t>Proc</w:t>
      </w:r>
      <w:r w:rsidR="0060667B">
        <w:t xml:space="preserve"> </w:t>
      </w:r>
      <w:r w:rsidRPr="002C07DE">
        <w:t>Date; Foreclosure</w:t>
      </w:r>
      <w:r w:rsidR="0060667B">
        <w:t xml:space="preserve"> </w:t>
      </w:r>
      <w:r w:rsidRPr="002C07DE">
        <w:t>Refer</w:t>
      </w:r>
      <w:r w:rsidR="0060667B">
        <w:t xml:space="preserve"> </w:t>
      </w:r>
      <w:r w:rsidRPr="002C07DE">
        <w:t>To</w:t>
      </w:r>
      <w:r w:rsidR="0060667B">
        <w:t xml:space="preserve"> </w:t>
      </w:r>
      <w:r w:rsidR="00A10EA2">
        <w:t>C</w:t>
      </w:r>
      <w:r w:rsidRPr="002C07DE">
        <w:t>ounsel</w:t>
      </w:r>
      <w:r w:rsidR="0060667B">
        <w:t xml:space="preserve"> </w:t>
      </w:r>
      <w:r w:rsidRPr="002C07DE">
        <w:t xml:space="preserve">Date; </w:t>
      </w:r>
      <w:r w:rsidR="00A10EA2" w:rsidRPr="002C07DE">
        <w:t>B</w:t>
      </w:r>
      <w:r w:rsidR="00A10EA2">
        <w:t>a</w:t>
      </w:r>
      <w:r w:rsidR="00A10EA2" w:rsidRPr="002C07DE">
        <w:t>nk</w:t>
      </w:r>
      <w:r w:rsidR="00A10EA2">
        <w:t>ruptcy</w:t>
      </w:r>
      <w:r w:rsidR="0060667B">
        <w:t xml:space="preserve"> </w:t>
      </w:r>
      <w:r w:rsidRPr="002C07DE">
        <w:t>Chapter</w:t>
      </w:r>
      <w:r w:rsidR="0060667B">
        <w:t xml:space="preserve"> </w:t>
      </w:r>
      <w:r w:rsidRPr="002C07DE">
        <w:t>13</w:t>
      </w:r>
      <w:r w:rsidR="0060667B">
        <w:t xml:space="preserve"> </w:t>
      </w:r>
      <w:r w:rsidRPr="002C07DE">
        <w:t>Filed</w:t>
      </w:r>
      <w:r w:rsidR="0060667B">
        <w:t xml:space="preserve"> </w:t>
      </w:r>
      <w:r w:rsidRPr="002C07DE">
        <w:t xml:space="preserve">Date; </w:t>
      </w:r>
      <w:r w:rsidR="00A10EA2" w:rsidRPr="002C07DE">
        <w:t>B</w:t>
      </w:r>
      <w:r w:rsidR="00A10EA2">
        <w:t>a</w:t>
      </w:r>
      <w:r w:rsidR="00A10EA2" w:rsidRPr="002C07DE">
        <w:t>nk</w:t>
      </w:r>
      <w:r w:rsidR="00A10EA2">
        <w:t>ruptcy</w:t>
      </w:r>
      <w:r w:rsidR="0060667B">
        <w:t xml:space="preserve"> </w:t>
      </w:r>
      <w:r w:rsidRPr="002C07DE">
        <w:t>Chapter</w:t>
      </w:r>
      <w:r w:rsidR="0060667B">
        <w:t xml:space="preserve"> </w:t>
      </w:r>
      <w:r w:rsidRPr="002C07DE">
        <w:t>13</w:t>
      </w:r>
      <w:r w:rsidR="0060667B">
        <w:t xml:space="preserve"> </w:t>
      </w:r>
      <w:r w:rsidRPr="002C07DE">
        <w:t>Discharge</w:t>
      </w:r>
      <w:r w:rsidR="0060667B">
        <w:t xml:space="preserve">  </w:t>
      </w:r>
      <w:r w:rsidRPr="002C07DE">
        <w:t xml:space="preserve">Date; </w:t>
      </w:r>
      <w:r w:rsidR="00A10EA2" w:rsidRPr="00A10EA2">
        <w:t xml:space="preserve"> </w:t>
      </w:r>
      <w:r w:rsidR="00A10EA2">
        <w:t>Bankruptcy</w:t>
      </w:r>
      <w:r w:rsidR="0060667B">
        <w:t xml:space="preserve"> </w:t>
      </w:r>
      <w:r w:rsidRPr="002C07DE">
        <w:t>Chapter</w:t>
      </w:r>
      <w:r w:rsidR="0060667B">
        <w:t xml:space="preserve"> </w:t>
      </w:r>
      <w:r w:rsidRPr="002C07DE">
        <w:t>13</w:t>
      </w:r>
      <w:r w:rsidR="0060667B">
        <w:t xml:space="preserve"> </w:t>
      </w:r>
      <w:r w:rsidRPr="002C07DE">
        <w:t>Dismissed</w:t>
      </w:r>
      <w:r w:rsidR="0060667B">
        <w:t xml:space="preserve"> </w:t>
      </w:r>
      <w:r w:rsidRPr="002C07DE">
        <w:t xml:space="preserve">Date; </w:t>
      </w:r>
      <w:r w:rsidR="00A10EA2">
        <w:t>Bankruptcy</w:t>
      </w:r>
      <w:r w:rsidR="0060667B">
        <w:t xml:space="preserve"> </w:t>
      </w:r>
      <w:r w:rsidRPr="002C07DE">
        <w:t>Chapter</w:t>
      </w:r>
      <w:r w:rsidR="0060667B">
        <w:t xml:space="preserve"> </w:t>
      </w:r>
      <w:r w:rsidRPr="002C07DE">
        <w:t>7</w:t>
      </w:r>
      <w:r w:rsidR="0060667B">
        <w:t xml:space="preserve"> </w:t>
      </w:r>
      <w:r w:rsidRPr="002C07DE">
        <w:t>Filed</w:t>
      </w:r>
      <w:r w:rsidR="0060667B">
        <w:t xml:space="preserve"> </w:t>
      </w:r>
      <w:r w:rsidRPr="002C07DE">
        <w:t xml:space="preserve">Date; </w:t>
      </w:r>
      <w:r w:rsidR="00A10EA2" w:rsidRPr="00A10EA2">
        <w:t xml:space="preserve"> </w:t>
      </w:r>
      <w:r w:rsidR="00A10EA2">
        <w:t>Bankruptcy</w:t>
      </w:r>
      <w:r w:rsidR="0060667B">
        <w:t xml:space="preserve"> </w:t>
      </w:r>
      <w:r w:rsidRPr="002C07DE">
        <w:t>Chapter</w:t>
      </w:r>
      <w:r w:rsidR="0060667B">
        <w:t xml:space="preserve"> </w:t>
      </w:r>
      <w:r w:rsidRPr="002C07DE">
        <w:t>7</w:t>
      </w:r>
      <w:r w:rsidR="0060667B">
        <w:t xml:space="preserve"> </w:t>
      </w:r>
      <w:r w:rsidRPr="002C07DE">
        <w:t>Discharge</w:t>
      </w:r>
      <w:r w:rsidR="0060667B">
        <w:t xml:space="preserve">  </w:t>
      </w:r>
      <w:r w:rsidRPr="002C07DE">
        <w:t xml:space="preserve">Date; </w:t>
      </w:r>
      <w:r w:rsidR="00A10EA2" w:rsidRPr="00A10EA2">
        <w:t xml:space="preserve"> </w:t>
      </w:r>
      <w:r w:rsidR="00A10EA2">
        <w:t>Bankruptcy</w:t>
      </w:r>
      <w:r w:rsidR="0060667B">
        <w:t xml:space="preserve"> </w:t>
      </w:r>
      <w:r w:rsidRPr="002C07DE">
        <w:t>Chapter</w:t>
      </w:r>
      <w:r w:rsidR="0060667B">
        <w:t xml:space="preserve"> </w:t>
      </w:r>
      <w:r w:rsidRPr="002C07DE">
        <w:t>7</w:t>
      </w:r>
      <w:r w:rsidR="0060667B">
        <w:t xml:space="preserve"> </w:t>
      </w:r>
      <w:r w:rsidRPr="002C07DE">
        <w:t>Dismissed</w:t>
      </w:r>
      <w:r w:rsidR="0060667B">
        <w:t xml:space="preserve"> </w:t>
      </w:r>
      <w:r w:rsidRPr="002C07DE">
        <w:t xml:space="preserve">Date; </w:t>
      </w:r>
      <w:r w:rsidR="00A10EA2">
        <w:t>Claim Type</w:t>
      </w:r>
      <w:r w:rsidR="0060667B">
        <w:t xml:space="preserve"> </w:t>
      </w:r>
      <w:r w:rsidRPr="002C07DE">
        <w:t>21</w:t>
      </w:r>
      <w:r w:rsidR="0060667B">
        <w:t xml:space="preserve"> </w:t>
      </w:r>
      <w:r w:rsidRPr="002C07DE">
        <w:t>Claim</w:t>
      </w:r>
      <w:r w:rsidR="0060667B">
        <w:t xml:space="preserve"> </w:t>
      </w:r>
      <w:r w:rsidRPr="002C07DE">
        <w:t>Filed</w:t>
      </w:r>
      <w:r w:rsidR="0060667B">
        <w:t xml:space="preserve"> </w:t>
      </w:r>
      <w:r w:rsidRPr="002C07DE">
        <w:t xml:space="preserve">Date; </w:t>
      </w:r>
      <w:r w:rsidR="00A10EA2">
        <w:t>Claim Type</w:t>
      </w:r>
      <w:r w:rsidR="0060667B">
        <w:t xml:space="preserve"> </w:t>
      </w:r>
      <w:r w:rsidRPr="002C07DE">
        <w:t>21</w:t>
      </w:r>
      <w:r w:rsidR="0060667B">
        <w:t xml:space="preserve"> </w:t>
      </w:r>
      <w:r w:rsidRPr="002C07DE">
        <w:t>Claim</w:t>
      </w:r>
      <w:r w:rsidR="0060667B">
        <w:t xml:space="preserve"> </w:t>
      </w:r>
      <w:r w:rsidRPr="002C07DE">
        <w:t>Appr</w:t>
      </w:r>
      <w:r w:rsidR="00A10EA2">
        <w:t>oved</w:t>
      </w:r>
      <w:r w:rsidR="0060667B">
        <w:t xml:space="preserve"> </w:t>
      </w:r>
      <w:r w:rsidRPr="002C07DE">
        <w:t>Sett</w:t>
      </w:r>
      <w:r w:rsidR="003E703F">
        <w:t>l</w:t>
      </w:r>
      <w:r w:rsidRPr="002C07DE">
        <w:t>ement</w:t>
      </w:r>
      <w:r w:rsidR="0060667B">
        <w:t xml:space="preserve"> </w:t>
      </w:r>
      <w:r w:rsidRPr="002C07DE">
        <w:t xml:space="preserve">Date; </w:t>
      </w:r>
      <w:r w:rsidR="00A10EA2">
        <w:t>Claim Type</w:t>
      </w:r>
      <w:r w:rsidR="0060667B">
        <w:t xml:space="preserve"> </w:t>
      </w:r>
      <w:r w:rsidRPr="002C07DE">
        <w:t>21</w:t>
      </w:r>
      <w:r w:rsidR="0060667B">
        <w:t xml:space="preserve"> </w:t>
      </w:r>
      <w:r w:rsidRPr="002C07DE">
        <w:t>Claim</w:t>
      </w:r>
      <w:r w:rsidR="0060667B">
        <w:t xml:space="preserve"> </w:t>
      </w:r>
      <w:r w:rsidRPr="002C07DE">
        <w:t>Paid</w:t>
      </w:r>
      <w:r w:rsidR="0060667B">
        <w:t xml:space="preserve"> </w:t>
      </w:r>
      <w:r w:rsidRPr="002C07DE">
        <w:t>Am</w:t>
      </w:r>
      <w:r w:rsidR="00A10EA2">
        <w:t>oun</w:t>
      </w:r>
      <w:r w:rsidRPr="002C07DE">
        <w:t xml:space="preserve">t; </w:t>
      </w:r>
      <w:r w:rsidR="0060667B">
        <w:t xml:space="preserve"> </w:t>
      </w:r>
      <w:r w:rsidR="00A10EA2">
        <w:t xml:space="preserve">Claim Type </w:t>
      </w:r>
      <w:r w:rsidRPr="002C07DE">
        <w:t>23</w:t>
      </w:r>
      <w:r w:rsidR="0060667B">
        <w:t xml:space="preserve"> </w:t>
      </w:r>
      <w:r w:rsidRPr="002C07DE">
        <w:t>Claim</w:t>
      </w:r>
      <w:r w:rsidR="0060667B">
        <w:t xml:space="preserve"> </w:t>
      </w:r>
      <w:r w:rsidRPr="002C07DE">
        <w:t>Filed</w:t>
      </w:r>
      <w:r w:rsidR="0060667B">
        <w:t xml:space="preserve"> </w:t>
      </w:r>
      <w:r w:rsidRPr="002C07DE">
        <w:t xml:space="preserve">Date; </w:t>
      </w:r>
      <w:r w:rsidR="00A10EA2">
        <w:t>Claim Type</w:t>
      </w:r>
      <w:r w:rsidR="0060667B">
        <w:t xml:space="preserve"> </w:t>
      </w:r>
      <w:r w:rsidRPr="002C07DE">
        <w:t>23</w:t>
      </w:r>
      <w:r w:rsidR="0060667B">
        <w:t xml:space="preserve"> </w:t>
      </w:r>
      <w:r w:rsidRPr="002C07DE">
        <w:t>Claim</w:t>
      </w:r>
      <w:r w:rsidR="0060667B">
        <w:t xml:space="preserve"> </w:t>
      </w:r>
      <w:r w:rsidRPr="002C07DE">
        <w:t>Appr</w:t>
      </w:r>
      <w:r w:rsidR="00A10EA2">
        <w:t>oved</w:t>
      </w:r>
      <w:r w:rsidR="0060667B">
        <w:t xml:space="preserve"> </w:t>
      </w:r>
      <w:r w:rsidRPr="002C07DE">
        <w:t>Sett</w:t>
      </w:r>
      <w:r w:rsidR="003E703F">
        <w:t>l</w:t>
      </w:r>
      <w:r w:rsidRPr="002C07DE">
        <w:t>ement</w:t>
      </w:r>
      <w:r w:rsidR="0060667B">
        <w:t xml:space="preserve"> </w:t>
      </w:r>
      <w:r w:rsidRPr="002C07DE">
        <w:t xml:space="preserve">Date; </w:t>
      </w:r>
      <w:r w:rsidR="00A10EA2">
        <w:t>Claim Type</w:t>
      </w:r>
      <w:r w:rsidR="0060667B">
        <w:t xml:space="preserve"> </w:t>
      </w:r>
      <w:r w:rsidRPr="002C07DE">
        <w:t>23</w:t>
      </w:r>
      <w:r w:rsidR="0060667B">
        <w:t xml:space="preserve"> </w:t>
      </w:r>
      <w:r w:rsidRPr="002C07DE">
        <w:t>Claim</w:t>
      </w:r>
      <w:r w:rsidR="0060667B">
        <w:t xml:space="preserve"> </w:t>
      </w:r>
      <w:r w:rsidRPr="002C07DE">
        <w:t>Paid</w:t>
      </w:r>
      <w:r w:rsidR="0060667B">
        <w:t xml:space="preserve"> </w:t>
      </w:r>
      <w:r w:rsidRPr="002C07DE">
        <w:t>Am</w:t>
      </w:r>
      <w:r w:rsidR="00A10EA2">
        <w:t>oun</w:t>
      </w:r>
      <w:r w:rsidRPr="002C07DE">
        <w:t xml:space="preserve">t; </w:t>
      </w:r>
      <w:r w:rsidR="00A10EA2">
        <w:t>Claim Type</w:t>
      </w:r>
      <w:r w:rsidR="0060667B">
        <w:t xml:space="preserve"> </w:t>
      </w:r>
      <w:r w:rsidRPr="002C07DE">
        <w:t>24</w:t>
      </w:r>
      <w:r w:rsidR="0060667B">
        <w:t xml:space="preserve"> </w:t>
      </w:r>
      <w:r w:rsidRPr="002C07DE">
        <w:t>Claim</w:t>
      </w:r>
      <w:r w:rsidR="0060667B">
        <w:t xml:space="preserve"> </w:t>
      </w:r>
      <w:r w:rsidRPr="002C07DE">
        <w:t>Filed</w:t>
      </w:r>
      <w:r w:rsidR="0060667B">
        <w:t xml:space="preserve"> </w:t>
      </w:r>
      <w:r w:rsidRPr="002C07DE">
        <w:t xml:space="preserve">Date; </w:t>
      </w:r>
      <w:r w:rsidR="00A10EA2">
        <w:t>Claim Type</w:t>
      </w:r>
      <w:r w:rsidR="0060667B">
        <w:t xml:space="preserve"> </w:t>
      </w:r>
      <w:r w:rsidRPr="002C07DE">
        <w:t>24</w:t>
      </w:r>
      <w:r w:rsidR="0060667B">
        <w:t xml:space="preserve"> </w:t>
      </w:r>
      <w:r w:rsidRPr="002C07DE">
        <w:t>Claim</w:t>
      </w:r>
      <w:r w:rsidR="0060667B">
        <w:t xml:space="preserve"> </w:t>
      </w:r>
      <w:r w:rsidRPr="002C07DE">
        <w:t>Appr</w:t>
      </w:r>
      <w:r w:rsidR="00A10EA2">
        <w:t>oved</w:t>
      </w:r>
      <w:r w:rsidR="0060667B">
        <w:t xml:space="preserve"> </w:t>
      </w:r>
      <w:r w:rsidRPr="002C07DE">
        <w:t>Sett</w:t>
      </w:r>
      <w:r w:rsidR="003E703F">
        <w:t>l</w:t>
      </w:r>
      <w:r w:rsidRPr="002C07DE">
        <w:t>ement</w:t>
      </w:r>
      <w:r w:rsidR="0060667B">
        <w:t xml:space="preserve"> </w:t>
      </w:r>
      <w:r w:rsidRPr="002C07DE">
        <w:t xml:space="preserve">Date; </w:t>
      </w:r>
      <w:r w:rsidR="00A10EA2">
        <w:t>Claim Type</w:t>
      </w:r>
      <w:r w:rsidR="0060667B">
        <w:t xml:space="preserve"> </w:t>
      </w:r>
      <w:r w:rsidRPr="002C07DE">
        <w:t>24</w:t>
      </w:r>
      <w:r w:rsidR="0060667B">
        <w:t xml:space="preserve"> </w:t>
      </w:r>
      <w:r w:rsidRPr="002C07DE">
        <w:t>Claim</w:t>
      </w:r>
      <w:r w:rsidR="0060667B">
        <w:t xml:space="preserve"> </w:t>
      </w:r>
      <w:r w:rsidRPr="002C07DE">
        <w:t>Paid</w:t>
      </w:r>
      <w:r w:rsidR="0060667B">
        <w:t xml:space="preserve"> </w:t>
      </w:r>
      <w:r w:rsidRPr="002C07DE">
        <w:t>Am</w:t>
      </w:r>
      <w:r w:rsidR="00A10EA2">
        <w:t>oun</w:t>
      </w:r>
      <w:r w:rsidRPr="002C07DE">
        <w:t>t; FHA</w:t>
      </w:r>
      <w:r w:rsidR="0060667B">
        <w:t xml:space="preserve"> </w:t>
      </w:r>
      <w:r w:rsidRPr="002C07DE">
        <w:t>Case</w:t>
      </w:r>
      <w:r w:rsidR="0060667B">
        <w:t xml:space="preserve"> </w:t>
      </w:r>
      <w:r w:rsidRPr="002C07DE">
        <w:t>Assignment</w:t>
      </w:r>
      <w:r w:rsidR="0060667B">
        <w:t xml:space="preserve"> </w:t>
      </w:r>
      <w:r w:rsidRPr="002C07DE">
        <w:t>Date; Loss</w:t>
      </w:r>
      <w:r w:rsidR="0060667B">
        <w:t xml:space="preserve"> </w:t>
      </w:r>
      <w:r w:rsidRPr="002C07DE">
        <w:t>Mit</w:t>
      </w:r>
      <w:r w:rsidR="00A10EA2">
        <w:t>igation</w:t>
      </w:r>
      <w:r w:rsidR="0060667B">
        <w:t xml:space="preserve"> </w:t>
      </w:r>
      <w:r w:rsidRPr="002C07DE">
        <w:t>Short</w:t>
      </w:r>
      <w:r w:rsidR="0060667B">
        <w:t xml:space="preserve"> </w:t>
      </w:r>
      <w:r w:rsidRPr="002C07DE">
        <w:t>Sale</w:t>
      </w:r>
      <w:r w:rsidR="0060667B">
        <w:t xml:space="preserve"> </w:t>
      </w:r>
      <w:r w:rsidRPr="002C07DE">
        <w:t>Deed</w:t>
      </w:r>
      <w:r w:rsidR="0060667B">
        <w:t xml:space="preserve"> </w:t>
      </w:r>
      <w:r w:rsidRPr="002C07DE">
        <w:t>Record</w:t>
      </w:r>
      <w:r w:rsidR="0060667B">
        <w:t xml:space="preserve"> </w:t>
      </w:r>
      <w:r w:rsidRPr="002C07DE">
        <w:t xml:space="preserve">Date; </w:t>
      </w:r>
      <w:r w:rsidR="00A10EA2">
        <w:t>Foreclosure</w:t>
      </w:r>
      <w:r w:rsidR="0060667B">
        <w:t xml:space="preserve"> </w:t>
      </w:r>
      <w:r w:rsidRPr="002C07DE">
        <w:t>Eviction</w:t>
      </w:r>
      <w:r w:rsidR="0060667B">
        <w:t xml:space="preserve"> </w:t>
      </w:r>
      <w:r w:rsidRPr="002C07DE">
        <w:t>Restriction</w:t>
      </w:r>
      <w:r w:rsidR="0060667B">
        <w:t xml:space="preserve"> </w:t>
      </w:r>
      <w:r w:rsidRPr="002C07DE">
        <w:t xml:space="preserve">Expired; </w:t>
      </w:r>
      <w:r w:rsidR="00A10EA2" w:rsidRPr="002C07DE" w:rsidDel="00A10EA2">
        <w:t xml:space="preserve"> </w:t>
      </w:r>
      <w:r w:rsidR="00A10EA2">
        <w:t xml:space="preserve"> Foreclosure</w:t>
      </w:r>
      <w:r w:rsidR="0060667B">
        <w:t xml:space="preserve"> </w:t>
      </w:r>
      <w:r w:rsidRPr="002C07DE">
        <w:t>Eviction</w:t>
      </w:r>
      <w:r w:rsidR="0060667B">
        <w:t xml:space="preserve"> </w:t>
      </w:r>
      <w:r w:rsidR="00A10EA2" w:rsidRPr="002C07DE">
        <w:t>Initiation</w:t>
      </w:r>
      <w:r w:rsidRPr="002C07DE">
        <w:t>; D</w:t>
      </w:r>
      <w:r w:rsidR="00A10EA2">
        <w:t>&amp;</w:t>
      </w:r>
      <w:r w:rsidRPr="002C07DE">
        <w:t>P</w:t>
      </w:r>
      <w:r w:rsidR="0060667B">
        <w:t xml:space="preserve"> </w:t>
      </w:r>
      <w:r w:rsidR="00A10EA2">
        <w:t xml:space="preserve">W/Out </w:t>
      </w:r>
      <w:r w:rsidRPr="002C07DE">
        <w:t>HUD</w:t>
      </w:r>
      <w:r w:rsidR="0060667B">
        <w:t xml:space="preserve"> </w:t>
      </w:r>
      <w:r w:rsidRPr="002C07DE">
        <w:t>Notification</w:t>
      </w:r>
      <w:r w:rsidR="0060667B">
        <w:t xml:space="preserve"> </w:t>
      </w:r>
      <w:r w:rsidRPr="002C07DE">
        <w:t>Sent</w:t>
      </w:r>
      <w:r w:rsidR="0060667B">
        <w:t xml:space="preserve"> </w:t>
      </w:r>
      <w:r w:rsidRPr="002C07DE">
        <w:t>to</w:t>
      </w:r>
      <w:r w:rsidR="0060667B">
        <w:t xml:space="preserve"> </w:t>
      </w:r>
      <w:r w:rsidRPr="002C07DE">
        <w:t>Borrower; Corp</w:t>
      </w:r>
      <w:r w:rsidR="0060667B">
        <w:t xml:space="preserve"> </w:t>
      </w:r>
      <w:r w:rsidRPr="002C07DE">
        <w:t>Advance</w:t>
      </w:r>
      <w:r w:rsidR="0060667B">
        <w:t xml:space="preserve"> </w:t>
      </w:r>
      <w:r w:rsidRPr="002C07DE">
        <w:t>Eviction</w:t>
      </w:r>
      <w:r w:rsidR="0060667B">
        <w:t xml:space="preserve"> </w:t>
      </w:r>
      <w:r w:rsidRPr="002C07DE">
        <w:t xml:space="preserve">Balance; </w:t>
      </w:r>
      <w:r w:rsidR="00A10EA2">
        <w:t xml:space="preserve">Claim Type </w:t>
      </w:r>
      <w:r w:rsidRPr="002C07DE">
        <w:t>21</w:t>
      </w:r>
      <w:r w:rsidR="0060667B">
        <w:t xml:space="preserve"> </w:t>
      </w:r>
      <w:r w:rsidRPr="002C07DE">
        <w:t>Ext</w:t>
      </w:r>
      <w:r w:rsidR="00A10EA2">
        <w:t>ension</w:t>
      </w:r>
      <w:r w:rsidR="0060667B">
        <w:t xml:space="preserve"> </w:t>
      </w:r>
      <w:r w:rsidRPr="002C07DE">
        <w:t>Expiration</w:t>
      </w:r>
      <w:r w:rsidR="0060667B">
        <w:t xml:space="preserve"> </w:t>
      </w:r>
      <w:r w:rsidRPr="002C07DE">
        <w:t xml:space="preserve">Date; </w:t>
      </w:r>
      <w:r w:rsidR="00A10EA2">
        <w:t xml:space="preserve">Claim Type </w:t>
      </w:r>
      <w:r w:rsidRPr="002C07DE">
        <w:t>21</w:t>
      </w:r>
      <w:r w:rsidR="0060667B">
        <w:t xml:space="preserve"> </w:t>
      </w:r>
      <w:r w:rsidRPr="002C07DE">
        <w:t>DIL</w:t>
      </w:r>
      <w:r w:rsidR="0060667B">
        <w:t xml:space="preserve"> </w:t>
      </w:r>
      <w:r w:rsidRPr="002C07DE">
        <w:t>Completion</w:t>
      </w:r>
      <w:r w:rsidR="0060667B">
        <w:t xml:space="preserve"> </w:t>
      </w:r>
      <w:r w:rsidRPr="002C07DE">
        <w:t xml:space="preserve">Date; </w:t>
      </w:r>
      <w:r w:rsidR="00A10EA2">
        <w:t xml:space="preserve">Claim Type </w:t>
      </w:r>
      <w:r w:rsidRPr="002C07DE">
        <w:t>21</w:t>
      </w:r>
      <w:r w:rsidR="0060667B">
        <w:t xml:space="preserve"> </w:t>
      </w:r>
      <w:r w:rsidRPr="002C07DE">
        <w:t>Marketable</w:t>
      </w:r>
      <w:r w:rsidR="0060667B">
        <w:t xml:space="preserve"> </w:t>
      </w:r>
      <w:r w:rsidRPr="002C07DE">
        <w:t>Title</w:t>
      </w:r>
      <w:r w:rsidR="0060667B">
        <w:t xml:space="preserve"> </w:t>
      </w:r>
      <w:r w:rsidRPr="002C07DE">
        <w:t xml:space="preserve">Date; </w:t>
      </w:r>
      <w:r w:rsidR="00A10EA2">
        <w:t xml:space="preserve">Claim Type </w:t>
      </w:r>
      <w:r w:rsidRPr="002C07DE">
        <w:t>21</w:t>
      </w:r>
      <w:r w:rsidR="0060667B">
        <w:t xml:space="preserve"> </w:t>
      </w:r>
      <w:r w:rsidRPr="002C07DE">
        <w:t>Block</w:t>
      </w:r>
      <w:r w:rsidR="0060667B">
        <w:t xml:space="preserve"> </w:t>
      </w:r>
      <w:r w:rsidRPr="002C07DE">
        <w:t>10</w:t>
      </w:r>
      <w:r w:rsidR="0060667B">
        <w:t xml:space="preserve"> </w:t>
      </w:r>
      <w:r w:rsidRPr="002C07DE">
        <w:t>S</w:t>
      </w:r>
      <w:r w:rsidR="00A10EA2">
        <w:t xml:space="preserve">ales </w:t>
      </w:r>
      <w:r w:rsidRPr="002C07DE">
        <w:t>B</w:t>
      </w:r>
      <w:r w:rsidR="00A10EA2">
        <w:t xml:space="preserve">ased </w:t>
      </w:r>
      <w:r w:rsidRPr="002C07DE">
        <w:t>C</w:t>
      </w:r>
      <w:r w:rsidR="00A10EA2">
        <w:t>laim</w:t>
      </w:r>
      <w:r w:rsidR="0060667B">
        <w:t xml:space="preserve"> </w:t>
      </w:r>
      <w:r w:rsidRPr="002C07DE">
        <w:t xml:space="preserve">Date; </w:t>
      </w:r>
      <w:r w:rsidR="00A10EA2">
        <w:t xml:space="preserve">Claim Type </w:t>
      </w:r>
      <w:r w:rsidRPr="002C07DE">
        <w:t>21</w:t>
      </w:r>
      <w:r w:rsidR="0060667B">
        <w:t xml:space="preserve"> </w:t>
      </w:r>
      <w:r w:rsidRPr="002C07DE">
        <w:t>Block</w:t>
      </w:r>
      <w:r w:rsidR="0060667B">
        <w:t xml:space="preserve"> </w:t>
      </w:r>
      <w:r w:rsidRPr="002C07DE">
        <w:t>10</w:t>
      </w:r>
      <w:r w:rsidR="0060667B">
        <w:t xml:space="preserve"> </w:t>
      </w:r>
      <w:r w:rsidRPr="002C07DE">
        <w:t>A</w:t>
      </w:r>
      <w:r w:rsidR="00A10EA2">
        <w:t xml:space="preserve">ppraisal </w:t>
      </w:r>
      <w:r w:rsidRPr="002C07DE">
        <w:t>B</w:t>
      </w:r>
      <w:r w:rsidR="00A10EA2">
        <w:t xml:space="preserve">ased </w:t>
      </w:r>
      <w:r w:rsidRPr="002C07DE">
        <w:t>C</w:t>
      </w:r>
      <w:r w:rsidR="00A10EA2">
        <w:t>laim</w:t>
      </w:r>
      <w:r w:rsidR="0060667B">
        <w:t xml:space="preserve"> </w:t>
      </w:r>
      <w:r w:rsidRPr="002C07DE">
        <w:t>DIL</w:t>
      </w:r>
      <w:r w:rsidR="0060667B">
        <w:t xml:space="preserve"> </w:t>
      </w:r>
      <w:r w:rsidRPr="002C07DE">
        <w:t xml:space="preserve">Date; </w:t>
      </w:r>
      <w:r w:rsidR="00A10EA2">
        <w:t xml:space="preserve">Claim Type </w:t>
      </w:r>
      <w:r w:rsidRPr="002C07DE">
        <w:t>21</w:t>
      </w:r>
      <w:r w:rsidR="0060667B">
        <w:t xml:space="preserve"> </w:t>
      </w:r>
      <w:r w:rsidRPr="002C07DE">
        <w:t>Block</w:t>
      </w:r>
      <w:r w:rsidR="0060667B">
        <w:t xml:space="preserve"> </w:t>
      </w:r>
      <w:r w:rsidRPr="002C07DE">
        <w:t>10</w:t>
      </w:r>
      <w:r w:rsidR="0060667B">
        <w:t xml:space="preserve"> </w:t>
      </w:r>
      <w:r w:rsidRPr="002C07DE">
        <w:t>A</w:t>
      </w:r>
      <w:r w:rsidR="00A10EA2">
        <w:t xml:space="preserve">ppraisal </w:t>
      </w:r>
      <w:r w:rsidRPr="002C07DE">
        <w:t>B</w:t>
      </w:r>
      <w:r w:rsidR="00A10EA2">
        <w:t xml:space="preserve">ased </w:t>
      </w:r>
      <w:r w:rsidRPr="002C07DE">
        <w:t>C</w:t>
      </w:r>
      <w:r w:rsidR="00A10EA2">
        <w:t>laim</w:t>
      </w:r>
      <w:r w:rsidR="0060667B">
        <w:t xml:space="preserve">  </w:t>
      </w:r>
      <w:r w:rsidR="00A10EA2">
        <w:t xml:space="preserve">Foreclosure </w:t>
      </w:r>
      <w:r w:rsidRPr="002C07DE">
        <w:t xml:space="preserve">Date; </w:t>
      </w:r>
      <w:r w:rsidR="00A10EA2">
        <w:t xml:space="preserve">Claim Type </w:t>
      </w:r>
      <w:r w:rsidRPr="002C07DE">
        <w:t>21</w:t>
      </w:r>
      <w:r w:rsidR="0060667B">
        <w:t xml:space="preserve"> </w:t>
      </w:r>
      <w:r w:rsidRPr="002C07DE">
        <w:t>Indicator</w:t>
      </w:r>
      <w:r w:rsidR="0060667B">
        <w:t xml:space="preserve"> </w:t>
      </w:r>
      <w:r w:rsidRPr="002C07DE">
        <w:t>A</w:t>
      </w:r>
      <w:r w:rsidR="00A10EA2">
        <w:t xml:space="preserve">ppraisal </w:t>
      </w:r>
      <w:r w:rsidRPr="002C07DE">
        <w:t>B</w:t>
      </w:r>
      <w:r w:rsidR="00A10EA2">
        <w:t xml:space="preserve">ased </w:t>
      </w:r>
      <w:r w:rsidRPr="002C07DE">
        <w:t>C</w:t>
      </w:r>
      <w:r w:rsidR="00A10EA2">
        <w:t>laim</w:t>
      </w:r>
      <w:r w:rsidRPr="002C07DE">
        <w:t xml:space="preserve">; </w:t>
      </w:r>
      <w:r w:rsidR="00A10EA2">
        <w:t xml:space="preserve">Claim Type </w:t>
      </w:r>
      <w:r w:rsidRPr="002C07DE">
        <w:t>21</w:t>
      </w:r>
      <w:r w:rsidR="0060667B">
        <w:t xml:space="preserve"> </w:t>
      </w:r>
      <w:r w:rsidRPr="002C07DE">
        <w:t>Indicator</w:t>
      </w:r>
      <w:r w:rsidR="0060667B">
        <w:t xml:space="preserve"> </w:t>
      </w:r>
      <w:r w:rsidR="00A10EA2">
        <w:t>Foreclosure</w:t>
      </w:r>
      <w:r w:rsidR="0060667B">
        <w:t xml:space="preserve"> </w:t>
      </w:r>
      <w:r w:rsidRPr="002C07DE">
        <w:t>or</w:t>
      </w:r>
      <w:r w:rsidR="0060667B">
        <w:t xml:space="preserve"> </w:t>
      </w:r>
      <w:r w:rsidRPr="002C07DE">
        <w:t>DIL; Loss</w:t>
      </w:r>
      <w:r w:rsidR="0060667B">
        <w:t xml:space="preserve"> </w:t>
      </w:r>
      <w:r w:rsidRPr="002C07DE">
        <w:t>Mit</w:t>
      </w:r>
      <w:r w:rsidR="00A10EA2">
        <w:t>igation</w:t>
      </w:r>
      <w:r w:rsidR="0060667B">
        <w:t xml:space="preserve"> </w:t>
      </w:r>
      <w:r w:rsidRPr="002C07DE">
        <w:t>Short</w:t>
      </w:r>
      <w:r w:rsidR="0060667B">
        <w:t xml:space="preserve"> </w:t>
      </w:r>
      <w:r w:rsidRPr="002C07DE">
        <w:t>Sale</w:t>
      </w:r>
      <w:r w:rsidR="0060667B">
        <w:t xml:space="preserve"> </w:t>
      </w:r>
      <w:r w:rsidRPr="002C07DE">
        <w:t>Closing</w:t>
      </w:r>
      <w:r w:rsidR="0060667B">
        <w:t xml:space="preserve"> </w:t>
      </w:r>
      <w:r w:rsidRPr="002C07DE">
        <w:t>Date; Loss</w:t>
      </w:r>
      <w:r w:rsidR="0060667B">
        <w:t xml:space="preserve"> </w:t>
      </w:r>
      <w:r w:rsidRPr="002C07DE">
        <w:t>Mit</w:t>
      </w:r>
      <w:r w:rsidR="00A10EA2">
        <w:t>igation</w:t>
      </w:r>
      <w:r w:rsidR="0060667B">
        <w:t xml:space="preserve"> </w:t>
      </w:r>
      <w:r w:rsidRPr="002C07DE">
        <w:t>DIL</w:t>
      </w:r>
      <w:r w:rsidR="0060667B">
        <w:t xml:space="preserve"> </w:t>
      </w:r>
      <w:r w:rsidRPr="002C07DE">
        <w:t>Deed</w:t>
      </w:r>
      <w:r w:rsidR="0060667B">
        <w:t xml:space="preserve"> </w:t>
      </w:r>
      <w:r w:rsidRPr="002C07DE">
        <w:t>Record</w:t>
      </w:r>
      <w:r w:rsidR="0060667B">
        <w:t xml:space="preserve"> </w:t>
      </w:r>
      <w:r w:rsidRPr="002C07DE">
        <w:t>Date; Indicator</w:t>
      </w:r>
      <w:r w:rsidR="0060667B">
        <w:t xml:space="preserve"> </w:t>
      </w:r>
      <w:r w:rsidRPr="002C07DE">
        <w:t>3rd</w:t>
      </w:r>
      <w:r w:rsidR="0060667B">
        <w:t xml:space="preserve"> </w:t>
      </w:r>
      <w:r w:rsidRPr="002C07DE">
        <w:t>Party</w:t>
      </w:r>
      <w:r w:rsidR="0060667B">
        <w:t xml:space="preserve"> </w:t>
      </w:r>
      <w:r w:rsidRPr="002C07DE">
        <w:t>Sale</w:t>
      </w:r>
      <w:r w:rsidR="00226F73">
        <w:t xml:space="preserve">, and </w:t>
      </w:r>
      <w:r w:rsidR="00226F73" w:rsidRPr="00EC1BA3">
        <w:rPr>
          <w:color w:val="EE0000"/>
        </w:rPr>
        <w:t>Extension Property Charge Loss Mitigation Default Date</w:t>
      </w:r>
      <w:r w:rsidR="00226F73">
        <w:rPr>
          <w:color w:val="EE0000"/>
        </w:rPr>
        <w:t>.</w:t>
      </w:r>
    </w:p>
    <w:p w14:paraId="1E2ACF1B" w14:textId="3DA627BF" w:rsidR="00875E68" w:rsidRDefault="00875E68" w:rsidP="00876E21">
      <w:pPr>
        <w:pStyle w:val="Heading3"/>
        <w:ind w:left="1080" w:hanging="1080"/>
        <w:jc w:val="both"/>
      </w:pPr>
      <w:bookmarkStart w:id="5278" w:name="_Toc11335027"/>
      <w:bookmarkStart w:id="5279" w:name="_Toc74052266"/>
      <w:bookmarkStart w:id="5280" w:name="_Toc90643650"/>
      <w:bookmarkStart w:id="5281" w:name="_Toc230163612"/>
      <w:bookmarkStart w:id="5282" w:name="_Hlk510526869"/>
      <w:r>
        <w:t>DMF (Death Master File)</w:t>
      </w:r>
      <w:bookmarkEnd w:id="5278"/>
      <w:bookmarkEnd w:id="5279"/>
      <w:bookmarkEnd w:id="5280"/>
      <w:r>
        <w:t xml:space="preserve"> </w:t>
      </w:r>
      <w:r w:rsidR="009B713E">
        <w:t>Report</w:t>
      </w:r>
      <w:bookmarkEnd w:id="5281"/>
      <w:r w:rsidR="009B713E">
        <w:t xml:space="preserve"> </w:t>
      </w:r>
      <w:r>
        <w:fldChar w:fldCharType="begin"/>
      </w:r>
      <w:r>
        <w:instrText xml:space="preserve"> XE "Claims Detail</w:instrText>
      </w:r>
      <w:r w:rsidRPr="003A5792">
        <w:instrText xml:space="preserve"> Report</w:instrText>
      </w:r>
      <w:r>
        <w:instrText xml:space="preserve">" </w:instrText>
      </w:r>
      <w:r>
        <w:fldChar w:fldCharType="end"/>
      </w:r>
    </w:p>
    <w:bookmarkEnd w:id="5282"/>
    <w:p w14:paraId="6B5811AD" w14:textId="63281C99" w:rsidR="00875E68" w:rsidRDefault="00875E68" w:rsidP="00875E68">
      <w:pPr>
        <w:pStyle w:val="BodyText"/>
      </w:pPr>
      <w:r w:rsidRPr="00FA6854">
        <w:t xml:space="preserve">The </w:t>
      </w:r>
      <w:r>
        <w:t>DMF</w:t>
      </w:r>
      <w:r w:rsidRPr="00FA6854">
        <w:t xml:space="preserve"> Report</w:t>
      </w:r>
      <w:r w:rsidR="00D034C7">
        <w:t xml:space="preserve"> enables authorized users</w:t>
      </w:r>
      <w:r w:rsidRPr="00FA6854">
        <w:t xml:space="preserve"> </w:t>
      </w:r>
      <w:r w:rsidR="001D34CB">
        <w:t>analysis of</w:t>
      </w:r>
      <w:r w:rsidR="001D34CB" w:rsidRPr="00FA6854">
        <w:t xml:space="preserve"> </w:t>
      </w:r>
      <w:r>
        <w:t>Date of Death details reported by the Social Security Administration (SSA)</w:t>
      </w:r>
      <w:r w:rsidRPr="00FA6854">
        <w:t>.</w:t>
      </w:r>
      <w:r>
        <w:t xml:space="preserve"> </w:t>
      </w:r>
    </w:p>
    <w:p w14:paraId="528E4C0B" w14:textId="163FA297" w:rsidR="001D34CB" w:rsidRPr="00FA6854" w:rsidRDefault="001D34CB" w:rsidP="00875E68">
      <w:pPr>
        <w:pStyle w:val="BodyText"/>
      </w:pPr>
      <w:r w:rsidRPr="00905C67">
        <w:t xml:space="preserve">Servicers are reminded the DMF file is provided as an additional tool for the </w:t>
      </w:r>
      <w:r w:rsidR="00885007" w:rsidRPr="00905C67">
        <w:t>industry</w:t>
      </w:r>
      <w:r w:rsidRPr="00905C67">
        <w:t xml:space="preserve"> and i</w:t>
      </w:r>
      <w:r w:rsidR="00905C67" w:rsidRPr="00905C67">
        <w:t>s</w:t>
      </w:r>
      <w:r w:rsidRPr="00905C67">
        <w:t xml:space="preserve"> not intended to replace current business processes. It is the responsibility for mortgagees/servicers to obtain documentation of the death of the mortgagor or eligible non-borrowing spouse for foreclosure and claim purposes.</w:t>
      </w:r>
    </w:p>
    <w:p w14:paraId="5F23D039" w14:textId="3D10B9F5" w:rsidR="006E3443" w:rsidRDefault="006E3443" w:rsidP="00426D4D">
      <w:pPr>
        <w:pStyle w:val="BodyText"/>
        <w:jc w:val="center"/>
        <w:rPr>
          <w:color w:val="FF0000"/>
        </w:rPr>
      </w:pPr>
      <w:r>
        <w:rPr>
          <w:noProof/>
        </w:rPr>
        <w:drawing>
          <wp:inline distT="0" distB="0" distL="0" distR="0" wp14:anchorId="45BAAEFD" wp14:editId="34AD68D1">
            <wp:extent cx="4842510" cy="1534703"/>
            <wp:effectExtent l="19050" t="19050" r="15240" b="27940"/>
            <wp:docPr id="562541737"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2541737" name="Picture 1" descr="A screenshot of a computer&#10;&#10;Description automatically generated with low confidence"/>
                    <pic:cNvPicPr/>
                  </pic:nvPicPr>
                  <pic:blipFill>
                    <a:blip r:embed="rId540"/>
                    <a:stretch>
                      <a:fillRect/>
                    </a:stretch>
                  </pic:blipFill>
                  <pic:spPr>
                    <a:xfrm>
                      <a:off x="0" y="0"/>
                      <a:ext cx="4862411" cy="1541010"/>
                    </a:xfrm>
                    <a:prstGeom prst="rect">
                      <a:avLst/>
                    </a:prstGeom>
                    <a:ln w="19050">
                      <a:solidFill>
                        <a:srgbClr val="0070C0"/>
                      </a:solidFill>
                    </a:ln>
                  </pic:spPr>
                </pic:pic>
              </a:graphicData>
            </a:graphic>
          </wp:inline>
        </w:drawing>
      </w:r>
    </w:p>
    <w:p w14:paraId="2E3398D2" w14:textId="0F043191" w:rsidR="00875E68" w:rsidRPr="00A207B9" w:rsidRDefault="00875E68" w:rsidP="00875E68">
      <w:pPr>
        <w:pStyle w:val="FigureCaption0"/>
      </w:pPr>
      <w:bookmarkStart w:id="5283" w:name="_Toc74053223"/>
      <w:bookmarkStart w:id="5284" w:name="_Toc90644605"/>
      <w:bookmarkStart w:id="5285" w:name="_Toc230164371"/>
      <w:r w:rsidRPr="00A207B9">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Pr="00A207B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56</w:t>
      </w:r>
      <w:r w:rsidR="00764635">
        <w:rPr>
          <w:noProof/>
        </w:rPr>
        <w:fldChar w:fldCharType="end"/>
      </w:r>
      <w:r>
        <w:t xml:space="preserve">: </w:t>
      </w:r>
      <w:r w:rsidR="007D3112">
        <w:t>Death Master File report</w:t>
      </w:r>
      <w:bookmarkEnd w:id="5283"/>
      <w:bookmarkEnd w:id="5284"/>
      <w:bookmarkEnd w:id="5285"/>
      <w:r w:rsidRPr="00A207B9">
        <w:t xml:space="preserve"> </w:t>
      </w:r>
    </w:p>
    <w:p w14:paraId="0C7A7B85" w14:textId="77777777" w:rsidR="00875E68" w:rsidRPr="00CD355E" w:rsidRDefault="00875E68" w:rsidP="00875E68">
      <w:pPr>
        <w:pStyle w:val="BodyText"/>
      </w:pPr>
      <w:r w:rsidRPr="00CD355E">
        <w:t>To generate this report:</w:t>
      </w:r>
    </w:p>
    <w:p w14:paraId="51E15EE1" w14:textId="77777777" w:rsidR="00875E68" w:rsidRPr="00CD355E" w:rsidRDefault="00875E68" w:rsidP="006C3C3F">
      <w:pPr>
        <w:pStyle w:val="OrderedList"/>
        <w:numPr>
          <w:ilvl w:val="0"/>
          <w:numId w:val="344"/>
        </w:numPr>
        <w:jc w:val="both"/>
      </w:pPr>
      <w:r w:rsidRPr="00CD355E">
        <w:t xml:space="preserve">Click on the </w:t>
      </w:r>
      <w:r w:rsidRPr="00C87036">
        <w:rPr>
          <w:b/>
        </w:rPr>
        <w:t>report link</w:t>
      </w:r>
      <w:r w:rsidRPr="00CD355E">
        <w:t xml:space="preserve"> on the left menu and the report search screen will display.</w:t>
      </w:r>
    </w:p>
    <w:p w14:paraId="328D9EB5" w14:textId="77777777" w:rsidR="00875E68" w:rsidRPr="00CD355E" w:rsidRDefault="00875E68" w:rsidP="006C3C3F">
      <w:pPr>
        <w:pStyle w:val="OrderedList"/>
        <w:numPr>
          <w:ilvl w:val="0"/>
          <w:numId w:val="344"/>
        </w:numPr>
        <w:jc w:val="both"/>
      </w:pPr>
      <w:r w:rsidRPr="00CD355E">
        <w:t>To narrow the results of your report, you can filter by:</w:t>
      </w:r>
    </w:p>
    <w:p w14:paraId="7E0E4DAE" w14:textId="48704645" w:rsidR="00875E68" w:rsidRPr="00CD355E" w:rsidRDefault="00875E68" w:rsidP="00875E68">
      <w:pPr>
        <w:pStyle w:val="UnorderedListIndent"/>
        <w:jc w:val="both"/>
      </w:pPr>
      <w:r>
        <w:t>Servicer Name</w:t>
      </w:r>
    </w:p>
    <w:p w14:paraId="05C71ACE" w14:textId="00C25A3F" w:rsidR="00875E68" w:rsidRPr="00CD355E" w:rsidRDefault="00875E68" w:rsidP="00875E68">
      <w:pPr>
        <w:pStyle w:val="UnorderedListIndent"/>
        <w:jc w:val="both"/>
      </w:pPr>
      <w:r>
        <w:t>Current Case Status</w:t>
      </w:r>
    </w:p>
    <w:p w14:paraId="425BF76D" w14:textId="6BC6C966" w:rsidR="00875E68" w:rsidRPr="00CD355E" w:rsidRDefault="00875E68" w:rsidP="00875E68">
      <w:pPr>
        <w:pStyle w:val="UnorderedListIndent"/>
        <w:jc w:val="both"/>
      </w:pPr>
      <w:r>
        <w:t>Current Case Sub-Status</w:t>
      </w:r>
    </w:p>
    <w:p w14:paraId="5D2FD8FA" w14:textId="1C6D8857" w:rsidR="00875E68" w:rsidRPr="00CD355E" w:rsidRDefault="00875E68" w:rsidP="00875E68">
      <w:pPr>
        <w:pStyle w:val="UnorderedListIndent"/>
        <w:jc w:val="both"/>
      </w:pPr>
      <w:r>
        <w:t>DMF Record Type</w:t>
      </w:r>
    </w:p>
    <w:p w14:paraId="0FA3DA7F" w14:textId="7118553D" w:rsidR="00875E68" w:rsidRPr="00CD355E" w:rsidRDefault="00875E68" w:rsidP="00875E68">
      <w:pPr>
        <w:pStyle w:val="UnorderedListIndent"/>
        <w:jc w:val="both"/>
      </w:pPr>
      <w:r>
        <w:t>DMF Record Create Date range</w:t>
      </w:r>
    </w:p>
    <w:p w14:paraId="1C01EE4A" w14:textId="5868629A" w:rsidR="00875E68" w:rsidRPr="00CD355E" w:rsidRDefault="007939BF" w:rsidP="006C3C3F">
      <w:pPr>
        <w:pStyle w:val="OrderedList"/>
        <w:numPr>
          <w:ilvl w:val="0"/>
          <w:numId w:val="344"/>
        </w:numPr>
        <w:jc w:val="both"/>
      </w:pPr>
      <w:r>
        <w:t xml:space="preserve">Click the </w:t>
      </w:r>
      <w:r w:rsidRPr="00A717A5">
        <w:rPr>
          <w:b/>
        </w:rPr>
        <w:t xml:space="preserve">Execute </w:t>
      </w:r>
      <w:r w:rsidR="008A6BBD">
        <w:rPr>
          <w:b/>
        </w:rPr>
        <w:t>CSV</w:t>
      </w:r>
      <w:r>
        <w:t xml:space="preserve"> link.</w:t>
      </w:r>
    </w:p>
    <w:p w14:paraId="1887BA0A" w14:textId="77777777" w:rsidR="004D59F7" w:rsidRDefault="004D59F7" w:rsidP="004D59F7">
      <w:pPr>
        <w:pStyle w:val="BodyText"/>
      </w:pPr>
      <w:r>
        <w:t xml:space="preserve">The following results are displayed: </w:t>
      </w:r>
    </w:p>
    <w:p w14:paraId="327784EF" w14:textId="14DE0209" w:rsidR="00875E68" w:rsidRDefault="008A6503" w:rsidP="00AA1C6F">
      <w:pPr>
        <w:pStyle w:val="BodyText"/>
      </w:pPr>
      <w:r>
        <w:t xml:space="preserve">Loan Skey, FHA Case </w:t>
      </w:r>
      <w:r w:rsidR="00A10EA2">
        <w:t>No</w:t>
      </w:r>
      <w:r>
        <w:t>, HERMIT Contact Type, HERMIT Contact Name, HERMIT DOB, HERMIT D</w:t>
      </w:r>
      <w:r w:rsidR="00A10EA2">
        <w:t xml:space="preserve">ate </w:t>
      </w:r>
      <w:r>
        <w:t>O</w:t>
      </w:r>
      <w:r w:rsidR="00A10EA2">
        <w:t xml:space="preserve">f </w:t>
      </w:r>
      <w:r>
        <w:t>D</w:t>
      </w:r>
      <w:r w:rsidR="00A10EA2">
        <w:t>eath</w:t>
      </w:r>
      <w:r>
        <w:t>, Death Date Changed Date, Death Date Changed By, DMF Record Type, DMF Record Create Date, DMF Name, DMF Status, DMF D</w:t>
      </w:r>
      <w:r w:rsidR="00A10EA2">
        <w:t xml:space="preserve">ate </w:t>
      </w:r>
      <w:r>
        <w:t>O</w:t>
      </w:r>
      <w:r w:rsidR="00A10EA2">
        <w:t xml:space="preserve">f </w:t>
      </w:r>
      <w:r>
        <w:t>B</w:t>
      </w:r>
      <w:r w:rsidR="00A10EA2">
        <w:t>irth</w:t>
      </w:r>
      <w:r>
        <w:t>, DMF D</w:t>
      </w:r>
      <w:r w:rsidR="00A10EA2">
        <w:t xml:space="preserve">ate </w:t>
      </w:r>
      <w:r>
        <w:t>O</w:t>
      </w:r>
      <w:r w:rsidR="00A10EA2">
        <w:t xml:space="preserve">f </w:t>
      </w:r>
      <w:r>
        <w:t>D</w:t>
      </w:r>
      <w:r w:rsidR="00A10EA2">
        <w:t>eath</w:t>
      </w:r>
      <w:r>
        <w:t>, HERMIT Current Case Status, HERMIT Current Case Sub-Status, HERMIT Result and Organization.</w:t>
      </w:r>
    </w:p>
    <w:p w14:paraId="69C13040" w14:textId="633D5664" w:rsidR="00C9021D" w:rsidRDefault="00731377" w:rsidP="00731377">
      <w:pPr>
        <w:pStyle w:val="Heading3"/>
        <w:ind w:left="1080" w:hanging="1080"/>
        <w:jc w:val="both"/>
      </w:pPr>
      <w:bookmarkStart w:id="5286" w:name="_Toc230163613"/>
      <w:r w:rsidRPr="00731377">
        <w:t>Document Tracking Report</w:t>
      </w:r>
      <w:bookmarkEnd w:id="5286"/>
      <w:r w:rsidRPr="00731377">
        <w:t xml:space="preserve"> </w:t>
      </w:r>
    </w:p>
    <w:p w14:paraId="7324E2ED" w14:textId="21A36CF4" w:rsidR="009547DF" w:rsidRDefault="009547DF" w:rsidP="009547DF">
      <w:pPr>
        <w:pStyle w:val="BodyText"/>
        <w:rPr>
          <w:lang w:bidi="ar-SA"/>
        </w:rPr>
      </w:pPr>
      <w:r>
        <w:rPr>
          <w:lang w:bidi="ar-SA"/>
        </w:rPr>
        <w:t xml:space="preserve">The Document Tracking Report allows authorized users to view the document notes and types in HERMIT for all loans within the Servicer’s portfolio.  </w:t>
      </w:r>
      <w:r w:rsidR="000527F7">
        <w:rPr>
          <w:lang w:bidi="ar-SA"/>
        </w:rPr>
        <w:t xml:space="preserve">This report is also available under Assigned Notes Reports. </w:t>
      </w:r>
    </w:p>
    <w:p w14:paraId="6F1D0D5B" w14:textId="77777777" w:rsidR="009547DF" w:rsidRDefault="009547DF" w:rsidP="009547DF">
      <w:pPr>
        <w:pStyle w:val="BodyText"/>
        <w:jc w:val="center"/>
        <w:rPr>
          <w:lang w:bidi="ar-SA"/>
        </w:rPr>
      </w:pPr>
      <w:r>
        <w:rPr>
          <w:noProof/>
        </w:rPr>
        <w:drawing>
          <wp:inline distT="0" distB="0" distL="0" distR="0" wp14:anchorId="31931F2F" wp14:editId="2BF746F0">
            <wp:extent cx="4007384" cy="2110235"/>
            <wp:effectExtent l="19050" t="19050" r="12700" b="23495"/>
            <wp:docPr id="363403591"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3403591" name="Picture 1" descr="A screenshot of a computer&#10;&#10;Description automatically generated"/>
                    <pic:cNvPicPr/>
                  </pic:nvPicPr>
                  <pic:blipFill>
                    <a:blip r:embed="rId502"/>
                    <a:stretch>
                      <a:fillRect/>
                    </a:stretch>
                  </pic:blipFill>
                  <pic:spPr>
                    <a:xfrm>
                      <a:off x="0" y="0"/>
                      <a:ext cx="4011057" cy="2112169"/>
                    </a:xfrm>
                    <a:prstGeom prst="rect">
                      <a:avLst/>
                    </a:prstGeom>
                    <a:ln w="19050">
                      <a:solidFill>
                        <a:schemeClr val="accent1"/>
                      </a:solidFill>
                    </a:ln>
                  </pic:spPr>
                </pic:pic>
              </a:graphicData>
            </a:graphic>
          </wp:inline>
        </w:drawing>
      </w:r>
    </w:p>
    <w:p w14:paraId="4896560B" w14:textId="17AADBCC" w:rsidR="009547DF" w:rsidRDefault="009547DF" w:rsidP="009547DF">
      <w:pPr>
        <w:pStyle w:val="FigureCaption0"/>
      </w:pPr>
      <w:bookmarkStart w:id="5287" w:name="_Toc230164372"/>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57</w:t>
      </w:r>
      <w:r>
        <w:rPr>
          <w:noProof/>
        </w:rPr>
        <w:fldChar w:fldCharType="end"/>
      </w:r>
      <w:r>
        <w:t>: Document Tracking Report</w:t>
      </w:r>
      <w:bookmarkEnd w:id="5287"/>
    </w:p>
    <w:p w14:paraId="4A6FB2BF" w14:textId="77777777" w:rsidR="009547DF" w:rsidRPr="00264192" w:rsidRDefault="009547DF" w:rsidP="009547DF">
      <w:pPr>
        <w:pStyle w:val="BodyText"/>
      </w:pPr>
      <w:r>
        <w:t>To generate this report:</w:t>
      </w:r>
    </w:p>
    <w:p w14:paraId="3A291F8E" w14:textId="77777777" w:rsidR="009547DF" w:rsidRDefault="009547DF" w:rsidP="006C3C3F">
      <w:pPr>
        <w:pStyle w:val="OrderedList"/>
        <w:numPr>
          <w:ilvl w:val="0"/>
          <w:numId w:val="429"/>
        </w:numPr>
        <w:jc w:val="both"/>
      </w:pPr>
      <w:r>
        <w:t xml:space="preserve">Click on the </w:t>
      </w:r>
      <w:r w:rsidRPr="001445BE">
        <w:rPr>
          <w:b/>
        </w:rPr>
        <w:t>report link</w:t>
      </w:r>
      <w:r>
        <w:t xml:space="preserve"> on the left menu and the report search screen will display.</w:t>
      </w:r>
    </w:p>
    <w:p w14:paraId="56AC6014" w14:textId="77777777" w:rsidR="009547DF" w:rsidRDefault="009547DF" w:rsidP="006C3C3F">
      <w:pPr>
        <w:pStyle w:val="OrderedList"/>
        <w:numPr>
          <w:ilvl w:val="0"/>
          <w:numId w:val="429"/>
        </w:numPr>
        <w:jc w:val="both"/>
      </w:pPr>
      <w:r>
        <w:t xml:space="preserve">To narrow </w:t>
      </w:r>
      <w:r w:rsidRPr="00560045">
        <w:t>the</w:t>
      </w:r>
      <w:r>
        <w:t xml:space="preserve"> results of your report, you can filter by</w:t>
      </w:r>
      <w:r w:rsidRPr="00EA5C7E">
        <w:t>:</w:t>
      </w:r>
    </w:p>
    <w:p w14:paraId="2DEEC2C6" w14:textId="77777777" w:rsidR="009547DF" w:rsidRDefault="009547DF" w:rsidP="009547DF">
      <w:pPr>
        <w:pStyle w:val="UnorderedListIndent"/>
        <w:jc w:val="both"/>
      </w:pPr>
      <w:r>
        <w:t>FHA Case #</w:t>
      </w:r>
    </w:p>
    <w:p w14:paraId="3BB2E1CC" w14:textId="77777777" w:rsidR="009547DF" w:rsidRDefault="009547DF" w:rsidP="009547DF">
      <w:pPr>
        <w:pStyle w:val="UnorderedListIndent"/>
        <w:jc w:val="both"/>
      </w:pPr>
      <w:r>
        <w:t>Loan Skey</w:t>
      </w:r>
    </w:p>
    <w:p w14:paraId="588D2DF8" w14:textId="77777777" w:rsidR="009547DF" w:rsidRDefault="009547DF" w:rsidP="009547DF">
      <w:pPr>
        <w:pStyle w:val="UnorderedListIndent"/>
        <w:jc w:val="both"/>
      </w:pPr>
      <w:r>
        <w:t>Servicer Name</w:t>
      </w:r>
    </w:p>
    <w:p w14:paraId="3B295B49" w14:textId="77777777" w:rsidR="009547DF" w:rsidRDefault="009547DF" w:rsidP="009547DF">
      <w:pPr>
        <w:pStyle w:val="UnorderedListIndent"/>
        <w:jc w:val="both"/>
      </w:pPr>
      <w:r>
        <w:t>Investor Name</w:t>
      </w:r>
    </w:p>
    <w:p w14:paraId="3C9FD157" w14:textId="77777777" w:rsidR="009547DF" w:rsidRDefault="009547DF" w:rsidP="009547DF">
      <w:pPr>
        <w:pStyle w:val="UnorderedListIndent"/>
        <w:jc w:val="both"/>
      </w:pPr>
      <w:r>
        <w:t>Lender Name</w:t>
      </w:r>
    </w:p>
    <w:p w14:paraId="5A2EDDEE" w14:textId="77777777" w:rsidR="009547DF" w:rsidRDefault="009547DF" w:rsidP="009547DF">
      <w:pPr>
        <w:pStyle w:val="UnorderedListIndent"/>
        <w:jc w:val="both"/>
      </w:pPr>
      <w:r>
        <w:t>Document Type</w:t>
      </w:r>
    </w:p>
    <w:p w14:paraId="5304DFCE" w14:textId="77777777" w:rsidR="009547DF" w:rsidRDefault="009547DF" w:rsidP="009547DF">
      <w:pPr>
        <w:pStyle w:val="UnorderedListIndent"/>
        <w:jc w:val="both"/>
      </w:pPr>
      <w:r>
        <w:t>Created By</w:t>
      </w:r>
    </w:p>
    <w:p w14:paraId="7D0AD4B3" w14:textId="77777777" w:rsidR="009547DF" w:rsidRDefault="009547DF" w:rsidP="009547DF">
      <w:pPr>
        <w:pStyle w:val="UnorderedListIndent"/>
        <w:jc w:val="both"/>
      </w:pPr>
      <w:r>
        <w:t xml:space="preserve">Created Date (From / To) </w:t>
      </w:r>
    </w:p>
    <w:p w14:paraId="238EC254" w14:textId="77777777" w:rsidR="009547DF" w:rsidRDefault="009547DF" w:rsidP="006C3C3F">
      <w:pPr>
        <w:pStyle w:val="OrderedList"/>
        <w:numPr>
          <w:ilvl w:val="0"/>
          <w:numId w:val="429"/>
        </w:numPr>
        <w:jc w:val="both"/>
      </w:pPr>
      <w:r>
        <w:t xml:space="preserve">Click the </w:t>
      </w:r>
      <w:r w:rsidRPr="007D0AD6">
        <w:rPr>
          <w:b/>
          <w:bCs/>
        </w:rPr>
        <w:t>Execute Excel</w:t>
      </w:r>
      <w:r w:rsidRPr="007D0AD6">
        <w:t xml:space="preserve"> or </w:t>
      </w:r>
      <w:r w:rsidRPr="007D0AD6">
        <w:rPr>
          <w:b/>
          <w:bCs/>
        </w:rPr>
        <w:t>Execute</w:t>
      </w:r>
      <w:r w:rsidRPr="00754BD3">
        <w:rPr>
          <w:b/>
          <w:bCs/>
        </w:rPr>
        <w:t xml:space="preserve"> CSV</w:t>
      </w:r>
      <w:r w:rsidRPr="00447193" w:rsidDel="00447193">
        <w:t xml:space="preserve"> </w:t>
      </w:r>
      <w:r>
        <w:t>link.</w:t>
      </w:r>
    </w:p>
    <w:p w14:paraId="36C1C830" w14:textId="77777777" w:rsidR="009547DF" w:rsidRDefault="009547DF" w:rsidP="009547DF">
      <w:pPr>
        <w:pStyle w:val="BodyText"/>
      </w:pPr>
      <w:r>
        <w:t>T</w:t>
      </w:r>
      <w:r w:rsidRPr="00F67639">
        <w:t xml:space="preserve">he following </w:t>
      </w:r>
      <w:r>
        <w:t>results</w:t>
      </w:r>
      <w:r w:rsidRPr="00F67639">
        <w:t xml:space="preserve"> are displayed</w:t>
      </w:r>
      <w:r>
        <w:t xml:space="preserve">: </w:t>
      </w:r>
    </w:p>
    <w:p w14:paraId="738D6EB8" w14:textId="39155BC7" w:rsidR="009547DF" w:rsidRPr="009547DF" w:rsidRDefault="009547DF" w:rsidP="00143298">
      <w:pPr>
        <w:pStyle w:val="BodyText"/>
      </w:pPr>
      <w:r>
        <w:t>Loan</w:t>
      </w:r>
      <w:r w:rsidR="00062095">
        <w:t xml:space="preserve"> </w:t>
      </w:r>
      <w:r>
        <w:t>Skey</w:t>
      </w:r>
      <w:r>
        <w:tab/>
        <w:t>, FHA</w:t>
      </w:r>
      <w:r w:rsidR="00062095">
        <w:t xml:space="preserve"> </w:t>
      </w:r>
      <w:r>
        <w:t>Case</w:t>
      </w:r>
      <w:r w:rsidR="00062095">
        <w:t xml:space="preserve"> </w:t>
      </w:r>
      <w:r>
        <w:t>N</w:t>
      </w:r>
      <w:r w:rsidR="00062095">
        <w:t>o</w:t>
      </w:r>
      <w:r>
        <w:tab/>
        <w:t>, Lender</w:t>
      </w:r>
      <w:r w:rsidR="00062095">
        <w:t xml:space="preserve"> </w:t>
      </w:r>
      <w:r>
        <w:t>Name</w:t>
      </w:r>
      <w:r>
        <w:tab/>
        <w:t>, Servicer</w:t>
      </w:r>
      <w:r w:rsidR="00062095">
        <w:t xml:space="preserve"> </w:t>
      </w:r>
      <w:r>
        <w:t>Name</w:t>
      </w:r>
      <w:r>
        <w:tab/>
        <w:t>, Investor</w:t>
      </w:r>
      <w:r w:rsidR="00062095">
        <w:t xml:space="preserve"> </w:t>
      </w:r>
      <w:r>
        <w:t>Name</w:t>
      </w:r>
      <w:r>
        <w:tab/>
        <w:t>, Record</w:t>
      </w:r>
      <w:r w:rsidR="00062095">
        <w:t xml:space="preserve"> </w:t>
      </w:r>
      <w:r>
        <w:t>Number</w:t>
      </w:r>
      <w:r>
        <w:tab/>
        <w:t>, Document</w:t>
      </w:r>
      <w:r w:rsidR="00062095">
        <w:t xml:space="preserve"> </w:t>
      </w:r>
      <w:r>
        <w:t>Note</w:t>
      </w:r>
      <w:r>
        <w:tab/>
        <w:t>, Document</w:t>
      </w:r>
      <w:r w:rsidR="00062095">
        <w:t xml:space="preserve"> </w:t>
      </w:r>
      <w:r>
        <w:t>Type</w:t>
      </w:r>
      <w:r>
        <w:tab/>
        <w:t>, File</w:t>
      </w:r>
      <w:r w:rsidR="00062095">
        <w:t xml:space="preserve"> </w:t>
      </w:r>
      <w:r>
        <w:t>Name</w:t>
      </w:r>
      <w:r>
        <w:tab/>
        <w:t>, Created</w:t>
      </w:r>
      <w:r w:rsidR="00062095">
        <w:t xml:space="preserve"> </w:t>
      </w:r>
      <w:r>
        <w:t>By</w:t>
      </w:r>
      <w:r>
        <w:tab/>
        <w:t>, and Created</w:t>
      </w:r>
      <w:r w:rsidR="00062095">
        <w:t xml:space="preserve"> </w:t>
      </w:r>
      <w:r>
        <w:t>Date</w:t>
      </w:r>
      <w:r>
        <w:tab/>
        <w:t>.</w:t>
      </w:r>
    </w:p>
    <w:p w14:paraId="21117E46" w14:textId="77777777" w:rsidR="003B0472" w:rsidRDefault="003B0472" w:rsidP="003B0472">
      <w:pPr>
        <w:pStyle w:val="Heading3"/>
        <w:ind w:left="1080" w:hanging="1080"/>
        <w:jc w:val="both"/>
      </w:pPr>
      <w:bookmarkStart w:id="5288" w:name="_Toc230163614"/>
      <w:bookmarkStart w:id="5289" w:name="_Toc11335028"/>
      <w:bookmarkStart w:id="5290" w:name="_Toc74052267"/>
      <w:bookmarkStart w:id="5291" w:name="_Toc90643651"/>
      <w:r>
        <w:t>LESA (Life Expectancy Set Aside) Report</w:t>
      </w:r>
      <w:bookmarkEnd w:id="5288"/>
    </w:p>
    <w:p w14:paraId="3725FC3A" w14:textId="46CAFD7A" w:rsidR="003B0472" w:rsidRPr="00FA6854" w:rsidRDefault="003B0472" w:rsidP="003B0472">
      <w:pPr>
        <w:pStyle w:val="BodyText"/>
      </w:pPr>
      <w:r w:rsidRPr="00FA6854">
        <w:t xml:space="preserve">The </w:t>
      </w:r>
      <w:r>
        <w:t>LESA (Life Expectancy Set Aside)</w:t>
      </w:r>
      <w:r w:rsidRPr="00FA6854">
        <w:t xml:space="preserve"> </w:t>
      </w:r>
      <w:r>
        <w:t xml:space="preserve">Report </w:t>
      </w:r>
      <w:r w:rsidR="00D034C7">
        <w:t>enables authorized users</w:t>
      </w:r>
      <w:r w:rsidRPr="00FA6854">
        <w:t xml:space="preserve"> to obtain </w:t>
      </w:r>
      <w:r>
        <w:t>information</w:t>
      </w:r>
      <w:r w:rsidRPr="00FA6854">
        <w:t xml:space="preserve"> on </w:t>
      </w:r>
      <w:r>
        <w:t>loans that have a LESA via HERMIT</w:t>
      </w:r>
      <w:r w:rsidRPr="00FA6854">
        <w:t xml:space="preserve"> specific to their portfolio. </w:t>
      </w:r>
    </w:p>
    <w:p w14:paraId="474A0AC5" w14:textId="77777777" w:rsidR="003B0472" w:rsidRPr="00890A76" w:rsidRDefault="003B0472" w:rsidP="003B0472">
      <w:pPr>
        <w:pStyle w:val="BodyText"/>
      </w:pPr>
    </w:p>
    <w:p w14:paraId="7E8C0F43" w14:textId="77777777" w:rsidR="003B0472" w:rsidRPr="00482D7F" w:rsidRDefault="003B0472" w:rsidP="003B0472">
      <w:pPr>
        <w:rPr>
          <w:rFonts w:ascii="Cambria" w:eastAsia="Times New Roman" w:hAnsi="Cambria"/>
          <w:bCs/>
          <w:lang w:bidi="en-US"/>
        </w:rPr>
      </w:pPr>
      <w:r w:rsidRPr="00482D7F">
        <w:rPr>
          <w:rFonts w:ascii="Cambria" w:eastAsia="Times New Roman" w:hAnsi="Cambria"/>
          <w:bCs/>
          <w:lang w:bidi="en-US"/>
        </w:rPr>
        <w:t xml:space="preserve">The Search Criteria for the </w:t>
      </w:r>
      <w:r>
        <w:rPr>
          <w:rFonts w:ascii="Cambria" w:eastAsia="Times New Roman" w:hAnsi="Cambria"/>
          <w:bCs/>
          <w:lang w:bidi="en-US"/>
        </w:rPr>
        <w:t>LESA (</w:t>
      </w:r>
      <w:r w:rsidRPr="009B713E">
        <w:rPr>
          <w:rFonts w:ascii="Cambria" w:eastAsia="Times New Roman" w:hAnsi="Cambria"/>
          <w:bCs/>
          <w:lang w:bidi="en-US"/>
        </w:rPr>
        <w:t>Life Expectancy Set Aside</w:t>
      </w:r>
      <w:r>
        <w:rPr>
          <w:rFonts w:ascii="Cambria" w:eastAsia="Times New Roman" w:hAnsi="Cambria"/>
          <w:bCs/>
          <w:lang w:bidi="en-US"/>
        </w:rPr>
        <w:t>)</w:t>
      </w:r>
      <w:r w:rsidRPr="00482D7F">
        <w:rPr>
          <w:rFonts w:ascii="Cambria" w:eastAsia="Times New Roman" w:hAnsi="Cambria"/>
          <w:bCs/>
          <w:lang w:bidi="en-US"/>
        </w:rPr>
        <w:t xml:space="preserve"> Report includes the following:</w:t>
      </w:r>
    </w:p>
    <w:p w14:paraId="5E328C87"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sidRPr="00482D7F">
        <w:rPr>
          <w:rFonts w:ascii="Cambria" w:eastAsia="Times New Roman" w:hAnsi="Cambria"/>
          <w:bCs/>
          <w:lang w:bidi="en-US"/>
        </w:rPr>
        <w:t>Loan Skey</w:t>
      </w:r>
    </w:p>
    <w:p w14:paraId="5445F560"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sidRPr="00482D7F">
        <w:rPr>
          <w:rFonts w:ascii="Cambria" w:eastAsia="Times New Roman" w:hAnsi="Cambria"/>
          <w:bCs/>
          <w:lang w:bidi="en-US"/>
        </w:rPr>
        <w:t>FHA Case #</w:t>
      </w:r>
    </w:p>
    <w:p w14:paraId="1AE35804"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Product Type</w:t>
      </w:r>
    </w:p>
    <w:p w14:paraId="1EB459C3"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Case Status</w:t>
      </w:r>
    </w:p>
    <w:p w14:paraId="07E44C2F"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Case Sub Status</w:t>
      </w:r>
    </w:p>
    <w:p w14:paraId="5C4B5F58"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Life Expectancy Type</w:t>
      </w:r>
    </w:p>
    <w:p w14:paraId="52959C9E"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Endorsement Date</w:t>
      </w:r>
    </w:p>
    <w:p w14:paraId="50A63795" w14:textId="77777777" w:rsidR="003B0472" w:rsidRDefault="003B0472" w:rsidP="006C3C3F">
      <w:pPr>
        <w:pStyle w:val="ListParagraph"/>
        <w:numPr>
          <w:ilvl w:val="0"/>
          <w:numId w:val="79"/>
        </w:numPr>
        <w:spacing w:before="120" w:after="120" w:line="240" w:lineRule="auto"/>
        <w:rPr>
          <w:rFonts w:ascii="Cambria" w:eastAsia="Times New Roman" w:hAnsi="Cambria"/>
          <w:bCs/>
          <w:lang w:bidi="en-US"/>
        </w:rPr>
      </w:pPr>
      <w:r w:rsidRPr="00482D7F">
        <w:rPr>
          <w:rFonts w:ascii="Cambria" w:eastAsia="Times New Roman" w:hAnsi="Cambria"/>
          <w:bCs/>
          <w:lang w:bidi="en-US"/>
        </w:rPr>
        <w:t>Servicer Name (Defaulted to the servicer logging in, open to all for HUD Roles)</w:t>
      </w:r>
    </w:p>
    <w:p w14:paraId="13AF3556"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 xml:space="preserve">Investor Name </w:t>
      </w:r>
    </w:p>
    <w:p w14:paraId="439DCE6D" w14:textId="77777777" w:rsidR="003B0472" w:rsidRPr="00482D7F" w:rsidRDefault="003B0472" w:rsidP="006C3C3F">
      <w:pPr>
        <w:pStyle w:val="ListParagraph"/>
        <w:numPr>
          <w:ilvl w:val="0"/>
          <w:numId w:val="79"/>
        </w:numPr>
        <w:spacing w:before="120" w:after="120" w:line="240" w:lineRule="auto"/>
        <w:rPr>
          <w:rFonts w:ascii="Cambria" w:eastAsia="Times New Roman" w:hAnsi="Cambria"/>
          <w:bCs/>
          <w:lang w:bidi="en-US"/>
        </w:rPr>
      </w:pPr>
      <w:r>
        <w:rPr>
          <w:rFonts w:ascii="Cambria" w:eastAsia="Times New Roman" w:hAnsi="Cambria"/>
          <w:bCs/>
          <w:lang w:bidi="en-US"/>
        </w:rPr>
        <w:t>Lender Name</w:t>
      </w:r>
    </w:p>
    <w:p w14:paraId="0CA0A435" w14:textId="53432596" w:rsidR="006E3443" w:rsidRDefault="006E3443" w:rsidP="003B0472">
      <w:pPr>
        <w:jc w:val="center"/>
      </w:pPr>
      <w:r>
        <w:rPr>
          <w:noProof/>
        </w:rPr>
        <w:drawing>
          <wp:inline distT="0" distB="0" distL="0" distR="0" wp14:anchorId="5205DB36" wp14:editId="2DA4DB28">
            <wp:extent cx="4751070" cy="2556329"/>
            <wp:effectExtent l="19050" t="19050" r="11430" b="15875"/>
            <wp:docPr id="359364549"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364549" name="Picture 1" descr="A screenshot of a computer&#10;&#10;Description automatically generated with low confidence"/>
                    <pic:cNvPicPr/>
                  </pic:nvPicPr>
                  <pic:blipFill>
                    <a:blip r:embed="rId541"/>
                    <a:stretch>
                      <a:fillRect/>
                    </a:stretch>
                  </pic:blipFill>
                  <pic:spPr>
                    <a:xfrm>
                      <a:off x="0" y="0"/>
                      <a:ext cx="4760262" cy="2561275"/>
                    </a:xfrm>
                    <a:prstGeom prst="rect">
                      <a:avLst/>
                    </a:prstGeom>
                    <a:ln w="19050">
                      <a:solidFill>
                        <a:srgbClr val="0070C0"/>
                      </a:solidFill>
                    </a:ln>
                  </pic:spPr>
                </pic:pic>
              </a:graphicData>
            </a:graphic>
          </wp:inline>
        </w:drawing>
      </w:r>
    </w:p>
    <w:p w14:paraId="153279E7" w14:textId="5FAF31A0" w:rsidR="003B0472" w:rsidRPr="00A207B9" w:rsidRDefault="003B0472" w:rsidP="003B0472">
      <w:pPr>
        <w:pStyle w:val="FigureCaption0"/>
      </w:pPr>
      <w:bookmarkStart w:id="5292" w:name="_Toc230164373"/>
      <w:r w:rsidRPr="00A207B9">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rsidRPr="00A207B9">
        <w:noBreakHyphen/>
      </w:r>
      <w:r>
        <w:rPr>
          <w:noProof/>
        </w:rPr>
        <w:fldChar w:fldCharType="begin"/>
      </w:r>
      <w:r>
        <w:rPr>
          <w:noProof/>
        </w:rPr>
        <w:instrText xml:space="preserve"> SEQ Figure \* ARABIC \s 1 </w:instrText>
      </w:r>
      <w:r>
        <w:rPr>
          <w:noProof/>
        </w:rPr>
        <w:fldChar w:fldCharType="separate"/>
      </w:r>
      <w:r w:rsidR="00942841">
        <w:rPr>
          <w:noProof/>
        </w:rPr>
        <w:t>58</w:t>
      </w:r>
      <w:r>
        <w:rPr>
          <w:noProof/>
        </w:rPr>
        <w:fldChar w:fldCharType="end"/>
      </w:r>
      <w:r>
        <w:t>: LESA (Life Expectancy Set Aside) Report</w:t>
      </w:r>
      <w:bookmarkEnd w:id="5292"/>
    </w:p>
    <w:p w14:paraId="4C7B590D" w14:textId="77777777" w:rsidR="003B0472" w:rsidRDefault="003B0472" w:rsidP="003B0472">
      <w:pPr>
        <w:pStyle w:val="BodyText"/>
      </w:pPr>
      <w:r>
        <w:t>To generate this report:</w:t>
      </w:r>
    </w:p>
    <w:p w14:paraId="3314222A" w14:textId="77777777" w:rsidR="003B0472" w:rsidRDefault="003B0472" w:rsidP="006C3C3F">
      <w:pPr>
        <w:pStyle w:val="OrderedList"/>
        <w:numPr>
          <w:ilvl w:val="0"/>
          <w:numId w:val="347"/>
        </w:numPr>
        <w:jc w:val="both"/>
      </w:pPr>
      <w:r>
        <w:t xml:space="preserve">Click on the </w:t>
      </w:r>
      <w:r w:rsidRPr="001445BE">
        <w:rPr>
          <w:b/>
        </w:rPr>
        <w:t>report link</w:t>
      </w:r>
      <w:r>
        <w:t xml:space="preserve"> on the left menu and the report search screen will display.</w:t>
      </w:r>
    </w:p>
    <w:p w14:paraId="266F61F4" w14:textId="77777777" w:rsidR="003B0472" w:rsidRDefault="003B0472" w:rsidP="006C3C3F">
      <w:pPr>
        <w:pStyle w:val="OrderedList"/>
        <w:numPr>
          <w:ilvl w:val="0"/>
          <w:numId w:val="347"/>
        </w:numPr>
        <w:jc w:val="both"/>
      </w:pPr>
      <w:r>
        <w:t xml:space="preserve">Click the </w:t>
      </w:r>
      <w:r w:rsidRPr="004640ED">
        <w:rPr>
          <w:b/>
          <w:bCs/>
        </w:rPr>
        <w:t>Execute Excel</w:t>
      </w:r>
      <w:r>
        <w:t xml:space="preserve"> or </w:t>
      </w:r>
      <w:r w:rsidRPr="004640ED">
        <w:rPr>
          <w:b/>
          <w:bCs/>
        </w:rPr>
        <w:t>Execute CSV</w:t>
      </w:r>
      <w:r w:rsidRPr="00655E21">
        <w:t xml:space="preserve"> </w:t>
      </w:r>
      <w:r>
        <w:t>link.</w:t>
      </w:r>
    </w:p>
    <w:p w14:paraId="1A0D8610" w14:textId="77777777" w:rsidR="003B0472" w:rsidRDefault="003B0472" w:rsidP="003B0472">
      <w:pPr>
        <w:spacing w:after="0"/>
        <w:rPr>
          <w:rFonts w:ascii="Cambria" w:eastAsia="Times New Roman" w:hAnsi="Cambria"/>
          <w:bCs/>
          <w:lang w:bidi="en-US"/>
        </w:rPr>
      </w:pPr>
    </w:p>
    <w:p w14:paraId="63D0102B" w14:textId="20EE993A" w:rsidR="004D59F7" w:rsidRDefault="004D59F7" w:rsidP="004D59F7">
      <w:pPr>
        <w:pStyle w:val="BodyText"/>
      </w:pPr>
      <w:r>
        <w:t xml:space="preserve">The following results are displayed: </w:t>
      </w:r>
    </w:p>
    <w:p w14:paraId="13DCE50A" w14:textId="746B13B3" w:rsidR="003B0472" w:rsidRDefault="003B0472" w:rsidP="00C64BA1">
      <w:pPr>
        <w:pStyle w:val="BodyText"/>
        <w:rPr>
          <w:bCs w:val="0"/>
        </w:rPr>
      </w:pPr>
      <w:r w:rsidRPr="00482D7F">
        <w:t>Loan Skey, FHA Case N</w:t>
      </w:r>
      <w:r w:rsidR="00062095">
        <w:t>o</w:t>
      </w:r>
      <w:r w:rsidRPr="00482D7F">
        <w:t xml:space="preserve">, </w:t>
      </w:r>
      <w:r w:rsidRPr="00853A4A">
        <w:t>Endorsement Date</w:t>
      </w:r>
      <w:r>
        <w:t xml:space="preserve">, </w:t>
      </w:r>
      <w:r w:rsidRPr="00853A4A">
        <w:t>Case Status</w:t>
      </w:r>
      <w:r>
        <w:t xml:space="preserve">, </w:t>
      </w:r>
      <w:r w:rsidRPr="00853A4A">
        <w:t>Case Sub-Status</w:t>
      </w:r>
      <w:r>
        <w:t xml:space="preserve">, </w:t>
      </w:r>
      <w:r w:rsidRPr="00853A4A">
        <w:t>Servicer FHA Mortgagee #</w:t>
      </w:r>
      <w:r>
        <w:t xml:space="preserve">, </w:t>
      </w:r>
      <w:r w:rsidRPr="00853A4A">
        <w:t>Servicer Name</w:t>
      </w:r>
      <w:r>
        <w:t xml:space="preserve">, </w:t>
      </w:r>
      <w:r w:rsidRPr="00853A4A">
        <w:t>Investor Name</w:t>
      </w:r>
      <w:r>
        <w:t xml:space="preserve">, </w:t>
      </w:r>
      <w:r w:rsidRPr="00853A4A">
        <w:t>Lender Name</w:t>
      </w:r>
      <w:r>
        <w:t xml:space="preserve">, </w:t>
      </w:r>
      <w:r w:rsidRPr="00853A4A">
        <w:t>Product Type</w:t>
      </w:r>
      <w:r>
        <w:t xml:space="preserve">, </w:t>
      </w:r>
      <w:r w:rsidRPr="00853A4A">
        <w:t>Life Expectancy Type (Fully Funded, Partially Funded or Voluntary)</w:t>
      </w:r>
      <w:r>
        <w:t xml:space="preserve">, </w:t>
      </w:r>
      <w:r w:rsidRPr="00853A4A">
        <w:t>Life Expectancy Payment Type (Active Payments or Payment Suspended)</w:t>
      </w:r>
      <w:r>
        <w:t xml:space="preserve">, </w:t>
      </w:r>
      <w:r w:rsidRPr="00853A4A">
        <w:t>LESA Setup Effective Date</w:t>
      </w:r>
      <w:r>
        <w:t xml:space="preserve">, </w:t>
      </w:r>
      <w:r w:rsidRPr="00853A4A">
        <w:t>LESA Setup Transaction Date</w:t>
      </w:r>
      <w:r>
        <w:t xml:space="preserve">, </w:t>
      </w:r>
      <w:r w:rsidRPr="00853A4A">
        <w:t>LESA Setup Trans Code (automatic populates for 6610)</w:t>
      </w:r>
      <w:r>
        <w:t xml:space="preserve">, </w:t>
      </w:r>
      <w:r w:rsidRPr="00853A4A">
        <w:t>LESA Setup Amount</w:t>
      </w:r>
      <w:r>
        <w:t xml:space="preserve">, </w:t>
      </w:r>
      <w:r w:rsidRPr="00853A4A">
        <w:t>Current LESA Balance</w:t>
      </w:r>
    </w:p>
    <w:p w14:paraId="2CE362EF" w14:textId="15F99653" w:rsidR="00CD0266" w:rsidRDefault="00CD0266" w:rsidP="00CD0266">
      <w:pPr>
        <w:pStyle w:val="Heading3"/>
        <w:ind w:left="1080" w:hanging="1080"/>
        <w:jc w:val="both"/>
      </w:pPr>
      <w:bookmarkStart w:id="5293" w:name="_Toc230163615"/>
      <w:r>
        <w:t>No Pay Order Report</w:t>
      </w:r>
      <w:bookmarkEnd w:id="5293"/>
      <w:r>
        <w:t xml:space="preserve"> </w:t>
      </w:r>
      <w:r>
        <w:fldChar w:fldCharType="begin"/>
      </w:r>
      <w:r>
        <w:instrText xml:space="preserve"> XE "Claims Detail</w:instrText>
      </w:r>
      <w:r w:rsidRPr="003A5792">
        <w:instrText xml:space="preserve"> Report</w:instrText>
      </w:r>
      <w:r>
        <w:instrText xml:space="preserve">" </w:instrText>
      </w:r>
      <w:r>
        <w:fldChar w:fldCharType="end"/>
      </w:r>
    </w:p>
    <w:p w14:paraId="2A5725A5" w14:textId="4ADFA6D3" w:rsidR="00CD0266" w:rsidRDefault="00CD0266" w:rsidP="00CD0266">
      <w:pPr>
        <w:pStyle w:val="BodyText"/>
      </w:pPr>
      <w:r w:rsidRPr="00FA6854">
        <w:t xml:space="preserve">The </w:t>
      </w:r>
      <w:r>
        <w:t xml:space="preserve">No Pay Order Report </w:t>
      </w:r>
      <w:r w:rsidR="00D034C7">
        <w:t xml:space="preserve">enables authorized users </w:t>
      </w:r>
      <w:r w:rsidRPr="00FA6854">
        <w:t xml:space="preserve">to obtain </w:t>
      </w:r>
      <w:r w:rsidR="002E5F13">
        <w:t xml:space="preserve">information on No Pay Orders placed on a loan in their portfolio. </w:t>
      </w:r>
    </w:p>
    <w:p w14:paraId="123AAF0E" w14:textId="7F5BC96A" w:rsidR="00CD0266" w:rsidRDefault="002E5F13" w:rsidP="002E5F13">
      <w:pPr>
        <w:pStyle w:val="BodyText"/>
        <w:jc w:val="center"/>
        <w:rPr>
          <w:color w:val="FF0000"/>
        </w:rPr>
      </w:pPr>
      <w:r>
        <w:rPr>
          <w:noProof/>
        </w:rPr>
        <w:drawing>
          <wp:inline distT="0" distB="0" distL="0" distR="0" wp14:anchorId="151ECA7F" wp14:editId="372868D1">
            <wp:extent cx="3973830" cy="1661191"/>
            <wp:effectExtent l="19050" t="19050" r="26670" b="15240"/>
            <wp:docPr id="2053978616"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3978616" name="Picture 1" descr="A screenshot of a computer&#10;&#10;Description automatically generated"/>
                    <pic:cNvPicPr/>
                  </pic:nvPicPr>
                  <pic:blipFill>
                    <a:blip r:embed="rId542"/>
                    <a:stretch>
                      <a:fillRect/>
                    </a:stretch>
                  </pic:blipFill>
                  <pic:spPr>
                    <a:xfrm>
                      <a:off x="0" y="0"/>
                      <a:ext cx="3989011" cy="1667537"/>
                    </a:xfrm>
                    <a:prstGeom prst="rect">
                      <a:avLst/>
                    </a:prstGeom>
                    <a:ln w="19050">
                      <a:solidFill>
                        <a:srgbClr val="0070C0"/>
                      </a:solidFill>
                    </a:ln>
                  </pic:spPr>
                </pic:pic>
              </a:graphicData>
            </a:graphic>
          </wp:inline>
        </w:drawing>
      </w:r>
    </w:p>
    <w:p w14:paraId="705A5897" w14:textId="5EE558AF" w:rsidR="00CD0266" w:rsidRDefault="00CD0266" w:rsidP="00CD0266">
      <w:pPr>
        <w:pStyle w:val="FigureCaption0"/>
      </w:pPr>
      <w:bookmarkStart w:id="5294" w:name="_Toc230164374"/>
      <w:r w:rsidRPr="00A207B9">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rsidRPr="00A207B9">
        <w:noBreakHyphen/>
      </w:r>
      <w:r>
        <w:rPr>
          <w:noProof/>
        </w:rPr>
        <w:fldChar w:fldCharType="begin"/>
      </w:r>
      <w:r>
        <w:rPr>
          <w:noProof/>
        </w:rPr>
        <w:instrText xml:space="preserve"> SEQ Figure \* ARABIC \s 1 </w:instrText>
      </w:r>
      <w:r>
        <w:rPr>
          <w:noProof/>
        </w:rPr>
        <w:fldChar w:fldCharType="separate"/>
      </w:r>
      <w:r w:rsidR="00942841">
        <w:rPr>
          <w:noProof/>
        </w:rPr>
        <w:t>59</w:t>
      </w:r>
      <w:r>
        <w:rPr>
          <w:noProof/>
        </w:rPr>
        <w:fldChar w:fldCharType="end"/>
      </w:r>
      <w:r>
        <w:t xml:space="preserve">: </w:t>
      </w:r>
      <w:r w:rsidR="002E5F13">
        <w:t>No Pay Order Report</w:t>
      </w:r>
      <w:bookmarkEnd w:id="5294"/>
    </w:p>
    <w:p w14:paraId="55059503" w14:textId="77777777" w:rsidR="00CD0266" w:rsidRPr="00CD355E" w:rsidRDefault="00CD0266" w:rsidP="00CD0266">
      <w:pPr>
        <w:pStyle w:val="BodyText"/>
      </w:pPr>
      <w:r w:rsidRPr="00CD355E">
        <w:t>To generate this report:</w:t>
      </w:r>
    </w:p>
    <w:p w14:paraId="52326D2E" w14:textId="77777777" w:rsidR="00CD0266" w:rsidRPr="00CD355E" w:rsidRDefault="00CD0266" w:rsidP="006C3C3F">
      <w:pPr>
        <w:pStyle w:val="OrderedList"/>
        <w:numPr>
          <w:ilvl w:val="0"/>
          <w:numId w:val="442"/>
        </w:numPr>
        <w:jc w:val="both"/>
      </w:pPr>
      <w:r w:rsidRPr="00CD355E">
        <w:t xml:space="preserve">Click on the </w:t>
      </w:r>
      <w:r w:rsidRPr="00C87036">
        <w:rPr>
          <w:b/>
        </w:rPr>
        <w:t>report link</w:t>
      </w:r>
      <w:r w:rsidRPr="00CD355E">
        <w:t xml:space="preserve"> on the left menu and the report search screen will display.</w:t>
      </w:r>
    </w:p>
    <w:p w14:paraId="7393566C" w14:textId="77777777" w:rsidR="00CD0266" w:rsidRPr="00CD355E" w:rsidRDefault="00CD0266" w:rsidP="006C3C3F">
      <w:pPr>
        <w:pStyle w:val="OrderedList"/>
        <w:numPr>
          <w:ilvl w:val="0"/>
          <w:numId w:val="442"/>
        </w:numPr>
        <w:jc w:val="both"/>
      </w:pPr>
      <w:r w:rsidRPr="00CD355E">
        <w:t>To narrow the results of your report, you can filter by:</w:t>
      </w:r>
    </w:p>
    <w:p w14:paraId="191491AC" w14:textId="75113496" w:rsidR="00CD0266" w:rsidRDefault="00CD0266" w:rsidP="00CD0266">
      <w:pPr>
        <w:pStyle w:val="UnorderedListIndent"/>
        <w:jc w:val="both"/>
      </w:pPr>
      <w:r>
        <w:t xml:space="preserve">Loan Skey </w:t>
      </w:r>
    </w:p>
    <w:p w14:paraId="261AD842" w14:textId="3088B20E" w:rsidR="00CD0266" w:rsidRDefault="00CD0266" w:rsidP="00CD0266">
      <w:pPr>
        <w:pStyle w:val="UnorderedListIndent"/>
        <w:jc w:val="both"/>
      </w:pPr>
      <w:r>
        <w:t xml:space="preserve">FHA Case # </w:t>
      </w:r>
    </w:p>
    <w:p w14:paraId="234CC184" w14:textId="51D5F66E" w:rsidR="00CD0266" w:rsidRDefault="00CD0266" w:rsidP="00CD0266">
      <w:pPr>
        <w:pStyle w:val="UnorderedListIndent"/>
        <w:jc w:val="both"/>
      </w:pPr>
      <w:r>
        <w:t xml:space="preserve">Lender Name </w:t>
      </w:r>
    </w:p>
    <w:p w14:paraId="76676FD5" w14:textId="1879F0B8" w:rsidR="00CD0266" w:rsidRPr="00CD355E" w:rsidRDefault="00CD0266" w:rsidP="00CD0266">
      <w:pPr>
        <w:pStyle w:val="UnorderedListIndent"/>
        <w:jc w:val="both"/>
      </w:pPr>
      <w:r>
        <w:t>Servicer Name</w:t>
      </w:r>
    </w:p>
    <w:p w14:paraId="06AF523D" w14:textId="164AC0F0" w:rsidR="00CD0266" w:rsidRDefault="00CD0266" w:rsidP="00CD0266">
      <w:pPr>
        <w:pStyle w:val="UnorderedListIndent"/>
        <w:jc w:val="both"/>
      </w:pPr>
      <w:r>
        <w:t>Investor Name</w:t>
      </w:r>
    </w:p>
    <w:p w14:paraId="793A2F4B" w14:textId="676CFFDD" w:rsidR="00CD0266" w:rsidRPr="00CD355E" w:rsidRDefault="00CD0266" w:rsidP="00CD0266">
      <w:pPr>
        <w:pStyle w:val="UnorderedListIndent"/>
        <w:jc w:val="both"/>
      </w:pPr>
      <w:r>
        <w:t>Case Status</w:t>
      </w:r>
    </w:p>
    <w:p w14:paraId="5A22039F" w14:textId="1B08BFC9" w:rsidR="00CD0266" w:rsidRDefault="00CD0266" w:rsidP="00CD0266">
      <w:pPr>
        <w:pStyle w:val="UnorderedListIndent"/>
        <w:jc w:val="both"/>
      </w:pPr>
      <w:r>
        <w:t>Date No Pay Order (Date range)</w:t>
      </w:r>
    </w:p>
    <w:p w14:paraId="3ED52F1D" w14:textId="4133C780" w:rsidR="00CD0266" w:rsidRPr="00CD355E" w:rsidRDefault="00CD0266" w:rsidP="00CD0266">
      <w:pPr>
        <w:pStyle w:val="UnorderedListIndent"/>
        <w:jc w:val="both"/>
      </w:pPr>
      <w:r>
        <w:t xml:space="preserve">No Pay Reason </w:t>
      </w:r>
    </w:p>
    <w:p w14:paraId="46967429" w14:textId="39972030" w:rsidR="00CD0266" w:rsidRPr="00CD355E" w:rsidRDefault="00CD0266" w:rsidP="006C3C3F">
      <w:pPr>
        <w:pStyle w:val="OrderedList"/>
        <w:numPr>
          <w:ilvl w:val="0"/>
          <w:numId w:val="442"/>
        </w:numPr>
        <w:jc w:val="both"/>
      </w:pPr>
      <w:r>
        <w:t xml:space="preserve">Click the </w:t>
      </w:r>
      <w:r w:rsidR="00062095" w:rsidRPr="00FD571C">
        <w:rPr>
          <w:b/>
          <w:bCs/>
        </w:rPr>
        <w:t>Execute Excel or</w:t>
      </w:r>
      <w:r w:rsidR="00062095">
        <w:t xml:space="preserve"> </w:t>
      </w:r>
      <w:r w:rsidRPr="00A717A5">
        <w:rPr>
          <w:b/>
        </w:rPr>
        <w:t xml:space="preserve">Execute </w:t>
      </w:r>
      <w:r>
        <w:rPr>
          <w:b/>
        </w:rPr>
        <w:t>CSV</w:t>
      </w:r>
      <w:r>
        <w:t xml:space="preserve"> link.</w:t>
      </w:r>
    </w:p>
    <w:p w14:paraId="15CDFBD7" w14:textId="6B6B8D65" w:rsidR="004D59F7" w:rsidRDefault="004D59F7" w:rsidP="004D59F7">
      <w:pPr>
        <w:pStyle w:val="BodyText"/>
      </w:pPr>
      <w:r>
        <w:t xml:space="preserve">The following results are displayed: </w:t>
      </w:r>
    </w:p>
    <w:p w14:paraId="14F3279B" w14:textId="010FBC9B" w:rsidR="00CD0266" w:rsidRPr="0058472A" w:rsidRDefault="00CD0266" w:rsidP="00CD0266">
      <w:pPr>
        <w:pStyle w:val="BodyText"/>
        <w:rPr>
          <w:color w:val="FF0000"/>
        </w:rPr>
      </w:pPr>
      <w:r>
        <w:t xml:space="preserve">Loan Skey, FHA Case </w:t>
      </w:r>
      <w:r w:rsidR="00062095">
        <w:t>No</w:t>
      </w:r>
      <w:r>
        <w:t xml:space="preserve">, Case Status, Case Sub-Status, Lender Name, Servicer Name, Investor Name, Date No Pay Order Added, No Pay Order Added User ID, No Pay Reason, and No Pay Explanation. </w:t>
      </w:r>
    </w:p>
    <w:p w14:paraId="401B1851" w14:textId="4D3887C7" w:rsidR="00890A76" w:rsidRDefault="00890A76" w:rsidP="00EC509C">
      <w:pPr>
        <w:pStyle w:val="Heading3"/>
        <w:ind w:left="1080" w:hanging="1080"/>
        <w:jc w:val="both"/>
      </w:pPr>
      <w:bookmarkStart w:id="5295" w:name="_Toc230163616"/>
      <w:r>
        <w:t>Over Claims</w:t>
      </w:r>
      <w:bookmarkEnd w:id="5289"/>
      <w:bookmarkEnd w:id="5290"/>
      <w:bookmarkEnd w:id="5291"/>
      <w:r w:rsidR="009B713E">
        <w:t xml:space="preserve"> Report</w:t>
      </w:r>
      <w:bookmarkEnd w:id="5295"/>
    </w:p>
    <w:p w14:paraId="4ECCE40C" w14:textId="3566B9C2" w:rsidR="00890A76" w:rsidRPr="00FA6854" w:rsidRDefault="00890A76" w:rsidP="00890A76">
      <w:pPr>
        <w:pStyle w:val="BodyText"/>
      </w:pPr>
      <w:r w:rsidRPr="00FA6854">
        <w:t xml:space="preserve">The </w:t>
      </w:r>
      <w:r>
        <w:t>Over Claim</w:t>
      </w:r>
      <w:r w:rsidRPr="00FA6854">
        <w:t xml:space="preserve"> </w:t>
      </w:r>
      <w:r w:rsidR="007264F5">
        <w:t xml:space="preserve">Report </w:t>
      </w:r>
      <w:r w:rsidR="00D034C7">
        <w:t xml:space="preserve">enables authorized users </w:t>
      </w:r>
      <w:r w:rsidRPr="00FA6854">
        <w:t xml:space="preserve">to obtain </w:t>
      </w:r>
      <w:r>
        <w:t>information</w:t>
      </w:r>
      <w:r w:rsidRPr="00FA6854">
        <w:t xml:space="preserve"> on </w:t>
      </w:r>
      <w:r>
        <w:t>Over Claims submitted via HERMIT</w:t>
      </w:r>
      <w:r w:rsidRPr="00FA6854">
        <w:t xml:space="preserve"> specific to their portfolio. </w:t>
      </w:r>
    </w:p>
    <w:p w14:paraId="0970FDFF" w14:textId="77777777" w:rsidR="00890A76" w:rsidRPr="00890A76" w:rsidRDefault="00890A76" w:rsidP="00482D7F">
      <w:pPr>
        <w:pStyle w:val="BodyText"/>
      </w:pPr>
    </w:p>
    <w:p w14:paraId="0E6D296D" w14:textId="0C654E6A" w:rsidR="006E3443" w:rsidRDefault="006E3443" w:rsidP="00890A76">
      <w:pPr>
        <w:jc w:val="center"/>
      </w:pPr>
      <w:r>
        <w:rPr>
          <w:noProof/>
        </w:rPr>
        <w:drawing>
          <wp:inline distT="0" distB="0" distL="0" distR="0" wp14:anchorId="257DE1F2" wp14:editId="5C3EF607">
            <wp:extent cx="4314515" cy="2084070"/>
            <wp:effectExtent l="19050" t="19050" r="10160" b="11430"/>
            <wp:docPr id="2058652988"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8652988" name="Picture 1" descr="A screenshot of a computer screen&#10;&#10;Description automatically generated with low confidence"/>
                    <pic:cNvPicPr/>
                  </pic:nvPicPr>
                  <pic:blipFill>
                    <a:blip r:embed="rId543"/>
                    <a:stretch>
                      <a:fillRect/>
                    </a:stretch>
                  </pic:blipFill>
                  <pic:spPr>
                    <a:xfrm>
                      <a:off x="0" y="0"/>
                      <a:ext cx="4318695" cy="2086089"/>
                    </a:xfrm>
                    <a:prstGeom prst="rect">
                      <a:avLst/>
                    </a:prstGeom>
                    <a:ln w="19050">
                      <a:solidFill>
                        <a:srgbClr val="0070C0"/>
                      </a:solidFill>
                    </a:ln>
                  </pic:spPr>
                </pic:pic>
              </a:graphicData>
            </a:graphic>
          </wp:inline>
        </w:drawing>
      </w:r>
    </w:p>
    <w:p w14:paraId="632DBD2E" w14:textId="1DCFF4CF" w:rsidR="009951B0" w:rsidRPr="00A207B9" w:rsidRDefault="009951B0" w:rsidP="009951B0">
      <w:pPr>
        <w:pStyle w:val="FigureCaption0"/>
      </w:pPr>
      <w:bookmarkStart w:id="5296" w:name="_Toc74053224"/>
      <w:bookmarkStart w:id="5297" w:name="_Toc90644606"/>
      <w:bookmarkStart w:id="5298" w:name="_Toc230164375"/>
      <w:r w:rsidRPr="00A207B9">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Pr="00A207B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60</w:t>
      </w:r>
      <w:r w:rsidR="00764635">
        <w:rPr>
          <w:noProof/>
        </w:rPr>
        <w:fldChar w:fldCharType="end"/>
      </w:r>
      <w:r>
        <w:t>: Over Claim Report</w:t>
      </w:r>
      <w:bookmarkEnd w:id="5296"/>
      <w:bookmarkEnd w:id="5297"/>
      <w:bookmarkEnd w:id="5298"/>
    </w:p>
    <w:p w14:paraId="05A72B00" w14:textId="77777777" w:rsidR="009F71F4" w:rsidRPr="00CD355E" w:rsidRDefault="009F71F4" w:rsidP="009F71F4">
      <w:pPr>
        <w:pStyle w:val="BodyText"/>
      </w:pPr>
      <w:r w:rsidRPr="00CD355E">
        <w:t>To generate this report:</w:t>
      </w:r>
    </w:p>
    <w:p w14:paraId="76E945FF" w14:textId="77777777" w:rsidR="009F71F4" w:rsidRDefault="009F71F4" w:rsidP="006C3C3F">
      <w:pPr>
        <w:pStyle w:val="OrderedList"/>
        <w:numPr>
          <w:ilvl w:val="0"/>
          <w:numId w:val="346"/>
        </w:numPr>
        <w:jc w:val="both"/>
      </w:pPr>
      <w:r>
        <w:t xml:space="preserve">Click on the </w:t>
      </w:r>
      <w:r w:rsidRPr="001445BE">
        <w:rPr>
          <w:b/>
        </w:rPr>
        <w:t>report link</w:t>
      </w:r>
      <w:r>
        <w:t xml:space="preserve"> on the left menu and the report search screen will display.</w:t>
      </w:r>
    </w:p>
    <w:p w14:paraId="23D16EE6" w14:textId="77777777" w:rsidR="009F71F4" w:rsidRDefault="009F71F4" w:rsidP="006C3C3F">
      <w:pPr>
        <w:pStyle w:val="OrderedList"/>
        <w:numPr>
          <w:ilvl w:val="0"/>
          <w:numId w:val="346"/>
        </w:numPr>
        <w:jc w:val="both"/>
      </w:pPr>
      <w:r>
        <w:t>The Search Criteria for the Over Claim Report includes the following:</w:t>
      </w:r>
    </w:p>
    <w:p w14:paraId="34983051" w14:textId="77777777" w:rsidR="009F71F4" w:rsidRDefault="009F71F4" w:rsidP="009B4245">
      <w:pPr>
        <w:pStyle w:val="UnorderedListIndent"/>
        <w:jc w:val="both"/>
      </w:pPr>
      <w:r>
        <w:t>Servicer Name (Defaulted to the servicer logging in, open to all for HUD Roles)</w:t>
      </w:r>
    </w:p>
    <w:p w14:paraId="4D826732" w14:textId="77777777" w:rsidR="009F71F4" w:rsidRDefault="009F71F4" w:rsidP="009B4245">
      <w:pPr>
        <w:pStyle w:val="UnorderedListIndent"/>
        <w:jc w:val="both"/>
      </w:pPr>
      <w:r>
        <w:t>Investor Name (Search for Investors at the time the Over Claims Payment was submitted to HUD)</w:t>
      </w:r>
    </w:p>
    <w:p w14:paraId="1EBDC5DA" w14:textId="77777777" w:rsidR="009F71F4" w:rsidRDefault="009F71F4" w:rsidP="009B4245">
      <w:pPr>
        <w:pStyle w:val="UnorderedListIndent"/>
        <w:jc w:val="both"/>
      </w:pPr>
      <w:r>
        <w:t>FHA Case #</w:t>
      </w:r>
    </w:p>
    <w:p w14:paraId="715C0A1E" w14:textId="77777777" w:rsidR="009F71F4" w:rsidRDefault="009F71F4" w:rsidP="009B4245">
      <w:pPr>
        <w:pStyle w:val="UnorderedListIndent"/>
        <w:jc w:val="both"/>
      </w:pPr>
      <w:r>
        <w:t>Loan Skey</w:t>
      </w:r>
    </w:p>
    <w:p w14:paraId="72FD1D80" w14:textId="77777777" w:rsidR="009F71F4" w:rsidRDefault="009F71F4" w:rsidP="009B4245">
      <w:pPr>
        <w:pStyle w:val="UnorderedListIndent"/>
        <w:jc w:val="both"/>
      </w:pPr>
      <w:r>
        <w:t>Transaction Date (To and From)</w:t>
      </w:r>
    </w:p>
    <w:p w14:paraId="7361BA66" w14:textId="77777777" w:rsidR="009F71F4" w:rsidRDefault="009F71F4" w:rsidP="009B4245">
      <w:pPr>
        <w:pStyle w:val="UnorderedListIndent"/>
        <w:jc w:val="both"/>
      </w:pPr>
      <w:r>
        <w:t>Transaction Description (Dropdown to display values to include all)</w:t>
      </w:r>
    </w:p>
    <w:p w14:paraId="0738C17C" w14:textId="77777777" w:rsidR="009F71F4" w:rsidRDefault="009F71F4" w:rsidP="009B4245">
      <w:pPr>
        <w:pStyle w:val="UnorderedListIndent"/>
        <w:jc w:val="both"/>
      </w:pPr>
      <w:r>
        <w:t>Reason Code (Dropdown to display values to include all)</w:t>
      </w:r>
    </w:p>
    <w:p w14:paraId="6E2F321B" w14:textId="796D8213" w:rsidR="009F71F4" w:rsidRDefault="009F71F4" w:rsidP="006C3C3F">
      <w:pPr>
        <w:pStyle w:val="OrderedList"/>
        <w:numPr>
          <w:ilvl w:val="0"/>
          <w:numId w:val="346"/>
        </w:numPr>
        <w:jc w:val="both"/>
      </w:pPr>
      <w:r>
        <w:t xml:space="preserve">Click the </w:t>
      </w:r>
      <w:r w:rsidRPr="004640ED">
        <w:rPr>
          <w:b/>
          <w:bCs/>
        </w:rPr>
        <w:t>Execute CSV</w:t>
      </w:r>
      <w:r w:rsidRPr="00655E21">
        <w:t xml:space="preserve"> </w:t>
      </w:r>
      <w:r>
        <w:t>link.</w:t>
      </w:r>
    </w:p>
    <w:p w14:paraId="71FE2E9F" w14:textId="77777777" w:rsidR="00C64BA1" w:rsidRDefault="00C64BA1" w:rsidP="00C64BA1">
      <w:pPr>
        <w:pStyle w:val="BodyText"/>
      </w:pPr>
      <w:r>
        <w:t xml:space="preserve">The following results are displayed: </w:t>
      </w:r>
    </w:p>
    <w:p w14:paraId="46B81AA4" w14:textId="79240D08" w:rsidR="00890A76" w:rsidRDefault="00890A76" w:rsidP="00C64BA1">
      <w:pPr>
        <w:pStyle w:val="BodyText"/>
        <w:rPr>
          <w:bCs w:val="0"/>
        </w:rPr>
      </w:pPr>
      <w:r w:rsidRPr="00482D7F">
        <w:t>Loan Skey</w:t>
      </w:r>
      <w:r w:rsidR="007264F5" w:rsidRPr="00482D7F">
        <w:t xml:space="preserve">, </w:t>
      </w:r>
      <w:r w:rsidRPr="00482D7F">
        <w:t>FHA Case N</w:t>
      </w:r>
      <w:r w:rsidR="00062095">
        <w:t>o</w:t>
      </w:r>
      <w:r w:rsidR="007264F5" w:rsidRPr="00482D7F">
        <w:t xml:space="preserve">, </w:t>
      </w:r>
      <w:r w:rsidR="00401762">
        <w:t xml:space="preserve">Servicer Name, Investor when Over Claim Paid, </w:t>
      </w:r>
      <w:r w:rsidRPr="00482D7F">
        <w:t>Transaction Date</w:t>
      </w:r>
      <w:r w:rsidR="007264F5" w:rsidRPr="00482D7F">
        <w:t xml:space="preserve">, </w:t>
      </w:r>
      <w:r w:rsidRPr="00482D7F">
        <w:t>Effective Date</w:t>
      </w:r>
      <w:r w:rsidR="007264F5" w:rsidRPr="00482D7F">
        <w:t xml:space="preserve">, </w:t>
      </w:r>
      <w:r w:rsidRPr="00482D7F">
        <w:t>Transaction Description</w:t>
      </w:r>
      <w:r w:rsidR="007264F5" w:rsidRPr="00482D7F">
        <w:t xml:space="preserve">, </w:t>
      </w:r>
      <w:r w:rsidRPr="00482D7F">
        <w:t>Over Claim Amount</w:t>
      </w:r>
      <w:r w:rsidR="007264F5" w:rsidRPr="00482D7F">
        <w:t xml:space="preserve">, </w:t>
      </w:r>
      <w:r w:rsidRPr="00482D7F">
        <w:t>Reason Code Description</w:t>
      </w:r>
      <w:r w:rsidR="007264F5" w:rsidRPr="00482D7F">
        <w:t xml:space="preserve">, </w:t>
      </w:r>
      <w:r w:rsidRPr="00482D7F">
        <w:t>Note</w:t>
      </w:r>
      <w:r w:rsidR="007264F5" w:rsidRPr="00482D7F">
        <w:t xml:space="preserve">, </w:t>
      </w:r>
      <w:r w:rsidRPr="00482D7F">
        <w:t>Created By</w:t>
      </w:r>
      <w:r w:rsidR="007264F5" w:rsidRPr="00482D7F">
        <w:t xml:space="preserve">, </w:t>
      </w:r>
      <w:r w:rsidRPr="00482D7F">
        <w:t>Created Date</w:t>
      </w:r>
      <w:r w:rsidR="007264F5" w:rsidRPr="00482D7F">
        <w:t xml:space="preserve">, </w:t>
      </w:r>
      <w:r w:rsidRPr="00482D7F">
        <w:t>Changed By</w:t>
      </w:r>
      <w:r w:rsidR="007264F5" w:rsidRPr="00482D7F">
        <w:t xml:space="preserve">, </w:t>
      </w:r>
      <w:r w:rsidRPr="00482D7F">
        <w:t>Changed Date</w:t>
      </w:r>
      <w:r w:rsidR="00401762">
        <w:t>, Original Claim Paid Date, Original Claim Paid Amount</w:t>
      </w:r>
      <w:r w:rsidR="004E5828">
        <w:t xml:space="preserve">, Batch </w:t>
      </w:r>
      <w:r w:rsidR="000D503B">
        <w:t>Number</w:t>
      </w:r>
      <w:r w:rsidR="004E5828">
        <w:t xml:space="preserve">, and Batch </w:t>
      </w:r>
      <w:r w:rsidR="000D503B">
        <w:t>Status</w:t>
      </w:r>
      <w:r w:rsidR="00401762">
        <w:t>.</w:t>
      </w:r>
    </w:p>
    <w:p w14:paraId="312DC7FA" w14:textId="33C3363B" w:rsidR="00791183" w:rsidRPr="00FD571C" w:rsidRDefault="00791183" w:rsidP="00226F73">
      <w:pPr>
        <w:pStyle w:val="Heading3"/>
      </w:pPr>
      <w:bookmarkStart w:id="5299" w:name="_Toc230163617"/>
      <w:r w:rsidRPr="00FD571C">
        <w:t>Prop Pres Detail</w:t>
      </w:r>
      <w:r w:rsidR="00062095">
        <w:t xml:space="preserve"> Report</w:t>
      </w:r>
      <w:bookmarkEnd w:id="5299"/>
    </w:p>
    <w:p w14:paraId="05122742" w14:textId="3E7BE3D2" w:rsidR="00791183" w:rsidRPr="00891A19" w:rsidRDefault="00791183" w:rsidP="00791183">
      <w:pPr>
        <w:pStyle w:val="BodyText"/>
      </w:pPr>
      <w:r w:rsidRPr="00FD571C">
        <w:t xml:space="preserve">The Prop Pres Detail Report </w:t>
      </w:r>
      <w:r w:rsidR="00D034C7">
        <w:t xml:space="preserve">enables authorized users </w:t>
      </w:r>
      <w:r w:rsidRPr="00891A19">
        <w:t xml:space="preserve">to obtain information on Property Preservation Over-Allowable requests when the P&amp;P expenses exceed the HUD allowable limits submitted via HERMIT specific to their portfolio. </w:t>
      </w:r>
    </w:p>
    <w:p w14:paraId="4B7FEC5C" w14:textId="6F6CD387" w:rsidR="00791183" w:rsidRDefault="00791183" w:rsidP="007D50B0">
      <w:pPr>
        <w:pStyle w:val="BodyText"/>
        <w:jc w:val="center"/>
        <w:rPr>
          <w:sz w:val="20"/>
          <w:szCs w:val="20"/>
        </w:rPr>
      </w:pPr>
      <w:r>
        <w:rPr>
          <w:noProof/>
        </w:rPr>
        <w:drawing>
          <wp:inline distT="0" distB="0" distL="0" distR="0" wp14:anchorId="3CFBC82C" wp14:editId="223B09A4">
            <wp:extent cx="4419600" cy="1565275"/>
            <wp:effectExtent l="19050" t="19050" r="19050" b="15875"/>
            <wp:docPr id="46660501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6605011" name="Picture 1" descr="A screenshot of a computer&#10;&#10;AI-generated content may be incorrect."/>
                    <pic:cNvPicPr>
                      <a:picLocks noChangeAspect="1"/>
                    </pic:cNvPicPr>
                  </pic:nvPicPr>
                  <pic:blipFill>
                    <a:blip r:embed="rId544"/>
                    <a:stretch>
                      <a:fillRect/>
                    </a:stretch>
                  </pic:blipFill>
                  <pic:spPr>
                    <a:xfrm>
                      <a:off x="0" y="0"/>
                      <a:ext cx="4419600" cy="1565275"/>
                    </a:xfrm>
                    <a:prstGeom prst="rect">
                      <a:avLst/>
                    </a:prstGeom>
                    <a:ln w="19050">
                      <a:solidFill>
                        <a:schemeClr val="accent1"/>
                      </a:solidFill>
                    </a:ln>
                  </pic:spPr>
                </pic:pic>
              </a:graphicData>
            </a:graphic>
          </wp:inline>
        </w:drawing>
      </w:r>
    </w:p>
    <w:p w14:paraId="20A3E479" w14:textId="75968E0C" w:rsidR="00791183" w:rsidRDefault="00791183" w:rsidP="00791183">
      <w:pPr>
        <w:pStyle w:val="FigureCaption0"/>
      </w:pPr>
      <w:bookmarkStart w:id="5300" w:name="_Toc230164376"/>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61</w:t>
      </w:r>
      <w:r w:rsidRPr="007673AA">
        <w:rPr>
          <w:noProof/>
        </w:rPr>
        <w:fldChar w:fldCharType="end"/>
      </w:r>
      <w:r>
        <w:t>: Prop Pres Detail Report</w:t>
      </w:r>
      <w:bookmarkEnd w:id="5300"/>
    </w:p>
    <w:p w14:paraId="4D1B87D3" w14:textId="77777777" w:rsidR="00791183" w:rsidRPr="00FD571C" w:rsidRDefault="00791183" w:rsidP="00791183">
      <w:pPr>
        <w:spacing w:before="120" w:after="0" w:line="240" w:lineRule="auto"/>
        <w:jc w:val="both"/>
        <w:rPr>
          <w:rFonts w:ascii="Cambria" w:eastAsia="Times New Roman" w:hAnsi="Cambria"/>
          <w:bCs/>
          <w:lang w:bidi="en-US"/>
        </w:rPr>
      </w:pPr>
      <w:r w:rsidRPr="00FD571C">
        <w:rPr>
          <w:rFonts w:ascii="Cambria" w:eastAsia="Times New Roman" w:hAnsi="Cambria"/>
          <w:bCs/>
          <w:lang w:bidi="en-US"/>
        </w:rPr>
        <w:t>To generate this report:</w:t>
      </w:r>
    </w:p>
    <w:p w14:paraId="343695A0" w14:textId="77777777" w:rsidR="00791183" w:rsidRPr="00FD571C" w:rsidRDefault="00791183" w:rsidP="006C3C3F">
      <w:pPr>
        <w:numPr>
          <w:ilvl w:val="0"/>
          <w:numId w:val="448"/>
        </w:numPr>
        <w:spacing w:before="120" w:after="0" w:line="240" w:lineRule="auto"/>
        <w:jc w:val="both"/>
        <w:rPr>
          <w:rFonts w:ascii="Cambria" w:eastAsia="Times New Roman" w:hAnsi="Cambria"/>
          <w:bCs/>
          <w:lang w:bidi="en-US"/>
          <w14:scene3d>
            <w14:camera w14:prst="orthographicFront"/>
            <w14:lightRig w14:rig="threePt" w14:dir="t">
              <w14:rot w14:lat="0" w14:lon="0" w14:rev="0"/>
            </w14:lightRig>
          </w14:scene3d>
        </w:rPr>
      </w:pPr>
      <w:r w:rsidRPr="00FD571C">
        <w:rPr>
          <w:rFonts w:ascii="Cambria" w:eastAsia="Times New Roman" w:hAnsi="Cambria"/>
          <w:bCs/>
          <w:lang w:bidi="en-US"/>
          <w14:scene3d>
            <w14:camera w14:prst="orthographicFront"/>
            <w14:lightRig w14:rig="threePt" w14:dir="t">
              <w14:rot w14:lat="0" w14:lon="0" w14:rev="0"/>
            </w14:lightRig>
          </w14:scene3d>
        </w:rPr>
        <w:t xml:space="preserve">Click on the </w:t>
      </w:r>
      <w:r w:rsidRPr="00FD571C">
        <w:rPr>
          <w:rFonts w:ascii="Cambria" w:eastAsia="Times New Roman" w:hAnsi="Cambria"/>
          <w:b/>
          <w:bCs/>
          <w:lang w:bidi="en-US"/>
          <w14:scene3d>
            <w14:camera w14:prst="orthographicFront"/>
            <w14:lightRig w14:rig="threePt" w14:dir="t">
              <w14:rot w14:lat="0" w14:lon="0" w14:rev="0"/>
            </w14:lightRig>
          </w14:scene3d>
        </w:rPr>
        <w:t>report link</w:t>
      </w:r>
      <w:r w:rsidRPr="00FD571C">
        <w:rPr>
          <w:rFonts w:ascii="Cambria" w:eastAsia="Times New Roman" w:hAnsi="Cambria"/>
          <w:bCs/>
          <w:lang w:bidi="en-US"/>
          <w14:scene3d>
            <w14:camera w14:prst="orthographicFront"/>
            <w14:lightRig w14:rig="threePt" w14:dir="t">
              <w14:rot w14:lat="0" w14:lon="0" w14:rev="0"/>
            </w14:lightRig>
          </w14:scene3d>
        </w:rPr>
        <w:t xml:space="preserve"> on the left menu and the report search screen will display.</w:t>
      </w:r>
    </w:p>
    <w:p w14:paraId="2D16EB26" w14:textId="77777777" w:rsidR="00791183" w:rsidRPr="00FD571C" w:rsidRDefault="00791183" w:rsidP="006C3C3F">
      <w:pPr>
        <w:numPr>
          <w:ilvl w:val="0"/>
          <w:numId w:val="448"/>
        </w:numPr>
        <w:spacing w:before="120" w:after="0" w:line="240" w:lineRule="auto"/>
        <w:jc w:val="both"/>
        <w:rPr>
          <w:rFonts w:ascii="Cambria" w:eastAsia="Times New Roman" w:hAnsi="Cambria"/>
          <w:bCs/>
          <w:lang w:bidi="en-US"/>
          <w14:scene3d>
            <w14:camera w14:prst="orthographicFront"/>
            <w14:lightRig w14:rig="threePt" w14:dir="t">
              <w14:rot w14:lat="0" w14:lon="0" w14:rev="0"/>
            </w14:lightRig>
          </w14:scene3d>
        </w:rPr>
      </w:pPr>
      <w:r w:rsidRPr="00FD571C">
        <w:rPr>
          <w:rFonts w:ascii="Cambria" w:eastAsia="Times New Roman" w:hAnsi="Cambria"/>
          <w:bCs/>
          <w:lang w:bidi="en-US"/>
          <w14:scene3d>
            <w14:camera w14:prst="orthographicFront"/>
            <w14:lightRig w14:rig="threePt" w14:dir="t">
              <w14:rot w14:lat="0" w14:lon="0" w14:rev="0"/>
            </w14:lightRig>
          </w14:scene3d>
        </w:rPr>
        <w:t>The Search Criteria for the Prop Pres Detail Report includes the following:</w:t>
      </w:r>
    </w:p>
    <w:p w14:paraId="6347EA58"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FHA Case #</w:t>
      </w:r>
    </w:p>
    <w:p w14:paraId="58F60E21"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Loan Skey</w:t>
      </w:r>
    </w:p>
    <w:p w14:paraId="7288F1DC"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Servicer Name (Defaulted to the servicer logging in, open to all for HUD Roles)</w:t>
      </w:r>
    </w:p>
    <w:p w14:paraId="0AB37804"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Investor Name</w:t>
      </w:r>
    </w:p>
    <w:p w14:paraId="220FE4EE"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Send P&amp;P Package to HUD (To and From)</w:t>
      </w:r>
    </w:p>
    <w:p w14:paraId="56CE5022"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Servicer Notified of Decision Date (To and From)</w:t>
      </w:r>
    </w:p>
    <w:p w14:paraId="43E501BE" w14:textId="77777777" w:rsidR="00791183" w:rsidRPr="00FD571C" w:rsidRDefault="00791183" w:rsidP="006C3C3F">
      <w:pPr>
        <w:numPr>
          <w:ilvl w:val="1"/>
          <w:numId w:val="448"/>
        </w:numPr>
        <w:spacing w:after="0" w:line="240" w:lineRule="auto"/>
        <w:jc w:val="both"/>
        <w:rPr>
          <w:rFonts w:ascii="Cambria" w:eastAsia="Times New Roman" w:hAnsi="Cambria"/>
          <w:lang w:bidi="en-US"/>
        </w:rPr>
      </w:pPr>
      <w:r w:rsidRPr="00FD571C">
        <w:rPr>
          <w:rFonts w:ascii="Cambria" w:eastAsia="Times New Roman" w:hAnsi="Cambria"/>
          <w:lang w:bidi="en-US"/>
        </w:rPr>
        <w:t>P&amp;P Timeline Decision</w:t>
      </w:r>
    </w:p>
    <w:p w14:paraId="4380A440" w14:textId="77777777" w:rsidR="00791183" w:rsidRPr="00FD571C" w:rsidRDefault="00791183" w:rsidP="006C3C3F">
      <w:pPr>
        <w:numPr>
          <w:ilvl w:val="0"/>
          <w:numId w:val="448"/>
        </w:numPr>
        <w:spacing w:before="120" w:after="0" w:line="240" w:lineRule="auto"/>
        <w:jc w:val="both"/>
        <w:rPr>
          <w:rFonts w:ascii="Cambria" w:eastAsia="Times New Roman" w:hAnsi="Cambria"/>
          <w:bCs/>
          <w:lang w:bidi="en-US"/>
          <w14:scene3d>
            <w14:camera w14:prst="orthographicFront"/>
            <w14:lightRig w14:rig="threePt" w14:dir="t">
              <w14:rot w14:lat="0" w14:lon="0" w14:rev="0"/>
            </w14:lightRig>
          </w14:scene3d>
        </w:rPr>
      </w:pPr>
      <w:r w:rsidRPr="00FD571C">
        <w:rPr>
          <w:rFonts w:ascii="Cambria" w:eastAsia="Times New Roman" w:hAnsi="Cambria"/>
          <w:bCs/>
          <w:lang w:bidi="en-US"/>
          <w14:scene3d>
            <w14:camera w14:prst="orthographicFront"/>
            <w14:lightRig w14:rig="threePt" w14:dir="t">
              <w14:rot w14:lat="0" w14:lon="0" w14:rev="0"/>
            </w14:lightRig>
          </w14:scene3d>
        </w:rPr>
        <w:t xml:space="preserve">Click the </w:t>
      </w:r>
      <w:r w:rsidRPr="00FD571C">
        <w:rPr>
          <w:rFonts w:ascii="Cambria" w:eastAsia="Times New Roman" w:hAnsi="Cambria"/>
          <w:b/>
          <w:lang w:bidi="en-US"/>
          <w14:scene3d>
            <w14:camera w14:prst="orthographicFront"/>
            <w14:lightRig w14:rig="threePt" w14:dir="t">
              <w14:rot w14:lat="0" w14:lon="0" w14:rev="0"/>
            </w14:lightRig>
          </w14:scene3d>
        </w:rPr>
        <w:t>Execute Excel</w:t>
      </w:r>
      <w:r w:rsidRPr="00FD571C">
        <w:rPr>
          <w:rFonts w:ascii="Cambria" w:eastAsia="Times New Roman" w:hAnsi="Cambria"/>
          <w:bCs/>
          <w:lang w:bidi="en-US"/>
          <w14:scene3d>
            <w14:camera w14:prst="orthographicFront"/>
            <w14:lightRig w14:rig="threePt" w14:dir="t">
              <w14:rot w14:lat="0" w14:lon="0" w14:rev="0"/>
            </w14:lightRig>
          </w14:scene3d>
        </w:rPr>
        <w:t xml:space="preserve"> or </w:t>
      </w:r>
      <w:r w:rsidRPr="00FD571C">
        <w:rPr>
          <w:rFonts w:ascii="Cambria" w:eastAsia="Times New Roman" w:hAnsi="Cambria"/>
          <w:b/>
          <w:lang w:bidi="en-US"/>
          <w14:scene3d>
            <w14:camera w14:prst="orthographicFront"/>
            <w14:lightRig w14:rig="threePt" w14:dir="t">
              <w14:rot w14:lat="0" w14:lon="0" w14:rev="0"/>
            </w14:lightRig>
          </w14:scene3d>
        </w:rPr>
        <w:t>Execute CSV</w:t>
      </w:r>
      <w:r w:rsidRPr="00FD571C">
        <w:rPr>
          <w:rFonts w:ascii="Cambria" w:eastAsia="Times New Roman" w:hAnsi="Cambria"/>
          <w:bCs/>
          <w:lang w:bidi="en-US"/>
          <w14:scene3d>
            <w14:camera w14:prst="orthographicFront"/>
            <w14:lightRig w14:rig="threePt" w14:dir="t">
              <w14:rot w14:lat="0" w14:lon="0" w14:rev="0"/>
            </w14:lightRig>
          </w14:scene3d>
        </w:rPr>
        <w:t xml:space="preserve"> link.</w:t>
      </w:r>
    </w:p>
    <w:p w14:paraId="3929F701" w14:textId="77777777" w:rsidR="00791183" w:rsidRPr="00FD571C" w:rsidRDefault="00791183" w:rsidP="00791183">
      <w:pPr>
        <w:spacing w:before="120" w:after="0" w:line="240" w:lineRule="auto"/>
        <w:jc w:val="both"/>
        <w:rPr>
          <w:rFonts w:ascii="Cambria" w:eastAsia="Times New Roman" w:hAnsi="Cambria"/>
          <w:bCs/>
          <w:lang w:bidi="en-US"/>
        </w:rPr>
      </w:pPr>
      <w:r w:rsidRPr="00FD571C">
        <w:rPr>
          <w:rFonts w:ascii="Cambria" w:eastAsia="Times New Roman" w:hAnsi="Cambria"/>
          <w:bCs/>
          <w:lang w:bidi="en-US"/>
        </w:rPr>
        <w:t xml:space="preserve">For the Servicer Name and any additional criteria selected, this report shows the following fields: </w:t>
      </w:r>
    </w:p>
    <w:p w14:paraId="19F5AD58" w14:textId="72E5D521" w:rsidR="00791183" w:rsidRPr="00891A19" w:rsidRDefault="00062095" w:rsidP="00791183">
      <w:pPr>
        <w:spacing w:before="120" w:after="0" w:line="240" w:lineRule="auto"/>
        <w:jc w:val="both"/>
        <w:rPr>
          <w:rFonts w:ascii="Cambria" w:eastAsia="Times New Roman" w:hAnsi="Cambria"/>
          <w:bCs/>
          <w:lang w:bidi="en-US"/>
        </w:rPr>
      </w:pPr>
      <w:r>
        <w:rPr>
          <w:rFonts w:ascii="Cambria" w:eastAsia="Times New Roman" w:hAnsi="Cambria"/>
          <w:bCs/>
          <w:lang w:bidi="en-US"/>
        </w:rPr>
        <w:t xml:space="preserve">Loan </w:t>
      </w:r>
      <w:r w:rsidR="00791183" w:rsidRPr="00FD571C">
        <w:rPr>
          <w:rFonts w:ascii="Cambria" w:eastAsia="Times New Roman" w:hAnsi="Cambria"/>
          <w:bCs/>
          <w:lang w:bidi="en-US"/>
        </w:rPr>
        <w:t xml:space="preserve">Skey, FHA Case </w:t>
      </w:r>
      <w:r>
        <w:rPr>
          <w:rFonts w:ascii="Cambria" w:eastAsia="Times New Roman" w:hAnsi="Cambria"/>
          <w:bCs/>
          <w:lang w:bidi="en-US"/>
        </w:rPr>
        <w:t>No</w:t>
      </w:r>
      <w:r w:rsidR="00791183" w:rsidRPr="00891A19">
        <w:rPr>
          <w:rFonts w:ascii="Cambria" w:eastAsia="Times New Roman" w:hAnsi="Cambria"/>
          <w:bCs/>
          <w:lang w:bidi="en-US"/>
        </w:rPr>
        <w:t xml:space="preserve">, </w:t>
      </w:r>
      <w:r w:rsidR="00791183" w:rsidRPr="00891A19">
        <w:rPr>
          <w:rFonts w:ascii="Cambria" w:eastAsia="Times New Roman" w:hAnsi="Cambria"/>
          <w:bCs/>
          <w:lang w:bidi="en-US"/>
        </w:rPr>
        <w:tab/>
        <w:t>Case Status, Case Sub</w:t>
      </w:r>
      <w:r>
        <w:rPr>
          <w:rFonts w:ascii="Cambria" w:eastAsia="Times New Roman" w:hAnsi="Cambria"/>
          <w:bCs/>
          <w:lang w:bidi="en-US"/>
        </w:rPr>
        <w:t>-</w:t>
      </w:r>
      <w:r w:rsidR="00791183" w:rsidRPr="00891A19">
        <w:rPr>
          <w:rFonts w:ascii="Cambria" w:eastAsia="Times New Roman" w:hAnsi="Cambria"/>
          <w:bCs/>
          <w:lang w:bidi="en-US"/>
        </w:rPr>
        <w:t xml:space="preserve">Status, Servicer Name, Investor Name, Request ID, Specific Timeline Number, Sequence Number, </w:t>
      </w:r>
      <w:r w:rsidR="00791183" w:rsidRPr="00891A19">
        <w:rPr>
          <w:rFonts w:ascii="Cambria" w:eastAsia="Times New Roman" w:hAnsi="Cambria"/>
          <w:bCs/>
          <w:lang w:bidi="en-US"/>
        </w:rPr>
        <w:tab/>
        <w:t xml:space="preserve">Transaction Code, Transaction Type, </w:t>
      </w:r>
      <w:r w:rsidR="00791183" w:rsidRPr="00891A19">
        <w:rPr>
          <w:rFonts w:ascii="Cambria" w:eastAsia="Times New Roman" w:hAnsi="Cambria"/>
          <w:bCs/>
          <w:lang w:bidi="en-US"/>
        </w:rPr>
        <w:tab/>
        <w:t>HUD Bid Decision (Approved, Denied, Pending), Bid Requested Amt, Bid Approved Amt, Bid 1 Amt, Bid 2 Amt, Specific Transaction Number, Linked (Y/N), Linked Transaction amount, Linked Transaction - Trans Date, Linked Transaction - Effective Date, Linked Transaction - Incurred Date, Servicer remarks, HUD remarks, Created user id, Created date, HUD Decision User ID, HUD Decision Date, HUD Decision - Approved Step Date (for this timeline), HUD Decision - Denied Step Date (for this timeline), HUD Decision - Pended Step Date (for this timeline), Line-Item User ID, Line-Item Change Date</w:t>
      </w:r>
    </w:p>
    <w:p w14:paraId="2AC0F3F6" w14:textId="00D566FF" w:rsidR="00310F55" w:rsidRDefault="00310F55" w:rsidP="00310F55">
      <w:pPr>
        <w:pStyle w:val="Heading3"/>
        <w:ind w:left="1080" w:hanging="1080"/>
        <w:jc w:val="both"/>
      </w:pPr>
      <w:bookmarkStart w:id="5301" w:name="_Toc230163618"/>
      <w:r w:rsidRPr="00426D4D">
        <w:t>Repurchase Timeline</w:t>
      </w:r>
      <w:r>
        <w:t xml:space="preserve">s </w:t>
      </w:r>
      <w:r w:rsidR="00062095">
        <w:t>Report</w:t>
      </w:r>
      <w:bookmarkEnd w:id="5301"/>
    </w:p>
    <w:p w14:paraId="32836065" w14:textId="64E66BB1" w:rsidR="00163D40" w:rsidRDefault="00310F55" w:rsidP="00163D40">
      <w:pPr>
        <w:pStyle w:val="BodyText"/>
        <w:rPr>
          <w:lang w:bidi="ar-SA"/>
        </w:rPr>
      </w:pPr>
      <w:r>
        <w:t xml:space="preserve">The Repurchase Timelines Report </w:t>
      </w:r>
      <w:r w:rsidR="00D034C7">
        <w:t xml:space="preserve">enables authorized users </w:t>
      </w:r>
      <w:r w:rsidR="00D82D78">
        <w:t>obtain</w:t>
      </w:r>
      <w:r>
        <w:t xml:space="preserve"> information on Active Repurchase Timeline</w:t>
      </w:r>
      <w:r w:rsidR="00831FE0">
        <w:t xml:space="preserve">s when they are the Prior Servicer </w:t>
      </w:r>
      <w:r w:rsidR="00D82D78">
        <w:t>associated</w:t>
      </w:r>
      <w:r w:rsidR="00831FE0">
        <w:t xml:space="preserve"> with the Timeline. </w:t>
      </w:r>
      <w:r w:rsidR="00010B81">
        <w:t xml:space="preserve"> </w:t>
      </w:r>
    </w:p>
    <w:p w14:paraId="56BEBEB6" w14:textId="733FDFD7" w:rsidR="00A01593" w:rsidRPr="00426D4D" w:rsidRDefault="00163D40" w:rsidP="00426D4D">
      <w:pPr>
        <w:spacing w:after="160" w:line="259" w:lineRule="auto"/>
        <w:rPr>
          <w:rFonts w:asciiTheme="majorHAnsi" w:hAnsiTheme="majorHAnsi" w:cstheme="minorHAnsi"/>
          <w:b/>
          <w:bCs/>
        </w:rPr>
      </w:pPr>
      <w:r w:rsidRPr="00426D4D">
        <w:rPr>
          <w:rFonts w:asciiTheme="majorHAnsi" w:hAnsiTheme="majorHAnsi"/>
        </w:rPr>
        <w:t xml:space="preserve">HUD Users: </w:t>
      </w:r>
      <w:r w:rsidR="00A01593" w:rsidRPr="00426D4D">
        <w:rPr>
          <w:rFonts w:asciiTheme="majorHAnsi" w:hAnsiTheme="majorHAnsi" w:cstheme="minorHAnsi"/>
        </w:rPr>
        <w:t>When HUD</w:t>
      </w:r>
      <w:r w:rsidR="00600E10">
        <w:rPr>
          <w:rFonts w:asciiTheme="majorHAnsi" w:hAnsiTheme="majorHAnsi" w:cstheme="minorHAnsi"/>
        </w:rPr>
        <w:t xml:space="preserve"> and HUD Contractor</w:t>
      </w:r>
      <w:r w:rsidR="00A01593" w:rsidRPr="00426D4D">
        <w:rPr>
          <w:rFonts w:asciiTheme="majorHAnsi" w:hAnsiTheme="majorHAnsi" w:cstheme="minorHAnsi"/>
        </w:rPr>
        <w:t xml:space="preserve"> users run this Report, the Report will run wide open. No specific criteria are needed for HUD</w:t>
      </w:r>
      <w:r w:rsidR="00600E10">
        <w:rPr>
          <w:rFonts w:asciiTheme="majorHAnsi" w:hAnsiTheme="majorHAnsi" w:cstheme="minorHAnsi"/>
        </w:rPr>
        <w:t xml:space="preserve"> and HUD Contractor</w:t>
      </w:r>
      <w:r w:rsidR="00A01593" w:rsidRPr="00426D4D">
        <w:rPr>
          <w:rFonts w:asciiTheme="majorHAnsi" w:hAnsiTheme="majorHAnsi" w:cstheme="minorHAnsi"/>
        </w:rPr>
        <w:t xml:space="preserve"> users. </w:t>
      </w:r>
    </w:p>
    <w:p w14:paraId="7DDAF365" w14:textId="786DD189" w:rsidR="00163D40" w:rsidRPr="00426D4D" w:rsidRDefault="00163D40" w:rsidP="00163D40">
      <w:pPr>
        <w:pStyle w:val="BodyText"/>
        <w:rPr>
          <w:rFonts w:asciiTheme="majorHAnsi" w:hAnsiTheme="majorHAnsi"/>
          <w:lang w:bidi="ar-SA"/>
        </w:rPr>
      </w:pPr>
    </w:p>
    <w:p w14:paraId="3C0FF26F" w14:textId="77777777" w:rsidR="00A11DC4" w:rsidRPr="00426D4D" w:rsidRDefault="00163D40" w:rsidP="00426D4D">
      <w:pPr>
        <w:spacing w:after="160" w:line="259" w:lineRule="auto"/>
        <w:rPr>
          <w:rFonts w:asciiTheme="majorHAnsi" w:hAnsiTheme="majorHAnsi" w:cstheme="minorHAnsi"/>
          <w:b/>
          <w:bCs/>
        </w:rPr>
      </w:pPr>
      <w:r w:rsidRPr="00426D4D">
        <w:rPr>
          <w:rFonts w:asciiTheme="majorHAnsi" w:hAnsiTheme="majorHAnsi"/>
        </w:rPr>
        <w:t xml:space="preserve">Prior Servicer: </w:t>
      </w:r>
      <w:r w:rsidR="00A11DC4" w:rsidRPr="00426D4D">
        <w:rPr>
          <w:rFonts w:asciiTheme="majorHAnsi" w:hAnsiTheme="majorHAnsi" w:cstheme="minorHAnsi"/>
        </w:rPr>
        <w:t xml:space="preserve">The Prior Servicer user will only be able to see this Report when the Repurchase Timeline has the Step “HUD Decision – Approved Pre-Repurchase” completed and/or Step “HUD Decision – Approved Repurchase” completed and the Step “Servicer Authorizes Repayment of Claim” is not completed. </w:t>
      </w:r>
    </w:p>
    <w:p w14:paraId="280C5DF8" w14:textId="48BECD5B" w:rsidR="00163D40" w:rsidRDefault="003F7D43">
      <w:pPr>
        <w:pStyle w:val="BodyText"/>
      </w:pPr>
      <w:r>
        <w:t xml:space="preserve">The Search Criteria for Repurchase Timeline Report includes the following: </w:t>
      </w:r>
    </w:p>
    <w:p w14:paraId="5AD8F1A0" w14:textId="1ED98E26" w:rsidR="003F7D43" w:rsidRDefault="003F7D43" w:rsidP="006C3C3F">
      <w:pPr>
        <w:pStyle w:val="BodyText"/>
        <w:numPr>
          <w:ilvl w:val="0"/>
          <w:numId w:val="384"/>
        </w:numPr>
        <w:jc w:val="left"/>
      </w:pPr>
      <w:r>
        <w:t>Prior Servicer Name (Defaulted to the Prior Servicer logging in, open to all HUD Roles)</w:t>
      </w:r>
    </w:p>
    <w:p w14:paraId="58ACD270" w14:textId="1B2F064C" w:rsidR="003F7D43" w:rsidRDefault="003F7D43" w:rsidP="006C3C3F">
      <w:pPr>
        <w:pStyle w:val="BodyText"/>
        <w:numPr>
          <w:ilvl w:val="0"/>
          <w:numId w:val="384"/>
        </w:numPr>
        <w:jc w:val="left"/>
      </w:pPr>
      <w:r>
        <w:t>FHA Case #</w:t>
      </w:r>
    </w:p>
    <w:p w14:paraId="7A418723" w14:textId="761157D0" w:rsidR="003F7D43" w:rsidRDefault="003F7D43" w:rsidP="006C3C3F">
      <w:pPr>
        <w:pStyle w:val="BodyText"/>
        <w:numPr>
          <w:ilvl w:val="0"/>
          <w:numId w:val="384"/>
        </w:numPr>
        <w:jc w:val="left"/>
      </w:pPr>
      <w:r>
        <w:t>Timeline Create Date (To and From)</w:t>
      </w:r>
    </w:p>
    <w:p w14:paraId="5C4E0F80" w14:textId="1A6F4AAA" w:rsidR="006E3443" w:rsidRDefault="006E3443" w:rsidP="003F7D43">
      <w:pPr>
        <w:pStyle w:val="BodyText"/>
        <w:ind w:left="720"/>
      </w:pPr>
      <w:r>
        <w:rPr>
          <w:noProof/>
        </w:rPr>
        <w:drawing>
          <wp:inline distT="0" distB="0" distL="0" distR="0" wp14:anchorId="3A901D52" wp14:editId="3462411C">
            <wp:extent cx="5040630" cy="1615812"/>
            <wp:effectExtent l="19050" t="19050" r="26670" b="22860"/>
            <wp:docPr id="181280601"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80601" name="Picture 1" descr="A screenshot of a computer screen&#10;&#10;Description automatically generated with low confidence"/>
                    <pic:cNvPicPr/>
                  </pic:nvPicPr>
                  <pic:blipFill>
                    <a:blip r:embed="rId545"/>
                    <a:stretch>
                      <a:fillRect/>
                    </a:stretch>
                  </pic:blipFill>
                  <pic:spPr>
                    <a:xfrm>
                      <a:off x="0" y="0"/>
                      <a:ext cx="5053863" cy="1620054"/>
                    </a:xfrm>
                    <a:prstGeom prst="rect">
                      <a:avLst/>
                    </a:prstGeom>
                    <a:ln w="19050">
                      <a:solidFill>
                        <a:srgbClr val="0070C0"/>
                      </a:solidFill>
                    </a:ln>
                  </pic:spPr>
                </pic:pic>
              </a:graphicData>
            </a:graphic>
          </wp:inline>
        </w:drawing>
      </w:r>
    </w:p>
    <w:p w14:paraId="784CFB12" w14:textId="4F714999" w:rsidR="00010B81" w:rsidRDefault="00060A7F" w:rsidP="00010B81">
      <w:pPr>
        <w:pStyle w:val="FigureCaption0"/>
      </w:pPr>
      <w:bookmarkStart w:id="5302" w:name="_Toc230164377"/>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62</w:t>
      </w:r>
      <w:r w:rsidRPr="007673AA">
        <w:rPr>
          <w:noProof/>
        </w:rPr>
        <w:fldChar w:fldCharType="end"/>
      </w:r>
      <w:r w:rsidR="00010B81">
        <w:t>: Repurchase Timelines Report</w:t>
      </w:r>
      <w:bookmarkEnd w:id="5302"/>
    </w:p>
    <w:p w14:paraId="327A507F" w14:textId="77777777" w:rsidR="00010B81" w:rsidRDefault="00010B81" w:rsidP="00010B81">
      <w:pPr>
        <w:pStyle w:val="BodyText"/>
      </w:pPr>
      <w:r>
        <w:t>To generate this report:</w:t>
      </w:r>
    </w:p>
    <w:p w14:paraId="196EEF95" w14:textId="77777777" w:rsidR="00010B81" w:rsidRDefault="00010B81" w:rsidP="006C3C3F">
      <w:pPr>
        <w:pStyle w:val="OrderedList"/>
        <w:numPr>
          <w:ilvl w:val="0"/>
          <w:numId w:val="385"/>
        </w:numPr>
        <w:jc w:val="both"/>
      </w:pPr>
      <w:r>
        <w:t xml:space="preserve">Click on the </w:t>
      </w:r>
      <w:r w:rsidRPr="001445BE">
        <w:rPr>
          <w:b/>
        </w:rPr>
        <w:t>report link</w:t>
      </w:r>
      <w:r>
        <w:t xml:space="preserve"> on the left menu and the report search screen will display.</w:t>
      </w:r>
    </w:p>
    <w:p w14:paraId="4FE9D9A1" w14:textId="77777777" w:rsidR="00010B81" w:rsidRDefault="00010B81" w:rsidP="006C3C3F">
      <w:pPr>
        <w:pStyle w:val="OrderedList"/>
        <w:numPr>
          <w:ilvl w:val="0"/>
          <w:numId w:val="385"/>
        </w:numPr>
        <w:jc w:val="both"/>
      </w:pPr>
      <w:r>
        <w:t xml:space="preserve">Click the </w:t>
      </w:r>
      <w:r w:rsidRPr="004640ED">
        <w:rPr>
          <w:b/>
          <w:bCs/>
        </w:rPr>
        <w:t>Execute CSV</w:t>
      </w:r>
      <w:r w:rsidRPr="00655E21">
        <w:t xml:space="preserve"> </w:t>
      </w:r>
      <w:r>
        <w:t>link.</w:t>
      </w:r>
    </w:p>
    <w:p w14:paraId="70259535" w14:textId="692E377C" w:rsidR="00426D4D" w:rsidRPr="00DD6ACF" w:rsidRDefault="00C64BA1" w:rsidP="00DD6ACF">
      <w:pPr>
        <w:pStyle w:val="BodyText"/>
      </w:pPr>
      <w:r w:rsidRPr="00C64BA1">
        <w:t>The following results are displayed:</w:t>
      </w:r>
    </w:p>
    <w:p w14:paraId="367213F8" w14:textId="62CA43C2" w:rsidR="00010B81" w:rsidRPr="00DD6ACF" w:rsidRDefault="00A06048" w:rsidP="00DD6ACF">
      <w:pPr>
        <w:pStyle w:val="BodyText"/>
        <w:jc w:val="left"/>
      </w:pPr>
      <w:r w:rsidRPr="00426D4D">
        <w:t>L</w:t>
      </w:r>
      <w:r w:rsidR="00010B81" w:rsidRPr="00426D4D">
        <w:t>oan</w:t>
      </w:r>
      <w:r w:rsidR="00062095">
        <w:t xml:space="preserve"> </w:t>
      </w:r>
      <w:r w:rsidRPr="00426D4D">
        <w:t>S</w:t>
      </w:r>
      <w:r w:rsidR="00010B81" w:rsidRPr="00426D4D">
        <w:t xml:space="preserve">key, </w:t>
      </w:r>
      <w:r w:rsidRPr="00426D4D">
        <w:t>FHA</w:t>
      </w:r>
      <w:r w:rsidR="00062095">
        <w:t xml:space="preserve"> </w:t>
      </w:r>
      <w:r w:rsidRPr="00426D4D">
        <w:t>C</w:t>
      </w:r>
      <w:r w:rsidR="00010B81" w:rsidRPr="00426D4D">
        <w:t>ase</w:t>
      </w:r>
      <w:r w:rsidR="00062095">
        <w:t xml:space="preserve"> </w:t>
      </w:r>
      <w:r w:rsidRPr="00426D4D">
        <w:t>N</w:t>
      </w:r>
      <w:r w:rsidR="00062095">
        <w:t>o</w:t>
      </w:r>
      <w:r w:rsidR="00010B81" w:rsidRPr="00426D4D">
        <w:t xml:space="preserve">, </w:t>
      </w:r>
      <w:r w:rsidRPr="00426D4D">
        <w:t>C</w:t>
      </w:r>
      <w:r w:rsidR="00010B81" w:rsidRPr="00426D4D">
        <w:t>urrent</w:t>
      </w:r>
      <w:r w:rsidR="00062095">
        <w:t xml:space="preserve"> </w:t>
      </w:r>
      <w:r w:rsidRPr="00426D4D">
        <w:t>L</w:t>
      </w:r>
      <w:r w:rsidR="00010B81" w:rsidRPr="00426D4D">
        <w:t xml:space="preserve">ender, </w:t>
      </w:r>
      <w:r w:rsidRPr="00426D4D">
        <w:t>C</w:t>
      </w:r>
      <w:r w:rsidR="00010B81" w:rsidRPr="00426D4D">
        <w:t>urrent</w:t>
      </w:r>
      <w:r w:rsidR="00062095">
        <w:t xml:space="preserve"> </w:t>
      </w:r>
      <w:r w:rsidRPr="00426D4D">
        <w:t>S</w:t>
      </w:r>
      <w:r w:rsidR="00010B81" w:rsidRPr="00426D4D">
        <w:t xml:space="preserve">ervicer, </w:t>
      </w:r>
      <w:r w:rsidRPr="00426D4D">
        <w:t>C</w:t>
      </w:r>
      <w:r w:rsidR="00010B81" w:rsidRPr="00426D4D">
        <w:t>urrent</w:t>
      </w:r>
      <w:r w:rsidR="00062095">
        <w:t xml:space="preserve"> </w:t>
      </w:r>
      <w:r w:rsidRPr="00426D4D">
        <w:t>I</w:t>
      </w:r>
      <w:r w:rsidR="00010B81" w:rsidRPr="00426D4D">
        <w:t xml:space="preserve">nvestor, </w:t>
      </w:r>
      <w:r w:rsidRPr="00426D4D">
        <w:t>P</w:t>
      </w:r>
      <w:r w:rsidR="00010B81" w:rsidRPr="00426D4D">
        <w:t>rior</w:t>
      </w:r>
      <w:r w:rsidR="00062095">
        <w:t xml:space="preserve"> </w:t>
      </w:r>
      <w:r w:rsidRPr="00426D4D">
        <w:t>L</w:t>
      </w:r>
      <w:r w:rsidR="00010B81" w:rsidRPr="00426D4D">
        <w:t xml:space="preserve">ender, </w:t>
      </w:r>
      <w:r w:rsidRPr="00426D4D">
        <w:t>P</w:t>
      </w:r>
      <w:r w:rsidR="00010B81" w:rsidRPr="00426D4D">
        <w:t>rior</w:t>
      </w:r>
      <w:r w:rsidR="00062095">
        <w:t xml:space="preserve"> </w:t>
      </w:r>
      <w:r w:rsidRPr="00426D4D">
        <w:t>S</w:t>
      </w:r>
      <w:r w:rsidR="00010B81" w:rsidRPr="00426D4D">
        <w:t xml:space="preserve">ervicer, </w:t>
      </w:r>
      <w:r w:rsidRPr="00426D4D">
        <w:t>P</w:t>
      </w:r>
      <w:r w:rsidR="00010B81" w:rsidRPr="00426D4D">
        <w:t>rior</w:t>
      </w:r>
      <w:r w:rsidR="00062095">
        <w:t xml:space="preserve"> </w:t>
      </w:r>
      <w:r w:rsidRPr="00426D4D">
        <w:t>I</w:t>
      </w:r>
      <w:r w:rsidR="00010B81" w:rsidRPr="00426D4D">
        <w:t>nvestor</w:t>
      </w:r>
      <w:r w:rsidRPr="00426D4D">
        <w:t xml:space="preserve">, </w:t>
      </w:r>
      <w:r w:rsidR="00062095">
        <w:t xml:space="preserve">Case </w:t>
      </w:r>
      <w:r w:rsidRPr="00426D4D">
        <w:t xml:space="preserve">Status, </w:t>
      </w:r>
      <w:r w:rsidR="00062095">
        <w:t xml:space="preserve">Case </w:t>
      </w:r>
      <w:r w:rsidRPr="00426D4D">
        <w:t>Sub</w:t>
      </w:r>
      <w:r w:rsidR="00062095">
        <w:t xml:space="preserve"> </w:t>
      </w:r>
      <w:r w:rsidRPr="00426D4D">
        <w:t>Status, Status, Repurchase</w:t>
      </w:r>
      <w:r w:rsidR="00062095">
        <w:t xml:space="preserve"> </w:t>
      </w:r>
      <w:r w:rsidRPr="00426D4D">
        <w:t xml:space="preserve">Reason, </w:t>
      </w:r>
      <w:r w:rsidR="00062095" w:rsidRPr="00426D4D">
        <w:t>H</w:t>
      </w:r>
      <w:r w:rsidR="00062095">
        <w:t xml:space="preserve">UD </w:t>
      </w:r>
      <w:r w:rsidRPr="00426D4D">
        <w:t>Comments, Create</w:t>
      </w:r>
      <w:r w:rsidR="00062095">
        <w:t xml:space="preserve"> </w:t>
      </w:r>
      <w:r w:rsidRPr="00426D4D">
        <w:t>Date, Created</w:t>
      </w:r>
      <w:r w:rsidR="00062095">
        <w:t xml:space="preserve"> </w:t>
      </w:r>
      <w:r w:rsidRPr="00426D4D">
        <w:t>By, Last</w:t>
      </w:r>
      <w:r w:rsidR="00062095">
        <w:t xml:space="preserve"> </w:t>
      </w:r>
      <w:r w:rsidRPr="00426D4D">
        <w:t>Completed</w:t>
      </w:r>
      <w:r w:rsidR="00062095">
        <w:t xml:space="preserve"> </w:t>
      </w:r>
      <w:r w:rsidRPr="00426D4D">
        <w:t>Step, Step</w:t>
      </w:r>
      <w:r w:rsidR="00062095">
        <w:t xml:space="preserve"> </w:t>
      </w:r>
      <w:r w:rsidRPr="00426D4D">
        <w:t>Complete</w:t>
      </w:r>
      <w:r w:rsidR="00062095">
        <w:t xml:space="preserve"> </w:t>
      </w:r>
      <w:r w:rsidRPr="00426D4D">
        <w:t>Date, Approved</w:t>
      </w:r>
      <w:r w:rsidR="00062095">
        <w:t xml:space="preserve"> </w:t>
      </w:r>
      <w:r w:rsidRPr="00426D4D">
        <w:t>Pre</w:t>
      </w:r>
      <w:r w:rsidR="00062095">
        <w:t>-R</w:t>
      </w:r>
      <w:r w:rsidRPr="00426D4D">
        <w:t>epurchase</w:t>
      </w:r>
      <w:r w:rsidR="00062095">
        <w:t xml:space="preserve"> </w:t>
      </w:r>
      <w:r w:rsidRPr="00426D4D">
        <w:t xml:space="preserve">Date, </w:t>
      </w:r>
      <w:r w:rsidR="00062095" w:rsidRPr="00426D4D">
        <w:t>Approved</w:t>
      </w:r>
      <w:r w:rsidR="00062095">
        <w:t xml:space="preserve"> </w:t>
      </w:r>
      <w:r w:rsidRPr="00426D4D">
        <w:t>Repurchase</w:t>
      </w:r>
      <w:r w:rsidR="00062095">
        <w:t xml:space="preserve"> </w:t>
      </w:r>
      <w:r w:rsidRPr="00426D4D">
        <w:t xml:space="preserve">Date.  </w:t>
      </w:r>
      <w:r w:rsidR="00010B81" w:rsidRPr="00426D4D">
        <w:t xml:space="preserve"> </w:t>
      </w:r>
    </w:p>
    <w:p w14:paraId="42AB8C21" w14:textId="77777777" w:rsidR="00226F73" w:rsidRDefault="00226F73" w:rsidP="00094B69">
      <w:pPr>
        <w:pStyle w:val="Heading3"/>
      </w:pPr>
      <w:bookmarkStart w:id="5303" w:name="_Toc230163619"/>
      <w:r>
        <w:t>Servicer Alert Details Report</w:t>
      </w:r>
      <w:bookmarkEnd w:id="5303"/>
    </w:p>
    <w:p w14:paraId="662D840E" w14:textId="77777777" w:rsidR="00226F73" w:rsidRDefault="00226F73" w:rsidP="00226F73">
      <w:pPr>
        <w:pStyle w:val="BodyText"/>
      </w:pPr>
      <w:r>
        <w:rPr>
          <w:lang w:bidi="ar-SA"/>
        </w:rPr>
        <w:t xml:space="preserve">The Servicer Alert Details Report allows Servicers to view all Alerts within their own portfolio </w:t>
      </w:r>
      <w:r w:rsidRPr="00863A7D">
        <w:t xml:space="preserve">unless </w:t>
      </w:r>
      <w:r>
        <w:t xml:space="preserve">the </w:t>
      </w:r>
      <w:r w:rsidRPr="00863A7D">
        <w:t>Servicer is HUD/HUD Contractor (Servicer = 900000</w:t>
      </w:r>
      <w:r>
        <w:t xml:space="preserve">). </w:t>
      </w:r>
      <w:r w:rsidRPr="00863A7D">
        <w:t xml:space="preserve">The user </w:t>
      </w:r>
      <w:r>
        <w:t>is</w:t>
      </w:r>
      <w:r w:rsidRPr="00863A7D">
        <w:t xml:space="preserve"> required to select between 1-10 Alerts from the multi-select options</w:t>
      </w:r>
      <w:r>
        <w:t>.</w:t>
      </w:r>
    </w:p>
    <w:p w14:paraId="07C28F15" w14:textId="77777777" w:rsidR="00226F73" w:rsidRDefault="00226F73" w:rsidP="00226F73">
      <w:pPr>
        <w:pStyle w:val="BodyText"/>
      </w:pPr>
    </w:p>
    <w:p w14:paraId="7EEED7FF" w14:textId="77777777" w:rsidR="00226F73" w:rsidRDefault="00226F73" w:rsidP="00226F73">
      <w:pPr>
        <w:spacing w:after="160" w:line="278" w:lineRule="auto"/>
        <w:ind w:left="1330" w:firstLine="14"/>
        <w:rPr>
          <w:rFonts w:cstheme="minorHAnsi"/>
        </w:rPr>
      </w:pPr>
      <w:r>
        <w:rPr>
          <w:noProof/>
        </w:rPr>
        <w:drawing>
          <wp:inline distT="0" distB="0" distL="0" distR="0" wp14:anchorId="7E46F443" wp14:editId="0315AF5F">
            <wp:extent cx="3689405" cy="2006311"/>
            <wp:effectExtent l="19050" t="19050" r="25400" b="13335"/>
            <wp:docPr id="10420543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2054316" name=""/>
                    <pic:cNvPicPr/>
                  </pic:nvPicPr>
                  <pic:blipFill>
                    <a:blip r:embed="rId546"/>
                    <a:stretch>
                      <a:fillRect/>
                    </a:stretch>
                  </pic:blipFill>
                  <pic:spPr>
                    <a:xfrm>
                      <a:off x="0" y="0"/>
                      <a:ext cx="3694053" cy="2008838"/>
                    </a:xfrm>
                    <a:prstGeom prst="rect">
                      <a:avLst/>
                    </a:prstGeom>
                    <a:ln w="19050">
                      <a:solidFill>
                        <a:srgbClr val="0070C0"/>
                      </a:solidFill>
                    </a:ln>
                  </pic:spPr>
                </pic:pic>
              </a:graphicData>
            </a:graphic>
          </wp:inline>
        </w:drawing>
      </w:r>
    </w:p>
    <w:p w14:paraId="2BE15357" w14:textId="48F9BF78" w:rsidR="00226F73" w:rsidRDefault="00226F73" w:rsidP="00226F73">
      <w:pPr>
        <w:pStyle w:val="FigureCaption0"/>
      </w:pPr>
      <w:bookmarkStart w:id="5304" w:name="_Toc230164378"/>
      <w:r w:rsidRPr="007673AA">
        <w:t xml:space="preserve">Figure </w:t>
      </w:r>
      <w:r w:rsidRPr="007673AA">
        <w:rPr>
          <w:noProof/>
        </w:rPr>
        <w:fldChar w:fldCharType="begin"/>
      </w:r>
      <w:r w:rsidRPr="007673AA">
        <w:rPr>
          <w:noProof/>
        </w:rPr>
        <w:instrText xml:space="preserve"> STYLEREF 1 \s </w:instrText>
      </w:r>
      <w:r w:rsidRPr="007673AA">
        <w:rPr>
          <w:noProof/>
        </w:rPr>
        <w:fldChar w:fldCharType="separate"/>
      </w:r>
      <w:r w:rsidR="00942841">
        <w:rPr>
          <w:noProof/>
        </w:rPr>
        <w:t>9</w:t>
      </w:r>
      <w:r w:rsidRPr="007673AA">
        <w:rPr>
          <w:noProof/>
        </w:rPr>
        <w:fldChar w:fldCharType="end"/>
      </w:r>
      <w:r w:rsidRPr="007673AA">
        <w:noBreakHyphen/>
      </w:r>
      <w:r w:rsidRPr="007673AA">
        <w:rPr>
          <w:noProof/>
        </w:rPr>
        <w:fldChar w:fldCharType="begin"/>
      </w:r>
      <w:r w:rsidRPr="007673AA">
        <w:rPr>
          <w:noProof/>
        </w:rPr>
        <w:instrText xml:space="preserve"> SEQ Figure \* ARABIC \s 1 </w:instrText>
      </w:r>
      <w:r w:rsidRPr="007673AA">
        <w:rPr>
          <w:noProof/>
        </w:rPr>
        <w:fldChar w:fldCharType="separate"/>
      </w:r>
      <w:r w:rsidR="00942841">
        <w:rPr>
          <w:noProof/>
        </w:rPr>
        <w:t>63</w:t>
      </w:r>
      <w:r w:rsidRPr="007673AA">
        <w:rPr>
          <w:noProof/>
        </w:rPr>
        <w:fldChar w:fldCharType="end"/>
      </w:r>
      <w:r>
        <w:t xml:space="preserve">: </w:t>
      </w:r>
      <w:r w:rsidRPr="00095589">
        <w:t>Servicer Alert Details Report</w:t>
      </w:r>
      <w:bookmarkEnd w:id="5304"/>
    </w:p>
    <w:p w14:paraId="5D4AFE15" w14:textId="77777777" w:rsidR="00226F73" w:rsidRDefault="00226F73" w:rsidP="00226F73">
      <w:pPr>
        <w:pStyle w:val="BodyText"/>
      </w:pPr>
      <w:r>
        <w:t>To generate this report:</w:t>
      </w:r>
    </w:p>
    <w:p w14:paraId="21024C37" w14:textId="77777777" w:rsidR="00226F73" w:rsidRDefault="00226F73" w:rsidP="00226F73">
      <w:pPr>
        <w:pStyle w:val="OrderedList"/>
        <w:numPr>
          <w:ilvl w:val="0"/>
          <w:numId w:val="479"/>
        </w:numPr>
        <w:jc w:val="both"/>
      </w:pPr>
      <w:r>
        <w:t xml:space="preserve">Click on the </w:t>
      </w:r>
      <w:r w:rsidRPr="001445BE">
        <w:rPr>
          <w:b/>
        </w:rPr>
        <w:t>report link</w:t>
      </w:r>
      <w:r>
        <w:t xml:space="preserve"> on the left menu and the report search screen will display.</w:t>
      </w:r>
    </w:p>
    <w:p w14:paraId="703292A0" w14:textId="77777777" w:rsidR="00226F73" w:rsidRDefault="00226F73" w:rsidP="00226F73">
      <w:pPr>
        <w:pStyle w:val="OrderedList"/>
        <w:numPr>
          <w:ilvl w:val="0"/>
          <w:numId w:val="479"/>
        </w:numPr>
        <w:jc w:val="both"/>
      </w:pPr>
      <w:r>
        <w:t xml:space="preserve">The Servicer Name field is automatically populated with the current Servicer </w:t>
      </w:r>
      <w:r w:rsidRPr="00863A7D">
        <w:rPr>
          <w:rFonts w:eastAsia="Times New Roman"/>
        </w:rPr>
        <w:t xml:space="preserve">unless </w:t>
      </w:r>
      <w:r>
        <w:rPr>
          <w:rFonts w:eastAsia="Times New Roman"/>
        </w:rPr>
        <w:t xml:space="preserve">the </w:t>
      </w:r>
      <w:r w:rsidRPr="00863A7D">
        <w:rPr>
          <w:rFonts w:eastAsia="Times New Roman"/>
        </w:rPr>
        <w:t xml:space="preserve">Servicer is </w:t>
      </w:r>
      <w:r>
        <w:rPr>
          <w:rFonts w:eastAsia="Times New Roman"/>
        </w:rPr>
        <w:t xml:space="preserve">the </w:t>
      </w:r>
      <w:r w:rsidRPr="00863A7D">
        <w:rPr>
          <w:rFonts w:eastAsia="Times New Roman"/>
        </w:rPr>
        <w:t>HUD/HUD Contractor (Servicer = 900000</w:t>
      </w:r>
      <w:r>
        <w:t>).</w:t>
      </w:r>
    </w:p>
    <w:p w14:paraId="5F2FEA40" w14:textId="77777777" w:rsidR="00226F73" w:rsidRDefault="00226F73" w:rsidP="00226F73">
      <w:pPr>
        <w:pStyle w:val="OrderedList"/>
        <w:numPr>
          <w:ilvl w:val="0"/>
          <w:numId w:val="479"/>
        </w:numPr>
        <w:jc w:val="both"/>
      </w:pPr>
      <w:r>
        <w:t xml:space="preserve">To </w:t>
      </w:r>
      <w:r w:rsidRPr="003E1610">
        <w:t>restrict</w:t>
      </w:r>
      <w:r>
        <w:t xml:space="preserve"> your report, you may also enter </w:t>
      </w:r>
    </w:p>
    <w:p w14:paraId="4C3A8944" w14:textId="77777777" w:rsidR="00226F73" w:rsidRPr="00B30367"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Loan Skey</w:t>
      </w:r>
    </w:p>
    <w:p w14:paraId="7CB0E4BE" w14:textId="77777777" w:rsidR="00226F73" w:rsidRPr="00B30367"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FHA Case #</w:t>
      </w:r>
    </w:p>
    <w:p w14:paraId="29445492" w14:textId="77777777" w:rsidR="00226F73"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Servicer Name</w:t>
      </w:r>
    </w:p>
    <w:p w14:paraId="3D6D2F25" w14:textId="77777777" w:rsidR="00226F73"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Alert Status</w:t>
      </w:r>
    </w:p>
    <w:p w14:paraId="20B66A92" w14:textId="77777777" w:rsidR="00226F73"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 xml:space="preserve">Alert Date </w:t>
      </w:r>
    </w:p>
    <w:p w14:paraId="11232B7F" w14:textId="77777777" w:rsidR="00226F73" w:rsidRDefault="00226F73" w:rsidP="00226F73">
      <w:pPr>
        <w:pStyle w:val="UnorderedListIndent"/>
        <w:numPr>
          <w:ilvl w:val="1"/>
          <w:numId w:val="112"/>
        </w:numPr>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Create Date</w:t>
      </w:r>
    </w:p>
    <w:p w14:paraId="0D48736B" w14:textId="77777777" w:rsidR="00226F73" w:rsidRPr="006741FE" w:rsidRDefault="00226F73" w:rsidP="00226F73">
      <w:pPr>
        <w:pStyle w:val="OrderedList"/>
        <w:numPr>
          <w:ilvl w:val="0"/>
          <w:numId w:val="479"/>
        </w:numPr>
        <w:jc w:val="both"/>
      </w:pPr>
      <w:r w:rsidRPr="006741FE">
        <w:t xml:space="preserve">To limit </w:t>
      </w:r>
      <w:r>
        <w:t xml:space="preserve">the results of the report, </w:t>
      </w:r>
      <w:r w:rsidRPr="006741FE">
        <w:t xml:space="preserve">if necessary, </w:t>
      </w:r>
      <w:r>
        <w:t xml:space="preserve">the user can </w:t>
      </w:r>
      <w:r w:rsidRPr="006741FE">
        <w:t>expand the selection boxes for:</w:t>
      </w:r>
    </w:p>
    <w:p w14:paraId="2F807FE7" w14:textId="77777777" w:rsidR="00226F73" w:rsidRPr="00E64C6B" w:rsidRDefault="00226F73" w:rsidP="00226F73">
      <w:pPr>
        <w:pStyle w:val="UnorderedListIndent"/>
        <w:jc w:val="both"/>
      </w:pPr>
      <w:r w:rsidRPr="00E64C6B">
        <w:t>Case Status</w:t>
      </w:r>
      <w:r>
        <w:t>es</w:t>
      </w:r>
    </w:p>
    <w:p w14:paraId="6FB784F3" w14:textId="77777777" w:rsidR="00226F73" w:rsidRPr="00E64C6B" w:rsidRDefault="00226F73" w:rsidP="00226F73">
      <w:pPr>
        <w:pStyle w:val="UnorderedListIndent"/>
        <w:jc w:val="both"/>
      </w:pPr>
      <w:r w:rsidRPr="00E64C6B">
        <w:t>Case Sub-Status</w:t>
      </w:r>
      <w:r>
        <w:t>es</w:t>
      </w:r>
    </w:p>
    <w:p w14:paraId="6E745BC8" w14:textId="77777777" w:rsidR="00226F73" w:rsidRPr="00E64C6B" w:rsidRDefault="00226F73" w:rsidP="00226F73">
      <w:pPr>
        <w:pStyle w:val="UnorderedListIndent"/>
        <w:jc w:val="both"/>
      </w:pPr>
      <w:r w:rsidRPr="00E64C6B">
        <w:t>Alerts</w:t>
      </w:r>
    </w:p>
    <w:p w14:paraId="00F1EB17" w14:textId="77777777" w:rsidR="00226F73" w:rsidRPr="00B30367" w:rsidRDefault="00226F73" w:rsidP="00226F73">
      <w:pPr>
        <w:pStyle w:val="UnorderedListIndent"/>
        <w:numPr>
          <w:ilvl w:val="0"/>
          <w:numId w:val="0"/>
        </w:numPr>
        <w:jc w:val="both"/>
        <w:rPr>
          <w:rFonts w:eastAsiaTheme="minorHAnsi"/>
          <w14:scene3d>
            <w14:camera w14:prst="orthographicFront"/>
            <w14:lightRig w14:rig="threePt" w14:dir="t">
              <w14:rot w14:lat="0" w14:lon="0" w14:rev="0"/>
            </w14:lightRig>
          </w14:scene3d>
        </w:rPr>
      </w:pPr>
    </w:p>
    <w:p w14:paraId="5BD48654" w14:textId="77777777" w:rsidR="00226F73" w:rsidRDefault="00226F73" w:rsidP="00226F73">
      <w:pPr>
        <w:pStyle w:val="OrderedList"/>
        <w:numPr>
          <w:ilvl w:val="0"/>
          <w:numId w:val="479"/>
        </w:numPr>
        <w:jc w:val="both"/>
      </w:pPr>
      <w:r>
        <w:t xml:space="preserve">Click the </w:t>
      </w:r>
      <w:r w:rsidRPr="004640ED">
        <w:rPr>
          <w:b/>
          <w:bCs/>
        </w:rPr>
        <w:t>Execute Excel</w:t>
      </w:r>
      <w:r>
        <w:t xml:space="preserve"> or </w:t>
      </w:r>
      <w:r w:rsidRPr="004640ED">
        <w:rPr>
          <w:b/>
          <w:bCs/>
        </w:rPr>
        <w:t>Execute CSV</w:t>
      </w:r>
      <w:r w:rsidRPr="00655E21">
        <w:t xml:space="preserve"> </w:t>
      </w:r>
      <w:r>
        <w:t>link.</w:t>
      </w:r>
    </w:p>
    <w:p w14:paraId="03322E78" w14:textId="77777777" w:rsidR="00226F73" w:rsidRDefault="00226F73" w:rsidP="00226F73">
      <w:pPr>
        <w:spacing w:after="0"/>
        <w:rPr>
          <w:rFonts w:ascii="Cambria" w:eastAsia="Times New Roman" w:hAnsi="Cambria"/>
          <w:bCs/>
          <w:lang w:bidi="en-US"/>
        </w:rPr>
      </w:pPr>
    </w:p>
    <w:p w14:paraId="372D6A64" w14:textId="77777777" w:rsidR="00226F73" w:rsidRDefault="00226F73" w:rsidP="00226F73">
      <w:pPr>
        <w:spacing w:after="0"/>
        <w:rPr>
          <w:rFonts w:asciiTheme="majorHAnsi" w:eastAsia="Times New Roman" w:hAnsiTheme="majorHAnsi"/>
          <w:bCs/>
          <w:lang w:bidi="en-US"/>
        </w:rPr>
      </w:pPr>
      <w:r w:rsidRPr="00C64BA1">
        <w:rPr>
          <w:rFonts w:asciiTheme="majorHAnsi" w:hAnsiTheme="majorHAnsi"/>
        </w:rPr>
        <w:t xml:space="preserve">The following results are displayed: </w:t>
      </w:r>
    </w:p>
    <w:p w14:paraId="64574C07" w14:textId="089D91AC" w:rsidR="00226F73" w:rsidRPr="00270EC2" w:rsidRDefault="00226F73" w:rsidP="00226F73">
      <w:pPr>
        <w:pStyle w:val="BodyText"/>
        <w:jc w:val="left"/>
      </w:pPr>
      <w:r w:rsidRPr="00AD25FE">
        <w:rPr>
          <w:rFonts w:cstheme="minorHAnsi"/>
        </w:rPr>
        <w:t>Loan Skey</w:t>
      </w:r>
      <w:r>
        <w:rPr>
          <w:rFonts w:cstheme="minorHAnsi"/>
        </w:rPr>
        <w:t xml:space="preserve">, </w:t>
      </w:r>
      <w:r w:rsidRPr="00B677ED">
        <w:rPr>
          <w:rFonts w:cstheme="minorHAnsi"/>
        </w:rPr>
        <w:t>FHA Case #</w:t>
      </w:r>
      <w:r>
        <w:rPr>
          <w:rFonts w:cstheme="minorHAnsi"/>
        </w:rPr>
        <w:t xml:space="preserve">, </w:t>
      </w:r>
      <w:r w:rsidRPr="00B677ED">
        <w:rPr>
          <w:rFonts w:cstheme="minorHAnsi"/>
        </w:rPr>
        <w:t>Case Status</w:t>
      </w:r>
      <w:r>
        <w:rPr>
          <w:rFonts w:cstheme="minorHAnsi"/>
        </w:rPr>
        <w:t xml:space="preserve">, </w:t>
      </w:r>
      <w:r w:rsidRPr="00E25040">
        <w:rPr>
          <w:rFonts w:cstheme="minorHAnsi"/>
        </w:rPr>
        <w:t>Case Sub-Status</w:t>
      </w:r>
      <w:r>
        <w:rPr>
          <w:rFonts w:cstheme="minorHAnsi"/>
        </w:rPr>
        <w:t xml:space="preserve">, </w:t>
      </w:r>
      <w:r w:rsidRPr="00E25040">
        <w:rPr>
          <w:rFonts w:cstheme="minorHAnsi"/>
        </w:rPr>
        <w:t>Lender Name</w:t>
      </w:r>
      <w:r>
        <w:rPr>
          <w:rFonts w:cstheme="minorHAnsi"/>
        </w:rPr>
        <w:t xml:space="preserve">, </w:t>
      </w:r>
      <w:r w:rsidRPr="00E25040">
        <w:rPr>
          <w:rFonts w:cstheme="minorHAnsi"/>
        </w:rPr>
        <w:t xml:space="preserve">Servicer Name </w:t>
      </w:r>
      <w:r>
        <w:rPr>
          <w:rFonts w:cstheme="minorHAnsi"/>
        </w:rPr>
        <w:t xml:space="preserve">, </w:t>
      </w:r>
      <w:r w:rsidRPr="00E25040">
        <w:rPr>
          <w:rFonts w:cstheme="minorHAnsi"/>
        </w:rPr>
        <w:t>Investor Name</w:t>
      </w:r>
      <w:r>
        <w:rPr>
          <w:rFonts w:cstheme="minorHAnsi"/>
        </w:rPr>
        <w:t xml:space="preserve">, </w:t>
      </w:r>
      <w:r w:rsidRPr="00E25040">
        <w:rPr>
          <w:rFonts w:cstheme="minorHAnsi"/>
        </w:rPr>
        <w:t>Borrower Last Name</w:t>
      </w:r>
      <w:r>
        <w:rPr>
          <w:rFonts w:cstheme="minorHAnsi"/>
        </w:rPr>
        <w:t xml:space="preserve">, </w:t>
      </w:r>
      <w:r w:rsidRPr="00E25040">
        <w:rPr>
          <w:rFonts w:cstheme="minorHAnsi"/>
        </w:rPr>
        <w:t>Borrower First Name</w:t>
      </w:r>
      <w:r>
        <w:rPr>
          <w:rFonts w:cstheme="minorHAnsi"/>
        </w:rPr>
        <w:t xml:space="preserve">, </w:t>
      </w:r>
      <w:r w:rsidRPr="00E25040">
        <w:rPr>
          <w:rFonts w:cstheme="minorHAnsi"/>
        </w:rPr>
        <w:t>Alert Status</w:t>
      </w:r>
      <w:r>
        <w:rPr>
          <w:rFonts w:cstheme="minorHAnsi"/>
        </w:rPr>
        <w:t xml:space="preserve">, </w:t>
      </w:r>
      <w:r w:rsidRPr="00E25040">
        <w:rPr>
          <w:rFonts w:cstheme="minorHAnsi"/>
        </w:rPr>
        <w:t>Alert Date</w:t>
      </w:r>
      <w:r>
        <w:rPr>
          <w:rFonts w:cstheme="minorHAnsi"/>
        </w:rPr>
        <w:t xml:space="preserve">, </w:t>
      </w:r>
      <w:r w:rsidRPr="00E25040">
        <w:rPr>
          <w:rFonts w:cstheme="minorHAnsi"/>
        </w:rPr>
        <w:t xml:space="preserve">Alert Description </w:t>
      </w:r>
      <w:r>
        <w:rPr>
          <w:rFonts w:cstheme="minorHAnsi"/>
        </w:rPr>
        <w:t>,</w:t>
      </w:r>
      <w:r w:rsidRPr="00E25040">
        <w:rPr>
          <w:rFonts w:cstheme="minorHAnsi"/>
        </w:rPr>
        <w:t>Alert Severity</w:t>
      </w:r>
      <w:r>
        <w:rPr>
          <w:rFonts w:cstheme="minorHAnsi"/>
        </w:rPr>
        <w:t xml:space="preserve">, </w:t>
      </w:r>
      <w:r w:rsidRPr="00E25040">
        <w:rPr>
          <w:rFonts w:cstheme="minorHAnsi"/>
        </w:rPr>
        <w:t>Alert Type</w:t>
      </w:r>
      <w:r>
        <w:rPr>
          <w:rFonts w:cstheme="minorHAnsi"/>
        </w:rPr>
        <w:t xml:space="preserve">, </w:t>
      </w:r>
      <w:r w:rsidRPr="009512A1">
        <w:rPr>
          <w:rFonts w:cstheme="minorHAnsi"/>
        </w:rPr>
        <w:t>Alert Amt</w:t>
      </w:r>
      <w:r>
        <w:rPr>
          <w:rFonts w:cstheme="minorHAnsi"/>
        </w:rPr>
        <w:t xml:space="preserve">, </w:t>
      </w:r>
      <w:r w:rsidRPr="009512A1">
        <w:rPr>
          <w:rFonts w:cstheme="minorHAnsi"/>
        </w:rPr>
        <w:t>Alert Expiration</w:t>
      </w:r>
      <w:r>
        <w:rPr>
          <w:rFonts w:cstheme="minorHAnsi"/>
        </w:rPr>
        <w:t xml:space="preserve">, </w:t>
      </w:r>
      <w:r w:rsidRPr="009512A1">
        <w:rPr>
          <w:rFonts w:cstheme="minorHAnsi"/>
        </w:rPr>
        <w:t>Alert Note</w:t>
      </w:r>
      <w:r>
        <w:rPr>
          <w:rFonts w:cstheme="minorHAnsi"/>
        </w:rPr>
        <w:t xml:space="preserve">, </w:t>
      </w:r>
      <w:r w:rsidRPr="009512A1">
        <w:rPr>
          <w:rFonts w:cstheme="minorHAnsi"/>
        </w:rPr>
        <w:t>Alert Created By</w:t>
      </w:r>
      <w:r>
        <w:rPr>
          <w:rFonts w:cstheme="minorHAnsi"/>
        </w:rPr>
        <w:t xml:space="preserve">, </w:t>
      </w:r>
      <w:r w:rsidRPr="009512A1">
        <w:rPr>
          <w:rFonts w:cstheme="minorHAnsi"/>
        </w:rPr>
        <w:t>Alert Create Date</w:t>
      </w:r>
      <w:r>
        <w:rPr>
          <w:rFonts w:cstheme="minorHAnsi"/>
        </w:rPr>
        <w:t xml:space="preserve">, </w:t>
      </w:r>
      <w:r w:rsidRPr="009512A1">
        <w:rPr>
          <w:rFonts w:cstheme="minorHAnsi"/>
        </w:rPr>
        <w:t>Alert Changed By</w:t>
      </w:r>
      <w:r>
        <w:rPr>
          <w:rFonts w:cstheme="minorHAnsi"/>
        </w:rPr>
        <w:t xml:space="preserve">, and </w:t>
      </w:r>
      <w:r w:rsidRPr="009512A1">
        <w:t>Alert Changed Date</w:t>
      </w:r>
      <w:r>
        <w:t>.</w:t>
      </w:r>
    </w:p>
    <w:p w14:paraId="02BB07C7" w14:textId="77777777" w:rsidR="00226F73" w:rsidRDefault="00226F73" w:rsidP="00226F73">
      <w:pPr>
        <w:pStyle w:val="BodyText"/>
      </w:pPr>
    </w:p>
    <w:p w14:paraId="33C4CC36" w14:textId="77777777" w:rsidR="00231BF7" w:rsidRPr="000B524F" w:rsidRDefault="00231BF7" w:rsidP="002B5A89">
      <w:pPr>
        <w:pStyle w:val="Heading2"/>
        <w:ind w:hanging="1080"/>
        <w:jc w:val="both"/>
      </w:pPr>
      <w:bookmarkStart w:id="5305" w:name="_Ref315100928"/>
      <w:bookmarkStart w:id="5306" w:name="_Toc315162318"/>
      <w:bookmarkStart w:id="5307" w:name="_Toc315634085"/>
      <w:bookmarkStart w:id="5308" w:name="_Toc11335029"/>
      <w:bookmarkStart w:id="5309" w:name="_Toc74052268"/>
      <w:bookmarkStart w:id="5310" w:name="_Toc90643653"/>
      <w:bookmarkStart w:id="5311" w:name="_Toc230163620"/>
      <w:r>
        <w:t>HERMIT Support</w:t>
      </w:r>
      <w:bookmarkEnd w:id="5305"/>
      <w:bookmarkEnd w:id="5306"/>
      <w:bookmarkEnd w:id="5307"/>
      <w:bookmarkEnd w:id="5308"/>
      <w:bookmarkEnd w:id="5309"/>
      <w:bookmarkEnd w:id="5310"/>
      <w:bookmarkEnd w:id="5311"/>
    </w:p>
    <w:p w14:paraId="1FDB1447" w14:textId="77777777" w:rsidR="00231BF7" w:rsidRDefault="00231BF7" w:rsidP="001879BA">
      <w:pPr>
        <w:pStyle w:val="BodyText"/>
      </w:pPr>
      <w:r>
        <w:t>All HERMIT Support reports are based on daily data. The following reports are available:</w:t>
      </w:r>
    </w:p>
    <w:p w14:paraId="32A5A769" w14:textId="77777777" w:rsidR="00231BF7" w:rsidRDefault="00231BF7" w:rsidP="00F874DE">
      <w:pPr>
        <w:pStyle w:val="UnorderedList"/>
        <w:ind w:left="810"/>
        <w:jc w:val="both"/>
      </w:pPr>
      <w:r>
        <w:t xml:space="preserve">Accounting Exceptions </w:t>
      </w:r>
    </w:p>
    <w:p w14:paraId="181422CA" w14:textId="77777777" w:rsidR="00231BF7" w:rsidRDefault="00231BF7" w:rsidP="00F874DE">
      <w:pPr>
        <w:pStyle w:val="UnorderedList"/>
        <w:ind w:left="810"/>
        <w:jc w:val="both"/>
      </w:pPr>
      <w:r>
        <w:t>Audit Tracking – Non Loan</w:t>
      </w:r>
    </w:p>
    <w:p w14:paraId="1504B854" w14:textId="71203A7E" w:rsidR="007B57B2" w:rsidRDefault="007B57B2" w:rsidP="00F874DE">
      <w:pPr>
        <w:pStyle w:val="UnorderedList"/>
        <w:ind w:left="810"/>
        <w:jc w:val="both"/>
      </w:pPr>
      <w:r>
        <w:t>B2G Transaction Exception</w:t>
      </w:r>
    </w:p>
    <w:p w14:paraId="00E0ECCD" w14:textId="77777777" w:rsidR="00231BF7" w:rsidRDefault="00231BF7" w:rsidP="00F874DE">
      <w:pPr>
        <w:pStyle w:val="UnorderedList"/>
        <w:ind w:left="810"/>
        <w:jc w:val="both"/>
      </w:pPr>
      <w:r>
        <w:t xml:space="preserve">File Upload Exception </w:t>
      </w:r>
    </w:p>
    <w:p w14:paraId="4FE91ECE" w14:textId="5625DD1D" w:rsidR="00231BF7" w:rsidRDefault="00231BF7" w:rsidP="0029605F">
      <w:pPr>
        <w:pStyle w:val="Heading3"/>
        <w:ind w:left="1080" w:hanging="1080"/>
        <w:jc w:val="both"/>
      </w:pPr>
      <w:bookmarkStart w:id="5312" w:name="_Toc315162319"/>
      <w:bookmarkStart w:id="5313" w:name="_Toc315634086"/>
      <w:bookmarkStart w:id="5314" w:name="_Toc11335030"/>
      <w:bookmarkStart w:id="5315" w:name="_Toc74052269"/>
      <w:bookmarkStart w:id="5316" w:name="_Toc90643654"/>
      <w:bookmarkStart w:id="5317" w:name="_Toc230163621"/>
      <w:r>
        <w:t>Accounting Exceptions</w:t>
      </w:r>
      <w:bookmarkEnd w:id="5312"/>
      <w:bookmarkEnd w:id="5313"/>
      <w:bookmarkEnd w:id="5314"/>
      <w:bookmarkEnd w:id="5315"/>
      <w:bookmarkEnd w:id="5316"/>
      <w:r w:rsidR="009B713E">
        <w:t xml:space="preserve"> Report</w:t>
      </w:r>
      <w:bookmarkEnd w:id="5317"/>
      <w:r w:rsidR="009B713E">
        <w:t xml:space="preserve"> </w:t>
      </w:r>
      <w:r w:rsidR="00CB4BDD">
        <w:fldChar w:fldCharType="begin"/>
      </w:r>
      <w:r w:rsidR="00CB4BDD">
        <w:instrText xml:space="preserve"> XE "</w:instrText>
      </w:r>
      <w:r w:rsidR="00CB4BDD" w:rsidRPr="003A5792">
        <w:instrText>Accounting Exceptions Report</w:instrText>
      </w:r>
      <w:r w:rsidR="00CB4BDD">
        <w:instrText xml:space="preserve">" </w:instrText>
      </w:r>
      <w:r w:rsidR="00CB4BDD">
        <w:fldChar w:fldCharType="end"/>
      </w:r>
    </w:p>
    <w:p w14:paraId="3D4FB6BB" w14:textId="502E0FBB" w:rsidR="00231BF7" w:rsidRPr="00EB4FB1" w:rsidRDefault="00231BF7" w:rsidP="001879BA">
      <w:pPr>
        <w:pStyle w:val="BodyText"/>
      </w:pPr>
      <w:r>
        <w:t xml:space="preserve">The Accounting Exception Report enables authorized users to generate the errors generated while processing an inbound interface file from the </w:t>
      </w:r>
      <w:r w:rsidR="00EC0D26">
        <w:t>AM</w:t>
      </w:r>
      <w:r>
        <w:t xml:space="preserve">. </w:t>
      </w:r>
    </w:p>
    <w:p w14:paraId="3621E679" w14:textId="27CED320" w:rsidR="00231BF7" w:rsidRDefault="003B0472" w:rsidP="00106345">
      <w:pPr>
        <w:pStyle w:val="BodyText"/>
        <w:jc w:val="center"/>
        <w:rPr>
          <w:noProof/>
        </w:rPr>
      </w:pPr>
      <w:r w:rsidRPr="003B0472">
        <w:rPr>
          <w:noProof/>
        </w:rPr>
        <w:t xml:space="preserve"> </w:t>
      </w:r>
    </w:p>
    <w:p w14:paraId="3BAA6D8E" w14:textId="642CE8BA" w:rsidR="006E3443" w:rsidRDefault="006E3443" w:rsidP="00106345">
      <w:pPr>
        <w:pStyle w:val="BodyText"/>
        <w:jc w:val="center"/>
      </w:pPr>
      <w:r>
        <w:rPr>
          <w:noProof/>
        </w:rPr>
        <w:drawing>
          <wp:inline distT="0" distB="0" distL="0" distR="0" wp14:anchorId="29E9157E" wp14:editId="6ACA9F06">
            <wp:extent cx="5185410" cy="2176020"/>
            <wp:effectExtent l="19050" t="19050" r="15240" b="15240"/>
            <wp:docPr id="35221243" name="Picture 1"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221243" name="Picture 1" descr="A screenshot of a computer screen&#10;&#10;Description automatically generated with low confidence"/>
                    <pic:cNvPicPr/>
                  </pic:nvPicPr>
                  <pic:blipFill>
                    <a:blip r:embed="rId547"/>
                    <a:stretch>
                      <a:fillRect/>
                    </a:stretch>
                  </pic:blipFill>
                  <pic:spPr>
                    <a:xfrm>
                      <a:off x="0" y="0"/>
                      <a:ext cx="5193824" cy="2179551"/>
                    </a:xfrm>
                    <a:prstGeom prst="rect">
                      <a:avLst/>
                    </a:prstGeom>
                    <a:ln w="19050">
                      <a:solidFill>
                        <a:srgbClr val="0070C0"/>
                      </a:solidFill>
                    </a:ln>
                  </pic:spPr>
                </pic:pic>
              </a:graphicData>
            </a:graphic>
          </wp:inline>
        </w:drawing>
      </w:r>
    </w:p>
    <w:p w14:paraId="4D936ED2" w14:textId="5A588F6D" w:rsidR="00231BF7" w:rsidRDefault="00231BF7" w:rsidP="001879BA">
      <w:pPr>
        <w:pStyle w:val="FigureCaption0"/>
        <w:rPr>
          <w:lang w:bidi="ar-SA"/>
        </w:rPr>
      </w:pPr>
      <w:bookmarkStart w:id="5318" w:name="_Toc315163557"/>
      <w:bookmarkStart w:id="5319" w:name="_Toc74053225"/>
      <w:bookmarkStart w:id="5320" w:name="_Toc90644607"/>
      <w:bookmarkStart w:id="5321" w:name="_Toc230164379"/>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64</w:t>
      </w:r>
      <w:r w:rsidR="00764635">
        <w:rPr>
          <w:noProof/>
        </w:rPr>
        <w:fldChar w:fldCharType="end"/>
      </w:r>
      <w:r>
        <w:t>: Accounting Exceptions Report</w:t>
      </w:r>
      <w:bookmarkEnd w:id="5318"/>
      <w:bookmarkEnd w:id="5319"/>
      <w:bookmarkEnd w:id="5320"/>
      <w:bookmarkEnd w:id="5321"/>
    </w:p>
    <w:p w14:paraId="2C0F5757" w14:textId="77777777" w:rsidR="00231BF7" w:rsidRDefault="00231BF7" w:rsidP="001879BA">
      <w:pPr>
        <w:pStyle w:val="BodyText"/>
      </w:pPr>
      <w:r>
        <w:t>To generate this report:</w:t>
      </w:r>
    </w:p>
    <w:p w14:paraId="63967168" w14:textId="77777777" w:rsidR="00231BF7" w:rsidRDefault="00231BF7" w:rsidP="006C3C3F">
      <w:pPr>
        <w:pStyle w:val="OrderedList"/>
        <w:numPr>
          <w:ilvl w:val="0"/>
          <w:numId w:val="345"/>
        </w:numPr>
        <w:jc w:val="both"/>
      </w:pPr>
      <w:r>
        <w:t xml:space="preserve">Click on the </w:t>
      </w:r>
      <w:r w:rsidRPr="001445BE">
        <w:rPr>
          <w:b/>
        </w:rPr>
        <w:t>report link</w:t>
      </w:r>
      <w:r>
        <w:t xml:space="preserve"> on the left menu and the report search screen will display.</w:t>
      </w:r>
    </w:p>
    <w:p w14:paraId="09DC7478" w14:textId="77777777" w:rsidR="00855706" w:rsidRDefault="00231BF7" w:rsidP="006C3C3F">
      <w:pPr>
        <w:pStyle w:val="OrderedList"/>
        <w:numPr>
          <w:ilvl w:val="0"/>
          <w:numId w:val="345"/>
        </w:numPr>
        <w:jc w:val="both"/>
      </w:pPr>
      <w:r w:rsidRPr="00423223">
        <w:t>Select the following criteria</w:t>
      </w:r>
      <w:r w:rsidR="00855706">
        <w:t xml:space="preserve"> f</w:t>
      </w:r>
      <w:r>
        <w:t xml:space="preserve">rom the </w:t>
      </w:r>
      <w:r w:rsidRPr="007A331D">
        <w:t xml:space="preserve">Batch Category </w:t>
      </w:r>
      <w:r>
        <w:t>box</w:t>
      </w:r>
      <w:r w:rsidR="00855706">
        <w:t>:</w:t>
      </w:r>
    </w:p>
    <w:p w14:paraId="1025ECBA" w14:textId="77777777" w:rsidR="00855706" w:rsidRDefault="00855706" w:rsidP="00765052">
      <w:pPr>
        <w:pStyle w:val="UnorderedListIndent"/>
        <w:jc w:val="both"/>
      </w:pPr>
      <w:r>
        <w:t>Batch Category</w:t>
      </w:r>
    </w:p>
    <w:p w14:paraId="430A29B7" w14:textId="2F46647A" w:rsidR="00855706" w:rsidRDefault="00855706" w:rsidP="00765052">
      <w:pPr>
        <w:pStyle w:val="UnorderedListIndent"/>
        <w:jc w:val="both"/>
      </w:pPr>
      <w:r>
        <w:t>Batch Skey/Customer ID</w:t>
      </w:r>
    </w:p>
    <w:p w14:paraId="3A896BAC" w14:textId="2255DE10" w:rsidR="00855706" w:rsidRDefault="00855706" w:rsidP="00765052">
      <w:pPr>
        <w:pStyle w:val="UnorderedListIndent"/>
        <w:jc w:val="both"/>
      </w:pPr>
      <w:r>
        <w:t>Create Date (Date Range)</w:t>
      </w:r>
    </w:p>
    <w:p w14:paraId="1D7605C6" w14:textId="77777777" w:rsidR="00855706" w:rsidRDefault="00855706" w:rsidP="006C3C3F">
      <w:pPr>
        <w:pStyle w:val="OrderedList"/>
        <w:numPr>
          <w:ilvl w:val="0"/>
          <w:numId w:val="345"/>
        </w:numPr>
        <w:jc w:val="both"/>
      </w:pPr>
      <w:r>
        <w:t>S</w:t>
      </w:r>
      <w:r w:rsidR="00231BF7" w:rsidRPr="00855706">
        <w:t xml:space="preserve">elect </w:t>
      </w:r>
      <w:r>
        <w:t xml:space="preserve">the following criteria from </w:t>
      </w:r>
      <w:r w:rsidRPr="00855706">
        <w:t>Message Sub Category box</w:t>
      </w:r>
      <w:r>
        <w:t>:</w:t>
      </w:r>
    </w:p>
    <w:p w14:paraId="71B7F39B" w14:textId="77777777" w:rsidR="00855706" w:rsidRDefault="00855706" w:rsidP="00765052">
      <w:pPr>
        <w:pStyle w:val="UnorderedListIndent"/>
        <w:jc w:val="both"/>
      </w:pPr>
      <w:r>
        <w:t>Message Sub Category</w:t>
      </w:r>
    </w:p>
    <w:p w14:paraId="428542D3" w14:textId="2940F8C5" w:rsidR="00231BF7" w:rsidRDefault="00855706" w:rsidP="00765052">
      <w:pPr>
        <w:pStyle w:val="UnorderedListIndent"/>
        <w:jc w:val="both"/>
      </w:pPr>
      <w:r>
        <w:t>Message Type</w:t>
      </w:r>
    </w:p>
    <w:p w14:paraId="3C94687F" w14:textId="3CC27848" w:rsidR="00855706" w:rsidRPr="00855706" w:rsidRDefault="00855706" w:rsidP="00765052">
      <w:pPr>
        <w:pStyle w:val="UnorderedListIndent"/>
        <w:jc w:val="both"/>
      </w:pPr>
      <w:r>
        <w:t>Message Column</w:t>
      </w:r>
    </w:p>
    <w:p w14:paraId="3EDE494C" w14:textId="04965A19" w:rsidR="00231BF7" w:rsidRPr="00855706" w:rsidRDefault="00231BF7" w:rsidP="006C3C3F">
      <w:pPr>
        <w:pStyle w:val="OrderedList"/>
        <w:numPr>
          <w:ilvl w:val="0"/>
          <w:numId w:val="345"/>
        </w:numPr>
        <w:jc w:val="both"/>
      </w:pPr>
      <w:r w:rsidRPr="00855706">
        <w:t xml:space="preserve">Click the </w:t>
      </w:r>
      <w:r w:rsidR="00C008B0" w:rsidRPr="00765052">
        <w:rPr>
          <w:b/>
        </w:rPr>
        <w:t>Execute PDF</w:t>
      </w:r>
      <w:r w:rsidR="00062095">
        <w:rPr>
          <w:b/>
        </w:rPr>
        <w:t>, Execute Excel</w:t>
      </w:r>
      <w:r w:rsidRPr="00855706">
        <w:t xml:space="preserve"> or </w:t>
      </w:r>
      <w:r w:rsidR="00C008B0" w:rsidRPr="00765052">
        <w:rPr>
          <w:b/>
        </w:rPr>
        <w:t xml:space="preserve">Execute </w:t>
      </w:r>
      <w:r w:rsidR="00062095">
        <w:rPr>
          <w:b/>
        </w:rPr>
        <w:t>CSV</w:t>
      </w:r>
      <w:r w:rsidRPr="00765052">
        <w:t xml:space="preserve"> </w:t>
      </w:r>
      <w:r w:rsidRPr="0058792C">
        <w:t>link</w:t>
      </w:r>
      <w:r w:rsidRPr="00855706">
        <w:t>.</w:t>
      </w:r>
    </w:p>
    <w:p w14:paraId="2D77EAD1" w14:textId="77777777" w:rsidR="00C64BA1" w:rsidRDefault="008732B9" w:rsidP="001879BA">
      <w:pPr>
        <w:pStyle w:val="BodyText"/>
      </w:pPr>
      <w:r>
        <w:t>T</w:t>
      </w:r>
      <w:r w:rsidRPr="00F67639">
        <w:t xml:space="preserve">he following </w:t>
      </w:r>
      <w:r>
        <w:t>results</w:t>
      </w:r>
      <w:r w:rsidRPr="00F67639">
        <w:t xml:space="preserve"> are displayed</w:t>
      </w:r>
      <w:r>
        <w:t>:</w:t>
      </w:r>
      <w:r w:rsidR="00DD6ACF">
        <w:t xml:space="preserve"> </w:t>
      </w:r>
    </w:p>
    <w:p w14:paraId="4EA81483" w14:textId="0255B7C6" w:rsidR="00231BF7" w:rsidRPr="00063A64" w:rsidRDefault="00231BF7" w:rsidP="001879BA">
      <w:pPr>
        <w:pStyle w:val="BodyText"/>
      </w:pPr>
      <w:r w:rsidRPr="00063A64">
        <w:t xml:space="preserve">Batch Category, the Batch Skey/Customer ID, message type and date range, </w:t>
      </w:r>
      <w:r>
        <w:t xml:space="preserve">the date and time the exceptions were created, the date and time they were sent to the GL, the servicer/investor name, and the error type. </w:t>
      </w:r>
    </w:p>
    <w:p w14:paraId="2127CE1E" w14:textId="363A701D" w:rsidR="00231BF7" w:rsidRDefault="00231BF7" w:rsidP="0029605F">
      <w:pPr>
        <w:pStyle w:val="Heading3"/>
        <w:ind w:left="1080" w:hanging="1080"/>
        <w:jc w:val="both"/>
      </w:pPr>
      <w:bookmarkStart w:id="5322" w:name="_Toc315162320"/>
      <w:bookmarkStart w:id="5323" w:name="_Toc315634087"/>
      <w:bookmarkStart w:id="5324" w:name="_Toc11335031"/>
      <w:bookmarkStart w:id="5325" w:name="_Toc74052270"/>
      <w:bookmarkStart w:id="5326" w:name="_Toc90643655"/>
      <w:bookmarkStart w:id="5327" w:name="_Toc230163622"/>
      <w:r>
        <w:t>Audit Tracking – Non Loan</w:t>
      </w:r>
      <w:bookmarkEnd w:id="5322"/>
      <w:bookmarkEnd w:id="5323"/>
      <w:bookmarkEnd w:id="5324"/>
      <w:bookmarkEnd w:id="5325"/>
      <w:bookmarkEnd w:id="5326"/>
      <w:r w:rsidR="009B713E">
        <w:t xml:space="preserve"> Report</w:t>
      </w:r>
      <w:bookmarkEnd w:id="5327"/>
      <w:r w:rsidR="009B713E">
        <w:t xml:space="preserve"> </w:t>
      </w:r>
      <w:r w:rsidR="00CB4BDD">
        <w:fldChar w:fldCharType="begin"/>
      </w:r>
      <w:r w:rsidR="00CB4BDD">
        <w:instrText xml:space="preserve"> XE "</w:instrText>
      </w:r>
      <w:r w:rsidR="00CB4BDD" w:rsidRPr="003A5792">
        <w:instrText>Audit Tracking – Non Loan Report</w:instrText>
      </w:r>
      <w:r w:rsidR="00CB4BDD">
        <w:instrText xml:space="preserve">" </w:instrText>
      </w:r>
      <w:r w:rsidR="00CB4BDD">
        <w:fldChar w:fldCharType="end"/>
      </w:r>
    </w:p>
    <w:p w14:paraId="0F1B174A" w14:textId="77777777" w:rsidR="00231BF7" w:rsidRPr="00EB4FB1" w:rsidRDefault="00231BF7" w:rsidP="001879BA">
      <w:pPr>
        <w:pStyle w:val="BodyText"/>
      </w:pPr>
      <w:r>
        <w:t>The Audit Tracking – Non Loan Report enables authorized users to generate the report on updates not associated with the loan. The system inclusion covers the updates due to batch jobs.</w:t>
      </w:r>
    </w:p>
    <w:p w14:paraId="1D5922D0" w14:textId="5C3F8289" w:rsidR="00231BF7" w:rsidRDefault="003B0472" w:rsidP="00106345">
      <w:pPr>
        <w:pStyle w:val="BodyText"/>
        <w:jc w:val="center"/>
        <w:rPr>
          <w:noProof/>
        </w:rPr>
      </w:pPr>
      <w:r w:rsidRPr="003B0472">
        <w:rPr>
          <w:noProof/>
        </w:rPr>
        <w:t xml:space="preserve"> </w:t>
      </w:r>
    </w:p>
    <w:p w14:paraId="031E0CBC" w14:textId="38B8055C" w:rsidR="006E3443" w:rsidRDefault="006E3443" w:rsidP="00106345">
      <w:pPr>
        <w:pStyle w:val="BodyText"/>
        <w:jc w:val="center"/>
      </w:pPr>
      <w:r>
        <w:rPr>
          <w:noProof/>
        </w:rPr>
        <w:drawing>
          <wp:inline distT="0" distB="0" distL="0" distR="0" wp14:anchorId="06B26714" wp14:editId="6F7C4378">
            <wp:extent cx="4222371" cy="1154430"/>
            <wp:effectExtent l="19050" t="19050" r="26035" b="26670"/>
            <wp:docPr id="48784442" name="Picture 1"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784442" name="Picture 1" descr="A screenshot of a computer&#10;&#10;Description automatically generated with medium confidence"/>
                    <pic:cNvPicPr/>
                  </pic:nvPicPr>
                  <pic:blipFill>
                    <a:blip r:embed="rId548"/>
                    <a:stretch>
                      <a:fillRect/>
                    </a:stretch>
                  </pic:blipFill>
                  <pic:spPr>
                    <a:xfrm>
                      <a:off x="0" y="0"/>
                      <a:ext cx="4223977" cy="1154869"/>
                    </a:xfrm>
                    <a:prstGeom prst="rect">
                      <a:avLst/>
                    </a:prstGeom>
                    <a:ln w="19050">
                      <a:solidFill>
                        <a:srgbClr val="0070C0"/>
                      </a:solidFill>
                    </a:ln>
                  </pic:spPr>
                </pic:pic>
              </a:graphicData>
            </a:graphic>
          </wp:inline>
        </w:drawing>
      </w:r>
    </w:p>
    <w:p w14:paraId="7F99507D" w14:textId="115C6813" w:rsidR="00231BF7" w:rsidRDefault="00231BF7" w:rsidP="001879BA">
      <w:pPr>
        <w:pStyle w:val="FigureCaption0"/>
        <w:rPr>
          <w:lang w:bidi="ar-SA"/>
        </w:rPr>
      </w:pPr>
      <w:bookmarkStart w:id="5328" w:name="_Toc315163558"/>
      <w:bookmarkStart w:id="5329" w:name="_Toc74053226"/>
      <w:bookmarkStart w:id="5330" w:name="_Toc90644608"/>
      <w:bookmarkStart w:id="5331" w:name="_Toc230164380"/>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65</w:t>
      </w:r>
      <w:r w:rsidR="00764635">
        <w:rPr>
          <w:noProof/>
        </w:rPr>
        <w:fldChar w:fldCharType="end"/>
      </w:r>
      <w:r>
        <w:t>: Audit Tracking – Non Loan Report</w:t>
      </w:r>
      <w:bookmarkEnd w:id="5328"/>
      <w:bookmarkEnd w:id="5329"/>
      <w:bookmarkEnd w:id="5330"/>
      <w:bookmarkEnd w:id="5331"/>
    </w:p>
    <w:p w14:paraId="37B1BDD4" w14:textId="77777777" w:rsidR="00231BF7" w:rsidRDefault="00231BF7" w:rsidP="001879BA">
      <w:pPr>
        <w:pStyle w:val="BodyText"/>
      </w:pPr>
      <w:r>
        <w:t>To generate this report:</w:t>
      </w:r>
    </w:p>
    <w:p w14:paraId="38CC2F94" w14:textId="77777777" w:rsidR="00231BF7" w:rsidRDefault="00231BF7" w:rsidP="006C3C3F">
      <w:pPr>
        <w:pStyle w:val="OrderedList"/>
        <w:numPr>
          <w:ilvl w:val="0"/>
          <w:numId w:val="349"/>
        </w:numPr>
        <w:jc w:val="both"/>
      </w:pPr>
      <w:r>
        <w:t xml:space="preserve">Click on the </w:t>
      </w:r>
      <w:r w:rsidRPr="001445BE">
        <w:rPr>
          <w:b/>
        </w:rPr>
        <w:t>report link</w:t>
      </w:r>
      <w:r>
        <w:t xml:space="preserve"> on the left menu and the report search screen will display.</w:t>
      </w:r>
    </w:p>
    <w:p w14:paraId="0C4A1823" w14:textId="2FF9E9A2" w:rsidR="00231BF7" w:rsidRDefault="00231BF7" w:rsidP="006C3C3F">
      <w:pPr>
        <w:pStyle w:val="OrderedList"/>
        <w:numPr>
          <w:ilvl w:val="0"/>
          <w:numId w:val="349"/>
        </w:numPr>
        <w:jc w:val="both"/>
      </w:pPr>
      <w:r>
        <w:t>S</w:t>
      </w:r>
      <w:r w:rsidRPr="003E1610">
        <w:t>elect the following criteria</w:t>
      </w:r>
      <w:r w:rsidR="00AE086C">
        <w:t>:</w:t>
      </w:r>
      <w:r w:rsidRPr="003E1610">
        <w:t xml:space="preserve"> </w:t>
      </w:r>
    </w:p>
    <w:p w14:paraId="118CA240" w14:textId="38DDAA44" w:rsidR="00231BF7" w:rsidRDefault="00231BF7" w:rsidP="006C3C3F">
      <w:pPr>
        <w:pStyle w:val="OrderedList"/>
        <w:numPr>
          <w:ilvl w:val="0"/>
          <w:numId w:val="349"/>
        </w:numPr>
        <w:jc w:val="both"/>
      </w:pPr>
      <w:r>
        <w:t xml:space="preserve">From the </w:t>
      </w:r>
      <w:r w:rsidRPr="00B30367">
        <w:rPr>
          <w:b/>
        </w:rPr>
        <w:t>Changed By</w:t>
      </w:r>
      <w:r>
        <w:t xml:space="preserve"> dropdown box, select a name. (To see activity by all users, leave this field blank</w:t>
      </w:r>
      <w:r w:rsidR="00721586">
        <w:t>).</w:t>
      </w:r>
    </w:p>
    <w:p w14:paraId="5B39392E" w14:textId="3007368C" w:rsidR="00231BF7" w:rsidRDefault="00231BF7" w:rsidP="006C3C3F">
      <w:pPr>
        <w:pStyle w:val="OrderedList"/>
        <w:numPr>
          <w:ilvl w:val="0"/>
          <w:numId w:val="349"/>
        </w:numPr>
        <w:jc w:val="both"/>
      </w:pPr>
      <w:r w:rsidRPr="003E1610">
        <w:t xml:space="preserve">In the </w:t>
      </w:r>
      <w:r w:rsidRPr="00B30367">
        <w:rPr>
          <w:b/>
        </w:rPr>
        <w:t>Change Dates</w:t>
      </w:r>
      <w:r w:rsidRPr="003E1610">
        <w:t xml:space="preserve"> fields, select start and end dates (or to see all activity unconstrained by date, leave these fields blank</w:t>
      </w:r>
      <w:r w:rsidR="00721586">
        <w:t>).</w:t>
      </w:r>
      <w:r w:rsidRPr="003E1610">
        <w:t xml:space="preserve"> The range cannot exceed 30 days.</w:t>
      </w:r>
    </w:p>
    <w:p w14:paraId="3D5381F0" w14:textId="77777777" w:rsidR="00231BF7" w:rsidRPr="00855706" w:rsidRDefault="00231BF7" w:rsidP="006C3C3F">
      <w:pPr>
        <w:pStyle w:val="OrderedList"/>
        <w:numPr>
          <w:ilvl w:val="0"/>
          <w:numId w:val="349"/>
        </w:numPr>
        <w:jc w:val="both"/>
      </w:pPr>
      <w:r w:rsidRPr="00855706">
        <w:t>For the Include Changes Made by the System checkbox, uncheck the checkbox if you want to exclude system changes from the report.</w:t>
      </w:r>
    </w:p>
    <w:p w14:paraId="47ACA110" w14:textId="170B24C9" w:rsidR="00231BF7" w:rsidRPr="00855706" w:rsidRDefault="00231BF7" w:rsidP="006C3C3F">
      <w:pPr>
        <w:pStyle w:val="OrderedList"/>
        <w:numPr>
          <w:ilvl w:val="0"/>
          <w:numId w:val="349"/>
        </w:numPr>
        <w:jc w:val="both"/>
      </w:pPr>
      <w:r w:rsidRPr="00855706">
        <w:t xml:space="preserve">Click the </w:t>
      </w:r>
      <w:r w:rsidR="00C008B0" w:rsidRPr="00B30367">
        <w:rPr>
          <w:b/>
        </w:rPr>
        <w:t>Execute PDF</w:t>
      </w:r>
      <w:r w:rsidR="00062095">
        <w:t>,</w:t>
      </w:r>
      <w:r w:rsidRPr="00855706">
        <w:t xml:space="preserve"> </w:t>
      </w:r>
      <w:r w:rsidR="00C008B0" w:rsidRPr="00B30367">
        <w:rPr>
          <w:b/>
        </w:rPr>
        <w:t>Execute Excel</w:t>
      </w:r>
      <w:r w:rsidRPr="00855706">
        <w:t xml:space="preserve"> </w:t>
      </w:r>
      <w:r w:rsidR="00062095" w:rsidRPr="00FD571C">
        <w:rPr>
          <w:b/>
          <w:bCs/>
        </w:rPr>
        <w:t>or Execute CSV</w:t>
      </w:r>
      <w:r w:rsidR="00062095">
        <w:t xml:space="preserve"> </w:t>
      </w:r>
      <w:r w:rsidRPr="00855706">
        <w:t>link.</w:t>
      </w:r>
    </w:p>
    <w:p w14:paraId="0D87CC4A" w14:textId="0BD3034F" w:rsidR="00231BF7" w:rsidRDefault="008732B9" w:rsidP="001879BA">
      <w:pPr>
        <w:pStyle w:val="BodyText"/>
        <w:rPr>
          <w:noProof/>
        </w:rPr>
      </w:pPr>
      <w:r>
        <w:rPr>
          <w:noProof/>
        </w:rPr>
        <w:t xml:space="preserve">The </w:t>
      </w:r>
      <w:r w:rsidRPr="00F67639">
        <w:t xml:space="preserve">following </w:t>
      </w:r>
      <w:r>
        <w:t>results</w:t>
      </w:r>
      <w:r w:rsidRPr="00F67639">
        <w:t xml:space="preserve"> are displayed</w:t>
      </w:r>
      <w:r>
        <w:t>:</w:t>
      </w:r>
    </w:p>
    <w:p w14:paraId="1001A894" w14:textId="312EFE2B" w:rsidR="00231BF7" w:rsidRDefault="00231BF7" w:rsidP="001879BA">
      <w:pPr>
        <w:pStyle w:val="BodyText"/>
      </w:pPr>
      <w:r>
        <w:t xml:space="preserve">Changes made by the system and/or users during the dates you selected, the type of audit, the new and old value, the entity making the change, and the date and time the change occurred. </w:t>
      </w:r>
    </w:p>
    <w:p w14:paraId="1E6FD5B3" w14:textId="77777777" w:rsidR="003B0472" w:rsidRDefault="003B0472" w:rsidP="003B0472">
      <w:pPr>
        <w:pStyle w:val="Heading3"/>
        <w:ind w:left="1080" w:hanging="1080"/>
        <w:jc w:val="both"/>
      </w:pPr>
      <w:bookmarkStart w:id="5332" w:name="_Toc11335034"/>
      <w:bookmarkStart w:id="5333" w:name="_Toc74052273"/>
      <w:bookmarkStart w:id="5334" w:name="_Toc90643657"/>
      <w:bookmarkStart w:id="5335" w:name="_Toc230163623"/>
      <w:bookmarkStart w:id="5336" w:name="_Toc315162322"/>
      <w:bookmarkStart w:id="5337" w:name="_Toc315634089"/>
      <w:bookmarkStart w:id="5338" w:name="_Toc11335033"/>
      <w:bookmarkStart w:id="5339" w:name="_Toc74052272"/>
      <w:bookmarkStart w:id="5340" w:name="_Toc90643656"/>
      <w:r>
        <w:t>B2G Transaction Exception Report</w:t>
      </w:r>
      <w:bookmarkEnd w:id="5332"/>
      <w:bookmarkEnd w:id="5333"/>
      <w:bookmarkEnd w:id="5334"/>
      <w:bookmarkEnd w:id="5335"/>
    </w:p>
    <w:p w14:paraId="43660506" w14:textId="77777777" w:rsidR="003B0472" w:rsidRDefault="003B0472" w:rsidP="003B0472">
      <w:pPr>
        <w:pStyle w:val="BodyText"/>
      </w:pPr>
      <w:r>
        <w:t xml:space="preserve">The B2G Transaction Exception Report enables authorized users to generate the messages displayed during the B2G upload process for transactions </w:t>
      </w:r>
      <w:r w:rsidRPr="00B306AC">
        <w:t>imported after 1/1/14:</w:t>
      </w:r>
    </w:p>
    <w:p w14:paraId="3BDB9E95" w14:textId="3BAFE756" w:rsidR="003B0472" w:rsidRDefault="003B0472" w:rsidP="00426D4D">
      <w:pPr>
        <w:pStyle w:val="BodyText"/>
        <w:jc w:val="center"/>
      </w:pPr>
    </w:p>
    <w:p w14:paraId="550F3257" w14:textId="7687F7BA" w:rsidR="000630F5" w:rsidRDefault="000630F5" w:rsidP="00426D4D">
      <w:pPr>
        <w:pStyle w:val="BodyText"/>
        <w:jc w:val="center"/>
      </w:pPr>
      <w:r>
        <w:rPr>
          <w:noProof/>
        </w:rPr>
        <w:drawing>
          <wp:inline distT="0" distB="0" distL="0" distR="0" wp14:anchorId="5937A4A9" wp14:editId="26A80195">
            <wp:extent cx="4370070" cy="1593705"/>
            <wp:effectExtent l="19050" t="19050" r="11430" b="26035"/>
            <wp:docPr id="1582275368"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2275368" name="Picture 1" descr="A screenshot of a computer&#10;&#10;Description automatically generated with low confidence"/>
                    <pic:cNvPicPr/>
                  </pic:nvPicPr>
                  <pic:blipFill>
                    <a:blip r:embed="rId549"/>
                    <a:stretch>
                      <a:fillRect/>
                    </a:stretch>
                  </pic:blipFill>
                  <pic:spPr>
                    <a:xfrm>
                      <a:off x="0" y="0"/>
                      <a:ext cx="4376584" cy="1596081"/>
                    </a:xfrm>
                    <a:prstGeom prst="rect">
                      <a:avLst/>
                    </a:prstGeom>
                    <a:ln w="19050">
                      <a:solidFill>
                        <a:srgbClr val="0070C0"/>
                      </a:solidFill>
                    </a:ln>
                  </pic:spPr>
                </pic:pic>
              </a:graphicData>
            </a:graphic>
          </wp:inline>
        </w:drawing>
      </w:r>
    </w:p>
    <w:p w14:paraId="735F8714" w14:textId="6FF2026B" w:rsidR="003B0472" w:rsidRDefault="003B0472" w:rsidP="003B0472">
      <w:pPr>
        <w:pStyle w:val="FigureCaption0"/>
      </w:pPr>
      <w:bookmarkStart w:id="5341" w:name="_Toc74053229"/>
      <w:bookmarkStart w:id="5342" w:name="_Toc90644610"/>
      <w:bookmarkStart w:id="5343" w:name="_Toc230164381"/>
      <w:r>
        <w:t xml:space="preserve">Figure </w:t>
      </w:r>
      <w:r>
        <w:rPr>
          <w:noProof/>
        </w:rPr>
        <w:fldChar w:fldCharType="begin"/>
      </w:r>
      <w:r>
        <w:rPr>
          <w:noProof/>
        </w:rPr>
        <w:instrText xml:space="preserve"> STYLEREF 1 \s </w:instrText>
      </w:r>
      <w:r>
        <w:rPr>
          <w:noProof/>
        </w:rPr>
        <w:fldChar w:fldCharType="separate"/>
      </w:r>
      <w:r w:rsidR="00942841">
        <w:rPr>
          <w:noProof/>
        </w:rPr>
        <w:t>9</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66</w:t>
      </w:r>
      <w:r>
        <w:rPr>
          <w:noProof/>
        </w:rPr>
        <w:fldChar w:fldCharType="end"/>
      </w:r>
      <w:r>
        <w:t>: B2G Transaction Exception Report</w:t>
      </w:r>
      <w:bookmarkEnd w:id="5341"/>
      <w:bookmarkEnd w:id="5342"/>
      <w:bookmarkEnd w:id="5343"/>
    </w:p>
    <w:p w14:paraId="32CDF903" w14:textId="77777777" w:rsidR="003B0472" w:rsidRDefault="003B0472" w:rsidP="003B0472">
      <w:pPr>
        <w:pStyle w:val="BodyText"/>
      </w:pPr>
      <w:r>
        <w:t>To generate this report:</w:t>
      </w:r>
    </w:p>
    <w:p w14:paraId="22D6AD8D" w14:textId="77777777" w:rsidR="003B0472" w:rsidRDefault="003B0472" w:rsidP="006C3C3F">
      <w:pPr>
        <w:pStyle w:val="OrderedList"/>
        <w:numPr>
          <w:ilvl w:val="0"/>
          <w:numId w:val="352"/>
        </w:numPr>
        <w:jc w:val="both"/>
      </w:pPr>
      <w:r>
        <w:t xml:space="preserve">Click on the </w:t>
      </w:r>
      <w:r w:rsidRPr="00B306AC">
        <w:rPr>
          <w:b/>
        </w:rPr>
        <w:t>report link</w:t>
      </w:r>
      <w:r>
        <w:t xml:space="preserve"> on the left menu and the report search screen will display.</w:t>
      </w:r>
    </w:p>
    <w:p w14:paraId="20CCBC50" w14:textId="77777777" w:rsidR="003B0472" w:rsidRDefault="003B0472" w:rsidP="006C3C3F">
      <w:pPr>
        <w:pStyle w:val="OrderedList"/>
        <w:numPr>
          <w:ilvl w:val="0"/>
          <w:numId w:val="352"/>
        </w:numPr>
        <w:jc w:val="both"/>
      </w:pPr>
      <w:r>
        <w:t xml:space="preserve">Select the following criteria: </w:t>
      </w:r>
    </w:p>
    <w:p w14:paraId="6961047A" w14:textId="77777777" w:rsidR="003B0472" w:rsidRPr="00E60688" w:rsidRDefault="003B0472" w:rsidP="003B0472">
      <w:pPr>
        <w:pStyle w:val="UnorderedListIndent"/>
        <w:jc w:val="both"/>
        <w:rPr>
          <w:rFonts w:eastAsiaTheme="minorHAnsi"/>
          <w14:scene3d>
            <w14:camera w14:prst="orthographicFront"/>
            <w14:lightRig w14:rig="threePt" w14:dir="t">
              <w14:rot w14:lat="0" w14:lon="0" w14:rev="0"/>
            </w14:lightRig>
          </w14:scene3d>
        </w:rPr>
      </w:pPr>
      <w:r>
        <w:rPr>
          <w:rFonts w:eastAsiaTheme="minorHAnsi"/>
          <w14:scene3d>
            <w14:camera w14:prst="orthographicFront"/>
            <w14:lightRig w14:rig="threePt" w14:dir="t">
              <w14:rot w14:lat="0" w14:lon="0" w14:rev="0"/>
            </w14:lightRig>
          </w14:scene3d>
        </w:rPr>
        <w:t>The user must enter the File Upload Date. The range cannot exceed 9</w:t>
      </w:r>
      <w:r w:rsidRPr="00E60688">
        <w:rPr>
          <w:rFonts w:eastAsiaTheme="minorHAnsi"/>
          <w14:scene3d>
            <w14:camera w14:prst="orthographicFront"/>
            <w14:lightRig w14:rig="threePt" w14:dir="t">
              <w14:rot w14:lat="0" w14:lon="0" w14:rev="0"/>
            </w14:lightRig>
          </w14:scene3d>
        </w:rPr>
        <w:t>0 days.</w:t>
      </w:r>
    </w:p>
    <w:p w14:paraId="49F5BE19" w14:textId="77777777" w:rsidR="003B0472" w:rsidRDefault="003B0472" w:rsidP="006C3C3F">
      <w:pPr>
        <w:pStyle w:val="OrderedList"/>
        <w:numPr>
          <w:ilvl w:val="0"/>
          <w:numId w:val="352"/>
        </w:numPr>
        <w:jc w:val="both"/>
      </w:pPr>
      <w:r w:rsidRPr="003E1610">
        <w:t xml:space="preserve">To further narrow the results of your report, you may also select </w:t>
      </w:r>
      <w:r>
        <w:t>the Status, File Name, Record Count, and User Name.</w:t>
      </w:r>
      <w:r w:rsidRPr="003E1610">
        <w:t xml:space="preserve"> </w:t>
      </w:r>
    </w:p>
    <w:p w14:paraId="738A8FA2" w14:textId="5DB69B00" w:rsidR="003B0472" w:rsidRDefault="003B0472" w:rsidP="006C3C3F">
      <w:pPr>
        <w:pStyle w:val="OrderedList"/>
        <w:numPr>
          <w:ilvl w:val="0"/>
          <w:numId w:val="352"/>
        </w:numPr>
        <w:jc w:val="both"/>
      </w:pPr>
      <w:r>
        <w:t xml:space="preserve">Click </w:t>
      </w:r>
      <w:r w:rsidR="00782DB7">
        <w:t>Search</w:t>
      </w:r>
    </w:p>
    <w:p w14:paraId="3BCCD1B6" w14:textId="3C97FE08" w:rsidR="00782DB7" w:rsidRDefault="00782DB7" w:rsidP="006C3C3F">
      <w:pPr>
        <w:pStyle w:val="OrderedList"/>
        <w:numPr>
          <w:ilvl w:val="0"/>
          <w:numId w:val="352"/>
        </w:numPr>
        <w:jc w:val="both"/>
      </w:pPr>
      <w:r>
        <w:t>Select the file in question from the search results</w:t>
      </w:r>
    </w:p>
    <w:p w14:paraId="151998FD" w14:textId="6A9DBA55" w:rsidR="00782DB7" w:rsidRPr="003E1610" w:rsidRDefault="00782DB7" w:rsidP="006C3C3F">
      <w:pPr>
        <w:pStyle w:val="OrderedList"/>
        <w:numPr>
          <w:ilvl w:val="0"/>
          <w:numId w:val="352"/>
        </w:numPr>
        <w:jc w:val="both"/>
      </w:pPr>
      <w:r>
        <w:t xml:space="preserve">Click the </w:t>
      </w:r>
      <w:r>
        <w:rPr>
          <w:b/>
          <w:bCs/>
        </w:rPr>
        <w:t>Preview Records</w:t>
      </w:r>
      <w:r>
        <w:t xml:space="preserve"> or </w:t>
      </w:r>
      <w:r>
        <w:rPr>
          <w:b/>
          <w:bCs/>
        </w:rPr>
        <w:t>Execute PDF</w:t>
      </w:r>
      <w:r>
        <w:t xml:space="preserve"> links.</w:t>
      </w:r>
    </w:p>
    <w:p w14:paraId="25B52FCA" w14:textId="3932B302" w:rsidR="003B0472" w:rsidRDefault="008732B9" w:rsidP="003B0472">
      <w:pPr>
        <w:pStyle w:val="BodyText"/>
        <w:rPr>
          <w:noProof/>
        </w:rPr>
      </w:pPr>
      <w:r>
        <w:t>T</w:t>
      </w:r>
      <w:r w:rsidRPr="00F67639">
        <w:t xml:space="preserve">he following </w:t>
      </w:r>
      <w:r>
        <w:t>results</w:t>
      </w:r>
      <w:r w:rsidRPr="00F67639">
        <w:t xml:space="preserve"> are displayed</w:t>
      </w:r>
      <w:r>
        <w:t>:</w:t>
      </w:r>
    </w:p>
    <w:p w14:paraId="32F72EA0" w14:textId="62EA9A1C" w:rsidR="003B0472" w:rsidRDefault="003B0472" w:rsidP="003B0472">
      <w:pPr>
        <w:pStyle w:val="BodyText"/>
      </w:pPr>
      <w:r>
        <w:t xml:space="preserve">Row #, FHA Case </w:t>
      </w:r>
      <w:r w:rsidR="00782DB7">
        <w:t>No</w:t>
      </w:r>
      <w:r>
        <w:t>, Status</w:t>
      </w:r>
      <w:r>
        <w:rPr>
          <w:rFonts w:eastAsiaTheme="minorHAnsi"/>
        </w:rPr>
        <w:t>, Error</w:t>
      </w:r>
      <w:r w:rsidR="000D55D2">
        <w:rPr>
          <w:rFonts w:eastAsiaTheme="minorHAnsi"/>
        </w:rPr>
        <w:t xml:space="preserve"> Message</w:t>
      </w:r>
      <w:r>
        <w:rPr>
          <w:rFonts w:eastAsiaTheme="minorHAnsi"/>
        </w:rPr>
        <w:t>, Origin</w:t>
      </w:r>
      <w:r w:rsidR="000D55D2">
        <w:rPr>
          <w:rFonts w:eastAsiaTheme="minorHAnsi"/>
        </w:rPr>
        <w:t>al</w:t>
      </w:r>
      <w:r>
        <w:rPr>
          <w:rFonts w:eastAsiaTheme="minorHAnsi"/>
        </w:rPr>
        <w:t xml:space="preserve"> Data</w:t>
      </w:r>
    </w:p>
    <w:p w14:paraId="10C2E8A7" w14:textId="7DA451A4" w:rsidR="00231BF7" w:rsidRDefault="00231BF7" w:rsidP="008B0FAA">
      <w:pPr>
        <w:pStyle w:val="Heading3"/>
        <w:ind w:left="1080" w:hanging="1080"/>
        <w:jc w:val="both"/>
      </w:pPr>
      <w:bookmarkStart w:id="5344" w:name="_Toc230163624"/>
      <w:r>
        <w:t>File Upload Exception</w:t>
      </w:r>
      <w:bookmarkEnd w:id="5336"/>
      <w:bookmarkEnd w:id="5337"/>
      <w:bookmarkEnd w:id="5338"/>
      <w:bookmarkEnd w:id="5339"/>
      <w:bookmarkEnd w:id="5340"/>
      <w:r w:rsidR="009B713E">
        <w:t xml:space="preserve"> Report</w:t>
      </w:r>
      <w:bookmarkEnd w:id="5344"/>
      <w:r w:rsidR="009B713E">
        <w:t xml:space="preserve"> </w:t>
      </w:r>
      <w:r w:rsidR="00CB4BDD">
        <w:fldChar w:fldCharType="begin"/>
      </w:r>
      <w:r w:rsidR="00CB4BDD">
        <w:instrText xml:space="preserve"> XE "</w:instrText>
      </w:r>
      <w:r w:rsidR="00CB4BDD" w:rsidRPr="003A5792">
        <w:instrText>File Upload Exception Report</w:instrText>
      </w:r>
      <w:r w:rsidR="00CB4BDD">
        <w:instrText xml:space="preserve">" </w:instrText>
      </w:r>
      <w:r w:rsidR="00CB4BDD">
        <w:fldChar w:fldCharType="end"/>
      </w:r>
    </w:p>
    <w:p w14:paraId="20641853" w14:textId="77777777" w:rsidR="00231BF7" w:rsidRDefault="00231BF7" w:rsidP="001879BA">
      <w:pPr>
        <w:pStyle w:val="BodyText"/>
      </w:pPr>
      <w:r>
        <w:t>The File Upload Exception Report enables authorized users to generate the errors displayed during the batch upload for the following B2G files:</w:t>
      </w:r>
    </w:p>
    <w:p w14:paraId="76FED06D" w14:textId="77777777" w:rsidR="00463BF1" w:rsidRDefault="00463BF1" w:rsidP="00F874DE">
      <w:pPr>
        <w:pStyle w:val="UnorderedList"/>
        <w:jc w:val="both"/>
      </w:pPr>
      <w:r>
        <w:t>Alerts</w:t>
      </w:r>
    </w:p>
    <w:p w14:paraId="69C61180" w14:textId="77777777" w:rsidR="00463BF1" w:rsidRDefault="00463BF1" w:rsidP="00F874DE">
      <w:pPr>
        <w:pStyle w:val="UnorderedList"/>
        <w:jc w:val="both"/>
      </w:pPr>
      <w:r>
        <w:t>Disbursements</w:t>
      </w:r>
    </w:p>
    <w:p w14:paraId="61D22E09" w14:textId="77777777" w:rsidR="00463BF1" w:rsidRDefault="00463BF1" w:rsidP="00F874DE">
      <w:pPr>
        <w:pStyle w:val="UnorderedList"/>
        <w:jc w:val="both"/>
      </w:pPr>
      <w:r>
        <w:t>HUD Disbursements</w:t>
      </w:r>
    </w:p>
    <w:p w14:paraId="4262DCFB" w14:textId="77777777" w:rsidR="00463BF1" w:rsidRDefault="00463BF1" w:rsidP="00F874DE">
      <w:pPr>
        <w:pStyle w:val="UnorderedList"/>
        <w:jc w:val="both"/>
      </w:pPr>
      <w:r>
        <w:t>Investor Transfer</w:t>
      </w:r>
    </w:p>
    <w:p w14:paraId="385E72D0" w14:textId="77777777" w:rsidR="00463BF1" w:rsidRDefault="00463BF1" w:rsidP="00F874DE">
      <w:pPr>
        <w:pStyle w:val="UnorderedList"/>
        <w:jc w:val="both"/>
      </w:pPr>
      <w:r>
        <w:t>Loan Details and Loan Transactions</w:t>
      </w:r>
    </w:p>
    <w:p w14:paraId="3B05F0D5" w14:textId="787B970B" w:rsidR="00231BF7" w:rsidRPr="00C54146" w:rsidRDefault="00231BF7" w:rsidP="00F874DE">
      <w:pPr>
        <w:pStyle w:val="UnorderedList"/>
        <w:jc w:val="both"/>
      </w:pPr>
      <w:r w:rsidRPr="00C54146">
        <w:t>Loan Setup</w:t>
      </w:r>
    </w:p>
    <w:p w14:paraId="5C901358" w14:textId="1A9E3821" w:rsidR="00463BF1" w:rsidRDefault="00463BF1" w:rsidP="00F874DE">
      <w:pPr>
        <w:pStyle w:val="UnorderedList"/>
        <w:jc w:val="both"/>
      </w:pPr>
      <w:r>
        <w:t>Master Servicer</w:t>
      </w:r>
    </w:p>
    <w:p w14:paraId="0AA11DB6" w14:textId="0D6304A1" w:rsidR="00463BF1" w:rsidRDefault="00463BF1" w:rsidP="00F874DE">
      <w:pPr>
        <w:pStyle w:val="UnorderedList"/>
        <w:jc w:val="both"/>
      </w:pPr>
      <w:r>
        <w:t>Notes</w:t>
      </w:r>
    </w:p>
    <w:p w14:paraId="675EBAF0" w14:textId="2812CE0F" w:rsidR="00463BF1" w:rsidRDefault="00463BF1" w:rsidP="00F874DE">
      <w:pPr>
        <w:pStyle w:val="UnorderedList"/>
        <w:jc w:val="both"/>
      </w:pPr>
      <w:r>
        <w:t>NSC Transactions</w:t>
      </w:r>
    </w:p>
    <w:p w14:paraId="613A5034" w14:textId="6E978687" w:rsidR="00463BF1" w:rsidRDefault="00463BF1" w:rsidP="00F874DE">
      <w:pPr>
        <w:pStyle w:val="UnorderedList"/>
        <w:jc w:val="both"/>
      </w:pPr>
      <w:r>
        <w:t>OPL/CPL</w:t>
      </w:r>
    </w:p>
    <w:p w14:paraId="64CABC35" w14:textId="57409D92" w:rsidR="00463BF1" w:rsidRDefault="00463BF1" w:rsidP="00F874DE">
      <w:pPr>
        <w:pStyle w:val="UnorderedList"/>
        <w:jc w:val="both"/>
      </w:pPr>
      <w:r>
        <w:t>Release Fee Disbursements</w:t>
      </w:r>
    </w:p>
    <w:p w14:paraId="6DF4FC8F" w14:textId="6D93DCF2" w:rsidR="00231BF7" w:rsidRPr="00C54146" w:rsidRDefault="00231BF7" w:rsidP="00F874DE">
      <w:pPr>
        <w:pStyle w:val="UnorderedList"/>
        <w:jc w:val="both"/>
      </w:pPr>
      <w:r w:rsidRPr="00C54146">
        <w:t>Servicer Transfer</w:t>
      </w:r>
    </w:p>
    <w:p w14:paraId="6A89EA57" w14:textId="77777777" w:rsidR="00231BF7" w:rsidRDefault="00231BF7" w:rsidP="00F874DE">
      <w:pPr>
        <w:pStyle w:val="UnorderedList"/>
        <w:jc w:val="both"/>
      </w:pPr>
      <w:r w:rsidRPr="00C54146">
        <w:t>Transactions</w:t>
      </w:r>
    </w:p>
    <w:p w14:paraId="294EF8FC" w14:textId="1E65B93C" w:rsidR="00463BF1" w:rsidRDefault="00463BF1" w:rsidP="00F874DE">
      <w:pPr>
        <w:pStyle w:val="UnorderedList"/>
        <w:jc w:val="both"/>
      </w:pPr>
      <w:r>
        <w:t>Vendor</w:t>
      </w:r>
    </w:p>
    <w:p w14:paraId="4F397480" w14:textId="7BD8EBA9" w:rsidR="00463BF1" w:rsidRDefault="00463BF1" w:rsidP="00F874DE">
      <w:pPr>
        <w:pStyle w:val="UnorderedList"/>
        <w:jc w:val="both"/>
      </w:pPr>
      <w:r>
        <w:t>State Prohibited Legal Appraisal Disbursements</w:t>
      </w:r>
    </w:p>
    <w:p w14:paraId="61735AD8" w14:textId="1708C9A6" w:rsidR="00463BF1" w:rsidRPr="00C54146" w:rsidRDefault="00463BF1" w:rsidP="00F874DE">
      <w:pPr>
        <w:pStyle w:val="UnorderedList"/>
        <w:jc w:val="both"/>
      </w:pPr>
      <w:r>
        <w:t>State Prohibited Legal Inspection Disbursements</w:t>
      </w:r>
    </w:p>
    <w:p w14:paraId="47EFF721" w14:textId="78D31F8E" w:rsidR="00231BF7" w:rsidRDefault="003B0472" w:rsidP="00106345">
      <w:pPr>
        <w:pStyle w:val="BodyText"/>
        <w:jc w:val="center"/>
        <w:rPr>
          <w:noProof/>
        </w:rPr>
      </w:pPr>
      <w:r w:rsidRPr="003B0472">
        <w:rPr>
          <w:noProof/>
        </w:rPr>
        <w:t xml:space="preserve"> </w:t>
      </w:r>
    </w:p>
    <w:p w14:paraId="73D2DC81" w14:textId="35C40708" w:rsidR="000630F5" w:rsidRDefault="000630F5" w:rsidP="00106345">
      <w:pPr>
        <w:pStyle w:val="BodyText"/>
        <w:jc w:val="center"/>
      </w:pPr>
      <w:r>
        <w:rPr>
          <w:noProof/>
        </w:rPr>
        <w:drawing>
          <wp:inline distT="0" distB="0" distL="0" distR="0" wp14:anchorId="3C4E7EDF" wp14:editId="680E9D71">
            <wp:extent cx="4240530" cy="1449825"/>
            <wp:effectExtent l="19050" t="19050" r="26670" b="17145"/>
            <wp:docPr id="755933886" name="Picture 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5933886" name="Picture 1" descr="A screenshot of a computer&#10;&#10;Description automatically generated with low confidence"/>
                    <pic:cNvPicPr/>
                  </pic:nvPicPr>
                  <pic:blipFill>
                    <a:blip r:embed="rId550"/>
                    <a:stretch>
                      <a:fillRect/>
                    </a:stretch>
                  </pic:blipFill>
                  <pic:spPr>
                    <a:xfrm>
                      <a:off x="0" y="0"/>
                      <a:ext cx="4262322" cy="1457276"/>
                    </a:xfrm>
                    <a:prstGeom prst="rect">
                      <a:avLst/>
                    </a:prstGeom>
                    <a:ln w="19050">
                      <a:solidFill>
                        <a:srgbClr val="0070C0"/>
                      </a:solidFill>
                    </a:ln>
                  </pic:spPr>
                </pic:pic>
              </a:graphicData>
            </a:graphic>
          </wp:inline>
        </w:drawing>
      </w:r>
    </w:p>
    <w:p w14:paraId="5BE87990" w14:textId="1F1E1336" w:rsidR="00231BF7" w:rsidRDefault="00231BF7" w:rsidP="001879BA">
      <w:pPr>
        <w:pStyle w:val="FigureCaption0"/>
      </w:pPr>
      <w:bookmarkStart w:id="5345" w:name="_Toc315163560"/>
      <w:bookmarkStart w:id="5346" w:name="_Toc74053228"/>
      <w:bookmarkStart w:id="5347" w:name="_Toc90644609"/>
      <w:bookmarkStart w:id="5348" w:name="_Toc230164382"/>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9</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67</w:t>
      </w:r>
      <w:r w:rsidR="00764635">
        <w:rPr>
          <w:noProof/>
        </w:rPr>
        <w:fldChar w:fldCharType="end"/>
      </w:r>
      <w:r>
        <w:t>: File Upload Exception Report</w:t>
      </w:r>
      <w:bookmarkEnd w:id="5345"/>
      <w:bookmarkEnd w:id="5346"/>
      <w:bookmarkEnd w:id="5347"/>
      <w:bookmarkEnd w:id="5348"/>
    </w:p>
    <w:p w14:paraId="008C7B95" w14:textId="77777777" w:rsidR="00231BF7" w:rsidRDefault="00231BF7" w:rsidP="001879BA">
      <w:pPr>
        <w:pStyle w:val="BodyText"/>
      </w:pPr>
      <w:r>
        <w:t>To generate this report:</w:t>
      </w:r>
    </w:p>
    <w:p w14:paraId="286DB6AE" w14:textId="77777777" w:rsidR="00231BF7" w:rsidRDefault="00231BF7" w:rsidP="006C3C3F">
      <w:pPr>
        <w:pStyle w:val="OrderedList"/>
        <w:numPr>
          <w:ilvl w:val="0"/>
          <w:numId w:val="350"/>
        </w:numPr>
        <w:jc w:val="both"/>
      </w:pPr>
      <w:r>
        <w:t xml:space="preserve">Click on the </w:t>
      </w:r>
      <w:r w:rsidRPr="00B306AC">
        <w:rPr>
          <w:b/>
        </w:rPr>
        <w:t>report link</w:t>
      </w:r>
      <w:r>
        <w:t xml:space="preserve"> on the left menu and the report search screen will display.</w:t>
      </w:r>
    </w:p>
    <w:p w14:paraId="140609DB" w14:textId="7D78AAC8" w:rsidR="00231BF7" w:rsidRDefault="00231BF7" w:rsidP="006C3C3F">
      <w:pPr>
        <w:pStyle w:val="OrderedList"/>
        <w:numPr>
          <w:ilvl w:val="0"/>
          <w:numId w:val="350"/>
        </w:numPr>
        <w:jc w:val="both"/>
      </w:pPr>
      <w:r>
        <w:t>Select the following criteria</w:t>
      </w:r>
      <w:r w:rsidR="00AE086C">
        <w:t>:</w:t>
      </w:r>
      <w:r>
        <w:t xml:space="preserve"> </w:t>
      </w:r>
    </w:p>
    <w:p w14:paraId="46B4D0F7" w14:textId="105F18CF" w:rsidR="00231BF7" w:rsidRPr="00E60688" w:rsidRDefault="00231BF7" w:rsidP="00E60688">
      <w:pPr>
        <w:pStyle w:val="UnorderedListIndent"/>
        <w:jc w:val="both"/>
        <w:rPr>
          <w:rFonts w:eastAsiaTheme="minorHAnsi"/>
          <w14:scene3d>
            <w14:camera w14:prst="orthographicFront"/>
            <w14:lightRig w14:rig="threePt" w14:dir="t">
              <w14:rot w14:lat="0" w14:lon="0" w14:rev="0"/>
            </w14:lightRig>
          </w14:scene3d>
        </w:rPr>
      </w:pPr>
      <w:r w:rsidRPr="00E60688">
        <w:rPr>
          <w:rFonts w:eastAsiaTheme="minorHAnsi"/>
          <w14:scene3d>
            <w14:camera w14:prst="orthographicFront"/>
            <w14:lightRig w14:rig="threePt" w14:dir="t">
              <w14:rot w14:lat="0" w14:lon="0" w14:rev="0"/>
            </w14:lightRig>
          </w14:scene3d>
        </w:rPr>
        <w:t xml:space="preserve">At a minimum, enter either </w:t>
      </w:r>
      <w:r w:rsidRPr="00E60688">
        <w:rPr>
          <w:rFonts w:eastAsiaTheme="minorHAnsi"/>
          <w:b/>
          <w14:scene3d>
            <w14:camera w14:prst="orthographicFront"/>
            <w14:lightRig w14:rig="threePt" w14:dir="t">
              <w14:rot w14:lat="0" w14:lon="0" w14:rev="0"/>
            </w14:lightRig>
          </w14:scene3d>
        </w:rPr>
        <w:t>FHA Case</w:t>
      </w:r>
      <w:r w:rsidRPr="00E60688">
        <w:rPr>
          <w:rFonts w:eastAsiaTheme="minorHAnsi"/>
          <w14:scene3d>
            <w14:camera w14:prst="orthographicFront"/>
            <w14:lightRig w14:rig="threePt" w14:dir="t">
              <w14:rot w14:lat="0" w14:lon="0" w14:rev="0"/>
            </w14:lightRig>
          </w14:scene3d>
        </w:rPr>
        <w:t xml:space="preserve"> # or a </w:t>
      </w:r>
      <w:r w:rsidRPr="00E60688">
        <w:rPr>
          <w:rFonts w:eastAsiaTheme="minorHAnsi"/>
          <w:b/>
          <w14:scene3d>
            <w14:camera w14:prst="orthographicFront"/>
            <w14:lightRig w14:rig="threePt" w14:dir="t">
              <w14:rot w14:lat="0" w14:lon="0" w14:rev="0"/>
            </w14:lightRig>
          </w14:scene3d>
        </w:rPr>
        <w:t>Request Date</w:t>
      </w:r>
      <w:r w:rsidRPr="00E60688">
        <w:rPr>
          <w:rFonts w:eastAsiaTheme="minorHAnsi"/>
          <w14:scene3d>
            <w14:camera w14:prst="orthographicFront"/>
            <w14:lightRig w14:rig="threePt" w14:dir="t">
              <w14:rot w14:lat="0" w14:lon="0" w14:rev="0"/>
            </w14:lightRig>
          </w14:scene3d>
        </w:rPr>
        <w:t xml:space="preserve"> range. The range cannot exceed </w:t>
      </w:r>
      <w:r w:rsidR="00463BF1">
        <w:rPr>
          <w:rFonts w:eastAsiaTheme="minorHAnsi"/>
          <w14:scene3d>
            <w14:camera w14:prst="orthographicFront"/>
            <w14:lightRig w14:rig="threePt" w14:dir="t">
              <w14:rot w14:lat="0" w14:lon="0" w14:rev="0"/>
            </w14:lightRig>
          </w14:scene3d>
        </w:rPr>
        <w:t>180</w:t>
      </w:r>
      <w:r w:rsidRPr="00E60688">
        <w:rPr>
          <w:rFonts w:eastAsiaTheme="minorHAnsi"/>
          <w14:scene3d>
            <w14:camera w14:prst="orthographicFront"/>
            <w14:lightRig w14:rig="threePt" w14:dir="t">
              <w14:rot w14:lat="0" w14:lon="0" w14:rev="0"/>
            </w14:lightRig>
          </w14:scene3d>
        </w:rPr>
        <w:t xml:space="preserve"> days.</w:t>
      </w:r>
    </w:p>
    <w:p w14:paraId="21C170FB" w14:textId="77777777" w:rsidR="00231BF7" w:rsidRDefault="00231BF7" w:rsidP="006C3C3F">
      <w:pPr>
        <w:pStyle w:val="OrderedList"/>
        <w:numPr>
          <w:ilvl w:val="0"/>
          <w:numId w:val="350"/>
        </w:numPr>
        <w:jc w:val="both"/>
      </w:pPr>
      <w:r w:rsidRPr="003E1610">
        <w:t xml:space="preserve">To further narrow the results of your report, you may also select a transaction and an error code. </w:t>
      </w:r>
    </w:p>
    <w:p w14:paraId="151815DE" w14:textId="320F33F2" w:rsidR="00231BF7" w:rsidRPr="003E1610" w:rsidRDefault="00231BF7" w:rsidP="006C3C3F">
      <w:pPr>
        <w:pStyle w:val="OrderedList"/>
        <w:numPr>
          <w:ilvl w:val="0"/>
          <w:numId w:val="350"/>
        </w:numPr>
        <w:jc w:val="both"/>
      </w:pPr>
      <w:r>
        <w:t xml:space="preserve">Click the </w:t>
      </w:r>
      <w:r w:rsidRPr="00E60688">
        <w:rPr>
          <w:b/>
        </w:rPr>
        <w:t>Execute PDF</w:t>
      </w:r>
      <w:r w:rsidR="00956732">
        <w:rPr>
          <w:b/>
        </w:rPr>
        <w:t>, Execute Excel</w:t>
      </w:r>
      <w:r>
        <w:t xml:space="preserve"> or </w:t>
      </w:r>
      <w:r w:rsidRPr="00E60688">
        <w:rPr>
          <w:b/>
        </w:rPr>
        <w:t xml:space="preserve">Execute </w:t>
      </w:r>
      <w:r w:rsidR="00956732">
        <w:rPr>
          <w:b/>
        </w:rPr>
        <w:t>CSV</w:t>
      </w:r>
      <w:r w:rsidR="00956732" w:rsidRPr="00E60688">
        <w:t xml:space="preserve"> </w:t>
      </w:r>
      <w:r>
        <w:t>link.</w:t>
      </w:r>
    </w:p>
    <w:p w14:paraId="5117E59F" w14:textId="6A64FA66" w:rsidR="00231BF7" w:rsidRDefault="008732B9" w:rsidP="001879BA">
      <w:pPr>
        <w:pStyle w:val="BodyText"/>
        <w:rPr>
          <w:noProof/>
        </w:rPr>
      </w:pPr>
      <w:r>
        <w:t>T</w:t>
      </w:r>
      <w:r w:rsidRPr="00F67639">
        <w:t xml:space="preserve">he following </w:t>
      </w:r>
      <w:r>
        <w:t>results</w:t>
      </w:r>
      <w:r w:rsidRPr="00F67639">
        <w:t xml:space="preserve"> are displayed</w:t>
      </w:r>
      <w:r>
        <w:t>:</w:t>
      </w:r>
    </w:p>
    <w:p w14:paraId="59C6E6C1" w14:textId="06CC3E32" w:rsidR="00F805B1" w:rsidRDefault="00C55CCE" w:rsidP="001879BA">
      <w:pPr>
        <w:pStyle w:val="BodyText"/>
      </w:pPr>
      <w:r>
        <w:rPr>
          <w:rFonts w:eastAsiaTheme="minorHAnsi"/>
        </w:rPr>
        <w:t>FHA Case</w:t>
      </w:r>
      <w:r w:rsidR="004A7F04">
        <w:rPr>
          <w:rFonts w:eastAsiaTheme="minorHAnsi"/>
        </w:rPr>
        <w:t xml:space="preserve"> No</w:t>
      </w:r>
      <w:r>
        <w:rPr>
          <w:rFonts w:eastAsiaTheme="minorHAnsi"/>
        </w:rPr>
        <w:t>,</w:t>
      </w:r>
      <w:r w:rsidR="00782FD7">
        <w:rPr>
          <w:rFonts w:eastAsiaTheme="minorHAnsi"/>
        </w:rPr>
        <w:t xml:space="preserve"> </w:t>
      </w:r>
      <w:r w:rsidR="004A7F04">
        <w:rPr>
          <w:rFonts w:eastAsiaTheme="minorHAnsi"/>
        </w:rPr>
        <w:t xml:space="preserve">Created Date, </w:t>
      </w:r>
      <w:r w:rsidR="00997BE6">
        <w:rPr>
          <w:rFonts w:eastAsiaTheme="minorHAnsi"/>
        </w:rPr>
        <w:t xml:space="preserve">Created by </w:t>
      </w:r>
      <w:r w:rsidR="004A7F04">
        <w:rPr>
          <w:rFonts w:eastAsiaTheme="minorHAnsi"/>
        </w:rPr>
        <w:t xml:space="preserve">User ID, </w:t>
      </w:r>
      <w:r w:rsidR="00231BF7">
        <w:t xml:space="preserve"> file name, </w:t>
      </w:r>
      <w:r w:rsidR="00997BE6">
        <w:t>Comments (Error</w:t>
      </w:r>
      <w:r w:rsidR="00231BF7">
        <w:t xml:space="preserve"> message</w:t>
      </w:r>
      <w:r w:rsidR="00997BE6">
        <w:t>)</w:t>
      </w:r>
      <w:r w:rsidR="00231BF7">
        <w:t xml:space="preserve">, </w:t>
      </w:r>
      <w:r w:rsidR="00997BE6">
        <w:t xml:space="preserve">File Upload type, Error Type, </w:t>
      </w:r>
      <w:r w:rsidR="00231BF7">
        <w:t>and the request date and time for each upload exception.</w:t>
      </w:r>
    </w:p>
    <w:p w14:paraId="7F34C867" w14:textId="77777777" w:rsidR="00BC4FEA" w:rsidRDefault="00BC4FEA" w:rsidP="001879BA">
      <w:pPr>
        <w:pStyle w:val="BodyText"/>
        <w:sectPr w:rsidR="00BC4FEA" w:rsidSect="00AB6A5E">
          <w:pgSz w:w="12240" w:h="15840"/>
          <w:pgMar w:top="1440" w:right="1440" w:bottom="1440" w:left="1440" w:header="720" w:footer="720" w:gutter="0"/>
          <w:pgNumType w:start="1" w:chapStyle="1"/>
          <w:cols w:space="720"/>
          <w:docGrid w:linePitch="360"/>
        </w:sectPr>
      </w:pPr>
    </w:p>
    <w:p w14:paraId="261CFEC1" w14:textId="1D0B68F9" w:rsidR="007D3DB7" w:rsidRDefault="007D3DB7" w:rsidP="001879BA">
      <w:pPr>
        <w:pStyle w:val="BodyText"/>
      </w:pPr>
    </w:p>
    <w:p w14:paraId="7DAF9D51" w14:textId="77777777" w:rsidR="00DB1706" w:rsidRDefault="00DB1706" w:rsidP="00F874DE">
      <w:pPr>
        <w:jc w:val="both"/>
      </w:pPr>
    </w:p>
    <w:p w14:paraId="5533262F" w14:textId="77777777" w:rsidR="00DB1706" w:rsidRDefault="00DB1706" w:rsidP="00F874DE">
      <w:pPr>
        <w:jc w:val="both"/>
      </w:pPr>
    </w:p>
    <w:p w14:paraId="3CBEC636" w14:textId="4AF01B5B" w:rsidR="00D823AE" w:rsidRPr="00106345" w:rsidRDefault="00A46E43" w:rsidP="00106345">
      <w:pPr>
        <w:pStyle w:val="Chapterbreak"/>
        <w:sectPr w:rsidR="00D823AE" w:rsidRPr="00106345" w:rsidSect="00AB6A5E">
          <w:headerReference w:type="default" r:id="rId551"/>
          <w:headerReference w:type="first" r:id="rId552"/>
          <w:pgSz w:w="12240" w:h="15840"/>
          <w:pgMar w:top="1440" w:right="1440" w:bottom="1440" w:left="1440" w:header="720" w:footer="720" w:gutter="0"/>
          <w:cols w:space="720"/>
          <w:vAlign w:val="center"/>
          <w:titlePg/>
          <w:docGrid w:linePitch="360"/>
        </w:sectPr>
      </w:pPr>
      <w:bookmarkStart w:id="5349" w:name="_Toc315634090"/>
      <w:r w:rsidRPr="00106345">
        <w:t>CHAPTER 10: ADMIN FUNCTIONS</w:t>
      </w:r>
      <w:bookmarkEnd w:id="5349"/>
    </w:p>
    <w:p w14:paraId="37F816A7" w14:textId="77777777" w:rsidR="008F41B4" w:rsidRDefault="008F41B4" w:rsidP="000D2CC0">
      <w:pPr>
        <w:pStyle w:val="Heading1"/>
        <w:jc w:val="both"/>
      </w:pPr>
      <w:bookmarkStart w:id="5350" w:name="_Ref314319127"/>
      <w:bookmarkStart w:id="5351" w:name="_Toc314660971"/>
      <w:bookmarkStart w:id="5352" w:name="_Toc11335035"/>
      <w:bookmarkStart w:id="5353" w:name="_Toc74052274"/>
      <w:bookmarkStart w:id="5354" w:name="_Toc90643658"/>
      <w:bookmarkStart w:id="5355" w:name="_Toc230163625"/>
      <w:r>
        <w:t>ADMIN FUNCTIONS</w:t>
      </w:r>
      <w:bookmarkEnd w:id="5350"/>
      <w:bookmarkEnd w:id="5351"/>
      <w:bookmarkEnd w:id="5352"/>
      <w:bookmarkEnd w:id="5353"/>
      <w:bookmarkEnd w:id="5354"/>
      <w:bookmarkEnd w:id="5355"/>
    </w:p>
    <w:p w14:paraId="4389C52E" w14:textId="52F68CBC" w:rsidR="008F41B4" w:rsidRDefault="003411EA" w:rsidP="001879BA">
      <w:pPr>
        <w:pStyle w:val="BodyText"/>
      </w:pPr>
      <w:r>
        <w:t>This chapter</w:t>
      </w:r>
      <w:r w:rsidR="008F41B4">
        <w:t xml:space="preserve"> </w:t>
      </w:r>
      <w:r w:rsidR="00C57D8F">
        <w:t>discusses</w:t>
      </w:r>
      <w:r w:rsidR="008F41B4">
        <w:t xml:space="preserve"> the administrative functions available in the </w:t>
      </w:r>
      <w:r w:rsidR="00FC3979">
        <w:t>S</w:t>
      </w:r>
      <w:r w:rsidR="00E02568">
        <w:t xml:space="preserve">ervicing </w:t>
      </w:r>
      <w:r w:rsidR="00FC3979">
        <w:t>M</w:t>
      </w:r>
      <w:r w:rsidR="00E02568">
        <w:t>odule</w:t>
      </w:r>
      <w:r w:rsidR="008F41B4">
        <w:t>:</w:t>
      </w:r>
    </w:p>
    <w:p w14:paraId="175E5E9D" w14:textId="51990F04" w:rsidR="008F41B4" w:rsidRPr="006243CB" w:rsidRDefault="00A8141F" w:rsidP="006C3C3F">
      <w:pPr>
        <w:pStyle w:val="UnorderedList"/>
        <w:numPr>
          <w:ilvl w:val="0"/>
          <w:numId w:val="45"/>
        </w:numPr>
        <w:jc w:val="both"/>
        <w:rPr>
          <w:rStyle w:val="CrossRef"/>
          <w:rFonts w:eastAsiaTheme="majorEastAsia"/>
        </w:rPr>
      </w:pPr>
      <w:r w:rsidRPr="00A8141F">
        <w:rPr>
          <w:rStyle w:val="CrossRef"/>
        </w:rPr>
        <w:t>Admin Functions Overview</w:t>
      </w:r>
    </w:p>
    <w:p w14:paraId="1A606BE7" w14:textId="62908FE6" w:rsidR="008F41B4" w:rsidRPr="00006410" w:rsidRDefault="00A8141F" w:rsidP="006C3C3F">
      <w:pPr>
        <w:pStyle w:val="UnorderedList"/>
        <w:numPr>
          <w:ilvl w:val="0"/>
          <w:numId w:val="45"/>
        </w:numPr>
        <w:jc w:val="both"/>
        <w:rPr>
          <w:rStyle w:val="CrossRef"/>
          <w:rFonts w:eastAsiaTheme="majorEastAsia"/>
        </w:rPr>
      </w:pPr>
      <w:r w:rsidRPr="00A8141F">
        <w:rPr>
          <w:rStyle w:val="CrossRef"/>
        </w:rPr>
        <w:t>Common Functionality</w:t>
      </w:r>
    </w:p>
    <w:p w14:paraId="7D530C9D" w14:textId="49A810AB" w:rsidR="00006410" w:rsidRPr="00006410" w:rsidRDefault="00006410" w:rsidP="00006410">
      <w:pPr>
        <w:pStyle w:val="BodyText"/>
        <w:rPr>
          <w:rStyle w:val="CrossRef"/>
          <w:b w:val="0"/>
          <w:color w:val="auto"/>
        </w:rPr>
      </w:pPr>
      <w:r>
        <w:t xml:space="preserve">The following areas are available under Admin on the Left Menu: </w:t>
      </w:r>
    </w:p>
    <w:p w14:paraId="00183F9C" w14:textId="6A9FAA28" w:rsidR="008F41B4" w:rsidRPr="006243CB" w:rsidRDefault="00A8141F" w:rsidP="006C3C3F">
      <w:pPr>
        <w:pStyle w:val="UnorderedList"/>
        <w:numPr>
          <w:ilvl w:val="0"/>
          <w:numId w:val="45"/>
        </w:numPr>
        <w:jc w:val="both"/>
        <w:rPr>
          <w:rStyle w:val="CrossRef"/>
          <w:rFonts w:eastAsiaTheme="majorEastAsia"/>
        </w:rPr>
      </w:pPr>
      <w:r w:rsidRPr="00A8141F">
        <w:rPr>
          <w:rStyle w:val="CrossRef"/>
        </w:rPr>
        <w:t xml:space="preserve">Alerts </w:t>
      </w:r>
    </w:p>
    <w:p w14:paraId="3D4CEA1C" w14:textId="0A4FA6E3" w:rsidR="008F41B4" w:rsidRPr="005F7011" w:rsidRDefault="00A8141F" w:rsidP="006C3C3F">
      <w:pPr>
        <w:pStyle w:val="UnorderedList"/>
        <w:numPr>
          <w:ilvl w:val="0"/>
          <w:numId w:val="45"/>
        </w:numPr>
        <w:jc w:val="both"/>
        <w:rPr>
          <w:rStyle w:val="CrossRef"/>
          <w:rFonts w:eastAsiaTheme="majorEastAsia"/>
        </w:rPr>
      </w:pPr>
      <w:r w:rsidRPr="00A8141F">
        <w:rPr>
          <w:rStyle w:val="CrossRef"/>
        </w:rPr>
        <w:t xml:space="preserve">Announcements </w:t>
      </w:r>
    </w:p>
    <w:p w14:paraId="3EC571F2" w14:textId="77777777" w:rsidR="00E9411A" w:rsidRPr="006243CB" w:rsidRDefault="00E9411A" w:rsidP="006C3C3F">
      <w:pPr>
        <w:pStyle w:val="UnorderedList"/>
        <w:numPr>
          <w:ilvl w:val="0"/>
          <w:numId w:val="45"/>
        </w:numPr>
        <w:jc w:val="both"/>
        <w:rPr>
          <w:rStyle w:val="CrossRef"/>
          <w:rFonts w:eastAsiaTheme="majorEastAsia"/>
        </w:rPr>
      </w:pPr>
      <w:r>
        <w:rPr>
          <w:rStyle w:val="CrossRef"/>
        </w:rPr>
        <w:t>Authorized Person</w:t>
      </w:r>
    </w:p>
    <w:p w14:paraId="4ABE14FB" w14:textId="1F8AA6AA" w:rsidR="008F41B4" w:rsidRPr="00006410" w:rsidRDefault="00A8141F" w:rsidP="006C3C3F">
      <w:pPr>
        <w:pStyle w:val="UnorderedList"/>
        <w:numPr>
          <w:ilvl w:val="0"/>
          <w:numId w:val="45"/>
        </w:numPr>
        <w:jc w:val="both"/>
        <w:rPr>
          <w:rStyle w:val="CrossRef"/>
          <w:rFonts w:eastAsiaTheme="majorEastAsia"/>
        </w:rPr>
      </w:pPr>
      <w:r w:rsidRPr="00A8141F">
        <w:rPr>
          <w:rStyle w:val="CrossRef"/>
        </w:rPr>
        <w:t xml:space="preserve">County Clerks </w:t>
      </w:r>
    </w:p>
    <w:p w14:paraId="1831F66B" w14:textId="7DADEF2F" w:rsidR="00006410" w:rsidRPr="006243CB" w:rsidRDefault="00006410" w:rsidP="006C3C3F">
      <w:pPr>
        <w:pStyle w:val="UnorderedList"/>
        <w:numPr>
          <w:ilvl w:val="0"/>
          <w:numId w:val="45"/>
        </w:numPr>
        <w:jc w:val="both"/>
        <w:rPr>
          <w:rStyle w:val="CrossRef"/>
          <w:rFonts w:eastAsiaTheme="majorEastAsia"/>
        </w:rPr>
      </w:pPr>
      <w:r>
        <w:rPr>
          <w:rStyle w:val="CrossRef"/>
        </w:rPr>
        <w:t xml:space="preserve">Editable Timeline Steps </w:t>
      </w:r>
    </w:p>
    <w:p w14:paraId="7937BC5E" w14:textId="08953462" w:rsidR="008F41B4" w:rsidRPr="006243CB" w:rsidRDefault="00A8141F" w:rsidP="006C3C3F">
      <w:pPr>
        <w:pStyle w:val="UnorderedList"/>
        <w:numPr>
          <w:ilvl w:val="0"/>
          <w:numId w:val="45"/>
        </w:numPr>
        <w:jc w:val="both"/>
        <w:rPr>
          <w:rStyle w:val="CrossRef"/>
          <w:rFonts w:eastAsiaTheme="majorEastAsia"/>
        </w:rPr>
      </w:pPr>
      <w:r w:rsidRPr="00A8141F">
        <w:rPr>
          <w:rStyle w:val="CrossRef"/>
        </w:rPr>
        <w:t xml:space="preserve">Helpful Links </w:t>
      </w:r>
    </w:p>
    <w:p w14:paraId="6A426485" w14:textId="5F0736F7" w:rsidR="008F41B4" w:rsidRPr="006243CB" w:rsidRDefault="00A8141F" w:rsidP="006C3C3F">
      <w:pPr>
        <w:pStyle w:val="UnorderedList"/>
        <w:numPr>
          <w:ilvl w:val="0"/>
          <w:numId w:val="45"/>
        </w:numPr>
        <w:jc w:val="both"/>
        <w:rPr>
          <w:rStyle w:val="CrossRef"/>
          <w:rFonts w:eastAsiaTheme="majorEastAsia"/>
        </w:rPr>
      </w:pPr>
      <w:r w:rsidRPr="00A8141F">
        <w:rPr>
          <w:rStyle w:val="CrossRef"/>
        </w:rPr>
        <w:t xml:space="preserve">Investor </w:t>
      </w:r>
    </w:p>
    <w:p w14:paraId="1017449F" w14:textId="32D497BE" w:rsidR="008F41B4" w:rsidRPr="00006410" w:rsidRDefault="00A8141F" w:rsidP="006C3C3F">
      <w:pPr>
        <w:pStyle w:val="UnorderedList"/>
        <w:numPr>
          <w:ilvl w:val="0"/>
          <w:numId w:val="45"/>
        </w:numPr>
        <w:jc w:val="both"/>
        <w:rPr>
          <w:rStyle w:val="CrossRef"/>
          <w:rFonts w:eastAsiaTheme="majorEastAsia"/>
        </w:rPr>
      </w:pPr>
      <w:r w:rsidRPr="00A8141F">
        <w:rPr>
          <w:rStyle w:val="CrossRef"/>
        </w:rPr>
        <w:t xml:space="preserve">Lender </w:t>
      </w:r>
    </w:p>
    <w:p w14:paraId="0A756EE8" w14:textId="1A232F3B" w:rsidR="00006410" w:rsidRPr="006243CB" w:rsidRDefault="00006410" w:rsidP="006C3C3F">
      <w:pPr>
        <w:pStyle w:val="UnorderedList"/>
        <w:numPr>
          <w:ilvl w:val="0"/>
          <w:numId w:val="45"/>
        </w:numPr>
        <w:jc w:val="both"/>
        <w:rPr>
          <w:rStyle w:val="CrossRef"/>
          <w:rFonts w:eastAsiaTheme="majorEastAsia"/>
        </w:rPr>
      </w:pPr>
      <w:r>
        <w:rPr>
          <w:rStyle w:val="CrossRef"/>
        </w:rPr>
        <w:t xml:space="preserve">Lender Links </w:t>
      </w:r>
    </w:p>
    <w:p w14:paraId="37E366CC" w14:textId="43EDC854" w:rsidR="00691832" w:rsidRPr="005F7011" w:rsidRDefault="00691832" w:rsidP="006C3C3F">
      <w:pPr>
        <w:pStyle w:val="UnorderedList"/>
        <w:numPr>
          <w:ilvl w:val="0"/>
          <w:numId w:val="45"/>
        </w:numPr>
        <w:jc w:val="both"/>
        <w:rPr>
          <w:rStyle w:val="CrossRef"/>
          <w:rFonts w:eastAsiaTheme="majorEastAsia"/>
        </w:rPr>
      </w:pPr>
      <w:r>
        <w:rPr>
          <w:rStyle w:val="CrossRef"/>
          <w:rFonts w:eastAsiaTheme="majorEastAsia"/>
        </w:rPr>
        <w:t xml:space="preserve">Master Servicer Links </w:t>
      </w:r>
    </w:p>
    <w:p w14:paraId="67B0365D" w14:textId="142B0CF8" w:rsidR="008F41B4" w:rsidRPr="005F7011" w:rsidRDefault="00A8141F" w:rsidP="006C3C3F">
      <w:pPr>
        <w:pStyle w:val="UnorderedList"/>
        <w:numPr>
          <w:ilvl w:val="0"/>
          <w:numId w:val="45"/>
        </w:numPr>
        <w:jc w:val="both"/>
        <w:rPr>
          <w:rStyle w:val="CrossRef"/>
          <w:rFonts w:eastAsiaTheme="majorEastAsia"/>
        </w:rPr>
      </w:pPr>
      <w:r w:rsidRPr="00A8141F">
        <w:rPr>
          <w:rStyle w:val="CrossRef"/>
        </w:rPr>
        <w:t xml:space="preserve">Servicer </w:t>
      </w:r>
    </w:p>
    <w:p w14:paraId="4F6881F4" w14:textId="529D4063" w:rsidR="00691832" w:rsidRPr="006243CB" w:rsidRDefault="00691832" w:rsidP="006C3C3F">
      <w:pPr>
        <w:pStyle w:val="UnorderedList"/>
        <w:numPr>
          <w:ilvl w:val="0"/>
          <w:numId w:val="45"/>
        </w:numPr>
        <w:jc w:val="both"/>
        <w:rPr>
          <w:rStyle w:val="CrossRef"/>
          <w:rFonts w:eastAsiaTheme="majorEastAsia"/>
        </w:rPr>
      </w:pPr>
      <w:r>
        <w:rPr>
          <w:rStyle w:val="CrossRef"/>
        </w:rPr>
        <w:t xml:space="preserve">Master Servicer </w:t>
      </w:r>
    </w:p>
    <w:p w14:paraId="6E228D3C" w14:textId="75BBFBF0" w:rsidR="008F41B4" w:rsidRPr="006243CB" w:rsidRDefault="00A8141F" w:rsidP="006C3C3F">
      <w:pPr>
        <w:pStyle w:val="UnorderedList"/>
        <w:numPr>
          <w:ilvl w:val="0"/>
          <w:numId w:val="45"/>
        </w:numPr>
        <w:jc w:val="both"/>
        <w:rPr>
          <w:rStyle w:val="CrossRef"/>
          <w:rFonts w:eastAsiaTheme="majorEastAsia"/>
        </w:rPr>
      </w:pPr>
      <w:r w:rsidRPr="00A8141F">
        <w:rPr>
          <w:rStyle w:val="CrossRef"/>
        </w:rPr>
        <w:t xml:space="preserve">Petitioner </w:t>
      </w:r>
    </w:p>
    <w:p w14:paraId="3E9135E0" w14:textId="47BD2E8F" w:rsidR="008F41B4" w:rsidRPr="006243CB" w:rsidRDefault="00A8141F" w:rsidP="006C3C3F">
      <w:pPr>
        <w:pStyle w:val="UnorderedList"/>
        <w:numPr>
          <w:ilvl w:val="0"/>
          <w:numId w:val="45"/>
        </w:numPr>
        <w:jc w:val="both"/>
        <w:rPr>
          <w:rStyle w:val="CrossRef"/>
          <w:rFonts w:eastAsiaTheme="majorEastAsia"/>
        </w:rPr>
      </w:pPr>
      <w:r w:rsidRPr="00A8141F">
        <w:rPr>
          <w:rStyle w:val="CrossRef"/>
        </w:rPr>
        <w:t>Tax Authorit</w:t>
      </w:r>
      <w:r w:rsidR="00691832">
        <w:rPr>
          <w:rStyle w:val="CrossRef"/>
        </w:rPr>
        <w:t>y</w:t>
      </w:r>
      <w:r w:rsidRPr="00A8141F">
        <w:rPr>
          <w:rStyle w:val="CrossRef"/>
        </w:rPr>
        <w:t xml:space="preserve"> </w:t>
      </w:r>
    </w:p>
    <w:p w14:paraId="63CCAE9C" w14:textId="3FAFEDE7" w:rsidR="008F41B4" w:rsidRDefault="00A8141F" w:rsidP="006C3C3F">
      <w:pPr>
        <w:pStyle w:val="UnorderedList"/>
        <w:numPr>
          <w:ilvl w:val="0"/>
          <w:numId w:val="45"/>
        </w:numPr>
        <w:jc w:val="both"/>
        <w:rPr>
          <w:rStyle w:val="CrossRef"/>
        </w:rPr>
      </w:pPr>
      <w:r w:rsidRPr="00A8141F">
        <w:rPr>
          <w:rStyle w:val="CrossRef"/>
        </w:rPr>
        <w:t xml:space="preserve">Vendors </w:t>
      </w:r>
    </w:p>
    <w:p w14:paraId="1520F333" w14:textId="77777777" w:rsidR="00E9411A" w:rsidRDefault="00E9411A" w:rsidP="006C3C3F">
      <w:pPr>
        <w:pStyle w:val="UnorderedList"/>
        <w:numPr>
          <w:ilvl w:val="0"/>
          <w:numId w:val="45"/>
        </w:numPr>
        <w:jc w:val="both"/>
        <w:rPr>
          <w:rStyle w:val="CrossRef"/>
        </w:rPr>
      </w:pPr>
      <w:r>
        <w:rPr>
          <w:rStyle w:val="CrossRef"/>
        </w:rPr>
        <w:t xml:space="preserve">Claims Auto Delegation </w:t>
      </w:r>
    </w:p>
    <w:p w14:paraId="69B0CBB1" w14:textId="3EC741A8" w:rsidR="004A6587" w:rsidRPr="006243CB" w:rsidRDefault="004A6587" w:rsidP="006C3C3F">
      <w:pPr>
        <w:pStyle w:val="UnorderedList"/>
        <w:numPr>
          <w:ilvl w:val="0"/>
          <w:numId w:val="45"/>
        </w:numPr>
        <w:jc w:val="both"/>
        <w:rPr>
          <w:rStyle w:val="CrossRef"/>
        </w:rPr>
      </w:pPr>
      <w:r>
        <w:rPr>
          <w:rStyle w:val="CrossRef"/>
        </w:rPr>
        <w:t xml:space="preserve">Bulk Vendor Upload </w:t>
      </w:r>
    </w:p>
    <w:p w14:paraId="3E538784" w14:textId="294B8215" w:rsidR="008F41B4" w:rsidRDefault="008F41B4" w:rsidP="000D2CC0">
      <w:pPr>
        <w:pStyle w:val="Heading2"/>
      </w:pPr>
      <w:bookmarkStart w:id="5356" w:name="_Toc314055160"/>
      <w:bookmarkStart w:id="5357" w:name="_Ref314672640"/>
      <w:bookmarkStart w:id="5358" w:name="_Toc315383755"/>
      <w:bookmarkStart w:id="5359" w:name="_Ref315611851"/>
      <w:bookmarkStart w:id="5360" w:name="_Toc315634091"/>
      <w:bookmarkStart w:id="5361" w:name="_Toc11335036"/>
      <w:bookmarkStart w:id="5362" w:name="_Toc74052275"/>
      <w:bookmarkStart w:id="5363" w:name="_Toc90643659"/>
      <w:bookmarkStart w:id="5364" w:name="_Toc230163626"/>
      <w:r>
        <w:t>Admin Functions Overview</w:t>
      </w:r>
      <w:bookmarkEnd w:id="5356"/>
      <w:bookmarkEnd w:id="5357"/>
      <w:bookmarkEnd w:id="5358"/>
      <w:bookmarkEnd w:id="5359"/>
      <w:bookmarkEnd w:id="5360"/>
      <w:bookmarkEnd w:id="5361"/>
      <w:bookmarkEnd w:id="5362"/>
      <w:bookmarkEnd w:id="5363"/>
      <w:bookmarkEnd w:id="5364"/>
    </w:p>
    <w:p w14:paraId="25829B90" w14:textId="5C46BE09" w:rsidR="008F41B4" w:rsidRPr="00CF03CD" w:rsidRDefault="008F41B4" w:rsidP="001879BA">
      <w:pPr>
        <w:pStyle w:val="BodyText"/>
      </w:pPr>
      <w:r>
        <w:t>Admin allows authorized users to manage certain functions in the system. These functions will be explained in detail in this section. This tab will be limited to a small number of HUD users.</w:t>
      </w:r>
    </w:p>
    <w:p w14:paraId="47C92E87" w14:textId="3712B26D" w:rsidR="00707052" w:rsidRDefault="008F41B4" w:rsidP="00334C09">
      <w:pPr>
        <w:pStyle w:val="BodyText"/>
      </w:pPr>
      <w:r w:rsidRPr="006243CB">
        <w:rPr>
          <w:b/>
        </w:rPr>
        <w:t>Admin</w:t>
      </w:r>
      <w:r>
        <w:t xml:space="preserve"> enables authorized users to manage the functions listed below:</w:t>
      </w:r>
    </w:p>
    <w:tbl>
      <w:tblPr>
        <w:tblStyle w:val="TableGrid"/>
        <w:tblW w:w="0" w:type="auto"/>
        <w:tblInd w:w="108" w:type="dxa"/>
        <w:tblLook w:val="04A0" w:firstRow="1" w:lastRow="0" w:firstColumn="1" w:lastColumn="0" w:noHBand="0" w:noVBand="1"/>
      </w:tblPr>
      <w:tblGrid>
        <w:gridCol w:w="2272"/>
        <w:gridCol w:w="6455"/>
      </w:tblGrid>
      <w:tr w:rsidR="008F41B4" w:rsidRPr="001E4FCD" w14:paraId="76CD348B" w14:textId="77777777" w:rsidTr="00334C09">
        <w:trPr>
          <w:trHeight w:val="211"/>
          <w:tblHeader/>
        </w:trPr>
        <w:tc>
          <w:tcPr>
            <w:tcW w:w="2272" w:type="dxa"/>
            <w:shd w:val="clear" w:color="auto" w:fill="B8CCE4" w:themeFill="accent1" w:themeFillTint="66"/>
          </w:tcPr>
          <w:p w14:paraId="65E78E8F" w14:textId="77777777" w:rsidR="008F41B4" w:rsidRPr="001E4FCD" w:rsidRDefault="008F41B4" w:rsidP="000E443B">
            <w:pPr>
              <w:pStyle w:val="Tableheader"/>
              <w:rPr>
                <w:sz w:val="22"/>
                <w:szCs w:val="22"/>
              </w:rPr>
            </w:pPr>
            <w:r>
              <w:t>Function</w:t>
            </w:r>
          </w:p>
        </w:tc>
        <w:tc>
          <w:tcPr>
            <w:tcW w:w="6455" w:type="dxa"/>
            <w:shd w:val="clear" w:color="auto" w:fill="B8CCE4" w:themeFill="accent1" w:themeFillTint="66"/>
          </w:tcPr>
          <w:p w14:paraId="7F54E474" w14:textId="77777777" w:rsidR="008F41B4" w:rsidRPr="001E4FCD" w:rsidRDefault="008F41B4" w:rsidP="000E443B">
            <w:pPr>
              <w:pStyle w:val="Tableheader"/>
              <w:rPr>
                <w:sz w:val="22"/>
                <w:szCs w:val="22"/>
              </w:rPr>
            </w:pPr>
            <w:r>
              <w:t>Description</w:t>
            </w:r>
          </w:p>
        </w:tc>
      </w:tr>
      <w:tr w:rsidR="008F41B4" w:rsidRPr="001E4FCD" w14:paraId="044DD038" w14:textId="77777777" w:rsidTr="00334C09">
        <w:trPr>
          <w:trHeight w:val="542"/>
          <w:tblHeader/>
        </w:trPr>
        <w:tc>
          <w:tcPr>
            <w:tcW w:w="2272" w:type="dxa"/>
          </w:tcPr>
          <w:p w14:paraId="3965A2D2" w14:textId="77777777" w:rsidR="008F41B4" w:rsidRPr="001E4FCD" w:rsidRDefault="008F41B4" w:rsidP="00B34BB0">
            <w:pPr>
              <w:pStyle w:val="TableColumnSubheading"/>
              <w:rPr>
                <w:sz w:val="22"/>
                <w:szCs w:val="22"/>
              </w:rPr>
            </w:pPr>
            <w:bookmarkStart w:id="5365" w:name="_Toc314055161"/>
            <w:r w:rsidRPr="001E4FCD">
              <w:t>Alerts</w:t>
            </w:r>
          </w:p>
        </w:tc>
        <w:tc>
          <w:tcPr>
            <w:tcW w:w="6455" w:type="dxa"/>
          </w:tcPr>
          <w:p w14:paraId="0B24228A" w14:textId="77777777" w:rsidR="008F41B4" w:rsidRPr="001E4FCD" w:rsidRDefault="008F41B4" w:rsidP="00F874DE">
            <w:pPr>
              <w:pStyle w:val="TableText"/>
              <w:jc w:val="both"/>
              <w:rPr>
                <w:sz w:val="22"/>
              </w:rPr>
            </w:pPr>
            <w:r>
              <w:t>Add</w:t>
            </w:r>
            <w:r w:rsidRPr="001E4FCD">
              <w:t xml:space="preserve"> new manual alerts, edit or inactivate an existing alert.  These alerts are displayed on the alerts screen. </w:t>
            </w:r>
          </w:p>
        </w:tc>
      </w:tr>
      <w:tr w:rsidR="008F41B4" w:rsidRPr="001E4FCD" w14:paraId="22D1ED69" w14:textId="77777777" w:rsidTr="00334C09">
        <w:trPr>
          <w:trHeight w:val="767"/>
          <w:tblHeader/>
        </w:trPr>
        <w:tc>
          <w:tcPr>
            <w:tcW w:w="2272" w:type="dxa"/>
          </w:tcPr>
          <w:p w14:paraId="38399DC8" w14:textId="77777777" w:rsidR="008F41B4" w:rsidRPr="001E4FCD" w:rsidRDefault="008F41B4" w:rsidP="00B34BB0">
            <w:pPr>
              <w:pStyle w:val="TableColumnSubheading"/>
              <w:rPr>
                <w:sz w:val="22"/>
                <w:szCs w:val="22"/>
              </w:rPr>
            </w:pPr>
            <w:r w:rsidRPr="001E4FCD">
              <w:t>Announcements</w:t>
            </w:r>
          </w:p>
        </w:tc>
        <w:tc>
          <w:tcPr>
            <w:tcW w:w="6455" w:type="dxa"/>
          </w:tcPr>
          <w:p w14:paraId="1566C64B" w14:textId="4438FA31" w:rsidR="008F41B4" w:rsidRPr="001E4FCD" w:rsidRDefault="008F41B4" w:rsidP="00F874DE">
            <w:pPr>
              <w:pStyle w:val="TableText"/>
              <w:jc w:val="both"/>
              <w:rPr>
                <w:sz w:val="22"/>
              </w:rPr>
            </w:pPr>
            <w:r>
              <w:t>A</w:t>
            </w:r>
            <w:r w:rsidRPr="001E4FCD">
              <w:t>dd new announcements, edit or inactivate an existing announcement related to HUD and its reverse mortgage program. The announcements are d</w:t>
            </w:r>
            <w:r>
              <w:t xml:space="preserve">isplayed on the </w:t>
            </w:r>
            <w:r w:rsidR="00FC3979">
              <w:t>S</w:t>
            </w:r>
            <w:r w:rsidR="007E55A2">
              <w:t xml:space="preserve">ervicing </w:t>
            </w:r>
            <w:r w:rsidR="00FC3979">
              <w:t>M</w:t>
            </w:r>
            <w:r w:rsidR="007E55A2">
              <w:t>odule</w:t>
            </w:r>
            <w:r w:rsidRPr="001E4FCD">
              <w:t xml:space="preserve"> home page under the Announcements section.</w:t>
            </w:r>
          </w:p>
        </w:tc>
      </w:tr>
      <w:tr w:rsidR="008F41B4" w:rsidRPr="001E4FCD" w14:paraId="3F2F84F5" w14:textId="77777777" w:rsidTr="00334C09">
        <w:trPr>
          <w:trHeight w:val="754"/>
          <w:tblHeader/>
        </w:trPr>
        <w:tc>
          <w:tcPr>
            <w:tcW w:w="2272" w:type="dxa"/>
          </w:tcPr>
          <w:p w14:paraId="6A8D9787" w14:textId="77777777" w:rsidR="008F41B4" w:rsidRPr="001E4FCD" w:rsidRDefault="008F41B4" w:rsidP="00B34BB0">
            <w:pPr>
              <w:pStyle w:val="TableColumnSubheading"/>
              <w:rPr>
                <w:sz w:val="22"/>
                <w:szCs w:val="22"/>
              </w:rPr>
            </w:pPr>
            <w:r w:rsidRPr="001E4FCD">
              <w:t xml:space="preserve">Helpful links </w:t>
            </w:r>
          </w:p>
        </w:tc>
        <w:tc>
          <w:tcPr>
            <w:tcW w:w="6455" w:type="dxa"/>
          </w:tcPr>
          <w:p w14:paraId="54FB13B2" w14:textId="38EA32C4" w:rsidR="008F41B4" w:rsidRPr="001E4FCD" w:rsidRDefault="008F41B4" w:rsidP="000730AC">
            <w:pPr>
              <w:pStyle w:val="TableText"/>
              <w:jc w:val="both"/>
              <w:rPr>
                <w:sz w:val="22"/>
              </w:rPr>
            </w:pPr>
            <w:r>
              <w:t>A</w:t>
            </w:r>
            <w:r w:rsidRPr="001E4FCD">
              <w:t>dd new links, edit or inactivate an existing link related to HUD and its reverse mortgage program. The links are dis</w:t>
            </w:r>
            <w:r>
              <w:t xml:space="preserve">played on the </w:t>
            </w:r>
            <w:r w:rsidR="00FC3979">
              <w:t>S</w:t>
            </w:r>
            <w:r w:rsidR="007E55A2">
              <w:t xml:space="preserve">ervicing </w:t>
            </w:r>
            <w:r w:rsidR="00FC3979">
              <w:t>M</w:t>
            </w:r>
            <w:r w:rsidR="007E55A2">
              <w:t>odule</w:t>
            </w:r>
            <w:r>
              <w:t xml:space="preserve"> </w:t>
            </w:r>
            <w:r w:rsidRPr="001E4FCD">
              <w:t>home page under Helpful Links section</w:t>
            </w:r>
            <w:r w:rsidR="000730AC">
              <w:t>,</w:t>
            </w:r>
            <w:r w:rsidRPr="001E4FCD">
              <w:t xml:space="preserve"> </w:t>
            </w:r>
            <w:r w:rsidR="002E6B19">
              <w:t>displayed</w:t>
            </w:r>
            <w:r w:rsidRPr="001E4FCD">
              <w:t xml:space="preserve"> on the HERMIT home page</w:t>
            </w:r>
            <w:r w:rsidR="000730AC">
              <w:t>.</w:t>
            </w:r>
          </w:p>
        </w:tc>
      </w:tr>
      <w:tr w:rsidR="008F41B4" w:rsidRPr="001E4FCD" w14:paraId="06454B6A" w14:textId="77777777" w:rsidTr="00334C09">
        <w:trPr>
          <w:trHeight w:val="2337"/>
          <w:tblHeader/>
        </w:trPr>
        <w:tc>
          <w:tcPr>
            <w:tcW w:w="2272" w:type="dxa"/>
          </w:tcPr>
          <w:p w14:paraId="1D0C770F" w14:textId="77777777" w:rsidR="008F41B4" w:rsidRPr="001E4FCD" w:rsidRDefault="008F41B4" w:rsidP="00B34BB0">
            <w:pPr>
              <w:pStyle w:val="TableColumnSubheading"/>
              <w:rPr>
                <w:sz w:val="22"/>
                <w:szCs w:val="22"/>
              </w:rPr>
            </w:pPr>
            <w:r w:rsidRPr="001E4FCD">
              <w:t>Update Business partners</w:t>
            </w:r>
          </w:p>
        </w:tc>
        <w:tc>
          <w:tcPr>
            <w:tcW w:w="6455" w:type="dxa"/>
          </w:tcPr>
          <w:p w14:paraId="02403BF1" w14:textId="0878558E" w:rsidR="008F41B4" w:rsidRDefault="008F41B4" w:rsidP="00F874DE">
            <w:pPr>
              <w:pStyle w:val="TableText"/>
              <w:jc w:val="both"/>
              <w:rPr>
                <w:sz w:val="22"/>
              </w:rPr>
            </w:pPr>
            <w:r>
              <w:t>A</w:t>
            </w:r>
            <w:r w:rsidRPr="001E4FCD">
              <w:t xml:space="preserve">dd, edit or inactivate HUD Business Partner related to </w:t>
            </w:r>
            <w:r w:rsidR="00417612">
              <w:rPr>
                <w:rFonts w:eastAsia="Times New Roman"/>
                <w:bCs/>
                <w:noProof/>
                <w:color w:val="000000" w:themeColor="text1"/>
              </w:rPr>
              <w:t>HECM loan</w:t>
            </w:r>
            <w:r w:rsidRPr="001E4FCD">
              <w:t xml:space="preserve"> processing</w:t>
            </w:r>
            <w:r>
              <w:t>:</w:t>
            </w:r>
          </w:p>
          <w:p w14:paraId="7207C515" w14:textId="77777777" w:rsidR="00691832" w:rsidRDefault="00691832" w:rsidP="00855706">
            <w:pPr>
              <w:pStyle w:val="UnorderedList"/>
            </w:pPr>
            <w:r>
              <w:t>County Clerks</w:t>
            </w:r>
          </w:p>
          <w:p w14:paraId="75483695" w14:textId="145A94B6" w:rsidR="008F41B4" w:rsidRDefault="008F41B4" w:rsidP="00855706">
            <w:pPr>
              <w:pStyle w:val="UnorderedList"/>
            </w:pPr>
            <w:r w:rsidRPr="001E4FCD">
              <w:t xml:space="preserve">Investors </w:t>
            </w:r>
          </w:p>
          <w:p w14:paraId="6E62EE82" w14:textId="77777777" w:rsidR="008F41B4" w:rsidRDefault="008F41B4" w:rsidP="00855706">
            <w:pPr>
              <w:pStyle w:val="UnorderedList"/>
            </w:pPr>
            <w:r w:rsidRPr="001E4FCD">
              <w:t>Lenders</w:t>
            </w:r>
          </w:p>
          <w:p w14:paraId="6464F613" w14:textId="14CAFE70" w:rsidR="008F41B4" w:rsidRDefault="008F41B4" w:rsidP="00855706">
            <w:pPr>
              <w:pStyle w:val="UnorderedList"/>
            </w:pPr>
            <w:r w:rsidRPr="001E4FCD">
              <w:t>Servicer</w:t>
            </w:r>
            <w:r>
              <w:t>s</w:t>
            </w:r>
          </w:p>
          <w:p w14:paraId="4A8FC396" w14:textId="293D1B6B" w:rsidR="00691832" w:rsidRDefault="00691832" w:rsidP="00855706">
            <w:pPr>
              <w:pStyle w:val="UnorderedList"/>
            </w:pPr>
            <w:r>
              <w:t>Master Servicers</w:t>
            </w:r>
          </w:p>
          <w:p w14:paraId="104112B1" w14:textId="77777777" w:rsidR="008F41B4" w:rsidRDefault="008F41B4" w:rsidP="00855706">
            <w:pPr>
              <w:pStyle w:val="UnorderedList"/>
            </w:pPr>
            <w:r w:rsidRPr="001E4FCD">
              <w:t>Petitioner</w:t>
            </w:r>
            <w:r>
              <w:t>s</w:t>
            </w:r>
          </w:p>
          <w:p w14:paraId="2B76D756" w14:textId="77777777" w:rsidR="008F41B4" w:rsidRDefault="008F41B4" w:rsidP="00855706">
            <w:pPr>
              <w:pStyle w:val="UnorderedList"/>
            </w:pPr>
            <w:r w:rsidRPr="001E4FCD">
              <w:t xml:space="preserve">Tax Authority </w:t>
            </w:r>
          </w:p>
          <w:p w14:paraId="092FB937" w14:textId="77777777" w:rsidR="008F41B4" w:rsidRDefault="008F41B4" w:rsidP="00855706">
            <w:pPr>
              <w:pStyle w:val="UnorderedList"/>
            </w:pPr>
            <w:r w:rsidRPr="001E4FCD">
              <w:t>Vendor</w:t>
            </w:r>
            <w:r>
              <w:t>s</w:t>
            </w:r>
          </w:p>
          <w:p w14:paraId="06E12496" w14:textId="349D2350" w:rsidR="008F41B4" w:rsidRPr="001E4FCD" w:rsidRDefault="008F41B4" w:rsidP="00260B2B">
            <w:pPr>
              <w:pStyle w:val="UnorderedList"/>
              <w:numPr>
                <w:ilvl w:val="0"/>
                <w:numId w:val="0"/>
              </w:numPr>
              <w:ind w:left="360"/>
            </w:pPr>
          </w:p>
        </w:tc>
      </w:tr>
      <w:tr w:rsidR="00691832" w:rsidRPr="001E4FCD" w14:paraId="7D2358BD" w14:textId="77777777" w:rsidTr="00334C09">
        <w:trPr>
          <w:trHeight w:val="566"/>
          <w:tblHeader/>
        </w:trPr>
        <w:tc>
          <w:tcPr>
            <w:tcW w:w="2272" w:type="dxa"/>
          </w:tcPr>
          <w:p w14:paraId="1E81A3AD" w14:textId="4D410409" w:rsidR="00691832" w:rsidRPr="001E4FCD" w:rsidRDefault="00691832" w:rsidP="00B34BB0">
            <w:pPr>
              <w:pStyle w:val="TableColumnSubheading"/>
            </w:pPr>
            <w:r>
              <w:t>Claims</w:t>
            </w:r>
          </w:p>
        </w:tc>
        <w:tc>
          <w:tcPr>
            <w:tcW w:w="6455" w:type="dxa"/>
          </w:tcPr>
          <w:p w14:paraId="03B7FD24" w14:textId="1727C6DB" w:rsidR="00691832" w:rsidRDefault="00691832" w:rsidP="00691832">
            <w:pPr>
              <w:pStyle w:val="TableText"/>
              <w:jc w:val="both"/>
              <w:rPr>
                <w:sz w:val="22"/>
              </w:rPr>
            </w:pPr>
            <w:r>
              <w:t>Manage claims auto functionality:</w:t>
            </w:r>
          </w:p>
          <w:p w14:paraId="0E5D2266" w14:textId="32AECFAB" w:rsidR="00691832" w:rsidRDefault="00691832" w:rsidP="00691832">
            <w:pPr>
              <w:pStyle w:val="UnorderedList"/>
            </w:pPr>
            <w:r>
              <w:t>Claims Auto Approval Rules</w:t>
            </w:r>
          </w:p>
          <w:p w14:paraId="6E70EC3A" w14:textId="67D730AA" w:rsidR="00691832" w:rsidRDefault="00691832" w:rsidP="00260B2B">
            <w:pPr>
              <w:pStyle w:val="UnorderedList"/>
            </w:pPr>
            <w:r>
              <w:t>Claims Auto Delegation</w:t>
            </w:r>
          </w:p>
        </w:tc>
      </w:tr>
    </w:tbl>
    <w:p w14:paraId="2B6AC879" w14:textId="5B653DC5" w:rsidR="008F41B4" w:rsidRDefault="008F41B4" w:rsidP="000730AC">
      <w:pPr>
        <w:pStyle w:val="TableCaption"/>
        <w:spacing w:before="240"/>
      </w:pPr>
      <w:bookmarkStart w:id="5366" w:name="_Toc315383890"/>
      <w:bookmarkStart w:id="5367" w:name="_Toc90643823"/>
      <w:bookmarkStart w:id="5368" w:name="_Toc230163815"/>
      <w:r>
        <w:t xml:space="preserve">Table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711F5D">
        <w:noBreakHyphen/>
      </w:r>
      <w:r w:rsidR="00764635">
        <w:rPr>
          <w:noProof/>
        </w:rPr>
        <w:fldChar w:fldCharType="begin"/>
      </w:r>
      <w:r w:rsidR="00764635">
        <w:rPr>
          <w:noProof/>
        </w:rPr>
        <w:instrText xml:space="preserve"> SEQ Table \* ARABIC \s 1 </w:instrText>
      </w:r>
      <w:r w:rsidR="00764635">
        <w:rPr>
          <w:noProof/>
        </w:rPr>
        <w:fldChar w:fldCharType="separate"/>
      </w:r>
      <w:r w:rsidR="00942841">
        <w:rPr>
          <w:noProof/>
        </w:rPr>
        <w:t>1</w:t>
      </w:r>
      <w:r w:rsidR="00764635">
        <w:rPr>
          <w:noProof/>
        </w:rPr>
        <w:fldChar w:fldCharType="end"/>
      </w:r>
      <w:r>
        <w:t>: Admin Functions</w:t>
      </w:r>
      <w:bookmarkEnd w:id="5366"/>
      <w:bookmarkEnd w:id="5367"/>
      <w:bookmarkEnd w:id="5368"/>
    </w:p>
    <w:p w14:paraId="3008BEFE" w14:textId="4C3E6783" w:rsidR="008F41B4" w:rsidRDefault="008F41B4" w:rsidP="000D2CC0">
      <w:pPr>
        <w:pStyle w:val="Heading2"/>
        <w:tabs>
          <w:tab w:val="clear" w:pos="1080"/>
        </w:tabs>
        <w:ind w:hanging="1080"/>
        <w:jc w:val="both"/>
      </w:pPr>
      <w:bookmarkStart w:id="5369" w:name="_Ref314672646"/>
      <w:bookmarkStart w:id="5370" w:name="_Toc315383756"/>
      <w:bookmarkStart w:id="5371" w:name="_Ref315611853"/>
      <w:bookmarkStart w:id="5372" w:name="_Toc315634092"/>
      <w:bookmarkStart w:id="5373" w:name="_Toc11335037"/>
      <w:bookmarkStart w:id="5374" w:name="_Toc74052276"/>
      <w:bookmarkStart w:id="5375" w:name="_Toc90643660"/>
      <w:bookmarkStart w:id="5376" w:name="_Toc230163627"/>
      <w:r>
        <w:t>Common Functionality</w:t>
      </w:r>
      <w:bookmarkEnd w:id="5365"/>
      <w:bookmarkEnd w:id="5369"/>
      <w:bookmarkEnd w:id="5370"/>
      <w:bookmarkEnd w:id="5371"/>
      <w:bookmarkEnd w:id="5372"/>
      <w:bookmarkEnd w:id="5373"/>
      <w:bookmarkEnd w:id="5374"/>
      <w:bookmarkEnd w:id="5375"/>
      <w:bookmarkEnd w:id="5376"/>
    </w:p>
    <w:p w14:paraId="5A93F2A9" w14:textId="77777777" w:rsidR="008F41B4" w:rsidRDefault="008F41B4" w:rsidP="001879BA">
      <w:pPr>
        <w:pStyle w:val="BodyText"/>
      </w:pPr>
      <w:r>
        <w:t xml:space="preserve">Most maintenance tasks are performed in general the same way as described below. </w:t>
      </w:r>
    </w:p>
    <w:p w14:paraId="78D115CF" w14:textId="4E2BD5F3" w:rsidR="008F41B4" w:rsidRPr="007C35BF" w:rsidRDefault="008F41B4" w:rsidP="006C3C3F">
      <w:pPr>
        <w:pStyle w:val="OrderedList"/>
        <w:numPr>
          <w:ilvl w:val="0"/>
          <w:numId w:val="46"/>
        </w:numPr>
        <w:spacing w:before="0"/>
        <w:ind w:left="1440"/>
        <w:jc w:val="both"/>
      </w:pPr>
      <w:r>
        <w:t>After logging into the system, c</w:t>
      </w:r>
      <w:r w:rsidRPr="007C35BF">
        <w:t xml:space="preserve">lick </w:t>
      </w:r>
      <w:r w:rsidRPr="00543233">
        <w:rPr>
          <w:b/>
        </w:rPr>
        <w:t>Admin</w:t>
      </w:r>
      <w:r w:rsidRPr="007C35BF">
        <w:t xml:space="preserve"> </w:t>
      </w:r>
      <w:r w:rsidR="00BC4915">
        <w:t>from the Left Menu</w:t>
      </w:r>
      <w:r>
        <w:t>.</w:t>
      </w:r>
    </w:p>
    <w:p w14:paraId="083E8CEE" w14:textId="77777777" w:rsidR="008F41B4" w:rsidRDefault="008F41B4" w:rsidP="00322755">
      <w:pPr>
        <w:pStyle w:val="OrderedList"/>
        <w:numPr>
          <w:ilvl w:val="0"/>
          <w:numId w:val="32"/>
        </w:numPr>
        <w:ind w:left="1440"/>
        <w:jc w:val="both"/>
        <w:rPr>
          <w:lang w:bidi="ar-SA"/>
        </w:rPr>
      </w:pPr>
      <w:r w:rsidRPr="007C35BF">
        <w:t xml:space="preserve">From the navigation bar on the left, </w:t>
      </w:r>
      <w:r>
        <w:t>select a task and a</w:t>
      </w:r>
      <w:r>
        <w:rPr>
          <w:lang w:bidi="ar-SA"/>
        </w:rPr>
        <w:t xml:space="preserve"> table will be displayed with the type of admin task you selected. </w:t>
      </w:r>
    </w:p>
    <w:p w14:paraId="62B13B22" w14:textId="6008359E" w:rsidR="008F41B4" w:rsidRDefault="008F41B4" w:rsidP="001879BA">
      <w:pPr>
        <w:pStyle w:val="BodyText"/>
      </w:pPr>
      <w:r>
        <w:t>You can now:</w:t>
      </w:r>
    </w:p>
    <w:p w14:paraId="44367BCA" w14:textId="07906928" w:rsidR="008F41B4" w:rsidRPr="00AF3AFF" w:rsidRDefault="008F41B4" w:rsidP="00AF3AFF">
      <w:pPr>
        <w:pStyle w:val="UnorderedList"/>
      </w:pPr>
      <w:r w:rsidRPr="00AF3AFF">
        <w:t>Restrict your search by applying various filters. (The criteria vary and are discussed below</w:t>
      </w:r>
      <w:r w:rsidR="00721586" w:rsidRPr="00AF3AFF">
        <w:t>).</w:t>
      </w:r>
      <w:r w:rsidRPr="00AF3AFF">
        <w:t xml:space="preserve"> </w:t>
      </w:r>
    </w:p>
    <w:p w14:paraId="7937D88F" w14:textId="77777777" w:rsidR="008F41B4" w:rsidRPr="00AF3AFF" w:rsidRDefault="008F41B4" w:rsidP="00AF3AFF">
      <w:pPr>
        <w:pStyle w:val="UnorderedList"/>
      </w:pPr>
      <w:r w:rsidRPr="00AF3AFF">
        <w:t>Export the search results to Excel (except Lender Links)</w:t>
      </w:r>
    </w:p>
    <w:p w14:paraId="6E7BE088" w14:textId="77777777" w:rsidR="008F41B4" w:rsidRPr="00AF3AFF" w:rsidRDefault="008F41B4" w:rsidP="00AF3AFF">
      <w:pPr>
        <w:pStyle w:val="UnorderedList"/>
      </w:pPr>
      <w:r w:rsidRPr="00AF3AFF">
        <w:t xml:space="preserve">Sort the search results by a column </w:t>
      </w:r>
    </w:p>
    <w:p w14:paraId="2161A18B" w14:textId="115B4AFB" w:rsidR="002616CC" w:rsidRDefault="008F41B4" w:rsidP="00AF3AFF">
      <w:pPr>
        <w:pStyle w:val="UnorderedList"/>
      </w:pPr>
      <w:r w:rsidRPr="00AF3AFF">
        <w:t>Create a new record (except Lender Links)</w:t>
      </w:r>
    </w:p>
    <w:p w14:paraId="765839ED" w14:textId="77777777" w:rsidR="002616CC" w:rsidRDefault="002616CC">
      <w:pPr>
        <w:rPr>
          <w:rFonts w:ascii="Cambria" w:eastAsia="Times New Roman" w:hAnsi="Cambria"/>
          <w:lang w:bidi="en-US"/>
        </w:rPr>
      </w:pPr>
      <w:r>
        <w:br w:type="page"/>
      </w:r>
    </w:p>
    <w:p w14:paraId="397F06C5" w14:textId="77777777" w:rsidR="008F41B4" w:rsidRDefault="008F41B4" w:rsidP="006C3CCC">
      <w:pPr>
        <w:pStyle w:val="Heading3"/>
        <w:ind w:left="1080" w:hanging="1080"/>
        <w:jc w:val="both"/>
      </w:pPr>
      <w:bookmarkStart w:id="5377" w:name="_Toc314055162"/>
      <w:bookmarkStart w:id="5378" w:name="_Toc315383757"/>
      <w:bookmarkStart w:id="5379" w:name="_Toc315634093"/>
      <w:bookmarkStart w:id="5380" w:name="_Toc11335038"/>
      <w:bookmarkStart w:id="5381" w:name="_Toc74052277"/>
      <w:bookmarkStart w:id="5382" w:name="_Toc90643661"/>
      <w:bookmarkStart w:id="5383" w:name="_Toc230163628"/>
      <w:r>
        <w:t>Restricting a Search (General Instructions)</w:t>
      </w:r>
      <w:bookmarkEnd w:id="5377"/>
      <w:bookmarkEnd w:id="5378"/>
      <w:bookmarkEnd w:id="5379"/>
      <w:bookmarkEnd w:id="5380"/>
      <w:bookmarkEnd w:id="5381"/>
      <w:bookmarkEnd w:id="5382"/>
      <w:bookmarkEnd w:id="5383"/>
    </w:p>
    <w:p w14:paraId="59339306" w14:textId="77777777" w:rsidR="008F41B4" w:rsidRDefault="008F41B4" w:rsidP="001879BA">
      <w:pPr>
        <w:pStyle w:val="BodyText"/>
      </w:pPr>
      <w:r>
        <w:t xml:space="preserve">Various search filters are associated with each type of task. </w:t>
      </w:r>
    </w:p>
    <w:p w14:paraId="2A9C36C1" w14:textId="77777777" w:rsidR="008F41B4" w:rsidRDefault="008F41B4" w:rsidP="001879BA">
      <w:pPr>
        <w:pStyle w:val="BodyText"/>
      </w:pPr>
      <w:r>
        <w:t>To restrict (filter) your search results:</w:t>
      </w:r>
    </w:p>
    <w:p w14:paraId="45ED6154" w14:textId="77777777" w:rsidR="008F41B4" w:rsidRPr="007C35BF" w:rsidRDefault="008F41B4" w:rsidP="006C3C3F">
      <w:pPr>
        <w:pStyle w:val="OrderedList"/>
        <w:numPr>
          <w:ilvl w:val="0"/>
          <w:numId w:val="353"/>
        </w:numPr>
        <w:jc w:val="both"/>
      </w:pPr>
      <w:r w:rsidRPr="007C35BF">
        <w:t>Complete one of more of the fields at the top of the screen.</w:t>
      </w:r>
    </w:p>
    <w:p w14:paraId="3EBBBDD7" w14:textId="77777777" w:rsidR="008F41B4" w:rsidRPr="007C35BF" w:rsidRDefault="008F41B4" w:rsidP="006C3C3F">
      <w:pPr>
        <w:pStyle w:val="OrderedList"/>
        <w:numPr>
          <w:ilvl w:val="0"/>
          <w:numId w:val="353"/>
        </w:numPr>
        <w:jc w:val="both"/>
      </w:pPr>
      <w:r w:rsidRPr="007C35BF">
        <w:t xml:space="preserve">Click </w:t>
      </w:r>
      <w:r w:rsidRPr="00560045">
        <w:rPr>
          <w:b/>
        </w:rPr>
        <w:t>Filter</w:t>
      </w:r>
      <w:r w:rsidRPr="007C35BF">
        <w:t>.</w:t>
      </w:r>
    </w:p>
    <w:p w14:paraId="436EB147" w14:textId="77777777" w:rsidR="008F41B4" w:rsidRDefault="008F41B4" w:rsidP="00785AAB">
      <w:pPr>
        <w:pStyle w:val="Heading3"/>
        <w:ind w:left="1080" w:hanging="1080"/>
        <w:jc w:val="both"/>
      </w:pPr>
      <w:bookmarkStart w:id="5384" w:name="_Toc314055163"/>
      <w:bookmarkStart w:id="5385" w:name="_Toc315383758"/>
      <w:bookmarkStart w:id="5386" w:name="_Toc315634094"/>
      <w:bookmarkStart w:id="5387" w:name="_Toc11335039"/>
      <w:bookmarkStart w:id="5388" w:name="_Toc74052278"/>
      <w:bookmarkStart w:id="5389" w:name="_Toc90643662"/>
      <w:bookmarkStart w:id="5390" w:name="_Toc230163629"/>
      <w:r>
        <w:t>Sorting the Search Results by Column (General Instructions)</w:t>
      </w:r>
      <w:bookmarkEnd w:id="5384"/>
      <w:bookmarkEnd w:id="5385"/>
      <w:bookmarkEnd w:id="5386"/>
      <w:bookmarkEnd w:id="5387"/>
      <w:bookmarkEnd w:id="5388"/>
      <w:bookmarkEnd w:id="5389"/>
      <w:bookmarkEnd w:id="5390"/>
    </w:p>
    <w:p w14:paraId="0893D846" w14:textId="77777777" w:rsidR="008F41B4" w:rsidRDefault="008F41B4" w:rsidP="001879BA">
      <w:pPr>
        <w:pStyle w:val="BodyText"/>
      </w:pPr>
      <w:r>
        <w:t>You can sort the table for any task by clicking on the column header.</w:t>
      </w:r>
    </w:p>
    <w:p w14:paraId="2ADCA2FD" w14:textId="77777777" w:rsidR="008F41B4" w:rsidRDefault="008F41B4" w:rsidP="002F4CB3">
      <w:pPr>
        <w:pStyle w:val="Heading3"/>
        <w:ind w:left="1080" w:hanging="1080"/>
        <w:jc w:val="both"/>
      </w:pPr>
      <w:bookmarkStart w:id="5391" w:name="_Toc314055164"/>
      <w:bookmarkStart w:id="5392" w:name="_Toc315383759"/>
      <w:bookmarkStart w:id="5393" w:name="_Toc315634095"/>
      <w:bookmarkStart w:id="5394" w:name="_Toc11335040"/>
      <w:bookmarkStart w:id="5395" w:name="_Toc74052279"/>
      <w:bookmarkStart w:id="5396" w:name="_Toc90643663"/>
      <w:bookmarkStart w:id="5397" w:name="_Toc230163630"/>
      <w:r>
        <w:t>Exporting your Search Results to Excel (General Instructions)</w:t>
      </w:r>
      <w:bookmarkEnd w:id="5391"/>
      <w:bookmarkEnd w:id="5392"/>
      <w:bookmarkEnd w:id="5393"/>
      <w:bookmarkEnd w:id="5394"/>
      <w:bookmarkEnd w:id="5395"/>
      <w:bookmarkEnd w:id="5396"/>
      <w:bookmarkEnd w:id="5397"/>
    </w:p>
    <w:p w14:paraId="6D65882B" w14:textId="77777777" w:rsidR="008F41B4" w:rsidRDefault="008F41B4" w:rsidP="001879BA">
      <w:pPr>
        <w:pStyle w:val="BodyText"/>
      </w:pPr>
      <w:r>
        <w:t>You can export the table of results in .xls format. Exporting to a spreadsheet application enables you to work with the data or import it into some external database applications.</w:t>
      </w:r>
    </w:p>
    <w:p w14:paraId="6B25C5AA" w14:textId="77777777" w:rsidR="008F41B4" w:rsidRDefault="008F41B4" w:rsidP="001879BA">
      <w:pPr>
        <w:pStyle w:val="BodyText"/>
      </w:pPr>
      <w:r>
        <w:t>To export the table to Excel:</w:t>
      </w:r>
    </w:p>
    <w:p w14:paraId="231D081D" w14:textId="77777777" w:rsidR="008F41B4" w:rsidRPr="007C35BF" w:rsidRDefault="008F41B4" w:rsidP="006C3C3F">
      <w:pPr>
        <w:pStyle w:val="OrderedList"/>
        <w:numPr>
          <w:ilvl w:val="0"/>
          <w:numId w:val="355"/>
        </w:numPr>
        <w:jc w:val="both"/>
      </w:pPr>
      <w:r w:rsidRPr="007C35BF">
        <w:t>Filter or sort the table if desired.</w:t>
      </w:r>
    </w:p>
    <w:p w14:paraId="2BCD1608" w14:textId="77777777" w:rsidR="008F41B4" w:rsidRPr="0088344F" w:rsidRDefault="008F41B4" w:rsidP="006C3C3F">
      <w:pPr>
        <w:pStyle w:val="OrderedList"/>
        <w:numPr>
          <w:ilvl w:val="0"/>
          <w:numId w:val="355"/>
        </w:numPr>
        <w:jc w:val="both"/>
      </w:pPr>
      <w:r w:rsidRPr="0088344F">
        <w:t xml:space="preserve">Click the </w:t>
      </w:r>
      <w:r w:rsidRPr="00E60688">
        <w:t>Export to Excel</w:t>
      </w:r>
      <w:r w:rsidRPr="0088344F">
        <w:t xml:space="preserve"> link.</w:t>
      </w:r>
    </w:p>
    <w:p w14:paraId="75D2EE0B" w14:textId="77777777" w:rsidR="008F41B4" w:rsidRPr="0088344F" w:rsidRDefault="008F41B4" w:rsidP="006C3C3F">
      <w:pPr>
        <w:pStyle w:val="OrderedList"/>
        <w:numPr>
          <w:ilvl w:val="0"/>
          <w:numId w:val="355"/>
        </w:numPr>
        <w:jc w:val="both"/>
      </w:pPr>
      <w:r w:rsidRPr="0088344F">
        <w:t>Follow the prompts to save or open the file.</w:t>
      </w:r>
    </w:p>
    <w:p w14:paraId="38032497" w14:textId="77777777" w:rsidR="008F41B4" w:rsidRDefault="008F41B4" w:rsidP="003D53C6">
      <w:pPr>
        <w:pStyle w:val="Heading3"/>
        <w:ind w:left="1080" w:hanging="1080"/>
        <w:jc w:val="both"/>
      </w:pPr>
      <w:bookmarkStart w:id="5398" w:name="_Toc314055165"/>
      <w:bookmarkStart w:id="5399" w:name="_Toc315383760"/>
      <w:bookmarkStart w:id="5400" w:name="_Toc315634096"/>
      <w:bookmarkStart w:id="5401" w:name="_Toc11335041"/>
      <w:bookmarkStart w:id="5402" w:name="_Toc74052280"/>
      <w:bookmarkStart w:id="5403" w:name="_Toc90643664"/>
      <w:bookmarkStart w:id="5404" w:name="_Toc230163631"/>
      <w:r>
        <w:t>Create a New Record (General Instructions)</w:t>
      </w:r>
      <w:bookmarkEnd w:id="5398"/>
      <w:bookmarkEnd w:id="5399"/>
      <w:bookmarkEnd w:id="5400"/>
      <w:bookmarkEnd w:id="5401"/>
      <w:bookmarkEnd w:id="5402"/>
      <w:bookmarkEnd w:id="5403"/>
      <w:bookmarkEnd w:id="5404"/>
    </w:p>
    <w:p w14:paraId="6B9F93CA" w14:textId="77777777" w:rsidR="008F41B4" w:rsidRPr="0088344F" w:rsidRDefault="008F41B4" w:rsidP="001879BA">
      <w:pPr>
        <w:pStyle w:val="BodyText"/>
      </w:pPr>
      <w:r>
        <w:t>To create a record:</w:t>
      </w:r>
    </w:p>
    <w:p w14:paraId="63F58B8A" w14:textId="77777777" w:rsidR="008F41B4" w:rsidRDefault="008F41B4" w:rsidP="006C3C3F">
      <w:pPr>
        <w:pStyle w:val="OrderedList"/>
        <w:numPr>
          <w:ilvl w:val="0"/>
          <w:numId w:val="354"/>
        </w:numPr>
        <w:jc w:val="both"/>
      </w:pPr>
      <w:r>
        <w:t xml:space="preserve">Click the </w:t>
      </w:r>
      <w:r w:rsidRPr="00543233">
        <w:rPr>
          <w:b/>
        </w:rPr>
        <w:t xml:space="preserve">New </w:t>
      </w:r>
      <w:r w:rsidRPr="0088344F">
        <w:t>button</w:t>
      </w:r>
      <w:r>
        <w:t>.</w:t>
      </w:r>
    </w:p>
    <w:p w14:paraId="5DF72132" w14:textId="02BBB8E7" w:rsidR="008F41B4" w:rsidRDefault="008F41B4" w:rsidP="006C3C3F">
      <w:pPr>
        <w:pStyle w:val="OrderedList"/>
        <w:numPr>
          <w:ilvl w:val="0"/>
          <w:numId w:val="354"/>
        </w:numPr>
        <w:jc w:val="both"/>
        <w:rPr>
          <w:lang w:bidi="ar-SA"/>
        </w:rPr>
      </w:pPr>
      <w:r>
        <w:t xml:space="preserve">Fill in (at a minimum) the required fields and click </w:t>
      </w:r>
      <w:r w:rsidRPr="0088344F">
        <w:rPr>
          <w:b/>
        </w:rPr>
        <w:t>OK</w:t>
      </w:r>
      <w:r>
        <w:t xml:space="preserve">. The tab information table </w:t>
      </w:r>
      <w:r w:rsidR="002E6B19">
        <w:t xml:space="preserve">is </w:t>
      </w:r>
      <w:r w:rsidR="00BC4915">
        <w:t>displayed,</w:t>
      </w:r>
      <w:r>
        <w:t xml:space="preserve"> and the record will be added to the table.</w:t>
      </w:r>
    </w:p>
    <w:p w14:paraId="6CC162DD" w14:textId="5039FDF2" w:rsidR="00002FB1" w:rsidRDefault="008F41B4" w:rsidP="001879BA">
      <w:pPr>
        <w:pStyle w:val="BodyText"/>
      </w:pPr>
      <w:r>
        <w:t>Specific instructions for creating a record for each type of admin task are discussed later in this chapter.</w:t>
      </w:r>
    </w:p>
    <w:p w14:paraId="51FAA11C" w14:textId="77777777" w:rsidR="008F41B4" w:rsidRDefault="008F41B4" w:rsidP="003E4371">
      <w:pPr>
        <w:pStyle w:val="Heading3"/>
        <w:ind w:left="1080" w:hanging="1080"/>
        <w:jc w:val="both"/>
      </w:pPr>
      <w:bookmarkStart w:id="5405" w:name="_Toc314055166"/>
      <w:bookmarkStart w:id="5406" w:name="_Toc315383761"/>
      <w:bookmarkStart w:id="5407" w:name="_Toc315634097"/>
      <w:bookmarkStart w:id="5408" w:name="_Toc11335042"/>
      <w:bookmarkStart w:id="5409" w:name="_Toc74052281"/>
      <w:bookmarkStart w:id="5410" w:name="_Toc90643665"/>
      <w:bookmarkStart w:id="5411" w:name="_Toc230163632"/>
      <w:r>
        <w:t>Editing an Existing Record</w:t>
      </w:r>
      <w:bookmarkEnd w:id="5405"/>
      <w:bookmarkEnd w:id="5406"/>
      <w:bookmarkEnd w:id="5407"/>
      <w:bookmarkEnd w:id="5408"/>
      <w:bookmarkEnd w:id="5409"/>
      <w:bookmarkEnd w:id="5410"/>
      <w:bookmarkEnd w:id="5411"/>
    </w:p>
    <w:p w14:paraId="17038D82" w14:textId="77777777" w:rsidR="008F41B4" w:rsidRDefault="008F41B4" w:rsidP="001879BA">
      <w:pPr>
        <w:pStyle w:val="BodyText"/>
      </w:pPr>
      <w:r>
        <w:t>To edit a record:</w:t>
      </w:r>
    </w:p>
    <w:p w14:paraId="7E588200" w14:textId="77777777" w:rsidR="008F41B4" w:rsidRDefault="008F41B4" w:rsidP="006C3C3F">
      <w:pPr>
        <w:pStyle w:val="OrderedList"/>
        <w:numPr>
          <w:ilvl w:val="0"/>
          <w:numId w:val="356"/>
        </w:numPr>
        <w:jc w:val="both"/>
      </w:pPr>
      <w:r>
        <w:t>Click a record from the table.</w:t>
      </w:r>
    </w:p>
    <w:p w14:paraId="248028AC" w14:textId="76B11F6D" w:rsidR="008F41B4" w:rsidRDefault="008F41B4" w:rsidP="006C3C3F">
      <w:pPr>
        <w:pStyle w:val="OrderedList"/>
        <w:numPr>
          <w:ilvl w:val="0"/>
          <w:numId w:val="356"/>
        </w:numPr>
        <w:jc w:val="both"/>
      </w:pPr>
      <w:r>
        <w:t xml:space="preserve">Edit the desired fields and then click </w:t>
      </w:r>
      <w:r w:rsidRPr="0088344F">
        <w:rPr>
          <w:b/>
        </w:rPr>
        <w:t>O</w:t>
      </w:r>
      <w:r>
        <w:rPr>
          <w:b/>
        </w:rPr>
        <w:t>K</w:t>
      </w:r>
      <w:r>
        <w:t xml:space="preserve">. The tab information table will </w:t>
      </w:r>
      <w:r w:rsidR="00BC4915">
        <w:t>display,</w:t>
      </w:r>
      <w:r>
        <w:t xml:space="preserve"> and the edited record will be displayed in the table. </w:t>
      </w:r>
    </w:p>
    <w:p w14:paraId="63A50CE6" w14:textId="040F8A92" w:rsidR="008F41B4" w:rsidRDefault="008F41B4" w:rsidP="001879BA">
      <w:pPr>
        <w:pStyle w:val="BodyText"/>
      </w:pPr>
      <w:r>
        <w:t xml:space="preserve">Specific instructions for editing a record each type of admin task </w:t>
      </w:r>
      <w:r w:rsidR="00BC4915">
        <w:t>is</w:t>
      </w:r>
      <w:r>
        <w:t xml:space="preserve"> discussed later in this chapter.</w:t>
      </w:r>
    </w:p>
    <w:p w14:paraId="0BBA9919" w14:textId="77777777" w:rsidR="00EB19F4" w:rsidRDefault="00EB19F4">
      <w:pPr>
        <w:rPr>
          <w:rFonts w:eastAsiaTheme="majorEastAsia" w:cs="Calibri"/>
          <w:b/>
          <w:bCs/>
          <w:sz w:val="28"/>
          <w:szCs w:val="28"/>
        </w:rPr>
      </w:pPr>
      <w:bookmarkStart w:id="5412" w:name="_Toc314055167"/>
      <w:bookmarkStart w:id="5413" w:name="_Ref314672654"/>
      <w:bookmarkStart w:id="5414" w:name="_Toc315383762"/>
      <w:bookmarkStart w:id="5415" w:name="_Ref315611855"/>
      <w:bookmarkStart w:id="5416" w:name="_Toc315634098"/>
      <w:bookmarkStart w:id="5417" w:name="_Toc11335043"/>
      <w:bookmarkStart w:id="5418" w:name="_Toc74052282"/>
      <w:bookmarkStart w:id="5419" w:name="_Toc90643666"/>
      <w:r>
        <w:br w:type="page"/>
      </w:r>
    </w:p>
    <w:p w14:paraId="0D881910" w14:textId="09012379" w:rsidR="008F41B4" w:rsidRDefault="008F41B4" w:rsidP="000D2CC0">
      <w:pPr>
        <w:pStyle w:val="Heading2"/>
        <w:tabs>
          <w:tab w:val="clear" w:pos="1080"/>
        </w:tabs>
        <w:ind w:hanging="1080"/>
        <w:jc w:val="both"/>
      </w:pPr>
      <w:bookmarkStart w:id="5420" w:name="_Toc230163633"/>
      <w:r>
        <w:t>Alerts</w:t>
      </w:r>
      <w:bookmarkEnd w:id="5412"/>
      <w:bookmarkEnd w:id="5413"/>
      <w:bookmarkEnd w:id="5414"/>
      <w:r>
        <w:t xml:space="preserve"> Screen</w:t>
      </w:r>
      <w:bookmarkEnd w:id="5415"/>
      <w:bookmarkEnd w:id="5416"/>
      <w:bookmarkEnd w:id="5417"/>
      <w:bookmarkEnd w:id="5418"/>
      <w:bookmarkEnd w:id="5419"/>
      <w:bookmarkEnd w:id="5420"/>
    </w:p>
    <w:p w14:paraId="39363302" w14:textId="77777777" w:rsidR="008F41B4" w:rsidRPr="00D22EED" w:rsidRDefault="008F41B4" w:rsidP="00F874DE">
      <w:pPr>
        <w:pStyle w:val="NoteBox"/>
        <w:jc w:val="both"/>
        <w:rPr>
          <w:rFonts w:asciiTheme="majorHAnsi" w:hAnsiTheme="majorHAnsi"/>
          <w:sz w:val="22"/>
          <w:szCs w:val="22"/>
        </w:rPr>
      </w:pPr>
      <w:r w:rsidRPr="00D22EED">
        <w:rPr>
          <w:rFonts w:asciiTheme="majorHAnsi" w:hAnsiTheme="majorHAnsi"/>
          <w:sz w:val="22"/>
          <w:szCs w:val="22"/>
        </w:rPr>
        <w:t>This screen enables authorized users to add new alerts</w:t>
      </w:r>
      <w:r>
        <w:rPr>
          <w:rFonts w:asciiTheme="majorHAnsi" w:hAnsiTheme="majorHAnsi"/>
          <w:sz w:val="22"/>
          <w:szCs w:val="22"/>
        </w:rPr>
        <w:t xml:space="preserve"> manually</w:t>
      </w:r>
      <w:r w:rsidRPr="00D22EED">
        <w:rPr>
          <w:rFonts w:asciiTheme="majorHAnsi" w:hAnsiTheme="majorHAnsi"/>
          <w:sz w:val="22"/>
          <w:szCs w:val="22"/>
        </w:rPr>
        <w:t xml:space="preserve">, or to edit or inactivate an existing alert. Upon </w:t>
      </w:r>
      <w:r>
        <w:rPr>
          <w:rFonts w:asciiTheme="majorHAnsi" w:hAnsiTheme="majorHAnsi"/>
          <w:sz w:val="22"/>
          <w:szCs w:val="22"/>
        </w:rPr>
        <w:t xml:space="preserve">the </w:t>
      </w:r>
      <w:r w:rsidRPr="00D22EED">
        <w:rPr>
          <w:rFonts w:asciiTheme="majorHAnsi" w:hAnsiTheme="majorHAnsi"/>
          <w:sz w:val="22"/>
          <w:szCs w:val="22"/>
        </w:rPr>
        <w:t xml:space="preserve">addition of new alert, </w:t>
      </w:r>
      <w:r>
        <w:rPr>
          <w:rFonts w:asciiTheme="majorHAnsi" w:hAnsiTheme="majorHAnsi"/>
          <w:sz w:val="22"/>
          <w:szCs w:val="22"/>
        </w:rPr>
        <w:t>authorized users can select the new alert from the a</w:t>
      </w:r>
      <w:r w:rsidRPr="00D22EED">
        <w:rPr>
          <w:rFonts w:asciiTheme="majorHAnsi" w:hAnsiTheme="majorHAnsi"/>
          <w:sz w:val="22"/>
          <w:szCs w:val="22"/>
        </w:rPr>
        <w:t>lerts drop down list and add it on a loan. You cannot delete an alert. An alert that should no longe</w:t>
      </w:r>
      <w:r>
        <w:rPr>
          <w:rFonts w:asciiTheme="majorHAnsi" w:hAnsiTheme="majorHAnsi"/>
          <w:sz w:val="22"/>
          <w:szCs w:val="22"/>
        </w:rPr>
        <w:t>r be used should be changed to i</w:t>
      </w:r>
      <w:r w:rsidRPr="00D22EED">
        <w:rPr>
          <w:rFonts w:asciiTheme="majorHAnsi" w:hAnsiTheme="majorHAnsi"/>
          <w:sz w:val="22"/>
          <w:szCs w:val="22"/>
        </w:rPr>
        <w:t>nactive</w:t>
      </w:r>
      <w:r w:rsidRPr="00D22EED">
        <w:rPr>
          <w:rStyle w:val="CrossRef"/>
          <w:rFonts w:asciiTheme="majorHAnsi" w:hAnsiTheme="majorHAnsi"/>
          <w:sz w:val="22"/>
          <w:szCs w:val="22"/>
        </w:rPr>
        <w:t>.</w:t>
      </w:r>
    </w:p>
    <w:p w14:paraId="6F4FB668" w14:textId="6343B1B8" w:rsidR="008F41B4" w:rsidRDefault="00BC4915" w:rsidP="004235C3">
      <w:pPr>
        <w:pStyle w:val="BodyText"/>
      </w:pPr>
      <w:bookmarkStart w:id="5421" w:name="_Toc314055567"/>
      <w:r>
        <w:rPr>
          <w:noProof/>
        </w:rPr>
        <w:drawing>
          <wp:inline distT="0" distB="0" distL="0" distR="0" wp14:anchorId="5435B8BC" wp14:editId="44D43826">
            <wp:extent cx="5943600" cy="1741170"/>
            <wp:effectExtent l="0" t="0" r="0" b="0"/>
            <wp:docPr id="3093" name="Picture 309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3" name="Picture 3093" descr="Graphical user interface, application&#10;&#10;Description automatically generated"/>
                    <pic:cNvPicPr/>
                  </pic:nvPicPr>
                  <pic:blipFill>
                    <a:blip r:embed="rId553"/>
                    <a:stretch>
                      <a:fillRect/>
                    </a:stretch>
                  </pic:blipFill>
                  <pic:spPr>
                    <a:xfrm>
                      <a:off x="0" y="0"/>
                      <a:ext cx="5943600" cy="1741170"/>
                    </a:xfrm>
                    <a:prstGeom prst="rect">
                      <a:avLst/>
                    </a:prstGeom>
                  </pic:spPr>
                </pic:pic>
              </a:graphicData>
            </a:graphic>
          </wp:inline>
        </w:drawing>
      </w:r>
    </w:p>
    <w:p w14:paraId="60159616" w14:textId="61BE85E0" w:rsidR="008F41B4" w:rsidRDefault="008F41B4" w:rsidP="001879BA">
      <w:pPr>
        <w:pStyle w:val="FigureCaption0"/>
      </w:pPr>
      <w:bookmarkStart w:id="5422" w:name="_Toc315384945"/>
      <w:bookmarkStart w:id="5423" w:name="_Toc74053231"/>
      <w:bookmarkStart w:id="5424" w:name="_Toc90644612"/>
      <w:bookmarkStart w:id="5425" w:name="_Toc230164383"/>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w:t>
      </w:r>
      <w:r w:rsidR="00764635">
        <w:rPr>
          <w:noProof/>
        </w:rPr>
        <w:fldChar w:fldCharType="end"/>
      </w:r>
      <w:bookmarkEnd w:id="5421"/>
      <w:r>
        <w:rPr>
          <w:noProof/>
        </w:rPr>
        <w:t>: Alerts Screen</w:t>
      </w:r>
      <w:bookmarkEnd w:id="5422"/>
      <w:bookmarkEnd w:id="5423"/>
      <w:bookmarkEnd w:id="5424"/>
      <w:bookmarkEnd w:id="5425"/>
    </w:p>
    <w:p w14:paraId="372BAFD2" w14:textId="77777777" w:rsidR="008F41B4" w:rsidRDefault="008F41B4" w:rsidP="003E4371">
      <w:pPr>
        <w:pStyle w:val="Heading3"/>
        <w:ind w:left="1080" w:hanging="1080"/>
        <w:jc w:val="both"/>
      </w:pPr>
      <w:bookmarkStart w:id="5426" w:name="_Toc314055169"/>
      <w:bookmarkStart w:id="5427" w:name="_Toc315383764"/>
      <w:bookmarkStart w:id="5428" w:name="_Toc315634099"/>
      <w:bookmarkStart w:id="5429" w:name="_Toc11335044"/>
      <w:bookmarkStart w:id="5430" w:name="_Toc74052283"/>
      <w:bookmarkStart w:id="5431" w:name="_Toc90643667"/>
      <w:bookmarkStart w:id="5432" w:name="_Toc230163634"/>
      <w:r>
        <w:t>Filtering Alerts</w:t>
      </w:r>
      <w:bookmarkEnd w:id="5426"/>
      <w:bookmarkEnd w:id="5427"/>
      <w:bookmarkEnd w:id="5428"/>
      <w:bookmarkEnd w:id="5429"/>
      <w:bookmarkEnd w:id="5430"/>
      <w:bookmarkEnd w:id="5431"/>
      <w:bookmarkEnd w:id="5432"/>
    </w:p>
    <w:p w14:paraId="2204DF5C" w14:textId="1BA8663D" w:rsidR="008F41B4" w:rsidRDefault="008F41B4" w:rsidP="001879BA">
      <w:pPr>
        <w:pStyle w:val="BodyText"/>
      </w:pPr>
      <w:r w:rsidRPr="00560045">
        <w:t xml:space="preserve">Alerts can be </w:t>
      </w:r>
      <w:r w:rsidR="00DC6BA3">
        <w:t>filtered</w:t>
      </w:r>
      <w:r w:rsidRPr="00560045">
        <w:t xml:space="preserve"> by</w:t>
      </w:r>
      <w:r>
        <w:t>:</w:t>
      </w:r>
    </w:p>
    <w:p w14:paraId="2FF99E9F" w14:textId="77777777" w:rsidR="008F41B4" w:rsidRDefault="008F41B4" w:rsidP="00F874DE">
      <w:pPr>
        <w:pStyle w:val="UnorderedList"/>
        <w:jc w:val="both"/>
      </w:pPr>
      <w:r>
        <w:t>A</w:t>
      </w:r>
      <w:r w:rsidRPr="00560045">
        <w:t>lert type</w:t>
      </w:r>
    </w:p>
    <w:p w14:paraId="1646F735" w14:textId="77777777" w:rsidR="008F41B4" w:rsidRDefault="008F41B4" w:rsidP="00F874DE">
      <w:pPr>
        <w:pStyle w:val="UnorderedList"/>
        <w:jc w:val="both"/>
      </w:pPr>
      <w:r>
        <w:t>D</w:t>
      </w:r>
      <w:r w:rsidRPr="00560045">
        <w:t>escription</w:t>
      </w:r>
    </w:p>
    <w:p w14:paraId="3B865DA2" w14:textId="77777777" w:rsidR="008F41B4" w:rsidRDefault="008F41B4" w:rsidP="00F874DE">
      <w:pPr>
        <w:pStyle w:val="UnorderedList"/>
        <w:jc w:val="both"/>
      </w:pPr>
      <w:r>
        <w:t>S</w:t>
      </w:r>
      <w:r w:rsidRPr="00560045">
        <w:t>everity</w:t>
      </w:r>
    </w:p>
    <w:p w14:paraId="2CC2DE3A" w14:textId="77777777" w:rsidR="008F41B4" w:rsidRPr="00560045" w:rsidRDefault="008F41B4" w:rsidP="00F874DE">
      <w:pPr>
        <w:pStyle w:val="UnorderedList"/>
        <w:jc w:val="both"/>
      </w:pPr>
      <w:r>
        <w:t>S</w:t>
      </w:r>
      <w:r w:rsidRPr="00560045">
        <w:t>tatus</w:t>
      </w:r>
    </w:p>
    <w:p w14:paraId="4AD430C2" w14:textId="77777777" w:rsidR="008F41B4" w:rsidRDefault="008F41B4" w:rsidP="00903818">
      <w:pPr>
        <w:pStyle w:val="Heading3"/>
        <w:ind w:left="1080" w:hanging="1080"/>
        <w:jc w:val="both"/>
      </w:pPr>
      <w:bookmarkStart w:id="5433" w:name="_Toc314055170"/>
      <w:bookmarkStart w:id="5434" w:name="_Toc315383765"/>
      <w:bookmarkStart w:id="5435" w:name="_Toc315634100"/>
      <w:bookmarkStart w:id="5436" w:name="_Toc11335045"/>
      <w:bookmarkStart w:id="5437" w:name="_Toc74052284"/>
      <w:bookmarkStart w:id="5438" w:name="_Toc90643668"/>
      <w:bookmarkStart w:id="5439" w:name="_Toc230163635"/>
      <w:r>
        <w:t>Sorting Alerts</w:t>
      </w:r>
      <w:bookmarkEnd w:id="5433"/>
      <w:bookmarkEnd w:id="5434"/>
      <w:bookmarkEnd w:id="5435"/>
      <w:bookmarkEnd w:id="5436"/>
      <w:bookmarkEnd w:id="5437"/>
      <w:bookmarkEnd w:id="5438"/>
      <w:bookmarkEnd w:id="5439"/>
    </w:p>
    <w:p w14:paraId="495F6C93" w14:textId="77777777" w:rsidR="008F41B4" w:rsidRDefault="008F41B4" w:rsidP="001879BA">
      <w:pPr>
        <w:pStyle w:val="BodyText"/>
      </w:pPr>
      <w:r>
        <w:t xml:space="preserve">Alerts can be sorted by: </w:t>
      </w:r>
    </w:p>
    <w:p w14:paraId="6CD52508" w14:textId="77777777" w:rsidR="008F41B4" w:rsidRDefault="008F41B4" w:rsidP="00F874DE">
      <w:pPr>
        <w:pStyle w:val="UnorderedList"/>
        <w:jc w:val="both"/>
      </w:pPr>
      <w:r>
        <w:t>A</w:t>
      </w:r>
      <w:r w:rsidRPr="000B32F4">
        <w:t>lert Type Skey</w:t>
      </w:r>
    </w:p>
    <w:p w14:paraId="47FA97BF" w14:textId="77777777" w:rsidR="008F41B4" w:rsidRDefault="008F41B4" w:rsidP="00F874DE">
      <w:pPr>
        <w:pStyle w:val="UnorderedList"/>
        <w:jc w:val="both"/>
      </w:pPr>
      <w:r>
        <w:t>Alert Type Name</w:t>
      </w:r>
    </w:p>
    <w:p w14:paraId="739C4D2E" w14:textId="77777777" w:rsidR="008F41B4" w:rsidRDefault="008F41B4" w:rsidP="00F874DE">
      <w:pPr>
        <w:pStyle w:val="UnorderedList"/>
        <w:jc w:val="both"/>
      </w:pPr>
      <w:r w:rsidRPr="000B32F4">
        <w:t>Alert Severity</w:t>
      </w:r>
    </w:p>
    <w:p w14:paraId="4E49D2E6" w14:textId="77777777" w:rsidR="008F41B4" w:rsidRDefault="008F41B4" w:rsidP="00F874DE">
      <w:pPr>
        <w:pStyle w:val="UnorderedList"/>
        <w:jc w:val="both"/>
      </w:pPr>
      <w:r w:rsidRPr="000B32F4">
        <w:t xml:space="preserve">Status </w:t>
      </w:r>
    </w:p>
    <w:p w14:paraId="012C9EB2" w14:textId="77777777" w:rsidR="008F41B4" w:rsidRDefault="008F41B4" w:rsidP="00F874DE">
      <w:pPr>
        <w:pStyle w:val="UnorderedList"/>
        <w:jc w:val="both"/>
      </w:pPr>
      <w:r w:rsidRPr="000B32F4">
        <w:t>Created</w:t>
      </w:r>
      <w:r>
        <w:t xml:space="preserve"> </w:t>
      </w:r>
      <w:r w:rsidRPr="000B32F4">
        <w:t xml:space="preserve">By </w:t>
      </w:r>
    </w:p>
    <w:p w14:paraId="27D0BDAD" w14:textId="77777777" w:rsidR="008F41B4" w:rsidRDefault="008F41B4" w:rsidP="00F874DE">
      <w:pPr>
        <w:pStyle w:val="UnorderedList"/>
        <w:jc w:val="both"/>
      </w:pPr>
      <w:r w:rsidRPr="000B32F4">
        <w:t>Create Date</w:t>
      </w:r>
    </w:p>
    <w:p w14:paraId="0E09535E" w14:textId="77777777" w:rsidR="008F41B4" w:rsidRDefault="008F41B4" w:rsidP="00F874DE">
      <w:pPr>
        <w:pStyle w:val="UnorderedList"/>
        <w:jc w:val="both"/>
      </w:pPr>
      <w:r>
        <w:t>Maintained by</w:t>
      </w:r>
    </w:p>
    <w:p w14:paraId="027A7CD6" w14:textId="77777777" w:rsidR="00002FB1" w:rsidRDefault="008F41B4" w:rsidP="00002FB1">
      <w:pPr>
        <w:pStyle w:val="UnorderedList"/>
      </w:pPr>
      <w:r>
        <w:t>Maintenance date</w:t>
      </w:r>
    </w:p>
    <w:p w14:paraId="34F0E283" w14:textId="77777777" w:rsidR="00EB19F4" w:rsidRDefault="00EB19F4">
      <w:pPr>
        <w:rPr>
          <w:rFonts w:eastAsia="Times New Roman" w:cs="Calibri"/>
          <w:b/>
          <w:bCs/>
          <w:noProof/>
          <w:color w:val="4F81BD" w:themeColor="accent1"/>
          <w:sz w:val="24"/>
          <w:szCs w:val="24"/>
        </w:rPr>
      </w:pPr>
      <w:bookmarkStart w:id="5440" w:name="_Toc314055171"/>
      <w:bookmarkStart w:id="5441" w:name="_Toc315383766"/>
      <w:bookmarkStart w:id="5442" w:name="_Toc315634101"/>
      <w:bookmarkStart w:id="5443" w:name="_Toc11335046"/>
      <w:bookmarkStart w:id="5444" w:name="_Toc74052285"/>
      <w:bookmarkStart w:id="5445" w:name="_Toc90643669"/>
      <w:r>
        <w:br w:type="page"/>
      </w:r>
    </w:p>
    <w:p w14:paraId="44C30F8A" w14:textId="77777777" w:rsidR="008F41B4" w:rsidRDefault="008F41B4" w:rsidP="001E492D">
      <w:pPr>
        <w:pStyle w:val="Heading3"/>
        <w:ind w:left="1080" w:hanging="1080"/>
        <w:jc w:val="both"/>
      </w:pPr>
      <w:bookmarkStart w:id="5446" w:name="_Toc230163636"/>
      <w:r>
        <w:t>Creating an Alert</w:t>
      </w:r>
      <w:bookmarkEnd w:id="5440"/>
      <w:bookmarkEnd w:id="5441"/>
      <w:bookmarkEnd w:id="5442"/>
      <w:bookmarkEnd w:id="5443"/>
      <w:bookmarkEnd w:id="5444"/>
      <w:bookmarkEnd w:id="5445"/>
      <w:bookmarkEnd w:id="5446"/>
    </w:p>
    <w:p w14:paraId="0A37FB9D" w14:textId="77777777" w:rsidR="008F41B4" w:rsidRDefault="008F41B4" w:rsidP="001879BA">
      <w:pPr>
        <w:pStyle w:val="BodyText"/>
      </w:pPr>
      <w:r>
        <w:t>To create a new alert:</w:t>
      </w:r>
    </w:p>
    <w:p w14:paraId="20BC6312" w14:textId="387B1197" w:rsidR="008F41B4" w:rsidRDefault="008F41B4" w:rsidP="006C3C3F">
      <w:pPr>
        <w:pStyle w:val="OrderedList"/>
        <w:numPr>
          <w:ilvl w:val="0"/>
          <w:numId w:val="357"/>
        </w:numPr>
        <w:jc w:val="both"/>
      </w:pPr>
      <w:r>
        <w:t xml:space="preserve">Click the </w:t>
      </w:r>
      <w:r w:rsidRPr="0088344F">
        <w:rPr>
          <w:b/>
        </w:rPr>
        <w:t xml:space="preserve">Alerts </w:t>
      </w:r>
      <w:r>
        <w:t>tab and c</w:t>
      </w:r>
      <w:r w:rsidRPr="00864B5D">
        <w:t xml:space="preserve">lick </w:t>
      </w:r>
      <w:r w:rsidRPr="006A3861">
        <w:rPr>
          <w:b/>
        </w:rPr>
        <w:t>New</w:t>
      </w:r>
      <w:r>
        <w:t xml:space="preserve">. </w:t>
      </w:r>
      <w:r w:rsidRPr="001F33AC">
        <w:t>The</w:t>
      </w:r>
      <w:r>
        <w:rPr>
          <w:b/>
        </w:rPr>
        <w:t xml:space="preserve"> Alert </w:t>
      </w:r>
      <w:r w:rsidRPr="001F33AC">
        <w:t xml:space="preserve">screen </w:t>
      </w:r>
      <w:r w:rsidR="002E6B19">
        <w:t>is displayed</w:t>
      </w:r>
      <w:r w:rsidRPr="001F33AC">
        <w:t xml:space="preserve"> so the user can create a </w:t>
      </w:r>
      <w:r w:rsidR="00FE0097">
        <w:t>new alert</w:t>
      </w:r>
      <w:r>
        <w:t>.</w:t>
      </w:r>
    </w:p>
    <w:p w14:paraId="76316361" w14:textId="599C8A52" w:rsidR="008F41B4" w:rsidRDefault="00BC4915" w:rsidP="004235C3">
      <w:pPr>
        <w:pStyle w:val="BodyText"/>
        <w:jc w:val="center"/>
      </w:pPr>
      <w:r>
        <w:rPr>
          <w:noProof/>
        </w:rPr>
        <w:drawing>
          <wp:inline distT="0" distB="0" distL="0" distR="0" wp14:anchorId="5A5953A6" wp14:editId="30D81A49">
            <wp:extent cx="2572247" cy="984104"/>
            <wp:effectExtent l="0" t="0" r="0" b="6985"/>
            <wp:docPr id="3094" name="Picture 3094"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4" name="Picture 3094" descr="Graphical user interface, text, application, chat or text message&#10;&#10;Description automatically generated"/>
                    <pic:cNvPicPr/>
                  </pic:nvPicPr>
                  <pic:blipFill>
                    <a:blip r:embed="rId554"/>
                    <a:stretch>
                      <a:fillRect/>
                    </a:stretch>
                  </pic:blipFill>
                  <pic:spPr>
                    <a:xfrm>
                      <a:off x="0" y="0"/>
                      <a:ext cx="2599580" cy="994561"/>
                    </a:xfrm>
                    <a:prstGeom prst="rect">
                      <a:avLst/>
                    </a:prstGeom>
                  </pic:spPr>
                </pic:pic>
              </a:graphicData>
            </a:graphic>
          </wp:inline>
        </w:drawing>
      </w:r>
    </w:p>
    <w:p w14:paraId="5FBE8921" w14:textId="3817644A" w:rsidR="008F41B4" w:rsidRDefault="008F41B4" w:rsidP="001879BA">
      <w:pPr>
        <w:pStyle w:val="FigureCaption0"/>
      </w:pPr>
      <w:bookmarkStart w:id="5447" w:name="_Toc315384946"/>
      <w:bookmarkStart w:id="5448" w:name="_Toc74053232"/>
      <w:bookmarkStart w:id="5449" w:name="_Toc90644613"/>
      <w:bookmarkStart w:id="5450" w:name="_Toc230164384"/>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w:t>
      </w:r>
      <w:r w:rsidR="00764635">
        <w:rPr>
          <w:noProof/>
        </w:rPr>
        <w:fldChar w:fldCharType="end"/>
      </w:r>
      <w:r>
        <w:rPr>
          <w:noProof/>
        </w:rPr>
        <w:t>: Creating an Alert</w:t>
      </w:r>
      <w:bookmarkEnd w:id="5447"/>
      <w:bookmarkEnd w:id="5448"/>
      <w:bookmarkEnd w:id="5449"/>
      <w:bookmarkEnd w:id="5450"/>
    </w:p>
    <w:p w14:paraId="2B9FB1CC" w14:textId="77777777" w:rsidR="008F41B4" w:rsidRDefault="008F41B4" w:rsidP="006C3C3F">
      <w:pPr>
        <w:pStyle w:val="OrderedList"/>
        <w:numPr>
          <w:ilvl w:val="0"/>
          <w:numId w:val="357"/>
        </w:numPr>
        <w:jc w:val="both"/>
      </w:pPr>
      <w:r w:rsidRPr="001F179A">
        <w:t>On the dialog box, for Alert Type Information, specify</w:t>
      </w:r>
      <w:r>
        <w:t>:</w:t>
      </w:r>
    </w:p>
    <w:p w14:paraId="2874ADC9" w14:textId="77777777" w:rsidR="008F41B4" w:rsidRPr="00DC6BA3" w:rsidRDefault="008F41B4" w:rsidP="00DC6BA3">
      <w:pPr>
        <w:pStyle w:val="UnorderedListIndent"/>
      </w:pPr>
      <w:r w:rsidRPr="00DC6BA3">
        <w:t>The status of the alert (Active, Inactive, or System Generated)</w:t>
      </w:r>
    </w:p>
    <w:p w14:paraId="1F3BC739" w14:textId="77777777" w:rsidR="008F41B4" w:rsidRPr="00DC6BA3" w:rsidRDefault="008F41B4" w:rsidP="00DC6BA3">
      <w:pPr>
        <w:pStyle w:val="UnorderedListIndent"/>
      </w:pPr>
      <w:r w:rsidRPr="00DC6BA3">
        <w:t>The name of the alert</w:t>
      </w:r>
    </w:p>
    <w:p w14:paraId="535688F5" w14:textId="77777777" w:rsidR="008F41B4" w:rsidRPr="00DC6BA3" w:rsidRDefault="008F41B4" w:rsidP="00DC6BA3">
      <w:pPr>
        <w:pStyle w:val="UnorderedListIndent"/>
      </w:pPr>
      <w:r w:rsidRPr="00DC6BA3">
        <w:t>The severity (General Tracking or Critical)</w:t>
      </w:r>
    </w:p>
    <w:p w14:paraId="39D10222" w14:textId="0F108288" w:rsidR="008F41B4" w:rsidRPr="007A6F7E" w:rsidRDefault="008F41B4" w:rsidP="006C3C3F">
      <w:pPr>
        <w:pStyle w:val="OrderedList"/>
        <w:numPr>
          <w:ilvl w:val="0"/>
          <w:numId w:val="357"/>
        </w:numPr>
        <w:jc w:val="both"/>
        <w:rPr>
          <w:noProof/>
        </w:rPr>
      </w:pPr>
      <w:r>
        <w:t>Click</w:t>
      </w:r>
      <w:r>
        <w:rPr>
          <w:noProof/>
        </w:rPr>
        <w:t xml:space="preserve"> </w:t>
      </w:r>
      <w:r w:rsidRPr="00217660">
        <w:rPr>
          <w:b/>
          <w:noProof/>
        </w:rPr>
        <w:t>OK</w:t>
      </w:r>
      <w:r w:rsidR="00C23872">
        <w:rPr>
          <w:b/>
          <w:noProof/>
        </w:rPr>
        <w:t>.</w:t>
      </w:r>
    </w:p>
    <w:p w14:paraId="224BB81B" w14:textId="058F1095" w:rsidR="008F41B4" w:rsidRPr="00052241" w:rsidRDefault="008F41B4" w:rsidP="001E492D">
      <w:pPr>
        <w:pStyle w:val="Heading3"/>
        <w:ind w:left="1080" w:hanging="1080"/>
        <w:jc w:val="both"/>
        <w:rPr>
          <w:b w:val="0"/>
        </w:rPr>
      </w:pPr>
      <w:bookmarkStart w:id="5451" w:name="_Toc314055172"/>
      <w:bookmarkStart w:id="5452" w:name="_Toc315383767"/>
      <w:bookmarkStart w:id="5453" w:name="_Toc315634102"/>
      <w:bookmarkStart w:id="5454" w:name="_Toc11335047"/>
      <w:bookmarkStart w:id="5455" w:name="_Toc74052286"/>
      <w:bookmarkStart w:id="5456" w:name="_Toc90643670"/>
      <w:bookmarkStart w:id="5457" w:name="_Toc230163637"/>
      <w:r>
        <w:t>Editing an Alert</w:t>
      </w:r>
      <w:bookmarkEnd w:id="5451"/>
      <w:bookmarkEnd w:id="5452"/>
      <w:bookmarkEnd w:id="5453"/>
      <w:bookmarkEnd w:id="5454"/>
      <w:bookmarkEnd w:id="5455"/>
      <w:bookmarkEnd w:id="5456"/>
      <w:bookmarkEnd w:id="5457"/>
    </w:p>
    <w:p w14:paraId="4DE2B0E9" w14:textId="77777777" w:rsidR="008F41B4" w:rsidRPr="0063779A" w:rsidRDefault="008F41B4" w:rsidP="001879BA">
      <w:pPr>
        <w:pStyle w:val="BodyText"/>
      </w:pPr>
      <w:r w:rsidRPr="00052241">
        <w:t>You can edit all fields for alerts except Alert Type Skey and audit information</w:t>
      </w:r>
      <w:r>
        <w:t>.</w:t>
      </w:r>
    </w:p>
    <w:p w14:paraId="0CA9B0F7" w14:textId="77777777" w:rsidR="008F41B4" w:rsidRDefault="008F41B4" w:rsidP="006C3C3F">
      <w:pPr>
        <w:pStyle w:val="OrderedList"/>
        <w:numPr>
          <w:ilvl w:val="0"/>
          <w:numId w:val="358"/>
        </w:numPr>
        <w:jc w:val="both"/>
      </w:pPr>
      <w:r>
        <w:t xml:space="preserve"> Click on a record in the table and the </w:t>
      </w:r>
      <w:r w:rsidRPr="00543233">
        <w:rPr>
          <w:b/>
        </w:rPr>
        <w:t>Edit Alerts</w:t>
      </w:r>
      <w:r>
        <w:t xml:space="preserve"> screen will be displayed.</w:t>
      </w:r>
    </w:p>
    <w:p w14:paraId="64F6B0CC" w14:textId="48525DEE" w:rsidR="008F41B4" w:rsidRDefault="00BC4915" w:rsidP="004235C3">
      <w:pPr>
        <w:pStyle w:val="BodyText"/>
        <w:jc w:val="center"/>
      </w:pPr>
      <w:r>
        <w:rPr>
          <w:noProof/>
        </w:rPr>
        <w:drawing>
          <wp:inline distT="0" distB="0" distL="0" distR="0" wp14:anchorId="4BCC0B65" wp14:editId="3A365367">
            <wp:extent cx="3200400" cy="1388892"/>
            <wp:effectExtent l="0" t="0" r="0" b="1905"/>
            <wp:docPr id="3096" name="Picture 309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6" name="Picture 3096" descr="Graphical user interface, text, application&#10;&#10;Description automatically generated"/>
                    <pic:cNvPicPr/>
                  </pic:nvPicPr>
                  <pic:blipFill>
                    <a:blip r:embed="rId555"/>
                    <a:stretch>
                      <a:fillRect/>
                    </a:stretch>
                  </pic:blipFill>
                  <pic:spPr>
                    <a:xfrm>
                      <a:off x="0" y="0"/>
                      <a:ext cx="3216594" cy="1395920"/>
                    </a:xfrm>
                    <a:prstGeom prst="rect">
                      <a:avLst/>
                    </a:prstGeom>
                  </pic:spPr>
                </pic:pic>
              </a:graphicData>
            </a:graphic>
          </wp:inline>
        </w:drawing>
      </w:r>
    </w:p>
    <w:p w14:paraId="66E95D5F" w14:textId="2AB46D0B" w:rsidR="008F41B4" w:rsidRDefault="008F41B4" w:rsidP="001879BA">
      <w:pPr>
        <w:pStyle w:val="FigureCaption0"/>
      </w:pPr>
      <w:bookmarkStart w:id="5458" w:name="_Toc315384947"/>
      <w:bookmarkStart w:id="5459" w:name="_Toc74053233"/>
      <w:bookmarkStart w:id="5460" w:name="_Toc90644614"/>
      <w:bookmarkStart w:id="5461" w:name="_Toc230164385"/>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w:t>
      </w:r>
      <w:r w:rsidR="00764635">
        <w:rPr>
          <w:noProof/>
        </w:rPr>
        <w:fldChar w:fldCharType="end"/>
      </w:r>
      <w:bookmarkEnd w:id="5458"/>
      <w:r>
        <w:rPr>
          <w:noProof/>
        </w:rPr>
        <w:t>: Editing an Alert</w:t>
      </w:r>
      <w:bookmarkEnd w:id="5459"/>
      <w:bookmarkEnd w:id="5460"/>
      <w:bookmarkEnd w:id="5461"/>
    </w:p>
    <w:p w14:paraId="21AFE87F" w14:textId="77777777" w:rsidR="008F41B4" w:rsidRDefault="008F41B4" w:rsidP="006C3C3F">
      <w:pPr>
        <w:pStyle w:val="OrderedList"/>
        <w:numPr>
          <w:ilvl w:val="0"/>
          <w:numId w:val="358"/>
        </w:numPr>
        <w:jc w:val="both"/>
      </w:pPr>
      <w:r>
        <w:t xml:space="preserve">Modify the information you need to edit and click the </w:t>
      </w:r>
      <w:r w:rsidRPr="00EC73A7">
        <w:rPr>
          <w:b/>
        </w:rPr>
        <w:t>OK</w:t>
      </w:r>
      <w:r>
        <w:t xml:space="preserve"> button. The </w:t>
      </w:r>
      <w:r w:rsidRPr="00051027">
        <w:rPr>
          <w:b/>
        </w:rPr>
        <w:t xml:space="preserve">Alerts </w:t>
      </w:r>
      <w:r>
        <w:t>tab record table with the edited record will be displayed in the table.</w:t>
      </w:r>
    </w:p>
    <w:p w14:paraId="65A91E9A" w14:textId="77777777" w:rsidR="00EB19F4" w:rsidRDefault="00EB19F4">
      <w:pPr>
        <w:rPr>
          <w:rFonts w:eastAsiaTheme="majorEastAsia" w:cs="Calibri"/>
          <w:b/>
          <w:bCs/>
          <w:sz w:val="28"/>
          <w:szCs w:val="28"/>
        </w:rPr>
      </w:pPr>
      <w:bookmarkStart w:id="5462" w:name="_Toc314055173"/>
      <w:bookmarkStart w:id="5463" w:name="_Ref314672661"/>
      <w:bookmarkStart w:id="5464" w:name="_Toc315383768"/>
      <w:bookmarkStart w:id="5465" w:name="_Ref315611859"/>
      <w:bookmarkStart w:id="5466" w:name="_Toc315634103"/>
      <w:bookmarkStart w:id="5467" w:name="_Toc11335048"/>
      <w:bookmarkStart w:id="5468" w:name="_Toc74052287"/>
      <w:bookmarkStart w:id="5469" w:name="_Toc90643671"/>
      <w:r>
        <w:br w:type="page"/>
      </w:r>
    </w:p>
    <w:p w14:paraId="4D621FCD" w14:textId="77777777" w:rsidR="008F41B4" w:rsidRDefault="008F41B4" w:rsidP="000D2CC0">
      <w:pPr>
        <w:pStyle w:val="Heading2"/>
        <w:tabs>
          <w:tab w:val="clear" w:pos="1080"/>
        </w:tabs>
        <w:ind w:hanging="1080"/>
        <w:jc w:val="both"/>
      </w:pPr>
      <w:bookmarkStart w:id="5470" w:name="_Toc230163638"/>
      <w:r>
        <w:t>Announcements</w:t>
      </w:r>
      <w:bookmarkEnd w:id="5462"/>
      <w:bookmarkEnd w:id="5463"/>
      <w:bookmarkEnd w:id="5464"/>
      <w:r>
        <w:t xml:space="preserve"> Screen</w:t>
      </w:r>
      <w:bookmarkEnd w:id="5465"/>
      <w:bookmarkEnd w:id="5466"/>
      <w:bookmarkEnd w:id="5467"/>
      <w:bookmarkEnd w:id="5468"/>
      <w:bookmarkEnd w:id="5469"/>
      <w:bookmarkEnd w:id="5470"/>
    </w:p>
    <w:p w14:paraId="486ADB15" w14:textId="77777777" w:rsidR="008F41B4" w:rsidRPr="00D22EED" w:rsidRDefault="008F41B4" w:rsidP="00F874DE">
      <w:pPr>
        <w:pStyle w:val="NoteBox"/>
        <w:jc w:val="both"/>
        <w:rPr>
          <w:rFonts w:ascii="Cambria" w:hAnsi="Cambria"/>
          <w:lang w:bidi="ar-SA"/>
        </w:rPr>
      </w:pPr>
      <w:r w:rsidRPr="00D22EED">
        <w:rPr>
          <w:rFonts w:ascii="Cambria" w:hAnsi="Cambria"/>
          <w:sz w:val="22"/>
          <w:szCs w:val="22"/>
        </w:rPr>
        <w:t xml:space="preserve">This screen enables authorized users to add new announcements, or to edit or inactivate an existing announcement related to HUD and its reverse mortgage program. The announcements with an active status and an expiration date greater than the current system date are displayed on the </w:t>
      </w:r>
      <w:r w:rsidRPr="00540B18">
        <w:rPr>
          <w:rFonts w:ascii="Cambria" w:hAnsi="Cambria"/>
          <w:sz w:val="22"/>
          <w:szCs w:val="22"/>
        </w:rPr>
        <w:t>Home</w:t>
      </w:r>
      <w:r w:rsidRPr="00D22EED">
        <w:rPr>
          <w:rFonts w:ascii="Cambria" w:hAnsi="Cambria"/>
          <w:sz w:val="22"/>
          <w:szCs w:val="22"/>
        </w:rPr>
        <w:t xml:space="preserve"> page under the </w:t>
      </w:r>
      <w:r w:rsidRPr="00E73553">
        <w:rPr>
          <w:rFonts w:ascii="Cambria" w:hAnsi="Cambria"/>
          <w:sz w:val="22"/>
          <w:szCs w:val="22"/>
        </w:rPr>
        <w:t>Announcements</w:t>
      </w:r>
      <w:r w:rsidRPr="00D22EED">
        <w:rPr>
          <w:rFonts w:ascii="Cambria" w:hAnsi="Cambria"/>
          <w:sz w:val="22"/>
          <w:szCs w:val="22"/>
        </w:rPr>
        <w:t xml:space="preserve"> section. You cannot delete an announcement. An announcement that should no longer be used should be changed to Inactive</w:t>
      </w:r>
      <w:r w:rsidRPr="00D22EED">
        <w:rPr>
          <w:rStyle w:val="CrossRef"/>
          <w:rFonts w:ascii="Cambria" w:hAnsi="Cambria"/>
          <w:sz w:val="22"/>
          <w:szCs w:val="22"/>
        </w:rPr>
        <w:t>.</w:t>
      </w:r>
    </w:p>
    <w:p w14:paraId="466385C7" w14:textId="3FA6976E" w:rsidR="008F41B4" w:rsidRDefault="00BC4915" w:rsidP="004235C3">
      <w:pPr>
        <w:pStyle w:val="BodyText"/>
      </w:pPr>
      <w:bookmarkStart w:id="5471" w:name="_Toc314055568"/>
      <w:r>
        <w:rPr>
          <w:noProof/>
        </w:rPr>
        <w:drawing>
          <wp:inline distT="0" distB="0" distL="0" distR="0" wp14:anchorId="6410E3D6" wp14:editId="608EB1AA">
            <wp:extent cx="5943600" cy="1753870"/>
            <wp:effectExtent l="0" t="0" r="0" b="0"/>
            <wp:docPr id="3097" name="Picture 309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7" name="Picture 3097" descr="Graphical user interface, application&#10;&#10;Description automatically generated"/>
                    <pic:cNvPicPr/>
                  </pic:nvPicPr>
                  <pic:blipFill>
                    <a:blip r:embed="rId556"/>
                    <a:stretch>
                      <a:fillRect/>
                    </a:stretch>
                  </pic:blipFill>
                  <pic:spPr>
                    <a:xfrm>
                      <a:off x="0" y="0"/>
                      <a:ext cx="5943600" cy="1753870"/>
                    </a:xfrm>
                    <a:prstGeom prst="rect">
                      <a:avLst/>
                    </a:prstGeom>
                  </pic:spPr>
                </pic:pic>
              </a:graphicData>
            </a:graphic>
          </wp:inline>
        </w:drawing>
      </w:r>
    </w:p>
    <w:p w14:paraId="730FF244" w14:textId="6659F87A" w:rsidR="008F41B4" w:rsidRDefault="008F41B4" w:rsidP="001879BA">
      <w:pPr>
        <w:pStyle w:val="FigureCaption0"/>
      </w:pPr>
      <w:bookmarkStart w:id="5472" w:name="_Toc315384948"/>
      <w:bookmarkStart w:id="5473" w:name="_Toc74053234"/>
      <w:bookmarkStart w:id="5474" w:name="_Toc90644615"/>
      <w:bookmarkStart w:id="5475" w:name="_Toc230164386"/>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4</w:t>
      </w:r>
      <w:r w:rsidR="00764635">
        <w:rPr>
          <w:noProof/>
        </w:rPr>
        <w:fldChar w:fldCharType="end"/>
      </w:r>
      <w:bookmarkEnd w:id="5471"/>
      <w:r>
        <w:rPr>
          <w:noProof/>
        </w:rPr>
        <w:t>: Announcements Screen</w:t>
      </w:r>
      <w:bookmarkEnd w:id="5472"/>
      <w:bookmarkEnd w:id="5473"/>
      <w:bookmarkEnd w:id="5474"/>
      <w:bookmarkEnd w:id="5475"/>
    </w:p>
    <w:p w14:paraId="45CE05C7" w14:textId="77777777" w:rsidR="008F41B4" w:rsidRDefault="008F41B4" w:rsidP="00383BE4">
      <w:pPr>
        <w:pStyle w:val="Heading3"/>
        <w:ind w:left="1080" w:hanging="1080"/>
        <w:jc w:val="both"/>
      </w:pPr>
      <w:bookmarkStart w:id="5476" w:name="_Toc314055175"/>
      <w:bookmarkStart w:id="5477" w:name="_Toc315383770"/>
      <w:bookmarkStart w:id="5478" w:name="_Toc315634104"/>
      <w:bookmarkStart w:id="5479" w:name="_Toc11335049"/>
      <w:bookmarkStart w:id="5480" w:name="_Toc74052288"/>
      <w:bookmarkStart w:id="5481" w:name="_Toc90643672"/>
      <w:bookmarkStart w:id="5482" w:name="_Toc230163639"/>
      <w:r>
        <w:t>Filtering Announcements</w:t>
      </w:r>
      <w:bookmarkEnd w:id="5476"/>
      <w:bookmarkEnd w:id="5477"/>
      <w:bookmarkEnd w:id="5478"/>
      <w:bookmarkEnd w:id="5479"/>
      <w:bookmarkEnd w:id="5480"/>
      <w:bookmarkEnd w:id="5481"/>
      <w:bookmarkEnd w:id="5482"/>
    </w:p>
    <w:p w14:paraId="0BC06C80" w14:textId="77777777" w:rsidR="008F41B4" w:rsidRDefault="008F41B4" w:rsidP="001879BA">
      <w:pPr>
        <w:pStyle w:val="BodyText"/>
      </w:pPr>
      <w:r>
        <w:t xml:space="preserve">Announcements can be filtered by: </w:t>
      </w:r>
    </w:p>
    <w:p w14:paraId="700F2FBB" w14:textId="77777777" w:rsidR="008F41B4" w:rsidRPr="00AF3AFF" w:rsidRDefault="008F41B4" w:rsidP="00AF3AFF">
      <w:pPr>
        <w:pStyle w:val="UnorderedList"/>
      </w:pPr>
      <w:r w:rsidRPr="00AF3AFF">
        <w:t xml:space="preserve">Description </w:t>
      </w:r>
    </w:p>
    <w:p w14:paraId="11A712D8" w14:textId="77777777" w:rsidR="008F41B4" w:rsidRPr="00AF3AFF" w:rsidRDefault="008F41B4" w:rsidP="00AF3AFF">
      <w:pPr>
        <w:pStyle w:val="UnorderedList"/>
      </w:pPr>
      <w:r w:rsidRPr="00AF3AFF">
        <w:t>Posted Date</w:t>
      </w:r>
    </w:p>
    <w:p w14:paraId="518AB053" w14:textId="77777777" w:rsidR="008F41B4" w:rsidRPr="00AF3AFF" w:rsidRDefault="008F41B4" w:rsidP="00AF3AFF">
      <w:pPr>
        <w:pStyle w:val="UnorderedList"/>
      </w:pPr>
      <w:r w:rsidRPr="00AF3AFF">
        <w:t xml:space="preserve">Status </w:t>
      </w:r>
    </w:p>
    <w:p w14:paraId="509B4169" w14:textId="77777777" w:rsidR="008F41B4" w:rsidRPr="00AF3AFF" w:rsidRDefault="008F41B4" w:rsidP="00AF3AFF">
      <w:pPr>
        <w:pStyle w:val="UnorderedList"/>
      </w:pPr>
      <w:r w:rsidRPr="00AF3AFF">
        <w:t xml:space="preserve">Expiration Date </w:t>
      </w:r>
    </w:p>
    <w:p w14:paraId="6F292A24" w14:textId="77777777" w:rsidR="008F41B4" w:rsidRDefault="008F41B4" w:rsidP="00383BE4">
      <w:pPr>
        <w:pStyle w:val="Heading3"/>
        <w:ind w:left="1080" w:hanging="1080"/>
        <w:jc w:val="both"/>
      </w:pPr>
      <w:bookmarkStart w:id="5483" w:name="_Toc314055176"/>
      <w:bookmarkStart w:id="5484" w:name="_Toc315383771"/>
      <w:bookmarkStart w:id="5485" w:name="_Toc315634105"/>
      <w:bookmarkStart w:id="5486" w:name="_Toc11335050"/>
      <w:bookmarkStart w:id="5487" w:name="_Toc74052289"/>
      <w:bookmarkStart w:id="5488" w:name="_Toc90643673"/>
      <w:bookmarkStart w:id="5489" w:name="_Toc230163640"/>
      <w:r>
        <w:t>Sorting Announcements</w:t>
      </w:r>
      <w:bookmarkEnd w:id="5483"/>
      <w:bookmarkEnd w:id="5484"/>
      <w:bookmarkEnd w:id="5485"/>
      <w:bookmarkEnd w:id="5486"/>
      <w:bookmarkEnd w:id="5487"/>
      <w:bookmarkEnd w:id="5488"/>
      <w:bookmarkEnd w:id="5489"/>
    </w:p>
    <w:p w14:paraId="19428E7B" w14:textId="77777777" w:rsidR="008F41B4" w:rsidRDefault="008F41B4" w:rsidP="001879BA">
      <w:pPr>
        <w:pStyle w:val="BodyText"/>
      </w:pPr>
      <w:r>
        <w:t>Announcements can be sorted by:</w:t>
      </w:r>
    </w:p>
    <w:p w14:paraId="2960D1A3" w14:textId="77777777" w:rsidR="008F41B4" w:rsidRPr="00AF3AFF" w:rsidRDefault="008F41B4" w:rsidP="00AF3AFF">
      <w:pPr>
        <w:pStyle w:val="UnorderedList"/>
      </w:pPr>
      <w:r w:rsidRPr="00AF3AFF">
        <w:t>Skey</w:t>
      </w:r>
    </w:p>
    <w:p w14:paraId="0257229A" w14:textId="77777777" w:rsidR="008F41B4" w:rsidRPr="00AF3AFF" w:rsidRDefault="008F41B4" w:rsidP="00AF3AFF">
      <w:pPr>
        <w:pStyle w:val="UnorderedList"/>
      </w:pPr>
      <w:r w:rsidRPr="00AF3AFF">
        <w:t>Description</w:t>
      </w:r>
    </w:p>
    <w:p w14:paraId="63D70CE4" w14:textId="77777777" w:rsidR="008F41B4" w:rsidRPr="00AF3AFF" w:rsidRDefault="008F41B4" w:rsidP="00AF3AFF">
      <w:pPr>
        <w:pStyle w:val="UnorderedList"/>
      </w:pPr>
      <w:r w:rsidRPr="00AF3AFF">
        <w:t>Posted Date</w:t>
      </w:r>
    </w:p>
    <w:p w14:paraId="4C166158" w14:textId="77777777" w:rsidR="008F41B4" w:rsidRPr="00AF3AFF" w:rsidRDefault="008F41B4" w:rsidP="00AF3AFF">
      <w:pPr>
        <w:pStyle w:val="UnorderedList"/>
      </w:pPr>
      <w:r w:rsidRPr="00AF3AFF">
        <w:t>Expiration Date</w:t>
      </w:r>
    </w:p>
    <w:p w14:paraId="11A147A3" w14:textId="77777777" w:rsidR="008F41B4" w:rsidRPr="00AF3AFF" w:rsidRDefault="008F41B4" w:rsidP="00AF3AFF">
      <w:pPr>
        <w:pStyle w:val="UnorderedList"/>
      </w:pPr>
      <w:r w:rsidRPr="00AF3AFF">
        <w:t>Status</w:t>
      </w:r>
    </w:p>
    <w:p w14:paraId="7345E372" w14:textId="77777777" w:rsidR="008F41B4" w:rsidRPr="00AF3AFF" w:rsidRDefault="008F41B4" w:rsidP="00AF3AFF">
      <w:pPr>
        <w:pStyle w:val="UnorderedList"/>
      </w:pPr>
      <w:r w:rsidRPr="00AF3AFF">
        <w:t>Created By</w:t>
      </w:r>
    </w:p>
    <w:p w14:paraId="5B338532" w14:textId="261C0379" w:rsidR="00611DB1" w:rsidRDefault="008F41B4" w:rsidP="00AF3AFF">
      <w:pPr>
        <w:pStyle w:val="UnorderedList"/>
      </w:pPr>
      <w:r w:rsidRPr="00AF3AFF">
        <w:t>Create Date</w:t>
      </w:r>
    </w:p>
    <w:p w14:paraId="1BBE0A42" w14:textId="77777777" w:rsidR="00611DB1" w:rsidRDefault="00611DB1">
      <w:pPr>
        <w:rPr>
          <w:rFonts w:ascii="Cambria" w:eastAsia="Times New Roman" w:hAnsi="Cambria"/>
          <w:lang w:bidi="en-US"/>
        </w:rPr>
      </w:pPr>
      <w:r>
        <w:br w:type="page"/>
      </w:r>
    </w:p>
    <w:p w14:paraId="6289C7DF" w14:textId="690853E9" w:rsidR="008F41B4" w:rsidRDefault="008F41B4" w:rsidP="002F596A">
      <w:pPr>
        <w:pStyle w:val="Heading3"/>
        <w:ind w:left="1080" w:hanging="1080"/>
        <w:jc w:val="both"/>
      </w:pPr>
      <w:bookmarkStart w:id="5490" w:name="_Toc314055177"/>
      <w:bookmarkStart w:id="5491" w:name="_Toc315383772"/>
      <w:bookmarkStart w:id="5492" w:name="_Toc315634106"/>
      <w:bookmarkStart w:id="5493" w:name="_Toc11335051"/>
      <w:bookmarkStart w:id="5494" w:name="_Toc74052290"/>
      <w:bookmarkStart w:id="5495" w:name="_Toc90643674"/>
      <w:bookmarkStart w:id="5496" w:name="_Toc230163641"/>
      <w:r>
        <w:t>Creating an Announcement</w:t>
      </w:r>
      <w:bookmarkEnd w:id="5490"/>
      <w:bookmarkEnd w:id="5491"/>
      <w:bookmarkEnd w:id="5492"/>
      <w:bookmarkEnd w:id="5493"/>
      <w:bookmarkEnd w:id="5494"/>
      <w:bookmarkEnd w:id="5495"/>
      <w:bookmarkEnd w:id="5496"/>
    </w:p>
    <w:p w14:paraId="5AC5A7C0" w14:textId="77777777" w:rsidR="008F41B4" w:rsidRDefault="008F41B4" w:rsidP="001879BA">
      <w:pPr>
        <w:pStyle w:val="BodyText"/>
      </w:pPr>
      <w:r>
        <w:t>To create an announcement:</w:t>
      </w:r>
    </w:p>
    <w:p w14:paraId="6BC1669C" w14:textId="77777777" w:rsidR="008F41B4" w:rsidRDefault="008F41B4" w:rsidP="006C3C3F">
      <w:pPr>
        <w:pStyle w:val="OrderedList"/>
        <w:numPr>
          <w:ilvl w:val="0"/>
          <w:numId w:val="359"/>
        </w:numPr>
        <w:jc w:val="both"/>
      </w:pPr>
      <w:r>
        <w:t xml:space="preserve">Click </w:t>
      </w:r>
      <w:r w:rsidRPr="006A3861">
        <w:rPr>
          <w:b/>
        </w:rPr>
        <w:t>New</w:t>
      </w:r>
      <w:r>
        <w:rPr>
          <w:b/>
        </w:rPr>
        <w:t xml:space="preserve">. </w:t>
      </w:r>
      <w:r w:rsidRPr="001F33AC">
        <w:t>The</w:t>
      </w:r>
      <w:r>
        <w:rPr>
          <w:b/>
        </w:rPr>
        <w:t xml:space="preserve"> Announcements </w:t>
      </w:r>
      <w:r w:rsidRPr="001F33AC">
        <w:t xml:space="preserve">screen will </w:t>
      </w:r>
      <w:r>
        <w:t>display so the user can create an announcement.</w:t>
      </w:r>
    </w:p>
    <w:p w14:paraId="758A6428" w14:textId="1326089F" w:rsidR="008F41B4" w:rsidRDefault="00BC4915" w:rsidP="004235C3">
      <w:pPr>
        <w:pStyle w:val="BodyText"/>
        <w:jc w:val="center"/>
      </w:pPr>
      <w:r>
        <w:rPr>
          <w:noProof/>
        </w:rPr>
        <w:drawing>
          <wp:inline distT="0" distB="0" distL="0" distR="0" wp14:anchorId="6F7EF2CC" wp14:editId="34B9F4D0">
            <wp:extent cx="4137531" cy="1751378"/>
            <wp:effectExtent l="0" t="0" r="0" b="1270"/>
            <wp:docPr id="3098" name="Picture 309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8" name="Picture 3098" descr="Graphical user interface, application&#10;&#10;Description automatically generated"/>
                    <pic:cNvPicPr/>
                  </pic:nvPicPr>
                  <pic:blipFill>
                    <a:blip r:embed="rId557"/>
                    <a:stretch>
                      <a:fillRect/>
                    </a:stretch>
                  </pic:blipFill>
                  <pic:spPr>
                    <a:xfrm>
                      <a:off x="0" y="0"/>
                      <a:ext cx="4168481" cy="1764479"/>
                    </a:xfrm>
                    <a:prstGeom prst="rect">
                      <a:avLst/>
                    </a:prstGeom>
                  </pic:spPr>
                </pic:pic>
              </a:graphicData>
            </a:graphic>
          </wp:inline>
        </w:drawing>
      </w:r>
    </w:p>
    <w:p w14:paraId="59314B8A" w14:textId="74F5E84B" w:rsidR="008F41B4" w:rsidRDefault="008F41B4" w:rsidP="001879BA">
      <w:pPr>
        <w:pStyle w:val="FigureCaption0"/>
      </w:pPr>
      <w:bookmarkStart w:id="5497" w:name="_Toc315384949"/>
      <w:bookmarkStart w:id="5498" w:name="_Toc74053235"/>
      <w:bookmarkStart w:id="5499" w:name="_Toc90644616"/>
      <w:bookmarkStart w:id="5500" w:name="_Toc230164387"/>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5</w:t>
      </w:r>
      <w:r w:rsidR="00764635">
        <w:rPr>
          <w:noProof/>
        </w:rPr>
        <w:fldChar w:fldCharType="end"/>
      </w:r>
      <w:r>
        <w:rPr>
          <w:noProof/>
        </w:rPr>
        <w:t>: Creating an Announcement</w:t>
      </w:r>
      <w:bookmarkEnd w:id="5497"/>
      <w:bookmarkEnd w:id="5498"/>
      <w:bookmarkEnd w:id="5499"/>
      <w:bookmarkEnd w:id="5500"/>
    </w:p>
    <w:p w14:paraId="532BD475" w14:textId="77777777" w:rsidR="008F41B4" w:rsidRDefault="008F41B4" w:rsidP="006C3C3F">
      <w:pPr>
        <w:pStyle w:val="OrderedList"/>
        <w:numPr>
          <w:ilvl w:val="0"/>
          <w:numId w:val="359"/>
        </w:numPr>
        <w:jc w:val="both"/>
      </w:pPr>
      <w:r>
        <w:t xml:space="preserve">Enter: </w:t>
      </w:r>
    </w:p>
    <w:p w14:paraId="538278D9" w14:textId="77777777" w:rsidR="008F41B4" w:rsidRPr="00540B18" w:rsidRDefault="008F41B4" w:rsidP="00540B18">
      <w:pPr>
        <w:pStyle w:val="UnorderedListIndent"/>
      </w:pPr>
      <w:r w:rsidRPr="00540B18">
        <w:t xml:space="preserve">Status (Select either Active or Inactive) </w:t>
      </w:r>
    </w:p>
    <w:p w14:paraId="4F630FB2" w14:textId="77777777" w:rsidR="008F41B4" w:rsidRPr="00540B18" w:rsidRDefault="008F41B4" w:rsidP="00540B18">
      <w:pPr>
        <w:pStyle w:val="UnorderedListIndent"/>
      </w:pPr>
      <w:r w:rsidRPr="00540B18">
        <w:t xml:space="preserve">Posted Date (The day the announcement should appear on the site) </w:t>
      </w:r>
    </w:p>
    <w:p w14:paraId="265E0AF7" w14:textId="77777777" w:rsidR="008F41B4" w:rsidRPr="00540B18" w:rsidRDefault="008F41B4" w:rsidP="00540B18">
      <w:pPr>
        <w:pStyle w:val="UnorderedListIndent"/>
      </w:pPr>
      <w:r w:rsidRPr="00540B18">
        <w:t>Expiration Date (The date the announcement should be removed from the site)</w:t>
      </w:r>
    </w:p>
    <w:p w14:paraId="00D75D68" w14:textId="15EA1404" w:rsidR="008F41B4" w:rsidRDefault="00BC4915" w:rsidP="00540B18">
      <w:pPr>
        <w:pStyle w:val="UnorderedListIndent"/>
      </w:pPr>
      <w:r w:rsidRPr="00540B18">
        <w:t>Description (</w:t>
      </w:r>
      <w:r w:rsidR="008F41B4" w:rsidRPr="00540B18">
        <w:t>The text of the announcement)</w:t>
      </w:r>
      <w:r w:rsidR="008F41B4">
        <w:t xml:space="preserve"> </w:t>
      </w:r>
    </w:p>
    <w:p w14:paraId="03C19486" w14:textId="77777777" w:rsidR="00D67AA9" w:rsidRDefault="00D67AA9" w:rsidP="00D67AA9">
      <w:pPr>
        <w:pStyle w:val="UnorderedList"/>
        <w:numPr>
          <w:ilvl w:val="0"/>
          <w:numId w:val="0"/>
        </w:numPr>
        <w:ind w:left="360"/>
      </w:pPr>
    </w:p>
    <w:p w14:paraId="612710AF" w14:textId="055F9B26" w:rsidR="00707052" w:rsidRPr="00D67AA9" w:rsidRDefault="008F41B4" w:rsidP="006C3C3F">
      <w:pPr>
        <w:pStyle w:val="OrderedList"/>
        <w:numPr>
          <w:ilvl w:val="0"/>
          <w:numId w:val="359"/>
        </w:numPr>
        <w:jc w:val="both"/>
      </w:pPr>
      <w:r>
        <w:t xml:space="preserve">Click </w:t>
      </w:r>
      <w:r w:rsidRPr="00D67AA9">
        <w:rPr>
          <w:b/>
        </w:rPr>
        <w:t>OK.</w:t>
      </w:r>
    </w:p>
    <w:p w14:paraId="32195DA9" w14:textId="482FAA9B" w:rsidR="00CE7413" w:rsidRDefault="00CE7413">
      <w:pPr>
        <w:rPr>
          <w:rFonts w:eastAsia="Times New Roman" w:cs="Calibri"/>
          <w:b/>
          <w:bCs/>
          <w:noProof/>
          <w:color w:val="4F81BD" w:themeColor="accent1"/>
          <w:sz w:val="24"/>
          <w:szCs w:val="24"/>
        </w:rPr>
      </w:pPr>
      <w:bookmarkStart w:id="5501" w:name="_Toc314055178"/>
      <w:bookmarkStart w:id="5502" w:name="_Toc315383773"/>
      <w:bookmarkStart w:id="5503" w:name="_Toc315634107"/>
    </w:p>
    <w:p w14:paraId="32B7E25E" w14:textId="1BFF7432" w:rsidR="008F41B4" w:rsidRDefault="008F41B4" w:rsidP="00DC4E69">
      <w:pPr>
        <w:pStyle w:val="Heading3"/>
        <w:ind w:left="1080" w:hanging="1080"/>
        <w:jc w:val="both"/>
      </w:pPr>
      <w:bookmarkStart w:id="5504" w:name="_Toc11335052"/>
      <w:bookmarkStart w:id="5505" w:name="_Toc74052291"/>
      <w:bookmarkStart w:id="5506" w:name="_Toc90643675"/>
      <w:bookmarkStart w:id="5507" w:name="_Toc230163642"/>
      <w:r>
        <w:t>Editing an Announcement</w:t>
      </w:r>
      <w:bookmarkEnd w:id="5501"/>
      <w:bookmarkEnd w:id="5502"/>
      <w:bookmarkEnd w:id="5503"/>
      <w:bookmarkEnd w:id="5504"/>
      <w:bookmarkEnd w:id="5505"/>
      <w:bookmarkEnd w:id="5506"/>
      <w:bookmarkEnd w:id="5507"/>
    </w:p>
    <w:p w14:paraId="5373F874" w14:textId="77777777" w:rsidR="008F41B4" w:rsidRDefault="008F41B4" w:rsidP="001879BA">
      <w:pPr>
        <w:pStyle w:val="BodyText"/>
      </w:pPr>
      <w:r>
        <w:t>You can edit all fields for announcements except audit information.</w:t>
      </w:r>
    </w:p>
    <w:p w14:paraId="230F5ED9" w14:textId="77777777" w:rsidR="008F41B4" w:rsidRDefault="008F41B4" w:rsidP="006C3C3F">
      <w:pPr>
        <w:pStyle w:val="OrderedList"/>
        <w:numPr>
          <w:ilvl w:val="0"/>
          <w:numId w:val="360"/>
        </w:numPr>
        <w:jc w:val="both"/>
      </w:pPr>
      <w:r>
        <w:t xml:space="preserve">Click on a record in the table and the </w:t>
      </w:r>
      <w:r w:rsidRPr="00543233">
        <w:rPr>
          <w:b/>
        </w:rPr>
        <w:t>Announcements</w:t>
      </w:r>
      <w:r>
        <w:t xml:space="preserve"> screen will be displayed.</w:t>
      </w:r>
    </w:p>
    <w:p w14:paraId="1FB6631B" w14:textId="500EA72F" w:rsidR="008F41B4" w:rsidRDefault="00BC4915" w:rsidP="004235C3">
      <w:pPr>
        <w:pStyle w:val="BodyText"/>
        <w:jc w:val="center"/>
      </w:pPr>
      <w:r>
        <w:rPr>
          <w:noProof/>
        </w:rPr>
        <w:drawing>
          <wp:inline distT="0" distB="0" distL="0" distR="0" wp14:anchorId="23D57354" wp14:editId="2DEC2667">
            <wp:extent cx="2691517" cy="1155684"/>
            <wp:effectExtent l="0" t="0" r="0" b="6985"/>
            <wp:docPr id="3099" name="Picture 3099"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9" name="Picture 3099" descr="Graphical user interface, application&#10;&#10;Description automatically generated"/>
                    <pic:cNvPicPr/>
                  </pic:nvPicPr>
                  <pic:blipFill>
                    <a:blip r:embed="rId558"/>
                    <a:stretch>
                      <a:fillRect/>
                    </a:stretch>
                  </pic:blipFill>
                  <pic:spPr>
                    <a:xfrm>
                      <a:off x="0" y="0"/>
                      <a:ext cx="2702742" cy="1160504"/>
                    </a:xfrm>
                    <a:prstGeom prst="rect">
                      <a:avLst/>
                    </a:prstGeom>
                  </pic:spPr>
                </pic:pic>
              </a:graphicData>
            </a:graphic>
          </wp:inline>
        </w:drawing>
      </w:r>
    </w:p>
    <w:p w14:paraId="3304C618" w14:textId="3194B743" w:rsidR="008F41B4" w:rsidRDefault="008F41B4" w:rsidP="001879BA">
      <w:pPr>
        <w:pStyle w:val="FigureCaption0"/>
      </w:pPr>
      <w:bookmarkStart w:id="5508" w:name="_Toc315384950"/>
      <w:bookmarkStart w:id="5509" w:name="_Toc74053236"/>
      <w:bookmarkStart w:id="5510" w:name="_Toc90644617"/>
      <w:bookmarkStart w:id="5511" w:name="_Toc230164388"/>
      <w:r>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6</w:t>
      </w:r>
      <w:r w:rsidR="00764635">
        <w:rPr>
          <w:noProof/>
        </w:rPr>
        <w:fldChar w:fldCharType="end"/>
      </w:r>
      <w:r>
        <w:rPr>
          <w:noProof/>
        </w:rPr>
        <w:t>: Editing an Announcement</w:t>
      </w:r>
      <w:bookmarkEnd w:id="5508"/>
      <w:bookmarkEnd w:id="5509"/>
      <w:bookmarkEnd w:id="5510"/>
      <w:bookmarkEnd w:id="5511"/>
    </w:p>
    <w:p w14:paraId="593064E7" w14:textId="41CFD4CE" w:rsidR="008F41B4" w:rsidRDefault="008F41B4" w:rsidP="006C3C3F">
      <w:pPr>
        <w:pStyle w:val="OrderedList"/>
        <w:numPr>
          <w:ilvl w:val="0"/>
          <w:numId w:val="360"/>
        </w:numPr>
        <w:jc w:val="both"/>
      </w:pPr>
      <w:r>
        <w:t xml:space="preserve">Modify the information you need to edit and click the </w:t>
      </w:r>
      <w:r w:rsidRPr="000A57F0">
        <w:rPr>
          <w:b/>
        </w:rPr>
        <w:t>OK</w:t>
      </w:r>
      <w:r>
        <w:t xml:space="preserve"> button. The </w:t>
      </w:r>
      <w:r w:rsidRPr="000A57F0">
        <w:rPr>
          <w:b/>
        </w:rPr>
        <w:t>Announcements</w:t>
      </w:r>
      <w:r>
        <w:t xml:space="preserve"> tab record table with the edited record will be displayed in the table.</w:t>
      </w:r>
    </w:p>
    <w:p w14:paraId="5D23C152" w14:textId="45210462" w:rsidR="002616CC" w:rsidRDefault="002616CC" w:rsidP="002616CC">
      <w:pPr>
        <w:pStyle w:val="OrderedList"/>
        <w:jc w:val="both"/>
      </w:pPr>
    </w:p>
    <w:p w14:paraId="1EB205C3" w14:textId="41A7A5EA" w:rsidR="002616CC" w:rsidRDefault="002616CC" w:rsidP="002616CC">
      <w:pPr>
        <w:pStyle w:val="OrderedList"/>
        <w:jc w:val="both"/>
      </w:pPr>
    </w:p>
    <w:p w14:paraId="5794EA75" w14:textId="77777777" w:rsidR="002616CC" w:rsidRDefault="002616CC" w:rsidP="002616CC">
      <w:pPr>
        <w:pStyle w:val="OrderedList"/>
        <w:jc w:val="both"/>
      </w:pPr>
    </w:p>
    <w:p w14:paraId="68B60227" w14:textId="1E35A07A" w:rsidR="008F41B4" w:rsidRDefault="008F41B4" w:rsidP="000D2CC0">
      <w:pPr>
        <w:pStyle w:val="Heading2"/>
        <w:tabs>
          <w:tab w:val="clear" w:pos="1080"/>
        </w:tabs>
        <w:ind w:hanging="1080"/>
        <w:jc w:val="both"/>
      </w:pPr>
      <w:bookmarkStart w:id="5512" w:name="_Toc314055179"/>
      <w:bookmarkStart w:id="5513" w:name="_Ref314672668"/>
      <w:bookmarkStart w:id="5514" w:name="_Toc315383774"/>
      <w:bookmarkStart w:id="5515" w:name="_Ref315611862"/>
      <w:bookmarkStart w:id="5516" w:name="_Toc315634108"/>
      <w:bookmarkStart w:id="5517" w:name="_Toc11335054"/>
      <w:bookmarkStart w:id="5518" w:name="_Toc74052292"/>
      <w:bookmarkStart w:id="5519" w:name="_Toc90643676"/>
      <w:bookmarkStart w:id="5520" w:name="_Toc230163643"/>
      <w:r>
        <w:t>County Clerks</w:t>
      </w:r>
      <w:bookmarkEnd w:id="5512"/>
      <w:bookmarkEnd w:id="5513"/>
      <w:bookmarkEnd w:id="5514"/>
      <w:r>
        <w:t xml:space="preserve"> Screen</w:t>
      </w:r>
      <w:bookmarkEnd w:id="5515"/>
      <w:bookmarkEnd w:id="5516"/>
      <w:bookmarkEnd w:id="5517"/>
      <w:bookmarkEnd w:id="5518"/>
      <w:bookmarkEnd w:id="5519"/>
      <w:bookmarkEnd w:id="5520"/>
    </w:p>
    <w:p w14:paraId="297D77D9" w14:textId="77777777" w:rsidR="008F41B4" w:rsidRPr="00D22EED" w:rsidRDefault="008F41B4" w:rsidP="00F874DE">
      <w:pPr>
        <w:pStyle w:val="UnorderedList"/>
        <w:numPr>
          <w:ilvl w:val="0"/>
          <w:numId w:val="0"/>
        </w:numPr>
        <w:tabs>
          <w:tab w:val="left" w:pos="0"/>
        </w:tabs>
        <w:ind w:left="378" w:hanging="360"/>
        <w:jc w:val="both"/>
      </w:pPr>
      <w:r w:rsidRPr="00D22EED">
        <w:t xml:space="preserve">This screen enables authorized users to add county clerks, or to edit or inactivate a county clerk. </w:t>
      </w:r>
    </w:p>
    <w:p w14:paraId="4D6B85F7" w14:textId="77777777" w:rsidR="008F41B4" w:rsidRPr="00D22EED" w:rsidRDefault="008F41B4" w:rsidP="00F874DE">
      <w:pPr>
        <w:pStyle w:val="NoteBox"/>
        <w:jc w:val="both"/>
        <w:rPr>
          <w:rFonts w:ascii="Cambria" w:hAnsi="Cambria"/>
          <w:sz w:val="22"/>
          <w:szCs w:val="22"/>
        </w:rPr>
      </w:pPr>
      <w:r w:rsidRPr="00D22EED">
        <w:rPr>
          <w:rFonts w:ascii="Cambria" w:hAnsi="Cambria"/>
          <w:sz w:val="22"/>
          <w:szCs w:val="22"/>
          <w:lang w:bidi="ar-SA"/>
        </w:rPr>
        <w:t xml:space="preserve">These are the clerks of court for the county in which the mortgaged property is located. </w:t>
      </w:r>
      <w:r w:rsidRPr="00D22EED">
        <w:rPr>
          <w:rFonts w:ascii="Cambria" w:hAnsi="Cambria"/>
          <w:sz w:val="22"/>
          <w:szCs w:val="22"/>
        </w:rPr>
        <w:t>You cannot delete a county clerk. A county clerk that should no longer be used should be changed to Inactive</w:t>
      </w:r>
      <w:r w:rsidRPr="005177B9">
        <w:rPr>
          <w:rStyle w:val="BodyTextChar"/>
        </w:rPr>
        <w:t>.</w:t>
      </w:r>
    </w:p>
    <w:p w14:paraId="30FF2F2C" w14:textId="647AA98D" w:rsidR="008F41B4" w:rsidRDefault="008F41B4" w:rsidP="004640ED">
      <w:pPr>
        <w:pStyle w:val="BodyText"/>
        <w:jc w:val="center"/>
      </w:pPr>
      <w:bookmarkStart w:id="5521" w:name="_Toc314055569"/>
    </w:p>
    <w:p w14:paraId="708FBD67" w14:textId="1E398663" w:rsidR="009409BC" w:rsidRDefault="009409BC" w:rsidP="004640ED">
      <w:pPr>
        <w:pStyle w:val="BodyText"/>
        <w:jc w:val="center"/>
      </w:pPr>
      <w:r>
        <w:rPr>
          <w:noProof/>
        </w:rPr>
        <w:drawing>
          <wp:inline distT="0" distB="0" distL="0" distR="0" wp14:anchorId="1FE5551D" wp14:editId="6E979B86">
            <wp:extent cx="4933666" cy="1963889"/>
            <wp:effectExtent l="19050" t="19050" r="19685" b="17780"/>
            <wp:docPr id="47541227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412278" name="Picture 1" descr="A screenshot of a computer&#10;&#10;AI-generated content may be incorrect."/>
                    <pic:cNvPicPr/>
                  </pic:nvPicPr>
                  <pic:blipFill>
                    <a:blip r:embed="rId559"/>
                    <a:stretch>
                      <a:fillRect/>
                    </a:stretch>
                  </pic:blipFill>
                  <pic:spPr>
                    <a:xfrm>
                      <a:off x="0" y="0"/>
                      <a:ext cx="4998579" cy="1989728"/>
                    </a:xfrm>
                    <a:prstGeom prst="rect">
                      <a:avLst/>
                    </a:prstGeom>
                    <a:ln w="19050">
                      <a:solidFill>
                        <a:srgbClr val="0070C0"/>
                      </a:solidFill>
                    </a:ln>
                  </pic:spPr>
                </pic:pic>
              </a:graphicData>
            </a:graphic>
          </wp:inline>
        </w:drawing>
      </w:r>
    </w:p>
    <w:p w14:paraId="48C167AD" w14:textId="1EF80140" w:rsidR="008F41B4" w:rsidRPr="0028438E" w:rsidRDefault="008F41B4" w:rsidP="001879BA">
      <w:pPr>
        <w:pStyle w:val="FigureCaption0"/>
      </w:pPr>
      <w:bookmarkStart w:id="5522" w:name="_Toc315384951"/>
      <w:bookmarkStart w:id="5523" w:name="_Toc74053237"/>
      <w:bookmarkStart w:id="5524" w:name="_Toc90644618"/>
      <w:bookmarkStart w:id="5525" w:name="_Toc230164389"/>
      <w:r w:rsidRPr="0028438E">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7</w:t>
      </w:r>
      <w:r w:rsidR="00764635">
        <w:rPr>
          <w:noProof/>
        </w:rPr>
        <w:fldChar w:fldCharType="end"/>
      </w:r>
      <w:bookmarkEnd w:id="5521"/>
      <w:r>
        <w:rPr>
          <w:noProof/>
        </w:rPr>
        <w:t>: County Clerks Screen</w:t>
      </w:r>
      <w:bookmarkEnd w:id="5522"/>
      <w:bookmarkEnd w:id="5523"/>
      <w:bookmarkEnd w:id="5524"/>
      <w:bookmarkEnd w:id="5525"/>
    </w:p>
    <w:p w14:paraId="10BD20F2" w14:textId="43EFEC6B" w:rsidR="00CE7413" w:rsidRDefault="00CE7413">
      <w:pPr>
        <w:rPr>
          <w:rFonts w:eastAsia="Times New Roman" w:cs="Calibri"/>
          <w:b/>
          <w:bCs/>
          <w:noProof/>
          <w:color w:val="4F81BD" w:themeColor="accent1"/>
          <w:sz w:val="24"/>
          <w:szCs w:val="24"/>
        </w:rPr>
      </w:pPr>
      <w:bookmarkStart w:id="5526" w:name="_Toc314055181"/>
      <w:bookmarkStart w:id="5527" w:name="_Toc315383776"/>
      <w:bookmarkStart w:id="5528" w:name="_Toc315634109"/>
    </w:p>
    <w:p w14:paraId="3EB336A2" w14:textId="122AD86A" w:rsidR="008F41B4" w:rsidRDefault="008F41B4" w:rsidP="00456311">
      <w:pPr>
        <w:pStyle w:val="Heading3"/>
        <w:ind w:left="1080" w:hanging="1080"/>
        <w:jc w:val="both"/>
      </w:pPr>
      <w:bookmarkStart w:id="5529" w:name="_Toc11335055"/>
      <w:bookmarkStart w:id="5530" w:name="_Toc74052293"/>
      <w:bookmarkStart w:id="5531" w:name="_Toc90643677"/>
      <w:bookmarkStart w:id="5532" w:name="_Toc230163644"/>
      <w:r>
        <w:t>Filtering County Clerks</w:t>
      </w:r>
      <w:bookmarkEnd w:id="5526"/>
      <w:bookmarkEnd w:id="5527"/>
      <w:bookmarkEnd w:id="5528"/>
      <w:bookmarkEnd w:id="5529"/>
      <w:bookmarkEnd w:id="5530"/>
      <w:bookmarkEnd w:id="5531"/>
      <w:bookmarkEnd w:id="5532"/>
    </w:p>
    <w:p w14:paraId="7C43B612" w14:textId="77777777" w:rsidR="008F41B4" w:rsidRDefault="008F41B4" w:rsidP="001879BA">
      <w:pPr>
        <w:pStyle w:val="BodyText"/>
      </w:pPr>
      <w:r>
        <w:t>County clerks can be filtered by:</w:t>
      </w:r>
    </w:p>
    <w:p w14:paraId="4CACCCD8" w14:textId="77777777" w:rsidR="008F41B4" w:rsidRPr="00AF3AFF" w:rsidRDefault="008F41B4" w:rsidP="00AF3AFF">
      <w:pPr>
        <w:pStyle w:val="UnorderedList"/>
      </w:pPr>
      <w:r w:rsidRPr="00AF3AFF">
        <w:t>County Clerk Name</w:t>
      </w:r>
    </w:p>
    <w:p w14:paraId="1C3B617F" w14:textId="77777777" w:rsidR="008F41B4" w:rsidRPr="00AF3AFF" w:rsidRDefault="008F41B4" w:rsidP="00AF3AFF">
      <w:pPr>
        <w:pStyle w:val="UnorderedList"/>
      </w:pPr>
      <w:r w:rsidRPr="00AF3AFF">
        <w:t>State</w:t>
      </w:r>
    </w:p>
    <w:p w14:paraId="2D18159C" w14:textId="77777777" w:rsidR="008F41B4" w:rsidRPr="00AF3AFF" w:rsidRDefault="008F41B4" w:rsidP="00AF3AFF">
      <w:pPr>
        <w:pStyle w:val="UnorderedList"/>
      </w:pPr>
      <w:r w:rsidRPr="00AF3AFF">
        <w:t>Status</w:t>
      </w:r>
    </w:p>
    <w:p w14:paraId="1001DEA9" w14:textId="77777777" w:rsidR="008F41B4" w:rsidRDefault="008F41B4" w:rsidP="002B458E">
      <w:pPr>
        <w:pStyle w:val="Heading3"/>
        <w:ind w:left="1080" w:hanging="1080"/>
        <w:jc w:val="both"/>
      </w:pPr>
      <w:bookmarkStart w:id="5533" w:name="_Toc314055182"/>
      <w:bookmarkStart w:id="5534" w:name="_Toc315383777"/>
      <w:bookmarkStart w:id="5535" w:name="_Toc315634110"/>
      <w:bookmarkStart w:id="5536" w:name="_Toc11335056"/>
      <w:bookmarkStart w:id="5537" w:name="_Toc74052294"/>
      <w:bookmarkStart w:id="5538" w:name="_Toc90643678"/>
      <w:bookmarkStart w:id="5539" w:name="_Toc230163645"/>
      <w:r>
        <w:t>Sorting County Clerks</w:t>
      </w:r>
      <w:bookmarkEnd w:id="5533"/>
      <w:bookmarkEnd w:id="5534"/>
      <w:bookmarkEnd w:id="5535"/>
      <w:bookmarkEnd w:id="5536"/>
      <w:bookmarkEnd w:id="5537"/>
      <w:bookmarkEnd w:id="5538"/>
      <w:bookmarkEnd w:id="5539"/>
    </w:p>
    <w:p w14:paraId="32C7BCD5" w14:textId="77777777" w:rsidR="008F41B4" w:rsidRDefault="008F41B4" w:rsidP="001879BA">
      <w:pPr>
        <w:pStyle w:val="BodyText"/>
      </w:pPr>
      <w:r>
        <w:t xml:space="preserve">County clerks can be sorted by: </w:t>
      </w:r>
    </w:p>
    <w:p w14:paraId="33A3FD23" w14:textId="77777777" w:rsidR="008F41B4" w:rsidRDefault="008F41B4" w:rsidP="00AF3AFF">
      <w:pPr>
        <w:pStyle w:val="UnorderedList"/>
      </w:pPr>
      <w:r w:rsidRPr="00097543">
        <w:t xml:space="preserve">County Clerk Skey </w:t>
      </w:r>
    </w:p>
    <w:p w14:paraId="353305AD" w14:textId="77777777" w:rsidR="008F41B4" w:rsidRDefault="008F41B4" w:rsidP="00AF3AFF">
      <w:pPr>
        <w:pStyle w:val="UnorderedList"/>
      </w:pPr>
      <w:r w:rsidRPr="00097543">
        <w:t xml:space="preserve">County Clerk Name </w:t>
      </w:r>
    </w:p>
    <w:p w14:paraId="792308F3" w14:textId="7480F6AA" w:rsidR="00EA3E5A" w:rsidRDefault="00EA3E5A" w:rsidP="00AF3AFF">
      <w:pPr>
        <w:pStyle w:val="UnorderedList"/>
      </w:pPr>
      <w:r>
        <w:t>Tax ID</w:t>
      </w:r>
    </w:p>
    <w:p w14:paraId="016D8F26" w14:textId="77777777" w:rsidR="008F41B4" w:rsidRDefault="008F41B4" w:rsidP="00AF3AFF">
      <w:pPr>
        <w:pStyle w:val="UnorderedList"/>
      </w:pPr>
      <w:r w:rsidRPr="00097543">
        <w:t>P</w:t>
      </w:r>
      <w:r>
        <w:t>OA</w:t>
      </w:r>
      <w:r w:rsidRPr="00097543">
        <w:t xml:space="preserve"> Recorded Date</w:t>
      </w:r>
    </w:p>
    <w:p w14:paraId="63195B5A" w14:textId="77777777" w:rsidR="008F41B4" w:rsidRDefault="008F41B4" w:rsidP="00AF3AFF">
      <w:pPr>
        <w:pStyle w:val="UnorderedList"/>
      </w:pPr>
      <w:r w:rsidRPr="00097543">
        <w:t>P</w:t>
      </w:r>
      <w:r>
        <w:t>OA</w:t>
      </w:r>
      <w:r w:rsidRPr="00097543">
        <w:t xml:space="preserve"> Book No</w:t>
      </w:r>
    </w:p>
    <w:p w14:paraId="5ED26E86" w14:textId="77777777" w:rsidR="008F41B4" w:rsidRDefault="008F41B4" w:rsidP="00AF3AFF">
      <w:pPr>
        <w:pStyle w:val="UnorderedList"/>
      </w:pPr>
      <w:r w:rsidRPr="00097543">
        <w:t>P</w:t>
      </w:r>
      <w:r>
        <w:t>OA</w:t>
      </w:r>
      <w:r w:rsidRPr="00097543">
        <w:t xml:space="preserve"> Page No </w:t>
      </w:r>
    </w:p>
    <w:p w14:paraId="49E70663" w14:textId="77777777" w:rsidR="008F41B4" w:rsidRDefault="008F41B4" w:rsidP="00AF3AFF">
      <w:pPr>
        <w:pStyle w:val="UnorderedList"/>
      </w:pPr>
      <w:r w:rsidRPr="00097543">
        <w:t>P</w:t>
      </w:r>
      <w:r>
        <w:t>OA</w:t>
      </w:r>
      <w:r w:rsidRPr="00097543">
        <w:t xml:space="preserve"> Instrument No </w:t>
      </w:r>
    </w:p>
    <w:p w14:paraId="3EECD989" w14:textId="77777777" w:rsidR="008F41B4" w:rsidRDefault="008F41B4" w:rsidP="00AF3AFF">
      <w:pPr>
        <w:pStyle w:val="UnorderedList"/>
      </w:pPr>
      <w:r w:rsidRPr="00097543">
        <w:t>Pay To Name</w:t>
      </w:r>
    </w:p>
    <w:p w14:paraId="1F6220E2" w14:textId="77777777" w:rsidR="008F41B4" w:rsidRDefault="008F41B4" w:rsidP="00AF3AFF">
      <w:pPr>
        <w:pStyle w:val="UnorderedList"/>
      </w:pPr>
      <w:r w:rsidRPr="00097543">
        <w:t xml:space="preserve">Attention To </w:t>
      </w:r>
    </w:p>
    <w:p w14:paraId="129435DA" w14:textId="77777777" w:rsidR="008F41B4" w:rsidRDefault="008F41B4" w:rsidP="00AF3AFF">
      <w:pPr>
        <w:pStyle w:val="UnorderedList"/>
      </w:pPr>
      <w:r w:rsidRPr="00097543">
        <w:t xml:space="preserve">County Address1 </w:t>
      </w:r>
    </w:p>
    <w:p w14:paraId="5AE2A511" w14:textId="77777777" w:rsidR="008F41B4" w:rsidRDefault="008F41B4" w:rsidP="00AF3AFF">
      <w:pPr>
        <w:pStyle w:val="UnorderedList"/>
      </w:pPr>
      <w:r w:rsidRPr="00097543">
        <w:t>County Address2</w:t>
      </w:r>
    </w:p>
    <w:p w14:paraId="43E351D8" w14:textId="77777777" w:rsidR="008F41B4" w:rsidRDefault="008F41B4" w:rsidP="00AF3AFF">
      <w:pPr>
        <w:pStyle w:val="UnorderedList"/>
      </w:pPr>
      <w:r>
        <w:t>County State</w:t>
      </w:r>
    </w:p>
    <w:p w14:paraId="02C7AF0D" w14:textId="77777777" w:rsidR="008F41B4" w:rsidRDefault="008F41B4" w:rsidP="00AF3AFF">
      <w:pPr>
        <w:pStyle w:val="UnorderedList"/>
      </w:pPr>
      <w:r w:rsidRPr="00097543">
        <w:t xml:space="preserve">County Zip </w:t>
      </w:r>
    </w:p>
    <w:p w14:paraId="4193488F" w14:textId="77777777" w:rsidR="008F41B4" w:rsidRDefault="008F41B4" w:rsidP="00AF3AFF">
      <w:pPr>
        <w:pStyle w:val="UnorderedList"/>
      </w:pPr>
      <w:r w:rsidRPr="00097543">
        <w:t>P</w:t>
      </w:r>
      <w:r>
        <w:t>OA</w:t>
      </w:r>
      <w:r w:rsidRPr="00097543">
        <w:t xml:space="preserve"> Sent For Recording Date </w:t>
      </w:r>
    </w:p>
    <w:p w14:paraId="4A5370B0" w14:textId="77777777" w:rsidR="008F41B4" w:rsidRDefault="008F41B4" w:rsidP="00AF3AFF">
      <w:pPr>
        <w:pStyle w:val="UnorderedList"/>
      </w:pPr>
      <w:r w:rsidRPr="00097543">
        <w:t xml:space="preserve">Recording Fee Info </w:t>
      </w:r>
    </w:p>
    <w:p w14:paraId="7E16FF81" w14:textId="77777777" w:rsidR="008F41B4" w:rsidRDefault="008F41B4" w:rsidP="00AF3AFF">
      <w:pPr>
        <w:pStyle w:val="UnorderedList"/>
      </w:pPr>
      <w:r w:rsidRPr="00097543">
        <w:t xml:space="preserve">Status </w:t>
      </w:r>
    </w:p>
    <w:p w14:paraId="5354E376" w14:textId="77777777" w:rsidR="008F41B4" w:rsidRDefault="008F41B4" w:rsidP="00AF3AFF">
      <w:pPr>
        <w:pStyle w:val="UnorderedList"/>
      </w:pPr>
      <w:r w:rsidRPr="00097543">
        <w:t xml:space="preserve">Created By </w:t>
      </w:r>
    </w:p>
    <w:p w14:paraId="7AA6F969" w14:textId="77777777" w:rsidR="008F41B4" w:rsidRDefault="008F41B4" w:rsidP="00AF3AFF">
      <w:pPr>
        <w:pStyle w:val="UnorderedList"/>
      </w:pPr>
      <w:r w:rsidRPr="00097543">
        <w:t>Create Date</w:t>
      </w:r>
    </w:p>
    <w:p w14:paraId="72BB1F49" w14:textId="77777777" w:rsidR="008F41B4" w:rsidRDefault="008F41B4" w:rsidP="00AF3AFF">
      <w:pPr>
        <w:pStyle w:val="UnorderedList"/>
      </w:pPr>
      <w:r w:rsidRPr="00097543">
        <w:t xml:space="preserve">Maint By </w:t>
      </w:r>
    </w:p>
    <w:p w14:paraId="0FAC342D" w14:textId="77777777" w:rsidR="008F41B4" w:rsidRDefault="008F41B4" w:rsidP="00AF3AFF">
      <w:pPr>
        <w:pStyle w:val="UnorderedList"/>
      </w:pPr>
      <w:r w:rsidRPr="00097543">
        <w:t xml:space="preserve">Maint Date </w:t>
      </w:r>
    </w:p>
    <w:p w14:paraId="5C5A512D" w14:textId="77777777" w:rsidR="008F41B4" w:rsidRDefault="008F41B4" w:rsidP="00AF3AFF">
      <w:pPr>
        <w:pStyle w:val="UnorderedList"/>
      </w:pPr>
      <w:r w:rsidRPr="00097543">
        <w:t xml:space="preserve">First Page Rec Fee Amt </w:t>
      </w:r>
    </w:p>
    <w:p w14:paraId="0FE91958" w14:textId="77777777" w:rsidR="008F41B4" w:rsidRDefault="008F41B4" w:rsidP="00AF3AFF">
      <w:pPr>
        <w:pStyle w:val="UnorderedList"/>
      </w:pPr>
      <w:r w:rsidRPr="00097543">
        <w:t>Additional Page Rec Fee</w:t>
      </w:r>
      <w:r>
        <w:t xml:space="preserve"> </w:t>
      </w:r>
      <w:r w:rsidRPr="00097543">
        <w:t xml:space="preserve">Amt </w:t>
      </w:r>
    </w:p>
    <w:p w14:paraId="7C7E1151" w14:textId="77777777" w:rsidR="008F41B4" w:rsidRPr="00097543" w:rsidRDefault="008F41B4" w:rsidP="00AF3AFF">
      <w:pPr>
        <w:pStyle w:val="UnorderedList"/>
      </w:pPr>
      <w:r w:rsidRPr="00097543">
        <w:t xml:space="preserve">Customer </w:t>
      </w:r>
      <w:r>
        <w:t>ID</w:t>
      </w:r>
    </w:p>
    <w:p w14:paraId="0B6B5427" w14:textId="42A58D80" w:rsidR="008F41B4" w:rsidRDefault="008F41B4" w:rsidP="000E3752">
      <w:pPr>
        <w:pStyle w:val="Heading3"/>
        <w:ind w:left="1080" w:hanging="1080"/>
        <w:jc w:val="both"/>
      </w:pPr>
      <w:bookmarkStart w:id="5540" w:name="_Toc314055183"/>
      <w:bookmarkStart w:id="5541" w:name="_Toc315383778"/>
      <w:bookmarkStart w:id="5542" w:name="_Toc315634111"/>
      <w:bookmarkStart w:id="5543" w:name="_Toc11335057"/>
      <w:bookmarkStart w:id="5544" w:name="_Toc74052295"/>
      <w:bookmarkStart w:id="5545" w:name="_Toc90643679"/>
      <w:bookmarkStart w:id="5546" w:name="_Toc230163646"/>
      <w:r>
        <w:t>Creating a County Clerk</w:t>
      </w:r>
      <w:bookmarkEnd w:id="5540"/>
      <w:bookmarkEnd w:id="5541"/>
      <w:bookmarkEnd w:id="5542"/>
      <w:bookmarkEnd w:id="5543"/>
      <w:bookmarkEnd w:id="5544"/>
      <w:bookmarkEnd w:id="5545"/>
      <w:bookmarkEnd w:id="5546"/>
    </w:p>
    <w:p w14:paraId="2F881C15" w14:textId="77777777" w:rsidR="008F41B4" w:rsidRDefault="008F41B4" w:rsidP="001879BA">
      <w:pPr>
        <w:pStyle w:val="BodyText"/>
      </w:pPr>
      <w:r>
        <w:t>To create a county clerk record:</w:t>
      </w:r>
    </w:p>
    <w:p w14:paraId="13AA2926" w14:textId="46101DCD" w:rsidR="008F41B4" w:rsidRDefault="008F41B4" w:rsidP="006C3C3F">
      <w:pPr>
        <w:pStyle w:val="OrderedList"/>
        <w:numPr>
          <w:ilvl w:val="0"/>
          <w:numId w:val="361"/>
        </w:numPr>
        <w:jc w:val="both"/>
      </w:pPr>
      <w:r>
        <w:t xml:space="preserve">Click </w:t>
      </w:r>
      <w:r w:rsidRPr="006A3861">
        <w:rPr>
          <w:b/>
        </w:rPr>
        <w:t>New</w:t>
      </w:r>
      <w:r>
        <w:t xml:space="preserve">. </w:t>
      </w:r>
      <w:r w:rsidRPr="001F33AC">
        <w:t>The</w:t>
      </w:r>
      <w:r>
        <w:rPr>
          <w:b/>
        </w:rPr>
        <w:t xml:space="preserve"> County Clerks </w:t>
      </w:r>
      <w:r w:rsidRPr="001F33AC">
        <w:t xml:space="preserve">screen will display so the user can </w:t>
      </w:r>
      <w:r w:rsidR="00FE0097">
        <w:t>add a new</w:t>
      </w:r>
      <w:r>
        <w:t xml:space="preserve"> county clerk.</w:t>
      </w:r>
    </w:p>
    <w:p w14:paraId="01F95047" w14:textId="79F5E092" w:rsidR="008F41B4" w:rsidRDefault="008F41B4" w:rsidP="004235C3">
      <w:pPr>
        <w:pStyle w:val="BodyText"/>
        <w:jc w:val="center"/>
        <w:rPr>
          <w:color w:val="FF0000"/>
        </w:rPr>
      </w:pPr>
    </w:p>
    <w:p w14:paraId="7E6C69FF" w14:textId="3EA88B58" w:rsidR="00D62F1B" w:rsidRPr="00052241" w:rsidRDefault="00D62F1B" w:rsidP="004235C3">
      <w:pPr>
        <w:pStyle w:val="BodyText"/>
        <w:jc w:val="center"/>
        <w:rPr>
          <w:color w:val="FF0000"/>
        </w:rPr>
      </w:pPr>
      <w:r>
        <w:rPr>
          <w:noProof/>
        </w:rPr>
        <w:drawing>
          <wp:inline distT="0" distB="0" distL="0" distR="0" wp14:anchorId="62F6722D" wp14:editId="7FD1FA7D">
            <wp:extent cx="3830128" cy="3986444"/>
            <wp:effectExtent l="19050" t="19050" r="18415" b="14605"/>
            <wp:docPr id="96935742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9357421" name="Picture 1" descr="A screenshot of a computer&#10;&#10;AI-generated content may be incorrect."/>
                    <pic:cNvPicPr/>
                  </pic:nvPicPr>
                  <pic:blipFill>
                    <a:blip r:embed="rId560"/>
                    <a:stretch>
                      <a:fillRect/>
                    </a:stretch>
                  </pic:blipFill>
                  <pic:spPr>
                    <a:xfrm>
                      <a:off x="0" y="0"/>
                      <a:ext cx="3846880" cy="4003879"/>
                    </a:xfrm>
                    <a:prstGeom prst="rect">
                      <a:avLst/>
                    </a:prstGeom>
                    <a:ln w="19050">
                      <a:solidFill>
                        <a:srgbClr val="0070C0"/>
                      </a:solidFill>
                    </a:ln>
                  </pic:spPr>
                </pic:pic>
              </a:graphicData>
            </a:graphic>
          </wp:inline>
        </w:drawing>
      </w:r>
    </w:p>
    <w:p w14:paraId="5489737B" w14:textId="5515015B" w:rsidR="008F41B4" w:rsidRDefault="008F41B4" w:rsidP="001879BA">
      <w:pPr>
        <w:pStyle w:val="FigureCaption0"/>
      </w:pPr>
      <w:bookmarkStart w:id="5547" w:name="_Toc315384952"/>
      <w:bookmarkStart w:id="5548" w:name="_Toc74053238"/>
      <w:bookmarkStart w:id="5549" w:name="_Toc90644619"/>
      <w:bookmarkStart w:id="5550" w:name="_Toc230164390"/>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8</w:t>
      </w:r>
      <w:r w:rsidR="00764635">
        <w:rPr>
          <w:noProof/>
        </w:rPr>
        <w:fldChar w:fldCharType="end"/>
      </w:r>
      <w:r>
        <w:rPr>
          <w:noProof/>
        </w:rPr>
        <w:t xml:space="preserve">: Creating a County </w:t>
      </w:r>
      <w:r w:rsidR="00737EDB">
        <w:rPr>
          <w:noProof/>
        </w:rPr>
        <w:t>C</w:t>
      </w:r>
      <w:r>
        <w:rPr>
          <w:noProof/>
        </w:rPr>
        <w:t>lerk</w:t>
      </w:r>
      <w:bookmarkEnd w:id="5547"/>
      <w:bookmarkEnd w:id="5548"/>
      <w:bookmarkEnd w:id="5549"/>
      <w:bookmarkEnd w:id="5550"/>
    </w:p>
    <w:p w14:paraId="38201EA9" w14:textId="77777777" w:rsidR="008F41B4" w:rsidRDefault="008F41B4" w:rsidP="006C3C3F">
      <w:pPr>
        <w:pStyle w:val="OrderedList"/>
        <w:numPr>
          <w:ilvl w:val="0"/>
          <w:numId w:val="361"/>
        </w:numPr>
        <w:jc w:val="both"/>
      </w:pPr>
      <w:r>
        <w:t>Enter the following information</w:t>
      </w:r>
    </w:p>
    <w:p w14:paraId="4345163B" w14:textId="77777777" w:rsidR="008F41B4" w:rsidRDefault="008F41B4" w:rsidP="00F874DE">
      <w:pPr>
        <w:pStyle w:val="UnorderedListIndent"/>
        <w:jc w:val="both"/>
      </w:pPr>
      <w:r>
        <w:t xml:space="preserve">Status </w:t>
      </w:r>
    </w:p>
    <w:p w14:paraId="4C72B14C" w14:textId="77777777" w:rsidR="008F41B4" w:rsidRDefault="008F41B4" w:rsidP="00F874DE">
      <w:pPr>
        <w:pStyle w:val="UnorderedListIndent"/>
        <w:jc w:val="both"/>
      </w:pPr>
      <w:r>
        <w:t xml:space="preserve">County Clerk Name (required)    </w:t>
      </w:r>
    </w:p>
    <w:p w14:paraId="1F896336" w14:textId="3ABD0E2A" w:rsidR="00EA3E5A" w:rsidRDefault="00EA3E5A" w:rsidP="00F874DE">
      <w:pPr>
        <w:pStyle w:val="UnorderedListIndent"/>
        <w:jc w:val="both"/>
      </w:pPr>
      <w:r>
        <w:t>Tax ID (required)</w:t>
      </w:r>
    </w:p>
    <w:p w14:paraId="67087E9C" w14:textId="77777777" w:rsidR="008F41B4" w:rsidRDefault="008F41B4" w:rsidP="00F874DE">
      <w:pPr>
        <w:pStyle w:val="UnorderedListIndent"/>
        <w:jc w:val="both"/>
      </w:pPr>
      <w:r>
        <w:t xml:space="preserve">POA Recorded Date   </w:t>
      </w:r>
    </w:p>
    <w:p w14:paraId="4BEE03E2" w14:textId="77777777" w:rsidR="008F41B4" w:rsidRDefault="008F41B4" w:rsidP="00F874DE">
      <w:pPr>
        <w:pStyle w:val="UnorderedListIndent"/>
        <w:jc w:val="both"/>
      </w:pPr>
      <w:r>
        <w:t xml:space="preserve">POA Book No  </w:t>
      </w:r>
    </w:p>
    <w:p w14:paraId="0517CD72" w14:textId="77777777" w:rsidR="008F41B4" w:rsidRDefault="008F41B4" w:rsidP="00F874DE">
      <w:pPr>
        <w:pStyle w:val="UnorderedListIndent"/>
        <w:jc w:val="both"/>
      </w:pPr>
      <w:r>
        <w:t xml:space="preserve">POA Page No  </w:t>
      </w:r>
    </w:p>
    <w:p w14:paraId="7D3147CE" w14:textId="77777777" w:rsidR="008F41B4" w:rsidRDefault="008F41B4" w:rsidP="00F874DE">
      <w:pPr>
        <w:pStyle w:val="UnorderedListIndent"/>
        <w:jc w:val="both"/>
      </w:pPr>
      <w:r>
        <w:t xml:space="preserve">POA Instrument No  </w:t>
      </w:r>
    </w:p>
    <w:p w14:paraId="669CAF48" w14:textId="31C2D00E" w:rsidR="008F41B4" w:rsidRDefault="008F41B4" w:rsidP="00F874DE">
      <w:pPr>
        <w:pStyle w:val="UnorderedListIndent"/>
        <w:jc w:val="both"/>
      </w:pPr>
      <w:r>
        <w:t xml:space="preserve">Pay To Name  </w:t>
      </w:r>
      <w:r w:rsidR="00EA3E5A">
        <w:t>(required)</w:t>
      </w:r>
    </w:p>
    <w:p w14:paraId="23FD4A54" w14:textId="77777777" w:rsidR="008F41B4" w:rsidRDefault="008F41B4" w:rsidP="00F874DE">
      <w:pPr>
        <w:pStyle w:val="UnorderedListIndent"/>
        <w:jc w:val="both"/>
      </w:pPr>
      <w:r>
        <w:t xml:space="preserve">Attention To  </w:t>
      </w:r>
    </w:p>
    <w:p w14:paraId="471944F1" w14:textId="77777777" w:rsidR="008F41B4" w:rsidRDefault="008F41B4" w:rsidP="00F874DE">
      <w:pPr>
        <w:pStyle w:val="UnorderedListIndent"/>
        <w:jc w:val="both"/>
      </w:pPr>
      <w:r>
        <w:t xml:space="preserve">POA Sent For Recording Date   </w:t>
      </w:r>
    </w:p>
    <w:p w14:paraId="2F76B5E2" w14:textId="77777777" w:rsidR="008F41B4" w:rsidRDefault="008F41B4" w:rsidP="00F874DE">
      <w:pPr>
        <w:pStyle w:val="UnorderedListIndent"/>
        <w:jc w:val="both"/>
      </w:pPr>
      <w:r>
        <w:t xml:space="preserve">Recording Fee Info  </w:t>
      </w:r>
    </w:p>
    <w:p w14:paraId="782C5AE4" w14:textId="77777777" w:rsidR="008F41B4" w:rsidRDefault="008F41B4" w:rsidP="00F874DE">
      <w:pPr>
        <w:pStyle w:val="UnorderedListIndent"/>
        <w:jc w:val="both"/>
      </w:pPr>
      <w:r>
        <w:t xml:space="preserve">First Page Rec Fee Amt  </w:t>
      </w:r>
    </w:p>
    <w:p w14:paraId="58A7DB15" w14:textId="77777777" w:rsidR="008F41B4" w:rsidRDefault="008F41B4" w:rsidP="00F874DE">
      <w:pPr>
        <w:pStyle w:val="UnorderedListIndent"/>
        <w:jc w:val="both"/>
      </w:pPr>
      <w:r>
        <w:t xml:space="preserve">Additional Page Rec Fee Amt   </w:t>
      </w:r>
    </w:p>
    <w:p w14:paraId="3A8C9104" w14:textId="77777777" w:rsidR="008F41B4" w:rsidRDefault="008F41B4" w:rsidP="00F874DE">
      <w:pPr>
        <w:pStyle w:val="UnorderedListIndent"/>
        <w:jc w:val="both"/>
      </w:pPr>
      <w:r>
        <w:t xml:space="preserve">Address1  (required)  </w:t>
      </w:r>
    </w:p>
    <w:p w14:paraId="3DA41EDE" w14:textId="3CB7D2DB" w:rsidR="008F41B4" w:rsidRDefault="008F41B4" w:rsidP="00F874DE">
      <w:pPr>
        <w:pStyle w:val="UnorderedListIndent"/>
        <w:jc w:val="both"/>
      </w:pPr>
      <w:r>
        <w:t xml:space="preserve">Address2 </w:t>
      </w:r>
    </w:p>
    <w:p w14:paraId="37A4F36F" w14:textId="6032984D" w:rsidR="00EA3E5A" w:rsidRDefault="00EA3E5A" w:rsidP="00F874DE">
      <w:pPr>
        <w:pStyle w:val="UnorderedListIndent"/>
        <w:jc w:val="both"/>
      </w:pPr>
      <w:r>
        <w:t>City (required)</w:t>
      </w:r>
    </w:p>
    <w:p w14:paraId="5CF8BD3B" w14:textId="61823691" w:rsidR="00EA3E5A" w:rsidRDefault="00EA3E5A" w:rsidP="00F874DE">
      <w:pPr>
        <w:pStyle w:val="UnorderedListIndent"/>
        <w:jc w:val="both"/>
      </w:pPr>
      <w:r>
        <w:t>State (required)</w:t>
      </w:r>
    </w:p>
    <w:p w14:paraId="1380A69A" w14:textId="58494417" w:rsidR="00EA3E5A" w:rsidRDefault="00EA3E5A" w:rsidP="00F874DE">
      <w:pPr>
        <w:pStyle w:val="UnorderedListIndent"/>
        <w:jc w:val="both"/>
      </w:pPr>
      <w:r>
        <w:t>Zip (required)</w:t>
      </w:r>
    </w:p>
    <w:p w14:paraId="732102CF" w14:textId="24040993" w:rsidR="00235D98" w:rsidRDefault="00235D98" w:rsidP="00F874DE">
      <w:pPr>
        <w:pStyle w:val="UnorderedListIndent"/>
        <w:jc w:val="both"/>
      </w:pPr>
      <w:r>
        <w:t>Bank Account Information</w:t>
      </w:r>
    </w:p>
    <w:p w14:paraId="5C411160" w14:textId="77777777" w:rsidR="008F41B4" w:rsidRPr="009C2AE6" w:rsidRDefault="008F41B4" w:rsidP="006C3C3F">
      <w:pPr>
        <w:pStyle w:val="OrderedList"/>
        <w:numPr>
          <w:ilvl w:val="0"/>
          <w:numId w:val="361"/>
        </w:numPr>
        <w:jc w:val="both"/>
      </w:pPr>
      <w:r>
        <w:t xml:space="preserve">Click </w:t>
      </w:r>
      <w:r w:rsidRPr="00217660">
        <w:rPr>
          <w:b/>
        </w:rPr>
        <w:t>OK.</w:t>
      </w:r>
    </w:p>
    <w:p w14:paraId="47446AD6" w14:textId="5BAC51C9" w:rsidR="008F41B4" w:rsidRDefault="008F41B4" w:rsidP="000E3752">
      <w:pPr>
        <w:pStyle w:val="Heading3"/>
        <w:ind w:left="1080" w:hanging="1080"/>
        <w:jc w:val="both"/>
      </w:pPr>
      <w:bookmarkStart w:id="5551" w:name="_Toc314055184"/>
      <w:bookmarkStart w:id="5552" w:name="_Toc315383779"/>
      <w:bookmarkStart w:id="5553" w:name="_Toc315634112"/>
      <w:bookmarkStart w:id="5554" w:name="_Toc11335058"/>
      <w:bookmarkStart w:id="5555" w:name="_Toc74052296"/>
      <w:bookmarkStart w:id="5556" w:name="_Toc90643680"/>
      <w:bookmarkStart w:id="5557" w:name="_Toc230163647"/>
      <w:r>
        <w:t>Editing a County Clerk</w:t>
      </w:r>
      <w:bookmarkEnd w:id="5551"/>
      <w:bookmarkEnd w:id="5552"/>
      <w:bookmarkEnd w:id="5553"/>
      <w:bookmarkEnd w:id="5554"/>
      <w:bookmarkEnd w:id="5555"/>
      <w:bookmarkEnd w:id="5556"/>
      <w:bookmarkEnd w:id="5557"/>
    </w:p>
    <w:p w14:paraId="26C38137" w14:textId="77777777" w:rsidR="008F41B4" w:rsidRDefault="008F41B4" w:rsidP="001879BA">
      <w:pPr>
        <w:pStyle w:val="BodyText"/>
      </w:pPr>
      <w:r w:rsidRPr="00560045">
        <w:t xml:space="preserve">You can edit all fields except county clerk skey, customer ID, and audit information. </w:t>
      </w:r>
    </w:p>
    <w:p w14:paraId="3540DCEB" w14:textId="77777777" w:rsidR="008F41B4" w:rsidRDefault="008F41B4" w:rsidP="006C3C3F">
      <w:pPr>
        <w:pStyle w:val="OrderedList"/>
        <w:numPr>
          <w:ilvl w:val="0"/>
          <w:numId w:val="362"/>
        </w:numPr>
        <w:jc w:val="both"/>
      </w:pPr>
      <w:r w:rsidRPr="00EC73A7">
        <w:t xml:space="preserve">Click on a record in the table and the </w:t>
      </w:r>
      <w:r w:rsidRPr="00543233">
        <w:rPr>
          <w:b/>
        </w:rPr>
        <w:t>County Clerk</w:t>
      </w:r>
      <w:r w:rsidRPr="00EC73A7">
        <w:t xml:space="preserve"> screen will be displayed.</w:t>
      </w:r>
    </w:p>
    <w:p w14:paraId="1467F738" w14:textId="1BB2E4E6" w:rsidR="008F41B4" w:rsidRDefault="008F41B4" w:rsidP="004235C3">
      <w:pPr>
        <w:pStyle w:val="BodyText"/>
        <w:jc w:val="center"/>
      </w:pPr>
    </w:p>
    <w:p w14:paraId="1F4DE3F3" w14:textId="5BC6C6D7" w:rsidR="00834FB5" w:rsidRDefault="00834FB5" w:rsidP="004235C3">
      <w:pPr>
        <w:pStyle w:val="BodyText"/>
        <w:jc w:val="center"/>
      </w:pPr>
      <w:r>
        <w:rPr>
          <w:noProof/>
        </w:rPr>
        <w:drawing>
          <wp:inline distT="0" distB="0" distL="0" distR="0" wp14:anchorId="73C6FF58" wp14:editId="45762E66">
            <wp:extent cx="3950899" cy="4356543"/>
            <wp:effectExtent l="19050" t="19050" r="12065" b="25400"/>
            <wp:docPr id="188906118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9061180" name="Picture 1" descr="A screenshot of a computer&#10;&#10;AI-generated content may be incorrect."/>
                    <pic:cNvPicPr/>
                  </pic:nvPicPr>
                  <pic:blipFill>
                    <a:blip r:embed="rId561"/>
                    <a:stretch>
                      <a:fillRect/>
                    </a:stretch>
                  </pic:blipFill>
                  <pic:spPr>
                    <a:xfrm>
                      <a:off x="0" y="0"/>
                      <a:ext cx="3974025" cy="4382044"/>
                    </a:xfrm>
                    <a:prstGeom prst="rect">
                      <a:avLst/>
                    </a:prstGeom>
                    <a:ln w="19050">
                      <a:solidFill>
                        <a:srgbClr val="0070C0"/>
                      </a:solidFill>
                    </a:ln>
                  </pic:spPr>
                </pic:pic>
              </a:graphicData>
            </a:graphic>
          </wp:inline>
        </w:drawing>
      </w:r>
    </w:p>
    <w:p w14:paraId="7383DCA2" w14:textId="175776AD" w:rsidR="008F41B4" w:rsidRPr="00EC73A7" w:rsidRDefault="008F41B4" w:rsidP="001879BA">
      <w:pPr>
        <w:pStyle w:val="FigureCaption0"/>
      </w:pPr>
      <w:bookmarkStart w:id="5558" w:name="_Toc315384953"/>
      <w:bookmarkStart w:id="5559" w:name="_Toc74053239"/>
      <w:bookmarkStart w:id="5560" w:name="_Toc90644620"/>
      <w:bookmarkStart w:id="5561" w:name="_Toc230164391"/>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9</w:t>
      </w:r>
      <w:r w:rsidR="00764635">
        <w:rPr>
          <w:noProof/>
        </w:rPr>
        <w:fldChar w:fldCharType="end"/>
      </w:r>
      <w:r>
        <w:rPr>
          <w:noProof/>
        </w:rPr>
        <w:t>: Editing a County Clerk</w:t>
      </w:r>
      <w:bookmarkEnd w:id="5558"/>
      <w:bookmarkEnd w:id="5559"/>
      <w:bookmarkEnd w:id="5560"/>
      <w:bookmarkEnd w:id="5561"/>
    </w:p>
    <w:p w14:paraId="24B42305" w14:textId="77777777" w:rsidR="008F41B4" w:rsidRPr="00560045" w:rsidRDefault="008F41B4" w:rsidP="006C3C3F">
      <w:pPr>
        <w:pStyle w:val="OrderedList"/>
        <w:numPr>
          <w:ilvl w:val="0"/>
          <w:numId w:val="362"/>
        </w:numPr>
        <w:jc w:val="both"/>
      </w:pPr>
      <w:r>
        <w:t xml:space="preserve">Modify the information you need to edit and click the </w:t>
      </w:r>
      <w:r w:rsidRPr="000A57F0">
        <w:rPr>
          <w:b/>
        </w:rPr>
        <w:t>OK</w:t>
      </w:r>
      <w:r>
        <w:t xml:space="preserve"> button. The </w:t>
      </w:r>
      <w:r>
        <w:rPr>
          <w:b/>
        </w:rPr>
        <w:t>County Clerk</w:t>
      </w:r>
      <w:r w:rsidRPr="000A57F0">
        <w:rPr>
          <w:b/>
        </w:rPr>
        <w:t xml:space="preserve"> </w:t>
      </w:r>
      <w:r>
        <w:t>tab record table with the edited record will be displayed in the table.</w:t>
      </w:r>
    </w:p>
    <w:p w14:paraId="09121248" w14:textId="77777777" w:rsidR="00EB19F4" w:rsidRDefault="00EB19F4">
      <w:pPr>
        <w:rPr>
          <w:rFonts w:eastAsiaTheme="majorEastAsia" w:cs="Calibri"/>
          <w:b/>
          <w:bCs/>
          <w:sz w:val="28"/>
          <w:szCs w:val="28"/>
        </w:rPr>
      </w:pPr>
      <w:bookmarkStart w:id="5562" w:name="_Toc314055185"/>
      <w:bookmarkStart w:id="5563" w:name="_Ref314672676"/>
      <w:bookmarkStart w:id="5564" w:name="_Toc315383780"/>
      <w:bookmarkStart w:id="5565" w:name="_Ref315611866"/>
      <w:bookmarkStart w:id="5566" w:name="_Toc315634113"/>
      <w:bookmarkStart w:id="5567" w:name="_Toc11335059"/>
      <w:bookmarkStart w:id="5568" w:name="_Toc74052297"/>
      <w:bookmarkStart w:id="5569" w:name="_Toc90643681"/>
      <w:r>
        <w:br w:type="page"/>
      </w:r>
    </w:p>
    <w:p w14:paraId="09873309" w14:textId="435329C0" w:rsidR="00A716AE" w:rsidRDefault="00A716AE" w:rsidP="000D2CC0">
      <w:pPr>
        <w:pStyle w:val="Heading2"/>
        <w:tabs>
          <w:tab w:val="clear" w:pos="1080"/>
        </w:tabs>
        <w:ind w:hanging="1080"/>
        <w:jc w:val="both"/>
      </w:pPr>
      <w:bookmarkStart w:id="5570" w:name="_Toc230163648"/>
      <w:r w:rsidRPr="00A716AE">
        <w:t>Editable Timeline Steps</w:t>
      </w:r>
      <w:bookmarkEnd w:id="5570"/>
    </w:p>
    <w:p w14:paraId="0165C523" w14:textId="7F29C12C" w:rsidR="001436A3" w:rsidRDefault="001436A3" w:rsidP="001436A3">
      <w:pPr>
        <w:pStyle w:val="NoteBox"/>
        <w:jc w:val="both"/>
        <w:rPr>
          <w:rFonts w:ascii="Cambria" w:hAnsi="Cambria"/>
          <w:sz w:val="22"/>
          <w:szCs w:val="22"/>
        </w:rPr>
      </w:pPr>
      <w:r w:rsidRPr="00D22EED">
        <w:rPr>
          <w:rFonts w:ascii="Cambria" w:hAnsi="Cambria"/>
          <w:sz w:val="22"/>
          <w:szCs w:val="22"/>
        </w:rPr>
        <w:t xml:space="preserve">This screen enables authorized users to </w:t>
      </w:r>
      <w:r>
        <w:rPr>
          <w:rFonts w:ascii="Cambria" w:hAnsi="Cambria"/>
          <w:sz w:val="22"/>
          <w:szCs w:val="22"/>
        </w:rPr>
        <w:t>view which Timeline Steps allow the Step Completion Date to be edited after the date has previously been populated. Clicking on the Servicing Type expands a 2</w:t>
      </w:r>
      <w:r w:rsidRPr="001436A3">
        <w:rPr>
          <w:rFonts w:ascii="Cambria" w:hAnsi="Cambria"/>
          <w:sz w:val="22"/>
          <w:szCs w:val="22"/>
          <w:vertAlign w:val="superscript"/>
        </w:rPr>
        <w:t>nd</w:t>
      </w:r>
      <w:r>
        <w:rPr>
          <w:rFonts w:ascii="Cambria" w:hAnsi="Cambria"/>
          <w:sz w:val="22"/>
          <w:szCs w:val="22"/>
        </w:rPr>
        <w:t xml:space="preserve"> column that displays the individual timeline steps that are editable for the selected timeline. </w:t>
      </w:r>
    </w:p>
    <w:p w14:paraId="0577B3A2" w14:textId="77777777" w:rsidR="001436A3" w:rsidRDefault="001436A3" w:rsidP="001436A3">
      <w:pPr>
        <w:pStyle w:val="NoteBox"/>
        <w:jc w:val="both"/>
        <w:rPr>
          <w:rFonts w:ascii="Cambria" w:hAnsi="Cambria"/>
          <w:sz w:val="22"/>
          <w:szCs w:val="22"/>
        </w:rPr>
      </w:pPr>
    </w:p>
    <w:p w14:paraId="62CEAAB8" w14:textId="13E1B6CF" w:rsidR="001436A3" w:rsidRPr="00D22EED" w:rsidRDefault="001436A3" w:rsidP="001436A3">
      <w:pPr>
        <w:pStyle w:val="NoteBox"/>
        <w:jc w:val="center"/>
        <w:rPr>
          <w:rFonts w:ascii="Cambria" w:hAnsi="Cambria"/>
          <w:sz w:val="22"/>
          <w:szCs w:val="22"/>
        </w:rPr>
      </w:pPr>
      <w:r>
        <w:rPr>
          <w:noProof/>
        </w:rPr>
        <w:drawing>
          <wp:inline distT="0" distB="0" distL="0" distR="0" wp14:anchorId="552EDD0B" wp14:editId="258DACBC">
            <wp:extent cx="5943600" cy="937895"/>
            <wp:effectExtent l="19050" t="19050" r="19050" b="14605"/>
            <wp:docPr id="921167901"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1167901" name="Picture 1" descr="A screenshot of a computer screen&#10;&#10;AI-generated content may be incorrect."/>
                    <pic:cNvPicPr>
                      <a:picLocks noChangeAspect="1"/>
                    </pic:cNvPicPr>
                  </pic:nvPicPr>
                  <pic:blipFill>
                    <a:blip r:embed="rId562"/>
                    <a:stretch>
                      <a:fillRect/>
                    </a:stretch>
                  </pic:blipFill>
                  <pic:spPr>
                    <a:xfrm>
                      <a:off x="0" y="0"/>
                      <a:ext cx="5943600" cy="937895"/>
                    </a:xfrm>
                    <a:prstGeom prst="rect">
                      <a:avLst/>
                    </a:prstGeom>
                    <a:ln w="19050">
                      <a:solidFill>
                        <a:schemeClr val="accent1"/>
                      </a:solidFill>
                    </a:ln>
                  </pic:spPr>
                </pic:pic>
              </a:graphicData>
            </a:graphic>
          </wp:inline>
        </w:drawing>
      </w:r>
    </w:p>
    <w:p w14:paraId="5F9A5422" w14:textId="08ED0FE3" w:rsidR="008F41B4" w:rsidRDefault="008F41B4" w:rsidP="000D2CC0">
      <w:pPr>
        <w:pStyle w:val="Heading2"/>
        <w:tabs>
          <w:tab w:val="clear" w:pos="1080"/>
        </w:tabs>
        <w:ind w:hanging="1080"/>
        <w:jc w:val="both"/>
      </w:pPr>
      <w:bookmarkStart w:id="5571" w:name="_Toc230163649"/>
      <w:r>
        <w:t>Helpful Links</w:t>
      </w:r>
      <w:bookmarkEnd w:id="5562"/>
      <w:bookmarkEnd w:id="5563"/>
      <w:bookmarkEnd w:id="5564"/>
      <w:r>
        <w:t xml:space="preserve"> Screen</w:t>
      </w:r>
      <w:bookmarkEnd w:id="5565"/>
      <w:bookmarkEnd w:id="5566"/>
      <w:bookmarkEnd w:id="5567"/>
      <w:bookmarkEnd w:id="5568"/>
      <w:bookmarkEnd w:id="5569"/>
      <w:bookmarkEnd w:id="5571"/>
    </w:p>
    <w:p w14:paraId="3E9A895F" w14:textId="77777777" w:rsidR="008F41B4" w:rsidRPr="00D22EED" w:rsidRDefault="008F41B4" w:rsidP="00F874DE">
      <w:pPr>
        <w:pStyle w:val="NoteBox"/>
        <w:jc w:val="both"/>
        <w:rPr>
          <w:rFonts w:ascii="Cambria" w:hAnsi="Cambria"/>
          <w:sz w:val="22"/>
          <w:szCs w:val="22"/>
        </w:rPr>
      </w:pPr>
      <w:r w:rsidRPr="00D22EED">
        <w:rPr>
          <w:rFonts w:ascii="Cambria" w:hAnsi="Cambria"/>
          <w:sz w:val="22"/>
          <w:szCs w:val="22"/>
        </w:rPr>
        <w:t xml:space="preserve">This screen enables authorized users to add new links, or to edit or inactivate an existing link related to HUD and its reverse mortgage program. The links with active status and expiration date greater than the current system date are displayed on the </w:t>
      </w:r>
      <w:r w:rsidRPr="00E73553">
        <w:rPr>
          <w:rFonts w:ascii="Cambria" w:hAnsi="Cambria"/>
          <w:sz w:val="22"/>
          <w:szCs w:val="22"/>
        </w:rPr>
        <w:t>Home</w:t>
      </w:r>
      <w:r w:rsidRPr="00D22EED">
        <w:rPr>
          <w:rFonts w:ascii="Cambria" w:hAnsi="Cambria"/>
          <w:b/>
          <w:sz w:val="22"/>
          <w:szCs w:val="22"/>
        </w:rPr>
        <w:t xml:space="preserve"> </w:t>
      </w:r>
      <w:r w:rsidRPr="00D22EED">
        <w:rPr>
          <w:rFonts w:ascii="Cambria" w:hAnsi="Cambria"/>
          <w:sz w:val="22"/>
          <w:szCs w:val="22"/>
        </w:rPr>
        <w:t xml:space="preserve">page under the </w:t>
      </w:r>
      <w:r w:rsidRPr="00E73553">
        <w:rPr>
          <w:rFonts w:ascii="Cambria" w:hAnsi="Cambria"/>
          <w:sz w:val="22"/>
          <w:szCs w:val="22"/>
        </w:rPr>
        <w:t>Helpful</w:t>
      </w:r>
      <w:r w:rsidRPr="00D22EED">
        <w:rPr>
          <w:rFonts w:ascii="Cambria" w:hAnsi="Cambria"/>
          <w:b/>
          <w:sz w:val="22"/>
          <w:szCs w:val="22"/>
        </w:rPr>
        <w:t xml:space="preserve"> </w:t>
      </w:r>
      <w:r w:rsidRPr="00E73553">
        <w:rPr>
          <w:rFonts w:ascii="Cambria" w:hAnsi="Cambria"/>
          <w:sz w:val="22"/>
          <w:szCs w:val="22"/>
        </w:rPr>
        <w:t>Links</w:t>
      </w:r>
      <w:r w:rsidRPr="00D22EED">
        <w:rPr>
          <w:rFonts w:ascii="Cambria" w:hAnsi="Cambria"/>
          <w:sz w:val="22"/>
          <w:szCs w:val="22"/>
        </w:rPr>
        <w:t xml:space="preserve"> section. You cannot delete a link. A link that should no longer be used should be changed to Inactive</w:t>
      </w:r>
      <w:r w:rsidRPr="00D22EED">
        <w:rPr>
          <w:rStyle w:val="CrossRef"/>
          <w:rFonts w:ascii="Cambria" w:hAnsi="Cambria"/>
          <w:sz w:val="22"/>
          <w:szCs w:val="22"/>
        </w:rPr>
        <w:t>.</w:t>
      </w:r>
    </w:p>
    <w:p w14:paraId="4994E65D" w14:textId="4903BDAA" w:rsidR="008F41B4" w:rsidRDefault="00BC4915" w:rsidP="001879BA">
      <w:pPr>
        <w:pStyle w:val="FigureCaption0"/>
      </w:pPr>
      <w:bookmarkStart w:id="5572" w:name="_Toc314055570"/>
      <w:r>
        <w:rPr>
          <w:noProof/>
        </w:rPr>
        <w:drawing>
          <wp:inline distT="0" distB="0" distL="0" distR="0" wp14:anchorId="559733BF" wp14:editId="652B8CA1">
            <wp:extent cx="4894028" cy="2090419"/>
            <wp:effectExtent l="0" t="0" r="1905" b="5715"/>
            <wp:docPr id="3104" name="Picture 3104"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4" name="Picture 3104" descr="A screenshot of a computer&#10;&#10;Description automatically generated"/>
                    <pic:cNvPicPr/>
                  </pic:nvPicPr>
                  <pic:blipFill>
                    <a:blip r:embed="rId563"/>
                    <a:stretch>
                      <a:fillRect/>
                    </a:stretch>
                  </pic:blipFill>
                  <pic:spPr>
                    <a:xfrm>
                      <a:off x="0" y="0"/>
                      <a:ext cx="4909056" cy="2096838"/>
                    </a:xfrm>
                    <a:prstGeom prst="rect">
                      <a:avLst/>
                    </a:prstGeom>
                  </pic:spPr>
                </pic:pic>
              </a:graphicData>
            </a:graphic>
          </wp:inline>
        </w:drawing>
      </w:r>
    </w:p>
    <w:p w14:paraId="70566A5B" w14:textId="62AE78E8" w:rsidR="008F41B4" w:rsidRPr="00492367" w:rsidRDefault="008F41B4" w:rsidP="001879BA">
      <w:pPr>
        <w:pStyle w:val="FigureCaption0"/>
      </w:pPr>
      <w:bookmarkStart w:id="5573" w:name="_Toc315384954"/>
      <w:bookmarkStart w:id="5574" w:name="_Toc74053240"/>
      <w:bookmarkStart w:id="5575" w:name="_Toc90644621"/>
      <w:bookmarkStart w:id="5576" w:name="_Toc230164392"/>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10</w:t>
      </w:r>
      <w:r w:rsidR="00764635">
        <w:rPr>
          <w:noProof/>
        </w:rPr>
        <w:fldChar w:fldCharType="end"/>
      </w:r>
      <w:r>
        <w:rPr>
          <w:noProof/>
        </w:rPr>
        <w:t>: Helpful Links Screen</w:t>
      </w:r>
      <w:bookmarkEnd w:id="5573"/>
      <w:bookmarkEnd w:id="5574"/>
      <w:bookmarkEnd w:id="5575"/>
      <w:bookmarkEnd w:id="5576"/>
    </w:p>
    <w:p w14:paraId="3E3B0677" w14:textId="77777777" w:rsidR="008F41B4" w:rsidRDefault="008F41B4" w:rsidP="00F51867">
      <w:pPr>
        <w:pStyle w:val="Heading3"/>
        <w:ind w:left="1080" w:hanging="1080"/>
        <w:jc w:val="both"/>
      </w:pPr>
      <w:bookmarkStart w:id="5577" w:name="_Toc314055187"/>
      <w:bookmarkStart w:id="5578" w:name="_Toc315383782"/>
      <w:bookmarkStart w:id="5579" w:name="_Toc315634114"/>
      <w:bookmarkStart w:id="5580" w:name="_Toc11335060"/>
      <w:bookmarkStart w:id="5581" w:name="_Toc74052298"/>
      <w:bookmarkStart w:id="5582" w:name="_Toc90643682"/>
      <w:bookmarkStart w:id="5583" w:name="_Toc230163650"/>
      <w:bookmarkEnd w:id="5572"/>
      <w:r>
        <w:t>Filtering Helpful Links</w:t>
      </w:r>
      <w:bookmarkEnd w:id="5577"/>
      <w:bookmarkEnd w:id="5578"/>
      <w:bookmarkEnd w:id="5579"/>
      <w:bookmarkEnd w:id="5580"/>
      <w:bookmarkEnd w:id="5581"/>
      <w:bookmarkEnd w:id="5582"/>
      <w:bookmarkEnd w:id="5583"/>
    </w:p>
    <w:p w14:paraId="7973E229" w14:textId="77777777" w:rsidR="008F41B4" w:rsidRDefault="008F41B4" w:rsidP="001879BA">
      <w:pPr>
        <w:pStyle w:val="BodyText"/>
      </w:pPr>
      <w:r>
        <w:t>You can filter Helpful Links by:</w:t>
      </w:r>
    </w:p>
    <w:p w14:paraId="6DB8446A" w14:textId="77777777" w:rsidR="008F41B4" w:rsidRPr="00543233" w:rsidRDefault="008F41B4" w:rsidP="00F874DE">
      <w:pPr>
        <w:pStyle w:val="UnorderedList"/>
        <w:jc w:val="both"/>
      </w:pPr>
      <w:r w:rsidRPr="00543233">
        <w:t xml:space="preserve">Link Text  </w:t>
      </w:r>
    </w:p>
    <w:p w14:paraId="51258A92" w14:textId="77777777" w:rsidR="008F41B4" w:rsidRPr="00543233" w:rsidRDefault="008F41B4" w:rsidP="00F874DE">
      <w:pPr>
        <w:pStyle w:val="UnorderedList"/>
        <w:jc w:val="both"/>
      </w:pPr>
      <w:r w:rsidRPr="00543233">
        <w:t xml:space="preserve">Posted Date   </w:t>
      </w:r>
    </w:p>
    <w:p w14:paraId="2841EAD1" w14:textId="77777777" w:rsidR="008F41B4" w:rsidRPr="00543233" w:rsidRDefault="008F41B4" w:rsidP="00F874DE">
      <w:pPr>
        <w:pStyle w:val="UnorderedList"/>
        <w:jc w:val="both"/>
      </w:pPr>
      <w:r w:rsidRPr="00543233">
        <w:t>Status</w:t>
      </w:r>
    </w:p>
    <w:p w14:paraId="03DA1D5C" w14:textId="77777777" w:rsidR="008F41B4" w:rsidRPr="00543233" w:rsidRDefault="008F41B4" w:rsidP="00F874DE">
      <w:pPr>
        <w:pStyle w:val="UnorderedList"/>
        <w:jc w:val="both"/>
      </w:pPr>
      <w:r w:rsidRPr="00543233">
        <w:t xml:space="preserve">Expiration Date   </w:t>
      </w:r>
    </w:p>
    <w:p w14:paraId="61A50632" w14:textId="77777777" w:rsidR="008F41B4" w:rsidRDefault="008F41B4" w:rsidP="00DC598E">
      <w:pPr>
        <w:pStyle w:val="Heading3"/>
        <w:ind w:left="1080" w:hanging="1080"/>
        <w:jc w:val="both"/>
      </w:pPr>
      <w:bookmarkStart w:id="5584" w:name="_Toc314055188"/>
      <w:bookmarkStart w:id="5585" w:name="_Toc315383783"/>
      <w:bookmarkStart w:id="5586" w:name="_Toc315634115"/>
      <w:bookmarkStart w:id="5587" w:name="_Toc11335061"/>
      <w:bookmarkStart w:id="5588" w:name="_Toc74052299"/>
      <w:bookmarkStart w:id="5589" w:name="_Toc90643683"/>
      <w:bookmarkStart w:id="5590" w:name="_Toc230163651"/>
      <w:r>
        <w:t>Sorting Helpful Links</w:t>
      </w:r>
      <w:bookmarkEnd w:id="5584"/>
      <w:bookmarkEnd w:id="5585"/>
      <w:bookmarkEnd w:id="5586"/>
      <w:bookmarkEnd w:id="5587"/>
      <w:bookmarkEnd w:id="5588"/>
      <w:bookmarkEnd w:id="5589"/>
      <w:bookmarkEnd w:id="5590"/>
    </w:p>
    <w:p w14:paraId="12EB99B6" w14:textId="0A1F247D" w:rsidR="008F41B4" w:rsidRDefault="008F41B4" w:rsidP="001879BA">
      <w:pPr>
        <w:pStyle w:val="BodyText"/>
      </w:pPr>
      <w:r>
        <w:t>You can sort Helpful Links by:</w:t>
      </w:r>
    </w:p>
    <w:p w14:paraId="7374A405" w14:textId="77777777" w:rsidR="008F41B4" w:rsidRPr="00AF3AFF" w:rsidRDefault="008F41B4" w:rsidP="00AF3AFF">
      <w:pPr>
        <w:pStyle w:val="UnorderedList"/>
      </w:pPr>
      <w:r w:rsidRPr="00AF3AFF">
        <w:t xml:space="preserve">Skey </w:t>
      </w:r>
    </w:p>
    <w:p w14:paraId="5CC549E7" w14:textId="77777777" w:rsidR="008F41B4" w:rsidRPr="00AF3AFF" w:rsidRDefault="008F41B4" w:rsidP="00AF3AFF">
      <w:pPr>
        <w:pStyle w:val="UnorderedList"/>
      </w:pPr>
      <w:r w:rsidRPr="00AF3AFF">
        <w:t>Description</w:t>
      </w:r>
    </w:p>
    <w:p w14:paraId="17B106F3" w14:textId="77777777" w:rsidR="008F41B4" w:rsidRPr="00AF3AFF" w:rsidRDefault="008F41B4" w:rsidP="00AF3AFF">
      <w:pPr>
        <w:pStyle w:val="UnorderedList"/>
      </w:pPr>
      <w:r w:rsidRPr="00AF3AFF">
        <w:t xml:space="preserve">Link URL </w:t>
      </w:r>
    </w:p>
    <w:p w14:paraId="7D645E8F" w14:textId="77777777" w:rsidR="008F41B4" w:rsidRPr="00AF3AFF" w:rsidRDefault="008F41B4" w:rsidP="00AF3AFF">
      <w:pPr>
        <w:pStyle w:val="UnorderedList"/>
      </w:pPr>
      <w:r w:rsidRPr="00AF3AFF">
        <w:t xml:space="preserve">Link Text </w:t>
      </w:r>
    </w:p>
    <w:p w14:paraId="0E8C7C54" w14:textId="77777777" w:rsidR="008F41B4" w:rsidRPr="00AF3AFF" w:rsidRDefault="008F41B4" w:rsidP="00AF3AFF">
      <w:pPr>
        <w:pStyle w:val="UnorderedList"/>
      </w:pPr>
      <w:r w:rsidRPr="00AF3AFF">
        <w:t>Posted Date</w:t>
      </w:r>
    </w:p>
    <w:p w14:paraId="3E8A570A" w14:textId="77777777" w:rsidR="008F41B4" w:rsidRPr="00AF3AFF" w:rsidRDefault="008F41B4" w:rsidP="00AF3AFF">
      <w:pPr>
        <w:pStyle w:val="UnorderedList"/>
      </w:pPr>
      <w:r w:rsidRPr="00AF3AFF">
        <w:t xml:space="preserve">Expiration Date </w:t>
      </w:r>
    </w:p>
    <w:p w14:paraId="5C3A0122" w14:textId="77777777" w:rsidR="008F41B4" w:rsidRPr="00AF3AFF" w:rsidRDefault="008F41B4" w:rsidP="00AF3AFF">
      <w:pPr>
        <w:pStyle w:val="UnorderedList"/>
      </w:pPr>
      <w:r w:rsidRPr="00AF3AFF">
        <w:t>Status</w:t>
      </w:r>
    </w:p>
    <w:p w14:paraId="384A61C6" w14:textId="77777777" w:rsidR="008F41B4" w:rsidRPr="00AF3AFF" w:rsidRDefault="008F41B4" w:rsidP="00AF3AFF">
      <w:pPr>
        <w:pStyle w:val="UnorderedList"/>
      </w:pPr>
      <w:r w:rsidRPr="00AF3AFF">
        <w:t xml:space="preserve">Created By </w:t>
      </w:r>
    </w:p>
    <w:p w14:paraId="1895BC67" w14:textId="77777777" w:rsidR="008F41B4" w:rsidRPr="00AF3AFF" w:rsidRDefault="008F41B4" w:rsidP="00AF3AFF">
      <w:pPr>
        <w:pStyle w:val="UnorderedList"/>
      </w:pPr>
      <w:r w:rsidRPr="00AF3AFF">
        <w:t>Create Date</w:t>
      </w:r>
    </w:p>
    <w:p w14:paraId="43697C3B" w14:textId="77777777" w:rsidR="008F41B4" w:rsidRPr="00AF3AFF" w:rsidRDefault="008F41B4" w:rsidP="00AF3AFF">
      <w:pPr>
        <w:pStyle w:val="UnorderedList"/>
      </w:pPr>
      <w:r w:rsidRPr="00AF3AFF">
        <w:t xml:space="preserve">Changed By </w:t>
      </w:r>
    </w:p>
    <w:p w14:paraId="40CFC1D8" w14:textId="77777777" w:rsidR="008F41B4" w:rsidRPr="00AF3AFF" w:rsidRDefault="008F41B4" w:rsidP="00AF3AFF">
      <w:pPr>
        <w:pStyle w:val="UnorderedList"/>
      </w:pPr>
      <w:r w:rsidRPr="00AF3AFF">
        <w:t>Change Date</w:t>
      </w:r>
    </w:p>
    <w:p w14:paraId="7D4C5036" w14:textId="77777777" w:rsidR="008F41B4" w:rsidRDefault="008F41B4" w:rsidP="00AE2806">
      <w:pPr>
        <w:pStyle w:val="Heading3"/>
        <w:ind w:left="1080" w:hanging="1080"/>
        <w:jc w:val="both"/>
      </w:pPr>
      <w:bookmarkStart w:id="5591" w:name="_Toc314055189"/>
      <w:bookmarkStart w:id="5592" w:name="_Toc315383784"/>
      <w:bookmarkStart w:id="5593" w:name="_Toc315634116"/>
      <w:bookmarkStart w:id="5594" w:name="_Toc11335062"/>
      <w:bookmarkStart w:id="5595" w:name="_Toc74052300"/>
      <w:bookmarkStart w:id="5596" w:name="_Toc90643684"/>
      <w:bookmarkStart w:id="5597" w:name="_Toc230163652"/>
      <w:r>
        <w:t>Creating Helpful Links</w:t>
      </w:r>
      <w:bookmarkEnd w:id="5591"/>
      <w:bookmarkEnd w:id="5592"/>
      <w:bookmarkEnd w:id="5593"/>
      <w:bookmarkEnd w:id="5594"/>
      <w:bookmarkEnd w:id="5595"/>
      <w:bookmarkEnd w:id="5596"/>
      <w:bookmarkEnd w:id="5597"/>
    </w:p>
    <w:p w14:paraId="73AE122A" w14:textId="032D7DDC" w:rsidR="008F41B4" w:rsidRPr="001F33AC" w:rsidRDefault="008F41B4" w:rsidP="006C3C3F">
      <w:pPr>
        <w:pStyle w:val="OrderedList"/>
        <w:numPr>
          <w:ilvl w:val="0"/>
          <w:numId w:val="363"/>
        </w:numPr>
        <w:jc w:val="both"/>
      </w:pPr>
      <w:r>
        <w:t xml:space="preserve">Click </w:t>
      </w:r>
      <w:r w:rsidRPr="00543233">
        <w:rPr>
          <w:b/>
        </w:rPr>
        <w:t xml:space="preserve">New. </w:t>
      </w:r>
      <w:r w:rsidRPr="001F33AC">
        <w:t>The</w:t>
      </w:r>
      <w:r w:rsidRPr="00543233">
        <w:rPr>
          <w:b/>
        </w:rPr>
        <w:t xml:space="preserve"> Helpful Links </w:t>
      </w:r>
      <w:r w:rsidRPr="001F33AC">
        <w:t xml:space="preserve">screen </w:t>
      </w:r>
      <w:r w:rsidR="002E6B19">
        <w:t>is displayed</w:t>
      </w:r>
      <w:r w:rsidRPr="001F33AC">
        <w:t xml:space="preserve"> so the user can create a link</w:t>
      </w:r>
      <w:r>
        <w:t>.</w:t>
      </w:r>
    </w:p>
    <w:p w14:paraId="77FBBA55" w14:textId="42DD1DB1" w:rsidR="008F41B4" w:rsidRPr="001F33AC" w:rsidRDefault="00BC4915" w:rsidP="004235C3">
      <w:pPr>
        <w:pStyle w:val="BodyText"/>
        <w:jc w:val="center"/>
        <w:rPr>
          <w:color w:val="FF0000"/>
        </w:rPr>
      </w:pPr>
      <w:r>
        <w:rPr>
          <w:noProof/>
        </w:rPr>
        <w:drawing>
          <wp:inline distT="0" distB="0" distL="0" distR="0" wp14:anchorId="69C9EB44" wp14:editId="77223321">
            <wp:extent cx="3426114" cy="1633993"/>
            <wp:effectExtent l="0" t="0" r="3175" b="4445"/>
            <wp:docPr id="3106" name="Picture 310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6" name="Picture 3106" descr="Graphical user interface, text, application&#10;&#10;Description automatically generated"/>
                    <pic:cNvPicPr/>
                  </pic:nvPicPr>
                  <pic:blipFill>
                    <a:blip r:embed="rId564"/>
                    <a:stretch>
                      <a:fillRect/>
                    </a:stretch>
                  </pic:blipFill>
                  <pic:spPr>
                    <a:xfrm>
                      <a:off x="0" y="0"/>
                      <a:ext cx="3439482" cy="1640369"/>
                    </a:xfrm>
                    <a:prstGeom prst="rect">
                      <a:avLst/>
                    </a:prstGeom>
                  </pic:spPr>
                </pic:pic>
              </a:graphicData>
            </a:graphic>
          </wp:inline>
        </w:drawing>
      </w:r>
    </w:p>
    <w:p w14:paraId="0F28506F" w14:textId="5E95BB85" w:rsidR="008F41B4" w:rsidRPr="00492367" w:rsidRDefault="008F41B4" w:rsidP="001879BA">
      <w:pPr>
        <w:pStyle w:val="FigureCaption0"/>
      </w:pPr>
      <w:bookmarkStart w:id="5598" w:name="_Toc315384955"/>
      <w:bookmarkStart w:id="5599" w:name="_Toc74053241"/>
      <w:bookmarkStart w:id="5600" w:name="_Toc90644622"/>
      <w:bookmarkStart w:id="5601" w:name="_Toc230164393"/>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11</w:t>
      </w:r>
      <w:r w:rsidR="00764635">
        <w:rPr>
          <w:noProof/>
        </w:rPr>
        <w:fldChar w:fldCharType="end"/>
      </w:r>
      <w:r>
        <w:rPr>
          <w:noProof/>
        </w:rPr>
        <w:t>: Creating a Helpful Link</w:t>
      </w:r>
      <w:bookmarkEnd w:id="5598"/>
      <w:bookmarkEnd w:id="5599"/>
      <w:bookmarkEnd w:id="5600"/>
      <w:bookmarkEnd w:id="5601"/>
    </w:p>
    <w:p w14:paraId="18A2680D" w14:textId="77777777" w:rsidR="008F41B4" w:rsidRDefault="008F41B4" w:rsidP="006C3C3F">
      <w:pPr>
        <w:pStyle w:val="OrderedList"/>
        <w:numPr>
          <w:ilvl w:val="0"/>
          <w:numId w:val="363"/>
        </w:numPr>
        <w:jc w:val="both"/>
      </w:pPr>
      <w:r>
        <w:t>Enter the following information:</w:t>
      </w:r>
    </w:p>
    <w:p w14:paraId="297E7744" w14:textId="77777777" w:rsidR="008F41B4" w:rsidRDefault="008F41B4" w:rsidP="00F874DE">
      <w:pPr>
        <w:pStyle w:val="UnorderedListIndent"/>
        <w:jc w:val="both"/>
      </w:pPr>
      <w:r>
        <w:t xml:space="preserve">Status  </w:t>
      </w:r>
    </w:p>
    <w:p w14:paraId="73B23C8C" w14:textId="77777777" w:rsidR="008F41B4" w:rsidRDefault="008F41B4" w:rsidP="00F874DE">
      <w:pPr>
        <w:pStyle w:val="UnorderedListIndent"/>
        <w:jc w:val="both"/>
      </w:pPr>
      <w:r>
        <w:t xml:space="preserve">Posted Date    </w:t>
      </w:r>
    </w:p>
    <w:p w14:paraId="17C9C6B1" w14:textId="77777777" w:rsidR="008F41B4" w:rsidRDefault="008F41B4" w:rsidP="00F874DE">
      <w:pPr>
        <w:pStyle w:val="UnorderedListIndent"/>
        <w:jc w:val="both"/>
      </w:pPr>
      <w:r>
        <w:t xml:space="preserve">Expiration Date   </w:t>
      </w:r>
    </w:p>
    <w:p w14:paraId="32D82322" w14:textId="77777777" w:rsidR="008F41B4" w:rsidRDefault="008F41B4" w:rsidP="00F874DE">
      <w:pPr>
        <w:pStyle w:val="UnorderedListIndent"/>
        <w:jc w:val="both"/>
      </w:pPr>
      <w:r>
        <w:t xml:space="preserve">Link URL (required)  </w:t>
      </w:r>
    </w:p>
    <w:p w14:paraId="28C896FC" w14:textId="6BF1BA41" w:rsidR="008F41B4" w:rsidRDefault="0058792C" w:rsidP="00F874DE">
      <w:pPr>
        <w:pStyle w:val="UnorderedListIndent"/>
        <w:jc w:val="both"/>
      </w:pPr>
      <w:r>
        <w:t>Link Text (</w:t>
      </w:r>
      <w:r w:rsidR="008F41B4">
        <w:t xml:space="preserve">required)  </w:t>
      </w:r>
    </w:p>
    <w:p w14:paraId="32550DE6" w14:textId="75224A96" w:rsidR="008F41B4" w:rsidRDefault="000730AC" w:rsidP="00F874DE">
      <w:pPr>
        <w:pStyle w:val="UnorderedListIndent"/>
        <w:jc w:val="both"/>
      </w:pPr>
      <w:r>
        <w:t>Description</w:t>
      </w:r>
      <w:r w:rsidR="008F41B4">
        <w:t xml:space="preserve">  </w:t>
      </w:r>
    </w:p>
    <w:p w14:paraId="04030DEB" w14:textId="77777777" w:rsidR="008F41B4" w:rsidRPr="00895568" w:rsidRDefault="008F41B4" w:rsidP="006C3C3F">
      <w:pPr>
        <w:pStyle w:val="OrderedList"/>
        <w:numPr>
          <w:ilvl w:val="0"/>
          <w:numId w:val="363"/>
        </w:numPr>
        <w:jc w:val="both"/>
      </w:pPr>
      <w:r>
        <w:t xml:space="preserve">Click </w:t>
      </w:r>
      <w:r w:rsidRPr="00217660">
        <w:rPr>
          <w:b/>
        </w:rPr>
        <w:t>OK</w:t>
      </w:r>
      <w:r>
        <w:t>.</w:t>
      </w:r>
    </w:p>
    <w:p w14:paraId="0439B04A" w14:textId="27F69265" w:rsidR="008F41B4" w:rsidRDefault="008F41B4" w:rsidP="00F7452A">
      <w:pPr>
        <w:pStyle w:val="Heading3"/>
        <w:ind w:left="1080" w:hanging="1080"/>
        <w:jc w:val="both"/>
      </w:pPr>
      <w:bookmarkStart w:id="5602" w:name="_Toc314055190"/>
      <w:bookmarkStart w:id="5603" w:name="_Toc315383785"/>
      <w:bookmarkStart w:id="5604" w:name="_Toc315634117"/>
      <w:bookmarkStart w:id="5605" w:name="_Toc11335063"/>
      <w:bookmarkStart w:id="5606" w:name="_Toc74052301"/>
      <w:bookmarkStart w:id="5607" w:name="_Toc90643685"/>
      <w:bookmarkStart w:id="5608" w:name="_Toc230163653"/>
      <w:r>
        <w:t>Editing a Helpful Link</w:t>
      </w:r>
      <w:bookmarkEnd w:id="5602"/>
      <w:bookmarkEnd w:id="5603"/>
      <w:bookmarkEnd w:id="5604"/>
      <w:bookmarkEnd w:id="5605"/>
      <w:bookmarkEnd w:id="5606"/>
      <w:bookmarkEnd w:id="5607"/>
      <w:bookmarkEnd w:id="5608"/>
    </w:p>
    <w:p w14:paraId="342CB809" w14:textId="77777777" w:rsidR="008F41B4" w:rsidRDefault="008F41B4" w:rsidP="001879BA">
      <w:pPr>
        <w:pStyle w:val="BodyText"/>
      </w:pPr>
      <w:r>
        <w:t>You can edit all fields except for audit information.</w:t>
      </w:r>
    </w:p>
    <w:p w14:paraId="329D111B" w14:textId="77777777" w:rsidR="008F41B4" w:rsidRDefault="008F41B4" w:rsidP="006C3C3F">
      <w:pPr>
        <w:pStyle w:val="OrderedList"/>
        <w:numPr>
          <w:ilvl w:val="0"/>
          <w:numId w:val="364"/>
        </w:numPr>
        <w:jc w:val="both"/>
      </w:pPr>
      <w:r w:rsidRPr="00EC73A7">
        <w:t xml:space="preserve">Click on a record in the table and the </w:t>
      </w:r>
      <w:r w:rsidRPr="00543233">
        <w:rPr>
          <w:b/>
        </w:rPr>
        <w:t>Helpful Link</w:t>
      </w:r>
      <w:r w:rsidRPr="00EC73A7">
        <w:t xml:space="preserve"> screen will be displayed.</w:t>
      </w:r>
    </w:p>
    <w:p w14:paraId="4EA5F87F" w14:textId="273DB54C" w:rsidR="008F41B4" w:rsidRDefault="00B2209E" w:rsidP="004235C3">
      <w:pPr>
        <w:pStyle w:val="BodyText"/>
        <w:jc w:val="center"/>
      </w:pPr>
      <w:r>
        <w:rPr>
          <w:noProof/>
        </w:rPr>
        <w:drawing>
          <wp:inline distT="0" distB="0" distL="0" distR="0" wp14:anchorId="368DD003" wp14:editId="497A0132">
            <wp:extent cx="3876261" cy="1896717"/>
            <wp:effectExtent l="0" t="0" r="0" b="8890"/>
            <wp:docPr id="3107" name="Picture 3107"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7" name="Picture 3107" descr="Graphical user interface, text, application&#10;&#10;Description automatically generated"/>
                    <pic:cNvPicPr/>
                  </pic:nvPicPr>
                  <pic:blipFill>
                    <a:blip r:embed="rId565"/>
                    <a:stretch>
                      <a:fillRect/>
                    </a:stretch>
                  </pic:blipFill>
                  <pic:spPr>
                    <a:xfrm>
                      <a:off x="0" y="0"/>
                      <a:ext cx="3884741" cy="1900866"/>
                    </a:xfrm>
                    <a:prstGeom prst="rect">
                      <a:avLst/>
                    </a:prstGeom>
                  </pic:spPr>
                </pic:pic>
              </a:graphicData>
            </a:graphic>
          </wp:inline>
        </w:drawing>
      </w:r>
    </w:p>
    <w:p w14:paraId="503B091C" w14:textId="787347F8" w:rsidR="008F41B4" w:rsidRPr="00492367" w:rsidRDefault="008F41B4" w:rsidP="001879BA">
      <w:pPr>
        <w:pStyle w:val="FigureCaption0"/>
      </w:pPr>
      <w:bookmarkStart w:id="5609" w:name="_Toc315384956"/>
      <w:bookmarkStart w:id="5610" w:name="_Toc74053242"/>
      <w:bookmarkStart w:id="5611" w:name="_Toc90644623"/>
      <w:bookmarkStart w:id="5612" w:name="_Toc230164394"/>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12</w:t>
      </w:r>
      <w:r w:rsidR="00764635">
        <w:rPr>
          <w:noProof/>
        </w:rPr>
        <w:fldChar w:fldCharType="end"/>
      </w:r>
      <w:r>
        <w:rPr>
          <w:noProof/>
        </w:rPr>
        <w:t>: Editing a Helpful Link</w:t>
      </w:r>
      <w:bookmarkEnd w:id="5609"/>
      <w:bookmarkEnd w:id="5610"/>
      <w:bookmarkEnd w:id="5611"/>
      <w:bookmarkEnd w:id="5612"/>
    </w:p>
    <w:p w14:paraId="55E4B671" w14:textId="01238D02" w:rsidR="008F41B4" w:rsidRPr="0058792C" w:rsidRDefault="008F41B4" w:rsidP="006C3C3F">
      <w:pPr>
        <w:pStyle w:val="OrderedList"/>
        <w:numPr>
          <w:ilvl w:val="0"/>
          <w:numId w:val="364"/>
        </w:numPr>
        <w:jc w:val="both"/>
      </w:pPr>
      <w:r w:rsidRPr="0058792C">
        <w:t>Modify the information you need to edit and click the OK button. The Helpful Link tab record table with the edited record will be displayed in the table.</w:t>
      </w:r>
      <w:bookmarkStart w:id="5613" w:name="_Toc314055191"/>
      <w:bookmarkStart w:id="5614" w:name="_Ref314672684"/>
      <w:bookmarkStart w:id="5615" w:name="_Toc315383786"/>
    </w:p>
    <w:p w14:paraId="0044ACBF" w14:textId="77777777" w:rsidR="00EB19F4" w:rsidRDefault="00EB19F4">
      <w:pPr>
        <w:rPr>
          <w:rFonts w:eastAsiaTheme="majorEastAsia" w:cs="Calibri"/>
          <w:b/>
          <w:bCs/>
          <w:sz w:val="28"/>
          <w:szCs w:val="28"/>
        </w:rPr>
      </w:pPr>
      <w:bookmarkStart w:id="5616" w:name="_Ref315611868"/>
      <w:bookmarkStart w:id="5617" w:name="_Toc315634118"/>
      <w:bookmarkStart w:id="5618" w:name="_Toc11335064"/>
      <w:bookmarkStart w:id="5619" w:name="_Toc74052302"/>
      <w:bookmarkStart w:id="5620" w:name="_Toc90643686"/>
      <w:r>
        <w:br w:type="page"/>
      </w:r>
    </w:p>
    <w:p w14:paraId="4237EA56" w14:textId="6AEC2497" w:rsidR="008F41B4" w:rsidRDefault="00EB19F4" w:rsidP="000D2CC0">
      <w:pPr>
        <w:pStyle w:val="Heading2"/>
        <w:tabs>
          <w:tab w:val="clear" w:pos="1080"/>
        </w:tabs>
        <w:ind w:hanging="1080"/>
        <w:jc w:val="both"/>
      </w:pPr>
      <w:bookmarkStart w:id="5621" w:name="_Toc230163654"/>
      <w:r>
        <w:t>I</w:t>
      </w:r>
      <w:r w:rsidR="008F41B4">
        <w:t>nvestor</w:t>
      </w:r>
      <w:bookmarkEnd w:id="5613"/>
      <w:bookmarkEnd w:id="5614"/>
      <w:bookmarkEnd w:id="5615"/>
      <w:r w:rsidR="008F41B4">
        <w:t xml:space="preserve"> Screen</w:t>
      </w:r>
      <w:bookmarkEnd w:id="5616"/>
      <w:bookmarkEnd w:id="5617"/>
      <w:bookmarkEnd w:id="5618"/>
      <w:bookmarkEnd w:id="5619"/>
      <w:bookmarkEnd w:id="5620"/>
      <w:bookmarkEnd w:id="5621"/>
      <w:r w:rsidR="008F41B4">
        <w:t xml:space="preserve"> </w:t>
      </w:r>
    </w:p>
    <w:p w14:paraId="7625C48C" w14:textId="77777777" w:rsidR="008F41B4" w:rsidRPr="00D22EED" w:rsidRDefault="008F41B4" w:rsidP="00F874DE">
      <w:pPr>
        <w:pStyle w:val="NoteBox"/>
        <w:jc w:val="both"/>
        <w:rPr>
          <w:rFonts w:ascii="Cambria" w:hAnsi="Cambria"/>
          <w:sz w:val="22"/>
          <w:szCs w:val="22"/>
        </w:rPr>
      </w:pPr>
      <w:r w:rsidRPr="00D22EED">
        <w:rPr>
          <w:rFonts w:ascii="Cambria" w:hAnsi="Cambria"/>
          <w:sz w:val="22"/>
          <w:szCs w:val="22"/>
        </w:rPr>
        <w:t xml:space="preserve">This screen allows the authorized user to add </w:t>
      </w:r>
      <w:r>
        <w:rPr>
          <w:rFonts w:ascii="Cambria" w:hAnsi="Cambria"/>
          <w:sz w:val="22"/>
          <w:szCs w:val="22"/>
        </w:rPr>
        <w:t xml:space="preserve">a </w:t>
      </w:r>
      <w:r w:rsidRPr="00D22EED">
        <w:rPr>
          <w:rFonts w:ascii="Cambria" w:hAnsi="Cambria"/>
          <w:sz w:val="22"/>
          <w:szCs w:val="22"/>
        </w:rPr>
        <w:t>new Investor, edit or inactivate an Investor. You cannot delete an investor. An investor that should no longer be used should be changed to Inactive</w:t>
      </w:r>
      <w:r w:rsidRPr="00D22EED">
        <w:rPr>
          <w:rStyle w:val="CrossRef"/>
          <w:rFonts w:ascii="Cambria" w:hAnsi="Cambria"/>
          <w:sz w:val="22"/>
          <w:szCs w:val="22"/>
        </w:rPr>
        <w:t>.</w:t>
      </w:r>
    </w:p>
    <w:p w14:paraId="4BDE9B16" w14:textId="359B673B" w:rsidR="0022654B" w:rsidRDefault="00B2209E" w:rsidP="004640ED">
      <w:pPr>
        <w:pStyle w:val="BodyText"/>
        <w:jc w:val="center"/>
      </w:pPr>
      <w:bookmarkStart w:id="5622" w:name="_Toc314055571"/>
      <w:r>
        <w:rPr>
          <w:noProof/>
        </w:rPr>
        <w:drawing>
          <wp:inline distT="0" distB="0" distL="0" distR="0" wp14:anchorId="66F9462A" wp14:editId="094919F6">
            <wp:extent cx="3574111" cy="1582766"/>
            <wp:effectExtent l="0" t="0" r="7620" b="0"/>
            <wp:docPr id="3108" name="Picture 3108" descr="Graphical user interface, application,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8" name="Picture 3108" descr="Graphical user interface, application, table&#10;&#10;Description automatically generated"/>
                    <pic:cNvPicPr/>
                  </pic:nvPicPr>
                  <pic:blipFill>
                    <a:blip r:embed="rId566"/>
                    <a:stretch>
                      <a:fillRect/>
                    </a:stretch>
                  </pic:blipFill>
                  <pic:spPr>
                    <a:xfrm>
                      <a:off x="0" y="0"/>
                      <a:ext cx="3589614" cy="1589632"/>
                    </a:xfrm>
                    <a:prstGeom prst="rect">
                      <a:avLst/>
                    </a:prstGeom>
                  </pic:spPr>
                </pic:pic>
              </a:graphicData>
            </a:graphic>
          </wp:inline>
        </w:drawing>
      </w:r>
    </w:p>
    <w:p w14:paraId="63494774" w14:textId="2918FE59" w:rsidR="008F41B4" w:rsidRPr="00492367" w:rsidRDefault="008F41B4" w:rsidP="001879BA">
      <w:pPr>
        <w:pStyle w:val="FigureCaption0"/>
      </w:pPr>
      <w:bookmarkStart w:id="5623" w:name="_Toc315384957"/>
      <w:bookmarkStart w:id="5624" w:name="_Toc74053243"/>
      <w:bookmarkStart w:id="5625" w:name="_Toc90644624"/>
      <w:bookmarkStart w:id="5626" w:name="_Toc230164395"/>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13</w:t>
      </w:r>
      <w:r w:rsidR="00764635">
        <w:rPr>
          <w:noProof/>
        </w:rPr>
        <w:fldChar w:fldCharType="end"/>
      </w:r>
      <w:r>
        <w:rPr>
          <w:noProof/>
        </w:rPr>
        <w:t>: Investor Screen</w:t>
      </w:r>
      <w:bookmarkEnd w:id="5623"/>
      <w:bookmarkEnd w:id="5624"/>
      <w:bookmarkEnd w:id="5625"/>
      <w:bookmarkEnd w:id="5626"/>
    </w:p>
    <w:p w14:paraId="0D471DB0" w14:textId="77777777" w:rsidR="008F41B4" w:rsidRDefault="008F41B4" w:rsidP="00E117F8">
      <w:pPr>
        <w:pStyle w:val="Heading3"/>
        <w:ind w:left="1080" w:hanging="1080"/>
        <w:jc w:val="both"/>
      </w:pPr>
      <w:bookmarkStart w:id="5627" w:name="_Toc314055193"/>
      <w:bookmarkStart w:id="5628" w:name="_Toc315383788"/>
      <w:bookmarkStart w:id="5629" w:name="_Toc315634119"/>
      <w:bookmarkStart w:id="5630" w:name="_Toc11335065"/>
      <w:bookmarkStart w:id="5631" w:name="_Toc74052303"/>
      <w:bookmarkStart w:id="5632" w:name="_Toc90643687"/>
      <w:bookmarkStart w:id="5633" w:name="_Toc230163655"/>
      <w:bookmarkEnd w:id="5622"/>
      <w:r>
        <w:t>Filtering Investors</w:t>
      </w:r>
      <w:bookmarkEnd w:id="5627"/>
      <w:bookmarkEnd w:id="5628"/>
      <w:bookmarkEnd w:id="5629"/>
      <w:bookmarkEnd w:id="5630"/>
      <w:bookmarkEnd w:id="5631"/>
      <w:bookmarkEnd w:id="5632"/>
      <w:bookmarkEnd w:id="5633"/>
    </w:p>
    <w:p w14:paraId="7C4A95AB" w14:textId="77777777" w:rsidR="008F41B4" w:rsidRDefault="008F41B4" w:rsidP="001879BA">
      <w:pPr>
        <w:pStyle w:val="BodyText"/>
      </w:pPr>
      <w:r>
        <w:t>You can sort investors by:</w:t>
      </w:r>
    </w:p>
    <w:p w14:paraId="545CABD1" w14:textId="77777777" w:rsidR="008F41B4" w:rsidRPr="00AF3AFF" w:rsidRDefault="008F41B4" w:rsidP="00AF3AFF">
      <w:pPr>
        <w:pStyle w:val="UnorderedList"/>
      </w:pPr>
      <w:r w:rsidRPr="00AF3AFF">
        <w:t xml:space="preserve">Name (Investor)  </w:t>
      </w:r>
    </w:p>
    <w:p w14:paraId="023863F2" w14:textId="77777777" w:rsidR="008F41B4" w:rsidRPr="00AF3AFF" w:rsidRDefault="008F41B4" w:rsidP="00AF3AFF">
      <w:pPr>
        <w:pStyle w:val="UnorderedList"/>
      </w:pPr>
      <w:r w:rsidRPr="00AF3AFF">
        <w:t xml:space="preserve">State  </w:t>
      </w:r>
    </w:p>
    <w:p w14:paraId="485EE76C" w14:textId="77777777" w:rsidR="008F41B4" w:rsidRPr="00AF3AFF" w:rsidRDefault="008F41B4" w:rsidP="00AF3AFF">
      <w:pPr>
        <w:pStyle w:val="UnorderedList"/>
      </w:pPr>
      <w:r w:rsidRPr="00AF3AFF">
        <w:t xml:space="preserve">Mortgagee #  </w:t>
      </w:r>
    </w:p>
    <w:p w14:paraId="7BE0F007" w14:textId="77777777" w:rsidR="008F41B4" w:rsidRPr="00AF3AFF" w:rsidRDefault="008F41B4" w:rsidP="00AF3AFF">
      <w:pPr>
        <w:pStyle w:val="UnorderedList"/>
        <w:rPr>
          <w:rFonts w:eastAsiaTheme="majorEastAsia"/>
        </w:rPr>
      </w:pPr>
      <w:r w:rsidRPr="00AF3AFF">
        <w:t xml:space="preserve">Status </w:t>
      </w:r>
    </w:p>
    <w:p w14:paraId="7F652C8F" w14:textId="77777777" w:rsidR="008F41B4" w:rsidRDefault="008F41B4" w:rsidP="00C10519">
      <w:pPr>
        <w:pStyle w:val="Heading3"/>
        <w:ind w:left="1080" w:hanging="1080"/>
        <w:jc w:val="both"/>
      </w:pPr>
      <w:bookmarkStart w:id="5634" w:name="_Toc314055194"/>
      <w:bookmarkStart w:id="5635" w:name="_Toc315383789"/>
      <w:bookmarkStart w:id="5636" w:name="_Toc315634120"/>
      <w:bookmarkStart w:id="5637" w:name="_Toc11335066"/>
      <w:bookmarkStart w:id="5638" w:name="_Toc74052304"/>
      <w:bookmarkStart w:id="5639" w:name="_Toc90643688"/>
      <w:bookmarkStart w:id="5640" w:name="_Toc230163656"/>
      <w:r>
        <w:t>Sorting Investors</w:t>
      </w:r>
      <w:bookmarkEnd w:id="5634"/>
      <w:bookmarkEnd w:id="5635"/>
      <w:bookmarkEnd w:id="5636"/>
      <w:bookmarkEnd w:id="5637"/>
      <w:bookmarkEnd w:id="5638"/>
      <w:bookmarkEnd w:id="5639"/>
      <w:bookmarkEnd w:id="5640"/>
    </w:p>
    <w:p w14:paraId="676B5911" w14:textId="77777777" w:rsidR="008F41B4" w:rsidRDefault="008F41B4" w:rsidP="001879BA">
      <w:pPr>
        <w:pStyle w:val="BodyText"/>
      </w:pPr>
      <w:r>
        <w:t>You can sort Investors by:</w:t>
      </w:r>
    </w:p>
    <w:p w14:paraId="1C44C967" w14:textId="77777777" w:rsidR="008F41B4" w:rsidRPr="00AF3AFF" w:rsidRDefault="008F41B4" w:rsidP="00AF3AFF">
      <w:pPr>
        <w:pStyle w:val="UnorderedList"/>
      </w:pPr>
      <w:r w:rsidRPr="00AF3AFF">
        <w:t>Investor Skey</w:t>
      </w:r>
    </w:p>
    <w:p w14:paraId="15EF414C" w14:textId="77777777" w:rsidR="008F41B4" w:rsidRPr="00AF3AFF" w:rsidRDefault="008F41B4" w:rsidP="00AF3AFF">
      <w:pPr>
        <w:pStyle w:val="UnorderedList"/>
      </w:pPr>
      <w:r w:rsidRPr="00AF3AFF">
        <w:t xml:space="preserve">Investor Tax ID </w:t>
      </w:r>
    </w:p>
    <w:p w14:paraId="16A8C206" w14:textId="77777777" w:rsidR="008F41B4" w:rsidRPr="00AF3AFF" w:rsidRDefault="008F41B4" w:rsidP="00AF3AFF">
      <w:pPr>
        <w:pStyle w:val="UnorderedList"/>
      </w:pPr>
      <w:r w:rsidRPr="00AF3AFF">
        <w:t xml:space="preserve">Alternate Name </w:t>
      </w:r>
    </w:p>
    <w:p w14:paraId="6328299C" w14:textId="77777777" w:rsidR="008F41B4" w:rsidRPr="00AF3AFF" w:rsidRDefault="008F41B4" w:rsidP="00AF3AFF">
      <w:pPr>
        <w:pStyle w:val="UnorderedList"/>
      </w:pPr>
      <w:r w:rsidRPr="00AF3AFF">
        <w:t xml:space="preserve">Legal Name </w:t>
      </w:r>
    </w:p>
    <w:p w14:paraId="16D11FD0" w14:textId="77777777" w:rsidR="008F41B4" w:rsidRPr="00AF3AFF" w:rsidRDefault="008F41B4" w:rsidP="00AF3AFF">
      <w:pPr>
        <w:pStyle w:val="UnorderedList"/>
      </w:pPr>
      <w:r w:rsidRPr="00AF3AFF">
        <w:t xml:space="preserve">Legal Name Part 1 </w:t>
      </w:r>
    </w:p>
    <w:p w14:paraId="6FBE35BE" w14:textId="77777777" w:rsidR="008F41B4" w:rsidRPr="00AF3AFF" w:rsidRDefault="008F41B4" w:rsidP="00AF3AFF">
      <w:pPr>
        <w:pStyle w:val="UnorderedList"/>
      </w:pPr>
      <w:r w:rsidRPr="00AF3AFF">
        <w:t xml:space="preserve">Legal Name Part 2 </w:t>
      </w:r>
    </w:p>
    <w:p w14:paraId="6F20A94A" w14:textId="77777777" w:rsidR="008F41B4" w:rsidRPr="00AF3AFF" w:rsidRDefault="008F41B4" w:rsidP="00AF3AFF">
      <w:pPr>
        <w:pStyle w:val="UnorderedList"/>
      </w:pPr>
      <w:r w:rsidRPr="00AF3AFF">
        <w:t xml:space="preserve">Address1 </w:t>
      </w:r>
    </w:p>
    <w:p w14:paraId="530B720B" w14:textId="77777777" w:rsidR="008F41B4" w:rsidRPr="00AF3AFF" w:rsidRDefault="008F41B4" w:rsidP="00AF3AFF">
      <w:pPr>
        <w:pStyle w:val="UnorderedList"/>
      </w:pPr>
      <w:r w:rsidRPr="00AF3AFF">
        <w:t xml:space="preserve">Address2 </w:t>
      </w:r>
    </w:p>
    <w:p w14:paraId="7922FB11" w14:textId="77777777" w:rsidR="008F41B4" w:rsidRPr="00AF3AFF" w:rsidRDefault="008F41B4" w:rsidP="00AF3AFF">
      <w:pPr>
        <w:pStyle w:val="UnorderedList"/>
      </w:pPr>
      <w:r w:rsidRPr="00AF3AFF">
        <w:t>City</w:t>
      </w:r>
    </w:p>
    <w:p w14:paraId="4E06AAAB" w14:textId="77777777" w:rsidR="008F41B4" w:rsidRPr="00AF3AFF" w:rsidRDefault="008F41B4" w:rsidP="00AF3AFF">
      <w:pPr>
        <w:pStyle w:val="UnorderedList"/>
      </w:pPr>
      <w:r w:rsidRPr="00AF3AFF">
        <w:t>State</w:t>
      </w:r>
    </w:p>
    <w:p w14:paraId="70CE46BF" w14:textId="77777777" w:rsidR="008F41B4" w:rsidRPr="00AF3AFF" w:rsidRDefault="008F41B4" w:rsidP="00AF3AFF">
      <w:pPr>
        <w:pStyle w:val="UnorderedList"/>
      </w:pPr>
      <w:r w:rsidRPr="00AF3AFF">
        <w:t xml:space="preserve">Zip </w:t>
      </w:r>
    </w:p>
    <w:p w14:paraId="3C2BCF47" w14:textId="071A71AA" w:rsidR="008F41B4" w:rsidRPr="00AF3AFF" w:rsidRDefault="008F41B4" w:rsidP="00AF3AFF">
      <w:pPr>
        <w:pStyle w:val="UnorderedList"/>
      </w:pPr>
      <w:r w:rsidRPr="00AF3AFF">
        <w:t>Main</w:t>
      </w:r>
      <w:r w:rsidR="0058792C">
        <w:t xml:space="preserve"> </w:t>
      </w:r>
      <w:r w:rsidRPr="00AF3AFF">
        <w:t xml:space="preserve">Phone # </w:t>
      </w:r>
    </w:p>
    <w:p w14:paraId="77BBB49A" w14:textId="77777777" w:rsidR="008F41B4" w:rsidRPr="00AF3AFF" w:rsidRDefault="008F41B4" w:rsidP="00AF3AFF">
      <w:pPr>
        <w:pStyle w:val="UnorderedList"/>
      </w:pPr>
      <w:r w:rsidRPr="00AF3AFF">
        <w:t xml:space="preserve">Alt Phone # </w:t>
      </w:r>
    </w:p>
    <w:p w14:paraId="770C61AB" w14:textId="77777777" w:rsidR="008F41B4" w:rsidRPr="00AF3AFF" w:rsidRDefault="008F41B4" w:rsidP="00AF3AFF">
      <w:pPr>
        <w:pStyle w:val="UnorderedList"/>
      </w:pPr>
      <w:r w:rsidRPr="00AF3AFF">
        <w:t xml:space="preserve">Fax # </w:t>
      </w:r>
    </w:p>
    <w:p w14:paraId="310BC25A" w14:textId="77777777" w:rsidR="008F41B4" w:rsidRPr="00AF3AFF" w:rsidRDefault="008F41B4" w:rsidP="00AF3AFF">
      <w:pPr>
        <w:pStyle w:val="UnorderedList"/>
      </w:pPr>
      <w:r w:rsidRPr="00AF3AFF">
        <w:t>Email</w:t>
      </w:r>
    </w:p>
    <w:p w14:paraId="45C1F5CA" w14:textId="00832881" w:rsidR="00CE7413" w:rsidRPr="00B76A17" w:rsidRDefault="008F41B4" w:rsidP="00B76A17">
      <w:pPr>
        <w:pStyle w:val="UnorderedList"/>
      </w:pPr>
      <w:r w:rsidRPr="00AF3AFF">
        <w:t>Website URL</w:t>
      </w:r>
      <w:bookmarkStart w:id="5641" w:name="_Toc314055195"/>
      <w:bookmarkStart w:id="5642" w:name="_Toc315383790"/>
      <w:bookmarkStart w:id="5643" w:name="_Toc315634121"/>
    </w:p>
    <w:p w14:paraId="1F61B64F" w14:textId="233DB2C3" w:rsidR="008F41B4" w:rsidRDefault="008F41B4" w:rsidP="002F4AE9">
      <w:pPr>
        <w:pStyle w:val="Heading3"/>
        <w:ind w:left="1080" w:hanging="1080"/>
        <w:jc w:val="both"/>
      </w:pPr>
      <w:bookmarkStart w:id="5644" w:name="_Toc314055196"/>
      <w:bookmarkStart w:id="5645" w:name="_Toc315383791"/>
      <w:bookmarkStart w:id="5646" w:name="_Toc315634122"/>
      <w:bookmarkStart w:id="5647" w:name="_Toc11335068"/>
      <w:bookmarkStart w:id="5648" w:name="_Toc74052306"/>
      <w:bookmarkStart w:id="5649" w:name="_Toc90643690"/>
      <w:bookmarkStart w:id="5650" w:name="_Toc230163657"/>
      <w:bookmarkEnd w:id="5641"/>
      <w:bookmarkEnd w:id="5642"/>
      <w:bookmarkEnd w:id="5643"/>
      <w:r>
        <w:t xml:space="preserve">Editing an </w:t>
      </w:r>
      <w:r w:rsidR="00AF3AFF">
        <w:t>I</w:t>
      </w:r>
      <w:r>
        <w:t>nvestor</w:t>
      </w:r>
      <w:bookmarkEnd w:id="5644"/>
      <w:bookmarkEnd w:id="5645"/>
      <w:bookmarkEnd w:id="5646"/>
      <w:bookmarkEnd w:id="5647"/>
      <w:bookmarkEnd w:id="5648"/>
      <w:bookmarkEnd w:id="5649"/>
      <w:bookmarkEnd w:id="5650"/>
    </w:p>
    <w:p w14:paraId="029BB55E" w14:textId="77777777" w:rsidR="008F41B4" w:rsidRDefault="008F41B4" w:rsidP="001879BA">
      <w:pPr>
        <w:pStyle w:val="BodyText"/>
      </w:pPr>
      <w:r>
        <w:t>You can edit all fields except Investor Skey, Customer ID and audit information.</w:t>
      </w:r>
    </w:p>
    <w:p w14:paraId="2A898143" w14:textId="77777777" w:rsidR="008F41B4" w:rsidRDefault="008F41B4" w:rsidP="006C3C3F">
      <w:pPr>
        <w:pStyle w:val="OrderedList"/>
        <w:numPr>
          <w:ilvl w:val="0"/>
          <w:numId w:val="365"/>
        </w:numPr>
        <w:jc w:val="both"/>
      </w:pPr>
      <w:r w:rsidRPr="00EC73A7">
        <w:t xml:space="preserve">Click on a record in the table and the </w:t>
      </w:r>
      <w:r w:rsidRPr="00543233">
        <w:rPr>
          <w:b/>
        </w:rPr>
        <w:t>Investor</w:t>
      </w:r>
      <w:r w:rsidRPr="00EC73A7">
        <w:t xml:space="preserve"> screen will be displayed.</w:t>
      </w:r>
    </w:p>
    <w:p w14:paraId="78309DF6" w14:textId="06E3DB08" w:rsidR="008F41B4" w:rsidRDefault="00B2209E" w:rsidP="004235C3">
      <w:pPr>
        <w:pStyle w:val="BodyText"/>
        <w:jc w:val="center"/>
      </w:pPr>
      <w:r>
        <w:rPr>
          <w:noProof/>
        </w:rPr>
        <w:drawing>
          <wp:inline distT="0" distB="0" distL="0" distR="0" wp14:anchorId="15705068" wp14:editId="222B81DC">
            <wp:extent cx="2805663" cy="3725297"/>
            <wp:effectExtent l="0" t="0" r="0" b="8890"/>
            <wp:docPr id="3109" name="Picture 3109"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9" name="Picture 3109" descr="Graphical user interface, text, application, email&#10;&#10;Description automatically generated"/>
                    <pic:cNvPicPr/>
                  </pic:nvPicPr>
                  <pic:blipFill>
                    <a:blip r:embed="rId567"/>
                    <a:stretch>
                      <a:fillRect/>
                    </a:stretch>
                  </pic:blipFill>
                  <pic:spPr>
                    <a:xfrm>
                      <a:off x="0" y="0"/>
                      <a:ext cx="2814820" cy="3737455"/>
                    </a:xfrm>
                    <a:prstGeom prst="rect">
                      <a:avLst/>
                    </a:prstGeom>
                  </pic:spPr>
                </pic:pic>
              </a:graphicData>
            </a:graphic>
          </wp:inline>
        </w:drawing>
      </w:r>
    </w:p>
    <w:p w14:paraId="7C28E72A" w14:textId="0620DD54" w:rsidR="008F41B4" w:rsidRDefault="008F41B4" w:rsidP="001879BA">
      <w:pPr>
        <w:pStyle w:val="FigureCaption0"/>
        <w:rPr>
          <w:noProof/>
        </w:rPr>
      </w:pPr>
      <w:bookmarkStart w:id="5651" w:name="_Toc315384960"/>
      <w:bookmarkStart w:id="5652" w:name="_Toc74053245"/>
      <w:bookmarkStart w:id="5653" w:name="_Toc90644626"/>
      <w:bookmarkStart w:id="5654" w:name="_Toc230164396"/>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14</w:t>
      </w:r>
      <w:r w:rsidR="00764635">
        <w:rPr>
          <w:noProof/>
        </w:rPr>
        <w:fldChar w:fldCharType="end"/>
      </w:r>
      <w:r>
        <w:rPr>
          <w:noProof/>
        </w:rPr>
        <w:t>: Editing an Investor</w:t>
      </w:r>
      <w:bookmarkEnd w:id="5651"/>
      <w:bookmarkEnd w:id="5652"/>
      <w:bookmarkEnd w:id="5653"/>
      <w:bookmarkEnd w:id="5654"/>
    </w:p>
    <w:p w14:paraId="48393FC0" w14:textId="77777777" w:rsidR="008F41B4" w:rsidRPr="00560045" w:rsidRDefault="008F41B4" w:rsidP="006C3C3F">
      <w:pPr>
        <w:pStyle w:val="OrderedList"/>
        <w:numPr>
          <w:ilvl w:val="0"/>
          <w:numId w:val="365"/>
        </w:numPr>
        <w:jc w:val="both"/>
      </w:pPr>
      <w:r>
        <w:t xml:space="preserve">Modify the information you need to edit and click the </w:t>
      </w:r>
      <w:r w:rsidRPr="000A57F0">
        <w:rPr>
          <w:b/>
        </w:rPr>
        <w:t>OK</w:t>
      </w:r>
      <w:r>
        <w:t xml:space="preserve"> button. The </w:t>
      </w:r>
      <w:r>
        <w:rPr>
          <w:b/>
        </w:rPr>
        <w:t>Investor</w:t>
      </w:r>
      <w:r w:rsidRPr="000A57F0">
        <w:rPr>
          <w:b/>
        </w:rPr>
        <w:t xml:space="preserve"> </w:t>
      </w:r>
      <w:r>
        <w:t>tab record table with the edited record will be displayed in the table.</w:t>
      </w:r>
    </w:p>
    <w:p w14:paraId="6456BEF0" w14:textId="61656A2A" w:rsidR="008F41B4" w:rsidRDefault="008F41B4" w:rsidP="000D2CC0">
      <w:pPr>
        <w:pStyle w:val="Heading2"/>
        <w:tabs>
          <w:tab w:val="clear" w:pos="1080"/>
        </w:tabs>
        <w:ind w:hanging="1080"/>
        <w:jc w:val="both"/>
      </w:pPr>
      <w:bookmarkStart w:id="5655" w:name="_Toc314055197"/>
      <w:bookmarkStart w:id="5656" w:name="_Ref314672692"/>
      <w:bookmarkStart w:id="5657" w:name="_Toc315383792"/>
      <w:bookmarkStart w:id="5658" w:name="_Ref315611872"/>
      <w:bookmarkStart w:id="5659" w:name="_Toc315634123"/>
      <w:bookmarkStart w:id="5660" w:name="_Toc11335069"/>
      <w:bookmarkStart w:id="5661" w:name="_Toc74052307"/>
      <w:bookmarkStart w:id="5662" w:name="_Toc90643691"/>
      <w:bookmarkStart w:id="5663" w:name="_Toc230163658"/>
      <w:r>
        <w:t>Lender</w:t>
      </w:r>
      <w:bookmarkEnd w:id="5655"/>
      <w:bookmarkEnd w:id="5656"/>
      <w:bookmarkEnd w:id="5657"/>
      <w:r>
        <w:t xml:space="preserve"> Screen</w:t>
      </w:r>
      <w:bookmarkEnd w:id="5658"/>
      <w:bookmarkEnd w:id="5659"/>
      <w:bookmarkEnd w:id="5660"/>
      <w:bookmarkEnd w:id="5661"/>
      <w:bookmarkEnd w:id="5662"/>
      <w:bookmarkEnd w:id="5663"/>
    </w:p>
    <w:p w14:paraId="6EE7E0FD" w14:textId="77777777" w:rsidR="008F41B4" w:rsidRDefault="008F41B4" w:rsidP="00F874DE">
      <w:pPr>
        <w:pStyle w:val="NoteBox"/>
        <w:jc w:val="both"/>
      </w:pPr>
      <w:r w:rsidRPr="00D22EED">
        <w:rPr>
          <w:rFonts w:ascii="Cambria" w:hAnsi="Cambria"/>
          <w:sz w:val="22"/>
          <w:szCs w:val="22"/>
        </w:rPr>
        <w:t>This screen enables authorized users to add a lender, or to edit or inactivate a Lender. You cannot delete a lender. A lender that should no longer be used should be changed to Inactive</w:t>
      </w:r>
      <w:r w:rsidRPr="00D22EED">
        <w:rPr>
          <w:rStyle w:val="CrossRef"/>
          <w:rFonts w:ascii="Cambria" w:hAnsi="Cambria"/>
          <w:sz w:val="22"/>
          <w:szCs w:val="22"/>
        </w:rPr>
        <w:t>.</w:t>
      </w:r>
    </w:p>
    <w:p w14:paraId="115CE152" w14:textId="52EDB74D" w:rsidR="0022654B" w:rsidRDefault="00CF7E69" w:rsidP="004235C3">
      <w:pPr>
        <w:pStyle w:val="BodyText"/>
        <w:jc w:val="center"/>
      </w:pPr>
      <w:bookmarkStart w:id="5664" w:name="_Toc314055572"/>
      <w:r w:rsidRPr="00CF7E69">
        <w:rPr>
          <w:noProof/>
        </w:rPr>
        <w:t xml:space="preserve"> </w:t>
      </w:r>
      <w:r w:rsidR="00B2209E">
        <w:rPr>
          <w:noProof/>
        </w:rPr>
        <w:drawing>
          <wp:inline distT="0" distB="0" distL="0" distR="0" wp14:anchorId="5BEABC46" wp14:editId="24D2C9DB">
            <wp:extent cx="3764943" cy="1614179"/>
            <wp:effectExtent l="0" t="0" r="6985" b="5080"/>
            <wp:docPr id="3110" name="Picture 3110" descr="Graphical user interface, application, table, email, Exc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0" name="Picture 3110" descr="Graphical user interface, application, table, email, Excel&#10;&#10;Description automatically generated"/>
                    <pic:cNvPicPr/>
                  </pic:nvPicPr>
                  <pic:blipFill>
                    <a:blip r:embed="rId568"/>
                    <a:stretch>
                      <a:fillRect/>
                    </a:stretch>
                  </pic:blipFill>
                  <pic:spPr>
                    <a:xfrm>
                      <a:off x="0" y="0"/>
                      <a:ext cx="3780230" cy="1620733"/>
                    </a:xfrm>
                    <a:prstGeom prst="rect">
                      <a:avLst/>
                    </a:prstGeom>
                  </pic:spPr>
                </pic:pic>
              </a:graphicData>
            </a:graphic>
          </wp:inline>
        </w:drawing>
      </w:r>
    </w:p>
    <w:p w14:paraId="6F6A8FE7" w14:textId="29C79B2A" w:rsidR="008F41B4" w:rsidRDefault="008F41B4" w:rsidP="001879BA">
      <w:pPr>
        <w:pStyle w:val="FigureCaption0"/>
      </w:pPr>
      <w:bookmarkStart w:id="5665" w:name="_Toc315384962"/>
      <w:bookmarkStart w:id="5666" w:name="_Toc74053246"/>
      <w:bookmarkStart w:id="5667" w:name="_Toc90644627"/>
      <w:bookmarkStart w:id="5668" w:name="_Toc230164397"/>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15</w:t>
      </w:r>
      <w:r w:rsidR="00764635">
        <w:rPr>
          <w:noProof/>
        </w:rPr>
        <w:fldChar w:fldCharType="end"/>
      </w:r>
      <w:r>
        <w:rPr>
          <w:noProof/>
        </w:rPr>
        <w:t>: Lenders Screen</w:t>
      </w:r>
      <w:bookmarkEnd w:id="5664"/>
      <w:bookmarkEnd w:id="5665"/>
      <w:bookmarkEnd w:id="5666"/>
      <w:bookmarkEnd w:id="5667"/>
      <w:bookmarkEnd w:id="5668"/>
    </w:p>
    <w:p w14:paraId="661F7193" w14:textId="77777777" w:rsidR="008F41B4" w:rsidRDefault="008F41B4" w:rsidP="007D67FF">
      <w:pPr>
        <w:pStyle w:val="Heading3"/>
        <w:ind w:left="1080" w:hanging="1080"/>
        <w:jc w:val="both"/>
      </w:pPr>
      <w:bookmarkStart w:id="5669" w:name="_Toc314055199"/>
      <w:bookmarkStart w:id="5670" w:name="_Toc315383794"/>
      <w:bookmarkStart w:id="5671" w:name="_Toc315634124"/>
      <w:bookmarkStart w:id="5672" w:name="_Toc11335070"/>
      <w:bookmarkStart w:id="5673" w:name="_Toc74052308"/>
      <w:bookmarkStart w:id="5674" w:name="_Toc90643692"/>
      <w:bookmarkStart w:id="5675" w:name="_Toc230163659"/>
      <w:r>
        <w:t>Filtering Lenders</w:t>
      </w:r>
      <w:bookmarkEnd w:id="5669"/>
      <w:bookmarkEnd w:id="5670"/>
      <w:bookmarkEnd w:id="5671"/>
      <w:bookmarkEnd w:id="5672"/>
      <w:bookmarkEnd w:id="5673"/>
      <w:bookmarkEnd w:id="5674"/>
      <w:bookmarkEnd w:id="5675"/>
    </w:p>
    <w:p w14:paraId="5F54FA61" w14:textId="77777777" w:rsidR="008F41B4" w:rsidRDefault="008F41B4" w:rsidP="001879BA">
      <w:pPr>
        <w:pStyle w:val="BodyText"/>
      </w:pPr>
      <w:r>
        <w:t>You can filter lenders by:</w:t>
      </w:r>
    </w:p>
    <w:p w14:paraId="5A163D3E" w14:textId="77777777" w:rsidR="008F41B4" w:rsidRPr="00AF3AFF" w:rsidRDefault="008F41B4" w:rsidP="00AF3AFF">
      <w:pPr>
        <w:pStyle w:val="UnorderedList"/>
      </w:pPr>
      <w:r w:rsidRPr="00AF3AFF">
        <w:t>Lender</w:t>
      </w:r>
    </w:p>
    <w:p w14:paraId="223863D8" w14:textId="77777777" w:rsidR="008F41B4" w:rsidRPr="00AF3AFF" w:rsidRDefault="008F41B4" w:rsidP="00AF3AFF">
      <w:pPr>
        <w:pStyle w:val="UnorderedList"/>
      </w:pPr>
      <w:r w:rsidRPr="00AF3AFF">
        <w:t xml:space="preserve">State </w:t>
      </w:r>
    </w:p>
    <w:p w14:paraId="685B13A8" w14:textId="77777777" w:rsidR="008F41B4" w:rsidRPr="00AF3AFF" w:rsidRDefault="008F41B4" w:rsidP="00AF3AFF">
      <w:pPr>
        <w:pStyle w:val="UnorderedList"/>
      </w:pPr>
      <w:r w:rsidRPr="00AF3AFF">
        <w:t>Mortgagee #</w:t>
      </w:r>
    </w:p>
    <w:p w14:paraId="090E0B19" w14:textId="77777777" w:rsidR="008F41B4" w:rsidRPr="00AF3AFF" w:rsidRDefault="008F41B4" w:rsidP="00AF3AFF">
      <w:pPr>
        <w:pStyle w:val="UnorderedList"/>
      </w:pPr>
      <w:r w:rsidRPr="00AF3AFF">
        <w:t xml:space="preserve">Status </w:t>
      </w:r>
    </w:p>
    <w:p w14:paraId="7ACC633E" w14:textId="77777777" w:rsidR="008F41B4" w:rsidRDefault="008F41B4" w:rsidP="00D61ADD">
      <w:pPr>
        <w:pStyle w:val="Heading3"/>
        <w:ind w:left="1080" w:hanging="1080"/>
        <w:jc w:val="both"/>
      </w:pPr>
      <w:bookmarkStart w:id="5676" w:name="_Toc314055200"/>
      <w:bookmarkStart w:id="5677" w:name="_Toc315383795"/>
      <w:bookmarkStart w:id="5678" w:name="_Toc315634125"/>
      <w:bookmarkStart w:id="5679" w:name="_Toc11335071"/>
      <w:bookmarkStart w:id="5680" w:name="_Toc74052309"/>
      <w:bookmarkStart w:id="5681" w:name="_Toc90643693"/>
      <w:bookmarkStart w:id="5682" w:name="_Toc230163660"/>
      <w:r>
        <w:t>Sorting Lenders</w:t>
      </w:r>
      <w:bookmarkEnd w:id="5676"/>
      <w:bookmarkEnd w:id="5677"/>
      <w:bookmarkEnd w:id="5678"/>
      <w:bookmarkEnd w:id="5679"/>
      <w:bookmarkEnd w:id="5680"/>
      <w:bookmarkEnd w:id="5681"/>
      <w:bookmarkEnd w:id="5682"/>
    </w:p>
    <w:p w14:paraId="0E084553" w14:textId="77777777" w:rsidR="008F41B4" w:rsidRDefault="008F41B4" w:rsidP="001879BA">
      <w:pPr>
        <w:pStyle w:val="BodyText"/>
      </w:pPr>
      <w:r>
        <w:t>You can sort lenders by:</w:t>
      </w:r>
    </w:p>
    <w:p w14:paraId="6E58481B" w14:textId="77777777" w:rsidR="008F41B4" w:rsidRPr="00AF3AFF" w:rsidRDefault="008F41B4" w:rsidP="00AF3AFF">
      <w:pPr>
        <w:pStyle w:val="UnorderedList"/>
      </w:pPr>
      <w:r w:rsidRPr="00AF3AFF">
        <w:t>Lender Skey</w:t>
      </w:r>
    </w:p>
    <w:p w14:paraId="4BD33489" w14:textId="77777777" w:rsidR="008F41B4" w:rsidRPr="00AF3AFF" w:rsidRDefault="008F41B4" w:rsidP="00AF3AFF">
      <w:pPr>
        <w:pStyle w:val="UnorderedList"/>
      </w:pPr>
      <w:r w:rsidRPr="00AF3AFF">
        <w:t xml:space="preserve">Lender Contact Name </w:t>
      </w:r>
    </w:p>
    <w:p w14:paraId="009347DC" w14:textId="77777777" w:rsidR="008F41B4" w:rsidRPr="00AF3AFF" w:rsidRDefault="008F41B4" w:rsidP="00AF3AFF">
      <w:pPr>
        <w:pStyle w:val="UnorderedList"/>
      </w:pPr>
      <w:r w:rsidRPr="00AF3AFF">
        <w:t xml:space="preserve">Alternate Name </w:t>
      </w:r>
    </w:p>
    <w:p w14:paraId="2D387F77" w14:textId="77777777" w:rsidR="008F41B4" w:rsidRPr="00AF3AFF" w:rsidRDefault="008F41B4" w:rsidP="00AF3AFF">
      <w:pPr>
        <w:pStyle w:val="UnorderedList"/>
      </w:pPr>
      <w:r w:rsidRPr="00AF3AFF">
        <w:t>Legal Name</w:t>
      </w:r>
    </w:p>
    <w:p w14:paraId="6B7EC914" w14:textId="77777777" w:rsidR="008F41B4" w:rsidRPr="00AF3AFF" w:rsidRDefault="008F41B4" w:rsidP="00AF3AFF">
      <w:pPr>
        <w:pStyle w:val="UnorderedList"/>
      </w:pPr>
      <w:r w:rsidRPr="00AF3AFF">
        <w:t xml:space="preserve">Legal Name Part 1 </w:t>
      </w:r>
    </w:p>
    <w:p w14:paraId="79F4E93A" w14:textId="77777777" w:rsidR="008F41B4" w:rsidRPr="00AF3AFF" w:rsidRDefault="008F41B4" w:rsidP="00AF3AFF">
      <w:pPr>
        <w:pStyle w:val="UnorderedList"/>
      </w:pPr>
      <w:r w:rsidRPr="00AF3AFF">
        <w:t xml:space="preserve">Legal Name Part 2 </w:t>
      </w:r>
    </w:p>
    <w:p w14:paraId="43A46050" w14:textId="77777777" w:rsidR="008F41B4" w:rsidRPr="00AF3AFF" w:rsidRDefault="008F41B4" w:rsidP="00AF3AFF">
      <w:pPr>
        <w:pStyle w:val="UnorderedList"/>
      </w:pPr>
      <w:r w:rsidRPr="00AF3AFF">
        <w:t xml:space="preserve">Address1 </w:t>
      </w:r>
    </w:p>
    <w:p w14:paraId="140FBBDA" w14:textId="77777777" w:rsidR="008F41B4" w:rsidRPr="00AF3AFF" w:rsidRDefault="008F41B4" w:rsidP="00AF3AFF">
      <w:pPr>
        <w:pStyle w:val="UnorderedList"/>
      </w:pPr>
      <w:r w:rsidRPr="00AF3AFF">
        <w:t xml:space="preserve">Address2 </w:t>
      </w:r>
    </w:p>
    <w:p w14:paraId="3AA6450E" w14:textId="77777777" w:rsidR="008F41B4" w:rsidRPr="00AF3AFF" w:rsidRDefault="008F41B4" w:rsidP="00AF3AFF">
      <w:pPr>
        <w:pStyle w:val="UnorderedList"/>
      </w:pPr>
      <w:r w:rsidRPr="00AF3AFF">
        <w:t>City</w:t>
      </w:r>
    </w:p>
    <w:p w14:paraId="17B40008" w14:textId="77777777" w:rsidR="008F41B4" w:rsidRPr="00AF3AFF" w:rsidRDefault="008F41B4" w:rsidP="00AF3AFF">
      <w:pPr>
        <w:pStyle w:val="UnorderedList"/>
      </w:pPr>
      <w:r w:rsidRPr="00AF3AFF">
        <w:t xml:space="preserve">State Zip </w:t>
      </w:r>
    </w:p>
    <w:p w14:paraId="6F71F37E" w14:textId="77777777" w:rsidR="008F41B4" w:rsidRPr="00AF3AFF" w:rsidRDefault="008F41B4" w:rsidP="00AF3AFF">
      <w:pPr>
        <w:pStyle w:val="UnorderedList"/>
      </w:pPr>
      <w:r w:rsidRPr="00AF3AFF">
        <w:t xml:space="preserve">Main Phone # </w:t>
      </w:r>
    </w:p>
    <w:p w14:paraId="019718A5" w14:textId="77777777" w:rsidR="008F41B4" w:rsidRPr="00AF3AFF" w:rsidRDefault="008F41B4" w:rsidP="00AF3AFF">
      <w:pPr>
        <w:pStyle w:val="UnorderedList"/>
      </w:pPr>
      <w:r w:rsidRPr="00AF3AFF">
        <w:t xml:space="preserve">Alt Phone # </w:t>
      </w:r>
    </w:p>
    <w:p w14:paraId="1C992CC3" w14:textId="77777777" w:rsidR="008F41B4" w:rsidRPr="00AF3AFF" w:rsidRDefault="008F41B4" w:rsidP="00AF3AFF">
      <w:pPr>
        <w:pStyle w:val="UnorderedList"/>
      </w:pPr>
      <w:r w:rsidRPr="00AF3AFF">
        <w:t xml:space="preserve">Hearing Impaired # </w:t>
      </w:r>
    </w:p>
    <w:p w14:paraId="3B56FEDF" w14:textId="77777777" w:rsidR="008F41B4" w:rsidRPr="00AF3AFF" w:rsidRDefault="008F41B4" w:rsidP="00AF3AFF">
      <w:pPr>
        <w:pStyle w:val="UnorderedList"/>
      </w:pPr>
      <w:r w:rsidRPr="00AF3AFF">
        <w:t xml:space="preserve">Fax # </w:t>
      </w:r>
    </w:p>
    <w:p w14:paraId="137C81AD" w14:textId="77777777" w:rsidR="008F41B4" w:rsidRPr="00AF3AFF" w:rsidRDefault="008F41B4" w:rsidP="00AF3AFF">
      <w:pPr>
        <w:pStyle w:val="UnorderedList"/>
      </w:pPr>
      <w:r w:rsidRPr="00AF3AFF">
        <w:t xml:space="preserve">Email </w:t>
      </w:r>
    </w:p>
    <w:p w14:paraId="2A877EC0" w14:textId="77777777" w:rsidR="008F41B4" w:rsidRPr="00AF3AFF" w:rsidRDefault="008F41B4" w:rsidP="00AF3AFF">
      <w:pPr>
        <w:pStyle w:val="UnorderedList"/>
      </w:pPr>
      <w:r w:rsidRPr="00AF3AFF">
        <w:t xml:space="preserve">Website URL </w:t>
      </w:r>
    </w:p>
    <w:p w14:paraId="2B16485E" w14:textId="77777777" w:rsidR="008F41B4" w:rsidRPr="00AF3AFF" w:rsidRDefault="008F41B4" w:rsidP="00AF3AFF">
      <w:pPr>
        <w:pStyle w:val="UnorderedList"/>
      </w:pPr>
      <w:r w:rsidRPr="00AF3AFF">
        <w:t xml:space="preserve">Check Payable To </w:t>
      </w:r>
    </w:p>
    <w:p w14:paraId="10E315F8" w14:textId="77777777" w:rsidR="008F41B4" w:rsidRPr="00AF3AFF" w:rsidRDefault="008F41B4" w:rsidP="00AF3AFF">
      <w:pPr>
        <w:pStyle w:val="UnorderedList"/>
      </w:pPr>
      <w:r w:rsidRPr="00AF3AFF">
        <w:t>Correspondence Dept</w:t>
      </w:r>
    </w:p>
    <w:p w14:paraId="72CE7A12" w14:textId="77777777" w:rsidR="008F41B4" w:rsidRPr="00AF3AFF" w:rsidRDefault="008F41B4" w:rsidP="00AF3AFF">
      <w:pPr>
        <w:pStyle w:val="UnorderedList"/>
      </w:pPr>
      <w:r w:rsidRPr="00AF3AFF">
        <w:t xml:space="preserve">Correspondence Contact </w:t>
      </w:r>
    </w:p>
    <w:p w14:paraId="762E0078" w14:textId="77777777" w:rsidR="008F41B4" w:rsidRPr="00AF3AFF" w:rsidRDefault="008F41B4" w:rsidP="00AF3AFF">
      <w:pPr>
        <w:pStyle w:val="UnorderedList"/>
      </w:pPr>
      <w:r w:rsidRPr="00AF3AFF">
        <w:t xml:space="preserve">Funds Received By </w:t>
      </w:r>
    </w:p>
    <w:p w14:paraId="5DD4E611" w14:textId="77777777" w:rsidR="008F41B4" w:rsidRPr="00AF3AFF" w:rsidRDefault="008F41B4" w:rsidP="00AF3AFF">
      <w:pPr>
        <w:pStyle w:val="UnorderedList"/>
      </w:pPr>
      <w:r w:rsidRPr="00AF3AFF">
        <w:t xml:space="preserve">Time Status </w:t>
      </w:r>
    </w:p>
    <w:p w14:paraId="4B8AF85C" w14:textId="77777777" w:rsidR="008F41B4" w:rsidRPr="00AF3AFF" w:rsidRDefault="008F41B4" w:rsidP="00AF3AFF">
      <w:pPr>
        <w:pStyle w:val="UnorderedList"/>
      </w:pPr>
      <w:r w:rsidRPr="00AF3AFF">
        <w:t xml:space="preserve">ABA Routing # </w:t>
      </w:r>
    </w:p>
    <w:p w14:paraId="2D66C7A0" w14:textId="77777777" w:rsidR="008F41B4" w:rsidRPr="00AF3AFF" w:rsidRDefault="008F41B4" w:rsidP="00AF3AFF">
      <w:pPr>
        <w:pStyle w:val="UnorderedList"/>
      </w:pPr>
      <w:r w:rsidRPr="00AF3AFF">
        <w:t xml:space="preserve">Account # </w:t>
      </w:r>
    </w:p>
    <w:p w14:paraId="5B0515AC" w14:textId="77777777" w:rsidR="008F41B4" w:rsidRPr="00AF3AFF" w:rsidRDefault="008F41B4" w:rsidP="00AF3AFF">
      <w:pPr>
        <w:pStyle w:val="UnorderedList"/>
      </w:pPr>
      <w:r w:rsidRPr="00AF3AFF">
        <w:t xml:space="preserve">Mortgagee # </w:t>
      </w:r>
    </w:p>
    <w:p w14:paraId="6D1D4B70" w14:textId="77777777" w:rsidR="008F41B4" w:rsidRPr="00AF3AFF" w:rsidRDefault="008F41B4" w:rsidP="00AF3AFF">
      <w:pPr>
        <w:pStyle w:val="UnorderedList"/>
      </w:pPr>
      <w:r w:rsidRPr="00AF3AFF">
        <w:t xml:space="preserve">Business Hours </w:t>
      </w:r>
    </w:p>
    <w:p w14:paraId="17E3ED5E" w14:textId="77777777" w:rsidR="008F41B4" w:rsidRPr="00AF3AFF" w:rsidRDefault="008F41B4" w:rsidP="00AF3AFF">
      <w:pPr>
        <w:pStyle w:val="UnorderedList"/>
      </w:pPr>
      <w:r w:rsidRPr="00AF3AFF">
        <w:t xml:space="preserve">Create Date </w:t>
      </w:r>
    </w:p>
    <w:p w14:paraId="1E15F55C" w14:textId="77777777" w:rsidR="008F41B4" w:rsidRPr="00AF3AFF" w:rsidRDefault="008F41B4" w:rsidP="00AF3AFF">
      <w:pPr>
        <w:pStyle w:val="UnorderedList"/>
      </w:pPr>
      <w:r w:rsidRPr="00AF3AFF">
        <w:t xml:space="preserve">Created By </w:t>
      </w:r>
    </w:p>
    <w:p w14:paraId="4B728577" w14:textId="77777777" w:rsidR="008F41B4" w:rsidRPr="00AF3AFF" w:rsidRDefault="008F41B4" w:rsidP="00AF3AFF">
      <w:pPr>
        <w:pStyle w:val="UnorderedList"/>
      </w:pPr>
      <w:r w:rsidRPr="00AF3AFF">
        <w:t xml:space="preserve">Change Date </w:t>
      </w:r>
    </w:p>
    <w:p w14:paraId="0377052B" w14:textId="77777777" w:rsidR="008F41B4" w:rsidRPr="00AF3AFF" w:rsidRDefault="008F41B4" w:rsidP="00AF3AFF">
      <w:pPr>
        <w:pStyle w:val="UnorderedList"/>
      </w:pPr>
      <w:r w:rsidRPr="00AF3AFF">
        <w:t>Changed By</w:t>
      </w:r>
    </w:p>
    <w:p w14:paraId="0D00A2F6" w14:textId="1172117C" w:rsidR="008F41B4" w:rsidRDefault="008F41B4" w:rsidP="00F23811">
      <w:pPr>
        <w:pStyle w:val="Heading3"/>
        <w:ind w:left="1080" w:hanging="1080"/>
        <w:jc w:val="both"/>
      </w:pPr>
      <w:bookmarkStart w:id="5683" w:name="_Toc314055202"/>
      <w:bookmarkStart w:id="5684" w:name="_Toc315383797"/>
      <w:bookmarkStart w:id="5685" w:name="_Toc315634127"/>
      <w:bookmarkStart w:id="5686" w:name="_Toc11335073"/>
      <w:bookmarkStart w:id="5687" w:name="_Toc74052311"/>
      <w:bookmarkStart w:id="5688" w:name="_Toc90643695"/>
      <w:bookmarkStart w:id="5689" w:name="_Toc230163661"/>
      <w:r>
        <w:t>Editing a Lender</w:t>
      </w:r>
      <w:bookmarkEnd w:id="5683"/>
      <w:bookmarkEnd w:id="5684"/>
      <w:bookmarkEnd w:id="5685"/>
      <w:bookmarkEnd w:id="5686"/>
      <w:bookmarkEnd w:id="5687"/>
      <w:bookmarkEnd w:id="5688"/>
      <w:bookmarkEnd w:id="5689"/>
    </w:p>
    <w:p w14:paraId="6C788225" w14:textId="77777777" w:rsidR="008F41B4" w:rsidRDefault="008F41B4" w:rsidP="001879BA">
      <w:pPr>
        <w:pStyle w:val="BodyText"/>
      </w:pPr>
      <w:r>
        <w:t>You can edit all fields except Lender Skey and audit information.</w:t>
      </w:r>
    </w:p>
    <w:p w14:paraId="6625A9EB" w14:textId="77777777" w:rsidR="008F41B4" w:rsidRDefault="008F41B4" w:rsidP="006C3C3F">
      <w:pPr>
        <w:pStyle w:val="OrderedList"/>
        <w:numPr>
          <w:ilvl w:val="0"/>
          <w:numId w:val="47"/>
        </w:numPr>
        <w:ind w:left="1440" w:hanging="720"/>
        <w:jc w:val="both"/>
      </w:pPr>
      <w:r w:rsidRPr="00EC73A7">
        <w:t xml:space="preserve">Click on a record in the table and the </w:t>
      </w:r>
      <w:r w:rsidRPr="00543233">
        <w:rPr>
          <w:b/>
        </w:rPr>
        <w:t>Lender</w:t>
      </w:r>
      <w:r w:rsidRPr="00EC73A7">
        <w:t xml:space="preserve"> screen will be displayed.</w:t>
      </w:r>
    </w:p>
    <w:p w14:paraId="39C060C0" w14:textId="3EFDF53A" w:rsidR="008F41B4" w:rsidRDefault="000774E5" w:rsidP="004235C3">
      <w:pPr>
        <w:pStyle w:val="BodyText"/>
        <w:jc w:val="center"/>
      </w:pPr>
      <w:r>
        <w:rPr>
          <w:noProof/>
        </w:rPr>
        <w:drawing>
          <wp:inline distT="0" distB="0" distL="0" distR="0" wp14:anchorId="7A397B04" wp14:editId="03AD7DBD">
            <wp:extent cx="2908437" cy="3687749"/>
            <wp:effectExtent l="0" t="0" r="6350" b="8255"/>
            <wp:docPr id="3111" name="Picture 311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1" name="Picture 3111" descr="Graphical user interface, text, application, email&#10;&#10;Description automatically generated"/>
                    <pic:cNvPicPr/>
                  </pic:nvPicPr>
                  <pic:blipFill>
                    <a:blip r:embed="rId569"/>
                    <a:stretch>
                      <a:fillRect/>
                    </a:stretch>
                  </pic:blipFill>
                  <pic:spPr>
                    <a:xfrm>
                      <a:off x="0" y="0"/>
                      <a:ext cx="2917232" cy="3698901"/>
                    </a:xfrm>
                    <a:prstGeom prst="rect">
                      <a:avLst/>
                    </a:prstGeom>
                  </pic:spPr>
                </pic:pic>
              </a:graphicData>
            </a:graphic>
          </wp:inline>
        </w:drawing>
      </w:r>
    </w:p>
    <w:p w14:paraId="244C7EB1" w14:textId="665C4F1D" w:rsidR="008F41B4" w:rsidRPr="00EC73A7" w:rsidRDefault="008F41B4" w:rsidP="001879BA">
      <w:pPr>
        <w:pStyle w:val="TableCaption"/>
      </w:pPr>
      <w:bookmarkStart w:id="5690" w:name="_Toc315384965"/>
      <w:bookmarkStart w:id="5691" w:name="_Toc74053248"/>
      <w:bookmarkStart w:id="5692" w:name="_Toc90644629"/>
      <w:bookmarkStart w:id="5693" w:name="_Toc230164398"/>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16</w:t>
      </w:r>
      <w:r w:rsidR="00764635">
        <w:rPr>
          <w:noProof/>
        </w:rPr>
        <w:fldChar w:fldCharType="end"/>
      </w:r>
      <w:r>
        <w:rPr>
          <w:noProof/>
        </w:rPr>
        <w:t>: Editing a Lender</w:t>
      </w:r>
      <w:bookmarkEnd w:id="5690"/>
      <w:bookmarkEnd w:id="5691"/>
      <w:bookmarkEnd w:id="5692"/>
      <w:bookmarkEnd w:id="5693"/>
    </w:p>
    <w:p w14:paraId="25A51715" w14:textId="77777777" w:rsidR="008F41B4" w:rsidRPr="00560045" w:rsidRDefault="008F41B4" w:rsidP="006C3C3F">
      <w:pPr>
        <w:pStyle w:val="OrderedList"/>
        <w:numPr>
          <w:ilvl w:val="0"/>
          <w:numId w:val="47"/>
        </w:numPr>
        <w:ind w:left="1440" w:hanging="720"/>
        <w:jc w:val="both"/>
      </w:pPr>
      <w:r>
        <w:t xml:space="preserve">Modify the information you need to edit and click the </w:t>
      </w:r>
      <w:r w:rsidRPr="000A57F0">
        <w:rPr>
          <w:b/>
        </w:rPr>
        <w:t>OK</w:t>
      </w:r>
      <w:r>
        <w:t xml:space="preserve"> button. The </w:t>
      </w:r>
      <w:r>
        <w:rPr>
          <w:b/>
        </w:rPr>
        <w:t>Lender</w:t>
      </w:r>
      <w:r w:rsidRPr="000A57F0">
        <w:rPr>
          <w:b/>
        </w:rPr>
        <w:t xml:space="preserve"> </w:t>
      </w:r>
      <w:r>
        <w:t>tab record table with the edited record will be displayed in the table.</w:t>
      </w:r>
    </w:p>
    <w:p w14:paraId="6B0E69C3" w14:textId="77777777" w:rsidR="00CE7413" w:rsidRDefault="00CE7413">
      <w:pPr>
        <w:rPr>
          <w:rFonts w:eastAsiaTheme="majorEastAsia" w:cs="Calibri"/>
          <w:b/>
          <w:bCs/>
          <w:sz w:val="28"/>
          <w:szCs w:val="28"/>
        </w:rPr>
      </w:pPr>
      <w:bookmarkStart w:id="5694" w:name="_Toc314055203"/>
      <w:bookmarkStart w:id="5695" w:name="_Ref314672700"/>
      <w:bookmarkStart w:id="5696" w:name="_Toc315383798"/>
      <w:bookmarkStart w:id="5697" w:name="_Toc315634128"/>
      <w:bookmarkStart w:id="5698" w:name="_Ref315611875"/>
      <w:r>
        <w:br w:type="page"/>
      </w:r>
    </w:p>
    <w:p w14:paraId="3AE965E0" w14:textId="12214482" w:rsidR="008432E9" w:rsidRDefault="008432E9" w:rsidP="008432E9">
      <w:pPr>
        <w:pStyle w:val="Heading2"/>
        <w:tabs>
          <w:tab w:val="clear" w:pos="1080"/>
        </w:tabs>
        <w:ind w:hanging="1080"/>
        <w:jc w:val="both"/>
      </w:pPr>
      <w:bookmarkStart w:id="5699" w:name="_Toc11335074"/>
      <w:bookmarkStart w:id="5700" w:name="_Toc74052312"/>
      <w:bookmarkStart w:id="5701" w:name="_Toc90643696"/>
      <w:bookmarkStart w:id="5702" w:name="_Toc230163662"/>
      <w:r>
        <w:t>Master Servicer</w:t>
      </w:r>
      <w:r w:rsidR="008246FD">
        <w:t xml:space="preserve"> Links</w:t>
      </w:r>
      <w:bookmarkEnd w:id="5699"/>
      <w:bookmarkEnd w:id="5700"/>
      <w:bookmarkEnd w:id="5701"/>
      <w:bookmarkEnd w:id="5702"/>
    </w:p>
    <w:p w14:paraId="02C90EB0" w14:textId="77777777" w:rsidR="008432E9" w:rsidRDefault="008432E9" w:rsidP="008432E9">
      <w:pPr>
        <w:pStyle w:val="BodyText"/>
        <w:rPr>
          <w:lang w:bidi="ar-SA"/>
        </w:rPr>
      </w:pPr>
      <w:r>
        <w:rPr>
          <w:lang w:bidi="ar-SA"/>
        </w:rPr>
        <w:t>This screen shows links between Servicers and Master Servicer.  When you click on a Master Servicer record on the left side, right side of the screens shows list of servicers that are linked to Master Servicer.</w:t>
      </w:r>
    </w:p>
    <w:p w14:paraId="7F56AAF5" w14:textId="0A3B5DC2" w:rsidR="008432E9" w:rsidRPr="008432E9" w:rsidRDefault="000774E5" w:rsidP="004640ED">
      <w:pPr>
        <w:pStyle w:val="BodyText"/>
        <w:jc w:val="center"/>
      </w:pPr>
      <w:r>
        <w:rPr>
          <w:noProof/>
        </w:rPr>
        <w:drawing>
          <wp:inline distT="0" distB="0" distL="0" distR="0" wp14:anchorId="208ECFA1" wp14:editId="49A4496B">
            <wp:extent cx="4273826" cy="2504937"/>
            <wp:effectExtent l="0" t="0" r="0" b="0"/>
            <wp:docPr id="3112" name="Picture 311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2" name="Picture 3112" descr="Graphical user interface, application&#10;&#10;Description automatically generated"/>
                    <pic:cNvPicPr/>
                  </pic:nvPicPr>
                  <pic:blipFill>
                    <a:blip r:embed="rId570"/>
                    <a:stretch>
                      <a:fillRect/>
                    </a:stretch>
                  </pic:blipFill>
                  <pic:spPr>
                    <a:xfrm>
                      <a:off x="0" y="0"/>
                      <a:ext cx="4295432" cy="2517601"/>
                    </a:xfrm>
                    <a:prstGeom prst="rect">
                      <a:avLst/>
                    </a:prstGeom>
                  </pic:spPr>
                </pic:pic>
              </a:graphicData>
            </a:graphic>
          </wp:inline>
        </w:drawing>
      </w:r>
    </w:p>
    <w:p w14:paraId="6DFC9C3B" w14:textId="0EA7B48C" w:rsidR="00C32BC1" w:rsidRPr="00EC73A7" w:rsidRDefault="00C32BC1" w:rsidP="00C32BC1">
      <w:pPr>
        <w:pStyle w:val="TableCaption"/>
      </w:pPr>
      <w:bookmarkStart w:id="5703" w:name="_Toc74053249"/>
      <w:bookmarkStart w:id="5704" w:name="_Toc90644630"/>
      <w:bookmarkStart w:id="5705" w:name="_Toc230164399"/>
      <w:r w:rsidRPr="00492367">
        <w:t xml:space="preserve">Figure </w:t>
      </w:r>
      <w:r>
        <w:rPr>
          <w:noProof/>
        </w:rPr>
        <w:fldChar w:fldCharType="begin"/>
      </w:r>
      <w:r>
        <w:rPr>
          <w:noProof/>
        </w:rPr>
        <w:instrText xml:space="preserve"> STYLEREF 1 \s </w:instrText>
      </w:r>
      <w:r>
        <w:rPr>
          <w:noProof/>
        </w:rPr>
        <w:fldChar w:fldCharType="separate"/>
      </w:r>
      <w:r w:rsidR="00942841">
        <w:rPr>
          <w:noProof/>
        </w:rPr>
        <w:t>10</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17</w:t>
      </w:r>
      <w:r>
        <w:rPr>
          <w:noProof/>
        </w:rPr>
        <w:fldChar w:fldCharType="end"/>
      </w:r>
      <w:r>
        <w:rPr>
          <w:noProof/>
        </w:rPr>
        <w:t>: Master Loan Links</w:t>
      </w:r>
      <w:bookmarkEnd w:id="5703"/>
      <w:bookmarkEnd w:id="5704"/>
      <w:bookmarkEnd w:id="5705"/>
    </w:p>
    <w:p w14:paraId="07C1FB12" w14:textId="77777777" w:rsidR="00691832" w:rsidRPr="00691832" w:rsidRDefault="00691832" w:rsidP="00260B2B">
      <w:pPr>
        <w:pStyle w:val="BodyText"/>
      </w:pPr>
    </w:p>
    <w:p w14:paraId="653AEF1D" w14:textId="214DDFEF" w:rsidR="008F41B4" w:rsidRDefault="008F41B4" w:rsidP="000D2CC0">
      <w:pPr>
        <w:pStyle w:val="Heading2"/>
        <w:tabs>
          <w:tab w:val="clear" w:pos="1080"/>
        </w:tabs>
        <w:ind w:hanging="1080"/>
        <w:jc w:val="both"/>
      </w:pPr>
      <w:bookmarkStart w:id="5706" w:name="_Toc11335075"/>
      <w:bookmarkStart w:id="5707" w:name="_Toc74052313"/>
      <w:bookmarkStart w:id="5708" w:name="_Toc90643697"/>
      <w:bookmarkStart w:id="5709" w:name="_Toc230163663"/>
      <w:r>
        <w:t>Servicer</w:t>
      </w:r>
      <w:bookmarkEnd w:id="5694"/>
      <w:bookmarkEnd w:id="5695"/>
      <w:bookmarkEnd w:id="5696"/>
      <w:r>
        <w:t xml:space="preserve"> Screen</w:t>
      </w:r>
      <w:bookmarkEnd w:id="5697"/>
      <w:bookmarkEnd w:id="5706"/>
      <w:bookmarkEnd w:id="5707"/>
      <w:bookmarkEnd w:id="5708"/>
      <w:bookmarkEnd w:id="5709"/>
      <w:r>
        <w:t xml:space="preserve"> </w:t>
      </w:r>
      <w:bookmarkEnd w:id="5698"/>
    </w:p>
    <w:p w14:paraId="20F4218D" w14:textId="6AF80550" w:rsidR="008F41B4" w:rsidRPr="00D22EED" w:rsidRDefault="008F41B4" w:rsidP="00F874DE">
      <w:pPr>
        <w:pStyle w:val="NoteBox"/>
        <w:jc w:val="both"/>
        <w:rPr>
          <w:rFonts w:ascii="Cambria" w:hAnsi="Cambria"/>
          <w:color w:val="auto"/>
          <w:sz w:val="22"/>
          <w:szCs w:val="22"/>
        </w:rPr>
      </w:pPr>
      <w:r w:rsidRPr="00D22EED">
        <w:rPr>
          <w:rFonts w:ascii="Cambria" w:hAnsi="Cambria"/>
          <w:color w:val="auto"/>
          <w:sz w:val="22"/>
          <w:szCs w:val="22"/>
        </w:rPr>
        <w:t xml:space="preserve">This screen enables authorized users to add </w:t>
      </w:r>
      <w:r w:rsidR="000774E5">
        <w:rPr>
          <w:rFonts w:ascii="Cambria" w:hAnsi="Cambria"/>
          <w:color w:val="auto"/>
          <w:sz w:val="22"/>
          <w:szCs w:val="22"/>
        </w:rPr>
        <w:t>Servicers</w:t>
      </w:r>
      <w:r w:rsidRPr="00D22EED">
        <w:rPr>
          <w:rFonts w:ascii="Cambria" w:hAnsi="Cambria"/>
          <w:color w:val="auto"/>
          <w:sz w:val="22"/>
          <w:szCs w:val="22"/>
        </w:rPr>
        <w:t xml:space="preserve"> or edit or inactivate a </w:t>
      </w:r>
      <w:r w:rsidR="000774E5">
        <w:rPr>
          <w:rFonts w:ascii="Cambria" w:hAnsi="Cambria"/>
          <w:color w:val="auto"/>
          <w:sz w:val="22"/>
          <w:szCs w:val="22"/>
        </w:rPr>
        <w:t>Servicer</w:t>
      </w:r>
      <w:r w:rsidRPr="00D22EED">
        <w:rPr>
          <w:rFonts w:ascii="Cambria" w:hAnsi="Cambria"/>
          <w:color w:val="auto"/>
          <w:sz w:val="22"/>
          <w:szCs w:val="22"/>
        </w:rPr>
        <w:t>. This screen also allows authorized user to set “No Pay” on the Servicer. Refer to Claims “No Pay” section for details. You cannot delete a servicer. A servicer that should no longer be used should be changed to Inactive</w:t>
      </w:r>
      <w:r w:rsidRPr="00D22EED">
        <w:rPr>
          <w:rStyle w:val="CrossRef"/>
          <w:rFonts w:ascii="Cambria" w:hAnsi="Cambria"/>
          <w:color w:val="auto"/>
          <w:sz w:val="22"/>
          <w:szCs w:val="22"/>
        </w:rPr>
        <w:t>.</w:t>
      </w:r>
    </w:p>
    <w:p w14:paraId="082502E9" w14:textId="47F0C280" w:rsidR="0022654B" w:rsidRDefault="000774E5" w:rsidP="004235C3">
      <w:pPr>
        <w:pStyle w:val="BodyText"/>
        <w:jc w:val="center"/>
      </w:pPr>
      <w:bookmarkStart w:id="5710" w:name="_Toc314055573"/>
      <w:r>
        <w:rPr>
          <w:noProof/>
        </w:rPr>
        <w:drawing>
          <wp:inline distT="0" distB="0" distL="0" distR="0" wp14:anchorId="75FBECF8" wp14:editId="7356AA32">
            <wp:extent cx="3158303" cy="1902405"/>
            <wp:effectExtent l="0" t="0" r="4445" b="3175"/>
            <wp:docPr id="3113" name="Picture 3113" descr="Graphical user interface, application, table, Exc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3" name="Picture 3113" descr="Graphical user interface, application, table, Excel&#10;&#10;Description automatically generated"/>
                    <pic:cNvPicPr/>
                  </pic:nvPicPr>
                  <pic:blipFill>
                    <a:blip r:embed="rId571"/>
                    <a:stretch>
                      <a:fillRect/>
                    </a:stretch>
                  </pic:blipFill>
                  <pic:spPr>
                    <a:xfrm>
                      <a:off x="0" y="0"/>
                      <a:ext cx="3171852" cy="1910566"/>
                    </a:xfrm>
                    <a:prstGeom prst="rect">
                      <a:avLst/>
                    </a:prstGeom>
                  </pic:spPr>
                </pic:pic>
              </a:graphicData>
            </a:graphic>
          </wp:inline>
        </w:drawing>
      </w:r>
    </w:p>
    <w:p w14:paraId="37702C24" w14:textId="0E884783" w:rsidR="008F41B4" w:rsidRDefault="008F41B4" w:rsidP="001879BA">
      <w:pPr>
        <w:pStyle w:val="FigureCaption0"/>
        <w:rPr>
          <w:noProof/>
        </w:rPr>
      </w:pPr>
      <w:bookmarkStart w:id="5711" w:name="_Toc315384967"/>
      <w:bookmarkStart w:id="5712" w:name="_Toc74053250"/>
      <w:bookmarkStart w:id="5713" w:name="_Toc90644631"/>
      <w:bookmarkStart w:id="5714" w:name="_Toc230164400"/>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18</w:t>
      </w:r>
      <w:r w:rsidR="00764635">
        <w:rPr>
          <w:noProof/>
        </w:rPr>
        <w:fldChar w:fldCharType="end"/>
      </w:r>
      <w:r>
        <w:rPr>
          <w:noProof/>
        </w:rPr>
        <w:t>: Servicer Screen</w:t>
      </w:r>
      <w:bookmarkEnd w:id="5711"/>
      <w:bookmarkEnd w:id="5712"/>
      <w:bookmarkEnd w:id="5713"/>
      <w:bookmarkEnd w:id="5714"/>
    </w:p>
    <w:p w14:paraId="655A22B7" w14:textId="77777777" w:rsidR="008F41B4" w:rsidRDefault="008F41B4" w:rsidP="003278C2">
      <w:pPr>
        <w:pStyle w:val="Heading3"/>
        <w:ind w:left="1080" w:hanging="1080"/>
        <w:jc w:val="both"/>
      </w:pPr>
      <w:bookmarkStart w:id="5715" w:name="_Toc314055205"/>
      <w:bookmarkStart w:id="5716" w:name="_Toc315383800"/>
      <w:bookmarkStart w:id="5717" w:name="_Toc315634129"/>
      <w:bookmarkStart w:id="5718" w:name="_Toc11335076"/>
      <w:bookmarkStart w:id="5719" w:name="_Toc74052314"/>
      <w:bookmarkStart w:id="5720" w:name="_Toc90643698"/>
      <w:bookmarkStart w:id="5721" w:name="_Toc230163664"/>
      <w:bookmarkEnd w:id="5710"/>
      <w:r>
        <w:t>Filtering Servicers</w:t>
      </w:r>
      <w:bookmarkEnd w:id="5715"/>
      <w:bookmarkEnd w:id="5716"/>
      <w:bookmarkEnd w:id="5717"/>
      <w:bookmarkEnd w:id="5718"/>
      <w:bookmarkEnd w:id="5719"/>
      <w:bookmarkEnd w:id="5720"/>
      <w:bookmarkEnd w:id="5721"/>
    </w:p>
    <w:p w14:paraId="4DF2A4D1" w14:textId="130938E3" w:rsidR="008F41B4" w:rsidRPr="00215369" w:rsidRDefault="008F41B4" w:rsidP="001879BA">
      <w:pPr>
        <w:pStyle w:val="BodyText"/>
      </w:pPr>
      <w:r w:rsidRPr="00215369">
        <w:t xml:space="preserve">Servicers can be filtered on one or more of </w:t>
      </w:r>
      <w:r w:rsidR="00FE0097">
        <w:t>following</w:t>
      </w:r>
      <w:r w:rsidRPr="00215369">
        <w:t xml:space="preserve"> criteria:</w:t>
      </w:r>
    </w:p>
    <w:p w14:paraId="70A9B3B3" w14:textId="77777777" w:rsidR="008F41B4" w:rsidRPr="00AF3AFF" w:rsidRDefault="008F41B4" w:rsidP="00AF3AFF">
      <w:pPr>
        <w:pStyle w:val="UnorderedList"/>
      </w:pPr>
      <w:r w:rsidRPr="00AF3AFF">
        <w:t>Name</w:t>
      </w:r>
    </w:p>
    <w:p w14:paraId="395FC8B2" w14:textId="77777777" w:rsidR="008F41B4" w:rsidRPr="00AF3AFF" w:rsidRDefault="008F41B4" w:rsidP="00AF3AFF">
      <w:pPr>
        <w:pStyle w:val="UnorderedList"/>
      </w:pPr>
      <w:r w:rsidRPr="00AF3AFF">
        <w:t>Mortgagee Number</w:t>
      </w:r>
    </w:p>
    <w:p w14:paraId="2AA33972" w14:textId="77777777" w:rsidR="008F41B4" w:rsidRPr="00AF3AFF" w:rsidRDefault="008F41B4" w:rsidP="00AF3AFF">
      <w:pPr>
        <w:pStyle w:val="UnorderedList"/>
      </w:pPr>
      <w:r w:rsidRPr="00AF3AFF">
        <w:t>State</w:t>
      </w:r>
    </w:p>
    <w:p w14:paraId="52DF89A7" w14:textId="77777777" w:rsidR="008F41B4" w:rsidRPr="00AF3AFF" w:rsidRDefault="008F41B4" w:rsidP="00AF3AFF">
      <w:pPr>
        <w:pStyle w:val="UnorderedList"/>
      </w:pPr>
      <w:r w:rsidRPr="00AF3AFF">
        <w:t>Status</w:t>
      </w:r>
    </w:p>
    <w:p w14:paraId="698AA9B9" w14:textId="77777777" w:rsidR="008F41B4" w:rsidRDefault="008F41B4" w:rsidP="00E6674B">
      <w:pPr>
        <w:pStyle w:val="Heading3"/>
        <w:ind w:left="1080" w:hanging="1080"/>
        <w:jc w:val="both"/>
      </w:pPr>
      <w:bookmarkStart w:id="5722" w:name="_Toc314055206"/>
      <w:bookmarkStart w:id="5723" w:name="_Toc315383801"/>
      <w:bookmarkStart w:id="5724" w:name="_Toc315634130"/>
      <w:bookmarkStart w:id="5725" w:name="_Toc11335077"/>
      <w:bookmarkStart w:id="5726" w:name="_Toc74052315"/>
      <w:bookmarkStart w:id="5727" w:name="_Toc90643699"/>
      <w:bookmarkStart w:id="5728" w:name="_Toc230163665"/>
      <w:r>
        <w:t>Sorting Servicers</w:t>
      </w:r>
      <w:bookmarkEnd w:id="5722"/>
      <w:bookmarkEnd w:id="5723"/>
      <w:bookmarkEnd w:id="5724"/>
      <w:bookmarkEnd w:id="5725"/>
      <w:bookmarkEnd w:id="5726"/>
      <w:bookmarkEnd w:id="5727"/>
      <w:bookmarkEnd w:id="5728"/>
    </w:p>
    <w:p w14:paraId="079E00E4" w14:textId="77777777" w:rsidR="008F41B4" w:rsidRDefault="008F41B4" w:rsidP="001879BA">
      <w:pPr>
        <w:pStyle w:val="BodyText"/>
      </w:pPr>
      <w:r>
        <w:t xml:space="preserve">Servicers can be sorted by: </w:t>
      </w:r>
    </w:p>
    <w:p w14:paraId="5394E6C5" w14:textId="77777777" w:rsidR="008F41B4" w:rsidRPr="00AF3AFF" w:rsidRDefault="008F41B4" w:rsidP="00AF3AFF">
      <w:pPr>
        <w:pStyle w:val="UnorderedList"/>
      </w:pPr>
      <w:r w:rsidRPr="00AF3AFF">
        <w:t xml:space="preserve">Servicer Skey </w:t>
      </w:r>
    </w:p>
    <w:p w14:paraId="1265F966" w14:textId="77777777" w:rsidR="008F41B4" w:rsidRPr="00AF3AFF" w:rsidRDefault="008F41B4" w:rsidP="00AF3AFF">
      <w:pPr>
        <w:pStyle w:val="UnorderedList"/>
      </w:pPr>
      <w:r w:rsidRPr="00AF3AFF">
        <w:t xml:space="preserve">Servicer Contact Name </w:t>
      </w:r>
    </w:p>
    <w:p w14:paraId="6D1D6BC2" w14:textId="77777777" w:rsidR="008F41B4" w:rsidRPr="00AF3AFF" w:rsidRDefault="008F41B4" w:rsidP="00AF3AFF">
      <w:pPr>
        <w:pStyle w:val="UnorderedList"/>
      </w:pPr>
      <w:r w:rsidRPr="00AF3AFF">
        <w:t xml:space="preserve">Tax ID </w:t>
      </w:r>
    </w:p>
    <w:p w14:paraId="1CBBEA0A" w14:textId="77777777" w:rsidR="008F41B4" w:rsidRPr="00AF3AFF" w:rsidRDefault="008F41B4" w:rsidP="00AF3AFF">
      <w:pPr>
        <w:pStyle w:val="UnorderedList"/>
      </w:pPr>
      <w:r w:rsidRPr="00AF3AFF">
        <w:t xml:space="preserve">Alternate Name </w:t>
      </w:r>
    </w:p>
    <w:p w14:paraId="700E3F25" w14:textId="77777777" w:rsidR="008F41B4" w:rsidRPr="00AF3AFF" w:rsidRDefault="008F41B4" w:rsidP="00AF3AFF">
      <w:pPr>
        <w:pStyle w:val="UnorderedList"/>
      </w:pPr>
      <w:r w:rsidRPr="00AF3AFF">
        <w:t xml:space="preserve">Legal Name </w:t>
      </w:r>
    </w:p>
    <w:p w14:paraId="6D997383" w14:textId="77777777" w:rsidR="008F41B4" w:rsidRPr="00AF3AFF" w:rsidRDefault="008F41B4" w:rsidP="00AF3AFF">
      <w:pPr>
        <w:pStyle w:val="UnorderedList"/>
      </w:pPr>
      <w:r w:rsidRPr="00AF3AFF">
        <w:t xml:space="preserve">Legal Name Part 1 </w:t>
      </w:r>
    </w:p>
    <w:p w14:paraId="32F15935" w14:textId="77777777" w:rsidR="008F41B4" w:rsidRPr="00AF3AFF" w:rsidRDefault="008F41B4" w:rsidP="00AF3AFF">
      <w:pPr>
        <w:pStyle w:val="UnorderedList"/>
      </w:pPr>
      <w:r w:rsidRPr="00AF3AFF">
        <w:t xml:space="preserve">Legal Name Part 2 </w:t>
      </w:r>
    </w:p>
    <w:p w14:paraId="6FF82064" w14:textId="77777777" w:rsidR="008F41B4" w:rsidRPr="00AF3AFF" w:rsidRDefault="008F41B4" w:rsidP="00AF3AFF">
      <w:pPr>
        <w:pStyle w:val="UnorderedList"/>
      </w:pPr>
      <w:r w:rsidRPr="00AF3AFF">
        <w:t xml:space="preserve">Address1 </w:t>
      </w:r>
    </w:p>
    <w:p w14:paraId="1CFF89E0" w14:textId="77777777" w:rsidR="008F41B4" w:rsidRPr="00AF3AFF" w:rsidRDefault="008F41B4" w:rsidP="00AF3AFF">
      <w:pPr>
        <w:pStyle w:val="UnorderedList"/>
      </w:pPr>
      <w:r w:rsidRPr="00AF3AFF">
        <w:t xml:space="preserve">Legal Name Part 2 </w:t>
      </w:r>
    </w:p>
    <w:p w14:paraId="12591F49" w14:textId="77777777" w:rsidR="008F41B4" w:rsidRPr="00AF3AFF" w:rsidRDefault="008F41B4" w:rsidP="00AF3AFF">
      <w:pPr>
        <w:pStyle w:val="UnorderedList"/>
      </w:pPr>
      <w:r w:rsidRPr="00AF3AFF">
        <w:t xml:space="preserve">Address1 </w:t>
      </w:r>
    </w:p>
    <w:p w14:paraId="0011DCE2" w14:textId="77777777" w:rsidR="008F41B4" w:rsidRPr="00AF3AFF" w:rsidRDefault="008F41B4" w:rsidP="00AF3AFF">
      <w:pPr>
        <w:pStyle w:val="UnorderedList"/>
      </w:pPr>
      <w:r w:rsidRPr="00AF3AFF">
        <w:t xml:space="preserve">Address2 </w:t>
      </w:r>
    </w:p>
    <w:p w14:paraId="485387C4" w14:textId="77777777" w:rsidR="008F41B4" w:rsidRPr="00AF3AFF" w:rsidRDefault="008F41B4" w:rsidP="00AF3AFF">
      <w:pPr>
        <w:pStyle w:val="UnorderedList"/>
      </w:pPr>
      <w:r w:rsidRPr="00AF3AFF">
        <w:t>City</w:t>
      </w:r>
    </w:p>
    <w:p w14:paraId="478C56DA" w14:textId="77777777" w:rsidR="008F41B4" w:rsidRPr="00AF3AFF" w:rsidRDefault="008F41B4" w:rsidP="00AF3AFF">
      <w:pPr>
        <w:pStyle w:val="UnorderedList"/>
      </w:pPr>
      <w:r w:rsidRPr="00AF3AFF">
        <w:t>State</w:t>
      </w:r>
    </w:p>
    <w:p w14:paraId="6DECB8D7" w14:textId="77777777" w:rsidR="008F41B4" w:rsidRPr="00AF3AFF" w:rsidRDefault="008F41B4" w:rsidP="00AF3AFF">
      <w:pPr>
        <w:pStyle w:val="UnorderedList"/>
      </w:pPr>
      <w:r w:rsidRPr="00AF3AFF">
        <w:t xml:space="preserve">Zip </w:t>
      </w:r>
    </w:p>
    <w:p w14:paraId="2D7C1388" w14:textId="0D6FBAAD" w:rsidR="008F41B4" w:rsidRPr="00AF3AFF" w:rsidRDefault="008F41B4" w:rsidP="00AF3AFF">
      <w:pPr>
        <w:pStyle w:val="UnorderedList"/>
      </w:pPr>
      <w:r w:rsidRPr="00AF3AFF">
        <w:t xml:space="preserve">Main Phone </w:t>
      </w:r>
      <w:r w:rsidR="006845B8">
        <w:t>#</w:t>
      </w:r>
    </w:p>
    <w:p w14:paraId="0C0612D0" w14:textId="77777777" w:rsidR="008F41B4" w:rsidRPr="00AF3AFF" w:rsidRDefault="008F41B4" w:rsidP="00AF3AFF">
      <w:pPr>
        <w:pStyle w:val="UnorderedList"/>
      </w:pPr>
      <w:r w:rsidRPr="00AF3AFF">
        <w:t xml:space="preserve">Alt Phone # </w:t>
      </w:r>
    </w:p>
    <w:p w14:paraId="600C7733" w14:textId="77777777" w:rsidR="008F41B4" w:rsidRPr="00AF3AFF" w:rsidRDefault="008F41B4" w:rsidP="00AF3AFF">
      <w:pPr>
        <w:pStyle w:val="UnorderedList"/>
      </w:pPr>
      <w:r w:rsidRPr="00AF3AFF">
        <w:t xml:space="preserve">Hearing Impaired # </w:t>
      </w:r>
    </w:p>
    <w:p w14:paraId="5945BDDC" w14:textId="77777777" w:rsidR="008F41B4" w:rsidRPr="00AF3AFF" w:rsidRDefault="008F41B4" w:rsidP="00AF3AFF">
      <w:pPr>
        <w:pStyle w:val="UnorderedList"/>
      </w:pPr>
      <w:r w:rsidRPr="00AF3AFF">
        <w:t xml:space="preserve">Fax # </w:t>
      </w:r>
    </w:p>
    <w:p w14:paraId="6391950F" w14:textId="77777777" w:rsidR="008F41B4" w:rsidRPr="00AF3AFF" w:rsidRDefault="008F41B4" w:rsidP="00AF3AFF">
      <w:pPr>
        <w:pStyle w:val="UnorderedList"/>
      </w:pPr>
      <w:r w:rsidRPr="00AF3AFF">
        <w:t xml:space="preserve">Email </w:t>
      </w:r>
    </w:p>
    <w:p w14:paraId="63104F1E" w14:textId="77777777" w:rsidR="008F41B4" w:rsidRPr="00AF3AFF" w:rsidRDefault="008F41B4" w:rsidP="00AF3AFF">
      <w:pPr>
        <w:pStyle w:val="UnorderedList"/>
      </w:pPr>
      <w:r w:rsidRPr="00AF3AFF">
        <w:t>Website URL</w:t>
      </w:r>
    </w:p>
    <w:p w14:paraId="03B8169B" w14:textId="77777777" w:rsidR="008F41B4" w:rsidRPr="00AF3AFF" w:rsidRDefault="008F41B4" w:rsidP="00AF3AFF">
      <w:pPr>
        <w:pStyle w:val="UnorderedList"/>
      </w:pPr>
      <w:r w:rsidRPr="00AF3AFF">
        <w:t>Check Payable To</w:t>
      </w:r>
    </w:p>
    <w:p w14:paraId="4847F094" w14:textId="77777777" w:rsidR="008F41B4" w:rsidRPr="00AF3AFF" w:rsidRDefault="008F41B4" w:rsidP="00AF3AFF">
      <w:pPr>
        <w:pStyle w:val="UnorderedList"/>
      </w:pPr>
      <w:r w:rsidRPr="00AF3AFF">
        <w:t xml:space="preserve">Correspondence Dept </w:t>
      </w:r>
    </w:p>
    <w:p w14:paraId="0AE5476B" w14:textId="77777777" w:rsidR="008F41B4" w:rsidRPr="00AF3AFF" w:rsidRDefault="008F41B4" w:rsidP="00AF3AFF">
      <w:pPr>
        <w:pStyle w:val="UnorderedList"/>
      </w:pPr>
      <w:r w:rsidRPr="00AF3AFF">
        <w:t xml:space="preserve">Correspondence Contact </w:t>
      </w:r>
    </w:p>
    <w:p w14:paraId="18F18BB2" w14:textId="77777777" w:rsidR="008F41B4" w:rsidRPr="00AF3AFF" w:rsidRDefault="008F41B4" w:rsidP="00AF3AFF">
      <w:pPr>
        <w:pStyle w:val="UnorderedList"/>
      </w:pPr>
      <w:r w:rsidRPr="00AF3AFF">
        <w:t xml:space="preserve">Funds Received By Time </w:t>
      </w:r>
    </w:p>
    <w:p w14:paraId="0588EB82" w14:textId="77777777" w:rsidR="008F41B4" w:rsidRPr="00AF3AFF" w:rsidRDefault="008F41B4" w:rsidP="00AF3AFF">
      <w:pPr>
        <w:pStyle w:val="UnorderedList"/>
      </w:pPr>
      <w:r w:rsidRPr="00AF3AFF">
        <w:t>Status</w:t>
      </w:r>
    </w:p>
    <w:p w14:paraId="70BF8469" w14:textId="77777777" w:rsidR="008F41B4" w:rsidRPr="00AF3AFF" w:rsidRDefault="008F41B4" w:rsidP="00AF3AFF">
      <w:pPr>
        <w:pStyle w:val="UnorderedList"/>
      </w:pPr>
      <w:r w:rsidRPr="00AF3AFF">
        <w:t xml:space="preserve">ABA Routing # </w:t>
      </w:r>
    </w:p>
    <w:p w14:paraId="7E479418" w14:textId="77777777" w:rsidR="008F41B4" w:rsidRPr="00AF3AFF" w:rsidRDefault="008F41B4" w:rsidP="00AF3AFF">
      <w:pPr>
        <w:pStyle w:val="UnorderedList"/>
      </w:pPr>
      <w:r w:rsidRPr="00AF3AFF">
        <w:t xml:space="preserve">Account # </w:t>
      </w:r>
    </w:p>
    <w:p w14:paraId="1B0968C3" w14:textId="77777777" w:rsidR="008F41B4" w:rsidRPr="00AF3AFF" w:rsidRDefault="008F41B4" w:rsidP="00AF3AFF">
      <w:pPr>
        <w:pStyle w:val="UnorderedList"/>
      </w:pPr>
      <w:r w:rsidRPr="00AF3AFF">
        <w:t xml:space="preserve">Mortgagee # </w:t>
      </w:r>
    </w:p>
    <w:p w14:paraId="5304C70C" w14:textId="77777777" w:rsidR="008F41B4" w:rsidRPr="00AF3AFF" w:rsidRDefault="008F41B4" w:rsidP="00AF3AFF">
      <w:pPr>
        <w:pStyle w:val="UnorderedList"/>
      </w:pPr>
      <w:r w:rsidRPr="00AF3AFF">
        <w:t xml:space="preserve">Business Hours </w:t>
      </w:r>
    </w:p>
    <w:p w14:paraId="7954F8C3" w14:textId="77777777" w:rsidR="008F41B4" w:rsidRPr="00AF3AFF" w:rsidRDefault="008F41B4" w:rsidP="00AF3AFF">
      <w:pPr>
        <w:pStyle w:val="UnorderedList"/>
      </w:pPr>
      <w:r w:rsidRPr="00AF3AFF">
        <w:t xml:space="preserve">Customer ID </w:t>
      </w:r>
    </w:p>
    <w:p w14:paraId="4BD85623" w14:textId="77777777" w:rsidR="008F41B4" w:rsidRPr="00AF3AFF" w:rsidRDefault="008F41B4" w:rsidP="00AF3AFF">
      <w:pPr>
        <w:pStyle w:val="UnorderedList"/>
      </w:pPr>
      <w:r w:rsidRPr="00AF3AFF">
        <w:t xml:space="preserve">Create Date </w:t>
      </w:r>
    </w:p>
    <w:p w14:paraId="456D5BF3" w14:textId="77777777" w:rsidR="008F41B4" w:rsidRPr="00AF3AFF" w:rsidRDefault="008F41B4" w:rsidP="00AF3AFF">
      <w:pPr>
        <w:pStyle w:val="UnorderedList"/>
      </w:pPr>
      <w:r w:rsidRPr="00AF3AFF">
        <w:t xml:space="preserve">Created By </w:t>
      </w:r>
    </w:p>
    <w:p w14:paraId="0F6D4DF3" w14:textId="77777777" w:rsidR="008F41B4" w:rsidRPr="00AF3AFF" w:rsidRDefault="008F41B4" w:rsidP="00AF3AFF">
      <w:pPr>
        <w:pStyle w:val="UnorderedList"/>
      </w:pPr>
      <w:r w:rsidRPr="00AF3AFF">
        <w:t>Change Date</w:t>
      </w:r>
    </w:p>
    <w:p w14:paraId="6F54207E" w14:textId="77777777" w:rsidR="008F41B4" w:rsidRPr="00AF3AFF" w:rsidRDefault="008F41B4" w:rsidP="00AF3AFF">
      <w:pPr>
        <w:pStyle w:val="UnorderedList"/>
      </w:pPr>
      <w:r w:rsidRPr="00AF3AFF">
        <w:t>Changed By</w:t>
      </w:r>
    </w:p>
    <w:p w14:paraId="44663820" w14:textId="77777777" w:rsidR="00CE7413" w:rsidRDefault="00CE7413">
      <w:pPr>
        <w:rPr>
          <w:rFonts w:eastAsia="Times New Roman" w:cs="Calibri"/>
          <w:b/>
          <w:bCs/>
          <w:noProof/>
          <w:color w:val="4F81BD" w:themeColor="accent1"/>
          <w:sz w:val="24"/>
          <w:szCs w:val="24"/>
        </w:rPr>
      </w:pPr>
      <w:bookmarkStart w:id="5729" w:name="_Toc314055207"/>
      <w:bookmarkStart w:id="5730" w:name="_Toc315383802"/>
      <w:bookmarkStart w:id="5731" w:name="_Toc315634131"/>
      <w:r>
        <w:br w:type="page"/>
      </w:r>
    </w:p>
    <w:p w14:paraId="6654B8B5" w14:textId="208400B0" w:rsidR="008F41B4" w:rsidRDefault="008F41B4" w:rsidP="00076176">
      <w:pPr>
        <w:pStyle w:val="Heading3"/>
        <w:ind w:left="1080" w:hanging="1080"/>
        <w:jc w:val="both"/>
      </w:pPr>
      <w:bookmarkStart w:id="5732" w:name="_Toc314055208"/>
      <w:bookmarkStart w:id="5733" w:name="_Toc315383803"/>
      <w:bookmarkStart w:id="5734" w:name="_Toc315634132"/>
      <w:bookmarkStart w:id="5735" w:name="_Toc11335079"/>
      <w:bookmarkStart w:id="5736" w:name="_Toc74052317"/>
      <w:bookmarkStart w:id="5737" w:name="_Toc90643701"/>
      <w:bookmarkStart w:id="5738" w:name="_Toc230163666"/>
      <w:bookmarkEnd w:id="5729"/>
      <w:bookmarkEnd w:id="5730"/>
      <w:bookmarkEnd w:id="5731"/>
      <w:r>
        <w:t>Editing a Servicer</w:t>
      </w:r>
      <w:bookmarkEnd w:id="5732"/>
      <w:bookmarkEnd w:id="5733"/>
      <w:bookmarkEnd w:id="5734"/>
      <w:bookmarkEnd w:id="5735"/>
      <w:bookmarkEnd w:id="5736"/>
      <w:bookmarkEnd w:id="5737"/>
      <w:bookmarkEnd w:id="5738"/>
    </w:p>
    <w:p w14:paraId="5B3EF21C" w14:textId="5158F5BC" w:rsidR="008F41B4" w:rsidRDefault="008F41B4" w:rsidP="001879BA">
      <w:pPr>
        <w:pStyle w:val="BodyText"/>
      </w:pPr>
      <w:r>
        <w:t xml:space="preserve">All fields can be edited except customer ID, servicer skey, and audit information. Only authorized users with the </w:t>
      </w:r>
      <w:r w:rsidR="00076176">
        <w:t xml:space="preserve">permission to </w:t>
      </w:r>
      <w:r>
        <w:t>edit No Pay</w:t>
      </w:r>
      <w:r w:rsidR="00F432BC">
        <w:t xml:space="preserve"> and Display Disbursements Page</w:t>
      </w:r>
      <w:r>
        <w:t xml:space="preserve"> can edit the checkbox</w:t>
      </w:r>
      <w:r w:rsidR="00F432BC">
        <w:t>es</w:t>
      </w:r>
      <w:r>
        <w:t>.</w:t>
      </w:r>
    </w:p>
    <w:p w14:paraId="6ADB8081" w14:textId="356A540C" w:rsidR="00407894" w:rsidRDefault="008F41B4" w:rsidP="006C3C3F">
      <w:pPr>
        <w:pStyle w:val="OrderedList"/>
        <w:numPr>
          <w:ilvl w:val="0"/>
          <w:numId w:val="366"/>
        </w:numPr>
        <w:jc w:val="both"/>
      </w:pPr>
      <w:r w:rsidRPr="00EC73A7">
        <w:t xml:space="preserve">Click on a record in the table and the </w:t>
      </w:r>
      <w:r w:rsidRPr="000A57F0">
        <w:rPr>
          <w:b/>
        </w:rPr>
        <w:t>Servicer</w:t>
      </w:r>
      <w:r w:rsidRPr="00EC73A7">
        <w:t xml:space="preserve"> screen will be displayed.</w:t>
      </w:r>
    </w:p>
    <w:p w14:paraId="26ABD9C4" w14:textId="5C93D919" w:rsidR="008F41B4" w:rsidRPr="00947D2C" w:rsidRDefault="00F432BC" w:rsidP="004235C3">
      <w:pPr>
        <w:pStyle w:val="BodyText"/>
        <w:jc w:val="center"/>
      </w:pPr>
      <w:r w:rsidRPr="00F432BC">
        <w:rPr>
          <w:noProof/>
        </w:rPr>
        <w:t xml:space="preserve"> </w:t>
      </w:r>
      <w:r>
        <w:rPr>
          <w:noProof/>
        </w:rPr>
        <w:drawing>
          <wp:inline distT="0" distB="0" distL="0" distR="0" wp14:anchorId="62A8DCC0" wp14:editId="548C5094">
            <wp:extent cx="2939388" cy="3948562"/>
            <wp:effectExtent l="0" t="0" r="0" b="0"/>
            <wp:docPr id="117474494"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74494" name="Picture 1" descr="A screenshot of a computer&#10;&#10;Description automatically generated"/>
                    <pic:cNvPicPr/>
                  </pic:nvPicPr>
                  <pic:blipFill>
                    <a:blip r:embed="rId572"/>
                    <a:stretch>
                      <a:fillRect/>
                    </a:stretch>
                  </pic:blipFill>
                  <pic:spPr>
                    <a:xfrm>
                      <a:off x="0" y="0"/>
                      <a:ext cx="2945283" cy="3956481"/>
                    </a:xfrm>
                    <a:prstGeom prst="rect">
                      <a:avLst/>
                    </a:prstGeom>
                  </pic:spPr>
                </pic:pic>
              </a:graphicData>
            </a:graphic>
          </wp:inline>
        </w:drawing>
      </w:r>
    </w:p>
    <w:p w14:paraId="29CE0B92" w14:textId="1299C9E7" w:rsidR="008F41B4" w:rsidRPr="00492367" w:rsidRDefault="008F41B4" w:rsidP="001879BA">
      <w:pPr>
        <w:pStyle w:val="FigureCaption0"/>
      </w:pPr>
      <w:bookmarkStart w:id="5739" w:name="_Toc315384970"/>
      <w:bookmarkStart w:id="5740" w:name="_Toc74053252"/>
      <w:bookmarkStart w:id="5741" w:name="_Toc90644633"/>
      <w:bookmarkStart w:id="5742" w:name="_Toc230164401"/>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19</w:t>
      </w:r>
      <w:r w:rsidR="00764635">
        <w:rPr>
          <w:noProof/>
        </w:rPr>
        <w:fldChar w:fldCharType="end"/>
      </w:r>
      <w:r>
        <w:rPr>
          <w:noProof/>
        </w:rPr>
        <w:t>: Editing a Servicer</w:t>
      </w:r>
      <w:bookmarkEnd w:id="5739"/>
      <w:bookmarkEnd w:id="5740"/>
      <w:bookmarkEnd w:id="5741"/>
      <w:bookmarkEnd w:id="5742"/>
    </w:p>
    <w:p w14:paraId="609EB1EF" w14:textId="77777777" w:rsidR="008F41B4" w:rsidRPr="00560045" w:rsidRDefault="008F41B4" w:rsidP="006C3C3F">
      <w:pPr>
        <w:pStyle w:val="OrderedList"/>
        <w:numPr>
          <w:ilvl w:val="0"/>
          <w:numId w:val="366"/>
        </w:numPr>
        <w:jc w:val="both"/>
      </w:pPr>
      <w:r>
        <w:t xml:space="preserve">Modify the information you need to edit and click the </w:t>
      </w:r>
      <w:r w:rsidRPr="000A57F0">
        <w:rPr>
          <w:b/>
        </w:rPr>
        <w:t>OK</w:t>
      </w:r>
      <w:r>
        <w:t xml:space="preserve"> button. The </w:t>
      </w:r>
      <w:r>
        <w:rPr>
          <w:b/>
        </w:rPr>
        <w:t>Servicer</w:t>
      </w:r>
      <w:r w:rsidRPr="000A57F0">
        <w:rPr>
          <w:b/>
        </w:rPr>
        <w:t xml:space="preserve"> </w:t>
      </w:r>
      <w:r>
        <w:t>tab record table with the edited record will be displayed in the table.</w:t>
      </w:r>
    </w:p>
    <w:p w14:paraId="121B4D27" w14:textId="77777777" w:rsidR="00855706" w:rsidRDefault="00855706">
      <w:pPr>
        <w:rPr>
          <w:rFonts w:eastAsiaTheme="majorEastAsia" w:cs="Calibri"/>
          <w:b/>
          <w:bCs/>
          <w:sz w:val="28"/>
          <w:szCs w:val="28"/>
        </w:rPr>
      </w:pPr>
      <w:bookmarkStart w:id="5743" w:name="_Toc314055209"/>
      <w:bookmarkStart w:id="5744" w:name="_Ref314672708"/>
      <w:bookmarkStart w:id="5745" w:name="_Toc315383804"/>
      <w:bookmarkStart w:id="5746" w:name="_Ref315611877"/>
      <w:bookmarkStart w:id="5747" w:name="_Toc315634133"/>
      <w:r>
        <w:br w:type="page"/>
      </w:r>
    </w:p>
    <w:p w14:paraId="055C9A86" w14:textId="3969BB37" w:rsidR="00D77847" w:rsidRDefault="00D77847" w:rsidP="00D77847">
      <w:pPr>
        <w:pStyle w:val="Heading2"/>
        <w:tabs>
          <w:tab w:val="clear" w:pos="1080"/>
        </w:tabs>
        <w:ind w:hanging="1080"/>
        <w:jc w:val="both"/>
      </w:pPr>
      <w:bookmarkStart w:id="5748" w:name="_Toc11335080"/>
      <w:bookmarkStart w:id="5749" w:name="_Toc74052318"/>
      <w:bookmarkStart w:id="5750" w:name="_Toc90643702"/>
      <w:bookmarkStart w:id="5751" w:name="_Toc230163667"/>
      <w:r>
        <w:t>Master Servicer</w:t>
      </w:r>
      <w:bookmarkEnd w:id="5748"/>
      <w:bookmarkEnd w:id="5749"/>
      <w:bookmarkEnd w:id="5750"/>
      <w:bookmarkEnd w:id="5751"/>
      <w:r>
        <w:t xml:space="preserve"> </w:t>
      </w:r>
    </w:p>
    <w:p w14:paraId="28400506" w14:textId="07965002" w:rsidR="00D77847" w:rsidRDefault="00D77847" w:rsidP="00D77847">
      <w:pPr>
        <w:pStyle w:val="BodyText"/>
        <w:rPr>
          <w:rStyle w:val="CrossRef"/>
          <w:color w:val="auto"/>
        </w:rPr>
      </w:pPr>
      <w:r>
        <w:rPr>
          <w:lang w:bidi="ar-SA"/>
        </w:rPr>
        <w:t>Thi</w:t>
      </w:r>
      <w:r w:rsidR="00671A22">
        <w:rPr>
          <w:lang w:bidi="ar-SA"/>
        </w:rPr>
        <w:t>s</w:t>
      </w:r>
      <w:r>
        <w:rPr>
          <w:lang w:bidi="ar-SA"/>
        </w:rPr>
        <w:t xml:space="preserve"> screen displays all Master Servicers in the system.  This screen can be use</w:t>
      </w:r>
      <w:r w:rsidR="000774E5">
        <w:rPr>
          <w:lang w:bidi="ar-SA"/>
        </w:rPr>
        <w:t>d</w:t>
      </w:r>
      <w:r>
        <w:rPr>
          <w:lang w:bidi="ar-SA"/>
        </w:rPr>
        <w:t xml:space="preserve"> to change </w:t>
      </w:r>
      <w:r w:rsidR="000774E5">
        <w:rPr>
          <w:lang w:bidi="ar-SA"/>
        </w:rPr>
        <w:t xml:space="preserve">an </w:t>
      </w:r>
      <w:r>
        <w:rPr>
          <w:lang w:bidi="ar-SA"/>
        </w:rPr>
        <w:t xml:space="preserve">Active Master Servicer </w:t>
      </w:r>
      <w:r w:rsidRPr="00D22EED">
        <w:t>to Inactive</w:t>
      </w:r>
      <w:r w:rsidRPr="00D22EED">
        <w:rPr>
          <w:rStyle w:val="CrossRef"/>
          <w:color w:val="auto"/>
        </w:rPr>
        <w:t>.</w:t>
      </w:r>
    </w:p>
    <w:p w14:paraId="1522BFBA" w14:textId="7F2C657A" w:rsidR="001E1F4F" w:rsidRDefault="000774E5" w:rsidP="004640ED">
      <w:pPr>
        <w:pStyle w:val="BodyText"/>
        <w:jc w:val="center"/>
        <w:rPr>
          <w:lang w:bidi="ar-SA"/>
        </w:rPr>
      </w:pPr>
      <w:r>
        <w:rPr>
          <w:noProof/>
        </w:rPr>
        <w:drawing>
          <wp:inline distT="0" distB="0" distL="0" distR="0" wp14:anchorId="2CACB2F3" wp14:editId="400E507A">
            <wp:extent cx="3621819" cy="2282597"/>
            <wp:effectExtent l="0" t="0" r="0" b="3810"/>
            <wp:docPr id="3115" name="Picture 3115"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5" name="Picture 3115" descr="Graphical user interface, table&#10;&#10;Description automatically generated"/>
                    <pic:cNvPicPr/>
                  </pic:nvPicPr>
                  <pic:blipFill>
                    <a:blip r:embed="rId573"/>
                    <a:stretch>
                      <a:fillRect/>
                    </a:stretch>
                  </pic:blipFill>
                  <pic:spPr>
                    <a:xfrm>
                      <a:off x="0" y="0"/>
                      <a:ext cx="3630360" cy="2287980"/>
                    </a:xfrm>
                    <a:prstGeom prst="rect">
                      <a:avLst/>
                    </a:prstGeom>
                  </pic:spPr>
                </pic:pic>
              </a:graphicData>
            </a:graphic>
          </wp:inline>
        </w:drawing>
      </w:r>
    </w:p>
    <w:p w14:paraId="433915EE" w14:textId="08D7B36A" w:rsidR="001E1F4F" w:rsidRPr="00492367" w:rsidRDefault="001D63B5" w:rsidP="001E1F4F">
      <w:pPr>
        <w:pStyle w:val="FigureCaption0"/>
      </w:pPr>
      <w:bookmarkStart w:id="5752" w:name="_Toc230164402"/>
      <w:r w:rsidRPr="00492367">
        <w:t xml:space="preserve">Figure </w:t>
      </w:r>
      <w:r>
        <w:rPr>
          <w:noProof/>
        </w:rPr>
        <w:fldChar w:fldCharType="begin"/>
      </w:r>
      <w:r>
        <w:rPr>
          <w:noProof/>
        </w:rPr>
        <w:instrText xml:space="preserve"> STYLEREF 1 \s </w:instrText>
      </w:r>
      <w:r>
        <w:rPr>
          <w:noProof/>
        </w:rPr>
        <w:fldChar w:fldCharType="separate"/>
      </w:r>
      <w:r w:rsidR="00942841">
        <w:rPr>
          <w:noProof/>
        </w:rPr>
        <w:t>10</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20</w:t>
      </w:r>
      <w:r>
        <w:rPr>
          <w:noProof/>
        </w:rPr>
        <w:fldChar w:fldCharType="end"/>
      </w:r>
      <w:r w:rsidR="001E1F4F">
        <w:rPr>
          <w:noProof/>
        </w:rPr>
        <w:t>: Master Servicers</w:t>
      </w:r>
      <w:bookmarkEnd w:id="5752"/>
    </w:p>
    <w:p w14:paraId="59C746D4" w14:textId="7B001AF6" w:rsidR="00D77847" w:rsidRDefault="00D77847" w:rsidP="00223BAC">
      <w:pPr>
        <w:pStyle w:val="Heading3"/>
        <w:ind w:left="1080" w:hanging="1080"/>
        <w:jc w:val="both"/>
      </w:pPr>
      <w:bookmarkStart w:id="5753" w:name="_Toc11335081"/>
      <w:bookmarkStart w:id="5754" w:name="_Toc74052319"/>
      <w:bookmarkStart w:id="5755" w:name="_Toc90643703"/>
      <w:bookmarkStart w:id="5756" w:name="_Toc230163668"/>
      <w:r>
        <w:t xml:space="preserve">Filtering </w:t>
      </w:r>
      <w:r w:rsidR="000774E5">
        <w:t xml:space="preserve">Master </w:t>
      </w:r>
      <w:r>
        <w:t>Servicers</w:t>
      </w:r>
      <w:bookmarkEnd w:id="5753"/>
      <w:bookmarkEnd w:id="5754"/>
      <w:bookmarkEnd w:id="5755"/>
      <w:bookmarkEnd w:id="5756"/>
    </w:p>
    <w:p w14:paraId="4CF52C06" w14:textId="1A4256A8" w:rsidR="00D77847" w:rsidRPr="00215369" w:rsidRDefault="00D77847" w:rsidP="00D77847">
      <w:pPr>
        <w:pStyle w:val="BodyText"/>
      </w:pPr>
      <w:r>
        <w:t xml:space="preserve">Master </w:t>
      </w:r>
      <w:r w:rsidRPr="00215369">
        <w:t xml:space="preserve">Servicers can be filtered on one or more of </w:t>
      </w:r>
      <w:r>
        <w:t>following</w:t>
      </w:r>
      <w:r w:rsidRPr="00215369">
        <w:t xml:space="preserve"> criteria:</w:t>
      </w:r>
    </w:p>
    <w:p w14:paraId="74A6C96E" w14:textId="2B9E831C" w:rsidR="00D77847" w:rsidRPr="00AF3AFF" w:rsidRDefault="00D77847" w:rsidP="00D77847">
      <w:pPr>
        <w:pStyle w:val="UnorderedList"/>
      </w:pPr>
      <w:r>
        <w:t>Master Servicer Skey</w:t>
      </w:r>
    </w:p>
    <w:p w14:paraId="0184E84F" w14:textId="77777777" w:rsidR="00D77847" w:rsidRPr="00AF3AFF" w:rsidRDefault="00D77847" w:rsidP="00D77847">
      <w:pPr>
        <w:pStyle w:val="UnorderedList"/>
      </w:pPr>
      <w:r w:rsidRPr="00AF3AFF">
        <w:t>State</w:t>
      </w:r>
    </w:p>
    <w:p w14:paraId="62D0C3DD" w14:textId="77777777" w:rsidR="00D77847" w:rsidRPr="00AF3AFF" w:rsidRDefault="00D77847" w:rsidP="00D77847">
      <w:pPr>
        <w:pStyle w:val="UnorderedList"/>
      </w:pPr>
      <w:r w:rsidRPr="00AF3AFF">
        <w:t>Status</w:t>
      </w:r>
    </w:p>
    <w:p w14:paraId="7DF6D2B8" w14:textId="12598F7D" w:rsidR="00D77847" w:rsidRDefault="00D77847" w:rsidP="00376FD1">
      <w:pPr>
        <w:pStyle w:val="Heading3"/>
        <w:ind w:left="1080" w:hanging="1080"/>
        <w:jc w:val="both"/>
      </w:pPr>
      <w:bookmarkStart w:id="5757" w:name="_Toc11335082"/>
      <w:bookmarkStart w:id="5758" w:name="_Toc74052320"/>
      <w:bookmarkStart w:id="5759" w:name="_Toc90643704"/>
      <w:bookmarkStart w:id="5760" w:name="_Toc230163669"/>
      <w:r>
        <w:t xml:space="preserve">Sorting </w:t>
      </w:r>
      <w:r w:rsidR="000774E5">
        <w:t xml:space="preserve">Master </w:t>
      </w:r>
      <w:r>
        <w:t>Servicers</w:t>
      </w:r>
      <w:bookmarkEnd w:id="5757"/>
      <w:bookmarkEnd w:id="5758"/>
      <w:bookmarkEnd w:id="5759"/>
      <w:bookmarkEnd w:id="5760"/>
    </w:p>
    <w:p w14:paraId="00FED58F" w14:textId="25909375" w:rsidR="00D77847" w:rsidRDefault="00D77847" w:rsidP="00D77847">
      <w:pPr>
        <w:pStyle w:val="BodyText"/>
      </w:pPr>
      <w:r>
        <w:t xml:space="preserve">Master Servicers can be sorted by: </w:t>
      </w:r>
    </w:p>
    <w:p w14:paraId="4B53740A" w14:textId="744B055A" w:rsidR="00D77847" w:rsidRPr="00AF3AFF" w:rsidRDefault="00D77847" w:rsidP="00D77847">
      <w:pPr>
        <w:pStyle w:val="UnorderedList"/>
      </w:pPr>
      <w:r>
        <w:t xml:space="preserve">Master </w:t>
      </w:r>
      <w:r w:rsidRPr="00AF3AFF">
        <w:t xml:space="preserve">Servicer Skey </w:t>
      </w:r>
    </w:p>
    <w:p w14:paraId="5B977A1A" w14:textId="13235A7D" w:rsidR="00D77847" w:rsidRDefault="00D77847" w:rsidP="00D77847">
      <w:pPr>
        <w:pStyle w:val="UnorderedList"/>
      </w:pPr>
      <w:r>
        <w:t>Master Servicer</w:t>
      </w:r>
    </w:p>
    <w:p w14:paraId="4E533C3C" w14:textId="2790C6C3" w:rsidR="00D77847" w:rsidRPr="00AF3AFF" w:rsidRDefault="00D77847" w:rsidP="00D77847">
      <w:pPr>
        <w:pStyle w:val="UnorderedList"/>
      </w:pPr>
      <w:r>
        <w:t>Contact Name</w:t>
      </w:r>
    </w:p>
    <w:p w14:paraId="5D340DE9" w14:textId="1432E242" w:rsidR="00D77847" w:rsidRDefault="00D77847" w:rsidP="00D77847">
      <w:pPr>
        <w:pStyle w:val="UnorderedList"/>
      </w:pPr>
      <w:r w:rsidRPr="00AF3AFF">
        <w:t xml:space="preserve">Tax ID </w:t>
      </w:r>
    </w:p>
    <w:p w14:paraId="3DD5DFA8" w14:textId="77777777" w:rsidR="00D77847" w:rsidRPr="00AF3AFF" w:rsidRDefault="00D77847" w:rsidP="00D77847">
      <w:pPr>
        <w:pStyle w:val="UnorderedList"/>
      </w:pPr>
      <w:r w:rsidRPr="00AF3AFF">
        <w:t xml:space="preserve">Address1 </w:t>
      </w:r>
    </w:p>
    <w:p w14:paraId="50F1F411" w14:textId="77777777" w:rsidR="00D77847" w:rsidRPr="00AF3AFF" w:rsidRDefault="00D77847" w:rsidP="00D77847">
      <w:pPr>
        <w:pStyle w:val="UnorderedList"/>
      </w:pPr>
      <w:r w:rsidRPr="00AF3AFF">
        <w:t xml:space="preserve">Address2 </w:t>
      </w:r>
    </w:p>
    <w:p w14:paraId="6D2D0751" w14:textId="77777777" w:rsidR="00D77847" w:rsidRPr="00AF3AFF" w:rsidRDefault="00D77847" w:rsidP="00D77847">
      <w:pPr>
        <w:pStyle w:val="UnorderedList"/>
      </w:pPr>
      <w:r w:rsidRPr="00AF3AFF">
        <w:t>City</w:t>
      </w:r>
    </w:p>
    <w:p w14:paraId="737E91C7" w14:textId="77777777" w:rsidR="00D77847" w:rsidRPr="00AF3AFF" w:rsidRDefault="00D77847" w:rsidP="00D77847">
      <w:pPr>
        <w:pStyle w:val="UnorderedList"/>
      </w:pPr>
      <w:r w:rsidRPr="00AF3AFF">
        <w:t>State</w:t>
      </w:r>
    </w:p>
    <w:p w14:paraId="59AB7A19" w14:textId="77777777" w:rsidR="00D77847" w:rsidRPr="00AF3AFF" w:rsidRDefault="00D77847" w:rsidP="00D77847">
      <w:pPr>
        <w:pStyle w:val="UnorderedList"/>
      </w:pPr>
      <w:r w:rsidRPr="00AF3AFF">
        <w:t xml:space="preserve">Zip </w:t>
      </w:r>
    </w:p>
    <w:p w14:paraId="1C9ECC60" w14:textId="77777777" w:rsidR="00D77847" w:rsidRPr="00AF3AFF" w:rsidRDefault="00D77847" w:rsidP="00D77847">
      <w:pPr>
        <w:pStyle w:val="UnorderedList"/>
      </w:pPr>
      <w:r w:rsidRPr="00AF3AFF">
        <w:t xml:space="preserve">Main Phone </w:t>
      </w:r>
      <w:r>
        <w:t>#</w:t>
      </w:r>
    </w:p>
    <w:p w14:paraId="13133C18" w14:textId="77777777" w:rsidR="00D77847" w:rsidRPr="00AF3AFF" w:rsidRDefault="00D77847" w:rsidP="00D77847">
      <w:pPr>
        <w:pStyle w:val="UnorderedList"/>
      </w:pPr>
      <w:r w:rsidRPr="00AF3AFF">
        <w:t xml:space="preserve">Alt Phone # </w:t>
      </w:r>
    </w:p>
    <w:p w14:paraId="19D241B8" w14:textId="77777777" w:rsidR="00D77847" w:rsidRPr="00AF3AFF" w:rsidRDefault="00D77847" w:rsidP="00D77847">
      <w:pPr>
        <w:pStyle w:val="UnorderedList"/>
      </w:pPr>
      <w:r w:rsidRPr="00AF3AFF">
        <w:t xml:space="preserve">Email </w:t>
      </w:r>
    </w:p>
    <w:p w14:paraId="322FFE25" w14:textId="77777777" w:rsidR="00D77847" w:rsidRPr="00AF3AFF" w:rsidRDefault="00D77847" w:rsidP="00D77847">
      <w:pPr>
        <w:pStyle w:val="UnorderedList"/>
      </w:pPr>
      <w:r w:rsidRPr="00AF3AFF">
        <w:t>Website URL</w:t>
      </w:r>
    </w:p>
    <w:p w14:paraId="02E7A71E" w14:textId="77777777" w:rsidR="00D77847" w:rsidRPr="00AF3AFF" w:rsidRDefault="00D77847" w:rsidP="00D77847">
      <w:pPr>
        <w:pStyle w:val="UnorderedList"/>
      </w:pPr>
      <w:r w:rsidRPr="00AF3AFF">
        <w:t>Status</w:t>
      </w:r>
    </w:p>
    <w:p w14:paraId="128FFF0A" w14:textId="77777777" w:rsidR="00D77847" w:rsidRPr="00AF3AFF" w:rsidRDefault="00D77847" w:rsidP="00D77847">
      <w:pPr>
        <w:pStyle w:val="UnorderedList"/>
      </w:pPr>
      <w:r w:rsidRPr="00AF3AFF">
        <w:t xml:space="preserve">Mortgagee # </w:t>
      </w:r>
    </w:p>
    <w:p w14:paraId="31069503" w14:textId="77777777" w:rsidR="00D77847" w:rsidRPr="00AF3AFF" w:rsidRDefault="00D77847" w:rsidP="00D77847">
      <w:pPr>
        <w:pStyle w:val="UnorderedList"/>
      </w:pPr>
      <w:r w:rsidRPr="00AF3AFF">
        <w:t xml:space="preserve">Alternate Name </w:t>
      </w:r>
    </w:p>
    <w:p w14:paraId="648F671C" w14:textId="77777777" w:rsidR="00D77847" w:rsidRPr="00AF3AFF" w:rsidRDefault="00D77847" w:rsidP="00D77847">
      <w:pPr>
        <w:pStyle w:val="UnorderedList"/>
      </w:pPr>
      <w:r w:rsidRPr="00AF3AFF">
        <w:t xml:space="preserve">Legal Name </w:t>
      </w:r>
    </w:p>
    <w:p w14:paraId="6C7380E6" w14:textId="77777777" w:rsidR="00D77847" w:rsidRPr="00AF3AFF" w:rsidRDefault="00D77847" w:rsidP="00D77847">
      <w:pPr>
        <w:pStyle w:val="UnorderedList"/>
      </w:pPr>
      <w:r w:rsidRPr="00AF3AFF">
        <w:t xml:space="preserve">Legal Name Part 1 </w:t>
      </w:r>
    </w:p>
    <w:p w14:paraId="2624EEB1" w14:textId="77777777" w:rsidR="00D77847" w:rsidRPr="00AF3AFF" w:rsidRDefault="00D77847" w:rsidP="00D77847">
      <w:pPr>
        <w:pStyle w:val="UnorderedList"/>
      </w:pPr>
      <w:r w:rsidRPr="00AF3AFF">
        <w:t xml:space="preserve">Legal Name Part 2 </w:t>
      </w:r>
    </w:p>
    <w:p w14:paraId="71E5CEF2" w14:textId="77777777" w:rsidR="00D77847" w:rsidRPr="00AF3AFF" w:rsidRDefault="00D77847" w:rsidP="00D77847">
      <w:pPr>
        <w:pStyle w:val="UnorderedList"/>
      </w:pPr>
      <w:r w:rsidRPr="00AF3AFF">
        <w:t xml:space="preserve">Address1 </w:t>
      </w:r>
    </w:p>
    <w:p w14:paraId="1841012B" w14:textId="77777777" w:rsidR="00D77847" w:rsidRPr="00AF3AFF" w:rsidRDefault="00D77847" w:rsidP="00D77847">
      <w:pPr>
        <w:pStyle w:val="UnorderedList"/>
      </w:pPr>
      <w:r w:rsidRPr="00AF3AFF">
        <w:t xml:space="preserve">Legal Name Part 2 </w:t>
      </w:r>
    </w:p>
    <w:p w14:paraId="10D68DCA" w14:textId="77777777" w:rsidR="00D77847" w:rsidRPr="00AF3AFF" w:rsidRDefault="00D77847" w:rsidP="00D77847">
      <w:pPr>
        <w:pStyle w:val="UnorderedList"/>
      </w:pPr>
      <w:r w:rsidRPr="00AF3AFF">
        <w:t xml:space="preserve">Address1 </w:t>
      </w:r>
    </w:p>
    <w:p w14:paraId="120A3695" w14:textId="77777777" w:rsidR="00D77847" w:rsidRPr="00AF3AFF" w:rsidRDefault="00D77847" w:rsidP="00D77847">
      <w:pPr>
        <w:pStyle w:val="UnorderedList"/>
      </w:pPr>
      <w:r w:rsidRPr="00AF3AFF">
        <w:t xml:space="preserve">Address2 </w:t>
      </w:r>
    </w:p>
    <w:p w14:paraId="2CDCAE73" w14:textId="77777777" w:rsidR="00D77847" w:rsidRPr="00AF3AFF" w:rsidRDefault="00D77847" w:rsidP="00D77847">
      <w:pPr>
        <w:pStyle w:val="UnorderedList"/>
      </w:pPr>
      <w:r w:rsidRPr="00AF3AFF">
        <w:t>City</w:t>
      </w:r>
    </w:p>
    <w:p w14:paraId="291D2DB9" w14:textId="77777777" w:rsidR="00D77847" w:rsidRPr="00AF3AFF" w:rsidRDefault="00D77847" w:rsidP="00D77847">
      <w:pPr>
        <w:pStyle w:val="UnorderedList"/>
      </w:pPr>
      <w:r w:rsidRPr="00AF3AFF">
        <w:t>State</w:t>
      </w:r>
    </w:p>
    <w:p w14:paraId="5F6FD1AB" w14:textId="77777777" w:rsidR="00D77847" w:rsidRPr="00AF3AFF" w:rsidRDefault="00D77847" w:rsidP="00D77847">
      <w:pPr>
        <w:pStyle w:val="UnorderedList"/>
      </w:pPr>
      <w:r w:rsidRPr="00AF3AFF">
        <w:t xml:space="preserve">Zip </w:t>
      </w:r>
    </w:p>
    <w:p w14:paraId="5FCB878D" w14:textId="57451742" w:rsidR="00D77847" w:rsidRDefault="00D77847" w:rsidP="00D77847">
      <w:pPr>
        <w:pStyle w:val="UnorderedList"/>
      </w:pPr>
      <w:r w:rsidRPr="00AF3AFF">
        <w:t xml:space="preserve">Main Phone </w:t>
      </w:r>
      <w:r>
        <w:t>#</w:t>
      </w:r>
    </w:p>
    <w:p w14:paraId="064BD259" w14:textId="77777777" w:rsidR="00D77847" w:rsidRPr="00AF3AFF" w:rsidRDefault="00D77847" w:rsidP="00D77847">
      <w:pPr>
        <w:pStyle w:val="UnorderedList"/>
      </w:pPr>
      <w:r w:rsidRPr="00AF3AFF">
        <w:t xml:space="preserve">Create Date </w:t>
      </w:r>
    </w:p>
    <w:p w14:paraId="25D14918" w14:textId="77777777" w:rsidR="00D77847" w:rsidRPr="00AF3AFF" w:rsidRDefault="00D77847" w:rsidP="00D77847">
      <w:pPr>
        <w:pStyle w:val="UnorderedList"/>
      </w:pPr>
      <w:r w:rsidRPr="00AF3AFF">
        <w:t xml:space="preserve">Created By </w:t>
      </w:r>
    </w:p>
    <w:p w14:paraId="68EDF05D" w14:textId="77777777" w:rsidR="00D77847" w:rsidRPr="00AF3AFF" w:rsidRDefault="00D77847" w:rsidP="00D77847">
      <w:pPr>
        <w:pStyle w:val="UnorderedList"/>
      </w:pPr>
      <w:r w:rsidRPr="00AF3AFF">
        <w:t>Change Date</w:t>
      </w:r>
    </w:p>
    <w:p w14:paraId="0B2B070A" w14:textId="77777777" w:rsidR="00D77847" w:rsidRPr="00AF3AFF" w:rsidRDefault="00D77847" w:rsidP="00D77847">
      <w:pPr>
        <w:pStyle w:val="UnorderedList"/>
      </w:pPr>
      <w:r w:rsidRPr="00AF3AFF">
        <w:t>Changed By</w:t>
      </w:r>
    </w:p>
    <w:p w14:paraId="47DCBD82" w14:textId="7AE2A92C" w:rsidR="00D77847" w:rsidRDefault="00D77847" w:rsidP="00D77847">
      <w:pPr>
        <w:pStyle w:val="UnorderedList"/>
        <w:numPr>
          <w:ilvl w:val="0"/>
          <w:numId w:val="0"/>
        </w:numPr>
      </w:pPr>
    </w:p>
    <w:p w14:paraId="2596BF17" w14:textId="7BCF1257" w:rsidR="00D77847" w:rsidRDefault="00D77847" w:rsidP="002139A7">
      <w:pPr>
        <w:pStyle w:val="Heading3"/>
        <w:ind w:left="1080" w:hanging="1080"/>
        <w:jc w:val="both"/>
      </w:pPr>
      <w:bookmarkStart w:id="5761" w:name="_Toc11335083"/>
      <w:bookmarkStart w:id="5762" w:name="_Toc74052321"/>
      <w:bookmarkStart w:id="5763" w:name="_Toc90643705"/>
      <w:bookmarkStart w:id="5764" w:name="_Toc230163670"/>
      <w:r>
        <w:t xml:space="preserve">Editing a </w:t>
      </w:r>
      <w:r w:rsidR="00D019C3">
        <w:t xml:space="preserve">Master </w:t>
      </w:r>
      <w:r>
        <w:t>Servicer</w:t>
      </w:r>
      <w:bookmarkEnd w:id="5761"/>
      <w:bookmarkEnd w:id="5762"/>
      <w:bookmarkEnd w:id="5763"/>
      <w:bookmarkEnd w:id="5764"/>
    </w:p>
    <w:p w14:paraId="232D9B0A" w14:textId="6264D503" w:rsidR="00D77847" w:rsidRDefault="00D77847" w:rsidP="00D77847">
      <w:pPr>
        <w:pStyle w:val="BodyText"/>
      </w:pPr>
      <w:r>
        <w:t xml:space="preserve">All fields can be edited except customer ID, </w:t>
      </w:r>
      <w:r w:rsidR="00D019C3">
        <w:t>Master S</w:t>
      </w:r>
      <w:r>
        <w:t xml:space="preserve">ervicer </w:t>
      </w:r>
      <w:r w:rsidR="00D019C3">
        <w:t>S</w:t>
      </w:r>
      <w:r>
        <w:t xml:space="preserve">key, </w:t>
      </w:r>
      <w:r w:rsidR="00D019C3">
        <w:t xml:space="preserve">Mortgagee # </w:t>
      </w:r>
      <w:r>
        <w:t xml:space="preserve">and audit information. </w:t>
      </w:r>
    </w:p>
    <w:p w14:paraId="185DDB82" w14:textId="77777777" w:rsidR="00AD0CCF" w:rsidRDefault="00AD0CCF" w:rsidP="00AD0CCF">
      <w:pPr>
        <w:pStyle w:val="OrderedList"/>
        <w:spacing w:before="0"/>
        <w:jc w:val="both"/>
      </w:pPr>
    </w:p>
    <w:p w14:paraId="1181CC3C" w14:textId="5B2F36FA" w:rsidR="00AD0CCF" w:rsidRDefault="00D77847" w:rsidP="006C3C3F">
      <w:pPr>
        <w:pStyle w:val="OrderedList"/>
        <w:numPr>
          <w:ilvl w:val="0"/>
          <w:numId w:val="367"/>
        </w:numPr>
        <w:jc w:val="both"/>
      </w:pPr>
      <w:r w:rsidRPr="00EC73A7">
        <w:t xml:space="preserve">Click on a record in the table and the </w:t>
      </w:r>
      <w:r w:rsidR="000774E5">
        <w:t xml:space="preserve">Master </w:t>
      </w:r>
      <w:r w:rsidRPr="00260B2B">
        <w:t>Servicer</w:t>
      </w:r>
      <w:r w:rsidRPr="00EC73A7">
        <w:t xml:space="preserve"> screen will be displayed.</w:t>
      </w:r>
      <w:r w:rsidR="00D019C3">
        <w:t xml:space="preserve"> </w:t>
      </w:r>
      <w:r w:rsidR="00AD0CCF">
        <w:t xml:space="preserve"> </w:t>
      </w:r>
    </w:p>
    <w:p w14:paraId="64EB4D91" w14:textId="0FFBC7DA" w:rsidR="00AD0CCF" w:rsidRDefault="00AD0CCF" w:rsidP="006C3C3F">
      <w:pPr>
        <w:pStyle w:val="OrderedList"/>
        <w:numPr>
          <w:ilvl w:val="0"/>
          <w:numId w:val="367"/>
        </w:numPr>
        <w:jc w:val="both"/>
      </w:pPr>
      <w:r>
        <w:t xml:space="preserve">Modify the information you need to edit and click the </w:t>
      </w:r>
      <w:r w:rsidRPr="00643CAD">
        <w:t>OK</w:t>
      </w:r>
      <w:r>
        <w:t xml:space="preserve"> button. The </w:t>
      </w:r>
      <w:r w:rsidR="006A48DF">
        <w:t xml:space="preserve">Master </w:t>
      </w:r>
      <w:r w:rsidRPr="00643CAD">
        <w:t xml:space="preserve">Servicer </w:t>
      </w:r>
      <w:r>
        <w:t xml:space="preserve">tab record table with the edited record will be displayed in the table. </w:t>
      </w:r>
    </w:p>
    <w:p w14:paraId="6A01AA76" w14:textId="653DFE51" w:rsidR="00D019C3" w:rsidRDefault="000774E5" w:rsidP="004640ED">
      <w:pPr>
        <w:pStyle w:val="OrderedList"/>
        <w:ind w:left="720"/>
        <w:jc w:val="center"/>
      </w:pPr>
      <w:r>
        <w:rPr>
          <w:noProof/>
        </w:rPr>
        <w:drawing>
          <wp:inline distT="0" distB="0" distL="0" distR="0" wp14:anchorId="0179A5A5" wp14:editId="3334E2D7">
            <wp:extent cx="3057277" cy="2477505"/>
            <wp:effectExtent l="0" t="0" r="0" b="0"/>
            <wp:docPr id="3116" name="Picture 3116"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6" name="Picture 3116" descr="Graphical user interface, text, application, email&#10;&#10;Description automatically generated"/>
                    <pic:cNvPicPr/>
                  </pic:nvPicPr>
                  <pic:blipFill>
                    <a:blip r:embed="rId574"/>
                    <a:stretch>
                      <a:fillRect/>
                    </a:stretch>
                  </pic:blipFill>
                  <pic:spPr>
                    <a:xfrm>
                      <a:off x="0" y="0"/>
                      <a:ext cx="3064587" cy="2483429"/>
                    </a:xfrm>
                    <a:prstGeom prst="rect">
                      <a:avLst/>
                    </a:prstGeom>
                  </pic:spPr>
                </pic:pic>
              </a:graphicData>
            </a:graphic>
          </wp:inline>
        </w:drawing>
      </w:r>
    </w:p>
    <w:p w14:paraId="158C1F26" w14:textId="42056142" w:rsidR="00631F9F" w:rsidRDefault="00631F9F" w:rsidP="00631F9F">
      <w:pPr>
        <w:pStyle w:val="FigureCaption0"/>
      </w:pPr>
      <w:bookmarkStart w:id="5765" w:name="_Toc74053253"/>
      <w:bookmarkStart w:id="5766" w:name="_Toc90644634"/>
      <w:bookmarkStart w:id="5767" w:name="_Toc230164403"/>
      <w:r w:rsidRPr="005152B9">
        <w:t xml:space="preserve">Figure </w:t>
      </w:r>
      <w:r>
        <w:rPr>
          <w:noProof/>
        </w:rPr>
        <w:fldChar w:fldCharType="begin"/>
      </w:r>
      <w:r>
        <w:rPr>
          <w:noProof/>
        </w:rPr>
        <w:instrText xml:space="preserve"> STYLEREF 1 \s </w:instrText>
      </w:r>
      <w:r>
        <w:rPr>
          <w:noProof/>
        </w:rPr>
        <w:fldChar w:fldCharType="separate"/>
      </w:r>
      <w:r w:rsidR="00942841">
        <w:rPr>
          <w:noProof/>
        </w:rPr>
        <w:t>10</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21</w:t>
      </w:r>
      <w:r>
        <w:rPr>
          <w:noProof/>
        </w:rPr>
        <w:fldChar w:fldCharType="end"/>
      </w:r>
      <w:r>
        <w:rPr>
          <w:noProof/>
        </w:rPr>
        <w:t>: Editing a Master Servicer</w:t>
      </w:r>
      <w:bookmarkEnd w:id="5765"/>
      <w:bookmarkEnd w:id="5766"/>
      <w:bookmarkEnd w:id="5767"/>
    </w:p>
    <w:p w14:paraId="5C4223E0" w14:textId="1FC0903A" w:rsidR="00D77847" w:rsidRPr="00D77847" w:rsidRDefault="00D77847" w:rsidP="00260B2B">
      <w:pPr>
        <w:pStyle w:val="BodyText"/>
      </w:pPr>
    </w:p>
    <w:p w14:paraId="431D0C1E" w14:textId="2E75011C" w:rsidR="008F41B4" w:rsidRDefault="008F41B4" w:rsidP="000D2CC0">
      <w:pPr>
        <w:pStyle w:val="Heading2"/>
        <w:tabs>
          <w:tab w:val="clear" w:pos="1080"/>
        </w:tabs>
        <w:ind w:hanging="1080"/>
        <w:jc w:val="both"/>
      </w:pPr>
      <w:bookmarkStart w:id="5768" w:name="_Toc11335084"/>
      <w:bookmarkStart w:id="5769" w:name="_Toc74052322"/>
      <w:bookmarkStart w:id="5770" w:name="_Toc90643706"/>
      <w:bookmarkStart w:id="5771" w:name="_Toc230163671"/>
      <w:r>
        <w:t>Petitioner</w:t>
      </w:r>
      <w:bookmarkEnd w:id="5743"/>
      <w:bookmarkEnd w:id="5744"/>
      <w:bookmarkEnd w:id="5745"/>
      <w:r>
        <w:t xml:space="preserve"> Screen</w:t>
      </w:r>
      <w:bookmarkEnd w:id="5746"/>
      <w:bookmarkEnd w:id="5747"/>
      <w:bookmarkEnd w:id="5768"/>
      <w:bookmarkEnd w:id="5769"/>
      <w:bookmarkEnd w:id="5770"/>
      <w:bookmarkEnd w:id="5771"/>
    </w:p>
    <w:p w14:paraId="4C66C320" w14:textId="77777777" w:rsidR="008F41B4" w:rsidRPr="00947D2C" w:rsidRDefault="008F41B4" w:rsidP="00F874DE">
      <w:pPr>
        <w:pStyle w:val="NoteBox"/>
        <w:jc w:val="both"/>
        <w:rPr>
          <w:rFonts w:ascii="Cambria" w:hAnsi="Cambria"/>
          <w:sz w:val="22"/>
          <w:szCs w:val="22"/>
        </w:rPr>
      </w:pPr>
      <w:r w:rsidRPr="00947D2C">
        <w:rPr>
          <w:rFonts w:ascii="Cambria" w:hAnsi="Cambria"/>
          <w:sz w:val="22"/>
          <w:szCs w:val="22"/>
          <w:lang w:bidi="ar-SA"/>
        </w:rPr>
        <w:t xml:space="preserve">Petitioners are legal entities such as the Department of Justice. </w:t>
      </w:r>
      <w:r w:rsidRPr="00947D2C">
        <w:rPr>
          <w:rFonts w:ascii="Cambria" w:hAnsi="Cambria"/>
          <w:sz w:val="22"/>
          <w:szCs w:val="22"/>
        </w:rPr>
        <w:t>This screen enables authorized users to add a petitioner, or to edit or inactivate a petitioner. You cannot delete a petitioner. A petitioner that should no longer be used should be changed to Inactive</w:t>
      </w:r>
      <w:r w:rsidRPr="005177B9">
        <w:rPr>
          <w:rStyle w:val="BodyTextChar"/>
        </w:rPr>
        <w:t>.</w:t>
      </w:r>
    </w:p>
    <w:p w14:paraId="1D586F81" w14:textId="4A5A0941" w:rsidR="008F41B4" w:rsidRDefault="006A48DF" w:rsidP="004235C3">
      <w:pPr>
        <w:pStyle w:val="BodyText"/>
        <w:jc w:val="center"/>
      </w:pPr>
      <w:bookmarkStart w:id="5772" w:name="_Toc314055574"/>
      <w:r>
        <w:rPr>
          <w:noProof/>
        </w:rPr>
        <w:drawing>
          <wp:inline distT="0" distB="0" distL="0" distR="0" wp14:anchorId="73E993DD" wp14:editId="07C46819">
            <wp:extent cx="3250577" cy="1977087"/>
            <wp:effectExtent l="0" t="0" r="6985" b="4445"/>
            <wp:docPr id="3117" name="Picture 3117"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7" name="Picture 3117" descr="Graphical user interface, text, application, email&#10;&#10;Description automatically generated"/>
                    <pic:cNvPicPr/>
                  </pic:nvPicPr>
                  <pic:blipFill>
                    <a:blip r:embed="rId575"/>
                    <a:stretch>
                      <a:fillRect/>
                    </a:stretch>
                  </pic:blipFill>
                  <pic:spPr>
                    <a:xfrm>
                      <a:off x="0" y="0"/>
                      <a:ext cx="3263834" cy="1985150"/>
                    </a:xfrm>
                    <a:prstGeom prst="rect">
                      <a:avLst/>
                    </a:prstGeom>
                  </pic:spPr>
                </pic:pic>
              </a:graphicData>
            </a:graphic>
          </wp:inline>
        </w:drawing>
      </w:r>
    </w:p>
    <w:p w14:paraId="64BA6946" w14:textId="33A3DEAD" w:rsidR="008F41B4" w:rsidRDefault="008F41B4" w:rsidP="001879BA">
      <w:pPr>
        <w:pStyle w:val="FigureCaption0"/>
      </w:pPr>
      <w:bookmarkStart w:id="5773" w:name="_Toc315384972"/>
      <w:bookmarkStart w:id="5774" w:name="_Toc74053254"/>
      <w:bookmarkStart w:id="5775" w:name="_Toc90644635"/>
      <w:bookmarkStart w:id="5776" w:name="_Toc230164404"/>
      <w:r w:rsidRPr="005152B9">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22</w:t>
      </w:r>
      <w:r w:rsidR="00764635">
        <w:rPr>
          <w:noProof/>
        </w:rPr>
        <w:fldChar w:fldCharType="end"/>
      </w:r>
      <w:r>
        <w:rPr>
          <w:noProof/>
        </w:rPr>
        <w:t>: Petitioners S</w:t>
      </w:r>
      <w:r w:rsidRPr="005152B9">
        <w:rPr>
          <w:noProof/>
        </w:rPr>
        <w:t>creen</w:t>
      </w:r>
      <w:bookmarkEnd w:id="5772"/>
      <w:bookmarkEnd w:id="5773"/>
      <w:bookmarkEnd w:id="5774"/>
      <w:bookmarkEnd w:id="5775"/>
      <w:bookmarkEnd w:id="5776"/>
    </w:p>
    <w:p w14:paraId="5E659239" w14:textId="77777777" w:rsidR="008F41B4" w:rsidRDefault="008F41B4" w:rsidP="00C90037">
      <w:pPr>
        <w:pStyle w:val="Heading3"/>
        <w:ind w:left="1080" w:hanging="1080"/>
        <w:jc w:val="both"/>
      </w:pPr>
      <w:bookmarkStart w:id="5777" w:name="_Toc314055211"/>
      <w:bookmarkStart w:id="5778" w:name="_Toc315383806"/>
      <w:bookmarkStart w:id="5779" w:name="_Toc315634134"/>
      <w:bookmarkStart w:id="5780" w:name="_Toc11335085"/>
      <w:bookmarkStart w:id="5781" w:name="_Toc74052323"/>
      <w:bookmarkStart w:id="5782" w:name="_Toc90643707"/>
      <w:bookmarkStart w:id="5783" w:name="_Toc230163672"/>
      <w:r>
        <w:t>Filtering Petitioners</w:t>
      </w:r>
      <w:bookmarkEnd w:id="5777"/>
      <w:bookmarkEnd w:id="5778"/>
      <w:bookmarkEnd w:id="5779"/>
      <w:bookmarkEnd w:id="5780"/>
      <w:bookmarkEnd w:id="5781"/>
      <w:bookmarkEnd w:id="5782"/>
      <w:bookmarkEnd w:id="5783"/>
    </w:p>
    <w:p w14:paraId="79A76ED8" w14:textId="352FDAEC" w:rsidR="008F41B4" w:rsidRDefault="008F41B4" w:rsidP="001879BA">
      <w:pPr>
        <w:pStyle w:val="BodyText"/>
      </w:pPr>
      <w:r>
        <w:t>Petitioners can be filtered by one or more of three criteria</w:t>
      </w:r>
      <w:r w:rsidR="00737EDB">
        <w:t>:</w:t>
      </w:r>
    </w:p>
    <w:p w14:paraId="27544204" w14:textId="77777777" w:rsidR="008F41B4" w:rsidRPr="00AF3AFF" w:rsidRDefault="008F41B4" w:rsidP="00AF3AFF">
      <w:pPr>
        <w:pStyle w:val="UnorderedList"/>
      </w:pPr>
      <w:r w:rsidRPr="00AF3AFF">
        <w:t xml:space="preserve">Name </w:t>
      </w:r>
    </w:p>
    <w:p w14:paraId="66755C5B" w14:textId="77777777" w:rsidR="008F41B4" w:rsidRPr="00AF3AFF" w:rsidRDefault="008F41B4" w:rsidP="00AF3AFF">
      <w:pPr>
        <w:pStyle w:val="UnorderedList"/>
      </w:pPr>
      <w:r w:rsidRPr="00AF3AFF">
        <w:t xml:space="preserve">State </w:t>
      </w:r>
    </w:p>
    <w:p w14:paraId="3F650525" w14:textId="77777777" w:rsidR="008F41B4" w:rsidRPr="00AF3AFF" w:rsidRDefault="008F41B4" w:rsidP="00AF3AFF">
      <w:pPr>
        <w:pStyle w:val="UnorderedList"/>
      </w:pPr>
      <w:r w:rsidRPr="00AF3AFF">
        <w:t>Status</w:t>
      </w:r>
    </w:p>
    <w:p w14:paraId="434D283D" w14:textId="77777777" w:rsidR="008F41B4" w:rsidRDefault="008F41B4" w:rsidP="00D832A4">
      <w:pPr>
        <w:pStyle w:val="Heading3"/>
        <w:ind w:left="1080" w:hanging="1080"/>
        <w:jc w:val="both"/>
      </w:pPr>
      <w:bookmarkStart w:id="5784" w:name="_Toc314055212"/>
      <w:bookmarkStart w:id="5785" w:name="_Toc315383807"/>
      <w:bookmarkStart w:id="5786" w:name="_Toc315634135"/>
      <w:bookmarkStart w:id="5787" w:name="_Toc11335086"/>
      <w:bookmarkStart w:id="5788" w:name="_Toc74052324"/>
      <w:bookmarkStart w:id="5789" w:name="_Toc90643708"/>
      <w:bookmarkStart w:id="5790" w:name="_Toc230163673"/>
      <w:r>
        <w:t>Sorting Petitioners</w:t>
      </w:r>
      <w:bookmarkEnd w:id="5784"/>
      <w:bookmarkEnd w:id="5785"/>
      <w:bookmarkEnd w:id="5786"/>
      <w:bookmarkEnd w:id="5787"/>
      <w:bookmarkEnd w:id="5788"/>
      <w:bookmarkEnd w:id="5789"/>
      <w:bookmarkEnd w:id="5790"/>
    </w:p>
    <w:p w14:paraId="020D948A" w14:textId="77777777" w:rsidR="008F41B4" w:rsidRDefault="008F41B4" w:rsidP="001879BA">
      <w:pPr>
        <w:pStyle w:val="BodyText"/>
      </w:pPr>
      <w:r>
        <w:t>Petitioners can be sorted by:</w:t>
      </w:r>
    </w:p>
    <w:p w14:paraId="5E082695" w14:textId="77777777" w:rsidR="008F41B4" w:rsidRPr="00AF3AFF" w:rsidRDefault="008F41B4" w:rsidP="00AF3AFF">
      <w:pPr>
        <w:pStyle w:val="UnorderedList"/>
      </w:pPr>
      <w:r w:rsidRPr="00AF3AFF">
        <w:t xml:space="preserve">Status </w:t>
      </w:r>
    </w:p>
    <w:p w14:paraId="79BD01A9" w14:textId="77777777" w:rsidR="008F41B4" w:rsidRPr="00AF3AFF" w:rsidRDefault="008F41B4" w:rsidP="00AF3AFF">
      <w:pPr>
        <w:pStyle w:val="UnorderedList"/>
      </w:pPr>
      <w:r w:rsidRPr="00AF3AFF">
        <w:t xml:space="preserve">Petitioner  </w:t>
      </w:r>
    </w:p>
    <w:p w14:paraId="62F5B7F0" w14:textId="77777777" w:rsidR="008F41B4" w:rsidRPr="00AF3AFF" w:rsidRDefault="008F41B4" w:rsidP="00AF3AFF">
      <w:pPr>
        <w:pStyle w:val="UnorderedList"/>
      </w:pPr>
      <w:r w:rsidRPr="00AF3AFF">
        <w:t xml:space="preserve">Address1  </w:t>
      </w:r>
    </w:p>
    <w:p w14:paraId="079E62A9" w14:textId="77777777" w:rsidR="008F41B4" w:rsidRPr="00AF3AFF" w:rsidRDefault="008F41B4" w:rsidP="00AF3AFF">
      <w:pPr>
        <w:pStyle w:val="UnorderedList"/>
      </w:pPr>
      <w:r w:rsidRPr="00AF3AFF">
        <w:t xml:space="preserve">Address2  </w:t>
      </w:r>
    </w:p>
    <w:p w14:paraId="623B9328" w14:textId="77777777" w:rsidR="008F41B4" w:rsidRPr="00AF3AFF" w:rsidRDefault="008F41B4" w:rsidP="00AF3AFF">
      <w:pPr>
        <w:pStyle w:val="UnorderedList"/>
      </w:pPr>
      <w:r w:rsidRPr="00AF3AFF">
        <w:t>City</w:t>
      </w:r>
    </w:p>
    <w:p w14:paraId="2289545A" w14:textId="77777777" w:rsidR="008F41B4" w:rsidRPr="00AF3AFF" w:rsidRDefault="008F41B4" w:rsidP="00AF3AFF">
      <w:pPr>
        <w:pStyle w:val="UnorderedList"/>
      </w:pPr>
      <w:r w:rsidRPr="00AF3AFF">
        <w:t>State</w:t>
      </w:r>
    </w:p>
    <w:p w14:paraId="0975CCFA" w14:textId="77777777" w:rsidR="008F41B4" w:rsidRPr="00AF3AFF" w:rsidRDefault="008F41B4" w:rsidP="00AF3AFF">
      <w:pPr>
        <w:pStyle w:val="UnorderedList"/>
      </w:pPr>
      <w:r w:rsidRPr="00AF3AFF">
        <w:t xml:space="preserve">Zip   </w:t>
      </w:r>
    </w:p>
    <w:p w14:paraId="074542DA" w14:textId="77777777" w:rsidR="008F41B4" w:rsidRPr="00AF3AFF" w:rsidRDefault="008F41B4" w:rsidP="00AF3AFF">
      <w:pPr>
        <w:pStyle w:val="UnorderedList"/>
      </w:pPr>
      <w:r w:rsidRPr="00AF3AFF">
        <w:t>Phone #</w:t>
      </w:r>
    </w:p>
    <w:p w14:paraId="0722693C" w14:textId="77777777" w:rsidR="008F41B4" w:rsidRPr="00AF3AFF" w:rsidRDefault="008F41B4" w:rsidP="00AF3AFF">
      <w:pPr>
        <w:pStyle w:val="UnorderedList"/>
      </w:pPr>
      <w:r w:rsidRPr="00AF3AFF">
        <w:t xml:space="preserve">Fax #   </w:t>
      </w:r>
    </w:p>
    <w:p w14:paraId="4E2BD393" w14:textId="77777777" w:rsidR="008F41B4" w:rsidRPr="00AF3AFF" w:rsidRDefault="008F41B4" w:rsidP="00AF3AFF">
      <w:pPr>
        <w:pStyle w:val="UnorderedList"/>
      </w:pPr>
      <w:r w:rsidRPr="00AF3AFF">
        <w:t>Create Date</w:t>
      </w:r>
    </w:p>
    <w:p w14:paraId="026091C3" w14:textId="77777777" w:rsidR="008F41B4" w:rsidRPr="00AF3AFF" w:rsidRDefault="008F41B4" w:rsidP="00AF3AFF">
      <w:pPr>
        <w:pStyle w:val="UnorderedList"/>
      </w:pPr>
      <w:r w:rsidRPr="00AF3AFF">
        <w:t xml:space="preserve">Created By  </w:t>
      </w:r>
    </w:p>
    <w:p w14:paraId="4DC493C5" w14:textId="77777777" w:rsidR="008F41B4" w:rsidRPr="00AF3AFF" w:rsidRDefault="008F41B4" w:rsidP="00AF3AFF">
      <w:pPr>
        <w:pStyle w:val="UnorderedList"/>
      </w:pPr>
      <w:r w:rsidRPr="00AF3AFF">
        <w:t>Change Date</w:t>
      </w:r>
    </w:p>
    <w:p w14:paraId="0965D3AC" w14:textId="77777777" w:rsidR="008F41B4" w:rsidRPr="00AF3AFF" w:rsidRDefault="008F41B4" w:rsidP="00AF3AFF">
      <w:pPr>
        <w:pStyle w:val="UnorderedList"/>
      </w:pPr>
      <w:r w:rsidRPr="00AF3AFF">
        <w:t xml:space="preserve">Changed By  </w:t>
      </w:r>
    </w:p>
    <w:p w14:paraId="22763591" w14:textId="6C928FAA" w:rsidR="00B13679" w:rsidRPr="00AF3AFF" w:rsidRDefault="008F41B4" w:rsidP="00AF3AFF">
      <w:pPr>
        <w:pStyle w:val="UnorderedList"/>
      </w:pPr>
      <w:r w:rsidRPr="00AF3AFF">
        <w:t xml:space="preserve">User Information  </w:t>
      </w:r>
    </w:p>
    <w:p w14:paraId="4D9E62EB" w14:textId="77777777" w:rsidR="00B13679" w:rsidRDefault="00B13679" w:rsidP="00F874DE">
      <w:pPr>
        <w:jc w:val="both"/>
        <w:rPr>
          <w:rFonts w:ascii="Cambria" w:eastAsia="Times New Roman" w:hAnsi="Cambria"/>
          <w:lang w:bidi="en-US"/>
        </w:rPr>
      </w:pPr>
      <w:r>
        <w:br w:type="page"/>
      </w:r>
    </w:p>
    <w:p w14:paraId="2BF1CB7A" w14:textId="77777777" w:rsidR="008F41B4" w:rsidRDefault="008F41B4" w:rsidP="00D832A4">
      <w:pPr>
        <w:pStyle w:val="Heading3"/>
        <w:ind w:left="1080" w:hanging="1080"/>
        <w:jc w:val="both"/>
      </w:pPr>
      <w:bookmarkStart w:id="5791" w:name="_Toc314055213"/>
      <w:bookmarkStart w:id="5792" w:name="_Toc315383808"/>
      <w:bookmarkStart w:id="5793" w:name="_Toc315634136"/>
      <w:bookmarkStart w:id="5794" w:name="_Toc11335087"/>
      <w:bookmarkStart w:id="5795" w:name="_Toc74052325"/>
      <w:bookmarkStart w:id="5796" w:name="_Toc90643709"/>
      <w:bookmarkStart w:id="5797" w:name="_Toc230163674"/>
      <w:r>
        <w:t>Creating a Petitioner</w:t>
      </w:r>
      <w:bookmarkEnd w:id="5791"/>
      <w:bookmarkEnd w:id="5792"/>
      <w:bookmarkEnd w:id="5793"/>
      <w:bookmarkEnd w:id="5794"/>
      <w:bookmarkEnd w:id="5795"/>
      <w:bookmarkEnd w:id="5796"/>
      <w:bookmarkEnd w:id="5797"/>
    </w:p>
    <w:p w14:paraId="7617CBF4" w14:textId="77777777" w:rsidR="008F41B4" w:rsidRDefault="008F41B4" w:rsidP="001879BA">
      <w:pPr>
        <w:pStyle w:val="BodyText"/>
      </w:pPr>
      <w:r>
        <w:t>To create a petitioner:</w:t>
      </w:r>
      <w:r w:rsidRPr="004F1484">
        <w:t xml:space="preserve"> </w:t>
      </w:r>
    </w:p>
    <w:p w14:paraId="09F8382B" w14:textId="1C9016FA" w:rsidR="008F41B4" w:rsidRPr="00947D2C" w:rsidRDefault="008F41B4" w:rsidP="006C3C3F">
      <w:pPr>
        <w:pStyle w:val="OrderedList"/>
        <w:numPr>
          <w:ilvl w:val="0"/>
          <w:numId w:val="368"/>
        </w:numPr>
        <w:jc w:val="both"/>
      </w:pPr>
      <w:r>
        <w:t xml:space="preserve">Click </w:t>
      </w:r>
      <w:r w:rsidRPr="00543233">
        <w:rPr>
          <w:b/>
        </w:rPr>
        <w:t xml:space="preserve">New. </w:t>
      </w:r>
      <w:r w:rsidRPr="001F33AC">
        <w:t>The</w:t>
      </w:r>
      <w:r w:rsidRPr="00543233">
        <w:rPr>
          <w:b/>
        </w:rPr>
        <w:t xml:space="preserve"> Petitioner </w:t>
      </w:r>
      <w:r w:rsidRPr="001F33AC">
        <w:t>screen will d</w:t>
      </w:r>
      <w:r w:rsidR="00FE0097">
        <w:t>isplay so the user can add a new petitioner</w:t>
      </w:r>
      <w:r>
        <w:t>.</w:t>
      </w:r>
    </w:p>
    <w:p w14:paraId="128F8C16" w14:textId="106B63D9" w:rsidR="008F41B4" w:rsidRPr="00947D2C" w:rsidRDefault="006A48DF" w:rsidP="004235C3">
      <w:pPr>
        <w:pStyle w:val="BodyText"/>
        <w:jc w:val="center"/>
        <w:rPr>
          <w:color w:val="FF0000"/>
        </w:rPr>
      </w:pPr>
      <w:r>
        <w:rPr>
          <w:noProof/>
        </w:rPr>
        <w:drawing>
          <wp:inline distT="0" distB="0" distL="0" distR="0" wp14:anchorId="37EBFD75" wp14:editId="217423AD">
            <wp:extent cx="3558209" cy="2167238"/>
            <wp:effectExtent l="0" t="0" r="4445" b="5080"/>
            <wp:docPr id="3118" name="Picture 3118"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8" name="Picture 3118" descr="Graphical user interface, text, application, email&#10;&#10;Description automatically generated"/>
                    <pic:cNvPicPr/>
                  </pic:nvPicPr>
                  <pic:blipFill>
                    <a:blip r:embed="rId576"/>
                    <a:stretch>
                      <a:fillRect/>
                    </a:stretch>
                  </pic:blipFill>
                  <pic:spPr>
                    <a:xfrm>
                      <a:off x="0" y="0"/>
                      <a:ext cx="3571544" cy="2175360"/>
                    </a:xfrm>
                    <a:prstGeom prst="rect">
                      <a:avLst/>
                    </a:prstGeom>
                  </pic:spPr>
                </pic:pic>
              </a:graphicData>
            </a:graphic>
          </wp:inline>
        </w:drawing>
      </w:r>
    </w:p>
    <w:p w14:paraId="27FDDFE4" w14:textId="62E14BE5" w:rsidR="008F41B4" w:rsidRDefault="008F41B4" w:rsidP="001879BA">
      <w:pPr>
        <w:pStyle w:val="FigureCaption0"/>
      </w:pPr>
      <w:bookmarkStart w:id="5798" w:name="_Toc315384973"/>
      <w:bookmarkStart w:id="5799" w:name="_Toc74053255"/>
      <w:bookmarkStart w:id="5800" w:name="_Toc90644636"/>
      <w:bookmarkStart w:id="5801" w:name="_Toc230164405"/>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23</w:t>
      </w:r>
      <w:r w:rsidR="00764635">
        <w:rPr>
          <w:noProof/>
        </w:rPr>
        <w:fldChar w:fldCharType="end"/>
      </w:r>
      <w:r>
        <w:rPr>
          <w:noProof/>
        </w:rPr>
        <w:t>: Creating a Petitioner</w:t>
      </w:r>
      <w:bookmarkEnd w:id="5798"/>
      <w:bookmarkEnd w:id="5799"/>
      <w:bookmarkEnd w:id="5800"/>
      <w:bookmarkEnd w:id="5801"/>
    </w:p>
    <w:p w14:paraId="5182F4A2" w14:textId="77777777" w:rsidR="008F41B4" w:rsidRDefault="008F41B4" w:rsidP="006C3C3F">
      <w:pPr>
        <w:pStyle w:val="OrderedList"/>
        <w:numPr>
          <w:ilvl w:val="0"/>
          <w:numId w:val="368"/>
        </w:numPr>
        <w:jc w:val="both"/>
      </w:pPr>
      <w:r>
        <w:t>Enter the following information:</w:t>
      </w:r>
    </w:p>
    <w:p w14:paraId="27EFDDA5" w14:textId="77777777" w:rsidR="008F41B4" w:rsidRDefault="008F41B4" w:rsidP="00F874DE">
      <w:pPr>
        <w:pStyle w:val="UnorderedListIndent"/>
        <w:jc w:val="both"/>
      </w:pPr>
      <w:r>
        <w:t>Status</w:t>
      </w:r>
    </w:p>
    <w:p w14:paraId="3816C0E8" w14:textId="77777777" w:rsidR="008F41B4" w:rsidRDefault="008F41B4" w:rsidP="00F874DE">
      <w:pPr>
        <w:pStyle w:val="UnorderedListIndent"/>
        <w:jc w:val="both"/>
      </w:pPr>
      <w:r>
        <w:t xml:space="preserve">Petitioner (required)  </w:t>
      </w:r>
    </w:p>
    <w:p w14:paraId="5BF36670" w14:textId="77777777" w:rsidR="008F41B4" w:rsidRDefault="008F41B4" w:rsidP="00F874DE">
      <w:pPr>
        <w:pStyle w:val="UnorderedListIndent"/>
        <w:jc w:val="both"/>
      </w:pPr>
      <w:r>
        <w:t>Address1(required)</w:t>
      </w:r>
      <w:r w:rsidRPr="004F1484">
        <w:rPr>
          <w:lang w:bidi="ar-SA"/>
        </w:rPr>
        <w:t xml:space="preserve"> </w:t>
      </w:r>
    </w:p>
    <w:p w14:paraId="23ADAE95" w14:textId="77777777" w:rsidR="008F41B4" w:rsidRDefault="008F41B4" w:rsidP="00F874DE">
      <w:pPr>
        <w:pStyle w:val="UnorderedListIndent"/>
        <w:jc w:val="both"/>
      </w:pPr>
      <w:r>
        <w:t xml:space="preserve">Address2  </w:t>
      </w:r>
    </w:p>
    <w:p w14:paraId="590F4013" w14:textId="3A69BE7B" w:rsidR="008F41B4" w:rsidRDefault="008F41B4" w:rsidP="00F874DE">
      <w:pPr>
        <w:pStyle w:val="UnorderedListIndent"/>
        <w:jc w:val="both"/>
      </w:pPr>
      <w:r>
        <w:t>Cit</w:t>
      </w:r>
      <w:r w:rsidR="006845B8">
        <w:t>y</w:t>
      </w:r>
    </w:p>
    <w:p w14:paraId="391A10B7" w14:textId="77777777" w:rsidR="008F41B4" w:rsidRDefault="008F41B4" w:rsidP="00F874DE">
      <w:pPr>
        <w:pStyle w:val="UnorderedListIndent"/>
        <w:jc w:val="both"/>
      </w:pPr>
      <w:r>
        <w:t>State</w:t>
      </w:r>
    </w:p>
    <w:p w14:paraId="380000F7" w14:textId="44ABFE1B" w:rsidR="008F41B4" w:rsidRDefault="006845B8" w:rsidP="00F874DE">
      <w:pPr>
        <w:pStyle w:val="UnorderedListIndent"/>
        <w:jc w:val="both"/>
      </w:pPr>
      <w:r>
        <w:t>Zip</w:t>
      </w:r>
    </w:p>
    <w:p w14:paraId="7331DE51" w14:textId="4DF968A9" w:rsidR="008F41B4" w:rsidRDefault="006845B8" w:rsidP="00F874DE">
      <w:pPr>
        <w:pStyle w:val="UnorderedListIndent"/>
        <w:jc w:val="both"/>
      </w:pPr>
      <w:r>
        <w:t>Phone #</w:t>
      </w:r>
    </w:p>
    <w:p w14:paraId="5B2ABA6B" w14:textId="591C7962" w:rsidR="008F41B4" w:rsidRDefault="006845B8" w:rsidP="00F874DE">
      <w:pPr>
        <w:pStyle w:val="UnorderedListIndent"/>
        <w:jc w:val="both"/>
      </w:pPr>
      <w:r>
        <w:t>Fax #</w:t>
      </w:r>
      <w:r w:rsidR="008F41B4">
        <w:t xml:space="preserve">   </w:t>
      </w:r>
    </w:p>
    <w:p w14:paraId="113E716B" w14:textId="77777777" w:rsidR="008F41B4" w:rsidRPr="00410E0C" w:rsidRDefault="008F41B4" w:rsidP="00322755">
      <w:pPr>
        <w:pStyle w:val="OrderedList"/>
        <w:numPr>
          <w:ilvl w:val="0"/>
          <w:numId w:val="23"/>
        </w:numPr>
        <w:spacing w:before="0"/>
        <w:ind w:left="1440" w:hanging="720"/>
        <w:jc w:val="both"/>
      </w:pPr>
      <w:r>
        <w:t xml:space="preserve">Click </w:t>
      </w:r>
      <w:r w:rsidRPr="00217660">
        <w:rPr>
          <w:b/>
        </w:rPr>
        <w:t>OK</w:t>
      </w:r>
      <w:r>
        <w:t>.</w:t>
      </w:r>
    </w:p>
    <w:p w14:paraId="2391C17B" w14:textId="77777777" w:rsidR="008F41B4" w:rsidRDefault="008F41B4" w:rsidP="006E05F7">
      <w:pPr>
        <w:pStyle w:val="Heading3"/>
        <w:ind w:left="1080" w:hanging="1080"/>
        <w:jc w:val="both"/>
      </w:pPr>
      <w:bookmarkStart w:id="5802" w:name="_Toc314055214"/>
      <w:bookmarkStart w:id="5803" w:name="_Toc315383809"/>
      <w:bookmarkStart w:id="5804" w:name="_Toc315634137"/>
      <w:bookmarkStart w:id="5805" w:name="_Toc11335088"/>
      <w:bookmarkStart w:id="5806" w:name="_Toc74052326"/>
      <w:bookmarkStart w:id="5807" w:name="_Toc90643710"/>
      <w:bookmarkStart w:id="5808" w:name="_Toc230163675"/>
      <w:r>
        <w:t>Editing a Petitioner</w:t>
      </w:r>
      <w:bookmarkEnd w:id="5802"/>
      <w:bookmarkEnd w:id="5803"/>
      <w:bookmarkEnd w:id="5804"/>
      <w:bookmarkEnd w:id="5805"/>
      <w:bookmarkEnd w:id="5806"/>
      <w:bookmarkEnd w:id="5807"/>
      <w:bookmarkEnd w:id="5808"/>
    </w:p>
    <w:p w14:paraId="29B85A96" w14:textId="77777777" w:rsidR="008F41B4" w:rsidRDefault="008F41B4" w:rsidP="001879BA">
      <w:pPr>
        <w:pStyle w:val="BodyText"/>
      </w:pPr>
      <w:r>
        <w:t>All fields except audit information and Petitioner Skey can be edited.</w:t>
      </w:r>
    </w:p>
    <w:p w14:paraId="2077EA3C" w14:textId="77777777" w:rsidR="008F41B4" w:rsidRDefault="008F41B4" w:rsidP="006C3C3F">
      <w:pPr>
        <w:pStyle w:val="OrderedList"/>
        <w:numPr>
          <w:ilvl w:val="0"/>
          <w:numId w:val="369"/>
        </w:numPr>
        <w:jc w:val="both"/>
      </w:pPr>
      <w:r w:rsidRPr="00EC73A7">
        <w:t xml:space="preserve">Click on a record in the table and the </w:t>
      </w:r>
      <w:r w:rsidRPr="00B13679">
        <w:rPr>
          <w:b/>
        </w:rPr>
        <w:t>Petitioner</w:t>
      </w:r>
      <w:r w:rsidRPr="00EC73A7">
        <w:t xml:space="preserve"> screen will be displayed.</w:t>
      </w:r>
    </w:p>
    <w:p w14:paraId="3361CD0D" w14:textId="242FA1A3" w:rsidR="008F41B4" w:rsidRDefault="006A48DF" w:rsidP="004235C3">
      <w:pPr>
        <w:pStyle w:val="BodyText"/>
        <w:jc w:val="center"/>
      </w:pPr>
      <w:r>
        <w:rPr>
          <w:noProof/>
        </w:rPr>
        <w:drawing>
          <wp:inline distT="0" distB="0" distL="0" distR="0" wp14:anchorId="65229461" wp14:editId="44801340">
            <wp:extent cx="3430988" cy="2176991"/>
            <wp:effectExtent l="0" t="0" r="0" b="0"/>
            <wp:docPr id="3119" name="Picture 3119"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9" name="Picture 3119" descr="Graphical user interface, text, application, email&#10;&#10;Description automatically generated"/>
                    <pic:cNvPicPr/>
                  </pic:nvPicPr>
                  <pic:blipFill>
                    <a:blip r:embed="rId577"/>
                    <a:stretch>
                      <a:fillRect/>
                    </a:stretch>
                  </pic:blipFill>
                  <pic:spPr>
                    <a:xfrm>
                      <a:off x="0" y="0"/>
                      <a:ext cx="3436620" cy="2180564"/>
                    </a:xfrm>
                    <a:prstGeom prst="rect">
                      <a:avLst/>
                    </a:prstGeom>
                  </pic:spPr>
                </pic:pic>
              </a:graphicData>
            </a:graphic>
          </wp:inline>
        </w:drawing>
      </w:r>
    </w:p>
    <w:p w14:paraId="4A04299D" w14:textId="1E5FBA6C" w:rsidR="008F41B4" w:rsidRPr="00EC73A7" w:rsidRDefault="008F41B4" w:rsidP="001879BA">
      <w:pPr>
        <w:pStyle w:val="FigureCaption0"/>
      </w:pPr>
      <w:bookmarkStart w:id="5809" w:name="_Toc315384974"/>
      <w:bookmarkStart w:id="5810" w:name="_Toc74053256"/>
      <w:bookmarkStart w:id="5811" w:name="_Toc90644637"/>
      <w:bookmarkStart w:id="5812" w:name="_Toc230164406"/>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24</w:t>
      </w:r>
      <w:r w:rsidR="00764635">
        <w:rPr>
          <w:noProof/>
        </w:rPr>
        <w:fldChar w:fldCharType="end"/>
      </w:r>
      <w:r>
        <w:rPr>
          <w:noProof/>
        </w:rPr>
        <w:t xml:space="preserve">: </w:t>
      </w:r>
      <w:r w:rsidR="00DC6BA3">
        <w:rPr>
          <w:noProof/>
        </w:rPr>
        <w:t xml:space="preserve">Editing </w:t>
      </w:r>
      <w:r>
        <w:rPr>
          <w:noProof/>
        </w:rPr>
        <w:t>a Petitioner</w:t>
      </w:r>
      <w:bookmarkEnd w:id="5809"/>
      <w:bookmarkEnd w:id="5810"/>
      <w:bookmarkEnd w:id="5811"/>
      <w:bookmarkEnd w:id="5812"/>
    </w:p>
    <w:p w14:paraId="1CBD473A" w14:textId="77777777" w:rsidR="008F41B4" w:rsidRPr="00560045" w:rsidRDefault="008F41B4" w:rsidP="006C3C3F">
      <w:pPr>
        <w:pStyle w:val="OrderedList"/>
        <w:numPr>
          <w:ilvl w:val="0"/>
          <w:numId w:val="369"/>
        </w:numPr>
        <w:jc w:val="both"/>
      </w:pPr>
      <w:r>
        <w:t xml:space="preserve">Modify the information you need to edit and click the </w:t>
      </w:r>
      <w:r w:rsidRPr="000A57F0">
        <w:rPr>
          <w:b/>
        </w:rPr>
        <w:t>OK</w:t>
      </w:r>
      <w:r>
        <w:t xml:space="preserve"> button. The </w:t>
      </w:r>
      <w:r>
        <w:rPr>
          <w:b/>
        </w:rPr>
        <w:t>Petitioner</w:t>
      </w:r>
      <w:r w:rsidRPr="000A57F0">
        <w:rPr>
          <w:b/>
        </w:rPr>
        <w:t xml:space="preserve"> </w:t>
      </w:r>
      <w:r>
        <w:t>tab record table with the edited record will be displayed in the table.</w:t>
      </w:r>
    </w:p>
    <w:p w14:paraId="661A3BC7" w14:textId="30716042" w:rsidR="008F41B4" w:rsidRDefault="008F41B4" w:rsidP="000D2CC0">
      <w:pPr>
        <w:pStyle w:val="Heading2"/>
        <w:tabs>
          <w:tab w:val="clear" w:pos="1080"/>
        </w:tabs>
        <w:ind w:hanging="1080"/>
        <w:jc w:val="both"/>
      </w:pPr>
      <w:bookmarkStart w:id="5813" w:name="_Toc314055215"/>
      <w:bookmarkStart w:id="5814" w:name="_Ref314672717"/>
      <w:bookmarkStart w:id="5815" w:name="_Toc315383810"/>
      <w:bookmarkStart w:id="5816" w:name="_Ref315611881"/>
      <w:bookmarkStart w:id="5817" w:name="_Toc315634138"/>
      <w:bookmarkStart w:id="5818" w:name="_Toc11335089"/>
      <w:bookmarkStart w:id="5819" w:name="_Toc74052327"/>
      <w:bookmarkStart w:id="5820" w:name="_Toc90643711"/>
      <w:bookmarkStart w:id="5821" w:name="_Toc230163676"/>
      <w:r>
        <w:t>Tax Authorit</w:t>
      </w:r>
      <w:r w:rsidR="00691832">
        <w:t>y</w:t>
      </w:r>
      <w:bookmarkEnd w:id="5813"/>
      <w:bookmarkEnd w:id="5814"/>
      <w:bookmarkEnd w:id="5815"/>
      <w:r>
        <w:t xml:space="preserve"> Screen</w:t>
      </w:r>
      <w:bookmarkEnd w:id="5816"/>
      <w:bookmarkEnd w:id="5817"/>
      <w:bookmarkEnd w:id="5818"/>
      <w:bookmarkEnd w:id="5819"/>
      <w:bookmarkEnd w:id="5820"/>
      <w:bookmarkEnd w:id="5821"/>
    </w:p>
    <w:p w14:paraId="17743CA1" w14:textId="1F5A7815" w:rsidR="008F41B4" w:rsidRPr="00947D2C" w:rsidRDefault="008F41B4" w:rsidP="00F874DE">
      <w:pPr>
        <w:pStyle w:val="NoteBox"/>
        <w:jc w:val="both"/>
        <w:rPr>
          <w:rFonts w:ascii="Cambria" w:hAnsi="Cambria"/>
          <w:sz w:val="22"/>
          <w:szCs w:val="22"/>
        </w:rPr>
      </w:pPr>
      <w:r w:rsidRPr="00947D2C">
        <w:rPr>
          <w:rFonts w:ascii="Cambria" w:hAnsi="Cambria"/>
          <w:sz w:val="22"/>
          <w:szCs w:val="22"/>
          <w:lang w:bidi="ar-SA"/>
        </w:rPr>
        <w:t>Tax Authorities are entities that are in line to collect taxes related to the property.</w:t>
      </w:r>
      <w:r w:rsidRPr="00947D2C">
        <w:rPr>
          <w:rFonts w:ascii="Cambria" w:hAnsi="Cambria"/>
          <w:sz w:val="22"/>
          <w:szCs w:val="22"/>
        </w:rPr>
        <w:t xml:space="preserve"> This screen enables authorized users to add a tax authority, or to edit or inactivate a tax authority. You cannot delete a tax authority. A tax authority that should no longer be used should be changed to Inactive</w:t>
      </w:r>
      <w:r w:rsidRPr="00947D2C">
        <w:rPr>
          <w:rStyle w:val="CrossRef"/>
          <w:rFonts w:ascii="Cambria" w:hAnsi="Cambria"/>
          <w:sz w:val="22"/>
          <w:szCs w:val="22"/>
        </w:rPr>
        <w:t>.</w:t>
      </w:r>
      <w:r w:rsidR="00E31A88">
        <w:rPr>
          <w:rStyle w:val="CrossRef"/>
          <w:rFonts w:ascii="Cambria" w:hAnsi="Cambria"/>
          <w:sz w:val="22"/>
          <w:szCs w:val="22"/>
        </w:rPr>
        <w:t xml:space="preserve"> </w:t>
      </w:r>
      <w:r w:rsidR="00E31A88" w:rsidRPr="00FB7C3F">
        <w:rPr>
          <w:rFonts w:ascii="Cambria" w:hAnsi="Cambria"/>
          <w:sz w:val="22"/>
          <w:szCs w:val="22"/>
        </w:rPr>
        <w:t>Users can add Tax Authorities with the same name to HERMIT if the State is different.</w:t>
      </w:r>
    </w:p>
    <w:p w14:paraId="61469F37" w14:textId="4C3600A8" w:rsidR="008F41B4" w:rsidRDefault="006A48DF" w:rsidP="004235C3">
      <w:pPr>
        <w:pStyle w:val="BodyText"/>
        <w:jc w:val="center"/>
      </w:pPr>
      <w:bookmarkStart w:id="5822" w:name="_Toc314055575"/>
      <w:r>
        <w:rPr>
          <w:noProof/>
        </w:rPr>
        <w:drawing>
          <wp:inline distT="0" distB="0" distL="0" distR="0" wp14:anchorId="3AB1650D" wp14:editId="5EB43F0F">
            <wp:extent cx="3916017" cy="2257149"/>
            <wp:effectExtent l="0" t="0" r="8890" b="0"/>
            <wp:docPr id="3120" name="Picture 312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0" name="Picture 3120" descr="Table&#10;&#10;Description automatically generated"/>
                    <pic:cNvPicPr/>
                  </pic:nvPicPr>
                  <pic:blipFill>
                    <a:blip r:embed="rId578"/>
                    <a:stretch>
                      <a:fillRect/>
                    </a:stretch>
                  </pic:blipFill>
                  <pic:spPr>
                    <a:xfrm>
                      <a:off x="0" y="0"/>
                      <a:ext cx="3928740" cy="2264482"/>
                    </a:xfrm>
                    <a:prstGeom prst="rect">
                      <a:avLst/>
                    </a:prstGeom>
                  </pic:spPr>
                </pic:pic>
              </a:graphicData>
            </a:graphic>
          </wp:inline>
        </w:drawing>
      </w:r>
    </w:p>
    <w:p w14:paraId="6D56D9B1" w14:textId="080DCEC2" w:rsidR="008F41B4" w:rsidRPr="009A797A" w:rsidRDefault="008F41B4" w:rsidP="001879BA">
      <w:pPr>
        <w:pStyle w:val="FigureCaption0"/>
      </w:pPr>
      <w:bookmarkStart w:id="5823" w:name="_Toc315384975"/>
      <w:bookmarkStart w:id="5824" w:name="_Toc74053257"/>
      <w:bookmarkStart w:id="5825" w:name="_Toc90644638"/>
      <w:bookmarkStart w:id="5826" w:name="_Toc230164407"/>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25</w:t>
      </w:r>
      <w:r w:rsidR="00764635">
        <w:rPr>
          <w:noProof/>
        </w:rPr>
        <w:fldChar w:fldCharType="end"/>
      </w:r>
      <w:r>
        <w:rPr>
          <w:noProof/>
        </w:rPr>
        <w:t xml:space="preserve">: </w:t>
      </w:r>
      <w:bookmarkEnd w:id="5822"/>
      <w:bookmarkEnd w:id="5823"/>
      <w:r w:rsidR="00DC6BA3">
        <w:rPr>
          <w:noProof/>
        </w:rPr>
        <w:t>Tax Authority Screen</w:t>
      </w:r>
      <w:bookmarkEnd w:id="5824"/>
      <w:bookmarkEnd w:id="5825"/>
      <w:bookmarkEnd w:id="5826"/>
    </w:p>
    <w:p w14:paraId="37EA5DE7" w14:textId="77777777" w:rsidR="008F41B4" w:rsidRDefault="008F41B4" w:rsidP="0052740B">
      <w:pPr>
        <w:pStyle w:val="Heading3"/>
        <w:ind w:left="1080" w:hanging="1080"/>
        <w:jc w:val="both"/>
      </w:pPr>
      <w:bookmarkStart w:id="5827" w:name="_Toc314055217"/>
      <w:bookmarkStart w:id="5828" w:name="_Toc315383812"/>
      <w:bookmarkStart w:id="5829" w:name="_Toc315634139"/>
      <w:bookmarkStart w:id="5830" w:name="_Toc11335090"/>
      <w:bookmarkStart w:id="5831" w:name="_Toc74052328"/>
      <w:bookmarkStart w:id="5832" w:name="_Toc90643712"/>
      <w:bookmarkStart w:id="5833" w:name="_Toc230163677"/>
      <w:r>
        <w:t>Filtering Tax Authorities</w:t>
      </w:r>
      <w:bookmarkEnd w:id="5827"/>
      <w:bookmarkEnd w:id="5828"/>
      <w:bookmarkEnd w:id="5829"/>
      <w:bookmarkEnd w:id="5830"/>
      <w:bookmarkEnd w:id="5831"/>
      <w:bookmarkEnd w:id="5832"/>
      <w:bookmarkEnd w:id="5833"/>
    </w:p>
    <w:p w14:paraId="35213179" w14:textId="77777777" w:rsidR="008F41B4" w:rsidRDefault="008F41B4" w:rsidP="001879BA">
      <w:pPr>
        <w:pStyle w:val="BodyText"/>
      </w:pPr>
      <w:r>
        <w:t>Tax Authorities can be filtered by one or more of five criteria:</w:t>
      </w:r>
    </w:p>
    <w:p w14:paraId="5573BE88" w14:textId="00AB9372" w:rsidR="008F41B4" w:rsidRPr="00AF3AFF" w:rsidRDefault="00EA3E5A" w:rsidP="00AF3AFF">
      <w:pPr>
        <w:pStyle w:val="UnorderedList"/>
      </w:pPr>
      <w:r>
        <w:t xml:space="preserve">Tax Authority </w:t>
      </w:r>
      <w:r w:rsidR="008F41B4" w:rsidRPr="00AF3AFF">
        <w:t xml:space="preserve">Type </w:t>
      </w:r>
    </w:p>
    <w:p w14:paraId="54613D7F" w14:textId="3E760087" w:rsidR="008F41B4" w:rsidRPr="00AF3AFF" w:rsidRDefault="00EA3E5A" w:rsidP="00AF3AFF">
      <w:pPr>
        <w:pStyle w:val="UnorderedList"/>
      </w:pPr>
      <w:r>
        <w:t xml:space="preserve">Tax Authority </w:t>
      </w:r>
      <w:r w:rsidR="008F41B4" w:rsidRPr="00AF3AFF">
        <w:t xml:space="preserve">Name </w:t>
      </w:r>
    </w:p>
    <w:p w14:paraId="31812607" w14:textId="4FFF0E5D" w:rsidR="008F41B4" w:rsidRPr="00AF3AFF" w:rsidRDefault="00EA3E5A" w:rsidP="00AF3AFF">
      <w:pPr>
        <w:pStyle w:val="UnorderedList"/>
      </w:pPr>
      <w:r>
        <w:t xml:space="preserve">Tax Authority </w:t>
      </w:r>
      <w:r w:rsidR="008F41B4" w:rsidRPr="00AF3AFF">
        <w:t xml:space="preserve">Code </w:t>
      </w:r>
    </w:p>
    <w:p w14:paraId="429C9BCE" w14:textId="77777777" w:rsidR="008F41B4" w:rsidRPr="00AF3AFF" w:rsidRDefault="008F41B4" w:rsidP="00AF3AFF">
      <w:pPr>
        <w:pStyle w:val="UnorderedList"/>
      </w:pPr>
      <w:r w:rsidRPr="00AF3AFF">
        <w:t xml:space="preserve">State </w:t>
      </w:r>
    </w:p>
    <w:p w14:paraId="0D120FB2" w14:textId="77777777" w:rsidR="008F41B4" w:rsidRPr="00AF3AFF" w:rsidRDefault="008F41B4" w:rsidP="00AF3AFF">
      <w:pPr>
        <w:pStyle w:val="UnorderedList"/>
      </w:pPr>
      <w:r w:rsidRPr="00AF3AFF">
        <w:t xml:space="preserve">Status </w:t>
      </w:r>
    </w:p>
    <w:p w14:paraId="08F0DBAF" w14:textId="77777777" w:rsidR="008F41B4" w:rsidRDefault="008F41B4" w:rsidP="005A16E0">
      <w:pPr>
        <w:pStyle w:val="Heading3"/>
        <w:ind w:left="1080" w:hanging="1080"/>
        <w:jc w:val="both"/>
      </w:pPr>
      <w:bookmarkStart w:id="5834" w:name="_Toc314055218"/>
      <w:bookmarkStart w:id="5835" w:name="_Toc315383813"/>
      <w:bookmarkStart w:id="5836" w:name="_Toc315634140"/>
      <w:bookmarkStart w:id="5837" w:name="_Toc11335091"/>
      <w:bookmarkStart w:id="5838" w:name="_Toc74052329"/>
      <w:bookmarkStart w:id="5839" w:name="_Toc90643713"/>
      <w:bookmarkStart w:id="5840" w:name="_Toc230163678"/>
      <w:r>
        <w:t>Sorting Tax Authorities</w:t>
      </w:r>
      <w:bookmarkEnd w:id="5834"/>
      <w:bookmarkEnd w:id="5835"/>
      <w:bookmarkEnd w:id="5836"/>
      <w:bookmarkEnd w:id="5837"/>
      <w:bookmarkEnd w:id="5838"/>
      <w:bookmarkEnd w:id="5839"/>
      <w:bookmarkEnd w:id="5840"/>
    </w:p>
    <w:p w14:paraId="1B288F02" w14:textId="77777777" w:rsidR="008F41B4" w:rsidRDefault="008F41B4" w:rsidP="001879BA">
      <w:pPr>
        <w:pStyle w:val="BodyText"/>
      </w:pPr>
      <w:r>
        <w:t>Tax authorities can be sorted by:</w:t>
      </w:r>
    </w:p>
    <w:p w14:paraId="7E030FAC" w14:textId="77777777" w:rsidR="008F41B4" w:rsidRDefault="008F41B4" w:rsidP="00AF3AFF">
      <w:pPr>
        <w:pStyle w:val="UnorderedList"/>
      </w:pPr>
      <w:r w:rsidRPr="00AF3AFF">
        <w:t>Tax Authority Skey</w:t>
      </w:r>
    </w:p>
    <w:p w14:paraId="7C36CFD4" w14:textId="716E1179" w:rsidR="00EA3E5A" w:rsidRPr="00AF3AFF" w:rsidRDefault="00EA3E5A" w:rsidP="00AF3AFF">
      <w:pPr>
        <w:pStyle w:val="UnorderedList"/>
      </w:pPr>
      <w:hyperlink r:id="rId579" w:history="1">
        <w:r w:rsidRPr="00FD571C">
          <w:t>Tax Authority Number</w:t>
        </w:r>
      </w:hyperlink>
    </w:p>
    <w:p w14:paraId="567D326B" w14:textId="77777777" w:rsidR="008F41B4" w:rsidRPr="00AF3AFF" w:rsidRDefault="008F41B4" w:rsidP="00AF3AFF">
      <w:pPr>
        <w:pStyle w:val="UnorderedList"/>
      </w:pPr>
      <w:r w:rsidRPr="00AF3AFF">
        <w:t xml:space="preserve">Tax Authority Type </w:t>
      </w:r>
    </w:p>
    <w:p w14:paraId="1C041328" w14:textId="77777777" w:rsidR="008F41B4" w:rsidRPr="00AF3AFF" w:rsidRDefault="008F41B4" w:rsidP="00AF3AFF">
      <w:pPr>
        <w:pStyle w:val="UnorderedList"/>
      </w:pPr>
      <w:r w:rsidRPr="00AF3AFF">
        <w:t xml:space="preserve">Tax Authority Name </w:t>
      </w:r>
    </w:p>
    <w:p w14:paraId="635FA8AA" w14:textId="77777777" w:rsidR="008F41B4" w:rsidRPr="00AF3AFF" w:rsidRDefault="008F41B4" w:rsidP="00AF3AFF">
      <w:pPr>
        <w:pStyle w:val="UnorderedList"/>
      </w:pPr>
      <w:r w:rsidRPr="00AF3AFF">
        <w:t>Tax Authority Code</w:t>
      </w:r>
    </w:p>
    <w:p w14:paraId="67D6785E" w14:textId="77777777" w:rsidR="008F41B4" w:rsidRPr="00AF3AFF" w:rsidRDefault="008F41B4" w:rsidP="00AF3AFF">
      <w:pPr>
        <w:pStyle w:val="UnorderedList"/>
      </w:pPr>
      <w:r w:rsidRPr="00AF3AFF">
        <w:t xml:space="preserve">Address1 </w:t>
      </w:r>
    </w:p>
    <w:p w14:paraId="29D49C98" w14:textId="77777777" w:rsidR="008F41B4" w:rsidRPr="00AF3AFF" w:rsidRDefault="008F41B4" w:rsidP="00AF3AFF">
      <w:pPr>
        <w:pStyle w:val="UnorderedList"/>
      </w:pPr>
      <w:r w:rsidRPr="00AF3AFF">
        <w:t>Address2</w:t>
      </w:r>
    </w:p>
    <w:p w14:paraId="5C884304" w14:textId="77777777" w:rsidR="008F41B4" w:rsidRPr="00AF3AFF" w:rsidRDefault="008F41B4" w:rsidP="00AF3AFF">
      <w:pPr>
        <w:pStyle w:val="UnorderedList"/>
      </w:pPr>
      <w:r w:rsidRPr="00AF3AFF">
        <w:t xml:space="preserve">City </w:t>
      </w:r>
    </w:p>
    <w:p w14:paraId="727FDB73" w14:textId="77777777" w:rsidR="008F41B4" w:rsidRPr="00AF3AFF" w:rsidRDefault="008F41B4" w:rsidP="00AF3AFF">
      <w:pPr>
        <w:pStyle w:val="UnorderedList"/>
      </w:pPr>
      <w:r w:rsidRPr="00AF3AFF">
        <w:t>State</w:t>
      </w:r>
    </w:p>
    <w:p w14:paraId="2E12B34E" w14:textId="77777777" w:rsidR="008F41B4" w:rsidRPr="00AF3AFF" w:rsidRDefault="008F41B4" w:rsidP="00AF3AFF">
      <w:pPr>
        <w:pStyle w:val="UnorderedList"/>
      </w:pPr>
      <w:r w:rsidRPr="00AF3AFF">
        <w:t xml:space="preserve">Zip </w:t>
      </w:r>
    </w:p>
    <w:p w14:paraId="1E7579CD" w14:textId="77777777" w:rsidR="008F41B4" w:rsidRPr="00AF3AFF" w:rsidRDefault="008F41B4" w:rsidP="00AF3AFF">
      <w:pPr>
        <w:pStyle w:val="UnorderedList"/>
      </w:pPr>
      <w:r w:rsidRPr="00AF3AFF">
        <w:t xml:space="preserve">Phone # </w:t>
      </w:r>
    </w:p>
    <w:p w14:paraId="1BCE655F" w14:textId="77777777" w:rsidR="008F41B4" w:rsidRPr="00AF3AFF" w:rsidRDefault="008F41B4" w:rsidP="00AF3AFF">
      <w:pPr>
        <w:pStyle w:val="UnorderedList"/>
      </w:pPr>
      <w:r w:rsidRPr="00AF3AFF">
        <w:t xml:space="preserve">Fax # </w:t>
      </w:r>
    </w:p>
    <w:p w14:paraId="5813B451" w14:textId="77777777" w:rsidR="008F41B4" w:rsidRPr="00AF3AFF" w:rsidRDefault="008F41B4" w:rsidP="00AF3AFF">
      <w:pPr>
        <w:pStyle w:val="UnorderedList"/>
      </w:pPr>
      <w:r w:rsidRPr="00AF3AFF">
        <w:t>Status</w:t>
      </w:r>
    </w:p>
    <w:p w14:paraId="06F97A38" w14:textId="77777777" w:rsidR="008F41B4" w:rsidRPr="00AF3AFF" w:rsidRDefault="008F41B4" w:rsidP="00AF3AFF">
      <w:pPr>
        <w:pStyle w:val="UnorderedList"/>
      </w:pPr>
      <w:r w:rsidRPr="00AF3AFF">
        <w:t xml:space="preserve">Created By </w:t>
      </w:r>
    </w:p>
    <w:p w14:paraId="2BD27450" w14:textId="77777777" w:rsidR="008F41B4" w:rsidRPr="00AF3AFF" w:rsidRDefault="008F41B4" w:rsidP="00AF3AFF">
      <w:pPr>
        <w:pStyle w:val="UnorderedList"/>
      </w:pPr>
      <w:r w:rsidRPr="00AF3AFF">
        <w:t>Create Date</w:t>
      </w:r>
    </w:p>
    <w:p w14:paraId="43C4DCDB" w14:textId="77777777" w:rsidR="008F41B4" w:rsidRPr="00AF3AFF" w:rsidRDefault="008F41B4" w:rsidP="00AF3AFF">
      <w:pPr>
        <w:pStyle w:val="UnorderedList"/>
      </w:pPr>
      <w:r w:rsidRPr="00AF3AFF">
        <w:t xml:space="preserve">Maint By </w:t>
      </w:r>
    </w:p>
    <w:p w14:paraId="72599572" w14:textId="77777777" w:rsidR="008F41B4" w:rsidRDefault="008F41B4" w:rsidP="00AF3AFF">
      <w:pPr>
        <w:pStyle w:val="UnorderedList"/>
      </w:pPr>
      <w:r w:rsidRPr="00AF3AFF">
        <w:t>Maint Date</w:t>
      </w:r>
    </w:p>
    <w:p w14:paraId="341509AE" w14:textId="1597875F" w:rsidR="00EA3E5A" w:rsidRDefault="00EA3E5A" w:rsidP="00AF3AFF">
      <w:pPr>
        <w:pStyle w:val="UnorderedList"/>
      </w:pPr>
      <w:hyperlink r:id="rId580" w:history="1">
        <w:r w:rsidRPr="00FD571C">
          <w:t>AuthPayee</w:t>
        </w:r>
      </w:hyperlink>
    </w:p>
    <w:p w14:paraId="694ED6BE" w14:textId="000822DA" w:rsidR="00EA3E5A" w:rsidRDefault="00EA3E5A" w:rsidP="00AF3AFF">
      <w:pPr>
        <w:pStyle w:val="UnorderedList"/>
      </w:pPr>
      <w:hyperlink r:id="rId581" w:history="1">
        <w:r w:rsidRPr="00FD571C">
          <w:t>County</w:t>
        </w:r>
      </w:hyperlink>
    </w:p>
    <w:p w14:paraId="256FFCFF" w14:textId="4EE1BB45" w:rsidR="00EA3E5A" w:rsidRPr="00AF3AFF" w:rsidRDefault="00EA3E5A" w:rsidP="00AF3AFF">
      <w:pPr>
        <w:pStyle w:val="UnorderedList"/>
      </w:pPr>
      <w:r>
        <w:t>Tax ID</w:t>
      </w:r>
    </w:p>
    <w:p w14:paraId="71C73916" w14:textId="77777777" w:rsidR="008F41B4" w:rsidRDefault="008F41B4" w:rsidP="00243369">
      <w:pPr>
        <w:pStyle w:val="Heading3"/>
        <w:ind w:left="1080" w:hanging="1080"/>
        <w:jc w:val="both"/>
      </w:pPr>
      <w:bookmarkStart w:id="5841" w:name="_Toc314055219"/>
      <w:bookmarkStart w:id="5842" w:name="_Toc315383814"/>
      <w:bookmarkStart w:id="5843" w:name="_Toc315634141"/>
      <w:bookmarkStart w:id="5844" w:name="_Toc11335092"/>
      <w:bookmarkStart w:id="5845" w:name="_Toc74052330"/>
      <w:bookmarkStart w:id="5846" w:name="_Toc90643714"/>
      <w:bookmarkStart w:id="5847" w:name="_Toc230163679"/>
      <w:r>
        <w:t>Creating a Tax Authority</w:t>
      </w:r>
      <w:bookmarkEnd w:id="5841"/>
      <w:bookmarkEnd w:id="5842"/>
      <w:bookmarkEnd w:id="5843"/>
      <w:bookmarkEnd w:id="5844"/>
      <w:bookmarkEnd w:id="5845"/>
      <w:bookmarkEnd w:id="5846"/>
      <w:bookmarkEnd w:id="5847"/>
    </w:p>
    <w:p w14:paraId="02E5F8CE" w14:textId="0D221A47" w:rsidR="008F41B4" w:rsidRPr="00947D2C" w:rsidRDefault="008F41B4" w:rsidP="006C3C3F">
      <w:pPr>
        <w:pStyle w:val="OrderedList"/>
        <w:numPr>
          <w:ilvl w:val="0"/>
          <w:numId w:val="370"/>
        </w:numPr>
        <w:jc w:val="both"/>
      </w:pPr>
      <w:r>
        <w:t xml:space="preserve">Click </w:t>
      </w:r>
      <w:r w:rsidRPr="00B13679">
        <w:rPr>
          <w:b/>
        </w:rPr>
        <w:t xml:space="preserve">New. </w:t>
      </w:r>
      <w:r w:rsidRPr="001F33AC">
        <w:t>The</w:t>
      </w:r>
      <w:r w:rsidRPr="00B13679">
        <w:rPr>
          <w:b/>
        </w:rPr>
        <w:t xml:space="preserve"> Tax Authority </w:t>
      </w:r>
      <w:r w:rsidRPr="001F33AC">
        <w:t xml:space="preserve">screen will display so the user can </w:t>
      </w:r>
      <w:r w:rsidR="00FE0097">
        <w:t>add a new Tax Authority</w:t>
      </w:r>
      <w:r>
        <w:t>.</w:t>
      </w:r>
      <w:r w:rsidR="004329D8">
        <w:t xml:space="preserve"> </w:t>
      </w:r>
    </w:p>
    <w:p w14:paraId="4B86BB65" w14:textId="5B3C698B" w:rsidR="008F41B4" w:rsidRDefault="008F41B4" w:rsidP="004235C3">
      <w:pPr>
        <w:pStyle w:val="BodyText"/>
        <w:jc w:val="center"/>
        <w:rPr>
          <w:color w:val="FF0000"/>
        </w:rPr>
      </w:pPr>
    </w:p>
    <w:p w14:paraId="044F4FF8" w14:textId="3DC129D4" w:rsidR="001F3D49" w:rsidRPr="00947D2C" w:rsidRDefault="001F3D49" w:rsidP="004235C3">
      <w:pPr>
        <w:pStyle w:val="BodyText"/>
        <w:jc w:val="center"/>
        <w:rPr>
          <w:color w:val="FF0000"/>
        </w:rPr>
      </w:pPr>
      <w:r>
        <w:rPr>
          <w:noProof/>
        </w:rPr>
        <w:drawing>
          <wp:inline distT="0" distB="0" distL="0" distR="0" wp14:anchorId="366E8C9F" wp14:editId="53CED283">
            <wp:extent cx="4132053" cy="4038905"/>
            <wp:effectExtent l="19050" t="19050" r="20955" b="19050"/>
            <wp:docPr id="129532894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5328948" name="Picture 1" descr="A screenshot of a computer&#10;&#10;AI-generated content may be incorrect."/>
                    <pic:cNvPicPr/>
                  </pic:nvPicPr>
                  <pic:blipFill>
                    <a:blip r:embed="rId582"/>
                    <a:stretch>
                      <a:fillRect/>
                    </a:stretch>
                  </pic:blipFill>
                  <pic:spPr>
                    <a:xfrm>
                      <a:off x="0" y="0"/>
                      <a:ext cx="4139434" cy="4046120"/>
                    </a:xfrm>
                    <a:prstGeom prst="rect">
                      <a:avLst/>
                    </a:prstGeom>
                    <a:ln w="19050">
                      <a:solidFill>
                        <a:srgbClr val="0070C0"/>
                      </a:solidFill>
                    </a:ln>
                  </pic:spPr>
                </pic:pic>
              </a:graphicData>
            </a:graphic>
          </wp:inline>
        </w:drawing>
      </w:r>
    </w:p>
    <w:p w14:paraId="0ACFF341" w14:textId="6AD5DC81" w:rsidR="008F41B4" w:rsidRDefault="008F41B4" w:rsidP="001879BA">
      <w:pPr>
        <w:pStyle w:val="FigureCaption0"/>
      </w:pPr>
      <w:bookmarkStart w:id="5848" w:name="_Toc315384976"/>
      <w:bookmarkStart w:id="5849" w:name="_Toc74053258"/>
      <w:bookmarkStart w:id="5850" w:name="_Toc90644639"/>
      <w:bookmarkStart w:id="5851" w:name="_Toc230164408"/>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26</w:t>
      </w:r>
      <w:r w:rsidR="00764635">
        <w:rPr>
          <w:noProof/>
        </w:rPr>
        <w:fldChar w:fldCharType="end"/>
      </w:r>
      <w:r>
        <w:rPr>
          <w:noProof/>
        </w:rPr>
        <w:t>: Creating a Tax Authority</w:t>
      </w:r>
      <w:bookmarkEnd w:id="5848"/>
      <w:bookmarkEnd w:id="5849"/>
      <w:bookmarkEnd w:id="5850"/>
      <w:bookmarkEnd w:id="5851"/>
    </w:p>
    <w:p w14:paraId="66B3BBC2" w14:textId="75B103D5" w:rsidR="008F41B4" w:rsidRDefault="008F41B4" w:rsidP="006C3C3F">
      <w:pPr>
        <w:pStyle w:val="OrderedList"/>
        <w:numPr>
          <w:ilvl w:val="0"/>
          <w:numId w:val="370"/>
        </w:numPr>
        <w:jc w:val="both"/>
      </w:pPr>
      <w:r>
        <w:t>Enter the following information</w:t>
      </w:r>
      <w:r w:rsidR="000730AC">
        <w:t>:</w:t>
      </w:r>
    </w:p>
    <w:p w14:paraId="1836F5B1" w14:textId="77777777" w:rsidR="008F41B4" w:rsidRPr="005A1E5B" w:rsidRDefault="008F41B4" w:rsidP="00F874DE">
      <w:pPr>
        <w:pStyle w:val="UnorderedListIndent"/>
        <w:jc w:val="both"/>
      </w:pPr>
      <w:r w:rsidRPr="005A1E5B">
        <w:t>Status</w:t>
      </w:r>
      <w:r>
        <w:t xml:space="preserve"> </w:t>
      </w:r>
    </w:p>
    <w:p w14:paraId="0F7C5694" w14:textId="77777777" w:rsidR="008F41B4" w:rsidRPr="005A1E5B" w:rsidRDefault="008F41B4" w:rsidP="00F874DE">
      <w:pPr>
        <w:pStyle w:val="UnorderedListIndent"/>
        <w:jc w:val="both"/>
      </w:pPr>
      <w:r w:rsidRPr="005A1E5B">
        <w:t>Tax Authority Name(required)</w:t>
      </w:r>
    </w:p>
    <w:p w14:paraId="301225FC" w14:textId="6727351B" w:rsidR="008F41B4" w:rsidRPr="005A1E5B" w:rsidRDefault="008F41B4" w:rsidP="00F874DE">
      <w:pPr>
        <w:pStyle w:val="UnorderedListIndent"/>
        <w:jc w:val="both"/>
      </w:pPr>
      <w:r w:rsidRPr="005A1E5B">
        <w:t>Tax Authority Code</w:t>
      </w:r>
      <w:r w:rsidR="008F0CDE">
        <w:t xml:space="preserve"> </w:t>
      </w:r>
      <w:r w:rsidR="008F0CDE" w:rsidRPr="005A1E5B">
        <w:t>(required)</w:t>
      </w:r>
    </w:p>
    <w:p w14:paraId="10EF9BDC" w14:textId="77777777" w:rsidR="008F0CDE" w:rsidRDefault="008F41B4" w:rsidP="00F874DE">
      <w:pPr>
        <w:pStyle w:val="UnorderedListIndent"/>
        <w:jc w:val="both"/>
      </w:pPr>
      <w:r w:rsidRPr="005A1E5B">
        <w:t>Tax Authority Type Code</w:t>
      </w:r>
    </w:p>
    <w:p w14:paraId="4348138E" w14:textId="3F31ADC7" w:rsidR="008F41B4" w:rsidRPr="005A1E5B" w:rsidRDefault="008F0CDE" w:rsidP="00F874DE">
      <w:pPr>
        <w:pStyle w:val="UnorderedListIndent"/>
        <w:jc w:val="both"/>
      </w:pPr>
      <w:r>
        <w:t xml:space="preserve">Tax ID </w:t>
      </w:r>
      <w:r w:rsidRPr="005A1E5B">
        <w:t>(required)</w:t>
      </w:r>
    </w:p>
    <w:p w14:paraId="3F2314B7" w14:textId="77777777" w:rsidR="008F41B4" w:rsidRPr="005A1E5B" w:rsidRDefault="008F41B4" w:rsidP="00F874DE">
      <w:pPr>
        <w:pStyle w:val="UnorderedListIndent"/>
        <w:jc w:val="both"/>
      </w:pPr>
      <w:r w:rsidRPr="005A1E5B">
        <w:t>County</w:t>
      </w:r>
      <w:r>
        <w:t xml:space="preserve"> </w:t>
      </w:r>
      <w:r w:rsidRPr="005A1E5B">
        <w:t xml:space="preserve"> </w:t>
      </w:r>
    </w:p>
    <w:p w14:paraId="3FDE7A0F" w14:textId="2768F749" w:rsidR="008F41B4" w:rsidRPr="005A1E5B" w:rsidRDefault="008F41B4" w:rsidP="00F874DE">
      <w:pPr>
        <w:pStyle w:val="UnorderedListIndent"/>
        <w:jc w:val="both"/>
      </w:pPr>
      <w:r w:rsidRPr="005A1E5B">
        <w:t>Auth Payee</w:t>
      </w:r>
      <w:r w:rsidR="008F0CDE">
        <w:t xml:space="preserve"> </w:t>
      </w:r>
      <w:r w:rsidR="008F0CDE" w:rsidRPr="005A1E5B">
        <w:t>(required)</w:t>
      </w:r>
    </w:p>
    <w:p w14:paraId="54FD7986" w14:textId="77777777" w:rsidR="008F41B4" w:rsidRPr="005A1E5B" w:rsidRDefault="008F41B4" w:rsidP="00F874DE">
      <w:pPr>
        <w:pStyle w:val="UnorderedListIndent"/>
        <w:jc w:val="both"/>
      </w:pPr>
      <w:r w:rsidRPr="005A1E5B">
        <w:t>Address1 (required)</w:t>
      </w:r>
    </w:p>
    <w:p w14:paraId="1B2BEEFC" w14:textId="77777777" w:rsidR="008F41B4" w:rsidRPr="005A1E5B" w:rsidRDefault="008F41B4" w:rsidP="00F874DE">
      <w:pPr>
        <w:pStyle w:val="UnorderedListIndent"/>
        <w:jc w:val="both"/>
      </w:pPr>
      <w:r w:rsidRPr="005A1E5B">
        <w:t>Address2</w:t>
      </w:r>
    </w:p>
    <w:p w14:paraId="7F7C0333" w14:textId="79D2C44B" w:rsidR="008F41B4" w:rsidRPr="005A1E5B" w:rsidRDefault="008F41B4" w:rsidP="00F874DE">
      <w:pPr>
        <w:pStyle w:val="UnorderedListIndent"/>
        <w:jc w:val="both"/>
      </w:pPr>
      <w:r w:rsidRPr="005A1E5B">
        <w:t>City</w:t>
      </w:r>
      <w:r w:rsidR="008F0CDE">
        <w:t xml:space="preserve"> </w:t>
      </w:r>
      <w:r w:rsidR="008F0CDE" w:rsidRPr="005A1E5B">
        <w:t>(required)</w:t>
      </w:r>
    </w:p>
    <w:p w14:paraId="5393AA92" w14:textId="0EFCD3B4" w:rsidR="008F41B4" w:rsidRDefault="008F41B4" w:rsidP="00F874DE">
      <w:pPr>
        <w:pStyle w:val="UnorderedListIndent"/>
        <w:jc w:val="both"/>
      </w:pPr>
      <w:r w:rsidRPr="005A1E5B">
        <w:t xml:space="preserve">State </w:t>
      </w:r>
      <w:r w:rsidR="008F0CDE" w:rsidRPr="005A1E5B">
        <w:t>(required)</w:t>
      </w:r>
    </w:p>
    <w:p w14:paraId="48B48C47" w14:textId="7A17D903" w:rsidR="008F0CDE" w:rsidRPr="005A1E5B" w:rsidRDefault="008F0CDE" w:rsidP="00F874DE">
      <w:pPr>
        <w:pStyle w:val="UnorderedListIndent"/>
        <w:jc w:val="both"/>
      </w:pPr>
      <w:r>
        <w:t xml:space="preserve">Zip </w:t>
      </w:r>
      <w:r w:rsidRPr="005A1E5B">
        <w:t>(required)</w:t>
      </w:r>
    </w:p>
    <w:p w14:paraId="63038438" w14:textId="7EE6AE61" w:rsidR="008F41B4" w:rsidRDefault="008F41B4" w:rsidP="00F874DE">
      <w:pPr>
        <w:pStyle w:val="UnorderedListIndent"/>
        <w:jc w:val="both"/>
      </w:pPr>
      <w:r w:rsidRPr="005A1E5B">
        <w:t>Phone</w:t>
      </w:r>
    </w:p>
    <w:p w14:paraId="29B95BDC" w14:textId="1806FECE" w:rsidR="008F0CDE" w:rsidRDefault="008F0CDE" w:rsidP="00F874DE">
      <w:pPr>
        <w:pStyle w:val="UnorderedListIndent"/>
        <w:jc w:val="both"/>
      </w:pPr>
      <w:r>
        <w:t>Fax #</w:t>
      </w:r>
    </w:p>
    <w:p w14:paraId="72BCCAFA" w14:textId="4D4F5A66" w:rsidR="00235D98" w:rsidRPr="005A1E5B" w:rsidRDefault="00235D98" w:rsidP="00F874DE">
      <w:pPr>
        <w:pStyle w:val="UnorderedListIndent"/>
        <w:jc w:val="both"/>
      </w:pPr>
      <w:r>
        <w:t>Bank Account Information</w:t>
      </w:r>
    </w:p>
    <w:p w14:paraId="18F448BD" w14:textId="22ECE9A2" w:rsidR="008F41B4" w:rsidRDefault="008F41B4" w:rsidP="006C3C3F">
      <w:pPr>
        <w:pStyle w:val="OrderedList"/>
        <w:numPr>
          <w:ilvl w:val="0"/>
          <w:numId w:val="370"/>
        </w:numPr>
        <w:jc w:val="both"/>
      </w:pPr>
      <w:r>
        <w:t xml:space="preserve">Click </w:t>
      </w:r>
      <w:r w:rsidRPr="00217660">
        <w:rPr>
          <w:b/>
        </w:rPr>
        <w:t>OK</w:t>
      </w:r>
      <w:r w:rsidR="000730AC">
        <w:rPr>
          <w:b/>
        </w:rPr>
        <w:t>.</w:t>
      </w:r>
    </w:p>
    <w:p w14:paraId="21AC9FA6" w14:textId="28FF0457" w:rsidR="00CE7413" w:rsidRDefault="00CE7413">
      <w:pPr>
        <w:rPr>
          <w:rFonts w:eastAsia="Times New Roman" w:cs="Calibri"/>
          <w:b/>
          <w:bCs/>
          <w:noProof/>
          <w:color w:val="4F81BD" w:themeColor="accent1"/>
          <w:sz w:val="24"/>
          <w:szCs w:val="24"/>
        </w:rPr>
      </w:pPr>
      <w:bookmarkStart w:id="5852" w:name="_Toc314055220"/>
      <w:bookmarkStart w:id="5853" w:name="_Toc315383815"/>
      <w:bookmarkStart w:id="5854" w:name="_Toc315634142"/>
    </w:p>
    <w:p w14:paraId="6E973FD1" w14:textId="4434339B" w:rsidR="008F41B4" w:rsidRDefault="008F41B4" w:rsidP="00B16F7A">
      <w:pPr>
        <w:pStyle w:val="Heading3"/>
        <w:ind w:left="1080" w:hanging="1080"/>
        <w:jc w:val="both"/>
      </w:pPr>
      <w:bookmarkStart w:id="5855" w:name="_Toc11335093"/>
      <w:bookmarkStart w:id="5856" w:name="_Toc74052331"/>
      <w:bookmarkStart w:id="5857" w:name="_Toc90643715"/>
      <w:bookmarkStart w:id="5858" w:name="_Toc230163680"/>
      <w:r>
        <w:t>Editing a Tax Authority</w:t>
      </w:r>
      <w:bookmarkEnd w:id="5852"/>
      <w:bookmarkEnd w:id="5853"/>
      <w:bookmarkEnd w:id="5854"/>
      <w:bookmarkEnd w:id="5855"/>
      <w:bookmarkEnd w:id="5856"/>
      <w:bookmarkEnd w:id="5857"/>
      <w:bookmarkEnd w:id="5858"/>
    </w:p>
    <w:p w14:paraId="3B7827DE" w14:textId="77777777" w:rsidR="008F41B4" w:rsidRDefault="008F41B4" w:rsidP="001879BA">
      <w:pPr>
        <w:pStyle w:val="BodyText"/>
      </w:pPr>
      <w:r>
        <w:t>All fields except for audit information and Tax Authority Skey can be edited.</w:t>
      </w:r>
    </w:p>
    <w:p w14:paraId="0B9E3B8E" w14:textId="77777777" w:rsidR="008F41B4" w:rsidRDefault="008F41B4" w:rsidP="006C3C3F">
      <w:pPr>
        <w:pStyle w:val="OrderedList"/>
        <w:numPr>
          <w:ilvl w:val="0"/>
          <w:numId w:val="371"/>
        </w:numPr>
        <w:jc w:val="both"/>
      </w:pPr>
      <w:r w:rsidRPr="00EC73A7">
        <w:t xml:space="preserve">Click on a record in the table and the </w:t>
      </w:r>
      <w:r w:rsidRPr="00B13679">
        <w:rPr>
          <w:b/>
        </w:rPr>
        <w:t>Tax Authority</w:t>
      </w:r>
      <w:r>
        <w:t xml:space="preserve"> </w:t>
      </w:r>
      <w:r w:rsidRPr="00EC73A7">
        <w:t>screen will be displayed.</w:t>
      </w:r>
    </w:p>
    <w:p w14:paraId="505F6A23" w14:textId="6FE48C66" w:rsidR="008F41B4" w:rsidRDefault="008F41B4" w:rsidP="004235C3">
      <w:pPr>
        <w:pStyle w:val="BodyText"/>
        <w:jc w:val="center"/>
      </w:pPr>
    </w:p>
    <w:p w14:paraId="419072DC" w14:textId="786C5C8A" w:rsidR="00625A84" w:rsidRDefault="00625A84" w:rsidP="004235C3">
      <w:pPr>
        <w:pStyle w:val="BodyText"/>
        <w:jc w:val="center"/>
      </w:pPr>
      <w:r>
        <w:rPr>
          <w:noProof/>
        </w:rPr>
        <w:drawing>
          <wp:inline distT="0" distB="0" distL="0" distR="0" wp14:anchorId="702706C7" wp14:editId="32477BCC">
            <wp:extent cx="3847381" cy="3884786"/>
            <wp:effectExtent l="19050" t="19050" r="20320" b="20955"/>
            <wp:docPr id="98012407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0124077" name="Picture 1" descr="A screenshot of a computer&#10;&#10;AI-generated content may be incorrect."/>
                    <pic:cNvPicPr/>
                  </pic:nvPicPr>
                  <pic:blipFill>
                    <a:blip r:embed="rId583"/>
                    <a:stretch>
                      <a:fillRect/>
                    </a:stretch>
                  </pic:blipFill>
                  <pic:spPr>
                    <a:xfrm>
                      <a:off x="0" y="0"/>
                      <a:ext cx="3854785" cy="3892262"/>
                    </a:xfrm>
                    <a:prstGeom prst="rect">
                      <a:avLst/>
                    </a:prstGeom>
                    <a:ln w="19050">
                      <a:solidFill>
                        <a:srgbClr val="0070C0"/>
                      </a:solidFill>
                    </a:ln>
                  </pic:spPr>
                </pic:pic>
              </a:graphicData>
            </a:graphic>
          </wp:inline>
        </w:drawing>
      </w:r>
    </w:p>
    <w:p w14:paraId="7777995A" w14:textId="22F2FA4E" w:rsidR="008F41B4" w:rsidRPr="00EC73A7" w:rsidRDefault="008F41B4" w:rsidP="001879BA">
      <w:pPr>
        <w:pStyle w:val="FigureCaption0"/>
      </w:pPr>
      <w:bookmarkStart w:id="5859" w:name="_Toc315384977"/>
      <w:bookmarkStart w:id="5860" w:name="_Toc74053259"/>
      <w:bookmarkStart w:id="5861" w:name="_Toc90644640"/>
      <w:bookmarkStart w:id="5862" w:name="_Toc230164409"/>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27</w:t>
      </w:r>
      <w:r w:rsidR="00764635">
        <w:rPr>
          <w:noProof/>
        </w:rPr>
        <w:fldChar w:fldCharType="end"/>
      </w:r>
      <w:r>
        <w:rPr>
          <w:noProof/>
        </w:rPr>
        <w:t>: Editing a Tax Authority</w:t>
      </w:r>
      <w:bookmarkEnd w:id="5859"/>
      <w:bookmarkEnd w:id="5860"/>
      <w:bookmarkEnd w:id="5861"/>
      <w:bookmarkEnd w:id="5862"/>
    </w:p>
    <w:p w14:paraId="160D7757" w14:textId="5288059A" w:rsidR="00EB19F4" w:rsidRPr="004D7BA8" w:rsidRDefault="008F41B4" w:rsidP="006C3C3F">
      <w:pPr>
        <w:pStyle w:val="OrderedList"/>
        <w:numPr>
          <w:ilvl w:val="0"/>
          <w:numId w:val="371"/>
        </w:numPr>
        <w:jc w:val="both"/>
      </w:pPr>
      <w:r>
        <w:t xml:space="preserve">Modify the information you need to edit and click the </w:t>
      </w:r>
      <w:r w:rsidRPr="000A57F0">
        <w:rPr>
          <w:b/>
        </w:rPr>
        <w:t>OK</w:t>
      </w:r>
      <w:r>
        <w:t xml:space="preserve"> button. The </w:t>
      </w:r>
      <w:r>
        <w:rPr>
          <w:b/>
        </w:rPr>
        <w:t xml:space="preserve">Tax Authority </w:t>
      </w:r>
      <w:r>
        <w:t>tab record table with the edited record will be displayed in the table.</w:t>
      </w:r>
      <w:bookmarkStart w:id="5863" w:name="_Toc314055221"/>
      <w:bookmarkStart w:id="5864" w:name="_Ref314672726"/>
      <w:bookmarkStart w:id="5865" w:name="_Toc315383816"/>
      <w:bookmarkStart w:id="5866" w:name="_Ref315611883"/>
      <w:bookmarkStart w:id="5867" w:name="_Toc315634143"/>
      <w:bookmarkStart w:id="5868" w:name="_Toc11335094"/>
      <w:bookmarkStart w:id="5869" w:name="_Toc74052332"/>
      <w:bookmarkStart w:id="5870" w:name="_Toc90643716"/>
    </w:p>
    <w:p w14:paraId="72872D20" w14:textId="6461C69E" w:rsidR="008F41B4" w:rsidRDefault="008F41B4" w:rsidP="00EB19F4">
      <w:pPr>
        <w:pStyle w:val="Heading2"/>
        <w:tabs>
          <w:tab w:val="clear" w:pos="1080"/>
        </w:tabs>
        <w:ind w:hanging="1080"/>
        <w:jc w:val="both"/>
      </w:pPr>
      <w:bookmarkStart w:id="5871" w:name="_Toc230163681"/>
      <w:r>
        <w:t>Vendors</w:t>
      </w:r>
      <w:bookmarkEnd w:id="5863"/>
      <w:bookmarkEnd w:id="5864"/>
      <w:bookmarkEnd w:id="5865"/>
      <w:r>
        <w:t xml:space="preserve"> Screen</w:t>
      </w:r>
      <w:bookmarkEnd w:id="5866"/>
      <w:bookmarkEnd w:id="5867"/>
      <w:bookmarkEnd w:id="5868"/>
      <w:bookmarkEnd w:id="5869"/>
      <w:bookmarkEnd w:id="5870"/>
      <w:bookmarkEnd w:id="5871"/>
    </w:p>
    <w:p w14:paraId="46DB28B9" w14:textId="1984EF6C" w:rsidR="008F41B4" w:rsidRPr="00947D2C" w:rsidRDefault="008F41B4" w:rsidP="00F874DE">
      <w:pPr>
        <w:pStyle w:val="NoteBox"/>
        <w:jc w:val="both"/>
        <w:rPr>
          <w:lang w:bidi="ar-SA"/>
        </w:rPr>
      </w:pPr>
      <w:r w:rsidRPr="00947D2C">
        <w:rPr>
          <w:rFonts w:ascii="Cambria" w:hAnsi="Cambria"/>
          <w:sz w:val="22"/>
          <w:szCs w:val="22"/>
        </w:rPr>
        <w:t>This screen allows the authorized user to add new Vendors, edit or inactivate a Vendor. Vendors can be any contractors that provide a service on the mortgaged property (property management companies, appraisers, etc</w:t>
      </w:r>
      <w:r w:rsidR="00284260">
        <w:rPr>
          <w:rFonts w:ascii="Cambria" w:hAnsi="Cambria"/>
          <w:sz w:val="22"/>
          <w:szCs w:val="22"/>
        </w:rPr>
        <w:t>.</w:t>
      </w:r>
      <w:r w:rsidR="00721586">
        <w:rPr>
          <w:rFonts w:ascii="Cambria" w:hAnsi="Cambria"/>
          <w:sz w:val="22"/>
          <w:szCs w:val="22"/>
        </w:rPr>
        <w:t>).</w:t>
      </w:r>
      <w:r w:rsidRPr="00947D2C">
        <w:rPr>
          <w:rFonts w:ascii="Cambria" w:hAnsi="Cambria"/>
          <w:sz w:val="22"/>
          <w:szCs w:val="22"/>
        </w:rPr>
        <w:t xml:space="preserve"> You cannot delete a vendor. A vendor that should no longer be used should be changed to Inactiv</w:t>
      </w:r>
      <w:r w:rsidRPr="00947D2C">
        <w:rPr>
          <w:rFonts w:ascii="Cambria" w:hAnsi="Cambria"/>
          <w:color w:val="auto"/>
          <w:sz w:val="22"/>
          <w:szCs w:val="22"/>
        </w:rPr>
        <w:t>e</w:t>
      </w:r>
      <w:r w:rsidRPr="00947D2C">
        <w:rPr>
          <w:rStyle w:val="CrossRef"/>
          <w:rFonts w:ascii="Cambria" w:hAnsi="Cambria"/>
          <w:color w:val="auto"/>
          <w:sz w:val="22"/>
          <w:szCs w:val="22"/>
        </w:rPr>
        <w:t>.</w:t>
      </w:r>
    </w:p>
    <w:p w14:paraId="60B62409" w14:textId="5D19F3F3" w:rsidR="008F41B4" w:rsidRDefault="008F41B4" w:rsidP="004235C3">
      <w:pPr>
        <w:pStyle w:val="BodyText"/>
        <w:jc w:val="center"/>
      </w:pPr>
      <w:bookmarkStart w:id="5872" w:name="_Toc314055576"/>
    </w:p>
    <w:p w14:paraId="753B65D1" w14:textId="70217227" w:rsidR="00C04D02" w:rsidRDefault="00C04D02" w:rsidP="004235C3">
      <w:pPr>
        <w:pStyle w:val="BodyText"/>
        <w:jc w:val="center"/>
      </w:pPr>
      <w:r>
        <w:rPr>
          <w:noProof/>
        </w:rPr>
        <w:drawing>
          <wp:inline distT="0" distB="0" distL="0" distR="0" wp14:anchorId="4E2537A8" wp14:editId="6D7652BD">
            <wp:extent cx="5261212" cy="2468160"/>
            <wp:effectExtent l="19050" t="19050" r="15875" b="27940"/>
            <wp:docPr id="178222541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2225416" name="Picture 1" descr="A screenshot of a computer&#10;&#10;AI-generated content may be incorrect."/>
                    <pic:cNvPicPr/>
                  </pic:nvPicPr>
                  <pic:blipFill>
                    <a:blip r:embed="rId584"/>
                    <a:stretch>
                      <a:fillRect/>
                    </a:stretch>
                  </pic:blipFill>
                  <pic:spPr>
                    <a:xfrm>
                      <a:off x="0" y="0"/>
                      <a:ext cx="5306924" cy="2489605"/>
                    </a:xfrm>
                    <a:prstGeom prst="rect">
                      <a:avLst/>
                    </a:prstGeom>
                    <a:ln w="19050">
                      <a:solidFill>
                        <a:srgbClr val="0070C0"/>
                      </a:solidFill>
                    </a:ln>
                  </pic:spPr>
                </pic:pic>
              </a:graphicData>
            </a:graphic>
          </wp:inline>
        </w:drawing>
      </w:r>
    </w:p>
    <w:p w14:paraId="79843933" w14:textId="1D6D58A0" w:rsidR="00855706" w:rsidRPr="0081155E" w:rsidRDefault="008F41B4" w:rsidP="0081155E">
      <w:pPr>
        <w:pStyle w:val="FigureCaption0"/>
      </w:pPr>
      <w:bookmarkStart w:id="5873" w:name="_Toc315384978"/>
      <w:bookmarkStart w:id="5874" w:name="_Toc74053260"/>
      <w:bookmarkStart w:id="5875" w:name="_Toc90644641"/>
      <w:bookmarkStart w:id="5876" w:name="_Toc230164410"/>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28</w:t>
      </w:r>
      <w:r w:rsidR="00764635">
        <w:rPr>
          <w:noProof/>
        </w:rPr>
        <w:fldChar w:fldCharType="end"/>
      </w:r>
      <w:r>
        <w:rPr>
          <w:noProof/>
        </w:rPr>
        <w:t>: Vendors Screen</w:t>
      </w:r>
      <w:bookmarkStart w:id="5877" w:name="_Toc314055223"/>
      <w:bookmarkStart w:id="5878" w:name="_Toc315383818"/>
      <w:bookmarkStart w:id="5879" w:name="_Toc315634144"/>
      <w:bookmarkEnd w:id="5872"/>
      <w:bookmarkEnd w:id="5873"/>
      <w:bookmarkEnd w:id="5874"/>
      <w:bookmarkEnd w:id="5875"/>
      <w:bookmarkEnd w:id="5876"/>
    </w:p>
    <w:p w14:paraId="51BD482D" w14:textId="6515344C" w:rsidR="008F41B4" w:rsidRDefault="008F41B4" w:rsidP="00C11445">
      <w:pPr>
        <w:pStyle w:val="Heading3"/>
        <w:ind w:left="1080" w:hanging="1080"/>
        <w:jc w:val="both"/>
      </w:pPr>
      <w:bookmarkStart w:id="5880" w:name="_Toc11335095"/>
      <w:bookmarkStart w:id="5881" w:name="_Toc74052333"/>
      <w:bookmarkStart w:id="5882" w:name="_Toc90643717"/>
      <w:bookmarkStart w:id="5883" w:name="_Toc230163682"/>
      <w:r>
        <w:t>Filtering Vendors</w:t>
      </w:r>
      <w:bookmarkEnd w:id="5877"/>
      <w:bookmarkEnd w:id="5878"/>
      <w:bookmarkEnd w:id="5879"/>
      <w:bookmarkEnd w:id="5880"/>
      <w:bookmarkEnd w:id="5881"/>
      <w:bookmarkEnd w:id="5882"/>
      <w:bookmarkEnd w:id="5883"/>
    </w:p>
    <w:p w14:paraId="6586BB2A" w14:textId="77777777" w:rsidR="008F41B4" w:rsidRDefault="008F41B4" w:rsidP="001879BA">
      <w:pPr>
        <w:pStyle w:val="BodyText"/>
      </w:pPr>
      <w:r>
        <w:t>Vendors can be filtered on one or more of four criteria:</w:t>
      </w:r>
    </w:p>
    <w:p w14:paraId="7CC72BC5" w14:textId="769E5B4E" w:rsidR="008F41B4" w:rsidRPr="00AF3AFF" w:rsidRDefault="008F0CDE" w:rsidP="00AF3AFF">
      <w:pPr>
        <w:pStyle w:val="UnorderedList"/>
      </w:pPr>
      <w:r>
        <w:t xml:space="preserve">Vendor </w:t>
      </w:r>
      <w:r w:rsidR="008F41B4" w:rsidRPr="00AF3AFF">
        <w:t xml:space="preserve">Type </w:t>
      </w:r>
    </w:p>
    <w:p w14:paraId="7FE72BE2" w14:textId="150ACC93" w:rsidR="008F41B4" w:rsidRPr="00AF3AFF" w:rsidRDefault="008F0CDE" w:rsidP="00AF3AFF">
      <w:pPr>
        <w:pStyle w:val="UnorderedList"/>
      </w:pPr>
      <w:r>
        <w:t xml:space="preserve">Vendor </w:t>
      </w:r>
      <w:r w:rsidR="008F41B4" w:rsidRPr="00AF3AFF">
        <w:t>Name</w:t>
      </w:r>
    </w:p>
    <w:p w14:paraId="628B7EF3" w14:textId="77777777" w:rsidR="008F41B4" w:rsidRPr="00AF3AFF" w:rsidRDefault="008F41B4" w:rsidP="00AF3AFF">
      <w:pPr>
        <w:pStyle w:val="UnorderedList"/>
      </w:pPr>
      <w:r w:rsidRPr="00AF3AFF">
        <w:t>State</w:t>
      </w:r>
    </w:p>
    <w:p w14:paraId="1C92283D" w14:textId="77777777" w:rsidR="008F41B4" w:rsidRPr="00AF3AFF" w:rsidRDefault="008F41B4" w:rsidP="00AF3AFF">
      <w:pPr>
        <w:pStyle w:val="UnorderedList"/>
      </w:pPr>
      <w:r w:rsidRPr="00AF3AFF">
        <w:t>Status</w:t>
      </w:r>
    </w:p>
    <w:p w14:paraId="2E1E7E95" w14:textId="77777777" w:rsidR="008F41B4" w:rsidRDefault="008F41B4" w:rsidP="00CB076F">
      <w:pPr>
        <w:pStyle w:val="Heading3"/>
        <w:ind w:left="1080" w:hanging="1080"/>
        <w:jc w:val="both"/>
      </w:pPr>
      <w:bookmarkStart w:id="5884" w:name="_Toc314055224"/>
      <w:bookmarkStart w:id="5885" w:name="_Toc315383819"/>
      <w:bookmarkStart w:id="5886" w:name="_Toc315634145"/>
      <w:bookmarkStart w:id="5887" w:name="_Toc11335096"/>
      <w:bookmarkStart w:id="5888" w:name="_Toc74052334"/>
      <w:bookmarkStart w:id="5889" w:name="_Toc90643718"/>
      <w:bookmarkStart w:id="5890" w:name="_Toc230163683"/>
      <w:r>
        <w:t>Sorting Vendors</w:t>
      </w:r>
      <w:bookmarkEnd w:id="5884"/>
      <w:bookmarkEnd w:id="5885"/>
      <w:bookmarkEnd w:id="5886"/>
      <w:bookmarkEnd w:id="5887"/>
      <w:bookmarkEnd w:id="5888"/>
      <w:bookmarkEnd w:id="5889"/>
      <w:bookmarkEnd w:id="5890"/>
    </w:p>
    <w:p w14:paraId="62EAEC79" w14:textId="77777777" w:rsidR="008F41B4" w:rsidRDefault="008F41B4" w:rsidP="001879BA">
      <w:pPr>
        <w:pStyle w:val="BodyText"/>
      </w:pPr>
      <w:r>
        <w:t>Vendors can be sorted by:</w:t>
      </w:r>
    </w:p>
    <w:p w14:paraId="6CC59D80" w14:textId="3745C8A6" w:rsidR="008F0CDE" w:rsidRDefault="008F0CDE" w:rsidP="00AF3AFF">
      <w:pPr>
        <w:pStyle w:val="UnorderedList"/>
      </w:pPr>
      <w:r>
        <w:t>Vendor Skey</w:t>
      </w:r>
    </w:p>
    <w:p w14:paraId="2FE88567" w14:textId="0746BEA2" w:rsidR="008F0CDE" w:rsidRDefault="008F0CDE" w:rsidP="008F0CDE">
      <w:pPr>
        <w:pStyle w:val="UnorderedList"/>
      </w:pPr>
      <w:hyperlink r:id="rId585" w:history="1">
        <w:r w:rsidRPr="00FD571C">
          <w:t>Vendor Type</w:t>
        </w:r>
      </w:hyperlink>
    </w:p>
    <w:p w14:paraId="697ECFB2" w14:textId="6EDD08F2" w:rsidR="008F41B4" w:rsidRPr="00AF3AFF" w:rsidRDefault="008F41B4" w:rsidP="00AF3AFF">
      <w:pPr>
        <w:pStyle w:val="UnorderedList"/>
      </w:pPr>
    </w:p>
    <w:p w14:paraId="40F2D587" w14:textId="77777777" w:rsidR="008F41B4" w:rsidRPr="00AF3AFF" w:rsidRDefault="008F41B4" w:rsidP="00AF3AFF">
      <w:pPr>
        <w:pStyle w:val="UnorderedList"/>
      </w:pPr>
      <w:r w:rsidRPr="00AF3AFF">
        <w:t>Vendor Name</w:t>
      </w:r>
    </w:p>
    <w:p w14:paraId="06BB4C06" w14:textId="01224088" w:rsidR="008F41B4" w:rsidRPr="00AF3AFF" w:rsidRDefault="008F41B4" w:rsidP="00AF3AFF">
      <w:pPr>
        <w:pStyle w:val="UnorderedList"/>
      </w:pPr>
      <w:r w:rsidRPr="00AF3AFF">
        <w:t xml:space="preserve"> </w:t>
      </w:r>
    </w:p>
    <w:p w14:paraId="5A602C83" w14:textId="77777777" w:rsidR="008F41B4" w:rsidRPr="00AF3AFF" w:rsidRDefault="008F41B4" w:rsidP="00AF3AFF">
      <w:pPr>
        <w:pStyle w:val="UnorderedList"/>
      </w:pPr>
      <w:r w:rsidRPr="00AF3AFF">
        <w:t xml:space="preserve">Tax ID   </w:t>
      </w:r>
    </w:p>
    <w:p w14:paraId="36988F7B" w14:textId="77777777" w:rsidR="008F41B4" w:rsidRPr="00AF3AFF" w:rsidRDefault="008F41B4" w:rsidP="00AF3AFF">
      <w:pPr>
        <w:pStyle w:val="UnorderedList"/>
      </w:pPr>
      <w:r w:rsidRPr="00AF3AFF">
        <w:t xml:space="preserve">Address1  </w:t>
      </w:r>
    </w:p>
    <w:p w14:paraId="15C53F1F" w14:textId="77777777" w:rsidR="008F41B4" w:rsidRPr="00AF3AFF" w:rsidRDefault="008F41B4" w:rsidP="00AF3AFF">
      <w:pPr>
        <w:pStyle w:val="UnorderedList"/>
      </w:pPr>
      <w:r w:rsidRPr="00AF3AFF">
        <w:t xml:space="preserve">Address2  </w:t>
      </w:r>
    </w:p>
    <w:p w14:paraId="4B134F25" w14:textId="77777777" w:rsidR="008F41B4" w:rsidRPr="00AF3AFF" w:rsidRDefault="008F41B4" w:rsidP="00AF3AFF">
      <w:pPr>
        <w:pStyle w:val="UnorderedList"/>
      </w:pPr>
      <w:r w:rsidRPr="00AF3AFF">
        <w:t xml:space="preserve">City  </w:t>
      </w:r>
    </w:p>
    <w:p w14:paraId="3ED011D6" w14:textId="77777777" w:rsidR="008F41B4" w:rsidRPr="00AF3AFF" w:rsidRDefault="008F41B4" w:rsidP="00AF3AFF">
      <w:pPr>
        <w:pStyle w:val="UnorderedList"/>
      </w:pPr>
      <w:r w:rsidRPr="00AF3AFF">
        <w:t>State</w:t>
      </w:r>
    </w:p>
    <w:p w14:paraId="4F491EF3" w14:textId="77777777" w:rsidR="008F41B4" w:rsidRPr="00AF3AFF" w:rsidRDefault="008F41B4" w:rsidP="00AF3AFF">
      <w:pPr>
        <w:pStyle w:val="UnorderedList"/>
      </w:pPr>
      <w:r w:rsidRPr="00AF3AFF">
        <w:t xml:space="preserve">Zip   </w:t>
      </w:r>
    </w:p>
    <w:p w14:paraId="433532CF" w14:textId="77777777" w:rsidR="008F41B4" w:rsidRPr="00AF3AFF" w:rsidRDefault="008F41B4" w:rsidP="00AF3AFF">
      <w:pPr>
        <w:pStyle w:val="UnorderedList"/>
      </w:pPr>
      <w:r w:rsidRPr="00AF3AFF">
        <w:t>Phone #</w:t>
      </w:r>
    </w:p>
    <w:p w14:paraId="6AEB0391" w14:textId="77777777" w:rsidR="008F41B4" w:rsidRDefault="008F41B4" w:rsidP="00AF3AFF">
      <w:pPr>
        <w:pStyle w:val="UnorderedList"/>
      </w:pPr>
      <w:r w:rsidRPr="00AF3AFF">
        <w:t xml:space="preserve">Fax #   </w:t>
      </w:r>
    </w:p>
    <w:p w14:paraId="0D821D5F" w14:textId="43797731" w:rsidR="008F0CDE" w:rsidRDefault="008F0CDE" w:rsidP="00AF3AFF">
      <w:pPr>
        <w:pStyle w:val="UnorderedList"/>
      </w:pPr>
      <w:r>
        <w:t>Contact Name</w:t>
      </w:r>
    </w:p>
    <w:p w14:paraId="3E2D06FD" w14:textId="7CDEFE80" w:rsidR="008F0CDE" w:rsidRPr="00AF3AFF" w:rsidRDefault="008F0CDE" w:rsidP="00AF3AFF">
      <w:pPr>
        <w:pStyle w:val="UnorderedList"/>
      </w:pPr>
      <w:r>
        <w:t>Department</w:t>
      </w:r>
    </w:p>
    <w:p w14:paraId="54F4BFBF" w14:textId="77777777" w:rsidR="008F41B4" w:rsidRPr="00AF3AFF" w:rsidRDefault="008F41B4" w:rsidP="00AF3AFF">
      <w:pPr>
        <w:pStyle w:val="UnorderedList"/>
      </w:pPr>
      <w:r w:rsidRPr="00AF3AFF">
        <w:t xml:space="preserve">Email  </w:t>
      </w:r>
    </w:p>
    <w:p w14:paraId="065239DE" w14:textId="77777777" w:rsidR="008F41B4" w:rsidRPr="00AF3AFF" w:rsidRDefault="008F41B4" w:rsidP="00AF3AFF">
      <w:pPr>
        <w:pStyle w:val="UnorderedList"/>
      </w:pPr>
      <w:r w:rsidRPr="00AF3AFF">
        <w:t>License #</w:t>
      </w:r>
    </w:p>
    <w:p w14:paraId="5996D10A" w14:textId="77777777" w:rsidR="008F0CDE" w:rsidRDefault="008F41B4" w:rsidP="0081155E">
      <w:pPr>
        <w:pStyle w:val="UnorderedList"/>
      </w:pPr>
      <w:r w:rsidRPr="00AF3AFF">
        <w:t>License State</w:t>
      </w:r>
    </w:p>
    <w:p w14:paraId="6F594609" w14:textId="77777777" w:rsidR="008F0CDE" w:rsidRDefault="008F0CDE" w:rsidP="0081155E">
      <w:pPr>
        <w:pStyle w:val="UnorderedList"/>
      </w:pPr>
      <w:r>
        <w:t>Status</w:t>
      </w:r>
    </w:p>
    <w:p w14:paraId="259A2268" w14:textId="77777777" w:rsidR="008F0CDE" w:rsidRDefault="008F0CDE" w:rsidP="0081155E">
      <w:pPr>
        <w:pStyle w:val="UnorderedList"/>
      </w:pPr>
      <w:r>
        <w:t>Created By</w:t>
      </w:r>
    </w:p>
    <w:p w14:paraId="0EEAD3D2" w14:textId="77777777" w:rsidR="008F0CDE" w:rsidRDefault="008F0CDE" w:rsidP="0081155E">
      <w:pPr>
        <w:pStyle w:val="UnorderedList"/>
      </w:pPr>
      <w:r>
        <w:t>Create Date</w:t>
      </w:r>
    </w:p>
    <w:p w14:paraId="65F9BFDC" w14:textId="77777777" w:rsidR="008F0CDE" w:rsidRDefault="008F0CDE" w:rsidP="0081155E">
      <w:pPr>
        <w:pStyle w:val="UnorderedList"/>
      </w:pPr>
      <w:r>
        <w:t>Maint By</w:t>
      </w:r>
    </w:p>
    <w:p w14:paraId="239B7D80" w14:textId="77777777" w:rsidR="008F0CDE" w:rsidRDefault="008F0CDE" w:rsidP="0081155E">
      <w:pPr>
        <w:pStyle w:val="UnorderedList"/>
      </w:pPr>
      <w:r>
        <w:t>Mait Date</w:t>
      </w:r>
    </w:p>
    <w:p w14:paraId="0C42D696" w14:textId="790DA4CE" w:rsidR="00855706" w:rsidRPr="0081155E" w:rsidRDefault="008F0CDE" w:rsidP="0081155E">
      <w:pPr>
        <w:pStyle w:val="UnorderedList"/>
      </w:pPr>
      <w:r>
        <w:t>Customer ID</w:t>
      </w:r>
      <w:bookmarkStart w:id="5891" w:name="_Toc314055225"/>
      <w:bookmarkStart w:id="5892" w:name="_Toc315383820"/>
      <w:bookmarkStart w:id="5893" w:name="_Toc315634146"/>
    </w:p>
    <w:p w14:paraId="2C071651" w14:textId="60934174" w:rsidR="008F41B4" w:rsidRDefault="008F41B4" w:rsidP="00F94FDA">
      <w:pPr>
        <w:pStyle w:val="Heading3"/>
        <w:ind w:left="1080" w:hanging="1080"/>
        <w:jc w:val="both"/>
      </w:pPr>
      <w:bookmarkStart w:id="5894" w:name="_Toc11335097"/>
      <w:bookmarkStart w:id="5895" w:name="_Toc74052335"/>
      <w:bookmarkStart w:id="5896" w:name="_Toc90643719"/>
      <w:bookmarkStart w:id="5897" w:name="_Toc230163684"/>
      <w:r>
        <w:t>Creating a Vendor</w:t>
      </w:r>
      <w:bookmarkEnd w:id="5891"/>
      <w:bookmarkEnd w:id="5892"/>
      <w:bookmarkEnd w:id="5893"/>
      <w:bookmarkEnd w:id="5894"/>
      <w:bookmarkEnd w:id="5895"/>
      <w:bookmarkEnd w:id="5896"/>
      <w:bookmarkEnd w:id="5897"/>
    </w:p>
    <w:p w14:paraId="26EFF4C0" w14:textId="77777777" w:rsidR="008F41B4" w:rsidRDefault="008F41B4" w:rsidP="001879BA">
      <w:pPr>
        <w:pStyle w:val="BodyText"/>
      </w:pPr>
      <w:r>
        <w:t xml:space="preserve">To create a vendor: </w:t>
      </w:r>
    </w:p>
    <w:p w14:paraId="5E8D2820" w14:textId="2F9C9694" w:rsidR="008F41B4" w:rsidRDefault="008F41B4" w:rsidP="006C3C3F">
      <w:pPr>
        <w:pStyle w:val="OrderedList"/>
        <w:numPr>
          <w:ilvl w:val="0"/>
          <w:numId w:val="372"/>
        </w:numPr>
        <w:jc w:val="both"/>
      </w:pPr>
      <w:r>
        <w:t xml:space="preserve">Click </w:t>
      </w:r>
      <w:r w:rsidRPr="00543233">
        <w:rPr>
          <w:b/>
        </w:rPr>
        <w:t>New</w:t>
      </w:r>
      <w:r>
        <w:t xml:space="preserve">. </w:t>
      </w:r>
      <w:r w:rsidRPr="001F33AC">
        <w:t>The</w:t>
      </w:r>
      <w:r w:rsidRPr="00543233">
        <w:rPr>
          <w:b/>
        </w:rPr>
        <w:t xml:space="preserve"> Vendor </w:t>
      </w:r>
      <w:r w:rsidRPr="001F33AC">
        <w:t xml:space="preserve">screen will display so the user can </w:t>
      </w:r>
      <w:r w:rsidR="00FE0097">
        <w:t>add a new Vendor</w:t>
      </w:r>
      <w:r>
        <w:t>.</w:t>
      </w:r>
    </w:p>
    <w:p w14:paraId="684948EC" w14:textId="329A9226" w:rsidR="008F41B4" w:rsidRDefault="008F41B4" w:rsidP="004235C3">
      <w:pPr>
        <w:pStyle w:val="BodyText"/>
        <w:jc w:val="center"/>
        <w:rPr>
          <w:color w:val="FF0000"/>
        </w:rPr>
      </w:pPr>
    </w:p>
    <w:p w14:paraId="36C68353" w14:textId="08A7F1F3" w:rsidR="00113BB3" w:rsidRPr="00947D2C" w:rsidRDefault="00113BB3" w:rsidP="004235C3">
      <w:pPr>
        <w:pStyle w:val="BodyText"/>
        <w:jc w:val="center"/>
        <w:rPr>
          <w:color w:val="FF0000"/>
        </w:rPr>
      </w:pPr>
      <w:r>
        <w:rPr>
          <w:noProof/>
        </w:rPr>
        <w:drawing>
          <wp:inline distT="0" distB="0" distL="0" distR="0" wp14:anchorId="2DF9A62F" wp14:editId="1F60E0A2">
            <wp:extent cx="2737676" cy="3525926"/>
            <wp:effectExtent l="19050" t="19050" r="24765" b="17780"/>
            <wp:docPr id="81505386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5053863" name="Picture 1" descr="A screenshot of a computer&#10;&#10;AI-generated content may be incorrect."/>
                    <pic:cNvPicPr/>
                  </pic:nvPicPr>
                  <pic:blipFill>
                    <a:blip r:embed="rId586"/>
                    <a:stretch>
                      <a:fillRect/>
                    </a:stretch>
                  </pic:blipFill>
                  <pic:spPr>
                    <a:xfrm>
                      <a:off x="0" y="0"/>
                      <a:ext cx="2749489" cy="3541141"/>
                    </a:xfrm>
                    <a:prstGeom prst="rect">
                      <a:avLst/>
                    </a:prstGeom>
                    <a:ln w="19050">
                      <a:solidFill>
                        <a:srgbClr val="0070C0"/>
                      </a:solidFill>
                    </a:ln>
                  </pic:spPr>
                </pic:pic>
              </a:graphicData>
            </a:graphic>
          </wp:inline>
        </w:drawing>
      </w:r>
    </w:p>
    <w:p w14:paraId="5E7F808A" w14:textId="5D1D276B" w:rsidR="008F41B4" w:rsidRDefault="008F41B4" w:rsidP="001879BA">
      <w:pPr>
        <w:pStyle w:val="FigureCaption0"/>
      </w:pPr>
      <w:bookmarkStart w:id="5898" w:name="_Toc315384979"/>
      <w:bookmarkStart w:id="5899" w:name="_Toc74053261"/>
      <w:bookmarkStart w:id="5900" w:name="_Toc90644642"/>
      <w:bookmarkStart w:id="5901" w:name="_Toc230164411"/>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29</w:t>
      </w:r>
      <w:r w:rsidR="00764635">
        <w:rPr>
          <w:noProof/>
        </w:rPr>
        <w:fldChar w:fldCharType="end"/>
      </w:r>
      <w:r>
        <w:rPr>
          <w:noProof/>
        </w:rPr>
        <w:t>: Creating a Vendor</w:t>
      </w:r>
      <w:bookmarkEnd w:id="5898"/>
      <w:bookmarkEnd w:id="5899"/>
      <w:bookmarkEnd w:id="5900"/>
      <w:bookmarkEnd w:id="5901"/>
    </w:p>
    <w:p w14:paraId="5C73232B" w14:textId="77777777" w:rsidR="008F41B4" w:rsidRPr="005A1E5B" w:rsidRDefault="008F41B4" w:rsidP="006C3C3F">
      <w:pPr>
        <w:pStyle w:val="OrderedList"/>
        <w:numPr>
          <w:ilvl w:val="0"/>
          <w:numId w:val="372"/>
        </w:numPr>
        <w:jc w:val="both"/>
      </w:pPr>
      <w:r w:rsidRPr="005A1E5B">
        <w:t>Enter the following:</w:t>
      </w:r>
    </w:p>
    <w:p w14:paraId="48191E2F" w14:textId="77777777" w:rsidR="008F41B4" w:rsidRDefault="008F41B4" w:rsidP="00F874DE">
      <w:pPr>
        <w:pStyle w:val="UnorderedListIndent"/>
        <w:jc w:val="both"/>
      </w:pPr>
      <w:r>
        <w:t xml:space="preserve">Status </w:t>
      </w:r>
    </w:p>
    <w:p w14:paraId="06A7CAB1" w14:textId="77777777" w:rsidR="008F41B4" w:rsidRDefault="008F41B4" w:rsidP="00F874DE">
      <w:pPr>
        <w:pStyle w:val="UnorderedListIndent"/>
        <w:jc w:val="both"/>
      </w:pPr>
      <w:r>
        <w:t xml:space="preserve">Vendor Name (required)  </w:t>
      </w:r>
    </w:p>
    <w:p w14:paraId="6E17A511" w14:textId="03DA315F" w:rsidR="008F41B4" w:rsidRDefault="008F41B4" w:rsidP="00F874DE">
      <w:pPr>
        <w:pStyle w:val="UnorderedListIndent"/>
        <w:jc w:val="both"/>
      </w:pPr>
      <w:r>
        <w:t>Servicer</w:t>
      </w:r>
    </w:p>
    <w:p w14:paraId="1C2462EE" w14:textId="77777777" w:rsidR="008F41B4" w:rsidRDefault="008F41B4" w:rsidP="00F874DE">
      <w:pPr>
        <w:pStyle w:val="UnorderedListIndent"/>
        <w:jc w:val="both"/>
      </w:pPr>
      <w:r>
        <w:t>Vendor Type</w:t>
      </w:r>
    </w:p>
    <w:p w14:paraId="3AF41190" w14:textId="77777777" w:rsidR="008F41B4" w:rsidRDefault="008F41B4" w:rsidP="00F874DE">
      <w:pPr>
        <w:pStyle w:val="UnorderedListIndent"/>
        <w:jc w:val="both"/>
      </w:pPr>
      <w:r>
        <w:t xml:space="preserve">Department  </w:t>
      </w:r>
    </w:p>
    <w:p w14:paraId="405297A1" w14:textId="77777777" w:rsidR="008F41B4" w:rsidRDefault="008F41B4" w:rsidP="00F874DE">
      <w:pPr>
        <w:pStyle w:val="UnorderedListIndent"/>
        <w:jc w:val="both"/>
      </w:pPr>
      <w:r>
        <w:t xml:space="preserve">Contact Name  </w:t>
      </w:r>
    </w:p>
    <w:p w14:paraId="3B8FDEEB" w14:textId="1F543336" w:rsidR="008F41B4" w:rsidRDefault="008F41B4" w:rsidP="00F874DE">
      <w:pPr>
        <w:pStyle w:val="UnorderedListIndent"/>
        <w:jc w:val="both"/>
      </w:pPr>
      <w:r>
        <w:t>Tax ID</w:t>
      </w:r>
      <w:r w:rsidR="0041675A">
        <w:t xml:space="preserve"> (required)</w:t>
      </w:r>
      <w:r>
        <w:t xml:space="preserve">  </w:t>
      </w:r>
    </w:p>
    <w:p w14:paraId="1967B8A3" w14:textId="77777777" w:rsidR="008F41B4" w:rsidRDefault="008F41B4" w:rsidP="00F874DE">
      <w:pPr>
        <w:pStyle w:val="UnorderedListIndent"/>
        <w:jc w:val="both"/>
      </w:pPr>
      <w:r>
        <w:t xml:space="preserve">Address1 (required)  </w:t>
      </w:r>
    </w:p>
    <w:p w14:paraId="3B2301D5" w14:textId="77777777" w:rsidR="008F41B4" w:rsidRDefault="008F41B4" w:rsidP="00F874DE">
      <w:pPr>
        <w:pStyle w:val="UnorderedListIndent"/>
        <w:jc w:val="both"/>
      </w:pPr>
      <w:r>
        <w:t xml:space="preserve">Address2  </w:t>
      </w:r>
    </w:p>
    <w:p w14:paraId="490A2032" w14:textId="0116203F" w:rsidR="008F41B4" w:rsidRDefault="008F41B4" w:rsidP="00F874DE">
      <w:pPr>
        <w:pStyle w:val="UnorderedListIndent"/>
        <w:jc w:val="both"/>
      </w:pPr>
      <w:r>
        <w:t>City</w:t>
      </w:r>
      <w:r w:rsidR="0041675A">
        <w:t xml:space="preserve"> (required)</w:t>
      </w:r>
      <w:r>
        <w:t xml:space="preserve">  </w:t>
      </w:r>
    </w:p>
    <w:p w14:paraId="2481F382" w14:textId="2A0175DE" w:rsidR="008F41B4" w:rsidRDefault="008F41B4" w:rsidP="00F874DE">
      <w:pPr>
        <w:pStyle w:val="UnorderedListIndent"/>
        <w:jc w:val="both"/>
      </w:pPr>
      <w:r>
        <w:t>State</w:t>
      </w:r>
      <w:r w:rsidR="0041675A">
        <w:t xml:space="preserve"> (required)</w:t>
      </w:r>
    </w:p>
    <w:p w14:paraId="5419238A" w14:textId="77777777" w:rsidR="0041675A" w:rsidRDefault="008F41B4" w:rsidP="00F874DE">
      <w:pPr>
        <w:pStyle w:val="UnorderedListIndent"/>
        <w:jc w:val="both"/>
      </w:pPr>
      <w:r>
        <w:t>Zip</w:t>
      </w:r>
      <w:r w:rsidR="0041675A">
        <w:t xml:space="preserve"> (required)</w:t>
      </w:r>
    </w:p>
    <w:p w14:paraId="2B65D610" w14:textId="77777777" w:rsidR="0041675A" w:rsidRDefault="0041675A" w:rsidP="00F874DE">
      <w:pPr>
        <w:pStyle w:val="UnorderedListIndent"/>
        <w:jc w:val="both"/>
      </w:pPr>
      <w:r>
        <w:t>Payment Address1</w:t>
      </w:r>
    </w:p>
    <w:p w14:paraId="6A5C5D0E" w14:textId="77777777" w:rsidR="0041675A" w:rsidRDefault="0041675A" w:rsidP="00F874DE">
      <w:pPr>
        <w:pStyle w:val="UnorderedListIndent"/>
        <w:jc w:val="both"/>
      </w:pPr>
      <w:r>
        <w:t>Payment Address2</w:t>
      </w:r>
    </w:p>
    <w:p w14:paraId="5DD1F3A7" w14:textId="77777777" w:rsidR="0041675A" w:rsidRDefault="0041675A" w:rsidP="00F874DE">
      <w:pPr>
        <w:pStyle w:val="UnorderedListIndent"/>
        <w:jc w:val="both"/>
      </w:pPr>
      <w:r>
        <w:t>Payment City</w:t>
      </w:r>
    </w:p>
    <w:p w14:paraId="5D9E5833" w14:textId="77777777" w:rsidR="0041675A" w:rsidRDefault="0041675A" w:rsidP="00F874DE">
      <w:pPr>
        <w:pStyle w:val="UnorderedListIndent"/>
        <w:jc w:val="both"/>
      </w:pPr>
      <w:r>
        <w:t xml:space="preserve">State </w:t>
      </w:r>
    </w:p>
    <w:p w14:paraId="2024E79F" w14:textId="77777777" w:rsidR="0041675A" w:rsidRDefault="0041675A" w:rsidP="00F874DE">
      <w:pPr>
        <w:pStyle w:val="UnorderedListIndent"/>
        <w:jc w:val="both"/>
      </w:pPr>
      <w:r>
        <w:t>Zip</w:t>
      </w:r>
    </w:p>
    <w:p w14:paraId="7880E8A2" w14:textId="77777777" w:rsidR="0041675A" w:rsidRDefault="0041675A" w:rsidP="00F874DE">
      <w:pPr>
        <w:pStyle w:val="UnorderedListIndent"/>
        <w:jc w:val="both"/>
      </w:pPr>
      <w:r>
        <w:t>Days of operation</w:t>
      </w:r>
    </w:p>
    <w:p w14:paraId="286797CC" w14:textId="754D8314" w:rsidR="008F41B4" w:rsidRDefault="0041675A" w:rsidP="00F874DE">
      <w:pPr>
        <w:pStyle w:val="UnorderedListIndent"/>
        <w:jc w:val="both"/>
      </w:pPr>
      <w:r>
        <w:t>Hour of operation</w:t>
      </w:r>
      <w:r w:rsidR="008F41B4">
        <w:t xml:space="preserve">   </w:t>
      </w:r>
    </w:p>
    <w:p w14:paraId="29373139" w14:textId="248B020B" w:rsidR="008F41B4" w:rsidRDefault="008F41B4" w:rsidP="00F874DE">
      <w:pPr>
        <w:pStyle w:val="UnorderedListIndent"/>
        <w:jc w:val="both"/>
      </w:pPr>
      <w:r>
        <w:t>Phone #</w:t>
      </w:r>
    </w:p>
    <w:p w14:paraId="45680F74" w14:textId="77777777" w:rsidR="008F41B4" w:rsidRDefault="008F41B4" w:rsidP="00F874DE">
      <w:pPr>
        <w:pStyle w:val="UnorderedListIndent"/>
        <w:jc w:val="both"/>
      </w:pPr>
      <w:r>
        <w:t xml:space="preserve">Fax #   </w:t>
      </w:r>
    </w:p>
    <w:p w14:paraId="4425B460" w14:textId="77777777" w:rsidR="008F41B4" w:rsidRDefault="008F41B4" w:rsidP="00F874DE">
      <w:pPr>
        <w:pStyle w:val="UnorderedListIndent"/>
        <w:jc w:val="both"/>
      </w:pPr>
      <w:r>
        <w:t xml:space="preserve">Email  </w:t>
      </w:r>
    </w:p>
    <w:p w14:paraId="75859B8B" w14:textId="77777777" w:rsidR="008F41B4" w:rsidRDefault="008F41B4" w:rsidP="00F874DE">
      <w:pPr>
        <w:pStyle w:val="UnorderedListIndent"/>
        <w:jc w:val="both"/>
      </w:pPr>
      <w:r>
        <w:t xml:space="preserve">Website URL  </w:t>
      </w:r>
    </w:p>
    <w:p w14:paraId="21AD0714" w14:textId="6E320EEB" w:rsidR="008F41B4" w:rsidRDefault="008F41B4" w:rsidP="00F874DE">
      <w:pPr>
        <w:pStyle w:val="UnorderedListIndent"/>
        <w:jc w:val="both"/>
      </w:pPr>
      <w:r>
        <w:t>License #</w:t>
      </w:r>
    </w:p>
    <w:p w14:paraId="05F54D2E" w14:textId="32DF77D9" w:rsidR="008F41B4" w:rsidRDefault="008F41B4" w:rsidP="00F874DE">
      <w:pPr>
        <w:pStyle w:val="UnorderedListIndent"/>
        <w:jc w:val="both"/>
      </w:pPr>
      <w:r>
        <w:t xml:space="preserve">License State </w:t>
      </w:r>
    </w:p>
    <w:p w14:paraId="42059E77" w14:textId="0E3E3832" w:rsidR="00235D98" w:rsidRDefault="00235D98" w:rsidP="00F874DE">
      <w:pPr>
        <w:pStyle w:val="UnorderedListIndent"/>
        <w:jc w:val="both"/>
      </w:pPr>
      <w:r>
        <w:t>Bank Account Information</w:t>
      </w:r>
    </w:p>
    <w:p w14:paraId="51F9FC72" w14:textId="0A08B765" w:rsidR="00855706" w:rsidRPr="0081155E" w:rsidRDefault="008F41B4" w:rsidP="006C3C3F">
      <w:pPr>
        <w:pStyle w:val="OrderedList"/>
        <w:numPr>
          <w:ilvl w:val="0"/>
          <w:numId w:val="372"/>
        </w:numPr>
        <w:jc w:val="both"/>
      </w:pPr>
      <w:r>
        <w:t xml:space="preserve">Click </w:t>
      </w:r>
      <w:r w:rsidRPr="00217660">
        <w:rPr>
          <w:b/>
        </w:rPr>
        <w:t>OK</w:t>
      </w:r>
      <w:r>
        <w:t>.</w:t>
      </w:r>
      <w:bookmarkStart w:id="5902" w:name="_Toc314055226"/>
      <w:bookmarkStart w:id="5903" w:name="_Toc315383821"/>
      <w:bookmarkStart w:id="5904" w:name="_Toc315634147"/>
    </w:p>
    <w:p w14:paraId="15628288" w14:textId="12145B9F" w:rsidR="008F41B4" w:rsidRDefault="008F41B4" w:rsidP="009B326C">
      <w:pPr>
        <w:pStyle w:val="Heading3"/>
        <w:ind w:left="1080" w:hanging="1080"/>
        <w:jc w:val="both"/>
      </w:pPr>
      <w:bookmarkStart w:id="5905" w:name="_Toc11335098"/>
      <w:bookmarkStart w:id="5906" w:name="_Toc74052336"/>
      <w:bookmarkStart w:id="5907" w:name="_Toc90643720"/>
      <w:bookmarkStart w:id="5908" w:name="_Toc230163685"/>
      <w:r>
        <w:t>Editing a</w:t>
      </w:r>
      <w:r w:rsidR="00F44565">
        <w:t xml:space="preserve"> </w:t>
      </w:r>
      <w:r>
        <w:t>Vendor</w:t>
      </w:r>
      <w:bookmarkEnd w:id="5902"/>
      <w:bookmarkEnd w:id="5903"/>
      <w:bookmarkEnd w:id="5904"/>
      <w:bookmarkEnd w:id="5905"/>
      <w:bookmarkEnd w:id="5906"/>
      <w:bookmarkEnd w:id="5907"/>
      <w:bookmarkEnd w:id="5908"/>
    </w:p>
    <w:p w14:paraId="7F366A14" w14:textId="77777777" w:rsidR="008F41B4" w:rsidRPr="006F4125" w:rsidRDefault="008F41B4" w:rsidP="001879BA">
      <w:pPr>
        <w:pStyle w:val="BodyText"/>
      </w:pPr>
      <w:r>
        <w:t>All fields except for audit information and Customer ID can be edited.</w:t>
      </w:r>
    </w:p>
    <w:p w14:paraId="659076D3" w14:textId="77777777" w:rsidR="008F41B4" w:rsidRPr="00543233" w:rsidRDefault="008F41B4" w:rsidP="006C3C3F">
      <w:pPr>
        <w:pStyle w:val="OrderedList"/>
        <w:numPr>
          <w:ilvl w:val="0"/>
          <w:numId w:val="373"/>
        </w:numPr>
        <w:jc w:val="both"/>
      </w:pPr>
      <w:r w:rsidRPr="00543233">
        <w:t>Click on a record in the table and the edit alerts screen will be displayed.</w:t>
      </w:r>
    </w:p>
    <w:p w14:paraId="2E55FAFE" w14:textId="7C3D55C3" w:rsidR="00D12A04" w:rsidRDefault="00235D98" w:rsidP="00866DAA">
      <w:pPr>
        <w:pStyle w:val="BodyText"/>
        <w:tabs>
          <w:tab w:val="center" w:pos="4680"/>
        </w:tabs>
        <w:jc w:val="left"/>
      </w:pPr>
      <w:r>
        <w:tab/>
      </w:r>
    </w:p>
    <w:p w14:paraId="722B7CB4" w14:textId="4AD2E8B2" w:rsidR="008F41B4" w:rsidRDefault="00D12A04" w:rsidP="00FD571C">
      <w:pPr>
        <w:pStyle w:val="BodyText"/>
        <w:tabs>
          <w:tab w:val="center" w:pos="4680"/>
        </w:tabs>
        <w:jc w:val="center"/>
      </w:pPr>
      <w:r>
        <w:rPr>
          <w:noProof/>
        </w:rPr>
        <w:drawing>
          <wp:inline distT="0" distB="0" distL="0" distR="0" wp14:anchorId="66937A14" wp14:editId="5FBA37F5">
            <wp:extent cx="2935972" cy="3803904"/>
            <wp:effectExtent l="19050" t="19050" r="17145" b="25400"/>
            <wp:docPr id="140509074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5090742" name="Picture 1" descr="A screenshot of a computer&#10;&#10;AI-generated content may be incorrect."/>
                    <pic:cNvPicPr/>
                  </pic:nvPicPr>
                  <pic:blipFill>
                    <a:blip r:embed="rId587"/>
                    <a:stretch>
                      <a:fillRect/>
                    </a:stretch>
                  </pic:blipFill>
                  <pic:spPr>
                    <a:xfrm>
                      <a:off x="0" y="0"/>
                      <a:ext cx="2954627" cy="3828074"/>
                    </a:xfrm>
                    <a:prstGeom prst="rect">
                      <a:avLst/>
                    </a:prstGeom>
                    <a:ln w="19050">
                      <a:solidFill>
                        <a:srgbClr val="0070C0"/>
                      </a:solidFill>
                    </a:ln>
                  </pic:spPr>
                </pic:pic>
              </a:graphicData>
            </a:graphic>
          </wp:inline>
        </w:drawing>
      </w:r>
    </w:p>
    <w:p w14:paraId="095BEF7E" w14:textId="45765D34" w:rsidR="008F41B4" w:rsidRPr="00492367" w:rsidRDefault="008F41B4" w:rsidP="001879BA">
      <w:pPr>
        <w:pStyle w:val="FigureCaption0"/>
      </w:pPr>
      <w:bookmarkStart w:id="5909" w:name="_Toc315384980"/>
      <w:bookmarkStart w:id="5910" w:name="_Toc74053262"/>
      <w:bookmarkStart w:id="5911" w:name="_Toc90644643"/>
      <w:bookmarkStart w:id="5912" w:name="_Toc230164412"/>
      <w:r w:rsidRPr="00492367">
        <w:t xml:space="preserve">Figure </w:t>
      </w:r>
      <w:r w:rsidR="00764635">
        <w:rPr>
          <w:noProof/>
        </w:rPr>
        <w:fldChar w:fldCharType="begin"/>
      </w:r>
      <w:r w:rsidR="00764635">
        <w:rPr>
          <w:noProof/>
        </w:rPr>
        <w:instrText xml:space="preserve"> STYLEREF 1 \s </w:instrText>
      </w:r>
      <w:r w:rsidR="00764635">
        <w:rPr>
          <w:noProof/>
        </w:rPr>
        <w:fldChar w:fldCharType="separate"/>
      </w:r>
      <w:r w:rsidR="00942841">
        <w:rPr>
          <w:noProof/>
        </w:rPr>
        <w:t>10</w:t>
      </w:r>
      <w:r w:rsidR="00764635">
        <w:rPr>
          <w:noProof/>
        </w:rPr>
        <w:fldChar w:fldCharType="end"/>
      </w:r>
      <w:r w:rsidR="00AA1949">
        <w:noBreakHyphen/>
      </w:r>
      <w:r w:rsidR="00764635">
        <w:rPr>
          <w:noProof/>
        </w:rPr>
        <w:fldChar w:fldCharType="begin"/>
      </w:r>
      <w:r w:rsidR="00764635">
        <w:rPr>
          <w:noProof/>
        </w:rPr>
        <w:instrText xml:space="preserve"> SEQ Figure \* ARABIC \s 1 </w:instrText>
      </w:r>
      <w:r w:rsidR="00764635">
        <w:rPr>
          <w:noProof/>
        </w:rPr>
        <w:fldChar w:fldCharType="separate"/>
      </w:r>
      <w:r w:rsidR="00942841">
        <w:rPr>
          <w:noProof/>
        </w:rPr>
        <w:t>30</w:t>
      </w:r>
      <w:r w:rsidR="00764635">
        <w:rPr>
          <w:noProof/>
        </w:rPr>
        <w:fldChar w:fldCharType="end"/>
      </w:r>
      <w:r>
        <w:rPr>
          <w:noProof/>
        </w:rPr>
        <w:t>: Editing an Existing Vendor</w:t>
      </w:r>
      <w:bookmarkEnd w:id="5909"/>
      <w:bookmarkEnd w:id="5910"/>
      <w:bookmarkEnd w:id="5911"/>
      <w:bookmarkEnd w:id="5912"/>
    </w:p>
    <w:p w14:paraId="26FF700B" w14:textId="77777777" w:rsidR="008F41B4" w:rsidRPr="00560045" w:rsidRDefault="008F41B4" w:rsidP="006C3C3F">
      <w:pPr>
        <w:pStyle w:val="OrderedList"/>
        <w:numPr>
          <w:ilvl w:val="0"/>
          <w:numId w:val="373"/>
        </w:numPr>
        <w:jc w:val="both"/>
      </w:pPr>
      <w:r>
        <w:t xml:space="preserve">Modify the information you need to edit and click the </w:t>
      </w:r>
      <w:r w:rsidRPr="000A57F0">
        <w:rPr>
          <w:b/>
        </w:rPr>
        <w:t>OK</w:t>
      </w:r>
      <w:r>
        <w:t xml:space="preserve"> button. The </w:t>
      </w:r>
      <w:r>
        <w:rPr>
          <w:b/>
        </w:rPr>
        <w:t>Vendor</w:t>
      </w:r>
      <w:r w:rsidRPr="000A57F0">
        <w:rPr>
          <w:b/>
        </w:rPr>
        <w:t xml:space="preserve"> </w:t>
      </w:r>
      <w:r>
        <w:t>tab record table with the edited record will be displayed in the table.</w:t>
      </w:r>
    </w:p>
    <w:p w14:paraId="56399606" w14:textId="77777777" w:rsidR="00A16E68" w:rsidRDefault="00A16E68" w:rsidP="001879BA">
      <w:pPr>
        <w:pStyle w:val="BodyText"/>
      </w:pPr>
    </w:p>
    <w:p w14:paraId="37989BB3" w14:textId="77777777" w:rsidR="002454C5" w:rsidRDefault="002454C5" w:rsidP="002454C5">
      <w:pPr>
        <w:pStyle w:val="Heading2"/>
        <w:tabs>
          <w:tab w:val="clear" w:pos="1080"/>
        </w:tabs>
        <w:ind w:hanging="1080"/>
        <w:jc w:val="both"/>
      </w:pPr>
      <w:bookmarkStart w:id="5913" w:name="_Toc11335099"/>
      <w:bookmarkStart w:id="5914" w:name="_Toc74052337"/>
      <w:bookmarkStart w:id="5915" w:name="_Toc90643721"/>
      <w:bookmarkStart w:id="5916" w:name="_Toc230163686"/>
      <w:r>
        <w:t>Claims Auto Delegation</w:t>
      </w:r>
      <w:r w:rsidR="005F7011">
        <w:t xml:space="preserve"> Screen</w:t>
      </w:r>
      <w:bookmarkEnd w:id="5913"/>
      <w:bookmarkEnd w:id="5914"/>
      <w:bookmarkEnd w:id="5915"/>
      <w:bookmarkEnd w:id="5916"/>
    </w:p>
    <w:p w14:paraId="6A03B3FE" w14:textId="7D5D76F0" w:rsidR="00134B10" w:rsidRPr="00947D2C" w:rsidRDefault="00134B10" w:rsidP="00134B10">
      <w:pPr>
        <w:pStyle w:val="NoteBox"/>
        <w:jc w:val="both"/>
        <w:rPr>
          <w:lang w:bidi="ar-SA"/>
        </w:rPr>
      </w:pPr>
      <w:r w:rsidRPr="00947D2C">
        <w:rPr>
          <w:rFonts w:ascii="Cambria" w:hAnsi="Cambria"/>
          <w:sz w:val="22"/>
          <w:szCs w:val="22"/>
        </w:rPr>
        <w:t xml:space="preserve">This screen allows the authorized </w:t>
      </w:r>
      <w:r>
        <w:rPr>
          <w:rFonts w:ascii="Cambria" w:hAnsi="Cambria"/>
          <w:sz w:val="22"/>
          <w:szCs w:val="22"/>
        </w:rPr>
        <w:t xml:space="preserve">HUD </w:t>
      </w:r>
      <w:r w:rsidRPr="00947D2C">
        <w:rPr>
          <w:rFonts w:ascii="Cambria" w:hAnsi="Cambria"/>
          <w:sz w:val="22"/>
          <w:szCs w:val="22"/>
        </w:rPr>
        <w:t>user to</w:t>
      </w:r>
      <w:r>
        <w:rPr>
          <w:rFonts w:ascii="Cambria" w:hAnsi="Cambria"/>
          <w:sz w:val="22"/>
          <w:szCs w:val="22"/>
        </w:rPr>
        <w:t xml:space="preserve"> set the order that claims filed by the servicer are delegated to eligible Responsible Parties. </w:t>
      </w:r>
      <w:r w:rsidRPr="00947D2C">
        <w:rPr>
          <w:rFonts w:ascii="Cambria" w:hAnsi="Cambria"/>
          <w:sz w:val="22"/>
          <w:szCs w:val="22"/>
        </w:rPr>
        <w:t xml:space="preserve"> </w:t>
      </w:r>
      <w:r>
        <w:rPr>
          <w:rFonts w:ascii="Cambria" w:hAnsi="Cambria"/>
          <w:sz w:val="22"/>
          <w:szCs w:val="22"/>
        </w:rPr>
        <w:t xml:space="preserve">When the claim is </w:t>
      </w:r>
      <w:r w:rsidR="00A56454">
        <w:rPr>
          <w:rFonts w:ascii="Cambria" w:hAnsi="Cambria"/>
          <w:sz w:val="22"/>
          <w:szCs w:val="22"/>
        </w:rPr>
        <w:t xml:space="preserve">initially </w:t>
      </w:r>
      <w:r>
        <w:rPr>
          <w:rFonts w:ascii="Cambria" w:hAnsi="Cambria"/>
          <w:sz w:val="22"/>
          <w:szCs w:val="22"/>
        </w:rPr>
        <w:t xml:space="preserve">filed by the servicer, the system delegates the claim in order of the Responsible Party designation </w:t>
      </w:r>
      <w:r w:rsidR="000A4B41">
        <w:rPr>
          <w:rFonts w:ascii="Cambria" w:hAnsi="Cambria"/>
          <w:sz w:val="22"/>
          <w:szCs w:val="22"/>
        </w:rPr>
        <w:t>from</w:t>
      </w:r>
      <w:r w:rsidR="00A56454">
        <w:rPr>
          <w:rFonts w:ascii="Cambria" w:hAnsi="Cambria"/>
          <w:sz w:val="22"/>
          <w:szCs w:val="22"/>
        </w:rPr>
        <w:t xml:space="preserve"> </w:t>
      </w:r>
      <w:r>
        <w:rPr>
          <w:rFonts w:ascii="Cambria" w:hAnsi="Cambria"/>
          <w:sz w:val="22"/>
          <w:szCs w:val="22"/>
        </w:rPr>
        <w:t xml:space="preserve">the Claims Auto Delegation Screen. Different Responsible Party user list can be defined for each Claim Type 21, Claim Type 23, and Claim Type 24. The auto delegation rules can be inactivated for specific users or Claim Types. </w:t>
      </w:r>
    </w:p>
    <w:p w14:paraId="39806671" w14:textId="124454F6" w:rsidR="00134B10" w:rsidRDefault="00134B10" w:rsidP="00F61B7E">
      <w:pPr>
        <w:pStyle w:val="Heading3"/>
        <w:ind w:left="1080" w:hanging="1080"/>
        <w:jc w:val="both"/>
      </w:pPr>
      <w:bookmarkStart w:id="5917" w:name="_Toc11335100"/>
      <w:bookmarkStart w:id="5918" w:name="_Toc74052338"/>
      <w:bookmarkStart w:id="5919" w:name="_Toc90643722"/>
      <w:bookmarkStart w:id="5920" w:name="_Toc230163687"/>
      <w:r>
        <w:t>Claims Auto Delegation –  Setting Responsible Party delegation</w:t>
      </w:r>
      <w:bookmarkEnd w:id="5917"/>
      <w:bookmarkEnd w:id="5918"/>
      <w:bookmarkEnd w:id="5919"/>
      <w:bookmarkEnd w:id="5920"/>
    </w:p>
    <w:p w14:paraId="1B9F3748" w14:textId="77777777" w:rsidR="00134B10" w:rsidRDefault="00134B10" w:rsidP="005F7011">
      <w:pPr>
        <w:pStyle w:val="BodyText"/>
        <w:rPr>
          <w:lang w:bidi="ar-SA"/>
        </w:rPr>
      </w:pPr>
    </w:p>
    <w:p w14:paraId="03478E4D" w14:textId="77B74C6B" w:rsidR="00134B10" w:rsidRDefault="006A48DF" w:rsidP="00260B2B">
      <w:pPr>
        <w:pStyle w:val="BodyText"/>
        <w:jc w:val="center"/>
        <w:rPr>
          <w:lang w:bidi="ar-SA"/>
        </w:rPr>
      </w:pPr>
      <w:r>
        <w:rPr>
          <w:noProof/>
        </w:rPr>
        <w:drawing>
          <wp:inline distT="0" distB="0" distL="0" distR="0" wp14:anchorId="62E9E0FC" wp14:editId="12934247">
            <wp:extent cx="3645552" cy="3203879"/>
            <wp:effectExtent l="0" t="0" r="0" b="0"/>
            <wp:docPr id="3126" name="Picture 3126"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6" name="Picture 3126" descr="Table&#10;&#10;Description automatically generated"/>
                    <pic:cNvPicPr/>
                  </pic:nvPicPr>
                  <pic:blipFill>
                    <a:blip r:embed="rId588"/>
                    <a:stretch>
                      <a:fillRect/>
                    </a:stretch>
                  </pic:blipFill>
                  <pic:spPr>
                    <a:xfrm>
                      <a:off x="0" y="0"/>
                      <a:ext cx="3653143" cy="3210551"/>
                    </a:xfrm>
                    <a:prstGeom prst="rect">
                      <a:avLst/>
                    </a:prstGeom>
                  </pic:spPr>
                </pic:pic>
              </a:graphicData>
            </a:graphic>
          </wp:inline>
        </w:drawing>
      </w:r>
    </w:p>
    <w:p w14:paraId="6B2ACD14" w14:textId="019C504E" w:rsidR="00134B10" w:rsidRPr="00492367" w:rsidRDefault="00134B10" w:rsidP="00134B10">
      <w:pPr>
        <w:pStyle w:val="FigureCaption0"/>
      </w:pPr>
      <w:bookmarkStart w:id="5921" w:name="_Toc74053263"/>
      <w:bookmarkStart w:id="5922" w:name="_Toc90644644"/>
      <w:bookmarkStart w:id="5923" w:name="_Toc230164413"/>
      <w:r w:rsidRPr="00492367">
        <w:t xml:space="preserve">Figure </w:t>
      </w:r>
      <w:r>
        <w:rPr>
          <w:noProof/>
        </w:rPr>
        <w:fldChar w:fldCharType="begin"/>
      </w:r>
      <w:r>
        <w:rPr>
          <w:noProof/>
        </w:rPr>
        <w:instrText xml:space="preserve"> STYLEREF 1 \s </w:instrText>
      </w:r>
      <w:r>
        <w:rPr>
          <w:noProof/>
        </w:rPr>
        <w:fldChar w:fldCharType="separate"/>
      </w:r>
      <w:r w:rsidR="00942841">
        <w:rPr>
          <w:noProof/>
        </w:rPr>
        <w:t>10</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31</w:t>
      </w:r>
      <w:r>
        <w:rPr>
          <w:noProof/>
        </w:rPr>
        <w:fldChar w:fldCharType="end"/>
      </w:r>
      <w:r>
        <w:rPr>
          <w:noProof/>
        </w:rPr>
        <w:t>: Editing Claims Auto Delegation</w:t>
      </w:r>
      <w:bookmarkEnd w:id="5921"/>
      <w:bookmarkEnd w:id="5922"/>
      <w:bookmarkEnd w:id="5923"/>
      <w:r>
        <w:rPr>
          <w:noProof/>
        </w:rPr>
        <w:t xml:space="preserve"> </w:t>
      </w:r>
    </w:p>
    <w:p w14:paraId="6E4A5F03" w14:textId="77777777" w:rsidR="00134B10" w:rsidRDefault="00134B10" w:rsidP="005F7011">
      <w:pPr>
        <w:pStyle w:val="BodyText"/>
        <w:rPr>
          <w:lang w:bidi="ar-SA"/>
        </w:rPr>
      </w:pPr>
    </w:p>
    <w:p w14:paraId="362BF206" w14:textId="146337CC" w:rsidR="00134B10" w:rsidRDefault="00134B10" w:rsidP="00F61B7E">
      <w:pPr>
        <w:pStyle w:val="Heading3"/>
        <w:ind w:left="1080" w:hanging="1080"/>
        <w:jc w:val="both"/>
      </w:pPr>
      <w:bookmarkStart w:id="5924" w:name="_Toc11335101"/>
      <w:bookmarkStart w:id="5925" w:name="_Toc74052339"/>
      <w:bookmarkStart w:id="5926" w:name="_Toc90643723"/>
      <w:bookmarkStart w:id="5927" w:name="_Toc230163688"/>
      <w:r>
        <w:t>Claims Auto Delegation - Audit Information</w:t>
      </w:r>
      <w:bookmarkEnd w:id="5924"/>
      <w:bookmarkEnd w:id="5925"/>
      <w:bookmarkEnd w:id="5926"/>
      <w:bookmarkEnd w:id="5927"/>
    </w:p>
    <w:p w14:paraId="1CA5F9C1" w14:textId="3175EC26" w:rsidR="00134B10" w:rsidRDefault="00134B10" w:rsidP="005F7011">
      <w:pPr>
        <w:pStyle w:val="BodyText"/>
        <w:rPr>
          <w:lang w:bidi="ar-SA"/>
        </w:rPr>
      </w:pPr>
      <w:r>
        <w:rPr>
          <w:lang w:bidi="ar-SA"/>
        </w:rPr>
        <w:t>The Audit Information displays changes made to the Claims Auto Delegation settings</w:t>
      </w:r>
    </w:p>
    <w:p w14:paraId="76D0B12B" w14:textId="06F868FC" w:rsidR="00134B10" w:rsidRDefault="006A48DF" w:rsidP="00260B2B">
      <w:pPr>
        <w:pStyle w:val="BodyText"/>
        <w:jc w:val="center"/>
        <w:rPr>
          <w:lang w:bidi="ar-SA"/>
        </w:rPr>
      </w:pPr>
      <w:r>
        <w:rPr>
          <w:noProof/>
        </w:rPr>
        <w:drawing>
          <wp:inline distT="0" distB="0" distL="0" distR="0" wp14:anchorId="47B8FEC6" wp14:editId="21160495">
            <wp:extent cx="5943600" cy="1317625"/>
            <wp:effectExtent l="0" t="0" r="0" b="0"/>
            <wp:docPr id="3127" name="Picture 3127"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7" name="Picture 3127" descr="Graphical user interface&#10;&#10;Description automatically generated"/>
                    <pic:cNvPicPr/>
                  </pic:nvPicPr>
                  <pic:blipFill>
                    <a:blip r:embed="rId589"/>
                    <a:stretch>
                      <a:fillRect/>
                    </a:stretch>
                  </pic:blipFill>
                  <pic:spPr>
                    <a:xfrm>
                      <a:off x="0" y="0"/>
                      <a:ext cx="5943600" cy="1317625"/>
                    </a:xfrm>
                    <a:prstGeom prst="rect">
                      <a:avLst/>
                    </a:prstGeom>
                  </pic:spPr>
                </pic:pic>
              </a:graphicData>
            </a:graphic>
          </wp:inline>
        </w:drawing>
      </w:r>
    </w:p>
    <w:p w14:paraId="13D3757D" w14:textId="1B46D39C" w:rsidR="002454C5" w:rsidRDefault="00134B10" w:rsidP="00C32BC1">
      <w:pPr>
        <w:pStyle w:val="FigureCaption0"/>
        <w:rPr>
          <w:lang w:bidi="ar-SA"/>
        </w:rPr>
      </w:pPr>
      <w:bookmarkStart w:id="5928" w:name="_Toc74053264"/>
      <w:bookmarkStart w:id="5929" w:name="_Toc90644645"/>
      <w:bookmarkStart w:id="5930" w:name="_Toc230164414"/>
      <w:r w:rsidRPr="00492367">
        <w:t xml:space="preserve">Figure </w:t>
      </w:r>
      <w:r>
        <w:rPr>
          <w:noProof/>
        </w:rPr>
        <w:fldChar w:fldCharType="begin"/>
      </w:r>
      <w:r>
        <w:rPr>
          <w:noProof/>
        </w:rPr>
        <w:instrText xml:space="preserve"> STYLEREF 1 \s </w:instrText>
      </w:r>
      <w:r>
        <w:rPr>
          <w:noProof/>
        </w:rPr>
        <w:fldChar w:fldCharType="separate"/>
      </w:r>
      <w:r w:rsidR="00942841">
        <w:rPr>
          <w:noProof/>
        </w:rPr>
        <w:t>10</w:t>
      </w:r>
      <w:r>
        <w:rPr>
          <w:noProof/>
        </w:rPr>
        <w:fldChar w:fldCharType="end"/>
      </w:r>
      <w:r>
        <w:noBreakHyphen/>
      </w:r>
      <w:r>
        <w:rPr>
          <w:noProof/>
        </w:rPr>
        <w:fldChar w:fldCharType="begin"/>
      </w:r>
      <w:r>
        <w:rPr>
          <w:noProof/>
        </w:rPr>
        <w:instrText xml:space="preserve"> SEQ Figure \* ARABIC \s 1 </w:instrText>
      </w:r>
      <w:r>
        <w:rPr>
          <w:noProof/>
        </w:rPr>
        <w:fldChar w:fldCharType="separate"/>
      </w:r>
      <w:r w:rsidR="00942841">
        <w:rPr>
          <w:noProof/>
        </w:rPr>
        <w:t>32</w:t>
      </w:r>
      <w:r>
        <w:rPr>
          <w:noProof/>
        </w:rPr>
        <w:fldChar w:fldCharType="end"/>
      </w:r>
      <w:r>
        <w:rPr>
          <w:noProof/>
        </w:rPr>
        <w:t xml:space="preserve">: Editing Claims Auto Delegation </w:t>
      </w:r>
      <w:r w:rsidR="00DE1D72">
        <w:rPr>
          <w:noProof/>
        </w:rPr>
        <w:t>Priority</w:t>
      </w:r>
      <w:bookmarkEnd w:id="5928"/>
      <w:bookmarkEnd w:id="5929"/>
      <w:bookmarkEnd w:id="5930"/>
    </w:p>
    <w:p w14:paraId="257F4057" w14:textId="77777777" w:rsidR="00C32BC1" w:rsidRDefault="00C32BC1" w:rsidP="00C32BC1"/>
    <w:p w14:paraId="0B339F57" w14:textId="77777777" w:rsidR="004A6587" w:rsidRDefault="004A6587" w:rsidP="00C32BC1"/>
    <w:p w14:paraId="7DEFDC7A" w14:textId="77777777" w:rsidR="004A6587" w:rsidRDefault="004A6587" w:rsidP="00C32BC1"/>
    <w:p w14:paraId="02E8F793" w14:textId="6757BED7" w:rsidR="004A6587" w:rsidRDefault="004A6587" w:rsidP="00C32BC1">
      <w:pPr>
        <w:pStyle w:val="Heading2"/>
        <w:tabs>
          <w:tab w:val="clear" w:pos="1080"/>
        </w:tabs>
        <w:ind w:hanging="1080"/>
        <w:jc w:val="both"/>
      </w:pPr>
      <w:bookmarkStart w:id="5931" w:name="_Toc230163689"/>
      <w:r>
        <w:t>Bulk Vendor Upload Screen</w:t>
      </w:r>
      <w:bookmarkEnd w:id="5931"/>
    </w:p>
    <w:p w14:paraId="2C41286E" w14:textId="6A0A9C28" w:rsidR="004A477A" w:rsidRPr="004A477A" w:rsidRDefault="004A477A" w:rsidP="004C718E">
      <w:pPr>
        <w:pStyle w:val="BodyText"/>
        <w:rPr>
          <w:lang w:bidi="ar-SA"/>
        </w:rPr>
      </w:pPr>
      <w:r>
        <w:rPr>
          <w:lang w:bidi="ar-SA"/>
        </w:rPr>
        <w:t xml:space="preserve">The Bulk Vendor Upload Screen allows the Authorized user to add multiple vendors to the Servicing Module at </w:t>
      </w:r>
      <w:r w:rsidR="00861CDD">
        <w:rPr>
          <w:lang w:bidi="ar-SA"/>
        </w:rPr>
        <w:t>the same time</w:t>
      </w:r>
      <w:r>
        <w:rPr>
          <w:lang w:bidi="ar-SA"/>
        </w:rPr>
        <w:t xml:space="preserve">. </w:t>
      </w:r>
      <w:r w:rsidR="004C718E">
        <w:rPr>
          <w:lang w:bidi="ar-SA"/>
        </w:rPr>
        <w:t xml:space="preserve">For complete instructions </w:t>
      </w:r>
      <w:r w:rsidR="004C718E">
        <w:t>please refer to the HERMIT resources document named “HERMIT Bulk Vendor Upload File Format.”</w:t>
      </w:r>
    </w:p>
    <w:p w14:paraId="39ABD1A4" w14:textId="5868B649" w:rsidR="004A6587" w:rsidRDefault="004A6587" w:rsidP="009B326C">
      <w:pPr>
        <w:pStyle w:val="Heading3"/>
        <w:ind w:left="1080" w:hanging="1080"/>
        <w:jc w:val="both"/>
      </w:pPr>
      <w:r>
        <w:t xml:space="preserve"> </w:t>
      </w:r>
      <w:bookmarkStart w:id="5932" w:name="_Toc230163690"/>
      <w:r>
        <w:t xml:space="preserve">Creating </w:t>
      </w:r>
      <w:r w:rsidR="00976AF9">
        <w:t>Bulk</w:t>
      </w:r>
      <w:r>
        <w:t xml:space="preserve"> Vendor</w:t>
      </w:r>
      <w:r w:rsidR="00976AF9">
        <w:t>s</w:t>
      </w:r>
      <w:bookmarkEnd w:id="5932"/>
    </w:p>
    <w:p w14:paraId="0F9645E4" w14:textId="24867B74" w:rsidR="004A6587" w:rsidRPr="00FD2B81" w:rsidRDefault="004A6587" w:rsidP="00FD2B81">
      <w:pPr>
        <w:pStyle w:val="BodyText"/>
      </w:pPr>
      <w:r w:rsidRPr="00FD2B81">
        <w:rPr>
          <w:lang w:bidi="ar-SA"/>
        </w:rPr>
        <w:t xml:space="preserve">To create </w:t>
      </w:r>
      <w:r w:rsidR="00861CDD">
        <w:rPr>
          <w:lang w:bidi="ar-SA"/>
        </w:rPr>
        <w:t xml:space="preserve">vendors using the </w:t>
      </w:r>
      <w:r w:rsidRPr="00FD2B81">
        <w:rPr>
          <w:lang w:bidi="ar-SA"/>
        </w:rPr>
        <w:t xml:space="preserve">Bulk </w:t>
      </w:r>
      <w:r w:rsidR="00861CDD">
        <w:rPr>
          <w:lang w:bidi="ar-SA"/>
        </w:rPr>
        <w:t>process</w:t>
      </w:r>
      <w:r w:rsidRPr="00FD2B81">
        <w:rPr>
          <w:lang w:bidi="ar-SA"/>
        </w:rPr>
        <w:t xml:space="preserve">: </w:t>
      </w:r>
    </w:p>
    <w:p w14:paraId="2C250DFF" w14:textId="77777777" w:rsidR="00861CDD" w:rsidRDefault="004A6587" w:rsidP="006C3C3F">
      <w:pPr>
        <w:pStyle w:val="OrderedList"/>
        <w:numPr>
          <w:ilvl w:val="0"/>
          <w:numId w:val="374"/>
        </w:numPr>
        <w:jc w:val="both"/>
      </w:pPr>
      <w:r>
        <w:t xml:space="preserve">Click </w:t>
      </w:r>
      <w:r w:rsidR="00976AF9">
        <w:rPr>
          <w:b/>
        </w:rPr>
        <w:t>Vendor Link</w:t>
      </w:r>
      <w:r>
        <w:t xml:space="preserve">. </w:t>
      </w:r>
    </w:p>
    <w:p w14:paraId="1303EFFB" w14:textId="0236DD43" w:rsidR="004A6587" w:rsidRDefault="00861CDD" w:rsidP="006C3C3F">
      <w:pPr>
        <w:pStyle w:val="OrderedList"/>
        <w:numPr>
          <w:ilvl w:val="0"/>
          <w:numId w:val="374"/>
        </w:numPr>
        <w:jc w:val="both"/>
      </w:pPr>
      <w:r>
        <w:t xml:space="preserve">Click </w:t>
      </w:r>
      <w:r w:rsidRPr="00861CDD">
        <w:rPr>
          <w:b/>
          <w:bCs/>
        </w:rPr>
        <w:t xml:space="preserve">Open </w:t>
      </w:r>
      <w:r>
        <w:t>o</w:t>
      </w:r>
      <w:r w:rsidR="00976AF9">
        <w:t xml:space="preserve">n the </w:t>
      </w:r>
      <w:r w:rsidR="004A6587" w:rsidRPr="00543233">
        <w:rPr>
          <w:b/>
        </w:rPr>
        <w:t>Vendor</w:t>
      </w:r>
      <w:r w:rsidR="00976AF9">
        <w:rPr>
          <w:b/>
        </w:rPr>
        <w:t xml:space="preserve"> Import Upload File </w:t>
      </w:r>
      <w:r>
        <w:rPr>
          <w:bCs/>
        </w:rPr>
        <w:t>to</w:t>
      </w:r>
      <w:r w:rsidR="004A6587" w:rsidRPr="001F33AC">
        <w:t xml:space="preserve"> </w:t>
      </w:r>
      <w:r w:rsidR="004A6587">
        <w:t xml:space="preserve">add </w:t>
      </w:r>
      <w:r w:rsidR="00976AF9">
        <w:t xml:space="preserve">multiple </w:t>
      </w:r>
      <w:r w:rsidR="004A6587">
        <w:t>Vendor</w:t>
      </w:r>
      <w:r w:rsidR="00976AF9">
        <w:t>s on the Vendor Template</w:t>
      </w:r>
      <w:r w:rsidR="004A6587">
        <w:t>.</w:t>
      </w:r>
    </w:p>
    <w:p w14:paraId="02CCDEE4" w14:textId="472193BE" w:rsidR="00976AF9" w:rsidRPr="005A1E5B" w:rsidRDefault="00976AF9" w:rsidP="006C3C3F">
      <w:pPr>
        <w:pStyle w:val="OrderedList"/>
        <w:numPr>
          <w:ilvl w:val="0"/>
          <w:numId w:val="374"/>
        </w:numPr>
        <w:jc w:val="both"/>
      </w:pPr>
      <w:r w:rsidRPr="005A1E5B">
        <w:t>Enter the following</w:t>
      </w:r>
      <w:r>
        <w:t xml:space="preserve"> </w:t>
      </w:r>
      <w:r w:rsidR="00861CDD">
        <w:t xml:space="preserve">data </w:t>
      </w:r>
      <w:r>
        <w:t>into the Vendor Template</w:t>
      </w:r>
      <w:r w:rsidRPr="005A1E5B">
        <w:t>:</w:t>
      </w:r>
    </w:p>
    <w:p w14:paraId="04BC770C" w14:textId="77777777" w:rsidR="00976AF9" w:rsidRDefault="00976AF9" w:rsidP="00976AF9">
      <w:pPr>
        <w:pStyle w:val="UnorderedListIndent"/>
        <w:jc w:val="both"/>
      </w:pPr>
      <w:r>
        <w:t xml:space="preserve">Vendor Name (required)  </w:t>
      </w:r>
    </w:p>
    <w:p w14:paraId="4D2FCBFC" w14:textId="283E4948" w:rsidR="00976AF9" w:rsidRDefault="00976AF9" w:rsidP="00976AF9">
      <w:pPr>
        <w:pStyle w:val="UnorderedListIndent"/>
        <w:jc w:val="both"/>
      </w:pPr>
      <w:r>
        <w:t xml:space="preserve">Servicer (required) </w:t>
      </w:r>
    </w:p>
    <w:p w14:paraId="3DB15BD1" w14:textId="19E7583C" w:rsidR="00976AF9" w:rsidRDefault="00976AF9" w:rsidP="00976AF9">
      <w:pPr>
        <w:pStyle w:val="UnorderedListIndent"/>
        <w:jc w:val="both"/>
      </w:pPr>
      <w:r>
        <w:t xml:space="preserve">Vendor Type (required) </w:t>
      </w:r>
    </w:p>
    <w:p w14:paraId="581C28A2" w14:textId="77777777" w:rsidR="00976AF9" w:rsidRDefault="00976AF9" w:rsidP="00976AF9">
      <w:pPr>
        <w:pStyle w:val="UnorderedListIndent"/>
        <w:jc w:val="both"/>
      </w:pPr>
      <w:r>
        <w:t xml:space="preserve">Department  </w:t>
      </w:r>
    </w:p>
    <w:p w14:paraId="4B4FA22C" w14:textId="77777777" w:rsidR="00976AF9" w:rsidRDefault="00976AF9" w:rsidP="00976AF9">
      <w:pPr>
        <w:pStyle w:val="UnorderedListIndent"/>
        <w:jc w:val="both"/>
      </w:pPr>
      <w:r>
        <w:t xml:space="preserve">Contact Name  </w:t>
      </w:r>
    </w:p>
    <w:p w14:paraId="490D4B39" w14:textId="78A2DBB1" w:rsidR="00976AF9" w:rsidRDefault="00976AF9" w:rsidP="00976AF9">
      <w:pPr>
        <w:pStyle w:val="UnorderedListIndent"/>
        <w:jc w:val="both"/>
      </w:pPr>
      <w:r>
        <w:t>Tax ID</w:t>
      </w:r>
      <w:r w:rsidR="00E00D1E">
        <w:t xml:space="preserve"> (required) </w:t>
      </w:r>
    </w:p>
    <w:p w14:paraId="1E0BB05C" w14:textId="77777777" w:rsidR="00976AF9" w:rsidRDefault="00976AF9" w:rsidP="00976AF9">
      <w:pPr>
        <w:pStyle w:val="UnorderedListIndent"/>
        <w:jc w:val="both"/>
      </w:pPr>
      <w:r>
        <w:t xml:space="preserve">Address1 (required)  </w:t>
      </w:r>
    </w:p>
    <w:p w14:paraId="41798D6B" w14:textId="77777777" w:rsidR="00976AF9" w:rsidRDefault="00976AF9" w:rsidP="00976AF9">
      <w:pPr>
        <w:pStyle w:val="UnorderedListIndent"/>
        <w:jc w:val="both"/>
      </w:pPr>
      <w:r>
        <w:t xml:space="preserve">Address2  </w:t>
      </w:r>
    </w:p>
    <w:p w14:paraId="6F330D19" w14:textId="49591775" w:rsidR="00976AF9" w:rsidRDefault="00976AF9" w:rsidP="00976AF9">
      <w:pPr>
        <w:pStyle w:val="UnorderedListIndent"/>
        <w:jc w:val="both"/>
      </w:pPr>
      <w:r>
        <w:t>City</w:t>
      </w:r>
      <w:r w:rsidR="00E00D1E">
        <w:t xml:space="preserve"> (required) </w:t>
      </w:r>
      <w:r>
        <w:t xml:space="preserve">  </w:t>
      </w:r>
    </w:p>
    <w:p w14:paraId="148A6003" w14:textId="7C8F76CB" w:rsidR="00976AF9" w:rsidRDefault="00976AF9" w:rsidP="00976AF9">
      <w:pPr>
        <w:pStyle w:val="UnorderedListIndent"/>
        <w:jc w:val="both"/>
      </w:pPr>
      <w:r>
        <w:t>State</w:t>
      </w:r>
      <w:r w:rsidR="00E00D1E">
        <w:t xml:space="preserve"> (required)</w:t>
      </w:r>
    </w:p>
    <w:p w14:paraId="1B92042C" w14:textId="2D193B56" w:rsidR="00976AF9" w:rsidRDefault="00976AF9" w:rsidP="00976AF9">
      <w:pPr>
        <w:pStyle w:val="UnorderedListIndent"/>
        <w:jc w:val="both"/>
      </w:pPr>
      <w:r>
        <w:t>Zip</w:t>
      </w:r>
      <w:r w:rsidR="00E00D1E">
        <w:t xml:space="preserve"> (required) </w:t>
      </w:r>
      <w:r>
        <w:t xml:space="preserve">   </w:t>
      </w:r>
    </w:p>
    <w:p w14:paraId="4BB6BE7C" w14:textId="77777777" w:rsidR="00976AF9" w:rsidRDefault="00976AF9" w:rsidP="00976AF9">
      <w:pPr>
        <w:pStyle w:val="UnorderedListIndent"/>
        <w:jc w:val="both"/>
      </w:pPr>
      <w:r>
        <w:t>Phone #</w:t>
      </w:r>
    </w:p>
    <w:p w14:paraId="3CB68539" w14:textId="77777777" w:rsidR="00976AF9" w:rsidRDefault="00976AF9" w:rsidP="00976AF9">
      <w:pPr>
        <w:pStyle w:val="UnorderedListIndent"/>
        <w:jc w:val="both"/>
      </w:pPr>
      <w:r>
        <w:t xml:space="preserve">Fax #   </w:t>
      </w:r>
    </w:p>
    <w:p w14:paraId="41219DF2" w14:textId="77777777" w:rsidR="00976AF9" w:rsidRDefault="00976AF9" w:rsidP="00976AF9">
      <w:pPr>
        <w:pStyle w:val="UnorderedListIndent"/>
        <w:jc w:val="both"/>
      </w:pPr>
      <w:r>
        <w:t xml:space="preserve">Email  </w:t>
      </w:r>
    </w:p>
    <w:p w14:paraId="41B51645" w14:textId="77777777" w:rsidR="00976AF9" w:rsidRDefault="00976AF9" w:rsidP="00976AF9">
      <w:pPr>
        <w:pStyle w:val="UnorderedListIndent"/>
        <w:jc w:val="both"/>
      </w:pPr>
      <w:r>
        <w:t xml:space="preserve">Website URL  </w:t>
      </w:r>
    </w:p>
    <w:p w14:paraId="5B24283C" w14:textId="77777777" w:rsidR="00976AF9" w:rsidRDefault="00976AF9" w:rsidP="00976AF9">
      <w:pPr>
        <w:pStyle w:val="UnorderedListIndent"/>
        <w:jc w:val="both"/>
      </w:pPr>
      <w:r>
        <w:t>License #</w:t>
      </w:r>
    </w:p>
    <w:p w14:paraId="15287777" w14:textId="7D99ABE0" w:rsidR="00976AF9" w:rsidRDefault="00976AF9" w:rsidP="00976AF9">
      <w:pPr>
        <w:pStyle w:val="UnorderedListIndent"/>
        <w:jc w:val="both"/>
      </w:pPr>
      <w:r>
        <w:t xml:space="preserve">License State </w:t>
      </w:r>
    </w:p>
    <w:p w14:paraId="4147EF22" w14:textId="545F7642" w:rsidR="00976AF9" w:rsidRDefault="00976AF9" w:rsidP="00976AF9">
      <w:pPr>
        <w:pStyle w:val="UnorderedListIndent"/>
        <w:jc w:val="both"/>
      </w:pPr>
      <w:r>
        <w:t xml:space="preserve">Bank Account Information (Conditionally Required) </w:t>
      </w:r>
    </w:p>
    <w:p w14:paraId="6D48A2B5" w14:textId="57F9DAEE" w:rsidR="00976AF9" w:rsidRDefault="00976AF9" w:rsidP="00976AF9">
      <w:pPr>
        <w:pStyle w:val="UnorderedListIndent"/>
        <w:numPr>
          <w:ilvl w:val="0"/>
          <w:numId w:val="0"/>
        </w:numPr>
        <w:jc w:val="both"/>
      </w:pPr>
    </w:p>
    <w:p w14:paraId="2750C942" w14:textId="7EFBE70E" w:rsidR="00976AF9" w:rsidRDefault="00976AF9" w:rsidP="00976AF9">
      <w:pPr>
        <w:pStyle w:val="UnorderedListIndent"/>
        <w:numPr>
          <w:ilvl w:val="0"/>
          <w:numId w:val="0"/>
        </w:numPr>
        <w:jc w:val="both"/>
      </w:pPr>
      <w:r>
        <w:t xml:space="preserve">Step 3: Save File as .txt (Tab Delimited) </w:t>
      </w:r>
    </w:p>
    <w:p w14:paraId="20DC11B4" w14:textId="1B3F28E1" w:rsidR="00976AF9" w:rsidRDefault="00976AF9" w:rsidP="00976AF9">
      <w:pPr>
        <w:pStyle w:val="UnorderedListIndent"/>
        <w:numPr>
          <w:ilvl w:val="0"/>
          <w:numId w:val="0"/>
        </w:numPr>
        <w:jc w:val="both"/>
      </w:pPr>
    </w:p>
    <w:p w14:paraId="611007D1" w14:textId="5B129BD1" w:rsidR="00976AF9" w:rsidRDefault="00976AF9" w:rsidP="00976AF9">
      <w:pPr>
        <w:pStyle w:val="UnorderedListIndent"/>
        <w:numPr>
          <w:ilvl w:val="0"/>
          <w:numId w:val="0"/>
        </w:numPr>
        <w:jc w:val="both"/>
      </w:pPr>
      <w:r>
        <w:t xml:space="preserve">Step 4: Click Choose File. On the popup window select the File and click open. </w:t>
      </w:r>
    </w:p>
    <w:p w14:paraId="73F07B96" w14:textId="399EEC7E" w:rsidR="00976AF9" w:rsidRDefault="00976AF9" w:rsidP="00976AF9">
      <w:pPr>
        <w:pStyle w:val="UnorderedListIndent"/>
        <w:numPr>
          <w:ilvl w:val="0"/>
          <w:numId w:val="0"/>
        </w:numPr>
        <w:jc w:val="both"/>
      </w:pPr>
    </w:p>
    <w:p w14:paraId="20E361F6" w14:textId="6B4916A5" w:rsidR="00A86F2A" w:rsidRDefault="00976AF9" w:rsidP="004C718E">
      <w:pPr>
        <w:pStyle w:val="UnorderedListIndent"/>
        <w:numPr>
          <w:ilvl w:val="0"/>
          <w:numId w:val="0"/>
        </w:numPr>
        <w:jc w:val="both"/>
      </w:pPr>
      <w:r>
        <w:t>Step 5: Click Upload</w:t>
      </w:r>
    </w:p>
    <w:p w14:paraId="53B0B0E2" w14:textId="77777777" w:rsidR="0097579A" w:rsidRDefault="00A86F2A">
      <w:pPr>
        <w:sectPr w:rsidR="0097579A" w:rsidSect="00E02568">
          <w:footerReference w:type="first" r:id="rId590"/>
          <w:pgSz w:w="12240" w:h="15840"/>
          <w:pgMar w:top="1440" w:right="1440" w:bottom="1440" w:left="1440" w:header="720" w:footer="720" w:gutter="0"/>
          <w:pgNumType w:start="1" w:chapStyle="1"/>
          <w:cols w:space="720"/>
          <w:docGrid w:linePitch="360"/>
        </w:sectPr>
      </w:pPr>
      <w:r>
        <w:br w:type="page"/>
      </w:r>
    </w:p>
    <w:p w14:paraId="6DF6B37F" w14:textId="77777777" w:rsidR="00A86F2A" w:rsidRDefault="00A86F2A">
      <w:pPr>
        <w:rPr>
          <w:rFonts w:ascii="Cambria" w:eastAsia="Times New Roman" w:hAnsi="Cambria"/>
          <w:lang w:bidi="en-US"/>
        </w:rPr>
      </w:pPr>
    </w:p>
    <w:p w14:paraId="4DC720FB" w14:textId="77777777" w:rsidR="00976AF9" w:rsidRDefault="00976AF9" w:rsidP="004C718E">
      <w:pPr>
        <w:pStyle w:val="UnorderedListIndent"/>
        <w:numPr>
          <w:ilvl w:val="0"/>
          <w:numId w:val="0"/>
        </w:numPr>
        <w:jc w:val="both"/>
      </w:pPr>
    </w:p>
    <w:p w14:paraId="27E97576" w14:textId="1D116506" w:rsidR="008E47C9" w:rsidRPr="00B51CF5" w:rsidRDefault="00A16E68" w:rsidP="002F1F2B">
      <w:pPr>
        <w:pStyle w:val="Heading1"/>
        <w:numPr>
          <w:ilvl w:val="0"/>
          <w:numId w:val="0"/>
        </w:numPr>
        <w:ind w:left="720" w:hanging="360"/>
        <w:jc w:val="center"/>
        <w:rPr>
          <w:sz w:val="48"/>
          <w:szCs w:val="48"/>
        </w:rPr>
      </w:pPr>
      <w:bookmarkStart w:id="5933" w:name="_Toc11335102"/>
      <w:bookmarkStart w:id="5934" w:name="_Toc74052340"/>
      <w:bookmarkStart w:id="5935" w:name="_Toc90643724"/>
      <w:bookmarkStart w:id="5936" w:name="_Toc230163691"/>
      <w:r w:rsidRPr="00B51CF5">
        <w:rPr>
          <w:sz w:val="48"/>
          <w:szCs w:val="48"/>
        </w:rPr>
        <w:t>APPENDI</w:t>
      </w:r>
      <w:r w:rsidR="009B6A4E" w:rsidRPr="00B51CF5">
        <w:rPr>
          <w:sz w:val="48"/>
          <w:szCs w:val="48"/>
        </w:rPr>
        <w:t>CES</w:t>
      </w:r>
      <w:bookmarkEnd w:id="5933"/>
      <w:bookmarkEnd w:id="5934"/>
      <w:bookmarkEnd w:id="5935"/>
      <w:bookmarkEnd w:id="5936"/>
    </w:p>
    <w:p w14:paraId="6044C149" w14:textId="77777777" w:rsidR="008E47C9" w:rsidRPr="008E47C9" w:rsidRDefault="008E47C9" w:rsidP="008E47C9">
      <w:pPr>
        <w:rPr>
          <w:lang w:bidi="en-US"/>
        </w:rPr>
      </w:pPr>
    </w:p>
    <w:p w14:paraId="548F2AEF" w14:textId="77777777" w:rsidR="008E47C9" w:rsidRPr="008E47C9" w:rsidRDefault="008E47C9" w:rsidP="008E47C9">
      <w:pPr>
        <w:rPr>
          <w:lang w:bidi="en-US"/>
        </w:rPr>
      </w:pPr>
    </w:p>
    <w:p w14:paraId="23F26AFB" w14:textId="77777777" w:rsidR="008E47C9" w:rsidRPr="008E47C9" w:rsidRDefault="008E47C9" w:rsidP="008E47C9">
      <w:pPr>
        <w:rPr>
          <w:lang w:bidi="en-US"/>
        </w:rPr>
      </w:pPr>
    </w:p>
    <w:p w14:paraId="3DEF9788" w14:textId="77777777" w:rsidR="008E47C9" w:rsidRPr="008E47C9" w:rsidRDefault="008E47C9" w:rsidP="008E47C9">
      <w:pPr>
        <w:rPr>
          <w:lang w:bidi="en-US"/>
        </w:rPr>
      </w:pPr>
    </w:p>
    <w:p w14:paraId="0E4765CF" w14:textId="77777777" w:rsidR="008E47C9" w:rsidRPr="008E47C9" w:rsidRDefault="008E47C9" w:rsidP="008E47C9">
      <w:pPr>
        <w:rPr>
          <w:lang w:bidi="en-US"/>
        </w:rPr>
      </w:pPr>
    </w:p>
    <w:p w14:paraId="15F76446" w14:textId="77777777" w:rsidR="008E47C9" w:rsidRDefault="008E47C9" w:rsidP="008E47C9">
      <w:pPr>
        <w:tabs>
          <w:tab w:val="left" w:pos="6015"/>
        </w:tabs>
        <w:rPr>
          <w:lang w:bidi="en-US"/>
        </w:rPr>
        <w:sectPr w:rsidR="008E47C9" w:rsidSect="00AB6A5E">
          <w:headerReference w:type="first" r:id="rId591"/>
          <w:pgSz w:w="12240" w:h="15840"/>
          <w:pgMar w:top="1440" w:right="1440" w:bottom="1440" w:left="1440" w:header="720" w:footer="720" w:gutter="0"/>
          <w:pgNumType w:fmt="lowerRoman" w:start="1"/>
          <w:cols w:space="720"/>
          <w:vAlign w:val="center"/>
          <w:titlePg/>
          <w:docGrid w:linePitch="360"/>
        </w:sectPr>
      </w:pPr>
      <w:r>
        <w:rPr>
          <w:lang w:bidi="en-US"/>
        </w:rPr>
        <w:tab/>
      </w:r>
    </w:p>
    <w:p w14:paraId="69F7394A" w14:textId="77777777" w:rsidR="001C2C42" w:rsidRDefault="001C2C42" w:rsidP="001879BA">
      <w:pPr>
        <w:pStyle w:val="BodyText"/>
      </w:pPr>
    </w:p>
    <w:p w14:paraId="7B9CD27E" w14:textId="2BEFA08D" w:rsidR="005147BA" w:rsidRPr="004235C3" w:rsidRDefault="005147BA" w:rsidP="004235C3">
      <w:pPr>
        <w:pStyle w:val="Chapterbreak"/>
        <w:sectPr w:rsidR="005147BA" w:rsidRPr="004235C3" w:rsidSect="00AB6A5E">
          <w:headerReference w:type="default" r:id="rId592"/>
          <w:headerReference w:type="first" r:id="rId593"/>
          <w:pgSz w:w="12240" w:h="15840"/>
          <w:pgMar w:top="1440" w:right="1440" w:bottom="1440" w:left="1440" w:header="720" w:footer="720" w:gutter="0"/>
          <w:pgNumType w:start="1"/>
          <w:cols w:space="720"/>
          <w:vAlign w:val="center"/>
          <w:docGrid w:linePitch="360"/>
        </w:sectPr>
      </w:pPr>
      <w:bookmarkStart w:id="5937" w:name="_Toc315634148"/>
      <w:r w:rsidRPr="004235C3">
        <w:t xml:space="preserve">APPENDIX </w:t>
      </w:r>
      <w:r w:rsidR="006464C8" w:rsidRPr="004235C3">
        <w:t>A</w:t>
      </w:r>
      <w:r w:rsidRPr="004235C3">
        <w:t>: ACRONYMS</w:t>
      </w:r>
      <w:bookmarkEnd w:id="5937"/>
    </w:p>
    <w:p w14:paraId="4BF84A8E" w14:textId="12ECE19C" w:rsidR="00436252" w:rsidRPr="00B51CF5" w:rsidRDefault="0028074D" w:rsidP="006C3C3F">
      <w:pPr>
        <w:pStyle w:val="Heading2"/>
        <w:numPr>
          <w:ilvl w:val="0"/>
          <w:numId w:val="81"/>
        </w:numPr>
        <w:tabs>
          <w:tab w:val="clear" w:pos="1080"/>
        </w:tabs>
        <w:jc w:val="both"/>
        <w:rPr>
          <w:color w:val="0070C0"/>
        </w:rPr>
      </w:pPr>
      <w:bookmarkStart w:id="5938" w:name="_Toc314661039"/>
      <w:bookmarkStart w:id="5939" w:name="_Toc11335103"/>
      <w:bookmarkStart w:id="5940" w:name="_Toc74052341"/>
      <w:bookmarkStart w:id="5941" w:name="_Toc90643725"/>
      <w:bookmarkStart w:id="5942" w:name="_Toc230163692"/>
      <w:r w:rsidRPr="00B51CF5">
        <w:rPr>
          <w:color w:val="0070C0"/>
        </w:rPr>
        <w:t xml:space="preserve">APPENDIX A: </w:t>
      </w:r>
      <w:r w:rsidR="00D5186B" w:rsidRPr="00B51CF5">
        <w:rPr>
          <w:color w:val="0070C0"/>
        </w:rPr>
        <w:t>ACRONYMS</w:t>
      </w:r>
      <w:bookmarkEnd w:id="5938"/>
      <w:bookmarkEnd w:id="5939"/>
      <w:bookmarkEnd w:id="5940"/>
      <w:bookmarkEnd w:id="5941"/>
      <w:bookmarkEnd w:id="5942"/>
    </w:p>
    <w:p w14:paraId="0631650B" w14:textId="77777777" w:rsidR="00887D6B" w:rsidRDefault="00887D6B" w:rsidP="001879BA">
      <w:pPr>
        <w:pStyle w:val="BodyText"/>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75"/>
        <w:gridCol w:w="7575"/>
      </w:tblGrid>
      <w:tr w:rsidR="00887D6B" w:rsidRPr="00FD0643" w14:paraId="3A1A1E4F" w14:textId="77777777" w:rsidTr="00855706">
        <w:trPr>
          <w:tblHeader/>
        </w:trPr>
        <w:tc>
          <w:tcPr>
            <w:tcW w:w="949"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hideMark/>
          </w:tcPr>
          <w:p w14:paraId="6F088F55" w14:textId="6F6625E9" w:rsidR="00887D6B" w:rsidRPr="00887D6B" w:rsidRDefault="00887D6B" w:rsidP="00F874DE">
            <w:pPr>
              <w:pStyle w:val="TableText"/>
              <w:jc w:val="both"/>
              <w:rPr>
                <w:b/>
              </w:rPr>
            </w:pPr>
            <w:r w:rsidRPr="00887D6B">
              <w:rPr>
                <w:b/>
              </w:rPr>
              <w:t>Acronym</w:t>
            </w:r>
          </w:p>
        </w:tc>
        <w:tc>
          <w:tcPr>
            <w:tcW w:w="4051" w:type="pct"/>
            <w:tcBorders>
              <w:top w:val="single" w:sz="4" w:space="0" w:color="auto"/>
              <w:left w:val="single" w:sz="4" w:space="0" w:color="auto"/>
              <w:bottom w:val="single" w:sz="4" w:space="0" w:color="auto"/>
              <w:right w:val="single" w:sz="4" w:space="0" w:color="auto"/>
            </w:tcBorders>
            <w:shd w:val="clear" w:color="auto" w:fill="B8CCE4" w:themeFill="accent1" w:themeFillTint="66"/>
            <w:vAlign w:val="center"/>
          </w:tcPr>
          <w:p w14:paraId="2DC00204" w14:textId="4A3AAC9B" w:rsidR="00887D6B" w:rsidRPr="00887D6B" w:rsidRDefault="00887D6B" w:rsidP="00F874DE">
            <w:pPr>
              <w:pStyle w:val="TableText"/>
              <w:jc w:val="both"/>
              <w:rPr>
                <w:b/>
              </w:rPr>
            </w:pPr>
            <w:r w:rsidRPr="00887D6B">
              <w:rPr>
                <w:b/>
              </w:rPr>
              <w:t>Description</w:t>
            </w:r>
          </w:p>
        </w:tc>
      </w:tr>
      <w:tr w:rsidR="00887D6B" w:rsidRPr="00FD0643" w14:paraId="5A380106" w14:textId="77777777" w:rsidTr="00855706">
        <w:tc>
          <w:tcPr>
            <w:tcW w:w="949" w:type="pct"/>
            <w:tcBorders>
              <w:top w:val="single" w:sz="4" w:space="0" w:color="auto"/>
              <w:left w:val="single" w:sz="4" w:space="0" w:color="auto"/>
              <w:right w:val="single" w:sz="4" w:space="0" w:color="auto"/>
            </w:tcBorders>
          </w:tcPr>
          <w:p w14:paraId="62C4C1A0" w14:textId="6A772640" w:rsidR="00887D6B" w:rsidRPr="00887D6B" w:rsidRDefault="00887D6B" w:rsidP="00F874DE">
            <w:pPr>
              <w:pStyle w:val="TableText"/>
              <w:jc w:val="both"/>
              <w:rPr>
                <w:b/>
              </w:rPr>
            </w:pPr>
            <w:r w:rsidRPr="00887D6B">
              <w:rPr>
                <w:b/>
              </w:rPr>
              <w:t>AAR</w:t>
            </w:r>
          </w:p>
        </w:tc>
        <w:tc>
          <w:tcPr>
            <w:tcW w:w="4051" w:type="pct"/>
            <w:tcBorders>
              <w:top w:val="single" w:sz="4" w:space="0" w:color="auto"/>
              <w:left w:val="single" w:sz="4" w:space="0" w:color="auto"/>
              <w:bottom w:val="single" w:sz="4" w:space="0" w:color="auto"/>
              <w:right w:val="single" w:sz="4" w:space="0" w:color="auto"/>
            </w:tcBorders>
          </w:tcPr>
          <w:p w14:paraId="3650F0F0" w14:textId="7E568A16" w:rsidR="00887D6B" w:rsidRPr="00FD0643" w:rsidRDefault="00887D6B" w:rsidP="00F874DE">
            <w:pPr>
              <w:pStyle w:val="TableText"/>
              <w:jc w:val="both"/>
            </w:pPr>
            <w:r>
              <w:t>Applicant Access Request</w:t>
            </w:r>
            <w:r w:rsidR="00855706">
              <w:t>.</w:t>
            </w:r>
            <w:r>
              <w:t xml:space="preserve"> </w:t>
            </w:r>
          </w:p>
        </w:tc>
      </w:tr>
      <w:tr w:rsidR="00887D6B" w:rsidRPr="00FD0643" w14:paraId="209331B3" w14:textId="77777777" w:rsidTr="00855706">
        <w:tc>
          <w:tcPr>
            <w:tcW w:w="949" w:type="pct"/>
            <w:tcBorders>
              <w:top w:val="single" w:sz="4" w:space="0" w:color="auto"/>
              <w:left w:val="single" w:sz="4" w:space="0" w:color="auto"/>
              <w:bottom w:val="single" w:sz="4" w:space="0" w:color="auto"/>
              <w:right w:val="single" w:sz="4" w:space="0" w:color="auto"/>
            </w:tcBorders>
          </w:tcPr>
          <w:p w14:paraId="6BC8865E" w14:textId="3080FC8E" w:rsidR="00887D6B" w:rsidRPr="00887D6B" w:rsidRDefault="00887D6B" w:rsidP="00F874DE">
            <w:pPr>
              <w:pStyle w:val="TableText"/>
              <w:jc w:val="both"/>
              <w:rPr>
                <w:b/>
              </w:rPr>
            </w:pPr>
            <w:r w:rsidRPr="00887D6B">
              <w:rPr>
                <w:b/>
              </w:rPr>
              <w:t>ABA</w:t>
            </w:r>
          </w:p>
        </w:tc>
        <w:tc>
          <w:tcPr>
            <w:tcW w:w="4051" w:type="pct"/>
            <w:tcBorders>
              <w:top w:val="single" w:sz="4" w:space="0" w:color="auto"/>
              <w:left w:val="single" w:sz="4" w:space="0" w:color="auto"/>
              <w:bottom w:val="single" w:sz="4" w:space="0" w:color="auto"/>
              <w:right w:val="single" w:sz="4" w:space="0" w:color="auto"/>
            </w:tcBorders>
          </w:tcPr>
          <w:p w14:paraId="2B596C0E" w14:textId="58FC64AD" w:rsidR="00887D6B" w:rsidRPr="00FD0643" w:rsidRDefault="00887D6B" w:rsidP="00F874DE">
            <w:pPr>
              <w:pStyle w:val="TableText"/>
              <w:jc w:val="both"/>
            </w:pPr>
            <w:r>
              <w:t>American Bankers Association</w:t>
            </w:r>
            <w:r w:rsidR="00855706">
              <w:t>.</w:t>
            </w:r>
          </w:p>
        </w:tc>
      </w:tr>
      <w:tr w:rsidR="00887D6B" w:rsidRPr="00FD0643" w14:paraId="114BE00A" w14:textId="77777777" w:rsidTr="00855706">
        <w:tc>
          <w:tcPr>
            <w:tcW w:w="949" w:type="pct"/>
            <w:tcBorders>
              <w:top w:val="single" w:sz="4" w:space="0" w:color="auto"/>
              <w:left w:val="single" w:sz="4" w:space="0" w:color="auto"/>
              <w:bottom w:val="single" w:sz="4" w:space="0" w:color="auto"/>
              <w:right w:val="single" w:sz="4" w:space="0" w:color="auto"/>
            </w:tcBorders>
          </w:tcPr>
          <w:p w14:paraId="49E666FC" w14:textId="56A4AF58" w:rsidR="00887D6B" w:rsidRPr="00887D6B" w:rsidRDefault="00887D6B" w:rsidP="00F874DE">
            <w:pPr>
              <w:pStyle w:val="TableText"/>
              <w:jc w:val="both"/>
              <w:rPr>
                <w:b/>
              </w:rPr>
            </w:pPr>
            <w:r w:rsidRPr="00887D6B">
              <w:rPr>
                <w:b/>
              </w:rPr>
              <w:t>ACH</w:t>
            </w:r>
          </w:p>
        </w:tc>
        <w:tc>
          <w:tcPr>
            <w:tcW w:w="4051" w:type="pct"/>
            <w:tcBorders>
              <w:top w:val="single" w:sz="4" w:space="0" w:color="auto"/>
              <w:left w:val="single" w:sz="4" w:space="0" w:color="auto"/>
              <w:bottom w:val="single" w:sz="4" w:space="0" w:color="auto"/>
              <w:right w:val="single" w:sz="4" w:space="0" w:color="auto"/>
            </w:tcBorders>
          </w:tcPr>
          <w:p w14:paraId="364507E0" w14:textId="65AF3642" w:rsidR="00887D6B" w:rsidRPr="00FD0643" w:rsidRDefault="00887D6B" w:rsidP="00DC662A">
            <w:pPr>
              <w:pStyle w:val="TableText"/>
              <w:jc w:val="both"/>
            </w:pPr>
            <w:r>
              <w:t>Automated Clearing</w:t>
            </w:r>
            <w:r w:rsidR="00DC662A">
              <w:t xml:space="preserve"> H</w:t>
            </w:r>
            <w:r>
              <w:t>ouse</w:t>
            </w:r>
            <w:r w:rsidR="00855706">
              <w:t>.</w:t>
            </w:r>
          </w:p>
        </w:tc>
      </w:tr>
      <w:tr w:rsidR="00887D6B" w:rsidRPr="00FD0643" w14:paraId="568667AE" w14:textId="77777777" w:rsidTr="00855706">
        <w:tc>
          <w:tcPr>
            <w:tcW w:w="949" w:type="pct"/>
            <w:tcBorders>
              <w:top w:val="single" w:sz="4" w:space="0" w:color="auto"/>
              <w:left w:val="single" w:sz="4" w:space="0" w:color="auto"/>
              <w:bottom w:val="single" w:sz="4" w:space="0" w:color="auto"/>
              <w:right w:val="single" w:sz="4" w:space="0" w:color="auto"/>
            </w:tcBorders>
          </w:tcPr>
          <w:p w14:paraId="26DE93EF" w14:textId="7EFBBCEB" w:rsidR="00887D6B" w:rsidRPr="00887D6B" w:rsidRDefault="00887D6B" w:rsidP="00F874DE">
            <w:pPr>
              <w:pStyle w:val="TableText"/>
              <w:jc w:val="both"/>
              <w:rPr>
                <w:b/>
              </w:rPr>
            </w:pPr>
            <w:r w:rsidRPr="00887D6B">
              <w:rPr>
                <w:b/>
              </w:rPr>
              <w:t>ADJ</w:t>
            </w:r>
          </w:p>
        </w:tc>
        <w:tc>
          <w:tcPr>
            <w:tcW w:w="4051" w:type="pct"/>
            <w:tcBorders>
              <w:top w:val="single" w:sz="4" w:space="0" w:color="auto"/>
              <w:left w:val="single" w:sz="4" w:space="0" w:color="auto"/>
              <w:bottom w:val="single" w:sz="4" w:space="0" w:color="auto"/>
              <w:right w:val="single" w:sz="4" w:space="0" w:color="auto"/>
            </w:tcBorders>
          </w:tcPr>
          <w:p w14:paraId="02DF95E7" w14:textId="0DC17405" w:rsidR="00887D6B" w:rsidRPr="00FD0643" w:rsidRDefault="00887D6B" w:rsidP="00F874DE">
            <w:pPr>
              <w:pStyle w:val="TableText"/>
              <w:jc w:val="both"/>
            </w:pPr>
            <w:r>
              <w:t>Adjustment</w:t>
            </w:r>
            <w:r w:rsidR="00855706">
              <w:t>.</w:t>
            </w:r>
          </w:p>
        </w:tc>
      </w:tr>
      <w:tr w:rsidR="00887D6B" w:rsidRPr="00FD0643" w14:paraId="3B463656" w14:textId="77777777" w:rsidTr="00855706">
        <w:tc>
          <w:tcPr>
            <w:tcW w:w="949" w:type="pct"/>
            <w:tcBorders>
              <w:top w:val="single" w:sz="4" w:space="0" w:color="auto"/>
              <w:left w:val="single" w:sz="4" w:space="0" w:color="auto"/>
              <w:bottom w:val="single" w:sz="4" w:space="0" w:color="auto"/>
              <w:right w:val="single" w:sz="4" w:space="0" w:color="auto"/>
            </w:tcBorders>
          </w:tcPr>
          <w:p w14:paraId="7D4450DB" w14:textId="75886D0B" w:rsidR="00887D6B" w:rsidRPr="00887D6B" w:rsidRDefault="00887D6B" w:rsidP="00F874DE">
            <w:pPr>
              <w:pStyle w:val="TableText"/>
              <w:jc w:val="both"/>
              <w:rPr>
                <w:b/>
              </w:rPr>
            </w:pPr>
            <w:r w:rsidRPr="00887D6B">
              <w:rPr>
                <w:b/>
              </w:rPr>
              <w:t>ADP</w:t>
            </w:r>
          </w:p>
        </w:tc>
        <w:tc>
          <w:tcPr>
            <w:tcW w:w="4051" w:type="pct"/>
            <w:tcBorders>
              <w:top w:val="single" w:sz="4" w:space="0" w:color="auto"/>
              <w:left w:val="single" w:sz="4" w:space="0" w:color="auto"/>
              <w:bottom w:val="single" w:sz="4" w:space="0" w:color="auto"/>
              <w:right w:val="single" w:sz="4" w:space="0" w:color="auto"/>
            </w:tcBorders>
          </w:tcPr>
          <w:p w14:paraId="7BF68481" w14:textId="518CA8D3" w:rsidR="00887D6B" w:rsidRPr="00FD0643" w:rsidRDefault="00887D6B" w:rsidP="00F874DE">
            <w:pPr>
              <w:pStyle w:val="TableText"/>
              <w:jc w:val="both"/>
            </w:pPr>
            <w:r>
              <w:t>Automatic Data Processing</w:t>
            </w:r>
            <w:r w:rsidR="00855706">
              <w:t>.</w:t>
            </w:r>
          </w:p>
        </w:tc>
      </w:tr>
      <w:tr w:rsidR="00887D6B" w:rsidRPr="00FD0643" w14:paraId="7FC62AF2" w14:textId="77777777" w:rsidTr="00855706">
        <w:tc>
          <w:tcPr>
            <w:tcW w:w="949" w:type="pct"/>
            <w:tcBorders>
              <w:top w:val="single" w:sz="4" w:space="0" w:color="auto"/>
              <w:left w:val="single" w:sz="4" w:space="0" w:color="auto"/>
              <w:bottom w:val="single" w:sz="4" w:space="0" w:color="auto"/>
              <w:right w:val="single" w:sz="4" w:space="0" w:color="auto"/>
            </w:tcBorders>
          </w:tcPr>
          <w:p w14:paraId="0F9F4342" w14:textId="6D489460" w:rsidR="00887D6B" w:rsidRPr="00887D6B" w:rsidRDefault="00887D6B" w:rsidP="00F874DE">
            <w:pPr>
              <w:pStyle w:val="TableText"/>
              <w:jc w:val="both"/>
              <w:rPr>
                <w:b/>
              </w:rPr>
            </w:pPr>
            <w:r w:rsidRPr="00887D6B">
              <w:rPr>
                <w:b/>
              </w:rPr>
              <w:t>ARM</w:t>
            </w:r>
          </w:p>
        </w:tc>
        <w:tc>
          <w:tcPr>
            <w:tcW w:w="4051" w:type="pct"/>
            <w:tcBorders>
              <w:top w:val="single" w:sz="4" w:space="0" w:color="auto"/>
              <w:left w:val="single" w:sz="4" w:space="0" w:color="auto"/>
              <w:bottom w:val="single" w:sz="4" w:space="0" w:color="auto"/>
              <w:right w:val="single" w:sz="4" w:space="0" w:color="auto"/>
            </w:tcBorders>
          </w:tcPr>
          <w:p w14:paraId="59D29C61" w14:textId="1C358BA8" w:rsidR="00887D6B" w:rsidRPr="00FD0643" w:rsidRDefault="00887D6B" w:rsidP="00F874DE">
            <w:pPr>
              <w:pStyle w:val="TableText"/>
              <w:jc w:val="both"/>
            </w:pPr>
            <w:r>
              <w:t>Adjustable Rate Mortgage</w:t>
            </w:r>
            <w:r w:rsidR="00855706">
              <w:t>.</w:t>
            </w:r>
          </w:p>
        </w:tc>
      </w:tr>
      <w:tr w:rsidR="00887D6B" w:rsidRPr="00FD0643" w14:paraId="0C8E2555" w14:textId="77777777" w:rsidTr="00855706">
        <w:tc>
          <w:tcPr>
            <w:tcW w:w="949" w:type="pct"/>
            <w:tcBorders>
              <w:top w:val="single" w:sz="4" w:space="0" w:color="auto"/>
              <w:left w:val="single" w:sz="4" w:space="0" w:color="auto"/>
              <w:bottom w:val="single" w:sz="4" w:space="0" w:color="auto"/>
              <w:right w:val="single" w:sz="4" w:space="0" w:color="auto"/>
            </w:tcBorders>
          </w:tcPr>
          <w:p w14:paraId="0353FB95" w14:textId="443AD6A4" w:rsidR="00887D6B" w:rsidRPr="00887D6B" w:rsidRDefault="00887D6B" w:rsidP="00F874DE">
            <w:pPr>
              <w:pStyle w:val="TableText"/>
              <w:jc w:val="both"/>
              <w:rPr>
                <w:b/>
              </w:rPr>
            </w:pPr>
            <w:r w:rsidRPr="00887D6B">
              <w:rPr>
                <w:b/>
              </w:rPr>
              <w:t>B2G</w:t>
            </w:r>
          </w:p>
        </w:tc>
        <w:tc>
          <w:tcPr>
            <w:tcW w:w="4051" w:type="pct"/>
            <w:tcBorders>
              <w:top w:val="single" w:sz="4" w:space="0" w:color="auto"/>
              <w:left w:val="single" w:sz="4" w:space="0" w:color="auto"/>
              <w:bottom w:val="single" w:sz="4" w:space="0" w:color="auto"/>
              <w:right w:val="single" w:sz="4" w:space="0" w:color="auto"/>
            </w:tcBorders>
          </w:tcPr>
          <w:p w14:paraId="47E7394D" w14:textId="7EB11782" w:rsidR="00887D6B" w:rsidRDefault="00887D6B" w:rsidP="00F874DE">
            <w:pPr>
              <w:pStyle w:val="TableText"/>
              <w:jc w:val="both"/>
            </w:pPr>
            <w:r>
              <w:t>Business To Government</w:t>
            </w:r>
            <w:r w:rsidR="00855706">
              <w:t>.</w:t>
            </w:r>
          </w:p>
        </w:tc>
      </w:tr>
      <w:tr w:rsidR="00887D6B" w:rsidRPr="00FD0643" w14:paraId="045CA40D" w14:textId="77777777" w:rsidTr="00855706">
        <w:tc>
          <w:tcPr>
            <w:tcW w:w="949" w:type="pct"/>
            <w:tcBorders>
              <w:top w:val="single" w:sz="4" w:space="0" w:color="auto"/>
              <w:left w:val="single" w:sz="4" w:space="0" w:color="auto"/>
              <w:bottom w:val="single" w:sz="4" w:space="0" w:color="auto"/>
              <w:right w:val="single" w:sz="4" w:space="0" w:color="auto"/>
            </w:tcBorders>
          </w:tcPr>
          <w:p w14:paraId="3219993A" w14:textId="710E26DD" w:rsidR="00887D6B" w:rsidRPr="00887D6B" w:rsidRDefault="00887D6B" w:rsidP="00F874DE">
            <w:pPr>
              <w:pStyle w:val="TableText"/>
              <w:jc w:val="both"/>
              <w:rPr>
                <w:b/>
              </w:rPr>
            </w:pPr>
            <w:r w:rsidRPr="00887D6B">
              <w:rPr>
                <w:b/>
              </w:rPr>
              <w:t>BPS</w:t>
            </w:r>
          </w:p>
        </w:tc>
        <w:tc>
          <w:tcPr>
            <w:tcW w:w="4051" w:type="pct"/>
            <w:tcBorders>
              <w:top w:val="single" w:sz="4" w:space="0" w:color="auto"/>
              <w:left w:val="single" w:sz="4" w:space="0" w:color="auto"/>
              <w:bottom w:val="single" w:sz="4" w:space="0" w:color="auto"/>
              <w:right w:val="single" w:sz="4" w:space="0" w:color="auto"/>
            </w:tcBorders>
          </w:tcPr>
          <w:p w14:paraId="1B180AA2" w14:textId="6ADFDC45" w:rsidR="00887D6B" w:rsidRDefault="00887D6B" w:rsidP="00F874DE">
            <w:pPr>
              <w:pStyle w:val="TableText"/>
              <w:jc w:val="both"/>
            </w:pPr>
            <w:r>
              <w:t>Basis Points</w:t>
            </w:r>
            <w:r w:rsidR="00855706">
              <w:t>.</w:t>
            </w:r>
          </w:p>
        </w:tc>
      </w:tr>
      <w:tr w:rsidR="00887D6B" w:rsidRPr="00FD0643" w14:paraId="1B157F61" w14:textId="77777777" w:rsidTr="00855706">
        <w:tc>
          <w:tcPr>
            <w:tcW w:w="949" w:type="pct"/>
            <w:tcBorders>
              <w:top w:val="single" w:sz="4" w:space="0" w:color="auto"/>
              <w:left w:val="single" w:sz="4" w:space="0" w:color="auto"/>
              <w:bottom w:val="single" w:sz="4" w:space="0" w:color="auto"/>
              <w:right w:val="single" w:sz="4" w:space="0" w:color="auto"/>
            </w:tcBorders>
          </w:tcPr>
          <w:p w14:paraId="20234A23" w14:textId="22C46A6E" w:rsidR="00887D6B" w:rsidRPr="00887D6B" w:rsidRDefault="00887D6B" w:rsidP="00F874DE">
            <w:pPr>
              <w:pStyle w:val="TableText"/>
              <w:jc w:val="both"/>
              <w:rPr>
                <w:b/>
              </w:rPr>
            </w:pPr>
            <w:r w:rsidRPr="00887D6B">
              <w:rPr>
                <w:b/>
              </w:rPr>
              <w:t>BSP</w:t>
            </w:r>
          </w:p>
        </w:tc>
        <w:tc>
          <w:tcPr>
            <w:tcW w:w="4051" w:type="pct"/>
            <w:tcBorders>
              <w:top w:val="single" w:sz="4" w:space="0" w:color="auto"/>
              <w:left w:val="single" w:sz="4" w:space="0" w:color="auto"/>
              <w:bottom w:val="single" w:sz="4" w:space="0" w:color="auto"/>
              <w:right w:val="single" w:sz="4" w:space="0" w:color="auto"/>
            </w:tcBorders>
          </w:tcPr>
          <w:p w14:paraId="04DFDC5D" w14:textId="2912419F" w:rsidR="00887D6B" w:rsidRDefault="00887D6B" w:rsidP="00F874DE">
            <w:pPr>
              <w:pStyle w:val="TableText"/>
              <w:jc w:val="both"/>
            </w:pPr>
            <w:r>
              <w:t>Business Service Provider</w:t>
            </w:r>
            <w:r w:rsidR="00855706">
              <w:t>.</w:t>
            </w:r>
          </w:p>
        </w:tc>
      </w:tr>
      <w:tr w:rsidR="00887D6B" w:rsidRPr="00FD0643" w14:paraId="6D6F6734" w14:textId="77777777" w:rsidTr="00855706">
        <w:tc>
          <w:tcPr>
            <w:tcW w:w="949" w:type="pct"/>
            <w:tcBorders>
              <w:top w:val="single" w:sz="4" w:space="0" w:color="auto"/>
              <w:left w:val="single" w:sz="4" w:space="0" w:color="auto"/>
              <w:bottom w:val="single" w:sz="4" w:space="0" w:color="auto"/>
              <w:right w:val="single" w:sz="4" w:space="0" w:color="auto"/>
            </w:tcBorders>
          </w:tcPr>
          <w:p w14:paraId="336161DE" w14:textId="65D7186B" w:rsidR="00887D6B" w:rsidRPr="00887D6B" w:rsidRDefault="00887D6B" w:rsidP="00F874DE">
            <w:pPr>
              <w:pStyle w:val="TableText"/>
              <w:jc w:val="both"/>
              <w:rPr>
                <w:b/>
              </w:rPr>
            </w:pPr>
            <w:r w:rsidRPr="00887D6B">
              <w:rPr>
                <w:b/>
              </w:rPr>
              <w:t>CHUMS</w:t>
            </w:r>
          </w:p>
        </w:tc>
        <w:tc>
          <w:tcPr>
            <w:tcW w:w="4051" w:type="pct"/>
            <w:tcBorders>
              <w:top w:val="single" w:sz="4" w:space="0" w:color="auto"/>
              <w:left w:val="single" w:sz="4" w:space="0" w:color="auto"/>
              <w:bottom w:val="single" w:sz="4" w:space="0" w:color="auto"/>
              <w:right w:val="single" w:sz="4" w:space="0" w:color="auto"/>
            </w:tcBorders>
          </w:tcPr>
          <w:p w14:paraId="39F4550B" w14:textId="3C6C42A9" w:rsidR="00887D6B" w:rsidRDefault="00887D6B" w:rsidP="00F874DE">
            <w:pPr>
              <w:pStyle w:val="TableText"/>
              <w:jc w:val="both"/>
            </w:pPr>
            <w:r>
              <w:t>Computerized Homes Underwriting Management System</w:t>
            </w:r>
            <w:r w:rsidR="00855706">
              <w:t>.</w:t>
            </w:r>
          </w:p>
        </w:tc>
      </w:tr>
      <w:tr w:rsidR="00887D6B" w:rsidRPr="00FD0643" w14:paraId="06D92019" w14:textId="77777777" w:rsidTr="00855706">
        <w:tc>
          <w:tcPr>
            <w:tcW w:w="949" w:type="pct"/>
            <w:tcBorders>
              <w:top w:val="single" w:sz="4" w:space="0" w:color="auto"/>
              <w:left w:val="single" w:sz="4" w:space="0" w:color="auto"/>
              <w:bottom w:val="single" w:sz="4" w:space="0" w:color="auto"/>
              <w:right w:val="single" w:sz="4" w:space="0" w:color="auto"/>
            </w:tcBorders>
          </w:tcPr>
          <w:p w14:paraId="2D4A4A73" w14:textId="52B10213" w:rsidR="00887D6B" w:rsidRPr="00887D6B" w:rsidRDefault="00887D6B" w:rsidP="00F874DE">
            <w:pPr>
              <w:pStyle w:val="TableText"/>
              <w:jc w:val="both"/>
              <w:rPr>
                <w:b/>
              </w:rPr>
            </w:pPr>
            <w:r w:rsidRPr="00887D6B">
              <w:rPr>
                <w:b/>
              </w:rPr>
              <w:t>CMB</w:t>
            </w:r>
          </w:p>
        </w:tc>
        <w:tc>
          <w:tcPr>
            <w:tcW w:w="4051" w:type="pct"/>
            <w:tcBorders>
              <w:top w:val="single" w:sz="4" w:space="0" w:color="auto"/>
              <w:left w:val="single" w:sz="4" w:space="0" w:color="auto"/>
              <w:bottom w:val="single" w:sz="4" w:space="0" w:color="auto"/>
              <w:right w:val="single" w:sz="4" w:space="0" w:color="auto"/>
            </w:tcBorders>
          </w:tcPr>
          <w:p w14:paraId="1616E197" w14:textId="20461554" w:rsidR="00887D6B" w:rsidRDefault="00887D6B" w:rsidP="00F874DE">
            <w:pPr>
              <w:pStyle w:val="TableText"/>
              <w:jc w:val="both"/>
            </w:pPr>
            <w:r>
              <w:t>Cash Management Branch</w:t>
            </w:r>
            <w:r w:rsidR="00855706">
              <w:t>.</w:t>
            </w:r>
          </w:p>
        </w:tc>
      </w:tr>
      <w:tr w:rsidR="00887D6B" w:rsidRPr="00FD0643" w14:paraId="73F4366E" w14:textId="77777777" w:rsidTr="00855706">
        <w:tc>
          <w:tcPr>
            <w:tcW w:w="949" w:type="pct"/>
            <w:tcBorders>
              <w:top w:val="single" w:sz="4" w:space="0" w:color="auto"/>
              <w:left w:val="single" w:sz="4" w:space="0" w:color="auto"/>
              <w:bottom w:val="single" w:sz="4" w:space="0" w:color="auto"/>
              <w:right w:val="single" w:sz="4" w:space="0" w:color="auto"/>
            </w:tcBorders>
          </w:tcPr>
          <w:p w14:paraId="3085C923" w14:textId="7AD9106B" w:rsidR="00887D6B" w:rsidRPr="00887D6B" w:rsidRDefault="00887D6B" w:rsidP="00F874DE">
            <w:pPr>
              <w:pStyle w:val="TableText"/>
              <w:jc w:val="both"/>
              <w:rPr>
                <w:b/>
              </w:rPr>
            </w:pPr>
            <w:r w:rsidRPr="00887D6B">
              <w:rPr>
                <w:b/>
              </w:rPr>
              <w:t>CMMI</w:t>
            </w:r>
          </w:p>
        </w:tc>
        <w:tc>
          <w:tcPr>
            <w:tcW w:w="4051" w:type="pct"/>
            <w:tcBorders>
              <w:top w:val="single" w:sz="4" w:space="0" w:color="auto"/>
              <w:left w:val="single" w:sz="4" w:space="0" w:color="auto"/>
              <w:bottom w:val="single" w:sz="4" w:space="0" w:color="auto"/>
              <w:right w:val="single" w:sz="4" w:space="0" w:color="auto"/>
            </w:tcBorders>
          </w:tcPr>
          <w:p w14:paraId="178211DE" w14:textId="3BACF961" w:rsidR="00887D6B" w:rsidRDefault="00887D6B" w:rsidP="00F874DE">
            <w:pPr>
              <w:pStyle w:val="TableText"/>
              <w:jc w:val="both"/>
            </w:pPr>
            <w:r>
              <w:t>Capability Maturity Model Integration</w:t>
            </w:r>
            <w:r w:rsidR="00855706">
              <w:t>.</w:t>
            </w:r>
          </w:p>
        </w:tc>
      </w:tr>
      <w:tr w:rsidR="00887D6B" w:rsidRPr="00FD0643" w14:paraId="71E48CBE" w14:textId="77777777" w:rsidTr="00855706">
        <w:tc>
          <w:tcPr>
            <w:tcW w:w="949" w:type="pct"/>
            <w:tcBorders>
              <w:top w:val="single" w:sz="4" w:space="0" w:color="auto"/>
              <w:left w:val="single" w:sz="4" w:space="0" w:color="auto"/>
              <w:bottom w:val="single" w:sz="4" w:space="0" w:color="auto"/>
              <w:right w:val="single" w:sz="4" w:space="0" w:color="auto"/>
            </w:tcBorders>
          </w:tcPr>
          <w:p w14:paraId="2341CCFC" w14:textId="67F85347" w:rsidR="00887D6B" w:rsidRPr="00887D6B" w:rsidRDefault="00887D6B" w:rsidP="00F874DE">
            <w:pPr>
              <w:pStyle w:val="TableText"/>
              <w:jc w:val="both"/>
              <w:rPr>
                <w:b/>
              </w:rPr>
            </w:pPr>
            <w:r w:rsidRPr="00887D6B">
              <w:rPr>
                <w:b/>
              </w:rPr>
              <w:t>CMT</w:t>
            </w:r>
          </w:p>
        </w:tc>
        <w:tc>
          <w:tcPr>
            <w:tcW w:w="4051" w:type="pct"/>
            <w:tcBorders>
              <w:top w:val="single" w:sz="4" w:space="0" w:color="auto"/>
              <w:left w:val="single" w:sz="4" w:space="0" w:color="auto"/>
              <w:bottom w:val="single" w:sz="4" w:space="0" w:color="auto"/>
              <w:right w:val="single" w:sz="4" w:space="0" w:color="auto"/>
            </w:tcBorders>
          </w:tcPr>
          <w:p w14:paraId="2E619D84" w14:textId="75E7CB1D" w:rsidR="00887D6B" w:rsidRDefault="00887D6B" w:rsidP="00F874DE">
            <w:pPr>
              <w:pStyle w:val="TableText"/>
              <w:jc w:val="both"/>
            </w:pPr>
            <w:r>
              <w:t>Constant Maturity Treasury</w:t>
            </w:r>
            <w:r w:rsidR="00855706">
              <w:t>.</w:t>
            </w:r>
          </w:p>
        </w:tc>
      </w:tr>
      <w:tr w:rsidR="00887D6B" w:rsidRPr="00FD0643" w14:paraId="5FC4F99D" w14:textId="77777777" w:rsidTr="00855706">
        <w:tc>
          <w:tcPr>
            <w:tcW w:w="949" w:type="pct"/>
            <w:tcBorders>
              <w:top w:val="single" w:sz="4" w:space="0" w:color="auto"/>
              <w:left w:val="single" w:sz="4" w:space="0" w:color="auto"/>
              <w:bottom w:val="single" w:sz="4" w:space="0" w:color="auto"/>
              <w:right w:val="single" w:sz="4" w:space="0" w:color="auto"/>
            </w:tcBorders>
          </w:tcPr>
          <w:p w14:paraId="7792A9A8" w14:textId="22A8F4F9" w:rsidR="00887D6B" w:rsidRPr="00887D6B" w:rsidRDefault="00887D6B" w:rsidP="00F874DE">
            <w:pPr>
              <w:pStyle w:val="TableText"/>
              <w:jc w:val="both"/>
              <w:rPr>
                <w:b/>
              </w:rPr>
            </w:pPr>
            <w:r w:rsidRPr="00887D6B">
              <w:rPr>
                <w:b/>
              </w:rPr>
              <w:t>COI</w:t>
            </w:r>
          </w:p>
        </w:tc>
        <w:tc>
          <w:tcPr>
            <w:tcW w:w="4051" w:type="pct"/>
            <w:tcBorders>
              <w:top w:val="single" w:sz="4" w:space="0" w:color="auto"/>
              <w:left w:val="single" w:sz="4" w:space="0" w:color="auto"/>
              <w:bottom w:val="single" w:sz="4" w:space="0" w:color="auto"/>
              <w:right w:val="single" w:sz="4" w:space="0" w:color="auto"/>
            </w:tcBorders>
          </w:tcPr>
          <w:p w14:paraId="50837FA7" w14:textId="5867FF4F" w:rsidR="00887D6B" w:rsidRDefault="00887D6B" w:rsidP="00F874DE">
            <w:pPr>
              <w:pStyle w:val="TableText"/>
              <w:jc w:val="both"/>
            </w:pPr>
            <w:r>
              <w:t>Certificate of Indebtedness</w:t>
            </w:r>
            <w:r w:rsidR="00855706">
              <w:t>.</w:t>
            </w:r>
          </w:p>
        </w:tc>
      </w:tr>
      <w:tr w:rsidR="00887D6B" w:rsidRPr="00FD0643" w14:paraId="60196B38" w14:textId="77777777" w:rsidTr="00855706">
        <w:tc>
          <w:tcPr>
            <w:tcW w:w="949" w:type="pct"/>
            <w:tcBorders>
              <w:top w:val="single" w:sz="4" w:space="0" w:color="auto"/>
              <w:left w:val="single" w:sz="4" w:space="0" w:color="auto"/>
              <w:bottom w:val="single" w:sz="4" w:space="0" w:color="auto"/>
              <w:right w:val="single" w:sz="4" w:space="0" w:color="auto"/>
            </w:tcBorders>
          </w:tcPr>
          <w:p w14:paraId="44F52CB5" w14:textId="4A332BDE" w:rsidR="00887D6B" w:rsidRPr="00887D6B" w:rsidRDefault="00887D6B" w:rsidP="00F874DE">
            <w:pPr>
              <w:pStyle w:val="TableText"/>
              <w:jc w:val="both"/>
              <w:rPr>
                <w:b/>
              </w:rPr>
            </w:pPr>
            <w:r w:rsidRPr="00887D6B">
              <w:rPr>
                <w:b/>
              </w:rPr>
              <w:t>COP</w:t>
            </w:r>
          </w:p>
        </w:tc>
        <w:tc>
          <w:tcPr>
            <w:tcW w:w="4051" w:type="pct"/>
            <w:tcBorders>
              <w:top w:val="single" w:sz="4" w:space="0" w:color="auto"/>
              <w:left w:val="single" w:sz="4" w:space="0" w:color="auto"/>
              <w:bottom w:val="single" w:sz="4" w:space="0" w:color="auto"/>
              <w:right w:val="single" w:sz="4" w:space="0" w:color="auto"/>
            </w:tcBorders>
          </w:tcPr>
          <w:p w14:paraId="0CC0EB8E" w14:textId="28BA6992" w:rsidR="00887D6B" w:rsidRDefault="00887D6B" w:rsidP="00F874DE">
            <w:pPr>
              <w:pStyle w:val="TableText"/>
              <w:jc w:val="both"/>
            </w:pPr>
            <w:r>
              <w:t>Change of Plan</w:t>
            </w:r>
            <w:r w:rsidR="00855706">
              <w:t>.</w:t>
            </w:r>
          </w:p>
        </w:tc>
      </w:tr>
      <w:tr w:rsidR="00887D6B" w:rsidRPr="00FD0643" w14:paraId="4BD53E7F" w14:textId="77777777" w:rsidTr="00855706">
        <w:tc>
          <w:tcPr>
            <w:tcW w:w="949" w:type="pct"/>
            <w:tcBorders>
              <w:top w:val="single" w:sz="4" w:space="0" w:color="auto"/>
              <w:left w:val="single" w:sz="4" w:space="0" w:color="auto"/>
              <w:bottom w:val="single" w:sz="4" w:space="0" w:color="auto"/>
              <w:right w:val="single" w:sz="4" w:space="0" w:color="auto"/>
            </w:tcBorders>
          </w:tcPr>
          <w:p w14:paraId="7D51EF63" w14:textId="4ECB5F5C" w:rsidR="00887D6B" w:rsidRPr="00887D6B" w:rsidRDefault="00887D6B" w:rsidP="00F874DE">
            <w:pPr>
              <w:pStyle w:val="TableText"/>
              <w:jc w:val="both"/>
              <w:rPr>
                <w:b/>
              </w:rPr>
            </w:pPr>
            <w:r w:rsidRPr="00887D6B">
              <w:rPr>
                <w:b/>
              </w:rPr>
              <w:t>COTS</w:t>
            </w:r>
          </w:p>
        </w:tc>
        <w:tc>
          <w:tcPr>
            <w:tcW w:w="4051" w:type="pct"/>
            <w:tcBorders>
              <w:top w:val="single" w:sz="4" w:space="0" w:color="auto"/>
              <w:left w:val="single" w:sz="4" w:space="0" w:color="auto"/>
              <w:bottom w:val="single" w:sz="4" w:space="0" w:color="auto"/>
              <w:right w:val="single" w:sz="4" w:space="0" w:color="auto"/>
            </w:tcBorders>
          </w:tcPr>
          <w:p w14:paraId="4B59B72E" w14:textId="1270C0C9" w:rsidR="00887D6B" w:rsidRDefault="00887D6B" w:rsidP="00F874DE">
            <w:pPr>
              <w:pStyle w:val="TableText"/>
              <w:jc w:val="both"/>
            </w:pPr>
            <w:r>
              <w:t>Commercial-Off-The-Shelf</w:t>
            </w:r>
            <w:r w:rsidR="00855706">
              <w:t>.</w:t>
            </w:r>
          </w:p>
        </w:tc>
      </w:tr>
      <w:tr w:rsidR="00887D6B" w:rsidRPr="00FD0643" w14:paraId="1B539E4E" w14:textId="77777777" w:rsidTr="00855706">
        <w:tc>
          <w:tcPr>
            <w:tcW w:w="949" w:type="pct"/>
            <w:tcBorders>
              <w:top w:val="single" w:sz="4" w:space="0" w:color="auto"/>
              <w:left w:val="single" w:sz="4" w:space="0" w:color="auto"/>
              <w:bottom w:val="single" w:sz="4" w:space="0" w:color="auto"/>
              <w:right w:val="single" w:sz="4" w:space="0" w:color="auto"/>
            </w:tcBorders>
          </w:tcPr>
          <w:p w14:paraId="3D3EC81B" w14:textId="71ECDB7E" w:rsidR="00887D6B" w:rsidRPr="00887D6B" w:rsidRDefault="00887D6B" w:rsidP="00F874DE">
            <w:pPr>
              <w:pStyle w:val="TableText"/>
              <w:jc w:val="both"/>
              <w:rPr>
                <w:b/>
              </w:rPr>
            </w:pPr>
            <w:r w:rsidRPr="00887D6B">
              <w:rPr>
                <w:b/>
              </w:rPr>
              <w:t>CT</w:t>
            </w:r>
          </w:p>
        </w:tc>
        <w:tc>
          <w:tcPr>
            <w:tcW w:w="4051" w:type="pct"/>
            <w:tcBorders>
              <w:top w:val="single" w:sz="4" w:space="0" w:color="auto"/>
              <w:left w:val="single" w:sz="4" w:space="0" w:color="auto"/>
              <w:bottom w:val="single" w:sz="4" w:space="0" w:color="auto"/>
              <w:right w:val="single" w:sz="4" w:space="0" w:color="auto"/>
            </w:tcBorders>
          </w:tcPr>
          <w:p w14:paraId="2C8F94FE" w14:textId="0AA0A215" w:rsidR="00887D6B" w:rsidRDefault="00887D6B" w:rsidP="00F874DE">
            <w:pPr>
              <w:pStyle w:val="TableText"/>
              <w:jc w:val="both"/>
            </w:pPr>
            <w:r>
              <w:t>Claim Type</w:t>
            </w:r>
            <w:r w:rsidR="00855706">
              <w:t>.</w:t>
            </w:r>
          </w:p>
        </w:tc>
      </w:tr>
      <w:tr w:rsidR="00887D6B" w:rsidRPr="00FD0643" w14:paraId="4D5E90C0" w14:textId="77777777" w:rsidTr="00855706">
        <w:tc>
          <w:tcPr>
            <w:tcW w:w="949" w:type="pct"/>
            <w:tcBorders>
              <w:top w:val="single" w:sz="4" w:space="0" w:color="auto"/>
              <w:left w:val="single" w:sz="4" w:space="0" w:color="auto"/>
              <w:bottom w:val="single" w:sz="4" w:space="0" w:color="auto"/>
              <w:right w:val="single" w:sz="4" w:space="0" w:color="auto"/>
            </w:tcBorders>
          </w:tcPr>
          <w:p w14:paraId="02AB2061" w14:textId="3FE3F223" w:rsidR="00887D6B" w:rsidRPr="00887D6B" w:rsidRDefault="00887D6B" w:rsidP="00F874DE">
            <w:pPr>
              <w:pStyle w:val="TableText"/>
              <w:jc w:val="both"/>
              <w:rPr>
                <w:b/>
              </w:rPr>
            </w:pPr>
            <w:r w:rsidRPr="00887D6B">
              <w:rPr>
                <w:b/>
              </w:rPr>
              <w:t>CWCOT</w:t>
            </w:r>
          </w:p>
        </w:tc>
        <w:tc>
          <w:tcPr>
            <w:tcW w:w="4051" w:type="pct"/>
            <w:tcBorders>
              <w:top w:val="single" w:sz="4" w:space="0" w:color="auto"/>
              <w:left w:val="single" w:sz="4" w:space="0" w:color="auto"/>
              <w:bottom w:val="single" w:sz="4" w:space="0" w:color="auto"/>
              <w:right w:val="single" w:sz="4" w:space="0" w:color="auto"/>
            </w:tcBorders>
          </w:tcPr>
          <w:p w14:paraId="7A05D8E4" w14:textId="4F76C8E8" w:rsidR="00887D6B" w:rsidRDefault="00887D6B" w:rsidP="00F874DE">
            <w:pPr>
              <w:pStyle w:val="TableText"/>
              <w:jc w:val="both"/>
            </w:pPr>
            <w:r>
              <w:t>Claims Without Conveyance of Title</w:t>
            </w:r>
            <w:r w:rsidR="00855706">
              <w:t>.</w:t>
            </w:r>
          </w:p>
        </w:tc>
      </w:tr>
      <w:tr w:rsidR="00887D6B" w:rsidRPr="00FD0643" w14:paraId="41F4A33E" w14:textId="77777777" w:rsidTr="00855706">
        <w:tc>
          <w:tcPr>
            <w:tcW w:w="949" w:type="pct"/>
            <w:tcBorders>
              <w:top w:val="single" w:sz="4" w:space="0" w:color="auto"/>
              <w:left w:val="single" w:sz="4" w:space="0" w:color="auto"/>
              <w:bottom w:val="single" w:sz="4" w:space="0" w:color="auto"/>
              <w:right w:val="single" w:sz="4" w:space="0" w:color="auto"/>
            </w:tcBorders>
          </w:tcPr>
          <w:p w14:paraId="468D4485" w14:textId="6127652D" w:rsidR="00887D6B" w:rsidRPr="00887D6B" w:rsidRDefault="00887D6B" w:rsidP="00F874DE">
            <w:pPr>
              <w:pStyle w:val="TableText"/>
              <w:jc w:val="both"/>
              <w:rPr>
                <w:b/>
              </w:rPr>
            </w:pPr>
            <w:r w:rsidRPr="00887D6B">
              <w:rPr>
                <w:b/>
              </w:rPr>
              <w:t>DEO</w:t>
            </w:r>
          </w:p>
        </w:tc>
        <w:tc>
          <w:tcPr>
            <w:tcW w:w="4051" w:type="pct"/>
            <w:tcBorders>
              <w:top w:val="single" w:sz="4" w:space="0" w:color="auto"/>
              <w:left w:val="single" w:sz="4" w:space="0" w:color="auto"/>
              <w:bottom w:val="single" w:sz="4" w:space="0" w:color="auto"/>
              <w:right w:val="single" w:sz="4" w:space="0" w:color="auto"/>
            </w:tcBorders>
          </w:tcPr>
          <w:p w14:paraId="348A8A9E" w14:textId="1B065ED9" w:rsidR="00887D6B" w:rsidRDefault="00887D6B" w:rsidP="00F874DE">
            <w:pPr>
              <w:pStyle w:val="TableText"/>
              <w:jc w:val="both"/>
            </w:pPr>
            <w:r>
              <w:t>Data Entry Operator</w:t>
            </w:r>
            <w:r w:rsidR="00855706">
              <w:t>.</w:t>
            </w:r>
          </w:p>
        </w:tc>
      </w:tr>
      <w:tr w:rsidR="00887D6B" w:rsidRPr="00FD0643" w14:paraId="31D5D8A3" w14:textId="77777777" w:rsidTr="00855706">
        <w:tc>
          <w:tcPr>
            <w:tcW w:w="949" w:type="pct"/>
            <w:tcBorders>
              <w:top w:val="single" w:sz="4" w:space="0" w:color="auto"/>
              <w:left w:val="single" w:sz="4" w:space="0" w:color="auto"/>
              <w:bottom w:val="single" w:sz="4" w:space="0" w:color="auto"/>
              <w:right w:val="single" w:sz="4" w:space="0" w:color="auto"/>
            </w:tcBorders>
          </w:tcPr>
          <w:p w14:paraId="7DA685F5" w14:textId="73E4BBE7" w:rsidR="00887D6B" w:rsidRPr="00887D6B" w:rsidRDefault="00887D6B" w:rsidP="00F874DE">
            <w:pPr>
              <w:pStyle w:val="TableText"/>
              <w:jc w:val="both"/>
              <w:rPr>
                <w:b/>
              </w:rPr>
            </w:pPr>
            <w:r w:rsidRPr="00887D6B">
              <w:rPr>
                <w:b/>
              </w:rPr>
              <w:t>DIL</w:t>
            </w:r>
          </w:p>
        </w:tc>
        <w:tc>
          <w:tcPr>
            <w:tcW w:w="4051" w:type="pct"/>
            <w:tcBorders>
              <w:top w:val="single" w:sz="4" w:space="0" w:color="auto"/>
              <w:left w:val="single" w:sz="4" w:space="0" w:color="auto"/>
              <w:bottom w:val="single" w:sz="4" w:space="0" w:color="auto"/>
              <w:right w:val="single" w:sz="4" w:space="0" w:color="auto"/>
            </w:tcBorders>
          </w:tcPr>
          <w:p w14:paraId="786E12D8" w14:textId="5E717A41" w:rsidR="00887D6B" w:rsidRDefault="00887D6B" w:rsidP="00F874DE">
            <w:pPr>
              <w:pStyle w:val="TableText"/>
              <w:jc w:val="both"/>
            </w:pPr>
            <w:r>
              <w:t>Deed-in-Lieu</w:t>
            </w:r>
            <w:r w:rsidR="00855706">
              <w:t>.</w:t>
            </w:r>
          </w:p>
        </w:tc>
      </w:tr>
      <w:tr w:rsidR="007B57B2" w:rsidRPr="00FD0643" w14:paraId="35E825A7" w14:textId="77777777" w:rsidTr="00855706">
        <w:tc>
          <w:tcPr>
            <w:tcW w:w="949" w:type="pct"/>
            <w:tcBorders>
              <w:top w:val="single" w:sz="4" w:space="0" w:color="auto"/>
              <w:left w:val="single" w:sz="4" w:space="0" w:color="auto"/>
              <w:bottom w:val="single" w:sz="4" w:space="0" w:color="auto"/>
              <w:right w:val="single" w:sz="4" w:space="0" w:color="auto"/>
            </w:tcBorders>
          </w:tcPr>
          <w:p w14:paraId="4933A7D0" w14:textId="25F95422" w:rsidR="007B57B2" w:rsidRPr="00887D6B" w:rsidRDefault="007B57B2" w:rsidP="00F874DE">
            <w:pPr>
              <w:pStyle w:val="TableText"/>
              <w:jc w:val="both"/>
              <w:rPr>
                <w:b/>
              </w:rPr>
            </w:pPr>
            <w:r>
              <w:rPr>
                <w:b/>
              </w:rPr>
              <w:t>DMF</w:t>
            </w:r>
          </w:p>
        </w:tc>
        <w:tc>
          <w:tcPr>
            <w:tcW w:w="4051" w:type="pct"/>
            <w:tcBorders>
              <w:top w:val="single" w:sz="4" w:space="0" w:color="auto"/>
              <w:left w:val="single" w:sz="4" w:space="0" w:color="auto"/>
              <w:bottom w:val="single" w:sz="4" w:space="0" w:color="auto"/>
              <w:right w:val="single" w:sz="4" w:space="0" w:color="auto"/>
            </w:tcBorders>
          </w:tcPr>
          <w:p w14:paraId="5DB9A47D" w14:textId="13644F7F" w:rsidR="007B57B2" w:rsidRDefault="007B57B2" w:rsidP="00F874DE">
            <w:pPr>
              <w:pStyle w:val="TableText"/>
              <w:jc w:val="both"/>
            </w:pPr>
            <w:r>
              <w:t>Death Master File</w:t>
            </w:r>
            <w:r w:rsidR="009B6A4E">
              <w:t>.</w:t>
            </w:r>
          </w:p>
        </w:tc>
      </w:tr>
      <w:tr w:rsidR="00887D6B" w:rsidRPr="00FD0643" w14:paraId="6DD05DE8" w14:textId="77777777" w:rsidTr="00855706">
        <w:tc>
          <w:tcPr>
            <w:tcW w:w="949" w:type="pct"/>
            <w:tcBorders>
              <w:top w:val="single" w:sz="4" w:space="0" w:color="auto"/>
              <w:left w:val="single" w:sz="4" w:space="0" w:color="auto"/>
              <w:bottom w:val="single" w:sz="4" w:space="0" w:color="auto"/>
              <w:right w:val="single" w:sz="4" w:space="0" w:color="auto"/>
            </w:tcBorders>
          </w:tcPr>
          <w:p w14:paraId="694F95C7" w14:textId="6DAF6D30" w:rsidR="00887D6B" w:rsidRPr="00887D6B" w:rsidRDefault="00887D6B" w:rsidP="00F874DE">
            <w:pPr>
              <w:pStyle w:val="TableText"/>
              <w:jc w:val="both"/>
              <w:rPr>
                <w:b/>
              </w:rPr>
            </w:pPr>
            <w:r w:rsidRPr="00887D6B">
              <w:rPr>
                <w:b/>
              </w:rPr>
              <w:t>DOB</w:t>
            </w:r>
          </w:p>
        </w:tc>
        <w:tc>
          <w:tcPr>
            <w:tcW w:w="4051" w:type="pct"/>
            <w:tcBorders>
              <w:top w:val="single" w:sz="4" w:space="0" w:color="auto"/>
              <w:left w:val="single" w:sz="4" w:space="0" w:color="auto"/>
              <w:bottom w:val="single" w:sz="4" w:space="0" w:color="auto"/>
              <w:right w:val="single" w:sz="4" w:space="0" w:color="auto"/>
            </w:tcBorders>
          </w:tcPr>
          <w:p w14:paraId="2D31E2A3" w14:textId="426BFE22" w:rsidR="00887D6B" w:rsidRDefault="00887D6B" w:rsidP="00F874DE">
            <w:pPr>
              <w:pStyle w:val="TableText"/>
              <w:jc w:val="both"/>
            </w:pPr>
            <w:r>
              <w:t>Date of Birth</w:t>
            </w:r>
            <w:r w:rsidR="00855706">
              <w:t>.</w:t>
            </w:r>
          </w:p>
        </w:tc>
      </w:tr>
      <w:tr w:rsidR="00887D6B" w:rsidRPr="00FD0643" w14:paraId="285649DC" w14:textId="77777777" w:rsidTr="00855706">
        <w:tc>
          <w:tcPr>
            <w:tcW w:w="949" w:type="pct"/>
            <w:tcBorders>
              <w:top w:val="single" w:sz="4" w:space="0" w:color="auto"/>
              <w:left w:val="single" w:sz="4" w:space="0" w:color="auto"/>
              <w:bottom w:val="single" w:sz="4" w:space="0" w:color="auto"/>
              <w:right w:val="single" w:sz="4" w:space="0" w:color="auto"/>
            </w:tcBorders>
          </w:tcPr>
          <w:p w14:paraId="219266A9" w14:textId="115C4126" w:rsidR="00887D6B" w:rsidRPr="00887D6B" w:rsidRDefault="00887D6B" w:rsidP="00F874DE">
            <w:pPr>
              <w:pStyle w:val="TableText"/>
              <w:jc w:val="both"/>
              <w:rPr>
                <w:b/>
              </w:rPr>
            </w:pPr>
            <w:r w:rsidRPr="00887D6B">
              <w:rPr>
                <w:b/>
              </w:rPr>
              <w:t>DOJ</w:t>
            </w:r>
          </w:p>
        </w:tc>
        <w:tc>
          <w:tcPr>
            <w:tcW w:w="4051" w:type="pct"/>
            <w:tcBorders>
              <w:top w:val="single" w:sz="4" w:space="0" w:color="auto"/>
              <w:left w:val="single" w:sz="4" w:space="0" w:color="auto"/>
              <w:bottom w:val="single" w:sz="4" w:space="0" w:color="auto"/>
              <w:right w:val="single" w:sz="4" w:space="0" w:color="auto"/>
            </w:tcBorders>
          </w:tcPr>
          <w:p w14:paraId="08791639" w14:textId="4401351E" w:rsidR="00887D6B" w:rsidRDefault="00887D6B" w:rsidP="00F874DE">
            <w:pPr>
              <w:pStyle w:val="TableText"/>
              <w:jc w:val="both"/>
            </w:pPr>
            <w:r>
              <w:t>Department of Justice</w:t>
            </w:r>
            <w:r w:rsidR="00855706">
              <w:t>.</w:t>
            </w:r>
          </w:p>
        </w:tc>
      </w:tr>
      <w:tr w:rsidR="00887D6B" w:rsidRPr="00FD0643" w14:paraId="6FA4EF99" w14:textId="77777777" w:rsidTr="00855706">
        <w:tc>
          <w:tcPr>
            <w:tcW w:w="949" w:type="pct"/>
            <w:tcBorders>
              <w:top w:val="single" w:sz="4" w:space="0" w:color="auto"/>
              <w:left w:val="single" w:sz="4" w:space="0" w:color="auto"/>
              <w:bottom w:val="single" w:sz="4" w:space="0" w:color="auto"/>
              <w:right w:val="single" w:sz="4" w:space="0" w:color="auto"/>
            </w:tcBorders>
          </w:tcPr>
          <w:p w14:paraId="7D3CE2E7" w14:textId="2588A3A4" w:rsidR="00887D6B" w:rsidRPr="00887D6B" w:rsidRDefault="00887D6B" w:rsidP="00F874DE">
            <w:pPr>
              <w:pStyle w:val="TableText"/>
              <w:jc w:val="both"/>
              <w:rPr>
                <w:b/>
              </w:rPr>
            </w:pPr>
            <w:r w:rsidRPr="00887D6B">
              <w:rPr>
                <w:b/>
              </w:rPr>
              <w:t>DOT</w:t>
            </w:r>
          </w:p>
        </w:tc>
        <w:tc>
          <w:tcPr>
            <w:tcW w:w="4051" w:type="pct"/>
            <w:tcBorders>
              <w:top w:val="single" w:sz="4" w:space="0" w:color="auto"/>
              <w:left w:val="single" w:sz="4" w:space="0" w:color="auto"/>
              <w:bottom w:val="single" w:sz="4" w:space="0" w:color="auto"/>
              <w:right w:val="single" w:sz="4" w:space="0" w:color="auto"/>
            </w:tcBorders>
          </w:tcPr>
          <w:p w14:paraId="23D9A53E" w14:textId="7D5FA6C6" w:rsidR="00887D6B" w:rsidRDefault="00887D6B" w:rsidP="00F874DE">
            <w:pPr>
              <w:pStyle w:val="TableText"/>
              <w:jc w:val="both"/>
            </w:pPr>
            <w:r>
              <w:t>Deed of Trust</w:t>
            </w:r>
            <w:r w:rsidR="00855706">
              <w:t>.</w:t>
            </w:r>
          </w:p>
        </w:tc>
      </w:tr>
      <w:tr w:rsidR="00887D6B" w:rsidRPr="00FD0643" w14:paraId="6D4EDE33" w14:textId="77777777" w:rsidTr="00855706">
        <w:tc>
          <w:tcPr>
            <w:tcW w:w="949" w:type="pct"/>
            <w:tcBorders>
              <w:top w:val="single" w:sz="4" w:space="0" w:color="auto"/>
              <w:left w:val="single" w:sz="4" w:space="0" w:color="auto"/>
              <w:bottom w:val="single" w:sz="4" w:space="0" w:color="auto"/>
              <w:right w:val="single" w:sz="4" w:space="0" w:color="auto"/>
            </w:tcBorders>
          </w:tcPr>
          <w:p w14:paraId="250B99EC" w14:textId="05AF2A11" w:rsidR="00887D6B" w:rsidRPr="00887D6B" w:rsidRDefault="00887D6B" w:rsidP="00F874DE">
            <w:pPr>
              <w:pStyle w:val="TableText"/>
              <w:jc w:val="both"/>
              <w:rPr>
                <w:b/>
              </w:rPr>
            </w:pPr>
            <w:r w:rsidRPr="00887D6B">
              <w:rPr>
                <w:b/>
              </w:rPr>
              <w:t>FCL</w:t>
            </w:r>
          </w:p>
        </w:tc>
        <w:tc>
          <w:tcPr>
            <w:tcW w:w="4051" w:type="pct"/>
            <w:tcBorders>
              <w:top w:val="single" w:sz="4" w:space="0" w:color="auto"/>
              <w:left w:val="single" w:sz="4" w:space="0" w:color="auto"/>
              <w:bottom w:val="single" w:sz="4" w:space="0" w:color="auto"/>
              <w:right w:val="single" w:sz="4" w:space="0" w:color="auto"/>
            </w:tcBorders>
          </w:tcPr>
          <w:p w14:paraId="491CB4BF" w14:textId="3343C43F" w:rsidR="00887D6B" w:rsidRDefault="00887D6B" w:rsidP="00F874DE">
            <w:pPr>
              <w:pStyle w:val="TableText"/>
              <w:jc w:val="both"/>
            </w:pPr>
            <w:r>
              <w:t>Foreclosure</w:t>
            </w:r>
            <w:r w:rsidR="00855706">
              <w:t>.</w:t>
            </w:r>
          </w:p>
        </w:tc>
      </w:tr>
      <w:tr w:rsidR="00887D6B" w:rsidRPr="00FD0643" w14:paraId="26DF4413" w14:textId="77777777" w:rsidTr="00855706">
        <w:tc>
          <w:tcPr>
            <w:tcW w:w="949" w:type="pct"/>
            <w:tcBorders>
              <w:top w:val="single" w:sz="4" w:space="0" w:color="auto"/>
              <w:left w:val="single" w:sz="4" w:space="0" w:color="auto"/>
              <w:bottom w:val="single" w:sz="4" w:space="0" w:color="auto"/>
              <w:right w:val="single" w:sz="4" w:space="0" w:color="auto"/>
            </w:tcBorders>
          </w:tcPr>
          <w:p w14:paraId="41BF11B0" w14:textId="5E43416D" w:rsidR="00887D6B" w:rsidRPr="00887D6B" w:rsidRDefault="00887D6B" w:rsidP="00F874DE">
            <w:pPr>
              <w:pStyle w:val="TableText"/>
              <w:jc w:val="both"/>
              <w:rPr>
                <w:b/>
              </w:rPr>
            </w:pPr>
            <w:r w:rsidRPr="00887D6B">
              <w:rPr>
                <w:b/>
              </w:rPr>
              <w:t>FHA</w:t>
            </w:r>
          </w:p>
        </w:tc>
        <w:tc>
          <w:tcPr>
            <w:tcW w:w="4051" w:type="pct"/>
            <w:tcBorders>
              <w:top w:val="single" w:sz="4" w:space="0" w:color="auto"/>
              <w:left w:val="single" w:sz="4" w:space="0" w:color="auto"/>
              <w:bottom w:val="single" w:sz="4" w:space="0" w:color="auto"/>
              <w:right w:val="single" w:sz="4" w:space="0" w:color="auto"/>
            </w:tcBorders>
          </w:tcPr>
          <w:p w14:paraId="5A165C49" w14:textId="49CC6793" w:rsidR="00887D6B" w:rsidRDefault="00887D6B" w:rsidP="00F874DE">
            <w:pPr>
              <w:pStyle w:val="TableText"/>
              <w:jc w:val="both"/>
            </w:pPr>
            <w:r>
              <w:t>Federal Housing Administration</w:t>
            </w:r>
            <w:r w:rsidR="00855706">
              <w:t>.</w:t>
            </w:r>
          </w:p>
        </w:tc>
      </w:tr>
      <w:tr w:rsidR="00887D6B" w:rsidRPr="00FD0643" w14:paraId="5AC78EAA" w14:textId="77777777" w:rsidTr="00855706">
        <w:tc>
          <w:tcPr>
            <w:tcW w:w="949" w:type="pct"/>
            <w:tcBorders>
              <w:top w:val="single" w:sz="4" w:space="0" w:color="auto"/>
              <w:left w:val="single" w:sz="4" w:space="0" w:color="auto"/>
              <w:bottom w:val="single" w:sz="4" w:space="0" w:color="auto"/>
              <w:right w:val="single" w:sz="4" w:space="0" w:color="auto"/>
            </w:tcBorders>
          </w:tcPr>
          <w:p w14:paraId="558EAC34" w14:textId="34B8F1FD" w:rsidR="00887D6B" w:rsidRPr="00887D6B" w:rsidRDefault="00887D6B" w:rsidP="00F874DE">
            <w:pPr>
              <w:pStyle w:val="TableText"/>
              <w:jc w:val="both"/>
              <w:rPr>
                <w:b/>
              </w:rPr>
            </w:pPr>
            <w:r w:rsidRPr="00887D6B">
              <w:rPr>
                <w:b/>
              </w:rPr>
              <w:t>FHASL</w:t>
            </w:r>
          </w:p>
        </w:tc>
        <w:tc>
          <w:tcPr>
            <w:tcW w:w="4051" w:type="pct"/>
            <w:tcBorders>
              <w:top w:val="single" w:sz="4" w:space="0" w:color="auto"/>
              <w:left w:val="single" w:sz="4" w:space="0" w:color="auto"/>
              <w:bottom w:val="single" w:sz="4" w:space="0" w:color="auto"/>
              <w:right w:val="single" w:sz="4" w:space="0" w:color="auto"/>
            </w:tcBorders>
          </w:tcPr>
          <w:p w14:paraId="5D71333D" w14:textId="41AE3F34" w:rsidR="00887D6B" w:rsidRPr="00DC662A" w:rsidRDefault="00887D6B" w:rsidP="00F874DE">
            <w:pPr>
              <w:pStyle w:val="TableText"/>
              <w:jc w:val="both"/>
            </w:pPr>
            <w:r w:rsidRPr="00DC662A">
              <w:rPr>
                <w:rStyle w:val="st"/>
                <w:rFonts w:cs="Arial"/>
              </w:rPr>
              <w:t>Federal Housing Administration Subsidiary Ledger</w:t>
            </w:r>
            <w:r w:rsidR="00855706">
              <w:rPr>
                <w:rStyle w:val="st"/>
                <w:rFonts w:cs="Arial"/>
              </w:rPr>
              <w:t>.</w:t>
            </w:r>
          </w:p>
        </w:tc>
      </w:tr>
      <w:tr w:rsidR="00E20AEE" w:rsidRPr="00FD0643" w14:paraId="71C456E0" w14:textId="77777777" w:rsidTr="00855706">
        <w:tc>
          <w:tcPr>
            <w:tcW w:w="949" w:type="pct"/>
            <w:tcBorders>
              <w:top w:val="single" w:sz="4" w:space="0" w:color="auto"/>
              <w:left w:val="single" w:sz="4" w:space="0" w:color="auto"/>
              <w:bottom w:val="single" w:sz="4" w:space="0" w:color="auto"/>
              <w:right w:val="single" w:sz="4" w:space="0" w:color="auto"/>
            </w:tcBorders>
          </w:tcPr>
          <w:p w14:paraId="552A03DE" w14:textId="5128A154" w:rsidR="00E20AEE" w:rsidRPr="00887D6B" w:rsidRDefault="00E20AEE" w:rsidP="00F874DE">
            <w:pPr>
              <w:pStyle w:val="TableText"/>
              <w:jc w:val="both"/>
              <w:rPr>
                <w:b/>
              </w:rPr>
            </w:pPr>
            <w:r>
              <w:rPr>
                <w:b/>
              </w:rPr>
              <w:t>FOCS</w:t>
            </w:r>
          </w:p>
        </w:tc>
        <w:tc>
          <w:tcPr>
            <w:tcW w:w="4051" w:type="pct"/>
            <w:tcBorders>
              <w:top w:val="single" w:sz="4" w:space="0" w:color="auto"/>
              <w:left w:val="single" w:sz="4" w:space="0" w:color="auto"/>
              <w:bottom w:val="single" w:sz="4" w:space="0" w:color="auto"/>
              <w:right w:val="single" w:sz="4" w:space="0" w:color="auto"/>
            </w:tcBorders>
          </w:tcPr>
          <w:p w14:paraId="47E33064" w14:textId="1445B475" w:rsidR="00E20AEE" w:rsidRPr="00DC662A" w:rsidRDefault="00E20AEE" w:rsidP="00F874DE">
            <w:pPr>
              <w:pStyle w:val="TableText"/>
              <w:jc w:val="both"/>
              <w:rPr>
                <w:rStyle w:val="st"/>
                <w:rFonts w:cs="Arial"/>
              </w:rPr>
            </w:pPr>
            <w:r w:rsidRPr="00E04CEC">
              <w:t>Financial Operations and Control Section</w:t>
            </w:r>
          </w:p>
        </w:tc>
      </w:tr>
      <w:tr w:rsidR="00887D6B" w:rsidRPr="00FD0643" w14:paraId="3142195C" w14:textId="77777777" w:rsidTr="00855706">
        <w:tc>
          <w:tcPr>
            <w:tcW w:w="949" w:type="pct"/>
            <w:tcBorders>
              <w:top w:val="single" w:sz="4" w:space="0" w:color="auto"/>
              <w:left w:val="single" w:sz="4" w:space="0" w:color="auto"/>
              <w:bottom w:val="single" w:sz="4" w:space="0" w:color="auto"/>
              <w:right w:val="single" w:sz="4" w:space="0" w:color="auto"/>
            </w:tcBorders>
          </w:tcPr>
          <w:p w14:paraId="4F45CCEF" w14:textId="4FD39F3C" w:rsidR="00887D6B" w:rsidRPr="00887D6B" w:rsidRDefault="00887D6B" w:rsidP="00F874DE">
            <w:pPr>
              <w:pStyle w:val="TableText"/>
              <w:jc w:val="both"/>
              <w:rPr>
                <w:b/>
              </w:rPr>
            </w:pPr>
            <w:r w:rsidRPr="00887D6B">
              <w:rPr>
                <w:b/>
              </w:rPr>
              <w:t>FTP</w:t>
            </w:r>
          </w:p>
        </w:tc>
        <w:tc>
          <w:tcPr>
            <w:tcW w:w="4051" w:type="pct"/>
            <w:tcBorders>
              <w:top w:val="single" w:sz="4" w:space="0" w:color="auto"/>
              <w:left w:val="single" w:sz="4" w:space="0" w:color="auto"/>
              <w:bottom w:val="single" w:sz="4" w:space="0" w:color="auto"/>
              <w:right w:val="single" w:sz="4" w:space="0" w:color="auto"/>
            </w:tcBorders>
          </w:tcPr>
          <w:p w14:paraId="43D3D93F" w14:textId="54BB8EB2" w:rsidR="00887D6B" w:rsidRPr="00DC662A" w:rsidRDefault="00887D6B" w:rsidP="00F874DE">
            <w:pPr>
              <w:pStyle w:val="TableText"/>
              <w:jc w:val="both"/>
              <w:rPr>
                <w:rStyle w:val="st"/>
                <w:rFonts w:cs="Arial"/>
              </w:rPr>
            </w:pPr>
            <w:r w:rsidRPr="00DC662A">
              <w:rPr>
                <w:rStyle w:val="st"/>
                <w:rFonts w:cs="Arial"/>
              </w:rPr>
              <w:t>File Transfer Protocol</w:t>
            </w:r>
            <w:r w:rsidR="00855706">
              <w:rPr>
                <w:rStyle w:val="st"/>
                <w:rFonts w:cs="Arial"/>
              </w:rPr>
              <w:t>.</w:t>
            </w:r>
          </w:p>
        </w:tc>
      </w:tr>
      <w:tr w:rsidR="00887D6B" w:rsidRPr="00FD0643" w14:paraId="06F2DA35" w14:textId="77777777" w:rsidTr="00855706">
        <w:tc>
          <w:tcPr>
            <w:tcW w:w="949" w:type="pct"/>
            <w:tcBorders>
              <w:top w:val="single" w:sz="4" w:space="0" w:color="auto"/>
              <w:left w:val="single" w:sz="4" w:space="0" w:color="auto"/>
              <w:bottom w:val="single" w:sz="4" w:space="0" w:color="auto"/>
              <w:right w:val="single" w:sz="4" w:space="0" w:color="auto"/>
            </w:tcBorders>
          </w:tcPr>
          <w:p w14:paraId="4757B527" w14:textId="2DA9D3E2" w:rsidR="00887D6B" w:rsidRPr="00887D6B" w:rsidRDefault="00887D6B" w:rsidP="00F874DE">
            <w:pPr>
              <w:pStyle w:val="TableText"/>
              <w:jc w:val="both"/>
              <w:rPr>
                <w:b/>
              </w:rPr>
            </w:pPr>
            <w:r w:rsidRPr="00887D6B">
              <w:rPr>
                <w:b/>
              </w:rPr>
              <w:t>GL</w:t>
            </w:r>
          </w:p>
        </w:tc>
        <w:tc>
          <w:tcPr>
            <w:tcW w:w="4051" w:type="pct"/>
            <w:tcBorders>
              <w:top w:val="single" w:sz="4" w:space="0" w:color="auto"/>
              <w:left w:val="single" w:sz="4" w:space="0" w:color="auto"/>
              <w:bottom w:val="single" w:sz="4" w:space="0" w:color="auto"/>
              <w:right w:val="single" w:sz="4" w:space="0" w:color="auto"/>
            </w:tcBorders>
          </w:tcPr>
          <w:p w14:paraId="0ACD7449" w14:textId="4B60A588" w:rsidR="00887D6B" w:rsidRDefault="00855706" w:rsidP="00F874DE">
            <w:pPr>
              <w:pStyle w:val="TableText"/>
              <w:jc w:val="both"/>
              <w:rPr>
                <w:rStyle w:val="st"/>
                <w:rFonts w:ascii="Arial" w:hAnsi="Arial" w:cs="Arial"/>
              </w:rPr>
            </w:pPr>
            <w:r>
              <w:t>General Ledger.</w:t>
            </w:r>
          </w:p>
        </w:tc>
      </w:tr>
      <w:tr w:rsidR="00887D6B" w:rsidRPr="00FD0643" w14:paraId="6DF36AA3" w14:textId="77777777" w:rsidTr="00855706">
        <w:tc>
          <w:tcPr>
            <w:tcW w:w="949" w:type="pct"/>
            <w:tcBorders>
              <w:top w:val="single" w:sz="4" w:space="0" w:color="auto"/>
              <w:left w:val="single" w:sz="4" w:space="0" w:color="auto"/>
              <w:bottom w:val="single" w:sz="4" w:space="0" w:color="auto"/>
              <w:right w:val="single" w:sz="4" w:space="0" w:color="auto"/>
            </w:tcBorders>
          </w:tcPr>
          <w:p w14:paraId="7E61E257" w14:textId="2E4ED4AB" w:rsidR="00887D6B" w:rsidRPr="00887D6B" w:rsidRDefault="00887D6B" w:rsidP="00F874DE">
            <w:pPr>
              <w:pStyle w:val="TableText"/>
              <w:jc w:val="both"/>
              <w:rPr>
                <w:b/>
              </w:rPr>
            </w:pPr>
            <w:r w:rsidRPr="00887D6B">
              <w:rPr>
                <w:b/>
              </w:rPr>
              <w:t>GLD</w:t>
            </w:r>
          </w:p>
        </w:tc>
        <w:tc>
          <w:tcPr>
            <w:tcW w:w="4051" w:type="pct"/>
            <w:tcBorders>
              <w:top w:val="single" w:sz="4" w:space="0" w:color="auto"/>
              <w:left w:val="single" w:sz="4" w:space="0" w:color="auto"/>
              <w:bottom w:val="single" w:sz="4" w:space="0" w:color="auto"/>
              <w:right w:val="single" w:sz="4" w:space="0" w:color="auto"/>
            </w:tcBorders>
          </w:tcPr>
          <w:p w14:paraId="0C3525AF" w14:textId="55BB1D1C" w:rsidR="00887D6B" w:rsidRDefault="00887D6B" w:rsidP="00F874DE">
            <w:pPr>
              <w:pStyle w:val="TableText"/>
              <w:jc w:val="both"/>
            </w:pPr>
            <w:r>
              <w:t>General Ledger Division</w:t>
            </w:r>
            <w:r w:rsidR="00855706">
              <w:t>.</w:t>
            </w:r>
          </w:p>
        </w:tc>
      </w:tr>
      <w:tr w:rsidR="00887D6B" w:rsidRPr="00FD0643" w14:paraId="6782E85D" w14:textId="77777777" w:rsidTr="00855706">
        <w:tc>
          <w:tcPr>
            <w:tcW w:w="949" w:type="pct"/>
            <w:tcBorders>
              <w:top w:val="single" w:sz="4" w:space="0" w:color="auto"/>
              <w:left w:val="single" w:sz="4" w:space="0" w:color="auto"/>
              <w:bottom w:val="single" w:sz="4" w:space="0" w:color="auto"/>
              <w:right w:val="single" w:sz="4" w:space="0" w:color="auto"/>
            </w:tcBorders>
          </w:tcPr>
          <w:p w14:paraId="24461BBB" w14:textId="241930F2" w:rsidR="00887D6B" w:rsidRPr="00887D6B" w:rsidRDefault="00887D6B" w:rsidP="00F874DE">
            <w:pPr>
              <w:pStyle w:val="TableText"/>
              <w:jc w:val="both"/>
              <w:rPr>
                <w:b/>
              </w:rPr>
            </w:pPr>
            <w:r w:rsidRPr="00887D6B">
              <w:rPr>
                <w:b/>
              </w:rPr>
              <w:t>GTM</w:t>
            </w:r>
          </w:p>
        </w:tc>
        <w:tc>
          <w:tcPr>
            <w:tcW w:w="4051" w:type="pct"/>
            <w:tcBorders>
              <w:top w:val="single" w:sz="4" w:space="0" w:color="auto"/>
              <w:left w:val="single" w:sz="4" w:space="0" w:color="auto"/>
              <w:bottom w:val="single" w:sz="4" w:space="0" w:color="auto"/>
              <w:right w:val="single" w:sz="4" w:space="0" w:color="auto"/>
            </w:tcBorders>
          </w:tcPr>
          <w:p w14:paraId="30A29034" w14:textId="065898B0" w:rsidR="00887D6B" w:rsidRDefault="00887D6B" w:rsidP="00F874DE">
            <w:pPr>
              <w:pStyle w:val="TableText"/>
              <w:jc w:val="both"/>
            </w:pPr>
            <w:r>
              <w:t>Government Technical Monitor</w:t>
            </w:r>
            <w:r w:rsidR="00855706">
              <w:t>.</w:t>
            </w:r>
          </w:p>
        </w:tc>
      </w:tr>
      <w:tr w:rsidR="00887D6B" w:rsidRPr="00FD0643" w14:paraId="33E5D1A3" w14:textId="77777777" w:rsidTr="00855706">
        <w:tc>
          <w:tcPr>
            <w:tcW w:w="949" w:type="pct"/>
            <w:tcBorders>
              <w:top w:val="single" w:sz="4" w:space="0" w:color="auto"/>
              <w:left w:val="single" w:sz="4" w:space="0" w:color="auto"/>
              <w:bottom w:val="single" w:sz="4" w:space="0" w:color="auto"/>
              <w:right w:val="single" w:sz="4" w:space="0" w:color="auto"/>
            </w:tcBorders>
          </w:tcPr>
          <w:p w14:paraId="05859A70" w14:textId="12A830C3" w:rsidR="00887D6B" w:rsidRPr="00887D6B" w:rsidRDefault="00887D6B" w:rsidP="00F874DE">
            <w:pPr>
              <w:pStyle w:val="TableText"/>
              <w:jc w:val="both"/>
              <w:rPr>
                <w:b/>
              </w:rPr>
            </w:pPr>
            <w:r w:rsidRPr="00887D6B">
              <w:rPr>
                <w:b/>
              </w:rPr>
              <w:t>HECM</w:t>
            </w:r>
          </w:p>
        </w:tc>
        <w:tc>
          <w:tcPr>
            <w:tcW w:w="4051" w:type="pct"/>
            <w:tcBorders>
              <w:top w:val="single" w:sz="4" w:space="0" w:color="auto"/>
              <w:left w:val="single" w:sz="4" w:space="0" w:color="auto"/>
              <w:bottom w:val="single" w:sz="4" w:space="0" w:color="auto"/>
              <w:right w:val="single" w:sz="4" w:space="0" w:color="auto"/>
            </w:tcBorders>
          </w:tcPr>
          <w:p w14:paraId="71826EE9" w14:textId="0FE63F6E" w:rsidR="00887D6B" w:rsidRDefault="00887D6B" w:rsidP="00F874DE">
            <w:pPr>
              <w:pStyle w:val="TableText"/>
              <w:jc w:val="both"/>
            </w:pPr>
            <w:r>
              <w:t>Home Equity Conversion Mortgage</w:t>
            </w:r>
            <w:r w:rsidR="00855706">
              <w:t>.</w:t>
            </w:r>
          </w:p>
        </w:tc>
      </w:tr>
      <w:tr w:rsidR="00887D6B" w:rsidRPr="00FD0643" w14:paraId="344076D1" w14:textId="77777777" w:rsidTr="00855706">
        <w:tc>
          <w:tcPr>
            <w:tcW w:w="949" w:type="pct"/>
            <w:tcBorders>
              <w:top w:val="single" w:sz="4" w:space="0" w:color="auto"/>
              <w:left w:val="single" w:sz="4" w:space="0" w:color="auto"/>
              <w:bottom w:val="single" w:sz="4" w:space="0" w:color="auto"/>
              <w:right w:val="single" w:sz="4" w:space="0" w:color="auto"/>
            </w:tcBorders>
          </w:tcPr>
          <w:p w14:paraId="3DB36BE4" w14:textId="281B0BF1" w:rsidR="00887D6B" w:rsidRPr="00887D6B" w:rsidRDefault="00887D6B" w:rsidP="00F874DE">
            <w:pPr>
              <w:pStyle w:val="TableText"/>
              <w:jc w:val="both"/>
              <w:rPr>
                <w:b/>
              </w:rPr>
            </w:pPr>
            <w:r w:rsidRPr="00887D6B">
              <w:rPr>
                <w:b/>
              </w:rPr>
              <w:t>HECM SP</w:t>
            </w:r>
          </w:p>
        </w:tc>
        <w:tc>
          <w:tcPr>
            <w:tcW w:w="4051" w:type="pct"/>
            <w:tcBorders>
              <w:top w:val="single" w:sz="4" w:space="0" w:color="auto"/>
              <w:left w:val="single" w:sz="4" w:space="0" w:color="auto"/>
              <w:bottom w:val="single" w:sz="4" w:space="0" w:color="auto"/>
              <w:right w:val="single" w:sz="4" w:space="0" w:color="auto"/>
            </w:tcBorders>
          </w:tcPr>
          <w:p w14:paraId="273EEE16" w14:textId="0F1C07E0" w:rsidR="00887D6B" w:rsidRDefault="00887D6B" w:rsidP="00F874DE">
            <w:pPr>
              <w:pStyle w:val="TableText"/>
              <w:jc w:val="both"/>
            </w:pPr>
            <w:r>
              <w:t>Home Equity Conversion Mortgage Service Provider</w:t>
            </w:r>
            <w:r w:rsidR="00855706">
              <w:t>.</w:t>
            </w:r>
          </w:p>
        </w:tc>
      </w:tr>
      <w:tr w:rsidR="00887D6B" w:rsidRPr="00FD0643" w14:paraId="429400F1" w14:textId="77777777" w:rsidTr="00855706">
        <w:tc>
          <w:tcPr>
            <w:tcW w:w="949" w:type="pct"/>
            <w:tcBorders>
              <w:top w:val="single" w:sz="4" w:space="0" w:color="auto"/>
              <w:left w:val="single" w:sz="4" w:space="0" w:color="auto"/>
              <w:bottom w:val="single" w:sz="4" w:space="0" w:color="auto"/>
              <w:right w:val="single" w:sz="4" w:space="0" w:color="auto"/>
            </w:tcBorders>
          </w:tcPr>
          <w:p w14:paraId="7A0D8969" w14:textId="42F4ED33" w:rsidR="00887D6B" w:rsidRPr="00887D6B" w:rsidRDefault="00887D6B" w:rsidP="00F874DE">
            <w:pPr>
              <w:pStyle w:val="TableText"/>
              <w:jc w:val="both"/>
              <w:rPr>
                <w:b/>
              </w:rPr>
            </w:pPr>
            <w:r w:rsidRPr="00887D6B">
              <w:rPr>
                <w:b/>
              </w:rPr>
              <w:t>HERMIT</w:t>
            </w:r>
          </w:p>
        </w:tc>
        <w:tc>
          <w:tcPr>
            <w:tcW w:w="4051" w:type="pct"/>
            <w:tcBorders>
              <w:top w:val="single" w:sz="4" w:space="0" w:color="auto"/>
              <w:left w:val="single" w:sz="4" w:space="0" w:color="auto"/>
              <w:bottom w:val="single" w:sz="4" w:space="0" w:color="auto"/>
              <w:right w:val="single" w:sz="4" w:space="0" w:color="auto"/>
            </w:tcBorders>
          </w:tcPr>
          <w:p w14:paraId="745D83BE" w14:textId="4166D698" w:rsidR="00887D6B" w:rsidRDefault="00887D6B" w:rsidP="00F874DE">
            <w:pPr>
              <w:pStyle w:val="TableText"/>
              <w:jc w:val="both"/>
            </w:pPr>
            <w:r>
              <w:t>Home Equity Reverse Mortgage Information Technology</w:t>
            </w:r>
            <w:r w:rsidR="00855706">
              <w:t>.</w:t>
            </w:r>
          </w:p>
        </w:tc>
      </w:tr>
      <w:tr w:rsidR="00887D6B" w:rsidRPr="00FD0643" w14:paraId="12AE5C02" w14:textId="77777777" w:rsidTr="00855706">
        <w:tc>
          <w:tcPr>
            <w:tcW w:w="949" w:type="pct"/>
            <w:tcBorders>
              <w:top w:val="single" w:sz="4" w:space="0" w:color="auto"/>
              <w:left w:val="single" w:sz="4" w:space="0" w:color="auto"/>
              <w:bottom w:val="single" w:sz="4" w:space="0" w:color="auto"/>
              <w:right w:val="single" w:sz="4" w:space="0" w:color="auto"/>
            </w:tcBorders>
          </w:tcPr>
          <w:p w14:paraId="52E91927" w14:textId="460C7711" w:rsidR="00887D6B" w:rsidRPr="00887D6B" w:rsidRDefault="00887D6B" w:rsidP="00F874DE">
            <w:pPr>
              <w:pStyle w:val="TableText"/>
              <w:jc w:val="both"/>
              <w:rPr>
                <w:b/>
              </w:rPr>
            </w:pPr>
            <w:r w:rsidRPr="00887D6B">
              <w:rPr>
                <w:b/>
              </w:rPr>
              <w:t>HITS</w:t>
            </w:r>
          </w:p>
        </w:tc>
        <w:tc>
          <w:tcPr>
            <w:tcW w:w="4051" w:type="pct"/>
            <w:tcBorders>
              <w:top w:val="single" w:sz="4" w:space="0" w:color="auto"/>
              <w:left w:val="single" w:sz="4" w:space="0" w:color="auto"/>
              <w:bottom w:val="single" w:sz="4" w:space="0" w:color="auto"/>
              <w:right w:val="single" w:sz="4" w:space="0" w:color="auto"/>
            </w:tcBorders>
          </w:tcPr>
          <w:p w14:paraId="5376E14E" w14:textId="2143643B" w:rsidR="00887D6B" w:rsidRDefault="00887D6B" w:rsidP="00F874DE">
            <w:pPr>
              <w:pStyle w:val="TableText"/>
              <w:jc w:val="both"/>
            </w:pPr>
            <w:r>
              <w:t>HUD Information Technology Service</w:t>
            </w:r>
            <w:r w:rsidR="00855706">
              <w:t>.</w:t>
            </w:r>
          </w:p>
        </w:tc>
      </w:tr>
      <w:tr w:rsidR="00887D6B" w:rsidRPr="00FD0643" w14:paraId="78B8AFB8" w14:textId="77777777" w:rsidTr="00855706">
        <w:tc>
          <w:tcPr>
            <w:tcW w:w="949" w:type="pct"/>
            <w:tcBorders>
              <w:top w:val="single" w:sz="4" w:space="0" w:color="auto"/>
              <w:left w:val="single" w:sz="4" w:space="0" w:color="auto"/>
              <w:bottom w:val="single" w:sz="4" w:space="0" w:color="auto"/>
              <w:right w:val="single" w:sz="4" w:space="0" w:color="auto"/>
            </w:tcBorders>
          </w:tcPr>
          <w:p w14:paraId="119B8DA9" w14:textId="603A0B85" w:rsidR="00887D6B" w:rsidRPr="00887D6B" w:rsidRDefault="00887D6B" w:rsidP="00F874DE">
            <w:pPr>
              <w:pStyle w:val="TableText"/>
              <w:jc w:val="both"/>
              <w:rPr>
                <w:b/>
              </w:rPr>
            </w:pPr>
            <w:r w:rsidRPr="00887D6B">
              <w:rPr>
                <w:b/>
              </w:rPr>
              <w:t>HOA</w:t>
            </w:r>
          </w:p>
        </w:tc>
        <w:tc>
          <w:tcPr>
            <w:tcW w:w="4051" w:type="pct"/>
            <w:tcBorders>
              <w:top w:val="single" w:sz="4" w:space="0" w:color="auto"/>
              <w:left w:val="single" w:sz="4" w:space="0" w:color="auto"/>
              <w:bottom w:val="single" w:sz="4" w:space="0" w:color="auto"/>
              <w:right w:val="single" w:sz="4" w:space="0" w:color="auto"/>
            </w:tcBorders>
          </w:tcPr>
          <w:p w14:paraId="17963695" w14:textId="3168EB33" w:rsidR="00887D6B" w:rsidRDefault="00887D6B" w:rsidP="00F874DE">
            <w:pPr>
              <w:pStyle w:val="TableText"/>
              <w:jc w:val="both"/>
            </w:pPr>
            <w:r>
              <w:t>Homeowner’s Association</w:t>
            </w:r>
            <w:r w:rsidR="00855706">
              <w:t>.</w:t>
            </w:r>
          </w:p>
        </w:tc>
      </w:tr>
      <w:tr w:rsidR="00887D6B" w:rsidRPr="00FD0643" w14:paraId="28A45569" w14:textId="77777777" w:rsidTr="00855706">
        <w:tc>
          <w:tcPr>
            <w:tcW w:w="949" w:type="pct"/>
            <w:tcBorders>
              <w:top w:val="single" w:sz="4" w:space="0" w:color="auto"/>
              <w:left w:val="single" w:sz="4" w:space="0" w:color="auto"/>
              <w:bottom w:val="single" w:sz="4" w:space="0" w:color="auto"/>
              <w:right w:val="single" w:sz="4" w:space="0" w:color="auto"/>
            </w:tcBorders>
          </w:tcPr>
          <w:p w14:paraId="557EB226" w14:textId="436D5C02" w:rsidR="00887D6B" w:rsidRPr="00887D6B" w:rsidRDefault="00887D6B" w:rsidP="00F874DE">
            <w:pPr>
              <w:pStyle w:val="TableText"/>
              <w:jc w:val="both"/>
              <w:rPr>
                <w:b/>
              </w:rPr>
            </w:pPr>
            <w:r w:rsidRPr="00887D6B">
              <w:rPr>
                <w:b/>
              </w:rPr>
              <w:t>HOCs</w:t>
            </w:r>
          </w:p>
        </w:tc>
        <w:tc>
          <w:tcPr>
            <w:tcW w:w="4051" w:type="pct"/>
            <w:tcBorders>
              <w:top w:val="single" w:sz="4" w:space="0" w:color="auto"/>
              <w:left w:val="single" w:sz="4" w:space="0" w:color="auto"/>
              <w:bottom w:val="single" w:sz="4" w:space="0" w:color="auto"/>
              <w:right w:val="single" w:sz="4" w:space="0" w:color="auto"/>
            </w:tcBorders>
          </w:tcPr>
          <w:p w14:paraId="7885308C" w14:textId="2113CD1C" w:rsidR="00887D6B" w:rsidRDefault="00887D6B" w:rsidP="00F874DE">
            <w:pPr>
              <w:pStyle w:val="TableText"/>
              <w:jc w:val="both"/>
            </w:pPr>
            <w:r>
              <w:t>Homeownership Centers</w:t>
            </w:r>
            <w:r w:rsidR="00855706">
              <w:t>.</w:t>
            </w:r>
          </w:p>
        </w:tc>
      </w:tr>
      <w:tr w:rsidR="00887D6B" w:rsidRPr="00FD0643" w14:paraId="3DEE2F40" w14:textId="77777777" w:rsidTr="00855706">
        <w:tc>
          <w:tcPr>
            <w:tcW w:w="949" w:type="pct"/>
            <w:tcBorders>
              <w:top w:val="single" w:sz="4" w:space="0" w:color="auto"/>
              <w:left w:val="single" w:sz="4" w:space="0" w:color="auto"/>
              <w:bottom w:val="single" w:sz="4" w:space="0" w:color="auto"/>
              <w:right w:val="single" w:sz="4" w:space="0" w:color="auto"/>
            </w:tcBorders>
          </w:tcPr>
          <w:p w14:paraId="62E2F998" w14:textId="759787C2" w:rsidR="00887D6B" w:rsidRPr="00887D6B" w:rsidRDefault="00887D6B" w:rsidP="00F874DE">
            <w:pPr>
              <w:pStyle w:val="TableText"/>
              <w:jc w:val="both"/>
              <w:rPr>
                <w:b/>
              </w:rPr>
            </w:pPr>
            <w:r w:rsidRPr="00887D6B">
              <w:rPr>
                <w:b/>
              </w:rPr>
              <w:t>HUD</w:t>
            </w:r>
          </w:p>
        </w:tc>
        <w:tc>
          <w:tcPr>
            <w:tcW w:w="4051" w:type="pct"/>
            <w:tcBorders>
              <w:top w:val="single" w:sz="4" w:space="0" w:color="auto"/>
              <w:left w:val="single" w:sz="4" w:space="0" w:color="auto"/>
              <w:bottom w:val="single" w:sz="4" w:space="0" w:color="auto"/>
              <w:right w:val="single" w:sz="4" w:space="0" w:color="auto"/>
            </w:tcBorders>
          </w:tcPr>
          <w:p w14:paraId="388E15FC" w14:textId="0FB06CE3" w:rsidR="00887D6B" w:rsidRDefault="00887D6B" w:rsidP="00F874DE">
            <w:pPr>
              <w:pStyle w:val="TableText"/>
              <w:jc w:val="both"/>
            </w:pPr>
            <w:r>
              <w:t>U.S. Department of Housing and Urban Development</w:t>
            </w:r>
            <w:r w:rsidR="00855706">
              <w:t>.</w:t>
            </w:r>
          </w:p>
        </w:tc>
      </w:tr>
      <w:tr w:rsidR="00DC662A" w:rsidRPr="00FD0643" w14:paraId="010E866A" w14:textId="77777777" w:rsidTr="00855706">
        <w:tc>
          <w:tcPr>
            <w:tcW w:w="949" w:type="pct"/>
            <w:tcBorders>
              <w:top w:val="single" w:sz="4" w:space="0" w:color="auto"/>
              <w:left w:val="single" w:sz="4" w:space="0" w:color="auto"/>
              <w:bottom w:val="single" w:sz="4" w:space="0" w:color="auto"/>
              <w:right w:val="single" w:sz="4" w:space="0" w:color="auto"/>
            </w:tcBorders>
          </w:tcPr>
          <w:p w14:paraId="51E8A64D" w14:textId="25474CE7" w:rsidR="00DC662A" w:rsidRPr="00887D6B" w:rsidRDefault="00DC662A" w:rsidP="00F874DE">
            <w:pPr>
              <w:pStyle w:val="TableText"/>
              <w:jc w:val="both"/>
              <w:rPr>
                <w:b/>
              </w:rPr>
            </w:pPr>
            <w:r>
              <w:rPr>
                <w:b/>
              </w:rPr>
              <w:t>IACS</w:t>
            </w:r>
          </w:p>
        </w:tc>
        <w:tc>
          <w:tcPr>
            <w:tcW w:w="4051" w:type="pct"/>
            <w:tcBorders>
              <w:top w:val="single" w:sz="4" w:space="0" w:color="auto"/>
              <w:left w:val="single" w:sz="4" w:space="0" w:color="auto"/>
              <w:bottom w:val="single" w:sz="4" w:space="0" w:color="auto"/>
              <w:right w:val="single" w:sz="4" w:space="0" w:color="auto"/>
            </w:tcBorders>
          </w:tcPr>
          <w:p w14:paraId="6540C691" w14:textId="7E4DFF67" w:rsidR="00DC662A" w:rsidRDefault="00DC662A" w:rsidP="00F874DE">
            <w:pPr>
              <w:pStyle w:val="TableText"/>
              <w:jc w:val="both"/>
            </w:pPr>
            <w:r>
              <w:t>Insurance Accounting Collection System</w:t>
            </w:r>
            <w:r w:rsidR="00855706">
              <w:t>.</w:t>
            </w:r>
          </w:p>
        </w:tc>
      </w:tr>
      <w:tr w:rsidR="00887D6B" w:rsidRPr="00FD0643" w14:paraId="4C7E3D6E" w14:textId="77777777" w:rsidTr="00855706">
        <w:tc>
          <w:tcPr>
            <w:tcW w:w="949" w:type="pct"/>
            <w:tcBorders>
              <w:top w:val="single" w:sz="4" w:space="0" w:color="auto"/>
              <w:left w:val="single" w:sz="4" w:space="0" w:color="auto"/>
              <w:bottom w:val="single" w:sz="4" w:space="0" w:color="auto"/>
              <w:right w:val="single" w:sz="4" w:space="0" w:color="auto"/>
            </w:tcBorders>
          </w:tcPr>
          <w:p w14:paraId="009C0973" w14:textId="2207840C" w:rsidR="00887D6B" w:rsidRPr="00887D6B" w:rsidRDefault="00887D6B" w:rsidP="00F874DE">
            <w:pPr>
              <w:pStyle w:val="TableText"/>
              <w:jc w:val="both"/>
              <w:rPr>
                <w:b/>
              </w:rPr>
            </w:pPr>
            <w:r w:rsidRPr="00887D6B">
              <w:rPr>
                <w:b/>
              </w:rPr>
              <w:t>IMIP</w:t>
            </w:r>
          </w:p>
        </w:tc>
        <w:tc>
          <w:tcPr>
            <w:tcW w:w="4051" w:type="pct"/>
            <w:tcBorders>
              <w:top w:val="single" w:sz="4" w:space="0" w:color="auto"/>
              <w:left w:val="single" w:sz="4" w:space="0" w:color="auto"/>
              <w:bottom w:val="single" w:sz="4" w:space="0" w:color="auto"/>
              <w:right w:val="single" w:sz="4" w:space="0" w:color="auto"/>
            </w:tcBorders>
          </w:tcPr>
          <w:p w14:paraId="7D2340EA" w14:textId="114C0270" w:rsidR="00887D6B" w:rsidRDefault="00887D6B" w:rsidP="00F874DE">
            <w:pPr>
              <w:pStyle w:val="TableText"/>
              <w:jc w:val="both"/>
            </w:pPr>
            <w:r>
              <w:t>Initial Mortgage Insurance Premium</w:t>
            </w:r>
            <w:r w:rsidR="00855706">
              <w:t>.</w:t>
            </w:r>
          </w:p>
        </w:tc>
      </w:tr>
      <w:tr w:rsidR="00887D6B" w:rsidRPr="00FD0643" w14:paraId="79C28513" w14:textId="77777777" w:rsidTr="00855706">
        <w:tc>
          <w:tcPr>
            <w:tcW w:w="949" w:type="pct"/>
            <w:tcBorders>
              <w:top w:val="single" w:sz="4" w:space="0" w:color="auto"/>
              <w:left w:val="single" w:sz="4" w:space="0" w:color="auto"/>
              <w:bottom w:val="single" w:sz="4" w:space="0" w:color="auto"/>
              <w:right w:val="single" w:sz="4" w:space="0" w:color="auto"/>
            </w:tcBorders>
          </w:tcPr>
          <w:p w14:paraId="349232E4" w14:textId="36781FD7" w:rsidR="00887D6B" w:rsidRPr="00887D6B" w:rsidRDefault="00887D6B" w:rsidP="00F874DE">
            <w:pPr>
              <w:pStyle w:val="TableText"/>
              <w:jc w:val="both"/>
              <w:rPr>
                <w:b/>
              </w:rPr>
            </w:pPr>
            <w:r w:rsidRPr="00887D6B">
              <w:rPr>
                <w:b/>
              </w:rPr>
              <w:t>LIBOR</w:t>
            </w:r>
          </w:p>
        </w:tc>
        <w:tc>
          <w:tcPr>
            <w:tcW w:w="4051" w:type="pct"/>
            <w:tcBorders>
              <w:top w:val="single" w:sz="4" w:space="0" w:color="auto"/>
              <w:left w:val="single" w:sz="4" w:space="0" w:color="auto"/>
              <w:bottom w:val="single" w:sz="4" w:space="0" w:color="auto"/>
              <w:right w:val="single" w:sz="4" w:space="0" w:color="auto"/>
            </w:tcBorders>
          </w:tcPr>
          <w:p w14:paraId="67B7303D" w14:textId="2C064B72" w:rsidR="00887D6B" w:rsidRDefault="00887D6B" w:rsidP="00F874DE">
            <w:pPr>
              <w:pStyle w:val="TableText"/>
              <w:jc w:val="both"/>
            </w:pPr>
            <w:r>
              <w:t>London Interbank Offered Rate</w:t>
            </w:r>
            <w:r w:rsidR="00855706">
              <w:t>.</w:t>
            </w:r>
          </w:p>
        </w:tc>
      </w:tr>
      <w:tr w:rsidR="00887D6B" w:rsidRPr="00FD0643" w14:paraId="367DC589" w14:textId="77777777" w:rsidTr="00855706">
        <w:tc>
          <w:tcPr>
            <w:tcW w:w="949" w:type="pct"/>
            <w:tcBorders>
              <w:top w:val="single" w:sz="4" w:space="0" w:color="auto"/>
              <w:left w:val="single" w:sz="4" w:space="0" w:color="auto"/>
              <w:bottom w:val="single" w:sz="4" w:space="0" w:color="auto"/>
              <w:right w:val="single" w:sz="4" w:space="0" w:color="auto"/>
            </w:tcBorders>
          </w:tcPr>
          <w:p w14:paraId="44C4EA98" w14:textId="120FEC78" w:rsidR="00887D6B" w:rsidRPr="00887D6B" w:rsidRDefault="00887D6B" w:rsidP="00F874DE">
            <w:pPr>
              <w:pStyle w:val="TableText"/>
              <w:jc w:val="both"/>
              <w:rPr>
                <w:b/>
              </w:rPr>
            </w:pPr>
            <w:r w:rsidRPr="00887D6B">
              <w:rPr>
                <w:b/>
              </w:rPr>
              <w:t>LOC</w:t>
            </w:r>
          </w:p>
        </w:tc>
        <w:tc>
          <w:tcPr>
            <w:tcW w:w="4051" w:type="pct"/>
            <w:tcBorders>
              <w:top w:val="single" w:sz="4" w:space="0" w:color="auto"/>
              <w:left w:val="single" w:sz="4" w:space="0" w:color="auto"/>
              <w:bottom w:val="single" w:sz="4" w:space="0" w:color="auto"/>
              <w:right w:val="single" w:sz="4" w:space="0" w:color="auto"/>
            </w:tcBorders>
          </w:tcPr>
          <w:p w14:paraId="5168A48E" w14:textId="08891634" w:rsidR="00887D6B" w:rsidRDefault="00887D6B" w:rsidP="00F874DE">
            <w:pPr>
              <w:pStyle w:val="TableText"/>
              <w:jc w:val="both"/>
            </w:pPr>
            <w:r>
              <w:t>Line of Credit</w:t>
            </w:r>
            <w:r w:rsidR="00855706">
              <w:t>.</w:t>
            </w:r>
          </w:p>
        </w:tc>
      </w:tr>
      <w:tr w:rsidR="00887D6B" w:rsidRPr="00FD0643" w14:paraId="52E6ECD0" w14:textId="77777777" w:rsidTr="00855706">
        <w:tc>
          <w:tcPr>
            <w:tcW w:w="949" w:type="pct"/>
            <w:tcBorders>
              <w:top w:val="single" w:sz="4" w:space="0" w:color="auto"/>
              <w:left w:val="single" w:sz="4" w:space="0" w:color="auto"/>
              <w:bottom w:val="single" w:sz="4" w:space="0" w:color="auto"/>
              <w:right w:val="single" w:sz="4" w:space="0" w:color="auto"/>
            </w:tcBorders>
          </w:tcPr>
          <w:p w14:paraId="6BF127CC" w14:textId="0017D483" w:rsidR="00887D6B" w:rsidRPr="00887D6B" w:rsidRDefault="00887D6B" w:rsidP="00F874DE">
            <w:pPr>
              <w:pStyle w:val="TableText"/>
              <w:jc w:val="both"/>
              <w:rPr>
                <w:b/>
              </w:rPr>
            </w:pPr>
            <w:r w:rsidRPr="00887D6B">
              <w:rPr>
                <w:b/>
              </w:rPr>
              <w:t>LTV</w:t>
            </w:r>
          </w:p>
        </w:tc>
        <w:tc>
          <w:tcPr>
            <w:tcW w:w="4051" w:type="pct"/>
            <w:tcBorders>
              <w:top w:val="single" w:sz="4" w:space="0" w:color="auto"/>
              <w:left w:val="single" w:sz="4" w:space="0" w:color="auto"/>
              <w:bottom w:val="single" w:sz="4" w:space="0" w:color="auto"/>
              <w:right w:val="single" w:sz="4" w:space="0" w:color="auto"/>
            </w:tcBorders>
          </w:tcPr>
          <w:p w14:paraId="1D90B11A" w14:textId="0E258ECD" w:rsidR="00887D6B" w:rsidRDefault="00887D6B" w:rsidP="00F874DE">
            <w:pPr>
              <w:pStyle w:val="TableText"/>
              <w:jc w:val="both"/>
            </w:pPr>
            <w:r>
              <w:t>Loan To Value</w:t>
            </w:r>
            <w:r w:rsidR="00855706">
              <w:t>.</w:t>
            </w:r>
          </w:p>
        </w:tc>
      </w:tr>
      <w:tr w:rsidR="00887D6B" w:rsidRPr="00FD0643" w14:paraId="7BB80797" w14:textId="77777777" w:rsidTr="00855706">
        <w:tc>
          <w:tcPr>
            <w:tcW w:w="949" w:type="pct"/>
            <w:tcBorders>
              <w:top w:val="single" w:sz="4" w:space="0" w:color="auto"/>
              <w:left w:val="single" w:sz="4" w:space="0" w:color="auto"/>
              <w:bottom w:val="single" w:sz="4" w:space="0" w:color="auto"/>
              <w:right w:val="single" w:sz="4" w:space="0" w:color="auto"/>
            </w:tcBorders>
          </w:tcPr>
          <w:p w14:paraId="672B5458" w14:textId="5E083067" w:rsidR="00887D6B" w:rsidRPr="00887D6B" w:rsidRDefault="00887D6B" w:rsidP="00F874DE">
            <w:pPr>
              <w:pStyle w:val="TableText"/>
              <w:jc w:val="both"/>
              <w:rPr>
                <w:b/>
              </w:rPr>
            </w:pPr>
            <w:r w:rsidRPr="00887D6B">
              <w:rPr>
                <w:b/>
              </w:rPr>
              <w:t>MCA</w:t>
            </w:r>
          </w:p>
        </w:tc>
        <w:tc>
          <w:tcPr>
            <w:tcW w:w="4051" w:type="pct"/>
            <w:tcBorders>
              <w:top w:val="single" w:sz="4" w:space="0" w:color="auto"/>
              <w:left w:val="single" w:sz="4" w:space="0" w:color="auto"/>
              <w:bottom w:val="single" w:sz="4" w:space="0" w:color="auto"/>
              <w:right w:val="single" w:sz="4" w:space="0" w:color="auto"/>
            </w:tcBorders>
          </w:tcPr>
          <w:p w14:paraId="044F929B" w14:textId="7AE12B50" w:rsidR="00887D6B" w:rsidRDefault="00855706" w:rsidP="00F874DE">
            <w:pPr>
              <w:pStyle w:val="TableText"/>
              <w:jc w:val="both"/>
            </w:pPr>
            <w:r>
              <w:t>Maximum Claim Amount.</w:t>
            </w:r>
          </w:p>
        </w:tc>
      </w:tr>
      <w:tr w:rsidR="00887D6B" w:rsidRPr="00FD0643" w14:paraId="01505194" w14:textId="77777777" w:rsidTr="00855706">
        <w:tc>
          <w:tcPr>
            <w:tcW w:w="949" w:type="pct"/>
            <w:tcBorders>
              <w:top w:val="single" w:sz="4" w:space="0" w:color="auto"/>
              <w:left w:val="single" w:sz="4" w:space="0" w:color="auto"/>
              <w:bottom w:val="single" w:sz="4" w:space="0" w:color="auto"/>
              <w:right w:val="single" w:sz="4" w:space="0" w:color="auto"/>
            </w:tcBorders>
          </w:tcPr>
          <w:p w14:paraId="23D76B8D" w14:textId="01565956" w:rsidR="00887D6B" w:rsidRPr="00887D6B" w:rsidRDefault="00887D6B" w:rsidP="00F874DE">
            <w:pPr>
              <w:pStyle w:val="TableText"/>
              <w:jc w:val="both"/>
              <w:rPr>
                <w:b/>
              </w:rPr>
            </w:pPr>
            <w:r w:rsidRPr="00887D6B">
              <w:rPr>
                <w:b/>
              </w:rPr>
              <w:t>M&amp;M contractor</w:t>
            </w:r>
          </w:p>
        </w:tc>
        <w:tc>
          <w:tcPr>
            <w:tcW w:w="4051" w:type="pct"/>
            <w:tcBorders>
              <w:top w:val="single" w:sz="4" w:space="0" w:color="auto"/>
              <w:left w:val="single" w:sz="4" w:space="0" w:color="auto"/>
              <w:bottom w:val="single" w:sz="4" w:space="0" w:color="auto"/>
              <w:right w:val="single" w:sz="4" w:space="0" w:color="auto"/>
            </w:tcBorders>
          </w:tcPr>
          <w:p w14:paraId="1A45C2D6" w14:textId="2B479E37" w:rsidR="00887D6B" w:rsidRDefault="00887D6B" w:rsidP="00F874DE">
            <w:pPr>
              <w:pStyle w:val="TableText"/>
              <w:jc w:val="both"/>
            </w:pPr>
            <w:r>
              <w:t>Management and Marketing</w:t>
            </w:r>
            <w:r w:rsidR="00855706">
              <w:t>.</w:t>
            </w:r>
          </w:p>
        </w:tc>
      </w:tr>
      <w:tr w:rsidR="00887D6B" w:rsidRPr="00FD0643" w14:paraId="57E1AA0B" w14:textId="77777777" w:rsidTr="00855706">
        <w:tc>
          <w:tcPr>
            <w:tcW w:w="949" w:type="pct"/>
            <w:tcBorders>
              <w:top w:val="single" w:sz="4" w:space="0" w:color="auto"/>
              <w:left w:val="single" w:sz="4" w:space="0" w:color="auto"/>
              <w:bottom w:val="single" w:sz="4" w:space="0" w:color="auto"/>
              <w:right w:val="single" w:sz="4" w:space="0" w:color="auto"/>
            </w:tcBorders>
          </w:tcPr>
          <w:p w14:paraId="18C919DC" w14:textId="074546EF" w:rsidR="00887D6B" w:rsidRPr="00887D6B" w:rsidRDefault="00887D6B" w:rsidP="00F874DE">
            <w:pPr>
              <w:pStyle w:val="TableText"/>
              <w:jc w:val="both"/>
              <w:rPr>
                <w:b/>
              </w:rPr>
            </w:pPr>
            <w:r w:rsidRPr="00887D6B">
              <w:rPr>
                <w:b/>
              </w:rPr>
              <w:t>MIC</w:t>
            </w:r>
          </w:p>
        </w:tc>
        <w:tc>
          <w:tcPr>
            <w:tcW w:w="4051" w:type="pct"/>
            <w:tcBorders>
              <w:top w:val="single" w:sz="4" w:space="0" w:color="auto"/>
              <w:left w:val="single" w:sz="4" w:space="0" w:color="auto"/>
              <w:bottom w:val="single" w:sz="4" w:space="0" w:color="auto"/>
              <w:right w:val="single" w:sz="4" w:space="0" w:color="auto"/>
            </w:tcBorders>
          </w:tcPr>
          <w:p w14:paraId="75F1CA0F" w14:textId="758D6B16" w:rsidR="00887D6B" w:rsidRDefault="00887D6B" w:rsidP="00F874DE">
            <w:pPr>
              <w:pStyle w:val="TableText"/>
              <w:jc w:val="both"/>
            </w:pPr>
            <w:r>
              <w:t>Mortgage Insurance Certificate</w:t>
            </w:r>
            <w:r w:rsidR="00855706">
              <w:t>.</w:t>
            </w:r>
          </w:p>
        </w:tc>
      </w:tr>
      <w:tr w:rsidR="00887D6B" w:rsidRPr="00FD0643" w14:paraId="14C560A6" w14:textId="77777777" w:rsidTr="00855706">
        <w:tc>
          <w:tcPr>
            <w:tcW w:w="949" w:type="pct"/>
            <w:tcBorders>
              <w:top w:val="single" w:sz="4" w:space="0" w:color="auto"/>
              <w:left w:val="single" w:sz="4" w:space="0" w:color="auto"/>
              <w:bottom w:val="single" w:sz="4" w:space="0" w:color="auto"/>
              <w:right w:val="single" w:sz="4" w:space="0" w:color="auto"/>
            </w:tcBorders>
          </w:tcPr>
          <w:p w14:paraId="65D55D80" w14:textId="73198CBB" w:rsidR="00887D6B" w:rsidRPr="00887D6B" w:rsidRDefault="00887D6B" w:rsidP="00F874DE">
            <w:pPr>
              <w:pStyle w:val="TableText"/>
              <w:jc w:val="both"/>
              <w:rPr>
                <w:b/>
              </w:rPr>
            </w:pPr>
            <w:r w:rsidRPr="00887D6B">
              <w:rPr>
                <w:b/>
              </w:rPr>
              <w:t>MIP</w:t>
            </w:r>
          </w:p>
        </w:tc>
        <w:tc>
          <w:tcPr>
            <w:tcW w:w="4051" w:type="pct"/>
            <w:tcBorders>
              <w:top w:val="single" w:sz="4" w:space="0" w:color="auto"/>
              <w:left w:val="single" w:sz="4" w:space="0" w:color="auto"/>
              <w:bottom w:val="single" w:sz="4" w:space="0" w:color="auto"/>
              <w:right w:val="single" w:sz="4" w:space="0" w:color="auto"/>
            </w:tcBorders>
          </w:tcPr>
          <w:p w14:paraId="4570D5C3" w14:textId="4D52134B" w:rsidR="00887D6B" w:rsidRDefault="00887D6B" w:rsidP="00F874DE">
            <w:pPr>
              <w:pStyle w:val="TableText"/>
              <w:jc w:val="both"/>
            </w:pPr>
            <w:r>
              <w:t>Mortgage Insurance Premium</w:t>
            </w:r>
            <w:r w:rsidR="00855706">
              <w:t>.</w:t>
            </w:r>
          </w:p>
        </w:tc>
      </w:tr>
      <w:tr w:rsidR="00887D6B" w:rsidRPr="00FD0643" w14:paraId="3EE8A195" w14:textId="77777777" w:rsidTr="00855706">
        <w:tc>
          <w:tcPr>
            <w:tcW w:w="949" w:type="pct"/>
            <w:tcBorders>
              <w:top w:val="single" w:sz="4" w:space="0" w:color="auto"/>
              <w:left w:val="single" w:sz="4" w:space="0" w:color="auto"/>
              <w:bottom w:val="single" w:sz="4" w:space="0" w:color="auto"/>
              <w:right w:val="single" w:sz="4" w:space="0" w:color="auto"/>
            </w:tcBorders>
          </w:tcPr>
          <w:p w14:paraId="002FDCC0" w14:textId="7D8BA57F" w:rsidR="00887D6B" w:rsidRPr="00887D6B" w:rsidRDefault="00887D6B" w:rsidP="00F874DE">
            <w:pPr>
              <w:pStyle w:val="TableText"/>
              <w:jc w:val="both"/>
              <w:rPr>
                <w:b/>
              </w:rPr>
            </w:pPr>
            <w:r w:rsidRPr="00887D6B">
              <w:rPr>
                <w:b/>
              </w:rPr>
              <w:t>MMI</w:t>
            </w:r>
          </w:p>
        </w:tc>
        <w:tc>
          <w:tcPr>
            <w:tcW w:w="4051" w:type="pct"/>
            <w:tcBorders>
              <w:top w:val="single" w:sz="4" w:space="0" w:color="auto"/>
              <w:left w:val="single" w:sz="4" w:space="0" w:color="auto"/>
              <w:bottom w:val="single" w:sz="4" w:space="0" w:color="auto"/>
              <w:right w:val="single" w:sz="4" w:space="0" w:color="auto"/>
            </w:tcBorders>
          </w:tcPr>
          <w:p w14:paraId="47345D35" w14:textId="60BAF817" w:rsidR="00887D6B" w:rsidRDefault="00887D6B" w:rsidP="00F874DE">
            <w:pPr>
              <w:pStyle w:val="TableText"/>
              <w:jc w:val="both"/>
            </w:pPr>
            <w:r>
              <w:t>Mutual Mortgage Insurance</w:t>
            </w:r>
            <w:r w:rsidR="00855706">
              <w:t>.</w:t>
            </w:r>
          </w:p>
        </w:tc>
      </w:tr>
      <w:tr w:rsidR="00887D6B" w:rsidRPr="00FD0643" w14:paraId="3B810C31" w14:textId="77777777" w:rsidTr="00855706">
        <w:tc>
          <w:tcPr>
            <w:tcW w:w="949" w:type="pct"/>
            <w:tcBorders>
              <w:top w:val="single" w:sz="4" w:space="0" w:color="auto"/>
              <w:left w:val="single" w:sz="4" w:space="0" w:color="auto"/>
              <w:bottom w:val="single" w:sz="4" w:space="0" w:color="auto"/>
              <w:right w:val="single" w:sz="4" w:space="0" w:color="auto"/>
            </w:tcBorders>
          </w:tcPr>
          <w:p w14:paraId="76908B10" w14:textId="60BD82EC" w:rsidR="00887D6B" w:rsidRPr="00887D6B" w:rsidRDefault="00887D6B" w:rsidP="00F874DE">
            <w:pPr>
              <w:pStyle w:val="TableText"/>
              <w:jc w:val="both"/>
              <w:rPr>
                <w:b/>
              </w:rPr>
            </w:pPr>
            <w:r w:rsidRPr="00887D6B">
              <w:rPr>
                <w:b/>
              </w:rPr>
              <w:t>MMIP</w:t>
            </w:r>
          </w:p>
        </w:tc>
        <w:tc>
          <w:tcPr>
            <w:tcW w:w="4051" w:type="pct"/>
            <w:tcBorders>
              <w:top w:val="single" w:sz="4" w:space="0" w:color="auto"/>
              <w:left w:val="single" w:sz="4" w:space="0" w:color="auto"/>
              <w:bottom w:val="single" w:sz="4" w:space="0" w:color="auto"/>
              <w:right w:val="single" w:sz="4" w:space="0" w:color="auto"/>
            </w:tcBorders>
          </w:tcPr>
          <w:p w14:paraId="2233E265" w14:textId="7FCC6E02" w:rsidR="00887D6B" w:rsidRDefault="00887D6B" w:rsidP="00F874DE">
            <w:pPr>
              <w:pStyle w:val="TableText"/>
              <w:jc w:val="both"/>
            </w:pPr>
            <w:r>
              <w:t>Monthly Mortgage Insurance Premium</w:t>
            </w:r>
            <w:r w:rsidR="00855706">
              <w:t>.</w:t>
            </w:r>
          </w:p>
        </w:tc>
      </w:tr>
      <w:tr w:rsidR="00887D6B" w:rsidRPr="00FD0643" w14:paraId="2707C72D" w14:textId="77777777" w:rsidTr="00855706">
        <w:tc>
          <w:tcPr>
            <w:tcW w:w="949" w:type="pct"/>
            <w:tcBorders>
              <w:top w:val="single" w:sz="4" w:space="0" w:color="auto"/>
              <w:left w:val="single" w:sz="4" w:space="0" w:color="auto"/>
              <w:bottom w:val="single" w:sz="4" w:space="0" w:color="auto"/>
              <w:right w:val="single" w:sz="4" w:space="0" w:color="auto"/>
            </w:tcBorders>
          </w:tcPr>
          <w:p w14:paraId="11B99FD3" w14:textId="7070CFDA" w:rsidR="00887D6B" w:rsidRPr="00887D6B" w:rsidRDefault="00887D6B" w:rsidP="00F874DE">
            <w:pPr>
              <w:pStyle w:val="TableText"/>
              <w:jc w:val="both"/>
              <w:rPr>
                <w:b/>
              </w:rPr>
            </w:pPr>
            <w:r w:rsidRPr="00887D6B">
              <w:rPr>
                <w:b/>
              </w:rPr>
              <w:t>MTH-SF</w:t>
            </w:r>
          </w:p>
        </w:tc>
        <w:tc>
          <w:tcPr>
            <w:tcW w:w="4051" w:type="pct"/>
            <w:tcBorders>
              <w:top w:val="single" w:sz="4" w:space="0" w:color="auto"/>
              <w:left w:val="single" w:sz="4" w:space="0" w:color="auto"/>
              <w:bottom w:val="single" w:sz="4" w:space="0" w:color="auto"/>
              <w:right w:val="single" w:sz="4" w:space="0" w:color="auto"/>
            </w:tcBorders>
          </w:tcPr>
          <w:p w14:paraId="19352637" w14:textId="60A532E4" w:rsidR="00887D6B" w:rsidRDefault="00DC662A" w:rsidP="00F874DE">
            <w:pPr>
              <w:pStyle w:val="TableText"/>
              <w:jc w:val="both"/>
            </w:pPr>
            <w:r>
              <w:t>Monthly Service F</w:t>
            </w:r>
            <w:r w:rsidR="00887D6B">
              <w:t>ee</w:t>
            </w:r>
            <w:r w:rsidR="00855706">
              <w:t>.</w:t>
            </w:r>
          </w:p>
        </w:tc>
      </w:tr>
      <w:tr w:rsidR="00887D6B" w:rsidRPr="00FD0643" w14:paraId="1C769016" w14:textId="77777777" w:rsidTr="00855706">
        <w:tc>
          <w:tcPr>
            <w:tcW w:w="949" w:type="pct"/>
            <w:tcBorders>
              <w:top w:val="single" w:sz="4" w:space="0" w:color="auto"/>
              <w:left w:val="single" w:sz="4" w:space="0" w:color="auto"/>
              <w:bottom w:val="single" w:sz="4" w:space="0" w:color="auto"/>
              <w:right w:val="single" w:sz="4" w:space="0" w:color="auto"/>
            </w:tcBorders>
          </w:tcPr>
          <w:p w14:paraId="27CD0BB0" w14:textId="0B825A30" w:rsidR="00887D6B" w:rsidRPr="00887D6B" w:rsidRDefault="00887D6B" w:rsidP="00F874DE">
            <w:pPr>
              <w:pStyle w:val="TableText"/>
              <w:jc w:val="both"/>
              <w:rPr>
                <w:b/>
              </w:rPr>
            </w:pPr>
            <w:r w:rsidRPr="00887D6B">
              <w:rPr>
                <w:b/>
              </w:rPr>
              <w:t>NACHA</w:t>
            </w:r>
          </w:p>
        </w:tc>
        <w:tc>
          <w:tcPr>
            <w:tcW w:w="4051" w:type="pct"/>
            <w:tcBorders>
              <w:top w:val="single" w:sz="4" w:space="0" w:color="auto"/>
              <w:left w:val="single" w:sz="4" w:space="0" w:color="auto"/>
              <w:bottom w:val="single" w:sz="4" w:space="0" w:color="auto"/>
              <w:right w:val="single" w:sz="4" w:space="0" w:color="auto"/>
            </w:tcBorders>
          </w:tcPr>
          <w:p w14:paraId="00461A96" w14:textId="3C9E51E2" w:rsidR="00887D6B" w:rsidRDefault="00887D6B" w:rsidP="00F874DE">
            <w:pPr>
              <w:pStyle w:val="TableText"/>
              <w:jc w:val="both"/>
            </w:pPr>
            <w:r>
              <w:t>National Automated Clearinghouse Association</w:t>
            </w:r>
            <w:r w:rsidR="00855706">
              <w:t>.</w:t>
            </w:r>
          </w:p>
        </w:tc>
      </w:tr>
      <w:tr w:rsidR="00887D6B" w:rsidRPr="00FD0643" w14:paraId="22BFCF17" w14:textId="77777777" w:rsidTr="00855706">
        <w:tc>
          <w:tcPr>
            <w:tcW w:w="949" w:type="pct"/>
            <w:tcBorders>
              <w:top w:val="single" w:sz="4" w:space="0" w:color="auto"/>
              <w:left w:val="single" w:sz="4" w:space="0" w:color="auto"/>
              <w:bottom w:val="single" w:sz="4" w:space="0" w:color="auto"/>
              <w:right w:val="single" w:sz="4" w:space="0" w:color="auto"/>
            </w:tcBorders>
          </w:tcPr>
          <w:p w14:paraId="0BC4EC5E" w14:textId="33786FE9" w:rsidR="00887D6B" w:rsidRPr="00887D6B" w:rsidRDefault="00887D6B" w:rsidP="00F874DE">
            <w:pPr>
              <w:pStyle w:val="TableText"/>
              <w:jc w:val="both"/>
              <w:rPr>
                <w:b/>
              </w:rPr>
            </w:pPr>
            <w:r w:rsidRPr="00887D6B">
              <w:rPr>
                <w:b/>
              </w:rPr>
              <w:t>NJF</w:t>
            </w:r>
          </w:p>
        </w:tc>
        <w:tc>
          <w:tcPr>
            <w:tcW w:w="4051" w:type="pct"/>
            <w:tcBorders>
              <w:top w:val="single" w:sz="4" w:space="0" w:color="auto"/>
              <w:left w:val="single" w:sz="4" w:space="0" w:color="auto"/>
              <w:bottom w:val="single" w:sz="4" w:space="0" w:color="auto"/>
              <w:right w:val="single" w:sz="4" w:space="0" w:color="auto"/>
            </w:tcBorders>
          </w:tcPr>
          <w:p w14:paraId="1CAC8D92" w14:textId="20B82B03" w:rsidR="00887D6B" w:rsidRDefault="00887D6B" w:rsidP="00F874DE">
            <w:pPr>
              <w:pStyle w:val="TableText"/>
              <w:jc w:val="both"/>
            </w:pPr>
            <w:r>
              <w:t>Non Judicial Foreclosure</w:t>
            </w:r>
            <w:r w:rsidR="00855706">
              <w:t>.</w:t>
            </w:r>
          </w:p>
        </w:tc>
      </w:tr>
      <w:tr w:rsidR="00887D6B" w:rsidRPr="00FD0643" w14:paraId="7260F49E" w14:textId="77777777" w:rsidTr="00855706">
        <w:tc>
          <w:tcPr>
            <w:tcW w:w="949" w:type="pct"/>
            <w:tcBorders>
              <w:top w:val="single" w:sz="4" w:space="0" w:color="auto"/>
              <w:left w:val="single" w:sz="4" w:space="0" w:color="auto"/>
              <w:bottom w:val="single" w:sz="4" w:space="0" w:color="auto"/>
              <w:right w:val="single" w:sz="4" w:space="0" w:color="auto"/>
            </w:tcBorders>
          </w:tcPr>
          <w:p w14:paraId="07F5A53F" w14:textId="0C953E46" w:rsidR="00887D6B" w:rsidRPr="00887D6B" w:rsidRDefault="00887D6B" w:rsidP="00F874DE">
            <w:pPr>
              <w:pStyle w:val="TableText"/>
              <w:jc w:val="both"/>
              <w:rPr>
                <w:b/>
              </w:rPr>
            </w:pPr>
            <w:r w:rsidRPr="00887D6B">
              <w:rPr>
                <w:b/>
              </w:rPr>
              <w:t>NPL</w:t>
            </w:r>
          </w:p>
        </w:tc>
        <w:tc>
          <w:tcPr>
            <w:tcW w:w="4051" w:type="pct"/>
            <w:tcBorders>
              <w:top w:val="single" w:sz="4" w:space="0" w:color="auto"/>
              <w:left w:val="single" w:sz="4" w:space="0" w:color="auto"/>
              <w:bottom w:val="single" w:sz="4" w:space="0" w:color="auto"/>
              <w:right w:val="single" w:sz="4" w:space="0" w:color="auto"/>
            </w:tcBorders>
          </w:tcPr>
          <w:p w14:paraId="75D11D60" w14:textId="5456D8BF" w:rsidR="00887D6B" w:rsidRDefault="00887D6B" w:rsidP="00F874DE">
            <w:pPr>
              <w:pStyle w:val="TableText"/>
              <w:jc w:val="both"/>
            </w:pPr>
            <w:r>
              <w:t>Net Principal Limit</w:t>
            </w:r>
            <w:r w:rsidR="00855706">
              <w:t>.</w:t>
            </w:r>
          </w:p>
        </w:tc>
      </w:tr>
      <w:tr w:rsidR="00887D6B" w:rsidRPr="00FD0643" w14:paraId="1333BB58" w14:textId="77777777" w:rsidTr="00855706">
        <w:tc>
          <w:tcPr>
            <w:tcW w:w="949" w:type="pct"/>
            <w:tcBorders>
              <w:top w:val="single" w:sz="4" w:space="0" w:color="auto"/>
              <w:left w:val="single" w:sz="4" w:space="0" w:color="auto"/>
              <w:bottom w:val="single" w:sz="4" w:space="0" w:color="auto"/>
              <w:right w:val="single" w:sz="4" w:space="0" w:color="auto"/>
            </w:tcBorders>
          </w:tcPr>
          <w:p w14:paraId="3F84266D" w14:textId="42A6DF08" w:rsidR="00887D6B" w:rsidRPr="00887D6B" w:rsidRDefault="00887D6B" w:rsidP="00F874DE">
            <w:pPr>
              <w:pStyle w:val="TableText"/>
              <w:jc w:val="both"/>
              <w:rPr>
                <w:b/>
              </w:rPr>
            </w:pPr>
            <w:r w:rsidRPr="00887D6B">
              <w:rPr>
                <w:b/>
              </w:rPr>
              <w:t>NSC</w:t>
            </w:r>
          </w:p>
        </w:tc>
        <w:tc>
          <w:tcPr>
            <w:tcW w:w="4051" w:type="pct"/>
            <w:tcBorders>
              <w:top w:val="single" w:sz="4" w:space="0" w:color="auto"/>
              <w:left w:val="single" w:sz="4" w:space="0" w:color="auto"/>
              <w:bottom w:val="single" w:sz="4" w:space="0" w:color="auto"/>
              <w:right w:val="single" w:sz="4" w:space="0" w:color="auto"/>
            </w:tcBorders>
          </w:tcPr>
          <w:p w14:paraId="4BC30215" w14:textId="22C5FC3E" w:rsidR="00887D6B" w:rsidRDefault="00887D6B" w:rsidP="00F874DE">
            <w:pPr>
              <w:pStyle w:val="TableText"/>
              <w:jc w:val="both"/>
            </w:pPr>
            <w:r>
              <w:t>National Servicing Center</w:t>
            </w:r>
            <w:r w:rsidR="00855706">
              <w:t>.</w:t>
            </w:r>
          </w:p>
        </w:tc>
      </w:tr>
      <w:tr w:rsidR="00887D6B" w:rsidRPr="00FD0643" w14:paraId="2BF52F33" w14:textId="77777777" w:rsidTr="00855706">
        <w:tc>
          <w:tcPr>
            <w:tcW w:w="949" w:type="pct"/>
            <w:tcBorders>
              <w:top w:val="single" w:sz="4" w:space="0" w:color="auto"/>
              <w:left w:val="single" w:sz="4" w:space="0" w:color="auto"/>
              <w:bottom w:val="single" w:sz="4" w:space="0" w:color="auto"/>
              <w:right w:val="single" w:sz="4" w:space="0" w:color="auto"/>
            </w:tcBorders>
          </w:tcPr>
          <w:p w14:paraId="39FF51C3" w14:textId="782083BA" w:rsidR="00887D6B" w:rsidRPr="00887D6B" w:rsidRDefault="00887D6B" w:rsidP="00F874DE">
            <w:pPr>
              <w:pStyle w:val="TableText"/>
              <w:jc w:val="both"/>
              <w:rPr>
                <w:b/>
              </w:rPr>
            </w:pPr>
            <w:r w:rsidRPr="00887D6B">
              <w:rPr>
                <w:b/>
              </w:rPr>
              <w:t>NSF</w:t>
            </w:r>
          </w:p>
        </w:tc>
        <w:tc>
          <w:tcPr>
            <w:tcW w:w="4051" w:type="pct"/>
            <w:tcBorders>
              <w:top w:val="single" w:sz="4" w:space="0" w:color="auto"/>
              <w:left w:val="single" w:sz="4" w:space="0" w:color="auto"/>
              <w:bottom w:val="single" w:sz="4" w:space="0" w:color="auto"/>
              <w:right w:val="single" w:sz="4" w:space="0" w:color="auto"/>
            </w:tcBorders>
          </w:tcPr>
          <w:p w14:paraId="12F068E7" w14:textId="206A9CBC" w:rsidR="00887D6B" w:rsidRDefault="00DC662A" w:rsidP="00DC662A">
            <w:pPr>
              <w:pStyle w:val="TableText"/>
              <w:jc w:val="both"/>
            </w:pPr>
            <w:r>
              <w:t>Non-S</w:t>
            </w:r>
            <w:r w:rsidR="00887D6B">
              <w:t xml:space="preserve">ufficient </w:t>
            </w:r>
            <w:r>
              <w:t>F</w:t>
            </w:r>
            <w:r w:rsidR="00887D6B">
              <w:t>unds</w:t>
            </w:r>
            <w:r w:rsidR="00855706">
              <w:t>.</w:t>
            </w:r>
          </w:p>
        </w:tc>
      </w:tr>
      <w:tr w:rsidR="00887D6B" w:rsidRPr="00FD0643" w14:paraId="4A3309C7" w14:textId="77777777" w:rsidTr="00855706">
        <w:tc>
          <w:tcPr>
            <w:tcW w:w="949" w:type="pct"/>
            <w:tcBorders>
              <w:top w:val="single" w:sz="4" w:space="0" w:color="auto"/>
              <w:left w:val="single" w:sz="4" w:space="0" w:color="auto"/>
              <w:bottom w:val="single" w:sz="4" w:space="0" w:color="auto"/>
              <w:right w:val="single" w:sz="4" w:space="0" w:color="auto"/>
            </w:tcBorders>
          </w:tcPr>
          <w:p w14:paraId="41CEB148" w14:textId="230AF854" w:rsidR="00887D6B" w:rsidRPr="00887D6B" w:rsidRDefault="00887D6B" w:rsidP="00F874DE">
            <w:pPr>
              <w:pStyle w:val="TableText"/>
              <w:jc w:val="both"/>
              <w:rPr>
                <w:b/>
              </w:rPr>
            </w:pPr>
            <w:r w:rsidRPr="00887D6B">
              <w:rPr>
                <w:b/>
              </w:rPr>
              <w:t>OMB</w:t>
            </w:r>
          </w:p>
        </w:tc>
        <w:tc>
          <w:tcPr>
            <w:tcW w:w="4051" w:type="pct"/>
            <w:tcBorders>
              <w:top w:val="single" w:sz="4" w:space="0" w:color="auto"/>
              <w:left w:val="single" w:sz="4" w:space="0" w:color="auto"/>
              <w:bottom w:val="single" w:sz="4" w:space="0" w:color="auto"/>
              <w:right w:val="single" w:sz="4" w:space="0" w:color="auto"/>
            </w:tcBorders>
          </w:tcPr>
          <w:p w14:paraId="3174000F" w14:textId="350B9357" w:rsidR="00887D6B" w:rsidRDefault="00887D6B" w:rsidP="00F874DE">
            <w:pPr>
              <w:pStyle w:val="TableText"/>
              <w:jc w:val="both"/>
            </w:pPr>
            <w:r>
              <w:t>Office of Management and Budget</w:t>
            </w:r>
            <w:r w:rsidR="00855706">
              <w:t>.</w:t>
            </w:r>
          </w:p>
        </w:tc>
      </w:tr>
      <w:tr w:rsidR="00887D6B" w:rsidRPr="00FD0643" w14:paraId="058E939A" w14:textId="77777777" w:rsidTr="00855706">
        <w:tc>
          <w:tcPr>
            <w:tcW w:w="949" w:type="pct"/>
            <w:tcBorders>
              <w:top w:val="single" w:sz="4" w:space="0" w:color="auto"/>
              <w:left w:val="single" w:sz="4" w:space="0" w:color="auto"/>
              <w:bottom w:val="single" w:sz="4" w:space="0" w:color="auto"/>
              <w:right w:val="single" w:sz="4" w:space="0" w:color="auto"/>
            </w:tcBorders>
          </w:tcPr>
          <w:p w14:paraId="04DB7CC1" w14:textId="49C12355" w:rsidR="00887D6B" w:rsidRPr="00887D6B" w:rsidRDefault="00887D6B" w:rsidP="00F874DE">
            <w:pPr>
              <w:pStyle w:val="TableText"/>
              <w:jc w:val="both"/>
              <w:rPr>
                <w:b/>
              </w:rPr>
            </w:pPr>
            <w:r w:rsidRPr="00887D6B">
              <w:rPr>
                <w:b/>
              </w:rPr>
              <w:t>PC</w:t>
            </w:r>
          </w:p>
        </w:tc>
        <w:tc>
          <w:tcPr>
            <w:tcW w:w="4051" w:type="pct"/>
            <w:tcBorders>
              <w:top w:val="single" w:sz="4" w:space="0" w:color="auto"/>
              <w:left w:val="single" w:sz="4" w:space="0" w:color="auto"/>
              <w:bottom w:val="single" w:sz="4" w:space="0" w:color="auto"/>
              <w:right w:val="single" w:sz="4" w:space="0" w:color="auto"/>
            </w:tcBorders>
          </w:tcPr>
          <w:p w14:paraId="734DAA63" w14:textId="18204F8B" w:rsidR="00887D6B" w:rsidRDefault="00887D6B" w:rsidP="00F874DE">
            <w:pPr>
              <w:pStyle w:val="TableText"/>
              <w:jc w:val="both"/>
            </w:pPr>
            <w:r>
              <w:t>Personal Computer</w:t>
            </w:r>
            <w:r w:rsidR="00855706">
              <w:t>.</w:t>
            </w:r>
          </w:p>
        </w:tc>
      </w:tr>
      <w:tr w:rsidR="00887D6B" w:rsidRPr="00FD0643" w14:paraId="5B8539EE" w14:textId="77777777" w:rsidTr="00855706">
        <w:tc>
          <w:tcPr>
            <w:tcW w:w="949" w:type="pct"/>
            <w:tcBorders>
              <w:top w:val="single" w:sz="4" w:space="0" w:color="auto"/>
              <w:left w:val="single" w:sz="4" w:space="0" w:color="auto"/>
              <w:bottom w:val="single" w:sz="4" w:space="0" w:color="auto"/>
              <w:right w:val="single" w:sz="4" w:space="0" w:color="auto"/>
            </w:tcBorders>
          </w:tcPr>
          <w:p w14:paraId="5F3C2642" w14:textId="210C57A6" w:rsidR="00887D6B" w:rsidRPr="00887D6B" w:rsidRDefault="00887D6B" w:rsidP="00F874DE">
            <w:pPr>
              <w:pStyle w:val="TableText"/>
              <w:jc w:val="both"/>
              <w:rPr>
                <w:b/>
              </w:rPr>
            </w:pPr>
            <w:r w:rsidRPr="00887D6B">
              <w:rPr>
                <w:b/>
              </w:rPr>
              <w:t>PCC-OTC</w:t>
            </w:r>
          </w:p>
        </w:tc>
        <w:tc>
          <w:tcPr>
            <w:tcW w:w="4051" w:type="pct"/>
            <w:tcBorders>
              <w:top w:val="single" w:sz="4" w:space="0" w:color="auto"/>
              <w:left w:val="single" w:sz="4" w:space="0" w:color="auto"/>
              <w:bottom w:val="single" w:sz="4" w:space="0" w:color="auto"/>
              <w:right w:val="single" w:sz="4" w:space="0" w:color="auto"/>
            </w:tcBorders>
          </w:tcPr>
          <w:p w14:paraId="219490D7" w14:textId="2A98404B" w:rsidR="00887D6B" w:rsidRDefault="00887D6B" w:rsidP="00F874DE">
            <w:pPr>
              <w:pStyle w:val="TableText"/>
              <w:jc w:val="both"/>
            </w:pPr>
            <w:r>
              <w:t>Paper Check Conversion Over The Counter</w:t>
            </w:r>
            <w:r w:rsidR="00855706">
              <w:t>.</w:t>
            </w:r>
          </w:p>
        </w:tc>
      </w:tr>
      <w:tr w:rsidR="00887D6B" w:rsidRPr="00FD0643" w14:paraId="3400CFBA" w14:textId="77777777" w:rsidTr="00855706">
        <w:tc>
          <w:tcPr>
            <w:tcW w:w="949" w:type="pct"/>
            <w:tcBorders>
              <w:top w:val="single" w:sz="4" w:space="0" w:color="auto"/>
              <w:left w:val="single" w:sz="4" w:space="0" w:color="auto"/>
              <w:bottom w:val="single" w:sz="4" w:space="0" w:color="auto"/>
              <w:right w:val="single" w:sz="4" w:space="0" w:color="auto"/>
            </w:tcBorders>
          </w:tcPr>
          <w:p w14:paraId="0AF789C0" w14:textId="1E2DE452" w:rsidR="00887D6B" w:rsidRPr="00887D6B" w:rsidRDefault="00887D6B" w:rsidP="00F874DE">
            <w:pPr>
              <w:pStyle w:val="TableText"/>
              <w:jc w:val="both"/>
              <w:rPr>
                <w:b/>
              </w:rPr>
            </w:pPr>
            <w:r w:rsidRPr="00887D6B">
              <w:rPr>
                <w:b/>
              </w:rPr>
              <w:t>P&amp;P</w:t>
            </w:r>
          </w:p>
        </w:tc>
        <w:tc>
          <w:tcPr>
            <w:tcW w:w="4051" w:type="pct"/>
            <w:tcBorders>
              <w:top w:val="single" w:sz="4" w:space="0" w:color="auto"/>
              <w:left w:val="single" w:sz="4" w:space="0" w:color="auto"/>
              <w:bottom w:val="single" w:sz="4" w:space="0" w:color="auto"/>
              <w:right w:val="single" w:sz="4" w:space="0" w:color="auto"/>
            </w:tcBorders>
          </w:tcPr>
          <w:p w14:paraId="556C3A2E" w14:textId="2DE74AF3" w:rsidR="00887D6B" w:rsidRDefault="00887D6B" w:rsidP="00F874DE">
            <w:pPr>
              <w:pStyle w:val="TableText"/>
              <w:jc w:val="both"/>
            </w:pPr>
            <w:r>
              <w:t>Property and Preservation</w:t>
            </w:r>
            <w:r w:rsidR="00855706">
              <w:t>.</w:t>
            </w:r>
          </w:p>
        </w:tc>
      </w:tr>
      <w:tr w:rsidR="00887D6B" w:rsidRPr="00FD0643" w14:paraId="00305DD3" w14:textId="77777777" w:rsidTr="00855706">
        <w:tc>
          <w:tcPr>
            <w:tcW w:w="949" w:type="pct"/>
            <w:tcBorders>
              <w:top w:val="single" w:sz="4" w:space="0" w:color="auto"/>
              <w:left w:val="single" w:sz="4" w:space="0" w:color="auto"/>
              <w:bottom w:val="single" w:sz="4" w:space="0" w:color="auto"/>
              <w:right w:val="single" w:sz="4" w:space="0" w:color="auto"/>
            </w:tcBorders>
          </w:tcPr>
          <w:p w14:paraId="0BB5B393" w14:textId="5A8C0553" w:rsidR="00887D6B" w:rsidRPr="00887D6B" w:rsidRDefault="00887D6B" w:rsidP="00F874DE">
            <w:pPr>
              <w:pStyle w:val="TableText"/>
              <w:jc w:val="both"/>
              <w:rPr>
                <w:b/>
              </w:rPr>
            </w:pPr>
            <w:r w:rsidRPr="00887D6B">
              <w:rPr>
                <w:b/>
              </w:rPr>
              <w:t>PDF</w:t>
            </w:r>
          </w:p>
        </w:tc>
        <w:tc>
          <w:tcPr>
            <w:tcW w:w="4051" w:type="pct"/>
            <w:tcBorders>
              <w:top w:val="single" w:sz="4" w:space="0" w:color="auto"/>
              <w:left w:val="single" w:sz="4" w:space="0" w:color="auto"/>
              <w:bottom w:val="single" w:sz="4" w:space="0" w:color="auto"/>
              <w:right w:val="single" w:sz="4" w:space="0" w:color="auto"/>
            </w:tcBorders>
          </w:tcPr>
          <w:p w14:paraId="54B6B451" w14:textId="1D330D9E" w:rsidR="00887D6B" w:rsidRDefault="00887D6B" w:rsidP="00F874DE">
            <w:pPr>
              <w:pStyle w:val="TableText"/>
              <w:jc w:val="both"/>
            </w:pPr>
            <w:r>
              <w:t>Portable Document Format</w:t>
            </w:r>
            <w:r w:rsidR="00855706">
              <w:t>.</w:t>
            </w:r>
          </w:p>
        </w:tc>
      </w:tr>
      <w:tr w:rsidR="00887D6B" w:rsidRPr="00FD0643" w14:paraId="4DBC985E" w14:textId="77777777" w:rsidTr="00855706">
        <w:tc>
          <w:tcPr>
            <w:tcW w:w="949" w:type="pct"/>
            <w:tcBorders>
              <w:top w:val="single" w:sz="4" w:space="0" w:color="auto"/>
              <w:left w:val="single" w:sz="4" w:space="0" w:color="auto"/>
              <w:bottom w:val="single" w:sz="4" w:space="0" w:color="auto"/>
              <w:right w:val="single" w:sz="4" w:space="0" w:color="auto"/>
            </w:tcBorders>
          </w:tcPr>
          <w:p w14:paraId="243B5645" w14:textId="572E3386" w:rsidR="00887D6B" w:rsidRPr="00887D6B" w:rsidRDefault="00887D6B" w:rsidP="00F874DE">
            <w:pPr>
              <w:pStyle w:val="TableText"/>
              <w:jc w:val="both"/>
              <w:rPr>
                <w:b/>
              </w:rPr>
            </w:pPr>
            <w:r w:rsidRPr="00887D6B">
              <w:rPr>
                <w:b/>
              </w:rPr>
              <w:t>PMI</w:t>
            </w:r>
          </w:p>
        </w:tc>
        <w:tc>
          <w:tcPr>
            <w:tcW w:w="4051" w:type="pct"/>
            <w:tcBorders>
              <w:top w:val="single" w:sz="4" w:space="0" w:color="auto"/>
              <w:left w:val="single" w:sz="4" w:space="0" w:color="auto"/>
              <w:bottom w:val="single" w:sz="4" w:space="0" w:color="auto"/>
              <w:right w:val="single" w:sz="4" w:space="0" w:color="auto"/>
            </w:tcBorders>
          </w:tcPr>
          <w:p w14:paraId="136967B7" w14:textId="4A9E28DC" w:rsidR="00887D6B" w:rsidRDefault="00887D6B" w:rsidP="00F874DE">
            <w:pPr>
              <w:pStyle w:val="TableText"/>
              <w:jc w:val="both"/>
            </w:pPr>
            <w:r>
              <w:t>Private Mortgage Insurance</w:t>
            </w:r>
            <w:r w:rsidR="00855706">
              <w:t>.</w:t>
            </w:r>
          </w:p>
        </w:tc>
      </w:tr>
      <w:tr w:rsidR="00887D6B" w:rsidRPr="00FD0643" w14:paraId="794BEB84" w14:textId="77777777" w:rsidTr="00855706">
        <w:tc>
          <w:tcPr>
            <w:tcW w:w="949" w:type="pct"/>
            <w:tcBorders>
              <w:top w:val="single" w:sz="4" w:space="0" w:color="auto"/>
              <w:left w:val="single" w:sz="4" w:space="0" w:color="auto"/>
              <w:bottom w:val="single" w:sz="4" w:space="0" w:color="auto"/>
              <w:right w:val="single" w:sz="4" w:space="0" w:color="auto"/>
            </w:tcBorders>
          </w:tcPr>
          <w:p w14:paraId="11FB4E3A" w14:textId="70972ECC" w:rsidR="00887D6B" w:rsidRPr="00887D6B" w:rsidRDefault="00887D6B" w:rsidP="00F874DE">
            <w:pPr>
              <w:pStyle w:val="TableText"/>
              <w:jc w:val="both"/>
              <w:rPr>
                <w:b/>
              </w:rPr>
            </w:pPr>
            <w:r w:rsidRPr="00887D6B">
              <w:rPr>
                <w:b/>
              </w:rPr>
              <w:t>POA</w:t>
            </w:r>
          </w:p>
        </w:tc>
        <w:tc>
          <w:tcPr>
            <w:tcW w:w="4051" w:type="pct"/>
            <w:tcBorders>
              <w:top w:val="single" w:sz="4" w:space="0" w:color="auto"/>
              <w:left w:val="single" w:sz="4" w:space="0" w:color="auto"/>
              <w:bottom w:val="single" w:sz="4" w:space="0" w:color="auto"/>
              <w:right w:val="single" w:sz="4" w:space="0" w:color="auto"/>
            </w:tcBorders>
          </w:tcPr>
          <w:p w14:paraId="70F4C58F" w14:textId="30925E2F" w:rsidR="00887D6B" w:rsidRDefault="00887D6B" w:rsidP="00F874DE">
            <w:pPr>
              <w:pStyle w:val="TableText"/>
              <w:jc w:val="both"/>
            </w:pPr>
            <w:r>
              <w:t>Power of Attorney</w:t>
            </w:r>
            <w:r w:rsidR="00855706">
              <w:t>.</w:t>
            </w:r>
          </w:p>
        </w:tc>
      </w:tr>
      <w:tr w:rsidR="00887D6B" w:rsidRPr="00FD0643" w14:paraId="1BCDB870" w14:textId="77777777" w:rsidTr="00855706">
        <w:tc>
          <w:tcPr>
            <w:tcW w:w="949" w:type="pct"/>
            <w:tcBorders>
              <w:top w:val="single" w:sz="4" w:space="0" w:color="auto"/>
              <w:left w:val="single" w:sz="4" w:space="0" w:color="auto"/>
              <w:bottom w:val="single" w:sz="4" w:space="0" w:color="auto"/>
              <w:right w:val="single" w:sz="4" w:space="0" w:color="auto"/>
            </w:tcBorders>
          </w:tcPr>
          <w:p w14:paraId="6C8E64BF" w14:textId="3E296D90" w:rsidR="00887D6B" w:rsidRPr="00887D6B" w:rsidRDefault="00887D6B" w:rsidP="00F874DE">
            <w:pPr>
              <w:pStyle w:val="TableText"/>
              <w:jc w:val="both"/>
              <w:rPr>
                <w:b/>
              </w:rPr>
            </w:pPr>
            <w:r w:rsidRPr="00887D6B">
              <w:rPr>
                <w:b/>
              </w:rPr>
              <w:t>REO</w:t>
            </w:r>
          </w:p>
        </w:tc>
        <w:tc>
          <w:tcPr>
            <w:tcW w:w="4051" w:type="pct"/>
            <w:tcBorders>
              <w:top w:val="single" w:sz="4" w:space="0" w:color="auto"/>
              <w:left w:val="single" w:sz="4" w:space="0" w:color="auto"/>
              <w:bottom w:val="single" w:sz="4" w:space="0" w:color="auto"/>
              <w:right w:val="single" w:sz="4" w:space="0" w:color="auto"/>
            </w:tcBorders>
          </w:tcPr>
          <w:p w14:paraId="2DBBE1AF" w14:textId="12DEAEAC" w:rsidR="00887D6B" w:rsidRDefault="00887D6B" w:rsidP="00F874DE">
            <w:pPr>
              <w:pStyle w:val="TableText"/>
              <w:jc w:val="both"/>
            </w:pPr>
            <w:r>
              <w:t>Real Estate Owned</w:t>
            </w:r>
            <w:r w:rsidR="00855706">
              <w:t>.</w:t>
            </w:r>
          </w:p>
        </w:tc>
      </w:tr>
      <w:tr w:rsidR="00887D6B" w:rsidRPr="00FD0643" w14:paraId="008AD4B6" w14:textId="77777777" w:rsidTr="00855706">
        <w:tc>
          <w:tcPr>
            <w:tcW w:w="949" w:type="pct"/>
            <w:tcBorders>
              <w:top w:val="single" w:sz="4" w:space="0" w:color="auto"/>
              <w:left w:val="single" w:sz="4" w:space="0" w:color="auto"/>
              <w:bottom w:val="single" w:sz="4" w:space="0" w:color="auto"/>
              <w:right w:val="single" w:sz="4" w:space="0" w:color="auto"/>
            </w:tcBorders>
          </w:tcPr>
          <w:p w14:paraId="522C1D13" w14:textId="690F07C8" w:rsidR="00887D6B" w:rsidRPr="00887D6B" w:rsidRDefault="00887D6B" w:rsidP="00F874DE">
            <w:pPr>
              <w:pStyle w:val="TableText"/>
              <w:jc w:val="both"/>
              <w:rPr>
                <w:b/>
              </w:rPr>
            </w:pPr>
            <w:r w:rsidRPr="00887D6B">
              <w:rPr>
                <w:b/>
              </w:rPr>
              <w:t>RFS</w:t>
            </w:r>
          </w:p>
        </w:tc>
        <w:tc>
          <w:tcPr>
            <w:tcW w:w="4051" w:type="pct"/>
            <w:tcBorders>
              <w:top w:val="single" w:sz="4" w:space="0" w:color="auto"/>
              <w:left w:val="single" w:sz="4" w:space="0" w:color="auto"/>
              <w:bottom w:val="single" w:sz="4" w:space="0" w:color="auto"/>
              <w:right w:val="single" w:sz="4" w:space="0" w:color="auto"/>
            </w:tcBorders>
          </w:tcPr>
          <w:p w14:paraId="0164512D" w14:textId="03DFAE04" w:rsidR="00887D6B" w:rsidRDefault="00887D6B" w:rsidP="00F874DE">
            <w:pPr>
              <w:pStyle w:val="TableText"/>
              <w:jc w:val="both"/>
            </w:pPr>
            <w:r>
              <w:t>Reporting and Feedback System</w:t>
            </w:r>
            <w:r w:rsidR="00855706">
              <w:t>.</w:t>
            </w:r>
          </w:p>
        </w:tc>
      </w:tr>
      <w:tr w:rsidR="00887D6B" w:rsidRPr="00FD0643" w14:paraId="1EE45CF6" w14:textId="77777777" w:rsidTr="00855706">
        <w:tc>
          <w:tcPr>
            <w:tcW w:w="949" w:type="pct"/>
            <w:tcBorders>
              <w:top w:val="single" w:sz="4" w:space="0" w:color="auto"/>
              <w:left w:val="single" w:sz="4" w:space="0" w:color="auto"/>
              <w:bottom w:val="single" w:sz="4" w:space="0" w:color="auto"/>
              <w:right w:val="single" w:sz="4" w:space="0" w:color="auto"/>
            </w:tcBorders>
          </w:tcPr>
          <w:p w14:paraId="3F510F71" w14:textId="39CF0FA7" w:rsidR="00887D6B" w:rsidRPr="00887D6B" w:rsidRDefault="00887D6B" w:rsidP="00F874DE">
            <w:pPr>
              <w:pStyle w:val="TableText"/>
              <w:jc w:val="both"/>
              <w:rPr>
                <w:b/>
              </w:rPr>
            </w:pPr>
            <w:r w:rsidRPr="00887D6B">
              <w:rPr>
                <w:b/>
              </w:rPr>
              <w:t>SAMS</w:t>
            </w:r>
          </w:p>
        </w:tc>
        <w:tc>
          <w:tcPr>
            <w:tcW w:w="4051" w:type="pct"/>
            <w:tcBorders>
              <w:top w:val="single" w:sz="4" w:space="0" w:color="auto"/>
              <w:left w:val="single" w:sz="4" w:space="0" w:color="auto"/>
              <w:bottom w:val="single" w:sz="4" w:space="0" w:color="auto"/>
              <w:right w:val="single" w:sz="4" w:space="0" w:color="auto"/>
            </w:tcBorders>
          </w:tcPr>
          <w:p w14:paraId="23CA31C7" w14:textId="6A7ACE03" w:rsidR="00887D6B" w:rsidRDefault="00887D6B" w:rsidP="00F874DE">
            <w:pPr>
              <w:pStyle w:val="TableText"/>
              <w:jc w:val="both"/>
            </w:pPr>
            <w:r>
              <w:t>Single Family Acquired Asset Management System</w:t>
            </w:r>
            <w:r w:rsidR="00855706">
              <w:t>.</w:t>
            </w:r>
          </w:p>
        </w:tc>
      </w:tr>
      <w:tr w:rsidR="00887D6B" w:rsidRPr="00FD0643" w14:paraId="280F5FDA" w14:textId="77777777" w:rsidTr="00855706">
        <w:tc>
          <w:tcPr>
            <w:tcW w:w="949" w:type="pct"/>
            <w:tcBorders>
              <w:top w:val="single" w:sz="4" w:space="0" w:color="auto"/>
              <w:left w:val="single" w:sz="4" w:space="0" w:color="auto"/>
              <w:bottom w:val="single" w:sz="4" w:space="0" w:color="auto"/>
              <w:right w:val="single" w:sz="4" w:space="0" w:color="auto"/>
            </w:tcBorders>
          </w:tcPr>
          <w:p w14:paraId="60BECCA8" w14:textId="70DCF29A" w:rsidR="00887D6B" w:rsidRPr="00887D6B" w:rsidRDefault="00887D6B" w:rsidP="00F874DE">
            <w:pPr>
              <w:pStyle w:val="TableText"/>
              <w:jc w:val="both"/>
              <w:rPr>
                <w:b/>
              </w:rPr>
            </w:pPr>
            <w:r w:rsidRPr="00887D6B">
              <w:rPr>
                <w:b/>
              </w:rPr>
              <w:t>SF</w:t>
            </w:r>
          </w:p>
        </w:tc>
        <w:tc>
          <w:tcPr>
            <w:tcW w:w="4051" w:type="pct"/>
            <w:tcBorders>
              <w:top w:val="single" w:sz="4" w:space="0" w:color="auto"/>
              <w:left w:val="single" w:sz="4" w:space="0" w:color="auto"/>
              <w:bottom w:val="single" w:sz="4" w:space="0" w:color="auto"/>
              <w:right w:val="single" w:sz="4" w:space="0" w:color="auto"/>
            </w:tcBorders>
          </w:tcPr>
          <w:p w14:paraId="12BE42A5" w14:textId="616C9800" w:rsidR="00887D6B" w:rsidRDefault="00887D6B" w:rsidP="00F874DE">
            <w:pPr>
              <w:pStyle w:val="TableText"/>
              <w:jc w:val="both"/>
            </w:pPr>
            <w:r>
              <w:t>Single Family</w:t>
            </w:r>
            <w:r w:rsidR="00855706">
              <w:t>.</w:t>
            </w:r>
          </w:p>
        </w:tc>
      </w:tr>
      <w:tr w:rsidR="00887D6B" w:rsidRPr="00FD0643" w14:paraId="1F6E74F4" w14:textId="77777777" w:rsidTr="00855706">
        <w:tc>
          <w:tcPr>
            <w:tcW w:w="949" w:type="pct"/>
            <w:tcBorders>
              <w:top w:val="single" w:sz="4" w:space="0" w:color="auto"/>
              <w:left w:val="single" w:sz="4" w:space="0" w:color="auto"/>
              <w:bottom w:val="single" w:sz="4" w:space="0" w:color="auto"/>
              <w:right w:val="single" w:sz="4" w:space="0" w:color="auto"/>
            </w:tcBorders>
          </w:tcPr>
          <w:p w14:paraId="28F2E184" w14:textId="6B896D22" w:rsidR="00887D6B" w:rsidRPr="00887D6B" w:rsidRDefault="00887D6B" w:rsidP="00F874DE">
            <w:pPr>
              <w:pStyle w:val="TableText"/>
              <w:jc w:val="both"/>
              <w:rPr>
                <w:b/>
              </w:rPr>
            </w:pPr>
            <w:r w:rsidRPr="00887D6B">
              <w:rPr>
                <w:b/>
              </w:rPr>
              <w:t>SFHEDW</w:t>
            </w:r>
          </w:p>
        </w:tc>
        <w:tc>
          <w:tcPr>
            <w:tcW w:w="4051" w:type="pct"/>
            <w:tcBorders>
              <w:top w:val="single" w:sz="4" w:space="0" w:color="auto"/>
              <w:left w:val="single" w:sz="4" w:space="0" w:color="auto"/>
              <w:bottom w:val="single" w:sz="4" w:space="0" w:color="auto"/>
              <w:right w:val="single" w:sz="4" w:space="0" w:color="auto"/>
            </w:tcBorders>
          </w:tcPr>
          <w:p w14:paraId="08C24219" w14:textId="1E101045" w:rsidR="00887D6B" w:rsidRDefault="00887D6B" w:rsidP="00F874DE">
            <w:pPr>
              <w:pStyle w:val="TableText"/>
              <w:jc w:val="both"/>
            </w:pPr>
            <w:r>
              <w:t>Single Family Housing Enterprise Data Warehouse</w:t>
            </w:r>
            <w:r w:rsidR="00855706">
              <w:t>.</w:t>
            </w:r>
          </w:p>
        </w:tc>
      </w:tr>
      <w:tr w:rsidR="00887D6B" w:rsidRPr="00FD0643" w14:paraId="0D7BB4E5" w14:textId="77777777" w:rsidTr="00855706">
        <w:tc>
          <w:tcPr>
            <w:tcW w:w="949" w:type="pct"/>
            <w:tcBorders>
              <w:top w:val="single" w:sz="4" w:space="0" w:color="auto"/>
              <w:left w:val="single" w:sz="4" w:space="0" w:color="auto"/>
              <w:bottom w:val="single" w:sz="4" w:space="0" w:color="auto"/>
              <w:right w:val="single" w:sz="4" w:space="0" w:color="auto"/>
            </w:tcBorders>
          </w:tcPr>
          <w:p w14:paraId="418528CE" w14:textId="5DD77E9F" w:rsidR="00887D6B" w:rsidRPr="00887D6B" w:rsidRDefault="00887D6B" w:rsidP="00F874DE">
            <w:pPr>
              <w:pStyle w:val="TableText"/>
              <w:jc w:val="both"/>
              <w:rPr>
                <w:b/>
              </w:rPr>
            </w:pPr>
            <w:r w:rsidRPr="00887D6B">
              <w:rPr>
                <w:b/>
              </w:rPr>
              <w:t>SFTP</w:t>
            </w:r>
          </w:p>
        </w:tc>
        <w:tc>
          <w:tcPr>
            <w:tcW w:w="4051" w:type="pct"/>
            <w:tcBorders>
              <w:top w:val="single" w:sz="4" w:space="0" w:color="auto"/>
              <w:left w:val="single" w:sz="4" w:space="0" w:color="auto"/>
              <w:bottom w:val="single" w:sz="4" w:space="0" w:color="auto"/>
              <w:right w:val="single" w:sz="4" w:space="0" w:color="auto"/>
            </w:tcBorders>
          </w:tcPr>
          <w:p w14:paraId="2C7B33B7" w14:textId="694CD97E" w:rsidR="00887D6B" w:rsidRDefault="00887D6B" w:rsidP="00F874DE">
            <w:pPr>
              <w:pStyle w:val="TableText"/>
              <w:jc w:val="both"/>
            </w:pPr>
            <w:r>
              <w:t>Secure File Transfer Protocol</w:t>
            </w:r>
            <w:r w:rsidR="00855706">
              <w:t>.</w:t>
            </w:r>
          </w:p>
        </w:tc>
      </w:tr>
      <w:tr w:rsidR="00887D6B" w:rsidRPr="00FD0643" w14:paraId="5E7E1E46" w14:textId="77777777" w:rsidTr="00855706">
        <w:tc>
          <w:tcPr>
            <w:tcW w:w="949" w:type="pct"/>
            <w:tcBorders>
              <w:top w:val="single" w:sz="4" w:space="0" w:color="auto"/>
              <w:left w:val="single" w:sz="4" w:space="0" w:color="auto"/>
              <w:bottom w:val="single" w:sz="4" w:space="0" w:color="auto"/>
              <w:right w:val="single" w:sz="4" w:space="0" w:color="auto"/>
            </w:tcBorders>
          </w:tcPr>
          <w:p w14:paraId="71440E6B" w14:textId="275C52C6" w:rsidR="00887D6B" w:rsidRPr="00887D6B" w:rsidRDefault="00887D6B" w:rsidP="00F874DE">
            <w:pPr>
              <w:pStyle w:val="TableText"/>
              <w:jc w:val="both"/>
              <w:rPr>
                <w:b/>
              </w:rPr>
            </w:pPr>
            <w:r w:rsidRPr="00887D6B">
              <w:rPr>
                <w:b/>
              </w:rPr>
              <w:t>SMART</w:t>
            </w:r>
          </w:p>
        </w:tc>
        <w:tc>
          <w:tcPr>
            <w:tcW w:w="4051" w:type="pct"/>
            <w:tcBorders>
              <w:top w:val="single" w:sz="4" w:space="0" w:color="auto"/>
              <w:left w:val="single" w:sz="4" w:space="0" w:color="auto"/>
              <w:bottom w:val="single" w:sz="4" w:space="0" w:color="auto"/>
              <w:right w:val="single" w:sz="4" w:space="0" w:color="auto"/>
            </w:tcBorders>
          </w:tcPr>
          <w:p w14:paraId="5AEA02E6" w14:textId="444099FB" w:rsidR="00887D6B" w:rsidRDefault="00887D6B" w:rsidP="00F874DE">
            <w:pPr>
              <w:pStyle w:val="TableText"/>
              <w:jc w:val="both"/>
            </w:pPr>
            <w:r>
              <w:t>Single Family Mortgage Asset Recovery Technology</w:t>
            </w:r>
            <w:r w:rsidR="00855706">
              <w:t>.</w:t>
            </w:r>
          </w:p>
        </w:tc>
      </w:tr>
      <w:tr w:rsidR="00887D6B" w:rsidRPr="00FD0643" w14:paraId="42B98050" w14:textId="77777777" w:rsidTr="00855706">
        <w:tc>
          <w:tcPr>
            <w:tcW w:w="949" w:type="pct"/>
            <w:tcBorders>
              <w:top w:val="single" w:sz="4" w:space="0" w:color="auto"/>
              <w:left w:val="single" w:sz="4" w:space="0" w:color="auto"/>
              <w:bottom w:val="single" w:sz="4" w:space="0" w:color="auto"/>
              <w:right w:val="single" w:sz="4" w:space="0" w:color="auto"/>
            </w:tcBorders>
          </w:tcPr>
          <w:p w14:paraId="10BA89EF" w14:textId="617C5BFF" w:rsidR="00887D6B" w:rsidRPr="00887D6B" w:rsidRDefault="00887D6B" w:rsidP="00F874DE">
            <w:pPr>
              <w:pStyle w:val="TableText"/>
              <w:jc w:val="both"/>
              <w:rPr>
                <w:b/>
              </w:rPr>
            </w:pPr>
            <w:r w:rsidRPr="00887D6B">
              <w:rPr>
                <w:b/>
              </w:rPr>
              <w:t>SOA</w:t>
            </w:r>
          </w:p>
        </w:tc>
        <w:tc>
          <w:tcPr>
            <w:tcW w:w="4051" w:type="pct"/>
            <w:tcBorders>
              <w:top w:val="single" w:sz="4" w:space="0" w:color="auto"/>
              <w:left w:val="single" w:sz="4" w:space="0" w:color="auto"/>
              <w:bottom w:val="single" w:sz="4" w:space="0" w:color="auto"/>
              <w:right w:val="single" w:sz="4" w:space="0" w:color="auto"/>
            </w:tcBorders>
          </w:tcPr>
          <w:p w14:paraId="5F4A5C08" w14:textId="7D5FF88A" w:rsidR="00887D6B" w:rsidRDefault="00887D6B" w:rsidP="00F874DE">
            <w:pPr>
              <w:pStyle w:val="TableText"/>
              <w:jc w:val="both"/>
            </w:pPr>
            <w:r>
              <w:t>Section of the Act</w:t>
            </w:r>
            <w:r w:rsidR="00855706">
              <w:t>.</w:t>
            </w:r>
          </w:p>
        </w:tc>
      </w:tr>
      <w:tr w:rsidR="003C1D87" w:rsidRPr="00FD0643" w14:paraId="6359E52D" w14:textId="77777777" w:rsidTr="00855706">
        <w:tc>
          <w:tcPr>
            <w:tcW w:w="949" w:type="pct"/>
            <w:tcBorders>
              <w:top w:val="single" w:sz="4" w:space="0" w:color="auto"/>
              <w:left w:val="single" w:sz="4" w:space="0" w:color="auto"/>
              <w:bottom w:val="single" w:sz="4" w:space="0" w:color="auto"/>
              <w:right w:val="single" w:sz="4" w:space="0" w:color="auto"/>
            </w:tcBorders>
          </w:tcPr>
          <w:p w14:paraId="0A21A46C" w14:textId="17BEBAE4" w:rsidR="003C1D87" w:rsidRPr="00887D6B" w:rsidRDefault="003C1D87" w:rsidP="00F874DE">
            <w:pPr>
              <w:pStyle w:val="TableText"/>
              <w:jc w:val="both"/>
              <w:rPr>
                <w:b/>
              </w:rPr>
            </w:pPr>
            <w:r>
              <w:rPr>
                <w:b/>
              </w:rPr>
              <w:t>SOFR</w:t>
            </w:r>
          </w:p>
        </w:tc>
        <w:tc>
          <w:tcPr>
            <w:tcW w:w="4051" w:type="pct"/>
            <w:tcBorders>
              <w:top w:val="single" w:sz="4" w:space="0" w:color="auto"/>
              <w:left w:val="single" w:sz="4" w:space="0" w:color="auto"/>
              <w:bottom w:val="single" w:sz="4" w:space="0" w:color="auto"/>
              <w:right w:val="single" w:sz="4" w:space="0" w:color="auto"/>
            </w:tcBorders>
          </w:tcPr>
          <w:p w14:paraId="47AD6DCB" w14:textId="601B03C4" w:rsidR="003C1D87" w:rsidRDefault="003C1D87" w:rsidP="00F874DE">
            <w:pPr>
              <w:pStyle w:val="TableText"/>
              <w:jc w:val="both"/>
            </w:pPr>
            <w:r>
              <w:t>Secured Overnight Financing Rate</w:t>
            </w:r>
          </w:p>
        </w:tc>
      </w:tr>
      <w:tr w:rsidR="00887D6B" w:rsidRPr="00FD0643" w14:paraId="26658F96" w14:textId="77777777" w:rsidTr="00855706">
        <w:tc>
          <w:tcPr>
            <w:tcW w:w="949" w:type="pct"/>
            <w:tcBorders>
              <w:top w:val="single" w:sz="4" w:space="0" w:color="auto"/>
              <w:left w:val="single" w:sz="4" w:space="0" w:color="auto"/>
              <w:bottom w:val="single" w:sz="4" w:space="0" w:color="auto"/>
              <w:right w:val="single" w:sz="4" w:space="0" w:color="auto"/>
            </w:tcBorders>
          </w:tcPr>
          <w:p w14:paraId="78EA473F" w14:textId="21423D5E" w:rsidR="00887D6B" w:rsidRPr="00887D6B" w:rsidRDefault="00887D6B" w:rsidP="00F874DE">
            <w:pPr>
              <w:pStyle w:val="TableText"/>
              <w:jc w:val="both"/>
              <w:rPr>
                <w:b/>
              </w:rPr>
            </w:pPr>
            <w:r w:rsidRPr="00887D6B">
              <w:rPr>
                <w:b/>
              </w:rPr>
              <w:t>SP</w:t>
            </w:r>
          </w:p>
        </w:tc>
        <w:tc>
          <w:tcPr>
            <w:tcW w:w="4051" w:type="pct"/>
            <w:tcBorders>
              <w:top w:val="single" w:sz="4" w:space="0" w:color="auto"/>
              <w:left w:val="single" w:sz="4" w:space="0" w:color="auto"/>
              <w:bottom w:val="single" w:sz="4" w:space="0" w:color="auto"/>
              <w:right w:val="single" w:sz="4" w:space="0" w:color="auto"/>
            </w:tcBorders>
          </w:tcPr>
          <w:p w14:paraId="4EBC3C63" w14:textId="65CEB579" w:rsidR="00887D6B" w:rsidRDefault="00887D6B" w:rsidP="00F874DE">
            <w:pPr>
              <w:pStyle w:val="TableText"/>
              <w:jc w:val="both"/>
            </w:pPr>
            <w:r>
              <w:t>Service Provider</w:t>
            </w:r>
            <w:r w:rsidR="00855706">
              <w:t>.</w:t>
            </w:r>
          </w:p>
        </w:tc>
      </w:tr>
      <w:tr w:rsidR="00887D6B" w:rsidRPr="00FD0643" w14:paraId="0CE8A4E6" w14:textId="77777777" w:rsidTr="00855706">
        <w:tc>
          <w:tcPr>
            <w:tcW w:w="949" w:type="pct"/>
            <w:tcBorders>
              <w:top w:val="single" w:sz="4" w:space="0" w:color="auto"/>
              <w:left w:val="single" w:sz="4" w:space="0" w:color="auto"/>
              <w:bottom w:val="single" w:sz="4" w:space="0" w:color="auto"/>
              <w:right w:val="single" w:sz="4" w:space="0" w:color="auto"/>
            </w:tcBorders>
          </w:tcPr>
          <w:p w14:paraId="0DB3DA18" w14:textId="540ABBCF" w:rsidR="00887D6B" w:rsidRPr="00887D6B" w:rsidRDefault="00887D6B" w:rsidP="00F874DE">
            <w:pPr>
              <w:pStyle w:val="TableText"/>
              <w:jc w:val="both"/>
              <w:rPr>
                <w:b/>
              </w:rPr>
            </w:pPr>
            <w:r w:rsidRPr="00887D6B">
              <w:rPr>
                <w:b/>
              </w:rPr>
              <w:t>SPS</w:t>
            </w:r>
          </w:p>
        </w:tc>
        <w:tc>
          <w:tcPr>
            <w:tcW w:w="4051" w:type="pct"/>
            <w:tcBorders>
              <w:top w:val="single" w:sz="4" w:space="0" w:color="auto"/>
              <w:left w:val="single" w:sz="4" w:space="0" w:color="auto"/>
              <w:bottom w:val="single" w:sz="4" w:space="0" w:color="auto"/>
              <w:right w:val="single" w:sz="4" w:space="0" w:color="auto"/>
            </w:tcBorders>
          </w:tcPr>
          <w:p w14:paraId="47C28803" w14:textId="4614E003" w:rsidR="00887D6B" w:rsidRDefault="00887D6B" w:rsidP="00F874DE">
            <w:pPr>
              <w:pStyle w:val="TableText"/>
              <w:jc w:val="both"/>
            </w:pPr>
            <w:r>
              <w:t>Secure Payment System</w:t>
            </w:r>
            <w:r w:rsidR="00855706">
              <w:t>.</w:t>
            </w:r>
          </w:p>
        </w:tc>
      </w:tr>
      <w:tr w:rsidR="007B57B2" w:rsidRPr="00FD0643" w14:paraId="37C5E36C" w14:textId="77777777" w:rsidTr="00855706">
        <w:tc>
          <w:tcPr>
            <w:tcW w:w="949" w:type="pct"/>
            <w:tcBorders>
              <w:top w:val="single" w:sz="4" w:space="0" w:color="auto"/>
              <w:left w:val="single" w:sz="4" w:space="0" w:color="auto"/>
              <w:bottom w:val="single" w:sz="4" w:space="0" w:color="auto"/>
              <w:right w:val="single" w:sz="4" w:space="0" w:color="auto"/>
            </w:tcBorders>
          </w:tcPr>
          <w:p w14:paraId="79E899BE" w14:textId="3DB27F53" w:rsidR="007B57B2" w:rsidRPr="00887D6B" w:rsidRDefault="007B57B2" w:rsidP="00F874DE">
            <w:pPr>
              <w:pStyle w:val="TableText"/>
              <w:jc w:val="both"/>
              <w:rPr>
                <w:b/>
              </w:rPr>
            </w:pPr>
            <w:r>
              <w:rPr>
                <w:b/>
              </w:rPr>
              <w:t>SSA</w:t>
            </w:r>
          </w:p>
        </w:tc>
        <w:tc>
          <w:tcPr>
            <w:tcW w:w="4051" w:type="pct"/>
            <w:tcBorders>
              <w:top w:val="single" w:sz="4" w:space="0" w:color="auto"/>
              <w:left w:val="single" w:sz="4" w:space="0" w:color="auto"/>
              <w:bottom w:val="single" w:sz="4" w:space="0" w:color="auto"/>
              <w:right w:val="single" w:sz="4" w:space="0" w:color="auto"/>
            </w:tcBorders>
          </w:tcPr>
          <w:p w14:paraId="6B5F0814" w14:textId="03CB6BDF" w:rsidR="007B57B2" w:rsidRDefault="007B57B2" w:rsidP="00F874DE">
            <w:pPr>
              <w:pStyle w:val="TableText"/>
              <w:jc w:val="both"/>
            </w:pPr>
            <w:r>
              <w:t>Social Security Administration</w:t>
            </w:r>
          </w:p>
        </w:tc>
      </w:tr>
      <w:tr w:rsidR="00887D6B" w:rsidRPr="00FD0643" w14:paraId="0EC1E963" w14:textId="77777777" w:rsidTr="00855706">
        <w:tc>
          <w:tcPr>
            <w:tcW w:w="949" w:type="pct"/>
            <w:tcBorders>
              <w:top w:val="single" w:sz="4" w:space="0" w:color="auto"/>
              <w:left w:val="single" w:sz="4" w:space="0" w:color="auto"/>
              <w:bottom w:val="single" w:sz="4" w:space="0" w:color="auto"/>
              <w:right w:val="single" w:sz="4" w:space="0" w:color="auto"/>
            </w:tcBorders>
          </w:tcPr>
          <w:p w14:paraId="17F24F5D" w14:textId="4023455E" w:rsidR="00887D6B" w:rsidRPr="00887D6B" w:rsidRDefault="00887D6B" w:rsidP="00F874DE">
            <w:pPr>
              <w:pStyle w:val="TableText"/>
              <w:jc w:val="both"/>
              <w:rPr>
                <w:b/>
              </w:rPr>
            </w:pPr>
            <w:r w:rsidRPr="00887D6B">
              <w:rPr>
                <w:b/>
              </w:rPr>
              <w:t>SSN</w:t>
            </w:r>
          </w:p>
        </w:tc>
        <w:tc>
          <w:tcPr>
            <w:tcW w:w="4051" w:type="pct"/>
            <w:tcBorders>
              <w:top w:val="single" w:sz="4" w:space="0" w:color="auto"/>
              <w:left w:val="single" w:sz="4" w:space="0" w:color="auto"/>
              <w:bottom w:val="single" w:sz="4" w:space="0" w:color="auto"/>
              <w:right w:val="single" w:sz="4" w:space="0" w:color="auto"/>
            </w:tcBorders>
          </w:tcPr>
          <w:p w14:paraId="45DB726F" w14:textId="29E2B300" w:rsidR="00887D6B" w:rsidRDefault="00887D6B" w:rsidP="00F874DE">
            <w:pPr>
              <w:pStyle w:val="TableText"/>
              <w:jc w:val="both"/>
            </w:pPr>
            <w:r>
              <w:t>Social Security Number</w:t>
            </w:r>
            <w:r w:rsidR="00855706">
              <w:t>.</w:t>
            </w:r>
          </w:p>
        </w:tc>
      </w:tr>
      <w:tr w:rsidR="00887D6B" w:rsidRPr="00FD0643" w14:paraId="1F95CD7D" w14:textId="77777777" w:rsidTr="00855706">
        <w:tc>
          <w:tcPr>
            <w:tcW w:w="949" w:type="pct"/>
            <w:tcBorders>
              <w:top w:val="single" w:sz="4" w:space="0" w:color="auto"/>
              <w:left w:val="single" w:sz="4" w:space="0" w:color="auto"/>
              <w:bottom w:val="single" w:sz="4" w:space="0" w:color="auto"/>
              <w:right w:val="single" w:sz="4" w:space="0" w:color="auto"/>
            </w:tcBorders>
          </w:tcPr>
          <w:p w14:paraId="02F80811" w14:textId="50F8F884" w:rsidR="00887D6B" w:rsidRPr="00887D6B" w:rsidRDefault="00887D6B" w:rsidP="00F874DE">
            <w:pPr>
              <w:pStyle w:val="TableText"/>
              <w:jc w:val="both"/>
              <w:rPr>
                <w:b/>
              </w:rPr>
            </w:pPr>
            <w:r w:rsidRPr="00887D6B">
              <w:rPr>
                <w:b/>
              </w:rPr>
              <w:t xml:space="preserve">T &amp; I </w:t>
            </w:r>
          </w:p>
        </w:tc>
        <w:tc>
          <w:tcPr>
            <w:tcW w:w="4051" w:type="pct"/>
            <w:tcBorders>
              <w:top w:val="single" w:sz="4" w:space="0" w:color="auto"/>
              <w:left w:val="single" w:sz="4" w:space="0" w:color="auto"/>
              <w:bottom w:val="single" w:sz="4" w:space="0" w:color="auto"/>
              <w:right w:val="single" w:sz="4" w:space="0" w:color="auto"/>
            </w:tcBorders>
          </w:tcPr>
          <w:p w14:paraId="005A3452" w14:textId="22538AE3" w:rsidR="00887D6B" w:rsidRDefault="00887D6B" w:rsidP="00F874DE">
            <w:pPr>
              <w:pStyle w:val="TableText"/>
              <w:jc w:val="both"/>
            </w:pPr>
            <w:r>
              <w:t>Tax and Insurance</w:t>
            </w:r>
            <w:r w:rsidR="00855706">
              <w:t>.</w:t>
            </w:r>
          </w:p>
        </w:tc>
      </w:tr>
      <w:tr w:rsidR="00887D6B" w:rsidRPr="00FD0643" w14:paraId="44E19921" w14:textId="77777777" w:rsidTr="00855706">
        <w:tc>
          <w:tcPr>
            <w:tcW w:w="949" w:type="pct"/>
            <w:tcBorders>
              <w:top w:val="single" w:sz="4" w:space="0" w:color="auto"/>
              <w:left w:val="single" w:sz="4" w:space="0" w:color="auto"/>
              <w:bottom w:val="single" w:sz="4" w:space="0" w:color="auto"/>
              <w:right w:val="single" w:sz="4" w:space="0" w:color="auto"/>
            </w:tcBorders>
          </w:tcPr>
          <w:p w14:paraId="71E613DC" w14:textId="1DBC66C0" w:rsidR="00887D6B" w:rsidRPr="00887D6B" w:rsidRDefault="00887D6B" w:rsidP="00F874DE">
            <w:pPr>
              <w:pStyle w:val="TableText"/>
              <w:jc w:val="both"/>
              <w:rPr>
                <w:b/>
              </w:rPr>
            </w:pPr>
            <w:r w:rsidRPr="00887D6B">
              <w:rPr>
                <w:b/>
              </w:rPr>
              <w:t>UPB</w:t>
            </w:r>
          </w:p>
        </w:tc>
        <w:tc>
          <w:tcPr>
            <w:tcW w:w="4051" w:type="pct"/>
            <w:tcBorders>
              <w:top w:val="single" w:sz="4" w:space="0" w:color="auto"/>
              <w:left w:val="single" w:sz="4" w:space="0" w:color="auto"/>
              <w:bottom w:val="single" w:sz="4" w:space="0" w:color="auto"/>
              <w:right w:val="single" w:sz="4" w:space="0" w:color="auto"/>
            </w:tcBorders>
          </w:tcPr>
          <w:p w14:paraId="2294E353" w14:textId="7A03ECAB" w:rsidR="00887D6B" w:rsidRDefault="00887D6B" w:rsidP="00F874DE">
            <w:pPr>
              <w:pStyle w:val="TableText"/>
              <w:jc w:val="both"/>
            </w:pPr>
            <w:r>
              <w:t>Unpaid Principal Balance</w:t>
            </w:r>
            <w:r w:rsidR="00855706">
              <w:t>.</w:t>
            </w:r>
          </w:p>
        </w:tc>
      </w:tr>
      <w:tr w:rsidR="00887D6B" w:rsidRPr="00FD0643" w14:paraId="5B700926" w14:textId="77777777" w:rsidTr="00855706">
        <w:tc>
          <w:tcPr>
            <w:tcW w:w="949" w:type="pct"/>
            <w:tcBorders>
              <w:top w:val="single" w:sz="4" w:space="0" w:color="auto"/>
              <w:left w:val="single" w:sz="4" w:space="0" w:color="auto"/>
              <w:bottom w:val="single" w:sz="4" w:space="0" w:color="auto"/>
              <w:right w:val="single" w:sz="4" w:space="0" w:color="auto"/>
            </w:tcBorders>
          </w:tcPr>
          <w:p w14:paraId="22371DEE" w14:textId="741BE7B8" w:rsidR="00887D6B" w:rsidRPr="00887D6B" w:rsidRDefault="00887D6B" w:rsidP="00F874DE">
            <w:pPr>
              <w:pStyle w:val="TableText"/>
              <w:jc w:val="both"/>
              <w:rPr>
                <w:b/>
              </w:rPr>
            </w:pPr>
            <w:r w:rsidRPr="00887D6B">
              <w:rPr>
                <w:b/>
              </w:rPr>
              <w:t>URL</w:t>
            </w:r>
          </w:p>
        </w:tc>
        <w:tc>
          <w:tcPr>
            <w:tcW w:w="4051" w:type="pct"/>
            <w:tcBorders>
              <w:top w:val="single" w:sz="4" w:space="0" w:color="auto"/>
              <w:left w:val="single" w:sz="4" w:space="0" w:color="auto"/>
              <w:bottom w:val="single" w:sz="4" w:space="0" w:color="auto"/>
              <w:right w:val="single" w:sz="4" w:space="0" w:color="auto"/>
            </w:tcBorders>
          </w:tcPr>
          <w:p w14:paraId="3783EEE1" w14:textId="039B63E5" w:rsidR="00887D6B" w:rsidRDefault="00887D6B" w:rsidP="00F874DE">
            <w:pPr>
              <w:pStyle w:val="TableText"/>
              <w:jc w:val="both"/>
            </w:pPr>
            <w:r>
              <w:t>Uniform Resource Locator</w:t>
            </w:r>
            <w:r w:rsidR="00855706">
              <w:t>.</w:t>
            </w:r>
          </w:p>
        </w:tc>
      </w:tr>
    </w:tbl>
    <w:p w14:paraId="27581AE4" w14:textId="77777777" w:rsidR="00887D6B" w:rsidRDefault="00887D6B" w:rsidP="001879BA">
      <w:pPr>
        <w:pStyle w:val="BodyText"/>
      </w:pPr>
    </w:p>
    <w:p w14:paraId="7A0C74A4" w14:textId="77777777" w:rsidR="00887D6B" w:rsidRDefault="00887D6B" w:rsidP="001879BA">
      <w:pPr>
        <w:pStyle w:val="BodyText"/>
      </w:pPr>
    </w:p>
    <w:p w14:paraId="358D9AF1" w14:textId="77777777" w:rsidR="00DD74EF" w:rsidRDefault="00DD74EF" w:rsidP="001879BA">
      <w:pPr>
        <w:pStyle w:val="BodyText"/>
        <w:sectPr w:rsidR="00DD74EF" w:rsidSect="00AB6A5E">
          <w:pgSz w:w="12240" w:h="15840"/>
          <w:pgMar w:top="1440" w:right="1440" w:bottom="1440" w:left="1440" w:header="720" w:footer="720" w:gutter="0"/>
          <w:pgNumType w:start="2"/>
          <w:cols w:space="720"/>
          <w:docGrid w:linePitch="360"/>
        </w:sectPr>
      </w:pPr>
    </w:p>
    <w:p w14:paraId="54A6D75E" w14:textId="047CBA8E" w:rsidR="00DD74EF" w:rsidRPr="004235C3" w:rsidRDefault="00DD74EF" w:rsidP="00DD74EF">
      <w:pPr>
        <w:pStyle w:val="Chapterbreak"/>
        <w:sectPr w:rsidR="00DD74EF" w:rsidRPr="004235C3" w:rsidSect="00AB6A5E">
          <w:headerReference w:type="default" r:id="rId594"/>
          <w:headerReference w:type="first" r:id="rId595"/>
          <w:pgSz w:w="12240" w:h="15840"/>
          <w:pgMar w:top="1440" w:right="1440" w:bottom="1440" w:left="1440" w:header="720" w:footer="720" w:gutter="0"/>
          <w:cols w:space="720"/>
          <w:vAlign w:val="center"/>
          <w:docGrid w:linePitch="360"/>
        </w:sectPr>
      </w:pPr>
      <w:r w:rsidRPr="004235C3">
        <w:t xml:space="preserve">APPENDIX </w:t>
      </w:r>
      <w:r>
        <w:t>B</w:t>
      </w:r>
      <w:r w:rsidRPr="004235C3">
        <w:t xml:space="preserve">: </w:t>
      </w:r>
      <w:r w:rsidR="00FC3979">
        <w:t>SM</w:t>
      </w:r>
      <w:r>
        <w:t xml:space="preserve"> MENU MAP</w:t>
      </w:r>
    </w:p>
    <w:p w14:paraId="11610092" w14:textId="400D7F93" w:rsidR="00C653AD" w:rsidRPr="00B51CF5" w:rsidRDefault="00512854" w:rsidP="006C3C3F">
      <w:pPr>
        <w:pStyle w:val="Heading2"/>
        <w:numPr>
          <w:ilvl w:val="0"/>
          <w:numId w:val="81"/>
        </w:numPr>
        <w:tabs>
          <w:tab w:val="clear" w:pos="1080"/>
        </w:tabs>
        <w:jc w:val="both"/>
        <w:rPr>
          <w:color w:val="0070C0"/>
        </w:rPr>
      </w:pPr>
      <w:bookmarkStart w:id="5943" w:name="_Toc11335104"/>
      <w:bookmarkStart w:id="5944" w:name="_Toc74052342"/>
      <w:bookmarkStart w:id="5945" w:name="_Toc90643726"/>
      <w:bookmarkStart w:id="5946" w:name="_Toc230163693"/>
      <w:r w:rsidRPr="00B51CF5">
        <w:rPr>
          <w:color w:val="0070C0"/>
        </w:rPr>
        <w:t xml:space="preserve">APPENDIX B: </w:t>
      </w:r>
      <w:r w:rsidR="00FC3979">
        <w:rPr>
          <w:color w:val="0070C0"/>
        </w:rPr>
        <w:t>SM</w:t>
      </w:r>
      <w:r w:rsidR="00C653AD" w:rsidRPr="00B51CF5">
        <w:rPr>
          <w:color w:val="0070C0"/>
        </w:rPr>
        <w:t xml:space="preserve"> MENU MAP</w:t>
      </w:r>
      <w:bookmarkEnd w:id="5943"/>
      <w:bookmarkEnd w:id="5944"/>
      <w:bookmarkEnd w:id="5945"/>
      <w:bookmarkEnd w:id="5946"/>
    </w:p>
    <w:p w14:paraId="5EEE889E" w14:textId="33E7F37A" w:rsidR="00B127CA" w:rsidRDefault="00B127CA" w:rsidP="00B127CA">
      <w:pPr>
        <w:pStyle w:val="BodyText"/>
      </w:pPr>
      <w:r>
        <w:object w:dxaOrig="11254" w:dyaOrig="15193" w14:anchorId="38E657DE">
          <v:shape id="_x0000_i1027" type="#_x0000_t75" style="width:439.5pt;height:604.5pt" o:ole="" o:bordertopcolor="this" o:borderleftcolor="this" o:borderbottomcolor="this" o:borderrightcolor="this">
            <v:imagedata r:id="rId596" o:title=""/>
            <w10:bordertop type="single" width="4"/>
            <w10:borderleft type="single" width="4"/>
            <w10:borderbottom type="single" width="4"/>
            <w10:borderright type="single" width="4"/>
          </v:shape>
          <o:OLEObject Type="Embed" ProgID="Visio.Drawing.11" ShapeID="_x0000_i1027" DrawAspect="Content" ObjectID="_1841297740" r:id="rId597"/>
        </w:object>
      </w:r>
    </w:p>
    <w:p w14:paraId="648539DC" w14:textId="7704624C" w:rsidR="005147BA" w:rsidRDefault="00B127CA" w:rsidP="001879BA">
      <w:pPr>
        <w:pStyle w:val="BodyText"/>
      </w:pPr>
      <w:r>
        <w:object w:dxaOrig="10716" w:dyaOrig="14377" w14:anchorId="63835944">
          <v:shape id="_x0000_i1028" type="#_x0000_t75" style="width:460.5pt;height:612pt" o:ole="" o:bordertopcolor="this" o:borderleftcolor="this" o:borderbottomcolor="this" o:borderrightcolor="this">
            <v:imagedata r:id="rId598" o:title=""/>
            <w10:bordertop type="single" width="4"/>
            <w10:borderleft type="single" width="4"/>
            <w10:borderbottom type="single" width="4"/>
            <w10:borderright type="single" width="4"/>
          </v:shape>
          <o:OLEObject Type="Embed" ProgID="Visio.Drawing.11" ShapeID="_x0000_i1028" DrawAspect="Content" ObjectID="_1841297741" r:id="rId599"/>
        </w:object>
      </w:r>
    </w:p>
    <w:p w14:paraId="1356B34F" w14:textId="77777777" w:rsidR="00D239AF" w:rsidRDefault="00D239AF" w:rsidP="001879BA">
      <w:pPr>
        <w:pStyle w:val="BodyText"/>
        <w:sectPr w:rsidR="00D239AF" w:rsidSect="00AB6A5E">
          <w:pgSz w:w="12240" w:h="15840"/>
          <w:pgMar w:top="1440" w:right="1440" w:bottom="1440" w:left="1440" w:header="720" w:footer="720" w:gutter="0"/>
          <w:cols w:space="720"/>
          <w:docGrid w:linePitch="360"/>
        </w:sectPr>
      </w:pPr>
    </w:p>
    <w:p w14:paraId="29FC5D3A" w14:textId="77777777" w:rsidR="00D239AF" w:rsidRDefault="00D239AF" w:rsidP="00D239AF">
      <w:pPr>
        <w:pStyle w:val="BodyText"/>
        <w:jc w:val="left"/>
        <w:rPr>
          <w:rFonts w:ascii="Calibri" w:eastAsiaTheme="majorEastAsia" w:hAnsi="Calibri" w:cs="Calibri"/>
          <w:b/>
          <w:caps/>
          <w:color w:val="0070C0"/>
          <w:sz w:val="48"/>
          <w:szCs w:val="48"/>
        </w:rPr>
      </w:pPr>
    </w:p>
    <w:p w14:paraId="519146B9" w14:textId="77777777" w:rsidR="00D239AF" w:rsidRDefault="00D239AF" w:rsidP="00D239AF">
      <w:pPr>
        <w:pStyle w:val="BodyText"/>
        <w:jc w:val="left"/>
        <w:rPr>
          <w:rFonts w:ascii="Calibri" w:eastAsiaTheme="majorEastAsia" w:hAnsi="Calibri" w:cs="Calibri"/>
          <w:b/>
          <w:caps/>
          <w:color w:val="0070C0"/>
          <w:sz w:val="48"/>
          <w:szCs w:val="48"/>
        </w:rPr>
      </w:pPr>
    </w:p>
    <w:p w14:paraId="4D52FA14" w14:textId="77777777" w:rsidR="00D239AF" w:rsidRDefault="00D239AF" w:rsidP="00D239AF">
      <w:pPr>
        <w:pStyle w:val="BodyText"/>
        <w:jc w:val="left"/>
        <w:rPr>
          <w:rFonts w:ascii="Calibri" w:eastAsiaTheme="majorEastAsia" w:hAnsi="Calibri" w:cs="Calibri"/>
          <w:b/>
          <w:caps/>
          <w:color w:val="0070C0"/>
          <w:sz w:val="48"/>
          <w:szCs w:val="48"/>
        </w:rPr>
      </w:pPr>
    </w:p>
    <w:p w14:paraId="0350A710" w14:textId="77777777" w:rsidR="00D239AF" w:rsidRDefault="00D239AF" w:rsidP="00D239AF">
      <w:pPr>
        <w:pStyle w:val="BodyText"/>
        <w:jc w:val="left"/>
        <w:rPr>
          <w:rFonts w:ascii="Calibri" w:eastAsiaTheme="majorEastAsia" w:hAnsi="Calibri" w:cs="Calibri"/>
          <w:b/>
          <w:caps/>
          <w:color w:val="0070C0"/>
          <w:sz w:val="48"/>
          <w:szCs w:val="48"/>
        </w:rPr>
      </w:pPr>
    </w:p>
    <w:p w14:paraId="4825C377" w14:textId="77777777" w:rsidR="00D239AF" w:rsidRDefault="00D239AF" w:rsidP="00D239AF">
      <w:pPr>
        <w:pStyle w:val="BodyText"/>
        <w:jc w:val="left"/>
        <w:rPr>
          <w:rFonts w:ascii="Calibri" w:eastAsiaTheme="majorEastAsia" w:hAnsi="Calibri" w:cs="Calibri"/>
          <w:b/>
          <w:caps/>
          <w:color w:val="0070C0"/>
          <w:sz w:val="48"/>
          <w:szCs w:val="48"/>
        </w:rPr>
      </w:pPr>
    </w:p>
    <w:p w14:paraId="6BC87DFA" w14:textId="77777777" w:rsidR="00D239AF" w:rsidRDefault="00D239AF" w:rsidP="00D239AF">
      <w:pPr>
        <w:pStyle w:val="BodyText"/>
        <w:jc w:val="left"/>
        <w:rPr>
          <w:rFonts w:ascii="Calibri" w:eastAsiaTheme="majorEastAsia" w:hAnsi="Calibri" w:cs="Calibri"/>
          <w:b/>
          <w:caps/>
          <w:color w:val="0070C0"/>
          <w:sz w:val="48"/>
          <w:szCs w:val="48"/>
        </w:rPr>
      </w:pPr>
    </w:p>
    <w:p w14:paraId="0595D72F" w14:textId="77777777" w:rsidR="00D239AF" w:rsidRDefault="00D239AF" w:rsidP="00D239AF">
      <w:pPr>
        <w:pStyle w:val="BodyText"/>
        <w:jc w:val="left"/>
        <w:rPr>
          <w:rFonts w:ascii="Calibri" w:eastAsiaTheme="majorEastAsia" w:hAnsi="Calibri" w:cs="Calibri"/>
          <w:b/>
          <w:caps/>
          <w:color w:val="0070C0"/>
          <w:sz w:val="48"/>
          <w:szCs w:val="48"/>
        </w:rPr>
      </w:pPr>
    </w:p>
    <w:p w14:paraId="606CE72F" w14:textId="77777777" w:rsidR="00D239AF" w:rsidRDefault="00D239AF" w:rsidP="00D239AF">
      <w:pPr>
        <w:pStyle w:val="BodyText"/>
        <w:jc w:val="left"/>
        <w:rPr>
          <w:rFonts w:ascii="Calibri" w:eastAsiaTheme="majorEastAsia" w:hAnsi="Calibri" w:cs="Calibri"/>
          <w:b/>
          <w:caps/>
          <w:color w:val="0070C0"/>
          <w:sz w:val="48"/>
          <w:szCs w:val="48"/>
        </w:rPr>
      </w:pPr>
    </w:p>
    <w:p w14:paraId="593CB448" w14:textId="08AEF6DB" w:rsidR="00D239AF" w:rsidRPr="00D239AF" w:rsidRDefault="00D239AF" w:rsidP="00671BF2">
      <w:pPr>
        <w:pStyle w:val="Chapterbreak"/>
        <w:sectPr w:rsidR="00D239AF" w:rsidRPr="00D239AF" w:rsidSect="00AB6A5E">
          <w:headerReference w:type="default" r:id="rId600"/>
          <w:pgSz w:w="12240" w:h="15840"/>
          <w:pgMar w:top="1440" w:right="1440" w:bottom="1440" w:left="1440" w:header="720" w:footer="720" w:gutter="0"/>
          <w:cols w:space="720"/>
          <w:docGrid w:linePitch="360"/>
        </w:sectPr>
      </w:pPr>
      <w:r w:rsidRPr="00D239AF">
        <w:t xml:space="preserve">APPENDIX </w:t>
      </w:r>
      <w:r>
        <w:t>C</w:t>
      </w:r>
      <w:r w:rsidRPr="00D239AF">
        <w:t xml:space="preserve">: </w:t>
      </w:r>
      <w:r w:rsidR="00B0754F">
        <w:t xml:space="preserve">HERMIT User Guide Version </w:t>
      </w:r>
      <w:r w:rsidR="00E46DB7">
        <w:t>2.8 Updates (Release 4.1</w:t>
      </w:r>
      <w:r w:rsidR="00B0754F">
        <w:t>)</w:t>
      </w:r>
    </w:p>
    <w:p w14:paraId="4CEDF05B" w14:textId="702BDC50" w:rsidR="00D239AF" w:rsidRPr="001C477D" w:rsidRDefault="00512854" w:rsidP="006C3C3F">
      <w:pPr>
        <w:pStyle w:val="Heading2"/>
        <w:numPr>
          <w:ilvl w:val="0"/>
          <w:numId w:val="81"/>
        </w:numPr>
        <w:tabs>
          <w:tab w:val="clear" w:pos="1080"/>
        </w:tabs>
        <w:jc w:val="both"/>
        <w:rPr>
          <w:color w:val="0070C0"/>
        </w:rPr>
      </w:pPr>
      <w:bookmarkStart w:id="5947" w:name="_Toc11335105"/>
      <w:bookmarkStart w:id="5948" w:name="_Toc74052343"/>
      <w:bookmarkStart w:id="5949" w:name="_Toc90643727"/>
      <w:bookmarkStart w:id="5950" w:name="_Toc230163694"/>
      <w:r w:rsidRPr="001C477D">
        <w:rPr>
          <w:color w:val="0070C0"/>
        </w:rPr>
        <w:t xml:space="preserve">APPENDIX C: </w:t>
      </w:r>
      <w:r w:rsidR="0045289E" w:rsidRPr="001C477D">
        <w:rPr>
          <w:color w:val="0070C0"/>
        </w:rPr>
        <w:t>HERMIT USER GUIDE VERSION 2.8</w:t>
      </w:r>
      <w:r w:rsidR="00E46DB7" w:rsidRPr="001C477D">
        <w:rPr>
          <w:color w:val="0070C0"/>
        </w:rPr>
        <w:t xml:space="preserve"> UPDATES (Release 4.1</w:t>
      </w:r>
      <w:r w:rsidR="00B0754F" w:rsidRPr="001C477D">
        <w:rPr>
          <w:color w:val="0070C0"/>
        </w:rPr>
        <w:t>)</w:t>
      </w:r>
      <w:bookmarkEnd w:id="5947"/>
      <w:bookmarkEnd w:id="5948"/>
      <w:bookmarkEnd w:id="5949"/>
      <w:bookmarkEnd w:id="5950"/>
      <w:r w:rsidR="00B0754F" w:rsidRPr="001C477D">
        <w:rPr>
          <w:color w:val="0070C0"/>
        </w:rPr>
        <w:tab/>
      </w:r>
      <w:r w:rsidR="00B0754F" w:rsidRPr="001C477D">
        <w:rPr>
          <w:color w:val="0070C0"/>
        </w:rPr>
        <w:tab/>
      </w:r>
    </w:p>
    <w:tbl>
      <w:tblPr>
        <w:tblStyle w:val="TableGrid"/>
        <w:tblW w:w="5000" w:type="pct"/>
        <w:tblLook w:val="04A0" w:firstRow="1" w:lastRow="0" w:firstColumn="1" w:lastColumn="0" w:noHBand="0" w:noVBand="1"/>
      </w:tblPr>
      <w:tblGrid>
        <w:gridCol w:w="969"/>
        <w:gridCol w:w="8381"/>
      </w:tblGrid>
      <w:tr w:rsidR="00D239AF" w:rsidRPr="00D239AF" w14:paraId="0FCFC459" w14:textId="77777777" w:rsidTr="00D239AF">
        <w:trPr>
          <w:tblHeader/>
        </w:trPr>
        <w:tc>
          <w:tcPr>
            <w:tcW w:w="518" w:type="pct"/>
            <w:shd w:val="clear" w:color="auto" w:fill="8DB3E2" w:themeFill="text2" w:themeFillTint="66"/>
            <w:vAlign w:val="center"/>
          </w:tcPr>
          <w:p w14:paraId="3848BCCC" w14:textId="2AEC730D" w:rsidR="00D239AF" w:rsidRPr="00D239AF" w:rsidRDefault="00D239AF" w:rsidP="00D239AF">
            <w:pPr>
              <w:pStyle w:val="TableText"/>
              <w:jc w:val="center"/>
              <w:rPr>
                <w:b/>
              </w:rPr>
            </w:pPr>
            <w:r w:rsidRPr="00D239AF">
              <w:rPr>
                <w:b/>
              </w:rPr>
              <w:t>Item No.</w:t>
            </w:r>
          </w:p>
        </w:tc>
        <w:tc>
          <w:tcPr>
            <w:tcW w:w="4482" w:type="pct"/>
            <w:shd w:val="clear" w:color="auto" w:fill="8DB3E2" w:themeFill="text2" w:themeFillTint="66"/>
            <w:vAlign w:val="center"/>
          </w:tcPr>
          <w:p w14:paraId="597F9DA6" w14:textId="4C067A4F" w:rsidR="00D239AF" w:rsidRPr="00D239AF" w:rsidRDefault="00D239AF" w:rsidP="00D239AF">
            <w:pPr>
              <w:pStyle w:val="TableText"/>
              <w:jc w:val="both"/>
              <w:rPr>
                <w:b/>
              </w:rPr>
            </w:pPr>
            <w:r w:rsidRPr="00D239AF">
              <w:rPr>
                <w:b/>
              </w:rPr>
              <w:t>Description</w:t>
            </w:r>
          </w:p>
        </w:tc>
      </w:tr>
      <w:tr w:rsidR="00D239AF" w14:paraId="3DF4F691" w14:textId="77777777" w:rsidTr="00D239AF">
        <w:trPr>
          <w:trHeight w:val="422"/>
        </w:trPr>
        <w:tc>
          <w:tcPr>
            <w:tcW w:w="518" w:type="pct"/>
          </w:tcPr>
          <w:p w14:paraId="30AC320C" w14:textId="190884F7" w:rsidR="00D239AF" w:rsidRPr="00D239AF" w:rsidRDefault="00D239AF" w:rsidP="006C3C3F">
            <w:pPr>
              <w:pStyle w:val="BodyText"/>
              <w:numPr>
                <w:ilvl w:val="0"/>
                <w:numId w:val="59"/>
              </w:numPr>
              <w:rPr>
                <w:b/>
              </w:rPr>
            </w:pPr>
          </w:p>
        </w:tc>
        <w:tc>
          <w:tcPr>
            <w:tcW w:w="4482" w:type="pct"/>
          </w:tcPr>
          <w:p w14:paraId="5908B42D" w14:textId="6F781154" w:rsidR="00D239AF" w:rsidRDefault="00D239AF" w:rsidP="00D239AF">
            <w:pPr>
              <w:pStyle w:val="BodyText"/>
            </w:pPr>
            <w:r w:rsidRPr="0095684C">
              <w:t>Updated Fig-2-13 –The  Life Expectancy Set Aside (LESA) fields are now displayed in the Loan Balance Screen</w:t>
            </w:r>
          </w:p>
        </w:tc>
      </w:tr>
      <w:tr w:rsidR="00D239AF" w14:paraId="15302955" w14:textId="77777777" w:rsidTr="00D239AF">
        <w:tc>
          <w:tcPr>
            <w:tcW w:w="518" w:type="pct"/>
          </w:tcPr>
          <w:p w14:paraId="79A3F8CE" w14:textId="76E1C13B" w:rsidR="00D239AF" w:rsidRPr="00D239AF" w:rsidRDefault="00D239AF" w:rsidP="006C3C3F">
            <w:pPr>
              <w:pStyle w:val="BodyText"/>
              <w:numPr>
                <w:ilvl w:val="0"/>
                <w:numId w:val="59"/>
              </w:numPr>
              <w:jc w:val="center"/>
              <w:rPr>
                <w:b/>
              </w:rPr>
            </w:pPr>
          </w:p>
        </w:tc>
        <w:tc>
          <w:tcPr>
            <w:tcW w:w="4482" w:type="pct"/>
          </w:tcPr>
          <w:p w14:paraId="228CF8C4" w14:textId="6C3DC31E" w:rsidR="00D239AF" w:rsidRDefault="00D239AF" w:rsidP="00D239AF">
            <w:pPr>
              <w:pStyle w:val="BodyText"/>
            </w:pPr>
            <w:r w:rsidRPr="0095684C">
              <w:t>Updated Fig-2-14 –The Life Expectancy Set Aside (LESA)  fields are now displayed in the Loan Balance Screen</w:t>
            </w:r>
          </w:p>
        </w:tc>
      </w:tr>
      <w:tr w:rsidR="00D239AF" w14:paraId="7B825D6C" w14:textId="77777777" w:rsidTr="00D239AF">
        <w:tc>
          <w:tcPr>
            <w:tcW w:w="518" w:type="pct"/>
          </w:tcPr>
          <w:p w14:paraId="73AE6935" w14:textId="4DBEFBE7" w:rsidR="00D239AF" w:rsidRPr="00D239AF" w:rsidRDefault="00D239AF" w:rsidP="006C3C3F">
            <w:pPr>
              <w:pStyle w:val="BodyText"/>
              <w:numPr>
                <w:ilvl w:val="0"/>
                <w:numId w:val="59"/>
              </w:numPr>
              <w:jc w:val="center"/>
              <w:rPr>
                <w:b/>
              </w:rPr>
            </w:pPr>
          </w:p>
        </w:tc>
        <w:tc>
          <w:tcPr>
            <w:tcW w:w="4482" w:type="pct"/>
          </w:tcPr>
          <w:p w14:paraId="05071377" w14:textId="18733CA1" w:rsidR="00D239AF" w:rsidRDefault="00D239AF" w:rsidP="00D239AF">
            <w:pPr>
              <w:pStyle w:val="BodyText"/>
            </w:pPr>
            <w:r w:rsidRPr="0095684C">
              <w:t>Updated Fig-4-2 - The Life Expectancy Set Aside (LESA)  fields are now displayed in the Loan Set Up Screen</w:t>
            </w:r>
          </w:p>
        </w:tc>
      </w:tr>
      <w:tr w:rsidR="00D239AF" w14:paraId="107160AA" w14:textId="77777777" w:rsidTr="00D239AF">
        <w:tc>
          <w:tcPr>
            <w:tcW w:w="518" w:type="pct"/>
          </w:tcPr>
          <w:p w14:paraId="5346E3FB" w14:textId="32D2B658" w:rsidR="00D239AF" w:rsidRPr="00D239AF" w:rsidRDefault="00D239AF" w:rsidP="006C3C3F">
            <w:pPr>
              <w:pStyle w:val="BodyText"/>
              <w:numPr>
                <w:ilvl w:val="0"/>
                <w:numId w:val="59"/>
              </w:numPr>
              <w:jc w:val="center"/>
              <w:rPr>
                <w:b/>
              </w:rPr>
            </w:pPr>
          </w:p>
        </w:tc>
        <w:tc>
          <w:tcPr>
            <w:tcW w:w="4482" w:type="pct"/>
          </w:tcPr>
          <w:p w14:paraId="61A4F5AA" w14:textId="17E9A12A" w:rsidR="00D239AF" w:rsidRDefault="00D239AF" w:rsidP="00D239AF">
            <w:pPr>
              <w:pStyle w:val="BodyText"/>
            </w:pPr>
            <w:r w:rsidRPr="0095684C">
              <w:t>Updated Section 4.2.2.8 to add Life Expectancy Set Aside</w:t>
            </w:r>
          </w:p>
        </w:tc>
      </w:tr>
      <w:tr w:rsidR="00D239AF" w14:paraId="2B94DB3C" w14:textId="77777777" w:rsidTr="00D239AF">
        <w:tc>
          <w:tcPr>
            <w:tcW w:w="518" w:type="pct"/>
          </w:tcPr>
          <w:p w14:paraId="68960E6E" w14:textId="58AA173F" w:rsidR="00D239AF" w:rsidRPr="00D239AF" w:rsidRDefault="00D239AF" w:rsidP="006C3C3F">
            <w:pPr>
              <w:pStyle w:val="BodyText"/>
              <w:numPr>
                <w:ilvl w:val="0"/>
                <w:numId w:val="59"/>
              </w:numPr>
              <w:jc w:val="center"/>
              <w:rPr>
                <w:b/>
              </w:rPr>
            </w:pPr>
          </w:p>
        </w:tc>
        <w:tc>
          <w:tcPr>
            <w:tcW w:w="4482" w:type="pct"/>
          </w:tcPr>
          <w:p w14:paraId="5FB48666" w14:textId="78D89654" w:rsidR="00D239AF" w:rsidRDefault="00D239AF" w:rsidP="00D239AF">
            <w:pPr>
              <w:pStyle w:val="BodyText"/>
            </w:pPr>
            <w:r w:rsidRPr="0095684C">
              <w:t>Added New Section 4.2.2.9 to list the details of data fields within Life Expectancy Set Aside (LESA)</w:t>
            </w:r>
          </w:p>
        </w:tc>
      </w:tr>
      <w:tr w:rsidR="00D239AF" w14:paraId="232A740F" w14:textId="77777777" w:rsidTr="00D239AF">
        <w:tc>
          <w:tcPr>
            <w:tcW w:w="518" w:type="pct"/>
          </w:tcPr>
          <w:p w14:paraId="08AB6105" w14:textId="104ABE75" w:rsidR="00D239AF" w:rsidRPr="00D239AF" w:rsidRDefault="00D239AF" w:rsidP="006C3C3F">
            <w:pPr>
              <w:pStyle w:val="BodyText"/>
              <w:numPr>
                <w:ilvl w:val="0"/>
                <w:numId w:val="59"/>
              </w:numPr>
              <w:jc w:val="center"/>
              <w:rPr>
                <w:b/>
              </w:rPr>
            </w:pPr>
          </w:p>
        </w:tc>
        <w:tc>
          <w:tcPr>
            <w:tcW w:w="4482" w:type="pct"/>
          </w:tcPr>
          <w:p w14:paraId="31B5B696" w14:textId="280C1F0F" w:rsidR="00D239AF" w:rsidRDefault="00D239AF" w:rsidP="00D239AF">
            <w:pPr>
              <w:pStyle w:val="BodyText"/>
            </w:pPr>
            <w:r w:rsidRPr="0095684C">
              <w:t>Updated Section 5.5.1.5 to include Disb-Life Expectancy Set Aside</w:t>
            </w:r>
          </w:p>
        </w:tc>
      </w:tr>
      <w:tr w:rsidR="00D239AF" w14:paraId="333E13ED" w14:textId="77777777" w:rsidTr="00D239AF">
        <w:tc>
          <w:tcPr>
            <w:tcW w:w="518" w:type="pct"/>
          </w:tcPr>
          <w:p w14:paraId="2EB31594" w14:textId="77777777" w:rsidR="00D239AF" w:rsidRPr="00D239AF" w:rsidRDefault="00D239AF" w:rsidP="006C3C3F">
            <w:pPr>
              <w:pStyle w:val="BodyText"/>
              <w:numPr>
                <w:ilvl w:val="0"/>
                <w:numId w:val="59"/>
              </w:numPr>
              <w:jc w:val="center"/>
              <w:rPr>
                <w:b/>
              </w:rPr>
            </w:pPr>
          </w:p>
        </w:tc>
        <w:tc>
          <w:tcPr>
            <w:tcW w:w="4482" w:type="pct"/>
          </w:tcPr>
          <w:p w14:paraId="274F9619" w14:textId="741056BE" w:rsidR="00D239AF" w:rsidRDefault="00D239AF" w:rsidP="00D239AF">
            <w:pPr>
              <w:pStyle w:val="BodyText"/>
            </w:pPr>
            <w:r w:rsidRPr="0095684C">
              <w:t>Updated table 5-5 Disbursement Transactions to include Disb-Life Expectancy Set Aside</w:t>
            </w:r>
          </w:p>
        </w:tc>
      </w:tr>
      <w:tr w:rsidR="00D239AF" w14:paraId="6B046682" w14:textId="77777777" w:rsidTr="00D239AF">
        <w:tc>
          <w:tcPr>
            <w:tcW w:w="518" w:type="pct"/>
          </w:tcPr>
          <w:p w14:paraId="7787AA0A" w14:textId="77777777" w:rsidR="00D239AF" w:rsidRPr="00D239AF" w:rsidRDefault="00D239AF" w:rsidP="006C3C3F">
            <w:pPr>
              <w:pStyle w:val="BodyText"/>
              <w:numPr>
                <w:ilvl w:val="0"/>
                <w:numId w:val="59"/>
              </w:numPr>
              <w:jc w:val="center"/>
              <w:rPr>
                <w:b/>
              </w:rPr>
            </w:pPr>
          </w:p>
        </w:tc>
        <w:tc>
          <w:tcPr>
            <w:tcW w:w="4482" w:type="pct"/>
          </w:tcPr>
          <w:p w14:paraId="2A932BCF" w14:textId="22DD7FEA" w:rsidR="00D239AF" w:rsidRPr="0095684C" w:rsidRDefault="00D239AF" w:rsidP="00D239AF">
            <w:pPr>
              <w:pStyle w:val="BodyText"/>
            </w:pPr>
            <w:r w:rsidRPr="0095684C">
              <w:t>Added New Section 5.5.1.10.3 Repayment of Life Expectancy Set Aside (LESA)-(ENDORSED)</w:t>
            </w:r>
          </w:p>
        </w:tc>
      </w:tr>
      <w:tr w:rsidR="00D239AF" w14:paraId="4169C6B9" w14:textId="77777777" w:rsidTr="00D239AF">
        <w:tc>
          <w:tcPr>
            <w:tcW w:w="518" w:type="pct"/>
          </w:tcPr>
          <w:p w14:paraId="62AD10FF" w14:textId="77777777" w:rsidR="00D239AF" w:rsidRPr="00D239AF" w:rsidRDefault="00D239AF" w:rsidP="006C3C3F">
            <w:pPr>
              <w:pStyle w:val="BodyText"/>
              <w:numPr>
                <w:ilvl w:val="0"/>
                <w:numId w:val="59"/>
              </w:numPr>
              <w:jc w:val="center"/>
              <w:rPr>
                <w:b/>
              </w:rPr>
            </w:pPr>
          </w:p>
        </w:tc>
        <w:tc>
          <w:tcPr>
            <w:tcW w:w="4482" w:type="pct"/>
          </w:tcPr>
          <w:p w14:paraId="2471EBA4" w14:textId="11F98060" w:rsidR="00D239AF" w:rsidRPr="0095684C" w:rsidRDefault="00D239AF" w:rsidP="00D239AF">
            <w:pPr>
              <w:pStyle w:val="BodyText"/>
            </w:pPr>
            <w:r w:rsidRPr="0095684C">
              <w:t>Added Fig 5-24 -Repays LESA Transaction window</w:t>
            </w:r>
          </w:p>
        </w:tc>
      </w:tr>
      <w:tr w:rsidR="00D239AF" w14:paraId="72ACE2F4" w14:textId="77777777" w:rsidTr="00D239AF">
        <w:tc>
          <w:tcPr>
            <w:tcW w:w="518" w:type="pct"/>
          </w:tcPr>
          <w:p w14:paraId="6C134F02" w14:textId="77777777" w:rsidR="00D239AF" w:rsidRPr="00D239AF" w:rsidRDefault="00D239AF" w:rsidP="006C3C3F">
            <w:pPr>
              <w:pStyle w:val="BodyText"/>
              <w:numPr>
                <w:ilvl w:val="0"/>
                <w:numId w:val="59"/>
              </w:numPr>
              <w:jc w:val="center"/>
              <w:rPr>
                <w:b/>
              </w:rPr>
            </w:pPr>
          </w:p>
        </w:tc>
        <w:tc>
          <w:tcPr>
            <w:tcW w:w="4482" w:type="pct"/>
          </w:tcPr>
          <w:p w14:paraId="3BCAEB2D" w14:textId="6D8BA106" w:rsidR="00D239AF" w:rsidRPr="0095684C" w:rsidRDefault="00D239AF" w:rsidP="00D239AF">
            <w:pPr>
              <w:pStyle w:val="BodyText"/>
            </w:pPr>
            <w:r w:rsidRPr="0095684C">
              <w:t xml:space="preserve">Added Table 5-9 LESA Repay Transaction </w:t>
            </w:r>
          </w:p>
        </w:tc>
      </w:tr>
      <w:tr w:rsidR="00D239AF" w14:paraId="46E7D26F" w14:textId="77777777" w:rsidTr="00D239AF">
        <w:tc>
          <w:tcPr>
            <w:tcW w:w="518" w:type="pct"/>
          </w:tcPr>
          <w:p w14:paraId="575E2720" w14:textId="77777777" w:rsidR="00D239AF" w:rsidRPr="00D239AF" w:rsidRDefault="00D239AF" w:rsidP="006C3C3F">
            <w:pPr>
              <w:pStyle w:val="BodyText"/>
              <w:numPr>
                <w:ilvl w:val="0"/>
                <w:numId w:val="59"/>
              </w:numPr>
              <w:jc w:val="center"/>
              <w:rPr>
                <w:b/>
              </w:rPr>
            </w:pPr>
          </w:p>
        </w:tc>
        <w:tc>
          <w:tcPr>
            <w:tcW w:w="4482" w:type="pct"/>
          </w:tcPr>
          <w:p w14:paraId="520FE598" w14:textId="4680BA79" w:rsidR="00D239AF" w:rsidRPr="0095684C" w:rsidRDefault="00D239AF" w:rsidP="00D239AF">
            <w:pPr>
              <w:pStyle w:val="BodyText"/>
            </w:pPr>
            <w:r w:rsidRPr="0095684C">
              <w:t>Added New Section 5.5.4 Viewing Life Expectancy Set Aside Growth Transaction</w:t>
            </w:r>
          </w:p>
        </w:tc>
      </w:tr>
      <w:tr w:rsidR="00D239AF" w14:paraId="70557C7B" w14:textId="77777777" w:rsidTr="00D239AF">
        <w:tc>
          <w:tcPr>
            <w:tcW w:w="518" w:type="pct"/>
          </w:tcPr>
          <w:p w14:paraId="1B9F0ACB" w14:textId="77777777" w:rsidR="00D239AF" w:rsidRPr="00D239AF" w:rsidRDefault="00D239AF" w:rsidP="006C3C3F">
            <w:pPr>
              <w:pStyle w:val="BodyText"/>
              <w:numPr>
                <w:ilvl w:val="0"/>
                <w:numId w:val="59"/>
              </w:numPr>
              <w:jc w:val="center"/>
              <w:rPr>
                <w:b/>
              </w:rPr>
            </w:pPr>
          </w:p>
        </w:tc>
        <w:tc>
          <w:tcPr>
            <w:tcW w:w="4482" w:type="pct"/>
          </w:tcPr>
          <w:p w14:paraId="3F6DBF6D" w14:textId="1A956A41" w:rsidR="00D239AF" w:rsidRPr="0095684C" w:rsidRDefault="00D239AF" w:rsidP="00D239AF">
            <w:pPr>
              <w:pStyle w:val="BodyText"/>
            </w:pPr>
            <w:r w:rsidRPr="0095684C">
              <w:t>Added Fig-5-34 Viewing LESA Growth Transaction</w:t>
            </w:r>
          </w:p>
        </w:tc>
      </w:tr>
      <w:tr w:rsidR="00D239AF" w14:paraId="273A3F4C" w14:textId="77777777" w:rsidTr="00D239AF">
        <w:tc>
          <w:tcPr>
            <w:tcW w:w="518" w:type="pct"/>
          </w:tcPr>
          <w:p w14:paraId="224BD6EA" w14:textId="77777777" w:rsidR="00D239AF" w:rsidRPr="00D239AF" w:rsidRDefault="00D239AF" w:rsidP="006C3C3F">
            <w:pPr>
              <w:pStyle w:val="BodyText"/>
              <w:numPr>
                <w:ilvl w:val="0"/>
                <w:numId w:val="59"/>
              </w:numPr>
              <w:jc w:val="center"/>
              <w:rPr>
                <w:b/>
              </w:rPr>
            </w:pPr>
          </w:p>
        </w:tc>
        <w:tc>
          <w:tcPr>
            <w:tcW w:w="4482" w:type="pct"/>
          </w:tcPr>
          <w:p w14:paraId="5280834F" w14:textId="009B1909" w:rsidR="00D239AF" w:rsidRPr="0095684C" w:rsidRDefault="00D239AF" w:rsidP="00D239AF">
            <w:pPr>
              <w:pStyle w:val="BodyText"/>
            </w:pPr>
            <w:r w:rsidRPr="0095684C">
              <w:t>Updated Fig-5.40 Deactivate a Non Borrowing Spouse to display the field "Eligible" renamed as "Eligible NBS"</w:t>
            </w:r>
          </w:p>
        </w:tc>
      </w:tr>
      <w:tr w:rsidR="00D239AF" w14:paraId="0280DD02" w14:textId="77777777" w:rsidTr="00D239AF">
        <w:tc>
          <w:tcPr>
            <w:tcW w:w="518" w:type="pct"/>
          </w:tcPr>
          <w:p w14:paraId="66D4BD3C" w14:textId="77777777" w:rsidR="00D239AF" w:rsidRPr="00D239AF" w:rsidRDefault="00D239AF" w:rsidP="006C3C3F">
            <w:pPr>
              <w:pStyle w:val="BodyText"/>
              <w:numPr>
                <w:ilvl w:val="0"/>
                <w:numId w:val="59"/>
              </w:numPr>
              <w:jc w:val="center"/>
              <w:rPr>
                <w:b/>
              </w:rPr>
            </w:pPr>
          </w:p>
        </w:tc>
        <w:tc>
          <w:tcPr>
            <w:tcW w:w="4482" w:type="pct"/>
          </w:tcPr>
          <w:p w14:paraId="0A6C9445" w14:textId="24AB4336" w:rsidR="00D239AF" w:rsidRPr="0095684C" w:rsidRDefault="00D239AF" w:rsidP="00D239AF">
            <w:pPr>
              <w:pStyle w:val="BodyText"/>
            </w:pPr>
            <w:r w:rsidRPr="0095684C">
              <w:t>Updated 5.6.6 Added the word Eligible preceding NBS</w:t>
            </w:r>
          </w:p>
        </w:tc>
      </w:tr>
      <w:tr w:rsidR="00D239AF" w14:paraId="63982FE1" w14:textId="77777777" w:rsidTr="00D239AF">
        <w:tc>
          <w:tcPr>
            <w:tcW w:w="518" w:type="pct"/>
          </w:tcPr>
          <w:p w14:paraId="202BB1B2" w14:textId="77777777" w:rsidR="00D239AF" w:rsidRPr="00D239AF" w:rsidRDefault="00D239AF" w:rsidP="006C3C3F">
            <w:pPr>
              <w:pStyle w:val="BodyText"/>
              <w:numPr>
                <w:ilvl w:val="0"/>
                <w:numId w:val="59"/>
              </w:numPr>
              <w:jc w:val="center"/>
              <w:rPr>
                <w:b/>
              </w:rPr>
            </w:pPr>
          </w:p>
        </w:tc>
        <w:tc>
          <w:tcPr>
            <w:tcW w:w="4482" w:type="pct"/>
          </w:tcPr>
          <w:p w14:paraId="474CAD11" w14:textId="6071A83F" w:rsidR="00D239AF" w:rsidRPr="0095684C" w:rsidRDefault="00D239AF" w:rsidP="00D239AF">
            <w:pPr>
              <w:pStyle w:val="BodyText"/>
            </w:pPr>
            <w:r w:rsidRPr="0095684C">
              <w:t>Added New Section 5.6.7 Adding a Non Borrowing Spouse</w:t>
            </w:r>
          </w:p>
        </w:tc>
      </w:tr>
      <w:tr w:rsidR="00D239AF" w14:paraId="6B0B48BB" w14:textId="77777777" w:rsidTr="00D239AF">
        <w:tc>
          <w:tcPr>
            <w:tcW w:w="518" w:type="pct"/>
          </w:tcPr>
          <w:p w14:paraId="38906C6E" w14:textId="77777777" w:rsidR="00D239AF" w:rsidRPr="00D239AF" w:rsidRDefault="00D239AF" w:rsidP="006C3C3F">
            <w:pPr>
              <w:pStyle w:val="BodyText"/>
              <w:numPr>
                <w:ilvl w:val="0"/>
                <w:numId w:val="59"/>
              </w:numPr>
              <w:jc w:val="center"/>
              <w:rPr>
                <w:b/>
              </w:rPr>
            </w:pPr>
          </w:p>
        </w:tc>
        <w:tc>
          <w:tcPr>
            <w:tcW w:w="4482" w:type="pct"/>
          </w:tcPr>
          <w:p w14:paraId="179C879D" w14:textId="2AF21EB4" w:rsidR="00D239AF" w:rsidRPr="0095684C" w:rsidRDefault="00D239AF" w:rsidP="00D239AF">
            <w:pPr>
              <w:pStyle w:val="BodyText"/>
            </w:pPr>
            <w:r w:rsidRPr="0095684C">
              <w:t>Added New Section 5.6.8 Editing a Non Borrowing Spouse Contact</w:t>
            </w:r>
          </w:p>
        </w:tc>
      </w:tr>
      <w:tr w:rsidR="00D239AF" w14:paraId="7C93600C" w14:textId="77777777" w:rsidTr="00D239AF">
        <w:tc>
          <w:tcPr>
            <w:tcW w:w="518" w:type="pct"/>
          </w:tcPr>
          <w:p w14:paraId="52AA5A67" w14:textId="77777777" w:rsidR="00D239AF" w:rsidRPr="00D239AF" w:rsidRDefault="00D239AF" w:rsidP="006C3C3F">
            <w:pPr>
              <w:pStyle w:val="BodyText"/>
              <w:numPr>
                <w:ilvl w:val="0"/>
                <w:numId w:val="59"/>
              </w:numPr>
              <w:jc w:val="center"/>
              <w:rPr>
                <w:b/>
              </w:rPr>
            </w:pPr>
          </w:p>
        </w:tc>
        <w:tc>
          <w:tcPr>
            <w:tcW w:w="4482" w:type="pct"/>
          </w:tcPr>
          <w:p w14:paraId="6C5B1076" w14:textId="3CD89CD4" w:rsidR="00D239AF" w:rsidRPr="0095684C" w:rsidRDefault="00D239AF" w:rsidP="00D239AF">
            <w:pPr>
              <w:pStyle w:val="BodyText"/>
            </w:pPr>
            <w:r w:rsidRPr="0095684C">
              <w:t>Updated Fig 5-66 -View Monthly Statement Screen to display the LESA fields added to the Monthly Statement Details</w:t>
            </w:r>
          </w:p>
        </w:tc>
      </w:tr>
      <w:tr w:rsidR="00D239AF" w14:paraId="4D4B6B56" w14:textId="77777777" w:rsidTr="00D239AF">
        <w:tc>
          <w:tcPr>
            <w:tcW w:w="518" w:type="pct"/>
          </w:tcPr>
          <w:p w14:paraId="0195B9BA" w14:textId="77777777" w:rsidR="00D239AF" w:rsidRPr="00D239AF" w:rsidRDefault="00D239AF" w:rsidP="006C3C3F">
            <w:pPr>
              <w:pStyle w:val="BodyText"/>
              <w:numPr>
                <w:ilvl w:val="0"/>
                <w:numId w:val="59"/>
              </w:numPr>
              <w:jc w:val="center"/>
              <w:rPr>
                <w:b/>
              </w:rPr>
            </w:pPr>
          </w:p>
        </w:tc>
        <w:tc>
          <w:tcPr>
            <w:tcW w:w="4482" w:type="pct"/>
          </w:tcPr>
          <w:p w14:paraId="6802C4F9" w14:textId="6161903E" w:rsidR="00D239AF" w:rsidRPr="0095684C" w:rsidRDefault="00D239AF" w:rsidP="00D239AF">
            <w:pPr>
              <w:pStyle w:val="BodyText"/>
            </w:pPr>
            <w:r w:rsidRPr="0095684C">
              <w:t>Added New Section 6.3.3 Activating or Suspending Life Expectancy Set Aside (LESA) Payments</w:t>
            </w:r>
          </w:p>
        </w:tc>
      </w:tr>
      <w:tr w:rsidR="00D239AF" w14:paraId="5DC7FF1E" w14:textId="77777777" w:rsidTr="00D239AF">
        <w:tc>
          <w:tcPr>
            <w:tcW w:w="518" w:type="pct"/>
          </w:tcPr>
          <w:p w14:paraId="173B300D" w14:textId="77777777" w:rsidR="00D239AF" w:rsidRPr="00D239AF" w:rsidRDefault="00D239AF" w:rsidP="006C3C3F">
            <w:pPr>
              <w:pStyle w:val="BodyText"/>
              <w:numPr>
                <w:ilvl w:val="0"/>
                <w:numId w:val="59"/>
              </w:numPr>
              <w:jc w:val="center"/>
              <w:rPr>
                <w:b/>
              </w:rPr>
            </w:pPr>
          </w:p>
        </w:tc>
        <w:tc>
          <w:tcPr>
            <w:tcW w:w="4482" w:type="pct"/>
          </w:tcPr>
          <w:p w14:paraId="54AF2269" w14:textId="5C930E18" w:rsidR="00D239AF" w:rsidRPr="0095684C" w:rsidRDefault="00D239AF" w:rsidP="00D239AF">
            <w:pPr>
              <w:pStyle w:val="BodyText"/>
            </w:pPr>
            <w:r w:rsidRPr="0095684C">
              <w:t>Added Fig-6-10 LESA Payment Plan Information Section</w:t>
            </w:r>
          </w:p>
        </w:tc>
      </w:tr>
      <w:tr w:rsidR="00D239AF" w14:paraId="63A1D70E" w14:textId="77777777" w:rsidTr="00D239AF">
        <w:tc>
          <w:tcPr>
            <w:tcW w:w="518" w:type="pct"/>
          </w:tcPr>
          <w:p w14:paraId="7A878FF7" w14:textId="77777777" w:rsidR="00D239AF" w:rsidRPr="00D239AF" w:rsidRDefault="00D239AF" w:rsidP="006C3C3F">
            <w:pPr>
              <w:pStyle w:val="BodyText"/>
              <w:numPr>
                <w:ilvl w:val="0"/>
                <w:numId w:val="59"/>
              </w:numPr>
              <w:jc w:val="center"/>
              <w:rPr>
                <w:b/>
              </w:rPr>
            </w:pPr>
          </w:p>
        </w:tc>
        <w:tc>
          <w:tcPr>
            <w:tcW w:w="4482" w:type="pct"/>
          </w:tcPr>
          <w:p w14:paraId="3DAAFC67" w14:textId="52C4138B" w:rsidR="00D239AF" w:rsidRPr="0095684C" w:rsidRDefault="00D239AF" w:rsidP="00D239AF">
            <w:pPr>
              <w:pStyle w:val="BodyText"/>
            </w:pPr>
            <w:r w:rsidRPr="0095684C">
              <w:t>Added Fig-6-11 Edit LESA Payment Plan Window</w:t>
            </w:r>
          </w:p>
        </w:tc>
      </w:tr>
      <w:tr w:rsidR="00D239AF" w14:paraId="51227F66" w14:textId="77777777" w:rsidTr="00D239AF">
        <w:tc>
          <w:tcPr>
            <w:tcW w:w="518" w:type="pct"/>
          </w:tcPr>
          <w:p w14:paraId="2C952870" w14:textId="77777777" w:rsidR="00D239AF" w:rsidRPr="00D239AF" w:rsidRDefault="00D239AF" w:rsidP="006C3C3F">
            <w:pPr>
              <w:pStyle w:val="BodyText"/>
              <w:numPr>
                <w:ilvl w:val="0"/>
                <w:numId w:val="59"/>
              </w:numPr>
              <w:jc w:val="center"/>
              <w:rPr>
                <w:b/>
              </w:rPr>
            </w:pPr>
          </w:p>
        </w:tc>
        <w:tc>
          <w:tcPr>
            <w:tcW w:w="4482" w:type="pct"/>
          </w:tcPr>
          <w:p w14:paraId="713D20DC" w14:textId="337E400D" w:rsidR="00D239AF" w:rsidRPr="0095684C" w:rsidRDefault="00D239AF" w:rsidP="00D239AF">
            <w:pPr>
              <w:pStyle w:val="BodyText"/>
            </w:pPr>
            <w:r w:rsidRPr="0095684C">
              <w:t>Added New Section 6.5.1.7 Life Expectancy Set Aside (LESA) Repays -(ASSIGNED)</w:t>
            </w:r>
          </w:p>
        </w:tc>
      </w:tr>
      <w:tr w:rsidR="00D239AF" w14:paraId="5C148A4F" w14:textId="77777777" w:rsidTr="00D239AF">
        <w:tc>
          <w:tcPr>
            <w:tcW w:w="518" w:type="pct"/>
          </w:tcPr>
          <w:p w14:paraId="54BE1142" w14:textId="77777777" w:rsidR="00D239AF" w:rsidRPr="00D239AF" w:rsidRDefault="00D239AF" w:rsidP="006C3C3F">
            <w:pPr>
              <w:pStyle w:val="BodyText"/>
              <w:numPr>
                <w:ilvl w:val="0"/>
                <w:numId w:val="59"/>
              </w:numPr>
              <w:jc w:val="center"/>
              <w:rPr>
                <w:b/>
              </w:rPr>
            </w:pPr>
          </w:p>
        </w:tc>
        <w:tc>
          <w:tcPr>
            <w:tcW w:w="4482" w:type="pct"/>
          </w:tcPr>
          <w:p w14:paraId="1AA8E2E1" w14:textId="1B0AD7DC" w:rsidR="00D239AF" w:rsidRPr="0095684C" w:rsidRDefault="00D239AF" w:rsidP="00D239AF">
            <w:pPr>
              <w:pStyle w:val="BodyText"/>
            </w:pPr>
            <w:r w:rsidRPr="0095684C">
              <w:t>Added Fig-6-25 Repays LESA Transaction Window</w:t>
            </w:r>
          </w:p>
        </w:tc>
      </w:tr>
      <w:tr w:rsidR="00D239AF" w14:paraId="1129A4FE" w14:textId="77777777" w:rsidTr="00D239AF">
        <w:tc>
          <w:tcPr>
            <w:tcW w:w="518" w:type="pct"/>
          </w:tcPr>
          <w:p w14:paraId="3BC766B1" w14:textId="77777777" w:rsidR="00D239AF" w:rsidRPr="00D239AF" w:rsidRDefault="00D239AF" w:rsidP="006C3C3F">
            <w:pPr>
              <w:pStyle w:val="BodyText"/>
              <w:numPr>
                <w:ilvl w:val="0"/>
                <w:numId w:val="59"/>
              </w:numPr>
              <w:jc w:val="center"/>
              <w:rPr>
                <w:b/>
              </w:rPr>
            </w:pPr>
          </w:p>
        </w:tc>
        <w:tc>
          <w:tcPr>
            <w:tcW w:w="4482" w:type="pct"/>
          </w:tcPr>
          <w:p w14:paraId="6BBB72A2" w14:textId="05AB6C95" w:rsidR="00D239AF" w:rsidRPr="0095684C" w:rsidRDefault="00D239AF" w:rsidP="00D239AF">
            <w:pPr>
              <w:pStyle w:val="BodyText"/>
            </w:pPr>
            <w:r w:rsidRPr="0095684C">
              <w:t>Added Table 6-5 LESA Repays Transaction</w:t>
            </w:r>
          </w:p>
        </w:tc>
      </w:tr>
      <w:tr w:rsidR="00D239AF" w14:paraId="74F9D9BE" w14:textId="77777777" w:rsidTr="00D239AF">
        <w:tc>
          <w:tcPr>
            <w:tcW w:w="518" w:type="pct"/>
          </w:tcPr>
          <w:p w14:paraId="37330AB8" w14:textId="77777777" w:rsidR="00D239AF" w:rsidRPr="00D239AF" w:rsidRDefault="00D239AF" w:rsidP="006C3C3F">
            <w:pPr>
              <w:pStyle w:val="BodyText"/>
              <w:numPr>
                <w:ilvl w:val="0"/>
                <w:numId w:val="59"/>
              </w:numPr>
              <w:jc w:val="center"/>
              <w:rPr>
                <w:b/>
              </w:rPr>
            </w:pPr>
          </w:p>
        </w:tc>
        <w:tc>
          <w:tcPr>
            <w:tcW w:w="4482" w:type="pct"/>
          </w:tcPr>
          <w:p w14:paraId="3C2F1307" w14:textId="302344F0" w:rsidR="00D239AF" w:rsidRPr="0095684C" w:rsidRDefault="00D239AF" w:rsidP="00D239AF">
            <w:pPr>
              <w:pStyle w:val="BodyText"/>
            </w:pPr>
            <w:r w:rsidRPr="0095684C">
              <w:t>Updated Fig-6.41 Deactivate a Non Borrowing Spouse to display the field "Eligible" renamed as "Eligible NBS"</w:t>
            </w:r>
          </w:p>
        </w:tc>
      </w:tr>
      <w:tr w:rsidR="00D239AF" w14:paraId="360267AC" w14:textId="77777777" w:rsidTr="00D239AF">
        <w:tc>
          <w:tcPr>
            <w:tcW w:w="518" w:type="pct"/>
          </w:tcPr>
          <w:p w14:paraId="6318A37B" w14:textId="77777777" w:rsidR="00D239AF" w:rsidRPr="00D239AF" w:rsidRDefault="00D239AF" w:rsidP="006C3C3F">
            <w:pPr>
              <w:pStyle w:val="BodyText"/>
              <w:numPr>
                <w:ilvl w:val="0"/>
                <w:numId w:val="59"/>
              </w:numPr>
              <w:jc w:val="center"/>
              <w:rPr>
                <w:b/>
              </w:rPr>
            </w:pPr>
          </w:p>
        </w:tc>
        <w:tc>
          <w:tcPr>
            <w:tcW w:w="4482" w:type="pct"/>
          </w:tcPr>
          <w:p w14:paraId="4344807F" w14:textId="154FFBAB" w:rsidR="00D239AF" w:rsidRPr="0095684C" w:rsidRDefault="00D239AF" w:rsidP="00D239AF">
            <w:pPr>
              <w:pStyle w:val="BodyText"/>
            </w:pPr>
            <w:r w:rsidRPr="0095684C">
              <w:t>Updated 6.6.6 Added the word Eligible preceding NBS</w:t>
            </w:r>
          </w:p>
        </w:tc>
      </w:tr>
      <w:tr w:rsidR="00D239AF" w14:paraId="0AB4C567" w14:textId="77777777" w:rsidTr="00D239AF">
        <w:tc>
          <w:tcPr>
            <w:tcW w:w="518" w:type="pct"/>
          </w:tcPr>
          <w:p w14:paraId="51B1D1D8" w14:textId="77777777" w:rsidR="00D239AF" w:rsidRPr="00D239AF" w:rsidRDefault="00D239AF" w:rsidP="006C3C3F">
            <w:pPr>
              <w:pStyle w:val="BodyText"/>
              <w:numPr>
                <w:ilvl w:val="0"/>
                <w:numId w:val="59"/>
              </w:numPr>
              <w:jc w:val="center"/>
              <w:rPr>
                <w:b/>
              </w:rPr>
            </w:pPr>
          </w:p>
        </w:tc>
        <w:tc>
          <w:tcPr>
            <w:tcW w:w="4482" w:type="pct"/>
          </w:tcPr>
          <w:p w14:paraId="2DCC1E57" w14:textId="5405B312" w:rsidR="00D239AF" w:rsidRPr="0095684C" w:rsidRDefault="00D239AF" w:rsidP="00D239AF">
            <w:pPr>
              <w:pStyle w:val="BodyText"/>
            </w:pPr>
            <w:r w:rsidRPr="0095684C">
              <w:t>Added new Section 6.6.7 Adding a Non Borrowing Spouse Contact</w:t>
            </w:r>
          </w:p>
        </w:tc>
      </w:tr>
      <w:tr w:rsidR="00D239AF" w14:paraId="2503ABE9" w14:textId="77777777" w:rsidTr="00D239AF">
        <w:tc>
          <w:tcPr>
            <w:tcW w:w="518" w:type="pct"/>
          </w:tcPr>
          <w:p w14:paraId="4C4C34D8" w14:textId="77777777" w:rsidR="00D239AF" w:rsidRPr="00D239AF" w:rsidRDefault="00D239AF" w:rsidP="006C3C3F">
            <w:pPr>
              <w:pStyle w:val="BodyText"/>
              <w:numPr>
                <w:ilvl w:val="0"/>
                <w:numId w:val="59"/>
              </w:numPr>
              <w:jc w:val="center"/>
              <w:rPr>
                <w:b/>
              </w:rPr>
            </w:pPr>
          </w:p>
        </w:tc>
        <w:tc>
          <w:tcPr>
            <w:tcW w:w="4482" w:type="pct"/>
          </w:tcPr>
          <w:p w14:paraId="22940EAC" w14:textId="18E6D1CE" w:rsidR="00D239AF" w:rsidRPr="0095684C" w:rsidRDefault="00D239AF" w:rsidP="00D239AF">
            <w:pPr>
              <w:pStyle w:val="BodyText"/>
            </w:pPr>
            <w:r w:rsidRPr="0095684C">
              <w:t>Added new Section 6.6.8 Editing a Non Borrowing Spouse Contact</w:t>
            </w:r>
          </w:p>
        </w:tc>
      </w:tr>
      <w:tr w:rsidR="00D239AF" w14:paraId="562DF0F5" w14:textId="77777777" w:rsidTr="00D239AF">
        <w:tc>
          <w:tcPr>
            <w:tcW w:w="518" w:type="pct"/>
          </w:tcPr>
          <w:p w14:paraId="79429D2A" w14:textId="77777777" w:rsidR="00D239AF" w:rsidRPr="00D239AF" w:rsidRDefault="00D239AF" w:rsidP="006C3C3F">
            <w:pPr>
              <w:pStyle w:val="BodyText"/>
              <w:numPr>
                <w:ilvl w:val="0"/>
                <w:numId w:val="59"/>
              </w:numPr>
              <w:jc w:val="center"/>
              <w:rPr>
                <w:b/>
              </w:rPr>
            </w:pPr>
          </w:p>
        </w:tc>
        <w:tc>
          <w:tcPr>
            <w:tcW w:w="4482" w:type="pct"/>
          </w:tcPr>
          <w:p w14:paraId="0B945FDA" w14:textId="3B81BAC6" w:rsidR="00D239AF" w:rsidRPr="0095684C" w:rsidRDefault="00D239AF" w:rsidP="00D239AF">
            <w:pPr>
              <w:pStyle w:val="BodyText"/>
            </w:pPr>
            <w:r w:rsidRPr="0095684C">
              <w:t>Updated Fig 6-77 View Monthly Statement Screen to display the LESA fields added to the Monthly Statement Details</w:t>
            </w:r>
          </w:p>
        </w:tc>
      </w:tr>
      <w:tr w:rsidR="00D239AF" w14:paraId="408EF18D" w14:textId="77777777" w:rsidTr="00D239AF">
        <w:tc>
          <w:tcPr>
            <w:tcW w:w="518" w:type="pct"/>
          </w:tcPr>
          <w:p w14:paraId="65415F65" w14:textId="77777777" w:rsidR="00D239AF" w:rsidRPr="00D239AF" w:rsidRDefault="00D239AF" w:rsidP="006C3C3F">
            <w:pPr>
              <w:pStyle w:val="BodyText"/>
              <w:numPr>
                <w:ilvl w:val="0"/>
                <w:numId w:val="59"/>
              </w:numPr>
              <w:jc w:val="center"/>
              <w:rPr>
                <w:b/>
              </w:rPr>
            </w:pPr>
          </w:p>
        </w:tc>
        <w:tc>
          <w:tcPr>
            <w:tcW w:w="4482" w:type="pct"/>
          </w:tcPr>
          <w:p w14:paraId="17F58228" w14:textId="46D590D4" w:rsidR="00D239AF" w:rsidRPr="0095684C" w:rsidRDefault="00D239AF" w:rsidP="00D239AF">
            <w:pPr>
              <w:pStyle w:val="BodyText"/>
            </w:pPr>
            <w:r w:rsidRPr="0095684C">
              <w:t xml:space="preserve">Added New Section 6.15.8 Performing a Life Expectancy Set Aside Disbursement </w:t>
            </w:r>
          </w:p>
        </w:tc>
      </w:tr>
      <w:tr w:rsidR="00D239AF" w14:paraId="62933FDE" w14:textId="77777777" w:rsidTr="00D239AF">
        <w:tc>
          <w:tcPr>
            <w:tcW w:w="518" w:type="pct"/>
          </w:tcPr>
          <w:p w14:paraId="71B60BA2" w14:textId="77777777" w:rsidR="00D239AF" w:rsidRPr="00D239AF" w:rsidRDefault="00D239AF" w:rsidP="006C3C3F">
            <w:pPr>
              <w:pStyle w:val="BodyText"/>
              <w:numPr>
                <w:ilvl w:val="0"/>
                <w:numId w:val="59"/>
              </w:numPr>
              <w:jc w:val="center"/>
              <w:rPr>
                <w:b/>
              </w:rPr>
            </w:pPr>
          </w:p>
        </w:tc>
        <w:tc>
          <w:tcPr>
            <w:tcW w:w="4482" w:type="pct"/>
          </w:tcPr>
          <w:p w14:paraId="6FE941EE" w14:textId="460623F4" w:rsidR="00D239AF" w:rsidRPr="0095684C" w:rsidRDefault="00D239AF" w:rsidP="00D239AF">
            <w:pPr>
              <w:pStyle w:val="BodyText"/>
            </w:pPr>
            <w:r w:rsidRPr="0095684C">
              <w:t>Added New Section 6.19.2.5 Reprint Void Check</w:t>
            </w:r>
          </w:p>
        </w:tc>
      </w:tr>
      <w:tr w:rsidR="00D239AF" w14:paraId="6002A473" w14:textId="77777777" w:rsidTr="00D239AF">
        <w:tc>
          <w:tcPr>
            <w:tcW w:w="518" w:type="pct"/>
          </w:tcPr>
          <w:p w14:paraId="689C0863" w14:textId="77777777" w:rsidR="00D239AF" w:rsidRPr="00D239AF" w:rsidRDefault="00D239AF" w:rsidP="006C3C3F">
            <w:pPr>
              <w:pStyle w:val="BodyText"/>
              <w:numPr>
                <w:ilvl w:val="0"/>
                <w:numId w:val="59"/>
              </w:numPr>
              <w:jc w:val="center"/>
              <w:rPr>
                <w:b/>
              </w:rPr>
            </w:pPr>
          </w:p>
        </w:tc>
        <w:tc>
          <w:tcPr>
            <w:tcW w:w="4482" w:type="pct"/>
          </w:tcPr>
          <w:p w14:paraId="44FAAE6F" w14:textId="606BBE98" w:rsidR="00D239AF" w:rsidRPr="0095684C" w:rsidRDefault="00D239AF" w:rsidP="00D239AF">
            <w:pPr>
              <w:pStyle w:val="BodyText"/>
            </w:pPr>
            <w:r w:rsidRPr="0095684C">
              <w:t>Added Fig 6-101 Reprint Check(s) Message</w:t>
            </w:r>
          </w:p>
        </w:tc>
      </w:tr>
      <w:tr w:rsidR="00D239AF" w14:paraId="48D53215" w14:textId="77777777" w:rsidTr="00D239AF">
        <w:tc>
          <w:tcPr>
            <w:tcW w:w="518" w:type="pct"/>
          </w:tcPr>
          <w:p w14:paraId="257CB476" w14:textId="77777777" w:rsidR="00D239AF" w:rsidRPr="00D239AF" w:rsidRDefault="00D239AF" w:rsidP="006C3C3F">
            <w:pPr>
              <w:pStyle w:val="BodyText"/>
              <w:numPr>
                <w:ilvl w:val="0"/>
                <w:numId w:val="59"/>
              </w:numPr>
              <w:jc w:val="center"/>
              <w:rPr>
                <w:b/>
              </w:rPr>
            </w:pPr>
          </w:p>
        </w:tc>
        <w:tc>
          <w:tcPr>
            <w:tcW w:w="4482" w:type="pct"/>
          </w:tcPr>
          <w:p w14:paraId="3C23EA02" w14:textId="35EF23ED" w:rsidR="00D239AF" w:rsidRPr="0095684C" w:rsidRDefault="00D239AF" w:rsidP="00D239AF">
            <w:pPr>
              <w:pStyle w:val="BodyText"/>
            </w:pPr>
            <w:r w:rsidRPr="0095684C">
              <w:t>Added Fig 6-102 Printer Paper Message</w:t>
            </w:r>
          </w:p>
        </w:tc>
      </w:tr>
      <w:tr w:rsidR="00D239AF" w14:paraId="283A2206" w14:textId="77777777" w:rsidTr="00D239AF">
        <w:tc>
          <w:tcPr>
            <w:tcW w:w="518" w:type="pct"/>
          </w:tcPr>
          <w:p w14:paraId="16179BF1" w14:textId="77777777" w:rsidR="00D239AF" w:rsidRPr="00D239AF" w:rsidRDefault="00D239AF" w:rsidP="006C3C3F">
            <w:pPr>
              <w:pStyle w:val="BodyText"/>
              <w:numPr>
                <w:ilvl w:val="0"/>
                <w:numId w:val="59"/>
              </w:numPr>
              <w:jc w:val="center"/>
              <w:rPr>
                <w:b/>
              </w:rPr>
            </w:pPr>
          </w:p>
        </w:tc>
        <w:tc>
          <w:tcPr>
            <w:tcW w:w="4482" w:type="pct"/>
          </w:tcPr>
          <w:p w14:paraId="22C6305D" w14:textId="59380989" w:rsidR="00D239AF" w:rsidRPr="0095684C" w:rsidRDefault="00D239AF" w:rsidP="00D239AF">
            <w:pPr>
              <w:pStyle w:val="BodyText"/>
            </w:pPr>
            <w:r w:rsidRPr="0095684C">
              <w:t>Updated Fig 7-36 Timelines Steps-Endorsed Due and Payable w/o HUD Approval to display the sequence of timeline steps.</w:t>
            </w:r>
          </w:p>
        </w:tc>
      </w:tr>
      <w:tr w:rsidR="00D239AF" w14:paraId="65EC3837" w14:textId="77777777" w:rsidTr="00D239AF">
        <w:tc>
          <w:tcPr>
            <w:tcW w:w="518" w:type="pct"/>
          </w:tcPr>
          <w:p w14:paraId="4123B917" w14:textId="77777777" w:rsidR="00D239AF" w:rsidRPr="00D239AF" w:rsidRDefault="00D239AF" w:rsidP="006C3C3F">
            <w:pPr>
              <w:pStyle w:val="BodyText"/>
              <w:numPr>
                <w:ilvl w:val="0"/>
                <w:numId w:val="59"/>
              </w:numPr>
              <w:jc w:val="center"/>
              <w:rPr>
                <w:b/>
              </w:rPr>
            </w:pPr>
          </w:p>
        </w:tc>
        <w:tc>
          <w:tcPr>
            <w:tcW w:w="4482" w:type="pct"/>
          </w:tcPr>
          <w:p w14:paraId="12807A9B" w14:textId="323580C1" w:rsidR="00D239AF" w:rsidRPr="0095684C" w:rsidRDefault="00D239AF" w:rsidP="00D239AF">
            <w:pPr>
              <w:pStyle w:val="BodyText"/>
            </w:pPr>
            <w:r w:rsidRPr="0095684C">
              <w:t>Updated Fig 7-40 Edit Servicing Management-Endorsed Due and Payable w/o HUD Approval to display the new sequence of timeline steps.</w:t>
            </w:r>
          </w:p>
        </w:tc>
      </w:tr>
      <w:tr w:rsidR="00D239AF" w14:paraId="53F5C359" w14:textId="77777777" w:rsidTr="00D239AF">
        <w:tc>
          <w:tcPr>
            <w:tcW w:w="518" w:type="pct"/>
          </w:tcPr>
          <w:p w14:paraId="7C094886" w14:textId="77777777" w:rsidR="00D239AF" w:rsidRPr="00D239AF" w:rsidRDefault="00D239AF" w:rsidP="006C3C3F">
            <w:pPr>
              <w:pStyle w:val="BodyText"/>
              <w:numPr>
                <w:ilvl w:val="0"/>
                <w:numId w:val="59"/>
              </w:numPr>
              <w:jc w:val="center"/>
              <w:rPr>
                <w:b/>
              </w:rPr>
            </w:pPr>
          </w:p>
        </w:tc>
        <w:tc>
          <w:tcPr>
            <w:tcW w:w="4482" w:type="pct"/>
          </w:tcPr>
          <w:p w14:paraId="0B30388A" w14:textId="16541689" w:rsidR="00D239AF" w:rsidRPr="0095684C" w:rsidRDefault="00D239AF" w:rsidP="00D239AF">
            <w:pPr>
              <w:pStyle w:val="BodyText"/>
            </w:pPr>
            <w:r w:rsidRPr="0095684C">
              <w:t xml:space="preserve">Updated Fig 7-41 Timeline Steps-Endorsed Due and Payable w/o HUD Approval to display the sequence of timeline steps. </w:t>
            </w:r>
          </w:p>
        </w:tc>
      </w:tr>
      <w:tr w:rsidR="00D239AF" w14:paraId="44395C6E" w14:textId="77777777" w:rsidTr="00D239AF">
        <w:tc>
          <w:tcPr>
            <w:tcW w:w="518" w:type="pct"/>
          </w:tcPr>
          <w:p w14:paraId="08CBF908" w14:textId="77777777" w:rsidR="00D239AF" w:rsidRPr="00D239AF" w:rsidRDefault="00D239AF" w:rsidP="006C3C3F">
            <w:pPr>
              <w:pStyle w:val="BodyText"/>
              <w:numPr>
                <w:ilvl w:val="0"/>
                <w:numId w:val="59"/>
              </w:numPr>
              <w:jc w:val="center"/>
              <w:rPr>
                <w:b/>
              </w:rPr>
            </w:pPr>
          </w:p>
        </w:tc>
        <w:tc>
          <w:tcPr>
            <w:tcW w:w="4482" w:type="pct"/>
          </w:tcPr>
          <w:p w14:paraId="141D5457" w14:textId="679BC518" w:rsidR="00D239AF" w:rsidRPr="0095684C" w:rsidRDefault="00D239AF" w:rsidP="00D239AF">
            <w:pPr>
              <w:pStyle w:val="BodyText"/>
            </w:pPr>
            <w:r w:rsidRPr="0095684C">
              <w:t>Updated Section 7.2.2.5 Loss Mitigation Pre Foreclosure Step 8 and Step 10 to include renamed step "Servicer Prepares Foreclosure Document</w:t>
            </w:r>
          </w:p>
        </w:tc>
      </w:tr>
      <w:tr w:rsidR="00D239AF" w14:paraId="62CA6BBF" w14:textId="77777777" w:rsidTr="00D239AF">
        <w:tc>
          <w:tcPr>
            <w:tcW w:w="518" w:type="pct"/>
          </w:tcPr>
          <w:p w14:paraId="74B4F586" w14:textId="77777777" w:rsidR="00D239AF" w:rsidRPr="00D239AF" w:rsidRDefault="00D239AF" w:rsidP="006C3C3F">
            <w:pPr>
              <w:pStyle w:val="BodyText"/>
              <w:numPr>
                <w:ilvl w:val="0"/>
                <w:numId w:val="59"/>
              </w:numPr>
              <w:jc w:val="center"/>
              <w:rPr>
                <w:b/>
              </w:rPr>
            </w:pPr>
          </w:p>
        </w:tc>
        <w:tc>
          <w:tcPr>
            <w:tcW w:w="4482" w:type="pct"/>
          </w:tcPr>
          <w:p w14:paraId="5D3C064C" w14:textId="0A946BEF" w:rsidR="00D239AF" w:rsidRPr="0095684C" w:rsidRDefault="00D239AF" w:rsidP="00D239AF">
            <w:pPr>
              <w:pStyle w:val="BodyText"/>
            </w:pPr>
            <w:r w:rsidRPr="0095684C">
              <w:t>Updated Fig-7-58 Timeline Steps-Endorsed Pre-Foreclosure to display the sequence of timeline steps</w:t>
            </w:r>
          </w:p>
        </w:tc>
      </w:tr>
      <w:tr w:rsidR="00D239AF" w14:paraId="2BF6F718" w14:textId="77777777" w:rsidTr="00D239AF">
        <w:tc>
          <w:tcPr>
            <w:tcW w:w="518" w:type="pct"/>
          </w:tcPr>
          <w:p w14:paraId="4334AA10" w14:textId="77777777" w:rsidR="00D239AF" w:rsidRPr="00D239AF" w:rsidRDefault="00D239AF" w:rsidP="006C3C3F">
            <w:pPr>
              <w:pStyle w:val="BodyText"/>
              <w:numPr>
                <w:ilvl w:val="0"/>
                <w:numId w:val="59"/>
              </w:numPr>
              <w:jc w:val="center"/>
              <w:rPr>
                <w:b/>
              </w:rPr>
            </w:pPr>
          </w:p>
        </w:tc>
        <w:tc>
          <w:tcPr>
            <w:tcW w:w="4482" w:type="pct"/>
          </w:tcPr>
          <w:p w14:paraId="566CEE18" w14:textId="3C722E88" w:rsidR="00D239AF" w:rsidRPr="0095684C" w:rsidRDefault="00D239AF" w:rsidP="00D239AF">
            <w:pPr>
              <w:pStyle w:val="BodyText"/>
            </w:pPr>
            <w:r w:rsidRPr="0095684C">
              <w:t>Updated Fig-7-59 Edit-Step to Endorsed Pre-Foreclosure to display the step “Servicer Prepares Fcl Checklist/HUD Form renamed as "Servicer Prepares Foreclosure Documents"</w:t>
            </w:r>
          </w:p>
        </w:tc>
      </w:tr>
      <w:tr w:rsidR="00D239AF" w14:paraId="1FEB6C0C" w14:textId="77777777" w:rsidTr="00D239AF">
        <w:tc>
          <w:tcPr>
            <w:tcW w:w="518" w:type="pct"/>
          </w:tcPr>
          <w:p w14:paraId="23BCEA08" w14:textId="77777777" w:rsidR="00D239AF" w:rsidRPr="00D239AF" w:rsidRDefault="00D239AF" w:rsidP="006C3C3F">
            <w:pPr>
              <w:pStyle w:val="BodyText"/>
              <w:numPr>
                <w:ilvl w:val="0"/>
                <w:numId w:val="59"/>
              </w:numPr>
              <w:jc w:val="center"/>
              <w:rPr>
                <w:b/>
              </w:rPr>
            </w:pPr>
          </w:p>
        </w:tc>
        <w:tc>
          <w:tcPr>
            <w:tcW w:w="4482" w:type="pct"/>
          </w:tcPr>
          <w:p w14:paraId="216AF951" w14:textId="259CD71C" w:rsidR="00D239AF" w:rsidRPr="0095684C" w:rsidRDefault="00D239AF" w:rsidP="00D239AF">
            <w:pPr>
              <w:pStyle w:val="BodyText"/>
            </w:pPr>
            <w:r w:rsidRPr="0095684C">
              <w:t>Updated Fig 7-65 Edit Servicing Management -Endorsed Foreclosure to display renamed step "Sale/Refer to REO to "Foreclosure Sale Date" and display the new sequence of timeline steps.</w:t>
            </w:r>
          </w:p>
        </w:tc>
      </w:tr>
      <w:tr w:rsidR="00D239AF" w14:paraId="3C422411" w14:textId="77777777" w:rsidTr="00D239AF">
        <w:tc>
          <w:tcPr>
            <w:tcW w:w="518" w:type="pct"/>
          </w:tcPr>
          <w:p w14:paraId="0EE02097" w14:textId="77777777" w:rsidR="00D239AF" w:rsidRPr="00D239AF" w:rsidRDefault="00D239AF" w:rsidP="006C3C3F">
            <w:pPr>
              <w:pStyle w:val="BodyText"/>
              <w:numPr>
                <w:ilvl w:val="0"/>
                <w:numId w:val="59"/>
              </w:numPr>
              <w:jc w:val="center"/>
              <w:rPr>
                <w:b/>
              </w:rPr>
            </w:pPr>
          </w:p>
        </w:tc>
        <w:tc>
          <w:tcPr>
            <w:tcW w:w="4482" w:type="pct"/>
          </w:tcPr>
          <w:p w14:paraId="474EFCB9" w14:textId="506E785E" w:rsidR="00D239AF" w:rsidRPr="0095684C" w:rsidRDefault="00D239AF" w:rsidP="00D239AF">
            <w:pPr>
              <w:pStyle w:val="BodyText"/>
            </w:pPr>
            <w:r w:rsidRPr="0095684C">
              <w:t>Updated Fig-66 Timeline Steps-Endorsed Foreclosure to display renamed step "Sale/Refer to REO to "Foreclosure Sale Date" and display the new sequence of timeline steps.</w:t>
            </w:r>
          </w:p>
        </w:tc>
      </w:tr>
      <w:tr w:rsidR="00D239AF" w14:paraId="2F2C1AC4" w14:textId="77777777" w:rsidTr="00D239AF">
        <w:tc>
          <w:tcPr>
            <w:tcW w:w="518" w:type="pct"/>
          </w:tcPr>
          <w:p w14:paraId="3065D938" w14:textId="77777777" w:rsidR="00D239AF" w:rsidRPr="00D239AF" w:rsidRDefault="00D239AF" w:rsidP="006C3C3F">
            <w:pPr>
              <w:pStyle w:val="BodyText"/>
              <w:numPr>
                <w:ilvl w:val="0"/>
                <w:numId w:val="59"/>
              </w:numPr>
              <w:jc w:val="center"/>
              <w:rPr>
                <w:b/>
              </w:rPr>
            </w:pPr>
          </w:p>
        </w:tc>
        <w:tc>
          <w:tcPr>
            <w:tcW w:w="4482" w:type="pct"/>
          </w:tcPr>
          <w:p w14:paraId="4E4B05D8" w14:textId="4A0BAF3D" w:rsidR="00D239AF" w:rsidRPr="0095684C" w:rsidRDefault="00D239AF" w:rsidP="00D239AF">
            <w:pPr>
              <w:pStyle w:val="BodyText"/>
            </w:pPr>
            <w:r w:rsidRPr="0095684C">
              <w:t>Updated Fig 7-87 Edit Servicing Management Screen- Endorsed Due and Payable w/HUD Approval to display the new sequence of timeline steps.</w:t>
            </w:r>
          </w:p>
        </w:tc>
      </w:tr>
      <w:tr w:rsidR="00D239AF" w14:paraId="5E9E04F3" w14:textId="77777777" w:rsidTr="00D239AF">
        <w:tc>
          <w:tcPr>
            <w:tcW w:w="518" w:type="pct"/>
          </w:tcPr>
          <w:p w14:paraId="1CCAB62C" w14:textId="77777777" w:rsidR="00D239AF" w:rsidRPr="00D239AF" w:rsidRDefault="00D239AF" w:rsidP="006C3C3F">
            <w:pPr>
              <w:pStyle w:val="BodyText"/>
              <w:numPr>
                <w:ilvl w:val="0"/>
                <w:numId w:val="59"/>
              </w:numPr>
              <w:jc w:val="center"/>
              <w:rPr>
                <w:b/>
              </w:rPr>
            </w:pPr>
          </w:p>
        </w:tc>
        <w:tc>
          <w:tcPr>
            <w:tcW w:w="4482" w:type="pct"/>
          </w:tcPr>
          <w:p w14:paraId="27BB7C58" w14:textId="6F30B4F8" w:rsidR="00D239AF" w:rsidRPr="0095684C" w:rsidRDefault="00D239AF" w:rsidP="00D239AF">
            <w:pPr>
              <w:pStyle w:val="BodyText"/>
            </w:pPr>
            <w:r w:rsidRPr="0095684C">
              <w:t>Updated Fig-7-88 Timeline Steps -Endorsed Due and Payable w/HUD Approval to display the new sequence of timeline steps.</w:t>
            </w:r>
          </w:p>
        </w:tc>
      </w:tr>
      <w:tr w:rsidR="00D239AF" w14:paraId="764976B4" w14:textId="77777777" w:rsidTr="00D239AF">
        <w:tc>
          <w:tcPr>
            <w:tcW w:w="518" w:type="pct"/>
          </w:tcPr>
          <w:p w14:paraId="302D1BAC" w14:textId="77777777" w:rsidR="00D239AF" w:rsidRPr="00D239AF" w:rsidRDefault="00D239AF" w:rsidP="006C3C3F">
            <w:pPr>
              <w:pStyle w:val="BodyText"/>
              <w:numPr>
                <w:ilvl w:val="0"/>
                <w:numId w:val="59"/>
              </w:numPr>
              <w:jc w:val="center"/>
              <w:rPr>
                <w:b/>
              </w:rPr>
            </w:pPr>
          </w:p>
        </w:tc>
        <w:tc>
          <w:tcPr>
            <w:tcW w:w="4482" w:type="pct"/>
          </w:tcPr>
          <w:p w14:paraId="4D8B5BB1" w14:textId="7B5BDCAF" w:rsidR="00D239AF" w:rsidRPr="0095684C" w:rsidRDefault="00D239AF" w:rsidP="00D239AF">
            <w:pPr>
              <w:pStyle w:val="BodyText"/>
            </w:pPr>
            <w:r w:rsidRPr="0095684C">
              <w:t>Updated Fig- 7-92 Edit Servicing Management Screen -Endorsed Claim Filing -Steps were arranged as per calendar days</w:t>
            </w:r>
          </w:p>
        </w:tc>
      </w:tr>
      <w:tr w:rsidR="00D239AF" w14:paraId="6A1D19EE" w14:textId="77777777" w:rsidTr="00D239AF">
        <w:tc>
          <w:tcPr>
            <w:tcW w:w="518" w:type="pct"/>
          </w:tcPr>
          <w:p w14:paraId="203DC91F" w14:textId="77777777" w:rsidR="00D239AF" w:rsidRPr="00D239AF" w:rsidRDefault="00D239AF" w:rsidP="006C3C3F">
            <w:pPr>
              <w:pStyle w:val="BodyText"/>
              <w:numPr>
                <w:ilvl w:val="0"/>
                <w:numId w:val="59"/>
              </w:numPr>
              <w:jc w:val="center"/>
              <w:rPr>
                <w:b/>
              </w:rPr>
            </w:pPr>
          </w:p>
        </w:tc>
        <w:tc>
          <w:tcPr>
            <w:tcW w:w="4482" w:type="pct"/>
          </w:tcPr>
          <w:p w14:paraId="7D5968F9" w14:textId="7978BADD" w:rsidR="00D239AF" w:rsidRPr="0095684C" w:rsidRDefault="00D239AF" w:rsidP="00D239AF">
            <w:pPr>
              <w:pStyle w:val="BodyText"/>
            </w:pPr>
            <w:r w:rsidRPr="0095684C">
              <w:t>Updated Fig- 7-93 Timeline Steps -Endorsed Claim Filing -Steps were arranged as per calendar days</w:t>
            </w:r>
          </w:p>
        </w:tc>
      </w:tr>
      <w:tr w:rsidR="00D239AF" w14:paraId="54E18360" w14:textId="77777777" w:rsidTr="00D239AF">
        <w:tc>
          <w:tcPr>
            <w:tcW w:w="518" w:type="pct"/>
          </w:tcPr>
          <w:p w14:paraId="294FBCF2" w14:textId="77777777" w:rsidR="00D239AF" w:rsidRPr="00D239AF" w:rsidRDefault="00D239AF" w:rsidP="006C3C3F">
            <w:pPr>
              <w:pStyle w:val="BodyText"/>
              <w:numPr>
                <w:ilvl w:val="0"/>
                <w:numId w:val="59"/>
              </w:numPr>
              <w:jc w:val="center"/>
              <w:rPr>
                <w:b/>
              </w:rPr>
            </w:pPr>
          </w:p>
        </w:tc>
        <w:tc>
          <w:tcPr>
            <w:tcW w:w="4482" w:type="pct"/>
          </w:tcPr>
          <w:p w14:paraId="731056DE" w14:textId="6A79D5F6" w:rsidR="00D239AF" w:rsidRPr="0095684C" w:rsidRDefault="00D239AF" w:rsidP="00D239AF">
            <w:pPr>
              <w:pStyle w:val="BodyText"/>
            </w:pPr>
            <w:r w:rsidRPr="0095684C">
              <w:t>Added New Section 7.3.1.14 Extension-Late Notification of Death</w:t>
            </w:r>
          </w:p>
        </w:tc>
      </w:tr>
      <w:tr w:rsidR="00D239AF" w14:paraId="40FD309E" w14:textId="77777777" w:rsidTr="00D239AF">
        <w:tc>
          <w:tcPr>
            <w:tcW w:w="518" w:type="pct"/>
          </w:tcPr>
          <w:p w14:paraId="0EBBBC43" w14:textId="77777777" w:rsidR="00D239AF" w:rsidRPr="00D239AF" w:rsidRDefault="00D239AF" w:rsidP="006C3C3F">
            <w:pPr>
              <w:pStyle w:val="BodyText"/>
              <w:numPr>
                <w:ilvl w:val="0"/>
                <w:numId w:val="59"/>
              </w:numPr>
              <w:jc w:val="center"/>
              <w:rPr>
                <w:b/>
              </w:rPr>
            </w:pPr>
          </w:p>
        </w:tc>
        <w:tc>
          <w:tcPr>
            <w:tcW w:w="4482" w:type="pct"/>
          </w:tcPr>
          <w:p w14:paraId="5332052B" w14:textId="4C3EE9C0" w:rsidR="00D239AF" w:rsidRPr="0095684C" w:rsidRDefault="00D239AF" w:rsidP="00D239AF">
            <w:pPr>
              <w:pStyle w:val="BodyText"/>
            </w:pPr>
            <w:r w:rsidRPr="0095684C">
              <w:t>Added Fig-7-146 Setup Search-Endorsed-Late Notification of Death</w:t>
            </w:r>
          </w:p>
        </w:tc>
      </w:tr>
      <w:tr w:rsidR="00D239AF" w14:paraId="51C69951" w14:textId="77777777" w:rsidTr="00D239AF">
        <w:tc>
          <w:tcPr>
            <w:tcW w:w="518" w:type="pct"/>
          </w:tcPr>
          <w:p w14:paraId="562E534B" w14:textId="77777777" w:rsidR="00D239AF" w:rsidRPr="00D239AF" w:rsidRDefault="00D239AF" w:rsidP="006C3C3F">
            <w:pPr>
              <w:pStyle w:val="BodyText"/>
              <w:numPr>
                <w:ilvl w:val="0"/>
                <w:numId w:val="59"/>
              </w:numPr>
              <w:jc w:val="center"/>
              <w:rPr>
                <w:b/>
              </w:rPr>
            </w:pPr>
          </w:p>
        </w:tc>
        <w:tc>
          <w:tcPr>
            <w:tcW w:w="4482" w:type="pct"/>
          </w:tcPr>
          <w:p w14:paraId="4A3E4414" w14:textId="4AF4A166" w:rsidR="00D239AF" w:rsidRPr="0095684C" w:rsidRDefault="00D239AF" w:rsidP="00D239AF">
            <w:pPr>
              <w:pStyle w:val="BodyText"/>
            </w:pPr>
            <w:r w:rsidRPr="0095684C">
              <w:t>Added Fig-7-147 Edit Servicing Management Screen-Endorsed Late Notification of Death</w:t>
            </w:r>
          </w:p>
        </w:tc>
      </w:tr>
      <w:tr w:rsidR="00D239AF" w14:paraId="2C1A190F" w14:textId="77777777" w:rsidTr="00D239AF">
        <w:tc>
          <w:tcPr>
            <w:tcW w:w="518" w:type="pct"/>
          </w:tcPr>
          <w:p w14:paraId="377C7FE3" w14:textId="77777777" w:rsidR="00D239AF" w:rsidRPr="00D239AF" w:rsidRDefault="00D239AF" w:rsidP="006C3C3F">
            <w:pPr>
              <w:pStyle w:val="BodyText"/>
              <w:numPr>
                <w:ilvl w:val="0"/>
                <w:numId w:val="59"/>
              </w:numPr>
              <w:jc w:val="center"/>
              <w:rPr>
                <w:b/>
              </w:rPr>
            </w:pPr>
          </w:p>
        </w:tc>
        <w:tc>
          <w:tcPr>
            <w:tcW w:w="4482" w:type="pct"/>
          </w:tcPr>
          <w:p w14:paraId="3E4304C0" w14:textId="00403017" w:rsidR="00D239AF" w:rsidRPr="0095684C" w:rsidRDefault="00D239AF" w:rsidP="00D239AF">
            <w:pPr>
              <w:pStyle w:val="BodyText"/>
            </w:pPr>
            <w:r w:rsidRPr="0095684C">
              <w:t>Added Fig-7-148 Timeline Steps-Endorsed Late Notification of Death</w:t>
            </w:r>
          </w:p>
        </w:tc>
      </w:tr>
      <w:tr w:rsidR="00D239AF" w14:paraId="7976D845" w14:textId="77777777" w:rsidTr="00D239AF">
        <w:tc>
          <w:tcPr>
            <w:tcW w:w="518" w:type="pct"/>
          </w:tcPr>
          <w:p w14:paraId="69BD864C" w14:textId="77777777" w:rsidR="00D239AF" w:rsidRPr="00D239AF" w:rsidRDefault="00D239AF" w:rsidP="006C3C3F">
            <w:pPr>
              <w:pStyle w:val="BodyText"/>
              <w:numPr>
                <w:ilvl w:val="0"/>
                <w:numId w:val="59"/>
              </w:numPr>
              <w:jc w:val="center"/>
              <w:rPr>
                <w:b/>
              </w:rPr>
            </w:pPr>
          </w:p>
        </w:tc>
        <w:tc>
          <w:tcPr>
            <w:tcW w:w="4482" w:type="pct"/>
          </w:tcPr>
          <w:p w14:paraId="26D5F724" w14:textId="5F53D81C" w:rsidR="00D239AF" w:rsidRPr="0095684C" w:rsidRDefault="00D239AF" w:rsidP="00D239AF">
            <w:pPr>
              <w:pStyle w:val="BodyText"/>
            </w:pPr>
            <w:r w:rsidRPr="0095684C">
              <w:t>Added Fig-7-149 Edit Step Window-Endorsed Late Notification of Death</w:t>
            </w:r>
          </w:p>
        </w:tc>
      </w:tr>
      <w:tr w:rsidR="00D239AF" w14:paraId="75D33236" w14:textId="77777777" w:rsidTr="00D239AF">
        <w:tc>
          <w:tcPr>
            <w:tcW w:w="518" w:type="pct"/>
          </w:tcPr>
          <w:p w14:paraId="321091C4" w14:textId="77777777" w:rsidR="00D239AF" w:rsidRPr="00D239AF" w:rsidRDefault="00D239AF" w:rsidP="006C3C3F">
            <w:pPr>
              <w:pStyle w:val="BodyText"/>
              <w:numPr>
                <w:ilvl w:val="0"/>
                <w:numId w:val="59"/>
              </w:numPr>
              <w:jc w:val="center"/>
              <w:rPr>
                <w:b/>
              </w:rPr>
            </w:pPr>
          </w:p>
        </w:tc>
        <w:tc>
          <w:tcPr>
            <w:tcW w:w="4482" w:type="pct"/>
          </w:tcPr>
          <w:p w14:paraId="40B4DEC6" w14:textId="423A2B1E" w:rsidR="00D239AF" w:rsidRPr="0095684C" w:rsidRDefault="00D239AF" w:rsidP="00D239AF">
            <w:pPr>
              <w:pStyle w:val="BodyText"/>
            </w:pPr>
            <w:r w:rsidRPr="0095684C">
              <w:t>Added Fig-7-150 Edit Step- Endorsed Late Notification of Death</w:t>
            </w:r>
          </w:p>
        </w:tc>
      </w:tr>
      <w:tr w:rsidR="00D239AF" w14:paraId="5353EBC4" w14:textId="77777777" w:rsidTr="00D239AF">
        <w:tc>
          <w:tcPr>
            <w:tcW w:w="518" w:type="pct"/>
          </w:tcPr>
          <w:p w14:paraId="557FA743" w14:textId="77777777" w:rsidR="00D239AF" w:rsidRPr="00D239AF" w:rsidRDefault="00D239AF" w:rsidP="006C3C3F">
            <w:pPr>
              <w:pStyle w:val="BodyText"/>
              <w:numPr>
                <w:ilvl w:val="0"/>
                <w:numId w:val="59"/>
              </w:numPr>
              <w:jc w:val="center"/>
              <w:rPr>
                <w:b/>
              </w:rPr>
            </w:pPr>
          </w:p>
        </w:tc>
        <w:tc>
          <w:tcPr>
            <w:tcW w:w="4482" w:type="pct"/>
          </w:tcPr>
          <w:p w14:paraId="1D40A057" w14:textId="5588A6F4" w:rsidR="00D239AF" w:rsidRPr="0095684C" w:rsidRDefault="00D239AF" w:rsidP="00D239AF">
            <w:pPr>
              <w:pStyle w:val="BodyText"/>
            </w:pPr>
            <w:r w:rsidRPr="0095684C">
              <w:t>Added Fig-7-151 New Step-Endorsed Late Notification of Death</w:t>
            </w:r>
          </w:p>
        </w:tc>
      </w:tr>
      <w:tr w:rsidR="00D239AF" w14:paraId="4670CD92" w14:textId="77777777" w:rsidTr="00D239AF">
        <w:tc>
          <w:tcPr>
            <w:tcW w:w="518" w:type="pct"/>
          </w:tcPr>
          <w:p w14:paraId="1E04242B" w14:textId="77777777" w:rsidR="00D239AF" w:rsidRPr="00D239AF" w:rsidRDefault="00D239AF" w:rsidP="006C3C3F">
            <w:pPr>
              <w:pStyle w:val="BodyText"/>
              <w:numPr>
                <w:ilvl w:val="0"/>
                <w:numId w:val="59"/>
              </w:numPr>
              <w:jc w:val="center"/>
              <w:rPr>
                <w:b/>
              </w:rPr>
            </w:pPr>
          </w:p>
        </w:tc>
        <w:tc>
          <w:tcPr>
            <w:tcW w:w="4482" w:type="pct"/>
          </w:tcPr>
          <w:p w14:paraId="1FEC471C" w14:textId="708B300E" w:rsidR="00D239AF" w:rsidRPr="0095684C" w:rsidRDefault="00D239AF" w:rsidP="00D239AF">
            <w:pPr>
              <w:pStyle w:val="BodyText"/>
            </w:pPr>
            <w:r w:rsidRPr="0095684C">
              <w:t>Added New Section 7.3.1.15 Extension-Hardest Hit Fund</w:t>
            </w:r>
          </w:p>
        </w:tc>
      </w:tr>
      <w:tr w:rsidR="00D239AF" w14:paraId="432F345B" w14:textId="77777777" w:rsidTr="00D239AF">
        <w:tc>
          <w:tcPr>
            <w:tcW w:w="518" w:type="pct"/>
          </w:tcPr>
          <w:p w14:paraId="6FAEEC86" w14:textId="77777777" w:rsidR="00D239AF" w:rsidRPr="00D239AF" w:rsidRDefault="00D239AF" w:rsidP="006C3C3F">
            <w:pPr>
              <w:pStyle w:val="BodyText"/>
              <w:numPr>
                <w:ilvl w:val="0"/>
                <w:numId w:val="59"/>
              </w:numPr>
              <w:jc w:val="center"/>
              <w:rPr>
                <w:b/>
              </w:rPr>
            </w:pPr>
          </w:p>
        </w:tc>
        <w:tc>
          <w:tcPr>
            <w:tcW w:w="4482" w:type="pct"/>
          </w:tcPr>
          <w:p w14:paraId="24B4B277" w14:textId="04F85896" w:rsidR="00D239AF" w:rsidRPr="0095684C" w:rsidRDefault="00D239AF" w:rsidP="00D239AF">
            <w:pPr>
              <w:pStyle w:val="BodyText"/>
            </w:pPr>
            <w:r w:rsidRPr="0095684C">
              <w:t>Added Fig-7-152 Setup Search-Endorsed-Hardest Hit Fund</w:t>
            </w:r>
          </w:p>
        </w:tc>
      </w:tr>
      <w:tr w:rsidR="00D239AF" w14:paraId="3C738F52" w14:textId="77777777" w:rsidTr="00D239AF">
        <w:tc>
          <w:tcPr>
            <w:tcW w:w="518" w:type="pct"/>
          </w:tcPr>
          <w:p w14:paraId="32360996" w14:textId="77777777" w:rsidR="00D239AF" w:rsidRPr="00D239AF" w:rsidRDefault="00D239AF" w:rsidP="006C3C3F">
            <w:pPr>
              <w:pStyle w:val="BodyText"/>
              <w:numPr>
                <w:ilvl w:val="0"/>
                <w:numId w:val="59"/>
              </w:numPr>
              <w:jc w:val="center"/>
              <w:rPr>
                <w:b/>
              </w:rPr>
            </w:pPr>
          </w:p>
        </w:tc>
        <w:tc>
          <w:tcPr>
            <w:tcW w:w="4482" w:type="pct"/>
          </w:tcPr>
          <w:p w14:paraId="5E1A9283" w14:textId="384E0D90" w:rsidR="00D239AF" w:rsidRPr="0095684C" w:rsidRDefault="00D239AF" w:rsidP="00D239AF">
            <w:pPr>
              <w:pStyle w:val="BodyText"/>
            </w:pPr>
            <w:r w:rsidRPr="0095684C">
              <w:t>Added Fig-7-153 Edit Servicing Management Screen-Endorsed Hardest Hit Fund</w:t>
            </w:r>
          </w:p>
        </w:tc>
      </w:tr>
      <w:tr w:rsidR="00D239AF" w14:paraId="605D8460" w14:textId="77777777" w:rsidTr="00D239AF">
        <w:tc>
          <w:tcPr>
            <w:tcW w:w="518" w:type="pct"/>
          </w:tcPr>
          <w:p w14:paraId="15028C36" w14:textId="77777777" w:rsidR="00D239AF" w:rsidRPr="00D239AF" w:rsidRDefault="00D239AF" w:rsidP="006C3C3F">
            <w:pPr>
              <w:pStyle w:val="BodyText"/>
              <w:numPr>
                <w:ilvl w:val="0"/>
                <w:numId w:val="59"/>
              </w:numPr>
              <w:jc w:val="center"/>
              <w:rPr>
                <w:b/>
              </w:rPr>
            </w:pPr>
          </w:p>
        </w:tc>
        <w:tc>
          <w:tcPr>
            <w:tcW w:w="4482" w:type="pct"/>
          </w:tcPr>
          <w:p w14:paraId="1DC9C37E" w14:textId="7EAC3B47" w:rsidR="00D239AF" w:rsidRPr="0095684C" w:rsidRDefault="00D239AF" w:rsidP="00D239AF">
            <w:pPr>
              <w:pStyle w:val="BodyText"/>
            </w:pPr>
            <w:r w:rsidRPr="0095684C">
              <w:t>Added Fig-7-154 Timeline Steps-Endorsed Hardest Hit Fund</w:t>
            </w:r>
          </w:p>
        </w:tc>
      </w:tr>
      <w:tr w:rsidR="00D239AF" w14:paraId="0D8C9C70" w14:textId="77777777" w:rsidTr="00D239AF">
        <w:tc>
          <w:tcPr>
            <w:tcW w:w="518" w:type="pct"/>
          </w:tcPr>
          <w:p w14:paraId="617933A2" w14:textId="77777777" w:rsidR="00D239AF" w:rsidRPr="00D239AF" w:rsidRDefault="00D239AF" w:rsidP="006C3C3F">
            <w:pPr>
              <w:pStyle w:val="BodyText"/>
              <w:numPr>
                <w:ilvl w:val="0"/>
                <w:numId w:val="59"/>
              </w:numPr>
              <w:jc w:val="center"/>
              <w:rPr>
                <w:b/>
              </w:rPr>
            </w:pPr>
          </w:p>
        </w:tc>
        <w:tc>
          <w:tcPr>
            <w:tcW w:w="4482" w:type="pct"/>
          </w:tcPr>
          <w:p w14:paraId="01BEBE06" w14:textId="665A2744" w:rsidR="00D239AF" w:rsidRPr="0095684C" w:rsidRDefault="00D239AF" w:rsidP="00D239AF">
            <w:pPr>
              <w:pStyle w:val="BodyText"/>
            </w:pPr>
            <w:r w:rsidRPr="0095684C">
              <w:t>Added Fig-7-155 Edit Step Window-Endorsed Hardest Hit Fund</w:t>
            </w:r>
          </w:p>
        </w:tc>
      </w:tr>
      <w:tr w:rsidR="00D239AF" w14:paraId="58F51F4A" w14:textId="77777777" w:rsidTr="00D239AF">
        <w:tc>
          <w:tcPr>
            <w:tcW w:w="518" w:type="pct"/>
          </w:tcPr>
          <w:p w14:paraId="6ECC0E6B" w14:textId="77777777" w:rsidR="00D239AF" w:rsidRPr="00D239AF" w:rsidRDefault="00D239AF" w:rsidP="006C3C3F">
            <w:pPr>
              <w:pStyle w:val="BodyText"/>
              <w:numPr>
                <w:ilvl w:val="0"/>
                <w:numId w:val="59"/>
              </w:numPr>
              <w:jc w:val="center"/>
              <w:rPr>
                <w:b/>
              </w:rPr>
            </w:pPr>
          </w:p>
        </w:tc>
        <w:tc>
          <w:tcPr>
            <w:tcW w:w="4482" w:type="pct"/>
          </w:tcPr>
          <w:p w14:paraId="255214CF" w14:textId="4EBE4EC5" w:rsidR="00D239AF" w:rsidRPr="0095684C" w:rsidRDefault="00D239AF" w:rsidP="00D239AF">
            <w:pPr>
              <w:pStyle w:val="BodyText"/>
            </w:pPr>
            <w:r w:rsidRPr="0095684C">
              <w:t>Added Fig-7-156 Edit Step- Endorsed Hardest Hit Fund</w:t>
            </w:r>
          </w:p>
        </w:tc>
      </w:tr>
      <w:tr w:rsidR="00D239AF" w14:paraId="2A600C80" w14:textId="77777777" w:rsidTr="00D239AF">
        <w:tc>
          <w:tcPr>
            <w:tcW w:w="518" w:type="pct"/>
          </w:tcPr>
          <w:p w14:paraId="6C64DF69" w14:textId="77777777" w:rsidR="00D239AF" w:rsidRPr="00D239AF" w:rsidRDefault="00D239AF" w:rsidP="006C3C3F">
            <w:pPr>
              <w:pStyle w:val="BodyText"/>
              <w:numPr>
                <w:ilvl w:val="0"/>
                <w:numId w:val="59"/>
              </w:numPr>
              <w:jc w:val="center"/>
              <w:rPr>
                <w:b/>
              </w:rPr>
            </w:pPr>
          </w:p>
        </w:tc>
        <w:tc>
          <w:tcPr>
            <w:tcW w:w="4482" w:type="pct"/>
          </w:tcPr>
          <w:p w14:paraId="74DBABF0" w14:textId="41CC5D25" w:rsidR="00D239AF" w:rsidRPr="0095684C" w:rsidRDefault="00D239AF" w:rsidP="00D239AF">
            <w:pPr>
              <w:pStyle w:val="BodyText"/>
            </w:pPr>
            <w:r w:rsidRPr="0095684C">
              <w:t>Added Fig-7-157 New Step-Endorsed Hardest Hit Fund</w:t>
            </w:r>
          </w:p>
        </w:tc>
      </w:tr>
      <w:tr w:rsidR="00D239AF" w14:paraId="050DA689" w14:textId="77777777" w:rsidTr="00D239AF">
        <w:tc>
          <w:tcPr>
            <w:tcW w:w="518" w:type="pct"/>
          </w:tcPr>
          <w:p w14:paraId="58A615D5" w14:textId="77777777" w:rsidR="00D239AF" w:rsidRPr="00D239AF" w:rsidRDefault="00D239AF" w:rsidP="006C3C3F">
            <w:pPr>
              <w:pStyle w:val="BodyText"/>
              <w:numPr>
                <w:ilvl w:val="0"/>
                <w:numId w:val="59"/>
              </w:numPr>
              <w:jc w:val="center"/>
              <w:rPr>
                <w:b/>
              </w:rPr>
            </w:pPr>
          </w:p>
        </w:tc>
        <w:tc>
          <w:tcPr>
            <w:tcW w:w="4482" w:type="pct"/>
          </w:tcPr>
          <w:p w14:paraId="76A0774C" w14:textId="77BA75E9" w:rsidR="00D239AF" w:rsidRPr="0095684C" w:rsidRDefault="00D239AF" w:rsidP="00D239AF">
            <w:pPr>
              <w:pStyle w:val="BodyText"/>
            </w:pPr>
            <w:r w:rsidRPr="0095684C">
              <w:t>Added New Section 7.3.1.16 Extension-Property Charge Loss Mitigation</w:t>
            </w:r>
          </w:p>
        </w:tc>
      </w:tr>
      <w:tr w:rsidR="00D239AF" w14:paraId="0299DA79" w14:textId="77777777" w:rsidTr="00D239AF">
        <w:tc>
          <w:tcPr>
            <w:tcW w:w="518" w:type="pct"/>
          </w:tcPr>
          <w:p w14:paraId="280F4D85" w14:textId="77777777" w:rsidR="00D239AF" w:rsidRPr="00D239AF" w:rsidRDefault="00D239AF" w:rsidP="006C3C3F">
            <w:pPr>
              <w:pStyle w:val="BodyText"/>
              <w:numPr>
                <w:ilvl w:val="0"/>
                <w:numId w:val="59"/>
              </w:numPr>
              <w:jc w:val="center"/>
              <w:rPr>
                <w:b/>
              </w:rPr>
            </w:pPr>
          </w:p>
        </w:tc>
        <w:tc>
          <w:tcPr>
            <w:tcW w:w="4482" w:type="pct"/>
          </w:tcPr>
          <w:p w14:paraId="6E1DA6EE" w14:textId="635EF78C" w:rsidR="00D239AF" w:rsidRPr="0095684C" w:rsidRDefault="00D239AF" w:rsidP="00D239AF">
            <w:pPr>
              <w:pStyle w:val="BodyText"/>
            </w:pPr>
            <w:r w:rsidRPr="0095684C">
              <w:t>Added Fig-7-158 Setup Search-Endorsed-Property Charge Loss Mitigation</w:t>
            </w:r>
          </w:p>
        </w:tc>
      </w:tr>
      <w:tr w:rsidR="00D239AF" w14:paraId="621220D9" w14:textId="77777777" w:rsidTr="00D239AF">
        <w:tc>
          <w:tcPr>
            <w:tcW w:w="518" w:type="pct"/>
          </w:tcPr>
          <w:p w14:paraId="21942615" w14:textId="77777777" w:rsidR="00D239AF" w:rsidRPr="00D239AF" w:rsidRDefault="00D239AF" w:rsidP="006C3C3F">
            <w:pPr>
              <w:pStyle w:val="BodyText"/>
              <w:numPr>
                <w:ilvl w:val="0"/>
                <w:numId w:val="59"/>
              </w:numPr>
              <w:jc w:val="center"/>
              <w:rPr>
                <w:b/>
              </w:rPr>
            </w:pPr>
          </w:p>
        </w:tc>
        <w:tc>
          <w:tcPr>
            <w:tcW w:w="4482" w:type="pct"/>
          </w:tcPr>
          <w:p w14:paraId="4B85AB86" w14:textId="6C83179F" w:rsidR="00D239AF" w:rsidRPr="0095684C" w:rsidRDefault="00D239AF" w:rsidP="00D239AF">
            <w:pPr>
              <w:pStyle w:val="BodyText"/>
            </w:pPr>
            <w:r w:rsidRPr="0095684C">
              <w:t>Added Fig-7-159 Edit Servicing Management Screen-Endorsed Property Charge Loss Mitigation</w:t>
            </w:r>
          </w:p>
        </w:tc>
      </w:tr>
      <w:tr w:rsidR="00D239AF" w14:paraId="6927CC2D" w14:textId="77777777" w:rsidTr="00D239AF">
        <w:tc>
          <w:tcPr>
            <w:tcW w:w="518" w:type="pct"/>
          </w:tcPr>
          <w:p w14:paraId="0DBDC86E" w14:textId="77777777" w:rsidR="00D239AF" w:rsidRPr="00D239AF" w:rsidRDefault="00D239AF" w:rsidP="006C3C3F">
            <w:pPr>
              <w:pStyle w:val="BodyText"/>
              <w:numPr>
                <w:ilvl w:val="0"/>
                <w:numId w:val="59"/>
              </w:numPr>
              <w:jc w:val="center"/>
              <w:rPr>
                <w:b/>
              </w:rPr>
            </w:pPr>
          </w:p>
        </w:tc>
        <w:tc>
          <w:tcPr>
            <w:tcW w:w="4482" w:type="pct"/>
          </w:tcPr>
          <w:p w14:paraId="44BEDCC2" w14:textId="36D0C20D" w:rsidR="00D239AF" w:rsidRPr="0095684C" w:rsidRDefault="00D239AF" w:rsidP="00D239AF">
            <w:pPr>
              <w:pStyle w:val="BodyText"/>
            </w:pPr>
            <w:r w:rsidRPr="0095684C">
              <w:t>Added Fig-7-160 Timeline Steps-Endorsed Property Charge Loss Mitigation</w:t>
            </w:r>
          </w:p>
        </w:tc>
      </w:tr>
      <w:tr w:rsidR="00D239AF" w14:paraId="5EDEA96C" w14:textId="77777777" w:rsidTr="00D239AF">
        <w:tc>
          <w:tcPr>
            <w:tcW w:w="518" w:type="pct"/>
          </w:tcPr>
          <w:p w14:paraId="1ABC360E" w14:textId="77777777" w:rsidR="00D239AF" w:rsidRPr="00D239AF" w:rsidRDefault="00D239AF" w:rsidP="006C3C3F">
            <w:pPr>
              <w:pStyle w:val="BodyText"/>
              <w:numPr>
                <w:ilvl w:val="0"/>
                <w:numId w:val="59"/>
              </w:numPr>
              <w:jc w:val="center"/>
              <w:rPr>
                <w:b/>
              </w:rPr>
            </w:pPr>
          </w:p>
        </w:tc>
        <w:tc>
          <w:tcPr>
            <w:tcW w:w="4482" w:type="pct"/>
          </w:tcPr>
          <w:p w14:paraId="41727426" w14:textId="1F16895A" w:rsidR="00D239AF" w:rsidRPr="0095684C" w:rsidRDefault="00D239AF" w:rsidP="00D239AF">
            <w:pPr>
              <w:pStyle w:val="BodyText"/>
            </w:pPr>
            <w:r w:rsidRPr="0095684C">
              <w:t>Added Fig-7-161 Edit Step Window-Endorsed Property Charge Loss Mitigation</w:t>
            </w:r>
          </w:p>
        </w:tc>
      </w:tr>
      <w:tr w:rsidR="00D239AF" w14:paraId="3346F28A" w14:textId="77777777" w:rsidTr="00D239AF">
        <w:tc>
          <w:tcPr>
            <w:tcW w:w="518" w:type="pct"/>
          </w:tcPr>
          <w:p w14:paraId="45C743C7" w14:textId="77777777" w:rsidR="00D239AF" w:rsidRPr="00D239AF" w:rsidRDefault="00D239AF" w:rsidP="006C3C3F">
            <w:pPr>
              <w:pStyle w:val="BodyText"/>
              <w:numPr>
                <w:ilvl w:val="0"/>
                <w:numId w:val="59"/>
              </w:numPr>
              <w:jc w:val="center"/>
              <w:rPr>
                <w:b/>
              </w:rPr>
            </w:pPr>
          </w:p>
        </w:tc>
        <w:tc>
          <w:tcPr>
            <w:tcW w:w="4482" w:type="pct"/>
          </w:tcPr>
          <w:p w14:paraId="08800B87" w14:textId="43D37053" w:rsidR="00D239AF" w:rsidRPr="0095684C" w:rsidRDefault="00D239AF" w:rsidP="00D239AF">
            <w:pPr>
              <w:pStyle w:val="BodyText"/>
            </w:pPr>
            <w:r w:rsidRPr="0095684C">
              <w:t>Added Fig-7-162 Edit Step- Endorsed Property Charge Loss Mitigation</w:t>
            </w:r>
          </w:p>
        </w:tc>
      </w:tr>
      <w:tr w:rsidR="00D239AF" w14:paraId="67439495" w14:textId="77777777" w:rsidTr="00D239AF">
        <w:tc>
          <w:tcPr>
            <w:tcW w:w="518" w:type="pct"/>
          </w:tcPr>
          <w:p w14:paraId="2E051901" w14:textId="77777777" w:rsidR="00D239AF" w:rsidRPr="00D239AF" w:rsidRDefault="00D239AF" w:rsidP="006C3C3F">
            <w:pPr>
              <w:pStyle w:val="BodyText"/>
              <w:numPr>
                <w:ilvl w:val="0"/>
                <w:numId w:val="59"/>
              </w:numPr>
              <w:jc w:val="center"/>
              <w:rPr>
                <w:b/>
              </w:rPr>
            </w:pPr>
          </w:p>
        </w:tc>
        <w:tc>
          <w:tcPr>
            <w:tcW w:w="4482" w:type="pct"/>
          </w:tcPr>
          <w:p w14:paraId="149D07DE" w14:textId="26A7F62A" w:rsidR="00D239AF" w:rsidRPr="0095684C" w:rsidRDefault="00D239AF" w:rsidP="00D239AF">
            <w:pPr>
              <w:pStyle w:val="BodyText"/>
            </w:pPr>
            <w:r w:rsidRPr="0095684C">
              <w:t>Added Fig-7-163 New Step-Endorsed Property Charge Loss Mitigation</w:t>
            </w:r>
          </w:p>
        </w:tc>
      </w:tr>
      <w:tr w:rsidR="00D239AF" w14:paraId="4177BA5C" w14:textId="77777777" w:rsidTr="00D239AF">
        <w:tc>
          <w:tcPr>
            <w:tcW w:w="518" w:type="pct"/>
          </w:tcPr>
          <w:p w14:paraId="149840CD" w14:textId="77777777" w:rsidR="00D239AF" w:rsidRPr="00D239AF" w:rsidRDefault="00D239AF" w:rsidP="006C3C3F">
            <w:pPr>
              <w:pStyle w:val="BodyText"/>
              <w:numPr>
                <w:ilvl w:val="0"/>
                <w:numId w:val="59"/>
              </w:numPr>
              <w:jc w:val="center"/>
              <w:rPr>
                <w:b/>
              </w:rPr>
            </w:pPr>
          </w:p>
        </w:tc>
        <w:tc>
          <w:tcPr>
            <w:tcW w:w="4482" w:type="pct"/>
          </w:tcPr>
          <w:p w14:paraId="2FFABED5" w14:textId="2935321E" w:rsidR="00D239AF" w:rsidRPr="0095684C" w:rsidRDefault="00D239AF" w:rsidP="00D239AF">
            <w:pPr>
              <w:pStyle w:val="BodyText"/>
            </w:pPr>
            <w:r w:rsidRPr="0095684C">
              <w:t>Added New Section 7.3.1.17 Extension-Appraisal</w:t>
            </w:r>
          </w:p>
        </w:tc>
      </w:tr>
      <w:tr w:rsidR="00D239AF" w14:paraId="5AC7C7B9" w14:textId="77777777" w:rsidTr="00D239AF">
        <w:tc>
          <w:tcPr>
            <w:tcW w:w="518" w:type="pct"/>
          </w:tcPr>
          <w:p w14:paraId="35877578" w14:textId="77777777" w:rsidR="00D239AF" w:rsidRPr="00D239AF" w:rsidRDefault="00D239AF" w:rsidP="006C3C3F">
            <w:pPr>
              <w:pStyle w:val="BodyText"/>
              <w:numPr>
                <w:ilvl w:val="0"/>
                <w:numId w:val="59"/>
              </w:numPr>
              <w:jc w:val="center"/>
              <w:rPr>
                <w:b/>
              </w:rPr>
            </w:pPr>
          </w:p>
        </w:tc>
        <w:tc>
          <w:tcPr>
            <w:tcW w:w="4482" w:type="pct"/>
          </w:tcPr>
          <w:p w14:paraId="28B249D9" w14:textId="3D45DF65" w:rsidR="00D239AF" w:rsidRPr="0095684C" w:rsidRDefault="00D239AF" w:rsidP="00D239AF">
            <w:pPr>
              <w:pStyle w:val="BodyText"/>
            </w:pPr>
            <w:r w:rsidRPr="0095684C">
              <w:t>Added Fig-7-164 Setup Search-Endorsed-Appraisal</w:t>
            </w:r>
          </w:p>
        </w:tc>
      </w:tr>
      <w:tr w:rsidR="00D239AF" w14:paraId="75740A80" w14:textId="77777777" w:rsidTr="00D239AF">
        <w:tc>
          <w:tcPr>
            <w:tcW w:w="518" w:type="pct"/>
          </w:tcPr>
          <w:p w14:paraId="6D45957B" w14:textId="77777777" w:rsidR="00D239AF" w:rsidRPr="00D239AF" w:rsidRDefault="00D239AF" w:rsidP="006C3C3F">
            <w:pPr>
              <w:pStyle w:val="BodyText"/>
              <w:numPr>
                <w:ilvl w:val="0"/>
                <w:numId w:val="59"/>
              </w:numPr>
              <w:jc w:val="center"/>
              <w:rPr>
                <w:b/>
              </w:rPr>
            </w:pPr>
          </w:p>
        </w:tc>
        <w:tc>
          <w:tcPr>
            <w:tcW w:w="4482" w:type="pct"/>
          </w:tcPr>
          <w:p w14:paraId="21848F24" w14:textId="7FC3DA11" w:rsidR="00D239AF" w:rsidRPr="0095684C" w:rsidRDefault="00D239AF" w:rsidP="00D239AF">
            <w:pPr>
              <w:pStyle w:val="BodyText"/>
            </w:pPr>
            <w:r w:rsidRPr="0095684C">
              <w:t>Added Fig-7-165 Edit Servicing Management Screen-Endorsed Appraisal</w:t>
            </w:r>
          </w:p>
        </w:tc>
      </w:tr>
      <w:tr w:rsidR="00D239AF" w14:paraId="5E7B5727" w14:textId="77777777" w:rsidTr="00D239AF">
        <w:tc>
          <w:tcPr>
            <w:tcW w:w="518" w:type="pct"/>
          </w:tcPr>
          <w:p w14:paraId="60AEF855" w14:textId="77777777" w:rsidR="00D239AF" w:rsidRPr="00D239AF" w:rsidRDefault="00D239AF" w:rsidP="006C3C3F">
            <w:pPr>
              <w:pStyle w:val="BodyText"/>
              <w:numPr>
                <w:ilvl w:val="0"/>
                <w:numId w:val="59"/>
              </w:numPr>
              <w:jc w:val="center"/>
              <w:rPr>
                <w:b/>
              </w:rPr>
            </w:pPr>
          </w:p>
        </w:tc>
        <w:tc>
          <w:tcPr>
            <w:tcW w:w="4482" w:type="pct"/>
          </w:tcPr>
          <w:p w14:paraId="3379B0AB" w14:textId="3CCB5480" w:rsidR="00D239AF" w:rsidRPr="0095684C" w:rsidRDefault="00D239AF" w:rsidP="00D239AF">
            <w:pPr>
              <w:pStyle w:val="BodyText"/>
            </w:pPr>
            <w:r w:rsidRPr="0095684C">
              <w:t>Added Fig-7-166 Timeline Steps-Endorsed Appraisal</w:t>
            </w:r>
          </w:p>
        </w:tc>
      </w:tr>
      <w:tr w:rsidR="00D239AF" w14:paraId="136DDA81" w14:textId="77777777" w:rsidTr="00D239AF">
        <w:tc>
          <w:tcPr>
            <w:tcW w:w="518" w:type="pct"/>
          </w:tcPr>
          <w:p w14:paraId="34C4A0EB" w14:textId="77777777" w:rsidR="00D239AF" w:rsidRPr="00D239AF" w:rsidRDefault="00D239AF" w:rsidP="006C3C3F">
            <w:pPr>
              <w:pStyle w:val="BodyText"/>
              <w:numPr>
                <w:ilvl w:val="0"/>
                <w:numId w:val="59"/>
              </w:numPr>
              <w:jc w:val="center"/>
              <w:rPr>
                <w:b/>
              </w:rPr>
            </w:pPr>
          </w:p>
        </w:tc>
        <w:tc>
          <w:tcPr>
            <w:tcW w:w="4482" w:type="pct"/>
          </w:tcPr>
          <w:p w14:paraId="765E1C3A" w14:textId="78643CE2" w:rsidR="00D239AF" w:rsidRPr="0095684C" w:rsidRDefault="00D239AF" w:rsidP="00D239AF">
            <w:pPr>
              <w:pStyle w:val="BodyText"/>
            </w:pPr>
            <w:r w:rsidRPr="0095684C">
              <w:t>Added Fig-7-167 Edit Step Window-Endorsed Appraisal</w:t>
            </w:r>
          </w:p>
        </w:tc>
      </w:tr>
      <w:tr w:rsidR="00D239AF" w14:paraId="48B4BE5E" w14:textId="77777777" w:rsidTr="00D239AF">
        <w:tc>
          <w:tcPr>
            <w:tcW w:w="518" w:type="pct"/>
          </w:tcPr>
          <w:p w14:paraId="178DFE32" w14:textId="77777777" w:rsidR="00D239AF" w:rsidRPr="00D239AF" w:rsidRDefault="00D239AF" w:rsidP="006C3C3F">
            <w:pPr>
              <w:pStyle w:val="BodyText"/>
              <w:numPr>
                <w:ilvl w:val="0"/>
                <w:numId w:val="59"/>
              </w:numPr>
              <w:jc w:val="center"/>
              <w:rPr>
                <w:b/>
              </w:rPr>
            </w:pPr>
          </w:p>
        </w:tc>
        <w:tc>
          <w:tcPr>
            <w:tcW w:w="4482" w:type="pct"/>
          </w:tcPr>
          <w:p w14:paraId="3D5D8B46" w14:textId="58F7EFFE" w:rsidR="00D239AF" w:rsidRPr="0095684C" w:rsidRDefault="00D239AF" w:rsidP="00D239AF">
            <w:pPr>
              <w:pStyle w:val="BodyText"/>
            </w:pPr>
            <w:r w:rsidRPr="0095684C">
              <w:t>Added Fig-7-168 Edit Step- Endorsed Appraisal</w:t>
            </w:r>
          </w:p>
        </w:tc>
      </w:tr>
      <w:tr w:rsidR="00D239AF" w14:paraId="229193B7" w14:textId="77777777" w:rsidTr="00D239AF">
        <w:tc>
          <w:tcPr>
            <w:tcW w:w="518" w:type="pct"/>
          </w:tcPr>
          <w:p w14:paraId="5EE0A152" w14:textId="77777777" w:rsidR="00D239AF" w:rsidRPr="00D239AF" w:rsidRDefault="00D239AF" w:rsidP="006C3C3F">
            <w:pPr>
              <w:pStyle w:val="BodyText"/>
              <w:numPr>
                <w:ilvl w:val="0"/>
                <w:numId w:val="59"/>
              </w:numPr>
              <w:jc w:val="center"/>
              <w:rPr>
                <w:b/>
              </w:rPr>
            </w:pPr>
          </w:p>
        </w:tc>
        <w:tc>
          <w:tcPr>
            <w:tcW w:w="4482" w:type="pct"/>
          </w:tcPr>
          <w:p w14:paraId="6A999FBA" w14:textId="45DC9199" w:rsidR="00D239AF" w:rsidRPr="0095684C" w:rsidRDefault="00D239AF" w:rsidP="00D239AF">
            <w:pPr>
              <w:pStyle w:val="BodyText"/>
            </w:pPr>
            <w:r w:rsidRPr="0095684C">
              <w:t>Added Fig-7-169 New Step-Endorsed Appraisal</w:t>
            </w:r>
          </w:p>
        </w:tc>
      </w:tr>
      <w:tr w:rsidR="00D239AF" w14:paraId="15DFEE8A" w14:textId="77777777" w:rsidTr="00D239AF">
        <w:tc>
          <w:tcPr>
            <w:tcW w:w="518" w:type="pct"/>
          </w:tcPr>
          <w:p w14:paraId="092EC32F" w14:textId="77777777" w:rsidR="00D239AF" w:rsidRPr="00D239AF" w:rsidRDefault="00D239AF" w:rsidP="006C3C3F">
            <w:pPr>
              <w:pStyle w:val="BodyText"/>
              <w:numPr>
                <w:ilvl w:val="0"/>
                <w:numId w:val="59"/>
              </w:numPr>
              <w:jc w:val="center"/>
              <w:rPr>
                <w:b/>
              </w:rPr>
            </w:pPr>
          </w:p>
        </w:tc>
        <w:tc>
          <w:tcPr>
            <w:tcW w:w="4482" w:type="pct"/>
          </w:tcPr>
          <w:p w14:paraId="6202861D" w14:textId="4ACEDC1B" w:rsidR="00D239AF" w:rsidRPr="0095684C" w:rsidRDefault="00D239AF" w:rsidP="00D239AF">
            <w:pPr>
              <w:pStyle w:val="BodyText"/>
            </w:pPr>
            <w:r w:rsidRPr="0095684C">
              <w:t>Added New Section 7.3.1.18 Extension-Other</w:t>
            </w:r>
          </w:p>
        </w:tc>
      </w:tr>
      <w:tr w:rsidR="00D239AF" w14:paraId="137638B5" w14:textId="77777777" w:rsidTr="00D239AF">
        <w:tc>
          <w:tcPr>
            <w:tcW w:w="518" w:type="pct"/>
          </w:tcPr>
          <w:p w14:paraId="30201DE4" w14:textId="77777777" w:rsidR="00D239AF" w:rsidRPr="00D239AF" w:rsidRDefault="00D239AF" w:rsidP="006C3C3F">
            <w:pPr>
              <w:pStyle w:val="BodyText"/>
              <w:numPr>
                <w:ilvl w:val="0"/>
                <w:numId w:val="59"/>
              </w:numPr>
              <w:jc w:val="center"/>
              <w:rPr>
                <w:b/>
              </w:rPr>
            </w:pPr>
          </w:p>
        </w:tc>
        <w:tc>
          <w:tcPr>
            <w:tcW w:w="4482" w:type="pct"/>
          </w:tcPr>
          <w:p w14:paraId="5B277311" w14:textId="396A2FF3" w:rsidR="00D239AF" w:rsidRPr="0095684C" w:rsidRDefault="00D239AF" w:rsidP="00D239AF">
            <w:pPr>
              <w:pStyle w:val="BodyText"/>
            </w:pPr>
            <w:r w:rsidRPr="0095684C">
              <w:t>Added Fig-7-170 Setup Search-Endorsed-Other</w:t>
            </w:r>
          </w:p>
        </w:tc>
      </w:tr>
      <w:tr w:rsidR="00D239AF" w14:paraId="2AA9C5BC" w14:textId="77777777" w:rsidTr="00D239AF">
        <w:tc>
          <w:tcPr>
            <w:tcW w:w="518" w:type="pct"/>
          </w:tcPr>
          <w:p w14:paraId="1C6EE887" w14:textId="77777777" w:rsidR="00D239AF" w:rsidRPr="00D239AF" w:rsidRDefault="00D239AF" w:rsidP="006C3C3F">
            <w:pPr>
              <w:pStyle w:val="BodyText"/>
              <w:numPr>
                <w:ilvl w:val="0"/>
                <w:numId w:val="59"/>
              </w:numPr>
              <w:jc w:val="center"/>
              <w:rPr>
                <w:b/>
              </w:rPr>
            </w:pPr>
          </w:p>
        </w:tc>
        <w:tc>
          <w:tcPr>
            <w:tcW w:w="4482" w:type="pct"/>
          </w:tcPr>
          <w:p w14:paraId="65DB571C" w14:textId="4E137ABD" w:rsidR="00D239AF" w:rsidRPr="0095684C" w:rsidRDefault="00D239AF" w:rsidP="00D239AF">
            <w:pPr>
              <w:pStyle w:val="BodyText"/>
            </w:pPr>
            <w:r w:rsidRPr="0095684C">
              <w:t>Added Fig-7-171 Edit Servicing Management Screen-Endorsed Other</w:t>
            </w:r>
          </w:p>
        </w:tc>
      </w:tr>
      <w:tr w:rsidR="00D239AF" w14:paraId="75E186DD" w14:textId="77777777" w:rsidTr="00D239AF">
        <w:tc>
          <w:tcPr>
            <w:tcW w:w="518" w:type="pct"/>
          </w:tcPr>
          <w:p w14:paraId="7E80CA6F" w14:textId="77777777" w:rsidR="00D239AF" w:rsidRPr="00D239AF" w:rsidRDefault="00D239AF" w:rsidP="006C3C3F">
            <w:pPr>
              <w:pStyle w:val="BodyText"/>
              <w:numPr>
                <w:ilvl w:val="0"/>
                <w:numId w:val="59"/>
              </w:numPr>
              <w:jc w:val="center"/>
              <w:rPr>
                <w:b/>
              </w:rPr>
            </w:pPr>
          </w:p>
        </w:tc>
        <w:tc>
          <w:tcPr>
            <w:tcW w:w="4482" w:type="pct"/>
          </w:tcPr>
          <w:p w14:paraId="2DE2EE6D" w14:textId="67FFC01F" w:rsidR="00D239AF" w:rsidRPr="0095684C" w:rsidRDefault="00D239AF" w:rsidP="00D239AF">
            <w:pPr>
              <w:pStyle w:val="BodyText"/>
            </w:pPr>
            <w:r w:rsidRPr="0095684C">
              <w:t>Added Fig-7-172 Timeline Steps-Endorsed Other</w:t>
            </w:r>
          </w:p>
        </w:tc>
      </w:tr>
      <w:tr w:rsidR="00D239AF" w14:paraId="0F64F12B" w14:textId="77777777" w:rsidTr="00D239AF">
        <w:tc>
          <w:tcPr>
            <w:tcW w:w="518" w:type="pct"/>
          </w:tcPr>
          <w:p w14:paraId="7CC53095" w14:textId="77777777" w:rsidR="00D239AF" w:rsidRPr="00D239AF" w:rsidRDefault="00D239AF" w:rsidP="006C3C3F">
            <w:pPr>
              <w:pStyle w:val="BodyText"/>
              <w:numPr>
                <w:ilvl w:val="0"/>
                <w:numId w:val="59"/>
              </w:numPr>
              <w:jc w:val="center"/>
              <w:rPr>
                <w:b/>
              </w:rPr>
            </w:pPr>
          </w:p>
        </w:tc>
        <w:tc>
          <w:tcPr>
            <w:tcW w:w="4482" w:type="pct"/>
          </w:tcPr>
          <w:p w14:paraId="33E5BBDE" w14:textId="2E84B6F8" w:rsidR="00D239AF" w:rsidRPr="0095684C" w:rsidRDefault="00D239AF" w:rsidP="00D239AF">
            <w:pPr>
              <w:pStyle w:val="BodyText"/>
            </w:pPr>
            <w:r w:rsidRPr="0095684C">
              <w:t>Added Fig-7-173 Edit Step Window-Endorsed Other</w:t>
            </w:r>
          </w:p>
        </w:tc>
      </w:tr>
      <w:tr w:rsidR="00D239AF" w14:paraId="28F42F12" w14:textId="77777777" w:rsidTr="00D239AF">
        <w:tc>
          <w:tcPr>
            <w:tcW w:w="518" w:type="pct"/>
          </w:tcPr>
          <w:p w14:paraId="36E39B45" w14:textId="77777777" w:rsidR="00D239AF" w:rsidRPr="00D239AF" w:rsidRDefault="00D239AF" w:rsidP="006C3C3F">
            <w:pPr>
              <w:pStyle w:val="BodyText"/>
              <w:numPr>
                <w:ilvl w:val="0"/>
                <w:numId w:val="59"/>
              </w:numPr>
              <w:jc w:val="center"/>
              <w:rPr>
                <w:b/>
              </w:rPr>
            </w:pPr>
          </w:p>
        </w:tc>
        <w:tc>
          <w:tcPr>
            <w:tcW w:w="4482" w:type="pct"/>
          </w:tcPr>
          <w:p w14:paraId="54C87317" w14:textId="3ABE86BA" w:rsidR="00D239AF" w:rsidRPr="0095684C" w:rsidRDefault="00D239AF" w:rsidP="00D239AF">
            <w:pPr>
              <w:pStyle w:val="BodyText"/>
            </w:pPr>
            <w:r w:rsidRPr="0095684C">
              <w:t>Added Fig-7-174 Edit Step- Endorsed Other</w:t>
            </w:r>
          </w:p>
        </w:tc>
      </w:tr>
      <w:tr w:rsidR="00D239AF" w14:paraId="2662C197" w14:textId="77777777" w:rsidTr="00D239AF">
        <w:tc>
          <w:tcPr>
            <w:tcW w:w="518" w:type="pct"/>
          </w:tcPr>
          <w:p w14:paraId="144A0DCA" w14:textId="77777777" w:rsidR="00D239AF" w:rsidRPr="00D239AF" w:rsidRDefault="00D239AF" w:rsidP="006C3C3F">
            <w:pPr>
              <w:pStyle w:val="BodyText"/>
              <w:numPr>
                <w:ilvl w:val="0"/>
                <w:numId w:val="59"/>
              </w:numPr>
              <w:jc w:val="center"/>
              <w:rPr>
                <w:b/>
              </w:rPr>
            </w:pPr>
          </w:p>
        </w:tc>
        <w:tc>
          <w:tcPr>
            <w:tcW w:w="4482" w:type="pct"/>
          </w:tcPr>
          <w:p w14:paraId="77FFAB7D" w14:textId="35A975FA" w:rsidR="00D239AF" w:rsidRPr="0095684C" w:rsidRDefault="00D239AF" w:rsidP="00D239AF">
            <w:pPr>
              <w:pStyle w:val="BodyText"/>
            </w:pPr>
            <w:r w:rsidRPr="0095684C">
              <w:t>Added Fig-7-175 New Step-Endorsed Other</w:t>
            </w:r>
          </w:p>
        </w:tc>
      </w:tr>
      <w:tr w:rsidR="00D239AF" w14:paraId="1FFE80F9" w14:textId="77777777" w:rsidTr="00D239AF">
        <w:tc>
          <w:tcPr>
            <w:tcW w:w="518" w:type="pct"/>
          </w:tcPr>
          <w:p w14:paraId="749146D4" w14:textId="77777777" w:rsidR="00D239AF" w:rsidRPr="00D239AF" w:rsidRDefault="00D239AF" w:rsidP="006C3C3F">
            <w:pPr>
              <w:pStyle w:val="BodyText"/>
              <w:numPr>
                <w:ilvl w:val="0"/>
                <w:numId w:val="59"/>
              </w:numPr>
              <w:jc w:val="center"/>
              <w:rPr>
                <w:b/>
              </w:rPr>
            </w:pPr>
          </w:p>
        </w:tc>
        <w:tc>
          <w:tcPr>
            <w:tcW w:w="4482" w:type="pct"/>
          </w:tcPr>
          <w:p w14:paraId="045730F9" w14:textId="01A692FF" w:rsidR="00D239AF" w:rsidRPr="0095684C" w:rsidRDefault="00D239AF" w:rsidP="00D239AF">
            <w:pPr>
              <w:pStyle w:val="BodyText"/>
            </w:pPr>
            <w:r w:rsidRPr="0095684C">
              <w:t>Added a Note to section 8.3.7.2</w:t>
            </w:r>
          </w:p>
        </w:tc>
      </w:tr>
      <w:tr w:rsidR="00D239AF" w14:paraId="377FD8A0" w14:textId="77777777" w:rsidTr="00D239AF">
        <w:tc>
          <w:tcPr>
            <w:tcW w:w="518" w:type="pct"/>
          </w:tcPr>
          <w:p w14:paraId="7E688B8F" w14:textId="77777777" w:rsidR="00D239AF" w:rsidRPr="00D239AF" w:rsidRDefault="00D239AF" w:rsidP="006C3C3F">
            <w:pPr>
              <w:pStyle w:val="BodyText"/>
              <w:numPr>
                <w:ilvl w:val="0"/>
                <w:numId w:val="59"/>
              </w:numPr>
              <w:jc w:val="center"/>
              <w:rPr>
                <w:b/>
              </w:rPr>
            </w:pPr>
          </w:p>
        </w:tc>
        <w:tc>
          <w:tcPr>
            <w:tcW w:w="4482" w:type="pct"/>
          </w:tcPr>
          <w:p w14:paraId="0BBEF313" w14:textId="3EA638DC" w:rsidR="00D239AF" w:rsidRPr="0095684C" w:rsidRDefault="00D239AF" w:rsidP="00D239AF">
            <w:pPr>
              <w:pStyle w:val="BodyText"/>
            </w:pPr>
            <w:r w:rsidRPr="0095684C">
              <w:t>Added additional steps for Assignment Denied- No Funds Due HUD  Section 8.3.7.2</w:t>
            </w:r>
          </w:p>
        </w:tc>
      </w:tr>
    </w:tbl>
    <w:p w14:paraId="12A578FB" w14:textId="77777777" w:rsidR="00D239AF" w:rsidRDefault="00D239AF" w:rsidP="00392FA2">
      <w:pPr>
        <w:pStyle w:val="BodyText"/>
      </w:pPr>
    </w:p>
    <w:p w14:paraId="0997BE70" w14:textId="77777777" w:rsidR="002B0DA6" w:rsidRDefault="002B0DA6" w:rsidP="00D239AF">
      <w:pPr>
        <w:pStyle w:val="BodyText"/>
        <w:sectPr w:rsidR="002B0DA6" w:rsidSect="00AB6A5E">
          <w:pgSz w:w="12240" w:h="15840"/>
          <w:pgMar w:top="1440" w:right="1440" w:bottom="1440" w:left="1440" w:header="720" w:footer="720" w:gutter="0"/>
          <w:cols w:space="720"/>
          <w:docGrid w:linePitch="360"/>
        </w:sectPr>
      </w:pPr>
    </w:p>
    <w:p w14:paraId="407C6A51" w14:textId="77777777" w:rsidR="00106D8B" w:rsidRDefault="00106D8B" w:rsidP="00106D8B">
      <w:pPr>
        <w:pStyle w:val="Chapterbreak"/>
        <w:spacing w:after="0"/>
      </w:pPr>
    </w:p>
    <w:p w14:paraId="000786FD" w14:textId="77777777" w:rsidR="00106D8B" w:rsidRDefault="00106D8B" w:rsidP="00106D8B">
      <w:pPr>
        <w:pStyle w:val="Chapterbreak"/>
        <w:spacing w:after="0"/>
        <w:jc w:val="left"/>
      </w:pPr>
    </w:p>
    <w:p w14:paraId="3BD2380E" w14:textId="77777777" w:rsidR="00106D8B" w:rsidRDefault="00106D8B" w:rsidP="00106D8B">
      <w:pPr>
        <w:pStyle w:val="Chapterbreak"/>
        <w:spacing w:after="0"/>
      </w:pPr>
    </w:p>
    <w:p w14:paraId="0ABD4802" w14:textId="77777777" w:rsidR="00106D8B" w:rsidRDefault="00106D8B" w:rsidP="00106D8B">
      <w:pPr>
        <w:pStyle w:val="Chapterbreak"/>
        <w:spacing w:after="0"/>
      </w:pPr>
    </w:p>
    <w:p w14:paraId="1A802A74" w14:textId="77777777" w:rsidR="00106D8B" w:rsidRDefault="00106D8B" w:rsidP="00106D8B">
      <w:pPr>
        <w:pStyle w:val="Chapterbreak"/>
        <w:spacing w:after="0"/>
      </w:pPr>
    </w:p>
    <w:p w14:paraId="41E960AF" w14:textId="77777777" w:rsidR="00106D8B" w:rsidRDefault="00106D8B" w:rsidP="00106D8B">
      <w:pPr>
        <w:pStyle w:val="Chapterbreak"/>
        <w:spacing w:after="0"/>
      </w:pPr>
    </w:p>
    <w:p w14:paraId="312EEA6C" w14:textId="77777777" w:rsidR="00106D8B" w:rsidRDefault="00106D8B" w:rsidP="00106D8B">
      <w:pPr>
        <w:pStyle w:val="Chapterbreak"/>
      </w:pPr>
    </w:p>
    <w:p w14:paraId="6FE40AB2" w14:textId="77777777" w:rsidR="00106D8B" w:rsidRDefault="00106D8B" w:rsidP="00106D8B">
      <w:pPr>
        <w:pStyle w:val="Chapterbreak"/>
      </w:pPr>
    </w:p>
    <w:p w14:paraId="166D305C" w14:textId="28DF8DB4" w:rsidR="00106D8B" w:rsidRPr="00D239AF" w:rsidRDefault="00106D8B" w:rsidP="00661B34">
      <w:pPr>
        <w:pStyle w:val="Chapterbreak"/>
        <w:sectPr w:rsidR="00106D8B" w:rsidRPr="00D239AF" w:rsidSect="00AB6A5E">
          <w:headerReference w:type="default" r:id="rId601"/>
          <w:pgSz w:w="12240" w:h="15840"/>
          <w:pgMar w:top="1440" w:right="1440" w:bottom="1440" w:left="1440" w:header="720" w:footer="720" w:gutter="0"/>
          <w:cols w:space="720"/>
          <w:docGrid w:linePitch="360"/>
        </w:sectPr>
      </w:pPr>
      <w:r w:rsidRPr="00D239AF">
        <w:t xml:space="preserve">APPENDIX </w:t>
      </w:r>
      <w:r>
        <w:t>D</w:t>
      </w:r>
      <w:r w:rsidRPr="00D239AF">
        <w:t xml:space="preserve">: </w:t>
      </w:r>
      <w:r>
        <w:t>HERMIT User Guide Version 2.</w:t>
      </w:r>
      <w:r w:rsidR="00E46DB7">
        <w:t>9</w:t>
      </w:r>
      <w:r>
        <w:t xml:space="preserve"> Updates (Release 4.</w:t>
      </w:r>
      <w:r w:rsidR="00E46DB7">
        <w:t>2</w:t>
      </w:r>
      <w:r>
        <w:t>)</w:t>
      </w:r>
    </w:p>
    <w:p w14:paraId="53FC404D" w14:textId="2250B00F" w:rsidR="002B0DA6" w:rsidRPr="002F1F2B" w:rsidRDefault="00512854" w:rsidP="006C3C3F">
      <w:pPr>
        <w:pStyle w:val="Heading2"/>
        <w:numPr>
          <w:ilvl w:val="0"/>
          <w:numId w:val="81"/>
        </w:numPr>
        <w:tabs>
          <w:tab w:val="clear" w:pos="1080"/>
        </w:tabs>
        <w:jc w:val="both"/>
        <w:rPr>
          <w:color w:val="0070C0"/>
        </w:rPr>
      </w:pPr>
      <w:bookmarkStart w:id="5951" w:name="_Toc11335106"/>
      <w:bookmarkStart w:id="5952" w:name="_Toc74052344"/>
      <w:bookmarkStart w:id="5953" w:name="_Toc90643728"/>
      <w:bookmarkStart w:id="5954" w:name="_Toc230163695"/>
      <w:r w:rsidRPr="002F1F2B">
        <w:rPr>
          <w:color w:val="0070C0"/>
        </w:rPr>
        <w:t xml:space="preserve">APPENDIX D: </w:t>
      </w:r>
      <w:r w:rsidR="007E3B70" w:rsidRPr="002F1F2B">
        <w:rPr>
          <w:color w:val="0070C0"/>
        </w:rPr>
        <w:t>HER</w:t>
      </w:r>
      <w:r w:rsidR="00EB37BC" w:rsidRPr="002F1F2B">
        <w:rPr>
          <w:color w:val="0070C0"/>
        </w:rPr>
        <w:t>MIT User Guide Version 2.9</w:t>
      </w:r>
      <w:r w:rsidR="007E3B70" w:rsidRPr="002F1F2B">
        <w:rPr>
          <w:color w:val="0070C0"/>
        </w:rPr>
        <w:t xml:space="preserve"> Updates (Release 4.</w:t>
      </w:r>
      <w:r w:rsidR="00EB37BC" w:rsidRPr="002F1F2B">
        <w:rPr>
          <w:color w:val="0070C0"/>
        </w:rPr>
        <w:t>2</w:t>
      </w:r>
      <w:r w:rsidR="007E3B70" w:rsidRPr="002F1F2B">
        <w:rPr>
          <w:color w:val="0070C0"/>
        </w:rPr>
        <w:t>)</w:t>
      </w:r>
      <w:bookmarkEnd w:id="5951"/>
      <w:bookmarkEnd w:id="5952"/>
      <w:bookmarkEnd w:id="5953"/>
      <w:bookmarkEnd w:id="5954"/>
    </w:p>
    <w:tbl>
      <w:tblPr>
        <w:tblStyle w:val="TableGrid"/>
        <w:tblW w:w="5000" w:type="pct"/>
        <w:tblLook w:val="04A0" w:firstRow="1" w:lastRow="0" w:firstColumn="1" w:lastColumn="0" w:noHBand="0" w:noVBand="1"/>
      </w:tblPr>
      <w:tblGrid>
        <w:gridCol w:w="969"/>
        <w:gridCol w:w="8381"/>
      </w:tblGrid>
      <w:tr w:rsidR="002B0DA6" w:rsidRPr="00B311F7" w14:paraId="2326113B" w14:textId="77777777" w:rsidTr="00A8142E">
        <w:trPr>
          <w:tblHeader/>
        </w:trPr>
        <w:tc>
          <w:tcPr>
            <w:tcW w:w="518" w:type="pct"/>
            <w:shd w:val="clear" w:color="auto" w:fill="8DB3E2" w:themeFill="text2" w:themeFillTint="66"/>
            <w:vAlign w:val="center"/>
          </w:tcPr>
          <w:p w14:paraId="0F3BB858" w14:textId="77777777" w:rsidR="002B0DA6" w:rsidRPr="00B311F7" w:rsidRDefault="002B0DA6" w:rsidP="00A8142E">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011BD0CE" w14:textId="77777777" w:rsidR="002B0DA6" w:rsidRPr="00B311F7" w:rsidRDefault="002B0DA6" w:rsidP="00A8142E">
            <w:pPr>
              <w:spacing w:after="120"/>
              <w:jc w:val="both"/>
              <w:rPr>
                <w:rFonts w:asciiTheme="majorHAnsi" w:hAnsiTheme="majorHAnsi" w:cstheme="minorHAnsi"/>
                <w:b/>
              </w:rPr>
            </w:pPr>
            <w:r w:rsidRPr="00B311F7">
              <w:rPr>
                <w:rFonts w:asciiTheme="majorHAnsi" w:hAnsiTheme="majorHAnsi" w:cstheme="minorHAnsi"/>
                <w:b/>
              </w:rPr>
              <w:t>Description</w:t>
            </w:r>
          </w:p>
        </w:tc>
      </w:tr>
      <w:tr w:rsidR="002B0DA6" w:rsidRPr="00B311F7" w14:paraId="6A6C3514" w14:textId="77777777" w:rsidTr="00A8142E">
        <w:trPr>
          <w:trHeight w:val="422"/>
        </w:trPr>
        <w:tc>
          <w:tcPr>
            <w:tcW w:w="518" w:type="pct"/>
          </w:tcPr>
          <w:p w14:paraId="066FC63A" w14:textId="77777777" w:rsidR="002B0DA6" w:rsidRPr="00B311F7" w:rsidRDefault="002B0DA6" w:rsidP="006C3C3F">
            <w:pPr>
              <w:numPr>
                <w:ilvl w:val="0"/>
                <w:numId w:val="61"/>
              </w:numPr>
              <w:spacing w:before="120"/>
              <w:jc w:val="both"/>
              <w:rPr>
                <w:rFonts w:ascii="Cambria" w:eastAsia="Times New Roman" w:hAnsi="Cambria"/>
                <w:b/>
                <w:bCs/>
                <w:lang w:bidi="en-US"/>
              </w:rPr>
            </w:pPr>
          </w:p>
        </w:tc>
        <w:tc>
          <w:tcPr>
            <w:tcW w:w="4482" w:type="pct"/>
          </w:tcPr>
          <w:p w14:paraId="09144A1F"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Added Pay Plan Type to  Table 2-2 - Loan Search Criteria</w:t>
            </w:r>
          </w:p>
        </w:tc>
      </w:tr>
      <w:tr w:rsidR="002B0DA6" w:rsidRPr="00B311F7" w14:paraId="04F4D1EC" w14:textId="77777777" w:rsidTr="00A8142E">
        <w:trPr>
          <w:trHeight w:val="422"/>
        </w:trPr>
        <w:tc>
          <w:tcPr>
            <w:tcW w:w="518" w:type="pct"/>
          </w:tcPr>
          <w:p w14:paraId="543D3018" w14:textId="77777777" w:rsidR="002B0DA6" w:rsidRPr="00B311F7" w:rsidRDefault="002B0DA6" w:rsidP="006C3C3F">
            <w:pPr>
              <w:numPr>
                <w:ilvl w:val="0"/>
                <w:numId w:val="61"/>
              </w:numPr>
              <w:spacing w:before="120"/>
              <w:jc w:val="both"/>
              <w:rPr>
                <w:rFonts w:ascii="Cambria" w:eastAsia="Times New Roman" w:hAnsi="Cambria"/>
                <w:b/>
                <w:bCs/>
                <w:lang w:bidi="en-US"/>
              </w:rPr>
            </w:pPr>
          </w:p>
        </w:tc>
        <w:tc>
          <w:tcPr>
            <w:tcW w:w="4482" w:type="pct"/>
          </w:tcPr>
          <w:p w14:paraId="4A6AF98F" w14:textId="7ED467E0"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 xml:space="preserve">Added Repayment Plan to  Table 2-4 - Description of the </w:t>
            </w:r>
            <w:r w:rsidR="00FC3979">
              <w:rPr>
                <w:rFonts w:ascii="Cambria" w:eastAsia="Times New Roman" w:hAnsi="Cambria"/>
                <w:bCs/>
                <w:lang w:bidi="en-US"/>
              </w:rPr>
              <w:t>SM</w:t>
            </w:r>
            <w:r w:rsidRPr="00E6734A">
              <w:rPr>
                <w:rFonts w:ascii="Cambria" w:eastAsia="Times New Roman" w:hAnsi="Cambria"/>
                <w:bCs/>
                <w:lang w:bidi="en-US"/>
              </w:rPr>
              <w:t xml:space="preserve"> Side Menu Bar</w:t>
            </w:r>
          </w:p>
        </w:tc>
      </w:tr>
      <w:tr w:rsidR="002B0DA6" w:rsidRPr="00B311F7" w14:paraId="570114B9" w14:textId="77777777" w:rsidTr="00A8142E">
        <w:trPr>
          <w:trHeight w:val="422"/>
        </w:trPr>
        <w:tc>
          <w:tcPr>
            <w:tcW w:w="518" w:type="pct"/>
          </w:tcPr>
          <w:p w14:paraId="3F25FE96" w14:textId="77777777" w:rsidR="002B0DA6" w:rsidRPr="00B311F7" w:rsidRDefault="002B0DA6" w:rsidP="006C3C3F">
            <w:pPr>
              <w:numPr>
                <w:ilvl w:val="0"/>
                <w:numId w:val="61"/>
              </w:numPr>
              <w:spacing w:before="120"/>
              <w:jc w:val="both"/>
              <w:rPr>
                <w:rFonts w:ascii="Cambria" w:eastAsia="Times New Roman" w:hAnsi="Cambria"/>
                <w:b/>
                <w:bCs/>
                <w:lang w:bidi="en-US"/>
              </w:rPr>
            </w:pPr>
          </w:p>
        </w:tc>
        <w:tc>
          <w:tcPr>
            <w:tcW w:w="4482" w:type="pct"/>
          </w:tcPr>
          <w:p w14:paraId="2FA48EA5"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Updated Fig-2-13 –The Loan Balance Screen - Example of the Top Menu Bar</w:t>
            </w:r>
          </w:p>
        </w:tc>
      </w:tr>
      <w:tr w:rsidR="002B0DA6" w:rsidRPr="00B311F7" w14:paraId="22EB4388" w14:textId="77777777" w:rsidTr="00A8142E">
        <w:tc>
          <w:tcPr>
            <w:tcW w:w="518" w:type="pct"/>
          </w:tcPr>
          <w:p w14:paraId="5F84F3AB"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A84C7A2"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Updated Fig-2-14 –The Loan Balance Screen - Example of the Side Menu Bar</w:t>
            </w:r>
          </w:p>
        </w:tc>
      </w:tr>
      <w:tr w:rsidR="006A579B" w:rsidRPr="00B311F7" w14:paraId="2AE2FD29" w14:textId="77777777" w:rsidTr="00A8142E">
        <w:tc>
          <w:tcPr>
            <w:tcW w:w="518" w:type="pct"/>
          </w:tcPr>
          <w:p w14:paraId="74965232" w14:textId="77777777" w:rsidR="006A579B" w:rsidRPr="00B311F7" w:rsidRDefault="006A579B" w:rsidP="006C3C3F">
            <w:pPr>
              <w:numPr>
                <w:ilvl w:val="0"/>
                <w:numId w:val="61"/>
              </w:numPr>
              <w:spacing w:before="120"/>
              <w:jc w:val="center"/>
              <w:rPr>
                <w:rFonts w:ascii="Cambria" w:eastAsia="Times New Roman" w:hAnsi="Cambria"/>
                <w:b/>
                <w:bCs/>
                <w:lang w:bidi="en-US"/>
              </w:rPr>
            </w:pPr>
          </w:p>
        </w:tc>
        <w:tc>
          <w:tcPr>
            <w:tcW w:w="4482" w:type="pct"/>
          </w:tcPr>
          <w:p w14:paraId="45DC2E24" w14:textId="68255A24" w:rsidR="006A579B" w:rsidRPr="00E6734A" w:rsidRDefault="006A579B" w:rsidP="00A8142E">
            <w:pPr>
              <w:spacing w:before="120"/>
              <w:jc w:val="both"/>
              <w:rPr>
                <w:rFonts w:ascii="Cambria" w:eastAsia="Times New Roman" w:hAnsi="Cambria"/>
                <w:bCs/>
                <w:lang w:bidi="en-US"/>
              </w:rPr>
            </w:pPr>
            <w:r>
              <w:rPr>
                <w:rFonts w:ascii="Cambria" w:eastAsia="Times New Roman" w:hAnsi="Cambria"/>
                <w:bCs/>
                <w:lang w:bidi="en-US"/>
              </w:rPr>
              <w:t>Update Section 3.3 to include user roles for Repayment Plan</w:t>
            </w:r>
          </w:p>
        </w:tc>
      </w:tr>
      <w:tr w:rsidR="006A579B" w:rsidRPr="00B311F7" w14:paraId="486F127E" w14:textId="77777777" w:rsidTr="00A8142E">
        <w:tc>
          <w:tcPr>
            <w:tcW w:w="518" w:type="pct"/>
          </w:tcPr>
          <w:p w14:paraId="6116DED1" w14:textId="77777777" w:rsidR="006A579B" w:rsidRPr="00B311F7" w:rsidRDefault="006A579B" w:rsidP="006C3C3F">
            <w:pPr>
              <w:numPr>
                <w:ilvl w:val="0"/>
                <w:numId w:val="61"/>
              </w:numPr>
              <w:spacing w:before="120"/>
              <w:jc w:val="center"/>
              <w:rPr>
                <w:rFonts w:ascii="Cambria" w:eastAsia="Times New Roman" w:hAnsi="Cambria"/>
                <w:b/>
                <w:bCs/>
                <w:lang w:bidi="en-US"/>
              </w:rPr>
            </w:pPr>
          </w:p>
        </w:tc>
        <w:tc>
          <w:tcPr>
            <w:tcW w:w="4482" w:type="pct"/>
          </w:tcPr>
          <w:p w14:paraId="456ED85C" w14:textId="406CB99C" w:rsidR="006A579B" w:rsidRPr="00E6734A" w:rsidRDefault="006A579B" w:rsidP="00A8142E">
            <w:pPr>
              <w:spacing w:before="120"/>
              <w:jc w:val="both"/>
              <w:rPr>
                <w:rFonts w:ascii="Cambria" w:eastAsia="Times New Roman" w:hAnsi="Cambria"/>
                <w:bCs/>
                <w:lang w:bidi="en-US"/>
              </w:rPr>
            </w:pPr>
            <w:r>
              <w:rPr>
                <w:rFonts w:ascii="Cambria" w:eastAsia="Times New Roman" w:hAnsi="Cambria"/>
                <w:bCs/>
                <w:lang w:bidi="en-US"/>
              </w:rPr>
              <w:t>Update Section 3.7 to include user roles for Repayment Plan</w:t>
            </w:r>
          </w:p>
        </w:tc>
      </w:tr>
      <w:tr w:rsidR="006A579B" w:rsidRPr="00B311F7" w14:paraId="42C040EF" w14:textId="77777777" w:rsidTr="00A8142E">
        <w:tc>
          <w:tcPr>
            <w:tcW w:w="518" w:type="pct"/>
          </w:tcPr>
          <w:p w14:paraId="1AF9953B" w14:textId="77777777" w:rsidR="006A579B" w:rsidRPr="00B311F7" w:rsidRDefault="006A579B" w:rsidP="006C3C3F">
            <w:pPr>
              <w:numPr>
                <w:ilvl w:val="0"/>
                <w:numId w:val="61"/>
              </w:numPr>
              <w:spacing w:before="120"/>
              <w:jc w:val="center"/>
              <w:rPr>
                <w:rFonts w:ascii="Cambria" w:eastAsia="Times New Roman" w:hAnsi="Cambria"/>
                <w:b/>
                <w:bCs/>
                <w:lang w:bidi="en-US"/>
              </w:rPr>
            </w:pPr>
          </w:p>
        </w:tc>
        <w:tc>
          <w:tcPr>
            <w:tcW w:w="4482" w:type="pct"/>
          </w:tcPr>
          <w:p w14:paraId="73DEBB31" w14:textId="78D54181" w:rsidR="006A579B" w:rsidRPr="00E6734A" w:rsidRDefault="006A579B" w:rsidP="00A8142E">
            <w:pPr>
              <w:spacing w:before="120"/>
              <w:jc w:val="both"/>
              <w:rPr>
                <w:rFonts w:ascii="Cambria" w:eastAsia="Times New Roman" w:hAnsi="Cambria"/>
                <w:bCs/>
                <w:lang w:bidi="en-US"/>
              </w:rPr>
            </w:pPr>
            <w:r>
              <w:rPr>
                <w:rFonts w:ascii="Cambria" w:eastAsia="Times New Roman" w:hAnsi="Cambria"/>
                <w:bCs/>
                <w:lang w:bidi="en-US"/>
              </w:rPr>
              <w:t>Update Section 3.8 to include user roles for Repayment Plan</w:t>
            </w:r>
          </w:p>
        </w:tc>
      </w:tr>
      <w:tr w:rsidR="002B0DA6" w:rsidRPr="00B311F7" w14:paraId="1803B161" w14:textId="77777777" w:rsidTr="00A8142E">
        <w:tc>
          <w:tcPr>
            <w:tcW w:w="518" w:type="pct"/>
          </w:tcPr>
          <w:p w14:paraId="368A7C4B"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79CF1273"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Updated Table 4-2 Credit Type Mandatory - Data Fields - Rates Information Section</w:t>
            </w:r>
          </w:p>
        </w:tc>
      </w:tr>
      <w:tr w:rsidR="002B0DA6" w:rsidRPr="00B311F7" w14:paraId="27D309BE" w14:textId="77777777" w:rsidTr="00A8142E">
        <w:tc>
          <w:tcPr>
            <w:tcW w:w="518" w:type="pct"/>
          </w:tcPr>
          <w:p w14:paraId="60B8836B"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21968E05" w14:textId="0EF6A7B3" w:rsidR="002B0DA6" w:rsidRPr="00E6734A" w:rsidRDefault="00E15102" w:rsidP="00A8142E">
            <w:pPr>
              <w:spacing w:before="120"/>
              <w:jc w:val="both"/>
              <w:rPr>
                <w:rFonts w:ascii="Cambria" w:eastAsia="Times New Roman" w:hAnsi="Cambria"/>
                <w:bCs/>
                <w:lang w:bidi="en-US"/>
              </w:rPr>
            </w:pPr>
            <w:r>
              <w:rPr>
                <w:rFonts w:ascii="Cambria" w:eastAsia="Times New Roman" w:hAnsi="Cambria"/>
                <w:bCs/>
                <w:lang w:bidi="en-US"/>
              </w:rPr>
              <w:t>Updated Fig</w:t>
            </w:r>
            <w:r w:rsidR="002B0DA6" w:rsidRPr="00E6734A">
              <w:rPr>
                <w:rFonts w:ascii="Cambria" w:eastAsia="Times New Roman" w:hAnsi="Cambria"/>
                <w:bCs/>
                <w:lang w:bidi="en-US"/>
              </w:rPr>
              <w:t xml:space="preserve"> 4-2 - Loan Setup Screen</w:t>
            </w:r>
            <w:r w:rsidR="002B0DA6">
              <w:rPr>
                <w:rFonts w:ascii="Cambria" w:eastAsia="Times New Roman" w:hAnsi="Cambria"/>
                <w:bCs/>
                <w:lang w:bidi="en-US"/>
              </w:rPr>
              <w:t xml:space="preserve"> to display Credit Type field as mandatory</w:t>
            </w:r>
          </w:p>
        </w:tc>
      </w:tr>
      <w:tr w:rsidR="002B0DA6" w:rsidRPr="00B311F7" w14:paraId="3D29E348" w14:textId="77777777" w:rsidTr="00A8142E">
        <w:tc>
          <w:tcPr>
            <w:tcW w:w="518" w:type="pct"/>
          </w:tcPr>
          <w:p w14:paraId="66299324"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3FEB31A"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 xml:space="preserve">Added Lump Sum to Pay Plan Type Section 4.2.2.6 </w:t>
            </w:r>
          </w:p>
        </w:tc>
      </w:tr>
      <w:tr w:rsidR="002B0DA6" w:rsidRPr="00B311F7" w14:paraId="016F6180" w14:textId="77777777" w:rsidTr="00A8142E">
        <w:tc>
          <w:tcPr>
            <w:tcW w:w="518" w:type="pct"/>
          </w:tcPr>
          <w:p w14:paraId="0B011E25"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44EE34E0" w14:textId="77777777" w:rsidR="002B0DA6" w:rsidRPr="00E6734A" w:rsidRDefault="002B0DA6" w:rsidP="00A8142E">
            <w:pPr>
              <w:spacing w:before="120"/>
              <w:jc w:val="both"/>
              <w:rPr>
                <w:rFonts w:ascii="Cambria" w:eastAsia="Times New Roman" w:hAnsi="Cambria"/>
                <w:bCs/>
                <w:lang w:bidi="en-US"/>
              </w:rPr>
            </w:pPr>
            <w:r>
              <w:rPr>
                <w:rFonts w:ascii="Cambria" w:eastAsia="Times New Roman" w:hAnsi="Cambria"/>
                <w:bCs/>
                <w:lang w:bidi="en-US"/>
              </w:rPr>
              <w:t xml:space="preserve">Removed Note from Pay Plan Type Section 4.2.2.6 </w:t>
            </w:r>
          </w:p>
        </w:tc>
      </w:tr>
      <w:tr w:rsidR="002B0DA6" w:rsidRPr="00B311F7" w14:paraId="564E3CA6" w14:textId="77777777" w:rsidTr="00A8142E">
        <w:tc>
          <w:tcPr>
            <w:tcW w:w="518" w:type="pct"/>
          </w:tcPr>
          <w:p w14:paraId="28FC2319"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BDB4761"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 xml:space="preserve">Added </w:t>
            </w:r>
            <w:r>
              <w:rPr>
                <w:rFonts w:ascii="Cambria" w:eastAsia="Times New Roman" w:hAnsi="Cambria"/>
                <w:bCs/>
                <w:lang w:bidi="en-US"/>
              </w:rPr>
              <w:t xml:space="preserve">New </w:t>
            </w:r>
            <w:r w:rsidRPr="00E6734A">
              <w:rPr>
                <w:rFonts w:ascii="Cambria" w:eastAsia="Times New Roman" w:hAnsi="Cambria"/>
                <w:bCs/>
                <w:lang w:bidi="en-US"/>
              </w:rPr>
              <w:t>Balance Adjustment Section 5.5.1</w:t>
            </w:r>
            <w:r>
              <w:rPr>
                <w:rFonts w:ascii="Cambria" w:eastAsia="Times New Roman" w:hAnsi="Cambria"/>
                <w:bCs/>
                <w:lang w:bidi="en-US"/>
              </w:rPr>
              <w:t>.14</w:t>
            </w:r>
          </w:p>
        </w:tc>
      </w:tr>
      <w:tr w:rsidR="002B0DA6" w:rsidRPr="00B311F7" w14:paraId="7CCDE65F" w14:textId="77777777" w:rsidTr="00A8142E">
        <w:tc>
          <w:tcPr>
            <w:tcW w:w="518" w:type="pct"/>
          </w:tcPr>
          <w:p w14:paraId="12799DD3"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5EA8623F" w14:textId="77777777" w:rsidR="002B0DA6" w:rsidRPr="00CE5852" w:rsidRDefault="002B0DA6" w:rsidP="00A8142E">
            <w:pPr>
              <w:spacing w:before="120"/>
              <w:jc w:val="both"/>
              <w:rPr>
                <w:rFonts w:ascii="Cambria" w:eastAsia="Times New Roman" w:hAnsi="Cambria"/>
                <w:bCs/>
                <w:lang w:bidi="en-US"/>
              </w:rPr>
            </w:pPr>
            <w:r w:rsidRPr="00CE5852">
              <w:rPr>
                <w:rFonts w:ascii="Cambria" w:eastAsia="Times New Roman" w:hAnsi="Cambria"/>
                <w:bCs/>
                <w:lang w:bidi="en-US"/>
              </w:rPr>
              <w:t>Added Fig 5.29 –Adjust Loan Balance Window</w:t>
            </w:r>
          </w:p>
        </w:tc>
      </w:tr>
      <w:tr w:rsidR="002B0DA6" w:rsidRPr="00B311F7" w14:paraId="26C0E7B3" w14:textId="77777777" w:rsidTr="00A8142E">
        <w:tc>
          <w:tcPr>
            <w:tcW w:w="518" w:type="pct"/>
          </w:tcPr>
          <w:p w14:paraId="020BC267"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182D8E83" w14:textId="77777777" w:rsidR="002B0DA6" w:rsidRPr="00CE5852" w:rsidRDefault="002B0DA6" w:rsidP="00A8142E">
            <w:pPr>
              <w:spacing w:before="120"/>
              <w:jc w:val="both"/>
              <w:rPr>
                <w:rFonts w:ascii="Cambria" w:eastAsia="Times New Roman" w:hAnsi="Cambria"/>
                <w:bCs/>
                <w:lang w:bidi="en-US"/>
              </w:rPr>
            </w:pPr>
            <w:r w:rsidRPr="00CE5852">
              <w:rPr>
                <w:rFonts w:ascii="Cambria" w:eastAsia="Times New Roman" w:hAnsi="Cambria"/>
                <w:bCs/>
                <w:lang w:bidi="en-US"/>
              </w:rPr>
              <w:t>Added Fig 5.30 –Loan Balance Adjustment Transaction</w:t>
            </w:r>
          </w:p>
        </w:tc>
      </w:tr>
      <w:tr w:rsidR="002B0DA6" w:rsidRPr="00B311F7" w14:paraId="04A0FE3F" w14:textId="77777777" w:rsidTr="00A8142E">
        <w:tc>
          <w:tcPr>
            <w:tcW w:w="518" w:type="pct"/>
          </w:tcPr>
          <w:p w14:paraId="518579AB"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8998571" w14:textId="284AB1F4" w:rsidR="002B0DA6" w:rsidRPr="00E6734A" w:rsidRDefault="002B0DA6" w:rsidP="00991CE0">
            <w:pPr>
              <w:spacing w:before="120"/>
              <w:jc w:val="both"/>
              <w:rPr>
                <w:rFonts w:ascii="Cambria" w:eastAsia="Times New Roman" w:hAnsi="Cambria"/>
                <w:bCs/>
                <w:lang w:bidi="en-US"/>
              </w:rPr>
            </w:pPr>
            <w:r w:rsidRPr="004D5AA5">
              <w:rPr>
                <w:rFonts w:ascii="Cambria" w:eastAsia="Times New Roman" w:hAnsi="Cambria"/>
                <w:bCs/>
                <w:lang w:bidi="en-US"/>
              </w:rPr>
              <w:t xml:space="preserve">Updated Section 5.12 – Change of Plan with </w:t>
            </w:r>
            <w:r w:rsidR="00991CE0">
              <w:rPr>
                <w:rFonts w:ascii="Cambria" w:eastAsia="Times New Roman" w:hAnsi="Cambria"/>
                <w:bCs/>
                <w:lang w:bidi="en-US"/>
              </w:rPr>
              <w:t xml:space="preserve">pay </w:t>
            </w:r>
          </w:p>
        </w:tc>
      </w:tr>
      <w:tr w:rsidR="002B0DA6" w:rsidRPr="00B311F7" w14:paraId="0F79423C" w14:textId="77777777" w:rsidTr="00A8142E">
        <w:tc>
          <w:tcPr>
            <w:tcW w:w="518" w:type="pct"/>
          </w:tcPr>
          <w:p w14:paraId="2F466139"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A0C933C"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 xml:space="preserve">Added New Section 5.20  Repayment Plan </w:t>
            </w:r>
          </w:p>
        </w:tc>
      </w:tr>
      <w:tr w:rsidR="002B0DA6" w:rsidRPr="00B311F7" w14:paraId="3F22D684" w14:textId="77777777" w:rsidTr="00A8142E">
        <w:tc>
          <w:tcPr>
            <w:tcW w:w="518" w:type="pct"/>
          </w:tcPr>
          <w:p w14:paraId="39EEBEAE"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1715EC9C" w14:textId="77777777" w:rsidR="002B0DA6" w:rsidRPr="00E6734A" w:rsidRDefault="002B0DA6" w:rsidP="00A8142E">
            <w:pPr>
              <w:spacing w:before="120"/>
              <w:jc w:val="both"/>
              <w:rPr>
                <w:rFonts w:ascii="Cambria" w:eastAsia="Times New Roman" w:hAnsi="Cambria"/>
                <w:bCs/>
                <w:lang w:bidi="en-US"/>
              </w:rPr>
            </w:pPr>
            <w:r>
              <w:rPr>
                <w:rFonts w:ascii="Cambria" w:eastAsia="Times New Roman" w:hAnsi="Cambria"/>
                <w:bCs/>
                <w:lang w:bidi="en-US"/>
              </w:rPr>
              <w:t>Added Sub-Section 5.20.1 Viewing a Repayment Plan</w:t>
            </w:r>
          </w:p>
        </w:tc>
      </w:tr>
      <w:tr w:rsidR="002B0DA6" w:rsidRPr="00B311F7" w14:paraId="34219D94" w14:textId="77777777" w:rsidTr="00A8142E">
        <w:tc>
          <w:tcPr>
            <w:tcW w:w="518" w:type="pct"/>
          </w:tcPr>
          <w:p w14:paraId="368C687C"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4391316B" w14:textId="77777777" w:rsidR="002B0DA6" w:rsidRPr="004D5AA5" w:rsidRDefault="002B0DA6" w:rsidP="00A8142E">
            <w:pPr>
              <w:spacing w:before="120"/>
              <w:jc w:val="both"/>
              <w:rPr>
                <w:rFonts w:ascii="Cambria" w:eastAsia="Times New Roman" w:hAnsi="Cambria"/>
                <w:bCs/>
                <w:lang w:bidi="en-US"/>
              </w:rPr>
            </w:pPr>
            <w:r w:rsidRPr="004F0B5F">
              <w:rPr>
                <w:rFonts w:ascii="Cambria" w:eastAsia="Times New Roman" w:hAnsi="Cambria"/>
                <w:bCs/>
                <w:lang w:bidi="en-US"/>
              </w:rPr>
              <w:t xml:space="preserve">Added Sub-Section </w:t>
            </w:r>
            <w:r>
              <w:rPr>
                <w:rFonts w:ascii="Cambria" w:eastAsia="Times New Roman" w:hAnsi="Cambria"/>
                <w:bCs/>
                <w:lang w:bidi="en-US"/>
              </w:rPr>
              <w:t>5.20.2</w:t>
            </w:r>
            <w:r w:rsidRPr="004F0B5F">
              <w:rPr>
                <w:rFonts w:ascii="Cambria" w:eastAsia="Times New Roman" w:hAnsi="Cambria"/>
                <w:bCs/>
                <w:lang w:bidi="en-US"/>
              </w:rPr>
              <w:t xml:space="preserve"> </w:t>
            </w:r>
            <w:r>
              <w:rPr>
                <w:rFonts w:ascii="Cambria" w:eastAsia="Times New Roman" w:hAnsi="Cambria"/>
                <w:bCs/>
                <w:lang w:bidi="en-US"/>
              </w:rPr>
              <w:t xml:space="preserve">Creating </w:t>
            </w:r>
            <w:r w:rsidRPr="004F0B5F">
              <w:rPr>
                <w:rFonts w:ascii="Cambria" w:eastAsia="Times New Roman" w:hAnsi="Cambria"/>
                <w:bCs/>
                <w:lang w:bidi="en-US"/>
              </w:rPr>
              <w:t xml:space="preserve">a </w:t>
            </w:r>
            <w:r>
              <w:rPr>
                <w:rFonts w:ascii="Cambria" w:eastAsia="Times New Roman" w:hAnsi="Cambria"/>
                <w:bCs/>
                <w:lang w:bidi="en-US"/>
              </w:rPr>
              <w:t xml:space="preserve">New </w:t>
            </w:r>
            <w:r w:rsidRPr="004F0B5F">
              <w:rPr>
                <w:rFonts w:ascii="Cambria" w:eastAsia="Times New Roman" w:hAnsi="Cambria"/>
                <w:bCs/>
                <w:lang w:bidi="en-US"/>
              </w:rPr>
              <w:t>Repayment Plan</w:t>
            </w:r>
          </w:p>
        </w:tc>
      </w:tr>
      <w:tr w:rsidR="002B0DA6" w:rsidRPr="00B311F7" w14:paraId="68FA0915" w14:textId="77777777" w:rsidTr="00A8142E">
        <w:tc>
          <w:tcPr>
            <w:tcW w:w="518" w:type="pct"/>
          </w:tcPr>
          <w:p w14:paraId="08A70A17"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B3AC73C" w14:textId="77777777" w:rsidR="002B0DA6" w:rsidRPr="004D5AA5" w:rsidRDefault="002B0DA6" w:rsidP="00A8142E">
            <w:pPr>
              <w:spacing w:before="120"/>
              <w:jc w:val="both"/>
              <w:rPr>
                <w:rFonts w:ascii="Cambria" w:eastAsia="Times New Roman" w:hAnsi="Cambria"/>
                <w:bCs/>
                <w:lang w:bidi="en-US"/>
              </w:rPr>
            </w:pPr>
            <w:r w:rsidRPr="004F0B5F">
              <w:rPr>
                <w:rFonts w:ascii="Cambria" w:eastAsia="Times New Roman" w:hAnsi="Cambria"/>
                <w:bCs/>
                <w:lang w:bidi="en-US"/>
              </w:rPr>
              <w:t xml:space="preserve">Added Sub-Section </w:t>
            </w:r>
            <w:r>
              <w:rPr>
                <w:rFonts w:ascii="Cambria" w:eastAsia="Times New Roman" w:hAnsi="Cambria"/>
                <w:bCs/>
                <w:lang w:bidi="en-US"/>
              </w:rPr>
              <w:t>5.20.3</w:t>
            </w:r>
            <w:r w:rsidRPr="004F0B5F">
              <w:rPr>
                <w:rFonts w:ascii="Cambria" w:eastAsia="Times New Roman" w:hAnsi="Cambria"/>
                <w:bCs/>
                <w:lang w:bidi="en-US"/>
              </w:rPr>
              <w:t xml:space="preserve"> </w:t>
            </w:r>
            <w:r>
              <w:rPr>
                <w:rFonts w:ascii="Cambria" w:eastAsia="Times New Roman" w:hAnsi="Cambria"/>
                <w:bCs/>
                <w:lang w:bidi="en-US"/>
              </w:rPr>
              <w:t>Editing</w:t>
            </w:r>
            <w:r w:rsidRPr="004F0B5F">
              <w:rPr>
                <w:rFonts w:ascii="Cambria" w:eastAsia="Times New Roman" w:hAnsi="Cambria"/>
                <w:bCs/>
                <w:lang w:bidi="en-US"/>
              </w:rPr>
              <w:t xml:space="preserve"> a Repayment Plan</w:t>
            </w:r>
          </w:p>
        </w:tc>
      </w:tr>
      <w:tr w:rsidR="002B0DA6" w:rsidRPr="00B311F7" w14:paraId="19D16BA5" w14:textId="77777777" w:rsidTr="00A8142E">
        <w:tc>
          <w:tcPr>
            <w:tcW w:w="518" w:type="pct"/>
          </w:tcPr>
          <w:p w14:paraId="5B3B64FC"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109E0924" w14:textId="038FEE24"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Added Fig</w:t>
            </w:r>
            <w:r w:rsidR="002B0DA6" w:rsidRPr="006C7F65">
              <w:rPr>
                <w:rFonts w:ascii="Cambria" w:eastAsia="Times New Roman" w:hAnsi="Cambria"/>
                <w:bCs/>
                <w:lang w:bidi="en-US"/>
              </w:rPr>
              <w:t xml:space="preserve"> 5-97 Repayment Plan Screen</w:t>
            </w:r>
          </w:p>
        </w:tc>
      </w:tr>
      <w:tr w:rsidR="002B0DA6" w:rsidRPr="00B311F7" w14:paraId="186FE57F" w14:textId="77777777" w:rsidTr="00A8142E">
        <w:tc>
          <w:tcPr>
            <w:tcW w:w="518" w:type="pct"/>
          </w:tcPr>
          <w:p w14:paraId="121B49F3"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BF09AD0" w14:textId="3741AD92"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Added Fig</w:t>
            </w:r>
            <w:r w:rsidR="002B0DA6" w:rsidRPr="006C7F65">
              <w:rPr>
                <w:rFonts w:ascii="Cambria" w:eastAsia="Times New Roman" w:hAnsi="Cambria"/>
                <w:bCs/>
                <w:lang w:bidi="en-US"/>
              </w:rPr>
              <w:t xml:space="preserve"> 5-98 View Repayment Plan Screen</w:t>
            </w:r>
          </w:p>
        </w:tc>
      </w:tr>
      <w:tr w:rsidR="002B0DA6" w:rsidRPr="00B311F7" w14:paraId="734BA826" w14:textId="77777777" w:rsidTr="00A8142E">
        <w:tc>
          <w:tcPr>
            <w:tcW w:w="518" w:type="pct"/>
          </w:tcPr>
          <w:p w14:paraId="17C3FB00"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5480FBE0" w14:textId="417D7A4A"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5-99 New Repayment Plan Window</w:t>
            </w:r>
          </w:p>
        </w:tc>
      </w:tr>
      <w:tr w:rsidR="002B0DA6" w:rsidRPr="00B311F7" w14:paraId="3BE97C64" w14:textId="77777777" w:rsidTr="00A8142E">
        <w:tc>
          <w:tcPr>
            <w:tcW w:w="518" w:type="pct"/>
          </w:tcPr>
          <w:p w14:paraId="387EA999"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E3D2CB8" w14:textId="5551631E"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5-100 New Repayment Plan Displayed on Repayment Plans Section</w:t>
            </w:r>
          </w:p>
        </w:tc>
      </w:tr>
      <w:tr w:rsidR="002B0DA6" w:rsidRPr="00B311F7" w14:paraId="3B286459" w14:textId="77777777" w:rsidTr="00A8142E">
        <w:tc>
          <w:tcPr>
            <w:tcW w:w="518" w:type="pct"/>
          </w:tcPr>
          <w:p w14:paraId="0755D13D"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248BA86" w14:textId="486B244C"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5-101 Edit Repayment Plan Window</w:t>
            </w:r>
          </w:p>
        </w:tc>
      </w:tr>
      <w:tr w:rsidR="002B0DA6" w:rsidRPr="00B311F7" w14:paraId="775B5240" w14:textId="77777777" w:rsidTr="00A8142E">
        <w:tc>
          <w:tcPr>
            <w:tcW w:w="518" w:type="pct"/>
          </w:tcPr>
          <w:p w14:paraId="179E709F"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453366A" w14:textId="77777777" w:rsidR="002B0DA6" w:rsidRPr="008F2EBC" w:rsidRDefault="002B0DA6" w:rsidP="00A8142E">
            <w:pPr>
              <w:spacing w:before="120"/>
              <w:jc w:val="both"/>
              <w:rPr>
                <w:rFonts w:ascii="Cambria" w:eastAsia="Times New Roman" w:hAnsi="Cambria"/>
                <w:bCs/>
                <w:lang w:bidi="en-US"/>
              </w:rPr>
            </w:pPr>
            <w:r w:rsidRPr="008F2EBC">
              <w:rPr>
                <w:rFonts w:ascii="Cambria" w:eastAsia="Times New Roman" w:hAnsi="Cambria"/>
                <w:bCs/>
                <w:lang w:bidi="en-US"/>
              </w:rPr>
              <w:t>Added a Note that Lump Sum Pay Plan Type cannot be changed to Section 6.12 – Change Of Plan</w:t>
            </w:r>
          </w:p>
        </w:tc>
      </w:tr>
      <w:tr w:rsidR="002B0DA6" w:rsidRPr="00B311F7" w14:paraId="48B4B170" w14:textId="77777777" w:rsidTr="00A8142E">
        <w:tc>
          <w:tcPr>
            <w:tcW w:w="518" w:type="pct"/>
          </w:tcPr>
          <w:p w14:paraId="056F67FA"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1DF48590" w14:textId="77777777" w:rsidR="002B0DA6" w:rsidRPr="008F2EBC" w:rsidRDefault="002B0DA6" w:rsidP="00A8142E">
            <w:pPr>
              <w:spacing w:before="120"/>
              <w:jc w:val="both"/>
              <w:rPr>
                <w:rFonts w:ascii="Cambria" w:eastAsia="Times New Roman" w:hAnsi="Cambria"/>
                <w:bCs/>
                <w:lang w:bidi="en-US"/>
              </w:rPr>
            </w:pPr>
            <w:r w:rsidRPr="008F2EBC">
              <w:rPr>
                <w:rFonts w:ascii="Cambria" w:eastAsia="Times New Roman" w:hAnsi="Cambria"/>
                <w:bCs/>
                <w:lang w:bidi="en-US"/>
              </w:rPr>
              <w:t>Added a Note that user cannot change from any existing Pay Plan to Lump Sum to Section 6.12 – Change Of Plan</w:t>
            </w:r>
          </w:p>
        </w:tc>
      </w:tr>
      <w:tr w:rsidR="002B0DA6" w:rsidRPr="00B311F7" w14:paraId="7CA31A41" w14:textId="77777777" w:rsidTr="00A8142E">
        <w:tc>
          <w:tcPr>
            <w:tcW w:w="518" w:type="pct"/>
          </w:tcPr>
          <w:p w14:paraId="57080481"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9A1BB80" w14:textId="77777777" w:rsidR="002B0DA6" w:rsidRPr="00E6734A" w:rsidRDefault="002B0DA6" w:rsidP="00A8142E">
            <w:pPr>
              <w:spacing w:before="120"/>
              <w:jc w:val="both"/>
              <w:rPr>
                <w:rFonts w:ascii="Cambria" w:eastAsia="Times New Roman" w:hAnsi="Cambria"/>
                <w:bCs/>
                <w:lang w:bidi="en-US"/>
              </w:rPr>
            </w:pPr>
            <w:r>
              <w:rPr>
                <w:rFonts w:ascii="Cambria" w:eastAsia="Times New Roman" w:hAnsi="Cambria"/>
                <w:bCs/>
                <w:lang w:bidi="en-US"/>
              </w:rPr>
              <w:t>Added New Section 6.21</w:t>
            </w:r>
            <w:r w:rsidRPr="004D5AA5">
              <w:rPr>
                <w:rFonts w:ascii="Cambria" w:eastAsia="Times New Roman" w:hAnsi="Cambria"/>
                <w:bCs/>
                <w:lang w:bidi="en-US"/>
              </w:rPr>
              <w:t xml:space="preserve">  Repayment Plan</w:t>
            </w:r>
          </w:p>
        </w:tc>
      </w:tr>
      <w:tr w:rsidR="002B0DA6" w:rsidRPr="00B311F7" w14:paraId="083706CB" w14:textId="77777777" w:rsidTr="00A8142E">
        <w:tc>
          <w:tcPr>
            <w:tcW w:w="518" w:type="pct"/>
          </w:tcPr>
          <w:p w14:paraId="18331A04"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7B79BC3A" w14:textId="77777777" w:rsidR="002B0DA6" w:rsidRPr="006C7F65" w:rsidRDefault="002B0DA6" w:rsidP="00A8142E">
            <w:pPr>
              <w:spacing w:before="120"/>
              <w:jc w:val="both"/>
              <w:rPr>
                <w:rFonts w:ascii="Cambria" w:eastAsia="Times New Roman" w:hAnsi="Cambria"/>
                <w:bCs/>
                <w:lang w:bidi="en-US"/>
              </w:rPr>
            </w:pPr>
            <w:r w:rsidRPr="006C7F65">
              <w:rPr>
                <w:rFonts w:ascii="Cambria" w:eastAsia="Times New Roman" w:hAnsi="Cambria"/>
                <w:bCs/>
                <w:lang w:bidi="en-US"/>
              </w:rPr>
              <w:t>Added Sub-Section 6.21.1 Viewing a Repayment Plan</w:t>
            </w:r>
          </w:p>
        </w:tc>
      </w:tr>
      <w:tr w:rsidR="002B0DA6" w:rsidRPr="00B311F7" w14:paraId="20ACA7B9" w14:textId="77777777" w:rsidTr="00A8142E">
        <w:tc>
          <w:tcPr>
            <w:tcW w:w="518" w:type="pct"/>
          </w:tcPr>
          <w:p w14:paraId="420C47AD"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C269EF2" w14:textId="77777777" w:rsidR="002B0DA6" w:rsidRPr="006C7F65" w:rsidRDefault="002B0DA6" w:rsidP="00A8142E">
            <w:pPr>
              <w:spacing w:before="120"/>
              <w:jc w:val="both"/>
              <w:rPr>
                <w:rFonts w:ascii="Cambria" w:eastAsia="Times New Roman" w:hAnsi="Cambria"/>
                <w:bCs/>
                <w:lang w:bidi="en-US"/>
              </w:rPr>
            </w:pPr>
            <w:r w:rsidRPr="006C7F65">
              <w:rPr>
                <w:rFonts w:ascii="Cambria" w:eastAsia="Times New Roman" w:hAnsi="Cambria"/>
                <w:bCs/>
                <w:lang w:bidi="en-US"/>
              </w:rPr>
              <w:t>Added Sub-Section 6.21.2 Creating a New Repayment Plan</w:t>
            </w:r>
          </w:p>
        </w:tc>
      </w:tr>
      <w:tr w:rsidR="002B0DA6" w:rsidRPr="00B311F7" w14:paraId="01EA6198" w14:textId="77777777" w:rsidTr="00A8142E">
        <w:tc>
          <w:tcPr>
            <w:tcW w:w="518" w:type="pct"/>
          </w:tcPr>
          <w:p w14:paraId="1AAB16C9"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095E7CD" w14:textId="77777777" w:rsidR="002B0DA6" w:rsidRPr="006C7F65" w:rsidRDefault="002B0DA6" w:rsidP="00A8142E">
            <w:pPr>
              <w:spacing w:before="120"/>
              <w:jc w:val="both"/>
              <w:rPr>
                <w:rFonts w:ascii="Cambria" w:eastAsia="Times New Roman" w:hAnsi="Cambria"/>
                <w:bCs/>
                <w:lang w:bidi="en-US"/>
              </w:rPr>
            </w:pPr>
            <w:r w:rsidRPr="006C7F65">
              <w:rPr>
                <w:rFonts w:ascii="Cambria" w:eastAsia="Times New Roman" w:hAnsi="Cambria"/>
                <w:bCs/>
                <w:lang w:bidi="en-US"/>
              </w:rPr>
              <w:t>Added Sub-Section 6.21.3 Editing a Repayment Plan</w:t>
            </w:r>
          </w:p>
        </w:tc>
      </w:tr>
      <w:tr w:rsidR="002B0DA6" w:rsidRPr="00B311F7" w14:paraId="564C5A24" w14:textId="77777777" w:rsidTr="00A8142E">
        <w:tc>
          <w:tcPr>
            <w:tcW w:w="518" w:type="pct"/>
          </w:tcPr>
          <w:p w14:paraId="17AEA796"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225FF525" w14:textId="0748BBB3"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6-112 Repayment Plan Screen</w:t>
            </w:r>
          </w:p>
        </w:tc>
      </w:tr>
      <w:tr w:rsidR="002B0DA6" w:rsidRPr="00B311F7" w14:paraId="4CA0BA28" w14:textId="77777777" w:rsidTr="00A8142E">
        <w:tc>
          <w:tcPr>
            <w:tcW w:w="518" w:type="pct"/>
          </w:tcPr>
          <w:p w14:paraId="4A2AFEC7"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E7D011D" w14:textId="1571BB84"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6-113 View Repayment Plan Screen</w:t>
            </w:r>
          </w:p>
        </w:tc>
      </w:tr>
      <w:tr w:rsidR="002B0DA6" w:rsidRPr="00B311F7" w14:paraId="4CA9EC41" w14:textId="77777777" w:rsidTr="00A8142E">
        <w:tc>
          <w:tcPr>
            <w:tcW w:w="518" w:type="pct"/>
          </w:tcPr>
          <w:p w14:paraId="4D127DB4"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596D2ED1" w14:textId="42D5CA7F"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Added Fig</w:t>
            </w:r>
            <w:r w:rsidR="002B0DA6" w:rsidRPr="006C7F65">
              <w:rPr>
                <w:rFonts w:ascii="Cambria" w:eastAsia="Times New Roman" w:hAnsi="Cambria"/>
                <w:bCs/>
                <w:lang w:bidi="en-US"/>
              </w:rPr>
              <w:t xml:space="preserve"> 6-114 New Repayment Plan Window</w:t>
            </w:r>
          </w:p>
        </w:tc>
      </w:tr>
      <w:tr w:rsidR="002B0DA6" w:rsidRPr="00B311F7" w14:paraId="2027A0D1" w14:textId="77777777" w:rsidTr="00A8142E">
        <w:tc>
          <w:tcPr>
            <w:tcW w:w="518" w:type="pct"/>
          </w:tcPr>
          <w:p w14:paraId="2DD95BC5"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6A26C76" w14:textId="4F4B3317"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Added Fig </w:t>
            </w:r>
            <w:r w:rsidR="002B0DA6" w:rsidRPr="006C7F65">
              <w:rPr>
                <w:rFonts w:ascii="Cambria" w:eastAsia="Times New Roman" w:hAnsi="Cambria"/>
                <w:bCs/>
                <w:lang w:bidi="en-US"/>
              </w:rPr>
              <w:t>6-115 New Repayment Plan Displayed on Repayment Plans Section</w:t>
            </w:r>
          </w:p>
        </w:tc>
      </w:tr>
      <w:tr w:rsidR="002B0DA6" w:rsidRPr="00B311F7" w14:paraId="7A066A02" w14:textId="77777777" w:rsidTr="00A8142E">
        <w:tc>
          <w:tcPr>
            <w:tcW w:w="518" w:type="pct"/>
          </w:tcPr>
          <w:p w14:paraId="2B514360"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7927E5B" w14:textId="7D617259" w:rsidR="002B0DA6" w:rsidRPr="006C7F65" w:rsidRDefault="00E15102" w:rsidP="00A8142E">
            <w:pPr>
              <w:spacing w:before="120"/>
              <w:jc w:val="both"/>
              <w:rPr>
                <w:rFonts w:ascii="Cambria" w:eastAsia="Times New Roman" w:hAnsi="Cambria"/>
                <w:bCs/>
                <w:lang w:bidi="en-US"/>
              </w:rPr>
            </w:pPr>
            <w:r>
              <w:rPr>
                <w:rFonts w:ascii="Cambria" w:eastAsia="Times New Roman" w:hAnsi="Cambria"/>
                <w:bCs/>
                <w:lang w:bidi="en-US"/>
              </w:rPr>
              <w:t>Added Fig</w:t>
            </w:r>
            <w:r w:rsidR="002B0DA6" w:rsidRPr="006C7F65">
              <w:rPr>
                <w:rFonts w:ascii="Cambria" w:eastAsia="Times New Roman" w:hAnsi="Cambria"/>
                <w:bCs/>
                <w:lang w:bidi="en-US"/>
              </w:rPr>
              <w:t xml:space="preserve"> 6-116 Edit Repayment Plan Window</w:t>
            </w:r>
          </w:p>
        </w:tc>
      </w:tr>
      <w:tr w:rsidR="002B0DA6" w:rsidRPr="00B311F7" w14:paraId="41BDC3F0" w14:textId="77777777" w:rsidTr="00A8142E">
        <w:tc>
          <w:tcPr>
            <w:tcW w:w="518" w:type="pct"/>
          </w:tcPr>
          <w:p w14:paraId="631DBFB7"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0750CC64" w14:textId="77777777" w:rsidR="002B0DA6" w:rsidRPr="00E6734A" w:rsidRDefault="002B0DA6" w:rsidP="00A8142E">
            <w:pPr>
              <w:spacing w:before="120"/>
              <w:jc w:val="both"/>
              <w:rPr>
                <w:rFonts w:ascii="Cambria" w:eastAsia="Times New Roman" w:hAnsi="Cambria"/>
                <w:bCs/>
                <w:lang w:bidi="en-US"/>
              </w:rPr>
            </w:pPr>
            <w:r w:rsidRPr="008F2EBC">
              <w:rPr>
                <w:rFonts w:ascii="Cambria" w:eastAsia="Times New Roman" w:hAnsi="Cambria"/>
                <w:bCs/>
                <w:lang w:bidi="en-US"/>
              </w:rPr>
              <w:t>Added Note to Section 8.3 - Initiating and Submitting Claim Type 22 to mention about Corp Advance and Pre D&amp;P transaction.</w:t>
            </w:r>
          </w:p>
        </w:tc>
      </w:tr>
      <w:tr w:rsidR="002B0DA6" w:rsidRPr="00B311F7" w14:paraId="2E984156" w14:textId="77777777" w:rsidTr="00A8142E">
        <w:tc>
          <w:tcPr>
            <w:tcW w:w="518" w:type="pct"/>
          </w:tcPr>
          <w:p w14:paraId="28129D17"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6D213918" w14:textId="7F873B8D" w:rsidR="002B0DA6" w:rsidRPr="00E6734A"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Updated Fig </w:t>
            </w:r>
            <w:r w:rsidR="002B0DA6" w:rsidRPr="00E6734A">
              <w:rPr>
                <w:rFonts w:ascii="Cambria" w:eastAsia="Times New Roman" w:hAnsi="Cambria"/>
                <w:bCs/>
                <w:lang w:bidi="en-US"/>
              </w:rPr>
              <w:t>8-7 - Claims Worksheet for CT21</w:t>
            </w:r>
          </w:p>
        </w:tc>
      </w:tr>
      <w:tr w:rsidR="002B0DA6" w:rsidRPr="00B311F7" w14:paraId="49BCE909" w14:textId="77777777" w:rsidTr="00A8142E">
        <w:tc>
          <w:tcPr>
            <w:tcW w:w="518" w:type="pct"/>
          </w:tcPr>
          <w:p w14:paraId="220F3E36"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DD25969" w14:textId="0684BFE4" w:rsidR="002B0DA6" w:rsidRPr="00E6734A" w:rsidRDefault="00E15102" w:rsidP="00A8142E">
            <w:pPr>
              <w:spacing w:before="120"/>
              <w:jc w:val="both"/>
              <w:rPr>
                <w:rFonts w:ascii="Cambria" w:eastAsia="Times New Roman" w:hAnsi="Cambria"/>
                <w:bCs/>
                <w:lang w:bidi="en-US"/>
              </w:rPr>
            </w:pPr>
            <w:r>
              <w:rPr>
                <w:rFonts w:ascii="Cambria" w:eastAsia="Times New Roman" w:hAnsi="Cambria"/>
                <w:bCs/>
                <w:lang w:bidi="en-US"/>
              </w:rPr>
              <w:t xml:space="preserve">Updated Fig </w:t>
            </w:r>
            <w:r w:rsidR="002B0DA6" w:rsidRPr="00E6734A">
              <w:rPr>
                <w:rFonts w:ascii="Cambria" w:eastAsia="Times New Roman" w:hAnsi="Cambria"/>
                <w:bCs/>
                <w:lang w:bidi="en-US"/>
              </w:rPr>
              <w:t>8-28 - Claims Worksheet for CT23</w:t>
            </w:r>
          </w:p>
        </w:tc>
      </w:tr>
      <w:tr w:rsidR="002B0DA6" w:rsidRPr="00B311F7" w14:paraId="06668D54" w14:textId="77777777" w:rsidTr="00A8142E">
        <w:tc>
          <w:tcPr>
            <w:tcW w:w="518" w:type="pct"/>
          </w:tcPr>
          <w:p w14:paraId="6F44DA94"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F825794" w14:textId="77777777" w:rsidR="002B0DA6" w:rsidRPr="00E6734A" w:rsidRDefault="002B0DA6" w:rsidP="00A8142E">
            <w:pPr>
              <w:spacing w:before="120"/>
              <w:jc w:val="both"/>
              <w:rPr>
                <w:rFonts w:ascii="Cambria" w:eastAsia="Times New Roman" w:hAnsi="Cambria"/>
                <w:bCs/>
                <w:lang w:bidi="en-US"/>
              </w:rPr>
            </w:pPr>
            <w:r>
              <w:rPr>
                <w:rFonts w:ascii="Cambria" w:eastAsia="Times New Roman" w:hAnsi="Cambria"/>
                <w:bCs/>
                <w:lang w:bidi="en-US"/>
              </w:rPr>
              <w:t>Updated Section 9.7 to include Repayment Plan Report</w:t>
            </w:r>
          </w:p>
        </w:tc>
      </w:tr>
      <w:tr w:rsidR="002B0DA6" w:rsidRPr="00B311F7" w14:paraId="464F870B" w14:textId="77777777" w:rsidTr="00A8142E">
        <w:tc>
          <w:tcPr>
            <w:tcW w:w="518" w:type="pct"/>
          </w:tcPr>
          <w:p w14:paraId="27488AB6"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24FE2EA0" w14:textId="77777777" w:rsidR="002B0DA6" w:rsidRPr="00E6734A" w:rsidRDefault="002B0DA6" w:rsidP="00A8142E">
            <w:pPr>
              <w:spacing w:before="120"/>
              <w:jc w:val="both"/>
              <w:rPr>
                <w:rFonts w:ascii="Cambria" w:eastAsia="Times New Roman" w:hAnsi="Cambria"/>
                <w:bCs/>
                <w:lang w:bidi="en-US"/>
              </w:rPr>
            </w:pPr>
            <w:r w:rsidRPr="00E6734A">
              <w:rPr>
                <w:rFonts w:ascii="Cambria" w:eastAsia="Times New Roman" w:hAnsi="Cambria"/>
                <w:bCs/>
                <w:lang w:bidi="en-US"/>
              </w:rPr>
              <w:t xml:space="preserve">Added New Section </w:t>
            </w:r>
            <w:r>
              <w:rPr>
                <w:rFonts w:ascii="Cambria" w:eastAsia="Times New Roman" w:hAnsi="Cambria"/>
                <w:bCs/>
                <w:lang w:bidi="en-US"/>
              </w:rPr>
              <w:t>9.7.4</w:t>
            </w:r>
            <w:r w:rsidRPr="00E6734A">
              <w:rPr>
                <w:rFonts w:ascii="Cambria" w:eastAsia="Times New Roman" w:hAnsi="Cambria"/>
                <w:bCs/>
                <w:lang w:bidi="en-US"/>
              </w:rPr>
              <w:t xml:space="preserve"> for Repayment Plan Report </w:t>
            </w:r>
          </w:p>
        </w:tc>
      </w:tr>
      <w:tr w:rsidR="002B0DA6" w:rsidRPr="00B311F7" w14:paraId="2378AD85" w14:textId="77777777" w:rsidTr="00A8142E">
        <w:tc>
          <w:tcPr>
            <w:tcW w:w="518" w:type="pct"/>
          </w:tcPr>
          <w:p w14:paraId="73FC7F71" w14:textId="77777777" w:rsidR="002B0DA6" w:rsidRPr="00B311F7" w:rsidRDefault="002B0DA6" w:rsidP="006C3C3F">
            <w:pPr>
              <w:numPr>
                <w:ilvl w:val="0"/>
                <w:numId w:val="61"/>
              </w:numPr>
              <w:spacing w:before="120"/>
              <w:jc w:val="center"/>
              <w:rPr>
                <w:rFonts w:ascii="Cambria" w:eastAsia="Times New Roman" w:hAnsi="Cambria"/>
                <w:b/>
                <w:bCs/>
                <w:lang w:bidi="en-US"/>
              </w:rPr>
            </w:pPr>
          </w:p>
        </w:tc>
        <w:tc>
          <w:tcPr>
            <w:tcW w:w="4482" w:type="pct"/>
          </w:tcPr>
          <w:p w14:paraId="38B21913" w14:textId="77777777" w:rsidR="002B0DA6" w:rsidRPr="00E6734A" w:rsidRDefault="002B0DA6" w:rsidP="00A8142E">
            <w:pPr>
              <w:spacing w:before="120"/>
              <w:jc w:val="both"/>
              <w:rPr>
                <w:rFonts w:ascii="Cambria" w:eastAsia="Times New Roman" w:hAnsi="Cambria"/>
                <w:bCs/>
                <w:lang w:bidi="en-US"/>
              </w:rPr>
            </w:pPr>
            <w:r>
              <w:rPr>
                <w:rFonts w:ascii="Cambria" w:eastAsia="Times New Roman" w:hAnsi="Cambria"/>
                <w:bCs/>
                <w:lang w:bidi="en-US"/>
              </w:rPr>
              <w:t>Added Fig 9.35 Repayment Plan Report</w:t>
            </w:r>
          </w:p>
        </w:tc>
      </w:tr>
    </w:tbl>
    <w:p w14:paraId="67A582F5" w14:textId="77777777" w:rsidR="002B0DA6" w:rsidRDefault="002B0DA6" w:rsidP="002B0DA6"/>
    <w:p w14:paraId="711EED4D" w14:textId="70550B19" w:rsidR="00D239AF" w:rsidRDefault="00D239AF" w:rsidP="00D239AF">
      <w:pPr>
        <w:pStyle w:val="BodyText"/>
      </w:pPr>
    </w:p>
    <w:p w14:paraId="5F147EF0" w14:textId="77777777" w:rsidR="004D5AC1" w:rsidRDefault="004D5AC1" w:rsidP="00D239AF">
      <w:pPr>
        <w:pStyle w:val="BodyText"/>
        <w:sectPr w:rsidR="004D5AC1" w:rsidSect="00AB6A5E">
          <w:headerReference w:type="default" r:id="rId602"/>
          <w:pgSz w:w="12240" w:h="15840"/>
          <w:pgMar w:top="1440" w:right="1440" w:bottom="1440" w:left="1440" w:header="720" w:footer="720" w:gutter="0"/>
          <w:cols w:space="720"/>
          <w:docGrid w:linePitch="360"/>
        </w:sectPr>
      </w:pPr>
    </w:p>
    <w:p w14:paraId="33EEB6B2" w14:textId="77777777" w:rsidR="00EB37BC" w:rsidRDefault="00EB37BC" w:rsidP="00EB37BC">
      <w:pPr>
        <w:pStyle w:val="Chapterbreak"/>
        <w:spacing w:after="0"/>
      </w:pPr>
    </w:p>
    <w:p w14:paraId="07C12418" w14:textId="77777777" w:rsidR="004D5AC1" w:rsidRDefault="004D5AC1" w:rsidP="00EB37BC">
      <w:pPr>
        <w:pStyle w:val="Chapterbreak"/>
        <w:spacing w:after="0"/>
      </w:pPr>
    </w:p>
    <w:p w14:paraId="17925508" w14:textId="77777777" w:rsidR="004D5AC1" w:rsidRDefault="004D5AC1" w:rsidP="00EB37BC">
      <w:pPr>
        <w:pStyle w:val="Chapterbreak"/>
        <w:spacing w:after="0"/>
      </w:pPr>
    </w:p>
    <w:p w14:paraId="67E38C4D" w14:textId="77777777" w:rsidR="00EB37BC" w:rsidRDefault="00EB37BC" w:rsidP="00EB37BC">
      <w:pPr>
        <w:pStyle w:val="Chapterbreak"/>
        <w:spacing w:after="0"/>
      </w:pPr>
    </w:p>
    <w:p w14:paraId="1F8A444F" w14:textId="77777777" w:rsidR="00EB37BC" w:rsidRDefault="00EB37BC" w:rsidP="00EB37BC">
      <w:pPr>
        <w:pStyle w:val="Chapterbreak"/>
        <w:spacing w:after="0"/>
      </w:pPr>
    </w:p>
    <w:p w14:paraId="166B587A" w14:textId="77777777" w:rsidR="00EB37BC" w:rsidRDefault="00EB37BC" w:rsidP="00EB37BC">
      <w:pPr>
        <w:pStyle w:val="Chapterbreak"/>
      </w:pPr>
    </w:p>
    <w:p w14:paraId="2F2E08A1" w14:textId="77777777" w:rsidR="00EB37BC" w:rsidRDefault="00EB37BC" w:rsidP="00EB37BC">
      <w:pPr>
        <w:pStyle w:val="Chapterbreak"/>
      </w:pPr>
    </w:p>
    <w:p w14:paraId="140DC6D5" w14:textId="1FE84231" w:rsidR="00EB37BC" w:rsidRPr="00D239AF" w:rsidRDefault="00EB37BC" w:rsidP="00661B34">
      <w:pPr>
        <w:pStyle w:val="Chapterbreak"/>
        <w:sectPr w:rsidR="00EB37BC" w:rsidRPr="00D239AF" w:rsidSect="00AB6A5E">
          <w:headerReference w:type="default" r:id="rId603"/>
          <w:pgSz w:w="12240" w:h="15840"/>
          <w:pgMar w:top="1440" w:right="1440" w:bottom="1440" w:left="1440" w:header="720" w:footer="720" w:gutter="0"/>
          <w:cols w:space="720"/>
          <w:docGrid w:linePitch="360"/>
        </w:sectPr>
      </w:pPr>
      <w:r w:rsidRPr="00D239AF">
        <w:t xml:space="preserve">APPENDIX </w:t>
      </w:r>
      <w:r>
        <w:t>E</w:t>
      </w:r>
      <w:r w:rsidRPr="00D239AF">
        <w:t xml:space="preserve">: </w:t>
      </w:r>
      <w:r>
        <w:t>HERMIT User Guide Version 2.10 Updates (Release 4.3)</w:t>
      </w:r>
    </w:p>
    <w:p w14:paraId="6F9191A6" w14:textId="7CA8047E" w:rsidR="00EB37BC" w:rsidRPr="002F1F2B" w:rsidRDefault="00D209F0" w:rsidP="006C3C3F">
      <w:pPr>
        <w:pStyle w:val="Heading2"/>
        <w:numPr>
          <w:ilvl w:val="0"/>
          <w:numId w:val="81"/>
        </w:numPr>
        <w:tabs>
          <w:tab w:val="clear" w:pos="1080"/>
        </w:tabs>
        <w:jc w:val="both"/>
        <w:rPr>
          <w:color w:val="0070C0"/>
        </w:rPr>
      </w:pPr>
      <w:bookmarkStart w:id="5955" w:name="_Toc11335107"/>
      <w:bookmarkStart w:id="5956" w:name="_Toc74052345"/>
      <w:bookmarkStart w:id="5957" w:name="_Toc90643729"/>
      <w:bookmarkStart w:id="5958" w:name="_Toc230163696"/>
      <w:r w:rsidRPr="002F1F2B">
        <w:rPr>
          <w:color w:val="0070C0"/>
        </w:rPr>
        <w:t xml:space="preserve">APPENDIX E: </w:t>
      </w:r>
      <w:r w:rsidR="00EB37BC" w:rsidRPr="002F1F2B">
        <w:rPr>
          <w:color w:val="0070C0"/>
        </w:rPr>
        <w:t>HERMIT User Guide Version 2.10 Updates (Release 4.3)</w:t>
      </w:r>
      <w:bookmarkEnd w:id="5955"/>
      <w:bookmarkEnd w:id="5956"/>
      <w:bookmarkEnd w:id="5957"/>
      <w:bookmarkEnd w:id="5958"/>
    </w:p>
    <w:tbl>
      <w:tblPr>
        <w:tblStyle w:val="TableGrid"/>
        <w:tblW w:w="5000" w:type="pct"/>
        <w:tblLook w:val="04A0" w:firstRow="1" w:lastRow="0" w:firstColumn="1" w:lastColumn="0" w:noHBand="0" w:noVBand="1"/>
      </w:tblPr>
      <w:tblGrid>
        <w:gridCol w:w="969"/>
        <w:gridCol w:w="8381"/>
      </w:tblGrid>
      <w:tr w:rsidR="00EB37BC" w:rsidRPr="00B311F7" w14:paraId="69AAE098" w14:textId="77777777" w:rsidTr="00334922">
        <w:trPr>
          <w:tblHeader/>
        </w:trPr>
        <w:tc>
          <w:tcPr>
            <w:tcW w:w="518" w:type="pct"/>
            <w:shd w:val="clear" w:color="auto" w:fill="8DB3E2" w:themeFill="text2" w:themeFillTint="66"/>
            <w:vAlign w:val="center"/>
          </w:tcPr>
          <w:p w14:paraId="3E8D76F4" w14:textId="77777777" w:rsidR="00EB37BC" w:rsidRPr="00B311F7" w:rsidRDefault="00EB37BC" w:rsidP="00334922">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54194CF9" w14:textId="77777777" w:rsidR="00EB37BC" w:rsidRPr="00B311F7" w:rsidRDefault="00EB37BC" w:rsidP="00334922">
            <w:pPr>
              <w:spacing w:after="120"/>
              <w:jc w:val="both"/>
              <w:rPr>
                <w:rFonts w:asciiTheme="majorHAnsi" w:hAnsiTheme="majorHAnsi" w:cstheme="minorHAnsi"/>
                <w:b/>
              </w:rPr>
            </w:pPr>
            <w:r w:rsidRPr="00B311F7">
              <w:rPr>
                <w:rFonts w:asciiTheme="majorHAnsi" w:hAnsiTheme="majorHAnsi" w:cstheme="minorHAnsi"/>
                <w:b/>
              </w:rPr>
              <w:t>Description</w:t>
            </w:r>
          </w:p>
        </w:tc>
      </w:tr>
      <w:tr w:rsidR="00EB37BC" w:rsidRPr="00B311F7" w14:paraId="57B47241" w14:textId="77777777" w:rsidTr="00334922">
        <w:trPr>
          <w:trHeight w:val="422"/>
        </w:trPr>
        <w:tc>
          <w:tcPr>
            <w:tcW w:w="518" w:type="pct"/>
          </w:tcPr>
          <w:p w14:paraId="5B7715E3" w14:textId="77777777" w:rsidR="00EB37BC" w:rsidRPr="00B311F7" w:rsidRDefault="00EB37BC" w:rsidP="006C3C3F">
            <w:pPr>
              <w:numPr>
                <w:ilvl w:val="0"/>
                <w:numId w:val="62"/>
              </w:numPr>
              <w:spacing w:before="120"/>
              <w:jc w:val="both"/>
              <w:rPr>
                <w:rFonts w:ascii="Cambria" w:eastAsia="Times New Roman" w:hAnsi="Cambria"/>
                <w:b/>
                <w:bCs/>
                <w:lang w:bidi="en-US"/>
              </w:rPr>
            </w:pPr>
          </w:p>
        </w:tc>
        <w:tc>
          <w:tcPr>
            <w:tcW w:w="4482" w:type="pct"/>
          </w:tcPr>
          <w:p w14:paraId="028F8A2C" w14:textId="64CC08D1" w:rsidR="00EB37BC"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 xml:space="preserve">Updated </w:t>
            </w:r>
            <w:r>
              <w:rPr>
                <w:rFonts w:ascii="Cambria" w:eastAsia="Times New Roman" w:hAnsi="Cambria"/>
                <w:bCs/>
                <w:lang w:bidi="en-US"/>
              </w:rPr>
              <w:t>Fig</w:t>
            </w:r>
            <w:r w:rsidRPr="00334922">
              <w:rPr>
                <w:rFonts w:ascii="Cambria" w:eastAsia="Times New Roman" w:hAnsi="Cambria"/>
                <w:bCs/>
                <w:lang w:bidi="en-US"/>
              </w:rPr>
              <w:t xml:space="preserve"> 2-16 on Resetting Password</w:t>
            </w:r>
          </w:p>
        </w:tc>
      </w:tr>
      <w:tr w:rsidR="00EB37BC" w:rsidRPr="00B311F7" w14:paraId="1900142E" w14:textId="77777777" w:rsidTr="00334922">
        <w:trPr>
          <w:trHeight w:val="422"/>
        </w:trPr>
        <w:tc>
          <w:tcPr>
            <w:tcW w:w="518" w:type="pct"/>
          </w:tcPr>
          <w:p w14:paraId="40901144" w14:textId="77777777" w:rsidR="00EB37BC" w:rsidRPr="00B311F7" w:rsidRDefault="00EB37BC" w:rsidP="006C3C3F">
            <w:pPr>
              <w:numPr>
                <w:ilvl w:val="0"/>
                <w:numId w:val="62"/>
              </w:numPr>
              <w:spacing w:before="120"/>
              <w:jc w:val="both"/>
              <w:rPr>
                <w:rFonts w:ascii="Cambria" w:eastAsia="Times New Roman" w:hAnsi="Cambria"/>
                <w:b/>
                <w:bCs/>
                <w:lang w:bidi="en-US"/>
              </w:rPr>
            </w:pPr>
          </w:p>
        </w:tc>
        <w:tc>
          <w:tcPr>
            <w:tcW w:w="4482" w:type="pct"/>
          </w:tcPr>
          <w:p w14:paraId="71F32C86" w14:textId="497DD7AC" w:rsidR="00EB37BC" w:rsidRPr="00E6734A"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Up</w:t>
            </w:r>
            <w:r>
              <w:rPr>
                <w:rFonts w:ascii="Cambria" w:eastAsia="Times New Roman" w:hAnsi="Cambria"/>
                <w:bCs/>
                <w:lang w:bidi="en-US"/>
              </w:rPr>
              <w:t>dated the text below the Fig 2-16</w:t>
            </w:r>
          </w:p>
        </w:tc>
      </w:tr>
      <w:tr w:rsidR="00EB37BC" w:rsidRPr="00B311F7" w14:paraId="620852D3" w14:textId="77777777" w:rsidTr="00334922">
        <w:trPr>
          <w:trHeight w:val="422"/>
        </w:trPr>
        <w:tc>
          <w:tcPr>
            <w:tcW w:w="518" w:type="pct"/>
          </w:tcPr>
          <w:p w14:paraId="3312FA29" w14:textId="77777777" w:rsidR="00EB37BC" w:rsidRPr="00B311F7" w:rsidRDefault="00EB37BC" w:rsidP="006C3C3F">
            <w:pPr>
              <w:numPr>
                <w:ilvl w:val="0"/>
                <w:numId w:val="62"/>
              </w:numPr>
              <w:spacing w:before="120"/>
              <w:jc w:val="both"/>
              <w:rPr>
                <w:rFonts w:ascii="Cambria" w:eastAsia="Times New Roman" w:hAnsi="Cambria"/>
                <w:b/>
                <w:bCs/>
                <w:lang w:bidi="en-US"/>
              </w:rPr>
            </w:pPr>
          </w:p>
        </w:tc>
        <w:tc>
          <w:tcPr>
            <w:tcW w:w="4482" w:type="pct"/>
          </w:tcPr>
          <w:p w14:paraId="7A13BB60" w14:textId="4F89C47D" w:rsidR="00EB37BC" w:rsidRPr="00E6734A"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 xml:space="preserve">Added Step 3 in </w:t>
            </w:r>
            <w:r>
              <w:rPr>
                <w:rFonts w:ascii="Cambria" w:eastAsia="Times New Roman" w:hAnsi="Cambria"/>
                <w:bCs/>
                <w:lang w:bidi="en-US"/>
              </w:rPr>
              <w:t>Section 5.5.1.11 on Termination</w:t>
            </w:r>
          </w:p>
        </w:tc>
      </w:tr>
      <w:tr w:rsidR="00382B9E" w:rsidRPr="00B311F7" w14:paraId="0816193A" w14:textId="77777777" w:rsidTr="00334922">
        <w:tc>
          <w:tcPr>
            <w:tcW w:w="518" w:type="pct"/>
          </w:tcPr>
          <w:p w14:paraId="6402DE3F" w14:textId="77777777" w:rsidR="00382B9E" w:rsidRPr="00B311F7" w:rsidRDefault="00382B9E" w:rsidP="006C3C3F">
            <w:pPr>
              <w:numPr>
                <w:ilvl w:val="0"/>
                <w:numId w:val="62"/>
              </w:numPr>
              <w:spacing w:before="120"/>
              <w:jc w:val="center"/>
              <w:rPr>
                <w:rFonts w:ascii="Cambria" w:eastAsia="Times New Roman" w:hAnsi="Cambria"/>
                <w:b/>
                <w:bCs/>
                <w:lang w:bidi="en-US"/>
              </w:rPr>
            </w:pPr>
          </w:p>
        </w:tc>
        <w:tc>
          <w:tcPr>
            <w:tcW w:w="4482" w:type="pct"/>
          </w:tcPr>
          <w:p w14:paraId="5D14F55F" w14:textId="6D611845" w:rsidR="00382B9E" w:rsidRPr="00382B9E" w:rsidRDefault="00382B9E" w:rsidP="00C66DC2">
            <w:pPr>
              <w:spacing w:before="120"/>
              <w:jc w:val="both"/>
              <w:rPr>
                <w:rFonts w:ascii="Cambria" w:eastAsia="Times New Roman" w:hAnsi="Cambria"/>
                <w:bCs/>
                <w:lang w:bidi="en-US"/>
              </w:rPr>
            </w:pPr>
            <w:bookmarkStart w:id="5959" w:name="_Toc457506758"/>
            <w:r w:rsidRPr="00382B9E">
              <w:rPr>
                <w:rFonts w:ascii="Cambria" w:eastAsia="Times New Roman" w:hAnsi="Cambria"/>
                <w:bCs/>
                <w:lang w:bidi="en-US"/>
              </w:rPr>
              <w:t>Added Fig</w:t>
            </w:r>
            <w:r w:rsidR="00C66DC2">
              <w:rPr>
                <w:rFonts w:ascii="Cambria" w:eastAsia="Times New Roman" w:hAnsi="Cambria"/>
                <w:bCs/>
                <w:lang w:bidi="en-US"/>
              </w:rPr>
              <w:t xml:space="preserve"> 10-32</w:t>
            </w:r>
            <w:r w:rsidRPr="00382B9E">
              <w:rPr>
                <w:rFonts w:ascii="Cambria" w:eastAsia="Times New Roman" w:hAnsi="Cambria"/>
                <w:bCs/>
                <w:lang w:bidi="en-US"/>
              </w:rPr>
              <w:t>: Error message on Terminating the loan in Section 5.5.1.11.</w:t>
            </w:r>
            <w:bookmarkEnd w:id="5959"/>
          </w:p>
        </w:tc>
      </w:tr>
      <w:tr w:rsidR="00EB37BC" w:rsidRPr="00B311F7" w14:paraId="663401E8" w14:textId="77777777" w:rsidTr="00334922">
        <w:tc>
          <w:tcPr>
            <w:tcW w:w="518" w:type="pct"/>
          </w:tcPr>
          <w:p w14:paraId="745E59B7" w14:textId="77777777" w:rsidR="00EB37BC" w:rsidRPr="00B311F7" w:rsidRDefault="00EB37BC" w:rsidP="006C3C3F">
            <w:pPr>
              <w:numPr>
                <w:ilvl w:val="0"/>
                <w:numId w:val="62"/>
              </w:numPr>
              <w:spacing w:before="120"/>
              <w:jc w:val="center"/>
              <w:rPr>
                <w:rFonts w:ascii="Cambria" w:eastAsia="Times New Roman" w:hAnsi="Cambria"/>
                <w:b/>
                <w:bCs/>
                <w:lang w:bidi="en-US"/>
              </w:rPr>
            </w:pPr>
          </w:p>
        </w:tc>
        <w:tc>
          <w:tcPr>
            <w:tcW w:w="4482" w:type="pct"/>
          </w:tcPr>
          <w:p w14:paraId="62A4C55A" w14:textId="4578ED1F" w:rsidR="00EB37BC" w:rsidRPr="00E6734A" w:rsidRDefault="00334922" w:rsidP="00C66DC2">
            <w:pPr>
              <w:spacing w:before="120"/>
              <w:jc w:val="both"/>
              <w:rPr>
                <w:rFonts w:ascii="Cambria" w:eastAsia="Times New Roman" w:hAnsi="Cambria"/>
                <w:bCs/>
                <w:lang w:bidi="en-US"/>
              </w:rPr>
            </w:pPr>
            <w:bookmarkStart w:id="5960" w:name="_Toc457506759"/>
            <w:r w:rsidRPr="00334922">
              <w:rPr>
                <w:rFonts w:ascii="Cambria" w:eastAsia="Times New Roman" w:hAnsi="Cambria"/>
                <w:bCs/>
                <w:lang w:bidi="en-US"/>
              </w:rPr>
              <w:t>Added Fig</w:t>
            </w:r>
            <w:r w:rsidR="00C66DC2">
              <w:rPr>
                <w:rFonts w:ascii="Cambria" w:eastAsia="Times New Roman" w:hAnsi="Cambria"/>
                <w:bCs/>
                <w:lang w:bidi="en-US"/>
              </w:rPr>
              <w:t xml:space="preserve"> 10-33</w:t>
            </w:r>
            <w:r w:rsidRPr="00334922">
              <w:rPr>
                <w:rFonts w:ascii="Cambria" w:eastAsia="Times New Roman" w:hAnsi="Cambria"/>
                <w:bCs/>
                <w:lang w:bidi="en-US"/>
              </w:rPr>
              <w:t>: Error message on Terminating the loan in Se</w:t>
            </w:r>
            <w:r>
              <w:rPr>
                <w:rFonts w:ascii="Cambria" w:eastAsia="Times New Roman" w:hAnsi="Cambria"/>
                <w:bCs/>
                <w:lang w:bidi="en-US"/>
              </w:rPr>
              <w:t>ction 5.5.1.11</w:t>
            </w:r>
            <w:bookmarkEnd w:id="5960"/>
          </w:p>
        </w:tc>
      </w:tr>
      <w:tr w:rsidR="00EB37BC" w:rsidRPr="00B311F7" w14:paraId="2CED10BA" w14:textId="77777777" w:rsidTr="00334922">
        <w:tc>
          <w:tcPr>
            <w:tcW w:w="518" w:type="pct"/>
          </w:tcPr>
          <w:p w14:paraId="743A16EA" w14:textId="77777777" w:rsidR="00EB37BC" w:rsidRPr="00B311F7" w:rsidRDefault="00EB37BC" w:rsidP="006C3C3F">
            <w:pPr>
              <w:numPr>
                <w:ilvl w:val="0"/>
                <w:numId w:val="62"/>
              </w:numPr>
              <w:spacing w:before="120"/>
              <w:jc w:val="center"/>
              <w:rPr>
                <w:rFonts w:ascii="Cambria" w:eastAsia="Times New Roman" w:hAnsi="Cambria"/>
                <w:b/>
                <w:bCs/>
                <w:lang w:bidi="en-US"/>
              </w:rPr>
            </w:pPr>
          </w:p>
        </w:tc>
        <w:tc>
          <w:tcPr>
            <w:tcW w:w="4482" w:type="pct"/>
          </w:tcPr>
          <w:p w14:paraId="738E15F3" w14:textId="2F7A17F1" w:rsidR="00EB37BC" w:rsidRPr="00E6734A"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Added Section Servicer Activities 7.3.1.11.3 for HUD Advance Servicer Activities</w:t>
            </w:r>
          </w:p>
        </w:tc>
      </w:tr>
      <w:tr w:rsidR="00334922" w:rsidRPr="00B311F7" w14:paraId="25D4E0F5" w14:textId="77777777" w:rsidTr="00334922">
        <w:tc>
          <w:tcPr>
            <w:tcW w:w="518" w:type="pct"/>
          </w:tcPr>
          <w:p w14:paraId="44225D02"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7557012C" w14:textId="7358C492"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Updated Repayment Claim Payment processing Steps in Section 7.4</w:t>
            </w:r>
            <w:r>
              <w:rPr>
                <w:rFonts w:ascii="Cambria" w:eastAsia="Times New Roman" w:hAnsi="Cambria"/>
                <w:bCs/>
                <w:lang w:bidi="en-US"/>
              </w:rPr>
              <w:t>.7.2</w:t>
            </w:r>
          </w:p>
        </w:tc>
      </w:tr>
      <w:tr w:rsidR="0049686E" w:rsidRPr="00B311F7" w14:paraId="5F089FFC" w14:textId="77777777" w:rsidTr="00334922">
        <w:tc>
          <w:tcPr>
            <w:tcW w:w="518" w:type="pct"/>
          </w:tcPr>
          <w:p w14:paraId="45584408" w14:textId="77777777" w:rsidR="0049686E" w:rsidRPr="00B311F7" w:rsidRDefault="0049686E" w:rsidP="006C3C3F">
            <w:pPr>
              <w:numPr>
                <w:ilvl w:val="0"/>
                <w:numId w:val="62"/>
              </w:numPr>
              <w:spacing w:before="120"/>
              <w:jc w:val="center"/>
              <w:rPr>
                <w:rFonts w:ascii="Cambria" w:eastAsia="Times New Roman" w:hAnsi="Cambria"/>
                <w:b/>
                <w:bCs/>
                <w:lang w:bidi="en-US"/>
              </w:rPr>
            </w:pPr>
          </w:p>
        </w:tc>
        <w:tc>
          <w:tcPr>
            <w:tcW w:w="4482" w:type="pct"/>
          </w:tcPr>
          <w:p w14:paraId="6636CAA2" w14:textId="2F4ACDF4" w:rsidR="0049686E" w:rsidRPr="0049686E" w:rsidRDefault="00C66DC2" w:rsidP="0049686E">
            <w:pPr>
              <w:spacing w:before="120"/>
              <w:jc w:val="both"/>
            </w:pPr>
            <w:r>
              <w:rPr>
                <w:rFonts w:ascii="Cambria" w:eastAsia="Times New Roman" w:hAnsi="Cambria"/>
                <w:bCs/>
                <w:lang w:bidi="en-US"/>
              </w:rPr>
              <w:t>Added Fig 7-288</w:t>
            </w:r>
            <w:r w:rsidR="0049686E" w:rsidRPr="0049686E">
              <w:rPr>
                <w:rFonts w:ascii="Cambria" w:eastAsia="Times New Roman" w:hAnsi="Cambria"/>
                <w:bCs/>
                <w:lang w:bidi="en-US"/>
              </w:rPr>
              <w:t xml:space="preserve"> Approve / Cancel Repurchase</w:t>
            </w:r>
          </w:p>
        </w:tc>
      </w:tr>
      <w:tr w:rsidR="00334922" w:rsidRPr="00B311F7" w14:paraId="1EBC56B9" w14:textId="77777777" w:rsidTr="00334922">
        <w:tc>
          <w:tcPr>
            <w:tcW w:w="518" w:type="pct"/>
          </w:tcPr>
          <w:p w14:paraId="3973E09C"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2D7C9066" w14:textId="53689CBE"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 xml:space="preserve">Added Step 4 in Section 8.2 </w:t>
            </w:r>
            <w:bookmarkStart w:id="5961" w:name="_Toc439681195"/>
            <w:r w:rsidRPr="00334922">
              <w:rPr>
                <w:rFonts w:ascii="Cambria" w:eastAsia="Times New Roman" w:hAnsi="Cambria"/>
                <w:bCs/>
                <w:lang w:bidi="en-US"/>
              </w:rPr>
              <w:t>Initiating and Submitting Claim Type 21</w:t>
            </w:r>
            <w:bookmarkEnd w:id="5961"/>
          </w:p>
        </w:tc>
      </w:tr>
      <w:tr w:rsidR="00334922" w:rsidRPr="00B311F7" w14:paraId="6C018D05" w14:textId="77777777" w:rsidTr="00334922">
        <w:tc>
          <w:tcPr>
            <w:tcW w:w="518" w:type="pct"/>
          </w:tcPr>
          <w:p w14:paraId="4FC397F0"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1DA8B3AC" w14:textId="4443C09E" w:rsidR="00334922" w:rsidRPr="00334922" w:rsidRDefault="00334922" w:rsidP="00334922">
            <w:pPr>
              <w:spacing w:before="120"/>
              <w:jc w:val="both"/>
              <w:rPr>
                <w:rFonts w:ascii="Cambria" w:eastAsia="Times New Roman" w:hAnsi="Cambria"/>
                <w:bCs/>
                <w:lang w:bidi="en-US"/>
              </w:rPr>
            </w:pPr>
            <w:r>
              <w:rPr>
                <w:rFonts w:ascii="Cambria" w:eastAsia="Times New Roman" w:hAnsi="Cambria"/>
                <w:bCs/>
                <w:lang w:bidi="en-US"/>
              </w:rPr>
              <w:t>Added Fig</w:t>
            </w:r>
            <w:r w:rsidRPr="00334922">
              <w:rPr>
                <w:rFonts w:ascii="Cambria" w:eastAsia="Times New Roman" w:hAnsi="Cambria"/>
                <w:bCs/>
                <w:lang w:bidi="en-US"/>
              </w:rPr>
              <w:t xml:space="preserve"> 8-4 Error message when initiating CT 21 in Section 8.2 </w:t>
            </w:r>
            <w:r>
              <w:rPr>
                <w:rFonts w:ascii="Cambria" w:eastAsia="Times New Roman" w:hAnsi="Cambria"/>
                <w:bCs/>
                <w:lang w:bidi="en-US"/>
              </w:rPr>
              <w:t>(below Step 2)</w:t>
            </w:r>
          </w:p>
        </w:tc>
      </w:tr>
      <w:tr w:rsidR="00334922" w:rsidRPr="00B311F7" w14:paraId="663F9606" w14:textId="77777777" w:rsidTr="00334922">
        <w:tc>
          <w:tcPr>
            <w:tcW w:w="518" w:type="pct"/>
          </w:tcPr>
          <w:p w14:paraId="647D69A6"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3A4AE4FD" w14:textId="00C04759"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Section 8.2 Step 23. Added information on the negative Claim not being approved</w:t>
            </w:r>
          </w:p>
        </w:tc>
      </w:tr>
      <w:tr w:rsidR="00334922" w:rsidRPr="00B311F7" w14:paraId="49AAE332" w14:textId="77777777" w:rsidTr="00334922">
        <w:tc>
          <w:tcPr>
            <w:tcW w:w="518" w:type="pct"/>
          </w:tcPr>
          <w:p w14:paraId="6F0C0654"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3B5BBE93" w14:textId="0124EDB7"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Added Step 4 in Section 8.4 Initiating and Submitting Claim Type 23</w:t>
            </w:r>
          </w:p>
        </w:tc>
      </w:tr>
      <w:tr w:rsidR="00334922" w:rsidRPr="00B311F7" w14:paraId="194A4382" w14:textId="77777777" w:rsidTr="00334922">
        <w:tc>
          <w:tcPr>
            <w:tcW w:w="518" w:type="pct"/>
          </w:tcPr>
          <w:p w14:paraId="233C40AD"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5989DF59" w14:textId="34C7AEBF" w:rsidR="00334922" w:rsidRPr="00334922" w:rsidRDefault="00532738" w:rsidP="00334922">
            <w:pPr>
              <w:spacing w:before="120"/>
              <w:jc w:val="both"/>
              <w:rPr>
                <w:rFonts w:ascii="Cambria" w:eastAsia="Times New Roman" w:hAnsi="Cambria"/>
                <w:bCs/>
                <w:lang w:bidi="en-US"/>
              </w:rPr>
            </w:pPr>
            <w:r w:rsidRPr="00532738">
              <w:rPr>
                <w:rFonts w:ascii="Cambria" w:eastAsia="Times New Roman" w:hAnsi="Cambria"/>
                <w:bCs/>
                <w:lang w:bidi="en-US"/>
              </w:rPr>
              <w:t>Added Fig 8-27 Error message when initiating CT 23 in Section 8.4 (below Step 3)</w:t>
            </w:r>
            <w:r>
              <w:t xml:space="preserve"> </w:t>
            </w:r>
          </w:p>
        </w:tc>
      </w:tr>
      <w:tr w:rsidR="00334922" w:rsidRPr="00B311F7" w14:paraId="25029DC7" w14:textId="77777777" w:rsidTr="00334922">
        <w:tc>
          <w:tcPr>
            <w:tcW w:w="518" w:type="pct"/>
          </w:tcPr>
          <w:p w14:paraId="2B5180E5"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70CA894F" w14:textId="388C3EF4"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Section 8.4 Step 23. Added information on the negative Claim not being approve</w:t>
            </w:r>
            <w:r>
              <w:rPr>
                <w:rFonts w:ascii="Cambria" w:eastAsia="Times New Roman" w:hAnsi="Cambria"/>
                <w:bCs/>
                <w:lang w:bidi="en-US"/>
              </w:rPr>
              <w:t>d</w:t>
            </w:r>
          </w:p>
        </w:tc>
      </w:tr>
      <w:tr w:rsidR="00334922" w:rsidRPr="00B311F7" w14:paraId="1628A0E0" w14:textId="77777777" w:rsidTr="00334922">
        <w:tc>
          <w:tcPr>
            <w:tcW w:w="518" w:type="pct"/>
          </w:tcPr>
          <w:p w14:paraId="1C114CBD"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5EB9BA30" w14:textId="455DBF9A"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Section 8.5 Step 21. Added information on the negative Claim not being approve</w:t>
            </w:r>
            <w:r>
              <w:rPr>
                <w:rFonts w:ascii="Cambria" w:eastAsia="Times New Roman" w:hAnsi="Cambria"/>
                <w:bCs/>
                <w:lang w:bidi="en-US"/>
              </w:rPr>
              <w:t>d</w:t>
            </w:r>
          </w:p>
        </w:tc>
      </w:tr>
      <w:tr w:rsidR="00334922" w:rsidRPr="00B311F7" w14:paraId="7D5EE266" w14:textId="77777777" w:rsidTr="00334922">
        <w:tc>
          <w:tcPr>
            <w:tcW w:w="518" w:type="pct"/>
          </w:tcPr>
          <w:p w14:paraId="7A63AC5F"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5CD89F29" w14:textId="4705D233"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Updated Fig 9-21 Placed in Custodial Care Report</w:t>
            </w:r>
          </w:p>
        </w:tc>
      </w:tr>
      <w:tr w:rsidR="00334922" w:rsidRPr="00B311F7" w14:paraId="3E68D5EA" w14:textId="77777777" w:rsidTr="00334922">
        <w:tc>
          <w:tcPr>
            <w:tcW w:w="518" w:type="pct"/>
          </w:tcPr>
          <w:p w14:paraId="0AC485A3" w14:textId="77777777" w:rsidR="00334922" w:rsidRPr="00B311F7" w:rsidRDefault="00334922" w:rsidP="006C3C3F">
            <w:pPr>
              <w:numPr>
                <w:ilvl w:val="0"/>
                <w:numId w:val="62"/>
              </w:numPr>
              <w:spacing w:before="120"/>
              <w:jc w:val="center"/>
              <w:rPr>
                <w:rFonts w:ascii="Cambria" w:eastAsia="Times New Roman" w:hAnsi="Cambria"/>
                <w:b/>
                <w:bCs/>
                <w:lang w:bidi="en-US"/>
              </w:rPr>
            </w:pPr>
          </w:p>
        </w:tc>
        <w:tc>
          <w:tcPr>
            <w:tcW w:w="4482" w:type="pct"/>
          </w:tcPr>
          <w:p w14:paraId="304767E0" w14:textId="38496948" w:rsidR="00334922" w:rsidRPr="00334922" w:rsidRDefault="00334922" w:rsidP="00334922">
            <w:pPr>
              <w:spacing w:before="120"/>
              <w:jc w:val="both"/>
              <w:rPr>
                <w:rFonts w:ascii="Cambria" w:eastAsia="Times New Roman" w:hAnsi="Cambria"/>
                <w:bCs/>
                <w:lang w:bidi="en-US"/>
              </w:rPr>
            </w:pPr>
            <w:r w:rsidRPr="00334922">
              <w:rPr>
                <w:rFonts w:ascii="Cambria" w:eastAsia="Times New Roman" w:hAnsi="Cambria"/>
                <w:bCs/>
                <w:lang w:bidi="en-US"/>
              </w:rPr>
              <w:t xml:space="preserve">Updated text in 9.6.8 for the User to have ability to Search by </w:t>
            </w:r>
            <w:r>
              <w:rPr>
                <w:rFonts w:ascii="Cambria" w:eastAsia="Times New Roman" w:hAnsi="Cambria"/>
                <w:bCs/>
                <w:lang w:bidi="en-US"/>
              </w:rPr>
              <w:t>HUD NSC Transactions only</w:t>
            </w:r>
          </w:p>
        </w:tc>
      </w:tr>
    </w:tbl>
    <w:p w14:paraId="73251C6E" w14:textId="77777777" w:rsidR="00EB37BC" w:rsidRDefault="00EB37BC" w:rsidP="00D239AF">
      <w:pPr>
        <w:pStyle w:val="BodyText"/>
      </w:pPr>
    </w:p>
    <w:p w14:paraId="24BB5E25" w14:textId="77777777" w:rsidR="00EC0064" w:rsidRDefault="00EC0064" w:rsidP="00D239AF">
      <w:pPr>
        <w:pStyle w:val="BodyText"/>
        <w:sectPr w:rsidR="00EC0064" w:rsidSect="00AB6A5E">
          <w:headerReference w:type="default" r:id="rId604"/>
          <w:pgSz w:w="12240" w:h="15840"/>
          <w:pgMar w:top="1440" w:right="1440" w:bottom="1440" w:left="1440" w:header="720" w:footer="720" w:gutter="0"/>
          <w:cols w:space="720"/>
          <w:docGrid w:linePitch="360"/>
        </w:sectPr>
      </w:pPr>
    </w:p>
    <w:p w14:paraId="41719D29" w14:textId="77777777" w:rsidR="00EC0064" w:rsidRDefault="00EC0064" w:rsidP="00EC0064">
      <w:pPr>
        <w:pStyle w:val="Chapterbreak"/>
        <w:jc w:val="left"/>
      </w:pPr>
    </w:p>
    <w:p w14:paraId="3EA70E2E" w14:textId="77777777" w:rsidR="00EC0064" w:rsidRDefault="00EC0064" w:rsidP="00EC0064">
      <w:pPr>
        <w:pStyle w:val="Chapterbreak"/>
        <w:jc w:val="left"/>
      </w:pPr>
    </w:p>
    <w:p w14:paraId="29D7BDD9" w14:textId="77777777" w:rsidR="00EC0064" w:rsidRDefault="00EC0064" w:rsidP="00EC0064">
      <w:pPr>
        <w:pStyle w:val="Chapterbreak"/>
        <w:jc w:val="left"/>
      </w:pPr>
    </w:p>
    <w:p w14:paraId="549AFE14" w14:textId="77777777" w:rsidR="00EC0064" w:rsidRDefault="00EC0064" w:rsidP="00EC0064">
      <w:pPr>
        <w:pStyle w:val="Chapterbreak"/>
        <w:jc w:val="left"/>
      </w:pPr>
    </w:p>
    <w:p w14:paraId="591233B5" w14:textId="77777777" w:rsidR="00EC0064" w:rsidRDefault="00EC0064" w:rsidP="00EC0064">
      <w:pPr>
        <w:pStyle w:val="Chapterbreak"/>
        <w:jc w:val="left"/>
      </w:pPr>
    </w:p>
    <w:p w14:paraId="2A569CEB" w14:textId="77777777" w:rsidR="00EC0064" w:rsidRDefault="00EC0064" w:rsidP="00EC0064">
      <w:pPr>
        <w:pStyle w:val="Chapterbreak"/>
        <w:jc w:val="left"/>
      </w:pPr>
    </w:p>
    <w:p w14:paraId="6C4DEBF6" w14:textId="21943E99" w:rsidR="00EC0064" w:rsidRPr="00D239AF" w:rsidRDefault="00EC0064" w:rsidP="00D209F0">
      <w:pPr>
        <w:pStyle w:val="Chapterbreak"/>
        <w:sectPr w:rsidR="00EC0064" w:rsidRPr="00D239AF" w:rsidSect="00AB6A5E">
          <w:headerReference w:type="default" r:id="rId605"/>
          <w:pgSz w:w="12240" w:h="15840"/>
          <w:pgMar w:top="1440" w:right="1440" w:bottom="1440" w:left="1440" w:header="720" w:footer="720" w:gutter="0"/>
          <w:cols w:space="720"/>
          <w:docGrid w:linePitch="360"/>
        </w:sectPr>
      </w:pPr>
      <w:r w:rsidRPr="00D239AF">
        <w:t xml:space="preserve">APPENDIX </w:t>
      </w:r>
      <w:r>
        <w:t>F</w:t>
      </w:r>
      <w:r w:rsidRPr="00D239AF">
        <w:t xml:space="preserve">: </w:t>
      </w:r>
      <w:r>
        <w:t>HERMIT User Guide Version 2.11 Updates (Release 5.0)</w:t>
      </w:r>
    </w:p>
    <w:p w14:paraId="03E2450A" w14:textId="435E2C3C" w:rsidR="00EC0064" w:rsidRPr="002F1F2B" w:rsidRDefault="00D209F0" w:rsidP="006C3C3F">
      <w:pPr>
        <w:pStyle w:val="Heading2"/>
        <w:numPr>
          <w:ilvl w:val="0"/>
          <w:numId w:val="81"/>
        </w:numPr>
        <w:tabs>
          <w:tab w:val="clear" w:pos="1080"/>
        </w:tabs>
        <w:jc w:val="both"/>
        <w:rPr>
          <w:color w:val="0070C0"/>
        </w:rPr>
      </w:pPr>
      <w:bookmarkStart w:id="5962" w:name="_Toc11335108"/>
      <w:bookmarkStart w:id="5963" w:name="_Toc74052346"/>
      <w:bookmarkStart w:id="5964" w:name="_Toc90643730"/>
      <w:bookmarkStart w:id="5965" w:name="_Toc230163697"/>
      <w:r w:rsidRPr="002F1F2B">
        <w:rPr>
          <w:color w:val="0070C0"/>
        </w:rPr>
        <w:t xml:space="preserve">APPENDIX F: </w:t>
      </w:r>
      <w:r w:rsidR="00EC0064" w:rsidRPr="002F1F2B">
        <w:rPr>
          <w:color w:val="0070C0"/>
        </w:rPr>
        <w:t>HERMIT User Guide Version 2.11 Updates (Release 5.0)</w:t>
      </w:r>
      <w:bookmarkEnd w:id="5962"/>
      <w:bookmarkEnd w:id="5963"/>
      <w:bookmarkEnd w:id="5964"/>
      <w:bookmarkEnd w:id="5965"/>
    </w:p>
    <w:tbl>
      <w:tblPr>
        <w:tblStyle w:val="TableGrid"/>
        <w:tblW w:w="5000" w:type="pct"/>
        <w:tblLook w:val="04A0" w:firstRow="1" w:lastRow="0" w:firstColumn="1" w:lastColumn="0" w:noHBand="0" w:noVBand="1"/>
      </w:tblPr>
      <w:tblGrid>
        <w:gridCol w:w="969"/>
        <w:gridCol w:w="8381"/>
      </w:tblGrid>
      <w:tr w:rsidR="00EC0064" w:rsidRPr="00B311F7" w14:paraId="727D420C" w14:textId="77777777" w:rsidTr="00D26851">
        <w:trPr>
          <w:tblHeader/>
        </w:trPr>
        <w:tc>
          <w:tcPr>
            <w:tcW w:w="518" w:type="pct"/>
            <w:shd w:val="clear" w:color="auto" w:fill="8DB3E2" w:themeFill="text2" w:themeFillTint="66"/>
            <w:vAlign w:val="center"/>
          </w:tcPr>
          <w:p w14:paraId="1A7F301B" w14:textId="77777777" w:rsidR="00EC0064" w:rsidRPr="00B311F7" w:rsidRDefault="00EC0064" w:rsidP="00D26851">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1C653A60" w14:textId="77777777" w:rsidR="00EC0064" w:rsidRPr="00B311F7" w:rsidRDefault="00EC0064" w:rsidP="00D26851">
            <w:pPr>
              <w:spacing w:after="120"/>
              <w:jc w:val="both"/>
              <w:rPr>
                <w:rFonts w:asciiTheme="majorHAnsi" w:hAnsiTheme="majorHAnsi" w:cstheme="minorHAnsi"/>
                <w:b/>
              </w:rPr>
            </w:pPr>
            <w:r w:rsidRPr="00B311F7">
              <w:rPr>
                <w:rFonts w:asciiTheme="majorHAnsi" w:hAnsiTheme="majorHAnsi" w:cstheme="minorHAnsi"/>
                <w:b/>
              </w:rPr>
              <w:t>Description</w:t>
            </w:r>
          </w:p>
        </w:tc>
      </w:tr>
      <w:tr w:rsidR="00EC0064" w:rsidRPr="00B311F7" w14:paraId="3F95AAC7" w14:textId="77777777" w:rsidTr="00D26851">
        <w:trPr>
          <w:trHeight w:val="422"/>
        </w:trPr>
        <w:tc>
          <w:tcPr>
            <w:tcW w:w="518" w:type="pct"/>
          </w:tcPr>
          <w:p w14:paraId="4A5BCA02" w14:textId="77777777" w:rsidR="00EC0064" w:rsidRPr="00B311F7" w:rsidRDefault="00EC0064" w:rsidP="006C3C3F">
            <w:pPr>
              <w:numPr>
                <w:ilvl w:val="0"/>
                <w:numId w:val="63"/>
              </w:numPr>
              <w:spacing w:before="120"/>
              <w:jc w:val="both"/>
              <w:rPr>
                <w:rFonts w:ascii="Cambria" w:eastAsia="Times New Roman" w:hAnsi="Cambria"/>
                <w:b/>
                <w:bCs/>
                <w:lang w:bidi="en-US"/>
              </w:rPr>
            </w:pPr>
          </w:p>
        </w:tc>
        <w:tc>
          <w:tcPr>
            <w:tcW w:w="4482" w:type="pct"/>
          </w:tcPr>
          <w:p w14:paraId="3E618E1C" w14:textId="4B71A741" w:rsidR="00EC0064" w:rsidRPr="00334922" w:rsidRDefault="00EC0064" w:rsidP="00D26851">
            <w:pPr>
              <w:spacing w:before="120"/>
              <w:jc w:val="both"/>
              <w:rPr>
                <w:rFonts w:ascii="Cambria" w:eastAsia="Times New Roman" w:hAnsi="Cambria"/>
                <w:bCs/>
                <w:lang w:bidi="en-US"/>
              </w:rPr>
            </w:pPr>
            <w:r>
              <w:rPr>
                <w:rFonts w:ascii="Cambria" w:eastAsia="Times New Roman" w:hAnsi="Cambria"/>
                <w:bCs/>
                <w:lang w:bidi="en-US"/>
              </w:rPr>
              <w:t>Updated all Figures Containing the Header</w:t>
            </w:r>
          </w:p>
        </w:tc>
      </w:tr>
      <w:tr w:rsidR="00EC0064" w:rsidRPr="00B311F7" w14:paraId="29056589" w14:textId="77777777" w:rsidTr="00D26851">
        <w:trPr>
          <w:trHeight w:val="422"/>
        </w:trPr>
        <w:tc>
          <w:tcPr>
            <w:tcW w:w="518" w:type="pct"/>
          </w:tcPr>
          <w:p w14:paraId="6BC56FA1" w14:textId="77777777" w:rsidR="00EC0064" w:rsidRPr="00B311F7" w:rsidRDefault="00EC0064" w:rsidP="006C3C3F">
            <w:pPr>
              <w:numPr>
                <w:ilvl w:val="0"/>
                <w:numId w:val="63"/>
              </w:numPr>
              <w:spacing w:before="120"/>
              <w:jc w:val="both"/>
              <w:rPr>
                <w:rFonts w:ascii="Cambria" w:eastAsia="Times New Roman" w:hAnsi="Cambria"/>
                <w:b/>
                <w:bCs/>
                <w:lang w:bidi="en-US"/>
              </w:rPr>
            </w:pPr>
          </w:p>
        </w:tc>
        <w:tc>
          <w:tcPr>
            <w:tcW w:w="4482" w:type="pct"/>
          </w:tcPr>
          <w:p w14:paraId="10585D71" w14:textId="35A1EFEA" w:rsidR="00EC0064" w:rsidRPr="00E6734A" w:rsidRDefault="00EC0064" w:rsidP="00D26851">
            <w:pPr>
              <w:spacing w:before="120"/>
              <w:jc w:val="both"/>
              <w:rPr>
                <w:rFonts w:ascii="Cambria" w:eastAsia="Times New Roman" w:hAnsi="Cambria"/>
                <w:bCs/>
                <w:lang w:bidi="en-US"/>
              </w:rPr>
            </w:pPr>
            <w:r>
              <w:rPr>
                <w:rFonts w:ascii="Cambria" w:eastAsia="Times New Roman" w:hAnsi="Cambria"/>
                <w:bCs/>
                <w:lang w:bidi="en-US"/>
              </w:rPr>
              <w:t xml:space="preserve">Updated the </w:t>
            </w:r>
            <w:r w:rsidR="00FC3979">
              <w:rPr>
                <w:rFonts w:ascii="Cambria" w:eastAsia="Times New Roman" w:hAnsi="Cambria"/>
                <w:bCs/>
                <w:lang w:bidi="en-US"/>
              </w:rPr>
              <w:t>SM</w:t>
            </w:r>
            <w:r>
              <w:rPr>
                <w:rFonts w:ascii="Cambria" w:eastAsia="Times New Roman" w:hAnsi="Cambria"/>
                <w:bCs/>
                <w:lang w:bidi="en-US"/>
              </w:rPr>
              <w:t xml:space="preserve"> Help Desk Information</w:t>
            </w:r>
            <w:r w:rsidR="00AB27BE">
              <w:rPr>
                <w:rFonts w:ascii="Cambria" w:eastAsia="Times New Roman" w:hAnsi="Cambria"/>
                <w:bCs/>
                <w:lang w:bidi="en-US"/>
              </w:rPr>
              <w:t xml:space="preserve"> in Section 2.1</w:t>
            </w:r>
          </w:p>
        </w:tc>
      </w:tr>
      <w:tr w:rsidR="00AB27BE" w:rsidRPr="00B311F7" w14:paraId="3C112D90" w14:textId="77777777" w:rsidTr="00D26851">
        <w:trPr>
          <w:trHeight w:val="422"/>
        </w:trPr>
        <w:tc>
          <w:tcPr>
            <w:tcW w:w="518" w:type="pct"/>
          </w:tcPr>
          <w:p w14:paraId="2FF09558" w14:textId="77777777" w:rsidR="00AB27BE" w:rsidRPr="00B311F7" w:rsidRDefault="00AB27BE" w:rsidP="006C3C3F">
            <w:pPr>
              <w:numPr>
                <w:ilvl w:val="0"/>
                <w:numId w:val="63"/>
              </w:numPr>
              <w:spacing w:before="120"/>
              <w:jc w:val="both"/>
              <w:rPr>
                <w:rFonts w:ascii="Cambria" w:eastAsia="Times New Roman" w:hAnsi="Cambria"/>
                <w:b/>
                <w:bCs/>
                <w:lang w:bidi="en-US"/>
              </w:rPr>
            </w:pPr>
          </w:p>
        </w:tc>
        <w:tc>
          <w:tcPr>
            <w:tcW w:w="4482" w:type="pct"/>
          </w:tcPr>
          <w:p w14:paraId="3B9E1ED2" w14:textId="0B1C730D" w:rsidR="00AB27BE" w:rsidRDefault="00AB27BE" w:rsidP="00D26851">
            <w:pPr>
              <w:spacing w:before="120"/>
              <w:jc w:val="both"/>
              <w:rPr>
                <w:rFonts w:ascii="Cambria" w:eastAsia="Times New Roman" w:hAnsi="Cambria"/>
                <w:bCs/>
                <w:lang w:bidi="en-US"/>
              </w:rPr>
            </w:pPr>
            <w:r>
              <w:rPr>
                <w:rFonts w:ascii="Cambria" w:eastAsia="Times New Roman" w:hAnsi="Cambria"/>
                <w:bCs/>
                <w:lang w:bidi="en-US"/>
              </w:rPr>
              <w:t>Updated Figure 2-2 to show the new HERMIT login screen</w:t>
            </w:r>
          </w:p>
        </w:tc>
      </w:tr>
    </w:tbl>
    <w:p w14:paraId="48D1F2EC" w14:textId="77777777" w:rsidR="00EC0064" w:rsidRDefault="00EC0064" w:rsidP="00EC0064">
      <w:pPr>
        <w:pStyle w:val="BodyText"/>
      </w:pPr>
    </w:p>
    <w:p w14:paraId="691E1D9A" w14:textId="77777777" w:rsidR="002A6816" w:rsidRDefault="002A6816" w:rsidP="00EC0064">
      <w:pPr>
        <w:pStyle w:val="BodyText"/>
      </w:pPr>
    </w:p>
    <w:p w14:paraId="43627A3B" w14:textId="77777777" w:rsidR="002A6816" w:rsidRDefault="002A6816" w:rsidP="00EC0064">
      <w:pPr>
        <w:pStyle w:val="BodyText"/>
      </w:pPr>
    </w:p>
    <w:p w14:paraId="33F808BE" w14:textId="77777777" w:rsidR="002A6816" w:rsidRDefault="002A6816" w:rsidP="00EC0064">
      <w:pPr>
        <w:pStyle w:val="BodyText"/>
      </w:pPr>
    </w:p>
    <w:p w14:paraId="4D743CA9" w14:textId="77777777" w:rsidR="002A6816" w:rsidRDefault="002A6816" w:rsidP="00EC0064">
      <w:pPr>
        <w:pStyle w:val="BodyText"/>
      </w:pPr>
    </w:p>
    <w:p w14:paraId="7F47FEDA" w14:textId="77777777" w:rsidR="002A6816" w:rsidRDefault="002A6816" w:rsidP="00EC0064">
      <w:pPr>
        <w:pStyle w:val="BodyText"/>
      </w:pPr>
    </w:p>
    <w:p w14:paraId="0808DAC6" w14:textId="77777777" w:rsidR="002A6816" w:rsidRDefault="002A6816" w:rsidP="00EC0064">
      <w:pPr>
        <w:pStyle w:val="BodyText"/>
      </w:pPr>
    </w:p>
    <w:p w14:paraId="56BD8EDB" w14:textId="77777777" w:rsidR="002A6816" w:rsidRDefault="002A6816" w:rsidP="00EC0064">
      <w:pPr>
        <w:pStyle w:val="BodyText"/>
      </w:pPr>
    </w:p>
    <w:p w14:paraId="411E58DA" w14:textId="77777777" w:rsidR="002A6816" w:rsidRDefault="002A6816" w:rsidP="00EC0064">
      <w:pPr>
        <w:pStyle w:val="BodyText"/>
      </w:pPr>
    </w:p>
    <w:p w14:paraId="44436F3F" w14:textId="77777777" w:rsidR="002A6816" w:rsidRDefault="002A6816" w:rsidP="00EC0064">
      <w:pPr>
        <w:pStyle w:val="BodyText"/>
      </w:pPr>
    </w:p>
    <w:p w14:paraId="6A0FABBC" w14:textId="77777777" w:rsidR="002A6816" w:rsidRDefault="002A6816" w:rsidP="00EC0064">
      <w:pPr>
        <w:pStyle w:val="BodyText"/>
      </w:pPr>
    </w:p>
    <w:p w14:paraId="763C420E" w14:textId="77777777" w:rsidR="002A6816" w:rsidRDefault="002A6816" w:rsidP="00EC0064">
      <w:pPr>
        <w:pStyle w:val="BodyText"/>
      </w:pPr>
    </w:p>
    <w:p w14:paraId="00BF0F79" w14:textId="77777777" w:rsidR="002A6816" w:rsidRDefault="002A6816" w:rsidP="00EC0064">
      <w:pPr>
        <w:pStyle w:val="BodyText"/>
      </w:pPr>
    </w:p>
    <w:p w14:paraId="3CC13627" w14:textId="77777777" w:rsidR="002A6816" w:rsidRDefault="002A6816" w:rsidP="00EC0064">
      <w:pPr>
        <w:pStyle w:val="BodyText"/>
      </w:pPr>
    </w:p>
    <w:p w14:paraId="5B473B8D" w14:textId="77777777" w:rsidR="002A6816" w:rsidRDefault="002A6816" w:rsidP="00EC0064">
      <w:pPr>
        <w:pStyle w:val="BodyText"/>
      </w:pPr>
    </w:p>
    <w:p w14:paraId="56C47D2B" w14:textId="77777777" w:rsidR="002A6816" w:rsidRDefault="002A6816" w:rsidP="00EC0064">
      <w:pPr>
        <w:pStyle w:val="BodyText"/>
      </w:pPr>
    </w:p>
    <w:p w14:paraId="4B02B882" w14:textId="77777777" w:rsidR="002A6816" w:rsidRDefault="002A6816" w:rsidP="00EC0064">
      <w:pPr>
        <w:pStyle w:val="BodyText"/>
      </w:pPr>
    </w:p>
    <w:p w14:paraId="426D1D8E" w14:textId="77777777" w:rsidR="002A6816" w:rsidRDefault="002A6816" w:rsidP="00EC0064">
      <w:pPr>
        <w:pStyle w:val="BodyText"/>
      </w:pPr>
    </w:p>
    <w:p w14:paraId="6F13B19E" w14:textId="77777777" w:rsidR="002A6816" w:rsidRDefault="002A6816" w:rsidP="00EC0064">
      <w:pPr>
        <w:pStyle w:val="BodyText"/>
      </w:pPr>
    </w:p>
    <w:p w14:paraId="6191DCDA" w14:textId="77777777" w:rsidR="002A6816" w:rsidRDefault="002A6816" w:rsidP="00EC0064">
      <w:pPr>
        <w:pStyle w:val="BodyText"/>
      </w:pPr>
    </w:p>
    <w:p w14:paraId="33D28B1C" w14:textId="77777777" w:rsidR="002A6816" w:rsidRDefault="002A6816" w:rsidP="00EC0064">
      <w:pPr>
        <w:pStyle w:val="BodyText"/>
      </w:pPr>
    </w:p>
    <w:p w14:paraId="2F2F8AF0" w14:textId="77777777" w:rsidR="002A6816" w:rsidRDefault="002A6816" w:rsidP="00EC0064">
      <w:pPr>
        <w:pStyle w:val="BodyText"/>
      </w:pPr>
    </w:p>
    <w:p w14:paraId="4DF1E3E4" w14:textId="77777777" w:rsidR="002A6816" w:rsidRDefault="002A6816" w:rsidP="00EC0064">
      <w:pPr>
        <w:pStyle w:val="BodyText"/>
      </w:pPr>
    </w:p>
    <w:p w14:paraId="53C07F56" w14:textId="75EA21AB" w:rsidR="00811745" w:rsidRDefault="00811745">
      <w:pPr>
        <w:rPr>
          <w:rFonts w:ascii="Cambria" w:eastAsia="Times New Roman" w:hAnsi="Cambria"/>
          <w:bCs/>
          <w:lang w:bidi="en-US"/>
        </w:rPr>
      </w:pPr>
      <w:r>
        <w:br w:type="page"/>
      </w:r>
    </w:p>
    <w:p w14:paraId="7CFC6247" w14:textId="026050D7" w:rsidR="00D209F0" w:rsidRDefault="00811745" w:rsidP="00946545">
      <w:pPr>
        <w:pStyle w:val="Chapterbreak"/>
      </w:pPr>
      <w:r w:rsidRPr="00D239AF">
        <w:t xml:space="preserve">APPENDIX </w:t>
      </w:r>
      <w:r>
        <w:t>G</w:t>
      </w:r>
      <w:r w:rsidRPr="00D239AF">
        <w:t xml:space="preserve">: </w:t>
      </w:r>
      <w:r>
        <w:t>HERMIT User Guide Version 2.12 Updates (Release 5.1)</w:t>
      </w:r>
    </w:p>
    <w:p w14:paraId="49FA9016" w14:textId="6367334C" w:rsidR="00D209F0" w:rsidRPr="00811745" w:rsidRDefault="00811745" w:rsidP="00811745">
      <w:pPr>
        <w:rPr>
          <w:rFonts w:ascii="Cambria" w:eastAsia="Times New Roman" w:hAnsi="Cambria"/>
          <w:bCs/>
          <w:lang w:bidi="en-US"/>
        </w:rPr>
      </w:pPr>
      <w:r>
        <w:br w:type="page"/>
      </w:r>
    </w:p>
    <w:p w14:paraId="5166200A" w14:textId="29FB20C3" w:rsidR="0029044C" w:rsidRPr="002F1F2B" w:rsidRDefault="00D209F0" w:rsidP="006C3C3F">
      <w:pPr>
        <w:pStyle w:val="Heading2"/>
        <w:numPr>
          <w:ilvl w:val="0"/>
          <w:numId w:val="81"/>
        </w:numPr>
        <w:tabs>
          <w:tab w:val="clear" w:pos="1080"/>
        </w:tabs>
        <w:jc w:val="both"/>
        <w:rPr>
          <w:color w:val="0070C0"/>
        </w:rPr>
      </w:pPr>
      <w:bookmarkStart w:id="5966" w:name="_Toc11335109"/>
      <w:bookmarkStart w:id="5967" w:name="_Toc74052347"/>
      <w:bookmarkStart w:id="5968" w:name="_Toc90643731"/>
      <w:bookmarkStart w:id="5969" w:name="_Toc230163698"/>
      <w:r w:rsidRPr="002F1F2B">
        <w:rPr>
          <w:color w:val="0070C0"/>
        </w:rPr>
        <w:t xml:space="preserve">APPENDIX G: </w:t>
      </w:r>
      <w:r w:rsidR="00271807" w:rsidRPr="002F1F2B">
        <w:rPr>
          <w:color w:val="0070C0"/>
        </w:rPr>
        <w:t>HERMIT User Guide Version 2.12 Updates (Release 5.1)</w:t>
      </w:r>
      <w:bookmarkEnd w:id="5966"/>
      <w:bookmarkEnd w:id="5967"/>
      <w:bookmarkEnd w:id="5968"/>
      <w:bookmarkEnd w:id="5969"/>
    </w:p>
    <w:tbl>
      <w:tblPr>
        <w:tblStyle w:val="TableGrid"/>
        <w:tblW w:w="5000" w:type="pct"/>
        <w:tblLook w:val="04A0" w:firstRow="1" w:lastRow="0" w:firstColumn="1" w:lastColumn="0" w:noHBand="0" w:noVBand="1"/>
      </w:tblPr>
      <w:tblGrid>
        <w:gridCol w:w="1075"/>
        <w:gridCol w:w="8275"/>
      </w:tblGrid>
      <w:tr w:rsidR="0029044C" w:rsidRPr="00B311F7" w14:paraId="1EAEA51E" w14:textId="77777777" w:rsidTr="005C6F0B">
        <w:trPr>
          <w:trHeight w:val="197"/>
          <w:tblHeader/>
        </w:trPr>
        <w:tc>
          <w:tcPr>
            <w:tcW w:w="575" w:type="pct"/>
            <w:shd w:val="clear" w:color="auto" w:fill="8DB3E2" w:themeFill="text2" w:themeFillTint="66"/>
            <w:vAlign w:val="center"/>
          </w:tcPr>
          <w:p w14:paraId="5FC9EBB9" w14:textId="2CC217FD" w:rsidR="0029044C" w:rsidRPr="00B311F7" w:rsidRDefault="002A6816" w:rsidP="002A6816">
            <w:pPr>
              <w:spacing w:after="120"/>
              <w:jc w:val="center"/>
              <w:rPr>
                <w:rFonts w:asciiTheme="majorHAnsi" w:hAnsiTheme="majorHAnsi" w:cstheme="minorHAnsi"/>
                <w:b/>
              </w:rPr>
            </w:pPr>
            <w:r w:rsidRPr="00B311F7">
              <w:rPr>
                <w:rFonts w:asciiTheme="majorHAnsi" w:hAnsiTheme="majorHAnsi" w:cstheme="minorHAnsi"/>
                <w:b/>
              </w:rPr>
              <w:t>Item No.</w:t>
            </w:r>
          </w:p>
        </w:tc>
        <w:tc>
          <w:tcPr>
            <w:tcW w:w="4425" w:type="pct"/>
            <w:shd w:val="clear" w:color="auto" w:fill="8DB3E2" w:themeFill="text2" w:themeFillTint="66"/>
            <w:vAlign w:val="center"/>
          </w:tcPr>
          <w:p w14:paraId="60650646" w14:textId="77777777" w:rsidR="0029044C" w:rsidRPr="00B311F7" w:rsidRDefault="0029044C" w:rsidP="002A6816">
            <w:pPr>
              <w:spacing w:after="120"/>
              <w:jc w:val="both"/>
              <w:rPr>
                <w:rFonts w:asciiTheme="majorHAnsi" w:hAnsiTheme="majorHAnsi" w:cstheme="minorHAnsi"/>
                <w:b/>
              </w:rPr>
            </w:pPr>
            <w:r w:rsidRPr="00B311F7">
              <w:rPr>
                <w:rFonts w:asciiTheme="majorHAnsi" w:hAnsiTheme="majorHAnsi" w:cstheme="minorHAnsi"/>
                <w:b/>
              </w:rPr>
              <w:t>Description</w:t>
            </w:r>
          </w:p>
        </w:tc>
      </w:tr>
      <w:tr w:rsidR="0029044C" w:rsidRPr="00B311F7" w14:paraId="5543E41F" w14:textId="77777777" w:rsidTr="005C6F0B">
        <w:trPr>
          <w:trHeight w:val="278"/>
        </w:trPr>
        <w:tc>
          <w:tcPr>
            <w:tcW w:w="575" w:type="pct"/>
          </w:tcPr>
          <w:p w14:paraId="2D0122C7"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1F9FEC95" w14:textId="77777777" w:rsidR="0029044C" w:rsidRPr="00334922" w:rsidRDefault="0029044C" w:rsidP="005C6F0B">
            <w:pPr>
              <w:spacing w:before="120"/>
              <w:rPr>
                <w:rFonts w:ascii="Cambria" w:eastAsia="Times New Roman" w:hAnsi="Cambria"/>
                <w:bCs/>
                <w:lang w:bidi="en-US"/>
              </w:rPr>
            </w:pPr>
            <w:r>
              <w:rPr>
                <w:rFonts w:ascii="Cambria" w:eastAsia="Times New Roman" w:hAnsi="Cambria"/>
                <w:bCs/>
                <w:lang w:bidi="en-US"/>
              </w:rPr>
              <w:t>Updated section 9.1 Reports Overview – changed references of “Premiums” section to read “Lender/Servicer reports”.</w:t>
            </w:r>
          </w:p>
        </w:tc>
      </w:tr>
      <w:tr w:rsidR="0029044C" w:rsidRPr="00B311F7" w14:paraId="05721DA2" w14:textId="77777777" w:rsidTr="005C6F0B">
        <w:trPr>
          <w:trHeight w:val="422"/>
        </w:trPr>
        <w:tc>
          <w:tcPr>
            <w:tcW w:w="575" w:type="pct"/>
          </w:tcPr>
          <w:p w14:paraId="28936ADB"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3A77151F" w14:textId="77777777" w:rsidR="0029044C" w:rsidRPr="00E6734A" w:rsidRDefault="0029044C" w:rsidP="005C6F0B">
            <w:pPr>
              <w:spacing w:before="120"/>
              <w:rPr>
                <w:rFonts w:ascii="Cambria" w:eastAsia="Times New Roman" w:hAnsi="Cambria"/>
                <w:bCs/>
                <w:lang w:bidi="en-US"/>
              </w:rPr>
            </w:pPr>
            <w:r>
              <w:rPr>
                <w:rFonts w:ascii="Cambria" w:eastAsia="Times New Roman" w:hAnsi="Cambria"/>
                <w:bCs/>
                <w:lang w:bidi="en-US"/>
              </w:rPr>
              <w:t>Updated section 9.2 Accessing Reports – changed screen shots to show the updated “Lender/Servicer Reports” group.</w:t>
            </w:r>
          </w:p>
        </w:tc>
      </w:tr>
      <w:tr w:rsidR="0029044C" w:rsidRPr="00B311F7" w14:paraId="5B13D56A" w14:textId="77777777" w:rsidTr="005C6F0B">
        <w:trPr>
          <w:trHeight w:val="269"/>
        </w:trPr>
        <w:tc>
          <w:tcPr>
            <w:tcW w:w="575" w:type="pct"/>
          </w:tcPr>
          <w:p w14:paraId="05E77B64"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1C754CE6"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Updated section 9.4 Generating Reports screen shot to reflect “Lender/Servicer Reports”.</w:t>
            </w:r>
          </w:p>
        </w:tc>
      </w:tr>
      <w:tr w:rsidR="0029044C" w:rsidRPr="00B311F7" w14:paraId="75E285AF" w14:textId="77777777" w:rsidTr="005C6F0B">
        <w:trPr>
          <w:trHeight w:val="314"/>
        </w:trPr>
        <w:tc>
          <w:tcPr>
            <w:tcW w:w="575" w:type="pct"/>
          </w:tcPr>
          <w:p w14:paraId="22EF36C0"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4E142529"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Updated section 9.5 to read “Lender/Servicer Reports”.</w:t>
            </w:r>
          </w:p>
        </w:tc>
      </w:tr>
      <w:tr w:rsidR="0029044C" w:rsidRPr="00B311F7" w14:paraId="3932F58E" w14:textId="77777777" w:rsidTr="005C6F0B">
        <w:trPr>
          <w:trHeight w:val="476"/>
        </w:trPr>
        <w:tc>
          <w:tcPr>
            <w:tcW w:w="575" w:type="pct"/>
          </w:tcPr>
          <w:p w14:paraId="0E2F8B14"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50F74586"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Added new section 9.8 Servicer Reports, which includes information on the new Claims Detail and Default Key Dates report.</w:t>
            </w:r>
          </w:p>
        </w:tc>
      </w:tr>
      <w:tr w:rsidR="0029044C" w:rsidRPr="00B311F7" w14:paraId="6BC5763A" w14:textId="77777777" w:rsidTr="005C6F0B">
        <w:trPr>
          <w:trHeight w:val="422"/>
        </w:trPr>
        <w:tc>
          <w:tcPr>
            <w:tcW w:w="575" w:type="pct"/>
          </w:tcPr>
          <w:p w14:paraId="73031430"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582A59D7"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Section </w:t>
            </w:r>
            <w:r w:rsidRPr="002068EE">
              <w:rPr>
                <w:rFonts w:ascii="Cambria" w:eastAsia="Times New Roman" w:hAnsi="Cambria"/>
                <w:bCs/>
                <w:lang w:bidi="en-US"/>
              </w:rPr>
              <w:t>9.6.13 Needs Custodial Care report</w:t>
            </w:r>
            <w:r>
              <w:rPr>
                <w:rFonts w:ascii="Cambria" w:eastAsia="Times New Roman" w:hAnsi="Cambria"/>
                <w:bCs/>
                <w:lang w:bidi="en-US"/>
              </w:rPr>
              <w:t xml:space="preserve"> – added references to new fields </w:t>
            </w:r>
            <w:r w:rsidRPr="002068EE">
              <w:rPr>
                <w:rFonts w:ascii="Cambria" w:eastAsia="Times New Roman" w:hAnsi="Cambria"/>
                <w:bCs/>
                <w:lang w:bidi="en-US"/>
              </w:rPr>
              <w:t>section of act (SOA), custodial care request date, custodial care placed date, area for custodial property, and recorded date of deed</w:t>
            </w:r>
            <w:r>
              <w:rPr>
                <w:rFonts w:ascii="Cambria" w:eastAsia="Times New Roman" w:hAnsi="Cambria"/>
                <w:bCs/>
                <w:lang w:bidi="en-US"/>
              </w:rPr>
              <w:t>.</w:t>
            </w:r>
          </w:p>
        </w:tc>
      </w:tr>
      <w:tr w:rsidR="0029044C" w:rsidRPr="00B311F7" w14:paraId="7BC0F76E" w14:textId="77777777" w:rsidTr="005C6F0B">
        <w:trPr>
          <w:trHeight w:val="422"/>
        </w:trPr>
        <w:tc>
          <w:tcPr>
            <w:tcW w:w="575" w:type="pct"/>
          </w:tcPr>
          <w:p w14:paraId="11558935"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197D6CBB"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w:t>
            </w:r>
            <w:r w:rsidRPr="009E0FD5">
              <w:rPr>
                <w:rFonts w:ascii="Cambria" w:eastAsia="Times New Roman" w:hAnsi="Cambria"/>
                <w:bCs/>
                <w:lang w:bidi="en-US"/>
              </w:rPr>
              <w:t>Section 9.6.14 Pl</w:t>
            </w:r>
            <w:r>
              <w:rPr>
                <w:rFonts w:ascii="Cambria" w:eastAsia="Times New Roman" w:hAnsi="Cambria"/>
                <w:bCs/>
                <w:lang w:bidi="en-US"/>
              </w:rPr>
              <w:t xml:space="preserve">aced In Custodial Care report to add missing and new fields – FHA Case Number, Borrower Name, Property Address, Loan Status, Customer Care Request Date, Section of Act (SOA), Fee Status, Area for Custodial Property, and Recorded Date of Deed. </w:t>
            </w:r>
          </w:p>
        </w:tc>
      </w:tr>
      <w:tr w:rsidR="0029044C" w:rsidRPr="00B311F7" w14:paraId="0B466400" w14:textId="77777777" w:rsidTr="005C6F0B">
        <w:trPr>
          <w:trHeight w:val="422"/>
        </w:trPr>
        <w:tc>
          <w:tcPr>
            <w:tcW w:w="575" w:type="pct"/>
          </w:tcPr>
          <w:p w14:paraId="34E12B53"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3D47EC70" w14:textId="5F2332C3" w:rsidR="0029044C" w:rsidRDefault="009521F6" w:rsidP="005C6F0B">
            <w:pPr>
              <w:spacing w:before="120"/>
              <w:rPr>
                <w:rFonts w:ascii="Cambria" w:eastAsia="Times New Roman" w:hAnsi="Cambria"/>
                <w:bCs/>
                <w:lang w:bidi="en-US"/>
              </w:rPr>
            </w:pPr>
            <w:r>
              <w:rPr>
                <w:rFonts w:ascii="Cambria" w:eastAsia="Times New Roman" w:hAnsi="Cambria"/>
                <w:bCs/>
                <w:lang w:bidi="en-US"/>
              </w:rPr>
              <w:t xml:space="preserve">Updated Section 7.4.4 Assigned Foreclosure Timeline: updated screenshot in step 4 to reflect updated timeline steps; added new steps (11 and 12) to generate the Occupied Conveyance Letter; added a reference in Step 20 to the </w:t>
            </w:r>
            <w:r w:rsidRPr="00CB2430">
              <w:rPr>
                <w:rFonts w:ascii="Cambria" w:eastAsia="Times New Roman" w:hAnsi="Cambria"/>
                <w:bCs/>
                <w:lang w:bidi="en-US"/>
              </w:rPr>
              <w:t xml:space="preserve">lockdown of the Custodial Care Placed Date field.  </w:t>
            </w:r>
          </w:p>
        </w:tc>
      </w:tr>
      <w:tr w:rsidR="0029044C" w:rsidRPr="00B311F7" w14:paraId="366E6B0A" w14:textId="77777777" w:rsidTr="005C6F0B">
        <w:trPr>
          <w:trHeight w:val="422"/>
        </w:trPr>
        <w:tc>
          <w:tcPr>
            <w:tcW w:w="575" w:type="pct"/>
          </w:tcPr>
          <w:p w14:paraId="26770947"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3FABA1E4"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w:t>
            </w:r>
            <w:r w:rsidRPr="0024028F">
              <w:rPr>
                <w:rFonts w:ascii="Cambria" w:eastAsia="Times New Roman" w:hAnsi="Cambria"/>
                <w:bCs/>
                <w:lang w:bidi="en-US"/>
              </w:rPr>
              <w:t>section 1.2.2 General Servicing Activities for Insurance-in-F</w:t>
            </w:r>
            <w:r>
              <w:rPr>
                <w:rFonts w:ascii="Cambria" w:eastAsia="Times New Roman" w:hAnsi="Cambria"/>
                <w:bCs/>
                <w:lang w:bidi="en-US"/>
              </w:rPr>
              <w:t xml:space="preserve">orce Cases and Assigned Loans – </w:t>
            </w:r>
            <w:r w:rsidRPr="0024028F">
              <w:rPr>
                <w:rFonts w:ascii="Cambria" w:eastAsia="Times New Roman" w:hAnsi="Cambria"/>
                <w:bCs/>
                <w:lang w:bidi="en-US"/>
              </w:rPr>
              <w:t>add a reference to adding scheduled payments to the paragraph</w:t>
            </w:r>
            <w:r>
              <w:rPr>
                <w:rFonts w:ascii="Cambria" w:eastAsia="Times New Roman" w:hAnsi="Cambria"/>
                <w:bCs/>
                <w:lang w:bidi="en-US"/>
              </w:rPr>
              <w:t xml:space="preserve">. </w:t>
            </w:r>
          </w:p>
        </w:tc>
      </w:tr>
      <w:tr w:rsidR="0029044C" w:rsidRPr="00B311F7" w14:paraId="3B8DBEB5" w14:textId="77777777" w:rsidTr="005C6F0B">
        <w:trPr>
          <w:trHeight w:val="422"/>
        </w:trPr>
        <w:tc>
          <w:tcPr>
            <w:tcW w:w="575" w:type="pct"/>
          </w:tcPr>
          <w:p w14:paraId="450D35D9"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26D7B028"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w:t>
            </w:r>
            <w:r w:rsidRPr="00AE495C">
              <w:rPr>
                <w:rFonts w:ascii="Cambria" w:eastAsia="Times New Roman" w:hAnsi="Cambria"/>
                <w:bCs/>
                <w:lang w:bidi="en-US"/>
              </w:rPr>
              <w:t>section 5.1 General S</w:t>
            </w:r>
            <w:r>
              <w:rPr>
                <w:rFonts w:ascii="Cambria" w:eastAsia="Times New Roman" w:hAnsi="Cambria"/>
                <w:bCs/>
                <w:lang w:bidi="en-US"/>
              </w:rPr>
              <w:t xml:space="preserve">ervicing Overview – </w:t>
            </w:r>
            <w:r w:rsidRPr="00AE495C">
              <w:rPr>
                <w:rFonts w:ascii="Cambria" w:eastAsia="Times New Roman" w:hAnsi="Cambria"/>
                <w:bCs/>
                <w:lang w:bidi="en-US"/>
              </w:rPr>
              <w:t>add</w:t>
            </w:r>
            <w:r>
              <w:rPr>
                <w:rFonts w:ascii="Cambria" w:eastAsia="Times New Roman" w:hAnsi="Cambria"/>
                <w:bCs/>
                <w:lang w:bidi="en-US"/>
              </w:rPr>
              <w:t>ed</w:t>
            </w:r>
            <w:r w:rsidRPr="00AE495C">
              <w:rPr>
                <w:rFonts w:ascii="Cambria" w:eastAsia="Times New Roman" w:hAnsi="Cambria"/>
                <w:bCs/>
                <w:lang w:bidi="en-US"/>
              </w:rPr>
              <w:t xml:space="preserve"> a reference to adding sche</w:t>
            </w:r>
            <w:r>
              <w:rPr>
                <w:rFonts w:ascii="Cambria" w:eastAsia="Times New Roman" w:hAnsi="Cambria"/>
                <w:bCs/>
                <w:lang w:bidi="en-US"/>
              </w:rPr>
              <w:t>duled payments to the paragraph.</w:t>
            </w:r>
          </w:p>
        </w:tc>
      </w:tr>
      <w:tr w:rsidR="0029044C" w:rsidRPr="00B311F7" w14:paraId="3554F34D" w14:textId="77777777" w:rsidTr="005C6F0B">
        <w:trPr>
          <w:trHeight w:val="422"/>
        </w:trPr>
        <w:tc>
          <w:tcPr>
            <w:tcW w:w="575" w:type="pct"/>
          </w:tcPr>
          <w:p w14:paraId="47D9E6DE"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0D7AA692"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section 5.5.1.2 – added a reference to manually creating scheduled payment transactions to the transaction category table. </w:t>
            </w:r>
          </w:p>
        </w:tc>
      </w:tr>
      <w:tr w:rsidR="0029044C" w:rsidRPr="00B311F7" w14:paraId="775EF598" w14:textId="77777777" w:rsidTr="005C6F0B">
        <w:trPr>
          <w:trHeight w:val="422"/>
        </w:trPr>
        <w:tc>
          <w:tcPr>
            <w:tcW w:w="575" w:type="pct"/>
          </w:tcPr>
          <w:p w14:paraId="170696A9" w14:textId="77777777" w:rsidR="0029044C" w:rsidRPr="00B311F7" w:rsidRDefault="0029044C" w:rsidP="006C3C3F">
            <w:pPr>
              <w:numPr>
                <w:ilvl w:val="0"/>
                <w:numId w:val="64"/>
              </w:numPr>
              <w:spacing w:before="120"/>
              <w:jc w:val="both"/>
              <w:rPr>
                <w:rFonts w:ascii="Cambria" w:eastAsia="Times New Roman" w:hAnsi="Cambria"/>
                <w:b/>
                <w:bCs/>
                <w:lang w:bidi="en-US"/>
              </w:rPr>
            </w:pPr>
          </w:p>
        </w:tc>
        <w:tc>
          <w:tcPr>
            <w:tcW w:w="4425" w:type="pct"/>
          </w:tcPr>
          <w:p w14:paraId="72CE8205" w14:textId="77777777" w:rsidR="0029044C" w:rsidRDefault="0029044C" w:rsidP="005C6F0B">
            <w:pPr>
              <w:spacing w:before="120"/>
              <w:rPr>
                <w:rFonts w:ascii="Cambria" w:eastAsia="Times New Roman" w:hAnsi="Cambria"/>
                <w:bCs/>
                <w:lang w:bidi="en-US"/>
              </w:rPr>
            </w:pPr>
            <w:r>
              <w:rPr>
                <w:rFonts w:ascii="Cambria" w:eastAsia="Times New Roman" w:hAnsi="Cambria"/>
                <w:bCs/>
                <w:lang w:bidi="en-US"/>
              </w:rPr>
              <w:t xml:space="preserve">Updated section 6.15 Assigned Disbursements to include Disb-Scheduled in the transaction categories available.  Added a new sub-section 6.15.9 “Manually Adding a Scheduled Payment Disbursement” detailing the process for creating these disbursement transactions. </w:t>
            </w:r>
          </w:p>
        </w:tc>
      </w:tr>
      <w:tr w:rsidR="00B82A8A" w:rsidRPr="00B311F7" w14:paraId="7499EB14" w14:textId="77777777" w:rsidTr="005C6F0B">
        <w:trPr>
          <w:trHeight w:val="422"/>
        </w:trPr>
        <w:tc>
          <w:tcPr>
            <w:tcW w:w="575" w:type="pct"/>
          </w:tcPr>
          <w:p w14:paraId="48E7D523" w14:textId="77777777" w:rsidR="00B82A8A" w:rsidRPr="00B311F7" w:rsidRDefault="00B82A8A" w:rsidP="006C3C3F">
            <w:pPr>
              <w:numPr>
                <w:ilvl w:val="0"/>
                <w:numId w:val="64"/>
              </w:numPr>
              <w:spacing w:before="120"/>
              <w:jc w:val="both"/>
              <w:rPr>
                <w:rFonts w:ascii="Cambria" w:eastAsia="Times New Roman" w:hAnsi="Cambria"/>
                <w:b/>
                <w:bCs/>
                <w:lang w:bidi="en-US"/>
              </w:rPr>
            </w:pPr>
          </w:p>
        </w:tc>
        <w:tc>
          <w:tcPr>
            <w:tcW w:w="4425" w:type="pct"/>
          </w:tcPr>
          <w:p w14:paraId="00E88DF0" w14:textId="0B0C4D5E" w:rsidR="00B82A8A" w:rsidRDefault="00B82A8A" w:rsidP="005C6F0B">
            <w:pPr>
              <w:spacing w:before="120"/>
              <w:rPr>
                <w:rFonts w:ascii="Cambria" w:eastAsia="Times New Roman" w:hAnsi="Cambria"/>
                <w:bCs/>
                <w:lang w:bidi="en-US"/>
              </w:rPr>
            </w:pPr>
            <w:r>
              <w:rPr>
                <w:rFonts w:ascii="Cambria" w:eastAsia="Times New Roman" w:hAnsi="Cambria"/>
                <w:bCs/>
                <w:lang w:bidi="en-US"/>
              </w:rPr>
              <w:t xml:space="preserve">Updated figure 7-241 in section 7.4.2.5 Loss Mitigation – Pre-foreclosure </w:t>
            </w:r>
          </w:p>
        </w:tc>
      </w:tr>
      <w:tr w:rsidR="00F16F7D" w:rsidRPr="00B311F7" w14:paraId="3FA69FB1" w14:textId="77777777" w:rsidTr="005C6F0B">
        <w:trPr>
          <w:trHeight w:val="422"/>
        </w:trPr>
        <w:tc>
          <w:tcPr>
            <w:tcW w:w="575" w:type="pct"/>
          </w:tcPr>
          <w:p w14:paraId="1557FD83" w14:textId="77777777" w:rsidR="00F16F7D" w:rsidRPr="00B311F7" w:rsidRDefault="00F16F7D" w:rsidP="006C3C3F">
            <w:pPr>
              <w:numPr>
                <w:ilvl w:val="0"/>
                <w:numId w:val="64"/>
              </w:numPr>
              <w:spacing w:before="120"/>
              <w:jc w:val="both"/>
              <w:rPr>
                <w:rFonts w:ascii="Cambria" w:eastAsia="Times New Roman" w:hAnsi="Cambria"/>
                <w:b/>
                <w:bCs/>
                <w:lang w:bidi="en-US"/>
              </w:rPr>
            </w:pPr>
          </w:p>
        </w:tc>
        <w:tc>
          <w:tcPr>
            <w:tcW w:w="4425" w:type="pct"/>
          </w:tcPr>
          <w:p w14:paraId="6BA54DCD" w14:textId="2508BCE3" w:rsidR="00F16F7D" w:rsidRDefault="00F16F7D" w:rsidP="005C6F0B">
            <w:pPr>
              <w:spacing w:before="120"/>
              <w:rPr>
                <w:rFonts w:ascii="Cambria" w:eastAsia="Times New Roman" w:hAnsi="Cambria"/>
                <w:bCs/>
                <w:lang w:bidi="en-US"/>
              </w:rPr>
            </w:pPr>
            <w:r>
              <w:rPr>
                <w:rFonts w:ascii="Cambria" w:eastAsia="Times New Roman" w:hAnsi="Cambria"/>
                <w:bCs/>
                <w:lang w:bidi="en-US"/>
              </w:rPr>
              <w:t xml:space="preserve">Updated screenshot </w:t>
            </w:r>
            <w:r w:rsidR="006D6144">
              <w:rPr>
                <w:rFonts w:ascii="Cambria" w:eastAsia="Times New Roman" w:hAnsi="Cambria"/>
                <w:bCs/>
                <w:lang w:bidi="en-US"/>
              </w:rPr>
              <w:t xml:space="preserve">in section 9.6.20 </w:t>
            </w:r>
            <w:r>
              <w:rPr>
                <w:rFonts w:ascii="Cambria" w:eastAsia="Times New Roman" w:hAnsi="Cambria"/>
                <w:bCs/>
                <w:lang w:bidi="en-US"/>
              </w:rPr>
              <w:t xml:space="preserve">for HUD Monthly Director Report – HECM Assigned Detail report so it includes the new Loans NOI Issued records. </w:t>
            </w:r>
          </w:p>
        </w:tc>
      </w:tr>
      <w:tr w:rsidR="0091539B" w:rsidRPr="00B311F7" w14:paraId="4DDD8F37" w14:textId="77777777" w:rsidTr="005C6F0B">
        <w:trPr>
          <w:trHeight w:val="422"/>
        </w:trPr>
        <w:tc>
          <w:tcPr>
            <w:tcW w:w="575" w:type="pct"/>
          </w:tcPr>
          <w:p w14:paraId="1F6ADC23" w14:textId="77777777" w:rsidR="0091539B" w:rsidRPr="00B311F7" w:rsidRDefault="0091539B" w:rsidP="006C3C3F">
            <w:pPr>
              <w:numPr>
                <w:ilvl w:val="0"/>
                <w:numId w:val="64"/>
              </w:numPr>
              <w:spacing w:before="120"/>
              <w:jc w:val="both"/>
              <w:rPr>
                <w:rFonts w:ascii="Cambria" w:eastAsia="Times New Roman" w:hAnsi="Cambria"/>
                <w:b/>
                <w:bCs/>
                <w:lang w:bidi="en-US"/>
              </w:rPr>
            </w:pPr>
          </w:p>
        </w:tc>
        <w:tc>
          <w:tcPr>
            <w:tcW w:w="4425" w:type="pct"/>
          </w:tcPr>
          <w:p w14:paraId="618BDE57" w14:textId="4648C39C" w:rsidR="0091539B" w:rsidRDefault="0091539B" w:rsidP="005C6F0B">
            <w:pPr>
              <w:spacing w:before="120"/>
              <w:rPr>
                <w:rFonts w:ascii="Cambria" w:eastAsia="Times New Roman" w:hAnsi="Cambria"/>
                <w:bCs/>
                <w:lang w:bidi="en-US"/>
              </w:rPr>
            </w:pPr>
            <w:r>
              <w:rPr>
                <w:rFonts w:ascii="Cambria" w:eastAsia="Times New Roman" w:hAnsi="Cambria"/>
                <w:bCs/>
                <w:lang w:bidi="en-US"/>
              </w:rPr>
              <w:t>Updated figure 6-13 in section 6.4.1 Edit Loan Details to reflect lockdown of the “Cust Care Place Date:” field.</w:t>
            </w:r>
          </w:p>
        </w:tc>
      </w:tr>
      <w:tr w:rsidR="0091539B" w:rsidRPr="00B311F7" w14:paraId="5E8694BD" w14:textId="77777777" w:rsidTr="005C6F0B">
        <w:trPr>
          <w:trHeight w:val="422"/>
        </w:trPr>
        <w:tc>
          <w:tcPr>
            <w:tcW w:w="575" w:type="pct"/>
          </w:tcPr>
          <w:p w14:paraId="268EA969" w14:textId="77777777" w:rsidR="0091539B" w:rsidRPr="00B311F7" w:rsidRDefault="0091539B" w:rsidP="006C3C3F">
            <w:pPr>
              <w:numPr>
                <w:ilvl w:val="0"/>
                <w:numId w:val="64"/>
              </w:numPr>
              <w:spacing w:before="120"/>
              <w:jc w:val="both"/>
              <w:rPr>
                <w:rFonts w:ascii="Cambria" w:eastAsia="Times New Roman" w:hAnsi="Cambria"/>
                <w:b/>
                <w:bCs/>
                <w:lang w:bidi="en-US"/>
              </w:rPr>
            </w:pPr>
          </w:p>
        </w:tc>
        <w:tc>
          <w:tcPr>
            <w:tcW w:w="4425" w:type="pct"/>
          </w:tcPr>
          <w:p w14:paraId="4A05E09C" w14:textId="00FA7A52" w:rsidR="0091539B" w:rsidRDefault="005C6F0B" w:rsidP="005C6F0B">
            <w:pPr>
              <w:spacing w:before="120"/>
              <w:rPr>
                <w:rFonts w:ascii="Cambria" w:eastAsia="Times New Roman" w:hAnsi="Cambria"/>
                <w:bCs/>
                <w:lang w:bidi="en-US"/>
              </w:rPr>
            </w:pPr>
            <w:r>
              <w:rPr>
                <w:rFonts w:ascii="Cambria" w:eastAsia="Times New Roman" w:hAnsi="Cambria"/>
                <w:bCs/>
                <w:lang w:bidi="en-US"/>
              </w:rPr>
              <w:t xml:space="preserve">Updated Figure 7-264: Edit Servicing Management – Assigned Foreclosure, and Figure 7-261: Timeline Steps – Assigned Foreclosure to reflect current timeline steps.  </w:t>
            </w:r>
          </w:p>
        </w:tc>
      </w:tr>
      <w:tr w:rsidR="009521F6" w:rsidRPr="00B311F7" w14:paraId="2C1C4EC1" w14:textId="77777777" w:rsidTr="005C6F0B">
        <w:trPr>
          <w:trHeight w:val="422"/>
        </w:trPr>
        <w:tc>
          <w:tcPr>
            <w:tcW w:w="575" w:type="pct"/>
          </w:tcPr>
          <w:p w14:paraId="0CB8E6BD" w14:textId="77777777" w:rsidR="009521F6" w:rsidRPr="00B311F7" w:rsidRDefault="009521F6" w:rsidP="006C3C3F">
            <w:pPr>
              <w:numPr>
                <w:ilvl w:val="0"/>
                <w:numId w:val="64"/>
              </w:numPr>
              <w:spacing w:before="120"/>
              <w:jc w:val="both"/>
              <w:rPr>
                <w:rFonts w:ascii="Cambria" w:eastAsia="Times New Roman" w:hAnsi="Cambria"/>
                <w:b/>
                <w:bCs/>
                <w:lang w:bidi="en-US"/>
              </w:rPr>
            </w:pPr>
          </w:p>
        </w:tc>
        <w:tc>
          <w:tcPr>
            <w:tcW w:w="4425" w:type="pct"/>
          </w:tcPr>
          <w:p w14:paraId="2C78A9F1" w14:textId="292BB9A4" w:rsidR="009521F6" w:rsidRDefault="005C6F0B" w:rsidP="005C6F0B">
            <w:pPr>
              <w:spacing w:before="120"/>
              <w:rPr>
                <w:rFonts w:ascii="Cambria" w:eastAsia="Times New Roman" w:hAnsi="Cambria"/>
                <w:bCs/>
                <w:lang w:bidi="en-US"/>
              </w:rPr>
            </w:pPr>
            <w:r>
              <w:rPr>
                <w:rFonts w:ascii="Cambria" w:eastAsia="Times New Roman" w:hAnsi="Cambria"/>
                <w:bCs/>
                <w:lang w:bidi="en-US"/>
              </w:rPr>
              <w:t xml:space="preserve">Updated section 7.4.2.5.3 </w:t>
            </w:r>
            <w:r w:rsidRPr="00CB2430">
              <w:rPr>
                <w:rFonts w:ascii="Cambria" w:eastAsia="Times New Roman" w:hAnsi="Cambria"/>
                <w:bCs/>
                <w:lang w:bidi="en-US"/>
              </w:rPr>
              <w:t>HUD NSC Contractor Activities</w:t>
            </w:r>
            <w:r>
              <w:rPr>
                <w:rFonts w:ascii="Cambria" w:eastAsia="Times New Roman" w:hAnsi="Cambria"/>
                <w:bCs/>
                <w:lang w:bidi="en-US"/>
              </w:rPr>
              <w:t xml:space="preserve"> – removed references to Occupied Conveyance Letter from Steps 17 and 18.</w:t>
            </w:r>
          </w:p>
        </w:tc>
      </w:tr>
    </w:tbl>
    <w:p w14:paraId="54BCB8A3" w14:textId="77777777" w:rsidR="005C6F0B" w:rsidRDefault="005C6F0B" w:rsidP="005C6F0B">
      <w:pPr>
        <w:pStyle w:val="Heading1"/>
        <w:numPr>
          <w:ilvl w:val="0"/>
          <w:numId w:val="0"/>
        </w:numPr>
        <w:tabs>
          <w:tab w:val="clear" w:pos="1080"/>
        </w:tabs>
        <w:jc w:val="both"/>
        <w:sectPr w:rsidR="005C6F0B" w:rsidSect="00AB6A5E">
          <w:headerReference w:type="default" r:id="rId606"/>
          <w:headerReference w:type="first" r:id="rId607"/>
          <w:pgSz w:w="12240" w:h="15840"/>
          <w:pgMar w:top="1440" w:right="1440" w:bottom="1440" w:left="1440" w:header="720" w:footer="720" w:gutter="0"/>
          <w:cols w:space="720"/>
          <w:vAlign w:val="center"/>
          <w:docGrid w:linePitch="360"/>
        </w:sectPr>
      </w:pPr>
    </w:p>
    <w:p w14:paraId="64D4A8B4" w14:textId="3203BED5" w:rsidR="00D209F0" w:rsidRDefault="00D209F0" w:rsidP="00392FA2">
      <w:pPr>
        <w:pStyle w:val="BodyText"/>
      </w:pPr>
    </w:p>
    <w:p w14:paraId="4D58F049" w14:textId="77777777" w:rsidR="00D209F0" w:rsidRDefault="00D209F0" w:rsidP="00D209F0">
      <w:pPr>
        <w:pStyle w:val="BodyText"/>
      </w:pPr>
    </w:p>
    <w:p w14:paraId="7779FB72" w14:textId="77777777" w:rsidR="00D209F0" w:rsidRDefault="00D209F0" w:rsidP="00D209F0">
      <w:pPr>
        <w:pStyle w:val="BodyText"/>
      </w:pPr>
    </w:p>
    <w:p w14:paraId="2305C9DE" w14:textId="77777777" w:rsidR="00811745" w:rsidRDefault="00811745" w:rsidP="00D209F0">
      <w:pPr>
        <w:pStyle w:val="BodyText"/>
      </w:pPr>
    </w:p>
    <w:p w14:paraId="1DB04DC3" w14:textId="77777777" w:rsidR="00D209F0" w:rsidRDefault="00D209F0" w:rsidP="00D209F0">
      <w:pPr>
        <w:pStyle w:val="BodyText"/>
      </w:pPr>
    </w:p>
    <w:p w14:paraId="0FA3E35F" w14:textId="77777777" w:rsidR="00D209F0" w:rsidRDefault="00D209F0" w:rsidP="00D209F0">
      <w:pPr>
        <w:pStyle w:val="BodyText"/>
      </w:pPr>
    </w:p>
    <w:p w14:paraId="1718A551" w14:textId="77777777" w:rsidR="00D209F0" w:rsidRDefault="00D209F0" w:rsidP="00D209F0">
      <w:pPr>
        <w:pStyle w:val="BodyText"/>
      </w:pPr>
    </w:p>
    <w:p w14:paraId="278AD8E9" w14:textId="77777777" w:rsidR="00D209F0" w:rsidRDefault="00D209F0" w:rsidP="00D209F0">
      <w:pPr>
        <w:pStyle w:val="BodyText"/>
      </w:pPr>
    </w:p>
    <w:p w14:paraId="14B03D3C" w14:textId="77777777" w:rsidR="00D209F0" w:rsidRDefault="00D209F0" w:rsidP="00D209F0">
      <w:pPr>
        <w:pStyle w:val="BodyText"/>
      </w:pPr>
    </w:p>
    <w:p w14:paraId="1D566976" w14:textId="77777777" w:rsidR="00D209F0" w:rsidRDefault="00D209F0" w:rsidP="00D209F0">
      <w:pPr>
        <w:pStyle w:val="BodyText"/>
      </w:pPr>
    </w:p>
    <w:p w14:paraId="6806F3C3" w14:textId="77777777" w:rsidR="00D209F0" w:rsidRDefault="00D209F0" w:rsidP="00D209F0">
      <w:pPr>
        <w:pStyle w:val="BodyText"/>
      </w:pPr>
    </w:p>
    <w:p w14:paraId="6DC27879" w14:textId="77777777" w:rsidR="00D209F0" w:rsidRDefault="00D209F0" w:rsidP="00D209F0">
      <w:pPr>
        <w:pStyle w:val="BodyText"/>
      </w:pPr>
    </w:p>
    <w:p w14:paraId="5894A4BB" w14:textId="77777777" w:rsidR="00D209F0" w:rsidRDefault="00D209F0" w:rsidP="00D209F0">
      <w:pPr>
        <w:pStyle w:val="BodyText"/>
      </w:pPr>
    </w:p>
    <w:p w14:paraId="59806DA1" w14:textId="77777777" w:rsidR="00D209F0" w:rsidRDefault="00D209F0" w:rsidP="00D209F0">
      <w:pPr>
        <w:pStyle w:val="BodyText"/>
      </w:pPr>
    </w:p>
    <w:p w14:paraId="05970888" w14:textId="397DF099" w:rsidR="00D209F0" w:rsidRDefault="00D209F0" w:rsidP="00D209F0">
      <w:pPr>
        <w:pStyle w:val="Chapterbreak"/>
      </w:pPr>
      <w:r w:rsidRPr="00D239AF">
        <w:t xml:space="preserve">APPENDIX </w:t>
      </w:r>
      <w:r>
        <w:t>H</w:t>
      </w:r>
      <w:r w:rsidRPr="00D239AF">
        <w:t xml:space="preserve">: </w:t>
      </w:r>
      <w:r>
        <w:t>HERMIT User Guide Version 2.13 Updates (Release 5.2)</w:t>
      </w:r>
    </w:p>
    <w:p w14:paraId="2EFA8F35" w14:textId="77777777" w:rsidR="00D209F0" w:rsidRDefault="00D209F0" w:rsidP="00D209F0">
      <w:pPr>
        <w:pStyle w:val="BodyText"/>
      </w:pPr>
    </w:p>
    <w:p w14:paraId="5D54B64D" w14:textId="77777777" w:rsidR="00D209F0" w:rsidRDefault="00D209F0" w:rsidP="00D209F0">
      <w:pPr>
        <w:pStyle w:val="BodyText"/>
      </w:pPr>
    </w:p>
    <w:p w14:paraId="2F83FA6B" w14:textId="77777777" w:rsidR="00D209F0" w:rsidRDefault="00D209F0" w:rsidP="00D209F0">
      <w:pPr>
        <w:pStyle w:val="BodyText"/>
      </w:pPr>
    </w:p>
    <w:p w14:paraId="752AB6BB" w14:textId="77777777" w:rsidR="00D209F0" w:rsidRDefault="00D209F0" w:rsidP="00D209F0">
      <w:pPr>
        <w:pStyle w:val="BodyText"/>
      </w:pPr>
    </w:p>
    <w:p w14:paraId="02B1184D" w14:textId="77777777" w:rsidR="00D209F0" w:rsidRDefault="00D209F0" w:rsidP="00D209F0">
      <w:pPr>
        <w:pStyle w:val="BodyText"/>
      </w:pPr>
    </w:p>
    <w:p w14:paraId="5EFDF8E5" w14:textId="77777777" w:rsidR="00D209F0" w:rsidRDefault="00D209F0" w:rsidP="00D209F0">
      <w:pPr>
        <w:pStyle w:val="BodyText"/>
      </w:pPr>
    </w:p>
    <w:p w14:paraId="50424880" w14:textId="77777777" w:rsidR="00D209F0" w:rsidRDefault="00D209F0" w:rsidP="00D209F0">
      <w:pPr>
        <w:pStyle w:val="BodyText"/>
      </w:pPr>
    </w:p>
    <w:p w14:paraId="19E44925" w14:textId="77777777" w:rsidR="00D209F0" w:rsidRDefault="00D209F0" w:rsidP="00D209F0">
      <w:pPr>
        <w:pStyle w:val="BodyText"/>
      </w:pPr>
    </w:p>
    <w:p w14:paraId="65D6C078" w14:textId="77777777" w:rsidR="00D209F0" w:rsidRDefault="00D209F0" w:rsidP="00D209F0">
      <w:pPr>
        <w:pStyle w:val="BodyText"/>
      </w:pPr>
    </w:p>
    <w:p w14:paraId="7AA2A5FD" w14:textId="77777777" w:rsidR="00D209F0" w:rsidRDefault="00D209F0" w:rsidP="00D209F0">
      <w:pPr>
        <w:pStyle w:val="BodyText"/>
      </w:pPr>
    </w:p>
    <w:p w14:paraId="4CC6D86A" w14:textId="77777777" w:rsidR="00D209F0" w:rsidRDefault="00D209F0" w:rsidP="00D209F0">
      <w:pPr>
        <w:pStyle w:val="BodyText"/>
      </w:pPr>
    </w:p>
    <w:p w14:paraId="03693DF1" w14:textId="77777777" w:rsidR="00D209F0" w:rsidRDefault="00D209F0" w:rsidP="00D209F0">
      <w:pPr>
        <w:pStyle w:val="BodyText"/>
      </w:pPr>
    </w:p>
    <w:p w14:paraId="15E27DD8" w14:textId="77777777" w:rsidR="00D209F0" w:rsidRDefault="00D209F0" w:rsidP="00D209F0">
      <w:pPr>
        <w:pStyle w:val="BodyText"/>
      </w:pPr>
    </w:p>
    <w:p w14:paraId="2D028117" w14:textId="77777777" w:rsidR="00D209F0" w:rsidRDefault="00D209F0" w:rsidP="00D209F0">
      <w:pPr>
        <w:pStyle w:val="BodyText"/>
      </w:pPr>
    </w:p>
    <w:p w14:paraId="541F1CFB" w14:textId="77777777" w:rsidR="00D209F0" w:rsidRDefault="00D209F0" w:rsidP="00D209F0">
      <w:pPr>
        <w:pStyle w:val="BodyText"/>
      </w:pPr>
    </w:p>
    <w:p w14:paraId="5A17EF17" w14:textId="4829F16D" w:rsidR="00CD03B8" w:rsidRPr="002F1F2B" w:rsidRDefault="00D209F0" w:rsidP="006C3C3F">
      <w:pPr>
        <w:pStyle w:val="Heading2"/>
        <w:numPr>
          <w:ilvl w:val="0"/>
          <w:numId w:val="81"/>
        </w:numPr>
        <w:tabs>
          <w:tab w:val="clear" w:pos="1080"/>
        </w:tabs>
        <w:jc w:val="both"/>
        <w:rPr>
          <w:color w:val="0070C0"/>
        </w:rPr>
      </w:pPr>
      <w:bookmarkStart w:id="5970" w:name="_Toc11335110"/>
      <w:bookmarkStart w:id="5971" w:name="_Toc74052348"/>
      <w:bookmarkStart w:id="5972" w:name="_Toc90643732"/>
      <w:bookmarkStart w:id="5973" w:name="_Toc230163699"/>
      <w:r w:rsidRPr="002F1F2B">
        <w:rPr>
          <w:color w:val="0070C0"/>
        </w:rPr>
        <w:t xml:space="preserve">APPENDIX H: </w:t>
      </w:r>
      <w:r w:rsidR="00CD03B8" w:rsidRPr="002F1F2B">
        <w:rPr>
          <w:color w:val="0070C0"/>
        </w:rPr>
        <w:t>HERMIT User Guide Version 2.13 Updates (Release 5.2)</w:t>
      </w:r>
      <w:bookmarkEnd w:id="5970"/>
      <w:bookmarkEnd w:id="5971"/>
      <w:bookmarkEnd w:id="5972"/>
      <w:bookmarkEnd w:id="5973"/>
    </w:p>
    <w:tbl>
      <w:tblPr>
        <w:tblStyle w:val="TableGrid"/>
        <w:tblW w:w="5000" w:type="pct"/>
        <w:tblLook w:val="04A0" w:firstRow="1" w:lastRow="0" w:firstColumn="1" w:lastColumn="0" w:noHBand="0" w:noVBand="1"/>
      </w:tblPr>
      <w:tblGrid>
        <w:gridCol w:w="969"/>
        <w:gridCol w:w="8381"/>
      </w:tblGrid>
      <w:tr w:rsidR="00CD03B8" w:rsidRPr="00B311F7" w14:paraId="261A2E1F" w14:textId="77777777" w:rsidTr="00C84C6C">
        <w:trPr>
          <w:tblHeader/>
        </w:trPr>
        <w:tc>
          <w:tcPr>
            <w:tcW w:w="518" w:type="pct"/>
            <w:shd w:val="clear" w:color="auto" w:fill="8DB3E2" w:themeFill="text2" w:themeFillTint="66"/>
            <w:vAlign w:val="center"/>
          </w:tcPr>
          <w:p w14:paraId="633C281C" w14:textId="77777777" w:rsidR="00CD03B8" w:rsidRPr="00B311F7" w:rsidRDefault="00CD03B8" w:rsidP="00C84C6C">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15DBA373" w14:textId="77777777" w:rsidR="00CD03B8" w:rsidRPr="00B311F7" w:rsidRDefault="00CD03B8" w:rsidP="00C84C6C">
            <w:pPr>
              <w:spacing w:after="120"/>
              <w:jc w:val="both"/>
              <w:rPr>
                <w:rFonts w:asciiTheme="majorHAnsi" w:hAnsiTheme="majorHAnsi" w:cstheme="minorHAnsi"/>
                <w:b/>
              </w:rPr>
            </w:pPr>
            <w:r w:rsidRPr="00B311F7">
              <w:rPr>
                <w:rFonts w:asciiTheme="majorHAnsi" w:hAnsiTheme="majorHAnsi" w:cstheme="minorHAnsi"/>
                <w:b/>
              </w:rPr>
              <w:t>Description</w:t>
            </w:r>
          </w:p>
        </w:tc>
      </w:tr>
      <w:tr w:rsidR="00CD03B8" w:rsidRPr="00B311F7" w14:paraId="17F50783" w14:textId="77777777" w:rsidTr="00C84C6C">
        <w:trPr>
          <w:trHeight w:val="422"/>
        </w:trPr>
        <w:tc>
          <w:tcPr>
            <w:tcW w:w="518" w:type="pct"/>
          </w:tcPr>
          <w:p w14:paraId="79AA0681"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0AC88C5C"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 xml:space="preserve">Updated section 5.6  Contacts {XE “Endorsed Contacts Screen”} – </w:t>
            </w:r>
          </w:p>
          <w:p w14:paraId="4ABD64E3" w14:textId="77777777" w:rsidR="00CD03B8" w:rsidRDefault="00CD03B8" w:rsidP="006C3C3F">
            <w:pPr>
              <w:pStyle w:val="ListParagraph"/>
              <w:numPr>
                <w:ilvl w:val="0"/>
                <w:numId w:val="65"/>
              </w:numPr>
              <w:spacing w:before="120"/>
              <w:jc w:val="both"/>
              <w:rPr>
                <w:rFonts w:ascii="Cambria" w:eastAsia="Times New Roman" w:hAnsi="Cambria"/>
                <w:bCs/>
                <w:lang w:bidi="en-US"/>
              </w:rPr>
            </w:pPr>
            <w:r>
              <w:rPr>
                <w:rFonts w:ascii="Cambria" w:eastAsia="Times New Roman" w:hAnsi="Cambria"/>
                <w:bCs/>
                <w:lang w:bidi="en-US"/>
              </w:rPr>
              <w:t>A</w:t>
            </w:r>
            <w:r w:rsidRPr="00446124">
              <w:rPr>
                <w:rFonts w:ascii="Cambria" w:eastAsia="Times New Roman" w:hAnsi="Cambria"/>
                <w:bCs/>
                <w:lang w:bidi="en-US"/>
              </w:rPr>
              <w:t xml:space="preserve">dded references to the added capability to add property assessment information for HOAs and CONDOs to the loan contacts page. </w:t>
            </w:r>
          </w:p>
          <w:p w14:paraId="5ED42C88" w14:textId="77777777" w:rsidR="00CD03B8" w:rsidRDefault="00CD03B8" w:rsidP="006C3C3F">
            <w:pPr>
              <w:pStyle w:val="ListParagraph"/>
              <w:numPr>
                <w:ilvl w:val="0"/>
                <w:numId w:val="65"/>
              </w:numPr>
              <w:spacing w:before="120"/>
              <w:jc w:val="both"/>
              <w:rPr>
                <w:rFonts w:ascii="Cambria" w:eastAsia="Times New Roman" w:hAnsi="Cambria"/>
                <w:bCs/>
                <w:lang w:bidi="en-US"/>
              </w:rPr>
            </w:pPr>
            <w:r>
              <w:rPr>
                <w:rFonts w:ascii="Cambria" w:eastAsia="Times New Roman" w:hAnsi="Cambria"/>
                <w:bCs/>
                <w:lang w:bidi="en-US"/>
              </w:rPr>
              <w:t xml:space="preserve">Added new section 5.6.9 Adding Assessment Information </w:t>
            </w:r>
          </w:p>
          <w:p w14:paraId="0CBD55F8" w14:textId="77777777" w:rsidR="00CD03B8" w:rsidRDefault="00CD03B8" w:rsidP="006C3C3F">
            <w:pPr>
              <w:pStyle w:val="ListParagraph"/>
              <w:numPr>
                <w:ilvl w:val="0"/>
                <w:numId w:val="65"/>
              </w:numPr>
              <w:spacing w:before="120"/>
              <w:jc w:val="both"/>
              <w:rPr>
                <w:rFonts w:ascii="Cambria" w:eastAsia="Times New Roman" w:hAnsi="Cambria"/>
                <w:bCs/>
                <w:lang w:bidi="en-US"/>
              </w:rPr>
            </w:pPr>
            <w:r>
              <w:rPr>
                <w:rFonts w:ascii="Cambria" w:eastAsia="Times New Roman" w:hAnsi="Cambria"/>
                <w:bCs/>
                <w:lang w:bidi="en-US"/>
              </w:rPr>
              <w:t>Added new section 5.6.10 Viewing and Editing Assessment Information</w:t>
            </w:r>
          </w:p>
          <w:p w14:paraId="5697C889" w14:textId="77777777" w:rsidR="00CD03B8" w:rsidRPr="00446124" w:rsidRDefault="00CD03B8" w:rsidP="00C84C6C">
            <w:pPr>
              <w:pStyle w:val="ListParagraph"/>
              <w:spacing w:before="120"/>
              <w:jc w:val="both"/>
              <w:rPr>
                <w:rFonts w:ascii="Cambria" w:eastAsia="Times New Roman" w:hAnsi="Cambria"/>
                <w:bCs/>
                <w:lang w:bidi="en-US"/>
              </w:rPr>
            </w:pPr>
          </w:p>
        </w:tc>
      </w:tr>
      <w:tr w:rsidR="00CD03B8" w:rsidRPr="00B311F7" w14:paraId="1CB385F9" w14:textId="77777777" w:rsidTr="00C84C6C">
        <w:trPr>
          <w:trHeight w:val="422"/>
        </w:trPr>
        <w:tc>
          <w:tcPr>
            <w:tcW w:w="518" w:type="pct"/>
          </w:tcPr>
          <w:p w14:paraId="2E2DFAF7"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3501AF6C"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Updated section 5.7.1 Property Information – added a reference to the new Assessment Type Flag on the Property Details section of the Property Information Page.</w:t>
            </w:r>
          </w:p>
        </w:tc>
      </w:tr>
      <w:tr w:rsidR="00CD03B8" w:rsidRPr="00B311F7" w14:paraId="4D22488A" w14:textId="77777777" w:rsidTr="00C84C6C">
        <w:trPr>
          <w:trHeight w:val="422"/>
        </w:trPr>
        <w:tc>
          <w:tcPr>
            <w:tcW w:w="518" w:type="pct"/>
          </w:tcPr>
          <w:p w14:paraId="2E275CBA"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371D190C"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 xml:space="preserve">Updated section 6.6 Contacts {XE “Assigned Contacts Screen”} – </w:t>
            </w:r>
          </w:p>
          <w:p w14:paraId="7256B427" w14:textId="77777777" w:rsidR="00CD03B8" w:rsidRDefault="00CD03B8" w:rsidP="006C3C3F">
            <w:pPr>
              <w:pStyle w:val="ListParagraph"/>
              <w:numPr>
                <w:ilvl w:val="0"/>
                <w:numId w:val="66"/>
              </w:numPr>
              <w:spacing w:before="120"/>
              <w:jc w:val="both"/>
              <w:rPr>
                <w:rFonts w:ascii="Cambria" w:eastAsia="Times New Roman" w:hAnsi="Cambria"/>
                <w:bCs/>
                <w:lang w:bidi="en-US"/>
              </w:rPr>
            </w:pPr>
            <w:r>
              <w:rPr>
                <w:rFonts w:ascii="Cambria" w:eastAsia="Times New Roman" w:hAnsi="Cambria"/>
                <w:bCs/>
                <w:lang w:bidi="en-US"/>
              </w:rPr>
              <w:t>A</w:t>
            </w:r>
            <w:r w:rsidRPr="00446124">
              <w:rPr>
                <w:rFonts w:ascii="Cambria" w:eastAsia="Times New Roman" w:hAnsi="Cambria"/>
                <w:bCs/>
                <w:lang w:bidi="en-US"/>
              </w:rPr>
              <w:t>dded references to the added capability to add property assessment information for HOAs and CONDOs to the loan contacts page</w:t>
            </w:r>
          </w:p>
          <w:p w14:paraId="034A315C" w14:textId="77777777" w:rsidR="00CD03B8" w:rsidRDefault="00CD03B8" w:rsidP="006C3C3F">
            <w:pPr>
              <w:pStyle w:val="ListParagraph"/>
              <w:numPr>
                <w:ilvl w:val="0"/>
                <w:numId w:val="66"/>
              </w:numPr>
              <w:spacing w:before="120"/>
              <w:jc w:val="both"/>
              <w:rPr>
                <w:rFonts w:ascii="Cambria" w:eastAsia="Times New Roman" w:hAnsi="Cambria"/>
                <w:bCs/>
                <w:lang w:bidi="en-US"/>
              </w:rPr>
            </w:pPr>
            <w:r>
              <w:rPr>
                <w:rFonts w:ascii="Cambria" w:eastAsia="Times New Roman" w:hAnsi="Cambria"/>
                <w:bCs/>
                <w:lang w:bidi="en-US"/>
              </w:rPr>
              <w:t xml:space="preserve">Added new section 6.6.9 Adding Assessment Information </w:t>
            </w:r>
          </w:p>
          <w:p w14:paraId="50544D32" w14:textId="77777777" w:rsidR="00CD03B8" w:rsidRPr="001567B8" w:rsidRDefault="00CD03B8" w:rsidP="006C3C3F">
            <w:pPr>
              <w:pStyle w:val="ListParagraph"/>
              <w:numPr>
                <w:ilvl w:val="0"/>
                <w:numId w:val="66"/>
              </w:numPr>
              <w:spacing w:before="120"/>
              <w:jc w:val="both"/>
              <w:rPr>
                <w:rFonts w:ascii="Cambria" w:eastAsia="Times New Roman" w:hAnsi="Cambria"/>
                <w:bCs/>
                <w:lang w:bidi="en-US"/>
              </w:rPr>
            </w:pPr>
            <w:r>
              <w:rPr>
                <w:rFonts w:ascii="Cambria" w:eastAsia="Times New Roman" w:hAnsi="Cambria"/>
                <w:bCs/>
                <w:lang w:bidi="en-US"/>
              </w:rPr>
              <w:t>Added new section 6.6.10 Viewing and Editing Assessment Information</w:t>
            </w:r>
          </w:p>
        </w:tc>
      </w:tr>
      <w:tr w:rsidR="00CD03B8" w:rsidRPr="00B311F7" w14:paraId="40B62E24" w14:textId="77777777" w:rsidTr="00C84C6C">
        <w:trPr>
          <w:trHeight w:val="422"/>
        </w:trPr>
        <w:tc>
          <w:tcPr>
            <w:tcW w:w="518" w:type="pct"/>
          </w:tcPr>
          <w:p w14:paraId="3745AAA7"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06B09E51"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Updated section 6.7.1 Property Information – added a reference to the new Assessment Type Flag on the Property Details section of the Property Information Page.</w:t>
            </w:r>
          </w:p>
        </w:tc>
      </w:tr>
      <w:tr w:rsidR="00CD03B8" w:rsidRPr="00B311F7" w14:paraId="071A627C" w14:textId="77777777" w:rsidTr="00C84C6C">
        <w:trPr>
          <w:trHeight w:val="422"/>
        </w:trPr>
        <w:tc>
          <w:tcPr>
            <w:tcW w:w="518" w:type="pct"/>
          </w:tcPr>
          <w:p w14:paraId="2814F512"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470A6CC9"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Updated section 9.6 Assigned Notes Reports – added Property City, Property State, Property ZIP and Property Count as fields included in the following reports:</w:t>
            </w:r>
          </w:p>
          <w:p w14:paraId="75FC2C2A" w14:textId="77777777" w:rsidR="00CD03B8" w:rsidRDefault="00CD03B8" w:rsidP="006C3C3F">
            <w:pPr>
              <w:pStyle w:val="ListParagraph"/>
              <w:numPr>
                <w:ilvl w:val="0"/>
                <w:numId w:val="67"/>
              </w:numPr>
              <w:spacing w:before="120"/>
              <w:jc w:val="both"/>
              <w:rPr>
                <w:rFonts w:ascii="Cambria" w:eastAsia="Times New Roman" w:hAnsi="Cambria"/>
                <w:bCs/>
                <w:lang w:bidi="en-US"/>
              </w:rPr>
            </w:pPr>
            <w:r w:rsidRPr="00E1466E">
              <w:rPr>
                <w:rFonts w:ascii="Cambria" w:eastAsia="Times New Roman" w:hAnsi="Cambria"/>
                <w:bCs/>
                <w:lang w:bidi="en-US"/>
              </w:rPr>
              <w:t xml:space="preserve">Updated section 9.6.4 Closed Loan Files {XE “Closed Loan Files Report”} </w:t>
            </w:r>
          </w:p>
          <w:p w14:paraId="66373C98" w14:textId="77777777" w:rsidR="00CD03B8" w:rsidRDefault="00CD03B8" w:rsidP="006C3C3F">
            <w:pPr>
              <w:pStyle w:val="ListParagraph"/>
              <w:numPr>
                <w:ilvl w:val="0"/>
                <w:numId w:val="67"/>
              </w:numPr>
              <w:spacing w:before="120"/>
              <w:jc w:val="both"/>
              <w:rPr>
                <w:rFonts w:ascii="Cambria" w:eastAsia="Times New Roman" w:hAnsi="Cambria"/>
                <w:bCs/>
                <w:lang w:bidi="en-US"/>
              </w:rPr>
            </w:pPr>
            <w:r>
              <w:rPr>
                <w:rFonts w:ascii="Cambria" w:eastAsia="Times New Roman" w:hAnsi="Cambria"/>
                <w:bCs/>
                <w:lang w:bidi="en-US"/>
              </w:rPr>
              <w:t>Updated section 9.6.9 Foreclosure Activity Listing {XE “Foreclosure Activity Listing Report”}</w:t>
            </w:r>
          </w:p>
          <w:p w14:paraId="701C7E70" w14:textId="77777777" w:rsidR="00CD03B8" w:rsidRDefault="00CD03B8" w:rsidP="006C3C3F">
            <w:pPr>
              <w:pStyle w:val="ListParagraph"/>
              <w:numPr>
                <w:ilvl w:val="0"/>
                <w:numId w:val="67"/>
              </w:numPr>
              <w:spacing w:before="120"/>
              <w:jc w:val="both"/>
              <w:rPr>
                <w:rFonts w:ascii="Cambria" w:eastAsia="Times New Roman" w:hAnsi="Cambria"/>
                <w:bCs/>
                <w:lang w:bidi="en-US"/>
              </w:rPr>
            </w:pPr>
            <w:r>
              <w:rPr>
                <w:rFonts w:ascii="Cambria" w:eastAsia="Times New Roman" w:hAnsi="Cambria"/>
                <w:bCs/>
                <w:lang w:bidi="en-US"/>
              </w:rPr>
              <w:t>Updated section 9.6.10 HECM Foreclosure {XE “HECM Foreclosure Report”}</w:t>
            </w:r>
          </w:p>
          <w:p w14:paraId="102B8C1F" w14:textId="77777777" w:rsidR="00CD03B8" w:rsidRDefault="00CD03B8" w:rsidP="006C3C3F">
            <w:pPr>
              <w:pStyle w:val="ListParagraph"/>
              <w:numPr>
                <w:ilvl w:val="0"/>
                <w:numId w:val="67"/>
              </w:numPr>
              <w:spacing w:before="120"/>
              <w:jc w:val="both"/>
              <w:rPr>
                <w:rFonts w:ascii="Cambria" w:eastAsia="Times New Roman" w:hAnsi="Cambria"/>
                <w:bCs/>
                <w:lang w:bidi="en-US"/>
              </w:rPr>
            </w:pPr>
            <w:r>
              <w:rPr>
                <w:rFonts w:ascii="Cambria" w:eastAsia="Times New Roman" w:hAnsi="Cambria"/>
                <w:bCs/>
                <w:lang w:bidi="en-US"/>
              </w:rPr>
              <w:t>Updated section 9.6.12 Missing Loan Document Detail {XE “Missing Loan Document Detail Report”}</w:t>
            </w:r>
          </w:p>
          <w:p w14:paraId="71AB376F" w14:textId="77777777" w:rsidR="00CD03B8" w:rsidRDefault="00CD03B8" w:rsidP="006C3C3F">
            <w:pPr>
              <w:pStyle w:val="ListParagraph"/>
              <w:numPr>
                <w:ilvl w:val="0"/>
                <w:numId w:val="67"/>
              </w:numPr>
              <w:spacing w:before="120"/>
              <w:jc w:val="both"/>
              <w:rPr>
                <w:rFonts w:ascii="Cambria" w:eastAsia="Times New Roman" w:hAnsi="Cambria"/>
                <w:bCs/>
                <w:lang w:bidi="en-US"/>
              </w:rPr>
            </w:pPr>
            <w:r>
              <w:rPr>
                <w:rFonts w:ascii="Cambria" w:eastAsia="Times New Roman" w:hAnsi="Cambria"/>
                <w:bCs/>
                <w:lang w:bidi="en-US"/>
              </w:rPr>
              <w:t>Updated section 9.6.13 Needs Custodial Care {XE “Needs Custodial Care Report”}</w:t>
            </w:r>
          </w:p>
          <w:p w14:paraId="507A83AD" w14:textId="77777777" w:rsidR="00CD03B8" w:rsidRPr="00E1466E" w:rsidRDefault="00CD03B8" w:rsidP="006C3C3F">
            <w:pPr>
              <w:pStyle w:val="ListParagraph"/>
              <w:numPr>
                <w:ilvl w:val="0"/>
                <w:numId w:val="67"/>
              </w:numPr>
              <w:spacing w:before="120"/>
              <w:jc w:val="both"/>
              <w:rPr>
                <w:rFonts w:ascii="Cambria" w:eastAsia="Times New Roman" w:hAnsi="Cambria"/>
                <w:bCs/>
                <w:lang w:bidi="en-US"/>
              </w:rPr>
            </w:pPr>
            <w:r>
              <w:rPr>
                <w:rFonts w:ascii="Cambria" w:eastAsia="Times New Roman" w:hAnsi="Cambria"/>
                <w:bCs/>
                <w:lang w:bidi="en-US"/>
              </w:rPr>
              <w:t>Updated section 9.6.14 Placed in Custodial Care {XE “Placed In Custodial Care Report”}</w:t>
            </w:r>
          </w:p>
        </w:tc>
      </w:tr>
      <w:tr w:rsidR="00CD03B8" w:rsidRPr="00B311F7" w14:paraId="7B253851" w14:textId="77777777" w:rsidTr="00C84C6C">
        <w:trPr>
          <w:trHeight w:val="422"/>
        </w:trPr>
        <w:tc>
          <w:tcPr>
            <w:tcW w:w="518" w:type="pct"/>
          </w:tcPr>
          <w:p w14:paraId="1A40F256"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489D8510" w14:textId="77777777" w:rsidR="00CD03B8" w:rsidRDefault="00CD03B8" w:rsidP="00C84C6C">
            <w:pPr>
              <w:spacing w:before="120"/>
              <w:jc w:val="both"/>
              <w:rPr>
                <w:rFonts w:ascii="Cambria" w:eastAsia="Times New Roman" w:hAnsi="Cambria"/>
                <w:bCs/>
                <w:lang w:bidi="en-US"/>
              </w:rPr>
            </w:pPr>
            <w:r>
              <w:rPr>
                <w:rFonts w:ascii="Cambria" w:eastAsia="Times New Roman" w:hAnsi="Cambria"/>
                <w:bCs/>
                <w:lang w:bidi="en-US"/>
              </w:rPr>
              <w:t xml:space="preserve">Updated Section 2.4 Navigating HERMIT – </w:t>
            </w:r>
          </w:p>
          <w:p w14:paraId="5E069D03" w14:textId="77777777" w:rsidR="00CD03B8" w:rsidRPr="000923B5" w:rsidRDefault="00CD03B8" w:rsidP="006C3C3F">
            <w:pPr>
              <w:pStyle w:val="ListParagraph"/>
              <w:numPr>
                <w:ilvl w:val="0"/>
                <w:numId w:val="68"/>
              </w:numPr>
              <w:spacing w:before="120"/>
              <w:jc w:val="both"/>
              <w:rPr>
                <w:rFonts w:ascii="Cambria" w:eastAsia="Times New Roman" w:hAnsi="Cambria"/>
                <w:bCs/>
                <w:lang w:bidi="en-US"/>
              </w:rPr>
            </w:pPr>
            <w:r w:rsidRPr="000923B5">
              <w:rPr>
                <w:rFonts w:ascii="Cambria" w:eastAsia="Times New Roman" w:hAnsi="Cambria"/>
                <w:bCs/>
                <w:lang w:bidi="en-US"/>
              </w:rPr>
              <w:t xml:space="preserve">Updated section 2.4.2 Constructing a Basic Search – updated print screen for Figure 2-4: to include Property City and Property ZIP code search fields. </w:t>
            </w:r>
          </w:p>
          <w:p w14:paraId="3EC27300" w14:textId="77777777" w:rsidR="00CD03B8" w:rsidRDefault="00CD03B8" w:rsidP="006C3C3F">
            <w:pPr>
              <w:pStyle w:val="ListParagraph"/>
              <w:numPr>
                <w:ilvl w:val="0"/>
                <w:numId w:val="68"/>
              </w:numPr>
              <w:spacing w:before="120"/>
              <w:jc w:val="both"/>
              <w:rPr>
                <w:rFonts w:ascii="Cambria" w:eastAsia="Times New Roman" w:hAnsi="Cambria"/>
                <w:bCs/>
                <w:lang w:bidi="en-US"/>
              </w:rPr>
            </w:pPr>
            <w:r>
              <w:rPr>
                <w:rFonts w:ascii="Cambria" w:eastAsia="Times New Roman" w:hAnsi="Cambria"/>
                <w:bCs/>
                <w:lang w:bidi="en-US"/>
              </w:rPr>
              <w:t xml:space="preserve">Updated section 2.4.1.3 Loan Search Criteria – Table 2-2: Loan Search Criteria.  Added Property City and Property ZIP to the table. </w:t>
            </w:r>
          </w:p>
          <w:p w14:paraId="44C2AAF4" w14:textId="77777777" w:rsidR="00CD03B8" w:rsidRPr="00E54DDA" w:rsidRDefault="00CD03B8" w:rsidP="006C3C3F">
            <w:pPr>
              <w:pStyle w:val="ListParagraph"/>
              <w:numPr>
                <w:ilvl w:val="0"/>
                <w:numId w:val="68"/>
              </w:numPr>
              <w:spacing w:before="120"/>
              <w:jc w:val="both"/>
              <w:rPr>
                <w:rFonts w:ascii="Cambria" w:eastAsia="Times New Roman" w:hAnsi="Cambria"/>
                <w:bCs/>
                <w:lang w:bidi="en-US"/>
              </w:rPr>
            </w:pPr>
            <w:r>
              <w:rPr>
                <w:rFonts w:ascii="Cambria" w:eastAsia="Times New Roman" w:hAnsi="Cambria"/>
                <w:bCs/>
                <w:lang w:bidi="en-US"/>
              </w:rPr>
              <w:t>Updated section 2.4.3.2 – Screen shot for Figure 2-5: Building a Search in Step 2 replaced so it includes all currently available search filters.</w:t>
            </w:r>
          </w:p>
        </w:tc>
      </w:tr>
      <w:tr w:rsidR="00CD03B8" w:rsidRPr="00B311F7" w14:paraId="3F21B20A" w14:textId="77777777" w:rsidTr="00C84C6C">
        <w:trPr>
          <w:trHeight w:val="422"/>
        </w:trPr>
        <w:tc>
          <w:tcPr>
            <w:tcW w:w="518" w:type="pct"/>
          </w:tcPr>
          <w:p w14:paraId="5DEE67EC" w14:textId="77777777" w:rsidR="00CD03B8" w:rsidRPr="00B311F7" w:rsidRDefault="00CD03B8" w:rsidP="006C3C3F">
            <w:pPr>
              <w:numPr>
                <w:ilvl w:val="0"/>
                <w:numId w:val="69"/>
              </w:numPr>
              <w:spacing w:before="120"/>
              <w:jc w:val="both"/>
              <w:rPr>
                <w:rFonts w:ascii="Cambria" w:eastAsia="Times New Roman" w:hAnsi="Cambria"/>
                <w:b/>
                <w:bCs/>
                <w:lang w:bidi="en-US"/>
              </w:rPr>
            </w:pPr>
          </w:p>
        </w:tc>
        <w:tc>
          <w:tcPr>
            <w:tcW w:w="4482" w:type="pct"/>
          </w:tcPr>
          <w:p w14:paraId="1E15A32D" w14:textId="0078A79A" w:rsidR="00CD03B8" w:rsidRDefault="00942FE9" w:rsidP="00C84C6C">
            <w:pPr>
              <w:spacing w:before="120"/>
              <w:jc w:val="both"/>
              <w:rPr>
                <w:rFonts w:ascii="Cambria" w:eastAsia="Times New Roman" w:hAnsi="Cambria"/>
                <w:bCs/>
                <w:lang w:bidi="en-US"/>
              </w:rPr>
            </w:pPr>
            <w:r w:rsidRPr="00942FE9">
              <w:rPr>
                <w:rFonts w:ascii="Cambria" w:eastAsia="Times New Roman" w:hAnsi="Cambria"/>
                <w:bCs/>
                <w:lang w:bidi="en-US"/>
              </w:rPr>
              <w:t>Replaced Figure 2 4: Loan Search Screen</w:t>
            </w:r>
          </w:p>
        </w:tc>
      </w:tr>
      <w:tr w:rsidR="00942FE9" w:rsidRPr="00B311F7" w14:paraId="7D4DE8A8" w14:textId="77777777" w:rsidTr="00C84C6C">
        <w:trPr>
          <w:trHeight w:val="422"/>
        </w:trPr>
        <w:tc>
          <w:tcPr>
            <w:tcW w:w="518" w:type="pct"/>
          </w:tcPr>
          <w:p w14:paraId="0AB8086C"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127C218" w14:textId="10927935" w:rsidR="00942FE9" w:rsidRDefault="00942FE9" w:rsidP="00942FE9">
            <w:pPr>
              <w:spacing w:before="120"/>
              <w:jc w:val="both"/>
              <w:rPr>
                <w:rFonts w:ascii="Cambria" w:eastAsia="Times New Roman" w:hAnsi="Cambria"/>
                <w:bCs/>
                <w:lang w:bidi="en-US"/>
              </w:rPr>
            </w:pPr>
            <w:r w:rsidRPr="006821BF">
              <w:t>2.4.2.1 Added new search screen fields</w:t>
            </w:r>
          </w:p>
        </w:tc>
      </w:tr>
      <w:tr w:rsidR="00942FE9" w:rsidRPr="00B311F7" w14:paraId="2BE50798" w14:textId="77777777" w:rsidTr="00C84C6C">
        <w:trPr>
          <w:trHeight w:val="422"/>
        </w:trPr>
        <w:tc>
          <w:tcPr>
            <w:tcW w:w="518" w:type="pct"/>
          </w:tcPr>
          <w:p w14:paraId="30E38259"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230C59FD" w14:textId="5E409409" w:rsidR="00942FE9" w:rsidRDefault="00942FE9" w:rsidP="00942FE9">
            <w:pPr>
              <w:spacing w:before="120"/>
              <w:jc w:val="both"/>
              <w:rPr>
                <w:rFonts w:ascii="Cambria" w:eastAsia="Times New Roman" w:hAnsi="Cambria"/>
                <w:bCs/>
                <w:lang w:bidi="en-US"/>
              </w:rPr>
            </w:pPr>
            <w:r w:rsidRPr="006821BF">
              <w:t>2.4.3.1 Added new search screen fields to Loan Search Criteria list (Property City, Property Zip)</w:t>
            </w:r>
          </w:p>
        </w:tc>
      </w:tr>
      <w:tr w:rsidR="00942FE9" w:rsidRPr="00B311F7" w14:paraId="1FF8F8EB" w14:textId="77777777" w:rsidTr="00C84C6C">
        <w:trPr>
          <w:trHeight w:val="422"/>
        </w:trPr>
        <w:tc>
          <w:tcPr>
            <w:tcW w:w="518" w:type="pct"/>
          </w:tcPr>
          <w:p w14:paraId="0C610D0A"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023E02AB" w14:textId="6E7BF66F" w:rsidR="00942FE9" w:rsidRDefault="00942FE9" w:rsidP="00942FE9">
            <w:pPr>
              <w:spacing w:before="120"/>
              <w:jc w:val="both"/>
              <w:rPr>
                <w:rFonts w:ascii="Cambria" w:eastAsia="Times New Roman" w:hAnsi="Cambria"/>
                <w:bCs/>
                <w:lang w:bidi="en-US"/>
              </w:rPr>
            </w:pPr>
            <w:r w:rsidRPr="006821BF">
              <w:t>Replaced Figure 2 5: Building a Search</w:t>
            </w:r>
          </w:p>
        </w:tc>
      </w:tr>
      <w:tr w:rsidR="00942FE9" w:rsidRPr="00B311F7" w14:paraId="5EF107EC" w14:textId="77777777" w:rsidTr="00C84C6C">
        <w:trPr>
          <w:trHeight w:val="422"/>
        </w:trPr>
        <w:tc>
          <w:tcPr>
            <w:tcW w:w="518" w:type="pct"/>
          </w:tcPr>
          <w:p w14:paraId="2D721BF4"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0DA71C30" w14:textId="3437C558" w:rsidR="00942FE9" w:rsidRDefault="00942FE9" w:rsidP="00942FE9">
            <w:pPr>
              <w:spacing w:before="120"/>
              <w:jc w:val="both"/>
              <w:rPr>
                <w:rFonts w:ascii="Cambria" w:eastAsia="Times New Roman" w:hAnsi="Cambria"/>
                <w:bCs/>
                <w:lang w:bidi="en-US"/>
              </w:rPr>
            </w:pPr>
            <w:r w:rsidRPr="00476CDE">
              <w:t>Updated Table 5 10: Terminate Transactions</w:t>
            </w:r>
          </w:p>
        </w:tc>
      </w:tr>
      <w:tr w:rsidR="00942FE9" w:rsidRPr="00B311F7" w14:paraId="6331C7D6" w14:textId="77777777" w:rsidTr="00C84C6C">
        <w:trPr>
          <w:trHeight w:val="422"/>
        </w:trPr>
        <w:tc>
          <w:tcPr>
            <w:tcW w:w="518" w:type="pct"/>
          </w:tcPr>
          <w:p w14:paraId="5FC9C232"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A2BF3B8" w14:textId="5A9A9FAD" w:rsidR="00942FE9" w:rsidRDefault="00942FE9" w:rsidP="00942FE9">
            <w:pPr>
              <w:spacing w:before="120"/>
              <w:jc w:val="both"/>
              <w:rPr>
                <w:rFonts w:ascii="Cambria" w:eastAsia="Times New Roman" w:hAnsi="Cambria"/>
                <w:bCs/>
                <w:lang w:bidi="en-US"/>
              </w:rPr>
            </w:pPr>
            <w:r w:rsidRPr="00476CDE">
              <w:t>Updated Table 6 4: Terminate Transactions</w:t>
            </w:r>
          </w:p>
        </w:tc>
      </w:tr>
      <w:tr w:rsidR="00942FE9" w:rsidRPr="00B311F7" w14:paraId="5EF3BC90" w14:textId="77777777" w:rsidTr="00C84C6C">
        <w:trPr>
          <w:trHeight w:val="422"/>
        </w:trPr>
        <w:tc>
          <w:tcPr>
            <w:tcW w:w="518" w:type="pct"/>
          </w:tcPr>
          <w:p w14:paraId="07CC4F76"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441118DD" w14:textId="00B3268A" w:rsidR="00942FE9" w:rsidRDefault="00942FE9" w:rsidP="00942FE9">
            <w:pPr>
              <w:spacing w:before="120"/>
              <w:jc w:val="both"/>
              <w:rPr>
                <w:rFonts w:ascii="Cambria" w:eastAsia="Times New Roman" w:hAnsi="Cambria"/>
                <w:bCs/>
                <w:lang w:bidi="en-US"/>
              </w:rPr>
            </w:pPr>
            <w:r w:rsidRPr="007F68A3">
              <w:t>Replaced Figure 7 177: Setup Search – Endorsed 2nd Release</w:t>
            </w:r>
          </w:p>
        </w:tc>
      </w:tr>
      <w:tr w:rsidR="00942FE9" w:rsidRPr="00B311F7" w14:paraId="6064ADE2" w14:textId="77777777" w:rsidTr="00C84C6C">
        <w:trPr>
          <w:trHeight w:val="422"/>
        </w:trPr>
        <w:tc>
          <w:tcPr>
            <w:tcW w:w="518" w:type="pct"/>
          </w:tcPr>
          <w:p w14:paraId="4795B7D4"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5BA1FD9" w14:textId="73DA3B25" w:rsidR="00942FE9" w:rsidRDefault="00942FE9" w:rsidP="00942FE9">
            <w:pPr>
              <w:spacing w:before="120"/>
              <w:jc w:val="both"/>
              <w:rPr>
                <w:rFonts w:ascii="Cambria" w:eastAsia="Times New Roman" w:hAnsi="Cambria"/>
                <w:bCs/>
                <w:lang w:bidi="en-US"/>
              </w:rPr>
            </w:pPr>
            <w:r w:rsidRPr="007F68A3">
              <w:t>Replaced Figure 7 178: Timeline Steps – Endorsed Release 2nd</w:t>
            </w:r>
          </w:p>
        </w:tc>
      </w:tr>
      <w:tr w:rsidR="00942FE9" w:rsidRPr="00B311F7" w14:paraId="40CDD503" w14:textId="77777777" w:rsidTr="00C84C6C">
        <w:trPr>
          <w:trHeight w:val="422"/>
        </w:trPr>
        <w:tc>
          <w:tcPr>
            <w:tcW w:w="518" w:type="pct"/>
          </w:tcPr>
          <w:p w14:paraId="116FA014"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025CE51A" w14:textId="161BF16E" w:rsidR="00942FE9" w:rsidRDefault="00942FE9" w:rsidP="00942FE9">
            <w:pPr>
              <w:spacing w:before="120"/>
              <w:jc w:val="both"/>
              <w:rPr>
                <w:rFonts w:ascii="Cambria" w:eastAsia="Times New Roman" w:hAnsi="Cambria"/>
                <w:bCs/>
                <w:lang w:bidi="en-US"/>
              </w:rPr>
            </w:pPr>
            <w:r w:rsidRPr="007F68A3">
              <w:t>Replaced Figure 7 179: Edit Step – Endorsed Release 2nd</w:t>
            </w:r>
          </w:p>
        </w:tc>
      </w:tr>
      <w:tr w:rsidR="00942FE9" w:rsidRPr="00B311F7" w14:paraId="49076384" w14:textId="77777777" w:rsidTr="00C84C6C">
        <w:trPr>
          <w:trHeight w:val="422"/>
        </w:trPr>
        <w:tc>
          <w:tcPr>
            <w:tcW w:w="518" w:type="pct"/>
          </w:tcPr>
          <w:p w14:paraId="3371A145"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2944A1FE" w14:textId="4909D90F" w:rsidR="00942FE9" w:rsidRDefault="00942FE9" w:rsidP="00942FE9">
            <w:pPr>
              <w:spacing w:before="120"/>
              <w:jc w:val="both"/>
              <w:rPr>
                <w:rFonts w:ascii="Cambria" w:eastAsia="Times New Roman" w:hAnsi="Cambria"/>
                <w:bCs/>
                <w:lang w:bidi="en-US"/>
              </w:rPr>
            </w:pPr>
            <w:r w:rsidRPr="007F68A3">
              <w:t>Replaced Figure 7 180: New Step – Endorsed Release 2nd</w:t>
            </w:r>
          </w:p>
        </w:tc>
      </w:tr>
      <w:tr w:rsidR="00942FE9" w:rsidRPr="00B311F7" w14:paraId="2E797EF4" w14:textId="77777777" w:rsidTr="00C84C6C">
        <w:trPr>
          <w:trHeight w:val="422"/>
        </w:trPr>
        <w:tc>
          <w:tcPr>
            <w:tcW w:w="518" w:type="pct"/>
          </w:tcPr>
          <w:p w14:paraId="5AC5173E"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6199517" w14:textId="18AE7240" w:rsidR="00942FE9" w:rsidRPr="007F68A3" w:rsidRDefault="00942FE9" w:rsidP="00942FE9">
            <w:pPr>
              <w:spacing w:before="120"/>
              <w:jc w:val="both"/>
            </w:pPr>
            <w:r w:rsidRPr="009156FE">
              <w:t>Replaced Figure 7 278: Release Search – Assigned Released 1st</w:t>
            </w:r>
          </w:p>
        </w:tc>
      </w:tr>
      <w:tr w:rsidR="00942FE9" w:rsidRPr="00B311F7" w14:paraId="009ECC1F" w14:textId="77777777" w:rsidTr="00C84C6C">
        <w:trPr>
          <w:trHeight w:val="422"/>
        </w:trPr>
        <w:tc>
          <w:tcPr>
            <w:tcW w:w="518" w:type="pct"/>
          </w:tcPr>
          <w:p w14:paraId="01B7ADA3"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7E8CF4F8" w14:textId="7761CBA7" w:rsidR="00942FE9" w:rsidRPr="007F68A3" w:rsidRDefault="00942FE9" w:rsidP="00942FE9">
            <w:pPr>
              <w:spacing w:before="120"/>
              <w:jc w:val="both"/>
            </w:pPr>
            <w:r w:rsidRPr="009156FE">
              <w:t>Replaced Figure 7 279: Timeline Steps – Assigned Release 1st</w:t>
            </w:r>
          </w:p>
        </w:tc>
      </w:tr>
      <w:tr w:rsidR="00942FE9" w:rsidRPr="00B311F7" w14:paraId="031C7396" w14:textId="77777777" w:rsidTr="00C84C6C">
        <w:trPr>
          <w:trHeight w:val="422"/>
        </w:trPr>
        <w:tc>
          <w:tcPr>
            <w:tcW w:w="518" w:type="pct"/>
          </w:tcPr>
          <w:p w14:paraId="6709812C"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72AD72DD" w14:textId="7DCEADAA" w:rsidR="00942FE9" w:rsidRPr="007F68A3" w:rsidRDefault="00942FE9" w:rsidP="00942FE9">
            <w:pPr>
              <w:spacing w:before="120"/>
              <w:jc w:val="both"/>
            </w:pPr>
            <w:r w:rsidRPr="009156FE">
              <w:t>Replaced Figure 7 280: New Step for Release</w:t>
            </w:r>
          </w:p>
        </w:tc>
      </w:tr>
      <w:tr w:rsidR="00942FE9" w:rsidRPr="00B311F7" w14:paraId="7A3F7819" w14:textId="77777777" w:rsidTr="00C84C6C">
        <w:trPr>
          <w:trHeight w:val="422"/>
        </w:trPr>
        <w:tc>
          <w:tcPr>
            <w:tcW w:w="518" w:type="pct"/>
          </w:tcPr>
          <w:p w14:paraId="73393C8B"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75D4A80A" w14:textId="7CE95774" w:rsidR="00942FE9" w:rsidRPr="007F68A3" w:rsidRDefault="00942FE9" w:rsidP="00942FE9">
            <w:pPr>
              <w:spacing w:before="120"/>
              <w:jc w:val="both"/>
            </w:pPr>
            <w:r w:rsidRPr="009156FE">
              <w:t xml:space="preserve">Replaced Figure 7 281: Release Search – Assigned Release 2nd </w:t>
            </w:r>
          </w:p>
        </w:tc>
      </w:tr>
      <w:tr w:rsidR="00942FE9" w:rsidRPr="00B311F7" w14:paraId="129B920A" w14:textId="77777777" w:rsidTr="00C84C6C">
        <w:trPr>
          <w:trHeight w:val="422"/>
        </w:trPr>
        <w:tc>
          <w:tcPr>
            <w:tcW w:w="518" w:type="pct"/>
          </w:tcPr>
          <w:p w14:paraId="6FEF49A5"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49E934CE" w14:textId="1ECCF15B" w:rsidR="00942FE9" w:rsidRPr="007F68A3" w:rsidRDefault="00942FE9" w:rsidP="00942FE9">
            <w:pPr>
              <w:spacing w:before="120"/>
              <w:jc w:val="both"/>
            </w:pPr>
            <w:r w:rsidRPr="009156FE">
              <w:t>Replaced Figure 7 282: Assigned – Release 2nd Timeline Steps</w:t>
            </w:r>
          </w:p>
        </w:tc>
      </w:tr>
      <w:tr w:rsidR="00942FE9" w:rsidRPr="00B311F7" w14:paraId="2FE0F643" w14:textId="77777777" w:rsidTr="00C84C6C">
        <w:trPr>
          <w:trHeight w:val="422"/>
        </w:trPr>
        <w:tc>
          <w:tcPr>
            <w:tcW w:w="518" w:type="pct"/>
          </w:tcPr>
          <w:p w14:paraId="753E3CE1"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6FB28D3B" w14:textId="3753FF69" w:rsidR="00942FE9" w:rsidRPr="007F68A3" w:rsidRDefault="00942FE9" w:rsidP="00942FE9">
            <w:pPr>
              <w:spacing w:before="120"/>
              <w:jc w:val="both"/>
            </w:pPr>
            <w:r w:rsidRPr="009156FE">
              <w:t>Replaced Figure 7 283: New Step – Assigned Release</w:t>
            </w:r>
          </w:p>
        </w:tc>
      </w:tr>
      <w:tr w:rsidR="00942FE9" w:rsidRPr="00B311F7" w14:paraId="24BEE836" w14:textId="77777777" w:rsidTr="00C84C6C">
        <w:trPr>
          <w:trHeight w:val="422"/>
        </w:trPr>
        <w:tc>
          <w:tcPr>
            <w:tcW w:w="518" w:type="pct"/>
          </w:tcPr>
          <w:p w14:paraId="5A43094D"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8C8A716" w14:textId="29ADAD9C" w:rsidR="00942FE9" w:rsidRPr="007F68A3" w:rsidRDefault="00942FE9" w:rsidP="00942FE9">
            <w:pPr>
              <w:spacing w:before="120"/>
              <w:jc w:val="both"/>
            </w:pPr>
            <w:r w:rsidRPr="00942FE9">
              <w:t>Updated Table 2 2: Loan Search Criteria</w:t>
            </w:r>
          </w:p>
        </w:tc>
      </w:tr>
      <w:tr w:rsidR="00942FE9" w:rsidRPr="00B311F7" w14:paraId="419E7706" w14:textId="77777777" w:rsidTr="00C84C6C">
        <w:trPr>
          <w:trHeight w:val="422"/>
        </w:trPr>
        <w:tc>
          <w:tcPr>
            <w:tcW w:w="518" w:type="pct"/>
          </w:tcPr>
          <w:p w14:paraId="4ADF24B3"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6D8FD2FF" w14:textId="133FFA4D" w:rsidR="00942FE9" w:rsidRPr="007F68A3" w:rsidRDefault="00942FE9" w:rsidP="00942FE9">
            <w:pPr>
              <w:spacing w:before="120"/>
              <w:jc w:val="both"/>
            </w:pPr>
            <w:r w:rsidRPr="00942FE9">
              <w:t>Updated section 7.3.2.1 with changes for Release Timelines</w:t>
            </w:r>
          </w:p>
        </w:tc>
      </w:tr>
      <w:tr w:rsidR="00942FE9" w:rsidRPr="00B311F7" w14:paraId="0815AD64" w14:textId="77777777" w:rsidTr="00C84C6C">
        <w:trPr>
          <w:trHeight w:val="422"/>
        </w:trPr>
        <w:tc>
          <w:tcPr>
            <w:tcW w:w="518" w:type="pct"/>
          </w:tcPr>
          <w:p w14:paraId="7748FAB7" w14:textId="77777777" w:rsidR="00942FE9" w:rsidRPr="00B311F7" w:rsidRDefault="00942FE9" w:rsidP="006C3C3F">
            <w:pPr>
              <w:numPr>
                <w:ilvl w:val="0"/>
                <w:numId w:val="69"/>
              </w:numPr>
              <w:spacing w:before="120"/>
              <w:jc w:val="both"/>
              <w:rPr>
                <w:rFonts w:ascii="Cambria" w:eastAsia="Times New Roman" w:hAnsi="Cambria"/>
                <w:b/>
                <w:bCs/>
                <w:lang w:bidi="en-US"/>
              </w:rPr>
            </w:pPr>
          </w:p>
        </w:tc>
        <w:tc>
          <w:tcPr>
            <w:tcW w:w="4482" w:type="pct"/>
          </w:tcPr>
          <w:p w14:paraId="53FADD2E" w14:textId="342354B2" w:rsidR="00D94573" w:rsidRDefault="00942FE9" w:rsidP="00D94573">
            <w:pPr>
              <w:spacing w:before="120"/>
              <w:jc w:val="both"/>
            </w:pPr>
            <w:r>
              <w:t xml:space="preserve">Updated 117 </w:t>
            </w:r>
            <w:r w:rsidR="00D94573">
              <w:t xml:space="preserve">additional </w:t>
            </w:r>
            <w:r>
              <w:t xml:space="preserve">print screens that were indirectly </w:t>
            </w:r>
            <w:r w:rsidR="00CF4405">
              <w:t xml:space="preserve">related </w:t>
            </w:r>
            <w:r>
              <w:t>to search screen updates (</w:t>
            </w:r>
            <w:r w:rsidR="00D94573">
              <w:t xml:space="preserve">the print screen in a table or figure was no longer current). The full list is available upon request/imbedded below:   </w:t>
            </w:r>
          </w:p>
          <w:p w14:paraId="45C74101" w14:textId="78684A64" w:rsidR="00D94573" w:rsidRPr="007F68A3" w:rsidRDefault="00D94573" w:rsidP="00D94573">
            <w:pPr>
              <w:spacing w:before="120"/>
              <w:jc w:val="both"/>
            </w:pPr>
            <w:r>
              <w:rPr>
                <w:sz w:val="22"/>
                <w:szCs w:val="22"/>
              </w:rPr>
              <w:object w:dxaOrig="1531" w:dyaOrig="990" w14:anchorId="52AD945D">
                <v:shape id="_x0000_i1029" type="#_x0000_t75" style="width:78.75pt;height:42.75pt" o:ole="">
                  <v:imagedata r:id="rId608" o:title=""/>
                </v:shape>
                <o:OLEObject Type="Embed" ProgID="Excel.Sheet.12" ShapeID="_x0000_i1029" DrawAspect="Icon" ObjectID="_1841297742" r:id="rId609"/>
              </w:object>
            </w:r>
          </w:p>
        </w:tc>
      </w:tr>
      <w:tr w:rsidR="00C32822" w:rsidRPr="00B311F7" w14:paraId="527AA8F3" w14:textId="77777777" w:rsidTr="00C84C6C">
        <w:trPr>
          <w:trHeight w:val="422"/>
        </w:trPr>
        <w:tc>
          <w:tcPr>
            <w:tcW w:w="518" w:type="pct"/>
          </w:tcPr>
          <w:p w14:paraId="4CEE0E6A" w14:textId="77777777" w:rsidR="00C32822" w:rsidRPr="00B311F7" w:rsidRDefault="00C32822" w:rsidP="006C3C3F">
            <w:pPr>
              <w:numPr>
                <w:ilvl w:val="0"/>
                <w:numId w:val="69"/>
              </w:numPr>
              <w:spacing w:before="120"/>
              <w:jc w:val="both"/>
              <w:rPr>
                <w:rFonts w:ascii="Cambria" w:eastAsia="Times New Roman" w:hAnsi="Cambria"/>
                <w:b/>
                <w:bCs/>
                <w:lang w:bidi="en-US"/>
              </w:rPr>
            </w:pPr>
          </w:p>
        </w:tc>
        <w:tc>
          <w:tcPr>
            <w:tcW w:w="4482" w:type="pct"/>
          </w:tcPr>
          <w:p w14:paraId="63ABD797" w14:textId="40D7BC30" w:rsidR="00C32822" w:rsidRDefault="00C32822" w:rsidP="00D94573">
            <w:pPr>
              <w:spacing w:before="120"/>
              <w:jc w:val="both"/>
            </w:pPr>
            <w:r>
              <w:t xml:space="preserve">Updated TOC, page numbers, and figure reference numbers. </w:t>
            </w:r>
          </w:p>
        </w:tc>
      </w:tr>
    </w:tbl>
    <w:p w14:paraId="2492AE66" w14:textId="77777777" w:rsidR="00E66CC4" w:rsidRDefault="00B50FC0">
      <w:pPr>
        <w:sectPr w:rsidR="00E66CC4" w:rsidSect="00AB6A5E">
          <w:headerReference w:type="default" r:id="rId610"/>
          <w:headerReference w:type="first" r:id="rId611"/>
          <w:pgSz w:w="12240" w:h="15840"/>
          <w:pgMar w:top="1440" w:right="1440" w:bottom="1440" w:left="1440" w:header="720" w:footer="720" w:gutter="0"/>
          <w:cols w:space="720"/>
          <w:docGrid w:linePitch="360"/>
        </w:sectPr>
      </w:pPr>
      <w:r>
        <w:br w:type="page"/>
      </w:r>
    </w:p>
    <w:p w14:paraId="01A34857" w14:textId="4B029D9D" w:rsidR="00D55066" w:rsidRDefault="00AA5C51" w:rsidP="00AA5C51">
      <w:pPr>
        <w:pStyle w:val="Chapterbreak"/>
      </w:pPr>
      <w:bookmarkStart w:id="5974" w:name="_Toc315634149"/>
      <w:r w:rsidRPr="00D239AF">
        <w:t xml:space="preserve">APPENDIX </w:t>
      </w:r>
      <w:r>
        <w:t>I</w:t>
      </w:r>
      <w:r w:rsidRPr="00D239AF">
        <w:t xml:space="preserve">: </w:t>
      </w:r>
      <w:r>
        <w:t>HERMIT User Guide Version 2.14 Updates (Release 5.3)</w:t>
      </w:r>
    </w:p>
    <w:p w14:paraId="37CCA5D6" w14:textId="77777777" w:rsidR="00D55066" w:rsidRDefault="00D55066">
      <w:pPr>
        <w:sectPr w:rsidR="00D55066" w:rsidSect="00AB6A5E">
          <w:headerReference w:type="default" r:id="rId612"/>
          <w:headerReference w:type="first" r:id="rId613"/>
          <w:pgSz w:w="12240" w:h="15840" w:code="1"/>
          <w:pgMar w:top="1440" w:right="1440" w:bottom="1440" w:left="1440" w:header="720" w:footer="720" w:gutter="0"/>
          <w:cols w:space="720"/>
          <w:vAlign w:val="center"/>
          <w:docGrid w:linePitch="360"/>
        </w:sectPr>
      </w:pPr>
    </w:p>
    <w:p w14:paraId="2C7583F3" w14:textId="6C41958A" w:rsidR="00D55066" w:rsidRPr="002F1F2B" w:rsidRDefault="00D55066" w:rsidP="006C3C3F">
      <w:pPr>
        <w:pStyle w:val="Heading2"/>
        <w:numPr>
          <w:ilvl w:val="0"/>
          <w:numId w:val="81"/>
        </w:numPr>
        <w:tabs>
          <w:tab w:val="clear" w:pos="1080"/>
        </w:tabs>
        <w:jc w:val="both"/>
        <w:rPr>
          <w:color w:val="0070C0"/>
        </w:rPr>
      </w:pPr>
      <w:bookmarkStart w:id="5975" w:name="_Toc11335111"/>
      <w:bookmarkStart w:id="5976" w:name="_Toc74052349"/>
      <w:bookmarkStart w:id="5977" w:name="_Toc90643733"/>
      <w:bookmarkStart w:id="5978" w:name="_Toc230163700"/>
      <w:r w:rsidRPr="002F1F2B">
        <w:rPr>
          <w:color w:val="0070C0"/>
        </w:rPr>
        <w:t>APPENDIX I: HERMIT User Guide Version 2.1</w:t>
      </w:r>
      <w:r w:rsidR="00795092" w:rsidRPr="002F1F2B">
        <w:rPr>
          <w:color w:val="0070C0"/>
        </w:rPr>
        <w:t>4 Updates (Release 5.3</w:t>
      </w:r>
      <w:r w:rsidRPr="002F1F2B">
        <w:rPr>
          <w:color w:val="0070C0"/>
        </w:rPr>
        <w:t>)</w:t>
      </w:r>
      <w:bookmarkEnd w:id="5975"/>
      <w:bookmarkEnd w:id="5976"/>
      <w:bookmarkEnd w:id="5977"/>
      <w:bookmarkEnd w:id="5978"/>
    </w:p>
    <w:tbl>
      <w:tblPr>
        <w:tblStyle w:val="TableGrid"/>
        <w:tblW w:w="5000" w:type="pct"/>
        <w:tblLook w:val="04A0" w:firstRow="1" w:lastRow="0" w:firstColumn="1" w:lastColumn="0" w:noHBand="0" w:noVBand="1"/>
      </w:tblPr>
      <w:tblGrid>
        <w:gridCol w:w="969"/>
        <w:gridCol w:w="8381"/>
      </w:tblGrid>
      <w:tr w:rsidR="00AA5C51" w:rsidRPr="00B311F7" w14:paraId="2052B1CF" w14:textId="77777777" w:rsidTr="00C66DC2">
        <w:trPr>
          <w:tblHeader/>
        </w:trPr>
        <w:tc>
          <w:tcPr>
            <w:tcW w:w="518" w:type="pct"/>
            <w:shd w:val="clear" w:color="auto" w:fill="8DB3E2" w:themeFill="text2" w:themeFillTint="66"/>
            <w:vAlign w:val="center"/>
          </w:tcPr>
          <w:p w14:paraId="779E9905" w14:textId="77777777" w:rsidR="00AA5C51" w:rsidRPr="00B311F7" w:rsidRDefault="00AA5C51" w:rsidP="00C66DC2">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1A6142F7" w14:textId="77777777" w:rsidR="00AA5C51" w:rsidRPr="00B311F7" w:rsidRDefault="00AA5C51" w:rsidP="00C66DC2">
            <w:pPr>
              <w:spacing w:after="120"/>
              <w:jc w:val="both"/>
              <w:rPr>
                <w:rFonts w:asciiTheme="majorHAnsi" w:hAnsiTheme="majorHAnsi" w:cstheme="minorHAnsi"/>
                <w:b/>
              </w:rPr>
            </w:pPr>
            <w:r w:rsidRPr="00B311F7">
              <w:rPr>
                <w:rFonts w:asciiTheme="majorHAnsi" w:hAnsiTheme="majorHAnsi" w:cstheme="minorHAnsi"/>
                <w:b/>
              </w:rPr>
              <w:t>Description</w:t>
            </w:r>
          </w:p>
        </w:tc>
      </w:tr>
      <w:tr w:rsidR="00AA5C51" w:rsidRPr="00B311F7" w14:paraId="75657923" w14:textId="77777777" w:rsidTr="00C66DC2">
        <w:trPr>
          <w:trHeight w:val="422"/>
        </w:trPr>
        <w:tc>
          <w:tcPr>
            <w:tcW w:w="518" w:type="pct"/>
          </w:tcPr>
          <w:p w14:paraId="1F7C0EE5" w14:textId="77777777" w:rsidR="00AA5C51" w:rsidRPr="00B311F7" w:rsidRDefault="00AA5C51" w:rsidP="006C3C3F">
            <w:pPr>
              <w:numPr>
                <w:ilvl w:val="0"/>
                <w:numId w:val="70"/>
              </w:numPr>
              <w:spacing w:before="120"/>
              <w:jc w:val="both"/>
              <w:rPr>
                <w:rFonts w:ascii="Cambria" w:eastAsia="Times New Roman" w:hAnsi="Cambria"/>
                <w:b/>
                <w:bCs/>
                <w:lang w:bidi="en-US"/>
              </w:rPr>
            </w:pPr>
          </w:p>
        </w:tc>
        <w:tc>
          <w:tcPr>
            <w:tcW w:w="4482" w:type="pct"/>
          </w:tcPr>
          <w:p w14:paraId="291067A9" w14:textId="3186BBA2" w:rsidR="00AA5C51" w:rsidRPr="00E522B6" w:rsidRDefault="00C66DC2" w:rsidP="00C66DC2">
            <w:pPr>
              <w:spacing w:before="120"/>
              <w:jc w:val="both"/>
              <w:rPr>
                <w:rFonts w:ascii="Cambria" w:eastAsia="Times New Roman" w:hAnsi="Cambria"/>
                <w:bCs/>
                <w:lang w:bidi="en-US"/>
              </w:rPr>
            </w:pPr>
            <w:r w:rsidRPr="00E522B6">
              <w:rPr>
                <w:rFonts w:ascii="Cambria" w:eastAsia="Times New Roman" w:hAnsi="Cambria"/>
                <w:bCs/>
                <w:lang w:bidi="en-US"/>
              </w:rPr>
              <w:t xml:space="preserve">Updated Email Address on </w:t>
            </w:r>
            <w:r w:rsidRPr="00E522B6">
              <w:rPr>
                <w:rFonts w:ascii="Cambria" w:hAnsi="Cambria"/>
              </w:rPr>
              <w:t>Figure 2-1: Process for Requesting Access to HERMIT</w:t>
            </w:r>
          </w:p>
        </w:tc>
      </w:tr>
      <w:tr w:rsidR="007E61CE" w:rsidRPr="00B311F7" w14:paraId="027A6D27" w14:textId="77777777" w:rsidTr="007E61CE">
        <w:trPr>
          <w:trHeight w:val="188"/>
        </w:trPr>
        <w:tc>
          <w:tcPr>
            <w:tcW w:w="518" w:type="pct"/>
          </w:tcPr>
          <w:p w14:paraId="79B52A2D" w14:textId="77777777" w:rsidR="007E61CE" w:rsidRPr="00B311F7" w:rsidRDefault="007E61CE" w:rsidP="006C3C3F">
            <w:pPr>
              <w:numPr>
                <w:ilvl w:val="0"/>
                <w:numId w:val="70"/>
              </w:numPr>
              <w:spacing w:before="120"/>
              <w:jc w:val="both"/>
              <w:rPr>
                <w:rFonts w:ascii="Cambria" w:eastAsia="Times New Roman" w:hAnsi="Cambria"/>
                <w:b/>
                <w:bCs/>
                <w:lang w:bidi="en-US"/>
              </w:rPr>
            </w:pPr>
          </w:p>
        </w:tc>
        <w:tc>
          <w:tcPr>
            <w:tcW w:w="4482" w:type="pct"/>
          </w:tcPr>
          <w:p w14:paraId="361FF157" w14:textId="5AD109C6" w:rsidR="007E61CE" w:rsidRPr="00E522B6" w:rsidRDefault="007E61CE" w:rsidP="007E61CE">
            <w:pPr>
              <w:pStyle w:val="TableCaption"/>
              <w:jc w:val="left"/>
              <w:rPr>
                <w:b w:val="0"/>
              </w:rPr>
            </w:pPr>
            <w:r w:rsidRPr="00E522B6">
              <w:rPr>
                <w:b w:val="0"/>
              </w:rPr>
              <w:t>Updated Table 6-4: Terminate Transactions to include Re-Terminations</w:t>
            </w:r>
          </w:p>
        </w:tc>
      </w:tr>
      <w:tr w:rsidR="0074210F" w:rsidRPr="00B311F7" w14:paraId="40497E11" w14:textId="77777777" w:rsidTr="00C66DC2">
        <w:trPr>
          <w:trHeight w:val="422"/>
        </w:trPr>
        <w:tc>
          <w:tcPr>
            <w:tcW w:w="518" w:type="pct"/>
          </w:tcPr>
          <w:p w14:paraId="2EE084AC" w14:textId="77777777" w:rsidR="0074210F" w:rsidRPr="00B311F7" w:rsidRDefault="0074210F" w:rsidP="006C3C3F">
            <w:pPr>
              <w:numPr>
                <w:ilvl w:val="0"/>
                <w:numId w:val="70"/>
              </w:numPr>
              <w:spacing w:before="120"/>
              <w:jc w:val="both"/>
              <w:rPr>
                <w:rFonts w:ascii="Cambria" w:eastAsia="Times New Roman" w:hAnsi="Cambria"/>
                <w:b/>
                <w:bCs/>
                <w:lang w:bidi="en-US"/>
              </w:rPr>
            </w:pPr>
          </w:p>
        </w:tc>
        <w:tc>
          <w:tcPr>
            <w:tcW w:w="4482" w:type="pct"/>
          </w:tcPr>
          <w:p w14:paraId="764E98D1" w14:textId="4A336161" w:rsidR="0074210F" w:rsidRPr="00E522B6" w:rsidRDefault="0074210F" w:rsidP="0069112D">
            <w:pPr>
              <w:pStyle w:val="FigureCaption0"/>
              <w:jc w:val="left"/>
              <w:rPr>
                <w:b w:val="0"/>
              </w:rPr>
            </w:pPr>
            <w:r w:rsidRPr="00E522B6">
              <w:rPr>
                <w:b w:val="0"/>
              </w:rPr>
              <w:t>Modified language for Step 1</w:t>
            </w:r>
            <w:r w:rsidR="0069112D" w:rsidRPr="00E522B6">
              <w:rPr>
                <w:b w:val="0"/>
              </w:rPr>
              <w:t>8</w:t>
            </w:r>
            <w:r w:rsidRPr="00E522B6">
              <w:rPr>
                <w:b w:val="0"/>
              </w:rPr>
              <w:t xml:space="preserve"> in section 8.3.1 - Submission of CT 22 Assignment Package – Servicer Activities</w:t>
            </w:r>
          </w:p>
        </w:tc>
      </w:tr>
      <w:tr w:rsidR="00AA5C51" w:rsidRPr="00B311F7" w14:paraId="70D8F07E" w14:textId="77777777" w:rsidTr="00AA5C51">
        <w:trPr>
          <w:trHeight w:val="395"/>
        </w:trPr>
        <w:tc>
          <w:tcPr>
            <w:tcW w:w="518" w:type="pct"/>
          </w:tcPr>
          <w:p w14:paraId="50E51D23" w14:textId="77777777" w:rsidR="00AA5C51" w:rsidRPr="00B311F7" w:rsidRDefault="00AA5C51" w:rsidP="006C3C3F">
            <w:pPr>
              <w:numPr>
                <w:ilvl w:val="0"/>
                <w:numId w:val="70"/>
              </w:numPr>
              <w:spacing w:before="120"/>
              <w:jc w:val="both"/>
              <w:rPr>
                <w:rFonts w:ascii="Cambria" w:eastAsia="Times New Roman" w:hAnsi="Cambria"/>
                <w:b/>
                <w:bCs/>
                <w:lang w:bidi="en-US"/>
              </w:rPr>
            </w:pPr>
          </w:p>
        </w:tc>
        <w:tc>
          <w:tcPr>
            <w:tcW w:w="4482" w:type="pct"/>
          </w:tcPr>
          <w:p w14:paraId="009BB770" w14:textId="604F1EA3" w:rsidR="00AA5C51" w:rsidRPr="00C66DC2" w:rsidRDefault="00C66DC2" w:rsidP="00C66DC2">
            <w:pPr>
              <w:pStyle w:val="FigureCaption0"/>
              <w:jc w:val="left"/>
              <w:rPr>
                <w:b w:val="0"/>
              </w:rPr>
            </w:pPr>
            <w:r w:rsidRPr="00C66DC2">
              <w:rPr>
                <w:b w:val="0"/>
              </w:rPr>
              <w:t>Added Figure</w:t>
            </w:r>
            <w:r>
              <w:rPr>
                <w:b w:val="0"/>
              </w:rPr>
              <w:t xml:space="preserve"> 8-17</w:t>
            </w:r>
            <w:r w:rsidR="007E61CE">
              <w:rPr>
                <w:b w:val="0"/>
                <w:noProof/>
              </w:rPr>
              <w:t xml:space="preserve"> -</w:t>
            </w:r>
            <w:r w:rsidRPr="00C66DC2">
              <w:rPr>
                <w:b w:val="0"/>
                <w:noProof/>
              </w:rPr>
              <w:t xml:space="preserve"> Warning Message to Enter Mortgagee Reference #</w:t>
            </w:r>
          </w:p>
        </w:tc>
      </w:tr>
      <w:tr w:rsidR="00C66DC2" w:rsidRPr="00B311F7" w14:paraId="42FC4C33" w14:textId="77777777" w:rsidTr="00AA5C51">
        <w:trPr>
          <w:trHeight w:val="395"/>
        </w:trPr>
        <w:tc>
          <w:tcPr>
            <w:tcW w:w="518" w:type="pct"/>
          </w:tcPr>
          <w:p w14:paraId="326C381D" w14:textId="77777777" w:rsidR="00C66DC2" w:rsidRPr="00B311F7" w:rsidRDefault="00C66DC2" w:rsidP="006C3C3F">
            <w:pPr>
              <w:numPr>
                <w:ilvl w:val="0"/>
                <w:numId w:val="70"/>
              </w:numPr>
              <w:spacing w:before="120"/>
              <w:jc w:val="both"/>
              <w:rPr>
                <w:rFonts w:ascii="Cambria" w:eastAsia="Times New Roman" w:hAnsi="Cambria"/>
                <w:b/>
                <w:bCs/>
                <w:lang w:bidi="en-US"/>
              </w:rPr>
            </w:pPr>
          </w:p>
        </w:tc>
        <w:tc>
          <w:tcPr>
            <w:tcW w:w="4482" w:type="pct"/>
          </w:tcPr>
          <w:p w14:paraId="7CB1905D" w14:textId="56C16880" w:rsidR="00C66DC2" w:rsidRPr="00C66DC2" w:rsidRDefault="00C66DC2" w:rsidP="00C66DC2">
            <w:pPr>
              <w:pStyle w:val="FigureCaption0"/>
              <w:jc w:val="left"/>
              <w:rPr>
                <w:b w:val="0"/>
                <w:bCs/>
              </w:rPr>
            </w:pPr>
            <w:r w:rsidRPr="00C66DC2">
              <w:rPr>
                <w:b w:val="0"/>
                <w:bCs/>
              </w:rPr>
              <w:t>Replaced Figure 8-1</w:t>
            </w:r>
            <w:r>
              <w:rPr>
                <w:b w:val="0"/>
                <w:bCs/>
              </w:rPr>
              <w:t>8</w:t>
            </w:r>
            <w:r w:rsidRPr="00C66DC2">
              <w:rPr>
                <w:b w:val="0"/>
                <w:bCs/>
              </w:rPr>
              <w:t xml:space="preserve"> - </w:t>
            </w:r>
            <w:r w:rsidRPr="00C66DC2">
              <w:rPr>
                <w:b w:val="0"/>
                <w:noProof/>
              </w:rPr>
              <w:t>Certify Window – Submit Assignment Request Step</w:t>
            </w:r>
          </w:p>
        </w:tc>
      </w:tr>
      <w:tr w:rsidR="00C66DC2" w:rsidRPr="00B311F7" w14:paraId="2299DDDD" w14:textId="77777777" w:rsidTr="00AA5C51">
        <w:trPr>
          <w:trHeight w:val="395"/>
        </w:trPr>
        <w:tc>
          <w:tcPr>
            <w:tcW w:w="518" w:type="pct"/>
          </w:tcPr>
          <w:p w14:paraId="4C1E45FE" w14:textId="77777777" w:rsidR="00C66DC2" w:rsidRPr="00B311F7" w:rsidRDefault="00C66DC2" w:rsidP="006C3C3F">
            <w:pPr>
              <w:numPr>
                <w:ilvl w:val="0"/>
                <w:numId w:val="70"/>
              </w:numPr>
              <w:spacing w:before="120"/>
              <w:jc w:val="both"/>
              <w:rPr>
                <w:rFonts w:ascii="Cambria" w:eastAsia="Times New Roman" w:hAnsi="Cambria"/>
                <w:b/>
                <w:bCs/>
                <w:lang w:bidi="en-US"/>
              </w:rPr>
            </w:pPr>
          </w:p>
        </w:tc>
        <w:tc>
          <w:tcPr>
            <w:tcW w:w="4482" w:type="pct"/>
          </w:tcPr>
          <w:p w14:paraId="406FF86A" w14:textId="329C4017" w:rsidR="00C66DC2" w:rsidRPr="00C66DC2" w:rsidRDefault="00C66DC2" w:rsidP="00C66DC2">
            <w:pPr>
              <w:pStyle w:val="FigureCaption0"/>
              <w:jc w:val="left"/>
              <w:rPr>
                <w:b w:val="0"/>
                <w:bCs/>
              </w:rPr>
            </w:pPr>
            <w:r>
              <w:rPr>
                <w:b w:val="0"/>
                <w:bCs/>
              </w:rPr>
              <w:t>Updated Figure #’s for Figures 8-19 through 8-70</w:t>
            </w:r>
          </w:p>
        </w:tc>
      </w:tr>
      <w:tr w:rsidR="00C66DC2" w:rsidRPr="00B311F7" w14:paraId="2D7C36D1" w14:textId="77777777" w:rsidTr="00AA5C51">
        <w:trPr>
          <w:trHeight w:val="395"/>
        </w:trPr>
        <w:tc>
          <w:tcPr>
            <w:tcW w:w="518" w:type="pct"/>
          </w:tcPr>
          <w:p w14:paraId="11AAD76D" w14:textId="77777777" w:rsidR="00C66DC2" w:rsidRPr="00B311F7" w:rsidRDefault="00C66DC2" w:rsidP="006C3C3F">
            <w:pPr>
              <w:numPr>
                <w:ilvl w:val="0"/>
                <w:numId w:val="70"/>
              </w:numPr>
              <w:spacing w:before="120"/>
              <w:jc w:val="both"/>
              <w:rPr>
                <w:rFonts w:ascii="Cambria" w:eastAsia="Times New Roman" w:hAnsi="Cambria"/>
                <w:b/>
                <w:bCs/>
                <w:lang w:bidi="en-US"/>
              </w:rPr>
            </w:pPr>
          </w:p>
        </w:tc>
        <w:tc>
          <w:tcPr>
            <w:tcW w:w="4482" w:type="pct"/>
          </w:tcPr>
          <w:p w14:paraId="62172891" w14:textId="15CE23C0" w:rsidR="00C66DC2" w:rsidRPr="00C66DC2" w:rsidRDefault="00C66DC2" w:rsidP="00AA5C51">
            <w:pPr>
              <w:pStyle w:val="FigureCaption0"/>
              <w:jc w:val="left"/>
              <w:rPr>
                <w:b w:val="0"/>
                <w:bCs/>
              </w:rPr>
            </w:pPr>
            <w:r w:rsidRPr="00C66DC2">
              <w:rPr>
                <w:b w:val="0"/>
                <w:bCs/>
              </w:rPr>
              <w:t>Added Section 9.</w:t>
            </w:r>
            <w:r w:rsidR="0069112D">
              <w:rPr>
                <w:b w:val="0"/>
                <w:bCs/>
              </w:rPr>
              <w:t>9.5</w:t>
            </w:r>
            <w:r w:rsidRPr="00C66DC2">
              <w:rPr>
                <w:b w:val="0"/>
                <w:bCs/>
              </w:rPr>
              <w:t xml:space="preserve"> – B2G Transaction Exception Report</w:t>
            </w:r>
          </w:p>
        </w:tc>
      </w:tr>
      <w:tr w:rsidR="00AA5C51" w:rsidRPr="00B311F7" w14:paraId="17455C2B" w14:textId="77777777" w:rsidTr="00C66DC2">
        <w:trPr>
          <w:trHeight w:val="422"/>
        </w:trPr>
        <w:tc>
          <w:tcPr>
            <w:tcW w:w="518" w:type="pct"/>
          </w:tcPr>
          <w:p w14:paraId="4D8F0371" w14:textId="77777777" w:rsidR="00AA5C51" w:rsidRPr="00E522B6" w:rsidRDefault="00AA5C51" w:rsidP="006C3C3F">
            <w:pPr>
              <w:numPr>
                <w:ilvl w:val="0"/>
                <w:numId w:val="70"/>
              </w:numPr>
              <w:spacing w:before="120"/>
              <w:jc w:val="both"/>
              <w:rPr>
                <w:rFonts w:ascii="Cambria" w:eastAsia="Times New Roman" w:hAnsi="Cambria"/>
                <w:b/>
                <w:bCs/>
                <w:lang w:bidi="en-US"/>
              </w:rPr>
            </w:pPr>
          </w:p>
        </w:tc>
        <w:tc>
          <w:tcPr>
            <w:tcW w:w="4482" w:type="pct"/>
          </w:tcPr>
          <w:p w14:paraId="5BD657D4" w14:textId="77777777" w:rsidR="00AA5C51" w:rsidRPr="00E522B6" w:rsidRDefault="00AA5C51" w:rsidP="00AA5C51">
            <w:pPr>
              <w:spacing w:before="120"/>
              <w:jc w:val="both"/>
              <w:rPr>
                <w:rFonts w:ascii="Cambria" w:eastAsia="Times New Roman" w:hAnsi="Cambria"/>
                <w:bCs/>
                <w:lang w:bidi="en-US"/>
              </w:rPr>
            </w:pPr>
            <w:r w:rsidRPr="00E522B6">
              <w:rPr>
                <w:rFonts w:ascii="Cambria" w:eastAsia="Times New Roman" w:hAnsi="Cambria"/>
                <w:bCs/>
                <w:lang w:bidi="en-US"/>
              </w:rPr>
              <w:t>Update the following Figures:</w:t>
            </w:r>
          </w:p>
          <w:p w14:paraId="64EE119E" w14:textId="0A7484D8" w:rsidR="00AA5C51"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2-3 - </w:t>
            </w:r>
            <w:r w:rsidRPr="00E522B6">
              <w:rPr>
                <w:rFonts w:ascii="Cambria" w:hAnsi="Cambria"/>
                <w:noProof/>
              </w:rPr>
              <w:t>The Home Screen</w:t>
            </w:r>
          </w:p>
          <w:p w14:paraId="1C26DA3B" w14:textId="50070351"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4-2 - </w:t>
            </w:r>
            <w:r w:rsidRPr="00E522B6">
              <w:rPr>
                <w:rFonts w:ascii="Cambria" w:hAnsi="Cambria"/>
              </w:rPr>
              <w:t>Loan Setup Screen</w:t>
            </w:r>
          </w:p>
          <w:p w14:paraId="133FD056" w14:textId="5A568844"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5-2 - </w:t>
            </w:r>
            <w:r w:rsidRPr="00E522B6">
              <w:rPr>
                <w:rFonts w:ascii="Cambria" w:hAnsi="Cambria"/>
                <w:noProof/>
              </w:rPr>
              <w:t>The Loan Balance Screen</w:t>
            </w:r>
          </w:p>
          <w:p w14:paraId="2D1C8795" w14:textId="018F7E7A"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5-7 - </w:t>
            </w:r>
            <w:r w:rsidRPr="00E522B6">
              <w:rPr>
                <w:rFonts w:ascii="Cambria" w:hAnsi="Cambria"/>
              </w:rPr>
              <w:t>Loan Details Screen</w:t>
            </w:r>
          </w:p>
          <w:p w14:paraId="5FD5C083" w14:textId="0717B2AA"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5-39 - </w:t>
            </w:r>
            <w:r w:rsidRPr="00E522B6">
              <w:rPr>
                <w:rFonts w:ascii="Cambria" w:hAnsi="Cambria"/>
              </w:rPr>
              <w:t>View Contact Information Screen</w:t>
            </w:r>
          </w:p>
          <w:p w14:paraId="16A5B24A" w14:textId="030816B2"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5-100 - </w:t>
            </w:r>
            <w:r w:rsidRPr="00E522B6">
              <w:rPr>
                <w:rFonts w:ascii="Cambria" w:hAnsi="Cambria"/>
                <w:noProof/>
              </w:rPr>
              <w:t>Repayment Plan Screen</w:t>
            </w:r>
          </w:p>
          <w:p w14:paraId="1CD52D23" w14:textId="1D4DAA69"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6-1 - </w:t>
            </w:r>
            <w:r w:rsidRPr="00E522B6">
              <w:rPr>
                <w:rFonts w:ascii="Cambria" w:hAnsi="Cambria"/>
              </w:rPr>
              <w:t>Loan Search Screen – Print Welcome Letters</w:t>
            </w:r>
          </w:p>
          <w:p w14:paraId="3391634D" w14:textId="1CF302F4"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6-17 - </w:t>
            </w:r>
            <w:r w:rsidRPr="00E522B6">
              <w:rPr>
                <w:rFonts w:ascii="Cambria" w:hAnsi="Cambria"/>
                <w:noProof/>
              </w:rPr>
              <w:t>Transactions – Loan Screen</w:t>
            </w:r>
          </w:p>
          <w:p w14:paraId="403183AB" w14:textId="0C05E42C"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6-37 - </w:t>
            </w:r>
            <w:r w:rsidRPr="00E522B6">
              <w:rPr>
                <w:rFonts w:ascii="Cambria" w:hAnsi="Cambria"/>
                <w:noProof/>
              </w:rPr>
              <w:t>View Contact Information Screen</w:t>
            </w:r>
          </w:p>
          <w:p w14:paraId="0FABAA5C" w14:textId="60E7A94F"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6-44 - </w:t>
            </w:r>
            <w:r w:rsidRPr="00E522B6">
              <w:rPr>
                <w:rFonts w:ascii="Cambria" w:hAnsi="Cambria"/>
              </w:rPr>
              <w:t>Property Information Screen</w:t>
            </w:r>
          </w:p>
          <w:p w14:paraId="5F7F01A0" w14:textId="0A0285EF"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6-68 - </w:t>
            </w:r>
            <w:r w:rsidRPr="00E522B6">
              <w:rPr>
                <w:rFonts w:ascii="Cambria" w:hAnsi="Cambria"/>
                <w:noProof/>
              </w:rPr>
              <w:t>Change of Plan Screen</w:t>
            </w:r>
          </w:p>
          <w:p w14:paraId="4024CCA0" w14:textId="30688472"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6-119 - </w:t>
            </w:r>
            <w:r w:rsidRPr="00E522B6">
              <w:rPr>
                <w:rFonts w:ascii="Cambria" w:hAnsi="Cambria"/>
                <w:noProof/>
              </w:rPr>
              <w:t>Repayment Plan Screen</w:t>
            </w:r>
          </w:p>
          <w:p w14:paraId="27EF02A6" w14:textId="4675771D" w:rsidR="00C56829" w:rsidRPr="00E522B6" w:rsidRDefault="00C56829" w:rsidP="006C3C3F">
            <w:pPr>
              <w:pStyle w:val="ListParagraph"/>
              <w:numPr>
                <w:ilvl w:val="0"/>
                <w:numId w:val="71"/>
              </w:numPr>
              <w:spacing w:before="120"/>
              <w:jc w:val="both"/>
              <w:rPr>
                <w:rFonts w:ascii="Cambria" w:eastAsia="Times New Roman" w:hAnsi="Cambria"/>
                <w:bCs/>
                <w:lang w:bidi="en-US"/>
              </w:rPr>
            </w:pPr>
            <w:r w:rsidRPr="00E522B6">
              <w:rPr>
                <w:rFonts w:ascii="Cambria" w:eastAsia="Times New Roman" w:hAnsi="Cambria"/>
                <w:bCs/>
                <w:lang w:bidi="en-US"/>
              </w:rPr>
              <w:t xml:space="preserve">9-1 - </w:t>
            </w:r>
            <w:r w:rsidRPr="00E522B6">
              <w:rPr>
                <w:rFonts w:ascii="Cambria" w:hAnsi="Cambria"/>
                <w:noProof/>
              </w:rPr>
              <w:t>Reports Tab</w:t>
            </w:r>
          </w:p>
        </w:tc>
      </w:tr>
    </w:tbl>
    <w:p w14:paraId="356B2E06" w14:textId="77777777" w:rsidR="007D3112" w:rsidRDefault="007D3112" w:rsidP="00684105">
      <w:pPr>
        <w:pStyle w:val="Chapterbreak"/>
      </w:pPr>
    </w:p>
    <w:p w14:paraId="5EA0A45D" w14:textId="77777777" w:rsidR="007D3112" w:rsidRDefault="007D3112">
      <w:pPr>
        <w:rPr>
          <w:rFonts w:eastAsiaTheme="majorEastAsia" w:cs="Calibri"/>
          <w:b/>
          <w:bCs/>
          <w:caps/>
          <w:color w:val="0070C0"/>
          <w:sz w:val="48"/>
          <w:szCs w:val="48"/>
          <w:lang w:bidi="en-US"/>
        </w:rPr>
      </w:pPr>
      <w:r>
        <w:br w:type="page"/>
      </w:r>
    </w:p>
    <w:p w14:paraId="43B99AB7" w14:textId="77777777" w:rsidR="00795092" w:rsidRDefault="00795092" w:rsidP="00684105">
      <w:pPr>
        <w:pStyle w:val="Chapterbreak"/>
        <w:sectPr w:rsidR="00795092" w:rsidSect="00AB6A5E">
          <w:headerReference w:type="first" r:id="rId614"/>
          <w:pgSz w:w="12240" w:h="15840" w:code="1"/>
          <w:pgMar w:top="1440" w:right="1440" w:bottom="1440" w:left="1440" w:header="720" w:footer="720" w:gutter="0"/>
          <w:cols w:space="720"/>
          <w:docGrid w:linePitch="360"/>
        </w:sectPr>
      </w:pPr>
    </w:p>
    <w:p w14:paraId="738DA8E3" w14:textId="7DEE8D8F" w:rsidR="00795092" w:rsidRDefault="00684105" w:rsidP="00684105">
      <w:pPr>
        <w:pStyle w:val="Chapterbreak"/>
      </w:pPr>
      <w:r w:rsidRPr="00D239AF">
        <w:t xml:space="preserve">APPENDIX </w:t>
      </w:r>
      <w:r>
        <w:t>J</w:t>
      </w:r>
      <w:r w:rsidRPr="00D239AF">
        <w:t xml:space="preserve">: </w:t>
      </w:r>
      <w:r>
        <w:t>HERMIT User Guide Version 2.15 Updates (Release 5.4)</w:t>
      </w:r>
    </w:p>
    <w:p w14:paraId="0A73CB85" w14:textId="77777777" w:rsidR="00795092" w:rsidRDefault="00795092">
      <w:pPr>
        <w:sectPr w:rsidR="00795092" w:rsidSect="00AB6A5E">
          <w:headerReference w:type="default" r:id="rId615"/>
          <w:headerReference w:type="first" r:id="rId616"/>
          <w:footerReference w:type="first" r:id="rId617"/>
          <w:pgSz w:w="12240" w:h="15840" w:code="1"/>
          <w:pgMar w:top="1440" w:right="1440" w:bottom="1440" w:left="1440" w:header="720" w:footer="720" w:gutter="0"/>
          <w:cols w:space="720"/>
          <w:vAlign w:val="center"/>
          <w:docGrid w:linePitch="360"/>
        </w:sectPr>
      </w:pPr>
    </w:p>
    <w:p w14:paraId="30DDA513" w14:textId="7F5A23B0" w:rsidR="00795092" w:rsidRPr="002F1F2B" w:rsidRDefault="00795092" w:rsidP="006C3C3F">
      <w:pPr>
        <w:pStyle w:val="Heading2"/>
        <w:numPr>
          <w:ilvl w:val="0"/>
          <w:numId w:val="81"/>
        </w:numPr>
        <w:tabs>
          <w:tab w:val="clear" w:pos="1080"/>
        </w:tabs>
        <w:jc w:val="both"/>
        <w:rPr>
          <w:color w:val="0070C0"/>
        </w:rPr>
      </w:pPr>
      <w:bookmarkStart w:id="5979" w:name="_Toc11335112"/>
      <w:bookmarkStart w:id="5980" w:name="_Toc74052350"/>
      <w:bookmarkStart w:id="5981" w:name="_Toc90643734"/>
      <w:bookmarkStart w:id="5982" w:name="_Toc230163701"/>
      <w:r w:rsidRPr="002F1F2B">
        <w:rPr>
          <w:color w:val="0070C0"/>
        </w:rPr>
        <w:t>APPENDIX J: HERMIT User Guide Version 2.15 Updates (Release 5.4)</w:t>
      </w:r>
      <w:bookmarkEnd w:id="5979"/>
      <w:bookmarkEnd w:id="5980"/>
      <w:bookmarkEnd w:id="5981"/>
      <w:bookmarkEnd w:id="5982"/>
    </w:p>
    <w:tbl>
      <w:tblPr>
        <w:tblStyle w:val="TableGrid"/>
        <w:tblW w:w="5000" w:type="pct"/>
        <w:tblLook w:val="04A0" w:firstRow="1" w:lastRow="0" w:firstColumn="1" w:lastColumn="0" w:noHBand="0" w:noVBand="1"/>
      </w:tblPr>
      <w:tblGrid>
        <w:gridCol w:w="969"/>
        <w:gridCol w:w="8381"/>
      </w:tblGrid>
      <w:tr w:rsidR="00684105" w:rsidRPr="00B311F7" w14:paraId="3D06F2BB" w14:textId="77777777" w:rsidTr="00A11D4A">
        <w:trPr>
          <w:tblHeader/>
        </w:trPr>
        <w:tc>
          <w:tcPr>
            <w:tcW w:w="518" w:type="pct"/>
            <w:shd w:val="clear" w:color="auto" w:fill="8DB3E2" w:themeFill="text2" w:themeFillTint="66"/>
            <w:vAlign w:val="center"/>
          </w:tcPr>
          <w:p w14:paraId="48036A38" w14:textId="77777777" w:rsidR="00684105" w:rsidRPr="00B311F7" w:rsidRDefault="00684105" w:rsidP="00A11D4A">
            <w:pPr>
              <w:spacing w:after="120"/>
              <w:jc w:val="center"/>
              <w:rPr>
                <w:rFonts w:asciiTheme="majorHAnsi" w:hAnsiTheme="majorHAnsi" w:cstheme="minorHAnsi"/>
                <w:b/>
              </w:rPr>
            </w:pPr>
            <w:r w:rsidRPr="00B311F7">
              <w:rPr>
                <w:rFonts w:asciiTheme="majorHAnsi" w:hAnsiTheme="majorHAnsi" w:cstheme="minorHAnsi"/>
                <w:b/>
              </w:rPr>
              <w:t>Item No.</w:t>
            </w:r>
          </w:p>
        </w:tc>
        <w:tc>
          <w:tcPr>
            <w:tcW w:w="4482" w:type="pct"/>
            <w:shd w:val="clear" w:color="auto" w:fill="8DB3E2" w:themeFill="text2" w:themeFillTint="66"/>
            <w:vAlign w:val="center"/>
          </w:tcPr>
          <w:p w14:paraId="460EB372" w14:textId="77777777" w:rsidR="00684105" w:rsidRPr="00B311F7" w:rsidRDefault="00684105" w:rsidP="00A11D4A">
            <w:pPr>
              <w:spacing w:after="120"/>
              <w:jc w:val="both"/>
              <w:rPr>
                <w:rFonts w:asciiTheme="majorHAnsi" w:hAnsiTheme="majorHAnsi" w:cstheme="minorHAnsi"/>
                <w:b/>
              </w:rPr>
            </w:pPr>
            <w:r w:rsidRPr="00B311F7">
              <w:rPr>
                <w:rFonts w:asciiTheme="majorHAnsi" w:hAnsiTheme="majorHAnsi" w:cstheme="minorHAnsi"/>
                <w:b/>
              </w:rPr>
              <w:t>Description</w:t>
            </w:r>
          </w:p>
        </w:tc>
      </w:tr>
      <w:tr w:rsidR="00785999" w:rsidRPr="00B311F7" w14:paraId="60431957" w14:textId="77777777" w:rsidTr="00A11D4A">
        <w:trPr>
          <w:trHeight w:val="422"/>
        </w:trPr>
        <w:tc>
          <w:tcPr>
            <w:tcW w:w="518" w:type="pct"/>
          </w:tcPr>
          <w:p w14:paraId="4E9AD35D" w14:textId="09E82614" w:rsidR="00785999" w:rsidRPr="00640C9F" w:rsidRDefault="00785999" w:rsidP="006C3C3F">
            <w:pPr>
              <w:pStyle w:val="ListParagraph"/>
              <w:numPr>
                <w:ilvl w:val="0"/>
                <w:numId w:val="72"/>
              </w:numPr>
              <w:spacing w:before="120"/>
              <w:jc w:val="both"/>
              <w:rPr>
                <w:rFonts w:ascii="Cambria" w:eastAsia="Times New Roman" w:hAnsi="Cambria"/>
                <w:b/>
                <w:bCs/>
                <w:lang w:bidi="en-US"/>
              </w:rPr>
            </w:pPr>
          </w:p>
        </w:tc>
        <w:tc>
          <w:tcPr>
            <w:tcW w:w="4482" w:type="pct"/>
          </w:tcPr>
          <w:p w14:paraId="24AB720D" w14:textId="64A1AC90" w:rsidR="00785999" w:rsidRPr="00785999" w:rsidRDefault="00785999" w:rsidP="00785999">
            <w:pPr>
              <w:pStyle w:val="TableCaption"/>
              <w:jc w:val="left"/>
              <w:rPr>
                <w:b w:val="0"/>
              </w:rPr>
            </w:pPr>
            <w:r w:rsidRPr="00785999">
              <w:rPr>
                <w:b w:val="0"/>
              </w:rPr>
              <w:t xml:space="preserve">Updated </w:t>
            </w:r>
            <w:r w:rsidR="003672E5">
              <w:rPr>
                <w:b w:val="0"/>
              </w:rPr>
              <w:t>m</w:t>
            </w:r>
            <w:r w:rsidRPr="00785999">
              <w:rPr>
                <w:b w:val="0"/>
              </w:rPr>
              <w:t>ax on Export to Excel from 10,000 to 150,000</w:t>
            </w:r>
            <w:r w:rsidR="002B291B">
              <w:rPr>
                <w:b w:val="0"/>
              </w:rPr>
              <w:t xml:space="preserve"> in section </w:t>
            </w:r>
            <w:r w:rsidR="002B291B" w:rsidRPr="002B291B">
              <w:rPr>
                <w:b w:val="0"/>
              </w:rPr>
              <w:t>2.4.5</w:t>
            </w:r>
          </w:p>
        </w:tc>
      </w:tr>
      <w:tr w:rsidR="00785999" w:rsidRPr="00B311F7" w14:paraId="6C8B9D55" w14:textId="77777777" w:rsidTr="00A11D4A">
        <w:trPr>
          <w:trHeight w:val="188"/>
        </w:trPr>
        <w:tc>
          <w:tcPr>
            <w:tcW w:w="518" w:type="pct"/>
          </w:tcPr>
          <w:p w14:paraId="092FF66D"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100D6295" w14:textId="7CF0FBE4" w:rsidR="00785999" w:rsidRPr="00785999" w:rsidRDefault="00785999" w:rsidP="00785999">
            <w:pPr>
              <w:pStyle w:val="TableCaption"/>
              <w:jc w:val="left"/>
              <w:rPr>
                <w:b w:val="0"/>
              </w:rPr>
            </w:pPr>
            <w:r w:rsidRPr="00785999">
              <w:rPr>
                <w:b w:val="0"/>
              </w:rPr>
              <w:t>Updated max on Loan Setup B2G from 1,500 to 10,000</w:t>
            </w:r>
            <w:r w:rsidR="002B291B">
              <w:rPr>
                <w:b w:val="0"/>
              </w:rPr>
              <w:t xml:space="preserve"> in section </w:t>
            </w:r>
            <w:r w:rsidR="002B291B" w:rsidRPr="002B291B">
              <w:rPr>
                <w:b w:val="0"/>
              </w:rPr>
              <w:t>4.3.1</w:t>
            </w:r>
          </w:p>
        </w:tc>
      </w:tr>
      <w:tr w:rsidR="00785999" w:rsidRPr="00B311F7" w14:paraId="45EE7FF1" w14:textId="77777777" w:rsidTr="00A11D4A">
        <w:trPr>
          <w:trHeight w:val="422"/>
        </w:trPr>
        <w:tc>
          <w:tcPr>
            <w:tcW w:w="518" w:type="pct"/>
          </w:tcPr>
          <w:p w14:paraId="431FB05A"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31BD4AE2" w14:textId="3235665D" w:rsidR="00785999" w:rsidRPr="00E522B6" w:rsidRDefault="00785999" w:rsidP="00785999">
            <w:pPr>
              <w:pStyle w:val="TableCaption"/>
              <w:jc w:val="left"/>
              <w:rPr>
                <w:b w:val="0"/>
              </w:rPr>
            </w:pPr>
            <w:r w:rsidRPr="00785999">
              <w:rPr>
                <w:b w:val="0"/>
              </w:rPr>
              <w:t xml:space="preserve">Added new transactions: Cash for Keys and Utilities </w:t>
            </w:r>
            <w:r w:rsidR="002B291B">
              <w:rPr>
                <w:b w:val="0"/>
              </w:rPr>
              <w:t>–</w:t>
            </w:r>
            <w:r w:rsidRPr="00785999">
              <w:rPr>
                <w:b w:val="0"/>
              </w:rPr>
              <w:t xml:space="preserve"> Liens</w:t>
            </w:r>
            <w:r w:rsidR="002B291B">
              <w:rPr>
                <w:b w:val="0"/>
              </w:rPr>
              <w:t xml:space="preserve"> in section </w:t>
            </w:r>
            <w:r w:rsidR="002B291B" w:rsidRPr="002B291B">
              <w:rPr>
                <w:b w:val="0"/>
              </w:rPr>
              <w:t>5.5.1.3</w:t>
            </w:r>
          </w:p>
        </w:tc>
      </w:tr>
      <w:tr w:rsidR="00785999" w:rsidRPr="00B311F7" w14:paraId="514CCEF2" w14:textId="77777777" w:rsidTr="00A11D4A">
        <w:trPr>
          <w:trHeight w:val="395"/>
        </w:trPr>
        <w:tc>
          <w:tcPr>
            <w:tcW w:w="518" w:type="pct"/>
          </w:tcPr>
          <w:p w14:paraId="69AF1119"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7C2FD008" w14:textId="6F6E86B3" w:rsidR="00785999" w:rsidRPr="00C66DC2" w:rsidRDefault="00785999" w:rsidP="003672E5">
            <w:pPr>
              <w:pStyle w:val="TableCaption"/>
              <w:jc w:val="left"/>
              <w:rPr>
                <w:b w:val="0"/>
              </w:rPr>
            </w:pPr>
            <w:r w:rsidRPr="00785999">
              <w:rPr>
                <w:b w:val="0"/>
              </w:rPr>
              <w:t xml:space="preserve">Replaced </w:t>
            </w:r>
            <w:r w:rsidR="003672E5">
              <w:rPr>
                <w:b w:val="0"/>
              </w:rPr>
              <w:t>F</w:t>
            </w:r>
            <w:r w:rsidRPr="00785999">
              <w:rPr>
                <w:b w:val="0"/>
              </w:rPr>
              <w:t>igure 5-41 "Edit Contact Information Window"</w:t>
            </w:r>
            <w:r w:rsidR="002B291B">
              <w:rPr>
                <w:b w:val="0"/>
              </w:rPr>
              <w:t xml:space="preserve"> in section </w:t>
            </w:r>
            <w:r w:rsidR="002B291B" w:rsidRPr="002B291B">
              <w:rPr>
                <w:b w:val="0"/>
              </w:rPr>
              <w:t>5.6.3</w:t>
            </w:r>
          </w:p>
        </w:tc>
      </w:tr>
      <w:tr w:rsidR="00785999" w:rsidRPr="00B311F7" w14:paraId="7C8ED512" w14:textId="77777777" w:rsidTr="00A11D4A">
        <w:trPr>
          <w:trHeight w:val="395"/>
        </w:trPr>
        <w:tc>
          <w:tcPr>
            <w:tcW w:w="518" w:type="pct"/>
          </w:tcPr>
          <w:p w14:paraId="0AAC067D"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0481A475" w14:textId="7E4C38FC" w:rsidR="00785999" w:rsidRPr="00785999" w:rsidRDefault="00785999" w:rsidP="00785999">
            <w:pPr>
              <w:pStyle w:val="TableCaption"/>
              <w:jc w:val="left"/>
              <w:rPr>
                <w:b w:val="0"/>
              </w:rPr>
            </w:pPr>
            <w:r w:rsidRPr="00785999">
              <w:rPr>
                <w:b w:val="0"/>
              </w:rPr>
              <w:t>Clarified language under default reason Death in section 7.2.2.1</w:t>
            </w:r>
          </w:p>
        </w:tc>
      </w:tr>
      <w:tr w:rsidR="00785999" w:rsidRPr="00B311F7" w14:paraId="679F7108" w14:textId="77777777" w:rsidTr="00A11D4A">
        <w:trPr>
          <w:trHeight w:val="395"/>
        </w:trPr>
        <w:tc>
          <w:tcPr>
            <w:tcW w:w="518" w:type="pct"/>
          </w:tcPr>
          <w:p w14:paraId="0E911911"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6F7B48A9" w14:textId="770961AA" w:rsidR="00785999" w:rsidRPr="00785999" w:rsidRDefault="003672E5" w:rsidP="00785999">
            <w:pPr>
              <w:pStyle w:val="TableCaption"/>
              <w:jc w:val="left"/>
              <w:rPr>
                <w:b w:val="0"/>
              </w:rPr>
            </w:pPr>
            <w:r>
              <w:rPr>
                <w:b w:val="0"/>
              </w:rPr>
              <w:t>Replaced F</w:t>
            </w:r>
            <w:r w:rsidR="00785999" w:rsidRPr="00785999">
              <w:rPr>
                <w:b w:val="0"/>
              </w:rPr>
              <w:t>igure 7-36 "Timeline steps - Endorsed Due and Payable w/o HUD Approval"</w:t>
            </w:r>
            <w:r w:rsidR="002B291B">
              <w:rPr>
                <w:b w:val="0"/>
              </w:rPr>
              <w:t xml:space="preserve"> in section 7.2.2</w:t>
            </w:r>
          </w:p>
        </w:tc>
      </w:tr>
      <w:tr w:rsidR="00785999" w:rsidRPr="00B311F7" w14:paraId="0B79D4C9" w14:textId="77777777" w:rsidTr="00A11D4A">
        <w:trPr>
          <w:trHeight w:val="395"/>
        </w:trPr>
        <w:tc>
          <w:tcPr>
            <w:tcW w:w="518" w:type="pct"/>
          </w:tcPr>
          <w:p w14:paraId="6AC020A3" w14:textId="77777777" w:rsidR="00785999" w:rsidRPr="00B311F7" w:rsidRDefault="00785999" w:rsidP="006C3C3F">
            <w:pPr>
              <w:numPr>
                <w:ilvl w:val="0"/>
                <w:numId w:val="72"/>
              </w:numPr>
              <w:spacing w:before="120"/>
              <w:jc w:val="both"/>
              <w:rPr>
                <w:rFonts w:ascii="Cambria" w:eastAsia="Times New Roman" w:hAnsi="Cambria"/>
                <w:b/>
                <w:bCs/>
                <w:lang w:bidi="en-US"/>
              </w:rPr>
            </w:pPr>
          </w:p>
        </w:tc>
        <w:tc>
          <w:tcPr>
            <w:tcW w:w="4482" w:type="pct"/>
          </w:tcPr>
          <w:p w14:paraId="67B0FA29" w14:textId="624A76DB" w:rsidR="00785999" w:rsidRPr="00785999" w:rsidRDefault="00785999" w:rsidP="00785999">
            <w:pPr>
              <w:pStyle w:val="TableCaption"/>
              <w:jc w:val="left"/>
              <w:rPr>
                <w:b w:val="0"/>
              </w:rPr>
            </w:pPr>
            <w:r w:rsidRPr="00785999">
              <w:rPr>
                <w:b w:val="0"/>
              </w:rPr>
              <w:t>Replaced step "Disposition Event</w:t>
            </w:r>
            <w:r w:rsidR="003672E5">
              <w:rPr>
                <w:b w:val="0"/>
              </w:rPr>
              <w:t xml:space="preserve"> occurred" with "Default Event O</w:t>
            </w:r>
            <w:r w:rsidRPr="00785999">
              <w:rPr>
                <w:b w:val="0"/>
              </w:rPr>
              <w:t>ccurred" on D&amp;P timelines</w:t>
            </w:r>
            <w:r w:rsidR="002B291B">
              <w:rPr>
                <w:b w:val="0"/>
              </w:rPr>
              <w:t xml:space="preserve"> in section 7.2.2</w:t>
            </w:r>
          </w:p>
        </w:tc>
      </w:tr>
      <w:tr w:rsidR="00785999" w:rsidRPr="00B311F7" w14:paraId="57360040" w14:textId="77777777" w:rsidTr="00A11D4A">
        <w:trPr>
          <w:trHeight w:val="422"/>
        </w:trPr>
        <w:tc>
          <w:tcPr>
            <w:tcW w:w="518" w:type="pct"/>
          </w:tcPr>
          <w:p w14:paraId="5BE4C6FC"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692BFA80" w14:textId="356625BD" w:rsidR="00785999" w:rsidRPr="00785999" w:rsidRDefault="00785999" w:rsidP="00785999">
            <w:pPr>
              <w:pStyle w:val="TableCaption"/>
              <w:jc w:val="left"/>
              <w:rPr>
                <w:b w:val="0"/>
              </w:rPr>
            </w:pPr>
            <w:r w:rsidRPr="00785999">
              <w:rPr>
                <w:b w:val="0"/>
              </w:rPr>
              <w:t>Removed instructions to edit create date on D&amp;P w/o HUD approval timeline</w:t>
            </w:r>
            <w:r w:rsidR="00BD74BF">
              <w:rPr>
                <w:b w:val="0"/>
              </w:rPr>
              <w:t xml:space="preserve"> in section 7.2.2</w:t>
            </w:r>
          </w:p>
        </w:tc>
      </w:tr>
      <w:tr w:rsidR="00785999" w:rsidRPr="00B311F7" w14:paraId="0E4C1B0A" w14:textId="77777777" w:rsidTr="00A11D4A">
        <w:trPr>
          <w:trHeight w:val="422"/>
        </w:trPr>
        <w:tc>
          <w:tcPr>
            <w:tcW w:w="518" w:type="pct"/>
          </w:tcPr>
          <w:p w14:paraId="217FEB33"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436ED772" w14:textId="15B6B5EB" w:rsidR="00785999" w:rsidRPr="00785999" w:rsidRDefault="00785999" w:rsidP="00785999">
            <w:pPr>
              <w:pStyle w:val="TableCaption"/>
              <w:jc w:val="left"/>
              <w:rPr>
                <w:b w:val="0"/>
              </w:rPr>
            </w:pPr>
            <w:r w:rsidRPr="00785999">
              <w:rPr>
                <w:b w:val="0"/>
              </w:rPr>
              <w:t>Replaced Figure 7 40: Edit Servicing Management – Endorsed Due and Payable w/o HUD Approval</w:t>
            </w:r>
            <w:r w:rsidR="00BD74BF">
              <w:rPr>
                <w:b w:val="0"/>
              </w:rPr>
              <w:t xml:space="preserve"> in section 7.2.2</w:t>
            </w:r>
          </w:p>
        </w:tc>
      </w:tr>
      <w:tr w:rsidR="00785999" w:rsidRPr="00B311F7" w14:paraId="43F1BA39" w14:textId="77777777" w:rsidTr="00A11D4A">
        <w:trPr>
          <w:trHeight w:val="422"/>
        </w:trPr>
        <w:tc>
          <w:tcPr>
            <w:tcW w:w="518" w:type="pct"/>
          </w:tcPr>
          <w:p w14:paraId="6805644A"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31E5476C" w14:textId="15018303" w:rsidR="00785999" w:rsidRPr="00785999" w:rsidRDefault="00785999" w:rsidP="00785999">
            <w:pPr>
              <w:pStyle w:val="TableCaption"/>
              <w:jc w:val="left"/>
              <w:rPr>
                <w:b w:val="0"/>
              </w:rPr>
            </w:pPr>
            <w:r w:rsidRPr="00785999">
              <w:rPr>
                <w:b w:val="0"/>
              </w:rPr>
              <w:t>Replaced Figure 7 41: Timeline Steps – Endorsed Due and Payable w/o HUD Approval</w:t>
            </w:r>
            <w:r w:rsidR="00BD74BF">
              <w:rPr>
                <w:b w:val="0"/>
              </w:rPr>
              <w:t xml:space="preserve"> in section 7.2.2</w:t>
            </w:r>
          </w:p>
        </w:tc>
      </w:tr>
      <w:tr w:rsidR="00785999" w:rsidRPr="00B311F7" w14:paraId="78BEAB13" w14:textId="77777777" w:rsidTr="00A11D4A">
        <w:trPr>
          <w:trHeight w:val="422"/>
        </w:trPr>
        <w:tc>
          <w:tcPr>
            <w:tcW w:w="518" w:type="pct"/>
          </w:tcPr>
          <w:p w14:paraId="6A565EBC"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0E7D51FA" w14:textId="3F0EEBD6" w:rsidR="00785999" w:rsidRPr="00785999" w:rsidRDefault="00785999" w:rsidP="00785999">
            <w:pPr>
              <w:pStyle w:val="TableCaption"/>
              <w:jc w:val="left"/>
              <w:rPr>
                <w:b w:val="0"/>
              </w:rPr>
            </w:pPr>
            <w:r w:rsidRPr="00785999">
              <w:rPr>
                <w:b w:val="0"/>
              </w:rPr>
              <w:t>Removed "Obtain Appraisal" from D&amp;P timelines</w:t>
            </w:r>
            <w:r w:rsidR="00BD74BF">
              <w:rPr>
                <w:b w:val="0"/>
              </w:rPr>
              <w:t xml:space="preserve"> in section 7.2.2</w:t>
            </w:r>
          </w:p>
        </w:tc>
      </w:tr>
      <w:tr w:rsidR="00785999" w:rsidRPr="00B311F7" w14:paraId="6EA535CF" w14:textId="77777777" w:rsidTr="00A11D4A">
        <w:trPr>
          <w:trHeight w:val="422"/>
        </w:trPr>
        <w:tc>
          <w:tcPr>
            <w:tcW w:w="518" w:type="pct"/>
          </w:tcPr>
          <w:p w14:paraId="4276055B"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44B85517" w14:textId="0BC9488B" w:rsidR="00785999" w:rsidRPr="00785999" w:rsidRDefault="00785999" w:rsidP="003672E5">
            <w:pPr>
              <w:pStyle w:val="TableCaption"/>
              <w:jc w:val="left"/>
              <w:rPr>
                <w:b w:val="0"/>
              </w:rPr>
            </w:pPr>
            <w:r w:rsidRPr="00785999">
              <w:rPr>
                <w:b w:val="0"/>
              </w:rPr>
              <w:t>Added new Default Reasons and whether it is considered "</w:t>
            </w:r>
            <w:r w:rsidR="003672E5">
              <w:rPr>
                <w:b w:val="0"/>
              </w:rPr>
              <w:t>M</w:t>
            </w:r>
            <w:r w:rsidRPr="00785999">
              <w:rPr>
                <w:b w:val="0"/>
              </w:rPr>
              <w:t xml:space="preserve">issed </w:t>
            </w:r>
            <w:r w:rsidR="003672E5">
              <w:rPr>
                <w:b w:val="0"/>
              </w:rPr>
              <w:t>P</w:t>
            </w:r>
            <w:r w:rsidRPr="00785999">
              <w:rPr>
                <w:b w:val="0"/>
              </w:rPr>
              <w:t xml:space="preserve">roperty </w:t>
            </w:r>
            <w:r w:rsidR="003672E5">
              <w:rPr>
                <w:b w:val="0"/>
              </w:rPr>
              <w:t>C</w:t>
            </w:r>
            <w:r w:rsidRPr="00785999">
              <w:rPr>
                <w:b w:val="0"/>
              </w:rPr>
              <w:t>harges"</w:t>
            </w:r>
            <w:r w:rsidR="00BD74BF">
              <w:rPr>
                <w:b w:val="0"/>
              </w:rPr>
              <w:t xml:space="preserve"> in section </w:t>
            </w:r>
            <w:r w:rsidR="00BD74BF" w:rsidRPr="00BD74BF">
              <w:rPr>
                <w:b w:val="0"/>
              </w:rPr>
              <w:t>7.3.1.3.1</w:t>
            </w:r>
          </w:p>
        </w:tc>
      </w:tr>
      <w:tr w:rsidR="00785999" w:rsidRPr="00B311F7" w14:paraId="2D182F1A" w14:textId="77777777" w:rsidTr="00A11D4A">
        <w:trPr>
          <w:trHeight w:val="422"/>
        </w:trPr>
        <w:tc>
          <w:tcPr>
            <w:tcW w:w="518" w:type="pct"/>
          </w:tcPr>
          <w:p w14:paraId="38E9D07F"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7CF06323" w14:textId="3A85257D" w:rsidR="00785999" w:rsidRPr="00785999" w:rsidRDefault="00785999" w:rsidP="003672E5">
            <w:pPr>
              <w:pStyle w:val="TableCaption"/>
              <w:jc w:val="left"/>
              <w:rPr>
                <w:b w:val="0"/>
              </w:rPr>
            </w:pPr>
            <w:r w:rsidRPr="00785999">
              <w:rPr>
                <w:b w:val="0"/>
              </w:rPr>
              <w:t>Replaced Figure 7</w:t>
            </w:r>
            <w:r w:rsidR="003672E5">
              <w:rPr>
                <w:b w:val="0"/>
              </w:rPr>
              <w:t>-</w:t>
            </w:r>
            <w:r w:rsidRPr="00785999">
              <w:rPr>
                <w:b w:val="0"/>
              </w:rPr>
              <w:t>87: Edit Servicing Management Screen - Endorsed Due and Payable</w:t>
            </w:r>
            <w:r w:rsidR="00BD74BF">
              <w:rPr>
                <w:b w:val="0"/>
              </w:rPr>
              <w:t xml:space="preserve"> in section </w:t>
            </w:r>
            <w:r w:rsidR="00BD74BF" w:rsidRPr="00BD74BF">
              <w:rPr>
                <w:b w:val="0"/>
              </w:rPr>
              <w:t>7.3.1.3.1</w:t>
            </w:r>
          </w:p>
        </w:tc>
      </w:tr>
      <w:tr w:rsidR="00785999" w:rsidRPr="00B311F7" w14:paraId="28222CF5" w14:textId="77777777" w:rsidTr="00A11D4A">
        <w:trPr>
          <w:trHeight w:val="422"/>
        </w:trPr>
        <w:tc>
          <w:tcPr>
            <w:tcW w:w="518" w:type="pct"/>
          </w:tcPr>
          <w:p w14:paraId="6C207698"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34728341" w14:textId="7F3AFA69" w:rsidR="00785999" w:rsidRPr="00785999" w:rsidRDefault="00785999" w:rsidP="003672E5">
            <w:pPr>
              <w:pStyle w:val="TableCaption"/>
              <w:jc w:val="left"/>
              <w:rPr>
                <w:b w:val="0"/>
              </w:rPr>
            </w:pPr>
            <w:r w:rsidRPr="00785999">
              <w:rPr>
                <w:b w:val="0"/>
              </w:rPr>
              <w:t>Replaced Figure 7</w:t>
            </w:r>
            <w:r w:rsidR="003672E5">
              <w:rPr>
                <w:b w:val="0"/>
              </w:rPr>
              <w:t>-</w:t>
            </w:r>
            <w:r w:rsidRPr="00785999">
              <w:rPr>
                <w:b w:val="0"/>
              </w:rPr>
              <w:t>88: Timeline Steps – Endorsed Due and Payable w/HUD Approval</w:t>
            </w:r>
            <w:r w:rsidR="00BD74BF">
              <w:rPr>
                <w:b w:val="0"/>
              </w:rPr>
              <w:t xml:space="preserve"> in section </w:t>
            </w:r>
            <w:r w:rsidR="00BD74BF" w:rsidRPr="00BD74BF">
              <w:rPr>
                <w:b w:val="0"/>
              </w:rPr>
              <w:t>7.3.1.3.1</w:t>
            </w:r>
          </w:p>
        </w:tc>
      </w:tr>
      <w:tr w:rsidR="00785999" w:rsidRPr="00B311F7" w14:paraId="733C1C40" w14:textId="77777777" w:rsidTr="00A11D4A">
        <w:trPr>
          <w:trHeight w:val="422"/>
        </w:trPr>
        <w:tc>
          <w:tcPr>
            <w:tcW w:w="518" w:type="pct"/>
          </w:tcPr>
          <w:p w14:paraId="667A7C1F"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03F89A17" w14:textId="34888390" w:rsidR="00785999" w:rsidRPr="00785999" w:rsidRDefault="00785999" w:rsidP="00785999">
            <w:pPr>
              <w:pStyle w:val="TableCaption"/>
              <w:jc w:val="left"/>
              <w:rPr>
                <w:b w:val="0"/>
              </w:rPr>
            </w:pPr>
            <w:r w:rsidRPr="00785999">
              <w:rPr>
                <w:b w:val="0"/>
              </w:rPr>
              <w:t>Added new steps Upload Due &amp; Payable Package, Submitted D&amp;P Request to HUD to "D&amp;P w/ HUD Approval" timeline</w:t>
            </w:r>
            <w:r w:rsidR="00BD74BF">
              <w:rPr>
                <w:b w:val="0"/>
              </w:rPr>
              <w:t xml:space="preserve"> in section </w:t>
            </w:r>
            <w:r w:rsidR="00BD74BF" w:rsidRPr="00BD74BF">
              <w:rPr>
                <w:b w:val="0"/>
              </w:rPr>
              <w:t>7.3.1.3.3</w:t>
            </w:r>
          </w:p>
        </w:tc>
      </w:tr>
      <w:tr w:rsidR="00785999" w:rsidRPr="00B311F7" w14:paraId="0CAFE2BE" w14:textId="77777777" w:rsidTr="00A11D4A">
        <w:trPr>
          <w:trHeight w:val="422"/>
        </w:trPr>
        <w:tc>
          <w:tcPr>
            <w:tcW w:w="518" w:type="pct"/>
          </w:tcPr>
          <w:p w14:paraId="1E3714C5"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42247BD8" w14:textId="4FA13145" w:rsidR="00785999" w:rsidRPr="00785999" w:rsidRDefault="00785999" w:rsidP="00785999">
            <w:pPr>
              <w:pStyle w:val="TableCaption"/>
              <w:jc w:val="left"/>
              <w:rPr>
                <w:b w:val="0"/>
              </w:rPr>
            </w:pPr>
            <w:r w:rsidRPr="00785999">
              <w:rPr>
                <w:b w:val="0"/>
              </w:rPr>
              <w:t>Removed "Mail Notice of Repayment" step</w:t>
            </w:r>
            <w:r w:rsidR="00BD74BF">
              <w:rPr>
                <w:b w:val="0"/>
              </w:rPr>
              <w:t xml:space="preserve"> in section </w:t>
            </w:r>
            <w:r w:rsidR="00BD74BF" w:rsidRPr="00BD74BF">
              <w:rPr>
                <w:b w:val="0"/>
              </w:rPr>
              <w:t>7.3.1.3.3</w:t>
            </w:r>
          </w:p>
        </w:tc>
      </w:tr>
      <w:tr w:rsidR="00785999" w:rsidRPr="00B311F7" w14:paraId="506742DA" w14:textId="77777777" w:rsidTr="00A11D4A">
        <w:trPr>
          <w:trHeight w:val="422"/>
        </w:trPr>
        <w:tc>
          <w:tcPr>
            <w:tcW w:w="518" w:type="pct"/>
          </w:tcPr>
          <w:p w14:paraId="13405BC7"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270D9DB0" w14:textId="75EBFBA8" w:rsidR="00785999" w:rsidRPr="00785999" w:rsidRDefault="00785999" w:rsidP="00785999">
            <w:pPr>
              <w:pStyle w:val="TableCaption"/>
              <w:jc w:val="left"/>
              <w:rPr>
                <w:b w:val="0"/>
              </w:rPr>
            </w:pPr>
            <w:r w:rsidRPr="00785999">
              <w:rPr>
                <w:b w:val="0"/>
              </w:rPr>
              <w:t>Added section</w:t>
            </w:r>
            <w:r w:rsidR="00BD74BF">
              <w:rPr>
                <w:b w:val="0"/>
              </w:rPr>
              <w:t>s</w:t>
            </w:r>
            <w:r w:rsidRPr="00785999">
              <w:rPr>
                <w:b w:val="0"/>
              </w:rPr>
              <w:t xml:space="preserve"> 7.3.1.3.4, 7.3.1.3.5, and 7.3.1.3.6 for Due and Payable w/ HUD Approval timeline for Default Reasons that </w:t>
            </w:r>
            <w:r>
              <w:rPr>
                <w:b w:val="0"/>
              </w:rPr>
              <w:t>are</w:t>
            </w:r>
            <w:r w:rsidRPr="00785999">
              <w:rPr>
                <w:b w:val="0"/>
              </w:rPr>
              <w:t xml:space="preserve"> categorized as “Missed Property Charges”</w:t>
            </w:r>
          </w:p>
        </w:tc>
      </w:tr>
      <w:tr w:rsidR="00E95A7F" w:rsidRPr="00B311F7" w14:paraId="2CEB0E8C" w14:textId="77777777" w:rsidTr="00A11D4A">
        <w:trPr>
          <w:trHeight w:val="422"/>
        </w:trPr>
        <w:tc>
          <w:tcPr>
            <w:tcW w:w="518" w:type="pct"/>
          </w:tcPr>
          <w:p w14:paraId="12A5882E" w14:textId="77777777" w:rsidR="00E95A7F" w:rsidRPr="00E522B6" w:rsidRDefault="00E95A7F" w:rsidP="006C3C3F">
            <w:pPr>
              <w:numPr>
                <w:ilvl w:val="0"/>
                <w:numId w:val="72"/>
              </w:numPr>
              <w:spacing w:before="120"/>
              <w:jc w:val="both"/>
              <w:rPr>
                <w:rFonts w:ascii="Cambria" w:eastAsia="Times New Roman" w:hAnsi="Cambria"/>
                <w:b/>
                <w:bCs/>
                <w:lang w:bidi="en-US"/>
              </w:rPr>
            </w:pPr>
          </w:p>
        </w:tc>
        <w:tc>
          <w:tcPr>
            <w:tcW w:w="4482" w:type="pct"/>
          </w:tcPr>
          <w:p w14:paraId="73660C19" w14:textId="5099E740" w:rsidR="00E95A7F" w:rsidRPr="00785999" w:rsidRDefault="00E95A7F" w:rsidP="00785999">
            <w:pPr>
              <w:pStyle w:val="TableCaption"/>
              <w:jc w:val="left"/>
              <w:rPr>
                <w:b w:val="0"/>
              </w:rPr>
            </w:pPr>
            <w:r>
              <w:rPr>
                <w:b w:val="0"/>
              </w:rPr>
              <w:t>Additional text added to section 8.8</w:t>
            </w:r>
          </w:p>
        </w:tc>
      </w:tr>
      <w:tr w:rsidR="00785999" w:rsidRPr="00B311F7" w14:paraId="69BBEC76" w14:textId="77777777" w:rsidTr="00A11D4A">
        <w:trPr>
          <w:trHeight w:val="422"/>
        </w:trPr>
        <w:tc>
          <w:tcPr>
            <w:tcW w:w="518" w:type="pct"/>
          </w:tcPr>
          <w:p w14:paraId="07DF9161"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26D8E452" w14:textId="035093E9" w:rsidR="00785999" w:rsidRPr="00785999" w:rsidRDefault="00785999" w:rsidP="00785999">
            <w:pPr>
              <w:pStyle w:val="TableCaption"/>
              <w:jc w:val="left"/>
              <w:rPr>
                <w:b w:val="0"/>
              </w:rPr>
            </w:pPr>
            <w:r w:rsidRPr="00785999">
              <w:rPr>
                <w:b w:val="0"/>
              </w:rPr>
              <w:t>Added Property Assessments Report</w:t>
            </w:r>
            <w:r w:rsidR="00BD74BF">
              <w:rPr>
                <w:b w:val="0"/>
              </w:rPr>
              <w:t xml:space="preserve"> in section </w:t>
            </w:r>
            <w:r w:rsidR="00BD74BF" w:rsidRPr="00BD74BF">
              <w:rPr>
                <w:b w:val="0"/>
              </w:rPr>
              <w:t>9.5</w:t>
            </w:r>
          </w:p>
        </w:tc>
      </w:tr>
      <w:tr w:rsidR="00785999" w:rsidRPr="00B311F7" w14:paraId="57238025" w14:textId="77777777" w:rsidTr="00A11D4A">
        <w:trPr>
          <w:trHeight w:val="422"/>
        </w:trPr>
        <w:tc>
          <w:tcPr>
            <w:tcW w:w="518" w:type="pct"/>
          </w:tcPr>
          <w:p w14:paraId="7A972B87"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146DE629" w14:textId="044F009A" w:rsidR="00785999" w:rsidRPr="00785999" w:rsidRDefault="003672E5" w:rsidP="00785999">
            <w:pPr>
              <w:pStyle w:val="TableCaption"/>
              <w:jc w:val="left"/>
              <w:rPr>
                <w:b w:val="0"/>
              </w:rPr>
            </w:pPr>
            <w:r>
              <w:rPr>
                <w:b w:val="0"/>
              </w:rPr>
              <w:t>Added new F</w:t>
            </w:r>
            <w:r w:rsidR="00785999" w:rsidRPr="00785999">
              <w:rPr>
                <w:b w:val="0"/>
              </w:rPr>
              <w:t>igure 9-8 and updated figure numbering</w:t>
            </w:r>
            <w:r w:rsidR="00BD74BF">
              <w:rPr>
                <w:b w:val="0"/>
              </w:rPr>
              <w:t xml:space="preserve"> in section </w:t>
            </w:r>
            <w:r w:rsidR="00BD74BF" w:rsidRPr="00BD74BF">
              <w:rPr>
                <w:b w:val="0"/>
              </w:rPr>
              <w:t>9.5.3</w:t>
            </w:r>
          </w:p>
        </w:tc>
      </w:tr>
      <w:tr w:rsidR="00785999" w:rsidRPr="00B311F7" w14:paraId="54A72E24" w14:textId="77777777" w:rsidTr="00A11D4A">
        <w:trPr>
          <w:trHeight w:val="422"/>
        </w:trPr>
        <w:tc>
          <w:tcPr>
            <w:tcW w:w="518" w:type="pct"/>
          </w:tcPr>
          <w:p w14:paraId="75AE51B0"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3B80BB88" w14:textId="6F55765E" w:rsidR="00785999" w:rsidRPr="00785999" w:rsidRDefault="00785999" w:rsidP="00785999">
            <w:pPr>
              <w:pStyle w:val="TableCaption"/>
              <w:jc w:val="left"/>
              <w:rPr>
                <w:b w:val="0"/>
              </w:rPr>
            </w:pPr>
            <w:r w:rsidRPr="00785999">
              <w:rPr>
                <w:b w:val="0"/>
              </w:rPr>
              <w:t>Added DMF report information</w:t>
            </w:r>
            <w:r w:rsidR="00BD74BF">
              <w:rPr>
                <w:b w:val="0"/>
              </w:rPr>
              <w:t xml:space="preserve"> in section </w:t>
            </w:r>
            <w:r w:rsidR="00BD74BF" w:rsidRPr="00BD74BF">
              <w:rPr>
                <w:b w:val="0"/>
              </w:rPr>
              <w:t>9.8.3</w:t>
            </w:r>
          </w:p>
        </w:tc>
      </w:tr>
      <w:tr w:rsidR="00785999" w:rsidRPr="00B311F7" w14:paraId="421513DF" w14:textId="77777777" w:rsidTr="00A11D4A">
        <w:trPr>
          <w:trHeight w:val="422"/>
        </w:trPr>
        <w:tc>
          <w:tcPr>
            <w:tcW w:w="518" w:type="pct"/>
          </w:tcPr>
          <w:p w14:paraId="55662204" w14:textId="77777777" w:rsidR="00785999" w:rsidRPr="00E522B6" w:rsidRDefault="00785999" w:rsidP="006C3C3F">
            <w:pPr>
              <w:numPr>
                <w:ilvl w:val="0"/>
                <w:numId w:val="72"/>
              </w:numPr>
              <w:spacing w:before="120"/>
              <w:jc w:val="both"/>
              <w:rPr>
                <w:rFonts w:ascii="Cambria" w:eastAsia="Times New Roman" w:hAnsi="Cambria"/>
                <w:b/>
                <w:bCs/>
                <w:lang w:bidi="en-US"/>
              </w:rPr>
            </w:pPr>
          </w:p>
        </w:tc>
        <w:tc>
          <w:tcPr>
            <w:tcW w:w="4482" w:type="pct"/>
          </w:tcPr>
          <w:p w14:paraId="4A33D8E8" w14:textId="53465E39" w:rsidR="00785999" w:rsidRPr="00785999" w:rsidRDefault="00785999" w:rsidP="00785999">
            <w:pPr>
              <w:pStyle w:val="TableCaption"/>
              <w:jc w:val="left"/>
              <w:rPr>
                <w:b w:val="0"/>
              </w:rPr>
            </w:pPr>
            <w:r w:rsidRPr="00785999">
              <w:rPr>
                <w:b w:val="0"/>
              </w:rPr>
              <w:t>Added B2G Transaction Exception to the list of HERMIT Support reports</w:t>
            </w:r>
            <w:r w:rsidR="00BD74BF">
              <w:rPr>
                <w:b w:val="0"/>
              </w:rPr>
              <w:t xml:space="preserve"> in section</w:t>
            </w:r>
            <w:r w:rsidR="00BD74BF">
              <w:t xml:space="preserve"> </w:t>
            </w:r>
            <w:r w:rsidR="00BD74BF" w:rsidRPr="00BD74BF">
              <w:rPr>
                <w:b w:val="0"/>
              </w:rPr>
              <w:t>9.9</w:t>
            </w:r>
          </w:p>
        </w:tc>
      </w:tr>
      <w:tr w:rsidR="009B0C49" w:rsidRPr="00B311F7" w14:paraId="75396D86" w14:textId="77777777" w:rsidTr="00A11D4A">
        <w:trPr>
          <w:trHeight w:val="422"/>
        </w:trPr>
        <w:tc>
          <w:tcPr>
            <w:tcW w:w="518" w:type="pct"/>
          </w:tcPr>
          <w:p w14:paraId="182F2D7A" w14:textId="77777777" w:rsidR="009B0C49" w:rsidRPr="00E522B6" w:rsidRDefault="009B0C49" w:rsidP="006C3C3F">
            <w:pPr>
              <w:numPr>
                <w:ilvl w:val="0"/>
                <w:numId w:val="72"/>
              </w:numPr>
              <w:spacing w:before="120"/>
              <w:jc w:val="both"/>
              <w:rPr>
                <w:rFonts w:ascii="Cambria" w:eastAsia="Times New Roman" w:hAnsi="Cambria"/>
                <w:b/>
                <w:bCs/>
                <w:lang w:bidi="en-US"/>
              </w:rPr>
            </w:pPr>
          </w:p>
        </w:tc>
        <w:tc>
          <w:tcPr>
            <w:tcW w:w="4482" w:type="pct"/>
          </w:tcPr>
          <w:p w14:paraId="64F06401" w14:textId="6F8675B7" w:rsidR="009B0C49" w:rsidRPr="00785999" w:rsidRDefault="009B0C49" w:rsidP="009B0C49">
            <w:pPr>
              <w:pStyle w:val="TableCaption"/>
              <w:jc w:val="left"/>
              <w:rPr>
                <w:b w:val="0"/>
              </w:rPr>
            </w:pPr>
            <w:r>
              <w:rPr>
                <w:b w:val="0"/>
              </w:rPr>
              <w:t xml:space="preserve">Replaced </w:t>
            </w:r>
            <w:r w:rsidR="00DA5F08">
              <w:rPr>
                <w:b w:val="0"/>
              </w:rPr>
              <w:t>Deed in Lieu and Short Sale timeline Fi</w:t>
            </w:r>
            <w:r>
              <w:rPr>
                <w:b w:val="0"/>
              </w:rPr>
              <w:t xml:space="preserve">gures </w:t>
            </w:r>
            <w:r w:rsidRPr="009B0C49">
              <w:rPr>
                <w:b w:val="0"/>
              </w:rPr>
              <w:t>7-44</w:t>
            </w:r>
            <w:r>
              <w:rPr>
                <w:b w:val="0"/>
              </w:rPr>
              <w:t>,</w:t>
            </w:r>
            <w:r w:rsidRPr="009B0C49">
              <w:rPr>
                <w:b w:val="0"/>
              </w:rPr>
              <w:t xml:space="preserve"> 7-45</w:t>
            </w:r>
            <w:r>
              <w:rPr>
                <w:b w:val="0"/>
              </w:rPr>
              <w:t xml:space="preserve">, </w:t>
            </w:r>
            <w:r w:rsidRPr="009B0C49">
              <w:rPr>
                <w:b w:val="0"/>
              </w:rPr>
              <w:t>7-53 and 7-54</w:t>
            </w:r>
            <w:r>
              <w:rPr>
                <w:b w:val="0"/>
              </w:rPr>
              <w:t xml:space="preserve"> in section 7.2.2 Endorsed Disposition Timelines</w:t>
            </w:r>
          </w:p>
        </w:tc>
      </w:tr>
      <w:tr w:rsidR="009B0C49" w:rsidRPr="00B311F7" w14:paraId="03A16F87" w14:textId="77777777" w:rsidTr="00A11D4A">
        <w:trPr>
          <w:trHeight w:val="422"/>
        </w:trPr>
        <w:tc>
          <w:tcPr>
            <w:tcW w:w="518" w:type="pct"/>
          </w:tcPr>
          <w:p w14:paraId="1BB26527" w14:textId="77777777" w:rsidR="009B0C49" w:rsidRPr="00E522B6" w:rsidRDefault="009B0C49" w:rsidP="006C3C3F">
            <w:pPr>
              <w:numPr>
                <w:ilvl w:val="0"/>
                <w:numId w:val="72"/>
              </w:numPr>
              <w:spacing w:before="120"/>
              <w:jc w:val="both"/>
              <w:rPr>
                <w:rFonts w:ascii="Cambria" w:eastAsia="Times New Roman" w:hAnsi="Cambria"/>
                <w:b/>
                <w:bCs/>
                <w:lang w:bidi="en-US"/>
              </w:rPr>
            </w:pPr>
          </w:p>
        </w:tc>
        <w:tc>
          <w:tcPr>
            <w:tcW w:w="4482" w:type="pct"/>
          </w:tcPr>
          <w:p w14:paraId="25DF53E0" w14:textId="66F5191D" w:rsidR="009B0C49" w:rsidRPr="00785999" w:rsidRDefault="009B0C49" w:rsidP="00DA5F08">
            <w:pPr>
              <w:pStyle w:val="TableCaption"/>
              <w:jc w:val="left"/>
              <w:rPr>
                <w:b w:val="0"/>
              </w:rPr>
            </w:pPr>
            <w:r>
              <w:rPr>
                <w:b w:val="0"/>
              </w:rPr>
              <w:t xml:space="preserve">Replaced </w:t>
            </w:r>
            <w:r w:rsidR="00DA5F08">
              <w:rPr>
                <w:b w:val="0"/>
              </w:rPr>
              <w:t>Deed in Lieu and Short Sale timeline F</w:t>
            </w:r>
            <w:r>
              <w:rPr>
                <w:b w:val="0"/>
              </w:rPr>
              <w:t xml:space="preserve">igures </w:t>
            </w:r>
            <w:r w:rsidRPr="009B0C49">
              <w:rPr>
                <w:b w:val="0"/>
              </w:rPr>
              <w:t>7-230 and 7-231</w:t>
            </w:r>
            <w:r>
              <w:rPr>
                <w:b w:val="0"/>
              </w:rPr>
              <w:t xml:space="preserve">, </w:t>
            </w:r>
            <w:r w:rsidRPr="009B0C49">
              <w:rPr>
                <w:b w:val="0"/>
              </w:rPr>
              <w:t xml:space="preserve">7-240 and 7-241 </w:t>
            </w:r>
            <w:r>
              <w:rPr>
                <w:b w:val="0"/>
              </w:rPr>
              <w:t>in section 7.2.4 Assigned Disposition Timelines</w:t>
            </w:r>
          </w:p>
        </w:tc>
      </w:tr>
      <w:tr w:rsidR="00A87B33" w:rsidRPr="00B311F7" w14:paraId="4DB472EF" w14:textId="77777777" w:rsidTr="00A11D4A">
        <w:trPr>
          <w:trHeight w:val="422"/>
        </w:trPr>
        <w:tc>
          <w:tcPr>
            <w:tcW w:w="518" w:type="pct"/>
          </w:tcPr>
          <w:p w14:paraId="06EEE603" w14:textId="77777777" w:rsidR="00A87B33" w:rsidRPr="00E522B6" w:rsidRDefault="00A87B33" w:rsidP="006C3C3F">
            <w:pPr>
              <w:numPr>
                <w:ilvl w:val="0"/>
                <w:numId w:val="72"/>
              </w:numPr>
              <w:spacing w:before="120"/>
              <w:jc w:val="both"/>
              <w:rPr>
                <w:rFonts w:ascii="Cambria" w:eastAsia="Times New Roman" w:hAnsi="Cambria"/>
                <w:b/>
                <w:bCs/>
                <w:lang w:bidi="en-US"/>
              </w:rPr>
            </w:pPr>
          </w:p>
        </w:tc>
        <w:tc>
          <w:tcPr>
            <w:tcW w:w="4482" w:type="pct"/>
          </w:tcPr>
          <w:p w14:paraId="15FAB312" w14:textId="4203B387" w:rsidR="00A87B33" w:rsidRDefault="00A87B33" w:rsidP="00DA5F08">
            <w:pPr>
              <w:pStyle w:val="TableCaption"/>
              <w:jc w:val="left"/>
              <w:rPr>
                <w:b w:val="0"/>
              </w:rPr>
            </w:pPr>
            <w:r>
              <w:rPr>
                <w:b w:val="0"/>
              </w:rPr>
              <w:t>Added DMF to section 1.2</w:t>
            </w:r>
            <w:r w:rsidR="00991491">
              <w:rPr>
                <w:b w:val="0"/>
              </w:rPr>
              <w:t>.</w:t>
            </w:r>
            <w:r>
              <w:rPr>
                <w:b w:val="0"/>
              </w:rPr>
              <w:t>5 “</w:t>
            </w:r>
            <w:r w:rsidRPr="00A87B33">
              <w:rPr>
                <w:b w:val="0"/>
              </w:rPr>
              <w:t>Data Exchange with External Systems</w:t>
            </w:r>
            <w:r>
              <w:rPr>
                <w:b w:val="0"/>
              </w:rPr>
              <w:t>”</w:t>
            </w:r>
          </w:p>
        </w:tc>
      </w:tr>
    </w:tbl>
    <w:p w14:paraId="214E74AB" w14:textId="050D1520" w:rsidR="00684105" w:rsidRDefault="00684105" w:rsidP="00684105">
      <w:pPr>
        <w:pStyle w:val="Chapterbreak"/>
        <w:sectPr w:rsidR="00684105" w:rsidSect="00AB6A5E">
          <w:headerReference w:type="first" r:id="rId618"/>
          <w:pgSz w:w="12240" w:h="15840" w:code="1"/>
          <w:pgMar w:top="1440" w:right="1440" w:bottom="1440" w:left="1440" w:header="720" w:footer="720" w:gutter="0"/>
          <w:cols w:space="720"/>
          <w:docGrid w:linePitch="360"/>
        </w:sectPr>
      </w:pPr>
    </w:p>
    <w:p w14:paraId="472D95AD" w14:textId="77777777" w:rsidR="001F2A45" w:rsidRDefault="001F2A45" w:rsidP="005B6A6E">
      <w:pPr>
        <w:pStyle w:val="Chapterbreak"/>
      </w:pPr>
    </w:p>
    <w:p w14:paraId="3AD3F8FF" w14:textId="77777777" w:rsidR="001F2A45" w:rsidRDefault="001F2A45" w:rsidP="005B6A6E">
      <w:pPr>
        <w:pStyle w:val="Chapterbreak"/>
      </w:pPr>
    </w:p>
    <w:p w14:paraId="71041EBB" w14:textId="77777777" w:rsidR="001F2A45" w:rsidRDefault="001F2A45" w:rsidP="005B6A6E">
      <w:pPr>
        <w:pStyle w:val="Chapterbreak"/>
      </w:pPr>
    </w:p>
    <w:p w14:paraId="461BF2CE" w14:textId="77777777" w:rsidR="001F2A45" w:rsidRDefault="001F2A45" w:rsidP="005B6A6E">
      <w:pPr>
        <w:pStyle w:val="Chapterbreak"/>
      </w:pPr>
    </w:p>
    <w:p w14:paraId="393EA0E1" w14:textId="77777777" w:rsidR="001F2A45" w:rsidRDefault="001F2A45" w:rsidP="005B6A6E">
      <w:pPr>
        <w:pStyle w:val="Chapterbreak"/>
      </w:pPr>
    </w:p>
    <w:p w14:paraId="32AE9BA0" w14:textId="77777777" w:rsidR="001F2A45" w:rsidRDefault="001F2A45" w:rsidP="005B6A6E">
      <w:pPr>
        <w:pStyle w:val="Chapterbreak"/>
      </w:pPr>
    </w:p>
    <w:p w14:paraId="1475C4B2" w14:textId="25635DEC" w:rsidR="005B6A6E" w:rsidRDefault="005B6A6E" w:rsidP="005B6A6E">
      <w:pPr>
        <w:pStyle w:val="Chapterbreak"/>
      </w:pPr>
      <w:r w:rsidRPr="00D239AF">
        <w:t xml:space="preserve">APPENDIX </w:t>
      </w:r>
      <w:r>
        <w:t>K</w:t>
      </w:r>
      <w:r w:rsidRPr="00D239AF">
        <w:t xml:space="preserve">: </w:t>
      </w:r>
      <w:r>
        <w:t>HERMIT User Guide Version 2.1</w:t>
      </w:r>
      <w:r w:rsidR="009951B0">
        <w:t>6</w:t>
      </w:r>
      <w:r>
        <w:t xml:space="preserve"> Updates (Release 5.</w:t>
      </w:r>
      <w:r w:rsidR="009951B0">
        <w:t>5</w:t>
      </w:r>
      <w:r>
        <w:t>)</w:t>
      </w:r>
    </w:p>
    <w:p w14:paraId="4736D470" w14:textId="3D84B634" w:rsidR="005B6A6E" w:rsidRDefault="005B6A6E" w:rsidP="006C3C3F">
      <w:pPr>
        <w:pStyle w:val="Heading2"/>
        <w:numPr>
          <w:ilvl w:val="0"/>
          <w:numId w:val="81"/>
        </w:numPr>
        <w:tabs>
          <w:tab w:val="clear" w:pos="1080"/>
        </w:tabs>
        <w:jc w:val="both"/>
      </w:pPr>
      <w:r>
        <w:br w:type="page"/>
      </w:r>
      <w:bookmarkStart w:id="5983" w:name="_Toc11335113"/>
      <w:bookmarkStart w:id="5984" w:name="_Toc74052351"/>
      <w:bookmarkStart w:id="5985" w:name="_Toc90643735"/>
      <w:bookmarkStart w:id="5986" w:name="_Toc230163702"/>
      <w:r w:rsidRPr="002F1F2B">
        <w:rPr>
          <w:color w:val="0070C0"/>
        </w:rPr>
        <w:t>APPENDIX K: HERMIT User Guide Version 2.16 Updates (Release 5.5)</w:t>
      </w:r>
      <w:bookmarkEnd w:id="5983"/>
      <w:bookmarkEnd w:id="5984"/>
      <w:bookmarkEnd w:id="5985"/>
      <w:bookmarkEnd w:id="5986"/>
    </w:p>
    <w:tbl>
      <w:tblPr>
        <w:tblW w:w="9880" w:type="dxa"/>
        <w:tblLook w:val="04A0" w:firstRow="1" w:lastRow="0" w:firstColumn="1" w:lastColumn="0" w:noHBand="0" w:noVBand="1"/>
      </w:tblPr>
      <w:tblGrid>
        <w:gridCol w:w="1180"/>
        <w:gridCol w:w="8700"/>
      </w:tblGrid>
      <w:tr w:rsidR="00AB391E" w:rsidRPr="00D06D87" w14:paraId="4FEAFEAC" w14:textId="77777777" w:rsidTr="009B6A4E">
        <w:trPr>
          <w:trHeight w:val="430"/>
          <w:tblHeader/>
        </w:trPr>
        <w:tc>
          <w:tcPr>
            <w:tcW w:w="118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6D735AA5" w14:textId="77777777" w:rsidR="00AB391E" w:rsidRPr="00D06D87" w:rsidRDefault="00AB391E" w:rsidP="009B6A4E">
            <w:pPr>
              <w:spacing w:after="0" w:line="240" w:lineRule="auto"/>
              <w:jc w:val="center"/>
              <w:rPr>
                <w:rFonts w:ascii="Cambria" w:eastAsia="Times New Roman" w:hAnsi="Cambria"/>
                <w:b/>
                <w:bCs/>
                <w:color w:val="000000"/>
                <w:sz w:val="20"/>
                <w:szCs w:val="20"/>
              </w:rPr>
            </w:pPr>
            <w:r w:rsidRPr="00D06D87">
              <w:rPr>
                <w:rFonts w:ascii="Cambria" w:eastAsia="Times New Roman" w:hAnsi="Cambria"/>
                <w:b/>
                <w:bCs/>
                <w:color w:val="000000"/>
                <w:sz w:val="20"/>
                <w:szCs w:val="20"/>
              </w:rPr>
              <w:t>Item No.</w:t>
            </w:r>
          </w:p>
        </w:tc>
        <w:tc>
          <w:tcPr>
            <w:tcW w:w="8700" w:type="dxa"/>
            <w:tcBorders>
              <w:top w:val="single" w:sz="8" w:space="0" w:color="auto"/>
              <w:left w:val="nil"/>
              <w:bottom w:val="single" w:sz="8" w:space="0" w:color="auto"/>
              <w:right w:val="single" w:sz="8" w:space="0" w:color="auto"/>
            </w:tcBorders>
            <w:shd w:val="clear" w:color="000000" w:fill="8DB3E2"/>
            <w:vAlign w:val="center"/>
            <w:hideMark/>
          </w:tcPr>
          <w:p w14:paraId="7D6968EB"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Description</w:t>
            </w:r>
          </w:p>
        </w:tc>
      </w:tr>
      <w:tr w:rsidR="00AB391E" w:rsidRPr="00D06D87" w14:paraId="4E4AB8E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0538FDB4"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w:t>
            </w:r>
          </w:p>
        </w:tc>
        <w:tc>
          <w:tcPr>
            <w:tcW w:w="8700" w:type="dxa"/>
            <w:tcBorders>
              <w:top w:val="nil"/>
              <w:left w:val="nil"/>
              <w:bottom w:val="single" w:sz="8" w:space="0" w:color="auto"/>
              <w:right w:val="single" w:sz="8" w:space="0" w:color="auto"/>
            </w:tcBorders>
            <w:vAlign w:val="center"/>
            <w:hideMark/>
          </w:tcPr>
          <w:p w14:paraId="7669A779"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4.5.2: Late Charges and Penalty Interest removed from MIP refund topic</w:t>
            </w:r>
          </w:p>
        </w:tc>
      </w:tr>
      <w:tr w:rsidR="00AB391E" w:rsidRPr="00D06D87" w14:paraId="4680188B"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3A55290"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w:t>
            </w:r>
          </w:p>
        </w:tc>
        <w:tc>
          <w:tcPr>
            <w:tcW w:w="8700" w:type="dxa"/>
            <w:tcBorders>
              <w:top w:val="nil"/>
              <w:left w:val="nil"/>
              <w:bottom w:val="single" w:sz="8" w:space="0" w:color="auto"/>
              <w:right w:val="single" w:sz="8" w:space="0" w:color="auto"/>
            </w:tcBorders>
            <w:vAlign w:val="center"/>
            <w:hideMark/>
          </w:tcPr>
          <w:p w14:paraId="185D1876"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5.3.1: Add that payments are suspended when case sub-status changes to Due &amp; Payable</w:t>
            </w:r>
          </w:p>
        </w:tc>
      </w:tr>
      <w:tr w:rsidR="00AB391E" w:rsidRPr="00D06D87" w14:paraId="52A2FA74"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B3A76BF"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w:t>
            </w:r>
          </w:p>
        </w:tc>
        <w:tc>
          <w:tcPr>
            <w:tcW w:w="8700" w:type="dxa"/>
            <w:tcBorders>
              <w:top w:val="nil"/>
              <w:left w:val="nil"/>
              <w:bottom w:val="single" w:sz="8" w:space="0" w:color="auto"/>
              <w:right w:val="single" w:sz="8" w:space="0" w:color="auto"/>
            </w:tcBorders>
            <w:vAlign w:val="center"/>
            <w:hideMark/>
          </w:tcPr>
          <w:p w14:paraId="4CEA4697" w14:textId="0D3A9E4F"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5.5.1</w:t>
            </w:r>
            <w:r w:rsidR="003F67BB">
              <w:rPr>
                <w:rFonts w:ascii="Cambria" w:eastAsia="Times New Roman" w:hAnsi="Cambria"/>
                <w:color w:val="000000"/>
                <w:sz w:val="20"/>
                <w:szCs w:val="20"/>
              </w:rPr>
              <w:t>.3</w:t>
            </w:r>
            <w:r w:rsidRPr="00D06D87">
              <w:rPr>
                <w:rFonts w:ascii="Cambria" w:eastAsia="Times New Roman" w:hAnsi="Cambria"/>
                <w:color w:val="000000"/>
                <w:sz w:val="20"/>
                <w:szCs w:val="20"/>
              </w:rPr>
              <w:t>: Add new Relocation Incentive Corp Advance transaction to table 5-3</w:t>
            </w:r>
          </w:p>
        </w:tc>
      </w:tr>
      <w:tr w:rsidR="00AB391E" w:rsidRPr="00D06D87" w14:paraId="69831721"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16F07AF"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w:t>
            </w:r>
          </w:p>
        </w:tc>
        <w:tc>
          <w:tcPr>
            <w:tcW w:w="8700" w:type="dxa"/>
            <w:tcBorders>
              <w:top w:val="nil"/>
              <w:left w:val="nil"/>
              <w:bottom w:val="single" w:sz="8" w:space="0" w:color="auto"/>
              <w:right w:val="single" w:sz="8" w:space="0" w:color="auto"/>
            </w:tcBorders>
            <w:vAlign w:val="center"/>
            <w:hideMark/>
          </w:tcPr>
          <w:p w14:paraId="2B86B2B8"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6-5: Replaced with screen displaying LESA fields</w:t>
            </w:r>
          </w:p>
        </w:tc>
      </w:tr>
      <w:tr w:rsidR="00AB391E" w:rsidRPr="00D06D87" w14:paraId="497C463C"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51B4878"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w:t>
            </w:r>
          </w:p>
        </w:tc>
        <w:tc>
          <w:tcPr>
            <w:tcW w:w="8700" w:type="dxa"/>
            <w:tcBorders>
              <w:top w:val="nil"/>
              <w:left w:val="nil"/>
              <w:bottom w:val="single" w:sz="8" w:space="0" w:color="auto"/>
              <w:right w:val="single" w:sz="8" w:space="0" w:color="auto"/>
            </w:tcBorders>
            <w:vAlign w:val="center"/>
            <w:hideMark/>
          </w:tcPr>
          <w:p w14:paraId="62B80A9E"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6.15.2: Add new Disb - Unscheduled from LOC Release Fee transaction to table 6-9</w:t>
            </w:r>
          </w:p>
        </w:tc>
      </w:tr>
      <w:tr w:rsidR="00AB391E" w:rsidRPr="00D06D87" w14:paraId="1B75F044"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F9F48C9"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6</w:t>
            </w:r>
          </w:p>
        </w:tc>
        <w:tc>
          <w:tcPr>
            <w:tcW w:w="8700" w:type="dxa"/>
            <w:tcBorders>
              <w:top w:val="nil"/>
              <w:left w:val="nil"/>
              <w:bottom w:val="single" w:sz="8" w:space="0" w:color="auto"/>
              <w:right w:val="single" w:sz="8" w:space="0" w:color="auto"/>
            </w:tcBorders>
            <w:vAlign w:val="center"/>
            <w:hideMark/>
          </w:tcPr>
          <w:p w14:paraId="5CB80A74"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8.2: Step 4. Added error messages for existing claim timeline and Paper Claim record</w:t>
            </w:r>
          </w:p>
        </w:tc>
      </w:tr>
      <w:tr w:rsidR="00AB391E" w:rsidRPr="00D06D87" w14:paraId="53841AFA"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68F184E"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7</w:t>
            </w:r>
          </w:p>
        </w:tc>
        <w:tc>
          <w:tcPr>
            <w:tcW w:w="8700" w:type="dxa"/>
            <w:tcBorders>
              <w:top w:val="nil"/>
              <w:left w:val="nil"/>
              <w:bottom w:val="single" w:sz="8" w:space="0" w:color="auto"/>
              <w:right w:val="single" w:sz="8" w:space="0" w:color="auto"/>
            </w:tcBorders>
            <w:vAlign w:val="center"/>
            <w:hideMark/>
          </w:tcPr>
          <w:p w14:paraId="0AA41346"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8.2: Step 8. Changed pop-up box name from MCA Validation to Warning</w:t>
            </w:r>
          </w:p>
        </w:tc>
      </w:tr>
      <w:tr w:rsidR="00AB391E" w:rsidRPr="00D06D87" w14:paraId="45DFCB7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0E0BCBA7"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8</w:t>
            </w:r>
          </w:p>
        </w:tc>
        <w:tc>
          <w:tcPr>
            <w:tcW w:w="8700" w:type="dxa"/>
            <w:tcBorders>
              <w:top w:val="nil"/>
              <w:left w:val="nil"/>
              <w:bottom w:val="single" w:sz="8" w:space="0" w:color="auto"/>
              <w:right w:val="single" w:sz="8" w:space="0" w:color="auto"/>
            </w:tcBorders>
            <w:vAlign w:val="center"/>
            <w:hideMark/>
          </w:tcPr>
          <w:p w14:paraId="75908F8B"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8-7. Replaced with pop-up box named Warning</w:t>
            </w:r>
          </w:p>
        </w:tc>
      </w:tr>
      <w:tr w:rsidR="00AB391E" w:rsidRPr="00D06D87" w14:paraId="17470E21"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58CA94F"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9</w:t>
            </w:r>
          </w:p>
        </w:tc>
        <w:tc>
          <w:tcPr>
            <w:tcW w:w="8700" w:type="dxa"/>
            <w:tcBorders>
              <w:top w:val="nil"/>
              <w:left w:val="nil"/>
              <w:bottom w:val="single" w:sz="8" w:space="0" w:color="auto"/>
              <w:right w:val="single" w:sz="8" w:space="0" w:color="auto"/>
            </w:tcBorders>
            <w:vAlign w:val="center"/>
            <w:hideMark/>
          </w:tcPr>
          <w:p w14:paraId="70480DD1"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8-8. Replaced with Claims Disposition Screen displaying new S407 and 408 text</w:t>
            </w:r>
          </w:p>
        </w:tc>
      </w:tr>
      <w:tr w:rsidR="00AB391E" w:rsidRPr="00D06D87" w14:paraId="75A82D3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BF5BD91"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10</w:t>
            </w:r>
          </w:p>
        </w:tc>
        <w:tc>
          <w:tcPr>
            <w:tcW w:w="8700" w:type="dxa"/>
            <w:tcBorders>
              <w:top w:val="nil"/>
              <w:left w:val="nil"/>
              <w:bottom w:val="single" w:sz="8" w:space="0" w:color="auto"/>
              <w:right w:val="single" w:sz="8" w:space="0" w:color="auto"/>
            </w:tcBorders>
            <w:vAlign w:val="center"/>
            <w:hideMark/>
          </w:tcPr>
          <w:p w14:paraId="3D761248"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8.2: Step 12. Added to auto-save the Claim Worksheet, click on Print HECM Worksheet</w:t>
            </w:r>
          </w:p>
        </w:tc>
      </w:tr>
      <w:tr w:rsidR="00AB391E" w:rsidRPr="00D06D87" w14:paraId="4297378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FDCA29A"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11</w:t>
            </w:r>
          </w:p>
        </w:tc>
        <w:tc>
          <w:tcPr>
            <w:tcW w:w="8700" w:type="dxa"/>
            <w:tcBorders>
              <w:top w:val="nil"/>
              <w:left w:val="nil"/>
              <w:bottom w:val="single" w:sz="8" w:space="0" w:color="auto"/>
              <w:right w:val="single" w:sz="8" w:space="0" w:color="auto"/>
            </w:tcBorders>
            <w:vAlign w:val="center"/>
            <w:hideMark/>
          </w:tcPr>
          <w:p w14:paraId="5E56CA2E"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8.2: Step 18. Changed pop-up box name from MCA Validation to Warning</w:t>
            </w:r>
          </w:p>
        </w:tc>
      </w:tr>
      <w:tr w:rsidR="00AB391E" w:rsidRPr="00D06D87" w14:paraId="194A349B"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E3B0B31"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12</w:t>
            </w:r>
          </w:p>
        </w:tc>
        <w:tc>
          <w:tcPr>
            <w:tcW w:w="8700" w:type="dxa"/>
            <w:tcBorders>
              <w:top w:val="nil"/>
              <w:left w:val="nil"/>
              <w:bottom w:val="single" w:sz="8" w:space="0" w:color="auto"/>
              <w:right w:val="single" w:sz="8" w:space="0" w:color="auto"/>
            </w:tcBorders>
            <w:vAlign w:val="center"/>
            <w:hideMark/>
          </w:tcPr>
          <w:p w14:paraId="7A293103"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8-12. Replaced with pop-up box named Warning</w:t>
            </w:r>
          </w:p>
        </w:tc>
      </w:tr>
      <w:tr w:rsidR="00AB391E" w:rsidRPr="00D06D87" w14:paraId="44719F53"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ED0E32B"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13</w:t>
            </w:r>
          </w:p>
        </w:tc>
        <w:tc>
          <w:tcPr>
            <w:tcW w:w="8700" w:type="dxa"/>
            <w:tcBorders>
              <w:top w:val="nil"/>
              <w:left w:val="nil"/>
              <w:bottom w:val="single" w:sz="8" w:space="0" w:color="auto"/>
              <w:right w:val="single" w:sz="8" w:space="0" w:color="auto"/>
            </w:tcBorders>
            <w:vAlign w:val="center"/>
            <w:hideMark/>
          </w:tcPr>
          <w:p w14:paraId="3EA7BFB0"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8.2: Step 24. Added clarification: to view auto-saved Claim form</w:t>
            </w:r>
          </w:p>
        </w:tc>
      </w:tr>
      <w:tr w:rsidR="00AB391E" w:rsidRPr="00D06D87" w14:paraId="6B086A61"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5FA0B91"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14</w:t>
            </w:r>
          </w:p>
        </w:tc>
        <w:tc>
          <w:tcPr>
            <w:tcW w:w="8700" w:type="dxa"/>
            <w:tcBorders>
              <w:top w:val="nil"/>
              <w:left w:val="nil"/>
              <w:bottom w:val="single" w:sz="8" w:space="0" w:color="auto"/>
              <w:right w:val="single" w:sz="8" w:space="0" w:color="auto"/>
            </w:tcBorders>
            <w:vAlign w:val="center"/>
            <w:hideMark/>
          </w:tcPr>
          <w:p w14:paraId="749AA066"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8-14. Replaced with window that displays "Assign prior to MCA reaching 97.5%" box</w:t>
            </w:r>
          </w:p>
        </w:tc>
      </w:tr>
      <w:tr w:rsidR="00AB391E" w:rsidRPr="00D06D87" w14:paraId="67014095"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CE5F8DC"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15</w:t>
            </w:r>
          </w:p>
        </w:tc>
        <w:tc>
          <w:tcPr>
            <w:tcW w:w="8700" w:type="dxa"/>
            <w:tcBorders>
              <w:top w:val="nil"/>
              <w:left w:val="nil"/>
              <w:bottom w:val="single" w:sz="8" w:space="0" w:color="auto"/>
              <w:right w:val="single" w:sz="8" w:space="0" w:color="auto"/>
            </w:tcBorders>
            <w:vAlign w:val="center"/>
            <w:hideMark/>
          </w:tcPr>
          <w:p w14:paraId="5D88DFDE"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8.3.1: Step 4: added reference to "Assign prior to MCA reaching 97.5%"</w:t>
            </w:r>
          </w:p>
        </w:tc>
      </w:tr>
      <w:tr w:rsidR="00AB391E" w:rsidRPr="00D06D87" w14:paraId="0A198F31"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617746A"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16</w:t>
            </w:r>
          </w:p>
        </w:tc>
        <w:tc>
          <w:tcPr>
            <w:tcW w:w="8700" w:type="dxa"/>
            <w:tcBorders>
              <w:top w:val="nil"/>
              <w:left w:val="nil"/>
              <w:bottom w:val="single" w:sz="8" w:space="0" w:color="auto"/>
              <w:right w:val="single" w:sz="8" w:space="0" w:color="auto"/>
            </w:tcBorders>
            <w:vAlign w:val="center"/>
            <w:hideMark/>
          </w:tcPr>
          <w:p w14:paraId="3CD9C9A5"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8.3.4: Step 2. Changed pop-up box name from MCA Validation to Warning</w:t>
            </w:r>
          </w:p>
        </w:tc>
      </w:tr>
      <w:tr w:rsidR="00AB391E" w:rsidRPr="00D06D87" w14:paraId="2EB95D8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19712E3"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17</w:t>
            </w:r>
          </w:p>
        </w:tc>
        <w:tc>
          <w:tcPr>
            <w:tcW w:w="8700" w:type="dxa"/>
            <w:tcBorders>
              <w:top w:val="nil"/>
              <w:left w:val="nil"/>
              <w:bottom w:val="single" w:sz="8" w:space="0" w:color="auto"/>
              <w:right w:val="single" w:sz="8" w:space="0" w:color="auto"/>
            </w:tcBorders>
            <w:vAlign w:val="center"/>
            <w:hideMark/>
          </w:tcPr>
          <w:p w14:paraId="6BBC37E6"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8-20. Replaced with pop-up box named Warning, updated figure description</w:t>
            </w:r>
          </w:p>
        </w:tc>
      </w:tr>
      <w:tr w:rsidR="00AB391E" w:rsidRPr="00D06D87" w14:paraId="29FD600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846D2C0"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18</w:t>
            </w:r>
          </w:p>
        </w:tc>
        <w:tc>
          <w:tcPr>
            <w:tcW w:w="8700" w:type="dxa"/>
            <w:tcBorders>
              <w:top w:val="nil"/>
              <w:left w:val="nil"/>
              <w:bottom w:val="single" w:sz="8" w:space="0" w:color="auto"/>
              <w:right w:val="single" w:sz="8" w:space="0" w:color="auto"/>
            </w:tcBorders>
            <w:vAlign w:val="center"/>
            <w:hideMark/>
          </w:tcPr>
          <w:p w14:paraId="700FD222"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8.3.4: Step 11. Changed pop-up box name from MCA Validation to Warning</w:t>
            </w:r>
          </w:p>
        </w:tc>
      </w:tr>
      <w:tr w:rsidR="00AB391E" w:rsidRPr="00D06D87" w14:paraId="7E4CDB5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7858F7BA" w14:textId="77777777" w:rsidR="00AB391E" w:rsidRPr="00D06D87" w:rsidRDefault="00AB391E" w:rsidP="009B6A4E">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19</w:t>
            </w:r>
          </w:p>
        </w:tc>
        <w:tc>
          <w:tcPr>
            <w:tcW w:w="8700" w:type="dxa"/>
            <w:tcBorders>
              <w:top w:val="nil"/>
              <w:left w:val="nil"/>
              <w:bottom w:val="single" w:sz="8" w:space="0" w:color="auto"/>
              <w:right w:val="single" w:sz="8" w:space="0" w:color="auto"/>
            </w:tcBorders>
            <w:vAlign w:val="center"/>
            <w:hideMark/>
          </w:tcPr>
          <w:p w14:paraId="082493F5" w14:textId="77777777" w:rsidR="00AB391E" w:rsidRPr="00D06D87" w:rsidRDefault="00AB391E" w:rsidP="009B6A4E">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8-24. Replaced with pop-up box named Warning, updated Figure description</w:t>
            </w:r>
          </w:p>
        </w:tc>
      </w:tr>
      <w:tr w:rsidR="005E42C2" w:rsidRPr="00D06D87" w14:paraId="167129E0" w14:textId="77777777" w:rsidTr="009B6A4E">
        <w:trPr>
          <w:trHeight w:val="300"/>
        </w:trPr>
        <w:tc>
          <w:tcPr>
            <w:tcW w:w="1180" w:type="dxa"/>
            <w:tcBorders>
              <w:top w:val="nil"/>
              <w:left w:val="single" w:sz="8" w:space="0" w:color="auto"/>
              <w:bottom w:val="single" w:sz="8" w:space="0" w:color="auto"/>
              <w:right w:val="single" w:sz="8" w:space="0" w:color="auto"/>
            </w:tcBorders>
            <w:vAlign w:val="center"/>
          </w:tcPr>
          <w:p w14:paraId="3BD15A5C" w14:textId="23027C05"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20</w:t>
            </w:r>
          </w:p>
        </w:tc>
        <w:tc>
          <w:tcPr>
            <w:tcW w:w="8700" w:type="dxa"/>
            <w:tcBorders>
              <w:top w:val="nil"/>
              <w:left w:val="nil"/>
              <w:bottom w:val="single" w:sz="8" w:space="0" w:color="auto"/>
              <w:right w:val="single" w:sz="8" w:space="0" w:color="auto"/>
            </w:tcBorders>
            <w:vAlign w:val="center"/>
          </w:tcPr>
          <w:p w14:paraId="69846059" w14:textId="56D3E2A6" w:rsidR="005E42C2" w:rsidRPr="00D06D87" w:rsidRDefault="005E42C2" w:rsidP="005E42C2">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Section 8.3.5: Step 1. Updated with new Assigned timeline step</w:t>
            </w:r>
          </w:p>
        </w:tc>
      </w:tr>
      <w:tr w:rsidR="005E42C2" w:rsidRPr="00D06D87" w14:paraId="7115858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5889C48" w14:textId="46947A83"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21</w:t>
            </w:r>
          </w:p>
        </w:tc>
        <w:tc>
          <w:tcPr>
            <w:tcW w:w="8700" w:type="dxa"/>
            <w:tcBorders>
              <w:top w:val="nil"/>
              <w:left w:val="nil"/>
              <w:bottom w:val="single" w:sz="8" w:space="0" w:color="auto"/>
              <w:right w:val="single" w:sz="8" w:space="0" w:color="auto"/>
            </w:tcBorders>
            <w:vAlign w:val="center"/>
            <w:hideMark/>
          </w:tcPr>
          <w:p w14:paraId="44E06F2A"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8.4: Step 4. Added error messages for existing claim timeline and Paper Claim record</w:t>
            </w:r>
          </w:p>
        </w:tc>
      </w:tr>
      <w:tr w:rsidR="005E42C2" w:rsidRPr="00D06D87" w14:paraId="48661041"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1AFB19A" w14:textId="543404C4"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22</w:t>
            </w:r>
          </w:p>
        </w:tc>
        <w:tc>
          <w:tcPr>
            <w:tcW w:w="8700" w:type="dxa"/>
            <w:tcBorders>
              <w:top w:val="nil"/>
              <w:left w:val="nil"/>
              <w:bottom w:val="single" w:sz="8" w:space="0" w:color="auto"/>
              <w:right w:val="single" w:sz="8" w:space="0" w:color="auto"/>
            </w:tcBorders>
            <w:vAlign w:val="center"/>
            <w:hideMark/>
          </w:tcPr>
          <w:p w14:paraId="2C3D5802"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8-29. Replaced with current screen shot displaying NBS and Deferred fields</w:t>
            </w:r>
          </w:p>
        </w:tc>
      </w:tr>
      <w:tr w:rsidR="005E42C2" w:rsidRPr="00D06D87" w14:paraId="0FA045B5"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0E8A6B0D" w14:textId="3DC02F81"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23</w:t>
            </w:r>
          </w:p>
        </w:tc>
        <w:tc>
          <w:tcPr>
            <w:tcW w:w="8700" w:type="dxa"/>
            <w:tcBorders>
              <w:top w:val="nil"/>
              <w:left w:val="nil"/>
              <w:bottom w:val="single" w:sz="8" w:space="0" w:color="auto"/>
              <w:right w:val="single" w:sz="8" w:space="0" w:color="auto"/>
            </w:tcBorders>
            <w:vAlign w:val="center"/>
            <w:hideMark/>
          </w:tcPr>
          <w:p w14:paraId="6F39989A"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8.4: Step 8. Changed pop-up box name from MCA Validation to Warning</w:t>
            </w:r>
          </w:p>
        </w:tc>
      </w:tr>
      <w:tr w:rsidR="005E42C2" w:rsidRPr="00D06D87" w14:paraId="3DC1E0CC"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29EEAAD" w14:textId="2C6406A4"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24</w:t>
            </w:r>
          </w:p>
        </w:tc>
        <w:tc>
          <w:tcPr>
            <w:tcW w:w="8700" w:type="dxa"/>
            <w:tcBorders>
              <w:top w:val="nil"/>
              <w:left w:val="nil"/>
              <w:bottom w:val="single" w:sz="8" w:space="0" w:color="auto"/>
              <w:right w:val="single" w:sz="8" w:space="0" w:color="auto"/>
            </w:tcBorders>
            <w:vAlign w:val="center"/>
            <w:hideMark/>
          </w:tcPr>
          <w:p w14:paraId="759DB1FB"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8-30. Replaced with pop-up box named Warning, updated Figure description</w:t>
            </w:r>
          </w:p>
        </w:tc>
      </w:tr>
      <w:tr w:rsidR="005E42C2" w:rsidRPr="00D06D87" w14:paraId="25CB7779"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1D9BA44" w14:textId="31BD9659"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25</w:t>
            </w:r>
          </w:p>
        </w:tc>
        <w:tc>
          <w:tcPr>
            <w:tcW w:w="8700" w:type="dxa"/>
            <w:tcBorders>
              <w:top w:val="nil"/>
              <w:left w:val="nil"/>
              <w:bottom w:val="single" w:sz="8" w:space="0" w:color="auto"/>
              <w:right w:val="single" w:sz="8" w:space="0" w:color="auto"/>
            </w:tcBorders>
            <w:vAlign w:val="center"/>
            <w:hideMark/>
          </w:tcPr>
          <w:p w14:paraId="28CB9979"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8-31. Replaced with new CT23 Claims Worksheet Disposition Info window</w:t>
            </w:r>
          </w:p>
        </w:tc>
      </w:tr>
      <w:tr w:rsidR="005E42C2" w:rsidRPr="00D06D87" w14:paraId="29A88B0D"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09B31F7F" w14:textId="4424D89E"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26</w:t>
            </w:r>
          </w:p>
        </w:tc>
        <w:tc>
          <w:tcPr>
            <w:tcW w:w="8700" w:type="dxa"/>
            <w:tcBorders>
              <w:top w:val="nil"/>
              <w:left w:val="nil"/>
              <w:bottom w:val="single" w:sz="8" w:space="0" w:color="auto"/>
              <w:right w:val="single" w:sz="8" w:space="0" w:color="auto"/>
            </w:tcBorders>
            <w:vAlign w:val="center"/>
            <w:hideMark/>
          </w:tcPr>
          <w:p w14:paraId="37CC0A01"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8.4: Step 12. Added to auto-save the Claim Worksheet, click on Print HECM Worksheet</w:t>
            </w:r>
          </w:p>
        </w:tc>
      </w:tr>
      <w:tr w:rsidR="005E42C2" w:rsidRPr="00D06D87" w14:paraId="0AF037F7"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1EB3E86" w14:textId="3E2F8B53"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27</w:t>
            </w:r>
          </w:p>
        </w:tc>
        <w:tc>
          <w:tcPr>
            <w:tcW w:w="8700" w:type="dxa"/>
            <w:tcBorders>
              <w:top w:val="nil"/>
              <w:left w:val="nil"/>
              <w:bottom w:val="single" w:sz="8" w:space="0" w:color="auto"/>
              <w:right w:val="single" w:sz="8" w:space="0" w:color="auto"/>
            </w:tcBorders>
            <w:vAlign w:val="center"/>
            <w:hideMark/>
          </w:tcPr>
          <w:p w14:paraId="78CA7B7C" w14:textId="5ABF2682" w:rsidR="005E42C2" w:rsidRPr="00D06D87" w:rsidRDefault="005E42C2" w:rsidP="00862E9D">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8-3</w:t>
            </w:r>
            <w:r w:rsidR="00862E9D">
              <w:rPr>
                <w:rFonts w:ascii="Cambria" w:eastAsia="Times New Roman" w:hAnsi="Cambria"/>
                <w:color w:val="000000"/>
                <w:sz w:val="20"/>
                <w:szCs w:val="20"/>
              </w:rPr>
              <w:t>4</w:t>
            </w:r>
            <w:r w:rsidRPr="00D06D87">
              <w:rPr>
                <w:rFonts w:ascii="Cambria" w:eastAsia="Times New Roman" w:hAnsi="Cambria"/>
                <w:color w:val="000000"/>
                <w:sz w:val="20"/>
                <w:szCs w:val="20"/>
              </w:rPr>
              <w:t>. Replaced with new Negative Claim validation error message</w:t>
            </w:r>
          </w:p>
        </w:tc>
      </w:tr>
      <w:tr w:rsidR="005E42C2" w:rsidRPr="00D06D87" w14:paraId="5453997C"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C9FB235" w14:textId="582E12CB"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28</w:t>
            </w:r>
          </w:p>
        </w:tc>
        <w:tc>
          <w:tcPr>
            <w:tcW w:w="8700" w:type="dxa"/>
            <w:tcBorders>
              <w:top w:val="nil"/>
              <w:left w:val="nil"/>
              <w:bottom w:val="single" w:sz="8" w:space="0" w:color="auto"/>
              <w:right w:val="single" w:sz="8" w:space="0" w:color="auto"/>
            </w:tcBorders>
            <w:vAlign w:val="center"/>
            <w:hideMark/>
          </w:tcPr>
          <w:p w14:paraId="55846CED"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8.4: Step 18. Changed pop-up box name from MCA Validation to Warning</w:t>
            </w:r>
          </w:p>
        </w:tc>
      </w:tr>
      <w:tr w:rsidR="005E42C2" w:rsidRPr="00D06D87" w14:paraId="5918DC1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6341EA3" w14:textId="17EDACDC"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29</w:t>
            </w:r>
          </w:p>
        </w:tc>
        <w:tc>
          <w:tcPr>
            <w:tcW w:w="8700" w:type="dxa"/>
            <w:tcBorders>
              <w:top w:val="nil"/>
              <w:left w:val="nil"/>
              <w:bottom w:val="single" w:sz="8" w:space="0" w:color="auto"/>
              <w:right w:val="single" w:sz="8" w:space="0" w:color="auto"/>
            </w:tcBorders>
            <w:vAlign w:val="center"/>
            <w:hideMark/>
          </w:tcPr>
          <w:p w14:paraId="38881EF8"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8-36. Replaced with pop-up box named Warning, updated Figure description</w:t>
            </w:r>
          </w:p>
        </w:tc>
      </w:tr>
      <w:tr w:rsidR="005E42C2" w:rsidRPr="00D06D87" w14:paraId="2C438FC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9BF7F6C" w14:textId="58D83847"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30</w:t>
            </w:r>
          </w:p>
        </w:tc>
        <w:tc>
          <w:tcPr>
            <w:tcW w:w="8700" w:type="dxa"/>
            <w:tcBorders>
              <w:top w:val="nil"/>
              <w:left w:val="nil"/>
              <w:bottom w:val="single" w:sz="8" w:space="0" w:color="auto"/>
              <w:right w:val="single" w:sz="8" w:space="0" w:color="auto"/>
            </w:tcBorders>
            <w:vAlign w:val="center"/>
            <w:hideMark/>
          </w:tcPr>
          <w:p w14:paraId="328826C1"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8.4: Step 24. Added to auto-save the Claim Worksheet, click on Print HECM Worksheet</w:t>
            </w:r>
          </w:p>
        </w:tc>
      </w:tr>
      <w:tr w:rsidR="005E42C2" w:rsidRPr="00D06D87" w14:paraId="28803403"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6EED08E" w14:textId="194945AF"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31</w:t>
            </w:r>
          </w:p>
        </w:tc>
        <w:tc>
          <w:tcPr>
            <w:tcW w:w="8700" w:type="dxa"/>
            <w:tcBorders>
              <w:top w:val="nil"/>
              <w:left w:val="nil"/>
              <w:bottom w:val="single" w:sz="8" w:space="0" w:color="auto"/>
              <w:right w:val="single" w:sz="8" w:space="0" w:color="auto"/>
            </w:tcBorders>
            <w:vAlign w:val="center"/>
            <w:hideMark/>
          </w:tcPr>
          <w:p w14:paraId="02C3B194"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8.5: Added description of 6-month claim filing deadline for CT24</w:t>
            </w:r>
          </w:p>
        </w:tc>
      </w:tr>
      <w:tr w:rsidR="005E42C2" w:rsidRPr="00D06D87" w14:paraId="4B4F2AB8"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958283D" w14:textId="2D5784B5"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32</w:t>
            </w:r>
          </w:p>
        </w:tc>
        <w:tc>
          <w:tcPr>
            <w:tcW w:w="8700" w:type="dxa"/>
            <w:tcBorders>
              <w:top w:val="nil"/>
              <w:left w:val="nil"/>
              <w:bottom w:val="single" w:sz="8" w:space="0" w:color="auto"/>
              <w:right w:val="single" w:sz="8" w:space="0" w:color="auto"/>
            </w:tcBorders>
            <w:vAlign w:val="center"/>
            <w:hideMark/>
          </w:tcPr>
          <w:p w14:paraId="260C9224"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8.5: Step 6. Added 6-month claim filing deadline for CT24</w:t>
            </w:r>
          </w:p>
        </w:tc>
      </w:tr>
      <w:tr w:rsidR="005E42C2" w:rsidRPr="00D06D87" w14:paraId="2C3FFE7A"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3726C52A" w14:textId="158B22C7"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33</w:t>
            </w:r>
          </w:p>
        </w:tc>
        <w:tc>
          <w:tcPr>
            <w:tcW w:w="8700" w:type="dxa"/>
            <w:tcBorders>
              <w:top w:val="nil"/>
              <w:left w:val="nil"/>
              <w:bottom w:val="single" w:sz="8" w:space="0" w:color="auto"/>
              <w:right w:val="single" w:sz="8" w:space="0" w:color="auto"/>
            </w:tcBorders>
            <w:vAlign w:val="center"/>
            <w:hideMark/>
          </w:tcPr>
          <w:p w14:paraId="65669A72"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8-39. Added figure for 6-month claim filing message</w:t>
            </w:r>
          </w:p>
        </w:tc>
      </w:tr>
      <w:tr w:rsidR="005E42C2" w:rsidRPr="00D06D87" w14:paraId="563C98F3"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E1259D9" w14:textId="4D1C32EC"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34</w:t>
            </w:r>
          </w:p>
        </w:tc>
        <w:tc>
          <w:tcPr>
            <w:tcW w:w="8700" w:type="dxa"/>
            <w:tcBorders>
              <w:top w:val="nil"/>
              <w:left w:val="nil"/>
              <w:bottom w:val="single" w:sz="8" w:space="0" w:color="auto"/>
              <w:right w:val="single" w:sz="8" w:space="0" w:color="auto"/>
            </w:tcBorders>
            <w:vAlign w:val="center"/>
            <w:hideMark/>
          </w:tcPr>
          <w:p w14:paraId="110DB745"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8.5: Step 8. Changed pop-up box name from MCA Validation to Warning</w:t>
            </w:r>
          </w:p>
        </w:tc>
      </w:tr>
      <w:tr w:rsidR="005E42C2" w:rsidRPr="00D06D87" w14:paraId="397693D5"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DC475AC" w14:textId="4FC6C017"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35</w:t>
            </w:r>
          </w:p>
        </w:tc>
        <w:tc>
          <w:tcPr>
            <w:tcW w:w="8700" w:type="dxa"/>
            <w:tcBorders>
              <w:top w:val="nil"/>
              <w:left w:val="nil"/>
              <w:bottom w:val="single" w:sz="8" w:space="0" w:color="auto"/>
              <w:right w:val="single" w:sz="8" w:space="0" w:color="auto"/>
            </w:tcBorders>
            <w:vAlign w:val="center"/>
            <w:hideMark/>
          </w:tcPr>
          <w:p w14:paraId="24E327B2"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8-41. Replaced with pop-up box named Warning, updated Figure description</w:t>
            </w:r>
          </w:p>
        </w:tc>
      </w:tr>
      <w:tr w:rsidR="005E42C2" w:rsidRPr="00D06D87" w14:paraId="6F726AD2"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51226C0" w14:textId="78823DF0"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36</w:t>
            </w:r>
          </w:p>
        </w:tc>
        <w:tc>
          <w:tcPr>
            <w:tcW w:w="8700" w:type="dxa"/>
            <w:tcBorders>
              <w:top w:val="nil"/>
              <w:left w:val="nil"/>
              <w:bottom w:val="single" w:sz="8" w:space="0" w:color="auto"/>
              <w:right w:val="single" w:sz="8" w:space="0" w:color="auto"/>
            </w:tcBorders>
            <w:vAlign w:val="center"/>
            <w:hideMark/>
          </w:tcPr>
          <w:p w14:paraId="74655B74"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8.5: Step 11. Added to auto-save the Claim Worksheet, click on Print HECM Worksheet</w:t>
            </w:r>
          </w:p>
        </w:tc>
      </w:tr>
      <w:tr w:rsidR="005E42C2" w:rsidRPr="00D06D87" w14:paraId="5891D08C"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378F9E5" w14:textId="0902AC45"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37</w:t>
            </w:r>
          </w:p>
        </w:tc>
        <w:tc>
          <w:tcPr>
            <w:tcW w:w="8700" w:type="dxa"/>
            <w:tcBorders>
              <w:top w:val="nil"/>
              <w:left w:val="nil"/>
              <w:bottom w:val="single" w:sz="8" w:space="0" w:color="auto"/>
              <w:right w:val="single" w:sz="8" w:space="0" w:color="auto"/>
            </w:tcBorders>
            <w:vAlign w:val="center"/>
            <w:hideMark/>
          </w:tcPr>
          <w:p w14:paraId="2317868F"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8.5: Step 17. Changed pop-up box name from MCA Validation to Warning</w:t>
            </w:r>
          </w:p>
        </w:tc>
      </w:tr>
      <w:tr w:rsidR="005E42C2" w:rsidRPr="00D06D87" w14:paraId="3F6323C5"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CFA7854" w14:textId="3C25CA49"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38</w:t>
            </w:r>
          </w:p>
        </w:tc>
        <w:tc>
          <w:tcPr>
            <w:tcW w:w="8700" w:type="dxa"/>
            <w:tcBorders>
              <w:top w:val="nil"/>
              <w:left w:val="nil"/>
              <w:bottom w:val="single" w:sz="8" w:space="0" w:color="auto"/>
              <w:right w:val="single" w:sz="8" w:space="0" w:color="auto"/>
            </w:tcBorders>
            <w:vAlign w:val="center"/>
            <w:hideMark/>
          </w:tcPr>
          <w:p w14:paraId="5FE716D0"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8-45. Replaced with pop-up box named Warning, updated Figure description</w:t>
            </w:r>
          </w:p>
        </w:tc>
      </w:tr>
      <w:tr w:rsidR="005E42C2" w:rsidRPr="00D06D87" w14:paraId="20711C36"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9602038" w14:textId="4CD6E1A4"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39</w:t>
            </w:r>
          </w:p>
        </w:tc>
        <w:tc>
          <w:tcPr>
            <w:tcW w:w="8700" w:type="dxa"/>
            <w:tcBorders>
              <w:top w:val="nil"/>
              <w:left w:val="nil"/>
              <w:bottom w:val="single" w:sz="8" w:space="0" w:color="auto"/>
              <w:right w:val="single" w:sz="8" w:space="0" w:color="auto"/>
            </w:tcBorders>
            <w:vAlign w:val="center"/>
            <w:hideMark/>
          </w:tcPr>
          <w:p w14:paraId="57C0F483" w14:textId="77777777" w:rsidR="005E42C2" w:rsidRPr="00D06D87" w:rsidRDefault="005E42C2" w:rsidP="005E42C2">
            <w:pPr>
              <w:spacing w:after="0" w:line="240" w:lineRule="auto"/>
              <w:rPr>
                <w:rFonts w:ascii="Cambria" w:eastAsia="Times New Roman" w:hAnsi="Cambria"/>
                <w:sz w:val="20"/>
                <w:szCs w:val="20"/>
              </w:rPr>
            </w:pPr>
            <w:r w:rsidRPr="00D06D87">
              <w:rPr>
                <w:rFonts w:ascii="Cambria" w:eastAsia="Times New Roman" w:hAnsi="Cambria"/>
                <w:sz w:val="20"/>
                <w:szCs w:val="20"/>
              </w:rPr>
              <w:t>Section 8.6.1: Step 7. Added that HUD Decision notes will be auto-saved on Approval</w:t>
            </w:r>
          </w:p>
        </w:tc>
      </w:tr>
      <w:tr w:rsidR="005E42C2" w:rsidRPr="00D06D87" w14:paraId="5AC95007"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E53F632" w14:textId="5F9CE6AF"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40</w:t>
            </w:r>
          </w:p>
        </w:tc>
        <w:tc>
          <w:tcPr>
            <w:tcW w:w="8700" w:type="dxa"/>
            <w:tcBorders>
              <w:top w:val="nil"/>
              <w:left w:val="nil"/>
              <w:bottom w:val="single" w:sz="8" w:space="0" w:color="auto"/>
              <w:right w:val="single" w:sz="8" w:space="0" w:color="auto"/>
            </w:tcBorders>
            <w:vAlign w:val="center"/>
            <w:hideMark/>
          </w:tcPr>
          <w:p w14:paraId="6618A6F1" w14:textId="77777777" w:rsidR="005E42C2" w:rsidRPr="00D06D87" w:rsidRDefault="005E42C2" w:rsidP="005E42C2">
            <w:pPr>
              <w:spacing w:after="0" w:line="240" w:lineRule="auto"/>
              <w:rPr>
                <w:rFonts w:ascii="Cambria" w:eastAsia="Times New Roman" w:hAnsi="Cambria"/>
                <w:sz w:val="20"/>
                <w:szCs w:val="20"/>
              </w:rPr>
            </w:pPr>
            <w:r w:rsidRPr="00D06D87">
              <w:rPr>
                <w:rFonts w:ascii="Cambria" w:eastAsia="Times New Roman" w:hAnsi="Cambria"/>
                <w:sz w:val="20"/>
                <w:szCs w:val="20"/>
              </w:rPr>
              <w:t>Section 8.6.1: Step 8. Added 6-month claim filing deadline for CT24</w:t>
            </w:r>
          </w:p>
        </w:tc>
      </w:tr>
      <w:tr w:rsidR="005E42C2" w:rsidRPr="00D06D87" w14:paraId="1012336D"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78100CA2" w14:textId="4BEA99F5"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41</w:t>
            </w:r>
          </w:p>
        </w:tc>
        <w:tc>
          <w:tcPr>
            <w:tcW w:w="8700" w:type="dxa"/>
            <w:tcBorders>
              <w:top w:val="nil"/>
              <w:left w:val="nil"/>
              <w:bottom w:val="single" w:sz="8" w:space="0" w:color="auto"/>
              <w:right w:val="single" w:sz="8" w:space="0" w:color="auto"/>
            </w:tcBorders>
            <w:vAlign w:val="center"/>
            <w:hideMark/>
          </w:tcPr>
          <w:p w14:paraId="1AC198DE"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8-49. Added figure for 6-month claim filing approval</w:t>
            </w:r>
          </w:p>
        </w:tc>
      </w:tr>
      <w:tr w:rsidR="005E42C2" w:rsidRPr="00D06D87" w14:paraId="179EF526"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54B879C" w14:textId="4D64F940"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42</w:t>
            </w:r>
          </w:p>
        </w:tc>
        <w:tc>
          <w:tcPr>
            <w:tcW w:w="8700" w:type="dxa"/>
            <w:tcBorders>
              <w:top w:val="nil"/>
              <w:left w:val="nil"/>
              <w:bottom w:val="single" w:sz="8" w:space="0" w:color="auto"/>
              <w:right w:val="single" w:sz="8" w:space="0" w:color="auto"/>
            </w:tcBorders>
            <w:vAlign w:val="center"/>
            <w:hideMark/>
          </w:tcPr>
          <w:p w14:paraId="5D9E2930" w14:textId="77777777" w:rsidR="005E42C2" w:rsidRPr="00D06D87" w:rsidRDefault="005E42C2" w:rsidP="005E42C2">
            <w:pPr>
              <w:spacing w:after="0" w:line="240" w:lineRule="auto"/>
              <w:rPr>
                <w:rFonts w:ascii="Cambria" w:eastAsia="Times New Roman" w:hAnsi="Cambria"/>
                <w:sz w:val="20"/>
                <w:szCs w:val="20"/>
              </w:rPr>
            </w:pPr>
            <w:r w:rsidRPr="00D06D87">
              <w:rPr>
                <w:rFonts w:ascii="Cambria" w:eastAsia="Times New Roman" w:hAnsi="Cambria"/>
                <w:sz w:val="20"/>
                <w:szCs w:val="20"/>
              </w:rPr>
              <w:t>Section 8.6.2: Step 7. Added that HUD Decision notes will be auto-saved on Denial</w:t>
            </w:r>
          </w:p>
        </w:tc>
      </w:tr>
      <w:tr w:rsidR="005E42C2" w:rsidRPr="00D06D87" w14:paraId="2CE4C22B"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82F7D0F" w14:textId="609AEC30"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43</w:t>
            </w:r>
          </w:p>
        </w:tc>
        <w:tc>
          <w:tcPr>
            <w:tcW w:w="8700" w:type="dxa"/>
            <w:tcBorders>
              <w:top w:val="nil"/>
              <w:left w:val="nil"/>
              <w:bottom w:val="single" w:sz="8" w:space="0" w:color="auto"/>
              <w:right w:val="single" w:sz="8" w:space="0" w:color="auto"/>
            </w:tcBorders>
            <w:vAlign w:val="center"/>
            <w:hideMark/>
          </w:tcPr>
          <w:p w14:paraId="60DD8283" w14:textId="77777777" w:rsidR="005E42C2" w:rsidRPr="00D06D87" w:rsidRDefault="005E42C2" w:rsidP="005E42C2">
            <w:pPr>
              <w:spacing w:after="0" w:line="240" w:lineRule="auto"/>
              <w:rPr>
                <w:rFonts w:ascii="Cambria" w:eastAsia="Times New Roman" w:hAnsi="Cambria"/>
                <w:sz w:val="20"/>
                <w:szCs w:val="20"/>
              </w:rPr>
            </w:pPr>
            <w:r w:rsidRPr="00D06D87">
              <w:rPr>
                <w:rFonts w:ascii="Cambria" w:eastAsia="Times New Roman" w:hAnsi="Cambria"/>
                <w:sz w:val="20"/>
                <w:szCs w:val="20"/>
              </w:rPr>
              <w:t>Section 8.6.3: Step 7. Added that HUD Decision notes will be auto-saved on Pending</w:t>
            </w:r>
          </w:p>
        </w:tc>
      </w:tr>
      <w:tr w:rsidR="005E42C2" w:rsidRPr="00D06D87" w14:paraId="46B9F938"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EF9B8A5" w14:textId="3D758BB3"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44</w:t>
            </w:r>
          </w:p>
        </w:tc>
        <w:tc>
          <w:tcPr>
            <w:tcW w:w="8700" w:type="dxa"/>
            <w:tcBorders>
              <w:top w:val="nil"/>
              <w:left w:val="nil"/>
              <w:bottom w:val="single" w:sz="8" w:space="0" w:color="auto"/>
              <w:right w:val="single" w:sz="8" w:space="0" w:color="auto"/>
            </w:tcBorders>
            <w:vAlign w:val="center"/>
            <w:hideMark/>
          </w:tcPr>
          <w:p w14:paraId="2D2D87A8" w14:textId="7BF3F738"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8.6.3</w:t>
            </w:r>
            <w:r w:rsidR="00862E9D">
              <w:rPr>
                <w:rFonts w:ascii="Cambria" w:eastAsia="Times New Roman" w:hAnsi="Cambria"/>
                <w:color w:val="000000"/>
                <w:sz w:val="20"/>
                <w:szCs w:val="20"/>
              </w:rPr>
              <w:t>.1</w:t>
            </w:r>
            <w:r w:rsidRPr="00D06D87">
              <w:rPr>
                <w:rFonts w:ascii="Cambria" w:eastAsia="Times New Roman" w:hAnsi="Cambria"/>
                <w:color w:val="000000"/>
                <w:sz w:val="20"/>
                <w:szCs w:val="20"/>
              </w:rPr>
              <w:t>: Step 5. Changed pop-up box name from MCA Validation to Warning</w:t>
            </w:r>
          </w:p>
        </w:tc>
      </w:tr>
      <w:tr w:rsidR="005E42C2" w:rsidRPr="00D06D87" w14:paraId="077FBA40"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79AB43B" w14:textId="1AF46AB8"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45</w:t>
            </w:r>
          </w:p>
        </w:tc>
        <w:tc>
          <w:tcPr>
            <w:tcW w:w="8700" w:type="dxa"/>
            <w:tcBorders>
              <w:top w:val="nil"/>
              <w:left w:val="nil"/>
              <w:bottom w:val="single" w:sz="8" w:space="0" w:color="auto"/>
              <w:right w:val="single" w:sz="8" w:space="0" w:color="auto"/>
            </w:tcBorders>
            <w:vAlign w:val="center"/>
            <w:hideMark/>
          </w:tcPr>
          <w:p w14:paraId="350121F0"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8-58. Replaced with pop-up box named Warning, updated Figure description</w:t>
            </w:r>
          </w:p>
        </w:tc>
      </w:tr>
      <w:tr w:rsidR="005E42C2" w:rsidRPr="00D06D87" w14:paraId="11B40436"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A18D65B" w14:textId="26503791"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46</w:t>
            </w:r>
          </w:p>
        </w:tc>
        <w:tc>
          <w:tcPr>
            <w:tcW w:w="8700" w:type="dxa"/>
            <w:tcBorders>
              <w:top w:val="nil"/>
              <w:left w:val="nil"/>
              <w:bottom w:val="single" w:sz="8" w:space="0" w:color="auto"/>
              <w:right w:val="single" w:sz="8" w:space="0" w:color="auto"/>
            </w:tcBorders>
            <w:vAlign w:val="center"/>
            <w:hideMark/>
          </w:tcPr>
          <w:p w14:paraId="35E4483C" w14:textId="72352948"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8.6.3</w:t>
            </w:r>
            <w:r w:rsidR="00862E9D">
              <w:rPr>
                <w:rFonts w:ascii="Cambria" w:eastAsia="Times New Roman" w:hAnsi="Cambria"/>
                <w:color w:val="000000"/>
                <w:sz w:val="20"/>
                <w:szCs w:val="20"/>
              </w:rPr>
              <w:t>.1</w:t>
            </w:r>
            <w:r w:rsidRPr="00D06D87">
              <w:rPr>
                <w:rFonts w:ascii="Cambria" w:eastAsia="Times New Roman" w:hAnsi="Cambria"/>
                <w:color w:val="000000"/>
                <w:sz w:val="20"/>
                <w:szCs w:val="20"/>
              </w:rPr>
              <w:t>: Step 14. Changed pop-up box name from MCA Validation to Warning</w:t>
            </w:r>
          </w:p>
        </w:tc>
      </w:tr>
      <w:tr w:rsidR="005E42C2" w:rsidRPr="00D06D87" w14:paraId="6EF0AE26"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21239FF" w14:textId="6A1A07DB"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47</w:t>
            </w:r>
          </w:p>
        </w:tc>
        <w:tc>
          <w:tcPr>
            <w:tcW w:w="8700" w:type="dxa"/>
            <w:tcBorders>
              <w:top w:val="nil"/>
              <w:left w:val="nil"/>
              <w:bottom w:val="single" w:sz="8" w:space="0" w:color="auto"/>
              <w:right w:val="single" w:sz="8" w:space="0" w:color="auto"/>
            </w:tcBorders>
            <w:vAlign w:val="center"/>
            <w:hideMark/>
          </w:tcPr>
          <w:p w14:paraId="5047D62F"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8.10: Added section for Over Claim remittance</w:t>
            </w:r>
          </w:p>
        </w:tc>
      </w:tr>
      <w:tr w:rsidR="005E42C2" w:rsidRPr="00D06D87" w14:paraId="2DBC3896"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255E948" w14:textId="01C3AC51"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48</w:t>
            </w:r>
          </w:p>
        </w:tc>
        <w:tc>
          <w:tcPr>
            <w:tcW w:w="8700" w:type="dxa"/>
            <w:tcBorders>
              <w:top w:val="nil"/>
              <w:left w:val="nil"/>
              <w:bottom w:val="single" w:sz="8" w:space="0" w:color="auto"/>
              <w:right w:val="single" w:sz="8" w:space="0" w:color="auto"/>
            </w:tcBorders>
            <w:vAlign w:val="center"/>
            <w:hideMark/>
          </w:tcPr>
          <w:p w14:paraId="54E34433"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8-74. Added Over Claim Transaction</w:t>
            </w:r>
          </w:p>
        </w:tc>
      </w:tr>
      <w:tr w:rsidR="005E42C2" w:rsidRPr="00D06D87" w14:paraId="3F6BA844"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8D3A717" w14:textId="4DBA0F0F"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49</w:t>
            </w:r>
          </w:p>
        </w:tc>
        <w:tc>
          <w:tcPr>
            <w:tcW w:w="8700" w:type="dxa"/>
            <w:tcBorders>
              <w:top w:val="nil"/>
              <w:left w:val="nil"/>
              <w:bottom w:val="single" w:sz="8" w:space="0" w:color="auto"/>
              <w:right w:val="single" w:sz="8" w:space="0" w:color="auto"/>
            </w:tcBorders>
            <w:vAlign w:val="center"/>
            <w:hideMark/>
          </w:tcPr>
          <w:p w14:paraId="5ABDD39A"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8-75. Added Over Claim Transaction</w:t>
            </w:r>
          </w:p>
        </w:tc>
      </w:tr>
      <w:tr w:rsidR="005E42C2" w:rsidRPr="00D06D87" w14:paraId="06B0A040"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20231312" w14:textId="44DCC8C0"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50</w:t>
            </w:r>
          </w:p>
        </w:tc>
        <w:tc>
          <w:tcPr>
            <w:tcW w:w="8700" w:type="dxa"/>
            <w:tcBorders>
              <w:top w:val="nil"/>
              <w:left w:val="nil"/>
              <w:bottom w:val="single" w:sz="8" w:space="0" w:color="auto"/>
              <w:right w:val="single" w:sz="8" w:space="0" w:color="auto"/>
            </w:tcBorders>
            <w:vAlign w:val="center"/>
            <w:hideMark/>
          </w:tcPr>
          <w:p w14:paraId="7C9F4F42"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8.11: Added section for Paper Claim records</w:t>
            </w:r>
          </w:p>
        </w:tc>
      </w:tr>
      <w:tr w:rsidR="005E42C2" w:rsidRPr="00D06D87" w14:paraId="3FB80809"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410061BC" w14:textId="6F420482"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51</w:t>
            </w:r>
          </w:p>
        </w:tc>
        <w:tc>
          <w:tcPr>
            <w:tcW w:w="8700" w:type="dxa"/>
            <w:tcBorders>
              <w:top w:val="nil"/>
              <w:left w:val="nil"/>
              <w:bottom w:val="single" w:sz="8" w:space="0" w:color="auto"/>
              <w:right w:val="single" w:sz="8" w:space="0" w:color="auto"/>
            </w:tcBorders>
            <w:vAlign w:val="center"/>
            <w:hideMark/>
          </w:tcPr>
          <w:p w14:paraId="46B242C3"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8-76. Added Paper Claim error message</w:t>
            </w:r>
          </w:p>
        </w:tc>
      </w:tr>
      <w:tr w:rsidR="005E42C2" w:rsidRPr="00D06D87" w14:paraId="2D9BFE6E"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21908E7" w14:textId="5ABEAEAC"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52</w:t>
            </w:r>
          </w:p>
        </w:tc>
        <w:tc>
          <w:tcPr>
            <w:tcW w:w="8700" w:type="dxa"/>
            <w:tcBorders>
              <w:top w:val="nil"/>
              <w:left w:val="nil"/>
              <w:bottom w:val="single" w:sz="8" w:space="0" w:color="auto"/>
              <w:right w:val="single" w:sz="8" w:space="0" w:color="auto"/>
            </w:tcBorders>
            <w:vAlign w:val="center"/>
            <w:hideMark/>
          </w:tcPr>
          <w:p w14:paraId="65775245" w14:textId="2F9932F1" w:rsidR="005E42C2" w:rsidRPr="00D06D87" w:rsidRDefault="005E42C2" w:rsidP="00862E9D">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9.</w:t>
            </w:r>
            <w:r w:rsidR="00862E9D">
              <w:rPr>
                <w:rFonts w:ascii="Cambria" w:eastAsia="Times New Roman" w:hAnsi="Cambria"/>
                <w:color w:val="000000"/>
                <w:sz w:val="20"/>
                <w:szCs w:val="20"/>
              </w:rPr>
              <w:t>8</w:t>
            </w:r>
            <w:r w:rsidRPr="00D06D87">
              <w:rPr>
                <w:rFonts w:ascii="Cambria" w:eastAsia="Times New Roman" w:hAnsi="Cambria"/>
                <w:color w:val="000000"/>
                <w:sz w:val="20"/>
                <w:szCs w:val="20"/>
              </w:rPr>
              <w:t>: Added new Over Claims report</w:t>
            </w:r>
          </w:p>
        </w:tc>
      </w:tr>
      <w:tr w:rsidR="005E42C2" w:rsidRPr="00D06D87" w14:paraId="5E791BA9"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547C81E0" w14:textId="107D6CBE"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53</w:t>
            </w:r>
          </w:p>
        </w:tc>
        <w:tc>
          <w:tcPr>
            <w:tcW w:w="8700" w:type="dxa"/>
            <w:tcBorders>
              <w:top w:val="nil"/>
              <w:left w:val="nil"/>
              <w:bottom w:val="single" w:sz="8" w:space="0" w:color="auto"/>
              <w:right w:val="single" w:sz="8" w:space="0" w:color="auto"/>
            </w:tcBorders>
            <w:vAlign w:val="center"/>
            <w:hideMark/>
          </w:tcPr>
          <w:p w14:paraId="478F45E4" w14:textId="0B818EB9" w:rsidR="005E42C2" w:rsidRPr="00D06D87" w:rsidRDefault="00862E9D" w:rsidP="00862E9D">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Section 9.8.1</w:t>
            </w:r>
            <w:r w:rsidR="005E42C2" w:rsidRPr="00D06D87">
              <w:rPr>
                <w:rFonts w:ascii="Cambria" w:eastAsia="Times New Roman" w:hAnsi="Cambria"/>
                <w:color w:val="000000"/>
                <w:sz w:val="20"/>
                <w:szCs w:val="20"/>
              </w:rPr>
              <w:t>: Added field to Claims Detail report: damage / escrow amount</w:t>
            </w:r>
          </w:p>
        </w:tc>
      </w:tr>
      <w:tr w:rsidR="005E42C2" w:rsidRPr="00D06D87" w14:paraId="2F42502A"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67270872" w14:textId="38060351" w:rsidR="005E42C2" w:rsidRPr="00D06D87" w:rsidRDefault="005E42C2" w:rsidP="005E42C2">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54</w:t>
            </w:r>
          </w:p>
        </w:tc>
        <w:tc>
          <w:tcPr>
            <w:tcW w:w="8700" w:type="dxa"/>
            <w:tcBorders>
              <w:top w:val="nil"/>
              <w:left w:val="nil"/>
              <w:bottom w:val="single" w:sz="8" w:space="0" w:color="auto"/>
              <w:right w:val="single" w:sz="8" w:space="0" w:color="auto"/>
            </w:tcBorders>
            <w:vAlign w:val="center"/>
            <w:hideMark/>
          </w:tcPr>
          <w:p w14:paraId="5F7BE663" w14:textId="19699264" w:rsidR="005E42C2" w:rsidRPr="00D06D87" w:rsidRDefault="005E42C2" w:rsidP="00862E9D">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Section 9.</w:t>
            </w:r>
            <w:r w:rsidR="00862E9D">
              <w:rPr>
                <w:rFonts w:ascii="Cambria" w:eastAsia="Times New Roman" w:hAnsi="Cambria"/>
                <w:color w:val="000000"/>
                <w:sz w:val="20"/>
                <w:szCs w:val="20"/>
              </w:rPr>
              <w:t>8.4</w:t>
            </w:r>
            <w:r w:rsidRPr="00D06D87">
              <w:rPr>
                <w:rFonts w:ascii="Cambria" w:eastAsia="Times New Roman" w:hAnsi="Cambria"/>
                <w:color w:val="000000"/>
                <w:sz w:val="20"/>
                <w:szCs w:val="20"/>
              </w:rPr>
              <w:t>: Added section for Over Claims report</w:t>
            </w:r>
          </w:p>
        </w:tc>
      </w:tr>
      <w:tr w:rsidR="005E42C2" w:rsidRPr="00D06D87" w14:paraId="4394224D" w14:textId="77777777" w:rsidTr="009B6A4E">
        <w:trPr>
          <w:trHeight w:val="300"/>
        </w:trPr>
        <w:tc>
          <w:tcPr>
            <w:tcW w:w="1180" w:type="dxa"/>
            <w:tcBorders>
              <w:top w:val="nil"/>
              <w:left w:val="single" w:sz="8" w:space="0" w:color="auto"/>
              <w:bottom w:val="single" w:sz="8" w:space="0" w:color="auto"/>
              <w:right w:val="single" w:sz="8" w:space="0" w:color="auto"/>
            </w:tcBorders>
            <w:vAlign w:val="center"/>
            <w:hideMark/>
          </w:tcPr>
          <w:p w14:paraId="1E0A19D3" w14:textId="3C9F9C78" w:rsidR="005E42C2" w:rsidRPr="00D06D87" w:rsidRDefault="005E42C2" w:rsidP="005E42C2">
            <w:pPr>
              <w:spacing w:after="0" w:line="240" w:lineRule="auto"/>
              <w:jc w:val="both"/>
              <w:rPr>
                <w:rFonts w:ascii="Cambria" w:eastAsia="Times New Roman" w:hAnsi="Cambria"/>
                <w:b/>
                <w:bCs/>
                <w:color w:val="000000"/>
                <w:sz w:val="20"/>
                <w:szCs w:val="20"/>
              </w:rPr>
            </w:pPr>
            <w:r>
              <w:rPr>
                <w:rFonts w:ascii="Cambria" w:eastAsia="Times New Roman" w:hAnsi="Cambria"/>
                <w:b/>
                <w:bCs/>
                <w:color w:val="000000"/>
                <w:sz w:val="20"/>
                <w:szCs w:val="20"/>
              </w:rPr>
              <w:t>55</w:t>
            </w:r>
          </w:p>
        </w:tc>
        <w:tc>
          <w:tcPr>
            <w:tcW w:w="8700" w:type="dxa"/>
            <w:tcBorders>
              <w:top w:val="nil"/>
              <w:left w:val="nil"/>
              <w:bottom w:val="single" w:sz="8" w:space="0" w:color="auto"/>
              <w:right w:val="single" w:sz="8" w:space="0" w:color="auto"/>
            </w:tcBorders>
            <w:vAlign w:val="center"/>
            <w:hideMark/>
          </w:tcPr>
          <w:p w14:paraId="048D80D5" w14:textId="77777777" w:rsidR="005E42C2" w:rsidRPr="00D06D87" w:rsidRDefault="005E42C2" w:rsidP="005E42C2">
            <w:pPr>
              <w:spacing w:after="0" w:line="240" w:lineRule="auto"/>
              <w:rPr>
                <w:rFonts w:ascii="Cambria" w:eastAsia="Times New Roman" w:hAnsi="Cambria"/>
                <w:color w:val="000000"/>
                <w:sz w:val="20"/>
                <w:szCs w:val="20"/>
              </w:rPr>
            </w:pPr>
            <w:r w:rsidRPr="00D06D87">
              <w:rPr>
                <w:rFonts w:ascii="Cambria" w:eastAsia="Times New Roman" w:hAnsi="Cambria"/>
                <w:color w:val="000000"/>
                <w:sz w:val="20"/>
                <w:szCs w:val="20"/>
              </w:rPr>
              <w:t>Figure 9-40. Added Over Claim Report screen</w:t>
            </w:r>
          </w:p>
        </w:tc>
      </w:tr>
    </w:tbl>
    <w:p w14:paraId="58782F91" w14:textId="77777777" w:rsidR="001F177A" w:rsidRDefault="001F177A" w:rsidP="00AB391E">
      <w:pPr>
        <w:pStyle w:val="BodyText"/>
        <w:sectPr w:rsidR="001F177A" w:rsidSect="00AB6A5E">
          <w:headerReference w:type="default" r:id="rId619"/>
          <w:headerReference w:type="first" r:id="rId620"/>
          <w:pgSz w:w="12240" w:h="15840" w:code="1"/>
          <w:pgMar w:top="1541" w:right="288" w:bottom="1224" w:left="1354" w:header="720" w:footer="720" w:gutter="0"/>
          <w:cols w:space="720"/>
          <w:docGrid w:linePitch="360"/>
        </w:sectPr>
      </w:pPr>
    </w:p>
    <w:p w14:paraId="3D0B16B8" w14:textId="6FCAF725" w:rsidR="00AB391E" w:rsidRPr="00AB391E" w:rsidRDefault="00AB391E" w:rsidP="00AB391E">
      <w:pPr>
        <w:pStyle w:val="BodyText"/>
      </w:pPr>
    </w:p>
    <w:p w14:paraId="6FF4C5BE" w14:textId="1F25533A" w:rsidR="00EB5F78" w:rsidRDefault="00EB5F78">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58B6432B" w14:textId="77777777" w:rsidR="00EB5F78" w:rsidRDefault="00EB5F78" w:rsidP="00EB5F78">
      <w:pPr>
        <w:pStyle w:val="Chapterbreak"/>
      </w:pPr>
    </w:p>
    <w:p w14:paraId="633BADEC" w14:textId="77777777" w:rsidR="00EB5F78" w:rsidRDefault="00EB5F78" w:rsidP="00EB5F78">
      <w:pPr>
        <w:pStyle w:val="Chapterbreak"/>
      </w:pPr>
    </w:p>
    <w:p w14:paraId="038C26C2" w14:textId="77777777" w:rsidR="00EB5F78" w:rsidRDefault="00EB5F78" w:rsidP="00EB5F78">
      <w:pPr>
        <w:pStyle w:val="Chapterbreak"/>
      </w:pPr>
    </w:p>
    <w:p w14:paraId="32B782CB" w14:textId="77777777" w:rsidR="00EB5F78" w:rsidRDefault="00EB5F78" w:rsidP="00EB5F78">
      <w:pPr>
        <w:pStyle w:val="Chapterbreak"/>
      </w:pPr>
    </w:p>
    <w:p w14:paraId="452186EE" w14:textId="77777777" w:rsidR="00EB5F78" w:rsidRDefault="00EB5F78" w:rsidP="00EB5F78">
      <w:pPr>
        <w:pStyle w:val="Chapterbreak"/>
      </w:pPr>
    </w:p>
    <w:p w14:paraId="3242227E" w14:textId="77777777" w:rsidR="00EB5F78" w:rsidRDefault="00EB5F78" w:rsidP="00EB5F78">
      <w:pPr>
        <w:pStyle w:val="Chapterbreak"/>
      </w:pPr>
    </w:p>
    <w:p w14:paraId="2E3200EF" w14:textId="74FCABC9" w:rsidR="00EB5F78" w:rsidRDefault="00EB5F78" w:rsidP="00EB5F78">
      <w:pPr>
        <w:pStyle w:val="Chapterbreak"/>
      </w:pPr>
      <w:r w:rsidRPr="00D239AF">
        <w:t xml:space="preserve">APPENDIX </w:t>
      </w:r>
      <w:r>
        <w:t>L</w:t>
      </w:r>
      <w:r w:rsidRPr="00D239AF">
        <w:t xml:space="preserve">: </w:t>
      </w:r>
      <w:r>
        <w:t>HERMIT User Guide Version 2.17 Updates (Release 5.6)</w:t>
      </w:r>
    </w:p>
    <w:p w14:paraId="4F5A9D66" w14:textId="6E554F77" w:rsidR="00EB5F78" w:rsidRDefault="00EB5F78" w:rsidP="006C3C3F">
      <w:pPr>
        <w:pStyle w:val="Heading2"/>
        <w:numPr>
          <w:ilvl w:val="0"/>
          <w:numId w:val="81"/>
        </w:numPr>
        <w:tabs>
          <w:tab w:val="clear" w:pos="1080"/>
        </w:tabs>
        <w:jc w:val="both"/>
      </w:pPr>
      <w:r>
        <w:br w:type="page"/>
      </w:r>
      <w:bookmarkStart w:id="5987" w:name="_Toc11335114"/>
      <w:bookmarkStart w:id="5988" w:name="_Toc74052352"/>
      <w:bookmarkStart w:id="5989" w:name="_Toc90643736"/>
      <w:bookmarkStart w:id="5990" w:name="_Toc230163703"/>
      <w:r w:rsidRPr="002F1F2B">
        <w:rPr>
          <w:color w:val="0070C0"/>
        </w:rPr>
        <w:t xml:space="preserve">APPENDIX </w:t>
      </w:r>
      <w:r>
        <w:rPr>
          <w:color w:val="0070C0"/>
        </w:rPr>
        <w:t>L</w:t>
      </w:r>
      <w:r w:rsidRPr="002F1F2B">
        <w:rPr>
          <w:color w:val="0070C0"/>
        </w:rPr>
        <w:t>: HERMIT User Guide Version 2.1</w:t>
      </w:r>
      <w:r>
        <w:rPr>
          <w:color w:val="0070C0"/>
        </w:rPr>
        <w:t>7</w:t>
      </w:r>
      <w:r w:rsidRPr="002F1F2B">
        <w:rPr>
          <w:color w:val="0070C0"/>
        </w:rPr>
        <w:t xml:space="preserve"> Updates (Release 5.</w:t>
      </w:r>
      <w:r>
        <w:rPr>
          <w:color w:val="0070C0"/>
        </w:rPr>
        <w:t>6</w:t>
      </w:r>
      <w:r w:rsidRPr="002F1F2B">
        <w:rPr>
          <w:color w:val="0070C0"/>
        </w:rPr>
        <w:t>)</w:t>
      </w:r>
      <w:bookmarkEnd w:id="5987"/>
      <w:bookmarkEnd w:id="5988"/>
      <w:bookmarkEnd w:id="5989"/>
      <w:bookmarkEnd w:id="5990"/>
    </w:p>
    <w:tbl>
      <w:tblPr>
        <w:tblW w:w="9880" w:type="dxa"/>
        <w:tblLook w:val="04A0" w:firstRow="1" w:lastRow="0" w:firstColumn="1" w:lastColumn="0" w:noHBand="0" w:noVBand="1"/>
      </w:tblPr>
      <w:tblGrid>
        <w:gridCol w:w="1180"/>
        <w:gridCol w:w="8700"/>
      </w:tblGrid>
      <w:tr w:rsidR="00EB5F78" w:rsidRPr="00D06D87" w14:paraId="12A1ED09" w14:textId="77777777" w:rsidTr="00CB5BA1">
        <w:trPr>
          <w:trHeight w:val="430"/>
          <w:tblHeader/>
        </w:trPr>
        <w:tc>
          <w:tcPr>
            <w:tcW w:w="118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62554452" w14:textId="77777777" w:rsidR="00EB5F78" w:rsidRPr="00D06D87" w:rsidRDefault="00EB5F78" w:rsidP="00CB5BA1">
            <w:pPr>
              <w:spacing w:after="0" w:line="240" w:lineRule="auto"/>
              <w:jc w:val="center"/>
              <w:rPr>
                <w:rFonts w:ascii="Cambria" w:eastAsia="Times New Roman" w:hAnsi="Cambria"/>
                <w:b/>
                <w:bCs/>
                <w:color w:val="000000"/>
                <w:sz w:val="20"/>
                <w:szCs w:val="20"/>
              </w:rPr>
            </w:pPr>
            <w:r w:rsidRPr="00D06D87">
              <w:rPr>
                <w:rFonts w:ascii="Cambria" w:eastAsia="Times New Roman" w:hAnsi="Cambria"/>
                <w:b/>
                <w:bCs/>
                <w:color w:val="000000"/>
                <w:sz w:val="20"/>
                <w:szCs w:val="20"/>
              </w:rPr>
              <w:t>Item No.</w:t>
            </w:r>
          </w:p>
        </w:tc>
        <w:tc>
          <w:tcPr>
            <w:tcW w:w="8700" w:type="dxa"/>
            <w:tcBorders>
              <w:top w:val="single" w:sz="8" w:space="0" w:color="auto"/>
              <w:left w:val="nil"/>
              <w:bottom w:val="single" w:sz="8" w:space="0" w:color="auto"/>
              <w:right w:val="single" w:sz="8" w:space="0" w:color="auto"/>
            </w:tcBorders>
            <w:shd w:val="clear" w:color="000000" w:fill="8DB3E2"/>
            <w:vAlign w:val="center"/>
            <w:hideMark/>
          </w:tcPr>
          <w:p w14:paraId="7C2AD7B3" w14:textId="77777777" w:rsidR="00EB5F78" w:rsidRPr="00D06D87" w:rsidRDefault="00EB5F78" w:rsidP="00CB5BA1">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Description</w:t>
            </w:r>
          </w:p>
        </w:tc>
      </w:tr>
      <w:tr w:rsidR="00EC785C" w:rsidRPr="00D06D87" w14:paraId="0D976167" w14:textId="77777777" w:rsidTr="00CB5BA1">
        <w:trPr>
          <w:trHeight w:val="300"/>
        </w:trPr>
        <w:tc>
          <w:tcPr>
            <w:tcW w:w="1180" w:type="dxa"/>
            <w:tcBorders>
              <w:top w:val="nil"/>
              <w:left w:val="single" w:sz="8" w:space="0" w:color="auto"/>
              <w:bottom w:val="single" w:sz="8" w:space="0" w:color="auto"/>
              <w:right w:val="single" w:sz="8" w:space="0" w:color="auto"/>
            </w:tcBorders>
            <w:vAlign w:val="center"/>
            <w:hideMark/>
          </w:tcPr>
          <w:p w14:paraId="690F213F" w14:textId="77777777" w:rsidR="00EC785C" w:rsidRPr="00D06D87" w:rsidRDefault="00EC785C" w:rsidP="00EC785C">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w:t>
            </w:r>
          </w:p>
        </w:tc>
        <w:tc>
          <w:tcPr>
            <w:tcW w:w="8700" w:type="dxa"/>
            <w:tcBorders>
              <w:top w:val="nil"/>
              <w:left w:val="nil"/>
              <w:bottom w:val="single" w:sz="8" w:space="0" w:color="auto"/>
              <w:right w:val="single" w:sz="8" w:space="0" w:color="auto"/>
            </w:tcBorders>
            <w:vAlign w:val="center"/>
            <w:hideMark/>
          </w:tcPr>
          <w:p w14:paraId="047B69D2" w14:textId="76D5A508" w:rsidR="00EC785C" w:rsidRPr="00D06D87" w:rsidRDefault="00EC785C" w:rsidP="00EC785C">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Section 1.4.1: Updated link for free Excel Viewer</w:t>
            </w:r>
          </w:p>
        </w:tc>
      </w:tr>
      <w:tr w:rsidR="00EB5F78" w:rsidRPr="00D06D87" w14:paraId="6EF47C71"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0380642B" w14:textId="77777777" w:rsidR="00EB5F78" w:rsidRPr="00D06D87" w:rsidRDefault="00EB5F78" w:rsidP="00CB5BA1">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w:t>
            </w:r>
          </w:p>
        </w:tc>
        <w:tc>
          <w:tcPr>
            <w:tcW w:w="8700" w:type="dxa"/>
            <w:tcBorders>
              <w:top w:val="nil"/>
              <w:left w:val="nil"/>
              <w:bottom w:val="single" w:sz="8" w:space="0" w:color="auto"/>
              <w:right w:val="single" w:sz="8" w:space="0" w:color="auto"/>
            </w:tcBorders>
            <w:vAlign w:val="center"/>
          </w:tcPr>
          <w:p w14:paraId="6F8F7E7D" w14:textId="19359029" w:rsidR="00EB5F78" w:rsidRPr="00D06D87" w:rsidRDefault="00EC785C" w:rsidP="00CB5BA1">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 xml:space="preserve">Section 4.2.2.7: Updated </w:t>
            </w:r>
            <w:r w:rsidRPr="00EC785C">
              <w:rPr>
                <w:rFonts w:ascii="Cambria" w:eastAsia="Times New Roman" w:hAnsi="Cambria"/>
                <w:color w:val="000000"/>
                <w:sz w:val="20"/>
                <w:szCs w:val="20"/>
              </w:rPr>
              <w:t>Late Charge and Penalty Interest</w:t>
            </w:r>
            <w:r>
              <w:rPr>
                <w:rFonts w:ascii="Cambria" w:eastAsia="Times New Roman" w:hAnsi="Cambria"/>
                <w:color w:val="000000"/>
                <w:sz w:val="20"/>
                <w:szCs w:val="20"/>
              </w:rPr>
              <w:t xml:space="preserve"> section</w:t>
            </w:r>
          </w:p>
        </w:tc>
      </w:tr>
      <w:tr w:rsidR="00EB5F78" w:rsidRPr="00D06D87" w14:paraId="2F9B8154"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3456DEC8" w14:textId="77777777" w:rsidR="00EB5F78" w:rsidRPr="00D06D87" w:rsidRDefault="00EB5F78" w:rsidP="00CB5BA1">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w:t>
            </w:r>
          </w:p>
        </w:tc>
        <w:tc>
          <w:tcPr>
            <w:tcW w:w="8700" w:type="dxa"/>
            <w:tcBorders>
              <w:top w:val="nil"/>
              <w:left w:val="nil"/>
              <w:bottom w:val="single" w:sz="8" w:space="0" w:color="auto"/>
              <w:right w:val="single" w:sz="8" w:space="0" w:color="auto"/>
            </w:tcBorders>
            <w:vAlign w:val="center"/>
          </w:tcPr>
          <w:p w14:paraId="03AD6F82" w14:textId="3A8180C2" w:rsidR="00EB5F78" w:rsidRPr="00D06D87" w:rsidRDefault="00EC785C" w:rsidP="00CB5BA1">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 xml:space="preserve">Section </w:t>
            </w:r>
            <w:r w:rsidRPr="00EC785C">
              <w:rPr>
                <w:rFonts w:ascii="Cambria" w:eastAsia="Times New Roman" w:hAnsi="Cambria"/>
                <w:color w:val="000000"/>
                <w:sz w:val="20"/>
                <w:szCs w:val="20"/>
              </w:rPr>
              <w:t>4.5.1.1</w:t>
            </w:r>
            <w:r w:rsidRPr="00EC785C">
              <w:rPr>
                <w:rFonts w:ascii="Cambria" w:eastAsia="Times New Roman" w:hAnsi="Cambria"/>
                <w:color w:val="000000"/>
                <w:sz w:val="20"/>
                <w:szCs w:val="20"/>
              </w:rPr>
              <w:tab/>
            </w:r>
            <w:r>
              <w:rPr>
                <w:rFonts w:ascii="Cambria" w:eastAsia="Times New Roman" w:hAnsi="Cambria"/>
                <w:color w:val="000000"/>
                <w:sz w:val="20"/>
                <w:szCs w:val="20"/>
              </w:rPr>
              <w:t>:</w:t>
            </w:r>
            <w:r w:rsidR="003344D4">
              <w:rPr>
                <w:rFonts w:ascii="Cambria" w:eastAsia="Times New Roman" w:hAnsi="Cambria"/>
                <w:color w:val="000000"/>
                <w:sz w:val="20"/>
                <w:szCs w:val="20"/>
              </w:rPr>
              <w:t xml:space="preserve"> Updated explanation of requesting refund on Late Charge and Penalty Interest</w:t>
            </w:r>
          </w:p>
        </w:tc>
      </w:tr>
      <w:tr w:rsidR="00A43548" w:rsidRPr="00D06D87" w14:paraId="0869D31B" w14:textId="77777777" w:rsidTr="00CB5BA1">
        <w:trPr>
          <w:trHeight w:val="300"/>
        </w:trPr>
        <w:tc>
          <w:tcPr>
            <w:tcW w:w="1180" w:type="dxa"/>
            <w:tcBorders>
              <w:top w:val="nil"/>
              <w:left w:val="single" w:sz="8" w:space="0" w:color="auto"/>
              <w:bottom w:val="single" w:sz="8" w:space="0" w:color="auto"/>
              <w:right w:val="single" w:sz="8" w:space="0" w:color="auto"/>
            </w:tcBorders>
            <w:vAlign w:val="center"/>
            <w:hideMark/>
          </w:tcPr>
          <w:p w14:paraId="7BBD48B5"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w:t>
            </w:r>
          </w:p>
        </w:tc>
        <w:tc>
          <w:tcPr>
            <w:tcW w:w="8700" w:type="dxa"/>
            <w:tcBorders>
              <w:top w:val="nil"/>
              <w:left w:val="nil"/>
              <w:bottom w:val="single" w:sz="8" w:space="0" w:color="auto"/>
              <w:right w:val="single" w:sz="8" w:space="0" w:color="auto"/>
            </w:tcBorders>
            <w:vAlign w:val="center"/>
            <w:hideMark/>
          </w:tcPr>
          <w:p w14:paraId="279B35C0" w14:textId="702AB480" w:rsidR="00A43548" w:rsidRPr="00006C47" w:rsidRDefault="00A43548" w:rsidP="00A43548">
            <w:pPr>
              <w:spacing w:after="0" w:line="240" w:lineRule="auto"/>
              <w:rPr>
                <w:rFonts w:ascii="Cambria" w:eastAsia="Times New Roman" w:hAnsi="Cambria"/>
                <w:b/>
                <w:color w:val="000000"/>
                <w:sz w:val="20"/>
                <w:szCs w:val="20"/>
              </w:rPr>
            </w:pPr>
            <w:r w:rsidRPr="00006C47">
              <w:rPr>
                <w:rFonts w:ascii="Cambria" w:eastAsia="Times New Roman" w:hAnsi="Cambria"/>
                <w:sz w:val="20"/>
                <w:szCs w:val="20"/>
              </w:rPr>
              <w:t xml:space="preserve">Section 5.5.1.3: </w:t>
            </w:r>
            <w:r w:rsidRPr="00006C47">
              <w:rPr>
                <w:rFonts w:ascii="Cambria" w:eastAsia="Times New Roman" w:hAnsi="Cambria"/>
                <w:sz w:val="20"/>
                <w:szCs w:val="20"/>
              </w:rPr>
              <w:tab/>
              <w:t xml:space="preserve">Added Corporate Advance Transaction “State Prohibited Legal” </w:t>
            </w:r>
          </w:p>
        </w:tc>
      </w:tr>
      <w:tr w:rsidR="00A43548" w:rsidRPr="00D06D87" w14:paraId="1681320E"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5ED469CE"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w:t>
            </w:r>
          </w:p>
        </w:tc>
        <w:tc>
          <w:tcPr>
            <w:tcW w:w="8700" w:type="dxa"/>
            <w:tcBorders>
              <w:top w:val="nil"/>
              <w:left w:val="nil"/>
              <w:bottom w:val="single" w:sz="8" w:space="0" w:color="auto"/>
              <w:right w:val="single" w:sz="8" w:space="0" w:color="auto"/>
            </w:tcBorders>
            <w:vAlign w:val="center"/>
          </w:tcPr>
          <w:p w14:paraId="15EBEA1E" w14:textId="20CA388E" w:rsidR="00A43548" w:rsidRPr="00006C47" w:rsidRDefault="00A43548" w:rsidP="00A43548">
            <w:pPr>
              <w:spacing w:after="0" w:line="240" w:lineRule="auto"/>
              <w:rPr>
                <w:rFonts w:ascii="Cambria" w:eastAsia="Times New Roman" w:hAnsi="Cambria"/>
                <w:sz w:val="20"/>
                <w:szCs w:val="20"/>
              </w:rPr>
            </w:pPr>
            <w:r>
              <w:rPr>
                <w:rFonts w:ascii="Cambria" w:eastAsia="Times New Roman" w:hAnsi="Cambria"/>
                <w:color w:val="000000"/>
                <w:sz w:val="20"/>
                <w:szCs w:val="20"/>
              </w:rPr>
              <w:t xml:space="preserve">Section </w:t>
            </w:r>
            <w:r w:rsidRPr="00006C47">
              <w:rPr>
                <w:rFonts w:ascii="Cambria" w:eastAsia="Times New Roman" w:hAnsi="Cambria"/>
                <w:color w:val="000000"/>
                <w:sz w:val="20"/>
                <w:szCs w:val="20"/>
              </w:rPr>
              <w:t>5.5.1.11</w:t>
            </w:r>
            <w:r>
              <w:rPr>
                <w:rFonts w:ascii="Cambria" w:eastAsia="Times New Roman" w:hAnsi="Cambria"/>
                <w:color w:val="000000"/>
                <w:sz w:val="20"/>
                <w:szCs w:val="20"/>
              </w:rPr>
              <w:t xml:space="preserve">: Added comment that if there is an Unpaid HUD Advance, the loan cannot be terminated </w:t>
            </w:r>
            <w:r w:rsidRPr="00006C47">
              <w:rPr>
                <w:rFonts w:ascii="Cambria" w:eastAsia="Times New Roman" w:hAnsi="Cambria"/>
                <w:color w:val="000000"/>
                <w:sz w:val="20"/>
                <w:szCs w:val="20"/>
              </w:rPr>
              <w:tab/>
            </w:r>
          </w:p>
        </w:tc>
      </w:tr>
      <w:tr w:rsidR="00A43548" w:rsidRPr="00D06D87" w14:paraId="7C808B56"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7569FC8E"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6</w:t>
            </w:r>
          </w:p>
        </w:tc>
        <w:tc>
          <w:tcPr>
            <w:tcW w:w="8700" w:type="dxa"/>
            <w:tcBorders>
              <w:top w:val="nil"/>
              <w:left w:val="nil"/>
              <w:bottom w:val="single" w:sz="8" w:space="0" w:color="auto"/>
              <w:right w:val="single" w:sz="8" w:space="0" w:color="auto"/>
            </w:tcBorders>
            <w:vAlign w:val="center"/>
          </w:tcPr>
          <w:p w14:paraId="7E0AB9A3" w14:textId="58E343A4" w:rsidR="00A43548" w:rsidRPr="00D06D87" w:rsidRDefault="00A43548" w:rsidP="00A43548">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Figure 5-25: Updated</w:t>
            </w:r>
            <w:r w:rsidRPr="00006C47">
              <w:rPr>
                <w:rFonts w:ascii="Cambria" w:eastAsia="Times New Roman" w:hAnsi="Cambria"/>
                <w:color w:val="000000"/>
                <w:sz w:val="20"/>
                <w:szCs w:val="20"/>
              </w:rPr>
              <w:t xml:space="preserve"> screen shot Error message on Terminating the loan</w:t>
            </w:r>
          </w:p>
        </w:tc>
      </w:tr>
      <w:tr w:rsidR="00A43548" w:rsidRPr="00D06D87" w14:paraId="1C3DCB00"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6A6E5C73"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7</w:t>
            </w:r>
          </w:p>
        </w:tc>
        <w:tc>
          <w:tcPr>
            <w:tcW w:w="8700" w:type="dxa"/>
            <w:tcBorders>
              <w:top w:val="nil"/>
              <w:left w:val="nil"/>
              <w:bottom w:val="single" w:sz="8" w:space="0" w:color="auto"/>
              <w:right w:val="single" w:sz="8" w:space="0" w:color="auto"/>
            </w:tcBorders>
            <w:vAlign w:val="center"/>
          </w:tcPr>
          <w:p w14:paraId="26DD8B82" w14:textId="535CD1D2" w:rsidR="00A43548" w:rsidRPr="00EF62E8" w:rsidRDefault="00A43548" w:rsidP="00A43548">
            <w:pPr>
              <w:spacing w:after="0" w:line="240" w:lineRule="auto"/>
              <w:rPr>
                <w:rFonts w:ascii="Cambria" w:eastAsia="Times New Roman" w:hAnsi="Cambria"/>
                <w:sz w:val="20"/>
                <w:szCs w:val="20"/>
              </w:rPr>
            </w:pPr>
            <w:r w:rsidRPr="00EF62E8">
              <w:rPr>
                <w:rFonts w:ascii="Cambria" w:eastAsia="Times New Roman" w:hAnsi="Cambria"/>
                <w:sz w:val="20"/>
                <w:szCs w:val="20"/>
              </w:rPr>
              <w:t>Figure 5-</w:t>
            </w:r>
            <w:r w:rsidR="00EF62E8" w:rsidRPr="00EF62E8">
              <w:rPr>
                <w:rFonts w:ascii="Cambria" w:eastAsia="Times New Roman" w:hAnsi="Cambria"/>
                <w:sz w:val="20"/>
                <w:szCs w:val="20"/>
              </w:rPr>
              <w:t>26:</w:t>
            </w:r>
            <w:r w:rsidRPr="00EF62E8">
              <w:rPr>
                <w:rFonts w:ascii="Cambria" w:eastAsia="Times New Roman" w:hAnsi="Cambria"/>
                <w:sz w:val="20"/>
                <w:szCs w:val="20"/>
              </w:rPr>
              <w:t xml:space="preserve"> </w:t>
            </w:r>
            <w:r w:rsidR="00EF62E8" w:rsidRPr="00EF62E8">
              <w:rPr>
                <w:rFonts w:ascii="Cambria" w:eastAsia="Times New Roman" w:hAnsi="Cambria"/>
                <w:sz w:val="20"/>
                <w:szCs w:val="20"/>
              </w:rPr>
              <w:t>Added New</w:t>
            </w:r>
            <w:r w:rsidR="00EF62E8" w:rsidRPr="00067BA0">
              <w:rPr>
                <w:rFonts w:ascii="Cambria" w:eastAsia="Times New Roman" w:hAnsi="Cambria"/>
                <w:sz w:val="20"/>
                <w:szCs w:val="20"/>
              </w:rPr>
              <w:t xml:space="preserve"> Figure: other </w:t>
            </w:r>
            <w:r w:rsidRPr="00067BA0">
              <w:rPr>
                <w:rFonts w:ascii="Cambria" w:eastAsia="Times New Roman" w:hAnsi="Cambria"/>
                <w:sz w:val="20"/>
                <w:szCs w:val="20"/>
              </w:rPr>
              <w:t>screen shot Error message on Terminating the loan</w:t>
            </w:r>
            <w:r w:rsidR="00067BA0" w:rsidRPr="00067BA0">
              <w:rPr>
                <w:rFonts w:ascii="Cambria" w:eastAsia="Times New Roman" w:hAnsi="Cambria"/>
                <w:sz w:val="20"/>
                <w:szCs w:val="20"/>
              </w:rPr>
              <w:t xml:space="preserve"> and updated subsequent figure numbers</w:t>
            </w:r>
          </w:p>
        </w:tc>
      </w:tr>
      <w:tr w:rsidR="00A43548" w:rsidRPr="00D06D87" w14:paraId="3800BF66"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09A19180"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8</w:t>
            </w:r>
          </w:p>
        </w:tc>
        <w:tc>
          <w:tcPr>
            <w:tcW w:w="8700" w:type="dxa"/>
            <w:tcBorders>
              <w:top w:val="nil"/>
              <w:left w:val="nil"/>
              <w:bottom w:val="single" w:sz="8" w:space="0" w:color="auto"/>
              <w:right w:val="single" w:sz="8" w:space="0" w:color="auto"/>
            </w:tcBorders>
            <w:vAlign w:val="center"/>
          </w:tcPr>
          <w:p w14:paraId="16578E74" w14:textId="6C11853F" w:rsidR="00A43548" w:rsidRPr="00006C47" w:rsidRDefault="00A43548" w:rsidP="00A43548">
            <w:pPr>
              <w:spacing w:after="0" w:line="240" w:lineRule="auto"/>
              <w:rPr>
                <w:rFonts w:ascii="Cambria" w:eastAsia="Times New Roman" w:hAnsi="Cambria"/>
                <w:color w:val="FF0000"/>
                <w:sz w:val="20"/>
                <w:szCs w:val="20"/>
              </w:rPr>
            </w:pPr>
            <w:r>
              <w:rPr>
                <w:rFonts w:ascii="Cambria" w:eastAsia="Times New Roman" w:hAnsi="Cambria"/>
                <w:color w:val="000000"/>
                <w:sz w:val="20"/>
                <w:szCs w:val="20"/>
              </w:rPr>
              <w:t xml:space="preserve">Section </w:t>
            </w:r>
            <w:r w:rsidRPr="00006C47">
              <w:rPr>
                <w:rFonts w:ascii="Cambria" w:eastAsia="Times New Roman" w:hAnsi="Cambria"/>
                <w:color w:val="000000"/>
                <w:sz w:val="20"/>
                <w:szCs w:val="20"/>
              </w:rPr>
              <w:t>6.5.5</w:t>
            </w:r>
            <w:r>
              <w:rPr>
                <w:rFonts w:ascii="Cambria" w:eastAsia="Times New Roman" w:hAnsi="Cambria"/>
                <w:color w:val="000000"/>
                <w:sz w:val="20"/>
                <w:szCs w:val="20"/>
              </w:rPr>
              <w:t>: Added this section for Transactions - Miscellaneous</w:t>
            </w:r>
          </w:p>
        </w:tc>
      </w:tr>
      <w:tr w:rsidR="00A43548" w:rsidRPr="00D06D87" w14:paraId="3630BB38"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0FBB7BEE"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9</w:t>
            </w:r>
          </w:p>
        </w:tc>
        <w:tc>
          <w:tcPr>
            <w:tcW w:w="8700" w:type="dxa"/>
            <w:tcBorders>
              <w:top w:val="nil"/>
              <w:left w:val="nil"/>
              <w:bottom w:val="single" w:sz="8" w:space="0" w:color="auto"/>
              <w:right w:val="single" w:sz="8" w:space="0" w:color="auto"/>
            </w:tcBorders>
            <w:vAlign w:val="center"/>
          </w:tcPr>
          <w:p w14:paraId="268E2511" w14:textId="477D45BB" w:rsidR="00A43548" w:rsidRPr="00D06D87" w:rsidRDefault="00A43548" w:rsidP="00A43548">
            <w:pPr>
              <w:spacing w:after="0" w:line="240" w:lineRule="auto"/>
              <w:rPr>
                <w:rFonts w:ascii="Cambria" w:eastAsia="Times New Roman" w:hAnsi="Cambria"/>
                <w:color w:val="000000"/>
                <w:sz w:val="20"/>
                <w:szCs w:val="20"/>
              </w:rPr>
            </w:pPr>
            <w:r w:rsidRPr="00A43548">
              <w:rPr>
                <w:rFonts w:ascii="Cambria" w:eastAsia="Times New Roman" w:hAnsi="Cambria"/>
                <w:sz w:val="20"/>
                <w:szCs w:val="20"/>
              </w:rPr>
              <w:t xml:space="preserve">Section 6.15.2: Added this section for </w:t>
            </w:r>
            <w:r w:rsidRPr="00A43548">
              <w:rPr>
                <w:rFonts w:ascii="Cambria" w:eastAsia="Times New Roman" w:hAnsi="Cambria"/>
                <w:sz w:val="20"/>
                <w:szCs w:val="20"/>
              </w:rPr>
              <w:tab/>
              <w:t>Performing a Corp Advance - Section 305 Disbursements</w:t>
            </w:r>
          </w:p>
        </w:tc>
      </w:tr>
      <w:tr w:rsidR="00A43548" w:rsidRPr="00D06D87" w14:paraId="2DD05374"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068B161C"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10</w:t>
            </w:r>
          </w:p>
        </w:tc>
        <w:tc>
          <w:tcPr>
            <w:tcW w:w="8700" w:type="dxa"/>
            <w:tcBorders>
              <w:top w:val="nil"/>
              <w:left w:val="nil"/>
              <w:bottom w:val="single" w:sz="8" w:space="0" w:color="auto"/>
              <w:right w:val="single" w:sz="8" w:space="0" w:color="auto"/>
            </w:tcBorders>
            <w:vAlign w:val="center"/>
          </w:tcPr>
          <w:p w14:paraId="20DBDD95" w14:textId="114FA7A8" w:rsidR="00A43548" w:rsidRPr="00067BA0" w:rsidRDefault="00A43548" w:rsidP="00A43548">
            <w:pPr>
              <w:spacing w:after="0" w:line="240" w:lineRule="auto"/>
              <w:rPr>
                <w:rFonts w:ascii="Cambria" w:eastAsia="Times New Roman" w:hAnsi="Cambria"/>
                <w:sz w:val="20"/>
                <w:szCs w:val="20"/>
              </w:rPr>
            </w:pPr>
            <w:r w:rsidRPr="00067BA0">
              <w:rPr>
                <w:rFonts w:ascii="Cambria" w:eastAsia="Times New Roman" w:hAnsi="Cambria"/>
                <w:sz w:val="20"/>
                <w:szCs w:val="20"/>
              </w:rPr>
              <w:t xml:space="preserve">Figure </w:t>
            </w:r>
            <w:r w:rsidR="00067BA0" w:rsidRPr="00067BA0">
              <w:rPr>
                <w:rFonts w:ascii="Cambria" w:eastAsia="Times New Roman" w:hAnsi="Cambria"/>
                <w:sz w:val="20"/>
                <w:szCs w:val="20"/>
              </w:rPr>
              <w:t>6-84: Added New Figure</w:t>
            </w:r>
          </w:p>
        </w:tc>
      </w:tr>
      <w:tr w:rsidR="00A43548" w:rsidRPr="00D06D87" w14:paraId="2B4CCE56"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2C1E5711"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11</w:t>
            </w:r>
          </w:p>
        </w:tc>
        <w:tc>
          <w:tcPr>
            <w:tcW w:w="8700" w:type="dxa"/>
            <w:tcBorders>
              <w:top w:val="nil"/>
              <w:left w:val="nil"/>
              <w:bottom w:val="single" w:sz="8" w:space="0" w:color="auto"/>
              <w:right w:val="single" w:sz="8" w:space="0" w:color="auto"/>
            </w:tcBorders>
            <w:vAlign w:val="center"/>
          </w:tcPr>
          <w:p w14:paraId="22FEFD6C" w14:textId="3BADB169" w:rsidR="00A43548" w:rsidRPr="00067BA0" w:rsidRDefault="00A43548" w:rsidP="00A43548">
            <w:pPr>
              <w:spacing w:after="0" w:line="240" w:lineRule="auto"/>
              <w:rPr>
                <w:rFonts w:ascii="Cambria" w:eastAsia="Times New Roman" w:hAnsi="Cambria"/>
                <w:sz w:val="20"/>
                <w:szCs w:val="20"/>
              </w:rPr>
            </w:pPr>
            <w:r w:rsidRPr="00067BA0">
              <w:rPr>
                <w:rFonts w:ascii="Cambria" w:eastAsia="Times New Roman" w:hAnsi="Cambria"/>
                <w:sz w:val="20"/>
                <w:szCs w:val="20"/>
              </w:rPr>
              <w:t xml:space="preserve">Figure </w:t>
            </w:r>
            <w:r w:rsidR="00067BA0" w:rsidRPr="00067BA0">
              <w:rPr>
                <w:rFonts w:ascii="Cambria" w:eastAsia="Times New Roman" w:hAnsi="Cambria"/>
                <w:sz w:val="20"/>
                <w:szCs w:val="20"/>
              </w:rPr>
              <w:t>6-85: Added New Figure and updated subsequent figure numbers</w:t>
            </w:r>
          </w:p>
        </w:tc>
      </w:tr>
      <w:tr w:rsidR="00A43548" w:rsidRPr="00D06D87" w14:paraId="10445D41"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3C947243" w14:textId="77777777" w:rsidR="00A43548" w:rsidRPr="00D06D87" w:rsidRDefault="00A43548" w:rsidP="00A43548">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12</w:t>
            </w:r>
          </w:p>
        </w:tc>
        <w:tc>
          <w:tcPr>
            <w:tcW w:w="8700" w:type="dxa"/>
            <w:tcBorders>
              <w:top w:val="nil"/>
              <w:left w:val="nil"/>
              <w:bottom w:val="single" w:sz="8" w:space="0" w:color="auto"/>
              <w:right w:val="single" w:sz="8" w:space="0" w:color="auto"/>
            </w:tcBorders>
            <w:vAlign w:val="center"/>
          </w:tcPr>
          <w:p w14:paraId="25F056F3" w14:textId="58401EBF" w:rsidR="00A43548" w:rsidRPr="00A43548" w:rsidRDefault="00A43548" w:rsidP="00A43548">
            <w:pPr>
              <w:spacing w:after="0" w:line="240" w:lineRule="auto"/>
              <w:rPr>
                <w:rFonts w:ascii="Cambria" w:eastAsia="Times New Roman" w:hAnsi="Cambria"/>
                <w:color w:val="FF0000"/>
                <w:sz w:val="20"/>
                <w:szCs w:val="20"/>
              </w:rPr>
            </w:pPr>
            <w:r w:rsidRPr="00A43548">
              <w:rPr>
                <w:rFonts w:ascii="Cambria" w:eastAsia="Times New Roman" w:hAnsi="Cambria"/>
                <w:color w:val="000000"/>
                <w:sz w:val="20"/>
                <w:szCs w:val="20"/>
              </w:rPr>
              <w:t xml:space="preserve">Section 9.8.1: Added new Fields to Claims Detail Report </w:t>
            </w:r>
            <w:r>
              <w:rPr>
                <w:rFonts w:ascii="Cambria" w:eastAsia="Times New Roman" w:hAnsi="Cambria"/>
                <w:color w:val="000000"/>
                <w:sz w:val="20"/>
                <w:szCs w:val="20"/>
              </w:rPr>
              <w:t>and added information about date restriction for HUD users running this report</w:t>
            </w:r>
          </w:p>
        </w:tc>
      </w:tr>
      <w:tr w:rsidR="00006C47" w:rsidRPr="00D06D87" w14:paraId="7D3B126C" w14:textId="77777777" w:rsidTr="00337A85">
        <w:trPr>
          <w:trHeight w:val="300"/>
        </w:trPr>
        <w:tc>
          <w:tcPr>
            <w:tcW w:w="1180" w:type="dxa"/>
            <w:tcBorders>
              <w:top w:val="nil"/>
              <w:left w:val="single" w:sz="8" w:space="0" w:color="auto"/>
              <w:bottom w:val="single" w:sz="8" w:space="0" w:color="auto"/>
              <w:right w:val="single" w:sz="8" w:space="0" w:color="auto"/>
            </w:tcBorders>
            <w:vAlign w:val="center"/>
            <w:hideMark/>
          </w:tcPr>
          <w:p w14:paraId="29BA4A33" w14:textId="77777777" w:rsidR="00006C47" w:rsidRPr="00D06D87" w:rsidRDefault="00006C47" w:rsidP="00006C47">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13</w:t>
            </w:r>
          </w:p>
        </w:tc>
        <w:tc>
          <w:tcPr>
            <w:tcW w:w="8700" w:type="dxa"/>
            <w:tcBorders>
              <w:top w:val="nil"/>
              <w:left w:val="nil"/>
              <w:bottom w:val="single" w:sz="8" w:space="0" w:color="auto"/>
              <w:right w:val="single" w:sz="8" w:space="0" w:color="auto"/>
            </w:tcBorders>
            <w:vAlign w:val="center"/>
          </w:tcPr>
          <w:p w14:paraId="6ABD5A38" w14:textId="1684099D" w:rsidR="00006C47" w:rsidRPr="00A43548" w:rsidRDefault="00A43548" w:rsidP="00006C47">
            <w:pPr>
              <w:spacing w:after="0" w:line="240" w:lineRule="auto"/>
              <w:rPr>
                <w:rFonts w:ascii="Cambria" w:eastAsia="Times New Roman" w:hAnsi="Cambria"/>
                <w:color w:val="000000"/>
                <w:sz w:val="20"/>
                <w:szCs w:val="20"/>
              </w:rPr>
            </w:pPr>
            <w:r w:rsidRPr="00A43548">
              <w:rPr>
                <w:rFonts w:ascii="Cambria" w:eastAsia="Times New Roman" w:hAnsi="Cambria"/>
                <w:color w:val="000000"/>
                <w:sz w:val="20"/>
                <w:szCs w:val="20"/>
              </w:rPr>
              <w:t>Section 9.8.2: Added new fields to Default Key Dates Report and added information about date restriction for HUD users running this report</w:t>
            </w:r>
          </w:p>
        </w:tc>
      </w:tr>
    </w:tbl>
    <w:p w14:paraId="05590FA2" w14:textId="77777777" w:rsidR="00EB5F78" w:rsidRPr="00AB391E" w:rsidRDefault="00EB5F78" w:rsidP="00EB5F78">
      <w:pPr>
        <w:pStyle w:val="BodyText"/>
      </w:pPr>
    </w:p>
    <w:p w14:paraId="371BA9F0" w14:textId="77777777" w:rsidR="00626F25" w:rsidRDefault="00626F25">
      <w:pPr>
        <w:rPr>
          <w:rFonts w:eastAsiaTheme="majorEastAsia" w:cs="Calibri"/>
          <w:b/>
          <w:bCs/>
          <w:caps/>
          <w:color w:val="0070C0"/>
          <w:sz w:val="48"/>
          <w:szCs w:val="48"/>
          <w:lang w:bidi="en-US"/>
        </w:rPr>
        <w:sectPr w:rsidR="00626F25" w:rsidSect="00AB6A5E">
          <w:headerReference w:type="default" r:id="rId621"/>
          <w:type w:val="continuous"/>
          <w:pgSz w:w="12240" w:h="15840" w:code="1"/>
          <w:pgMar w:top="1541" w:right="288" w:bottom="1224" w:left="1354" w:header="720" w:footer="720" w:gutter="0"/>
          <w:cols w:space="720"/>
          <w:titlePg/>
          <w:docGrid w:linePitch="360"/>
        </w:sectPr>
      </w:pPr>
    </w:p>
    <w:p w14:paraId="75F68EC4" w14:textId="3C7A33A2" w:rsidR="00626F25" w:rsidRDefault="00626F25">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3F67D1DE" w14:textId="0D537D8D" w:rsidR="00626F25" w:rsidRDefault="00626F25" w:rsidP="00626F25"/>
    <w:p w14:paraId="0CEB00DA" w14:textId="77777777" w:rsidR="00626F25" w:rsidRDefault="00626F25" w:rsidP="00626F25">
      <w:pPr>
        <w:pStyle w:val="Chapterbreak"/>
      </w:pPr>
    </w:p>
    <w:p w14:paraId="2E8C5E73" w14:textId="77777777" w:rsidR="00626F25" w:rsidRDefault="00626F25" w:rsidP="00626F25">
      <w:pPr>
        <w:pStyle w:val="Chapterbreak"/>
      </w:pPr>
    </w:p>
    <w:p w14:paraId="5A101E8B" w14:textId="77777777" w:rsidR="00626F25" w:rsidRDefault="00626F25" w:rsidP="00626F25">
      <w:pPr>
        <w:pStyle w:val="Chapterbreak"/>
      </w:pPr>
    </w:p>
    <w:p w14:paraId="3770A040" w14:textId="77777777" w:rsidR="00626F25" w:rsidRDefault="00626F25" w:rsidP="00626F25">
      <w:pPr>
        <w:pStyle w:val="Chapterbreak"/>
      </w:pPr>
    </w:p>
    <w:p w14:paraId="76C08459" w14:textId="77777777" w:rsidR="00626F25" w:rsidRDefault="00626F25" w:rsidP="00626F25">
      <w:pPr>
        <w:pStyle w:val="Chapterbreak"/>
      </w:pPr>
    </w:p>
    <w:p w14:paraId="52A24703" w14:textId="4A734D71" w:rsidR="00626F25" w:rsidRDefault="00626F25" w:rsidP="00626F25">
      <w:pPr>
        <w:pStyle w:val="Chapterbreak"/>
      </w:pPr>
      <w:r w:rsidRPr="00D239AF">
        <w:t xml:space="preserve">APPENDIX </w:t>
      </w:r>
      <w:r w:rsidR="00904170">
        <w:t>M</w:t>
      </w:r>
      <w:r w:rsidRPr="00D239AF">
        <w:t xml:space="preserve">: </w:t>
      </w:r>
      <w:r>
        <w:t>HERMIT User Guide Version 2.18 Updates (Release 5.7)</w:t>
      </w:r>
    </w:p>
    <w:p w14:paraId="368B2185" w14:textId="4C1EEAB2" w:rsidR="00626F25" w:rsidRDefault="00626F25" w:rsidP="006C3C3F">
      <w:pPr>
        <w:pStyle w:val="Heading2"/>
        <w:numPr>
          <w:ilvl w:val="0"/>
          <w:numId w:val="81"/>
        </w:numPr>
        <w:tabs>
          <w:tab w:val="clear" w:pos="1080"/>
        </w:tabs>
        <w:jc w:val="both"/>
      </w:pPr>
      <w:r>
        <w:br w:type="page"/>
      </w:r>
      <w:bookmarkStart w:id="5991" w:name="_Toc11335115"/>
      <w:bookmarkStart w:id="5992" w:name="_Toc74052353"/>
      <w:bookmarkStart w:id="5993" w:name="_Toc90643737"/>
      <w:bookmarkStart w:id="5994" w:name="_Toc230163704"/>
      <w:r w:rsidRPr="002F1F2B">
        <w:rPr>
          <w:color w:val="0070C0"/>
        </w:rPr>
        <w:t xml:space="preserve">APPENDIX </w:t>
      </w:r>
      <w:r>
        <w:rPr>
          <w:color w:val="0070C0"/>
        </w:rPr>
        <w:t>M</w:t>
      </w:r>
      <w:r w:rsidRPr="002F1F2B">
        <w:rPr>
          <w:color w:val="0070C0"/>
        </w:rPr>
        <w:t>: HERMIT User Guide Version 2.1</w:t>
      </w:r>
      <w:r>
        <w:rPr>
          <w:color w:val="0070C0"/>
        </w:rPr>
        <w:t>8</w:t>
      </w:r>
      <w:r w:rsidRPr="002F1F2B">
        <w:rPr>
          <w:color w:val="0070C0"/>
        </w:rPr>
        <w:t xml:space="preserve"> Updates (Release 5.</w:t>
      </w:r>
      <w:r>
        <w:rPr>
          <w:color w:val="0070C0"/>
        </w:rPr>
        <w:t>7</w:t>
      </w:r>
      <w:r w:rsidRPr="002F1F2B">
        <w:rPr>
          <w:color w:val="0070C0"/>
        </w:rPr>
        <w:t>)</w:t>
      </w:r>
      <w:bookmarkEnd w:id="5991"/>
      <w:bookmarkEnd w:id="5992"/>
      <w:bookmarkEnd w:id="5993"/>
      <w:bookmarkEnd w:id="5994"/>
    </w:p>
    <w:tbl>
      <w:tblPr>
        <w:tblW w:w="9880" w:type="dxa"/>
        <w:tblLook w:val="04A0" w:firstRow="1" w:lastRow="0" w:firstColumn="1" w:lastColumn="0" w:noHBand="0" w:noVBand="1"/>
      </w:tblPr>
      <w:tblGrid>
        <w:gridCol w:w="1180"/>
        <w:gridCol w:w="8700"/>
      </w:tblGrid>
      <w:tr w:rsidR="00626F25" w:rsidRPr="00D06D87" w14:paraId="18E8BD35" w14:textId="77777777" w:rsidTr="00A63C9A">
        <w:trPr>
          <w:trHeight w:val="430"/>
          <w:tblHeader/>
        </w:trPr>
        <w:tc>
          <w:tcPr>
            <w:tcW w:w="118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1291C695" w14:textId="77777777" w:rsidR="00626F25" w:rsidRPr="00D06D87" w:rsidRDefault="00626F25" w:rsidP="00A63C9A">
            <w:pPr>
              <w:spacing w:after="0" w:line="240" w:lineRule="auto"/>
              <w:jc w:val="center"/>
              <w:rPr>
                <w:rFonts w:ascii="Cambria" w:eastAsia="Times New Roman" w:hAnsi="Cambria"/>
                <w:b/>
                <w:bCs/>
                <w:color w:val="000000"/>
                <w:sz w:val="20"/>
                <w:szCs w:val="20"/>
              </w:rPr>
            </w:pPr>
            <w:r w:rsidRPr="00D06D87">
              <w:rPr>
                <w:rFonts w:ascii="Cambria" w:eastAsia="Times New Roman" w:hAnsi="Cambria"/>
                <w:b/>
                <w:bCs/>
                <w:color w:val="000000"/>
                <w:sz w:val="20"/>
                <w:szCs w:val="20"/>
              </w:rPr>
              <w:t>Item No.</w:t>
            </w:r>
          </w:p>
        </w:tc>
        <w:tc>
          <w:tcPr>
            <w:tcW w:w="8700" w:type="dxa"/>
            <w:tcBorders>
              <w:top w:val="single" w:sz="8" w:space="0" w:color="auto"/>
              <w:left w:val="nil"/>
              <w:bottom w:val="single" w:sz="8" w:space="0" w:color="auto"/>
              <w:right w:val="single" w:sz="8" w:space="0" w:color="auto"/>
            </w:tcBorders>
            <w:shd w:val="clear" w:color="000000" w:fill="8DB3E2"/>
            <w:vAlign w:val="center"/>
            <w:hideMark/>
          </w:tcPr>
          <w:p w14:paraId="7D7BFEBE" w14:textId="77777777" w:rsidR="00626F25" w:rsidRPr="00D06D87" w:rsidRDefault="00626F25" w:rsidP="00A63C9A">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Description</w:t>
            </w:r>
          </w:p>
        </w:tc>
      </w:tr>
      <w:tr w:rsidR="0009573B" w:rsidRPr="00D06D87" w14:paraId="23DFD243" w14:textId="77777777" w:rsidTr="00626F25">
        <w:trPr>
          <w:trHeight w:val="300"/>
        </w:trPr>
        <w:tc>
          <w:tcPr>
            <w:tcW w:w="1180" w:type="dxa"/>
            <w:tcBorders>
              <w:top w:val="nil"/>
              <w:left w:val="single" w:sz="8" w:space="0" w:color="auto"/>
              <w:bottom w:val="single" w:sz="8" w:space="0" w:color="auto"/>
              <w:right w:val="single" w:sz="8" w:space="0" w:color="auto"/>
            </w:tcBorders>
            <w:vAlign w:val="center"/>
            <w:hideMark/>
          </w:tcPr>
          <w:p w14:paraId="33AF493C"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1</w:t>
            </w:r>
          </w:p>
        </w:tc>
        <w:tc>
          <w:tcPr>
            <w:tcW w:w="8700" w:type="dxa"/>
            <w:tcBorders>
              <w:top w:val="nil"/>
              <w:left w:val="nil"/>
              <w:bottom w:val="single" w:sz="8" w:space="0" w:color="auto"/>
              <w:right w:val="single" w:sz="8" w:space="0" w:color="auto"/>
            </w:tcBorders>
            <w:vAlign w:val="center"/>
          </w:tcPr>
          <w:p w14:paraId="6699585D" w14:textId="78AE395B" w:rsidR="0009573B" w:rsidRPr="00D06D87" w:rsidRDefault="0009573B" w:rsidP="0009573B">
            <w:pPr>
              <w:spacing w:after="0" w:line="240" w:lineRule="auto"/>
              <w:rPr>
                <w:rFonts w:ascii="Cambria" w:eastAsia="Times New Roman" w:hAnsi="Cambria"/>
                <w:color w:val="000000"/>
                <w:sz w:val="20"/>
                <w:szCs w:val="20"/>
              </w:rPr>
            </w:pPr>
            <w:r w:rsidRPr="0009573B">
              <w:rPr>
                <w:rFonts w:ascii="Cambria" w:eastAsia="Times New Roman" w:hAnsi="Cambria"/>
                <w:color w:val="000000"/>
                <w:sz w:val="20"/>
                <w:szCs w:val="20"/>
              </w:rPr>
              <w:t xml:space="preserve">Figure </w:t>
            </w:r>
            <w:r>
              <w:rPr>
                <w:rFonts w:ascii="Cambria" w:eastAsia="Times New Roman" w:hAnsi="Cambria"/>
                <w:color w:val="000000"/>
                <w:sz w:val="20"/>
                <w:szCs w:val="20"/>
              </w:rPr>
              <w:t>5</w:t>
            </w:r>
            <w:r w:rsidR="00987EDF">
              <w:rPr>
                <w:rFonts w:ascii="Cambria" w:eastAsia="Times New Roman" w:hAnsi="Cambria"/>
                <w:color w:val="000000"/>
                <w:sz w:val="20"/>
                <w:szCs w:val="20"/>
              </w:rPr>
              <w:t>-</w:t>
            </w:r>
            <w:r>
              <w:rPr>
                <w:rFonts w:ascii="Cambria" w:eastAsia="Times New Roman" w:hAnsi="Cambria"/>
                <w:color w:val="000000"/>
                <w:sz w:val="20"/>
                <w:szCs w:val="20"/>
              </w:rPr>
              <w:t>26 – Updated description of screen shot</w:t>
            </w:r>
          </w:p>
        </w:tc>
      </w:tr>
      <w:tr w:rsidR="0009573B" w:rsidRPr="00D06D87" w14:paraId="4BDE90BD" w14:textId="77777777" w:rsidTr="00A63C9A">
        <w:trPr>
          <w:trHeight w:val="300"/>
        </w:trPr>
        <w:tc>
          <w:tcPr>
            <w:tcW w:w="1180" w:type="dxa"/>
            <w:tcBorders>
              <w:top w:val="nil"/>
              <w:left w:val="single" w:sz="8" w:space="0" w:color="auto"/>
              <w:bottom w:val="single" w:sz="8" w:space="0" w:color="auto"/>
              <w:right w:val="single" w:sz="8" w:space="0" w:color="auto"/>
            </w:tcBorders>
            <w:vAlign w:val="center"/>
            <w:hideMark/>
          </w:tcPr>
          <w:p w14:paraId="5C920C16"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2</w:t>
            </w:r>
          </w:p>
        </w:tc>
        <w:tc>
          <w:tcPr>
            <w:tcW w:w="8700" w:type="dxa"/>
            <w:tcBorders>
              <w:top w:val="nil"/>
              <w:left w:val="nil"/>
              <w:bottom w:val="single" w:sz="8" w:space="0" w:color="auto"/>
              <w:right w:val="single" w:sz="8" w:space="0" w:color="auto"/>
            </w:tcBorders>
            <w:vAlign w:val="center"/>
          </w:tcPr>
          <w:p w14:paraId="69E68739" w14:textId="501DB0C7" w:rsidR="0009573B" w:rsidRPr="00D06D87" w:rsidRDefault="0009573B" w:rsidP="0009573B">
            <w:pPr>
              <w:spacing w:after="0" w:line="240" w:lineRule="auto"/>
              <w:rPr>
                <w:rFonts w:ascii="Cambria" w:eastAsia="Times New Roman" w:hAnsi="Cambria"/>
                <w:color w:val="000000"/>
                <w:sz w:val="20"/>
                <w:szCs w:val="20"/>
              </w:rPr>
            </w:pPr>
            <w:r w:rsidRPr="0009573B">
              <w:rPr>
                <w:rFonts w:ascii="Cambria" w:eastAsia="Times New Roman" w:hAnsi="Cambria"/>
                <w:color w:val="000000"/>
                <w:sz w:val="20"/>
                <w:szCs w:val="20"/>
              </w:rPr>
              <w:t>Figure 5</w:t>
            </w:r>
            <w:r w:rsidR="00987EDF">
              <w:rPr>
                <w:rFonts w:ascii="Cambria" w:eastAsia="Times New Roman" w:hAnsi="Cambria"/>
                <w:color w:val="000000"/>
                <w:sz w:val="20"/>
                <w:szCs w:val="20"/>
              </w:rPr>
              <w:t>-</w:t>
            </w:r>
            <w:r w:rsidRPr="0009573B">
              <w:rPr>
                <w:rFonts w:ascii="Cambria" w:eastAsia="Times New Roman" w:hAnsi="Cambria"/>
                <w:color w:val="000000"/>
                <w:sz w:val="20"/>
                <w:szCs w:val="20"/>
              </w:rPr>
              <w:t>28</w:t>
            </w:r>
            <w:r>
              <w:rPr>
                <w:rFonts w:ascii="Cambria" w:eastAsia="Times New Roman" w:hAnsi="Cambria"/>
                <w:color w:val="000000"/>
                <w:sz w:val="20"/>
                <w:szCs w:val="20"/>
              </w:rPr>
              <w:t xml:space="preserve"> – Replaced screen shot</w:t>
            </w:r>
          </w:p>
        </w:tc>
      </w:tr>
      <w:tr w:rsidR="0009573B" w:rsidRPr="00D06D87" w14:paraId="4E1D9329" w14:textId="77777777" w:rsidTr="00A63C9A">
        <w:trPr>
          <w:trHeight w:val="300"/>
        </w:trPr>
        <w:tc>
          <w:tcPr>
            <w:tcW w:w="1180" w:type="dxa"/>
            <w:tcBorders>
              <w:top w:val="nil"/>
              <w:left w:val="single" w:sz="8" w:space="0" w:color="auto"/>
              <w:bottom w:val="single" w:sz="8" w:space="0" w:color="auto"/>
              <w:right w:val="single" w:sz="8" w:space="0" w:color="auto"/>
            </w:tcBorders>
            <w:vAlign w:val="center"/>
            <w:hideMark/>
          </w:tcPr>
          <w:p w14:paraId="3463863E"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3</w:t>
            </w:r>
          </w:p>
        </w:tc>
        <w:tc>
          <w:tcPr>
            <w:tcW w:w="8700" w:type="dxa"/>
            <w:tcBorders>
              <w:top w:val="nil"/>
              <w:left w:val="nil"/>
              <w:bottom w:val="single" w:sz="8" w:space="0" w:color="auto"/>
              <w:right w:val="single" w:sz="8" w:space="0" w:color="auto"/>
            </w:tcBorders>
            <w:vAlign w:val="center"/>
          </w:tcPr>
          <w:p w14:paraId="6921BB5B" w14:textId="52108FE9" w:rsidR="0009573B" w:rsidRPr="00D06D87" w:rsidRDefault="0009573B" w:rsidP="0009573B">
            <w:pPr>
              <w:spacing w:after="0" w:line="240" w:lineRule="auto"/>
              <w:rPr>
                <w:rFonts w:ascii="Cambria" w:eastAsia="Times New Roman" w:hAnsi="Cambria"/>
                <w:color w:val="000000"/>
                <w:sz w:val="20"/>
                <w:szCs w:val="20"/>
              </w:rPr>
            </w:pPr>
            <w:r w:rsidRPr="0009573B">
              <w:rPr>
                <w:rFonts w:ascii="Cambria" w:eastAsia="Times New Roman" w:hAnsi="Cambria"/>
                <w:color w:val="000000"/>
                <w:sz w:val="20"/>
                <w:szCs w:val="20"/>
              </w:rPr>
              <w:t xml:space="preserve">Figure </w:t>
            </w:r>
            <w:r>
              <w:rPr>
                <w:rFonts w:ascii="Cambria" w:eastAsia="Times New Roman" w:hAnsi="Cambria"/>
                <w:color w:val="000000"/>
                <w:sz w:val="20"/>
                <w:szCs w:val="20"/>
              </w:rPr>
              <w:t>7-225 – Replaced screen shot</w:t>
            </w:r>
          </w:p>
        </w:tc>
      </w:tr>
      <w:tr w:rsidR="0009573B" w:rsidRPr="00D06D87" w14:paraId="4FD23157" w14:textId="77777777" w:rsidTr="00626F25">
        <w:trPr>
          <w:trHeight w:val="300"/>
        </w:trPr>
        <w:tc>
          <w:tcPr>
            <w:tcW w:w="1180" w:type="dxa"/>
            <w:tcBorders>
              <w:top w:val="nil"/>
              <w:left w:val="single" w:sz="8" w:space="0" w:color="auto"/>
              <w:bottom w:val="single" w:sz="8" w:space="0" w:color="auto"/>
              <w:right w:val="single" w:sz="8" w:space="0" w:color="auto"/>
            </w:tcBorders>
            <w:vAlign w:val="center"/>
            <w:hideMark/>
          </w:tcPr>
          <w:p w14:paraId="5FA36475"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4</w:t>
            </w:r>
          </w:p>
        </w:tc>
        <w:tc>
          <w:tcPr>
            <w:tcW w:w="8700" w:type="dxa"/>
            <w:tcBorders>
              <w:top w:val="nil"/>
              <w:left w:val="nil"/>
              <w:bottom w:val="single" w:sz="8" w:space="0" w:color="auto"/>
              <w:right w:val="single" w:sz="8" w:space="0" w:color="auto"/>
            </w:tcBorders>
            <w:vAlign w:val="center"/>
          </w:tcPr>
          <w:p w14:paraId="1A51D12B" w14:textId="6C2201D8" w:rsidR="0009573B" w:rsidRPr="0009573B" w:rsidRDefault="0009573B" w:rsidP="0009573B">
            <w:pPr>
              <w:spacing w:after="0" w:line="240" w:lineRule="auto"/>
              <w:rPr>
                <w:rFonts w:ascii="Cambria" w:eastAsia="Times New Roman" w:hAnsi="Cambria"/>
                <w:color w:val="000000"/>
                <w:sz w:val="20"/>
                <w:szCs w:val="20"/>
              </w:rPr>
            </w:pPr>
            <w:r w:rsidRPr="0009573B">
              <w:rPr>
                <w:rFonts w:ascii="Cambria" w:eastAsia="Times New Roman" w:hAnsi="Cambria"/>
                <w:color w:val="000000"/>
                <w:sz w:val="20"/>
                <w:szCs w:val="20"/>
              </w:rPr>
              <w:t xml:space="preserve">Figure </w:t>
            </w:r>
            <w:r>
              <w:rPr>
                <w:rFonts w:ascii="Cambria" w:eastAsia="Times New Roman" w:hAnsi="Cambria"/>
                <w:color w:val="000000"/>
                <w:sz w:val="20"/>
                <w:szCs w:val="20"/>
              </w:rPr>
              <w:t>7-245 – Replaced screen shot</w:t>
            </w:r>
          </w:p>
        </w:tc>
      </w:tr>
      <w:tr w:rsidR="0009573B" w:rsidRPr="00D06D87" w14:paraId="7954C2A4" w14:textId="77777777" w:rsidTr="00A63C9A">
        <w:trPr>
          <w:trHeight w:val="300"/>
        </w:trPr>
        <w:tc>
          <w:tcPr>
            <w:tcW w:w="1180" w:type="dxa"/>
            <w:tcBorders>
              <w:top w:val="nil"/>
              <w:left w:val="single" w:sz="8" w:space="0" w:color="auto"/>
              <w:bottom w:val="single" w:sz="8" w:space="0" w:color="auto"/>
              <w:right w:val="single" w:sz="8" w:space="0" w:color="auto"/>
            </w:tcBorders>
            <w:vAlign w:val="center"/>
            <w:hideMark/>
          </w:tcPr>
          <w:p w14:paraId="4DBBC4D3"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5</w:t>
            </w:r>
          </w:p>
        </w:tc>
        <w:tc>
          <w:tcPr>
            <w:tcW w:w="8700" w:type="dxa"/>
            <w:tcBorders>
              <w:top w:val="nil"/>
              <w:left w:val="nil"/>
              <w:bottom w:val="single" w:sz="8" w:space="0" w:color="auto"/>
              <w:right w:val="single" w:sz="8" w:space="0" w:color="auto"/>
            </w:tcBorders>
            <w:vAlign w:val="center"/>
          </w:tcPr>
          <w:p w14:paraId="377AB3E9" w14:textId="779260D1" w:rsidR="0009573B" w:rsidRPr="00006C47" w:rsidRDefault="0009573B" w:rsidP="0009573B">
            <w:pPr>
              <w:spacing w:after="0" w:line="240" w:lineRule="auto"/>
              <w:rPr>
                <w:rFonts w:ascii="Cambria" w:eastAsia="Times New Roman" w:hAnsi="Cambria"/>
                <w:sz w:val="20"/>
                <w:szCs w:val="20"/>
              </w:rPr>
            </w:pPr>
            <w:r w:rsidRPr="0009573B">
              <w:rPr>
                <w:rFonts w:ascii="Cambria" w:eastAsia="Times New Roman" w:hAnsi="Cambria"/>
                <w:sz w:val="20"/>
                <w:szCs w:val="20"/>
              </w:rPr>
              <w:t>7.3.1.11.3</w:t>
            </w:r>
            <w:r>
              <w:rPr>
                <w:rFonts w:ascii="Cambria" w:eastAsia="Times New Roman" w:hAnsi="Cambria"/>
                <w:sz w:val="20"/>
                <w:szCs w:val="20"/>
              </w:rPr>
              <w:t xml:space="preserve"> Added text: “</w:t>
            </w:r>
            <w:r w:rsidRPr="0009573B">
              <w:rPr>
                <w:rFonts w:ascii="Cambria" w:eastAsia="Times New Roman" w:hAnsi="Cambria"/>
                <w:sz w:val="20"/>
                <w:szCs w:val="20"/>
              </w:rPr>
              <w:tab/>
              <w:t>In addition, Servicers will not be able to terminate a loan until all outstanding HUD Advances have been authorized and paid back.</w:t>
            </w:r>
            <w:r>
              <w:rPr>
                <w:rFonts w:ascii="Cambria" w:eastAsia="Times New Roman" w:hAnsi="Cambria"/>
                <w:sz w:val="20"/>
                <w:szCs w:val="20"/>
              </w:rPr>
              <w:t>” (</w:t>
            </w:r>
            <w:r w:rsidRPr="0009573B">
              <w:rPr>
                <w:rFonts w:ascii="Cambria" w:eastAsia="Times New Roman" w:hAnsi="Cambria"/>
                <w:sz w:val="20"/>
                <w:szCs w:val="20"/>
              </w:rPr>
              <w:t>Page 7-95</w:t>
            </w:r>
            <w:r>
              <w:rPr>
                <w:rFonts w:ascii="Cambria" w:eastAsia="Times New Roman" w:hAnsi="Cambria"/>
                <w:sz w:val="20"/>
                <w:szCs w:val="20"/>
              </w:rPr>
              <w:t>)</w:t>
            </w:r>
          </w:p>
        </w:tc>
      </w:tr>
      <w:tr w:rsidR="0009573B" w:rsidRPr="00D06D87" w14:paraId="75D51D18" w14:textId="77777777" w:rsidTr="00A63C9A">
        <w:trPr>
          <w:trHeight w:val="300"/>
        </w:trPr>
        <w:tc>
          <w:tcPr>
            <w:tcW w:w="1180" w:type="dxa"/>
            <w:tcBorders>
              <w:top w:val="nil"/>
              <w:left w:val="single" w:sz="8" w:space="0" w:color="auto"/>
              <w:bottom w:val="single" w:sz="8" w:space="0" w:color="auto"/>
              <w:right w:val="single" w:sz="8" w:space="0" w:color="auto"/>
            </w:tcBorders>
            <w:vAlign w:val="center"/>
            <w:hideMark/>
          </w:tcPr>
          <w:p w14:paraId="43BBF4FB"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6</w:t>
            </w:r>
          </w:p>
        </w:tc>
        <w:tc>
          <w:tcPr>
            <w:tcW w:w="8700" w:type="dxa"/>
            <w:tcBorders>
              <w:top w:val="nil"/>
              <w:left w:val="nil"/>
              <w:bottom w:val="single" w:sz="8" w:space="0" w:color="auto"/>
              <w:right w:val="single" w:sz="8" w:space="0" w:color="auto"/>
            </w:tcBorders>
            <w:vAlign w:val="center"/>
          </w:tcPr>
          <w:p w14:paraId="1CB20E23" w14:textId="1F927FD8" w:rsidR="0009573B" w:rsidRPr="00D06D87" w:rsidRDefault="0009573B" w:rsidP="0009573B">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 xml:space="preserve">8.10.3 Updated section </w:t>
            </w:r>
            <w:r w:rsidRPr="0009573B">
              <w:rPr>
                <w:rFonts w:ascii="Cambria" w:eastAsia="Times New Roman" w:hAnsi="Cambria"/>
                <w:color w:val="000000"/>
                <w:sz w:val="20"/>
                <w:szCs w:val="20"/>
              </w:rPr>
              <w:t>to remove C</w:t>
            </w:r>
            <w:r>
              <w:rPr>
                <w:rFonts w:ascii="Cambria" w:eastAsia="Times New Roman" w:hAnsi="Cambria"/>
                <w:color w:val="000000"/>
                <w:sz w:val="20"/>
                <w:szCs w:val="20"/>
              </w:rPr>
              <w:t xml:space="preserve">T </w:t>
            </w:r>
            <w:r w:rsidRPr="0009573B">
              <w:rPr>
                <w:rFonts w:ascii="Cambria" w:eastAsia="Times New Roman" w:hAnsi="Cambria"/>
                <w:color w:val="000000"/>
                <w:sz w:val="20"/>
                <w:szCs w:val="20"/>
              </w:rPr>
              <w:t>24 and add Claim Type 21 – Supplemental Over Claim and Claim Type 23 – Supplemental Over Claim  (Page 8</w:t>
            </w:r>
            <w:r>
              <w:rPr>
                <w:rFonts w:ascii="Cambria" w:eastAsia="Times New Roman" w:hAnsi="Cambria"/>
                <w:color w:val="000000"/>
                <w:sz w:val="20"/>
                <w:szCs w:val="20"/>
              </w:rPr>
              <w:t>-</w:t>
            </w:r>
            <w:r w:rsidRPr="0009573B">
              <w:rPr>
                <w:rFonts w:ascii="Cambria" w:eastAsia="Times New Roman" w:hAnsi="Cambria"/>
                <w:color w:val="000000"/>
                <w:sz w:val="20"/>
                <w:szCs w:val="20"/>
              </w:rPr>
              <w:t>56)</w:t>
            </w:r>
          </w:p>
        </w:tc>
      </w:tr>
      <w:tr w:rsidR="0009573B" w:rsidRPr="00D06D87" w14:paraId="364DF500" w14:textId="77777777" w:rsidTr="00A63C9A">
        <w:trPr>
          <w:trHeight w:val="300"/>
        </w:trPr>
        <w:tc>
          <w:tcPr>
            <w:tcW w:w="1180" w:type="dxa"/>
            <w:tcBorders>
              <w:top w:val="nil"/>
              <w:left w:val="single" w:sz="8" w:space="0" w:color="auto"/>
              <w:bottom w:val="single" w:sz="8" w:space="0" w:color="auto"/>
              <w:right w:val="single" w:sz="8" w:space="0" w:color="auto"/>
            </w:tcBorders>
            <w:vAlign w:val="center"/>
            <w:hideMark/>
          </w:tcPr>
          <w:p w14:paraId="0BCA0D65" w14:textId="77777777" w:rsidR="0009573B" w:rsidRPr="00D06D87" w:rsidRDefault="0009573B" w:rsidP="0009573B">
            <w:pPr>
              <w:spacing w:after="0" w:line="240" w:lineRule="auto"/>
              <w:jc w:val="both"/>
              <w:rPr>
                <w:rFonts w:ascii="Cambria" w:eastAsia="Times New Roman" w:hAnsi="Cambria"/>
                <w:b/>
                <w:bCs/>
                <w:color w:val="000000"/>
                <w:sz w:val="20"/>
                <w:szCs w:val="20"/>
              </w:rPr>
            </w:pPr>
            <w:r w:rsidRPr="00D06D87">
              <w:rPr>
                <w:rFonts w:ascii="Cambria" w:eastAsia="Times New Roman" w:hAnsi="Cambria"/>
                <w:b/>
                <w:bCs/>
                <w:color w:val="000000"/>
                <w:sz w:val="20"/>
                <w:szCs w:val="20"/>
              </w:rPr>
              <w:t>7</w:t>
            </w:r>
          </w:p>
        </w:tc>
        <w:tc>
          <w:tcPr>
            <w:tcW w:w="8700" w:type="dxa"/>
            <w:tcBorders>
              <w:top w:val="nil"/>
              <w:left w:val="nil"/>
              <w:bottom w:val="single" w:sz="8" w:space="0" w:color="auto"/>
              <w:right w:val="single" w:sz="8" w:space="0" w:color="auto"/>
            </w:tcBorders>
            <w:vAlign w:val="center"/>
          </w:tcPr>
          <w:p w14:paraId="61708FEA" w14:textId="5F128BBF" w:rsidR="0009573B" w:rsidRPr="00EF62E8" w:rsidRDefault="0009573B" w:rsidP="0009573B">
            <w:pPr>
              <w:spacing w:after="0" w:line="240" w:lineRule="auto"/>
              <w:rPr>
                <w:rFonts w:ascii="Cambria" w:eastAsia="Times New Roman" w:hAnsi="Cambria"/>
                <w:sz w:val="20"/>
                <w:szCs w:val="20"/>
              </w:rPr>
            </w:pPr>
            <w:r>
              <w:rPr>
                <w:rFonts w:ascii="Cambria" w:eastAsia="Times New Roman" w:hAnsi="Cambria"/>
                <w:color w:val="000000"/>
                <w:sz w:val="20"/>
                <w:szCs w:val="20"/>
              </w:rPr>
              <w:t>8.11.1 Added section “</w:t>
            </w:r>
            <w:r w:rsidRPr="0009573B">
              <w:rPr>
                <w:rFonts w:ascii="Cambria" w:eastAsia="Times New Roman" w:hAnsi="Cambria"/>
                <w:color w:val="000000"/>
                <w:sz w:val="20"/>
                <w:szCs w:val="20"/>
              </w:rPr>
              <w:tab/>
              <w:t>Servicer can Initiate a Claim if there was a Paper Claim Type 22 and a Repurchase on a loan.</w:t>
            </w:r>
            <w:r>
              <w:rPr>
                <w:rFonts w:ascii="Cambria" w:eastAsia="Times New Roman" w:hAnsi="Cambria"/>
                <w:color w:val="000000"/>
                <w:sz w:val="20"/>
                <w:szCs w:val="20"/>
              </w:rPr>
              <w:t xml:space="preserve">” </w:t>
            </w:r>
            <w:r w:rsidRPr="0009573B">
              <w:rPr>
                <w:rFonts w:ascii="Cambria" w:eastAsia="Times New Roman" w:hAnsi="Cambria"/>
                <w:color w:val="000000"/>
                <w:sz w:val="20"/>
                <w:szCs w:val="20"/>
              </w:rPr>
              <w:t>(Page 8</w:t>
            </w:r>
            <w:r>
              <w:rPr>
                <w:rFonts w:ascii="Cambria" w:eastAsia="Times New Roman" w:hAnsi="Cambria"/>
                <w:color w:val="000000"/>
                <w:sz w:val="20"/>
                <w:szCs w:val="20"/>
              </w:rPr>
              <w:t>-</w:t>
            </w:r>
            <w:r w:rsidRPr="0009573B">
              <w:rPr>
                <w:rFonts w:ascii="Cambria" w:eastAsia="Times New Roman" w:hAnsi="Cambria"/>
                <w:color w:val="000000"/>
                <w:sz w:val="20"/>
                <w:szCs w:val="20"/>
              </w:rPr>
              <w:t>5</w:t>
            </w:r>
            <w:r>
              <w:rPr>
                <w:rFonts w:ascii="Cambria" w:eastAsia="Times New Roman" w:hAnsi="Cambria"/>
                <w:color w:val="000000"/>
                <w:sz w:val="20"/>
                <w:szCs w:val="20"/>
              </w:rPr>
              <w:t>7</w:t>
            </w:r>
            <w:r w:rsidRPr="0009573B">
              <w:rPr>
                <w:rFonts w:ascii="Cambria" w:eastAsia="Times New Roman" w:hAnsi="Cambria"/>
                <w:color w:val="000000"/>
                <w:sz w:val="20"/>
                <w:szCs w:val="20"/>
              </w:rPr>
              <w:t>)</w:t>
            </w:r>
          </w:p>
        </w:tc>
      </w:tr>
    </w:tbl>
    <w:p w14:paraId="13C82F05" w14:textId="77777777" w:rsidR="00776C59" w:rsidRDefault="00776C59" w:rsidP="00626F25">
      <w:pPr>
        <w:pStyle w:val="BodyText"/>
        <w:sectPr w:rsidR="00776C59" w:rsidSect="00AB6A5E">
          <w:headerReference w:type="default" r:id="rId622"/>
          <w:type w:val="continuous"/>
          <w:pgSz w:w="12240" w:h="15840" w:code="1"/>
          <w:pgMar w:top="1541" w:right="288" w:bottom="1224" w:left="1354" w:header="720" w:footer="720" w:gutter="0"/>
          <w:cols w:space="720"/>
          <w:titlePg/>
          <w:docGrid w:linePitch="360"/>
        </w:sectPr>
      </w:pPr>
    </w:p>
    <w:p w14:paraId="1BFA7857" w14:textId="6461B777" w:rsidR="00626F25" w:rsidRPr="00AB391E" w:rsidRDefault="00626F25" w:rsidP="00626F25">
      <w:pPr>
        <w:pStyle w:val="BodyText"/>
      </w:pPr>
    </w:p>
    <w:p w14:paraId="1E1690D2" w14:textId="77777777" w:rsidR="00776C59" w:rsidRDefault="00DE1405" w:rsidP="00776C59">
      <w:r>
        <w:rPr>
          <w:rFonts w:eastAsiaTheme="majorEastAsia" w:cs="Calibri"/>
          <w:b/>
          <w:bCs/>
          <w:caps/>
          <w:color w:val="0070C0"/>
          <w:sz w:val="48"/>
          <w:szCs w:val="48"/>
          <w:lang w:bidi="en-US"/>
        </w:rPr>
        <w:br w:type="page"/>
      </w:r>
    </w:p>
    <w:p w14:paraId="62BE9517" w14:textId="77777777" w:rsidR="00776C59" w:rsidRDefault="00776C59" w:rsidP="00776C59">
      <w:pPr>
        <w:pStyle w:val="Chapterbreak"/>
      </w:pPr>
    </w:p>
    <w:p w14:paraId="446A742A" w14:textId="77777777" w:rsidR="00776C59" w:rsidRDefault="00776C59" w:rsidP="00776C59">
      <w:pPr>
        <w:pStyle w:val="Chapterbreak"/>
      </w:pPr>
    </w:p>
    <w:p w14:paraId="42F73CCF" w14:textId="77777777" w:rsidR="00776C59" w:rsidRDefault="00776C59" w:rsidP="00776C59">
      <w:pPr>
        <w:pStyle w:val="Chapterbreak"/>
      </w:pPr>
    </w:p>
    <w:p w14:paraId="21E4AAF7" w14:textId="77777777" w:rsidR="00776C59" w:rsidRDefault="00776C59" w:rsidP="00776C59">
      <w:pPr>
        <w:pStyle w:val="Chapterbreak"/>
      </w:pPr>
    </w:p>
    <w:p w14:paraId="5C7F906F" w14:textId="77777777" w:rsidR="00776C59" w:rsidRDefault="00776C59" w:rsidP="00776C59">
      <w:pPr>
        <w:pStyle w:val="Chapterbreak"/>
      </w:pPr>
    </w:p>
    <w:p w14:paraId="24D4CFD6" w14:textId="05A8D565" w:rsidR="00776C59" w:rsidRDefault="00776C59" w:rsidP="00776C59">
      <w:pPr>
        <w:pStyle w:val="Chapterbreak"/>
      </w:pPr>
      <w:r w:rsidRPr="00D239AF">
        <w:t xml:space="preserve">APPENDIX </w:t>
      </w:r>
      <w:r>
        <w:t>N</w:t>
      </w:r>
      <w:r w:rsidRPr="00D239AF">
        <w:t xml:space="preserve">: </w:t>
      </w:r>
      <w:r>
        <w:t>HERMIT User Guide Version 2.19 Updates (Release 5.</w:t>
      </w:r>
      <w:r w:rsidR="00A56454">
        <w:t>8</w:t>
      </w:r>
      <w:r>
        <w:t>)</w:t>
      </w:r>
    </w:p>
    <w:p w14:paraId="0DEC5AE6" w14:textId="066A9E4F" w:rsidR="00DE1405" w:rsidRDefault="00776C59">
      <w:pPr>
        <w:rPr>
          <w:rFonts w:eastAsiaTheme="majorEastAsia" w:cs="Calibri"/>
          <w:b/>
          <w:bCs/>
          <w:caps/>
          <w:color w:val="0070C0"/>
          <w:sz w:val="48"/>
          <w:szCs w:val="48"/>
          <w:lang w:bidi="en-US"/>
        </w:rPr>
      </w:pPr>
      <w:r>
        <w:br w:type="page"/>
      </w:r>
    </w:p>
    <w:p w14:paraId="4F204CF1" w14:textId="3762B42F" w:rsidR="00DE1405" w:rsidRDefault="00DE1405" w:rsidP="006C3C3F">
      <w:pPr>
        <w:pStyle w:val="Heading2"/>
        <w:numPr>
          <w:ilvl w:val="0"/>
          <w:numId w:val="81"/>
        </w:numPr>
        <w:tabs>
          <w:tab w:val="clear" w:pos="1080"/>
        </w:tabs>
        <w:jc w:val="both"/>
      </w:pPr>
      <w:bookmarkStart w:id="5995" w:name="_Toc11335116"/>
      <w:bookmarkStart w:id="5996" w:name="_Toc74052354"/>
      <w:bookmarkStart w:id="5997" w:name="_Toc90643738"/>
      <w:bookmarkStart w:id="5998" w:name="_Toc230163705"/>
      <w:r w:rsidRPr="002F1F2B">
        <w:rPr>
          <w:color w:val="0070C0"/>
        </w:rPr>
        <w:t xml:space="preserve">APPENDIX </w:t>
      </w:r>
      <w:r>
        <w:rPr>
          <w:color w:val="0070C0"/>
        </w:rPr>
        <w:t>N</w:t>
      </w:r>
      <w:r w:rsidRPr="002F1F2B">
        <w:rPr>
          <w:color w:val="0070C0"/>
        </w:rPr>
        <w:t>: HERMIT User Guide Version 2.1</w:t>
      </w:r>
      <w:r>
        <w:rPr>
          <w:color w:val="0070C0"/>
        </w:rPr>
        <w:t>9</w:t>
      </w:r>
      <w:r w:rsidRPr="002F1F2B">
        <w:rPr>
          <w:color w:val="0070C0"/>
        </w:rPr>
        <w:t xml:space="preserve"> Updates (Release 5.</w:t>
      </w:r>
      <w:r w:rsidR="00820939">
        <w:rPr>
          <w:color w:val="0070C0"/>
        </w:rPr>
        <w:t>8</w:t>
      </w:r>
      <w:r w:rsidRPr="002F1F2B">
        <w:rPr>
          <w:color w:val="0070C0"/>
        </w:rPr>
        <w:t>)</w:t>
      </w:r>
      <w:bookmarkEnd w:id="5995"/>
      <w:bookmarkEnd w:id="5996"/>
      <w:bookmarkEnd w:id="5997"/>
      <w:bookmarkEnd w:id="5998"/>
    </w:p>
    <w:tbl>
      <w:tblPr>
        <w:tblW w:w="5000" w:type="pct"/>
        <w:tblLook w:val="04A0" w:firstRow="1" w:lastRow="0" w:firstColumn="1" w:lastColumn="0" w:noHBand="0" w:noVBand="1"/>
      </w:tblPr>
      <w:tblGrid>
        <w:gridCol w:w="1204"/>
        <w:gridCol w:w="9374"/>
      </w:tblGrid>
      <w:tr w:rsidR="00AF57CB" w:rsidRPr="00AF57CB" w14:paraId="42E7F332" w14:textId="77777777" w:rsidTr="00AF57CB">
        <w:trPr>
          <w:trHeight w:val="315"/>
          <w:tblHeader/>
        </w:trPr>
        <w:tc>
          <w:tcPr>
            <w:tcW w:w="569"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6EFE9906" w14:textId="77777777" w:rsidR="00AF57CB" w:rsidRPr="00AF57CB" w:rsidRDefault="00AF57CB" w:rsidP="00AF57CB">
            <w:pPr>
              <w:spacing w:after="0" w:line="240" w:lineRule="auto"/>
              <w:jc w:val="center"/>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Item No.</w:t>
            </w:r>
          </w:p>
        </w:tc>
        <w:tc>
          <w:tcPr>
            <w:tcW w:w="4431" w:type="pct"/>
            <w:tcBorders>
              <w:top w:val="single" w:sz="8" w:space="0" w:color="auto"/>
              <w:left w:val="nil"/>
              <w:bottom w:val="single" w:sz="8" w:space="0" w:color="auto"/>
              <w:right w:val="single" w:sz="8" w:space="0" w:color="auto"/>
            </w:tcBorders>
            <w:shd w:val="clear" w:color="000000" w:fill="8DB3E2"/>
            <w:vAlign w:val="center"/>
            <w:hideMark/>
          </w:tcPr>
          <w:p w14:paraId="384179BC"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Description</w:t>
            </w:r>
          </w:p>
        </w:tc>
      </w:tr>
      <w:tr w:rsidR="00AF57CB" w:rsidRPr="00AF57CB" w14:paraId="252845CB"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57698D18"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w:t>
            </w:r>
          </w:p>
        </w:tc>
        <w:tc>
          <w:tcPr>
            <w:tcW w:w="4431" w:type="pct"/>
            <w:tcBorders>
              <w:top w:val="nil"/>
              <w:left w:val="nil"/>
              <w:bottom w:val="single" w:sz="8" w:space="0" w:color="auto"/>
              <w:right w:val="single" w:sz="8" w:space="0" w:color="auto"/>
            </w:tcBorders>
            <w:vAlign w:val="center"/>
            <w:hideMark/>
          </w:tcPr>
          <w:p w14:paraId="0756B9F3" w14:textId="77777777" w:rsidR="00AF57CB" w:rsidRPr="00AF57CB" w:rsidRDefault="00AF57CB" w:rsidP="00AF57CB">
            <w:pPr>
              <w:spacing w:after="0" w:line="240" w:lineRule="auto"/>
              <w:rPr>
                <w:rFonts w:ascii="Cambria" w:eastAsia="Times New Roman" w:hAnsi="Cambria" w:cs="Calibri"/>
                <w:color w:val="000000"/>
                <w:sz w:val="20"/>
                <w:szCs w:val="20"/>
              </w:rPr>
            </w:pPr>
            <w:r w:rsidRPr="00AF57CB">
              <w:rPr>
                <w:rFonts w:ascii="Cambria" w:eastAsia="Times New Roman" w:hAnsi="Cambria" w:cs="Calibri"/>
                <w:color w:val="000000"/>
                <w:sz w:val="20"/>
                <w:szCs w:val="20"/>
              </w:rPr>
              <w:t>Section 9.8.1 – Updated field list to include renamed field and new field. Page 9-37</w:t>
            </w:r>
          </w:p>
        </w:tc>
      </w:tr>
      <w:tr w:rsidR="00AF57CB" w:rsidRPr="00AF57CB" w14:paraId="171E6E4B"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50A3E29"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w:t>
            </w:r>
          </w:p>
        </w:tc>
        <w:tc>
          <w:tcPr>
            <w:tcW w:w="4431" w:type="pct"/>
            <w:tcBorders>
              <w:top w:val="nil"/>
              <w:left w:val="nil"/>
              <w:bottom w:val="single" w:sz="8" w:space="0" w:color="auto"/>
              <w:right w:val="single" w:sz="8" w:space="0" w:color="auto"/>
            </w:tcBorders>
            <w:vAlign w:val="center"/>
            <w:hideMark/>
          </w:tcPr>
          <w:p w14:paraId="44FF7453" w14:textId="77777777" w:rsidR="00AF57CB" w:rsidRPr="00AF57CB" w:rsidRDefault="00AF57CB" w:rsidP="00AF57CB">
            <w:pPr>
              <w:spacing w:after="0" w:line="240" w:lineRule="auto"/>
              <w:rPr>
                <w:rFonts w:ascii="Cambria" w:eastAsia="Times New Roman" w:hAnsi="Cambria" w:cs="Calibri"/>
                <w:color w:val="000000"/>
                <w:sz w:val="20"/>
                <w:szCs w:val="20"/>
              </w:rPr>
            </w:pPr>
            <w:r w:rsidRPr="00AF57CB">
              <w:rPr>
                <w:rFonts w:ascii="Cambria" w:eastAsia="Times New Roman" w:hAnsi="Cambria" w:cs="Calibri"/>
                <w:color w:val="000000"/>
                <w:sz w:val="20"/>
                <w:szCs w:val="20"/>
              </w:rPr>
              <w:t>Updated multiple Negative Claim references to “Negative or zero claim”</w:t>
            </w:r>
          </w:p>
        </w:tc>
      </w:tr>
      <w:tr w:rsidR="00AF57CB" w:rsidRPr="00AF57CB" w14:paraId="2D3F1260"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0579FA6F"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w:t>
            </w:r>
          </w:p>
        </w:tc>
        <w:tc>
          <w:tcPr>
            <w:tcW w:w="4431" w:type="pct"/>
            <w:tcBorders>
              <w:top w:val="nil"/>
              <w:left w:val="nil"/>
              <w:bottom w:val="single" w:sz="8" w:space="0" w:color="auto"/>
              <w:right w:val="single" w:sz="8" w:space="0" w:color="auto"/>
            </w:tcBorders>
            <w:vAlign w:val="center"/>
            <w:hideMark/>
          </w:tcPr>
          <w:p w14:paraId="338916DE" w14:textId="77777777" w:rsidR="00AF57CB" w:rsidRPr="00AF57CB" w:rsidRDefault="00AF57CB" w:rsidP="00AF57CB">
            <w:pPr>
              <w:spacing w:after="0" w:line="240" w:lineRule="auto"/>
              <w:rPr>
                <w:rFonts w:ascii="Cambria" w:eastAsia="Times New Roman" w:hAnsi="Cambria" w:cs="Calibri"/>
                <w:color w:val="000000"/>
                <w:sz w:val="20"/>
                <w:szCs w:val="20"/>
              </w:rPr>
            </w:pPr>
            <w:r w:rsidRPr="00AF57CB">
              <w:rPr>
                <w:rFonts w:ascii="Cambria" w:eastAsia="Times New Roman" w:hAnsi="Cambria" w:cs="Calibri"/>
                <w:color w:val="000000"/>
                <w:sz w:val="20"/>
                <w:szCs w:val="20"/>
              </w:rPr>
              <w:t>Figure 8-34. Replaced with new Negative Claim validation error message</w:t>
            </w:r>
          </w:p>
        </w:tc>
      </w:tr>
      <w:tr w:rsidR="00AF57CB" w:rsidRPr="00AF57CB" w14:paraId="207326AC"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7B0AA8A"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w:t>
            </w:r>
          </w:p>
        </w:tc>
        <w:tc>
          <w:tcPr>
            <w:tcW w:w="4431" w:type="pct"/>
            <w:tcBorders>
              <w:top w:val="nil"/>
              <w:left w:val="nil"/>
              <w:bottom w:val="single" w:sz="8" w:space="0" w:color="auto"/>
              <w:right w:val="single" w:sz="8" w:space="0" w:color="auto"/>
            </w:tcBorders>
            <w:vAlign w:val="center"/>
            <w:hideMark/>
          </w:tcPr>
          <w:p w14:paraId="7F8B5CC6" w14:textId="77777777" w:rsidR="00AF57CB" w:rsidRPr="00AF57CB" w:rsidRDefault="00AF57CB" w:rsidP="00AF57CB">
            <w:pPr>
              <w:spacing w:after="0" w:line="240" w:lineRule="auto"/>
              <w:rPr>
                <w:rFonts w:ascii="Cambria" w:eastAsia="Times New Roman" w:hAnsi="Cambria" w:cs="Calibri"/>
                <w:color w:val="000000"/>
                <w:sz w:val="20"/>
                <w:szCs w:val="20"/>
              </w:rPr>
            </w:pPr>
            <w:r w:rsidRPr="00AF57CB">
              <w:rPr>
                <w:rFonts w:ascii="Cambria" w:eastAsia="Times New Roman" w:hAnsi="Cambria" w:cs="Calibri"/>
                <w:color w:val="000000"/>
                <w:sz w:val="20"/>
                <w:szCs w:val="20"/>
              </w:rPr>
              <w:t>Figure 2 4: Loan Search Screen</w:t>
            </w:r>
          </w:p>
        </w:tc>
      </w:tr>
      <w:tr w:rsidR="00AF57CB" w:rsidRPr="00AF57CB" w14:paraId="4D68757E"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C9F4901"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5</w:t>
            </w:r>
          </w:p>
        </w:tc>
        <w:tc>
          <w:tcPr>
            <w:tcW w:w="4431" w:type="pct"/>
            <w:tcBorders>
              <w:top w:val="nil"/>
              <w:left w:val="nil"/>
              <w:bottom w:val="single" w:sz="8" w:space="0" w:color="auto"/>
              <w:right w:val="single" w:sz="8" w:space="0" w:color="auto"/>
            </w:tcBorders>
            <w:vAlign w:val="center"/>
            <w:hideMark/>
          </w:tcPr>
          <w:p w14:paraId="05C0B83B"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2 2: Loan Search Criteria</w:t>
            </w:r>
          </w:p>
        </w:tc>
      </w:tr>
      <w:tr w:rsidR="00AF57CB" w:rsidRPr="00AF57CB" w14:paraId="0A75E471"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B70363F"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6</w:t>
            </w:r>
          </w:p>
        </w:tc>
        <w:tc>
          <w:tcPr>
            <w:tcW w:w="4431" w:type="pct"/>
            <w:tcBorders>
              <w:top w:val="nil"/>
              <w:left w:val="nil"/>
              <w:bottom w:val="single" w:sz="8" w:space="0" w:color="auto"/>
              <w:right w:val="single" w:sz="8" w:space="0" w:color="auto"/>
            </w:tcBorders>
            <w:vAlign w:val="center"/>
            <w:hideMark/>
          </w:tcPr>
          <w:p w14:paraId="5ADDCFB3" w14:textId="77777777" w:rsidR="00AF57CB" w:rsidRPr="00AF57CB" w:rsidRDefault="00AF57CB" w:rsidP="00AF57CB">
            <w:pPr>
              <w:spacing w:after="0" w:line="240" w:lineRule="auto"/>
              <w:rPr>
                <w:rFonts w:ascii="Cambria" w:eastAsia="Times New Roman" w:hAnsi="Cambria" w:cs="Calibri"/>
                <w:color w:val="000000"/>
                <w:sz w:val="20"/>
                <w:szCs w:val="20"/>
              </w:rPr>
            </w:pPr>
            <w:r w:rsidRPr="00AF57CB">
              <w:rPr>
                <w:rFonts w:ascii="Cambria" w:eastAsia="Times New Roman" w:hAnsi="Cambria" w:cs="Calibri"/>
                <w:color w:val="000000"/>
                <w:sz w:val="20"/>
                <w:szCs w:val="20"/>
              </w:rPr>
              <w:t>Figure 2 5: Building a Search</w:t>
            </w:r>
          </w:p>
        </w:tc>
      </w:tr>
      <w:tr w:rsidR="00AF57CB" w:rsidRPr="00AF57CB" w14:paraId="5689274E"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7C9716E"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7</w:t>
            </w:r>
          </w:p>
        </w:tc>
        <w:tc>
          <w:tcPr>
            <w:tcW w:w="4431" w:type="pct"/>
            <w:tcBorders>
              <w:top w:val="nil"/>
              <w:left w:val="nil"/>
              <w:bottom w:val="single" w:sz="8" w:space="0" w:color="auto"/>
              <w:right w:val="single" w:sz="8" w:space="0" w:color="auto"/>
            </w:tcBorders>
            <w:vAlign w:val="center"/>
            <w:hideMark/>
          </w:tcPr>
          <w:p w14:paraId="36117383" w14:textId="207DC172"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Table 2 3: Description of the </w:t>
            </w:r>
            <w:r w:rsidR="00FC3979">
              <w:rPr>
                <w:rFonts w:ascii="Cambria" w:eastAsia="Times New Roman" w:hAnsi="Cambria" w:cs="Calibri"/>
                <w:sz w:val="20"/>
                <w:szCs w:val="20"/>
              </w:rPr>
              <w:t>SM</w:t>
            </w:r>
            <w:r w:rsidRPr="00AF57CB">
              <w:rPr>
                <w:rFonts w:ascii="Cambria" w:eastAsia="Times New Roman" w:hAnsi="Cambria" w:cs="Calibri"/>
                <w:sz w:val="20"/>
                <w:szCs w:val="20"/>
              </w:rPr>
              <w:t xml:space="preserve"> Top Menu Bar </w:t>
            </w:r>
          </w:p>
        </w:tc>
      </w:tr>
      <w:tr w:rsidR="00AF57CB" w:rsidRPr="00AF57CB" w14:paraId="01820E5A"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6B5B672"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8</w:t>
            </w:r>
          </w:p>
        </w:tc>
        <w:tc>
          <w:tcPr>
            <w:tcW w:w="4431" w:type="pct"/>
            <w:tcBorders>
              <w:top w:val="nil"/>
              <w:left w:val="nil"/>
              <w:bottom w:val="single" w:sz="8" w:space="0" w:color="auto"/>
              <w:right w:val="single" w:sz="8" w:space="0" w:color="auto"/>
            </w:tcBorders>
            <w:vAlign w:val="center"/>
            <w:hideMark/>
          </w:tcPr>
          <w:p w14:paraId="64252ED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3.1 Overview of User Groups</w:t>
            </w:r>
          </w:p>
        </w:tc>
      </w:tr>
      <w:tr w:rsidR="00AF57CB" w:rsidRPr="00AF57CB" w14:paraId="4502389D"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56D40EC"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9</w:t>
            </w:r>
          </w:p>
        </w:tc>
        <w:tc>
          <w:tcPr>
            <w:tcW w:w="4431" w:type="pct"/>
            <w:tcBorders>
              <w:top w:val="nil"/>
              <w:left w:val="nil"/>
              <w:bottom w:val="single" w:sz="8" w:space="0" w:color="auto"/>
              <w:right w:val="single" w:sz="8" w:space="0" w:color="auto"/>
            </w:tcBorders>
            <w:vAlign w:val="center"/>
            <w:hideMark/>
          </w:tcPr>
          <w:p w14:paraId="7B60A0B5"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3.1 Add "Master Servicers "</w:t>
            </w:r>
          </w:p>
        </w:tc>
      </w:tr>
      <w:tr w:rsidR="00AF57CB" w:rsidRPr="00AF57CB" w14:paraId="4F2E9968"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0142B86E"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10</w:t>
            </w:r>
          </w:p>
        </w:tc>
        <w:tc>
          <w:tcPr>
            <w:tcW w:w="4431" w:type="pct"/>
            <w:tcBorders>
              <w:top w:val="nil"/>
              <w:left w:val="nil"/>
              <w:bottom w:val="single" w:sz="8" w:space="0" w:color="auto"/>
              <w:right w:val="single" w:sz="8" w:space="0" w:color="auto"/>
            </w:tcBorders>
            <w:vAlign w:val="center"/>
            <w:hideMark/>
          </w:tcPr>
          <w:p w14:paraId="77A9FBD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3 2: Servicer User Group Crosswalk</w:t>
            </w:r>
          </w:p>
        </w:tc>
      </w:tr>
      <w:tr w:rsidR="00AF57CB" w:rsidRPr="00AF57CB" w14:paraId="226227FF"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49C0025F"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11</w:t>
            </w:r>
          </w:p>
        </w:tc>
        <w:tc>
          <w:tcPr>
            <w:tcW w:w="4431" w:type="pct"/>
            <w:tcBorders>
              <w:top w:val="nil"/>
              <w:left w:val="nil"/>
              <w:bottom w:val="single" w:sz="8" w:space="0" w:color="auto"/>
              <w:right w:val="single" w:sz="8" w:space="0" w:color="auto"/>
            </w:tcBorders>
            <w:vAlign w:val="center"/>
            <w:hideMark/>
          </w:tcPr>
          <w:p w14:paraId="6627DD50"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Figure 4 1: Loan Search Screen - Suspense Loans  </w:t>
            </w:r>
          </w:p>
        </w:tc>
      </w:tr>
      <w:tr w:rsidR="00AF57CB" w:rsidRPr="00AF57CB" w14:paraId="2E9B2903"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AA524A0"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12</w:t>
            </w:r>
          </w:p>
        </w:tc>
        <w:tc>
          <w:tcPr>
            <w:tcW w:w="4431" w:type="pct"/>
            <w:tcBorders>
              <w:top w:val="nil"/>
              <w:left w:val="nil"/>
              <w:bottom w:val="single" w:sz="8" w:space="0" w:color="auto"/>
              <w:right w:val="single" w:sz="8" w:space="0" w:color="auto"/>
            </w:tcBorders>
            <w:vAlign w:val="center"/>
            <w:hideMark/>
          </w:tcPr>
          <w:p w14:paraId="1C7AD070"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4 10: B2G Interface Files</w:t>
            </w:r>
          </w:p>
        </w:tc>
      </w:tr>
      <w:tr w:rsidR="00AF57CB" w:rsidRPr="00AF57CB" w14:paraId="5517E67C"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1812724"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13</w:t>
            </w:r>
          </w:p>
        </w:tc>
        <w:tc>
          <w:tcPr>
            <w:tcW w:w="4431" w:type="pct"/>
            <w:tcBorders>
              <w:top w:val="nil"/>
              <w:left w:val="nil"/>
              <w:bottom w:val="single" w:sz="8" w:space="0" w:color="auto"/>
              <w:right w:val="single" w:sz="8" w:space="0" w:color="auto"/>
            </w:tcBorders>
            <w:vAlign w:val="center"/>
            <w:hideMark/>
          </w:tcPr>
          <w:p w14:paraId="22C75BC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5 40: View Contact Information Screen</w:t>
            </w:r>
          </w:p>
        </w:tc>
      </w:tr>
      <w:tr w:rsidR="00AF57CB" w:rsidRPr="00AF57CB" w14:paraId="16E053D1"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0F2080E"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14</w:t>
            </w:r>
          </w:p>
        </w:tc>
        <w:tc>
          <w:tcPr>
            <w:tcW w:w="4431" w:type="pct"/>
            <w:tcBorders>
              <w:top w:val="nil"/>
              <w:left w:val="nil"/>
              <w:bottom w:val="single" w:sz="8" w:space="0" w:color="auto"/>
              <w:right w:val="single" w:sz="8" w:space="0" w:color="auto"/>
            </w:tcBorders>
            <w:vAlign w:val="center"/>
            <w:hideMark/>
          </w:tcPr>
          <w:p w14:paraId="302BAEDE"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5 41: Add Contact Information Window</w:t>
            </w:r>
          </w:p>
        </w:tc>
      </w:tr>
      <w:tr w:rsidR="00AF57CB" w:rsidRPr="00AF57CB" w14:paraId="6BE8B837"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6FC323F"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15</w:t>
            </w:r>
          </w:p>
        </w:tc>
        <w:tc>
          <w:tcPr>
            <w:tcW w:w="4431" w:type="pct"/>
            <w:tcBorders>
              <w:top w:val="nil"/>
              <w:left w:val="nil"/>
              <w:bottom w:val="single" w:sz="8" w:space="0" w:color="auto"/>
              <w:right w:val="single" w:sz="8" w:space="0" w:color="auto"/>
            </w:tcBorders>
            <w:vAlign w:val="center"/>
            <w:hideMark/>
          </w:tcPr>
          <w:p w14:paraId="0420730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5 44: Deactivate a Non Borrowing Spouse</w:t>
            </w:r>
          </w:p>
        </w:tc>
      </w:tr>
      <w:tr w:rsidR="00AF57CB" w:rsidRPr="00AF57CB" w14:paraId="599CD6CD"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59F0016D"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16</w:t>
            </w:r>
          </w:p>
        </w:tc>
        <w:tc>
          <w:tcPr>
            <w:tcW w:w="4431" w:type="pct"/>
            <w:tcBorders>
              <w:top w:val="nil"/>
              <w:left w:val="nil"/>
              <w:bottom w:val="single" w:sz="8" w:space="0" w:color="auto"/>
              <w:right w:val="single" w:sz="8" w:space="0" w:color="auto"/>
            </w:tcBorders>
            <w:vAlign w:val="center"/>
            <w:hideMark/>
          </w:tcPr>
          <w:p w14:paraId="67739EB8"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5.6.7 Adding a Non Borrowing Spouse Contact</w:t>
            </w:r>
          </w:p>
        </w:tc>
      </w:tr>
      <w:tr w:rsidR="00AF57CB" w:rsidRPr="00AF57CB" w14:paraId="2A784C2C"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0E96E21"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17</w:t>
            </w:r>
          </w:p>
        </w:tc>
        <w:tc>
          <w:tcPr>
            <w:tcW w:w="4431" w:type="pct"/>
            <w:tcBorders>
              <w:top w:val="nil"/>
              <w:left w:val="nil"/>
              <w:bottom w:val="single" w:sz="8" w:space="0" w:color="auto"/>
              <w:right w:val="single" w:sz="8" w:space="0" w:color="auto"/>
            </w:tcBorders>
            <w:vAlign w:val="center"/>
            <w:hideMark/>
          </w:tcPr>
          <w:p w14:paraId="4632EB43"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5.6.8 Editing a Non Borrowing Spouse Contact</w:t>
            </w:r>
          </w:p>
        </w:tc>
      </w:tr>
      <w:tr w:rsidR="00AF57CB" w:rsidRPr="00AF57CB" w14:paraId="31B213D5"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40EFDDD"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18</w:t>
            </w:r>
          </w:p>
        </w:tc>
        <w:tc>
          <w:tcPr>
            <w:tcW w:w="4431" w:type="pct"/>
            <w:tcBorders>
              <w:top w:val="nil"/>
              <w:left w:val="nil"/>
              <w:bottom w:val="single" w:sz="8" w:space="0" w:color="auto"/>
              <w:right w:val="single" w:sz="8" w:space="0" w:color="auto"/>
            </w:tcBorders>
            <w:vAlign w:val="center"/>
            <w:hideMark/>
          </w:tcPr>
          <w:p w14:paraId="2E2DE4DF"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5.15 Servicer Info</w:t>
            </w:r>
          </w:p>
        </w:tc>
      </w:tr>
      <w:tr w:rsidR="00AF57CB" w:rsidRPr="00AF57CB" w14:paraId="48C70A46"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7AF9D89"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19</w:t>
            </w:r>
          </w:p>
        </w:tc>
        <w:tc>
          <w:tcPr>
            <w:tcW w:w="4431" w:type="pct"/>
            <w:tcBorders>
              <w:top w:val="nil"/>
              <w:left w:val="nil"/>
              <w:bottom w:val="single" w:sz="8" w:space="0" w:color="auto"/>
              <w:right w:val="single" w:sz="8" w:space="0" w:color="auto"/>
            </w:tcBorders>
            <w:vAlign w:val="center"/>
            <w:hideMark/>
          </w:tcPr>
          <w:p w14:paraId="473B4B5D"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5 74: Servicer Information Screen</w:t>
            </w:r>
          </w:p>
        </w:tc>
      </w:tr>
      <w:tr w:rsidR="00AF57CB" w:rsidRPr="00AF57CB" w14:paraId="253C4B30"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6E1F0F4"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20</w:t>
            </w:r>
          </w:p>
        </w:tc>
        <w:tc>
          <w:tcPr>
            <w:tcW w:w="4431" w:type="pct"/>
            <w:tcBorders>
              <w:top w:val="nil"/>
              <w:left w:val="nil"/>
              <w:bottom w:val="single" w:sz="8" w:space="0" w:color="auto"/>
              <w:right w:val="single" w:sz="8" w:space="0" w:color="auto"/>
            </w:tcBorders>
            <w:vAlign w:val="center"/>
            <w:hideMark/>
          </w:tcPr>
          <w:p w14:paraId="74E58C17" w14:textId="0B06B1C0"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5.15.5 </w:t>
            </w:r>
            <w:r w:rsidR="00671A22" w:rsidRPr="00AF57CB">
              <w:rPr>
                <w:rFonts w:ascii="Cambria" w:eastAsia="Times New Roman" w:hAnsi="Cambria" w:cs="Calibri"/>
                <w:sz w:val="20"/>
                <w:szCs w:val="20"/>
              </w:rPr>
              <w:t>Transferring</w:t>
            </w:r>
            <w:r w:rsidRPr="00AF57CB">
              <w:rPr>
                <w:rFonts w:ascii="Cambria" w:eastAsia="Times New Roman" w:hAnsi="Cambria" w:cs="Calibri"/>
                <w:sz w:val="20"/>
                <w:szCs w:val="20"/>
              </w:rPr>
              <w:t xml:space="preserve"> a case to a Master Servicer </w:t>
            </w:r>
          </w:p>
        </w:tc>
      </w:tr>
      <w:tr w:rsidR="00AF57CB" w:rsidRPr="00AF57CB" w14:paraId="69BA370C"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51D3B98"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21</w:t>
            </w:r>
          </w:p>
        </w:tc>
        <w:tc>
          <w:tcPr>
            <w:tcW w:w="4431" w:type="pct"/>
            <w:tcBorders>
              <w:top w:val="nil"/>
              <w:left w:val="nil"/>
              <w:bottom w:val="single" w:sz="8" w:space="0" w:color="auto"/>
              <w:right w:val="single" w:sz="8" w:space="0" w:color="auto"/>
            </w:tcBorders>
            <w:vAlign w:val="center"/>
            <w:hideMark/>
          </w:tcPr>
          <w:p w14:paraId="1D83F0D1" w14:textId="1E28886C"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5 23: B2G File Descriptions</w:t>
            </w:r>
          </w:p>
        </w:tc>
      </w:tr>
      <w:tr w:rsidR="00AF57CB" w:rsidRPr="00AF57CB" w14:paraId="00FCA31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7DEBF3F"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22</w:t>
            </w:r>
          </w:p>
        </w:tc>
        <w:tc>
          <w:tcPr>
            <w:tcW w:w="4431" w:type="pct"/>
            <w:tcBorders>
              <w:top w:val="nil"/>
              <w:left w:val="nil"/>
              <w:bottom w:val="single" w:sz="8" w:space="0" w:color="auto"/>
              <w:right w:val="single" w:sz="8" w:space="0" w:color="auto"/>
            </w:tcBorders>
            <w:vAlign w:val="center"/>
            <w:hideMark/>
          </w:tcPr>
          <w:p w14:paraId="275B9F57" w14:textId="77777777" w:rsidR="00AF57CB" w:rsidRPr="00AF57CB" w:rsidRDefault="00AF57CB" w:rsidP="00AF57CB">
            <w:pPr>
              <w:spacing w:after="0" w:line="240" w:lineRule="auto"/>
              <w:rPr>
                <w:rFonts w:ascii="Cambria" w:eastAsia="Times New Roman" w:hAnsi="Cambria" w:cs="Calibri"/>
                <w:sz w:val="20"/>
                <w:szCs w:val="20"/>
              </w:rPr>
            </w:pPr>
            <w:bookmarkStart w:id="5999" w:name="RANGE!B23"/>
            <w:r w:rsidRPr="00AF57CB">
              <w:rPr>
                <w:rFonts w:ascii="Cambria" w:eastAsia="Times New Roman" w:hAnsi="Cambria" w:cs="Calibri"/>
                <w:sz w:val="20"/>
                <w:szCs w:val="20"/>
              </w:rPr>
              <w:t>5.19.4.13 Preparing Master Servicer Import File</w:t>
            </w:r>
            <w:bookmarkEnd w:id="5999"/>
          </w:p>
        </w:tc>
      </w:tr>
      <w:tr w:rsidR="00AF57CB" w:rsidRPr="00AF57CB" w14:paraId="30B17E3E"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708DAE7"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23</w:t>
            </w:r>
          </w:p>
        </w:tc>
        <w:tc>
          <w:tcPr>
            <w:tcW w:w="4431" w:type="pct"/>
            <w:tcBorders>
              <w:top w:val="nil"/>
              <w:left w:val="nil"/>
              <w:bottom w:val="single" w:sz="8" w:space="0" w:color="auto"/>
              <w:right w:val="single" w:sz="8" w:space="0" w:color="auto"/>
            </w:tcBorders>
            <w:vAlign w:val="center"/>
            <w:hideMark/>
          </w:tcPr>
          <w:p w14:paraId="29C2C94E"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6 36: Set Aside - Loss Draft Transaction Window</w:t>
            </w:r>
          </w:p>
        </w:tc>
      </w:tr>
      <w:tr w:rsidR="00AF57CB" w:rsidRPr="00AF57CB" w14:paraId="363861A8"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444E040"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24</w:t>
            </w:r>
          </w:p>
        </w:tc>
        <w:tc>
          <w:tcPr>
            <w:tcW w:w="4431" w:type="pct"/>
            <w:tcBorders>
              <w:top w:val="nil"/>
              <w:left w:val="nil"/>
              <w:bottom w:val="single" w:sz="8" w:space="0" w:color="auto"/>
              <w:right w:val="single" w:sz="8" w:space="0" w:color="auto"/>
            </w:tcBorders>
            <w:vAlign w:val="center"/>
            <w:hideMark/>
          </w:tcPr>
          <w:p w14:paraId="015BB4EC" w14:textId="77777777" w:rsidR="00AF57CB" w:rsidRPr="00AF57CB" w:rsidRDefault="00AF57CB" w:rsidP="00AF57CB">
            <w:pPr>
              <w:spacing w:after="0" w:line="240" w:lineRule="auto"/>
              <w:rPr>
                <w:rFonts w:ascii="Cambria" w:eastAsia="Times New Roman" w:hAnsi="Cambria" w:cs="Calibri"/>
                <w:sz w:val="20"/>
                <w:szCs w:val="20"/>
              </w:rPr>
            </w:pPr>
            <w:bookmarkStart w:id="6000" w:name="RANGE!B25"/>
            <w:r w:rsidRPr="00AF57CB">
              <w:rPr>
                <w:rFonts w:ascii="Cambria" w:eastAsia="Times New Roman" w:hAnsi="Cambria" w:cs="Calibri"/>
                <w:sz w:val="20"/>
                <w:szCs w:val="20"/>
              </w:rPr>
              <w:t>6.5.3.6  Hardest Hit Funds Set Aside- Setup</w:t>
            </w:r>
            <w:bookmarkEnd w:id="6000"/>
          </w:p>
        </w:tc>
      </w:tr>
      <w:tr w:rsidR="00AF57CB" w:rsidRPr="00AF57CB" w14:paraId="4945BCF2"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C072C0C"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25</w:t>
            </w:r>
          </w:p>
        </w:tc>
        <w:tc>
          <w:tcPr>
            <w:tcW w:w="4431" w:type="pct"/>
            <w:tcBorders>
              <w:top w:val="nil"/>
              <w:left w:val="nil"/>
              <w:bottom w:val="single" w:sz="8" w:space="0" w:color="auto"/>
              <w:right w:val="single" w:sz="8" w:space="0" w:color="auto"/>
            </w:tcBorders>
            <w:vAlign w:val="center"/>
            <w:hideMark/>
          </w:tcPr>
          <w:p w14:paraId="2A31884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6.3 Notes Search</w:t>
            </w:r>
          </w:p>
        </w:tc>
      </w:tr>
      <w:tr w:rsidR="00AF57CB" w:rsidRPr="00AF57CB" w14:paraId="3D9929AA"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36E6FC0"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26</w:t>
            </w:r>
          </w:p>
        </w:tc>
        <w:tc>
          <w:tcPr>
            <w:tcW w:w="4431" w:type="pct"/>
            <w:tcBorders>
              <w:top w:val="nil"/>
              <w:left w:val="nil"/>
              <w:bottom w:val="single" w:sz="8" w:space="0" w:color="auto"/>
              <w:right w:val="single" w:sz="8" w:space="0" w:color="auto"/>
            </w:tcBorders>
            <w:vAlign w:val="center"/>
            <w:hideMark/>
          </w:tcPr>
          <w:p w14:paraId="0EC1D871" w14:textId="77777777" w:rsidR="00AF57CB" w:rsidRPr="00AF57CB" w:rsidRDefault="00AF57CB" w:rsidP="00AF57CB">
            <w:pPr>
              <w:spacing w:after="0" w:line="240" w:lineRule="auto"/>
              <w:rPr>
                <w:rFonts w:ascii="Cambria" w:eastAsia="Times New Roman" w:hAnsi="Cambria" w:cs="Calibri"/>
                <w:sz w:val="20"/>
                <w:szCs w:val="20"/>
              </w:rPr>
            </w:pPr>
            <w:bookmarkStart w:id="6001" w:name="RANGE!B27"/>
            <w:r w:rsidRPr="00AF57CB">
              <w:rPr>
                <w:rFonts w:ascii="Cambria" w:eastAsia="Times New Roman" w:hAnsi="Cambria" w:cs="Calibri"/>
                <w:sz w:val="20"/>
                <w:szCs w:val="20"/>
              </w:rPr>
              <w:t>Figure 6</w:t>
            </w:r>
            <w:r w:rsidRPr="00AF57CB">
              <w:rPr>
                <w:rFonts w:ascii="Cambria" w:eastAsia="Times New Roman" w:hAnsi="Cambria" w:cs="Calibri"/>
                <w:sz w:val="20"/>
                <w:szCs w:val="20"/>
              </w:rPr>
              <w:noBreakHyphen/>
              <w:t>37: View Contact Information Screen</w:t>
            </w:r>
            <w:bookmarkEnd w:id="6001"/>
          </w:p>
        </w:tc>
      </w:tr>
      <w:tr w:rsidR="00AF57CB" w:rsidRPr="00AF57CB" w14:paraId="72608131"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7E02498"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27</w:t>
            </w:r>
          </w:p>
        </w:tc>
        <w:tc>
          <w:tcPr>
            <w:tcW w:w="4431" w:type="pct"/>
            <w:tcBorders>
              <w:top w:val="nil"/>
              <w:left w:val="nil"/>
              <w:bottom w:val="single" w:sz="8" w:space="0" w:color="auto"/>
              <w:right w:val="single" w:sz="8" w:space="0" w:color="auto"/>
            </w:tcBorders>
            <w:vAlign w:val="center"/>
            <w:hideMark/>
          </w:tcPr>
          <w:p w14:paraId="2CE899C9"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6 38: Add Contact Information Window</w:t>
            </w:r>
          </w:p>
        </w:tc>
      </w:tr>
      <w:tr w:rsidR="00AF57CB" w:rsidRPr="00AF57CB" w14:paraId="0FD9CE9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B493872"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28</w:t>
            </w:r>
          </w:p>
        </w:tc>
        <w:tc>
          <w:tcPr>
            <w:tcW w:w="4431" w:type="pct"/>
            <w:tcBorders>
              <w:top w:val="nil"/>
              <w:left w:val="nil"/>
              <w:bottom w:val="single" w:sz="8" w:space="0" w:color="auto"/>
              <w:right w:val="single" w:sz="8" w:space="0" w:color="auto"/>
            </w:tcBorders>
            <w:vAlign w:val="center"/>
            <w:hideMark/>
          </w:tcPr>
          <w:p w14:paraId="43077329"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6 39: Edit Contact Information Window</w:t>
            </w:r>
          </w:p>
        </w:tc>
      </w:tr>
      <w:tr w:rsidR="00AF57CB" w:rsidRPr="00AF57CB" w14:paraId="1709F03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1D6BFB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29</w:t>
            </w:r>
          </w:p>
        </w:tc>
        <w:tc>
          <w:tcPr>
            <w:tcW w:w="4431" w:type="pct"/>
            <w:tcBorders>
              <w:top w:val="nil"/>
              <w:left w:val="nil"/>
              <w:bottom w:val="single" w:sz="8" w:space="0" w:color="auto"/>
              <w:right w:val="single" w:sz="8" w:space="0" w:color="auto"/>
            </w:tcBorders>
            <w:vAlign w:val="center"/>
            <w:hideMark/>
          </w:tcPr>
          <w:p w14:paraId="1685689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6 41: Deactivate a Non Borrowing Spouse</w:t>
            </w:r>
          </w:p>
        </w:tc>
      </w:tr>
      <w:tr w:rsidR="00AF57CB" w:rsidRPr="00AF57CB" w14:paraId="6EFCA9D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350A6B9"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30</w:t>
            </w:r>
          </w:p>
        </w:tc>
        <w:tc>
          <w:tcPr>
            <w:tcW w:w="4431" w:type="pct"/>
            <w:tcBorders>
              <w:top w:val="nil"/>
              <w:left w:val="nil"/>
              <w:bottom w:val="single" w:sz="8" w:space="0" w:color="auto"/>
              <w:right w:val="single" w:sz="8" w:space="0" w:color="auto"/>
            </w:tcBorders>
            <w:vAlign w:val="center"/>
            <w:hideMark/>
          </w:tcPr>
          <w:p w14:paraId="7818EB0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6.6.6 Viewing Eligible and Ineligible Non Borrowing Spouse</w:t>
            </w:r>
          </w:p>
        </w:tc>
      </w:tr>
      <w:tr w:rsidR="00AF57CB" w:rsidRPr="00AF57CB" w14:paraId="56890B68"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E0C1ED4"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31</w:t>
            </w:r>
          </w:p>
        </w:tc>
        <w:tc>
          <w:tcPr>
            <w:tcW w:w="4431" w:type="pct"/>
            <w:tcBorders>
              <w:top w:val="nil"/>
              <w:left w:val="nil"/>
              <w:bottom w:val="single" w:sz="8" w:space="0" w:color="auto"/>
              <w:right w:val="single" w:sz="8" w:space="0" w:color="auto"/>
            </w:tcBorders>
            <w:vAlign w:val="center"/>
            <w:hideMark/>
          </w:tcPr>
          <w:p w14:paraId="62078BBF"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6.6.7 Adding a Non Borrowing Spouse Contact</w:t>
            </w:r>
          </w:p>
        </w:tc>
      </w:tr>
      <w:tr w:rsidR="00AF57CB" w:rsidRPr="00AF57CB" w14:paraId="24E598A5"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28779A2"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32</w:t>
            </w:r>
          </w:p>
        </w:tc>
        <w:tc>
          <w:tcPr>
            <w:tcW w:w="4431" w:type="pct"/>
            <w:tcBorders>
              <w:top w:val="nil"/>
              <w:left w:val="nil"/>
              <w:bottom w:val="single" w:sz="8" w:space="0" w:color="auto"/>
              <w:right w:val="single" w:sz="8" w:space="0" w:color="auto"/>
            </w:tcBorders>
            <w:vAlign w:val="center"/>
            <w:hideMark/>
          </w:tcPr>
          <w:p w14:paraId="0252286D"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6.6.8 Editing a Non Borrowing Spouse Contact</w:t>
            </w:r>
          </w:p>
        </w:tc>
      </w:tr>
      <w:tr w:rsidR="00AF57CB" w:rsidRPr="00AF57CB" w14:paraId="2F3705C0"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71DAA84"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33</w:t>
            </w:r>
          </w:p>
        </w:tc>
        <w:tc>
          <w:tcPr>
            <w:tcW w:w="4431" w:type="pct"/>
            <w:tcBorders>
              <w:top w:val="nil"/>
              <w:left w:val="nil"/>
              <w:bottom w:val="single" w:sz="8" w:space="0" w:color="auto"/>
              <w:right w:val="single" w:sz="8" w:space="0" w:color="auto"/>
            </w:tcBorders>
            <w:vAlign w:val="center"/>
            <w:hideMark/>
          </w:tcPr>
          <w:p w14:paraId="682359C0"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6.16 Servicer Info</w:t>
            </w:r>
          </w:p>
        </w:tc>
      </w:tr>
      <w:tr w:rsidR="00AF57CB" w:rsidRPr="00AF57CB" w14:paraId="510EB922"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CE458E9"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34</w:t>
            </w:r>
          </w:p>
        </w:tc>
        <w:tc>
          <w:tcPr>
            <w:tcW w:w="4431" w:type="pct"/>
            <w:tcBorders>
              <w:top w:val="nil"/>
              <w:left w:val="nil"/>
              <w:bottom w:val="single" w:sz="8" w:space="0" w:color="auto"/>
              <w:right w:val="single" w:sz="8" w:space="0" w:color="auto"/>
            </w:tcBorders>
            <w:vAlign w:val="center"/>
            <w:hideMark/>
          </w:tcPr>
          <w:p w14:paraId="0F33CB6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Figure 6 95: Servicer Information Screen </w:t>
            </w:r>
          </w:p>
        </w:tc>
      </w:tr>
      <w:tr w:rsidR="00AF57CB" w:rsidRPr="00AF57CB" w14:paraId="75871EC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CE12638"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35</w:t>
            </w:r>
          </w:p>
        </w:tc>
        <w:tc>
          <w:tcPr>
            <w:tcW w:w="4431" w:type="pct"/>
            <w:tcBorders>
              <w:top w:val="nil"/>
              <w:left w:val="nil"/>
              <w:bottom w:val="single" w:sz="8" w:space="0" w:color="auto"/>
              <w:right w:val="single" w:sz="8" w:space="0" w:color="auto"/>
            </w:tcBorders>
            <w:vAlign w:val="center"/>
            <w:hideMark/>
          </w:tcPr>
          <w:p w14:paraId="2483F628" w14:textId="77777777" w:rsidR="00AF57CB" w:rsidRPr="00AF57CB" w:rsidRDefault="00AF57CB" w:rsidP="00AF57CB">
            <w:pPr>
              <w:spacing w:after="0" w:line="240" w:lineRule="auto"/>
              <w:rPr>
                <w:rFonts w:ascii="Cambria" w:eastAsia="Times New Roman" w:hAnsi="Cambria" w:cs="Calibri"/>
                <w:sz w:val="20"/>
                <w:szCs w:val="20"/>
              </w:rPr>
            </w:pPr>
            <w:bookmarkStart w:id="6002" w:name="RANGE!B36"/>
            <w:r w:rsidRPr="00AF57CB">
              <w:rPr>
                <w:rFonts w:ascii="Cambria" w:eastAsia="Times New Roman" w:hAnsi="Cambria" w:cs="Calibri"/>
                <w:sz w:val="20"/>
                <w:szCs w:val="20"/>
              </w:rPr>
              <w:t>6.16.3 Transferring a Case to a Master Servicer</w:t>
            </w:r>
            <w:bookmarkEnd w:id="6002"/>
          </w:p>
        </w:tc>
      </w:tr>
      <w:tr w:rsidR="00AF57CB" w:rsidRPr="00AF57CB" w14:paraId="79B4B374"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5BB434EB"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36</w:t>
            </w:r>
          </w:p>
        </w:tc>
        <w:tc>
          <w:tcPr>
            <w:tcW w:w="4431" w:type="pct"/>
            <w:tcBorders>
              <w:top w:val="nil"/>
              <w:left w:val="nil"/>
              <w:bottom w:val="single" w:sz="8" w:space="0" w:color="auto"/>
              <w:right w:val="single" w:sz="8" w:space="0" w:color="auto"/>
            </w:tcBorders>
            <w:vAlign w:val="center"/>
            <w:hideMark/>
          </w:tcPr>
          <w:p w14:paraId="2B5F14FB"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6.16.5 Hardest Hit Funds Disbursement </w:t>
            </w:r>
          </w:p>
        </w:tc>
      </w:tr>
      <w:tr w:rsidR="00AF57CB" w:rsidRPr="00AF57CB" w14:paraId="09AACE1D"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45553EA"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37</w:t>
            </w:r>
          </w:p>
        </w:tc>
        <w:tc>
          <w:tcPr>
            <w:tcW w:w="4431" w:type="pct"/>
            <w:tcBorders>
              <w:top w:val="nil"/>
              <w:left w:val="nil"/>
              <w:bottom w:val="single" w:sz="8" w:space="0" w:color="auto"/>
              <w:right w:val="single" w:sz="8" w:space="0" w:color="auto"/>
            </w:tcBorders>
            <w:vAlign w:val="center"/>
            <w:hideMark/>
          </w:tcPr>
          <w:p w14:paraId="78810BB3"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7 2: Search Criteria on the Setup Screen</w:t>
            </w:r>
          </w:p>
        </w:tc>
      </w:tr>
      <w:tr w:rsidR="00AF57CB" w:rsidRPr="00AF57CB" w14:paraId="4FFD33C0"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8B1DA37"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38</w:t>
            </w:r>
          </w:p>
        </w:tc>
        <w:tc>
          <w:tcPr>
            <w:tcW w:w="4431" w:type="pct"/>
            <w:tcBorders>
              <w:top w:val="nil"/>
              <w:left w:val="nil"/>
              <w:bottom w:val="single" w:sz="8" w:space="0" w:color="auto"/>
              <w:right w:val="single" w:sz="8" w:space="0" w:color="auto"/>
            </w:tcBorders>
            <w:vAlign w:val="center"/>
            <w:hideMark/>
          </w:tcPr>
          <w:p w14:paraId="5A0D6C3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Table 7 3: All Loan Information Criteria</w:t>
            </w:r>
          </w:p>
        </w:tc>
      </w:tr>
      <w:tr w:rsidR="00AF57CB" w:rsidRPr="00AF57CB" w14:paraId="3A1BD7EB"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FB72850"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39</w:t>
            </w:r>
          </w:p>
        </w:tc>
        <w:tc>
          <w:tcPr>
            <w:tcW w:w="4431" w:type="pct"/>
            <w:tcBorders>
              <w:top w:val="nil"/>
              <w:left w:val="nil"/>
              <w:bottom w:val="single" w:sz="8" w:space="0" w:color="auto"/>
              <w:right w:val="single" w:sz="8" w:space="0" w:color="auto"/>
            </w:tcBorders>
            <w:vAlign w:val="center"/>
            <w:hideMark/>
          </w:tcPr>
          <w:p w14:paraId="70925D8D" w14:textId="25CBBBF9"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7 7: Compliance</w:t>
            </w:r>
            <w:r w:rsidR="00E90BBA">
              <w:rPr>
                <w:rFonts w:ascii="Cambria" w:eastAsia="Times New Roman" w:hAnsi="Cambria" w:cs="Calibri"/>
                <w:sz w:val="20"/>
                <w:szCs w:val="20"/>
              </w:rPr>
              <w:t xml:space="preserve"> </w:t>
            </w:r>
            <w:r w:rsidRPr="00AF57CB">
              <w:rPr>
                <w:rFonts w:ascii="Cambria" w:eastAsia="Times New Roman" w:hAnsi="Cambria" w:cs="Calibri"/>
                <w:sz w:val="20"/>
                <w:szCs w:val="20"/>
              </w:rPr>
              <w:t>Setup Search – Endorsed Occupancy Compliance</w:t>
            </w:r>
          </w:p>
        </w:tc>
      </w:tr>
      <w:tr w:rsidR="00AF57CB" w:rsidRPr="00AF57CB" w14:paraId="6D1395A5"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5937293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40</w:t>
            </w:r>
          </w:p>
        </w:tc>
        <w:tc>
          <w:tcPr>
            <w:tcW w:w="4431" w:type="pct"/>
            <w:tcBorders>
              <w:top w:val="nil"/>
              <w:left w:val="nil"/>
              <w:bottom w:val="single" w:sz="8" w:space="0" w:color="auto"/>
              <w:right w:val="single" w:sz="8" w:space="0" w:color="auto"/>
            </w:tcBorders>
            <w:vAlign w:val="center"/>
            <w:hideMark/>
          </w:tcPr>
          <w:p w14:paraId="3434EA77"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7 8: Timeline Steps – Endorsed Occupancy Compliance Certification</w:t>
            </w:r>
          </w:p>
        </w:tc>
      </w:tr>
      <w:tr w:rsidR="00AF57CB" w:rsidRPr="00AF57CB" w14:paraId="6CA116BD"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360C08C"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41</w:t>
            </w:r>
          </w:p>
        </w:tc>
        <w:tc>
          <w:tcPr>
            <w:tcW w:w="4431" w:type="pct"/>
            <w:tcBorders>
              <w:top w:val="nil"/>
              <w:left w:val="nil"/>
              <w:bottom w:val="single" w:sz="8" w:space="0" w:color="auto"/>
              <w:right w:val="single" w:sz="8" w:space="0" w:color="auto"/>
            </w:tcBorders>
            <w:vAlign w:val="center"/>
            <w:hideMark/>
          </w:tcPr>
          <w:p w14:paraId="51C77A0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7.2.2.1 Due and Payable w/o HUD Approval</w:t>
            </w:r>
          </w:p>
        </w:tc>
      </w:tr>
      <w:tr w:rsidR="00AF57CB" w:rsidRPr="00AF57CB" w14:paraId="31501A6B"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7AF2335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42</w:t>
            </w:r>
          </w:p>
        </w:tc>
        <w:tc>
          <w:tcPr>
            <w:tcW w:w="4431" w:type="pct"/>
            <w:tcBorders>
              <w:top w:val="nil"/>
              <w:left w:val="nil"/>
              <w:bottom w:val="single" w:sz="8" w:space="0" w:color="auto"/>
              <w:right w:val="single" w:sz="8" w:space="0" w:color="auto"/>
            </w:tcBorders>
            <w:vAlign w:val="center"/>
            <w:hideMark/>
          </w:tcPr>
          <w:p w14:paraId="38A872FD"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7.4.2.1 Asset Sale</w:t>
            </w:r>
          </w:p>
        </w:tc>
      </w:tr>
      <w:tr w:rsidR="00AF57CB" w:rsidRPr="00AF57CB" w14:paraId="52D34C09"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691251C9"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43</w:t>
            </w:r>
          </w:p>
        </w:tc>
        <w:tc>
          <w:tcPr>
            <w:tcW w:w="4431" w:type="pct"/>
            <w:tcBorders>
              <w:top w:val="nil"/>
              <w:left w:val="nil"/>
              <w:bottom w:val="single" w:sz="8" w:space="0" w:color="auto"/>
              <w:right w:val="single" w:sz="8" w:space="0" w:color="auto"/>
            </w:tcBorders>
            <w:vAlign w:val="center"/>
            <w:hideMark/>
          </w:tcPr>
          <w:p w14:paraId="7ED880D4"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7.4.2.17.4.2.2 Due and Payable</w:t>
            </w:r>
          </w:p>
        </w:tc>
      </w:tr>
      <w:tr w:rsidR="00AF57CB" w:rsidRPr="00AF57CB" w14:paraId="3836ABEE"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0F18DB6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44</w:t>
            </w:r>
          </w:p>
        </w:tc>
        <w:tc>
          <w:tcPr>
            <w:tcW w:w="4431" w:type="pct"/>
            <w:tcBorders>
              <w:top w:val="nil"/>
              <w:left w:val="nil"/>
              <w:bottom w:val="single" w:sz="8" w:space="0" w:color="auto"/>
              <w:right w:val="single" w:sz="8" w:space="0" w:color="auto"/>
            </w:tcBorders>
            <w:vAlign w:val="center"/>
            <w:hideMark/>
          </w:tcPr>
          <w:p w14:paraId="47A5A1A2"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Updated Figure numbers from 7-221 to 7.297 due to inserting Asset Sale topic</w:t>
            </w:r>
          </w:p>
        </w:tc>
      </w:tr>
      <w:tr w:rsidR="00AF57CB" w:rsidRPr="00AF57CB" w14:paraId="51F71E95"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246E8867"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45</w:t>
            </w:r>
          </w:p>
        </w:tc>
        <w:tc>
          <w:tcPr>
            <w:tcW w:w="4431" w:type="pct"/>
            <w:tcBorders>
              <w:top w:val="nil"/>
              <w:left w:val="nil"/>
              <w:bottom w:val="single" w:sz="8" w:space="0" w:color="auto"/>
              <w:right w:val="single" w:sz="8" w:space="0" w:color="auto"/>
            </w:tcBorders>
            <w:vAlign w:val="center"/>
            <w:hideMark/>
          </w:tcPr>
          <w:p w14:paraId="3F73A113"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8.2 Initiating and Submitting Claim Type 21</w:t>
            </w:r>
          </w:p>
        </w:tc>
      </w:tr>
      <w:tr w:rsidR="00AF57CB" w:rsidRPr="00AF57CB" w14:paraId="5BA3DBE0"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105D1B50"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46</w:t>
            </w:r>
          </w:p>
        </w:tc>
        <w:tc>
          <w:tcPr>
            <w:tcW w:w="4431" w:type="pct"/>
            <w:tcBorders>
              <w:top w:val="nil"/>
              <w:left w:val="nil"/>
              <w:bottom w:val="single" w:sz="8" w:space="0" w:color="auto"/>
              <w:right w:val="single" w:sz="8" w:space="0" w:color="auto"/>
            </w:tcBorders>
            <w:vAlign w:val="center"/>
            <w:hideMark/>
          </w:tcPr>
          <w:p w14:paraId="5EED9617"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8.3.1 Submission of CT 22 Assignment Package</w:t>
            </w:r>
          </w:p>
        </w:tc>
      </w:tr>
      <w:tr w:rsidR="00AF57CB" w:rsidRPr="00AF57CB" w14:paraId="1FE72E6F"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8371351"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47</w:t>
            </w:r>
          </w:p>
        </w:tc>
        <w:tc>
          <w:tcPr>
            <w:tcW w:w="4431" w:type="pct"/>
            <w:tcBorders>
              <w:top w:val="nil"/>
              <w:left w:val="nil"/>
              <w:bottom w:val="single" w:sz="8" w:space="0" w:color="auto"/>
              <w:right w:val="single" w:sz="8" w:space="0" w:color="auto"/>
            </w:tcBorders>
            <w:vAlign w:val="center"/>
            <w:hideMark/>
          </w:tcPr>
          <w:p w14:paraId="33ECD654"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8.4 Initiating and Submitting Claim Type 23</w:t>
            </w:r>
          </w:p>
        </w:tc>
      </w:tr>
      <w:tr w:rsidR="00AF57CB" w:rsidRPr="00AF57CB" w14:paraId="0E358B96"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02ED0A9B"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48</w:t>
            </w:r>
          </w:p>
        </w:tc>
        <w:tc>
          <w:tcPr>
            <w:tcW w:w="4431" w:type="pct"/>
            <w:tcBorders>
              <w:top w:val="nil"/>
              <w:left w:val="nil"/>
              <w:bottom w:val="single" w:sz="8" w:space="0" w:color="auto"/>
              <w:right w:val="single" w:sz="8" w:space="0" w:color="auto"/>
            </w:tcBorders>
            <w:vAlign w:val="center"/>
            <w:hideMark/>
          </w:tcPr>
          <w:p w14:paraId="5ABC8B36"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 xml:space="preserve">Figure 8 34 : Claims Worksheet for CT 23 with Validation Errors </w:t>
            </w:r>
          </w:p>
        </w:tc>
      </w:tr>
      <w:tr w:rsidR="00AF57CB" w:rsidRPr="00AF57CB" w14:paraId="71DD3BB8"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738B25D"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49</w:t>
            </w:r>
          </w:p>
        </w:tc>
        <w:tc>
          <w:tcPr>
            <w:tcW w:w="4431" w:type="pct"/>
            <w:tcBorders>
              <w:top w:val="nil"/>
              <w:left w:val="nil"/>
              <w:bottom w:val="single" w:sz="8" w:space="0" w:color="auto"/>
              <w:right w:val="single" w:sz="8" w:space="0" w:color="auto"/>
            </w:tcBorders>
            <w:vAlign w:val="center"/>
            <w:hideMark/>
          </w:tcPr>
          <w:p w14:paraId="151F6E75"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8.5 Initiating and Submitting Claim Type 24</w:t>
            </w:r>
          </w:p>
        </w:tc>
      </w:tr>
      <w:tr w:rsidR="00AF57CB" w:rsidRPr="00AF57CB" w14:paraId="012D07DE"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4F48EB0B"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50</w:t>
            </w:r>
          </w:p>
        </w:tc>
        <w:tc>
          <w:tcPr>
            <w:tcW w:w="4431" w:type="pct"/>
            <w:tcBorders>
              <w:top w:val="nil"/>
              <w:left w:val="nil"/>
              <w:bottom w:val="single" w:sz="8" w:space="0" w:color="auto"/>
              <w:right w:val="single" w:sz="8" w:space="0" w:color="auto"/>
            </w:tcBorders>
            <w:vAlign w:val="center"/>
            <w:hideMark/>
          </w:tcPr>
          <w:p w14:paraId="3B6DDFBC"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Figure 8 68: Admin - Servicer Screen</w:t>
            </w:r>
          </w:p>
        </w:tc>
      </w:tr>
      <w:tr w:rsidR="00AF57CB" w:rsidRPr="00AF57CB" w14:paraId="7EF9794C" w14:textId="77777777" w:rsidTr="00AF57CB">
        <w:trPr>
          <w:trHeight w:val="315"/>
        </w:trPr>
        <w:tc>
          <w:tcPr>
            <w:tcW w:w="569" w:type="pct"/>
            <w:tcBorders>
              <w:top w:val="nil"/>
              <w:left w:val="single" w:sz="8" w:space="0" w:color="auto"/>
              <w:bottom w:val="single" w:sz="8" w:space="0" w:color="auto"/>
              <w:right w:val="single" w:sz="8" w:space="0" w:color="auto"/>
            </w:tcBorders>
            <w:vAlign w:val="center"/>
            <w:hideMark/>
          </w:tcPr>
          <w:p w14:paraId="3793779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51</w:t>
            </w:r>
          </w:p>
        </w:tc>
        <w:tc>
          <w:tcPr>
            <w:tcW w:w="4431" w:type="pct"/>
            <w:tcBorders>
              <w:top w:val="nil"/>
              <w:left w:val="nil"/>
              <w:bottom w:val="single" w:sz="8" w:space="0" w:color="auto"/>
              <w:right w:val="single" w:sz="8" w:space="0" w:color="auto"/>
            </w:tcBorders>
            <w:vAlign w:val="center"/>
            <w:hideMark/>
          </w:tcPr>
          <w:p w14:paraId="2F5F8837"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9.8.1 Claims Detail Report</w:t>
            </w:r>
          </w:p>
        </w:tc>
      </w:tr>
      <w:tr w:rsidR="00AF57CB" w:rsidRPr="00AF57CB" w14:paraId="501268EE" w14:textId="77777777" w:rsidTr="00AF57CB">
        <w:trPr>
          <w:trHeight w:val="315"/>
        </w:trPr>
        <w:tc>
          <w:tcPr>
            <w:tcW w:w="569" w:type="pct"/>
            <w:tcBorders>
              <w:top w:val="single" w:sz="8" w:space="0" w:color="auto"/>
              <w:left w:val="single" w:sz="8" w:space="0" w:color="auto"/>
              <w:bottom w:val="single" w:sz="8" w:space="0" w:color="auto"/>
              <w:right w:val="single" w:sz="8" w:space="0" w:color="auto"/>
            </w:tcBorders>
            <w:shd w:val="clear" w:color="auto" w:fill="FFFFFF" w:themeFill="background1"/>
            <w:vAlign w:val="center"/>
            <w:hideMark/>
          </w:tcPr>
          <w:p w14:paraId="43AF5836" w14:textId="77777777" w:rsidR="00AF57CB" w:rsidRPr="00AF57CB" w:rsidRDefault="00AF57CB" w:rsidP="00AF57CB">
            <w:pPr>
              <w:spacing w:after="0" w:line="240" w:lineRule="auto"/>
              <w:jc w:val="both"/>
              <w:rPr>
                <w:rFonts w:ascii="Cambria" w:eastAsia="Times New Roman" w:hAnsi="Cambria" w:cs="Calibri"/>
                <w:b/>
                <w:bCs/>
                <w:color w:val="000000"/>
                <w:sz w:val="20"/>
                <w:szCs w:val="20"/>
              </w:rPr>
            </w:pPr>
            <w:r w:rsidRPr="00AF57CB">
              <w:rPr>
                <w:rFonts w:ascii="Cambria" w:eastAsia="Times New Roman" w:hAnsi="Cambria" w:cs="Calibri"/>
                <w:b/>
                <w:bCs/>
                <w:color w:val="000000"/>
                <w:sz w:val="20"/>
                <w:szCs w:val="20"/>
              </w:rPr>
              <w:t>52</w:t>
            </w:r>
          </w:p>
        </w:tc>
        <w:tc>
          <w:tcPr>
            <w:tcW w:w="4431" w:type="pct"/>
            <w:tcBorders>
              <w:top w:val="single" w:sz="8" w:space="0" w:color="auto"/>
              <w:left w:val="nil"/>
              <w:bottom w:val="single" w:sz="8" w:space="0" w:color="auto"/>
              <w:right w:val="single" w:sz="8" w:space="0" w:color="auto"/>
            </w:tcBorders>
            <w:shd w:val="clear" w:color="auto" w:fill="FFFFFF" w:themeFill="background1"/>
            <w:vAlign w:val="center"/>
            <w:hideMark/>
          </w:tcPr>
          <w:p w14:paraId="38D7F658" w14:textId="77777777" w:rsidR="00AF57CB" w:rsidRPr="00AF57CB" w:rsidRDefault="00AF57CB" w:rsidP="00AF57CB">
            <w:pPr>
              <w:spacing w:after="0" w:line="240" w:lineRule="auto"/>
              <w:rPr>
                <w:rFonts w:ascii="Cambria" w:eastAsia="Times New Roman" w:hAnsi="Cambria" w:cs="Calibri"/>
                <w:sz w:val="20"/>
                <w:szCs w:val="20"/>
              </w:rPr>
            </w:pPr>
            <w:r w:rsidRPr="00AF57CB">
              <w:rPr>
                <w:rFonts w:ascii="Cambria" w:eastAsia="Times New Roman" w:hAnsi="Cambria" w:cs="Calibri"/>
                <w:sz w:val="20"/>
                <w:szCs w:val="20"/>
              </w:rPr>
              <w:t>10. ADMIN FUNCTIONS - Various Changes</w:t>
            </w:r>
          </w:p>
        </w:tc>
      </w:tr>
    </w:tbl>
    <w:p w14:paraId="781FB59B" w14:textId="77777777" w:rsidR="00820939" w:rsidRDefault="00820939">
      <w:pPr>
        <w:rPr>
          <w:rFonts w:eastAsiaTheme="majorEastAsia" w:cs="Calibri"/>
          <w:b/>
          <w:bCs/>
          <w:caps/>
          <w:color w:val="0070C0"/>
          <w:sz w:val="48"/>
          <w:szCs w:val="48"/>
          <w:lang w:bidi="en-US"/>
        </w:rPr>
        <w:sectPr w:rsidR="00820939" w:rsidSect="00AB6A5E">
          <w:headerReference w:type="default" r:id="rId623"/>
          <w:type w:val="continuous"/>
          <w:pgSz w:w="12240" w:h="15840" w:code="1"/>
          <w:pgMar w:top="1541" w:right="288" w:bottom="1224" w:left="1354" w:header="720" w:footer="720" w:gutter="0"/>
          <w:cols w:space="720"/>
          <w:titlePg/>
          <w:docGrid w:linePitch="360"/>
        </w:sectPr>
      </w:pPr>
    </w:p>
    <w:p w14:paraId="12169D8E" w14:textId="00E8368B" w:rsidR="00565578" w:rsidRDefault="00565578" w:rsidP="00565578">
      <w:pPr>
        <w:pStyle w:val="Chapterbreak"/>
        <w:jc w:val="left"/>
      </w:pPr>
      <w:r>
        <w:rPr>
          <w:b w:val="0"/>
          <w:bCs w:val="0"/>
          <w:caps w:val="0"/>
        </w:rPr>
        <w:tab/>
      </w:r>
    </w:p>
    <w:p w14:paraId="67812FB6" w14:textId="62104251" w:rsidR="00565578" w:rsidRDefault="00565578" w:rsidP="00565578">
      <w:pPr>
        <w:pStyle w:val="Chapterbreak"/>
        <w:jc w:val="left"/>
      </w:pPr>
    </w:p>
    <w:p w14:paraId="24CD03A1" w14:textId="68110809" w:rsidR="00565578" w:rsidRDefault="00565578" w:rsidP="00565578">
      <w:pPr>
        <w:pStyle w:val="Chapterbreak"/>
        <w:jc w:val="left"/>
      </w:pPr>
    </w:p>
    <w:p w14:paraId="706E2539" w14:textId="4C96E162" w:rsidR="00565578" w:rsidRDefault="00565578" w:rsidP="00565578">
      <w:pPr>
        <w:pStyle w:val="Chapterbreak"/>
        <w:jc w:val="left"/>
      </w:pPr>
    </w:p>
    <w:p w14:paraId="5351592C" w14:textId="4C96E162" w:rsidR="00565578" w:rsidRDefault="00565578" w:rsidP="00565578">
      <w:pPr>
        <w:pStyle w:val="Chapterbreak"/>
        <w:jc w:val="left"/>
      </w:pPr>
    </w:p>
    <w:p w14:paraId="35B8B143" w14:textId="77777777" w:rsidR="00565578" w:rsidRDefault="00565578" w:rsidP="00565578">
      <w:pPr>
        <w:pStyle w:val="Chapterbreak"/>
        <w:tabs>
          <w:tab w:val="left" w:pos="1772"/>
        </w:tabs>
        <w:jc w:val="left"/>
      </w:pPr>
    </w:p>
    <w:p w14:paraId="12AF2160" w14:textId="1A146C5A" w:rsidR="00565578" w:rsidRDefault="00565578" w:rsidP="00565578">
      <w:pPr>
        <w:pStyle w:val="Chapterbreak"/>
      </w:pPr>
      <w:r w:rsidRPr="00D239AF">
        <w:t xml:space="preserve">APPENDIX </w:t>
      </w:r>
      <w:r>
        <w:t>O</w:t>
      </w:r>
      <w:r w:rsidRPr="00D239AF">
        <w:t xml:space="preserve">: </w:t>
      </w:r>
      <w:r>
        <w:t>HERMIT User Guide Version 2.</w:t>
      </w:r>
      <w:r w:rsidR="00D10FC7">
        <w:t>20</w:t>
      </w:r>
      <w:r>
        <w:t xml:space="preserve"> Updates (Release 5.</w:t>
      </w:r>
      <w:r w:rsidR="00D10FC7">
        <w:t>9</w:t>
      </w:r>
      <w:r>
        <w:t>)</w:t>
      </w:r>
    </w:p>
    <w:p w14:paraId="63A01B4B" w14:textId="77777777" w:rsidR="00565578" w:rsidRDefault="00565578" w:rsidP="00565578">
      <w:pPr>
        <w:rPr>
          <w:rFonts w:eastAsiaTheme="majorEastAsia" w:cs="Calibri"/>
          <w:b/>
          <w:bCs/>
          <w:caps/>
          <w:color w:val="0070C0"/>
          <w:sz w:val="48"/>
          <w:szCs w:val="48"/>
          <w:lang w:bidi="en-US"/>
        </w:rPr>
      </w:pPr>
      <w:r>
        <w:br w:type="page"/>
      </w:r>
    </w:p>
    <w:p w14:paraId="1043E7A9" w14:textId="7F4722DF" w:rsidR="00565578" w:rsidRDefault="00565578" w:rsidP="006C3C3F">
      <w:pPr>
        <w:pStyle w:val="Heading2"/>
        <w:numPr>
          <w:ilvl w:val="0"/>
          <w:numId w:val="81"/>
        </w:numPr>
        <w:tabs>
          <w:tab w:val="clear" w:pos="1080"/>
        </w:tabs>
        <w:jc w:val="both"/>
      </w:pPr>
      <w:bookmarkStart w:id="6003" w:name="_Toc74052355"/>
      <w:bookmarkStart w:id="6004" w:name="_Toc90643739"/>
      <w:bookmarkStart w:id="6005" w:name="_Toc230163706"/>
      <w:r w:rsidRPr="002F1F2B">
        <w:rPr>
          <w:color w:val="0070C0"/>
        </w:rPr>
        <w:t xml:space="preserve">APPENDIX </w:t>
      </w:r>
      <w:r>
        <w:rPr>
          <w:color w:val="0070C0"/>
        </w:rPr>
        <w:t>O</w:t>
      </w:r>
      <w:r w:rsidRPr="002F1F2B">
        <w:rPr>
          <w:color w:val="0070C0"/>
        </w:rPr>
        <w:t>: HERMIT User Guide Version 2.</w:t>
      </w:r>
      <w:r>
        <w:rPr>
          <w:color w:val="0070C0"/>
        </w:rPr>
        <w:t>20</w:t>
      </w:r>
      <w:r w:rsidRPr="002F1F2B">
        <w:rPr>
          <w:color w:val="0070C0"/>
        </w:rPr>
        <w:t xml:space="preserve"> Updates (Release 5.</w:t>
      </w:r>
      <w:r>
        <w:rPr>
          <w:color w:val="0070C0"/>
        </w:rPr>
        <w:t>9</w:t>
      </w:r>
      <w:r w:rsidRPr="002F1F2B">
        <w:rPr>
          <w:color w:val="0070C0"/>
        </w:rPr>
        <w:t>)</w:t>
      </w:r>
      <w:bookmarkEnd w:id="6003"/>
      <w:bookmarkEnd w:id="6004"/>
      <w:bookmarkEnd w:id="6005"/>
    </w:p>
    <w:tbl>
      <w:tblPr>
        <w:tblW w:w="9740" w:type="dxa"/>
        <w:tblLook w:val="04A0" w:firstRow="1" w:lastRow="0" w:firstColumn="1" w:lastColumn="0" w:noHBand="0" w:noVBand="1"/>
      </w:tblPr>
      <w:tblGrid>
        <w:gridCol w:w="960"/>
        <w:gridCol w:w="8780"/>
      </w:tblGrid>
      <w:tr w:rsidR="006E4BD1" w:rsidRPr="006E4BD1" w14:paraId="3C3EDA01" w14:textId="77777777" w:rsidTr="006E4BD1">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26CF4C4B" w14:textId="77777777" w:rsidR="006E4BD1" w:rsidRPr="006E4BD1" w:rsidRDefault="006E4BD1" w:rsidP="006E4BD1">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79AEA6B8"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6E4BD1" w:rsidRPr="006E4BD1" w14:paraId="685DF7AA" w14:textId="77777777" w:rsidTr="006E4BD1">
        <w:trPr>
          <w:trHeight w:val="510"/>
        </w:trPr>
        <w:tc>
          <w:tcPr>
            <w:tcW w:w="960" w:type="dxa"/>
            <w:tcBorders>
              <w:top w:val="nil"/>
              <w:left w:val="single" w:sz="8" w:space="0" w:color="auto"/>
              <w:bottom w:val="single" w:sz="8" w:space="0" w:color="auto"/>
              <w:right w:val="single" w:sz="8" w:space="0" w:color="auto"/>
            </w:tcBorders>
            <w:vAlign w:val="center"/>
            <w:hideMark/>
          </w:tcPr>
          <w:p w14:paraId="523E2743"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w:t>
            </w:r>
          </w:p>
        </w:tc>
        <w:tc>
          <w:tcPr>
            <w:tcW w:w="8780" w:type="dxa"/>
            <w:tcBorders>
              <w:top w:val="nil"/>
              <w:left w:val="nil"/>
              <w:bottom w:val="single" w:sz="8" w:space="0" w:color="auto"/>
              <w:right w:val="single" w:sz="8" w:space="0" w:color="auto"/>
            </w:tcBorders>
            <w:vAlign w:val="center"/>
            <w:hideMark/>
          </w:tcPr>
          <w:p w14:paraId="35751972"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Updated section 5.7.2.2 Added "Note: a PDF document must be attached to save the Property Value record". </w:t>
            </w:r>
          </w:p>
        </w:tc>
      </w:tr>
      <w:tr w:rsidR="006E4BD1" w:rsidRPr="006E4BD1" w14:paraId="36D476E1"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77F31902"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w:t>
            </w:r>
          </w:p>
        </w:tc>
        <w:tc>
          <w:tcPr>
            <w:tcW w:w="8780" w:type="dxa"/>
            <w:tcBorders>
              <w:top w:val="nil"/>
              <w:left w:val="nil"/>
              <w:bottom w:val="single" w:sz="8" w:space="0" w:color="auto"/>
              <w:right w:val="single" w:sz="8" w:space="0" w:color="auto"/>
            </w:tcBorders>
            <w:vAlign w:val="center"/>
            <w:hideMark/>
          </w:tcPr>
          <w:p w14:paraId="44136347"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5-53 new screen shot</w:t>
            </w:r>
          </w:p>
        </w:tc>
      </w:tr>
      <w:tr w:rsidR="006E4BD1" w:rsidRPr="006E4BD1" w14:paraId="7FE978D8"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0FE178A6"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w:t>
            </w:r>
          </w:p>
        </w:tc>
        <w:tc>
          <w:tcPr>
            <w:tcW w:w="8780" w:type="dxa"/>
            <w:tcBorders>
              <w:top w:val="nil"/>
              <w:left w:val="nil"/>
              <w:bottom w:val="single" w:sz="8" w:space="0" w:color="auto"/>
              <w:right w:val="single" w:sz="8" w:space="0" w:color="auto"/>
            </w:tcBorders>
            <w:vAlign w:val="center"/>
            <w:hideMark/>
          </w:tcPr>
          <w:p w14:paraId="57DE22CA"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5.7.2.3 Editing a Property Value</w:t>
            </w:r>
          </w:p>
        </w:tc>
      </w:tr>
      <w:tr w:rsidR="006E4BD1" w:rsidRPr="006E4BD1" w14:paraId="41F17092"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3ACDF207"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4</w:t>
            </w:r>
          </w:p>
        </w:tc>
        <w:tc>
          <w:tcPr>
            <w:tcW w:w="8780" w:type="dxa"/>
            <w:tcBorders>
              <w:top w:val="nil"/>
              <w:left w:val="nil"/>
              <w:bottom w:val="single" w:sz="8" w:space="0" w:color="auto"/>
              <w:right w:val="single" w:sz="8" w:space="0" w:color="auto"/>
            </w:tcBorders>
            <w:vAlign w:val="center"/>
            <w:hideMark/>
          </w:tcPr>
          <w:p w14:paraId="09CABE41"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5-54 new screen shot</w:t>
            </w:r>
          </w:p>
        </w:tc>
      </w:tr>
      <w:tr w:rsidR="006E4BD1" w:rsidRPr="006E4BD1" w14:paraId="61F44568"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66786A47"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5</w:t>
            </w:r>
          </w:p>
        </w:tc>
        <w:tc>
          <w:tcPr>
            <w:tcW w:w="8780" w:type="dxa"/>
            <w:tcBorders>
              <w:top w:val="nil"/>
              <w:left w:val="nil"/>
              <w:bottom w:val="single" w:sz="8" w:space="0" w:color="auto"/>
              <w:right w:val="single" w:sz="8" w:space="0" w:color="auto"/>
            </w:tcBorders>
            <w:vAlign w:val="center"/>
            <w:hideMark/>
          </w:tcPr>
          <w:p w14:paraId="34920C72"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6.6, added "Miscellaneous"</w:t>
            </w:r>
          </w:p>
        </w:tc>
      </w:tr>
      <w:tr w:rsidR="006E4BD1" w:rsidRPr="006E4BD1" w14:paraId="2C100C21" w14:textId="77777777" w:rsidTr="006E4BD1">
        <w:trPr>
          <w:trHeight w:val="510"/>
        </w:trPr>
        <w:tc>
          <w:tcPr>
            <w:tcW w:w="960" w:type="dxa"/>
            <w:tcBorders>
              <w:top w:val="nil"/>
              <w:left w:val="single" w:sz="8" w:space="0" w:color="auto"/>
              <w:bottom w:val="single" w:sz="8" w:space="0" w:color="auto"/>
              <w:right w:val="single" w:sz="8" w:space="0" w:color="auto"/>
            </w:tcBorders>
            <w:vAlign w:val="center"/>
            <w:hideMark/>
          </w:tcPr>
          <w:p w14:paraId="7317985F"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6</w:t>
            </w:r>
          </w:p>
        </w:tc>
        <w:tc>
          <w:tcPr>
            <w:tcW w:w="8780" w:type="dxa"/>
            <w:tcBorders>
              <w:top w:val="nil"/>
              <w:left w:val="nil"/>
              <w:bottom w:val="single" w:sz="8" w:space="0" w:color="auto"/>
              <w:right w:val="single" w:sz="8" w:space="0" w:color="auto"/>
            </w:tcBorders>
            <w:vAlign w:val="center"/>
            <w:hideMark/>
          </w:tcPr>
          <w:p w14:paraId="6B3D5C6F"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Updated section 6.8.2.2 Added "Note: a PDF document must be attached to save the Property Value record". </w:t>
            </w:r>
          </w:p>
        </w:tc>
      </w:tr>
      <w:tr w:rsidR="006E4BD1" w:rsidRPr="006E4BD1" w14:paraId="0FD85FCB"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7EAE26ED"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7</w:t>
            </w:r>
          </w:p>
        </w:tc>
        <w:tc>
          <w:tcPr>
            <w:tcW w:w="8780" w:type="dxa"/>
            <w:tcBorders>
              <w:top w:val="nil"/>
              <w:left w:val="nil"/>
              <w:bottom w:val="single" w:sz="8" w:space="0" w:color="auto"/>
              <w:right w:val="single" w:sz="8" w:space="0" w:color="auto"/>
            </w:tcBorders>
            <w:vAlign w:val="center"/>
            <w:hideMark/>
          </w:tcPr>
          <w:p w14:paraId="7A18433C"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6-58 new screen shot</w:t>
            </w:r>
          </w:p>
        </w:tc>
      </w:tr>
      <w:tr w:rsidR="006E4BD1" w:rsidRPr="006E4BD1" w14:paraId="00026BD8" w14:textId="77777777" w:rsidTr="006E4BD1">
        <w:trPr>
          <w:trHeight w:val="510"/>
        </w:trPr>
        <w:tc>
          <w:tcPr>
            <w:tcW w:w="960" w:type="dxa"/>
            <w:tcBorders>
              <w:top w:val="nil"/>
              <w:left w:val="single" w:sz="8" w:space="0" w:color="auto"/>
              <w:bottom w:val="single" w:sz="8" w:space="0" w:color="auto"/>
              <w:right w:val="single" w:sz="8" w:space="0" w:color="auto"/>
            </w:tcBorders>
            <w:vAlign w:val="center"/>
            <w:hideMark/>
          </w:tcPr>
          <w:p w14:paraId="7ADFA01F"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8</w:t>
            </w:r>
          </w:p>
        </w:tc>
        <w:tc>
          <w:tcPr>
            <w:tcW w:w="8780" w:type="dxa"/>
            <w:tcBorders>
              <w:top w:val="nil"/>
              <w:left w:val="nil"/>
              <w:bottom w:val="single" w:sz="8" w:space="0" w:color="auto"/>
              <w:right w:val="single" w:sz="8" w:space="0" w:color="auto"/>
            </w:tcBorders>
            <w:vAlign w:val="center"/>
            <w:hideMark/>
          </w:tcPr>
          <w:p w14:paraId="700EB9FF"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Updated section 6.8.2.3 Added "Note: a PDF document must be attached to save the Property Value record". </w:t>
            </w:r>
          </w:p>
        </w:tc>
      </w:tr>
      <w:tr w:rsidR="006E4BD1" w:rsidRPr="006E4BD1" w14:paraId="1EF4C6A1"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77EFE8D9"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9</w:t>
            </w:r>
          </w:p>
        </w:tc>
        <w:tc>
          <w:tcPr>
            <w:tcW w:w="8780" w:type="dxa"/>
            <w:tcBorders>
              <w:top w:val="nil"/>
              <w:left w:val="nil"/>
              <w:bottom w:val="single" w:sz="8" w:space="0" w:color="auto"/>
              <w:right w:val="single" w:sz="8" w:space="0" w:color="auto"/>
            </w:tcBorders>
            <w:vAlign w:val="center"/>
            <w:hideMark/>
          </w:tcPr>
          <w:p w14:paraId="49C4D38E"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6-59 new screen shot</w:t>
            </w:r>
          </w:p>
        </w:tc>
      </w:tr>
      <w:tr w:rsidR="006E4BD1" w:rsidRPr="006E4BD1" w14:paraId="2C39C8DD"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F74D260"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10</w:t>
            </w:r>
          </w:p>
        </w:tc>
        <w:tc>
          <w:tcPr>
            <w:tcW w:w="8780" w:type="dxa"/>
            <w:tcBorders>
              <w:top w:val="nil"/>
              <w:left w:val="nil"/>
              <w:bottom w:val="single" w:sz="8" w:space="0" w:color="auto"/>
              <w:right w:val="single" w:sz="8" w:space="0" w:color="auto"/>
            </w:tcBorders>
            <w:vAlign w:val="center"/>
            <w:hideMark/>
          </w:tcPr>
          <w:p w14:paraId="2FB77615"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6.22.2, updated last bullet to "Hardship Reason"</w:t>
            </w:r>
          </w:p>
        </w:tc>
      </w:tr>
      <w:tr w:rsidR="006E4BD1" w:rsidRPr="006E4BD1" w14:paraId="07422730"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3FDB99D5"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11</w:t>
            </w:r>
          </w:p>
        </w:tc>
        <w:tc>
          <w:tcPr>
            <w:tcW w:w="8780" w:type="dxa"/>
            <w:tcBorders>
              <w:top w:val="nil"/>
              <w:left w:val="nil"/>
              <w:bottom w:val="single" w:sz="8" w:space="0" w:color="auto"/>
              <w:right w:val="single" w:sz="8" w:space="0" w:color="auto"/>
            </w:tcBorders>
            <w:vAlign w:val="center"/>
            <w:hideMark/>
          </w:tcPr>
          <w:p w14:paraId="66A94828" w14:textId="0F5DC1A6"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7.3.1.19 Substitution of Collateral </w:t>
            </w:r>
            <w:r w:rsidR="00402026">
              <w:rPr>
                <w:rFonts w:ascii="Cambria" w:eastAsia="Times New Roman" w:hAnsi="Cambria" w:cs="Calibri"/>
                <w:color w:val="000000"/>
                <w:sz w:val="20"/>
                <w:szCs w:val="20"/>
              </w:rPr>
              <w:t>Timeline</w:t>
            </w:r>
          </w:p>
        </w:tc>
      </w:tr>
      <w:tr w:rsidR="006E4BD1" w:rsidRPr="006E4BD1" w14:paraId="7978BE7C"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0FE60B32"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12</w:t>
            </w:r>
          </w:p>
        </w:tc>
        <w:tc>
          <w:tcPr>
            <w:tcW w:w="8780" w:type="dxa"/>
            <w:tcBorders>
              <w:top w:val="nil"/>
              <w:left w:val="nil"/>
              <w:bottom w:val="single" w:sz="8" w:space="0" w:color="auto"/>
              <w:right w:val="single" w:sz="8" w:space="0" w:color="auto"/>
            </w:tcBorders>
            <w:vAlign w:val="center"/>
            <w:hideMark/>
          </w:tcPr>
          <w:p w14:paraId="07483DD5"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new figures 7-182 to 7-186</w:t>
            </w:r>
          </w:p>
        </w:tc>
      </w:tr>
      <w:tr w:rsidR="006E4BD1" w:rsidRPr="006E4BD1" w14:paraId="72ECF166"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8309E66"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13</w:t>
            </w:r>
          </w:p>
        </w:tc>
        <w:tc>
          <w:tcPr>
            <w:tcW w:w="8780" w:type="dxa"/>
            <w:tcBorders>
              <w:top w:val="nil"/>
              <w:left w:val="nil"/>
              <w:bottom w:val="single" w:sz="8" w:space="0" w:color="auto"/>
              <w:right w:val="single" w:sz="8" w:space="0" w:color="auto"/>
            </w:tcBorders>
            <w:vAlign w:val="center"/>
            <w:hideMark/>
          </w:tcPr>
          <w:p w14:paraId="6C397290"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section 7.3.2 Release Timelines</w:t>
            </w:r>
          </w:p>
        </w:tc>
      </w:tr>
      <w:tr w:rsidR="006E4BD1" w:rsidRPr="006E4BD1" w14:paraId="71496090"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06F5D643"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14</w:t>
            </w:r>
          </w:p>
        </w:tc>
        <w:tc>
          <w:tcPr>
            <w:tcW w:w="8780" w:type="dxa"/>
            <w:tcBorders>
              <w:top w:val="nil"/>
              <w:left w:val="nil"/>
              <w:bottom w:val="single" w:sz="8" w:space="0" w:color="auto"/>
              <w:right w:val="single" w:sz="8" w:space="0" w:color="auto"/>
            </w:tcBorders>
            <w:vAlign w:val="center"/>
            <w:hideMark/>
          </w:tcPr>
          <w:p w14:paraId="202973BA"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new figures 7-187 to 7-190</w:t>
            </w:r>
          </w:p>
        </w:tc>
      </w:tr>
      <w:tr w:rsidR="006E4BD1" w:rsidRPr="006E4BD1" w14:paraId="41CB7F59"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70A64C8"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15</w:t>
            </w:r>
          </w:p>
        </w:tc>
        <w:tc>
          <w:tcPr>
            <w:tcW w:w="8780" w:type="dxa"/>
            <w:tcBorders>
              <w:top w:val="nil"/>
              <w:left w:val="nil"/>
              <w:bottom w:val="single" w:sz="8" w:space="0" w:color="auto"/>
              <w:right w:val="single" w:sz="8" w:space="0" w:color="auto"/>
            </w:tcBorders>
            <w:vAlign w:val="center"/>
            <w:hideMark/>
          </w:tcPr>
          <w:p w14:paraId="54C918DB"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7-218 new screen shot</w:t>
            </w:r>
          </w:p>
        </w:tc>
      </w:tr>
      <w:tr w:rsidR="006E4BD1" w:rsidRPr="006E4BD1" w14:paraId="0810B83A"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36E1417D"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16</w:t>
            </w:r>
          </w:p>
        </w:tc>
        <w:tc>
          <w:tcPr>
            <w:tcW w:w="8780" w:type="dxa"/>
            <w:tcBorders>
              <w:top w:val="nil"/>
              <w:left w:val="nil"/>
              <w:bottom w:val="single" w:sz="8" w:space="0" w:color="auto"/>
              <w:right w:val="single" w:sz="8" w:space="0" w:color="auto"/>
            </w:tcBorders>
            <w:vAlign w:val="center"/>
            <w:hideMark/>
          </w:tcPr>
          <w:p w14:paraId="7A9A2F2D"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7-266 new screen shot</w:t>
            </w:r>
          </w:p>
        </w:tc>
      </w:tr>
      <w:tr w:rsidR="006E4BD1" w:rsidRPr="006E4BD1" w14:paraId="08F300B7"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04784BAF"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17</w:t>
            </w:r>
          </w:p>
        </w:tc>
        <w:tc>
          <w:tcPr>
            <w:tcW w:w="8780" w:type="dxa"/>
            <w:tcBorders>
              <w:top w:val="nil"/>
              <w:left w:val="nil"/>
              <w:bottom w:val="single" w:sz="8" w:space="0" w:color="auto"/>
              <w:right w:val="single" w:sz="8" w:space="0" w:color="auto"/>
            </w:tcBorders>
            <w:vAlign w:val="center"/>
            <w:hideMark/>
          </w:tcPr>
          <w:p w14:paraId="15FC3E69"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7-267 new screen shot</w:t>
            </w:r>
          </w:p>
        </w:tc>
      </w:tr>
      <w:tr w:rsidR="006E4BD1" w:rsidRPr="006E4BD1" w14:paraId="20FB9DCB"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6D6F134A"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18</w:t>
            </w:r>
          </w:p>
        </w:tc>
        <w:tc>
          <w:tcPr>
            <w:tcW w:w="8780" w:type="dxa"/>
            <w:tcBorders>
              <w:top w:val="nil"/>
              <w:left w:val="nil"/>
              <w:bottom w:val="single" w:sz="8" w:space="0" w:color="auto"/>
              <w:right w:val="single" w:sz="8" w:space="0" w:color="auto"/>
            </w:tcBorders>
            <w:vAlign w:val="center"/>
            <w:hideMark/>
          </w:tcPr>
          <w:p w14:paraId="59440188"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7-268 new screen shot</w:t>
            </w:r>
          </w:p>
        </w:tc>
      </w:tr>
      <w:tr w:rsidR="006E4BD1" w:rsidRPr="006E4BD1" w14:paraId="6E049BE8"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6FE130FC"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19</w:t>
            </w:r>
          </w:p>
        </w:tc>
        <w:tc>
          <w:tcPr>
            <w:tcW w:w="8780" w:type="dxa"/>
            <w:tcBorders>
              <w:top w:val="nil"/>
              <w:left w:val="nil"/>
              <w:bottom w:val="single" w:sz="8" w:space="0" w:color="auto"/>
              <w:right w:val="single" w:sz="8" w:space="0" w:color="auto"/>
            </w:tcBorders>
            <w:vAlign w:val="center"/>
            <w:hideMark/>
          </w:tcPr>
          <w:p w14:paraId="2D213540"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7-269 new screen shot</w:t>
            </w:r>
          </w:p>
        </w:tc>
      </w:tr>
      <w:tr w:rsidR="006E4BD1" w:rsidRPr="006E4BD1" w14:paraId="3424B1C6"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41DE144F"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20</w:t>
            </w:r>
          </w:p>
        </w:tc>
        <w:tc>
          <w:tcPr>
            <w:tcW w:w="8780" w:type="dxa"/>
            <w:tcBorders>
              <w:top w:val="nil"/>
              <w:left w:val="nil"/>
              <w:bottom w:val="single" w:sz="8" w:space="0" w:color="auto"/>
              <w:right w:val="single" w:sz="8" w:space="0" w:color="auto"/>
            </w:tcBorders>
            <w:vAlign w:val="center"/>
            <w:hideMark/>
          </w:tcPr>
          <w:p w14:paraId="7FBDEC71"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7.4.2.7.1 clarification</w:t>
            </w:r>
          </w:p>
        </w:tc>
      </w:tr>
      <w:tr w:rsidR="006E4BD1" w:rsidRPr="006E4BD1" w14:paraId="2EBE7171"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7EC4C32E"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21</w:t>
            </w:r>
          </w:p>
        </w:tc>
        <w:tc>
          <w:tcPr>
            <w:tcW w:w="8780" w:type="dxa"/>
            <w:tcBorders>
              <w:top w:val="nil"/>
              <w:left w:val="nil"/>
              <w:bottom w:val="single" w:sz="8" w:space="0" w:color="auto"/>
              <w:right w:val="single" w:sz="8" w:space="0" w:color="auto"/>
            </w:tcBorders>
            <w:vAlign w:val="center"/>
            <w:hideMark/>
          </w:tcPr>
          <w:p w14:paraId="5D80BC23"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section 7.4.3.4 Substitution of Collateral Timeline</w:t>
            </w:r>
          </w:p>
        </w:tc>
      </w:tr>
      <w:tr w:rsidR="006E4BD1" w:rsidRPr="006E4BD1" w14:paraId="3EC40540"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5B12D703"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22</w:t>
            </w:r>
          </w:p>
        </w:tc>
        <w:tc>
          <w:tcPr>
            <w:tcW w:w="8780" w:type="dxa"/>
            <w:tcBorders>
              <w:top w:val="nil"/>
              <w:left w:val="nil"/>
              <w:bottom w:val="single" w:sz="8" w:space="0" w:color="auto"/>
              <w:right w:val="single" w:sz="8" w:space="0" w:color="auto"/>
            </w:tcBorders>
            <w:vAlign w:val="center"/>
            <w:hideMark/>
          </w:tcPr>
          <w:p w14:paraId="7CCF7B8F"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new figures 7-282 to 7-285</w:t>
            </w:r>
          </w:p>
        </w:tc>
      </w:tr>
      <w:tr w:rsidR="006E4BD1" w:rsidRPr="006E4BD1" w14:paraId="05D554AF"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010A3C19"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23</w:t>
            </w:r>
          </w:p>
        </w:tc>
        <w:tc>
          <w:tcPr>
            <w:tcW w:w="8780" w:type="dxa"/>
            <w:tcBorders>
              <w:top w:val="nil"/>
              <w:left w:val="nil"/>
              <w:bottom w:val="single" w:sz="8" w:space="0" w:color="auto"/>
              <w:right w:val="single" w:sz="8" w:space="0" w:color="auto"/>
            </w:tcBorders>
            <w:vAlign w:val="center"/>
            <w:hideMark/>
          </w:tcPr>
          <w:p w14:paraId="00B04861"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remaining figure #'s in section 7</w:t>
            </w:r>
          </w:p>
        </w:tc>
      </w:tr>
      <w:tr w:rsidR="006E4BD1" w:rsidRPr="006E4BD1" w14:paraId="1AD781AE"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641E7953"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24</w:t>
            </w:r>
          </w:p>
        </w:tc>
        <w:tc>
          <w:tcPr>
            <w:tcW w:w="8780" w:type="dxa"/>
            <w:tcBorders>
              <w:top w:val="nil"/>
              <w:left w:val="nil"/>
              <w:bottom w:val="single" w:sz="8" w:space="0" w:color="auto"/>
              <w:right w:val="single" w:sz="8" w:space="0" w:color="auto"/>
            </w:tcBorders>
            <w:vAlign w:val="center"/>
            <w:hideMark/>
          </w:tcPr>
          <w:p w14:paraId="00215C1D"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8.3.2  for clarification</w:t>
            </w:r>
          </w:p>
        </w:tc>
      </w:tr>
      <w:tr w:rsidR="006E4BD1" w:rsidRPr="006E4BD1" w14:paraId="6C3A3CFC"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5896AC14"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25</w:t>
            </w:r>
          </w:p>
        </w:tc>
        <w:tc>
          <w:tcPr>
            <w:tcW w:w="8780" w:type="dxa"/>
            <w:tcBorders>
              <w:top w:val="nil"/>
              <w:left w:val="nil"/>
              <w:bottom w:val="single" w:sz="8" w:space="0" w:color="auto"/>
              <w:right w:val="single" w:sz="8" w:space="0" w:color="auto"/>
            </w:tcBorders>
            <w:vAlign w:val="center"/>
            <w:hideMark/>
          </w:tcPr>
          <w:p w14:paraId="27546883"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8.3.4 for clarification</w:t>
            </w:r>
          </w:p>
        </w:tc>
      </w:tr>
      <w:tr w:rsidR="006E4BD1" w:rsidRPr="006E4BD1" w14:paraId="18058B50"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11426FC2"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26</w:t>
            </w:r>
          </w:p>
        </w:tc>
        <w:tc>
          <w:tcPr>
            <w:tcW w:w="8780" w:type="dxa"/>
            <w:tcBorders>
              <w:top w:val="nil"/>
              <w:left w:val="nil"/>
              <w:bottom w:val="single" w:sz="8" w:space="0" w:color="auto"/>
              <w:right w:val="single" w:sz="8" w:space="0" w:color="auto"/>
            </w:tcBorders>
            <w:vAlign w:val="center"/>
            <w:hideMark/>
          </w:tcPr>
          <w:p w14:paraId="3CC621A5"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8.3.5, when HUD Issued Final Title Approval step is completed</w:t>
            </w:r>
          </w:p>
        </w:tc>
      </w:tr>
      <w:tr w:rsidR="006E4BD1" w:rsidRPr="006E4BD1" w14:paraId="6B7A70B4"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7BE43C5"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27</w:t>
            </w:r>
          </w:p>
        </w:tc>
        <w:tc>
          <w:tcPr>
            <w:tcW w:w="8780" w:type="dxa"/>
            <w:tcBorders>
              <w:top w:val="nil"/>
              <w:left w:val="nil"/>
              <w:bottom w:val="single" w:sz="8" w:space="0" w:color="auto"/>
              <w:right w:val="single" w:sz="8" w:space="0" w:color="auto"/>
            </w:tcBorders>
            <w:vAlign w:val="center"/>
            <w:hideMark/>
          </w:tcPr>
          <w:p w14:paraId="493AAFE3"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8.5 with new Claim Type 24 exceptions</w:t>
            </w:r>
          </w:p>
        </w:tc>
      </w:tr>
      <w:tr w:rsidR="006E4BD1" w:rsidRPr="006E4BD1" w14:paraId="0903A03F"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5342900B"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28</w:t>
            </w:r>
          </w:p>
        </w:tc>
        <w:tc>
          <w:tcPr>
            <w:tcW w:w="8780" w:type="dxa"/>
            <w:tcBorders>
              <w:top w:val="nil"/>
              <w:left w:val="nil"/>
              <w:bottom w:val="single" w:sz="8" w:space="0" w:color="auto"/>
              <w:right w:val="single" w:sz="8" w:space="0" w:color="auto"/>
            </w:tcBorders>
            <w:vAlign w:val="center"/>
            <w:hideMark/>
          </w:tcPr>
          <w:p w14:paraId="3B9CCA24"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8-39 new screen shot</w:t>
            </w:r>
          </w:p>
        </w:tc>
      </w:tr>
      <w:tr w:rsidR="006E4BD1" w:rsidRPr="006E4BD1" w14:paraId="60F9265D"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6B274A34"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29</w:t>
            </w:r>
          </w:p>
        </w:tc>
        <w:tc>
          <w:tcPr>
            <w:tcW w:w="8780" w:type="dxa"/>
            <w:tcBorders>
              <w:top w:val="nil"/>
              <w:left w:val="nil"/>
              <w:bottom w:val="single" w:sz="8" w:space="0" w:color="auto"/>
              <w:right w:val="single" w:sz="8" w:space="0" w:color="auto"/>
            </w:tcBorders>
            <w:vAlign w:val="center"/>
            <w:hideMark/>
          </w:tcPr>
          <w:p w14:paraId="5D56AB5E"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8-41 new screen shot</w:t>
            </w:r>
          </w:p>
        </w:tc>
      </w:tr>
      <w:tr w:rsidR="006E4BD1" w:rsidRPr="006E4BD1" w14:paraId="0A48EDCF"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5141A93B"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30</w:t>
            </w:r>
          </w:p>
        </w:tc>
        <w:tc>
          <w:tcPr>
            <w:tcW w:w="8780" w:type="dxa"/>
            <w:tcBorders>
              <w:top w:val="nil"/>
              <w:left w:val="nil"/>
              <w:bottom w:val="single" w:sz="8" w:space="0" w:color="auto"/>
              <w:right w:val="single" w:sz="8" w:space="0" w:color="auto"/>
            </w:tcBorders>
            <w:vAlign w:val="center"/>
            <w:hideMark/>
          </w:tcPr>
          <w:p w14:paraId="5F062867"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8-45 new screen shot</w:t>
            </w:r>
          </w:p>
        </w:tc>
      </w:tr>
      <w:tr w:rsidR="006E4BD1" w:rsidRPr="006E4BD1" w14:paraId="670E3F24"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AD7D160"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31</w:t>
            </w:r>
          </w:p>
        </w:tc>
        <w:tc>
          <w:tcPr>
            <w:tcW w:w="8780" w:type="dxa"/>
            <w:tcBorders>
              <w:top w:val="nil"/>
              <w:left w:val="nil"/>
              <w:bottom w:val="single" w:sz="8" w:space="0" w:color="auto"/>
              <w:right w:val="single" w:sz="8" w:space="0" w:color="auto"/>
            </w:tcBorders>
            <w:vAlign w:val="center"/>
            <w:hideMark/>
          </w:tcPr>
          <w:p w14:paraId="34882C0A"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new figure 8-47 </w:t>
            </w:r>
          </w:p>
        </w:tc>
      </w:tr>
      <w:tr w:rsidR="006E4BD1" w:rsidRPr="006E4BD1" w14:paraId="5421128A"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28993B2B"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32</w:t>
            </w:r>
          </w:p>
        </w:tc>
        <w:tc>
          <w:tcPr>
            <w:tcW w:w="8780" w:type="dxa"/>
            <w:tcBorders>
              <w:top w:val="nil"/>
              <w:left w:val="nil"/>
              <w:bottom w:val="single" w:sz="8" w:space="0" w:color="auto"/>
              <w:right w:val="single" w:sz="8" w:space="0" w:color="auto"/>
            </w:tcBorders>
            <w:vAlign w:val="center"/>
            <w:hideMark/>
          </w:tcPr>
          <w:p w14:paraId="197FBA76"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Replaced Figure 8-59 new screen shot</w:t>
            </w:r>
          </w:p>
        </w:tc>
      </w:tr>
      <w:tr w:rsidR="006E4BD1" w:rsidRPr="006E4BD1" w14:paraId="6F610308"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13D11186"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33</w:t>
            </w:r>
          </w:p>
        </w:tc>
        <w:tc>
          <w:tcPr>
            <w:tcW w:w="8780" w:type="dxa"/>
            <w:tcBorders>
              <w:top w:val="nil"/>
              <w:left w:val="nil"/>
              <w:bottom w:val="single" w:sz="8" w:space="0" w:color="auto"/>
              <w:right w:val="single" w:sz="8" w:space="0" w:color="auto"/>
            </w:tcBorders>
            <w:vAlign w:val="center"/>
            <w:hideMark/>
          </w:tcPr>
          <w:p w14:paraId="569A0FE7"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remaining figure #'s in section 8</w:t>
            </w:r>
          </w:p>
        </w:tc>
      </w:tr>
      <w:tr w:rsidR="006E4BD1" w:rsidRPr="006E4BD1" w14:paraId="7CFAA2E6"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77BE3C3E"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34</w:t>
            </w:r>
          </w:p>
        </w:tc>
        <w:tc>
          <w:tcPr>
            <w:tcW w:w="8780" w:type="dxa"/>
            <w:tcBorders>
              <w:top w:val="nil"/>
              <w:left w:val="nil"/>
              <w:bottom w:val="single" w:sz="8" w:space="0" w:color="auto"/>
              <w:right w:val="single" w:sz="8" w:space="0" w:color="auto"/>
            </w:tcBorders>
            <w:vAlign w:val="center"/>
            <w:hideMark/>
          </w:tcPr>
          <w:p w14:paraId="581A1DEB"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Added section 8.6.4</w:t>
            </w:r>
          </w:p>
        </w:tc>
      </w:tr>
      <w:tr w:rsidR="006E4BD1" w:rsidRPr="006E4BD1" w14:paraId="30A885EB"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36484C4A"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35</w:t>
            </w:r>
          </w:p>
        </w:tc>
        <w:tc>
          <w:tcPr>
            <w:tcW w:w="8780" w:type="dxa"/>
            <w:tcBorders>
              <w:top w:val="nil"/>
              <w:left w:val="nil"/>
              <w:bottom w:val="single" w:sz="8" w:space="0" w:color="auto"/>
              <w:right w:val="single" w:sz="8" w:space="0" w:color="auto"/>
            </w:tcBorders>
            <w:vAlign w:val="center"/>
            <w:hideMark/>
          </w:tcPr>
          <w:p w14:paraId="0EA37ABE"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Updated section 8.9, Claim Paid Date is date HUD paid the claim</w:t>
            </w:r>
          </w:p>
        </w:tc>
      </w:tr>
      <w:tr w:rsidR="006E4BD1" w:rsidRPr="006E4BD1" w14:paraId="764EB82C" w14:textId="77777777" w:rsidTr="006E4BD1">
        <w:trPr>
          <w:trHeight w:val="260"/>
        </w:trPr>
        <w:tc>
          <w:tcPr>
            <w:tcW w:w="960" w:type="dxa"/>
            <w:tcBorders>
              <w:top w:val="nil"/>
              <w:left w:val="single" w:sz="8" w:space="0" w:color="auto"/>
              <w:bottom w:val="single" w:sz="8" w:space="0" w:color="auto"/>
              <w:right w:val="single" w:sz="8" w:space="0" w:color="auto"/>
            </w:tcBorders>
            <w:vAlign w:val="center"/>
            <w:hideMark/>
          </w:tcPr>
          <w:p w14:paraId="4C26595E" w14:textId="77777777" w:rsidR="006E4BD1" w:rsidRPr="006E4BD1" w:rsidRDefault="006E4BD1" w:rsidP="006E4BD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36</w:t>
            </w:r>
          </w:p>
        </w:tc>
        <w:tc>
          <w:tcPr>
            <w:tcW w:w="8780" w:type="dxa"/>
            <w:tcBorders>
              <w:top w:val="nil"/>
              <w:left w:val="nil"/>
              <w:bottom w:val="single" w:sz="8" w:space="0" w:color="auto"/>
              <w:right w:val="single" w:sz="8" w:space="0" w:color="auto"/>
            </w:tcBorders>
            <w:vAlign w:val="center"/>
            <w:hideMark/>
          </w:tcPr>
          <w:p w14:paraId="763F528C" w14:textId="77777777" w:rsidR="006E4BD1" w:rsidRPr="006E4BD1" w:rsidRDefault="006E4BD1" w:rsidP="006E4BD1">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Deleted topic 10.5, re-numbered remaining topics</w:t>
            </w:r>
          </w:p>
        </w:tc>
      </w:tr>
    </w:tbl>
    <w:p w14:paraId="2FFBCD37" w14:textId="77777777" w:rsidR="00565578" w:rsidRPr="00AB391E" w:rsidRDefault="00565578" w:rsidP="00565578">
      <w:pPr>
        <w:pStyle w:val="BodyText"/>
      </w:pPr>
    </w:p>
    <w:p w14:paraId="63B1A39B" w14:textId="77777777" w:rsidR="00733F5F" w:rsidRDefault="00733F5F" w:rsidP="00A05E6F">
      <w:pPr>
        <w:pStyle w:val="Chapterbreak"/>
        <w:jc w:val="left"/>
        <w:sectPr w:rsidR="00733F5F" w:rsidSect="00AB6A5E">
          <w:headerReference w:type="default" r:id="rId624"/>
          <w:headerReference w:type="first" r:id="rId625"/>
          <w:footerReference w:type="first" r:id="rId626"/>
          <w:pgSz w:w="12240" w:h="15840" w:code="1"/>
          <w:pgMar w:top="1541" w:right="288" w:bottom="1224" w:left="1354" w:header="720" w:footer="720" w:gutter="0"/>
          <w:cols w:space="720"/>
          <w:docGrid w:linePitch="360"/>
        </w:sectPr>
      </w:pPr>
    </w:p>
    <w:p w14:paraId="2D59B0CD" w14:textId="501C2B30" w:rsidR="00A05E6F" w:rsidRDefault="00A05E6F" w:rsidP="00A05E6F">
      <w:pPr>
        <w:pStyle w:val="Chapterbreak"/>
        <w:jc w:val="left"/>
      </w:pPr>
    </w:p>
    <w:p w14:paraId="64E0774C" w14:textId="77777777" w:rsidR="00A05E6F" w:rsidRDefault="00A05E6F" w:rsidP="00A05E6F">
      <w:pPr>
        <w:pStyle w:val="Chapterbreak"/>
        <w:jc w:val="left"/>
      </w:pPr>
    </w:p>
    <w:p w14:paraId="124D7BC0" w14:textId="432E9EE1" w:rsidR="00A05E6F" w:rsidRDefault="00A05E6F" w:rsidP="00A05E6F">
      <w:pPr>
        <w:pStyle w:val="Chapterbreak"/>
        <w:tabs>
          <w:tab w:val="left" w:pos="1772"/>
        </w:tabs>
        <w:jc w:val="left"/>
      </w:pPr>
    </w:p>
    <w:p w14:paraId="6E91EC7C" w14:textId="6F2A4D93" w:rsidR="00FC528E" w:rsidRDefault="00FC528E" w:rsidP="00A05E6F">
      <w:pPr>
        <w:pStyle w:val="Chapterbreak"/>
        <w:tabs>
          <w:tab w:val="left" w:pos="1772"/>
        </w:tabs>
        <w:jc w:val="left"/>
      </w:pPr>
    </w:p>
    <w:p w14:paraId="44EEFC69" w14:textId="1F56134D" w:rsidR="00FC528E" w:rsidRDefault="00FC528E" w:rsidP="00A05E6F">
      <w:pPr>
        <w:pStyle w:val="Chapterbreak"/>
        <w:tabs>
          <w:tab w:val="left" w:pos="1772"/>
        </w:tabs>
        <w:jc w:val="left"/>
      </w:pPr>
    </w:p>
    <w:p w14:paraId="442F2B91" w14:textId="77777777" w:rsidR="00FC528E" w:rsidRDefault="00FC528E" w:rsidP="00A05E6F">
      <w:pPr>
        <w:pStyle w:val="Chapterbreak"/>
        <w:tabs>
          <w:tab w:val="left" w:pos="1772"/>
        </w:tabs>
        <w:jc w:val="left"/>
      </w:pPr>
    </w:p>
    <w:p w14:paraId="41911FC2" w14:textId="19AA5788" w:rsidR="00A05E6F" w:rsidRDefault="00A05E6F" w:rsidP="00A05E6F">
      <w:pPr>
        <w:pStyle w:val="Chapterbreak"/>
      </w:pPr>
      <w:r w:rsidRPr="00D239AF">
        <w:t xml:space="preserve">APPENDIX </w:t>
      </w:r>
      <w:r>
        <w:t>P</w:t>
      </w:r>
      <w:r w:rsidRPr="00D239AF">
        <w:t xml:space="preserve">: </w:t>
      </w:r>
      <w:r>
        <w:t>HERMIT User Guide Version 2.21 Updates (Release 6.0)</w:t>
      </w:r>
    </w:p>
    <w:p w14:paraId="777C395A" w14:textId="58F6E91C" w:rsidR="00A05E6F" w:rsidRDefault="00A05E6F" w:rsidP="00A05E6F">
      <w:pPr>
        <w:rPr>
          <w:rFonts w:eastAsiaTheme="majorEastAsia" w:cs="Calibri"/>
          <w:b/>
          <w:bCs/>
          <w:caps/>
          <w:color w:val="0070C0"/>
          <w:sz w:val="48"/>
          <w:szCs w:val="48"/>
          <w:lang w:bidi="en-US"/>
        </w:rPr>
      </w:pPr>
      <w:r>
        <w:br w:type="page"/>
      </w:r>
    </w:p>
    <w:p w14:paraId="73B136C4" w14:textId="31E8277C" w:rsidR="00A05E6F" w:rsidRPr="00733F5F" w:rsidRDefault="00A05E6F" w:rsidP="006C3C3F">
      <w:pPr>
        <w:pStyle w:val="Heading2"/>
        <w:numPr>
          <w:ilvl w:val="0"/>
          <w:numId w:val="81"/>
        </w:numPr>
        <w:tabs>
          <w:tab w:val="clear" w:pos="1080"/>
        </w:tabs>
        <w:jc w:val="both"/>
        <w:rPr>
          <w:color w:val="0070C0"/>
        </w:rPr>
      </w:pPr>
      <w:bookmarkStart w:id="6006" w:name="_Toc74052356"/>
      <w:bookmarkStart w:id="6007" w:name="_Toc90643740"/>
      <w:bookmarkStart w:id="6008" w:name="_Toc230163707"/>
      <w:r w:rsidRPr="002F1F2B">
        <w:rPr>
          <w:color w:val="0070C0"/>
        </w:rPr>
        <w:t xml:space="preserve">APPENDIX </w:t>
      </w:r>
      <w:r>
        <w:rPr>
          <w:color w:val="0070C0"/>
        </w:rPr>
        <w:t>P</w:t>
      </w:r>
      <w:r w:rsidRPr="002F1F2B">
        <w:rPr>
          <w:color w:val="0070C0"/>
        </w:rPr>
        <w:t>: HERMIT User Guide Version 2.</w:t>
      </w:r>
      <w:r>
        <w:rPr>
          <w:color w:val="0070C0"/>
        </w:rPr>
        <w:t>21</w:t>
      </w:r>
      <w:r w:rsidRPr="002F1F2B">
        <w:rPr>
          <w:color w:val="0070C0"/>
        </w:rPr>
        <w:t xml:space="preserve"> Updates (Release </w:t>
      </w:r>
      <w:r>
        <w:rPr>
          <w:color w:val="0070C0"/>
        </w:rPr>
        <w:t>6.0</w:t>
      </w:r>
      <w:r w:rsidRPr="002F1F2B">
        <w:rPr>
          <w:color w:val="0070C0"/>
        </w:rPr>
        <w:t>)</w:t>
      </w:r>
      <w:bookmarkEnd w:id="6006"/>
      <w:bookmarkEnd w:id="6007"/>
      <w:bookmarkEnd w:id="6008"/>
    </w:p>
    <w:tbl>
      <w:tblPr>
        <w:tblW w:w="9740" w:type="dxa"/>
        <w:tblLook w:val="04A0" w:firstRow="1" w:lastRow="0" w:firstColumn="1" w:lastColumn="0" w:noHBand="0" w:noVBand="1"/>
      </w:tblPr>
      <w:tblGrid>
        <w:gridCol w:w="960"/>
        <w:gridCol w:w="8780"/>
      </w:tblGrid>
      <w:tr w:rsidR="00A05E6F" w:rsidRPr="006E4BD1" w14:paraId="46942238" w14:textId="77777777" w:rsidTr="00F20831">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708EEDD1" w14:textId="77777777" w:rsidR="00A05E6F" w:rsidRPr="006E4BD1" w:rsidRDefault="00A05E6F" w:rsidP="00F20831">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36466B6E" w14:textId="77777777" w:rsidR="00A05E6F" w:rsidRPr="006E4BD1" w:rsidRDefault="00A05E6F" w:rsidP="00F20831">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A05E6F" w:rsidRPr="006E4BD1" w14:paraId="6F5BB951" w14:textId="77777777" w:rsidTr="00733F5F">
        <w:trPr>
          <w:trHeight w:val="510"/>
        </w:trPr>
        <w:tc>
          <w:tcPr>
            <w:tcW w:w="960" w:type="dxa"/>
            <w:tcBorders>
              <w:top w:val="nil"/>
              <w:left w:val="single" w:sz="8" w:space="0" w:color="auto"/>
              <w:bottom w:val="single" w:sz="4" w:space="0" w:color="auto"/>
              <w:right w:val="single" w:sz="8" w:space="0" w:color="auto"/>
            </w:tcBorders>
            <w:vAlign w:val="center"/>
            <w:hideMark/>
          </w:tcPr>
          <w:p w14:paraId="3BF18E38" w14:textId="77777777" w:rsidR="00A05E6F" w:rsidRPr="00733F5F" w:rsidRDefault="00A05E6F" w:rsidP="00F20831">
            <w:pPr>
              <w:spacing w:after="0" w:line="240" w:lineRule="auto"/>
              <w:jc w:val="both"/>
              <w:rPr>
                <w:rFonts w:ascii="Cambria" w:eastAsia="Times New Roman" w:hAnsi="Cambria" w:cs="Calibri"/>
                <w:color w:val="000000"/>
                <w:sz w:val="20"/>
                <w:szCs w:val="20"/>
              </w:rPr>
            </w:pPr>
            <w:r w:rsidRPr="00733F5F">
              <w:rPr>
                <w:rFonts w:ascii="Cambria" w:eastAsia="Times New Roman" w:hAnsi="Cambria" w:cs="Calibri"/>
                <w:color w:val="000000"/>
                <w:sz w:val="20"/>
                <w:szCs w:val="20"/>
              </w:rPr>
              <w:t>1</w:t>
            </w:r>
          </w:p>
        </w:tc>
        <w:tc>
          <w:tcPr>
            <w:tcW w:w="8780" w:type="dxa"/>
            <w:tcBorders>
              <w:top w:val="nil"/>
              <w:left w:val="nil"/>
              <w:bottom w:val="single" w:sz="4" w:space="0" w:color="auto"/>
              <w:right w:val="single" w:sz="8" w:space="0" w:color="auto"/>
            </w:tcBorders>
            <w:vAlign w:val="center"/>
            <w:hideMark/>
          </w:tcPr>
          <w:p w14:paraId="3CE9C5F2" w14:textId="5AF2990B" w:rsidR="00A05E6F" w:rsidRPr="006E4BD1" w:rsidRDefault="000850C7" w:rsidP="00F20831">
            <w:pPr>
              <w:spacing w:after="0" w:line="240" w:lineRule="auto"/>
              <w:rPr>
                <w:rFonts w:ascii="Cambria" w:eastAsia="Times New Roman" w:hAnsi="Cambria" w:cs="Calibri"/>
                <w:color w:val="000000"/>
                <w:sz w:val="20"/>
                <w:szCs w:val="20"/>
              </w:rPr>
            </w:pPr>
            <w:r w:rsidRPr="000850C7">
              <w:rPr>
                <w:rFonts w:ascii="Cambria" w:eastAsia="Times New Roman" w:hAnsi="Cambria" w:cs="Calibri"/>
                <w:color w:val="000000"/>
                <w:sz w:val="20"/>
                <w:szCs w:val="20"/>
              </w:rPr>
              <w:t>Updated section 6.6.1.3 - Added a new repay transaction to table 6-4: Repay Transactions</w:t>
            </w:r>
          </w:p>
        </w:tc>
      </w:tr>
      <w:tr w:rsidR="00A05E6F" w:rsidRPr="006E4BD1" w14:paraId="099C79D6"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hideMark/>
          </w:tcPr>
          <w:p w14:paraId="2CE1418D" w14:textId="77777777" w:rsidR="00A05E6F" w:rsidRPr="00733F5F" w:rsidRDefault="00A05E6F" w:rsidP="00F20831">
            <w:pPr>
              <w:spacing w:after="0" w:line="240" w:lineRule="auto"/>
              <w:jc w:val="both"/>
              <w:rPr>
                <w:rFonts w:ascii="Cambria" w:eastAsia="Times New Roman" w:hAnsi="Cambria" w:cs="Calibri"/>
                <w:color w:val="000000"/>
                <w:sz w:val="20"/>
                <w:szCs w:val="20"/>
              </w:rPr>
            </w:pPr>
            <w:r w:rsidRPr="00733F5F">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vAlign w:val="center"/>
          </w:tcPr>
          <w:p w14:paraId="589C9211" w14:textId="1EC2F3FA" w:rsidR="00A05E6F" w:rsidRPr="007855B9" w:rsidRDefault="007855B9" w:rsidP="00F20831">
            <w:pPr>
              <w:spacing w:after="0" w:line="240" w:lineRule="auto"/>
              <w:rPr>
                <w:rFonts w:ascii="Cambria" w:eastAsia="Times New Roman" w:hAnsi="Cambria" w:cs="Calibri"/>
                <w:color w:val="000000"/>
                <w:sz w:val="20"/>
                <w:szCs w:val="20"/>
              </w:rPr>
            </w:pPr>
            <w:r w:rsidRPr="00733F5F">
              <w:rPr>
                <w:rFonts w:ascii="Cambria" w:eastAsia="Times New Roman" w:hAnsi="Cambria" w:cs="Calibri"/>
                <w:color w:val="000000"/>
                <w:sz w:val="20"/>
                <w:szCs w:val="20"/>
              </w:rPr>
              <w:t xml:space="preserve">Updated </w:t>
            </w:r>
            <w:r w:rsidRPr="007855B9">
              <w:rPr>
                <w:rFonts w:ascii="Cambria" w:eastAsia="Times New Roman" w:hAnsi="Cambria" w:cs="Calibri"/>
                <w:color w:val="000000"/>
                <w:sz w:val="20"/>
                <w:szCs w:val="20"/>
              </w:rPr>
              <w:t xml:space="preserve">Table 5.10 – Removed Terminate – Other – Endorsed </w:t>
            </w:r>
            <w:r w:rsidRPr="00733F5F">
              <w:rPr>
                <w:rFonts w:ascii="Cambria" w:eastAsia="Times New Roman" w:hAnsi="Cambria" w:cs="Calibri"/>
                <w:color w:val="000000"/>
                <w:sz w:val="20"/>
                <w:szCs w:val="20"/>
              </w:rPr>
              <w:t>L</w:t>
            </w:r>
            <w:r w:rsidRPr="007855B9">
              <w:rPr>
                <w:rFonts w:ascii="Cambria" w:eastAsia="Times New Roman" w:hAnsi="Cambria" w:cs="Calibri"/>
                <w:color w:val="000000"/>
                <w:sz w:val="20"/>
                <w:szCs w:val="20"/>
              </w:rPr>
              <w:t>oans</w:t>
            </w:r>
          </w:p>
        </w:tc>
      </w:tr>
      <w:tr w:rsidR="007855B9" w:rsidRPr="006E4BD1" w14:paraId="15A220E2"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D433B56" w14:textId="0A81FEA8" w:rsidR="007855B9" w:rsidRPr="00733F5F" w:rsidRDefault="007855B9" w:rsidP="00F20831">
            <w:pPr>
              <w:spacing w:after="0" w:line="240" w:lineRule="auto"/>
              <w:jc w:val="both"/>
              <w:rPr>
                <w:rFonts w:ascii="Cambria" w:eastAsia="Times New Roman" w:hAnsi="Cambria" w:cs="Calibri"/>
                <w:color w:val="000000"/>
                <w:sz w:val="20"/>
                <w:szCs w:val="20"/>
              </w:rPr>
            </w:pPr>
            <w:r w:rsidRPr="00733F5F">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vAlign w:val="center"/>
          </w:tcPr>
          <w:p w14:paraId="27482437" w14:textId="598FCDF6" w:rsidR="007855B9" w:rsidRPr="007855B9" w:rsidRDefault="007855B9" w:rsidP="00F20831">
            <w:pPr>
              <w:spacing w:after="0" w:line="240" w:lineRule="auto"/>
              <w:rPr>
                <w:rFonts w:ascii="Cambria" w:eastAsia="Times New Roman" w:hAnsi="Cambria" w:cs="Calibri"/>
                <w:color w:val="000000"/>
                <w:sz w:val="20"/>
                <w:szCs w:val="20"/>
              </w:rPr>
            </w:pPr>
            <w:r w:rsidRPr="00733F5F">
              <w:rPr>
                <w:rFonts w:ascii="Cambria" w:eastAsia="Times New Roman" w:hAnsi="Cambria" w:cs="Calibri"/>
                <w:color w:val="000000"/>
                <w:sz w:val="20"/>
                <w:szCs w:val="20"/>
              </w:rPr>
              <w:t>Updated Table 6.5 – Removed Terminate – Other – Assigned Loans</w:t>
            </w:r>
          </w:p>
        </w:tc>
      </w:tr>
      <w:tr w:rsidR="00733F5F" w:rsidRPr="006E4BD1" w14:paraId="585E8F84"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B43EE64" w14:textId="3EB4904C" w:rsidR="00733F5F" w:rsidRPr="00733F5F" w:rsidRDefault="00733F5F" w:rsidP="00F20831">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vAlign w:val="center"/>
          </w:tcPr>
          <w:p w14:paraId="381D554F" w14:textId="40CFB0FE" w:rsidR="00733F5F" w:rsidRPr="00733F5F" w:rsidRDefault="00733F5F" w:rsidP="00F20831">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8.3 – Added MOE Assignment</w:t>
            </w:r>
          </w:p>
        </w:tc>
      </w:tr>
      <w:tr w:rsidR="00733F5F" w:rsidRPr="006E4BD1" w14:paraId="3CD11A8D"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0560EF67" w14:textId="4F547D4A" w:rsidR="00733F5F" w:rsidRDefault="00733F5F" w:rsidP="00F20831">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780" w:type="dxa"/>
            <w:tcBorders>
              <w:top w:val="single" w:sz="4" w:space="0" w:color="auto"/>
              <w:left w:val="single" w:sz="4" w:space="0" w:color="auto"/>
              <w:bottom w:val="single" w:sz="4" w:space="0" w:color="auto"/>
              <w:right w:val="single" w:sz="4" w:space="0" w:color="auto"/>
            </w:tcBorders>
            <w:vAlign w:val="center"/>
          </w:tcPr>
          <w:p w14:paraId="72CCFB49" w14:textId="3635FA2E" w:rsidR="00733F5F" w:rsidRPr="00733F5F" w:rsidRDefault="00733F5F" w:rsidP="00F20831">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Replaced Figure 8-14: Initiating CT22</w:t>
            </w:r>
          </w:p>
        </w:tc>
      </w:tr>
      <w:tr w:rsidR="00733F5F" w:rsidRPr="006E4BD1" w14:paraId="50B1D578"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1819801" w14:textId="77575320" w:rsidR="00733F5F" w:rsidRDefault="00733F5F" w:rsidP="00F20831">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780" w:type="dxa"/>
            <w:tcBorders>
              <w:top w:val="single" w:sz="4" w:space="0" w:color="auto"/>
              <w:left w:val="single" w:sz="4" w:space="0" w:color="auto"/>
              <w:bottom w:val="single" w:sz="4" w:space="0" w:color="auto"/>
              <w:right w:val="single" w:sz="4" w:space="0" w:color="auto"/>
            </w:tcBorders>
            <w:vAlign w:val="center"/>
          </w:tcPr>
          <w:p w14:paraId="53B137AD" w14:textId="4A7E0303" w:rsidR="00733F5F" w:rsidRPr="00733F5F" w:rsidRDefault="00733F5F" w:rsidP="00F20831">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8.3.1 Step 4 to include MOE Assignment</w:t>
            </w:r>
          </w:p>
        </w:tc>
      </w:tr>
      <w:tr w:rsidR="00733F5F" w:rsidRPr="006E4BD1" w14:paraId="1B3E843F"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13BA3992" w14:textId="6C1CEB42" w:rsidR="00733F5F" w:rsidRDefault="00733F5F" w:rsidP="00F20831">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780" w:type="dxa"/>
            <w:tcBorders>
              <w:top w:val="single" w:sz="4" w:space="0" w:color="auto"/>
              <w:left w:val="single" w:sz="4" w:space="0" w:color="auto"/>
              <w:bottom w:val="single" w:sz="4" w:space="0" w:color="auto"/>
              <w:right w:val="single" w:sz="4" w:space="0" w:color="auto"/>
            </w:tcBorders>
            <w:vAlign w:val="center"/>
          </w:tcPr>
          <w:p w14:paraId="6A3F58CC" w14:textId="637F2A09" w:rsidR="00733F5F" w:rsidRPr="00733F5F" w:rsidRDefault="00733F5F" w:rsidP="00F20831">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8.3.1 to add ensure that the MOE Assignment box under Servicing Mgmt tab is correct for the loan</w:t>
            </w:r>
          </w:p>
        </w:tc>
      </w:tr>
      <w:tr w:rsidR="00733F5F" w:rsidRPr="006E4BD1" w14:paraId="6DD995CB" w14:textId="77777777" w:rsidTr="00733F5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F3F0EBC" w14:textId="2C7A2DE7" w:rsidR="00733F5F" w:rsidRDefault="00733F5F" w:rsidP="00F20831">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780" w:type="dxa"/>
            <w:tcBorders>
              <w:top w:val="single" w:sz="4" w:space="0" w:color="auto"/>
              <w:left w:val="single" w:sz="4" w:space="0" w:color="auto"/>
              <w:bottom w:val="single" w:sz="4" w:space="0" w:color="auto"/>
              <w:right w:val="single" w:sz="4" w:space="0" w:color="auto"/>
            </w:tcBorders>
            <w:vAlign w:val="center"/>
          </w:tcPr>
          <w:p w14:paraId="6125451F" w14:textId="6E2CA59F" w:rsidR="00733F5F" w:rsidRPr="00733F5F" w:rsidRDefault="00733F5F" w:rsidP="00F20831">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9.8.1 – added new fields to list under Claims Detail report</w:t>
            </w:r>
          </w:p>
        </w:tc>
      </w:tr>
    </w:tbl>
    <w:p w14:paraId="69FC8A86" w14:textId="77777777" w:rsidR="00565578" w:rsidRDefault="00565578" w:rsidP="00565578">
      <w:pPr>
        <w:rPr>
          <w:rFonts w:eastAsiaTheme="majorEastAsia" w:cs="Calibri"/>
          <w:b/>
          <w:bCs/>
          <w:caps/>
          <w:color w:val="0070C0"/>
          <w:sz w:val="48"/>
          <w:szCs w:val="48"/>
          <w:lang w:bidi="en-US"/>
        </w:rPr>
        <w:sectPr w:rsidR="00565578" w:rsidSect="00AB6A5E">
          <w:headerReference w:type="default" r:id="rId627"/>
          <w:headerReference w:type="first" r:id="rId628"/>
          <w:footerReference w:type="first" r:id="rId629"/>
          <w:type w:val="continuous"/>
          <w:pgSz w:w="12240" w:h="15840" w:code="1"/>
          <w:pgMar w:top="1541" w:right="288" w:bottom="1224" w:left="1354" w:header="720" w:footer="720" w:gutter="0"/>
          <w:cols w:space="720"/>
          <w:docGrid w:linePitch="360"/>
        </w:sectPr>
      </w:pPr>
    </w:p>
    <w:p w14:paraId="185B24D4" w14:textId="27AB32DD" w:rsidR="0058477A" w:rsidRDefault="0058477A" w:rsidP="00565578">
      <w:pPr>
        <w:rPr>
          <w:rFonts w:eastAsiaTheme="majorEastAsia" w:cs="Calibri"/>
          <w:b/>
          <w:bCs/>
          <w:caps/>
          <w:color w:val="0070C0"/>
          <w:sz w:val="48"/>
          <w:szCs w:val="48"/>
          <w:lang w:bidi="en-US"/>
        </w:rPr>
      </w:pPr>
    </w:p>
    <w:p w14:paraId="6DCB0D97" w14:textId="77777777" w:rsidR="0058477A" w:rsidRDefault="0058477A">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09AF5DC9" w14:textId="77777777" w:rsidR="00FC528E" w:rsidRDefault="00FC528E" w:rsidP="0058477A">
      <w:pPr>
        <w:pStyle w:val="Chapterbreak"/>
      </w:pPr>
    </w:p>
    <w:p w14:paraId="480B41A4" w14:textId="77777777" w:rsidR="00FC528E" w:rsidRDefault="00FC528E" w:rsidP="0058477A">
      <w:pPr>
        <w:pStyle w:val="Chapterbreak"/>
      </w:pPr>
    </w:p>
    <w:p w14:paraId="627D5626" w14:textId="77777777" w:rsidR="00FC528E" w:rsidRDefault="00FC528E" w:rsidP="0058477A">
      <w:pPr>
        <w:pStyle w:val="Chapterbreak"/>
      </w:pPr>
    </w:p>
    <w:p w14:paraId="39E5FF8B" w14:textId="77777777" w:rsidR="00FC528E" w:rsidRDefault="00FC528E" w:rsidP="0058477A">
      <w:pPr>
        <w:pStyle w:val="Chapterbreak"/>
      </w:pPr>
    </w:p>
    <w:p w14:paraId="78EE2E53" w14:textId="77777777" w:rsidR="00FC528E" w:rsidRDefault="00FC528E" w:rsidP="0058477A">
      <w:pPr>
        <w:pStyle w:val="Chapterbreak"/>
      </w:pPr>
    </w:p>
    <w:p w14:paraId="1106A1F6" w14:textId="47894A24" w:rsidR="0058477A" w:rsidRDefault="0058477A" w:rsidP="0058477A">
      <w:pPr>
        <w:pStyle w:val="Chapterbreak"/>
      </w:pPr>
      <w:r w:rsidRPr="00D239AF">
        <w:t xml:space="preserve">APPENDIX </w:t>
      </w:r>
      <w:r>
        <w:t>Q</w:t>
      </w:r>
      <w:r w:rsidRPr="00D239AF">
        <w:t xml:space="preserve">: </w:t>
      </w:r>
      <w:r>
        <w:t>HERMIT User Guide Version 2.22 Updates (Release 6.1)</w:t>
      </w:r>
    </w:p>
    <w:p w14:paraId="46800EAB" w14:textId="77777777" w:rsidR="0058477A" w:rsidRDefault="0058477A" w:rsidP="0058477A">
      <w:pPr>
        <w:rPr>
          <w:rFonts w:eastAsiaTheme="majorEastAsia" w:cs="Calibri"/>
          <w:b/>
          <w:bCs/>
          <w:caps/>
          <w:color w:val="0070C0"/>
          <w:sz w:val="48"/>
          <w:szCs w:val="48"/>
          <w:lang w:bidi="en-US"/>
        </w:rPr>
      </w:pPr>
      <w:r>
        <w:br w:type="page"/>
      </w:r>
    </w:p>
    <w:p w14:paraId="39BF87B8" w14:textId="2F2E8EA6" w:rsidR="0058477A" w:rsidRPr="00733F5F" w:rsidRDefault="0058477A" w:rsidP="006C3C3F">
      <w:pPr>
        <w:pStyle w:val="Heading2"/>
        <w:numPr>
          <w:ilvl w:val="0"/>
          <w:numId w:val="81"/>
        </w:numPr>
        <w:tabs>
          <w:tab w:val="clear" w:pos="1080"/>
        </w:tabs>
        <w:jc w:val="both"/>
        <w:rPr>
          <w:color w:val="0070C0"/>
        </w:rPr>
      </w:pPr>
      <w:bookmarkStart w:id="6009" w:name="_Toc74052357"/>
      <w:bookmarkStart w:id="6010" w:name="_Toc90643741"/>
      <w:bookmarkStart w:id="6011" w:name="_Toc230163708"/>
      <w:r w:rsidRPr="002F1F2B">
        <w:rPr>
          <w:color w:val="0070C0"/>
        </w:rPr>
        <w:t xml:space="preserve">APPENDIX </w:t>
      </w:r>
      <w:r>
        <w:rPr>
          <w:color w:val="0070C0"/>
        </w:rPr>
        <w:t>Q</w:t>
      </w:r>
      <w:r w:rsidRPr="002F1F2B">
        <w:rPr>
          <w:color w:val="0070C0"/>
        </w:rPr>
        <w:t>: HERMIT User Guide Version 2.</w:t>
      </w:r>
      <w:r>
        <w:rPr>
          <w:color w:val="0070C0"/>
        </w:rPr>
        <w:t>2</w:t>
      </w:r>
      <w:r w:rsidR="008173E8">
        <w:rPr>
          <w:color w:val="0070C0"/>
        </w:rPr>
        <w:t>2</w:t>
      </w:r>
      <w:r w:rsidRPr="002F1F2B">
        <w:rPr>
          <w:color w:val="0070C0"/>
        </w:rPr>
        <w:t xml:space="preserve"> Updates (Release </w:t>
      </w:r>
      <w:r>
        <w:rPr>
          <w:color w:val="0070C0"/>
        </w:rPr>
        <w:t>6.</w:t>
      </w:r>
      <w:r w:rsidR="008173E8">
        <w:rPr>
          <w:color w:val="0070C0"/>
        </w:rPr>
        <w:t>1</w:t>
      </w:r>
      <w:r w:rsidRPr="002F1F2B">
        <w:rPr>
          <w:color w:val="0070C0"/>
        </w:rPr>
        <w:t>)</w:t>
      </w:r>
      <w:bookmarkEnd w:id="6009"/>
      <w:bookmarkEnd w:id="6010"/>
      <w:bookmarkEnd w:id="6011"/>
    </w:p>
    <w:tbl>
      <w:tblPr>
        <w:tblW w:w="9740" w:type="dxa"/>
        <w:tblLook w:val="04A0" w:firstRow="1" w:lastRow="0" w:firstColumn="1" w:lastColumn="0" w:noHBand="0" w:noVBand="1"/>
      </w:tblPr>
      <w:tblGrid>
        <w:gridCol w:w="960"/>
        <w:gridCol w:w="8780"/>
      </w:tblGrid>
      <w:tr w:rsidR="0058477A" w:rsidRPr="006E4BD1" w14:paraId="645AC519" w14:textId="77777777" w:rsidTr="00B45BC6">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3C67045" w14:textId="77777777" w:rsidR="0058477A" w:rsidRPr="006E4BD1" w:rsidRDefault="0058477A" w:rsidP="00142FDE">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6ECDB30C" w14:textId="77777777" w:rsidR="0058477A" w:rsidRPr="006E4BD1" w:rsidRDefault="0058477A" w:rsidP="00142FDE">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142FDE" w:rsidRPr="006E4BD1" w14:paraId="348E5950"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hideMark/>
          </w:tcPr>
          <w:p w14:paraId="5AF03973" w14:textId="6E8DDB7C" w:rsidR="00142FDE" w:rsidRPr="00733F5F" w:rsidRDefault="00142FDE"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p>
        </w:tc>
        <w:tc>
          <w:tcPr>
            <w:tcW w:w="8780" w:type="dxa"/>
            <w:tcBorders>
              <w:top w:val="single" w:sz="4" w:space="0" w:color="auto"/>
              <w:left w:val="single" w:sz="4" w:space="0" w:color="auto"/>
              <w:bottom w:val="single" w:sz="4" w:space="0" w:color="auto"/>
              <w:right w:val="single" w:sz="4" w:space="0" w:color="auto"/>
            </w:tcBorders>
            <w:vAlign w:val="center"/>
          </w:tcPr>
          <w:p w14:paraId="4CD8CF1D" w14:textId="28FF2B26" w:rsidR="00142FDE" w:rsidRPr="007855B9" w:rsidRDefault="00142FDE" w:rsidP="00142FDE">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w:t>
            </w:r>
            <w:r w:rsidRPr="00142FDE">
              <w:rPr>
                <w:rFonts w:ascii="Cambria" w:eastAsia="Times New Roman" w:hAnsi="Cambria" w:cs="Calibri"/>
                <w:color w:val="000000"/>
                <w:sz w:val="20"/>
                <w:szCs w:val="20"/>
              </w:rPr>
              <w:t>7.3.1.20 Endorsed/Extension – COVID-19 Request to Delay Claims Submission</w:t>
            </w:r>
            <w:r>
              <w:rPr>
                <w:rFonts w:ascii="Cambria" w:eastAsia="Times New Roman" w:hAnsi="Cambria" w:cs="Calibri"/>
                <w:color w:val="000000"/>
                <w:sz w:val="20"/>
                <w:szCs w:val="20"/>
              </w:rPr>
              <w:t xml:space="preserve"> timeline</w:t>
            </w:r>
          </w:p>
        </w:tc>
      </w:tr>
      <w:tr w:rsidR="00142FDE" w:rsidRPr="006E4BD1" w14:paraId="1749C5D5"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4051A5E" w14:textId="1361558E" w:rsidR="00142FDE" w:rsidRPr="00733F5F" w:rsidRDefault="00142FDE"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vAlign w:val="center"/>
          </w:tcPr>
          <w:p w14:paraId="62D16CDA" w14:textId="60B16F1D" w:rsidR="00142FDE" w:rsidRPr="007855B9" w:rsidRDefault="00610B22" w:rsidP="00142FDE">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w:t>
            </w:r>
            <w:r w:rsidR="00142FDE" w:rsidRPr="00142FDE">
              <w:rPr>
                <w:rFonts w:ascii="Cambria" w:eastAsia="Times New Roman" w:hAnsi="Cambria" w:cs="Calibri"/>
                <w:color w:val="000000"/>
                <w:sz w:val="20"/>
                <w:szCs w:val="20"/>
              </w:rPr>
              <w:t>7.3.1.21 Endorsed/Extension – COVID-19 Request to Delay Due &amp; Payable</w:t>
            </w:r>
            <w:r>
              <w:rPr>
                <w:rFonts w:ascii="Cambria" w:eastAsia="Times New Roman" w:hAnsi="Cambria" w:cs="Calibri"/>
                <w:color w:val="000000"/>
                <w:sz w:val="20"/>
                <w:szCs w:val="20"/>
              </w:rPr>
              <w:t xml:space="preserve"> timeline</w:t>
            </w:r>
          </w:p>
        </w:tc>
      </w:tr>
      <w:tr w:rsidR="00142FDE" w:rsidRPr="006E4BD1" w14:paraId="42EC15C1"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04373FAB" w14:textId="7F0FCC68" w:rsidR="00142FDE" w:rsidRPr="00733F5F" w:rsidRDefault="00142FDE"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vAlign w:val="center"/>
          </w:tcPr>
          <w:p w14:paraId="56923AF1" w14:textId="6DA3E91A" w:rsidR="00142FDE" w:rsidRPr="00733F5F" w:rsidRDefault="00610B22" w:rsidP="00142FDE">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w:t>
            </w:r>
            <w:r w:rsidRPr="00610B22">
              <w:rPr>
                <w:rFonts w:ascii="Cambria" w:eastAsia="Times New Roman" w:hAnsi="Cambria" w:cs="Calibri"/>
                <w:color w:val="000000"/>
                <w:sz w:val="20"/>
                <w:szCs w:val="20"/>
              </w:rPr>
              <w:t>7.3.1.22 Endorsed/Extension – COVID-19 Request to Delay Foreclosure</w:t>
            </w:r>
            <w:r>
              <w:rPr>
                <w:rFonts w:ascii="Cambria" w:eastAsia="Times New Roman" w:hAnsi="Cambria" w:cs="Calibri"/>
                <w:color w:val="000000"/>
                <w:sz w:val="20"/>
                <w:szCs w:val="20"/>
              </w:rPr>
              <w:t xml:space="preserve"> timeline</w:t>
            </w:r>
          </w:p>
        </w:tc>
      </w:tr>
      <w:tr w:rsidR="00610B22" w:rsidRPr="006E4BD1" w14:paraId="686DACE6"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EFFC4F7" w14:textId="2EFC09FD" w:rsidR="00610B22" w:rsidRDefault="00FC3FEC" w:rsidP="00610B22">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vAlign w:val="center"/>
          </w:tcPr>
          <w:p w14:paraId="753409ED" w14:textId="507D1F16" w:rsidR="00610B22" w:rsidRPr="00733F5F" w:rsidRDefault="00610B22" w:rsidP="00610B22">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w:t>
            </w:r>
            <w:r w:rsidRPr="00142FDE">
              <w:rPr>
                <w:rFonts w:ascii="Cambria" w:eastAsia="Times New Roman" w:hAnsi="Cambria" w:cs="Calibri"/>
                <w:color w:val="000000"/>
                <w:sz w:val="20"/>
                <w:szCs w:val="20"/>
              </w:rPr>
              <w:t>7.</w:t>
            </w:r>
            <w:r>
              <w:rPr>
                <w:rFonts w:ascii="Cambria" w:eastAsia="Times New Roman" w:hAnsi="Cambria" w:cs="Calibri"/>
                <w:color w:val="000000"/>
                <w:sz w:val="20"/>
                <w:szCs w:val="20"/>
              </w:rPr>
              <w:t>4</w:t>
            </w:r>
            <w:r w:rsidRPr="00142FDE">
              <w:rPr>
                <w:rFonts w:ascii="Cambria" w:eastAsia="Times New Roman" w:hAnsi="Cambria" w:cs="Calibri"/>
                <w:color w:val="000000"/>
                <w:sz w:val="20"/>
                <w:szCs w:val="20"/>
              </w:rPr>
              <w:t>.</w:t>
            </w:r>
            <w:r>
              <w:rPr>
                <w:rFonts w:ascii="Cambria" w:eastAsia="Times New Roman" w:hAnsi="Cambria" w:cs="Calibri"/>
                <w:color w:val="000000"/>
                <w:sz w:val="20"/>
                <w:szCs w:val="20"/>
              </w:rPr>
              <w:t>3</w:t>
            </w:r>
            <w:r w:rsidRPr="00142FDE">
              <w:rPr>
                <w:rFonts w:ascii="Cambria" w:eastAsia="Times New Roman" w:hAnsi="Cambria" w:cs="Calibri"/>
                <w:color w:val="000000"/>
                <w:sz w:val="20"/>
                <w:szCs w:val="20"/>
              </w:rPr>
              <w:t>.</w:t>
            </w:r>
            <w:r>
              <w:rPr>
                <w:rFonts w:ascii="Cambria" w:eastAsia="Times New Roman" w:hAnsi="Cambria" w:cs="Calibri"/>
                <w:color w:val="000000"/>
                <w:sz w:val="20"/>
                <w:szCs w:val="20"/>
              </w:rPr>
              <w:t>6</w:t>
            </w:r>
            <w:r w:rsidRPr="00142FDE">
              <w:rPr>
                <w:rFonts w:ascii="Cambria" w:eastAsia="Times New Roman" w:hAnsi="Cambria" w:cs="Calibri"/>
                <w:color w:val="000000"/>
                <w:sz w:val="20"/>
                <w:szCs w:val="20"/>
              </w:rPr>
              <w:t xml:space="preserve"> </w:t>
            </w:r>
            <w:r w:rsidR="004A67B0">
              <w:rPr>
                <w:rFonts w:ascii="Cambria" w:eastAsia="Times New Roman" w:hAnsi="Cambria" w:cs="Calibri"/>
                <w:color w:val="000000"/>
                <w:sz w:val="20"/>
                <w:szCs w:val="20"/>
              </w:rPr>
              <w:t>Assigned</w:t>
            </w:r>
            <w:r w:rsidRPr="00142FDE">
              <w:rPr>
                <w:rFonts w:ascii="Cambria" w:eastAsia="Times New Roman" w:hAnsi="Cambria" w:cs="Calibri"/>
                <w:color w:val="000000"/>
                <w:sz w:val="20"/>
                <w:szCs w:val="20"/>
              </w:rPr>
              <w:t>/Extension – COVID-19 Request to Delay Due &amp; Payable</w:t>
            </w:r>
            <w:r>
              <w:rPr>
                <w:rFonts w:ascii="Cambria" w:eastAsia="Times New Roman" w:hAnsi="Cambria" w:cs="Calibri"/>
                <w:color w:val="000000"/>
                <w:sz w:val="20"/>
                <w:szCs w:val="20"/>
              </w:rPr>
              <w:t xml:space="preserve"> timeline</w:t>
            </w:r>
          </w:p>
        </w:tc>
      </w:tr>
      <w:tr w:rsidR="00610B22" w:rsidRPr="006E4BD1" w14:paraId="4A129541"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28EF1A8" w14:textId="312335CC" w:rsidR="00610B22" w:rsidRDefault="00FC3FEC" w:rsidP="00610B22">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780" w:type="dxa"/>
            <w:tcBorders>
              <w:top w:val="single" w:sz="4" w:space="0" w:color="auto"/>
              <w:left w:val="single" w:sz="4" w:space="0" w:color="auto"/>
              <w:bottom w:val="single" w:sz="4" w:space="0" w:color="auto"/>
              <w:right w:val="single" w:sz="4" w:space="0" w:color="auto"/>
            </w:tcBorders>
            <w:vAlign w:val="center"/>
          </w:tcPr>
          <w:p w14:paraId="50D9AEC5" w14:textId="6B1E660E" w:rsidR="00610B22" w:rsidRPr="00733F5F" w:rsidRDefault="00610B22" w:rsidP="00610B22">
            <w:pPr>
              <w:spacing w:after="0" w:line="240" w:lineRule="auto"/>
              <w:rPr>
                <w:rFonts w:ascii="Cambria" w:eastAsia="Times New Roman" w:hAnsi="Cambria" w:cs="Calibri"/>
                <w:color w:val="000000"/>
                <w:sz w:val="20"/>
                <w:szCs w:val="20"/>
              </w:rPr>
            </w:pPr>
            <w:r w:rsidRPr="006E4BD1">
              <w:rPr>
                <w:rFonts w:ascii="Cambria" w:eastAsia="Times New Roman" w:hAnsi="Cambria" w:cs="Calibri"/>
                <w:color w:val="000000"/>
                <w:sz w:val="20"/>
                <w:szCs w:val="20"/>
              </w:rPr>
              <w:t xml:space="preserve">Added section </w:t>
            </w:r>
            <w:r w:rsidRPr="00142FDE">
              <w:rPr>
                <w:rFonts w:ascii="Cambria" w:eastAsia="Times New Roman" w:hAnsi="Cambria" w:cs="Calibri"/>
                <w:color w:val="000000"/>
                <w:sz w:val="20"/>
                <w:szCs w:val="20"/>
              </w:rPr>
              <w:t>7.</w:t>
            </w:r>
            <w:r>
              <w:rPr>
                <w:rFonts w:ascii="Cambria" w:eastAsia="Times New Roman" w:hAnsi="Cambria" w:cs="Calibri"/>
                <w:color w:val="000000"/>
                <w:sz w:val="20"/>
                <w:szCs w:val="20"/>
              </w:rPr>
              <w:t>4</w:t>
            </w:r>
            <w:r w:rsidRPr="00142FDE">
              <w:rPr>
                <w:rFonts w:ascii="Cambria" w:eastAsia="Times New Roman" w:hAnsi="Cambria" w:cs="Calibri"/>
                <w:color w:val="000000"/>
                <w:sz w:val="20"/>
                <w:szCs w:val="20"/>
              </w:rPr>
              <w:t>.</w:t>
            </w:r>
            <w:r>
              <w:rPr>
                <w:rFonts w:ascii="Cambria" w:eastAsia="Times New Roman" w:hAnsi="Cambria" w:cs="Calibri"/>
                <w:color w:val="000000"/>
                <w:sz w:val="20"/>
                <w:szCs w:val="20"/>
              </w:rPr>
              <w:t>3</w:t>
            </w:r>
            <w:r w:rsidRPr="00142FDE">
              <w:rPr>
                <w:rFonts w:ascii="Cambria" w:eastAsia="Times New Roman" w:hAnsi="Cambria" w:cs="Calibri"/>
                <w:color w:val="000000"/>
                <w:sz w:val="20"/>
                <w:szCs w:val="20"/>
              </w:rPr>
              <w:t>.</w:t>
            </w:r>
            <w:r>
              <w:rPr>
                <w:rFonts w:ascii="Cambria" w:eastAsia="Times New Roman" w:hAnsi="Cambria" w:cs="Calibri"/>
                <w:color w:val="000000"/>
                <w:sz w:val="20"/>
                <w:szCs w:val="20"/>
              </w:rPr>
              <w:t>7</w:t>
            </w:r>
            <w:r w:rsidRPr="00142FDE">
              <w:rPr>
                <w:rFonts w:ascii="Cambria" w:eastAsia="Times New Roman" w:hAnsi="Cambria" w:cs="Calibri"/>
                <w:color w:val="000000"/>
                <w:sz w:val="20"/>
                <w:szCs w:val="20"/>
              </w:rPr>
              <w:t xml:space="preserve"> </w:t>
            </w:r>
            <w:r w:rsidR="004A67B0">
              <w:rPr>
                <w:rFonts w:ascii="Cambria" w:eastAsia="Times New Roman" w:hAnsi="Cambria" w:cs="Calibri"/>
                <w:color w:val="000000"/>
                <w:sz w:val="20"/>
                <w:szCs w:val="20"/>
              </w:rPr>
              <w:t>Assigned</w:t>
            </w:r>
            <w:r w:rsidRPr="00610B22">
              <w:rPr>
                <w:rFonts w:ascii="Cambria" w:eastAsia="Times New Roman" w:hAnsi="Cambria" w:cs="Calibri"/>
                <w:color w:val="000000"/>
                <w:sz w:val="20"/>
                <w:szCs w:val="20"/>
              </w:rPr>
              <w:t>/Extension – COVID-19 Request to Delay Foreclosure</w:t>
            </w:r>
            <w:r>
              <w:rPr>
                <w:rFonts w:ascii="Cambria" w:eastAsia="Times New Roman" w:hAnsi="Cambria" w:cs="Calibri"/>
                <w:color w:val="000000"/>
                <w:sz w:val="20"/>
                <w:szCs w:val="20"/>
              </w:rPr>
              <w:t xml:space="preserve"> timeline</w:t>
            </w:r>
          </w:p>
        </w:tc>
      </w:tr>
      <w:tr w:rsidR="00142FDE" w:rsidRPr="006E4BD1" w14:paraId="4B62C63A" w14:textId="77777777" w:rsidTr="00B45BC6">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5F4C8B6" w14:textId="07293446" w:rsidR="00142FDE" w:rsidRDefault="00FC3FEC"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780" w:type="dxa"/>
            <w:tcBorders>
              <w:top w:val="single" w:sz="4" w:space="0" w:color="auto"/>
              <w:left w:val="single" w:sz="4" w:space="0" w:color="auto"/>
              <w:bottom w:val="single" w:sz="4" w:space="0" w:color="auto"/>
              <w:right w:val="single" w:sz="4" w:space="0" w:color="auto"/>
            </w:tcBorders>
            <w:vAlign w:val="center"/>
          </w:tcPr>
          <w:p w14:paraId="5AC4CFBF" w14:textId="47F34962" w:rsidR="00142FDE"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Table 5 14: Transmittal Screen Search Criteria to add Check/ACH # field</w:t>
            </w:r>
          </w:p>
        </w:tc>
      </w:tr>
      <w:tr w:rsidR="00D465ED" w:rsidRPr="006E4BD1" w14:paraId="6A062F89"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A9FF02B" w14:textId="3D6DD7F1" w:rsidR="00D465ED" w:rsidRDefault="00FC3FEC"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780" w:type="dxa"/>
            <w:tcBorders>
              <w:top w:val="single" w:sz="4" w:space="0" w:color="auto"/>
              <w:left w:val="single" w:sz="4" w:space="0" w:color="auto"/>
              <w:bottom w:val="single" w:sz="4" w:space="0" w:color="auto"/>
              <w:right w:val="single" w:sz="4" w:space="0" w:color="auto"/>
            </w:tcBorders>
            <w:vAlign w:val="center"/>
          </w:tcPr>
          <w:p w14:paraId="54CD7B76" w14:textId="419B0F77"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Table 6 15: Transmittal Screen Search Criteria to add Check/ACH # field</w:t>
            </w:r>
          </w:p>
        </w:tc>
      </w:tr>
      <w:tr w:rsidR="00D465ED" w:rsidRPr="006E4BD1" w14:paraId="1481F6C6"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2829409" w14:textId="7B044975" w:rsidR="00D465ED" w:rsidRDefault="00FC3FEC"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780" w:type="dxa"/>
            <w:tcBorders>
              <w:top w:val="single" w:sz="4" w:space="0" w:color="auto"/>
              <w:left w:val="single" w:sz="4" w:space="0" w:color="auto"/>
              <w:bottom w:val="single" w:sz="4" w:space="0" w:color="auto"/>
              <w:right w:val="single" w:sz="4" w:space="0" w:color="auto"/>
            </w:tcBorders>
            <w:vAlign w:val="center"/>
          </w:tcPr>
          <w:p w14:paraId="2675E940" w14:textId="7355C46A"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5-86: Transmittals Search Results Screen</w:t>
            </w:r>
          </w:p>
        </w:tc>
      </w:tr>
      <w:tr w:rsidR="00D465ED" w:rsidRPr="006E4BD1" w14:paraId="05AC0D69"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453AD4B" w14:textId="311FBB57" w:rsidR="00D465ED" w:rsidRDefault="00FC3FEC"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w:t>
            </w:r>
          </w:p>
        </w:tc>
        <w:tc>
          <w:tcPr>
            <w:tcW w:w="8780" w:type="dxa"/>
            <w:tcBorders>
              <w:top w:val="single" w:sz="4" w:space="0" w:color="auto"/>
              <w:left w:val="single" w:sz="4" w:space="0" w:color="auto"/>
              <w:bottom w:val="single" w:sz="4" w:space="0" w:color="auto"/>
              <w:right w:val="single" w:sz="4" w:space="0" w:color="auto"/>
            </w:tcBorders>
            <w:vAlign w:val="center"/>
          </w:tcPr>
          <w:p w14:paraId="592BF03C" w14:textId="37B72CEE"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6 135: Transmittals Search Results Screen</w:t>
            </w:r>
          </w:p>
        </w:tc>
      </w:tr>
      <w:tr w:rsidR="00D465ED" w:rsidRPr="006E4BD1" w14:paraId="4DC6DAB4"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5CDD966" w14:textId="4FD9C974"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0</w:t>
            </w:r>
          </w:p>
        </w:tc>
        <w:tc>
          <w:tcPr>
            <w:tcW w:w="8780" w:type="dxa"/>
            <w:tcBorders>
              <w:top w:val="single" w:sz="4" w:space="0" w:color="auto"/>
              <w:left w:val="single" w:sz="4" w:space="0" w:color="auto"/>
              <w:bottom w:val="single" w:sz="4" w:space="0" w:color="auto"/>
              <w:right w:val="single" w:sz="4" w:space="0" w:color="auto"/>
            </w:tcBorders>
            <w:vAlign w:val="center"/>
          </w:tcPr>
          <w:p w14:paraId="0519E730" w14:textId="6EDA786D"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6 138: Disbursements Screen</w:t>
            </w:r>
          </w:p>
        </w:tc>
      </w:tr>
      <w:tr w:rsidR="00D465ED" w:rsidRPr="006E4BD1" w14:paraId="53ABEB2A"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E49385E" w14:textId="6810E3CA"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1</w:t>
            </w:r>
          </w:p>
        </w:tc>
        <w:tc>
          <w:tcPr>
            <w:tcW w:w="8780" w:type="dxa"/>
            <w:tcBorders>
              <w:top w:val="single" w:sz="4" w:space="0" w:color="auto"/>
              <w:left w:val="single" w:sz="4" w:space="0" w:color="auto"/>
              <w:bottom w:val="single" w:sz="4" w:space="0" w:color="auto"/>
              <w:right w:val="single" w:sz="4" w:space="0" w:color="auto"/>
            </w:tcBorders>
            <w:vAlign w:val="center"/>
          </w:tcPr>
          <w:p w14:paraId="3A0457DF" w14:textId="7843AEFF"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Table 6 19: Disbursement Information to add Submit. Date field</w:t>
            </w:r>
          </w:p>
        </w:tc>
      </w:tr>
      <w:tr w:rsidR="00D465ED" w:rsidRPr="006E4BD1" w14:paraId="405BC0B3"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A1C3979" w14:textId="6B74CBE4"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vAlign w:val="center"/>
          </w:tcPr>
          <w:p w14:paraId="57D5CE64" w14:textId="1626E015"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6 141: Authorize Disbursements - Checks</w:t>
            </w:r>
          </w:p>
        </w:tc>
      </w:tr>
      <w:tr w:rsidR="00D465ED" w:rsidRPr="006E4BD1" w14:paraId="3257892E"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9980800" w14:textId="08EB893E"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vAlign w:val="center"/>
          </w:tcPr>
          <w:p w14:paraId="4877ADE8" w14:textId="051156DB"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6 142: Authorize Disbursements - ACH</w:t>
            </w:r>
          </w:p>
        </w:tc>
      </w:tr>
      <w:tr w:rsidR="00D465ED" w:rsidRPr="006E4BD1" w14:paraId="3226FD28"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4574812" w14:textId="53A91376"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vAlign w:val="center"/>
          </w:tcPr>
          <w:p w14:paraId="0374C7F0" w14:textId="0D3391FE"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Updated Figure 9 2: Expanded Reports Folder</w:t>
            </w:r>
          </w:p>
        </w:tc>
      </w:tr>
      <w:tr w:rsidR="00D465ED" w:rsidRPr="006E4BD1" w14:paraId="53545E1B"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DCA2C32" w14:textId="2F586BDB"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5</w:t>
            </w:r>
          </w:p>
        </w:tc>
        <w:tc>
          <w:tcPr>
            <w:tcW w:w="8780" w:type="dxa"/>
            <w:tcBorders>
              <w:top w:val="single" w:sz="4" w:space="0" w:color="auto"/>
              <w:left w:val="single" w:sz="4" w:space="0" w:color="auto"/>
              <w:bottom w:val="single" w:sz="4" w:space="0" w:color="auto"/>
              <w:right w:val="single" w:sz="4" w:space="0" w:color="auto"/>
            </w:tcBorders>
            <w:vAlign w:val="center"/>
          </w:tcPr>
          <w:p w14:paraId="500E6563" w14:textId="63CCBB80" w:rsidR="00D465ED" w:rsidRPr="00733F5F" w:rsidRDefault="00D465ED" w:rsidP="00142FDE">
            <w:pPr>
              <w:spacing w:after="0" w:line="240" w:lineRule="auto"/>
              <w:rPr>
                <w:rFonts w:ascii="Cambria" w:eastAsia="Times New Roman" w:hAnsi="Cambria" w:cs="Calibri"/>
                <w:color w:val="000000"/>
                <w:sz w:val="20"/>
                <w:szCs w:val="20"/>
              </w:rPr>
            </w:pPr>
            <w:r w:rsidRPr="00D465ED">
              <w:rPr>
                <w:rFonts w:ascii="Cambria" w:eastAsia="Times New Roman" w:hAnsi="Cambria" w:cs="Calibri"/>
                <w:color w:val="000000"/>
                <w:sz w:val="20"/>
                <w:szCs w:val="20"/>
              </w:rPr>
              <w:t>Added section 9.6.1 Accounting Exception For Notes report</w:t>
            </w:r>
          </w:p>
        </w:tc>
      </w:tr>
      <w:tr w:rsidR="00D465ED" w:rsidRPr="006E4BD1" w14:paraId="65337315" w14:textId="77777777" w:rsidTr="0058477A">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D82C853" w14:textId="081358AA" w:rsidR="00D465ED" w:rsidRDefault="00ED67CB" w:rsidP="00142FD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r w:rsidR="00FC3FEC">
              <w:rPr>
                <w:rFonts w:ascii="Cambria" w:eastAsia="Times New Roman" w:hAnsi="Cambria" w:cs="Calibri"/>
                <w:color w:val="000000"/>
                <w:sz w:val="20"/>
                <w:szCs w:val="20"/>
              </w:rPr>
              <w:t>6</w:t>
            </w:r>
          </w:p>
        </w:tc>
        <w:tc>
          <w:tcPr>
            <w:tcW w:w="8780" w:type="dxa"/>
            <w:tcBorders>
              <w:top w:val="single" w:sz="4" w:space="0" w:color="auto"/>
              <w:left w:val="single" w:sz="4" w:space="0" w:color="auto"/>
              <w:bottom w:val="single" w:sz="4" w:space="0" w:color="auto"/>
              <w:right w:val="single" w:sz="4" w:space="0" w:color="auto"/>
            </w:tcBorders>
            <w:vAlign w:val="center"/>
          </w:tcPr>
          <w:p w14:paraId="7D4BEF97" w14:textId="75820508" w:rsidR="00D465ED" w:rsidRPr="00733F5F" w:rsidRDefault="00D465ED" w:rsidP="00B45BC6">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Updated </w:t>
            </w:r>
            <w:r w:rsidRPr="00D465ED">
              <w:rPr>
                <w:rFonts w:ascii="Cambria" w:eastAsia="Times New Roman" w:hAnsi="Cambria" w:cs="Calibri"/>
                <w:color w:val="000000"/>
                <w:sz w:val="20"/>
                <w:szCs w:val="20"/>
              </w:rPr>
              <w:t>Figure 9 15: Disbursement Detail Selection</w:t>
            </w:r>
          </w:p>
        </w:tc>
      </w:tr>
    </w:tbl>
    <w:p w14:paraId="44537549" w14:textId="77777777" w:rsidR="00A053BE" w:rsidRDefault="00A053BE" w:rsidP="00FC528E">
      <w:pPr>
        <w:pStyle w:val="Chapterbreak"/>
        <w:sectPr w:rsidR="00A053BE" w:rsidSect="00AB6A5E">
          <w:headerReference w:type="default" r:id="rId630"/>
          <w:type w:val="continuous"/>
          <w:pgSz w:w="12240" w:h="15840"/>
          <w:pgMar w:top="1440" w:right="1440" w:bottom="1440" w:left="1440" w:header="720" w:footer="720" w:gutter="0"/>
          <w:cols w:space="720"/>
          <w:docGrid w:linePitch="360"/>
        </w:sectPr>
      </w:pPr>
    </w:p>
    <w:p w14:paraId="7B8327BE" w14:textId="7EA969F9" w:rsidR="00FC528E" w:rsidRDefault="00FC528E" w:rsidP="00FC528E">
      <w:pPr>
        <w:pStyle w:val="Chapterbreak"/>
      </w:pPr>
    </w:p>
    <w:p w14:paraId="58AAEEE3" w14:textId="77777777" w:rsidR="00FC528E" w:rsidRDefault="00FC528E" w:rsidP="00FC528E">
      <w:pPr>
        <w:pStyle w:val="Chapterbreak"/>
      </w:pPr>
    </w:p>
    <w:p w14:paraId="5598BC7E" w14:textId="77777777" w:rsidR="00FC528E" w:rsidRDefault="00FC528E" w:rsidP="00FC528E">
      <w:pPr>
        <w:pStyle w:val="Chapterbreak"/>
      </w:pPr>
    </w:p>
    <w:p w14:paraId="6A0D6236" w14:textId="77777777" w:rsidR="00FC528E" w:rsidRDefault="00FC528E" w:rsidP="00FC528E">
      <w:pPr>
        <w:pStyle w:val="Chapterbreak"/>
      </w:pPr>
    </w:p>
    <w:p w14:paraId="52502E2F" w14:textId="77777777" w:rsidR="00FC528E" w:rsidRDefault="00FC528E" w:rsidP="00FC528E">
      <w:pPr>
        <w:pStyle w:val="Chapterbreak"/>
      </w:pPr>
    </w:p>
    <w:p w14:paraId="0959FE20" w14:textId="77777777" w:rsidR="00FC528E" w:rsidRDefault="00FC528E" w:rsidP="00FC528E">
      <w:pPr>
        <w:pStyle w:val="Chapterbreak"/>
      </w:pPr>
    </w:p>
    <w:p w14:paraId="70C333DE" w14:textId="108495E4" w:rsidR="00FC528E" w:rsidRDefault="00FC528E" w:rsidP="00FC528E">
      <w:pPr>
        <w:pStyle w:val="Chapterbreak"/>
      </w:pPr>
      <w:r w:rsidRPr="00D239AF">
        <w:t xml:space="preserve">APPENDIX </w:t>
      </w:r>
      <w:r w:rsidR="00A638AD">
        <w:t>R</w:t>
      </w:r>
      <w:r w:rsidRPr="00D239AF">
        <w:t xml:space="preserve">: </w:t>
      </w:r>
      <w:r>
        <w:t>HERMIT User Guide Version 2.23 Updates (Release 6.2)</w:t>
      </w:r>
    </w:p>
    <w:p w14:paraId="0BA9BDFE" w14:textId="1EBA24B3" w:rsidR="00FC528E" w:rsidRDefault="00FC528E" w:rsidP="00A638AD">
      <w:pPr>
        <w:pStyle w:val="Chapterbreak"/>
        <w:rPr>
          <w:b w:val="0"/>
          <w:bCs w:val="0"/>
          <w:caps w:val="0"/>
        </w:rPr>
      </w:pPr>
      <w:r>
        <w:br w:type="page"/>
      </w:r>
    </w:p>
    <w:p w14:paraId="09EA73F2" w14:textId="38C49C0B" w:rsidR="00FC528E" w:rsidRPr="00733F5F" w:rsidRDefault="00FC528E" w:rsidP="006C3C3F">
      <w:pPr>
        <w:pStyle w:val="Heading2"/>
        <w:numPr>
          <w:ilvl w:val="0"/>
          <w:numId w:val="81"/>
        </w:numPr>
        <w:tabs>
          <w:tab w:val="clear" w:pos="1080"/>
        </w:tabs>
        <w:jc w:val="both"/>
        <w:rPr>
          <w:color w:val="0070C0"/>
        </w:rPr>
      </w:pPr>
      <w:bookmarkStart w:id="6012" w:name="_Toc74052358"/>
      <w:bookmarkStart w:id="6013" w:name="_Toc90643742"/>
      <w:bookmarkStart w:id="6014" w:name="_Toc230163709"/>
      <w:r w:rsidRPr="002F1F2B">
        <w:rPr>
          <w:color w:val="0070C0"/>
        </w:rPr>
        <w:t xml:space="preserve">APPENDIX </w:t>
      </w:r>
      <w:r w:rsidR="008831DF">
        <w:rPr>
          <w:color w:val="0070C0"/>
        </w:rPr>
        <w:t>R</w:t>
      </w:r>
      <w:r w:rsidRPr="002F1F2B">
        <w:rPr>
          <w:color w:val="0070C0"/>
        </w:rPr>
        <w:t>: HERMIT User Guide Version 2.</w:t>
      </w:r>
      <w:r>
        <w:rPr>
          <w:color w:val="0070C0"/>
        </w:rPr>
        <w:t>2</w:t>
      </w:r>
      <w:r w:rsidR="008831DF">
        <w:rPr>
          <w:color w:val="0070C0"/>
        </w:rPr>
        <w:t>3</w:t>
      </w:r>
      <w:r w:rsidRPr="002F1F2B">
        <w:rPr>
          <w:color w:val="0070C0"/>
        </w:rPr>
        <w:t xml:space="preserve"> Updates (Release </w:t>
      </w:r>
      <w:r>
        <w:rPr>
          <w:color w:val="0070C0"/>
        </w:rPr>
        <w:t>6.</w:t>
      </w:r>
      <w:r w:rsidR="008831DF">
        <w:rPr>
          <w:color w:val="0070C0"/>
        </w:rPr>
        <w:t>2</w:t>
      </w:r>
      <w:r w:rsidRPr="002F1F2B">
        <w:rPr>
          <w:color w:val="0070C0"/>
        </w:rPr>
        <w:t>)</w:t>
      </w:r>
      <w:bookmarkEnd w:id="6012"/>
      <w:bookmarkEnd w:id="6013"/>
      <w:bookmarkEnd w:id="6014"/>
    </w:p>
    <w:tbl>
      <w:tblPr>
        <w:tblW w:w="9740" w:type="dxa"/>
        <w:tblLook w:val="04A0" w:firstRow="1" w:lastRow="0" w:firstColumn="1" w:lastColumn="0" w:noHBand="0" w:noVBand="1"/>
      </w:tblPr>
      <w:tblGrid>
        <w:gridCol w:w="960"/>
        <w:gridCol w:w="8780"/>
      </w:tblGrid>
      <w:tr w:rsidR="00FC528E" w:rsidRPr="006E4BD1" w14:paraId="0B956ED2" w14:textId="77777777" w:rsidTr="008831DF">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26EC703" w14:textId="77777777" w:rsidR="00FC528E" w:rsidRPr="006E4BD1" w:rsidRDefault="00FC528E" w:rsidP="008831DF">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6ED56520" w14:textId="77777777" w:rsidR="00FC528E" w:rsidRPr="006E4BD1" w:rsidRDefault="00FC528E" w:rsidP="008831DF">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8831DF" w:rsidRPr="006E4BD1" w14:paraId="70531C4C"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hideMark/>
          </w:tcPr>
          <w:p w14:paraId="7EC931F2" w14:textId="77777777" w:rsidR="008831DF" w:rsidRPr="00733F5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p>
        </w:tc>
        <w:tc>
          <w:tcPr>
            <w:tcW w:w="8780" w:type="dxa"/>
            <w:tcBorders>
              <w:top w:val="single" w:sz="4" w:space="0" w:color="auto"/>
              <w:left w:val="single" w:sz="4" w:space="0" w:color="auto"/>
              <w:bottom w:val="single" w:sz="4" w:space="0" w:color="auto"/>
              <w:right w:val="single" w:sz="4" w:space="0" w:color="auto"/>
            </w:tcBorders>
          </w:tcPr>
          <w:p w14:paraId="078E11F2" w14:textId="44A62521" w:rsidR="008831DF" w:rsidRPr="007855B9" w:rsidRDefault="008831DF" w:rsidP="008831DF">
            <w:pPr>
              <w:spacing w:after="0" w:line="240" w:lineRule="auto"/>
              <w:rPr>
                <w:rFonts w:ascii="Cambria" w:eastAsia="Times New Roman" w:hAnsi="Cambria" w:cs="Calibri"/>
                <w:color w:val="000000"/>
                <w:sz w:val="20"/>
                <w:szCs w:val="20"/>
              </w:rPr>
            </w:pPr>
            <w:r w:rsidRPr="000C1C10">
              <w:t>Figure 5-27</w:t>
            </w:r>
            <w:r>
              <w:t>: Updated for Termination changes</w:t>
            </w:r>
          </w:p>
        </w:tc>
      </w:tr>
      <w:tr w:rsidR="008831DF" w:rsidRPr="006E4BD1" w14:paraId="467AFB65"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F716FF8" w14:textId="77777777" w:rsidR="008831DF" w:rsidRPr="00733F5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tcPr>
          <w:p w14:paraId="7DE14758" w14:textId="3F8F226E" w:rsidR="008831DF" w:rsidRPr="007855B9" w:rsidRDefault="008831DF" w:rsidP="008831DF">
            <w:pPr>
              <w:spacing w:after="0" w:line="240" w:lineRule="auto"/>
              <w:rPr>
                <w:rFonts w:ascii="Cambria" w:eastAsia="Times New Roman" w:hAnsi="Cambria" w:cs="Calibri"/>
                <w:color w:val="000000"/>
                <w:sz w:val="20"/>
                <w:szCs w:val="20"/>
              </w:rPr>
            </w:pPr>
            <w:r w:rsidRPr="000C1C10">
              <w:t>Figure 6-28</w:t>
            </w:r>
            <w:r>
              <w:t>: Updated for Termination changes</w:t>
            </w:r>
          </w:p>
        </w:tc>
      </w:tr>
      <w:tr w:rsidR="008831DF" w:rsidRPr="006E4BD1" w14:paraId="46844800"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70B386A" w14:textId="77777777" w:rsidR="008831DF" w:rsidRPr="00733F5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tcPr>
          <w:p w14:paraId="04803BD7" w14:textId="7128A71B" w:rsidR="008831DF" w:rsidRPr="00733F5F" w:rsidRDefault="008831DF" w:rsidP="008831DF">
            <w:pPr>
              <w:spacing w:after="0" w:line="240" w:lineRule="auto"/>
              <w:rPr>
                <w:rFonts w:ascii="Cambria" w:eastAsia="Times New Roman" w:hAnsi="Cambria" w:cs="Calibri"/>
                <w:color w:val="000000"/>
                <w:sz w:val="20"/>
                <w:szCs w:val="20"/>
              </w:rPr>
            </w:pPr>
            <w:r w:rsidRPr="000C1C10">
              <w:t>Page 1-3</w:t>
            </w:r>
            <w:r>
              <w:t>: Updated for Termination changes</w:t>
            </w:r>
          </w:p>
        </w:tc>
      </w:tr>
      <w:tr w:rsidR="008831DF" w:rsidRPr="006E4BD1" w14:paraId="1068B63A"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BCAF7DF"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tcPr>
          <w:p w14:paraId="149417FB" w14:textId="3F9FAC26" w:rsidR="008831DF" w:rsidRPr="00733F5F" w:rsidRDefault="008831DF" w:rsidP="008831DF">
            <w:pPr>
              <w:spacing w:after="0" w:line="240" w:lineRule="auto"/>
              <w:rPr>
                <w:rFonts w:ascii="Cambria" w:eastAsia="Times New Roman" w:hAnsi="Cambria" w:cs="Calibri"/>
                <w:color w:val="000000"/>
                <w:sz w:val="20"/>
                <w:szCs w:val="20"/>
              </w:rPr>
            </w:pPr>
            <w:r w:rsidRPr="000C1C10">
              <w:t>Page 1-7</w:t>
            </w:r>
            <w:r>
              <w:t>: Updated for Termination changes</w:t>
            </w:r>
          </w:p>
        </w:tc>
      </w:tr>
      <w:tr w:rsidR="008831DF" w:rsidRPr="006E4BD1" w14:paraId="27A7CA7E"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1C2391D5"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780" w:type="dxa"/>
            <w:tcBorders>
              <w:top w:val="single" w:sz="4" w:space="0" w:color="auto"/>
              <w:left w:val="single" w:sz="4" w:space="0" w:color="auto"/>
              <w:bottom w:val="single" w:sz="4" w:space="0" w:color="auto"/>
              <w:right w:val="single" w:sz="4" w:space="0" w:color="auto"/>
            </w:tcBorders>
          </w:tcPr>
          <w:p w14:paraId="1B9E6C27" w14:textId="6B9BF2A9" w:rsidR="008831DF" w:rsidRPr="00733F5F" w:rsidRDefault="008831DF" w:rsidP="008831DF">
            <w:pPr>
              <w:spacing w:after="0" w:line="240" w:lineRule="auto"/>
              <w:rPr>
                <w:rFonts w:ascii="Cambria" w:eastAsia="Times New Roman" w:hAnsi="Cambria" w:cs="Calibri"/>
                <w:color w:val="000000"/>
                <w:sz w:val="20"/>
                <w:szCs w:val="20"/>
              </w:rPr>
            </w:pPr>
            <w:r w:rsidRPr="000C1C10">
              <w:t>Page 1-7</w:t>
            </w:r>
            <w:r>
              <w:t>: Updated for Termination changes</w:t>
            </w:r>
          </w:p>
        </w:tc>
      </w:tr>
      <w:tr w:rsidR="008831DF" w:rsidRPr="006E4BD1" w14:paraId="76BFF19A"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B1011B2"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780" w:type="dxa"/>
            <w:tcBorders>
              <w:top w:val="single" w:sz="4" w:space="0" w:color="auto"/>
              <w:left w:val="single" w:sz="4" w:space="0" w:color="auto"/>
              <w:bottom w:val="single" w:sz="4" w:space="0" w:color="auto"/>
              <w:right w:val="single" w:sz="4" w:space="0" w:color="auto"/>
            </w:tcBorders>
          </w:tcPr>
          <w:p w14:paraId="6283D645" w14:textId="58B93AD3" w:rsidR="008831DF" w:rsidRPr="00733F5F" w:rsidRDefault="008831DF" w:rsidP="008831DF">
            <w:pPr>
              <w:spacing w:after="0" w:line="240" w:lineRule="auto"/>
              <w:rPr>
                <w:rFonts w:ascii="Cambria" w:eastAsia="Times New Roman" w:hAnsi="Cambria" w:cs="Calibri"/>
                <w:color w:val="000000"/>
                <w:sz w:val="20"/>
                <w:szCs w:val="20"/>
              </w:rPr>
            </w:pPr>
            <w:r w:rsidRPr="000C1C10">
              <w:t>Page 5-30</w:t>
            </w:r>
            <w:r>
              <w:t>: Updated for Termination changes</w:t>
            </w:r>
          </w:p>
        </w:tc>
      </w:tr>
      <w:tr w:rsidR="008831DF" w:rsidRPr="006E4BD1" w14:paraId="5A8B2D2C"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CA4874C"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780" w:type="dxa"/>
            <w:tcBorders>
              <w:top w:val="single" w:sz="4" w:space="0" w:color="auto"/>
              <w:left w:val="single" w:sz="4" w:space="0" w:color="auto"/>
              <w:bottom w:val="single" w:sz="4" w:space="0" w:color="auto"/>
              <w:right w:val="single" w:sz="4" w:space="0" w:color="auto"/>
            </w:tcBorders>
          </w:tcPr>
          <w:p w14:paraId="0EE74D3F" w14:textId="55128D30" w:rsidR="008831DF" w:rsidRPr="00733F5F" w:rsidRDefault="008831DF" w:rsidP="008831DF">
            <w:pPr>
              <w:spacing w:after="0" w:line="240" w:lineRule="auto"/>
              <w:rPr>
                <w:rFonts w:ascii="Cambria" w:eastAsia="Times New Roman" w:hAnsi="Cambria" w:cs="Calibri"/>
                <w:color w:val="000000"/>
                <w:sz w:val="20"/>
                <w:szCs w:val="20"/>
              </w:rPr>
            </w:pPr>
            <w:r w:rsidRPr="000C1C10">
              <w:t>Page 5-32</w:t>
            </w:r>
            <w:r>
              <w:t>: Updated for Termination changes</w:t>
            </w:r>
          </w:p>
        </w:tc>
      </w:tr>
      <w:tr w:rsidR="008831DF" w:rsidRPr="006E4BD1" w14:paraId="11629134"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850CF2C"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780" w:type="dxa"/>
            <w:tcBorders>
              <w:top w:val="single" w:sz="4" w:space="0" w:color="auto"/>
              <w:left w:val="single" w:sz="4" w:space="0" w:color="auto"/>
              <w:bottom w:val="single" w:sz="4" w:space="0" w:color="auto"/>
              <w:right w:val="single" w:sz="4" w:space="0" w:color="auto"/>
            </w:tcBorders>
          </w:tcPr>
          <w:p w14:paraId="3F288AD3" w14:textId="43BF50CA" w:rsidR="008831DF" w:rsidRPr="00733F5F" w:rsidRDefault="008831DF" w:rsidP="008831DF">
            <w:pPr>
              <w:spacing w:after="0" w:line="240" w:lineRule="auto"/>
              <w:rPr>
                <w:rFonts w:ascii="Cambria" w:eastAsia="Times New Roman" w:hAnsi="Cambria" w:cs="Calibri"/>
                <w:color w:val="000000"/>
                <w:sz w:val="20"/>
                <w:szCs w:val="20"/>
              </w:rPr>
            </w:pPr>
            <w:r w:rsidRPr="000C1C10">
              <w:t>Page 6-126</w:t>
            </w:r>
            <w:r>
              <w:t>: Updated for Termination changes</w:t>
            </w:r>
          </w:p>
        </w:tc>
      </w:tr>
      <w:tr w:rsidR="008831DF" w:rsidRPr="006E4BD1" w14:paraId="5AAFD6EB"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0D69357C" w14:textId="77777777" w:rsidR="008831DF" w:rsidRDefault="008831DF"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w:t>
            </w:r>
          </w:p>
        </w:tc>
        <w:tc>
          <w:tcPr>
            <w:tcW w:w="8780" w:type="dxa"/>
            <w:tcBorders>
              <w:top w:val="single" w:sz="4" w:space="0" w:color="auto"/>
              <w:left w:val="single" w:sz="4" w:space="0" w:color="auto"/>
              <w:bottom w:val="single" w:sz="4" w:space="0" w:color="auto"/>
              <w:right w:val="single" w:sz="4" w:space="0" w:color="auto"/>
            </w:tcBorders>
          </w:tcPr>
          <w:p w14:paraId="1835955D" w14:textId="1D8B33DF" w:rsidR="008831DF" w:rsidRPr="00733F5F" w:rsidRDefault="008831DF" w:rsidP="008831DF">
            <w:pPr>
              <w:spacing w:after="0" w:line="240" w:lineRule="auto"/>
              <w:rPr>
                <w:rFonts w:ascii="Cambria" w:eastAsia="Times New Roman" w:hAnsi="Cambria" w:cs="Calibri"/>
                <w:color w:val="000000"/>
                <w:sz w:val="20"/>
                <w:szCs w:val="20"/>
              </w:rPr>
            </w:pPr>
            <w:r w:rsidRPr="000C1C10">
              <w:t>Page 6-127</w:t>
            </w:r>
            <w:r>
              <w:t>: Updated for Termination changes</w:t>
            </w:r>
          </w:p>
        </w:tc>
      </w:tr>
      <w:tr w:rsidR="00FC528E" w:rsidRPr="006E4BD1" w14:paraId="09636B67"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6D4CFD0" w14:textId="77777777" w:rsidR="00FC528E" w:rsidRDefault="00FC528E" w:rsidP="008831DF">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10</w:t>
            </w:r>
          </w:p>
        </w:tc>
        <w:tc>
          <w:tcPr>
            <w:tcW w:w="8780" w:type="dxa"/>
            <w:tcBorders>
              <w:top w:val="single" w:sz="4" w:space="0" w:color="auto"/>
              <w:left w:val="single" w:sz="4" w:space="0" w:color="auto"/>
              <w:bottom w:val="single" w:sz="4" w:space="0" w:color="auto"/>
              <w:right w:val="single" w:sz="4" w:space="0" w:color="auto"/>
            </w:tcBorders>
            <w:vAlign w:val="center"/>
          </w:tcPr>
          <w:p w14:paraId="4D351B41" w14:textId="01B7ADE0" w:rsidR="00FC528E" w:rsidRPr="00733F5F" w:rsidRDefault="00E31A88" w:rsidP="008831DF">
            <w:pPr>
              <w:spacing w:after="0" w:line="240" w:lineRule="auto"/>
              <w:rPr>
                <w:rFonts w:ascii="Cambria" w:eastAsia="Times New Roman" w:hAnsi="Cambria" w:cs="Calibri"/>
                <w:color w:val="000000"/>
                <w:sz w:val="20"/>
                <w:szCs w:val="20"/>
              </w:rPr>
            </w:pPr>
            <w:r w:rsidRPr="00E31A88">
              <w:rPr>
                <w:rFonts w:ascii="Cambria" w:eastAsia="Times New Roman" w:hAnsi="Cambria" w:cs="Calibri"/>
                <w:color w:val="000000"/>
                <w:sz w:val="20"/>
                <w:szCs w:val="20"/>
              </w:rPr>
              <w:t>Added section 7.3.1.23 - Endorsed/Extension - At-Risk</w:t>
            </w:r>
          </w:p>
        </w:tc>
      </w:tr>
      <w:tr w:rsidR="00E31A88" w:rsidRPr="006E4BD1" w14:paraId="6871893F"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61BF947" w14:textId="77777777" w:rsidR="00E31A88" w:rsidRDefault="00E31A88" w:rsidP="00E31A88">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11</w:t>
            </w:r>
          </w:p>
        </w:tc>
        <w:tc>
          <w:tcPr>
            <w:tcW w:w="8780" w:type="dxa"/>
            <w:tcBorders>
              <w:top w:val="single" w:sz="4" w:space="0" w:color="auto"/>
              <w:left w:val="single" w:sz="4" w:space="0" w:color="auto"/>
              <w:bottom w:val="single" w:sz="4" w:space="0" w:color="auto"/>
              <w:right w:val="single" w:sz="4" w:space="0" w:color="auto"/>
            </w:tcBorders>
            <w:vAlign w:val="center"/>
          </w:tcPr>
          <w:p w14:paraId="3A36EEBD" w14:textId="29ADC7CD" w:rsidR="00E31A88" w:rsidRPr="00733F5F" w:rsidRDefault="00E31A88" w:rsidP="00E31A88">
            <w:pPr>
              <w:spacing w:after="0" w:line="240" w:lineRule="auto"/>
              <w:rPr>
                <w:rFonts w:ascii="Cambria" w:eastAsia="Times New Roman" w:hAnsi="Cambria" w:cs="Calibri"/>
                <w:color w:val="000000"/>
                <w:sz w:val="20"/>
                <w:szCs w:val="20"/>
              </w:rPr>
            </w:pPr>
            <w:r w:rsidRPr="00E31A88">
              <w:rPr>
                <w:rFonts w:ascii="Cambria" w:eastAsia="Times New Roman" w:hAnsi="Cambria" w:cs="Calibri"/>
                <w:color w:val="000000"/>
                <w:sz w:val="20"/>
                <w:szCs w:val="20"/>
              </w:rPr>
              <w:t>Added section 7.</w:t>
            </w:r>
            <w:r>
              <w:rPr>
                <w:rFonts w:ascii="Cambria" w:eastAsia="Times New Roman" w:hAnsi="Cambria" w:cs="Calibri"/>
                <w:color w:val="000000"/>
                <w:sz w:val="20"/>
                <w:szCs w:val="20"/>
              </w:rPr>
              <w:t>4</w:t>
            </w:r>
            <w:r w:rsidRPr="00E31A88">
              <w:rPr>
                <w:rFonts w:ascii="Cambria" w:eastAsia="Times New Roman" w:hAnsi="Cambria" w:cs="Calibri"/>
                <w:color w:val="000000"/>
                <w:sz w:val="20"/>
                <w:szCs w:val="20"/>
              </w:rPr>
              <w:t>.</w:t>
            </w:r>
            <w:r>
              <w:rPr>
                <w:rFonts w:ascii="Cambria" w:eastAsia="Times New Roman" w:hAnsi="Cambria" w:cs="Calibri"/>
                <w:color w:val="000000"/>
                <w:sz w:val="20"/>
                <w:szCs w:val="20"/>
              </w:rPr>
              <w:t>3</w:t>
            </w:r>
            <w:r w:rsidRPr="00E31A88">
              <w:rPr>
                <w:rFonts w:ascii="Cambria" w:eastAsia="Times New Roman" w:hAnsi="Cambria" w:cs="Calibri"/>
                <w:color w:val="000000"/>
                <w:sz w:val="20"/>
                <w:szCs w:val="20"/>
              </w:rPr>
              <w:t>.</w:t>
            </w:r>
            <w:r>
              <w:rPr>
                <w:rFonts w:ascii="Cambria" w:eastAsia="Times New Roman" w:hAnsi="Cambria" w:cs="Calibri"/>
                <w:color w:val="000000"/>
                <w:sz w:val="20"/>
                <w:szCs w:val="20"/>
              </w:rPr>
              <w:t>7</w:t>
            </w:r>
            <w:r w:rsidRPr="00E31A88">
              <w:rPr>
                <w:rFonts w:ascii="Cambria" w:eastAsia="Times New Roman" w:hAnsi="Cambria" w:cs="Calibri"/>
                <w:color w:val="000000"/>
                <w:sz w:val="20"/>
                <w:szCs w:val="20"/>
              </w:rPr>
              <w:t xml:space="preserve"> </w:t>
            </w:r>
            <w:r>
              <w:rPr>
                <w:rFonts w:ascii="Cambria" w:eastAsia="Times New Roman" w:hAnsi="Cambria" w:cs="Calibri"/>
                <w:color w:val="000000"/>
                <w:sz w:val="20"/>
                <w:szCs w:val="20"/>
              </w:rPr>
              <w:t>–</w:t>
            </w:r>
            <w:r w:rsidRPr="00E31A88">
              <w:rPr>
                <w:rFonts w:ascii="Cambria" w:eastAsia="Times New Roman" w:hAnsi="Cambria" w:cs="Calibri"/>
                <w:color w:val="000000"/>
                <w:sz w:val="20"/>
                <w:szCs w:val="20"/>
              </w:rPr>
              <w:t xml:space="preserve"> </w:t>
            </w:r>
            <w:r>
              <w:rPr>
                <w:rFonts w:ascii="Cambria" w:eastAsia="Times New Roman" w:hAnsi="Cambria" w:cs="Calibri"/>
                <w:color w:val="000000"/>
                <w:sz w:val="20"/>
                <w:szCs w:val="20"/>
              </w:rPr>
              <w:t>Assigned/</w:t>
            </w:r>
            <w:r w:rsidRPr="00E31A88">
              <w:rPr>
                <w:rFonts w:ascii="Cambria" w:eastAsia="Times New Roman" w:hAnsi="Cambria" w:cs="Calibri"/>
                <w:color w:val="000000"/>
                <w:sz w:val="20"/>
                <w:szCs w:val="20"/>
              </w:rPr>
              <w:t>Extension - At-Risk</w:t>
            </w:r>
          </w:p>
        </w:tc>
      </w:tr>
      <w:tr w:rsidR="00E31A88" w:rsidRPr="006E4BD1" w14:paraId="3F63D3C5"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6AB25C1" w14:textId="77777777" w:rsidR="00E31A88" w:rsidRDefault="00E31A88" w:rsidP="00E31A88">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12</w:t>
            </w:r>
          </w:p>
        </w:tc>
        <w:tc>
          <w:tcPr>
            <w:tcW w:w="8780" w:type="dxa"/>
            <w:tcBorders>
              <w:top w:val="single" w:sz="4" w:space="0" w:color="auto"/>
              <w:left w:val="single" w:sz="4" w:space="0" w:color="auto"/>
              <w:bottom w:val="single" w:sz="4" w:space="0" w:color="auto"/>
              <w:right w:val="single" w:sz="4" w:space="0" w:color="auto"/>
            </w:tcBorders>
            <w:vAlign w:val="center"/>
          </w:tcPr>
          <w:p w14:paraId="4ED43E38" w14:textId="408DA9BD" w:rsidR="00E31A88" w:rsidRPr="00733F5F" w:rsidRDefault="00E31A88" w:rsidP="00E31A88">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w:t>
            </w:r>
            <w:r w:rsidRPr="00E31A88">
              <w:rPr>
                <w:rFonts w:ascii="Cambria" w:eastAsia="Times New Roman" w:hAnsi="Cambria" w:cs="Calibri"/>
                <w:color w:val="000000"/>
                <w:sz w:val="20"/>
                <w:szCs w:val="20"/>
              </w:rPr>
              <w:t>pdated section 6.22 Repayment plan for Assigned loans</w:t>
            </w:r>
          </w:p>
        </w:tc>
      </w:tr>
      <w:tr w:rsidR="00E31A88" w:rsidRPr="006E4BD1" w14:paraId="1922F2C5" w14:textId="77777777" w:rsidTr="008831DF">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3BFF5D8" w14:textId="77777777" w:rsidR="00E31A88" w:rsidRDefault="00E31A88" w:rsidP="00E31A88">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13</w:t>
            </w:r>
          </w:p>
        </w:tc>
        <w:tc>
          <w:tcPr>
            <w:tcW w:w="8780" w:type="dxa"/>
            <w:tcBorders>
              <w:top w:val="single" w:sz="4" w:space="0" w:color="auto"/>
              <w:left w:val="single" w:sz="4" w:space="0" w:color="auto"/>
              <w:bottom w:val="single" w:sz="4" w:space="0" w:color="auto"/>
              <w:right w:val="single" w:sz="4" w:space="0" w:color="auto"/>
            </w:tcBorders>
            <w:vAlign w:val="center"/>
          </w:tcPr>
          <w:p w14:paraId="26475209" w14:textId="0B2DC171" w:rsidR="00E31A88" w:rsidRPr="00733F5F" w:rsidRDefault="00E31A88" w:rsidP="00E31A88">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 xml:space="preserve">Updated section </w:t>
            </w:r>
            <w:r w:rsidRPr="00E31A88">
              <w:rPr>
                <w:rFonts w:ascii="Cambria" w:eastAsia="Times New Roman" w:hAnsi="Cambria" w:cs="Calibri"/>
                <w:color w:val="000000"/>
                <w:sz w:val="20"/>
                <w:szCs w:val="20"/>
              </w:rPr>
              <w:t xml:space="preserve">10.13 </w:t>
            </w:r>
            <w:r>
              <w:rPr>
                <w:rFonts w:ascii="Cambria" w:eastAsia="Times New Roman" w:hAnsi="Cambria" w:cs="Calibri"/>
                <w:color w:val="000000"/>
                <w:sz w:val="20"/>
                <w:szCs w:val="20"/>
              </w:rPr>
              <w:t xml:space="preserve">- </w:t>
            </w:r>
            <w:r w:rsidRPr="00E31A88">
              <w:rPr>
                <w:rFonts w:ascii="Cambria" w:eastAsia="Times New Roman" w:hAnsi="Cambria" w:cs="Calibri"/>
                <w:color w:val="000000"/>
                <w:sz w:val="20"/>
                <w:szCs w:val="20"/>
              </w:rPr>
              <w:t>Users can add Tax Authorities with the same name to HERMIT if the State is different</w:t>
            </w:r>
          </w:p>
        </w:tc>
      </w:tr>
    </w:tbl>
    <w:p w14:paraId="1F944AD5" w14:textId="77777777" w:rsidR="00A638AD" w:rsidRDefault="00A638AD">
      <w:pPr>
        <w:rPr>
          <w:rFonts w:eastAsiaTheme="majorEastAsia" w:cs="Calibri"/>
          <w:b/>
          <w:bCs/>
          <w:caps/>
          <w:color w:val="0070C0"/>
          <w:sz w:val="48"/>
          <w:szCs w:val="48"/>
          <w:lang w:bidi="en-US"/>
        </w:rPr>
        <w:sectPr w:rsidR="00A638AD" w:rsidSect="00AB6A5E">
          <w:headerReference w:type="default" r:id="rId631"/>
          <w:pgSz w:w="12240" w:h="15840"/>
          <w:pgMar w:top="1440" w:right="1440" w:bottom="1440" w:left="1440" w:header="720" w:footer="720" w:gutter="0"/>
          <w:cols w:space="720"/>
          <w:docGrid w:linePitch="360"/>
        </w:sectPr>
      </w:pPr>
    </w:p>
    <w:p w14:paraId="6D01A85C" w14:textId="2D794799" w:rsidR="00A638AD" w:rsidRDefault="00A638AD" w:rsidP="00967AD7">
      <w:pPr>
        <w:pStyle w:val="Chapterbreak"/>
        <w:jc w:val="left"/>
      </w:pPr>
    </w:p>
    <w:p w14:paraId="73A4CFE6" w14:textId="77777777" w:rsidR="00A638AD" w:rsidRDefault="00A638AD" w:rsidP="00A638AD">
      <w:pPr>
        <w:pStyle w:val="Chapterbreak"/>
      </w:pPr>
    </w:p>
    <w:p w14:paraId="14C89BC6" w14:textId="77777777" w:rsidR="00A638AD" w:rsidRDefault="00A638AD" w:rsidP="00A638AD">
      <w:pPr>
        <w:pStyle w:val="Chapterbreak"/>
      </w:pPr>
    </w:p>
    <w:p w14:paraId="6F0CC016" w14:textId="77777777" w:rsidR="00A638AD" w:rsidRDefault="00A638AD" w:rsidP="00A638AD">
      <w:pPr>
        <w:pStyle w:val="Chapterbreak"/>
      </w:pPr>
    </w:p>
    <w:p w14:paraId="5731FEEE" w14:textId="77777777" w:rsidR="00A638AD" w:rsidRDefault="00A638AD" w:rsidP="00A638AD">
      <w:pPr>
        <w:pStyle w:val="Chapterbreak"/>
      </w:pPr>
    </w:p>
    <w:p w14:paraId="340DE2E1" w14:textId="77777777" w:rsidR="00A638AD" w:rsidRDefault="00A638AD" w:rsidP="00A638AD">
      <w:pPr>
        <w:pStyle w:val="Chapterbreak"/>
      </w:pPr>
    </w:p>
    <w:p w14:paraId="13C5933B" w14:textId="7BC98636" w:rsidR="00A638AD" w:rsidRDefault="00A638AD" w:rsidP="00A638AD">
      <w:pPr>
        <w:pStyle w:val="Chapterbreak"/>
      </w:pPr>
      <w:r w:rsidRPr="00D239AF">
        <w:t xml:space="preserve">APPENDIX </w:t>
      </w:r>
      <w:r>
        <w:t>S</w:t>
      </w:r>
      <w:r w:rsidRPr="00D239AF">
        <w:t xml:space="preserve">: </w:t>
      </w:r>
      <w:r>
        <w:t>HERMIT User Guide Version 2.24 Updates (Release 6.3)</w:t>
      </w:r>
    </w:p>
    <w:p w14:paraId="1DADE879" w14:textId="77777777" w:rsidR="00A638AD" w:rsidRDefault="00A638AD" w:rsidP="00A638AD">
      <w:pPr>
        <w:pStyle w:val="Chapterbreak"/>
        <w:rPr>
          <w:b w:val="0"/>
          <w:bCs w:val="0"/>
          <w:caps w:val="0"/>
        </w:rPr>
      </w:pPr>
      <w:r>
        <w:br w:type="page"/>
      </w:r>
    </w:p>
    <w:p w14:paraId="62904583" w14:textId="33BC199D" w:rsidR="004F346D" w:rsidRDefault="004F346D">
      <w:pPr>
        <w:rPr>
          <w:rFonts w:eastAsiaTheme="majorEastAsia" w:cs="Calibri"/>
          <w:b/>
          <w:bCs/>
          <w:color w:val="0070C0"/>
          <w:sz w:val="28"/>
          <w:szCs w:val="28"/>
        </w:rPr>
      </w:pPr>
    </w:p>
    <w:p w14:paraId="619DA4DB" w14:textId="7D2EAFDD" w:rsidR="004F346D" w:rsidRPr="00733F5F" w:rsidRDefault="004F346D" w:rsidP="006C3C3F">
      <w:pPr>
        <w:pStyle w:val="Heading2"/>
        <w:numPr>
          <w:ilvl w:val="0"/>
          <w:numId w:val="81"/>
        </w:numPr>
        <w:tabs>
          <w:tab w:val="clear" w:pos="1080"/>
        </w:tabs>
        <w:jc w:val="both"/>
        <w:rPr>
          <w:color w:val="0070C0"/>
        </w:rPr>
      </w:pPr>
      <w:bookmarkStart w:id="6015" w:name="_Toc74052359"/>
      <w:bookmarkStart w:id="6016" w:name="_Toc90643743"/>
      <w:bookmarkStart w:id="6017" w:name="_Toc230163710"/>
      <w:r w:rsidRPr="002F1F2B">
        <w:rPr>
          <w:color w:val="0070C0"/>
        </w:rPr>
        <w:t xml:space="preserve">APPENDIX </w:t>
      </w:r>
      <w:r w:rsidR="00A638AD">
        <w:rPr>
          <w:color w:val="0070C0"/>
        </w:rPr>
        <w:t>S</w:t>
      </w:r>
      <w:r w:rsidRPr="002F1F2B">
        <w:rPr>
          <w:color w:val="0070C0"/>
        </w:rPr>
        <w:t>: HERMIT User Guide Version 2.</w:t>
      </w:r>
      <w:r>
        <w:rPr>
          <w:color w:val="0070C0"/>
        </w:rPr>
        <w:t>24</w:t>
      </w:r>
      <w:r w:rsidRPr="002F1F2B">
        <w:rPr>
          <w:color w:val="0070C0"/>
        </w:rPr>
        <w:t xml:space="preserve"> Updates (Release </w:t>
      </w:r>
      <w:r>
        <w:rPr>
          <w:color w:val="0070C0"/>
        </w:rPr>
        <w:t>6.3</w:t>
      </w:r>
      <w:r w:rsidRPr="002F1F2B">
        <w:rPr>
          <w:color w:val="0070C0"/>
        </w:rPr>
        <w:t>)</w:t>
      </w:r>
      <w:bookmarkEnd w:id="6015"/>
      <w:bookmarkEnd w:id="6016"/>
      <w:bookmarkEnd w:id="6017"/>
    </w:p>
    <w:tbl>
      <w:tblPr>
        <w:tblW w:w="9740" w:type="dxa"/>
        <w:tblLook w:val="04A0" w:firstRow="1" w:lastRow="0" w:firstColumn="1" w:lastColumn="0" w:noHBand="0" w:noVBand="1"/>
      </w:tblPr>
      <w:tblGrid>
        <w:gridCol w:w="960"/>
        <w:gridCol w:w="8780"/>
      </w:tblGrid>
      <w:tr w:rsidR="004F346D" w:rsidRPr="006E4BD1" w14:paraId="2EA360ED" w14:textId="77777777" w:rsidTr="004F346D">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77CA45B0" w14:textId="77777777" w:rsidR="004F346D" w:rsidRPr="006E4BD1" w:rsidRDefault="004F346D" w:rsidP="004F346D">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25E072DD" w14:textId="77777777" w:rsidR="004F346D" w:rsidRPr="006E4BD1" w:rsidRDefault="004F346D" w:rsidP="004F346D">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4F346D" w:rsidRPr="006E4BD1" w14:paraId="0FA222FC" w14:textId="77777777" w:rsidTr="004F346D">
        <w:trPr>
          <w:trHeight w:val="260"/>
        </w:trPr>
        <w:tc>
          <w:tcPr>
            <w:tcW w:w="960" w:type="dxa"/>
            <w:tcBorders>
              <w:top w:val="single" w:sz="4" w:space="0" w:color="auto"/>
              <w:left w:val="single" w:sz="4" w:space="0" w:color="auto"/>
              <w:bottom w:val="single" w:sz="4" w:space="0" w:color="auto"/>
              <w:right w:val="single" w:sz="4" w:space="0" w:color="auto"/>
            </w:tcBorders>
            <w:vAlign w:val="center"/>
            <w:hideMark/>
          </w:tcPr>
          <w:p w14:paraId="4CCA395E" w14:textId="77777777" w:rsidR="004F346D" w:rsidRPr="00733F5F" w:rsidRDefault="004F346D" w:rsidP="004F346D">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p>
        </w:tc>
        <w:tc>
          <w:tcPr>
            <w:tcW w:w="8780" w:type="dxa"/>
            <w:tcBorders>
              <w:top w:val="single" w:sz="4" w:space="0" w:color="auto"/>
              <w:left w:val="single" w:sz="4" w:space="0" w:color="auto"/>
              <w:bottom w:val="single" w:sz="4" w:space="0" w:color="auto"/>
              <w:right w:val="single" w:sz="4" w:space="0" w:color="auto"/>
            </w:tcBorders>
          </w:tcPr>
          <w:p w14:paraId="050799C1" w14:textId="20F431C8" w:rsidR="004F346D" w:rsidRPr="007855B9" w:rsidRDefault="004F346D" w:rsidP="004F346D">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Figure 9-42 – Updated for Over Claims Report Changes</w:t>
            </w:r>
          </w:p>
        </w:tc>
      </w:tr>
      <w:tr w:rsidR="004F346D" w:rsidRPr="006E4BD1" w14:paraId="42D59AE6" w14:textId="77777777" w:rsidTr="004F346D">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A24D4EB" w14:textId="77777777" w:rsidR="004F346D" w:rsidRPr="00733F5F" w:rsidRDefault="004F346D" w:rsidP="004F346D">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tcPr>
          <w:p w14:paraId="52091E20" w14:textId="101E233C" w:rsidR="004F346D" w:rsidRPr="007855B9" w:rsidRDefault="0096187D" w:rsidP="004F346D">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 xml:space="preserve">Updated section </w:t>
            </w:r>
            <w:r w:rsidRPr="0096187D">
              <w:rPr>
                <w:rFonts w:ascii="Cambria" w:eastAsia="Times New Roman" w:hAnsi="Cambria" w:cs="Calibri"/>
                <w:color w:val="000000"/>
                <w:sz w:val="20"/>
                <w:szCs w:val="20"/>
              </w:rPr>
              <w:t>7.3.1.3.7</w:t>
            </w:r>
            <w:r>
              <w:rPr>
                <w:rFonts w:ascii="Cambria" w:eastAsia="Times New Roman" w:hAnsi="Cambria" w:cs="Calibri"/>
                <w:color w:val="000000"/>
                <w:sz w:val="20"/>
                <w:szCs w:val="20"/>
              </w:rPr>
              <w:t xml:space="preserve"> for Due &amp; Payable w/HUD approval timeline change</w:t>
            </w:r>
          </w:p>
        </w:tc>
      </w:tr>
      <w:tr w:rsidR="004A37AE" w:rsidRPr="006E4BD1" w14:paraId="18A13412" w14:textId="77777777" w:rsidTr="004F346D">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CF110F2" w14:textId="0F66A35F" w:rsidR="004A37AE" w:rsidRDefault="008341F8" w:rsidP="004F346D">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tcPr>
          <w:p w14:paraId="5723EF53" w14:textId="77F865CF" w:rsidR="004A37AE" w:rsidRDefault="008341F8" w:rsidP="004F346D">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8.7.1 for new fields No Pay Reason and No Pay Explanation</w:t>
            </w:r>
          </w:p>
        </w:tc>
      </w:tr>
      <w:tr w:rsidR="00D606EF" w:rsidRPr="006E4BD1" w14:paraId="4122EB85" w14:textId="77777777" w:rsidTr="004F346D">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5E1C21C" w14:textId="73B2261B" w:rsidR="00D606EF" w:rsidRDefault="00D606EF" w:rsidP="004F346D">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tcPr>
          <w:p w14:paraId="00E08A36" w14:textId="371C7C98" w:rsidR="00D606EF" w:rsidRDefault="00D606EF" w:rsidP="004F346D">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Updated section 5.13 to remove Preview Payoff Statement</w:t>
            </w:r>
          </w:p>
        </w:tc>
      </w:tr>
    </w:tbl>
    <w:p w14:paraId="07DC0096" w14:textId="77777777" w:rsidR="00967AD7" w:rsidRDefault="00967AD7">
      <w:pPr>
        <w:rPr>
          <w:rFonts w:eastAsiaTheme="majorEastAsia" w:cs="Calibri"/>
          <w:b/>
          <w:bCs/>
          <w:caps/>
          <w:color w:val="0070C0"/>
          <w:sz w:val="48"/>
          <w:szCs w:val="48"/>
          <w:lang w:bidi="en-US"/>
        </w:rPr>
        <w:sectPr w:rsidR="00967AD7" w:rsidSect="00AB6A5E">
          <w:headerReference w:type="default" r:id="rId632"/>
          <w:pgSz w:w="12240" w:h="15840"/>
          <w:pgMar w:top="1440" w:right="1440" w:bottom="1440" w:left="1440" w:header="720" w:footer="720" w:gutter="0"/>
          <w:cols w:space="720"/>
          <w:docGrid w:linePitch="360"/>
        </w:sectPr>
      </w:pPr>
    </w:p>
    <w:p w14:paraId="4E4A7575" w14:textId="2F52A803" w:rsidR="009D0302" w:rsidRDefault="009D0302">
      <w:pPr>
        <w:rPr>
          <w:rFonts w:eastAsiaTheme="majorEastAsia" w:cs="Calibri"/>
          <w:b/>
          <w:bCs/>
          <w:caps/>
          <w:color w:val="0070C0"/>
          <w:sz w:val="48"/>
          <w:szCs w:val="48"/>
          <w:lang w:bidi="en-US"/>
        </w:rPr>
      </w:pPr>
    </w:p>
    <w:p w14:paraId="11044BF1" w14:textId="79733D8D" w:rsidR="009D0302" w:rsidRDefault="009D0302">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3E5A112E" w14:textId="744EA5F0" w:rsidR="009D0302" w:rsidRDefault="009D0302" w:rsidP="009D0302">
      <w:pPr>
        <w:pStyle w:val="Chapterbreak"/>
      </w:pPr>
    </w:p>
    <w:p w14:paraId="0840E1CD" w14:textId="3C232175" w:rsidR="009D0302" w:rsidRDefault="009D0302" w:rsidP="009D0302">
      <w:pPr>
        <w:pStyle w:val="Chapterbreak"/>
      </w:pPr>
    </w:p>
    <w:p w14:paraId="2AC750E2" w14:textId="3B76BD9A" w:rsidR="009D0302" w:rsidRDefault="009D0302" w:rsidP="009D0302">
      <w:pPr>
        <w:pStyle w:val="Chapterbreak"/>
      </w:pPr>
    </w:p>
    <w:p w14:paraId="55548C12" w14:textId="278E6130" w:rsidR="009D0302" w:rsidRDefault="009D0302" w:rsidP="009D0302">
      <w:pPr>
        <w:pStyle w:val="Chapterbreak"/>
      </w:pPr>
    </w:p>
    <w:p w14:paraId="1C332F54" w14:textId="72AB6887" w:rsidR="009D0302" w:rsidRDefault="009D0302" w:rsidP="009D0302">
      <w:pPr>
        <w:pStyle w:val="Chapterbreak"/>
      </w:pPr>
    </w:p>
    <w:p w14:paraId="34D5FA08" w14:textId="77777777" w:rsidR="009D0302" w:rsidRDefault="009D0302" w:rsidP="009D0302">
      <w:pPr>
        <w:pStyle w:val="Chapterbreak"/>
      </w:pPr>
    </w:p>
    <w:p w14:paraId="2051ECAD" w14:textId="6C758A7C" w:rsidR="009D0302" w:rsidRDefault="009D0302" w:rsidP="009D0302">
      <w:pPr>
        <w:pStyle w:val="Chapterbreak"/>
      </w:pPr>
      <w:r w:rsidRPr="00D239AF">
        <w:t xml:space="preserve">APPENDIX </w:t>
      </w:r>
      <w:r>
        <w:t>T</w:t>
      </w:r>
      <w:r w:rsidRPr="00D239AF">
        <w:t xml:space="preserve">: </w:t>
      </w:r>
      <w:r>
        <w:t>HERMIT User Guide Version 2.25 Updates (Release 6.4)</w:t>
      </w:r>
    </w:p>
    <w:p w14:paraId="550D501E" w14:textId="01F16FF5" w:rsidR="009D0302" w:rsidRDefault="009D0302">
      <w:pPr>
        <w:rPr>
          <w:rFonts w:eastAsiaTheme="majorEastAsia" w:cs="Calibri"/>
          <w:b/>
          <w:bCs/>
          <w:caps/>
          <w:color w:val="0070C0"/>
          <w:sz w:val="48"/>
          <w:szCs w:val="48"/>
          <w:lang w:bidi="en-US"/>
        </w:rPr>
      </w:pPr>
    </w:p>
    <w:p w14:paraId="7B0E94E6" w14:textId="6A7CB065" w:rsidR="009D0302" w:rsidRDefault="009D0302">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34071827" w14:textId="25D3BC10" w:rsidR="009D0302" w:rsidRPr="00733F5F" w:rsidRDefault="009D0302" w:rsidP="006C3C3F">
      <w:pPr>
        <w:pStyle w:val="Heading2"/>
        <w:numPr>
          <w:ilvl w:val="0"/>
          <w:numId w:val="81"/>
        </w:numPr>
        <w:tabs>
          <w:tab w:val="clear" w:pos="1080"/>
        </w:tabs>
        <w:jc w:val="both"/>
        <w:rPr>
          <w:color w:val="0070C0"/>
        </w:rPr>
      </w:pPr>
      <w:bookmarkStart w:id="6018" w:name="_Toc74052360"/>
      <w:bookmarkStart w:id="6019" w:name="_Toc90643744"/>
      <w:bookmarkStart w:id="6020" w:name="_Toc230163711"/>
      <w:r w:rsidRPr="002F1F2B">
        <w:rPr>
          <w:color w:val="0070C0"/>
        </w:rPr>
        <w:t xml:space="preserve">APPENDIX </w:t>
      </w:r>
      <w:r>
        <w:rPr>
          <w:color w:val="0070C0"/>
        </w:rPr>
        <w:t>T</w:t>
      </w:r>
      <w:r w:rsidRPr="002F1F2B">
        <w:rPr>
          <w:color w:val="0070C0"/>
        </w:rPr>
        <w:t>: HERMIT User Guide Version 2.</w:t>
      </w:r>
      <w:r>
        <w:rPr>
          <w:color w:val="0070C0"/>
        </w:rPr>
        <w:t>25</w:t>
      </w:r>
      <w:r w:rsidRPr="002F1F2B">
        <w:rPr>
          <w:color w:val="0070C0"/>
        </w:rPr>
        <w:t xml:space="preserve"> Updates (Release </w:t>
      </w:r>
      <w:r>
        <w:rPr>
          <w:color w:val="0070C0"/>
        </w:rPr>
        <w:t>6.4</w:t>
      </w:r>
      <w:r w:rsidRPr="002F1F2B">
        <w:rPr>
          <w:color w:val="0070C0"/>
        </w:rPr>
        <w:t>)</w:t>
      </w:r>
      <w:bookmarkEnd w:id="6018"/>
      <w:bookmarkEnd w:id="6019"/>
      <w:bookmarkEnd w:id="6020"/>
    </w:p>
    <w:tbl>
      <w:tblPr>
        <w:tblW w:w="9740" w:type="dxa"/>
        <w:tblLook w:val="04A0" w:firstRow="1" w:lastRow="0" w:firstColumn="1" w:lastColumn="0" w:noHBand="0" w:noVBand="1"/>
      </w:tblPr>
      <w:tblGrid>
        <w:gridCol w:w="960"/>
        <w:gridCol w:w="8780"/>
      </w:tblGrid>
      <w:tr w:rsidR="009D0302" w:rsidRPr="006E4BD1" w14:paraId="0BCCCE21" w14:textId="77777777" w:rsidTr="00885F6E">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F365C86" w14:textId="77777777" w:rsidR="009D0302" w:rsidRPr="006E4BD1" w:rsidRDefault="009D0302" w:rsidP="00885F6E">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338837AE" w14:textId="77777777" w:rsidR="009D0302" w:rsidRPr="006E4BD1" w:rsidRDefault="009D0302" w:rsidP="00885F6E">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E556BF" w:rsidRPr="006E4BD1" w14:paraId="27D61BB2"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94A46DF" w14:textId="3D7CDB92"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w:t>
            </w:r>
          </w:p>
        </w:tc>
        <w:tc>
          <w:tcPr>
            <w:tcW w:w="8780" w:type="dxa"/>
            <w:tcBorders>
              <w:top w:val="single" w:sz="4" w:space="0" w:color="auto"/>
              <w:left w:val="single" w:sz="4" w:space="0" w:color="auto"/>
              <w:bottom w:val="single" w:sz="4" w:space="0" w:color="auto"/>
              <w:right w:val="single" w:sz="4" w:space="0" w:color="auto"/>
            </w:tcBorders>
          </w:tcPr>
          <w:p w14:paraId="318DCBF4" w14:textId="3D7CA536" w:rsidR="00E556BF" w:rsidRDefault="00E556BF" w:rsidP="00885F6E">
            <w:pPr>
              <w:spacing w:after="0" w:line="240" w:lineRule="auto"/>
              <w:rPr>
                <w:rFonts w:ascii="Cambria" w:eastAsia="Times New Roman" w:hAnsi="Cambria" w:cs="Calibri"/>
                <w:color w:val="000000"/>
                <w:sz w:val="20"/>
                <w:szCs w:val="20"/>
              </w:rPr>
            </w:pPr>
            <w:r w:rsidRPr="00E556BF">
              <w:rPr>
                <w:rFonts w:ascii="Cambria" w:eastAsia="Times New Roman" w:hAnsi="Cambria" w:cs="Calibri"/>
                <w:color w:val="000000"/>
                <w:sz w:val="20"/>
                <w:szCs w:val="20"/>
              </w:rPr>
              <w:t xml:space="preserve">Removed </w:t>
            </w:r>
            <w:r>
              <w:rPr>
                <w:rFonts w:ascii="Cambria" w:eastAsia="Times New Roman" w:hAnsi="Cambria" w:cs="Calibri"/>
                <w:color w:val="000000"/>
                <w:sz w:val="20"/>
                <w:szCs w:val="20"/>
              </w:rPr>
              <w:t xml:space="preserve">section </w:t>
            </w:r>
            <w:r w:rsidRPr="00E556BF">
              <w:rPr>
                <w:rFonts w:ascii="Cambria" w:eastAsia="Times New Roman" w:hAnsi="Cambria" w:cs="Calibri"/>
                <w:color w:val="000000"/>
                <w:sz w:val="20"/>
                <w:szCs w:val="20"/>
              </w:rPr>
              <w:t xml:space="preserve">6.14.1 </w:t>
            </w:r>
            <w:r>
              <w:rPr>
                <w:rFonts w:ascii="Cambria" w:eastAsia="Times New Roman" w:hAnsi="Cambria" w:cs="Calibri"/>
                <w:color w:val="000000"/>
                <w:sz w:val="20"/>
                <w:szCs w:val="20"/>
              </w:rPr>
              <w:t>to remove Preview Payoff Statement (change from 6.3)</w:t>
            </w:r>
          </w:p>
        </w:tc>
      </w:tr>
      <w:tr w:rsidR="00E556BF" w:rsidRPr="006E4BD1" w14:paraId="30817B52"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076BCD9" w14:textId="7A00417C"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2</w:t>
            </w:r>
          </w:p>
        </w:tc>
        <w:tc>
          <w:tcPr>
            <w:tcW w:w="8780" w:type="dxa"/>
            <w:tcBorders>
              <w:top w:val="single" w:sz="4" w:space="0" w:color="auto"/>
              <w:left w:val="single" w:sz="4" w:space="0" w:color="auto"/>
              <w:bottom w:val="single" w:sz="4" w:space="0" w:color="auto"/>
              <w:right w:val="single" w:sz="4" w:space="0" w:color="auto"/>
            </w:tcBorders>
          </w:tcPr>
          <w:p w14:paraId="5637A9FF" w14:textId="16554DEA"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 xml:space="preserve">Edit section </w:t>
            </w:r>
            <w:r w:rsidRPr="00E556BF">
              <w:rPr>
                <w:rFonts w:ascii="Cambria" w:eastAsia="Times New Roman" w:hAnsi="Cambria" w:cs="Calibri"/>
                <w:color w:val="000000"/>
                <w:sz w:val="20"/>
                <w:szCs w:val="20"/>
              </w:rPr>
              <w:t>6.14</w:t>
            </w:r>
            <w:r>
              <w:rPr>
                <w:rFonts w:ascii="Cambria" w:eastAsia="Times New Roman" w:hAnsi="Cambria" w:cs="Calibri"/>
                <w:color w:val="000000"/>
                <w:sz w:val="20"/>
                <w:szCs w:val="20"/>
              </w:rPr>
              <w:t xml:space="preserve"> for </w:t>
            </w:r>
            <w:r w:rsidRPr="00E556BF">
              <w:rPr>
                <w:rFonts w:ascii="Cambria" w:eastAsia="Times New Roman" w:hAnsi="Cambria" w:cs="Calibri"/>
                <w:color w:val="000000"/>
                <w:sz w:val="20"/>
                <w:szCs w:val="20"/>
              </w:rPr>
              <w:t>Add Estimated Expenses to the Payoff Statement</w:t>
            </w:r>
          </w:p>
        </w:tc>
      </w:tr>
      <w:tr w:rsidR="00E556BF" w:rsidRPr="006E4BD1" w14:paraId="65899ED3"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5914A738" w14:textId="76DD1CE4"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780" w:type="dxa"/>
            <w:tcBorders>
              <w:top w:val="single" w:sz="4" w:space="0" w:color="auto"/>
              <w:left w:val="single" w:sz="4" w:space="0" w:color="auto"/>
              <w:bottom w:val="single" w:sz="4" w:space="0" w:color="auto"/>
              <w:right w:val="single" w:sz="4" w:space="0" w:color="auto"/>
            </w:tcBorders>
          </w:tcPr>
          <w:p w14:paraId="085FFD6B" w14:textId="32D50C47" w:rsidR="00E556BF" w:rsidRDefault="00E556BF" w:rsidP="00885F6E">
            <w:pPr>
              <w:spacing w:after="0" w:line="240" w:lineRule="auto"/>
              <w:rPr>
                <w:rFonts w:ascii="Cambria" w:eastAsia="Times New Roman" w:hAnsi="Cambria" w:cs="Calibri"/>
                <w:color w:val="000000"/>
                <w:sz w:val="20"/>
                <w:szCs w:val="20"/>
              </w:rPr>
            </w:pPr>
            <w:r w:rsidRPr="00E556BF">
              <w:rPr>
                <w:rFonts w:ascii="Cambria" w:eastAsia="Times New Roman" w:hAnsi="Cambria" w:cs="Calibri"/>
                <w:color w:val="000000"/>
                <w:sz w:val="20"/>
                <w:szCs w:val="20"/>
              </w:rPr>
              <w:t>Added 6.14.2</w:t>
            </w:r>
            <w:r>
              <w:rPr>
                <w:rFonts w:ascii="Cambria" w:eastAsia="Times New Roman" w:hAnsi="Cambria" w:cs="Calibri"/>
                <w:color w:val="000000"/>
                <w:sz w:val="20"/>
                <w:szCs w:val="20"/>
              </w:rPr>
              <w:t xml:space="preserve"> for Adding </w:t>
            </w:r>
            <w:r w:rsidRPr="00E556BF">
              <w:rPr>
                <w:rFonts w:ascii="Cambria" w:eastAsia="Times New Roman" w:hAnsi="Cambria" w:cs="Calibri"/>
                <w:color w:val="000000"/>
                <w:sz w:val="20"/>
                <w:szCs w:val="20"/>
              </w:rPr>
              <w:t>Estimated Expenses</w:t>
            </w:r>
          </w:p>
        </w:tc>
      </w:tr>
      <w:tr w:rsidR="00E556BF" w:rsidRPr="006E4BD1" w14:paraId="68DAFA91"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0377A383" w14:textId="1BAA57EF"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4" w:space="0" w:color="auto"/>
              <w:left w:val="single" w:sz="4" w:space="0" w:color="auto"/>
              <w:bottom w:val="single" w:sz="4" w:space="0" w:color="auto"/>
              <w:right w:val="single" w:sz="4" w:space="0" w:color="auto"/>
            </w:tcBorders>
          </w:tcPr>
          <w:p w14:paraId="1FC8791C" w14:textId="297E1B31"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A</w:t>
            </w:r>
            <w:r w:rsidRPr="00E556BF">
              <w:rPr>
                <w:rFonts w:ascii="Cambria" w:eastAsia="Times New Roman" w:hAnsi="Cambria" w:cs="Calibri"/>
                <w:color w:val="000000"/>
                <w:sz w:val="20"/>
                <w:szCs w:val="20"/>
              </w:rPr>
              <w:t>dded</w:t>
            </w:r>
            <w:r>
              <w:rPr>
                <w:rFonts w:ascii="Cambria" w:eastAsia="Times New Roman" w:hAnsi="Cambria" w:cs="Calibri"/>
                <w:color w:val="000000"/>
                <w:sz w:val="20"/>
                <w:szCs w:val="20"/>
              </w:rPr>
              <w:t xml:space="preserve"> Section</w:t>
            </w:r>
            <w:r w:rsidRPr="00E556BF">
              <w:rPr>
                <w:rFonts w:ascii="Cambria" w:eastAsia="Times New Roman" w:hAnsi="Cambria" w:cs="Calibri"/>
                <w:color w:val="000000"/>
                <w:sz w:val="20"/>
                <w:szCs w:val="20"/>
              </w:rPr>
              <w:t xml:space="preserve"> 7.4.3.8 </w:t>
            </w:r>
            <w:r>
              <w:rPr>
                <w:rFonts w:ascii="Cambria" w:eastAsia="Times New Roman" w:hAnsi="Cambria" w:cs="Calibri"/>
                <w:color w:val="000000"/>
                <w:sz w:val="20"/>
                <w:szCs w:val="20"/>
              </w:rPr>
              <w:t xml:space="preserve">new Assigned </w:t>
            </w:r>
            <w:r w:rsidRPr="00E556BF">
              <w:rPr>
                <w:rFonts w:ascii="Cambria" w:eastAsia="Times New Roman" w:hAnsi="Cambria" w:cs="Calibri"/>
                <w:color w:val="000000"/>
                <w:sz w:val="20"/>
                <w:szCs w:val="20"/>
              </w:rPr>
              <w:t>Extension – Request to Delay Foreclosure</w:t>
            </w:r>
            <w:r>
              <w:rPr>
                <w:rFonts w:ascii="Cambria" w:eastAsia="Times New Roman" w:hAnsi="Cambria" w:cs="Calibri"/>
                <w:color w:val="000000"/>
                <w:sz w:val="20"/>
                <w:szCs w:val="20"/>
              </w:rPr>
              <w:t xml:space="preserve"> timeline</w:t>
            </w:r>
          </w:p>
        </w:tc>
      </w:tr>
      <w:tr w:rsidR="00E556BF" w:rsidRPr="006E4BD1" w14:paraId="04947B4D"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FECEFD3" w14:textId="70FC1E19"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780" w:type="dxa"/>
            <w:tcBorders>
              <w:top w:val="single" w:sz="4" w:space="0" w:color="auto"/>
              <w:left w:val="single" w:sz="4" w:space="0" w:color="auto"/>
              <w:bottom w:val="single" w:sz="4" w:space="0" w:color="auto"/>
              <w:right w:val="single" w:sz="4" w:space="0" w:color="auto"/>
            </w:tcBorders>
          </w:tcPr>
          <w:p w14:paraId="7FB958E6" w14:textId="6C415536"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w:t>
            </w:r>
            <w:r w:rsidRPr="00E556BF">
              <w:rPr>
                <w:rFonts w:ascii="Cambria" w:eastAsia="Times New Roman" w:hAnsi="Cambria" w:cs="Calibri"/>
                <w:color w:val="000000"/>
                <w:sz w:val="20"/>
                <w:szCs w:val="20"/>
              </w:rPr>
              <w:t>pdate 7.4.2.6 - Step 6</w:t>
            </w:r>
          </w:p>
        </w:tc>
      </w:tr>
      <w:tr w:rsidR="00E556BF" w:rsidRPr="006E4BD1" w14:paraId="3B591A36"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8E6ED09" w14:textId="131BA0B7"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780" w:type="dxa"/>
            <w:tcBorders>
              <w:top w:val="single" w:sz="4" w:space="0" w:color="auto"/>
              <w:left w:val="single" w:sz="4" w:space="0" w:color="auto"/>
              <w:bottom w:val="single" w:sz="4" w:space="0" w:color="auto"/>
              <w:right w:val="single" w:sz="4" w:space="0" w:color="auto"/>
            </w:tcBorders>
          </w:tcPr>
          <w:p w14:paraId="7E2061E9" w14:textId="74D1E90E"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A</w:t>
            </w:r>
            <w:r w:rsidRPr="00E556BF">
              <w:rPr>
                <w:rFonts w:ascii="Cambria" w:eastAsia="Times New Roman" w:hAnsi="Cambria" w:cs="Calibri"/>
                <w:color w:val="000000"/>
                <w:sz w:val="20"/>
                <w:szCs w:val="20"/>
              </w:rPr>
              <w:t xml:space="preserve">dded </w:t>
            </w:r>
            <w:r>
              <w:rPr>
                <w:rFonts w:ascii="Cambria" w:eastAsia="Times New Roman" w:hAnsi="Cambria" w:cs="Calibri"/>
                <w:color w:val="000000"/>
                <w:sz w:val="20"/>
                <w:szCs w:val="20"/>
              </w:rPr>
              <w:t xml:space="preserve">section </w:t>
            </w:r>
            <w:r w:rsidRPr="00E556BF">
              <w:rPr>
                <w:rFonts w:ascii="Cambria" w:eastAsia="Times New Roman" w:hAnsi="Cambria" w:cs="Calibri"/>
                <w:color w:val="000000"/>
                <w:sz w:val="20"/>
                <w:szCs w:val="20"/>
              </w:rPr>
              <w:t xml:space="preserve">7.4.3.9 </w:t>
            </w:r>
            <w:r>
              <w:rPr>
                <w:rFonts w:ascii="Cambria" w:eastAsia="Times New Roman" w:hAnsi="Cambria" w:cs="Calibri"/>
                <w:color w:val="000000"/>
                <w:sz w:val="20"/>
                <w:szCs w:val="20"/>
              </w:rPr>
              <w:t xml:space="preserve">new Assigned </w:t>
            </w:r>
            <w:r w:rsidRPr="00E556BF">
              <w:rPr>
                <w:rFonts w:ascii="Cambria" w:eastAsia="Times New Roman" w:hAnsi="Cambria" w:cs="Calibri"/>
                <w:color w:val="000000"/>
                <w:sz w:val="20"/>
                <w:szCs w:val="20"/>
              </w:rPr>
              <w:t>Extension – Property Charge Loss Mitigation</w:t>
            </w:r>
            <w:r>
              <w:rPr>
                <w:rFonts w:ascii="Cambria" w:eastAsia="Times New Roman" w:hAnsi="Cambria" w:cs="Calibri"/>
                <w:color w:val="000000"/>
                <w:sz w:val="20"/>
                <w:szCs w:val="20"/>
              </w:rPr>
              <w:t xml:space="preserve"> timeline</w:t>
            </w:r>
          </w:p>
        </w:tc>
      </w:tr>
      <w:tr w:rsidR="00E556BF" w:rsidRPr="006E4BD1" w14:paraId="78F8F231"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05B72D3C" w14:textId="25F15B3B"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780" w:type="dxa"/>
            <w:tcBorders>
              <w:top w:val="single" w:sz="4" w:space="0" w:color="auto"/>
              <w:left w:val="single" w:sz="4" w:space="0" w:color="auto"/>
              <w:bottom w:val="single" w:sz="4" w:space="0" w:color="auto"/>
              <w:right w:val="single" w:sz="4" w:space="0" w:color="auto"/>
            </w:tcBorders>
          </w:tcPr>
          <w:p w14:paraId="5F4F1C2E" w14:textId="1BCAE4B9"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 xml:space="preserve">Added section </w:t>
            </w:r>
            <w:r w:rsidRPr="00E556BF">
              <w:rPr>
                <w:rFonts w:ascii="Cambria" w:eastAsia="Times New Roman" w:hAnsi="Cambria" w:cs="Calibri"/>
                <w:color w:val="000000"/>
                <w:sz w:val="20"/>
                <w:szCs w:val="20"/>
              </w:rPr>
              <w:t>7.4.3.10</w:t>
            </w:r>
            <w:r w:rsidRPr="00E556BF">
              <w:rPr>
                <w:rFonts w:ascii="Cambria" w:eastAsia="Times New Roman" w:hAnsi="Cambria" w:cs="Calibri"/>
                <w:color w:val="000000"/>
                <w:sz w:val="20"/>
                <w:szCs w:val="20"/>
              </w:rPr>
              <w:tab/>
            </w:r>
            <w:r>
              <w:rPr>
                <w:rFonts w:ascii="Cambria" w:eastAsia="Times New Roman" w:hAnsi="Cambria" w:cs="Calibri"/>
                <w:color w:val="000000"/>
                <w:sz w:val="20"/>
                <w:szCs w:val="20"/>
              </w:rPr>
              <w:t xml:space="preserve">new Assigned </w:t>
            </w:r>
            <w:r w:rsidRPr="00E556BF">
              <w:rPr>
                <w:rFonts w:ascii="Cambria" w:eastAsia="Times New Roman" w:hAnsi="Cambria" w:cs="Calibri"/>
                <w:color w:val="000000"/>
                <w:sz w:val="20"/>
                <w:szCs w:val="20"/>
              </w:rPr>
              <w:t>Partial Release</w:t>
            </w:r>
            <w:r>
              <w:rPr>
                <w:rFonts w:ascii="Cambria" w:eastAsia="Times New Roman" w:hAnsi="Cambria" w:cs="Calibri"/>
                <w:color w:val="000000"/>
                <w:sz w:val="20"/>
                <w:szCs w:val="20"/>
              </w:rPr>
              <w:t xml:space="preserve"> timeline</w:t>
            </w:r>
          </w:p>
        </w:tc>
      </w:tr>
      <w:tr w:rsidR="00E556BF" w:rsidRPr="006E4BD1" w14:paraId="58240E17"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69CDCFA" w14:textId="3745BC9A"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780" w:type="dxa"/>
            <w:tcBorders>
              <w:top w:val="single" w:sz="4" w:space="0" w:color="auto"/>
              <w:left w:val="single" w:sz="4" w:space="0" w:color="auto"/>
              <w:bottom w:val="single" w:sz="4" w:space="0" w:color="auto"/>
              <w:right w:val="single" w:sz="4" w:space="0" w:color="auto"/>
            </w:tcBorders>
          </w:tcPr>
          <w:p w14:paraId="0AD63E63" w14:textId="4AF6E6D6"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w:t>
            </w:r>
            <w:r w:rsidRPr="00E556BF">
              <w:rPr>
                <w:rFonts w:ascii="Cambria" w:eastAsia="Times New Roman" w:hAnsi="Cambria" w:cs="Calibri"/>
                <w:color w:val="000000"/>
                <w:sz w:val="20"/>
                <w:szCs w:val="20"/>
              </w:rPr>
              <w:t>pdated Figure 6</w:t>
            </w:r>
            <w:r>
              <w:rPr>
                <w:rFonts w:ascii="Cambria" w:eastAsia="Times New Roman" w:hAnsi="Cambria" w:cs="Calibri"/>
                <w:color w:val="000000"/>
                <w:sz w:val="20"/>
                <w:szCs w:val="20"/>
              </w:rPr>
              <w:t>-</w:t>
            </w:r>
            <w:r w:rsidRPr="00E556BF">
              <w:rPr>
                <w:rFonts w:ascii="Cambria" w:eastAsia="Times New Roman" w:hAnsi="Cambria" w:cs="Calibri"/>
                <w:color w:val="000000"/>
                <w:sz w:val="20"/>
                <w:szCs w:val="20"/>
              </w:rPr>
              <w:t>93: View Monthly Statement Screen (6.15.1)</w:t>
            </w:r>
            <w:r>
              <w:rPr>
                <w:rFonts w:ascii="Cambria" w:eastAsia="Times New Roman" w:hAnsi="Cambria" w:cs="Calibri"/>
                <w:color w:val="000000"/>
                <w:sz w:val="20"/>
                <w:szCs w:val="20"/>
              </w:rPr>
              <w:t xml:space="preserve"> – Removed Total Funds Available field </w:t>
            </w:r>
          </w:p>
        </w:tc>
      </w:tr>
      <w:tr w:rsidR="00E556BF" w:rsidRPr="006E4BD1" w14:paraId="01502DE5"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09C3709" w14:textId="09613571" w:rsidR="00E556BF" w:rsidRDefault="00E556BF"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w:t>
            </w:r>
          </w:p>
        </w:tc>
        <w:tc>
          <w:tcPr>
            <w:tcW w:w="8780" w:type="dxa"/>
            <w:tcBorders>
              <w:top w:val="single" w:sz="4" w:space="0" w:color="auto"/>
              <w:left w:val="single" w:sz="4" w:space="0" w:color="auto"/>
              <w:bottom w:val="single" w:sz="4" w:space="0" w:color="auto"/>
              <w:right w:val="single" w:sz="4" w:space="0" w:color="auto"/>
            </w:tcBorders>
          </w:tcPr>
          <w:p w14:paraId="23F8227F" w14:textId="2C1D4080" w:rsidR="00E556BF"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w:t>
            </w:r>
            <w:r w:rsidRPr="00E556BF">
              <w:rPr>
                <w:rFonts w:ascii="Cambria" w:eastAsia="Times New Roman" w:hAnsi="Cambria" w:cs="Calibri"/>
                <w:color w:val="000000"/>
                <w:sz w:val="20"/>
                <w:szCs w:val="20"/>
              </w:rPr>
              <w:t xml:space="preserve">pdated Figure </w:t>
            </w:r>
            <w:r>
              <w:rPr>
                <w:rFonts w:ascii="Cambria" w:eastAsia="Times New Roman" w:hAnsi="Cambria" w:cs="Calibri"/>
                <w:color w:val="000000"/>
                <w:sz w:val="20"/>
                <w:szCs w:val="20"/>
              </w:rPr>
              <w:t>5-76</w:t>
            </w:r>
            <w:r w:rsidRPr="00E556BF">
              <w:rPr>
                <w:rFonts w:ascii="Cambria" w:eastAsia="Times New Roman" w:hAnsi="Cambria" w:cs="Calibri"/>
                <w:color w:val="000000"/>
                <w:sz w:val="20"/>
                <w:szCs w:val="20"/>
              </w:rPr>
              <w:t>: View Monthly Statement Screen (6.15.1)</w:t>
            </w:r>
            <w:r>
              <w:rPr>
                <w:rFonts w:ascii="Cambria" w:eastAsia="Times New Roman" w:hAnsi="Cambria" w:cs="Calibri"/>
                <w:color w:val="000000"/>
                <w:sz w:val="20"/>
                <w:szCs w:val="20"/>
              </w:rPr>
              <w:t xml:space="preserve"> – Removed Total Funds Available field</w:t>
            </w:r>
          </w:p>
        </w:tc>
      </w:tr>
      <w:tr w:rsidR="009D0302" w:rsidRPr="006E4BD1" w14:paraId="100A85B3"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hideMark/>
          </w:tcPr>
          <w:p w14:paraId="4B0C7924" w14:textId="000DB8C2" w:rsidR="009D0302" w:rsidRPr="00733F5F" w:rsidRDefault="001D67D9"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10</w:t>
            </w:r>
          </w:p>
        </w:tc>
        <w:tc>
          <w:tcPr>
            <w:tcW w:w="8780" w:type="dxa"/>
            <w:tcBorders>
              <w:top w:val="single" w:sz="4" w:space="0" w:color="auto"/>
              <w:left w:val="single" w:sz="4" w:space="0" w:color="auto"/>
              <w:bottom w:val="single" w:sz="4" w:space="0" w:color="auto"/>
              <w:right w:val="single" w:sz="4" w:space="0" w:color="auto"/>
            </w:tcBorders>
          </w:tcPr>
          <w:p w14:paraId="389039EA" w14:textId="3EA79173" w:rsidR="009D0302" w:rsidRPr="007855B9" w:rsidRDefault="00E556BF"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U</w:t>
            </w:r>
            <w:r w:rsidRPr="00E556BF">
              <w:rPr>
                <w:rFonts w:ascii="Cambria" w:eastAsia="Times New Roman" w:hAnsi="Cambria" w:cs="Calibri"/>
                <w:color w:val="000000"/>
                <w:sz w:val="20"/>
                <w:szCs w:val="20"/>
              </w:rPr>
              <w:t xml:space="preserve">pdate </w:t>
            </w:r>
            <w:r w:rsidR="001D67D9">
              <w:rPr>
                <w:rFonts w:ascii="Cambria" w:eastAsia="Times New Roman" w:hAnsi="Cambria" w:cs="Calibri"/>
                <w:color w:val="000000"/>
                <w:sz w:val="20"/>
                <w:szCs w:val="20"/>
              </w:rPr>
              <w:t xml:space="preserve">section </w:t>
            </w:r>
            <w:r w:rsidRPr="00E556BF">
              <w:rPr>
                <w:rFonts w:ascii="Cambria" w:eastAsia="Times New Roman" w:hAnsi="Cambria" w:cs="Calibri"/>
                <w:color w:val="000000"/>
                <w:sz w:val="20"/>
                <w:szCs w:val="20"/>
              </w:rPr>
              <w:t>5.8.2</w:t>
            </w:r>
            <w:r>
              <w:rPr>
                <w:rFonts w:ascii="Cambria" w:eastAsia="Times New Roman" w:hAnsi="Cambria" w:cs="Calibri"/>
                <w:color w:val="000000"/>
                <w:sz w:val="20"/>
                <w:szCs w:val="20"/>
              </w:rPr>
              <w:t xml:space="preserve"> </w:t>
            </w:r>
            <w:r w:rsidRPr="00E556BF">
              <w:rPr>
                <w:rFonts w:ascii="Cambria" w:eastAsia="Times New Roman" w:hAnsi="Cambria" w:cs="Calibri"/>
                <w:color w:val="000000"/>
                <w:sz w:val="20"/>
                <w:szCs w:val="20"/>
              </w:rPr>
              <w:tab/>
            </w:r>
            <w:r>
              <w:rPr>
                <w:rFonts w:ascii="Cambria" w:eastAsia="Times New Roman" w:hAnsi="Cambria" w:cs="Calibri"/>
                <w:color w:val="000000"/>
                <w:sz w:val="20"/>
                <w:szCs w:val="20"/>
              </w:rPr>
              <w:t xml:space="preserve">and 6.9.2 </w:t>
            </w:r>
            <w:r w:rsidRPr="00E556BF">
              <w:rPr>
                <w:rFonts w:ascii="Cambria" w:eastAsia="Times New Roman" w:hAnsi="Cambria" w:cs="Calibri"/>
                <w:color w:val="000000"/>
                <w:sz w:val="20"/>
                <w:szCs w:val="20"/>
              </w:rPr>
              <w:t>Uploading Loan Documents</w:t>
            </w:r>
            <w:r>
              <w:rPr>
                <w:rFonts w:ascii="Cambria" w:eastAsia="Times New Roman" w:hAnsi="Cambria" w:cs="Calibri"/>
                <w:color w:val="000000"/>
                <w:sz w:val="20"/>
                <w:szCs w:val="20"/>
              </w:rPr>
              <w:t xml:space="preserve"> size to 30 MB</w:t>
            </w:r>
          </w:p>
        </w:tc>
      </w:tr>
      <w:tr w:rsidR="009D0302" w:rsidRPr="006E4BD1" w14:paraId="60158C12"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EB7E6A3" w14:textId="21FCB703" w:rsidR="009D0302" w:rsidRPr="00733F5F" w:rsidRDefault="001D67D9" w:rsidP="00885F6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11</w:t>
            </w:r>
          </w:p>
        </w:tc>
        <w:tc>
          <w:tcPr>
            <w:tcW w:w="8780" w:type="dxa"/>
            <w:tcBorders>
              <w:top w:val="single" w:sz="4" w:space="0" w:color="auto"/>
              <w:left w:val="single" w:sz="4" w:space="0" w:color="auto"/>
              <w:bottom w:val="single" w:sz="4" w:space="0" w:color="auto"/>
              <w:right w:val="single" w:sz="4" w:space="0" w:color="auto"/>
            </w:tcBorders>
          </w:tcPr>
          <w:p w14:paraId="7017E769" w14:textId="745386E6" w:rsidR="009D0302" w:rsidRPr="007855B9" w:rsidRDefault="001D67D9" w:rsidP="00885F6E">
            <w:pPr>
              <w:spacing w:after="0" w:line="240" w:lineRule="auto"/>
              <w:rPr>
                <w:rFonts w:ascii="Cambria" w:eastAsia="Times New Roman" w:hAnsi="Cambria" w:cs="Calibri"/>
                <w:color w:val="000000"/>
                <w:sz w:val="20"/>
                <w:szCs w:val="20"/>
              </w:rPr>
            </w:pPr>
            <w:r>
              <w:rPr>
                <w:rFonts w:ascii="Cambria" w:eastAsia="Times New Roman" w:hAnsi="Cambria" w:cs="Calibri"/>
                <w:color w:val="000000"/>
                <w:sz w:val="20"/>
                <w:szCs w:val="20"/>
              </w:rPr>
              <w:t>Added section</w:t>
            </w:r>
            <w:r w:rsidRPr="001D67D9">
              <w:rPr>
                <w:rFonts w:ascii="Cambria" w:eastAsia="Times New Roman" w:hAnsi="Cambria" w:cs="Calibri"/>
                <w:color w:val="000000"/>
                <w:sz w:val="20"/>
                <w:szCs w:val="20"/>
              </w:rPr>
              <w:t xml:space="preserve"> 9.7.5 for HUD Pending Decision report</w:t>
            </w:r>
          </w:p>
        </w:tc>
      </w:tr>
      <w:tr w:rsidR="0074467E" w:rsidRPr="006E4BD1" w14:paraId="7976686B"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35AB8228" w14:textId="52708C9C" w:rsidR="0074467E" w:rsidRDefault="0074467E" w:rsidP="0074467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12</w:t>
            </w:r>
          </w:p>
        </w:tc>
        <w:tc>
          <w:tcPr>
            <w:tcW w:w="8780" w:type="dxa"/>
            <w:tcBorders>
              <w:top w:val="single" w:sz="4" w:space="0" w:color="auto"/>
              <w:left w:val="single" w:sz="4" w:space="0" w:color="auto"/>
              <w:bottom w:val="single" w:sz="4" w:space="0" w:color="auto"/>
              <w:right w:val="single" w:sz="4" w:space="0" w:color="auto"/>
            </w:tcBorders>
          </w:tcPr>
          <w:p w14:paraId="0FACF66D" w14:textId="7512D5D1" w:rsidR="0074467E" w:rsidRPr="0074467E" w:rsidRDefault="0074467E" w:rsidP="0074467E">
            <w:pPr>
              <w:spacing w:after="0" w:line="240" w:lineRule="auto"/>
              <w:rPr>
                <w:rFonts w:ascii="Times New Roman" w:eastAsia="Times New Roman" w:hAnsi="Times New Roman"/>
                <w:color w:val="000000"/>
                <w:sz w:val="20"/>
                <w:szCs w:val="20"/>
              </w:rPr>
            </w:pPr>
            <w:r>
              <w:rPr>
                <w:rFonts w:ascii="Times New Roman" w:hAnsi="Times New Roman"/>
                <w:sz w:val="20"/>
                <w:szCs w:val="20"/>
              </w:rPr>
              <w:t xml:space="preserve">Update Section 7.3.1.3 </w:t>
            </w:r>
            <w:r w:rsidRPr="0074467E">
              <w:rPr>
                <w:rFonts w:ascii="Times New Roman" w:hAnsi="Times New Roman"/>
                <w:sz w:val="20"/>
                <w:szCs w:val="20"/>
              </w:rPr>
              <w:t>D&amp;P with HUD Approval: Default Reason "End of Deferral Period" removed</w:t>
            </w:r>
          </w:p>
        </w:tc>
      </w:tr>
      <w:tr w:rsidR="0074467E" w:rsidRPr="006E4BD1" w14:paraId="4A0ABA9F"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4E90D33F" w14:textId="1FF5565D" w:rsidR="0074467E" w:rsidRDefault="0074467E" w:rsidP="0074467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13</w:t>
            </w:r>
          </w:p>
        </w:tc>
        <w:tc>
          <w:tcPr>
            <w:tcW w:w="8780" w:type="dxa"/>
            <w:tcBorders>
              <w:top w:val="single" w:sz="4" w:space="0" w:color="auto"/>
              <w:left w:val="single" w:sz="4" w:space="0" w:color="auto"/>
              <w:bottom w:val="single" w:sz="4" w:space="0" w:color="auto"/>
              <w:right w:val="single" w:sz="4" w:space="0" w:color="auto"/>
            </w:tcBorders>
          </w:tcPr>
          <w:p w14:paraId="2504F3D3" w14:textId="368D4B0F" w:rsidR="0074467E" w:rsidRPr="0074467E" w:rsidRDefault="0074467E" w:rsidP="0074467E">
            <w:pPr>
              <w:spacing w:after="0" w:line="240" w:lineRule="auto"/>
              <w:rPr>
                <w:rFonts w:ascii="Times New Roman" w:eastAsia="Times New Roman" w:hAnsi="Times New Roman"/>
                <w:color w:val="000000"/>
                <w:sz w:val="20"/>
                <w:szCs w:val="20"/>
              </w:rPr>
            </w:pPr>
            <w:r>
              <w:rPr>
                <w:rFonts w:ascii="Times New Roman" w:hAnsi="Times New Roman"/>
                <w:sz w:val="20"/>
                <w:szCs w:val="20"/>
              </w:rPr>
              <w:t xml:space="preserve">Update Section 7.2.2 </w:t>
            </w:r>
            <w:r w:rsidRPr="0074467E">
              <w:rPr>
                <w:rFonts w:ascii="Times New Roman" w:hAnsi="Times New Roman"/>
                <w:sz w:val="20"/>
                <w:szCs w:val="20"/>
              </w:rPr>
              <w:t>D&amp;P w/o HUD Approval: Default Reason "End of Deferral Period" added</w:t>
            </w:r>
          </w:p>
        </w:tc>
      </w:tr>
      <w:tr w:rsidR="0074467E" w:rsidRPr="006E4BD1" w14:paraId="43E64FF0"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64BAC741" w14:textId="4DC92E55" w:rsidR="0074467E" w:rsidRDefault="0074467E" w:rsidP="0074467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14</w:t>
            </w:r>
          </w:p>
        </w:tc>
        <w:tc>
          <w:tcPr>
            <w:tcW w:w="8780" w:type="dxa"/>
            <w:tcBorders>
              <w:top w:val="single" w:sz="4" w:space="0" w:color="auto"/>
              <w:left w:val="single" w:sz="4" w:space="0" w:color="auto"/>
              <w:bottom w:val="single" w:sz="4" w:space="0" w:color="auto"/>
              <w:right w:val="single" w:sz="4" w:space="0" w:color="auto"/>
            </w:tcBorders>
          </w:tcPr>
          <w:p w14:paraId="6C7AF3C2" w14:textId="0F02B0D1" w:rsidR="0074467E" w:rsidRPr="0074467E" w:rsidRDefault="0074467E" w:rsidP="0074467E">
            <w:pPr>
              <w:spacing w:after="0" w:line="240" w:lineRule="auto"/>
              <w:rPr>
                <w:rFonts w:ascii="Times New Roman" w:eastAsia="Times New Roman" w:hAnsi="Times New Roman"/>
                <w:color w:val="000000"/>
                <w:sz w:val="20"/>
                <w:szCs w:val="20"/>
              </w:rPr>
            </w:pPr>
            <w:r>
              <w:rPr>
                <w:rFonts w:ascii="Times New Roman" w:hAnsi="Times New Roman"/>
                <w:sz w:val="20"/>
                <w:szCs w:val="20"/>
              </w:rPr>
              <w:t xml:space="preserve">Added Section 7.3.1.4 </w:t>
            </w:r>
            <w:r w:rsidRPr="0074467E">
              <w:rPr>
                <w:rFonts w:ascii="Times New Roman" w:hAnsi="Times New Roman"/>
                <w:sz w:val="20"/>
                <w:szCs w:val="20"/>
              </w:rPr>
              <w:t>Extension – Claims Deadlines: Updated timeline name and new dropdown options for "Reason for Extension"</w:t>
            </w:r>
          </w:p>
        </w:tc>
      </w:tr>
      <w:tr w:rsidR="0074467E" w:rsidRPr="006E4BD1" w14:paraId="396CA675"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2F8D968B" w14:textId="2EBC5CD3" w:rsidR="0074467E" w:rsidRDefault="0074467E" w:rsidP="0074467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15</w:t>
            </w:r>
          </w:p>
        </w:tc>
        <w:tc>
          <w:tcPr>
            <w:tcW w:w="8780" w:type="dxa"/>
            <w:tcBorders>
              <w:top w:val="single" w:sz="4" w:space="0" w:color="auto"/>
              <w:left w:val="single" w:sz="4" w:space="0" w:color="auto"/>
              <w:bottom w:val="single" w:sz="4" w:space="0" w:color="auto"/>
              <w:right w:val="single" w:sz="4" w:space="0" w:color="auto"/>
            </w:tcBorders>
          </w:tcPr>
          <w:p w14:paraId="65D50D50" w14:textId="44DA3E55" w:rsidR="0074467E" w:rsidRPr="0074467E" w:rsidRDefault="0074467E" w:rsidP="0074467E">
            <w:pPr>
              <w:spacing w:after="0" w:line="240" w:lineRule="auto"/>
              <w:rPr>
                <w:rFonts w:ascii="Times New Roman" w:eastAsia="Times New Roman" w:hAnsi="Times New Roman"/>
                <w:color w:val="000000"/>
                <w:sz w:val="20"/>
                <w:szCs w:val="20"/>
              </w:rPr>
            </w:pPr>
            <w:r>
              <w:rPr>
                <w:rFonts w:ascii="Times New Roman" w:hAnsi="Times New Roman"/>
                <w:sz w:val="20"/>
                <w:szCs w:val="20"/>
              </w:rPr>
              <w:t xml:space="preserve">Added Section 7.3.1.24 </w:t>
            </w:r>
            <w:r w:rsidRPr="0074467E">
              <w:rPr>
                <w:rFonts w:ascii="Times New Roman" w:hAnsi="Times New Roman"/>
                <w:sz w:val="20"/>
                <w:szCs w:val="20"/>
              </w:rPr>
              <w:t>Extension - Delay Due &amp; Payable: new extension timeline added</w:t>
            </w:r>
          </w:p>
        </w:tc>
      </w:tr>
      <w:tr w:rsidR="0074467E" w:rsidRPr="006E4BD1" w14:paraId="486FA0C6" w14:textId="77777777" w:rsidTr="00885F6E">
        <w:trPr>
          <w:trHeight w:val="260"/>
        </w:trPr>
        <w:tc>
          <w:tcPr>
            <w:tcW w:w="960" w:type="dxa"/>
            <w:tcBorders>
              <w:top w:val="single" w:sz="4" w:space="0" w:color="auto"/>
              <w:left w:val="single" w:sz="4" w:space="0" w:color="auto"/>
              <w:bottom w:val="single" w:sz="4" w:space="0" w:color="auto"/>
              <w:right w:val="single" w:sz="4" w:space="0" w:color="auto"/>
            </w:tcBorders>
            <w:vAlign w:val="center"/>
          </w:tcPr>
          <w:p w14:paraId="73AC9B87" w14:textId="761BF328" w:rsidR="0074467E" w:rsidRDefault="0074467E" w:rsidP="0074467E">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16</w:t>
            </w:r>
          </w:p>
        </w:tc>
        <w:tc>
          <w:tcPr>
            <w:tcW w:w="8780" w:type="dxa"/>
            <w:tcBorders>
              <w:top w:val="single" w:sz="4" w:space="0" w:color="auto"/>
              <w:left w:val="single" w:sz="4" w:space="0" w:color="auto"/>
              <w:bottom w:val="single" w:sz="4" w:space="0" w:color="auto"/>
              <w:right w:val="single" w:sz="4" w:space="0" w:color="auto"/>
            </w:tcBorders>
          </w:tcPr>
          <w:p w14:paraId="3FD779FC" w14:textId="74B17136" w:rsidR="0074467E" w:rsidRPr="0074467E" w:rsidRDefault="0074467E" w:rsidP="0074467E">
            <w:pPr>
              <w:spacing w:after="0" w:line="240" w:lineRule="auto"/>
              <w:rPr>
                <w:rFonts w:ascii="Times New Roman" w:eastAsia="Times New Roman" w:hAnsi="Times New Roman"/>
                <w:color w:val="000000"/>
                <w:sz w:val="20"/>
                <w:szCs w:val="20"/>
              </w:rPr>
            </w:pPr>
            <w:r>
              <w:rPr>
                <w:rFonts w:ascii="Times New Roman" w:hAnsi="Times New Roman"/>
                <w:sz w:val="20"/>
                <w:szCs w:val="20"/>
              </w:rPr>
              <w:t xml:space="preserve">Update Section 8.6.4 </w:t>
            </w:r>
            <w:r w:rsidRPr="0074467E">
              <w:rPr>
                <w:rFonts w:ascii="Times New Roman" w:hAnsi="Times New Roman"/>
                <w:sz w:val="20"/>
                <w:szCs w:val="20"/>
              </w:rPr>
              <w:t>CT24 new Optional Step "Allow CT24 Resubmit after 45 days"</w:t>
            </w:r>
            <w:r>
              <w:rPr>
                <w:rFonts w:ascii="Times New Roman" w:hAnsi="Times New Roman"/>
                <w:sz w:val="20"/>
                <w:szCs w:val="20"/>
              </w:rPr>
              <w:t>. Added new topic in 8.6.4.2 and updated # of former topic to 8.6.4.3</w:t>
            </w:r>
          </w:p>
        </w:tc>
      </w:tr>
    </w:tbl>
    <w:p w14:paraId="2667A3CD" w14:textId="77777777" w:rsidR="00967AD7" w:rsidRDefault="00967AD7" w:rsidP="00780470">
      <w:pPr>
        <w:pStyle w:val="Chapterbreak"/>
        <w:sectPr w:rsidR="00967AD7" w:rsidSect="00AB6A5E">
          <w:headerReference w:type="default" r:id="rId633"/>
          <w:type w:val="continuous"/>
          <w:pgSz w:w="12240" w:h="15840"/>
          <w:pgMar w:top="1440" w:right="1440" w:bottom="1440" w:left="1440" w:header="720" w:footer="720" w:gutter="0"/>
          <w:cols w:space="720"/>
          <w:docGrid w:linePitch="360"/>
        </w:sectPr>
      </w:pPr>
    </w:p>
    <w:p w14:paraId="3ADF22B6" w14:textId="77777777" w:rsidR="00780470" w:rsidRDefault="00780470" w:rsidP="00780470">
      <w:pPr>
        <w:pStyle w:val="Chapterbreak"/>
      </w:pPr>
    </w:p>
    <w:p w14:paraId="1D4381D3" w14:textId="77777777" w:rsidR="00780470" w:rsidRDefault="00780470" w:rsidP="00780470">
      <w:pPr>
        <w:pStyle w:val="Chapterbreak"/>
      </w:pPr>
    </w:p>
    <w:p w14:paraId="41D85019" w14:textId="77777777" w:rsidR="00780470" w:rsidRDefault="00780470" w:rsidP="00780470">
      <w:pPr>
        <w:pStyle w:val="Chapterbreak"/>
      </w:pPr>
    </w:p>
    <w:p w14:paraId="22859DC2" w14:textId="77777777" w:rsidR="00780470" w:rsidRDefault="00780470" w:rsidP="00780470">
      <w:pPr>
        <w:pStyle w:val="Chapterbreak"/>
      </w:pPr>
    </w:p>
    <w:p w14:paraId="7B01EAAC" w14:textId="77777777" w:rsidR="00780470" w:rsidRDefault="00780470" w:rsidP="00780470">
      <w:pPr>
        <w:pStyle w:val="Chapterbreak"/>
      </w:pPr>
    </w:p>
    <w:p w14:paraId="1394C877" w14:textId="77777777" w:rsidR="00780470" w:rsidRDefault="00780470" w:rsidP="00780470">
      <w:pPr>
        <w:pStyle w:val="Chapterbreak"/>
      </w:pPr>
    </w:p>
    <w:p w14:paraId="406E32AC" w14:textId="77777777" w:rsidR="00CF7ABB" w:rsidRDefault="00CF7ABB">
      <w:pPr>
        <w:rPr>
          <w:rFonts w:eastAsiaTheme="majorEastAsia" w:cs="Calibri"/>
          <w:b/>
          <w:bCs/>
          <w:caps/>
          <w:color w:val="0070C0"/>
          <w:sz w:val="48"/>
          <w:szCs w:val="48"/>
          <w:lang w:bidi="en-US"/>
        </w:rPr>
      </w:pPr>
      <w:r>
        <w:br w:type="page"/>
      </w:r>
    </w:p>
    <w:p w14:paraId="447CB8B5" w14:textId="77777777" w:rsidR="00CF7ABB" w:rsidRDefault="00CF7ABB" w:rsidP="00780470">
      <w:pPr>
        <w:pStyle w:val="Chapterbreak"/>
      </w:pPr>
    </w:p>
    <w:p w14:paraId="0BD6352A" w14:textId="77777777" w:rsidR="00CF7ABB" w:rsidRDefault="00CF7ABB" w:rsidP="00780470">
      <w:pPr>
        <w:pStyle w:val="Chapterbreak"/>
      </w:pPr>
    </w:p>
    <w:p w14:paraId="402A88EA" w14:textId="77777777" w:rsidR="00CF7ABB" w:rsidRDefault="00CF7ABB" w:rsidP="00780470">
      <w:pPr>
        <w:pStyle w:val="Chapterbreak"/>
      </w:pPr>
    </w:p>
    <w:p w14:paraId="58299FFC" w14:textId="77777777" w:rsidR="00CF7ABB" w:rsidRDefault="00CF7ABB" w:rsidP="00780470">
      <w:pPr>
        <w:pStyle w:val="Chapterbreak"/>
      </w:pPr>
    </w:p>
    <w:p w14:paraId="1713A2A7" w14:textId="77777777" w:rsidR="00CF7ABB" w:rsidRDefault="00CF7ABB" w:rsidP="00780470">
      <w:pPr>
        <w:pStyle w:val="Chapterbreak"/>
      </w:pPr>
    </w:p>
    <w:p w14:paraId="0DEE0F87" w14:textId="77777777" w:rsidR="00CF7ABB" w:rsidRDefault="00CF7ABB" w:rsidP="00780470">
      <w:pPr>
        <w:pStyle w:val="Chapterbreak"/>
      </w:pPr>
    </w:p>
    <w:p w14:paraId="4DDB39FF" w14:textId="00D6700F" w:rsidR="00780470" w:rsidRDefault="00780470" w:rsidP="00780470">
      <w:pPr>
        <w:pStyle w:val="Chapterbreak"/>
      </w:pPr>
      <w:r w:rsidRPr="00D239AF">
        <w:t xml:space="preserve">APPENDIX </w:t>
      </w:r>
      <w:r>
        <w:t>U</w:t>
      </w:r>
      <w:r w:rsidRPr="00D239AF">
        <w:t xml:space="preserve">: </w:t>
      </w:r>
      <w:r>
        <w:t>HERMIT User Guide Version 2.26 Updates (Release 6.5)</w:t>
      </w:r>
    </w:p>
    <w:p w14:paraId="6E4CD163" w14:textId="77777777" w:rsidR="00780470" w:rsidRDefault="00780470" w:rsidP="00780470">
      <w:pPr>
        <w:pStyle w:val="Chapterbreak"/>
        <w:rPr>
          <w:b w:val="0"/>
          <w:bCs w:val="0"/>
          <w:caps w:val="0"/>
        </w:rPr>
      </w:pPr>
      <w:r>
        <w:br w:type="page"/>
      </w:r>
    </w:p>
    <w:p w14:paraId="1409B66F" w14:textId="3A3B2A61" w:rsidR="00780470" w:rsidRPr="00733F5F" w:rsidRDefault="00780470" w:rsidP="006C3C3F">
      <w:pPr>
        <w:pStyle w:val="Heading2"/>
        <w:numPr>
          <w:ilvl w:val="0"/>
          <w:numId w:val="81"/>
        </w:numPr>
        <w:tabs>
          <w:tab w:val="clear" w:pos="1080"/>
        </w:tabs>
        <w:jc w:val="both"/>
        <w:rPr>
          <w:color w:val="0070C0"/>
        </w:rPr>
      </w:pPr>
      <w:bookmarkStart w:id="6021" w:name="_Toc90643745"/>
      <w:bookmarkStart w:id="6022" w:name="_Toc230163712"/>
      <w:r w:rsidRPr="002F1F2B">
        <w:rPr>
          <w:color w:val="0070C0"/>
        </w:rPr>
        <w:t xml:space="preserve">APPENDIX </w:t>
      </w:r>
      <w:r>
        <w:rPr>
          <w:color w:val="0070C0"/>
        </w:rPr>
        <w:t>U</w:t>
      </w:r>
      <w:r w:rsidRPr="002F1F2B">
        <w:rPr>
          <w:color w:val="0070C0"/>
        </w:rPr>
        <w:t>: HERMIT User Guide Version 2.</w:t>
      </w:r>
      <w:r>
        <w:rPr>
          <w:color w:val="0070C0"/>
        </w:rPr>
        <w:t>26</w:t>
      </w:r>
      <w:r w:rsidRPr="002F1F2B">
        <w:rPr>
          <w:color w:val="0070C0"/>
        </w:rPr>
        <w:t xml:space="preserve"> Updates (Release </w:t>
      </w:r>
      <w:r>
        <w:rPr>
          <w:color w:val="0070C0"/>
        </w:rPr>
        <w:t>6.5</w:t>
      </w:r>
      <w:r w:rsidRPr="002F1F2B">
        <w:rPr>
          <w:color w:val="0070C0"/>
        </w:rPr>
        <w:t>)</w:t>
      </w:r>
      <w:bookmarkEnd w:id="6021"/>
      <w:bookmarkEnd w:id="6022"/>
    </w:p>
    <w:tbl>
      <w:tblPr>
        <w:tblW w:w="9740" w:type="dxa"/>
        <w:tblLook w:val="04A0" w:firstRow="1" w:lastRow="0" w:firstColumn="1" w:lastColumn="0" w:noHBand="0" w:noVBand="1"/>
      </w:tblPr>
      <w:tblGrid>
        <w:gridCol w:w="960"/>
        <w:gridCol w:w="8780"/>
      </w:tblGrid>
      <w:tr w:rsidR="00780470" w:rsidRPr="006E4BD1" w14:paraId="78E1CADB" w14:textId="77777777" w:rsidTr="00881B2E">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53A8705A" w14:textId="77777777" w:rsidR="00780470" w:rsidRPr="006E4BD1" w:rsidRDefault="00780470" w:rsidP="00881B2E">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7FEB1717" w14:textId="77777777" w:rsidR="00780470" w:rsidRPr="006E4BD1" w:rsidRDefault="00780470" w:rsidP="00881B2E">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780470" w:rsidRPr="006E4BD1" w14:paraId="431FE887"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1BCB0BB" w14:textId="5B893472"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7ED4C1E8" w14:textId="525D9136"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 xml:space="preserve">Figure 5-7 and 5-8: Updated for Lifetime Cap </w:t>
            </w:r>
          </w:p>
        </w:tc>
      </w:tr>
      <w:tr w:rsidR="00780470" w:rsidRPr="006E4BD1" w14:paraId="45EC2D60"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B755FF9" w14:textId="39ADCDDC"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40EFADD2" w14:textId="4A19F401"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Table 5.5.1 - Updated to include new 305 Repay Transactions</w:t>
            </w:r>
          </w:p>
        </w:tc>
      </w:tr>
      <w:tr w:rsidR="00780470" w:rsidRPr="006E4BD1" w14:paraId="3615F5C0"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0A04154" w14:textId="5BBF3F98"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3</w:t>
            </w:r>
          </w:p>
        </w:tc>
        <w:tc>
          <w:tcPr>
            <w:tcW w:w="8780" w:type="dxa"/>
            <w:tcBorders>
              <w:top w:val="single" w:sz="8" w:space="0" w:color="auto"/>
              <w:left w:val="nil"/>
              <w:bottom w:val="single" w:sz="8" w:space="0" w:color="auto"/>
              <w:right w:val="single" w:sz="8" w:space="0" w:color="auto"/>
            </w:tcBorders>
            <w:vAlign w:val="center"/>
          </w:tcPr>
          <w:p w14:paraId="0EF708B6" w14:textId="3F7BFF65"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Added Section 9.7.10 - CHUMS-HERMIT Data Mismatch report</w:t>
            </w:r>
          </w:p>
        </w:tc>
      </w:tr>
      <w:tr w:rsidR="00780470" w:rsidRPr="006E4BD1" w14:paraId="020DBC8F"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451AA1E" w14:textId="52F79FC8"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4</w:t>
            </w:r>
          </w:p>
        </w:tc>
        <w:tc>
          <w:tcPr>
            <w:tcW w:w="8780" w:type="dxa"/>
            <w:tcBorders>
              <w:top w:val="single" w:sz="8" w:space="0" w:color="auto"/>
              <w:left w:val="nil"/>
              <w:bottom w:val="single" w:sz="8" w:space="0" w:color="auto"/>
              <w:right w:val="single" w:sz="8" w:space="0" w:color="auto"/>
            </w:tcBorders>
            <w:vAlign w:val="center"/>
          </w:tcPr>
          <w:p w14:paraId="4BF7F20D" w14:textId="6355697F"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Removed Section 9.8.3 - CHUMS Exception report</w:t>
            </w:r>
          </w:p>
        </w:tc>
      </w:tr>
      <w:tr w:rsidR="00780470" w:rsidRPr="006E4BD1" w14:paraId="50A592CF"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C257517" w14:textId="00B99546"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5</w:t>
            </w:r>
          </w:p>
        </w:tc>
        <w:tc>
          <w:tcPr>
            <w:tcW w:w="8780" w:type="dxa"/>
            <w:tcBorders>
              <w:top w:val="single" w:sz="8" w:space="0" w:color="auto"/>
              <w:left w:val="nil"/>
              <w:bottom w:val="single" w:sz="8" w:space="0" w:color="auto"/>
              <w:right w:val="single" w:sz="8" w:space="0" w:color="auto"/>
            </w:tcBorders>
            <w:vAlign w:val="center"/>
          </w:tcPr>
          <w:p w14:paraId="1409A257" w14:textId="1EF5274C"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Section 8.10.3 - Added new system generated auto note for Over Claim</w:t>
            </w:r>
          </w:p>
        </w:tc>
      </w:tr>
      <w:tr w:rsidR="00780470" w:rsidRPr="006E4BD1" w14:paraId="082039A7"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DC2BB75" w14:textId="6AA05B32" w:rsidR="00780470" w:rsidRPr="00BC28C1" w:rsidRDefault="00CF514F"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6</w:t>
            </w:r>
          </w:p>
        </w:tc>
        <w:tc>
          <w:tcPr>
            <w:tcW w:w="8780" w:type="dxa"/>
            <w:tcBorders>
              <w:top w:val="single" w:sz="8" w:space="0" w:color="auto"/>
              <w:left w:val="nil"/>
              <w:bottom w:val="single" w:sz="8" w:space="0" w:color="auto"/>
              <w:right w:val="single" w:sz="8" w:space="0" w:color="auto"/>
            </w:tcBorders>
            <w:vAlign w:val="center"/>
          </w:tcPr>
          <w:p w14:paraId="029E25E3" w14:textId="098557E2" w:rsidR="00780470" w:rsidRPr="00BC28C1" w:rsidRDefault="00780470"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section 9.7.5 –</w:t>
            </w:r>
            <w:r w:rsidR="0099081C" w:rsidRPr="00BC28C1">
              <w:rPr>
                <w:rFonts w:ascii="Cambria" w:eastAsia="Times New Roman" w:hAnsi="Cambria" w:cs="Calibri"/>
                <w:color w:val="000000"/>
                <w:sz w:val="20"/>
                <w:szCs w:val="20"/>
              </w:rPr>
              <w:t xml:space="preserve"> </w:t>
            </w:r>
            <w:r w:rsidR="00CF514F" w:rsidRPr="00BC28C1">
              <w:rPr>
                <w:rFonts w:ascii="Cambria" w:eastAsia="Times New Roman" w:hAnsi="Cambria" w:cs="Calibri"/>
                <w:color w:val="000000"/>
                <w:sz w:val="20"/>
                <w:szCs w:val="20"/>
              </w:rPr>
              <w:t>to include Assignment Repurchase to HUD Decision Pending report</w:t>
            </w:r>
          </w:p>
        </w:tc>
      </w:tr>
      <w:tr w:rsidR="008643C1" w:rsidRPr="006E4BD1" w14:paraId="5E1B56D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391A0C6" w14:textId="01D1495A" w:rsidR="008643C1" w:rsidRPr="00BC28C1" w:rsidRDefault="008643C1"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7</w:t>
            </w:r>
          </w:p>
        </w:tc>
        <w:tc>
          <w:tcPr>
            <w:tcW w:w="8780" w:type="dxa"/>
            <w:tcBorders>
              <w:top w:val="single" w:sz="8" w:space="0" w:color="auto"/>
              <w:left w:val="nil"/>
              <w:bottom w:val="single" w:sz="8" w:space="0" w:color="auto"/>
              <w:right w:val="single" w:sz="8" w:space="0" w:color="auto"/>
            </w:tcBorders>
            <w:vAlign w:val="center"/>
          </w:tcPr>
          <w:p w14:paraId="64D1C264" w14:textId="2362D009" w:rsidR="008643C1" w:rsidRPr="00BC28C1" w:rsidRDefault="008643C1"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 7.353 for Repurchase timeline changes</w:t>
            </w:r>
          </w:p>
        </w:tc>
      </w:tr>
      <w:tr w:rsidR="008643C1" w:rsidRPr="006E4BD1" w14:paraId="1F4C037D"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050467D" w14:textId="54F7B0D3" w:rsidR="008643C1" w:rsidRPr="00BC28C1" w:rsidRDefault="008643C1"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8</w:t>
            </w:r>
          </w:p>
        </w:tc>
        <w:tc>
          <w:tcPr>
            <w:tcW w:w="8780" w:type="dxa"/>
            <w:tcBorders>
              <w:top w:val="single" w:sz="8" w:space="0" w:color="auto"/>
              <w:left w:val="nil"/>
              <w:bottom w:val="single" w:sz="8" w:space="0" w:color="auto"/>
              <w:right w:val="single" w:sz="8" w:space="0" w:color="auto"/>
            </w:tcBorders>
            <w:vAlign w:val="center"/>
          </w:tcPr>
          <w:p w14:paraId="62ACEEA4" w14:textId="73B50016" w:rsidR="008643C1" w:rsidRPr="00BC28C1" w:rsidRDefault="008643C1"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screenshot7.354 for Repurchase timeline changes</w:t>
            </w:r>
          </w:p>
        </w:tc>
      </w:tr>
      <w:tr w:rsidR="008643C1" w:rsidRPr="006E4BD1" w14:paraId="5A51EF05"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51B5B7A" w14:textId="3D477229" w:rsidR="008643C1" w:rsidRPr="00BC28C1" w:rsidRDefault="008643C1"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9</w:t>
            </w:r>
          </w:p>
        </w:tc>
        <w:tc>
          <w:tcPr>
            <w:tcW w:w="8780" w:type="dxa"/>
            <w:tcBorders>
              <w:top w:val="single" w:sz="8" w:space="0" w:color="auto"/>
              <w:left w:val="nil"/>
              <w:bottom w:val="single" w:sz="8" w:space="0" w:color="auto"/>
              <w:right w:val="single" w:sz="8" w:space="0" w:color="auto"/>
            </w:tcBorders>
            <w:vAlign w:val="center"/>
          </w:tcPr>
          <w:p w14:paraId="759117FB" w14:textId="32ADEBB8" w:rsidR="008643C1" w:rsidRPr="00BC28C1" w:rsidRDefault="008643C1"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 section 7.4.7.1 for Repurchase timeline changes</w:t>
            </w:r>
          </w:p>
        </w:tc>
      </w:tr>
      <w:tr w:rsidR="008643C1" w:rsidRPr="006E4BD1" w14:paraId="5744A017"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1B717F8" w14:textId="2BFA71FF" w:rsidR="008643C1" w:rsidRPr="00BC28C1" w:rsidRDefault="008643C1"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10</w:t>
            </w:r>
          </w:p>
        </w:tc>
        <w:tc>
          <w:tcPr>
            <w:tcW w:w="8780" w:type="dxa"/>
            <w:tcBorders>
              <w:top w:val="single" w:sz="8" w:space="0" w:color="auto"/>
              <w:left w:val="nil"/>
              <w:bottom w:val="single" w:sz="8" w:space="0" w:color="auto"/>
              <w:right w:val="single" w:sz="8" w:space="0" w:color="auto"/>
            </w:tcBorders>
            <w:vAlign w:val="center"/>
          </w:tcPr>
          <w:p w14:paraId="281F63CE" w14:textId="22D1F107" w:rsidR="008643C1" w:rsidRPr="00BC28C1" w:rsidRDefault="008643C1"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 section 7.4.7.3 for Repurchase timeline changes</w:t>
            </w:r>
          </w:p>
        </w:tc>
      </w:tr>
      <w:tr w:rsidR="00F3284C" w:rsidRPr="006E4BD1" w14:paraId="0A81AF88"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9E73005" w14:textId="6F838B83" w:rsidR="00F3284C" w:rsidRPr="00BC28C1" w:rsidRDefault="00F3284C"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11</w:t>
            </w:r>
          </w:p>
        </w:tc>
        <w:tc>
          <w:tcPr>
            <w:tcW w:w="8780" w:type="dxa"/>
            <w:tcBorders>
              <w:top w:val="single" w:sz="8" w:space="0" w:color="auto"/>
              <w:left w:val="nil"/>
              <w:bottom w:val="single" w:sz="8" w:space="0" w:color="auto"/>
              <w:right w:val="single" w:sz="8" w:space="0" w:color="auto"/>
            </w:tcBorders>
            <w:vAlign w:val="center"/>
          </w:tcPr>
          <w:p w14:paraId="152A1559" w14:textId="6903C012" w:rsidR="00F3284C" w:rsidRPr="00BC28C1" w:rsidRDefault="00F3284C"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screenshots 7.4.3.5: Figure 7-304. 7.4.3.6: Figure 7-307</w:t>
            </w:r>
          </w:p>
        </w:tc>
      </w:tr>
      <w:tr w:rsidR="00F3284C" w:rsidRPr="006E4BD1" w14:paraId="6E8CADD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E727581" w14:textId="35DDE700" w:rsidR="00F3284C" w:rsidRPr="00BC28C1" w:rsidRDefault="00F3284C"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12</w:t>
            </w:r>
          </w:p>
        </w:tc>
        <w:tc>
          <w:tcPr>
            <w:tcW w:w="8780" w:type="dxa"/>
            <w:tcBorders>
              <w:top w:val="single" w:sz="8" w:space="0" w:color="auto"/>
              <w:left w:val="nil"/>
              <w:bottom w:val="single" w:sz="8" w:space="0" w:color="auto"/>
              <w:right w:val="single" w:sz="8" w:space="0" w:color="auto"/>
            </w:tcBorders>
            <w:vAlign w:val="center"/>
          </w:tcPr>
          <w:p w14:paraId="2812A690" w14:textId="33F2145B" w:rsidR="00F3284C" w:rsidRPr="00BC28C1" w:rsidRDefault="00F3284C"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screenshots 7.3.1.20: Figure 7-187, 7.3.1.21: Figure 7-190, 7.3.1.22: Figure 7-193</w:t>
            </w:r>
          </w:p>
        </w:tc>
      </w:tr>
      <w:tr w:rsidR="00F3284C" w:rsidRPr="006E4BD1" w14:paraId="3D6D91F7"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33E3DDC" w14:textId="2F198C1F" w:rsidR="00F3284C" w:rsidRPr="00BC28C1" w:rsidRDefault="00F3284C"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13</w:t>
            </w:r>
          </w:p>
        </w:tc>
        <w:tc>
          <w:tcPr>
            <w:tcW w:w="8780" w:type="dxa"/>
            <w:tcBorders>
              <w:top w:val="single" w:sz="8" w:space="0" w:color="auto"/>
              <w:left w:val="nil"/>
              <w:bottom w:val="single" w:sz="8" w:space="0" w:color="auto"/>
              <w:right w:val="single" w:sz="8" w:space="0" w:color="auto"/>
            </w:tcBorders>
            <w:vAlign w:val="center"/>
          </w:tcPr>
          <w:p w14:paraId="35D8136A" w14:textId="4FAD0CED" w:rsidR="00F3284C" w:rsidRPr="00BC28C1" w:rsidRDefault="00F3284C"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screenshots</w:t>
            </w:r>
            <w:r w:rsidRPr="00BC28C1">
              <w:t xml:space="preserve"> </w:t>
            </w:r>
            <w:r w:rsidRPr="00BC28C1">
              <w:rPr>
                <w:rFonts w:ascii="Cambria" w:eastAsia="Times New Roman" w:hAnsi="Cambria" w:cs="Calibri"/>
                <w:color w:val="000000"/>
                <w:sz w:val="20"/>
                <w:szCs w:val="20"/>
              </w:rPr>
              <w:t xml:space="preserve">7.3.1.4: Figure 7-96, 7-100 </w:t>
            </w:r>
          </w:p>
        </w:tc>
      </w:tr>
      <w:tr w:rsidR="00F3284C" w:rsidRPr="006E4BD1" w14:paraId="7182F1EA"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C6AB6C0" w14:textId="375D5FEB" w:rsidR="00F3284C" w:rsidRPr="00BC28C1" w:rsidRDefault="00F3284C"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14</w:t>
            </w:r>
          </w:p>
        </w:tc>
        <w:tc>
          <w:tcPr>
            <w:tcW w:w="8780" w:type="dxa"/>
            <w:tcBorders>
              <w:top w:val="single" w:sz="8" w:space="0" w:color="auto"/>
              <w:left w:val="nil"/>
              <w:bottom w:val="single" w:sz="8" w:space="0" w:color="auto"/>
              <w:right w:val="single" w:sz="8" w:space="0" w:color="auto"/>
            </w:tcBorders>
            <w:vAlign w:val="center"/>
          </w:tcPr>
          <w:p w14:paraId="74F18B89" w14:textId="378BA61B" w:rsidR="00F3284C" w:rsidRPr="00BC28C1" w:rsidRDefault="00F3284C"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 8.2: Figure 8-8</w:t>
            </w:r>
          </w:p>
        </w:tc>
      </w:tr>
      <w:tr w:rsidR="00F3284C" w:rsidRPr="006E4BD1" w14:paraId="385E771C"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97DACF2" w14:textId="291744AA" w:rsidR="00F3284C" w:rsidRPr="00BC28C1" w:rsidRDefault="00262A79" w:rsidP="00881B2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15</w:t>
            </w:r>
          </w:p>
        </w:tc>
        <w:tc>
          <w:tcPr>
            <w:tcW w:w="8780" w:type="dxa"/>
            <w:tcBorders>
              <w:top w:val="single" w:sz="8" w:space="0" w:color="auto"/>
              <w:left w:val="nil"/>
              <w:bottom w:val="single" w:sz="8" w:space="0" w:color="auto"/>
              <w:right w:val="single" w:sz="8" w:space="0" w:color="auto"/>
            </w:tcBorders>
            <w:vAlign w:val="center"/>
          </w:tcPr>
          <w:p w14:paraId="1560A9CA" w14:textId="750D55B5" w:rsidR="00F3284C" w:rsidRPr="00BC28C1" w:rsidRDefault="00262A79" w:rsidP="00881B2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Added fields to Claims Detail report in section 9.7.6</w:t>
            </w:r>
          </w:p>
        </w:tc>
      </w:tr>
    </w:tbl>
    <w:p w14:paraId="2980EFF7" w14:textId="77777777" w:rsidR="00967AD7" w:rsidRDefault="00967AD7" w:rsidP="00780470">
      <w:pPr>
        <w:rPr>
          <w:rFonts w:eastAsiaTheme="majorEastAsia" w:cs="Calibri"/>
          <w:b/>
          <w:bCs/>
          <w:caps/>
          <w:color w:val="0070C0"/>
          <w:sz w:val="48"/>
          <w:szCs w:val="48"/>
          <w:lang w:bidi="en-US"/>
        </w:rPr>
        <w:sectPr w:rsidR="00967AD7" w:rsidSect="00AB6A5E">
          <w:headerReference w:type="default" r:id="rId634"/>
          <w:type w:val="continuous"/>
          <w:pgSz w:w="12240" w:h="15840"/>
          <w:pgMar w:top="1440" w:right="1440" w:bottom="1440" w:left="1440" w:header="720" w:footer="720" w:gutter="0"/>
          <w:cols w:space="720"/>
          <w:docGrid w:linePitch="360"/>
        </w:sectPr>
      </w:pPr>
    </w:p>
    <w:p w14:paraId="7C551797" w14:textId="1CAB4C9E" w:rsidR="00271657" w:rsidRDefault="00271657" w:rsidP="00780470">
      <w:pPr>
        <w:rPr>
          <w:rFonts w:eastAsiaTheme="majorEastAsia" w:cs="Calibri"/>
          <w:b/>
          <w:bCs/>
          <w:caps/>
          <w:color w:val="0070C0"/>
          <w:sz w:val="48"/>
          <w:szCs w:val="48"/>
          <w:lang w:bidi="en-US"/>
        </w:rPr>
      </w:pPr>
    </w:p>
    <w:p w14:paraId="72A70FD4" w14:textId="77777777" w:rsidR="00271657" w:rsidRDefault="00271657">
      <w:pPr>
        <w:rPr>
          <w:rFonts w:eastAsiaTheme="majorEastAsia" w:cs="Calibri"/>
          <w:b/>
          <w:bCs/>
          <w:caps/>
          <w:color w:val="0070C0"/>
          <w:sz w:val="48"/>
          <w:szCs w:val="48"/>
          <w:lang w:bidi="en-US"/>
        </w:rPr>
      </w:pPr>
      <w:r>
        <w:rPr>
          <w:rFonts w:eastAsiaTheme="majorEastAsia" w:cs="Calibri"/>
          <w:b/>
          <w:bCs/>
          <w:caps/>
          <w:color w:val="0070C0"/>
          <w:sz w:val="48"/>
          <w:szCs w:val="48"/>
          <w:lang w:bidi="en-US"/>
        </w:rPr>
        <w:br w:type="page"/>
      </w:r>
    </w:p>
    <w:p w14:paraId="02EFC288" w14:textId="77777777" w:rsidR="00271657" w:rsidRDefault="00271657" w:rsidP="00271657">
      <w:pPr>
        <w:pStyle w:val="Chapterbreak"/>
      </w:pPr>
    </w:p>
    <w:p w14:paraId="43067F86" w14:textId="77777777" w:rsidR="00271657" w:rsidRDefault="00271657" w:rsidP="00271657">
      <w:pPr>
        <w:pStyle w:val="Chapterbreak"/>
      </w:pPr>
    </w:p>
    <w:p w14:paraId="6B570049" w14:textId="77777777" w:rsidR="00271657" w:rsidRDefault="00271657" w:rsidP="00271657">
      <w:pPr>
        <w:pStyle w:val="Chapterbreak"/>
      </w:pPr>
    </w:p>
    <w:p w14:paraId="03B2E1BD" w14:textId="77777777" w:rsidR="00271657" w:rsidRDefault="00271657" w:rsidP="00271657">
      <w:pPr>
        <w:pStyle w:val="Chapterbreak"/>
      </w:pPr>
    </w:p>
    <w:p w14:paraId="008AD4D3" w14:textId="77777777" w:rsidR="00271657" w:rsidRDefault="00271657" w:rsidP="00271657">
      <w:pPr>
        <w:pStyle w:val="Chapterbreak"/>
      </w:pPr>
    </w:p>
    <w:p w14:paraId="691348DD" w14:textId="77777777" w:rsidR="00271657" w:rsidRDefault="00271657" w:rsidP="00271657">
      <w:pPr>
        <w:pStyle w:val="Chapterbreak"/>
      </w:pPr>
    </w:p>
    <w:p w14:paraId="23DF388E" w14:textId="5DB3D97F" w:rsidR="00271657" w:rsidRDefault="00271657" w:rsidP="00271657">
      <w:pPr>
        <w:pStyle w:val="Chapterbreak"/>
      </w:pPr>
      <w:r w:rsidRPr="00D239AF">
        <w:t xml:space="preserve">APPENDIX </w:t>
      </w:r>
      <w:r>
        <w:t>V</w:t>
      </w:r>
      <w:r w:rsidRPr="00D239AF">
        <w:t xml:space="preserve">: </w:t>
      </w:r>
      <w:r>
        <w:t>HERMIT User Guide Version 2.27 Updates (Release 6.6)</w:t>
      </w:r>
    </w:p>
    <w:p w14:paraId="45895E9A" w14:textId="77777777" w:rsidR="00271657" w:rsidRDefault="00271657" w:rsidP="00271657">
      <w:pPr>
        <w:pStyle w:val="Chapterbreak"/>
        <w:rPr>
          <w:b w:val="0"/>
          <w:bCs w:val="0"/>
          <w:caps w:val="0"/>
        </w:rPr>
      </w:pPr>
      <w:r>
        <w:br w:type="page"/>
      </w:r>
    </w:p>
    <w:p w14:paraId="41FF0A92" w14:textId="3D762F78" w:rsidR="00271657" w:rsidRPr="00733F5F" w:rsidRDefault="00271657" w:rsidP="006C3C3F">
      <w:pPr>
        <w:pStyle w:val="Heading2"/>
        <w:numPr>
          <w:ilvl w:val="0"/>
          <w:numId w:val="81"/>
        </w:numPr>
        <w:tabs>
          <w:tab w:val="clear" w:pos="1080"/>
        </w:tabs>
        <w:jc w:val="both"/>
        <w:rPr>
          <w:color w:val="0070C0"/>
        </w:rPr>
      </w:pPr>
      <w:bookmarkStart w:id="6023" w:name="_Toc90643746"/>
      <w:bookmarkStart w:id="6024" w:name="_Toc230163713"/>
      <w:r w:rsidRPr="002F1F2B">
        <w:rPr>
          <w:color w:val="0070C0"/>
        </w:rPr>
        <w:t xml:space="preserve">APPENDIX </w:t>
      </w:r>
      <w:r w:rsidR="0024094B">
        <w:rPr>
          <w:color w:val="0070C0"/>
        </w:rPr>
        <w:t>V</w:t>
      </w:r>
      <w:r w:rsidRPr="002F1F2B">
        <w:rPr>
          <w:color w:val="0070C0"/>
        </w:rPr>
        <w:t>: HERMIT User Guide Version 2.</w:t>
      </w:r>
      <w:r>
        <w:rPr>
          <w:color w:val="0070C0"/>
        </w:rPr>
        <w:t>27</w:t>
      </w:r>
      <w:r w:rsidRPr="002F1F2B">
        <w:rPr>
          <w:color w:val="0070C0"/>
        </w:rPr>
        <w:t xml:space="preserve"> Updates (Release </w:t>
      </w:r>
      <w:r>
        <w:rPr>
          <w:color w:val="0070C0"/>
        </w:rPr>
        <w:t>6.6</w:t>
      </w:r>
      <w:r w:rsidRPr="002F1F2B">
        <w:rPr>
          <w:color w:val="0070C0"/>
        </w:rPr>
        <w:t>)</w:t>
      </w:r>
      <w:bookmarkEnd w:id="6023"/>
      <w:bookmarkEnd w:id="6024"/>
    </w:p>
    <w:tbl>
      <w:tblPr>
        <w:tblW w:w="9740" w:type="dxa"/>
        <w:tblLook w:val="04A0" w:firstRow="1" w:lastRow="0" w:firstColumn="1" w:lastColumn="0" w:noHBand="0" w:noVBand="1"/>
      </w:tblPr>
      <w:tblGrid>
        <w:gridCol w:w="960"/>
        <w:gridCol w:w="8780"/>
      </w:tblGrid>
      <w:tr w:rsidR="00271657" w:rsidRPr="006E4BD1" w14:paraId="0C9E1DBD" w14:textId="77777777" w:rsidTr="00C5324E">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70454799" w14:textId="77777777" w:rsidR="00271657" w:rsidRPr="006E4BD1" w:rsidRDefault="00271657" w:rsidP="00C5324E">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2CD89A24" w14:textId="77777777" w:rsidR="00271657" w:rsidRPr="006E4BD1" w:rsidRDefault="00271657" w:rsidP="00C5324E">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271657" w:rsidRPr="006E4BD1" w14:paraId="34DC9448"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8E79A27"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58119060" w14:textId="3C58DE53" w:rsidR="00271657" w:rsidRPr="00BC28C1" w:rsidRDefault="0025186A"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Added section 5.6.4</w:t>
            </w:r>
            <w:r w:rsidR="009E799B" w:rsidRPr="00BC28C1">
              <w:rPr>
                <w:rFonts w:ascii="Cambria" w:eastAsia="Times New Roman" w:hAnsi="Cambria" w:cs="Calibri"/>
                <w:color w:val="000000"/>
                <w:sz w:val="20"/>
                <w:szCs w:val="20"/>
              </w:rPr>
              <w:t xml:space="preserve"> and 6.7.4</w:t>
            </w:r>
            <w:r w:rsidRPr="00BC28C1">
              <w:rPr>
                <w:rFonts w:ascii="Cambria" w:eastAsia="Times New Roman" w:hAnsi="Cambria" w:cs="Calibri"/>
                <w:color w:val="000000"/>
                <w:sz w:val="20"/>
                <w:szCs w:val="20"/>
              </w:rPr>
              <w:t xml:space="preserve"> for Borrower in nursing facility checkbox</w:t>
            </w:r>
          </w:p>
        </w:tc>
      </w:tr>
      <w:tr w:rsidR="00271657" w:rsidRPr="006E4BD1" w14:paraId="085B97A8"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D316D18"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3C32EA84" w14:textId="7F93108A" w:rsidR="00271657" w:rsidRPr="00BC28C1" w:rsidRDefault="009E799B"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Figure updated 5-40, 5-42, 6-47, 6-49 for Borrower in nursing facility checkbox</w:t>
            </w:r>
          </w:p>
        </w:tc>
      </w:tr>
      <w:tr w:rsidR="00271657" w:rsidRPr="006E4BD1" w14:paraId="05F445B9"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CD5C95F"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3</w:t>
            </w:r>
          </w:p>
        </w:tc>
        <w:tc>
          <w:tcPr>
            <w:tcW w:w="8780" w:type="dxa"/>
            <w:tcBorders>
              <w:top w:val="single" w:sz="8" w:space="0" w:color="auto"/>
              <w:left w:val="nil"/>
              <w:bottom w:val="single" w:sz="8" w:space="0" w:color="auto"/>
              <w:right w:val="single" w:sz="8" w:space="0" w:color="auto"/>
            </w:tcBorders>
            <w:vAlign w:val="center"/>
          </w:tcPr>
          <w:p w14:paraId="709B03F8" w14:textId="237395CD" w:rsidR="00271657" w:rsidRPr="00BC28C1" w:rsidRDefault="00DB6B2E"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6.16.8 to add Refund to heir and Vendor Refund info</w:t>
            </w:r>
          </w:p>
        </w:tc>
      </w:tr>
      <w:tr w:rsidR="00271657" w:rsidRPr="006E4BD1" w14:paraId="47BD31D4"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7236ACE"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4</w:t>
            </w:r>
          </w:p>
        </w:tc>
        <w:tc>
          <w:tcPr>
            <w:tcW w:w="8780" w:type="dxa"/>
            <w:tcBorders>
              <w:top w:val="single" w:sz="8" w:space="0" w:color="auto"/>
              <w:left w:val="nil"/>
              <w:bottom w:val="single" w:sz="8" w:space="0" w:color="auto"/>
              <w:right w:val="single" w:sz="8" w:space="0" w:color="auto"/>
            </w:tcBorders>
            <w:vAlign w:val="center"/>
          </w:tcPr>
          <w:p w14:paraId="74C514D5" w14:textId="2322988E" w:rsidR="00271657" w:rsidRPr="00BC28C1" w:rsidRDefault="00DB6B2E"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Figure added 6-118 for Adding Heir info to Payoff timeline</w:t>
            </w:r>
          </w:p>
        </w:tc>
      </w:tr>
      <w:tr w:rsidR="00271657" w:rsidRPr="006E4BD1" w14:paraId="0F12617D"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02D74FF"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5</w:t>
            </w:r>
          </w:p>
        </w:tc>
        <w:tc>
          <w:tcPr>
            <w:tcW w:w="8780" w:type="dxa"/>
            <w:tcBorders>
              <w:top w:val="single" w:sz="8" w:space="0" w:color="auto"/>
              <w:left w:val="nil"/>
              <w:bottom w:val="single" w:sz="8" w:space="0" w:color="auto"/>
              <w:right w:val="single" w:sz="8" w:space="0" w:color="auto"/>
            </w:tcBorders>
            <w:vAlign w:val="center"/>
          </w:tcPr>
          <w:p w14:paraId="2AEE3274" w14:textId="417F82D7" w:rsidR="00271657" w:rsidRPr="00BC28C1" w:rsidRDefault="00EB135C"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Revised initial Extension Request Date for all 3 COVID timelines to 3/1/20; sections 7.3.1.20, 7.3.1.21, and 7.3.1.22</w:t>
            </w:r>
          </w:p>
        </w:tc>
      </w:tr>
      <w:tr w:rsidR="00271657" w:rsidRPr="006E4BD1" w14:paraId="0D338557"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F32A79D" w14:textId="77777777" w:rsidR="00271657" w:rsidRPr="00BC28C1" w:rsidRDefault="00271657" w:rsidP="00C5324E">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6</w:t>
            </w:r>
          </w:p>
        </w:tc>
        <w:tc>
          <w:tcPr>
            <w:tcW w:w="8780" w:type="dxa"/>
            <w:tcBorders>
              <w:top w:val="single" w:sz="8" w:space="0" w:color="auto"/>
              <w:left w:val="nil"/>
              <w:bottom w:val="single" w:sz="8" w:space="0" w:color="auto"/>
              <w:right w:val="single" w:sz="8" w:space="0" w:color="auto"/>
            </w:tcBorders>
            <w:vAlign w:val="center"/>
          </w:tcPr>
          <w:p w14:paraId="65551C82" w14:textId="2ADCD530" w:rsidR="00271657" w:rsidRPr="00BC28C1" w:rsidRDefault="00EB135C" w:rsidP="00C5324E">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 xml:space="preserve">Added new Reason for Extension option to Extension – COVID-19 Request to Delay Foreclosure “Notification to Borrower/Estate” </w:t>
            </w:r>
          </w:p>
        </w:tc>
      </w:tr>
      <w:tr w:rsidR="00967AD7" w:rsidRPr="006E4BD1" w14:paraId="3E04E47E"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C8F137B"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7</w:t>
            </w:r>
          </w:p>
        </w:tc>
        <w:tc>
          <w:tcPr>
            <w:tcW w:w="8780" w:type="dxa"/>
            <w:tcBorders>
              <w:top w:val="single" w:sz="8" w:space="0" w:color="auto"/>
              <w:left w:val="nil"/>
              <w:bottom w:val="single" w:sz="8" w:space="0" w:color="auto"/>
              <w:right w:val="single" w:sz="8" w:space="0" w:color="auto"/>
            </w:tcBorders>
            <w:vAlign w:val="center"/>
          </w:tcPr>
          <w:p w14:paraId="67EB03FD" w14:textId="6E662044"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Definition of Disb - Unscheduled from LOC Release Fee in Table 6-10 to include County Clerk information</w:t>
            </w:r>
          </w:p>
        </w:tc>
      </w:tr>
      <w:tr w:rsidR="00967AD7" w:rsidRPr="006E4BD1" w14:paraId="502C3BB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CBE789C"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8</w:t>
            </w:r>
          </w:p>
        </w:tc>
        <w:tc>
          <w:tcPr>
            <w:tcW w:w="8780" w:type="dxa"/>
            <w:tcBorders>
              <w:top w:val="single" w:sz="8" w:space="0" w:color="auto"/>
              <w:left w:val="nil"/>
              <w:bottom w:val="single" w:sz="8" w:space="0" w:color="auto"/>
              <w:right w:val="single" w:sz="8" w:space="0" w:color="auto"/>
            </w:tcBorders>
            <w:vAlign w:val="center"/>
          </w:tcPr>
          <w:p w14:paraId="1225D36A" w14:textId="5EF0C178"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Payee Type in Table 6-133 for the County Clerk Payee Type</w:t>
            </w:r>
          </w:p>
        </w:tc>
      </w:tr>
      <w:tr w:rsidR="00967AD7" w:rsidRPr="006E4BD1" w14:paraId="5251F913"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BFB836B"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9</w:t>
            </w:r>
          </w:p>
        </w:tc>
        <w:tc>
          <w:tcPr>
            <w:tcW w:w="8780" w:type="dxa"/>
            <w:tcBorders>
              <w:top w:val="single" w:sz="8" w:space="0" w:color="auto"/>
              <w:left w:val="nil"/>
              <w:bottom w:val="single" w:sz="8" w:space="0" w:color="auto"/>
              <w:right w:val="single" w:sz="8" w:space="0" w:color="auto"/>
            </w:tcBorders>
            <w:vAlign w:val="center"/>
          </w:tcPr>
          <w:p w14:paraId="0AED7298" w14:textId="553B00AB"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Figure 6-142, 6-145, 6-146, to include the new Void Type Dropdown</w:t>
            </w:r>
          </w:p>
        </w:tc>
      </w:tr>
      <w:tr w:rsidR="00967AD7" w:rsidRPr="006E4BD1" w14:paraId="443CFA3B"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DCD2F29" w14:textId="4BA33A5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10</w:t>
            </w:r>
          </w:p>
        </w:tc>
        <w:tc>
          <w:tcPr>
            <w:tcW w:w="8780" w:type="dxa"/>
            <w:tcBorders>
              <w:top w:val="single" w:sz="8" w:space="0" w:color="auto"/>
              <w:left w:val="nil"/>
              <w:bottom w:val="single" w:sz="8" w:space="0" w:color="auto"/>
              <w:right w:val="single" w:sz="8" w:space="0" w:color="auto"/>
            </w:tcBorders>
            <w:vAlign w:val="center"/>
          </w:tcPr>
          <w:p w14:paraId="339708E5" w14:textId="5395856C"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Added Void Type to the definitions in Table 6-19</w:t>
            </w:r>
          </w:p>
        </w:tc>
      </w:tr>
      <w:tr w:rsidR="00967AD7" w:rsidRPr="006E4BD1" w14:paraId="2E2927CB"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2587662"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11</w:t>
            </w:r>
          </w:p>
        </w:tc>
        <w:tc>
          <w:tcPr>
            <w:tcW w:w="8780" w:type="dxa"/>
            <w:tcBorders>
              <w:top w:val="single" w:sz="8" w:space="0" w:color="auto"/>
              <w:left w:val="nil"/>
              <w:bottom w:val="single" w:sz="8" w:space="0" w:color="auto"/>
              <w:right w:val="single" w:sz="8" w:space="0" w:color="auto"/>
            </w:tcBorders>
            <w:vAlign w:val="center"/>
          </w:tcPr>
          <w:p w14:paraId="46C27C58" w14:textId="2A2C7041"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 Figure 10-9 and 10-10 to Include the Bank Account Information for County Clerk</w:t>
            </w:r>
          </w:p>
        </w:tc>
      </w:tr>
      <w:tr w:rsidR="00967AD7" w:rsidRPr="006E4BD1" w14:paraId="1B2C9162"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BE858D4"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12</w:t>
            </w:r>
          </w:p>
        </w:tc>
        <w:tc>
          <w:tcPr>
            <w:tcW w:w="8780" w:type="dxa"/>
            <w:tcBorders>
              <w:top w:val="single" w:sz="8" w:space="0" w:color="auto"/>
              <w:left w:val="nil"/>
              <w:bottom w:val="single" w:sz="8" w:space="0" w:color="auto"/>
              <w:right w:val="single" w:sz="8" w:space="0" w:color="auto"/>
            </w:tcBorders>
            <w:vAlign w:val="center"/>
          </w:tcPr>
          <w:p w14:paraId="1BA4C52A" w14:textId="05DB364C"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 Figure 10-29 and 10-30 to Include the Bank Account Information for Tax Authority</w:t>
            </w:r>
          </w:p>
        </w:tc>
      </w:tr>
      <w:tr w:rsidR="00967AD7" w:rsidRPr="006E4BD1" w14:paraId="3ED9CEBC"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7D22E20"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13</w:t>
            </w:r>
          </w:p>
        </w:tc>
        <w:tc>
          <w:tcPr>
            <w:tcW w:w="8780" w:type="dxa"/>
            <w:tcBorders>
              <w:top w:val="single" w:sz="8" w:space="0" w:color="auto"/>
              <w:left w:val="nil"/>
              <w:bottom w:val="single" w:sz="8" w:space="0" w:color="auto"/>
              <w:right w:val="single" w:sz="8" w:space="0" w:color="auto"/>
            </w:tcBorders>
            <w:vAlign w:val="center"/>
          </w:tcPr>
          <w:p w14:paraId="75404D13" w14:textId="45BEBC6E"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 Figure 10-32 and 10-33 to Include the Bank Account Information for Vendor</w:t>
            </w:r>
          </w:p>
        </w:tc>
      </w:tr>
      <w:tr w:rsidR="00967AD7" w:rsidRPr="006E4BD1" w14:paraId="74F728C8"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4DCCD73"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14</w:t>
            </w:r>
          </w:p>
        </w:tc>
        <w:tc>
          <w:tcPr>
            <w:tcW w:w="8780" w:type="dxa"/>
            <w:tcBorders>
              <w:top w:val="single" w:sz="8" w:space="0" w:color="auto"/>
              <w:left w:val="nil"/>
              <w:bottom w:val="single" w:sz="8" w:space="0" w:color="auto"/>
              <w:right w:val="single" w:sz="8" w:space="0" w:color="auto"/>
            </w:tcBorders>
            <w:vAlign w:val="center"/>
          </w:tcPr>
          <w:p w14:paraId="65C295BC" w14:textId="414F91FE"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b/>
              <w:t>Updated section 7.4.2.1 to include new “Goodbye Letter sent to Borrower” step and new “Goodbye Letter”</w:t>
            </w:r>
          </w:p>
        </w:tc>
      </w:tr>
      <w:tr w:rsidR="00967AD7" w:rsidRPr="006E4BD1" w14:paraId="63FC3BBE"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8E4788B" w14:textId="77777777"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15</w:t>
            </w:r>
          </w:p>
        </w:tc>
        <w:tc>
          <w:tcPr>
            <w:tcW w:w="8780" w:type="dxa"/>
            <w:tcBorders>
              <w:top w:val="single" w:sz="8" w:space="0" w:color="auto"/>
              <w:left w:val="nil"/>
              <w:bottom w:val="single" w:sz="8" w:space="0" w:color="auto"/>
              <w:right w:val="single" w:sz="8" w:space="0" w:color="auto"/>
            </w:tcBorders>
            <w:vAlign w:val="center"/>
          </w:tcPr>
          <w:p w14:paraId="7FF137F2" w14:textId="24A0826F"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Replaced Figure 7-248 with newer screenshot of Asset Sale timeline steps</w:t>
            </w:r>
          </w:p>
        </w:tc>
      </w:tr>
      <w:tr w:rsidR="00967AD7" w:rsidRPr="006E4BD1" w14:paraId="4570B3ED"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A58B1FC" w14:textId="04D8EC8B"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16</w:t>
            </w:r>
          </w:p>
        </w:tc>
        <w:tc>
          <w:tcPr>
            <w:tcW w:w="8780" w:type="dxa"/>
            <w:tcBorders>
              <w:top w:val="single" w:sz="8" w:space="0" w:color="auto"/>
              <w:left w:val="nil"/>
              <w:bottom w:val="single" w:sz="8" w:space="0" w:color="auto"/>
              <w:right w:val="single" w:sz="8" w:space="0" w:color="auto"/>
            </w:tcBorders>
            <w:vAlign w:val="center"/>
          </w:tcPr>
          <w:p w14:paraId="27B0D1E3" w14:textId="3CB8A8E7"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Added new Figure 7-250 and Figure 7-251 into Asset Sale timelines area</w:t>
            </w:r>
          </w:p>
        </w:tc>
      </w:tr>
      <w:tr w:rsidR="00967AD7" w:rsidRPr="006E4BD1" w14:paraId="3C77E968"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47E64DD" w14:textId="6CAA5B7D" w:rsidR="00967AD7" w:rsidRPr="00BC28C1" w:rsidRDefault="00967AD7" w:rsidP="00967AD7">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17</w:t>
            </w:r>
          </w:p>
        </w:tc>
        <w:tc>
          <w:tcPr>
            <w:tcW w:w="8780" w:type="dxa"/>
            <w:tcBorders>
              <w:top w:val="single" w:sz="8" w:space="0" w:color="auto"/>
              <w:left w:val="nil"/>
              <w:bottom w:val="single" w:sz="8" w:space="0" w:color="auto"/>
              <w:right w:val="single" w:sz="8" w:space="0" w:color="auto"/>
            </w:tcBorders>
            <w:vAlign w:val="center"/>
          </w:tcPr>
          <w:p w14:paraId="7FF0303F" w14:textId="133471D3" w:rsidR="00967AD7" w:rsidRPr="00BC28C1" w:rsidRDefault="00967AD7" w:rsidP="00967AD7">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ab/>
              <w:t>Added new section 9.6.13 for the new Occupancy Certifications and Hazard/Flood Ins Detail Report</w:t>
            </w:r>
          </w:p>
        </w:tc>
      </w:tr>
    </w:tbl>
    <w:p w14:paraId="5B12C468" w14:textId="77777777" w:rsidR="00DF38E4" w:rsidRDefault="00DF38E4" w:rsidP="00780470">
      <w:pPr>
        <w:rPr>
          <w:rFonts w:eastAsiaTheme="majorEastAsia" w:cs="Calibri"/>
          <w:b/>
          <w:bCs/>
          <w:caps/>
          <w:color w:val="0070C0"/>
          <w:sz w:val="48"/>
          <w:szCs w:val="48"/>
          <w:lang w:bidi="en-US"/>
        </w:rPr>
        <w:sectPr w:rsidR="00DF38E4" w:rsidSect="00AB6A5E">
          <w:headerReference w:type="default" r:id="rId635"/>
          <w:type w:val="continuous"/>
          <w:pgSz w:w="12240" w:h="15840"/>
          <w:pgMar w:top="1440" w:right="1440" w:bottom="1440" w:left="1440" w:header="720" w:footer="720" w:gutter="0"/>
          <w:cols w:space="720"/>
          <w:docGrid w:linePitch="360"/>
        </w:sectPr>
      </w:pPr>
    </w:p>
    <w:p w14:paraId="1D922BAA" w14:textId="63758010" w:rsidR="00DF38E4" w:rsidRDefault="00DF38E4">
      <w:pPr>
        <w:rPr>
          <w:rFonts w:eastAsiaTheme="majorEastAsia" w:cs="Calibri"/>
          <w:b/>
          <w:bCs/>
          <w:caps/>
          <w:color w:val="0070C0"/>
          <w:sz w:val="48"/>
          <w:szCs w:val="48"/>
          <w:lang w:bidi="en-US"/>
        </w:rPr>
      </w:pPr>
    </w:p>
    <w:p w14:paraId="65EC238B" w14:textId="77777777" w:rsidR="007504D8" w:rsidRDefault="007504D8" w:rsidP="007504D8">
      <w:pPr>
        <w:pStyle w:val="Chapterbreak"/>
      </w:pPr>
    </w:p>
    <w:p w14:paraId="59C3045B" w14:textId="77777777" w:rsidR="007504D8" w:rsidRDefault="007504D8" w:rsidP="007504D8">
      <w:pPr>
        <w:pStyle w:val="Chapterbreak"/>
      </w:pPr>
    </w:p>
    <w:p w14:paraId="52BE53EC" w14:textId="77777777" w:rsidR="007504D8" w:rsidRDefault="007504D8" w:rsidP="007504D8">
      <w:pPr>
        <w:pStyle w:val="Chapterbreak"/>
      </w:pPr>
    </w:p>
    <w:p w14:paraId="0EE27869" w14:textId="77777777" w:rsidR="007504D8" w:rsidRDefault="007504D8" w:rsidP="007504D8">
      <w:pPr>
        <w:pStyle w:val="Chapterbreak"/>
      </w:pPr>
    </w:p>
    <w:p w14:paraId="169A991A" w14:textId="77777777" w:rsidR="007504D8" w:rsidRDefault="007504D8" w:rsidP="007504D8">
      <w:pPr>
        <w:pStyle w:val="Chapterbreak"/>
      </w:pPr>
    </w:p>
    <w:p w14:paraId="712F9C1E" w14:textId="77777777" w:rsidR="007504D8" w:rsidRDefault="007504D8" w:rsidP="007504D8">
      <w:pPr>
        <w:pStyle w:val="Chapterbreak"/>
      </w:pPr>
    </w:p>
    <w:p w14:paraId="15BCAF6F" w14:textId="2DD2A802" w:rsidR="007504D8" w:rsidRDefault="007504D8" w:rsidP="007504D8">
      <w:pPr>
        <w:pStyle w:val="Chapterbreak"/>
      </w:pPr>
      <w:r w:rsidRPr="00D239AF">
        <w:t xml:space="preserve">APPENDIX </w:t>
      </w:r>
      <w:r w:rsidR="00263CF3">
        <w:t>W</w:t>
      </w:r>
      <w:r w:rsidRPr="00D239AF">
        <w:t xml:space="preserve">: </w:t>
      </w:r>
      <w:r>
        <w:t>HERMIT User Guide Version 2.28 Updates (Release 6.7)</w:t>
      </w:r>
    </w:p>
    <w:p w14:paraId="02A30487" w14:textId="77777777" w:rsidR="007504D8" w:rsidRDefault="007504D8" w:rsidP="007504D8">
      <w:pPr>
        <w:pStyle w:val="Chapterbreak"/>
        <w:rPr>
          <w:b w:val="0"/>
          <w:bCs w:val="0"/>
          <w:caps w:val="0"/>
        </w:rPr>
      </w:pPr>
      <w:r>
        <w:br w:type="page"/>
      </w:r>
    </w:p>
    <w:p w14:paraId="42F1624B" w14:textId="6D71056E" w:rsidR="007504D8" w:rsidRPr="00733F5F" w:rsidRDefault="007504D8" w:rsidP="006C3C3F">
      <w:pPr>
        <w:pStyle w:val="Heading2"/>
        <w:numPr>
          <w:ilvl w:val="0"/>
          <w:numId w:val="81"/>
        </w:numPr>
        <w:tabs>
          <w:tab w:val="clear" w:pos="1080"/>
        </w:tabs>
        <w:jc w:val="both"/>
        <w:rPr>
          <w:color w:val="0070C0"/>
        </w:rPr>
      </w:pPr>
      <w:bookmarkStart w:id="6025" w:name="_Toc230163714"/>
      <w:r w:rsidRPr="002F1F2B">
        <w:rPr>
          <w:color w:val="0070C0"/>
        </w:rPr>
        <w:t xml:space="preserve">APPENDIX </w:t>
      </w:r>
      <w:r w:rsidR="00263CF3">
        <w:rPr>
          <w:color w:val="0070C0"/>
        </w:rPr>
        <w:t>W</w:t>
      </w:r>
      <w:r w:rsidRPr="002F1F2B">
        <w:rPr>
          <w:color w:val="0070C0"/>
        </w:rPr>
        <w:t>: HERMIT User Guide Version 2.</w:t>
      </w:r>
      <w:r>
        <w:rPr>
          <w:color w:val="0070C0"/>
        </w:rPr>
        <w:t>2</w:t>
      </w:r>
      <w:r w:rsidR="00263CF3">
        <w:rPr>
          <w:color w:val="0070C0"/>
        </w:rPr>
        <w:t>8</w:t>
      </w:r>
      <w:r w:rsidRPr="002F1F2B">
        <w:rPr>
          <w:color w:val="0070C0"/>
        </w:rPr>
        <w:t xml:space="preserve"> Updates (Release </w:t>
      </w:r>
      <w:r>
        <w:rPr>
          <w:color w:val="0070C0"/>
        </w:rPr>
        <w:t>6.</w:t>
      </w:r>
      <w:r w:rsidR="002C67C0">
        <w:rPr>
          <w:color w:val="0070C0"/>
        </w:rPr>
        <w:t>7</w:t>
      </w:r>
      <w:r w:rsidRPr="002F1F2B">
        <w:rPr>
          <w:color w:val="0070C0"/>
        </w:rPr>
        <w:t>)</w:t>
      </w:r>
      <w:bookmarkEnd w:id="6025"/>
    </w:p>
    <w:tbl>
      <w:tblPr>
        <w:tblW w:w="9740" w:type="dxa"/>
        <w:tblLook w:val="04A0" w:firstRow="1" w:lastRow="0" w:firstColumn="1" w:lastColumn="0" w:noHBand="0" w:noVBand="1"/>
      </w:tblPr>
      <w:tblGrid>
        <w:gridCol w:w="960"/>
        <w:gridCol w:w="8780"/>
      </w:tblGrid>
      <w:tr w:rsidR="007504D8" w:rsidRPr="006E4BD1" w14:paraId="230897E3" w14:textId="77777777" w:rsidTr="00535058">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4154BA61" w14:textId="77777777" w:rsidR="007504D8" w:rsidRPr="006E4BD1" w:rsidRDefault="007504D8" w:rsidP="00535058">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6A7EF1A1" w14:textId="77777777" w:rsidR="007504D8" w:rsidRPr="006E4BD1" w:rsidRDefault="007504D8" w:rsidP="00535058">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7504D8" w:rsidRPr="006E4BD1" w14:paraId="022EBD0E"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BB7B69C" w14:textId="77777777" w:rsidR="007504D8" w:rsidRPr="00BC28C1" w:rsidRDefault="007504D8"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71E53BA9" w14:textId="70BC25BE" w:rsidR="007504D8" w:rsidRPr="00BC28C1" w:rsidRDefault="00A05993"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section</w:t>
            </w:r>
            <w:r w:rsidR="007504D8" w:rsidRPr="00BC28C1">
              <w:rPr>
                <w:rFonts w:ascii="Cambria" w:eastAsia="Times New Roman" w:hAnsi="Cambria" w:cs="Calibri"/>
                <w:color w:val="000000"/>
                <w:sz w:val="20"/>
                <w:szCs w:val="20"/>
              </w:rPr>
              <w:t xml:space="preserve"> 5.6.4 and 6.7.4 for Borrower in Health Care Facility </w:t>
            </w:r>
            <w:r w:rsidRPr="00BC28C1">
              <w:rPr>
                <w:rFonts w:ascii="Cambria" w:eastAsia="Times New Roman" w:hAnsi="Cambria" w:cs="Calibri"/>
                <w:color w:val="000000"/>
                <w:sz w:val="20"/>
                <w:szCs w:val="20"/>
              </w:rPr>
              <w:t>C</w:t>
            </w:r>
            <w:r w:rsidR="007504D8" w:rsidRPr="00BC28C1">
              <w:rPr>
                <w:rFonts w:ascii="Cambria" w:eastAsia="Times New Roman" w:hAnsi="Cambria" w:cs="Calibri"/>
                <w:color w:val="000000"/>
                <w:sz w:val="20"/>
                <w:szCs w:val="20"/>
              </w:rPr>
              <w:t>heckbox</w:t>
            </w:r>
            <w:r w:rsidRPr="00BC28C1">
              <w:rPr>
                <w:rFonts w:ascii="Cambria" w:eastAsia="Times New Roman" w:hAnsi="Cambria" w:cs="Calibri"/>
                <w:color w:val="000000"/>
                <w:sz w:val="20"/>
                <w:szCs w:val="20"/>
              </w:rPr>
              <w:t>.</w:t>
            </w:r>
          </w:p>
        </w:tc>
      </w:tr>
      <w:tr w:rsidR="007504D8" w:rsidRPr="006E4BD1" w14:paraId="7370E279"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61782E6" w14:textId="7D9FE2F2" w:rsidR="007504D8" w:rsidRPr="00BC28C1" w:rsidRDefault="00294A02"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5F058FF7" w14:textId="3DB2158B" w:rsidR="007504D8" w:rsidRPr="00BC28C1" w:rsidRDefault="00A05993"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screenshots 6-49; 5-42 for Borrower in Health Care Facility Checkbox</w:t>
            </w:r>
          </w:p>
        </w:tc>
      </w:tr>
      <w:tr w:rsidR="007504D8" w:rsidRPr="006E4BD1" w14:paraId="0EEB1EC9"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CAD43CD" w14:textId="74D4A6E2" w:rsidR="007504D8" w:rsidRPr="00BC28C1" w:rsidRDefault="00294A02"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3</w:t>
            </w:r>
          </w:p>
        </w:tc>
        <w:tc>
          <w:tcPr>
            <w:tcW w:w="8780" w:type="dxa"/>
            <w:tcBorders>
              <w:top w:val="single" w:sz="8" w:space="0" w:color="auto"/>
              <w:left w:val="nil"/>
              <w:bottom w:val="single" w:sz="8" w:space="0" w:color="auto"/>
              <w:right w:val="single" w:sz="8" w:space="0" w:color="auto"/>
            </w:tcBorders>
            <w:vAlign w:val="center"/>
          </w:tcPr>
          <w:p w14:paraId="2E0EF574" w14:textId="71349EBF" w:rsidR="007504D8" w:rsidRPr="00BC28C1" w:rsidRDefault="00A05993"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 2-4 and 2-5 for Borrower in Health Care Facility Checkbox</w:t>
            </w:r>
          </w:p>
        </w:tc>
      </w:tr>
      <w:tr w:rsidR="007504D8" w:rsidRPr="006E4BD1" w14:paraId="3E2842F0"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D08CEF9" w14:textId="379D2B07" w:rsidR="007504D8" w:rsidRPr="00BC28C1" w:rsidRDefault="00294A02"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4</w:t>
            </w:r>
          </w:p>
        </w:tc>
        <w:tc>
          <w:tcPr>
            <w:tcW w:w="8780" w:type="dxa"/>
            <w:tcBorders>
              <w:top w:val="single" w:sz="8" w:space="0" w:color="auto"/>
              <w:left w:val="nil"/>
              <w:bottom w:val="single" w:sz="8" w:space="0" w:color="auto"/>
              <w:right w:val="single" w:sz="8" w:space="0" w:color="auto"/>
            </w:tcBorders>
            <w:vAlign w:val="center"/>
          </w:tcPr>
          <w:p w14:paraId="05F90B04" w14:textId="0F87767F" w:rsidR="007504D8" w:rsidRPr="00BC28C1" w:rsidRDefault="002D1BEF"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w:t>
            </w:r>
            <w:r w:rsidR="00A05993" w:rsidRPr="00BC28C1">
              <w:rPr>
                <w:rFonts w:ascii="Cambria" w:eastAsia="Times New Roman" w:hAnsi="Cambria" w:cs="Calibri"/>
                <w:color w:val="000000"/>
                <w:sz w:val="20"/>
                <w:szCs w:val="20"/>
              </w:rPr>
              <w:t>pdated Table 2-2 for Borrower in Health Care Facility</w:t>
            </w:r>
          </w:p>
        </w:tc>
      </w:tr>
      <w:tr w:rsidR="007504D8" w:rsidRPr="006E4BD1" w14:paraId="39AD0EEB"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99CCAA7" w14:textId="549516C8" w:rsidR="007504D8" w:rsidRPr="00BC28C1" w:rsidRDefault="00294A02"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5</w:t>
            </w:r>
          </w:p>
        </w:tc>
        <w:tc>
          <w:tcPr>
            <w:tcW w:w="8780" w:type="dxa"/>
            <w:tcBorders>
              <w:top w:val="single" w:sz="8" w:space="0" w:color="auto"/>
              <w:left w:val="nil"/>
              <w:bottom w:val="single" w:sz="8" w:space="0" w:color="auto"/>
              <w:right w:val="single" w:sz="8" w:space="0" w:color="auto"/>
            </w:tcBorders>
            <w:vAlign w:val="center"/>
          </w:tcPr>
          <w:p w14:paraId="7F173DDC" w14:textId="4BE29627" w:rsidR="007504D8" w:rsidRPr="00BC28C1" w:rsidRDefault="002D1BEF"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Section 8.3.8.2 - HUD NSC contractor activities section: CT 22 timeline will be automatically inactivated when Assignment Denied- No Funds Due HUD step is completed</w:t>
            </w:r>
            <w:r w:rsidR="006A57D2" w:rsidRPr="00BC28C1">
              <w:rPr>
                <w:rFonts w:ascii="Cambria" w:eastAsia="Times New Roman" w:hAnsi="Cambria" w:cs="Calibri"/>
                <w:color w:val="000000"/>
                <w:sz w:val="20"/>
                <w:szCs w:val="20"/>
              </w:rPr>
              <w:t>.</w:t>
            </w:r>
          </w:p>
        </w:tc>
      </w:tr>
      <w:tr w:rsidR="00021CA9" w:rsidRPr="006E4BD1" w14:paraId="645FBFF3"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F2219B9" w14:textId="548148F0"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6</w:t>
            </w:r>
          </w:p>
        </w:tc>
        <w:tc>
          <w:tcPr>
            <w:tcW w:w="8780" w:type="dxa"/>
            <w:tcBorders>
              <w:top w:val="single" w:sz="8" w:space="0" w:color="auto"/>
              <w:left w:val="nil"/>
              <w:bottom w:val="single" w:sz="8" w:space="0" w:color="auto"/>
              <w:right w:val="single" w:sz="8" w:space="0" w:color="auto"/>
            </w:tcBorders>
          </w:tcPr>
          <w:p w14:paraId="1A41AB92" w14:textId="63765303"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2.4 Navigating HERMIT - updates for correction &amp; clarification (starting on page 2-3)</w:t>
            </w:r>
          </w:p>
        </w:tc>
      </w:tr>
      <w:tr w:rsidR="00021CA9" w:rsidRPr="006E4BD1" w14:paraId="5992DED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853CB28" w14:textId="692A1BB6"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7</w:t>
            </w:r>
          </w:p>
        </w:tc>
        <w:tc>
          <w:tcPr>
            <w:tcW w:w="8780" w:type="dxa"/>
            <w:tcBorders>
              <w:top w:val="single" w:sz="8" w:space="0" w:color="auto"/>
              <w:left w:val="nil"/>
              <w:bottom w:val="single" w:sz="8" w:space="0" w:color="auto"/>
              <w:right w:val="single" w:sz="8" w:space="0" w:color="auto"/>
            </w:tcBorders>
          </w:tcPr>
          <w:p w14:paraId="51A59D5D" w14:textId="4D5B939F"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7.1 - updates for correction &amp; clarification</w:t>
            </w:r>
          </w:p>
        </w:tc>
      </w:tr>
      <w:tr w:rsidR="00021CA9" w:rsidRPr="006E4BD1" w14:paraId="7E0F69C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27BA0B7" w14:textId="1065CB97"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8</w:t>
            </w:r>
          </w:p>
        </w:tc>
        <w:tc>
          <w:tcPr>
            <w:tcW w:w="8780" w:type="dxa"/>
            <w:tcBorders>
              <w:top w:val="single" w:sz="8" w:space="0" w:color="auto"/>
              <w:left w:val="nil"/>
              <w:bottom w:val="single" w:sz="8" w:space="0" w:color="auto"/>
              <w:right w:val="single" w:sz="8" w:space="0" w:color="auto"/>
            </w:tcBorders>
          </w:tcPr>
          <w:p w14:paraId="0BD178AE" w14:textId="29F4D65F"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7.2.2.1 Due and Payable w/o HUD Approval (starting on page 7-26)</w:t>
            </w:r>
          </w:p>
        </w:tc>
      </w:tr>
      <w:tr w:rsidR="00021CA9" w:rsidRPr="006E4BD1" w14:paraId="01A7B2CB"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059C478" w14:textId="5ADDC148"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9</w:t>
            </w:r>
          </w:p>
        </w:tc>
        <w:tc>
          <w:tcPr>
            <w:tcW w:w="8780" w:type="dxa"/>
            <w:tcBorders>
              <w:top w:val="single" w:sz="8" w:space="0" w:color="auto"/>
              <w:left w:val="nil"/>
              <w:bottom w:val="single" w:sz="8" w:space="0" w:color="auto"/>
              <w:right w:val="single" w:sz="8" w:space="0" w:color="auto"/>
            </w:tcBorders>
          </w:tcPr>
          <w:p w14:paraId="7ED30D07" w14:textId="33B80A8F"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7.3.1.7 Extension – Request to Delay Foreclosure (starting on page 7-80)</w:t>
            </w:r>
          </w:p>
        </w:tc>
      </w:tr>
      <w:tr w:rsidR="00021CA9" w:rsidRPr="006E4BD1" w14:paraId="7B7FEC4F"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982C2EE" w14:textId="15CA7A41"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10</w:t>
            </w:r>
          </w:p>
        </w:tc>
        <w:tc>
          <w:tcPr>
            <w:tcW w:w="8780" w:type="dxa"/>
            <w:tcBorders>
              <w:top w:val="single" w:sz="8" w:space="0" w:color="auto"/>
              <w:left w:val="nil"/>
              <w:bottom w:val="single" w:sz="8" w:space="0" w:color="auto"/>
              <w:right w:val="single" w:sz="8" w:space="0" w:color="auto"/>
            </w:tcBorders>
          </w:tcPr>
          <w:p w14:paraId="487CEC3E" w14:textId="73CAF504"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8.2 - User Alerts on Claim filing (starting on page 8-9)</w:t>
            </w:r>
          </w:p>
        </w:tc>
      </w:tr>
      <w:tr w:rsidR="00021CA9" w:rsidRPr="006E4BD1" w14:paraId="74CB72C6"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5999CDD" w14:textId="25D12620" w:rsidR="00021CA9" w:rsidRPr="00BC28C1" w:rsidRDefault="00021CA9" w:rsidP="00021CA9">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11</w:t>
            </w:r>
          </w:p>
        </w:tc>
        <w:tc>
          <w:tcPr>
            <w:tcW w:w="8780" w:type="dxa"/>
            <w:tcBorders>
              <w:top w:val="single" w:sz="8" w:space="0" w:color="auto"/>
              <w:left w:val="nil"/>
              <w:bottom w:val="single" w:sz="8" w:space="0" w:color="auto"/>
              <w:right w:val="single" w:sz="8" w:space="0" w:color="auto"/>
            </w:tcBorders>
          </w:tcPr>
          <w:p w14:paraId="2123C864" w14:textId="4C26932A" w:rsidR="00021CA9" w:rsidRPr="00BC28C1" w:rsidRDefault="00021CA9" w:rsidP="00021CA9">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8.2 - Curtailment message displayed on Claim filing "warning" popup (pg 8-12, 8-28, 8-31, 8-35, 8-</w:t>
            </w:r>
          </w:p>
        </w:tc>
      </w:tr>
      <w:tr w:rsidR="007504D8" w:rsidRPr="006E4BD1" w14:paraId="24DF6B5D" w14:textId="77777777" w:rsidTr="00BC28C1">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BFF1CF3" w14:textId="1FE5FD30" w:rsidR="007504D8" w:rsidRPr="00BC28C1" w:rsidRDefault="00C87B22" w:rsidP="00535058">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12</w:t>
            </w:r>
          </w:p>
        </w:tc>
        <w:tc>
          <w:tcPr>
            <w:tcW w:w="8780" w:type="dxa"/>
            <w:tcBorders>
              <w:top w:val="single" w:sz="8" w:space="0" w:color="auto"/>
              <w:left w:val="nil"/>
              <w:bottom w:val="single" w:sz="8" w:space="0" w:color="auto"/>
              <w:right w:val="single" w:sz="8" w:space="0" w:color="auto"/>
            </w:tcBorders>
            <w:vAlign w:val="center"/>
          </w:tcPr>
          <w:p w14:paraId="45067C68" w14:textId="7E71B43A" w:rsidR="007504D8" w:rsidRPr="00BC28C1" w:rsidRDefault="00C87B22" w:rsidP="00535058">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section 7.4.7.2 for Repurchase timeline changes</w:t>
            </w:r>
          </w:p>
        </w:tc>
      </w:tr>
    </w:tbl>
    <w:p w14:paraId="62FDAD16" w14:textId="77777777" w:rsidR="002A492D" w:rsidRDefault="002A492D" w:rsidP="00780470">
      <w:pPr>
        <w:rPr>
          <w:rFonts w:eastAsiaTheme="majorEastAsia" w:cs="Calibri"/>
          <w:b/>
          <w:bCs/>
          <w:caps/>
          <w:color w:val="0070C0"/>
          <w:sz w:val="48"/>
          <w:szCs w:val="48"/>
          <w:lang w:bidi="en-US"/>
        </w:rPr>
        <w:sectPr w:rsidR="002A492D" w:rsidSect="00AB6A5E">
          <w:headerReference w:type="default" r:id="rId636"/>
          <w:headerReference w:type="first" r:id="rId637"/>
          <w:footerReference w:type="first" r:id="rId638"/>
          <w:pgSz w:w="12240" w:h="15840"/>
          <w:pgMar w:top="1440" w:right="1440" w:bottom="1440" w:left="1440" w:header="720" w:footer="720" w:gutter="0"/>
          <w:cols w:space="720"/>
          <w:docGrid w:linePitch="360"/>
        </w:sectPr>
      </w:pPr>
    </w:p>
    <w:p w14:paraId="68015CF6" w14:textId="77777777" w:rsidR="002A492D" w:rsidRDefault="002A492D" w:rsidP="002A492D">
      <w:pPr>
        <w:rPr>
          <w:rFonts w:eastAsiaTheme="majorEastAsia" w:cs="Calibri"/>
          <w:b/>
          <w:bCs/>
          <w:caps/>
          <w:color w:val="0070C0"/>
          <w:sz w:val="48"/>
          <w:szCs w:val="48"/>
          <w:lang w:bidi="en-US"/>
        </w:rPr>
      </w:pPr>
    </w:p>
    <w:p w14:paraId="175834AB" w14:textId="77777777" w:rsidR="002A492D" w:rsidRDefault="002A492D" w:rsidP="002A492D">
      <w:pPr>
        <w:pStyle w:val="Chapterbreak"/>
      </w:pPr>
    </w:p>
    <w:p w14:paraId="2DE94742" w14:textId="77777777" w:rsidR="002A492D" w:rsidRDefault="002A492D" w:rsidP="002A492D">
      <w:pPr>
        <w:pStyle w:val="Chapterbreak"/>
      </w:pPr>
    </w:p>
    <w:p w14:paraId="695F7F39" w14:textId="77777777" w:rsidR="002A492D" w:rsidRDefault="002A492D" w:rsidP="002A492D">
      <w:pPr>
        <w:pStyle w:val="Chapterbreak"/>
      </w:pPr>
    </w:p>
    <w:p w14:paraId="0FA09C28" w14:textId="77777777" w:rsidR="002A492D" w:rsidRDefault="002A492D" w:rsidP="002A492D">
      <w:pPr>
        <w:pStyle w:val="Chapterbreak"/>
      </w:pPr>
    </w:p>
    <w:p w14:paraId="1F9353F8" w14:textId="77777777" w:rsidR="002A492D" w:rsidRDefault="002A492D" w:rsidP="002A492D">
      <w:pPr>
        <w:pStyle w:val="Chapterbreak"/>
      </w:pPr>
    </w:p>
    <w:p w14:paraId="720915BA" w14:textId="77777777" w:rsidR="002A492D" w:rsidRDefault="002A492D" w:rsidP="002A492D">
      <w:pPr>
        <w:pStyle w:val="Chapterbreak"/>
      </w:pPr>
    </w:p>
    <w:p w14:paraId="61936918" w14:textId="77777777" w:rsidR="002A492D" w:rsidRDefault="002A492D" w:rsidP="002A492D">
      <w:pPr>
        <w:pStyle w:val="Chapterbreak"/>
      </w:pPr>
      <w:r w:rsidRPr="00D239AF">
        <w:t xml:space="preserve">APPENDIX </w:t>
      </w:r>
      <w:r>
        <w:t>X</w:t>
      </w:r>
      <w:r w:rsidRPr="00D239AF">
        <w:t xml:space="preserve">: </w:t>
      </w:r>
      <w:r>
        <w:t>HERMIT User Guide Version 2.29 Updates (Release 6.8)</w:t>
      </w:r>
    </w:p>
    <w:p w14:paraId="6F33A68A" w14:textId="77777777" w:rsidR="002A492D" w:rsidRDefault="002A492D" w:rsidP="002A492D">
      <w:pPr>
        <w:pStyle w:val="Chapterbreak"/>
        <w:rPr>
          <w:b w:val="0"/>
          <w:bCs w:val="0"/>
          <w:caps w:val="0"/>
        </w:rPr>
      </w:pPr>
      <w:r>
        <w:br w:type="page"/>
      </w:r>
    </w:p>
    <w:p w14:paraId="2B8900C2" w14:textId="77777777" w:rsidR="002A492D" w:rsidRPr="00733F5F" w:rsidRDefault="002A492D" w:rsidP="006C3C3F">
      <w:pPr>
        <w:pStyle w:val="Heading2"/>
        <w:numPr>
          <w:ilvl w:val="0"/>
          <w:numId w:val="81"/>
        </w:numPr>
        <w:tabs>
          <w:tab w:val="clear" w:pos="1080"/>
        </w:tabs>
        <w:jc w:val="both"/>
        <w:rPr>
          <w:color w:val="0070C0"/>
        </w:rPr>
      </w:pPr>
      <w:bookmarkStart w:id="6026" w:name="_Toc230163715"/>
      <w:r w:rsidRPr="002F1F2B">
        <w:rPr>
          <w:color w:val="0070C0"/>
        </w:rPr>
        <w:t xml:space="preserve">APPENDIX </w:t>
      </w:r>
      <w:r>
        <w:rPr>
          <w:color w:val="0070C0"/>
        </w:rPr>
        <w:t>X</w:t>
      </w:r>
      <w:r w:rsidRPr="002F1F2B">
        <w:rPr>
          <w:color w:val="0070C0"/>
        </w:rPr>
        <w:t>: HERMIT User Guide Version 2.</w:t>
      </w:r>
      <w:r>
        <w:rPr>
          <w:color w:val="0070C0"/>
        </w:rPr>
        <w:t>29</w:t>
      </w:r>
      <w:r w:rsidRPr="002F1F2B">
        <w:rPr>
          <w:color w:val="0070C0"/>
        </w:rPr>
        <w:t xml:space="preserve"> Updates (Release </w:t>
      </w:r>
      <w:r>
        <w:rPr>
          <w:color w:val="0070C0"/>
        </w:rPr>
        <w:t>6.8</w:t>
      </w:r>
      <w:r w:rsidRPr="002F1F2B">
        <w:rPr>
          <w:color w:val="0070C0"/>
        </w:rPr>
        <w:t>)</w:t>
      </w:r>
      <w:bookmarkEnd w:id="6026"/>
    </w:p>
    <w:tbl>
      <w:tblPr>
        <w:tblW w:w="9740" w:type="dxa"/>
        <w:tblLook w:val="04A0" w:firstRow="1" w:lastRow="0" w:firstColumn="1" w:lastColumn="0" w:noHBand="0" w:noVBand="1"/>
      </w:tblPr>
      <w:tblGrid>
        <w:gridCol w:w="960"/>
        <w:gridCol w:w="8780"/>
      </w:tblGrid>
      <w:tr w:rsidR="002A492D" w:rsidRPr="006E4BD1" w14:paraId="5702A906"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41EED96F" w14:textId="77777777" w:rsidR="002A492D" w:rsidRPr="006E4BD1" w:rsidRDefault="002A492D" w:rsidP="006316D5">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031851B1" w14:textId="77777777" w:rsidR="002A492D" w:rsidRPr="006E4BD1" w:rsidRDefault="002A492D" w:rsidP="006316D5">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2A492D" w:rsidRPr="006E4BD1" w14:paraId="4BEED3DE"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C1B2E17"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59C3E9D7"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 xml:space="preserve">Updated </w:t>
            </w:r>
            <w:r w:rsidRPr="00143F52">
              <w:rPr>
                <w:rFonts w:ascii="Cambria" w:eastAsia="Times New Roman" w:hAnsi="Cambria" w:cs="Calibri"/>
                <w:color w:val="000000"/>
                <w:sz w:val="20"/>
                <w:szCs w:val="20"/>
              </w:rPr>
              <w:t>Table 2-2 - Loan search criteria to include LESA Checkbox</w:t>
            </w:r>
          </w:p>
        </w:tc>
      </w:tr>
      <w:tr w:rsidR="002A492D" w:rsidRPr="006E4BD1" w14:paraId="6B4ACC98"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442C1AB"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300C84AE"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BC28C1">
              <w:rPr>
                <w:rFonts w:ascii="Cambria" w:eastAsia="Times New Roman" w:hAnsi="Cambria" w:cs="Calibri"/>
                <w:color w:val="000000"/>
                <w:sz w:val="20"/>
                <w:szCs w:val="20"/>
              </w:rPr>
              <w:t>Updated screenshot 2-</w:t>
            </w:r>
            <w:r>
              <w:rPr>
                <w:rFonts w:ascii="Cambria" w:eastAsia="Times New Roman" w:hAnsi="Cambria" w:cs="Calibri"/>
                <w:color w:val="000000"/>
                <w:sz w:val="20"/>
                <w:szCs w:val="20"/>
              </w:rPr>
              <w:t>5</w:t>
            </w:r>
            <w:r w:rsidRPr="00BC28C1">
              <w:rPr>
                <w:rFonts w:ascii="Cambria" w:eastAsia="Times New Roman" w:hAnsi="Cambria" w:cs="Calibri"/>
                <w:color w:val="000000"/>
                <w:sz w:val="20"/>
                <w:szCs w:val="20"/>
              </w:rPr>
              <w:t xml:space="preserve"> </w:t>
            </w:r>
            <w:r w:rsidRPr="00143F52">
              <w:rPr>
                <w:rFonts w:ascii="Cambria" w:eastAsia="Times New Roman" w:hAnsi="Cambria" w:cs="Calibri"/>
                <w:color w:val="000000"/>
                <w:sz w:val="20"/>
                <w:szCs w:val="20"/>
              </w:rPr>
              <w:t>include LESA Checkbox</w:t>
            </w:r>
          </w:p>
        </w:tc>
      </w:tr>
      <w:tr w:rsidR="002A492D" w:rsidRPr="006E4BD1" w14:paraId="03CE2160"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F97C4B4"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3</w:t>
            </w:r>
          </w:p>
        </w:tc>
        <w:tc>
          <w:tcPr>
            <w:tcW w:w="8780" w:type="dxa"/>
            <w:tcBorders>
              <w:top w:val="single" w:sz="8" w:space="0" w:color="auto"/>
              <w:left w:val="nil"/>
              <w:bottom w:val="single" w:sz="8" w:space="0" w:color="auto"/>
              <w:right w:val="single" w:sz="8" w:space="0" w:color="auto"/>
            </w:tcBorders>
            <w:vAlign w:val="center"/>
          </w:tcPr>
          <w:p w14:paraId="6C61ED01" w14:textId="49F84703" w:rsidR="002A492D" w:rsidRPr="00BC28C1" w:rsidRDefault="002A492D" w:rsidP="006316D5">
            <w:pPr>
              <w:spacing w:after="0" w:line="240" w:lineRule="auto"/>
              <w:jc w:val="both"/>
              <w:rPr>
                <w:rFonts w:ascii="Cambria" w:eastAsia="Times New Roman" w:hAnsi="Cambria" w:cs="Calibri"/>
                <w:color w:val="000000"/>
                <w:sz w:val="20"/>
                <w:szCs w:val="20"/>
              </w:rPr>
            </w:pPr>
            <w:r w:rsidRPr="00143F52">
              <w:rPr>
                <w:rFonts w:ascii="Cambria" w:eastAsia="Times New Roman" w:hAnsi="Cambria" w:cs="Calibri"/>
                <w:color w:val="000000"/>
                <w:sz w:val="20"/>
                <w:szCs w:val="20"/>
              </w:rPr>
              <w:t xml:space="preserve">Added section </w:t>
            </w:r>
            <w:r w:rsidR="00577FAF">
              <w:rPr>
                <w:rFonts w:ascii="Cambria" w:eastAsia="Times New Roman" w:hAnsi="Cambria" w:cs="Calibri"/>
                <w:color w:val="000000"/>
                <w:sz w:val="20"/>
                <w:szCs w:val="20"/>
              </w:rPr>
              <w:t>9.8.6</w:t>
            </w:r>
            <w:r w:rsidRPr="00143F52">
              <w:rPr>
                <w:rFonts w:ascii="Cambria" w:eastAsia="Times New Roman" w:hAnsi="Cambria" w:cs="Calibri"/>
                <w:color w:val="000000"/>
                <w:sz w:val="20"/>
                <w:szCs w:val="20"/>
              </w:rPr>
              <w:t xml:space="preserve"> LESA (Life Expectancy Set Aside)</w:t>
            </w:r>
            <w:r>
              <w:rPr>
                <w:rFonts w:ascii="Cambria" w:eastAsia="Times New Roman" w:hAnsi="Cambria" w:cs="Calibri"/>
                <w:color w:val="000000"/>
                <w:sz w:val="20"/>
                <w:szCs w:val="20"/>
              </w:rPr>
              <w:t xml:space="preserve"> Report</w:t>
            </w:r>
          </w:p>
        </w:tc>
      </w:tr>
      <w:tr w:rsidR="002A492D" w:rsidRPr="006E4BD1" w14:paraId="0A3E7FB9"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5E30378"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4</w:t>
            </w:r>
          </w:p>
        </w:tc>
        <w:tc>
          <w:tcPr>
            <w:tcW w:w="8780" w:type="dxa"/>
            <w:tcBorders>
              <w:top w:val="single" w:sz="8" w:space="0" w:color="auto"/>
              <w:left w:val="nil"/>
              <w:bottom w:val="single" w:sz="8" w:space="0" w:color="auto"/>
              <w:right w:val="single" w:sz="8" w:space="0" w:color="auto"/>
            </w:tcBorders>
            <w:vAlign w:val="center"/>
          </w:tcPr>
          <w:p w14:paraId="4108D0C9"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143F52">
              <w:rPr>
                <w:rFonts w:ascii="Cambria" w:eastAsia="Times New Roman" w:hAnsi="Cambria" w:cs="Calibri"/>
                <w:color w:val="000000"/>
                <w:sz w:val="20"/>
                <w:szCs w:val="20"/>
              </w:rPr>
              <w:t>Added section 9.</w:t>
            </w:r>
            <w:r>
              <w:rPr>
                <w:rFonts w:ascii="Cambria" w:eastAsia="Times New Roman" w:hAnsi="Cambria" w:cs="Calibri"/>
                <w:color w:val="000000"/>
                <w:sz w:val="20"/>
                <w:szCs w:val="20"/>
              </w:rPr>
              <w:t>6</w:t>
            </w:r>
            <w:r w:rsidRPr="00143F52">
              <w:rPr>
                <w:rFonts w:ascii="Cambria" w:eastAsia="Times New Roman" w:hAnsi="Cambria" w:cs="Calibri"/>
                <w:color w:val="000000"/>
                <w:sz w:val="20"/>
                <w:szCs w:val="20"/>
              </w:rPr>
              <w:t>.</w:t>
            </w:r>
            <w:r>
              <w:rPr>
                <w:rFonts w:ascii="Cambria" w:eastAsia="Times New Roman" w:hAnsi="Cambria" w:cs="Calibri"/>
                <w:color w:val="000000"/>
                <w:sz w:val="20"/>
                <w:szCs w:val="20"/>
              </w:rPr>
              <w:t>25</w:t>
            </w:r>
            <w:r w:rsidRPr="00143F52">
              <w:rPr>
                <w:rFonts w:ascii="Cambria" w:eastAsia="Times New Roman" w:hAnsi="Cambria" w:cs="Calibri"/>
                <w:color w:val="000000"/>
                <w:sz w:val="20"/>
                <w:szCs w:val="20"/>
              </w:rPr>
              <w:t xml:space="preserve"> </w:t>
            </w:r>
            <w:r>
              <w:rPr>
                <w:rFonts w:ascii="Cambria" w:eastAsia="Times New Roman" w:hAnsi="Cambria" w:cs="Calibri"/>
                <w:color w:val="000000"/>
                <w:sz w:val="20"/>
                <w:szCs w:val="20"/>
              </w:rPr>
              <w:t>SAMS Daily Transaction File Report</w:t>
            </w:r>
          </w:p>
        </w:tc>
      </w:tr>
      <w:tr w:rsidR="002A492D" w:rsidRPr="006E4BD1" w14:paraId="6F478F28"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AB68160"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5</w:t>
            </w:r>
          </w:p>
        </w:tc>
        <w:tc>
          <w:tcPr>
            <w:tcW w:w="8780" w:type="dxa"/>
            <w:tcBorders>
              <w:top w:val="single" w:sz="8" w:space="0" w:color="auto"/>
              <w:left w:val="nil"/>
              <w:bottom w:val="single" w:sz="8" w:space="0" w:color="auto"/>
              <w:right w:val="single" w:sz="8" w:space="0" w:color="auto"/>
            </w:tcBorders>
            <w:vAlign w:val="center"/>
          </w:tcPr>
          <w:p w14:paraId="668DF6F2"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134448">
              <w:rPr>
                <w:rFonts w:ascii="Cambria" w:eastAsia="Times New Roman" w:hAnsi="Cambria" w:cs="Calibri"/>
                <w:color w:val="000000"/>
                <w:sz w:val="20"/>
                <w:szCs w:val="20"/>
              </w:rPr>
              <w:t>Updated Table 5 1: Loan Screen - Transactions to include "Loan Bal on Trans Dt" column</w:t>
            </w:r>
          </w:p>
        </w:tc>
      </w:tr>
      <w:tr w:rsidR="002A492D" w:rsidRPr="006E4BD1" w14:paraId="3D8C72C2"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74BEB4B"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6</w:t>
            </w:r>
          </w:p>
        </w:tc>
        <w:tc>
          <w:tcPr>
            <w:tcW w:w="8780" w:type="dxa"/>
            <w:tcBorders>
              <w:top w:val="single" w:sz="8" w:space="0" w:color="auto"/>
              <w:left w:val="nil"/>
              <w:bottom w:val="single" w:sz="8" w:space="0" w:color="auto"/>
              <w:right w:val="single" w:sz="8" w:space="0" w:color="auto"/>
            </w:tcBorders>
          </w:tcPr>
          <w:p w14:paraId="268E562B"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4F5720">
              <w:rPr>
                <w:rFonts w:ascii="Cambria" w:eastAsia="Times New Roman" w:hAnsi="Cambria" w:cs="Calibri"/>
                <w:color w:val="000000"/>
                <w:sz w:val="20"/>
                <w:szCs w:val="20"/>
              </w:rPr>
              <w:t>Edited section 7.4.2.7</w:t>
            </w:r>
            <w:r w:rsidRPr="004F5720">
              <w:rPr>
                <w:rFonts w:ascii="Cambria" w:eastAsia="Times New Roman" w:hAnsi="Cambria" w:cs="Calibri"/>
                <w:color w:val="000000"/>
                <w:sz w:val="20"/>
                <w:szCs w:val="20"/>
              </w:rPr>
              <w:tab/>
              <w:t>Write-Off Review to add Write-Off worksheet</w:t>
            </w:r>
          </w:p>
        </w:tc>
      </w:tr>
      <w:tr w:rsidR="002A492D" w:rsidRPr="006E4BD1" w14:paraId="423F2D77"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01B4CB9"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7</w:t>
            </w:r>
          </w:p>
        </w:tc>
        <w:tc>
          <w:tcPr>
            <w:tcW w:w="8780" w:type="dxa"/>
            <w:tcBorders>
              <w:top w:val="single" w:sz="8" w:space="0" w:color="auto"/>
              <w:left w:val="nil"/>
              <w:bottom w:val="single" w:sz="8" w:space="0" w:color="auto"/>
              <w:right w:val="single" w:sz="8" w:space="0" w:color="auto"/>
            </w:tcBorders>
          </w:tcPr>
          <w:p w14:paraId="425B43A7"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D30106">
              <w:rPr>
                <w:rFonts w:ascii="Cambria" w:eastAsia="Times New Roman" w:hAnsi="Cambria" w:cs="Calibri"/>
                <w:color w:val="000000"/>
                <w:sz w:val="20"/>
                <w:szCs w:val="20"/>
              </w:rPr>
              <w:t>Removed section - 5.7.2.3 Editing a Property Value. User will not be able to edit property</w:t>
            </w:r>
          </w:p>
        </w:tc>
      </w:tr>
      <w:tr w:rsidR="002A492D" w:rsidRPr="006E4BD1" w14:paraId="22FAE5F8"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CC0193B"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8</w:t>
            </w:r>
          </w:p>
        </w:tc>
        <w:tc>
          <w:tcPr>
            <w:tcW w:w="8780" w:type="dxa"/>
            <w:tcBorders>
              <w:top w:val="single" w:sz="8" w:space="0" w:color="auto"/>
              <w:left w:val="nil"/>
              <w:bottom w:val="single" w:sz="8" w:space="0" w:color="auto"/>
              <w:right w:val="single" w:sz="8" w:space="0" w:color="auto"/>
            </w:tcBorders>
          </w:tcPr>
          <w:p w14:paraId="4094AE98" w14:textId="77777777" w:rsidR="002A492D" w:rsidRPr="00BC28C1" w:rsidRDefault="002A492D" w:rsidP="006316D5">
            <w:pPr>
              <w:spacing w:after="0" w:line="240" w:lineRule="auto"/>
              <w:jc w:val="both"/>
              <w:rPr>
                <w:rFonts w:ascii="Cambria" w:eastAsia="Times New Roman" w:hAnsi="Cambria" w:cs="Calibri"/>
                <w:color w:val="000000"/>
                <w:sz w:val="20"/>
                <w:szCs w:val="20"/>
              </w:rPr>
            </w:pPr>
            <w:r w:rsidRPr="00D30106">
              <w:rPr>
                <w:rFonts w:ascii="Cambria" w:eastAsia="Times New Roman" w:hAnsi="Cambria" w:cs="Calibri"/>
                <w:color w:val="000000"/>
                <w:sz w:val="20"/>
                <w:szCs w:val="20"/>
              </w:rPr>
              <w:t>Updated section 5.7.2.3</w:t>
            </w:r>
            <w:r w:rsidRPr="00D30106">
              <w:rPr>
                <w:rFonts w:ascii="Cambria" w:eastAsia="Times New Roman" w:hAnsi="Cambria" w:cs="Calibri"/>
                <w:color w:val="000000"/>
                <w:sz w:val="20"/>
                <w:szCs w:val="20"/>
              </w:rPr>
              <w:tab/>
              <w:t>Deleting a Property Value</w:t>
            </w:r>
          </w:p>
        </w:tc>
      </w:tr>
      <w:tr w:rsidR="002A492D" w:rsidRPr="006E4BD1" w14:paraId="02C67F3F"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E553263"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9</w:t>
            </w:r>
          </w:p>
        </w:tc>
        <w:tc>
          <w:tcPr>
            <w:tcW w:w="8780" w:type="dxa"/>
            <w:tcBorders>
              <w:top w:val="single" w:sz="8" w:space="0" w:color="auto"/>
              <w:left w:val="nil"/>
              <w:bottom w:val="single" w:sz="8" w:space="0" w:color="auto"/>
              <w:right w:val="single" w:sz="8" w:space="0" w:color="auto"/>
            </w:tcBorders>
          </w:tcPr>
          <w:p w14:paraId="757ACAE4" w14:textId="580764AF" w:rsidR="002A492D" w:rsidRPr="00BC28C1" w:rsidRDefault="00577FAF" w:rsidP="006316D5">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Updated section 9.8.7 Servicer reports with new report: Claim AOP Amounts</w:t>
            </w:r>
          </w:p>
        </w:tc>
      </w:tr>
      <w:tr w:rsidR="002A492D" w:rsidRPr="006E4BD1" w14:paraId="2F411858" w14:textId="77777777" w:rsidTr="006316D5">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40C5574" w14:textId="77777777" w:rsidR="002A492D" w:rsidRPr="00BC28C1" w:rsidRDefault="002A492D" w:rsidP="006316D5">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10</w:t>
            </w:r>
          </w:p>
        </w:tc>
        <w:tc>
          <w:tcPr>
            <w:tcW w:w="8780" w:type="dxa"/>
            <w:tcBorders>
              <w:top w:val="single" w:sz="8" w:space="0" w:color="auto"/>
              <w:left w:val="nil"/>
              <w:bottom w:val="single" w:sz="8" w:space="0" w:color="auto"/>
              <w:right w:val="single" w:sz="8" w:space="0" w:color="auto"/>
            </w:tcBorders>
          </w:tcPr>
          <w:p w14:paraId="3836F426" w14:textId="5816550F" w:rsidR="002A492D" w:rsidRPr="00BC28C1" w:rsidRDefault="009B713E" w:rsidP="006316D5">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Added the word “Report” to each report name in Chapter 9</w:t>
            </w:r>
          </w:p>
        </w:tc>
      </w:tr>
    </w:tbl>
    <w:p w14:paraId="1D987764" w14:textId="77777777" w:rsidR="00F141BE" w:rsidRDefault="00F141BE" w:rsidP="00780470">
      <w:pPr>
        <w:rPr>
          <w:rFonts w:eastAsiaTheme="majorEastAsia" w:cs="Calibri"/>
          <w:b/>
          <w:bCs/>
          <w:caps/>
          <w:color w:val="0070C0"/>
          <w:sz w:val="48"/>
          <w:szCs w:val="48"/>
          <w:lang w:bidi="en-US"/>
        </w:rPr>
      </w:pPr>
    </w:p>
    <w:p w14:paraId="0087C18B" w14:textId="77777777" w:rsidR="004640ED" w:rsidRDefault="004640ED" w:rsidP="00780470">
      <w:pPr>
        <w:rPr>
          <w:rFonts w:eastAsiaTheme="majorEastAsia" w:cs="Calibri"/>
          <w:b/>
          <w:bCs/>
          <w:caps/>
          <w:color w:val="0070C0"/>
          <w:sz w:val="48"/>
          <w:szCs w:val="48"/>
          <w:lang w:bidi="en-US"/>
        </w:rPr>
        <w:sectPr w:rsidR="004640ED" w:rsidSect="00AB6A5E">
          <w:headerReference w:type="default" r:id="rId639"/>
          <w:pgSz w:w="12240" w:h="15840"/>
          <w:pgMar w:top="1440" w:right="1440" w:bottom="1440" w:left="1440" w:header="720" w:footer="720" w:gutter="0"/>
          <w:cols w:space="720"/>
          <w:docGrid w:linePitch="360"/>
        </w:sectPr>
      </w:pPr>
    </w:p>
    <w:p w14:paraId="4BFAA51A" w14:textId="77777777" w:rsidR="004640ED" w:rsidRDefault="004640ED" w:rsidP="004640ED">
      <w:pPr>
        <w:rPr>
          <w:rFonts w:eastAsiaTheme="majorEastAsia" w:cs="Calibri"/>
          <w:b/>
          <w:bCs/>
          <w:caps/>
          <w:color w:val="0070C0"/>
          <w:sz w:val="48"/>
          <w:szCs w:val="48"/>
          <w:lang w:bidi="en-US"/>
        </w:rPr>
      </w:pPr>
    </w:p>
    <w:p w14:paraId="699CA4E5" w14:textId="77777777" w:rsidR="004640ED" w:rsidRDefault="004640ED" w:rsidP="004640ED">
      <w:pPr>
        <w:pStyle w:val="Chapterbreak"/>
      </w:pPr>
    </w:p>
    <w:p w14:paraId="396EC5DA" w14:textId="77777777" w:rsidR="004640ED" w:rsidRDefault="004640ED" w:rsidP="004640ED">
      <w:pPr>
        <w:pStyle w:val="Chapterbreak"/>
      </w:pPr>
    </w:p>
    <w:p w14:paraId="69A8FBCF" w14:textId="77777777" w:rsidR="004640ED" w:rsidRDefault="004640ED" w:rsidP="004640ED">
      <w:pPr>
        <w:pStyle w:val="Chapterbreak"/>
      </w:pPr>
    </w:p>
    <w:p w14:paraId="12D11635" w14:textId="77777777" w:rsidR="004640ED" w:rsidRDefault="004640ED" w:rsidP="004640ED">
      <w:pPr>
        <w:pStyle w:val="Chapterbreak"/>
      </w:pPr>
    </w:p>
    <w:p w14:paraId="7A4DB934" w14:textId="77777777" w:rsidR="004640ED" w:rsidRDefault="004640ED" w:rsidP="004640ED">
      <w:pPr>
        <w:pStyle w:val="Chapterbreak"/>
      </w:pPr>
    </w:p>
    <w:p w14:paraId="12C70AD0" w14:textId="77777777" w:rsidR="004640ED" w:rsidRDefault="004640ED" w:rsidP="004640ED">
      <w:pPr>
        <w:pStyle w:val="Chapterbreak"/>
      </w:pPr>
    </w:p>
    <w:p w14:paraId="78F6780B" w14:textId="1AEEEC51" w:rsidR="004640ED" w:rsidRDefault="004640ED" w:rsidP="004640ED">
      <w:pPr>
        <w:pStyle w:val="Chapterbreak"/>
      </w:pPr>
      <w:r w:rsidRPr="00D239AF">
        <w:t xml:space="preserve">APPENDIX </w:t>
      </w:r>
      <w:r>
        <w:t>Y</w:t>
      </w:r>
      <w:r w:rsidRPr="00D239AF">
        <w:t xml:space="preserve">: </w:t>
      </w:r>
      <w:r>
        <w:t>HERMIT User Guide Version Release 7.00</w:t>
      </w:r>
    </w:p>
    <w:p w14:paraId="22683DD3" w14:textId="77777777" w:rsidR="004640ED" w:rsidRDefault="004640ED" w:rsidP="004640ED">
      <w:pPr>
        <w:pStyle w:val="Chapterbreak"/>
        <w:rPr>
          <w:b w:val="0"/>
          <w:bCs w:val="0"/>
          <w:caps w:val="0"/>
        </w:rPr>
      </w:pPr>
      <w:r>
        <w:br w:type="page"/>
      </w:r>
    </w:p>
    <w:p w14:paraId="14189D00" w14:textId="3015A38B" w:rsidR="004640ED" w:rsidRPr="00733F5F" w:rsidRDefault="004640ED" w:rsidP="006C3C3F">
      <w:pPr>
        <w:pStyle w:val="Heading2"/>
        <w:numPr>
          <w:ilvl w:val="0"/>
          <w:numId w:val="81"/>
        </w:numPr>
        <w:tabs>
          <w:tab w:val="clear" w:pos="1080"/>
        </w:tabs>
        <w:jc w:val="both"/>
        <w:rPr>
          <w:color w:val="0070C0"/>
        </w:rPr>
      </w:pPr>
      <w:bookmarkStart w:id="6027" w:name="_Toc230163716"/>
      <w:r w:rsidRPr="002F1F2B">
        <w:rPr>
          <w:color w:val="0070C0"/>
        </w:rPr>
        <w:t xml:space="preserve">APPENDIX </w:t>
      </w:r>
      <w:r>
        <w:rPr>
          <w:color w:val="0070C0"/>
        </w:rPr>
        <w:t>Y</w:t>
      </w:r>
      <w:r w:rsidRPr="002F1F2B">
        <w:rPr>
          <w:color w:val="0070C0"/>
        </w:rPr>
        <w:t xml:space="preserve">: HERMIT User Guide Version Release </w:t>
      </w:r>
      <w:r>
        <w:rPr>
          <w:color w:val="0070C0"/>
        </w:rPr>
        <w:t>7.00</w:t>
      </w:r>
      <w:bookmarkEnd w:id="6027"/>
    </w:p>
    <w:tbl>
      <w:tblPr>
        <w:tblW w:w="9740" w:type="dxa"/>
        <w:tblLook w:val="04A0" w:firstRow="1" w:lastRow="0" w:firstColumn="1" w:lastColumn="0" w:noHBand="0" w:noVBand="1"/>
      </w:tblPr>
      <w:tblGrid>
        <w:gridCol w:w="960"/>
        <w:gridCol w:w="8780"/>
      </w:tblGrid>
      <w:tr w:rsidR="004640ED" w:rsidRPr="006E4BD1" w14:paraId="35CA06E5" w14:textId="77777777" w:rsidTr="00615C30">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F4BB835" w14:textId="77777777" w:rsidR="004640ED" w:rsidRPr="006E4BD1" w:rsidRDefault="004640ED" w:rsidP="00615C30">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66E68D5D" w14:textId="77777777" w:rsidR="004640ED" w:rsidRPr="006E4BD1" w:rsidRDefault="004640ED" w:rsidP="00615C30">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4640ED" w:rsidRPr="006E4BD1" w14:paraId="1B0A2449" w14:textId="77777777" w:rsidTr="00615C30">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2775E6D" w14:textId="77777777" w:rsidR="004640ED" w:rsidRPr="00BC28C1" w:rsidRDefault="004640ED" w:rsidP="00615C30">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586E5044" w14:textId="7841502A" w:rsidR="004640ED" w:rsidRPr="00BC28C1" w:rsidRDefault="004640ED" w:rsidP="00615C3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HERMIT Release 7.00 Modernization updates throughout entire document</w:t>
            </w:r>
          </w:p>
        </w:tc>
      </w:tr>
      <w:tr w:rsidR="004640ED" w:rsidRPr="006E4BD1" w14:paraId="536E12C0" w14:textId="77777777" w:rsidTr="00615C30">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F1EC75A" w14:textId="77777777" w:rsidR="004640ED" w:rsidRPr="00BC28C1" w:rsidRDefault="004640ED" w:rsidP="00615C30">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0AD2C8CD" w14:textId="07662CFF" w:rsidR="004640ED" w:rsidRPr="00BC28C1" w:rsidRDefault="00854387" w:rsidP="00615C3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Removed index</w:t>
            </w:r>
          </w:p>
        </w:tc>
      </w:tr>
    </w:tbl>
    <w:p w14:paraId="2DBEE471" w14:textId="012F9C6D" w:rsidR="004640ED" w:rsidRPr="004640ED" w:rsidRDefault="004640ED" w:rsidP="004640ED">
      <w:pPr>
        <w:tabs>
          <w:tab w:val="left" w:pos="1617"/>
        </w:tabs>
        <w:rPr>
          <w:rFonts w:eastAsiaTheme="majorEastAsia" w:cs="Calibri"/>
          <w:sz w:val="48"/>
          <w:szCs w:val="48"/>
          <w:lang w:bidi="en-US"/>
        </w:rPr>
        <w:sectPr w:rsidR="004640ED" w:rsidRPr="004640ED" w:rsidSect="00AB6A5E">
          <w:headerReference w:type="default" r:id="rId640"/>
          <w:pgSz w:w="12240" w:h="15840"/>
          <w:pgMar w:top="1440" w:right="1440" w:bottom="1440" w:left="1440" w:header="720" w:footer="720" w:gutter="0"/>
          <w:cols w:space="720"/>
          <w:docGrid w:linePitch="360"/>
        </w:sectPr>
      </w:pPr>
    </w:p>
    <w:bookmarkEnd w:id="5974"/>
    <w:p w14:paraId="23FDE5BD" w14:textId="77777777" w:rsidR="00DF14F4" w:rsidRDefault="00DF14F4" w:rsidP="00DF14F4">
      <w:pPr>
        <w:rPr>
          <w:rFonts w:eastAsiaTheme="majorEastAsia" w:cs="Calibri"/>
          <w:b/>
          <w:bCs/>
          <w:caps/>
          <w:color w:val="0070C0"/>
          <w:sz w:val="48"/>
          <w:szCs w:val="48"/>
          <w:lang w:bidi="en-US"/>
        </w:rPr>
        <w:sectPr w:rsidR="00DF14F4" w:rsidSect="00AB6A5E">
          <w:headerReference w:type="default" r:id="rId641"/>
          <w:type w:val="continuous"/>
          <w:pgSz w:w="12240" w:h="15840"/>
          <w:pgMar w:top="1440" w:right="1440" w:bottom="1440" w:left="1440" w:header="720" w:footer="720" w:gutter="0"/>
          <w:cols w:space="720"/>
          <w:docGrid w:linePitch="360"/>
        </w:sectPr>
      </w:pPr>
    </w:p>
    <w:p w14:paraId="5E6358DA" w14:textId="77777777" w:rsidR="00DF14F4" w:rsidRDefault="00DF14F4" w:rsidP="00DF14F4">
      <w:pPr>
        <w:rPr>
          <w:rFonts w:eastAsiaTheme="majorEastAsia" w:cs="Calibri"/>
          <w:b/>
          <w:bCs/>
          <w:caps/>
          <w:color w:val="0070C0"/>
          <w:sz w:val="48"/>
          <w:szCs w:val="48"/>
          <w:lang w:bidi="en-US"/>
        </w:rPr>
      </w:pPr>
    </w:p>
    <w:p w14:paraId="24549131" w14:textId="77777777" w:rsidR="00DF14F4" w:rsidRDefault="00DF14F4" w:rsidP="00DF14F4">
      <w:pPr>
        <w:pStyle w:val="Chapterbreak"/>
      </w:pPr>
    </w:p>
    <w:p w14:paraId="5B52D127" w14:textId="77777777" w:rsidR="00DF14F4" w:rsidRDefault="00DF14F4" w:rsidP="00DF14F4">
      <w:pPr>
        <w:pStyle w:val="Chapterbreak"/>
      </w:pPr>
    </w:p>
    <w:p w14:paraId="132EA288" w14:textId="77777777" w:rsidR="00DF14F4" w:rsidRDefault="00DF14F4" w:rsidP="00DF14F4">
      <w:pPr>
        <w:pStyle w:val="Chapterbreak"/>
      </w:pPr>
    </w:p>
    <w:p w14:paraId="7F1DFB51" w14:textId="77777777" w:rsidR="00DF14F4" w:rsidRDefault="00DF14F4" w:rsidP="00DF14F4">
      <w:pPr>
        <w:pStyle w:val="Chapterbreak"/>
      </w:pPr>
    </w:p>
    <w:p w14:paraId="3C3F504E" w14:textId="77777777" w:rsidR="00DF14F4" w:rsidRDefault="00DF14F4" w:rsidP="00DF14F4">
      <w:pPr>
        <w:pStyle w:val="Chapterbreak"/>
      </w:pPr>
    </w:p>
    <w:p w14:paraId="63F8A02B" w14:textId="77777777" w:rsidR="00DF14F4" w:rsidRDefault="00DF14F4" w:rsidP="00DF14F4">
      <w:pPr>
        <w:pStyle w:val="Chapterbreak"/>
      </w:pPr>
    </w:p>
    <w:p w14:paraId="542577AC" w14:textId="2AA88B27" w:rsidR="00DF14F4" w:rsidRDefault="00DF14F4" w:rsidP="00DF14F4">
      <w:pPr>
        <w:pStyle w:val="Chapterbreak"/>
      </w:pPr>
      <w:r w:rsidRPr="00D239AF">
        <w:t xml:space="preserve">APPENDIX </w:t>
      </w:r>
      <w:r>
        <w:t>Z</w:t>
      </w:r>
      <w:r w:rsidRPr="00D239AF">
        <w:t xml:space="preserve">: </w:t>
      </w:r>
      <w:r>
        <w:t>HERMIT User Guide Version Release 7.10</w:t>
      </w:r>
    </w:p>
    <w:p w14:paraId="3C6CEA76" w14:textId="77777777" w:rsidR="00DF14F4" w:rsidRDefault="00DF14F4" w:rsidP="00DF14F4">
      <w:pPr>
        <w:pStyle w:val="Chapterbreak"/>
        <w:rPr>
          <w:b w:val="0"/>
          <w:bCs w:val="0"/>
          <w:caps w:val="0"/>
        </w:rPr>
      </w:pPr>
      <w:r>
        <w:br w:type="page"/>
      </w:r>
    </w:p>
    <w:p w14:paraId="396B76B3" w14:textId="379B144A" w:rsidR="00DF14F4" w:rsidRPr="00733F5F" w:rsidRDefault="00DF14F4" w:rsidP="006C3C3F">
      <w:pPr>
        <w:pStyle w:val="Heading2"/>
        <w:numPr>
          <w:ilvl w:val="0"/>
          <w:numId w:val="81"/>
        </w:numPr>
        <w:tabs>
          <w:tab w:val="clear" w:pos="1080"/>
        </w:tabs>
        <w:jc w:val="both"/>
        <w:rPr>
          <w:color w:val="0070C0"/>
        </w:rPr>
      </w:pPr>
      <w:bookmarkStart w:id="6028" w:name="_Toc230163717"/>
      <w:r w:rsidRPr="002F1F2B">
        <w:rPr>
          <w:color w:val="0070C0"/>
        </w:rPr>
        <w:t xml:space="preserve">APPENDIX </w:t>
      </w:r>
      <w:r>
        <w:rPr>
          <w:color w:val="0070C0"/>
        </w:rPr>
        <w:t>Z</w:t>
      </w:r>
      <w:r w:rsidRPr="002F1F2B">
        <w:rPr>
          <w:color w:val="0070C0"/>
        </w:rPr>
        <w:t xml:space="preserve">: HERMIT User Guide Version Release </w:t>
      </w:r>
      <w:r>
        <w:rPr>
          <w:color w:val="0070C0"/>
        </w:rPr>
        <w:t>7.10</w:t>
      </w:r>
      <w:bookmarkEnd w:id="6028"/>
    </w:p>
    <w:tbl>
      <w:tblPr>
        <w:tblW w:w="9740" w:type="dxa"/>
        <w:tblLook w:val="04A0" w:firstRow="1" w:lastRow="0" w:firstColumn="1" w:lastColumn="0" w:noHBand="0" w:noVBand="1"/>
      </w:tblPr>
      <w:tblGrid>
        <w:gridCol w:w="960"/>
        <w:gridCol w:w="8780"/>
      </w:tblGrid>
      <w:tr w:rsidR="00DF14F4" w:rsidRPr="006E4BD1" w14:paraId="583BB2FF" w14:textId="77777777" w:rsidTr="009D2EE0">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6AB595F4" w14:textId="77777777" w:rsidR="00DF14F4" w:rsidRPr="006E4BD1" w:rsidRDefault="00DF14F4" w:rsidP="009D2EE0">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780" w:type="dxa"/>
            <w:tcBorders>
              <w:top w:val="single" w:sz="8" w:space="0" w:color="auto"/>
              <w:left w:val="nil"/>
              <w:bottom w:val="single" w:sz="8" w:space="0" w:color="auto"/>
              <w:right w:val="single" w:sz="8" w:space="0" w:color="auto"/>
            </w:tcBorders>
            <w:shd w:val="clear" w:color="000000" w:fill="8DB3E2"/>
            <w:vAlign w:val="center"/>
            <w:hideMark/>
          </w:tcPr>
          <w:p w14:paraId="5346A52E" w14:textId="77777777" w:rsidR="00DF14F4" w:rsidRPr="006E4BD1" w:rsidRDefault="00DF14F4" w:rsidP="009D2EE0">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DF14F4" w:rsidRPr="006E4BD1" w14:paraId="156B3AAF" w14:textId="77777777" w:rsidTr="009D2EE0">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54EBFF3" w14:textId="77777777" w:rsidR="00DF14F4" w:rsidRPr="00BC28C1" w:rsidRDefault="00DF14F4" w:rsidP="009D2EE0">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1</w:t>
            </w:r>
          </w:p>
        </w:tc>
        <w:tc>
          <w:tcPr>
            <w:tcW w:w="8780" w:type="dxa"/>
            <w:tcBorders>
              <w:top w:val="single" w:sz="8" w:space="0" w:color="auto"/>
              <w:left w:val="nil"/>
              <w:bottom w:val="single" w:sz="8" w:space="0" w:color="auto"/>
              <w:right w:val="single" w:sz="8" w:space="0" w:color="auto"/>
            </w:tcBorders>
            <w:vAlign w:val="center"/>
          </w:tcPr>
          <w:p w14:paraId="3926828D" w14:textId="1C345BC5" w:rsidR="00DF14F4" w:rsidRPr="00BC28C1" w:rsidRDefault="00A90F9C"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6.14 Added text stating Loss Draft and Hardest Hit Funds disbursements are not included on the Payoff Statement.</w:t>
            </w:r>
          </w:p>
        </w:tc>
      </w:tr>
      <w:tr w:rsidR="00DF14F4" w:rsidRPr="006E4BD1" w14:paraId="7645441E" w14:textId="77777777" w:rsidTr="009D2EE0">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DB70EC9" w14:textId="77777777" w:rsidR="00DF14F4" w:rsidRPr="00BC28C1" w:rsidRDefault="00DF14F4" w:rsidP="009D2EE0">
            <w:pPr>
              <w:spacing w:after="0" w:line="240" w:lineRule="auto"/>
              <w:jc w:val="center"/>
              <w:rPr>
                <w:rFonts w:ascii="Cambria" w:eastAsia="Times New Roman" w:hAnsi="Cambria" w:cs="Calibri"/>
                <w:color w:val="000000"/>
                <w:sz w:val="20"/>
                <w:szCs w:val="20"/>
              </w:rPr>
            </w:pPr>
            <w:r w:rsidRPr="00BC28C1">
              <w:rPr>
                <w:rFonts w:ascii="Cambria" w:eastAsia="Times New Roman" w:hAnsi="Cambria" w:cs="Calibri"/>
                <w:color w:val="000000"/>
                <w:sz w:val="20"/>
                <w:szCs w:val="20"/>
              </w:rPr>
              <w:t>2</w:t>
            </w:r>
          </w:p>
        </w:tc>
        <w:tc>
          <w:tcPr>
            <w:tcW w:w="8780" w:type="dxa"/>
            <w:tcBorders>
              <w:top w:val="single" w:sz="8" w:space="0" w:color="auto"/>
              <w:left w:val="nil"/>
              <w:bottom w:val="single" w:sz="8" w:space="0" w:color="auto"/>
              <w:right w:val="single" w:sz="8" w:space="0" w:color="auto"/>
            </w:tcBorders>
            <w:vAlign w:val="center"/>
          </w:tcPr>
          <w:p w14:paraId="02BF0C3D" w14:textId="2947F70D" w:rsidR="00DF14F4" w:rsidRPr="00BC28C1" w:rsidRDefault="00A9132F"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5.5.1.3 Added “Corp Advance – Misc Claim” to the Transaction categories </w:t>
            </w:r>
          </w:p>
        </w:tc>
      </w:tr>
      <w:tr w:rsidR="00DF14F4" w:rsidRPr="00BC28C1" w14:paraId="69A886F8"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BE68B4C" w14:textId="5CF56CD2" w:rsidR="00DF14F4" w:rsidRPr="00BC28C1" w:rsidRDefault="00A9132F"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780" w:type="dxa"/>
            <w:tcBorders>
              <w:top w:val="single" w:sz="8" w:space="0" w:color="auto"/>
              <w:left w:val="nil"/>
              <w:bottom w:val="single" w:sz="8" w:space="0" w:color="auto"/>
              <w:right w:val="single" w:sz="8" w:space="0" w:color="auto"/>
            </w:tcBorders>
            <w:vAlign w:val="center"/>
          </w:tcPr>
          <w:p w14:paraId="467AA213" w14:textId="4FD58687" w:rsidR="00DF14F4" w:rsidRPr="00BC28C1" w:rsidRDefault="00A9132F"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Added “Corp Advance – Misc Claim” Transaction to Table 5-3: Corp Advance Transactions </w:t>
            </w:r>
          </w:p>
        </w:tc>
      </w:tr>
      <w:tr w:rsidR="00DF14F4" w:rsidRPr="00BC28C1" w14:paraId="7F124BB2"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14ED0A8" w14:textId="01752EA6" w:rsidR="00DF14F4" w:rsidRPr="00BC28C1" w:rsidRDefault="00A9132F"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780" w:type="dxa"/>
            <w:tcBorders>
              <w:top w:val="single" w:sz="8" w:space="0" w:color="auto"/>
              <w:left w:val="nil"/>
              <w:bottom w:val="single" w:sz="8" w:space="0" w:color="auto"/>
              <w:right w:val="single" w:sz="8" w:space="0" w:color="auto"/>
            </w:tcBorders>
            <w:vAlign w:val="center"/>
          </w:tcPr>
          <w:p w14:paraId="2E96F7ED" w14:textId="4C687F32" w:rsidR="00A9132F" w:rsidRDefault="00A9132F" w:rsidP="00A9132F">
            <w:pPr>
              <w:pStyle w:val="BodyText"/>
            </w:pPr>
            <w:r>
              <w:rPr>
                <w:rFonts w:cs="Calibri"/>
                <w:color w:val="000000"/>
                <w:sz w:val="20"/>
                <w:szCs w:val="20"/>
              </w:rPr>
              <w:t>5.8.2 Added text stating “</w:t>
            </w:r>
            <w:r w:rsidRPr="00A9132F">
              <w:rPr>
                <w:sz w:val="20"/>
                <w:szCs w:val="20"/>
              </w:rPr>
              <w:t>There is a separate process for uploading bulk documents using SFTP. For details on this process please refer to the HERMIT resources document named “HERMIT Document Upload File Format.”</w:t>
            </w:r>
            <w:r>
              <w:t xml:space="preserve"> </w:t>
            </w:r>
          </w:p>
          <w:p w14:paraId="47A77A79" w14:textId="70B20514" w:rsidR="00DF14F4" w:rsidRPr="00BC28C1" w:rsidRDefault="00DF14F4" w:rsidP="009D2EE0">
            <w:pPr>
              <w:spacing w:after="0" w:line="240" w:lineRule="auto"/>
              <w:jc w:val="both"/>
              <w:rPr>
                <w:rFonts w:ascii="Cambria" w:eastAsia="Times New Roman" w:hAnsi="Cambria" w:cs="Calibri"/>
                <w:color w:val="000000"/>
                <w:sz w:val="20"/>
                <w:szCs w:val="20"/>
              </w:rPr>
            </w:pPr>
          </w:p>
        </w:tc>
      </w:tr>
      <w:tr w:rsidR="00DF14F4" w:rsidRPr="00BC28C1" w14:paraId="5933841F"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BEEEBDD" w14:textId="6405A439" w:rsidR="00DF14F4" w:rsidRPr="00BC28C1" w:rsidRDefault="00A9132F"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780" w:type="dxa"/>
            <w:tcBorders>
              <w:top w:val="single" w:sz="8" w:space="0" w:color="auto"/>
              <w:left w:val="nil"/>
              <w:bottom w:val="single" w:sz="8" w:space="0" w:color="auto"/>
              <w:right w:val="single" w:sz="8" w:space="0" w:color="auto"/>
            </w:tcBorders>
            <w:vAlign w:val="center"/>
          </w:tcPr>
          <w:p w14:paraId="17DB7566" w14:textId="6672B2B9" w:rsidR="00DF14F4" w:rsidRPr="00BC28C1" w:rsidRDefault="00A9132F"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7.3.1.16 Removed “At-Risk Mortgagor” and replaced with the new Reason for Extension “Covid – 19 Property Charge Repayment Plan.” </w:t>
            </w:r>
          </w:p>
        </w:tc>
      </w:tr>
      <w:tr w:rsidR="00DF14F4" w:rsidRPr="00BC28C1" w14:paraId="4794811A"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86090B3" w14:textId="078919EE" w:rsidR="00DF14F4" w:rsidRPr="00BC28C1" w:rsidRDefault="00A9132F"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780" w:type="dxa"/>
            <w:tcBorders>
              <w:top w:val="single" w:sz="8" w:space="0" w:color="auto"/>
              <w:left w:val="nil"/>
              <w:bottom w:val="single" w:sz="8" w:space="0" w:color="auto"/>
              <w:right w:val="single" w:sz="8" w:space="0" w:color="auto"/>
            </w:tcBorders>
            <w:vAlign w:val="center"/>
          </w:tcPr>
          <w:p w14:paraId="1B9BEB09" w14:textId="792C2FFD" w:rsidR="00DF14F4" w:rsidRPr="00A9132F" w:rsidRDefault="00A9132F" w:rsidP="009D2EE0">
            <w:pPr>
              <w:spacing w:after="0" w:line="240" w:lineRule="auto"/>
              <w:jc w:val="both"/>
              <w:rPr>
                <w:rFonts w:ascii="Cambria" w:eastAsia="Times New Roman" w:hAnsi="Cambria" w:cs="Calibri"/>
                <w:color w:val="000000"/>
                <w:sz w:val="20"/>
                <w:szCs w:val="20"/>
              </w:rPr>
            </w:pPr>
            <w:r w:rsidRPr="00A9132F">
              <w:rPr>
                <w:rFonts w:ascii="Cambria" w:eastAsia="Times New Roman" w:hAnsi="Cambria" w:cs="Calibri"/>
                <w:color w:val="000000"/>
                <w:sz w:val="20"/>
                <w:szCs w:val="20"/>
              </w:rPr>
              <w:t xml:space="preserve">7.3.1.16.2 Added text stating </w:t>
            </w:r>
            <w:r>
              <w:rPr>
                <w:rFonts w:ascii="Cambria" w:eastAsia="Times New Roman" w:hAnsi="Cambria" w:cs="Calibri"/>
                <w:color w:val="000000"/>
                <w:sz w:val="20"/>
                <w:szCs w:val="20"/>
              </w:rPr>
              <w:t>“</w:t>
            </w:r>
            <w:r w:rsidRPr="00A9132F">
              <w:rPr>
                <w:sz w:val="20"/>
                <w:szCs w:val="20"/>
              </w:rPr>
              <w:t>In certain situations, the Extension Expiration Date will be updated with the last surviving borrower’s date of death</w:t>
            </w:r>
            <w:r>
              <w:rPr>
                <w:sz w:val="20"/>
                <w:szCs w:val="20"/>
              </w:rPr>
              <w:t xml:space="preserve">” on Step 15. </w:t>
            </w:r>
          </w:p>
        </w:tc>
      </w:tr>
      <w:tr w:rsidR="00DF14F4" w:rsidRPr="00BC28C1" w14:paraId="1EA2D81F"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7298B34" w14:textId="372BD6F5" w:rsidR="00DF14F4" w:rsidRPr="00BC28C1" w:rsidRDefault="00A9132F"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780" w:type="dxa"/>
            <w:tcBorders>
              <w:top w:val="single" w:sz="8" w:space="0" w:color="auto"/>
              <w:left w:val="nil"/>
              <w:bottom w:val="single" w:sz="8" w:space="0" w:color="auto"/>
              <w:right w:val="single" w:sz="8" w:space="0" w:color="auto"/>
            </w:tcBorders>
            <w:vAlign w:val="center"/>
          </w:tcPr>
          <w:p w14:paraId="7FCE0BAD" w14:textId="1129E1A1" w:rsidR="00DF14F4" w:rsidRPr="00815F69" w:rsidRDefault="00A9132F" w:rsidP="006C3C3F">
            <w:pPr>
              <w:pStyle w:val="ListParagraph"/>
              <w:numPr>
                <w:ilvl w:val="3"/>
                <w:numId w:val="383"/>
              </w:numPr>
              <w:spacing w:after="0" w:line="240" w:lineRule="auto"/>
              <w:jc w:val="both"/>
              <w:rPr>
                <w:rFonts w:ascii="Cambria" w:eastAsia="Times New Roman" w:hAnsi="Cambria" w:cs="Calibri"/>
                <w:color w:val="000000"/>
                <w:sz w:val="20"/>
                <w:szCs w:val="20"/>
              </w:rPr>
            </w:pPr>
            <w:r w:rsidRPr="00815F69">
              <w:rPr>
                <w:rFonts w:ascii="Cambria" w:eastAsia="Times New Roman" w:hAnsi="Cambria" w:cs="Calibri"/>
                <w:color w:val="000000"/>
                <w:sz w:val="20"/>
                <w:szCs w:val="20"/>
              </w:rPr>
              <w:t xml:space="preserve">Added “Covid 19 – Property Charge Repayment Plan” </w:t>
            </w:r>
          </w:p>
        </w:tc>
      </w:tr>
      <w:tr w:rsidR="00DF14F4" w:rsidRPr="00BC28C1" w14:paraId="637813CF"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849E2DE" w14:textId="494F72C5" w:rsidR="00DF14F4" w:rsidRPr="00BC28C1" w:rsidRDefault="00E42F03"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780" w:type="dxa"/>
            <w:tcBorders>
              <w:top w:val="single" w:sz="8" w:space="0" w:color="auto"/>
              <w:left w:val="nil"/>
              <w:bottom w:val="single" w:sz="8" w:space="0" w:color="auto"/>
              <w:right w:val="single" w:sz="8" w:space="0" w:color="auto"/>
            </w:tcBorders>
            <w:vAlign w:val="center"/>
          </w:tcPr>
          <w:p w14:paraId="562EBE7A" w14:textId="713CBBD8" w:rsidR="00815F69" w:rsidRDefault="00815F69" w:rsidP="00815F69">
            <w:pPr>
              <w:pStyle w:val="OrderedList"/>
              <w:jc w:val="both"/>
              <w:rPr>
                <w:sz w:val="20"/>
                <w:szCs w:val="20"/>
              </w:rPr>
            </w:pPr>
            <w:r>
              <w:rPr>
                <w:rFonts w:eastAsia="Times New Roman" w:cs="Calibri"/>
                <w:color w:val="000000"/>
                <w:sz w:val="20"/>
                <w:szCs w:val="20"/>
              </w:rPr>
              <w:t xml:space="preserve">8.8 </w:t>
            </w:r>
            <w:r w:rsidR="00E42F03" w:rsidRPr="00815F69">
              <w:rPr>
                <w:rFonts w:eastAsia="Times New Roman" w:cs="Calibri"/>
                <w:color w:val="000000"/>
                <w:sz w:val="20"/>
                <w:szCs w:val="20"/>
              </w:rPr>
              <w:t xml:space="preserve">Added Step 8 </w:t>
            </w:r>
            <w:r>
              <w:rPr>
                <w:rFonts w:eastAsia="Times New Roman" w:cs="Calibri"/>
                <w:color w:val="000000"/>
                <w:sz w:val="20"/>
                <w:szCs w:val="20"/>
              </w:rPr>
              <w:t>“</w:t>
            </w:r>
            <w:r w:rsidR="00E42F03" w:rsidRPr="00815F69">
              <w:rPr>
                <w:sz w:val="20"/>
                <w:szCs w:val="20"/>
              </w:rPr>
              <w:t>Once the Claim has been Cancelled the step “Claim Payment Cancelled” is added to the Claims Timeline and the previous step “Approved for Payment” is inactivated. The existing AOP document is renamed to “Claim Type xx – Cancelled/unissued Claim Payment – AOP.”</w:t>
            </w:r>
            <w:r>
              <w:rPr>
                <w:sz w:val="20"/>
                <w:szCs w:val="20"/>
              </w:rPr>
              <w:t>”</w:t>
            </w:r>
          </w:p>
          <w:p w14:paraId="75915508" w14:textId="6A956808" w:rsidR="00DF14F4" w:rsidRPr="00815F69" w:rsidRDefault="00815F69" w:rsidP="00815F69">
            <w:pPr>
              <w:rPr>
                <w:sz w:val="20"/>
                <w:szCs w:val="20"/>
              </w:rPr>
            </w:pPr>
            <w:r w:rsidRPr="00815F69">
              <w:rPr>
                <w:rFonts w:eastAsia="Times New Roman" w:cs="Calibri"/>
                <w:color w:val="000000"/>
                <w:sz w:val="20"/>
                <w:szCs w:val="20"/>
              </w:rPr>
              <w:t>Added Step 9 “</w:t>
            </w:r>
            <w:r w:rsidRPr="00815F69">
              <w:rPr>
                <w:sz w:val="20"/>
                <w:szCs w:val="20"/>
              </w:rPr>
              <w:t>The HUD user needs to re-decision the claim.</w:t>
            </w:r>
            <w:r>
              <w:rPr>
                <w:sz w:val="20"/>
                <w:szCs w:val="20"/>
              </w:rPr>
              <w:t>”</w:t>
            </w:r>
          </w:p>
        </w:tc>
      </w:tr>
      <w:tr w:rsidR="00DF14F4" w:rsidRPr="00BC28C1" w14:paraId="5B64A93A"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09CC870" w14:textId="5989E0DF" w:rsidR="00DF14F4" w:rsidRPr="00BC28C1" w:rsidRDefault="00815F69"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9</w:t>
            </w:r>
          </w:p>
        </w:tc>
        <w:tc>
          <w:tcPr>
            <w:tcW w:w="8780" w:type="dxa"/>
            <w:tcBorders>
              <w:top w:val="single" w:sz="8" w:space="0" w:color="auto"/>
              <w:left w:val="nil"/>
              <w:bottom w:val="single" w:sz="8" w:space="0" w:color="auto"/>
              <w:right w:val="single" w:sz="8" w:space="0" w:color="auto"/>
            </w:tcBorders>
            <w:vAlign w:val="center"/>
          </w:tcPr>
          <w:p w14:paraId="69C23B2A" w14:textId="555DA0FD" w:rsidR="00DF14F4" w:rsidRPr="00BC28C1" w:rsidRDefault="00815F69"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Added Section 10.16 Bulk Vendor Upload Screen </w:t>
            </w:r>
          </w:p>
        </w:tc>
      </w:tr>
      <w:tr w:rsidR="00726199" w:rsidRPr="00BC28C1" w14:paraId="3C775226"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6917146" w14:textId="69043E5C" w:rsidR="00726199" w:rsidRDefault="00726199"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10</w:t>
            </w:r>
          </w:p>
        </w:tc>
        <w:tc>
          <w:tcPr>
            <w:tcW w:w="8780" w:type="dxa"/>
            <w:tcBorders>
              <w:top w:val="single" w:sz="8" w:space="0" w:color="auto"/>
              <w:left w:val="nil"/>
              <w:bottom w:val="single" w:sz="8" w:space="0" w:color="auto"/>
              <w:right w:val="single" w:sz="8" w:space="0" w:color="auto"/>
            </w:tcBorders>
            <w:vAlign w:val="center"/>
          </w:tcPr>
          <w:p w14:paraId="14B34554" w14:textId="3860B46A" w:rsidR="00726199" w:rsidRDefault="00726199"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General typographical corrections throughout document</w:t>
            </w:r>
          </w:p>
        </w:tc>
      </w:tr>
      <w:tr w:rsidR="00726199" w:rsidRPr="00BC28C1" w14:paraId="5466E6D3" w14:textId="77777777" w:rsidTr="00DF14F4">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DB754CF" w14:textId="7634A894" w:rsidR="00726199" w:rsidRDefault="00726199" w:rsidP="009D2EE0">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11</w:t>
            </w:r>
          </w:p>
        </w:tc>
        <w:tc>
          <w:tcPr>
            <w:tcW w:w="8780" w:type="dxa"/>
            <w:tcBorders>
              <w:top w:val="single" w:sz="8" w:space="0" w:color="auto"/>
              <w:left w:val="nil"/>
              <w:bottom w:val="single" w:sz="8" w:space="0" w:color="auto"/>
              <w:right w:val="single" w:sz="8" w:space="0" w:color="auto"/>
            </w:tcBorders>
            <w:vAlign w:val="center"/>
          </w:tcPr>
          <w:p w14:paraId="1D3D515C" w14:textId="388ACAF4" w:rsidR="00726199" w:rsidRDefault="00726199" w:rsidP="009D2EE0">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Removed Index section</w:t>
            </w:r>
          </w:p>
        </w:tc>
      </w:tr>
    </w:tbl>
    <w:p w14:paraId="5A532970" w14:textId="77777777" w:rsidR="00DF14F4" w:rsidRPr="004640ED" w:rsidRDefault="00DF14F4" w:rsidP="00DF14F4">
      <w:pPr>
        <w:tabs>
          <w:tab w:val="left" w:pos="1617"/>
        </w:tabs>
        <w:rPr>
          <w:rFonts w:eastAsiaTheme="majorEastAsia" w:cs="Calibri"/>
          <w:sz w:val="48"/>
          <w:szCs w:val="48"/>
          <w:lang w:bidi="en-US"/>
        </w:rPr>
        <w:sectPr w:rsidR="00DF14F4" w:rsidRPr="004640ED" w:rsidSect="00AB6A5E">
          <w:headerReference w:type="default" r:id="rId642"/>
          <w:pgSz w:w="12240" w:h="15840"/>
          <w:pgMar w:top="1440" w:right="1440" w:bottom="1440" w:left="1440" w:header="720" w:footer="720" w:gutter="0"/>
          <w:cols w:space="720"/>
          <w:docGrid w:linePitch="360"/>
        </w:sectPr>
      </w:pPr>
    </w:p>
    <w:p w14:paraId="1701D034" w14:textId="77777777" w:rsidR="006D4B71" w:rsidRDefault="006D4B71" w:rsidP="008E2042">
      <w:pPr>
        <w:tabs>
          <w:tab w:val="left" w:pos="5959"/>
        </w:tabs>
        <w:rPr>
          <w:lang w:bidi="en-US"/>
        </w:rPr>
        <w:sectPr w:rsidR="006D4B71" w:rsidSect="00AB6A5E">
          <w:headerReference w:type="default" r:id="rId643"/>
          <w:headerReference w:type="first" r:id="rId644"/>
          <w:type w:val="continuous"/>
          <w:pgSz w:w="12240" w:h="15840"/>
          <w:pgMar w:top="1440" w:right="1440" w:bottom="1440" w:left="1440" w:header="720" w:footer="720" w:gutter="0"/>
          <w:cols w:space="720"/>
          <w:docGrid w:linePitch="360"/>
        </w:sectPr>
      </w:pPr>
    </w:p>
    <w:p w14:paraId="43E9D0D0" w14:textId="77777777" w:rsidR="006D4B71" w:rsidRDefault="006D4B71" w:rsidP="006D4B71">
      <w:pPr>
        <w:rPr>
          <w:rFonts w:eastAsiaTheme="majorEastAsia" w:cs="Calibri"/>
          <w:b/>
          <w:bCs/>
          <w:caps/>
          <w:color w:val="0070C0"/>
          <w:sz w:val="48"/>
          <w:szCs w:val="48"/>
          <w:lang w:bidi="en-US"/>
        </w:rPr>
      </w:pPr>
    </w:p>
    <w:p w14:paraId="7BFC8CA2" w14:textId="77777777" w:rsidR="006D4B71" w:rsidRDefault="006D4B71" w:rsidP="006D4B71">
      <w:pPr>
        <w:pStyle w:val="Chapterbreak"/>
      </w:pPr>
    </w:p>
    <w:p w14:paraId="22AC1139" w14:textId="77777777" w:rsidR="006D4B71" w:rsidRDefault="006D4B71" w:rsidP="006D4B71">
      <w:pPr>
        <w:pStyle w:val="Chapterbreak"/>
      </w:pPr>
    </w:p>
    <w:p w14:paraId="3E1D809D" w14:textId="77777777" w:rsidR="006D4B71" w:rsidRDefault="006D4B71" w:rsidP="006D4B71">
      <w:pPr>
        <w:pStyle w:val="Chapterbreak"/>
      </w:pPr>
    </w:p>
    <w:p w14:paraId="0CDBD6C3" w14:textId="77777777" w:rsidR="006D4B71" w:rsidRDefault="006D4B71" w:rsidP="006D4B71">
      <w:pPr>
        <w:pStyle w:val="Chapterbreak"/>
      </w:pPr>
    </w:p>
    <w:p w14:paraId="68CAB481" w14:textId="77777777" w:rsidR="006D4B71" w:rsidRDefault="006D4B71" w:rsidP="006D4B71">
      <w:pPr>
        <w:pStyle w:val="Chapterbreak"/>
      </w:pPr>
    </w:p>
    <w:p w14:paraId="437BA582" w14:textId="77777777" w:rsidR="006D4B71" w:rsidRDefault="006D4B71" w:rsidP="006D4B71">
      <w:pPr>
        <w:pStyle w:val="Chapterbreak"/>
      </w:pPr>
    </w:p>
    <w:p w14:paraId="79895499" w14:textId="0EC11E16" w:rsidR="006D4B71" w:rsidRDefault="006D4B71" w:rsidP="006D4B71">
      <w:pPr>
        <w:pStyle w:val="Chapterbreak"/>
      </w:pPr>
      <w:r w:rsidRPr="00D239AF">
        <w:t>APPENDIX</w:t>
      </w:r>
      <w:r w:rsidR="00474DEF">
        <w:t xml:space="preserve"> AA</w:t>
      </w:r>
      <w:r w:rsidRPr="00D239AF">
        <w:t xml:space="preserve">: </w:t>
      </w:r>
      <w:r>
        <w:t>HERMIT User Guide Version Release 7.</w:t>
      </w:r>
      <w:r w:rsidR="00474DEF">
        <w:t>20</w:t>
      </w:r>
    </w:p>
    <w:p w14:paraId="247F72C3" w14:textId="3D5D5F53" w:rsidR="006D4B71" w:rsidRDefault="006D4B71" w:rsidP="006D4B71">
      <w:pPr>
        <w:pStyle w:val="Chapterbreak"/>
        <w:rPr>
          <w:b w:val="0"/>
          <w:bCs w:val="0"/>
          <w:caps w:val="0"/>
        </w:rPr>
      </w:pPr>
      <w:r>
        <w:br w:type="page"/>
      </w:r>
    </w:p>
    <w:p w14:paraId="48625C03" w14:textId="3F8B46C6" w:rsidR="006D4B71" w:rsidRPr="00733F5F" w:rsidRDefault="006D4B71" w:rsidP="006C3C3F">
      <w:pPr>
        <w:pStyle w:val="Heading2"/>
        <w:numPr>
          <w:ilvl w:val="0"/>
          <w:numId w:val="81"/>
        </w:numPr>
        <w:tabs>
          <w:tab w:val="clear" w:pos="1080"/>
        </w:tabs>
        <w:jc w:val="both"/>
        <w:rPr>
          <w:color w:val="0070C0"/>
        </w:rPr>
      </w:pPr>
      <w:bookmarkStart w:id="6029" w:name="_Toc230163718"/>
      <w:r w:rsidRPr="002F1F2B">
        <w:rPr>
          <w:color w:val="0070C0"/>
        </w:rPr>
        <w:t xml:space="preserve">APPENDIX </w:t>
      </w:r>
      <w:r w:rsidR="00474DEF">
        <w:rPr>
          <w:color w:val="0070C0"/>
        </w:rPr>
        <w:t>AA</w:t>
      </w:r>
      <w:r w:rsidRPr="002F1F2B">
        <w:rPr>
          <w:color w:val="0070C0"/>
        </w:rPr>
        <w:t xml:space="preserve">: HERMIT User Guide Version Release </w:t>
      </w:r>
      <w:r>
        <w:rPr>
          <w:color w:val="0070C0"/>
        </w:rPr>
        <w:t>7.</w:t>
      </w:r>
      <w:r w:rsidR="00474DEF">
        <w:rPr>
          <w:color w:val="0070C0"/>
        </w:rPr>
        <w:t>2</w:t>
      </w:r>
      <w:r>
        <w:rPr>
          <w:color w:val="0070C0"/>
        </w:rPr>
        <w:t>0</w:t>
      </w:r>
      <w:bookmarkEnd w:id="6029"/>
    </w:p>
    <w:tbl>
      <w:tblPr>
        <w:tblW w:w="9800" w:type="dxa"/>
        <w:tblLook w:val="04A0" w:firstRow="1" w:lastRow="0" w:firstColumn="1" w:lastColumn="0" w:noHBand="0" w:noVBand="1"/>
      </w:tblPr>
      <w:tblGrid>
        <w:gridCol w:w="960"/>
        <w:gridCol w:w="8840"/>
      </w:tblGrid>
      <w:tr w:rsidR="006D4B71" w:rsidRPr="006E4BD1" w14:paraId="7EF30297"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070A946" w14:textId="77777777" w:rsidR="006D4B71" w:rsidRPr="006E4BD1" w:rsidRDefault="006D4B71" w:rsidP="00834A1B">
            <w:pPr>
              <w:spacing w:after="0" w:line="240" w:lineRule="auto"/>
              <w:jc w:val="center"/>
              <w:rPr>
                <w:rFonts w:ascii="Cambria" w:eastAsia="Times New Roman" w:hAnsi="Cambria" w:cs="Calibri"/>
                <w:b/>
                <w:bCs/>
                <w:color w:val="000000"/>
                <w:sz w:val="20"/>
                <w:szCs w:val="20"/>
              </w:rPr>
            </w:pPr>
            <w:bookmarkStart w:id="6030" w:name="_Hlk162014473"/>
            <w:r w:rsidRPr="006E4BD1">
              <w:rPr>
                <w:rFonts w:ascii="Cambria" w:eastAsia="Times New Roman" w:hAnsi="Cambria" w:cs="Calibri"/>
                <w:b/>
                <w:bCs/>
                <w:color w:val="000000"/>
                <w:sz w:val="20"/>
                <w:szCs w:val="20"/>
              </w:rPr>
              <w:t>Item No.</w:t>
            </w:r>
          </w:p>
        </w:tc>
        <w:tc>
          <w:tcPr>
            <w:tcW w:w="8840" w:type="dxa"/>
            <w:tcBorders>
              <w:top w:val="single" w:sz="8" w:space="0" w:color="auto"/>
              <w:left w:val="nil"/>
              <w:bottom w:val="single" w:sz="8" w:space="0" w:color="auto"/>
              <w:right w:val="single" w:sz="8" w:space="0" w:color="auto"/>
            </w:tcBorders>
            <w:shd w:val="clear" w:color="000000" w:fill="8DB3E2"/>
            <w:vAlign w:val="center"/>
            <w:hideMark/>
          </w:tcPr>
          <w:p w14:paraId="7D1A8F29" w14:textId="77777777" w:rsidR="006D4B71" w:rsidRPr="006E4BD1" w:rsidRDefault="006D4B71" w:rsidP="00834A1B">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3E673C" w:rsidRPr="006E4BD1" w14:paraId="0B304CFF"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tcPr>
          <w:p w14:paraId="70AF7FDA" w14:textId="70AC172A" w:rsidR="003E673C" w:rsidRPr="00F158D3" w:rsidRDefault="003E673C" w:rsidP="00834A1B">
            <w:pPr>
              <w:spacing w:after="0" w:line="240" w:lineRule="auto"/>
              <w:jc w:val="center"/>
              <w:rPr>
                <w:rFonts w:ascii="Cambria" w:eastAsia="Times New Roman" w:hAnsi="Cambria" w:cs="Calibri"/>
                <w:color w:val="000000"/>
                <w:sz w:val="20"/>
                <w:szCs w:val="20"/>
              </w:rPr>
            </w:pPr>
            <w:r w:rsidRPr="00F158D3">
              <w:rPr>
                <w:rFonts w:ascii="Cambria" w:eastAsia="Times New Roman" w:hAnsi="Cambria" w:cs="Calibri"/>
                <w:color w:val="000000"/>
                <w:sz w:val="20"/>
                <w:szCs w:val="20"/>
              </w:rPr>
              <w:t>1</w:t>
            </w:r>
          </w:p>
        </w:tc>
        <w:tc>
          <w:tcPr>
            <w:tcW w:w="8840" w:type="dxa"/>
            <w:tcBorders>
              <w:top w:val="single" w:sz="8" w:space="0" w:color="auto"/>
              <w:left w:val="nil"/>
              <w:bottom w:val="single" w:sz="8" w:space="0" w:color="auto"/>
              <w:right w:val="single" w:sz="8" w:space="0" w:color="auto"/>
            </w:tcBorders>
            <w:shd w:val="clear" w:color="000000" w:fill="8DB3E2"/>
            <w:vAlign w:val="center"/>
          </w:tcPr>
          <w:p w14:paraId="17C8BE11" w14:textId="7F497A26" w:rsidR="003E673C" w:rsidRPr="00F158D3" w:rsidRDefault="003E673C" w:rsidP="00834A1B">
            <w:pPr>
              <w:spacing w:after="0" w:line="240" w:lineRule="auto"/>
              <w:jc w:val="both"/>
              <w:rPr>
                <w:rFonts w:ascii="Cambria" w:eastAsia="Times New Roman" w:hAnsi="Cambria" w:cs="Calibri"/>
                <w:color w:val="000000"/>
                <w:sz w:val="20"/>
                <w:szCs w:val="20"/>
              </w:rPr>
            </w:pPr>
            <w:r w:rsidRPr="00F158D3">
              <w:rPr>
                <w:rFonts w:ascii="Cambria" w:eastAsia="Times New Roman" w:hAnsi="Cambria" w:cs="Calibri"/>
                <w:color w:val="000000"/>
                <w:sz w:val="20"/>
                <w:szCs w:val="20"/>
              </w:rPr>
              <w:t xml:space="preserve">2.4 </w:t>
            </w:r>
            <w:r w:rsidR="00E65805" w:rsidRPr="00F158D3">
              <w:rPr>
                <w:rFonts w:ascii="Cambria" w:eastAsia="Times New Roman" w:hAnsi="Cambria" w:cs="Calibri"/>
                <w:color w:val="000000"/>
                <w:sz w:val="20"/>
                <w:szCs w:val="20"/>
              </w:rPr>
              <w:t xml:space="preserve">Changed Legal Notice to </w:t>
            </w:r>
            <w:r w:rsidRPr="00F158D3">
              <w:rPr>
                <w:rFonts w:ascii="Cambria" w:eastAsia="Times New Roman" w:hAnsi="Cambria" w:cs="Calibri"/>
                <w:color w:val="000000"/>
                <w:sz w:val="20"/>
                <w:szCs w:val="20"/>
              </w:rPr>
              <w:t xml:space="preserve">System Use Notification </w:t>
            </w:r>
            <w:r w:rsidR="00E65805" w:rsidRPr="00F158D3">
              <w:rPr>
                <w:rFonts w:ascii="Cambria" w:eastAsia="Times New Roman" w:hAnsi="Cambria" w:cs="Calibri"/>
                <w:color w:val="000000"/>
                <w:sz w:val="20"/>
                <w:szCs w:val="20"/>
              </w:rPr>
              <w:t xml:space="preserve">message </w:t>
            </w:r>
          </w:p>
        </w:tc>
      </w:tr>
      <w:tr w:rsidR="006D4B71" w:rsidRPr="006E4BD1" w14:paraId="682BE4ED"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BB75969" w14:textId="1098011B"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2</w:t>
            </w:r>
          </w:p>
        </w:tc>
        <w:tc>
          <w:tcPr>
            <w:tcW w:w="8840" w:type="dxa"/>
            <w:tcBorders>
              <w:top w:val="single" w:sz="8" w:space="0" w:color="auto"/>
              <w:left w:val="nil"/>
              <w:bottom w:val="single" w:sz="8" w:space="0" w:color="auto"/>
              <w:right w:val="single" w:sz="8" w:space="0" w:color="auto"/>
            </w:tcBorders>
            <w:vAlign w:val="center"/>
          </w:tcPr>
          <w:p w14:paraId="53EDE30A" w14:textId="6710D81C" w:rsidR="006D4B71"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5.5.1.4 Property Preservation section: updates for changes to checkboxes, including renaming Prev. Approved to “Exclude from Max” and adding radio buttons when selected</w:t>
            </w:r>
          </w:p>
        </w:tc>
      </w:tr>
      <w:tr w:rsidR="006D4B71" w:rsidRPr="006E4BD1" w14:paraId="1E035D79"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6FA4052" w14:textId="751ADB24"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3</w:t>
            </w:r>
          </w:p>
        </w:tc>
        <w:tc>
          <w:tcPr>
            <w:tcW w:w="8840" w:type="dxa"/>
            <w:tcBorders>
              <w:top w:val="single" w:sz="8" w:space="0" w:color="auto"/>
              <w:left w:val="nil"/>
              <w:bottom w:val="single" w:sz="8" w:space="0" w:color="auto"/>
              <w:right w:val="single" w:sz="8" w:space="0" w:color="auto"/>
            </w:tcBorders>
            <w:vAlign w:val="center"/>
          </w:tcPr>
          <w:p w14:paraId="79827D07" w14:textId="379B2E1A" w:rsidR="00805AFD"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6.19.2 Batch Details: new field Batch Note</w:t>
            </w:r>
          </w:p>
        </w:tc>
      </w:tr>
      <w:tr w:rsidR="006D4B71" w:rsidRPr="00BC28C1" w14:paraId="6259A887"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2259C0A" w14:textId="746BBE0A"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4</w:t>
            </w:r>
          </w:p>
        </w:tc>
        <w:tc>
          <w:tcPr>
            <w:tcW w:w="8840" w:type="dxa"/>
            <w:tcBorders>
              <w:top w:val="single" w:sz="8" w:space="0" w:color="auto"/>
              <w:left w:val="nil"/>
              <w:bottom w:val="single" w:sz="8" w:space="0" w:color="auto"/>
              <w:right w:val="single" w:sz="8" w:space="0" w:color="auto"/>
            </w:tcBorders>
            <w:vAlign w:val="center"/>
          </w:tcPr>
          <w:p w14:paraId="77DFDE22" w14:textId="5E8A20D5" w:rsidR="006D4B71"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6.19.3 Accounting Disbursements Search page: add Change Date</w:t>
            </w:r>
          </w:p>
        </w:tc>
      </w:tr>
      <w:tr w:rsidR="006D4B71" w:rsidRPr="00BC28C1" w14:paraId="47D0DA64"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4A31C49" w14:textId="2EF14003"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5</w:t>
            </w:r>
          </w:p>
        </w:tc>
        <w:tc>
          <w:tcPr>
            <w:tcW w:w="8840" w:type="dxa"/>
            <w:tcBorders>
              <w:top w:val="single" w:sz="8" w:space="0" w:color="auto"/>
              <w:left w:val="nil"/>
              <w:bottom w:val="single" w:sz="8" w:space="0" w:color="auto"/>
              <w:right w:val="single" w:sz="8" w:space="0" w:color="auto"/>
            </w:tcBorders>
            <w:vAlign w:val="center"/>
          </w:tcPr>
          <w:p w14:paraId="0AA3C533" w14:textId="3DD1D151" w:rsidR="006D4B71"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6.19.3 Accounting Disbursements Search page: add Void Reason </w:t>
            </w:r>
          </w:p>
        </w:tc>
      </w:tr>
      <w:tr w:rsidR="003E673C" w:rsidRPr="00BC28C1" w14:paraId="29FB14BF"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8BA3EF0" w14:textId="14D473C5" w:rsidR="003E673C"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6</w:t>
            </w:r>
          </w:p>
        </w:tc>
        <w:tc>
          <w:tcPr>
            <w:tcW w:w="8840" w:type="dxa"/>
            <w:tcBorders>
              <w:top w:val="single" w:sz="8" w:space="0" w:color="auto"/>
              <w:left w:val="nil"/>
              <w:bottom w:val="single" w:sz="8" w:space="0" w:color="auto"/>
              <w:right w:val="single" w:sz="8" w:space="0" w:color="auto"/>
            </w:tcBorders>
            <w:vAlign w:val="center"/>
          </w:tcPr>
          <w:p w14:paraId="7C0D6C27" w14:textId="534E0A33" w:rsidR="003E673C" w:rsidRDefault="003E673C"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 xml:space="preserve">6.19.3.5 </w:t>
            </w:r>
            <w:r w:rsidR="007A0E7B">
              <w:rPr>
                <w:rFonts w:ascii="Cambria" w:eastAsia="Times New Roman" w:hAnsi="Cambria" w:cs="Calibri"/>
                <w:color w:val="000000"/>
                <w:sz w:val="20"/>
                <w:szCs w:val="20"/>
              </w:rPr>
              <w:t xml:space="preserve">Added Void Reason dropdown to Edit Disbursement window </w:t>
            </w:r>
          </w:p>
        </w:tc>
      </w:tr>
      <w:tr w:rsidR="006D4B71" w:rsidRPr="00BC28C1" w14:paraId="07FC7915"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2571641" w14:textId="3D62A53F"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7</w:t>
            </w:r>
          </w:p>
        </w:tc>
        <w:tc>
          <w:tcPr>
            <w:tcW w:w="8840" w:type="dxa"/>
            <w:tcBorders>
              <w:top w:val="single" w:sz="8" w:space="0" w:color="auto"/>
              <w:left w:val="nil"/>
              <w:bottom w:val="single" w:sz="8" w:space="0" w:color="auto"/>
              <w:right w:val="single" w:sz="8" w:space="0" w:color="auto"/>
            </w:tcBorders>
            <w:vAlign w:val="center"/>
          </w:tcPr>
          <w:p w14:paraId="51FD92FB" w14:textId="2AE61745" w:rsidR="006D4B71"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7.1 General updates to section: add generic information about timelines</w:t>
            </w:r>
          </w:p>
        </w:tc>
      </w:tr>
      <w:tr w:rsidR="006D4B71" w:rsidRPr="00BC28C1" w14:paraId="05413B4E"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BBDE28F" w14:textId="3D63CE5B"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8</w:t>
            </w:r>
          </w:p>
        </w:tc>
        <w:tc>
          <w:tcPr>
            <w:tcW w:w="8840" w:type="dxa"/>
            <w:tcBorders>
              <w:top w:val="single" w:sz="8" w:space="0" w:color="auto"/>
              <w:left w:val="nil"/>
              <w:bottom w:val="single" w:sz="8" w:space="0" w:color="auto"/>
              <w:right w:val="single" w:sz="8" w:space="0" w:color="auto"/>
            </w:tcBorders>
            <w:vAlign w:val="center"/>
          </w:tcPr>
          <w:p w14:paraId="3EA9702D" w14:textId="30D335F8" w:rsidR="006D4B71" w:rsidRPr="00A9132F"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Removed sections 7.1.5.1 – 7.1.5.5; left menu links to common pages such as Notes, Documents, etc. This is stated elsewhere in the User Guide.</w:t>
            </w:r>
          </w:p>
        </w:tc>
      </w:tr>
      <w:tr w:rsidR="006D4B71" w:rsidRPr="00BC28C1" w14:paraId="792341A9"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28CC15B" w14:textId="21A3492F"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9</w:t>
            </w:r>
          </w:p>
        </w:tc>
        <w:tc>
          <w:tcPr>
            <w:tcW w:w="8840" w:type="dxa"/>
            <w:tcBorders>
              <w:top w:val="single" w:sz="8" w:space="0" w:color="auto"/>
              <w:left w:val="nil"/>
              <w:bottom w:val="single" w:sz="8" w:space="0" w:color="auto"/>
              <w:right w:val="single" w:sz="8" w:space="0" w:color="auto"/>
            </w:tcBorders>
            <w:vAlign w:val="center"/>
          </w:tcPr>
          <w:p w14:paraId="5CE2855E" w14:textId="7C410613" w:rsidR="006D4B71" w:rsidRPr="00474DEF" w:rsidRDefault="00805AFD" w:rsidP="00805AFD">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7.3.1.10 Endorsed &gt; Requests “Preservation &amp; Protection” timeline “Servicer Remarks” box</w:t>
            </w:r>
          </w:p>
        </w:tc>
      </w:tr>
      <w:tr w:rsidR="006D4B71" w:rsidRPr="00BC28C1" w14:paraId="35502476" w14:textId="77777777" w:rsidTr="00805AFD">
        <w:trPr>
          <w:trHeight w:val="853"/>
        </w:trPr>
        <w:tc>
          <w:tcPr>
            <w:tcW w:w="960" w:type="dxa"/>
            <w:tcBorders>
              <w:top w:val="single" w:sz="8" w:space="0" w:color="auto"/>
              <w:left w:val="single" w:sz="8" w:space="0" w:color="auto"/>
              <w:bottom w:val="single" w:sz="8" w:space="0" w:color="auto"/>
              <w:right w:val="single" w:sz="8" w:space="0" w:color="auto"/>
            </w:tcBorders>
            <w:vAlign w:val="center"/>
          </w:tcPr>
          <w:p w14:paraId="589ADA6B" w14:textId="211859E9" w:rsidR="006D4B71" w:rsidRPr="00805AFD" w:rsidRDefault="00F158D3" w:rsidP="00834A1B">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10</w:t>
            </w:r>
          </w:p>
        </w:tc>
        <w:tc>
          <w:tcPr>
            <w:tcW w:w="8840" w:type="dxa"/>
            <w:tcBorders>
              <w:top w:val="single" w:sz="8" w:space="0" w:color="auto"/>
              <w:left w:val="nil"/>
              <w:bottom w:val="single" w:sz="8" w:space="0" w:color="auto"/>
              <w:right w:val="single" w:sz="8" w:space="0" w:color="auto"/>
            </w:tcBorders>
            <w:vAlign w:val="center"/>
          </w:tcPr>
          <w:p w14:paraId="48DBDA3D" w14:textId="27B440F5" w:rsidR="006D4B71" w:rsidRPr="00805AFD" w:rsidRDefault="00805AFD" w:rsidP="00805AFD">
            <w:pPr>
              <w:spacing w:after="0" w:line="240" w:lineRule="auto"/>
              <w:jc w:val="both"/>
              <w:rPr>
                <w:rFonts w:asciiTheme="majorHAnsi" w:hAnsiTheme="majorHAnsi"/>
                <w:sz w:val="20"/>
                <w:szCs w:val="20"/>
              </w:rPr>
            </w:pPr>
            <w:r w:rsidRPr="00805AFD">
              <w:rPr>
                <w:rFonts w:asciiTheme="majorHAnsi" w:hAnsiTheme="majorHAnsi"/>
                <w:sz w:val="20"/>
                <w:szCs w:val="20"/>
              </w:rPr>
              <w:t xml:space="preserve">9.0 Reports: multiple changes to reports to replace screen shots of report output examples with screen shots of the Search screen for each report. Also re-ordered the reports to appear in the same order they are displayed in HERMIT User </w:t>
            </w:r>
            <w:r w:rsidRPr="00805AFD">
              <w:rPr>
                <w:rFonts w:asciiTheme="majorHAnsi" w:eastAsia="Times New Roman" w:hAnsiTheme="majorHAnsi" w:cs="Calibri"/>
                <w:color w:val="000000"/>
                <w:sz w:val="20"/>
                <w:szCs w:val="20"/>
              </w:rPr>
              <w:t>Interface</w:t>
            </w:r>
          </w:p>
        </w:tc>
      </w:tr>
      <w:tr w:rsidR="006D4B71" w:rsidRPr="00BC28C1" w14:paraId="1A55EC60"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E939596" w14:textId="6890A7B8" w:rsidR="006D4B71" w:rsidRPr="00BC28C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11</w:t>
            </w:r>
          </w:p>
        </w:tc>
        <w:tc>
          <w:tcPr>
            <w:tcW w:w="8840" w:type="dxa"/>
            <w:tcBorders>
              <w:top w:val="single" w:sz="8" w:space="0" w:color="auto"/>
              <w:left w:val="nil"/>
              <w:bottom w:val="single" w:sz="8" w:space="0" w:color="auto"/>
              <w:right w:val="single" w:sz="8" w:space="0" w:color="auto"/>
            </w:tcBorders>
            <w:vAlign w:val="center"/>
          </w:tcPr>
          <w:p w14:paraId="5EDE89B6" w14:textId="2A4DF32C" w:rsidR="006D4B71" w:rsidRPr="00BC28C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9.7.2 New Report: Indemnification Data</w:t>
            </w:r>
          </w:p>
        </w:tc>
      </w:tr>
      <w:tr w:rsidR="006D4B71" w:rsidRPr="00BC28C1" w14:paraId="6D2C2075"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D59EFDF" w14:textId="27777278" w:rsidR="006D4B7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12</w:t>
            </w:r>
          </w:p>
        </w:tc>
        <w:tc>
          <w:tcPr>
            <w:tcW w:w="8840" w:type="dxa"/>
            <w:tcBorders>
              <w:top w:val="single" w:sz="8" w:space="0" w:color="auto"/>
              <w:left w:val="nil"/>
              <w:bottom w:val="single" w:sz="8" w:space="0" w:color="auto"/>
              <w:right w:val="single" w:sz="8" w:space="0" w:color="auto"/>
            </w:tcBorders>
            <w:vAlign w:val="center"/>
          </w:tcPr>
          <w:p w14:paraId="2E54256A" w14:textId="1FDBF0F6" w:rsidR="006D4B7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9.8.3 Update Report Date Range on Claims Detail report from 6 months to 2 years</w:t>
            </w:r>
          </w:p>
        </w:tc>
      </w:tr>
      <w:tr w:rsidR="006D4B71" w:rsidRPr="00BC28C1" w14:paraId="50928334"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0E6173F" w14:textId="6E438783" w:rsidR="006D4B71"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13</w:t>
            </w:r>
          </w:p>
        </w:tc>
        <w:tc>
          <w:tcPr>
            <w:tcW w:w="8840" w:type="dxa"/>
            <w:tcBorders>
              <w:top w:val="single" w:sz="8" w:space="0" w:color="auto"/>
              <w:left w:val="nil"/>
              <w:bottom w:val="single" w:sz="8" w:space="0" w:color="auto"/>
              <w:right w:val="single" w:sz="8" w:space="0" w:color="auto"/>
            </w:tcBorders>
            <w:vAlign w:val="center"/>
          </w:tcPr>
          <w:p w14:paraId="2616B7B6" w14:textId="4023BDEA" w:rsidR="006D4B71" w:rsidRDefault="00805AFD"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9.8.4 Add Details for Report “Complete Date Changes”.</w:t>
            </w:r>
          </w:p>
        </w:tc>
      </w:tr>
      <w:tr w:rsidR="00805AFD" w:rsidRPr="00BC28C1" w14:paraId="452CD6B8" w14:textId="77777777" w:rsidTr="00805AFD">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FCBAD3B" w14:textId="2650185E" w:rsidR="00805AFD" w:rsidRDefault="00F158D3" w:rsidP="00834A1B">
            <w:pPr>
              <w:spacing w:after="0" w:line="240" w:lineRule="auto"/>
              <w:jc w:val="center"/>
              <w:rPr>
                <w:rFonts w:ascii="Cambria" w:eastAsia="Times New Roman" w:hAnsi="Cambria" w:cs="Calibri"/>
                <w:color w:val="000000"/>
                <w:sz w:val="20"/>
                <w:szCs w:val="20"/>
              </w:rPr>
            </w:pPr>
            <w:r>
              <w:rPr>
                <w:rFonts w:ascii="Cambria" w:eastAsia="Times New Roman" w:hAnsi="Cambria" w:cs="Calibri"/>
                <w:color w:val="000000"/>
                <w:sz w:val="20"/>
                <w:szCs w:val="20"/>
              </w:rPr>
              <w:t>14</w:t>
            </w:r>
          </w:p>
        </w:tc>
        <w:tc>
          <w:tcPr>
            <w:tcW w:w="8840" w:type="dxa"/>
            <w:tcBorders>
              <w:top w:val="single" w:sz="8" w:space="0" w:color="auto"/>
              <w:left w:val="nil"/>
              <w:bottom w:val="single" w:sz="8" w:space="0" w:color="auto"/>
              <w:right w:val="single" w:sz="8" w:space="0" w:color="auto"/>
            </w:tcBorders>
            <w:vAlign w:val="center"/>
          </w:tcPr>
          <w:p w14:paraId="53C1998F" w14:textId="12BB1B03" w:rsidR="00805AFD" w:rsidRDefault="003E673C" w:rsidP="00834A1B">
            <w:pPr>
              <w:spacing w:after="0" w:line="240" w:lineRule="auto"/>
              <w:jc w:val="both"/>
              <w:rPr>
                <w:rFonts w:ascii="Cambria" w:eastAsia="Times New Roman" w:hAnsi="Cambria" w:cs="Calibri"/>
                <w:color w:val="000000"/>
                <w:sz w:val="20"/>
                <w:szCs w:val="20"/>
              </w:rPr>
            </w:pPr>
            <w:r>
              <w:rPr>
                <w:rFonts w:ascii="Cambria" w:eastAsia="Times New Roman" w:hAnsi="Cambria" w:cs="Calibri"/>
                <w:color w:val="000000"/>
                <w:sz w:val="20"/>
                <w:szCs w:val="20"/>
              </w:rPr>
              <w:t>9.8.9</w:t>
            </w:r>
            <w:r w:rsidR="00E65805">
              <w:rPr>
                <w:rFonts w:ascii="Cambria" w:eastAsia="Times New Roman" w:hAnsi="Cambria" w:cs="Calibri"/>
                <w:color w:val="000000"/>
                <w:sz w:val="20"/>
                <w:szCs w:val="20"/>
              </w:rPr>
              <w:t xml:space="preserve"> New Report: Repurchase Timelines </w:t>
            </w:r>
          </w:p>
        </w:tc>
      </w:tr>
      <w:bookmarkEnd w:id="6030"/>
    </w:tbl>
    <w:p w14:paraId="5B642B56" w14:textId="77777777" w:rsidR="00CD4F5F" w:rsidRDefault="00CD4F5F" w:rsidP="006D4B71">
      <w:pPr>
        <w:tabs>
          <w:tab w:val="left" w:pos="1617"/>
        </w:tabs>
        <w:rPr>
          <w:rFonts w:eastAsiaTheme="majorEastAsia" w:cs="Calibri"/>
          <w:sz w:val="48"/>
          <w:szCs w:val="48"/>
          <w:lang w:bidi="en-US"/>
        </w:rPr>
        <w:sectPr w:rsidR="00CD4F5F" w:rsidSect="00AB6A5E">
          <w:headerReference w:type="default" r:id="rId645"/>
          <w:pgSz w:w="12240" w:h="15840"/>
          <w:pgMar w:top="1440" w:right="1440" w:bottom="1440" w:left="1440" w:header="720" w:footer="720" w:gutter="0"/>
          <w:cols w:space="720"/>
          <w:docGrid w:linePitch="360"/>
        </w:sectPr>
      </w:pPr>
    </w:p>
    <w:p w14:paraId="1FC043AD" w14:textId="77777777" w:rsidR="006D4B71" w:rsidRPr="004640ED" w:rsidRDefault="006D4B71" w:rsidP="006D4B71">
      <w:pPr>
        <w:tabs>
          <w:tab w:val="left" w:pos="1617"/>
        </w:tabs>
        <w:rPr>
          <w:rFonts w:eastAsiaTheme="majorEastAsia" w:cs="Calibri"/>
          <w:sz w:val="48"/>
          <w:szCs w:val="48"/>
          <w:lang w:bidi="en-US"/>
        </w:rPr>
        <w:sectPr w:rsidR="006D4B71" w:rsidRPr="004640ED" w:rsidSect="00AB6A5E">
          <w:headerReference w:type="default" r:id="rId646"/>
          <w:pgSz w:w="12240" w:h="15840"/>
          <w:pgMar w:top="1440" w:right="1440" w:bottom="1440" w:left="1440" w:header="720" w:footer="720" w:gutter="0"/>
          <w:cols w:space="720"/>
          <w:docGrid w:linePitch="360"/>
        </w:sectPr>
      </w:pPr>
    </w:p>
    <w:p w14:paraId="3845240C" w14:textId="77777777" w:rsidR="0093226E" w:rsidRDefault="0093226E" w:rsidP="0093226E">
      <w:pPr>
        <w:pStyle w:val="Chapterbreak"/>
      </w:pPr>
    </w:p>
    <w:p w14:paraId="2E67308D" w14:textId="77777777" w:rsidR="0093226E" w:rsidRDefault="0093226E" w:rsidP="0093226E">
      <w:pPr>
        <w:pStyle w:val="Chapterbreak"/>
      </w:pPr>
    </w:p>
    <w:p w14:paraId="6C43F755" w14:textId="77777777" w:rsidR="0093226E" w:rsidRDefault="0093226E" w:rsidP="0093226E">
      <w:pPr>
        <w:pStyle w:val="Chapterbreak"/>
      </w:pPr>
    </w:p>
    <w:p w14:paraId="39023F7C" w14:textId="77777777" w:rsidR="0093226E" w:rsidRDefault="0093226E" w:rsidP="0093226E">
      <w:pPr>
        <w:pStyle w:val="Chapterbreak"/>
      </w:pPr>
    </w:p>
    <w:p w14:paraId="0CF4DA7A" w14:textId="77777777" w:rsidR="0093226E" w:rsidRDefault="0093226E" w:rsidP="0093226E">
      <w:pPr>
        <w:pStyle w:val="Chapterbreak"/>
      </w:pPr>
    </w:p>
    <w:p w14:paraId="06C4C9DF" w14:textId="0C343C2F" w:rsidR="0093226E" w:rsidRDefault="0093226E" w:rsidP="0093226E">
      <w:pPr>
        <w:pStyle w:val="Chapterbreak"/>
      </w:pPr>
      <w:r w:rsidRPr="00D239AF">
        <w:t>APPENDIX</w:t>
      </w:r>
      <w:r>
        <w:t xml:space="preserve"> </w:t>
      </w:r>
      <w:r w:rsidR="006F4D0D">
        <w:t>BB</w:t>
      </w:r>
      <w:r w:rsidRPr="00D239AF">
        <w:t xml:space="preserve">: </w:t>
      </w:r>
      <w:r>
        <w:t>HERMIT User Guide Version Release 7.</w:t>
      </w:r>
      <w:r w:rsidR="006F4D0D">
        <w:t>3</w:t>
      </w:r>
      <w:r>
        <w:t>0</w:t>
      </w:r>
    </w:p>
    <w:p w14:paraId="468128CF" w14:textId="77777777" w:rsidR="0093226E" w:rsidRDefault="0093226E" w:rsidP="0093226E">
      <w:pPr>
        <w:pStyle w:val="Chapterbreak"/>
        <w:rPr>
          <w:b w:val="0"/>
          <w:bCs w:val="0"/>
          <w:caps w:val="0"/>
        </w:rPr>
      </w:pPr>
      <w:r>
        <w:br w:type="page"/>
      </w:r>
    </w:p>
    <w:p w14:paraId="64075AE6" w14:textId="20C475D5" w:rsidR="0093226E" w:rsidRPr="00733F5F" w:rsidRDefault="0093226E" w:rsidP="006C3C3F">
      <w:pPr>
        <w:pStyle w:val="Heading2"/>
        <w:numPr>
          <w:ilvl w:val="0"/>
          <w:numId w:val="81"/>
        </w:numPr>
        <w:tabs>
          <w:tab w:val="clear" w:pos="1080"/>
        </w:tabs>
        <w:jc w:val="both"/>
        <w:rPr>
          <w:color w:val="0070C0"/>
        </w:rPr>
      </w:pPr>
      <w:bookmarkStart w:id="6031" w:name="_Toc230163719"/>
      <w:r w:rsidRPr="002F1F2B">
        <w:rPr>
          <w:color w:val="0070C0"/>
        </w:rPr>
        <w:t>APPENDIX</w:t>
      </w:r>
      <w:r>
        <w:rPr>
          <w:color w:val="0070C0"/>
        </w:rPr>
        <w:t xml:space="preserve"> BB</w:t>
      </w:r>
      <w:r w:rsidRPr="002F1F2B">
        <w:rPr>
          <w:color w:val="0070C0"/>
        </w:rPr>
        <w:t xml:space="preserve">: HERMIT User Guide Version Release </w:t>
      </w:r>
      <w:r>
        <w:rPr>
          <w:color w:val="0070C0"/>
        </w:rPr>
        <w:t>7.30</w:t>
      </w:r>
      <w:bookmarkEnd w:id="6031"/>
    </w:p>
    <w:tbl>
      <w:tblPr>
        <w:tblW w:w="9800" w:type="dxa"/>
        <w:tblLook w:val="04A0" w:firstRow="1" w:lastRow="0" w:firstColumn="1" w:lastColumn="0" w:noHBand="0" w:noVBand="1"/>
      </w:tblPr>
      <w:tblGrid>
        <w:gridCol w:w="960"/>
        <w:gridCol w:w="8840"/>
      </w:tblGrid>
      <w:tr w:rsidR="0093226E" w:rsidRPr="006E4BD1" w14:paraId="61C54DF2"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09371142" w14:textId="77777777" w:rsidR="0093226E" w:rsidRPr="006E4BD1" w:rsidRDefault="0093226E" w:rsidP="007C3F37">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840" w:type="dxa"/>
            <w:tcBorders>
              <w:top w:val="single" w:sz="8" w:space="0" w:color="auto"/>
              <w:left w:val="nil"/>
              <w:bottom w:val="single" w:sz="8" w:space="0" w:color="auto"/>
              <w:right w:val="single" w:sz="8" w:space="0" w:color="auto"/>
            </w:tcBorders>
            <w:shd w:val="clear" w:color="000000" w:fill="8DB3E2"/>
            <w:vAlign w:val="center"/>
            <w:hideMark/>
          </w:tcPr>
          <w:p w14:paraId="209DD371" w14:textId="77777777" w:rsidR="0093226E" w:rsidRPr="006E4BD1" w:rsidRDefault="0093226E" w:rsidP="007C3F37">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93226E" w:rsidRPr="006E4BD1" w14:paraId="11549F34"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tcPr>
          <w:p w14:paraId="694C2A15"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1</w:t>
            </w:r>
          </w:p>
        </w:tc>
        <w:tc>
          <w:tcPr>
            <w:tcW w:w="8840" w:type="dxa"/>
            <w:tcBorders>
              <w:top w:val="single" w:sz="8" w:space="0" w:color="auto"/>
              <w:left w:val="nil"/>
              <w:bottom w:val="single" w:sz="8" w:space="0" w:color="auto"/>
              <w:right w:val="single" w:sz="8" w:space="0" w:color="auto"/>
            </w:tcBorders>
            <w:shd w:val="clear" w:color="000000" w:fill="8DB3E2"/>
            <w:vAlign w:val="center"/>
          </w:tcPr>
          <w:p w14:paraId="29F75A6C" w14:textId="5366E616" w:rsidR="0093226E" w:rsidRPr="003A6C56" w:rsidRDefault="0093226E"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 xml:space="preserve">5.8.2 Document Upload page: </w:t>
            </w:r>
            <w:r w:rsidR="006F4D0D" w:rsidRPr="003A6C56">
              <w:rPr>
                <w:rFonts w:asciiTheme="majorHAnsi" w:eastAsia="Times New Roman" w:hAnsiTheme="majorHAnsi" w:cs="Calibri"/>
                <w:color w:val="000000"/>
                <w:sz w:val="20"/>
                <w:szCs w:val="20"/>
              </w:rPr>
              <w:t>Added text “</w:t>
            </w:r>
            <w:r w:rsidRPr="003A6C56">
              <w:rPr>
                <w:rFonts w:asciiTheme="majorHAnsi" w:eastAsia="Times New Roman" w:hAnsiTheme="majorHAnsi" w:cs="Calibri"/>
                <w:color w:val="000000"/>
                <w:sz w:val="20"/>
                <w:szCs w:val="20"/>
              </w:rPr>
              <w:t>Editable PDFs not permitted.</w:t>
            </w:r>
            <w:r w:rsidR="006F4D0D" w:rsidRPr="003A6C56">
              <w:rPr>
                <w:rFonts w:asciiTheme="majorHAnsi" w:eastAsia="Times New Roman" w:hAnsiTheme="majorHAnsi" w:cs="Calibri"/>
                <w:color w:val="000000"/>
                <w:sz w:val="20"/>
                <w:szCs w:val="20"/>
              </w:rPr>
              <w:t>”</w:t>
            </w:r>
          </w:p>
        </w:tc>
      </w:tr>
      <w:tr w:rsidR="0093226E" w:rsidRPr="006E4BD1" w14:paraId="28C02F9E"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66C49AE"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2</w:t>
            </w:r>
          </w:p>
        </w:tc>
        <w:tc>
          <w:tcPr>
            <w:tcW w:w="8840" w:type="dxa"/>
            <w:tcBorders>
              <w:top w:val="single" w:sz="8" w:space="0" w:color="auto"/>
              <w:left w:val="nil"/>
              <w:bottom w:val="single" w:sz="8" w:space="0" w:color="auto"/>
              <w:right w:val="single" w:sz="8" w:space="0" w:color="auto"/>
            </w:tcBorders>
            <w:vAlign w:val="center"/>
          </w:tcPr>
          <w:p w14:paraId="33539677" w14:textId="619C3D96" w:rsidR="0093226E" w:rsidRPr="003A6C56" w:rsidRDefault="0093226E"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 xml:space="preserve">6.9.2 Document Upload page: </w:t>
            </w:r>
            <w:r w:rsidR="006F4D0D" w:rsidRPr="003A6C56">
              <w:rPr>
                <w:rFonts w:asciiTheme="majorHAnsi" w:eastAsia="Times New Roman" w:hAnsiTheme="majorHAnsi" w:cs="Calibri"/>
                <w:color w:val="000000"/>
                <w:sz w:val="20"/>
                <w:szCs w:val="20"/>
              </w:rPr>
              <w:t>Added text “</w:t>
            </w:r>
            <w:r w:rsidRPr="003A6C56">
              <w:rPr>
                <w:rFonts w:asciiTheme="majorHAnsi" w:eastAsia="Times New Roman" w:hAnsiTheme="majorHAnsi" w:cs="Calibri"/>
                <w:color w:val="000000"/>
                <w:sz w:val="20"/>
                <w:szCs w:val="20"/>
              </w:rPr>
              <w:t>Editable PDFs not permitted.</w:t>
            </w:r>
            <w:r w:rsidR="006F4D0D" w:rsidRPr="003A6C56">
              <w:rPr>
                <w:rFonts w:asciiTheme="majorHAnsi" w:eastAsia="Times New Roman" w:hAnsiTheme="majorHAnsi" w:cs="Calibri"/>
                <w:color w:val="000000"/>
                <w:sz w:val="20"/>
                <w:szCs w:val="20"/>
              </w:rPr>
              <w:t>”</w:t>
            </w:r>
            <w:r w:rsidRPr="003A6C56">
              <w:rPr>
                <w:rFonts w:asciiTheme="majorHAnsi" w:eastAsia="Times New Roman" w:hAnsiTheme="majorHAnsi" w:cs="Calibri"/>
                <w:color w:val="000000"/>
                <w:sz w:val="20"/>
                <w:szCs w:val="20"/>
              </w:rPr>
              <w:t xml:space="preserve"> </w:t>
            </w:r>
          </w:p>
        </w:tc>
      </w:tr>
      <w:tr w:rsidR="0093226E" w:rsidRPr="006E4BD1" w14:paraId="331CD3EC"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FEF98D0"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3</w:t>
            </w:r>
          </w:p>
        </w:tc>
        <w:tc>
          <w:tcPr>
            <w:tcW w:w="8840" w:type="dxa"/>
            <w:tcBorders>
              <w:top w:val="single" w:sz="8" w:space="0" w:color="auto"/>
              <w:left w:val="nil"/>
              <w:bottom w:val="single" w:sz="8" w:space="0" w:color="auto"/>
              <w:right w:val="single" w:sz="8" w:space="0" w:color="auto"/>
            </w:tcBorders>
            <w:vAlign w:val="center"/>
          </w:tcPr>
          <w:p w14:paraId="55C64A4A" w14:textId="24A27AC7" w:rsidR="0093226E" w:rsidRPr="003A6C56" w:rsidRDefault="006F4D0D"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6.16.3 (Table 6-10) Added text “</w:t>
            </w:r>
            <w:r w:rsidRPr="003A6C56">
              <w:rPr>
                <w:rFonts w:asciiTheme="majorHAnsi" w:hAnsiTheme="majorHAnsi"/>
                <w:noProof/>
                <w:lang w:bidi="en-US"/>
              </w:rPr>
              <w:t xml:space="preserve">The Disb – Unscheduled from LOC Release Fee is automatically written off when Disbursed through accounting” for the Transaction Disb – Unscheduled from LOC Release Fee. </w:t>
            </w:r>
          </w:p>
        </w:tc>
      </w:tr>
      <w:tr w:rsidR="0093226E" w:rsidRPr="00BC28C1" w14:paraId="699DE488"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3FAD2CF"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4</w:t>
            </w:r>
          </w:p>
        </w:tc>
        <w:tc>
          <w:tcPr>
            <w:tcW w:w="8840" w:type="dxa"/>
            <w:tcBorders>
              <w:top w:val="single" w:sz="8" w:space="0" w:color="auto"/>
              <w:left w:val="nil"/>
              <w:bottom w:val="single" w:sz="8" w:space="0" w:color="auto"/>
              <w:right w:val="single" w:sz="8" w:space="0" w:color="auto"/>
            </w:tcBorders>
            <w:vAlign w:val="center"/>
          </w:tcPr>
          <w:p w14:paraId="78763360" w14:textId="1FF3607C" w:rsidR="0093226E" w:rsidRPr="003A6C56" w:rsidRDefault="006F4D0D"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6.16.8</w:t>
            </w:r>
            <w:r w:rsidR="008E3957" w:rsidRPr="003A6C56">
              <w:rPr>
                <w:rFonts w:asciiTheme="majorHAnsi" w:eastAsia="Times New Roman" w:hAnsiTheme="majorHAnsi" w:cs="Calibri"/>
                <w:color w:val="000000"/>
                <w:sz w:val="20"/>
                <w:szCs w:val="20"/>
              </w:rPr>
              <w:t xml:space="preserve"> Added text “</w:t>
            </w:r>
            <w:r w:rsidR="008E3957" w:rsidRPr="003A6C56">
              <w:rPr>
                <w:rFonts w:asciiTheme="majorHAnsi" w:hAnsiTheme="majorHAnsi"/>
              </w:rPr>
              <w:t xml:space="preserve">When Overage funds are available and user attempts to enter a different transaction type, a message is displayed for the user to confirm if they want to use the available overage instead or proceed with selected transaction type” to Performing a Refund/Payment Remittance Overage Disbursement </w:t>
            </w:r>
          </w:p>
        </w:tc>
      </w:tr>
      <w:tr w:rsidR="0093226E" w:rsidRPr="00BC28C1" w14:paraId="1DD5A8E1"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9551C95"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5</w:t>
            </w:r>
          </w:p>
        </w:tc>
        <w:tc>
          <w:tcPr>
            <w:tcW w:w="8840" w:type="dxa"/>
            <w:tcBorders>
              <w:top w:val="single" w:sz="8" w:space="0" w:color="auto"/>
              <w:left w:val="nil"/>
              <w:bottom w:val="single" w:sz="8" w:space="0" w:color="auto"/>
              <w:right w:val="single" w:sz="8" w:space="0" w:color="auto"/>
            </w:tcBorders>
            <w:vAlign w:val="center"/>
          </w:tcPr>
          <w:p w14:paraId="01365E8B" w14:textId="784C9552" w:rsidR="0093226E" w:rsidRPr="003A6C56" w:rsidRDefault="008E3957"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 xml:space="preserve">6.16.8 Added “Payment” to Refund Remittance Overage Disbursement </w:t>
            </w:r>
          </w:p>
        </w:tc>
      </w:tr>
      <w:tr w:rsidR="0093226E" w:rsidRPr="00BC28C1" w14:paraId="0CF317D4"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8BC83ED" w14:textId="77777777" w:rsidR="0093226E" w:rsidRPr="003A6C56" w:rsidRDefault="0093226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6</w:t>
            </w:r>
          </w:p>
        </w:tc>
        <w:tc>
          <w:tcPr>
            <w:tcW w:w="8840" w:type="dxa"/>
            <w:tcBorders>
              <w:top w:val="single" w:sz="8" w:space="0" w:color="auto"/>
              <w:left w:val="nil"/>
              <w:bottom w:val="single" w:sz="8" w:space="0" w:color="auto"/>
              <w:right w:val="single" w:sz="8" w:space="0" w:color="auto"/>
            </w:tcBorders>
            <w:vAlign w:val="center"/>
          </w:tcPr>
          <w:p w14:paraId="631DE550" w14:textId="75801434" w:rsidR="0093226E" w:rsidRPr="003A6C56" w:rsidRDefault="008E3957" w:rsidP="007C3F37">
            <w:pPr>
              <w:spacing w:after="0" w:line="240" w:lineRule="auto"/>
              <w:jc w:val="both"/>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 xml:space="preserve">Added Section 6.20 – 6.20.1.9 Batch &gt; NSC File Uploads </w:t>
            </w:r>
          </w:p>
        </w:tc>
      </w:tr>
      <w:tr w:rsidR="006352AE" w:rsidRPr="00BC28C1" w14:paraId="3DF10CD8" w14:textId="77777777" w:rsidTr="007C3F37">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7BCC84E" w14:textId="63869C40" w:rsidR="006352AE" w:rsidRPr="003A6C56" w:rsidRDefault="006352AE" w:rsidP="007C3F37">
            <w:pPr>
              <w:spacing w:after="0" w:line="240" w:lineRule="auto"/>
              <w:jc w:val="center"/>
              <w:rPr>
                <w:rFonts w:asciiTheme="majorHAnsi" w:eastAsia="Times New Roman" w:hAnsiTheme="majorHAnsi" w:cs="Calibri"/>
                <w:color w:val="000000"/>
                <w:sz w:val="20"/>
                <w:szCs w:val="20"/>
              </w:rPr>
            </w:pPr>
            <w:r w:rsidRPr="003A6C56">
              <w:rPr>
                <w:rFonts w:asciiTheme="majorHAnsi" w:eastAsia="Times New Roman" w:hAnsiTheme="majorHAnsi" w:cs="Calibri"/>
                <w:color w:val="000000"/>
                <w:sz w:val="20"/>
                <w:szCs w:val="20"/>
              </w:rPr>
              <w:t>7</w:t>
            </w:r>
          </w:p>
        </w:tc>
        <w:tc>
          <w:tcPr>
            <w:tcW w:w="8840" w:type="dxa"/>
            <w:tcBorders>
              <w:top w:val="single" w:sz="8" w:space="0" w:color="auto"/>
              <w:left w:val="nil"/>
              <w:bottom w:val="single" w:sz="8" w:space="0" w:color="auto"/>
              <w:right w:val="single" w:sz="8" w:space="0" w:color="auto"/>
            </w:tcBorders>
            <w:vAlign w:val="center"/>
          </w:tcPr>
          <w:p w14:paraId="705D14BA" w14:textId="20394A78" w:rsidR="006352AE" w:rsidRPr="003A6C56" w:rsidRDefault="006352AE" w:rsidP="007C3F37">
            <w:pPr>
              <w:spacing w:after="0" w:line="240" w:lineRule="auto"/>
              <w:jc w:val="both"/>
              <w:rPr>
                <w:rFonts w:asciiTheme="majorHAnsi" w:eastAsia="Times New Roman" w:hAnsiTheme="majorHAnsi" w:cs="Calibri"/>
                <w:color w:val="000000"/>
                <w:sz w:val="20"/>
                <w:szCs w:val="20"/>
              </w:rPr>
            </w:pPr>
            <w:r w:rsidRPr="003A6C56">
              <w:rPr>
                <w:rFonts w:asciiTheme="majorHAnsi" w:hAnsiTheme="majorHAnsi"/>
              </w:rPr>
              <w:t>8.10.5 Reason Code List: Added Reason Code “</w:t>
            </w:r>
            <w:r w:rsidRPr="003A6C56">
              <w:rPr>
                <w:rFonts w:asciiTheme="majorHAnsi" w:eastAsia="Times New Roman" w:hAnsiTheme="majorHAnsi"/>
                <w:bCs/>
                <w:lang w:bidi="en-US"/>
              </w:rPr>
              <w:t>Bankruptcy Payments Owed to HUD”</w:t>
            </w:r>
          </w:p>
        </w:tc>
      </w:tr>
    </w:tbl>
    <w:p w14:paraId="347D52F6" w14:textId="77777777" w:rsidR="0093226E" w:rsidRDefault="0093226E" w:rsidP="0093226E">
      <w:pPr>
        <w:tabs>
          <w:tab w:val="left" w:pos="1617"/>
        </w:tabs>
        <w:rPr>
          <w:rFonts w:eastAsiaTheme="majorEastAsia" w:cs="Calibri"/>
          <w:sz w:val="48"/>
          <w:szCs w:val="48"/>
          <w:lang w:bidi="en-US"/>
        </w:rPr>
        <w:sectPr w:rsidR="0093226E" w:rsidSect="00AB6A5E">
          <w:type w:val="continuous"/>
          <w:pgSz w:w="12240" w:h="15840"/>
          <w:pgMar w:top="1440" w:right="1440" w:bottom="1440" w:left="1440" w:header="720" w:footer="720" w:gutter="0"/>
          <w:cols w:space="720"/>
          <w:docGrid w:linePitch="360"/>
        </w:sectPr>
      </w:pPr>
    </w:p>
    <w:p w14:paraId="2DF0F8E6" w14:textId="77777777" w:rsidR="006D4B71" w:rsidRPr="008E2042" w:rsidRDefault="006D4B71" w:rsidP="006D4B71">
      <w:pPr>
        <w:tabs>
          <w:tab w:val="left" w:pos="5959"/>
        </w:tabs>
        <w:rPr>
          <w:lang w:bidi="en-US"/>
        </w:rPr>
      </w:pPr>
    </w:p>
    <w:p w14:paraId="39763C8A" w14:textId="77777777" w:rsidR="00A3153F" w:rsidRDefault="00A3153F" w:rsidP="00A3153F">
      <w:pPr>
        <w:tabs>
          <w:tab w:val="left" w:pos="1617"/>
        </w:tabs>
        <w:rPr>
          <w:rFonts w:eastAsiaTheme="majorEastAsia" w:cs="Calibri"/>
          <w:sz w:val="48"/>
          <w:szCs w:val="48"/>
          <w:lang w:bidi="en-US"/>
        </w:rPr>
        <w:sectPr w:rsidR="00A3153F" w:rsidSect="00AB6A5E">
          <w:headerReference w:type="default" r:id="rId647"/>
          <w:type w:val="continuous"/>
          <w:pgSz w:w="12240" w:h="15840"/>
          <w:pgMar w:top="1440" w:right="1440" w:bottom="1440" w:left="1440" w:header="720" w:footer="720" w:gutter="0"/>
          <w:cols w:space="720"/>
          <w:docGrid w:linePitch="360"/>
        </w:sectPr>
      </w:pPr>
    </w:p>
    <w:p w14:paraId="07FD3FAC" w14:textId="77777777" w:rsidR="00A3153F" w:rsidRPr="004640ED" w:rsidRDefault="00A3153F" w:rsidP="00A3153F">
      <w:pPr>
        <w:tabs>
          <w:tab w:val="left" w:pos="1617"/>
        </w:tabs>
        <w:rPr>
          <w:rFonts w:eastAsiaTheme="majorEastAsia" w:cs="Calibri"/>
          <w:sz w:val="48"/>
          <w:szCs w:val="48"/>
          <w:lang w:bidi="en-US"/>
        </w:rPr>
        <w:sectPr w:rsidR="00A3153F" w:rsidRPr="004640ED" w:rsidSect="00AB6A5E">
          <w:headerReference w:type="default" r:id="rId648"/>
          <w:pgSz w:w="12240" w:h="15840"/>
          <w:pgMar w:top="1440" w:right="1440" w:bottom="1440" w:left="1440" w:header="720" w:footer="720" w:gutter="0"/>
          <w:cols w:space="720"/>
          <w:docGrid w:linePitch="360"/>
        </w:sectPr>
      </w:pPr>
    </w:p>
    <w:p w14:paraId="19804C2E" w14:textId="77777777" w:rsidR="00A3153F" w:rsidRDefault="00A3153F" w:rsidP="00A3153F">
      <w:pPr>
        <w:pStyle w:val="Chapterbreak"/>
      </w:pPr>
    </w:p>
    <w:p w14:paraId="69F73801" w14:textId="77777777" w:rsidR="00A3153F" w:rsidRDefault="00A3153F" w:rsidP="00A3153F">
      <w:pPr>
        <w:pStyle w:val="Chapterbreak"/>
      </w:pPr>
    </w:p>
    <w:p w14:paraId="4C2C8083" w14:textId="77777777" w:rsidR="00A3153F" w:rsidRDefault="00A3153F" w:rsidP="00A3153F">
      <w:pPr>
        <w:pStyle w:val="Chapterbreak"/>
      </w:pPr>
    </w:p>
    <w:p w14:paraId="624B0EFC" w14:textId="77777777" w:rsidR="00A3153F" w:rsidRDefault="00A3153F" w:rsidP="00A3153F">
      <w:pPr>
        <w:pStyle w:val="Chapterbreak"/>
      </w:pPr>
    </w:p>
    <w:p w14:paraId="748ABAE0" w14:textId="77777777" w:rsidR="00A3153F" w:rsidRDefault="00A3153F" w:rsidP="00A3153F">
      <w:pPr>
        <w:pStyle w:val="Chapterbreak"/>
      </w:pPr>
    </w:p>
    <w:p w14:paraId="093021B5" w14:textId="385CFA01" w:rsidR="00A3153F" w:rsidRDefault="00A3153F" w:rsidP="00A3153F">
      <w:pPr>
        <w:pStyle w:val="Chapterbreak"/>
      </w:pPr>
      <w:r w:rsidRPr="00D239AF">
        <w:t>APPENDIX</w:t>
      </w:r>
      <w:r>
        <w:t xml:space="preserve"> cc</w:t>
      </w:r>
      <w:r w:rsidRPr="00D239AF">
        <w:t xml:space="preserve">: </w:t>
      </w:r>
      <w:r>
        <w:t>HERMIT User Guide Version Release 7.40</w:t>
      </w:r>
    </w:p>
    <w:p w14:paraId="1689D9D3" w14:textId="77777777" w:rsidR="00A3153F" w:rsidRDefault="00A3153F" w:rsidP="00A3153F">
      <w:pPr>
        <w:pStyle w:val="Chapterbreak"/>
        <w:rPr>
          <w:b w:val="0"/>
          <w:bCs w:val="0"/>
          <w:caps w:val="0"/>
        </w:rPr>
      </w:pPr>
      <w:r>
        <w:br w:type="page"/>
      </w:r>
    </w:p>
    <w:p w14:paraId="4176288D" w14:textId="468C00C2" w:rsidR="00A3153F" w:rsidRPr="00733F5F" w:rsidRDefault="00A3153F" w:rsidP="006C3C3F">
      <w:pPr>
        <w:pStyle w:val="Heading2"/>
        <w:numPr>
          <w:ilvl w:val="0"/>
          <w:numId w:val="81"/>
        </w:numPr>
        <w:tabs>
          <w:tab w:val="clear" w:pos="1080"/>
        </w:tabs>
        <w:jc w:val="both"/>
        <w:rPr>
          <w:color w:val="0070C0"/>
        </w:rPr>
      </w:pPr>
      <w:bookmarkStart w:id="6032" w:name="_Toc230163720"/>
      <w:r w:rsidRPr="002F1F2B">
        <w:rPr>
          <w:color w:val="0070C0"/>
        </w:rPr>
        <w:t>APPENDIX</w:t>
      </w:r>
      <w:r>
        <w:rPr>
          <w:color w:val="0070C0"/>
        </w:rPr>
        <w:t xml:space="preserve"> CC</w:t>
      </w:r>
      <w:r w:rsidRPr="002F1F2B">
        <w:rPr>
          <w:color w:val="0070C0"/>
        </w:rPr>
        <w:t xml:space="preserve">: HERMIT User Guide Version Release </w:t>
      </w:r>
      <w:r>
        <w:rPr>
          <w:color w:val="0070C0"/>
        </w:rPr>
        <w:t>7.40</w:t>
      </w:r>
      <w:bookmarkEnd w:id="6032"/>
    </w:p>
    <w:tbl>
      <w:tblPr>
        <w:tblW w:w="9800" w:type="dxa"/>
        <w:tblLook w:val="04A0" w:firstRow="1" w:lastRow="0" w:firstColumn="1" w:lastColumn="0" w:noHBand="0" w:noVBand="1"/>
      </w:tblPr>
      <w:tblGrid>
        <w:gridCol w:w="960"/>
        <w:gridCol w:w="8840"/>
      </w:tblGrid>
      <w:tr w:rsidR="00A3153F" w:rsidRPr="006E4BD1" w14:paraId="76EABB18" w14:textId="77777777" w:rsidTr="00047519">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6CFE8C33" w14:textId="77777777" w:rsidR="00A3153F" w:rsidRPr="006E4BD1" w:rsidRDefault="00A3153F" w:rsidP="00047519">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840" w:type="dxa"/>
            <w:tcBorders>
              <w:top w:val="single" w:sz="8" w:space="0" w:color="auto"/>
              <w:left w:val="nil"/>
              <w:bottom w:val="single" w:sz="8" w:space="0" w:color="auto"/>
              <w:right w:val="single" w:sz="8" w:space="0" w:color="auto"/>
            </w:tcBorders>
            <w:shd w:val="clear" w:color="000000" w:fill="8DB3E2"/>
            <w:vAlign w:val="center"/>
            <w:hideMark/>
          </w:tcPr>
          <w:p w14:paraId="7C557EB4" w14:textId="77777777" w:rsidR="00A3153F" w:rsidRPr="006E4BD1" w:rsidRDefault="00A3153F" w:rsidP="00047519">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2F5615" w:rsidRPr="00A3153F" w14:paraId="2AA82CFB"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B96BA45" w14:textId="4577D432" w:rsidR="002F5615" w:rsidRPr="00A3153F"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w:t>
            </w:r>
          </w:p>
        </w:tc>
        <w:tc>
          <w:tcPr>
            <w:tcW w:w="8840" w:type="dxa"/>
            <w:tcBorders>
              <w:top w:val="single" w:sz="8" w:space="0" w:color="auto"/>
              <w:left w:val="nil"/>
              <w:bottom w:val="single" w:sz="8" w:space="0" w:color="auto"/>
              <w:right w:val="single" w:sz="8" w:space="0" w:color="auto"/>
            </w:tcBorders>
            <w:vAlign w:val="center"/>
          </w:tcPr>
          <w:p w14:paraId="5074C4A1" w14:textId="2A76E9FE" w:rsidR="002F561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2.5.1 Add Scrolling Alert to the Loan Header</w:t>
            </w:r>
          </w:p>
        </w:tc>
      </w:tr>
      <w:tr w:rsidR="002F5615" w:rsidRPr="00A3153F" w14:paraId="7C001F94"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5AB6B32" w14:textId="1BED0929" w:rsidR="002F5615" w:rsidRPr="00A3153F"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2</w:t>
            </w:r>
          </w:p>
        </w:tc>
        <w:tc>
          <w:tcPr>
            <w:tcW w:w="8840" w:type="dxa"/>
            <w:tcBorders>
              <w:top w:val="single" w:sz="8" w:space="0" w:color="auto"/>
              <w:left w:val="nil"/>
              <w:bottom w:val="single" w:sz="8" w:space="0" w:color="auto"/>
              <w:right w:val="single" w:sz="8" w:space="0" w:color="auto"/>
            </w:tcBorders>
            <w:vAlign w:val="center"/>
          </w:tcPr>
          <w:p w14:paraId="0C3C2FBD" w14:textId="1B1EC857" w:rsidR="002F5615" w:rsidRPr="00A3153F"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6.20.1 - 6.20.1.4 Added Alert Uploads section</w:t>
            </w:r>
          </w:p>
        </w:tc>
      </w:tr>
      <w:tr w:rsidR="002F5615" w:rsidRPr="003A6C56" w14:paraId="4D4D02B9"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6C140CA" w14:textId="77777777" w:rsidR="002F5615" w:rsidRDefault="002F5615" w:rsidP="002F5615">
            <w:pPr>
              <w:spacing w:after="0" w:line="240" w:lineRule="auto"/>
              <w:jc w:val="center"/>
              <w:rPr>
                <w:rFonts w:asciiTheme="majorHAnsi" w:eastAsia="Times New Roman" w:hAnsiTheme="majorHAnsi" w:cs="Calibri"/>
                <w:color w:val="000000"/>
                <w:sz w:val="20"/>
                <w:szCs w:val="20"/>
              </w:rPr>
            </w:pPr>
          </w:p>
          <w:p w14:paraId="2BC85A44" w14:textId="0EDF4BBE"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3</w:t>
            </w:r>
          </w:p>
        </w:tc>
        <w:tc>
          <w:tcPr>
            <w:tcW w:w="8840" w:type="dxa"/>
            <w:tcBorders>
              <w:top w:val="single" w:sz="8" w:space="0" w:color="auto"/>
              <w:left w:val="nil"/>
              <w:bottom w:val="single" w:sz="8" w:space="0" w:color="auto"/>
              <w:right w:val="single" w:sz="8" w:space="0" w:color="auto"/>
            </w:tcBorders>
            <w:vAlign w:val="center"/>
          </w:tcPr>
          <w:p w14:paraId="403BB2F4" w14:textId="2548F364"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6.20.2 - 6.20.2.4 Added NSC Disbursement Upload section</w:t>
            </w:r>
          </w:p>
        </w:tc>
      </w:tr>
      <w:tr w:rsidR="002F5615" w:rsidRPr="003A6C56" w14:paraId="286979F3"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E6E4302" w14:textId="342983B5"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4</w:t>
            </w:r>
          </w:p>
        </w:tc>
        <w:tc>
          <w:tcPr>
            <w:tcW w:w="8840" w:type="dxa"/>
            <w:tcBorders>
              <w:top w:val="single" w:sz="8" w:space="0" w:color="auto"/>
              <w:left w:val="nil"/>
              <w:bottom w:val="single" w:sz="8" w:space="0" w:color="auto"/>
              <w:right w:val="single" w:sz="8" w:space="0" w:color="auto"/>
            </w:tcBorders>
            <w:vAlign w:val="center"/>
          </w:tcPr>
          <w:p w14:paraId="070D685D" w14:textId="0C7C2073" w:rsidR="002F5615" w:rsidRPr="003A6C56"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6.20.3 – 6.20.3.12 Added Loan Details &amp; Transaction PDFs</w:t>
            </w:r>
          </w:p>
        </w:tc>
      </w:tr>
      <w:tr w:rsidR="002F5615" w:rsidRPr="003A6C56" w14:paraId="0EAF13BB"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17821A9" w14:textId="0FBB71F4"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5</w:t>
            </w:r>
          </w:p>
        </w:tc>
        <w:tc>
          <w:tcPr>
            <w:tcW w:w="8840" w:type="dxa"/>
            <w:tcBorders>
              <w:top w:val="single" w:sz="8" w:space="0" w:color="auto"/>
              <w:left w:val="nil"/>
              <w:bottom w:val="single" w:sz="8" w:space="0" w:color="auto"/>
              <w:right w:val="single" w:sz="8" w:space="0" w:color="auto"/>
            </w:tcBorders>
            <w:vAlign w:val="center"/>
          </w:tcPr>
          <w:p w14:paraId="28B04E0D" w14:textId="339885F9"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7.2.1.11.2 - Removed sentence "Upon completion  of the step, a Welcome Letter is generated. This letter is auto-imaged and auto-saved on the Documents screen."</w:t>
            </w:r>
          </w:p>
        </w:tc>
      </w:tr>
      <w:tr w:rsidR="002F5615" w:rsidRPr="003A6C56" w14:paraId="720C5B3C"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3AC7411" w14:textId="2FBA50CE"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6</w:t>
            </w:r>
          </w:p>
        </w:tc>
        <w:tc>
          <w:tcPr>
            <w:tcW w:w="8840" w:type="dxa"/>
            <w:tcBorders>
              <w:top w:val="single" w:sz="8" w:space="0" w:color="auto"/>
              <w:left w:val="nil"/>
              <w:bottom w:val="single" w:sz="8" w:space="0" w:color="auto"/>
              <w:right w:val="single" w:sz="8" w:space="0" w:color="auto"/>
            </w:tcBorders>
            <w:vAlign w:val="center"/>
          </w:tcPr>
          <w:p w14:paraId="09ED5CC3" w14:textId="5C363250" w:rsidR="002F5615" w:rsidRPr="003E578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7.3.3.1 COI Sent to Requestor step is now auto-completed by printing the letter</w:t>
            </w:r>
          </w:p>
        </w:tc>
      </w:tr>
      <w:tr w:rsidR="002F5615" w:rsidRPr="003A6C56" w14:paraId="06E4E362"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C2D9D45" w14:textId="76165B88"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7</w:t>
            </w:r>
          </w:p>
        </w:tc>
        <w:tc>
          <w:tcPr>
            <w:tcW w:w="8840" w:type="dxa"/>
            <w:tcBorders>
              <w:top w:val="single" w:sz="8" w:space="0" w:color="auto"/>
              <w:left w:val="nil"/>
              <w:bottom w:val="single" w:sz="8" w:space="0" w:color="auto"/>
              <w:right w:val="single" w:sz="8" w:space="0" w:color="auto"/>
            </w:tcBorders>
            <w:vAlign w:val="center"/>
          </w:tcPr>
          <w:p w14:paraId="0CF750D6" w14:textId="03D08B13" w:rsidR="002F561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7.3.3.2 Payoff Request (Assigned); replaced screen shots with timeline step name, added text about Auto-Note when any step in the timeline is completed.</w:t>
            </w:r>
          </w:p>
        </w:tc>
      </w:tr>
      <w:tr w:rsidR="002F5615" w:rsidRPr="003A6C56" w14:paraId="22436058"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D949997" w14:textId="2140C504"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8</w:t>
            </w:r>
          </w:p>
        </w:tc>
        <w:tc>
          <w:tcPr>
            <w:tcW w:w="8840" w:type="dxa"/>
            <w:tcBorders>
              <w:top w:val="single" w:sz="8" w:space="0" w:color="auto"/>
              <w:left w:val="nil"/>
              <w:bottom w:val="single" w:sz="8" w:space="0" w:color="auto"/>
              <w:right w:val="single" w:sz="8" w:space="0" w:color="auto"/>
            </w:tcBorders>
            <w:vAlign w:val="center"/>
          </w:tcPr>
          <w:p w14:paraId="78D51995" w14:textId="3DFF0ADC"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8.3.2 Added sentence "If the current Payment Plan Type is Line of Credit, Modified Term, or Modified Tenure, then one Unscheduled Advance Request Form will be printed with the Welcome Letter."</w:t>
            </w:r>
          </w:p>
        </w:tc>
      </w:tr>
      <w:tr w:rsidR="002F5615" w:rsidRPr="003A6C56" w14:paraId="2F267E0F"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95F0AEA" w14:textId="004D0E6B"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9</w:t>
            </w:r>
          </w:p>
        </w:tc>
        <w:tc>
          <w:tcPr>
            <w:tcW w:w="8840" w:type="dxa"/>
            <w:tcBorders>
              <w:top w:val="single" w:sz="8" w:space="0" w:color="auto"/>
              <w:left w:val="nil"/>
              <w:bottom w:val="single" w:sz="8" w:space="0" w:color="auto"/>
              <w:right w:val="single" w:sz="8" w:space="0" w:color="auto"/>
            </w:tcBorders>
            <w:vAlign w:val="center"/>
          </w:tcPr>
          <w:p w14:paraId="3E326A58" w14:textId="712EE84B" w:rsidR="002F5615" w:rsidRPr="003E578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8.7 Update No Pay Order section to state new claims hard stop validation instead of former method of inactivating claims timeline</w:t>
            </w:r>
          </w:p>
        </w:tc>
      </w:tr>
      <w:tr w:rsidR="002F5615" w:rsidRPr="003A6C56" w14:paraId="2AFB33E5"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FC03F49" w14:textId="480BD02B"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10</w:t>
            </w:r>
          </w:p>
        </w:tc>
        <w:tc>
          <w:tcPr>
            <w:tcW w:w="8840" w:type="dxa"/>
            <w:tcBorders>
              <w:top w:val="single" w:sz="8" w:space="0" w:color="auto"/>
              <w:left w:val="nil"/>
              <w:bottom w:val="single" w:sz="8" w:space="0" w:color="auto"/>
              <w:right w:val="single" w:sz="8" w:space="0" w:color="auto"/>
            </w:tcBorders>
            <w:vAlign w:val="center"/>
          </w:tcPr>
          <w:p w14:paraId="3D48C004" w14:textId="2F92780A" w:rsidR="002F5615" w:rsidRPr="003E578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8.12 Added Rejected Claim Payments section for reissue Claim Payment after Investor has rejected</w:t>
            </w:r>
          </w:p>
        </w:tc>
      </w:tr>
      <w:tr w:rsidR="002F5615" w:rsidRPr="003A6C56" w14:paraId="5B5883D1"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DD3C326" w14:textId="04D6F2E5"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11</w:t>
            </w:r>
          </w:p>
        </w:tc>
        <w:tc>
          <w:tcPr>
            <w:tcW w:w="8840" w:type="dxa"/>
            <w:tcBorders>
              <w:top w:val="single" w:sz="8" w:space="0" w:color="auto"/>
              <w:left w:val="nil"/>
              <w:bottom w:val="single" w:sz="8" w:space="0" w:color="auto"/>
              <w:right w:val="single" w:sz="8" w:space="0" w:color="auto"/>
            </w:tcBorders>
            <w:vAlign w:val="center"/>
          </w:tcPr>
          <w:p w14:paraId="0FF23E9B" w14:textId="69FF0012"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9.6.8 Added Due &amp; Payable Report section</w:t>
            </w:r>
          </w:p>
        </w:tc>
      </w:tr>
      <w:tr w:rsidR="002F5615" w:rsidRPr="003A6C56" w14:paraId="55D291FE"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DC5DC03" w14:textId="7C891207"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12</w:t>
            </w:r>
          </w:p>
        </w:tc>
        <w:tc>
          <w:tcPr>
            <w:tcW w:w="8840" w:type="dxa"/>
            <w:tcBorders>
              <w:top w:val="single" w:sz="8" w:space="0" w:color="auto"/>
              <w:left w:val="nil"/>
              <w:bottom w:val="single" w:sz="8" w:space="0" w:color="auto"/>
              <w:right w:val="single" w:sz="8" w:space="0" w:color="auto"/>
            </w:tcBorders>
            <w:vAlign w:val="center"/>
          </w:tcPr>
          <w:p w14:paraId="5A965F4A" w14:textId="55853017"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9.6.19 Added Timeline Activity Report section</w:t>
            </w:r>
          </w:p>
        </w:tc>
      </w:tr>
      <w:tr w:rsidR="002F5615" w:rsidRPr="00A3153F" w14:paraId="2F9B9822"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A379DA3" w14:textId="3AD5542E" w:rsidR="002F5615" w:rsidRPr="00A3153F"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13</w:t>
            </w:r>
          </w:p>
        </w:tc>
        <w:tc>
          <w:tcPr>
            <w:tcW w:w="8840" w:type="dxa"/>
            <w:tcBorders>
              <w:top w:val="single" w:sz="8" w:space="0" w:color="auto"/>
              <w:left w:val="nil"/>
              <w:bottom w:val="single" w:sz="8" w:space="0" w:color="auto"/>
              <w:right w:val="single" w:sz="8" w:space="0" w:color="auto"/>
            </w:tcBorders>
            <w:vAlign w:val="center"/>
          </w:tcPr>
          <w:p w14:paraId="12A719F5" w14:textId="213946F1" w:rsidR="002F5615" w:rsidRPr="00A3153F"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9.7.1 - Added "Request to Call Due &amp; Payable Sent to HUD under Endorsed area</w:t>
            </w:r>
          </w:p>
        </w:tc>
      </w:tr>
      <w:tr w:rsidR="002F5615" w:rsidRPr="00A3153F" w14:paraId="2B32F44A"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3000CFC" w14:textId="5DE528EE" w:rsidR="002F5615" w:rsidRPr="00A3153F"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14</w:t>
            </w:r>
          </w:p>
        </w:tc>
        <w:tc>
          <w:tcPr>
            <w:tcW w:w="8840" w:type="dxa"/>
            <w:tcBorders>
              <w:top w:val="single" w:sz="8" w:space="0" w:color="auto"/>
              <w:left w:val="nil"/>
              <w:bottom w:val="single" w:sz="8" w:space="0" w:color="auto"/>
              <w:right w:val="single" w:sz="8" w:space="0" w:color="auto"/>
            </w:tcBorders>
            <w:vAlign w:val="center"/>
          </w:tcPr>
          <w:p w14:paraId="43FF10C3" w14:textId="32791912" w:rsidR="002F5615" w:rsidRPr="003E578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9.7.2 Indemnification Data report new fields: </w:t>
            </w:r>
            <w:r w:rsidRPr="00B23C56">
              <w:rPr>
                <w:rFonts w:asciiTheme="majorHAnsi" w:eastAsia="Times New Roman" w:hAnsiTheme="majorHAnsi" w:cs="Calibri"/>
                <w:color w:val="000000"/>
                <w:sz w:val="20"/>
                <w:szCs w:val="20"/>
              </w:rPr>
              <w:t>Current Investor Name, and Current Investor Mortgagee ID</w:t>
            </w:r>
          </w:p>
        </w:tc>
      </w:tr>
      <w:tr w:rsidR="002F5615" w:rsidRPr="00A3153F" w14:paraId="47F64FB9"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3570C72" w14:textId="713F2E61" w:rsidR="002F5615" w:rsidRPr="00A3153F"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15</w:t>
            </w:r>
          </w:p>
        </w:tc>
        <w:tc>
          <w:tcPr>
            <w:tcW w:w="8840" w:type="dxa"/>
            <w:tcBorders>
              <w:top w:val="single" w:sz="8" w:space="0" w:color="auto"/>
              <w:left w:val="nil"/>
              <w:bottom w:val="single" w:sz="8" w:space="0" w:color="auto"/>
              <w:right w:val="single" w:sz="8" w:space="0" w:color="auto"/>
            </w:tcBorders>
            <w:vAlign w:val="center"/>
          </w:tcPr>
          <w:p w14:paraId="0D852558" w14:textId="52CE33BF" w:rsidR="002F5615" w:rsidRPr="003E5785" w:rsidRDefault="002F5615" w:rsidP="002F5615">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9.8.8 Over Claim Report new fields added</w:t>
            </w:r>
          </w:p>
        </w:tc>
      </w:tr>
      <w:tr w:rsidR="002F5615" w:rsidRPr="003A6C56" w14:paraId="5342E3DD" w14:textId="77777777" w:rsidTr="00A3153F">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F2818CE" w14:textId="3B0E9501" w:rsidR="002F5615" w:rsidRPr="003A6C56" w:rsidRDefault="002F5615" w:rsidP="002F5615">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16</w:t>
            </w:r>
          </w:p>
        </w:tc>
        <w:tc>
          <w:tcPr>
            <w:tcW w:w="8840" w:type="dxa"/>
            <w:tcBorders>
              <w:top w:val="single" w:sz="8" w:space="0" w:color="auto"/>
              <w:left w:val="nil"/>
              <w:bottom w:val="single" w:sz="8" w:space="0" w:color="auto"/>
              <w:right w:val="single" w:sz="8" w:space="0" w:color="auto"/>
            </w:tcBorders>
            <w:vAlign w:val="center"/>
          </w:tcPr>
          <w:p w14:paraId="404C897A" w14:textId="06B48FA8" w:rsidR="002F5615" w:rsidRPr="003A6C56" w:rsidRDefault="002F5615" w:rsidP="002F5615">
            <w:pPr>
              <w:spacing w:after="0" w:line="240" w:lineRule="auto"/>
              <w:jc w:val="both"/>
              <w:rPr>
                <w:rFonts w:asciiTheme="majorHAnsi" w:eastAsia="Times New Roman" w:hAnsiTheme="majorHAnsi" w:cs="Calibri"/>
                <w:color w:val="000000"/>
                <w:sz w:val="20"/>
                <w:szCs w:val="20"/>
              </w:rPr>
            </w:pPr>
            <w:r w:rsidRPr="003E5785">
              <w:rPr>
                <w:rFonts w:asciiTheme="majorHAnsi" w:eastAsia="Times New Roman" w:hAnsiTheme="majorHAnsi" w:cs="Calibri"/>
                <w:color w:val="000000"/>
                <w:sz w:val="20"/>
                <w:szCs w:val="20"/>
              </w:rPr>
              <w:t>9.8.9 - Updated to say HUD and HUD Contractors</w:t>
            </w:r>
          </w:p>
        </w:tc>
      </w:tr>
    </w:tbl>
    <w:p w14:paraId="31ECEAC3" w14:textId="77777777" w:rsidR="00A3153F" w:rsidRDefault="00A3153F" w:rsidP="00A3153F">
      <w:pPr>
        <w:tabs>
          <w:tab w:val="left" w:pos="1617"/>
        </w:tabs>
        <w:rPr>
          <w:rFonts w:eastAsiaTheme="majorEastAsia" w:cs="Calibri"/>
          <w:sz w:val="48"/>
          <w:szCs w:val="48"/>
          <w:lang w:bidi="en-US"/>
        </w:rPr>
        <w:sectPr w:rsidR="00A3153F" w:rsidSect="00AB6A5E">
          <w:type w:val="continuous"/>
          <w:pgSz w:w="12240" w:h="15840"/>
          <w:pgMar w:top="1440" w:right="1440" w:bottom="1440" w:left="1440" w:header="720" w:footer="720" w:gutter="0"/>
          <w:cols w:space="720"/>
          <w:docGrid w:linePitch="360"/>
        </w:sectPr>
      </w:pPr>
    </w:p>
    <w:p w14:paraId="68F6F67B" w14:textId="61F9AC96" w:rsidR="00675D8C" w:rsidRDefault="00675D8C">
      <w:pPr>
        <w:rPr>
          <w:lang w:bidi="en-US"/>
        </w:rPr>
      </w:pPr>
      <w:r>
        <w:rPr>
          <w:lang w:bidi="en-US"/>
        </w:rPr>
        <w:br w:type="page"/>
      </w:r>
    </w:p>
    <w:p w14:paraId="425EE1DD" w14:textId="77777777" w:rsidR="00A3153F" w:rsidRPr="008E2042" w:rsidRDefault="00A3153F" w:rsidP="00A3153F">
      <w:pPr>
        <w:tabs>
          <w:tab w:val="left" w:pos="5959"/>
        </w:tabs>
        <w:rPr>
          <w:lang w:bidi="en-US"/>
        </w:rPr>
      </w:pPr>
    </w:p>
    <w:p w14:paraId="655ABD00" w14:textId="77777777" w:rsidR="00A3153F" w:rsidRDefault="00A3153F" w:rsidP="00A3153F">
      <w:pPr>
        <w:tabs>
          <w:tab w:val="left" w:pos="5959"/>
        </w:tabs>
        <w:rPr>
          <w:lang w:bidi="en-US"/>
        </w:rPr>
      </w:pPr>
    </w:p>
    <w:p w14:paraId="5C83BA75" w14:textId="77777777" w:rsidR="00675D8C" w:rsidRDefault="00675D8C" w:rsidP="00A3153F">
      <w:pPr>
        <w:tabs>
          <w:tab w:val="left" w:pos="5959"/>
        </w:tabs>
        <w:rPr>
          <w:lang w:bidi="en-US"/>
        </w:rPr>
      </w:pPr>
    </w:p>
    <w:p w14:paraId="218E4438" w14:textId="77777777" w:rsidR="00675D8C" w:rsidRDefault="00675D8C" w:rsidP="00A3153F">
      <w:pPr>
        <w:tabs>
          <w:tab w:val="left" w:pos="5959"/>
        </w:tabs>
        <w:rPr>
          <w:lang w:bidi="en-US"/>
        </w:rPr>
      </w:pPr>
    </w:p>
    <w:p w14:paraId="34CA338D" w14:textId="77777777" w:rsidR="00675D8C" w:rsidRDefault="00675D8C" w:rsidP="00A3153F">
      <w:pPr>
        <w:tabs>
          <w:tab w:val="left" w:pos="5959"/>
        </w:tabs>
        <w:rPr>
          <w:lang w:bidi="en-US"/>
        </w:rPr>
      </w:pPr>
    </w:p>
    <w:p w14:paraId="46E7AA72" w14:textId="77777777" w:rsidR="00675D8C" w:rsidRDefault="00675D8C" w:rsidP="00A3153F">
      <w:pPr>
        <w:tabs>
          <w:tab w:val="left" w:pos="5959"/>
        </w:tabs>
        <w:rPr>
          <w:lang w:bidi="en-US"/>
        </w:rPr>
      </w:pPr>
    </w:p>
    <w:p w14:paraId="6F3BCEC7" w14:textId="77777777" w:rsidR="00675D8C" w:rsidRDefault="00675D8C" w:rsidP="00A3153F">
      <w:pPr>
        <w:tabs>
          <w:tab w:val="left" w:pos="5959"/>
        </w:tabs>
        <w:rPr>
          <w:lang w:bidi="en-US"/>
        </w:rPr>
      </w:pPr>
    </w:p>
    <w:p w14:paraId="0027AD07" w14:textId="77777777" w:rsidR="00675D8C" w:rsidRDefault="00675D8C" w:rsidP="00A3153F">
      <w:pPr>
        <w:tabs>
          <w:tab w:val="left" w:pos="5959"/>
        </w:tabs>
        <w:rPr>
          <w:lang w:bidi="en-US"/>
        </w:rPr>
      </w:pPr>
    </w:p>
    <w:p w14:paraId="19E7EDD4" w14:textId="77777777" w:rsidR="00675D8C" w:rsidRPr="008E2042" w:rsidRDefault="00675D8C" w:rsidP="00A3153F">
      <w:pPr>
        <w:tabs>
          <w:tab w:val="left" w:pos="5959"/>
        </w:tabs>
        <w:rPr>
          <w:lang w:bidi="en-US"/>
        </w:rPr>
      </w:pPr>
    </w:p>
    <w:p w14:paraId="5F505F0D" w14:textId="6860B46D" w:rsidR="00675D8C" w:rsidRDefault="00675D8C" w:rsidP="00675D8C">
      <w:pPr>
        <w:pStyle w:val="Chapterbreak"/>
      </w:pPr>
      <w:r w:rsidRPr="00D239AF">
        <w:t>APPENDIX</w:t>
      </w:r>
      <w:r>
        <w:t xml:space="preserve"> DD</w:t>
      </w:r>
      <w:r w:rsidRPr="00D239AF">
        <w:t xml:space="preserve">: </w:t>
      </w:r>
      <w:r>
        <w:t>HERMIT User Guide Version Release 7.50</w:t>
      </w:r>
    </w:p>
    <w:p w14:paraId="295B4E4A" w14:textId="77777777" w:rsidR="00675D8C" w:rsidRDefault="00675D8C" w:rsidP="00675D8C">
      <w:pPr>
        <w:pStyle w:val="Chapterbreak"/>
        <w:rPr>
          <w:b w:val="0"/>
          <w:bCs w:val="0"/>
          <w:caps w:val="0"/>
        </w:rPr>
      </w:pPr>
      <w:r>
        <w:br w:type="page"/>
      </w:r>
    </w:p>
    <w:p w14:paraId="2ED73B2F" w14:textId="6DE28CA2" w:rsidR="00675D8C" w:rsidRPr="00733F5F" w:rsidRDefault="00675D8C" w:rsidP="006C3C3F">
      <w:pPr>
        <w:pStyle w:val="Heading2"/>
        <w:numPr>
          <w:ilvl w:val="0"/>
          <w:numId w:val="81"/>
        </w:numPr>
        <w:tabs>
          <w:tab w:val="clear" w:pos="1080"/>
        </w:tabs>
        <w:jc w:val="both"/>
        <w:rPr>
          <w:color w:val="0070C0"/>
        </w:rPr>
      </w:pPr>
      <w:bookmarkStart w:id="6033" w:name="_Toc230163721"/>
      <w:r w:rsidRPr="002F1F2B">
        <w:rPr>
          <w:color w:val="0070C0"/>
        </w:rPr>
        <w:t>APPENDIX</w:t>
      </w:r>
      <w:r>
        <w:rPr>
          <w:color w:val="0070C0"/>
        </w:rPr>
        <w:t xml:space="preserve"> DD</w:t>
      </w:r>
      <w:r w:rsidRPr="002F1F2B">
        <w:rPr>
          <w:color w:val="0070C0"/>
        </w:rPr>
        <w:t xml:space="preserve">: HERMIT User Guide Version Release </w:t>
      </w:r>
      <w:r>
        <w:rPr>
          <w:color w:val="0070C0"/>
        </w:rPr>
        <w:t>7.50</w:t>
      </w:r>
      <w:bookmarkEnd w:id="6033"/>
    </w:p>
    <w:tbl>
      <w:tblPr>
        <w:tblW w:w="9800" w:type="dxa"/>
        <w:tblLook w:val="04A0" w:firstRow="1" w:lastRow="0" w:firstColumn="1" w:lastColumn="0" w:noHBand="0" w:noVBand="1"/>
      </w:tblPr>
      <w:tblGrid>
        <w:gridCol w:w="960"/>
        <w:gridCol w:w="8840"/>
      </w:tblGrid>
      <w:tr w:rsidR="00675D8C" w:rsidRPr="006E4BD1" w14:paraId="6A34E5FC"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12064CCC" w14:textId="77777777" w:rsidR="00675D8C" w:rsidRPr="006E4BD1" w:rsidRDefault="00675D8C" w:rsidP="00BD31AC">
            <w:pPr>
              <w:spacing w:after="0" w:line="240" w:lineRule="auto"/>
              <w:jc w:val="center"/>
              <w:rPr>
                <w:rFonts w:ascii="Cambria" w:eastAsia="Times New Roman" w:hAnsi="Cambria" w:cs="Calibri"/>
                <w:b/>
                <w:bCs/>
                <w:color w:val="000000"/>
                <w:sz w:val="20"/>
                <w:szCs w:val="20"/>
              </w:rPr>
            </w:pPr>
            <w:bookmarkStart w:id="6034" w:name="_Hlk162014312"/>
            <w:r w:rsidRPr="006E4BD1">
              <w:rPr>
                <w:rFonts w:ascii="Cambria" w:eastAsia="Times New Roman" w:hAnsi="Cambria" w:cs="Calibri"/>
                <w:b/>
                <w:bCs/>
                <w:color w:val="000000"/>
                <w:sz w:val="20"/>
                <w:szCs w:val="20"/>
              </w:rPr>
              <w:t>Item No.</w:t>
            </w:r>
          </w:p>
        </w:tc>
        <w:tc>
          <w:tcPr>
            <w:tcW w:w="8840" w:type="dxa"/>
            <w:tcBorders>
              <w:top w:val="single" w:sz="8" w:space="0" w:color="auto"/>
              <w:left w:val="nil"/>
              <w:bottom w:val="single" w:sz="8" w:space="0" w:color="auto"/>
              <w:right w:val="single" w:sz="8" w:space="0" w:color="auto"/>
            </w:tcBorders>
            <w:shd w:val="clear" w:color="000000" w:fill="8DB3E2"/>
            <w:vAlign w:val="center"/>
            <w:hideMark/>
          </w:tcPr>
          <w:p w14:paraId="16BCF5F8" w14:textId="77777777" w:rsidR="00675D8C" w:rsidRPr="006E4BD1" w:rsidRDefault="00675D8C" w:rsidP="00BD31AC">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D60771" w:rsidRPr="00A3153F" w14:paraId="47F0A887"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A67EBE9" w14:textId="77777777" w:rsidR="00D60771" w:rsidRPr="00A3153F"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w:t>
            </w:r>
          </w:p>
        </w:tc>
        <w:tc>
          <w:tcPr>
            <w:tcW w:w="8840" w:type="dxa"/>
            <w:tcBorders>
              <w:top w:val="single" w:sz="8" w:space="0" w:color="auto"/>
              <w:left w:val="nil"/>
              <w:bottom w:val="single" w:sz="8" w:space="0" w:color="auto"/>
              <w:right w:val="single" w:sz="8" w:space="0" w:color="auto"/>
            </w:tcBorders>
            <w:vAlign w:val="center"/>
          </w:tcPr>
          <w:p w14:paraId="4FD20AAF" w14:textId="4F5B6241" w:rsidR="00D60771"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5.5.1.1 was updated to show new Batch fields displayed in Transaction Results</w:t>
            </w:r>
          </w:p>
        </w:tc>
      </w:tr>
      <w:tr w:rsidR="00D60771" w:rsidRPr="00A3153F" w14:paraId="12B3B3DF"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67E0B6C" w14:textId="77777777" w:rsidR="00D60771" w:rsidRPr="00A3153F"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2</w:t>
            </w:r>
          </w:p>
        </w:tc>
        <w:tc>
          <w:tcPr>
            <w:tcW w:w="8840" w:type="dxa"/>
            <w:tcBorders>
              <w:top w:val="single" w:sz="8" w:space="0" w:color="auto"/>
              <w:left w:val="nil"/>
              <w:bottom w:val="single" w:sz="8" w:space="0" w:color="auto"/>
              <w:right w:val="single" w:sz="8" w:space="0" w:color="auto"/>
            </w:tcBorders>
            <w:vAlign w:val="center"/>
          </w:tcPr>
          <w:p w14:paraId="5C8919E8" w14:textId="7FD5247C" w:rsidR="00D60771" w:rsidRPr="00A3153F"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5.5.1.5 was updated to rename section “Transactions” instead of “Disbursements”</w:t>
            </w:r>
          </w:p>
        </w:tc>
      </w:tr>
      <w:tr w:rsidR="00D60771" w:rsidRPr="003A6C56" w14:paraId="4FC36DB2"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3083CA5" w14:textId="77777777" w:rsidR="00D60771" w:rsidRDefault="00D60771" w:rsidP="00D60771">
            <w:pPr>
              <w:spacing w:after="0" w:line="240" w:lineRule="auto"/>
              <w:jc w:val="center"/>
              <w:rPr>
                <w:rFonts w:asciiTheme="majorHAnsi" w:eastAsia="Times New Roman" w:hAnsiTheme="majorHAnsi" w:cs="Calibri"/>
                <w:color w:val="000000"/>
                <w:sz w:val="20"/>
                <w:szCs w:val="20"/>
              </w:rPr>
            </w:pPr>
          </w:p>
          <w:p w14:paraId="3E0B361F"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3</w:t>
            </w:r>
          </w:p>
        </w:tc>
        <w:tc>
          <w:tcPr>
            <w:tcW w:w="8840" w:type="dxa"/>
            <w:tcBorders>
              <w:top w:val="single" w:sz="8" w:space="0" w:color="auto"/>
              <w:left w:val="nil"/>
              <w:bottom w:val="single" w:sz="8" w:space="0" w:color="auto"/>
              <w:right w:val="single" w:sz="8" w:space="0" w:color="auto"/>
            </w:tcBorders>
            <w:vAlign w:val="center"/>
          </w:tcPr>
          <w:p w14:paraId="4F28153C" w14:textId="2EE5B730"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5.15 Added Disbursements left menu topic for HUD Borrower Disbursements</w:t>
            </w:r>
          </w:p>
        </w:tc>
      </w:tr>
      <w:tr w:rsidR="00D60771" w:rsidRPr="003A6C56" w14:paraId="4C11312E"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75429C5"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4</w:t>
            </w:r>
          </w:p>
        </w:tc>
        <w:tc>
          <w:tcPr>
            <w:tcW w:w="8840" w:type="dxa"/>
            <w:tcBorders>
              <w:top w:val="single" w:sz="8" w:space="0" w:color="auto"/>
              <w:left w:val="nil"/>
              <w:bottom w:val="single" w:sz="8" w:space="0" w:color="auto"/>
              <w:right w:val="single" w:sz="8" w:space="0" w:color="auto"/>
            </w:tcBorders>
            <w:vAlign w:val="center"/>
          </w:tcPr>
          <w:p w14:paraId="12D337D2" w14:textId="3DB175F1"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5.18.4, 5.18.4.17, 5.18.4.18, 5.18.4.19, &amp; 5.18.4.20 was updated to display the new Investor Transfer link  </w:t>
            </w:r>
          </w:p>
        </w:tc>
      </w:tr>
      <w:tr w:rsidR="00D60771" w:rsidRPr="003A6C56" w14:paraId="26C7A99D"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A988CE6"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5</w:t>
            </w:r>
          </w:p>
        </w:tc>
        <w:tc>
          <w:tcPr>
            <w:tcW w:w="8840" w:type="dxa"/>
            <w:tcBorders>
              <w:top w:val="single" w:sz="8" w:space="0" w:color="auto"/>
              <w:left w:val="nil"/>
              <w:bottom w:val="single" w:sz="8" w:space="0" w:color="auto"/>
              <w:right w:val="single" w:sz="8" w:space="0" w:color="auto"/>
            </w:tcBorders>
            <w:vAlign w:val="center"/>
          </w:tcPr>
          <w:p w14:paraId="59622F91" w14:textId="5C067FA8"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5.18.5 was added to display HUD Disbursements page </w:t>
            </w:r>
          </w:p>
        </w:tc>
      </w:tr>
      <w:tr w:rsidR="00D60771" w:rsidRPr="003A6C56" w14:paraId="311766DB"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4C2C101"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6</w:t>
            </w:r>
          </w:p>
        </w:tc>
        <w:tc>
          <w:tcPr>
            <w:tcW w:w="8840" w:type="dxa"/>
            <w:tcBorders>
              <w:top w:val="single" w:sz="8" w:space="0" w:color="auto"/>
              <w:left w:val="nil"/>
              <w:bottom w:val="single" w:sz="8" w:space="0" w:color="auto"/>
              <w:right w:val="single" w:sz="8" w:space="0" w:color="auto"/>
            </w:tcBorders>
            <w:vAlign w:val="center"/>
          </w:tcPr>
          <w:p w14:paraId="4E731C74" w14:textId="005C3976" w:rsidR="00D60771" w:rsidRPr="003E5785"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7.3.1.3.2 was updated to display the changes to trigger steps </w:t>
            </w:r>
          </w:p>
        </w:tc>
      </w:tr>
      <w:tr w:rsidR="00D60771" w:rsidRPr="003A6C56" w14:paraId="5B46A876"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9D1BBCB"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7</w:t>
            </w:r>
          </w:p>
        </w:tc>
        <w:tc>
          <w:tcPr>
            <w:tcW w:w="8840" w:type="dxa"/>
            <w:tcBorders>
              <w:top w:val="single" w:sz="8" w:space="0" w:color="auto"/>
              <w:left w:val="nil"/>
              <w:bottom w:val="single" w:sz="8" w:space="0" w:color="auto"/>
              <w:right w:val="single" w:sz="8" w:space="0" w:color="auto"/>
            </w:tcBorders>
            <w:vAlign w:val="center"/>
          </w:tcPr>
          <w:p w14:paraId="2E1E4B97" w14:textId="6D1506C8" w:rsidR="00D60771"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7.3.1.3.3 was updated to display the Decisions Date in the Due &amp; Payable letter</w:t>
            </w:r>
          </w:p>
        </w:tc>
      </w:tr>
      <w:tr w:rsidR="00D60771" w:rsidRPr="003A6C56" w14:paraId="4EC7DD71"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0B99115"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8</w:t>
            </w:r>
          </w:p>
        </w:tc>
        <w:tc>
          <w:tcPr>
            <w:tcW w:w="8840" w:type="dxa"/>
            <w:tcBorders>
              <w:top w:val="single" w:sz="8" w:space="0" w:color="auto"/>
              <w:left w:val="nil"/>
              <w:bottom w:val="single" w:sz="8" w:space="0" w:color="auto"/>
              <w:right w:val="single" w:sz="8" w:space="0" w:color="auto"/>
            </w:tcBorders>
            <w:vAlign w:val="center"/>
          </w:tcPr>
          <w:p w14:paraId="29FFA0C8" w14:textId="5AB21939"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7.3.1.7 was updated to add the timeline will be automatically inactivated when a D&amp;P timeline is inactivated </w:t>
            </w:r>
          </w:p>
        </w:tc>
      </w:tr>
      <w:tr w:rsidR="00D60771" w:rsidRPr="003A6C56" w14:paraId="4971271A"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4870826"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9</w:t>
            </w:r>
          </w:p>
        </w:tc>
        <w:tc>
          <w:tcPr>
            <w:tcW w:w="8840" w:type="dxa"/>
            <w:tcBorders>
              <w:top w:val="single" w:sz="8" w:space="0" w:color="auto"/>
              <w:left w:val="nil"/>
              <w:bottom w:val="single" w:sz="8" w:space="0" w:color="auto"/>
              <w:right w:val="single" w:sz="8" w:space="0" w:color="auto"/>
            </w:tcBorders>
            <w:vAlign w:val="center"/>
          </w:tcPr>
          <w:p w14:paraId="2B507A50" w14:textId="7D7E7D97" w:rsidR="00D60771" w:rsidRPr="003E5785"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7.3.1.24 was updated to add the timeline will be automatically inactivated when a D&amp;P timeline is inactivated</w:t>
            </w:r>
          </w:p>
        </w:tc>
      </w:tr>
      <w:tr w:rsidR="00D60771" w:rsidRPr="003A6C56" w14:paraId="6894FB3E"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4F5FAB2"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10</w:t>
            </w:r>
          </w:p>
        </w:tc>
        <w:tc>
          <w:tcPr>
            <w:tcW w:w="8840" w:type="dxa"/>
            <w:tcBorders>
              <w:top w:val="single" w:sz="8" w:space="0" w:color="auto"/>
              <w:left w:val="nil"/>
              <w:bottom w:val="single" w:sz="8" w:space="0" w:color="auto"/>
              <w:right w:val="single" w:sz="8" w:space="0" w:color="auto"/>
            </w:tcBorders>
            <w:vAlign w:val="center"/>
          </w:tcPr>
          <w:p w14:paraId="3B9F47DF" w14:textId="78A4FA8B" w:rsidR="00D60771" w:rsidRPr="003E5785"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7.4.2.6 &amp; 7.4.2.6.1 was updated to display the initiation is based on an Active Assigned D&amp;P and the Default Reason is pulled in from the Assigned D&amp;P </w:t>
            </w:r>
          </w:p>
        </w:tc>
      </w:tr>
      <w:tr w:rsidR="00D60771" w:rsidRPr="003A6C56" w14:paraId="132CB31A"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677736F"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11</w:t>
            </w:r>
          </w:p>
        </w:tc>
        <w:tc>
          <w:tcPr>
            <w:tcW w:w="8840" w:type="dxa"/>
            <w:tcBorders>
              <w:top w:val="single" w:sz="8" w:space="0" w:color="auto"/>
              <w:left w:val="nil"/>
              <w:bottom w:val="single" w:sz="8" w:space="0" w:color="auto"/>
              <w:right w:val="single" w:sz="8" w:space="0" w:color="auto"/>
            </w:tcBorders>
            <w:vAlign w:val="center"/>
          </w:tcPr>
          <w:p w14:paraId="1F94311C" w14:textId="6C2CADE4"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8.3.2 added new step for CT22 Welcome Letter Sent </w:t>
            </w:r>
          </w:p>
        </w:tc>
      </w:tr>
      <w:tr w:rsidR="00D60771" w:rsidRPr="003A6C56" w14:paraId="3C3A4A0F"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4DF9B34"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12</w:t>
            </w:r>
          </w:p>
        </w:tc>
        <w:tc>
          <w:tcPr>
            <w:tcW w:w="8840" w:type="dxa"/>
            <w:tcBorders>
              <w:top w:val="single" w:sz="8" w:space="0" w:color="auto"/>
              <w:left w:val="nil"/>
              <w:bottom w:val="single" w:sz="8" w:space="0" w:color="auto"/>
              <w:right w:val="single" w:sz="8" w:space="0" w:color="auto"/>
            </w:tcBorders>
            <w:vAlign w:val="center"/>
          </w:tcPr>
          <w:p w14:paraId="0151DA8F" w14:textId="0917E65D"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8.3.4 added new validation </w:t>
            </w:r>
          </w:p>
        </w:tc>
      </w:tr>
      <w:tr w:rsidR="00D60771" w:rsidRPr="00A3153F" w14:paraId="58C9A798"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337FE70" w14:textId="77777777" w:rsidR="00D60771" w:rsidRPr="00A3153F"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13</w:t>
            </w:r>
          </w:p>
        </w:tc>
        <w:tc>
          <w:tcPr>
            <w:tcW w:w="8840" w:type="dxa"/>
            <w:tcBorders>
              <w:top w:val="single" w:sz="8" w:space="0" w:color="auto"/>
              <w:left w:val="nil"/>
              <w:bottom w:val="single" w:sz="8" w:space="0" w:color="auto"/>
              <w:right w:val="single" w:sz="8" w:space="0" w:color="auto"/>
            </w:tcBorders>
            <w:vAlign w:val="center"/>
          </w:tcPr>
          <w:p w14:paraId="3628DD97" w14:textId="74ED2BDD" w:rsidR="00D60771" w:rsidRPr="00A3153F"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9.6.4 added Claim Type 22 – Assignment (Endorsed) to print the Welcome Letter </w:t>
            </w:r>
          </w:p>
        </w:tc>
      </w:tr>
      <w:tr w:rsidR="00D60771" w:rsidRPr="00A3153F" w14:paraId="01EDA20B"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B2F65D5" w14:textId="77777777" w:rsidR="00D60771" w:rsidRPr="00A3153F"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14</w:t>
            </w:r>
          </w:p>
        </w:tc>
        <w:tc>
          <w:tcPr>
            <w:tcW w:w="8840" w:type="dxa"/>
            <w:tcBorders>
              <w:top w:val="single" w:sz="8" w:space="0" w:color="auto"/>
              <w:left w:val="nil"/>
              <w:bottom w:val="single" w:sz="8" w:space="0" w:color="auto"/>
              <w:right w:val="single" w:sz="8" w:space="0" w:color="auto"/>
            </w:tcBorders>
            <w:vAlign w:val="center"/>
          </w:tcPr>
          <w:p w14:paraId="746280A1" w14:textId="49B8B253" w:rsidR="00D60771" w:rsidRPr="003E5785"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9.6.15 was added to display New Overage Report page </w:t>
            </w:r>
          </w:p>
        </w:tc>
      </w:tr>
      <w:tr w:rsidR="00D60771" w:rsidRPr="00A3153F" w14:paraId="6CE2CB99"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146E35B9" w14:textId="77777777" w:rsidR="00D60771" w:rsidRPr="00A3153F"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15</w:t>
            </w:r>
          </w:p>
        </w:tc>
        <w:tc>
          <w:tcPr>
            <w:tcW w:w="8840" w:type="dxa"/>
            <w:tcBorders>
              <w:top w:val="single" w:sz="8" w:space="0" w:color="auto"/>
              <w:left w:val="nil"/>
              <w:bottom w:val="single" w:sz="8" w:space="0" w:color="auto"/>
              <w:right w:val="single" w:sz="8" w:space="0" w:color="auto"/>
            </w:tcBorders>
            <w:vAlign w:val="center"/>
          </w:tcPr>
          <w:p w14:paraId="630FB6C0" w14:textId="4D9DE980" w:rsidR="00D60771" w:rsidRPr="003E5785"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9.6.20 was added to display new Tax Amount Reporting page </w:t>
            </w:r>
          </w:p>
        </w:tc>
      </w:tr>
      <w:tr w:rsidR="00D60771" w:rsidRPr="003A6C56" w14:paraId="5AEF5D56"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53A9A358" w14:textId="77777777" w:rsidR="00D60771" w:rsidRPr="003A6C56"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16</w:t>
            </w:r>
          </w:p>
        </w:tc>
        <w:tc>
          <w:tcPr>
            <w:tcW w:w="8840" w:type="dxa"/>
            <w:tcBorders>
              <w:top w:val="single" w:sz="8" w:space="0" w:color="auto"/>
              <w:left w:val="nil"/>
              <w:bottom w:val="single" w:sz="8" w:space="0" w:color="auto"/>
              <w:right w:val="single" w:sz="8" w:space="0" w:color="auto"/>
            </w:tcBorders>
            <w:vAlign w:val="center"/>
          </w:tcPr>
          <w:p w14:paraId="2DEC3D10" w14:textId="3E13BB0D"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9.7.3 was updated to display two new search criteria fields </w:t>
            </w:r>
          </w:p>
        </w:tc>
      </w:tr>
      <w:tr w:rsidR="00D60771" w:rsidRPr="003A6C56" w14:paraId="33676448" w14:textId="77777777" w:rsidTr="00BD31AC">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F4449F6" w14:textId="403370CD" w:rsidR="00D60771" w:rsidRDefault="00D60771" w:rsidP="00D60771">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17</w:t>
            </w:r>
          </w:p>
        </w:tc>
        <w:tc>
          <w:tcPr>
            <w:tcW w:w="8840" w:type="dxa"/>
            <w:tcBorders>
              <w:top w:val="single" w:sz="8" w:space="0" w:color="auto"/>
              <w:left w:val="nil"/>
              <w:bottom w:val="single" w:sz="8" w:space="0" w:color="auto"/>
              <w:right w:val="single" w:sz="8" w:space="0" w:color="auto"/>
            </w:tcBorders>
            <w:vAlign w:val="center"/>
          </w:tcPr>
          <w:p w14:paraId="49D60AC1" w14:textId="15FBBC9D" w:rsidR="00D60771" w:rsidRPr="003A6C56" w:rsidRDefault="00D60771" w:rsidP="00D60771">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10.10.13 Added new Screen Shot to Admin Servicer “Display Disbursement Page” checkbox</w:t>
            </w:r>
          </w:p>
        </w:tc>
      </w:tr>
      <w:bookmarkEnd w:id="6034"/>
    </w:tbl>
    <w:p w14:paraId="0B0DF776" w14:textId="77777777" w:rsidR="00864234" w:rsidRDefault="00864234" w:rsidP="00864234">
      <w:pPr>
        <w:tabs>
          <w:tab w:val="left" w:pos="1617"/>
        </w:tabs>
        <w:rPr>
          <w:rFonts w:eastAsiaTheme="majorEastAsia" w:cs="Calibri"/>
          <w:sz w:val="48"/>
          <w:szCs w:val="48"/>
          <w:lang w:bidi="en-US"/>
        </w:rPr>
        <w:sectPr w:rsidR="00864234" w:rsidSect="00AB6A5E">
          <w:headerReference w:type="default" r:id="rId649"/>
          <w:type w:val="continuous"/>
          <w:pgSz w:w="12240" w:h="15840"/>
          <w:pgMar w:top="1440" w:right="1440" w:bottom="1440" w:left="1440" w:header="720" w:footer="720" w:gutter="0"/>
          <w:cols w:space="720"/>
          <w:docGrid w:linePitch="360"/>
        </w:sectPr>
      </w:pPr>
    </w:p>
    <w:p w14:paraId="31DB26A3" w14:textId="77777777" w:rsidR="00864234" w:rsidRDefault="00864234" w:rsidP="00864234">
      <w:pPr>
        <w:rPr>
          <w:lang w:bidi="en-US"/>
        </w:rPr>
      </w:pPr>
      <w:r>
        <w:rPr>
          <w:lang w:bidi="en-US"/>
        </w:rPr>
        <w:br w:type="page"/>
      </w:r>
    </w:p>
    <w:p w14:paraId="3F65FA9B" w14:textId="77777777" w:rsidR="00864234" w:rsidRPr="008E2042" w:rsidRDefault="00864234" w:rsidP="00864234">
      <w:pPr>
        <w:tabs>
          <w:tab w:val="left" w:pos="5959"/>
        </w:tabs>
        <w:rPr>
          <w:lang w:bidi="en-US"/>
        </w:rPr>
      </w:pPr>
    </w:p>
    <w:p w14:paraId="464BD969" w14:textId="77777777" w:rsidR="00864234" w:rsidRDefault="00864234" w:rsidP="00864234">
      <w:pPr>
        <w:tabs>
          <w:tab w:val="left" w:pos="5959"/>
        </w:tabs>
        <w:rPr>
          <w:lang w:bidi="en-US"/>
        </w:rPr>
      </w:pPr>
    </w:p>
    <w:p w14:paraId="66E06776" w14:textId="77777777" w:rsidR="00864234" w:rsidRDefault="00864234" w:rsidP="00864234">
      <w:pPr>
        <w:tabs>
          <w:tab w:val="left" w:pos="5959"/>
        </w:tabs>
        <w:rPr>
          <w:lang w:bidi="en-US"/>
        </w:rPr>
      </w:pPr>
    </w:p>
    <w:p w14:paraId="49EDFD4C" w14:textId="77777777" w:rsidR="00864234" w:rsidRDefault="00864234" w:rsidP="00864234">
      <w:pPr>
        <w:tabs>
          <w:tab w:val="left" w:pos="5959"/>
        </w:tabs>
        <w:rPr>
          <w:lang w:bidi="en-US"/>
        </w:rPr>
      </w:pPr>
    </w:p>
    <w:p w14:paraId="4A1B27DF" w14:textId="77777777" w:rsidR="00864234" w:rsidRDefault="00864234" w:rsidP="00864234">
      <w:pPr>
        <w:tabs>
          <w:tab w:val="left" w:pos="5959"/>
        </w:tabs>
        <w:rPr>
          <w:lang w:bidi="en-US"/>
        </w:rPr>
      </w:pPr>
    </w:p>
    <w:p w14:paraId="0ED578FF" w14:textId="77777777" w:rsidR="00864234" w:rsidRDefault="00864234" w:rsidP="00864234">
      <w:pPr>
        <w:tabs>
          <w:tab w:val="left" w:pos="5959"/>
        </w:tabs>
        <w:rPr>
          <w:lang w:bidi="en-US"/>
        </w:rPr>
      </w:pPr>
    </w:p>
    <w:p w14:paraId="2E8F8017" w14:textId="77777777" w:rsidR="00864234" w:rsidRDefault="00864234" w:rsidP="00864234">
      <w:pPr>
        <w:tabs>
          <w:tab w:val="left" w:pos="5959"/>
        </w:tabs>
        <w:rPr>
          <w:lang w:bidi="en-US"/>
        </w:rPr>
      </w:pPr>
    </w:p>
    <w:p w14:paraId="5231C7B3" w14:textId="77777777" w:rsidR="00864234" w:rsidRDefault="00864234" w:rsidP="00864234">
      <w:pPr>
        <w:tabs>
          <w:tab w:val="left" w:pos="5959"/>
        </w:tabs>
        <w:rPr>
          <w:lang w:bidi="en-US"/>
        </w:rPr>
      </w:pPr>
    </w:p>
    <w:p w14:paraId="5AC6F398" w14:textId="77777777" w:rsidR="00864234" w:rsidRPr="008E2042" w:rsidRDefault="00864234" w:rsidP="00864234">
      <w:pPr>
        <w:tabs>
          <w:tab w:val="left" w:pos="5959"/>
        </w:tabs>
        <w:rPr>
          <w:lang w:bidi="en-US"/>
        </w:rPr>
      </w:pPr>
    </w:p>
    <w:p w14:paraId="1D7BF8B2" w14:textId="77777777" w:rsidR="00864234" w:rsidRDefault="00864234" w:rsidP="00864234">
      <w:pPr>
        <w:pStyle w:val="Chapterbreak"/>
      </w:pPr>
      <w:r w:rsidRPr="00D239AF">
        <w:t>APPENDIX</w:t>
      </w:r>
      <w:r>
        <w:t xml:space="preserve"> EE</w:t>
      </w:r>
      <w:r w:rsidRPr="00D239AF">
        <w:t xml:space="preserve">: </w:t>
      </w:r>
      <w:r>
        <w:t>HERMIT User Guide Version Release 7.60</w:t>
      </w:r>
    </w:p>
    <w:p w14:paraId="38007C69" w14:textId="77777777" w:rsidR="00864234" w:rsidRDefault="00864234" w:rsidP="00864234">
      <w:pPr>
        <w:pStyle w:val="Chapterbreak"/>
        <w:rPr>
          <w:b w:val="0"/>
          <w:bCs w:val="0"/>
          <w:caps w:val="0"/>
        </w:rPr>
      </w:pPr>
      <w:r>
        <w:br w:type="page"/>
      </w:r>
    </w:p>
    <w:p w14:paraId="05B1A762" w14:textId="77777777" w:rsidR="00864234" w:rsidRPr="00733F5F" w:rsidRDefault="00864234" w:rsidP="006C3C3F">
      <w:pPr>
        <w:pStyle w:val="Heading2"/>
        <w:numPr>
          <w:ilvl w:val="0"/>
          <w:numId w:val="81"/>
        </w:numPr>
        <w:tabs>
          <w:tab w:val="clear" w:pos="1080"/>
        </w:tabs>
        <w:jc w:val="both"/>
        <w:rPr>
          <w:color w:val="0070C0"/>
        </w:rPr>
      </w:pPr>
      <w:bookmarkStart w:id="6035" w:name="_Toc230163722"/>
      <w:r w:rsidRPr="002F1F2B">
        <w:rPr>
          <w:color w:val="0070C0"/>
        </w:rPr>
        <w:t>APPENDIX</w:t>
      </w:r>
      <w:r>
        <w:rPr>
          <w:color w:val="0070C0"/>
        </w:rPr>
        <w:t xml:space="preserve"> EE</w:t>
      </w:r>
      <w:r w:rsidRPr="002F1F2B">
        <w:rPr>
          <w:color w:val="0070C0"/>
        </w:rPr>
        <w:t xml:space="preserve">: HERMIT User Guide Version Release </w:t>
      </w:r>
      <w:r>
        <w:rPr>
          <w:color w:val="0070C0"/>
        </w:rPr>
        <w:t>7.60</w:t>
      </w:r>
      <w:bookmarkEnd w:id="6035"/>
    </w:p>
    <w:tbl>
      <w:tblPr>
        <w:tblW w:w="9800" w:type="dxa"/>
        <w:tblLook w:val="04A0" w:firstRow="1" w:lastRow="0" w:firstColumn="1" w:lastColumn="0" w:noHBand="0" w:noVBand="1"/>
      </w:tblPr>
      <w:tblGrid>
        <w:gridCol w:w="960"/>
        <w:gridCol w:w="8840"/>
      </w:tblGrid>
      <w:tr w:rsidR="007B6AC3" w:rsidRPr="006E4BD1" w14:paraId="2134E3B7"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shd w:val="clear" w:color="000000" w:fill="8DB3E2"/>
            <w:vAlign w:val="center"/>
            <w:hideMark/>
          </w:tcPr>
          <w:p w14:paraId="5AB557BE" w14:textId="77777777" w:rsidR="007B6AC3" w:rsidRPr="006E4BD1" w:rsidRDefault="007B6AC3" w:rsidP="002B6F43">
            <w:pPr>
              <w:spacing w:after="0" w:line="240" w:lineRule="auto"/>
              <w:jc w:val="center"/>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Item No.</w:t>
            </w:r>
          </w:p>
        </w:tc>
        <w:tc>
          <w:tcPr>
            <w:tcW w:w="8840" w:type="dxa"/>
            <w:tcBorders>
              <w:top w:val="single" w:sz="8" w:space="0" w:color="auto"/>
              <w:left w:val="nil"/>
              <w:bottom w:val="single" w:sz="8" w:space="0" w:color="auto"/>
              <w:right w:val="single" w:sz="8" w:space="0" w:color="auto"/>
            </w:tcBorders>
            <w:shd w:val="clear" w:color="000000" w:fill="8DB3E2"/>
            <w:vAlign w:val="center"/>
            <w:hideMark/>
          </w:tcPr>
          <w:p w14:paraId="79F40370" w14:textId="77777777" w:rsidR="007B6AC3" w:rsidRPr="006E4BD1" w:rsidRDefault="007B6AC3" w:rsidP="002B6F43">
            <w:pPr>
              <w:spacing w:after="0" w:line="240" w:lineRule="auto"/>
              <w:jc w:val="both"/>
              <w:rPr>
                <w:rFonts w:ascii="Cambria" w:eastAsia="Times New Roman" w:hAnsi="Cambria" w:cs="Calibri"/>
                <w:b/>
                <w:bCs/>
                <w:color w:val="000000"/>
                <w:sz w:val="20"/>
                <w:szCs w:val="20"/>
              </w:rPr>
            </w:pPr>
            <w:r w:rsidRPr="006E4BD1">
              <w:rPr>
                <w:rFonts w:ascii="Cambria" w:eastAsia="Times New Roman" w:hAnsi="Cambria" w:cs="Calibri"/>
                <w:b/>
                <w:bCs/>
                <w:color w:val="000000"/>
                <w:sz w:val="20"/>
                <w:szCs w:val="20"/>
              </w:rPr>
              <w:t>Description</w:t>
            </w:r>
          </w:p>
        </w:tc>
      </w:tr>
      <w:tr w:rsidR="007B6AC3" w:rsidRPr="00A3153F" w14:paraId="08CC892E"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510990F" w14:textId="77777777" w:rsidR="007B6AC3" w:rsidRPr="00A3153F"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w:t>
            </w:r>
          </w:p>
        </w:tc>
        <w:tc>
          <w:tcPr>
            <w:tcW w:w="8840" w:type="dxa"/>
            <w:tcBorders>
              <w:top w:val="single" w:sz="8" w:space="0" w:color="auto"/>
              <w:left w:val="nil"/>
              <w:bottom w:val="single" w:sz="8" w:space="0" w:color="auto"/>
              <w:right w:val="single" w:sz="8" w:space="0" w:color="auto"/>
            </w:tcBorders>
            <w:vAlign w:val="center"/>
          </w:tcPr>
          <w:p w14:paraId="68CC830D" w14:textId="77777777" w:rsidR="007B6AC3"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5.19.5 added left menu topic under Batch called Note Uploads to display the Notes File Uploads Screen for Servicers/Lenders</w:t>
            </w:r>
          </w:p>
        </w:tc>
      </w:tr>
      <w:tr w:rsidR="007B6AC3" w:rsidRPr="00A3153F" w14:paraId="7748F333"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9B75C10" w14:textId="77777777" w:rsidR="007B6AC3" w:rsidRPr="00A3153F"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2</w:t>
            </w:r>
          </w:p>
        </w:tc>
        <w:tc>
          <w:tcPr>
            <w:tcW w:w="8840" w:type="dxa"/>
            <w:tcBorders>
              <w:top w:val="single" w:sz="8" w:space="0" w:color="auto"/>
              <w:left w:val="nil"/>
              <w:bottom w:val="single" w:sz="8" w:space="0" w:color="auto"/>
              <w:right w:val="single" w:sz="8" w:space="0" w:color="auto"/>
            </w:tcBorders>
            <w:vAlign w:val="center"/>
          </w:tcPr>
          <w:p w14:paraId="7A53AE0C" w14:textId="198D74A8" w:rsidR="007B6AC3" w:rsidRPr="00A3153F"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5.19.5.1,5.19.5.2,5.19.5.3,5.19.5.4 were added to describe how to Prepare, Save, Upload and Display the Status of the Notes Import File for Servicers/Lenders</w:t>
            </w:r>
          </w:p>
        </w:tc>
      </w:tr>
      <w:tr w:rsidR="007B6AC3" w:rsidRPr="003A6C56" w14:paraId="49BE427F" w14:textId="77777777" w:rsidTr="002B6F43">
        <w:trPr>
          <w:trHeight w:val="277"/>
        </w:trPr>
        <w:tc>
          <w:tcPr>
            <w:tcW w:w="960" w:type="dxa"/>
            <w:tcBorders>
              <w:top w:val="single" w:sz="8" w:space="0" w:color="auto"/>
              <w:left w:val="single" w:sz="8" w:space="0" w:color="auto"/>
              <w:bottom w:val="single" w:sz="8" w:space="0" w:color="auto"/>
              <w:right w:val="single" w:sz="8" w:space="0" w:color="auto"/>
            </w:tcBorders>
            <w:vAlign w:val="center"/>
          </w:tcPr>
          <w:p w14:paraId="44A6DAA5"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3</w:t>
            </w:r>
          </w:p>
        </w:tc>
        <w:tc>
          <w:tcPr>
            <w:tcW w:w="8840" w:type="dxa"/>
            <w:tcBorders>
              <w:top w:val="single" w:sz="8" w:space="0" w:color="auto"/>
              <w:left w:val="nil"/>
              <w:bottom w:val="single" w:sz="8" w:space="0" w:color="auto"/>
              <w:right w:val="single" w:sz="8" w:space="0" w:color="auto"/>
            </w:tcBorders>
            <w:vAlign w:val="center"/>
          </w:tcPr>
          <w:p w14:paraId="501ED42A" w14:textId="77777777" w:rsidR="007B6AC3" w:rsidRPr="003A6C56"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6.20.2 was updated to rename the Batch Status Field Vendor Disbursement to Inspection Disbursement and add the Batch Status Field Release Fee Disbursements</w:t>
            </w:r>
          </w:p>
        </w:tc>
      </w:tr>
      <w:tr w:rsidR="007B6AC3" w:rsidRPr="003A6C56" w14:paraId="40A8C5D4"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309E9EA"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4</w:t>
            </w:r>
          </w:p>
        </w:tc>
        <w:tc>
          <w:tcPr>
            <w:tcW w:w="8840" w:type="dxa"/>
            <w:tcBorders>
              <w:top w:val="single" w:sz="8" w:space="0" w:color="auto"/>
              <w:left w:val="nil"/>
              <w:bottom w:val="single" w:sz="8" w:space="0" w:color="auto"/>
              <w:right w:val="single" w:sz="8" w:space="0" w:color="auto"/>
            </w:tcBorders>
            <w:vAlign w:val="center"/>
          </w:tcPr>
          <w:p w14:paraId="4E5F7F70" w14:textId="7BCF0590" w:rsidR="007B6AC3" w:rsidRPr="003A6C56"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6.20.2.1,6.20.2.2,6.20.2.3,6.20.2.4 Updated Vendor Disbursements to Inspection Disbursements</w:t>
            </w:r>
          </w:p>
        </w:tc>
      </w:tr>
      <w:tr w:rsidR="007B6AC3" w:rsidRPr="003A6C56" w14:paraId="2340D00D"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5BA1D33"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5</w:t>
            </w:r>
          </w:p>
        </w:tc>
        <w:tc>
          <w:tcPr>
            <w:tcW w:w="8840" w:type="dxa"/>
            <w:tcBorders>
              <w:top w:val="single" w:sz="8" w:space="0" w:color="auto"/>
              <w:left w:val="nil"/>
              <w:bottom w:val="single" w:sz="8" w:space="0" w:color="auto"/>
              <w:right w:val="single" w:sz="8" w:space="0" w:color="auto"/>
            </w:tcBorders>
            <w:vAlign w:val="center"/>
          </w:tcPr>
          <w:p w14:paraId="6FFEF66E" w14:textId="3C0AB059" w:rsidR="007B6AC3" w:rsidRPr="003A6C56"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6.20.2.5,6.20.2.6,6.20.2.7,6.20.2.8 was added to describe how to Prepare, Save, Upload and Display the Status of the Release Fee Disbursement Import File for HUD Contractors</w:t>
            </w:r>
          </w:p>
        </w:tc>
      </w:tr>
      <w:tr w:rsidR="007B6AC3" w:rsidRPr="003A6C56" w14:paraId="3C42030C"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087A4064"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6</w:t>
            </w:r>
          </w:p>
        </w:tc>
        <w:tc>
          <w:tcPr>
            <w:tcW w:w="8840" w:type="dxa"/>
            <w:tcBorders>
              <w:top w:val="single" w:sz="8" w:space="0" w:color="auto"/>
              <w:left w:val="nil"/>
              <w:bottom w:val="single" w:sz="8" w:space="0" w:color="auto"/>
              <w:right w:val="single" w:sz="8" w:space="0" w:color="auto"/>
            </w:tcBorders>
            <w:vAlign w:val="center"/>
          </w:tcPr>
          <w:p w14:paraId="5505029C" w14:textId="77777777" w:rsidR="007B6AC3" w:rsidRPr="003E5785"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6.20.3 added left menu topic under Batch to display the Notes File Uploads Screen for HUD Contractors</w:t>
            </w:r>
          </w:p>
        </w:tc>
      </w:tr>
      <w:tr w:rsidR="007B6AC3" w:rsidRPr="003A6C56" w14:paraId="364B217F"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B7BBE2C"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7</w:t>
            </w:r>
          </w:p>
        </w:tc>
        <w:tc>
          <w:tcPr>
            <w:tcW w:w="8840" w:type="dxa"/>
            <w:tcBorders>
              <w:top w:val="single" w:sz="8" w:space="0" w:color="auto"/>
              <w:left w:val="nil"/>
              <w:bottom w:val="single" w:sz="8" w:space="0" w:color="auto"/>
              <w:right w:val="single" w:sz="8" w:space="0" w:color="auto"/>
            </w:tcBorders>
            <w:vAlign w:val="center"/>
          </w:tcPr>
          <w:p w14:paraId="653B7D84" w14:textId="533E6041" w:rsidR="007B6AC3"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Section 6.20.3.1,6.20.3.2,6.20.3.3,6.20.3.4 were added to describe how to Prepare, Save, Upload and Display the Status of the Notes Import File for HUD Contractors</w:t>
            </w:r>
          </w:p>
        </w:tc>
      </w:tr>
      <w:tr w:rsidR="007B6AC3" w:rsidRPr="003A6C56" w14:paraId="56B6F701"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B50D83B"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8</w:t>
            </w:r>
          </w:p>
        </w:tc>
        <w:tc>
          <w:tcPr>
            <w:tcW w:w="8840" w:type="dxa"/>
            <w:tcBorders>
              <w:top w:val="single" w:sz="8" w:space="0" w:color="auto"/>
              <w:left w:val="nil"/>
              <w:bottom w:val="single" w:sz="8" w:space="0" w:color="auto"/>
              <w:right w:val="single" w:sz="8" w:space="0" w:color="auto"/>
            </w:tcBorders>
            <w:vAlign w:val="center"/>
          </w:tcPr>
          <w:p w14:paraId="67843A21" w14:textId="77777777" w:rsidR="007B6AC3" w:rsidRPr="003A6C56" w:rsidRDefault="007B6AC3"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9.6.21 added a new report called Tax Payment Report </w:t>
            </w:r>
          </w:p>
        </w:tc>
      </w:tr>
      <w:tr w:rsidR="007B6AC3" w:rsidRPr="003A6C56" w14:paraId="7EF274DE"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42EB43C"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9</w:t>
            </w:r>
          </w:p>
        </w:tc>
        <w:tc>
          <w:tcPr>
            <w:tcW w:w="8840" w:type="dxa"/>
            <w:tcBorders>
              <w:top w:val="single" w:sz="8" w:space="0" w:color="auto"/>
              <w:left w:val="nil"/>
              <w:bottom w:val="single" w:sz="8" w:space="0" w:color="auto"/>
              <w:right w:val="single" w:sz="8" w:space="0" w:color="auto"/>
            </w:tcBorders>
            <w:vAlign w:val="center"/>
          </w:tcPr>
          <w:p w14:paraId="4EC53797" w14:textId="2C5E544E" w:rsidR="007B6AC3" w:rsidRPr="003E5785" w:rsidRDefault="009A4EF4"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Section 7.2.4 updated </w:t>
            </w:r>
            <w:r w:rsidRPr="009A4EF4">
              <w:rPr>
                <w:rFonts w:asciiTheme="majorHAnsi" w:eastAsia="Times New Roman" w:hAnsiTheme="majorHAnsi" w:cs="Calibri"/>
                <w:color w:val="000000"/>
                <w:sz w:val="20"/>
                <w:szCs w:val="20"/>
              </w:rPr>
              <w:t xml:space="preserve">multiple Pages. Revised Foreclosure </w:t>
            </w:r>
            <w:r>
              <w:rPr>
                <w:rFonts w:asciiTheme="majorHAnsi" w:eastAsia="Times New Roman" w:hAnsiTheme="majorHAnsi" w:cs="Calibri"/>
                <w:color w:val="000000"/>
                <w:sz w:val="20"/>
                <w:szCs w:val="20"/>
              </w:rPr>
              <w:t xml:space="preserve">Timeline </w:t>
            </w:r>
            <w:r w:rsidRPr="009A4EF4">
              <w:rPr>
                <w:rFonts w:asciiTheme="majorHAnsi" w:eastAsia="Times New Roman" w:hAnsiTheme="majorHAnsi" w:cs="Calibri"/>
                <w:color w:val="000000"/>
                <w:sz w:val="20"/>
                <w:szCs w:val="20"/>
              </w:rPr>
              <w:t>Section</w:t>
            </w:r>
          </w:p>
        </w:tc>
      </w:tr>
      <w:tr w:rsidR="007B6AC3" w:rsidRPr="003A6C56" w14:paraId="724E05B7"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67A60C2" w14:textId="77777777" w:rsidR="007B6AC3" w:rsidRPr="003A6C56" w:rsidRDefault="007B6AC3" w:rsidP="002B6F43">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10</w:t>
            </w:r>
          </w:p>
        </w:tc>
        <w:tc>
          <w:tcPr>
            <w:tcW w:w="8840" w:type="dxa"/>
            <w:tcBorders>
              <w:top w:val="single" w:sz="8" w:space="0" w:color="auto"/>
              <w:left w:val="nil"/>
              <w:bottom w:val="single" w:sz="8" w:space="0" w:color="auto"/>
              <w:right w:val="single" w:sz="8" w:space="0" w:color="auto"/>
            </w:tcBorders>
            <w:vAlign w:val="center"/>
          </w:tcPr>
          <w:p w14:paraId="0FDED2EA" w14:textId="37EAC541" w:rsidR="007B6AC3" w:rsidRPr="003E5785" w:rsidRDefault="009A4EF4" w:rsidP="002B6F43">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 5-13 minor modifications to Transaction Description for Relocation Incentive</w:t>
            </w:r>
          </w:p>
        </w:tc>
      </w:tr>
      <w:tr w:rsidR="009A4EF4" w:rsidRPr="003A6C56" w14:paraId="4B5A9C2B"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63E2BDA" w14:textId="77777777" w:rsidR="009A4EF4" w:rsidRPr="003A6C56"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11</w:t>
            </w:r>
          </w:p>
        </w:tc>
        <w:tc>
          <w:tcPr>
            <w:tcW w:w="8840" w:type="dxa"/>
            <w:tcBorders>
              <w:top w:val="single" w:sz="8" w:space="0" w:color="auto"/>
              <w:left w:val="nil"/>
              <w:bottom w:val="single" w:sz="8" w:space="0" w:color="auto"/>
              <w:right w:val="single" w:sz="8" w:space="0" w:color="auto"/>
            </w:tcBorders>
            <w:vAlign w:val="center"/>
          </w:tcPr>
          <w:p w14:paraId="0A25131B" w14:textId="787478E5" w:rsidR="009A4EF4" w:rsidRPr="003A6C56"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 5-13 added new Mortgagee Incentive to Transaction List</w:t>
            </w:r>
          </w:p>
        </w:tc>
      </w:tr>
      <w:tr w:rsidR="009A4EF4" w:rsidRPr="003A6C56" w14:paraId="5DC837CD"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E2601A6" w14:textId="77777777" w:rsidR="009A4EF4" w:rsidRPr="003A6C56"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12</w:t>
            </w:r>
          </w:p>
        </w:tc>
        <w:tc>
          <w:tcPr>
            <w:tcW w:w="8840" w:type="dxa"/>
            <w:tcBorders>
              <w:top w:val="single" w:sz="8" w:space="0" w:color="auto"/>
              <w:left w:val="nil"/>
              <w:bottom w:val="single" w:sz="8" w:space="0" w:color="auto"/>
              <w:right w:val="single" w:sz="8" w:space="0" w:color="auto"/>
            </w:tcBorders>
            <w:vAlign w:val="center"/>
          </w:tcPr>
          <w:p w14:paraId="431A29F3" w14:textId="25E1CCC7" w:rsidR="009A4EF4" w:rsidRPr="003A6C56"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 5-13 added new Probate Cost to Transaction List</w:t>
            </w:r>
          </w:p>
        </w:tc>
      </w:tr>
      <w:tr w:rsidR="009A4EF4" w:rsidRPr="00A3153F" w14:paraId="5D5CE0ED"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65119C38" w14:textId="77777777" w:rsidR="009A4EF4" w:rsidRPr="00A3153F"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13</w:t>
            </w:r>
          </w:p>
        </w:tc>
        <w:tc>
          <w:tcPr>
            <w:tcW w:w="8840" w:type="dxa"/>
            <w:tcBorders>
              <w:top w:val="single" w:sz="8" w:space="0" w:color="auto"/>
              <w:left w:val="nil"/>
              <w:bottom w:val="single" w:sz="8" w:space="0" w:color="auto"/>
              <w:right w:val="single" w:sz="8" w:space="0" w:color="auto"/>
            </w:tcBorders>
            <w:vAlign w:val="center"/>
          </w:tcPr>
          <w:p w14:paraId="6FA30DFF" w14:textId="3E5A5FB4" w:rsidR="009A4EF4" w:rsidRPr="00A3153F"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 5-14 added modifications to Transaction Description for Relocation Incentive</w:t>
            </w:r>
          </w:p>
        </w:tc>
      </w:tr>
      <w:tr w:rsidR="009A4EF4" w:rsidRPr="00A3153F" w14:paraId="76408A72"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4F2DD683" w14:textId="77777777" w:rsidR="009A4EF4" w:rsidRPr="00A3153F"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14</w:t>
            </w:r>
          </w:p>
        </w:tc>
        <w:tc>
          <w:tcPr>
            <w:tcW w:w="8840" w:type="dxa"/>
            <w:tcBorders>
              <w:top w:val="single" w:sz="8" w:space="0" w:color="auto"/>
              <w:left w:val="nil"/>
              <w:bottom w:val="single" w:sz="8" w:space="0" w:color="auto"/>
              <w:right w:val="single" w:sz="8" w:space="0" w:color="auto"/>
            </w:tcBorders>
            <w:vAlign w:val="center"/>
          </w:tcPr>
          <w:p w14:paraId="2C8B4771" w14:textId="7F856ECA" w:rsidR="009A4EF4" w:rsidRPr="003E5785"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Pages 8-9, 8-28, 8-29: updated explanation of User Alerts and replaced screen shots.</w:t>
            </w:r>
          </w:p>
        </w:tc>
      </w:tr>
      <w:tr w:rsidR="009A4EF4" w:rsidRPr="00A3153F" w14:paraId="0E56C582"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250C33CC" w14:textId="77777777" w:rsidR="009A4EF4" w:rsidRPr="00A3153F"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15</w:t>
            </w:r>
          </w:p>
        </w:tc>
        <w:tc>
          <w:tcPr>
            <w:tcW w:w="8840" w:type="dxa"/>
            <w:tcBorders>
              <w:top w:val="single" w:sz="8" w:space="0" w:color="auto"/>
              <w:left w:val="nil"/>
              <w:bottom w:val="single" w:sz="8" w:space="0" w:color="auto"/>
              <w:right w:val="single" w:sz="8" w:space="0" w:color="auto"/>
            </w:tcBorders>
            <w:vAlign w:val="center"/>
          </w:tcPr>
          <w:p w14:paraId="602BE0AA" w14:textId="175ECBA2" w:rsidR="009A4EF4" w:rsidRPr="003E5785"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Page 8-2 added summary of Statutory Maximum Claim amount and Claim capping for this and MCA</w:t>
            </w:r>
          </w:p>
        </w:tc>
      </w:tr>
      <w:tr w:rsidR="009A4EF4" w:rsidRPr="003A6C56" w14:paraId="2188260D"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31E3C759" w14:textId="77777777" w:rsidR="009A4EF4" w:rsidRPr="003A6C56"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16</w:t>
            </w:r>
          </w:p>
        </w:tc>
        <w:tc>
          <w:tcPr>
            <w:tcW w:w="8840" w:type="dxa"/>
            <w:tcBorders>
              <w:top w:val="single" w:sz="8" w:space="0" w:color="auto"/>
              <w:left w:val="nil"/>
              <w:bottom w:val="single" w:sz="8" w:space="0" w:color="auto"/>
              <w:right w:val="single" w:sz="8" w:space="0" w:color="auto"/>
            </w:tcBorders>
            <w:vAlign w:val="center"/>
          </w:tcPr>
          <w:p w14:paraId="0A6360E0" w14:textId="026A3368" w:rsidR="009A4EF4" w:rsidRPr="003A6C56"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Multiple Pages: replaced screen shots of “Loan Identifiers” section to show Statutory MCA</w:t>
            </w:r>
          </w:p>
        </w:tc>
      </w:tr>
      <w:tr w:rsidR="009A4EF4" w:rsidRPr="003A6C56" w14:paraId="2713472E" w14:textId="77777777" w:rsidTr="002B6F43">
        <w:trPr>
          <w:trHeight w:val="260"/>
        </w:trPr>
        <w:tc>
          <w:tcPr>
            <w:tcW w:w="960" w:type="dxa"/>
            <w:tcBorders>
              <w:top w:val="single" w:sz="8" w:space="0" w:color="auto"/>
              <w:left w:val="single" w:sz="8" w:space="0" w:color="auto"/>
              <w:bottom w:val="single" w:sz="8" w:space="0" w:color="auto"/>
              <w:right w:val="single" w:sz="8" w:space="0" w:color="auto"/>
            </w:tcBorders>
            <w:vAlign w:val="center"/>
          </w:tcPr>
          <w:p w14:paraId="7F288ECB" w14:textId="77777777" w:rsidR="009A4EF4" w:rsidRDefault="009A4EF4" w:rsidP="009A4EF4">
            <w:pPr>
              <w:spacing w:after="0" w:line="240" w:lineRule="auto"/>
              <w:jc w:val="center"/>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17</w:t>
            </w:r>
          </w:p>
        </w:tc>
        <w:tc>
          <w:tcPr>
            <w:tcW w:w="8840" w:type="dxa"/>
            <w:tcBorders>
              <w:top w:val="single" w:sz="8" w:space="0" w:color="auto"/>
              <w:left w:val="nil"/>
              <w:bottom w:val="single" w:sz="8" w:space="0" w:color="auto"/>
              <w:right w:val="single" w:sz="8" w:space="0" w:color="auto"/>
            </w:tcBorders>
            <w:vAlign w:val="center"/>
          </w:tcPr>
          <w:p w14:paraId="51FB0C4A" w14:textId="1740F11F" w:rsidR="009A4EF4" w:rsidRPr="003A6C56" w:rsidRDefault="009A4EF4" w:rsidP="009A4EF4">
            <w:pPr>
              <w:spacing w:after="0" w:line="240" w:lineRule="auto"/>
              <w:jc w:val="both"/>
              <w:rPr>
                <w:rFonts w:asciiTheme="majorHAnsi" w:eastAsia="Times New Roman" w:hAnsiTheme="majorHAnsi" w:cs="Calibri"/>
                <w:color w:val="000000"/>
                <w:sz w:val="20"/>
                <w:szCs w:val="20"/>
              </w:rPr>
            </w:pPr>
            <w:r>
              <w:rPr>
                <w:rFonts w:asciiTheme="majorHAnsi" w:eastAsia="Times New Roman" w:hAnsiTheme="majorHAnsi" w:cs="Calibri"/>
                <w:color w:val="000000"/>
                <w:sz w:val="20"/>
                <w:szCs w:val="20"/>
              </w:rPr>
              <w:t xml:space="preserve">Monthly MIP Approvals – </w:t>
            </w:r>
            <w:r w:rsidR="00B91FCB">
              <w:rPr>
                <w:rFonts w:asciiTheme="majorHAnsi" w:eastAsia="Times New Roman" w:hAnsiTheme="majorHAnsi" w:cs="Calibri"/>
                <w:color w:val="000000"/>
                <w:sz w:val="20"/>
                <w:szCs w:val="20"/>
              </w:rPr>
              <w:t xml:space="preserve">inserted </w:t>
            </w:r>
            <w:r>
              <w:rPr>
                <w:rFonts w:asciiTheme="majorHAnsi" w:eastAsia="Times New Roman" w:hAnsiTheme="majorHAnsi" w:cs="Calibri"/>
                <w:color w:val="000000"/>
                <w:sz w:val="20"/>
                <w:szCs w:val="20"/>
              </w:rPr>
              <w:t>section</w:t>
            </w:r>
            <w:r w:rsidR="00B91FCB">
              <w:rPr>
                <w:rFonts w:asciiTheme="majorHAnsi" w:eastAsia="Times New Roman" w:hAnsiTheme="majorHAnsi" w:cs="Calibri"/>
                <w:color w:val="000000"/>
                <w:sz w:val="20"/>
                <w:szCs w:val="20"/>
              </w:rPr>
              <w:t xml:space="preserve"> 5.18.1.6</w:t>
            </w:r>
          </w:p>
        </w:tc>
      </w:tr>
    </w:tbl>
    <w:p w14:paraId="6F74A567" w14:textId="77777777" w:rsidR="00864234" w:rsidRPr="008E2042" w:rsidRDefault="00864234" w:rsidP="00864234">
      <w:pPr>
        <w:tabs>
          <w:tab w:val="left" w:pos="5959"/>
        </w:tabs>
        <w:rPr>
          <w:lang w:bidi="en-US"/>
        </w:rPr>
      </w:pPr>
    </w:p>
    <w:p w14:paraId="1FC4F0BB" w14:textId="77777777" w:rsidR="00B42CF7" w:rsidRDefault="00B42CF7" w:rsidP="00864234">
      <w:pPr>
        <w:tabs>
          <w:tab w:val="left" w:pos="5959"/>
        </w:tabs>
        <w:rPr>
          <w:lang w:bidi="en-US"/>
        </w:rPr>
        <w:sectPr w:rsidR="00B42CF7" w:rsidSect="00AB6A5E">
          <w:headerReference w:type="default" r:id="rId650"/>
          <w:headerReference w:type="first" r:id="rId651"/>
          <w:type w:val="continuous"/>
          <w:pgSz w:w="12240" w:h="15840"/>
          <w:pgMar w:top="1440" w:right="1440" w:bottom="1440" w:left="1440" w:header="720" w:footer="720" w:gutter="0"/>
          <w:cols w:space="720"/>
          <w:docGrid w:linePitch="360"/>
        </w:sectPr>
      </w:pPr>
    </w:p>
    <w:p w14:paraId="6AB74F1D" w14:textId="77777777" w:rsidR="00B42CF7" w:rsidRPr="008E2042" w:rsidRDefault="00B42CF7" w:rsidP="00B42CF7">
      <w:pPr>
        <w:tabs>
          <w:tab w:val="left" w:pos="5959"/>
        </w:tabs>
        <w:rPr>
          <w:lang w:bidi="en-US"/>
        </w:rPr>
      </w:pPr>
    </w:p>
    <w:p w14:paraId="1562E9B9" w14:textId="77777777" w:rsidR="00B42CF7" w:rsidRDefault="00B42CF7" w:rsidP="00B42CF7">
      <w:pPr>
        <w:tabs>
          <w:tab w:val="left" w:pos="5959"/>
        </w:tabs>
        <w:rPr>
          <w:lang w:bidi="en-US"/>
        </w:rPr>
      </w:pPr>
    </w:p>
    <w:p w14:paraId="0EAD1E0D" w14:textId="77777777" w:rsidR="00B42CF7" w:rsidRDefault="00B42CF7" w:rsidP="00B42CF7">
      <w:pPr>
        <w:tabs>
          <w:tab w:val="left" w:pos="5959"/>
        </w:tabs>
        <w:rPr>
          <w:lang w:bidi="en-US"/>
        </w:rPr>
      </w:pPr>
    </w:p>
    <w:p w14:paraId="226682E9" w14:textId="77777777" w:rsidR="00B42CF7" w:rsidRDefault="00B42CF7" w:rsidP="00B42CF7">
      <w:pPr>
        <w:tabs>
          <w:tab w:val="left" w:pos="5959"/>
        </w:tabs>
        <w:rPr>
          <w:lang w:bidi="en-US"/>
        </w:rPr>
      </w:pPr>
    </w:p>
    <w:p w14:paraId="51B8E23C" w14:textId="77777777" w:rsidR="00B42CF7" w:rsidRDefault="00B42CF7" w:rsidP="00B42CF7">
      <w:pPr>
        <w:tabs>
          <w:tab w:val="left" w:pos="5959"/>
        </w:tabs>
        <w:rPr>
          <w:lang w:bidi="en-US"/>
        </w:rPr>
      </w:pPr>
    </w:p>
    <w:p w14:paraId="3CCBFD7A" w14:textId="77777777" w:rsidR="00B42CF7" w:rsidRDefault="00B42CF7" w:rsidP="00B42CF7">
      <w:pPr>
        <w:tabs>
          <w:tab w:val="left" w:pos="5959"/>
        </w:tabs>
        <w:rPr>
          <w:lang w:bidi="en-US"/>
        </w:rPr>
      </w:pPr>
    </w:p>
    <w:p w14:paraId="78C7F773" w14:textId="77777777" w:rsidR="00B42CF7" w:rsidRDefault="00B42CF7" w:rsidP="00B42CF7">
      <w:pPr>
        <w:tabs>
          <w:tab w:val="left" w:pos="5959"/>
        </w:tabs>
        <w:rPr>
          <w:lang w:bidi="en-US"/>
        </w:rPr>
      </w:pPr>
    </w:p>
    <w:p w14:paraId="2A6CF795" w14:textId="77777777" w:rsidR="00B42CF7" w:rsidRDefault="00B42CF7" w:rsidP="00B42CF7">
      <w:pPr>
        <w:tabs>
          <w:tab w:val="left" w:pos="5959"/>
        </w:tabs>
        <w:rPr>
          <w:lang w:bidi="en-US"/>
        </w:rPr>
      </w:pPr>
    </w:p>
    <w:p w14:paraId="3162CBE6" w14:textId="77777777" w:rsidR="00B42CF7" w:rsidRPr="008E2042" w:rsidRDefault="00B42CF7" w:rsidP="00B42CF7">
      <w:pPr>
        <w:tabs>
          <w:tab w:val="left" w:pos="5959"/>
        </w:tabs>
        <w:rPr>
          <w:lang w:bidi="en-US"/>
        </w:rPr>
      </w:pPr>
    </w:p>
    <w:p w14:paraId="02608B04" w14:textId="43B9244F" w:rsidR="00B42CF7" w:rsidRDefault="00B42CF7" w:rsidP="00B42CF7">
      <w:pPr>
        <w:pStyle w:val="Chapterbreak"/>
      </w:pPr>
      <w:r w:rsidRPr="00D239AF">
        <w:t>APPENDIX</w:t>
      </w:r>
      <w:r>
        <w:t xml:space="preserve"> FF</w:t>
      </w:r>
      <w:r w:rsidRPr="00D239AF">
        <w:t xml:space="preserve">: </w:t>
      </w:r>
      <w:r>
        <w:t>HERMIT User Guide Version Release 7.70</w:t>
      </w:r>
    </w:p>
    <w:p w14:paraId="4CC1D9A4" w14:textId="77777777" w:rsidR="00B42CF7" w:rsidRDefault="00B42CF7" w:rsidP="00B42CF7">
      <w:pPr>
        <w:pStyle w:val="Chapterbreak"/>
        <w:rPr>
          <w:b w:val="0"/>
          <w:bCs w:val="0"/>
          <w:caps w:val="0"/>
        </w:rPr>
      </w:pPr>
      <w:r>
        <w:br w:type="page"/>
      </w:r>
    </w:p>
    <w:p w14:paraId="43C74378" w14:textId="0781341A" w:rsidR="00B42CF7" w:rsidRPr="00733F5F" w:rsidRDefault="00B42CF7" w:rsidP="006C3C3F">
      <w:pPr>
        <w:pStyle w:val="Heading2"/>
        <w:numPr>
          <w:ilvl w:val="0"/>
          <w:numId w:val="81"/>
        </w:numPr>
        <w:tabs>
          <w:tab w:val="clear" w:pos="1080"/>
        </w:tabs>
        <w:jc w:val="both"/>
        <w:rPr>
          <w:color w:val="0070C0"/>
        </w:rPr>
      </w:pPr>
      <w:bookmarkStart w:id="6036" w:name="_Toc230163723"/>
      <w:r w:rsidRPr="002F1F2B">
        <w:rPr>
          <w:color w:val="0070C0"/>
        </w:rPr>
        <w:t>APPENDIX</w:t>
      </w:r>
      <w:r>
        <w:rPr>
          <w:color w:val="0070C0"/>
        </w:rPr>
        <w:t xml:space="preserve"> FF</w:t>
      </w:r>
      <w:r w:rsidRPr="002F1F2B">
        <w:rPr>
          <w:color w:val="0070C0"/>
        </w:rPr>
        <w:t xml:space="preserve">: HERMIT User Guide Version Release </w:t>
      </w:r>
      <w:r>
        <w:rPr>
          <w:color w:val="0070C0"/>
        </w:rPr>
        <w:t>7.70</w:t>
      </w:r>
      <w:bookmarkEnd w:id="6036"/>
    </w:p>
    <w:tbl>
      <w:tblPr>
        <w:tblW w:w="5000" w:type="pct"/>
        <w:tblLook w:val="04A0" w:firstRow="1" w:lastRow="0" w:firstColumn="1" w:lastColumn="0" w:noHBand="0" w:noVBand="1"/>
      </w:tblPr>
      <w:tblGrid>
        <w:gridCol w:w="786"/>
        <w:gridCol w:w="8554"/>
      </w:tblGrid>
      <w:tr w:rsidR="00F1683D" w:rsidRPr="00535846" w14:paraId="1251C177" w14:textId="77777777" w:rsidTr="00A74AE4">
        <w:trPr>
          <w:trHeight w:val="300"/>
          <w:tblHeader/>
        </w:trPr>
        <w:tc>
          <w:tcPr>
            <w:tcW w:w="421"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26007339" w14:textId="77777777" w:rsidR="00535846" w:rsidRPr="00535846" w:rsidRDefault="00535846" w:rsidP="00535846">
            <w:pPr>
              <w:spacing w:after="0" w:line="240" w:lineRule="auto"/>
              <w:jc w:val="center"/>
              <w:rPr>
                <w:rFonts w:ascii="Cambria" w:eastAsia="Times New Roman" w:hAnsi="Cambria"/>
                <w:b/>
                <w:bCs/>
                <w:color w:val="000000"/>
                <w:sz w:val="20"/>
                <w:szCs w:val="20"/>
              </w:rPr>
            </w:pPr>
            <w:r w:rsidRPr="00535846">
              <w:rPr>
                <w:rFonts w:ascii="Cambria" w:eastAsia="Times New Roman" w:hAnsi="Cambria"/>
                <w:b/>
                <w:bCs/>
                <w:color w:val="000000"/>
                <w:sz w:val="20"/>
                <w:szCs w:val="20"/>
              </w:rPr>
              <w:t>Item No.</w:t>
            </w:r>
          </w:p>
        </w:tc>
        <w:tc>
          <w:tcPr>
            <w:tcW w:w="4579" w:type="pct"/>
            <w:tcBorders>
              <w:top w:val="single" w:sz="8" w:space="0" w:color="auto"/>
              <w:left w:val="nil"/>
              <w:bottom w:val="single" w:sz="8" w:space="0" w:color="auto"/>
              <w:right w:val="single" w:sz="8" w:space="0" w:color="auto"/>
            </w:tcBorders>
            <w:shd w:val="clear" w:color="000000" w:fill="8DB3E2"/>
            <w:vAlign w:val="center"/>
            <w:hideMark/>
          </w:tcPr>
          <w:p w14:paraId="7A510C4C" w14:textId="77777777" w:rsidR="00535846" w:rsidRPr="00535846" w:rsidRDefault="00535846" w:rsidP="00535846">
            <w:pPr>
              <w:spacing w:after="0" w:line="240" w:lineRule="auto"/>
              <w:jc w:val="both"/>
              <w:rPr>
                <w:rFonts w:ascii="Cambria" w:eastAsia="Times New Roman" w:hAnsi="Cambria"/>
                <w:b/>
                <w:bCs/>
                <w:color w:val="000000"/>
                <w:sz w:val="20"/>
                <w:szCs w:val="20"/>
              </w:rPr>
            </w:pPr>
            <w:r w:rsidRPr="00535846">
              <w:rPr>
                <w:rFonts w:ascii="Cambria" w:eastAsia="Times New Roman" w:hAnsi="Cambria"/>
                <w:b/>
                <w:bCs/>
                <w:color w:val="000000"/>
                <w:sz w:val="20"/>
                <w:szCs w:val="20"/>
              </w:rPr>
              <w:t>Description</w:t>
            </w:r>
          </w:p>
        </w:tc>
      </w:tr>
      <w:tr w:rsidR="00F1683D" w:rsidRPr="00535846" w14:paraId="1EE5C904" w14:textId="77777777" w:rsidTr="00535846">
        <w:trPr>
          <w:trHeight w:val="520"/>
        </w:trPr>
        <w:tc>
          <w:tcPr>
            <w:tcW w:w="421" w:type="pct"/>
            <w:tcBorders>
              <w:top w:val="nil"/>
              <w:left w:val="single" w:sz="8" w:space="0" w:color="auto"/>
              <w:bottom w:val="single" w:sz="8" w:space="0" w:color="auto"/>
              <w:right w:val="single" w:sz="8" w:space="0" w:color="auto"/>
            </w:tcBorders>
            <w:vAlign w:val="center"/>
            <w:hideMark/>
          </w:tcPr>
          <w:p w14:paraId="65779D76"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w:t>
            </w:r>
          </w:p>
        </w:tc>
        <w:tc>
          <w:tcPr>
            <w:tcW w:w="4579" w:type="pct"/>
            <w:tcBorders>
              <w:top w:val="nil"/>
              <w:left w:val="nil"/>
              <w:bottom w:val="single" w:sz="8" w:space="0" w:color="auto"/>
              <w:right w:val="single" w:sz="8" w:space="0" w:color="auto"/>
            </w:tcBorders>
            <w:vAlign w:val="center"/>
            <w:hideMark/>
          </w:tcPr>
          <w:p w14:paraId="38E0B0A7"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5.5.1.4 Corp Advance - Property Preservation. Updated section to include mention of three various ways to report a P&amp;P transaction</w:t>
            </w:r>
          </w:p>
        </w:tc>
      </w:tr>
      <w:tr w:rsidR="00F1683D" w:rsidRPr="00535846" w14:paraId="24E689F1"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705D69D4"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p>
        </w:tc>
        <w:tc>
          <w:tcPr>
            <w:tcW w:w="4579" w:type="pct"/>
            <w:tcBorders>
              <w:top w:val="nil"/>
              <w:left w:val="nil"/>
              <w:bottom w:val="single" w:sz="8" w:space="0" w:color="auto"/>
              <w:right w:val="single" w:sz="8" w:space="0" w:color="auto"/>
            </w:tcBorders>
            <w:vAlign w:val="center"/>
            <w:hideMark/>
          </w:tcPr>
          <w:p w14:paraId="4AB1DFE1"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5.5.1.14 Balance Adjustments. Updated section to state adjusting MIP using this feature affects MIP Accounting Module collection amounts. </w:t>
            </w:r>
          </w:p>
        </w:tc>
      </w:tr>
      <w:tr w:rsidR="00F1683D" w:rsidRPr="00535846" w14:paraId="446945B3"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3B4695CD"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3</w:t>
            </w:r>
          </w:p>
        </w:tc>
        <w:tc>
          <w:tcPr>
            <w:tcW w:w="4579" w:type="pct"/>
            <w:tcBorders>
              <w:top w:val="nil"/>
              <w:left w:val="nil"/>
              <w:bottom w:val="single" w:sz="8" w:space="0" w:color="auto"/>
              <w:right w:val="single" w:sz="8" w:space="0" w:color="auto"/>
            </w:tcBorders>
            <w:vAlign w:val="center"/>
            <w:hideMark/>
          </w:tcPr>
          <w:p w14:paraId="1DEDBC9B"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5.15.1 HUD Borrower Disbursement. Clarification</w:t>
            </w:r>
          </w:p>
        </w:tc>
      </w:tr>
      <w:tr w:rsidR="00F1683D" w:rsidRPr="00535846" w14:paraId="7A7134C3"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15A3B122" w14:textId="77777777" w:rsidR="00535846" w:rsidRPr="00535846" w:rsidRDefault="00535846" w:rsidP="00535846">
            <w:pPr>
              <w:spacing w:after="0" w:line="240" w:lineRule="auto"/>
              <w:jc w:val="center"/>
              <w:rPr>
                <w:rFonts w:ascii="Cambria" w:eastAsia="Times New Roman" w:hAnsi="Cambria"/>
                <w:color w:val="000000"/>
                <w:sz w:val="20"/>
                <w:szCs w:val="20"/>
              </w:rPr>
            </w:pPr>
            <w:bookmarkStart w:id="6037" w:name="RANGE!A5"/>
            <w:r w:rsidRPr="00535846">
              <w:rPr>
                <w:rFonts w:ascii="Cambria" w:eastAsia="Times New Roman" w:hAnsi="Cambria"/>
                <w:color w:val="000000"/>
                <w:sz w:val="20"/>
                <w:szCs w:val="20"/>
              </w:rPr>
              <w:t>4</w:t>
            </w:r>
            <w:bookmarkEnd w:id="6037"/>
          </w:p>
        </w:tc>
        <w:tc>
          <w:tcPr>
            <w:tcW w:w="4579" w:type="pct"/>
            <w:tcBorders>
              <w:top w:val="nil"/>
              <w:left w:val="nil"/>
              <w:bottom w:val="single" w:sz="8" w:space="0" w:color="auto"/>
              <w:right w:val="single" w:sz="8" w:space="0" w:color="auto"/>
            </w:tcBorders>
            <w:vAlign w:val="center"/>
            <w:hideMark/>
          </w:tcPr>
          <w:p w14:paraId="43CF154E"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6.8 and 6.8.3: Added a new page called “Property Tax Info” to Loan &gt; Property</w:t>
            </w:r>
          </w:p>
        </w:tc>
      </w:tr>
      <w:tr w:rsidR="00F1683D" w:rsidRPr="00535846" w14:paraId="7C63152C"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64021E77"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5</w:t>
            </w:r>
          </w:p>
        </w:tc>
        <w:tc>
          <w:tcPr>
            <w:tcW w:w="4579" w:type="pct"/>
            <w:tcBorders>
              <w:top w:val="nil"/>
              <w:left w:val="nil"/>
              <w:bottom w:val="single" w:sz="8" w:space="0" w:color="auto"/>
              <w:right w:val="single" w:sz="8" w:space="0" w:color="auto"/>
            </w:tcBorders>
            <w:vAlign w:val="center"/>
            <w:hideMark/>
          </w:tcPr>
          <w:p w14:paraId="40579E5C"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6.15: Added “Only certain monthly statements are available in the Reporting Period dropdown.”</w:t>
            </w:r>
          </w:p>
        </w:tc>
      </w:tr>
      <w:tr w:rsidR="00F1683D" w:rsidRPr="00535846" w14:paraId="75FA7205"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00302C74"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6</w:t>
            </w:r>
          </w:p>
        </w:tc>
        <w:tc>
          <w:tcPr>
            <w:tcW w:w="4579" w:type="pct"/>
            <w:tcBorders>
              <w:top w:val="nil"/>
              <w:left w:val="nil"/>
              <w:bottom w:val="single" w:sz="8" w:space="0" w:color="auto"/>
              <w:right w:val="single" w:sz="8" w:space="0" w:color="auto"/>
            </w:tcBorders>
            <w:vAlign w:val="center"/>
            <w:hideMark/>
          </w:tcPr>
          <w:p w14:paraId="53260E2B"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7.1.1.3 Servicing Types/ Timeline Name. Added Assigned &gt; Compliance &gt; Request for Payment</w:t>
            </w:r>
          </w:p>
        </w:tc>
      </w:tr>
      <w:tr w:rsidR="00F1683D" w:rsidRPr="00535846" w14:paraId="2A2ADA99" w14:textId="77777777" w:rsidTr="00535846">
        <w:trPr>
          <w:trHeight w:val="760"/>
        </w:trPr>
        <w:tc>
          <w:tcPr>
            <w:tcW w:w="421" w:type="pct"/>
            <w:tcBorders>
              <w:top w:val="nil"/>
              <w:left w:val="single" w:sz="8" w:space="0" w:color="auto"/>
              <w:bottom w:val="single" w:sz="8" w:space="0" w:color="auto"/>
              <w:right w:val="single" w:sz="8" w:space="0" w:color="auto"/>
            </w:tcBorders>
            <w:vAlign w:val="center"/>
            <w:hideMark/>
          </w:tcPr>
          <w:p w14:paraId="23F50F59"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7</w:t>
            </w:r>
          </w:p>
        </w:tc>
        <w:tc>
          <w:tcPr>
            <w:tcW w:w="4579" w:type="pct"/>
            <w:tcBorders>
              <w:top w:val="nil"/>
              <w:left w:val="nil"/>
              <w:bottom w:val="single" w:sz="8" w:space="0" w:color="auto"/>
              <w:right w:val="single" w:sz="8" w:space="0" w:color="auto"/>
            </w:tcBorders>
            <w:vAlign w:val="center"/>
            <w:hideMark/>
          </w:tcPr>
          <w:p w14:paraId="0B5A819B"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7.2 Endorsed timelines: reorganized section to list topics in order they are displayed in the system, and to combine into one main section that includes regardless of whether Servicer and HUD NSC Contractor both need to work the timeline.</w:t>
            </w:r>
          </w:p>
        </w:tc>
      </w:tr>
      <w:tr w:rsidR="00F1683D" w:rsidRPr="00535846" w14:paraId="5F01544F"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4910D767"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8</w:t>
            </w:r>
          </w:p>
        </w:tc>
        <w:tc>
          <w:tcPr>
            <w:tcW w:w="4579" w:type="pct"/>
            <w:tcBorders>
              <w:top w:val="nil"/>
              <w:left w:val="nil"/>
              <w:bottom w:val="single" w:sz="8" w:space="0" w:color="auto"/>
              <w:right w:val="single" w:sz="8" w:space="0" w:color="auto"/>
            </w:tcBorders>
            <w:vAlign w:val="center"/>
            <w:hideMark/>
          </w:tcPr>
          <w:p w14:paraId="2624709F"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Sub Sections under Section 7.2: added screen shot of each timeline available in each section</w:t>
            </w:r>
          </w:p>
        </w:tc>
      </w:tr>
      <w:tr w:rsidR="00F1683D" w:rsidRPr="00535846" w14:paraId="074B8678"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510C3EA7"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9</w:t>
            </w:r>
          </w:p>
        </w:tc>
        <w:tc>
          <w:tcPr>
            <w:tcW w:w="4579" w:type="pct"/>
            <w:tcBorders>
              <w:top w:val="nil"/>
              <w:left w:val="nil"/>
              <w:bottom w:val="single" w:sz="8" w:space="0" w:color="auto"/>
              <w:right w:val="single" w:sz="8" w:space="0" w:color="auto"/>
            </w:tcBorders>
            <w:vAlign w:val="center"/>
            <w:hideMark/>
          </w:tcPr>
          <w:p w14:paraId="5DCC7258"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7.2.3.3 Due and Payable w/ HUD Approval. Added timeline steps list, updated language, and added Release related changes to this section.</w:t>
            </w:r>
          </w:p>
        </w:tc>
      </w:tr>
      <w:tr w:rsidR="00F1683D" w:rsidRPr="00535846" w14:paraId="49F73948"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77725DAA"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10</w:t>
            </w:r>
          </w:p>
        </w:tc>
        <w:tc>
          <w:tcPr>
            <w:tcW w:w="4579" w:type="pct"/>
            <w:tcBorders>
              <w:top w:val="nil"/>
              <w:left w:val="nil"/>
              <w:bottom w:val="single" w:sz="8" w:space="0" w:color="auto"/>
              <w:right w:val="single" w:sz="8" w:space="0" w:color="auto"/>
            </w:tcBorders>
            <w:vAlign w:val="center"/>
            <w:hideMark/>
          </w:tcPr>
          <w:p w14:paraId="79804C2C"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7.2.3.21 Preservation and Protection timeline. Added timeline steps list, updated language, and added Release related changes to this section.</w:t>
            </w:r>
          </w:p>
        </w:tc>
      </w:tr>
      <w:tr w:rsidR="00F1683D" w:rsidRPr="00535846" w14:paraId="7AE27837"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2C5D5E64"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11</w:t>
            </w:r>
          </w:p>
        </w:tc>
        <w:tc>
          <w:tcPr>
            <w:tcW w:w="4579" w:type="pct"/>
            <w:tcBorders>
              <w:top w:val="nil"/>
              <w:left w:val="nil"/>
              <w:bottom w:val="single" w:sz="8" w:space="0" w:color="auto"/>
              <w:right w:val="single" w:sz="8" w:space="0" w:color="auto"/>
            </w:tcBorders>
            <w:vAlign w:val="center"/>
            <w:hideMark/>
          </w:tcPr>
          <w:p w14:paraId="14FAF700"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7.2.3.22 Request for HUD Advance (Assignment). Updated language for clarity</w:t>
            </w:r>
          </w:p>
        </w:tc>
      </w:tr>
      <w:tr w:rsidR="00F1683D" w:rsidRPr="00535846" w14:paraId="16376E58" w14:textId="77777777" w:rsidTr="00535846">
        <w:trPr>
          <w:trHeight w:val="760"/>
        </w:trPr>
        <w:tc>
          <w:tcPr>
            <w:tcW w:w="421" w:type="pct"/>
            <w:tcBorders>
              <w:top w:val="nil"/>
              <w:left w:val="single" w:sz="8" w:space="0" w:color="auto"/>
              <w:bottom w:val="single" w:sz="8" w:space="0" w:color="auto"/>
              <w:right w:val="single" w:sz="8" w:space="0" w:color="auto"/>
            </w:tcBorders>
            <w:vAlign w:val="center"/>
            <w:hideMark/>
          </w:tcPr>
          <w:p w14:paraId="5D2ABF2E"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12</w:t>
            </w:r>
          </w:p>
        </w:tc>
        <w:tc>
          <w:tcPr>
            <w:tcW w:w="4579" w:type="pct"/>
            <w:tcBorders>
              <w:top w:val="nil"/>
              <w:left w:val="nil"/>
              <w:bottom w:val="single" w:sz="8" w:space="0" w:color="auto"/>
              <w:right w:val="single" w:sz="8" w:space="0" w:color="auto"/>
            </w:tcBorders>
            <w:vAlign w:val="center"/>
            <w:hideMark/>
          </w:tcPr>
          <w:p w14:paraId="4BF52273" w14:textId="551D6EE2"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7.2.6.1 Release 2nd Timeline. Updated setup </w:t>
            </w:r>
            <w:r w:rsidR="00442377">
              <w:rPr>
                <w:rFonts w:ascii="Cambria" w:eastAsia="Times New Roman" w:hAnsi="Cambria"/>
                <w:color w:val="000000"/>
                <w:sz w:val="20"/>
                <w:szCs w:val="20"/>
              </w:rPr>
              <w:t>for</w:t>
            </w:r>
            <w:r w:rsidRPr="00535846">
              <w:rPr>
                <w:rFonts w:ascii="Cambria" w:eastAsia="Times New Roman" w:hAnsi="Cambria"/>
                <w:color w:val="000000"/>
                <w:sz w:val="20"/>
                <w:szCs w:val="20"/>
              </w:rPr>
              <w:t xml:space="preserve"> Endorsed &gt;2nd Release Timeline. Added upon completion of step “Recorded Release Received from County” the timeline is inactivated. Added a new trigger step and added an auto note will be created upon completion of any step. </w:t>
            </w:r>
          </w:p>
        </w:tc>
      </w:tr>
      <w:tr w:rsidR="00F1683D" w:rsidRPr="00535846" w14:paraId="439E863D"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6790F444"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13</w:t>
            </w:r>
          </w:p>
        </w:tc>
        <w:tc>
          <w:tcPr>
            <w:tcW w:w="4579" w:type="pct"/>
            <w:tcBorders>
              <w:top w:val="nil"/>
              <w:left w:val="nil"/>
              <w:bottom w:val="single" w:sz="8" w:space="0" w:color="auto"/>
              <w:right w:val="single" w:sz="8" w:space="0" w:color="auto"/>
            </w:tcBorders>
            <w:vAlign w:val="center"/>
            <w:hideMark/>
          </w:tcPr>
          <w:p w14:paraId="3EF7CDCA"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7.3.1.1 and Section 7.2.1.4 The Signed Anniversary Date is now pre-populated to reflect the first day of the month after closing.  </w:t>
            </w:r>
          </w:p>
        </w:tc>
      </w:tr>
      <w:tr w:rsidR="00F1683D" w:rsidRPr="00535846" w14:paraId="1AA28C0D"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3390B36B"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14</w:t>
            </w:r>
          </w:p>
        </w:tc>
        <w:tc>
          <w:tcPr>
            <w:tcW w:w="4579" w:type="pct"/>
            <w:tcBorders>
              <w:top w:val="nil"/>
              <w:left w:val="nil"/>
              <w:bottom w:val="single" w:sz="8" w:space="0" w:color="auto"/>
              <w:right w:val="single" w:sz="8" w:space="0" w:color="auto"/>
            </w:tcBorders>
            <w:vAlign w:val="center"/>
            <w:hideMark/>
          </w:tcPr>
          <w:p w14:paraId="513FE0DE"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7.3.1.6 Added Request for Payment Timeline </w:t>
            </w:r>
          </w:p>
        </w:tc>
      </w:tr>
      <w:tr w:rsidR="00F1683D" w:rsidRPr="00535846" w14:paraId="402710BE"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68E39BAC"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15</w:t>
            </w:r>
          </w:p>
        </w:tc>
        <w:tc>
          <w:tcPr>
            <w:tcW w:w="4579" w:type="pct"/>
            <w:tcBorders>
              <w:top w:val="nil"/>
              <w:left w:val="nil"/>
              <w:bottom w:val="single" w:sz="8" w:space="0" w:color="auto"/>
              <w:right w:val="single" w:sz="8" w:space="0" w:color="auto"/>
            </w:tcBorders>
            <w:vAlign w:val="center"/>
            <w:hideMark/>
          </w:tcPr>
          <w:p w14:paraId="7ED8043A"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7.3.1.7 Request for Unscheduled Advance. Updated language for clarity</w:t>
            </w:r>
          </w:p>
        </w:tc>
      </w:tr>
      <w:tr w:rsidR="00F1683D" w:rsidRPr="00535846" w14:paraId="135A384E"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35BA239D"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16</w:t>
            </w:r>
          </w:p>
        </w:tc>
        <w:tc>
          <w:tcPr>
            <w:tcW w:w="4579" w:type="pct"/>
            <w:tcBorders>
              <w:top w:val="nil"/>
              <w:left w:val="nil"/>
              <w:bottom w:val="single" w:sz="8" w:space="0" w:color="auto"/>
              <w:right w:val="single" w:sz="8" w:space="0" w:color="auto"/>
            </w:tcBorders>
            <w:vAlign w:val="center"/>
            <w:hideMark/>
          </w:tcPr>
          <w:p w14:paraId="40F508AA"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7.3.4 Active D&amp;P is needed to setup an Assigned Foreclosure Timeline.</w:t>
            </w:r>
          </w:p>
        </w:tc>
      </w:tr>
      <w:tr w:rsidR="00F1683D" w:rsidRPr="00535846" w14:paraId="6F7D24AA"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072EB3F3"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17</w:t>
            </w:r>
          </w:p>
        </w:tc>
        <w:tc>
          <w:tcPr>
            <w:tcW w:w="4579" w:type="pct"/>
            <w:tcBorders>
              <w:top w:val="nil"/>
              <w:left w:val="nil"/>
              <w:bottom w:val="single" w:sz="8" w:space="0" w:color="auto"/>
              <w:right w:val="single" w:sz="8" w:space="0" w:color="auto"/>
            </w:tcBorders>
            <w:vAlign w:val="center"/>
            <w:hideMark/>
          </w:tcPr>
          <w:p w14:paraId="25BA19D1"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7.3.6.1 Added upon completion of step “Recorded Release Received from County” the timeline is inactivated. Added an auto note will be created upon completion of any step.</w:t>
            </w:r>
          </w:p>
        </w:tc>
      </w:tr>
      <w:tr w:rsidR="00F1683D" w:rsidRPr="00535846" w14:paraId="1AFE0344" w14:textId="77777777" w:rsidTr="00535846">
        <w:trPr>
          <w:trHeight w:val="760"/>
        </w:trPr>
        <w:tc>
          <w:tcPr>
            <w:tcW w:w="421" w:type="pct"/>
            <w:tcBorders>
              <w:top w:val="nil"/>
              <w:left w:val="single" w:sz="8" w:space="0" w:color="auto"/>
              <w:bottom w:val="single" w:sz="8" w:space="0" w:color="auto"/>
              <w:right w:val="single" w:sz="8" w:space="0" w:color="auto"/>
            </w:tcBorders>
            <w:vAlign w:val="center"/>
            <w:hideMark/>
          </w:tcPr>
          <w:p w14:paraId="2EF48160"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18</w:t>
            </w:r>
          </w:p>
        </w:tc>
        <w:tc>
          <w:tcPr>
            <w:tcW w:w="4579" w:type="pct"/>
            <w:tcBorders>
              <w:top w:val="nil"/>
              <w:left w:val="nil"/>
              <w:bottom w:val="single" w:sz="8" w:space="0" w:color="auto"/>
              <w:right w:val="single" w:sz="8" w:space="0" w:color="auto"/>
            </w:tcBorders>
            <w:vAlign w:val="center"/>
            <w:hideMark/>
          </w:tcPr>
          <w:p w14:paraId="7513FDD6"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7.3.7.1.7 Added “If there are any Estimated Expenses on the Loan an Error message will be displayed stating “HUD Decision Approved Repurchase” Step cannot be completed until all Estimated Expenses have been removed from the Payoff”.</w:t>
            </w:r>
          </w:p>
        </w:tc>
      </w:tr>
      <w:tr w:rsidR="00F1683D" w:rsidRPr="00535846" w14:paraId="4149CC9E"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1DCFF962"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19</w:t>
            </w:r>
          </w:p>
        </w:tc>
        <w:tc>
          <w:tcPr>
            <w:tcW w:w="4579" w:type="pct"/>
            <w:tcBorders>
              <w:top w:val="nil"/>
              <w:left w:val="nil"/>
              <w:bottom w:val="single" w:sz="8" w:space="0" w:color="auto"/>
              <w:right w:val="single" w:sz="8" w:space="0" w:color="auto"/>
            </w:tcBorders>
            <w:vAlign w:val="center"/>
            <w:hideMark/>
          </w:tcPr>
          <w:p w14:paraId="4E9EE87C"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8 General improvements to language and layout</w:t>
            </w:r>
          </w:p>
        </w:tc>
      </w:tr>
      <w:tr w:rsidR="00F1683D" w:rsidRPr="00535846" w14:paraId="510B00D6"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473B8EA2"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20</w:t>
            </w:r>
          </w:p>
        </w:tc>
        <w:tc>
          <w:tcPr>
            <w:tcW w:w="4579" w:type="pct"/>
            <w:tcBorders>
              <w:top w:val="nil"/>
              <w:left w:val="nil"/>
              <w:bottom w:val="single" w:sz="8" w:space="0" w:color="auto"/>
              <w:right w:val="single" w:sz="8" w:space="0" w:color="auto"/>
            </w:tcBorders>
            <w:vAlign w:val="center"/>
            <w:hideMark/>
          </w:tcPr>
          <w:p w14:paraId="52DBB065"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8.2 Claim Type 20-Demand Assignment</w:t>
            </w:r>
          </w:p>
        </w:tc>
      </w:tr>
      <w:tr w:rsidR="00F1683D" w:rsidRPr="00535846" w14:paraId="460F0135"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2E2BEC08" w14:textId="77777777"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21</w:t>
            </w:r>
          </w:p>
        </w:tc>
        <w:tc>
          <w:tcPr>
            <w:tcW w:w="4579" w:type="pct"/>
            <w:tcBorders>
              <w:top w:val="nil"/>
              <w:left w:val="nil"/>
              <w:bottom w:val="single" w:sz="8" w:space="0" w:color="auto"/>
              <w:right w:val="single" w:sz="8" w:space="0" w:color="auto"/>
            </w:tcBorders>
            <w:vAlign w:val="center"/>
            <w:hideMark/>
          </w:tcPr>
          <w:p w14:paraId="660AC406"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8.4.1.1.1 Updated Letters </w:t>
            </w:r>
          </w:p>
        </w:tc>
      </w:tr>
      <w:tr w:rsidR="009D34B3" w:rsidRPr="00535846" w14:paraId="7105C985" w14:textId="77777777" w:rsidTr="00535846">
        <w:trPr>
          <w:trHeight w:val="300"/>
        </w:trPr>
        <w:tc>
          <w:tcPr>
            <w:tcW w:w="421" w:type="pct"/>
            <w:tcBorders>
              <w:top w:val="nil"/>
              <w:left w:val="single" w:sz="8" w:space="0" w:color="auto"/>
              <w:bottom w:val="single" w:sz="8" w:space="0" w:color="auto"/>
              <w:right w:val="single" w:sz="8" w:space="0" w:color="auto"/>
            </w:tcBorders>
            <w:vAlign w:val="center"/>
          </w:tcPr>
          <w:p w14:paraId="52C38301" w14:textId="4F32449D" w:rsidR="009D34B3" w:rsidRPr="00535846" w:rsidRDefault="009D34B3" w:rsidP="00535846">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22</w:t>
            </w:r>
          </w:p>
        </w:tc>
        <w:tc>
          <w:tcPr>
            <w:tcW w:w="4579" w:type="pct"/>
            <w:tcBorders>
              <w:top w:val="nil"/>
              <w:left w:val="nil"/>
              <w:bottom w:val="single" w:sz="8" w:space="0" w:color="auto"/>
              <w:right w:val="single" w:sz="8" w:space="0" w:color="auto"/>
            </w:tcBorders>
            <w:vAlign w:val="center"/>
          </w:tcPr>
          <w:p w14:paraId="3185B1E1" w14:textId="15E9569A" w:rsidR="009D34B3" w:rsidRPr="00535846" w:rsidRDefault="009D34B3" w:rsidP="00535846">
            <w:pPr>
              <w:spacing w:after="0" w:line="240" w:lineRule="auto"/>
              <w:jc w:val="both"/>
              <w:rPr>
                <w:rFonts w:ascii="Cambria" w:eastAsia="Times New Roman" w:hAnsi="Cambria"/>
                <w:color w:val="000000"/>
                <w:sz w:val="20"/>
                <w:szCs w:val="20"/>
              </w:rPr>
            </w:pPr>
            <w:r>
              <w:rPr>
                <w:rFonts w:ascii="Cambria" w:eastAsia="Times New Roman" w:hAnsi="Cambria"/>
                <w:color w:val="000000"/>
                <w:sz w:val="20"/>
                <w:szCs w:val="20"/>
              </w:rPr>
              <w:t>Section 8.3.2 Added Table 8-4</w:t>
            </w:r>
          </w:p>
        </w:tc>
      </w:tr>
      <w:tr w:rsidR="009D34B3" w:rsidRPr="00535846" w14:paraId="5F493C55" w14:textId="77777777" w:rsidTr="00535846">
        <w:trPr>
          <w:trHeight w:val="300"/>
        </w:trPr>
        <w:tc>
          <w:tcPr>
            <w:tcW w:w="421" w:type="pct"/>
            <w:tcBorders>
              <w:top w:val="nil"/>
              <w:left w:val="single" w:sz="8" w:space="0" w:color="auto"/>
              <w:bottom w:val="single" w:sz="8" w:space="0" w:color="auto"/>
              <w:right w:val="single" w:sz="8" w:space="0" w:color="auto"/>
            </w:tcBorders>
            <w:vAlign w:val="center"/>
          </w:tcPr>
          <w:p w14:paraId="19F2B314" w14:textId="4D94F138" w:rsidR="009D34B3" w:rsidRDefault="009D34B3" w:rsidP="00535846">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23</w:t>
            </w:r>
          </w:p>
        </w:tc>
        <w:tc>
          <w:tcPr>
            <w:tcW w:w="4579" w:type="pct"/>
            <w:tcBorders>
              <w:top w:val="nil"/>
              <w:left w:val="nil"/>
              <w:bottom w:val="single" w:sz="8" w:space="0" w:color="auto"/>
              <w:right w:val="single" w:sz="8" w:space="0" w:color="auto"/>
            </w:tcBorders>
            <w:vAlign w:val="center"/>
          </w:tcPr>
          <w:p w14:paraId="0ECCBBB1" w14:textId="266B7FD9" w:rsidR="009D34B3" w:rsidRDefault="009D34B3" w:rsidP="00535846">
            <w:pPr>
              <w:spacing w:after="0" w:line="240" w:lineRule="auto"/>
              <w:jc w:val="both"/>
              <w:rPr>
                <w:rFonts w:ascii="Cambria" w:eastAsia="Times New Roman" w:hAnsi="Cambria"/>
                <w:color w:val="000000"/>
                <w:sz w:val="20"/>
                <w:szCs w:val="20"/>
              </w:rPr>
            </w:pPr>
            <w:r>
              <w:rPr>
                <w:rFonts w:ascii="Cambria" w:eastAsia="Times New Roman" w:hAnsi="Cambria"/>
                <w:color w:val="000000"/>
                <w:sz w:val="20"/>
                <w:szCs w:val="20"/>
              </w:rPr>
              <w:t>Section 8.5.2 Added Table 8-5</w:t>
            </w:r>
          </w:p>
        </w:tc>
      </w:tr>
      <w:tr w:rsidR="009D34B3" w:rsidRPr="00535846" w14:paraId="78745047" w14:textId="77777777" w:rsidTr="00535846">
        <w:trPr>
          <w:trHeight w:val="300"/>
        </w:trPr>
        <w:tc>
          <w:tcPr>
            <w:tcW w:w="421" w:type="pct"/>
            <w:tcBorders>
              <w:top w:val="nil"/>
              <w:left w:val="single" w:sz="8" w:space="0" w:color="auto"/>
              <w:bottom w:val="single" w:sz="8" w:space="0" w:color="auto"/>
              <w:right w:val="single" w:sz="8" w:space="0" w:color="auto"/>
            </w:tcBorders>
            <w:vAlign w:val="center"/>
          </w:tcPr>
          <w:p w14:paraId="2D7D9E50" w14:textId="007A2EEE" w:rsidR="009D34B3" w:rsidRDefault="009D34B3" w:rsidP="00535846">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24</w:t>
            </w:r>
          </w:p>
        </w:tc>
        <w:tc>
          <w:tcPr>
            <w:tcW w:w="4579" w:type="pct"/>
            <w:tcBorders>
              <w:top w:val="nil"/>
              <w:left w:val="nil"/>
              <w:bottom w:val="single" w:sz="8" w:space="0" w:color="auto"/>
              <w:right w:val="single" w:sz="8" w:space="0" w:color="auto"/>
            </w:tcBorders>
            <w:vAlign w:val="center"/>
          </w:tcPr>
          <w:p w14:paraId="472F30EA" w14:textId="05F28C31" w:rsidR="009D34B3" w:rsidRDefault="009D34B3" w:rsidP="00535846">
            <w:pPr>
              <w:spacing w:after="0" w:line="240" w:lineRule="auto"/>
              <w:jc w:val="both"/>
              <w:rPr>
                <w:rFonts w:ascii="Cambria" w:eastAsia="Times New Roman" w:hAnsi="Cambria"/>
                <w:color w:val="000000"/>
                <w:sz w:val="20"/>
                <w:szCs w:val="20"/>
              </w:rPr>
            </w:pPr>
            <w:r>
              <w:rPr>
                <w:rFonts w:ascii="Cambria" w:eastAsia="Times New Roman" w:hAnsi="Cambria"/>
                <w:color w:val="000000"/>
                <w:sz w:val="20"/>
                <w:szCs w:val="20"/>
              </w:rPr>
              <w:t>Section 8.6.2 Added Table 8-6</w:t>
            </w:r>
          </w:p>
        </w:tc>
      </w:tr>
      <w:tr w:rsidR="00F1683D" w:rsidRPr="00535846" w14:paraId="03B20B64" w14:textId="77777777" w:rsidTr="00535846">
        <w:trPr>
          <w:trHeight w:val="510"/>
        </w:trPr>
        <w:tc>
          <w:tcPr>
            <w:tcW w:w="421" w:type="pct"/>
            <w:tcBorders>
              <w:top w:val="nil"/>
              <w:left w:val="single" w:sz="8" w:space="0" w:color="auto"/>
              <w:bottom w:val="single" w:sz="8" w:space="0" w:color="auto"/>
              <w:right w:val="single" w:sz="8" w:space="0" w:color="auto"/>
            </w:tcBorders>
            <w:vAlign w:val="center"/>
            <w:hideMark/>
          </w:tcPr>
          <w:p w14:paraId="48AE1EBA" w14:textId="0518382B"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r w:rsidR="009D34B3">
              <w:rPr>
                <w:rFonts w:ascii="Cambria" w:eastAsia="Times New Roman" w:hAnsi="Cambria"/>
                <w:color w:val="000000"/>
                <w:sz w:val="20"/>
                <w:szCs w:val="20"/>
              </w:rPr>
              <w:t>5</w:t>
            </w:r>
          </w:p>
        </w:tc>
        <w:tc>
          <w:tcPr>
            <w:tcW w:w="4579" w:type="pct"/>
            <w:tcBorders>
              <w:top w:val="nil"/>
              <w:left w:val="nil"/>
              <w:bottom w:val="single" w:sz="8" w:space="0" w:color="auto"/>
              <w:right w:val="single" w:sz="8" w:space="0" w:color="auto"/>
            </w:tcBorders>
            <w:vAlign w:val="center"/>
            <w:hideMark/>
          </w:tcPr>
          <w:p w14:paraId="5ADDA28E"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 xml:space="preserve">Section 9.6.23 Added Step Completed By Date, Changed By, and Change Date to the report results area on the Timeline Activity Report. </w:t>
            </w:r>
          </w:p>
        </w:tc>
      </w:tr>
      <w:tr w:rsidR="00F1683D" w:rsidRPr="00535846" w14:paraId="0A6A07EC"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606B9AB9" w14:textId="0D2F73E2"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r w:rsidR="009D34B3">
              <w:rPr>
                <w:rFonts w:ascii="Cambria" w:eastAsia="Times New Roman" w:hAnsi="Cambria"/>
                <w:color w:val="000000"/>
                <w:sz w:val="20"/>
                <w:szCs w:val="20"/>
              </w:rPr>
              <w:t>6</w:t>
            </w:r>
          </w:p>
        </w:tc>
        <w:tc>
          <w:tcPr>
            <w:tcW w:w="4579" w:type="pct"/>
            <w:tcBorders>
              <w:top w:val="nil"/>
              <w:left w:val="nil"/>
              <w:bottom w:val="single" w:sz="8" w:space="0" w:color="auto"/>
              <w:right w:val="single" w:sz="8" w:space="0" w:color="auto"/>
            </w:tcBorders>
            <w:vAlign w:val="center"/>
            <w:hideMark/>
          </w:tcPr>
          <w:p w14:paraId="1B1B892B"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9 General improvements to language</w:t>
            </w:r>
          </w:p>
        </w:tc>
      </w:tr>
      <w:tr w:rsidR="00F1683D" w:rsidRPr="00535846" w14:paraId="086206CB"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20BE9F49" w14:textId="707D69A9"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r w:rsidR="009D34B3">
              <w:rPr>
                <w:rFonts w:ascii="Cambria" w:eastAsia="Times New Roman" w:hAnsi="Cambria"/>
                <w:color w:val="000000"/>
                <w:sz w:val="20"/>
                <w:szCs w:val="20"/>
              </w:rPr>
              <w:t>7</w:t>
            </w:r>
          </w:p>
        </w:tc>
        <w:tc>
          <w:tcPr>
            <w:tcW w:w="4579" w:type="pct"/>
            <w:tcBorders>
              <w:top w:val="nil"/>
              <w:left w:val="nil"/>
              <w:bottom w:val="single" w:sz="8" w:space="0" w:color="auto"/>
              <w:right w:val="single" w:sz="8" w:space="0" w:color="auto"/>
            </w:tcBorders>
            <w:vAlign w:val="center"/>
            <w:hideMark/>
          </w:tcPr>
          <w:p w14:paraId="4BF16FFC"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9.6.3: Added FHA Case #, removed and changed columns in the Audit Tracking report</w:t>
            </w:r>
          </w:p>
        </w:tc>
      </w:tr>
      <w:tr w:rsidR="00F1683D" w:rsidRPr="00535846" w14:paraId="239EF22A"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33AB50F8" w14:textId="164B59F4"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r w:rsidR="009D34B3">
              <w:rPr>
                <w:rFonts w:ascii="Cambria" w:eastAsia="Times New Roman" w:hAnsi="Cambria"/>
                <w:color w:val="000000"/>
                <w:sz w:val="20"/>
                <w:szCs w:val="20"/>
              </w:rPr>
              <w:t>8</w:t>
            </w:r>
          </w:p>
        </w:tc>
        <w:tc>
          <w:tcPr>
            <w:tcW w:w="4579" w:type="pct"/>
            <w:tcBorders>
              <w:top w:val="nil"/>
              <w:left w:val="nil"/>
              <w:bottom w:val="single" w:sz="8" w:space="0" w:color="auto"/>
              <w:right w:val="single" w:sz="8" w:space="0" w:color="auto"/>
            </w:tcBorders>
            <w:vAlign w:val="center"/>
            <w:hideMark/>
          </w:tcPr>
          <w:p w14:paraId="4E4E0EE9"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9.6.6: Added a new report called “Contact Information Report”</w:t>
            </w:r>
          </w:p>
        </w:tc>
      </w:tr>
      <w:tr w:rsidR="00F1683D" w:rsidRPr="00535846" w14:paraId="195F6019"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23BCEFDB" w14:textId="63C6AC4C" w:rsidR="00535846" w:rsidRPr="00535846" w:rsidRDefault="00535846" w:rsidP="00535846">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r w:rsidR="009D34B3">
              <w:rPr>
                <w:rFonts w:ascii="Cambria" w:eastAsia="Times New Roman" w:hAnsi="Cambria"/>
                <w:color w:val="000000"/>
                <w:sz w:val="20"/>
                <w:szCs w:val="20"/>
              </w:rPr>
              <w:t>9</w:t>
            </w:r>
          </w:p>
        </w:tc>
        <w:tc>
          <w:tcPr>
            <w:tcW w:w="4579" w:type="pct"/>
            <w:tcBorders>
              <w:top w:val="nil"/>
              <w:left w:val="nil"/>
              <w:bottom w:val="single" w:sz="8" w:space="0" w:color="auto"/>
              <w:right w:val="single" w:sz="8" w:space="0" w:color="auto"/>
            </w:tcBorders>
            <w:vAlign w:val="center"/>
            <w:hideMark/>
          </w:tcPr>
          <w:p w14:paraId="224A59AF"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9.7.2: Added Transaction Date Range to the Indemnification Report</w:t>
            </w:r>
          </w:p>
        </w:tc>
      </w:tr>
      <w:tr w:rsidR="00F1683D" w:rsidRPr="00535846" w14:paraId="77E44F4F" w14:textId="77777777" w:rsidTr="00535846">
        <w:trPr>
          <w:trHeight w:val="300"/>
        </w:trPr>
        <w:tc>
          <w:tcPr>
            <w:tcW w:w="421" w:type="pct"/>
            <w:tcBorders>
              <w:top w:val="nil"/>
              <w:left w:val="single" w:sz="8" w:space="0" w:color="auto"/>
              <w:bottom w:val="single" w:sz="8" w:space="0" w:color="auto"/>
              <w:right w:val="single" w:sz="8" w:space="0" w:color="auto"/>
            </w:tcBorders>
            <w:vAlign w:val="center"/>
            <w:hideMark/>
          </w:tcPr>
          <w:p w14:paraId="7AF66A88" w14:textId="57CCC476" w:rsidR="00535846" w:rsidRPr="00535846" w:rsidRDefault="009D34B3" w:rsidP="00535846">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30</w:t>
            </w:r>
          </w:p>
        </w:tc>
        <w:tc>
          <w:tcPr>
            <w:tcW w:w="4579" w:type="pct"/>
            <w:tcBorders>
              <w:top w:val="nil"/>
              <w:left w:val="nil"/>
              <w:bottom w:val="single" w:sz="8" w:space="0" w:color="auto"/>
              <w:right w:val="single" w:sz="8" w:space="0" w:color="auto"/>
            </w:tcBorders>
            <w:vAlign w:val="center"/>
            <w:hideMark/>
          </w:tcPr>
          <w:p w14:paraId="5A61E03C" w14:textId="77777777" w:rsidR="00535846" w:rsidRPr="00535846" w:rsidRDefault="00535846" w:rsidP="00535846">
            <w:pPr>
              <w:spacing w:after="0" w:line="240" w:lineRule="auto"/>
              <w:jc w:val="both"/>
              <w:rPr>
                <w:rFonts w:ascii="Cambria" w:eastAsia="Times New Roman" w:hAnsi="Cambria"/>
                <w:color w:val="000000"/>
                <w:sz w:val="20"/>
                <w:szCs w:val="20"/>
              </w:rPr>
            </w:pPr>
            <w:r w:rsidRPr="00535846">
              <w:rPr>
                <w:rFonts w:ascii="Cambria" w:eastAsia="Times New Roman" w:hAnsi="Cambria"/>
                <w:color w:val="000000"/>
                <w:sz w:val="20"/>
                <w:szCs w:val="20"/>
              </w:rPr>
              <w:t>Section 9.8.8 Added new “No Pay Order Report”</w:t>
            </w:r>
          </w:p>
        </w:tc>
      </w:tr>
    </w:tbl>
    <w:p w14:paraId="45C39366" w14:textId="77777777" w:rsidR="00B42CF7" w:rsidRPr="008E2042" w:rsidRDefault="00B42CF7" w:rsidP="00B42CF7">
      <w:pPr>
        <w:tabs>
          <w:tab w:val="left" w:pos="5959"/>
        </w:tabs>
        <w:rPr>
          <w:lang w:bidi="en-US"/>
        </w:rPr>
      </w:pPr>
    </w:p>
    <w:p w14:paraId="73B53F4C" w14:textId="77777777" w:rsidR="00776B63" w:rsidRDefault="00776B63">
      <w:pPr>
        <w:rPr>
          <w:lang w:bidi="en-US"/>
        </w:rPr>
        <w:sectPr w:rsidR="00776B63" w:rsidSect="00B42CF7">
          <w:headerReference w:type="default" r:id="rId652"/>
          <w:pgSz w:w="12240" w:h="15840"/>
          <w:pgMar w:top="1440" w:right="1440" w:bottom="1440" w:left="1440" w:header="720" w:footer="720" w:gutter="0"/>
          <w:cols w:space="720"/>
          <w:docGrid w:linePitch="360"/>
        </w:sectPr>
      </w:pPr>
    </w:p>
    <w:p w14:paraId="7AFA88FE" w14:textId="5EC6363F" w:rsidR="00776B63" w:rsidRDefault="00776B63">
      <w:pPr>
        <w:rPr>
          <w:lang w:bidi="en-US"/>
        </w:rPr>
      </w:pPr>
    </w:p>
    <w:p w14:paraId="7A475F09" w14:textId="77777777" w:rsidR="00776B63" w:rsidRDefault="00776B63" w:rsidP="00776B63">
      <w:pPr>
        <w:tabs>
          <w:tab w:val="left" w:pos="5959"/>
        </w:tabs>
        <w:rPr>
          <w:lang w:bidi="en-US"/>
        </w:rPr>
      </w:pPr>
    </w:p>
    <w:p w14:paraId="1F15CCBD" w14:textId="77777777" w:rsidR="00776B63" w:rsidRDefault="00776B63" w:rsidP="00776B63">
      <w:pPr>
        <w:tabs>
          <w:tab w:val="left" w:pos="5959"/>
        </w:tabs>
        <w:rPr>
          <w:lang w:bidi="en-US"/>
        </w:rPr>
      </w:pPr>
    </w:p>
    <w:p w14:paraId="225C3ADD" w14:textId="77777777" w:rsidR="00776B63" w:rsidRDefault="00776B63" w:rsidP="00776B63">
      <w:pPr>
        <w:tabs>
          <w:tab w:val="left" w:pos="5959"/>
        </w:tabs>
        <w:rPr>
          <w:lang w:bidi="en-US"/>
        </w:rPr>
      </w:pPr>
    </w:p>
    <w:p w14:paraId="474AFFB6" w14:textId="77777777" w:rsidR="00776B63" w:rsidRDefault="00776B63" w:rsidP="00776B63">
      <w:pPr>
        <w:tabs>
          <w:tab w:val="left" w:pos="5959"/>
        </w:tabs>
        <w:rPr>
          <w:lang w:bidi="en-US"/>
        </w:rPr>
      </w:pPr>
    </w:p>
    <w:p w14:paraId="2340B146" w14:textId="77777777" w:rsidR="00776B63" w:rsidRDefault="00776B63" w:rsidP="00776B63">
      <w:pPr>
        <w:tabs>
          <w:tab w:val="left" w:pos="5959"/>
        </w:tabs>
        <w:rPr>
          <w:lang w:bidi="en-US"/>
        </w:rPr>
      </w:pPr>
    </w:p>
    <w:p w14:paraId="03DDA133" w14:textId="77777777" w:rsidR="00776B63" w:rsidRDefault="00776B63" w:rsidP="00776B63">
      <w:pPr>
        <w:tabs>
          <w:tab w:val="left" w:pos="5959"/>
        </w:tabs>
        <w:rPr>
          <w:lang w:bidi="en-US"/>
        </w:rPr>
      </w:pPr>
    </w:p>
    <w:p w14:paraId="687DE20A" w14:textId="77777777" w:rsidR="00776B63" w:rsidRDefault="00776B63" w:rsidP="00776B63">
      <w:pPr>
        <w:tabs>
          <w:tab w:val="left" w:pos="5959"/>
        </w:tabs>
        <w:rPr>
          <w:lang w:bidi="en-US"/>
        </w:rPr>
      </w:pPr>
    </w:p>
    <w:p w14:paraId="40558288" w14:textId="77777777" w:rsidR="00776B63" w:rsidRPr="008E2042" w:rsidRDefault="00776B63" w:rsidP="00776B63">
      <w:pPr>
        <w:tabs>
          <w:tab w:val="left" w:pos="5959"/>
        </w:tabs>
        <w:rPr>
          <w:lang w:bidi="en-US"/>
        </w:rPr>
      </w:pPr>
    </w:p>
    <w:p w14:paraId="2B7D80A3" w14:textId="21B272C3" w:rsidR="00776B63" w:rsidRDefault="00776B63" w:rsidP="00776B63">
      <w:pPr>
        <w:pStyle w:val="Chapterbreak"/>
      </w:pPr>
      <w:r w:rsidRPr="00D239AF">
        <w:t>APPENDIX</w:t>
      </w:r>
      <w:r>
        <w:t xml:space="preserve"> GG</w:t>
      </w:r>
      <w:r w:rsidRPr="00D239AF">
        <w:t xml:space="preserve">: </w:t>
      </w:r>
      <w:r>
        <w:t>HERMIT User Guide Version Release 7.80</w:t>
      </w:r>
    </w:p>
    <w:p w14:paraId="08BCAFE8" w14:textId="77777777" w:rsidR="00776B63" w:rsidRDefault="00776B63" w:rsidP="00776B63">
      <w:pPr>
        <w:pStyle w:val="Chapterbreak"/>
        <w:rPr>
          <w:b w:val="0"/>
          <w:bCs w:val="0"/>
          <w:caps w:val="0"/>
        </w:rPr>
      </w:pPr>
      <w:r>
        <w:br w:type="page"/>
      </w:r>
    </w:p>
    <w:p w14:paraId="49B4FDB8" w14:textId="155E15E2" w:rsidR="00776B63" w:rsidRPr="00733F5F" w:rsidRDefault="00776B63" w:rsidP="006C3C3F">
      <w:pPr>
        <w:pStyle w:val="Heading2"/>
        <w:numPr>
          <w:ilvl w:val="0"/>
          <w:numId w:val="81"/>
        </w:numPr>
        <w:tabs>
          <w:tab w:val="clear" w:pos="1080"/>
        </w:tabs>
        <w:jc w:val="both"/>
        <w:rPr>
          <w:color w:val="0070C0"/>
        </w:rPr>
      </w:pPr>
      <w:bookmarkStart w:id="6038" w:name="_Toc230163724"/>
      <w:r w:rsidRPr="002F1F2B">
        <w:rPr>
          <w:color w:val="0070C0"/>
        </w:rPr>
        <w:t>APPENDIX</w:t>
      </w:r>
      <w:r>
        <w:rPr>
          <w:color w:val="0070C0"/>
        </w:rPr>
        <w:t xml:space="preserve"> GG</w:t>
      </w:r>
      <w:r w:rsidRPr="002F1F2B">
        <w:rPr>
          <w:color w:val="0070C0"/>
        </w:rPr>
        <w:t xml:space="preserve">: HERMIT User Guide Version Release </w:t>
      </w:r>
      <w:r>
        <w:rPr>
          <w:color w:val="0070C0"/>
        </w:rPr>
        <w:t>7.80</w:t>
      </w:r>
      <w:bookmarkEnd w:id="6038"/>
    </w:p>
    <w:tbl>
      <w:tblPr>
        <w:tblW w:w="5000" w:type="pct"/>
        <w:tblLook w:val="04A0" w:firstRow="1" w:lastRow="0" w:firstColumn="1" w:lastColumn="0" w:noHBand="0" w:noVBand="1"/>
      </w:tblPr>
      <w:tblGrid>
        <w:gridCol w:w="786"/>
        <w:gridCol w:w="8554"/>
      </w:tblGrid>
      <w:tr w:rsidR="00D56F4D" w:rsidRPr="00535846" w14:paraId="5D2906AD" w14:textId="77777777" w:rsidTr="002D7E83">
        <w:trPr>
          <w:trHeight w:val="300"/>
          <w:tblHeader/>
        </w:trPr>
        <w:tc>
          <w:tcPr>
            <w:tcW w:w="421"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33CE0E39" w14:textId="77777777" w:rsidR="00D56F4D" w:rsidRPr="00535846" w:rsidRDefault="00D56F4D" w:rsidP="002D7E83">
            <w:pPr>
              <w:spacing w:after="0" w:line="240" w:lineRule="auto"/>
              <w:jc w:val="center"/>
              <w:rPr>
                <w:rFonts w:ascii="Cambria" w:eastAsia="Times New Roman" w:hAnsi="Cambria"/>
                <w:b/>
                <w:bCs/>
                <w:color w:val="000000"/>
                <w:sz w:val="20"/>
                <w:szCs w:val="20"/>
              </w:rPr>
            </w:pPr>
            <w:r w:rsidRPr="00535846">
              <w:rPr>
                <w:rFonts w:ascii="Cambria" w:eastAsia="Times New Roman" w:hAnsi="Cambria"/>
                <w:b/>
                <w:bCs/>
                <w:color w:val="000000"/>
                <w:sz w:val="20"/>
                <w:szCs w:val="20"/>
              </w:rPr>
              <w:t>Item No.</w:t>
            </w:r>
          </w:p>
        </w:tc>
        <w:tc>
          <w:tcPr>
            <w:tcW w:w="4579" w:type="pct"/>
            <w:tcBorders>
              <w:top w:val="single" w:sz="8" w:space="0" w:color="auto"/>
              <w:left w:val="nil"/>
              <w:bottom w:val="single" w:sz="8" w:space="0" w:color="auto"/>
              <w:right w:val="single" w:sz="8" w:space="0" w:color="auto"/>
            </w:tcBorders>
            <w:shd w:val="clear" w:color="000000" w:fill="8DB3E2"/>
            <w:vAlign w:val="center"/>
            <w:hideMark/>
          </w:tcPr>
          <w:p w14:paraId="030475D4" w14:textId="77777777" w:rsidR="00D56F4D" w:rsidRPr="00535846" w:rsidRDefault="00D56F4D" w:rsidP="002D7E83">
            <w:pPr>
              <w:spacing w:after="0" w:line="240" w:lineRule="auto"/>
              <w:jc w:val="both"/>
              <w:rPr>
                <w:rFonts w:ascii="Cambria" w:eastAsia="Times New Roman" w:hAnsi="Cambria"/>
                <w:b/>
                <w:bCs/>
                <w:color w:val="000000"/>
                <w:sz w:val="20"/>
                <w:szCs w:val="20"/>
              </w:rPr>
            </w:pPr>
            <w:r w:rsidRPr="00535846">
              <w:rPr>
                <w:rFonts w:ascii="Cambria" w:eastAsia="Times New Roman" w:hAnsi="Cambria"/>
                <w:b/>
                <w:bCs/>
                <w:color w:val="000000"/>
                <w:sz w:val="20"/>
                <w:szCs w:val="20"/>
              </w:rPr>
              <w:t>Description</w:t>
            </w:r>
          </w:p>
        </w:tc>
      </w:tr>
      <w:tr w:rsidR="00D56F4D" w:rsidRPr="00535846" w14:paraId="7DA8270B" w14:textId="77777777" w:rsidTr="002D7E83">
        <w:trPr>
          <w:trHeight w:val="520"/>
        </w:trPr>
        <w:tc>
          <w:tcPr>
            <w:tcW w:w="421" w:type="pct"/>
            <w:tcBorders>
              <w:top w:val="nil"/>
              <w:left w:val="single" w:sz="8" w:space="0" w:color="auto"/>
              <w:bottom w:val="single" w:sz="8" w:space="0" w:color="auto"/>
              <w:right w:val="single" w:sz="8" w:space="0" w:color="auto"/>
            </w:tcBorders>
            <w:vAlign w:val="center"/>
            <w:hideMark/>
          </w:tcPr>
          <w:p w14:paraId="09F211B1" w14:textId="77777777" w:rsidR="00D56F4D" w:rsidRPr="00535846" w:rsidRDefault="00D56F4D" w:rsidP="002D7E83">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1</w:t>
            </w:r>
          </w:p>
        </w:tc>
        <w:tc>
          <w:tcPr>
            <w:tcW w:w="4579" w:type="pct"/>
            <w:tcBorders>
              <w:top w:val="nil"/>
              <w:left w:val="nil"/>
              <w:bottom w:val="single" w:sz="8" w:space="0" w:color="auto"/>
              <w:right w:val="single" w:sz="8" w:space="0" w:color="auto"/>
            </w:tcBorders>
          </w:tcPr>
          <w:p w14:paraId="269D5A91"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sidRPr="0037493C">
              <w:rPr>
                <w:rFonts w:asciiTheme="majorHAnsi" w:hAnsiTheme="majorHAnsi"/>
              </w:rPr>
              <w:t>5.5.1.1 Transactions – Loan Filter Categories: Added  field "Excluded from Max" to column list, removed "Utility Costs", and "Vacant Prop Reg"</w:t>
            </w:r>
          </w:p>
        </w:tc>
      </w:tr>
      <w:tr w:rsidR="00D56F4D" w:rsidRPr="00535846" w14:paraId="272BE6C2" w14:textId="77777777" w:rsidTr="002D7E83">
        <w:trPr>
          <w:trHeight w:val="510"/>
        </w:trPr>
        <w:tc>
          <w:tcPr>
            <w:tcW w:w="421" w:type="pct"/>
            <w:tcBorders>
              <w:top w:val="nil"/>
              <w:left w:val="single" w:sz="8" w:space="0" w:color="auto"/>
              <w:bottom w:val="single" w:sz="8" w:space="0" w:color="auto"/>
              <w:right w:val="single" w:sz="8" w:space="0" w:color="auto"/>
            </w:tcBorders>
            <w:vAlign w:val="center"/>
            <w:hideMark/>
          </w:tcPr>
          <w:p w14:paraId="36EEBDF1" w14:textId="77777777" w:rsidR="00D56F4D" w:rsidRPr="00535846" w:rsidRDefault="00D56F4D" w:rsidP="002D7E83">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2</w:t>
            </w:r>
          </w:p>
        </w:tc>
        <w:tc>
          <w:tcPr>
            <w:tcW w:w="4579" w:type="pct"/>
            <w:tcBorders>
              <w:top w:val="nil"/>
              <w:left w:val="nil"/>
              <w:bottom w:val="single" w:sz="8" w:space="0" w:color="auto"/>
              <w:right w:val="single" w:sz="8" w:space="0" w:color="auto"/>
            </w:tcBorders>
          </w:tcPr>
          <w:p w14:paraId="7FF9A495"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sidRPr="0037493C">
              <w:rPr>
                <w:rFonts w:asciiTheme="majorHAnsi" w:hAnsiTheme="majorHAnsi"/>
              </w:rPr>
              <w:t>5.5.1.4 Corp Advance – Property Preservation: Updated screen shot and section related to Excluded from Max</w:t>
            </w:r>
          </w:p>
        </w:tc>
      </w:tr>
      <w:tr w:rsidR="00D56F4D" w:rsidRPr="00535846" w14:paraId="78E46CC8" w14:textId="77777777" w:rsidTr="002D7E83">
        <w:trPr>
          <w:trHeight w:val="300"/>
        </w:trPr>
        <w:tc>
          <w:tcPr>
            <w:tcW w:w="421" w:type="pct"/>
            <w:tcBorders>
              <w:top w:val="nil"/>
              <w:left w:val="single" w:sz="8" w:space="0" w:color="auto"/>
              <w:bottom w:val="single" w:sz="8" w:space="0" w:color="auto"/>
              <w:right w:val="single" w:sz="8" w:space="0" w:color="auto"/>
            </w:tcBorders>
            <w:vAlign w:val="center"/>
            <w:hideMark/>
          </w:tcPr>
          <w:p w14:paraId="5A40796A" w14:textId="77777777" w:rsidR="00D56F4D" w:rsidRPr="00535846" w:rsidRDefault="00D56F4D" w:rsidP="002D7E83">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3</w:t>
            </w:r>
          </w:p>
        </w:tc>
        <w:tc>
          <w:tcPr>
            <w:tcW w:w="4579" w:type="pct"/>
            <w:tcBorders>
              <w:top w:val="nil"/>
              <w:left w:val="nil"/>
              <w:bottom w:val="single" w:sz="8" w:space="0" w:color="auto"/>
              <w:right w:val="single" w:sz="8" w:space="0" w:color="auto"/>
            </w:tcBorders>
          </w:tcPr>
          <w:p w14:paraId="767EC8A6"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sidRPr="0037493C">
              <w:rPr>
                <w:rFonts w:asciiTheme="majorHAnsi" w:hAnsiTheme="majorHAnsi"/>
              </w:rPr>
              <w:t>5.15.1 Performing a HUD Borrower Disbursement on Endorsed Loans and Reimbursing HUD: Added Reimbursements to HUD of HUD Borrower Disbursements to this section and added new screen shots</w:t>
            </w:r>
          </w:p>
        </w:tc>
      </w:tr>
      <w:tr w:rsidR="00D56F4D" w:rsidRPr="00535846" w14:paraId="026CD4F5"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6E2E24D2"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4</w:t>
            </w:r>
          </w:p>
        </w:tc>
        <w:tc>
          <w:tcPr>
            <w:tcW w:w="4579" w:type="pct"/>
            <w:tcBorders>
              <w:top w:val="nil"/>
              <w:left w:val="nil"/>
              <w:bottom w:val="single" w:sz="8" w:space="0" w:color="auto"/>
              <w:right w:val="single" w:sz="8" w:space="0" w:color="auto"/>
            </w:tcBorders>
          </w:tcPr>
          <w:p w14:paraId="7B478957" w14:textId="77777777" w:rsidR="00D56F4D" w:rsidRPr="0037493C" w:rsidRDefault="00D56F4D" w:rsidP="002D7E83">
            <w:pPr>
              <w:spacing w:after="0" w:line="240" w:lineRule="auto"/>
              <w:jc w:val="both"/>
              <w:rPr>
                <w:rFonts w:asciiTheme="majorHAnsi" w:hAnsiTheme="majorHAnsi"/>
              </w:rPr>
            </w:pPr>
            <w:r>
              <w:rPr>
                <w:rFonts w:asciiTheme="majorHAnsi" w:hAnsiTheme="majorHAnsi"/>
              </w:rPr>
              <w:t xml:space="preserve">6.16.3 Added “Disb – Unscheduled from LOC Utilities” and “Disb – Unscheduled from LOC Title Report Fee” to the Unscheduled from LOC Disbursements Table </w:t>
            </w:r>
          </w:p>
        </w:tc>
      </w:tr>
      <w:tr w:rsidR="00D56F4D" w:rsidRPr="00535846" w14:paraId="09342F2B"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24326258" w14:textId="77777777" w:rsidR="00D56F4D" w:rsidRDefault="00D56F4D" w:rsidP="002D7E83">
            <w:pPr>
              <w:spacing w:after="0" w:line="240" w:lineRule="auto"/>
              <w:jc w:val="center"/>
              <w:rPr>
                <w:rFonts w:ascii="Cambria" w:eastAsia="Times New Roman" w:hAnsi="Cambria"/>
                <w:color w:val="000000"/>
                <w:sz w:val="20"/>
                <w:szCs w:val="20"/>
              </w:rPr>
            </w:pPr>
            <w:r w:rsidRPr="00535846">
              <w:rPr>
                <w:rFonts w:ascii="Cambria" w:eastAsia="Times New Roman" w:hAnsi="Cambria"/>
                <w:color w:val="000000"/>
                <w:sz w:val="20"/>
                <w:szCs w:val="20"/>
              </w:rPr>
              <w:t>5</w:t>
            </w:r>
          </w:p>
        </w:tc>
        <w:tc>
          <w:tcPr>
            <w:tcW w:w="4579" w:type="pct"/>
            <w:tcBorders>
              <w:top w:val="nil"/>
              <w:left w:val="nil"/>
              <w:bottom w:val="single" w:sz="8" w:space="0" w:color="auto"/>
              <w:right w:val="single" w:sz="8" w:space="0" w:color="auto"/>
            </w:tcBorders>
          </w:tcPr>
          <w:p w14:paraId="3BF38B4F" w14:textId="77777777" w:rsidR="00D56F4D" w:rsidRDefault="00D56F4D" w:rsidP="002D7E83">
            <w:pPr>
              <w:spacing w:after="0" w:line="240" w:lineRule="auto"/>
              <w:jc w:val="both"/>
              <w:rPr>
                <w:rFonts w:asciiTheme="majorHAnsi" w:hAnsiTheme="majorHAnsi"/>
              </w:rPr>
            </w:pPr>
            <w:r>
              <w:rPr>
                <w:rFonts w:asciiTheme="majorHAnsi" w:hAnsiTheme="majorHAnsi"/>
              </w:rPr>
              <w:t xml:space="preserve">6.20.1 New Section NSC Bulk Disbursements </w:t>
            </w:r>
          </w:p>
        </w:tc>
      </w:tr>
      <w:tr w:rsidR="00D56F4D" w:rsidRPr="00535846" w14:paraId="5F966848"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32023374" w14:textId="77777777" w:rsidR="00D56F4D"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6</w:t>
            </w:r>
          </w:p>
        </w:tc>
        <w:tc>
          <w:tcPr>
            <w:tcW w:w="4579" w:type="pct"/>
            <w:tcBorders>
              <w:top w:val="nil"/>
              <w:left w:val="nil"/>
              <w:bottom w:val="single" w:sz="8" w:space="0" w:color="auto"/>
              <w:right w:val="single" w:sz="8" w:space="0" w:color="auto"/>
            </w:tcBorders>
          </w:tcPr>
          <w:p w14:paraId="197CB0C6" w14:textId="77777777" w:rsidR="00D56F4D" w:rsidRDefault="00D56F4D" w:rsidP="002D7E83">
            <w:pPr>
              <w:spacing w:after="0" w:line="240" w:lineRule="auto"/>
              <w:jc w:val="both"/>
              <w:rPr>
                <w:rFonts w:asciiTheme="majorHAnsi" w:hAnsiTheme="majorHAnsi"/>
              </w:rPr>
            </w:pPr>
            <w:r>
              <w:rPr>
                <w:rFonts w:asciiTheme="majorHAnsi" w:hAnsiTheme="majorHAnsi"/>
              </w:rPr>
              <w:t xml:space="preserve">6.20.2 New Section NSC Bulk Servicing Steps </w:t>
            </w:r>
          </w:p>
        </w:tc>
      </w:tr>
      <w:tr w:rsidR="00D56F4D" w:rsidRPr="00535846" w14:paraId="3BD60BF3"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282B6F85"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7</w:t>
            </w:r>
          </w:p>
        </w:tc>
        <w:tc>
          <w:tcPr>
            <w:tcW w:w="4579" w:type="pct"/>
            <w:tcBorders>
              <w:top w:val="nil"/>
              <w:left w:val="nil"/>
              <w:bottom w:val="single" w:sz="8" w:space="0" w:color="auto"/>
              <w:right w:val="single" w:sz="8" w:space="0" w:color="auto"/>
            </w:tcBorders>
          </w:tcPr>
          <w:p w14:paraId="2562013B"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Pr>
                <w:rFonts w:asciiTheme="majorHAnsi" w:eastAsia="Times New Roman" w:hAnsiTheme="majorHAnsi"/>
                <w:color w:val="000000"/>
                <w:sz w:val="20"/>
                <w:szCs w:val="20"/>
              </w:rPr>
              <w:t>7.2.5.1 Updated Assigned Bankruptcy to show required fields</w:t>
            </w:r>
          </w:p>
        </w:tc>
      </w:tr>
      <w:tr w:rsidR="00D56F4D" w:rsidRPr="00535846" w14:paraId="61F67CAE"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1D95491D"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8</w:t>
            </w:r>
          </w:p>
        </w:tc>
        <w:tc>
          <w:tcPr>
            <w:tcW w:w="4579" w:type="pct"/>
            <w:tcBorders>
              <w:top w:val="nil"/>
              <w:left w:val="nil"/>
              <w:bottom w:val="single" w:sz="8" w:space="0" w:color="auto"/>
              <w:right w:val="single" w:sz="8" w:space="0" w:color="auto"/>
            </w:tcBorders>
          </w:tcPr>
          <w:p w14:paraId="03229D3A"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Pr>
                <w:rFonts w:asciiTheme="majorHAnsi" w:eastAsia="Times New Roman" w:hAnsiTheme="majorHAnsi"/>
                <w:color w:val="000000"/>
                <w:sz w:val="20"/>
                <w:szCs w:val="20"/>
              </w:rPr>
              <w:t>7.2.5.2 Updated Assigned Bankruptcy to show required fields</w:t>
            </w:r>
          </w:p>
        </w:tc>
      </w:tr>
      <w:tr w:rsidR="00D56F4D" w:rsidRPr="00535846" w14:paraId="3DA08097"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481A0B69"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9</w:t>
            </w:r>
          </w:p>
        </w:tc>
        <w:tc>
          <w:tcPr>
            <w:tcW w:w="4579" w:type="pct"/>
            <w:tcBorders>
              <w:top w:val="nil"/>
              <w:left w:val="nil"/>
              <w:bottom w:val="single" w:sz="8" w:space="0" w:color="auto"/>
              <w:right w:val="single" w:sz="8" w:space="0" w:color="auto"/>
            </w:tcBorders>
          </w:tcPr>
          <w:p w14:paraId="2A3490B7" w14:textId="77777777" w:rsidR="00D56F4D" w:rsidRPr="0037493C" w:rsidRDefault="00D56F4D" w:rsidP="002D7E83">
            <w:pPr>
              <w:spacing w:after="0" w:line="240" w:lineRule="auto"/>
              <w:jc w:val="both"/>
              <w:rPr>
                <w:rFonts w:asciiTheme="majorHAnsi" w:hAnsiTheme="majorHAnsi"/>
              </w:rPr>
            </w:pPr>
            <w:r>
              <w:rPr>
                <w:rFonts w:asciiTheme="majorHAnsi" w:eastAsia="Times New Roman" w:hAnsiTheme="majorHAnsi"/>
                <w:color w:val="000000"/>
                <w:sz w:val="20"/>
                <w:szCs w:val="20"/>
              </w:rPr>
              <w:t>7.3.5.1 Updated Assigned Bankruptcy to show required fields</w:t>
            </w:r>
          </w:p>
        </w:tc>
      </w:tr>
      <w:tr w:rsidR="00D56F4D" w:rsidRPr="00535846" w14:paraId="00E36067"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5171FEF7"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10</w:t>
            </w:r>
          </w:p>
        </w:tc>
        <w:tc>
          <w:tcPr>
            <w:tcW w:w="4579" w:type="pct"/>
            <w:tcBorders>
              <w:top w:val="nil"/>
              <w:left w:val="nil"/>
              <w:bottom w:val="single" w:sz="8" w:space="0" w:color="auto"/>
              <w:right w:val="single" w:sz="8" w:space="0" w:color="auto"/>
            </w:tcBorders>
          </w:tcPr>
          <w:p w14:paraId="1D4F28F7"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Pr>
                <w:rFonts w:asciiTheme="majorHAnsi" w:eastAsia="Times New Roman" w:hAnsiTheme="majorHAnsi"/>
                <w:color w:val="000000"/>
                <w:sz w:val="20"/>
                <w:szCs w:val="20"/>
              </w:rPr>
              <w:t>7.3.5.2 Updated Assigned Bankruptcy to show required fields</w:t>
            </w:r>
          </w:p>
        </w:tc>
      </w:tr>
      <w:tr w:rsidR="00D56F4D" w:rsidRPr="00535846" w14:paraId="2DBCB4F7"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2DF60CA3"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11</w:t>
            </w:r>
          </w:p>
        </w:tc>
        <w:tc>
          <w:tcPr>
            <w:tcW w:w="4579" w:type="pct"/>
            <w:tcBorders>
              <w:top w:val="nil"/>
              <w:left w:val="nil"/>
              <w:bottom w:val="single" w:sz="8" w:space="0" w:color="auto"/>
              <w:right w:val="single" w:sz="8" w:space="0" w:color="auto"/>
            </w:tcBorders>
          </w:tcPr>
          <w:p w14:paraId="534F8C0D" w14:textId="0869A130" w:rsidR="00D56F4D" w:rsidRPr="0037493C" w:rsidRDefault="00D56F4D" w:rsidP="002D7E83">
            <w:pPr>
              <w:spacing w:after="0" w:line="240" w:lineRule="auto"/>
              <w:jc w:val="both"/>
              <w:rPr>
                <w:rFonts w:asciiTheme="majorHAnsi" w:hAnsiTheme="majorHAnsi"/>
              </w:rPr>
            </w:pPr>
            <w:r w:rsidRPr="0037493C">
              <w:rPr>
                <w:rFonts w:asciiTheme="majorHAnsi" w:hAnsiTheme="majorHAnsi"/>
              </w:rPr>
              <w:t>7.3.2.6 Loss Mitigation - Pre Foreclosure</w:t>
            </w:r>
          </w:p>
        </w:tc>
      </w:tr>
      <w:tr w:rsidR="00D56F4D" w:rsidRPr="00535846" w14:paraId="663614EA" w14:textId="77777777" w:rsidTr="002D7E83">
        <w:trPr>
          <w:trHeight w:val="349"/>
        </w:trPr>
        <w:tc>
          <w:tcPr>
            <w:tcW w:w="421" w:type="pct"/>
            <w:tcBorders>
              <w:top w:val="nil"/>
              <w:left w:val="single" w:sz="8" w:space="0" w:color="auto"/>
              <w:bottom w:val="single" w:sz="8" w:space="0" w:color="auto"/>
              <w:right w:val="single" w:sz="8" w:space="0" w:color="auto"/>
            </w:tcBorders>
            <w:vAlign w:val="center"/>
          </w:tcPr>
          <w:p w14:paraId="3B77289E"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12</w:t>
            </w:r>
          </w:p>
        </w:tc>
        <w:tc>
          <w:tcPr>
            <w:tcW w:w="4579" w:type="pct"/>
            <w:tcBorders>
              <w:top w:val="nil"/>
              <w:left w:val="nil"/>
              <w:bottom w:val="single" w:sz="8" w:space="0" w:color="auto"/>
              <w:right w:val="single" w:sz="8" w:space="0" w:color="auto"/>
            </w:tcBorders>
          </w:tcPr>
          <w:p w14:paraId="655E1AC6" w14:textId="31AF86DD" w:rsidR="00D56F4D" w:rsidRPr="0037493C" w:rsidRDefault="00D56F4D" w:rsidP="002D7E83">
            <w:pPr>
              <w:spacing w:after="0" w:line="240" w:lineRule="auto"/>
              <w:jc w:val="both"/>
              <w:rPr>
                <w:rFonts w:asciiTheme="majorHAnsi" w:eastAsia="Times New Roman" w:hAnsiTheme="majorHAnsi"/>
                <w:color w:val="000000"/>
                <w:sz w:val="20"/>
                <w:szCs w:val="20"/>
              </w:rPr>
            </w:pPr>
            <w:r w:rsidRPr="0037493C">
              <w:rPr>
                <w:rFonts w:asciiTheme="majorHAnsi" w:hAnsiTheme="majorHAnsi"/>
              </w:rPr>
              <w:t>7.3.4 Assigned Foreclosure Timeline</w:t>
            </w:r>
          </w:p>
        </w:tc>
      </w:tr>
      <w:tr w:rsidR="00D56F4D" w:rsidRPr="00535846" w14:paraId="7521D952"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43CD3FEE"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13</w:t>
            </w:r>
          </w:p>
        </w:tc>
        <w:tc>
          <w:tcPr>
            <w:tcW w:w="4579" w:type="pct"/>
            <w:tcBorders>
              <w:top w:val="nil"/>
              <w:left w:val="nil"/>
              <w:bottom w:val="single" w:sz="8" w:space="0" w:color="auto"/>
              <w:right w:val="single" w:sz="8" w:space="0" w:color="auto"/>
            </w:tcBorders>
          </w:tcPr>
          <w:p w14:paraId="341A6F05"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Pr>
                <w:rFonts w:asciiTheme="majorHAnsi" w:hAnsiTheme="majorHAnsi"/>
              </w:rPr>
              <w:t xml:space="preserve">8.2.1 Added Steps “Assignment of Mortgage (AOM) Rejected,” “Corrected Aom has been submitted,” and “Contractor received AOM for Review” </w:t>
            </w:r>
          </w:p>
        </w:tc>
      </w:tr>
      <w:tr w:rsidR="00D56F4D" w:rsidRPr="00535846" w14:paraId="3C494691" w14:textId="77777777" w:rsidTr="002D7E83">
        <w:trPr>
          <w:trHeight w:val="286"/>
        </w:trPr>
        <w:tc>
          <w:tcPr>
            <w:tcW w:w="421" w:type="pct"/>
            <w:tcBorders>
              <w:top w:val="nil"/>
              <w:left w:val="single" w:sz="8" w:space="0" w:color="auto"/>
              <w:bottom w:val="single" w:sz="8" w:space="0" w:color="auto"/>
              <w:right w:val="single" w:sz="8" w:space="0" w:color="auto"/>
            </w:tcBorders>
            <w:vAlign w:val="center"/>
          </w:tcPr>
          <w:p w14:paraId="2E9B1C12"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14</w:t>
            </w:r>
          </w:p>
        </w:tc>
        <w:tc>
          <w:tcPr>
            <w:tcW w:w="4579" w:type="pct"/>
            <w:tcBorders>
              <w:top w:val="nil"/>
              <w:left w:val="nil"/>
              <w:bottom w:val="single" w:sz="8" w:space="0" w:color="auto"/>
              <w:right w:val="single" w:sz="8" w:space="0" w:color="auto"/>
            </w:tcBorders>
          </w:tcPr>
          <w:p w14:paraId="0F90ACFE" w14:textId="77777777" w:rsidR="00D56F4D" w:rsidRPr="0037493C" w:rsidRDefault="00D56F4D" w:rsidP="002D7E83">
            <w:pPr>
              <w:spacing w:after="0" w:line="240" w:lineRule="auto"/>
              <w:jc w:val="both"/>
              <w:rPr>
                <w:rFonts w:asciiTheme="majorHAnsi" w:eastAsia="Times New Roman" w:hAnsiTheme="majorHAnsi"/>
                <w:color w:val="000000"/>
                <w:sz w:val="20"/>
                <w:szCs w:val="20"/>
              </w:rPr>
            </w:pPr>
            <w:r w:rsidRPr="0037493C">
              <w:rPr>
                <w:rFonts w:asciiTheme="majorHAnsi" w:hAnsiTheme="majorHAnsi"/>
              </w:rPr>
              <w:t>8.2.7 Removed "Additional Documentation Sent to HUD" from CT20</w:t>
            </w:r>
          </w:p>
        </w:tc>
      </w:tr>
      <w:tr w:rsidR="00D56F4D" w:rsidRPr="00535846" w14:paraId="74C9FCCD" w14:textId="77777777" w:rsidTr="002D7E83">
        <w:trPr>
          <w:trHeight w:val="510"/>
        </w:trPr>
        <w:tc>
          <w:tcPr>
            <w:tcW w:w="421" w:type="pct"/>
            <w:tcBorders>
              <w:top w:val="nil"/>
              <w:left w:val="single" w:sz="8" w:space="0" w:color="auto"/>
              <w:bottom w:val="single" w:sz="8" w:space="0" w:color="auto"/>
              <w:right w:val="single" w:sz="8" w:space="0" w:color="auto"/>
            </w:tcBorders>
            <w:vAlign w:val="center"/>
          </w:tcPr>
          <w:p w14:paraId="62250EA7"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15</w:t>
            </w:r>
          </w:p>
        </w:tc>
        <w:tc>
          <w:tcPr>
            <w:tcW w:w="4579" w:type="pct"/>
            <w:tcBorders>
              <w:top w:val="nil"/>
              <w:left w:val="nil"/>
              <w:bottom w:val="single" w:sz="8" w:space="0" w:color="auto"/>
              <w:right w:val="single" w:sz="8" w:space="0" w:color="auto"/>
            </w:tcBorders>
          </w:tcPr>
          <w:p w14:paraId="42AFFEAD" w14:textId="77777777" w:rsidR="00D56F4D" w:rsidRPr="00535846" w:rsidRDefault="00D56F4D" w:rsidP="002D7E83">
            <w:pPr>
              <w:spacing w:after="0" w:line="240" w:lineRule="auto"/>
              <w:jc w:val="both"/>
              <w:rPr>
                <w:rFonts w:ascii="Cambria" w:eastAsia="Times New Roman" w:hAnsi="Cambria"/>
                <w:color w:val="000000"/>
                <w:sz w:val="20"/>
                <w:szCs w:val="20"/>
              </w:rPr>
            </w:pPr>
            <w:r>
              <w:rPr>
                <w:rFonts w:asciiTheme="majorHAnsi" w:hAnsiTheme="majorHAnsi"/>
              </w:rPr>
              <w:t>8.4.1 Added Steps “Assignment of Mortgage (AOM) Rejected,” “Corrected Aom has been submitted,” and “Contractor received AOM for Review”</w:t>
            </w:r>
          </w:p>
        </w:tc>
      </w:tr>
      <w:tr w:rsidR="00D56F4D" w:rsidRPr="00535846" w14:paraId="71EC4FCA" w14:textId="77777777" w:rsidTr="002D7E83">
        <w:trPr>
          <w:trHeight w:val="300"/>
        </w:trPr>
        <w:tc>
          <w:tcPr>
            <w:tcW w:w="421" w:type="pct"/>
            <w:tcBorders>
              <w:top w:val="nil"/>
              <w:left w:val="single" w:sz="8" w:space="0" w:color="auto"/>
              <w:bottom w:val="single" w:sz="8" w:space="0" w:color="auto"/>
              <w:right w:val="single" w:sz="8" w:space="0" w:color="auto"/>
            </w:tcBorders>
            <w:vAlign w:val="center"/>
          </w:tcPr>
          <w:p w14:paraId="03F42908"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16</w:t>
            </w:r>
          </w:p>
        </w:tc>
        <w:tc>
          <w:tcPr>
            <w:tcW w:w="4579" w:type="pct"/>
            <w:tcBorders>
              <w:top w:val="nil"/>
              <w:left w:val="nil"/>
              <w:bottom w:val="single" w:sz="8" w:space="0" w:color="auto"/>
              <w:right w:val="single" w:sz="8" w:space="0" w:color="auto"/>
            </w:tcBorders>
          </w:tcPr>
          <w:p w14:paraId="48D6C264" w14:textId="77777777" w:rsidR="00D56F4D" w:rsidRPr="00535846" w:rsidRDefault="00D56F4D" w:rsidP="002D7E83">
            <w:pPr>
              <w:spacing w:after="0" w:line="240" w:lineRule="auto"/>
              <w:jc w:val="both"/>
              <w:rPr>
                <w:rFonts w:ascii="Cambria" w:eastAsia="Times New Roman" w:hAnsi="Cambria"/>
                <w:color w:val="000000"/>
                <w:sz w:val="20"/>
                <w:szCs w:val="20"/>
              </w:rPr>
            </w:pPr>
            <w:r w:rsidRPr="0037493C">
              <w:rPr>
                <w:rFonts w:asciiTheme="majorHAnsi" w:hAnsiTheme="majorHAnsi"/>
              </w:rPr>
              <w:t>8.4.7 Removed "Additional Documentation Sent to HUD" from CT22</w:t>
            </w:r>
          </w:p>
        </w:tc>
      </w:tr>
      <w:tr w:rsidR="00D56F4D" w:rsidRPr="00535846" w14:paraId="3562B34C" w14:textId="77777777" w:rsidTr="002D7E83">
        <w:trPr>
          <w:trHeight w:val="295"/>
        </w:trPr>
        <w:tc>
          <w:tcPr>
            <w:tcW w:w="421" w:type="pct"/>
            <w:tcBorders>
              <w:top w:val="nil"/>
              <w:left w:val="single" w:sz="8" w:space="0" w:color="auto"/>
              <w:bottom w:val="single" w:sz="8" w:space="0" w:color="auto"/>
              <w:right w:val="single" w:sz="8" w:space="0" w:color="auto"/>
            </w:tcBorders>
            <w:vAlign w:val="center"/>
          </w:tcPr>
          <w:p w14:paraId="11BDF3F1"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17</w:t>
            </w:r>
          </w:p>
        </w:tc>
        <w:tc>
          <w:tcPr>
            <w:tcW w:w="4579" w:type="pct"/>
            <w:tcBorders>
              <w:top w:val="nil"/>
              <w:left w:val="nil"/>
              <w:bottom w:val="single" w:sz="8" w:space="0" w:color="auto"/>
              <w:right w:val="single" w:sz="8" w:space="0" w:color="auto"/>
            </w:tcBorders>
          </w:tcPr>
          <w:p w14:paraId="3F442C42" w14:textId="77777777" w:rsidR="00D56F4D" w:rsidRPr="00535846" w:rsidRDefault="00D56F4D" w:rsidP="002D7E83">
            <w:pPr>
              <w:spacing w:after="0" w:line="240" w:lineRule="auto"/>
              <w:jc w:val="both"/>
              <w:rPr>
                <w:rFonts w:ascii="Cambria" w:eastAsia="Times New Roman" w:hAnsi="Cambria"/>
                <w:color w:val="000000"/>
                <w:sz w:val="20"/>
                <w:szCs w:val="20"/>
              </w:rPr>
            </w:pPr>
            <w:r w:rsidRPr="0037493C">
              <w:rPr>
                <w:rFonts w:asciiTheme="majorHAnsi" w:hAnsiTheme="majorHAnsi"/>
              </w:rPr>
              <w:t xml:space="preserve">"8.11.4 Reason Codes for Over Claim Transactions: Added new Over Claim Reason Codes: Part D/Block 305 – Cash for Keys, Part D/Block 305 – Probate Cost, and </w:t>
            </w:r>
          </w:p>
        </w:tc>
      </w:tr>
      <w:tr w:rsidR="00D56F4D" w:rsidRPr="00535846" w14:paraId="5699E30A" w14:textId="77777777" w:rsidTr="002D7E83">
        <w:trPr>
          <w:trHeight w:val="510"/>
        </w:trPr>
        <w:tc>
          <w:tcPr>
            <w:tcW w:w="421" w:type="pct"/>
            <w:tcBorders>
              <w:top w:val="nil"/>
              <w:left w:val="single" w:sz="8" w:space="0" w:color="auto"/>
              <w:bottom w:val="single" w:sz="8" w:space="0" w:color="auto"/>
              <w:right w:val="single" w:sz="8" w:space="0" w:color="auto"/>
            </w:tcBorders>
            <w:vAlign w:val="center"/>
          </w:tcPr>
          <w:p w14:paraId="268543DA" w14:textId="77777777"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18</w:t>
            </w:r>
          </w:p>
        </w:tc>
        <w:tc>
          <w:tcPr>
            <w:tcW w:w="4579" w:type="pct"/>
            <w:tcBorders>
              <w:top w:val="nil"/>
              <w:left w:val="nil"/>
              <w:bottom w:val="single" w:sz="8" w:space="0" w:color="auto"/>
              <w:right w:val="single" w:sz="8" w:space="0" w:color="auto"/>
            </w:tcBorders>
          </w:tcPr>
          <w:p w14:paraId="6188C27B" w14:textId="77777777" w:rsidR="00D56F4D" w:rsidRPr="00535846" w:rsidRDefault="00D56F4D" w:rsidP="002D7E83">
            <w:pPr>
              <w:spacing w:after="0" w:line="240" w:lineRule="auto"/>
              <w:jc w:val="both"/>
              <w:rPr>
                <w:rFonts w:ascii="Cambria" w:eastAsia="Times New Roman" w:hAnsi="Cambria"/>
                <w:color w:val="000000"/>
                <w:sz w:val="20"/>
                <w:szCs w:val="20"/>
              </w:rPr>
            </w:pPr>
            <w:r w:rsidRPr="0037493C">
              <w:rPr>
                <w:rFonts w:asciiTheme="majorHAnsi" w:hAnsiTheme="majorHAnsi"/>
              </w:rPr>
              <w:t>8.11.5 Over Claim Transaction Validations: Revised sentence to state Over Claims are consider</w:t>
            </w:r>
            <w:r>
              <w:rPr>
                <w:rFonts w:asciiTheme="majorHAnsi" w:hAnsiTheme="majorHAnsi"/>
              </w:rPr>
              <w:t>e</w:t>
            </w:r>
            <w:r w:rsidRPr="0037493C">
              <w:rPr>
                <w:rFonts w:asciiTheme="majorHAnsi" w:hAnsiTheme="majorHAnsi"/>
              </w:rPr>
              <w:t>d in MCA check</w:t>
            </w:r>
          </w:p>
        </w:tc>
      </w:tr>
      <w:tr w:rsidR="00D56F4D" w:rsidRPr="00535846" w14:paraId="4D6DEF78" w14:textId="77777777" w:rsidTr="00D56F4D">
        <w:trPr>
          <w:trHeight w:val="313"/>
        </w:trPr>
        <w:tc>
          <w:tcPr>
            <w:tcW w:w="421" w:type="pct"/>
            <w:tcBorders>
              <w:top w:val="nil"/>
              <w:left w:val="single" w:sz="8" w:space="0" w:color="auto"/>
              <w:bottom w:val="single" w:sz="8" w:space="0" w:color="auto"/>
              <w:right w:val="single" w:sz="8" w:space="0" w:color="auto"/>
            </w:tcBorders>
            <w:vAlign w:val="center"/>
          </w:tcPr>
          <w:p w14:paraId="532821F1" w14:textId="3462387F" w:rsidR="00D56F4D" w:rsidRPr="00535846" w:rsidRDefault="00D56F4D" w:rsidP="002D7E83">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19</w:t>
            </w:r>
          </w:p>
        </w:tc>
        <w:tc>
          <w:tcPr>
            <w:tcW w:w="4579" w:type="pct"/>
            <w:tcBorders>
              <w:top w:val="nil"/>
              <w:left w:val="nil"/>
              <w:bottom w:val="single" w:sz="8" w:space="0" w:color="auto"/>
              <w:right w:val="single" w:sz="8" w:space="0" w:color="auto"/>
            </w:tcBorders>
          </w:tcPr>
          <w:p w14:paraId="45AB0865" w14:textId="0C1A6F98" w:rsidR="00D56F4D" w:rsidRPr="00D56F4D" w:rsidRDefault="00D56F4D" w:rsidP="002D7E83">
            <w:pPr>
              <w:spacing w:after="0" w:line="240" w:lineRule="auto"/>
              <w:jc w:val="both"/>
              <w:rPr>
                <w:rFonts w:asciiTheme="majorHAnsi" w:hAnsiTheme="majorHAnsi"/>
              </w:rPr>
            </w:pPr>
            <w:r>
              <w:rPr>
                <w:rFonts w:asciiTheme="majorHAnsi" w:hAnsiTheme="majorHAnsi"/>
              </w:rPr>
              <w:t>9.6.9 Document Tracking Report added to Assigned Notes Reports section</w:t>
            </w:r>
          </w:p>
        </w:tc>
      </w:tr>
      <w:tr w:rsidR="00D56F4D" w:rsidRPr="00535846" w14:paraId="517AAFDC" w14:textId="77777777" w:rsidTr="00D56F4D">
        <w:trPr>
          <w:trHeight w:val="259"/>
        </w:trPr>
        <w:tc>
          <w:tcPr>
            <w:tcW w:w="421" w:type="pct"/>
            <w:tcBorders>
              <w:top w:val="nil"/>
              <w:left w:val="single" w:sz="8" w:space="0" w:color="auto"/>
              <w:bottom w:val="single" w:sz="8" w:space="0" w:color="auto"/>
              <w:right w:val="single" w:sz="8" w:space="0" w:color="auto"/>
            </w:tcBorders>
            <w:vAlign w:val="center"/>
          </w:tcPr>
          <w:p w14:paraId="0D88B433" w14:textId="74232CA7" w:rsidR="00D56F4D" w:rsidRPr="00535846" w:rsidRDefault="00D56F4D" w:rsidP="00D56F4D">
            <w:pPr>
              <w:spacing w:after="0" w:line="240" w:lineRule="auto"/>
              <w:jc w:val="center"/>
              <w:rPr>
                <w:rFonts w:ascii="Cambria" w:eastAsia="Times New Roman" w:hAnsi="Cambria"/>
                <w:color w:val="000000"/>
                <w:sz w:val="20"/>
                <w:szCs w:val="20"/>
              </w:rPr>
            </w:pPr>
            <w:r>
              <w:rPr>
                <w:rFonts w:ascii="Cambria" w:eastAsia="Times New Roman" w:hAnsi="Cambria"/>
                <w:color w:val="000000"/>
                <w:sz w:val="20"/>
                <w:szCs w:val="20"/>
              </w:rPr>
              <w:t>20</w:t>
            </w:r>
          </w:p>
        </w:tc>
        <w:tc>
          <w:tcPr>
            <w:tcW w:w="4579" w:type="pct"/>
            <w:tcBorders>
              <w:top w:val="nil"/>
              <w:left w:val="nil"/>
              <w:bottom w:val="single" w:sz="8" w:space="0" w:color="auto"/>
              <w:right w:val="single" w:sz="8" w:space="0" w:color="auto"/>
            </w:tcBorders>
          </w:tcPr>
          <w:p w14:paraId="5075C7B1" w14:textId="0E9C4947" w:rsidR="00D56F4D" w:rsidRPr="00D56F4D" w:rsidRDefault="00D56F4D" w:rsidP="00D56F4D">
            <w:pPr>
              <w:spacing w:after="0" w:line="240" w:lineRule="auto"/>
              <w:jc w:val="both"/>
              <w:rPr>
                <w:rFonts w:asciiTheme="majorHAnsi" w:hAnsiTheme="majorHAnsi"/>
              </w:rPr>
            </w:pPr>
            <w:r>
              <w:rPr>
                <w:rFonts w:asciiTheme="majorHAnsi" w:hAnsiTheme="majorHAnsi"/>
              </w:rPr>
              <w:t>9.8.7 Document Tracking Report added to Servicer Reports section</w:t>
            </w:r>
          </w:p>
        </w:tc>
      </w:tr>
    </w:tbl>
    <w:p w14:paraId="52A986ED" w14:textId="77777777" w:rsidR="002F1CAF" w:rsidRDefault="002F1CAF" w:rsidP="00B42CF7">
      <w:pPr>
        <w:tabs>
          <w:tab w:val="left" w:pos="5959"/>
        </w:tabs>
        <w:rPr>
          <w:lang w:bidi="en-US"/>
        </w:rPr>
        <w:sectPr w:rsidR="002F1CAF" w:rsidSect="00B42CF7">
          <w:headerReference w:type="default" r:id="rId653"/>
          <w:pgSz w:w="12240" w:h="15840"/>
          <w:pgMar w:top="1440" w:right="1440" w:bottom="1440" w:left="1440" w:header="720" w:footer="720" w:gutter="0"/>
          <w:cols w:space="720"/>
          <w:docGrid w:linePitch="360"/>
        </w:sectPr>
      </w:pPr>
    </w:p>
    <w:p w14:paraId="111878CB" w14:textId="77777777" w:rsidR="00B42CF7" w:rsidRPr="008E2042" w:rsidRDefault="00B42CF7" w:rsidP="00B42CF7">
      <w:pPr>
        <w:tabs>
          <w:tab w:val="left" w:pos="5959"/>
        </w:tabs>
        <w:rPr>
          <w:lang w:bidi="en-US"/>
        </w:rPr>
      </w:pPr>
    </w:p>
    <w:p w14:paraId="653508BC" w14:textId="77777777" w:rsidR="007672CE" w:rsidRDefault="007672CE" w:rsidP="007672CE">
      <w:pPr>
        <w:rPr>
          <w:lang w:bidi="en-US"/>
        </w:rPr>
      </w:pPr>
    </w:p>
    <w:p w14:paraId="3E9CF8A0" w14:textId="77777777" w:rsidR="007672CE" w:rsidRDefault="007672CE" w:rsidP="007672CE">
      <w:pPr>
        <w:tabs>
          <w:tab w:val="left" w:pos="5959"/>
        </w:tabs>
        <w:rPr>
          <w:lang w:bidi="en-US"/>
        </w:rPr>
      </w:pPr>
    </w:p>
    <w:p w14:paraId="26FAF448" w14:textId="77777777" w:rsidR="007672CE" w:rsidRDefault="007672CE" w:rsidP="007672CE">
      <w:pPr>
        <w:tabs>
          <w:tab w:val="left" w:pos="5959"/>
        </w:tabs>
        <w:rPr>
          <w:lang w:bidi="en-US"/>
        </w:rPr>
      </w:pPr>
    </w:p>
    <w:p w14:paraId="047A460D" w14:textId="77777777" w:rsidR="007672CE" w:rsidRDefault="007672CE" w:rsidP="007672CE">
      <w:pPr>
        <w:tabs>
          <w:tab w:val="left" w:pos="5959"/>
        </w:tabs>
        <w:rPr>
          <w:lang w:bidi="en-US"/>
        </w:rPr>
      </w:pPr>
    </w:p>
    <w:p w14:paraId="61DE16AB" w14:textId="77777777" w:rsidR="007672CE" w:rsidRDefault="007672CE" w:rsidP="007672CE">
      <w:pPr>
        <w:tabs>
          <w:tab w:val="left" w:pos="5959"/>
        </w:tabs>
        <w:rPr>
          <w:lang w:bidi="en-US"/>
        </w:rPr>
      </w:pPr>
    </w:p>
    <w:p w14:paraId="201895EF" w14:textId="77777777" w:rsidR="007672CE" w:rsidRDefault="007672CE" w:rsidP="007672CE">
      <w:pPr>
        <w:tabs>
          <w:tab w:val="left" w:pos="5959"/>
        </w:tabs>
        <w:rPr>
          <w:lang w:bidi="en-US"/>
        </w:rPr>
      </w:pPr>
    </w:p>
    <w:p w14:paraId="6A3CB64E" w14:textId="77777777" w:rsidR="007672CE" w:rsidRDefault="007672CE" w:rsidP="007672CE">
      <w:pPr>
        <w:tabs>
          <w:tab w:val="left" w:pos="5959"/>
        </w:tabs>
        <w:rPr>
          <w:lang w:bidi="en-US"/>
        </w:rPr>
      </w:pPr>
    </w:p>
    <w:p w14:paraId="362ACF4A" w14:textId="77777777" w:rsidR="007672CE" w:rsidRDefault="007672CE" w:rsidP="007672CE">
      <w:pPr>
        <w:tabs>
          <w:tab w:val="left" w:pos="5959"/>
        </w:tabs>
        <w:rPr>
          <w:lang w:bidi="en-US"/>
        </w:rPr>
      </w:pPr>
    </w:p>
    <w:p w14:paraId="235F1483" w14:textId="77777777" w:rsidR="007672CE" w:rsidRPr="008E2042" w:rsidRDefault="007672CE" w:rsidP="007672CE">
      <w:pPr>
        <w:tabs>
          <w:tab w:val="left" w:pos="5959"/>
        </w:tabs>
        <w:rPr>
          <w:lang w:bidi="en-US"/>
        </w:rPr>
      </w:pPr>
    </w:p>
    <w:p w14:paraId="11A2BC23" w14:textId="0B167896" w:rsidR="007672CE" w:rsidRDefault="007672CE" w:rsidP="007672CE">
      <w:pPr>
        <w:pStyle w:val="Chapterbreak"/>
      </w:pPr>
      <w:r w:rsidRPr="00D239AF">
        <w:t>APPENDIX</w:t>
      </w:r>
      <w:r>
        <w:t xml:space="preserve"> HH</w:t>
      </w:r>
      <w:r w:rsidRPr="00D239AF">
        <w:t xml:space="preserve">: </w:t>
      </w:r>
      <w:r>
        <w:t>HERMIT User Guide Version Release 7.90</w:t>
      </w:r>
    </w:p>
    <w:p w14:paraId="2B183653" w14:textId="77777777" w:rsidR="007672CE" w:rsidRDefault="007672CE" w:rsidP="007672CE">
      <w:pPr>
        <w:pStyle w:val="Chapterbreak"/>
        <w:rPr>
          <w:b w:val="0"/>
          <w:bCs w:val="0"/>
          <w:caps w:val="0"/>
        </w:rPr>
      </w:pPr>
      <w:r>
        <w:br w:type="page"/>
      </w:r>
    </w:p>
    <w:p w14:paraId="5AE8DD0D" w14:textId="38046B08" w:rsidR="007672CE" w:rsidRPr="00733F5F" w:rsidRDefault="007672CE" w:rsidP="006C3C3F">
      <w:pPr>
        <w:pStyle w:val="Heading2"/>
        <w:numPr>
          <w:ilvl w:val="0"/>
          <w:numId w:val="81"/>
        </w:numPr>
        <w:tabs>
          <w:tab w:val="clear" w:pos="1080"/>
        </w:tabs>
        <w:jc w:val="both"/>
        <w:rPr>
          <w:color w:val="0070C0"/>
        </w:rPr>
      </w:pPr>
      <w:bookmarkStart w:id="6039" w:name="_Toc230163725"/>
      <w:r w:rsidRPr="002F1F2B">
        <w:rPr>
          <w:color w:val="0070C0"/>
        </w:rPr>
        <w:t>APPENDIX</w:t>
      </w:r>
      <w:r>
        <w:rPr>
          <w:color w:val="0070C0"/>
        </w:rPr>
        <w:t xml:space="preserve"> </w:t>
      </w:r>
      <w:r w:rsidR="002F1CAF">
        <w:rPr>
          <w:color w:val="0070C0"/>
        </w:rPr>
        <w:t>HH</w:t>
      </w:r>
      <w:r w:rsidRPr="002F1F2B">
        <w:rPr>
          <w:color w:val="0070C0"/>
        </w:rPr>
        <w:t xml:space="preserve">: HERMIT User Guide Version Release </w:t>
      </w:r>
      <w:r>
        <w:rPr>
          <w:color w:val="0070C0"/>
        </w:rPr>
        <w:t>7.90</w:t>
      </w:r>
      <w:bookmarkEnd w:id="6039"/>
    </w:p>
    <w:tbl>
      <w:tblPr>
        <w:tblW w:w="5000" w:type="pct"/>
        <w:tblLook w:val="04A0" w:firstRow="1" w:lastRow="0" w:firstColumn="1" w:lastColumn="0" w:noHBand="0" w:noVBand="1"/>
      </w:tblPr>
      <w:tblGrid>
        <w:gridCol w:w="809"/>
        <w:gridCol w:w="8531"/>
      </w:tblGrid>
      <w:tr w:rsidR="00BB363B" w:rsidRPr="00BB363B" w14:paraId="79DE41A1" w14:textId="77777777" w:rsidTr="00BB363B">
        <w:trPr>
          <w:trHeight w:val="300"/>
          <w:tblHeader/>
        </w:trPr>
        <w:tc>
          <w:tcPr>
            <w:tcW w:w="433"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16C8726E" w14:textId="77777777" w:rsidR="00BB363B" w:rsidRPr="00BB363B" w:rsidRDefault="00BB363B" w:rsidP="00BB363B">
            <w:pPr>
              <w:spacing w:after="0" w:line="240" w:lineRule="auto"/>
              <w:jc w:val="center"/>
              <w:rPr>
                <w:rFonts w:ascii="Cambria" w:eastAsia="Times New Roman" w:hAnsi="Cambria"/>
                <w:b/>
                <w:bCs/>
                <w:color w:val="000000"/>
                <w:sz w:val="20"/>
                <w:szCs w:val="20"/>
              </w:rPr>
            </w:pPr>
            <w:r w:rsidRPr="00BB363B">
              <w:rPr>
                <w:rFonts w:ascii="Cambria" w:eastAsia="Times New Roman" w:hAnsi="Cambria"/>
                <w:b/>
                <w:bCs/>
                <w:color w:val="000000"/>
                <w:sz w:val="20"/>
                <w:szCs w:val="20"/>
              </w:rPr>
              <w:t>Item No.</w:t>
            </w:r>
          </w:p>
        </w:tc>
        <w:tc>
          <w:tcPr>
            <w:tcW w:w="4567" w:type="pct"/>
            <w:tcBorders>
              <w:top w:val="single" w:sz="8" w:space="0" w:color="auto"/>
              <w:left w:val="nil"/>
              <w:bottom w:val="single" w:sz="8" w:space="0" w:color="auto"/>
              <w:right w:val="single" w:sz="8" w:space="0" w:color="auto"/>
            </w:tcBorders>
            <w:shd w:val="clear" w:color="000000" w:fill="8DB3E2"/>
            <w:vAlign w:val="center"/>
            <w:hideMark/>
          </w:tcPr>
          <w:p w14:paraId="22DAA713" w14:textId="77777777" w:rsidR="00BB363B" w:rsidRPr="00BB363B" w:rsidRDefault="00BB363B" w:rsidP="00BB363B">
            <w:pPr>
              <w:spacing w:after="0" w:line="240" w:lineRule="auto"/>
              <w:jc w:val="both"/>
              <w:rPr>
                <w:rFonts w:ascii="Cambria" w:eastAsia="Times New Roman" w:hAnsi="Cambria"/>
                <w:b/>
                <w:bCs/>
                <w:color w:val="000000"/>
                <w:sz w:val="20"/>
                <w:szCs w:val="20"/>
              </w:rPr>
            </w:pPr>
            <w:r w:rsidRPr="00BB363B">
              <w:rPr>
                <w:rFonts w:ascii="Cambria" w:eastAsia="Times New Roman" w:hAnsi="Cambria"/>
                <w:b/>
                <w:bCs/>
                <w:color w:val="000000"/>
                <w:sz w:val="20"/>
                <w:szCs w:val="20"/>
              </w:rPr>
              <w:t>Description</w:t>
            </w:r>
          </w:p>
        </w:tc>
      </w:tr>
      <w:tr w:rsidR="00BB363B" w:rsidRPr="00BB363B" w14:paraId="24E0C04B"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275DFDEA"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w:t>
            </w:r>
          </w:p>
        </w:tc>
        <w:tc>
          <w:tcPr>
            <w:tcW w:w="4567" w:type="pct"/>
            <w:tcBorders>
              <w:top w:val="nil"/>
              <w:left w:val="nil"/>
              <w:bottom w:val="single" w:sz="8" w:space="0" w:color="auto"/>
              <w:right w:val="single" w:sz="8" w:space="0" w:color="auto"/>
            </w:tcBorders>
            <w:vAlign w:val="center"/>
            <w:hideMark/>
          </w:tcPr>
          <w:p w14:paraId="5BE2BFB1"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4 1: Loan Search Screen - Suspense Loans. Replaced screen shot to show Print Welcome Letters link removed</w:t>
            </w:r>
          </w:p>
        </w:tc>
      </w:tr>
      <w:tr w:rsidR="00BB363B" w:rsidRPr="00BB363B" w14:paraId="305D4399"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5D3DD2AA"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w:t>
            </w:r>
          </w:p>
        </w:tc>
        <w:tc>
          <w:tcPr>
            <w:tcW w:w="4567" w:type="pct"/>
            <w:tcBorders>
              <w:top w:val="nil"/>
              <w:left w:val="nil"/>
              <w:bottom w:val="single" w:sz="8" w:space="0" w:color="auto"/>
              <w:right w:val="single" w:sz="8" w:space="0" w:color="auto"/>
            </w:tcBorders>
            <w:vAlign w:val="center"/>
            <w:hideMark/>
          </w:tcPr>
          <w:p w14:paraId="27C7A04C"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4.5.2 Automatic Refund of MIP – Cancellation from CHUMS. Updated to state that Uncollected MIP is not refunded</w:t>
            </w:r>
          </w:p>
        </w:tc>
      </w:tr>
      <w:tr w:rsidR="00BB363B" w:rsidRPr="00BB363B" w14:paraId="30F2D0E5"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04F72312"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w:t>
            </w:r>
          </w:p>
        </w:tc>
        <w:tc>
          <w:tcPr>
            <w:tcW w:w="4567" w:type="pct"/>
            <w:tcBorders>
              <w:top w:val="nil"/>
              <w:left w:val="nil"/>
              <w:bottom w:val="single" w:sz="8" w:space="0" w:color="auto"/>
              <w:right w:val="single" w:sz="8" w:space="0" w:color="auto"/>
            </w:tcBorders>
            <w:vAlign w:val="center"/>
            <w:hideMark/>
          </w:tcPr>
          <w:p w14:paraId="18091EE4"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4 9: Refund Transaction on Cancelled Loan. Replaced screen shot</w:t>
            </w:r>
          </w:p>
        </w:tc>
      </w:tr>
      <w:tr w:rsidR="00BB363B" w:rsidRPr="00BB363B" w14:paraId="12A6A344"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E44A047"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w:t>
            </w:r>
          </w:p>
        </w:tc>
        <w:tc>
          <w:tcPr>
            <w:tcW w:w="4567" w:type="pct"/>
            <w:tcBorders>
              <w:top w:val="nil"/>
              <w:left w:val="nil"/>
              <w:bottom w:val="single" w:sz="8" w:space="0" w:color="auto"/>
              <w:right w:val="single" w:sz="8" w:space="0" w:color="auto"/>
            </w:tcBorders>
            <w:vAlign w:val="center"/>
            <w:hideMark/>
          </w:tcPr>
          <w:p w14:paraId="59C5C1BF" w14:textId="77777777" w:rsidR="00BB363B" w:rsidRPr="00BB363B" w:rsidRDefault="00BB363B" w:rsidP="00BB363B">
            <w:pPr>
              <w:spacing w:after="0" w:line="240" w:lineRule="auto"/>
              <w:rPr>
                <w:rFonts w:ascii="Cambria" w:eastAsia="Times New Roman" w:hAnsi="Cambria"/>
                <w:sz w:val="20"/>
                <w:szCs w:val="20"/>
              </w:rPr>
            </w:pPr>
            <w:r w:rsidRPr="00BB363B">
              <w:rPr>
                <w:rFonts w:asciiTheme="majorHAnsi" w:eastAsia="Times New Roman" w:hAnsiTheme="majorHAnsi"/>
                <w:sz w:val="20"/>
                <w:szCs w:val="20"/>
              </w:rPr>
              <w:t>5.5.1.2 Creating a New Loan Transaction. Updated to state only authorized user roles can create Transactions</w:t>
            </w:r>
          </w:p>
        </w:tc>
      </w:tr>
      <w:tr w:rsidR="00BB363B" w:rsidRPr="00BB363B" w14:paraId="2077FE04"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1DD22A3E"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5</w:t>
            </w:r>
          </w:p>
        </w:tc>
        <w:tc>
          <w:tcPr>
            <w:tcW w:w="4567" w:type="pct"/>
            <w:tcBorders>
              <w:top w:val="nil"/>
              <w:left w:val="nil"/>
              <w:bottom w:val="single" w:sz="8" w:space="0" w:color="auto"/>
              <w:right w:val="single" w:sz="8" w:space="0" w:color="auto"/>
            </w:tcBorders>
            <w:vAlign w:val="center"/>
            <w:hideMark/>
          </w:tcPr>
          <w:p w14:paraId="22AB4B64" w14:textId="77777777" w:rsidR="00BB363B" w:rsidRPr="00BB363B" w:rsidRDefault="00BB363B" w:rsidP="00BB363B">
            <w:pPr>
              <w:spacing w:after="0" w:line="240" w:lineRule="auto"/>
              <w:rPr>
                <w:rFonts w:ascii="Cambria" w:eastAsia="Times New Roman" w:hAnsi="Cambria"/>
                <w:sz w:val="20"/>
                <w:szCs w:val="20"/>
              </w:rPr>
            </w:pPr>
            <w:r w:rsidRPr="00BB363B">
              <w:rPr>
                <w:rFonts w:asciiTheme="majorHAnsi" w:eastAsia="Times New Roman" w:hAnsiTheme="majorHAnsi"/>
                <w:sz w:val="20"/>
                <w:szCs w:val="20"/>
              </w:rPr>
              <w:t xml:space="preserve">Table 5 5: Disbursement Transactions. Updated to reflect new Transaction Descriptions on existing codes and add 2 new Transactions. </w:t>
            </w:r>
          </w:p>
        </w:tc>
      </w:tr>
      <w:tr w:rsidR="00BB363B" w:rsidRPr="00BB363B" w14:paraId="44636EC9"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3658AC41"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6</w:t>
            </w:r>
          </w:p>
        </w:tc>
        <w:tc>
          <w:tcPr>
            <w:tcW w:w="4567" w:type="pct"/>
            <w:tcBorders>
              <w:top w:val="nil"/>
              <w:left w:val="nil"/>
              <w:bottom w:val="single" w:sz="8" w:space="0" w:color="auto"/>
              <w:right w:val="single" w:sz="8" w:space="0" w:color="auto"/>
            </w:tcBorders>
            <w:vAlign w:val="center"/>
            <w:hideMark/>
          </w:tcPr>
          <w:p w14:paraId="02D51A6D" w14:textId="77777777" w:rsidR="00BB363B" w:rsidRPr="00BB363B" w:rsidRDefault="00BB363B" w:rsidP="00BB363B">
            <w:pPr>
              <w:spacing w:after="0" w:line="240" w:lineRule="auto"/>
              <w:rPr>
                <w:rFonts w:ascii="Cambria" w:eastAsia="Times New Roman" w:hAnsi="Cambria"/>
                <w:sz w:val="20"/>
                <w:szCs w:val="20"/>
              </w:rPr>
            </w:pPr>
            <w:r w:rsidRPr="00BB363B">
              <w:rPr>
                <w:rFonts w:asciiTheme="majorHAnsi" w:eastAsia="Times New Roman" w:hAnsiTheme="majorHAnsi"/>
                <w:sz w:val="20"/>
                <w:szCs w:val="20"/>
              </w:rPr>
              <w:t>5.5.1.11  Termination. Updated to state that error messages will be displayed, if applicable</w:t>
            </w:r>
          </w:p>
        </w:tc>
      </w:tr>
      <w:tr w:rsidR="00BB363B" w:rsidRPr="00BB363B" w14:paraId="1F7D9204"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359DEEC9"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7</w:t>
            </w:r>
          </w:p>
        </w:tc>
        <w:tc>
          <w:tcPr>
            <w:tcW w:w="4567" w:type="pct"/>
            <w:tcBorders>
              <w:top w:val="nil"/>
              <w:left w:val="nil"/>
              <w:bottom w:val="single" w:sz="8" w:space="0" w:color="auto"/>
              <w:right w:val="single" w:sz="8" w:space="0" w:color="auto"/>
            </w:tcBorders>
            <w:vAlign w:val="center"/>
            <w:hideMark/>
          </w:tcPr>
          <w:p w14:paraId="06DE76BB"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5.16.1 Transferring a Case to a Servicer. Corrected the order of the steps and other content</w:t>
            </w:r>
          </w:p>
        </w:tc>
      </w:tr>
      <w:tr w:rsidR="00BB363B" w:rsidRPr="00BB363B" w14:paraId="5BFFAA0D"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2F577221"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8</w:t>
            </w:r>
          </w:p>
        </w:tc>
        <w:tc>
          <w:tcPr>
            <w:tcW w:w="4567" w:type="pct"/>
            <w:tcBorders>
              <w:top w:val="nil"/>
              <w:left w:val="nil"/>
              <w:bottom w:val="single" w:sz="8" w:space="0" w:color="auto"/>
              <w:right w:val="single" w:sz="8" w:space="0" w:color="auto"/>
            </w:tcBorders>
            <w:vAlign w:val="center"/>
            <w:hideMark/>
          </w:tcPr>
          <w:p w14:paraId="48C22B30"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5.18.1.3  Premiums Batch Statuses. Correction to Batch Status Category for Batch Status Disbursed</w:t>
            </w:r>
          </w:p>
        </w:tc>
      </w:tr>
      <w:tr w:rsidR="00BB363B" w:rsidRPr="00BB363B" w14:paraId="01D31688" w14:textId="77777777" w:rsidTr="00BB363B">
        <w:trPr>
          <w:trHeight w:val="804"/>
        </w:trPr>
        <w:tc>
          <w:tcPr>
            <w:tcW w:w="433" w:type="pct"/>
            <w:tcBorders>
              <w:top w:val="nil"/>
              <w:left w:val="single" w:sz="8" w:space="0" w:color="auto"/>
              <w:bottom w:val="single" w:sz="8" w:space="0" w:color="auto"/>
              <w:right w:val="single" w:sz="8" w:space="0" w:color="auto"/>
            </w:tcBorders>
            <w:vAlign w:val="center"/>
            <w:hideMark/>
          </w:tcPr>
          <w:p w14:paraId="7A2B97D9"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9</w:t>
            </w:r>
          </w:p>
        </w:tc>
        <w:tc>
          <w:tcPr>
            <w:tcW w:w="4567" w:type="pct"/>
            <w:tcBorders>
              <w:top w:val="nil"/>
              <w:left w:val="nil"/>
              <w:bottom w:val="single" w:sz="8" w:space="0" w:color="auto"/>
              <w:right w:val="single" w:sz="8" w:space="0" w:color="auto"/>
            </w:tcBorders>
            <w:vAlign w:val="center"/>
            <w:hideMark/>
          </w:tcPr>
          <w:p w14:paraId="756D6BF2" w14:textId="77777777" w:rsidR="00BB363B" w:rsidRPr="00BB363B" w:rsidRDefault="00BB363B" w:rsidP="00BB363B">
            <w:pPr>
              <w:spacing w:after="0" w:line="240" w:lineRule="auto"/>
              <w:rPr>
                <w:rFonts w:ascii="Cambria" w:eastAsia="Times New Roman" w:hAnsi="Cambria"/>
                <w:sz w:val="20"/>
                <w:szCs w:val="20"/>
              </w:rPr>
            </w:pPr>
            <w:r w:rsidRPr="00BB363B">
              <w:rPr>
                <w:rFonts w:asciiTheme="majorHAnsi" w:eastAsia="Times New Roman" w:hAnsiTheme="majorHAnsi"/>
                <w:sz w:val="20"/>
                <w:szCs w:val="20"/>
              </w:rPr>
              <w:t>Remove former section # 6.2.3.1 Bulk Print Welcome Letters as the Print Welcome Letter link has been removed for all users. Welcome Letters must be printed from the CT20 or CT22 timelines or Bulk Printing on the Reports page</w:t>
            </w:r>
          </w:p>
        </w:tc>
      </w:tr>
      <w:tr w:rsidR="00BB363B" w:rsidRPr="00BB363B" w14:paraId="70A83A03"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1A141D60"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10</w:t>
            </w:r>
          </w:p>
        </w:tc>
        <w:tc>
          <w:tcPr>
            <w:tcW w:w="4567" w:type="pct"/>
            <w:tcBorders>
              <w:top w:val="nil"/>
              <w:left w:val="nil"/>
              <w:bottom w:val="single" w:sz="8" w:space="0" w:color="auto"/>
              <w:right w:val="single" w:sz="8" w:space="0" w:color="auto"/>
            </w:tcBorders>
            <w:vAlign w:val="center"/>
            <w:hideMark/>
          </w:tcPr>
          <w:p w14:paraId="10B7A7AC"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6 13: The Loan Balance Screen. Replaced screen shot to display field renamed from "Unscheduled Prop Chrg" to "Property Chrg Default Balance"</w:t>
            </w:r>
          </w:p>
        </w:tc>
      </w:tr>
      <w:tr w:rsidR="00BB363B" w:rsidRPr="00BB363B" w14:paraId="03DF0D42"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00C67EB4"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11</w:t>
            </w:r>
          </w:p>
        </w:tc>
        <w:tc>
          <w:tcPr>
            <w:tcW w:w="4567" w:type="pct"/>
            <w:tcBorders>
              <w:top w:val="nil"/>
              <w:left w:val="nil"/>
              <w:bottom w:val="single" w:sz="8" w:space="0" w:color="auto"/>
              <w:right w:val="single" w:sz="8" w:space="0" w:color="auto"/>
            </w:tcBorders>
            <w:vAlign w:val="center"/>
            <w:hideMark/>
          </w:tcPr>
          <w:p w14:paraId="59F76B5F" w14:textId="00E3208C" w:rsidR="00BB363B" w:rsidRPr="00BB363B" w:rsidRDefault="00BB363B" w:rsidP="00BB363B">
            <w:pPr>
              <w:spacing w:after="0" w:line="240" w:lineRule="auto"/>
              <w:rPr>
                <w:rFonts w:ascii="Cambria" w:eastAsia="Times New Roman" w:hAnsi="Cambria"/>
                <w:sz w:val="20"/>
                <w:szCs w:val="20"/>
              </w:rPr>
            </w:pPr>
            <w:bookmarkStart w:id="6040" w:name="RANGE!B12"/>
            <w:r w:rsidRPr="00BB363B">
              <w:rPr>
                <w:rFonts w:ascii="Cambria" w:eastAsia="Times New Roman" w:hAnsi="Cambria"/>
                <w:sz w:val="20"/>
                <w:szCs w:val="20"/>
              </w:rPr>
              <w:t>Figure 6</w:t>
            </w:r>
            <w:r w:rsidR="00CE635C">
              <w:rPr>
                <w:rFonts w:ascii="Cambria" w:eastAsia="Times New Roman" w:hAnsi="Cambria"/>
                <w:sz w:val="20"/>
                <w:szCs w:val="20"/>
              </w:rPr>
              <w:t xml:space="preserve"> 99</w:t>
            </w:r>
            <w:r w:rsidRPr="00BB363B">
              <w:rPr>
                <w:rFonts w:ascii="Cambria" w:eastAsia="Times New Roman" w:hAnsi="Cambria"/>
                <w:sz w:val="20"/>
                <w:szCs w:val="20"/>
              </w:rPr>
              <w:t>: View Disbursements. Corrected label</w:t>
            </w:r>
            <w:bookmarkEnd w:id="6040"/>
          </w:p>
        </w:tc>
      </w:tr>
      <w:tr w:rsidR="00BB363B" w:rsidRPr="00BB363B" w14:paraId="0E919051"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F0C5194"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12</w:t>
            </w:r>
          </w:p>
        </w:tc>
        <w:tc>
          <w:tcPr>
            <w:tcW w:w="4567" w:type="pct"/>
            <w:tcBorders>
              <w:top w:val="nil"/>
              <w:left w:val="nil"/>
              <w:bottom w:val="single" w:sz="8" w:space="0" w:color="auto"/>
              <w:right w:val="single" w:sz="8" w:space="0" w:color="auto"/>
            </w:tcBorders>
            <w:vAlign w:val="center"/>
            <w:hideMark/>
          </w:tcPr>
          <w:p w14:paraId="36A261E0"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Table 6 10: Corp Advance – Section 305 Disbursements. New table inserted and remaining Tables renumbered. </w:t>
            </w:r>
          </w:p>
        </w:tc>
      </w:tr>
      <w:tr w:rsidR="00BB363B" w:rsidRPr="00BB363B" w14:paraId="07AD8BFF"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015A20E9"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13</w:t>
            </w:r>
          </w:p>
        </w:tc>
        <w:tc>
          <w:tcPr>
            <w:tcW w:w="4567" w:type="pct"/>
            <w:tcBorders>
              <w:top w:val="nil"/>
              <w:left w:val="nil"/>
              <w:bottom w:val="single" w:sz="8" w:space="0" w:color="auto"/>
              <w:right w:val="single" w:sz="8" w:space="0" w:color="auto"/>
            </w:tcBorders>
            <w:vAlign w:val="center"/>
            <w:hideMark/>
          </w:tcPr>
          <w:p w14:paraId="79AD47EF"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6.16.3 Performing an Unscheduled from LOC Disbursement: Table 6 11: Unscheduled LOC Disbursements. Updated to reflect new Transaction Descriptions on existing codes and add 2 new Transactions. </w:t>
            </w:r>
          </w:p>
        </w:tc>
      </w:tr>
      <w:tr w:rsidR="00BB363B" w:rsidRPr="00BB363B" w14:paraId="0F12D167"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27E07182"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14</w:t>
            </w:r>
          </w:p>
        </w:tc>
        <w:tc>
          <w:tcPr>
            <w:tcW w:w="4567" w:type="pct"/>
            <w:tcBorders>
              <w:top w:val="nil"/>
              <w:left w:val="nil"/>
              <w:bottom w:val="single" w:sz="8" w:space="0" w:color="auto"/>
              <w:right w:val="single" w:sz="8" w:space="0" w:color="auto"/>
            </w:tcBorders>
            <w:vAlign w:val="center"/>
            <w:hideMark/>
          </w:tcPr>
          <w:p w14:paraId="686F40B8"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6.20.4  NSC Disbursement Uploads – Multiple File Types: Table 6 22: B2G File Descriptions. Updated to add 2 new Transaction codes</w:t>
            </w:r>
          </w:p>
        </w:tc>
      </w:tr>
      <w:tr w:rsidR="00BB363B" w:rsidRPr="00BB363B" w14:paraId="10C1D660"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5FF807E0"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15</w:t>
            </w:r>
          </w:p>
        </w:tc>
        <w:tc>
          <w:tcPr>
            <w:tcW w:w="4567" w:type="pct"/>
            <w:tcBorders>
              <w:top w:val="nil"/>
              <w:left w:val="nil"/>
              <w:bottom w:val="single" w:sz="8" w:space="0" w:color="auto"/>
              <w:right w:val="single" w:sz="8" w:space="0" w:color="auto"/>
            </w:tcBorders>
            <w:vAlign w:val="center"/>
            <w:hideMark/>
          </w:tcPr>
          <w:p w14:paraId="495303B3" w14:textId="04443D1D"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6 15</w:t>
            </w:r>
            <w:r w:rsidR="00CE635C">
              <w:rPr>
                <w:rFonts w:ascii="Cambria" w:eastAsia="Times New Roman" w:hAnsi="Cambria"/>
                <w:sz w:val="20"/>
                <w:szCs w:val="20"/>
              </w:rPr>
              <w:t>0</w:t>
            </w:r>
            <w:r w:rsidRPr="00BB363B">
              <w:rPr>
                <w:rFonts w:ascii="Cambria" w:eastAsia="Times New Roman" w:hAnsi="Cambria"/>
                <w:sz w:val="20"/>
                <w:szCs w:val="20"/>
              </w:rPr>
              <w:t>: NSC Disbursement Uploads. Updated to show 2 new File Types for State Prohib Legal</w:t>
            </w:r>
          </w:p>
        </w:tc>
      </w:tr>
      <w:tr w:rsidR="00BB363B" w:rsidRPr="00BB363B" w14:paraId="1196E106"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7749ED60"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16</w:t>
            </w:r>
          </w:p>
        </w:tc>
        <w:tc>
          <w:tcPr>
            <w:tcW w:w="4567" w:type="pct"/>
            <w:tcBorders>
              <w:top w:val="nil"/>
              <w:left w:val="nil"/>
              <w:bottom w:val="single" w:sz="8" w:space="0" w:color="auto"/>
              <w:right w:val="single" w:sz="8" w:space="0" w:color="auto"/>
            </w:tcBorders>
            <w:vAlign w:val="center"/>
            <w:hideMark/>
          </w:tcPr>
          <w:p w14:paraId="6A24672C" w14:textId="344A9548"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6 15</w:t>
            </w:r>
            <w:r w:rsidR="00CE635C">
              <w:rPr>
                <w:rFonts w:ascii="Cambria" w:eastAsia="Times New Roman" w:hAnsi="Cambria"/>
                <w:sz w:val="20"/>
                <w:szCs w:val="20"/>
              </w:rPr>
              <w:t>2</w:t>
            </w:r>
            <w:r w:rsidRPr="00BB363B">
              <w:rPr>
                <w:rFonts w:ascii="Cambria" w:eastAsia="Times New Roman" w:hAnsi="Cambria"/>
                <w:sz w:val="20"/>
                <w:szCs w:val="20"/>
              </w:rPr>
              <w:t>: Inspection Disbursement Import Results. Replaced screen shot to show 2 new File Types for State Prohib Legal</w:t>
            </w:r>
          </w:p>
        </w:tc>
      </w:tr>
      <w:tr w:rsidR="00BB363B" w:rsidRPr="00BB363B" w14:paraId="293EEF14"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4435514"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17</w:t>
            </w:r>
          </w:p>
        </w:tc>
        <w:tc>
          <w:tcPr>
            <w:tcW w:w="4567" w:type="pct"/>
            <w:tcBorders>
              <w:top w:val="nil"/>
              <w:left w:val="nil"/>
              <w:bottom w:val="single" w:sz="8" w:space="0" w:color="auto"/>
              <w:right w:val="single" w:sz="8" w:space="0" w:color="auto"/>
            </w:tcBorders>
            <w:vAlign w:val="center"/>
            <w:hideMark/>
          </w:tcPr>
          <w:p w14:paraId="0623DF6C"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6.21 Repayment Plan. Replaced text "Unscheduled Prop Chrg" with “Property Chrg Default Balance” </w:t>
            </w:r>
          </w:p>
        </w:tc>
      </w:tr>
      <w:tr w:rsidR="00BB363B" w:rsidRPr="00BB363B" w14:paraId="412311A7"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E66989F"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18</w:t>
            </w:r>
          </w:p>
        </w:tc>
        <w:tc>
          <w:tcPr>
            <w:tcW w:w="4567" w:type="pct"/>
            <w:tcBorders>
              <w:top w:val="nil"/>
              <w:left w:val="nil"/>
              <w:bottom w:val="single" w:sz="8" w:space="0" w:color="auto"/>
              <w:right w:val="single" w:sz="8" w:space="0" w:color="auto"/>
            </w:tcBorders>
            <w:vAlign w:val="center"/>
            <w:hideMark/>
          </w:tcPr>
          <w:p w14:paraId="70F9FB1A"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7 6: Servicing Management Tab. Replaced Screen shot</w:t>
            </w:r>
          </w:p>
        </w:tc>
      </w:tr>
      <w:tr w:rsidR="00BB363B" w:rsidRPr="00BB363B" w14:paraId="3B2A34C6"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7968FB39"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19</w:t>
            </w:r>
          </w:p>
        </w:tc>
        <w:tc>
          <w:tcPr>
            <w:tcW w:w="4567" w:type="pct"/>
            <w:tcBorders>
              <w:top w:val="nil"/>
              <w:left w:val="nil"/>
              <w:bottom w:val="single" w:sz="8" w:space="0" w:color="auto"/>
              <w:right w:val="single" w:sz="8" w:space="0" w:color="auto"/>
            </w:tcBorders>
            <w:vAlign w:val="center"/>
            <w:hideMark/>
          </w:tcPr>
          <w:p w14:paraId="4B7AA574"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Figure 7 7: Servicing Management Screen.  Replaced Screen shot</w:t>
            </w:r>
          </w:p>
        </w:tc>
      </w:tr>
      <w:tr w:rsidR="00BB363B" w:rsidRPr="00BB363B" w14:paraId="1F05C998"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5D375D67"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20</w:t>
            </w:r>
          </w:p>
        </w:tc>
        <w:tc>
          <w:tcPr>
            <w:tcW w:w="4567" w:type="pct"/>
            <w:tcBorders>
              <w:top w:val="nil"/>
              <w:left w:val="nil"/>
              <w:bottom w:val="single" w:sz="8" w:space="0" w:color="auto"/>
              <w:right w:val="single" w:sz="8" w:space="0" w:color="auto"/>
            </w:tcBorders>
            <w:vAlign w:val="center"/>
            <w:hideMark/>
          </w:tcPr>
          <w:p w14:paraId="30073194"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7.3.7.1.8 Post Repurchase Approval - HUD NSC Contractor Activities. Added text related to how Pre-Repurchase Letter Issued to Servicer Comments are populated</w:t>
            </w:r>
          </w:p>
        </w:tc>
      </w:tr>
      <w:tr w:rsidR="00BB363B" w:rsidRPr="00BB363B" w14:paraId="1A526CD3"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3C1382FE"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21</w:t>
            </w:r>
          </w:p>
        </w:tc>
        <w:tc>
          <w:tcPr>
            <w:tcW w:w="4567" w:type="pct"/>
            <w:tcBorders>
              <w:top w:val="nil"/>
              <w:left w:val="nil"/>
              <w:bottom w:val="single" w:sz="8" w:space="0" w:color="auto"/>
              <w:right w:val="single" w:sz="8" w:space="0" w:color="auto"/>
            </w:tcBorders>
            <w:vAlign w:val="center"/>
            <w:hideMark/>
          </w:tcPr>
          <w:p w14:paraId="53951BA5"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8.4.4 HUD NSC Contractor Activities - Preliminary Title Approval. Updated to state Unscheduled request form will be included only if funds are available to be drawn</w:t>
            </w:r>
          </w:p>
        </w:tc>
      </w:tr>
      <w:tr w:rsidR="00BB363B" w:rsidRPr="00BB363B" w14:paraId="3BBF64AD"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72592FF"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22</w:t>
            </w:r>
          </w:p>
        </w:tc>
        <w:tc>
          <w:tcPr>
            <w:tcW w:w="4567" w:type="pct"/>
            <w:tcBorders>
              <w:top w:val="nil"/>
              <w:left w:val="nil"/>
              <w:bottom w:val="single" w:sz="8" w:space="0" w:color="auto"/>
              <w:right w:val="single" w:sz="8" w:space="0" w:color="auto"/>
            </w:tcBorders>
            <w:vAlign w:val="center"/>
            <w:hideMark/>
          </w:tcPr>
          <w:p w14:paraId="27853141"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9.5.1 Daily IMIP Transaction Report</w:t>
            </w:r>
          </w:p>
        </w:tc>
      </w:tr>
      <w:tr w:rsidR="00BB363B" w:rsidRPr="00BB363B" w14:paraId="4CE5C279"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3886276D"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23</w:t>
            </w:r>
          </w:p>
        </w:tc>
        <w:tc>
          <w:tcPr>
            <w:tcW w:w="4567" w:type="pct"/>
            <w:tcBorders>
              <w:top w:val="nil"/>
              <w:left w:val="nil"/>
              <w:bottom w:val="single" w:sz="8" w:space="0" w:color="auto"/>
              <w:right w:val="single" w:sz="8" w:space="0" w:color="auto"/>
            </w:tcBorders>
            <w:vAlign w:val="center"/>
            <w:hideMark/>
          </w:tcPr>
          <w:p w14:paraId="0DA34DA1"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9.5.2 Daily Refund Transaction Report </w:t>
            </w:r>
          </w:p>
        </w:tc>
      </w:tr>
      <w:tr w:rsidR="00BB363B" w:rsidRPr="00BB363B" w14:paraId="14A4580A"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25628383"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24</w:t>
            </w:r>
          </w:p>
        </w:tc>
        <w:tc>
          <w:tcPr>
            <w:tcW w:w="4567" w:type="pct"/>
            <w:tcBorders>
              <w:top w:val="nil"/>
              <w:left w:val="nil"/>
              <w:bottom w:val="single" w:sz="8" w:space="0" w:color="auto"/>
              <w:right w:val="single" w:sz="8" w:space="0" w:color="auto"/>
            </w:tcBorders>
            <w:vAlign w:val="center"/>
            <w:hideMark/>
          </w:tcPr>
          <w:p w14:paraId="4F5BED1D"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9.5.3 Property Assessments Report</w:t>
            </w:r>
          </w:p>
        </w:tc>
      </w:tr>
      <w:tr w:rsidR="00BB363B" w:rsidRPr="00BB363B" w14:paraId="65C6A6E4"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7FD23DB0"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25</w:t>
            </w:r>
          </w:p>
        </w:tc>
        <w:tc>
          <w:tcPr>
            <w:tcW w:w="4567" w:type="pct"/>
            <w:tcBorders>
              <w:top w:val="nil"/>
              <w:left w:val="nil"/>
              <w:bottom w:val="single" w:sz="8" w:space="0" w:color="auto"/>
              <w:right w:val="single" w:sz="8" w:space="0" w:color="auto"/>
            </w:tcBorders>
            <w:vAlign w:val="center"/>
            <w:hideMark/>
          </w:tcPr>
          <w:p w14:paraId="3F9582C5"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9.6.1 Accounting Exceptions for Notes Report </w:t>
            </w:r>
          </w:p>
        </w:tc>
      </w:tr>
      <w:tr w:rsidR="00BB363B" w:rsidRPr="00BB363B" w14:paraId="1D47DF22"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0FD652D"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26</w:t>
            </w:r>
          </w:p>
        </w:tc>
        <w:tc>
          <w:tcPr>
            <w:tcW w:w="4567" w:type="pct"/>
            <w:tcBorders>
              <w:top w:val="nil"/>
              <w:left w:val="nil"/>
              <w:bottom w:val="single" w:sz="8" w:space="0" w:color="auto"/>
              <w:right w:val="single" w:sz="8" w:space="0" w:color="auto"/>
            </w:tcBorders>
            <w:vAlign w:val="center"/>
            <w:hideMark/>
          </w:tcPr>
          <w:p w14:paraId="641F3BD9"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9.6.2 Alerts Detail Report </w:t>
            </w:r>
          </w:p>
        </w:tc>
      </w:tr>
      <w:tr w:rsidR="00BB363B" w:rsidRPr="00BB363B" w14:paraId="167B9F35"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947D305"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27</w:t>
            </w:r>
          </w:p>
        </w:tc>
        <w:tc>
          <w:tcPr>
            <w:tcW w:w="4567" w:type="pct"/>
            <w:tcBorders>
              <w:top w:val="nil"/>
              <w:left w:val="nil"/>
              <w:bottom w:val="single" w:sz="8" w:space="0" w:color="auto"/>
              <w:right w:val="single" w:sz="8" w:space="0" w:color="auto"/>
            </w:tcBorders>
            <w:vAlign w:val="center"/>
            <w:hideMark/>
          </w:tcPr>
          <w:p w14:paraId="03776573"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9.6.3 Audit Tracking Report </w:t>
            </w:r>
          </w:p>
        </w:tc>
      </w:tr>
      <w:tr w:rsidR="00BB363B" w:rsidRPr="00BB363B" w14:paraId="4F30C208"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F977119"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28</w:t>
            </w:r>
          </w:p>
        </w:tc>
        <w:tc>
          <w:tcPr>
            <w:tcW w:w="4567" w:type="pct"/>
            <w:tcBorders>
              <w:top w:val="nil"/>
              <w:left w:val="nil"/>
              <w:bottom w:val="single" w:sz="8" w:space="0" w:color="auto"/>
              <w:right w:val="single" w:sz="8" w:space="0" w:color="auto"/>
            </w:tcBorders>
            <w:vAlign w:val="center"/>
            <w:hideMark/>
          </w:tcPr>
          <w:p w14:paraId="0FDA9271"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9.6.5 Closed Loan Files Report </w:t>
            </w:r>
          </w:p>
        </w:tc>
      </w:tr>
      <w:tr w:rsidR="00BB363B" w:rsidRPr="00BB363B" w14:paraId="22BCFC6F"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C90839A"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29</w:t>
            </w:r>
          </w:p>
        </w:tc>
        <w:tc>
          <w:tcPr>
            <w:tcW w:w="4567" w:type="pct"/>
            <w:tcBorders>
              <w:top w:val="nil"/>
              <w:left w:val="nil"/>
              <w:bottom w:val="single" w:sz="8" w:space="0" w:color="auto"/>
              <w:right w:val="single" w:sz="8" w:space="0" w:color="auto"/>
            </w:tcBorders>
            <w:vAlign w:val="center"/>
            <w:hideMark/>
          </w:tcPr>
          <w:p w14:paraId="6F15647D"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9.6.6 Contact Information Report</w:t>
            </w:r>
          </w:p>
        </w:tc>
      </w:tr>
      <w:tr w:rsidR="00BB363B" w:rsidRPr="00BB363B" w14:paraId="146E67A7"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472CECE4"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30</w:t>
            </w:r>
          </w:p>
        </w:tc>
        <w:tc>
          <w:tcPr>
            <w:tcW w:w="4567" w:type="pct"/>
            <w:tcBorders>
              <w:top w:val="nil"/>
              <w:left w:val="nil"/>
              <w:bottom w:val="single" w:sz="8" w:space="0" w:color="auto"/>
              <w:right w:val="single" w:sz="8" w:space="0" w:color="auto"/>
            </w:tcBorders>
            <w:vAlign w:val="center"/>
            <w:hideMark/>
          </w:tcPr>
          <w:p w14:paraId="2188B402"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9.6.7 Disbursement Detail Report </w:t>
            </w:r>
          </w:p>
        </w:tc>
      </w:tr>
      <w:tr w:rsidR="00BB363B" w:rsidRPr="00BB363B" w14:paraId="193039F2"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A8B2A9C"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31</w:t>
            </w:r>
          </w:p>
        </w:tc>
        <w:tc>
          <w:tcPr>
            <w:tcW w:w="4567" w:type="pct"/>
            <w:tcBorders>
              <w:top w:val="nil"/>
              <w:left w:val="nil"/>
              <w:bottom w:val="single" w:sz="8" w:space="0" w:color="auto"/>
              <w:right w:val="single" w:sz="8" w:space="0" w:color="auto"/>
            </w:tcBorders>
            <w:vAlign w:val="center"/>
            <w:hideMark/>
          </w:tcPr>
          <w:p w14:paraId="77EEA4AB"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9.6.8 Disbursement Summary Report </w:t>
            </w:r>
          </w:p>
        </w:tc>
      </w:tr>
      <w:tr w:rsidR="00BB363B" w:rsidRPr="00BB363B" w14:paraId="55506C36"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A2BBC46"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32</w:t>
            </w:r>
          </w:p>
        </w:tc>
        <w:tc>
          <w:tcPr>
            <w:tcW w:w="4567" w:type="pct"/>
            <w:tcBorders>
              <w:top w:val="nil"/>
              <w:left w:val="nil"/>
              <w:bottom w:val="single" w:sz="8" w:space="0" w:color="auto"/>
              <w:right w:val="single" w:sz="8" w:space="0" w:color="auto"/>
            </w:tcBorders>
            <w:vAlign w:val="center"/>
            <w:hideMark/>
          </w:tcPr>
          <w:p w14:paraId="2AE2AE96"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9.6.11 Foreclosure Activity Listing Report </w:t>
            </w:r>
          </w:p>
        </w:tc>
      </w:tr>
      <w:tr w:rsidR="00BB363B" w:rsidRPr="00BB363B" w14:paraId="3F0B65C0"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0954248B"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33</w:t>
            </w:r>
          </w:p>
        </w:tc>
        <w:tc>
          <w:tcPr>
            <w:tcW w:w="4567" w:type="pct"/>
            <w:tcBorders>
              <w:top w:val="nil"/>
              <w:left w:val="nil"/>
              <w:bottom w:val="single" w:sz="8" w:space="0" w:color="auto"/>
              <w:right w:val="single" w:sz="8" w:space="0" w:color="auto"/>
            </w:tcBorders>
            <w:vAlign w:val="center"/>
            <w:hideMark/>
          </w:tcPr>
          <w:p w14:paraId="7C0AA290"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9.6.12 HECM Foreclosure Report </w:t>
            </w:r>
          </w:p>
        </w:tc>
      </w:tr>
      <w:tr w:rsidR="00BB363B" w:rsidRPr="00BB363B" w14:paraId="2135B03D"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334B3EE8"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34</w:t>
            </w:r>
          </w:p>
        </w:tc>
        <w:tc>
          <w:tcPr>
            <w:tcW w:w="4567" w:type="pct"/>
            <w:tcBorders>
              <w:top w:val="nil"/>
              <w:left w:val="nil"/>
              <w:bottom w:val="single" w:sz="8" w:space="0" w:color="auto"/>
              <w:right w:val="single" w:sz="8" w:space="0" w:color="auto"/>
            </w:tcBorders>
            <w:vAlign w:val="center"/>
            <w:hideMark/>
          </w:tcPr>
          <w:p w14:paraId="68B9210C"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Added New Report: 9.6.19 Property Charge Default</w:t>
            </w:r>
          </w:p>
        </w:tc>
      </w:tr>
      <w:tr w:rsidR="00BB363B" w:rsidRPr="00BB363B" w14:paraId="08A0C6E2"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23B6D6B3"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35</w:t>
            </w:r>
          </w:p>
        </w:tc>
        <w:tc>
          <w:tcPr>
            <w:tcW w:w="4567" w:type="pct"/>
            <w:tcBorders>
              <w:top w:val="nil"/>
              <w:left w:val="nil"/>
              <w:bottom w:val="single" w:sz="8" w:space="0" w:color="auto"/>
              <w:right w:val="single" w:sz="8" w:space="0" w:color="auto"/>
            </w:tcBorders>
            <w:vAlign w:val="center"/>
            <w:hideMark/>
          </w:tcPr>
          <w:p w14:paraId="38574FE5"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9.6.21 SAMS Daily Transaction File Report</w:t>
            </w:r>
          </w:p>
        </w:tc>
      </w:tr>
      <w:tr w:rsidR="00BB363B" w:rsidRPr="00BB363B" w14:paraId="1443031B"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AFA728B"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36</w:t>
            </w:r>
          </w:p>
        </w:tc>
        <w:tc>
          <w:tcPr>
            <w:tcW w:w="4567" w:type="pct"/>
            <w:tcBorders>
              <w:top w:val="nil"/>
              <w:left w:val="nil"/>
              <w:bottom w:val="single" w:sz="8" w:space="0" w:color="auto"/>
              <w:right w:val="single" w:sz="8" w:space="0" w:color="auto"/>
            </w:tcBorders>
            <w:vAlign w:val="center"/>
            <w:hideMark/>
          </w:tcPr>
          <w:p w14:paraId="1508F8F1"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Updated Report Results list: 9.6.25 Timeline Activity Report</w:t>
            </w:r>
          </w:p>
        </w:tc>
      </w:tr>
      <w:tr w:rsidR="00BB363B" w:rsidRPr="00BB363B" w14:paraId="620B474C"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9DAD635"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37</w:t>
            </w:r>
          </w:p>
        </w:tc>
        <w:tc>
          <w:tcPr>
            <w:tcW w:w="4567" w:type="pct"/>
            <w:tcBorders>
              <w:top w:val="nil"/>
              <w:left w:val="nil"/>
              <w:bottom w:val="single" w:sz="8" w:space="0" w:color="auto"/>
              <w:right w:val="single" w:sz="8" w:space="0" w:color="auto"/>
            </w:tcBorders>
            <w:vAlign w:val="center"/>
            <w:hideMark/>
          </w:tcPr>
          <w:p w14:paraId="0B58A053"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9.6.28 HUD Monthly Director Report – HECM Assigned Detail Report</w:t>
            </w:r>
          </w:p>
        </w:tc>
      </w:tr>
      <w:tr w:rsidR="00BB363B" w:rsidRPr="00BB363B" w14:paraId="7889AFAD"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5BB22D2"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38</w:t>
            </w:r>
          </w:p>
        </w:tc>
        <w:tc>
          <w:tcPr>
            <w:tcW w:w="4567" w:type="pct"/>
            <w:tcBorders>
              <w:top w:val="nil"/>
              <w:left w:val="nil"/>
              <w:bottom w:val="single" w:sz="8" w:space="0" w:color="auto"/>
              <w:right w:val="single" w:sz="8" w:space="0" w:color="auto"/>
            </w:tcBorders>
            <w:vAlign w:val="center"/>
            <w:hideMark/>
          </w:tcPr>
          <w:p w14:paraId="5733C7ED"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Added New Report: 9.6.29 HUD Monthly Management Report</w:t>
            </w:r>
          </w:p>
        </w:tc>
      </w:tr>
      <w:tr w:rsidR="00BB363B" w:rsidRPr="00BB363B" w14:paraId="637D3A89"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55258538"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39</w:t>
            </w:r>
          </w:p>
        </w:tc>
        <w:tc>
          <w:tcPr>
            <w:tcW w:w="4567" w:type="pct"/>
            <w:tcBorders>
              <w:top w:val="nil"/>
              <w:left w:val="nil"/>
              <w:bottom w:val="single" w:sz="8" w:space="0" w:color="auto"/>
              <w:right w:val="single" w:sz="8" w:space="0" w:color="auto"/>
            </w:tcBorders>
            <w:vAlign w:val="center"/>
            <w:hideMark/>
          </w:tcPr>
          <w:p w14:paraId="1B749B79"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9.6.30 Month-End Trial Balance Detail Report </w:t>
            </w:r>
          </w:p>
        </w:tc>
      </w:tr>
      <w:tr w:rsidR="00BB363B" w:rsidRPr="00BB363B" w14:paraId="14831596"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563B81D8"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40</w:t>
            </w:r>
          </w:p>
        </w:tc>
        <w:tc>
          <w:tcPr>
            <w:tcW w:w="4567" w:type="pct"/>
            <w:tcBorders>
              <w:top w:val="nil"/>
              <w:left w:val="nil"/>
              <w:bottom w:val="single" w:sz="8" w:space="0" w:color="auto"/>
              <w:right w:val="single" w:sz="8" w:space="0" w:color="auto"/>
            </w:tcBorders>
            <w:vAlign w:val="center"/>
            <w:hideMark/>
          </w:tcPr>
          <w:p w14:paraId="43F120C6"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9.6.33 Monthly Portfolio Activity Report </w:t>
            </w:r>
          </w:p>
        </w:tc>
      </w:tr>
      <w:tr w:rsidR="00BB363B" w:rsidRPr="00BB363B" w14:paraId="473A34A6"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03DFE42D"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41</w:t>
            </w:r>
          </w:p>
        </w:tc>
        <w:tc>
          <w:tcPr>
            <w:tcW w:w="4567" w:type="pct"/>
            <w:tcBorders>
              <w:top w:val="nil"/>
              <w:left w:val="nil"/>
              <w:bottom w:val="single" w:sz="8" w:space="0" w:color="auto"/>
              <w:right w:val="single" w:sz="8" w:space="0" w:color="auto"/>
            </w:tcBorders>
            <w:vAlign w:val="center"/>
            <w:hideMark/>
          </w:tcPr>
          <w:p w14:paraId="3F414D2B"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Added New Report: 9.7.1 CT-22 Denial Reason</w:t>
            </w:r>
          </w:p>
        </w:tc>
      </w:tr>
      <w:tr w:rsidR="00BB363B" w:rsidRPr="00BB363B" w14:paraId="7D28A71E"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F02AFD4"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42</w:t>
            </w:r>
          </w:p>
        </w:tc>
        <w:tc>
          <w:tcPr>
            <w:tcW w:w="4567" w:type="pct"/>
            <w:tcBorders>
              <w:top w:val="nil"/>
              <w:left w:val="nil"/>
              <w:bottom w:val="single" w:sz="8" w:space="0" w:color="auto"/>
              <w:right w:val="single" w:sz="8" w:space="0" w:color="auto"/>
            </w:tcBorders>
            <w:vAlign w:val="center"/>
            <w:hideMark/>
          </w:tcPr>
          <w:p w14:paraId="45202498"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9.7.5 Monthly Cohort Summary Report </w:t>
            </w:r>
          </w:p>
        </w:tc>
      </w:tr>
      <w:tr w:rsidR="00BB363B" w:rsidRPr="00BB363B" w14:paraId="1F57372E" w14:textId="77777777" w:rsidTr="00BB363B">
        <w:trPr>
          <w:trHeight w:val="540"/>
        </w:trPr>
        <w:tc>
          <w:tcPr>
            <w:tcW w:w="433" w:type="pct"/>
            <w:tcBorders>
              <w:top w:val="nil"/>
              <w:left w:val="single" w:sz="8" w:space="0" w:color="auto"/>
              <w:bottom w:val="single" w:sz="8" w:space="0" w:color="auto"/>
              <w:right w:val="single" w:sz="8" w:space="0" w:color="auto"/>
            </w:tcBorders>
            <w:vAlign w:val="center"/>
            <w:hideMark/>
          </w:tcPr>
          <w:p w14:paraId="1BA02A2E"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43</w:t>
            </w:r>
          </w:p>
        </w:tc>
        <w:tc>
          <w:tcPr>
            <w:tcW w:w="4567" w:type="pct"/>
            <w:tcBorders>
              <w:top w:val="nil"/>
              <w:left w:val="nil"/>
              <w:bottom w:val="single" w:sz="8" w:space="0" w:color="auto"/>
              <w:right w:val="single" w:sz="8" w:space="0" w:color="auto"/>
            </w:tcBorders>
            <w:vAlign w:val="center"/>
            <w:hideMark/>
          </w:tcPr>
          <w:p w14:paraId="6A7ED8FC"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Updated to state same report as listed above, available under 2 different Report locations: 9.7.6 Monthly Portfolio Activity Report  </w:t>
            </w:r>
          </w:p>
        </w:tc>
      </w:tr>
      <w:tr w:rsidR="00BB363B" w:rsidRPr="00BB363B" w14:paraId="0FA049FC"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6FECAE4F"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44</w:t>
            </w:r>
          </w:p>
        </w:tc>
        <w:tc>
          <w:tcPr>
            <w:tcW w:w="4567" w:type="pct"/>
            <w:tcBorders>
              <w:top w:val="nil"/>
              <w:left w:val="nil"/>
              <w:bottom w:val="single" w:sz="8" w:space="0" w:color="auto"/>
              <w:right w:val="single" w:sz="8" w:space="0" w:color="auto"/>
            </w:tcBorders>
            <w:vAlign w:val="center"/>
            <w:hideMark/>
          </w:tcPr>
          <w:p w14:paraId="65E7FB4B"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 xml:space="preserve">Corrected Report Results list: 9.7.7 Monthly Statistical Summary Report </w:t>
            </w:r>
          </w:p>
        </w:tc>
      </w:tr>
      <w:tr w:rsidR="00BB363B" w:rsidRPr="00BB363B" w14:paraId="52B21493" w14:textId="77777777" w:rsidTr="00BB363B">
        <w:trPr>
          <w:trHeight w:val="300"/>
        </w:trPr>
        <w:tc>
          <w:tcPr>
            <w:tcW w:w="433" w:type="pct"/>
            <w:tcBorders>
              <w:top w:val="nil"/>
              <w:left w:val="single" w:sz="8" w:space="0" w:color="auto"/>
              <w:bottom w:val="single" w:sz="8" w:space="0" w:color="auto"/>
              <w:right w:val="single" w:sz="8" w:space="0" w:color="auto"/>
            </w:tcBorders>
            <w:vAlign w:val="center"/>
            <w:hideMark/>
          </w:tcPr>
          <w:p w14:paraId="134304F1" w14:textId="77777777" w:rsidR="00BB363B" w:rsidRPr="00BB363B" w:rsidRDefault="00BB363B" w:rsidP="00BB363B">
            <w:pPr>
              <w:spacing w:after="0" w:line="240" w:lineRule="auto"/>
              <w:jc w:val="center"/>
              <w:rPr>
                <w:rFonts w:ascii="Cambria" w:eastAsia="Times New Roman" w:hAnsi="Cambria"/>
                <w:sz w:val="20"/>
                <w:szCs w:val="20"/>
              </w:rPr>
            </w:pPr>
            <w:r w:rsidRPr="00BB363B">
              <w:rPr>
                <w:rFonts w:ascii="Cambria" w:eastAsia="Times New Roman" w:hAnsi="Cambria"/>
                <w:sz w:val="20"/>
                <w:szCs w:val="20"/>
              </w:rPr>
              <w:t>45</w:t>
            </w:r>
          </w:p>
        </w:tc>
        <w:tc>
          <w:tcPr>
            <w:tcW w:w="4567" w:type="pct"/>
            <w:tcBorders>
              <w:top w:val="nil"/>
              <w:left w:val="nil"/>
              <w:bottom w:val="single" w:sz="8" w:space="0" w:color="auto"/>
              <w:right w:val="single" w:sz="8" w:space="0" w:color="auto"/>
            </w:tcBorders>
            <w:vAlign w:val="center"/>
            <w:hideMark/>
          </w:tcPr>
          <w:p w14:paraId="0D215477" w14:textId="77777777" w:rsidR="00BB363B" w:rsidRPr="00BB363B" w:rsidRDefault="00BB363B" w:rsidP="00BB363B">
            <w:pPr>
              <w:spacing w:after="0" w:line="240" w:lineRule="auto"/>
              <w:rPr>
                <w:rFonts w:ascii="Cambria" w:eastAsia="Times New Roman" w:hAnsi="Cambria"/>
                <w:sz w:val="20"/>
                <w:szCs w:val="20"/>
              </w:rPr>
            </w:pPr>
            <w:r w:rsidRPr="00BB363B">
              <w:rPr>
                <w:rFonts w:ascii="Cambria" w:eastAsia="Times New Roman" w:hAnsi="Cambria"/>
                <w:sz w:val="20"/>
                <w:szCs w:val="20"/>
              </w:rPr>
              <w:t>Corrected Report Results list: 9.8.1 CHUMS-HERMIT Data Mismatch Report</w:t>
            </w:r>
          </w:p>
        </w:tc>
      </w:tr>
    </w:tbl>
    <w:p w14:paraId="36182DF1" w14:textId="77777777" w:rsidR="007672CE" w:rsidRPr="008E2042" w:rsidRDefault="007672CE" w:rsidP="007672CE">
      <w:pPr>
        <w:tabs>
          <w:tab w:val="left" w:pos="5959"/>
        </w:tabs>
        <w:rPr>
          <w:lang w:bidi="en-US"/>
        </w:rPr>
      </w:pPr>
    </w:p>
    <w:p w14:paraId="430DC4A7" w14:textId="77777777" w:rsidR="0023722C" w:rsidRDefault="0023722C">
      <w:pPr>
        <w:rPr>
          <w:b/>
          <w:bCs/>
          <w:lang w:bidi="en-US"/>
        </w:rPr>
        <w:sectPr w:rsidR="0023722C" w:rsidSect="00B42CF7">
          <w:headerReference w:type="default" r:id="rId654"/>
          <w:pgSz w:w="12240" w:h="15840"/>
          <w:pgMar w:top="1440" w:right="1440" w:bottom="1440" w:left="1440" w:header="720" w:footer="720" w:gutter="0"/>
          <w:cols w:space="720"/>
          <w:docGrid w:linePitch="360"/>
        </w:sectPr>
      </w:pPr>
      <w:r>
        <w:rPr>
          <w:b/>
          <w:bCs/>
          <w:lang w:bidi="en-US"/>
        </w:rPr>
        <w:br w:type="page"/>
      </w:r>
    </w:p>
    <w:p w14:paraId="4D2A7907" w14:textId="40CA9655" w:rsidR="0023722C" w:rsidRDefault="0023722C">
      <w:pPr>
        <w:rPr>
          <w:b/>
          <w:bCs/>
          <w:lang w:bidi="en-US"/>
        </w:rPr>
      </w:pPr>
    </w:p>
    <w:p w14:paraId="679E5C5F" w14:textId="77777777" w:rsidR="0023722C" w:rsidRDefault="0023722C" w:rsidP="0023722C">
      <w:pPr>
        <w:pStyle w:val="Chapterbreak"/>
      </w:pPr>
    </w:p>
    <w:p w14:paraId="19113C20" w14:textId="77777777" w:rsidR="0023722C" w:rsidRDefault="0023722C" w:rsidP="0023722C">
      <w:pPr>
        <w:pStyle w:val="Chapterbreak"/>
      </w:pPr>
    </w:p>
    <w:p w14:paraId="05B82C75" w14:textId="77777777" w:rsidR="0023722C" w:rsidRDefault="0023722C" w:rsidP="0023722C">
      <w:pPr>
        <w:pStyle w:val="Chapterbreak"/>
      </w:pPr>
    </w:p>
    <w:p w14:paraId="15E9ACBC" w14:textId="77777777" w:rsidR="0023722C" w:rsidRDefault="0023722C" w:rsidP="0023722C">
      <w:pPr>
        <w:pStyle w:val="Chapterbreak"/>
      </w:pPr>
    </w:p>
    <w:p w14:paraId="3CEF3F61" w14:textId="77777777" w:rsidR="0023722C" w:rsidRDefault="0023722C" w:rsidP="0023722C">
      <w:pPr>
        <w:pStyle w:val="Chapterbreak"/>
      </w:pPr>
    </w:p>
    <w:p w14:paraId="00B6CBEE" w14:textId="77777777" w:rsidR="0023722C" w:rsidRDefault="0023722C" w:rsidP="0023722C">
      <w:pPr>
        <w:pStyle w:val="Chapterbreak"/>
      </w:pPr>
    </w:p>
    <w:p w14:paraId="2C234B7D" w14:textId="415F5118" w:rsidR="0023722C" w:rsidRDefault="0023722C" w:rsidP="0023722C">
      <w:pPr>
        <w:pStyle w:val="Chapterbreak"/>
      </w:pPr>
      <w:r w:rsidRPr="00D239AF">
        <w:t>APPENDIX</w:t>
      </w:r>
      <w:r>
        <w:t xml:space="preserve"> II</w:t>
      </w:r>
      <w:r w:rsidRPr="00D239AF">
        <w:t xml:space="preserve">: </w:t>
      </w:r>
      <w:r>
        <w:t>HERMIT User Guide Version Release 8.00</w:t>
      </w:r>
    </w:p>
    <w:p w14:paraId="6113C39D" w14:textId="77777777" w:rsidR="0023722C" w:rsidRDefault="0023722C" w:rsidP="0023722C">
      <w:pPr>
        <w:pStyle w:val="Chapterbreak"/>
        <w:rPr>
          <w:b w:val="0"/>
          <w:bCs w:val="0"/>
          <w:caps w:val="0"/>
        </w:rPr>
      </w:pPr>
      <w:r>
        <w:br w:type="page"/>
      </w:r>
    </w:p>
    <w:p w14:paraId="4E4449A2" w14:textId="0C702049" w:rsidR="0023722C" w:rsidRPr="00733F5F" w:rsidRDefault="0023722C" w:rsidP="006C3C3F">
      <w:pPr>
        <w:pStyle w:val="Heading2"/>
        <w:numPr>
          <w:ilvl w:val="0"/>
          <w:numId w:val="81"/>
        </w:numPr>
        <w:tabs>
          <w:tab w:val="clear" w:pos="1080"/>
        </w:tabs>
        <w:jc w:val="both"/>
        <w:rPr>
          <w:color w:val="0070C0"/>
        </w:rPr>
      </w:pPr>
      <w:bookmarkStart w:id="6041" w:name="_Toc230163726"/>
      <w:r w:rsidRPr="002F1F2B">
        <w:rPr>
          <w:color w:val="0070C0"/>
        </w:rPr>
        <w:t>APPENDIX</w:t>
      </w:r>
      <w:r>
        <w:rPr>
          <w:color w:val="0070C0"/>
        </w:rPr>
        <w:t xml:space="preserve"> II</w:t>
      </w:r>
      <w:r w:rsidRPr="002F1F2B">
        <w:rPr>
          <w:color w:val="0070C0"/>
        </w:rPr>
        <w:t xml:space="preserve">: HERMIT User Guide Version Release </w:t>
      </w:r>
      <w:r>
        <w:rPr>
          <w:color w:val="0070C0"/>
        </w:rPr>
        <w:t>8.00</w:t>
      </w:r>
      <w:bookmarkEnd w:id="6041"/>
    </w:p>
    <w:tbl>
      <w:tblPr>
        <w:tblW w:w="5000" w:type="pct"/>
        <w:tblLook w:val="04A0" w:firstRow="1" w:lastRow="0" w:firstColumn="1" w:lastColumn="0" w:noHBand="0" w:noVBand="1"/>
      </w:tblPr>
      <w:tblGrid>
        <w:gridCol w:w="742"/>
        <w:gridCol w:w="8598"/>
      </w:tblGrid>
      <w:tr w:rsidR="00316A86" w:rsidRPr="00316A86" w14:paraId="4C8A57ED" w14:textId="77777777" w:rsidTr="00316A86">
        <w:trPr>
          <w:trHeight w:val="276"/>
          <w:tblHeader/>
        </w:trPr>
        <w:tc>
          <w:tcPr>
            <w:tcW w:w="397" w:type="pct"/>
            <w:tcBorders>
              <w:top w:val="single" w:sz="8" w:space="0" w:color="auto"/>
              <w:left w:val="single" w:sz="8" w:space="0" w:color="auto"/>
              <w:bottom w:val="single" w:sz="8" w:space="0" w:color="auto"/>
              <w:right w:val="single" w:sz="8" w:space="0" w:color="auto"/>
            </w:tcBorders>
            <w:shd w:val="clear" w:color="000000" w:fill="8DB3E2"/>
            <w:hideMark/>
          </w:tcPr>
          <w:p w14:paraId="6A34FE56" w14:textId="77777777" w:rsidR="00316A86" w:rsidRPr="00316A86" w:rsidRDefault="00316A86" w:rsidP="00316A86">
            <w:pPr>
              <w:spacing w:after="0" w:line="240" w:lineRule="auto"/>
              <w:jc w:val="center"/>
              <w:rPr>
                <w:rFonts w:ascii="Cambria" w:eastAsia="Times New Roman" w:hAnsi="Cambria"/>
                <w:b/>
                <w:bCs/>
                <w:color w:val="000000"/>
                <w:sz w:val="20"/>
                <w:szCs w:val="20"/>
              </w:rPr>
            </w:pPr>
            <w:r w:rsidRPr="00316A86">
              <w:rPr>
                <w:rFonts w:ascii="Cambria" w:eastAsia="Times New Roman" w:hAnsi="Cambria"/>
                <w:b/>
                <w:bCs/>
                <w:color w:val="000000"/>
                <w:sz w:val="20"/>
                <w:szCs w:val="20"/>
              </w:rPr>
              <w:t>Item No.</w:t>
            </w:r>
          </w:p>
        </w:tc>
        <w:tc>
          <w:tcPr>
            <w:tcW w:w="4603" w:type="pct"/>
            <w:tcBorders>
              <w:top w:val="single" w:sz="8" w:space="0" w:color="auto"/>
              <w:left w:val="nil"/>
              <w:bottom w:val="single" w:sz="8" w:space="0" w:color="auto"/>
              <w:right w:val="single" w:sz="8" w:space="0" w:color="auto"/>
            </w:tcBorders>
            <w:shd w:val="clear" w:color="000000" w:fill="8DB3E2"/>
            <w:hideMark/>
          </w:tcPr>
          <w:p w14:paraId="0E0E100C" w14:textId="77777777" w:rsidR="00316A86" w:rsidRPr="00316A86" w:rsidRDefault="00316A86" w:rsidP="00316A86">
            <w:pPr>
              <w:spacing w:after="0" w:line="240" w:lineRule="auto"/>
              <w:jc w:val="both"/>
              <w:rPr>
                <w:rFonts w:ascii="Cambria" w:eastAsia="Times New Roman" w:hAnsi="Cambria"/>
                <w:b/>
                <w:bCs/>
                <w:color w:val="000000"/>
                <w:sz w:val="20"/>
                <w:szCs w:val="20"/>
              </w:rPr>
            </w:pPr>
            <w:r w:rsidRPr="00316A86">
              <w:rPr>
                <w:rFonts w:ascii="Cambria" w:eastAsia="Times New Roman" w:hAnsi="Cambria"/>
                <w:b/>
                <w:bCs/>
                <w:color w:val="000000"/>
                <w:sz w:val="20"/>
                <w:szCs w:val="20"/>
              </w:rPr>
              <w:t>Description</w:t>
            </w:r>
          </w:p>
        </w:tc>
      </w:tr>
      <w:tr w:rsidR="00316A86" w:rsidRPr="00316A86" w14:paraId="1CD3D0C2"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725C0872"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w:t>
            </w:r>
          </w:p>
        </w:tc>
        <w:tc>
          <w:tcPr>
            <w:tcW w:w="4603" w:type="pct"/>
            <w:tcBorders>
              <w:top w:val="nil"/>
              <w:left w:val="nil"/>
              <w:bottom w:val="single" w:sz="8" w:space="0" w:color="auto"/>
              <w:right w:val="single" w:sz="8" w:space="0" w:color="auto"/>
            </w:tcBorders>
            <w:hideMark/>
          </w:tcPr>
          <w:p w14:paraId="4FBCE617"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2.3 Resetting and Changing HERMIT Password. Updated details and instructions based on system change</w:t>
            </w:r>
          </w:p>
        </w:tc>
      </w:tr>
      <w:tr w:rsidR="00316A86" w:rsidRPr="00316A86" w14:paraId="786E1506" w14:textId="77777777" w:rsidTr="00316A86">
        <w:trPr>
          <w:trHeight w:val="540"/>
        </w:trPr>
        <w:tc>
          <w:tcPr>
            <w:tcW w:w="397" w:type="pct"/>
            <w:tcBorders>
              <w:top w:val="nil"/>
              <w:left w:val="single" w:sz="8" w:space="0" w:color="auto"/>
              <w:bottom w:val="single" w:sz="8" w:space="0" w:color="auto"/>
              <w:right w:val="single" w:sz="8" w:space="0" w:color="auto"/>
            </w:tcBorders>
            <w:hideMark/>
          </w:tcPr>
          <w:p w14:paraId="04FC5223"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2</w:t>
            </w:r>
          </w:p>
        </w:tc>
        <w:tc>
          <w:tcPr>
            <w:tcW w:w="4603" w:type="pct"/>
            <w:tcBorders>
              <w:top w:val="nil"/>
              <w:left w:val="nil"/>
              <w:bottom w:val="single" w:sz="8" w:space="0" w:color="auto"/>
              <w:right w:val="single" w:sz="8" w:space="0" w:color="auto"/>
            </w:tcBorders>
            <w:hideMark/>
          </w:tcPr>
          <w:p w14:paraId="5EE7A9E8"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4.2.2.7 Late Charge and Penalty Interest. Updated table stating Late Charge and Penalty Interest rules for both IMIP and MMIP, based on system change</w:t>
            </w:r>
          </w:p>
        </w:tc>
      </w:tr>
      <w:tr w:rsidR="00316A86" w:rsidRPr="00316A86" w14:paraId="3D92438A"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32298F07"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3</w:t>
            </w:r>
          </w:p>
        </w:tc>
        <w:tc>
          <w:tcPr>
            <w:tcW w:w="4603" w:type="pct"/>
            <w:tcBorders>
              <w:top w:val="nil"/>
              <w:left w:val="nil"/>
              <w:bottom w:val="single" w:sz="8" w:space="0" w:color="auto"/>
              <w:right w:val="single" w:sz="8" w:space="0" w:color="auto"/>
            </w:tcBorders>
            <w:hideMark/>
          </w:tcPr>
          <w:p w14:paraId="7F60BF27"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5.18.1.1 IMIP/Refunds/MMIP, Table 5-14 and Figure 5-91. Updated table listing fields on Transmittal Screen</w:t>
            </w:r>
          </w:p>
        </w:tc>
      </w:tr>
      <w:tr w:rsidR="00316A86" w:rsidRPr="00316A86" w14:paraId="1335C28F"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2F35CF17"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4</w:t>
            </w:r>
          </w:p>
        </w:tc>
        <w:tc>
          <w:tcPr>
            <w:tcW w:w="4603" w:type="pct"/>
            <w:tcBorders>
              <w:top w:val="nil"/>
              <w:left w:val="nil"/>
              <w:bottom w:val="single" w:sz="8" w:space="0" w:color="auto"/>
              <w:right w:val="single" w:sz="8" w:space="0" w:color="auto"/>
            </w:tcBorders>
            <w:hideMark/>
          </w:tcPr>
          <w:p w14:paraId="3E56638C"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5.18.1.2  Viewing Transmittal Details, Table 5-15. Updated table listing fields on Transmittal Search Results grid</w:t>
            </w:r>
          </w:p>
        </w:tc>
      </w:tr>
      <w:tr w:rsidR="00316A86" w:rsidRPr="00316A86" w14:paraId="7388D55B" w14:textId="77777777" w:rsidTr="00316A86">
        <w:trPr>
          <w:trHeight w:val="540"/>
        </w:trPr>
        <w:tc>
          <w:tcPr>
            <w:tcW w:w="397" w:type="pct"/>
            <w:tcBorders>
              <w:top w:val="nil"/>
              <w:left w:val="single" w:sz="8" w:space="0" w:color="auto"/>
              <w:bottom w:val="single" w:sz="8" w:space="0" w:color="auto"/>
              <w:right w:val="single" w:sz="8" w:space="0" w:color="auto"/>
            </w:tcBorders>
            <w:hideMark/>
          </w:tcPr>
          <w:p w14:paraId="1075B37B"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5</w:t>
            </w:r>
          </w:p>
        </w:tc>
        <w:tc>
          <w:tcPr>
            <w:tcW w:w="4603" w:type="pct"/>
            <w:tcBorders>
              <w:top w:val="nil"/>
              <w:left w:val="nil"/>
              <w:bottom w:val="single" w:sz="8" w:space="0" w:color="auto"/>
              <w:right w:val="single" w:sz="8" w:space="0" w:color="auto"/>
            </w:tcBorders>
            <w:hideMark/>
          </w:tcPr>
          <w:p w14:paraId="0E732CC2"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6.16 Disbursement. Updated detail and screen shot to display "Export Disbursements" feature, based on system change</w:t>
            </w:r>
          </w:p>
        </w:tc>
      </w:tr>
      <w:tr w:rsidR="00316A86" w:rsidRPr="00316A86" w14:paraId="11B3A9C2"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636DFDD1"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6</w:t>
            </w:r>
          </w:p>
        </w:tc>
        <w:tc>
          <w:tcPr>
            <w:tcW w:w="4603" w:type="pct"/>
            <w:tcBorders>
              <w:top w:val="nil"/>
              <w:left w:val="nil"/>
              <w:bottom w:val="single" w:sz="8" w:space="0" w:color="auto"/>
              <w:right w:val="single" w:sz="8" w:space="0" w:color="auto"/>
            </w:tcBorders>
            <w:hideMark/>
          </w:tcPr>
          <w:p w14:paraId="0DAF1B36"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 xml:space="preserve">Multiple: Updated references from section 6.19.4 to 6.19.3.3 for HUD Disbursement authorizations. </w:t>
            </w:r>
          </w:p>
        </w:tc>
      </w:tr>
      <w:tr w:rsidR="00316A86" w:rsidRPr="00316A86" w14:paraId="52277872" w14:textId="77777777" w:rsidTr="00316A86">
        <w:trPr>
          <w:trHeight w:val="540"/>
        </w:trPr>
        <w:tc>
          <w:tcPr>
            <w:tcW w:w="397" w:type="pct"/>
            <w:tcBorders>
              <w:top w:val="nil"/>
              <w:left w:val="single" w:sz="8" w:space="0" w:color="auto"/>
              <w:bottom w:val="single" w:sz="8" w:space="0" w:color="auto"/>
              <w:right w:val="single" w:sz="8" w:space="0" w:color="auto"/>
            </w:tcBorders>
            <w:hideMark/>
          </w:tcPr>
          <w:p w14:paraId="3484215D"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7</w:t>
            </w:r>
          </w:p>
        </w:tc>
        <w:tc>
          <w:tcPr>
            <w:tcW w:w="4603" w:type="pct"/>
            <w:tcBorders>
              <w:top w:val="nil"/>
              <w:left w:val="nil"/>
              <w:bottom w:val="single" w:sz="8" w:space="0" w:color="auto"/>
              <w:right w:val="single" w:sz="8" w:space="0" w:color="auto"/>
            </w:tcBorders>
            <w:hideMark/>
          </w:tcPr>
          <w:p w14:paraId="4C00B4DE"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6.16.3 Performing an Unscheduled from LOC Disbursement, Table 6-11. Updated table to list missing Disbursement Types</w:t>
            </w:r>
          </w:p>
        </w:tc>
      </w:tr>
      <w:tr w:rsidR="00316A86" w:rsidRPr="00316A86" w14:paraId="7DF974DE"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4F449869"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8</w:t>
            </w:r>
          </w:p>
        </w:tc>
        <w:tc>
          <w:tcPr>
            <w:tcW w:w="4603" w:type="pct"/>
            <w:tcBorders>
              <w:top w:val="nil"/>
              <w:left w:val="nil"/>
              <w:bottom w:val="single" w:sz="8" w:space="0" w:color="auto"/>
              <w:right w:val="single" w:sz="8" w:space="0" w:color="auto"/>
            </w:tcBorders>
            <w:hideMark/>
          </w:tcPr>
          <w:p w14:paraId="1597DCAC"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Multiple: Updated section titles for topics under 6.19 Accounting</w:t>
            </w:r>
          </w:p>
        </w:tc>
      </w:tr>
      <w:tr w:rsidR="00316A86" w:rsidRPr="00316A86" w14:paraId="45CBA1A0"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6605664D"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9</w:t>
            </w:r>
          </w:p>
        </w:tc>
        <w:tc>
          <w:tcPr>
            <w:tcW w:w="4603" w:type="pct"/>
            <w:tcBorders>
              <w:top w:val="nil"/>
              <w:left w:val="nil"/>
              <w:bottom w:val="single" w:sz="8" w:space="0" w:color="auto"/>
              <w:right w:val="single" w:sz="8" w:space="0" w:color="auto"/>
            </w:tcBorders>
            <w:hideMark/>
          </w:tcPr>
          <w:p w14:paraId="78328956"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6.19 Accounting &gt; Transmittals. Updated Table 6 16: to add new fields</w:t>
            </w:r>
          </w:p>
        </w:tc>
      </w:tr>
      <w:tr w:rsidR="00316A86" w:rsidRPr="00316A86" w14:paraId="50961360"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30045ADB"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10</w:t>
            </w:r>
          </w:p>
        </w:tc>
        <w:tc>
          <w:tcPr>
            <w:tcW w:w="4603" w:type="pct"/>
            <w:tcBorders>
              <w:top w:val="nil"/>
              <w:left w:val="nil"/>
              <w:bottom w:val="single" w:sz="8" w:space="0" w:color="auto"/>
              <w:right w:val="single" w:sz="8" w:space="0" w:color="auto"/>
            </w:tcBorders>
            <w:hideMark/>
          </w:tcPr>
          <w:p w14:paraId="321E5455"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Multiple: Section 6.19.3 minor language updates to clarify this section</w:t>
            </w:r>
          </w:p>
        </w:tc>
      </w:tr>
      <w:tr w:rsidR="00316A86" w:rsidRPr="00316A86" w14:paraId="106CCD53"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28722331"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11</w:t>
            </w:r>
          </w:p>
        </w:tc>
        <w:tc>
          <w:tcPr>
            <w:tcW w:w="4603" w:type="pct"/>
            <w:tcBorders>
              <w:top w:val="nil"/>
              <w:left w:val="nil"/>
              <w:bottom w:val="single" w:sz="8" w:space="0" w:color="auto"/>
              <w:right w:val="single" w:sz="8" w:space="0" w:color="auto"/>
            </w:tcBorders>
            <w:hideMark/>
          </w:tcPr>
          <w:p w14:paraId="3DBCD60F"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6.19.4 minor language updates to clarify the Servicer Authorizations section</w:t>
            </w:r>
          </w:p>
        </w:tc>
      </w:tr>
      <w:tr w:rsidR="00316A86" w:rsidRPr="00316A86" w14:paraId="63D79513" w14:textId="77777777" w:rsidTr="00316A86">
        <w:trPr>
          <w:trHeight w:val="540"/>
        </w:trPr>
        <w:tc>
          <w:tcPr>
            <w:tcW w:w="397" w:type="pct"/>
            <w:tcBorders>
              <w:top w:val="nil"/>
              <w:left w:val="single" w:sz="8" w:space="0" w:color="auto"/>
              <w:bottom w:val="single" w:sz="8" w:space="0" w:color="auto"/>
              <w:right w:val="single" w:sz="8" w:space="0" w:color="auto"/>
            </w:tcBorders>
            <w:hideMark/>
          </w:tcPr>
          <w:p w14:paraId="390DB4C1"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12</w:t>
            </w:r>
          </w:p>
        </w:tc>
        <w:tc>
          <w:tcPr>
            <w:tcW w:w="4603" w:type="pct"/>
            <w:tcBorders>
              <w:top w:val="nil"/>
              <w:left w:val="nil"/>
              <w:bottom w:val="single" w:sz="8" w:space="0" w:color="auto"/>
              <w:right w:val="single" w:sz="8" w:space="0" w:color="auto"/>
            </w:tcBorders>
            <w:hideMark/>
          </w:tcPr>
          <w:p w14:paraId="5DDC3484"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7.1.1.3 Servicing Types / Timeline name. Updated Table 7-2: Timelines by Group and Category to add new Cash for Keys timeline</w:t>
            </w:r>
          </w:p>
        </w:tc>
      </w:tr>
      <w:tr w:rsidR="00316A86" w:rsidRPr="00316A86" w14:paraId="150A59EF"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607EF409"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13</w:t>
            </w:r>
          </w:p>
        </w:tc>
        <w:tc>
          <w:tcPr>
            <w:tcW w:w="4603" w:type="pct"/>
            <w:tcBorders>
              <w:top w:val="nil"/>
              <w:left w:val="nil"/>
              <w:bottom w:val="single" w:sz="8" w:space="0" w:color="auto"/>
              <w:right w:val="single" w:sz="8" w:space="0" w:color="auto"/>
            </w:tcBorders>
            <w:hideMark/>
          </w:tcPr>
          <w:p w14:paraId="0164D9F6"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7.1.4. Updated Table 7 6: Standard Timeline Fields, to add missing fields</w:t>
            </w:r>
          </w:p>
        </w:tc>
      </w:tr>
      <w:tr w:rsidR="00316A86" w:rsidRPr="00316A86" w14:paraId="654D64B0" w14:textId="77777777" w:rsidTr="00316A86">
        <w:trPr>
          <w:trHeight w:val="4764"/>
        </w:trPr>
        <w:tc>
          <w:tcPr>
            <w:tcW w:w="397" w:type="pct"/>
            <w:tcBorders>
              <w:top w:val="nil"/>
              <w:left w:val="single" w:sz="8" w:space="0" w:color="auto"/>
              <w:bottom w:val="single" w:sz="8" w:space="0" w:color="auto"/>
              <w:right w:val="single" w:sz="8" w:space="0" w:color="auto"/>
            </w:tcBorders>
            <w:hideMark/>
          </w:tcPr>
          <w:p w14:paraId="4928D5B4"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14</w:t>
            </w:r>
          </w:p>
        </w:tc>
        <w:tc>
          <w:tcPr>
            <w:tcW w:w="4603" w:type="pct"/>
            <w:tcBorders>
              <w:top w:val="nil"/>
              <w:left w:val="nil"/>
              <w:bottom w:val="single" w:sz="8" w:space="0" w:color="auto"/>
              <w:right w:val="single" w:sz="8" w:space="0" w:color="auto"/>
            </w:tcBorders>
            <w:hideMark/>
          </w:tcPr>
          <w:p w14:paraId="3E9B425B" w14:textId="4216BFE9"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 xml:space="preserve">Section 7.2 Endorsed Timelines. Updated several timelines due to system updates: </w:t>
            </w:r>
            <w:r w:rsidRPr="00316A86">
              <w:rPr>
                <w:rFonts w:ascii="Cambria" w:eastAsia="Times New Roman" w:hAnsi="Cambria"/>
                <w:color w:val="000000"/>
                <w:sz w:val="20"/>
                <w:szCs w:val="20"/>
              </w:rPr>
              <w:br/>
              <w:t>7.2.1.1 Insurance Flood Policy</w:t>
            </w:r>
            <w:r w:rsidRPr="00316A86">
              <w:rPr>
                <w:rFonts w:ascii="Cambria" w:eastAsia="Times New Roman" w:hAnsi="Cambria"/>
                <w:color w:val="000000"/>
                <w:sz w:val="20"/>
                <w:szCs w:val="20"/>
              </w:rPr>
              <w:br/>
              <w:t>7.2.1.3 Insurance Hazard Policy</w:t>
            </w:r>
            <w:r w:rsidRPr="00316A86">
              <w:rPr>
                <w:rFonts w:ascii="Cambria" w:eastAsia="Times New Roman" w:hAnsi="Cambria"/>
                <w:color w:val="000000"/>
                <w:sz w:val="20"/>
                <w:szCs w:val="20"/>
              </w:rPr>
              <w:br/>
              <w:t xml:space="preserve">7.2.1.4 Occupancy Compliance Certification </w:t>
            </w:r>
            <w:r w:rsidRPr="00316A86">
              <w:rPr>
                <w:rFonts w:ascii="Cambria" w:eastAsia="Times New Roman" w:hAnsi="Cambria"/>
                <w:color w:val="000000"/>
                <w:sz w:val="20"/>
                <w:szCs w:val="20"/>
              </w:rPr>
              <w:br/>
              <w:t>7.2.2.2 Loss Mitigation - Cash for Keys</w:t>
            </w:r>
            <w:r w:rsidRPr="00316A86">
              <w:rPr>
                <w:rFonts w:ascii="Cambria" w:eastAsia="Times New Roman" w:hAnsi="Cambria"/>
                <w:color w:val="000000"/>
                <w:sz w:val="20"/>
                <w:szCs w:val="20"/>
              </w:rPr>
              <w:br/>
              <w:t>7.2.3.4 Extension - Appraisal</w:t>
            </w:r>
            <w:r w:rsidRPr="00316A86">
              <w:rPr>
                <w:rFonts w:ascii="Cambria" w:eastAsia="Times New Roman" w:hAnsi="Cambria"/>
                <w:color w:val="000000"/>
                <w:sz w:val="20"/>
                <w:szCs w:val="20"/>
              </w:rPr>
              <w:br/>
              <w:t>7.2.3.5 Extension - At-Risk</w:t>
            </w:r>
            <w:r w:rsidRPr="00316A86">
              <w:rPr>
                <w:rFonts w:ascii="Cambria" w:eastAsia="Times New Roman" w:hAnsi="Cambria"/>
                <w:color w:val="000000"/>
                <w:sz w:val="20"/>
                <w:szCs w:val="20"/>
              </w:rPr>
              <w:br/>
              <w:t>7.2.3.6 Extension - Claims Deadlines</w:t>
            </w:r>
            <w:r w:rsidRPr="00316A86">
              <w:rPr>
                <w:rFonts w:ascii="Cambria" w:eastAsia="Times New Roman" w:hAnsi="Cambria"/>
                <w:color w:val="000000"/>
                <w:sz w:val="20"/>
                <w:szCs w:val="20"/>
              </w:rPr>
              <w:br/>
              <w:t>7.2.3.10 Extension - Deed-in-Lieu</w:t>
            </w:r>
            <w:r w:rsidRPr="00316A86">
              <w:rPr>
                <w:rFonts w:ascii="Cambria" w:eastAsia="Times New Roman" w:hAnsi="Cambria"/>
                <w:color w:val="000000"/>
                <w:sz w:val="20"/>
                <w:szCs w:val="20"/>
              </w:rPr>
              <w:br/>
              <w:t>7.2.3.11 Extension - Delay Due &amp; Payable</w:t>
            </w:r>
            <w:r w:rsidRPr="00316A86">
              <w:rPr>
                <w:rFonts w:ascii="Cambria" w:eastAsia="Times New Roman" w:hAnsi="Cambria"/>
                <w:color w:val="000000"/>
                <w:sz w:val="20"/>
                <w:szCs w:val="20"/>
              </w:rPr>
              <w:br/>
              <w:t>7.2.3.12 Extension - Hardest Hit Fund (HHF)</w:t>
            </w:r>
            <w:r w:rsidRPr="00316A86">
              <w:rPr>
                <w:rFonts w:ascii="Cambria" w:eastAsia="Times New Roman" w:hAnsi="Cambria"/>
                <w:color w:val="000000"/>
                <w:sz w:val="20"/>
                <w:szCs w:val="20"/>
              </w:rPr>
              <w:br/>
              <w:t>7.2.3.13 Extension - Late Notification of Death</w:t>
            </w:r>
            <w:r w:rsidRPr="00316A86">
              <w:rPr>
                <w:rFonts w:ascii="Cambria" w:eastAsia="Times New Roman" w:hAnsi="Cambria"/>
                <w:color w:val="000000"/>
                <w:sz w:val="20"/>
                <w:szCs w:val="20"/>
              </w:rPr>
              <w:br/>
              <w:t>7.2.3.14 Extension - Other</w:t>
            </w:r>
            <w:r w:rsidRPr="00316A86">
              <w:rPr>
                <w:rFonts w:ascii="Cambria" w:eastAsia="Times New Roman" w:hAnsi="Cambria"/>
                <w:color w:val="000000"/>
                <w:sz w:val="20"/>
                <w:szCs w:val="20"/>
              </w:rPr>
              <w:br/>
              <w:t>7.2.3.15 Extension - Property Charge Loss Mitigation</w:t>
            </w:r>
            <w:r w:rsidRPr="00316A86">
              <w:rPr>
                <w:rFonts w:ascii="Cambria" w:eastAsia="Times New Roman" w:hAnsi="Cambria"/>
                <w:color w:val="000000"/>
                <w:sz w:val="20"/>
                <w:szCs w:val="20"/>
              </w:rPr>
              <w:br/>
              <w:t>7.2.3.16 Extension - Repairs</w:t>
            </w:r>
            <w:r w:rsidRPr="00316A86">
              <w:rPr>
                <w:rFonts w:ascii="Cambria" w:eastAsia="Times New Roman" w:hAnsi="Cambria"/>
                <w:color w:val="000000"/>
                <w:sz w:val="20"/>
                <w:szCs w:val="20"/>
              </w:rPr>
              <w:br/>
              <w:t xml:space="preserve">7.2.4 Foreclosure </w:t>
            </w:r>
            <w:r w:rsidRPr="00316A86">
              <w:rPr>
                <w:rFonts w:ascii="Cambria" w:eastAsia="Times New Roman" w:hAnsi="Cambria"/>
                <w:color w:val="000000"/>
                <w:sz w:val="20"/>
                <w:szCs w:val="20"/>
              </w:rPr>
              <w:br/>
              <w:t>7.2.5.1 Bankruptcy - Chapter 13</w:t>
            </w:r>
            <w:r w:rsidRPr="00316A86">
              <w:rPr>
                <w:rFonts w:ascii="Cambria" w:eastAsia="Times New Roman" w:hAnsi="Cambria"/>
                <w:color w:val="000000"/>
                <w:sz w:val="20"/>
                <w:szCs w:val="20"/>
              </w:rPr>
              <w:br/>
              <w:t>7.2.5.2 Bankruptcy - Chapter 7</w:t>
            </w:r>
          </w:p>
        </w:tc>
      </w:tr>
      <w:tr w:rsidR="00316A86" w:rsidRPr="00316A86" w14:paraId="7BB61CD1" w14:textId="77777777" w:rsidTr="00316A86">
        <w:trPr>
          <w:trHeight w:val="2916"/>
        </w:trPr>
        <w:tc>
          <w:tcPr>
            <w:tcW w:w="397" w:type="pct"/>
            <w:tcBorders>
              <w:top w:val="nil"/>
              <w:left w:val="single" w:sz="8" w:space="0" w:color="auto"/>
              <w:bottom w:val="single" w:sz="8" w:space="0" w:color="auto"/>
              <w:right w:val="single" w:sz="8" w:space="0" w:color="auto"/>
            </w:tcBorders>
            <w:hideMark/>
          </w:tcPr>
          <w:p w14:paraId="651CA6A7"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15</w:t>
            </w:r>
          </w:p>
        </w:tc>
        <w:tc>
          <w:tcPr>
            <w:tcW w:w="4603" w:type="pct"/>
            <w:tcBorders>
              <w:top w:val="nil"/>
              <w:left w:val="nil"/>
              <w:bottom w:val="single" w:sz="8" w:space="0" w:color="auto"/>
              <w:right w:val="single" w:sz="8" w:space="0" w:color="auto"/>
            </w:tcBorders>
            <w:hideMark/>
          </w:tcPr>
          <w:p w14:paraId="17323208"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7.2 Endorsed Timelines. Updated several timeline sections to new section layout: (no system changes)</w:t>
            </w:r>
            <w:r w:rsidRPr="00316A86">
              <w:rPr>
                <w:rFonts w:ascii="Cambria" w:eastAsia="Times New Roman" w:hAnsi="Cambria"/>
                <w:color w:val="000000"/>
                <w:sz w:val="20"/>
                <w:szCs w:val="20"/>
              </w:rPr>
              <w:br/>
              <w:t>7.2.1.2 Insurance Force Placed</w:t>
            </w:r>
            <w:r w:rsidRPr="00316A86">
              <w:rPr>
                <w:rFonts w:ascii="Cambria" w:eastAsia="Times New Roman" w:hAnsi="Cambria"/>
                <w:color w:val="000000"/>
                <w:sz w:val="20"/>
                <w:szCs w:val="20"/>
              </w:rPr>
              <w:br/>
              <w:t>7.2.2.1 Due &amp; Payable w/o HUD Approval</w:t>
            </w:r>
            <w:r w:rsidRPr="00316A86">
              <w:rPr>
                <w:rFonts w:ascii="Cambria" w:eastAsia="Times New Roman" w:hAnsi="Cambria"/>
                <w:color w:val="000000"/>
                <w:sz w:val="20"/>
                <w:szCs w:val="20"/>
              </w:rPr>
              <w:br/>
              <w:t>7.2.2.3 Loss Mitigation - Deed in Lieu</w:t>
            </w:r>
            <w:r w:rsidRPr="00316A86">
              <w:rPr>
                <w:rFonts w:ascii="Cambria" w:eastAsia="Times New Roman" w:hAnsi="Cambria"/>
                <w:color w:val="000000"/>
                <w:sz w:val="20"/>
                <w:szCs w:val="20"/>
              </w:rPr>
              <w:br/>
              <w:t>7.2.2.4 Loss Mitigation - Family Sale Pending</w:t>
            </w:r>
            <w:r w:rsidRPr="00316A86">
              <w:rPr>
                <w:rFonts w:ascii="Cambria" w:eastAsia="Times New Roman" w:hAnsi="Cambria"/>
                <w:color w:val="000000"/>
                <w:sz w:val="20"/>
                <w:szCs w:val="20"/>
              </w:rPr>
              <w:br/>
              <w:t>7.2.2.5 Loss Mitigation - Pre-Foreclosure</w:t>
            </w:r>
            <w:r w:rsidRPr="00316A86">
              <w:rPr>
                <w:rFonts w:ascii="Cambria" w:eastAsia="Times New Roman" w:hAnsi="Cambria"/>
                <w:color w:val="000000"/>
                <w:sz w:val="20"/>
                <w:szCs w:val="20"/>
              </w:rPr>
              <w:br/>
              <w:t>7.2.2.6 Loss Mitigation - Short Sale</w:t>
            </w:r>
            <w:r w:rsidRPr="00316A86">
              <w:rPr>
                <w:rFonts w:ascii="Cambria" w:eastAsia="Times New Roman" w:hAnsi="Cambria"/>
                <w:color w:val="000000"/>
                <w:sz w:val="20"/>
                <w:szCs w:val="20"/>
              </w:rPr>
              <w:br/>
              <w:t>7.2.3.7 Extension - COVID-19 Request to Delay Claims Submission</w:t>
            </w:r>
            <w:r w:rsidRPr="00316A86">
              <w:rPr>
                <w:rFonts w:ascii="Cambria" w:eastAsia="Times New Roman" w:hAnsi="Cambria"/>
                <w:color w:val="000000"/>
                <w:sz w:val="20"/>
                <w:szCs w:val="20"/>
              </w:rPr>
              <w:br/>
              <w:t>7.2.3.8 Extension - COVID-19 Request to Delay Due &amp; Payable</w:t>
            </w:r>
            <w:r w:rsidRPr="00316A86">
              <w:rPr>
                <w:rFonts w:ascii="Cambria" w:eastAsia="Times New Roman" w:hAnsi="Cambria"/>
                <w:color w:val="000000"/>
                <w:sz w:val="20"/>
                <w:szCs w:val="20"/>
              </w:rPr>
              <w:br/>
              <w:t>7.2.3.9 Extension - COVID-19 Request to Delay Foreclosure</w:t>
            </w:r>
            <w:r w:rsidRPr="00316A86">
              <w:rPr>
                <w:rFonts w:ascii="Cambria" w:eastAsia="Times New Roman" w:hAnsi="Cambria"/>
                <w:color w:val="000000"/>
                <w:sz w:val="20"/>
                <w:szCs w:val="20"/>
              </w:rPr>
              <w:br/>
              <w:t>7.2.3.17 Extension - Request to Delay Foreclosure</w:t>
            </w:r>
          </w:p>
        </w:tc>
      </w:tr>
      <w:tr w:rsidR="00316A86" w:rsidRPr="00316A86" w14:paraId="39CA1F2D" w14:textId="77777777" w:rsidTr="00316A86">
        <w:trPr>
          <w:trHeight w:val="2652"/>
        </w:trPr>
        <w:tc>
          <w:tcPr>
            <w:tcW w:w="397" w:type="pct"/>
            <w:tcBorders>
              <w:top w:val="nil"/>
              <w:left w:val="single" w:sz="8" w:space="0" w:color="auto"/>
              <w:bottom w:val="single" w:sz="8" w:space="0" w:color="auto"/>
              <w:right w:val="single" w:sz="8" w:space="0" w:color="auto"/>
            </w:tcBorders>
            <w:hideMark/>
          </w:tcPr>
          <w:p w14:paraId="147C7BCF"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16</w:t>
            </w:r>
          </w:p>
        </w:tc>
        <w:tc>
          <w:tcPr>
            <w:tcW w:w="4603" w:type="pct"/>
            <w:tcBorders>
              <w:top w:val="nil"/>
              <w:left w:val="nil"/>
              <w:bottom w:val="single" w:sz="8" w:space="0" w:color="auto"/>
              <w:right w:val="single" w:sz="8" w:space="0" w:color="auto"/>
            </w:tcBorders>
            <w:hideMark/>
          </w:tcPr>
          <w:p w14:paraId="06A66DAC" w14:textId="7DCD2EF9"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 xml:space="preserve">Section 7.3 Assigned Timelines. Updated several timelines due to system updates: </w:t>
            </w:r>
            <w:r w:rsidRPr="00316A86">
              <w:rPr>
                <w:rFonts w:ascii="Cambria" w:eastAsia="Times New Roman" w:hAnsi="Cambria"/>
                <w:color w:val="000000"/>
                <w:sz w:val="20"/>
                <w:szCs w:val="20"/>
              </w:rPr>
              <w:br/>
              <w:t>7.3.1.1 Insurance Flood Policy</w:t>
            </w:r>
            <w:r w:rsidRPr="00316A86">
              <w:rPr>
                <w:rFonts w:ascii="Cambria" w:eastAsia="Times New Roman" w:hAnsi="Cambria"/>
                <w:color w:val="000000"/>
                <w:sz w:val="20"/>
                <w:szCs w:val="20"/>
              </w:rPr>
              <w:br/>
              <w:t>7.3.1.2 Insurance Hazard Policy</w:t>
            </w:r>
            <w:r w:rsidRPr="00316A86">
              <w:rPr>
                <w:rFonts w:ascii="Cambria" w:eastAsia="Times New Roman" w:hAnsi="Cambria"/>
                <w:color w:val="000000"/>
                <w:sz w:val="20"/>
                <w:szCs w:val="20"/>
              </w:rPr>
              <w:br/>
              <w:t>7.3.1.3 Insurance Loss Draft Admin</w:t>
            </w:r>
            <w:r w:rsidRPr="00316A86">
              <w:rPr>
                <w:rFonts w:ascii="Cambria" w:eastAsia="Times New Roman" w:hAnsi="Cambria"/>
                <w:color w:val="000000"/>
                <w:sz w:val="20"/>
                <w:szCs w:val="20"/>
              </w:rPr>
              <w:br/>
              <w:t xml:space="preserve">7.3.1.5 Occupancy Compliance Certification </w:t>
            </w:r>
            <w:r w:rsidRPr="00316A86">
              <w:rPr>
                <w:rFonts w:ascii="Cambria" w:eastAsia="Times New Roman" w:hAnsi="Cambria"/>
                <w:color w:val="000000"/>
                <w:sz w:val="20"/>
                <w:szCs w:val="20"/>
              </w:rPr>
              <w:br/>
              <w:t>7.3.3.2 Extension - At-Risk</w:t>
            </w:r>
            <w:r w:rsidRPr="00316A86">
              <w:rPr>
                <w:rFonts w:ascii="Cambria" w:eastAsia="Times New Roman" w:hAnsi="Cambria"/>
                <w:color w:val="000000"/>
                <w:sz w:val="20"/>
                <w:szCs w:val="20"/>
              </w:rPr>
              <w:br/>
              <w:t xml:space="preserve">7.3.3.5 Extension - Property Charge Loss Mitigation </w:t>
            </w:r>
            <w:r w:rsidRPr="00316A86">
              <w:rPr>
                <w:rFonts w:ascii="Cambria" w:eastAsia="Times New Roman" w:hAnsi="Cambria"/>
                <w:color w:val="000000"/>
                <w:sz w:val="20"/>
                <w:szCs w:val="20"/>
              </w:rPr>
              <w:br/>
              <w:t xml:space="preserve">7.3.4 Foreclosure </w:t>
            </w:r>
            <w:r w:rsidRPr="00316A86">
              <w:rPr>
                <w:rFonts w:ascii="Cambria" w:eastAsia="Times New Roman" w:hAnsi="Cambria"/>
                <w:color w:val="000000"/>
                <w:sz w:val="20"/>
                <w:szCs w:val="20"/>
              </w:rPr>
              <w:br/>
              <w:t>7.3.5.1 Bankruptcy - Chapter 13</w:t>
            </w:r>
            <w:r w:rsidRPr="00316A86">
              <w:rPr>
                <w:rFonts w:ascii="Cambria" w:eastAsia="Times New Roman" w:hAnsi="Cambria"/>
                <w:color w:val="000000"/>
                <w:sz w:val="20"/>
                <w:szCs w:val="20"/>
              </w:rPr>
              <w:br/>
              <w:t>7.3.5.2 Bankruptcy - Chapter 7</w:t>
            </w:r>
          </w:p>
        </w:tc>
      </w:tr>
      <w:tr w:rsidR="00316A86" w:rsidRPr="00316A86" w14:paraId="1848DB75" w14:textId="77777777" w:rsidTr="00316A86">
        <w:trPr>
          <w:trHeight w:val="2916"/>
        </w:trPr>
        <w:tc>
          <w:tcPr>
            <w:tcW w:w="397" w:type="pct"/>
            <w:tcBorders>
              <w:top w:val="nil"/>
              <w:left w:val="single" w:sz="8" w:space="0" w:color="auto"/>
              <w:bottom w:val="single" w:sz="8" w:space="0" w:color="auto"/>
              <w:right w:val="single" w:sz="8" w:space="0" w:color="auto"/>
            </w:tcBorders>
            <w:hideMark/>
          </w:tcPr>
          <w:p w14:paraId="1A1AC3F6"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17</w:t>
            </w:r>
          </w:p>
        </w:tc>
        <w:tc>
          <w:tcPr>
            <w:tcW w:w="4603" w:type="pct"/>
            <w:tcBorders>
              <w:top w:val="nil"/>
              <w:left w:val="nil"/>
              <w:bottom w:val="single" w:sz="8" w:space="0" w:color="auto"/>
              <w:right w:val="single" w:sz="8" w:space="0" w:color="auto"/>
            </w:tcBorders>
            <w:hideMark/>
          </w:tcPr>
          <w:p w14:paraId="0FDC7A34"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7.3 Assigned Timelines. Updated several timeline sections to new section layout: (no system changes)</w:t>
            </w:r>
            <w:r w:rsidRPr="00316A86">
              <w:rPr>
                <w:rFonts w:ascii="Cambria" w:eastAsia="Times New Roman" w:hAnsi="Cambria"/>
                <w:color w:val="000000"/>
                <w:sz w:val="20"/>
                <w:szCs w:val="20"/>
              </w:rPr>
              <w:br/>
              <w:t>7.3.1.4 Insurance Hardest Hit Funds</w:t>
            </w:r>
            <w:r w:rsidRPr="00316A86">
              <w:rPr>
                <w:rFonts w:ascii="Cambria" w:eastAsia="Times New Roman" w:hAnsi="Cambria"/>
                <w:color w:val="000000"/>
                <w:sz w:val="20"/>
                <w:szCs w:val="20"/>
              </w:rPr>
              <w:br/>
              <w:t>7.3.2.1 Asset Sale</w:t>
            </w:r>
            <w:r w:rsidRPr="00316A86">
              <w:rPr>
                <w:rFonts w:ascii="Cambria" w:eastAsia="Times New Roman" w:hAnsi="Cambria"/>
                <w:color w:val="000000"/>
                <w:sz w:val="20"/>
                <w:szCs w:val="20"/>
              </w:rPr>
              <w:br/>
              <w:t>7.3.2.2 Due &amp; Payable</w:t>
            </w:r>
            <w:r w:rsidRPr="00316A86">
              <w:rPr>
                <w:rFonts w:ascii="Cambria" w:eastAsia="Times New Roman" w:hAnsi="Cambria"/>
                <w:color w:val="000000"/>
                <w:sz w:val="20"/>
                <w:szCs w:val="20"/>
              </w:rPr>
              <w:br/>
              <w:t>7.3.2.3 Loss Mitigation - Deed in Lieu</w:t>
            </w:r>
            <w:r w:rsidRPr="00316A86">
              <w:rPr>
                <w:rFonts w:ascii="Cambria" w:eastAsia="Times New Roman" w:hAnsi="Cambria"/>
                <w:color w:val="000000"/>
                <w:sz w:val="20"/>
                <w:szCs w:val="20"/>
              </w:rPr>
              <w:br/>
              <w:t>7.3.2.4 Loss Mitigation - Family Sale Pending</w:t>
            </w:r>
            <w:r w:rsidRPr="00316A86">
              <w:rPr>
                <w:rFonts w:ascii="Cambria" w:eastAsia="Times New Roman" w:hAnsi="Cambria"/>
                <w:color w:val="000000"/>
                <w:sz w:val="20"/>
                <w:szCs w:val="20"/>
              </w:rPr>
              <w:br/>
              <w:t>7.3.2.6 Loss Mitigation - Short Sale</w:t>
            </w:r>
            <w:r w:rsidRPr="00316A86">
              <w:rPr>
                <w:rFonts w:ascii="Cambria" w:eastAsia="Times New Roman" w:hAnsi="Cambria"/>
                <w:color w:val="000000"/>
                <w:sz w:val="20"/>
                <w:szCs w:val="20"/>
              </w:rPr>
              <w:br/>
              <w:t>7.3.2.7 Write-Off Review</w:t>
            </w:r>
            <w:r w:rsidRPr="00316A86">
              <w:rPr>
                <w:rFonts w:ascii="Cambria" w:eastAsia="Times New Roman" w:hAnsi="Cambria"/>
                <w:color w:val="000000"/>
                <w:sz w:val="20"/>
                <w:szCs w:val="20"/>
              </w:rPr>
              <w:br/>
              <w:t>7.3.3.3 Extension - COVID-19 Request to Delay Due &amp; Payable</w:t>
            </w:r>
            <w:r w:rsidRPr="00316A86">
              <w:rPr>
                <w:rFonts w:ascii="Cambria" w:eastAsia="Times New Roman" w:hAnsi="Cambria"/>
                <w:color w:val="000000"/>
                <w:sz w:val="20"/>
                <w:szCs w:val="20"/>
              </w:rPr>
              <w:br/>
              <w:t>7.3.3.4 Extension - COVID-19 Request to Delay Foreclosure</w:t>
            </w:r>
            <w:r w:rsidRPr="00316A86">
              <w:rPr>
                <w:rFonts w:ascii="Cambria" w:eastAsia="Times New Roman" w:hAnsi="Cambria"/>
                <w:color w:val="000000"/>
                <w:sz w:val="20"/>
                <w:szCs w:val="20"/>
              </w:rPr>
              <w:br/>
              <w:t>7.3.3.6 Extension - Request to Delay Foreclosure</w:t>
            </w:r>
          </w:p>
        </w:tc>
      </w:tr>
      <w:tr w:rsidR="00316A86" w:rsidRPr="00316A86" w14:paraId="3FFB1B72"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3E17E4AE"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18</w:t>
            </w:r>
          </w:p>
        </w:tc>
        <w:tc>
          <w:tcPr>
            <w:tcW w:w="4603" w:type="pct"/>
            <w:tcBorders>
              <w:top w:val="nil"/>
              <w:left w:val="nil"/>
              <w:bottom w:val="single" w:sz="8" w:space="0" w:color="auto"/>
              <w:right w:val="single" w:sz="8" w:space="0" w:color="auto"/>
            </w:tcBorders>
            <w:hideMark/>
          </w:tcPr>
          <w:p w14:paraId="35ACC47F"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8.3. Updated details about the yellow User Alerts area on the claim due to new Cash for Keys message.</w:t>
            </w:r>
          </w:p>
        </w:tc>
      </w:tr>
      <w:tr w:rsidR="00316A86" w:rsidRPr="00316A86" w14:paraId="0510D84A"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1F58C00E"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19</w:t>
            </w:r>
          </w:p>
        </w:tc>
        <w:tc>
          <w:tcPr>
            <w:tcW w:w="4603" w:type="pct"/>
            <w:tcBorders>
              <w:top w:val="nil"/>
              <w:left w:val="nil"/>
              <w:bottom w:val="single" w:sz="8" w:space="0" w:color="auto"/>
              <w:right w:val="single" w:sz="8" w:space="0" w:color="auto"/>
            </w:tcBorders>
            <w:hideMark/>
          </w:tcPr>
          <w:p w14:paraId="2ACC922F" w14:textId="77777777"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9.6.19 Property Charge Default Report. Updated details to mention required date range</w:t>
            </w:r>
          </w:p>
        </w:tc>
      </w:tr>
      <w:tr w:rsidR="00316A86" w:rsidRPr="00316A86" w14:paraId="29001903" w14:textId="77777777" w:rsidTr="00316A86">
        <w:trPr>
          <w:trHeight w:val="276"/>
        </w:trPr>
        <w:tc>
          <w:tcPr>
            <w:tcW w:w="397" w:type="pct"/>
            <w:tcBorders>
              <w:top w:val="nil"/>
              <w:left w:val="single" w:sz="8" w:space="0" w:color="auto"/>
              <w:bottom w:val="single" w:sz="8" w:space="0" w:color="auto"/>
              <w:right w:val="single" w:sz="8" w:space="0" w:color="auto"/>
            </w:tcBorders>
            <w:hideMark/>
          </w:tcPr>
          <w:p w14:paraId="72463FBC" w14:textId="77777777" w:rsidR="00316A86" w:rsidRPr="00316A86" w:rsidRDefault="00316A86" w:rsidP="00316A86">
            <w:pPr>
              <w:spacing w:after="0" w:line="240" w:lineRule="auto"/>
              <w:jc w:val="center"/>
              <w:rPr>
                <w:rFonts w:ascii="Cambria" w:eastAsia="Times New Roman" w:hAnsi="Cambria"/>
                <w:color w:val="000000"/>
                <w:sz w:val="20"/>
                <w:szCs w:val="20"/>
              </w:rPr>
            </w:pPr>
            <w:r w:rsidRPr="00316A86">
              <w:rPr>
                <w:rFonts w:ascii="Cambria" w:eastAsia="Times New Roman" w:hAnsi="Cambria"/>
                <w:color w:val="000000"/>
                <w:sz w:val="20"/>
                <w:szCs w:val="20"/>
              </w:rPr>
              <w:t>20</w:t>
            </w:r>
          </w:p>
        </w:tc>
        <w:tc>
          <w:tcPr>
            <w:tcW w:w="4603" w:type="pct"/>
            <w:tcBorders>
              <w:top w:val="nil"/>
              <w:left w:val="nil"/>
              <w:bottom w:val="single" w:sz="8" w:space="0" w:color="auto"/>
              <w:right w:val="single" w:sz="8" w:space="0" w:color="auto"/>
            </w:tcBorders>
            <w:hideMark/>
          </w:tcPr>
          <w:p w14:paraId="0C07F9A0" w14:textId="1B9DD9C3" w:rsidR="00316A86" w:rsidRPr="00316A86" w:rsidRDefault="00316A86" w:rsidP="00316A86">
            <w:pPr>
              <w:spacing w:after="0" w:line="240" w:lineRule="auto"/>
              <w:rPr>
                <w:rFonts w:ascii="Cambria" w:eastAsia="Times New Roman" w:hAnsi="Cambria"/>
                <w:color w:val="000000"/>
                <w:sz w:val="20"/>
                <w:szCs w:val="20"/>
              </w:rPr>
            </w:pPr>
            <w:r w:rsidRPr="00316A86">
              <w:rPr>
                <w:rFonts w:ascii="Cambria" w:eastAsia="Times New Roman" w:hAnsi="Cambria"/>
                <w:color w:val="000000"/>
                <w:sz w:val="20"/>
                <w:szCs w:val="20"/>
              </w:rPr>
              <w:t>Section 9.8 Se</w:t>
            </w:r>
            <w:r>
              <w:rPr>
                <w:rFonts w:ascii="Cambria" w:eastAsia="Times New Roman" w:hAnsi="Cambria"/>
                <w:color w:val="000000"/>
                <w:sz w:val="20"/>
                <w:szCs w:val="20"/>
              </w:rPr>
              <w:t>r</w:t>
            </w:r>
            <w:r w:rsidRPr="00316A86">
              <w:rPr>
                <w:rFonts w:ascii="Cambria" w:eastAsia="Times New Roman" w:hAnsi="Cambria"/>
                <w:color w:val="000000"/>
                <w:sz w:val="20"/>
                <w:szCs w:val="20"/>
              </w:rPr>
              <w:t>vicer Reports and Section 9.8.11. Added new report "Property Pres Detail"</w:t>
            </w:r>
          </w:p>
        </w:tc>
      </w:tr>
    </w:tbl>
    <w:p w14:paraId="153F1FF1" w14:textId="77777777" w:rsidR="00FC78B9" w:rsidRDefault="00FC78B9" w:rsidP="008E2042">
      <w:pPr>
        <w:tabs>
          <w:tab w:val="left" w:pos="5959"/>
        </w:tabs>
        <w:rPr>
          <w:b/>
          <w:bCs/>
          <w:lang w:bidi="en-US"/>
        </w:rPr>
        <w:sectPr w:rsidR="00FC78B9" w:rsidSect="0023722C">
          <w:headerReference w:type="default" r:id="rId655"/>
          <w:type w:val="continuous"/>
          <w:pgSz w:w="12240" w:h="15840"/>
          <w:pgMar w:top="1440" w:right="1440" w:bottom="1440" w:left="1440" w:header="720" w:footer="720" w:gutter="0"/>
          <w:cols w:space="720"/>
          <w:docGrid w:linePitch="360"/>
        </w:sectPr>
      </w:pPr>
    </w:p>
    <w:p w14:paraId="31B91D3E" w14:textId="77777777" w:rsidR="00FC78B9" w:rsidRDefault="00FC78B9" w:rsidP="00FC78B9">
      <w:pPr>
        <w:rPr>
          <w:b/>
          <w:bCs/>
          <w:lang w:bidi="en-US"/>
        </w:rPr>
      </w:pPr>
    </w:p>
    <w:p w14:paraId="25A3B24F" w14:textId="77777777" w:rsidR="00FC78B9" w:rsidRDefault="00FC78B9" w:rsidP="00FC78B9">
      <w:pPr>
        <w:pStyle w:val="Chapterbreak"/>
      </w:pPr>
    </w:p>
    <w:p w14:paraId="13FC51ED" w14:textId="77777777" w:rsidR="00FC78B9" w:rsidRDefault="00FC78B9" w:rsidP="00FC78B9">
      <w:pPr>
        <w:pStyle w:val="Chapterbreak"/>
      </w:pPr>
    </w:p>
    <w:p w14:paraId="51DFA0AD" w14:textId="77777777" w:rsidR="00FC78B9" w:rsidRDefault="00FC78B9" w:rsidP="00FC78B9">
      <w:pPr>
        <w:pStyle w:val="Chapterbreak"/>
      </w:pPr>
    </w:p>
    <w:p w14:paraId="0B23F3CD" w14:textId="77777777" w:rsidR="00FC78B9" w:rsidRDefault="00FC78B9" w:rsidP="00FC78B9">
      <w:pPr>
        <w:pStyle w:val="Chapterbreak"/>
      </w:pPr>
    </w:p>
    <w:p w14:paraId="7D4CC8F9" w14:textId="77777777" w:rsidR="00FC78B9" w:rsidRDefault="00FC78B9" w:rsidP="00FC78B9">
      <w:pPr>
        <w:pStyle w:val="Chapterbreak"/>
      </w:pPr>
    </w:p>
    <w:p w14:paraId="05C6FFEE" w14:textId="77777777" w:rsidR="00FC78B9" w:rsidRDefault="00FC78B9" w:rsidP="00FC78B9">
      <w:pPr>
        <w:pStyle w:val="Chapterbreak"/>
      </w:pPr>
    </w:p>
    <w:p w14:paraId="3E551086" w14:textId="3461D051" w:rsidR="00FC78B9" w:rsidRDefault="00FC78B9" w:rsidP="00FC78B9">
      <w:pPr>
        <w:pStyle w:val="Chapterbreak"/>
      </w:pPr>
      <w:r w:rsidRPr="00D239AF">
        <w:t>APPENDIX</w:t>
      </w:r>
      <w:r>
        <w:t xml:space="preserve"> JJ</w:t>
      </w:r>
      <w:r w:rsidRPr="00D239AF">
        <w:t xml:space="preserve">: </w:t>
      </w:r>
      <w:r>
        <w:t>HERMIT User Guide Version Release 8.10</w:t>
      </w:r>
    </w:p>
    <w:p w14:paraId="6067ADF5" w14:textId="77777777" w:rsidR="00FC78B9" w:rsidRDefault="00FC78B9" w:rsidP="00FC78B9">
      <w:pPr>
        <w:pStyle w:val="Chapterbreak"/>
        <w:rPr>
          <w:b w:val="0"/>
          <w:bCs w:val="0"/>
          <w:caps w:val="0"/>
        </w:rPr>
      </w:pPr>
      <w:r>
        <w:br w:type="page"/>
      </w:r>
    </w:p>
    <w:p w14:paraId="04898293" w14:textId="46D2DD47" w:rsidR="00FC78B9" w:rsidRPr="00733F5F" w:rsidRDefault="00FC78B9" w:rsidP="006C3C3F">
      <w:pPr>
        <w:pStyle w:val="Heading2"/>
        <w:numPr>
          <w:ilvl w:val="0"/>
          <w:numId w:val="81"/>
        </w:numPr>
        <w:tabs>
          <w:tab w:val="clear" w:pos="1080"/>
        </w:tabs>
        <w:jc w:val="both"/>
        <w:rPr>
          <w:color w:val="0070C0"/>
        </w:rPr>
      </w:pPr>
      <w:bookmarkStart w:id="6042" w:name="_Toc230163727"/>
      <w:r w:rsidRPr="002F1F2B">
        <w:rPr>
          <w:color w:val="0070C0"/>
        </w:rPr>
        <w:t>APPENDIX</w:t>
      </w:r>
      <w:r>
        <w:rPr>
          <w:color w:val="0070C0"/>
        </w:rPr>
        <w:t xml:space="preserve"> JJ</w:t>
      </w:r>
      <w:r w:rsidRPr="002F1F2B">
        <w:rPr>
          <w:color w:val="0070C0"/>
        </w:rPr>
        <w:t xml:space="preserve">: HERMIT User Guide Version Release </w:t>
      </w:r>
      <w:r>
        <w:rPr>
          <w:color w:val="0070C0"/>
        </w:rPr>
        <w:t>8.10</w:t>
      </w:r>
      <w:bookmarkEnd w:id="6042"/>
    </w:p>
    <w:tbl>
      <w:tblPr>
        <w:tblW w:w="10040" w:type="dxa"/>
        <w:tblLook w:val="04A0" w:firstRow="1" w:lastRow="0" w:firstColumn="1" w:lastColumn="0" w:noHBand="0" w:noVBand="1"/>
      </w:tblPr>
      <w:tblGrid>
        <w:gridCol w:w="960"/>
        <w:gridCol w:w="9080"/>
      </w:tblGrid>
      <w:tr w:rsidR="0051083A" w:rsidRPr="0051083A" w14:paraId="3E1D68EF" w14:textId="77777777" w:rsidTr="006E1BFA">
        <w:trPr>
          <w:trHeight w:val="300"/>
          <w:tblHeader/>
        </w:trPr>
        <w:tc>
          <w:tcPr>
            <w:tcW w:w="960" w:type="dxa"/>
            <w:tcBorders>
              <w:top w:val="single" w:sz="8" w:space="0" w:color="auto"/>
              <w:left w:val="single" w:sz="8" w:space="0" w:color="auto"/>
              <w:bottom w:val="single" w:sz="8" w:space="0" w:color="auto"/>
              <w:right w:val="single" w:sz="8" w:space="0" w:color="auto"/>
            </w:tcBorders>
            <w:shd w:val="clear" w:color="000000" w:fill="8DB3E2"/>
            <w:hideMark/>
          </w:tcPr>
          <w:p w14:paraId="795487B2" w14:textId="77777777" w:rsidR="0051083A" w:rsidRPr="0051083A" w:rsidRDefault="0051083A" w:rsidP="0051083A">
            <w:pPr>
              <w:spacing w:after="0" w:line="240" w:lineRule="auto"/>
              <w:jc w:val="center"/>
              <w:rPr>
                <w:rFonts w:ascii="Cambria" w:eastAsia="Times New Roman" w:hAnsi="Cambria"/>
                <w:b/>
                <w:bCs/>
                <w:color w:val="000000"/>
                <w:sz w:val="20"/>
                <w:szCs w:val="20"/>
              </w:rPr>
            </w:pPr>
            <w:r w:rsidRPr="0051083A">
              <w:rPr>
                <w:rFonts w:ascii="Cambria" w:eastAsia="Times New Roman" w:hAnsi="Cambria"/>
                <w:b/>
                <w:bCs/>
                <w:color w:val="000000"/>
                <w:sz w:val="20"/>
                <w:szCs w:val="20"/>
              </w:rPr>
              <w:t>Item No.</w:t>
            </w:r>
          </w:p>
        </w:tc>
        <w:tc>
          <w:tcPr>
            <w:tcW w:w="9080" w:type="dxa"/>
            <w:tcBorders>
              <w:top w:val="single" w:sz="8" w:space="0" w:color="auto"/>
              <w:left w:val="nil"/>
              <w:bottom w:val="single" w:sz="8" w:space="0" w:color="auto"/>
              <w:right w:val="single" w:sz="8" w:space="0" w:color="auto"/>
            </w:tcBorders>
            <w:shd w:val="clear" w:color="000000" w:fill="8DB3E2"/>
            <w:hideMark/>
          </w:tcPr>
          <w:p w14:paraId="3AE6AA3B" w14:textId="77777777" w:rsidR="0051083A" w:rsidRPr="0051083A" w:rsidRDefault="0051083A" w:rsidP="0051083A">
            <w:pPr>
              <w:spacing w:after="0" w:line="240" w:lineRule="auto"/>
              <w:jc w:val="both"/>
              <w:rPr>
                <w:rFonts w:ascii="Cambria" w:eastAsia="Times New Roman" w:hAnsi="Cambria"/>
                <w:b/>
                <w:bCs/>
                <w:color w:val="000000"/>
                <w:sz w:val="20"/>
                <w:szCs w:val="20"/>
              </w:rPr>
            </w:pPr>
            <w:r w:rsidRPr="0051083A">
              <w:rPr>
                <w:rFonts w:ascii="Cambria" w:eastAsia="Times New Roman" w:hAnsi="Cambria"/>
                <w:b/>
                <w:bCs/>
                <w:color w:val="000000"/>
                <w:sz w:val="20"/>
                <w:szCs w:val="20"/>
              </w:rPr>
              <w:t>Description</w:t>
            </w:r>
          </w:p>
        </w:tc>
      </w:tr>
      <w:tr w:rsidR="0051083A" w:rsidRPr="0051083A" w14:paraId="125DEFFD"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094F67F4"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w:t>
            </w:r>
          </w:p>
        </w:tc>
        <w:tc>
          <w:tcPr>
            <w:tcW w:w="9080" w:type="dxa"/>
            <w:tcBorders>
              <w:top w:val="nil"/>
              <w:left w:val="nil"/>
              <w:bottom w:val="single" w:sz="8" w:space="0" w:color="auto"/>
              <w:right w:val="single" w:sz="8" w:space="0" w:color="auto"/>
            </w:tcBorders>
            <w:hideMark/>
          </w:tcPr>
          <w:p w14:paraId="4653A7EC"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Section 1.2.5 Data Exchange with External Systems</w:t>
            </w:r>
          </w:p>
        </w:tc>
      </w:tr>
      <w:tr w:rsidR="0051083A" w:rsidRPr="0051083A" w14:paraId="7C8A94C3"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38CC7BED"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w:t>
            </w:r>
          </w:p>
        </w:tc>
        <w:tc>
          <w:tcPr>
            <w:tcW w:w="9080" w:type="dxa"/>
            <w:tcBorders>
              <w:top w:val="nil"/>
              <w:left w:val="nil"/>
              <w:bottom w:val="single" w:sz="8" w:space="0" w:color="auto"/>
              <w:right w:val="single" w:sz="8" w:space="0" w:color="auto"/>
            </w:tcBorders>
            <w:hideMark/>
          </w:tcPr>
          <w:p w14:paraId="17BB03B9"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Replaced Figure 1 1: Business Process Flow</w:t>
            </w:r>
          </w:p>
        </w:tc>
      </w:tr>
      <w:tr w:rsidR="0051083A" w:rsidRPr="0051083A" w14:paraId="28FCB411"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6B7A04C2"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w:t>
            </w:r>
          </w:p>
        </w:tc>
        <w:tc>
          <w:tcPr>
            <w:tcW w:w="9080" w:type="dxa"/>
            <w:tcBorders>
              <w:top w:val="nil"/>
              <w:left w:val="nil"/>
              <w:bottom w:val="single" w:sz="8" w:space="0" w:color="auto"/>
              <w:right w:val="single" w:sz="8" w:space="0" w:color="auto"/>
            </w:tcBorders>
            <w:hideMark/>
          </w:tcPr>
          <w:p w14:paraId="4315737F"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2 22: Example of the Left Menu. Updated to display new field Borr Recov Corp Adv Balance</w:t>
            </w:r>
          </w:p>
        </w:tc>
      </w:tr>
      <w:tr w:rsidR="0051083A" w:rsidRPr="0051083A" w14:paraId="6D4C367E"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0194BD5B"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4</w:t>
            </w:r>
          </w:p>
        </w:tc>
        <w:tc>
          <w:tcPr>
            <w:tcW w:w="9080" w:type="dxa"/>
            <w:tcBorders>
              <w:top w:val="nil"/>
              <w:left w:val="nil"/>
              <w:bottom w:val="single" w:sz="8" w:space="0" w:color="auto"/>
              <w:right w:val="single" w:sz="8" w:space="0" w:color="auto"/>
            </w:tcBorders>
            <w:hideMark/>
          </w:tcPr>
          <w:p w14:paraId="423102FB"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2 23: Example of the Sub Menu. Updated to display new field Borr Recov Corp Adv Balance</w:t>
            </w:r>
          </w:p>
        </w:tc>
      </w:tr>
      <w:tr w:rsidR="0051083A" w:rsidRPr="0051083A" w14:paraId="07C108CB"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1FD366E1"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5</w:t>
            </w:r>
          </w:p>
        </w:tc>
        <w:tc>
          <w:tcPr>
            <w:tcW w:w="9080" w:type="dxa"/>
            <w:tcBorders>
              <w:top w:val="nil"/>
              <w:left w:val="nil"/>
              <w:bottom w:val="single" w:sz="8" w:space="0" w:color="auto"/>
              <w:right w:val="single" w:sz="8" w:space="0" w:color="auto"/>
            </w:tcBorders>
            <w:hideMark/>
          </w:tcPr>
          <w:p w14:paraId="0C1E76D2"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 2: Loan Balance. Updated to display new field Borr Recov Corp Adv Balance</w:t>
            </w:r>
          </w:p>
        </w:tc>
      </w:tr>
      <w:tr w:rsidR="0051083A" w:rsidRPr="0051083A" w14:paraId="5E3F79CA"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137B178F"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6</w:t>
            </w:r>
          </w:p>
        </w:tc>
        <w:tc>
          <w:tcPr>
            <w:tcW w:w="9080" w:type="dxa"/>
            <w:tcBorders>
              <w:top w:val="nil"/>
              <w:left w:val="nil"/>
              <w:bottom w:val="single" w:sz="8" w:space="0" w:color="auto"/>
              <w:right w:val="single" w:sz="8" w:space="0" w:color="auto"/>
            </w:tcBorders>
            <w:hideMark/>
          </w:tcPr>
          <w:p w14:paraId="74438B2F"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 13: Transactions to display new fields Corp Adv Borr Recov and Int Rate</w:t>
            </w:r>
          </w:p>
        </w:tc>
      </w:tr>
      <w:tr w:rsidR="0051083A" w:rsidRPr="0051083A" w14:paraId="36A8E445"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443033FE"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7</w:t>
            </w:r>
          </w:p>
        </w:tc>
        <w:tc>
          <w:tcPr>
            <w:tcW w:w="9080" w:type="dxa"/>
            <w:tcBorders>
              <w:top w:val="nil"/>
              <w:left w:val="nil"/>
              <w:bottom w:val="single" w:sz="8" w:space="0" w:color="auto"/>
              <w:right w:val="single" w:sz="8" w:space="0" w:color="auto"/>
            </w:tcBorders>
            <w:hideMark/>
          </w:tcPr>
          <w:p w14:paraId="0847698C"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Table 5</w:t>
            </w:r>
            <w:r w:rsidRPr="0051083A">
              <w:rPr>
                <w:rFonts w:ascii="Cambria" w:eastAsia="Times New Roman" w:hAnsi="Cambria"/>
                <w:color w:val="000000"/>
                <w:sz w:val="20"/>
                <w:szCs w:val="20"/>
              </w:rPr>
              <w:noBreakHyphen/>
              <w:t xml:space="preserve">1: Loan Screen – Transactions to add Borrower Recoverable Corp Advance and Int Rate fields, remove % Recoverable and Recoverable Amt. </w:t>
            </w:r>
          </w:p>
        </w:tc>
      </w:tr>
      <w:tr w:rsidR="0051083A" w:rsidRPr="0051083A" w14:paraId="6DD55A1A"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0849FEB1"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8</w:t>
            </w:r>
          </w:p>
        </w:tc>
        <w:tc>
          <w:tcPr>
            <w:tcW w:w="9080" w:type="dxa"/>
            <w:tcBorders>
              <w:top w:val="nil"/>
              <w:left w:val="nil"/>
              <w:bottom w:val="single" w:sz="8" w:space="0" w:color="auto"/>
              <w:right w:val="single" w:sz="8" w:space="0" w:color="auto"/>
            </w:tcBorders>
            <w:hideMark/>
          </w:tcPr>
          <w:p w14:paraId="19BC74B1"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w:t>
            </w:r>
            <w:r w:rsidRPr="0051083A">
              <w:rPr>
                <w:rFonts w:ascii="Cambria" w:eastAsia="Times New Roman" w:hAnsi="Cambria"/>
                <w:color w:val="000000"/>
                <w:sz w:val="20"/>
                <w:szCs w:val="20"/>
              </w:rPr>
              <w:noBreakHyphen/>
              <w:t>14: Loan Transactions Filter and Results Section to display new fields Corp Adv Borr Recov and Int Rate</w:t>
            </w:r>
          </w:p>
        </w:tc>
      </w:tr>
      <w:tr w:rsidR="0051083A" w:rsidRPr="0051083A" w14:paraId="2A080E6C"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2CEE934E"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9</w:t>
            </w:r>
          </w:p>
        </w:tc>
        <w:tc>
          <w:tcPr>
            <w:tcW w:w="9080" w:type="dxa"/>
            <w:tcBorders>
              <w:top w:val="nil"/>
              <w:left w:val="nil"/>
              <w:bottom w:val="single" w:sz="8" w:space="0" w:color="auto"/>
              <w:right w:val="single" w:sz="8" w:space="0" w:color="auto"/>
            </w:tcBorders>
            <w:hideMark/>
          </w:tcPr>
          <w:p w14:paraId="5795D48D"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Table 5 1: Loan Screen – Transactions. Added new fields Corp Adv Borr Recov and Int Rate, removed prior fields % Recoverable and Recoverable Amt</w:t>
            </w:r>
          </w:p>
        </w:tc>
      </w:tr>
      <w:tr w:rsidR="0051083A" w:rsidRPr="0051083A" w14:paraId="05E5F07C"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121E1FFA"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10</w:t>
            </w:r>
          </w:p>
        </w:tc>
        <w:tc>
          <w:tcPr>
            <w:tcW w:w="9080" w:type="dxa"/>
            <w:tcBorders>
              <w:top w:val="nil"/>
              <w:left w:val="nil"/>
              <w:bottom w:val="single" w:sz="8" w:space="0" w:color="auto"/>
              <w:right w:val="single" w:sz="8" w:space="0" w:color="auto"/>
            </w:tcBorders>
            <w:hideMark/>
          </w:tcPr>
          <w:p w14:paraId="28BD6C06"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 14: Loan Transactions Filter and Results Section. Updated to display new field Corp Adv Borr Recov</w:t>
            </w:r>
          </w:p>
        </w:tc>
      </w:tr>
      <w:tr w:rsidR="0051083A" w:rsidRPr="0051083A" w14:paraId="18C5D079"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61477167"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11</w:t>
            </w:r>
          </w:p>
        </w:tc>
        <w:tc>
          <w:tcPr>
            <w:tcW w:w="9080" w:type="dxa"/>
            <w:tcBorders>
              <w:top w:val="nil"/>
              <w:left w:val="nil"/>
              <w:bottom w:val="single" w:sz="8" w:space="0" w:color="auto"/>
              <w:right w:val="single" w:sz="8" w:space="0" w:color="auto"/>
            </w:tcBorders>
            <w:hideMark/>
          </w:tcPr>
          <w:p w14:paraId="0CD66AA4"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 xml:space="preserve">Updated 5.5.1.2 Creating a New Loan Transaction Figure 5 15: New Loan Transaction Window to include Borr Recoverable </w:t>
            </w:r>
          </w:p>
        </w:tc>
      </w:tr>
      <w:tr w:rsidR="0051083A" w:rsidRPr="0051083A" w14:paraId="7C2A1CF2"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77DB82F4"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12</w:t>
            </w:r>
          </w:p>
        </w:tc>
        <w:tc>
          <w:tcPr>
            <w:tcW w:w="9080" w:type="dxa"/>
            <w:tcBorders>
              <w:top w:val="nil"/>
              <w:left w:val="nil"/>
              <w:bottom w:val="single" w:sz="8" w:space="0" w:color="auto"/>
              <w:right w:val="single" w:sz="8" w:space="0" w:color="auto"/>
            </w:tcBorders>
            <w:hideMark/>
          </w:tcPr>
          <w:p w14:paraId="3B3BB20B"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5.5.1.3 Corporate Advance Transactions. Updated to include Borrower Recoverable field and screen shots</w:t>
            </w:r>
          </w:p>
        </w:tc>
      </w:tr>
      <w:tr w:rsidR="0051083A" w:rsidRPr="0051083A" w14:paraId="7FD119B7"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76A55EA8"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13</w:t>
            </w:r>
          </w:p>
        </w:tc>
        <w:tc>
          <w:tcPr>
            <w:tcW w:w="9080" w:type="dxa"/>
            <w:tcBorders>
              <w:top w:val="nil"/>
              <w:left w:val="nil"/>
              <w:bottom w:val="single" w:sz="8" w:space="0" w:color="auto"/>
              <w:right w:val="single" w:sz="8" w:space="0" w:color="auto"/>
            </w:tcBorders>
            <w:hideMark/>
          </w:tcPr>
          <w:p w14:paraId="412D3EDA"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5.6.7 Viewing Eligible and Ineligible Non Borrowing Spouse. Updated language for clarification</w:t>
            </w:r>
          </w:p>
        </w:tc>
      </w:tr>
      <w:tr w:rsidR="0051083A" w:rsidRPr="0051083A" w14:paraId="30BFA243"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13D49099"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14</w:t>
            </w:r>
          </w:p>
        </w:tc>
        <w:tc>
          <w:tcPr>
            <w:tcW w:w="9080" w:type="dxa"/>
            <w:tcBorders>
              <w:top w:val="nil"/>
              <w:left w:val="nil"/>
              <w:bottom w:val="single" w:sz="8" w:space="0" w:color="auto"/>
              <w:right w:val="single" w:sz="8" w:space="0" w:color="auto"/>
            </w:tcBorders>
            <w:hideMark/>
          </w:tcPr>
          <w:p w14:paraId="5CBBEEA9"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5 105: Batch Servicer Transactions. Updated to display Borr Recoverable field</w:t>
            </w:r>
          </w:p>
        </w:tc>
      </w:tr>
      <w:tr w:rsidR="0051083A" w:rsidRPr="0051083A" w14:paraId="31063923"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42C0A826"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15</w:t>
            </w:r>
          </w:p>
        </w:tc>
        <w:tc>
          <w:tcPr>
            <w:tcW w:w="9080" w:type="dxa"/>
            <w:tcBorders>
              <w:top w:val="nil"/>
              <w:left w:val="nil"/>
              <w:bottom w:val="single" w:sz="8" w:space="0" w:color="auto"/>
              <w:right w:val="single" w:sz="8" w:space="0" w:color="auto"/>
            </w:tcBorders>
            <w:hideMark/>
          </w:tcPr>
          <w:p w14:paraId="73FFA267"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5 109: Sample Excel Template for B2G Transactions Import. Updated to display Borr Recoverable field</w:t>
            </w:r>
          </w:p>
        </w:tc>
      </w:tr>
      <w:tr w:rsidR="0051083A" w:rsidRPr="0051083A" w14:paraId="6F8F60FC"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56CAC6F6"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16</w:t>
            </w:r>
          </w:p>
        </w:tc>
        <w:tc>
          <w:tcPr>
            <w:tcW w:w="9080" w:type="dxa"/>
            <w:tcBorders>
              <w:top w:val="nil"/>
              <w:left w:val="nil"/>
              <w:bottom w:val="single" w:sz="8" w:space="0" w:color="auto"/>
              <w:right w:val="single" w:sz="8" w:space="0" w:color="auto"/>
            </w:tcBorders>
            <w:hideMark/>
          </w:tcPr>
          <w:p w14:paraId="3C3F9DA4"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7.1.3.2 Servicing Management Search Criteria to include TL Mgmt Skey</w:t>
            </w:r>
          </w:p>
        </w:tc>
      </w:tr>
      <w:tr w:rsidR="0051083A" w:rsidRPr="0051083A" w14:paraId="076D89B4"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6A889D87"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17</w:t>
            </w:r>
          </w:p>
        </w:tc>
        <w:tc>
          <w:tcPr>
            <w:tcW w:w="9080" w:type="dxa"/>
            <w:tcBorders>
              <w:top w:val="nil"/>
              <w:left w:val="nil"/>
              <w:bottom w:val="single" w:sz="8" w:space="0" w:color="auto"/>
              <w:right w:val="single" w:sz="8" w:space="0" w:color="auto"/>
            </w:tcBorders>
            <w:hideMark/>
          </w:tcPr>
          <w:p w14:paraId="16103929"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7 5: Timeline Search Page to include TL Mgmt Skey</w:t>
            </w:r>
          </w:p>
        </w:tc>
      </w:tr>
      <w:tr w:rsidR="0051083A" w:rsidRPr="0051083A" w14:paraId="6974DC85"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10486D86"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18</w:t>
            </w:r>
          </w:p>
        </w:tc>
        <w:tc>
          <w:tcPr>
            <w:tcW w:w="9080" w:type="dxa"/>
            <w:tcBorders>
              <w:top w:val="nil"/>
              <w:left w:val="nil"/>
              <w:bottom w:val="single" w:sz="8" w:space="0" w:color="auto"/>
              <w:right w:val="single" w:sz="8" w:space="0" w:color="auto"/>
            </w:tcBorders>
            <w:hideMark/>
          </w:tcPr>
          <w:p w14:paraId="459E6AD2"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7 60: Endorsed - Release - Search – Release 2nd to include TL Mgmt Skey</w:t>
            </w:r>
          </w:p>
        </w:tc>
      </w:tr>
      <w:tr w:rsidR="0051083A" w:rsidRPr="0051083A" w14:paraId="7FC53EF3"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433CB92D"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19</w:t>
            </w:r>
          </w:p>
        </w:tc>
        <w:tc>
          <w:tcPr>
            <w:tcW w:w="9080" w:type="dxa"/>
            <w:tcBorders>
              <w:top w:val="nil"/>
              <w:left w:val="nil"/>
              <w:bottom w:val="single" w:sz="8" w:space="0" w:color="auto"/>
              <w:right w:val="single" w:sz="8" w:space="0" w:color="auto"/>
            </w:tcBorders>
            <w:hideMark/>
          </w:tcPr>
          <w:p w14:paraId="0B98CB8B"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7.3.2.6 Loss Mitigation – Short Sale (Assigned). Updated timeline steps list according to triggered and automated step changes and removed previous screen shots.</w:t>
            </w:r>
          </w:p>
        </w:tc>
      </w:tr>
      <w:tr w:rsidR="0051083A" w:rsidRPr="0051083A" w14:paraId="3ED280A3"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4D0CFDF7"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20</w:t>
            </w:r>
          </w:p>
        </w:tc>
        <w:tc>
          <w:tcPr>
            <w:tcW w:w="9080" w:type="dxa"/>
            <w:tcBorders>
              <w:top w:val="nil"/>
              <w:left w:val="nil"/>
              <w:bottom w:val="single" w:sz="8" w:space="0" w:color="auto"/>
              <w:right w:val="single" w:sz="8" w:space="0" w:color="auto"/>
            </w:tcBorders>
            <w:hideMark/>
          </w:tcPr>
          <w:p w14:paraId="0677D928"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7.3.3.1 Certificate of Indebtedness (COI)  (Assigned). Updated format of section and removed previous screen shots</w:t>
            </w:r>
          </w:p>
        </w:tc>
      </w:tr>
      <w:tr w:rsidR="0051083A" w:rsidRPr="0051083A" w14:paraId="5012CD67"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2C9DD465"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21</w:t>
            </w:r>
          </w:p>
        </w:tc>
        <w:tc>
          <w:tcPr>
            <w:tcW w:w="9080" w:type="dxa"/>
            <w:tcBorders>
              <w:top w:val="nil"/>
              <w:left w:val="nil"/>
              <w:bottom w:val="single" w:sz="8" w:space="0" w:color="auto"/>
              <w:right w:val="single" w:sz="8" w:space="0" w:color="auto"/>
            </w:tcBorders>
            <w:hideMark/>
          </w:tcPr>
          <w:p w14:paraId="3DE9DEBD"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7.3.3.7 Partial Release (Assigned). Updated format of section and removed previous screen shots</w:t>
            </w:r>
          </w:p>
        </w:tc>
      </w:tr>
      <w:tr w:rsidR="0051083A" w:rsidRPr="0051083A" w14:paraId="3A3A0A63"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7C5ED2F6"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22</w:t>
            </w:r>
          </w:p>
        </w:tc>
        <w:tc>
          <w:tcPr>
            <w:tcW w:w="9080" w:type="dxa"/>
            <w:tcBorders>
              <w:top w:val="nil"/>
              <w:left w:val="nil"/>
              <w:bottom w:val="single" w:sz="8" w:space="0" w:color="auto"/>
              <w:right w:val="single" w:sz="8" w:space="0" w:color="auto"/>
            </w:tcBorders>
            <w:hideMark/>
          </w:tcPr>
          <w:p w14:paraId="5CD032CF"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7.3.3.8 Payoff Request (Assigned). Updated format of section and removed previous screen shots</w:t>
            </w:r>
          </w:p>
        </w:tc>
      </w:tr>
      <w:tr w:rsidR="0051083A" w:rsidRPr="0051083A" w14:paraId="76FADC71"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5FAD53FA"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23</w:t>
            </w:r>
          </w:p>
        </w:tc>
        <w:tc>
          <w:tcPr>
            <w:tcW w:w="9080" w:type="dxa"/>
            <w:tcBorders>
              <w:top w:val="nil"/>
              <w:left w:val="nil"/>
              <w:bottom w:val="single" w:sz="8" w:space="0" w:color="auto"/>
              <w:right w:val="single" w:sz="8" w:space="0" w:color="auto"/>
            </w:tcBorders>
            <w:hideMark/>
          </w:tcPr>
          <w:p w14:paraId="177B79C3"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7.3.3.9 Substitution of Collateral timeline (Assigned). Updated format of section and removed previous screen shots</w:t>
            </w:r>
          </w:p>
        </w:tc>
      </w:tr>
      <w:tr w:rsidR="0051083A" w:rsidRPr="0051083A" w14:paraId="54806CDF"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10E7DA82"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24</w:t>
            </w:r>
          </w:p>
        </w:tc>
        <w:tc>
          <w:tcPr>
            <w:tcW w:w="9080" w:type="dxa"/>
            <w:tcBorders>
              <w:top w:val="nil"/>
              <w:left w:val="nil"/>
              <w:bottom w:val="single" w:sz="8" w:space="0" w:color="auto"/>
              <w:right w:val="single" w:sz="8" w:space="0" w:color="auto"/>
            </w:tcBorders>
            <w:hideMark/>
          </w:tcPr>
          <w:p w14:paraId="29B65FA8"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7.3.3.10 Zero Balance (Assigned). Updated format of section and removed previous screen shots</w:t>
            </w:r>
          </w:p>
        </w:tc>
      </w:tr>
      <w:tr w:rsidR="0051083A" w:rsidRPr="0051083A" w14:paraId="02D5E67D"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5DDD93BB"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25</w:t>
            </w:r>
          </w:p>
        </w:tc>
        <w:tc>
          <w:tcPr>
            <w:tcW w:w="9080" w:type="dxa"/>
            <w:tcBorders>
              <w:top w:val="nil"/>
              <w:left w:val="nil"/>
              <w:bottom w:val="single" w:sz="8" w:space="0" w:color="auto"/>
              <w:right w:val="single" w:sz="8" w:space="0" w:color="auto"/>
            </w:tcBorders>
            <w:hideMark/>
          </w:tcPr>
          <w:p w14:paraId="18795C48"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7.3.6.1 Release 1st (Release of HUD's First Mortgage)  screen shot for Assigned - Release - Search to show screen with TL Mgmt Skey</w:t>
            </w:r>
          </w:p>
        </w:tc>
      </w:tr>
      <w:tr w:rsidR="0051083A" w:rsidRPr="0051083A" w14:paraId="20E24A41"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62F802F4"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26</w:t>
            </w:r>
          </w:p>
        </w:tc>
        <w:tc>
          <w:tcPr>
            <w:tcW w:w="9080" w:type="dxa"/>
            <w:tcBorders>
              <w:top w:val="nil"/>
              <w:left w:val="nil"/>
              <w:bottom w:val="single" w:sz="8" w:space="0" w:color="auto"/>
              <w:right w:val="single" w:sz="8" w:space="0" w:color="auto"/>
            </w:tcBorders>
            <w:hideMark/>
          </w:tcPr>
          <w:p w14:paraId="5F9637A9"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7.3.6.2 Release 2nd (Release of HUD's Second Mortgage) screen shot for Assigned - Release - Search to show screen with TL Mgmt Skey</w:t>
            </w:r>
          </w:p>
        </w:tc>
      </w:tr>
      <w:tr w:rsidR="0051083A" w:rsidRPr="0051083A" w14:paraId="7CD120D3"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24475CC2"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27</w:t>
            </w:r>
          </w:p>
        </w:tc>
        <w:tc>
          <w:tcPr>
            <w:tcW w:w="9080" w:type="dxa"/>
            <w:tcBorders>
              <w:top w:val="nil"/>
              <w:left w:val="nil"/>
              <w:bottom w:val="single" w:sz="8" w:space="0" w:color="auto"/>
              <w:right w:val="single" w:sz="8" w:space="0" w:color="auto"/>
            </w:tcBorders>
            <w:hideMark/>
          </w:tcPr>
          <w:p w14:paraId="60BE3A58"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Figure 8 3: Endorsed - Claims - Search to include TL Mgmt Skey</w:t>
            </w:r>
          </w:p>
        </w:tc>
      </w:tr>
      <w:tr w:rsidR="0051083A" w:rsidRPr="0051083A" w14:paraId="20955C2D"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7DE53D34"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28</w:t>
            </w:r>
          </w:p>
        </w:tc>
        <w:tc>
          <w:tcPr>
            <w:tcW w:w="9080" w:type="dxa"/>
            <w:tcBorders>
              <w:top w:val="nil"/>
              <w:left w:val="nil"/>
              <w:bottom w:val="single" w:sz="8" w:space="0" w:color="auto"/>
              <w:right w:val="single" w:sz="8" w:space="0" w:color="auto"/>
            </w:tcBorders>
            <w:hideMark/>
          </w:tcPr>
          <w:p w14:paraId="5E69EC26"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Multiple changes to 9.4 Generating Reports to standardize language and update field lists</w:t>
            </w:r>
          </w:p>
        </w:tc>
      </w:tr>
      <w:tr w:rsidR="0051083A" w:rsidRPr="0051083A" w14:paraId="69BD6161"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1CFDF32E"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29</w:t>
            </w:r>
          </w:p>
        </w:tc>
        <w:tc>
          <w:tcPr>
            <w:tcW w:w="9080" w:type="dxa"/>
            <w:tcBorders>
              <w:top w:val="nil"/>
              <w:left w:val="nil"/>
              <w:bottom w:val="single" w:sz="8" w:space="0" w:color="auto"/>
              <w:right w:val="single" w:sz="8" w:space="0" w:color="auto"/>
            </w:tcBorders>
            <w:hideMark/>
          </w:tcPr>
          <w:p w14:paraId="5566F477"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9.6.4 Bulk Printing Letters Report Figure 9 12:  Bulk Printing Letters Report to show new screen with previous text removed</w:t>
            </w:r>
          </w:p>
        </w:tc>
      </w:tr>
      <w:tr w:rsidR="0051083A" w:rsidRPr="0051083A" w14:paraId="158BC1AF"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214DB283"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30</w:t>
            </w:r>
          </w:p>
        </w:tc>
        <w:tc>
          <w:tcPr>
            <w:tcW w:w="9080" w:type="dxa"/>
            <w:tcBorders>
              <w:top w:val="nil"/>
              <w:left w:val="nil"/>
              <w:bottom w:val="single" w:sz="8" w:space="0" w:color="auto"/>
              <w:right w:val="single" w:sz="8" w:space="0" w:color="auto"/>
            </w:tcBorders>
            <w:hideMark/>
          </w:tcPr>
          <w:p w14:paraId="3CC61120"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Section 10.5 County Clerks Screen to include Tax ID field. Including updates to Figure 10 7: County Clerks Screen, Figure 10 8: Creating a County Clerk, Figure 10 9: Editing a County Clerk</w:t>
            </w:r>
          </w:p>
        </w:tc>
      </w:tr>
      <w:tr w:rsidR="0051083A" w:rsidRPr="0051083A" w14:paraId="27A42282"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2D920DDF"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31</w:t>
            </w:r>
          </w:p>
        </w:tc>
        <w:tc>
          <w:tcPr>
            <w:tcW w:w="9080" w:type="dxa"/>
            <w:tcBorders>
              <w:top w:val="nil"/>
              <w:left w:val="nil"/>
              <w:bottom w:val="single" w:sz="8" w:space="0" w:color="auto"/>
              <w:right w:val="single" w:sz="8" w:space="0" w:color="auto"/>
            </w:tcBorders>
            <w:hideMark/>
          </w:tcPr>
          <w:p w14:paraId="572AFFCC"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Inserted new topic 10.6 Editable Timeline Steps. Updated subsequent topic numbering</w:t>
            </w:r>
          </w:p>
        </w:tc>
      </w:tr>
      <w:tr w:rsidR="0051083A" w:rsidRPr="0051083A" w14:paraId="5B262344"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5ECC9032"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32</w:t>
            </w:r>
          </w:p>
        </w:tc>
        <w:tc>
          <w:tcPr>
            <w:tcW w:w="9080" w:type="dxa"/>
            <w:tcBorders>
              <w:top w:val="nil"/>
              <w:left w:val="nil"/>
              <w:bottom w:val="single" w:sz="8" w:space="0" w:color="auto"/>
              <w:right w:val="single" w:sz="8" w:space="0" w:color="auto"/>
            </w:tcBorders>
            <w:hideMark/>
          </w:tcPr>
          <w:p w14:paraId="68C4A621"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10.14.1 Filtering Tax Authorities to add "Tax Authority" to multiple field names</w:t>
            </w:r>
          </w:p>
        </w:tc>
      </w:tr>
      <w:tr w:rsidR="0051083A" w:rsidRPr="0051083A" w14:paraId="3B64D64A"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6123DB64"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33</w:t>
            </w:r>
          </w:p>
        </w:tc>
        <w:tc>
          <w:tcPr>
            <w:tcW w:w="9080" w:type="dxa"/>
            <w:tcBorders>
              <w:top w:val="nil"/>
              <w:left w:val="nil"/>
              <w:bottom w:val="single" w:sz="8" w:space="0" w:color="auto"/>
              <w:right w:val="single" w:sz="8" w:space="0" w:color="auto"/>
            </w:tcBorders>
            <w:hideMark/>
          </w:tcPr>
          <w:p w14:paraId="37A4768D"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10.14.2 Sorting Tax Authorities to add multiple additional fields</w:t>
            </w:r>
          </w:p>
        </w:tc>
      </w:tr>
      <w:tr w:rsidR="0051083A" w:rsidRPr="0051083A" w14:paraId="76E26168"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267DB145"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34</w:t>
            </w:r>
          </w:p>
        </w:tc>
        <w:tc>
          <w:tcPr>
            <w:tcW w:w="9080" w:type="dxa"/>
            <w:tcBorders>
              <w:top w:val="nil"/>
              <w:left w:val="nil"/>
              <w:bottom w:val="single" w:sz="8" w:space="0" w:color="auto"/>
              <w:right w:val="single" w:sz="8" w:space="0" w:color="auto"/>
            </w:tcBorders>
            <w:hideMark/>
          </w:tcPr>
          <w:p w14:paraId="3F067C7B"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10.14.3 Creating a Tax Authority to include new required fields and update screen shots for Figure 10 26: Creating a Tax Authority, Figure 10 27: Editing a Tax Authority</w:t>
            </w:r>
          </w:p>
        </w:tc>
      </w:tr>
      <w:tr w:rsidR="0051083A" w:rsidRPr="0051083A" w14:paraId="245F34D6"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65BFD41B"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35</w:t>
            </w:r>
          </w:p>
        </w:tc>
        <w:tc>
          <w:tcPr>
            <w:tcW w:w="9080" w:type="dxa"/>
            <w:tcBorders>
              <w:top w:val="nil"/>
              <w:left w:val="nil"/>
              <w:bottom w:val="single" w:sz="8" w:space="0" w:color="auto"/>
              <w:right w:val="single" w:sz="8" w:space="0" w:color="auto"/>
            </w:tcBorders>
            <w:hideMark/>
          </w:tcPr>
          <w:p w14:paraId="0B38FD6F"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10.14.110.15.1 Filtering Vendors  to add multiple additional fields</w:t>
            </w:r>
          </w:p>
        </w:tc>
      </w:tr>
      <w:tr w:rsidR="0051083A" w:rsidRPr="0051083A" w14:paraId="1D6AF2A3"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737AC158"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36</w:t>
            </w:r>
          </w:p>
        </w:tc>
        <w:tc>
          <w:tcPr>
            <w:tcW w:w="9080" w:type="dxa"/>
            <w:tcBorders>
              <w:top w:val="nil"/>
              <w:left w:val="nil"/>
              <w:bottom w:val="single" w:sz="8" w:space="0" w:color="auto"/>
              <w:right w:val="single" w:sz="8" w:space="0" w:color="auto"/>
            </w:tcBorders>
            <w:hideMark/>
          </w:tcPr>
          <w:p w14:paraId="4758315F"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10.15.2 Sorting Vendors to add multiple additional fields</w:t>
            </w:r>
          </w:p>
        </w:tc>
      </w:tr>
      <w:tr w:rsidR="0051083A" w:rsidRPr="0051083A" w14:paraId="26DFE5B9" w14:textId="77777777" w:rsidTr="0051083A">
        <w:trPr>
          <w:trHeight w:val="540"/>
        </w:trPr>
        <w:tc>
          <w:tcPr>
            <w:tcW w:w="960" w:type="dxa"/>
            <w:tcBorders>
              <w:top w:val="nil"/>
              <w:left w:val="single" w:sz="8" w:space="0" w:color="auto"/>
              <w:bottom w:val="single" w:sz="8" w:space="0" w:color="auto"/>
              <w:right w:val="single" w:sz="8" w:space="0" w:color="auto"/>
            </w:tcBorders>
            <w:hideMark/>
          </w:tcPr>
          <w:p w14:paraId="2AEB2AFC"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37</w:t>
            </w:r>
          </w:p>
        </w:tc>
        <w:tc>
          <w:tcPr>
            <w:tcW w:w="9080" w:type="dxa"/>
            <w:tcBorders>
              <w:top w:val="nil"/>
              <w:left w:val="nil"/>
              <w:bottom w:val="single" w:sz="8" w:space="0" w:color="auto"/>
              <w:right w:val="single" w:sz="8" w:space="0" w:color="auto"/>
            </w:tcBorders>
            <w:hideMark/>
          </w:tcPr>
          <w:p w14:paraId="1ADCE23C"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10.15.3 Creating a Vendor to include new required fields and update screen shots for Figure  10 29: Creating a Vendor, Figure 10 30: Editing an Existing Vendor</w:t>
            </w:r>
          </w:p>
        </w:tc>
      </w:tr>
      <w:tr w:rsidR="0051083A" w:rsidRPr="0051083A" w14:paraId="4E477BB1"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767CC072"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38</w:t>
            </w:r>
          </w:p>
        </w:tc>
        <w:tc>
          <w:tcPr>
            <w:tcW w:w="9080" w:type="dxa"/>
            <w:tcBorders>
              <w:top w:val="nil"/>
              <w:left w:val="nil"/>
              <w:bottom w:val="single" w:sz="8" w:space="0" w:color="auto"/>
              <w:right w:val="single" w:sz="8" w:space="0" w:color="auto"/>
            </w:tcBorders>
            <w:hideMark/>
          </w:tcPr>
          <w:p w14:paraId="2AEFD83E"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Updated 10.17.1  Creating Bulk Vendors to indicate which fields are required</w:t>
            </w:r>
          </w:p>
        </w:tc>
      </w:tr>
      <w:tr w:rsidR="0051083A" w:rsidRPr="0051083A" w14:paraId="6E6A5902" w14:textId="77777777" w:rsidTr="0051083A">
        <w:trPr>
          <w:trHeight w:val="300"/>
        </w:trPr>
        <w:tc>
          <w:tcPr>
            <w:tcW w:w="960" w:type="dxa"/>
            <w:tcBorders>
              <w:top w:val="nil"/>
              <w:left w:val="single" w:sz="8" w:space="0" w:color="auto"/>
              <w:bottom w:val="single" w:sz="8" w:space="0" w:color="auto"/>
              <w:right w:val="single" w:sz="8" w:space="0" w:color="auto"/>
            </w:tcBorders>
            <w:hideMark/>
          </w:tcPr>
          <w:p w14:paraId="276125D8" w14:textId="77777777" w:rsidR="0051083A" w:rsidRPr="0051083A" w:rsidRDefault="0051083A" w:rsidP="0051083A">
            <w:pPr>
              <w:spacing w:after="0" w:line="240" w:lineRule="auto"/>
              <w:jc w:val="center"/>
              <w:rPr>
                <w:rFonts w:ascii="Cambria" w:eastAsia="Times New Roman" w:hAnsi="Cambria"/>
                <w:color w:val="000000"/>
                <w:sz w:val="20"/>
                <w:szCs w:val="20"/>
              </w:rPr>
            </w:pPr>
            <w:r w:rsidRPr="0051083A">
              <w:rPr>
                <w:rFonts w:ascii="Cambria" w:eastAsia="Times New Roman" w:hAnsi="Cambria"/>
                <w:color w:val="000000"/>
                <w:sz w:val="20"/>
                <w:szCs w:val="20"/>
              </w:rPr>
              <w:t>39</w:t>
            </w:r>
          </w:p>
        </w:tc>
        <w:tc>
          <w:tcPr>
            <w:tcW w:w="9080" w:type="dxa"/>
            <w:tcBorders>
              <w:top w:val="nil"/>
              <w:left w:val="nil"/>
              <w:bottom w:val="single" w:sz="8" w:space="0" w:color="auto"/>
              <w:right w:val="single" w:sz="8" w:space="0" w:color="auto"/>
            </w:tcBorders>
            <w:hideMark/>
          </w:tcPr>
          <w:p w14:paraId="54F5A290" w14:textId="77777777" w:rsidR="0051083A" w:rsidRPr="0051083A" w:rsidRDefault="0051083A" w:rsidP="0051083A">
            <w:pPr>
              <w:spacing w:after="0" w:line="240" w:lineRule="auto"/>
              <w:rPr>
                <w:rFonts w:ascii="Cambria" w:eastAsia="Times New Roman" w:hAnsi="Cambria"/>
                <w:color w:val="000000"/>
                <w:sz w:val="20"/>
                <w:szCs w:val="20"/>
              </w:rPr>
            </w:pPr>
            <w:r w:rsidRPr="0051083A">
              <w:rPr>
                <w:rFonts w:ascii="Cambria" w:eastAsia="Times New Roman" w:hAnsi="Cambria"/>
                <w:color w:val="000000"/>
                <w:sz w:val="20"/>
                <w:szCs w:val="20"/>
              </w:rPr>
              <w:t>Added SOFR to Appendix A: Acronyms</w:t>
            </w:r>
          </w:p>
        </w:tc>
      </w:tr>
    </w:tbl>
    <w:p w14:paraId="720091BF" w14:textId="77777777" w:rsidR="00FC78B9" w:rsidRPr="00421EA9" w:rsidRDefault="00FC78B9" w:rsidP="00FC78B9">
      <w:pPr>
        <w:tabs>
          <w:tab w:val="left" w:pos="5959"/>
        </w:tabs>
        <w:rPr>
          <w:b/>
          <w:bCs/>
          <w:lang w:bidi="en-US"/>
        </w:rPr>
      </w:pPr>
    </w:p>
    <w:p w14:paraId="36F603EF" w14:textId="16D6DA70" w:rsidR="00103D02" w:rsidRDefault="00103D02">
      <w:pPr>
        <w:rPr>
          <w:b/>
          <w:bCs/>
          <w:lang w:bidi="en-US"/>
        </w:rPr>
      </w:pPr>
      <w:r>
        <w:rPr>
          <w:b/>
          <w:bCs/>
          <w:lang w:bidi="en-US"/>
        </w:rPr>
        <w:br w:type="page"/>
      </w:r>
    </w:p>
    <w:p w14:paraId="0861581B" w14:textId="77777777" w:rsidR="00103D02" w:rsidRDefault="00103D02" w:rsidP="00103D02">
      <w:pPr>
        <w:tabs>
          <w:tab w:val="left" w:pos="5959"/>
        </w:tabs>
        <w:rPr>
          <w:b/>
          <w:bCs/>
          <w:lang w:bidi="en-US"/>
        </w:rPr>
        <w:sectPr w:rsidR="00103D02" w:rsidSect="00103D02">
          <w:headerReference w:type="default" r:id="rId656"/>
          <w:pgSz w:w="12240" w:h="15840"/>
          <w:pgMar w:top="1440" w:right="1440" w:bottom="1440" w:left="1440" w:header="720" w:footer="720" w:gutter="0"/>
          <w:cols w:space="720"/>
          <w:docGrid w:linePitch="360"/>
        </w:sectPr>
      </w:pPr>
    </w:p>
    <w:p w14:paraId="197DC23A" w14:textId="77777777" w:rsidR="00103D02" w:rsidRDefault="00103D02" w:rsidP="00103D02">
      <w:pPr>
        <w:rPr>
          <w:b/>
          <w:bCs/>
          <w:lang w:bidi="en-US"/>
        </w:rPr>
      </w:pPr>
    </w:p>
    <w:p w14:paraId="0890EA50" w14:textId="77777777" w:rsidR="00103D02" w:rsidRDefault="00103D02" w:rsidP="00103D02">
      <w:pPr>
        <w:pStyle w:val="Chapterbreak"/>
      </w:pPr>
    </w:p>
    <w:p w14:paraId="3A79BE3A" w14:textId="77777777" w:rsidR="00103D02" w:rsidRDefault="00103D02" w:rsidP="00103D02">
      <w:pPr>
        <w:pStyle w:val="Chapterbreak"/>
      </w:pPr>
    </w:p>
    <w:p w14:paraId="6B8395A1" w14:textId="77777777" w:rsidR="00103D02" w:rsidRDefault="00103D02" w:rsidP="00103D02">
      <w:pPr>
        <w:pStyle w:val="Chapterbreak"/>
      </w:pPr>
    </w:p>
    <w:p w14:paraId="3210242C" w14:textId="77777777" w:rsidR="00103D02" w:rsidRDefault="00103D02" w:rsidP="00103D02">
      <w:pPr>
        <w:pStyle w:val="Chapterbreak"/>
      </w:pPr>
    </w:p>
    <w:p w14:paraId="30486801" w14:textId="77777777" w:rsidR="00103D02" w:rsidRDefault="00103D02" w:rsidP="00103D02">
      <w:pPr>
        <w:pStyle w:val="Chapterbreak"/>
      </w:pPr>
    </w:p>
    <w:p w14:paraId="64CAB4CB" w14:textId="77777777" w:rsidR="00103D02" w:rsidRDefault="00103D02" w:rsidP="00103D02">
      <w:pPr>
        <w:pStyle w:val="Chapterbreak"/>
      </w:pPr>
    </w:p>
    <w:p w14:paraId="1D14B72F" w14:textId="77777777" w:rsidR="00103D02" w:rsidRDefault="00103D02" w:rsidP="00103D02">
      <w:pPr>
        <w:pStyle w:val="Chapterbreak"/>
      </w:pPr>
      <w:r w:rsidRPr="00D239AF">
        <w:t>APPENDIX</w:t>
      </w:r>
      <w:r>
        <w:t xml:space="preserve"> KK</w:t>
      </w:r>
      <w:r w:rsidRPr="00D239AF">
        <w:t xml:space="preserve">: </w:t>
      </w:r>
      <w:r>
        <w:t>HERMIT User Guide Version Release 8.20</w:t>
      </w:r>
    </w:p>
    <w:p w14:paraId="00690006" w14:textId="77777777" w:rsidR="00103D02" w:rsidRDefault="00103D02" w:rsidP="00103D02">
      <w:pPr>
        <w:pStyle w:val="Chapterbreak"/>
        <w:rPr>
          <w:b w:val="0"/>
          <w:bCs w:val="0"/>
          <w:caps w:val="0"/>
        </w:rPr>
      </w:pPr>
      <w:r>
        <w:br w:type="page"/>
      </w:r>
    </w:p>
    <w:p w14:paraId="1F7B2C8B" w14:textId="00E61EA6" w:rsidR="00103D02" w:rsidRPr="00733F5F" w:rsidRDefault="00103D02" w:rsidP="006C3C3F">
      <w:pPr>
        <w:pStyle w:val="Heading2"/>
        <w:numPr>
          <w:ilvl w:val="0"/>
          <w:numId w:val="81"/>
        </w:numPr>
        <w:tabs>
          <w:tab w:val="clear" w:pos="1080"/>
        </w:tabs>
        <w:jc w:val="both"/>
        <w:rPr>
          <w:color w:val="0070C0"/>
        </w:rPr>
      </w:pPr>
      <w:bookmarkStart w:id="6043" w:name="_Toc230163728"/>
      <w:r w:rsidRPr="002F1F2B">
        <w:rPr>
          <w:color w:val="0070C0"/>
        </w:rPr>
        <w:t>APPENDIX</w:t>
      </w:r>
      <w:r>
        <w:rPr>
          <w:color w:val="0070C0"/>
        </w:rPr>
        <w:t xml:space="preserve"> KK</w:t>
      </w:r>
      <w:r w:rsidRPr="002F1F2B">
        <w:rPr>
          <w:color w:val="0070C0"/>
        </w:rPr>
        <w:t xml:space="preserve">: HERMIT User Guide Version Release </w:t>
      </w:r>
      <w:r>
        <w:rPr>
          <w:color w:val="0070C0"/>
        </w:rPr>
        <w:t>8.20</w:t>
      </w:r>
      <w:bookmarkEnd w:id="6043"/>
    </w:p>
    <w:tbl>
      <w:tblPr>
        <w:tblW w:w="5000" w:type="pct"/>
        <w:tblLook w:val="04A0" w:firstRow="1" w:lastRow="0" w:firstColumn="1" w:lastColumn="0" w:noHBand="0" w:noVBand="1"/>
      </w:tblPr>
      <w:tblGrid>
        <w:gridCol w:w="721"/>
        <w:gridCol w:w="8619"/>
      </w:tblGrid>
      <w:tr w:rsidR="002B57FE" w:rsidRPr="002B57FE" w14:paraId="58C1D059" w14:textId="77777777" w:rsidTr="002B57FE">
        <w:trPr>
          <w:trHeight w:val="300"/>
        </w:trPr>
        <w:tc>
          <w:tcPr>
            <w:tcW w:w="386"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1EDB0326" w14:textId="77777777" w:rsidR="002B57FE" w:rsidRPr="002B57FE" w:rsidRDefault="002B57FE" w:rsidP="002B57FE">
            <w:pPr>
              <w:spacing w:after="0" w:line="240" w:lineRule="auto"/>
              <w:jc w:val="center"/>
              <w:rPr>
                <w:rFonts w:ascii="Cambria" w:eastAsia="Times New Roman" w:hAnsi="Cambria"/>
                <w:b/>
                <w:bCs/>
                <w:color w:val="000000"/>
                <w:sz w:val="20"/>
                <w:szCs w:val="20"/>
              </w:rPr>
            </w:pPr>
            <w:r w:rsidRPr="002B57FE">
              <w:rPr>
                <w:rFonts w:ascii="Cambria" w:eastAsia="Times New Roman" w:hAnsi="Cambria"/>
                <w:b/>
                <w:bCs/>
                <w:color w:val="000000"/>
                <w:sz w:val="20"/>
                <w:szCs w:val="20"/>
              </w:rPr>
              <w:t>Item No.</w:t>
            </w:r>
          </w:p>
        </w:tc>
        <w:tc>
          <w:tcPr>
            <w:tcW w:w="4614" w:type="pct"/>
            <w:tcBorders>
              <w:top w:val="single" w:sz="8" w:space="0" w:color="auto"/>
              <w:left w:val="nil"/>
              <w:bottom w:val="single" w:sz="8" w:space="0" w:color="auto"/>
              <w:right w:val="single" w:sz="8" w:space="0" w:color="auto"/>
            </w:tcBorders>
            <w:shd w:val="clear" w:color="000000" w:fill="8DB3E2"/>
            <w:vAlign w:val="center"/>
            <w:hideMark/>
          </w:tcPr>
          <w:p w14:paraId="53149C6C" w14:textId="77777777" w:rsidR="002B57FE" w:rsidRPr="002B57FE" w:rsidRDefault="002B57FE" w:rsidP="002B57FE">
            <w:pPr>
              <w:spacing w:after="0" w:line="240" w:lineRule="auto"/>
              <w:jc w:val="both"/>
              <w:rPr>
                <w:rFonts w:ascii="Cambria" w:eastAsia="Times New Roman" w:hAnsi="Cambria"/>
                <w:b/>
                <w:bCs/>
                <w:color w:val="000000"/>
                <w:sz w:val="20"/>
                <w:szCs w:val="20"/>
              </w:rPr>
            </w:pPr>
            <w:r w:rsidRPr="002B57FE">
              <w:rPr>
                <w:rFonts w:ascii="Cambria" w:eastAsia="Times New Roman" w:hAnsi="Cambria"/>
                <w:b/>
                <w:bCs/>
                <w:color w:val="000000"/>
                <w:sz w:val="20"/>
                <w:szCs w:val="20"/>
              </w:rPr>
              <w:t>Description</w:t>
            </w:r>
          </w:p>
        </w:tc>
      </w:tr>
      <w:tr w:rsidR="002B57FE" w:rsidRPr="002B57FE" w14:paraId="3A97A6C7" w14:textId="77777777" w:rsidTr="002B57FE">
        <w:trPr>
          <w:trHeight w:val="540"/>
        </w:trPr>
        <w:tc>
          <w:tcPr>
            <w:tcW w:w="386" w:type="pct"/>
            <w:tcBorders>
              <w:top w:val="nil"/>
              <w:left w:val="single" w:sz="8" w:space="0" w:color="auto"/>
              <w:bottom w:val="single" w:sz="8" w:space="0" w:color="auto"/>
              <w:right w:val="single" w:sz="8" w:space="0" w:color="auto"/>
            </w:tcBorders>
            <w:vAlign w:val="center"/>
            <w:hideMark/>
          </w:tcPr>
          <w:p w14:paraId="1E62BC80"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1</w:t>
            </w:r>
          </w:p>
        </w:tc>
        <w:tc>
          <w:tcPr>
            <w:tcW w:w="4614" w:type="pct"/>
            <w:tcBorders>
              <w:top w:val="nil"/>
              <w:left w:val="nil"/>
              <w:bottom w:val="single" w:sz="8" w:space="0" w:color="auto"/>
              <w:right w:val="single" w:sz="8" w:space="0" w:color="auto"/>
            </w:tcBorders>
            <w:vAlign w:val="center"/>
            <w:hideMark/>
          </w:tcPr>
          <w:p w14:paraId="4CE64FFE"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5.5.1.2.7 Creating New Repays Transactions: combine section 5.5.1.2.8 Repayment of Property Charges Pre D&amp;P with this section.</w:t>
            </w:r>
          </w:p>
        </w:tc>
      </w:tr>
      <w:tr w:rsidR="002B57FE" w:rsidRPr="002B57FE" w14:paraId="723D5F52"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66E60286"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2</w:t>
            </w:r>
          </w:p>
        </w:tc>
        <w:tc>
          <w:tcPr>
            <w:tcW w:w="4614" w:type="pct"/>
            <w:tcBorders>
              <w:top w:val="nil"/>
              <w:left w:val="nil"/>
              <w:bottom w:val="single" w:sz="8" w:space="0" w:color="auto"/>
              <w:right w:val="single" w:sz="8" w:space="0" w:color="auto"/>
            </w:tcBorders>
            <w:vAlign w:val="center"/>
            <w:hideMark/>
          </w:tcPr>
          <w:p w14:paraId="20FBAD8B"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5.5.1.2.7.2 Repayment of Life Expectancy Set Aside (LESA): Language clarification</w:t>
            </w:r>
          </w:p>
        </w:tc>
      </w:tr>
      <w:tr w:rsidR="002B57FE" w:rsidRPr="002B57FE" w14:paraId="55CEC400"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377EC4FA"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3</w:t>
            </w:r>
          </w:p>
        </w:tc>
        <w:tc>
          <w:tcPr>
            <w:tcW w:w="4614" w:type="pct"/>
            <w:tcBorders>
              <w:top w:val="nil"/>
              <w:left w:val="nil"/>
              <w:bottom w:val="single" w:sz="8" w:space="0" w:color="auto"/>
              <w:right w:val="single" w:sz="8" w:space="0" w:color="auto"/>
            </w:tcBorders>
            <w:vAlign w:val="center"/>
            <w:hideMark/>
          </w:tcPr>
          <w:p w14:paraId="15576BC9"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7.2.3.21.2 HUD NSC Contractor Activities: Language clarification in Step 2</w:t>
            </w:r>
          </w:p>
        </w:tc>
      </w:tr>
      <w:tr w:rsidR="002B57FE" w:rsidRPr="002B57FE" w14:paraId="6C304D29"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784226DD"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4</w:t>
            </w:r>
          </w:p>
        </w:tc>
        <w:tc>
          <w:tcPr>
            <w:tcW w:w="4614" w:type="pct"/>
            <w:tcBorders>
              <w:top w:val="nil"/>
              <w:left w:val="nil"/>
              <w:bottom w:val="single" w:sz="8" w:space="0" w:color="auto"/>
              <w:right w:val="single" w:sz="8" w:space="0" w:color="auto"/>
            </w:tcBorders>
            <w:vAlign w:val="center"/>
            <w:hideMark/>
          </w:tcPr>
          <w:p w14:paraId="1CD9D796"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Figure 7 43: Preservation and Protection tab. Screen shot updated</w:t>
            </w:r>
          </w:p>
        </w:tc>
      </w:tr>
      <w:tr w:rsidR="002B57FE" w:rsidRPr="002B57FE" w14:paraId="293FB38B"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140D1C87"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5</w:t>
            </w:r>
          </w:p>
        </w:tc>
        <w:tc>
          <w:tcPr>
            <w:tcW w:w="4614" w:type="pct"/>
            <w:tcBorders>
              <w:top w:val="nil"/>
              <w:left w:val="nil"/>
              <w:bottom w:val="single" w:sz="8" w:space="0" w:color="auto"/>
              <w:right w:val="single" w:sz="8" w:space="0" w:color="auto"/>
            </w:tcBorders>
            <w:vAlign w:val="center"/>
            <w:hideMark/>
          </w:tcPr>
          <w:p w14:paraId="560C199E"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7.3.7.2 Title Approval : Added missing section</w:t>
            </w:r>
          </w:p>
        </w:tc>
      </w:tr>
      <w:tr w:rsidR="002B57FE" w:rsidRPr="002B57FE" w14:paraId="7A775FD9"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0BD7999D"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6</w:t>
            </w:r>
          </w:p>
        </w:tc>
        <w:tc>
          <w:tcPr>
            <w:tcW w:w="4614" w:type="pct"/>
            <w:tcBorders>
              <w:top w:val="nil"/>
              <w:left w:val="nil"/>
              <w:bottom w:val="single" w:sz="8" w:space="0" w:color="auto"/>
              <w:right w:val="single" w:sz="8" w:space="0" w:color="auto"/>
            </w:tcBorders>
            <w:vAlign w:val="center"/>
            <w:hideMark/>
          </w:tcPr>
          <w:p w14:paraId="692CE5C3" w14:textId="77777777" w:rsidR="002B57FE" w:rsidRPr="002B57FE" w:rsidRDefault="002B57FE" w:rsidP="002B57FE">
            <w:pPr>
              <w:spacing w:after="0" w:line="240" w:lineRule="auto"/>
              <w:rPr>
                <w:rFonts w:ascii="Cambria" w:eastAsia="Times New Roman" w:hAnsi="Cambria"/>
                <w:color w:val="000000"/>
                <w:sz w:val="20"/>
                <w:szCs w:val="20"/>
              </w:rPr>
            </w:pPr>
            <w:r w:rsidRPr="002B57FE">
              <w:rPr>
                <w:rFonts w:ascii="Cambria" w:eastAsia="Times New Roman" w:hAnsi="Cambria"/>
                <w:color w:val="000000"/>
                <w:sz w:val="20"/>
                <w:szCs w:val="20"/>
              </w:rPr>
              <w:t>8.4.2 CT22 Assignment Timeline Letters: Added "Bankruptcy" to the list of permitted Welcome Letter Case sub statuses</w:t>
            </w:r>
          </w:p>
        </w:tc>
      </w:tr>
      <w:tr w:rsidR="002B57FE" w:rsidRPr="002B57FE" w14:paraId="2FE709FB" w14:textId="77777777" w:rsidTr="002B57FE">
        <w:trPr>
          <w:trHeight w:val="300"/>
        </w:trPr>
        <w:tc>
          <w:tcPr>
            <w:tcW w:w="386" w:type="pct"/>
            <w:tcBorders>
              <w:top w:val="nil"/>
              <w:left w:val="single" w:sz="8" w:space="0" w:color="auto"/>
              <w:bottom w:val="single" w:sz="8" w:space="0" w:color="auto"/>
              <w:right w:val="single" w:sz="8" w:space="0" w:color="auto"/>
            </w:tcBorders>
            <w:vAlign w:val="center"/>
            <w:hideMark/>
          </w:tcPr>
          <w:p w14:paraId="50A50B41" w14:textId="77777777" w:rsidR="002B57FE" w:rsidRPr="002B57FE" w:rsidRDefault="002B57FE" w:rsidP="002B57FE">
            <w:pPr>
              <w:spacing w:after="0" w:line="240" w:lineRule="auto"/>
              <w:jc w:val="center"/>
              <w:rPr>
                <w:rFonts w:ascii="Cambria" w:eastAsia="Times New Roman" w:hAnsi="Cambria"/>
                <w:color w:val="000000"/>
                <w:sz w:val="20"/>
                <w:szCs w:val="20"/>
              </w:rPr>
            </w:pPr>
            <w:r w:rsidRPr="002B57FE">
              <w:rPr>
                <w:rFonts w:ascii="Cambria" w:eastAsia="Times New Roman" w:hAnsi="Cambria"/>
                <w:color w:val="000000"/>
                <w:sz w:val="20"/>
                <w:szCs w:val="20"/>
              </w:rPr>
              <w:t>7</w:t>
            </w:r>
          </w:p>
        </w:tc>
        <w:tc>
          <w:tcPr>
            <w:tcW w:w="4614" w:type="pct"/>
            <w:tcBorders>
              <w:top w:val="nil"/>
              <w:left w:val="nil"/>
              <w:bottom w:val="single" w:sz="8" w:space="0" w:color="auto"/>
              <w:right w:val="single" w:sz="8" w:space="0" w:color="auto"/>
            </w:tcBorders>
            <w:vAlign w:val="center"/>
            <w:hideMark/>
          </w:tcPr>
          <w:p w14:paraId="66ADAD87" w14:textId="023A8987" w:rsidR="002B57FE" w:rsidRPr="002B57FE" w:rsidRDefault="0048137A" w:rsidP="002B57FE">
            <w:pPr>
              <w:spacing w:after="0" w:line="240" w:lineRule="auto"/>
              <w:rPr>
                <w:rFonts w:ascii="Cambria" w:eastAsia="Times New Roman" w:hAnsi="Cambria"/>
                <w:color w:val="000000"/>
                <w:sz w:val="20"/>
                <w:szCs w:val="20"/>
              </w:rPr>
            </w:pPr>
            <w:r>
              <w:rPr>
                <w:rFonts w:ascii="Cambria" w:eastAsia="Times New Roman" w:hAnsi="Cambria"/>
                <w:color w:val="000000"/>
                <w:sz w:val="20"/>
                <w:szCs w:val="20"/>
              </w:rPr>
              <w:t>9.6.15 Added new Report: NBS Missing SSN Report</w:t>
            </w:r>
          </w:p>
        </w:tc>
      </w:tr>
    </w:tbl>
    <w:p w14:paraId="6B9C53F1" w14:textId="77777777" w:rsidR="00103D02" w:rsidRPr="00421EA9" w:rsidRDefault="00103D02" w:rsidP="00103D02">
      <w:pPr>
        <w:tabs>
          <w:tab w:val="left" w:pos="5959"/>
        </w:tabs>
        <w:rPr>
          <w:b/>
          <w:bCs/>
          <w:lang w:bidi="en-US"/>
        </w:rPr>
      </w:pPr>
    </w:p>
    <w:p w14:paraId="2CDD2832" w14:textId="77777777" w:rsidR="00B54D3C" w:rsidRDefault="00B54D3C" w:rsidP="00B54D3C">
      <w:pPr>
        <w:pStyle w:val="Chapterbreak"/>
        <w:sectPr w:rsidR="00B54D3C" w:rsidSect="00FC78B9">
          <w:headerReference w:type="default" r:id="rId657"/>
          <w:pgSz w:w="12240" w:h="15840"/>
          <w:pgMar w:top="1440" w:right="1440" w:bottom="1440" w:left="1440" w:header="720" w:footer="720" w:gutter="0"/>
          <w:cols w:space="720"/>
          <w:docGrid w:linePitch="360"/>
        </w:sectPr>
      </w:pPr>
    </w:p>
    <w:p w14:paraId="44FD9F2F" w14:textId="77777777" w:rsidR="00B54D3C" w:rsidRDefault="00B54D3C" w:rsidP="00B54D3C">
      <w:pPr>
        <w:pStyle w:val="Chapterbreak"/>
      </w:pPr>
    </w:p>
    <w:p w14:paraId="50D0AC2F" w14:textId="77777777" w:rsidR="00B54D3C" w:rsidRDefault="00B54D3C" w:rsidP="00B54D3C">
      <w:pPr>
        <w:pStyle w:val="Chapterbreak"/>
      </w:pPr>
    </w:p>
    <w:p w14:paraId="706A664E" w14:textId="77777777" w:rsidR="00B54D3C" w:rsidRDefault="00B54D3C" w:rsidP="00B54D3C">
      <w:pPr>
        <w:pStyle w:val="Chapterbreak"/>
      </w:pPr>
    </w:p>
    <w:p w14:paraId="3CE3B95E" w14:textId="77777777" w:rsidR="00B54D3C" w:rsidRDefault="00B54D3C" w:rsidP="00B54D3C">
      <w:pPr>
        <w:pStyle w:val="Chapterbreak"/>
      </w:pPr>
    </w:p>
    <w:p w14:paraId="074B2EE2" w14:textId="77777777" w:rsidR="00B54D3C" w:rsidRDefault="00B54D3C" w:rsidP="00B54D3C">
      <w:pPr>
        <w:pStyle w:val="Chapterbreak"/>
      </w:pPr>
    </w:p>
    <w:p w14:paraId="6A523E82" w14:textId="77777777" w:rsidR="00B54D3C" w:rsidRDefault="00B54D3C" w:rsidP="00B54D3C">
      <w:pPr>
        <w:pStyle w:val="Chapterbreak"/>
      </w:pPr>
    </w:p>
    <w:p w14:paraId="7034FA15" w14:textId="5B720EE9" w:rsidR="00B54D3C" w:rsidRDefault="00B54D3C" w:rsidP="00B54D3C">
      <w:pPr>
        <w:pStyle w:val="Chapterbreak"/>
      </w:pPr>
      <w:r w:rsidRPr="00D239AF">
        <w:t>APPENDIX</w:t>
      </w:r>
      <w:r>
        <w:t xml:space="preserve"> LL</w:t>
      </w:r>
      <w:r w:rsidRPr="00D239AF">
        <w:t xml:space="preserve">: </w:t>
      </w:r>
      <w:r>
        <w:t>HERMIT User Guide Version Release 8.30</w:t>
      </w:r>
    </w:p>
    <w:p w14:paraId="3B6AF74F" w14:textId="77777777" w:rsidR="00B54D3C" w:rsidRDefault="00B54D3C" w:rsidP="00B54D3C">
      <w:pPr>
        <w:pStyle w:val="Chapterbreak"/>
        <w:rPr>
          <w:b w:val="0"/>
          <w:bCs w:val="0"/>
          <w:caps w:val="0"/>
        </w:rPr>
      </w:pPr>
      <w:r>
        <w:br w:type="page"/>
      </w:r>
    </w:p>
    <w:p w14:paraId="119E58F6" w14:textId="6B7D7CCE" w:rsidR="00B54D3C" w:rsidRPr="00733F5F" w:rsidRDefault="00B54D3C" w:rsidP="00B54D3C">
      <w:pPr>
        <w:pStyle w:val="Heading2"/>
        <w:numPr>
          <w:ilvl w:val="0"/>
          <w:numId w:val="81"/>
        </w:numPr>
        <w:tabs>
          <w:tab w:val="clear" w:pos="1080"/>
        </w:tabs>
        <w:jc w:val="both"/>
        <w:rPr>
          <w:color w:val="0070C0"/>
        </w:rPr>
      </w:pPr>
      <w:bookmarkStart w:id="6044" w:name="_Toc230163729"/>
      <w:r w:rsidRPr="002F1F2B">
        <w:rPr>
          <w:color w:val="0070C0"/>
        </w:rPr>
        <w:t>APPENDIX</w:t>
      </w:r>
      <w:r>
        <w:rPr>
          <w:color w:val="0070C0"/>
        </w:rPr>
        <w:t xml:space="preserve"> LL</w:t>
      </w:r>
      <w:r w:rsidRPr="002F1F2B">
        <w:rPr>
          <w:color w:val="0070C0"/>
        </w:rPr>
        <w:t xml:space="preserve">: HERMIT User Guide Version Release </w:t>
      </w:r>
      <w:r>
        <w:rPr>
          <w:color w:val="0070C0"/>
        </w:rPr>
        <w:t>8.</w:t>
      </w:r>
      <w:r w:rsidR="00396691">
        <w:rPr>
          <w:color w:val="0070C0"/>
        </w:rPr>
        <w:t>3</w:t>
      </w:r>
      <w:r>
        <w:rPr>
          <w:color w:val="0070C0"/>
        </w:rPr>
        <w:t>0</w:t>
      </w:r>
      <w:bookmarkEnd w:id="6044"/>
    </w:p>
    <w:tbl>
      <w:tblPr>
        <w:tblW w:w="5000" w:type="pct"/>
        <w:tblLook w:val="04A0" w:firstRow="1" w:lastRow="0" w:firstColumn="1" w:lastColumn="0" w:noHBand="0" w:noVBand="1"/>
      </w:tblPr>
      <w:tblGrid>
        <w:gridCol w:w="708"/>
        <w:gridCol w:w="8632"/>
      </w:tblGrid>
      <w:tr w:rsidR="00094B69" w:rsidRPr="00094B69" w14:paraId="5CF99699" w14:textId="77777777" w:rsidTr="00094B69">
        <w:trPr>
          <w:trHeight w:val="300"/>
          <w:tblHeader/>
        </w:trPr>
        <w:tc>
          <w:tcPr>
            <w:tcW w:w="379" w:type="pct"/>
            <w:tcBorders>
              <w:top w:val="single" w:sz="8" w:space="0" w:color="auto"/>
              <w:left w:val="single" w:sz="8" w:space="0" w:color="auto"/>
              <w:bottom w:val="single" w:sz="8" w:space="0" w:color="auto"/>
              <w:right w:val="single" w:sz="8" w:space="0" w:color="auto"/>
            </w:tcBorders>
            <w:shd w:val="clear" w:color="000000" w:fill="8DB3E2"/>
            <w:vAlign w:val="center"/>
            <w:hideMark/>
          </w:tcPr>
          <w:p w14:paraId="1807DB85" w14:textId="77777777" w:rsidR="00094B69" w:rsidRPr="00094B69" w:rsidRDefault="00094B69" w:rsidP="00094B69">
            <w:pPr>
              <w:spacing w:after="0" w:line="240" w:lineRule="auto"/>
              <w:jc w:val="center"/>
              <w:rPr>
                <w:rFonts w:ascii="Cambria" w:eastAsia="Times New Roman" w:hAnsi="Cambria"/>
                <w:b/>
                <w:bCs/>
                <w:color w:val="000000"/>
                <w:sz w:val="20"/>
                <w:szCs w:val="20"/>
              </w:rPr>
            </w:pPr>
            <w:r w:rsidRPr="00094B69">
              <w:rPr>
                <w:rFonts w:ascii="Cambria" w:eastAsia="Times New Roman" w:hAnsi="Cambria"/>
                <w:b/>
                <w:bCs/>
                <w:color w:val="000000"/>
                <w:sz w:val="20"/>
                <w:szCs w:val="20"/>
              </w:rPr>
              <w:t>Item No.</w:t>
            </w:r>
          </w:p>
        </w:tc>
        <w:tc>
          <w:tcPr>
            <w:tcW w:w="4621" w:type="pct"/>
            <w:tcBorders>
              <w:top w:val="single" w:sz="8" w:space="0" w:color="auto"/>
              <w:left w:val="nil"/>
              <w:bottom w:val="single" w:sz="8" w:space="0" w:color="auto"/>
              <w:right w:val="single" w:sz="8" w:space="0" w:color="auto"/>
            </w:tcBorders>
            <w:shd w:val="clear" w:color="000000" w:fill="8DB3E2"/>
            <w:vAlign w:val="center"/>
            <w:hideMark/>
          </w:tcPr>
          <w:p w14:paraId="007D2B7A" w14:textId="77777777" w:rsidR="00094B69" w:rsidRPr="00094B69" w:rsidRDefault="00094B69" w:rsidP="00094B69">
            <w:pPr>
              <w:spacing w:after="0" w:line="240" w:lineRule="auto"/>
              <w:jc w:val="both"/>
              <w:rPr>
                <w:rFonts w:ascii="Cambria" w:eastAsia="Times New Roman" w:hAnsi="Cambria"/>
                <w:b/>
                <w:bCs/>
                <w:color w:val="000000"/>
                <w:sz w:val="20"/>
                <w:szCs w:val="20"/>
              </w:rPr>
            </w:pPr>
            <w:r w:rsidRPr="00094B69">
              <w:rPr>
                <w:rFonts w:ascii="Cambria" w:eastAsia="Times New Roman" w:hAnsi="Cambria"/>
                <w:b/>
                <w:bCs/>
                <w:color w:val="000000"/>
                <w:sz w:val="20"/>
                <w:szCs w:val="20"/>
              </w:rPr>
              <w:t>Description</w:t>
            </w:r>
          </w:p>
        </w:tc>
      </w:tr>
      <w:tr w:rsidR="00094B69" w:rsidRPr="00094B69" w14:paraId="1726E298"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E135D06"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w:t>
            </w:r>
          </w:p>
        </w:tc>
        <w:tc>
          <w:tcPr>
            <w:tcW w:w="4621" w:type="pct"/>
            <w:tcBorders>
              <w:top w:val="nil"/>
              <w:left w:val="nil"/>
              <w:bottom w:val="single" w:sz="8" w:space="0" w:color="auto"/>
              <w:right w:val="single" w:sz="8" w:space="0" w:color="auto"/>
            </w:tcBorders>
            <w:vAlign w:val="center"/>
            <w:hideMark/>
          </w:tcPr>
          <w:p w14:paraId="77E494A1"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xml:space="preserve">Updated Figure 5-7: Loan Details </w:t>
            </w:r>
          </w:p>
        </w:tc>
      </w:tr>
      <w:tr w:rsidR="00094B69" w:rsidRPr="00094B69" w14:paraId="086A9F4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49CFAFAB"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w:t>
            </w:r>
          </w:p>
        </w:tc>
        <w:tc>
          <w:tcPr>
            <w:tcW w:w="4621" w:type="pct"/>
            <w:tcBorders>
              <w:top w:val="nil"/>
              <w:left w:val="nil"/>
              <w:bottom w:val="single" w:sz="8" w:space="0" w:color="auto"/>
              <w:right w:val="single" w:sz="8" w:space="0" w:color="auto"/>
            </w:tcBorders>
            <w:vAlign w:val="center"/>
            <w:hideMark/>
          </w:tcPr>
          <w:p w14:paraId="3F9313C7"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Updated Figure 5-10: Edit Loan Identifiers Window</w:t>
            </w:r>
          </w:p>
        </w:tc>
      </w:tr>
      <w:tr w:rsidR="00094B69" w:rsidRPr="00094B69" w14:paraId="36856C30"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D6CFC12"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w:t>
            </w:r>
          </w:p>
        </w:tc>
        <w:tc>
          <w:tcPr>
            <w:tcW w:w="4621" w:type="pct"/>
            <w:tcBorders>
              <w:top w:val="nil"/>
              <w:left w:val="nil"/>
              <w:bottom w:val="single" w:sz="8" w:space="0" w:color="auto"/>
              <w:right w:val="single" w:sz="8" w:space="0" w:color="auto"/>
            </w:tcBorders>
            <w:vAlign w:val="center"/>
            <w:hideMark/>
          </w:tcPr>
          <w:p w14:paraId="590F2EDB"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5.18.1.2 Viewing Transmittal Details: correction related to partial FHA case #</w:t>
            </w:r>
          </w:p>
        </w:tc>
      </w:tr>
      <w:tr w:rsidR="00094B69" w:rsidRPr="00094B69" w14:paraId="04DEEFCB"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794451B"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w:t>
            </w:r>
          </w:p>
        </w:tc>
        <w:tc>
          <w:tcPr>
            <w:tcW w:w="4621" w:type="pct"/>
            <w:tcBorders>
              <w:top w:val="nil"/>
              <w:left w:val="nil"/>
              <w:bottom w:val="single" w:sz="8" w:space="0" w:color="auto"/>
              <w:right w:val="single" w:sz="8" w:space="0" w:color="auto"/>
            </w:tcBorders>
            <w:vAlign w:val="center"/>
            <w:hideMark/>
          </w:tcPr>
          <w:p w14:paraId="4E2BE437"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xml:space="preserve">5.21 New Section on Preservation &amp; Protection which includes both Transaction entry and Timelines. </w:t>
            </w:r>
          </w:p>
        </w:tc>
      </w:tr>
      <w:tr w:rsidR="00094B69" w:rsidRPr="00094B69" w14:paraId="7BA68198" w14:textId="77777777" w:rsidTr="00094B69">
        <w:trPr>
          <w:trHeight w:val="540"/>
        </w:trPr>
        <w:tc>
          <w:tcPr>
            <w:tcW w:w="379" w:type="pct"/>
            <w:tcBorders>
              <w:top w:val="nil"/>
              <w:left w:val="single" w:sz="8" w:space="0" w:color="auto"/>
              <w:bottom w:val="single" w:sz="8" w:space="0" w:color="auto"/>
              <w:right w:val="single" w:sz="8" w:space="0" w:color="auto"/>
            </w:tcBorders>
            <w:vAlign w:val="center"/>
            <w:hideMark/>
          </w:tcPr>
          <w:p w14:paraId="77A2021B"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5</w:t>
            </w:r>
          </w:p>
        </w:tc>
        <w:tc>
          <w:tcPr>
            <w:tcW w:w="4621" w:type="pct"/>
            <w:tcBorders>
              <w:top w:val="nil"/>
              <w:left w:val="nil"/>
              <w:bottom w:val="single" w:sz="8" w:space="0" w:color="auto"/>
              <w:right w:val="single" w:sz="8" w:space="0" w:color="auto"/>
            </w:tcBorders>
            <w:vAlign w:val="center"/>
            <w:hideMark/>
          </w:tcPr>
          <w:p w14:paraId="1D37AAF7"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5.5.1.2.2 Corp Advance Preservation &amp; Protection Transactions section was revised to direct readers to the new section 5.21 for P &amp; P</w:t>
            </w:r>
          </w:p>
        </w:tc>
      </w:tr>
      <w:tr w:rsidR="00094B69" w:rsidRPr="00094B69" w14:paraId="2336D817"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DC6A971"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6</w:t>
            </w:r>
          </w:p>
        </w:tc>
        <w:tc>
          <w:tcPr>
            <w:tcW w:w="4621" w:type="pct"/>
            <w:tcBorders>
              <w:top w:val="nil"/>
              <w:left w:val="nil"/>
              <w:bottom w:val="single" w:sz="8" w:space="0" w:color="auto"/>
              <w:right w:val="single" w:sz="8" w:space="0" w:color="auto"/>
            </w:tcBorders>
            <w:vAlign w:val="center"/>
            <w:hideMark/>
          </w:tcPr>
          <w:p w14:paraId="095F2C6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7.2.3.21 Preservation &amp; Protection under timelines was revised to direct readers to the new section 5.21 on P &amp; P</w:t>
            </w:r>
          </w:p>
        </w:tc>
      </w:tr>
      <w:tr w:rsidR="00094B69" w:rsidRPr="00094B69" w14:paraId="1C6EAE7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A0CA314"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7</w:t>
            </w:r>
          </w:p>
        </w:tc>
        <w:tc>
          <w:tcPr>
            <w:tcW w:w="4621" w:type="pct"/>
            <w:tcBorders>
              <w:top w:val="nil"/>
              <w:left w:val="nil"/>
              <w:bottom w:val="single" w:sz="8" w:space="0" w:color="auto"/>
              <w:right w:val="single" w:sz="8" w:space="0" w:color="auto"/>
            </w:tcBorders>
            <w:vAlign w:val="center"/>
            <w:hideMark/>
          </w:tcPr>
          <w:p w14:paraId="21D8FD00"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6.2 Approval Portal Section Added</w:t>
            </w:r>
          </w:p>
        </w:tc>
      </w:tr>
      <w:tr w:rsidR="00094B69" w:rsidRPr="00094B69" w14:paraId="16AECAA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5D27A6F4"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8</w:t>
            </w:r>
          </w:p>
        </w:tc>
        <w:tc>
          <w:tcPr>
            <w:tcW w:w="4621" w:type="pct"/>
            <w:tcBorders>
              <w:top w:val="nil"/>
              <w:left w:val="nil"/>
              <w:bottom w:val="single" w:sz="8" w:space="0" w:color="auto"/>
              <w:right w:val="single" w:sz="8" w:space="0" w:color="auto"/>
            </w:tcBorders>
            <w:vAlign w:val="center"/>
            <w:hideMark/>
          </w:tcPr>
          <w:p w14:paraId="553CC06C"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6.6 Loan Details: Updated Figure 6-19: Loan Details Screen</w:t>
            </w:r>
          </w:p>
        </w:tc>
      </w:tr>
      <w:tr w:rsidR="00094B69" w:rsidRPr="00094B69" w14:paraId="3899953B"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4AA10CDC"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9</w:t>
            </w:r>
          </w:p>
        </w:tc>
        <w:tc>
          <w:tcPr>
            <w:tcW w:w="4621" w:type="pct"/>
            <w:tcBorders>
              <w:top w:val="nil"/>
              <w:left w:val="nil"/>
              <w:bottom w:val="single" w:sz="8" w:space="0" w:color="auto"/>
              <w:right w:val="single" w:sz="8" w:space="0" w:color="auto"/>
            </w:tcBorders>
            <w:vAlign w:val="center"/>
            <w:hideMark/>
          </w:tcPr>
          <w:p w14:paraId="1F77237F"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6.6 Loan Details: Updated Figure 6-21: Edit Loan Identifiers Window</w:t>
            </w:r>
          </w:p>
        </w:tc>
      </w:tr>
      <w:tr w:rsidR="00094B69" w:rsidRPr="00094B69" w14:paraId="19D6DE6C"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6FEC6F5"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10</w:t>
            </w:r>
          </w:p>
        </w:tc>
        <w:tc>
          <w:tcPr>
            <w:tcW w:w="4621" w:type="pct"/>
            <w:tcBorders>
              <w:top w:val="nil"/>
              <w:left w:val="nil"/>
              <w:bottom w:val="single" w:sz="8" w:space="0" w:color="auto"/>
              <w:right w:val="single" w:sz="8" w:space="0" w:color="auto"/>
            </w:tcBorders>
            <w:vAlign w:val="center"/>
            <w:hideMark/>
          </w:tcPr>
          <w:p w14:paraId="27238CA2"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6.20.4 Accounting &gt; Authorizations: Updated Figure 6 146: Authorize a Repurchase Transaction</w:t>
            </w:r>
          </w:p>
        </w:tc>
      </w:tr>
      <w:tr w:rsidR="00094B69" w:rsidRPr="00094B69" w14:paraId="2A3EE124"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31F9838"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11</w:t>
            </w:r>
          </w:p>
        </w:tc>
        <w:tc>
          <w:tcPr>
            <w:tcW w:w="4621" w:type="pct"/>
            <w:tcBorders>
              <w:top w:val="nil"/>
              <w:left w:val="nil"/>
              <w:bottom w:val="single" w:sz="8" w:space="0" w:color="auto"/>
              <w:right w:val="single" w:sz="8" w:space="0" w:color="auto"/>
            </w:tcBorders>
            <w:vAlign w:val="center"/>
            <w:hideMark/>
          </w:tcPr>
          <w:p w14:paraId="4E1F850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6.21.4.4 Updated Figure 6 153: Inspection Disbursement Import Results</w:t>
            </w:r>
          </w:p>
        </w:tc>
      </w:tr>
      <w:tr w:rsidR="00094B69" w:rsidRPr="00094B69" w14:paraId="76574721"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494FF121"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12</w:t>
            </w:r>
          </w:p>
        </w:tc>
        <w:tc>
          <w:tcPr>
            <w:tcW w:w="4621" w:type="pct"/>
            <w:tcBorders>
              <w:top w:val="nil"/>
              <w:left w:val="nil"/>
              <w:bottom w:val="single" w:sz="8" w:space="0" w:color="auto"/>
              <w:right w:val="single" w:sz="8" w:space="0" w:color="auto"/>
            </w:tcBorders>
            <w:vAlign w:val="center"/>
            <w:hideMark/>
          </w:tcPr>
          <w:p w14:paraId="1AE24AAB"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7.2.1.4 Occupancy Compliance Certification: typo to correct "Requests" with "Compliance"</w:t>
            </w:r>
          </w:p>
        </w:tc>
      </w:tr>
      <w:tr w:rsidR="00094B69" w:rsidRPr="00094B69" w14:paraId="249D1F0A"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D50A1FF"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13</w:t>
            </w:r>
          </w:p>
        </w:tc>
        <w:tc>
          <w:tcPr>
            <w:tcW w:w="4621" w:type="pct"/>
            <w:tcBorders>
              <w:top w:val="nil"/>
              <w:left w:val="nil"/>
              <w:bottom w:val="single" w:sz="8" w:space="0" w:color="auto"/>
              <w:right w:val="single" w:sz="8" w:space="0" w:color="auto"/>
            </w:tcBorders>
            <w:vAlign w:val="center"/>
            <w:hideMark/>
          </w:tcPr>
          <w:p w14:paraId="6963616A"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7.2.3.4 Extension - Appraisal timeline updates</w:t>
            </w:r>
          </w:p>
        </w:tc>
      </w:tr>
      <w:tr w:rsidR="00094B69" w:rsidRPr="00094B69" w14:paraId="5B583854"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ABC7BF4"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14</w:t>
            </w:r>
          </w:p>
        </w:tc>
        <w:tc>
          <w:tcPr>
            <w:tcW w:w="4621" w:type="pct"/>
            <w:tcBorders>
              <w:top w:val="nil"/>
              <w:left w:val="nil"/>
              <w:bottom w:val="single" w:sz="8" w:space="0" w:color="auto"/>
              <w:right w:val="single" w:sz="8" w:space="0" w:color="auto"/>
            </w:tcBorders>
            <w:vAlign w:val="center"/>
            <w:hideMark/>
          </w:tcPr>
          <w:p w14:paraId="6BEC17C1"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7.2.3.10 Extension - Deed-in-Lieu timeline updates</w:t>
            </w:r>
          </w:p>
        </w:tc>
      </w:tr>
      <w:tr w:rsidR="00094B69" w:rsidRPr="00094B69" w14:paraId="0508A98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275DA09"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15</w:t>
            </w:r>
          </w:p>
        </w:tc>
        <w:tc>
          <w:tcPr>
            <w:tcW w:w="4621" w:type="pct"/>
            <w:tcBorders>
              <w:top w:val="nil"/>
              <w:left w:val="nil"/>
              <w:bottom w:val="single" w:sz="8" w:space="0" w:color="auto"/>
              <w:right w:val="single" w:sz="8" w:space="0" w:color="auto"/>
            </w:tcBorders>
            <w:vAlign w:val="center"/>
            <w:hideMark/>
          </w:tcPr>
          <w:p w14:paraId="5E3A7E3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7.2.3.11 Extension – Delay Due &amp; Payable timeline updates</w:t>
            </w:r>
          </w:p>
        </w:tc>
      </w:tr>
      <w:tr w:rsidR="00094B69" w:rsidRPr="00094B69" w14:paraId="0AA8F32D"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85C2D3B"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16</w:t>
            </w:r>
          </w:p>
        </w:tc>
        <w:tc>
          <w:tcPr>
            <w:tcW w:w="4621" w:type="pct"/>
            <w:tcBorders>
              <w:top w:val="nil"/>
              <w:left w:val="nil"/>
              <w:bottom w:val="single" w:sz="8" w:space="0" w:color="auto"/>
              <w:right w:val="single" w:sz="8" w:space="0" w:color="auto"/>
            </w:tcBorders>
            <w:vAlign w:val="center"/>
            <w:hideMark/>
          </w:tcPr>
          <w:p w14:paraId="43400913"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7.2.3.12 Extension – Hardest Hit Fund (HHF) timeline updates</w:t>
            </w:r>
          </w:p>
        </w:tc>
      </w:tr>
      <w:tr w:rsidR="00094B69" w:rsidRPr="00094B69" w14:paraId="5D7165F1"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E85AD96"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17</w:t>
            </w:r>
          </w:p>
        </w:tc>
        <w:tc>
          <w:tcPr>
            <w:tcW w:w="4621" w:type="pct"/>
            <w:tcBorders>
              <w:top w:val="nil"/>
              <w:left w:val="nil"/>
              <w:bottom w:val="single" w:sz="8" w:space="0" w:color="auto"/>
              <w:right w:val="single" w:sz="8" w:space="0" w:color="auto"/>
            </w:tcBorders>
            <w:vAlign w:val="center"/>
            <w:hideMark/>
          </w:tcPr>
          <w:p w14:paraId="39611BB9"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7.2.3.13 Extension – Late Notification of Death timeline updates</w:t>
            </w:r>
          </w:p>
        </w:tc>
      </w:tr>
      <w:tr w:rsidR="00094B69" w:rsidRPr="00094B69" w14:paraId="4961D061"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260B14E"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18</w:t>
            </w:r>
          </w:p>
        </w:tc>
        <w:tc>
          <w:tcPr>
            <w:tcW w:w="4621" w:type="pct"/>
            <w:tcBorders>
              <w:top w:val="nil"/>
              <w:left w:val="nil"/>
              <w:bottom w:val="single" w:sz="8" w:space="0" w:color="auto"/>
              <w:right w:val="single" w:sz="8" w:space="0" w:color="auto"/>
            </w:tcBorders>
            <w:vAlign w:val="center"/>
            <w:hideMark/>
          </w:tcPr>
          <w:p w14:paraId="327EE69D" w14:textId="77777777" w:rsidR="00094B69" w:rsidRPr="00094B69" w:rsidRDefault="00094B69" w:rsidP="00094B69">
            <w:pPr>
              <w:spacing w:after="0" w:line="240" w:lineRule="auto"/>
              <w:rPr>
                <w:rFonts w:ascii="Cambria" w:eastAsia="Times New Roman" w:hAnsi="Cambria"/>
                <w:color w:val="000000"/>
                <w:sz w:val="20"/>
                <w:szCs w:val="20"/>
              </w:rPr>
            </w:pPr>
            <w:bookmarkStart w:id="6045" w:name="RANGE!B19"/>
            <w:r w:rsidRPr="00094B69">
              <w:rPr>
                <w:rFonts w:ascii="Cambria" w:eastAsiaTheme="minorHAnsi" w:hAnsi="Cambria"/>
                <w:color w:val="000000"/>
                <w:sz w:val="20"/>
                <w:szCs w:val="20"/>
              </w:rPr>
              <w:t>7.2.3.14 Extension – Other timeline updates</w:t>
            </w:r>
            <w:bookmarkEnd w:id="6045"/>
          </w:p>
        </w:tc>
      </w:tr>
      <w:tr w:rsidR="00094B69" w:rsidRPr="00094B69" w14:paraId="6C026372"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4883EDAF"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19</w:t>
            </w:r>
          </w:p>
        </w:tc>
        <w:tc>
          <w:tcPr>
            <w:tcW w:w="4621" w:type="pct"/>
            <w:tcBorders>
              <w:top w:val="nil"/>
              <w:left w:val="nil"/>
              <w:bottom w:val="single" w:sz="8" w:space="0" w:color="auto"/>
              <w:right w:val="single" w:sz="8" w:space="0" w:color="auto"/>
            </w:tcBorders>
            <w:vAlign w:val="center"/>
            <w:hideMark/>
          </w:tcPr>
          <w:p w14:paraId="08422141"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7.2.3.15 Extension – Property Charge Loss Mitigation timeline updates</w:t>
            </w:r>
          </w:p>
        </w:tc>
      </w:tr>
      <w:tr w:rsidR="00094B69" w:rsidRPr="00094B69" w14:paraId="54DBDD41"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2AE0C65"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20</w:t>
            </w:r>
          </w:p>
        </w:tc>
        <w:tc>
          <w:tcPr>
            <w:tcW w:w="4621" w:type="pct"/>
            <w:tcBorders>
              <w:top w:val="nil"/>
              <w:left w:val="nil"/>
              <w:bottom w:val="single" w:sz="8" w:space="0" w:color="auto"/>
              <w:right w:val="single" w:sz="8" w:space="0" w:color="auto"/>
            </w:tcBorders>
            <w:vAlign w:val="center"/>
            <w:hideMark/>
          </w:tcPr>
          <w:p w14:paraId="5A1E3B7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7.2.3.16 Extension – Repairs timeline updates</w:t>
            </w:r>
          </w:p>
        </w:tc>
      </w:tr>
      <w:tr w:rsidR="00094B69" w:rsidRPr="00094B69" w14:paraId="71F2E28E"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11C3FA15"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21</w:t>
            </w:r>
          </w:p>
        </w:tc>
        <w:tc>
          <w:tcPr>
            <w:tcW w:w="4621" w:type="pct"/>
            <w:tcBorders>
              <w:top w:val="nil"/>
              <w:left w:val="nil"/>
              <w:bottom w:val="single" w:sz="8" w:space="0" w:color="auto"/>
              <w:right w:val="single" w:sz="8" w:space="0" w:color="auto"/>
            </w:tcBorders>
            <w:vAlign w:val="center"/>
            <w:hideMark/>
          </w:tcPr>
          <w:p w14:paraId="265DA796"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7.2.3.18 Investor Short Sale timeline updates</w:t>
            </w:r>
          </w:p>
        </w:tc>
      </w:tr>
      <w:tr w:rsidR="00094B69" w:rsidRPr="00094B69" w14:paraId="64031223"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DEA6337"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22</w:t>
            </w:r>
          </w:p>
        </w:tc>
        <w:tc>
          <w:tcPr>
            <w:tcW w:w="4621" w:type="pct"/>
            <w:tcBorders>
              <w:top w:val="nil"/>
              <w:left w:val="nil"/>
              <w:bottom w:val="single" w:sz="8" w:space="0" w:color="auto"/>
              <w:right w:val="single" w:sz="8" w:space="0" w:color="auto"/>
            </w:tcBorders>
            <w:vAlign w:val="center"/>
            <w:hideMark/>
          </w:tcPr>
          <w:p w14:paraId="73ECF1BF"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xml:space="preserve">7.2.3.21 Preservation and Protection </w:t>
            </w:r>
          </w:p>
        </w:tc>
      </w:tr>
      <w:tr w:rsidR="00094B69" w:rsidRPr="00094B69" w14:paraId="69DA4EC0"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4DBBC54"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23</w:t>
            </w:r>
          </w:p>
        </w:tc>
        <w:tc>
          <w:tcPr>
            <w:tcW w:w="4621" w:type="pct"/>
            <w:tcBorders>
              <w:top w:val="nil"/>
              <w:left w:val="nil"/>
              <w:bottom w:val="single" w:sz="8" w:space="0" w:color="auto"/>
              <w:right w:val="single" w:sz="8" w:space="0" w:color="auto"/>
            </w:tcBorders>
            <w:vAlign w:val="center"/>
            <w:hideMark/>
          </w:tcPr>
          <w:p w14:paraId="5CD4C6C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xml:space="preserve">7.2.3.22.1 Updated Template Steps, removed an Optional Step, and added trigger steps </w:t>
            </w:r>
          </w:p>
        </w:tc>
      </w:tr>
      <w:tr w:rsidR="00094B69" w:rsidRPr="00094B69" w14:paraId="5BFFA25B"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70C1E1F"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24</w:t>
            </w:r>
          </w:p>
        </w:tc>
        <w:tc>
          <w:tcPr>
            <w:tcW w:w="4621" w:type="pct"/>
            <w:tcBorders>
              <w:top w:val="nil"/>
              <w:left w:val="nil"/>
              <w:bottom w:val="single" w:sz="8" w:space="0" w:color="auto"/>
              <w:right w:val="single" w:sz="8" w:space="0" w:color="auto"/>
            </w:tcBorders>
            <w:vAlign w:val="center"/>
            <w:hideMark/>
          </w:tcPr>
          <w:p w14:paraId="26EC8D90"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7.2.3.22.3 Removed Step 4 and added a new bullet to the Import Information section</w:t>
            </w:r>
          </w:p>
        </w:tc>
      </w:tr>
      <w:tr w:rsidR="00094B69" w:rsidRPr="00094B69" w14:paraId="22D2EA7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9045D1D"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25</w:t>
            </w:r>
          </w:p>
        </w:tc>
        <w:tc>
          <w:tcPr>
            <w:tcW w:w="4621" w:type="pct"/>
            <w:tcBorders>
              <w:top w:val="nil"/>
              <w:left w:val="nil"/>
              <w:bottom w:val="single" w:sz="8" w:space="0" w:color="auto"/>
              <w:right w:val="single" w:sz="8" w:space="0" w:color="auto"/>
            </w:tcBorders>
            <w:vAlign w:val="center"/>
            <w:hideMark/>
          </w:tcPr>
          <w:p w14:paraId="37751C7E"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7.3.1.5 Occupancy Compliance Certification: typo to correct "Requests" with "Compliance"</w:t>
            </w:r>
          </w:p>
        </w:tc>
      </w:tr>
      <w:tr w:rsidR="00094B69" w:rsidRPr="00094B69" w14:paraId="08F95160"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10797ECC"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26</w:t>
            </w:r>
          </w:p>
        </w:tc>
        <w:tc>
          <w:tcPr>
            <w:tcW w:w="4621" w:type="pct"/>
            <w:tcBorders>
              <w:top w:val="nil"/>
              <w:left w:val="nil"/>
              <w:bottom w:val="single" w:sz="8" w:space="0" w:color="auto"/>
              <w:right w:val="single" w:sz="8" w:space="0" w:color="auto"/>
            </w:tcBorders>
            <w:vAlign w:val="center"/>
            <w:hideMark/>
          </w:tcPr>
          <w:p w14:paraId="200207FE"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7.3.2.6 Loss Mitigation – Short Sale updated steps from HUD to HUD Contractor and renamed step description (2 steps)</w:t>
            </w:r>
          </w:p>
        </w:tc>
      </w:tr>
      <w:tr w:rsidR="00094B69" w:rsidRPr="00094B69" w14:paraId="2440BC73"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5FB388E5"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27</w:t>
            </w:r>
          </w:p>
        </w:tc>
        <w:tc>
          <w:tcPr>
            <w:tcW w:w="4621" w:type="pct"/>
            <w:tcBorders>
              <w:top w:val="nil"/>
              <w:left w:val="nil"/>
              <w:bottom w:val="single" w:sz="8" w:space="0" w:color="auto"/>
              <w:right w:val="single" w:sz="8" w:space="0" w:color="auto"/>
            </w:tcBorders>
            <w:vAlign w:val="center"/>
            <w:hideMark/>
          </w:tcPr>
          <w:p w14:paraId="05979BCD"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7.3.7.1.10 Repurchase Claim Payment Processing replaced Figure 7 78: Approve / Cancel Repurchase</w:t>
            </w:r>
          </w:p>
        </w:tc>
      </w:tr>
      <w:tr w:rsidR="00094B69" w:rsidRPr="00094B69" w14:paraId="59BDFE6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28A4B5C"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28</w:t>
            </w:r>
          </w:p>
        </w:tc>
        <w:tc>
          <w:tcPr>
            <w:tcW w:w="4621" w:type="pct"/>
            <w:tcBorders>
              <w:top w:val="nil"/>
              <w:left w:val="nil"/>
              <w:bottom w:val="single" w:sz="8" w:space="0" w:color="auto"/>
              <w:right w:val="single" w:sz="8" w:space="0" w:color="auto"/>
            </w:tcBorders>
            <w:vAlign w:val="center"/>
            <w:hideMark/>
          </w:tcPr>
          <w:p w14:paraId="6E7A027A"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8.4.1 CT22 Timeline Steps Updates</w:t>
            </w:r>
          </w:p>
        </w:tc>
      </w:tr>
      <w:tr w:rsidR="00094B69" w:rsidRPr="00094B69" w14:paraId="2FE8BD11"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8D58776"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29</w:t>
            </w:r>
          </w:p>
        </w:tc>
        <w:tc>
          <w:tcPr>
            <w:tcW w:w="4621" w:type="pct"/>
            <w:tcBorders>
              <w:top w:val="nil"/>
              <w:left w:val="nil"/>
              <w:bottom w:val="single" w:sz="8" w:space="0" w:color="auto"/>
              <w:right w:val="single" w:sz="8" w:space="0" w:color="auto"/>
            </w:tcBorders>
            <w:vAlign w:val="center"/>
            <w:hideMark/>
          </w:tcPr>
          <w:p w14:paraId="62BAB619"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9.6.1 Accounting Exceptions for Notes Report updates</w:t>
            </w:r>
          </w:p>
        </w:tc>
      </w:tr>
      <w:tr w:rsidR="00094B69" w:rsidRPr="00094B69" w14:paraId="7796DED5"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EAA02CE"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30</w:t>
            </w:r>
          </w:p>
        </w:tc>
        <w:tc>
          <w:tcPr>
            <w:tcW w:w="4621" w:type="pct"/>
            <w:tcBorders>
              <w:top w:val="nil"/>
              <w:left w:val="nil"/>
              <w:bottom w:val="single" w:sz="8" w:space="0" w:color="auto"/>
              <w:right w:val="single" w:sz="8" w:space="0" w:color="auto"/>
            </w:tcBorders>
            <w:vAlign w:val="center"/>
            <w:hideMark/>
          </w:tcPr>
          <w:p w14:paraId="2B3A533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9.6.3 Asset Sale Report: Added New Report</w:t>
            </w:r>
          </w:p>
        </w:tc>
      </w:tr>
      <w:tr w:rsidR="00094B69" w:rsidRPr="00094B69" w14:paraId="737111E7"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1EF95A0"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31</w:t>
            </w:r>
          </w:p>
        </w:tc>
        <w:tc>
          <w:tcPr>
            <w:tcW w:w="4621" w:type="pct"/>
            <w:tcBorders>
              <w:top w:val="nil"/>
              <w:left w:val="nil"/>
              <w:bottom w:val="single" w:sz="8" w:space="0" w:color="auto"/>
              <w:right w:val="single" w:sz="8" w:space="0" w:color="auto"/>
            </w:tcBorders>
            <w:vAlign w:val="center"/>
            <w:hideMark/>
          </w:tcPr>
          <w:p w14:paraId="0F4C0BE5" w14:textId="77777777" w:rsidR="00094B69" w:rsidRPr="00094B69" w:rsidRDefault="00094B69" w:rsidP="00094B69">
            <w:pPr>
              <w:spacing w:after="0" w:line="240" w:lineRule="auto"/>
              <w:rPr>
                <w:rFonts w:ascii="Cambria" w:eastAsia="Times New Roman" w:hAnsi="Cambria"/>
                <w:color w:val="000000"/>
                <w:sz w:val="20"/>
                <w:szCs w:val="20"/>
              </w:rPr>
            </w:pPr>
            <w:bookmarkStart w:id="6046" w:name="RANGE!B32"/>
            <w:r w:rsidRPr="00094B69">
              <w:rPr>
                <w:rFonts w:ascii="Cambria" w:hAnsi="Cambria"/>
                <w:color w:val="000000"/>
                <w:sz w:val="20"/>
                <w:szCs w:val="20"/>
              </w:rPr>
              <w:t>9.6.59.6.6 Closed Loan Files Report: removed Box # and changes to report results</w:t>
            </w:r>
            <w:bookmarkEnd w:id="6046"/>
          </w:p>
        </w:tc>
      </w:tr>
      <w:tr w:rsidR="00094B69" w:rsidRPr="00094B69" w14:paraId="5ED46C77"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53C8B038"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32</w:t>
            </w:r>
          </w:p>
        </w:tc>
        <w:tc>
          <w:tcPr>
            <w:tcW w:w="4621" w:type="pct"/>
            <w:tcBorders>
              <w:top w:val="nil"/>
              <w:left w:val="nil"/>
              <w:bottom w:val="single" w:sz="8" w:space="0" w:color="auto"/>
              <w:right w:val="single" w:sz="8" w:space="0" w:color="auto"/>
            </w:tcBorders>
            <w:vAlign w:val="center"/>
            <w:hideMark/>
          </w:tcPr>
          <w:p w14:paraId="551D445C"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9.6.14 Insurance Policy Information Report: Added New Report</w:t>
            </w:r>
          </w:p>
        </w:tc>
      </w:tr>
      <w:tr w:rsidR="00094B69" w:rsidRPr="00094B69" w14:paraId="4A14F14B"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1651F26A"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33</w:t>
            </w:r>
          </w:p>
        </w:tc>
        <w:tc>
          <w:tcPr>
            <w:tcW w:w="4621" w:type="pct"/>
            <w:tcBorders>
              <w:top w:val="nil"/>
              <w:left w:val="nil"/>
              <w:bottom w:val="single" w:sz="8" w:space="0" w:color="auto"/>
              <w:right w:val="single" w:sz="8" w:space="0" w:color="auto"/>
            </w:tcBorders>
            <w:vAlign w:val="center"/>
            <w:hideMark/>
          </w:tcPr>
          <w:p w14:paraId="60CD9689"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9.6.28 Timeline Activity Report: added more fields to search criteria</w:t>
            </w:r>
          </w:p>
        </w:tc>
      </w:tr>
      <w:tr w:rsidR="00094B69" w:rsidRPr="00094B69" w14:paraId="3F356980"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207996D3"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34</w:t>
            </w:r>
          </w:p>
        </w:tc>
        <w:tc>
          <w:tcPr>
            <w:tcW w:w="4621" w:type="pct"/>
            <w:tcBorders>
              <w:top w:val="nil"/>
              <w:left w:val="nil"/>
              <w:bottom w:val="single" w:sz="8" w:space="0" w:color="auto"/>
              <w:right w:val="single" w:sz="8" w:space="0" w:color="auto"/>
            </w:tcBorders>
            <w:vAlign w:val="center"/>
            <w:hideMark/>
          </w:tcPr>
          <w:p w14:paraId="739BE88D"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9.8.2 Claim AOP Amounts Report: added field Borrower Recoverable UPB Adjustment Amount</w:t>
            </w:r>
          </w:p>
        </w:tc>
      </w:tr>
      <w:tr w:rsidR="00094B69" w:rsidRPr="00094B69" w14:paraId="50B8C315"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7F1D2C23"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35</w:t>
            </w:r>
          </w:p>
        </w:tc>
        <w:tc>
          <w:tcPr>
            <w:tcW w:w="4621" w:type="pct"/>
            <w:tcBorders>
              <w:top w:val="nil"/>
              <w:left w:val="nil"/>
              <w:bottom w:val="single" w:sz="8" w:space="0" w:color="auto"/>
              <w:right w:val="single" w:sz="8" w:space="0" w:color="auto"/>
            </w:tcBorders>
            <w:vAlign w:val="center"/>
            <w:hideMark/>
          </w:tcPr>
          <w:p w14:paraId="1D333659"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9.8.3 Claims Detail Report: added fields , Loan Balance, and Endorse Date.</w:t>
            </w:r>
          </w:p>
        </w:tc>
      </w:tr>
      <w:tr w:rsidR="00094B69" w:rsidRPr="00094B69" w14:paraId="61014473"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5B20D2CC"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36</w:t>
            </w:r>
          </w:p>
        </w:tc>
        <w:tc>
          <w:tcPr>
            <w:tcW w:w="4621" w:type="pct"/>
            <w:tcBorders>
              <w:top w:val="nil"/>
              <w:left w:val="nil"/>
              <w:bottom w:val="single" w:sz="8" w:space="0" w:color="auto"/>
              <w:right w:val="single" w:sz="8" w:space="0" w:color="auto"/>
            </w:tcBorders>
            <w:vAlign w:val="center"/>
            <w:hideMark/>
          </w:tcPr>
          <w:p w14:paraId="1543B19B"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9.8.5 Default Key Dates Report: added field Extension Property Charge Loss Mitigation Default Date.</w:t>
            </w:r>
          </w:p>
        </w:tc>
      </w:tr>
      <w:tr w:rsidR="00094B69" w:rsidRPr="00094B69" w14:paraId="3A3FD3AF"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08ABD203"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37</w:t>
            </w:r>
          </w:p>
        </w:tc>
        <w:tc>
          <w:tcPr>
            <w:tcW w:w="4621" w:type="pct"/>
            <w:tcBorders>
              <w:top w:val="nil"/>
              <w:left w:val="nil"/>
              <w:bottom w:val="single" w:sz="8" w:space="0" w:color="auto"/>
              <w:right w:val="single" w:sz="8" w:space="0" w:color="auto"/>
            </w:tcBorders>
            <w:vAlign w:val="center"/>
            <w:hideMark/>
          </w:tcPr>
          <w:p w14:paraId="42A47596"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9.8.13 Servicer Alert Details Report: added new report</w:t>
            </w:r>
          </w:p>
        </w:tc>
      </w:tr>
      <w:tr w:rsidR="00094B69" w:rsidRPr="00094B69" w14:paraId="6096E9CC"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3DA8B265"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38</w:t>
            </w:r>
          </w:p>
        </w:tc>
        <w:tc>
          <w:tcPr>
            <w:tcW w:w="4621" w:type="pct"/>
            <w:tcBorders>
              <w:top w:val="nil"/>
              <w:left w:val="nil"/>
              <w:bottom w:val="single" w:sz="8" w:space="0" w:color="auto"/>
              <w:right w:val="single" w:sz="8" w:space="0" w:color="auto"/>
            </w:tcBorders>
            <w:vAlign w:val="center"/>
            <w:hideMark/>
          </w:tcPr>
          <w:p w14:paraId="0BD0B405"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36C46A26"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189429FA"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39</w:t>
            </w:r>
          </w:p>
        </w:tc>
        <w:tc>
          <w:tcPr>
            <w:tcW w:w="4621" w:type="pct"/>
            <w:tcBorders>
              <w:top w:val="nil"/>
              <w:left w:val="nil"/>
              <w:bottom w:val="single" w:sz="8" w:space="0" w:color="auto"/>
              <w:right w:val="single" w:sz="8" w:space="0" w:color="auto"/>
            </w:tcBorders>
            <w:vAlign w:val="center"/>
            <w:hideMark/>
          </w:tcPr>
          <w:p w14:paraId="071B20C2"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087764B9"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28290C12"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40</w:t>
            </w:r>
          </w:p>
        </w:tc>
        <w:tc>
          <w:tcPr>
            <w:tcW w:w="4621" w:type="pct"/>
            <w:tcBorders>
              <w:top w:val="nil"/>
              <w:left w:val="nil"/>
              <w:bottom w:val="single" w:sz="8" w:space="0" w:color="auto"/>
              <w:right w:val="single" w:sz="8" w:space="0" w:color="auto"/>
            </w:tcBorders>
            <w:vAlign w:val="center"/>
            <w:hideMark/>
          </w:tcPr>
          <w:p w14:paraId="49C0E754"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6C2545B9"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75FD390"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41</w:t>
            </w:r>
          </w:p>
        </w:tc>
        <w:tc>
          <w:tcPr>
            <w:tcW w:w="4621" w:type="pct"/>
            <w:tcBorders>
              <w:top w:val="nil"/>
              <w:left w:val="nil"/>
              <w:bottom w:val="single" w:sz="8" w:space="0" w:color="auto"/>
              <w:right w:val="single" w:sz="8" w:space="0" w:color="auto"/>
            </w:tcBorders>
            <w:vAlign w:val="center"/>
            <w:hideMark/>
          </w:tcPr>
          <w:p w14:paraId="62442AA7"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0D1DB785"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6CF0AA1D"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42</w:t>
            </w:r>
          </w:p>
        </w:tc>
        <w:tc>
          <w:tcPr>
            <w:tcW w:w="4621" w:type="pct"/>
            <w:tcBorders>
              <w:top w:val="nil"/>
              <w:left w:val="nil"/>
              <w:bottom w:val="single" w:sz="8" w:space="0" w:color="auto"/>
              <w:right w:val="single" w:sz="8" w:space="0" w:color="auto"/>
            </w:tcBorders>
            <w:vAlign w:val="center"/>
            <w:hideMark/>
          </w:tcPr>
          <w:p w14:paraId="67BB078E"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686C1FBD"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48161021"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43</w:t>
            </w:r>
          </w:p>
        </w:tc>
        <w:tc>
          <w:tcPr>
            <w:tcW w:w="4621" w:type="pct"/>
            <w:tcBorders>
              <w:top w:val="nil"/>
              <w:left w:val="nil"/>
              <w:bottom w:val="single" w:sz="8" w:space="0" w:color="auto"/>
              <w:right w:val="single" w:sz="8" w:space="0" w:color="auto"/>
            </w:tcBorders>
            <w:vAlign w:val="center"/>
            <w:hideMark/>
          </w:tcPr>
          <w:p w14:paraId="11759F47"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287185C0"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170A714D"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44</w:t>
            </w:r>
          </w:p>
        </w:tc>
        <w:tc>
          <w:tcPr>
            <w:tcW w:w="4621" w:type="pct"/>
            <w:tcBorders>
              <w:top w:val="nil"/>
              <w:left w:val="nil"/>
              <w:bottom w:val="single" w:sz="8" w:space="0" w:color="auto"/>
              <w:right w:val="single" w:sz="8" w:space="0" w:color="auto"/>
            </w:tcBorders>
            <w:vAlign w:val="center"/>
            <w:hideMark/>
          </w:tcPr>
          <w:p w14:paraId="06A95012"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r w:rsidR="00094B69" w:rsidRPr="00094B69" w14:paraId="6E7D7442" w14:textId="77777777" w:rsidTr="00094B69">
        <w:trPr>
          <w:trHeight w:val="300"/>
        </w:trPr>
        <w:tc>
          <w:tcPr>
            <w:tcW w:w="379" w:type="pct"/>
            <w:tcBorders>
              <w:top w:val="nil"/>
              <w:left w:val="single" w:sz="8" w:space="0" w:color="auto"/>
              <w:bottom w:val="single" w:sz="8" w:space="0" w:color="auto"/>
              <w:right w:val="single" w:sz="8" w:space="0" w:color="auto"/>
            </w:tcBorders>
            <w:vAlign w:val="center"/>
            <w:hideMark/>
          </w:tcPr>
          <w:p w14:paraId="2624EDF8" w14:textId="77777777" w:rsidR="00094B69" w:rsidRPr="00094B69" w:rsidRDefault="00094B69" w:rsidP="00094B69">
            <w:pPr>
              <w:spacing w:after="0" w:line="240" w:lineRule="auto"/>
              <w:jc w:val="center"/>
              <w:rPr>
                <w:rFonts w:ascii="Cambria" w:eastAsia="Times New Roman" w:hAnsi="Cambria"/>
                <w:color w:val="000000"/>
                <w:sz w:val="20"/>
                <w:szCs w:val="20"/>
              </w:rPr>
            </w:pPr>
            <w:r w:rsidRPr="00094B69">
              <w:rPr>
                <w:rFonts w:ascii="Cambria" w:eastAsia="Times New Roman" w:hAnsi="Cambria"/>
                <w:color w:val="000000"/>
                <w:sz w:val="20"/>
                <w:szCs w:val="20"/>
              </w:rPr>
              <w:t>45</w:t>
            </w:r>
          </w:p>
        </w:tc>
        <w:tc>
          <w:tcPr>
            <w:tcW w:w="4621" w:type="pct"/>
            <w:tcBorders>
              <w:top w:val="nil"/>
              <w:left w:val="nil"/>
              <w:bottom w:val="single" w:sz="8" w:space="0" w:color="auto"/>
              <w:right w:val="single" w:sz="8" w:space="0" w:color="auto"/>
            </w:tcBorders>
            <w:vAlign w:val="center"/>
            <w:hideMark/>
          </w:tcPr>
          <w:p w14:paraId="71CA070D" w14:textId="77777777" w:rsidR="00094B69" w:rsidRPr="00094B69" w:rsidRDefault="00094B69" w:rsidP="00094B69">
            <w:pPr>
              <w:spacing w:after="0" w:line="240" w:lineRule="auto"/>
              <w:rPr>
                <w:rFonts w:ascii="Cambria" w:eastAsia="Times New Roman" w:hAnsi="Cambria"/>
                <w:color w:val="000000"/>
                <w:sz w:val="20"/>
                <w:szCs w:val="20"/>
              </w:rPr>
            </w:pPr>
            <w:r w:rsidRPr="00094B69">
              <w:rPr>
                <w:rFonts w:ascii="Cambria" w:eastAsia="Times New Roman" w:hAnsi="Cambria"/>
                <w:color w:val="000000"/>
                <w:sz w:val="20"/>
                <w:szCs w:val="20"/>
              </w:rPr>
              <w:t> </w:t>
            </w:r>
          </w:p>
        </w:tc>
      </w:tr>
    </w:tbl>
    <w:p w14:paraId="0BDEA536" w14:textId="77777777" w:rsidR="00B54D3C" w:rsidRPr="00421EA9" w:rsidRDefault="00B54D3C" w:rsidP="00B54D3C">
      <w:pPr>
        <w:tabs>
          <w:tab w:val="left" w:pos="5959"/>
        </w:tabs>
        <w:rPr>
          <w:b/>
          <w:bCs/>
          <w:lang w:bidi="en-US"/>
        </w:rPr>
      </w:pPr>
    </w:p>
    <w:p w14:paraId="4B86AB2A" w14:textId="77777777" w:rsidR="00E9530E" w:rsidRPr="00421EA9" w:rsidRDefault="00E9530E" w:rsidP="008E2042">
      <w:pPr>
        <w:tabs>
          <w:tab w:val="left" w:pos="5959"/>
        </w:tabs>
        <w:rPr>
          <w:b/>
          <w:bCs/>
          <w:lang w:bidi="en-US"/>
        </w:rPr>
      </w:pPr>
    </w:p>
    <w:sectPr w:rsidR="00E9530E" w:rsidRPr="00421EA9" w:rsidSect="00FC78B9">
      <w:headerReference w:type="default" r:id="rId658"/>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9A367D" w14:textId="77777777" w:rsidR="009B6A63" w:rsidRDefault="009B6A63" w:rsidP="00871E70">
      <w:pPr>
        <w:spacing w:after="0" w:line="240" w:lineRule="auto"/>
      </w:pPr>
      <w:r>
        <w:separator/>
      </w:r>
    </w:p>
  </w:endnote>
  <w:endnote w:type="continuationSeparator" w:id="0">
    <w:p w14:paraId="5C2FD4F7" w14:textId="77777777" w:rsidR="009B6A63" w:rsidRDefault="009B6A63" w:rsidP="00871E70">
      <w:pPr>
        <w:spacing w:after="0" w:line="240" w:lineRule="auto"/>
      </w:pPr>
      <w:r>
        <w:continuationSeparator/>
      </w:r>
    </w:p>
  </w:endnote>
  <w:endnote w:type="continuationNotice" w:id="1">
    <w:p w14:paraId="412503F1" w14:textId="77777777" w:rsidR="009B6A63" w:rsidRDefault="009B6A6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Bold">
    <w:altName w:val="Arial"/>
    <w:panose1 w:val="00000000000000000000"/>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Lucida Sans">
    <w:panose1 w:val="020B0602030504020204"/>
    <w:charset w:val="00"/>
    <w:family w:val="swiss"/>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79A5C7" w14:textId="77777777" w:rsidR="00C75845" w:rsidRPr="00A013D7" w:rsidRDefault="00C75845" w:rsidP="000453F4">
    <w:pPr>
      <w:pStyle w:val="Footer"/>
      <w:jc w:val="right"/>
      <w:rPr>
        <w:rFonts w:ascii="Arial" w:hAnsi="Arial" w:cs="Arial"/>
        <w:sz w:val="18"/>
        <w:szCs w:val="18"/>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2C889" w14:textId="01A32DD4" w:rsidR="007C3C27" w:rsidRDefault="007C3C27" w:rsidP="007C3C27">
    <w:pPr>
      <w:pStyle w:val="Footer"/>
      <w:tabs>
        <w:tab w:val="clear" w:pos="4680"/>
        <w:tab w:val="clear" w:pos="9360"/>
        <w:tab w:val="left" w:pos="1916"/>
      </w:tabs>
    </w:pP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B97076" w14:textId="77777777" w:rsidR="004225AF" w:rsidRPr="00A013D7" w:rsidRDefault="004225AF" w:rsidP="000453F4">
    <w:pPr>
      <w:pStyle w:val="Footer"/>
      <w:jc w:val="right"/>
      <w:rPr>
        <w:rFonts w:ascii="Arial" w:hAnsi="Arial" w:cs="Arial"/>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0FCC00" w14:textId="1372F94D" w:rsidR="00C75845" w:rsidRPr="002016C6" w:rsidRDefault="00C75845" w:rsidP="002F2D66">
    <w:pPr>
      <w:pStyle w:val="Footer"/>
      <w:pBdr>
        <w:top w:val="single" w:sz="6" w:space="1" w:color="000080"/>
      </w:pBdr>
      <w:rPr>
        <w:rStyle w:val="PageNumber"/>
        <w:szCs w:val="20"/>
      </w:rPr>
    </w:pPr>
    <w:r w:rsidRPr="002016C6">
      <w:rPr>
        <w:noProof/>
        <w:szCs w:val="20"/>
      </w:rPr>
      <w:t xml:space="preserve">HERMIT </w:t>
    </w:r>
    <w:r w:rsidR="00FC3979">
      <w:rPr>
        <w:noProof/>
        <w:szCs w:val="20"/>
      </w:rPr>
      <w:t>SM</w:t>
    </w:r>
    <w:r>
      <w:rPr>
        <w:noProof/>
        <w:szCs w:val="20"/>
      </w:rPr>
      <w:t xml:space="preserve"> </w:t>
    </w:r>
    <w:r w:rsidRPr="002016C6">
      <w:rPr>
        <w:noProof/>
        <w:szCs w:val="20"/>
      </w:rPr>
      <w:t xml:space="preserve">User Guide </w:t>
    </w:r>
    <w:r>
      <w:rPr>
        <w:noProof/>
        <w:szCs w:val="20"/>
      </w:rPr>
      <w:t>2.0</w:t>
    </w:r>
    <w:r w:rsidRPr="002016C6">
      <w:rPr>
        <w:szCs w:val="20"/>
      </w:rPr>
      <w:tab/>
    </w:r>
    <w:r w:rsidRPr="002016C6">
      <w:rPr>
        <w:szCs w:val="20"/>
      </w:rPr>
      <w:tab/>
    </w:r>
  </w:p>
  <w:p w14:paraId="59121755" w14:textId="77777777" w:rsidR="00C75845" w:rsidRDefault="00C75845">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471BE2" w14:textId="77777777" w:rsidR="000F216C" w:rsidRPr="000F735F" w:rsidRDefault="000F216C" w:rsidP="000F216C">
    <w:pPr>
      <w:pStyle w:val="Footer"/>
      <w:pBdr>
        <w:top w:val="single" w:sz="6" w:space="1" w:color="000080"/>
      </w:pBdr>
      <w:rPr>
        <w:i/>
        <w:iCs/>
        <w:noProof/>
        <w:sz w:val="16"/>
        <w:szCs w:val="16"/>
      </w:rPr>
    </w:pPr>
    <w:r w:rsidRPr="000F735F">
      <w:rPr>
        <w:i/>
        <w:iCs/>
        <w:noProof/>
        <w:sz w:val="16"/>
        <w:szCs w:val="16"/>
      </w:rPr>
      <w:t>This document and the data contained within are proprietary and were created by Reverse Technology Group, LLC that shall not be duplicated, used or disclosed -in whole or in part -for any purpose without explicit permission from Reverse Technology Group, LLC.</w:t>
    </w:r>
  </w:p>
  <w:p w14:paraId="5C059B8B" w14:textId="77777777" w:rsidR="000F216C" w:rsidRPr="000F735F" w:rsidRDefault="000F216C" w:rsidP="000F216C">
    <w:pPr>
      <w:pStyle w:val="Footer"/>
      <w:pBdr>
        <w:top w:val="single" w:sz="6" w:space="1" w:color="000080"/>
      </w:pBdr>
      <w:rPr>
        <w:noProof/>
        <w:sz w:val="16"/>
        <w:szCs w:val="16"/>
      </w:rPr>
    </w:pPr>
  </w:p>
  <w:p w14:paraId="02C238C0" w14:textId="51161783" w:rsidR="00C75845" w:rsidRPr="000F216C" w:rsidRDefault="0035311D" w:rsidP="000F216C">
    <w:pPr>
      <w:pStyle w:val="Footer"/>
    </w:pPr>
    <w:r w:rsidRPr="002016C6">
      <w:rPr>
        <w:noProof/>
        <w:szCs w:val="20"/>
      </w:rPr>
      <w:t xml:space="preserve">HERMIT </w:t>
    </w:r>
    <w:r>
      <w:rPr>
        <w:noProof/>
        <w:szCs w:val="20"/>
      </w:rPr>
      <w:t xml:space="preserve">SM User Guide </w:t>
    </w:r>
    <w:r w:rsidR="0023722C">
      <w:rPr>
        <w:noProof/>
        <w:szCs w:val="20"/>
      </w:rPr>
      <w:t>8.</w:t>
    </w:r>
    <w:r w:rsidR="005E0A53">
      <w:rPr>
        <w:noProof/>
        <w:szCs w:val="20"/>
      </w:rPr>
      <w:t>3</w:t>
    </w:r>
    <w:r w:rsidR="002B57FE">
      <w:rPr>
        <w:noProof/>
        <w:szCs w:val="20"/>
      </w:rPr>
      <w:t>0</w:t>
    </w:r>
    <w:r w:rsidRPr="002016C6">
      <w:rPr>
        <w:szCs w:val="20"/>
      </w:rPr>
      <w:tab/>
    </w:r>
    <w:r w:rsidRPr="002016C6">
      <w:rPr>
        <w:szCs w:val="20"/>
      </w:rPr>
      <w:tab/>
    </w:r>
    <w:r w:rsidRPr="002016C6">
      <w:rPr>
        <w:rStyle w:val="PageNumber"/>
        <w:noProof/>
        <w:szCs w:val="20"/>
      </w:rPr>
      <w:fldChar w:fldCharType="begin"/>
    </w:r>
    <w:r w:rsidRPr="002016C6">
      <w:rPr>
        <w:rStyle w:val="PageNumber"/>
        <w:noProof/>
        <w:szCs w:val="20"/>
      </w:rPr>
      <w:instrText xml:space="preserve"> PAGE </w:instrText>
    </w:r>
    <w:r w:rsidRPr="002016C6">
      <w:rPr>
        <w:rStyle w:val="PageNumber"/>
        <w:noProof/>
        <w:szCs w:val="20"/>
      </w:rPr>
      <w:fldChar w:fldCharType="separate"/>
    </w:r>
    <w:r>
      <w:rPr>
        <w:rStyle w:val="PageNumber"/>
        <w:noProof/>
        <w:szCs w:val="20"/>
      </w:rPr>
      <w:t>6-105</w:t>
    </w:r>
    <w:r w:rsidRPr="002016C6">
      <w:rPr>
        <w:rStyle w:val="PageNumber"/>
        <w:noProof/>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0EF235" w14:textId="74941D00" w:rsidR="007C3C27" w:rsidRDefault="00D81A6C" w:rsidP="00D81A6C">
    <w:pPr>
      <w:pStyle w:val="Footer"/>
      <w:tabs>
        <w:tab w:val="clear" w:pos="4680"/>
        <w:tab w:val="clear" w:pos="9360"/>
        <w:tab w:val="left" w:pos="1916"/>
      </w:tabs>
      <w:jc w:val="right"/>
    </w:pPr>
    <w:r>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3A83A" w14:textId="77777777" w:rsidR="00F93981" w:rsidRDefault="00F93981" w:rsidP="00D81A6C">
    <w:pPr>
      <w:pStyle w:val="Footer"/>
      <w:tabs>
        <w:tab w:val="clear" w:pos="4680"/>
        <w:tab w:val="clear" w:pos="9360"/>
        <w:tab w:val="left" w:pos="1916"/>
      </w:tabs>
      <w:jc w:val="right"/>
    </w:pPr>
    <w: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3C4B0E" w14:textId="77777777" w:rsidR="00F93981" w:rsidRDefault="00F93981" w:rsidP="00D81A6C">
    <w:pPr>
      <w:pStyle w:val="Footer"/>
      <w:tabs>
        <w:tab w:val="clear" w:pos="4680"/>
        <w:tab w:val="clear" w:pos="9360"/>
        <w:tab w:val="left" w:pos="1916"/>
      </w:tabs>
      <w:jc w:val="right"/>
    </w:pPr>
    <w:r>
      <w:tab/>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753CD6" w14:textId="77777777" w:rsidR="003171D9" w:rsidRDefault="003171D9">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81C8C" w14:textId="77777777" w:rsidR="00C75845" w:rsidRPr="00080D26" w:rsidRDefault="00C75845" w:rsidP="00080D26">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1E2C94" w14:textId="77777777" w:rsidR="00C75845" w:rsidRDefault="00C75845" w:rsidP="00DE1D72">
    <w:pPr>
      <w:pStyle w:val="Footer"/>
      <w:pBdr>
        <w:top w:val="single" w:sz="4" w:space="1" w:color="auto"/>
      </w:pBdr>
      <w:rPr>
        <w:i/>
        <w:iCs/>
        <w:noProof/>
        <w:sz w:val="16"/>
        <w:szCs w:val="16"/>
      </w:rPr>
    </w:pPr>
    <w:r w:rsidRPr="000F735F">
      <w:rPr>
        <w:i/>
        <w:iCs/>
        <w:noProof/>
        <w:sz w:val="16"/>
        <w:szCs w:val="16"/>
      </w:rPr>
      <w:t>This document and the data contained within are proprietary and were created by Reverse Technology Group, LLC that shall not be duplicated, used or disclosed -in whole or in part -for any purpose without explicit permission from Reverse Technology Group, LLC.</w:t>
    </w:r>
  </w:p>
  <w:p w14:paraId="61A0E94E" w14:textId="77777777" w:rsidR="00C75845" w:rsidRDefault="00C75845" w:rsidP="00DE1D72">
    <w:pPr>
      <w:pStyle w:val="Footer"/>
      <w:pBdr>
        <w:top w:val="single" w:sz="4" w:space="1" w:color="auto"/>
      </w:pBdr>
      <w:rPr>
        <w:i/>
        <w:iCs/>
        <w:noProof/>
        <w:sz w:val="16"/>
        <w:szCs w:val="16"/>
      </w:rPr>
    </w:pPr>
  </w:p>
  <w:p w14:paraId="7523305F" w14:textId="791D8291" w:rsidR="00C75845" w:rsidRDefault="00C75845" w:rsidP="00D209F0">
    <w:pPr>
      <w:pStyle w:val="Footer"/>
      <w:pBdr>
        <w:top w:val="single" w:sz="4" w:space="1" w:color="auto"/>
      </w:pBdr>
    </w:pPr>
    <w:r w:rsidRPr="002016C6">
      <w:rPr>
        <w:noProof/>
        <w:szCs w:val="20"/>
      </w:rPr>
      <w:t xml:space="preserve">HERMIT </w:t>
    </w:r>
    <w:r w:rsidR="00FC3979">
      <w:rPr>
        <w:noProof/>
        <w:szCs w:val="20"/>
      </w:rPr>
      <w:t>SM</w:t>
    </w:r>
    <w:r>
      <w:rPr>
        <w:noProof/>
        <w:szCs w:val="20"/>
      </w:rPr>
      <w:t xml:space="preserve"> </w:t>
    </w:r>
    <w:r w:rsidRPr="002016C6">
      <w:rPr>
        <w:noProof/>
        <w:szCs w:val="20"/>
      </w:rPr>
      <w:t xml:space="preserve">User Guide </w:t>
    </w:r>
    <w:r>
      <w:rPr>
        <w:noProof/>
        <w:szCs w:val="20"/>
      </w:rPr>
      <w:t>2.21</w:t>
    </w:r>
    <w:r w:rsidRPr="002016C6">
      <w:rPr>
        <w:szCs w:val="20"/>
      </w:rPr>
      <w:tab/>
    </w:r>
    <w:r w:rsidRPr="002016C6">
      <w:rPr>
        <w:szCs w:val="20"/>
      </w:rPr>
      <w:tab/>
    </w:r>
    <w:r>
      <w:t>Appendix-</w:t>
    </w:r>
    <w:r w:rsidRPr="002016C6">
      <w:rPr>
        <w:rStyle w:val="PageNumber"/>
        <w:szCs w:val="20"/>
      </w:rPr>
      <w:fldChar w:fldCharType="begin"/>
    </w:r>
    <w:r w:rsidRPr="002016C6">
      <w:rPr>
        <w:rStyle w:val="PageNumber"/>
        <w:szCs w:val="20"/>
      </w:rPr>
      <w:instrText xml:space="preserve"> PAGE </w:instrText>
    </w:r>
    <w:r w:rsidRPr="002016C6">
      <w:rPr>
        <w:rStyle w:val="PageNumber"/>
        <w:szCs w:val="20"/>
      </w:rPr>
      <w:fldChar w:fldCharType="separate"/>
    </w:r>
    <w:r>
      <w:rPr>
        <w:rStyle w:val="PageNumber"/>
        <w:noProof/>
        <w:szCs w:val="20"/>
      </w:rPr>
      <w:t>28</w:t>
    </w:r>
    <w:r w:rsidRPr="002016C6">
      <w:rPr>
        <w:rStyle w:val="PageNumber"/>
        <w:szCs w:val="20"/>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38F25" w14:textId="77777777" w:rsidR="00C75845" w:rsidRDefault="00C75845" w:rsidP="00DE1D72">
    <w:pPr>
      <w:pStyle w:val="Footer"/>
      <w:pBdr>
        <w:top w:val="single" w:sz="4" w:space="1" w:color="auto"/>
      </w:pBdr>
      <w:rPr>
        <w:i/>
        <w:iCs/>
        <w:noProof/>
        <w:sz w:val="16"/>
        <w:szCs w:val="16"/>
      </w:rPr>
    </w:pPr>
    <w:r w:rsidRPr="000F735F">
      <w:rPr>
        <w:i/>
        <w:iCs/>
        <w:noProof/>
        <w:sz w:val="16"/>
        <w:szCs w:val="16"/>
      </w:rPr>
      <w:t>This document and the data contained within are proprietary and were created by Reverse Technology Group, LLC that shall not be duplicated, used or disclosed -in whole or in part -for any purpose without explicit permission from Reverse Technology Group, LLC.</w:t>
    </w:r>
  </w:p>
  <w:p w14:paraId="4CB76997" w14:textId="77777777" w:rsidR="00C75845" w:rsidRDefault="00C75845" w:rsidP="00DE1D72">
    <w:pPr>
      <w:pStyle w:val="Footer"/>
      <w:pBdr>
        <w:top w:val="single" w:sz="4" w:space="1" w:color="auto"/>
      </w:pBdr>
      <w:rPr>
        <w:i/>
        <w:iCs/>
        <w:noProof/>
        <w:sz w:val="16"/>
        <w:szCs w:val="16"/>
      </w:rPr>
    </w:pPr>
  </w:p>
  <w:p w14:paraId="335A961B" w14:textId="7C26FD91" w:rsidR="00C75845" w:rsidRDefault="00C75845" w:rsidP="00D209F0">
    <w:pPr>
      <w:pStyle w:val="Footer"/>
      <w:pBdr>
        <w:top w:val="single" w:sz="4" w:space="1" w:color="auto"/>
      </w:pBdr>
    </w:pPr>
    <w:r w:rsidRPr="002016C6">
      <w:rPr>
        <w:noProof/>
        <w:szCs w:val="20"/>
      </w:rPr>
      <w:t xml:space="preserve">HERMIT </w:t>
    </w:r>
    <w:r w:rsidR="00FC3979">
      <w:rPr>
        <w:noProof/>
        <w:szCs w:val="20"/>
      </w:rPr>
      <w:t>SM</w:t>
    </w:r>
    <w:r>
      <w:rPr>
        <w:noProof/>
        <w:szCs w:val="20"/>
      </w:rPr>
      <w:t xml:space="preserve"> </w:t>
    </w:r>
    <w:r w:rsidRPr="002016C6">
      <w:rPr>
        <w:noProof/>
        <w:szCs w:val="20"/>
      </w:rPr>
      <w:t xml:space="preserve">User Guide </w:t>
    </w:r>
    <w:r>
      <w:rPr>
        <w:noProof/>
        <w:szCs w:val="20"/>
      </w:rPr>
      <w:t>2.21</w:t>
    </w:r>
    <w:r w:rsidRPr="002016C6">
      <w:rPr>
        <w:szCs w:val="20"/>
      </w:rPr>
      <w:tab/>
    </w:r>
    <w:r w:rsidRPr="002016C6">
      <w:rPr>
        <w:szCs w:val="20"/>
      </w:rPr>
      <w:tab/>
    </w:r>
    <w:r>
      <w:rPr>
        <w:szCs w:val="20"/>
      </w:rPr>
      <w:t>INDEX</w:t>
    </w:r>
    <w:r>
      <w:t>-</w:t>
    </w:r>
    <w:r w:rsidRPr="002016C6">
      <w:rPr>
        <w:rStyle w:val="PageNumber"/>
        <w:szCs w:val="20"/>
      </w:rPr>
      <w:fldChar w:fldCharType="begin"/>
    </w:r>
    <w:r w:rsidRPr="002016C6">
      <w:rPr>
        <w:rStyle w:val="PageNumber"/>
        <w:szCs w:val="20"/>
      </w:rPr>
      <w:instrText xml:space="preserve"> PAGE </w:instrText>
    </w:r>
    <w:r w:rsidRPr="002016C6">
      <w:rPr>
        <w:rStyle w:val="PageNumber"/>
        <w:szCs w:val="20"/>
      </w:rPr>
      <w:fldChar w:fldCharType="separate"/>
    </w:r>
    <w:r>
      <w:rPr>
        <w:rStyle w:val="PageNumber"/>
        <w:noProof/>
        <w:szCs w:val="20"/>
      </w:rPr>
      <w:t>28</w:t>
    </w:r>
    <w:r w:rsidRPr="002016C6">
      <w:rPr>
        <w:rStyle w:val="PageNumber"/>
        <w:szCs w:val="20"/>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243C2" w14:textId="77777777" w:rsidR="00CD574D" w:rsidRDefault="00CD574D" w:rsidP="00DE1D72">
    <w:pPr>
      <w:pStyle w:val="Footer"/>
      <w:pBdr>
        <w:top w:val="single" w:sz="4" w:space="1" w:color="auto"/>
      </w:pBdr>
      <w:rPr>
        <w:i/>
        <w:iCs/>
        <w:noProof/>
        <w:sz w:val="16"/>
        <w:szCs w:val="16"/>
      </w:rPr>
    </w:pPr>
    <w:r w:rsidRPr="000F735F">
      <w:rPr>
        <w:i/>
        <w:iCs/>
        <w:noProof/>
        <w:sz w:val="16"/>
        <w:szCs w:val="16"/>
      </w:rPr>
      <w:t>This document and the data contained within are proprietary and were created by Reverse Technology Group, LLC that shall not be duplicated, used or disclosed -in whole or in part -for any purpose without explicit permission from Reverse Technology Group, LLC.</w:t>
    </w:r>
  </w:p>
  <w:p w14:paraId="4F5E2319" w14:textId="77777777" w:rsidR="00CD574D" w:rsidRDefault="00CD574D" w:rsidP="00DE1D72">
    <w:pPr>
      <w:pStyle w:val="Footer"/>
      <w:pBdr>
        <w:top w:val="single" w:sz="4" w:space="1" w:color="auto"/>
      </w:pBdr>
      <w:rPr>
        <w:i/>
        <w:iCs/>
        <w:noProof/>
        <w:sz w:val="16"/>
        <w:szCs w:val="16"/>
      </w:rPr>
    </w:pPr>
  </w:p>
  <w:p w14:paraId="697543B5" w14:textId="7EDA9E7B" w:rsidR="00CD574D" w:rsidRDefault="00CD574D" w:rsidP="00D209F0">
    <w:pPr>
      <w:pStyle w:val="Footer"/>
      <w:pBdr>
        <w:top w:val="single" w:sz="4" w:space="1" w:color="auto"/>
      </w:pBdr>
    </w:pPr>
    <w:r w:rsidRPr="002016C6">
      <w:rPr>
        <w:noProof/>
        <w:szCs w:val="20"/>
      </w:rPr>
      <w:t xml:space="preserve">HERMIT </w:t>
    </w:r>
    <w:r w:rsidR="00FC3979">
      <w:rPr>
        <w:noProof/>
        <w:szCs w:val="20"/>
      </w:rPr>
      <w:t>SM</w:t>
    </w:r>
    <w:r>
      <w:rPr>
        <w:noProof/>
        <w:szCs w:val="20"/>
      </w:rPr>
      <w:t xml:space="preserve"> </w:t>
    </w:r>
    <w:r w:rsidRPr="002016C6">
      <w:rPr>
        <w:noProof/>
        <w:szCs w:val="20"/>
      </w:rPr>
      <w:t xml:space="preserve">User Guide </w:t>
    </w:r>
    <w:r>
      <w:rPr>
        <w:noProof/>
        <w:szCs w:val="20"/>
      </w:rPr>
      <w:t>2.21</w:t>
    </w:r>
    <w:r w:rsidRPr="002016C6">
      <w:rPr>
        <w:szCs w:val="20"/>
      </w:rPr>
      <w:tab/>
    </w:r>
    <w:r w:rsidRPr="002016C6">
      <w:rPr>
        <w:szCs w:val="20"/>
      </w:rPr>
      <w:tab/>
    </w:r>
    <w:r>
      <w:rPr>
        <w:szCs w:val="20"/>
      </w:rPr>
      <w:t>INDEX</w:t>
    </w:r>
    <w:r>
      <w:t>-</w:t>
    </w:r>
    <w:r w:rsidRPr="002016C6">
      <w:rPr>
        <w:rStyle w:val="PageNumber"/>
        <w:szCs w:val="20"/>
      </w:rPr>
      <w:fldChar w:fldCharType="begin"/>
    </w:r>
    <w:r w:rsidRPr="002016C6">
      <w:rPr>
        <w:rStyle w:val="PageNumber"/>
        <w:szCs w:val="20"/>
      </w:rPr>
      <w:instrText xml:space="preserve"> PAGE </w:instrText>
    </w:r>
    <w:r w:rsidRPr="002016C6">
      <w:rPr>
        <w:rStyle w:val="PageNumber"/>
        <w:szCs w:val="20"/>
      </w:rPr>
      <w:fldChar w:fldCharType="separate"/>
    </w:r>
    <w:r>
      <w:rPr>
        <w:rStyle w:val="PageNumber"/>
        <w:noProof/>
        <w:szCs w:val="20"/>
      </w:rPr>
      <w:t>28</w:t>
    </w:r>
    <w:r w:rsidRPr="002016C6">
      <w:rPr>
        <w:rStyle w:val="PageNumber"/>
        <w:szCs w:val="20"/>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72D5E" w14:textId="403C5A4E" w:rsidR="00C75845" w:rsidRDefault="00C75845" w:rsidP="00DE1D72">
    <w:pPr>
      <w:pStyle w:val="Footer"/>
      <w:pBdr>
        <w:top w:val="single" w:sz="4" w:space="1" w:color="auto"/>
      </w:pBdr>
      <w:rPr>
        <w:i/>
        <w:iCs/>
        <w:noProof/>
        <w:sz w:val="16"/>
        <w:szCs w:val="16"/>
      </w:rPr>
    </w:pPr>
  </w:p>
  <w:p w14:paraId="57C46409" w14:textId="77777777" w:rsidR="00C75845" w:rsidRDefault="00C75845" w:rsidP="00DE1D72">
    <w:pPr>
      <w:pStyle w:val="Footer"/>
      <w:pBdr>
        <w:top w:val="single" w:sz="4" w:space="1" w:color="auto"/>
      </w:pBdr>
      <w:rPr>
        <w:i/>
        <w:iCs/>
        <w:noProof/>
        <w:sz w:val="16"/>
        <w:szCs w:val="16"/>
      </w:rPr>
    </w:pPr>
  </w:p>
  <w:p w14:paraId="243E94E6" w14:textId="76D13141" w:rsidR="00C75845" w:rsidRDefault="00C75845" w:rsidP="00287D55">
    <w:pPr>
      <w:pStyle w:val="Footer"/>
      <w:pBdr>
        <w:top w:val="single" w:sz="4" w:space="1" w:color="auto"/>
      </w:pBdr>
      <w:tabs>
        <w:tab w:val="left" w:pos="3155"/>
      </w:tabs>
    </w:pPr>
    <w:r w:rsidRPr="002016C6">
      <w:rPr>
        <w:szCs w:val="20"/>
      </w:rPr>
      <w:tab/>
    </w:r>
    <w:r w:rsidR="00287D55">
      <w:rPr>
        <w:szCs w:val="20"/>
      </w:rPr>
      <w:tab/>
    </w:r>
    <w:r w:rsidRPr="002016C6">
      <w:rPr>
        <w:szCs w:val="20"/>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7077CE" w14:textId="77777777" w:rsidR="009B6A63" w:rsidRDefault="009B6A63" w:rsidP="00871E70">
      <w:pPr>
        <w:spacing w:after="0" w:line="240" w:lineRule="auto"/>
      </w:pPr>
      <w:r>
        <w:separator/>
      </w:r>
    </w:p>
  </w:footnote>
  <w:footnote w:type="continuationSeparator" w:id="0">
    <w:p w14:paraId="753648E1" w14:textId="77777777" w:rsidR="009B6A63" w:rsidRDefault="009B6A63" w:rsidP="00871E70">
      <w:pPr>
        <w:spacing w:after="0" w:line="240" w:lineRule="auto"/>
      </w:pPr>
      <w:r>
        <w:continuationSeparator/>
      </w:r>
    </w:p>
  </w:footnote>
  <w:footnote w:type="continuationNotice" w:id="1">
    <w:p w14:paraId="3BD800C8" w14:textId="77777777" w:rsidR="009B6A63" w:rsidRDefault="009B6A6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CF56F1" w14:textId="0BBDCAA2" w:rsidR="00C75845" w:rsidRDefault="00C75845" w:rsidP="00FE5F81">
    <w:pPr>
      <w:pStyle w:val="Header"/>
      <w:jc w:val="right"/>
    </w:pPr>
    <w:r>
      <w:t>SYSTEM OVERVIEW</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50E25" w14:textId="66A98D55" w:rsidR="00C75845" w:rsidRPr="001E7708" w:rsidRDefault="00C75845" w:rsidP="008D5157">
    <w:pPr>
      <w:pStyle w:val="Header"/>
      <w:tabs>
        <w:tab w:val="left" w:pos="7630"/>
      </w:tabs>
    </w:pPr>
    <w:r w:rsidRPr="001E7708">
      <w:tab/>
    </w:r>
    <w:r w:rsidRPr="001E7708">
      <w:tab/>
    </w:r>
    <w:r>
      <w:tab/>
      <w:t>Table of Contents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77BBE3" w14:textId="77777777" w:rsidR="00C75845" w:rsidRPr="001E7708" w:rsidRDefault="00C75845" w:rsidP="008D5157">
    <w:pPr>
      <w:pStyle w:val="Header"/>
      <w:tabs>
        <w:tab w:val="left" w:pos="7630"/>
      </w:tabs>
    </w:pPr>
    <w:r w:rsidRPr="001E7708">
      <w:tab/>
    </w:r>
    <w:r w:rsidRPr="001E7708">
      <w:tab/>
    </w:r>
    <w:r>
      <w:tab/>
      <w:t>LIST OF TABLES</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5D0BEE" w14:textId="12DDBA95" w:rsidR="00C75845" w:rsidRPr="00426993" w:rsidRDefault="00C75845" w:rsidP="00E9530E">
    <w:pPr>
      <w:pBdr>
        <w:bottom w:val="single" w:sz="6" w:space="1" w:color="000080"/>
      </w:pBdr>
      <w:tabs>
        <w:tab w:val="center" w:pos="4320"/>
        <w:tab w:val="left" w:pos="738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rPr>
        <w:rFonts w:ascii="Arial" w:eastAsia="Times New Roman" w:hAnsi="Arial"/>
        <w:sz w:val="18"/>
        <w:szCs w:val="18"/>
      </w:rPr>
      <w:tab/>
    </w:r>
    <w:r>
      <w:rPr>
        <w:noProof/>
      </w:rPr>
      <w:fldChar w:fldCharType="begin"/>
    </w:r>
    <w:r>
      <w:rPr>
        <w:noProof/>
      </w:rPr>
      <w:instrText xml:space="preserve"> STYLEREF  Title  \* MERGEFORMAT </w:instrText>
    </w:r>
    <w:r>
      <w:rPr>
        <w:noProof/>
      </w:rPr>
      <w:fldChar w:fldCharType="separate"/>
    </w:r>
    <w:r w:rsidR="00CF7599">
      <w:rPr>
        <w:noProof/>
      </w:rPr>
      <w:t>LIST OF FIGURES</w:t>
    </w:r>
    <w:r>
      <w:rPr>
        <w:noProof/>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A4470" w14:textId="2FF5E1BB"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rPr>
        <w:rFonts w:ascii="Arial" w:eastAsia="Times New Roman" w:hAnsi="Arial"/>
        <w:sz w:val="18"/>
        <w:szCs w:val="18"/>
      </w:rPr>
      <w:fldChar w:fldCharType="begin"/>
    </w:r>
    <w:r>
      <w:rPr>
        <w:rFonts w:ascii="Arial" w:eastAsia="Times New Roman" w:hAnsi="Arial"/>
        <w:sz w:val="18"/>
        <w:szCs w:val="18"/>
      </w:rPr>
      <w:instrText xml:space="preserve"> STYLEREF  "Heading 1"  \* MERGEFORMAT </w:instrText>
    </w:r>
    <w:r>
      <w:rPr>
        <w:rFonts w:ascii="Arial" w:eastAsia="Times New Roman" w:hAnsi="Arial"/>
        <w:sz w:val="18"/>
        <w:szCs w:val="18"/>
      </w:rPr>
      <w:fldChar w:fldCharType="separate"/>
    </w:r>
    <w:r w:rsidR="00CF7599">
      <w:rPr>
        <w:rFonts w:ascii="Arial" w:eastAsia="Times New Roman" w:hAnsi="Arial"/>
        <w:noProof/>
        <w:sz w:val="18"/>
        <w:szCs w:val="18"/>
      </w:rPr>
      <w:t>SYSTEM OVERVIEW</w:t>
    </w:r>
    <w:r>
      <w:rPr>
        <w:rFonts w:ascii="Arial" w:eastAsia="Times New Roman" w:hAnsi="Arial"/>
        <w:sz w:val="18"/>
        <w:szCs w:val="18"/>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50EDEB" w14:textId="2E55E949" w:rsidR="00C75845" w:rsidRPr="003C6233" w:rsidRDefault="00C75845" w:rsidP="003C6233">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F129D" w14:textId="0B50F3FF" w:rsidR="00C75845" w:rsidRDefault="00C75845" w:rsidP="00FE5F81">
    <w:pPr>
      <w:pStyle w:val="Header"/>
      <w:jc w:val="right"/>
    </w:pPr>
    <w:r>
      <w:t>GETTING STARTED</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15609" w14:textId="72597004"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rPr>
        <w:rFonts w:ascii="Arial" w:eastAsia="Times New Roman" w:hAnsi="Arial"/>
        <w:sz w:val="18"/>
        <w:szCs w:val="18"/>
      </w:rPr>
      <w:fldChar w:fldCharType="begin"/>
    </w:r>
    <w:r>
      <w:rPr>
        <w:rFonts w:ascii="Arial" w:eastAsia="Times New Roman" w:hAnsi="Arial"/>
        <w:sz w:val="18"/>
        <w:szCs w:val="18"/>
      </w:rPr>
      <w:instrText xml:space="preserve"> STYLEREF  "Heading 1"  \* MERGEFORMAT </w:instrText>
    </w:r>
    <w:r>
      <w:rPr>
        <w:rFonts w:ascii="Arial" w:eastAsia="Times New Roman" w:hAnsi="Arial"/>
        <w:sz w:val="18"/>
        <w:szCs w:val="18"/>
      </w:rPr>
      <w:fldChar w:fldCharType="separate"/>
    </w:r>
    <w:r w:rsidR="00CF7599">
      <w:rPr>
        <w:rFonts w:ascii="Arial" w:eastAsia="Times New Roman" w:hAnsi="Arial"/>
        <w:noProof/>
        <w:sz w:val="18"/>
        <w:szCs w:val="18"/>
      </w:rPr>
      <w:t>GETTING STARTED</w:t>
    </w:r>
    <w:r>
      <w:rPr>
        <w:rFonts w:ascii="Arial" w:eastAsia="Times New Roman" w:hAnsi="Arial"/>
        <w:sz w:val="18"/>
        <w:szCs w:val="18"/>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B3F046" w14:textId="0B22BED6"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t>INTRODUCTION TO USER GROUPS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380B7B" w14:textId="3FB4D5AD" w:rsidR="00C75845" w:rsidRDefault="00C75845" w:rsidP="00FE5F81">
    <w:pPr>
      <w:pStyle w:val="Header"/>
      <w:jc w:val="right"/>
    </w:pPr>
    <w:r>
      <w:t>INTRODUCTION TO USER GROUPS</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3C800" w14:textId="77777777"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t>INTRODUCTION TO USER GROUPS</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36490" w14:textId="2D888376"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t>LOAN SETUP / PREMIUMS</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063A1C" w14:textId="20CFE6E7" w:rsidR="00C75845" w:rsidRPr="00EB1549" w:rsidRDefault="00C75845" w:rsidP="00EB1549">
    <w:pPr>
      <w:pStyle w:val="Header"/>
      <w:jc w:val="right"/>
    </w:pPr>
    <w:r>
      <w:t>LOAN SETUP</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95C1F" w14:textId="269F4F25"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t>LOAN SETUP</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C6345" w14:textId="77777777" w:rsidR="001F2260" w:rsidRPr="00426993" w:rsidRDefault="001F2260" w:rsidP="001F2260">
    <w:pPr>
      <w:pBdr>
        <w:bottom w:val="single" w:sz="6" w:space="1" w:color="000080"/>
      </w:pBdr>
      <w:tabs>
        <w:tab w:val="center" w:pos="4320"/>
        <w:tab w:val="right" w:pos="9360"/>
      </w:tabs>
      <w:spacing w:after="360"/>
      <w:jc w:val="right"/>
      <w:rPr>
        <w:rFonts w:eastAsia="Times New Roman"/>
        <w:sz w:val="20"/>
        <w:szCs w:val="20"/>
      </w:rPr>
    </w:pPr>
    <w:r>
      <w:rPr>
        <w:rFonts w:ascii="Arial" w:eastAsia="Times New Roman" w:hAnsi="Arial"/>
        <w:sz w:val="18"/>
        <w:szCs w:val="18"/>
      </w:rPr>
      <w:t>GENERAL SERVICING (PRE-ENDORSED / ENDORSED)</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347AD" w14:textId="77777777" w:rsidR="001F2260" w:rsidRPr="00426993" w:rsidRDefault="001F2260" w:rsidP="001F2260">
    <w:pPr>
      <w:pBdr>
        <w:bottom w:val="single" w:sz="6" w:space="1" w:color="000080"/>
      </w:pBdr>
      <w:tabs>
        <w:tab w:val="center" w:pos="4320"/>
        <w:tab w:val="right" w:pos="9360"/>
      </w:tabs>
      <w:spacing w:after="360"/>
      <w:jc w:val="right"/>
      <w:rPr>
        <w:rFonts w:eastAsia="Times New Roman"/>
        <w:sz w:val="20"/>
        <w:szCs w:val="20"/>
      </w:rPr>
    </w:pPr>
    <w:r>
      <w:rPr>
        <w:rFonts w:ascii="Arial" w:eastAsia="Times New Roman" w:hAnsi="Arial"/>
        <w:sz w:val="18"/>
        <w:szCs w:val="18"/>
      </w:rPr>
      <w:t>GENERAL SERVICING (PRE-ENDORSED / ENDORSED)</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96D10A" w14:textId="3EC38A5A" w:rsidR="00C75845" w:rsidRPr="00EB1549" w:rsidRDefault="00C75845" w:rsidP="00EB1549">
    <w:pPr>
      <w:pStyle w:val="Header"/>
      <w:jc w:val="right"/>
    </w:pPr>
    <w:r>
      <w:t>GENERAL SERVICING (ASSIGNED)</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471945" w14:textId="3CAF8AF0" w:rsidR="00C75845" w:rsidRPr="00426993" w:rsidRDefault="00C75845" w:rsidP="00457AA4">
    <w:pPr>
      <w:pBdr>
        <w:bottom w:val="single" w:sz="6" w:space="1" w:color="000080"/>
      </w:pBdr>
      <w:tabs>
        <w:tab w:val="center" w:pos="4320"/>
        <w:tab w:val="right" w:pos="9360"/>
      </w:tabs>
      <w:spacing w:after="0"/>
      <w:jc w:val="right"/>
      <w:rPr>
        <w:rFonts w:eastAsia="Times New Roman"/>
        <w:sz w:val="20"/>
        <w:szCs w:val="20"/>
      </w:rPr>
    </w:pPr>
    <w:r>
      <w:rPr>
        <w:rFonts w:ascii="Arial" w:eastAsia="Times New Roman" w:hAnsi="Arial"/>
        <w:sz w:val="18"/>
        <w:szCs w:val="18"/>
      </w:rPr>
      <w:t>GENERAL SERVICING (ASSIGNED)</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767B61" w14:textId="4712A013" w:rsidR="00C75845" w:rsidRPr="00426993" w:rsidRDefault="00C75845" w:rsidP="00457AA4">
    <w:pPr>
      <w:pBdr>
        <w:bottom w:val="single" w:sz="6" w:space="1" w:color="000080"/>
      </w:pBdr>
      <w:tabs>
        <w:tab w:val="center" w:pos="4320"/>
        <w:tab w:val="right" w:pos="9360"/>
      </w:tabs>
      <w:spacing w:after="0"/>
      <w:jc w:val="right"/>
      <w:rPr>
        <w:rFonts w:eastAsia="Times New Roman"/>
        <w:sz w:val="20"/>
        <w:szCs w:val="20"/>
      </w:rPr>
    </w:pPr>
    <w:r>
      <w:rPr>
        <w:rFonts w:ascii="Arial" w:eastAsia="Times New Roman" w:hAnsi="Arial"/>
        <w:sz w:val="18"/>
        <w:szCs w:val="18"/>
      </w:rPr>
      <w:t>TIMELINES</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85D8E" w14:textId="2267EF58" w:rsidR="00C75845" w:rsidRPr="001D3D83" w:rsidRDefault="005F7496" w:rsidP="001D3D83">
    <w:pPr>
      <w:pStyle w:val="Header"/>
      <w:jc w:val="right"/>
    </w:pPr>
    <w:r>
      <w:t>TIMELINES</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28B51B" w14:textId="3E047CFF" w:rsidR="005F7496" w:rsidRPr="00426993" w:rsidRDefault="005F7496" w:rsidP="00457AA4">
    <w:pPr>
      <w:pBdr>
        <w:bottom w:val="single" w:sz="6" w:space="1" w:color="000080"/>
      </w:pBdr>
      <w:tabs>
        <w:tab w:val="center" w:pos="4320"/>
        <w:tab w:val="right" w:pos="9360"/>
      </w:tabs>
      <w:spacing w:after="0"/>
      <w:jc w:val="right"/>
      <w:rPr>
        <w:rFonts w:eastAsia="Times New Roman"/>
        <w:sz w:val="20"/>
        <w:szCs w:val="20"/>
      </w:rPr>
    </w:pPr>
    <w:r>
      <w:rPr>
        <w:rFonts w:ascii="Arial" w:eastAsia="Times New Roman" w:hAnsi="Arial"/>
        <w:sz w:val="18"/>
        <w:szCs w:val="18"/>
      </w:rPr>
      <w:t>CLAIMS</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50FA3" w14:textId="75758CDA" w:rsidR="005828C2" w:rsidRPr="001D3D83" w:rsidRDefault="005828C2" w:rsidP="001D3D83">
    <w:pPr>
      <w:pStyle w:val="Header"/>
      <w:jc w:val="right"/>
    </w:pPr>
    <w:r>
      <w:t>CLAIMS</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EB3058" w14:textId="1EE634CD"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t>REPORTS</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900605" w14:textId="2A566ED7" w:rsidR="00C75845" w:rsidRPr="001D3D83" w:rsidRDefault="00C75845" w:rsidP="001D3D83">
    <w:pPr>
      <w:pStyle w:val="Header"/>
      <w:jc w:val="right"/>
    </w:pPr>
    <w:r>
      <w:t>REPORTS</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6ECF1" w14:textId="159A9894"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t>ADMIN FUNCTIONS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886A44" w14:textId="08F8A57F" w:rsidR="00C75845" w:rsidRPr="001D3D83" w:rsidRDefault="00C75845" w:rsidP="001D3D83">
    <w:pPr>
      <w:pStyle w:val="Header"/>
      <w:jc w:val="right"/>
    </w:pPr>
    <w:r>
      <w:t>ADMIN FUNCTIONS</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AD1AA0" w14:textId="17DEC53E" w:rsidR="0097579A" w:rsidRPr="001D3D83" w:rsidRDefault="0097579A" w:rsidP="001D3D83">
    <w:pPr>
      <w:pStyle w:val="Header"/>
      <w:jc w:val="right"/>
    </w:pPr>
    <w:r>
      <w:t>APPENDICES</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98C795" w14:textId="4FD543D4" w:rsidR="00C75845" w:rsidRPr="00426993" w:rsidRDefault="00C75845" w:rsidP="00D430DE">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t>ACRONYMS</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53A6A" w14:textId="6B53BC08" w:rsidR="00C75845" w:rsidRPr="00A16E68" w:rsidRDefault="00C75845" w:rsidP="00A16E68">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71584" w14:textId="13E9020C" w:rsidR="00C75845" w:rsidRPr="00426993" w:rsidRDefault="00C75845" w:rsidP="001C2C42">
    <w:pPr>
      <w:pBdr>
        <w:bottom w:val="single" w:sz="6" w:space="1" w:color="000080"/>
      </w:pBdr>
      <w:tabs>
        <w:tab w:val="center" w:pos="4320"/>
        <w:tab w:val="right" w:pos="9360"/>
      </w:tabs>
      <w:spacing w:after="0"/>
      <w:jc w:val="both"/>
      <w:rPr>
        <w:rFonts w:eastAsia="Times New Roman"/>
        <w:sz w:val="20"/>
        <w:szCs w:val="20"/>
      </w:rPr>
    </w:pPr>
    <w:r w:rsidRPr="00C8567E">
      <w:rPr>
        <w:rFonts w:ascii="Arial" w:eastAsia="Times New Roman" w:hAnsi="Arial"/>
        <w:sz w:val="18"/>
        <w:szCs w:val="18"/>
      </w:rPr>
      <w:tab/>
    </w:r>
    <w:r>
      <w:rPr>
        <w:rFonts w:ascii="Arial" w:eastAsia="Times New Roman" w:hAnsi="Arial"/>
        <w:sz w:val="18"/>
        <w:szCs w:val="18"/>
      </w:rPr>
      <w:tab/>
    </w:r>
    <w:r w:rsidR="00FC3979">
      <w:rPr>
        <w:rFonts w:ascii="Arial" w:eastAsia="Times New Roman" w:hAnsi="Arial"/>
        <w:noProof/>
        <w:sz w:val="18"/>
        <w:szCs w:val="18"/>
      </w:rPr>
      <w:t>SM</w:t>
    </w:r>
    <w:r>
      <w:rPr>
        <w:rFonts w:ascii="Arial" w:eastAsia="Times New Roman" w:hAnsi="Arial"/>
        <w:noProof/>
        <w:sz w:val="18"/>
        <w:szCs w:val="18"/>
      </w:rPr>
      <w:t xml:space="preserve"> MENU MAP</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A12524" w14:textId="3CD2AC01" w:rsidR="00C75845" w:rsidRPr="00C653AD" w:rsidRDefault="00C75845" w:rsidP="00C653AD">
    <w:pPr>
      <w:pStyle w:val="Header"/>
    </w:pPr>
    <w:r>
      <w:tab/>
    </w:r>
    <w:r>
      <w:tab/>
    </w:r>
    <w:r w:rsidR="00FC3979">
      <w:t>SM</w:t>
    </w:r>
    <w:r>
      <w:t xml:space="preserve"> MENU MAP</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11BBF" w14:textId="789C653A" w:rsidR="00C75845" w:rsidRPr="00B0754F" w:rsidRDefault="00C75845" w:rsidP="00E50927">
    <w:pPr>
      <w:pBdr>
        <w:bottom w:val="single" w:sz="6" w:space="1" w:color="000080"/>
      </w:pBdr>
      <w:tabs>
        <w:tab w:val="right" w:pos="9360"/>
      </w:tabs>
      <w:spacing w:after="0"/>
      <w:jc w:val="both"/>
    </w:pPr>
    <w:r>
      <w:tab/>
      <w:t>HERMIT USER GUIDE VERSION 2.8 UPDATES (Release 4.1)</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E506F8" w14:textId="0BE008D0" w:rsidR="00C75845" w:rsidRPr="00B0754F" w:rsidRDefault="00C75845" w:rsidP="00E50927">
    <w:pPr>
      <w:pBdr>
        <w:bottom w:val="single" w:sz="6" w:space="1" w:color="000080"/>
      </w:pBdr>
      <w:tabs>
        <w:tab w:val="right" w:pos="9360"/>
      </w:tabs>
      <w:spacing w:after="0"/>
      <w:jc w:val="both"/>
    </w:pPr>
    <w:r>
      <w:tab/>
      <w:t>HERMIT USER GUIDE VERSION 2.9 UPDATES (Release 4.2)</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15F59" w14:textId="7C97DAE4" w:rsidR="00C75845" w:rsidRPr="00B0754F" w:rsidRDefault="00C75845" w:rsidP="00E50927">
    <w:pPr>
      <w:pBdr>
        <w:bottom w:val="single" w:sz="6" w:space="1" w:color="000080"/>
      </w:pBdr>
      <w:tabs>
        <w:tab w:val="right" w:pos="9360"/>
      </w:tabs>
      <w:spacing w:after="0"/>
      <w:jc w:val="both"/>
    </w:pPr>
    <w:r>
      <w:tab/>
      <w:t>HERMIT USER GUIDE VERSION 2.9 UPDATES (Release 4.2)</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A1694E" w14:textId="4BA0A6FB" w:rsidR="00C75845" w:rsidRPr="00B0754F" w:rsidRDefault="00C75845" w:rsidP="00657579">
    <w:pPr>
      <w:pBdr>
        <w:bottom w:val="single" w:sz="6" w:space="1" w:color="000080"/>
      </w:pBdr>
      <w:tabs>
        <w:tab w:val="right" w:pos="9360"/>
      </w:tabs>
      <w:spacing w:after="0"/>
      <w:jc w:val="both"/>
    </w:pPr>
    <w:r>
      <w:tab/>
      <w:t>HERMIT USER GUIDE VERSION 2.10 UPDATES (Release 4.3)</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BF3DE0" w14:textId="34FF257E" w:rsidR="00C75845" w:rsidRPr="00B0754F" w:rsidRDefault="00C75845" w:rsidP="00657579">
    <w:pPr>
      <w:pBdr>
        <w:bottom w:val="single" w:sz="6" w:space="1" w:color="000080"/>
      </w:pBdr>
      <w:tabs>
        <w:tab w:val="right" w:pos="9360"/>
      </w:tabs>
      <w:spacing w:after="0"/>
      <w:jc w:val="both"/>
    </w:pPr>
    <w:r>
      <w:tab/>
      <w:t>HERMIT USER GUIDE VERSION 2.10 UPDATES (Release 4.3)</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622AD1" w14:textId="29E8C27F" w:rsidR="00C75845" w:rsidRPr="00B0754F" w:rsidRDefault="00C75845" w:rsidP="00657579">
    <w:pPr>
      <w:pBdr>
        <w:bottom w:val="single" w:sz="6" w:space="1" w:color="000080"/>
      </w:pBdr>
      <w:tabs>
        <w:tab w:val="right" w:pos="9360"/>
      </w:tabs>
      <w:spacing w:after="0"/>
      <w:jc w:val="both"/>
    </w:pPr>
    <w:r>
      <w:tab/>
      <w:t>HERMIT USER GUIDE VERSION 2.11 UPDATES (Release 5.0)</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2200F" w14:textId="651383DE" w:rsidR="00C75845" w:rsidRPr="00B0754F" w:rsidRDefault="00C75845" w:rsidP="00657579">
    <w:pPr>
      <w:pBdr>
        <w:bottom w:val="single" w:sz="6" w:space="1" w:color="000080"/>
      </w:pBdr>
      <w:tabs>
        <w:tab w:val="right" w:pos="9360"/>
      </w:tabs>
      <w:spacing w:after="0"/>
      <w:jc w:val="both"/>
    </w:pPr>
    <w:r>
      <w:tab/>
      <w:t>HERMIT USER GUIDE VERSION 2.12 UPDATES (Release 5.1)</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FC85F" w14:textId="77777777" w:rsidR="00C75845" w:rsidRPr="00B0754F" w:rsidRDefault="00C75845" w:rsidP="00D209F0">
    <w:pPr>
      <w:pBdr>
        <w:bottom w:val="single" w:sz="6" w:space="1" w:color="000080"/>
      </w:pBdr>
      <w:tabs>
        <w:tab w:val="right" w:pos="9360"/>
      </w:tabs>
      <w:spacing w:after="0"/>
      <w:jc w:val="both"/>
    </w:pPr>
    <w:r>
      <w:tab/>
      <w:t>HERMIT USER GUIDE VERSION 2.11 UPDATES (Release 5.0)</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3B17A" w14:textId="1AE35803" w:rsidR="00C75845" w:rsidRPr="00D209F0" w:rsidRDefault="00C75845" w:rsidP="00D209F0">
    <w:pPr>
      <w:pBdr>
        <w:bottom w:val="single" w:sz="6" w:space="1" w:color="000080"/>
      </w:pBdr>
      <w:tabs>
        <w:tab w:val="right" w:pos="9360"/>
      </w:tabs>
      <w:spacing w:after="0"/>
      <w:jc w:val="both"/>
    </w:pPr>
    <w:r>
      <w:tab/>
      <w:t>HERMIT USER GUIDE VERSION 2.13 UPDATES (Release 5.2)</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77DA8" w14:textId="4D02105C" w:rsidR="00C75845" w:rsidRPr="00B0754F" w:rsidRDefault="00C75845" w:rsidP="00D209F0">
    <w:pPr>
      <w:pBdr>
        <w:bottom w:val="single" w:sz="6" w:space="1" w:color="000080"/>
      </w:pBdr>
      <w:tabs>
        <w:tab w:val="right" w:pos="9360"/>
      </w:tabs>
      <w:spacing w:after="0"/>
      <w:jc w:val="both"/>
    </w:pPr>
    <w:r>
      <w:tab/>
      <w:t>HERMIT USER GUIDE VERSION 2.13 UPDATES (Release 5.2)</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ABFF18" w14:textId="619930D5" w:rsidR="00C75845" w:rsidRPr="00D209F0" w:rsidRDefault="00C75845" w:rsidP="00D209F0">
    <w:pPr>
      <w:pBdr>
        <w:bottom w:val="single" w:sz="6" w:space="1" w:color="000080"/>
      </w:pBdr>
      <w:tabs>
        <w:tab w:val="right" w:pos="9360"/>
      </w:tabs>
      <w:spacing w:after="0"/>
      <w:jc w:val="both"/>
    </w:pPr>
    <w:r>
      <w:tab/>
      <w:t>HERMIT USER GUIDE VERSION 2.14 UPDATES (Release 5.3)</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52B20E" w14:textId="5B325741" w:rsidR="00C75845" w:rsidRPr="00B0754F" w:rsidRDefault="00C75845" w:rsidP="00D209F0">
    <w:pPr>
      <w:pBdr>
        <w:bottom w:val="single" w:sz="6" w:space="1" w:color="000080"/>
      </w:pBdr>
      <w:tabs>
        <w:tab w:val="right" w:pos="9360"/>
      </w:tabs>
      <w:spacing w:after="0"/>
      <w:jc w:val="both"/>
    </w:pPr>
    <w:r>
      <w:tab/>
      <w:t>HERMIT USER GUIDE VERSION 2.14 UPDATES (Release 5.3)</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61C153" w14:textId="73401B01" w:rsidR="00C75845" w:rsidRPr="00B0754F" w:rsidRDefault="00C75845" w:rsidP="00D209F0">
    <w:pPr>
      <w:pBdr>
        <w:bottom w:val="single" w:sz="6" w:space="1" w:color="000080"/>
      </w:pBdr>
      <w:tabs>
        <w:tab w:val="right" w:pos="9360"/>
      </w:tabs>
      <w:spacing w:after="0"/>
      <w:jc w:val="both"/>
    </w:pPr>
    <w:r>
      <w:tab/>
      <w:t>HERMIT USER GUIDE VERSION 2.14 UPDATES (Release 5.3)</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D14DF4" w14:textId="30AD357F" w:rsidR="00C75845" w:rsidRPr="00D209F0" w:rsidRDefault="00C75845" w:rsidP="00D209F0">
    <w:pPr>
      <w:pBdr>
        <w:bottom w:val="single" w:sz="6" w:space="1" w:color="000080"/>
      </w:pBdr>
      <w:tabs>
        <w:tab w:val="right" w:pos="9360"/>
      </w:tabs>
      <w:spacing w:after="0"/>
      <w:jc w:val="both"/>
    </w:pPr>
    <w:r>
      <w:tab/>
      <w:t>HERMIT USER GUIDE VERSION 2.15 UPDATES (Release 5.4)</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1351EE" w14:textId="77777777" w:rsidR="00C75845" w:rsidRPr="00B0754F" w:rsidRDefault="00C75845" w:rsidP="00D209F0">
    <w:pPr>
      <w:pBdr>
        <w:bottom w:val="single" w:sz="6" w:space="1" w:color="000080"/>
      </w:pBdr>
      <w:tabs>
        <w:tab w:val="right" w:pos="9360"/>
      </w:tabs>
      <w:spacing w:after="0"/>
      <w:jc w:val="both"/>
    </w:pPr>
    <w:r>
      <w:tab/>
      <w:t>HERMIT USER GUIDE VERSION 2.15 UPDATES (Release 5.4)</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53C309" w14:textId="77777777" w:rsidR="00C75845" w:rsidRPr="00B0754F" w:rsidRDefault="00C75845" w:rsidP="00D209F0">
    <w:pPr>
      <w:pBdr>
        <w:bottom w:val="single" w:sz="6" w:space="1" w:color="000080"/>
      </w:pBdr>
      <w:tabs>
        <w:tab w:val="right" w:pos="9360"/>
      </w:tabs>
      <w:spacing w:after="0"/>
      <w:jc w:val="both"/>
    </w:pPr>
    <w:r>
      <w:tab/>
      <w:t>HERMIT USER GUIDE VERSION 2.15 UPDATES (Release 5.4)</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19684" w14:textId="45496944" w:rsidR="00C75845" w:rsidRPr="00D209F0" w:rsidRDefault="00C75845" w:rsidP="00EB5F78">
    <w:pPr>
      <w:pBdr>
        <w:bottom w:val="single" w:sz="6" w:space="1" w:color="000080"/>
      </w:pBdr>
      <w:tabs>
        <w:tab w:val="left" w:pos="2105"/>
        <w:tab w:val="right" w:pos="9360"/>
      </w:tabs>
      <w:spacing w:after="0"/>
      <w:jc w:val="both"/>
    </w:pPr>
    <w:r>
      <w:tab/>
    </w:r>
    <w:r>
      <w:tab/>
      <w:t>HERMIT USER GUIDE VERSION 2.16 UPDATES (Release 5.5)</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380C5" w14:textId="7BD1DA6A" w:rsidR="00C75845" w:rsidRPr="00B0754F" w:rsidRDefault="00C75845" w:rsidP="00D209F0">
    <w:pPr>
      <w:pBdr>
        <w:bottom w:val="single" w:sz="6" w:space="1" w:color="000080"/>
      </w:pBdr>
      <w:tabs>
        <w:tab w:val="right" w:pos="9360"/>
      </w:tabs>
      <w:spacing w:after="0"/>
      <w:jc w:val="both"/>
    </w:pPr>
    <w:r>
      <w:tab/>
      <w:t>HERMIT USER GUIDE VERSION 2.20 UPDATES (Release 5.9)</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F69E9" w14:textId="77777777" w:rsidR="00C75845" w:rsidRPr="00D209F0" w:rsidRDefault="00C75845" w:rsidP="00EB5F78">
    <w:pPr>
      <w:pBdr>
        <w:bottom w:val="single" w:sz="6" w:space="1" w:color="000080"/>
      </w:pBdr>
      <w:tabs>
        <w:tab w:val="left" w:pos="2105"/>
        <w:tab w:val="right" w:pos="9360"/>
      </w:tabs>
      <w:spacing w:after="0"/>
      <w:jc w:val="both"/>
    </w:pPr>
    <w:r>
      <w:tab/>
    </w:r>
    <w:r>
      <w:tab/>
      <w:t>HERMIT USER GUIDE VERSION 2.17 UPDATES (Release 5.6)</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7A4174" w14:textId="599CF0ED" w:rsidR="00C75845" w:rsidRPr="00D209F0" w:rsidRDefault="00C75845" w:rsidP="00EB5F78">
    <w:pPr>
      <w:pBdr>
        <w:bottom w:val="single" w:sz="6" w:space="1" w:color="000080"/>
      </w:pBdr>
      <w:tabs>
        <w:tab w:val="left" w:pos="2105"/>
        <w:tab w:val="right" w:pos="9360"/>
      </w:tabs>
      <w:spacing w:after="0"/>
      <w:jc w:val="both"/>
    </w:pPr>
    <w:r>
      <w:tab/>
    </w:r>
    <w:r>
      <w:tab/>
      <w:t>HERMIT USER GUIDE VERSION 2.18 UPDATES (Release 5.7)</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3C2762" w14:textId="04EAC027" w:rsidR="00C75845" w:rsidRPr="00D209F0" w:rsidRDefault="00C75845" w:rsidP="00EB5F78">
    <w:pPr>
      <w:pBdr>
        <w:bottom w:val="single" w:sz="6" w:space="1" w:color="000080"/>
      </w:pBdr>
      <w:tabs>
        <w:tab w:val="left" w:pos="2105"/>
        <w:tab w:val="right" w:pos="9360"/>
      </w:tabs>
      <w:spacing w:after="0"/>
      <w:jc w:val="both"/>
    </w:pPr>
    <w:r>
      <w:tab/>
    </w:r>
    <w:r>
      <w:tab/>
    </w:r>
    <w:r w:rsidRPr="00A03262">
      <w:t>HERMIT USER GUIDE VERSION 2.19 UPDATES (Release 5.8)</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62550" w14:textId="1E03BC6C" w:rsidR="00C75845" w:rsidRPr="00D209F0" w:rsidRDefault="00C75845" w:rsidP="00EB5F78">
    <w:pPr>
      <w:pBdr>
        <w:bottom w:val="single" w:sz="6" w:space="1" w:color="000080"/>
      </w:pBdr>
      <w:tabs>
        <w:tab w:val="left" w:pos="2105"/>
        <w:tab w:val="right" w:pos="9360"/>
      </w:tabs>
      <w:spacing w:after="0"/>
      <w:jc w:val="both"/>
    </w:pPr>
    <w:r>
      <w:tab/>
    </w:r>
    <w:r>
      <w:tab/>
      <w:t>HERMIT USER GUIDE VERSION 2.20 UPDATES (Release 5.9)</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89985A" w14:textId="77777777" w:rsidR="00C75845" w:rsidRPr="00B0754F" w:rsidRDefault="00C75845" w:rsidP="00D209F0">
    <w:pPr>
      <w:pBdr>
        <w:bottom w:val="single" w:sz="6" w:space="1" w:color="000080"/>
      </w:pBdr>
      <w:tabs>
        <w:tab w:val="right" w:pos="9360"/>
      </w:tabs>
      <w:spacing w:after="0"/>
      <w:jc w:val="both"/>
    </w:pPr>
    <w:r>
      <w:tab/>
      <w:t>HERMIT USER GUIDE VERSION 2.20 UPDATES (Release 5.9)</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55DEC4" w14:textId="0CAF65B7" w:rsidR="00C75845" w:rsidRPr="00D209F0" w:rsidRDefault="00C75845" w:rsidP="00EB5F78">
    <w:pPr>
      <w:pBdr>
        <w:bottom w:val="single" w:sz="6" w:space="1" w:color="000080"/>
      </w:pBdr>
      <w:tabs>
        <w:tab w:val="left" w:pos="2105"/>
        <w:tab w:val="right" w:pos="9360"/>
      </w:tabs>
      <w:spacing w:after="0"/>
      <w:jc w:val="both"/>
    </w:pPr>
    <w:r>
      <w:tab/>
    </w:r>
    <w:r>
      <w:tab/>
      <w:t>HERMIT USER GUIDE VERSION 2.21 UPDATES (Release 6.0)</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6CCD0C" w14:textId="7FA2239E" w:rsidR="00CD574D" w:rsidRPr="00B0754F" w:rsidRDefault="00CD574D" w:rsidP="00D209F0">
    <w:pPr>
      <w:pBdr>
        <w:bottom w:val="single" w:sz="6" w:space="1" w:color="000080"/>
      </w:pBdr>
      <w:tabs>
        <w:tab w:val="right" w:pos="9360"/>
      </w:tabs>
      <w:spacing w:after="0"/>
      <w:jc w:val="both"/>
    </w:pPr>
    <w:r>
      <w:tab/>
      <w:t>HERMIT USER GUIDE VERSION 2.21 UPDATES (Release 6.0)</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75E100" w14:textId="20797E04" w:rsidR="00C75845" w:rsidRPr="00D209F0" w:rsidRDefault="00C75845" w:rsidP="00EB5F78">
    <w:pPr>
      <w:pBdr>
        <w:bottom w:val="single" w:sz="6" w:space="1" w:color="000080"/>
      </w:pBdr>
      <w:tabs>
        <w:tab w:val="left" w:pos="2105"/>
        <w:tab w:val="right" w:pos="9360"/>
      </w:tabs>
      <w:spacing w:after="0"/>
      <w:jc w:val="both"/>
    </w:pPr>
    <w:r>
      <w:tab/>
    </w:r>
    <w:r>
      <w:tab/>
      <w:t>HERMIT USER GUIDE VERSION 2.22 UPDATES (Release 6.1)</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A5C8BD" w14:textId="7889A5B8" w:rsidR="00C75845" w:rsidRPr="00D209F0" w:rsidRDefault="00C75845" w:rsidP="00EB5F78">
    <w:pPr>
      <w:pBdr>
        <w:bottom w:val="single" w:sz="6" w:space="1" w:color="000080"/>
      </w:pBdr>
      <w:tabs>
        <w:tab w:val="left" w:pos="2105"/>
        <w:tab w:val="right" w:pos="9360"/>
      </w:tabs>
      <w:spacing w:after="0"/>
      <w:jc w:val="both"/>
    </w:pPr>
    <w:r>
      <w:tab/>
    </w:r>
    <w:r>
      <w:tab/>
      <w:t>HERMIT USER GUIDE VERSION 2.2</w:t>
    </w:r>
    <w:r w:rsidR="00DF38E4">
      <w:t>3</w:t>
    </w:r>
    <w:r>
      <w:t xml:space="preserve"> UPDATES (Release 6.2)</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E7BC1" w14:textId="51C1836E" w:rsidR="00780470" w:rsidRPr="00D209F0" w:rsidRDefault="00780470" w:rsidP="00EB5F78">
    <w:pPr>
      <w:pBdr>
        <w:bottom w:val="single" w:sz="6" w:space="1" w:color="000080"/>
      </w:pBdr>
      <w:tabs>
        <w:tab w:val="left" w:pos="2105"/>
        <w:tab w:val="right" w:pos="9360"/>
      </w:tabs>
      <w:spacing w:after="0"/>
      <w:jc w:val="both"/>
    </w:pPr>
    <w:r>
      <w:tab/>
    </w:r>
    <w:r>
      <w:tab/>
      <w:t>HERMIT USER GUIDE VERSION 2.2</w:t>
    </w:r>
    <w:r w:rsidR="00967AD7">
      <w:t>4</w:t>
    </w:r>
    <w:r>
      <w:t xml:space="preserve"> UPDATES (Release 6.</w:t>
    </w:r>
    <w:r w:rsidR="00967AD7">
      <w:t>3</w:t>
    </w:r>
    <w:r>
      <w:t>)</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86B57E" w14:textId="613781F1" w:rsidR="00967AD7" w:rsidRPr="00D209F0" w:rsidRDefault="00967AD7" w:rsidP="00EB5F78">
    <w:pPr>
      <w:pBdr>
        <w:bottom w:val="single" w:sz="6" w:space="1" w:color="000080"/>
      </w:pBdr>
      <w:tabs>
        <w:tab w:val="left" w:pos="2105"/>
        <w:tab w:val="right" w:pos="9360"/>
      </w:tabs>
      <w:spacing w:after="0"/>
      <w:jc w:val="both"/>
    </w:pPr>
    <w:r>
      <w:tab/>
    </w:r>
    <w:r>
      <w:tab/>
      <w:t>HERMIT USER GUIDE VERSION 2.25 UPDATES (Release 6.4)</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58210" w14:textId="2BF1402B" w:rsidR="00967AD7" w:rsidRPr="00D209F0" w:rsidRDefault="00967AD7" w:rsidP="00EB5F78">
    <w:pPr>
      <w:pBdr>
        <w:bottom w:val="single" w:sz="6" w:space="1" w:color="000080"/>
      </w:pBdr>
      <w:tabs>
        <w:tab w:val="left" w:pos="2105"/>
        <w:tab w:val="right" w:pos="9360"/>
      </w:tabs>
      <w:spacing w:after="0"/>
      <w:jc w:val="both"/>
    </w:pPr>
    <w:r>
      <w:tab/>
    </w:r>
    <w:r>
      <w:tab/>
      <w:t>HERMIT USER GUIDE VERSION 2.26 UPDATES (Release 6.5)</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6C1C60" w14:textId="1F72CDB8" w:rsidR="00967AD7" w:rsidRPr="00D209F0" w:rsidRDefault="00967AD7" w:rsidP="00EB5F78">
    <w:pPr>
      <w:pBdr>
        <w:bottom w:val="single" w:sz="6" w:space="1" w:color="000080"/>
      </w:pBdr>
      <w:tabs>
        <w:tab w:val="left" w:pos="2105"/>
        <w:tab w:val="right" w:pos="9360"/>
      </w:tabs>
      <w:spacing w:after="0"/>
      <w:jc w:val="both"/>
    </w:pPr>
    <w:r>
      <w:tab/>
    </w:r>
    <w:r>
      <w:tab/>
      <w:t>HERMIT USER GUIDE VERSION 2.2</w:t>
    </w:r>
    <w:r w:rsidR="00F141BE">
      <w:t>7</w:t>
    </w:r>
    <w:r>
      <w:t xml:space="preserve"> UPDATES (Release 6.</w:t>
    </w:r>
    <w:r w:rsidR="00F141BE">
      <w:t>6</w:t>
    </w:r>
    <w:r>
      <w:t>)</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D17CE" w14:textId="77777777" w:rsidR="00F141BE" w:rsidRPr="00D209F0" w:rsidRDefault="00C75845" w:rsidP="00F141BE">
    <w:pPr>
      <w:pBdr>
        <w:bottom w:val="single" w:sz="6" w:space="1" w:color="000080"/>
      </w:pBdr>
      <w:tabs>
        <w:tab w:val="left" w:pos="2105"/>
        <w:tab w:val="right" w:pos="9360"/>
      </w:tabs>
      <w:spacing w:after="0"/>
      <w:jc w:val="both"/>
    </w:pPr>
    <w:r>
      <w:tab/>
    </w:r>
    <w:r>
      <w:tab/>
    </w:r>
    <w:r w:rsidR="00F141BE">
      <w:t>HERMIT USER GUIDE VERSION 2.28 UPDATES (Release 6.7)</w:t>
    </w:r>
  </w:p>
  <w:p w14:paraId="68686CE9" w14:textId="73C713AC" w:rsidR="00C75845" w:rsidRPr="00D209F0" w:rsidRDefault="00C75845" w:rsidP="00EB5F78">
    <w:pPr>
      <w:pBdr>
        <w:bottom w:val="single" w:sz="6" w:space="1" w:color="000080"/>
      </w:pBdr>
      <w:tabs>
        <w:tab w:val="left" w:pos="2105"/>
        <w:tab w:val="right" w:pos="9360"/>
      </w:tabs>
      <w:spacing w:after="0"/>
      <w:jc w:val="both"/>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19B58" w14:textId="1E2131B3" w:rsidR="00C75845" w:rsidRPr="00B0754F" w:rsidRDefault="00C75845" w:rsidP="00D209F0">
    <w:pPr>
      <w:pBdr>
        <w:bottom w:val="single" w:sz="6" w:space="1" w:color="000080"/>
      </w:pBdr>
      <w:tabs>
        <w:tab w:val="right" w:pos="9360"/>
      </w:tabs>
      <w:spacing w:after="0"/>
      <w:jc w:val="both"/>
    </w:pPr>
    <w:r>
      <w:tab/>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EDB66" w14:textId="0B9C7983" w:rsidR="002A492D" w:rsidRPr="00D209F0" w:rsidRDefault="002A492D" w:rsidP="00EB5F78">
    <w:pPr>
      <w:pBdr>
        <w:bottom w:val="single" w:sz="6" w:space="1" w:color="000080"/>
      </w:pBdr>
      <w:tabs>
        <w:tab w:val="left" w:pos="2105"/>
        <w:tab w:val="right" w:pos="9360"/>
      </w:tabs>
      <w:spacing w:after="0"/>
      <w:jc w:val="both"/>
    </w:pPr>
    <w:r>
      <w:tab/>
    </w:r>
    <w:r>
      <w:tab/>
      <w:t>HERMIT USER GUIDE VERSION 2.29 UPDATES (Release 6.8)</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79895C" w14:textId="28748F1D" w:rsidR="004640ED" w:rsidRPr="00D209F0" w:rsidRDefault="004640ED" w:rsidP="00EB5F78">
    <w:pPr>
      <w:pBdr>
        <w:bottom w:val="single" w:sz="6" w:space="1" w:color="000080"/>
      </w:pBdr>
      <w:tabs>
        <w:tab w:val="left" w:pos="2105"/>
        <w:tab w:val="right" w:pos="9360"/>
      </w:tabs>
      <w:spacing w:after="0"/>
      <w:jc w:val="both"/>
    </w:pPr>
    <w:r>
      <w:tab/>
    </w:r>
    <w:r>
      <w:tab/>
      <w:t>HERMIT USER GUIDE VERSION Release 7.00</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6985E1" w14:textId="77777777" w:rsidR="00DF14F4" w:rsidRPr="00D209F0" w:rsidRDefault="00DF14F4" w:rsidP="00EB5F78">
    <w:pPr>
      <w:pBdr>
        <w:bottom w:val="single" w:sz="6" w:space="1" w:color="000080"/>
      </w:pBdr>
      <w:tabs>
        <w:tab w:val="left" w:pos="2105"/>
        <w:tab w:val="right" w:pos="9360"/>
      </w:tabs>
      <w:spacing w:after="0"/>
      <w:jc w:val="both"/>
    </w:pPr>
    <w:r>
      <w:tab/>
    </w:r>
    <w:r>
      <w:tab/>
      <w:t>HERMIT USER GUIDE VERSION 2.29 UPDATES (Release 6.8)</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6A8746" w14:textId="4BF87293" w:rsidR="00DF14F4" w:rsidRPr="00D209F0" w:rsidRDefault="00DF14F4" w:rsidP="00EB5F78">
    <w:pPr>
      <w:pBdr>
        <w:bottom w:val="single" w:sz="6" w:space="1" w:color="000080"/>
      </w:pBdr>
      <w:tabs>
        <w:tab w:val="left" w:pos="2105"/>
        <w:tab w:val="right" w:pos="9360"/>
      </w:tabs>
      <w:spacing w:after="0"/>
      <w:jc w:val="both"/>
    </w:pPr>
    <w:r>
      <w:tab/>
    </w:r>
    <w:r>
      <w:tab/>
      <w:t>HERMIT USER GUIDE VERSION Release 7.10</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16FE7B" w14:textId="04FF5BCB" w:rsidR="00F141BE" w:rsidRPr="00D209F0" w:rsidRDefault="00F141BE" w:rsidP="00EB5F78">
    <w:pPr>
      <w:pBdr>
        <w:bottom w:val="single" w:sz="6" w:space="1" w:color="000080"/>
      </w:pBdr>
      <w:tabs>
        <w:tab w:val="left" w:pos="2105"/>
        <w:tab w:val="right" w:pos="9360"/>
      </w:tabs>
      <w:spacing w:after="0"/>
      <w:jc w:val="both"/>
    </w:pPr>
    <w:r>
      <w:tab/>
    </w:r>
    <w:r>
      <w:tab/>
      <w:t>HERMIT USER GUIDE INDEX</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EBC01" w14:textId="2CB82E30" w:rsidR="00F141BE" w:rsidRPr="00B0754F" w:rsidRDefault="00F141BE" w:rsidP="00D209F0">
    <w:pPr>
      <w:pBdr>
        <w:bottom w:val="single" w:sz="6" w:space="1" w:color="000080"/>
      </w:pBdr>
      <w:tabs>
        <w:tab w:val="right" w:pos="9360"/>
      </w:tabs>
      <w:spacing w:after="0"/>
      <w:jc w:val="both"/>
    </w:pPr>
    <w:r>
      <w:tab/>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895A1D" w14:textId="5DC45632" w:rsidR="006D4B71" w:rsidRPr="00D209F0" w:rsidRDefault="006D4B71" w:rsidP="00EB5F78">
    <w:pPr>
      <w:pBdr>
        <w:bottom w:val="single" w:sz="6" w:space="1" w:color="000080"/>
      </w:pBdr>
      <w:tabs>
        <w:tab w:val="left" w:pos="2105"/>
        <w:tab w:val="right" w:pos="9360"/>
      </w:tabs>
      <w:spacing w:after="0"/>
      <w:jc w:val="both"/>
    </w:pPr>
    <w:r>
      <w:tab/>
    </w:r>
    <w:r>
      <w:tab/>
      <w:t>HERMIT USER GUIDE VERSION Release 7.</w:t>
    </w:r>
    <w:r w:rsidR="00474DEF">
      <w:t>20</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9A4585" w14:textId="4ABAAC1C" w:rsidR="0093226E" w:rsidRPr="00D209F0" w:rsidRDefault="0093226E" w:rsidP="00EB5F78">
    <w:pPr>
      <w:pBdr>
        <w:bottom w:val="single" w:sz="6" w:space="1" w:color="000080"/>
      </w:pBdr>
      <w:tabs>
        <w:tab w:val="left" w:pos="2105"/>
        <w:tab w:val="right" w:pos="9360"/>
      </w:tabs>
      <w:spacing w:after="0"/>
      <w:jc w:val="both"/>
    </w:pPr>
    <w:r>
      <w:tab/>
    </w:r>
    <w:r>
      <w:tab/>
      <w:t>HERMIT USER GUIDE VERSION Release 7.30</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118D8D" w14:textId="77777777" w:rsidR="00A3153F" w:rsidRPr="00D209F0" w:rsidRDefault="00A3153F" w:rsidP="00EB5F78">
    <w:pPr>
      <w:pBdr>
        <w:bottom w:val="single" w:sz="6" w:space="1" w:color="000080"/>
      </w:pBdr>
      <w:tabs>
        <w:tab w:val="left" w:pos="2105"/>
        <w:tab w:val="right" w:pos="9360"/>
      </w:tabs>
      <w:spacing w:after="0"/>
      <w:jc w:val="both"/>
    </w:pPr>
    <w:r>
      <w:tab/>
    </w:r>
    <w:r>
      <w:tab/>
      <w:t>HERMIT USER GUIDE VERSION Release 7.20</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EB290D" w14:textId="376F8733" w:rsidR="00A3153F" w:rsidRPr="00D209F0" w:rsidRDefault="00A3153F" w:rsidP="00EB5F78">
    <w:pPr>
      <w:pBdr>
        <w:bottom w:val="single" w:sz="6" w:space="1" w:color="000080"/>
      </w:pBdr>
      <w:tabs>
        <w:tab w:val="left" w:pos="2105"/>
        <w:tab w:val="right" w:pos="9360"/>
      </w:tabs>
      <w:spacing w:after="0"/>
      <w:jc w:val="both"/>
    </w:pPr>
    <w:r>
      <w:tab/>
    </w:r>
    <w:r>
      <w:tab/>
      <w:t>HERMIT USER GUIDE VERSION Release 7.</w:t>
    </w:r>
    <w:r w:rsidR="00864234">
      <w:t>4</w:t>
    </w:r>
    <w:r>
      <w:t>0</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C25A1" w14:textId="77777777" w:rsidR="00864234" w:rsidRPr="00D209F0" w:rsidRDefault="00864234" w:rsidP="00EB5F78">
    <w:pPr>
      <w:pBdr>
        <w:bottom w:val="single" w:sz="6" w:space="1" w:color="000080"/>
      </w:pBdr>
      <w:tabs>
        <w:tab w:val="left" w:pos="2105"/>
        <w:tab w:val="right" w:pos="9360"/>
      </w:tabs>
      <w:spacing w:after="0"/>
      <w:jc w:val="both"/>
    </w:pPr>
    <w:r>
      <w:tab/>
    </w:r>
    <w:r>
      <w:tab/>
      <w:t>HERMIT USER GUIDE VERSION Release 7.50</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C67C7A" w14:textId="3292E37E" w:rsidR="00F141BE" w:rsidRPr="00D209F0" w:rsidRDefault="00F141BE" w:rsidP="00EB5F78">
    <w:pPr>
      <w:pBdr>
        <w:bottom w:val="single" w:sz="6" w:space="1" w:color="000080"/>
      </w:pBdr>
      <w:tabs>
        <w:tab w:val="left" w:pos="2105"/>
        <w:tab w:val="right" w:pos="9360"/>
      </w:tabs>
      <w:spacing w:after="0"/>
      <w:jc w:val="both"/>
    </w:pPr>
    <w:r>
      <w:tab/>
    </w:r>
    <w:r>
      <w:tab/>
    </w:r>
    <w:r w:rsidR="00675D8C">
      <w:t>HERMIT USER GUIDE VERSION Release 7.</w:t>
    </w:r>
    <w:r w:rsidR="00864234">
      <w:t>6</w:t>
    </w:r>
    <w:r w:rsidR="00675D8C">
      <w:t>0</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DF6C43" w14:textId="77777777" w:rsidR="00F141BE" w:rsidRPr="00B0754F" w:rsidRDefault="00F141BE" w:rsidP="00D209F0">
    <w:pPr>
      <w:pBdr>
        <w:bottom w:val="single" w:sz="6" w:space="1" w:color="000080"/>
      </w:pBdr>
      <w:tabs>
        <w:tab w:val="right" w:pos="9360"/>
      </w:tabs>
      <w:spacing w:after="0"/>
      <w:jc w:val="both"/>
    </w:pPr>
    <w:r>
      <w:tab/>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473B12" w14:textId="0E4D2914" w:rsidR="00B42CF7" w:rsidRPr="00D209F0" w:rsidRDefault="00B42CF7" w:rsidP="00EB5F78">
    <w:pPr>
      <w:pBdr>
        <w:bottom w:val="single" w:sz="6" w:space="1" w:color="000080"/>
      </w:pBdr>
      <w:tabs>
        <w:tab w:val="left" w:pos="2105"/>
        <w:tab w:val="right" w:pos="9360"/>
      </w:tabs>
      <w:spacing w:after="0"/>
      <w:jc w:val="both"/>
    </w:pPr>
    <w:r>
      <w:tab/>
    </w:r>
    <w:r>
      <w:tab/>
      <w:t>HERMIT USER GUIDE VERSION Release 7.70</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E0100" w14:textId="6D277904" w:rsidR="00776B63" w:rsidRPr="00D209F0" w:rsidRDefault="00776B63" w:rsidP="00EB5F78">
    <w:pPr>
      <w:pBdr>
        <w:bottom w:val="single" w:sz="6" w:space="1" w:color="000080"/>
      </w:pBdr>
      <w:tabs>
        <w:tab w:val="left" w:pos="2105"/>
        <w:tab w:val="right" w:pos="9360"/>
      </w:tabs>
      <w:spacing w:after="0"/>
      <w:jc w:val="both"/>
    </w:pPr>
    <w:r>
      <w:tab/>
    </w:r>
    <w:r>
      <w:tab/>
      <w:t>HERMIT USER GUIDE VERSION Release 7.80</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B2DD37" w14:textId="06CE04F5" w:rsidR="002F1CAF" w:rsidRPr="00D209F0" w:rsidRDefault="002F1CAF" w:rsidP="00EB5F78">
    <w:pPr>
      <w:pBdr>
        <w:bottom w:val="single" w:sz="6" w:space="1" w:color="000080"/>
      </w:pBdr>
      <w:tabs>
        <w:tab w:val="left" w:pos="2105"/>
        <w:tab w:val="right" w:pos="9360"/>
      </w:tabs>
      <w:spacing w:after="0"/>
      <w:jc w:val="both"/>
    </w:pPr>
    <w:r>
      <w:tab/>
    </w:r>
    <w:r>
      <w:tab/>
      <w:t>HERMIT USER GUIDE VERSION Release 7.90</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A71F1E" w14:textId="5B9F6261" w:rsidR="0023722C" w:rsidRPr="00D209F0" w:rsidRDefault="0023722C" w:rsidP="00EB5F78">
    <w:pPr>
      <w:pBdr>
        <w:bottom w:val="single" w:sz="6" w:space="1" w:color="000080"/>
      </w:pBdr>
      <w:tabs>
        <w:tab w:val="left" w:pos="2105"/>
        <w:tab w:val="right" w:pos="9360"/>
      </w:tabs>
      <w:spacing w:after="0"/>
      <w:jc w:val="both"/>
    </w:pPr>
    <w:r>
      <w:tab/>
    </w:r>
    <w:r>
      <w:tab/>
      <w:t>HERMIT USER GUIDE VERSION Release 8.00</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C09D43" w14:textId="05332C22" w:rsidR="00103D02" w:rsidRPr="00D209F0" w:rsidRDefault="00103D02" w:rsidP="00EB5F78">
    <w:pPr>
      <w:pBdr>
        <w:bottom w:val="single" w:sz="6" w:space="1" w:color="000080"/>
      </w:pBdr>
      <w:tabs>
        <w:tab w:val="left" w:pos="2105"/>
        <w:tab w:val="right" w:pos="9360"/>
      </w:tabs>
      <w:spacing w:after="0"/>
      <w:jc w:val="both"/>
    </w:pPr>
    <w:r>
      <w:tab/>
    </w:r>
    <w:r>
      <w:tab/>
      <w:t>HERMIT USER GUIDE VERSION Release 8.10</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E43E81" w14:textId="42FF1DC0" w:rsidR="00FC78B9" w:rsidRPr="00D209F0" w:rsidRDefault="00FC78B9" w:rsidP="00EB5F78">
    <w:pPr>
      <w:pBdr>
        <w:bottom w:val="single" w:sz="6" w:space="1" w:color="000080"/>
      </w:pBdr>
      <w:tabs>
        <w:tab w:val="left" w:pos="2105"/>
        <w:tab w:val="right" w:pos="9360"/>
      </w:tabs>
      <w:spacing w:after="0"/>
      <w:jc w:val="both"/>
    </w:pPr>
    <w:r>
      <w:tab/>
    </w:r>
    <w:r>
      <w:tab/>
      <w:t>HERMIT USER GUIDE VERSION Release 8.</w:t>
    </w:r>
    <w:r w:rsidR="00103D02">
      <w:t>2</w:t>
    </w:r>
    <w:r>
      <w:t>0</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5F183" w14:textId="68FBD1CB" w:rsidR="00B54D3C" w:rsidRPr="00D209F0" w:rsidRDefault="00B54D3C" w:rsidP="00EB5F78">
    <w:pPr>
      <w:pBdr>
        <w:bottom w:val="single" w:sz="6" w:space="1" w:color="000080"/>
      </w:pBdr>
      <w:tabs>
        <w:tab w:val="left" w:pos="2105"/>
        <w:tab w:val="right" w:pos="9360"/>
      </w:tabs>
      <w:spacing w:after="0"/>
      <w:jc w:val="both"/>
    </w:pPr>
    <w:r>
      <w:tab/>
    </w:r>
    <w:r>
      <w:tab/>
      <w:t>HERMIT USER GUIDE VERSION Release 8.30</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61403BB0"/>
    <w:lvl w:ilvl="0">
      <w:start w:val="1"/>
      <w:numFmt w:val="decimal"/>
      <w:pStyle w:val="ListNumber"/>
      <w:lvlText w:val="%1."/>
      <w:lvlJc w:val="left"/>
      <w:pPr>
        <w:tabs>
          <w:tab w:val="num" w:pos="540"/>
        </w:tabs>
        <w:ind w:left="540" w:hanging="360"/>
      </w:pPr>
    </w:lvl>
  </w:abstractNum>
  <w:abstractNum w:abstractNumId="1" w15:restartNumberingAfterBreak="0">
    <w:nsid w:val="FFFFFF89"/>
    <w:multiLevelType w:val="singleLevel"/>
    <w:tmpl w:val="8FBCA3A2"/>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0C00F0"/>
    <w:multiLevelType w:val="hybridMultilevel"/>
    <w:tmpl w:val="48D6B6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0475FE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 w15:restartNumberingAfterBreak="0">
    <w:nsid w:val="00B26B0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 w15:restartNumberingAfterBreak="0">
    <w:nsid w:val="017104E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 w15:restartNumberingAfterBreak="0">
    <w:nsid w:val="0222068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 w15:restartNumberingAfterBreak="0">
    <w:nsid w:val="0280272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 w15:restartNumberingAfterBreak="0">
    <w:nsid w:val="028977F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 w15:restartNumberingAfterBreak="0">
    <w:nsid w:val="02D859D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 w15:restartNumberingAfterBreak="0">
    <w:nsid w:val="03243D0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 w15:restartNumberingAfterBreak="0">
    <w:nsid w:val="034A678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 w15:restartNumberingAfterBreak="0">
    <w:nsid w:val="03D232B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 w15:restartNumberingAfterBreak="0">
    <w:nsid w:val="03E17EF9"/>
    <w:multiLevelType w:val="multilevel"/>
    <w:tmpl w:val="559CCDFC"/>
    <w:lvl w:ilvl="0">
      <w:start w:val="1"/>
      <w:numFmt w:val="decimal"/>
      <w:lvlText w:val="Step %1."/>
      <w:lvlJc w:val="left"/>
      <w:pPr>
        <w:ind w:left="81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 w15:restartNumberingAfterBreak="0">
    <w:nsid w:val="03F464E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 w15:restartNumberingAfterBreak="0">
    <w:nsid w:val="05320FF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 w15:restartNumberingAfterBreak="0">
    <w:nsid w:val="05664B2E"/>
    <w:multiLevelType w:val="multilevel"/>
    <w:tmpl w:val="DB248BC2"/>
    <w:lvl w:ilvl="0">
      <w:start w:val="1"/>
      <w:numFmt w:val="decimal"/>
      <w:lvlText w:val="Step %1."/>
      <w:lvlJc w:val="left"/>
      <w:pPr>
        <w:ind w:left="126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 w15:restartNumberingAfterBreak="0">
    <w:nsid w:val="058C03CF"/>
    <w:multiLevelType w:val="hybridMultilevel"/>
    <w:tmpl w:val="DF46FA5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05E720B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 w15:restartNumberingAfterBreak="0">
    <w:nsid w:val="0606454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 w15:restartNumberingAfterBreak="0">
    <w:nsid w:val="0636739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 w15:restartNumberingAfterBreak="0">
    <w:nsid w:val="067902A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 w15:restartNumberingAfterBreak="0">
    <w:nsid w:val="06E3738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 w15:restartNumberingAfterBreak="0">
    <w:nsid w:val="0737080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 w15:restartNumberingAfterBreak="0">
    <w:nsid w:val="07C70C2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 w15:restartNumberingAfterBreak="0">
    <w:nsid w:val="07F43F09"/>
    <w:multiLevelType w:val="hybridMultilevel"/>
    <w:tmpl w:val="E97A74FC"/>
    <w:lvl w:ilvl="0" w:tplc="04090001">
      <w:start w:val="1"/>
      <w:numFmt w:val="bullet"/>
      <w:lvlText w:val=""/>
      <w:lvlJc w:val="left"/>
      <w:pPr>
        <w:ind w:left="2160" w:hanging="360"/>
      </w:pPr>
      <w:rPr>
        <w:rFonts w:ascii="Symbol" w:hAnsi="Symbol" w:hint="default"/>
      </w:rPr>
    </w:lvl>
    <w:lvl w:ilvl="1" w:tplc="04090003">
      <w:start w:val="1"/>
      <w:numFmt w:val="bullet"/>
      <w:lvlText w:val="o"/>
      <w:lvlJc w:val="left"/>
      <w:pPr>
        <w:ind w:left="2880" w:hanging="360"/>
      </w:pPr>
      <w:rPr>
        <w:rFonts w:ascii="Courier New" w:hAnsi="Courier New" w:cs="Courier New" w:hint="default"/>
      </w:rPr>
    </w:lvl>
    <w:lvl w:ilvl="2" w:tplc="04090005">
      <w:start w:val="1"/>
      <w:numFmt w:val="bullet"/>
      <w:lvlText w:val=""/>
      <w:lvlJc w:val="left"/>
      <w:pPr>
        <w:ind w:left="3600" w:hanging="360"/>
      </w:pPr>
      <w:rPr>
        <w:rFonts w:ascii="Wingdings" w:hAnsi="Wingdings" w:hint="default"/>
      </w:rPr>
    </w:lvl>
    <w:lvl w:ilvl="3" w:tplc="04090001">
      <w:start w:val="1"/>
      <w:numFmt w:val="bullet"/>
      <w:lvlText w:val=""/>
      <w:lvlJc w:val="left"/>
      <w:pPr>
        <w:ind w:left="4320" w:hanging="360"/>
      </w:pPr>
      <w:rPr>
        <w:rFonts w:ascii="Symbol" w:hAnsi="Symbol" w:hint="default"/>
      </w:rPr>
    </w:lvl>
    <w:lvl w:ilvl="4" w:tplc="04090003">
      <w:start w:val="1"/>
      <w:numFmt w:val="bullet"/>
      <w:lvlText w:val="o"/>
      <w:lvlJc w:val="left"/>
      <w:pPr>
        <w:ind w:left="5040" w:hanging="360"/>
      </w:pPr>
      <w:rPr>
        <w:rFonts w:ascii="Courier New" w:hAnsi="Courier New" w:cs="Courier New" w:hint="default"/>
      </w:rPr>
    </w:lvl>
    <w:lvl w:ilvl="5" w:tplc="04090005">
      <w:start w:val="1"/>
      <w:numFmt w:val="bullet"/>
      <w:lvlText w:val=""/>
      <w:lvlJc w:val="left"/>
      <w:pPr>
        <w:ind w:left="5760" w:hanging="360"/>
      </w:pPr>
      <w:rPr>
        <w:rFonts w:ascii="Wingdings" w:hAnsi="Wingdings" w:hint="default"/>
      </w:rPr>
    </w:lvl>
    <w:lvl w:ilvl="6" w:tplc="04090001">
      <w:start w:val="1"/>
      <w:numFmt w:val="bullet"/>
      <w:lvlText w:val=""/>
      <w:lvlJc w:val="left"/>
      <w:pPr>
        <w:ind w:left="6480" w:hanging="360"/>
      </w:pPr>
      <w:rPr>
        <w:rFonts w:ascii="Symbol" w:hAnsi="Symbol" w:hint="default"/>
      </w:rPr>
    </w:lvl>
    <w:lvl w:ilvl="7" w:tplc="04090003">
      <w:start w:val="1"/>
      <w:numFmt w:val="bullet"/>
      <w:lvlText w:val="o"/>
      <w:lvlJc w:val="left"/>
      <w:pPr>
        <w:ind w:left="7200" w:hanging="360"/>
      </w:pPr>
      <w:rPr>
        <w:rFonts w:ascii="Courier New" w:hAnsi="Courier New" w:cs="Courier New" w:hint="default"/>
      </w:rPr>
    </w:lvl>
    <w:lvl w:ilvl="8" w:tplc="04090005">
      <w:start w:val="1"/>
      <w:numFmt w:val="bullet"/>
      <w:lvlText w:val=""/>
      <w:lvlJc w:val="left"/>
      <w:pPr>
        <w:ind w:left="7920" w:hanging="360"/>
      </w:pPr>
      <w:rPr>
        <w:rFonts w:ascii="Wingdings" w:hAnsi="Wingdings" w:hint="default"/>
      </w:rPr>
    </w:lvl>
  </w:abstractNum>
  <w:abstractNum w:abstractNumId="26" w15:restartNumberingAfterBreak="0">
    <w:nsid w:val="0813009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 w15:restartNumberingAfterBreak="0">
    <w:nsid w:val="0836354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 w15:restartNumberingAfterBreak="0">
    <w:nsid w:val="08402DC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 w15:restartNumberingAfterBreak="0">
    <w:nsid w:val="08611A9B"/>
    <w:multiLevelType w:val="multilevel"/>
    <w:tmpl w:val="9A32047A"/>
    <w:lvl w:ilvl="0">
      <w:start w:val="1"/>
      <w:numFmt w:val="decimal"/>
      <w:lvlText w:val="%1."/>
      <w:lvlJc w:val="left"/>
      <w:pPr>
        <w:ind w:left="720" w:hanging="360"/>
      </w:pPr>
    </w:lvl>
    <w:lvl w:ilvl="1">
      <w:start w:val="8"/>
      <w:numFmt w:val="decimal"/>
      <w:isLgl/>
      <w:lvlText w:val="%1.%2"/>
      <w:lvlJc w:val="left"/>
      <w:pPr>
        <w:ind w:left="720" w:hanging="360"/>
      </w:pPr>
      <w:rPr>
        <w:rFonts w:eastAsia="Times New Roman" w:cs="Calibri" w:hint="default"/>
        <w:color w:val="000000"/>
      </w:rPr>
    </w:lvl>
    <w:lvl w:ilvl="2">
      <w:start w:val="1"/>
      <w:numFmt w:val="decimal"/>
      <w:isLgl/>
      <w:lvlText w:val="%1.%2.%3"/>
      <w:lvlJc w:val="left"/>
      <w:pPr>
        <w:ind w:left="1080" w:hanging="720"/>
      </w:pPr>
      <w:rPr>
        <w:rFonts w:eastAsia="Times New Roman" w:cs="Calibri" w:hint="default"/>
        <w:color w:val="000000"/>
      </w:rPr>
    </w:lvl>
    <w:lvl w:ilvl="3">
      <w:start w:val="1"/>
      <w:numFmt w:val="decimal"/>
      <w:isLgl/>
      <w:lvlText w:val="%1.%2.%3.%4"/>
      <w:lvlJc w:val="left"/>
      <w:pPr>
        <w:ind w:left="1080" w:hanging="720"/>
      </w:pPr>
      <w:rPr>
        <w:rFonts w:eastAsia="Times New Roman" w:cs="Calibri" w:hint="default"/>
        <w:color w:val="000000"/>
      </w:rPr>
    </w:lvl>
    <w:lvl w:ilvl="4">
      <w:start w:val="1"/>
      <w:numFmt w:val="decimal"/>
      <w:isLgl/>
      <w:lvlText w:val="%1.%2.%3.%4.%5"/>
      <w:lvlJc w:val="left"/>
      <w:pPr>
        <w:ind w:left="1440" w:hanging="1080"/>
      </w:pPr>
      <w:rPr>
        <w:rFonts w:eastAsia="Times New Roman" w:cs="Calibri" w:hint="default"/>
        <w:color w:val="000000"/>
      </w:rPr>
    </w:lvl>
    <w:lvl w:ilvl="5">
      <w:start w:val="1"/>
      <w:numFmt w:val="decimal"/>
      <w:isLgl/>
      <w:lvlText w:val="%1.%2.%3.%4.%5.%6"/>
      <w:lvlJc w:val="left"/>
      <w:pPr>
        <w:ind w:left="1440" w:hanging="1080"/>
      </w:pPr>
      <w:rPr>
        <w:rFonts w:eastAsia="Times New Roman" w:cs="Calibri" w:hint="default"/>
        <w:color w:val="000000"/>
      </w:rPr>
    </w:lvl>
    <w:lvl w:ilvl="6">
      <w:start w:val="1"/>
      <w:numFmt w:val="decimal"/>
      <w:isLgl/>
      <w:lvlText w:val="%1.%2.%3.%4.%5.%6.%7"/>
      <w:lvlJc w:val="left"/>
      <w:pPr>
        <w:ind w:left="1800" w:hanging="1440"/>
      </w:pPr>
      <w:rPr>
        <w:rFonts w:eastAsia="Times New Roman" w:cs="Calibri" w:hint="default"/>
        <w:color w:val="000000"/>
      </w:rPr>
    </w:lvl>
    <w:lvl w:ilvl="7">
      <w:start w:val="1"/>
      <w:numFmt w:val="decimal"/>
      <w:isLgl/>
      <w:lvlText w:val="%1.%2.%3.%4.%5.%6.%7.%8"/>
      <w:lvlJc w:val="left"/>
      <w:pPr>
        <w:ind w:left="1800" w:hanging="1440"/>
      </w:pPr>
      <w:rPr>
        <w:rFonts w:eastAsia="Times New Roman" w:cs="Calibri" w:hint="default"/>
        <w:color w:val="000000"/>
      </w:rPr>
    </w:lvl>
    <w:lvl w:ilvl="8">
      <w:start w:val="1"/>
      <w:numFmt w:val="decimal"/>
      <w:isLgl/>
      <w:lvlText w:val="%1.%2.%3.%4.%5.%6.%7.%8.%9"/>
      <w:lvlJc w:val="left"/>
      <w:pPr>
        <w:ind w:left="2160" w:hanging="1800"/>
      </w:pPr>
      <w:rPr>
        <w:rFonts w:eastAsia="Times New Roman" w:cs="Calibri" w:hint="default"/>
        <w:color w:val="000000"/>
      </w:rPr>
    </w:lvl>
  </w:abstractNum>
  <w:abstractNum w:abstractNumId="30" w15:restartNumberingAfterBreak="0">
    <w:nsid w:val="088337C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 w15:restartNumberingAfterBreak="0">
    <w:nsid w:val="088741D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 w15:restartNumberingAfterBreak="0">
    <w:nsid w:val="08BC43E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 w15:restartNumberingAfterBreak="0">
    <w:nsid w:val="09CA2CE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 w15:restartNumberingAfterBreak="0">
    <w:nsid w:val="0A407B92"/>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 w15:restartNumberingAfterBreak="0">
    <w:nsid w:val="0A6328C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 w15:restartNumberingAfterBreak="0">
    <w:nsid w:val="0AAA4DD2"/>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 w15:restartNumberingAfterBreak="0">
    <w:nsid w:val="0AFE593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 w15:restartNumberingAfterBreak="0">
    <w:nsid w:val="0AFF101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 w15:restartNumberingAfterBreak="0">
    <w:nsid w:val="0B79550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 w15:restartNumberingAfterBreak="0">
    <w:nsid w:val="0BC23AD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 w15:restartNumberingAfterBreak="0">
    <w:nsid w:val="0C501499"/>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 w15:restartNumberingAfterBreak="0">
    <w:nsid w:val="0C6117B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3" w15:restartNumberingAfterBreak="0">
    <w:nsid w:val="0C95711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4" w15:restartNumberingAfterBreak="0">
    <w:nsid w:val="0C96051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5" w15:restartNumberingAfterBreak="0">
    <w:nsid w:val="0CF8446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6" w15:restartNumberingAfterBreak="0">
    <w:nsid w:val="0D2B5439"/>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7" w15:restartNumberingAfterBreak="0">
    <w:nsid w:val="0D5A7009"/>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8" w15:restartNumberingAfterBreak="0">
    <w:nsid w:val="0DB5018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9" w15:restartNumberingAfterBreak="0">
    <w:nsid w:val="0DB62363"/>
    <w:multiLevelType w:val="hybridMultilevel"/>
    <w:tmpl w:val="97B44F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0E4518B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1" w15:restartNumberingAfterBreak="0">
    <w:nsid w:val="0E81126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2" w15:restartNumberingAfterBreak="0">
    <w:nsid w:val="0E9B0467"/>
    <w:multiLevelType w:val="hybridMultilevel"/>
    <w:tmpl w:val="023AE5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0EB13CE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4" w15:restartNumberingAfterBreak="0">
    <w:nsid w:val="0ED0696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5" w15:restartNumberingAfterBreak="0">
    <w:nsid w:val="0F253694"/>
    <w:multiLevelType w:val="hybridMultilevel"/>
    <w:tmpl w:val="E160E14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0FA9044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7" w15:restartNumberingAfterBreak="0">
    <w:nsid w:val="0FDE5980"/>
    <w:multiLevelType w:val="multilevel"/>
    <w:tmpl w:val="DB248BC2"/>
    <w:lvl w:ilvl="0">
      <w:start w:val="1"/>
      <w:numFmt w:val="decimal"/>
      <w:lvlText w:val="Step %1."/>
      <w:lvlJc w:val="left"/>
      <w:rPr>
        <w:rFonts w:hint="default"/>
        <w:b w:val="0"/>
        <w:bCs w:val="0"/>
        <w:i w:val="0"/>
        <w:iCs w:val="0"/>
        <w:caps w:val="0"/>
        <w:smallCaps w:val="0"/>
        <w:strike w:val="0"/>
        <w:dstrike w:val="0"/>
        <w:vanish w:val="0"/>
        <w:color w:val="000000"/>
        <w:spacing w:val="0"/>
        <w:kern w:val="0"/>
        <w:position w:val="0"/>
        <w:u w:val="none"/>
        <w:effect w:val="none"/>
        <w:vertAlign w:val="baseline"/>
        <w:em w:val="none"/>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8" w15:restartNumberingAfterBreak="0">
    <w:nsid w:val="10036B8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59" w15:restartNumberingAfterBreak="0">
    <w:nsid w:val="11C857CB"/>
    <w:multiLevelType w:val="hybridMultilevel"/>
    <w:tmpl w:val="82465C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12074B8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1" w15:restartNumberingAfterBreak="0">
    <w:nsid w:val="124A5B3F"/>
    <w:multiLevelType w:val="hybridMultilevel"/>
    <w:tmpl w:val="05BC4F7A"/>
    <w:lvl w:ilvl="0" w:tplc="04090001">
      <w:start w:val="1"/>
      <w:numFmt w:val="bullet"/>
      <w:lvlText w:val=""/>
      <w:lvlJc w:val="left"/>
      <w:pPr>
        <w:ind w:left="2162" w:hanging="360"/>
      </w:pPr>
      <w:rPr>
        <w:rFonts w:ascii="Symbol" w:hAnsi="Symbol" w:hint="default"/>
      </w:rPr>
    </w:lvl>
    <w:lvl w:ilvl="1" w:tplc="04090003">
      <w:start w:val="1"/>
      <w:numFmt w:val="bullet"/>
      <w:lvlText w:val="o"/>
      <w:lvlJc w:val="left"/>
      <w:pPr>
        <w:ind w:left="2882" w:hanging="360"/>
      </w:pPr>
      <w:rPr>
        <w:rFonts w:ascii="Courier New" w:hAnsi="Courier New" w:cs="Courier New" w:hint="default"/>
      </w:rPr>
    </w:lvl>
    <w:lvl w:ilvl="2" w:tplc="04090005" w:tentative="1">
      <w:start w:val="1"/>
      <w:numFmt w:val="bullet"/>
      <w:lvlText w:val=""/>
      <w:lvlJc w:val="left"/>
      <w:pPr>
        <w:ind w:left="3602" w:hanging="360"/>
      </w:pPr>
      <w:rPr>
        <w:rFonts w:ascii="Wingdings" w:hAnsi="Wingdings" w:hint="default"/>
      </w:rPr>
    </w:lvl>
    <w:lvl w:ilvl="3" w:tplc="04090001" w:tentative="1">
      <w:start w:val="1"/>
      <w:numFmt w:val="bullet"/>
      <w:lvlText w:val=""/>
      <w:lvlJc w:val="left"/>
      <w:pPr>
        <w:ind w:left="4322" w:hanging="360"/>
      </w:pPr>
      <w:rPr>
        <w:rFonts w:ascii="Symbol" w:hAnsi="Symbol" w:hint="default"/>
      </w:rPr>
    </w:lvl>
    <w:lvl w:ilvl="4" w:tplc="04090003" w:tentative="1">
      <w:start w:val="1"/>
      <w:numFmt w:val="bullet"/>
      <w:lvlText w:val="o"/>
      <w:lvlJc w:val="left"/>
      <w:pPr>
        <w:ind w:left="5042" w:hanging="360"/>
      </w:pPr>
      <w:rPr>
        <w:rFonts w:ascii="Courier New" w:hAnsi="Courier New" w:cs="Courier New" w:hint="default"/>
      </w:rPr>
    </w:lvl>
    <w:lvl w:ilvl="5" w:tplc="04090005" w:tentative="1">
      <w:start w:val="1"/>
      <w:numFmt w:val="bullet"/>
      <w:lvlText w:val=""/>
      <w:lvlJc w:val="left"/>
      <w:pPr>
        <w:ind w:left="5762" w:hanging="360"/>
      </w:pPr>
      <w:rPr>
        <w:rFonts w:ascii="Wingdings" w:hAnsi="Wingdings" w:hint="default"/>
      </w:rPr>
    </w:lvl>
    <w:lvl w:ilvl="6" w:tplc="04090001" w:tentative="1">
      <w:start w:val="1"/>
      <w:numFmt w:val="bullet"/>
      <w:lvlText w:val=""/>
      <w:lvlJc w:val="left"/>
      <w:pPr>
        <w:ind w:left="6482" w:hanging="360"/>
      </w:pPr>
      <w:rPr>
        <w:rFonts w:ascii="Symbol" w:hAnsi="Symbol" w:hint="default"/>
      </w:rPr>
    </w:lvl>
    <w:lvl w:ilvl="7" w:tplc="04090003" w:tentative="1">
      <w:start w:val="1"/>
      <w:numFmt w:val="bullet"/>
      <w:lvlText w:val="o"/>
      <w:lvlJc w:val="left"/>
      <w:pPr>
        <w:ind w:left="7202" w:hanging="360"/>
      </w:pPr>
      <w:rPr>
        <w:rFonts w:ascii="Courier New" w:hAnsi="Courier New" w:cs="Courier New" w:hint="default"/>
      </w:rPr>
    </w:lvl>
    <w:lvl w:ilvl="8" w:tplc="04090005" w:tentative="1">
      <w:start w:val="1"/>
      <w:numFmt w:val="bullet"/>
      <w:lvlText w:val=""/>
      <w:lvlJc w:val="left"/>
      <w:pPr>
        <w:ind w:left="7922" w:hanging="360"/>
      </w:pPr>
      <w:rPr>
        <w:rFonts w:ascii="Wingdings" w:hAnsi="Wingdings" w:hint="default"/>
      </w:rPr>
    </w:lvl>
  </w:abstractNum>
  <w:abstractNum w:abstractNumId="62" w15:restartNumberingAfterBreak="0">
    <w:nsid w:val="1253293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3" w15:restartNumberingAfterBreak="0">
    <w:nsid w:val="127663D4"/>
    <w:multiLevelType w:val="multilevel"/>
    <w:tmpl w:val="DB248BC2"/>
    <w:lvl w:ilvl="0">
      <w:start w:val="1"/>
      <w:numFmt w:val="decimal"/>
      <w:lvlText w:val="Step %1."/>
      <w:lvlJc w:val="left"/>
      <w:pPr>
        <w:ind w:left="144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94" w:hanging="360"/>
      </w:pPr>
      <w:rPr>
        <w:rFonts w:ascii="Courier New" w:hAnsi="Courier New" w:cs="Courier New" w:hint="default"/>
      </w:rPr>
    </w:lvl>
    <w:lvl w:ilvl="2">
      <w:start w:val="1"/>
      <w:numFmt w:val="bullet"/>
      <w:lvlText w:val=""/>
      <w:lvlJc w:val="left"/>
      <w:pPr>
        <w:ind w:left="2374" w:hanging="360"/>
      </w:pPr>
      <w:rPr>
        <w:rFonts w:ascii="Wingdings" w:hAnsi="Wingdings" w:hint="default"/>
      </w:rPr>
    </w:lvl>
    <w:lvl w:ilvl="3">
      <w:start w:val="1"/>
      <w:numFmt w:val="bullet"/>
      <w:lvlText w:val=""/>
      <w:lvlJc w:val="left"/>
      <w:pPr>
        <w:ind w:left="3094" w:hanging="360"/>
      </w:pPr>
      <w:rPr>
        <w:rFonts w:ascii="Symbol" w:hAnsi="Symbol" w:hint="default"/>
      </w:rPr>
    </w:lvl>
    <w:lvl w:ilvl="4">
      <w:start w:val="1"/>
      <w:numFmt w:val="bullet"/>
      <w:lvlText w:val="o"/>
      <w:lvlJc w:val="left"/>
      <w:pPr>
        <w:ind w:left="3814" w:hanging="360"/>
      </w:pPr>
      <w:rPr>
        <w:rFonts w:ascii="Courier New" w:hAnsi="Courier New" w:cs="Courier New" w:hint="default"/>
      </w:rPr>
    </w:lvl>
    <w:lvl w:ilvl="5">
      <w:start w:val="1"/>
      <w:numFmt w:val="bullet"/>
      <w:lvlText w:val=""/>
      <w:lvlJc w:val="left"/>
      <w:pPr>
        <w:ind w:left="4534" w:hanging="360"/>
      </w:pPr>
      <w:rPr>
        <w:rFonts w:ascii="Wingdings" w:hAnsi="Wingdings" w:hint="default"/>
      </w:rPr>
    </w:lvl>
    <w:lvl w:ilvl="6">
      <w:start w:val="1"/>
      <w:numFmt w:val="bullet"/>
      <w:lvlText w:val=""/>
      <w:lvlJc w:val="left"/>
      <w:pPr>
        <w:ind w:left="5254" w:hanging="360"/>
      </w:pPr>
      <w:rPr>
        <w:rFonts w:ascii="Symbol" w:hAnsi="Symbol" w:hint="default"/>
      </w:rPr>
    </w:lvl>
    <w:lvl w:ilvl="7">
      <w:start w:val="1"/>
      <w:numFmt w:val="bullet"/>
      <w:lvlText w:val="o"/>
      <w:lvlJc w:val="left"/>
      <w:pPr>
        <w:ind w:left="5974" w:hanging="360"/>
      </w:pPr>
      <w:rPr>
        <w:rFonts w:ascii="Courier New" w:hAnsi="Courier New" w:cs="Courier New" w:hint="default"/>
      </w:rPr>
    </w:lvl>
    <w:lvl w:ilvl="8">
      <w:start w:val="1"/>
      <w:numFmt w:val="bullet"/>
      <w:lvlText w:val=""/>
      <w:lvlJc w:val="left"/>
      <w:pPr>
        <w:ind w:left="6694" w:hanging="360"/>
      </w:pPr>
      <w:rPr>
        <w:rFonts w:ascii="Wingdings" w:hAnsi="Wingdings" w:hint="default"/>
      </w:rPr>
    </w:lvl>
  </w:abstractNum>
  <w:abstractNum w:abstractNumId="64" w15:restartNumberingAfterBreak="0">
    <w:nsid w:val="12EA5B0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5" w15:restartNumberingAfterBreak="0">
    <w:nsid w:val="12EA5EB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6" w15:restartNumberingAfterBreak="0">
    <w:nsid w:val="13351B1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7" w15:restartNumberingAfterBreak="0">
    <w:nsid w:val="14A5247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8" w15:restartNumberingAfterBreak="0">
    <w:nsid w:val="14F35DD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69" w15:restartNumberingAfterBreak="0">
    <w:nsid w:val="1500577A"/>
    <w:multiLevelType w:val="hybridMultilevel"/>
    <w:tmpl w:val="610677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0" w15:restartNumberingAfterBreak="0">
    <w:nsid w:val="155B7E9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1" w15:restartNumberingAfterBreak="0">
    <w:nsid w:val="1561679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2" w15:restartNumberingAfterBreak="0">
    <w:nsid w:val="15D427E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3" w15:restartNumberingAfterBreak="0">
    <w:nsid w:val="164F133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4" w15:restartNumberingAfterBreak="0">
    <w:nsid w:val="167F2DB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5" w15:restartNumberingAfterBreak="0">
    <w:nsid w:val="169A3E5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6" w15:restartNumberingAfterBreak="0">
    <w:nsid w:val="16AB443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7" w15:restartNumberingAfterBreak="0">
    <w:nsid w:val="173505C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8" w15:restartNumberingAfterBreak="0">
    <w:nsid w:val="17834413"/>
    <w:multiLevelType w:val="multilevel"/>
    <w:tmpl w:val="D1264F78"/>
    <w:lvl w:ilvl="0">
      <w:start w:val="1"/>
      <w:numFmt w:val="decimal"/>
      <w:lvlText w:val="Step %1."/>
      <w:lvlJc w:val="left"/>
      <w:pPr>
        <w:ind w:left="1350" w:hanging="720"/>
      </w:pPr>
      <w:rPr>
        <w:rFonts w:asciiTheme="majorHAnsi" w:hAnsiTheme="majorHAnsi"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79" w15:restartNumberingAfterBreak="0">
    <w:nsid w:val="188A0D4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0" w15:restartNumberingAfterBreak="0">
    <w:nsid w:val="189545A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1" w15:restartNumberingAfterBreak="0">
    <w:nsid w:val="1922621B"/>
    <w:multiLevelType w:val="hybridMultilevel"/>
    <w:tmpl w:val="F3163BA6"/>
    <w:styleLink w:val="Style12"/>
    <w:lvl w:ilvl="0" w:tplc="8F7CEC20">
      <w:start w:val="1"/>
      <w:numFmt w:val="bullet"/>
      <w:pStyle w:val="BulletedListBRDreqs"/>
      <w:lvlText w:val=""/>
      <w:lvlJc w:val="left"/>
      <w:pPr>
        <w:tabs>
          <w:tab w:val="num" w:pos="1080"/>
        </w:tabs>
        <w:ind w:left="1080" w:hanging="360"/>
      </w:pPr>
      <w:rPr>
        <w:rFonts w:ascii="Symbol" w:hAnsi="Symbol" w:hint="default"/>
        <w:b/>
        <w:i w:val="0"/>
        <w:caps w:val="0"/>
        <w:strike w:val="0"/>
        <w:dstrike w:val="0"/>
        <w:vanish w:val="0"/>
        <w:color w:val="000080"/>
        <w:sz w:val="28"/>
        <w:vertAlign w:val="baseline"/>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2" w15:restartNumberingAfterBreak="0">
    <w:nsid w:val="19C2569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3" w15:restartNumberingAfterBreak="0">
    <w:nsid w:val="1A113B6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4" w15:restartNumberingAfterBreak="0">
    <w:nsid w:val="1A1415A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5" w15:restartNumberingAfterBreak="0">
    <w:nsid w:val="1A171FD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6" w15:restartNumberingAfterBreak="0">
    <w:nsid w:val="1A432C64"/>
    <w:multiLevelType w:val="hybridMultilevel"/>
    <w:tmpl w:val="981036A4"/>
    <w:lvl w:ilvl="0" w:tplc="AC3C1F00">
      <w:start w:val="2"/>
      <w:numFmt w:val="bullet"/>
      <w:lvlText w:val="-"/>
      <w:lvlJc w:val="left"/>
      <w:pPr>
        <w:ind w:left="1440" w:hanging="360"/>
      </w:pPr>
      <w:rPr>
        <w:rFonts w:ascii="Calibri" w:eastAsia="Calibri" w:hAnsi="Calibri" w:cstheme="minorHAnsi"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7" w15:restartNumberingAfterBreak="0">
    <w:nsid w:val="1A961BEB"/>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8" w15:restartNumberingAfterBreak="0">
    <w:nsid w:val="1AAD15D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89" w15:restartNumberingAfterBreak="0">
    <w:nsid w:val="1ACD57E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0" w15:restartNumberingAfterBreak="0">
    <w:nsid w:val="1B7A4C79"/>
    <w:multiLevelType w:val="hybridMultilevel"/>
    <w:tmpl w:val="F1CE2E1A"/>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91" w15:restartNumberingAfterBreak="0">
    <w:nsid w:val="1B99042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2" w15:restartNumberingAfterBreak="0">
    <w:nsid w:val="1C4F3A6F"/>
    <w:multiLevelType w:val="multilevel"/>
    <w:tmpl w:val="0409001D"/>
    <w:styleLink w:val="Style3"/>
    <w:lvl w:ilvl="0">
      <w:start w:val="8"/>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3" w15:restartNumberingAfterBreak="0">
    <w:nsid w:val="1D033A3F"/>
    <w:multiLevelType w:val="hybridMultilevel"/>
    <w:tmpl w:val="7B2846E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1D3111C1"/>
    <w:multiLevelType w:val="hybridMultilevel"/>
    <w:tmpl w:val="893C264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5" w15:restartNumberingAfterBreak="0">
    <w:nsid w:val="1D35360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6" w15:restartNumberingAfterBreak="0">
    <w:nsid w:val="1DFF03C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7" w15:restartNumberingAfterBreak="0">
    <w:nsid w:val="1E3500F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8" w15:restartNumberingAfterBreak="0">
    <w:nsid w:val="1E8632B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99" w15:restartNumberingAfterBreak="0">
    <w:nsid w:val="1ED75E8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0" w15:restartNumberingAfterBreak="0">
    <w:nsid w:val="1F037182"/>
    <w:multiLevelType w:val="hybridMultilevel"/>
    <w:tmpl w:val="D5AA9112"/>
    <w:lvl w:ilvl="0" w:tplc="04090001">
      <w:start w:val="1"/>
      <w:numFmt w:val="bullet"/>
      <w:lvlText w:val=""/>
      <w:lvlJc w:val="left"/>
      <w:pPr>
        <w:ind w:left="720" w:hanging="360"/>
      </w:pPr>
      <w:rPr>
        <w:rFonts w:ascii="Symbol" w:hAnsi="Symbol" w:hint="default"/>
      </w:rPr>
    </w:lvl>
    <w:lvl w:ilvl="1" w:tplc="B6F69C50">
      <w:start w:val="1"/>
      <w:numFmt w:val="bullet"/>
      <w:pStyle w:val="Bullet"/>
      <w:lvlText w:val=""/>
      <w:lvlJc w:val="left"/>
      <w:pPr>
        <w:ind w:left="1440" w:hanging="360"/>
      </w:pPr>
      <w:rPr>
        <w:rFonts w:ascii="Symbol" w:hAnsi="Symbol" w:hint="default"/>
        <w:b/>
        <w:i w:val="0"/>
        <w:caps w:val="0"/>
        <w:strike w:val="0"/>
        <w:dstrike w:val="0"/>
        <w:vanish w:val="0"/>
        <w:color w:val="auto"/>
        <w:sz w:val="28"/>
        <w:szCs w:val="28"/>
        <w:vertAlign w:val="baseline"/>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1F2A49D0"/>
    <w:multiLevelType w:val="multilevel"/>
    <w:tmpl w:val="DB248BC2"/>
    <w:lvl w:ilvl="0">
      <w:start w:val="1"/>
      <w:numFmt w:val="decimal"/>
      <w:lvlText w:val="Step %1."/>
      <w:lvlJc w:val="left"/>
      <w:rPr>
        <w:rFonts w:hint="default"/>
        <w:b w:val="0"/>
        <w:bCs w:val="0"/>
        <w:i w:val="0"/>
        <w:iCs w:val="0"/>
        <w:caps w:val="0"/>
        <w:smallCaps w:val="0"/>
        <w:strike w:val="0"/>
        <w:dstrike w:val="0"/>
        <w:vanish w:val="0"/>
        <w:color w:val="000000"/>
        <w:spacing w:val="0"/>
        <w:kern w:val="0"/>
        <w:position w:val="0"/>
        <w:u w:val="none"/>
        <w:effect w:val="none"/>
        <w:vertAlign w:val="baseline"/>
        <w:em w:val="none"/>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2" w15:restartNumberingAfterBreak="0">
    <w:nsid w:val="1F6106B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3" w15:restartNumberingAfterBreak="0">
    <w:nsid w:val="1FA1105B"/>
    <w:multiLevelType w:val="hybridMultilevel"/>
    <w:tmpl w:val="C6B007B0"/>
    <w:lvl w:ilvl="0" w:tplc="64F8FE0A">
      <w:start w:val="1"/>
      <w:numFmt w:val="bullet"/>
      <w:pStyle w:val="UnorderedList"/>
      <w:lvlText w:val=""/>
      <w:lvlJc w:val="left"/>
      <w:pPr>
        <w:ind w:left="360" w:hanging="360"/>
      </w:pPr>
      <w:rPr>
        <w:rFonts w:ascii="Symbol" w:hAnsi="Symbol" w:hint="default"/>
        <w:sz w:val="22"/>
        <w:szCs w:val="22"/>
      </w:rPr>
    </w:lvl>
    <w:lvl w:ilvl="1" w:tplc="F9DE5412">
      <w:start w:val="1"/>
      <w:numFmt w:val="bullet"/>
      <w:pStyle w:val="UnorderedListInden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BD18B654">
      <w:start w:val="2"/>
      <w:numFmt w:val="bullet"/>
      <w:lvlText w:val="-"/>
      <w:lvlJc w:val="left"/>
      <w:pPr>
        <w:ind w:left="2880" w:hanging="360"/>
      </w:pPr>
      <w:rPr>
        <w:rFonts w:ascii="Cambria" w:eastAsiaTheme="minorHAnsi" w:hAnsi="Cambria" w:cs="Times New Roman"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4" w15:restartNumberingAfterBreak="0">
    <w:nsid w:val="1FB5252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5" w15:restartNumberingAfterBreak="0">
    <w:nsid w:val="20243543"/>
    <w:multiLevelType w:val="hybridMultilevel"/>
    <w:tmpl w:val="1932DD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6" w15:restartNumberingAfterBreak="0">
    <w:nsid w:val="212E295C"/>
    <w:multiLevelType w:val="hybridMultilevel"/>
    <w:tmpl w:val="B4188D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7" w15:restartNumberingAfterBreak="0">
    <w:nsid w:val="21AD226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8" w15:restartNumberingAfterBreak="0">
    <w:nsid w:val="2200142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09" w15:restartNumberingAfterBreak="0">
    <w:nsid w:val="2239187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0" w15:restartNumberingAfterBreak="0">
    <w:nsid w:val="2268343E"/>
    <w:multiLevelType w:val="hybridMultilevel"/>
    <w:tmpl w:val="9B8E22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1" w15:restartNumberingAfterBreak="0">
    <w:nsid w:val="226C41C5"/>
    <w:multiLevelType w:val="multilevel"/>
    <w:tmpl w:val="DB248BC2"/>
    <w:lvl w:ilvl="0">
      <w:start w:val="1"/>
      <w:numFmt w:val="decimal"/>
      <w:lvlText w:val="Step %1."/>
      <w:lvlJc w:val="left"/>
      <w:pPr>
        <w:ind w:left="1350" w:hanging="720"/>
      </w:pPr>
      <w:rPr>
        <w:b w:val="0"/>
        <w:bCs w:val="0"/>
        <w:i w:val="0"/>
        <w:iCs w:val="0"/>
        <w:caps w:val="0"/>
        <w:smallCaps w:val="0"/>
        <w:strike w:val="0"/>
        <w:dstrike w:val="0"/>
        <w:vanish w:val="0"/>
        <w:webHidden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2" w15:restartNumberingAfterBreak="0">
    <w:nsid w:val="229A2136"/>
    <w:multiLevelType w:val="multilevel"/>
    <w:tmpl w:val="DB248BC2"/>
    <w:lvl w:ilvl="0">
      <w:start w:val="1"/>
      <w:numFmt w:val="decimal"/>
      <w:lvlText w:val="Step %1."/>
      <w:lvlJc w:val="left"/>
      <w:pPr>
        <w:ind w:left="144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94" w:hanging="360"/>
      </w:pPr>
      <w:rPr>
        <w:rFonts w:ascii="Courier New" w:hAnsi="Courier New" w:cs="Courier New" w:hint="default"/>
      </w:rPr>
    </w:lvl>
    <w:lvl w:ilvl="2">
      <w:start w:val="1"/>
      <w:numFmt w:val="bullet"/>
      <w:lvlText w:val=""/>
      <w:lvlJc w:val="left"/>
      <w:pPr>
        <w:ind w:left="2374" w:hanging="360"/>
      </w:pPr>
      <w:rPr>
        <w:rFonts w:ascii="Wingdings" w:hAnsi="Wingdings" w:hint="default"/>
      </w:rPr>
    </w:lvl>
    <w:lvl w:ilvl="3">
      <w:start w:val="1"/>
      <w:numFmt w:val="bullet"/>
      <w:lvlText w:val=""/>
      <w:lvlJc w:val="left"/>
      <w:pPr>
        <w:ind w:left="3094" w:hanging="360"/>
      </w:pPr>
      <w:rPr>
        <w:rFonts w:ascii="Symbol" w:hAnsi="Symbol" w:hint="default"/>
      </w:rPr>
    </w:lvl>
    <w:lvl w:ilvl="4">
      <w:start w:val="1"/>
      <w:numFmt w:val="bullet"/>
      <w:lvlText w:val="o"/>
      <w:lvlJc w:val="left"/>
      <w:pPr>
        <w:ind w:left="3814" w:hanging="360"/>
      </w:pPr>
      <w:rPr>
        <w:rFonts w:ascii="Courier New" w:hAnsi="Courier New" w:cs="Courier New" w:hint="default"/>
      </w:rPr>
    </w:lvl>
    <w:lvl w:ilvl="5">
      <w:start w:val="1"/>
      <w:numFmt w:val="bullet"/>
      <w:lvlText w:val=""/>
      <w:lvlJc w:val="left"/>
      <w:pPr>
        <w:ind w:left="4534" w:hanging="360"/>
      </w:pPr>
      <w:rPr>
        <w:rFonts w:ascii="Wingdings" w:hAnsi="Wingdings" w:hint="default"/>
      </w:rPr>
    </w:lvl>
    <w:lvl w:ilvl="6">
      <w:start w:val="1"/>
      <w:numFmt w:val="bullet"/>
      <w:lvlText w:val=""/>
      <w:lvlJc w:val="left"/>
      <w:pPr>
        <w:ind w:left="5254" w:hanging="360"/>
      </w:pPr>
      <w:rPr>
        <w:rFonts w:ascii="Symbol" w:hAnsi="Symbol" w:hint="default"/>
      </w:rPr>
    </w:lvl>
    <w:lvl w:ilvl="7">
      <w:start w:val="1"/>
      <w:numFmt w:val="bullet"/>
      <w:lvlText w:val="o"/>
      <w:lvlJc w:val="left"/>
      <w:pPr>
        <w:ind w:left="5974" w:hanging="360"/>
      </w:pPr>
      <w:rPr>
        <w:rFonts w:ascii="Courier New" w:hAnsi="Courier New" w:cs="Courier New" w:hint="default"/>
      </w:rPr>
    </w:lvl>
    <w:lvl w:ilvl="8">
      <w:start w:val="1"/>
      <w:numFmt w:val="bullet"/>
      <w:lvlText w:val=""/>
      <w:lvlJc w:val="left"/>
      <w:pPr>
        <w:ind w:left="6694" w:hanging="360"/>
      </w:pPr>
      <w:rPr>
        <w:rFonts w:ascii="Wingdings" w:hAnsi="Wingdings" w:hint="default"/>
      </w:rPr>
    </w:lvl>
  </w:abstractNum>
  <w:abstractNum w:abstractNumId="113" w15:restartNumberingAfterBreak="0">
    <w:nsid w:val="22A12F7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4" w15:restartNumberingAfterBreak="0">
    <w:nsid w:val="23510AD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5" w15:restartNumberingAfterBreak="0">
    <w:nsid w:val="23B806F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6" w15:restartNumberingAfterBreak="0">
    <w:nsid w:val="23CD1605"/>
    <w:multiLevelType w:val="hybridMultilevel"/>
    <w:tmpl w:val="A3941708"/>
    <w:styleLink w:val="Style11"/>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7" w15:restartNumberingAfterBreak="0">
    <w:nsid w:val="243719E4"/>
    <w:multiLevelType w:val="multilevel"/>
    <w:tmpl w:val="FE965882"/>
    <w:styleLink w:val="Style2"/>
    <w:lvl w:ilvl="0">
      <w:start w:val="4"/>
      <w:numFmt w:val="decimal"/>
      <w:lvlText w:val="%1"/>
      <w:lvlJc w:val="left"/>
      <w:pPr>
        <w:ind w:left="432" w:hanging="432"/>
      </w:pPr>
      <w:rPr>
        <w:rFonts w:hint="default"/>
      </w:rPr>
    </w:lvl>
    <w:lvl w:ilvl="1">
      <w:start w:val="1"/>
      <w:numFmt w:val="decimal"/>
      <w:lvlText w:val="%1.%2"/>
      <w:lvlJc w:val="left"/>
      <w:pPr>
        <w:ind w:left="75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18" w15:restartNumberingAfterBreak="0">
    <w:nsid w:val="247B4A6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19" w15:restartNumberingAfterBreak="0">
    <w:nsid w:val="249772CD"/>
    <w:multiLevelType w:val="hybridMultilevel"/>
    <w:tmpl w:val="8098BF76"/>
    <w:lvl w:ilvl="0" w:tplc="04090015">
      <w:start w:val="1"/>
      <w:numFmt w:val="upp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0" w15:restartNumberingAfterBreak="0">
    <w:nsid w:val="25A02A2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1" w15:restartNumberingAfterBreak="0">
    <w:nsid w:val="2643201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2" w15:restartNumberingAfterBreak="0">
    <w:nsid w:val="272734D3"/>
    <w:multiLevelType w:val="hybridMultilevel"/>
    <w:tmpl w:val="861A0A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3" w15:restartNumberingAfterBreak="0">
    <w:nsid w:val="276620E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4" w15:restartNumberingAfterBreak="0">
    <w:nsid w:val="279C3AF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5" w15:restartNumberingAfterBreak="0">
    <w:nsid w:val="284061C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6" w15:restartNumberingAfterBreak="0">
    <w:nsid w:val="292658E0"/>
    <w:multiLevelType w:val="multilevel"/>
    <w:tmpl w:val="C2245868"/>
    <w:lvl w:ilvl="0">
      <w:start w:val="1"/>
      <w:numFmt w:val="decimal"/>
      <w:lvlText w:val="%1."/>
      <w:lvlJc w:val="left"/>
      <w:pPr>
        <w:ind w:left="720" w:hanging="360"/>
      </w:pPr>
      <w:rPr>
        <w:rFonts w:hint="default"/>
      </w:rPr>
    </w:lvl>
    <w:lvl w:ilvl="1">
      <w:start w:val="10"/>
      <w:numFmt w:val="decimal"/>
      <w:isLgl/>
      <w:lvlText w:val="%1.%2"/>
      <w:lvlJc w:val="left"/>
      <w:pPr>
        <w:ind w:left="990" w:hanging="630"/>
      </w:pPr>
      <w:rPr>
        <w:rFonts w:hint="default"/>
      </w:rPr>
    </w:lvl>
    <w:lvl w:ilvl="2">
      <w:start w:val="2"/>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27" w15:restartNumberingAfterBreak="0">
    <w:nsid w:val="293E701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8" w15:restartNumberingAfterBreak="0">
    <w:nsid w:val="29402E87"/>
    <w:multiLevelType w:val="multilevel"/>
    <w:tmpl w:val="526095CA"/>
    <w:lvl w:ilvl="0">
      <w:start w:val="1"/>
      <w:numFmt w:val="decimal"/>
      <w:lvlText w:val="Step %1."/>
      <w:lvlJc w:val="left"/>
      <w:pPr>
        <w:ind w:left="1350" w:hanging="720"/>
      </w:pPr>
      <w:rPr>
        <w:rFonts w:asciiTheme="majorHAnsi" w:hAnsiTheme="majorHAnsi"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29" w15:restartNumberingAfterBreak="0">
    <w:nsid w:val="29957ADF"/>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0" w15:restartNumberingAfterBreak="0">
    <w:nsid w:val="29AD1474"/>
    <w:multiLevelType w:val="hybridMultilevel"/>
    <w:tmpl w:val="BA921F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1" w15:restartNumberingAfterBreak="0">
    <w:nsid w:val="29C52C0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2" w15:restartNumberingAfterBreak="0">
    <w:nsid w:val="29DC0EF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3" w15:restartNumberingAfterBreak="0">
    <w:nsid w:val="2A094829"/>
    <w:multiLevelType w:val="hybridMultilevel"/>
    <w:tmpl w:val="692A0C9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4" w15:restartNumberingAfterBreak="0">
    <w:nsid w:val="2A995E4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5" w15:restartNumberingAfterBreak="0">
    <w:nsid w:val="2B16259F"/>
    <w:multiLevelType w:val="hybridMultilevel"/>
    <w:tmpl w:val="BB205E84"/>
    <w:lvl w:ilvl="0" w:tplc="0409000F">
      <w:start w:val="1"/>
      <w:numFmt w:val="decimal"/>
      <w:lvlText w:val="%1."/>
      <w:lvlJc w:val="left"/>
      <w:pPr>
        <w:ind w:left="696" w:hanging="360"/>
      </w:pPr>
    </w:lvl>
    <w:lvl w:ilvl="1" w:tplc="04090019" w:tentative="1">
      <w:start w:val="1"/>
      <w:numFmt w:val="lowerLetter"/>
      <w:lvlText w:val="%2."/>
      <w:lvlJc w:val="left"/>
      <w:pPr>
        <w:ind w:left="1416" w:hanging="360"/>
      </w:pPr>
    </w:lvl>
    <w:lvl w:ilvl="2" w:tplc="0409001B" w:tentative="1">
      <w:start w:val="1"/>
      <w:numFmt w:val="lowerRoman"/>
      <w:lvlText w:val="%3."/>
      <w:lvlJc w:val="right"/>
      <w:pPr>
        <w:ind w:left="2136" w:hanging="180"/>
      </w:pPr>
    </w:lvl>
    <w:lvl w:ilvl="3" w:tplc="0409000F" w:tentative="1">
      <w:start w:val="1"/>
      <w:numFmt w:val="decimal"/>
      <w:lvlText w:val="%4."/>
      <w:lvlJc w:val="left"/>
      <w:pPr>
        <w:ind w:left="2856" w:hanging="360"/>
      </w:pPr>
    </w:lvl>
    <w:lvl w:ilvl="4" w:tplc="04090019" w:tentative="1">
      <w:start w:val="1"/>
      <w:numFmt w:val="lowerLetter"/>
      <w:lvlText w:val="%5."/>
      <w:lvlJc w:val="left"/>
      <w:pPr>
        <w:ind w:left="3576" w:hanging="360"/>
      </w:pPr>
    </w:lvl>
    <w:lvl w:ilvl="5" w:tplc="0409001B" w:tentative="1">
      <w:start w:val="1"/>
      <w:numFmt w:val="lowerRoman"/>
      <w:lvlText w:val="%6."/>
      <w:lvlJc w:val="right"/>
      <w:pPr>
        <w:ind w:left="4296" w:hanging="180"/>
      </w:pPr>
    </w:lvl>
    <w:lvl w:ilvl="6" w:tplc="0409000F" w:tentative="1">
      <w:start w:val="1"/>
      <w:numFmt w:val="decimal"/>
      <w:lvlText w:val="%7."/>
      <w:lvlJc w:val="left"/>
      <w:pPr>
        <w:ind w:left="5016" w:hanging="360"/>
      </w:pPr>
    </w:lvl>
    <w:lvl w:ilvl="7" w:tplc="04090019" w:tentative="1">
      <w:start w:val="1"/>
      <w:numFmt w:val="lowerLetter"/>
      <w:lvlText w:val="%8."/>
      <w:lvlJc w:val="left"/>
      <w:pPr>
        <w:ind w:left="5736" w:hanging="360"/>
      </w:pPr>
    </w:lvl>
    <w:lvl w:ilvl="8" w:tplc="0409001B" w:tentative="1">
      <w:start w:val="1"/>
      <w:numFmt w:val="lowerRoman"/>
      <w:lvlText w:val="%9."/>
      <w:lvlJc w:val="right"/>
      <w:pPr>
        <w:ind w:left="6456" w:hanging="180"/>
      </w:pPr>
    </w:lvl>
  </w:abstractNum>
  <w:abstractNum w:abstractNumId="136" w15:restartNumberingAfterBreak="0">
    <w:nsid w:val="2C2243D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7" w15:restartNumberingAfterBreak="0">
    <w:nsid w:val="2CCF2F6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8" w15:restartNumberingAfterBreak="0">
    <w:nsid w:val="2D00206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39" w15:restartNumberingAfterBreak="0">
    <w:nsid w:val="2D11240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0" w15:restartNumberingAfterBreak="0">
    <w:nsid w:val="2DBA076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1" w15:restartNumberingAfterBreak="0">
    <w:nsid w:val="2DCC3681"/>
    <w:multiLevelType w:val="hybridMultilevel"/>
    <w:tmpl w:val="774E6F12"/>
    <w:lvl w:ilvl="0" w:tplc="22489262">
      <w:start w:val="2"/>
      <w:numFmt w:val="decimal"/>
      <w:pStyle w:val="Head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2" w15:restartNumberingAfterBreak="0">
    <w:nsid w:val="2DD3377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3" w15:restartNumberingAfterBreak="0">
    <w:nsid w:val="2DFE1C2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4" w15:restartNumberingAfterBreak="0">
    <w:nsid w:val="2E040E4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5" w15:restartNumberingAfterBreak="0">
    <w:nsid w:val="2E27510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6" w15:restartNumberingAfterBreak="0">
    <w:nsid w:val="2E7D316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7" w15:restartNumberingAfterBreak="0">
    <w:nsid w:val="2EE823C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8" w15:restartNumberingAfterBreak="0">
    <w:nsid w:val="2F1D385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49" w15:restartNumberingAfterBreak="0">
    <w:nsid w:val="2F2E23E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0" w15:restartNumberingAfterBreak="0">
    <w:nsid w:val="2F3F39A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1" w15:restartNumberingAfterBreak="0">
    <w:nsid w:val="30003F9E"/>
    <w:multiLevelType w:val="hybridMultilevel"/>
    <w:tmpl w:val="9D6CC9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2" w15:restartNumberingAfterBreak="0">
    <w:nsid w:val="302C50A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3" w15:restartNumberingAfterBreak="0">
    <w:nsid w:val="303F1F0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4" w15:restartNumberingAfterBreak="0">
    <w:nsid w:val="304F0CF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5" w15:restartNumberingAfterBreak="0">
    <w:nsid w:val="306B251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6" w15:restartNumberingAfterBreak="0">
    <w:nsid w:val="311B235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7" w15:restartNumberingAfterBreak="0">
    <w:nsid w:val="31972C9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8" w15:restartNumberingAfterBreak="0">
    <w:nsid w:val="31D571A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59" w15:restartNumberingAfterBreak="0">
    <w:nsid w:val="3227490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0" w15:restartNumberingAfterBreak="0">
    <w:nsid w:val="325346E5"/>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1" w15:restartNumberingAfterBreak="0">
    <w:nsid w:val="32657C5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2" w15:restartNumberingAfterBreak="0">
    <w:nsid w:val="328026D2"/>
    <w:multiLevelType w:val="multilevel"/>
    <w:tmpl w:val="AAB8CBB4"/>
    <w:lvl w:ilvl="0">
      <w:start w:val="1"/>
      <w:numFmt w:val="upperRoman"/>
      <w:pStyle w:val="HeaderRomanNumbral"/>
      <w:lvlText w:val="%1."/>
      <w:lvlJc w:val="right"/>
      <w:pPr>
        <w:ind w:left="504" w:hanging="504"/>
      </w:pPr>
      <w:rPr>
        <w:rFonts w:hint="default"/>
        <w:b/>
        <w:i w:val="0"/>
        <w:caps/>
        <w:color w:val="auto"/>
        <w:sz w:val="28"/>
      </w:rPr>
    </w:lvl>
    <w:lvl w:ilvl="1">
      <w:start w:val="1"/>
      <w:numFmt w:val="decimal"/>
      <w:lvlText w:val="%1.%2"/>
      <w:lvlJc w:val="left"/>
      <w:pPr>
        <w:ind w:left="360" w:hanging="288"/>
      </w:pPr>
      <w:rPr>
        <w:rFonts w:hint="default"/>
      </w:rPr>
    </w:lvl>
    <w:lvl w:ilvl="2">
      <w:start w:val="1"/>
      <w:numFmt w:val="decimal"/>
      <w:lvlText w:val="%1.%2.%3"/>
      <w:lvlJc w:val="left"/>
      <w:pPr>
        <w:ind w:left="360" w:hanging="288"/>
      </w:pPr>
      <w:rPr>
        <w:rFonts w:ascii="Arial" w:hAnsi="Arial" w:hint="default"/>
        <w:sz w:val="24"/>
      </w:rPr>
    </w:lvl>
    <w:lvl w:ilvl="3">
      <w:start w:val="1"/>
      <w:numFmt w:val="decimal"/>
      <w:lvlText w:val="%1.%2.%3.%4"/>
      <w:lvlJc w:val="left"/>
      <w:pPr>
        <w:tabs>
          <w:tab w:val="num" w:pos="720"/>
        </w:tabs>
        <w:ind w:left="360" w:hanging="288"/>
      </w:pPr>
      <w:rPr>
        <w:rFonts w:hint="default"/>
      </w:rPr>
    </w:lvl>
    <w:lvl w:ilvl="4">
      <w:start w:val="1"/>
      <w:numFmt w:val="decimal"/>
      <w:lvlText w:val="%1.%2.%3.%4.%5"/>
      <w:lvlJc w:val="left"/>
      <w:pPr>
        <w:tabs>
          <w:tab w:val="num" w:pos="720"/>
        </w:tabs>
        <w:ind w:left="360" w:hanging="288"/>
      </w:pPr>
      <w:rPr>
        <w:rFonts w:hint="default"/>
      </w:rPr>
    </w:lvl>
    <w:lvl w:ilvl="5">
      <w:start w:val="1"/>
      <w:numFmt w:val="upperLetter"/>
      <w:lvlText w:val="Appendix %6"/>
      <w:lvlJc w:val="left"/>
      <w:pPr>
        <w:tabs>
          <w:tab w:val="num" w:pos="720"/>
        </w:tabs>
        <w:ind w:left="360" w:hanging="288"/>
      </w:pPr>
      <w:rPr>
        <w:rFonts w:hint="default"/>
      </w:rPr>
    </w:lvl>
    <w:lvl w:ilvl="6">
      <w:start w:val="1"/>
      <w:numFmt w:val="decimal"/>
      <w:lvlText w:val="Appendix %6.%7"/>
      <w:lvlJc w:val="left"/>
      <w:pPr>
        <w:ind w:left="360" w:hanging="288"/>
      </w:pPr>
      <w:rPr>
        <w:rFonts w:hint="default"/>
      </w:rPr>
    </w:lvl>
    <w:lvl w:ilvl="7">
      <w:start w:val="1"/>
      <w:numFmt w:val="decimal"/>
      <w:lvlText w:val="Appendix %6.%7.%8"/>
      <w:lvlJc w:val="left"/>
      <w:pPr>
        <w:ind w:left="360" w:hanging="288"/>
      </w:pPr>
      <w:rPr>
        <w:rFonts w:hint="default"/>
      </w:rPr>
    </w:lvl>
    <w:lvl w:ilvl="8">
      <w:start w:val="1"/>
      <w:numFmt w:val="decimal"/>
      <w:lvlText w:val="Appendix %6.%7.%8.%9"/>
      <w:lvlJc w:val="left"/>
      <w:pPr>
        <w:ind w:left="360" w:hanging="288"/>
      </w:pPr>
      <w:rPr>
        <w:rFonts w:hint="default"/>
      </w:rPr>
    </w:lvl>
  </w:abstractNum>
  <w:abstractNum w:abstractNumId="163" w15:restartNumberingAfterBreak="0">
    <w:nsid w:val="328B4BD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4" w15:restartNumberingAfterBreak="0">
    <w:nsid w:val="32AC367B"/>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5" w15:restartNumberingAfterBreak="0">
    <w:nsid w:val="331E31A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6" w15:restartNumberingAfterBreak="0">
    <w:nsid w:val="333E138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7" w15:restartNumberingAfterBreak="0">
    <w:nsid w:val="335B6F5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8" w15:restartNumberingAfterBreak="0">
    <w:nsid w:val="342B0F2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69" w15:restartNumberingAfterBreak="0">
    <w:nsid w:val="34391F25"/>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0" w15:restartNumberingAfterBreak="0">
    <w:nsid w:val="34EB559D"/>
    <w:multiLevelType w:val="hybridMultilevel"/>
    <w:tmpl w:val="7E1A48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1" w15:restartNumberingAfterBreak="0">
    <w:nsid w:val="3519488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2" w15:restartNumberingAfterBreak="0">
    <w:nsid w:val="35B3512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3" w15:restartNumberingAfterBreak="0">
    <w:nsid w:val="35B75F92"/>
    <w:multiLevelType w:val="hybridMultilevel"/>
    <w:tmpl w:val="635083B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4" w15:restartNumberingAfterBreak="0">
    <w:nsid w:val="35C16D6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5" w15:restartNumberingAfterBreak="0">
    <w:nsid w:val="362D0BC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6" w15:restartNumberingAfterBreak="0">
    <w:nsid w:val="36EE7A94"/>
    <w:multiLevelType w:val="hybridMultilevel"/>
    <w:tmpl w:val="451CABB8"/>
    <w:lvl w:ilvl="0" w:tplc="4C1C544C">
      <w:numFmt w:val="bullet"/>
      <w:lvlText w:val="•"/>
      <w:lvlJc w:val="left"/>
      <w:pPr>
        <w:ind w:left="1080" w:hanging="720"/>
      </w:pPr>
      <w:rPr>
        <w:rFonts w:ascii="Cambria" w:eastAsia="Calibri" w:hAnsi="Cambria"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7" w15:restartNumberingAfterBreak="0">
    <w:nsid w:val="37601C4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8" w15:restartNumberingAfterBreak="0">
    <w:nsid w:val="37A9173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79" w15:restartNumberingAfterBreak="0">
    <w:nsid w:val="37BE31A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0" w15:restartNumberingAfterBreak="0">
    <w:nsid w:val="37E17AE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1" w15:restartNumberingAfterBreak="0">
    <w:nsid w:val="385C5DFC"/>
    <w:multiLevelType w:val="hybridMultilevel"/>
    <w:tmpl w:val="8098BF76"/>
    <w:lvl w:ilvl="0" w:tplc="FFFFFFFF">
      <w:start w:val="1"/>
      <w:numFmt w:val="upperLetter"/>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2" w15:restartNumberingAfterBreak="0">
    <w:nsid w:val="38694B55"/>
    <w:multiLevelType w:val="multilevel"/>
    <w:tmpl w:val="DB248BC2"/>
    <w:lvl w:ilvl="0">
      <w:start w:val="1"/>
      <w:numFmt w:val="decimal"/>
      <w:lvlText w:val="Step %1."/>
      <w:lvlJc w:val="left"/>
      <w:pPr>
        <w:ind w:left="144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94" w:hanging="360"/>
      </w:pPr>
      <w:rPr>
        <w:rFonts w:ascii="Courier New" w:hAnsi="Courier New" w:cs="Courier New" w:hint="default"/>
      </w:rPr>
    </w:lvl>
    <w:lvl w:ilvl="2">
      <w:start w:val="1"/>
      <w:numFmt w:val="bullet"/>
      <w:lvlText w:val=""/>
      <w:lvlJc w:val="left"/>
      <w:pPr>
        <w:ind w:left="2374" w:hanging="360"/>
      </w:pPr>
      <w:rPr>
        <w:rFonts w:ascii="Wingdings" w:hAnsi="Wingdings" w:hint="default"/>
      </w:rPr>
    </w:lvl>
    <w:lvl w:ilvl="3">
      <w:start w:val="1"/>
      <w:numFmt w:val="bullet"/>
      <w:lvlText w:val=""/>
      <w:lvlJc w:val="left"/>
      <w:pPr>
        <w:ind w:left="3094" w:hanging="360"/>
      </w:pPr>
      <w:rPr>
        <w:rFonts w:ascii="Symbol" w:hAnsi="Symbol" w:hint="default"/>
      </w:rPr>
    </w:lvl>
    <w:lvl w:ilvl="4">
      <w:start w:val="1"/>
      <w:numFmt w:val="bullet"/>
      <w:lvlText w:val="o"/>
      <w:lvlJc w:val="left"/>
      <w:pPr>
        <w:ind w:left="3814" w:hanging="360"/>
      </w:pPr>
      <w:rPr>
        <w:rFonts w:ascii="Courier New" w:hAnsi="Courier New" w:cs="Courier New" w:hint="default"/>
      </w:rPr>
    </w:lvl>
    <w:lvl w:ilvl="5">
      <w:start w:val="1"/>
      <w:numFmt w:val="bullet"/>
      <w:lvlText w:val=""/>
      <w:lvlJc w:val="left"/>
      <w:pPr>
        <w:ind w:left="4534" w:hanging="360"/>
      </w:pPr>
      <w:rPr>
        <w:rFonts w:ascii="Wingdings" w:hAnsi="Wingdings" w:hint="default"/>
      </w:rPr>
    </w:lvl>
    <w:lvl w:ilvl="6">
      <w:start w:val="1"/>
      <w:numFmt w:val="bullet"/>
      <w:lvlText w:val=""/>
      <w:lvlJc w:val="left"/>
      <w:pPr>
        <w:ind w:left="5254" w:hanging="360"/>
      </w:pPr>
      <w:rPr>
        <w:rFonts w:ascii="Symbol" w:hAnsi="Symbol" w:hint="default"/>
      </w:rPr>
    </w:lvl>
    <w:lvl w:ilvl="7">
      <w:start w:val="1"/>
      <w:numFmt w:val="bullet"/>
      <w:lvlText w:val="o"/>
      <w:lvlJc w:val="left"/>
      <w:pPr>
        <w:ind w:left="5974" w:hanging="360"/>
      </w:pPr>
      <w:rPr>
        <w:rFonts w:ascii="Courier New" w:hAnsi="Courier New" w:cs="Courier New" w:hint="default"/>
      </w:rPr>
    </w:lvl>
    <w:lvl w:ilvl="8">
      <w:start w:val="1"/>
      <w:numFmt w:val="bullet"/>
      <w:lvlText w:val=""/>
      <w:lvlJc w:val="left"/>
      <w:pPr>
        <w:ind w:left="6694" w:hanging="360"/>
      </w:pPr>
      <w:rPr>
        <w:rFonts w:ascii="Wingdings" w:hAnsi="Wingdings" w:hint="default"/>
      </w:rPr>
    </w:lvl>
  </w:abstractNum>
  <w:abstractNum w:abstractNumId="183" w15:restartNumberingAfterBreak="0">
    <w:nsid w:val="389D1A9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4" w15:restartNumberingAfterBreak="0">
    <w:nsid w:val="393D0C0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5" w15:restartNumberingAfterBreak="0">
    <w:nsid w:val="3953734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6" w15:restartNumberingAfterBreak="0">
    <w:nsid w:val="396E008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7" w15:restartNumberingAfterBreak="0">
    <w:nsid w:val="3A197EF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8" w15:restartNumberingAfterBreak="0">
    <w:nsid w:val="3A4064D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89" w15:restartNumberingAfterBreak="0">
    <w:nsid w:val="3ADE0F6B"/>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0" w15:restartNumberingAfterBreak="0">
    <w:nsid w:val="3AF577BB"/>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1" w15:restartNumberingAfterBreak="0">
    <w:nsid w:val="3B817633"/>
    <w:multiLevelType w:val="hybridMultilevel"/>
    <w:tmpl w:val="9B8E22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2" w15:restartNumberingAfterBreak="0">
    <w:nsid w:val="3BC1127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3" w15:restartNumberingAfterBreak="0">
    <w:nsid w:val="3BC24E66"/>
    <w:multiLevelType w:val="hybridMultilevel"/>
    <w:tmpl w:val="DA4887DC"/>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4" w15:restartNumberingAfterBreak="0">
    <w:nsid w:val="3C0834A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5" w15:restartNumberingAfterBreak="0">
    <w:nsid w:val="3C4D19A2"/>
    <w:multiLevelType w:val="multilevel"/>
    <w:tmpl w:val="AA6809F2"/>
    <w:styleLink w:val="Style22"/>
    <w:lvl w:ilvl="0">
      <w:start w:val="7"/>
      <w:numFmt w:val="decimal"/>
      <w:lvlText w:val="%1."/>
      <w:lvlJc w:val="left"/>
      <w:pPr>
        <w:ind w:left="504" w:hanging="504"/>
      </w:pPr>
      <w:rPr>
        <w:rFonts w:hint="default"/>
        <w:b/>
        <w:i w:val="0"/>
        <w:caps/>
        <w:color w:val="auto"/>
        <w:sz w:val="28"/>
      </w:rPr>
    </w:lvl>
    <w:lvl w:ilvl="1">
      <w:start w:val="1"/>
      <w:numFmt w:val="decimal"/>
      <w:lvlText w:val="%1.%2"/>
      <w:lvlJc w:val="left"/>
      <w:pPr>
        <w:ind w:left="1278" w:hanging="288"/>
      </w:pPr>
      <w:rPr>
        <w:rFonts w:hint="default"/>
      </w:rPr>
    </w:lvl>
    <w:lvl w:ilvl="2">
      <w:start w:val="1"/>
      <w:numFmt w:val="decimal"/>
      <w:lvlText w:val="%1.%2.%3"/>
      <w:lvlJc w:val="left"/>
      <w:pPr>
        <w:ind w:left="360" w:hanging="288"/>
      </w:pPr>
      <w:rPr>
        <w:rFonts w:ascii="Arial" w:hAnsi="Arial" w:hint="default"/>
        <w:sz w:val="24"/>
      </w:rPr>
    </w:lvl>
    <w:lvl w:ilvl="3">
      <w:start w:val="1"/>
      <w:numFmt w:val="decimal"/>
      <w:lvlText w:val="%1.%2.%3.%4"/>
      <w:lvlJc w:val="left"/>
      <w:pPr>
        <w:tabs>
          <w:tab w:val="num" w:pos="720"/>
        </w:tabs>
        <w:ind w:left="360" w:hanging="288"/>
      </w:pPr>
      <w:rPr>
        <w:rFonts w:hint="default"/>
      </w:rPr>
    </w:lvl>
    <w:lvl w:ilvl="4">
      <w:start w:val="1"/>
      <w:numFmt w:val="decimal"/>
      <w:lvlText w:val="%1.%2.%3.%4.%5"/>
      <w:lvlJc w:val="left"/>
      <w:pPr>
        <w:tabs>
          <w:tab w:val="num" w:pos="720"/>
        </w:tabs>
        <w:ind w:left="360" w:hanging="288"/>
      </w:pPr>
      <w:rPr>
        <w:rFonts w:hint="default"/>
      </w:rPr>
    </w:lvl>
    <w:lvl w:ilvl="5">
      <w:start w:val="1"/>
      <w:numFmt w:val="upperLetter"/>
      <w:lvlText w:val="Appendix %6"/>
      <w:lvlJc w:val="left"/>
      <w:pPr>
        <w:tabs>
          <w:tab w:val="num" w:pos="720"/>
        </w:tabs>
        <w:ind w:left="360" w:hanging="288"/>
      </w:pPr>
      <w:rPr>
        <w:rFonts w:hint="default"/>
      </w:rPr>
    </w:lvl>
    <w:lvl w:ilvl="6">
      <w:start w:val="1"/>
      <w:numFmt w:val="decimal"/>
      <w:lvlText w:val="Appendix %6.%7"/>
      <w:lvlJc w:val="left"/>
      <w:pPr>
        <w:ind w:left="360" w:hanging="288"/>
      </w:pPr>
      <w:rPr>
        <w:rFonts w:hint="default"/>
      </w:rPr>
    </w:lvl>
    <w:lvl w:ilvl="7">
      <w:start w:val="1"/>
      <w:numFmt w:val="decimal"/>
      <w:lvlText w:val="Appendix %6.%7.%8"/>
      <w:lvlJc w:val="left"/>
      <w:pPr>
        <w:ind w:left="360" w:hanging="288"/>
      </w:pPr>
      <w:rPr>
        <w:rFonts w:hint="default"/>
      </w:rPr>
    </w:lvl>
    <w:lvl w:ilvl="8">
      <w:start w:val="1"/>
      <w:numFmt w:val="decimal"/>
      <w:lvlText w:val="Appendix %6.%7.%8.%9"/>
      <w:lvlJc w:val="left"/>
      <w:pPr>
        <w:ind w:left="360" w:hanging="288"/>
      </w:pPr>
      <w:rPr>
        <w:rFonts w:hint="default"/>
      </w:rPr>
    </w:lvl>
  </w:abstractNum>
  <w:abstractNum w:abstractNumId="196" w15:restartNumberingAfterBreak="0">
    <w:nsid w:val="3C704AC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7" w15:restartNumberingAfterBreak="0">
    <w:nsid w:val="3CDA4AA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8" w15:restartNumberingAfterBreak="0">
    <w:nsid w:val="3E27236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199" w15:restartNumberingAfterBreak="0">
    <w:nsid w:val="3E9B773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0" w15:restartNumberingAfterBreak="0">
    <w:nsid w:val="3ED10AA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1" w15:restartNumberingAfterBreak="0">
    <w:nsid w:val="3F0555F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2" w15:restartNumberingAfterBreak="0">
    <w:nsid w:val="3F7E06BB"/>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3" w15:restartNumberingAfterBreak="0">
    <w:nsid w:val="3FC34B3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4" w15:restartNumberingAfterBreak="0">
    <w:nsid w:val="41163DB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5" w15:restartNumberingAfterBreak="0">
    <w:nsid w:val="411D2BAF"/>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6" w15:restartNumberingAfterBreak="0">
    <w:nsid w:val="41CB4BAF"/>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7" w15:restartNumberingAfterBreak="0">
    <w:nsid w:val="41DE1F4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8" w15:restartNumberingAfterBreak="0">
    <w:nsid w:val="4252747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09" w15:restartNumberingAfterBreak="0">
    <w:nsid w:val="42784A13"/>
    <w:multiLevelType w:val="hybridMultilevel"/>
    <w:tmpl w:val="1A7C8D18"/>
    <w:lvl w:ilvl="0" w:tplc="04090001">
      <w:start w:val="1"/>
      <w:numFmt w:val="bullet"/>
      <w:lvlText w:val=""/>
      <w:lvlJc w:val="left"/>
      <w:pPr>
        <w:ind w:left="738" w:hanging="360"/>
      </w:pPr>
      <w:rPr>
        <w:rFonts w:ascii="Symbol" w:hAnsi="Symbol" w:hint="default"/>
      </w:rPr>
    </w:lvl>
    <w:lvl w:ilvl="1" w:tplc="04090003" w:tentative="1">
      <w:start w:val="1"/>
      <w:numFmt w:val="bullet"/>
      <w:lvlText w:val="o"/>
      <w:lvlJc w:val="left"/>
      <w:pPr>
        <w:ind w:left="1458" w:hanging="360"/>
      </w:pPr>
      <w:rPr>
        <w:rFonts w:ascii="Courier New" w:hAnsi="Courier New" w:cs="Courier New" w:hint="default"/>
      </w:rPr>
    </w:lvl>
    <w:lvl w:ilvl="2" w:tplc="04090005" w:tentative="1">
      <w:start w:val="1"/>
      <w:numFmt w:val="bullet"/>
      <w:lvlText w:val=""/>
      <w:lvlJc w:val="left"/>
      <w:pPr>
        <w:ind w:left="2178" w:hanging="360"/>
      </w:pPr>
      <w:rPr>
        <w:rFonts w:ascii="Wingdings" w:hAnsi="Wingdings" w:hint="default"/>
      </w:rPr>
    </w:lvl>
    <w:lvl w:ilvl="3" w:tplc="04090001" w:tentative="1">
      <w:start w:val="1"/>
      <w:numFmt w:val="bullet"/>
      <w:lvlText w:val=""/>
      <w:lvlJc w:val="left"/>
      <w:pPr>
        <w:ind w:left="2898" w:hanging="360"/>
      </w:pPr>
      <w:rPr>
        <w:rFonts w:ascii="Symbol" w:hAnsi="Symbol" w:hint="default"/>
      </w:rPr>
    </w:lvl>
    <w:lvl w:ilvl="4" w:tplc="04090003" w:tentative="1">
      <w:start w:val="1"/>
      <w:numFmt w:val="bullet"/>
      <w:lvlText w:val="o"/>
      <w:lvlJc w:val="left"/>
      <w:pPr>
        <w:ind w:left="3618" w:hanging="360"/>
      </w:pPr>
      <w:rPr>
        <w:rFonts w:ascii="Courier New" w:hAnsi="Courier New" w:cs="Courier New" w:hint="default"/>
      </w:rPr>
    </w:lvl>
    <w:lvl w:ilvl="5" w:tplc="04090005" w:tentative="1">
      <w:start w:val="1"/>
      <w:numFmt w:val="bullet"/>
      <w:lvlText w:val=""/>
      <w:lvlJc w:val="left"/>
      <w:pPr>
        <w:ind w:left="4338" w:hanging="360"/>
      </w:pPr>
      <w:rPr>
        <w:rFonts w:ascii="Wingdings" w:hAnsi="Wingdings" w:hint="default"/>
      </w:rPr>
    </w:lvl>
    <w:lvl w:ilvl="6" w:tplc="04090001" w:tentative="1">
      <w:start w:val="1"/>
      <w:numFmt w:val="bullet"/>
      <w:lvlText w:val=""/>
      <w:lvlJc w:val="left"/>
      <w:pPr>
        <w:ind w:left="5058" w:hanging="360"/>
      </w:pPr>
      <w:rPr>
        <w:rFonts w:ascii="Symbol" w:hAnsi="Symbol" w:hint="default"/>
      </w:rPr>
    </w:lvl>
    <w:lvl w:ilvl="7" w:tplc="04090003" w:tentative="1">
      <w:start w:val="1"/>
      <w:numFmt w:val="bullet"/>
      <w:lvlText w:val="o"/>
      <w:lvlJc w:val="left"/>
      <w:pPr>
        <w:ind w:left="5778" w:hanging="360"/>
      </w:pPr>
      <w:rPr>
        <w:rFonts w:ascii="Courier New" w:hAnsi="Courier New" w:cs="Courier New" w:hint="default"/>
      </w:rPr>
    </w:lvl>
    <w:lvl w:ilvl="8" w:tplc="04090005" w:tentative="1">
      <w:start w:val="1"/>
      <w:numFmt w:val="bullet"/>
      <w:lvlText w:val=""/>
      <w:lvlJc w:val="left"/>
      <w:pPr>
        <w:ind w:left="6498" w:hanging="360"/>
      </w:pPr>
      <w:rPr>
        <w:rFonts w:ascii="Wingdings" w:hAnsi="Wingdings" w:hint="default"/>
      </w:rPr>
    </w:lvl>
  </w:abstractNum>
  <w:abstractNum w:abstractNumId="210" w15:restartNumberingAfterBreak="0">
    <w:nsid w:val="42A8670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1" w15:restartNumberingAfterBreak="0">
    <w:nsid w:val="42F5619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2" w15:restartNumberingAfterBreak="0">
    <w:nsid w:val="433F7DE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3" w15:restartNumberingAfterBreak="0">
    <w:nsid w:val="438222C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4" w15:restartNumberingAfterBreak="0">
    <w:nsid w:val="448C715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5" w15:restartNumberingAfterBreak="0">
    <w:nsid w:val="4597777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6" w15:restartNumberingAfterBreak="0">
    <w:nsid w:val="4603169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7" w15:restartNumberingAfterBreak="0">
    <w:nsid w:val="4614419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8" w15:restartNumberingAfterBreak="0">
    <w:nsid w:val="469D445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19" w15:restartNumberingAfterBreak="0">
    <w:nsid w:val="46D93BF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0" w15:restartNumberingAfterBreak="0">
    <w:nsid w:val="46F60FF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1" w15:restartNumberingAfterBreak="0">
    <w:nsid w:val="47967D29"/>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2" w15:restartNumberingAfterBreak="0">
    <w:nsid w:val="47EC645F"/>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3" w15:restartNumberingAfterBreak="0">
    <w:nsid w:val="485A773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4" w15:restartNumberingAfterBreak="0">
    <w:nsid w:val="489F373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5" w15:restartNumberingAfterBreak="0">
    <w:nsid w:val="48FC1E20"/>
    <w:multiLevelType w:val="hybridMultilevel"/>
    <w:tmpl w:val="FC501114"/>
    <w:styleLink w:val="Headings2"/>
    <w:lvl w:ilvl="0" w:tplc="0409000F">
      <w:start w:val="1"/>
      <w:numFmt w:val="decimal"/>
      <w:lvlText w:val="%1."/>
      <w:lvlJc w:val="left"/>
      <w:pPr>
        <w:ind w:left="720" w:hanging="360"/>
      </w:pPr>
    </w:lvl>
    <w:lvl w:ilvl="1" w:tplc="04090003">
      <w:start w:val="1"/>
      <w:numFmt w:val="lowerLetter"/>
      <w:lvlText w:val="%2."/>
      <w:lvlJc w:val="left"/>
      <w:pPr>
        <w:ind w:left="1440" w:hanging="360"/>
      </w:pPr>
    </w:lvl>
    <w:lvl w:ilvl="2" w:tplc="04090005">
      <w:start w:val="1"/>
      <w:numFmt w:val="lowerRoman"/>
      <w:lvlText w:val="%3."/>
      <w:lvlJc w:val="right"/>
      <w:pPr>
        <w:ind w:left="2160" w:hanging="180"/>
      </w:pPr>
    </w:lvl>
    <w:lvl w:ilvl="3" w:tplc="04090001">
      <w:start w:val="1"/>
      <w:numFmt w:val="decimal"/>
      <w:lvlText w:val="%4."/>
      <w:lvlJc w:val="left"/>
      <w:pPr>
        <w:ind w:left="2880" w:hanging="360"/>
      </w:pPr>
    </w:lvl>
    <w:lvl w:ilvl="4" w:tplc="04090003">
      <w:start w:val="1"/>
      <w:numFmt w:val="lowerLetter"/>
      <w:lvlText w:val="%5."/>
      <w:lvlJc w:val="left"/>
      <w:pPr>
        <w:ind w:left="3600" w:hanging="360"/>
      </w:pPr>
    </w:lvl>
    <w:lvl w:ilvl="5" w:tplc="04090005">
      <w:start w:val="1"/>
      <w:numFmt w:val="lowerRoman"/>
      <w:lvlText w:val="%6."/>
      <w:lvlJc w:val="right"/>
      <w:pPr>
        <w:ind w:left="4320" w:hanging="180"/>
      </w:pPr>
    </w:lvl>
    <w:lvl w:ilvl="6" w:tplc="04090001">
      <w:start w:val="1"/>
      <w:numFmt w:val="decimal"/>
      <w:lvlText w:val="%7."/>
      <w:lvlJc w:val="left"/>
      <w:pPr>
        <w:ind w:left="5040" w:hanging="360"/>
      </w:pPr>
    </w:lvl>
    <w:lvl w:ilvl="7" w:tplc="04090003">
      <w:start w:val="1"/>
      <w:numFmt w:val="lowerLetter"/>
      <w:lvlText w:val="%8."/>
      <w:lvlJc w:val="left"/>
      <w:pPr>
        <w:ind w:left="5760" w:hanging="360"/>
      </w:pPr>
    </w:lvl>
    <w:lvl w:ilvl="8" w:tplc="04090005">
      <w:start w:val="1"/>
      <w:numFmt w:val="lowerRoman"/>
      <w:lvlText w:val="%9."/>
      <w:lvlJc w:val="right"/>
      <w:pPr>
        <w:ind w:left="6480" w:hanging="180"/>
      </w:pPr>
    </w:lvl>
  </w:abstractNum>
  <w:abstractNum w:abstractNumId="226" w15:restartNumberingAfterBreak="0">
    <w:nsid w:val="48FD65F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7" w15:restartNumberingAfterBreak="0">
    <w:nsid w:val="49771B9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8" w15:restartNumberingAfterBreak="0">
    <w:nsid w:val="49BD0B0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29" w15:restartNumberingAfterBreak="0">
    <w:nsid w:val="4A4B5910"/>
    <w:multiLevelType w:val="hybridMultilevel"/>
    <w:tmpl w:val="F4F4F364"/>
    <w:lvl w:ilvl="0" w:tplc="D9505A68">
      <w:start w:val="1"/>
      <w:numFmt w:val="decimal"/>
      <w:lvlText w:val="%1."/>
      <w:lvlJc w:val="left"/>
      <w:pPr>
        <w:ind w:left="1808" w:hanging="360"/>
      </w:pPr>
      <w:rPr>
        <w:rFonts w:hint="default"/>
        <w:b w:val="0"/>
      </w:rPr>
    </w:lvl>
    <w:lvl w:ilvl="1" w:tplc="04090019" w:tentative="1">
      <w:start w:val="1"/>
      <w:numFmt w:val="lowerLetter"/>
      <w:lvlText w:val="%2."/>
      <w:lvlJc w:val="left"/>
      <w:pPr>
        <w:ind w:left="2528" w:hanging="360"/>
      </w:pPr>
    </w:lvl>
    <w:lvl w:ilvl="2" w:tplc="0409001B" w:tentative="1">
      <w:start w:val="1"/>
      <w:numFmt w:val="lowerRoman"/>
      <w:lvlText w:val="%3."/>
      <w:lvlJc w:val="right"/>
      <w:pPr>
        <w:ind w:left="3248" w:hanging="180"/>
      </w:pPr>
    </w:lvl>
    <w:lvl w:ilvl="3" w:tplc="0409000F" w:tentative="1">
      <w:start w:val="1"/>
      <w:numFmt w:val="decimal"/>
      <w:lvlText w:val="%4."/>
      <w:lvlJc w:val="left"/>
      <w:pPr>
        <w:ind w:left="3968" w:hanging="360"/>
      </w:pPr>
    </w:lvl>
    <w:lvl w:ilvl="4" w:tplc="04090019" w:tentative="1">
      <w:start w:val="1"/>
      <w:numFmt w:val="lowerLetter"/>
      <w:lvlText w:val="%5."/>
      <w:lvlJc w:val="left"/>
      <w:pPr>
        <w:ind w:left="4688" w:hanging="360"/>
      </w:pPr>
    </w:lvl>
    <w:lvl w:ilvl="5" w:tplc="0409001B" w:tentative="1">
      <w:start w:val="1"/>
      <w:numFmt w:val="lowerRoman"/>
      <w:lvlText w:val="%6."/>
      <w:lvlJc w:val="right"/>
      <w:pPr>
        <w:ind w:left="5408" w:hanging="180"/>
      </w:pPr>
    </w:lvl>
    <w:lvl w:ilvl="6" w:tplc="0409000F" w:tentative="1">
      <w:start w:val="1"/>
      <w:numFmt w:val="decimal"/>
      <w:lvlText w:val="%7."/>
      <w:lvlJc w:val="left"/>
      <w:pPr>
        <w:ind w:left="6128" w:hanging="360"/>
      </w:pPr>
    </w:lvl>
    <w:lvl w:ilvl="7" w:tplc="04090019" w:tentative="1">
      <w:start w:val="1"/>
      <w:numFmt w:val="lowerLetter"/>
      <w:lvlText w:val="%8."/>
      <w:lvlJc w:val="left"/>
      <w:pPr>
        <w:ind w:left="6848" w:hanging="360"/>
      </w:pPr>
    </w:lvl>
    <w:lvl w:ilvl="8" w:tplc="0409001B" w:tentative="1">
      <w:start w:val="1"/>
      <w:numFmt w:val="lowerRoman"/>
      <w:lvlText w:val="%9."/>
      <w:lvlJc w:val="right"/>
      <w:pPr>
        <w:ind w:left="7568" w:hanging="180"/>
      </w:pPr>
    </w:lvl>
  </w:abstractNum>
  <w:abstractNum w:abstractNumId="230" w15:restartNumberingAfterBreak="0">
    <w:nsid w:val="4A665F55"/>
    <w:multiLevelType w:val="hybridMultilevel"/>
    <w:tmpl w:val="9B8E22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1" w15:restartNumberingAfterBreak="0">
    <w:nsid w:val="4AA448C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2" w15:restartNumberingAfterBreak="0">
    <w:nsid w:val="4B1C299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3" w15:restartNumberingAfterBreak="0">
    <w:nsid w:val="4B332AD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4" w15:restartNumberingAfterBreak="0">
    <w:nsid w:val="4B3B54F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5" w15:restartNumberingAfterBreak="0">
    <w:nsid w:val="4BC50966"/>
    <w:multiLevelType w:val="hybridMultilevel"/>
    <w:tmpl w:val="98F430A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36" w15:restartNumberingAfterBreak="0">
    <w:nsid w:val="4C01189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7" w15:restartNumberingAfterBreak="0">
    <w:nsid w:val="4C495CA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8" w15:restartNumberingAfterBreak="0">
    <w:nsid w:val="4D9E607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39" w15:restartNumberingAfterBreak="0">
    <w:nsid w:val="4DA878E6"/>
    <w:multiLevelType w:val="hybridMultilevel"/>
    <w:tmpl w:val="D0EC971A"/>
    <w:lvl w:ilvl="0" w:tplc="04090001">
      <w:start w:val="1"/>
      <w:numFmt w:val="bullet"/>
      <w:lvlText w:val=""/>
      <w:lvlJc w:val="left"/>
      <w:pPr>
        <w:ind w:left="1998" w:hanging="360"/>
      </w:pPr>
      <w:rPr>
        <w:rFonts w:ascii="Symbol" w:hAnsi="Symbol" w:hint="default"/>
      </w:rPr>
    </w:lvl>
    <w:lvl w:ilvl="1" w:tplc="04090003">
      <w:start w:val="1"/>
      <w:numFmt w:val="bullet"/>
      <w:lvlText w:val="o"/>
      <w:lvlJc w:val="left"/>
      <w:pPr>
        <w:ind w:left="2718" w:hanging="360"/>
      </w:pPr>
      <w:rPr>
        <w:rFonts w:ascii="Courier New" w:hAnsi="Courier New" w:cs="Courier New" w:hint="default"/>
      </w:rPr>
    </w:lvl>
    <w:lvl w:ilvl="2" w:tplc="04090005">
      <w:start w:val="1"/>
      <w:numFmt w:val="bullet"/>
      <w:lvlText w:val=""/>
      <w:lvlJc w:val="left"/>
      <w:pPr>
        <w:ind w:left="3438" w:hanging="360"/>
      </w:pPr>
      <w:rPr>
        <w:rFonts w:ascii="Wingdings" w:hAnsi="Wingdings" w:hint="default"/>
      </w:rPr>
    </w:lvl>
    <w:lvl w:ilvl="3" w:tplc="04090001">
      <w:start w:val="1"/>
      <w:numFmt w:val="bullet"/>
      <w:lvlText w:val=""/>
      <w:lvlJc w:val="left"/>
      <w:pPr>
        <w:ind w:left="4158" w:hanging="360"/>
      </w:pPr>
      <w:rPr>
        <w:rFonts w:ascii="Symbol" w:hAnsi="Symbol" w:hint="default"/>
      </w:rPr>
    </w:lvl>
    <w:lvl w:ilvl="4" w:tplc="04090003">
      <w:start w:val="1"/>
      <w:numFmt w:val="bullet"/>
      <w:lvlText w:val="o"/>
      <w:lvlJc w:val="left"/>
      <w:pPr>
        <w:ind w:left="4878" w:hanging="360"/>
      </w:pPr>
      <w:rPr>
        <w:rFonts w:ascii="Courier New" w:hAnsi="Courier New" w:cs="Courier New" w:hint="default"/>
      </w:rPr>
    </w:lvl>
    <w:lvl w:ilvl="5" w:tplc="04090005">
      <w:start w:val="1"/>
      <w:numFmt w:val="bullet"/>
      <w:lvlText w:val=""/>
      <w:lvlJc w:val="left"/>
      <w:pPr>
        <w:ind w:left="5598" w:hanging="360"/>
      </w:pPr>
      <w:rPr>
        <w:rFonts w:ascii="Wingdings" w:hAnsi="Wingdings" w:hint="default"/>
      </w:rPr>
    </w:lvl>
    <w:lvl w:ilvl="6" w:tplc="04090001">
      <w:start w:val="1"/>
      <w:numFmt w:val="bullet"/>
      <w:lvlText w:val=""/>
      <w:lvlJc w:val="left"/>
      <w:pPr>
        <w:ind w:left="6318" w:hanging="360"/>
      </w:pPr>
      <w:rPr>
        <w:rFonts w:ascii="Symbol" w:hAnsi="Symbol" w:hint="default"/>
      </w:rPr>
    </w:lvl>
    <w:lvl w:ilvl="7" w:tplc="04090003">
      <w:start w:val="1"/>
      <w:numFmt w:val="bullet"/>
      <w:lvlText w:val="o"/>
      <w:lvlJc w:val="left"/>
      <w:pPr>
        <w:ind w:left="7038" w:hanging="360"/>
      </w:pPr>
      <w:rPr>
        <w:rFonts w:ascii="Courier New" w:hAnsi="Courier New" w:cs="Courier New" w:hint="default"/>
      </w:rPr>
    </w:lvl>
    <w:lvl w:ilvl="8" w:tplc="04090005">
      <w:start w:val="1"/>
      <w:numFmt w:val="bullet"/>
      <w:lvlText w:val=""/>
      <w:lvlJc w:val="left"/>
      <w:pPr>
        <w:ind w:left="7758" w:hanging="360"/>
      </w:pPr>
      <w:rPr>
        <w:rFonts w:ascii="Wingdings" w:hAnsi="Wingdings" w:hint="default"/>
      </w:rPr>
    </w:lvl>
  </w:abstractNum>
  <w:abstractNum w:abstractNumId="240" w15:restartNumberingAfterBreak="0">
    <w:nsid w:val="4DD81CB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1" w15:restartNumberingAfterBreak="0">
    <w:nsid w:val="4DF905B2"/>
    <w:multiLevelType w:val="multilevel"/>
    <w:tmpl w:val="FBF2FAB0"/>
    <w:lvl w:ilvl="0">
      <w:start w:val="1"/>
      <w:numFmt w:val="decimal"/>
      <w:lvlText w:val="Step %1."/>
      <w:lvlJc w:val="left"/>
      <w:pPr>
        <w:ind w:left="1350" w:hanging="720"/>
      </w:pPr>
      <w:rPr>
        <w:rFonts w:asciiTheme="majorHAnsi" w:hAnsiTheme="majorHAnsi"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2" w15:restartNumberingAfterBreak="0">
    <w:nsid w:val="4E70531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3" w15:restartNumberingAfterBreak="0">
    <w:nsid w:val="4EBB329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4" w15:restartNumberingAfterBreak="0">
    <w:nsid w:val="4EC05F05"/>
    <w:multiLevelType w:val="multilevel"/>
    <w:tmpl w:val="9300F4FA"/>
    <w:lvl w:ilvl="0">
      <w:start w:val="1"/>
      <w:numFmt w:val="decimal"/>
      <w:pStyle w:val="Heading1"/>
      <w:lvlText w:val="%1."/>
      <w:lvlJc w:val="left"/>
      <w:pPr>
        <w:ind w:left="720" w:hanging="360"/>
      </w:pPr>
      <w:rPr>
        <w:rFonts w:hint="default"/>
      </w:rPr>
    </w:lvl>
    <w:lvl w:ilvl="1">
      <w:start w:val="1"/>
      <w:numFmt w:val="decimal"/>
      <w:pStyle w:val="Heading2"/>
      <w:isLgl/>
      <w:lvlText w:val="%1.%2"/>
      <w:lvlJc w:val="left"/>
      <w:pPr>
        <w:ind w:left="720" w:hanging="720"/>
      </w:pPr>
      <w:rPr>
        <w:rFonts w:hint="default"/>
      </w:rPr>
    </w:lvl>
    <w:lvl w:ilvl="2">
      <w:start w:val="1"/>
      <w:numFmt w:val="decimal"/>
      <w:pStyle w:val="Heading3"/>
      <w:isLgl/>
      <w:lvlText w:val="%1.%2.%3"/>
      <w:lvlJc w:val="left"/>
      <w:pPr>
        <w:ind w:left="522" w:hanging="72"/>
      </w:pPr>
      <w:rPr>
        <w:rFonts w:hint="default"/>
        <w:b/>
        <w:sz w:val="24"/>
        <w:szCs w:val="24"/>
      </w:rPr>
    </w:lvl>
    <w:lvl w:ilvl="3">
      <w:start w:val="1"/>
      <w:numFmt w:val="decimal"/>
      <w:pStyle w:val="Heading4"/>
      <w:isLgl/>
      <w:lvlText w:val="%1.%2.%3.%4"/>
      <w:lvlJc w:val="left"/>
      <w:pPr>
        <w:ind w:left="2106" w:hanging="936"/>
      </w:pPr>
      <w:rPr>
        <w:specVanish w:val="0"/>
      </w:rPr>
    </w:lvl>
    <w:lvl w:ilvl="4">
      <w:start w:val="1"/>
      <w:numFmt w:val="decimal"/>
      <w:pStyle w:val="Heading5"/>
      <w:isLgl/>
      <w:lvlText w:val="%1.%2.%3.%4.%5"/>
      <w:lvlJc w:val="left"/>
      <w:pPr>
        <w:ind w:left="333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45" w15:restartNumberingAfterBreak="0">
    <w:nsid w:val="4EED1BD2"/>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6" w15:restartNumberingAfterBreak="0">
    <w:nsid w:val="4F0951D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7" w15:restartNumberingAfterBreak="0">
    <w:nsid w:val="4F8033C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8" w15:restartNumberingAfterBreak="0">
    <w:nsid w:val="4F856DD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49" w15:restartNumberingAfterBreak="0">
    <w:nsid w:val="4FD97BAF"/>
    <w:multiLevelType w:val="hybridMultilevel"/>
    <w:tmpl w:val="85B87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0" w15:restartNumberingAfterBreak="0">
    <w:nsid w:val="502565A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1" w15:restartNumberingAfterBreak="0">
    <w:nsid w:val="504C3C35"/>
    <w:multiLevelType w:val="hybridMultilevel"/>
    <w:tmpl w:val="E80A4B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2" w15:restartNumberingAfterBreak="0">
    <w:nsid w:val="50760D19"/>
    <w:multiLevelType w:val="multilevel"/>
    <w:tmpl w:val="4DD422B2"/>
    <w:lvl w:ilvl="0">
      <w:start w:val="7"/>
      <w:numFmt w:val="decimal"/>
      <w:lvlText w:val="%1"/>
      <w:lvlJc w:val="left"/>
      <w:pPr>
        <w:ind w:left="576" w:hanging="576"/>
      </w:pPr>
      <w:rPr>
        <w:rFonts w:hint="default"/>
      </w:rPr>
    </w:lvl>
    <w:lvl w:ilvl="1">
      <w:start w:val="4"/>
      <w:numFmt w:val="decimal"/>
      <w:lvlText w:val="%1.%2"/>
      <w:lvlJc w:val="left"/>
      <w:pPr>
        <w:ind w:left="576" w:hanging="576"/>
      </w:pPr>
      <w:rPr>
        <w:rFonts w:hint="default"/>
      </w:rPr>
    </w:lvl>
    <w:lvl w:ilvl="2">
      <w:start w:val="3"/>
      <w:numFmt w:val="decimal"/>
      <w:lvlText w:val="%1.%2.%3"/>
      <w:lvlJc w:val="left"/>
      <w:pPr>
        <w:ind w:left="720" w:hanging="720"/>
      </w:pPr>
      <w:rPr>
        <w:rFonts w:hint="default"/>
      </w:rPr>
    </w:lvl>
    <w:lvl w:ilvl="3">
      <w:start w:val="9"/>
      <w:numFmt w:val="decimal"/>
      <w:lvlText w:val="%1.%2.%3.%4"/>
      <w:lvlJc w:val="left"/>
      <w:pPr>
        <w:ind w:left="99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53" w15:restartNumberingAfterBreak="0">
    <w:nsid w:val="507E34FA"/>
    <w:multiLevelType w:val="multilevel"/>
    <w:tmpl w:val="DB248BC2"/>
    <w:lvl w:ilvl="0">
      <w:start w:val="1"/>
      <w:numFmt w:val="decimal"/>
      <w:lvlText w:val="Step %1."/>
      <w:lvlJc w:val="left"/>
      <w:pPr>
        <w:ind w:left="1350" w:hanging="720"/>
      </w:pPr>
      <w:rPr>
        <w:b w:val="0"/>
        <w:bCs w:val="0"/>
        <w:i w:val="0"/>
        <w:iCs w:val="0"/>
        <w:caps w:val="0"/>
        <w:smallCaps w:val="0"/>
        <w:strike w:val="0"/>
        <w:dstrike w:val="0"/>
        <w:vanish w:val="0"/>
        <w:webHidden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4" w15:restartNumberingAfterBreak="0">
    <w:nsid w:val="51585BC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5" w15:restartNumberingAfterBreak="0">
    <w:nsid w:val="517C51A3"/>
    <w:multiLevelType w:val="hybridMultilevel"/>
    <w:tmpl w:val="9AAA193C"/>
    <w:styleLink w:val="Style21"/>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6" w15:restartNumberingAfterBreak="0">
    <w:nsid w:val="51C65234"/>
    <w:multiLevelType w:val="hybridMultilevel"/>
    <w:tmpl w:val="FD7C487E"/>
    <w:lvl w:ilvl="0" w:tplc="E080206C">
      <w:numFmt w:val="bullet"/>
      <w:lvlText w:val="•"/>
      <w:lvlJc w:val="left"/>
      <w:pPr>
        <w:ind w:left="1080" w:hanging="720"/>
      </w:pPr>
      <w:rPr>
        <w:rFonts w:ascii="Aptos" w:eastAsiaTheme="minorHAnsi"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7" w15:restartNumberingAfterBreak="0">
    <w:nsid w:val="5219595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8" w15:restartNumberingAfterBreak="0">
    <w:nsid w:val="525135B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59" w15:restartNumberingAfterBreak="0">
    <w:nsid w:val="5266529E"/>
    <w:multiLevelType w:val="hybridMultilevel"/>
    <w:tmpl w:val="9EE2BC98"/>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start w:val="1"/>
      <w:numFmt w:val="bullet"/>
      <w:lvlText w:val=""/>
      <w:lvlJc w:val="left"/>
      <w:pPr>
        <w:ind w:left="3600" w:hanging="360"/>
      </w:pPr>
      <w:rPr>
        <w:rFonts w:ascii="Symbol" w:hAnsi="Symbol" w:hint="default"/>
      </w:rPr>
    </w:lvl>
    <w:lvl w:ilvl="4" w:tplc="04090003">
      <w:start w:val="1"/>
      <w:numFmt w:val="bullet"/>
      <w:lvlText w:val="o"/>
      <w:lvlJc w:val="left"/>
      <w:pPr>
        <w:ind w:left="4320" w:hanging="360"/>
      </w:pPr>
      <w:rPr>
        <w:rFonts w:ascii="Courier New" w:hAnsi="Courier New" w:cs="Courier New" w:hint="default"/>
      </w:rPr>
    </w:lvl>
    <w:lvl w:ilvl="5" w:tplc="04090005">
      <w:start w:val="1"/>
      <w:numFmt w:val="bullet"/>
      <w:lvlText w:val=""/>
      <w:lvlJc w:val="left"/>
      <w:pPr>
        <w:ind w:left="5040" w:hanging="360"/>
      </w:pPr>
      <w:rPr>
        <w:rFonts w:ascii="Wingdings" w:hAnsi="Wingdings" w:hint="default"/>
      </w:rPr>
    </w:lvl>
    <w:lvl w:ilvl="6" w:tplc="04090001">
      <w:start w:val="1"/>
      <w:numFmt w:val="bullet"/>
      <w:lvlText w:val=""/>
      <w:lvlJc w:val="left"/>
      <w:pPr>
        <w:ind w:left="5760" w:hanging="360"/>
      </w:pPr>
      <w:rPr>
        <w:rFonts w:ascii="Symbol" w:hAnsi="Symbol" w:hint="default"/>
      </w:rPr>
    </w:lvl>
    <w:lvl w:ilvl="7" w:tplc="04090003">
      <w:start w:val="1"/>
      <w:numFmt w:val="bullet"/>
      <w:lvlText w:val="o"/>
      <w:lvlJc w:val="left"/>
      <w:pPr>
        <w:ind w:left="6480" w:hanging="360"/>
      </w:pPr>
      <w:rPr>
        <w:rFonts w:ascii="Courier New" w:hAnsi="Courier New" w:cs="Courier New" w:hint="default"/>
      </w:rPr>
    </w:lvl>
    <w:lvl w:ilvl="8" w:tplc="04090005">
      <w:start w:val="1"/>
      <w:numFmt w:val="bullet"/>
      <w:lvlText w:val=""/>
      <w:lvlJc w:val="left"/>
      <w:pPr>
        <w:ind w:left="7200" w:hanging="360"/>
      </w:pPr>
      <w:rPr>
        <w:rFonts w:ascii="Wingdings" w:hAnsi="Wingdings" w:hint="default"/>
      </w:rPr>
    </w:lvl>
  </w:abstractNum>
  <w:abstractNum w:abstractNumId="260" w15:restartNumberingAfterBreak="0">
    <w:nsid w:val="52E5652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61" w15:restartNumberingAfterBreak="0">
    <w:nsid w:val="53064A85"/>
    <w:multiLevelType w:val="multilevel"/>
    <w:tmpl w:val="D5FCA3D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sz w:val="22"/>
        <w:szCs w:val="22"/>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62" w15:restartNumberingAfterBreak="0">
    <w:nsid w:val="537B624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63" w15:restartNumberingAfterBreak="0">
    <w:nsid w:val="539D6AD9"/>
    <w:multiLevelType w:val="hybridMultilevel"/>
    <w:tmpl w:val="9B8E22C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4" w15:restartNumberingAfterBreak="0">
    <w:nsid w:val="53A23781"/>
    <w:multiLevelType w:val="multilevel"/>
    <w:tmpl w:val="DB248BC2"/>
    <w:lvl w:ilvl="0">
      <w:start w:val="1"/>
      <w:numFmt w:val="decimal"/>
      <w:lvlText w:val="Step %1."/>
      <w:lvlJc w:val="left"/>
      <w:pPr>
        <w:ind w:left="126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65" w15:restartNumberingAfterBreak="0">
    <w:nsid w:val="53BF0819"/>
    <w:multiLevelType w:val="hybridMultilevel"/>
    <w:tmpl w:val="D0A00534"/>
    <w:lvl w:ilvl="0" w:tplc="21808708">
      <w:numFmt w:val="bullet"/>
      <w:lvlText w:val="-"/>
      <w:lvlJc w:val="left"/>
      <w:pPr>
        <w:ind w:left="720" w:hanging="360"/>
      </w:pPr>
      <w:rPr>
        <w:rFonts w:ascii="Cambria" w:eastAsia="Times New Roman" w:hAnsi="Cambria"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21808708">
      <w:numFmt w:val="bullet"/>
      <w:lvlText w:val="-"/>
      <w:lvlJc w:val="left"/>
      <w:pPr>
        <w:ind w:left="2880" w:hanging="360"/>
      </w:pPr>
      <w:rPr>
        <w:rFonts w:ascii="Cambria" w:eastAsia="Times New Roman" w:hAnsi="Cambria" w:cs="Times New Roman"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6" w15:restartNumberingAfterBreak="0">
    <w:nsid w:val="53EE2125"/>
    <w:multiLevelType w:val="hybridMultilevel"/>
    <w:tmpl w:val="BA2CA400"/>
    <w:styleLink w:val="Style31"/>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7" w15:restartNumberingAfterBreak="0">
    <w:nsid w:val="54132F7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68" w15:restartNumberingAfterBreak="0">
    <w:nsid w:val="54713A83"/>
    <w:multiLevelType w:val="hybridMultilevel"/>
    <w:tmpl w:val="E3E8CC28"/>
    <w:lvl w:ilvl="0" w:tplc="04090001">
      <w:start w:val="1"/>
      <w:numFmt w:val="bullet"/>
      <w:lvlText w:val=""/>
      <w:lvlJc w:val="left"/>
      <w:pPr>
        <w:ind w:left="2160" w:hanging="360"/>
      </w:pPr>
      <w:rPr>
        <w:rFonts w:ascii="Symbol" w:hAnsi="Symbol" w:hint="default"/>
      </w:rPr>
    </w:lvl>
    <w:lvl w:ilvl="1" w:tplc="04090003">
      <w:start w:val="1"/>
      <w:numFmt w:val="bullet"/>
      <w:lvlText w:val="o"/>
      <w:lvlJc w:val="left"/>
      <w:pPr>
        <w:ind w:left="2880" w:hanging="360"/>
      </w:pPr>
      <w:rPr>
        <w:rFonts w:ascii="Courier New" w:hAnsi="Courier New" w:cs="Courier New" w:hint="default"/>
      </w:rPr>
    </w:lvl>
    <w:lvl w:ilvl="2" w:tplc="04090005">
      <w:start w:val="1"/>
      <w:numFmt w:val="bullet"/>
      <w:lvlText w:val=""/>
      <w:lvlJc w:val="left"/>
      <w:pPr>
        <w:ind w:left="3600" w:hanging="360"/>
      </w:pPr>
      <w:rPr>
        <w:rFonts w:ascii="Wingdings" w:hAnsi="Wingdings" w:hint="default"/>
      </w:rPr>
    </w:lvl>
    <w:lvl w:ilvl="3" w:tplc="04090001">
      <w:start w:val="1"/>
      <w:numFmt w:val="bullet"/>
      <w:lvlText w:val=""/>
      <w:lvlJc w:val="left"/>
      <w:pPr>
        <w:ind w:left="4320" w:hanging="360"/>
      </w:pPr>
      <w:rPr>
        <w:rFonts w:ascii="Symbol" w:hAnsi="Symbol" w:hint="default"/>
      </w:rPr>
    </w:lvl>
    <w:lvl w:ilvl="4" w:tplc="04090003">
      <w:start w:val="1"/>
      <w:numFmt w:val="bullet"/>
      <w:lvlText w:val="o"/>
      <w:lvlJc w:val="left"/>
      <w:pPr>
        <w:ind w:left="5040" w:hanging="360"/>
      </w:pPr>
      <w:rPr>
        <w:rFonts w:ascii="Courier New" w:hAnsi="Courier New" w:cs="Courier New" w:hint="default"/>
      </w:rPr>
    </w:lvl>
    <w:lvl w:ilvl="5" w:tplc="04090005">
      <w:start w:val="1"/>
      <w:numFmt w:val="bullet"/>
      <w:lvlText w:val=""/>
      <w:lvlJc w:val="left"/>
      <w:pPr>
        <w:ind w:left="5760" w:hanging="360"/>
      </w:pPr>
      <w:rPr>
        <w:rFonts w:ascii="Wingdings" w:hAnsi="Wingdings" w:hint="default"/>
      </w:rPr>
    </w:lvl>
    <w:lvl w:ilvl="6" w:tplc="04090001">
      <w:start w:val="1"/>
      <w:numFmt w:val="bullet"/>
      <w:lvlText w:val=""/>
      <w:lvlJc w:val="left"/>
      <w:pPr>
        <w:ind w:left="6480" w:hanging="360"/>
      </w:pPr>
      <w:rPr>
        <w:rFonts w:ascii="Symbol" w:hAnsi="Symbol" w:hint="default"/>
      </w:rPr>
    </w:lvl>
    <w:lvl w:ilvl="7" w:tplc="04090003">
      <w:start w:val="1"/>
      <w:numFmt w:val="bullet"/>
      <w:lvlText w:val="o"/>
      <w:lvlJc w:val="left"/>
      <w:pPr>
        <w:ind w:left="7200" w:hanging="360"/>
      </w:pPr>
      <w:rPr>
        <w:rFonts w:ascii="Courier New" w:hAnsi="Courier New" w:cs="Courier New" w:hint="default"/>
      </w:rPr>
    </w:lvl>
    <w:lvl w:ilvl="8" w:tplc="04090005">
      <w:start w:val="1"/>
      <w:numFmt w:val="bullet"/>
      <w:lvlText w:val=""/>
      <w:lvlJc w:val="left"/>
      <w:pPr>
        <w:ind w:left="7920" w:hanging="360"/>
      </w:pPr>
      <w:rPr>
        <w:rFonts w:ascii="Wingdings" w:hAnsi="Wingdings" w:hint="default"/>
      </w:rPr>
    </w:lvl>
  </w:abstractNum>
  <w:abstractNum w:abstractNumId="269" w15:restartNumberingAfterBreak="0">
    <w:nsid w:val="549361E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0" w15:restartNumberingAfterBreak="0">
    <w:nsid w:val="55171BE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1" w15:restartNumberingAfterBreak="0">
    <w:nsid w:val="55A9743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2" w15:restartNumberingAfterBreak="0">
    <w:nsid w:val="55AB3BE6"/>
    <w:multiLevelType w:val="hybridMultilevel"/>
    <w:tmpl w:val="6CCADD1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3" w15:restartNumberingAfterBreak="0">
    <w:nsid w:val="55DC1EC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4" w15:restartNumberingAfterBreak="0">
    <w:nsid w:val="5631620E"/>
    <w:multiLevelType w:val="hybridMultilevel"/>
    <w:tmpl w:val="E76C9FC2"/>
    <w:lvl w:ilvl="0" w:tplc="04090001">
      <w:start w:val="1"/>
      <w:numFmt w:val="bullet"/>
      <w:lvlText w:val=""/>
      <w:lvlJc w:val="left"/>
      <w:pPr>
        <w:ind w:left="2160" w:hanging="360"/>
      </w:pPr>
      <w:rPr>
        <w:rFonts w:ascii="Symbol" w:hAnsi="Symbol" w:hint="default"/>
      </w:rPr>
    </w:lvl>
    <w:lvl w:ilvl="1" w:tplc="04090003">
      <w:start w:val="1"/>
      <w:numFmt w:val="bullet"/>
      <w:lvlText w:val="o"/>
      <w:lvlJc w:val="left"/>
      <w:pPr>
        <w:ind w:left="2880" w:hanging="360"/>
      </w:pPr>
      <w:rPr>
        <w:rFonts w:ascii="Courier New" w:hAnsi="Courier New" w:cs="Courier New" w:hint="default"/>
      </w:rPr>
    </w:lvl>
    <w:lvl w:ilvl="2" w:tplc="04090005">
      <w:start w:val="1"/>
      <w:numFmt w:val="bullet"/>
      <w:lvlText w:val=""/>
      <w:lvlJc w:val="left"/>
      <w:pPr>
        <w:ind w:left="3600" w:hanging="360"/>
      </w:pPr>
      <w:rPr>
        <w:rFonts w:ascii="Wingdings" w:hAnsi="Wingdings" w:hint="default"/>
      </w:rPr>
    </w:lvl>
    <w:lvl w:ilvl="3" w:tplc="04090001">
      <w:start w:val="1"/>
      <w:numFmt w:val="bullet"/>
      <w:lvlText w:val=""/>
      <w:lvlJc w:val="left"/>
      <w:pPr>
        <w:ind w:left="4320" w:hanging="360"/>
      </w:pPr>
      <w:rPr>
        <w:rFonts w:ascii="Symbol" w:hAnsi="Symbol" w:hint="default"/>
      </w:rPr>
    </w:lvl>
    <w:lvl w:ilvl="4" w:tplc="04090003">
      <w:start w:val="1"/>
      <w:numFmt w:val="bullet"/>
      <w:lvlText w:val="o"/>
      <w:lvlJc w:val="left"/>
      <w:pPr>
        <w:ind w:left="5040" w:hanging="360"/>
      </w:pPr>
      <w:rPr>
        <w:rFonts w:ascii="Courier New" w:hAnsi="Courier New" w:cs="Courier New" w:hint="default"/>
      </w:rPr>
    </w:lvl>
    <w:lvl w:ilvl="5" w:tplc="04090005">
      <w:start w:val="1"/>
      <w:numFmt w:val="bullet"/>
      <w:lvlText w:val=""/>
      <w:lvlJc w:val="left"/>
      <w:pPr>
        <w:ind w:left="5760" w:hanging="360"/>
      </w:pPr>
      <w:rPr>
        <w:rFonts w:ascii="Wingdings" w:hAnsi="Wingdings" w:hint="default"/>
      </w:rPr>
    </w:lvl>
    <w:lvl w:ilvl="6" w:tplc="04090001">
      <w:start w:val="1"/>
      <w:numFmt w:val="bullet"/>
      <w:lvlText w:val=""/>
      <w:lvlJc w:val="left"/>
      <w:pPr>
        <w:ind w:left="6480" w:hanging="360"/>
      </w:pPr>
      <w:rPr>
        <w:rFonts w:ascii="Symbol" w:hAnsi="Symbol" w:hint="default"/>
      </w:rPr>
    </w:lvl>
    <w:lvl w:ilvl="7" w:tplc="04090003">
      <w:start w:val="1"/>
      <w:numFmt w:val="bullet"/>
      <w:lvlText w:val="o"/>
      <w:lvlJc w:val="left"/>
      <w:pPr>
        <w:ind w:left="7200" w:hanging="360"/>
      </w:pPr>
      <w:rPr>
        <w:rFonts w:ascii="Courier New" w:hAnsi="Courier New" w:cs="Courier New" w:hint="default"/>
      </w:rPr>
    </w:lvl>
    <w:lvl w:ilvl="8" w:tplc="04090005">
      <w:start w:val="1"/>
      <w:numFmt w:val="bullet"/>
      <w:lvlText w:val=""/>
      <w:lvlJc w:val="left"/>
      <w:pPr>
        <w:ind w:left="7920" w:hanging="360"/>
      </w:pPr>
      <w:rPr>
        <w:rFonts w:ascii="Wingdings" w:hAnsi="Wingdings" w:hint="default"/>
      </w:rPr>
    </w:lvl>
  </w:abstractNum>
  <w:abstractNum w:abstractNumId="275" w15:restartNumberingAfterBreak="0">
    <w:nsid w:val="564D0A1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6" w15:restartNumberingAfterBreak="0">
    <w:nsid w:val="56A07B0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7" w15:restartNumberingAfterBreak="0">
    <w:nsid w:val="56CA592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8" w15:restartNumberingAfterBreak="0">
    <w:nsid w:val="56D15BF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79" w15:restartNumberingAfterBreak="0">
    <w:nsid w:val="56DE439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0" w15:restartNumberingAfterBreak="0">
    <w:nsid w:val="56E014B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1" w15:restartNumberingAfterBreak="0">
    <w:nsid w:val="56F06F4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2" w15:restartNumberingAfterBreak="0">
    <w:nsid w:val="57576BA4"/>
    <w:multiLevelType w:val="hybridMultilevel"/>
    <w:tmpl w:val="DB2CC6B4"/>
    <w:lvl w:ilvl="0" w:tplc="856286E4">
      <w:start w:val="1"/>
      <w:numFmt w:val="decimal"/>
      <w:pStyle w:val="Sstep"/>
      <w:lvlText w:val="S%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3" w15:restartNumberingAfterBreak="0">
    <w:nsid w:val="579A087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4" w15:restartNumberingAfterBreak="0">
    <w:nsid w:val="580035C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5" w15:restartNumberingAfterBreak="0">
    <w:nsid w:val="58213AFD"/>
    <w:multiLevelType w:val="multilevel"/>
    <w:tmpl w:val="AA6809F2"/>
    <w:styleLink w:val="Headings"/>
    <w:lvl w:ilvl="0">
      <w:start w:val="1"/>
      <w:numFmt w:val="decimal"/>
      <w:lvlText w:val="%1."/>
      <w:lvlJc w:val="left"/>
      <w:pPr>
        <w:ind w:left="504" w:hanging="504"/>
      </w:pPr>
      <w:rPr>
        <w:rFonts w:hint="default"/>
        <w:b/>
        <w:i w:val="0"/>
        <w:caps/>
        <w:color w:val="auto"/>
        <w:sz w:val="28"/>
      </w:rPr>
    </w:lvl>
    <w:lvl w:ilvl="1">
      <w:start w:val="1"/>
      <w:numFmt w:val="decimal"/>
      <w:lvlText w:val="%1.%2"/>
      <w:lvlJc w:val="left"/>
      <w:pPr>
        <w:ind w:left="360" w:hanging="288"/>
      </w:pPr>
      <w:rPr>
        <w:rFonts w:hint="default"/>
      </w:rPr>
    </w:lvl>
    <w:lvl w:ilvl="2">
      <w:start w:val="1"/>
      <w:numFmt w:val="decimal"/>
      <w:lvlText w:val="%1.%2.%3"/>
      <w:lvlJc w:val="left"/>
      <w:pPr>
        <w:ind w:left="360" w:hanging="288"/>
      </w:pPr>
      <w:rPr>
        <w:rFonts w:ascii="Arial" w:hAnsi="Arial" w:hint="default"/>
        <w:sz w:val="24"/>
      </w:rPr>
    </w:lvl>
    <w:lvl w:ilvl="3">
      <w:start w:val="1"/>
      <w:numFmt w:val="decimal"/>
      <w:lvlText w:val="%1.%2.%3.%4"/>
      <w:lvlJc w:val="left"/>
      <w:pPr>
        <w:tabs>
          <w:tab w:val="num" w:pos="720"/>
        </w:tabs>
        <w:ind w:left="360" w:hanging="288"/>
      </w:pPr>
      <w:rPr>
        <w:rFonts w:hint="default"/>
      </w:rPr>
    </w:lvl>
    <w:lvl w:ilvl="4">
      <w:start w:val="1"/>
      <w:numFmt w:val="decimal"/>
      <w:lvlText w:val="%1.%2.%3.%4.%5"/>
      <w:lvlJc w:val="left"/>
      <w:pPr>
        <w:tabs>
          <w:tab w:val="num" w:pos="720"/>
        </w:tabs>
        <w:ind w:left="360" w:hanging="288"/>
      </w:pPr>
      <w:rPr>
        <w:rFonts w:hint="default"/>
      </w:rPr>
    </w:lvl>
    <w:lvl w:ilvl="5">
      <w:start w:val="1"/>
      <w:numFmt w:val="upperLetter"/>
      <w:lvlText w:val="Appendix %6"/>
      <w:lvlJc w:val="left"/>
      <w:pPr>
        <w:tabs>
          <w:tab w:val="num" w:pos="720"/>
        </w:tabs>
        <w:ind w:left="360" w:hanging="288"/>
      </w:pPr>
      <w:rPr>
        <w:rFonts w:hint="default"/>
      </w:rPr>
    </w:lvl>
    <w:lvl w:ilvl="6">
      <w:start w:val="1"/>
      <w:numFmt w:val="decimal"/>
      <w:lvlText w:val="Appendix %6.%7"/>
      <w:lvlJc w:val="left"/>
      <w:pPr>
        <w:ind w:left="360" w:hanging="288"/>
      </w:pPr>
      <w:rPr>
        <w:rFonts w:hint="default"/>
      </w:rPr>
    </w:lvl>
    <w:lvl w:ilvl="7">
      <w:start w:val="1"/>
      <w:numFmt w:val="decimal"/>
      <w:lvlText w:val="Appendix %6.%7.%8"/>
      <w:lvlJc w:val="left"/>
      <w:pPr>
        <w:ind w:left="360" w:hanging="288"/>
      </w:pPr>
      <w:rPr>
        <w:rFonts w:hint="default"/>
      </w:rPr>
    </w:lvl>
    <w:lvl w:ilvl="8">
      <w:start w:val="1"/>
      <w:numFmt w:val="decimal"/>
      <w:lvlText w:val="Appendix %6.%7.%8.%9"/>
      <w:lvlJc w:val="left"/>
      <w:pPr>
        <w:ind w:left="360" w:hanging="288"/>
      </w:pPr>
      <w:rPr>
        <w:rFonts w:hint="default"/>
      </w:rPr>
    </w:lvl>
  </w:abstractNum>
  <w:abstractNum w:abstractNumId="286" w15:restartNumberingAfterBreak="0">
    <w:nsid w:val="58730C0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7" w15:restartNumberingAfterBreak="0">
    <w:nsid w:val="58B97AC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8" w15:restartNumberingAfterBreak="0">
    <w:nsid w:val="59316FEF"/>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89" w15:restartNumberingAfterBreak="0">
    <w:nsid w:val="596A779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0" w15:restartNumberingAfterBreak="0">
    <w:nsid w:val="59BC3F14"/>
    <w:multiLevelType w:val="multilevel"/>
    <w:tmpl w:val="DE4C9E7C"/>
    <w:styleLink w:val="Style32"/>
    <w:lvl w:ilvl="0">
      <w:start w:val="2"/>
      <w:numFmt w:val="decimal"/>
      <w:pStyle w:val="Head1"/>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91" w15:restartNumberingAfterBreak="0">
    <w:nsid w:val="5A06694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2" w15:restartNumberingAfterBreak="0">
    <w:nsid w:val="5A1D5B3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3" w15:restartNumberingAfterBreak="0">
    <w:nsid w:val="5ABE759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4" w15:restartNumberingAfterBreak="0">
    <w:nsid w:val="5B0F0A3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5" w15:restartNumberingAfterBreak="0">
    <w:nsid w:val="5B2F731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6" w15:restartNumberingAfterBreak="0">
    <w:nsid w:val="5B516EE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7" w15:restartNumberingAfterBreak="0">
    <w:nsid w:val="5BAC0E4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298" w15:restartNumberingAfterBreak="0">
    <w:nsid w:val="5BDA7572"/>
    <w:multiLevelType w:val="multilevel"/>
    <w:tmpl w:val="DB248BC2"/>
    <w:lvl w:ilvl="0">
      <w:start w:val="1"/>
      <w:numFmt w:val="decimal"/>
      <w:lvlText w:val="Step %1."/>
      <w:lvlJc w:val="left"/>
      <w:pPr>
        <w:ind w:left="144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94" w:hanging="360"/>
      </w:pPr>
      <w:rPr>
        <w:rFonts w:ascii="Courier New" w:hAnsi="Courier New" w:cs="Courier New" w:hint="default"/>
      </w:rPr>
    </w:lvl>
    <w:lvl w:ilvl="2">
      <w:start w:val="1"/>
      <w:numFmt w:val="bullet"/>
      <w:lvlText w:val=""/>
      <w:lvlJc w:val="left"/>
      <w:pPr>
        <w:ind w:left="2374" w:hanging="360"/>
      </w:pPr>
      <w:rPr>
        <w:rFonts w:ascii="Wingdings" w:hAnsi="Wingdings" w:hint="default"/>
      </w:rPr>
    </w:lvl>
    <w:lvl w:ilvl="3">
      <w:start w:val="1"/>
      <w:numFmt w:val="bullet"/>
      <w:lvlText w:val=""/>
      <w:lvlJc w:val="left"/>
      <w:pPr>
        <w:ind w:left="3094" w:hanging="360"/>
      </w:pPr>
      <w:rPr>
        <w:rFonts w:ascii="Symbol" w:hAnsi="Symbol" w:hint="default"/>
      </w:rPr>
    </w:lvl>
    <w:lvl w:ilvl="4">
      <w:start w:val="1"/>
      <w:numFmt w:val="bullet"/>
      <w:lvlText w:val="o"/>
      <w:lvlJc w:val="left"/>
      <w:pPr>
        <w:ind w:left="3814" w:hanging="360"/>
      </w:pPr>
      <w:rPr>
        <w:rFonts w:ascii="Courier New" w:hAnsi="Courier New" w:cs="Courier New" w:hint="default"/>
      </w:rPr>
    </w:lvl>
    <w:lvl w:ilvl="5">
      <w:start w:val="1"/>
      <w:numFmt w:val="bullet"/>
      <w:lvlText w:val=""/>
      <w:lvlJc w:val="left"/>
      <w:pPr>
        <w:ind w:left="4534" w:hanging="360"/>
      </w:pPr>
      <w:rPr>
        <w:rFonts w:ascii="Wingdings" w:hAnsi="Wingdings" w:hint="default"/>
      </w:rPr>
    </w:lvl>
    <w:lvl w:ilvl="6">
      <w:start w:val="1"/>
      <w:numFmt w:val="bullet"/>
      <w:lvlText w:val=""/>
      <w:lvlJc w:val="left"/>
      <w:pPr>
        <w:ind w:left="5254" w:hanging="360"/>
      </w:pPr>
      <w:rPr>
        <w:rFonts w:ascii="Symbol" w:hAnsi="Symbol" w:hint="default"/>
      </w:rPr>
    </w:lvl>
    <w:lvl w:ilvl="7">
      <w:start w:val="1"/>
      <w:numFmt w:val="bullet"/>
      <w:lvlText w:val="o"/>
      <w:lvlJc w:val="left"/>
      <w:pPr>
        <w:ind w:left="5974" w:hanging="360"/>
      </w:pPr>
      <w:rPr>
        <w:rFonts w:ascii="Courier New" w:hAnsi="Courier New" w:cs="Courier New" w:hint="default"/>
      </w:rPr>
    </w:lvl>
    <w:lvl w:ilvl="8">
      <w:start w:val="1"/>
      <w:numFmt w:val="bullet"/>
      <w:lvlText w:val=""/>
      <w:lvlJc w:val="left"/>
      <w:pPr>
        <w:ind w:left="6694" w:hanging="360"/>
      </w:pPr>
      <w:rPr>
        <w:rFonts w:ascii="Wingdings" w:hAnsi="Wingdings" w:hint="default"/>
      </w:rPr>
    </w:lvl>
  </w:abstractNum>
  <w:abstractNum w:abstractNumId="299" w15:restartNumberingAfterBreak="0">
    <w:nsid w:val="5BE477C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0" w15:restartNumberingAfterBreak="0">
    <w:nsid w:val="5D1D62A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1" w15:restartNumberingAfterBreak="0">
    <w:nsid w:val="5D320671"/>
    <w:multiLevelType w:val="hybridMultilevel"/>
    <w:tmpl w:val="9B8E22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2" w15:restartNumberingAfterBreak="0">
    <w:nsid w:val="5D402F8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3" w15:restartNumberingAfterBreak="0">
    <w:nsid w:val="5D5F3F5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4" w15:restartNumberingAfterBreak="0">
    <w:nsid w:val="5D7D5D6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5" w15:restartNumberingAfterBreak="0">
    <w:nsid w:val="5DA4272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6" w15:restartNumberingAfterBreak="0">
    <w:nsid w:val="5DBF2A2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7" w15:restartNumberingAfterBreak="0">
    <w:nsid w:val="5DDB51E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8" w15:restartNumberingAfterBreak="0">
    <w:nsid w:val="5E537129"/>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09" w15:restartNumberingAfterBreak="0">
    <w:nsid w:val="5E6D416A"/>
    <w:multiLevelType w:val="hybridMultilevel"/>
    <w:tmpl w:val="16786D44"/>
    <w:lvl w:ilvl="0" w:tplc="43FC948A">
      <w:start w:val="1"/>
      <w:numFmt w:val="upperLetter"/>
      <w:pStyle w:val="Appendix"/>
      <w:lvlText w:val="Appendix %1."/>
      <w:lvlJc w:val="left"/>
      <w:pPr>
        <w:ind w:left="16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0" w15:restartNumberingAfterBreak="0">
    <w:nsid w:val="5EB7590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1" w15:restartNumberingAfterBreak="0">
    <w:nsid w:val="5EDD023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2" w15:restartNumberingAfterBreak="0">
    <w:nsid w:val="5F087FE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3" w15:restartNumberingAfterBreak="0">
    <w:nsid w:val="5F3D671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4" w15:restartNumberingAfterBreak="0">
    <w:nsid w:val="5F690965"/>
    <w:multiLevelType w:val="hybridMultilevel"/>
    <w:tmpl w:val="97E0E82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5" w15:restartNumberingAfterBreak="0">
    <w:nsid w:val="5FA202E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6" w15:restartNumberingAfterBreak="0">
    <w:nsid w:val="600444E0"/>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7" w15:restartNumberingAfterBreak="0">
    <w:nsid w:val="600617E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8" w15:restartNumberingAfterBreak="0">
    <w:nsid w:val="6165335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19" w15:restartNumberingAfterBreak="0">
    <w:nsid w:val="617514D7"/>
    <w:multiLevelType w:val="hybridMultilevel"/>
    <w:tmpl w:val="1896848E"/>
    <w:lvl w:ilvl="0" w:tplc="DED88312">
      <w:start w:val="1"/>
      <w:numFmt w:val="decimal"/>
      <w:pStyle w:val="regularnumbers"/>
      <w:lvlText w:val="%1."/>
      <w:lvlJc w:val="left"/>
      <w:pPr>
        <w:ind w:left="7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0" w15:restartNumberingAfterBreak="0">
    <w:nsid w:val="61A12CED"/>
    <w:multiLevelType w:val="hybridMultilevel"/>
    <w:tmpl w:val="B75CC632"/>
    <w:lvl w:ilvl="0" w:tplc="BF84A33C">
      <w:start w:val="1"/>
      <w:numFmt w:val="bullet"/>
      <w:lvlText w:val="-"/>
      <w:lvlJc w:val="left"/>
      <w:pPr>
        <w:ind w:left="1440" w:hanging="360"/>
      </w:pPr>
      <w:rPr>
        <w:rFonts w:ascii="Calibri" w:eastAsia="Calibri" w:hAnsi="Calibri" w:cs="Calibri"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1" w15:restartNumberingAfterBreak="0">
    <w:nsid w:val="61A83856"/>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2" w15:restartNumberingAfterBreak="0">
    <w:nsid w:val="61F42B8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3" w15:restartNumberingAfterBreak="0">
    <w:nsid w:val="62AB75D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4" w15:restartNumberingAfterBreak="0">
    <w:nsid w:val="6314458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5" w15:restartNumberingAfterBreak="0">
    <w:nsid w:val="6327093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6" w15:restartNumberingAfterBreak="0">
    <w:nsid w:val="633B2A1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7" w15:restartNumberingAfterBreak="0">
    <w:nsid w:val="6392252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8" w15:restartNumberingAfterBreak="0">
    <w:nsid w:val="63962FC5"/>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29" w15:restartNumberingAfterBreak="0">
    <w:nsid w:val="641D01B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0" w15:restartNumberingAfterBreak="0">
    <w:nsid w:val="645A1D6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1" w15:restartNumberingAfterBreak="0">
    <w:nsid w:val="64A273B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2" w15:restartNumberingAfterBreak="0">
    <w:nsid w:val="64C23E5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3" w15:restartNumberingAfterBreak="0">
    <w:nsid w:val="65221D23"/>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4" w15:restartNumberingAfterBreak="0">
    <w:nsid w:val="65345004"/>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5" w15:restartNumberingAfterBreak="0">
    <w:nsid w:val="657D4A7D"/>
    <w:multiLevelType w:val="hybridMultilevel"/>
    <w:tmpl w:val="CDD2AF8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6" w15:restartNumberingAfterBreak="0">
    <w:nsid w:val="65A2557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7" w15:restartNumberingAfterBreak="0">
    <w:nsid w:val="65A7092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8" w15:restartNumberingAfterBreak="0">
    <w:nsid w:val="65DF5D0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39" w15:restartNumberingAfterBreak="0">
    <w:nsid w:val="663843A7"/>
    <w:multiLevelType w:val="hybridMultilevel"/>
    <w:tmpl w:val="30BC0B1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40" w15:restartNumberingAfterBreak="0">
    <w:nsid w:val="66AC195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1" w15:restartNumberingAfterBreak="0">
    <w:nsid w:val="67671D2A"/>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2" w15:restartNumberingAfterBreak="0">
    <w:nsid w:val="67B144D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3" w15:restartNumberingAfterBreak="0">
    <w:nsid w:val="67D47A6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4" w15:restartNumberingAfterBreak="0">
    <w:nsid w:val="6814164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5" w15:restartNumberingAfterBreak="0">
    <w:nsid w:val="68803B5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6" w15:restartNumberingAfterBreak="0">
    <w:nsid w:val="68CB0AC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7" w15:restartNumberingAfterBreak="0">
    <w:nsid w:val="68D90F8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8" w15:restartNumberingAfterBreak="0">
    <w:nsid w:val="68E6153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49" w15:restartNumberingAfterBreak="0">
    <w:nsid w:val="69181DF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0" w15:restartNumberingAfterBreak="0">
    <w:nsid w:val="6941410D"/>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1" w15:restartNumberingAfterBreak="0">
    <w:nsid w:val="69577E7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2" w15:restartNumberingAfterBreak="0">
    <w:nsid w:val="697B64D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3" w15:restartNumberingAfterBreak="0">
    <w:nsid w:val="698272E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4" w15:restartNumberingAfterBreak="0">
    <w:nsid w:val="6A697EB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5" w15:restartNumberingAfterBreak="0">
    <w:nsid w:val="6A70224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6" w15:restartNumberingAfterBreak="0">
    <w:nsid w:val="6A9E7E8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7" w15:restartNumberingAfterBreak="0">
    <w:nsid w:val="6B48700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8" w15:restartNumberingAfterBreak="0">
    <w:nsid w:val="6B6678AA"/>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59" w15:restartNumberingAfterBreak="0">
    <w:nsid w:val="6B706D8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0" w15:restartNumberingAfterBreak="0">
    <w:nsid w:val="6C9D238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1" w15:restartNumberingAfterBreak="0">
    <w:nsid w:val="6CA2619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2" w15:restartNumberingAfterBreak="0">
    <w:nsid w:val="6CA8284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3" w15:restartNumberingAfterBreak="0">
    <w:nsid w:val="6CF67AA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4" w15:restartNumberingAfterBreak="0">
    <w:nsid w:val="6CFB30E7"/>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5" w15:restartNumberingAfterBreak="0">
    <w:nsid w:val="6E01722D"/>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6" w15:restartNumberingAfterBreak="0">
    <w:nsid w:val="6E7A0A40"/>
    <w:multiLevelType w:val="hybridMultilevel"/>
    <w:tmpl w:val="F9E09E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7" w15:restartNumberingAfterBreak="0">
    <w:nsid w:val="6F8E791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68" w15:restartNumberingAfterBreak="0">
    <w:nsid w:val="6FEC005B"/>
    <w:multiLevelType w:val="hybridMultilevel"/>
    <w:tmpl w:val="9B8E22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9" w15:restartNumberingAfterBreak="0">
    <w:nsid w:val="6FF01EA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0" w15:restartNumberingAfterBreak="0">
    <w:nsid w:val="70385DA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1" w15:restartNumberingAfterBreak="0">
    <w:nsid w:val="707A4B60"/>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2" w15:restartNumberingAfterBreak="0">
    <w:nsid w:val="70DE52F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3" w15:restartNumberingAfterBreak="0">
    <w:nsid w:val="70F40B68"/>
    <w:multiLevelType w:val="hybridMultilevel"/>
    <w:tmpl w:val="73ECA77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74" w15:restartNumberingAfterBreak="0">
    <w:nsid w:val="71133BC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5" w15:restartNumberingAfterBreak="0">
    <w:nsid w:val="7122662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6" w15:restartNumberingAfterBreak="0">
    <w:nsid w:val="71407C0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7" w15:restartNumberingAfterBreak="0">
    <w:nsid w:val="71A47C5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8" w15:restartNumberingAfterBreak="0">
    <w:nsid w:val="71C0177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79" w15:restartNumberingAfterBreak="0">
    <w:nsid w:val="72B610B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0" w15:restartNumberingAfterBreak="0">
    <w:nsid w:val="72D4073C"/>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1" w15:restartNumberingAfterBreak="0">
    <w:nsid w:val="72FF5F87"/>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2" w15:restartNumberingAfterBreak="0">
    <w:nsid w:val="731D7E0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3" w15:restartNumberingAfterBreak="0">
    <w:nsid w:val="734B4769"/>
    <w:multiLevelType w:val="hybridMultilevel"/>
    <w:tmpl w:val="05F25E44"/>
    <w:lvl w:ilvl="0" w:tplc="AC166256">
      <w:start w:val="1"/>
      <w:numFmt w:val="bullet"/>
      <w:pStyle w:val="Bullet1"/>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4" w15:restartNumberingAfterBreak="0">
    <w:nsid w:val="73571E82"/>
    <w:multiLevelType w:val="hybridMultilevel"/>
    <w:tmpl w:val="856E64BC"/>
    <w:lvl w:ilvl="0" w:tplc="12DA9C5C">
      <w:start w:val="1"/>
      <w:numFmt w:val="lowerLetter"/>
      <w:lvlText w:val="%1."/>
      <w:lvlJc w:val="left"/>
      <w:pPr>
        <w:ind w:left="720" w:hanging="360"/>
      </w:pPr>
      <w:rPr>
        <w:rFonts w:asciiTheme="minorHAnsi" w:eastAsia="Calibri" w:hAnsiTheme="minorHAnsi" w:cstheme="minorHAnsi"/>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5" w15:restartNumberingAfterBreak="0">
    <w:nsid w:val="7382156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6" w15:restartNumberingAfterBreak="0">
    <w:nsid w:val="74843F73"/>
    <w:multiLevelType w:val="hybridMultilevel"/>
    <w:tmpl w:val="A10023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7" w15:restartNumberingAfterBreak="0">
    <w:nsid w:val="74A11CC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88" w15:restartNumberingAfterBreak="0">
    <w:nsid w:val="74C87E88"/>
    <w:multiLevelType w:val="hybridMultilevel"/>
    <w:tmpl w:val="807A281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9" w15:restartNumberingAfterBreak="0">
    <w:nsid w:val="75767BD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0" w15:restartNumberingAfterBreak="0">
    <w:nsid w:val="75977D0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1" w15:restartNumberingAfterBreak="0">
    <w:nsid w:val="75AB5FA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2" w15:restartNumberingAfterBreak="0">
    <w:nsid w:val="76125D5D"/>
    <w:multiLevelType w:val="hybridMultilevel"/>
    <w:tmpl w:val="A4549352"/>
    <w:lvl w:ilvl="0" w:tplc="35A8D4EA">
      <w:start w:val="7"/>
      <w:numFmt w:val="bullet"/>
      <w:lvlText w:val="-"/>
      <w:lvlJc w:val="left"/>
      <w:pPr>
        <w:ind w:left="720" w:hanging="360"/>
      </w:pPr>
      <w:rPr>
        <w:rFonts w:ascii="Cambria" w:eastAsiaTheme="minorHAnsi" w:hAnsi="Cambria"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3" w15:restartNumberingAfterBreak="0">
    <w:nsid w:val="76254A61"/>
    <w:multiLevelType w:val="multilevel"/>
    <w:tmpl w:val="526095CA"/>
    <w:lvl w:ilvl="0">
      <w:start w:val="1"/>
      <w:numFmt w:val="decimal"/>
      <w:lvlText w:val="Step %1."/>
      <w:lvlJc w:val="left"/>
      <w:pPr>
        <w:ind w:left="1350" w:hanging="720"/>
      </w:pPr>
      <w:rPr>
        <w:rFonts w:asciiTheme="majorHAnsi" w:hAnsiTheme="majorHAnsi"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4" w15:restartNumberingAfterBreak="0">
    <w:nsid w:val="76C5374D"/>
    <w:multiLevelType w:val="multilevel"/>
    <w:tmpl w:val="DB248BC2"/>
    <w:lvl w:ilvl="0">
      <w:start w:val="1"/>
      <w:numFmt w:val="decimal"/>
      <w:lvlText w:val="Step %1."/>
      <w:lvlJc w:val="left"/>
      <w:pPr>
        <w:ind w:left="144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94" w:hanging="360"/>
      </w:pPr>
      <w:rPr>
        <w:rFonts w:ascii="Courier New" w:hAnsi="Courier New" w:cs="Courier New" w:hint="default"/>
      </w:rPr>
    </w:lvl>
    <w:lvl w:ilvl="2">
      <w:start w:val="1"/>
      <w:numFmt w:val="bullet"/>
      <w:lvlText w:val=""/>
      <w:lvlJc w:val="left"/>
      <w:pPr>
        <w:ind w:left="2374" w:hanging="360"/>
      </w:pPr>
      <w:rPr>
        <w:rFonts w:ascii="Wingdings" w:hAnsi="Wingdings" w:hint="default"/>
      </w:rPr>
    </w:lvl>
    <w:lvl w:ilvl="3">
      <w:start w:val="1"/>
      <w:numFmt w:val="bullet"/>
      <w:lvlText w:val=""/>
      <w:lvlJc w:val="left"/>
      <w:pPr>
        <w:ind w:left="3094" w:hanging="360"/>
      </w:pPr>
      <w:rPr>
        <w:rFonts w:ascii="Symbol" w:hAnsi="Symbol" w:hint="default"/>
      </w:rPr>
    </w:lvl>
    <w:lvl w:ilvl="4">
      <w:start w:val="1"/>
      <w:numFmt w:val="bullet"/>
      <w:lvlText w:val="o"/>
      <w:lvlJc w:val="left"/>
      <w:pPr>
        <w:ind w:left="3814" w:hanging="360"/>
      </w:pPr>
      <w:rPr>
        <w:rFonts w:ascii="Courier New" w:hAnsi="Courier New" w:cs="Courier New" w:hint="default"/>
      </w:rPr>
    </w:lvl>
    <w:lvl w:ilvl="5">
      <w:start w:val="1"/>
      <w:numFmt w:val="bullet"/>
      <w:lvlText w:val=""/>
      <w:lvlJc w:val="left"/>
      <w:pPr>
        <w:ind w:left="4534" w:hanging="360"/>
      </w:pPr>
      <w:rPr>
        <w:rFonts w:ascii="Wingdings" w:hAnsi="Wingdings" w:hint="default"/>
      </w:rPr>
    </w:lvl>
    <w:lvl w:ilvl="6">
      <w:start w:val="1"/>
      <w:numFmt w:val="bullet"/>
      <w:lvlText w:val=""/>
      <w:lvlJc w:val="left"/>
      <w:pPr>
        <w:ind w:left="5254" w:hanging="360"/>
      </w:pPr>
      <w:rPr>
        <w:rFonts w:ascii="Symbol" w:hAnsi="Symbol" w:hint="default"/>
      </w:rPr>
    </w:lvl>
    <w:lvl w:ilvl="7">
      <w:start w:val="1"/>
      <w:numFmt w:val="bullet"/>
      <w:lvlText w:val="o"/>
      <w:lvlJc w:val="left"/>
      <w:pPr>
        <w:ind w:left="5974" w:hanging="360"/>
      </w:pPr>
      <w:rPr>
        <w:rFonts w:ascii="Courier New" w:hAnsi="Courier New" w:cs="Courier New" w:hint="default"/>
      </w:rPr>
    </w:lvl>
    <w:lvl w:ilvl="8">
      <w:start w:val="1"/>
      <w:numFmt w:val="bullet"/>
      <w:lvlText w:val=""/>
      <w:lvlJc w:val="left"/>
      <w:pPr>
        <w:ind w:left="6694" w:hanging="360"/>
      </w:pPr>
      <w:rPr>
        <w:rFonts w:ascii="Wingdings" w:hAnsi="Wingdings" w:hint="default"/>
      </w:rPr>
    </w:lvl>
  </w:abstractNum>
  <w:abstractNum w:abstractNumId="395" w15:restartNumberingAfterBreak="0">
    <w:nsid w:val="77042E9C"/>
    <w:multiLevelType w:val="hybridMultilevel"/>
    <w:tmpl w:val="3B42D97C"/>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96" w15:restartNumberingAfterBreak="0">
    <w:nsid w:val="772F2A68"/>
    <w:multiLevelType w:val="hybridMultilevel"/>
    <w:tmpl w:val="EE1649AC"/>
    <w:lvl w:ilvl="0" w:tplc="04090001">
      <w:start w:val="1"/>
      <w:numFmt w:val="bullet"/>
      <w:lvlText w:val=""/>
      <w:lvlJc w:val="left"/>
      <w:pPr>
        <w:ind w:left="430" w:hanging="360"/>
      </w:pPr>
      <w:rPr>
        <w:rFonts w:ascii="Symbol" w:hAnsi="Symbol" w:hint="default"/>
      </w:rPr>
    </w:lvl>
    <w:lvl w:ilvl="1" w:tplc="04090003">
      <w:start w:val="1"/>
      <w:numFmt w:val="bullet"/>
      <w:lvlText w:val="o"/>
      <w:lvlJc w:val="left"/>
      <w:pPr>
        <w:ind w:left="1150" w:hanging="360"/>
      </w:pPr>
      <w:rPr>
        <w:rFonts w:ascii="Courier New" w:hAnsi="Courier New" w:cs="Courier New" w:hint="default"/>
      </w:rPr>
    </w:lvl>
    <w:lvl w:ilvl="2" w:tplc="04090001">
      <w:start w:val="1"/>
      <w:numFmt w:val="bullet"/>
      <w:lvlText w:val=""/>
      <w:lvlJc w:val="left"/>
      <w:pPr>
        <w:ind w:left="1870" w:hanging="360"/>
      </w:pPr>
      <w:rPr>
        <w:rFonts w:ascii="Symbol" w:hAnsi="Symbol" w:hint="default"/>
      </w:rPr>
    </w:lvl>
    <w:lvl w:ilvl="3" w:tplc="04090001" w:tentative="1">
      <w:start w:val="1"/>
      <w:numFmt w:val="bullet"/>
      <w:lvlText w:val=""/>
      <w:lvlJc w:val="left"/>
      <w:pPr>
        <w:ind w:left="2590" w:hanging="360"/>
      </w:pPr>
      <w:rPr>
        <w:rFonts w:ascii="Symbol" w:hAnsi="Symbol" w:hint="default"/>
      </w:rPr>
    </w:lvl>
    <w:lvl w:ilvl="4" w:tplc="04090003" w:tentative="1">
      <w:start w:val="1"/>
      <w:numFmt w:val="bullet"/>
      <w:lvlText w:val="o"/>
      <w:lvlJc w:val="left"/>
      <w:pPr>
        <w:ind w:left="3310" w:hanging="360"/>
      </w:pPr>
      <w:rPr>
        <w:rFonts w:ascii="Courier New" w:hAnsi="Courier New" w:cs="Courier New" w:hint="default"/>
      </w:rPr>
    </w:lvl>
    <w:lvl w:ilvl="5" w:tplc="04090005" w:tentative="1">
      <w:start w:val="1"/>
      <w:numFmt w:val="bullet"/>
      <w:lvlText w:val=""/>
      <w:lvlJc w:val="left"/>
      <w:pPr>
        <w:ind w:left="4030" w:hanging="360"/>
      </w:pPr>
      <w:rPr>
        <w:rFonts w:ascii="Wingdings" w:hAnsi="Wingdings" w:hint="default"/>
      </w:rPr>
    </w:lvl>
    <w:lvl w:ilvl="6" w:tplc="04090001" w:tentative="1">
      <w:start w:val="1"/>
      <w:numFmt w:val="bullet"/>
      <w:lvlText w:val=""/>
      <w:lvlJc w:val="left"/>
      <w:pPr>
        <w:ind w:left="4750" w:hanging="360"/>
      </w:pPr>
      <w:rPr>
        <w:rFonts w:ascii="Symbol" w:hAnsi="Symbol" w:hint="default"/>
      </w:rPr>
    </w:lvl>
    <w:lvl w:ilvl="7" w:tplc="04090003" w:tentative="1">
      <w:start w:val="1"/>
      <w:numFmt w:val="bullet"/>
      <w:lvlText w:val="o"/>
      <w:lvlJc w:val="left"/>
      <w:pPr>
        <w:ind w:left="5470" w:hanging="360"/>
      </w:pPr>
      <w:rPr>
        <w:rFonts w:ascii="Courier New" w:hAnsi="Courier New" w:cs="Courier New" w:hint="default"/>
      </w:rPr>
    </w:lvl>
    <w:lvl w:ilvl="8" w:tplc="04090005" w:tentative="1">
      <w:start w:val="1"/>
      <w:numFmt w:val="bullet"/>
      <w:lvlText w:val=""/>
      <w:lvlJc w:val="left"/>
      <w:pPr>
        <w:ind w:left="6190" w:hanging="360"/>
      </w:pPr>
      <w:rPr>
        <w:rFonts w:ascii="Wingdings" w:hAnsi="Wingdings" w:hint="default"/>
      </w:rPr>
    </w:lvl>
  </w:abstractNum>
  <w:abstractNum w:abstractNumId="397" w15:restartNumberingAfterBreak="0">
    <w:nsid w:val="77B8299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8" w15:restartNumberingAfterBreak="0">
    <w:nsid w:val="7809373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399" w15:restartNumberingAfterBreak="0">
    <w:nsid w:val="78262904"/>
    <w:multiLevelType w:val="hybridMultilevel"/>
    <w:tmpl w:val="4DCC03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0" w15:restartNumberingAfterBreak="0">
    <w:nsid w:val="78AF1F62"/>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1" w15:restartNumberingAfterBreak="0">
    <w:nsid w:val="79323355"/>
    <w:multiLevelType w:val="hybridMultilevel"/>
    <w:tmpl w:val="80967A2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2" w15:restartNumberingAfterBreak="0">
    <w:nsid w:val="793A071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3" w15:restartNumberingAfterBreak="0">
    <w:nsid w:val="79586557"/>
    <w:multiLevelType w:val="hybridMultilevel"/>
    <w:tmpl w:val="316091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4" w15:restartNumberingAfterBreak="0">
    <w:nsid w:val="79E6388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5" w15:restartNumberingAfterBreak="0">
    <w:nsid w:val="7A207D46"/>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6" w15:restartNumberingAfterBreak="0">
    <w:nsid w:val="7A4C033A"/>
    <w:multiLevelType w:val="multilevel"/>
    <w:tmpl w:val="0F741566"/>
    <w:lvl w:ilvl="0">
      <w:start w:val="1"/>
      <w:numFmt w:val="decimal"/>
      <w:lvlText w:val="%1."/>
      <w:lvlJc w:val="left"/>
      <w:pPr>
        <w:ind w:left="504" w:hanging="504"/>
      </w:pPr>
      <w:rPr>
        <w:rFonts w:ascii="Arial" w:hAnsi="Arial" w:hint="default"/>
        <w:b w:val="0"/>
        <w:bCs w:val="0"/>
        <w:i w:val="0"/>
        <w:iCs w:val="0"/>
        <w:caps w:val="0"/>
        <w:smallCaps w:val="0"/>
        <w:strike w:val="0"/>
        <w:dstrike w:val="0"/>
        <w:noProof w:val="0"/>
        <w:vanish w:val="0"/>
        <w:color w:val="auto"/>
        <w:spacing w:val="0"/>
        <w:w w:val="1"/>
        <w:kern w:val="0"/>
        <w:position w:val="0"/>
        <w:sz w:val="26"/>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ind w:left="0" w:firstLine="0"/>
      </w:pPr>
      <w:rPr>
        <w:rFonts w:ascii="Arial" w:hAnsi="Arial" w:cs="Arial" w:hint="default"/>
        <w:b/>
        <w:bCs w:val="0"/>
        <w:i w:val="0"/>
        <w:iCs w:val="0"/>
        <w:caps w:val="0"/>
        <w:smallCaps w:val="0"/>
        <w:strike w:val="0"/>
        <w:dstrike w:val="0"/>
        <w:noProof w:val="0"/>
        <w:snapToGrid w:val="0"/>
        <w:vanish w:val="0"/>
        <w:color w:val="000000"/>
        <w:spacing w:val="0"/>
        <w:w w:val="0"/>
        <w:kern w:val="0"/>
        <w:position w:val="0"/>
        <w:szCs w:val="0"/>
        <w:u w:val="none"/>
        <w:vertAlign w:val="baseline"/>
        <w:em w:val="none"/>
      </w:rPr>
    </w:lvl>
    <w:lvl w:ilvl="2">
      <w:start w:val="1"/>
      <w:numFmt w:val="decimal"/>
      <w:isLgl/>
      <w:lvlText w:val="%1.%2.%3"/>
      <w:lvlJc w:val="left"/>
      <w:pPr>
        <w:ind w:left="558" w:hanging="288"/>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tabs>
          <w:tab w:val="num" w:pos="648"/>
        </w:tabs>
        <w:ind w:left="288" w:hanging="288"/>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lvlText w:val="%1.%2.%3.%4.%5"/>
      <w:lvlJc w:val="left"/>
      <w:pPr>
        <w:tabs>
          <w:tab w:val="num" w:pos="720"/>
        </w:tabs>
        <w:ind w:left="360" w:hanging="288"/>
      </w:pPr>
      <w:rPr>
        <w:rFonts w:hint="default"/>
      </w:rPr>
    </w:lvl>
    <w:lvl w:ilvl="5">
      <w:start w:val="1"/>
      <w:numFmt w:val="upperLetter"/>
      <w:pStyle w:val="Heading6"/>
      <w:lvlText w:val="Appendix %6"/>
      <w:lvlJc w:val="left"/>
      <w:pPr>
        <w:tabs>
          <w:tab w:val="num" w:pos="648"/>
        </w:tabs>
        <w:ind w:left="288" w:hanging="288"/>
      </w:pPr>
      <w:rPr>
        <w:rFonts w:hint="default"/>
      </w:rPr>
    </w:lvl>
    <w:lvl w:ilvl="6">
      <w:start w:val="1"/>
      <w:numFmt w:val="decimal"/>
      <w:pStyle w:val="Heading7"/>
      <w:lvlText w:val="Appendix %6.%7"/>
      <w:lvlJc w:val="left"/>
      <w:pPr>
        <w:ind w:left="360" w:hanging="288"/>
      </w:pPr>
      <w:rPr>
        <w:rFonts w:hint="default"/>
      </w:rPr>
    </w:lvl>
    <w:lvl w:ilvl="7">
      <w:start w:val="1"/>
      <w:numFmt w:val="decimal"/>
      <w:pStyle w:val="Heading8"/>
      <w:lvlText w:val="Appendix %6.%7.%8"/>
      <w:lvlJc w:val="left"/>
      <w:pPr>
        <w:ind w:left="360" w:hanging="288"/>
      </w:pPr>
      <w:rPr>
        <w:rFonts w:hint="default"/>
      </w:rPr>
    </w:lvl>
    <w:lvl w:ilvl="8">
      <w:start w:val="1"/>
      <w:numFmt w:val="decimal"/>
      <w:pStyle w:val="Heading9"/>
      <w:lvlText w:val="Appendix %6.%7.%8.%9"/>
      <w:lvlJc w:val="left"/>
      <w:pPr>
        <w:ind w:left="360" w:hanging="288"/>
      </w:pPr>
      <w:rPr>
        <w:rFonts w:hint="default"/>
      </w:rPr>
    </w:lvl>
  </w:abstractNum>
  <w:abstractNum w:abstractNumId="407" w15:restartNumberingAfterBreak="0">
    <w:nsid w:val="7AFF6B11"/>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8" w15:restartNumberingAfterBreak="0">
    <w:nsid w:val="7B071ECF"/>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09" w15:restartNumberingAfterBreak="0">
    <w:nsid w:val="7B0E1411"/>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0" w15:restartNumberingAfterBreak="0">
    <w:nsid w:val="7B2B0012"/>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1" w15:restartNumberingAfterBreak="0">
    <w:nsid w:val="7B4738A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2" w15:restartNumberingAfterBreak="0">
    <w:nsid w:val="7B647608"/>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3" w15:restartNumberingAfterBreak="0">
    <w:nsid w:val="7B6812B9"/>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4" w15:restartNumberingAfterBreak="0">
    <w:nsid w:val="7B9E34B4"/>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5" w15:restartNumberingAfterBreak="0">
    <w:nsid w:val="7C4D6B7C"/>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6" w15:restartNumberingAfterBreak="0">
    <w:nsid w:val="7C7902C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7" w15:restartNumberingAfterBreak="0">
    <w:nsid w:val="7C7A314E"/>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8" w15:restartNumberingAfterBreak="0">
    <w:nsid w:val="7C8F49C8"/>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19" w15:restartNumberingAfterBreak="0">
    <w:nsid w:val="7CA767C3"/>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0" w15:restartNumberingAfterBreak="0">
    <w:nsid w:val="7CCE396E"/>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1" w15:restartNumberingAfterBreak="0">
    <w:nsid w:val="7D5B67B2"/>
    <w:multiLevelType w:val="multilevel"/>
    <w:tmpl w:val="DB248BC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2" w15:restartNumberingAfterBreak="0">
    <w:nsid w:val="7E030C9B"/>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3" w15:restartNumberingAfterBreak="0">
    <w:nsid w:val="7E8F7DB5"/>
    <w:multiLevelType w:val="multilevel"/>
    <w:tmpl w:val="559CCDFC"/>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4" w15:restartNumberingAfterBreak="0">
    <w:nsid w:val="7F4E2EB5"/>
    <w:multiLevelType w:val="multilevel"/>
    <w:tmpl w:val="D5FCA3D2"/>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sz w:val="22"/>
        <w:szCs w:val="22"/>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abstractNum w:abstractNumId="425" w15:restartNumberingAfterBreak="0">
    <w:nsid w:val="7F924DF1"/>
    <w:multiLevelType w:val="multilevel"/>
    <w:tmpl w:val="559CCDFC"/>
    <w:styleLink w:val="Style1114"/>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bullet"/>
      <w:lvlText w:val="o"/>
      <w:lvlJc w:val="left"/>
      <w:pPr>
        <w:ind w:left="1204" w:hanging="360"/>
      </w:pPr>
      <w:rPr>
        <w:rFonts w:ascii="Courier New" w:hAnsi="Courier New" w:cs="Courier New" w:hint="default"/>
      </w:rPr>
    </w:lvl>
    <w:lvl w:ilvl="2">
      <w:start w:val="1"/>
      <w:numFmt w:val="bullet"/>
      <w:lvlText w:val=""/>
      <w:lvlJc w:val="left"/>
      <w:pPr>
        <w:ind w:left="2284" w:hanging="360"/>
      </w:pPr>
      <w:rPr>
        <w:rFonts w:ascii="Wingdings" w:hAnsi="Wingdings" w:hint="default"/>
      </w:rPr>
    </w:lvl>
    <w:lvl w:ilvl="3">
      <w:start w:val="1"/>
      <w:numFmt w:val="bullet"/>
      <w:lvlText w:val=""/>
      <w:lvlJc w:val="left"/>
      <w:pPr>
        <w:ind w:left="3004" w:hanging="360"/>
      </w:pPr>
      <w:rPr>
        <w:rFonts w:ascii="Symbol" w:hAnsi="Symbol" w:hint="default"/>
      </w:rPr>
    </w:lvl>
    <w:lvl w:ilvl="4">
      <w:start w:val="1"/>
      <w:numFmt w:val="bullet"/>
      <w:lvlText w:val="o"/>
      <w:lvlJc w:val="left"/>
      <w:pPr>
        <w:ind w:left="3724" w:hanging="360"/>
      </w:pPr>
      <w:rPr>
        <w:rFonts w:ascii="Courier New" w:hAnsi="Courier New" w:cs="Courier New" w:hint="default"/>
      </w:rPr>
    </w:lvl>
    <w:lvl w:ilvl="5">
      <w:start w:val="1"/>
      <w:numFmt w:val="bullet"/>
      <w:lvlText w:val=""/>
      <w:lvlJc w:val="left"/>
      <w:pPr>
        <w:ind w:left="4444" w:hanging="360"/>
      </w:pPr>
      <w:rPr>
        <w:rFonts w:ascii="Wingdings" w:hAnsi="Wingdings" w:hint="default"/>
      </w:rPr>
    </w:lvl>
    <w:lvl w:ilvl="6">
      <w:start w:val="1"/>
      <w:numFmt w:val="bullet"/>
      <w:lvlText w:val=""/>
      <w:lvlJc w:val="left"/>
      <w:pPr>
        <w:ind w:left="5164" w:hanging="360"/>
      </w:pPr>
      <w:rPr>
        <w:rFonts w:ascii="Symbol" w:hAnsi="Symbol" w:hint="default"/>
      </w:rPr>
    </w:lvl>
    <w:lvl w:ilvl="7">
      <w:start w:val="1"/>
      <w:numFmt w:val="bullet"/>
      <w:lvlText w:val="o"/>
      <w:lvlJc w:val="left"/>
      <w:pPr>
        <w:ind w:left="5884" w:hanging="360"/>
      </w:pPr>
      <w:rPr>
        <w:rFonts w:ascii="Courier New" w:hAnsi="Courier New" w:cs="Courier New" w:hint="default"/>
      </w:rPr>
    </w:lvl>
    <w:lvl w:ilvl="8">
      <w:start w:val="1"/>
      <w:numFmt w:val="bullet"/>
      <w:lvlText w:val=""/>
      <w:lvlJc w:val="left"/>
      <w:pPr>
        <w:ind w:left="6604" w:hanging="360"/>
      </w:pPr>
      <w:rPr>
        <w:rFonts w:ascii="Wingdings" w:hAnsi="Wingdings" w:hint="default"/>
      </w:rPr>
    </w:lvl>
  </w:abstractNum>
  <w:num w:numId="1" w16cid:durableId="2050105811">
    <w:abstractNumId w:val="244"/>
  </w:num>
  <w:num w:numId="2" w16cid:durableId="154810587">
    <w:abstractNumId w:val="225"/>
  </w:num>
  <w:num w:numId="3" w16cid:durableId="1829057839">
    <w:abstractNumId w:val="103"/>
  </w:num>
  <w:num w:numId="4" w16cid:durableId="1093472288">
    <w:abstractNumId w:val="100"/>
  </w:num>
  <w:num w:numId="5" w16cid:durableId="1811288773">
    <w:abstractNumId w:val="0"/>
  </w:num>
  <w:num w:numId="6" w16cid:durableId="1128552862">
    <w:abstractNumId w:val="285"/>
  </w:num>
  <w:num w:numId="7" w16cid:durableId="1054425699">
    <w:abstractNumId w:val="81"/>
  </w:num>
  <w:num w:numId="8" w16cid:durableId="105345743">
    <w:abstractNumId w:val="162"/>
  </w:num>
  <w:num w:numId="9" w16cid:durableId="126630092">
    <w:abstractNumId w:val="195"/>
  </w:num>
  <w:num w:numId="10" w16cid:durableId="308170950">
    <w:abstractNumId w:val="290"/>
  </w:num>
  <w:num w:numId="11" w16cid:durableId="501431287">
    <w:abstractNumId w:val="117"/>
  </w:num>
  <w:num w:numId="12" w16cid:durableId="1668093666">
    <w:abstractNumId w:val="92"/>
  </w:num>
  <w:num w:numId="13" w16cid:durableId="1601334961">
    <w:abstractNumId w:val="406"/>
  </w:num>
  <w:num w:numId="14" w16cid:durableId="70734379">
    <w:abstractNumId w:val="141"/>
  </w:num>
  <w:num w:numId="15" w16cid:durableId="532305247">
    <w:abstractNumId w:val="309"/>
  </w:num>
  <w:num w:numId="16" w16cid:durableId="1760129621">
    <w:abstractNumId w:val="425"/>
    <w:lvlOverride w:ilvl="0">
      <w:lvl w:ilvl="0">
        <w:start w:val="1"/>
        <w:numFmt w:val="decimal"/>
        <w:lvlText w:val="Step %1."/>
        <w:lvlJc w:val="left"/>
        <w:pPr>
          <w:ind w:left="1350" w:hanging="720"/>
        </w:pPr>
        <w:rPr>
          <w:rFonts w:asciiTheme="majorHAnsi" w:hAnsiTheme="majorHAnsi" w:hint="default"/>
          <w:b w:val="0"/>
          <w:bCs w:val="0"/>
          <w:i w:val="0"/>
          <w:iCs w:val="0"/>
          <w:caps w:val="0"/>
          <w:smallCaps w:val="0"/>
          <w:strike w:val="0"/>
          <w:dstrike w:val="0"/>
          <w:vanish w:val="0"/>
          <w:color w:val="000000"/>
          <w:spacing w:val="0"/>
          <w:kern w:val="0"/>
          <w:position w:val="0"/>
          <w:sz w:val="22"/>
          <w:szCs w:val="22"/>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lvl w:ilvl="1">
        <w:start w:val="1"/>
        <w:numFmt w:val="bullet"/>
        <w:lvlText w:val="o"/>
        <w:lvlJc w:val="left"/>
        <w:pPr>
          <w:ind w:left="1204" w:hanging="360"/>
        </w:pPr>
        <w:rPr>
          <w:rFonts w:ascii="Courier New" w:hAnsi="Courier New" w:cs="Courier New" w:hint="default"/>
        </w:rPr>
      </w:lvl>
    </w:lvlOverride>
    <w:lvlOverride w:ilvl="2">
      <w:lvl w:ilvl="2">
        <w:start w:val="1"/>
        <w:numFmt w:val="bullet"/>
        <w:lvlText w:val=""/>
        <w:lvlJc w:val="left"/>
        <w:pPr>
          <w:ind w:left="2284" w:hanging="360"/>
        </w:pPr>
        <w:rPr>
          <w:rFonts w:ascii="Wingdings" w:hAnsi="Wingdings" w:hint="default"/>
        </w:rPr>
      </w:lvl>
    </w:lvlOverride>
    <w:lvlOverride w:ilvl="3">
      <w:lvl w:ilvl="3">
        <w:start w:val="1"/>
        <w:numFmt w:val="bullet"/>
        <w:lvlText w:val=""/>
        <w:lvlJc w:val="left"/>
        <w:pPr>
          <w:ind w:left="3004" w:hanging="360"/>
        </w:pPr>
        <w:rPr>
          <w:rFonts w:ascii="Symbol" w:hAnsi="Symbol" w:hint="default"/>
        </w:rPr>
      </w:lvl>
    </w:lvlOverride>
    <w:lvlOverride w:ilvl="4">
      <w:lvl w:ilvl="4">
        <w:start w:val="1"/>
        <w:numFmt w:val="bullet"/>
        <w:lvlText w:val="o"/>
        <w:lvlJc w:val="left"/>
        <w:pPr>
          <w:ind w:left="3724" w:hanging="360"/>
        </w:pPr>
        <w:rPr>
          <w:rFonts w:ascii="Courier New" w:hAnsi="Courier New" w:cs="Courier New" w:hint="default"/>
        </w:rPr>
      </w:lvl>
    </w:lvlOverride>
    <w:lvlOverride w:ilvl="5">
      <w:lvl w:ilvl="5">
        <w:start w:val="1"/>
        <w:numFmt w:val="bullet"/>
        <w:lvlText w:val=""/>
        <w:lvlJc w:val="left"/>
        <w:pPr>
          <w:ind w:left="4444" w:hanging="360"/>
        </w:pPr>
        <w:rPr>
          <w:rFonts w:ascii="Wingdings" w:hAnsi="Wingdings" w:hint="default"/>
        </w:rPr>
      </w:lvl>
    </w:lvlOverride>
    <w:lvlOverride w:ilvl="6">
      <w:lvl w:ilvl="6">
        <w:start w:val="1"/>
        <w:numFmt w:val="bullet"/>
        <w:lvlText w:val=""/>
        <w:lvlJc w:val="left"/>
        <w:pPr>
          <w:ind w:left="5164" w:hanging="360"/>
        </w:pPr>
        <w:rPr>
          <w:rFonts w:ascii="Symbol" w:hAnsi="Symbol" w:hint="default"/>
        </w:rPr>
      </w:lvl>
    </w:lvlOverride>
    <w:lvlOverride w:ilvl="7">
      <w:lvl w:ilvl="7">
        <w:start w:val="1"/>
        <w:numFmt w:val="bullet"/>
        <w:lvlText w:val="o"/>
        <w:lvlJc w:val="left"/>
        <w:pPr>
          <w:ind w:left="5884" w:hanging="360"/>
        </w:pPr>
        <w:rPr>
          <w:rFonts w:ascii="Courier New" w:hAnsi="Courier New" w:cs="Courier New" w:hint="default"/>
        </w:rPr>
      </w:lvl>
    </w:lvlOverride>
    <w:lvlOverride w:ilvl="8">
      <w:lvl w:ilvl="8">
        <w:start w:val="1"/>
        <w:numFmt w:val="bullet"/>
        <w:lvlText w:val=""/>
        <w:lvlJc w:val="left"/>
        <w:pPr>
          <w:ind w:left="6604" w:hanging="360"/>
        </w:pPr>
        <w:rPr>
          <w:rFonts w:ascii="Wingdings" w:hAnsi="Wingdings" w:hint="default"/>
        </w:rPr>
      </w:lvl>
    </w:lvlOverride>
  </w:num>
  <w:num w:numId="17" w16cid:durableId="1327855874">
    <w:abstractNumId w:val="1"/>
  </w:num>
  <w:num w:numId="18" w16cid:durableId="919216579">
    <w:abstractNumId w:val="116"/>
  </w:num>
  <w:num w:numId="19" w16cid:durableId="429088941">
    <w:abstractNumId w:val="255"/>
  </w:num>
  <w:num w:numId="20" w16cid:durableId="1369067577">
    <w:abstractNumId w:val="266"/>
  </w:num>
  <w:num w:numId="21" w16cid:durableId="719983580">
    <w:abstractNumId w:val="272"/>
  </w:num>
  <w:num w:numId="22" w16cid:durableId="1307515763">
    <w:abstractNumId w:val="425"/>
    <w:lvlOverride w:ilvl="0">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lvl w:ilvl="1">
        <w:start w:val="1"/>
        <w:numFmt w:val="bullet"/>
        <w:lvlText w:val="o"/>
        <w:lvlJc w:val="left"/>
        <w:pPr>
          <w:ind w:left="1204" w:hanging="360"/>
        </w:pPr>
        <w:rPr>
          <w:rFonts w:ascii="Courier New" w:hAnsi="Courier New" w:cs="Courier New" w:hint="default"/>
        </w:rPr>
      </w:lvl>
    </w:lvlOverride>
    <w:lvlOverride w:ilvl="2">
      <w:lvl w:ilvl="2">
        <w:start w:val="1"/>
        <w:numFmt w:val="bullet"/>
        <w:lvlText w:val=""/>
        <w:lvlJc w:val="left"/>
        <w:pPr>
          <w:ind w:left="2284" w:hanging="360"/>
        </w:pPr>
        <w:rPr>
          <w:rFonts w:ascii="Wingdings" w:hAnsi="Wingdings" w:hint="default"/>
        </w:rPr>
      </w:lvl>
    </w:lvlOverride>
    <w:lvlOverride w:ilvl="3">
      <w:lvl w:ilvl="3">
        <w:start w:val="1"/>
        <w:numFmt w:val="bullet"/>
        <w:lvlText w:val=""/>
        <w:lvlJc w:val="left"/>
        <w:pPr>
          <w:ind w:left="3004" w:hanging="360"/>
        </w:pPr>
        <w:rPr>
          <w:rFonts w:ascii="Symbol" w:hAnsi="Symbol" w:hint="default"/>
        </w:rPr>
      </w:lvl>
    </w:lvlOverride>
    <w:lvlOverride w:ilvl="4">
      <w:lvl w:ilvl="4">
        <w:start w:val="1"/>
        <w:numFmt w:val="bullet"/>
        <w:lvlText w:val="o"/>
        <w:lvlJc w:val="left"/>
        <w:pPr>
          <w:ind w:left="3724" w:hanging="360"/>
        </w:pPr>
        <w:rPr>
          <w:rFonts w:ascii="Courier New" w:hAnsi="Courier New" w:cs="Courier New" w:hint="default"/>
        </w:rPr>
      </w:lvl>
    </w:lvlOverride>
    <w:lvlOverride w:ilvl="5">
      <w:lvl w:ilvl="5">
        <w:start w:val="1"/>
        <w:numFmt w:val="bullet"/>
        <w:lvlText w:val=""/>
        <w:lvlJc w:val="left"/>
        <w:pPr>
          <w:ind w:left="4444" w:hanging="360"/>
        </w:pPr>
        <w:rPr>
          <w:rFonts w:ascii="Wingdings" w:hAnsi="Wingdings" w:hint="default"/>
        </w:rPr>
      </w:lvl>
    </w:lvlOverride>
    <w:lvlOverride w:ilvl="6">
      <w:lvl w:ilvl="6">
        <w:start w:val="1"/>
        <w:numFmt w:val="bullet"/>
        <w:lvlText w:val=""/>
        <w:lvlJc w:val="left"/>
        <w:pPr>
          <w:ind w:left="5164" w:hanging="360"/>
        </w:pPr>
        <w:rPr>
          <w:rFonts w:ascii="Symbol" w:hAnsi="Symbol" w:hint="default"/>
        </w:rPr>
      </w:lvl>
    </w:lvlOverride>
    <w:lvlOverride w:ilvl="7">
      <w:lvl w:ilvl="7">
        <w:start w:val="1"/>
        <w:numFmt w:val="bullet"/>
        <w:lvlText w:val="o"/>
        <w:lvlJc w:val="left"/>
        <w:pPr>
          <w:ind w:left="5884" w:hanging="360"/>
        </w:pPr>
        <w:rPr>
          <w:rFonts w:ascii="Courier New" w:hAnsi="Courier New" w:cs="Courier New" w:hint="default"/>
        </w:rPr>
      </w:lvl>
    </w:lvlOverride>
    <w:lvlOverride w:ilvl="8">
      <w:lvl w:ilvl="8">
        <w:start w:val="1"/>
        <w:numFmt w:val="bullet"/>
        <w:lvlText w:val=""/>
        <w:lvlJc w:val="left"/>
        <w:pPr>
          <w:ind w:left="6604" w:hanging="360"/>
        </w:pPr>
        <w:rPr>
          <w:rFonts w:ascii="Wingdings" w:hAnsi="Wingdings" w:hint="default"/>
        </w:rPr>
      </w:lvl>
    </w:lvlOverride>
  </w:num>
  <w:num w:numId="23" w16cid:durableId="908461194">
    <w:abstractNumId w:val="425"/>
    <w:lvlOverride w:ilvl="0">
      <w:lvl w:ilvl="0">
        <w:start w:val="1"/>
        <w:numFmt w:val="decimal"/>
        <w:lvlText w:val="Step %1."/>
        <w:lvlJc w:val="left"/>
        <w:pPr>
          <w:ind w:left="540" w:firstLine="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lvl w:ilvl="1">
        <w:start w:val="1"/>
        <w:numFmt w:val="bullet"/>
        <w:lvlText w:val="o"/>
        <w:lvlJc w:val="left"/>
        <w:pPr>
          <w:ind w:left="1530" w:hanging="360"/>
        </w:pPr>
        <w:rPr>
          <w:rFonts w:ascii="Courier New" w:hAnsi="Courier New" w:cs="Courier New" w:hint="default"/>
        </w:rPr>
      </w:lvl>
    </w:lvlOverride>
    <w:lvlOverride w:ilvl="2">
      <w:lvl w:ilvl="2">
        <w:start w:val="1"/>
        <w:numFmt w:val="bullet"/>
        <w:lvlText w:val=""/>
        <w:lvlJc w:val="left"/>
        <w:pPr>
          <w:ind w:left="2250" w:hanging="360"/>
        </w:pPr>
        <w:rPr>
          <w:rFonts w:ascii="Wingdings" w:hAnsi="Wingdings" w:hint="default"/>
        </w:rPr>
      </w:lvl>
    </w:lvlOverride>
    <w:lvlOverride w:ilvl="3">
      <w:lvl w:ilvl="3">
        <w:start w:val="1"/>
        <w:numFmt w:val="bullet"/>
        <w:lvlText w:val=""/>
        <w:lvlJc w:val="left"/>
        <w:pPr>
          <w:ind w:left="2970" w:hanging="360"/>
        </w:pPr>
        <w:rPr>
          <w:rFonts w:ascii="Symbol" w:hAnsi="Symbol" w:hint="default"/>
        </w:rPr>
      </w:lvl>
    </w:lvlOverride>
    <w:lvlOverride w:ilvl="4">
      <w:lvl w:ilvl="4">
        <w:start w:val="1"/>
        <w:numFmt w:val="bullet"/>
        <w:lvlText w:val="o"/>
        <w:lvlJc w:val="left"/>
        <w:pPr>
          <w:ind w:left="3690" w:hanging="360"/>
        </w:pPr>
        <w:rPr>
          <w:rFonts w:ascii="Courier New" w:hAnsi="Courier New" w:cs="Courier New" w:hint="default"/>
        </w:rPr>
      </w:lvl>
    </w:lvlOverride>
    <w:lvlOverride w:ilvl="5">
      <w:lvl w:ilvl="5">
        <w:start w:val="1"/>
        <w:numFmt w:val="bullet"/>
        <w:lvlText w:val=""/>
        <w:lvlJc w:val="left"/>
        <w:pPr>
          <w:ind w:left="4410" w:hanging="360"/>
        </w:pPr>
        <w:rPr>
          <w:rFonts w:ascii="Wingdings" w:hAnsi="Wingdings" w:hint="default"/>
        </w:rPr>
      </w:lvl>
    </w:lvlOverride>
    <w:lvlOverride w:ilvl="6">
      <w:lvl w:ilvl="6">
        <w:start w:val="1"/>
        <w:numFmt w:val="bullet"/>
        <w:lvlText w:val=""/>
        <w:lvlJc w:val="left"/>
        <w:pPr>
          <w:ind w:left="5130" w:hanging="360"/>
        </w:pPr>
        <w:rPr>
          <w:rFonts w:ascii="Symbol" w:hAnsi="Symbol" w:hint="default"/>
        </w:rPr>
      </w:lvl>
    </w:lvlOverride>
    <w:lvlOverride w:ilvl="7">
      <w:lvl w:ilvl="7">
        <w:start w:val="1"/>
        <w:numFmt w:val="bullet"/>
        <w:lvlText w:val="o"/>
        <w:lvlJc w:val="left"/>
        <w:pPr>
          <w:ind w:left="5850" w:hanging="360"/>
        </w:pPr>
        <w:rPr>
          <w:rFonts w:ascii="Courier New" w:hAnsi="Courier New" w:cs="Courier New" w:hint="default"/>
        </w:rPr>
      </w:lvl>
    </w:lvlOverride>
    <w:lvlOverride w:ilvl="8">
      <w:lvl w:ilvl="8">
        <w:start w:val="1"/>
        <w:numFmt w:val="bullet"/>
        <w:lvlText w:val=""/>
        <w:lvlJc w:val="left"/>
        <w:pPr>
          <w:ind w:left="6570" w:hanging="360"/>
        </w:pPr>
        <w:rPr>
          <w:rFonts w:ascii="Wingdings" w:hAnsi="Wingdings" w:hint="default"/>
        </w:rPr>
      </w:lvl>
    </w:lvlOverride>
  </w:num>
  <w:num w:numId="24" w16cid:durableId="1721709750">
    <w:abstractNumId w:val="282"/>
  </w:num>
  <w:num w:numId="25" w16cid:durableId="1685861749">
    <w:abstractNumId w:val="93"/>
  </w:num>
  <w:num w:numId="26" w16cid:durableId="499201603">
    <w:abstractNumId w:val="55"/>
  </w:num>
  <w:num w:numId="27" w16cid:durableId="1641035022">
    <w:abstractNumId w:val="399"/>
  </w:num>
  <w:num w:numId="28" w16cid:durableId="136919590">
    <w:abstractNumId w:val="17"/>
  </w:num>
  <w:num w:numId="29" w16cid:durableId="1713728729">
    <w:abstractNumId w:val="314"/>
  </w:num>
  <w:num w:numId="30" w16cid:durableId="104154979">
    <w:abstractNumId w:val="135"/>
  </w:num>
  <w:num w:numId="31" w16cid:durableId="705300148">
    <w:abstractNumId w:val="126"/>
  </w:num>
  <w:num w:numId="32" w16cid:durableId="1207257670">
    <w:abstractNumId w:val="425"/>
    <w:lvlOverride w:ilvl="0">
      <w:lvl w:ilvl="0">
        <w:start w:val="1"/>
        <w:numFmt w:val="decimal"/>
        <w:lvlText w:val="Step %1."/>
        <w:lvlJc w:val="left"/>
        <w:pPr>
          <w:ind w:left="1530" w:hanging="72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lvl w:ilvl="1">
        <w:start w:val="1"/>
        <w:numFmt w:val="bullet"/>
        <w:lvlText w:val="o"/>
        <w:lvlJc w:val="left"/>
        <w:pPr>
          <w:ind w:left="1170" w:hanging="360"/>
        </w:pPr>
        <w:rPr>
          <w:rFonts w:ascii="Courier New" w:hAnsi="Courier New" w:cs="Courier New" w:hint="default"/>
        </w:rPr>
      </w:lvl>
    </w:lvlOverride>
    <w:lvlOverride w:ilvl="2">
      <w:lvl w:ilvl="2">
        <w:start w:val="1"/>
        <w:numFmt w:val="bullet"/>
        <w:lvlText w:val=""/>
        <w:lvlJc w:val="left"/>
        <w:pPr>
          <w:ind w:left="2250" w:hanging="360"/>
        </w:pPr>
        <w:rPr>
          <w:rFonts w:ascii="Wingdings" w:hAnsi="Wingdings" w:hint="default"/>
        </w:rPr>
      </w:lvl>
    </w:lvlOverride>
    <w:lvlOverride w:ilvl="3">
      <w:lvl w:ilvl="3">
        <w:start w:val="1"/>
        <w:numFmt w:val="bullet"/>
        <w:lvlText w:val=""/>
        <w:lvlJc w:val="left"/>
        <w:pPr>
          <w:ind w:left="2970" w:hanging="360"/>
        </w:pPr>
        <w:rPr>
          <w:rFonts w:ascii="Symbol" w:hAnsi="Symbol" w:hint="default"/>
        </w:rPr>
      </w:lvl>
    </w:lvlOverride>
    <w:lvlOverride w:ilvl="4">
      <w:lvl w:ilvl="4">
        <w:start w:val="1"/>
        <w:numFmt w:val="bullet"/>
        <w:lvlText w:val="o"/>
        <w:lvlJc w:val="left"/>
        <w:pPr>
          <w:ind w:left="3690" w:hanging="360"/>
        </w:pPr>
        <w:rPr>
          <w:rFonts w:ascii="Courier New" w:hAnsi="Courier New" w:cs="Courier New" w:hint="default"/>
        </w:rPr>
      </w:lvl>
    </w:lvlOverride>
    <w:lvlOverride w:ilvl="5">
      <w:lvl w:ilvl="5">
        <w:start w:val="1"/>
        <w:numFmt w:val="bullet"/>
        <w:lvlText w:val=""/>
        <w:lvlJc w:val="left"/>
        <w:pPr>
          <w:ind w:left="4410" w:hanging="360"/>
        </w:pPr>
        <w:rPr>
          <w:rFonts w:ascii="Wingdings" w:hAnsi="Wingdings" w:hint="default"/>
        </w:rPr>
      </w:lvl>
    </w:lvlOverride>
    <w:lvlOverride w:ilvl="6">
      <w:lvl w:ilvl="6">
        <w:start w:val="1"/>
        <w:numFmt w:val="bullet"/>
        <w:lvlText w:val=""/>
        <w:lvlJc w:val="left"/>
        <w:pPr>
          <w:ind w:left="5130" w:hanging="360"/>
        </w:pPr>
        <w:rPr>
          <w:rFonts w:ascii="Symbol" w:hAnsi="Symbol" w:hint="default"/>
        </w:rPr>
      </w:lvl>
    </w:lvlOverride>
    <w:lvlOverride w:ilvl="7">
      <w:lvl w:ilvl="7">
        <w:start w:val="1"/>
        <w:numFmt w:val="bullet"/>
        <w:lvlText w:val="o"/>
        <w:lvlJc w:val="left"/>
        <w:pPr>
          <w:ind w:left="5850" w:hanging="360"/>
        </w:pPr>
        <w:rPr>
          <w:rFonts w:ascii="Courier New" w:hAnsi="Courier New" w:cs="Courier New" w:hint="default"/>
        </w:rPr>
      </w:lvl>
    </w:lvlOverride>
    <w:lvlOverride w:ilvl="8">
      <w:lvl w:ilvl="8">
        <w:start w:val="1"/>
        <w:numFmt w:val="bullet"/>
        <w:lvlText w:val=""/>
        <w:lvlJc w:val="left"/>
        <w:pPr>
          <w:ind w:left="6570" w:hanging="360"/>
        </w:pPr>
        <w:rPr>
          <w:rFonts w:ascii="Wingdings" w:hAnsi="Wingdings" w:hint="default"/>
        </w:rPr>
      </w:lvl>
    </w:lvlOverride>
  </w:num>
  <w:num w:numId="33" w16cid:durableId="1302803700">
    <w:abstractNumId w:val="425"/>
    <w:lvlOverride w:ilvl="0">
      <w:startOverride w:val="1"/>
      <w:lvl w:ilvl="0">
        <w:start w:val="1"/>
        <w:numFmt w:val="decimal"/>
        <w:lvlText w:val="Step %1."/>
        <w:lvlJc w:val="left"/>
        <w:pPr>
          <w:ind w:left="1710" w:firstLine="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startOverride w:val="1"/>
      <w:lvl w:ilvl="1">
        <w:start w:val="1"/>
        <w:numFmt w:val="bullet"/>
        <w:lvlText w:val="o"/>
        <w:lvlJc w:val="left"/>
        <w:pPr>
          <w:ind w:left="153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34" w16cid:durableId="1131946141">
    <w:abstractNumId w:val="425"/>
    <w:lvlOverride w:ilvl="0">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lvl w:ilvl="1">
        <w:start w:val="1"/>
        <w:numFmt w:val="bullet"/>
        <w:lvlText w:val="o"/>
        <w:lvlJc w:val="left"/>
        <w:pPr>
          <w:ind w:left="1170" w:hanging="360"/>
        </w:pPr>
        <w:rPr>
          <w:rFonts w:ascii="Courier New" w:hAnsi="Courier New" w:cs="Courier New" w:hint="default"/>
        </w:rPr>
      </w:lvl>
    </w:lvlOverride>
    <w:lvlOverride w:ilvl="2">
      <w:lvl w:ilvl="2">
        <w:start w:val="1"/>
        <w:numFmt w:val="bullet"/>
        <w:lvlText w:val=""/>
        <w:lvlJc w:val="left"/>
        <w:pPr>
          <w:ind w:left="2250" w:hanging="360"/>
        </w:pPr>
        <w:rPr>
          <w:rFonts w:ascii="Wingdings" w:hAnsi="Wingdings" w:hint="default"/>
        </w:rPr>
      </w:lvl>
    </w:lvlOverride>
    <w:lvlOverride w:ilvl="3">
      <w:lvl w:ilvl="3">
        <w:start w:val="1"/>
        <w:numFmt w:val="bullet"/>
        <w:lvlText w:val=""/>
        <w:lvlJc w:val="left"/>
        <w:pPr>
          <w:ind w:left="2970" w:hanging="360"/>
        </w:pPr>
        <w:rPr>
          <w:rFonts w:ascii="Symbol" w:hAnsi="Symbol" w:hint="default"/>
        </w:rPr>
      </w:lvl>
    </w:lvlOverride>
    <w:lvlOverride w:ilvl="4">
      <w:lvl w:ilvl="4">
        <w:start w:val="1"/>
        <w:numFmt w:val="bullet"/>
        <w:lvlText w:val="o"/>
        <w:lvlJc w:val="left"/>
        <w:pPr>
          <w:ind w:left="3690" w:hanging="360"/>
        </w:pPr>
        <w:rPr>
          <w:rFonts w:ascii="Courier New" w:hAnsi="Courier New" w:cs="Courier New" w:hint="default"/>
        </w:rPr>
      </w:lvl>
    </w:lvlOverride>
    <w:lvlOverride w:ilvl="5">
      <w:lvl w:ilvl="5">
        <w:start w:val="1"/>
        <w:numFmt w:val="bullet"/>
        <w:lvlText w:val=""/>
        <w:lvlJc w:val="left"/>
        <w:pPr>
          <w:ind w:left="4410" w:hanging="360"/>
        </w:pPr>
        <w:rPr>
          <w:rFonts w:ascii="Wingdings" w:hAnsi="Wingdings" w:hint="default"/>
        </w:rPr>
      </w:lvl>
    </w:lvlOverride>
    <w:lvlOverride w:ilvl="6">
      <w:lvl w:ilvl="6">
        <w:start w:val="1"/>
        <w:numFmt w:val="bullet"/>
        <w:lvlText w:val=""/>
        <w:lvlJc w:val="left"/>
        <w:pPr>
          <w:ind w:left="5130" w:hanging="360"/>
        </w:pPr>
        <w:rPr>
          <w:rFonts w:ascii="Symbol" w:hAnsi="Symbol" w:hint="default"/>
        </w:rPr>
      </w:lvl>
    </w:lvlOverride>
    <w:lvlOverride w:ilvl="7">
      <w:lvl w:ilvl="7">
        <w:start w:val="1"/>
        <w:numFmt w:val="bullet"/>
        <w:lvlText w:val="o"/>
        <w:lvlJc w:val="left"/>
        <w:pPr>
          <w:ind w:left="5850" w:hanging="360"/>
        </w:pPr>
        <w:rPr>
          <w:rFonts w:ascii="Courier New" w:hAnsi="Courier New" w:cs="Courier New" w:hint="default"/>
        </w:rPr>
      </w:lvl>
    </w:lvlOverride>
    <w:lvlOverride w:ilvl="8">
      <w:lvl w:ilvl="8">
        <w:start w:val="1"/>
        <w:numFmt w:val="bullet"/>
        <w:lvlText w:val=""/>
        <w:lvlJc w:val="left"/>
        <w:pPr>
          <w:ind w:left="6570" w:hanging="360"/>
        </w:pPr>
        <w:rPr>
          <w:rFonts w:ascii="Wingdings" w:hAnsi="Wingdings" w:hint="default"/>
        </w:rPr>
      </w:lvl>
    </w:lvlOverride>
  </w:num>
  <w:num w:numId="35" w16cid:durableId="915476923">
    <w:abstractNumId w:val="425"/>
  </w:num>
  <w:num w:numId="36" w16cid:durableId="610209996">
    <w:abstractNumId w:val="425"/>
    <w:lvlOverride w:ilvl="0">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lvl w:ilvl="1">
        <w:start w:val="1"/>
        <w:numFmt w:val="bullet"/>
        <w:lvlText w:val="o"/>
        <w:lvlJc w:val="left"/>
        <w:pPr>
          <w:ind w:left="1204" w:hanging="360"/>
        </w:pPr>
        <w:rPr>
          <w:rFonts w:ascii="Courier New" w:hAnsi="Courier New" w:cs="Courier New" w:hint="default"/>
        </w:rPr>
      </w:lvl>
    </w:lvlOverride>
    <w:lvlOverride w:ilvl="2">
      <w:lvl w:ilvl="2">
        <w:start w:val="1"/>
        <w:numFmt w:val="bullet"/>
        <w:lvlText w:val=""/>
        <w:lvlJc w:val="left"/>
        <w:pPr>
          <w:ind w:left="2284" w:hanging="360"/>
        </w:pPr>
        <w:rPr>
          <w:rFonts w:ascii="Wingdings" w:hAnsi="Wingdings" w:hint="default"/>
        </w:rPr>
      </w:lvl>
    </w:lvlOverride>
    <w:lvlOverride w:ilvl="3">
      <w:lvl w:ilvl="3">
        <w:start w:val="1"/>
        <w:numFmt w:val="bullet"/>
        <w:lvlText w:val=""/>
        <w:lvlJc w:val="left"/>
        <w:pPr>
          <w:ind w:left="3004" w:hanging="360"/>
        </w:pPr>
        <w:rPr>
          <w:rFonts w:ascii="Symbol" w:hAnsi="Symbol" w:hint="default"/>
        </w:rPr>
      </w:lvl>
    </w:lvlOverride>
    <w:lvlOverride w:ilvl="4">
      <w:lvl w:ilvl="4">
        <w:start w:val="1"/>
        <w:numFmt w:val="bullet"/>
        <w:lvlText w:val="o"/>
        <w:lvlJc w:val="left"/>
        <w:pPr>
          <w:ind w:left="3724" w:hanging="360"/>
        </w:pPr>
        <w:rPr>
          <w:rFonts w:ascii="Courier New" w:hAnsi="Courier New" w:cs="Courier New" w:hint="default"/>
        </w:rPr>
      </w:lvl>
    </w:lvlOverride>
    <w:lvlOverride w:ilvl="5">
      <w:lvl w:ilvl="5">
        <w:start w:val="1"/>
        <w:numFmt w:val="bullet"/>
        <w:lvlText w:val=""/>
        <w:lvlJc w:val="left"/>
        <w:pPr>
          <w:ind w:left="4444" w:hanging="360"/>
        </w:pPr>
        <w:rPr>
          <w:rFonts w:ascii="Wingdings" w:hAnsi="Wingdings" w:hint="default"/>
        </w:rPr>
      </w:lvl>
    </w:lvlOverride>
    <w:lvlOverride w:ilvl="6">
      <w:lvl w:ilvl="6">
        <w:start w:val="1"/>
        <w:numFmt w:val="bullet"/>
        <w:lvlText w:val=""/>
        <w:lvlJc w:val="left"/>
        <w:pPr>
          <w:ind w:left="5164" w:hanging="360"/>
        </w:pPr>
        <w:rPr>
          <w:rFonts w:ascii="Symbol" w:hAnsi="Symbol" w:hint="default"/>
        </w:rPr>
      </w:lvl>
    </w:lvlOverride>
    <w:lvlOverride w:ilvl="7">
      <w:lvl w:ilvl="7">
        <w:start w:val="1"/>
        <w:numFmt w:val="bullet"/>
        <w:lvlText w:val="o"/>
        <w:lvlJc w:val="left"/>
        <w:pPr>
          <w:ind w:left="5884" w:hanging="360"/>
        </w:pPr>
        <w:rPr>
          <w:rFonts w:ascii="Courier New" w:hAnsi="Courier New" w:cs="Courier New" w:hint="default"/>
        </w:rPr>
      </w:lvl>
    </w:lvlOverride>
    <w:lvlOverride w:ilvl="8">
      <w:lvl w:ilvl="8">
        <w:start w:val="1"/>
        <w:numFmt w:val="bullet"/>
        <w:lvlText w:val=""/>
        <w:lvlJc w:val="left"/>
        <w:pPr>
          <w:ind w:left="6604" w:hanging="360"/>
        </w:pPr>
        <w:rPr>
          <w:rFonts w:ascii="Wingdings" w:hAnsi="Wingdings" w:hint="default"/>
        </w:rPr>
      </w:lvl>
    </w:lvlOverride>
  </w:num>
  <w:num w:numId="37" w16cid:durableId="1309088731">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600989934">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2192792">
    <w:abstractNumId w:val="396"/>
  </w:num>
  <w:num w:numId="40" w16cid:durableId="1160461327">
    <w:abstractNumId w:val="335"/>
  </w:num>
  <w:num w:numId="41" w16cid:durableId="953439043">
    <w:abstractNumId w:val="425"/>
    <w:lvlOverride w:ilvl="0">
      <w:startOverride w:val="1"/>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42" w16cid:durableId="899511133">
    <w:abstractNumId w:val="425"/>
    <w:lvlOverride w:ilvl="0">
      <w:startOverride w:val="1"/>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43" w16cid:durableId="733088829">
    <w:abstractNumId w:val="319"/>
  </w:num>
  <w:num w:numId="44" w16cid:durableId="1524318665">
    <w:abstractNumId w:val="59"/>
  </w:num>
  <w:num w:numId="45" w16cid:durableId="291788174">
    <w:abstractNumId w:val="209"/>
  </w:num>
  <w:num w:numId="46" w16cid:durableId="961151690">
    <w:abstractNumId w:val="425"/>
    <w:lvlOverride w:ilvl="0">
      <w:startOverride w:val="1"/>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47" w16cid:durableId="1490945531">
    <w:abstractNumId w:val="425"/>
    <w:lvlOverride w:ilvl="0">
      <w:startOverride w:val="1"/>
      <w:lvl w:ilvl="0">
        <w:start w:val="1"/>
        <w:numFmt w:val="decimal"/>
        <w:lvlText w:val="Step %1."/>
        <w:lvlJc w:val="left"/>
        <w:pPr>
          <w:ind w:left="540" w:firstLine="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lvlOverride w:ilvl="1">
      <w:startOverride w:val="1"/>
      <w:lvl w:ilvl="1">
        <w:start w:val="1"/>
        <w:numFmt w:val="bullet"/>
        <w:lvlText w:val="o"/>
        <w:lvlJc w:val="left"/>
        <w:pPr>
          <w:ind w:left="153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48" w16cid:durableId="317925998">
    <w:abstractNumId w:val="319"/>
    <w:lvlOverride w:ilvl="0">
      <w:startOverride w:val="1"/>
    </w:lvlOverride>
  </w:num>
  <w:num w:numId="49" w16cid:durableId="1215968853">
    <w:abstractNumId w:val="425"/>
    <w:lvlOverride w:ilvl="0">
      <w:startOverride w:val="1"/>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50" w16cid:durableId="1064984880">
    <w:abstractNumId w:val="425"/>
    <w:lvlOverride w:ilvl="0">
      <w:startOverride w:val="1"/>
      <w:lvl w:ilvl="0">
        <w:start w:val="1"/>
        <w:numFmt w:val="decimal"/>
        <w:lvlText w:val="Step %1."/>
        <w:lvlJc w:val="left"/>
        <w:pPr>
          <w:ind w:left="153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51" w16cid:durableId="121046968">
    <w:abstractNumId w:val="319"/>
    <w:lvlOverride w:ilvl="0">
      <w:startOverride w:val="1"/>
    </w:lvlOverride>
  </w:num>
  <w:num w:numId="52" w16cid:durableId="1380394322">
    <w:abstractNumId w:val="319"/>
    <w:lvlOverride w:ilvl="0">
      <w:startOverride w:val="1"/>
    </w:lvlOverride>
  </w:num>
  <w:num w:numId="53" w16cid:durableId="994841702">
    <w:abstractNumId w:val="69"/>
  </w:num>
  <w:num w:numId="54" w16cid:durableId="1285191760">
    <w:abstractNumId w:val="366"/>
  </w:num>
  <w:num w:numId="55" w16cid:durableId="1673608443">
    <w:abstractNumId w:val="401"/>
  </w:num>
  <w:num w:numId="56" w16cid:durableId="143619652">
    <w:abstractNumId w:val="425"/>
    <w:lvlOverride w:ilvl="0">
      <w:startOverride w:val="1"/>
      <w:lvl w:ilvl="0">
        <w:start w:val="1"/>
        <w:numFmt w:val="decimal"/>
        <w:lvlText w:val="Step %1."/>
        <w:lvlJc w:val="left"/>
        <w:pPr>
          <w:ind w:left="144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57" w16cid:durableId="1268149247">
    <w:abstractNumId w:val="425"/>
    <w:lvlOverride w:ilvl="0">
      <w:startOverride w:val="1"/>
      <w:lvl w:ilvl="0">
        <w:start w:val="1"/>
        <w:numFmt w:val="decimal"/>
        <w:lvlText w:val="Step %1."/>
        <w:lvlJc w:val="left"/>
        <w:pPr>
          <w:ind w:left="144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startOverride w:val="1"/>
      <w:lvl w:ilvl="1">
        <w:start w:val="1"/>
        <w:numFmt w:val="bullet"/>
        <w:lvlText w:val="o"/>
        <w:lvlJc w:val="left"/>
        <w:pPr>
          <w:ind w:left="1170" w:hanging="360"/>
        </w:pPr>
        <w:rPr>
          <w:rFonts w:ascii="Courier New" w:hAnsi="Courier New" w:cs="Courier New" w:hint="default"/>
        </w:rPr>
      </w:lvl>
    </w:lvlOverride>
    <w:lvlOverride w:ilvl="2">
      <w:startOverride w:val="1"/>
      <w:lvl w:ilvl="2">
        <w:start w:val="1"/>
        <w:numFmt w:val="bullet"/>
        <w:lvlText w:val=""/>
        <w:lvlJc w:val="left"/>
        <w:pPr>
          <w:ind w:left="2250" w:hanging="360"/>
        </w:pPr>
        <w:rPr>
          <w:rFonts w:ascii="Wingdings" w:hAnsi="Wingdings" w:hint="default"/>
        </w:rPr>
      </w:lvl>
    </w:lvlOverride>
    <w:lvlOverride w:ilvl="3">
      <w:startOverride w:val="1"/>
      <w:lvl w:ilvl="3">
        <w:start w:val="1"/>
        <w:numFmt w:val="bullet"/>
        <w:lvlText w:val=""/>
        <w:lvlJc w:val="left"/>
        <w:pPr>
          <w:ind w:left="2970" w:hanging="360"/>
        </w:pPr>
        <w:rPr>
          <w:rFonts w:ascii="Symbol" w:hAnsi="Symbol" w:hint="default"/>
        </w:rPr>
      </w:lvl>
    </w:lvlOverride>
    <w:lvlOverride w:ilvl="4">
      <w:startOverride w:val="1"/>
      <w:lvl w:ilvl="4">
        <w:start w:val="1"/>
        <w:numFmt w:val="bullet"/>
        <w:lvlText w:val="o"/>
        <w:lvlJc w:val="left"/>
        <w:pPr>
          <w:ind w:left="3690" w:hanging="360"/>
        </w:pPr>
        <w:rPr>
          <w:rFonts w:ascii="Courier New" w:hAnsi="Courier New" w:cs="Courier New" w:hint="default"/>
        </w:rPr>
      </w:lvl>
    </w:lvlOverride>
    <w:lvlOverride w:ilvl="5">
      <w:startOverride w:val="1"/>
      <w:lvl w:ilvl="5">
        <w:start w:val="1"/>
        <w:numFmt w:val="bullet"/>
        <w:lvlText w:val=""/>
        <w:lvlJc w:val="left"/>
        <w:pPr>
          <w:ind w:left="4410" w:hanging="360"/>
        </w:pPr>
        <w:rPr>
          <w:rFonts w:ascii="Wingdings" w:hAnsi="Wingdings" w:hint="default"/>
        </w:rPr>
      </w:lvl>
    </w:lvlOverride>
    <w:lvlOverride w:ilvl="6">
      <w:startOverride w:val="1"/>
      <w:lvl w:ilvl="6">
        <w:start w:val="1"/>
        <w:numFmt w:val="bullet"/>
        <w:lvlText w:val=""/>
        <w:lvlJc w:val="left"/>
        <w:pPr>
          <w:ind w:left="5130" w:hanging="360"/>
        </w:pPr>
        <w:rPr>
          <w:rFonts w:ascii="Symbol" w:hAnsi="Symbol" w:hint="default"/>
        </w:rPr>
      </w:lvl>
    </w:lvlOverride>
    <w:lvlOverride w:ilvl="7">
      <w:startOverride w:val="1"/>
      <w:lvl w:ilvl="7">
        <w:start w:val="1"/>
        <w:numFmt w:val="bullet"/>
        <w:lvlText w:val="o"/>
        <w:lvlJc w:val="left"/>
        <w:pPr>
          <w:ind w:left="5850" w:hanging="360"/>
        </w:pPr>
        <w:rPr>
          <w:rFonts w:ascii="Courier New" w:hAnsi="Courier New" w:cs="Courier New" w:hint="default"/>
        </w:rPr>
      </w:lvl>
    </w:lvlOverride>
    <w:lvlOverride w:ilvl="8">
      <w:startOverride w:val="1"/>
      <w:lvl w:ilvl="8">
        <w:start w:val="1"/>
        <w:numFmt w:val="bullet"/>
        <w:lvlText w:val=""/>
        <w:lvlJc w:val="left"/>
        <w:pPr>
          <w:ind w:left="6570" w:hanging="360"/>
        </w:pPr>
        <w:rPr>
          <w:rFonts w:ascii="Wingdings" w:hAnsi="Wingdings" w:hint="default"/>
        </w:rPr>
      </w:lvl>
    </w:lvlOverride>
  </w:num>
  <w:num w:numId="58" w16cid:durableId="292566208">
    <w:abstractNumId w:val="388"/>
  </w:num>
  <w:num w:numId="59" w16cid:durableId="141235913">
    <w:abstractNumId w:val="110"/>
  </w:num>
  <w:num w:numId="60" w16cid:durableId="788084515">
    <w:abstractNumId w:val="103"/>
  </w:num>
  <w:num w:numId="61" w16cid:durableId="959453751">
    <w:abstractNumId w:val="263"/>
  </w:num>
  <w:num w:numId="62" w16cid:durableId="231892895">
    <w:abstractNumId w:val="301"/>
  </w:num>
  <w:num w:numId="63" w16cid:durableId="1005597347">
    <w:abstractNumId w:val="230"/>
  </w:num>
  <w:num w:numId="64" w16cid:durableId="2044476889">
    <w:abstractNumId w:val="368"/>
  </w:num>
  <w:num w:numId="65" w16cid:durableId="1644312241">
    <w:abstractNumId w:val="105"/>
  </w:num>
  <w:num w:numId="66" w16cid:durableId="886261078">
    <w:abstractNumId w:val="130"/>
  </w:num>
  <w:num w:numId="67" w16cid:durableId="1409227931">
    <w:abstractNumId w:val="151"/>
  </w:num>
  <w:num w:numId="68" w16cid:durableId="319770097">
    <w:abstractNumId w:val="122"/>
  </w:num>
  <w:num w:numId="69" w16cid:durableId="314408715">
    <w:abstractNumId w:val="191"/>
  </w:num>
  <w:num w:numId="70" w16cid:durableId="1730954846">
    <w:abstractNumId w:val="29"/>
  </w:num>
  <w:num w:numId="71" w16cid:durableId="1422330657">
    <w:abstractNumId w:val="2"/>
  </w:num>
  <w:num w:numId="72" w16cid:durableId="265846287">
    <w:abstractNumId w:val="133"/>
  </w:num>
  <w:num w:numId="73" w16cid:durableId="1515850215">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74" w16cid:durableId="142938659">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545800707">
    <w:abstractNumId w:val="339"/>
  </w:num>
  <w:num w:numId="76" w16cid:durableId="1929193638">
    <w:abstractNumId w:val="274"/>
  </w:num>
  <w:num w:numId="77" w16cid:durableId="1309280363">
    <w:abstractNumId w:val="268"/>
  </w:num>
  <w:num w:numId="78" w16cid:durableId="1518813560">
    <w:abstractNumId w:val="25"/>
  </w:num>
  <w:num w:numId="79" w16cid:durableId="1772626935">
    <w:abstractNumId w:val="239"/>
  </w:num>
  <w:num w:numId="80" w16cid:durableId="723989306">
    <w:abstractNumId w:val="259"/>
  </w:num>
  <w:num w:numId="81" w16cid:durableId="349262793">
    <w:abstractNumId w:val="119"/>
  </w:num>
  <w:num w:numId="82" w16cid:durableId="1105658703">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83" w16cid:durableId="523248566">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436021490">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85" w16cid:durableId="1183668424">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 w16cid:durableId="1725449762">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 w16cid:durableId="1331640236">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16cid:durableId="1455250219">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16cid:durableId="33164090">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16cid:durableId="258760670">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1" w16cid:durableId="1658681108">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1273825455">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16cid:durableId="74056599">
    <w:abstractNumId w:val="425"/>
    <w:lvlOverride w:ilvl="0">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lvl w:ilvl="1">
        <w:start w:val="1"/>
        <w:numFmt w:val="bullet"/>
        <w:lvlText w:val="o"/>
        <w:lvlJc w:val="left"/>
        <w:pPr>
          <w:ind w:left="1204" w:hanging="360"/>
        </w:pPr>
        <w:rPr>
          <w:rFonts w:ascii="Courier New" w:hAnsi="Courier New" w:cs="Courier New" w:hint="default"/>
        </w:rPr>
      </w:lvl>
    </w:lvlOverride>
    <w:lvlOverride w:ilvl="2">
      <w:lvl w:ilvl="2">
        <w:start w:val="1"/>
        <w:numFmt w:val="bullet"/>
        <w:lvlText w:val=""/>
        <w:lvlJc w:val="left"/>
        <w:pPr>
          <w:ind w:left="2284" w:hanging="360"/>
        </w:pPr>
        <w:rPr>
          <w:rFonts w:ascii="Wingdings" w:hAnsi="Wingdings" w:hint="default"/>
        </w:rPr>
      </w:lvl>
    </w:lvlOverride>
    <w:lvlOverride w:ilvl="3">
      <w:lvl w:ilvl="3">
        <w:start w:val="1"/>
        <w:numFmt w:val="bullet"/>
        <w:lvlText w:val=""/>
        <w:lvlJc w:val="left"/>
        <w:pPr>
          <w:ind w:left="3004" w:hanging="360"/>
        </w:pPr>
        <w:rPr>
          <w:rFonts w:ascii="Symbol" w:hAnsi="Symbol" w:hint="default"/>
        </w:rPr>
      </w:lvl>
    </w:lvlOverride>
    <w:lvlOverride w:ilvl="4">
      <w:lvl w:ilvl="4">
        <w:start w:val="1"/>
        <w:numFmt w:val="bullet"/>
        <w:lvlText w:val="o"/>
        <w:lvlJc w:val="left"/>
        <w:pPr>
          <w:ind w:left="3724" w:hanging="360"/>
        </w:pPr>
        <w:rPr>
          <w:rFonts w:ascii="Courier New" w:hAnsi="Courier New" w:cs="Courier New" w:hint="default"/>
        </w:rPr>
      </w:lvl>
    </w:lvlOverride>
    <w:lvlOverride w:ilvl="5">
      <w:lvl w:ilvl="5">
        <w:start w:val="1"/>
        <w:numFmt w:val="bullet"/>
        <w:lvlText w:val=""/>
        <w:lvlJc w:val="left"/>
        <w:pPr>
          <w:ind w:left="4444" w:hanging="360"/>
        </w:pPr>
        <w:rPr>
          <w:rFonts w:ascii="Wingdings" w:hAnsi="Wingdings" w:hint="default"/>
        </w:rPr>
      </w:lvl>
    </w:lvlOverride>
    <w:lvlOverride w:ilvl="6">
      <w:lvl w:ilvl="6">
        <w:start w:val="1"/>
        <w:numFmt w:val="bullet"/>
        <w:lvlText w:val=""/>
        <w:lvlJc w:val="left"/>
        <w:pPr>
          <w:ind w:left="5164" w:hanging="360"/>
        </w:pPr>
        <w:rPr>
          <w:rFonts w:ascii="Symbol" w:hAnsi="Symbol" w:hint="default"/>
        </w:rPr>
      </w:lvl>
    </w:lvlOverride>
    <w:lvlOverride w:ilvl="7">
      <w:lvl w:ilvl="7">
        <w:start w:val="1"/>
        <w:numFmt w:val="bullet"/>
        <w:lvlText w:val="o"/>
        <w:lvlJc w:val="left"/>
        <w:pPr>
          <w:ind w:left="5884" w:hanging="360"/>
        </w:pPr>
        <w:rPr>
          <w:rFonts w:ascii="Courier New" w:hAnsi="Courier New" w:cs="Courier New" w:hint="default"/>
        </w:rPr>
      </w:lvl>
    </w:lvlOverride>
    <w:lvlOverride w:ilvl="8">
      <w:lvl w:ilvl="8">
        <w:start w:val="1"/>
        <w:numFmt w:val="bullet"/>
        <w:lvlText w:val=""/>
        <w:lvlJc w:val="left"/>
        <w:pPr>
          <w:ind w:left="6604" w:hanging="360"/>
        </w:pPr>
        <w:rPr>
          <w:rFonts w:ascii="Wingdings" w:hAnsi="Wingdings" w:hint="default"/>
        </w:rPr>
      </w:lvl>
    </w:lvlOverride>
  </w:num>
  <w:num w:numId="94" w16cid:durableId="1160345730">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95" w16cid:durableId="444815526">
    <w:abstractNumId w:val="4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90439820">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97" w16cid:durableId="465050660">
    <w:abstractNumId w:val="229"/>
  </w:num>
  <w:num w:numId="98" w16cid:durableId="904532146">
    <w:abstractNumId w:val="425"/>
    <w:lvlOverride w:ilvl="0">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lvl w:ilvl="1">
        <w:start w:val="1"/>
        <w:numFmt w:val="bullet"/>
        <w:lvlText w:val="o"/>
        <w:lvlJc w:val="left"/>
        <w:pPr>
          <w:ind w:left="1204" w:hanging="360"/>
        </w:pPr>
        <w:rPr>
          <w:rFonts w:ascii="Courier New" w:hAnsi="Courier New" w:cs="Courier New" w:hint="default"/>
        </w:rPr>
      </w:lvl>
    </w:lvlOverride>
    <w:lvlOverride w:ilvl="2">
      <w:lvl w:ilvl="2">
        <w:start w:val="1"/>
        <w:numFmt w:val="bullet"/>
        <w:lvlText w:val=""/>
        <w:lvlJc w:val="left"/>
        <w:pPr>
          <w:ind w:left="2284" w:hanging="360"/>
        </w:pPr>
        <w:rPr>
          <w:rFonts w:ascii="Wingdings" w:hAnsi="Wingdings" w:hint="default"/>
        </w:rPr>
      </w:lvl>
    </w:lvlOverride>
    <w:lvlOverride w:ilvl="3">
      <w:lvl w:ilvl="3">
        <w:start w:val="1"/>
        <w:numFmt w:val="bullet"/>
        <w:lvlText w:val=""/>
        <w:lvlJc w:val="left"/>
        <w:pPr>
          <w:ind w:left="3004" w:hanging="360"/>
        </w:pPr>
        <w:rPr>
          <w:rFonts w:ascii="Symbol" w:hAnsi="Symbol" w:hint="default"/>
        </w:rPr>
      </w:lvl>
    </w:lvlOverride>
    <w:lvlOverride w:ilvl="4">
      <w:lvl w:ilvl="4">
        <w:start w:val="1"/>
        <w:numFmt w:val="bullet"/>
        <w:lvlText w:val="o"/>
        <w:lvlJc w:val="left"/>
        <w:pPr>
          <w:ind w:left="3724" w:hanging="360"/>
        </w:pPr>
        <w:rPr>
          <w:rFonts w:ascii="Courier New" w:hAnsi="Courier New" w:cs="Courier New" w:hint="default"/>
        </w:rPr>
      </w:lvl>
    </w:lvlOverride>
    <w:lvlOverride w:ilvl="5">
      <w:lvl w:ilvl="5">
        <w:start w:val="1"/>
        <w:numFmt w:val="bullet"/>
        <w:lvlText w:val=""/>
        <w:lvlJc w:val="left"/>
        <w:pPr>
          <w:ind w:left="4444" w:hanging="360"/>
        </w:pPr>
        <w:rPr>
          <w:rFonts w:ascii="Wingdings" w:hAnsi="Wingdings" w:hint="default"/>
        </w:rPr>
      </w:lvl>
    </w:lvlOverride>
    <w:lvlOverride w:ilvl="6">
      <w:lvl w:ilvl="6">
        <w:start w:val="1"/>
        <w:numFmt w:val="bullet"/>
        <w:lvlText w:val=""/>
        <w:lvlJc w:val="left"/>
        <w:pPr>
          <w:ind w:left="5164" w:hanging="360"/>
        </w:pPr>
        <w:rPr>
          <w:rFonts w:ascii="Symbol" w:hAnsi="Symbol" w:hint="default"/>
        </w:rPr>
      </w:lvl>
    </w:lvlOverride>
    <w:lvlOverride w:ilvl="7">
      <w:lvl w:ilvl="7">
        <w:start w:val="1"/>
        <w:numFmt w:val="bullet"/>
        <w:lvlText w:val="o"/>
        <w:lvlJc w:val="left"/>
        <w:pPr>
          <w:ind w:left="5884" w:hanging="360"/>
        </w:pPr>
        <w:rPr>
          <w:rFonts w:ascii="Courier New" w:hAnsi="Courier New" w:cs="Courier New" w:hint="default"/>
        </w:rPr>
      </w:lvl>
    </w:lvlOverride>
    <w:lvlOverride w:ilvl="8">
      <w:lvl w:ilvl="8">
        <w:start w:val="1"/>
        <w:numFmt w:val="bullet"/>
        <w:lvlText w:val=""/>
        <w:lvlJc w:val="left"/>
        <w:pPr>
          <w:ind w:left="6604" w:hanging="360"/>
        </w:pPr>
        <w:rPr>
          <w:rFonts w:ascii="Wingdings" w:hAnsi="Wingdings" w:hint="default"/>
        </w:rPr>
      </w:lvl>
    </w:lvlOverride>
  </w:num>
  <w:num w:numId="99" w16cid:durableId="980771197">
    <w:abstractNumId w:val="425"/>
    <w:lvlOverride w:ilvl="0">
      <w:startOverride w:val="1"/>
      <w:lvl w:ilvl="0">
        <w:start w:val="1"/>
        <w:numFmt w:val="decimal"/>
        <w:lvlText w:val="Step %1."/>
        <w:lvlJc w:val="left"/>
        <w:pPr>
          <w:ind w:left="1350" w:hanging="720"/>
        </w:pPr>
        <w:rPr>
          <w:rFonts w:hint="default"/>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Override>
    <w:lvlOverride w:ilvl="1">
      <w:startOverride w:val="1"/>
      <w:lvl w:ilvl="1">
        <w:start w:val="1"/>
        <w:numFmt w:val="bullet"/>
        <w:lvlText w:val="o"/>
        <w:lvlJc w:val="left"/>
        <w:pPr>
          <w:ind w:left="1204" w:hanging="360"/>
        </w:pPr>
        <w:rPr>
          <w:rFonts w:ascii="Courier New" w:hAnsi="Courier New" w:cs="Courier New" w:hint="default"/>
        </w:rPr>
      </w:lvl>
    </w:lvlOverride>
    <w:lvlOverride w:ilvl="2">
      <w:startOverride w:val="1"/>
      <w:lvl w:ilvl="2">
        <w:start w:val="1"/>
        <w:numFmt w:val="bullet"/>
        <w:lvlText w:val=""/>
        <w:lvlJc w:val="left"/>
        <w:pPr>
          <w:ind w:left="2284" w:hanging="360"/>
        </w:pPr>
        <w:rPr>
          <w:rFonts w:ascii="Wingdings" w:hAnsi="Wingdings" w:hint="default"/>
        </w:rPr>
      </w:lvl>
    </w:lvlOverride>
    <w:lvlOverride w:ilvl="3">
      <w:startOverride w:val="1"/>
      <w:lvl w:ilvl="3">
        <w:start w:val="1"/>
        <w:numFmt w:val="bullet"/>
        <w:lvlText w:val=""/>
        <w:lvlJc w:val="left"/>
        <w:pPr>
          <w:ind w:left="3004" w:hanging="360"/>
        </w:pPr>
        <w:rPr>
          <w:rFonts w:ascii="Symbol" w:hAnsi="Symbol" w:hint="default"/>
        </w:rPr>
      </w:lvl>
    </w:lvlOverride>
    <w:lvlOverride w:ilvl="4">
      <w:startOverride w:val="1"/>
      <w:lvl w:ilvl="4">
        <w:start w:val="1"/>
        <w:numFmt w:val="bullet"/>
        <w:lvlText w:val="o"/>
        <w:lvlJc w:val="left"/>
        <w:pPr>
          <w:ind w:left="3724" w:hanging="360"/>
        </w:pPr>
        <w:rPr>
          <w:rFonts w:ascii="Courier New" w:hAnsi="Courier New" w:cs="Courier New" w:hint="default"/>
        </w:rPr>
      </w:lvl>
    </w:lvlOverride>
    <w:lvlOverride w:ilvl="5">
      <w:startOverride w:val="1"/>
      <w:lvl w:ilvl="5">
        <w:start w:val="1"/>
        <w:numFmt w:val="bullet"/>
        <w:lvlText w:val=""/>
        <w:lvlJc w:val="left"/>
        <w:pPr>
          <w:ind w:left="4444" w:hanging="360"/>
        </w:pPr>
        <w:rPr>
          <w:rFonts w:ascii="Wingdings" w:hAnsi="Wingdings" w:hint="default"/>
        </w:rPr>
      </w:lvl>
    </w:lvlOverride>
    <w:lvlOverride w:ilvl="6">
      <w:startOverride w:val="1"/>
      <w:lvl w:ilvl="6">
        <w:start w:val="1"/>
        <w:numFmt w:val="bullet"/>
        <w:lvlText w:val=""/>
        <w:lvlJc w:val="left"/>
        <w:pPr>
          <w:ind w:left="5164" w:hanging="360"/>
        </w:pPr>
        <w:rPr>
          <w:rFonts w:ascii="Symbol" w:hAnsi="Symbol" w:hint="default"/>
        </w:rPr>
      </w:lvl>
    </w:lvlOverride>
    <w:lvlOverride w:ilvl="7">
      <w:startOverride w:val="1"/>
      <w:lvl w:ilvl="7">
        <w:start w:val="1"/>
        <w:numFmt w:val="bullet"/>
        <w:lvlText w:val="o"/>
        <w:lvlJc w:val="left"/>
        <w:pPr>
          <w:ind w:left="5884" w:hanging="360"/>
        </w:pPr>
        <w:rPr>
          <w:rFonts w:ascii="Courier New" w:hAnsi="Courier New" w:cs="Courier New" w:hint="default"/>
        </w:rPr>
      </w:lvl>
    </w:lvlOverride>
    <w:lvlOverride w:ilvl="8">
      <w:startOverride w:val="1"/>
      <w:lvl w:ilvl="8">
        <w:start w:val="1"/>
        <w:numFmt w:val="bullet"/>
        <w:lvlText w:val=""/>
        <w:lvlJc w:val="left"/>
        <w:pPr>
          <w:ind w:left="6604" w:hanging="360"/>
        </w:pPr>
        <w:rPr>
          <w:rFonts w:ascii="Wingdings" w:hAnsi="Wingdings" w:hint="default"/>
        </w:rPr>
      </w:lvl>
    </w:lvlOverride>
  </w:num>
  <w:num w:numId="100" w16cid:durableId="753816700">
    <w:abstractNumId w:val="235"/>
  </w:num>
  <w:num w:numId="101" w16cid:durableId="17051652">
    <w:abstractNumId w:val="244"/>
  </w:num>
  <w:num w:numId="102" w16cid:durableId="803353698">
    <w:abstractNumId w:val="253"/>
    <w:lvlOverride w:ilvl="0">
      <w:startOverride w:val="1"/>
    </w:lvlOverride>
    <w:lvlOverride w:ilvl="1"/>
    <w:lvlOverride w:ilvl="2"/>
    <w:lvlOverride w:ilvl="3"/>
    <w:lvlOverride w:ilvl="4"/>
    <w:lvlOverride w:ilvl="5"/>
    <w:lvlOverride w:ilvl="6"/>
    <w:lvlOverride w:ilvl="7"/>
    <w:lvlOverride w:ilvl="8"/>
  </w:num>
  <w:num w:numId="103" w16cid:durableId="1389526107">
    <w:abstractNumId w:val="400"/>
  </w:num>
  <w:num w:numId="104" w16cid:durableId="484013210">
    <w:abstractNumId w:val="94"/>
  </w:num>
  <w:num w:numId="105" w16cid:durableId="1796946312">
    <w:abstractNumId w:val="201"/>
  </w:num>
  <w:num w:numId="106" w16cid:durableId="489761307">
    <w:abstractNumId w:val="383"/>
  </w:num>
  <w:num w:numId="107" w16cid:durableId="259995335">
    <w:abstractNumId w:val="386"/>
  </w:num>
  <w:num w:numId="108" w16cid:durableId="949319944">
    <w:abstractNumId w:val="251"/>
  </w:num>
  <w:num w:numId="109" w16cid:durableId="1501582088">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0" w16cid:durableId="1016807773">
    <w:abstractNumId w:val="90"/>
  </w:num>
  <w:num w:numId="111" w16cid:durableId="1997874115">
    <w:abstractNumId w:val="395"/>
  </w:num>
  <w:num w:numId="112" w16cid:durableId="133955694">
    <w:abstractNumId w:val="61"/>
  </w:num>
  <w:num w:numId="113" w16cid:durableId="784269810">
    <w:abstractNumId w:val="101"/>
  </w:num>
  <w:num w:numId="114" w16cid:durableId="1456872843">
    <w:abstractNumId w:val="57"/>
  </w:num>
  <w:num w:numId="115" w16cid:durableId="2066100650">
    <w:abstractNumId w:val="311"/>
  </w:num>
  <w:num w:numId="116" w16cid:durableId="974334685">
    <w:abstractNumId w:val="154"/>
  </w:num>
  <w:num w:numId="117" w16cid:durableId="2006587598">
    <w:abstractNumId w:val="49"/>
  </w:num>
  <w:num w:numId="118" w16cid:durableId="961225813">
    <w:abstractNumId w:val="344"/>
  </w:num>
  <w:num w:numId="119" w16cid:durableId="1055621038">
    <w:abstractNumId w:val="78"/>
  </w:num>
  <w:num w:numId="120" w16cid:durableId="644162629">
    <w:abstractNumId w:val="27"/>
  </w:num>
  <w:num w:numId="121" w16cid:durableId="1573589120">
    <w:abstractNumId w:val="391"/>
  </w:num>
  <w:num w:numId="122" w16cid:durableId="556161005">
    <w:abstractNumId w:val="40"/>
  </w:num>
  <w:num w:numId="123" w16cid:durableId="454178098">
    <w:abstractNumId w:val="167"/>
  </w:num>
  <w:num w:numId="124" w16cid:durableId="50421606">
    <w:abstractNumId w:val="316"/>
  </w:num>
  <w:num w:numId="125" w16cid:durableId="1393046205">
    <w:abstractNumId w:val="3"/>
  </w:num>
  <w:num w:numId="126" w16cid:durableId="1477576258">
    <w:abstractNumId w:val="354"/>
  </w:num>
  <w:num w:numId="127" w16cid:durableId="443771430">
    <w:abstractNumId w:val="219"/>
  </w:num>
  <w:num w:numId="128" w16cid:durableId="1607350245">
    <w:abstractNumId w:val="99"/>
  </w:num>
  <w:num w:numId="129" w16cid:durableId="938218697">
    <w:abstractNumId w:val="32"/>
  </w:num>
  <w:num w:numId="130" w16cid:durableId="1673407900">
    <w:abstractNumId w:val="37"/>
  </w:num>
  <w:num w:numId="131" w16cid:durableId="2112048668">
    <w:abstractNumId w:val="185"/>
  </w:num>
  <w:num w:numId="132" w16cid:durableId="1427841936">
    <w:abstractNumId w:val="410"/>
  </w:num>
  <w:num w:numId="133" w16cid:durableId="106462450">
    <w:abstractNumId w:val="353"/>
  </w:num>
  <w:num w:numId="134" w16cid:durableId="130829433">
    <w:abstractNumId w:val="349"/>
  </w:num>
  <w:num w:numId="135" w16cid:durableId="1258251566">
    <w:abstractNumId w:val="73"/>
  </w:num>
  <w:num w:numId="136" w16cid:durableId="1220744408">
    <w:abstractNumId w:val="369"/>
  </w:num>
  <w:num w:numId="137" w16cid:durableId="1956331065">
    <w:abstractNumId w:val="197"/>
  </w:num>
  <w:num w:numId="138" w16cid:durableId="1216742637">
    <w:abstractNumId w:val="12"/>
  </w:num>
  <w:num w:numId="139" w16cid:durableId="1237402051">
    <w:abstractNumId w:val="236"/>
  </w:num>
  <w:num w:numId="140" w16cid:durableId="2048870072">
    <w:abstractNumId w:val="196"/>
  </w:num>
  <w:num w:numId="141" w16cid:durableId="1001664378">
    <w:abstractNumId w:val="342"/>
  </w:num>
  <w:num w:numId="142" w16cid:durableId="1582594227">
    <w:abstractNumId w:val="296"/>
  </w:num>
  <w:num w:numId="143" w16cid:durableId="1705128333">
    <w:abstractNumId w:val="75"/>
  </w:num>
  <w:num w:numId="144" w16cid:durableId="1523933730">
    <w:abstractNumId w:val="412"/>
  </w:num>
  <w:num w:numId="145" w16cid:durableId="819882541">
    <w:abstractNumId w:val="102"/>
  </w:num>
  <w:num w:numId="146" w16cid:durableId="1532453977">
    <w:abstractNumId w:val="374"/>
  </w:num>
  <w:num w:numId="147" w16cid:durableId="1085346767">
    <w:abstractNumId w:val="405"/>
  </w:num>
  <w:num w:numId="148" w16cid:durableId="552430212">
    <w:abstractNumId w:val="109"/>
  </w:num>
  <w:num w:numId="149" w16cid:durableId="642079723">
    <w:abstractNumId w:val="295"/>
  </w:num>
  <w:num w:numId="150" w16cid:durableId="275991509">
    <w:abstractNumId w:val="108"/>
  </w:num>
  <w:num w:numId="151" w16cid:durableId="2021851337">
    <w:abstractNumId w:val="158"/>
  </w:num>
  <w:num w:numId="152" w16cid:durableId="712735013">
    <w:abstractNumId w:val="180"/>
  </w:num>
  <w:num w:numId="153" w16cid:durableId="1658027861">
    <w:abstractNumId w:val="325"/>
  </w:num>
  <w:num w:numId="154" w16cid:durableId="2139376223">
    <w:abstractNumId w:val="228"/>
  </w:num>
  <w:num w:numId="155" w16cid:durableId="1992950247">
    <w:abstractNumId w:val="308"/>
  </w:num>
  <w:num w:numId="156" w16cid:durableId="1127772391">
    <w:abstractNumId w:val="138"/>
  </w:num>
  <w:num w:numId="157" w16cid:durableId="1925340790">
    <w:abstractNumId w:val="161"/>
  </w:num>
  <w:num w:numId="158" w16cid:durableId="1845128521">
    <w:abstractNumId w:val="18"/>
  </w:num>
  <w:num w:numId="159" w16cid:durableId="881747011">
    <w:abstractNumId w:val="276"/>
  </w:num>
  <w:num w:numId="160" w16cid:durableId="1226338506">
    <w:abstractNumId w:val="66"/>
  </w:num>
  <w:num w:numId="161" w16cid:durableId="384185198">
    <w:abstractNumId w:val="45"/>
  </w:num>
  <w:num w:numId="162" w16cid:durableId="494342343">
    <w:abstractNumId w:val="85"/>
  </w:num>
  <w:num w:numId="163" w16cid:durableId="1424718334">
    <w:abstractNumId w:val="423"/>
  </w:num>
  <w:num w:numId="164" w16cid:durableId="830488268">
    <w:abstractNumId w:val="23"/>
  </w:num>
  <w:num w:numId="165" w16cid:durableId="2011104077">
    <w:abstractNumId w:val="409"/>
  </w:num>
  <w:num w:numId="166" w16cid:durableId="2079551573">
    <w:abstractNumId w:val="267"/>
  </w:num>
  <w:num w:numId="167" w16cid:durableId="491875746">
    <w:abstractNumId w:val="278"/>
  </w:num>
  <w:num w:numId="168" w16cid:durableId="411396091">
    <w:abstractNumId w:val="22"/>
  </w:num>
  <w:num w:numId="169" w16cid:durableId="2056270706">
    <w:abstractNumId w:val="153"/>
  </w:num>
  <w:num w:numId="170" w16cid:durableId="1581869596">
    <w:abstractNumId w:val="215"/>
  </w:num>
  <w:num w:numId="171" w16cid:durableId="282221">
    <w:abstractNumId w:val="271"/>
  </w:num>
  <w:num w:numId="172" w16cid:durableId="653341298">
    <w:abstractNumId w:val="330"/>
  </w:num>
  <w:num w:numId="173" w16cid:durableId="1361007363">
    <w:abstractNumId w:val="358"/>
  </w:num>
  <w:num w:numId="174" w16cid:durableId="2045789742">
    <w:abstractNumId w:val="65"/>
  </w:num>
  <w:num w:numId="175" w16cid:durableId="1316183541">
    <w:abstractNumId w:val="146"/>
  </w:num>
  <w:num w:numId="176" w16cid:durableId="1255743698">
    <w:abstractNumId w:val="246"/>
  </w:num>
  <w:num w:numId="177" w16cid:durableId="887302133">
    <w:abstractNumId w:val="113"/>
  </w:num>
  <w:num w:numId="178" w16cid:durableId="1387535326">
    <w:abstractNumId w:val="96"/>
  </w:num>
  <w:num w:numId="179" w16cid:durableId="1339426606">
    <w:abstractNumId w:val="226"/>
  </w:num>
  <w:num w:numId="180" w16cid:durableId="1523518470">
    <w:abstractNumId w:val="382"/>
  </w:num>
  <w:num w:numId="181" w16cid:durableId="1556813314">
    <w:abstractNumId w:val="220"/>
  </w:num>
  <w:num w:numId="182" w16cid:durableId="1850365105">
    <w:abstractNumId w:val="390"/>
  </w:num>
  <w:num w:numId="183" w16cid:durableId="1891571954">
    <w:abstractNumId w:val="227"/>
  </w:num>
  <w:num w:numId="184" w16cid:durableId="484901671">
    <w:abstractNumId w:val="234"/>
  </w:num>
  <w:num w:numId="185" w16cid:durableId="1118329756">
    <w:abstractNumId w:val="67"/>
  </w:num>
  <w:num w:numId="186" w16cid:durableId="655452491">
    <w:abstractNumId w:val="82"/>
  </w:num>
  <w:num w:numId="187" w16cid:durableId="1104685984">
    <w:abstractNumId w:val="80"/>
  </w:num>
  <w:num w:numId="188" w16cid:durableId="557058395">
    <w:abstractNumId w:val="118"/>
  </w:num>
  <w:num w:numId="189" w16cid:durableId="1026979883">
    <w:abstractNumId w:val="318"/>
  </w:num>
  <w:num w:numId="190" w16cid:durableId="1836870861">
    <w:abstractNumId w:val="64"/>
  </w:num>
  <w:num w:numId="191" w16cid:durableId="1020740408">
    <w:abstractNumId w:val="6"/>
  </w:num>
  <w:num w:numId="192" w16cid:durableId="794569292">
    <w:abstractNumId w:val="238"/>
  </w:num>
  <w:num w:numId="193" w16cid:durableId="1072698193">
    <w:abstractNumId w:val="200"/>
  </w:num>
  <w:num w:numId="194" w16cid:durableId="26687811">
    <w:abstractNumId w:val="30"/>
  </w:num>
  <w:num w:numId="195" w16cid:durableId="866679785">
    <w:abstractNumId w:val="310"/>
  </w:num>
  <w:num w:numId="196" w16cid:durableId="363099496">
    <w:abstractNumId w:val="124"/>
  </w:num>
  <w:num w:numId="197" w16cid:durableId="836503546">
    <w:abstractNumId w:val="70"/>
  </w:num>
  <w:num w:numId="198" w16cid:durableId="883518644">
    <w:abstractNumId w:val="270"/>
  </w:num>
  <w:num w:numId="199" w16cid:durableId="1650747803">
    <w:abstractNumId w:val="13"/>
  </w:num>
  <w:num w:numId="200" w16cid:durableId="213154290">
    <w:abstractNumId w:val="232"/>
  </w:num>
  <w:num w:numId="201" w16cid:durableId="785660875">
    <w:abstractNumId w:val="159"/>
  </w:num>
  <w:num w:numId="202" w16cid:durableId="927930513">
    <w:abstractNumId w:val="260"/>
  </w:num>
  <w:num w:numId="203" w16cid:durableId="191462302">
    <w:abstractNumId w:val="365"/>
  </w:num>
  <w:num w:numId="204" w16cid:durableId="373510121">
    <w:abstractNumId w:val="145"/>
  </w:num>
  <w:num w:numId="205" w16cid:durableId="1220509631">
    <w:abstractNumId w:val="192"/>
  </w:num>
  <w:num w:numId="206" w16cid:durableId="1942297670">
    <w:abstractNumId w:val="303"/>
  </w:num>
  <w:num w:numId="207" w16cid:durableId="433595351">
    <w:abstractNumId w:val="166"/>
  </w:num>
  <w:num w:numId="208" w16cid:durableId="994840261">
    <w:abstractNumId w:val="305"/>
  </w:num>
  <w:num w:numId="209" w16cid:durableId="779109270">
    <w:abstractNumId w:val="26"/>
  </w:num>
  <w:num w:numId="210" w16cid:durableId="887105387">
    <w:abstractNumId w:val="38"/>
  </w:num>
  <w:num w:numId="211" w16cid:durableId="1693457164">
    <w:abstractNumId w:val="397"/>
  </w:num>
  <w:num w:numId="212" w16cid:durableId="447242916">
    <w:abstractNumId w:val="313"/>
  </w:num>
  <w:num w:numId="213" w16cid:durableId="1471485036">
    <w:abstractNumId w:val="338"/>
  </w:num>
  <w:num w:numId="214" w16cid:durableId="1728917490">
    <w:abstractNumId w:val="387"/>
  </w:num>
  <w:num w:numId="215" w16cid:durableId="640884400">
    <w:abstractNumId w:val="273"/>
  </w:num>
  <w:num w:numId="216" w16cid:durableId="1252619938">
    <w:abstractNumId w:val="35"/>
  </w:num>
  <w:num w:numId="217" w16cid:durableId="1034619743">
    <w:abstractNumId w:val="415"/>
  </w:num>
  <w:num w:numId="218" w16cid:durableId="1515460794">
    <w:abstractNumId w:val="283"/>
  </w:num>
  <w:num w:numId="219" w16cid:durableId="893782698">
    <w:abstractNumId w:val="174"/>
  </w:num>
  <w:num w:numId="220" w16cid:durableId="393966651">
    <w:abstractNumId w:val="297"/>
  </w:num>
  <w:num w:numId="221" w16cid:durableId="240603721">
    <w:abstractNumId w:val="340"/>
  </w:num>
  <w:num w:numId="222" w16cid:durableId="1411193412">
    <w:abstractNumId w:val="95"/>
  </w:num>
  <w:num w:numId="223" w16cid:durableId="1424953666">
    <w:abstractNumId w:val="277"/>
  </w:num>
  <w:num w:numId="224" w16cid:durableId="1889219834">
    <w:abstractNumId w:val="275"/>
  </w:num>
  <w:num w:numId="225" w16cid:durableId="1095244575">
    <w:abstractNumId w:val="212"/>
  </w:num>
  <w:num w:numId="226" w16cid:durableId="1044982455">
    <w:abstractNumId w:val="247"/>
  </w:num>
  <w:num w:numId="227" w16cid:durableId="338973976">
    <w:abstractNumId w:val="214"/>
  </w:num>
  <w:num w:numId="228" w16cid:durableId="1100830912">
    <w:abstractNumId w:val="331"/>
  </w:num>
  <w:num w:numId="229" w16cid:durableId="1880245246">
    <w:abstractNumId w:val="168"/>
  </w:num>
  <w:num w:numId="230" w16cid:durableId="287123544">
    <w:abstractNumId w:val="187"/>
  </w:num>
  <w:num w:numId="231" w16cid:durableId="1288049727">
    <w:abstractNumId w:val="44"/>
  </w:num>
  <w:num w:numId="232" w16cid:durableId="370233821">
    <w:abstractNumId w:val="114"/>
  </w:num>
  <w:num w:numId="233" w16cid:durableId="1845702766">
    <w:abstractNumId w:val="361"/>
  </w:num>
  <w:num w:numId="234" w16cid:durableId="1775049959">
    <w:abstractNumId w:val="322"/>
  </w:num>
  <w:num w:numId="235" w16cid:durableId="861437581">
    <w:abstractNumId w:val="218"/>
  </w:num>
  <w:num w:numId="236" w16cid:durableId="282660450">
    <w:abstractNumId w:val="88"/>
  </w:num>
  <w:num w:numId="237" w16cid:durableId="1259799046">
    <w:abstractNumId w:val="370"/>
  </w:num>
  <w:num w:numId="238" w16cid:durableId="1652829822">
    <w:abstractNumId w:val="142"/>
  </w:num>
  <w:num w:numId="239" w16cid:durableId="1553271376">
    <w:abstractNumId w:val="343"/>
  </w:num>
  <w:num w:numId="240" w16cid:durableId="2143039963">
    <w:abstractNumId w:val="376"/>
  </w:num>
  <w:num w:numId="241" w16cid:durableId="1029138623">
    <w:abstractNumId w:val="291"/>
  </w:num>
  <w:num w:numId="242" w16cid:durableId="1689982422">
    <w:abstractNumId w:val="156"/>
  </w:num>
  <w:num w:numId="243" w16cid:durableId="455947706">
    <w:abstractNumId w:val="262"/>
  </w:num>
  <w:num w:numId="244" w16cid:durableId="962155977">
    <w:abstractNumId w:val="179"/>
  </w:num>
  <w:num w:numId="245" w16cid:durableId="382218733">
    <w:abstractNumId w:val="163"/>
  </w:num>
  <w:num w:numId="246" w16cid:durableId="1084297954">
    <w:abstractNumId w:val="43"/>
  </w:num>
  <w:num w:numId="247" w16cid:durableId="998995075">
    <w:abstractNumId w:val="304"/>
  </w:num>
  <w:num w:numId="248" w16cid:durableId="72314673">
    <w:abstractNumId w:val="326"/>
  </w:num>
  <w:num w:numId="249" w16cid:durableId="1263417389">
    <w:abstractNumId w:val="329"/>
  </w:num>
  <w:num w:numId="250" w16cid:durableId="1729572879">
    <w:abstractNumId w:val="186"/>
  </w:num>
  <w:num w:numId="251" w16cid:durableId="167061376">
    <w:abstractNumId w:val="348"/>
  </w:num>
  <w:num w:numId="252" w16cid:durableId="678124955">
    <w:abstractNumId w:val="211"/>
  </w:num>
  <w:num w:numId="253" w16cid:durableId="1881628438">
    <w:abstractNumId w:val="377"/>
  </w:num>
  <w:num w:numId="254" w16cid:durableId="105390102">
    <w:abstractNumId w:val="242"/>
  </w:num>
  <w:num w:numId="255" w16cid:durableId="657882942">
    <w:abstractNumId w:val="71"/>
  </w:num>
  <w:num w:numId="256" w16cid:durableId="1286539505">
    <w:abstractNumId w:val="385"/>
  </w:num>
  <w:num w:numId="257" w16cid:durableId="1253976863">
    <w:abstractNumId w:val="332"/>
  </w:num>
  <w:num w:numId="258" w16cid:durableId="186603665">
    <w:abstractNumId w:val="306"/>
  </w:num>
  <w:num w:numId="259" w16cid:durableId="1593195871">
    <w:abstractNumId w:val="233"/>
  </w:num>
  <w:num w:numId="260" w16cid:durableId="1380859357">
    <w:abstractNumId w:val="39"/>
  </w:num>
  <w:num w:numId="261" w16cid:durableId="277875488">
    <w:abstractNumId w:val="217"/>
  </w:num>
  <w:num w:numId="262" w16cid:durableId="1160275340">
    <w:abstractNumId w:val="184"/>
  </w:num>
  <w:num w:numId="263" w16cid:durableId="1620408307">
    <w:abstractNumId w:val="58"/>
  </w:num>
  <w:num w:numId="264" w16cid:durableId="1283459307">
    <w:abstractNumId w:val="312"/>
  </w:num>
  <w:num w:numId="265" w16cid:durableId="769618373">
    <w:abstractNumId w:val="165"/>
  </w:num>
  <w:num w:numId="266" w16cid:durableId="1132796489">
    <w:abstractNumId w:val="107"/>
  </w:num>
  <w:num w:numId="267" w16cid:durableId="154418092">
    <w:abstractNumId w:val="300"/>
  </w:num>
  <w:num w:numId="268" w16cid:durableId="993490183">
    <w:abstractNumId w:val="72"/>
  </w:num>
  <w:num w:numId="269" w16cid:durableId="370612658">
    <w:abstractNumId w:val="33"/>
  </w:num>
  <w:num w:numId="270" w16cid:durableId="1554540691">
    <w:abstractNumId w:val="11"/>
  </w:num>
  <w:num w:numId="271" w16cid:durableId="1059941314">
    <w:abstractNumId w:val="389"/>
  </w:num>
  <w:num w:numId="272" w16cid:durableId="1035885108">
    <w:abstractNumId w:val="183"/>
  </w:num>
  <w:num w:numId="273" w16cid:durableId="462625723">
    <w:abstractNumId w:val="171"/>
  </w:num>
  <w:num w:numId="274" w16cid:durableId="1101336109">
    <w:abstractNumId w:val="53"/>
  </w:num>
  <w:num w:numId="275" w16cid:durableId="1212616149">
    <w:abstractNumId w:val="157"/>
  </w:num>
  <w:num w:numId="276" w16cid:durableId="795178806">
    <w:abstractNumId w:val="417"/>
  </w:num>
  <w:num w:numId="277" w16cid:durableId="456532180">
    <w:abstractNumId w:val="14"/>
  </w:num>
  <w:num w:numId="278" w16cid:durableId="1321537306">
    <w:abstractNumId w:val="7"/>
  </w:num>
  <w:num w:numId="279" w16cid:durableId="179972275">
    <w:abstractNumId w:val="341"/>
  </w:num>
  <w:num w:numId="280" w16cid:durableId="1860966269">
    <w:abstractNumId w:val="378"/>
  </w:num>
  <w:num w:numId="281" w16cid:durableId="2126190230">
    <w:abstractNumId w:val="359"/>
  </w:num>
  <w:num w:numId="282" w16cid:durableId="263809229">
    <w:abstractNumId w:val="213"/>
  </w:num>
  <w:num w:numId="283" w16cid:durableId="1161971094">
    <w:abstractNumId w:val="224"/>
  </w:num>
  <w:num w:numId="284" w16cid:durableId="1979259897">
    <w:abstractNumId w:val="60"/>
  </w:num>
  <w:num w:numId="285" w16cid:durableId="2077780740">
    <w:abstractNumId w:val="79"/>
  </w:num>
  <w:num w:numId="286" w16cid:durableId="446583588">
    <w:abstractNumId w:val="121"/>
  </w:num>
  <w:num w:numId="287" w16cid:durableId="1998605657">
    <w:abstractNumId w:val="248"/>
  </w:num>
  <w:num w:numId="288" w16cid:durableId="1030839955">
    <w:abstractNumId w:val="364"/>
  </w:num>
  <w:num w:numId="289" w16cid:durableId="450395281">
    <w:abstractNumId w:val="294"/>
  </w:num>
  <w:num w:numId="290" w16cid:durableId="1696806303">
    <w:abstractNumId w:val="347"/>
  </w:num>
  <w:num w:numId="291" w16cid:durableId="1233738489">
    <w:abstractNumId w:val="350"/>
  </w:num>
  <w:num w:numId="292" w16cid:durableId="87311805">
    <w:abstractNumId w:val="288"/>
  </w:num>
  <w:num w:numId="293" w16cid:durableId="1161508834">
    <w:abstractNumId w:val="286"/>
  </w:num>
  <w:num w:numId="294" w16cid:durableId="317225541">
    <w:abstractNumId w:val="63"/>
  </w:num>
  <w:num w:numId="295" w16cid:durableId="1201938829">
    <w:abstractNumId w:val="355"/>
  </w:num>
  <w:num w:numId="296" w16cid:durableId="1525898075">
    <w:abstractNumId w:val="337"/>
  </w:num>
  <w:num w:numId="297" w16cid:durableId="1347710687">
    <w:abstractNumId w:val="257"/>
  </w:num>
  <w:num w:numId="298" w16cid:durableId="83116144">
    <w:abstractNumId w:val="362"/>
  </w:num>
  <w:num w:numId="299" w16cid:durableId="1722048337">
    <w:abstractNumId w:val="20"/>
  </w:num>
  <w:num w:numId="300" w16cid:durableId="1987584166">
    <w:abstractNumId w:val="172"/>
  </w:num>
  <w:num w:numId="301" w16cid:durableId="1938324541">
    <w:abstractNumId w:val="77"/>
  </w:num>
  <w:num w:numId="302" w16cid:durableId="1035960158">
    <w:abstractNumId w:val="375"/>
  </w:num>
  <w:num w:numId="303" w16cid:durableId="131337620">
    <w:abstractNumId w:val="42"/>
  </w:num>
  <w:num w:numId="304" w16cid:durableId="1586573416">
    <w:abstractNumId w:val="202"/>
  </w:num>
  <w:num w:numId="305" w16cid:durableId="490022944">
    <w:abstractNumId w:val="104"/>
  </w:num>
  <w:num w:numId="306" w16cid:durableId="86270980">
    <w:abstractNumId w:val="231"/>
  </w:num>
  <w:num w:numId="307" w16cid:durableId="263811272">
    <w:abstractNumId w:val="264"/>
  </w:num>
  <w:num w:numId="308" w16cid:durableId="101151390">
    <w:abstractNumId w:val="15"/>
  </w:num>
  <w:num w:numId="309" w16cid:durableId="2065133418">
    <w:abstractNumId w:val="367"/>
  </w:num>
  <w:num w:numId="310" w16cid:durableId="1476989520">
    <w:abstractNumId w:val="148"/>
  </w:num>
  <w:num w:numId="311" w16cid:durableId="1315723957">
    <w:abstractNumId w:val="152"/>
  </w:num>
  <w:num w:numId="312" w16cid:durableId="1694453073">
    <w:abstractNumId w:val="83"/>
  </w:num>
  <w:num w:numId="313" w16cid:durableId="1678924625">
    <w:abstractNumId w:val="10"/>
  </w:num>
  <w:num w:numId="314" w16cid:durableId="2064022022">
    <w:abstractNumId w:val="56"/>
  </w:num>
  <w:num w:numId="315" w16cid:durableId="473765490">
    <w:abstractNumId w:val="261"/>
  </w:num>
  <w:num w:numId="316" w16cid:durableId="531962653">
    <w:abstractNumId w:val="424"/>
  </w:num>
  <w:num w:numId="317" w16cid:durableId="1514345999">
    <w:abstractNumId w:val="222"/>
  </w:num>
  <w:num w:numId="318" w16cid:durableId="1325090524">
    <w:abstractNumId w:val="24"/>
  </w:num>
  <w:num w:numId="319" w16cid:durableId="1594512057">
    <w:abstractNumId w:val="302"/>
  </w:num>
  <w:num w:numId="320" w16cid:durableId="1789661831">
    <w:abstractNumId w:val="47"/>
  </w:num>
  <w:num w:numId="321" w16cid:durableId="1663854008">
    <w:abstractNumId w:val="51"/>
  </w:num>
  <w:num w:numId="322" w16cid:durableId="208147318">
    <w:abstractNumId w:val="123"/>
  </w:num>
  <w:num w:numId="323" w16cid:durableId="1727877609">
    <w:abstractNumId w:val="420"/>
  </w:num>
  <w:num w:numId="324" w16cid:durableId="1260983935">
    <w:abstractNumId w:val="416"/>
  </w:num>
  <w:num w:numId="325" w16cid:durableId="1397362869">
    <w:abstractNumId w:val="418"/>
  </w:num>
  <w:num w:numId="326" w16cid:durableId="1204100644">
    <w:abstractNumId w:val="74"/>
  </w:num>
  <w:num w:numId="327" w16cid:durableId="1999727638">
    <w:abstractNumId w:val="243"/>
  </w:num>
  <w:num w:numId="328" w16cid:durableId="1066488042">
    <w:abstractNumId w:val="380"/>
  </w:num>
  <w:num w:numId="329" w16cid:durableId="295574228">
    <w:abstractNumId w:val="140"/>
  </w:num>
  <w:num w:numId="330" w16cid:durableId="261763829">
    <w:abstractNumId w:val="4"/>
  </w:num>
  <w:num w:numId="331" w16cid:durableId="344553564">
    <w:abstractNumId w:val="160"/>
  </w:num>
  <w:num w:numId="332" w16cid:durableId="843592413">
    <w:abstractNumId w:val="287"/>
  </w:num>
  <w:num w:numId="333" w16cid:durableId="681007008">
    <w:abstractNumId w:val="120"/>
  </w:num>
  <w:num w:numId="334" w16cid:durableId="1460101020">
    <w:abstractNumId w:val="139"/>
  </w:num>
  <w:num w:numId="335" w16cid:durableId="1843466738">
    <w:abstractNumId w:val="221"/>
  </w:num>
  <w:num w:numId="336" w16cid:durableId="858279565">
    <w:abstractNumId w:val="5"/>
  </w:num>
  <w:num w:numId="337" w16cid:durableId="2099598375">
    <w:abstractNumId w:val="31"/>
  </w:num>
  <w:num w:numId="338" w16cid:durableId="747262890">
    <w:abstractNumId w:val="269"/>
  </w:num>
  <w:num w:numId="339" w16cid:durableId="1932424256">
    <w:abstractNumId w:val="125"/>
  </w:num>
  <w:num w:numId="340" w16cid:durableId="829714270">
    <w:abstractNumId w:val="76"/>
  </w:num>
  <w:num w:numId="341" w16cid:durableId="1805351144">
    <w:abstractNumId w:val="84"/>
  </w:num>
  <w:num w:numId="342" w16cid:durableId="326440721">
    <w:abstractNumId w:val="205"/>
  </w:num>
  <w:num w:numId="343" w16cid:durableId="224417560">
    <w:abstractNumId w:val="414"/>
  </w:num>
  <w:num w:numId="344" w16cid:durableId="1647659752">
    <w:abstractNumId w:val="398"/>
  </w:num>
  <w:num w:numId="345" w16cid:durableId="1888566721">
    <w:abstractNumId w:val="315"/>
  </w:num>
  <w:num w:numId="346" w16cid:durableId="1423408583">
    <w:abstractNumId w:val="178"/>
  </w:num>
  <w:num w:numId="347" w16cid:durableId="1698191240">
    <w:abstractNumId w:val="351"/>
  </w:num>
  <w:num w:numId="348" w16cid:durableId="966666197">
    <w:abstractNumId w:val="98"/>
  </w:num>
  <w:num w:numId="349" w16cid:durableId="591015612">
    <w:abstractNumId w:val="91"/>
  </w:num>
  <w:num w:numId="350" w16cid:durableId="1480414835">
    <w:abstractNumId w:val="328"/>
  </w:num>
  <w:num w:numId="351" w16cid:durableId="1481539043">
    <w:abstractNumId w:val="327"/>
  </w:num>
  <w:num w:numId="352" w16cid:durableId="467942727">
    <w:abstractNumId w:val="345"/>
  </w:num>
  <w:num w:numId="353" w16cid:durableId="821890685">
    <w:abstractNumId w:val="210"/>
  </w:num>
  <w:num w:numId="354" w16cid:durableId="1651445067">
    <w:abstractNumId w:val="136"/>
  </w:num>
  <w:num w:numId="355" w16cid:durableId="1221985782">
    <w:abstractNumId w:val="204"/>
  </w:num>
  <w:num w:numId="356" w16cid:durableId="1513759980">
    <w:abstractNumId w:val="143"/>
  </w:num>
  <w:num w:numId="357" w16cid:durableId="1027489574">
    <w:abstractNumId w:val="189"/>
  </w:num>
  <w:num w:numId="358" w16cid:durableId="1718235906">
    <w:abstractNumId w:val="346"/>
  </w:num>
  <w:num w:numId="359" w16cid:durableId="1859851393">
    <w:abstractNumId w:val="421"/>
  </w:num>
  <w:num w:numId="360" w16cid:durableId="724178240">
    <w:abstractNumId w:val="206"/>
  </w:num>
  <w:num w:numId="361" w16cid:durableId="1899782316">
    <w:abstractNumId w:val="419"/>
  </w:num>
  <w:num w:numId="362" w16cid:durableId="1210264531">
    <w:abstractNumId w:val="50"/>
  </w:num>
  <w:num w:numId="363" w16cid:durableId="1853104835">
    <w:abstractNumId w:val="299"/>
  </w:num>
  <w:num w:numId="364" w16cid:durableId="1289313174">
    <w:abstractNumId w:val="46"/>
  </w:num>
  <w:num w:numId="365" w16cid:durableId="1847792144">
    <w:abstractNumId w:val="245"/>
  </w:num>
  <w:num w:numId="366" w16cid:durableId="1208300649">
    <w:abstractNumId w:val="281"/>
  </w:num>
  <w:num w:numId="367" w16cid:durableId="20135684">
    <w:abstractNumId w:val="321"/>
  </w:num>
  <w:num w:numId="368" w16cid:durableId="517621693">
    <w:abstractNumId w:val="293"/>
  </w:num>
  <w:num w:numId="369" w16cid:durableId="1310552149">
    <w:abstractNumId w:val="240"/>
  </w:num>
  <w:num w:numId="370" w16cid:durableId="872382185">
    <w:abstractNumId w:val="175"/>
  </w:num>
  <w:num w:numId="371" w16cid:durableId="1344088935">
    <w:abstractNumId w:val="137"/>
  </w:num>
  <w:num w:numId="372" w16cid:durableId="545410704">
    <w:abstractNumId w:val="352"/>
  </w:num>
  <w:num w:numId="373" w16cid:durableId="478890124">
    <w:abstractNumId w:val="129"/>
  </w:num>
  <w:num w:numId="374" w16cid:durableId="1583248613">
    <w:abstractNumId w:val="131"/>
  </w:num>
  <w:num w:numId="375" w16cid:durableId="1615018799">
    <w:abstractNumId w:val="284"/>
  </w:num>
  <w:num w:numId="376" w16cid:durableId="2124575791">
    <w:abstractNumId w:val="115"/>
  </w:num>
  <w:num w:numId="377" w16cid:durableId="1868331652">
    <w:abstractNumId w:val="258"/>
  </w:num>
  <w:num w:numId="378" w16cid:durableId="1832870287">
    <w:abstractNumId w:val="34"/>
  </w:num>
  <w:num w:numId="379" w16cid:durableId="797915647">
    <w:abstractNumId w:val="132"/>
  </w:num>
  <w:num w:numId="380" w16cid:durableId="1827478107">
    <w:abstractNumId w:val="150"/>
  </w:num>
  <w:num w:numId="381" w16cid:durableId="1112673153">
    <w:abstractNumId w:val="223"/>
  </w:num>
  <w:num w:numId="382" w16cid:durableId="1416168837">
    <w:abstractNumId w:val="147"/>
  </w:num>
  <w:num w:numId="383" w16cid:durableId="1233541054">
    <w:abstractNumId w:val="252"/>
  </w:num>
  <w:num w:numId="384" w16cid:durableId="2122069718">
    <w:abstractNumId w:val="403"/>
  </w:num>
  <w:num w:numId="385" w16cid:durableId="1369447787">
    <w:abstractNumId w:val="323"/>
  </w:num>
  <w:num w:numId="386" w16cid:durableId="1291016116">
    <w:abstractNumId w:val="62"/>
  </w:num>
  <w:num w:numId="387" w16cid:durableId="1128007640">
    <w:abstractNumId w:val="194"/>
  </w:num>
  <w:num w:numId="388" w16cid:durableId="1826311797">
    <w:abstractNumId w:val="289"/>
  </w:num>
  <w:num w:numId="389" w16cid:durableId="463086983">
    <w:abstractNumId w:val="363"/>
  </w:num>
  <w:num w:numId="390" w16cid:durableId="1987469570">
    <w:abstractNumId w:val="8"/>
  </w:num>
  <w:num w:numId="391" w16cid:durableId="1172839906">
    <w:abstractNumId w:val="89"/>
  </w:num>
  <w:num w:numId="392" w16cid:durableId="962341965">
    <w:abstractNumId w:val="422"/>
  </w:num>
  <w:num w:numId="393" w16cid:durableId="1607157351">
    <w:abstractNumId w:val="144"/>
  </w:num>
  <w:num w:numId="394" w16cid:durableId="676541964">
    <w:abstractNumId w:val="357"/>
  </w:num>
  <w:num w:numId="395" w16cid:durableId="1831409717">
    <w:abstractNumId w:val="384"/>
  </w:num>
  <w:num w:numId="396" w16cid:durableId="1254363804">
    <w:abstractNumId w:val="407"/>
  </w:num>
  <w:num w:numId="397" w16cid:durableId="974066076">
    <w:abstractNumId w:val="36"/>
  </w:num>
  <w:num w:numId="398" w16cid:durableId="1710496681">
    <w:abstractNumId w:val="292"/>
  </w:num>
  <w:num w:numId="399" w16cid:durableId="1921909019">
    <w:abstractNumId w:val="392"/>
  </w:num>
  <w:num w:numId="400" w16cid:durableId="234635222">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1" w16cid:durableId="426770848">
    <w:abstractNumId w:val="28"/>
  </w:num>
  <w:num w:numId="402" w16cid:durableId="733042417">
    <w:abstractNumId w:val="237"/>
  </w:num>
  <w:num w:numId="403" w16cid:durableId="702562758">
    <w:abstractNumId w:val="177"/>
  </w:num>
  <w:num w:numId="404" w16cid:durableId="312374487">
    <w:abstractNumId w:val="280"/>
  </w:num>
  <w:num w:numId="405" w16cid:durableId="1269390842">
    <w:abstractNumId w:val="307"/>
  </w:num>
  <w:num w:numId="406" w16cid:durableId="187914484">
    <w:abstractNumId w:val="333"/>
  </w:num>
  <w:num w:numId="407" w16cid:durableId="51850273">
    <w:abstractNumId w:val="203"/>
  </w:num>
  <w:num w:numId="408" w16cid:durableId="1249655659">
    <w:abstractNumId w:val="254"/>
  </w:num>
  <w:num w:numId="409" w16cid:durableId="2112048221">
    <w:abstractNumId w:val="199"/>
  </w:num>
  <w:num w:numId="410" w16cid:durableId="1924485371">
    <w:abstractNumId w:val="19"/>
  </w:num>
  <w:num w:numId="411" w16cid:durableId="644551040">
    <w:abstractNumId w:val="265"/>
  </w:num>
  <w:num w:numId="412" w16cid:durableId="655380579">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3" w16cid:durableId="1371763989">
    <w:abstractNumId w:val="9"/>
  </w:num>
  <w:num w:numId="414" w16cid:durableId="1872498766">
    <w:abstractNumId w:val="48"/>
  </w:num>
  <w:num w:numId="415" w16cid:durableId="1330983082">
    <w:abstractNumId w:val="411"/>
  </w:num>
  <w:num w:numId="416" w16cid:durableId="172231483">
    <w:abstractNumId w:val="381"/>
  </w:num>
  <w:num w:numId="417" w16cid:durableId="443884282">
    <w:abstractNumId w:val="208"/>
  </w:num>
  <w:num w:numId="418" w16cid:durableId="176582948">
    <w:abstractNumId w:val="86"/>
  </w:num>
  <w:num w:numId="419" w16cid:durableId="713894984">
    <w:abstractNumId w:val="393"/>
  </w:num>
  <w:num w:numId="420" w16cid:durableId="1440761630">
    <w:abstractNumId w:val="320"/>
  </w:num>
  <w:num w:numId="421" w16cid:durableId="1316227256">
    <w:abstractNumId w:val="182"/>
  </w:num>
  <w:num w:numId="422" w16cid:durableId="1396314752">
    <w:abstractNumId w:val="112"/>
  </w:num>
  <w:num w:numId="423" w16cid:durableId="1788886769">
    <w:abstractNumId w:val="298"/>
  </w:num>
  <w:num w:numId="424" w16cid:durableId="980306645">
    <w:abstractNumId w:val="394"/>
  </w:num>
  <w:num w:numId="425" w16cid:durableId="1209806067">
    <w:abstractNumId w:val="54"/>
  </w:num>
  <w:num w:numId="426" w16cid:durableId="398746282">
    <w:abstractNumId w:val="408"/>
  </w:num>
  <w:num w:numId="427" w16cid:durableId="236332324">
    <w:abstractNumId w:val="372"/>
  </w:num>
  <w:num w:numId="428" w16cid:durableId="1553540720">
    <w:abstractNumId w:val="404"/>
  </w:num>
  <w:num w:numId="429" w16cid:durableId="1911766701">
    <w:abstractNumId w:val="155"/>
  </w:num>
  <w:num w:numId="430" w16cid:durableId="1389450726">
    <w:abstractNumId w:val="356"/>
  </w:num>
  <w:num w:numId="431" w16cid:durableId="809518757">
    <w:abstractNumId w:val="134"/>
  </w:num>
  <w:num w:numId="432" w16cid:durableId="1518153296">
    <w:abstractNumId w:val="164"/>
  </w:num>
  <w:num w:numId="433" w16cid:durableId="154423334">
    <w:abstractNumId w:val="250"/>
  </w:num>
  <w:num w:numId="434" w16cid:durableId="1395812483">
    <w:abstractNumId w:val="198"/>
  </w:num>
  <w:num w:numId="435" w16cid:durableId="2072582874">
    <w:abstractNumId w:val="16"/>
  </w:num>
  <w:num w:numId="436" w16cid:durableId="65961748">
    <w:abstractNumId w:val="413"/>
  </w:num>
  <w:num w:numId="437" w16cid:durableId="1279219708">
    <w:abstractNumId w:val="402"/>
  </w:num>
  <w:num w:numId="438" w16cid:durableId="1649479815">
    <w:abstractNumId w:val="371"/>
  </w:num>
  <w:num w:numId="439" w16cid:durableId="376396006">
    <w:abstractNumId w:val="190"/>
  </w:num>
  <w:num w:numId="440" w16cid:durableId="1780486338">
    <w:abstractNumId w:val="97"/>
  </w:num>
  <w:num w:numId="441" w16cid:durableId="639267846">
    <w:abstractNumId w:val="279"/>
  </w:num>
  <w:num w:numId="442" w16cid:durableId="1131091069">
    <w:abstractNumId w:val="188"/>
  </w:num>
  <w:num w:numId="443" w16cid:durableId="1209143482">
    <w:abstractNumId w:val="87"/>
  </w:num>
  <w:num w:numId="444" w16cid:durableId="1191991266">
    <w:abstractNumId w:val="21"/>
  </w:num>
  <w:num w:numId="445" w16cid:durableId="575094300">
    <w:abstractNumId w:val="128"/>
  </w:num>
  <w:num w:numId="446" w16cid:durableId="2100172026">
    <w:abstractNumId w:val="169"/>
  </w:num>
  <w:num w:numId="447" w16cid:durableId="577207915">
    <w:abstractNumId w:val="373"/>
  </w:num>
  <w:num w:numId="448" w16cid:durableId="296760911">
    <w:abstractNumId w:val="111"/>
    <w:lvlOverride w:ilvl="0">
      <w:startOverride w:val="1"/>
    </w:lvlOverride>
    <w:lvlOverride w:ilvl="1"/>
    <w:lvlOverride w:ilvl="2"/>
    <w:lvlOverride w:ilvl="3"/>
    <w:lvlOverride w:ilvl="4"/>
    <w:lvlOverride w:ilvl="5"/>
    <w:lvlOverride w:ilvl="6"/>
    <w:lvlOverride w:ilvl="7"/>
    <w:lvlOverride w:ilvl="8"/>
  </w:num>
  <w:num w:numId="449" w16cid:durableId="196696477">
    <w:abstractNumId w:val="173"/>
  </w:num>
  <w:num w:numId="450" w16cid:durableId="341278388">
    <w:abstractNumId w:val="106"/>
  </w:num>
  <w:num w:numId="451" w16cid:durableId="1622957207">
    <w:abstractNumId w:val="256"/>
  </w:num>
  <w:num w:numId="452" w16cid:durableId="139687581">
    <w:abstractNumId w:val="176"/>
  </w:num>
  <w:num w:numId="453" w16cid:durableId="1679653517">
    <w:abstractNumId w:val="170"/>
  </w:num>
  <w:num w:numId="454" w16cid:durableId="1643733705">
    <w:abstractNumId w:val="334"/>
  </w:num>
  <w:num w:numId="455" w16cid:durableId="993219739">
    <w:abstractNumId w:val="52"/>
  </w:num>
  <w:num w:numId="456" w16cid:durableId="1922332536">
    <w:abstractNumId w:val="193"/>
  </w:num>
  <w:num w:numId="457" w16cid:durableId="778986302">
    <w:abstractNumId w:val="241"/>
  </w:num>
  <w:num w:numId="458" w16cid:durableId="1254170280">
    <w:abstractNumId w:val="249"/>
  </w:num>
  <w:num w:numId="459" w16cid:durableId="1676960188">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0" w16cid:durableId="2125418674">
    <w:abstractNumId w:val="68"/>
  </w:num>
  <w:num w:numId="461" w16cid:durableId="782308113">
    <w:abstractNumId w:val="317"/>
  </w:num>
  <w:num w:numId="462" w16cid:durableId="1272468006">
    <w:abstractNumId w:val="181"/>
  </w:num>
  <w:num w:numId="463" w16cid:durableId="2135636991">
    <w:abstractNumId w:val="244"/>
  </w:num>
  <w:num w:numId="464" w16cid:durableId="985553911">
    <w:abstractNumId w:val="244"/>
  </w:num>
  <w:num w:numId="465" w16cid:durableId="1974208011">
    <w:abstractNumId w:val="244"/>
  </w:num>
  <w:num w:numId="466" w16cid:durableId="1006900777">
    <w:abstractNumId w:val="244"/>
  </w:num>
  <w:num w:numId="467" w16cid:durableId="538398401">
    <w:abstractNumId w:val="244"/>
  </w:num>
  <w:num w:numId="468" w16cid:durableId="274530481">
    <w:abstractNumId w:val="244"/>
  </w:num>
  <w:num w:numId="469" w16cid:durableId="537816757">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0" w16cid:durableId="35660732">
    <w:abstractNumId w:val="127"/>
  </w:num>
  <w:num w:numId="471" w16cid:durableId="1232614159">
    <w:abstractNumId w:val="360"/>
  </w:num>
  <w:num w:numId="472" w16cid:durableId="1274095877">
    <w:abstractNumId w:val="324"/>
  </w:num>
  <w:num w:numId="473" w16cid:durableId="1829130568">
    <w:abstractNumId w:val="149"/>
  </w:num>
  <w:num w:numId="474" w16cid:durableId="418915656">
    <w:abstractNumId w:val="244"/>
  </w:num>
  <w:num w:numId="475" w16cid:durableId="707611850">
    <w:abstractNumId w:val="207"/>
  </w:num>
  <w:num w:numId="476" w16cid:durableId="64767659">
    <w:abstractNumId w:val="379"/>
  </w:num>
  <w:num w:numId="477" w16cid:durableId="930628446">
    <w:abstractNumId w:val="336"/>
  </w:num>
  <w:num w:numId="478" w16cid:durableId="1425414573">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9" w16cid:durableId="1027028587">
    <w:abstractNumId w:val="216"/>
  </w:num>
  <w:num w:numId="480" w16cid:durableId="908927524">
    <w:abstractNumId w:val="2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1" w16cid:durableId="1802989524">
    <w:abstractNumId w:val="41"/>
  </w:num>
  <w:numIdMacAtCleanup w:val="4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621" w:allStyles="1" w:customStyles="0" w:latentStyles="0" w:stylesInUse="0" w:headingStyles="1" w:numberingStyles="0" w:tableStyles="0" w:directFormattingOnRuns="0" w:directFormattingOnParagraphs="1" w:directFormattingOnNumbering="1" w:directFormattingOnTables="0" w:clearFormatting="1" w:top3HeadingStyles="0" w:visibleStyles="0" w:alternateStyleNames="0"/>
  <w:stylePaneSortMethod w:val="0000"/>
  <w:defaultTabStop w:val="14"/>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61DA3"/>
    <w:rsid w:val="000002D9"/>
    <w:rsid w:val="0000093F"/>
    <w:rsid w:val="000009EF"/>
    <w:rsid w:val="00000E03"/>
    <w:rsid w:val="00001041"/>
    <w:rsid w:val="00001225"/>
    <w:rsid w:val="0000125A"/>
    <w:rsid w:val="000013A2"/>
    <w:rsid w:val="0000194B"/>
    <w:rsid w:val="00001A7E"/>
    <w:rsid w:val="0000209E"/>
    <w:rsid w:val="0000288C"/>
    <w:rsid w:val="00002FB1"/>
    <w:rsid w:val="00003065"/>
    <w:rsid w:val="000032E0"/>
    <w:rsid w:val="000037F6"/>
    <w:rsid w:val="00003C70"/>
    <w:rsid w:val="00004180"/>
    <w:rsid w:val="0000430C"/>
    <w:rsid w:val="00004516"/>
    <w:rsid w:val="00004C04"/>
    <w:rsid w:val="00004FDC"/>
    <w:rsid w:val="00005050"/>
    <w:rsid w:val="0000536B"/>
    <w:rsid w:val="00005461"/>
    <w:rsid w:val="00005560"/>
    <w:rsid w:val="00005769"/>
    <w:rsid w:val="000059D2"/>
    <w:rsid w:val="00005E7A"/>
    <w:rsid w:val="00006410"/>
    <w:rsid w:val="000065B8"/>
    <w:rsid w:val="000069F5"/>
    <w:rsid w:val="00006B60"/>
    <w:rsid w:val="00006C47"/>
    <w:rsid w:val="00006EC7"/>
    <w:rsid w:val="0000735C"/>
    <w:rsid w:val="000073DA"/>
    <w:rsid w:val="00007404"/>
    <w:rsid w:val="00007AF2"/>
    <w:rsid w:val="00007EBF"/>
    <w:rsid w:val="00007F61"/>
    <w:rsid w:val="00010B7A"/>
    <w:rsid w:val="00010B81"/>
    <w:rsid w:val="00010BC1"/>
    <w:rsid w:val="000110B4"/>
    <w:rsid w:val="00011147"/>
    <w:rsid w:val="00011FA1"/>
    <w:rsid w:val="0001219F"/>
    <w:rsid w:val="00012474"/>
    <w:rsid w:val="00012C67"/>
    <w:rsid w:val="0001306A"/>
    <w:rsid w:val="000130BE"/>
    <w:rsid w:val="000130DF"/>
    <w:rsid w:val="00013195"/>
    <w:rsid w:val="000136E1"/>
    <w:rsid w:val="0001371F"/>
    <w:rsid w:val="00014172"/>
    <w:rsid w:val="00014323"/>
    <w:rsid w:val="0001439F"/>
    <w:rsid w:val="000143B6"/>
    <w:rsid w:val="000143F2"/>
    <w:rsid w:val="000146C4"/>
    <w:rsid w:val="00014767"/>
    <w:rsid w:val="00014774"/>
    <w:rsid w:val="00014F0F"/>
    <w:rsid w:val="00015618"/>
    <w:rsid w:val="000156C4"/>
    <w:rsid w:val="00015C79"/>
    <w:rsid w:val="00015E54"/>
    <w:rsid w:val="00015FF8"/>
    <w:rsid w:val="000160E1"/>
    <w:rsid w:val="0001636A"/>
    <w:rsid w:val="000168FC"/>
    <w:rsid w:val="00016AFD"/>
    <w:rsid w:val="00016D2B"/>
    <w:rsid w:val="00016F14"/>
    <w:rsid w:val="000170CF"/>
    <w:rsid w:val="00017510"/>
    <w:rsid w:val="00017A82"/>
    <w:rsid w:val="00017C15"/>
    <w:rsid w:val="00017CBE"/>
    <w:rsid w:val="00017D9A"/>
    <w:rsid w:val="000200D6"/>
    <w:rsid w:val="00020437"/>
    <w:rsid w:val="00020A23"/>
    <w:rsid w:val="00021328"/>
    <w:rsid w:val="0002153E"/>
    <w:rsid w:val="000216ED"/>
    <w:rsid w:val="00021CA9"/>
    <w:rsid w:val="00021FC4"/>
    <w:rsid w:val="000222D7"/>
    <w:rsid w:val="0002244D"/>
    <w:rsid w:val="00022976"/>
    <w:rsid w:val="00022A00"/>
    <w:rsid w:val="00022B68"/>
    <w:rsid w:val="0002338A"/>
    <w:rsid w:val="00023EE1"/>
    <w:rsid w:val="000242A3"/>
    <w:rsid w:val="00024957"/>
    <w:rsid w:val="00024DBE"/>
    <w:rsid w:val="0002500A"/>
    <w:rsid w:val="000251AD"/>
    <w:rsid w:val="000254FB"/>
    <w:rsid w:val="00025916"/>
    <w:rsid w:val="00025E1E"/>
    <w:rsid w:val="00025ED3"/>
    <w:rsid w:val="00025EDC"/>
    <w:rsid w:val="00026125"/>
    <w:rsid w:val="000261A3"/>
    <w:rsid w:val="00027113"/>
    <w:rsid w:val="000273B4"/>
    <w:rsid w:val="00027540"/>
    <w:rsid w:val="00027925"/>
    <w:rsid w:val="00027A34"/>
    <w:rsid w:val="00027F8F"/>
    <w:rsid w:val="000301EC"/>
    <w:rsid w:val="0003024B"/>
    <w:rsid w:val="000304F6"/>
    <w:rsid w:val="0003065B"/>
    <w:rsid w:val="000308D2"/>
    <w:rsid w:val="000309E6"/>
    <w:rsid w:val="00031473"/>
    <w:rsid w:val="00031614"/>
    <w:rsid w:val="000317FE"/>
    <w:rsid w:val="00031E66"/>
    <w:rsid w:val="00031EC3"/>
    <w:rsid w:val="00031F3F"/>
    <w:rsid w:val="00032004"/>
    <w:rsid w:val="000322A6"/>
    <w:rsid w:val="00032F88"/>
    <w:rsid w:val="0003311D"/>
    <w:rsid w:val="000334F6"/>
    <w:rsid w:val="00033678"/>
    <w:rsid w:val="000343DD"/>
    <w:rsid w:val="0003449A"/>
    <w:rsid w:val="0003458B"/>
    <w:rsid w:val="000345E3"/>
    <w:rsid w:val="0003477D"/>
    <w:rsid w:val="000349A0"/>
    <w:rsid w:val="00034A52"/>
    <w:rsid w:val="00034CE4"/>
    <w:rsid w:val="00034E59"/>
    <w:rsid w:val="00035059"/>
    <w:rsid w:val="0003594D"/>
    <w:rsid w:val="000360D3"/>
    <w:rsid w:val="000363D7"/>
    <w:rsid w:val="000364A8"/>
    <w:rsid w:val="00036534"/>
    <w:rsid w:val="000367B4"/>
    <w:rsid w:val="00036B1E"/>
    <w:rsid w:val="00036C67"/>
    <w:rsid w:val="00036D8C"/>
    <w:rsid w:val="00036DE1"/>
    <w:rsid w:val="00036EA2"/>
    <w:rsid w:val="00036FBD"/>
    <w:rsid w:val="00037109"/>
    <w:rsid w:val="00037353"/>
    <w:rsid w:val="0003742D"/>
    <w:rsid w:val="000377D9"/>
    <w:rsid w:val="000379F0"/>
    <w:rsid w:val="00037B24"/>
    <w:rsid w:val="00037D5D"/>
    <w:rsid w:val="00037E74"/>
    <w:rsid w:val="00037FEF"/>
    <w:rsid w:val="0004094F"/>
    <w:rsid w:val="00040A22"/>
    <w:rsid w:val="00040BCF"/>
    <w:rsid w:val="00041317"/>
    <w:rsid w:val="00041795"/>
    <w:rsid w:val="00041ACD"/>
    <w:rsid w:val="00041CEA"/>
    <w:rsid w:val="00041FBF"/>
    <w:rsid w:val="000426FE"/>
    <w:rsid w:val="000428BA"/>
    <w:rsid w:val="00042C74"/>
    <w:rsid w:val="00042F84"/>
    <w:rsid w:val="0004316F"/>
    <w:rsid w:val="00043926"/>
    <w:rsid w:val="00043A0F"/>
    <w:rsid w:val="00043B87"/>
    <w:rsid w:val="00043DE5"/>
    <w:rsid w:val="00043F6F"/>
    <w:rsid w:val="00044023"/>
    <w:rsid w:val="00044298"/>
    <w:rsid w:val="00044B27"/>
    <w:rsid w:val="00044F13"/>
    <w:rsid w:val="000453F4"/>
    <w:rsid w:val="00045797"/>
    <w:rsid w:val="000458B0"/>
    <w:rsid w:val="00045B46"/>
    <w:rsid w:val="00045BF5"/>
    <w:rsid w:val="00045C2C"/>
    <w:rsid w:val="00045F88"/>
    <w:rsid w:val="00045FF3"/>
    <w:rsid w:val="0004639F"/>
    <w:rsid w:val="0004692E"/>
    <w:rsid w:val="000473ED"/>
    <w:rsid w:val="000478DA"/>
    <w:rsid w:val="0005021A"/>
    <w:rsid w:val="000506C1"/>
    <w:rsid w:val="000508AB"/>
    <w:rsid w:val="0005153C"/>
    <w:rsid w:val="000518D6"/>
    <w:rsid w:val="0005199A"/>
    <w:rsid w:val="00052079"/>
    <w:rsid w:val="0005212A"/>
    <w:rsid w:val="000527F7"/>
    <w:rsid w:val="00052942"/>
    <w:rsid w:val="00052C0E"/>
    <w:rsid w:val="000530B7"/>
    <w:rsid w:val="000531C0"/>
    <w:rsid w:val="00053521"/>
    <w:rsid w:val="0005397E"/>
    <w:rsid w:val="00053B3D"/>
    <w:rsid w:val="00053B94"/>
    <w:rsid w:val="00053C47"/>
    <w:rsid w:val="0005438B"/>
    <w:rsid w:val="0005456F"/>
    <w:rsid w:val="00054A8D"/>
    <w:rsid w:val="00054D90"/>
    <w:rsid w:val="00055EF2"/>
    <w:rsid w:val="00056696"/>
    <w:rsid w:val="000566F0"/>
    <w:rsid w:val="00056734"/>
    <w:rsid w:val="000567BF"/>
    <w:rsid w:val="000568FC"/>
    <w:rsid w:val="00056C6F"/>
    <w:rsid w:val="00056D35"/>
    <w:rsid w:val="000578E2"/>
    <w:rsid w:val="000600EF"/>
    <w:rsid w:val="000604F5"/>
    <w:rsid w:val="000604FA"/>
    <w:rsid w:val="00060A7F"/>
    <w:rsid w:val="00061132"/>
    <w:rsid w:val="0006115E"/>
    <w:rsid w:val="000613C4"/>
    <w:rsid w:val="0006199A"/>
    <w:rsid w:val="00061A13"/>
    <w:rsid w:val="00061B12"/>
    <w:rsid w:val="00061B50"/>
    <w:rsid w:val="00062095"/>
    <w:rsid w:val="000625AB"/>
    <w:rsid w:val="000629E4"/>
    <w:rsid w:val="00062BAE"/>
    <w:rsid w:val="00062C16"/>
    <w:rsid w:val="00062DFE"/>
    <w:rsid w:val="00062FD9"/>
    <w:rsid w:val="000630F5"/>
    <w:rsid w:val="0006334E"/>
    <w:rsid w:val="000637B5"/>
    <w:rsid w:val="00063944"/>
    <w:rsid w:val="00063A64"/>
    <w:rsid w:val="00063C0B"/>
    <w:rsid w:val="0006421B"/>
    <w:rsid w:val="00064DA3"/>
    <w:rsid w:val="00064FB7"/>
    <w:rsid w:val="00065396"/>
    <w:rsid w:val="0006546C"/>
    <w:rsid w:val="0006556D"/>
    <w:rsid w:val="00065739"/>
    <w:rsid w:val="00065B31"/>
    <w:rsid w:val="00065B9C"/>
    <w:rsid w:val="00065D05"/>
    <w:rsid w:val="00065E2D"/>
    <w:rsid w:val="00066DDC"/>
    <w:rsid w:val="00067193"/>
    <w:rsid w:val="0006724D"/>
    <w:rsid w:val="00067731"/>
    <w:rsid w:val="000679AC"/>
    <w:rsid w:val="00067BA0"/>
    <w:rsid w:val="00067BD6"/>
    <w:rsid w:val="00067E1B"/>
    <w:rsid w:val="000701C5"/>
    <w:rsid w:val="00070315"/>
    <w:rsid w:val="000705E9"/>
    <w:rsid w:val="000706D9"/>
    <w:rsid w:val="00070A36"/>
    <w:rsid w:val="00070C50"/>
    <w:rsid w:val="000711F6"/>
    <w:rsid w:val="00071282"/>
    <w:rsid w:val="000714A2"/>
    <w:rsid w:val="00071736"/>
    <w:rsid w:val="0007182D"/>
    <w:rsid w:val="00071E11"/>
    <w:rsid w:val="000720AA"/>
    <w:rsid w:val="0007238A"/>
    <w:rsid w:val="00072814"/>
    <w:rsid w:val="000730AC"/>
    <w:rsid w:val="00074B67"/>
    <w:rsid w:val="00074E52"/>
    <w:rsid w:val="000750C8"/>
    <w:rsid w:val="000752A0"/>
    <w:rsid w:val="00075444"/>
    <w:rsid w:val="0007557D"/>
    <w:rsid w:val="0007567B"/>
    <w:rsid w:val="0007595A"/>
    <w:rsid w:val="00075B1C"/>
    <w:rsid w:val="00075F05"/>
    <w:rsid w:val="00075F4B"/>
    <w:rsid w:val="00076176"/>
    <w:rsid w:val="00076318"/>
    <w:rsid w:val="00076430"/>
    <w:rsid w:val="00076A43"/>
    <w:rsid w:val="00076E39"/>
    <w:rsid w:val="000774E5"/>
    <w:rsid w:val="00077608"/>
    <w:rsid w:val="00077749"/>
    <w:rsid w:val="00077B5C"/>
    <w:rsid w:val="00080050"/>
    <w:rsid w:val="00080103"/>
    <w:rsid w:val="00080368"/>
    <w:rsid w:val="00080BAE"/>
    <w:rsid w:val="00080C9F"/>
    <w:rsid w:val="00080D26"/>
    <w:rsid w:val="00080D94"/>
    <w:rsid w:val="0008183F"/>
    <w:rsid w:val="00081D84"/>
    <w:rsid w:val="00081E9A"/>
    <w:rsid w:val="000822E4"/>
    <w:rsid w:val="00082965"/>
    <w:rsid w:val="00082E5A"/>
    <w:rsid w:val="000831A4"/>
    <w:rsid w:val="000837C6"/>
    <w:rsid w:val="00083990"/>
    <w:rsid w:val="00084127"/>
    <w:rsid w:val="00084806"/>
    <w:rsid w:val="00084A3D"/>
    <w:rsid w:val="000850C7"/>
    <w:rsid w:val="000857F8"/>
    <w:rsid w:val="000859AA"/>
    <w:rsid w:val="00085F49"/>
    <w:rsid w:val="000865ED"/>
    <w:rsid w:val="000869D7"/>
    <w:rsid w:val="00086EA4"/>
    <w:rsid w:val="0008732B"/>
    <w:rsid w:val="00087AB4"/>
    <w:rsid w:val="00087B9C"/>
    <w:rsid w:val="00090421"/>
    <w:rsid w:val="00090804"/>
    <w:rsid w:val="000908D8"/>
    <w:rsid w:val="0009093F"/>
    <w:rsid w:val="00090E30"/>
    <w:rsid w:val="000910DB"/>
    <w:rsid w:val="000911DA"/>
    <w:rsid w:val="000911E0"/>
    <w:rsid w:val="0009120F"/>
    <w:rsid w:val="00091774"/>
    <w:rsid w:val="00091A20"/>
    <w:rsid w:val="0009218E"/>
    <w:rsid w:val="000923B5"/>
    <w:rsid w:val="000923F9"/>
    <w:rsid w:val="00092D31"/>
    <w:rsid w:val="000930AD"/>
    <w:rsid w:val="0009357A"/>
    <w:rsid w:val="0009393D"/>
    <w:rsid w:val="00093ACB"/>
    <w:rsid w:val="00093C3F"/>
    <w:rsid w:val="00093DC4"/>
    <w:rsid w:val="000942F1"/>
    <w:rsid w:val="00094721"/>
    <w:rsid w:val="00094B69"/>
    <w:rsid w:val="00094D46"/>
    <w:rsid w:val="00095093"/>
    <w:rsid w:val="00095138"/>
    <w:rsid w:val="000952C9"/>
    <w:rsid w:val="00095382"/>
    <w:rsid w:val="00095614"/>
    <w:rsid w:val="0009562B"/>
    <w:rsid w:val="0009573B"/>
    <w:rsid w:val="000959A1"/>
    <w:rsid w:val="00096BFA"/>
    <w:rsid w:val="00096E08"/>
    <w:rsid w:val="00097193"/>
    <w:rsid w:val="000974AD"/>
    <w:rsid w:val="00097543"/>
    <w:rsid w:val="00097867"/>
    <w:rsid w:val="000978C3"/>
    <w:rsid w:val="000A0027"/>
    <w:rsid w:val="000A0452"/>
    <w:rsid w:val="000A0803"/>
    <w:rsid w:val="000A0CF3"/>
    <w:rsid w:val="000A134C"/>
    <w:rsid w:val="000A19B5"/>
    <w:rsid w:val="000A1B2C"/>
    <w:rsid w:val="000A24B8"/>
    <w:rsid w:val="000A258E"/>
    <w:rsid w:val="000A2D69"/>
    <w:rsid w:val="000A2DDF"/>
    <w:rsid w:val="000A31CE"/>
    <w:rsid w:val="000A3211"/>
    <w:rsid w:val="000A3279"/>
    <w:rsid w:val="000A3328"/>
    <w:rsid w:val="000A37A7"/>
    <w:rsid w:val="000A3A32"/>
    <w:rsid w:val="000A3BDF"/>
    <w:rsid w:val="000A3E32"/>
    <w:rsid w:val="000A40AC"/>
    <w:rsid w:val="000A40F8"/>
    <w:rsid w:val="000A42A8"/>
    <w:rsid w:val="000A49B9"/>
    <w:rsid w:val="000A4B15"/>
    <w:rsid w:val="000A4B41"/>
    <w:rsid w:val="000A5152"/>
    <w:rsid w:val="000A5180"/>
    <w:rsid w:val="000A53F8"/>
    <w:rsid w:val="000A55A3"/>
    <w:rsid w:val="000A56AE"/>
    <w:rsid w:val="000A5784"/>
    <w:rsid w:val="000A5A7C"/>
    <w:rsid w:val="000A5B80"/>
    <w:rsid w:val="000A5DB3"/>
    <w:rsid w:val="000A6638"/>
    <w:rsid w:val="000A66C5"/>
    <w:rsid w:val="000A66D1"/>
    <w:rsid w:val="000A6C0F"/>
    <w:rsid w:val="000A6E79"/>
    <w:rsid w:val="000A70A0"/>
    <w:rsid w:val="000A752F"/>
    <w:rsid w:val="000A7A2C"/>
    <w:rsid w:val="000A7A35"/>
    <w:rsid w:val="000A7AE8"/>
    <w:rsid w:val="000A7E86"/>
    <w:rsid w:val="000B02AC"/>
    <w:rsid w:val="000B16EC"/>
    <w:rsid w:val="000B1E17"/>
    <w:rsid w:val="000B22DD"/>
    <w:rsid w:val="000B23CF"/>
    <w:rsid w:val="000B2E72"/>
    <w:rsid w:val="000B2F81"/>
    <w:rsid w:val="000B31FB"/>
    <w:rsid w:val="000B32F4"/>
    <w:rsid w:val="000B33B2"/>
    <w:rsid w:val="000B3593"/>
    <w:rsid w:val="000B4290"/>
    <w:rsid w:val="000B42AD"/>
    <w:rsid w:val="000B42B0"/>
    <w:rsid w:val="000B4399"/>
    <w:rsid w:val="000B4AEE"/>
    <w:rsid w:val="000B4D89"/>
    <w:rsid w:val="000B524F"/>
    <w:rsid w:val="000B588B"/>
    <w:rsid w:val="000B593F"/>
    <w:rsid w:val="000B5C9B"/>
    <w:rsid w:val="000B5E9B"/>
    <w:rsid w:val="000B621B"/>
    <w:rsid w:val="000B6571"/>
    <w:rsid w:val="000B6B3A"/>
    <w:rsid w:val="000B6B91"/>
    <w:rsid w:val="000B6D33"/>
    <w:rsid w:val="000B70D9"/>
    <w:rsid w:val="000B73D2"/>
    <w:rsid w:val="000B770E"/>
    <w:rsid w:val="000B7A2D"/>
    <w:rsid w:val="000C03A2"/>
    <w:rsid w:val="000C0C0A"/>
    <w:rsid w:val="000C10BC"/>
    <w:rsid w:val="000C1312"/>
    <w:rsid w:val="000C1861"/>
    <w:rsid w:val="000C188C"/>
    <w:rsid w:val="000C2021"/>
    <w:rsid w:val="000C2E79"/>
    <w:rsid w:val="000C32FF"/>
    <w:rsid w:val="000C3425"/>
    <w:rsid w:val="000C37F0"/>
    <w:rsid w:val="000C38CE"/>
    <w:rsid w:val="000C3AC6"/>
    <w:rsid w:val="000C41E2"/>
    <w:rsid w:val="000C4541"/>
    <w:rsid w:val="000C483B"/>
    <w:rsid w:val="000C4E7E"/>
    <w:rsid w:val="000C4F37"/>
    <w:rsid w:val="000C5274"/>
    <w:rsid w:val="000C552B"/>
    <w:rsid w:val="000C554F"/>
    <w:rsid w:val="000C592F"/>
    <w:rsid w:val="000C598E"/>
    <w:rsid w:val="000C59CB"/>
    <w:rsid w:val="000C5DE6"/>
    <w:rsid w:val="000C5F4E"/>
    <w:rsid w:val="000C5FA2"/>
    <w:rsid w:val="000C6050"/>
    <w:rsid w:val="000C607D"/>
    <w:rsid w:val="000C6142"/>
    <w:rsid w:val="000C62C8"/>
    <w:rsid w:val="000C62E9"/>
    <w:rsid w:val="000C6827"/>
    <w:rsid w:val="000C68F0"/>
    <w:rsid w:val="000C6B6C"/>
    <w:rsid w:val="000C6C9C"/>
    <w:rsid w:val="000C6E37"/>
    <w:rsid w:val="000C6F5D"/>
    <w:rsid w:val="000C715D"/>
    <w:rsid w:val="000C724F"/>
    <w:rsid w:val="000C749F"/>
    <w:rsid w:val="000C7607"/>
    <w:rsid w:val="000C7DB3"/>
    <w:rsid w:val="000C7DC2"/>
    <w:rsid w:val="000C7E39"/>
    <w:rsid w:val="000C7F8F"/>
    <w:rsid w:val="000C7FA6"/>
    <w:rsid w:val="000D0459"/>
    <w:rsid w:val="000D14EE"/>
    <w:rsid w:val="000D180F"/>
    <w:rsid w:val="000D1E5C"/>
    <w:rsid w:val="000D2084"/>
    <w:rsid w:val="000D2CC0"/>
    <w:rsid w:val="000D2D13"/>
    <w:rsid w:val="000D3064"/>
    <w:rsid w:val="000D3937"/>
    <w:rsid w:val="000D3971"/>
    <w:rsid w:val="000D3A5E"/>
    <w:rsid w:val="000D3CBE"/>
    <w:rsid w:val="000D409B"/>
    <w:rsid w:val="000D45F1"/>
    <w:rsid w:val="000D4795"/>
    <w:rsid w:val="000D4802"/>
    <w:rsid w:val="000D480D"/>
    <w:rsid w:val="000D4861"/>
    <w:rsid w:val="000D4D9B"/>
    <w:rsid w:val="000D503B"/>
    <w:rsid w:val="000D55D2"/>
    <w:rsid w:val="000D56C4"/>
    <w:rsid w:val="000D5957"/>
    <w:rsid w:val="000D599B"/>
    <w:rsid w:val="000D5E71"/>
    <w:rsid w:val="000D5FCC"/>
    <w:rsid w:val="000D618A"/>
    <w:rsid w:val="000D6519"/>
    <w:rsid w:val="000D6766"/>
    <w:rsid w:val="000D6DBA"/>
    <w:rsid w:val="000D7179"/>
    <w:rsid w:val="000D7534"/>
    <w:rsid w:val="000D77B4"/>
    <w:rsid w:val="000D7A83"/>
    <w:rsid w:val="000D7B16"/>
    <w:rsid w:val="000D7D91"/>
    <w:rsid w:val="000E0664"/>
    <w:rsid w:val="000E071F"/>
    <w:rsid w:val="000E0B69"/>
    <w:rsid w:val="000E0E06"/>
    <w:rsid w:val="000E1134"/>
    <w:rsid w:val="000E131C"/>
    <w:rsid w:val="000E13C3"/>
    <w:rsid w:val="000E159D"/>
    <w:rsid w:val="000E2080"/>
    <w:rsid w:val="000E2314"/>
    <w:rsid w:val="000E291F"/>
    <w:rsid w:val="000E29AC"/>
    <w:rsid w:val="000E29B1"/>
    <w:rsid w:val="000E30F6"/>
    <w:rsid w:val="000E350C"/>
    <w:rsid w:val="000E3752"/>
    <w:rsid w:val="000E37F5"/>
    <w:rsid w:val="000E39CF"/>
    <w:rsid w:val="000E3C39"/>
    <w:rsid w:val="000E3CB8"/>
    <w:rsid w:val="000E3D05"/>
    <w:rsid w:val="000E3D1E"/>
    <w:rsid w:val="000E3D4D"/>
    <w:rsid w:val="000E443B"/>
    <w:rsid w:val="000E47FF"/>
    <w:rsid w:val="000E4D4A"/>
    <w:rsid w:val="000E5066"/>
    <w:rsid w:val="000E5132"/>
    <w:rsid w:val="000E591C"/>
    <w:rsid w:val="000E5C97"/>
    <w:rsid w:val="000E5D10"/>
    <w:rsid w:val="000E6295"/>
    <w:rsid w:val="000E62A5"/>
    <w:rsid w:val="000E6364"/>
    <w:rsid w:val="000E6DA9"/>
    <w:rsid w:val="000E717A"/>
    <w:rsid w:val="000E7268"/>
    <w:rsid w:val="000E74ED"/>
    <w:rsid w:val="000E7D99"/>
    <w:rsid w:val="000F00C1"/>
    <w:rsid w:val="000F0787"/>
    <w:rsid w:val="000F09A9"/>
    <w:rsid w:val="000F1083"/>
    <w:rsid w:val="000F109E"/>
    <w:rsid w:val="000F17D7"/>
    <w:rsid w:val="000F216C"/>
    <w:rsid w:val="000F21C3"/>
    <w:rsid w:val="000F2709"/>
    <w:rsid w:val="000F2A01"/>
    <w:rsid w:val="000F2D21"/>
    <w:rsid w:val="000F303E"/>
    <w:rsid w:val="000F3368"/>
    <w:rsid w:val="000F36B7"/>
    <w:rsid w:val="000F38C2"/>
    <w:rsid w:val="000F394C"/>
    <w:rsid w:val="000F3D3F"/>
    <w:rsid w:val="000F3F8F"/>
    <w:rsid w:val="000F450E"/>
    <w:rsid w:val="000F4793"/>
    <w:rsid w:val="000F4900"/>
    <w:rsid w:val="000F4BC5"/>
    <w:rsid w:val="000F4C0C"/>
    <w:rsid w:val="000F4C81"/>
    <w:rsid w:val="000F578D"/>
    <w:rsid w:val="000F57AB"/>
    <w:rsid w:val="000F588F"/>
    <w:rsid w:val="000F5D8C"/>
    <w:rsid w:val="000F6008"/>
    <w:rsid w:val="000F7255"/>
    <w:rsid w:val="000F735F"/>
    <w:rsid w:val="000F7DA3"/>
    <w:rsid w:val="00100046"/>
    <w:rsid w:val="001003DA"/>
    <w:rsid w:val="00100C22"/>
    <w:rsid w:val="00100D0E"/>
    <w:rsid w:val="00100EA4"/>
    <w:rsid w:val="00100F77"/>
    <w:rsid w:val="0010175A"/>
    <w:rsid w:val="0010266D"/>
    <w:rsid w:val="001026CB"/>
    <w:rsid w:val="00103D02"/>
    <w:rsid w:val="00103EB7"/>
    <w:rsid w:val="00103FCD"/>
    <w:rsid w:val="00104269"/>
    <w:rsid w:val="00104563"/>
    <w:rsid w:val="00104ADA"/>
    <w:rsid w:val="001055CE"/>
    <w:rsid w:val="0010588C"/>
    <w:rsid w:val="00105AC4"/>
    <w:rsid w:val="00105EEA"/>
    <w:rsid w:val="00106345"/>
    <w:rsid w:val="00106B52"/>
    <w:rsid w:val="00106D8B"/>
    <w:rsid w:val="00106DBC"/>
    <w:rsid w:val="00106F71"/>
    <w:rsid w:val="001072AF"/>
    <w:rsid w:val="00107372"/>
    <w:rsid w:val="001075C5"/>
    <w:rsid w:val="001075E3"/>
    <w:rsid w:val="00107680"/>
    <w:rsid w:val="0010768A"/>
    <w:rsid w:val="001100F1"/>
    <w:rsid w:val="00110B61"/>
    <w:rsid w:val="00110E95"/>
    <w:rsid w:val="001111AD"/>
    <w:rsid w:val="0011184D"/>
    <w:rsid w:val="00111908"/>
    <w:rsid w:val="001120DD"/>
    <w:rsid w:val="00112421"/>
    <w:rsid w:val="00112779"/>
    <w:rsid w:val="00112F0F"/>
    <w:rsid w:val="001134D6"/>
    <w:rsid w:val="00113BB3"/>
    <w:rsid w:val="0011409C"/>
    <w:rsid w:val="001146FA"/>
    <w:rsid w:val="001151F1"/>
    <w:rsid w:val="001151F7"/>
    <w:rsid w:val="00115321"/>
    <w:rsid w:val="00115648"/>
    <w:rsid w:val="00115827"/>
    <w:rsid w:val="00115B27"/>
    <w:rsid w:val="00116029"/>
    <w:rsid w:val="00116064"/>
    <w:rsid w:val="0011606C"/>
    <w:rsid w:val="001166FB"/>
    <w:rsid w:val="00116840"/>
    <w:rsid w:val="00116B24"/>
    <w:rsid w:val="00116E85"/>
    <w:rsid w:val="0011739A"/>
    <w:rsid w:val="001176A6"/>
    <w:rsid w:val="001178D6"/>
    <w:rsid w:val="00117A74"/>
    <w:rsid w:val="001215F9"/>
    <w:rsid w:val="001217DC"/>
    <w:rsid w:val="001220DC"/>
    <w:rsid w:val="0012214E"/>
    <w:rsid w:val="001221D7"/>
    <w:rsid w:val="00122396"/>
    <w:rsid w:val="001224BE"/>
    <w:rsid w:val="00122556"/>
    <w:rsid w:val="00122C25"/>
    <w:rsid w:val="00122C7E"/>
    <w:rsid w:val="001231E8"/>
    <w:rsid w:val="00123301"/>
    <w:rsid w:val="001235ED"/>
    <w:rsid w:val="001242A0"/>
    <w:rsid w:val="00124417"/>
    <w:rsid w:val="00124A48"/>
    <w:rsid w:val="00124DF1"/>
    <w:rsid w:val="00124EAF"/>
    <w:rsid w:val="00125312"/>
    <w:rsid w:val="001255B6"/>
    <w:rsid w:val="00125A31"/>
    <w:rsid w:val="00125BE7"/>
    <w:rsid w:val="00125C1E"/>
    <w:rsid w:val="00125EB5"/>
    <w:rsid w:val="001261F9"/>
    <w:rsid w:val="00126CE7"/>
    <w:rsid w:val="00126F87"/>
    <w:rsid w:val="001272C8"/>
    <w:rsid w:val="00127370"/>
    <w:rsid w:val="00127470"/>
    <w:rsid w:val="00127AE6"/>
    <w:rsid w:val="00127B5F"/>
    <w:rsid w:val="00127CD2"/>
    <w:rsid w:val="001300DC"/>
    <w:rsid w:val="00130221"/>
    <w:rsid w:val="00130677"/>
    <w:rsid w:val="001306A4"/>
    <w:rsid w:val="001308A8"/>
    <w:rsid w:val="00130F21"/>
    <w:rsid w:val="00130FD2"/>
    <w:rsid w:val="00131867"/>
    <w:rsid w:val="00131CCE"/>
    <w:rsid w:val="00132506"/>
    <w:rsid w:val="00132D1C"/>
    <w:rsid w:val="00132D3A"/>
    <w:rsid w:val="0013380A"/>
    <w:rsid w:val="00133CCB"/>
    <w:rsid w:val="0013402F"/>
    <w:rsid w:val="00134397"/>
    <w:rsid w:val="00134448"/>
    <w:rsid w:val="001349C5"/>
    <w:rsid w:val="00134B10"/>
    <w:rsid w:val="001352EB"/>
    <w:rsid w:val="00135585"/>
    <w:rsid w:val="001355E4"/>
    <w:rsid w:val="00135763"/>
    <w:rsid w:val="00135876"/>
    <w:rsid w:val="001358B0"/>
    <w:rsid w:val="00135C40"/>
    <w:rsid w:val="00135C73"/>
    <w:rsid w:val="00135D9A"/>
    <w:rsid w:val="00135F1F"/>
    <w:rsid w:val="001366CA"/>
    <w:rsid w:val="001366E7"/>
    <w:rsid w:val="00136DD0"/>
    <w:rsid w:val="0013721C"/>
    <w:rsid w:val="001375A7"/>
    <w:rsid w:val="00137B17"/>
    <w:rsid w:val="00137B3D"/>
    <w:rsid w:val="00137F99"/>
    <w:rsid w:val="001407D1"/>
    <w:rsid w:val="00140EA9"/>
    <w:rsid w:val="00140FE0"/>
    <w:rsid w:val="00141744"/>
    <w:rsid w:val="0014177A"/>
    <w:rsid w:val="0014178B"/>
    <w:rsid w:val="00141D32"/>
    <w:rsid w:val="00142403"/>
    <w:rsid w:val="00142553"/>
    <w:rsid w:val="0014294E"/>
    <w:rsid w:val="00142B27"/>
    <w:rsid w:val="00142F34"/>
    <w:rsid w:val="00142FDE"/>
    <w:rsid w:val="00143298"/>
    <w:rsid w:val="001432E0"/>
    <w:rsid w:val="00143331"/>
    <w:rsid w:val="001436A3"/>
    <w:rsid w:val="001438EE"/>
    <w:rsid w:val="00143A47"/>
    <w:rsid w:val="00143CAD"/>
    <w:rsid w:val="00143DAC"/>
    <w:rsid w:val="00143E0E"/>
    <w:rsid w:val="00143F52"/>
    <w:rsid w:val="00143F9B"/>
    <w:rsid w:val="001444E4"/>
    <w:rsid w:val="001445BE"/>
    <w:rsid w:val="00144728"/>
    <w:rsid w:val="0014490D"/>
    <w:rsid w:val="00145023"/>
    <w:rsid w:val="00145415"/>
    <w:rsid w:val="0014544A"/>
    <w:rsid w:val="0014560A"/>
    <w:rsid w:val="00145CA0"/>
    <w:rsid w:val="001463FA"/>
    <w:rsid w:val="00146549"/>
    <w:rsid w:val="001467F3"/>
    <w:rsid w:val="00146A1C"/>
    <w:rsid w:val="00146BBF"/>
    <w:rsid w:val="0014722C"/>
    <w:rsid w:val="001475FD"/>
    <w:rsid w:val="0014792B"/>
    <w:rsid w:val="00147F3C"/>
    <w:rsid w:val="00150566"/>
    <w:rsid w:val="00150E30"/>
    <w:rsid w:val="00151429"/>
    <w:rsid w:val="00151604"/>
    <w:rsid w:val="00151700"/>
    <w:rsid w:val="00151812"/>
    <w:rsid w:val="00151946"/>
    <w:rsid w:val="00152208"/>
    <w:rsid w:val="00152473"/>
    <w:rsid w:val="00152F99"/>
    <w:rsid w:val="001531EE"/>
    <w:rsid w:val="001532C9"/>
    <w:rsid w:val="00153A8E"/>
    <w:rsid w:val="00153AA7"/>
    <w:rsid w:val="00153D14"/>
    <w:rsid w:val="00154033"/>
    <w:rsid w:val="0015457E"/>
    <w:rsid w:val="00154B87"/>
    <w:rsid w:val="00155087"/>
    <w:rsid w:val="00155669"/>
    <w:rsid w:val="0015591E"/>
    <w:rsid w:val="00155B7B"/>
    <w:rsid w:val="00155E2F"/>
    <w:rsid w:val="001568F1"/>
    <w:rsid w:val="0015698C"/>
    <w:rsid w:val="00156AF3"/>
    <w:rsid w:val="00156C03"/>
    <w:rsid w:val="00156C14"/>
    <w:rsid w:val="00156E84"/>
    <w:rsid w:val="00156F13"/>
    <w:rsid w:val="00156F9C"/>
    <w:rsid w:val="001570AD"/>
    <w:rsid w:val="00157361"/>
    <w:rsid w:val="0015745A"/>
    <w:rsid w:val="00157836"/>
    <w:rsid w:val="00157FA7"/>
    <w:rsid w:val="001600E4"/>
    <w:rsid w:val="00160623"/>
    <w:rsid w:val="00160687"/>
    <w:rsid w:val="001606EB"/>
    <w:rsid w:val="00160E01"/>
    <w:rsid w:val="001610D7"/>
    <w:rsid w:val="001616C6"/>
    <w:rsid w:val="00161792"/>
    <w:rsid w:val="001619EF"/>
    <w:rsid w:val="00161D07"/>
    <w:rsid w:val="001624A0"/>
    <w:rsid w:val="001625F4"/>
    <w:rsid w:val="00162662"/>
    <w:rsid w:val="001628F1"/>
    <w:rsid w:val="00162999"/>
    <w:rsid w:val="0016362F"/>
    <w:rsid w:val="001636C7"/>
    <w:rsid w:val="001637DE"/>
    <w:rsid w:val="0016384E"/>
    <w:rsid w:val="00163D40"/>
    <w:rsid w:val="00164378"/>
    <w:rsid w:val="001644D2"/>
    <w:rsid w:val="001646FC"/>
    <w:rsid w:val="001648E0"/>
    <w:rsid w:val="001649B6"/>
    <w:rsid w:val="00164C50"/>
    <w:rsid w:val="00165554"/>
    <w:rsid w:val="00165A56"/>
    <w:rsid w:val="00166115"/>
    <w:rsid w:val="001667B0"/>
    <w:rsid w:val="001668D8"/>
    <w:rsid w:val="00166B6C"/>
    <w:rsid w:val="00166BBA"/>
    <w:rsid w:val="00166C4A"/>
    <w:rsid w:val="00166F1C"/>
    <w:rsid w:val="001673A1"/>
    <w:rsid w:val="00167A35"/>
    <w:rsid w:val="00167A4C"/>
    <w:rsid w:val="00167AB8"/>
    <w:rsid w:val="00167B89"/>
    <w:rsid w:val="00167EC6"/>
    <w:rsid w:val="001703DA"/>
    <w:rsid w:val="00170E6A"/>
    <w:rsid w:val="00170FA0"/>
    <w:rsid w:val="00170FBF"/>
    <w:rsid w:val="001711F6"/>
    <w:rsid w:val="001713CF"/>
    <w:rsid w:val="00171902"/>
    <w:rsid w:val="001719BD"/>
    <w:rsid w:val="00171F82"/>
    <w:rsid w:val="00172395"/>
    <w:rsid w:val="00172407"/>
    <w:rsid w:val="00172A54"/>
    <w:rsid w:val="001731D2"/>
    <w:rsid w:val="00173387"/>
    <w:rsid w:val="00173439"/>
    <w:rsid w:val="00173446"/>
    <w:rsid w:val="00173848"/>
    <w:rsid w:val="00173AE6"/>
    <w:rsid w:val="00173D09"/>
    <w:rsid w:val="001742D9"/>
    <w:rsid w:val="0017433F"/>
    <w:rsid w:val="001745DB"/>
    <w:rsid w:val="00174672"/>
    <w:rsid w:val="00174AAB"/>
    <w:rsid w:val="00174E19"/>
    <w:rsid w:val="00174E75"/>
    <w:rsid w:val="00175086"/>
    <w:rsid w:val="00175438"/>
    <w:rsid w:val="00175457"/>
    <w:rsid w:val="001754D2"/>
    <w:rsid w:val="00175B29"/>
    <w:rsid w:val="001761EA"/>
    <w:rsid w:val="0017620B"/>
    <w:rsid w:val="001763AE"/>
    <w:rsid w:val="001765CB"/>
    <w:rsid w:val="00176DDD"/>
    <w:rsid w:val="001774EA"/>
    <w:rsid w:val="0017789D"/>
    <w:rsid w:val="00177967"/>
    <w:rsid w:val="00177FF1"/>
    <w:rsid w:val="00180026"/>
    <w:rsid w:val="00180292"/>
    <w:rsid w:val="00180CA0"/>
    <w:rsid w:val="00180D03"/>
    <w:rsid w:val="00180DB4"/>
    <w:rsid w:val="001812F2"/>
    <w:rsid w:val="00181A1A"/>
    <w:rsid w:val="00181CEC"/>
    <w:rsid w:val="00181F28"/>
    <w:rsid w:val="00182010"/>
    <w:rsid w:val="00183305"/>
    <w:rsid w:val="0018374B"/>
    <w:rsid w:val="0018381F"/>
    <w:rsid w:val="00183B38"/>
    <w:rsid w:val="001843AD"/>
    <w:rsid w:val="001844B6"/>
    <w:rsid w:val="00184A70"/>
    <w:rsid w:val="001850DA"/>
    <w:rsid w:val="001855A5"/>
    <w:rsid w:val="00185766"/>
    <w:rsid w:val="00185EE0"/>
    <w:rsid w:val="00185EFA"/>
    <w:rsid w:val="001864C6"/>
    <w:rsid w:val="00187075"/>
    <w:rsid w:val="001871B5"/>
    <w:rsid w:val="0018751F"/>
    <w:rsid w:val="00187546"/>
    <w:rsid w:val="001879BA"/>
    <w:rsid w:val="00187AB5"/>
    <w:rsid w:val="00187B40"/>
    <w:rsid w:val="00187C36"/>
    <w:rsid w:val="001901B3"/>
    <w:rsid w:val="001901E9"/>
    <w:rsid w:val="001902BC"/>
    <w:rsid w:val="00190B3E"/>
    <w:rsid w:val="0019101E"/>
    <w:rsid w:val="001915D3"/>
    <w:rsid w:val="001916C3"/>
    <w:rsid w:val="001918C6"/>
    <w:rsid w:val="00191AA9"/>
    <w:rsid w:val="001921C4"/>
    <w:rsid w:val="00192287"/>
    <w:rsid w:val="00192585"/>
    <w:rsid w:val="001925C3"/>
    <w:rsid w:val="001927F6"/>
    <w:rsid w:val="0019287C"/>
    <w:rsid w:val="001930FC"/>
    <w:rsid w:val="001932E4"/>
    <w:rsid w:val="00193584"/>
    <w:rsid w:val="001939A1"/>
    <w:rsid w:val="00193C08"/>
    <w:rsid w:val="00193D02"/>
    <w:rsid w:val="001949FF"/>
    <w:rsid w:val="00194A49"/>
    <w:rsid w:val="0019518E"/>
    <w:rsid w:val="00195340"/>
    <w:rsid w:val="0019547E"/>
    <w:rsid w:val="0019552F"/>
    <w:rsid w:val="001962B3"/>
    <w:rsid w:val="0019663A"/>
    <w:rsid w:val="00196B4A"/>
    <w:rsid w:val="00196D36"/>
    <w:rsid w:val="001970A3"/>
    <w:rsid w:val="0019727E"/>
    <w:rsid w:val="001975DB"/>
    <w:rsid w:val="001979BD"/>
    <w:rsid w:val="001979F4"/>
    <w:rsid w:val="00197E93"/>
    <w:rsid w:val="001A019A"/>
    <w:rsid w:val="001A0563"/>
    <w:rsid w:val="001A0580"/>
    <w:rsid w:val="001A061C"/>
    <w:rsid w:val="001A0DC3"/>
    <w:rsid w:val="001A0EAD"/>
    <w:rsid w:val="001A1117"/>
    <w:rsid w:val="001A1128"/>
    <w:rsid w:val="001A12B1"/>
    <w:rsid w:val="001A15BA"/>
    <w:rsid w:val="001A16EE"/>
    <w:rsid w:val="001A16F3"/>
    <w:rsid w:val="001A1740"/>
    <w:rsid w:val="001A1E9F"/>
    <w:rsid w:val="001A1EB5"/>
    <w:rsid w:val="001A21C6"/>
    <w:rsid w:val="001A2E36"/>
    <w:rsid w:val="001A3540"/>
    <w:rsid w:val="001A3D48"/>
    <w:rsid w:val="001A3E9B"/>
    <w:rsid w:val="001A456C"/>
    <w:rsid w:val="001A468B"/>
    <w:rsid w:val="001A4A7C"/>
    <w:rsid w:val="001A4E0A"/>
    <w:rsid w:val="001A5185"/>
    <w:rsid w:val="001A5F4F"/>
    <w:rsid w:val="001A5FFD"/>
    <w:rsid w:val="001A64E8"/>
    <w:rsid w:val="001A6682"/>
    <w:rsid w:val="001A6BE9"/>
    <w:rsid w:val="001A6BF6"/>
    <w:rsid w:val="001A6C61"/>
    <w:rsid w:val="001A7B96"/>
    <w:rsid w:val="001A7ECF"/>
    <w:rsid w:val="001B0154"/>
    <w:rsid w:val="001B01E1"/>
    <w:rsid w:val="001B03C0"/>
    <w:rsid w:val="001B0EC1"/>
    <w:rsid w:val="001B139F"/>
    <w:rsid w:val="001B17C1"/>
    <w:rsid w:val="001B1C25"/>
    <w:rsid w:val="001B1E6B"/>
    <w:rsid w:val="001B2300"/>
    <w:rsid w:val="001B2ABC"/>
    <w:rsid w:val="001B2FE5"/>
    <w:rsid w:val="001B3D02"/>
    <w:rsid w:val="001B3D3B"/>
    <w:rsid w:val="001B3D6D"/>
    <w:rsid w:val="001B3E3B"/>
    <w:rsid w:val="001B3E46"/>
    <w:rsid w:val="001B3F08"/>
    <w:rsid w:val="001B4107"/>
    <w:rsid w:val="001B4458"/>
    <w:rsid w:val="001B4635"/>
    <w:rsid w:val="001B468E"/>
    <w:rsid w:val="001B4EE7"/>
    <w:rsid w:val="001B4FC9"/>
    <w:rsid w:val="001B4FE2"/>
    <w:rsid w:val="001B53BC"/>
    <w:rsid w:val="001B5B40"/>
    <w:rsid w:val="001B5EB3"/>
    <w:rsid w:val="001B6496"/>
    <w:rsid w:val="001B6A97"/>
    <w:rsid w:val="001B6DF7"/>
    <w:rsid w:val="001B75CB"/>
    <w:rsid w:val="001C0062"/>
    <w:rsid w:val="001C01BA"/>
    <w:rsid w:val="001C0E66"/>
    <w:rsid w:val="001C0EC8"/>
    <w:rsid w:val="001C153B"/>
    <w:rsid w:val="001C16D9"/>
    <w:rsid w:val="001C1854"/>
    <w:rsid w:val="001C24CF"/>
    <w:rsid w:val="001C2C42"/>
    <w:rsid w:val="001C2CB1"/>
    <w:rsid w:val="001C3209"/>
    <w:rsid w:val="001C3425"/>
    <w:rsid w:val="001C3AC6"/>
    <w:rsid w:val="001C3CCA"/>
    <w:rsid w:val="001C3CD9"/>
    <w:rsid w:val="001C3F1E"/>
    <w:rsid w:val="001C4602"/>
    <w:rsid w:val="001C462E"/>
    <w:rsid w:val="001C4677"/>
    <w:rsid w:val="001C477D"/>
    <w:rsid w:val="001C484F"/>
    <w:rsid w:val="001C4A9A"/>
    <w:rsid w:val="001C4BD8"/>
    <w:rsid w:val="001C4BF0"/>
    <w:rsid w:val="001C50B2"/>
    <w:rsid w:val="001C50B9"/>
    <w:rsid w:val="001C50F3"/>
    <w:rsid w:val="001C51C8"/>
    <w:rsid w:val="001C5243"/>
    <w:rsid w:val="001C532C"/>
    <w:rsid w:val="001C5FF9"/>
    <w:rsid w:val="001C660F"/>
    <w:rsid w:val="001C6613"/>
    <w:rsid w:val="001C6692"/>
    <w:rsid w:val="001C70C1"/>
    <w:rsid w:val="001C70FA"/>
    <w:rsid w:val="001C71CE"/>
    <w:rsid w:val="001C72D0"/>
    <w:rsid w:val="001C76F8"/>
    <w:rsid w:val="001C7B7E"/>
    <w:rsid w:val="001D07FC"/>
    <w:rsid w:val="001D0E4F"/>
    <w:rsid w:val="001D1141"/>
    <w:rsid w:val="001D1617"/>
    <w:rsid w:val="001D1789"/>
    <w:rsid w:val="001D19BE"/>
    <w:rsid w:val="001D1DF5"/>
    <w:rsid w:val="001D24F0"/>
    <w:rsid w:val="001D2565"/>
    <w:rsid w:val="001D2A37"/>
    <w:rsid w:val="001D2C11"/>
    <w:rsid w:val="001D2E4F"/>
    <w:rsid w:val="001D34CB"/>
    <w:rsid w:val="001D3D33"/>
    <w:rsid w:val="001D3D83"/>
    <w:rsid w:val="001D3E4E"/>
    <w:rsid w:val="001D3EC8"/>
    <w:rsid w:val="001D3ED5"/>
    <w:rsid w:val="001D3EF6"/>
    <w:rsid w:val="001D40ED"/>
    <w:rsid w:val="001D415C"/>
    <w:rsid w:val="001D4260"/>
    <w:rsid w:val="001D4EEE"/>
    <w:rsid w:val="001D514E"/>
    <w:rsid w:val="001D5232"/>
    <w:rsid w:val="001D6162"/>
    <w:rsid w:val="001D63B5"/>
    <w:rsid w:val="001D6750"/>
    <w:rsid w:val="001D67D9"/>
    <w:rsid w:val="001D6C3A"/>
    <w:rsid w:val="001D6C9F"/>
    <w:rsid w:val="001D6D45"/>
    <w:rsid w:val="001D6D6B"/>
    <w:rsid w:val="001D73E6"/>
    <w:rsid w:val="001D76E0"/>
    <w:rsid w:val="001D7A02"/>
    <w:rsid w:val="001D7AE2"/>
    <w:rsid w:val="001D7BAC"/>
    <w:rsid w:val="001D7D50"/>
    <w:rsid w:val="001D7FF6"/>
    <w:rsid w:val="001E03EE"/>
    <w:rsid w:val="001E04EF"/>
    <w:rsid w:val="001E072B"/>
    <w:rsid w:val="001E0792"/>
    <w:rsid w:val="001E123B"/>
    <w:rsid w:val="001E123E"/>
    <w:rsid w:val="001E1248"/>
    <w:rsid w:val="001E12DB"/>
    <w:rsid w:val="001E19CE"/>
    <w:rsid w:val="001E1EB3"/>
    <w:rsid w:val="001E1F4F"/>
    <w:rsid w:val="001E2221"/>
    <w:rsid w:val="001E2422"/>
    <w:rsid w:val="001E27FF"/>
    <w:rsid w:val="001E2924"/>
    <w:rsid w:val="001E2F58"/>
    <w:rsid w:val="001E3175"/>
    <w:rsid w:val="001E31B1"/>
    <w:rsid w:val="001E3F14"/>
    <w:rsid w:val="001E453E"/>
    <w:rsid w:val="001E4624"/>
    <w:rsid w:val="001E487D"/>
    <w:rsid w:val="001E492D"/>
    <w:rsid w:val="001E4956"/>
    <w:rsid w:val="001E4B0F"/>
    <w:rsid w:val="001E4F63"/>
    <w:rsid w:val="001E503A"/>
    <w:rsid w:val="001E513D"/>
    <w:rsid w:val="001E5261"/>
    <w:rsid w:val="001E55CB"/>
    <w:rsid w:val="001E5877"/>
    <w:rsid w:val="001E5890"/>
    <w:rsid w:val="001E595D"/>
    <w:rsid w:val="001E59B0"/>
    <w:rsid w:val="001E5A68"/>
    <w:rsid w:val="001E5B68"/>
    <w:rsid w:val="001E5CFA"/>
    <w:rsid w:val="001E609A"/>
    <w:rsid w:val="001E65BA"/>
    <w:rsid w:val="001E68A6"/>
    <w:rsid w:val="001E7371"/>
    <w:rsid w:val="001E74B4"/>
    <w:rsid w:val="001E7708"/>
    <w:rsid w:val="001E7C91"/>
    <w:rsid w:val="001F027E"/>
    <w:rsid w:val="001F039F"/>
    <w:rsid w:val="001F099F"/>
    <w:rsid w:val="001F0C16"/>
    <w:rsid w:val="001F136C"/>
    <w:rsid w:val="001F1386"/>
    <w:rsid w:val="001F15BC"/>
    <w:rsid w:val="001F177A"/>
    <w:rsid w:val="001F179A"/>
    <w:rsid w:val="001F223A"/>
    <w:rsid w:val="001F2260"/>
    <w:rsid w:val="001F24EB"/>
    <w:rsid w:val="001F27AC"/>
    <w:rsid w:val="001F2A45"/>
    <w:rsid w:val="001F2DBF"/>
    <w:rsid w:val="001F2E83"/>
    <w:rsid w:val="001F3001"/>
    <w:rsid w:val="001F30B5"/>
    <w:rsid w:val="001F3276"/>
    <w:rsid w:val="001F337A"/>
    <w:rsid w:val="001F38E8"/>
    <w:rsid w:val="001F3B9D"/>
    <w:rsid w:val="001F3D10"/>
    <w:rsid w:val="001F3D49"/>
    <w:rsid w:val="001F414F"/>
    <w:rsid w:val="001F4381"/>
    <w:rsid w:val="001F4729"/>
    <w:rsid w:val="001F472E"/>
    <w:rsid w:val="001F483B"/>
    <w:rsid w:val="001F4C1D"/>
    <w:rsid w:val="001F4D85"/>
    <w:rsid w:val="001F4E22"/>
    <w:rsid w:val="001F4F6B"/>
    <w:rsid w:val="001F502D"/>
    <w:rsid w:val="001F50C9"/>
    <w:rsid w:val="001F588C"/>
    <w:rsid w:val="001F5C8F"/>
    <w:rsid w:val="001F625F"/>
    <w:rsid w:val="001F64E4"/>
    <w:rsid w:val="001F6BBC"/>
    <w:rsid w:val="001F7431"/>
    <w:rsid w:val="001F7ACC"/>
    <w:rsid w:val="001F7BC3"/>
    <w:rsid w:val="001F7EA0"/>
    <w:rsid w:val="00201317"/>
    <w:rsid w:val="00201565"/>
    <w:rsid w:val="002016C6"/>
    <w:rsid w:val="0020191D"/>
    <w:rsid w:val="00201B96"/>
    <w:rsid w:val="00202176"/>
    <w:rsid w:val="00202409"/>
    <w:rsid w:val="002025FE"/>
    <w:rsid w:val="00202A18"/>
    <w:rsid w:val="00202BF9"/>
    <w:rsid w:val="0020312C"/>
    <w:rsid w:val="00203162"/>
    <w:rsid w:val="002035F4"/>
    <w:rsid w:val="002036D7"/>
    <w:rsid w:val="00204018"/>
    <w:rsid w:val="0020413C"/>
    <w:rsid w:val="002043C0"/>
    <w:rsid w:val="00204571"/>
    <w:rsid w:val="002046A7"/>
    <w:rsid w:val="002048E1"/>
    <w:rsid w:val="00204DEA"/>
    <w:rsid w:val="00204F36"/>
    <w:rsid w:val="002055CE"/>
    <w:rsid w:val="0020614C"/>
    <w:rsid w:val="00206282"/>
    <w:rsid w:val="0020685B"/>
    <w:rsid w:val="00206D96"/>
    <w:rsid w:val="00206F57"/>
    <w:rsid w:val="00207131"/>
    <w:rsid w:val="002079C4"/>
    <w:rsid w:val="00207C9F"/>
    <w:rsid w:val="00207CB9"/>
    <w:rsid w:val="0021097B"/>
    <w:rsid w:val="002109E7"/>
    <w:rsid w:val="00211347"/>
    <w:rsid w:val="0021135E"/>
    <w:rsid w:val="00211EE6"/>
    <w:rsid w:val="0021200B"/>
    <w:rsid w:val="0021236A"/>
    <w:rsid w:val="002127A9"/>
    <w:rsid w:val="002127AD"/>
    <w:rsid w:val="002130DD"/>
    <w:rsid w:val="0021318F"/>
    <w:rsid w:val="00213416"/>
    <w:rsid w:val="0021353F"/>
    <w:rsid w:val="002135BB"/>
    <w:rsid w:val="002139A7"/>
    <w:rsid w:val="00213DBB"/>
    <w:rsid w:val="002143CE"/>
    <w:rsid w:val="00214A6D"/>
    <w:rsid w:val="00214C0E"/>
    <w:rsid w:val="00214ED7"/>
    <w:rsid w:val="00215369"/>
    <w:rsid w:val="0021571C"/>
    <w:rsid w:val="00215841"/>
    <w:rsid w:val="00215BAC"/>
    <w:rsid w:val="00215CF5"/>
    <w:rsid w:val="00215D93"/>
    <w:rsid w:val="002162CC"/>
    <w:rsid w:val="002162D7"/>
    <w:rsid w:val="00216B49"/>
    <w:rsid w:val="00217240"/>
    <w:rsid w:val="00217660"/>
    <w:rsid w:val="00217C0B"/>
    <w:rsid w:val="00217E37"/>
    <w:rsid w:val="00220C34"/>
    <w:rsid w:val="00220CF8"/>
    <w:rsid w:val="00220E71"/>
    <w:rsid w:val="002213D4"/>
    <w:rsid w:val="00221518"/>
    <w:rsid w:val="002219EE"/>
    <w:rsid w:val="00222109"/>
    <w:rsid w:val="00222955"/>
    <w:rsid w:val="002229C9"/>
    <w:rsid w:val="00222B7F"/>
    <w:rsid w:val="00222CEA"/>
    <w:rsid w:val="00223097"/>
    <w:rsid w:val="00223207"/>
    <w:rsid w:val="00223BAC"/>
    <w:rsid w:val="00224120"/>
    <w:rsid w:val="00224366"/>
    <w:rsid w:val="002245C4"/>
    <w:rsid w:val="00224991"/>
    <w:rsid w:val="00224B24"/>
    <w:rsid w:val="00224F86"/>
    <w:rsid w:val="0022522B"/>
    <w:rsid w:val="00225336"/>
    <w:rsid w:val="0022549C"/>
    <w:rsid w:val="002254A3"/>
    <w:rsid w:val="00225646"/>
    <w:rsid w:val="00225727"/>
    <w:rsid w:val="00225A93"/>
    <w:rsid w:val="00225E7F"/>
    <w:rsid w:val="0022654B"/>
    <w:rsid w:val="0022686E"/>
    <w:rsid w:val="00226A45"/>
    <w:rsid w:val="00226CB9"/>
    <w:rsid w:val="00226E15"/>
    <w:rsid w:val="00226F73"/>
    <w:rsid w:val="002271E2"/>
    <w:rsid w:val="002277EE"/>
    <w:rsid w:val="00227DB9"/>
    <w:rsid w:val="00230429"/>
    <w:rsid w:val="002306B3"/>
    <w:rsid w:val="00230DAB"/>
    <w:rsid w:val="00230DBD"/>
    <w:rsid w:val="00231499"/>
    <w:rsid w:val="002315E0"/>
    <w:rsid w:val="0023167B"/>
    <w:rsid w:val="00231BF7"/>
    <w:rsid w:val="00231BFE"/>
    <w:rsid w:val="00231DF6"/>
    <w:rsid w:val="0023218E"/>
    <w:rsid w:val="002325CD"/>
    <w:rsid w:val="0023265B"/>
    <w:rsid w:val="00232BA0"/>
    <w:rsid w:val="00232FA0"/>
    <w:rsid w:val="00233599"/>
    <w:rsid w:val="00233713"/>
    <w:rsid w:val="0023374D"/>
    <w:rsid w:val="00233D49"/>
    <w:rsid w:val="00233F35"/>
    <w:rsid w:val="00233FF1"/>
    <w:rsid w:val="0023449C"/>
    <w:rsid w:val="0023456B"/>
    <w:rsid w:val="0023458F"/>
    <w:rsid w:val="00234619"/>
    <w:rsid w:val="00234887"/>
    <w:rsid w:val="00234C6D"/>
    <w:rsid w:val="00234DC4"/>
    <w:rsid w:val="00234EE0"/>
    <w:rsid w:val="00235387"/>
    <w:rsid w:val="0023543C"/>
    <w:rsid w:val="002358B1"/>
    <w:rsid w:val="00235D4C"/>
    <w:rsid w:val="00235D98"/>
    <w:rsid w:val="00235FE5"/>
    <w:rsid w:val="0023635B"/>
    <w:rsid w:val="00236A84"/>
    <w:rsid w:val="00236BDC"/>
    <w:rsid w:val="00236D88"/>
    <w:rsid w:val="00236EEB"/>
    <w:rsid w:val="0023722C"/>
    <w:rsid w:val="002372D6"/>
    <w:rsid w:val="0023791B"/>
    <w:rsid w:val="00237B0B"/>
    <w:rsid w:val="002401B1"/>
    <w:rsid w:val="0024094B"/>
    <w:rsid w:val="002409F6"/>
    <w:rsid w:val="00240B54"/>
    <w:rsid w:val="00240B7E"/>
    <w:rsid w:val="00240BF2"/>
    <w:rsid w:val="00240DAD"/>
    <w:rsid w:val="00241161"/>
    <w:rsid w:val="00241349"/>
    <w:rsid w:val="00241472"/>
    <w:rsid w:val="0024149C"/>
    <w:rsid w:val="00241E9C"/>
    <w:rsid w:val="00241F97"/>
    <w:rsid w:val="00242599"/>
    <w:rsid w:val="00242A30"/>
    <w:rsid w:val="00242B14"/>
    <w:rsid w:val="00242EE6"/>
    <w:rsid w:val="002430BD"/>
    <w:rsid w:val="00243369"/>
    <w:rsid w:val="0024362F"/>
    <w:rsid w:val="00243A33"/>
    <w:rsid w:val="00243AD5"/>
    <w:rsid w:val="00243BA1"/>
    <w:rsid w:val="00243E65"/>
    <w:rsid w:val="00243F23"/>
    <w:rsid w:val="002443C6"/>
    <w:rsid w:val="00244B6A"/>
    <w:rsid w:val="00244E33"/>
    <w:rsid w:val="002454C5"/>
    <w:rsid w:val="00245B5E"/>
    <w:rsid w:val="00245CA1"/>
    <w:rsid w:val="00246082"/>
    <w:rsid w:val="00246180"/>
    <w:rsid w:val="002464F1"/>
    <w:rsid w:val="00246510"/>
    <w:rsid w:val="002467BB"/>
    <w:rsid w:val="00246981"/>
    <w:rsid w:val="00246B76"/>
    <w:rsid w:val="00246BCA"/>
    <w:rsid w:val="00246E65"/>
    <w:rsid w:val="00247508"/>
    <w:rsid w:val="00247CE0"/>
    <w:rsid w:val="00247CE8"/>
    <w:rsid w:val="002501EA"/>
    <w:rsid w:val="002503C8"/>
    <w:rsid w:val="002506FB"/>
    <w:rsid w:val="002508E0"/>
    <w:rsid w:val="0025094E"/>
    <w:rsid w:val="0025098E"/>
    <w:rsid w:val="00250CF6"/>
    <w:rsid w:val="00250F0D"/>
    <w:rsid w:val="002511A3"/>
    <w:rsid w:val="0025158D"/>
    <w:rsid w:val="00251671"/>
    <w:rsid w:val="0025186A"/>
    <w:rsid w:val="002518D7"/>
    <w:rsid w:val="00251C2C"/>
    <w:rsid w:val="002521F9"/>
    <w:rsid w:val="00252518"/>
    <w:rsid w:val="002528CF"/>
    <w:rsid w:val="00252D7B"/>
    <w:rsid w:val="00253222"/>
    <w:rsid w:val="00253638"/>
    <w:rsid w:val="0025401B"/>
    <w:rsid w:val="002543CA"/>
    <w:rsid w:val="0025464F"/>
    <w:rsid w:val="00254B80"/>
    <w:rsid w:val="0025580D"/>
    <w:rsid w:val="002558A4"/>
    <w:rsid w:val="002559E9"/>
    <w:rsid w:val="00255E8E"/>
    <w:rsid w:val="00256366"/>
    <w:rsid w:val="0025645A"/>
    <w:rsid w:val="00256493"/>
    <w:rsid w:val="00256A65"/>
    <w:rsid w:val="00256B24"/>
    <w:rsid w:val="00256EC1"/>
    <w:rsid w:val="002578D6"/>
    <w:rsid w:val="00257E04"/>
    <w:rsid w:val="00257E49"/>
    <w:rsid w:val="002603F4"/>
    <w:rsid w:val="00260B01"/>
    <w:rsid w:val="00260B20"/>
    <w:rsid w:val="00260B2B"/>
    <w:rsid w:val="00260C55"/>
    <w:rsid w:val="00260DCD"/>
    <w:rsid w:val="00260F3C"/>
    <w:rsid w:val="00260F97"/>
    <w:rsid w:val="0026109D"/>
    <w:rsid w:val="002616CC"/>
    <w:rsid w:val="002617A7"/>
    <w:rsid w:val="002619E0"/>
    <w:rsid w:val="00261D73"/>
    <w:rsid w:val="0026207E"/>
    <w:rsid w:val="0026232F"/>
    <w:rsid w:val="002627AE"/>
    <w:rsid w:val="00262A79"/>
    <w:rsid w:val="00263293"/>
    <w:rsid w:val="0026395C"/>
    <w:rsid w:val="002639B1"/>
    <w:rsid w:val="00263CF3"/>
    <w:rsid w:val="00263D54"/>
    <w:rsid w:val="0026400F"/>
    <w:rsid w:val="00264192"/>
    <w:rsid w:val="00264469"/>
    <w:rsid w:val="002647E8"/>
    <w:rsid w:val="00264DBA"/>
    <w:rsid w:val="00265901"/>
    <w:rsid w:val="002672D3"/>
    <w:rsid w:val="00267379"/>
    <w:rsid w:val="00267416"/>
    <w:rsid w:val="00267507"/>
    <w:rsid w:val="002677B6"/>
    <w:rsid w:val="00270836"/>
    <w:rsid w:val="00270CF9"/>
    <w:rsid w:val="002714BB"/>
    <w:rsid w:val="00271657"/>
    <w:rsid w:val="00271807"/>
    <w:rsid w:val="002719F1"/>
    <w:rsid w:val="00271A0F"/>
    <w:rsid w:val="00271F27"/>
    <w:rsid w:val="00272387"/>
    <w:rsid w:val="0027249B"/>
    <w:rsid w:val="002726A1"/>
    <w:rsid w:val="00272D27"/>
    <w:rsid w:val="002737E7"/>
    <w:rsid w:val="00273D9F"/>
    <w:rsid w:val="00273E93"/>
    <w:rsid w:val="002740EA"/>
    <w:rsid w:val="00274A40"/>
    <w:rsid w:val="0027506F"/>
    <w:rsid w:val="002757A8"/>
    <w:rsid w:val="002757BF"/>
    <w:rsid w:val="00275BB2"/>
    <w:rsid w:val="00275FB7"/>
    <w:rsid w:val="00276196"/>
    <w:rsid w:val="00276BE0"/>
    <w:rsid w:val="00276DB4"/>
    <w:rsid w:val="00276E98"/>
    <w:rsid w:val="00277244"/>
    <w:rsid w:val="0027768F"/>
    <w:rsid w:val="002778C3"/>
    <w:rsid w:val="002779AE"/>
    <w:rsid w:val="0028003C"/>
    <w:rsid w:val="00280181"/>
    <w:rsid w:val="0028065C"/>
    <w:rsid w:val="002806F9"/>
    <w:rsid w:val="0028074D"/>
    <w:rsid w:val="002807B3"/>
    <w:rsid w:val="0028098F"/>
    <w:rsid w:val="00280993"/>
    <w:rsid w:val="00280D0D"/>
    <w:rsid w:val="00280D3B"/>
    <w:rsid w:val="00280F02"/>
    <w:rsid w:val="002813CB"/>
    <w:rsid w:val="00281B2D"/>
    <w:rsid w:val="0028212C"/>
    <w:rsid w:val="00282477"/>
    <w:rsid w:val="00282712"/>
    <w:rsid w:val="00282C3A"/>
    <w:rsid w:val="00282C67"/>
    <w:rsid w:val="00282C98"/>
    <w:rsid w:val="0028350A"/>
    <w:rsid w:val="00283556"/>
    <w:rsid w:val="00283E27"/>
    <w:rsid w:val="00284222"/>
    <w:rsid w:val="00284224"/>
    <w:rsid w:val="00284260"/>
    <w:rsid w:val="00284548"/>
    <w:rsid w:val="00284759"/>
    <w:rsid w:val="002849B6"/>
    <w:rsid w:val="00284E57"/>
    <w:rsid w:val="00284F38"/>
    <w:rsid w:val="0028532E"/>
    <w:rsid w:val="002856D0"/>
    <w:rsid w:val="00285E3F"/>
    <w:rsid w:val="00285E93"/>
    <w:rsid w:val="002865D3"/>
    <w:rsid w:val="002866BF"/>
    <w:rsid w:val="002867FF"/>
    <w:rsid w:val="002868AB"/>
    <w:rsid w:val="00286910"/>
    <w:rsid w:val="00286A0F"/>
    <w:rsid w:val="00286FE7"/>
    <w:rsid w:val="00287280"/>
    <w:rsid w:val="00287496"/>
    <w:rsid w:val="0028788A"/>
    <w:rsid w:val="00287D55"/>
    <w:rsid w:val="0029004B"/>
    <w:rsid w:val="00290217"/>
    <w:rsid w:val="0029044C"/>
    <w:rsid w:val="002905D0"/>
    <w:rsid w:val="002908E5"/>
    <w:rsid w:val="00290DA3"/>
    <w:rsid w:val="00290EEB"/>
    <w:rsid w:val="00291003"/>
    <w:rsid w:val="0029108C"/>
    <w:rsid w:val="0029258E"/>
    <w:rsid w:val="0029278B"/>
    <w:rsid w:val="002928AF"/>
    <w:rsid w:val="002928BD"/>
    <w:rsid w:val="00292920"/>
    <w:rsid w:val="00292945"/>
    <w:rsid w:val="00292D14"/>
    <w:rsid w:val="00292DE9"/>
    <w:rsid w:val="00292E6F"/>
    <w:rsid w:val="002932E0"/>
    <w:rsid w:val="00293389"/>
    <w:rsid w:val="00293550"/>
    <w:rsid w:val="00293730"/>
    <w:rsid w:val="0029460A"/>
    <w:rsid w:val="0029480D"/>
    <w:rsid w:val="00294863"/>
    <w:rsid w:val="002949C3"/>
    <w:rsid w:val="00294A02"/>
    <w:rsid w:val="00294CB1"/>
    <w:rsid w:val="00295978"/>
    <w:rsid w:val="00295B0B"/>
    <w:rsid w:val="00295B27"/>
    <w:rsid w:val="00295BA6"/>
    <w:rsid w:val="00295D42"/>
    <w:rsid w:val="0029605F"/>
    <w:rsid w:val="002965DC"/>
    <w:rsid w:val="00296EA2"/>
    <w:rsid w:val="00296EBE"/>
    <w:rsid w:val="00296F3D"/>
    <w:rsid w:val="0029701D"/>
    <w:rsid w:val="00297338"/>
    <w:rsid w:val="00297780"/>
    <w:rsid w:val="00297F8E"/>
    <w:rsid w:val="002A00AC"/>
    <w:rsid w:val="002A01AE"/>
    <w:rsid w:val="002A048E"/>
    <w:rsid w:val="002A09E5"/>
    <w:rsid w:val="002A0AB5"/>
    <w:rsid w:val="002A11C2"/>
    <w:rsid w:val="002A1308"/>
    <w:rsid w:val="002A1CF4"/>
    <w:rsid w:val="002A1EA2"/>
    <w:rsid w:val="002A29CE"/>
    <w:rsid w:val="002A2ABE"/>
    <w:rsid w:val="002A2C9E"/>
    <w:rsid w:val="002A3044"/>
    <w:rsid w:val="002A3500"/>
    <w:rsid w:val="002A35BA"/>
    <w:rsid w:val="002A3F1F"/>
    <w:rsid w:val="002A416D"/>
    <w:rsid w:val="002A4721"/>
    <w:rsid w:val="002A492D"/>
    <w:rsid w:val="002A4A43"/>
    <w:rsid w:val="002A4C74"/>
    <w:rsid w:val="002A4E11"/>
    <w:rsid w:val="002A4EF9"/>
    <w:rsid w:val="002A511B"/>
    <w:rsid w:val="002A573C"/>
    <w:rsid w:val="002A58E0"/>
    <w:rsid w:val="002A62D5"/>
    <w:rsid w:val="002A650D"/>
    <w:rsid w:val="002A67BC"/>
    <w:rsid w:val="002A6816"/>
    <w:rsid w:val="002A6CFC"/>
    <w:rsid w:val="002A6F1A"/>
    <w:rsid w:val="002A6F37"/>
    <w:rsid w:val="002A7ABF"/>
    <w:rsid w:val="002A7CF4"/>
    <w:rsid w:val="002A7F7B"/>
    <w:rsid w:val="002B015B"/>
    <w:rsid w:val="002B019E"/>
    <w:rsid w:val="002B0256"/>
    <w:rsid w:val="002B031C"/>
    <w:rsid w:val="002B0324"/>
    <w:rsid w:val="002B0AAC"/>
    <w:rsid w:val="002B0D2D"/>
    <w:rsid w:val="002B0D4F"/>
    <w:rsid w:val="002B0DA1"/>
    <w:rsid w:val="002B0DA6"/>
    <w:rsid w:val="002B0DBC"/>
    <w:rsid w:val="002B0ED5"/>
    <w:rsid w:val="002B0F59"/>
    <w:rsid w:val="002B11EA"/>
    <w:rsid w:val="002B1886"/>
    <w:rsid w:val="002B1B2B"/>
    <w:rsid w:val="002B2125"/>
    <w:rsid w:val="002B22C7"/>
    <w:rsid w:val="002B2687"/>
    <w:rsid w:val="002B273E"/>
    <w:rsid w:val="002B27E5"/>
    <w:rsid w:val="002B291B"/>
    <w:rsid w:val="002B2C96"/>
    <w:rsid w:val="002B2E8D"/>
    <w:rsid w:val="002B35F1"/>
    <w:rsid w:val="002B3D90"/>
    <w:rsid w:val="002B3E8D"/>
    <w:rsid w:val="002B3EAD"/>
    <w:rsid w:val="002B4198"/>
    <w:rsid w:val="002B4231"/>
    <w:rsid w:val="002B4459"/>
    <w:rsid w:val="002B458E"/>
    <w:rsid w:val="002B4CA5"/>
    <w:rsid w:val="002B5000"/>
    <w:rsid w:val="002B56CA"/>
    <w:rsid w:val="002B57FE"/>
    <w:rsid w:val="002B5827"/>
    <w:rsid w:val="002B5A89"/>
    <w:rsid w:val="002B5F43"/>
    <w:rsid w:val="002B65A6"/>
    <w:rsid w:val="002B67B1"/>
    <w:rsid w:val="002B6BDF"/>
    <w:rsid w:val="002B6EE3"/>
    <w:rsid w:val="002B7012"/>
    <w:rsid w:val="002B73E4"/>
    <w:rsid w:val="002B78D7"/>
    <w:rsid w:val="002B7961"/>
    <w:rsid w:val="002B7E6C"/>
    <w:rsid w:val="002B7EE6"/>
    <w:rsid w:val="002C0155"/>
    <w:rsid w:val="002C0325"/>
    <w:rsid w:val="002C07DE"/>
    <w:rsid w:val="002C0BC2"/>
    <w:rsid w:val="002C0ED8"/>
    <w:rsid w:val="002C0F6C"/>
    <w:rsid w:val="002C1254"/>
    <w:rsid w:val="002C13B9"/>
    <w:rsid w:val="002C13F1"/>
    <w:rsid w:val="002C17BA"/>
    <w:rsid w:val="002C1CDA"/>
    <w:rsid w:val="002C23CC"/>
    <w:rsid w:val="002C2846"/>
    <w:rsid w:val="002C35DC"/>
    <w:rsid w:val="002C43DE"/>
    <w:rsid w:val="002C4724"/>
    <w:rsid w:val="002C49F7"/>
    <w:rsid w:val="002C4E46"/>
    <w:rsid w:val="002C4EDA"/>
    <w:rsid w:val="002C648D"/>
    <w:rsid w:val="002C65F6"/>
    <w:rsid w:val="002C6659"/>
    <w:rsid w:val="002C66DF"/>
    <w:rsid w:val="002C677F"/>
    <w:rsid w:val="002C67B1"/>
    <w:rsid w:val="002C67C0"/>
    <w:rsid w:val="002C6A88"/>
    <w:rsid w:val="002C746A"/>
    <w:rsid w:val="002C751F"/>
    <w:rsid w:val="002C7529"/>
    <w:rsid w:val="002D02C4"/>
    <w:rsid w:val="002D0708"/>
    <w:rsid w:val="002D08DF"/>
    <w:rsid w:val="002D096C"/>
    <w:rsid w:val="002D0E8A"/>
    <w:rsid w:val="002D143E"/>
    <w:rsid w:val="002D15B4"/>
    <w:rsid w:val="002D1BEF"/>
    <w:rsid w:val="002D1DE7"/>
    <w:rsid w:val="002D1EAE"/>
    <w:rsid w:val="002D287C"/>
    <w:rsid w:val="002D2C66"/>
    <w:rsid w:val="002D3066"/>
    <w:rsid w:val="002D3149"/>
    <w:rsid w:val="002D32A6"/>
    <w:rsid w:val="002D3465"/>
    <w:rsid w:val="002D357F"/>
    <w:rsid w:val="002D3CED"/>
    <w:rsid w:val="002D3DBD"/>
    <w:rsid w:val="002D4351"/>
    <w:rsid w:val="002D43C8"/>
    <w:rsid w:val="002D4F8C"/>
    <w:rsid w:val="002D4F9A"/>
    <w:rsid w:val="002D5054"/>
    <w:rsid w:val="002D537E"/>
    <w:rsid w:val="002D5933"/>
    <w:rsid w:val="002D5997"/>
    <w:rsid w:val="002D5AC0"/>
    <w:rsid w:val="002D5C1C"/>
    <w:rsid w:val="002D6146"/>
    <w:rsid w:val="002D656E"/>
    <w:rsid w:val="002D6B94"/>
    <w:rsid w:val="002D7028"/>
    <w:rsid w:val="002D7273"/>
    <w:rsid w:val="002D7444"/>
    <w:rsid w:val="002D77E6"/>
    <w:rsid w:val="002E0402"/>
    <w:rsid w:val="002E05B2"/>
    <w:rsid w:val="002E0907"/>
    <w:rsid w:val="002E0C6D"/>
    <w:rsid w:val="002E163A"/>
    <w:rsid w:val="002E1B56"/>
    <w:rsid w:val="002E1BE9"/>
    <w:rsid w:val="002E1E8E"/>
    <w:rsid w:val="002E1F62"/>
    <w:rsid w:val="002E1F82"/>
    <w:rsid w:val="002E23B2"/>
    <w:rsid w:val="002E275A"/>
    <w:rsid w:val="002E294B"/>
    <w:rsid w:val="002E2DBF"/>
    <w:rsid w:val="002E2EBF"/>
    <w:rsid w:val="002E3073"/>
    <w:rsid w:val="002E364B"/>
    <w:rsid w:val="002E3985"/>
    <w:rsid w:val="002E3A9E"/>
    <w:rsid w:val="002E41EB"/>
    <w:rsid w:val="002E48D6"/>
    <w:rsid w:val="002E4B00"/>
    <w:rsid w:val="002E4B1E"/>
    <w:rsid w:val="002E501C"/>
    <w:rsid w:val="002E50AA"/>
    <w:rsid w:val="002E5D38"/>
    <w:rsid w:val="002E5EFD"/>
    <w:rsid w:val="002E5F13"/>
    <w:rsid w:val="002E605A"/>
    <w:rsid w:val="002E693E"/>
    <w:rsid w:val="002E6A7F"/>
    <w:rsid w:val="002E6B19"/>
    <w:rsid w:val="002E6DBF"/>
    <w:rsid w:val="002E72B2"/>
    <w:rsid w:val="002E79BB"/>
    <w:rsid w:val="002E7A6F"/>
    <w:rsid w:val="002E7DDB"/>
    <w:rsid w:val="002E7F18"/>
    <w:rsid w:val="002E7FAB"/>
    <w:rsid w:val="002F0AA6"/>
    <w:rsid w:val="002F0AB5"/>
    <w:rsid w:val="002F10E5"/>
    <w:rsid w:val="002F115C"/>
    <w:rsid w:val="002F149B"/>
    <w:rsid w:val="002F1655"/>
    <w:rsid w:val="002F195F"/>
    <w:rsid w:val="002F1973"/>
    <w:rsid w:val="002F1A19"/>
    <w:rsid w:val="002F1C26"/>
    <w:rsid w:val="002F1CAF"/>
    <w:rsid w:val="002F1DE4"/>
    <w:rsid w:val="002F1F1E"/>
    <w:rsid w:val="002F1F2B"/>
    <w:rsid w:val="002F1F5E"/>
    <w:rsid w:val="002F224F"/>
    <w:rsid w:val="002F2267"/>
    <w:rsid w:val="002F22B1"/>
    <w:rsid w:val="002F2596"/>
    <w:rsid w:val="002F2887"/>
    <w:rsid w:val="002F2D66"/>
    <w:rsid w:val="002F3460"/>
    <w:rsid w:val="002F36A6"/>
    <w:rsid w:val="002F39FE"/>
    <w:rsid w:val="002F3F7D"/>
    <w:rsid w:val="002F4AE9"/>
    <w:rsid w:val="002F4CB3"/>
    <w:rsid w:val="002F502F"/>
    <w:rsid w:val="002F53B0"/>
    <w:rsid w:val="002F5615"/>
    <w:rsid w:val="002F596A"/>
    <w:rsid w:val="002F59FB"/>
    <w:rsid w:val="002F5B59"/>
    <w:rsid w:val="002F6830"/>
    <w:rsid w:val="002F693F"/>
    <w:rsid w:val="002F6A22"/>
    <w:rsid w:val="002F6DDD"/>
    <w:rsid w:val="002F6F9E"/>
    <w:rsid w:val="002F7315"/>
    <w:rsid w:val="002F74F0"/>
    <w:rsid w:val="002F7870"/>
    <w:rsid w:val="002F7C28"/>
    <w:rsid w:val="002F7CF5"/>
    <w:rsid w:val="002F7FA0"/>
    <w:rsid w:val="003000D7"/>
    <w:rsid w:val="0030031A"/>
    <w:rsid w:val="003004F1"/>
    <w:rsid w:val="00300A83"/>
    <w:rsid w:val="00300DFC"/>
    <w:rsid w:val="003011E8"/>
    <w:rsid w:val="00301A52"/>
    <w:rsid w:val="00301BD4"/>
    <w:rsid w:val="00301CFB"/>
    <w:rsid w:val="00302061"/>
    <w:rsid w:val="003020F5"/>
    <w:rsid w:val="0030218F"/>
    <w:rsid w:val="0030229D"/>
    <w:rsid w:val="00302412"/>
    <w:rsid w:val="00302DD0"/>
    <w:rsid w:val="00302DD3"/>
    <w:rsid w:val="00302E4C"/>
    <w:rsid w:val="00303542"/>
    <w:rsid w:val="0030359C"/>
    <w:rsid w:val="00303AE2"/>
    <w:rsid w:val="00303BF3"/>
    <w:rsid w:val="00303E72"/>
    <w:rsid w:val="003042D2"/>
    <w:rsid w:val="00304659"/>
    <w:rsid w:val="00304FED"/>
    <w:rsid w:val="003051C7"/>
    <w:rsid w:val="00305E12"/>
    <w:rsid w:val="00305F29"/>
    <w:rsid w:val="003066B1"/>
    <w:rsid w:val="00306EEB"/>
    <w:rsid w:val="00307519"/>
    <w:rsid w:val="003075ED"/>
    <w:rsid w:val="003077E1"/>
    <w:rsid w:val="0030799F"/>
    <w:rsid w:val="00307B2C"/>
    <w:rsid w:val="00307F17"/>
    <w:rsid w:val="00307F43"/>
    <w:rsid w:val="00307FFC"/>
    <w:rsid w:val="0031061C"/>
    <w:rsid w:val="00310806"/>
    <w:rsid w:val="00310829"/>
    <w:rsid w:val="003108B5"/>
    <w:rsid w:val="003108DF"/>
    <w:rsid w:val="00310C3C"/>
    <w:rsid w:val="00310E2F"/>
    <w:rsid w:val="00310E45"/>
    <w:rsid w:val="00310F55"/>
    <w:rsid w:val="00311DAE"/>
    <w:rsid w:val="003121F0"/>
    <w:rsid w:val="003123A4"/>
    <w:rsid w:val="00312805"/>
    <w:rsid w:val="00313180"/>
    <w:rsid w:val="00313313"/>
    <w:rsid w:val="00313467"/>
    <w:rsid w:val="00313514"/>
    <w:rsid w:val="00313563"/>
    <w:rsid w:val="00313A01"/>
    <w:rsid w:val="00313AC9"/>
    <w:rsid w:val="00314144"/>
    <w:rsid w:val="003142C7"/>
    <w:rsid w:val="003145A6"/>
    <w:rsid w:val="0031555B"/>
    <w:rsid w:val="00315ABD"/>
    <w:rsid w:val="00315ADD"/>
    <w:rsid w:val="00315F57"/>
    <w:rsid w:val="00316079"/>
    <w:rsid w:val="003163A6"/>
    <w:rsid w:val="00316497"/>
    <w:rsid w:val="0031679B"/>
    <w:rsid w:val="00316A86"/>
    <w:rsid w:val="00316E1A"/>
    <w:rsid w:val="0031714D"/>
    <w:rsid w:val="003171D9"/>
    <w:rsid w:val="0031720A"/>
    <w:rsid w:val="003176C3"/>
    <w:rsid w:val="00317AFA"/>
    <w:rsid w:val="00317B00"/>
    <w:rsid w:val="00320336"/>
    <w:rsid w:val="003203A0"/>
    <w:rsid w:val="00320CC7"/>
    <w:rsid w:val="00320D37"/>
    <w:rsid w:val="00320F69"/>
    <w:rsid w:val="0032112A"/>
    <w:rsid w:val="00321723"/>
    <w:rsid w:val="00321816"/>
    <w:rsid w:val="0032202A"/>
    <w:rsid w:val="0032204B"/>
    <w:rsid w:val="0032234B"/>
    <w:rsid w:val="00322388"/>
    <w:rsid w:val="0032263F"/>
    <w:rsid w:val="00322755"/>
    <w:rsid w:val="003227A2"/>
    <w:rsid w:val="003227DE"/>
    <w:rsid w:val="0032290A"/>
    <w:rsid w:val="003229DA"/>
    <w:rsid w:val="00322D24"/>
    <w:rsid w:val="00322F6A"/>
    <w:rsid w:val="00322FDE"/>
    <w:rsid w:val="003238E2"/>
    <w:rsid w:val="00323D49"/>
    <w:rsid w:val="0032456B"/>
    <w:rsid w:val="003248F1"/>
    <w:rsid w:val="00324D77"/>
    <w:rsid w:val="00324FAA"/>
    <w:rsid w:val="00325094"/>
    <w:rsid w:val="00325A00"/>
    <w:rsid w:val="00325BB8"/>
    <w:rsid w:val="0032611D"/>
    <w:rsid w:val="0032614A"/>
    <w:rsid w:val="00326402"/>
    <w:rsid w:val="00326406"/>
    <w:rsid w:val="00326729"/>
    <w:rsid w:val="00326F06"/>
    <w:rsid w:val="0032765B"/>
    <w:rsid w:val="003278C2"/>
    <w:rsid w:val="00327A5D"/>
    <w:rsid w:val="00327D2C"/>
    <w:rsid w:val="00327E2C"/>
    <w:rsid w:val="003300BD"/>
    <w:rsid w:val="003305A8"/>
    <w:rsid w:val="00330723"/>
    <w:rsid w:val="00330A8F"/>
    <w:rsid w:val="00330F1A"/>
    <w:rsid w:val="00331242"/>
    <w:rsid w:val="003315D3"/>
    <w:rsid w:val="00331764"/>
    <w:rsid w:val="003319AE"/>
    <w:rsid w:val="00331B40"/>
    <w:rsid w:val="00331BF3"/>
    <w:rsid w:val="00331F23"/>
    <w:rsid w:val="003327C8"/>
    <w:rsid w:val="0033284A"/>
    <w:rsid w:val="0033329F"/>
    <w:rsid w:val="00333517"/>
    <w:rsid w:val="00333567"/>
    <w:rsid w:val="0033370F"/>
    <w:rsid w:val="0033387F"/>
    <w:rsid w:val="00333B04"/>
    <w:rsid w:val="00333B83"/>
    <w:rsid w:val="00334095"/>
    <w:rsid w:val="0033430D"/>
    <w:rsid w:val="00334380"/>
    <w:rsid w:val="0033440E"/>
    <w:rsid w:val="003344D4"/>
    <w:rsid w:val="0033464D"/>
    <w:rsid w:val="0033474F"/>
    <w:rsid w:val="00334922"/>
    <w:rsid w:val="00334C09"/>
    <w:rsid w:val="00334EBA"/>
    <w:rsid w:val="00334FC3"/>
    <w:rsid w:val="0033527D"/>
    <w:rsid w:val="00335425"/>
    <w:rsid w:val="0033590B"/>
    <w:rsid w:val="00335965"/>
    <w:rsid w:val="00335B0B"/>
    <w:rsid w:val="00336005"/>
    <w:rsid w:val="0033622F"/>
    <w:rsid w:val="00336675"/>
    <w:rsid w:val="00336D77"/>
    <w:rsid w:val="003378C7"/>
    <w:rsid w:val="003378D9"/>
    <w:rsid w:val="00337A85"/>
    <w:rsid w:val="00337D71"/>
    <w:rsid w:val="00337FAE"/>
    <w:rsid w:val="00340A99"/>
    <w:rsid w:val="00340D8D"/>
    <w:rsid w:val="00340E38"/>
    <w:rsid w:val="003411EA"/>
    <w:rsid w:val="00341487"/>
    <w:rsid w:val="0034187D"/>
    <w:rsid w:val="00341DAC"/>
    <w:rsid w:val="00342019"/>
    <w:rsid w:val="00342678"/>
    <w:rsid w:val="00342752"/>
    <w:rsid w:val="0034290C"/>
    <w:rsid w:val="0034304E"/>
    <w:rsid w:val="003435ED"/>
    <w:rsid w:val="00343C74"/>
    <w:rsid w:val="0034402B"/>
    <w:rsid w:val="003441C5"/>
    <w:rsid w:val="003441DC"/>
    <w:rsid w:val="00344527"/>
    <w:rsid w:val="0034458F"/>
    <w:rsid w:val="00344CC7"/>
    <w:rsid w:val="00346B69"/>
    <w:rsid w:val="00346FE9"/>
    <w:rsid w:val="003470B6"/>
    <w:rsid w:val="00347424"/>
    <w:rsid w:val="003475E9"/>
    <w:rsid w:val="00347FB0"/>
    <w:rsid w:val="00350D8F"/>
    <w:rsid w:val="00350F70"/>
    <w:rsid w:val="00351360"/>
    <w:rsid w:val="00351387"/>
    <w:rsid w:val="00351A96"/>
    <w:rsid w:val="00351B48"/>
    <w:rsid w:val="00351F26"/>
    <w:rsid w:val="003527BA"/>
    <w:rsid w:val="00352863"/>
    <w:rsid w:val="003529C5"/>
    <w:rsid w:val="00352C51"/>
    <w:rsid w:val="00352D7D"/>
    <w:rsid w:val="00352F67"/>
    <w:rsid w:val="00352FE0"/>
    <w:rsid w:val="00353032"/>
    <w:rsid w:val="0035307E"/>
    <w:rsid w:val="0035311D"/>
    <w:rsid w:val="003533B4"/>
    <w:rsid w:val="00353E76"/>
    <w:rsid w:val="00354040"/>
    <w:rsid w:val="003546DD"/>
    <w:rsid w:val="00354724"/>
    <w:rsid w:val="003547DF"/>
    <w:rsid w:val="00354A15"/>
    <w:rsid w:val="00354D3A"/>
    <w:rsid w:val="00354F5D"/>
    <w:rsid w:val="0035516C"/>
    <w:rsid w:val="003554EB"/>
    <w:rsid w:val="00355C65"/>
    <w:rsid w:val="00356046"/>
    <w:rsid w:val="00356203"/>
    <w:rsid w:val="00356366"/>
    <w:rsid w:val="00357129"/>
    <w:rsid w:val="00357380"/>
    <w:rsid w:val="00357D24"/>
    <w:rsid w:val="00360B0D"/>
    <w:rsid w:val="00360C74"/>
    <w:rsid w:val="00360D35"/>
    <w:rsid w:val="003611EE"/>
    <w:rsid w:val="003616A5"/>
    <w:rsid w:val="0036171D"/>
    <w:rsid w:val="00361BF9"/>
    <w:rsid w:val="00361FA5"/>
    <w:rsid w:val="0036220D"/>
    <w:rsid w:val="00362361"/>
    <w:rsid w:val="00362675"/>
    <w:rsid w:val="00362BB6"/>
    <w:rsid w:val="00362DE8"/>
    <w:rsid w:val="003631A6"/>
    <w:rsid w:val="00363270"/>
    <w:rsid w:val="003635FC"/>
    <w:rsid w:val="00363A8B"/>
    <w:rsid w:val="0036400D"/>
    <w:rsid w:val="0036446D"/>
    <w:rsid w:val="00364724"/>
    <w:rsid w:val="003652F4"/>
    <w:rsid w:val="003656D9"/>
    <w:rsid w:val="00365770"/>
    <w:rsid w:val="00365A3C"/>
    <w:rsid w:val="00365B14"/>
    <w:rsid w:val="00365DE4"/>
    <w:rsid w:val="003664D6"/>
    <w:rsid w:val="0036668C"/>
    <w:rsid w:val="00366D08"/>
    <w:rsid w:val="003672E5"/>
    <w:rsid w:val="003672E7"/>
    <w:rsid w:val="0036739C"/>
    <w:rsid w:val="003674AC"/>
    <w:rsid w:val="00367A5A"/>
    <w:rsid w:val="00367C2B"/>
    <w:rsid w:val="003713D5"/>
    <w:rsid w:val="00371650"/>
    <w:rsid w:val="00372064"/>
    <w:rsid w:val="0037225F"/>
    <w:rsid w:val="00372610"/>
    <w:rsid w:val="003727EB"/>
    <w:rsid w:val="00372813"/>
    <w:rsid w:val="00372B16"/>
    <w:rsid w:val="003734BE"/>
    <w:rsid w:val="0037350D"/>
    <w:rsid w:val="0037493C"/>
    <w:rsid w:val="00375073"/>
    <w:rsid w:val="0037529C"/>
    <w:rsid w:val="00375E18"/>
    <w:rsid w:val="0037618C"/>
    <w:rsid w:val="003762DB"/>
    <w:rsid w:val="00376522"/>
    <w:rsid w:val="00376FD1"/>
    <w:rsid w:val="0037708A"/>
    <w:rsid w:val="003770A0"/>
    <w:rsid w:val="0037745D"/>
    <w:rsid w:val="003774E7"/>
    <w:rsid w:val="00377903"/>
    <w:rsid w:val="00377EFC"/>
    <w:rsid w:val="00377F89"/>
    <w:rsid w:val="0038057A"/>
    <w:rsid w:val="00380A46"/>
    <w:rsid w:val="00380DA5"/>
    <w:rsid w:val="003819A3"/>
    <w:rsid w:val="00381D2F"/>
    <w:rsid w:val="00381E93"/>
    <w:rsid w:val="00382117"/>
    <w:rsid w:val="003821D2"/>
    <w:rsid w:val="00382B9E"/>
    <w:rsid w:val="00382F70"/>
    <w:rsid w:val="003830AC"/>
    <w:rsid w:val="00383772"/>
    <w:rsid w:val="00383A38"/>
    <w:rsid w:val="00383BE4"/>
    <w:rsid w:val="00384108"/>
    <w:rsid w:val="0038443B"/>
    <w:rsid w:val="00384CD8"/>
    <w:rsid w:val="00384E73"/>
    <w:rsid w:val="00384FB9"/>
    <w:rsid w:val="00385547"/>
    <w:rsid w:val="00385A06"/>
    <w:rsid w:val="00385B9D"/>
    <w:rsid w:val="00385E4F"/>
    <w:rsid w:val="00385F2F"/>
    <w:rsid w:val="003860DB"/>
    <w:rsid w:val="003861B5"/>
    <w:rsid w:val="0038630A"/>
    <w:rsid w:val="00386863"/>
    <w:rsid w:val="00386C94"/>
    <w:rsid w:val="00386CC3"/>
    <w:rsid w:val="00386D50"/>
    <w:rsid w:val="00386FA5"/>
    <w:rsid w:val="003874B4"/>
    <w:rsid w:val="00387602"/>
    <w:rsid w:val="0038781B"/>
    <w:rsid w:val="00387A67"/>
    <w:rsid w:val="00387DBF"/>
    <w:rsid w:val="0039008C"/>
    <w:rsid w:val="003900C9"/>
    <w:rsid w:val="00390697"/>
    <w:rsid w:val="00390E7D"/>
    <w:rsid w:val="0039111E"/>
    <w:rsid w:val="0039129C"/>
    <w:rsid w:val="00391481"/>
    <w:rsid w:val="0039189E"/>
    <w:rsid w:val="00391A6F"/>
    <w:rsid w:val="00391AAF"/>
    <w:rsid w:val="00391D92"/>
    <w:rsid w:val="00391E7D"/>
    <w:rsid w:val="0039210A"/>
    <w:rsid w:val="0039251A"/>
    <w:rsid w:val="003929EC"/>
    <w:rsid w:val="00392FA2"/>
    <w:rsid w:val="003932D5"/>
    <w:rsid w:val="003934FC"/>
    <w:rsid w:val="003935C9"/>
    <w:rsid w:val="0039395D"/>
    <w:rsid w:val="0039397F"/>
    <w:rsid w:val="00393C3F"/>
    <w:rsid w:val="00394780"/>
    <w:rsid w:val="00394FD6"/>
    <w:rsid w:val="0039526C"/>
    <w:rsid w:val="00395687"/>
    <w:rsid w:val="00395DD6"/>
    <w:rsid w:val="00396691"/>
    <w:rsid w:val="003971A7"/>
    <w:rsid w:val="0039730E"/>
    <w:rsid w:val="00397C73"/>
    <w:rsid w:val="003A0159"/>
    <w:rsid w:val="003A0888"/>
    <w:rsid w:val="003A1012"/>
    <w:rsid w:val="003A1211"/>
    <w:rsid w:val="003A1520"/>
    <w:rsid w:val="003A1581"/>
    <w:rsid w:val="003A2609"/>
    <w:rsid w:val="003A29E2"/>
    <w:rsid w:val="003A2AD0"/>
    <w:rsid w:val="003A2C1E"/>
    <w:rsid w:val="003A2E39"/>
    <w:rsid w:val="003A307A"/>
    <w:rsid w:val="003A365A"/>
    <w:rsid w:val="003A3908"/>
    <w:rsid w:val="003A3C2A"/>
    <w:rsid w:val="003A4278"/>
    <w:rsid w:val="003A44B7"/>
    <w:rsid w:val="003A45F7"/>
    <w:rsid w:val="003A46D8"/>
    <w:rsid w:val="003A4886"/>
    <w:rsid w:val="003A49F9"/>
    <w:rsid w:val="003A4B8D"/>
    <w:rsid w:val="003A5155"/>
    <w:rsid w:val="003A54EA"/>
    <w:rsid w:val="003A553F"/>
    <w:rsid w:val="003A57D8"/>
    <w:rsid w:val="003A58BA"/>
    <w:rsid w:val="003A5A71"/>
    <w:rsid w:val="003A5D4C"/>
    <w:rsid w:val="003A623B"/>
    <w:rsid w:val="003A67B0"/>
    <w:rsid w:val="003A67C8"/>
    <w:rsid w:val="003A6AD1"/>
    <w:rsid w:val="003A6C56"/>
    <w:rsid w:val="003A6D84"/>
    <w:rsid w:val="003A72B1"/>
    <w:rsid w:val="003A74AD"/>
    <w:rsid w:val="003A7883"/>
    <w:rsid w:val="003A7ADE"/>
    <w:rsid w:val="003A7FE4"/>
    <w:rsid w:val="003B0176"/>
    <w:rsid w:val="003B01CA"/>
    <w:rsid w:val="003B0472"/>
    <w:rsid w:val="003B0561"/>
    <w:rsid w:val="003B05B6"/>
    <w:rsid w:val="003B079A"/>
    <w:rsid w:val="003B0D46"/>
    <w:rsid w:val="003B0DD2"/>
    <w:rsid w:val="003B108B"/>
    <w:rsid w:val="003B10C0"/>
    <w:rsid w:val="003B1F19"/>
    <w:rsid w:val="003B2847"/>
    <w:rsid w:val="003B2A4E"/>
    <w:rsid w:val="003B2D0F"/>
    <w:rsid w:val="003B2E75"/>
    <w:rsid w:val="003B3015"/>
    <w:rsid w:val="003B39B0"/>
    <w:rsid w:val="003B3C23"/>
    <w:rsid w:val="003B3D1B"/>
    <w:rsid w:val="003B3DD5"/>
    <w:rsid w:val="003B40C9"/>
    <w:rsid w:val="003B4196"/>
    <w:rsid w:val="003B46B8"/>
    <w:rsid w:val="003B4768"/>
    <w:rsid w:val="003B502D"/>
    <w:rsid w:val="003B529A"/>
    <w:rsid w:val="003B564C"/>
    <w:rsid w:val="003B5C9A"/>
    <w:rsid w:val="003B6226"/>
    <w:rsid w:val="003B6331"/>
    <w:rsid w:val="003B69DD"/>
    <w:rsid w:val="003B6A38"/>
    <w:rsid w:val="003B6D9A"/>
    <w:rsid w:val="003B6ED4"/>
    <w:rsid w:val="003B7229"/>
    <w:rsid w:val="003B7234"/>
    <w:rsid w:val="003B76D5"/>
    <w:rsid w:val="003B7708"/>
    <w:rsid w:val="003B7D86"/>
    <w:rsid w:val="003C0847"/>
    <w:rsid w:val="003C0B92"/>
    <w:rsid w:val="003C11FE"/>
    <w:rsid w:val="003C130C"/>
    <w:rsid w:val="003C171E"/>
    <w:rsid w:val="003C1D87"/>
    <w:rsid w:val="003C212D"/>
    <w:rsid w:val="003C2DCA"/>
    <w:rsid w:val="003C2E37"/>
    <w:rsid w:val="003C368C"/>
    <w:rsid w:val="003C3A62"/>
    <w:rsid w:val="003C3C0D"/>
    <w:rsid w:val="003C40D8"/>
    <w:rsid w:val="003C4240"/>
    <w:rsid w:val="003C49E5"/>
    <w:rsid w:val="003C4BCA"/>
    <w:rsid w:val="003C4C9C"/>
    <w:rsid w:val="003C4E69"/>
    <w:rsid w:val="003C61D9"/>
    <w:rsid w:val="003C6233"/>
    <w:rsid w:val="003C65AA"/>
    <w:rsid w:val="003C674E"/>
    <w:rsid w:val="003C6C86"/>
    <w:rsid w:val="003C6F00"/>
    <w:rsid w:val="003C762A"/>
    <w:rsid w:val="003C77BF"/>
    <w:rsid w:val="003C7969"/>
    <w:rsid w:val="003C7D45"/>
    <w:rsid w:val="003D0327"/>
    <w:rsid w:val="003D0B21"/>
    <w:rsid w:val="003D0E52"/>
    <w:rsid w:val="003D0FDA"/>
    <w:rsid w:val="003D11E3"/>
    <w:rsid w:val="003D1D03"/>
    <w:rsid w:val="003D1DF2"/>
    <w:rsid w:val="003D23EA"/>
    <w:rsid w:val="003D255C"/>
    <w:rsid w:val="003D2580"/>
    <w:rsid w:val="003D287E"/>
    <w:rsid w:val="003D2B8A"/>
    <w:rsid w:val="003D3021"/>
    <w:rsid w:val="003D31DA"/>
    <w:rsid w:val="003D3504"/>
    <w:rsid w:val="003D3E2F"/>
    <w:rsid w:val="003D4606"/>
    <w:rsid w:val="003D47E9"/>
    <w:rsid w:val="003D4879"/>
    <w:rsid w:val="003D4E69"/>
    <w:rsid w:val="003D4FC3"/>
    <w:rsid w:val="003D502D"/>
    <w:rsid w:val="003D5243"/>
    <w:rsid w:val="003D53C6"/>
    <w:rsid w:val="003D592E"/>
    <w:rsid w:val="003D5AA6"/>
    <w:rsid w:val="003D5C78"/>
    <w:rsid w:val="003D5CDA"/>
    <w:rsid w:val="003D66E2"/>
    <w:rsid w:val="003D690E"/>
    <w:rsid w:val="003D6C8F"/>
    <w:rsid w:val="003D7356"/>
    <w:rsid w:val="003D7635"/>
    <w:rsid w:val="003D7779"/>
    <w:rsid w:val="003D7A71"/>
    <w:rsid w:val="003D7F3A"/>
    <w:rsid w:val="003E02DB"/>
    <w:rsid w:val="003E0517"/>
    <w:rsid w:val="003E088F"/>
    <w:rsid w:val="003E0EFE"/>
    <w:rsid w:val="003E118F"/>
    <w:rsid w:val="003E14DF"/>
    <w:rsid w:val="003E15DE"/>
    <w:rsid w:val="003E1610"/>
    <w:rsid w:val="003E16AB"/>
    <w:rsid w:val="003E18DD"/>
    <w:rsid w:val="003E1A5A"/>
    <w:rsid w:val="003E1EC7"/>
    <w:rsid w:val="003E21B3"/>
    <w:rsid w:val="003E2B48"/>
    <w:rsid w:val="003E2EE0"/>
    <w:rsid w:val="003E3385"/>
    <w:rsid w:val="003E3878"/>
    <w:rsid w:val="003E3B28"/>
    <w:rsid w:val="003E4327"/>
    <w:rsid w:val="003E4371"/>
    <w:rsid w:val="003E479B"/>
    <w:rsid w:val="003E49C8"/>
    <w:rsid w:val="003E4E27"/>
    <w:rsid w:val="003E4E31"/>
    <w:rsid w:val="003E5236"/>
    <w:rsid w:val="003E5654"/>
    <w:rsid w:val="003E5785"/>
    <w:rsid w:val="003E63A8"/>
    <w:rsid w:val="003E6706"/>
    <w:rsid w:val="003E673C"/>
    <w:rsid w:val="003E6966"/>
    <w:rsid w:val="003E6C4B"/>
    <w:rsid w:val="003E6E75"/>
    <w:rsid w:val="003E6F54"/>
    <w:rsid w:val="003E6FFA"/>
    <w:rsid w:val="003E703F"/>
    <w:rsid w:val="003E70AF"/>
    <w:rsid w:val="003E764D"/>
    <w:rsid w:val="003E7FD7"/>
    <w:rsid w:val="003F0BFB"/>
    <w:rsid w:val="003F1780"/>
    <w:rsid w:val="003F1AF0"/>
    <w:rsid w:val="003F20D1"/>
    <w:rsid w:val="003F216C"/>
    <w:rsid w:val="003F219B"/>
    <w:rsid w:val="003F225F"/>
    <w:rsid w:val="003F29B5"/>
    <w:rsid w:val="003F2E93"/>
    <w:rsid w:val="003F2F95"/>
    <w:rsid w:val="003F3043"/>
    <w:rsid w:val="003F3102"/>
    <w:rsid w:val="003F3510"/>
    <w:rsid w:val="003F3561"/>
    <w:rsid w:val="003F3A9D"/>
    <w:rsid w:val="003F4CEE"/>
    <w:rsid w:val="003F4DCE"/>
    <w:rsid w:val="003F4E9F"/>
    <w:rsid w:val="003F5464"/>
    <w:rsid w:val="003F55C4"/>
    <w:rsid w:val="003F5697"/>
    <w:rsid w:val="003F5A8B"/>
    <w:rsid w:val="003F5D1B"/>
    <w:rsid w:val="003F5EBB"/>
    <w:rsid w:val="003F6348"/>
    <w:rsid w:val="003F6513"/>
    <w:rsid w:val="003F67BB"/>
    <w:rsid w:val="003F6ADE"/>
    <w:rsid w:val="003F718E"/>
    <w:rsid w:val="003F7240"/>
    <w:rsid w:val="003F72E7"/>
    <w:rsid w:val="003F7903"/>
    <w:rsid w:val="003F7A55"/>
    <w:rsid w:val="003F7D43"/>
    <w:rsid w:val="003F7D74"/>
    <w:rsid w:val="00400563"/>
    <w:rsid w:val="004006AF"/>
    <w:rsid w:val="004007BB"/>
    <w:rsid w:val="00400B82"/>
    <w:rsid w:val="00400DCC"/>
    <w:rsid w:val="00401321"/>
    <w:rsid w:val="00401385"/>
    <w:rsid w:val="00401762"/>
    <w:rsid w:val="00401A67"/>
    <w:rsid w:val="00401B1E"/>
    <w:rsid w:val="00401BC8"/>
    <w:rsid w:val="00401FC4"/>
    <w:rsid w:val="00402026"/>
    <w:rsid w:val="004026B9"/>
    <w:rsid w:val="004027AA"/>
    <w:rsid w:val="00402C61"/>
    <w:rsid w:val="00402D9A"/>
    <w:rsid w:val="00402F96"/>
    <w:rsid w:val="00403146"/>
    <w:rsid w:val="0040315E"/>
    <w:rsid w:val="004033FB"/>
    <w:rsid w:val="00403FD7"/>
    <w:rsid w:val="004040A7"/>
    <w:rsid w:val="00404137"/>
    <w:rsid w:val="0040417E"/>
    <w:rsid w:val="00404356"/>
    <w:rsid w:val="00404992"/>
    <w:rsid w:val="00404DB8"/>
    <w:rsid w:val="00405DBE"/>
    <w:rsid w:val="004062A9"/>
    <w:rsid w:val="00406578"/>
    <w:rsid w:val="004069D8"/>
    <w:rsid w:val="0040730C"/>
    <w:rsid w:val="00407587"/>
    <w:rsid w:val="004075C6"/>
    <w:rsid w:val="0040780F"/>
    <w:rsid w:val="00407894"/>
    <w:rsid w:val="00407984"/>
    <w:rsid w:val="00407B80"/>
    <w:rsid w:val="00410319"/>
    <w:rsid w:val="00410360"/>
    <w:rsid w:val="004106E8"/>
    <w:rsid w:val="00410E0C"/>
    <w:rsid w:val="00410F7F"/>
    <w:rsid w:val="00410FDC"/>
    <w:rsid w:val="0041130D"/>
    <w:rsid w:val="00411B2E"/>
    <w:rsid w:val="00411C31"/>
    <w:rsid w:val="00412BD2"/>
    <w:rsid w:val="00412EA5"/>
    <w:rsid w:val="004131B4"/>
    <w:rsid w:val="00413295"/>
    <w:rsid w:val="0041336E"/>
    <w:rsid w:val="004133CA"/>
    <w:rsid w:val="004138B0"/>
    <w:rsid w:val="00413BE9"/>
    <w:rsid w:val="004142A3"/>
    <w:rsid w:val="004145DC"/>
    <w:rsid w:val="004146D2"/>
    <w:rsid w:val="00415176"/>
    <w:rsid w:val="004154D6"/>
    <w:rsid w:val="00415B80"/>
    <w:rsid w:val="00415BA3"/>
    <w:rsid w:val="00415C99"/>
    <w:rsid w:val="00415CE0"/>
    <w:rsid w:val="00415CE7"/>
    <w:rsid w:val="00416219"/>
    <w:rsid w:val="0041629C"/>
    <w:rsid w:val="0041675A"/>
    <w:rsid w:val="00416803"/>
    <w:rsid w:val="0041681B"/>
    <w:rsid w:val="00416D3A"/>
    <w:rsid w:val="00416EBB"/>
    <w:rsid w:val="00416F9B"/>
    <w:rsid w:val="00417612"/>
    <w:rsid w:val="00417BAC"/>
    <w:rsid w:val="00417C2C"/>
    <w:rsid w:val="00420033"/>
    <w:rsid w:val="00420380"/>
    <w:rsid w:val="004204D4"/>
    <w:rsid w:val="004204F7"/>
    <w:rsid w:val="0042074E"/>
    <w:rsid w:val="00420ED2"/>
    <w:rsid w:val="00421300"/>
    <w:rsid w:val="0042172E"/>
    <w:rsid w:val="0042193E"/>
    <w:rsid w:val="00421CC2"/>
    <w:rsid w:val="00421EA9"/>
    <w:rsid w:val="004220AE"/>
    <w:rsid w:val="00422161"/>
    <w:rsid w:val="004223D9"/>
    <w:rsid w:val="00422546"/>
    <w:rsid w:val="004225AF"/>
    <w:rsid w:val="004228E2"/>
    <w:rsid w:val="00422E0D"/>
    <w:rsid w:val="00422EC6"/>
    <w:rsid w:val="00422F2E"/>
    <w:rsid w:val="00423223"/>
    <w:rsid w:val="004235C3"/>
    <w:rsid w:val="0042459F"/>
    <w:rsid w:val="004251D8"/>
    <w:rsid w:val="0042521B"/>
    <w:rsid w:val="0042536C"/>
    <w:rsid w:val="00425538"/>
    <w:rsid w:val="00425566"/>
    <w:rsid w:val="004259A1"/>
    <w:rsid w:val="00425C89"/>
    <w:rsid w:val="00426496"/>
    <w:rsid w:val="00426699"/>
    <w:rsid w:val="00426D4D"/>
    <w:rsid w:val="00427057"/>
    <w:rsid w:val="0042736D"/>
    <w:rsid w:val="004273EF"/>
    <w:rsid w:val="00427462"/>
    <w:rsid w:val="00427CDE"/>
    <w:rsid w:val="00430294"/>
    <w:rsid w:val="004303B7"/>
    <w:rsid w:val="00430958"/>
    <w:rsid w:val="00431073"/>
    <w:rsid w:val="0043129D"/>
    <w:rsid w:val="004313DB"/>
    <w:rsid w:val="004314F3"/>
    <w:rsid w:val="00431A60"/>
    <w:rsid w:val="00432789"/>
    <w:rsid w:val="004329D8"/>
    <w:rsid w:val="00432F2C"/>
    <w:rsid w:val="00433265"/>
    <w:rsid w:val="00433BAD"/>
    <w:rsid w:val="00433D37"/>
    <w:rsid w:val="0043437A"/>
    <w:rsid w:val="0043454E"/>
    <w:rsid w:val="004345CA"/>
    <w:rsid w:val="0043491F"/>
    <w:rsid w:val="004349D9"/>
    <w:rsid w:val="00434A22"/>
    <w:rsid w:val="0043518B"/>
    <w:rsid w:val="004352E9"/>
    <w:rsid w:val="004361D1"/>
    <w:rsid w:val="00436252"/>
    <w:rsid w:val="00436378"/>
    <w:rsid w:val="004363C9"/>
    <w:rsid w:val="00436D11"/>
    <w:rsid w:val="004375D9"/>
    <w:rsid w:val="004379EB"/>
    <w:rsid w:val="00437F99"/>
    <w:rsid w:val="00440104"/>
    <w:rsid w:val="0044024B"/>
    <w:rsid w:val="0044030C"/>
    <w:rsid w:val="00440359"/>
    <w:rsid w:val="004408FF"/>
    <w:rsid w:val="00440DB0"/>
    <w:rsid w:val="00441B59"/>
    <w:rsid w:val="00441CB0"/>
    <w:rsid w:val="0044232B"/>
    <w:rsid w:val="00442377"/>
    <w:rsid w:val="00442A9B"/>
    <w:rsid w:val="00443443"/>
    <w:rsid w:val="004437CF"/>
    <w:rsid w:val="00443A7E"/>
    <w:rsid w:val="00443B9D"/>
    <w:rsid w:val="00444F27"/>
    <w:rsid w:val="004454F0"/>
    <w:rsid w:val="00445899"/>
    <w:rsid w:val="00445C68"/>
    <w:rsid w:val="00445FE2"/>
    <w:rsid w:val="00446466"/>
    <w:rsid w:val="00446932"/>
    <w:rsid w:val="00446EEE"/>
    <w:rsid w:val="00447193"/>
    <w:rsid w:val="004473BE"/>
    <w:rsid w:val="00447620"/>
    <w:rsid w:val="004477F7"/>
    <w:rsid w:val="00447C3B"/>
    <w:rsid w:val="0045014D"/>
    <w:rsid w:val="00450502"/>
    <w:rsid w:val="004511A3"/>
    <w:rsid w:val="0045157C"/>
    <w:rsid w:val="004519C0"/>
    <w:rsid w:val="00451A07"/>
    <w:rsid w:val="00451A72"/>
    <w:rsid w:val="00451C1E"/>
    <w:rsid w:val="00451ED4"/>
    <w:rsid w:val="00452445"/>
    <w:rsid w:val="0045289E"/>
    <w:rsid w:val="004528CC"/>
    <w:rsid w:val="00452DAB"/>
    <w:rsid w:val="0045321C"/>
    <w:rsid w:val="004532A8"/>
    <w:rsid w:val="004539DE"/>
    <w:rsid w:val="00454124"/>
    <w:rsid w:val="0045452D"/>
    <w:rsid w:val="00454781"/>
    <w:rsid w:val="00454C7E"/>
    <w:rsid w:val="00454E94"/>
    <w:rsid w:val="00454EF4"/>
    <w:rsid w:val="00455445"/>
    <w:rsid w:val="00455948"/>
    <w:rsid w:val="0045595C"/>
    <w:rsid w:val="004559D2"/>
    <w:rsid w:val="00455BFB"/>
    <w:rsid w:val="00455FA0"/>
    <w:rsid w:val="0045615A"/>
    <w:rsid w:val="00456311"/>
    <w:rsid w:val="004564BD"/>
    <w:rsid w:val="00456589"/>
    <w:rsid w:val="004565F9"/>
    <w:rsid w:val="00456994"/>
    <w:rsid w:val="004571A2"/>
    <w:rsid w:val="00457AA4"/>
    <w:rsid w:val="004602FA"/>
    <w:rsid w:val="004603A4"/>
    <w:rsid w:val="00460490"/>
    <w:rsid w:val="004607BC"/>
    <w:rsid w:val="00461A49"/>
    <w:rsid w:val="00461EE7"/>
    <w:rsid w:val="004624BF"/>
    <w:rsid w:val="00462981"/>
    <w:rsid w:val="0046298D"/>
    <w:rsid w:val="00462BAD"/>
    <w:rsid w:val="00463317"/>
    <w:rsid w:val="004634C2"/>
    <w:rsid w:val="004638AF"/>
    <w:rsid w:val="00463AF7"/>
    <w:rsid w:val="00463BF1"/>
    <w:rsid w:val="00463E78"/>
    <w:rsid w:val="004640ED"/>
    <w:rsid w:val="004641DD"/>
    <w:rsid w:val="00464C92"/>
    <w:rsid w:val="00465E58"/>
    <w:rsid w:val="004666CB"/>
    <w:rsid w:val="0046696E"/>
    <w:rsid w:val="00466B6B"/>
    <w:rsid w:val="004671B6"/>
    <w:rsid w:val="00467531"/>
    <w:rsid w:val="0046773E"/>
    <w:rsid w:val="0046786B"/>
    <w:rsid w:val="004678A3"/>
    <w:rsid w:val="00467C68"/>
    <w:rsid w:val="00467DCF"/>
    <w:rsid w:val="004700F1"/>
    <w:rsid w:val="00470122"/>
    <w:rsid w:val="004701A2"/>
    <w:rsid w:val="00470448"/>
    <w:rsid w:val="00470729"/>
    <w:rsid w:val="00470780"/>
    <w:rsid w:val="00470C80"/>
    <w:rsid w:val="00471379"/>
    <w:rsid w:val="004718F1"/>
    <w:rsid w:val="00471B26"/>
    <w:rsid w:val="00472F75"/>
    <w:rsid w:val="00473099"/>
    <w:rsid w:val="004732A8"/>
    <w:rsid w:val="004736E2"/>
    <w:rsid w:val="00473F0F"/>
    <w:rsid w:val="00474B3B"/>
    <w:rsid w:val="00474D96"/>
    <w:rsid w:val="00474DEF"/>
    <w:rsid w:val="00474F4E"/>
    <w:rsid w:val="00475199"/>
    <w:rsid w:val="0047528B"/>
    <w:rsid w:val="0047528E"/>
    <w:rsid w:val="004757A2"/>
    <w:rsid w:val="004757B5"/>
    <w:rsid w:val="00475F65"/>
    <w:rsid w:val="00476319"/>
    <w:rsid w:val="00476631"/>
    <w:rsid w:val="00476E6B"/>
    <w:rsid w:val="00476F19"/>
    <w:rsid w:val="00476F89"/>
    <w:rsid w:val="00477139"/>
    <w:rsid w:val="004771DC"/>
    <w:rsid w:val="004775A0"/>
    <w:rsid w:val="004776B9"/>
    <w:rsid w:val="004776F9"/>
    <w:rsid w:val="004778DC"/>
    <w:rsid w:val="00477C83"/>
    <w:rsid w:val="00477E2F"/>
    <w:rsid w:val="00480037"/>
    <w:rsid w:val="0048028C"/>
    <w:rsid w:val="004804D9"/>
    <w:rsid w:val="00480689"/>
    <w:rsid w:val="0048074F"/>
    <w:rsid w:val="00480A06"/>
    <w:rsid w:val="0048137A"/>
    <w:rsid w:val="0048170D"/>
    <w:rsid w:val="00481B05"/>
    <w:rsid w:val="00481E9E"/>
    <w:rsid w:val="00481FBF"/>
    <w:rsid w:val="0048250F"/>
    <w:rsid w:val="004826CF"/>
    <w:rsid w:val="00482870"/>
    <w:rsid w:val="004829A2"/>
    <w:rsid w:val="00482A0C"/>
    <w:rsid w:val="00482A60"/>
    <w:rsid w:val="00482D7F"/>
    <w:rsid w:val="0048389F"/>
    <w:rsid w:val="00483B61"/>
    <w:rsid w:val="00484843"/>
    <w:rsid w:val="00484C75"/>
    <w:rsid w:val="00484CF2"/>
    <w:rsid w:val="00485229"/>
    <w:rsid w:val="00485553"/>
    <w:rsid w:val="00485B44"/>
    <w:rsid w:val="00485E7D"/>
    <w:rsid w:val="004863D3"/>
    <w:rsid w:val="0048693C"/>
    <w:rsid w:val="00486F03"/>
    <w:rsid w:val="0048707C"/>
    <w:rsid w:val="004875AA"/>
    <w:rsid w:val="00487896"/>
    <w:rsid w:val="00487A07"/>
    <w:rsid w:val="00487B5D"/>
    <w:rsid w:val="004901FC"/>
    <w:rsid w:val="00490406"/>
    <w:rsid w:val="004907EB"/>
    <w:rsid w:val="00490BD5"/>
    <w:rsid w:val="00490F05"/>
    <w:rsid w:val="00490F3C"/>
    <w:rsid w:val="00491042"/>
    <w:rsid w:val="0049157C"/>
    <w:rsid w:val="00491966"/>
    <w:rsid w:val="004919A1"/>
    <w:rsid w:val="00491AED"/>
    <w:rsid w:val="00491F79"/>
    <w:rsid w:val="004920BA"/>
    <w:rsid w:val="00492100"/>
    <w:rsid w:val="0049218D"/>
    <w:rsid w:val="0049243A"/>
    <w:rsid w:val="004928A0"/>
    <w:rsid w:val="00492C42"/>
    <w:rsid w:val="00493498"/>
    <w:rsid w:val="00493518"/>
    <w:rsid w:val="0049390D"/>
    <w:rsid w:val="00493CC3"/>
    <w:rsid w:val="00494346"/>
    <w:rsid w:val="00494389"/>
    <w:rsid w:val="004945CE"/>
    <w:rsid w:val="0049462F"/>
    <w:rsid w:val="00494C3A"/>
    <w:rsid w:val="00495319"/>
    <w:rsid w:val="0049544D"/>
    <w:rsid w:val="004957A0"/>
    <w:rsid w:val="00495801"/>
    <w:rsid w:val="00495CD2"/>
    <w:rsid w:val="0049660A"/>
    <w:rsid w:val="0049686E"/>
    <w:rsid w:val="00496A2C"/>
    <w:rsid w:val="00496A9D"/>
    <w:rsid w:val="00496B14"/>
    <w:rsid w:val="00496B76"/>
    <w:rsid w:val="00496D9C"/>
    <w:rsid w:val="00496F36"/>
    <w:rsid w:val="004970E3"/>
    <w:rsid w:val="00497390"/>
    <w:rsid w:val="004977DF"/>
    <w:rsid w:val="00497814"/>
    <w:rsid w:val="00497840"/>
    <w:rsid w:val="00497C71"/>
    <w:rsid w:val="00497D52"/>
    <w:rsid w:val="004A0282"/>
    <w:rsid w:val="004A03AA"/>
    <w:rsid w:val="004A068F"/>
    <w:rsid w:val="004A0816"/>
    <w:rsid w:val="004A0852"/>
    <w:rsid w:val="004A0DB5"/>
    <w:rsid w:val="004A1207"/>
    <w:rsid w:val="004A124E"/>
    <w:rsid w:val="004A1255"/>
    <w:rsid w:val="004A15F5"/>
    <w:rsid w:val="004A1786"/>
    <w:rsid w:val="004A19C1"/>
    <w:rsid w:val="004A2310"/>
    <w:rsid w:val="004A24FB"/>
    <w:rsid w:val="004A283A"/>
    <w:rsid w:val="004A2DD1"/>
    <w:rsid w:val="004A37AE"/>
    <w:rsid w:val="004A3B45"/>
    <w:rsid w:val="004A44E4"/>
    <w:rsid w:val="004A477A"/>
    <w:rsid w:val="004A48A2"/>
    <w:rsid w:val="004A4B79"/>
    <w:rsid w:val="004A4DE4"/>
    <w:rsid w:val="004A5129"/>
    <w:rsid w:val="004A592A"/>
    <w:rsid w:val="004A5932"/>
    <w:rsid w:val="004A5C6F"/>
    <w:rsid w:val="004A5DB4"/>
    <w:rsid w:val="004A6587"/>
    <w:rsid w:val="004A67B0"/>
    <w:rsid w:val="004A6D2D"/>
    <w:rsid w:val="004A6DD6"/>
    <w:rsid w:val="004A758A"/>
    <w:rsid w:val="004A7632"/>
    <w:rsid w:val="004A78F0"/>
    <w:rsid w:val="004A79D0"/>
    <w:rsid w:val="004A7AEC"/>
    <w:rsid w:val="004A7B51"/>
    <w:rsid w:val="004A7DAA"/>
    <w:rsid w:val="004A7DB9"/>
    <w:rsid w:val="004A7F04"/>
    <w:rsid w:val="004B0391"/>
    <w:rsid w:val="004B0461"/>
    <w:rsid w:val="004B04F9"/>
    <w:rsid w:val="004B17D0"/>
    <w:rsid w:val="004B17E4"/>
    <w:rsid w:val="004B2A66"/>
    <w:rsid w:val="004B2BB6"/>
    <w:rsid w:val="004B3127"/>
    <w:rsid w:val="004B3601"/>
    <w:rsid w:val="004B3A5E"/>
    <w:rsid w:val="004B3AA2"/>
    <w:rsid w:val="004B3E2D"/>
    <w:rsid w:val="004B3E68"/>
    <w:rsid w:val="004B4360"/>
    <w:rsid w:val="004B43A0"/>
    <w:rsid w:val="004B4748"/>
    <w:rsid w:val="004B499A"/>
    <w:rsid w:val="004B49ED"/>
    <w:rsid w:val="004B4DEC"/>
    <w:rsid w:val="004B4F1E"/>
    <w:rsid w:val="004B5ADA"/>
    <w:rsid w:val="004B5FFF"/>
    <w:rsid w:val="004B62D9"/>
    <w:rsid w:val="004B66ED"/>
    <w:rsid w:val="004B68AD"/>
    <w:rsid w:val="004B77EF"/>
    <w:rsid w:val="004B7C7D"/>
    <w:rsid w:val="004B7CC1"/>
    <w:rsid w:val="004B7E12"/>
    <w:rsid w:val="004C05D9"/>
    <w:rsid w:val="004C064C"/>
    <w:rsid w:val="004C089F"/>
    <w:rsid w:val="004C0CA0"/>
    <w:rsid w:val="004C0EA6"/>
    <w:rsid w:val="004C0F47"/>
    <w:rsid w:val="004C1AC7"/>
    <w:rsid w:val="004C2439"/>
    <w:rsid w:val="004C38B6"/>
    <w:rsid w:val="004C3BC8"/>
    <w:rsid w:val="004C3E3F"/>
    <w:rsid w:val="004C4059"/>
    <w:rsid w:val="004C415F"/>
    <w:rsid w:val="004C5646"/>
    <w:rsid w:val="004C5885"/>
    <w:rsid w:val="004C5A65"/>
    <w:rsid w:val="004C6532"/>
    <w:rsid w:val="004C718E"/>
    <w:rsid w:val="004C7510"/>
    <w:rsid w:val="004C752E"/>
    <w:rsid w:val="004C76DE"/>
    <w:rsid w:val="004C7829"/>
    <w:rsid w:val="004C7D37"/>
    <w:rsid w:val="004C7D91"/>
    <w:rsid w:val="004D012E"/>
    <w:rsid w:val="004D0144"/>
    <w:rsid w:val="004D01EA"/>
    <w:rsid w:val="004D068B"/>
    <w:rsid w:val="004D1461"/>
    <w:rsid w:val="004D1640"/>
    <w:rsid w:val="004D1F93"/>
    <w:rsid w:val="004D230B"/>
    <w:rsid w:val="004D35A5"/>
    <w:rsid w:val="004D36BE"/>
    <w:rsid w:val="004D3A73"/>
    <w:rsid w:val="004D40A7"/>
    <w:rsid w:val="004D423E"/>
    <w:rsid w:val="004D439E"/>
    <w:rsid w:val="004D4C2E"/>
    <w:rsid w:val="004D4FF8"/>
    <w:rsid w:val="004D5264"/>
    <w:rsid w:val="004D55FB"/>
    <w:rsid w:val="004D57CF"/>
    <w:rsid w:val="004D59F7"/>
    <w:rsid w:val="004D5AC1"/>
    <w:rsid w:val="004D5C54"/>
    <w:rsid w:val="004D5D1B"/>
    <w:rsid w:val="004D63EF"/>
    <w:rsid w:val="004D69FD"/>
    <w:rsid w:val="004D6B53"/>
    <w:rsid w:val="004D6C26"/>
    <w:rsid w:val="004D6D5F"/>
    <w:rsid w:val="004D7413"/>
    <w:rsid w:val="004D7861"/>
    <w:rsid w:val="004D7A02"/>
    <w:rsid w:val="004D7A58"/>
    <w:rsid w:val="004D7BA8"/>
    <w:rsid w:val="004D7EF7"/>
    <w:rsid w:val="004E014D"/>
    <w:rsid w:val="004E048F"/>
    <w:rsid w:val="004E06D5"/>
    <w:rsid w:val="004E0822"/>
    <w:rsid w:val="004E089B"/>
    <w:rsid w:val="004E0AC9"/>
    <w:rsid w:val="004E1354"/>
    <w:rsid w:val="004E1415"/>
    <w:rsid w:val="004E1459"/>
    <w:rsid w:val="004E155A"/>
    <w:rsid w:val="004E1914"/>
    <w:rsid w:val="004E1A89"/>
    <w:rsid w:val="004E1E48"/>
    <w:rsid w:val="004E209F"/>
    <w:rsid w:val="004E2294"/>
    <w:rsid w:val="004E2592"/>
    <w:rsid w:val="004E2802"/>
    <w:rsid w:val="004E2BBD"/>
    <w:rsid w:val="004E345A"/>
    <w:rsid w:val="004E36A7"/>
    <w:rsid w:val="004E3888"/>
    <w:rsid w:val="004E49F4"/>
    <w:rsid w:val="004E4AF9"/>
    <w:rsid w:val="004E4E3A"/>
    <w:rsid w:val="004E5828"/>
    <w:rsid w:val="004E5C70"/>
    <w:rsid w:val="004E5EEA"/>
    <w:rsid w:val="004E5F01"/>
    <w:rsid w:val="004E6282"/>
    <w:rsid w:val="004E6B54"/>
    <w:rsid w:val="004E6E6F"/>
    <w:rsid w:val="004E702D"/>
    <w:rsid w:val="004E733F"/>
    <w:rsid w:val="004E7557"/>
    <w:rsid w:val="004E7DD6"/>
    <w:rsid w:val="004F01FE"/>
    <w:rsid w:val="004F084C"/>
    <w:rsid w:val="004F09EE"/>
    <w:rsid w:val="004F0A11"/>
    <w:rsid w:val="004F0CFF"/>
    <w:rsid w:val="004F0DA9"/>
    <w:rsid w:val="004F153F"/>
    <w:rsid w:val="004F15B2"/>
    <w:rsid w:val="004F1790"/>
    <w:rsid w:val="004F1799"/>
    <w:rsid w:val="004F21A4"/>
    <w:rsid w:val="004F21A9"/>
    <w:rsid w:val="004F22EB"/>
    <w:rsid w:val="004F24B4"/>
    <w:rsid w:val="004F276F"/>
    <w:rsid w:val="004F29A7"/>
    <w:rsid w:val="004F2A9F"/>
    <w:rsid w:val="004F2D18"/>
    <w:rsid w:val="004F3189"/>
    <w:rsid w:val="004F31D4"/>
    <w:rsid w:val="004F346D"/>
    <w:rsid w:val="004F3534"/>
    <w:rsid w:val="004F3A06"/>
    <w:rsid w:val="004F415C"/>
    <w:rsid w:val="004F4262"/>
    <w:rsid w:val="004F45FC"/>
    <w:rsid w:val="004F4693"/>
    <w:rsid w:val="004F46BF"/>
    <w:rsid w:val="004F481E"/>
    <w:rsid w:val="004F4C30"/>
    <w:rsid w:val="004F4F68"/>
    <w:rsid w:val="004F5190"/>
    <w:rsid w:val="004F51BA"/>
    <w:rsid w:val="004F522F"/>
    <w:rsid w:val="004F5429"/>
    <w:rsid w:val="004F5720"/>
    <w:rsid w:val="004F6289"/>
    <w:rsid w:val="004F634F"/>
    <w:rsid w:val="004F649E"/>
    <w:rsid w:val="004F6944"/>
    <w:rsid w:val="004F6ABD"/>
    <w:rsid w:val="004F6BD4"/>
    <w:rsid w:val="004F6D25"/>
    <w:rsid w:val="004F6DEB"/>
    <w:rsid w:val="004F6E1B"/>
    <w:rsid w:val="004F6E22"/>
    <w:rsid w:val="004F6F7F"/>
    <w:rsid w:val="004F7293"/>
    <w:rsid w:val="004F7596"/>
    <w:rsid w:val="004F770C"/>
    <w:rsid w:val="00500887"/>
    <w:rsid w:val="00501901"/>
    <w:rsid w:val="00501B5F"/>
    <w:rsid w:val="00502685"/>
    <w:rsid w:val="00502D88"/>
    <w:rsid w:val="00503729"/>
    <w:rsid w:val="005037FA"/>
    <w:rsid w:val="00503837"/>
    <w:rsid w:val="00503ED6"/>
    <w:rsid w:val="00503F46"/>
    <w:rsid w:val="00504394"/>
    <w:rsid w:val="005047C8"/>
    <w:rsid w:val="00504947"/>
    <w:rsid w:val="00504CDA"/>
    <w:rsid w:val="00504DCC"/>
    <w:rsid w:val="00504E01"/>
    <w:rsid w:val="005054E9"/>
    <w:rsid w:val="00505766"/>
    <w:rsid w:val="00505E91"/>
    <w:rsid w:val="00506240"/>
    <w:rsid w:val="00506303"/>
    <w:rsid w:val="0050643C"/>
    <w:rsid w:val="00506D04"/>
    <w:rsid w:val="005072D2"/>
    <w:rsid w:val="005072D4"/>
    <w:rsid w:val="00507B87"/>
    <w:rsid w:val="00510618"/>
    <w:rsid w:val="0051083A"/>
    <w:rsid w:val="005115E5"/>
    <w:rsid w:val="005118C1"/>
    <w:rsid w:val="00511CBC"/>
    <w:rsid w:val="00511CF9"/>
    <w:rsid w:val="00511D65"/>
    <w:rsid w:val="00511FE1"/>
    <w:rsid w:val="0051217E"/>
    <w:rsid w:val="00512212"/>
    <w:rsid w:val="0051222B"/>
    <w:rsid w:val="0051274B"/>
    <w:rsid w:val="00512854"/>
    <w:rsid w:val="005128BA"/>
    <w:rsid w:val="00512B00"/>
    <w:rsid w:val="00512D15"/>
    <w:rsid w:val="00512D3E"/>
    <w:rsid w:val="005138FC"/>
    <w:rsid w:val="0051434B"/>
    <w:rsid w:val="005147BA"/>
    <w:rsid w:val="00514A79"/>
    <w:rsid w:val="0051517E"/>
    <w:rsid w:val="00515433"/>
    <w:rsid w:val="00515744"/>
    <w:rsid w:val="00515A45"/>
    <w:rsid w:val="00515C39"/>
    <w:rsid w:val="005160FD"/>
    <w:rsid w:val="005163B1"/>
    <w:rsid w:val="005164DC"/>
    <w:rsid w:val="005166DA"/>
    <w:rsid w:val="005167FD"/>
    <w:rsid w:val="005170C7"/>
    <w:rsid w:val="00517203"/>
    <w:rsid w:val="00517282"/>
    <w:rsid w:val="0051730F"/>
    <w:rsid w:val="005174BA"/>
    <w:rsid w:val="00517688"/>
    <w:rsid w:val="005177B9"/>
    <w:rsid w:val="00517DCD"/>
    <w:rsid w:val="005204FF"/>
    <w:rsid w:val="00520763"/>
    <w:rsid w:val="00520AEE"/>
    <w:rsid w:val="005214AB"/>
    <w:rsid w:val="005222C8"/>
    <w:rsid w:val="00522573"/>
    <w:rsid w:val="005225D0"/>
    <w:rsid w:val="005228F5"/>
    <w:rsid w:val="0052298B"/>
    <w:rsid w:val="00522A10"/>
    <w:rsid w:val="00522A1A"/>
    <w:rsid w:val="00522AE8"/>
    <w:rsid w:val="00522E67"/>
    <w:rsid w:val="00523076"/>
    <w:rsid w:val="005230E2"/>
    <w:rsid w:val="005232B5"/>
    <w:rsid w:val="005232F8"/>
    <w:rsid w:val="005234E2"/>
    <w:rsid w:val="00523768"/>
    <w:rsid w:val="00523AC0"/>
    <w:rsid w:val="005243E5"/>
    <w:rsid w:val="00524454"/>
    <w:rsid w:val="00524753"/>
    <w:rsid w:val="005248DF"/>
    <w:rsid w:val="00525074"/>
    <w:rsid w:val="00525265"/>
    <w:rsid w:val="0052533E"/>
    <w:rsid w:val="005254A5"/>
    <w:rsid w:val="00525994"/>
    <w:rsid w:val="00525A23"/>
    <w:rsid w:val="00525B8B"/>
    <w:rsid w:val="00526442"/>
    <w:rsid w:val="00526B19"/>
    <w:rsid w:val="00526EAA"/>
    <w:rsid w:val="00526F5C"/>
    <w:rsid w:val="0052706D"/>
    <w:rsid w:val="00527387"/>
    <w:rsid w:val="0052740B"/>
    <w:rsid w:val="00527704"/>
    <w:rsid w:val="00527A8D"/>
    <w:rsid w:val="00527D2B"/>
    <w:rsid w:val="00527DB2"/>
    <w:rsid w:val="005301FF"/>
    <w:rsid w:val="0053036E"/>
    <w:rsid w:val="0053091F"/>
    <w:rsid w:val="00530E26"/>
    <w:rsid w:val="005312FB"/>
    <w:rsid w:val="005313BF"/>
    <w:rsid w:val="005315B3"/>
    <w:rsid w:val="005316D7"/>
    <w:rsid w:val="00531A93"/>
    <w:rsid w:val="00531B05"/>
    <w:rsid w:val="00531B21"/>
    <w:rsid w:val="00532159"/>
    <w:rsid w:val="005322B0"/>
    <w:rsid w:val="00532423"/>
    <w:rsid w:val="0053248F"/>
    <w:rsid w:val="00532738"/>
    <w:rsid w:val="005329D3"/>
    <w:rsid w:val="00532C2F"/>
    <w:rsid w:val="005334A0"/>
    <w:rsid w:val="005337DE"/>
    <w:rsid w:val="00533892"/>
    <w:rsid w:val="00533B87"/>
    <w:rsid w:val="00533C14"/>
    <w:rsid w:val="00533FAC"/>
    <w:rsid w:val="00534088"/>
    <w:rsid w:val="005342C4"/>
    <w:rsid w:val="005344E6"/>
    <w:rsid w:val="00534842"/>
    <w:rsid w:val="00534F75"/>
    <w:rsid w:val="005353F7"/>
    <w:rsid w:val="0053558A"/>
    <w:rsid w:val="005355D4"/>
    <w:rsid w:val="0053564A"/>
    <w:rsid w:val="00535846"/>
    <w:rsid w:val="00535930"/>
    <w:rsid w:val="00535C7D"/>
    <w:rsid w:val="00535C96"/>
    <w:rsid w:val="00536498"/>
    <w:rsid w:val="00536832"/>
    <w:rsid w:val="00536854"/>
    <w:rsid w:val="00536EEA"/>
    <w:rsid w:val="00537751"/>
    <w:rsid w:val="005377FD"/>
    <w:rsid w:val="00537B6C"/>
    <w:rsid w:val="00537CB5"/>
    <w:rsid w:val="005407B2"/>
    <w:rsid w:val="005409C5"/>
    <w:rsid w:val="00540B18"/>
    <w:rsid w:val="00540CFA"/>
    <w:rsid w:val="00540E7F"/>
    <w:rsid w:val="005413B7"/>
    <w:rsid w:val="005415DC"/>
    <w:rsid w:val="00541822"/>
    <w:rsid w:val="00541958"/>
    <w:rsid w:val="00541DD6"/>
    <w:rsid w:val="005420DD"/>
    <w:rsid w:val="005426B9"/>
    <w:rsid w:val="005428F7"/>
    <w:rsid w:val="00543233"/>
    <w:rsid w:val="00543C9D"/>
    <w:rsid w:val="00543CDD"/>
    <w:rsid w:val="00543CEA"/>
    <w:rsid w:val="00544432"/>
    <w:rsid w:val="00544B3D"/>
    <w:rsid w:val="00544F15"/>
    <w:rsid w:val="00545229"/>
    <w:rsid w:val="00545B51"/>
    <w:rsid w:val="00545E14"/>
    <w:rsid w:val="005460BA"/>
    <w:rsid w:val="00546479"/>
    <w:rsid w:val="005464FB"/>
    <w:rsid w:val="00546A2E"/>
    <w:rsid w:val="00547082"/>
    <w:rsid w:val="0054720F"/>
    <w:rsid w:val="00547A26"/>
    <w:rsid w:val="00547C3C"/>
    <w:rsid w:val="00547D87"/>
    <w:rsid w:val="00550467"/>
    <w:rsid w:val="00550A3C"/>
    <w:rsid w:val="00550BFF"/>
    <w:rsid w:val="0055133B"/>
    <w:rsid w:val="005517A5"/>
    <w:rsid w:val="00551BCE"/>
    <w:rsid w:val="00552470"/>
    <w:rsid w:val="005525C9"/>
    <w:rsid w:val="005527C2"/>
    <w:rsid w:val="00552881"/>
    <w:rsid w:val="00552969"/>
    <w:rsid w:val="00552C4E"/>
    <w:rsid w:val="00552EE4"/>
    <w:rsid w:val="00552FF9"/>
    <w:rsid w:val="00553223"/>
    <w:rsid w:val="005532A6"/>
    <w:rsid w:val="00553A9E"/>
    <w:rsid w:val="00553BD8"/>
    <w:rsid w:val="00553EAC"/>
    <w:rsid w:val="00553F25"/>
    <w:rsid w:val="00554B31"/>
    <w:rsid w:val="00554BF6"/>
    <w:rsid w:val="00554CCE"/>
    <w:rsid w:val="00554DF4"/>
    <w:rsid w:val="00554FB8"/>
    <w:rsid w:val="00555022"/>
    <w:rsid w:val="0055512D"/>
    <w:rsid w:val="00555965"/>
    <w:rsid w:val="005561A0"/>
    <w:rsid w:val="00556ADE"/>
    <w:rsid w:val="00556D0F"/>
    <w:rsid w:val="00556DBB"/>
    <w:rsid w:val="00557128"/>
    <w:rsid w:val="005572F1"/>
    <w:rsid w:val="005579A9"/>
    <w:rsid w:val="00557B06"/>
    <w:rsid w:val="00560045"/>
    <w:rsid w:val="005600DA"/>
    <w:rsid w:val="00560253"/>
    <w:rsid w:val="00560C3B"/>
    <w:rsid w:val="00560C93"/>
    <w:rsid w:val="00560D67"/>
    <w:rsid w:val="005615F6"/>
    <w:rsid w:val="00561B93"/>
    <w:rsid w:val="0056230F"/>
    <w:rsid w:val="00562316"/>
    <w:rsid w:val="00562475"/>
    <w:rsid w:val="005624DC"/>
    <w:rsid w:val="005625A9"/>
    <w:rsid w:val="00562724"/>
    <w:rsid w:val="00562BD6"/>
    <w:rsid w:val="0056312E"/>
    <w:rsid w:val="00563F5A"/>
    <w:rsid w:val="005641CE"/>
    <w:rsid w:val="00564382"/>
    <w:rsid w:val="0056488B"/>
    <w:rsid w:val="00564CF6"/>
    <w:rsid w:val="00564D6B"/>
    <w:rsid w:val="00564DE2"/>
    <w:rsid w:val="00564ECF"/>
    <w:rsid w:val="00565276"/>
    <w:rsid w:val="00565282"/>
    <w:rsid w:val="00565578"/>
    <w:rsid w:val="0056557C"/>
    <w:rsid w:val="00565982"/>
    <w:rsid w:val="00566258"/>
    <w:rsid w:val="00566903"/>
    <w:rsid w:val="00566A5F"/>
    <w:rsid w:val="00566DFA"/>
    <w:rsid w:val="00566E0E"/>
    <w:rsid w:val="0056711B"/>
    <w:rsid w:val="00567AAB"/>
    <w:rsid w:val="00567B67"/>
    <w:rsid w:val="0057061F"/>
    <w:rsid w:val="0057093B"/>
    <w:rsid w:val="00570D80"/>
    <w:rsid w:val="00570E4C"/>
    <w:rsid w:val="00571138"/>
    <w:rsid w:val="00571566"/>
    <w:rsid w:val="0057178C"/>
    <w:rsid w:val="005717FE"/>
    <w:rsid w:val="0057188A"/>
    <w:rsid w:val="00571B96"/>
    <w:rsid w:val="00571C07"/>
    <w:rsid w:val="005720CC"/>
    <w:rsid w:val="00572EA3"/>
    <w:rsid w:val="00572F14"/>
    <w:rsid w:val="00573002"/>
    <w:rsid w:val="005736FA"/>
    <w:rsid w:val="00573A4E"/>
    <w:rsid w:val="005740AB"/>
    <w:rsid w:val="00574890"/>
    <w:rsid w:val="00574DBB"/>
    <w:rsid w:val="005752D6"/>
    <w:rsid w:val="00575763"/>
    <w:rsid w:val="00575DF1"/>
    <w:rsid w:val="0057684C"/>
    <w:rsid w:val="00576930"/>
    <w:rsid w:val="00576E44"/>
    <w:rsid w:val="00576EB1"/>
    <w:rsid w:val="00577AF6"/>
    <w:rsid w:val="00577FAF"/>
    <w:rsid w:val="005800DF"/>
    <w:rsid w:val="0058040A"/>
    <w:rsid w:val="005805C5"/>
    <w:rsid w:val="0058097A"/>
    <w:rsid w:val="00580C9C"/>
    <w:rsid w:val="00580F53"/>
    <w:rsid w:val="00581157"/>
    <w:rsid w:val="005816A0"/>
    <w:rsid w:val="005819A9"/>
    <w:rsid w:val="00582099"/>
    <w:rsid w:val="005820CB"/>
    <w:rsid w:val="005821FB"/>
    <w:rsid w:val="00582444"/>
    <w:rsid w:val="0058256D"/>
    <w:rsid w:val="0058262A"/>
    <w:rsid w:val="005828C2"/>
    <w:rsid w:val="00582A1B"/>
    <w:rsid w:val="00582B93"/>
    <w:rsid w:val="00582DA4"/>
    <w:rsid w:val="0058328A"/>
    <w:rsid w:val="005832A3"/>
    <w:rsid w:val="005836E9"/>
    <w:rsid w:val="00583CA5"/>
    <w:rsid w:val="00584140"/>
    <w:rsid w:val="005844AD"/>
    <w:rsid w:val="0058477A"/>
    <w:rsid w:val="005847F1"/>
    <w:rsid w:val="00584B55"/>
    <w:rsid w:val="00584CED"/>
    <w:rsid w:val="00584F96"/>
    <w:rsid w:val="00584FA8"/>
    <w:rsid w:val="0058524B"/>
    <w:rsid w:val="0058612E"/>
    <w:rsid w:val="00586185"/>
    <w:rsid w:val="005865E9"/>
    <w:rsid w:val="005869B4"/>
    <w:rsid w:val="00587789"/>
    <w:rsid w:val="005877FD"/>
    <w:rsid w:val="0058792C"/>
    <w:rsid w:val="00587DFA"/>
    <w:rsid w:val="00587F40"/>
    <w:rsid w:val="0059040F"/>
    <w:rsid w:val="0059077E"/>
    <w:rsid w:val="00590D34"/>
    <w:rsid w:val="00591ADF"/>
    <w:rsid w:val="0059257B"/>
    <w:rsid w:val="00592BD2"/>
    <w:rsid w:val="005937E1"/>
    <w:rsid w:val="00593808"/>
    <w:rsid w:val="0059393A"/>
    <w:rsid w:val="00593BC9"/>
    <w:rsid w:val="00594568"/>
    <w:rsid w:val="00594993"/>
    <w:rsid w:val="00594B25"/>
    <w:rsid w:val="00594B9D"/>
    <w:rsid w:val="00594C4C"/>
    <w:rsid w:val="0059506A"/>
    <w:rsid w:val="0059509C"/>
    <w:rsid w:val="0059512F"/>
    <w:rsid w:val="00595F62"/>
    <w:rsid w:val="00596065"/>
    <w:rsid w:val="00596F42"/>
    <w:rsid w:val="005975E6"/>
    <w:rsid w:val="0059765C"/>
    <w:rsid w:val="005979EB"/>
    <w:rsid w:val="00597C1E"/>
    <w:rsid w:val="00597C5F"/>
    <w:rsid w:val="005A008F"/>
    <w:rsid w:val="005A0239"/>
    <w:rsid w:val="005A0DD7"/>
    <w:rsid w:val="005A0F4E"/>
    <w:rsid w:val="005A1013"/>
    <w:rsid w:val="005A1180"/>
    <w:rsid w:val="005A16E0"/>
    <w:rsid w:val="005A185F"/>
    <w:rsid w:val="005A1A2A"/>
    <w:rsid w:val="005A1B31"/>
    <w:rsid w:val="005A1B9E"/>
    <w:rsid w:val="005A1C7C"/>
    <w:rsid w:val="005A1E5B"/>
    <w:rsid w:val="005A1E9D"/>
    <w:rsid w:val="005A2461"/>
    <w:rsid w:val="005A253A"/>
    <w:rsid w:val="005A282A"/>
    <w:rsid w:val="005A2C7E"/>
    <w:rsid w:val="005A2E4B"/>
    <w:rsid w:val="005A30B1"/>
    <w:rsid w:val="005A3784"/>
    <w:rsid w:val="005A3EB9"/>
    <w:rsid w:val="005A3EBA"/>
    <w:rsid w:val="005A4051"/>
    <w:rsid w:val="005A413E"/>
    <w:rsid w:val="005A4221"/>
    <w:rsid w:val="005A445F"/>
    <w:rsid w:val="005A4A56"/>
    <w:rsid w:val="005A4A82"/>
    <w:rsid w:val="005A4E10"/>
    <w:rsid w:val="005A4EDA"/>
    <w:rsid w:val="005A51DA"/>
    <w:rsid w:val="005A557A"/>
    <w:rsid w:val="005A5647"/>
    <w:rsid w:val="005A57A9"/>
    <w:rsid w:val="005A57F9"/>
    <w:rsid w:val="005A5A7F"/>
    <w:rsid w:val="005A5F04"/>
    <w:rsid w:val="005A601D"/>
    <w:rsid w:val="005A6A94"/>
    <w:rsid w:val="005A6BF2"/>
    <w:rsid w:val="005A7440"/>
    <w:rsid w:val="005A7549"/>
    <w:rsid w:val="005A7735"/>
    <w:rsid w:val="005A777A"/>
    <w:rsid w:val="005A7A94"/>
    <w:rsid w:val="005B01EC"/>
    <w:rsid w:val="005B035E"/>
    <w:rsid w:val="005B03AC"/>
    <w:rsid w:val="005B0DA7"/>
    <w:rsid w:val="005B1036"/>
    <w:rsid w:val="005B1644"/>
    <w:rsid w:val="005B1953"/>
    <w:rsid w:val="005B1B47"/>
    <w:rsid w:val="005B2647"/>
    <w:rsid w:val="005B27F6"/>
    <w:rsid w:val="005B28F3"/>
    <w:rsid w:val="005B29BA"/>
    <w:rsid w:val="005B2CFD"/>
    <w:rsid w:val="005B3A2A"/>
    <w:rsid w:val="005B3A4A"/>
    <w:rsid w:val="005B45CB"/>
    <w:rsid w:val="005B46A7"/>
    <w:rsid w:val="005B498D"/>
    <w:rsid w:val="005B4C58"/>
    <w:rsid w:val="005B504A"/>
    <w:rsid w:val="005B52D1"/>
    <w:rsid w:val="005B5CDB"/>
    <w:rsid w:val="005B5DF8"/>
    <w:rsid w:val="005B6143"/>
    <w:rsid w:val="005B6889"/>
    <w:rsid w:val="005B69DE"/>
    <w:rsid w:val="005B6A60"/>
    <w:rsid w:val="005B6A6E"/>
    <w:rsid w:val="005B6B11"/>
    <w:rsid w:val="005B7304"/>
    <w:rsid w:val="005B730E"/>
    <w:rsid w:val="005B7606"/>
    <w:rsid w:val="005B76F4"/>
    <w:rsid w:val="005B7770"/>
    <w:rsid w:val="005B79DB"/>
    <w:rsid w:val="005B7B0D"/>
    <w:rsid w:val="005C0201"/>
    <w:rsid w:val="005C021D"/>
    <w:rsid w:val="005C0723"/>
    <w:rsid w:val="005C0792"/>
    <w:rsid w:val="005C08CA"/>
    <w:rsid w:val="005C0E84"/>
    <w:rsid w:val="005C1041"/>
    <w:rsid w:val="005C11CD"/>
    <w:rsid w:val="005C1515"/>
    <w:rsid w:val="005C16DA"/>
    <w:rsid w:val="005C16F7"/>
    <w:rsid w:val="005C17E7"/>
    <w:rsid w:val="005C190D"/>
    <w:rsid w:val="005C2360"/>
    <w:rsid w:val="005C293B"/>
    <w:rsid w:val="005C2AE5"/>
    <w:rsid w:val="005C2B2F"/>
    <w:rsid w:val="005C2BC1"/>
    <w:rsid w:val="005C34DF"/>
    <w:rsid w:val="005C354A"/>
    <w:rsid w:val="005C383B"/>
    <w:rsid w:val="005C3B1F"/>
    <w:rsid w:val="005C3CAC"/>
    <w:rsid w:val="005C3F9F"/>
    <w:rsid w:val="005C43A7"/>
    <w:rsid w:val="005C45F7"/>
    <w:rsid w:val="005C4643"/>
    <w:rsid w:val="005C495B"/>
    <w:rsid w:val="005C4EEB"/>
    <w:rsid w:val="005C4FB2"/>
    <w:rsid w:val="005C50BE"/>
    <w:rsid w:val="005C51D5"/>
    <w:rsid w:val="005C54E2"/>
    <w:rsid w:val="005C5511"/>
    <w:rsid w:val="005C558A"/>
    <w:rsid w:val="005C5A64"/>
    <w:rsid w:val="005C692B"/>
    <w:rsid w:val="005C6CB4"/>
    <w:rsid w:val="005C6F0B"/>
    <w:rsid w:val="005C738D"/>
    <w:rsid w:val="005C7862"/>
    <w:rsid w:val="005C7CA1"/>
    <w:rsid w:val="005C7F83"/>
    <w:rsid w:val="005D0319"/>
    <w:rsid w:val="005D089C"/>
    <w:rsid w:val="005D09C8"/>
    <w:rsid w:val="005D156B"/>
    <w:rsid w:val="005D19E2"/>
    <w:rsid w:val="005D1BFB"/>
    <w:rsid w:val="005D2317"/>
    <w:rsid w:val="005D2C4B"/>
    <w:rsid w:val="005D2C85"/>
    <w:rsid w:val="005D3774"/>
    <w:rsid w:val="005D3A02"/>
    <w:rsid w:val="005D3DA3"/>
    <w:rsid w:val="005D41E9"/>
    <w:rsid w:val="005D42CE"/>
    <w:rsid w:val="005D453E"/>
    <w:rsid w:val="005D47E7"/>
    <w:rsid w:val="005D4BCE"/>
    <w:rsid w:val="005D4DE7"/>
    <w:rsid w:val="005D50E4"/>
    <w:rsid w:val="005D55B4"/>
    <w:rsid w:val="005D5684"/>
    <w:rsid w:val="005D572B"/>
    <w:rsid w:val="005D57AE"/>
    <w:rsid w:val="005D5995"/>
    <w:rsid w:val="005D5F47"/>
    <w:rsid w:val="005D6A3F"/>
    <w:rsid w:val="005D6E1A"/>
    <w:rsid w:val="005D6E39"/>
    <w:rsid w:val="005D6EFD"/>
    <w:rsid w:val="005D7295"/>
    <w:rsid w:val="005D758B"/>
    <w:rsid w:val="005D7994"/>
    <w:rsid w:val="005D7A93"/>
    <w:rsid w:val="005D7A96"/>
    <w:rsid w:val="005E0812"/>
    <w:rsid w:val="005E0A53"/>
    <w:rsid w:val="005E0CB0"/>
    <w:rsid w:val="005E0F19"/>
    <w:rsid w:val="005E11BD"/>
    <w:rsid w:val="005E15BA"/>
    <w:rsid w:val="005E1B21"/>
    <w:rsid w:val="005E1EAA"/>
    <w:rsid w:val="005E21C3"/>
    <w:rsid w:val="005E2638"/>
    <w:rsid w:val="005E2A90"/>
    <w:rsid w:val="005E3055"/>
    <w:rsid w:val="005E340E"/>
    <w:rsid w:val="005E37B3"/>
    <w:rsid w:val="005E3BB5"/>
    <w:rsid w:val="005E4107"/>
    <w:rsid w:val="005E42C2"/>
    <w:rsid w:val="005E4382"/>
    <w:rsid w:val="005E438D"/>
    <w:rsid w:val="005E44B4"/>
    <w:rsid w:val="005E46C6"/>
    <w:rsid w:val="005E4B15"/>
    <w:rsid w:val="005E4D84"/>
    <w:rsid w:val="005E5665"/>
    <w:rsid w:val="005E58FE"/>
    <w:rsid w:val="005E59F3"/>
    <w:rsid w:val="005E5BA8"/>
    <w:rsid w:val="005E5E7E"/>
    <w:rsid w:val="005E627E"/>
    <w:rsid w:val="005E6625"/>
    <w:rsid w:val="005E6B5A"/>
    <w:rsid w:val="005E758E"/>
    <w:rsid w:val="005F0405"/>
    <w:rsid w:val="005F064D"/>
    <w:rsid w:val="005F06B1"/>
    <w:rsid w:val="005F07EE"/>
    <w:rsid w:val="005F08DA"/>
    <w:rsid w:val="005F0A3F"/>
    <w:rsid w:val="005F0ABE"/>
    <w:rsid w:val="005F0C4F"/>
    <w:rsid w:val="005F0FB7"/>
    <w:rsid w:val="005F1C0F"/>
    <w:rsid w:val="005F1DBA"/>
    <w:rsid w:val="005F223F"/>
    <w:rsid w:val="005F27A0"/>
    <w:rsid w:val="005F2A89"/>
    <w:rsid w:val="005F3121"/>
    <w:rsid w:val="005F31CC"/>
    <w:rsid w:val="005F3712"/>
    <w:rsid w:val="005F377F"/>
    <w:rsid w:val="005F388F"/>
    <w:rsid w:val="005F3A31"/>
    <w:rsid w:val="005F3ABB"/>
    <w:rsid w:val="005F3D9F"/>
    <w:rsid w:val="005F4090"/>
    <w:rsid w:val="005F44A5"/>
    <w:rsid w:val="005F495C"/>
    <w:rsid w:val="005F49B7"/>
    <w:rsid w:val="005F4EC5"/>
    <w:rsid w:val="005F4F9F"/>
    <w:rsid w:val="005F5063"/>
    <w:rsid w:val="005F51A9"/>
    <w:rsid w:val="005F51CC"/>
    <w:rsid w:val="005F6470"/>
    <w:rsid w:val="005F6560"/>
    <w:rsid w:val="005F67FE"/>
    <w:rsid w:val="005F68A3"/>
    <w:rsid w:val="005F7011"/>
    <w:rsid w:val="005F701D"/>
    <w:rsid w:val="005F7496"/>
    <w:rsid w:val="005F7684"/>
    <w:rsid w:val="005F76E4"/>
    <w:rsid w:val="005F7AB4"/>
    <w:rsid w:val="005F7B21"/>
    <w:rsid w:val="006001FD"/>
    <w:rsid w:val="00600418"/>
    <w:rsid w:val="006004B5"/>
    <w:rsid w:val="006006D2"/>
    <w:rsid w:val="00600902"/>
    <w:rsid w:val="0060094F"/>
    <w:rsid w:val="00600D59"/>
    <w:rsid w:val="00600E10"/>
    <w:rsid w:val="00601C14"/>
    <w:rsid w:val="00601C5B"/>
    <w:rsid w:val="00601DB8"/>
    <w:rsid w:val="00601F6E"/>
    <w:rsid w:val="006021F3"/>
    <w:rsid w:val="0060232A"/>
    <w:rsid w:val="00602A48"/>
    <w:rsid w:val="00602E63"/>
    <w:rsid w:val="006030ED"/>
    <w:rsid w:val="00603484"/>
    <w:rsid w:val="0060383E"/>
    <w:rsid w:val="006042EA"/>
    <w:rsid w:val="00604686"/>
    <w:rsid w:val="006047B1"/>
    <w:rsid w:val="006053C5"/>
    <w:rsid w:val="00605887"/>
    <w:rsid w:val="00605B48"/>
    <w:rsid w:val="00605D49"/>
    <w:rsid w:val="00606303"/>
    <w:rsid w:val="00606439"/>
    <w:rsid w:val="0060667B"/>
    <w:rsid w:val="006067C9"/>
    <w:rsid w:val="006069B8"/>
    <w:rsid w:val="00606A38"/>
    <w:rsid w:val="00606A79"/>
    <w:rsid w:val="00607849"/>
    <w:rsid w:val="00607C77"/>
    <w:rsid w:val="006104B7"/>
    <w:rsid w:val="00610B22"/>
    <w:rsid w:val="00610E81"/>
    <w:rsid w:val="00610E88"/>
    <w:rsid w:val="00610F2E"/>
    <w:rsid w:val="00611237"/>
    <w:rsid w:val="006114C7"/>
    <w:rsid w:val="00611BF9"/>
    <w:rsid w:val="00611D85"/>
    <w:rsid w:val="00611DB1"/>
    <w:rsid w:val="00611EB2"/>
    <w:rsid w:val="006120BD"/>
    <w:rsid w:val="006121FB"/>
    <w:rsid w:val="00612339"/>
    <w:rsid w:val="00612554"/>
    <w:rsid w:val="006127EC"/>
    <w:rsid w:val="00612C6D"/>
    <w:rsid w:val="00612DC1"/>
    <w:rsid w:val="006134BD"/>
    <w:rsid w:val="00613949"/>
    <w:rsid w:val="00613A6E"/>
    <w:rsid w:val="00613CDF"/>
    <w:rsid w:val="006142AB"/>
    <w:rsid w:val="006142FD"/>
    <w:rsid w:val="006145EE"/>
    <w:rsid w:val="00614995"/>
    <w:rsid w:val="00614D90"/>
    <w:rsid w:val="00614F2B"/>
    <w:rsid w:val="00614FC1"/>
    <w:rsid w:val="0061518D"/>
    <w:rsid w:val="00615261"/>
    <w:rsid w:val="006156BE"/>
    <w:rsid w:val="006156F5"/>
    <w:rsid w:val="006159C5"/>
    <w:rsid w:val="00615B5A"/>
    <w:rsid w:val="00615EE0"/>
    <w:rsid w:val="00616374"/>
    <w:rsid w:val="0061674C"/>
    <w:rsid w:val="00616AC2"/>
    <w:rsid w:val="00616BCF"/>
    <w:rsid w:val="00616CCF"/>
    <w:rsid w:val="00616D0C"/>
    <w:rsid w:val="0061712E"/>
    <w:rsid w:val="006176FD"/>
    <w:rsid w:val="006178E9"/>
    <w:rsid w:val="0061794F"/>
    <w:rsid w:val="00617B00"/>
    <w:rsid w:val="00617B8C"/>
    <w:rsid w:val="00617C0E"/>
    <w:rsid w:val="00617CF1"/>
    <w:rsid w:val="00617FD5"/>
    <w:rsid w:val="0062010A"/>
    <w:rsid w:val="0062034C"/>
    <w:rsid w:val="006204CE"/>
    <w:rsid w:val="00620A66"/>
    <w:rsid w:val="00621017"/>
    <w:rsid w:val="00621025"/>
    <w:rsid w:val="006210DD"/>
    <w:rsid w:val="00621208"/>
    <w:rsid w:val="00621291"/>
    <w:rsid w:val="006213C3"/>
    <w:rsid w:val="00621579"/>
    <w:rsid w:val="006223E0"/>
    <w:rsid w:val="006224CA"/>
    <w:rsid w:val="00622557"/>
    <w:rsid w:val="0062269A"/>
    <w:rsid w:val="00622A07"/>
    <w:rsid w:val="00622BC1"/>
    <w:rsid w:val="00622EB4"/>
    <w:rsid w:val="0062319F"/>
    <w:rsid w:val="00623347"/>
    <w:rsid w:val="00623908"/>
    <w:rsid w:val="00623C90"/>
    <w:rsid w:val="00623F7F"/>
    <w:rsid w:val="0062477B"/>
    <w:rsid w:val="00624795"/>
    <w:rsid w:val="00624D74"/>
    <w:rsid w:val="00624E77"/>
    <w:rsid w:val="00625984"/>
    <w:rsid w:val="00625A03"/>
    <w:rsid w:val="00625A84"/>
    <w:rsid w:val="00625B4B"/>
    <w:rsid w:val="00626219"/>
    <w:rsid w:val="0062622C"/>
    <w:rsid w:val="00626614"/>
    <w:rsid w:val="00626728"/>
    <w:rsid w:val="006269FC"/>
    <w:rsid w:val="00626AC9"/>
    <w:rsid w:val="00626C1D"/>
    <w:rsid w:val="00626C91"/>
    <w:rsid w:val="00626D97"/>
    <w:rsid w:val="00626F25"/>
    <w:rsid w:val="00626FC6"/>
    <w:rsid w:val="00627184"/>
    <w:rsid w:val="00627423"/>
    <w:rsid w:val="006274CC"/>
    <w:rsid w:val="00627922"/>
    <w:rsid w:val="00627992"/>
    <w:rsid w:val="00627998"/>
    <w:rsid w:val="00627AD3"/>
    <w:rsid w:val="006304CC"/>
    <w:rsid w:val="00630806"/>
    <w:rsid w:val="00630CCD"/>
    <w:rsid w:val="00630E19"/>
    <w:rsid w:val="0063102A"/>
    <w:rsid w:val="0063102D"/>
    <w:rsid w:val="006312AB"/>
    <w:rsid w:val="0063134F"/>
    <w:rsid w:val="00631B9B"/>
    <w:rsid w:val="00631F9F"/>
    <w:rsid w:val="00632177"/>
    <w:rsid w:val="00632366"/>
    <w:rsid w:val="00632905"/>
    <w:rsid w:val="00632B64"/>
    <w:rsid w:val="00632CF6"/>
    <w:rsid w:val="0063359F"/>
    <w:rsid w:val="006336CF"/>
    <w:rsid w:val="006340C7"/>
    <w:rsid w:val="00634D30"/>
    <w:rsid w:val="006352AE"/>
    <w:rsid w:val="0063532A"/>
    <w:rsid w:val="006356B2"/>
    <w:rsid w:val="0063594A"/>
    <w:rsid w:val="00635AC0"/>
    <w:rsid w:val="00635AC5"/>
    <w:rsid w:val="0063603A"/>
    <w:rsid w:val="0063625B"/>
    <w:rsid w:val="0063658D"/>
    <w:rsid w:val="0063696A"/>
    <w:rsid w:val="00636CF4"/>
    <w:rsid w:val="00636EA6"/>
    <w:rsid w:val="0063726B"/>
    <w:rsid w:val="0063779A"/>
    <w:rsid w:val="00637C94"/>
    <w:rsid w:val="00640102"/>
    <w:rsid w:val="006401C6"/>
    <w:rsid w:val="00640360"/>
    <w:rsid w:val="006404D0"/>
    <w:rsid w:val="00640C9F"/>
    <w:rsid w:val="00640F9D"/>
    <w:rsid w:val="006411E9"/>
    <w:rsid w:val="00641328"/>
    <w:rsid w:val="00641E26"/>
    <w:rsid w:val="00641E9C"/>
    <w:rsid w:val="00641ED8"/>
    <w:rsid w:val="00642209"/>
    <w:rsid w:val="0064252F"/>
    <w:rsid w:val="006427D3"/>
    <w:rsid w:val="00642F29"/>
    <w:rsid w:val="006434C0"/>
    <w:rsid w:val="00643552"/>
    <w:rsid w:val="006435C5"/>
    <w:rsid w:val="00643785"/>
    <w:rsid w:val="00643A41"/>
    <w:rsid w:val="00644B50"/>
    <w:rsid w:val="00645440"/>
    <w:rsid w:val="006454EF"/>
    <w:rsid w:val="00645565"/>
    <w:rsid w:val="00645972"/>
    <w:rsid w:val="00645A7C"/>
    <w:rsid w:val="00645AC0"/>
    <w:rsid w:val="00645B40"/>
    <w:rsid w:val="0064619D"/>
    <w:rsid w:val="006464C8"/>
    <w:rsid w:val="00646A33"/>
    <w:rsid w:val="00647138"/>
    <w:rsid w:val="00647521"/>
    <w:rsid w:val="00647688"/>
    <w:rsid w:val="00647808"/>
    <w:rsid w:val="00647B1C"/>
    <w:rsid w:val="00647C5C"/>
    <w:rsid w:val="00647DD2"/>
    <w:rsid w:val="00647F26"/>
    <w:rsid w:val="006500D2"/>
    <w:rsid w:val="00650332"/>
    <w:rsid w:val="0065088B"/>
    <w:rsid w:val="00650BFC"/>
    <w:rsid w:val="00650C75"/>
    <w:rsid w:val="00650D32"/>
    <w:rsid w:val="00650D49"/>
    <w:rsid w:val="006518B4"/>
    <w:rsid w:val="00651A47"/>
    <w:rsid w:val="0065238F"/>
    <w:rsid w:val="00652561"/>
    <w:rsid w:val="006529E8"/>
    <w:rsid w:val="00652C1E"/>
    <w:rsid w:val="00652CA2"/>
    <w:rsid w:val="00652EDE"/>
    <w:rsid w:val="00653075"/>
    <w:rsid w:val="006531EC"/>
    <w:rsid w:val="00653BF6"/>
    <w:rsid w:val="00654753"/>
    <w:rsid w:val="00654ADF"/>
    <w:rsid w:val="0065570B"/>
    <w:rsid w:val="006559E7"/>
    <w:rsid w:val="00655E21"/>
    <w:rsid w:val="00655FD4"/>
    <w:rsid w:val="0065626A"/>
    <w:rsid w:val="00656635"/>
    <w:rsid w:val="00656AF5"/>
    <w:rsid w:val="00656E20"/>
    <w:rsid w:val="00657579"/>
    <w:rsid w:val="00657770"/>
    <w:rsid w:val="0065796C"/>
    <w:rsid w:val="0065797E"/>
    <w:rsid w:val="006604E2"/>
    <w:rsid w:val="00660523"/>
    <w:rsid w:val="00661229"/>
    <w:rsid w:val="00661514"/>
    <w:rsid w:val="00661543"/>
    <w:rsid w:val="00661699"/>
    <w:rsid w:val="00661782"/>
    <w:rsid w:val="0066179D"/>
    <w:rsid w:val="006619EE"/>
    <w:rsid w:val="00661A54"/>
    <w:rsid w:val="00661B34"/>
    <w:rsid w:val="00662644"/>
    <w:rsid w:val="00663079"/>
    <w:rsid w:val="00663647"/>
    <w:rsid w:val="00663AEE"/>
    <w:rsid w:val="0066419D"/>
    <w:rsid w:val="00664427"/>
    <w:rsid w:val="00664663"/>
    <w:rsid w:val="00664CA4"/>
    <w:rsid w:val="00664CD3"/>
    <w:rsid w:val="00664E20"/>
    <w:rsid w:val="00664FAA"/>
    <w:rsid w:val="006652A9"/>
    <w:rsid w:val="0066575F"/>
    <w:rsid w:val="006659BC"/>
    <w:rsid w:val="00665A00"/>
    <w:rsid w:val="00665A68"/>
    <w:rsid w:val="00665B4C"/>
    <w:rsid w:val="00665CAF"/>
    <w:rsid w:val="00665E6E"/>
    <w:rsid w:val="00665EC1"/>
    <w:rsid w:val="0066600C"/>
    <w:rsid w:val="00666C6E"/>
    <w:rsid w:val="00667034"/>
    <w:rsid w:val="006670FB"/>
    <w:rsid w:val="00667214"/>
    <w:rsid w:val="00670C7A"/>
    <w:rsid w:val="00671524"/>
    <w:rsid w:val="00671997"/>
    <w:rsid w:val="00671A22"/>
    <w:rsid w:val="00671BF2"/>
    <w:rsid w:val="00671CCA"/>
    <w:rsid w:val="00672561"/>
    <w:rsid w:val="00672665"/>
    <w:rsid w:val="00673CC0"/>
    <w:rsid w:val="006741A7"/>
    <w:rsid w:val="006741FE"/>
    <w:rsid w:val="0067420E"/>
    <w:rsid w:val="006745F6"/>
    <w:rsid w:val="006747F8"/>
    <w:rsid w:val="00674AA5"/>
    <w:rsid w:val="00674BC1"/>
    <w:rsid w:val="00674C42"/>
    <w:rsid w:val="00674D32"/>
    <w:rsid w:val="00675D8C"/>
    <w:rsid w:val="0067604E"/>
    <w:rsid w:val="006761F5"/>
    <w:rsid w:val="0067625B"/>
    <w:rsid w:val="006762B3"/>
    <w:rsid w:val="00676466"/>
    <w:rsid w:val="00676627"/>
    <w:rsid w:val="0067696D"/>
    <w:rsid w:val="00676E24"/>
    <w:rsid w:val="0067719C"/>
    <w:rsid w:val="0067754D"/>
    <w:rsid w:val="006775DA"/>
    <w:rsid w:val="0067779E"/>
    <w:rsid w:val="00677808"/>
    <w:rsid w:val="00677DD0"/>
    <w:rsid w:val="00677F34"/>
    <w:rsid w:val="00677FAD"/>
    <w:rsid w:val="006804DB"/>
    <w:rsid w:val="00680557"/>
    <w:rsid w:val="00680E7A"/>
    <w:rsid w:val="00681643"/>
    <w:rsid w:val="0068186D"/>
    <w:rsid w:val="0068193A"/>
    <w:rsid w:val="00681F45"/>
    <w:rsid w:val="0068200E"/>
    <w:rsid w:val="0068223D"/>
    <w:rsid w:val="006828F1"/>
    <w:rsid w:val="00682C59"/>
    <w:rsid w:val="00682FCC"/>
    <w:rsid w:val="006832C0"/>
    <w:rsid w:val="0068347C"/>
    <w:rsid w:val="00683A12"/>
    <w:rsid w:val="00683BE0"/>
    <w:rsid w:val="00683D79"/>
    <w:rsid w:val="00684105"/>
    <w:rsid w:val="006845B8"/>
    <w:rsid w:val="00684758"/>
    <w:rsid w:val="006848A9"/>
    <w:rsid w:val="00684B5F"/>
    <w:rsid w:val="00685043"/>
    <w:rsid w:val="0068509E"/>
    <w:rsid w:val="00685A06"/>
    <w:rsid w:val="00685A5B"/>
    <w:rsid w:val="00685FA0"/>
    <w:rsid w:val="00686BF3"/>
    <w:rsid w:val="00687221"/>
    <w:rsid w:val="006879EF"/>
    <w:rsid w:val="00687DC3"/>
    <w:rsid w:val="00687FD5"/>
    <w:rsid w:val="0069032A"/>
    <w:rsid w:val="006906C0"/>
    <w:rsid w:val="0069072A"/>
    <w:rsid w:val="0069112D"/>
    <w:rsid w:val="0069180E"/>
    <w:rsid w:val="00691832"/>
    <w:rsid w:val="00691B22"/>
    <w:rsid w:val="00691ED8"/>
    <w:rsid w:val="006929F7"/>
    <w:rsid w:val="00692AB4"/>
    <w:rsid w:val="00692F00"/>
    <w:rsid w:val="0069305E"/>
    <w:rsid w:val="006933A5"/>
    <w:rsid w:val="006940D5"/>
    <w:rsid w:val="00694427"/>
    <w:rsid w:val="00694699"/>
    <w:rsid w:val="00694B5D"/>
    <w:rsid w:val="00694C56"/>
    <w:rsid w:val="00695295"/>
    <w:rsid w:val="006954F5"/>
    <w:rsid w:val="00695767"/>
    <w:rsid w:val="00695B81"/>
    <w:rsid w:val="00695C1B"/>
    <w:rsid w:val="00696089"/>
    <w:rsid w:val="006961F8"/>
    <w:rsid w:val="0069640D"/>
    <w:rsid w:val="0069770A"/>
    <w:rsid w:val="00697794"/>
    <w:rsid w:val="00697A74"/>
    <w:rsid w:val="00697C3F"/>
    <w:rsid w:val="00697D22"/>
    <w:rsid w:val="006A0077"/>
    <w:rsid w:val="006A03BC"/>
    <w:rsid w:val="006A09F8"/>
    <w:rsid w:val="006A0A78"/>
    <w:rsid w:val="006A0C6F"/>
    <w:rsid w:val="006A1045"/>
    <w:rsid w:val="006A1951"/>
    <w:rsid w:val="006A204D"/>
    <w:rsid w:val="006A21CA"/>
    <w:rsid w:val="006A21E9"/>
    <w:rsid w:val="006A2286"/>
    <w:rsid w:val="006A2354"/>
    <w:rsid w:val="006A24D8"/>
    <w:rsid w:val="006A2670"/>
    <w:rsid w:val="006A2688"/>
    <w:rsid w:val="006A2723"/>
    <w:rsid w:val="006A2B55"/>
    <w:rsid w:val="006A2C28"/>
    <w:rsid w:val="006A32D5"/>
    <w:rsid w:val="006A33CA"/>
    <w:rsid w:val="006A340C"/>
    <w:rsid w:val="006A3861"/>
    <w:rsid w:val="006A39A9"/>
    <w:rsid w:val="006A3A3F"/>
    <w:rsid w:val="006A3A99"/>
    <w:rsid w:val="006A3F30"/>
    <w:rsid w:val="006A3FAA"/>
    <w:rsid w:val="006A48DF"/>
    <w:rsid w:val="006A49B2"/>
    <w:rsid w:val="006A5222"/>
    <w:rsid w:val="006A5579"/>
    <w:rsid w:val="006A5756"/>
    <w:rsid w:val="006A579B"/>
    <w:rsid w:val="006A57D2"/>
    <w:rsid w:val="006A5BA6"/>
    <w:rsid w:val="006A5D48"/>
    <w:rsid w:val="006A610E"/>
    <w:rsid w:val="006A625C"/>
    <w:rsid w:val="006A6684"/>
    <w:rsid w:val="006A6E33"/>
    <w:rsid w:val="006A741A"/>
    <w:rsid w:val="006A75D3"/>
    <w:rsid w:val="006A75E9"/>
    <w:rsid w:val="006A7C1C"/>
    <w:rsid w:val="006A7F3E"/>
    <w:rsid w:val="006B01B2"/>
    <w:rsid w:val="006B032E"/>
    <w:rsid w:val="006B04F2"/>
    <w:rsid w:val="006B08DA"/>
    <w:rsid w:val="006B0918"/>
    <w:rsid w:val="006B0FA9"/>
    <w:rsid w:val="006B1105"/>
    <w:rsid w:val="006B11C5"/>
    <w:rsid w:val="006B194C"/>
    <w:rsid w:val="006B1DAD"/>
    <w:rsid w:val="006B1FEB"/>
    <w:rsid w:val="006B210C"/>
    <w:rsid w:val="006B297D"/>
    <w:rsid w:val="006B308B"/>
    <w:rsid w:val="006B31A9"/>
    <w:rsid w:val="006B3226"/>
    <w:rsid w:val="006B35CF"/>
    <w:rsid w:val="006B40A6"/>
    <w:rsid w:val="006B4240"/>
    <w:rsid w:val="006B46ED"/>
    <w:rsid w:val="006B47CC"/>
    <w:rsid w:val="006B498E"/>
    <w:rsid w:val="006B4E8B"/>
    <w:rsid w:val="006B4F3D"/>
    <w:rsid w:val="006B5141"/>
    <w:rsid w:val="006B5846"/>
    <w:rsid w:val="006B5A0D"/>
    <w:rsid w:val="006B65A4"/>
    <w:rsid w:val="006B6A67"/>
    <w:rsid w:val="006B6DF8"/>
    <w:rsid w:val="006B72BA"/>
    <w:rsid w:val="006C013A"/>
    <w:rsid w:val="006C038D"/>
    <w:rsid w:val="006C06E8"/>
    <w:rsid w:val="006C0E01"/>
    <w:rsid w:val="006C13FC"/>
    <w:rsid w:val="006C142B"/>
    <w:rsid w:val="006C1649"/>
    <w:rsid w:val="006C18A6"/>
    <w:rsid w:val="006C18A7"/>
    <w:rsid w:val="006C2206"/>
    <w:rsid w:val="006C2642"/>
    <w:rsid w:val="006C2A63"/>
    <w:rsid w:val="006C2D60"/>
    <w:rsid w:val="006C2E2B"/>
    <w:rsid w:val="006C30A9"/>
    <w:rsid w:val="006C32A2"/>
    <w:rsid w:val="006C32A3"/>
    <w:rsid w:val="006C34F4"/>
    <w:rsid w:val="006C35B9"/>
    <w:rsid w:val="006C3735"/>
    <w:rsid w:val="006C3A5D"/>
    <w:rsid w:val="006C3AAE"/>
    <w:rsid w:val="006C3C3F"/>
    <w:rsid w:val="006C3CCC"/>
    <w:rsid w:val="006C3D03"/>
    <w:rsid w:val="006C428A"/>
    <w:rsid w:val="006C4544"/>
    <w:rsid w:val="006C54CB"/>
    <w:rsid w:val="006C58A8"/>
    <w:rsid w:val="006C59BC"/>
    <w:rsid w:val="006C5D12"/>
    <w:rsid w:val="006C661D"/>
    <w:rsid w:val="006C6926"/>
    <w:rsid w:val="006C6CA1"/>
    <w:rsid w:val="006C7034"/>
    <w:rsid w:val="006C70E0"/>
    <w:rsid w:val="006C7273"/>
    <w:rsid w:val="006C7312"/>
    <w:rsid w:val="006C7316"/>
    <w:rsid w:val="006C7618"/>
    <w:rsid w:val="006C7FBD"/>
    <w:rsid w:val="006C7FC6"/>
    <w:rsid w:val="006D0160"/>
    <w:rsid w:val="006D05F3"/>
    <w:rsid w:val="006D0713"/>
    <w:rsid w:val="006D0781"/>
    <w:rsid w:val="006D0CBB"/>
    <w:rsid w:val="006D102D"/>
    <w:rsid w:val="006D1060"/>
    <w:rsid w:val="006D12DA"/>
    <w:rsid w:val="006D1355"/>
    <w:rsid w:val="006D151A"/>
    <w:rsid w:val="006D17A7"/>
    <w:rsid w:val="006D191E"/>
    <w:rsid w:val="006D1C72"/>
    <w:rsid w:val="006D1DD7"/>
    <w:rsid w:val="006D22B8"/>
    <w:rsid w:val="006D25D4"/>
    <w:rsid w:val="006D28FB"/>
    <w:rsid w:val="006D2975"/>
    <w:rsid w:val="006D2A0F"/>
    <w:rsid w:val="006D30E7"/>
    <w:rsid w:val="006D31C0"/>
    <w:rsid w:val="006D3675"/>
    <w:rsid w:val="006D3E51"/>
    <w:rsid w:val="006D41D9"/>
    <w:rsid w:val="006D4919"/>
    <w:rsid w:val="006D4B71"/>
    <w:rsid w:val="006D5076"/>
    <w:rsid w:val="006D521A"/>
    <w:rsid w:val="006D53F0"/>
    <w:rsid w:val="006D5914"/>
    <w:rsid w:val="006D5EC9"/>
    <w:rsid w:val="006D6144"/>
    <w:rsid w:val="006D6C66"/>
    <w:rsid w:val="006D6F71"/>
    <w:rsid w:val="006D7022"/>
    <w:rsid w:val="006D784D"/>
    <w:rsid w:val="006D7C47"/>
    <w:rsid w:val="006D7EF2"/>
    <w:rsid w:val="006E01AF"/>
    <w:rsid w:val="006E0242"/>
    <w:rsid w:val="006E051D"/>
    <w:rsid w:val="006E05F7"/>
    <w:rsid w:val="006E05F8"/>
    <w:rsid w:val="006E0B92"/>
    <w:rsid w:val="006E1010"/>
    <w:rsid w:val="006E1A25"/>
    <w:rsid w:val="006E1ACF"/>
    <w:rsid w:val="006E1BFA"/>
    <w:rsid w:val="006E219C"/>
    <w:rsid w:val="006E2297"/>
    <w:rsid w:val="006E263B"/>
    <w:rsid w:val="006E2AF6"/>
    <w:rsid w:val="006E2EC3"/>
    <w:rsid w:val="006E3347"/>
    <w:rsid w:val="006E3443"/>
    <w:rsid w:val="006E3B01"/>
    <w:rsid w:val="006E3D9C"/>
    <w:rsid w:val="006E4089"/>
    <w:rsid w:val="006E41BC"/>
    <w:rsid w:val="006E4558"/>
    <w:rsid w:val="006E4959"/>
    <w:rsid w:val="006E4BD1"/>
    <w:rsid w:val="006E51A4"/>
    <w:rsid w:val="006E528E"/>
    <w:rsid w:val="006E5326"/>
    <w:rsid w:val="006E55B7"/>
    <w:rsid w:val="006E58E4"/>
    <w:rsid w:val="006E5957"/>
    <w:rsid w:val="006E5AF1"/>
    <w:rsid w:val="006E5C11"/>
    <w:rsid w:val="006E5DEA"/>
    <w:rsid w:val="006E6125"/>
    <w:rsid w:val="006E6CEE"/>
    <w:rsid w:val="006E7697"/>
    <w:rsid w:val="006E76DA"/>
    <w:rsid w:val="006E77D0"/>
    <w:rsid w:val="006E7827"/>
    <w:rsid w:val="006E7AB1"/>
    <w:rsid w:val="006F0699"/>
    <w:rsid w:val="006F144B"/>
    <w:rsid w:val="006F1821"/>
    <w:rsid w:val="006F1BB6"/>
    <w:rsid w:val="006F1BFB"/>
    <w:rsid w:val="006F1C01"/>
    <w:rsid w:val="006F2144"/>
    <w:rsid w:val="006F2236"/>
    <w:rsid w:val="006F2433"/>
    <w:rsid w:val="006F278E"/>
    <w:rsid w:val="006F2941"/>
    <w:rsid w:val="006F29DC"/>
    <w:rsid w:val="006F2ACF"/>
    <w:rsid w:val="006F2EC0"/>
    <w:rsid w:val="006F40E1"/>
    <w:rsid w:val="006F4102"/>
    <w:rsid w:val="006F4125"/>
    <w:rsid w:val="006F4512"/>
    <w:rsid w:val="006F4AB2"/>
    <w:rsid w:val="006F4C9D"/>
    <w:rsid w:val="006F4D0D"/>
    <w:rsid w:val="006F5188"/>
    <w:rsid w:val="006F51A8"/>
    <w:rsid w:val="006F5473"/>
    <w:rsid w:val="006F54E4"/>
    <w:rsid w:val="006F57D9"/>
    <w:rsid w:val="006F59F1"/>
    <w:rsid w:val="006F5D4B"/>
    <w:rsid w:val="006F6074"/>
    <w:rsid w:val="006F61DF"/>
    <w:rsid w:val="006F63C8"/>
    <w:rsid w:val="006F6579"/>
    <w:rsid w:val="006F6672"/>
    <w:rsid w:val="006F6866"/>
    <w:rsid w:val="006F7165"/>
    <w:rsid w:val="006F726E"/>
    <w:rsid w:val="006F7445"/>
    <w:rsid w:val="006F7A6F"/>
    <w:rsid w:val="006F7CC8"/>
    <w:rsid w:val="00700234"/>
    <w:rsid w:val="00700CB8"/>
    <w:rsid w:val="00701232"/>
    <w:rsid w:val="0070194A"/>
    <w:rsid w:val="00701B7B"/>
    <w:rsid w:val="007027AB"/>
    <w:rsid w:val="00702EC3"/>
    <w:rsid w:val="0070341D"/>
    <w:rsid w:val="00703B48"/>
    <w:rsid w:val="00703BCA"/>
    <w:rsid w:val="00703C69"/>
    <w:rsid w:val="00703F05"/>
    <w:rsid w:val="0070404F"/>
    <w:rsid w:val="0070437C"/>
    <w:rsid w:val="00704B74"/>
    <w:rsid w:val="00704BCA"/>
    <w:rsid w:val="00705196"/>
    <w:rsid w:val="007060FD"/>
    <w:rsid w:val="0070644A"/>
    <w:rsid w:val="007064D5"/>
    <w:rsid w:val="00706529"/>
    <w:rsid w:val="00707052"/>
    <w:rsid w:val="00707B57"/>
    <w:rsid w:val="00710073"/>
    <w:rsid w:val="00710928"/>
    <w:rsid w:val="00710AE8"/>
    <w:rsid w:val="00710B47"/>
    <w:rsid w:val="00710F7F"/>
    <w:rsid w:val="00711014"/>
    <w:rsid w:val="007112E1"/>
    <w:rsid w:val="0071151A"/>
    <w:rsid w:val="00711C1B"/>
    <w:rsid w:val="00711D42"/>
    <w:rsid w:val="00711DA3"/>
    <w:rsid w:val="00711F5D"/>
    <w:rsid w:val="00712087"/>
    <w:rsid w:val="00712225"/>
    <w:rsid w:val="00712CA8"/>
    <w:rsid w:val="00713157"/>
    <w:rsid w:val="00713241"/>
    <w:rsid w:val="00713726"/>
    <w:rsid w:val="00713829"/>
    <w:rsid w:val="007138B4"/>
    <w:rsid w:val="0071460B"/>
    <w:rsid w:val="00714A0B"/>
    <w:rsid w:val="00714A45"/>
    <w:rsid w:val="00714E26"/>
    <w:rsid w:val="0071502F"/>
    <w:rsid w:val="0071533C"/>
    <w:rsid w:val="007154B1"/>
    <w:rsid w:val="0071584E"/>
    <w:rsid w:val="00715A0A"/>
    <w:rsid w:val="00715AA0"/>
    <w:rsid w:val="00715AB1"/>
    <w:rsid w:val="00715DF5"/>
    <w:rsid w:val="00715FA4"/>
    <w:rsid w:val="007165C5"/>
    <w:rsid w:val="00716D17"/>
    <w:rsid w:val="00717B1C"/>
    <w:rsid w:val="00717D1E"/>
    <w:rsid w:val="0072008B"/>
    <w:rsid w:val="00720462"/>
    <w:rsid w:val="0072054D"/>
    <w:rsid w:val="00720D61"/>
    <w:rsid w:val="00720F42"/>
    <w:rsid w:val="00721586"/>
    <w:rsid w:val="00721771"/>
    <w:rsid w:val="00721920"/>
    <w:rsid w:val="00721D47"/>
    <w:rsid w:val="00721F95"/>
    <w:rsid w:val="00722160"/>
    <w:rsid w:val="00722D9C"/>
    <w:rsid w:val="007230AD"/>
    <w:rsid w:val="007230E0"/>
    <w:rsid w:val="00723314"/>
    <w:rsid w:val="00723320"/>
    <w:rsid w:val="007233C7"/>
    <w:rsid w:val="00723555"/>
    <w:rsid w:val="00723AAA"/>
    <w:rsid w:val="00723F5F"/>
    <w:rsid w:val="007240D5"/>
    <w:rsid w:val="00724D1C"/>
    <w:rsid w:val="00724E8A"/>
    <w:rsid w:val="00725004"/>
    <w:rsid w:val="00725447"/>
    <w:rsid w:val="00725749"/>
    <w:rsid w:val="0072589A"/>
    <w:rsid w:val="00725D9C"/>
    <w:rsid w:val="00726199"/>
    <w:rsid w:val="0072633D"/>
    <w:rsid w:val="007264F5"/>
    <w:rsid w:val="00726852"/>
    <w:rsid w:val="00727012"/>
    <w:rsid w:val="007271C3"/>
    <w:rsid w:val="00727378"/>
    <w:rsid w:val="007278E2"/>
    <w:rsid w:val="00727C94"/>
    <w:rsid w:val="00730F37"/>
    <w:rsid w:val="00731377"/>
    <w:rsid w:val="00731F27"/>
    <w:rsid w:val="00732262"/>
    <w:rsid w:val="00732431"/>
    <w:rsid w:val="00732714"/>
    <w:rsid w:val="007327EE"/>
    <w:rsid w:val="007329AF"/>
    <w:rsid w:val="00732AE1"/>
    <w:rsid w:val="00732B15"/>
    <w:rsid w:val="00732FD1"/>
    <w:rsid w:val="0073338C"/>
    <w:rsid w:val="007333A4"/>
    <w:rsid w:val="00733620"/>
    <w:rsid w:val="00733837"/>
    <w:rsid w:val="00733F5F"/>
    <w:rsid w:val="007342FE"/>
    <w:rsid w:val="007345AC"/>
    <w:rsid w:val="00734775"/>
    <w:rsid w:val="00734A50"/>
    <w:rsid w:val="00734A9A"/>
    <w:rsid w:val="00734C2E"/>
    <w:rsid w:val="00734DE1"/>
    <w:rsid w:val="007350AA"/>
    <w:rsid w:val="0073588A"/>
    <w:rsid w:val="00735D47"/>
    <w:rsid w:val="00735E97"/>
    <w:rsid w:val="00736EEF"/>
    <w:rsid w:val="00736F11"/>
    <w:rsid w:val="0073716A"/>
    <w:rsid w:val="007373F6"/>
    <w:rsid w:val="0073744B"/>
    <w:rsid w:val="00737513"/>
    <w:rsid w:val="00737901"/>
    <w:rsid w:val="00737AC8"/>
    <w:rsid w:val="00737E08"/>
    <w:rsid w:val="00737EDB"/>
    <w:rsid w:val="00740105"/>
    <w:rsid w:val="00740265"/>
    <w:rsid w:val="00740C15"/>
    <w:rsid w:val="00740DC6"/>
    <w:rsid w:val="007410E4"/>
    <w:rsid w:val="00741A76"/>
    <w:rsid w:val="00741C1D"/>
    <w:rsid w:val="0074210F"/>
    <w:rsid w:val="0074218F"/>
    <w:rsid w:val="00742518"/>
    <w:rsid w:val="00742772"/>
    <w:rsid w:val="0074279F"/>
    <w:rsid w:val="00742920"/>
    <w:rsid w:val="00742BA4"/>
    <w:rsid w:val="00742CCB"/>
    <w:rsid w:val="00742DC7"/>
    <w:rsid w:val="00743903"/>
    <w:rsid w:val="00743989"/>
    <w:rsid w:val="007440C1"/>
    <w:rsid w:val="007442D4"/>
    <w:rsid w:val="007445F9"/>
    <w:rsid w:val="0074467E"/>
    <w:rsid w:val="0074469C"/>
    <w:rsid w:val="007453A8"/>
    <w:rsid w:val="00745B84"/>
    <w:rsid w:val="0074621C"/>
    <w:rsid w:val="00746693"/>
    <w:rsid w:val="007468A7"/>
    <w:rsid w:val="00747050"/>
    <w:rsid w:val="007470A7"/>
    <w:rsid w:val="00747471"/>
    <w:rsid w:val="00747634"/>
    <w:rsid w:val="007477E7"/>
    <w:rsid w:val="00747896"/>
    <w:rsid w:val="00747E57"/>
    <w:rsid w:val="00747E59"/>
    <w:rsid w:val="007500B6"/>
    <w:rsid w:val="00750212"/>
    <w:rsid w:val="0075023A"/>
    <w:rsid w:val="007504D8"/>
    <w:rsid w:val="0075099C"/>
    <w:rsid w:val="00750C67"/>
    <w:rsid w:val="00750FA4"/>
    <w:rsid w:val="00751440"/>
    <w:rsid w:val="00751852"/>
    <w:rsid w:val="00751998"/>
    <w:rsid w:val="00751A10"/>
    <w:rsid w:val="00751B62"/>
    <w:rsid w:val="00751E5F"/>
    <w:rsid w:val="007520DA"/>
    <w:rsid w:val="00752B0A"/>
    <w:rsid w:val="00752D53"/>
    <w:rsid w:val="007531AC"/>
    <w:rsid w:val="00753335"/>
    <w:rsid w:val="00753421"/>
    <w:rsid w:val="007535DE"/>
    <w:rsid w:val="0075371A"/>
    <w:rsid w:val="00753A40"/>
    <w:rsid w:val="007540A6"/>
    <w:rsid w:val="00754284"/>
    <w:rsid w:val="0075460B"/>
    <w:rsid w:val="007548FD"/>
    <w:rsid w:val="00754B09"/>
    <w:rsid w:val="00754BE7"/>
    <w:rsid w:val="00754C41"/>
    <w:rsid w:val="00754FF3"/>
    <w:rsid w:val="00755528"/>
    <w:rsid w:val="007564E2"/>
    <w:rsid w:val="00757020"/>
    <w:rsid w:val="007571A1"/>
    <w:rsid w:val="007572A4"/>
    <w:rsid w:val="00757616"/>
    <w:rsid w:val="00757827"/>
    <w:rsid w:val="007600D8"/>
    <w:rsid w:val="00760E8C"/>
    <w:rsid w:val="0076139E"/>
    <w:rsid w:val="00761A9F"/>
    <w:rsid w:val="00761DA3"/>
    <w:rsid w:val="007625BB"/>
    <w:rsid w:val="0076267E"/>
    <w:rsid w:val="007626F8"/>
    <w:rsid w:val="007627D4"/>
    <w:rsid w:val="007629CE"/>
    <w:rsid w:val="00762AD7"/>
    <w:rsid w:val="00762DA4"/>
    <w:rsid w:val="0076348D"/>
    <w:rsid w:val="00763799"/>
    <w:rsid w:val="00763C3A"/>
    <w:rsid w:val="00763C80"/>
    <w:rsid w:val="00763FF9"/>
    <w:rsid w:val="00764036"/>
    <w:rsid w:val="00764546"/>
    <w:rsid w:val="00764569"/>
    <w:rsid w:val="00764635"/>
    <w:rsid w:val="007646BE"/>
    <w:rsid w:val="0076488B"/>
    <w:rsid w:val="0076491C"/>
    <w:rsid w:val="00764C7E"/>
    <w:rsid w:val="00764E07"/>
    <w:rsid w:val="00765052"/>
    <w:rsid w:val="007652B0"/>
    <w:rsid w:val="007653E5"/>
    <w:rsid w:val="007654A9"/>
    <w:rsid w:val="00765563"/>
    <w:rsid w:val="007655C7"/>
    <w:rsid w:val="00765B18"/>
    <w:rsid w:val="00765C0C"/>
    <w:rsid w:val="00765C33"/>
    <w:rsid w:val="007661F7"/>
    <w:rsid w:val="007662B5"/>
    <w:rsid w:val="00766427"/>
    <w:rsid w:val="00766AC0"/>
    <w:rsid w:val="007672CE"/>
    <w:rsid w:val="007673AA"/>
    <w:rsid w:val="007704DE"/>
    <w:rsid w:val="0077055A"/>
    <w:rsid w:val="00770D94"/>
    <w:rsid w:val="00770DE8"/>
    <w:rsid w:val="00770EC0"/>
    <w:rsid w:val="00771274"/>
    <w:rsid w:val="007712AB"/>
    <w:rsid w:val="00771828"/>
    <w:rsid w:val="0077188F"/>
    <w:rsid w:val="00771DA2"/>
    <w:rsid w:val="007720AF"/>
    <w:rsid w:val="0077216E"/>
    <w:rsid w:val="0077249F"/>
    <w:rsid w:val="00772C70"/>
    <w:rsid w:val="00772E64"/>
    <w:rsid w:val="00772EF6"/>
    <w:rsid w:val="007735A8"/>
    <w:rsid w:val="00773CF7"/>
    <w:rsid w:val="00773D0C"/>
    <w:rsid w:val="0077467B"/>
    <w:rsid w:val="00774AB2"/>
    <w:rsid w:val="00774C6C"/>
    <w:rsid w:val="007755FA"/>
    <w:rsid w:val="0077593F"/>
    <w:rsid w:val="00775A2E"/>
    <w:rsid w:val="0077601B"/>
    <w:rsid w:val="00776590"/>
    <w:rsid w:val="00776B63"/>
    <w:rsid w:val="00776C59"/>
    <w:rsid w:val="007770A7"/>
    <w:rsid w:val="00777436"/>
    <w:rsid w:val="007779A9"/>
    <w:rsid w:val="0078027B"/>
    <w:rsid w:val="007802DD"/>
    <w:rsid w:val="00780470"/>
    <w:rsid w:val="007804DE"/>
    <w:rsid w:val="007808B2"/>
    <w:rsid w:val="00780BAD"/>
    <w:rsid w:val="00780E30"/>
    <w:rsid w:val="0078150B"/>
    <w:rsid w:val="007817AE"/>
    <w:rsid w:val="0078182D"/>
    <w:rsid w:val="007827AA"/>
    <w:rsid w:val="00782B4D"/>
    <w:rsid w:val="00782DB7"/>
    <w:rsid w:val="00782FD7"/>
    <w:rsid w:val="007835B0"/>
    <w:rsid w:val="00783683"/>
    <w:rsid w:val="007836A7"/>
    <w:rsid w:val="0078375A"/>
    <w:rsid w:val="007844EF"/>
    <w:rsid w:val="00784546"/>
    <w:rsid w:val="00784638"/>
    <w:rsid w:val="007849D5"/>
    <w:rsid w:val="00784B54"/>
    <w:rsid w:val="00784E2C"/>
    <w:rsid w:val="0078521E"/>
    <w:rsid w:val="007852D9"/>
    <w:rsid w:val="007855B9"/>
    <w:rsid w:val="00785999"/>
    <w:rsid w:val="00785AAB"/>
    <w:rsid w:val="00785DE6"/>
    <w:rsid w:val="0078608A"/>
    <w:rsid w:val="0078637A"/>
    <w:rsid w:val="007870F7"/>
    <w:rsid w:val="00787428"/>
    <w:rsid w:val="007874F2"/>
    <w:rsid w:val="0078767D"/>
    <w:rsid w:val="007877B8"/>
    <w:rsid w:val="0078787D"/>
    <w:rsid w:val="00790227"/>
    <w:rsid w:val="00790234"/>
    <w:rsid w:val="007905D6"/>
    <w:rsid w:val="0079077B"/>
    <w:rsid w:val="00790D81"/>
    <w:rsid w:val="00790FEB"/>
    <w:rsid w:val="00791183"/>
    <w:rsid w:val="0079231C"/>
    <w:rsid w:val="0079254E"/>
    <w:rsid w:val="00792DAF"/>
    <w:rsid w:val="00792F38"/>
    <w:rsid w:val="0079363F"/>
    <w:rsid w:val="00793687"/>
    <w:rsid w:val="007937BE"/>
    <w:rsid w:val="007939BF"/>
    <w:rsid w:val="00793A8E"/>
    <w:rsid w:val="007942DF"/>
    <w:rsid w:val="007947AB"/>
    <w:rsid w:val="007949DA"/>
    <w:rsid w:val="00794ED2"/>
    <w:rsid w:val="00795092"/>
    <w:rsid w:val="007957FF"/>
    <w:rsid w:val="00795AFE"/>
    <w:rsid w:val="00795D2A"/>
    <w:rsid w:val="00796343"/>
    <w:rsid w:val="0079657D"/>
    <w:rsid w:val="007973BE"/>
    <w:rsid w:val="007977FD"/>
    <w:rsid w:val="00797C5F"/>
    <w:rsid w:val="007A0422"/>
    <w:rsid w:val="007A0E7B"/>
    <w:rsid w:val="007A1009"/>
    <w:rsid w:val="007A13DA"/>
    <w:rsid w:val="007A1B3D"/>
    <w:rsid w:val="007A1DA5"/>
    <w:rsid w:val="007A2098"/>
    <w:rsid w:val="007A243D"/>
    <w:rsid w:val="007A2B7A"/>
    <w:rsid w:val="007A2B8F"/>
    <w:rsid w:val="007A2BC3"/>
    <w:rsid w:val="007A33C2"/>
    <w:rsid w:val="007A3B1A"/>
    <w:rsid w:val="007A4177"/>
    <w:rsid w:val="007A4D4B"/>
    <w:rsid w:val="007A557A"/>
    <w:rsid w:val="007A6686"/>
    <w:rsid w:val="007A66DE"/>
    <w:rsid w:val="007A6830"/>
    <w:rsid w:val="007A6979"/>
    <w:rsid w:val="007A6B41"/>
    <w:rsid w:val="007A6EA2"/>
    <w:rsid w:val="007A6F7E"/>
    <w:rsid w:val="007A709B"/>
    <w:rsid w:val="007A752D"/>
    <w:rsid w:val="007A753A"/>
    <w:rsid w:val="007A78AD"/>
    <w:rsid w:val="007A790D"/>
    <w:rsid w:val="007A7951"/>
    <w:rsid w:val="007A7B04"/>
    <w:rsid w:val="007A7DF8"/>
    <w:rsid w:val="007A7E98"/>
    <w:rsid w:val="007A7F80"/>
    <w:rsid w:val="007B0406"/>
    <w:rsid w:val="007B0DE7"/>
    <w:rsid w:val="007B173F"/>
    <w:rsid w:val="007B1C2E"/>
    <w:rsid w:val="007B21B7"/>
    <w:rsid w:val="007B2543"/>
    <w:rsid w:val="007B26A7"/>
    <w:rsid w:val="007B28A4"/>
    <w:rsid w:val="007B2AFF"/>
    <w:rsid w:val="007B2D78"/>
    <w:rsid w:val="007B3071"/>
    <w:rsid w:val="007B32B7"/>
    <w:rsid w:val="007B3683"/>
    <w:rsid w:val="007B37D3"/>
    <w:rsid w:val="007B3ACF"/>
    <w:rsid w:val="007B3B4E"/>
    <w:rsid w:val="007B4097"/>
    <w:rsid w:val="007B45AD"/>
    <w:rsid w:val="007B4CD3"/>
    <w:rsid w:val="007B4F4E"/>
    <w:rsid w:val="007B4F8A"/>
    <w:rsid w:val="007B50E5"/>
    <w:rsid w:val="007B57B2"/>
    <w:rsid w:val="007B590F"/>
    <w:rsid w:val="007B6160"/>
    <w:rsid w:val="007B6221"/>
    <w:rsid w:val="007B6909"/>
    <w:rsid w:val="007B6AC3"/>
    <w:rsid w:val="007B6C46"/>
    <w:rsid w:val="007B70AD"/>
    <w:rsid w:val="007B7235"/>
    <w:rsid w:val="007B73AD"/>
    <w:rsid w:val="007B76E4"/>
    <w:rsid w:val="007B776C"/>
    <w:rsid w:val="007B7B2F"/>
    <w:rsid w:val="007B7CDA"/>
    <w:rsid w:val="007C00F7"/>
    <w:rsid w:val="007C0301"/>
    <w:rsid w:val="007C037F"/>
    <w:rsid w:val="007C044A"/>
    <w:rsid w:val="007C0668"/>
    <w:rsid w:val="007C06B7"/>
    <w:rsid w:val="007C096D"/>
    <w:rsid w:val="007C0AA7"/>
    <w:rsid w:val="007C0C58"/>
    <w:rsid w:val="007C15A2"/>
    <w:rsid w:val="007C16DD"/>
    <w:rsid w:val="007C1A1D"/>
    <w:rsid w:val="007C1B1B"/>
    <w:rsid w:val="007C262A"/>
    <w:rsid w:val="007C3399"/>
    <w:rsid w:val="007C35BF"/>
    <w:rsid w:val="007C36FB"/>
    <w:rsid w:val="007C3C27"/>
    <w:rsid w:val="007C3D3C"/>
    <w:rsid w:val="007C4030"/>
    <w:rsid w:val="007C4219"/>
    <w:rsid w:val="007C42DA"/>
    <w:rsid w:val="007C4403"/>
    <w:rsid w:val="007C4D06"/>
    <w:rsid w:val="007C4FB9"/>
    <w:rsid w:val="007C501A"/>
    <w:rsid w:val="007C54EA"/>
    <w:rsid w:val="007C5670"/>
    <w:rsid w:val="007C5960"/>
    <w:rsid w:val="007C5974"/>
    <w:rsid w:val="007C5F4B"/>
    <w:rsid w:val="007C663C"/>
    <w:rsid w:val="007C6A87"/>
    <w:rsid w:val="007C6A9A"/>
    <w:rsid w:val="007C7329"/>
    <w:rsid w:val="007C7393"/>
    <w:rsid w:val="007D0607"/>
    <w:rsid w:val="007D07B6"/>
    <w:rsid w:val="007D0987"/>
    <w:rsid w:val="007D0AD6"/>
    <w:rsid w:val="007D19EA"/>
    <w:rsid w:val="007D1B5A"/>
    <w:rsid w:val="007D1F8B"/>
    <w:rsid w:val="007D261B"/>
    <w:rsid w:val="007D2625"/>
    <w:rsid w:val="007D2B2A"/>
    <w:rsid w:val="007D2EA3"/>
    <w:rsid w:val="007D3112"/>
    <w:rsid w:val="007D36B1"/>
    <w:rsid w:val="007D3827"/>
    <w:rsid w:val="007D38DB"/>
    <w:rsid w:val="007D3DA4"/>
    <w:rsid w:val="007D3DB7"/>
    <w:rsid w:val="007D3DBC"/>
    <w:rsid w:val="007D3FF4"/>
    <w:rsid w:val="007D412C"/>
    <w:rsid w:val="007D4606"/>
    <w:rsid w:val="007D4629"/>
    <w:rsid w:val="007D4CAC"/>
    <w:rsid w:val="007D4F03"/>
    <w:rsid w:val="007D4FD7"/>
    <w:rsid w:val="007D50B0"/>
    <w:rsid w:val="007D5319"/>
    <w:rsid w:val="007D564A"/>
    <w:rsid w:val="007D575F"/>
    <w:rsid w:val="007D58BA"/>
    <w:rsid w:val="007D5993"/>
    <w:rsid w:val="007D5C9C"/>
    <w:rsid w:val="007D5FA1"/>
    <w:rsid w:val="007D67FF"/>
    <w:rsid w:val="007D6C3C"/>
    <w:rsid w:val="007D6CE1"/>
    <w:rsid w:val="007D6E28"/>
    <w:rsid w:val="007D76AB"/>
    <w:rsid w:val="007D76EE"/>
    <w:rsid w:val="007D7AD3"/>
    <w:rsid w:val="007D7D19"/>
    <w:rsid w:val="007E004F"/>
    <w:rsid w:val="007E0166"/>
    <w:rsid w:val="007E0259"/>
    <w:rsid w:val="007E041F"/>
    <w:rsid w:val="007E0724"/>
    <w:rsid w:val="007E08C5"/>
    <w:rsid w:val="007E0D58"/>
    <w:rsid w:val="007E0ECA"/>
    <w:rsid w:val="007E0EEC"/>
    <w:rsid w:val="007E1205"/>
    <w:rsid w:val="007E17D5"/>
    <w:rsid w:val="007E1825"/>
    <w:rsid w:val="007E1970"/>
    <w:rsid w:val="007E21C8"/>
    <w:rsid w:val="007E243A"/>
    <w:rsid w:val="007E2D71"/>
    <w:rsid w:val="007E2DF7"/>
    <w:rsid w:val="007E3A53"/>
    <w:rsid w:val="007E3AAF"/>
    <w:rsid w:val="007E3B70"/>
    <w:rsid w:val="007E3B80"/>
    <w:rsid w:val="007E3FCD"/>
    <w:rsid w:val="007E4091"/>
    <w:rsid w:val="007E46D9"/>
    <w:rsid w:val="007E4721"/>
    <w:rsid w:val="007E4A7D"/>
    <w:rsid w:val="007E50B6"/>
    <w:rsid w:val="007E522B"/>
    <w:rsid w:val="007E55A2"/>
    <w:rsid w:val="007E57DE"/>
    <w:rsid w:val="007E58D8"/>
    <w:rsid w:val="007E5D2E"/>
    <w:rsid w:val="007E6030"/>
    <w:rsid w:val="007E61CE"/>
    <w:rsid w:val="007E67FA"/>
    <w:rsid w:val="007E6985"/>
    <w:rsid w:val="007E6B24"/>
    <w:rsid w:val="007E6CB8"/>
    <w:rsid w:val="007E73B4"/>
    <w:rsid w:val="007E7570"/>
    <w:rsid w:val="007E796C"/>
    <w:rsid w:val="007E7B93"/>
    <w:rsid w:val="007F007B"/>
    <w:rsid w:val="007F025F"/>
    <w:rsid w:val="007F02E8"/>
    <w:rsid w:val="007F097A"/>
    <w:rsid w:val="007F09AA"/>
    <w:rsid w:val="007F115E"/>
    <w:rsid w:val="007F127F"/>
    <w:rsid w:val="007F1A01"/>
    <w:rsid w:val="007F1A15"/>
    <w:rsid w:val="007F2476"/>
    <w:rsid w:val="007F29C8"/>
    <w:rsid w:val="007F2D11"/>
    <w:rsid w:val="007F2D3F"/>
    <w:rsid w:val="007F302E"/>
    <w:rsid w:val="007F3CC3"/>
    <w:rsid w:val="007F3D86"/>
    <w:rsid w:val="007F4058"/>
    <w:rsid w:val="007F4157"/>
    <w:rsid w:val="007F5454"/>
    <w:rsid w:val="007F57BE"/>
    <w:rsid w:val="007F5815"/>
    <w:rsid w:val="007F615F"/>
    <w:rsid w:val="007F63F3"/>
    <w:rsid w:val="007F697F"/>
    <w:rsid w:val="007F6C14"/>
    <w:rsid w:val="007F6FF9"/>
    <w:rsid w:val="007F724F"/>
    <w:rsid w:val="007F7AC2"/>
    <w:rsid w:val="007F7DC2"/>
    <w:rsid w:val="00800031"/>
    <w:rsid w:val="00800600"/>
    <w:rsid w:val="008008AA"/>
    <w:rsid w:val="00800BCC"/>
    <w:rsid w:val="00800FAD"/>
    <w:rsid w:val="008010F1"/>
    <w:rsid w:val="00801530"/>
    <w:rsid w:val="0080177E"/>
    <w:rsid w:val="0080228B"/>
    <w:rsid w:val="008034E5"/>
    <w:rsid w:val="00803998"/>
    <w:rsid w:val="00803A75"/>
    <w:rsid w:val="008040D1"/>
    <w:rsid w:val="008041E9"/>
    <w:rsid w:val="008042F2"/>
    <w:rsid w:val="00804501"/>
    <w:rsid w:val="008045A1"/>
    <w:rsid w:val="0080506F"/>
    <w:rsid w:val="00805233"/>
    <w:rsid w:val="008055EB"/>
    <w:rsid w:val="00805742"/>
    <w:rsid w:val="00805AFD"/>
    <w:rsid w:val="00805B9B"/>
    <w:rsid w:val="00805CBC"/>
    <w:rsid w:val="00805F35"/>
    <w:rsid w:val="00806575"/>
    <w:rsid w:val="0080679B"/>
    <w:rsid w:val="008067FE"/>
    <w:rsid w:val="008070F9"/>
    <w:rsid w:val="008076CE"/>
    <w:rsid w:val="00807EAE"/>
    <w:rsid w:val="00807F91"/>
    <w:rsid w:val="0081018A"/>
    <w:rsid w:val="0081020D"/>
    <w:rsid w:val="008103B0"/>
    <w:rsid w:val="00810755"/>
    <w:rsid w:val="00810982"/>
    <w:rsid w:val="00810BE2"/>
    <w:rsid w:val="00810E53"/>
    <w:rsid w:val="00810F29"/>
    <w:rsid w:val="00810F5D"/>
    <w:rsid w:val="0081148E"/>
    <w:rsid w:val="0081155E"/>
    <w:rsid w:val="00811745"/>
    <w:rsid w:val="0081215F"/>
    <w:rsid w:val="00812425"/>
    <w:rsid w:val="00812940"/>
    <w:rsid w:val="008129A7"/>
    <w:rsid w:val="00812E7F"/>
    <w:rsid w:val="008132C7"/>
    <w:rsid w:val="00813DF9"/>
    <w:rsid w:val="0081402C"/>
    <w:rsid w:val="008147FB"/>
    <w:rsid w:val="00814DBB"/>
    <w:rsid w:val="008151D2"/>
    <w:rsid w:val="00815947"/>
    <w:rsid w:val="0081599F"/>
    <w:rsid w:val="00815F69"/>
    <w:rsid w:val="008167DC"/>
    <w:rsid w:val="00816B55"/>
    <w:rsid w:val="00816C48"/>
    <w:rsid w:val="00817159"/>
    <w:rsid w:val="008173E8"/>
    <w:rsid w:val="00817424"/>
    <w:rsid w:val="0081757D"/>
    <w:rsid w:val="008179B1"/>
    <w:rsid w:val="00817DFF"/>
    <w:rsid w:val="0082026C"/>
    <w:rsid w:val="00820370"/>
    <w:rsid w:val="0082076C"/>
    <w:rsid w:val="0082086E"/>
    <w:rsid w:val="00820939"/>
    <w:rsid w:val="00820C63"/>
    <w:rsid w:val="00820F98"/>
    <w:rsid w:val="008211CF"/>
    <w:rsid w:val="00821250"/>
    <w:rsid w:val="00821B9E"/>
    <w:rsid w:val="0082222E"/>
    <w:rsid w:val="00822356"/>
    <w:rsid w:val="00822442"/>
    <w:rsid w:val="008229CF"/>
    <w:rsid w:val="00822D6F"/>
    <w:rsid w:val="00822DC5"/>
    <w:rsid w:val="00822EDF"/>
    <w:rsid w:val="008231A7"/>
    <w:rsid w:val="00823419"/>
    <w:rsid w:val="008236C7"/>
    <w:rsid w:val="00823DC1"/>
    <w:rsid w:val="008240FA"/>
    <w:rsid w:val="00824279"/>
    <w:rsid w:val="008245C4"/>
    <w:rsid w:val="008246FD"/>
    <w:rsid w:val="008247BB"/>
    <w:rsid w:val="0082516B"/>
    <w:rsid w:val="008253AE"/>
    <w:rsid w:val="0082541A"/>
    <w:rsid w:val="0082558C"/>
    <w:rsid w:val="00825D5B"/>
    <w:rsid w:val="00825DE7"/>
    <w:rsid w:val="00826347"/>
    <w:rsid w:val="00826861"/>
    <w:rsid w:val="00826C14"/>
    <w:rsid w:val="00827377"/>
    <w:rsid w:val="008273B0"/>
    <w:rsid w:val="008308A3"/>
    <w:rsid w:val="00830AFC"/>
    <w:rsid w:val="00830BC4"/>
    <w:rsid w:val="00830E83"/>
    <w:rsid w:val="00831902"/>
    <w:rsid w:val="00831923"/>
    <w:rsid w:val="00831C39"/>
    <w:rsid w:val="00831FE0"/>
    <w:rsid w:val="00832584"/>
    <w:rsid w:val="0083299B"/>
    <w:rsid w:val="00832AFF"/>
    <w:rsid w:val="00832F0C"/>
    <w:rsid w:val="008338F9"/>
    <w:rsid w:val="00833A22"/>
    <w:rsid w:val="00833A3A"/>
    <w:rsid w:val="00833ABD"/>
    <w:rsid w:val="00833C3E"/>
    <w:rsid w:val="00833ECA"/>
    <w:rsid w:val="008341F8"/>
    <w:rsid w:val="00834638"/>
    <w:rsid w:val="008348DD"/>
    <w:rsid w:val="00834A25"/>
    <w:rsid w:val="00834FB5"/>
    <w:rsid w:val="00835465"/>
    <w:rsid w:val="00835568"/>
    <w:rsid w:val="008357BB"/>
    <w:rsid w:val="00835915"/>
    <w:rsid w:val="00835D11"/>
    <w:rsid w:val="0083633F"/>
    <w:rsid w:val="008371F7"/>
    <w:rsid w:val="00837406"/>
    <w:rsid w:val="008375D5"/>
    <w:rsid w:val="00837AAA"/>
    <w:rsid w:val="00840091"/>
    <w:rsid w:val="008400E0"/>
    <w:rsid w:val="0084054D"/>
    <w:rsid w:val="00840FC8"/>
    <w:rsid w:val="0084153B"/>
    <w:rsid w:val="00841832"/>
    <w:rsid w:val="0084237F"/>
    <w:rsid w:val="008424C7"/>
    <w:rsid w:val="00842509"/>
    <w:rsid w:val="00842584"/>
    <w:rsid w:val="00842A27"/>
    <w:rsid w:val="008431E8"/>
    <w:rsid w:val="008432E9"/>
    <w:rsid w:val="008435B2"/>
    <w:rsid w:val="00843BC6"/>
    <w:rsid w:val="00843DA9"/>
    <w:rsid w:val="00843F06"/>
    <w:rsid w:val="00844C3E"/>
    <w:rsid w:val="00844C7D"/>
    <w:rsid w:val="00844FE5"/>
    <w:rsid w:val="00845098"/>
    <w:rsid w:val="00845227"/>
    <w:rsid w:val="00845420"/>
    <w:rsid w:val="00845ACF"/>
    <w:rsid w:val="00845C3E"/>
    <w:rsid w:val="00845DC8"/>
    <w:rsid w:val="00845E00"/>
    <w:rsid w:val="00846319"/>
    <w:rsid w:val="00846338"/>
    <w:rsid w:val="00846399"/>
    <w:rsid w:val="00846425"/>
    <w:rsid w:val="00846607"/>
    <w:rsid w:val="008467D3"/>
    <w:rsid w:val="0084680B"/>
    <w:rsid w:val="00846EA7"/>
    <w:rsid w:val="00847224"/>
    <w:rsid w:val="008478DA"/>
    <w:rsid w:val="00847E84"/>
    <w:rsid w:val="0085066B"/>
    <w:rsid w:val="0085067C"/>
    <w:rsid w:val="008506B7"/>
    <w:rsid w:val="008507DD"/>
    <w:rsid w:val="00850822"/>
    <w:rsid w:val="00850A44"/>
    <w:rsid w:val="00850AB5"/>
    <w:rsid w:val="00850BE3"/>
    <w:rsid w:val="00850DB0"/>
    <w:rsid w:val="00851156"/>
    <w:rsid w:val="008516E2"/>
    <w:rsid w:val="00851713"/>
    <w:rsid w:val="008517A5"/>
    <w:rsid w:val="008518C4"/>
    <w:rsid w:val="008519E9"/>
    <w:rsid w:val="00851B76"/>
    <w:rsid w:val="008525FA"/>
    <w:rsid w:val="00853112"/>
    <w:rsid w:val="008531CF"/>
    <w:rsid w:val="008535E8"/>
    <w:rsid w:val="0085377F"/>
    <w:rsid w:val="008537F1"/>
    <w:rsid w:val="008539FC"/>
    <w:rsid w:val="00853A4A"/>
    <w:rsid w:val="00853C6C"/>
    <w:rsid w:val="0085404A"/>
    <w:rsid w:val="00854387"/>
    <w:rsid w:val="00854EAF"/>
    <w:rsid w:val="0085539C"/>
    <w:rsid w:val="00855426"/>
    <w:rsid w:val="00855706"/>
    <w:rsid w:val="00855AC1"/>
    <w:rsid w:val="00855C1C"/>
    <w:rsid w:val="00855CEA"/>
    <w:rsid w:val="00855F84"/>
    <w:rsid w:val="0085656C"/>
    <w:rsid w:val="008565AE"/>
    <w:rsid w:val="008568EB"/>
    <w:rsid w:val="008569BF"/>
    <w:rsid w:val="00856DF1"/>
    <w:rsid w:val="008570C1"/>
    <w:rsid w:val="008575BA"/>
    <w:rsid w:val="0085763C"/>
    <w:rsid w:val="00857702"/>
    <w:rsid w:val="00857F12"/>
    <w:rsid w:val="008601A2"/>
    <w:rsid w:val="00860448"/>
    <w:rsid w:val="0086080A"/>
    <w:rsid w:val="00860B7F"/>
    <w:rsid w:val="008612F4"/>
    <w:rsid w:val="0086156D"/>
    <w:rsid w:val="00861730"/>
    <w:rsid w:val="00861830"/>
    <w:rsid w:val="00861CDD"/>
    <w:rsid w:val="00862406"/>
    <w:rsid w:val="00862E9D"/>
    <w:rsid w:val="008631BD"/>
    <w:rsid w:val="008634C1"/>
    <w:rsid w:val="00863592"/>
    <w:rsid w:val="00863701"/>
    <w:rsid w:val="0086376E"/>
    <w:rsid w:val="00863A7D"/>
    <w:rsid w:val="00863D8C"/>
    <w:rsid w:val="00864234"/>
    <w:rsid w:val="008643A7"/>
    <w:rsid w:val="008643C1"/>
    <w:rsid w:val="008646A3"/>
    <w:rsid w:val="008648FD"/>
    <w:rsid w:val="00864B5D"/>
    <w:rsid w:val="00864DB9"/>
    <w:rsid w:val="008652E9"/>
    <w:rsid w:val="008659CC"/>
    <w:rsid w:val="00865B97"/>
    <w:rsid w:val="00866074"/>
    <w:rsid w:val="008663E4"/>
    <w:rsid w:val="008664B8"/>
    <w:rsid w:val="0086650D"/>
    <w:rsid w:val="00866DAA"/>
    <w:rsid w:val="008673BA"/>
    <w:rsid w:val="008674B5"/>
    <w:rsid w:val="008676DE"/>
    <w:rsid w:val="00867A5F"/>
    <w:rsid w:val="00867AF1"/>
    <w:rsid w:val="00870104"/>
    <w:rsid w:val="0087037C"/>
    <w:rsid w:val="008707DB"/>
    <w:rsid w:val="00870A7D"/>
    <w:rsid w:val="00871515"/>
    <w:rsid w:val="00871611"/>
    <w:rsid w:val="00871783"/>
    <w:rsid w:val="00871876"/>
    <w:rsid w:val="008719C9"/>
    <w:rsid w:val="00871AE4"/>
    <w:rsid w:val="00871E70"/>
    <w:rsid w:val="00872297"/>
    <w:rsid w:val="0087254F"/>
    <w:rsid w:val="008726AD"/>
    <w:rsid w:val="008731C7"/>
    <w:rsid w:val="008732B9"/>
    <w:rsid w:val="008735CA"/>
    <w:rsid w:val="0087366A"/>
    <w:rsid w:val="008736FB"/>
    <w:rsid w:val="0087376D"/>
    <w:rsid w:val="00873A6D"/>
    <w:rsid w:val="00873FC3"/>
    <w:rsid w:val="00874254"/>
    <w:rsid w:val="008742DD"/>
    <w:rsid w:val="0087430A"/>
    <w:rsid w:val="00874D03"/>
    <w:rsid w:val="00874F8B"/>
    <w:rsid w:val="00874FA5"/>
    <w:rsid w:val="0087514B"/>
    <w:rsid w:val="0087529B"/>
    <w:rsid w:val="008756CA"/>
    <w:rsid w:val="008758F1"/>
    <w:rsid w:val="00875D84"/>
    <w:rsid w:val="00875E68"/>
    <w:rsid w:val="00876052"/>
    <w:rsid w:val="008762F2"/>
    <w:rsid w:val="00876C7C"/>
    <w:rsid w:val="00876E21"/>
    <w:rsid w:val="0087767B"/>
    <w:rsid w:val="008778A4"/>
    <w:rsid w:val="00877B1F"/>
    <w:rsid w:val="008805FB"/>
    <w:rsid w:val="0088082A"/>
    <w:rsid w:val="00880D0C"/>
    <w:rsid w:val="008812AA"/>
    <w:rsid w:val="008814BA"/>
    <w:rsid w:val="008815D1"/>
    <w:rsid w:val="008816D7"/>
    <w:rsid w:val="00881DBB"/>
    <w:rsid w:val="008821C0"/>
    <w:rsid w:val="00882360"/>
    <w:rsid w:val="00882660"/>
    <w:rsid w:val="008826AE"/>
    <w:rsid w:val="0088278D"/>
    <w:rsid w:val="00882EFE"/>
    <w:rsid w:val="008831DF"/>
    <w:rsid w:val="008831FE"/>
    <w:rsid w:val="008832BD"/>
    <w:rsid w:val="00883301"/>
    <w:rsid w:val="00883496"/>
    <w:rsid w:val="00883B0D"/>
    <w:rsid w:val="00883ED9"/>
    <w:rsid w:val="00884425"/>
    <w:rsid w:val="008844BD"/>
    <w:rsid w:val="0088479D"/>
    <w:rsid w:val="00884C88"/>
    <w:rsid w:val="00884F44"/>
    <w:rsid w:val="00885007"/>
    <w:rsid w:val="00885242"/>
    <w:rsid w:val="00885B5B"/>
    <w:rsid w:val="00885C93"/>
    <w:rsid w:val="00885E84"/>
    <w:rsid w:val="00885EBB"/>
    <w:rsid w:val="00885F09"/>
    <w:rsid w:val="00885F6E"/>
    <w:rsid w:val="00886083"/>
    <w:rsid w:val="00886100"/>
    <w:rsid w:val="008867E1"/>
    <w:rsid w:val="008868D0"/>
    <w:rsid w:val="00887BF3"/>
    <w:rsid w:val="00887D6B"/>
    <w:rsid w:val="00887F7A"/>
    <w:rsid w:val="008903EC"/>
    <w:rsid w:val="00890A76"/>
    <w:rsid w:val="00890BF3"/>
    <w:rsid w:val="008911F9"/>
    <w:rsid w:val="0089139F"/>
    <w:rsid w:val="00891560"/>
    <w:rsid w:val="008917D7"/>
    <w:rsid w:val="008919B5"/>
    <w:rsid w:val="00891A19"/>
    <w:rsid w:val="00891A24"/>
    <w:rsid w:val="00891D34"/>
    <w:rsid w:val="00892103"/>
    <w:rsid w:val="00892337"/>
    <w:rsid w:val="0089233E"/>
    <w:rsid w:val="008924B6"/>
    <w:rsid w:val="008924E3"/>
    <w:rsid w:val="008926D7"/>
    <w:rsid w:val="00892841"/>
    <w:rsid w:val="00892870"/>
    <w:rsid w:val="008929CD"/>
    <w:rsid w:val="008929F0"/>
    <w:rsid w:val="008931E5"/>
    <w:rsid w:val="00893D30"/>
    <w:rsid w:val="00893EB4"/>
    <w:rsid w:val="00894763"/>
    <w:rsid w:val="008947B1"/>
    <w:rsid w:val="00894982"/>
    <w:rsid w:val="00894E9E"/>
    <w:rsid w:val="008953B3"/>
    <w:rsid w:val="00895568"/>
    <w:rsid w:val="008958E2"/>
    <w:rsid w:val="008958E6"/>
    <w:rsid w:val="00895915"/>
    <w:rsid w:val="008959F4"/>
    <w:rsid w:val="00895AB9"/>
    <w:rsid w:val="00895AE5"/>
    <w:rsid w:val="00896151"/>
    <w:rsid w:val="00896335"/>
    <w:rsid w:val="0089634A"/>
    <w:rsid w:val="008963C5"/>
    <w:rsid w:val="008965DF"/>
    <w:rsid w:val="008966CB"/>
    <w:rsid w:val="00896C9A"/>
    <w:rsid w:val="0089754A"/>
    <w:rsid w:val="008978FD"/>
    <w:rsid w:val="00897C1F"/>
    <w:rsid w:val="008A0076"/>
    <w:rsid w:val="008A032F"/>
    <w:rsid w:val="008A0AB9"/>
    <w:rsid w:val="008A0D5E"/>
    <w:rsid w:val="008A12B2"/>
    <w:rsid w:val="008A138C"/>
    <w:rsid w:val="008A15EC"/>
    <w:rsid w:val="008A17E8"/>
    <w:rsid w:val="008A1849"/>
    <w:rsid w:val="008A18F4"/>
    <w:rsid w:val="008A1CF3"/>
    <w:rsid w:val="008A2588"/>
    <w:rsid w:val="008A2E05"/>
    <w:rsid w:val="008A31DF"/>
    <w:rsid w:val="008A3439"/>
    <w:rsid w:val="008A4430"/>
    <w:rsid w:val="008A49C1"/>
    <w:rsid w:val="008A49C9"/>
    <w:rsid w:val="008A4B7F"/>
    <w:rsid w:val="008A4FD3"/>
    <w:rsid w:val="008A53DB"/>
    <w:rsid w:val="008A57E9"/>
    <w:rsid w:val="008A6503"/>
    <w:rsid w:val="008A6A1D"/>
    <w:rsid w:val="008A6BBD"/>
    <w:rsid w:val="008A6C0C"/>
    <w:rsid w:val="008A70F8"/>
    <w:rsid w:val="008A717E"/>
    <w:rsid w:val="008A7561"/>
    <w:rsid w:val="008A76A0"/>
    <w:rsid w:val="008A77E0"/>
    <w:rsid w:val="008A79A1"/>
    <w:rsid w:val="008A79A2"/>
    <w:rsid w:val="008A7E6F"/>
    <w:rsid w:val="008B0E25"/>
    <w:rsid w:val="008B0F85"/>
    <w:rsid w:val="008B0FAA"/>
    <w:rsid w:val="008B10D9"/>
    <w:rsid w:val="008B1D48"/>
    <w:rsid w:val="008B1D9C"/>
    <w:rsid w:val="008B2571"/>
    <w:rsid w:val="008B2CDA"/>
    <w:rsid w:val="008B30B6"/>
    <w:rsid w:val="008B3341"/>
    <w:rsid w:val="008B39CF"/>
    <w:rsid w:val="008B39FE"/>
    <w:rsid w:val="008B3D7D"/>
    <w:rsid w:val="008B40EA"/>
    <w:rsid w:val="008B4133"/>
    <w:rsid w:val="008B41A8"/>
    <w:rsid w:val="008B42D3"/>
    <w:rsid w:val="008B4B0A"/>
    <w:rsid w:val="008B4CA1"/>
    <w:rsid w:val="008B51D7"/>
    <w:rsid w:val="008B5578"/>
    <w:rsid w:val="008B56E1"/>
    <w:rsid w:val="008B5715"/>
    <w:rsid w:val="008B5933"/>
    <w:rsid w:val="008B5BB9"/>
    <w:rsid w:val="008B694E"/>
    <w:rsid w:val="008B7094"/>
    <w:rsid w:val="008B73E1"/>
    <w:rsid w:val="008B79D5"/>
    <w:rsid w:val="008B7FCA"/>
    <w:rsid w:val="008C035D"/>
    <w:rsid w:val="008C0403"/>
    <w:rsid w:val="008C0553"/>
    <w:rsid w:val="008C09B4"/>
    <w:rsid w:val="008C0A0D"/>
    <w:rsid w:val="008C0A0E"/>
    <w:rsid w:val="008C0C6F"/>
    <w:rsid w:val="008C0F63"/>
    <w:rsid w:val="008C103A"/>
    <w:rsid w:val="008C13B1"/>
    <w:rsid w:val="008C1B50"/>
    <w:rsid w:val="008C1ED7"/>
    <w:rsid w:val="008C25E6"/>
    <w:rsid w:val="008C291D"/>
    <w:rsid w:val="008C2B1B"/>
    <w:rsid w:val="008C2C89"/>
    <w:rsid w:val="008C337C"/>
    <w:rsid w:val="008C348C"/>
    <w:rsid w:val="008C3607"/>
    <w:rsid w:val="008C3892"/>
    <w:rsid w:val="008C398D"/>
    <w:rsid w:val="008C3AFB"/>
    <w:rsid w:val="008C3BDC"/>
    <w:rsid w:val="008C3ED8"/>
    <w:rsid w:val="008C3FBF"/>
    <w:rsid w:val="008C400D"/>
    <w:rsid w:val="008C444E"/>
    <w:rsid w:val="008C459C"/>
    <w:rsid w:val="008C4C51"/>
    <w:rsid w:val="008C51F3"/>
    <w:rsid w:val="008C5821"/>
    <w:rsid w:val="008C5980"/>
    <w:rsid w:val="008C5E13"/>
    <w:rsid w:val="008C5ECF"/>
    <w:rsid w:val="008C61CD"/>
    <w:rsid w:val="008C6261"/>
    <w:rsid w:val="008C62A8"/>
    <w:rsid w:val="008C6486"/>
    <w:rsid w:val="008C6AF9"/>
    <w:rsid w:val="008C6C9D"/>
    <w:rsid w:val="008C705A"/>
    <w:rsid w:val="008C706C"/>
    <w:rsid w:val="008C73C7"/>
    <w:rsid w:val="008C7D26"/>
    <w:rsid w:val="008D0E15"/>
    <w:rsid w:val="008D1000"/>
    <w:rsid w:val="008D1401"/>
    <w:rsid w:val="008D18D9"/>
    <w:rsid w:val="008D18EA"/>
    <w:rsid w:val="008D1C4B"/>
    <w:rsid w:val="008D1D0B"/>
    <w:rsid w:val="008D234B"/>
    <w:rsid w:val="008D2831"/>
    <w:rsid w:val="008D2A68"/>
    <w:rsid w:val="008D32FB"/>
    <w:rsid w:val="008D351C"/>
    <w:rsid w:val="008D39F1"/>
    <w:rsid w:val="008D3D53"/>
    <w:rsid w:val="008D49EB"/>
    <w:rsid w:val="008D4CD3"/>
    <w:rsid w:val="008D5157"/>
    <w:rsid w:val="008D51F8"/>
    <w:rsid w:val="008D585F"/>
    <w:rsid w:val="008D58AA"/>
    <w:rsid w:val="008D5BA7"/>
    <w:rsid w:val="008D5D33"/>
    <w:rsid w:val="008D5E01"/>
    <w:rsid w:val="008D63CE"/>
    <w:rsid w:val="008D70D6"/>
    <w:rsid w:val="008D74E7"/>
    <w:rsid w:val="008D76C5"/>
    <w:rsid w:val="008D7743"/>
    <w:rsid w:val="008D77BA"/>
    <w:rsid w:val="008D78AD"/>
    <w:rsid w:val="008D7ED3"/>
    <w:rsid w:val="008E00C4"/>
    <w:rsid w:val="008E00F1"/>
    <w:rsid w:val="008E03E6"/>
    <w:rsid w:val="008E04F5"/>
    <w:rsid w:val="008E0634"/>
    <w:rsid w:val="008E067E"/>
    <w:rsid w:val="008E08E5"/>
    <w:rsid w:val="008E09BE"/>
    <w:rsid w:val="008E0BA0"/>
    <w:rsid w:val="008E0CDD"/>
    <w:rsid w:val="008E0DF4"/>
    <w:rsid w:val="008E1062"/>
    <w:rsid w:val="008E10FF"/>
    <w:rsid w:val="008E1242"/>
    <w:rsid w:val="008E1513"/>
    <w:rsid w:val="008E1673"/>
    <w:rsid w:val="008E168D"/>
    <w:rsid w:val="008E169A"/>
    <w:rsid w:val="008E1708"/>
    <w:rsid w:val="008E1CEB"/>
    <w:rsid w:val="008E2042"/>
    <w:rsid w:val="008E2802"/>
    <w:rsid w:val="008E3272"/>
    <w:rsid w:val="008E3284"/>
    <w:rsid w:val="008E3957"/>
    <w:rsid w:val="008E3966"/>
    <w:rsid w:val="008E39F3"/>
    <w:rsid w:val="008E47C9"/>
    <w:rsid w:val="008E49CD"/>
    <w:rsid w:val="008E4AE0"/>
    <w:rsid w:val="008E5219"/>
    <w:rsid w:val="008E5302"/>
    <w:rsid w:val="008E5454"/>
    <w:rsid w:val="008E5579"/>
    <w:rsid w:val="008E5AED"/>
    <w:rsid w:val="008E5DDF"/>
    <w:rsid w:val="008E63B0"/>
    <w:rsid w:val="008E6483"/>
    <w:rsid w:val="008E6809"/>
    <w:rsid w:val="008E7007"/>
    <w:rsid w:val="008E70D6"/>
    <w:rsid w:val="008E7507"/>
    <w:rsid w:val="008E7B1B"/>
    <w:rsid w:val="008E7D15"/>
    <w:rsid w:val="008E7FDF"/>
    <w:rsid w:val="008F02BA"/>
    <w:rsid w:val="008F0565"/>
    <w:rsid w:val="008F068E"/>
    <w:rsid w:val="008F06EC"/>
    <w:rsid w:val="008F071C"/>
    <w:rsid w:val="008F0CDE"/>
    <w:rsid w:val="008F13BF"/>
    <w:rsid w:val="008F14FB"/>
    <w:rsid w:val="008F1679"/>
    <w:rsid w:val="008F17A9"/>
    <w:rsid w:val="008F1937"/>
    <w:rsid w:val="008F1CD4"/>
    <w:rsid w:val="008F236F"/>
    <w:rsid w:val="008F292F"/>
    <w:rsid w:val="008F2D7F"/>
    <w:rsid w:val="008F2E65"/>
    <w:rsid w:val="008F2F24"/>
    <w:rsid w:val="008F3036"/>
    <w:rsid w:val="008F30BD"/>
    <w:rsid w:val="008F40F6"/>
    <w:rsid w:val="008F41B4"/>
    <w:rsid w:val="008F41FB"/>
    <w:rsid w:val="008F4C29"/>
    <w:rsid w:val="008F4E4C"/>
    <w:rsid w:val="008F51C9"/>
    <w:rsid w:val="008F51F2"/>
    <w:rsid w:val="008F55BC"/>
    <w:rsid w:val="008F5BB6"/>
    <w:rsid w:val="008F5F14"/>
    <w:rsid w:val="008F5F19"/>
    <w:rsid w:val="008F6101"/>
    <w:rsid w:val="008F67F2"/>
    <w:rsid w:val="008F687C"/>
    <w:rsid w:val="008F6A24"/>
    <w:rsid w:val="008F6F7F"/>
    <w:rsid w:val="008F78E1"/>
    <w:rsid w:val="008F7B8D"/>
    <w:rsid w:val="008F7F38"/>
    <w:rsid w:val="0090047E"/>
    <w:rsid w:val="0090070F"/>
    <w:rsid w:val="00901286"/>
    <w:rsid w:val="009012D9"/>
    <w:rsid w:val="00901524"/>
    <w:rsid w:val="00901A87"/>
    <w:rsid w:val="00901B6A"/>
    <w:rsid w:val="00901B80"/>
    <w:rsid w:val="00901C11"/>
    <w:rsid w:val="00901D73"/>
    <w:rsid w:val="00902953"/>
    <w:rsid w:val="00902EC3"/>
    <w:rsid w:val="00903818"/>
    <w:rsid w:val="00903BFD"/>
    <w:rsid w:val="00903C78"/>
    <w:rsid w:val="00904170"/>
    <w:rsid w:val="009043D4"/>
    <w:rsid w:val="00905629"/>
    <w:rsid w:val="00905964"/>
    <w:rsid w:val="00905C67"/>
    <w:rsid w:val="00906275"/>
    <w:rsid w:val="009064F3"/>
    <w:rsid w:val="00906FD6"/>
    <w:rsid w:val="0090710A"/>
    <w:rsid w:val="00907528"/>
    <w:rsid w:val="00907C83"/>
    <w:rsid w:val="00907D8E"/>
    <w:rsid w:val="0091041E"/>
    <w:rsid w:val="0091062C"/>
    <w:rsid w:val="00911BDA"/>
    <w:rsid w:val="00911D8B"/>
    <w:rsid w:val="00912779"/>
    <w:rsid w:val="00912A0C"/>
    <w:rsid w:val="00912F0D"/>
    <w:rsid w:val="00912FE8"/>
    <w:rsid w:val="009136DC"/>
    <w:rsid w:val="0091489B"/>
    <w:rsid w:val="00914FDA"/>
    <w:rsid w:val="009150D3"/>
    <w:rsid w:val="0091539B"/>
    <w:rsid w:val="00915434"/>
    <w:rsid w:val="00915439"/>
    <w:rsid w:val="009157D2"/>
    <w:rsid w:val="00915C07"/>
    <w:rsid w:val="009169DA"/>
    <w:rsid w:val="00916C9D"/>
    <w:rsid w:val="009170E6"/>
    <w:rsid w:val="00917185"/>
    <w:rsid w:val="00917791"/>
    <w:rsid w:val="00917939"/>
    <w:rsid w:val="00917E0E"/>
    <w:rsid w:val="00917F13"/>
    <w:rsid w:val="00920839"/>
    <w:rsid w:val="009209D7"/>
    <w:rsid w:val="00920B00"/>
    <w:rsid w:val="0092173F"/>
    <w:rsid w:val="009218B0"/>
    <w:rsid w:val="00921A50"/>
    <w:rsid w:val="00921B64"/>
    <w:rsid w:val="009224CA"/>
    <w:rsid w:val="00922843"/>
    <w:rsid w:val="00922A7A"/>
    <w:rsid w:val="00922FB6"/>
    <w:rsid w:val="00923002"/>
    <w:rsid w:val="0092318D"/>
    <w:rsid w:val="009237E2"/>
    <w:rsid w:val="009238A3"/>
    <w:rsid w:val="00924260"/>
    <w:rsid w:val="0092436A"/>
    <w:rsid w:val="00924422"/>
    <w:rsid w:val="0092442A"/>
    <w:rsid w:val="009247AD"/>
    <w:rsid w:val="009247EE"/>
    <w:rsid w:val="0092490A"/>
    <w:rsid w:val="009253F1"/>
    <w:rsid w:val="00925754"/>
    <w:rsid w:val="0092580F"/>
    <w:rsid w:val="009258C4"/>
    <w:rsid w:val="0092595B"/>
    <w:rsid w:val="00925E4A"/>
    <w:rsid w:val="009260A6"/>
    <w:rsid w:val="0092615F"/>
    <w:rsid w:val="009266FC"/>
    <w:rsid w:val="00926759"/>
    <w:rsid w:val="00926EE6"/>
    <w:rsid w:val="00927EEE"/>
    <w:rsid w:val="009305E3"/>
    <w:rsid w:val="009308DE"/>
    <w:rsid w:val="0093099C"/>
    <w:rsid w:val="00930AF1"/>
    <w:rsid w:val="00930B45"/>
    <w:rsid w:val="00930D3A"/>
    <w:rsid w:val="009311C5"/>
    <w:rsid w:val="0093226E"/>
    <w:rsid w:val="00932EA9"/>
    <w:rsid w:val="009336BB"/>
    <w:rsid w:val="009339B6"/>
    <w:rsid w:val="009339F7"/>
    <w:rsid w:val="00933F1E"/>
    <w:rsid w:val="00934150"/>
    <w:rsid w:val="0093424B"/>
    <w:rsid w:val="00934574"/>
    <w:rsid w:val="0093466B"/>
    <w:rsid w:val="00934C7D"/>
    <w:rsid w:val="00934F25"/>
    <w:rsid w:val="00935692"/>
    <w:rsid w:val="0093611D"/>
    <w:rsid w:val="00936472"/>
    <w:rsid w:val="00936BDC"/>
    <w:rsid w:val="00936C0B"/>
    <w:rsid w:val="0093787D"/>
    <w:rsid w:val="00937B30"/>
    <w:rsid w:val="00937B62"/>
    <w:rsid w:val="00937EDA"/>
    <w:rsid w:val="00940048"/>
    <w:rsid w:val="00940149"/>
    <w:rsid w:val="009409BC"/>
    <w:rsid w:val="00940A8C"/>
    <w:rsid w:val="00940E85"/>
    <w:rsid w:val="009417B7"/>
    <w:rsid w:val="00942447"/>
    <w:rsid w:val="00942841"/>
    <w:rsid w:val="00942B26"/>
    <w:rsid w:val="00942DD1"/>
    <w:rsid w:val="00942FE9"/>
    <w:rsid w:val="0094316F"/>
    <w:rsid w:val="009436DC"/>
    <w:rsid w:val="00943FD3"/>
    <w:rsid w:val="00944144"/>
    <w:rsid w:val="00944514"/>
    <w:rsid w:val="0094463B"/>
    <w:rsid w:val="00944A5E"/>
    <w:rsid w:val="00944DBA"/>
    <w:rsid w:val="009452AD"/>
    <w:rsid w:val="0094547B"/>
    <w:rsid w:val="009458AC"/>
    <w:rsid w:val="00945B45"/>
    <w:rsid w:val="009463BE"/>
    <w:rsid w:val="00946545"/>
    <w:rsid w:val="009465C4"/>
    <w:rsid w:val="009469E1"/>
    <w:rsid w:val="00946A4F"/>
    <w:rsid w:val="00946B63"/>
    <w:rsid w:val="00946EDB"/>
    <w:rsid w:val="009478CC"/>
    <w:rsid w:val="00947D40"/>
    <w:rsid w:val="00947DF9"/>
    <w:rsid w:val="00950736"/>
    <w:rsid w:val="00950D3D"/>
    <w:rsid w:val="00950DB9"/>
    <w:rsid w:val="0095122A"/>
    <w:rsid w:val="009514CC"/>
    <w:rsid w:val="00951A16"/>
    <w:rsid w:val="00951B35"/>
    <w:rsid w:val="00951BE9"/>
    <w:rsid w:val="00951D3E"/>
    <w:rsid w:val="0095208E"/>
    <w:rsid w:val="0095214E"/>
    <w:rsid w:val="009521B1"/>
    <w:rsid w:val="009521F6"/>
    <w:rsid w:val="009526E5"/>
    <w:rsid w:val="00952786"/>
    <w:rsid w:val="009530B4"/>
    <w:rsid w:val="009533AD"/>
    <w:rsid w:val="00953476"/>
    <w:rsid w:val="00953D32"/>
    <w:rsid w:val="00953EDB"/>
    <w:rsid w:val="0095433C"/>
    <w:rsid w:val="009544BA"/>
    <w:rsid w:val="00954681"/>
    <w:rsid w:val="009546E0"/>
    <w:rsid w:val="009547DF"/>
    <w:rsid w:val="0095562E"/>
    <w:rsid w:val="009563E6"/>
    <w:rsid w:val="0095649F"/>
    <w:rsid w:val="009566EF"/>
    <w:rsid w:val="00956732"/>
    <w:rsid w:val="009567FC"/>
    <w:rsid w:val="0095684C"/>
    <w:rsid w:val="00956921"/>
    <w:rsid w:val="00956A77"/>
    <w:rsid w:val="009573EE"/>
    <w:rsid w:val="00957443"/>
    <w:rsid w:val="009574FE"/>
    <w:rsid w:val="00957635"/>
    <w:rsid w:val="00957EB1"/>
    <w:rsid w:val="00957FDC"/>
    <w:rsid w:val="00960232"/>
    <w:rsid w:val="009606FD"/>
    <w:rsid w:val="00960B4B"/>
    <w:rsid w:val="009616BC"/>
    <w:rsid w:val="00961705"/>
    <w:rsid w:val="0096180C"/>
    <w:rsid w:val="0096187D"/>
    <w:rsid w:val="00961A91"/>
    <w:rsid w:val="00961BF4"/>
    <w:rsid w:val="00961C53"/>
    <w:rsid w:val="00961CA6"/>
    <w:rsid w:val="00961DFC"/>
    <w:rsid w:val="00961ED0"/>
    <w:rsid w:val="0096282F"/>
    <w:rsid w:val="0096297F"/>
    <w:rsid w:val="009629DD"/>
    <w:rsid w:val="00962D76"/>
    <w:rsid w:val="00962E19"/>
    <w:rsid w:val="00962E48"/>
    <w:rsid w:val="0096321F"/>
    <w:rsid w:val="00963B5F"/>
    <w:rsid w:val="00963EA3"/>
    <w:rsid w:val="0096427D"/>
    <w:rsid w:val="009642F1"/>
    <w:rsid w:val="00964434"/>
    <w:rsid w:val="00964ACB"/>
    <w:rsid w:val="00964D3C"/>
    <w:rsid w:val="00965343"/>
    <w:rsid w:val="0096578A"/>
    <w:rsid w:val="009661F1"/>
    <w:rsid w:val="0096621A"/>
    <w:rsid w:val="0096626A"/>
    <w:rsid w:val="00966CC7"/>
    <w:rsid w:val="00967374"/>
    <w:rsid w:val="00967443"/>
    <w:rsid w:val="00967AD7"/>
    <w:rsid w:val="00970893"/>
    <w:rsid w:val="00970AA7"/>
    <w:rsid w:val="00970BE9"/>
    <w:rsid w:val="00970CD6"/>
    <w:rsid w:val="00971671"/>
    <w:rsid w:val="00971D37"/>
    <w:rsid w:val="00971D4C"/>
    <w:rsid w:val="00971EE6"/>
    <w:rsid w:val="00971F78"/>
    <w:rsid w:val="00971FFF"/>
    <w:rsid w:val="0097223E"/>
    <w:rsid w:val="00972433"/>
    <w:rsid w:val="00973122"/>
    <w:rsid w:val="009733F4"/>
    <w:rsid w:val="00973439"/>
    <w:rsid w:val="009737A5"/>
    <w:rsid w:val="00973A13"/>
    <w:rsid w:val="00973BFA"/>
    <w:rsid w:val="00973D26"/>
    <w:rsid w:val="00973FBA"/>
    <w:rsid w:val="009743D5"/>
    <w:rsid w:val="00974D0D"/>
    <w:rsid w:val="0097579A"/>
    <w:rsid w:val="00975844"/>
    <w:rsid w:val="00975A69"/>
    <w:rsid w:val="00975B96"/>
    <w:rsid w:val="00975C33"/>
    <w:rsid w:val="00975F0E"/>
    <w:rsid w:val="00975F71"/>
    <w:rsid w:val="00976AF9"/>
    <w:rsid w:val="009770AD"/>
    <w:rsid w:val="00977380"/>
    <w:rsid w:val="009774E8"/>
    <w:rsid w:val="009777E2"/>
    <w:rsid w:val="00977843"/>
    <w:rsid w:val="009807DB"/>
    <w:rsid w:val="0098122B"/>
    <w:rsid w:val="0098122D"/>
    <w:rsid w:val="00981FF2"/>
    <w:rsid w:val="0098237E"/>
    <w:rsid w:val="009823AE"/>
    <w:rsid w:val="00982B8A"/>
    <w:rsid w:val="00982C66"/>
    <w:rsid w:val="0098301C"/>
    <w:rsid w:val="00983EEB"/>
    <w:rsid w:val="00983FD7"/>
    <w:rsid w:val="00984214"/>
    <w:rsid w:val="00984723"/>
    <w:rsid w:val="009849FA"/>
    <w:rsid w:val="00984D1E"/>
    <w:rsid w:val="0098512A"/>
    <w:rsid w:val="00985A0A"/>
    <w:rsid w:val="00985CAF"/>
    <w:rsid w:val="00986182"/>
    <w:rsid w:val="00986457"/>
    <w:rsid w:val="009864A3"/>
    <w:rsid w:val="00986AD6"/>
    <w:rsid w:val="00987043"/>
    <w:rsid w:val="00987646"/>
    <w:rsid w:val="009877F6"/>
    <w:rsid w:val="00987CED"/>
    <w:rsid w:val="00987EDF"/>
    <w:rsid w:val="00987F01"/>
    <w:rsid w:val="00990257"/>
    <w:rsid w:val="0099030D"/>
    <w:rsid w:val="009904B5"/>
    <w:rsid w:val="009907A4"/>
    <w:rsid w:val="0099081C"/>
    <w:rsid w:val="00990B8D"/>
    <w:rsid w:val="00990DC1"/>
    <w:rsid w:val="00991491"/>
    <w:rsid w:val="009915EA"/>
    <w:rsid w:val="009917D3"/>
    <w:rsid w:val="00991B82"/>
    <w:rsid w:val="00991CE0"/>
    <w:rsid w:val="00992093"/>
    <w:rsid w:val="00992391"/>
    <w:rsid w:val="00992B20"/>
    <w:rsid w:val="00992B9B"/>
    <w:rsid w:val="00992EAA"/>
    <w:rsid w:val="0099322A"/>
    <w:rsid w:val="00993712"/>
    <w:rsid w:val="00993B3D"/>
    <w:rsid w:val="00994694"/>
    <w:rsid w:val="00994A98"/>
    <w:rsid w:val="00994E53"/>
    <w:rsid w:val="0099500F"/>
    <w:rsid w:val="0099507B"/>
    <w:rsid w:val="009951B0"/>
    <w:rsid w:val="00995D5E"/>
    <w:rsid w:val="00995F2F"/>
    <w:rsid w:val="00996DC1"/>
    <w:rsid w:val="00997A4A"/>
    <w:rsid w:val="00997A61"/>
    <w:rsid w:val="00997BE6"/>
    <w:rsid w:val="00997F8C"/>
    <w:rsid w:val="009A004C"/>
    <w:rsid w:val="009A0703"/>
    <w:rsid w:val="009A07FE"/>
    <w:rsid w:val="009A089B"/>
    <w:rsid w:val="009A0C63"/>
    <w:rsid w:val="009A0FE1"/>
    <w:rsid w:val="009A105B"/>
    <w:rsid w:val="009A1138"/>
    <w:rsid w:val="009A113A"/>
    <w:rsid w:val="009A12AB"/>
    <w:rsid w:val="009A1716"/>
    <w:rsid w:val="009A17DE"/>
    <w:rsid w:val="009A20A5"/>
    <w:rsid w:val="009A2561"/>
    <w:rsid w:val="009A28B7"/>
    <w:rsid w:val="009A2CCE"/>
    <w:rsid w:val="009A2E1A"/>
    <w:rsid w:val="009A2EF1"/>
    <w:rsid w:val="009A3757"/>
    <w:rsid w:val="009A37F0"/>
    <w:rsid w:val="009A3994"/>
    <w:rsid w:val="009A39A3"/>
    <w:rsid w:val="009A421D"/>
    <w:rsid w:val="009A433A"/>
    <w:rsid w:val="009A4EF4"/>
    <w:rsid w:val="009A4F0F"/>
    <w:rsid w:val="009A4FA0"/>
    <w:rsid w:val="009A5271"/>
    <w:rsid w:val="009A5446"/>
    <w:rsid w:val="009A5737"/>
    <w:rsid w:val="009A5918"/>
    <w:rsid w:val="009A6678"/>
    <w:rsid w:val="009A66C8"/>
    <w:rsid w:val="009A679C"/>
    <w:rsid w:val="009A70E2"/>
    <w:rsid w:val="009A797A"/>
    <w:rsid w:val="009A7B26"/>
    <w:rsid w:val="009A7E0F"/>
    <w:rsid w:val="009A7EAF"/>
    <w:rsid w:val="009A7FE8"/>
    <w:rsid w:val="009B011C"/>
    <w:rsid w:val="009B02DE"/>
    <w:rsid w:val="009B044D"/>
    <w:rsid w:val="009B04DB"/>
    <w:rsid w:val="009B0ADA"/>
    <w:rsid w:val="009B0B36"/>
    <w:rsid w:val="009B0BC8"/>
    <w:rsid w:val="009B0C49"/>
    <w:rsid w:val="009B1306"/>
    <w:rsid w:val="009B159B"/>
    <w:rsid w:val="009B169E"/>
    <w:rsid w:val="009B1822"/>
    <w:rsid w:val="009B186B"/>
    <w:rsid w:val="009B1E1C"/>
    <w:rsid w:val="009B2067"/>
    <w:rsid w:val="009B2470"/>
    <w:rsid w:val="009B2539"/>
    <w:rsid w:val="009B26AF"/>
    <w:rsid w:val="009B2A6D"/>
    <w:rsid w:val="009B2D0A"/>
    <w:rsid w:val="009B2D72"/>
    <w:rsid w:val="009B2F93"/>
    <w:rsid w:val="009B326C"/>
    <w:rsid w:val="009B3471"/>
    <w:rsid w:val="009B363E"/>
    <w:rsid w:val="009B3F1F"/>
    <w:rsid w:val="009B41E2"/>
    <w:rsid w:val="009B4245"/>
    <w:rsid w:val="009B442B"/>
    <w:rsid w:val="009B448F"/>
    <w:rsid w:val="009B4701"/>
    <w:rsid w:val="009B4BA9"/>
    <w:rsid w:val="009B4D54"/>
    <w:rsid w:val="009B52C3"/>
    <w:rsid w:val="009B54FE"/>
    <w:rsid w:val="009B56ED"/>
    <w:rsid w:val="009B579D"/>
    <w:rsid w:val="009B580F"/>
    <w:rsid w:val="009B5D4D"/>
    <w:rsid w:val="009B5D83"/>
    <w:rsid w:val="009B60B9"/>
    <w:rsid w:val="009B6A4E"/>
    <w:rsid w:val="009B6A63"/>
    <w:rsid w:val="009B6DB0"/>
    <w:rsid w:val="009B6DE8"/>
    <w:rsid w:val="009B713E"/>
    <w:rsid w:val="009B7200"/>
    <w:rsid w:val="009B74D9"/>
    <w:rsid w:val="009B7606"/>
    <w:rsid w:val="009B7E14"/>
    <w:rsid w:val="009C0161"/>
    <w:rsid w:val="009C0659"/>
    <w:rsid w:val="009C067F"/>
    <w:rsid w:val="009C06A5"/>
    <w:rsid w:val="009C0C6B"/>
    <w:rsid w:val="009C0DDB"/>
    <w:rsid w:val="009C123B"/>
    <w:rsid w:val="009C15BF"/>
    <w:rsid w:val="009C1AAF"/>
    <w:rsid w:val="009C1C9B"/>
    <w:rsid w:val="009C22C0"/>
    <w:rsid w:val="009C2333"/>
    <w:rsid w:val="009C288A"/>
    <w:rsid w:val="009C298C"/>
    <w:rsid w:val="009C29E1"/>
    <w:rsid w:val="009C2AE6"/>
    <w:rsid w:val="009C2CDB"/>
    <w:rsid w:val="009C2D65"/>
    <w:rsid w:val="009C30E0"/>
    <w:rsid w:val="009C3E44"/>
    <w:rsid w:val="009C4477"/>
    <w:rsid w:val="009C48CC"/>
    <w:rsid w:val="009C4FAE"/>
    <w:rsid w:val="009C52C2"/>
    <w:rsid w:val="009C5484"/>
    <w:rsid w:val="009C56A5"/>
    <w:rsid w:val="009C5866"/>
    <w:rsid w:val="009C5A64"/>
    <w:rsid w:val="009C63A4"/>
    <w:rsid w:val="009C63BD"/>
    <w:rsid w:val="009C65DE"/>
    <w:rsid w:val="009C667A"/>
    <w:rsid w:val="009C6E9C"/>
    <w:rsid w:val="009C75C0"/>
    <w:rsid w:val="009C7D35"/>
    <w:rsid w:val="009C7F8A"/>
    <w:rsid w:val="009D0302"/>
    <w:rsid w:val="009D0E47"/>
    <w:rsid w:val="009D10A8"/>
    <w:rsid w:val="009D1340"/>
    <w:rsid w:val="009D142D"/>
    <w:rsid w:val="009D179C"/>
    <w:rsid w:val="009D188A"/>
    <w:rsid w:val="009D1AC5"/>
    <w:rsid w:val="009D1E4D"/>
    <w:rsid w:val="009D2063"/>
    <w:rsid w:val="009D262D"/>
    <w:rsid w:val="009D2635"/>
    <w:rsid w:val="009D3116"/>
    <w:rsid w:val="009D32F3"/>
    <w:rsid w:val="009D34B3"/>
    <w:rsid w:val="009D3968"/>
    <w:rsid w:val="009D3987"/>
    <w:rsid w:val="009D3F8E"/>
    <w:rsid w:val="009D40D9"/>
    <w:rsid w:val="009D45D6"/>
    <w:rsid w:val="009D4AF3"/>
    <w:rsid w:val="009D5465"/>
    <w:rsid w:val="009D5629"/>
    <w:rsid w:val="009D596F"/>
    <w:rsid w:val="009D5FF5"/>
    <w:rsid w:val="009D60E3"/>
    <w:rsid w:val="009D60F0"/>
    <w:rsid w:val="009D61A7"/>
    <w:rsid w:val="009D6229"/>
    <w:rsid w:val="009D66F2"/>
    <w:rsid w:val="009D6AB9"/>
    <w:rsid w:val="009D7049"/>
    <w:rsid w:val="009D79A5"/>
    <w:rsid w:val="009D7F67"/>
    <w:rsid w:val="009E00AA"/>
    <w:rsid w:val="009E0299"/>
    <w:rsid w:val="009E081D"/>
    <w:rsid w:val="009E097F"/>
    <w:rsid w:val="009E0C76"/>
    <w:rsid w:val="009E1010"/>
    <w:rsid w:val="009E160B"/>
    <w:rsid w:val="009E1679"/>
    <w:rsid w:val="009E1A3D"/>
    <w:rsid w:val="009E1EB6"/>
    <w:rsid w:val="009E22E7"/>
    <w:rsid w:val="009E2717"/>
    <w:rsid w:val="009E27AA"/>
    <w:rsid w:val="009E283C"/>
    <w:rsid w:val="009E2B3D"/>
    <w:rsid w:val="009E2D12"/>
    <w:rsid w:val="009E2EE0"/>
    <w:rsid w:val="009E363E"/>
    <w:rsid w:val="009E37C0"/>
    <w:rsid w:val="009E38D9"/>
    <w:rsid w:val="009E3BF7"/>
    <w:rsid w:val="009E4809"/>
    <w:rsid w:val="009E4E18"/>
    <w:rsid w:val="009E5448"/>
    <w:rsid w:val="009E5797"/>
    <w:rsid w:val="009E5874"/>
    <w:rsid w:val="009E622D"/>
    <w:rsid w:val="009E6540"/>
    <w:rsid w:val="009E73A4"/>
    <w:rsid w:val="009E7860"/>
    <w:rsid w:val="009E799B"/>
    <w:rsid w:val="009E7AA3"/>
    <w:rsid w:val="009E7AED"/>
    <w:rsid w:val="009E7C8F"/>
    <w:rsid w:val="009E7D4B"/>
    <w:rsid w:val="009F01CF"/>
    <w:rsid w:val="009F06F8"/>
    <w:rsid w:val="009F07E4"/>
    <w:rsid w:val="009F0C55"/>
    <w:rsid w:val="009F0CEC"/>
    <w:rsid w:val="009F0E4B"/>
    <w:rsid w:val="009F0EA5"/>
    <w:rsid w:val="009F103B"/>
    <w:rsid w:val="009F1E98"/>
    <w:rsid w:val="009F270D"/>
    <w:rsid w:val="009F2CFC"/>
    <w:rsid w:val="009F2F4A"/>
    <w:rsid w:val="009F318C"/>
    <w:rsid w:val="009F376C"/>
    <w:rsid w:val="009F389B"/>
    <w:rsid w:val="009F38D3"/>
    <w:rsid w:val="009F4136"/>
    <w:rsid w:val="009F4966"/>
    <w:rsid w:val="009F4D0B"/>
    <w:rsid w:val="009F4EE5"/>
    <w:rsid w:val="009F4F12"/>
    <w:rsid w:val="009F519B"/>
    <w:rsid w:val="009F537F"/>
    <w:rsid w:val="009F5978"/>
    <w:rsid w:val="009F5ACE"/>
    <w:rsid w:val="009F5B59"/>
    <w:rsid w:val="009F669F"/>
    <w:rsid w:val="009F66AB"/>
    <w:rsid w:val="009F7046"/>
    <w:rsid w:val="009F71A4"/>
    <w:rsid w:val="009F71F4"/>
    <w:rsid w:val="009F7B70"/>
    <w:rsid w:val="009F7C50"/>
    <w:rsid w:val="009F7E9D"/>
    <w:rsid w:val="00A00099"/>
    <w:rsid w:val="00A00B1C"/>
    <w:rsid w:val="00A00C7E"/>
    <w:rsid w:val="00A00CF8"/>
    <w:rsid w:val="00A011F5"/>
    <w:rsid w:val="00A01356"/>
    <w:rsid w:val="00A013EF"/>
    <w:rsid w:val="00A01593"/>
    <w:rsid w:val="00A017E5"/>
    <w:rsid w:val="00A01BA8"/>
    <w:rsid w:val="00A01E9B"/>
    <w:rsid w:val="00A02053"/>
    <w:rsid w:val="00A02284"/>
    <w:rsid w:val="00A029F5"/>
    <w:rsid w:val="00A02A95"/>
    <w:rsid w:val="00A030FF"/>
    <w:rsid w:val="00A03158"/>
    <w:rsid w:val="00A03262"/>
    <w:rsid w:val="00A03D66"/>
    <w:rsid w:val="00A03E5A"/>
    <w:rsid w:val="00A04470"/>
    <w:rsid w:val="00A045DA"/>
    <w:rsid w:val="00A047E3"/>
    <w:rsid w:val="00A04A68"/>
    <w:rsid w:val="00A04BE5"/>
    <w:rsid w:val="00A053BE"/>
    <w:rsid w:val="00A05993"/>
    <w:rsid w:val="00A05E6F"/>
    <w:rsid w:val="00A05FC2"/>
    <w:rsid w:val="00A06048"/>
    <w:rsid w:val="00A06291"/>
    <w:rsid w:val="00A06AA3"/>
    <w:rsid w:val="00A06E50"/>
    <w:rsid w:val="00A06FEC"/>
    <w:rsid w:val="00A07A12"/>
    <w:rsid w:val="00A07C80"/>
    <w:rsid w:val="00A10011"/>
    <w:rsid w:val="00A10339"/>
    <w:rsid w:val="00A10476"/>
    <w:rsid w:val="00A105B8"/>
    <w:rsid w:val="00A10B99"/>
    <w:rsid w:val="00A10EA2"/>
    <w:rsid w:val="00A10F19"/>
    <w:rsid w:val="00A1118D"/>
    <w:rsid w:val="00A1187A"/>
    <w:rsid w:val="00A11D3C"/>
    <w:rsid w:val="00A11D4A"/>
    <w:rsid w:val="00A11D7B"/>
    <w:rsid w:val="00A11DC4"/>
    <w:rsid w:val="00A11E1C"/>
    <w:rsid w:val="00A12276"/>
    <w:rsid w:val="00A128F2"/>
    <w:rsid w:val="00A12CBA"/>
    <w:rsid w:val="00A12E6C"/>
    <w:rsid w:val="00A13215"/>
    <w:rsid w:val="00A134FD"/>
    <w:rsid w:val="00A13AAC"/>
    <w:rsid w:val="00A140C5"/>
    <w:rsid w:val="00A143FF"/>
    <w:rsid w:val="00A1440C"/>
    <w:rsid w:val="00A149A0"/>
    <w:rsid w:val="00A14D5B"/>
    <w:rsid w:val="00A1507A"/>
    <w:rsid w:val="00A150C6"/>
    <w:rsid w:val="00A153CE"/>
    <w:rsid w:val="00A157C6"/>
    <w:rsid w:val="00A159A3"/>
    <w:rsid w:val="00A15D38"/>
    <w:rsid w:val="00A167AB"/>
    <w:rsid w:val="00A16D3E"/>
    <w:rsid w:val="00A16E68"/>
    <w:rsid w:val="00A16F53"/>
    <w:rsid w:val="00A17306"/>
    <w:rsid w:val="00A17359"/>
    <w:rsid w:val="00A17702"/>
    <w:rsid w:val="00A2081F"/>
    <w:rsid w:val="00A20D1A"/>
    <w:rsid w:val="00A216F3"/>
    <w:rsid w:val="00A217B7"/>
    <w:rsid w:val="00A21A59"/>
    <w:rsid w:val="00A2235A"/>
    <w:rsid w:val="00A22716"/>
    <w:rsid w:val="00A22BAC"/>
    <w:rsid w:val="00A22CF4"/>
    <w:rsid w:val="00A22D7E"/>
    <w:rsid w:val="00A22DBD"/>
    <w:rsid w:val="00A22F31"/>
    <w:rsid w:val="00A231E8"/>
    <w:rsid w:val="00A2327C"/>
    <w:rsid w:val="00A2396B"/>
    <w:rsid w:val="00A23A45"/>
    <w:rsid w:val="00A23AB2"/>
    <w:rsid w:val="00A23C74"/>
    <w:rsid w:val="00A2448E"/>
    <w:rsid w:val="00A247AF"/>
    <w:rsid w:val="00A247F4"/>
    <w:rsid w:val="00A24EA8"/>
    <w:rsid w:val="00A24EFF"/>
    <w:rsid w:val="00A252AB"/>
    <w:rsid w:val="00A2533C"/>
    <w:rsid w:val="00A2536E"/>
    <w:rsid w:val="00A25383"/>
    <w:rsid w:val="00A25662"/>
    <w:rsid w:val="00A2571D"/>
    <w:rsid w:val="00A25E95"/>
    <w:rsid w:val="00A26515"/>
    <w:rsid w:val="00A272E6"/>
    <w:rsid w:val="00A27558"/>
    <w:rsid w:val="00A27876"/>
    <w:rsid w:val="00A27D63"/>
    <w:rsid w:val="00A30AC4"/>
    <w:rsid w:val="00A30E6E"/>
    <w:rsid w:val="00A3153F"/>
    <w:rsid w:val="00A3181B"/>
    <w:rsid w:val="00A3182D"/>
    <w:rsid w:val="00A31B03"/>
    <w:rsid w:val="00A31FAF"/>
    <w:rsid w:val="00A32065"/>
    <w:rsid w:val="00A323AE"/>
    <w:rsid w:val="00A323D8"/>
    <w:rsid w:val="00A32C1A"/>
    <w:rsid w:val="00A32DBF"/>
    <w:rsid w:val="00A32F1C"/>
    <w:rsid w:val="00A33042"/>
    <w:rsid w:val="00A33129"/>
    <w:rsid w:val="00A339B5"/>
    <w:rsid w:val="00A33F6D"/>
    <w:rsid w:val="00A34E25"/>
    <w:rsid w:val="00A34E6E"/>
    <w:rsid w:val="00A351DB"/>
    <w:rsid w:val="00A35B0C"/>
    <w:rsid w:val="00A35B63"/>
    <w:rsid w:val="00A35C2E"/>
    <w:rsid w:val="00A360D8"/>
    <w:rsid w:val="00A368C1"/>
    <w:rsid w:val="00A36A53"/>
    <w:rsid w:val="00A36DCD"/>
    <w:rsid w:val="00A36EE3"/>
    <w:rsid w:val="00A36F69"/>
    <w:rsid w:val="00A3769E"/>
    <w:rsid w:val="00A37B70"/>
    <w:rsid w:val="00A37C9C"/>
    <w:rsid w:val="00A37DB0"/>
    <w:rsid w:val="00A37E61"/>
    <w:rsid w:val="00A40209"/>
    <w:rsid w:val="00A40747"/>
    <w:rsid w:val="00A40871"/>
    <w:rsid w:val="00A409C2"/>
    <w:rsid w:val="00A40DB5"/>
    <w:rsid w:val="00A40DF1"/>
    <w:rsid w:val="00A40EE4"/>
    <w:rsid w:val="00A412A0"/>
    <w:rsid w:val="00A4250A"/>
    <w:rsid w:val="00A42AAD"/>
    <w:rsid w:val="00A4308D"/>
    <w:rsid w:val="00A4318D"/>
    <w:rsid w:val="00A43548"/>
    <w:rsid w:val="00A43BAC"/>
    <w:rsid w:val="00A43EA9"/>
    <w:rsid w:val="00A44096"/>
    <w:rsid w:val="00A44134"/>
    <w:rsid w:val="00A44760"/>
    <w:rsid w:val="00A447EF"/>
    <w:rsid w:val="00A44A6E"/>
    <w:rsid w:val="00A44BCD"/>
    <w:rsid w:val="00A4520D"/>
    <w:rsid w:val="00A45299"/>
    <w:rsid w:val="00A460CC"/>
    <w:rsid w:val="00A461C9"/>
    <w:rsid w:val="00A46B1C"/>
    <w:rsid w:val="00A46E43"/>
    <w:rsid w:val="00A46F21"/>
    <w:rsid w:val="00A47222"/>
    <w:rsid w:val="00A47A53"/>
    <w:rsid w:val="00A47A9F"/>
    <w:rsid w:val="00A47D81"/>
    <w:rsid w:val="00A47E41"/>
    <w:rsid w:val="00A505B4"/>
    <w:rsid w:val="00A509FF"/>
    <w:rsid w:val="00A50AA3"/>
    <w:rsid w:val="00A50B92"/>
    <w:rsid w:val="00A50DA4"/>
    <w:rsid w:val="00A50EFD"/>
    <w:rsid w:val="00A51148"/>
    <w:rsid w:val="00A512B1"/>
    <w:rsid w:val="00A514BA"/>
    <w:rsid w:val="00A51566"/>
    <w:rsid w:val="00A51817"/>
    <w:rsid w:val="00A51C3A"/>
    <w:rsid w:val="00A52132"/>
    <w:rsid w:val="00A5241F"/>
    <w:rsid w:val="00A52692"/>
    <w:rsid w:val="00A52705"/>
    <w:rsid w:val="00A528C8"/>
    <w:rsid w:val="00A52D44"/>
    <w:rsid w:val="00A52DD6"/>
    <w:rsid w:val="00A52FF3"/>
    <w:rsid w:val="00A53CE3"/>
    <w:rsid w:val="00A53FF9"/>
    <w:rsid w:val="00A54577"/>
    <w:rsid w:val="00A54CC1"/>
    <w:rsid w:val="00A54D31"/>
    <w:rsid w:val="00A55231"/>
    <w:rsid w:val="00A552FE"/>
    <w:rsid w:val="00A5533D"/>
    <w:rsid w:val="00A5554A"/>
    <w:rsid w:val="00A55D39"/>
    <w:rsid w:val="00A55E85"/>
    <w:rsid w:val="00A56433"/>
    <w:rsid w:val="00A56454"/>
    <w:rsid w:val="00A564C8"/>
    <w:rsid w:val="00A56610"/>
    <w:rsid w:val="00A5676A"/>
    <w:rsid w:val="00A57040"/>
    <w:rsid w:val="00A57279"/>
    <w:rsid w:val="00A572BB"/>
    <w:rsid w:val="00A57CE9"/>
    <w:rsid w:val="00A6035C"/>
    <w:rsid w:val="00A60E3E"/>
    <w:rsid w:val="00A61557"/>
    <w:rsid w:val="00A61BD0"/>
    <w:rsid w:val="00A62338"/>
    <w:rsid w:val="00A62596"/>
    <w:rsid w:val="00A62808"/>
    <w:rsid w:val="00A62F3E"/>
    <w:rsid w:val="00A634AE"/>
    <w:rsid w:val="00A63586"/>
    <w:rsid w:val="00A637D0"/>
    <w:rsid w:val="00A638AD"/>
    <w:rsid w:val="00A63C9A"/>
    <w:rsid w:val="00A63EC7"/>
    <w:rsid w:val="00A643FA"/>
    <w:rsid w:val="00A6444A"/>
    <w:rsid w:val="00A6445A"/>
    <w:rsid w:val="00A6457D"/>
    <w:rsid w:val="00A647EF"/>
    <w:rsid w:val="00A64B1F"/>
    <w:rsid w:val="00A64C46"/>
    <w:rsid w:val="00A64F46"/>
    <w:rsid w:val="00A655C4"/>
    <w:rsid w:val="00A656A4"/>
    <w:rsid w:val="00A659AF"/>
    <w:rsid w:val="00A65A8D"/>
    <w:rsid w:val="00A6603E"/>
    <w:rsid w:val="00A66321"/>
    <w:rsid w:val="00A664A7"/>
    <w:rsid w:val="00A6653A"/>
    <w:rsid w:val="00A66540"/>
    <w:rsid w:val="00A66C2E"/>
    <w:rsid w:val="00A66C3B"/>
    <w:rsid w:val="00A674AC"/>
    <w:rsid w:val="00A67577"/>
    <w:rsid w:val="00A67943"/>
    <w:rsid w:val="00A67955"/>
    <w:rsid w:val="00A67B7F"/>
    <w:rsid w:val="00A67C79"/>
    <w:rsid w:val="00A67E25"/>
    <w:rsid w:val="00A7042F"/>
    <w:rsid w:val="00A70A52"/>
    <w:rsid w:val="00A70BDF"/>
    <w:rsid w:val="00A70E58"/>
    <w:rsid w:val="00A710BD"/>
    <w:rsid w:val="00A71395"/>
    <w:rsid w:val="00A716AE"/>
    <w:rsid w:val="00A717A5"/>
    <w:rsid w:val="00A71DFD"/>
    <w:rsid w:val="00A72436"/>
    <w:rsid w:val="00A7250D"/>
    <w:rsid w:val="00A72703"/>
    <w:rsid w:val="00A7304B"/>
    <w:rsid w:val="00A73107"/>
    <w:rsid w:val="00A7338C"/>
    <w:rsid w:val="00A7340E"/>
    <w:rsid w:val="00A734F1"/>
    <w:rsid w:val="00A73AF0"/>
    <w:rsid w:val="00A73DBB"/>
    <w:rsid w:val="00A746AC"/>
    <w:rsid w:val="00A747AB"/>
    <w:rsid w:val="00A74AE4"/>
    <w:rsid w:val="00A75041"/>
    <w:rsid w:val="00A75125"/>
    <w:rsid w:val="00A75512"/>
    <w:rsid w:val="00A7585C"/>
    <w:rsid w:val="00A75985"/>
    <w:rsid w:val="00A75C30"/>
    <w:rsid w:val="00A76433"/>
    <w:rsid w:val="00A769B4"/>
    <w:rsid w:val="00A76F1F"/>
    <w:rsid w:val="00A76F2F"/>
    <w:rsid w:val="00A76F97"/>
    <w:rsid w:val="00A7727F"/>
    <w:rsid w:val="00A772DC"/>
    <w:rsid w:val="00A7771B"/>
    <w:rsid w:val="00A7787E"/>
    <w:rsid w:val="00A77B24"/>
    <w:rsid w:val="00A77B34"/>
    <w:rsid w:val="00A77CBB"/>
    <w:rsid w:val="00A77EA4"/>
    <w:rsid w:val="00A77F4B"/>
    <w:rsid w:val="00A8078C"/>
    <w:rsid w:val="00A80C28"/>
    <w:rsid w:val="00A80D82"/>
    <w:rsid w:val="00A811BE"/>
    <w:rsid w:val="00A811DD"/>
    <w:rsid w:val="00A8127A"/>
    <w:rsid w:val="00A812BF"/>
    <w:rsid w:val="00A813D6"/>
    <w:rsid w:val="00A8141F"/>
    <w:rsid w:val="00A8142E"/>
    <w:rsid w:val="00A81459"/>
    <w:rsid w:val="00A81BEB"/>
    <w:rsid w:val="00A81C71"/>
    <w:rsid w:val="00A81DEB"/>
    <w:rsid w:val="00A822F4"/>
    <w:rsid w:val="00A8235D"/>
    <w:rsid w:val="00A823DD"/>
    <w:rsid w:val="00A82654"/>
    <w:rsid w:val="00A82734"/>
    <w:rsid w:val="00A8276D"/>
    <w:rsid w:val="00A82B70"/>
    <w:rsid w:val="00A834F5"/>
    <w:rsid w:val="00A835DC"/>
    <w:rsid w:val="00A83BB5"/>
    <w:rsid w:val="00A83BFE"/>
    <w:rsid w:val="00A83ED5"/>
    <w:rsid w:val="00A83F2E"/>
    <w:rsid w:val="00A84149"/>
    <w:rsid w:val="00A8416F"/>
    <w:rsid w:val="00A84668"/>
    <w:rsid w:val="00A84B55"/>
    <w:rsid w:val="00A85113"/>
    <w:rsid w:val="00A859CD"/>
    <w:rsid w:val="00A8604C"/>
    <w:rsid w:val="00A86642"/>
    <w:rsid w:val="00A86C17"/>
    <w:rsid w:val="00A86F2A"/>
    <w:rsid w:val="00A87A54"/>
    <w:rsid w:val="00A87B33"/>
    <w:rsid w:val="00A900A4"/>
    <w:rsid w:val="00A90202"/>
    <w:rsid w:val="00A902E8"/>
    <w:rsid w:val="00A905D3"/>
    <w:rsid w:val="00A9071C"/>
    <w:rsid w:val="00A909B7"/>
    <w:rsid w:val="00A909D0"/>
    <w:rsid w:val="00A90F9C"/>
    <w:rsid w:val="00A91109"/>
    <w:rsid w:val="00A91124"/>
    <w:rsid w:val="00A9132F"/>
    <w:rsid w:val="00A914BE"/>
    <w:rsid w:val="00A91506"/>
    <w:rsid w:val="00A91DFE"/>
    <w:rsid w:val="00A92635"/>
    <w:rsid w:val="00A9269B"/>
    <w:rsid w:val="00A929B8"/>
    <w:rsid w:val="00A92D51"/>
    <w:rsid w:val="00A92F90"/>
    <w:rsid w:val="00A93385"/>
    <w:rsid w:val="00A93547"/>
    <w:rsid w:val="00A93B0B"/>
    <w:rsid w:val="00A93DD4"/>
    <w:rsid w:val="00A93E88"/>
    <w:rsid w:val="00A9439E"/>
    <w:rsid w:val="00A953BE"/>
    <w:rsid w:val="00A95452"/>
    <w:rsid w:val="00A954EF"/>
    <w:rsid w:val="00A95839"/>
    <w:rsid w:val="00A96388"/>
    <w:rsid w:val="00A97445"/>
    <w:rsid w:val="00A975F2"/>
    <w:rsid w:val="00A97C35"/>
    <w:rsid w:val="00A97C63"/>
    <w:rsid w:val="00A97D5A"/>
    <w:rsid w:val="00A97F34"/>
    <w:rsid w:val="00AA06AB"/>
    <w:rsid w:val="00AA0BD5"/>
    <w:rsid w:val="00AA0F00"/>
    <w:rsid w:val="00AA0F98"/>
    <w:rsid w:val="00AA14DB"/>
    <w:rsid w:val="00AA1924"/>
    <w:rsid w:val="00AA1949"/>
    <w:rsid w:val="00AA1C6F"/>
    <w:rsid w:val="00AA1F66"/>
    <w:rsid w:val="00AA215E"/>
    <w:rsid w:val="00AA23AE"/>
    <w:rsid w:val="00AA2723"/>
    <w:rsid w:val="00AA2FCB"/>
    <w:rsid w:val="00AA3652"/>
    <w:rsid w:val="00AA4282"/>
    <w:rsid w:val="00AA46CE"/>
    <w:rsid w:val="00AA4F51"/>
    <w:rsid w:val="00AA5159"/>
    <w:rsid w:val="00AA53A2"/>
    <w:rsid w:val="00AA59AD"/>
    <w:rsid w:val="00AA5C51"/>
    <w:rsid w:val="00AA5C68"/>
    <w:rsid w:val="00AA63BD"/>
    <w:rsid w:val="00AA65C5"/>
    <w:rsid w:val="00AA667B"/>
    <w:rsid w:val="00AA66BF"/>
    <w:rsid w:val="00AA6AC3"/>
    <w:rsid w:val="00AA6B1D"/>
    <w:rsid w:val="00AA6FB7"/>
    <w:rsid w:val="00AA72AE"/>
    <w:rsid w:val="00AA74EA"/>
    <w:rsid w:val="00AA77DB"/>
    <w:rsid w:val="00AA7BAE"/>
    <w:rsid w:val="00AA7D91"/>
    <w:rsid w:val="00AB02B9"/>
    <w:rsid w:val="00AB0621"/>
    <w:rsid w:val="00AB0A5B"/>
    <w:rsid w:val="00AB0E58"/>
    <w:rsid w:val="00AB19FE"/>
    <w:rsid w:val="00AB1A26"/>
    <w:rsid w:val="00AB1B3F"/>
    <w:rsid w:val="00AB1CA8"/>
    <w:rsid w:val="00AB1F79"/>
    <w:rsid w:val="00AB21C1"/>
    <w:rsid w:val="00AB27BE"/>
    <w:rsid w:val="00AB281D"/>
    <w:rsid w:val="00AB2A17"/>
    <w:rsid w:val="00AB2A5A"/>
    <w:rsid w:val="00AB3083"/>
    <w:rsid w:val="00AB3113"/>
    <w:rsid w:val="00AB3697"/>
    <w:rsid w:val="00AB37B9"/>
    <w:rsid w:val="00AB391E"/>
    <w:rsid w:val="00AB3A0B"/>
    <w:rsid w:val="00AB4200"/>
    <w:rsid w:val="00AB43DE"/>
    <w:rsid w:val="00AB4709"/>
    <w:rsid w:val="00AB496B"/>
    <w:rsid w:val="00AB5145"/>
    <w:rsid w:val="00AB5224"/>
    <w:rsid w:val="00AB52E9"/>
    <w:rsid w:val="00AB54F9"/>
    <w:rsid w:val="00AB62B4"/>
    <w:rsid w:val="00AB6406"/>
    <w:rsid w:val="00AB653C"/>
    <w:rsid w:val="00AB6873"/>
    <w:rsid w:val="00AB6A5E"/>
    <w:rsid w:val="00AB6AEB"/>
    <w:rsid w:val="00AB6B7A"/>
    <w:rsid w:val="00AB6E15"/>
    <w:rsid w:val="00AB6FA1"/>
    <w:rsid w:val="00AB72C7"/>
    <w:rsid w:val="00AC0572"/>
    <w:rsid w:val="00AC1030"/>
    <w:rsid w:val="00AC104D"/>
    <w:rsid w:val="00AC15E7"/>
    <w:rsid w:val="00AC1870"/>
    <w:rsid w:val="00AC1D99"/>
    <w:rsid w:val="00AC21C6"/>
    <w:rsid w:val="00AC21CE"/>
    <w:rsid w:val="00AC27E2"/>
    <w:rsid w:val="00AC2E49"/>
    <w:rsid w:val="00AC2EC3"/>
    <w:rsid w:val="00AC30AF"/>
    <w:rsid w:val="00AC332E"/>
    <w:rsid w:val="00AC33BA"/>
    <w:rsid w:val="00AC3595"/>
    <w:rsid w:val="00AC3DE0"/>
    <w:rsid w:val="00AC4115"/>
    <w:rsid w:val="00AC4670"/>
    <w:rsid w:val="00AC4AB6"/>
    <w:rsid w:val="00AC4FDD"/>
    <w:rsid w:val="00AC52FD"/>
    <w:rsid w:val="00AC59A2"/>
    <w:rsid w:val="00AC5AAF"/>
    <w:rsid w:val="00AC6072"/>
    <w:rsid w:val="00AC66DC"/>
    <w:rsid w:val="00AC6C32"/>
    <w:rsid w:val="00AC6F05"/>
    <w:rsid w:val="00AC71D1"/>
    <w:rsid w:val="00AC75E1"/>
    <w:rsid w:val="00AD0634"/>
    <w:rsid w:val="00AD0CCF"/>
    <w:rsid w:val="00AD0E39"/>
    <w:rsid w:val="00AD1131"/>
    <w:rsid w:val="00AD1936"/>
    <w:rsid w:val="00AD1B3C"/>
    <w:rsid w:val="00AD239E"/>
    <w:rsid w:val="00AD240D"/>
    <w:rsid w:val="00AD39BF"/>
    <w:rsid w:val="00AD3A3E"/>
    <w:rsid w:val="00AD3FD3"/>
    <w:rsid w:val="00AD429B"/>
    <w:rsid w:val="00AD47A5"/>
    <w:rsid w:val="00AD5179"/>
    <w:rsid w:val="00AD55BC"/>
    <w:rsid w:val="00AD5861"/>
    <w:rsid w:val="00AD5913"/>
    <w:rsid w:val="00AD5AFF"/>
    <w:rsid w:val="00AD5C88"/>
    <w:rsid w:val="00AD6272"/>
    <w:rsid w:val="00AD6847"/>
    <w:rsid w:val="00AD6985"/>
    <w:rsid w:val="00AD7909"/>
    <w:rsid w:val="00AD7CD1"/>
    <w:rsid w:val="00AD7D85"/>
    <w:rsid w:val="00AD7DB7"/>
    <w:rsid w:val="00AE086C"/>
    <w:rsid w:val="00AE092B"/>
    <w:rsid w:val="00AE1038"/>
    <w:rsid w:val="00AE1296"/>
    <w:rsid w:val="00AE1500"/>
    <w:rsid w:val="00AE1702"/>
    <w:rsid w:val="00AE1830"/>
    <w:rsid w:val="00AE18A3"/>
    <w:rsid w:val="00AE1B5B"/>
    <w:rsid w:val="00AE2806"/>
    <w:rsid w:val="00AE2A1E"/>
    <w:rsid w:val="00AE2BD1"/>
    <w:rsid w:val="00AE2BF2"/>
    <w:rsid w:val="00AE3035"/>
    <w:rsid w:val="00AE3372"/>
    <w:rsid w:val="00AE33D5"/>
    <w:rsid w:val="00AE3465"/>
    <w:rsid w:val="00AE371B"/>
    <w:rsid w:val="00AE390F"/>
    <w:rsid w:val="00AE396E"/>
    <w:rsid w:val="00AE3C42"/>
    <w:rsid w:val="00AE433B"/>
    <w:rsid w:val="00AE54B4"/>
    <w:rsid w:val="00AE586E"/>
    <w:rsid w:val="00AE58FA"/>
    <w:rsid w:val="00AE605C"/>
    <w:rsid w:val="00AE645A"/>
    <w:rsid w:val="00AE65EE"/>
    <w:rsid w:val="00AE6A9B"/>
    <w:rsid w:val="00AE703B"/>
    <w:rsid w:val="00AE70A6"/>
    <w:rsid w:val="00AE70C7"/>
    <w:rsid w:val="00AE775C"/>
    <w:rsid w:val="00AE7B4B"/>
    <w:rsid w:val="00AE7BEA"/>
    <w:rsid w:val="00AE7C8F"/>
    <w:rsid w:val="00AF04CB"/>
    <w:rsid w:val="00AF05EE"/>
    <w:rsid w:val="00AF0610"/>
    <w:rsid w:val="00AF1033"/>
    <w:rsid w:val="00AF15A6"/>
    <w:rsid w:val="00AF179A"/>
    <w:rsid w:val="00AF1AE1"/>
    <w:rsid w:val="00AF1C7B"/>
    <w:rsid w:val="00AF215C"/>
    <w:rsid w:val="00AF217E"/>
    <w:rsid w:val="00AF238C"/>
    <w:rsid w:val="00AF24CE"/>
    <w:rsid w:val="00AF274A"/>
    <w:rsid w:val="00AF2870"/>
    <w:rsid w:val="00AF2A6D"/>
    <w:rsid w:val="00AF2C4B"/>
    <w:rsid w:val="00AF2C68"/>
    <w:rsid w:val="00AF3739"/>
    <w:rsid w:val="00AF3AFF"/>
    <w:rsid w:val="00AF3B18"/>
    <w:rsid w:val="00AF3DED"/>
    <w:rsid w:val="00AF4260"/>
    <w:rsid w:val="00AF432F"/>
    <w:rsid w:val="00AF4B3D"/>
    <w:rsid w:val="00AF4DFD"/>
    <w:rsid w:val="00AF54B1"/>
    <w:rsid w:val="00AF55FF"/>
    <w:rsid w:val="00AF5600"/>
    <w:rsid w:val="00AF57CB"/>
    <w:rsid w:val="00AF582E"/>
    <w:rsid w:val="00AF5929"/>
    <w:rsid w:val="00AF5B2A"/>
    <w:rsid w:val="00AF5E8D"/>
    <w:rsid w:val="00AF7A43"/>
    <w:rsid w:val="00AF7C34"/>
    <w:rsid w:val="00B000B1"/>
    <w:rsid w:val="00B00385"/>
    <w:rsid w:val="00B00585"/>
    <w:rsid w:val="00B00A58"/>
    <w:rsid w:val="00B011F3"/>
    <w:rsid w:val="00B012BB"/>
    <w:rsid w:val="00B017CE"/>
    <w:rsid w:val="00B01819"/>
    <w:rsid w:val="00B01824"/>
    <w:rsid w:val="00B0192C"/>
    <w:rsid w:val="00B021B5"/>
    <w:rsid w:val="00B02894"/>
    <w:rsid w:val="00B03758"/>
    <w:rsid w:val="00B039CD"/>
    <w:rsid w:val="00B03B7E"/>
    <w:rsid w:val="00B03CBB"/>
    <w:rsid w:val="00B0402C"/>
    <w:rsid w:val="00B04752"/>
    <w:rsid w:val="00B047BB"/>
    <w:rsid w:val="00B04D86"/>
    <w:rsid w:val="00B04F38"/>
    <w:rsid w:val="00B0530F"/>
    <w:rsid w:val="00B05338"/>
    <w:rsid w:val="00B0558B"/>
    <w:rsid w:val="00B05653"/>
    <w:rsid w:val="00B0580F"/>
    <w:rsid w:val="00B059A8"/>
    <w:rsid w:val="00B05F53"/>
    <w:rsid w:val="00B06306"/>
    <w:rsid w:val="00B06799"/>
    <w:rsid w:val="00B06CF0"/>
    <w:rsid w:val="00B06F5C"/>
    <w:rsid w:val="00B07079"/>
    <w:rsid w:val="00B073A4"/>
    <w:rsid w:val="00B073A6"/>
    <w:rsid w:val="00B0754F"/>
    <w:rsid w:val="00B07602"/>
    <w:rsid w:val="00B07A66"/>
    <w:rsid w:val="00B07AB2"/>
    <w:rsid w:val="00B07EF6"/>
    <w:rsid w:val="00B1024C"/>
    <w:rsid w:val="00B10347"/>
    <w:rsid w:val="00B103B2"/>
    <w:rsid w:val="00B10CD7"/>
    <w:rsid w:val="00B10DBC"/>
    <w:rsid w:val="00B10DD1"/>
    <w:rsid w:val="00B10E8C"/>
    <w:rsid w:val="00B115DD"/>
    <w:rsid w:val="00B11656"/>
    <w:rsid w:val="00B1174D"/>
    <w:rsid w:val="00B1183D"/>
    <w:rsid w:val="00B11C24"/>
    <w:rsid w:val="00B11C8A"/>
    <w:rsid w:val="00B11CE3"/>
    <w:rsid w:val="00B11F0E"/>
    <w:rsid w:val="00B120FF"/>
    <w:rsid w:val="00B12149"/>
    <w:rsid w:val="00B127CA"/>
    <w:rsid w:val="00B12B17"/>
    <w:rsid w:val="00B13257"/>
    <w:rsid w:val="00B13679"/>
    <w:rsid w:val="00B1368F"/>
    <w:rsid w:val="00B13764"/>
    <w:rsid w:val="00B13E67"/>
    <w:rsid w:val="00B13E8F"/>
    <w:rsid w:val="00B14847"/>
    <w:rsid w:val="00B14C77"/>
    <w:rsid w:val="00B14EB1"/>
    <w:rsid w:val="00B1585D"/>
    <w:rsid w:val="00B15B5B"/>
    <w:rsid w:val="00B15BE4"/>
    <w:rsid w:val="00B15C1E"/>
    <w:rsid w:val="00B15DD5"/>
    <w:rsid w:val="00B16836"/>
    <w:rsid w:val="00B168ED"/>
    <w:rsid w:val="00B16BBA"/>
    <w:rsid w:val="00B16DC1"/>
    <w:rsid w:val="00B16E0C"/>
    <w:rsid w:val="00B16F7A"/>
    <w:rsid w:val="00B174CE"/>
    <w:rsid w:val="00B174EC"/>
    <w:rsid w:val="00B17575"/>
    <w:rsid w:val="00B17D56"/>
    <w:rsid w:val="00B17F16"/>
    <w:rsid w:val="00B17F1E"/>
    <w:rsid w:val="00B20032"/>
    <w:rsid w:val="00B201A1"/>
    <w:rsid w:val="00B201F1"/>
    <w:rsid w:val="00B20511"/>
    <w:rsid w:val="00B20A3D"/>
    <w:rsid w:val="00B20DCB"/>
    <w:rsid w:val="00B20E84"/>
    <w:rsid w:val="00B211BD"/>
    <w:rsid w:val="00B21654"/>
    <w:rsid w:val="00B21B1A"/>
    <w:rsid w:val="00B21DA7"/>
    <w:rsid w:val="00B2209E"/>
    <w:rsid w:val="00B22201"/>
    <w:rsid w:val="00B22270"/>
    <w:rsid w:val="00B22828"/>
    <w:rsid w:val="00B22927"/>
    <w:rsid w:val="00B22FCE"/>
    <w:rsid w:val="00B238F3"/>
    <w:rsid w:val="00B23C56"/>
    <w:rsid w:val="00B23D6F"/>
    <w:rsid w:val="00B23DE1"/>
    <w:rsid w:val="00B2409F"/>
    <w:rsid w:val="00B241A9"/>
    <w:rsid w:val="00B2452A"/>
    <w:rsid w:val="00B24584"/>
    <w:rsid w:val="00B249F3"/>
    <w:rsid w:val="00B24D00"/>
    <w:rsid w:val="00B24DDE"/>
    <w:rsid w:val="00B25026"/>
    <w:rsid w:val="00B253DD"/>
    <w:rsid w:val="00B255B7"/>
    <w:rsid w:val="00B257E6"/>
    <w:rsid w:val="00B25E5F"/>
    <w:rsid w:val="00B26453"/>
    <w:rsid w:val="00B26ABD"/>
    <w:rsid w:val="00B26DF7"/>
    <w:rsid w:val="00B27AC2"/>
    <w:rsid w:val="00B27B86"/>
    <w:rsid w:val="00B27DD0"/>
    <w:rsid w:val="00B30039"/>
    <w:rsid w:val="00B30173"/>
    <w:rsid w:val="00B3031B"/>
    <w:rsid w:val="00B30367"/>
    <w:rsid w:val="00B306AC"/>
    <w:rsid w:val="00B30739"/>
    <w:rsid w:val="00B308CA"/>
    <w:rsid w:val="00B30B21"/>
    <w:rsid w:val="00B30D71"/>
    <w:rsid w:val="00B3104A"/>
    <w:rsid w:val="00B310AA"/>
    <w:rsid w:val="00B314AC"/>
    <w:rsid w:val="00B317BC"/>
    <w:rsid w:val="00B317E8"/>
    <w:rsid w:val="00B31928"/>
    <w:rsid w:val="00B3196A"/>
    <w:rsid w:val="00B31C42"/>
    <w:rsid w:val="00B327F0"/>
    <w:rsid w:val="00B32886"/>
    <w:rsid w:val="00B32E5C"/>
    <w:rsid w:val="00B331DD"/>
    <w:rsid w:val="00B33213"/>
    <w:rsid w:val="00B33323"/>
    <w:rsid w:val="00B335AB"/>
    <w:rsid w:val="00B336C0"/>
    <w:rsid w:val="00B3372D"/>
    <w:rsid w:val="00B3374E"/>
    <w:rsid w:val="00B337BF"/>
    <w:rsid w:val="00B33B90"/>
    <w:rsid w:val="00B33EF5"/>
    <w:rsid w:val="00B34344"/>
    <w:rsid w:val="00B34397"/>
    <w:rsid w:val="00B343D5"/>
    <w:rsid w:val="00B34BB0"/>
    <w:rsid w:val="00B34C74"/>
    <w:rsid w:val="00B34D0F"/>
    <w:rsid w:val="00B3523B"/>
    <w:rsid w:val="00B3550A"/>
    <w:rsid w:val="00B35B83"/>
    <w:rsid w:val="00B35BB0"/>
    <w:rsid w:val="00B35BC4"/>
    <w:rsid w:val="00B35C4D"/>
    <w:rsid w:val="00B3602A"/>
    <w:rsid w:val="00B365DF"/>
    <w:rsid w:val="00B367E2"/>
    <w:rsid w:val="00B36B67"/>
    <w:rsid w:val="00B36CB4"/>
    <w:rsid w:val="00B36CF8"/>
    <w:rsid w:val="00B37198"/>
    <w:rsid w:val="00B37256"/>
    <w:rsid w:val="00B37276"/>
    <w:rsid w:val="00B3777A"/>
    <w:rsid w:val="00B37831"/>
    <w:rsid w:val="00B37A09"/>
    <w:rsid w:val="00B4086D"/>
    <w:rsid w:val="00B409D7"/>
    <w:rsid w:val="00B40C43"/>
    <w:rsid w:val="00B40C5B"/>
    <w:rsid w:val="00B40FA4"/>
    <w:rsid w:val="00B4116B"/>
    <w:rsid w:val="00B4152E"/>
    <w:rsid w:val="00B42246"/>
    <w:rsid w:val="00B42327"/>
    <w:rsid w:val="00B425E7"/>
    <w:rsid w:val="00B4299F"/>
    <w:rsid w:val="00B42CF7"/>
    <w:rsid w:val="00B42E24"/>
    <w:rsid w:val="00B42FBE"/>
    <w:rsid w:val="00B431D6"/>
    <w:rsid w:val="00B434CD"/>
    <w:rsid w:val="00B438CA"/>
    <w:rsid w:val="00B43E7E"/>
    <w:rsid w:val="00B43F96"/>
    <w:rsid w:val="00B44100"/>
    <w:rsid w:val="00B44107"/>
    <w:rsid w:val="00B44CC8"/>
    <w:rsid w:val="00B45472"/>
    <w:rsid w:val="00B456C5"/>
    <w:rsid w:val="00B45BC6"/>
    <w:rsid w:val="00B45F47"/>
    <w:rsid w:val="00B46217"/>
    <w:rsid w:val="00B46713"/>
    <w:rsid w:val="00B467B6"/>
    <w:rsid w:val="00B46C17"/>
    <w:rsid w:val="00B46D95"/>
    <w:rsid w:val="00B4734D"/>
    <w:rsid w:val="00B47352"/>
    <w:rsid w:val="00B477A6"/>
    <w:rsid w:val="00B477AB"/>
    <w:rsid w:val="00B478BB"/>
    <w:rsid w:val="00B5014D"/>
    <w:rsid w:val="00B50343"/>
    <w:rsid w:val="00B503C3"/>
    <w:rsid w:val="00B50526"/>
    <w:rsid w:val="00B50717"/>
    <w:rsid w:val="00B50936"/>
    <w:rsid w:val="00B50C1A"/>
    <w:rsid w:val="00B50CA8"/>
    <w:rsid w:val="00B50CE5"/>
    <w:rsid w:val="00B50E9D"/>
    <w:rsid w:val="00B50FC0"/>
    <w:rsid w:val="00B513CD"/>
    <w:rsid w:val="00B5164C"/>
    <w:rsid w:val="00B5172F"/>
    <w:rsid w:val="00B519A1"/>
    <w:rsid w:val="00B51AD3"/>
    <w:rsid w:val="00B51BB8"/>
    <w:rsid w:val="00B51CF5"/>
    <w:rsid w:val="00B51E93"/>
    <w:rsid w:val="00B52261"/>
    <w:rsid w:val="00B5246E"/>
    <w:rsid w:val="00B524EE"/>
    <w:rsid w:val="00B524F6"/>
    <w:rsid w:val="00B526D8"/>
    <w:rsid w:val="00B52759"/>
    <w:rsid w:val="00B52839"/>
    <w:rsid w:val="00B52ABC"/>
    <w:rsid w:val="00B52D74"/>
    <w:rsid w:val="00B535A4"/>
    <w:rsid w:val="00B537C8"/>
    <w:rsid w:val="00B537F2"/>
    <w:rsid w:val="00B53B4C"/>
    <w:rsid w:val="00B54395"/>
    <w:rsid w:val="00B54498"/>
    <w:rsid w:val="00B5453F"/>
    <w:rsid w:val="00B5498E"/>
    <w:rsid w:val="00B549A0"/>
    <w:rsid w:val="00B54D3C"/>
    <w:rsid w:val="00B54FFC"/>
    <w:rsid w:val="00B55BE2"/>
    <w:rsid w:val="00B56E17"/>
    <w:rsid w:val="00B56E7F"/>
    <w:rsid w:val="00B5705F"/>
    <w:rsid w:val="00B57079"/>
    <w:rsid w:val="00B57125"/>
    <w:rsid w:val="00B575BF"/>
    <w:rsid w:val="00B5760F"/>
    <w:rsid w:val="00B57A35"/>
    <w:rsid w:val="00B57A52"/>
    <w:rsid w:val="00B57ACB"/>
    <w:rsid w:val="00B57B4B"/>
    <w:rsid w:val="00B57C14"/>
    <w:rsid w:val="00B61940"/>
    <w:rsid w:val="00B61CAB"/>
    <w:rsid w:val="00B6237B"/>
    <w:rsid w:val="00B6313B"/>
    <w:rsid w:val="00B6324C"/>
    <w:rsid w:val="00B63DCC"/>
    <w:rsid w:val="00B63F7C"/>
    <w:rsid w:val="00B64568"/>
    <w:rsid w:val="00B64588"/>
    <w:rsid w:val="00B64B0C"/>
    <w:rsid w:val="00B64B73"/>
    <w:rsid w:val="00B6519E"/>
    <w:rsid w:val="00B6563F"/>
    <w:rsid w:val="00B657BE"/>
    <w:rsid w:val="00B65A68"/>
    <w:rsid w:val="00B65ED2"/>
    <w:rsid w:val="00B660F3"/>
    <w:rsid w:val="00B66283"/>
    <w:rsid w:val="00B669BB"/>
    <w:rsid w:val="00B66BF3"/>
    <w:rsid w:val="00B66C98"/>
    <w:rsid w:val="00B66E09"/>
    <w:rsid w:val="00B6734D"/>
    <w:rsid w:val="00B674D9"/>
    <w:rsid w:val="00B675C1"/>
    <w:rsid w:val="00B67815"/>
    <w:rsid w:val="00B67CA3"/>
    <w:rsid w:val="00B7043D"/>
    <w:rsid w:val="00B70511"/>
    <w:rsid w:val="00B70BC6"/>
    <w:rsid w:val="00B70BEB"/>
    <w:rsid w:val="00B70D24"/>
    <w:rsid w:val="00B71157"/>
    <w:rsid w:val="00B719DA"/>
    <w:rsid w:val="00B71F70"/>
    <w:rsid w:val="00B720C4"/>
    <w:rsid w:val="00B7241D"/>
    <w:rsid w:val="00B727FC"/>
    <w:rsid w:val="00B72990"/>
    <w:rsid w:val="00B72BD4"/>
    <w:rsid w:val="00B72D50"/>
    <w:rsid w:val="00B7335C"/>
    <w:rsid w:val="00B735B5"/>
    <w:rsid w:val="00B738D9"/>
    <w:rsid w:val="00B73B82"/>
    <w:rsid w:val="00B73FD6"/>
    <w:rsid w:val="00B74044"/>
    <w:rsid w:val="00B7449A"/>
    <w:rsid w:val="00B7458E"/>
    <w:rsid w:val="00B75499"/>
    <w:rsid w:val="00B754E8"/>
    <w:rsid w:val="00B7572A"/>
    <w:rsid w:val="00B75E85"/>
    <w:rsid w:val="00B76A17"/>
    <w:rsid w:val="00B76CD9"/>
    <w:rsid w:val="00B77642"/>
    <w:rsid w:val="00B7796C"/>
    <w:rsid w:val="00B77FB6"/>
    <w:rsid w:val="00B80272"/>
    <w:rsid w:val="00B80A99"/>
    <w:rsid w:val="00B80B25"/>
    <w:rsid w:val="00B80CF1"/>
    <w:rsid w:val="00B80FB9"/>
    <w:rsid w:val="00B80FCD"/>
    <w:rsid w:val="00B816C2"/>
    <w:rsid w:val="00B818A8"/>
    <w:rsid w:val="00B82054"/>
    <w:rsid w:val="00B82094"/>
    <w:rsid w:val="00B8240B"/>
    <w:rsid w:val="00B826DF"/>
    <w:rsid w:val="00B82756"/>
    <w:rsid w:val="00B82988"/>
    <w:rsid w:val="00B82A8A"/>
    <w:rsid w:val="00B82AF6"/>
    <w:rsid w:val="00B82FAE"/>
    <w:rsid w:val="00B83606"/>
    <w:rsid w:val="00B83B76"/>
    <w:rsid w:val="00B83BF4"/>
    <w:rsid w:val="00B84408"/>
    <w:rsid w:val="00B84A77"/>
    <w:rsid w:val="00B84D73"/>
    <w:rsid w:val="00B84F90"/>
    <w:rsid w:val="00B85645"/>
    <w:rsid w:val="00B85FE8"/>
    <w:rsid w:val="00B862B1"/>
    <w:rsid w:val="00B86ED1"/>
    <w:rsid w:val="00B8747C"/>
    <w:rsid w:val="00B879D8"/>
    <w:rsid w:val="00B879E9"/>
    <w:rsid w:val="00B87B5B"/>
    <w:rsid w:val="00B90570"/>
    <w:rsid w:val="00B9066D"/>
    <w:rsid w:val="00B90710"/>
    <w:rsid w:val="00B90832"/>
    <w:rsid w:val="00B90B0F"/>
    <w:rsid w:val="00B90CF0"/>
    <w:rsid w:val="00B910A7"/>
    <w:rsid w:val="00B91163"/>
    <w:rsid w:val="00B91312"/>
    <w:rsid w:val="00B915DB"/>
    <w:rsid w:val="00B91FCB"/>
    <w:rsid w:val="00B9205F"/>
    <w:rsid w:val="00B92553"/>
    <w:rsid w:val="00B93560"/>
    <w:rsid w:val="00B9358F"/>
    <w:rsid w:val="00B94208"/>
    <w:rsid w:val="00B942CB"/>
    <w:rsid w:val="00B9436A"/>
    <w:rsid w:val="00B944F7"/>
    <w:rsid w:val="00B949DD"/>
    <w:rsid w:val="00B954D6"/>
    <w:rsid w:val="00B955E8"/>
    <w:rsid w:val="00B95834"/>
    <w:rsid w:val="00B95895"/>
    <w:rsid w:val="00B95B82"/>
    <w:rsid w:val="00B95E87"/>
    <w:rsid w:val="00B9659F"/>
    <w:rsid w:val="00B96705"/>
    <w:rsid w:val="00B96C44"/>
    <w:rsid w:val="00B96C46"/>
    <w:rsid w:val="00B96C9A"/>
    <w:rsid w:val="00B97452"/>
    <w:rsid w:val="00B978F0"/>
    <w:rsid w:val="00B97D36"/>
    <w:rsid w:val="00B97D3F"/>
    <w:rsid w:val="00B97D4D"/>
    <w:rsid w:val="00B97D8C"/>
    <w:rsid w:val="00B97F66"/>
    <w:rsid w:val="00BA007F"/>
    <w:rsid w:val="00BA03EC"/>
    <w:rsid w:val="00BA053D"/>
    <w:rsid w:val="00BA0903"/>
    <w:rsid w:val="00BA12DC"/>
    <w:rsid w:val="00BA1D12"/>
    <w:rsid w:val="00BA2689"/>
    <w:rsid w:val="00BA2B86"/>
    <w:rsid w:val="00BA2FE8"/>
    <w:rsid w:val="00BA34A6"/>
    <w:rsid w:val="00BA34AA"/>
    <w:rsid w:val="00BA3A8C"/>
    <w:rsid w:val="00BA42AD"/>
    <w:rsid w:val="00BA448B"/>
    <w:rsid w:val="00BA4689"/>
    <w:rsid w:val="00BA4F80"/>
    <w:rsid w:val="00BA4F86"/>
    <w:rsid w:val="00BA5358"/>
    <w:rsid w:val="00BA55C3"/>
    <w:rsid w:val="00BA585E"/>
    <w:rsid w:val="00BA5B04"/>
    <w:rsid w:val="00BA5E03"/>
    <w:rsid w:val="00BA6A36"/>
    <w:rsid w:val="00BA6D3B"/>
    <w:rsid w:val="00BA720B"/>
    <w:rsid w:val="00BA79C3"/>
    <w:rsid w:val="00BA7C9E"/>
    <w:rsid w:val="00BA7FD9"/>
    <w:rsid w:val="00BB02B3"/>
    <w:rsid w:val="00BB0943"/>
    <w:rsid w:val="00BB0AC5"/>
    <w:rsid w:val="00BB0F33"/>
    <w:rsid w:val="00BB12D3"/>
    <w:rsid w:val="00BB133B"/>
    <w:rsid w:val="00BB134B"/>
    <w:rsid w:val="00BB1886"/>
    <w:rsid w:val="00BB1FCF"/>
    <w:rsid w:val="00BB2248"/>
    <w:rsid w:val="00BB27D6"/>
    <w:rsid w:val="00BB280D"/>
    <w:rsid w:val="00BB28F8"/>
    <w:rsid w:val="00BB2938"/>
    <w:rsid w:val="00BB29DB"/>
    <w:rsid w:val="00BB31B1"/>
    <w:rsid w:val="00BB3504"/>
    <w:rsid w:val="00BB3566"/>
    <w:rsid w:val="00BB363B"/>
    <w:rsid w:val="00BB3776"/>
    <w:rsid w:val="00BB3A79"/>
    <w:rsid w:val="00BB3D1F"/>
    <w:rsid w:val="00BB3E2D"/>
    <w:rsid w:val="00BB458D"/>
    <w:rsid w:val="00BB4779"/>
    <w:rsid w:val="00BB4BBF"/>
    <w:rsid w:val="00BB5BE7"/>
    <w:rsid w:val="00BB61DB"/>
    <w:rsid w:val="00BB6A45"/>
    <w:rsid w:val="00BB7007"/>
    <w:rsid w:val="00BC07AD"/>
    <w:rsid w:val="00BC08F0"/>
    <w:rsid w:val="00BC0DA2"/>
    <w:rsid w:val="00BC1148"/>
    <w:rsid w:val="00BC1D53"/>
    <w:rsid w:val="00BC2429"/>
    <w:rsid w:val="00BC271F"/>
    <w:rsid w:val="00BC2890"/>
    <w:rsid w:val="00BC28C1"/>
    <w:rsid w:val="00BC28FF"/>
    <w:rsid w:val="00BC2A13"/>
    <w:rsid w:val="00BC2DF1"/>
    <w:rsid w:val="00BC33E3"/>
    <w:rsid w:val="00BC36B0"/>
    <w:rsid w:val="00BC3705"/>
    <w:rsid w:val="00BC461F"/>
    <w:rsid w:val="00BC4744"/>
    <w:rsid w:val="00BC4844"/>
    <w:rsid w:val="00BC4915"/>
    <w:rsid w:val="00BC4997"/>
    <w:rsid w:val="00BC4B1B"/>
    <w:rsid w:val="00BC4F75"/>
    <w:rsid w:val="00BC4FEA"/>
    <w:rsid w:val="00BC590E"/>
    <w:rsid w:val="00BC5BB7"/>
    <w:rsid w:val="00BC5D6E"/>
    <w:rsid w:val="00BC5E42"/>
    <w:rsid w:val="00BC6660"/>
    <w:rsid w:val="00BC667E"/>
    <w:rsid w:val="00BC6DEF"/>
    <w:rsid w:val="00BC71FE"/>
    <w:rsid w:val="00BC74A3"/>
    <w:rsid w:val="00BC750F"/>
    <w:rsid w:val="00BC7B80"/>
    <w:rsid w:val="00BC7C0A"/>
    <w:rsid w:val="00BC7CEF"/>
    <w:rsid w:val="00BD0441"/>
    <w:rsid w:val="00BD0E31"/>
    <w:rsid w:val="00BD1A44"/>
    <w:rsid w:val="00BD1D77"/>
    <w:rsid w:val="00BD2258"/>
    <w:rsid w:val="00BD23E2"/>
    <w:rsid w:val="00BD2572"/>
    <w:rsid w:val="00BD2614"/>
    <w:rsid w:val="00BD2846"/>
    <w:rsid w:val="00BD28EA"/>
    <w:rsid w:val="00BD3269"/>
    <w:rsid w:val="00BD366F"/>
    <w:rsid w:val="00BD4223"/>
    <w:rsid w:val="00BD449A"/>
    <w:rsid w:val="00BD4560"/>
    <w:rsid w:val="00BD4591"/>
    <w:rsid w:val="00BD4DB9"/>
    <w:rsid w:val="00BD4E79"/>
    <w:rsid w:val="00BD4FDD"/>
    <w:rsid w:val="00BD5984"/>
    <w:rsid w:val="00BD5BE0"/>
    <w:rsid w:val="00BD6930"/>
    <w:rsid w:val="00BD6B59"/>
    <w:rsid w:val="00BD6BF6"/>
    <w:rsid w:val="00BD6CEC"/>
    <w:rsid w:val="00BD6D70"/>
    <w:rsid w:val="00BD6D99"/>
    <w:rsid w:val="00BD7228"/>
    <w:rsid w:val="00BD74BF"/>
    <w:rsid w:val="00BD766D"/>
    <w:rsid w:val="00BD7B7D"/>
    <w:rsid w:val="00BD7B83"/>
    <w:rsid w:val="00BD7C6A"/>
    <w:rsid w:val="00BD7E3A"/>
    <w:rsid w:val="00BD7F9E"/>
    <w:rsid w:val="00BE00D7"/>
    <w:rsid w:val="00BE01C0"/>
    <w:rsid w:val="00BE05FA"/>
    <w:rsid w:val="00BE0747"/>
    <w:rsid w:val="00BE0C7D"/>
    <w:rsid w:val="00BE10F9"/>
    <w:rsid w:val="00BE18AF"/>
    <w:rsid w:val="00BE1D50"/>
    <w:rsid w:val="00BE1EDB"/>
    <w:rsid w:val="00BE2749"/>
    <w:rsid w:val="00BE2866"/>
    <w:rsid w:val="00BE2BBF"/>
    <w:rsid w:val="00BE2D36"/>
    <w:rsid w:val="00BE2D65"/>
    <w:rsid w:val="00BE2D79"/>
    <w:rsid w:val="00BE34A2"/>
    <w:rsid w:val="00BE35D2"/>
    <w:rsid w:val="00BE38DD"/>
    <w:rsid w:val="00BE393B"/>
    <w:rsid w:val="00BE3E8F"/>
    <w:rsid w:val="00BE4353"/>
    <w:rsid w:val="00BE4FC2"/>
    <w:rsid w:val="00BE5094"/>
    <w:rsid w:val="00BE5223"/>
    <w:rsid w:val="00BE5A6C"/>
    <w:rsid w:val="00BE5FFB"/>
    <w:rsid w:val="00BE6716"/>
    <w:rsid w:val="00BE7308"/>
    <w:rsid w:val="00BE7699"/>
    <w:rsid w:val="00BF00A7"/>
    <w:rsid w:val="00BF0105"/>
    <w:rsid w:val="00BF014F"/>
    <w:rsid w:val="00BF0181"/>
    <w:rsid w:val="00BF025C"/>
    <w:rsid w:val="00BF079F"/>
    <w:rsid w:val="00BF0939"/>
    <w:rsid w:val="00BF099A"/>
    <w:rsid w:val="00BF09C8"/>
    <w:rsid w:val="00BF0DFC"/>
    <w:rsid w:val="00BF107A"/>
    <w:rsid w:val="00BF10E0"/>
    <w:rsid w:val="00BF12CE"/>
    <w:rsid w:val="00BF12CF"/>
    <w:rsid w:val="00BF1494"/>
    <w:rsid w:val="00BF15CC"/>
    <w:rsid w:val="00BF16E6"/>
    <w:rsid w:val="00BF17F0"/>
    <w:rsid w:val="00BF1982"/>
    <w:rsid w:val="00BF1EE7"/>
    <w:rsid w:val="00BF2162"/>
    <w:rsid w:val="00BF2402"/>
    <w:rsid w:val="00BF2903"/>
    <w:rsid w:val="00BF2AAC"/>
    <w:rsid w:val="00BF2DCA"/>
    <w:rsid w:val="00BF3615"/>
    <w:rsid w:val="00BF3728"/>
    <w:rsid w:val="00BF375B"/>
    <w:rsid w:val="00BF3F4F"/>
    <w:rsid w:val="00BF454E"/>
    <w:rsid w:val="00BF49D3"/>
    <w:rsid w:val="00BF5124"/>
    <w:rsid w:val="00BF5314"/>
    <w:rsid w:val="00BF58F4"/>
    <w:rsid w:val="00BF60DD"/>
    <w:rsid w:val="00BF65F0"/>
    <w:rsid w:val="00BF66DF"/>
    <w:rsid w:val="00BF6895"/>
    <w:rsid w:val="00BF6FD2"/>
    <w:rsid w:val="00BF7E09"/>
    <w:rsid w:val="00C004FD"/>
    <w:rsid w:val="00C008B0"/>
    <w:rsid w:val="00C00A02"/>
    <w:rsid w:val="00C00A67"/>
    <w:rsid w:val="00C00B10"/>
    <w:rsid w:val="00C01153"/>
    <w:rsid w:val="00C011E6"/>
    <w:rsid w:val="00C0157A"/>
    <w:rsid w:val="00C01CBF"/>
    <w:rsid w:val="00C027C0"/>
    <w:rsid w:val="00C0299A"/>
    <w:rsid w:val="00C02A06"/>
    <w:rsid w:val="00C02AFA"/>
    <w:rsid w:val="00C02C0C"/>
    <w:rsid w:val="00C030E3"/>
    <w:rsid w:val="00C031E0"/>
    <w:rsid w:val="00C03B3F"/>
    <w:rsid w:val="00C0478D"/>
    <w:rsid w:val="00C04811"/>
    <w:rsid w:val="00C04D02"/>
    <w:rsid w:val="00C04E5B"/>
    <w:rsid w:val="00C0523D"/>
    <w:rsid w:val="00C054B7"/>
    <w:rsid w:val="00C05825"/>
    <w:rsid w:val="00C05E7D"/>
    <w:rsid w:val="00C068EF"/>
    <w:rsid w:val="00C06B24"/>
    <w:rsid w:val="00C06B71"/>
    <w:rsid w:val="00C06FE0"/>
    <w:rsid w:val="00C07394"/>
    <w:rsid w:val="00C076AC"/>
    <w:rsid w:val="00C077CC"/>
    <w:rsid w:val="00C07E4D"/>
    <w:rsid w:val="00C10087"/>
    <w:rsid w:val="00C100B8"/>
    <w:rsid w:val="00C10519"/>
    <w:rsid w:val="00C10BF0"/>
    <w:rsid w:val="00C10C3A"/>
    <w:rsid w:val="00C10EBB"/>
    <w:rsid w:val="00C1119D"/>
    <w:rsid w:val="00C112E3"/>
    <w:rsid w:val="00C113BB"/>
    <w:rsid w:val="00C11445"/>
    <w:rsid w:val="00C114EF"/>
    <w:rsid w:val="00C117E3"/>
    <w:rsid w:val="00C11878"/>
    <w:rsid w:val="00C11882"/>
    <w:rsid w:val="00C11F9D"/>
    <w:rsid w:val="00C11FA3"/>
    <w:rsid w:val="00C12665"/>
    <w:rsid w:val="00C12894"/>
    <w:rsid w:val="00C12909"/>
    <w:rsid w:val="00C129B8"/>
    <w:rsid w:val="00C12AF8"/>
    <w:rsid w:val="00C12CCD"/>
    <w:rsid w:val="00C12E22"/>
    <w:rsid w:val="00C12F18"/>
    <w:rsid w:val="00C130CC"/>
    <w:rsid w:val="00C13A96"/>
    <w:rsid w:val="00C13C01"/>
    <w:rsid w:val="00C13F2E"/>
    <w:rsid w:val="00C147FF"/>
    <w:rsid w:val="00C14829"/>
    <w:rsid w:val="00C14D0C"/>
    <w:rsid w:val="00C14D9A"/>
    <w:rsid w:val="00C14E6F"/>
    <w:rsid w:val="00C14EB0"/>
    <w:rsid w:val="00C15523"/>
    <w:rsid w:val="00C15871"/>
    <w:rsid w:val="00C159E3"/>
    <w:rsid w:val="00C15BD7"/>
    <w:rsid w:val="00C15D41"/>
    <w:rsid w:val="00C15E77"/>
    <w:rsid w:val="00C1651A"/>
    <w:rsid w:val="00C169D5"/>
    <w:rsid w:val="00C16B8E"/>
    <w:rsid w:val="00C16CC9"/>
    <w:rsid w:val="00C1722F"/>
    <w:rsid w:val="00C17277"/>
    <w:rsid w:val="00C17389"/>
    <w:rsid w:val="00C20440"/>
    <w:rsid w:val="00C205AF"/>
    <w:rsid w:val="00C21283"/>
    <w:rsid w:val="00C216F5"/>
    <w:rsid w:val="00C2198D"/>
    <w:rsid w:val="00C21C8F"/>
    <w:rsid w:val="00C21CA1"/>
    <w:rsid w:val="00C2211D"/>
    <w:rsid w:val="00C22170"/>
    <w:rsid w:val="00C228BF"/>
    <w:rsid w:val="00C229C0"/>
    <w:rsid w:val="00C22BC6"/>
    <w:rsid w:val="00C22F2E"/>
    <w:rsid w:val="00C2333A"/>
    <w:rsid w:val="00C23872"/>
    <w:rsid w:val="00C23C2F"/>
    <w:rsid w:val="00C24257"/>
    <w:rsid w:val="00C24506"/>
    <w:rsid w:val="00C24C8E"/>
    <w:rsid w:val="00C24D04"/>
    <w:rsid w:val="00C24EC2"/>
    <w:rsid w:val="00C25035"/>
    <w:rsid w:val="00C251F5"/>
    <w:rsid w:val="00C25A68"/>
    <w:rsid w:val="00C25C4A"/>
    <w:rsid w:val="00C25DCD"/>
    <w:rsid w:val="00C25EBB"/>
    <w:rsid w:val="00C25FF6"/>
    <w:rsid w:val="00C26012"/>
    <w:rsid w:val="00C26D3B"/>
    <w:rsid w:val="00C26FB5"/>
    <w:rsid w:val="00C2766F"/>
    <w:rsid w:val="00C30225"/>
    <w:rsid w:val="00C302D1"/>
    <w:rsid w:val="00C303B0"/>
    <w:rsid w:val="00C30455"/>
    <w:rsid w:val="00C317E4"/>
    <w:rsid w:val="00C31AA5"/>
    <w:rsid w:val="00C31F41"/>
    <w:rsid w:val="00C323F4"/>
    <w:rsid w:val="00C326D1"/>
    <w:rsid w:val="00C32822"/>
    <w:rsid w:val="00C32BC1"/>
    <w:rsid w:val="00C33AA7"/>
    <w:rsid w:val="00C34117"/>
    <w:rsid w:val="00C3412D"/>
    <w:rsid w:val="00C34FCF"/>
    <w:rsid w:val="00C35085"/>
    <w:rsid w:val="00C35139"/>
    <w:rsid w:val="00C354F4"/>
    <w:rsid w:val="00C35590"/>
    <w:rsid w:val="00C357AE"/>
    <w:rsid w:val="00C35882"/>
    <w:rsid w:val="00C35AEB"/>
    <w:rsid w:val="00C35EFA"/>
    <w:rsid w:val="00C35F2F"/>
    <w:rsid w:val="00C36036"/>
    <w:rsid w:val="00C3634A"/>
    <w:rsid w:val="00C36476"/>
    <w:rsid w:val="00C36560"/>
    <w:rsid w:val="00C36D3F"/>
    <w:rsid w:val="00C37018"/>
    <w:rsid w:val="00C37498"/>
    <w:rsid w:val="00C3765E"/>
    <w:rsid w:val="00C376A0"/>
    <w:rsid w:val="00C377AA"/>
    <w:rsid w:val="00C37979"/>
    <w:rsid w:val="00C37D7F"/>
    <w:rsid w:val="00C37DBF"/>
    <w:rsid w:val="00C401C4"/>
    <w:rsid w:val="00C41AB7"/>
    <w:rsid w:val="00C4236D"/>
    <w:rsid w:val="00C4258B"/>
    <w:rsid w:val="00C42C12"/>
    <w:rsid w:val="00C42D63"/>
    <w:rsid w:val="00C42E9A"/>
    <w:rsid w:val="00C42EB8"/>
    <w:rsid w:val="00C434B7"/>
    <w:rsid w:val="00C43B1F"/>
    <w:rsid w:val="00C440DD"/>
    <w:rsid w:val="00C44230"/>
    <w:rsid w:val="00C44391"/>
    <w:rsid w:val="00C443E1"/>
    <w:rsid w:val="00C446EC"/>
    <w:rsid w:val="00C447AA"/>
    <w:rsid w:val="00C44B9B"/>
    <w:rsid w:val="00C44D57"/>
    <w:rsid w:val="00C44F01"/>
    <w:rsid w:val="00C45382"/>
    <w:rsid w:val="00C45529"/>
    <w:rsid w:val="00C458A4"/>
    <w:rsid w:val="00C45F3D"/>
    <w:rsid w:val="00C46096"/>
    <w:rsid w:val="00C46240"/>
    <w:rsid w:val="00C4627A"/>
    <w:rsid w:val="00C4649E"/>
    <w:rsid w:val="00C464FF"/>
    <w:rsid w:val="00C46AED"/>
    <w:rsid w:val="00C46AF6"/>
    <w:rsid w:val="00C47270"/>
    <w:rsid w:val="00C47A13"/>
    <w:rsid w:val="00C47DD6"/>
    <w:rsid w:val="00C47FD5"/>
    <w:rsid w:val="00C50468"/>
    <w:rsid w:val="00C51132"/>
    <w:rsid w:val="00C515DA"/>
    <w:rsid w:val="00C51842"/>
    <w:rsid w:val="00C51928"/>
    <w:rsid w:val="00C51A47"/>
    <w:rsid w:val="00C51A63"/>
    <w:rsid w:val="00C51DBF"/>
    <w:rsid w:val="00C51FEB"/>
    <w:rsid w:val="00C52221"/>
    <w:rsid w:val="00C528C9"/>
    <w:rsid w:val="00C531F8"/>
    <w:rsid w:val="00C55A93"/>
    <w:rsid w:val="00C55CCE"/>
    <w:rsid w:val="00C55D0C"/>
    <w:rsid w:val="00C56829"/>
    <w:rsid w:val="00C56DB2"/>
    <w:rsid w:val="00C56E8D"/>
    <w:rsid w:val="00C56FC5"/>
    <w:rsid w:val="00C575A5"/>
    <w:rsid w:val="00C5768B"/>
    <w:rsid w:val="00C57770"/>
    <w:rsid w:val="00C57AD9"/>
    <w:rsid w:val="00C57D8F"/>
    <w:rsid w:val="00C57FAF"/>
    <w:rsid w:val="00C60157"/>
    <w:rsid w:val="00C60247"/>
    <w:rsid w:val="00C604DD"/>
    <w:rsid w:val="00C6052D"/>
    <w:rsid w:val="00C60892"/>
    <w:rsid w:val="00C61053"/>
    <w:rsid w:val="00C6136A"/>
    <w:rsid w:val="00C613EF"/>
    <w:rsid w:val="00C6187E"/>
    <w:rsid w:val="00C61A7A"/>
    <w:rsid w:val="00C61C31"/>
    <w:rsid w:val="00C62802"/>
    <w:rsid w:val="00C62BC4"/>
    <w:rsid w:val="00C630D5"/>
    <w:rsid w:val="00C632E2"/>
    <w:rsid w:val="00C636BB"/>
    <w:rsid w:val="00C63767"/>
    <w:rsid w:val="00C638EE"/>
    <w:rsid w:val="00C6464C"/>
    <w:rsid w:val="00C6489C"/>
    <w:rsid w:val="00C64BA1"/>
    <w:rsid w:val="00C650E9"/>
    <w:rsid w:val="00C651C0"/>
    <w:rsid w:val="00C6525B"/>
    <w:rsid w:val="00C65278"/>
    <w:rsid w:val="00C653AD"/>
    <w:rsid w:val="00C65D70"/>
    <w:rsid w:val="00C66219"/>
    <w:rsid w:val="00C66492"/>
    <w:rsid w:val="00C667ED"/>
    <w:rsid w:val="00C667EF"/>
    <w:rsid w:val="00C6687B"/>
    <w:rsid w:val="00C66DC2"/>
    <w:rsid w:val="00C67471"/>
    <w:rsid w:val="00C677E0"/>
    <w:rsid w:val="00C67AE0"/>
    <w:rsid w:val="00C701E0"/>
    <w:rsid w:val="00C7036A"/>
    <w:rsid w:val="00C70702"/>
    <w:rsid w:val="00C70A62"/>
    <w:rsid w:val="00C7137D"/>
    <w:rsid w:val="00C71447"/>
    <w:rsid w:val="00C71565"/>
    <w:rsid w:val="00C718D2"/>
    <w:rsid w:val="00C71BB0"/>
    <w:rsid w:val="00C71E37"/>
    <w:rsid w:val="00C72770"/>
    <w:rsid w:val="00C72830"/>
    <w:rsid w:val="00C72B0F"/>
    <w:rsid w:val="00C72EF5"/>
    <w:rsid w:val="00C72F72"/>
    <w:rsid w:val="00C736AC"/>
    <w:rsid w:val="00C738FD"/>
    <w:rsid w:val="00C73CA3"/>
    <w:rsid w:val="00C73CE1"/>
    <w:rsid w:val="00C73DC1"/>
    <w:rsid w:val="00C749C8"/>
    <w:rsid w:val="00C74CDA"/>
    <w:rsid w:val="00C75674"/>
    <w:rsid w:val="00C75845"/>
    <w:rsid w:val="00C75ABE"/>
    <w:rsid w:val="00C75B38"/>
    <w:rsid w:val="00C75B97"/>
    <w:rsid w:val="00C769D8"/>
    <w:rsid w:val="00C76D58"/>
    <w:rsid w:val="00C76F85"/>
    <w:rsid w:val="00C77294"/>
    <w:rsid w:val="00C77D0A"/>
    <w:rsid w:val="00C80381"/>
    <w:rsid w:val="00C80389"/>
    <w:rsid w:val="00C8060F"/>
    <w:rsid w:val="00C80C4D"/>
    <w:rsid w:val="00C80F7F"/>
    <w:rsid w:val="00C81006"/>
    <w:rsid w:val="00C811E5"/>
    <w:rsid w:val="00C81CF2"/>
    <w:rsid w:val="00C81EB7"/>
    <w:rsid w:val="00C82164"/>
    <w:rsid w:val="00C8216E"/>
    <w:rsid w:val="00C824DB"/>
    <w:rsid w:val="00C82722"/>
    <w:rsid w:val="00C8282F"/>
    <w:rsid w:val="00C830DB"/>
    <w:rsid w:val="00C833B7"/>
    <w:rsid w:val="00C835E2"/>
    <w:rsid w:val="00C83854"/>
    <w:rsid w:val="00C841A5"/>
    <w:rsid w:val="00C84342"/>
    <w:rsid w:val="00C845B8"/>
    <w:rsid w:val="00C8495F"/>
    <w:rsid w:val="00C84A34"/>
    <w:rsid w:val="00C84C6C"/>
    <w:rsid w:val="00C84CDC"/>
    <w:rsid w:val="00C851C5"/>
    <w:rsid w:val="00C85215"/>
    <w:rsid w:val="00C85661"/>
    <w:rsid w:val="00C857D2"/>
    <w:rsid w:val="00C85BB1"/>
    <w:rsid w:val="00C86393"/>
    <w:rsid w:val="00C86711"/>
    <w:rsid w:val="00C8686F"/>
    <w:rsid w:val="00C868D6"/>
    <w:rsid w:val="00C86956"/>
    <w:rsid w:val="00C86CAB"/>
    <w:rsid w:val="00C87036"/>
    <w:rsid w:val="00C870E5"/>
    <w:rsid w:val="00C87B22"/>
    <w:rsid w:val="00C87D7E"/>
    <w:rsid w:val="00C90037"/>
    <w:rsid w:val="00C9021D"/>
    <w:rsid w:val="00C907EE"/>
    <w:rsid w:val="00C9106F"/>
    <w:rsid w:val="00C910A9"/>
    <w:rsid w:val="00C912FF"/>
    <w:rsid w:val="00C914F7"/>
    <w:rsid w:val="00C91A6E"/>
    <w:rsid w:val="00C91EFE"/>
    <w:rsid w:val="00C923B5"/>
    <w:rsid w:val="00C929CF"/>
    <w:rsid w:val="00C92B1E"/>
    <w:rsid w:val="00C937F8"/>
    <w:rsid w:val="00C93C51"/>
    <w:rsid w:val="00C93DA0"/>
    <w:rsid w:val="00C94363"/>
    <w:rsid w:val="00C94B4A"/>
    <w:rsid w:val="00C94C1A"/>
    <w:rsid w:val="00C94C7B"/>
    <w:rsid w:val="00C94EFC"/>
    <w:rsid w:val="00C950CE"/>
    <w:rsid w:val="00C950F5"/>
    <w:rsid w:val="00C9560C"/>
    <w:rsid w:val="00C95889"/>
    <w:rsid w:val="00C959D0"/>
    <w:rsid w:val="00C95F3D"/>
    <w:rsid w:val="00C96F68"/>
    <w:rsid w:val="00C972AB"/>
    <w:rsid w:val="00C97322"/>
    <w:rsid w:val="00C97656"/>
    <w:rsid w:val="00C97CF2"/>
    <w:rsid w:val="00C97F26"/>
    <w:rsid w:val="00CA0B4D"/>
    <w:rsid w:val="00CA0C71"/>
    <w:rsid w:val="00CA199F"/>
    <w:rsid w:val="00CA1E1E"/>
    <w:rsid w:val="00CA2F1E"/>
    <w:rsid w:val="00CA3BA7"/>
    <w:rsid w:val="00CA3E1E"/>
    <w:rsid w:val="00CA4626"/>
    <w:rsid w:val="00CA4682"/>
    <w:rsid w:val="00CA4A86"/>
    <w:rsid w:val="00CA4F60"/>
    <w:rsid w:val="00CA546F"/>
    <w:rsid w:val="00CA5842"/>
    <w:rsid w:val="00CA5B75"/>
    <w:rsid w:val="00CA5C53"/>
    <w:rsid w:val="00CA5EFB"/>
    <w:rsid w:val="00CA6188"/>
    <w:rsid w:val="00CA6EF8"/>
    <w:rsid w:val="00CA7C2B"/>
    <w:rsid w:val="00CB0300"/>
    <w:rsid w:val="00CB03AE"/>
    <w:rsid w:val="00CB061A"/>
    <w:rsid w:val="00CB076F"/>
    <w:rsid w:val="00CB13C1"/>
    <w:rsid w:val="00CB155B"/>
    <w:rsid w:val="00CB15B2"/>
    <w:rsid w:val="00CB1AFC"/>
    <w:rsid w:val="00CB1E54"/>
    <w:rsid w:val="00CB220D"/>
    <w:rsid w:val="00CB263E"/>
    <w:rsid w:val="00CB2E0B"/>
    <w:rsid w:val="00CB3AD9"/>
    <w:rsid w:val="00CB3C32"/>
    <w:rsid w:val="00CB3EB1"/>
    <w:rsid w:val="00CB47D5"/>
    <w:rsid w:val="00CB48B7"/>
    <w:rsid w:val="00CB4B46"/>
    <w:rsid w:val="00CB4BDD"/>
    <w:rsid w:val="00CB4C99"/>
    <w:rsid w:val="00CB4E0C"/>
    <w:rsid w:val="00CB5029"/>
    <w:rsid w:val="00CB5451"/>
    <w:rsid w:val="00CB57A3"/>
    <w:rsid w:val="00CB5921"/>
    <w:rsid w:val="00CB5BA1"/>
    <w:rsid w:val="00CB62E9"/>
    <w:rsid w:val="00CB6638"/>
    <w:rsid w:val="00CB664C"/>
    <w:rsid w:val="00CB683F"/>
    <w:rsid w:val="00CB6E8A"/>
    <w:rsid w:val="00CB6FD6"/>
    <w:rsid w:val="00CB7460"/>
    <w:rsid w:val="00CB7617"/>
    <w:rsid w:val="00CB7B67"/>
    <w:rsid w:val="00CB7D2F"/>
    <w:rsid w:val="00CB7FB1"/>
    <w:rsid w:val="00CC01E0"/>
    <w:rsid w:val="00CC087B"/>
    <w:rsid w:val="00CC0A1B"/>
    <w:rsid w:val="00CC0BEF"/>
    <w:rsid w:val="00CC11A8"/>
    <w:rsid w:val="00CC1481"/>
    <w:rsid w:val="00CC19B7"/>
    <w:rsid w:val="00CC1D03"/>
    <w:rsid w:val="00CC2E79"/>
    <w:rsid w:val="00CC2EA2"/>
    <w:rsid w:val="00CC31E6"/>
    <w:rsid w:val="00CC348F"/>
    <w:rsid w:val="00CC395F"/>
    <w:rsid w:val="00CC3D37"/>
    <w:rsid w:val="00CC40AD"/>
    <w:rsid w:val="00CC41A2"/>
    <w:rsid w:val="00CC41BD"/>
    <w:rsid w:val="00CC421C"/>
    <w:rsid w:val="00CC46EF"/>
    <w:rsid w:val="00CC477C"/>
    <w:rsid w:val="00CC4EB5"/>
    <w:rsid w:val="00CC5BF8"/>
    <w:rsid w:val="00CC5BF9"/>
    <w:rsid w:val="00CC5D61"/>
    <w:rsid w:val="00CC639D"/>
    <w:rsid w:val="00CC6487"/>
    <w:rsid w:val="00CC6BC6"/>
    <w:rsid w:val="00CC7392"/>
    <w:rsid w:val="00CC7399"/>
    <w:rsid w:val="00CC7D28"/>
    <w:rsid w:val="00CD0174"/>
    <w:rsid w:val="00CD01BC"/>
    <w:rsid w:val="00CD0266"/>
    <w:rsid w:val="00CD03B8"/>
    <w:rsid w:val="00CD0958"/>
    <w:rsid w:val="00CD0ADE"/>
    <w:rsid w:val="00CD0DC9"/>
    <w:rsid w:val="00CD10A3"/>
    <w:rsid w:val="00CD1223"/>
    <w:rsid w:val="00CD177C"/>
    <w:rsid w:val="00CD17B2"/>
    <w:rsid w:val="00CD1A82"/>
    <w:rsid w:val="00CD202A"/>
    <w:rsid w:val="00CD2448"/>
    <w:rsid w:val="00CD2FB3"/>
    <w:rsid w:val="00CD3197"/>
    <w:rsid w:val="00CD35DC"/>
    <w:rsid w:val="00CD3A39"/>
    <w:rsid w:val="00CD3DEF"/>
    <w:rsid w:val="00CD3FEF"/>
    <w:rsid w:val="00CD4044"/>
    <w:rsid w:val="00CD4175"/>
    <w:rsid w:val="00CD4889"/>
    <w:rsid w:val="00CD48C3"/>
    <w:rsid w:val="00CD4F5F"/>
    <w:rsid w:val="00CD538C"/>
    <w:rsid w:val="00CD5540"/>
    <w:rsid w:val="00CD5728"/>
    <w:rsid w:val="00CD574D"/>
    <w:rsid w:val="00CD57C5"/>
    <w:rsid w:val="00CD59AC"/>
    <w:rsid w:val="00CD5BE6"/>
    <w:rsid w:val="00CD6445"/>
    <w:rsid w:val="00CD6628"/>
    <w:rsid w:val="00CD6646"/>
    <w:rsid w:val="00CD689D"/>
    <w:rsid w:val="00CD7497"/>
    <w:rsid w:val="00CD753F"/>
    <w:rsid w:val="00CD7817"/>
    <w:rsid w:val="00CD7E8A"/>
    <w:rsid w:val="00CD7EFF"/>
    <w:rsid w:val="00CD7FB6"/>
    <w:rsid w:val="00CE01D7"/>
    <w:rsid w:val="00CE0878"/>
    <w:rsid w:val="00CE104D"/>
    <w:rsid w:val="00CE1484"/>
    <w:rsid w:val="00CE1874"/>
    <w:rsid w:val="00CE2C27"/>
    <w:rsid w:val="00CE2F3B"/>
    <w:rsid w:val="00CE325D"/>
    <w:rsid w:val="00CE33A3"/>
    <w:rsid w:val="00CE37B2"/>
    <w:rsid w:val="00CE3D7C"/>
    <w:rsid w:val="00CE44A3"/>
    <w:rsid w:val="00CE4A9E"/>
    <w:rsid w:val="00CE4D36"/>
    <w:rsid w:val="00CE4D6C"/>
    <w:rsid w:val="00CE5480"/>
    <w:rsid w:val="00CE5565"/>
    <w:rsid w:val="00CE55FF"/>
    <w:rsid w:val="00CE5C65"/>
    <w:rsid w:val="00CE5E38"/>
    <w:rsid w:val="00CE5F69"/>
    <w:rsid w:val="00CE60D4"/>
    <w:rsid w:val="00CE60F2"/>
    <w:rsid w:val="00CE6167"/>
    <w:rsid w:val="00CE62A4"/>
    <w:rsid w:val="00CE62B5"/>
    <w:rsid w:val="00CE635C"/>
    <w:rsid w:val="00CE66D2"/>
    <w:rsid w:val="00CE66E3"/>
    <w:rsid w:val="00CE6A62"/>
    <w:rsid w:val="00CE71CF"/>
    <w:rsid w:val="00CE72DA"/>
    <w:rsid w:val="00CE72E0"/>
    <w:rsid w:val="00CE7413"/>
    <w:rsid w:val="00CE761A"/>
    <w:rsid w:val="00CE78A7"/>
    <w:rsid w:val="00CE7A23"/>
    <w:rsid w:val="00CF02D3"/>
    <w:rsid w:val="00CF069A"/>
    <w:rsid w:val="00CF0BE2"/>
    <w:rsid w:val="00CF0CBC"/>
    <w:rsid w:val="00CF0DF0"/>
    <w:rsid w:val="00CF0E1C"/>
    <w:rsid w:val="00CF1ACA"/>
    <w:rsid w:val="00CF1E6D"/>
    <w:rsid w:val="00CF1F12"/>
    <w:rsid w:val="00CF20E7"/>
    <w:rsid w:val="00CF244F"/>
    <w:rsid w:val="00CF26F0"/>
    <w:rsid w:val="00CF353F"/>
    <w:rsid w:val="00CF3B90"/>
    <w:rsid w:val="00CF41BB"/>
    <w:rsid w:val="00CF4405"/>
    <w:rsid w:val="00CF4489"/>
    <w:rsid w:val="00CF4CC1"/>
    <w:rsid w:val="00CF4F77"/>
    <w:rsid w:val="00CF514F"/>
    <w:rsid w:val="00CF51DF"/>
    <w:rsid w:val="00CF5319"/>
    <w:rsid w:val="00CF5348"/>
    <w:rsid w:val="00CF53BF"/>
    <w:rsid w:val="00CF56EA"/>
    <w:rsid w:val="00CF58EF"/>
    <w:rsid w:val="00CF5900"/>
    <w:rsid w:val="00CF59C8"/>
    <w:rsid w:val="00CF5A34"/>
    <w:rsid w:val="00CF60A9"/>
    <w:rsid w:val="00CF648C"/>
    <w:rsid w:val="00CF67D5"/>
    <w:rsid w:val="00CF69C7"/>
    <w:rsid w:val="00CF6FCF"/>
    <w:rsid w:val="00CF73D8"/>
    <w:rsid w:val="00CF7599"/>
    <w:rsid w:val="00CF76D9"/>
    <w:rsid w:val="00CF79AD"/>
    <w:rsid w:val="00CF79E0"/>
    <w:rsid w:val="00CF7A54"/>
    <w:rsid w:val="00CF7ABB"/>
    <w:rsid w:val="00CF7E69"/>
    <w:rsid w:val="00CF7F0B"/>
    <w:rsid w:val="00D0000B"/>
    <w:rsid w:val="00D002C5"/>
    <w:rsid w:val="00D0082F"/>
    <w:rsid w:val="00D0084D"/>
    <w:rsid w:val="00D0085C"/>
    <w:rsid w:val="00D01119"/>
    <w:rsid w:val="00D019C3"/>
    <w:rsid w:val="00D01EBF"/>
    <w:rsid w:val="00D01FFB"/>
    <w:rsid w:val="00D020F2"/>
    <w:rsid w:val="00D021C1"/>
    <w:rsid w:val="00D023E2"/>
    <w:rsid w:val="00D02543"/>
    <w:rsid w:val="00D025B0"/>
    <w:rsid w:val="00D02901"/>
    <w:rsid w:val="00D02C31"/>
    <w:rsid w:val="00D03489"/>
    <w:rsid w:val="00D034C7"/>
    <w:rsid w:val="00D0353E"/>
    <w:rsid w:val="00D03944"/>
    <w:rsid w:val="00D03C90"/>
    <w:rsid w:val="00D03DFD"/>
    <w:rsid w:val="00D04C1F"/>
    <w:rsid w:val="00D04D06"/>
    <w:rsid w:val="00D04FA2"/>
    <w:rsid w:val="00D053C8"/>
    <w:rsid w:val="00D054D5"/>
    <w:rsid w:val="00D05954"/>
    <w:rsid w:val="00D05CBF"/>
    <w:rsid w:val="00D05FB6"/>
    <w:rsid w:val="00D06313"/>
    <w:rsid w:val="00D069AE"/>
    <w:rsid w:val="00D06CAC"/>
    <w:rsid w:val="00D06D87"/>
    <w:rsid w:val="00D06FFE"/>
    <w:rsid w:val="00D073C4"/>
    <w:rsid w:val="00D07A49"/>
    <w:rsid w:val="00D07D1F"/>
    <w:rsid w:val="00D10234"/>
    <w:rsid w:val="00D1044E"/>
    <w:rsid w:val="00D1086B"/>
    <w:rsid w:val="00D10958"/>
    <w:rsid w:val="00D10E3F"/>
    <w:rsid w:val="00D10FC7"/>
    <w:rsid w:val="00D11415"/>
    <w:rsid w:val="00D11B4D"/>
    <w:rsid w:val="00D11DFB"/>
    <w:rsid w:val="00D1235B"/>
    <w:rsid w:val="00D12394"/>
    <w:rsid w:val="00D12684"/>
    <w:rsid w:val="00D1272A"/>
    <w:rsid w:val="00D12954"/>
    <w:rsid w:val="00D12A04"/>
    <w:rsid w:val="00D1345D"/>
    <w:rsid w:val="00D1364C"/>
    <w:rsid w:val="00D1371B"/>
    <w:rsid w:val="00D13798"/>
    <w:rsid w:val="00D13813"/>
    <w:rsid w:val="00D13898"/>
    <w:rsid w:val="00D141D8"/>
    <w:rsid w:val="00D142B5"/>
    <w:rsid w:val="00D14337"/>
    <w:rsid w:val="00D1437C"/>
    <w:rsid w:val="00D144F4"/>
    <w:rsid w:val="00D14681"/>
    <w:rsid w:val="00D146CD"/>
    <w:rsid w:val="00D149FB"/>
    <w:rsid w:val="00D14D62"/>
    <w:rsid w:val="00D155B5"/>
    <w:rsid w:val="00D15A88"/>
    <w:rsid w:val="00D15CAD"/>
    <w:rsid w:val="00D15ED5"/>
    <w:rsid w:val="00D15FBD"/>
    <w:rsid w:val="00D16147"/>
    <w:rsid w:val="00D16186"/>
    <w:rsid w:val="00D161A7"/>
    <w:rsid w:val="00D162A2"/>
    <w:rsid w:val="00D1635E"/>
    <w:rsid w:val="00D1637B"/>
    <w:rsid w:val="00D164A2"/>
    <w:rsid w:val="00D1667D"/>
    <w:rsid w:val="00D1720D"/>
    <w:rsid w:val="00D177B4"/>
    <w:rsid w:val="00D2025D"/>
    <w:rsid w:val="00D2027C"/>
    <w:rsid w:val="00D204A1"/>
    <w:rsid w:val="00D20672"/>
    <w:rsid w:val="00D2074F"/>
    <w:rsid w:val="00D2075E"/>
    <w:rsid w:val="00D207B0"/>
    <w:rsid w:val="00D20935"/>
    <w:rsid w:val="00D20982"/>
    <w:rsid w:val="00D209F0"/>
    <w:rsid w:val="00D20ABE"/>
    <w:rsid w:val="00D20B0C"/>
    <w:rsid w:val="00D20FC6"/>
    <w:rsid w:val="00D21051"/>
    <w:rsid w:val="00D21235"/>
    <w:rsid w:val="00D21268"/>
    <w:rsid w:val="00D2138D"/>
    <w:rsid w:val="00D2146F"/>
    <w:rsid w:val="00D21856"/>
    <w:rsid w:val="00D219E9"/>
    <w:rsid w:val="00D21F1F"/>
    <w:rsid w:val="00D221FB"/>
    <w:rsid w:val="00D2256D"/>
    <w:rsid w:val="00D22632"/>
    <w:rsid w:val="00D22871"/>
    <w:rsid w:val="00D231B4"/>
    <w:rsid w:val="00D235C5"/>
    <w:rsid w:val="00D239AF"/>
    <w:rsid w:val="00D23C5B"/>
    <w:rsid w:val="00D23C8D"/>
    <w:rsid w:val="00D23CB6"/>
    <w:rsid w:val="00D23D13"/>
    <w:rsid w:val="00D2414D"/>
    <w:rsid w:val="00D242BF"/>
    <w:rsid w:val="00D24330"/>
    <w:rsid w:val="00D246B0"/>
    <w:rsid w:val="00D24C47"/>
    <w:rsid w:val="00D24CEB"/>
    <w:rsid w:val="00D250E7"/>
    <w:rsid w:val="00D25540"/>
    <w:rsid w:val="00D256D8"/>
    <w:rsid w:val="00D25742"/>
    <w:rsid w:val="00D259EF"/>
    <w:rsid w:val="00D25B58"/>
    <w:rsid w:val="00D25CE5"/>
    <w:rsid w:val="00D2602F"/>
    <w:rsid w:val="00D2633D"/>
    <w:rsid w:val="00D26851"/>
    <w:rsid w:val="00D26AD8"/>
    <w:rsid w:val="00D27258"/>
    <w:rsid w:val="00D27533"/>
    <w:rsid w:val="00D2792D"/>
    <w:rsid w:val="00D2793F"/>
    <w:rsid w:val="00D27B34"/>
    <w:rsid w:val="00D30106"/>
    <w:rsid w:val="00D3013E"/>
    <w:rsid w:val="00D30292"/>
    <w:rsid w:val="00D302BC"/>
    <w:rsid w:val="00D307AB"/>
    <w:rsid w:val="00D30E92"/>
    <w:rsid w:val="00D30F1B"/>
    <w:rsid w:val="00D3156A"/>
    <w:rsid w:val="00D31A54"/>
    <w:rsid w:val="00D31AE3"/>
    <w:rsid w:val="00D31C43"/>
    <w:rsid w:val="00D31D67"/>
    <w:rsid w:val="00D31DFC"/>
    <w:rsid w:val="00D31F2F"/>
    <w:rsid w:val="00D31F9F"/>
    <w:rsid w:val="00D31FCC"/>
    <w:rsid w:val="00D32571"/>
    <w:rsid w:val="00D32980"/>
    <w:rsid w:val="00D32AD7"/>
    <w:rsid w:val="00D32CBE"/>
    <w:rsid w:val="00D32D78"/>
    <w:rsid w:val="00D331C6"/>
    <w:rsid w:val="00D3325F"/>
    <w:rsid w:val="00D33399"/>
    <w:rsid w:val="00D333B5"/>
    <w:rsid w:val="00D339DB"/>
    <w:rsid w:val="00D33DC5"/>
    <w:rsid w:val="00D33E98"/>
    <w:rsid w:val="00D341C9"/>
    <w:rsid w:val="00D345B1"/>
    <w:rsid w:val="00D34762"/>
    <w:rsid w:val="00D34B3E"/>
    <w:rsid w:val="00D34C02"/>
    <w:rsid w:val="00D34DD0"/>
    <w:rsid w:val="00D350FC"/>
    <w:rsid w:val="00D3580B"/>
    <w:rsid w:val="00D35ABF"/>
    <w:rsid w:val="00D35B59"/>
    <w:rsid w:val="00D35FC3"/>
    <w:rsid w:val="00D366BD"/>
    <w:rsid w:val="00D36729"/>
    <w:rsid w:val="00D36CCF"/>
    <w:rsid w:val="00D37BC0"/>
    <w:rsid w:val="00D37DA3"/>
    <w:rsid w:val="00D37F5E"/>
    <w:rsid w:val="00D400E4"/>
    <w:rsid w:val="00D40129"/>
    <w:rsid w:val="00D402E1"/>
    <w:rsid w:val="00D40408"/>
    <w:rsid w:val="00D40519"/>
    <w:rsid w:val="00D4061D"/>
    <w:rsid w:val="00D407F2"/>
    <w:rsid w:val="00D40DAA"/>
    <w:rsid w:val="00D40EB3"/>
    <w:rsid w:val="00D41319"/>
    <w:rsid w:val="00D41961"/>
    <w:rsid w:val="00D41A9F"/>
    <w:rsid w:val="00D41BA2"/>
    <w:rsid w:val="00D41D7C"/>
    <w:rsid w:val="00D41DFC"/>
    <w:rsid w:val="00D41E99"/>
    <w:rsid w:val="00D42063"/>
    <w:rsid w:val="00D426A2"/>
    <w:rsid w:val="00D42AB2"/>
    <w:rsid w:val="00D430B7"/>
    <w:rsid w:val="00D430DE"/>
    <w:rsid w:val="00D43286"/>
    <w:rsid w:val="00D434B8"/>
    <w:rsid w:val="00D43B77"/>
    <w:rsid w:val="00D43C9C"/>
    <w:rsid w:val="00D4477B"/>
    <w:rsid w:val="00D44B4B"/>
    <w:rsid w:val="00D44ED7"/>
    <w:rsid w:val="00D45264"/>
    <w:rsid w:val="00D45646"/>
    <w:rsid w:val="00D45783"/>
    <w:rsid w:val="00D4589A"/>
    <w:rsid w:val="00D45B90"/>
    <w:rsid w:val="00D45CA9"/>
    <w:rsid w:val="00D45F5B"/>
    <w:rsid w:val="00D462AA"/>
    <w:rsid w:val="00D46332"/>
    <w:rsid w:val="00D465ED"/>
    <w:rsid w:val="00D46D80"/>
    <w:rsid w:val="00D47017"/>
    <w:rsid w:val="00D470BE"/>
    <w:rsid w:val="00D47660"/>
    <w:rsid w:val="00D504A9"/>
    <w:rsid w:val="00D514CC"/>
    <w:rsid w:val="00D516A9"/>
    <w:rsid w:val="00D5186B"/>
    <w:rsid w:val="00D51BDB"/>
    <w:rsid w:val="00D5201D"/>
    <w:rsid w:val="00D524B5"/>
    <w:rsid w:val="00D525C3"/>
    <w:rsid w:val="00D52932"/>
    <w:rsid w:val="00D52CE8"/>
    <w:rsid w:val="00D53046"/>
    <w:rsid w:val="00D530F2"/>
    <w:rsid w:val="00D5334E"/>
    <w:rsid w:val="00D535EC"/>
    <w:rsid w:val="00D53905"/>
    <w:rsid w:val="00D539DD"/>
    <w:rsid w:val="00D53C06"/>
    <w:rsid w:val="00D53E89"/>
    <w:rsid w:val="00D54114"/>
    <w:rsid w:val="00D54313"/>
    <w:rsid w:val="00D547F7"/>
    <w:rsid w:val="00D55066"/>
    <w:rsid w:val="00D551E4"/>
    <w:rsid w:val="00D55EF2"/>
    <w:rsid w:val="00D55F0B"/>
    <w:rsid w:val="00D56387"/>
    <w:rsid w:val="00D565A0"/>
    <w:rsid w:val="00D56A4C"/>
    <w:rsid w:val="00D56B71"/>
    <w:rsid w:val="00D56DCA"/>
    <w:rsid w:val="00D56E54"/>
    <w:rsid w:val="00D56EC5"/>
    <w:rsid w:val="00D56F4D"/>
    <w:rsid w:val="00D56FF6"/>
    <w:rsid w:val="00D57132"/>
    <w:rsid w:val="00D606EF"/>
    <w:rsid w:val="00D60771"/>
    <w:rsid w:val="00D60990"/>
    <w:rsid w:val="00D60DF0"/>
    <w:rsid w:val="00D60DFD"/>
    <w:rsid w:val="00D613BE"/>
    <w:rsid w:val="00D614E9"/>
    <w:rsid w:val="00D61ADD"/>
    <w:rsid w:val="00D61EC9"/>
    <w:rsid w:val="00D6237C"/>
    <w:rsid w:val="00D62ECC"/>
    <w:rsid w:val="00D62F1B"/>
    <w:rsid w:val="00D62FB4"/>
    <w:rsid w:val="00D630E5"/>
    <w:rsid w:val="00D63797"/>
    <w:rsid w:val="00D64056"/>
    <w:rsid w:val="00D641F1"/>
    <w:rsid w:val="00D6425B"/>
    <w:rsid w:val="00D6430D"/>
    <w:rsid w:val="00D645BD"/>
    <w:rsid w:val="00D64657"/>
    <w:rsid w:val="00D64662"/>
    <w:rsid w:val="00D64BCF"/>
    <w:rsid w:val="00D65098"/>
    <w:rsid w:val="00D650A0"/>
    <w:rsid w:val="00D654E5"/>
    <w:rsid w:val="00D65580"/>
    <w:rsid w:val="00D65F80"/>
    <w:rsid w:val="00D66162"/>
    <w:rsid w:val="00D67344"/>
    <w:rsid w:val="00D6753D"/>
    <w:rsid w:val="00D67568"/>
    <w:rsid w:val="00D6761E"/>
    <w:rsid w:val="00D6766E"/>
    <w:rsid w:val="00D67AA9"/>
    <w:rsid w:val="00D67D71"/>
    <w:rsid w:val="00D70188"/>
    <w:rsid w:val="00D702FF"/>
    <w:rsid w:val="00D704C5"/>
    <w:rsid w:val="00D70AE2"/>
    <w:rsid w:val="00D70B58"/>
    <w:rsid w:val="00D70B95"/>
    <w:rsid w:val="00D713B1"/>
    <w:rsid w:val="00D71DE9"/>
    <w:rsid w:val="00D71E03"/>
    <w:rsid w:val="00D7220A"/>
    <w:rsid w:val="00D72723"/>
    <w:rsid w:val="00D73171"/>
    <w:rsid w:val="00D736EE"/>
    <w:rsid w:val="00D73871"/>
    <w:rsid w:val="00D73B29"/>
    <w:rsid w:val="00D73B66"/>
    <w:rsid w:val="00D73E6B"/>
    <w:rsid w:val="00D74083"/>
    <w:rsid w:val="00D7439E"/>
    <w:rsid w:val="00D74453"/>
    <w:rsid w:val="00D7462F"/>
    <w:rsid w:val="00D747AA"/>
    <w:rsid w:val="00D7482E"/>
    <w:rsid w:val="00D74A05"/>
    <w:rsid w:val="00D74D4F"/>
    <w:rsid w:val="00D75127"/>
    <w:rsid w:val="00D75290"/>
    <w:rsid w:val="00D757B0"/>
    <w:rsid w:val="00D757EC"/>
    <w:rsid w:val="00D75AB9"/>
    <w:rsid w:val="00D75E94"/>
    <w:rsid w:val="00D762C1"/>
    <w:rsid w:val="00D76364"/>
    <w:rsid w:val="00D76497"/>
    <w:rsid w:val="00D76BD8"/>
    <w:rsid w:val="00D7776F"/>
    <w:rsid w:val="00D7778D"/>
    <w:rsid w:val="00D777DC"/>
    <w:rsid w:val="00D77847"/>
    <w:rsid w:val="00D77B61"/>
    <w:rsid w:val="00D80125"/>
    <w:rsid w:val="00D801B4"/>
    <w:rsid w:val="00D804FF"/>
    <w:rsid w:val="00D8051A"/>
    <w:rsid w:val="00D80933"/>
    <w:rsid w:val="00D809A4"/>
    <w:rsid w:val="00D80D4E"/>
    <w:rsid w:val="00D816C3"/>
    <w:rsid w:val="00D817F1"/>
    <w:rsid w:val="00D81A6C"/>
    <w:rsid w:val="00D81BC6"/>
    <w:rsid w:val="00D81D28"/>
    <w:rsid w:val="00D820B9"/>
    <w:rsid w:val="00D823AE"/>
    <w:rsid w:val="00D82717"/>
    <w:rsid w:val="00D82C56"/>
    <w:rsid w:val="00D82D78"/>
    <w:rsid w:val="00D832A4"/>
    <w:rsid w:val="00D837D2"/>
    <w:rsid w:val="00D838DE"/>
    <w:rsid w:val="00D83AFE"/>
    <w:rsid w:val="00D83D4A"/>
    <w:rsid w:val="00D83E6C"/>
    <w:rsid w:val="00D83F30"/>
    <w:rsid w:val="00D843AF"/>
    <w:rsid w:val="00D845C4"/>
    <w:rsid w:val="00D84842"/>
    <w:rsid w:val="00D84B81"/>
    <w:rsid w:val="00D84F4D"/>
    <w:rsid w:val="00D84FAF"/>
    <w:rsid w:val="00D851AF"/>
    <w:rsid w:val="00D852A6"/>
    <w:rsid w:val="00D85814"/>
    <w:rsid w:val="00D8583D"/>
    <w:rsid w:val="00D85DC0"/>
    <w:rsid w:val="00D86170"/>
    <w:rsid w:val="00D8639B"/>
    <w:rsid w:val="00D86475"/>
    <w:rsid w:val="00D866C5"/>
    <w:rsid w:val="00D866DC"/>
    <w:rsid w:val="00D867F0"/>
    <w:rsid w:val="00D86F39"/>
    <w:rsid w:val="00D86FE8"/>
    <w:rsid w:val="00D87085"/>
    <w:rsid w:val="00D877C8"/>
    <w:rsid w:val="00D87C0C"/>
    <w:rsid w:val="00D87C37"/>
    <w:rsid w:val="00D87C48"/>
    <w:rsid w:val="00D87E45"/>
    <w:rsid w:val="00D87FF5"/>
    <w:rsid w:val="00D900B0"/>
    <w:rsid w:val="00D902C0"/>
    <w:rsid w:val="00D90691"/>
    <w:rsid w:val="00D90B1D"/>
    <w:rsid w:val="00D90B50"/>
    <w:rsid w:val="00D91316"/>
    <w:rsid w:val="00D91490"/>
    <w:rsid w:val="00D9200C"/>
    <w:rsid w:val="00D924E4"/>
    <w:rsid w:val="00D92535"/>
    <w:rsid w:val="00D92648"/>
    <w:rsid w:val="00D92684"/>
    <w:rsid w:val="00D92A0D"/>
    <w:rsid w:val="00D92DF1"/>
    <w:rsid w:val="00D9331E"/>
    <w:rsid w:val="00D934C3"/>
    <w:rsid w:val="00D94272"/>
    <w:rsid w:val="00D94573"/>
    <w:rsid w:val="00D94612"/>
    <w:rsid w:val="00D94616"/>
    <w:rsid w:val="00D9464E"/>
    <w:rsid w:val="00D95090"/>
    <w:rsid w:val="00D95222"/>
    <w:rsid w:val="00D95554"/>
    <w:rsid w:val="00D95CDE"/>
    <w:rsid w:val="00D95FD4"/>
    <w:rsid w:val="00D962AD"/>
    <w:rsid w:val="00D966F1"/>
    <w:rsid w:val="00D97212"/>
    <w:rsid w:val="00D973E5"/>
    <w:rsid w:val="00D9790A"/>
    <w:rsid w:val="00D97A76"/>
    <w:rsid w:val="00D97FD0"/>
    <w:rsid w:val="00DA0218"/>
    <w:rsid w:val="00DA03DD"/>
    <w:rsid w:val="00DA0525"/>
    <w:rsid w:val="00DA05BB"/>
    <w:rsid w:val="00DA06CF"/>
    <w:rsid w:val="00DA07F6"/>
    <w:rsid w:val="00DA0B4A"/>
    <w:rsid w:val="00DA0BF0"/>
    <w:rsid w:val="00DA118F"/>
    <w:rsid w:val="00DA1346"/>
    <w:rsid w:val="00DA1537"/>
    <w:rsid w:val="00DA15A7"/>
    <w:rsid w:val="00DA1970"/>
    <w:rsid w:val="00DA1C34"/>
    <w:rsid w:val="00DA2DC3"/>
    <w:rsid w:val="00DA30D4"/>
    <w:rsid w:val="00DA34D0"/>
    <w:rsid w:val="00DA35AC"/>
    <w:rsid w:val="00DA42F4"/>
    <w:rsid w:val="00DA4680"/>
    <w:rsid w:val="00DA49C8"/>
    <w:rsid w:val="00DA4E1E"/>
    <w:rsid w:val="00DA4E24"/>
    <w:rsid w:val="00DA4F9F"/>
    <w:rsid w:val="00DA5253"/>
    <w:rsid w:val="00DA571B"/>
    <w:rsid w:val="00DA5817"/>
    <w:rsid w:val="00DA5938"/>
    <w:rsid w:val="00DA5A34"/>
    <w:rsid w:val="00DA5F08"/>
    <w:rsid w:val="00DA5F9D"/>
    <w:rsid w:val="00DA61F0"/>
    <w:rsid w:val="00DA6415"/>
    <w:rsid w:val="00DA67AF"/>
    <w:rsid w:val="00DA73A8"/>
    <w:rsid w:val="00DA73E4"/>
    <w:rsid w:val="00DA7D94"/>
    <w:rsid w:val="00DB036B"/>
    <w:rsid w:val="00DB03BF"/>
    <w:rsid w:val="00DB042B"/>
    <w:rsid w:val="00DB0691"/>
    <w:rsid w:val="00DB0BA7"/>
    <w:rsid w:val="00DB11D5"/>
    <w:rsid w:val="00DB13A7"/>
    <w:rsid w:val="00DB1539"/>
    <w:rsid w:val="00DB15DB"/>
    <w:rsid w:val="00DB1706"/>
    <w:rsid w:val="00DB1D06"/>
    <w:rsid w:val="00DB1F91"/>
    <w:rsid w:val="00DB2099"/>
    <w:rsid w:val="00DB32AC"/>
    <w:rsid w:val="00DB3580"/>
    <w:rsid w:val="00DB3588"/>
    <w:rsid w:val="00DB367A"/>
    <w:rsid w:val="00DB3BF1"/>
    <w:rsid w:val="00DB3CFD"/>
    <w:rsid w:val="00DB3D3F"/>
    <w:rsid w:val="00DB415E"/>
    <w:rsid w:val="00DB4293"/>
    <w:rsid w:val="00DB439C"/>
    <w:rsid w:val="00DB4490"/>
    <w:rsid w:val="00DB4825"/>
    <w:rsid w:val="00DB4A20"/>
    <w:rsid w:val="00DB4C36"/>
    <w:rsid w:val="00DB4CDA"/>
    <w:rsid w:val="00DB57F1"/>
    <w:rsid w:val="00DB5A4C"/>
    <w:rsid w:val="00DB5B69"/>
    <w:rsid w:val="00DB5DD5"/>
    <w:rsid w:val="00DB61DE"/>
    <w:rsid w:val="00DB6496"/>
    <w:rsid w:val="00DB695B"/>
    <w:rsid w:val="00DB6B2E"/>
    <w:rsid w:val="00DB6B8E"/>
    <w:rsid w:val="00DB6DAC"/>
    <w:rsid w:val="00DB7947"/>
    <w:rsid w:val="00DC008C"/>
    <w:rsid w:val="00DC045E"/>
    <w:rsid w:val="00DC0529"/>
    <w:rsid w:val="00DC0D2C"/>
    <w:rsid w:val="00DC0D6C"/>
    <w:rsid w:val="00DC1521"/>
    <w:rsid w:val="00DC1AAD"/>
    <w:rsid w:val="00DC1AE4"/>
    <w:rsid w:val="00DC1D13"/>
    <w:rsid w:val="00DC1D7C"/>
    <w:rsid w:val="00DC1DD9"/>
    <w:rsid w:val="00DC2016"/>
    <w:rsid w:val="00DC2298"/>
    <w:rsid w:val="00DC25B0"/>
    <w:rsid w:val="00DC26F0"/>
    <w:rsid w:val="00DC272E"/>
    <w:rsid w:val="00DC28EE"/>
    <w:rsid w:val="00DC3393"/>
    <w:rsid w:val="00DC4BE2"/>
    <w:rsid w:val="00DC4D79"/>
    <w:rsid w:val="00DC4E69"/>
    <w:rsid w:val="00DC4F8A"/>
    <w:rsid w:val="00DC518C"/>
    <w:rsid w:val="00DC586F"/>
    <w:rsid w:val="00DC58E9"/>
    <w:rsid w:val="00DC598E"/>
    <w:rsid w:val="00DC5AE1"/>
    <w:rsid w:val="00DC5D25"/>
    <w:rsid w:val="00DC5DE2"/>
    <w:rsid w:val="00DC64DB"/>
    <w:rsid w:val="00DC662A"/>
    <w:rsid w:val="00DC6BA3"/>
    <w:rsid w:val="00DC6DBF"/>
    <w:rsid w:val="00DC7BB7"/>
    <w:rsid w:val="00DD07B5"/>
    <w:rsid w:val="00DD0872"/>
    <w:rsid w:val="00DD0C9C"/>
    <w:rsid w:val="00DD120E"/>
    <w:rsid w:val="00DD13E1"/>
    <w:rsid w:val="00DD18DC"/>
    <w:rsid w:val="00DD21FD"/>
    <w:rsid w:val="00DD266B"/>
    <w:rsid w:val="00DD38DB"/>
    <w:rsid w:val="00DD3951"/>
    <w:rsid w:val="00DD39C3"/>
    <w:rsid w:val="00DD3CB0"/>
    <w:rsid w:val="00DD40B5"/>
    <w:rsid w:val="00DD4289"/>
    <w:rsid w:val="00DD42E2"/>
    <w:rsid w:val="00DD445F"/>
    <w:rsid w:val="00DD4680"/>
    <w:rsid w:val="00DD494F"/>
    <w:rsid w:val="00DD4BF2"/>
    <w:rsid w:val="00DD545B"/>
    <w:rsid w:val="00DD54B8"/>
    <w:rsid w:val="00DD59DD"/>
    <w:rsid w:val="00DD5EB0"/>
    <w:rsid w:val="00DD62C4"/>
    <w:rsid w:val="00DD6388"/>
    <w:rsid w:val="00DD64F7"/>
    <w:rsid w:val="00DD6540"/>
    <w:rsid w:val="00DD6ACF"/>
    <w:rsid w:val="00DD6DA5"/>
    <w:rsid w:val="00DD6EAB"/>
    <w:rsid w:val="00DD6F26"/>
    <w:rsid w:val="00DD70EF"/>
    <w:rsid w:val="00DD74EF"/>
    <w:rsid w:val="00DD7830"/>
    <w:rsid w:val="00DD7D56"/>
    <w:rsid w:val="00DD7E82"/>
    <w:rsid w:val="00DE0474"/>
    <w:rsid w:val="00DE0844"/>
    <w:rsid w:val="00DE099F"/>
    <w:rsid w:val="00DE0DCA"/>
    <w:rsid w:val="00DE12D8"/>
    <w:rsid w:val="00DE1405"/>
    <w:rsid w:val="00DE166F"/>
    <w:rsid w:val="00DE1802"/>
    <w:rsid w:val="00DE1841"/>
    <w:rsid w:val="00DE1D72"/>
    <w:rsid w:val="00DE2417"/>
    <w:rsid w:val="00DE28AB"/>
    <w:rsid w:val="00DE3064"/>
    <w:rsid w:val="00DE317E"/>
    <w:rsid w:val="00DE35F5"/>
    <w:rsid w:val="00DE3886"/>
    <w:rsid w:val="00DE3A4D"/>
    <w:rsid w:val="00DE3DB6"/>
    <w:rsid w:val="00DE4393"/>
    <w:rsid w:val="00DE47AF"/>
    <w:rsid w:val="00DE4DF4"/>
    <w:rsid w:val="00DE4FE1"/>
    <w:rsid w:val="00DE5210"/>
    <w:rsid w:val="00DE577C"/>
    <w:rsid w:val="00DE642D"/>
    <w:rsid w:val="00DE6ADD"/>
    <w:rsid w:val="00DE6D19"/>
    <w:rsid w:val="00DE6DE4"/>
    <w:rsid w:val="00DE6E3C"/>
    <w:rsid w:val="00DE719C"/>
    <w:rsid w:val="00DE73F6"/>
    <w:rsid w:val="00DE77AD"/>
    <w:rsid w:val="00DE77CB"/>
    <w:rsid w:val="00DE7874"/>
    <w:rsid w:val="00DE7BC1"/>
    <w:rsid w:val="00DE7FCA"/>
    <w:rsid w:val="00DF09B8"/>
    <w:rsid w:val="00DF0B98"/>
    <w:rsid w:val="00DF0C22"/>
    <w:rsid w:val="00DF0E08"/>
    <w:rsid w:val="00DF110E"/>
    <w:rsid w:val="00DF14F4"/>
    <w:rsid w:val="00DF1B7E"/>
    <w:rsid w:val="00DF1BE5"/>
    <w:rsid w:val="00DF33D9"/>
    <w:rsid w:val="00DF3436"/>
    <w:rsid w:val="00DF38E4"/>
    <w:rsid w:val="00DF4025"/>
    <w:rsid w:val="00DF4633"/>
    <w:rsid w:val="00DF4847"/>
    <w:rsid w:val="00DF4B00"/>
    <w:rsid w:val="00DF4B22"/>
    <w:rsid w:val="00DF4B3A"/>
    <w:rsid w:val="00DF4C80"/>
    <w:rsid w:val="00DF4EA5"/>
    <w:rsid w:val="00DF533D"/>
    <w:rsid w:val="00DF5B8C"/>
    <w:rsid w:val="00DF638F"/>
    <w:rsid w:val="00DF6855"/>
    <w:rsid w:val="00DF6AFB"/>
    <w:rsid w:val="00DF6F87"/>
    <w:rsid w:val="00DF700A"/>
    <w:rsid w:val="00DF70F6"/>
    <w:rsid w:val="00DF71FD"/>
    <w:rsid w:val="00DF7593"/>
    <w:rsid w:val="00DF784A"/>
    <w:rsid w:val="00DF7882"/>
    <w:rsid w:val="00DF79DD"/>
    <w:rsid w:val="00DF7C02"/>
    <w:rsid w:val="00DF7C21"/>
    <w:rsid w:val="00DF7CEE"/>
    <w:rsid w:val="00E00030"/>
    <w:rsid w:val="00E00B55"/>
    <w:rsid w:val="00E00D1E"/>
    <w:rsid w:val="00E00E9E"/>
    <w:rsid w:val="00E018BF"/>
    <w:rsid w:val="00E01BD2"/>
    <w:rsid w:val="00E01FDB"/>
    <w:rsid w:val="00E02568"/>
    <w:rsid w:val="00E026A0"/>
    <w:rsid w:val="00E026CE"/>
    <w:rsid w:val="00E0273D"/>
    <w:rsid w:val="00E039EA"/>
    <w:rsid w:val="00E03B60"/>
    <w:rsid w:val="00E03D96"/>
    <w:rsid w:val="00E03EF0"/>
    <w:rsid w:val="00E0403B"/>
    <w:rsid w:val="00E04934"/>
    <w:rsid w:val="00E04C2C"/>
    <w:rsid w:val="00E04CEC"/>
    <w:rsid w:val="00E04DA8"/>
    <w:rsid w:val="00E04EB8"/>
    <w:rsid w:val="00E04F2D"/>
    <w:rsid w:val="00E053FF"/>
    <w:rsid w:val="00E0591F"/>
    <w:rsid w:val="00E059A3"/>
    <w:rsid w:val="00E05F1F"/>
    <w:rsid w:val="00E05FD1"/>
    <w:rsid w:val="00E06216"/>
    <w:rsid w:val="00E0630E"/>
    <w:rsid w:val="00E067A4"/>
    <w:rsid w:val="00E07128"/>
    <w:rsid w:val="00E073D3"/>
    <w:rsid w:val="00E07743"/>
    <w:rsid w:val="00E07D02"/>
    <w:rsid w:val="00E07D1F"/>
    <w:rsid w:val="00E10A6B"/>
    <w:rsid w:val="00E10C93"/>
    <w:rsid w:val="00E11700"/>
    <w:rsid w:val="00E11754"/>
    <w:rsid w:val="00E117F8"/>
    <w:rsid w:val="00E11947"/>
    <w:rsid w:val="00E119E6"/>
    <w:rsid w:val="00E11B4E"/>
    <w:rsid w:val="00E11CDC"/>
    <w:rsid w:val="00E1223D"/>
    <w:rsid w:val="00E1226F"/>
    <w:rsid w:val="00E12539"/>
    <w:rsid w:val="00E12647"/>
    <w:rsid w:val="00E12CA6"/>
    <w:rsid w:val="00E12EB6"/>
    <w:rsid w:val="00E13155"/>
    <w:rsid w:val="00E13246"/>
    <w:rsid w:val="00E13805"/>
    <w:rsid w:val="00E13E79"/>
    <w:rsid w:val="00E14E6C"/>
    <w:rsid w:val="00E15102"/>
    <w:rsid w:val="00E163A0"/>
    <w:rsid w:val="00E16626"/>
    <w:rsid w:val="00E1690F"/>
    <w:rsid w:val="00E16A39"/>
    <w:rsid w:val="00E16AF4"/>
    <w:rsid w:val="00E1731C"/>
    <w:rsid w:val="00E173A2"/>
    <w:rsid w:val="00E1767B"/>
    <w:rsid w:val="00E1797C"/>
    <w:rsid w:val="00E17FDB"/>
    <w:rsid w:val="00E20477"/>
    <w:rsid w:val="00E20AEE"/>
    <w:rsid w:val="00E211D0"/>
    <w:rsid w:val="00E21632"/>
    <w:rsid w:val="00E21ACB"/>
    <w:rsid w:val="00E21C9F"/>
    <w:rsid w:val="00E21EF1"/>
    <w:rsid w:val="00E22405"/>
    <w:rsid w:val="00E22FE6"/>
    <w:rsid w:val="00E23640"/>
    <w:rsid w:val="00E23D4E"/>
    <w:rsid w:val="00E23E3B"/>
    <w:rsid w:val="00E24137"/>
    <w:rsid w:val="00E241CC"/>
    <w:rsid w:val="00E24F79"/>
    <w:rsid w:val="00E250B0"/>
    <w:rsid w:val="00E251CA"/>
    <w:rsid w:val="00E257AE"/>
    <w:rsid w:val="00E2587C"/>
    <w:rsid w:val="00E25939"/>
    <w:rsid w:val="00E25A86"/>
    <w:rsid w:val="00E25D15"/>
    <w:rsid w:val="00E25E1F"/>
    <w:rsid w:val="00E26708"/>
    <w:rsid w:val="00E26E45"/>
    <w:rsid w:val="00E26F2F"/>
    <w:rsid w:val="00E26F35"/>
    <w:rsid w:val="00E26F39"/>
    <w:rsid w:val="00E271D7"/>
    <w:rsid w:val="00E27601"/>
    <w:rsid w:val="00E27B33"/>
    <w:rsid w:val="00E27BBF"/>
    <w:rsid w:val="00E30030"/>
    <w:rsid w:val="00E30AE9"/>
    <w:rsid w:val="00E30B42"/>
    <w:rsid w:val="00E30D6C"/>
    <w:rsid w:val="00E31099"/>
    <w:rsid w:val="00E3165B"/>
    <w:rsid w:val="00E3170C"/>
    <w:rsid w:val="00E31917"/>
    <w:rsid w:val="00E31A88"/>
    <w:rsid w:val="00E31BB0"/>
    <w:rsid w:val="00E31CE2"/>
    <w:rsid w:val="00E31DB1"/>
    <w:rsid w:val="00E3204C"/>
    <w:rsid w:val="00E32357"/>
    <w:rsid w:val="00E323CB"/>
    <w:rsid w:val="00E3242E"/>
    <w:rsid w:val="00E327B6"/>
    <w:rsid w:val="00E3291E"/>
    <w:rsid w:val="00E32932"/>
    <w:rsid w:val="00E33051"/>
    <w:rsid w:val="00E33289"/>
    <w:rsid w:val="00E336B9"/>
    <w:rsid w:val="00E3370F"/>
    <w:rsid w:val="00E33A5C"/>
    <w:rsid w:val="00E33A96"/>
    <w:rsid w:val="00E34337"/>
    <w:rsid w:val="00E34591"/>
    <w:rsid w:val="00E34951"/>
    <w:rsid w:val="00E34F2D"/>
    <w:rsid w:val="00E34F6F"/>
    <w:rsid w:val="00E351F0"/>
    <w:rsid w:val="00E35667"/>
    <w:rsid w:val="00E35ACD"/>
    <w:rsid w:val="00E35E07"/>
    <w:rsid w:val="00E362B5"/>
    <w:rsid w:val="00E37703"/>
    <w:rsid w:val="00E37C5B"/>
    <w:rsid w:val="00E37CA2"/>
    <w:rsid w:val="00E400F6"/>
    <w:rsid w:val="00E4027B"/>
    <w:rsid w:val="00E40377"/>
    <w:rsid w:val="00E405DC"/>
    <w:rsid w:val="00E408F3"/>
    <w:rsid w:val="00E40FCE"/>
    <w:rsid w:val="00E412DC"/>
    <w:rsid w:val="00E4189E"/>
    <w:rsid w:val="00E42287"/>
    <w:rsid w:val="00E424DC"/>
    <w:rsid w:val="00E425DD"/>
    <w:rsid w:val="00E4278D"/>
    <w:rsid w:val="00E42990"/>
    <w:rsid w:val="00E42B4C"/>
    <w:rsid w:val="00E42F03"/>
    <w:rsid w:val="00E42F62"/>
    <w:rsid w:val="00E42FA4"/>
    <w:rsid w:val="00E430C8"/>
    <w:rsid w:val="00E43161"/>
    <w:rsid w:val="00E431C3"/>
    <w:rsid w:val="00E43537"/>
    <w:rsid w:val="00E435A2"/>
    <w:rsid w:val="00E438B9"/>
    <w:rsid w:val="00E43AA2"/>
    <w:rsid w:val="00E43B1A"/>
    <w:rsid w:val="00E441E5"/>
    <w:rsid w:val="00E444EA"/>
    <w:rsid w:val="00E445BB"/>
    <w:rsid w:val="00E44678"/>
    <w:rsid w:val="00E44889"/>
    <w:rsid w:val="00E44B98"/>
    <w:rsid w:val="00E44BCE"/>
    <w:rsid w:val="00E44D25"/>
    <w:rsid w:val="00E44E81"/>
    <w:rsid w:val="00E452B2"/>
    <w:rsid w:val="00E45360"/>
    <w:rsid w:val="00E45790"/>
    <w:rsid w:val="00E45BD4"/>
    <w:rsid w:val="00E45BF7"/>
    <w:rsid w:val="00E45EE4"/>
    <w:rsid w:val="00E462F6"/>
    <w:rsid w:val="00E46748"/>
    <w:rsid w:val="00E46A5C"/>
    <w:rsid w:val="00E46C05"/>
    <w:rsid w:val="00E46CEC"/>
    <w:rsid w:val="00E46DB7"/>
    <w:rsid w:val="00E4736D"/>
    <w:rsid w:val="00E474D5"/>
    <w:rsid w:val="00E478C8"/>
    <w:rsid w:val="00E47E32"/>
    <w:rsid w:val="00E50573"/>
    <w:rsid w:val="00E5089F"/>
    <w:rsid w:val="00E50927"/>
    <w:rsid w:val="00E50AAB"/>
    <w:rsid w:val="00E50BC6"/>
    <w:rsid w:val="00E50C75"/>
    <w:rsid w:val="00E51439"/>
    <w:rsid w:val="00E5193D"/>
    <w:rsid w:val="00E51F80"/>
    <w:rsid w:val="00E51F95"/>
    <w:rsid w:val="00E5201D"/>
    <w:rsid w:val="00E52048"/>
    <w:rsid w:val="00E522B6"/>
    <w:rsid w:val="00E52963"/>
    <w:rsid w:val="00E52C8A"/>
    <w:rsid w:val="00E52CB6"/>
    <w:rsid w:val="00E52E1B"/>
    <w:rsid w:val="00E52EAB"/>
    <w:rsid w:val="00E52FEB"/>
    <w:rsid w:val="00E5383A"/>
    <w:rsid w:val="00E539DB"/>
    <w:rsid w:val="00E5417A"/>
    <w:rsid w:val="00E543F9"/>
    <w:rsid w:val="00E5494B"/>
    <w:rsid w:val="00E54998"/>
    <w:rsid w:val="00E54A7F"/>
    <w:rsid w:val="00E54F25"/>
    <w:rsid w:val="00E54FE8"/>
    <w:rsid w:val="00E552ED"/>
    <w:rsid w:val="00E556BF"/>
    <w:rsid w:val="00E557C0"/>
    <w:rsid w:val="00E55E46"/>
    <w:rsid w:val="00E56275"/>
    <w:rsid w:val="00E56347"/>
    <w:rsid w:val="00E57053"/>
    <w:rsid w:val="00E57597"/>
    <w:rsid w:val="00E576C9"/>
    <w:rsid w:val="00E578E3"/>
    <w:rsid w:val="00E57A6E"/>
    <w:rsid w:val="00E57BCB"/>
    <w:rsid w:val="00E57C5E"/>
    <w:rsid w:val="00E603DE"/>
    <w:rsid w:val="00E60688"/>
    <w:rsid w:val="00E60A05"/>
    <w:rsid w:val="00E60BE8"/>
    <w:rsid w:val="00E60F57"/>
    <w:rsid w:val="00E61080"/>
    <w:rsid w:val="00E610D4"/>
    <w:rsid w:val="00E611F4"/>
    <w:rsid w:val="00E61315"/>
    <w:rsid w:val="00E617BD"/>
    <w:rsid w:val="00E61A20"/>
    <w:rsid w:val="00E62175"/>
    <w:rsid w:val="00E6240C"/>
    <w:rsid w:val="00E6256C"/>
    <w:rsid w:val="00E627A7"/>
    <w:rsid w:val="00E627AE"/>
    <w:rsid w:val="00E628E4"/>
    <w:rsid w:val="00E62C44"/>
    <w:rsid w:val="00E62C66"/>
    <w:rsid w:val="00E62D30"/>
    <w:rsid w:val="00E62FD1"/>
    <w:rsid w:val="00E6311A"/>
    <w:rsid w:val="00E631FA"/>
    <w:rsid w:val="00E63B44"/>
    <w:rsid w:val="00E64674"/>
    <w:rsid w:val="00E6472C"/>
    <w:rsid w:val="00E649BF"/>
    <w:rsid w:val="00E64C6B"/>
    <w:rsid w:val="00E65805"/>
    <w:rsid w:val="00E65AE4"/>
    <w:rsid w:val="00E65BEF"/>
    <w:rsid w:val="00E65FCF"/>
    <w:rsid w:val="00E661E9"/>
    <w:rsid w:val="00E6667E"/>
    <w:rsid w:val="00E6674B"/>
    <w:rsid w:val="00E669D3"/>
    <w:rsid w:val="00E66CC4"/>
    <w:rsid w:val="00E66F38"/>
    <w:rsid w:val="00E672D1"/>
    <w:rsid w:val="00E67509"/>
    <w:rsid w:val="00E677A1"/>
    <w:rsid w:val="00E67BA6"/>
    <w:rsid w:val="00E70083"/>
    <w:rsid w:val="00E702BB"/>
    <w:rsid w:val="00E70690"/>
    <w:rsid w:val="00E70D04"/>
    <w:rsid w:val="00E70DBC"/>
    <w:rsid w:val="00E711C0"/>
    <w:rsid w:val="00E71CB7"/>
    <w:rsid w:val="00E7206F"/>
    <w:rsid w:val="00E721E0"/>
    <w:rsid w:val="00E7263B"/>
    <w:rsid w:val="00E726CD"/>
    <w:rsid w:val="00E7289A"/>
    <w:rsid w:val="00E72F20"/>
    <w:rsid w:val="00E73484"/>
    <w:rsid w:val="00E73553"/>
    <w:rsid w:val="00E7372F"/>
    <w:rsid w:val="00E7382F"/>
    <w:rsid w:val="00E74724"/>
    <w:rsid w:val="00E749DB"/>
    <w:rsid w:val="00E750FE"/>
    <w:rsid w:val="00E7569A"/>
    <w:rsid w:val="00E75A31"/>
    <w:rsid w:val="00E75DC2"/>
    <w:rsid w:val="00E75E52"/>
    <w:rsid w:val="00E76270"/>
    <w:rsid w:val="00E763A2"/>
    <w:rsid w:val="00E76496"/>
    <w:rsid w:val="00E76F8E"/>
    <w:rsid w:val="00E77994"/>
    <w:rsid w:val="00E8021E"/>
    <w:rsid w:val="00E80369"/>
    <w:rsid w:val="00E80AA1"/>
    <w:rsid w:val="00E80D88"/>
    <w:rsid w:val="00E810BC"/>
    <w:rsid w:val="00E81B33"/>
    <w:rsid w:val="00E81E47"/>
    <w:rsid w:val="00E8204F"/>
    <w:rsid w:val="00E82697"/>
    <w:rsid w:val="00E82983"/>
    <w:rsid w:val="00E829CA"/>
    <w:rsid w:val="00E8303C"/>
    <w:rsid w:val="00E83420"/>
    <w:rsid w:val="00E83A3C"/>
    <w:rsid w:val="00E83CD6"/>
    <w:rsid w:val="00E83F67"/>
    <w:rsid w:val="00E841EE"/>
    <w:rsid w:val="00E84485"/>
    <w:rsid w:val="00E8455D"/>
    <w:rsid w:val="00E85226"/>
    <w:rsid w:val="00E85311"/>
    <w:rsid w:val="00E8596A"/>
    <w:rsid w:val="00E86612"/>
    <w:rsid w:val="00E86AB2"/>
    <w:rsid w:val="00E86ECF"/>
    <w:rsid w:val="00E8767D"/>
    <w:rsid w:val="00E87C92"/>
    <w:rsid w:val="00E901D2"/>
    <w:rsid w:val="00E90A27"/>
    <w:rsid w:val="00E90AF9"/>
    <w:rsid w:val="00E90BBA"/>
    <w:rsid w:val="00E90F0A"/>
    <w:rsid w:val="00E919F1"/>
    <w:rsid w:val="00E91AB8"/>
    <w:rsid w:val="00E9202F"/>
    <w:rsid w:val="00E92034"/>
    <w:rsid w:val="00E9206C"/>
    <w:rsid w:val="00E92113"/>
    <w:rsid w:val="00E9224C"/>
    <w:rsid w:val="00E922CD"/>
    <w:rsid w:val="00E929D3"/>
    <w:rsid w:val="00E92DE9"/>
    <w:rsid w:val="00E92F8B"/>
    <w:rsid w:val="00E931BC"/>
    <w:rsid w:val="00E9330C"/>
    <w:rsid w:val="00E938ED"/>
    <w:rsid w:val="00E93A5F"/>
    <w:rsid w:val="00E94076"/>
    <w:rsid w:val="00E9411A"/>
    <w:rsid w:val="00E9530E"/>
    <w:rsid w:val="00E95A7F"/>
    <w:rsid w:val="00E95B6A"/>
    <w:rsid w:val="00E95BB9"/>
    <w:rsid w:val="00E95E28"/>
    <w:rsid w:val="00E96130"/>
    <w:rsid w:val="00E9621C"/>
    <w:rsid w:val="00E962A2"/>
    <w:rsid w:val="00E976E7"/>
    <w:rsid w:val="00E97868"/>
    <w:rsid w:val="00E97AE8"/>
    <w:rsid w:val="00EA029B"/>
    <w:rsid w:val="00EA04A2"/>
    <w:rsid w:val="00EA0891"/>
    <w:rsid w:val="00EA0EB4"/>
    <w:rsid w:val="00EA1397"/>
    <w:rsid w:val="00EA159E"/>
    <w:rsid w:val="00EA15B2"/>
    <w:rsid w:val="00EA1C51"/>
    <w:rsid w:val="00EA2775"/>
    <w:rsid w:val="00EA28F4"/>
    <w:rsid w:val="00EA33BB"/>
    <w:rsid w:val="00EA3E5A"/>
    <w:rsid w:val="00EA3FE2"/>
    <w:rsid w:val="00EA40B4"/>
    <w:rsid w:val="00EA4546"/>
    <w:rsid w:val="00EA45FA"/>
    <w:rsid w:val="00EA4890"/>
    <w:rsid w:val="00EA4B03"/>
    <w:rsid w:val="00EA4BAC"/>
    <w:rsid w:val="00EA4F75"/>
    <w:rsid w:val="00EA506D"/>
    <w:rsid w:val="00EA5485"/>
    <w:rsid w:val="00EA54A5"/>
    <w:rsid w:val="00EA576F"/>
    <w:rsid w:val="00EA58C0"/>
    <w:rsid w:val="00EA5C7E"/>
    <w:rsid w:val="00EA6046"/>
    <w:rsid w:val="00EA6633"/>
    <w:rsid w:val="00EA68D0"/>
    <w:rsid w:val="00EA6C73"/>
    <w:rsid w:val="00EA6D32"/>
    <w:rsid w:val="00EA6EE0"/>
    <w:rsid w:val="00EA6F68"/>
    <w:rsid w:val="00EA75C2"/>
    <w:rsid w:val="00EA78ED"/>
    <w:rsid w:val="00EB0727"/>
    <w:rsid w:val="00EB0CF2"/>
    <w:rsid w:val="00EB0E65"/>
    <w:rsid w:val="00EB10E3"/>
    <w:rsid w:val="00EB11E0"/>
    <w:rsid w:val="00EB135C"/>
    <w:rsid w:val="00EB1549"/>
    <w:rsid w:val="00EB19F4"/>
    <w:rsid w:val="00EB1CD2"/>
    <w:rsid w:val="00EB2252"/>
    <w:rsid w:val="00EB23A9"/>
    <w:rsid w:val="00EB244B"/>
    <w:rsid w:val="00EB27C3"/>
    <w:rsid w:val="00EB27EE"/>
    <w:rsid w:val="00EB28D0"/>
    <w:rsid w:val="00EB31D0"/>
    <w:rsid w:val="00EB361F"/>
    <w:rsid w:val="00EB37BC"/>
    <w:rsid w:val="00EB3802"/>
    <w:rsid w:val="00EB3D06"/>
    <w:rsid w:val="00EB3E6C"/>
    <w:rsid w:val="00EB430F"/>
    <w:rsid w:val="00EB4833"/>
    <w:rsid w:val="00EB48F2"/>
    <w:rsid w:val="00EB49D9"/>
    <w:rsid w:val="00EB4E89"/>
    <w:rsid w:val="00EB52B6"/>
    <w:rsid w:val="00EB5458"/>
    <w:rsid w:val="00EB56FD"/>
    <w:rsid w:val="00EB5BC8"/>
    <w:rsid w:val="00EB5E4D"/>
    <w:rsid w:val="00EB5F78"/>
    <w:rsid w:val="00EB608C"/>
    <w:rsid w:val="00EB6277"/>
    <w:rsid w:val="00EB6350"/>
    <w:rsid w:val="00EB65D0"/>
    <w:rsid w:val="00EB6669"/>
    <w:rsid w:val="00EB6775"/>
    <w:rsid w:val="00EB699B"/>
    <w:rsid w:val="00EB6C7E"/>
    <w:rsid w:val="00EB6DD6"/>
    <w:rsid w:val="00EB7C85"/>
    <w:rsid w:val="00EC0064"/>
    <w:rsid w:val="00EC01CA"/>
    <w:rsid w:val="00EC06C0"/>
    <w:rsid w:val="00EC0CBC"/>
    <w:rsid w:val="00EC0D26"/>
    <w:rsid w:val="00EC1B48"/>
    <w:rsid w:val="00EC26F7"/>
    <w:rsid w:val="00EC27FA"/>
    <w:rsid w:val="00EC35D8"/>
    <w:rsid w:val="00EC3627"/>
    <w:rsid w:val="00EC36EA"/>
    <w:rsid w:val="00EC40D4"/>
    <w:rsid w:val="00EC42C7"/>
    <w:rsid w:val="00EC49D7"/>
    <w:rsid w:val="00EC4BDA"/>
    <w:rsid w:val="00EC509C"/>
    <w:rsid w:val="00EC51D2"/>
    <w:rsid w:val="00EC5254"/>
    <w:rsid w:val="00EC5D3A"/>
    <w:rsid w:val="00EC60F3"/>
    <w:rsid w:val="00EC6223"/>
    <w:rsid w:val="00EC6406"/>
    <w:rsid w:val="00EC6519"/>
    <w:rsid w:val="00EC687B"/>
    <w:rsid w:val="00EC6C66"/>
    <w:rsid w:val="00EC6E32"/>
    <w:rsid w:val="00EC722F"/>
    <w:rsid w:val="00EC732D"/>
    <w:rsid w:val="00EC73AC"/>
    <w:rsid w:val="00EC74BF"/>
    <w:rsid w:val="00EC7503"/>
    <w:rsid w:val="00EC75A7"/>
    <w:rsid w:val="00EC7832"/>
    <w:rsid w:val="00EC785C"/>
    <w:rsid w:val="00EC7F36"/>
    <w:rsid w:val="00ED0537"/>
    <w:rsid w:val="00ED0564"/>
    <w:rsid w:val="00ED0A43"/>
    <w:rsid w:val="00ED0CAA"/>
    <w:rsid w:val="00ED0D49"/>
    <w:rsid w:val="00ED0ED3"/>
    <w:rsid w:val="00ED0FD2"/>
    <w:rsid w:val="00ED10A4"/>
    <w:rsid w:val="00ED1128"/>
    <w:rsid w:val="00ED1AF5"/>
    <w:rsid w:val="00ED1E28"/>
    <w:rsid w:val="00ED1EC8"/>
    <w:rsid w:val="00ED224C"/>
    <w:rsid w:val="00ED2607"/>
    <w:rsid w:val="00ED2CA7"/>
    <w:rsid w:val="00ED2E59"/>
    <w:rsid w:val="00ED324D"/>
    <w:rsid w:val="00ED3269"/>
    <w:rsid w:val="00ED3284"/>
    <w:rsid w:val="00ED335D"/>
    <w:rsid w:val="00ED3479"/>
    <w:rsid w:val="00ED39B2"/>
    <w:rsid w:val="00ED3BE3"/>
    <w:rsid w:val="00ED3D2A"/>
    <w:rsid w:val="00ED431E"/>
    <w:rsid w:val="00ED46E0"/>
    <w:rsid w:val="00ED4B88"/>
    <w:rsid w:val="00ED4F6F"/>
    <w:rsid w:val="00ED511A"/>
    <w:rsid w:val="00ED5356"/>
    <w:rsid w:val="00ED5947"/>
    <w:rsid w:val="00ED62EF"/>
    <w:rsid w:val="00ED64C6"/>
    <w:rsid w:val="00ED67CB"/>
    <w:rsid w:val="00ED68E2"/>
    <w:rsid w:val="00ED6F1F"/>
    <w:rsid w:val="00ED6FAE"/>
    <w:rsid w:val="00ED7BA1"/>
    <w:rsid w:val="00ED7DEE"/>
    <w:rsid w:val="00ED7E6B"/>
    <w:rsid w:val="00EE0043"/>
    <w:rsid w:val="00EE0386"/>
    <w:rsid w:val="00EE0520"/>
    <w:rsid w:val="00EE0C05"/>
    <w:rsid w:val="00EE13E1"/>
    <w:rsid w:val="00EE1619"/>
    <w:rsid w:val="00EE16F5"/>
    <w:rsid w:val="00EE1955"/>
    <w:rsid w:val="00EE2156"/>
    <w:rsid w:val="00EE25E3"/>
    <w:rsid w:val="00EE28E1"/>
    <w:rsid w:val="00EE2C4B"/>
    <w:rsid w:val="00EE3856"/>
    <w:rsid w:val="00EE3E56"/>
    <w:rsid w:val="00EE5227"/>
    <w:rsid w:val="00EE529F"/>
    <w:rsid w:val="00EE53E6"/>
    <w:rsid w:val="00EE5601"/>
    <w:rsid w:val="00EE572F"/>
    <w:rsid w:val="00EE59A4"/>
    <w:rsid w:val="00EE5ABB"/>
    <w:rsid w:val="00EE5B63"/>
    <w:rsid w:val="00EE60AE"/>
    <w:rsid w:val="00EE6917"/>
    <w:rsid w:val="00EE694E"/>
    <w:rsid w:val="00EE6D53"/>
    <w:rsid w:val="00EE6FE2"/>
    <w:rsid w:val="00EE727C"/>
    <w:rsid w:val="00EE7293"/>
    <w:rsid w:val="00EE791A"/>
    <w:rsid w:val="00EE7B75"/>
    <w:rsid w:val="00EE7C57"/>
    <w:rsid w:val="00EE7C5A"/>
    <w:rsid w:val="00EF0170"/>
    <w:rsid w:val="00EF050A"/>
    <w:rsid w:val="00EF1009"/>
    <w:rsid w:val="00EF1185"/>
    <w:rsid w:val="00EF16BA"/>
    <w:rsid w:val="00EF1855"/>
    <w:rsid w:val="00EF1964"/>
    <w:rsid w:val="00EF1C82"/>
    <w:rsid w:val="00EF23B0"/>
    <w:rsid w:val="00EF2560"/>
    <w:rsid w:val="00EF2868"/>
    <w:rsid w:val="00EF293D"/>
    <w:rsid w:val="00EF2CB4"/>
    <w:rsid w:val="00EF2F08"/>
    <w:rsid w:val="00EF30C9"/>
    <w:rsid w:val="00EF3D5E"/>
    <w:rsid w:val="00EF42B7"/>
    <w:rsid w:val="00EF4684"/>
    <w:rsid w:val="00EF482F"/>
    <w:rsid w:val="00EF4AD7"/>
    <w:rsid w:val="00EF5042"/>
    <w:rsid w:val="00EF50FD"/>
    <w:rsid w:val="00EF60A9"/>
    <w:rsid w:val="00EF60C6"/>
    <w:rsid w:val="00EF62E8"/>
    <w:rsid w:val="00EF69C2"/>
    <w:rsid w:val="00EF6B2B"/>
    <w:rsid w:val="00EF70CD"/>
    <w:rsid w:val="00EF7366"/>
    <w:rsid w:val="00EF7AA0"/>
    <w:rsid w:val="00F0001F"/>
    <w:rsid w:val="00F00510"/>
    <w:rsid w:val="00F00E44"/>
    <w:rsid w:val="00F01121"/>
    <w:rsid w:val="00F01498"/>
    <w:rsid w:val="00F017EC"/>
    <w:rsid w:val="00F02038"/>
    <w:rsid w:val="00F024E6"/>
    <w:rsid w:val="00F0270E"/>
    <w:rsid w:val="00F03157"/>
    <w:rsid w:val="00F03A39"/>
    <w:rsid w:val="00F03CA9"/>
    <w:rsid w:val="00F03FE3"/>
    <w:rsid w:val="00F0407C"/>
    <w:rsid w:val="00F04870"/>
    <w:rsid w:val="00F04E0F"/>
    <w:rsid w:val="00F04F9E"/>
    <w:rsid w:val="00F04FCE"/>
    <w:rsid w:val="00F056C9"/>
    <w:rsid w:val="00F059A8"/>
    <w:rsid w:val="00F05A23"/>
    <w:rsid w:val="00F05C7F"/>
    <w:rsid w:val="00F05CE7"/>
    <w:rsid w:val="00F05E3E"/>
    <w:rsid w:val="00F05EF4"/>
    <w:rsid w:val="00F061E8"/>
    <w:rsid w:val="00F06565"/>
    <w:rsid w:val="00F06C26"/>
    <w:rsid w:val="00F06E3F"/>
    <w:rsid w:val="00F06F27"/>
    <w:rsid w:val="00F06F93"/>
    <w:rsid w:val="00F07878"/>
    <w:rsid w:val="00F07A43"/>
    <w:rsid w:val="00F07B21"/>
    <w:rsid w:val="00F07C2A"/>
    <w:rsid w:val="00F07DDD"/>
    <w:rsid w:val="00F07EC6"/>
    <w:rsid w:val="00F07EDB"/>
    <w:rsid w:val="00F10D46"/>
    <w:rsid w:val="00F1106A"/>
    <w:rsid w:val="00F115E0"/>
    <w:rsid w:val="00F1194F"/>
    <w:rsid w:val="00F11979"/>
    <w:rsid w:val="00F11BEF"/>
    <w:rsid w:val="00F122D0"/>
    <w:rsid w:val="00F12C4F"/>
    <w:rsid w:val="00F13574"/>
    <w:rsid w:val="00F13622"/>
    <w:rsid w:val="00F1378A"/>
    <w:rsid w:val="00F138D6"/>
    <w:rsid w:val="00F13A5E"/>
    <w:rsid w:val="00F13D32"/>
    <w:rsid w:val="00F14106"/>
    <w:rsid w:val="00F141BE"/>
    <w:rsid w:val="00F14353"/>
    <w:rsid w:val="00F1455F"/>
    <w:rsid w:val="00F1456E"/>
    <w:rsid w:val="00F14646"/>
    <w:rsid w:val="00F14A7A"/>
    <w:rsid w:val="00F15000"/>
    <w:rsid w:val="00F152DE"/>
    <w:rsid w:val="00F15600"/>
    <w:rsid w:val="00F1564D"/>
    <w:rsid w:val="00F15879"/>
    <w:rsid w:val="00F158D3"/>
    <w:rsid w:val="00F15A4E"/>
    <w:rsid w:val="00F1602C"/>
    <w:rsid w:val="00F1624B"/>
    <w:rsid w:val="00F1683D"/>
    <w:rsid w:val="00F16EAD"/>
    <w:rsid w:val="00F16F7D"/>
    <w:rsid w:val="00F173B4"/>
    <w:rsid w:val="00F1789C"/>
    <w:rsid w:val="00F17E3E"/>
    <w:rsid w:val="00F205AF"/>
    <w:rsid w:val="00F20831"/>
    <w:rsid w:val="00F20A67"/>
    <w:rsid w:val="00F21009"/>
    <w:rsid w:val="00F211E9"/>
    <w:rsid w:val="00F216DA"/>
    <w:rsid w:val="00F219D4"/>
    <w:rsid w:val="00F21B5D"/>
    <w:rsid w:val="00F21E8A"/>
    <w:rsid w:val="00F21F76"/>
    <w:rsid w:val="00F2216C"/>
    <w:rsid w:val="00F22929"/>
    <w:rsid w:val="00F23531"/>
    <w:rsid w:val="00F23811"/>
    <w:rsid w:val="00F242DF"/>
    <w:rsid w:val="00F24377"/>
    <w:rsid w:val="00F244C6"/>
    <w:rsid w:val="00F24963"/>
    <w:rsid w:val="00F24D67"/>
    <w:rsid w:val="00F25197"/>
    <w:rsid w:val="00F25448"/>
    <w:rsid w:val="00F255DF"/>
    <w:rsid w:val="00F257E6"/>
    <w:rsid w:val="00F258DD"/>
    <w:rsid w:val="00F25A16"/>
    <w:rsid w:val="00F25BF2"/>
    <w:rsid w:val="00F25C78"/>
    <w:rsid w:val="00F26526"/>
    <w:rsid w:val="00F26839"/>
    <w:rsid w:val="00F26996"/>
    <w:rsid w:val="00F26A7E"/>
    <w:rsid w:val="00F26B41"/>
    <w:rsid w:val="00F26CD2"/>
    <w:rsid w:val="00F26F65"/>
    <w:rsid w:val="00F26F7B"/>
    <w:rsid w:val="00F274FC"/>
    <w:rsid w:val="00F275D3"/>
    <w:rsid w:val="00F27955"/>
    <w:rsid w:val="00F27CA5"/>
    <w:rsid w:val="00F3089E"/>
    <w:rsid w:val="00F30A34"/>
    <w:rsid w:val="00F30D83"/>
    <w:rsid w:val="00F30F76"/>
    <w:rsid w:val="00F317DE"/>
    <w:rsid w:val="00F319E7"/>
    <w:rsid w:val="00F319FE"/>
    <w:rsid w:val="00F3215A"/>
    <w:rsid w:val="00F32763"/>
    <w:rsid w:val="00F32769"/>
    <w:rsid w:val="00F3284C"/>
    <w:rsid w:val="00F32B29"/>
    <w:rsid w:val="00F32B2E"/>
    <w:rsid w:val="00F32DAC"/>
    <w:rsid w:val="00F33527"/>
    <w:rsid w:val="00F33617"/>
    <w:rsid w:val="00F336E4"/>
    <w:rsid w:val="00F3379B"/>
    <w:rsid w:val="00F33955"/>
    <w:rsid w:val="00F341A9"/>
    <w:rsid w:val="00F34664"/>
    <w:rsid w:val="00F347DB"/>
    <w:rsid w:val="00F34A35"/>
    <w:rsid w:val="00F34C67"/>
    <w:rsid w:val="00F35411"/>
    <w:rsid w:val="00F356C4"/>
    <w:rsid w:val="00F35BC7"/>
    <w:rsid w:val="00F361DC"/>
    <w:rsid w:val="00F366B7"/>
    <w:rsid w:val="00F369C5"/>
    <w:rsid w:val="00F36D54"/>
    <w:rsid w:val="00F36F11"/>
    <w:rsid w:val="00F36F9D"/>
    <w:rsid w:val="00F36FA7"/>
    <w:rsid w:val="00F37054"/>
    <w:rsid w:val="00F378EA"/>
    <w:rsid w:val="00F37986"/>
    <w:rsid w:val="00F40883"/>
    <w:rsid w:val="00F40961"/>
    <w:rsid w:val="00F40FB2"/>
    <w:rsid w:val="00F41050"/>
    <w:rsid w:val="00F41299"/>
    <w:rsid w:val="00F41416"/>
    <w:rsid w:val="00F417DA"/>
    <w:rsid w:val="00F41FC3"/>
    <w:rsid w:val="00F42078"/>
    <w:rsid w:val="00F42654"/>
    <w:rsid w:val="00F429BC"/>
    <w:rsid w:val="00F42A42"/>
    <w:rsid w:val="00F42BBF"/>
    <w:rsid w:val="00F42C94"/>
    <w:rsid w:val="00F42CE4"/>
    <w:rsid w:val="00F432BC"/>
    <w:rsid w:val="00F43466"/>
    <w:rsid w:val="00F4424D"/>
    <w:rsid w:val="00F44447"/>
    <w:rsid w:val="00F44449"/>
    <w:rsid w:val="00F44534"/>
    <w:rsid w:val="00F44565"/>
    <w:rsid w:val="00F44717"/>
    <w:rsid w:val="00F44E2F"/>
    <w:rsid w:val="00F45154"/>
    <w:rsid w:val="00F4533E"/>
    <w:rsid w:val="00F45547"/>
    <w:rsid w:val="00F458C0"/>
    <w:rsid w:val="00F45BD6"/>
    <w:rsid w:val="00F45C70"/>
    <w:rsid w:val="00F45E6A"/>
    <w:rsid w:val="00F462DF"/>
    <w:rsid w:val="00F46F4E"/>
    <w:rsid w:val="00F47022"/>
    <w:rsid w:val="00F47426"/>
    <w:rsid w:val="00F475B1"/>
    <w:rsid w:val="00F47DB9"/>
    <w:rsid w:val="00F509EF"/>
    <w:rsid w:val="00F50C17"/>
    <w:rsid w:val="00F51050"/>
    <w:rsid w:val="00F51867"/>
    <w:rsid w:val="00F51A80"/>
    <w:rsid w:val="00F51B99"/>
    <w:rsid w:val="00F52123"/>
    <w:rsid w:val="00F5216E"/>
    <w:rsid w:val="00F524C2"/>
    <w:rsid w:val="00F5250D"/>
    <w:rsid w:val="00F52A74"/>
    <w:rsid w:val="00F52AB3"/>
    <w:rsid w:val="00F52DFD"/>
    <w:rsid w:val="00F52ECE"/>
    <w:rsid w:val="00F52FFE"/>
    <w:rsid w:val="00F5358E"/>
    <w:rsid w:val="00F53735"/>
    <w:rsid w:val="00F53B11"/>
    <w:rsid w:val="00F53C6D"/>
    <w:rsid w:val="00F54B0D"/>
    <w:rsid w:val="00F55787"/>
    <w:rsid w:val="00F557C2"/>
    <w:rsid w:val="00F559D2"/>
    <w:rsid w:val="00F5622A"/>
    <w:rsid w:val="00F56A89"/>
    <w:rsid w:val="00F56B84"/>
    <w:rsid w:val="00F56DBC"/>
    <w:rsid w:val="00F5713D"/>
    <w:rsid w:val="00F572EB"/>
    <w:rsid w:val="00F5769D"/>
    <w:rsid w:val="00F601DB"/>
    <w:rsid w:val="00F6088E"/>
    <w:rsid w:val="00F60A56"/>
    <w:rsid w:val="00F60AA9"/>
    <w:rsid w:val="00F60EB0"/>
    <w:rsid w:val="00F610F9"/>
    <w:rsid w:val="00F615F5"/>
    <w:rsid w:val="00F61B7E"/>
    <w:rsid w:val="00F62262"/>
    <w:rsid w:val="00F626D4"/>
    <w:rsid w:val="00F627F7"/>
    <w:rsid w:val="00F629EB"/>
    <w:rsid w:val="00F62B04"/>
    <w:rsid w:val="00F62DE1"/>
    <w:rsid w:val="00F637D2"/>
    <w:rsid w:val="00F63A6F"/>
    <w:rsid w:val="00F63C68"/>
    <w:rsid w:val="00F63CC6"/>
    <w:rsid w:val="00F64765"/>
    <w:rsid w:val="00F647E6"/>
    <w:rsid w:val="00F647F7"/>
    <w:rsid w:val="00F64C9A"/>
    <w:rsid w:val="00F64E06"/>
    <w:rsid w:val="00F6501C"/>
    <w:rsid w:val="00F654D5"/>
    <w:rsid w:val="00F654F4"/>
    <w:rsid w:val="00F658E5"/>
    <w:rsid w:val="00F6594B"/>
    <w:rsid w:val="00F65AD5"/>
    <w:rsid w:val="00F6646D"/>
    <w:rsid w:val="00F667DA"/>
    <w:rsid w:val="00F66980"/>
    <w:rsid w:val="00F670D7"/>
    <w:rsid w:val="00F6740E"/>
    <w:rsid w:val="00F674E9"/>
    <w:rsid w:val="00F67C72"/>
    <w:rsid w:val="00F67F1A"/>
    <w:rsid w:val="00F7017A"/>
    <w:rsid w:val="00F70467"/>
    <w:rsid w:val="00F70B37"/>
    <w:rsid w:val="00F71231"/>
    <w:rsid w:val="00F71EC4"/>
    <w:rsid w:val="00F725CB"/>
    <w:rsid w:val="00F72E8B"/>
    <w:rsid w:val="00F72E8F"/>
    <w:rsid w:val="00F7326D"/>
    <w:rsid w:val="00F73321"/>
    <w:rsid w:val="00F733CE"/>
    <w:rsid w:val="00F73A14"/>
    <w:rsid w:val="00F74098"/>
    <w:rsid w:val="00F741D1"/>
    <w:rsid w:val="00F744EF"/>
    <w:rsid w:val="00F7452A"/>
    <w:rsid w:val="00F74556"/>
    <w:rsid w:val="00F745C3"/>
    <w:rsid w:val="00F749B3"/>
    <w:rsid w:val="00F74B41"/>
    <w:rsid w:val="00F74D34"/>
    <w:rsid w:val="00F75736"/>
    <w:rsid w:val="00F757D7"/>
    <w:rsid w:val="00F760EF"/>
    <w:rsid w:val="00F762F0"/>
    <w:rsid w:val="00F76713"/>
    <w:rsid w:val="00F768CE"/>
    <w:rsid w:val="00F76A1D"/>
    <w:rsid w:val="00F76B90"/>
    <w:rsid w:val="00F76D24"/>
    <w:rsid w:val="00F76D62"/>
    <w:rsid w:val="00F77287"/>
    <w:rsid w:val="00F7759A"/>
    <w:rsid w:val="00F77675"/>
    <w:rsid w:val="00F80358"/>
    <w:rsid w:val="00F805B1"/>
    <w:rsid w:val="00F80699"/>
    <w:rsid w:val="00F806BF"/>
    <w:rsid w:val="00F80757"/>
    <w:rsid w:val="00F807E4"/>
    <w:rsid w:val="00F80B7D"/>
    <w:rsid w:val="00F80EC3"/>
    <w:rsid w:val="00F81788"/>
    <w:rsid w:val="00F8190F"/>
    <w:rsid w:val="00F82A70"/>
    <w:rsid w:val="00F82B47"/>
    <w:rsid w:val="00F82D4B"/>
    <w:rsid w:val="00F830AF"/>
    <w:rsid w:val="00F83EC6"/>
    <w:rsid w:val="00F84084"/>
    <w:rsid w:val="00F841A5"/>
    <w:rsid w:val="00F85165"/>
    <w:rsid w:val="00F85381"/>
    <w:rsid w:val="00F85BC9"/>
    <w:rsid w:val="00F85BCF"/>
    <w:rsid w:val="00F85FF8"/>
    <w:rsid w:val="00F861BA"/>
    <w:rsid w:val="00F86306"/>
    <w:rsid w:val="00F863E3"/>
    <w:rsid w:val="00F865A6"/>
    <w:rsid w:val="00F86701"/>
    <w:rsid w:val="00F86731"/>
    <w:rsid w:val="00F86784"/>
    <w:rsid w:val="00F86C6B"/>
    <w:rsid w:val="00F86D57"/>
    <w:rsid w:val="00F86D84"/>
    <w:rsid w:val="00F873D5"/>
    <w:rsid w:val="00F874DE"/>
    <w:rsid w:val="00F8750F"/>
    <w:rsid w:val="00F87A49"/>
    <w:rsid w:val="00F87D30"/>
    <w:rsid w:val="00F87E91"/>
    <w:rsid w:val="00F902D6"/>
    <w:rsid w:val="00F909C6"/>
    <w:rsid w:val="00F90B11"/>
    <w:rsid w:val="00F90EB0"/>
    <w:rsid w:val="00F9123F"/>
    <w:rsid w:val="00F91900"/>
    <w:rsid w:val="00F91C32"/>
    <w:rsid w:val="00F91DD0"/>
    <w:rsid w:val="00F922CC"/>
    <w:rsid w:val="00F92489"/>
    <w:rsid w:val="00F924D4"/>
    <w:rsid w:val="00F9279C"/>
    <w:rsid w:val="00F92820"/>
    <w:rsid w:val="00F928DA"/>
    <w:rsid w:val="00F92CA5"/>
    <w:rsid w:val="00F92E53"/>
    <w:rsid w:val="00F933F3"/>
    <w:rsid w:val="00F93981"/>
    <w:rsid w:val="00F93ABE"/>
    <w:rsid w:val="00F93CBD"/>
    <w:rsid w:val="00F93F98"/>
    <w:rsid w:val="00F94699"/>
    <w:rsid w:val="00F94AE7"/>
    <w:rsid w:val="00F94FDA"/>
    <w:rsid w:val="00F959E5"/>
    <w:rsid w:val="00F95C03"/>
    <w:rsid w:val="00F96058"/>
    <w:rsid w:val="00F96107"/>
    <w:rsid w:val="00F962D3"/>
    <w:rsid w:val="00F96A59"/>
    <w:rsid w:val="00F96BC7"/>
    <w:rsid w:val="00F974A8"/>
    <w:rsid w:val="00F97D1F"/>
    <w:rsid w:val="00F97DAA"/>
    <w:rsid w:val="00FA0067"/>
    <w:rsid w:val="00FA01CA"/>
    <w:rsid w:val="00FA0336"/>
    <w:rsid w:val="00FA0B0E"/>
    <w:rsid w:val="00FA0C66"/>
    <w:rsid w:val="00FA0DE5"/>
    <w:rsid w:val="00FA1035"/>
    <w:rsid w:val="00FA1694"/>
    <w:rsid w:val="00FA18D8"/>
    <w:rsid w:val="00FA18E6"/>
    <w:rsid w:val="00FA209A"/>
    <w:rsid w:val="00FA2B1E"/>
    <w:rsid w:val="00FA2C70"/>
    <w:rsid w:val="00FA2E4D"/>
    <w:rsid w:val="00FA323F"/>
    <w:rsid w:val="00FA36DD"/>
    <w:rsid w:val="00FA36FE"/>
    <w:rsid w:val="00FA38CA"/>
    <w:rsid w:val="00FA3C3F"/>
    <w:rsid w:val="00FA3D27"/>
    <w:rsid w:val="00FA4B0D"/>
    <w:rsid w:val="00FA4BA7"/>
    <w:rsid w:val="00FA4CEA"/>
    <w:rsid w:val="00FA54BA"/>
    <w:rsid w:val="00FA55D6"/>
    <w:rsid w:val="00FA58CC"/>
    <w:rsid w:val="00FA5EAC"/>
    <w:rsid w:val="00FA602F"/>
    <w:rsid w:val="00FA6207"/>
    <w:rsid w:val="00FA62EC"/>
    <w:rsid w:val="00FA6743"/>
    <w:rsid w:val="00FA68F5"/>
    <w:rsid w:val="00FA6A0A"/>
    <w:rsid w:val="00FA73F4"/>
    <w:rsid w:val="00FA754B"/>
    <w:rsid w:val="00FA7797"/>
    <w:rsid w:val="00FA789F"/>
    <w:rsid w:val="00FA7A9B"/>
    <w:rsid w:val="00FA7E81"/>
    <w:rsid w:val="00FB0298"/>
    <w:rsid w:val="00FB072C"/>
    <w:rsid w:val="00FB0969"/>
    <w:rsid w:val="00FB1AE9"/>
    <w:rsid w:val="00FB2288"/>
    <w:rsid w:val="00FB234E"/>
    <w:rsid w:val="00FB23B8"/>
    <w:rsid w:val="00FB269C"/>
    <w:rsid w:val="00FB3248"/>
    <w:rsid w:val="00FB3306"/>
    <w:rsid w:val="00FB3BD5"/>
    <w:rsid w:val="00FB3D7C"/>
    <w:rsid w:val="00FB3D99"/>
    <w:rsid w:val="00FB3E07"/>
    <w:rsid w:val="00FB3FB5"/>
    <w:rsid w:val="00FB4406"/>
    <w:rsid w:val="00FB44D0"/>
    <w:rsid w:val="00FB4759"/>
    <w:rsid w:val="00FB4A48"/>
    <w:rsid w:val="00FB5666"/>
    <w:rsid w:val="00FB5CE8"/>
    <w:rsid w:val="00FB6047"/>
    <w:rsid w:val="00FB6661"/>
    <w:rsid w:val="00FB67A2"/>
    <w:rsid w:val="00FB6DC3"/>
    <w:rsid w:val="00FB706C"/>
    <w:rsid w:val="00FB747B"/>
    <w:rsid w:val="00FB774F"/>
    <w:rsid w:val="00FB7BD0"/>
    <w:rsid w:val="00FB7C3F"/>
    <w:rsid w:val="00FC0444"/>
    <w:rsid w:val="00FC0E66"/>
    <w:rsid w:val="00FC13B7"/>
    <w:rsid w:val="00FC151E"/>
    <w:rsid w:val="00FC15BA"/>
    <w:rsid w:val="00FC1775"/>
    <w:rsid w:val="00FC1795"/>
    <w:rsid w:val="00FC19F4"/>
    <w:rsid w:val="00FC1A64"/>
    <w:rsid w:val="00FC1D70"/>
    <w:rsid w:val="00FC22E5"/>
    <w:rsid w:val="00FC2A07"/>
    <w:rsid w:val="00FC2B9E"/>
    <w:rsid w:val="00FC2D61"/>
    <w:rsid w:val="00FC2DC4"/>
    <w:rsid w:val="00FC306A"/>
    <w:rsid w:val="00FC323D"/>
    <w:rsid w:val="00FC348D"/>
    <w:rsid w:val="00FC34DF"/>
    <w:rsid w:val="00FC376F"/>
    <w:rsid w:val="00FC3979"/>
    <w:rsid w:val="00FC3FEC"/>
    <w:rsid w:val="00FC45AF"/>
    <w:rsid w:val="00FC4692"/>
    <w:rsid w:val="00FC48CF"/>
    <w:rsid w:val="00FC4A4A"/>
    <w:rsid w:val="00FC4AC5"/>
    <w:rsid w:val="00FC4AF2"/>
    <w:rsid w:val="00FC4B4B"/>
    <w:rsid w:val="00FC4BBD"/>
    <w:rsid w:val="00FC528E"/>
    <w:rsid w:val="00FC5945"/>
    <w:rsid w:val="00FC5A3A"/>
    <w:rsid w:val="00FC5AD3"/>
    <w:rsid w:val="00FC5AD9"/>
    <w:rsid w:val="00FC5F3E"/>
    <w:rsid w:val="00FC6295"/>
    <w:rsid w:val="00FC65A5"/>
    <w:rsid w:val="00FC6716"/>
    <w:rsid w:val="00FC7180"/>
    <w:rsid w:val="00FC73B5"/>
    <w:rsid w:val="00FC75AC"/>
    <w:rsid w:val="00FC762D"/>
    <w:rsid w:val="00FC7633"/>
    <w:rsid w:val="00FC773E"/>
    <w:rsid w:val="00FC7864"/>
    <w:rsid w:val="00FC78B9"/>
    <w:rsid w:val="00FC7C77"/>
    <w:rsid w:val="00FD0407"/>
    <w:rsid w:val="00FD0520"/>
    <w:rsid w:val="00FD0643"/>
    <w:rsid w:val="00FD0C25"/>
    <w:rsid w:val="00FD1025"/>
    <w:rsid w:val="00FD1144"/>
    <w:rsid w:val="00FD1381"/>
    <w:rsid w:val="00FD1410"/>
    <w:rsid w:val="00FD177E"/>
    <w:rsid w:val="00FD18BA"/>
    <w:rsid w:val="00FD1E81"/>
    <w:rsid w:val="00FD211B"/>
    <w:rsid w:val="00FD26E8"/>
    <w:rsid w:val="00FD2B81"/>
    <w:rsid w:val="00FD2D97"/>
    <w:rsid w:val="00FD2DD7"/>
    <w:rsid w:val="00FD3018"/>
    <w:rsid w:val="00FD32B4"/>
    <w:rsid w:val="00FD352D"/>
    <w:rsid w:val="00FD38D4"/>
    <w:rsid w:val="00FD41C0"/>
    <w:rsid w:val="00FD4694"/>
    <w:rsid w:val="00FD4D58"/>
    <w:rsid w:val="00FD4FB1"/>
    <w:rsid w:val="00FD5039"/>
    <w:rsid w:val="00FD5209"/>
    <w:rsid w:val="00FD54D0"/>
    <w:rsid w:val="00FD5592"/>
    <w:rsid w:val="00FD5719"/>
    <w:rsid w:val="00FD571C"/>
    <w:rsid w:val="00FD6390"/>
    <w:rsid w:val="00FD63E4"/>
    <w:rsid w:val="00FD6594"/>
    <w:rsid w:val="00FD69A4"/>
    <w:rsid w:val="00FD6D3F"/>
    <w:rsid w:val="00FD7604"/>
    <w:rsid w:val="00FD7A54"/>
    <w:rsid w:val="00FD7D56"/>
    <w:rsid w:val="00FE0097"/>
    <w:rsid w:val="00FE00A2"/>
    <w:rsid w:val="00FE01EE"/>
    <w:rsid w:val="00FE0306"/>
    <w:rsid w:val="00FE0764"/>
    <w:rsid w:val="00FE0A3C"/>
    <w:rsid w:val="00FE0ACE"/>
    <w:rsid w:val="00FE0B79"/>
    <w:rsid w:val="00FE1503"/>
    <w:rsid w:val="00FE16BC"/>
    <w:rsid w:val="00FE1931"/>
    <w:rsid w:val="00FE1B33"/>
    <w:rsid w:val="00FE1E13"/>
    <w:rsid w:val="00FE1F97"/>
    <w:rsid w:val="00FE245A"/>
    <w:rsid w:val="00FE29E4"/>
    <w:rsid w:val="00FE2B00"/>
    <w:rsid w:val="00FE2CB8"/>
    <w:rsid w:val="00FE2D94"/>
    <w:rsid w:val="00FE2E1E"/>
    <w:rsid w:val="00FE3A32"/>
    <w:rsid w:val="00FE3CD4"/>
    <w:rsid w:val="00FE3D16"/>
    <w:rsid w:val="00FE3D5D"/>
    <w:rsid w:val="00FE3F5F"/>
    <w:rsid w:val="00FE40E4"/>
    <w:rsid w:val="00FE4341"/>
    <w:rsid w:val="00FE4BDE"/>
    <w:rsid w:val="00FE4BF9"/>
    <w:rsid w:val="00FE4D3D"/>
    <w:rsid w:val="00FE521F"/>
    <w:rsid w:val="00FE57C6"/>
    <w:rsid w:val="00FE57DE"/>
    <w:rsid w:val="00FE5F81"/>
    <w:rsid w:val="00FE6228"/>
    <w:rsid w:val="00FE63D4"/>
    <w:rsid w:val="00FE68D7"/>
    <w:rsid w:val="00FE69B3"/>
    <w:rsid w:val="00FE6B1A"/>
    <w:rsid w:val="00FE77B8"/>
    <w:rsid w:val="00FE7DDF"/>
    <w:rsid w:val="00FE7FBA"/>
    <w:rsid w:val="00FF0018"/>
    <w:rsid w:val="00FF0411"/>
    <w:rsid w:val="00FF04C8"/>
    <w:rsid w:val="00FF08D7"/>
    <w:rsid w:val="00FF0A31"/>
    <w:rsid w:val="00FF0F23"/>
    <w:rsid w:val="00FF156D"/>
    <w:rsid w:val="00FF19E7"/>
    <w:rsid w:val="00FF28DC"/>
    <w:rsid w:val="00FF2BEF"/>
    <w:rsid w:val="00FF316B"/>
    <w:rsid w:val="00FF36CB"/>
    <w:rsid w:val="00FF3749"/>
    <w:rsid w:val="00FF3803"/>
    <w:rsid w:val="00FF4379"/>
    <w:rsid w:val="00FF4474"/>
    <w:rsid w:val="00FF44B2"/>
    <w:rsid w:val="00FF4A37"/>
    <w:rsid w:val="00FF4CB5"/>
    <w:rsid w:val="00FF4D14"/>
    <w:rsid w:val="00FF57E4"/>
    <w:rsid w:val="00FF60C4"/>
    <w:rsid w:val="00FF64E8"/>
    <w:rsid w:val="00FF674B"/>
    <w:rsid w:val="00FF68C7"/>
    <w:rsid w:val="00FF68DF"/>
    <w:rsid w:val="00FF6935"/>
    <w:rsid w:val="00FF6989"/>
    <w:rsid w:val="00FF6B67"/>
    <w:rsid w:val="00FF6D8D"/>
    <w:rsid w:val="00FF6DF8"/>
    <w:rsid w:val="00FF7180"/>
    <w:rsid w:val="00FF7DD3"/>
    <w:rsid w:val="00FF7FCA"/>
    <w:rsid w:val="00FF7FE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F69C37"/>
  <w15:docId w15:val="{0812A34C-CF92-468E-B839-FA542E8E22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864B5D"/>
    <w:rPr>
      <w:rFonts w:ascii="Calibri" w:eastAsia="Calibri" w:hAnsi="Calibri" w:cs="Times New Roman"/>
    </w:rPr>
  </w:style>
  <w:style w:type="paragraph" w:styleId="Heading1">
    <w:name w:val="heading 1"/>
    <w:next w:val="BodyText"/>
    <w:link w:val="Heading1Char"/>
    <w:qFormat/>
    <w:rsid w:val="00F017EC"/>
    <w:pPr>
      <w:keepNext/>
      <w:keepLines/>
      <w:numPr>
        <w:numId w:val="1"/>
      </w:numPr>
      <w:tabs>
        <w:tab w:val="left" w:pos="1080"/>
      </w:tabs>
      <w:spacing w:before="480" w:after="0"/>
      <w:outlineLvl w:val="0"/>
    </w:pPr>
    <w:rPr>
      <w:rFonts w:ascii="Calibri" w:eastAsiaTheme="majorEastAsia" w:hAnsi="Calibri" w:cs="Calibri"/>
      <w:b/>
      <w:bCs/>
      <w:color w:val="0070C0"/>
      <w:sz w:val="32"/>
      <w:szCs w:val="32"/>
      <w:lang w:bidi="en-US"/>
    </w:rPr>
  </w:style>
  <w:style w:type="paragraph" w:styleId="Heading2">
    <w:name w:val="heading 2"/>
    <w:next w:val="BodyText"/>
    <w:link w:val="Heading2Char"/>
    <w:unhideWhenUsed/>
    <w:qFormat/>
    <w:rsid w:val="00F017EC"/>
    <w:pPr>
      <w:keepLines/>
      <w:numPr>
        <w:ilvl w:val="1"/>
        <w:numId w:val="1"/>
      </w:numPr>
      <w:tabs>
        <w:tab w:val="left" w:pos="1080"/>
      </w:tabs>
      <w:spacing w:before="200" w:after="0"/>
      <w:outlineLvl w:val="1"/>
    </w:pPr>
    <w:rPr>
      <w:rFonts w:ascii="Calibri" w:eastAsiaTheme="majorEastAsia" w:hAnsi="Calibri" w:cs="Calibri"/>
      <w:b/>
      <w:bCs/>
      <w:sz w:val="28"/>
      <w:szCs w:val="28"/>
    </w:rPr>
  </w:style>
  <w:style w:type="paragraph" w:styleId="Heading3">
    <w:name w:val="heading 3"/>
    <w:next w:val="BodyText"/>
    <w:link w:val="Heading3Char"/>
    <w:uiPriority w:val="9"/>
    <w:unhideWhenUsed/>
    <w:qFormat/>
    <w:rsid w:val="00866DAA"/>
    <w:pPr>
      <w:keepNext/>
      <w:keepLines/>
      <w:numPr>
        <w:ilvl w:val="2"/>
        <w:numId w:val="1"/>
      </w:numPr>
      <w:spacing w:before="200" w:after="0"/>
      <w:outlineLvl w:val="2"/>
    </w:pPr>
    <w:rPr>
      <w:rFonts w:ascii="Calibri" w:eastAsia="Times New Roman" w:hAnsi="Calibri" w:cs="Calibri"/>
      <w:b/>
      <w:bCs/>
      <w:noProof/>
      <w:color w:val="4F81BD" w:themeColor="accent1"/>
      <w:sz w:val="24"/>
      <w:szCs w:val="24"/>
    </w:rPr>
  </w:style>
  <w:style w:type="paragraph" w:styleId="Heading4">
    <w:name w:val="heading 4"/>
    <w:basedOn w:val="Normal"/>
    <w:next w:val="Normal"/>
    <w:link w:val="Heading4Char"/>
    <w:uiPriority w:val="9"/>
    <w:unhideWhenUsed/>
    <w:qFormat/>
    <w:rsid w:val="00863D8C"/>
    <w:pPr>
      <w:keepNext/>
      <w:numPr>
        <w:ilvl w:val="3"/>
        <w:numId w:val="1"/>
      </w:numPr>
      <w:tabs>
        <w:tab w:val="left" w:pos="900"/>
      </w:tabs>
      <w:spacing w:before="200" w:after="0" w:line="240" w:lineRule="auto"/>
      <w:outlineLvl w:val="3"/>
    </w:pPr>
    <w:rPr>
      <w:rFonts w:asciiTheme="minorHAnsi" w:hAnsiTheme="minorHAnsi" w:cstheme="minorHAnsi"/>
      <w:b/>
      <w:bCs/>
      <w:noProof/>
      <w:sz w:val="24"/>
      <w:szCs w:val="24"/>
    </w:rPr>
  </w:style>
  <w:style w:type="paragraph" w:styleId="Heading5">
    <w:name w:val="heading 5"/>
    <w:basedOn w:val="Normal"/>
    <w:next w:val="Normal"/>
    <w:link w:val="Heading5Char"/>
    <w:uiPriority w:val="9"/>
    <w:unhideWhenUsed/>
    <w:qFormat/>
    <w:rsid w:val="001E7371"/>
    <w:pPr>
      <w:keepNext/>
      <w:keepLines/>
      <w:numPr>
        <w:ilvl w:val="4"/>
        <w:numId w:val="1"/>
      </w:numPr>
      <w:spacing w:before="200" w:after="0" w:line="240" w:lineRule="auto"/>
      <w:outlineLvl w:val="4"/>
    </w:pPr>
    <w:rPr>
      <w:rFonts w:asciiTheme="minorHAnsi" w:eastAsia="Times New Roman" w:hAnsiTheme="minorHAnsi"/>
      <w:b/>
      <w:sz w:val="20"/>
    </w:rPr>
  </w:style>
  <w:style w:type="paragraph" w:styleId="Heading6">
    <w:name w:val="heading 6"/>
    <w:basedOn w:val="Normal"/>
    <w:next w:val="Normal"/>
    <w:link w:val="Heading6Char"/>
    <w:uiPriority w:val="9"/>
    <w:unhideWhenUsed/>
    <w:qFormat/>
    <w:rsid w:val="002048E1"/>
    <w:pPr>
      <w:keepNext/>
      <w:keepLines/>
      <w:numPr>
        <w:ilvl w:val="5"/>
        <w:numId w:val="13"/>
      </w:numPr>
      <w:spacing w:before="200" w:after="0" w:line="240" w:lineRule="auto"/>
      <w:outlineLvl w:val="5"/>
    </w:pPr>
    <w:rPr>
      <w:rFonts w:ascii="Arial Bold" w:eastAsia="Times New Roman" w:hAnsi="Arial Bold"/>
      <w:b/>
      <w:iCs/>
      <w:caps/>
      <w:sz w:val="26"/>
    </w:rPr>
  </w:style>
  <w:style w:type="paragraph" w:styleId="Heading7">
    <w:name w:val="heading 7"/>
    <w:basedOn w:val="Normal"/>
    <w:next w:val="Normal"/>
    <w:link w:val="Heading7Char"/>
    <w:uiPriority w:val="9"/>
    <w:unhideWhenUsed/>
    <w:qFormat/>
    <w:rsid w:val="002048E1"/>
    <w:pPr>
      <w:keepNext/>
      <w:keepLines/>
      <w:numPr>
        <w:ilvl w:val="6"/>
        <w:numId w:val="13"/>
      </w:numPr>
      <w:spacing w:before="200" w:after="0" w:line="240" w:lineRule="auto"/>
      <w:outlineLvl w:val="6"/>
    </w:pPr>
    <w:rPr>
      <w:rFonts w:ascii="Arial" w:eastAsia="Times New Roman" w:hAnsi="Arial"/>
      <w:b/>
      <w:iCs/>
      <w:sz w:val="24"/>
    </w:rPr>
  </w:style>
  <w:style w:type="paragraph" w:styleId="Heading8">
    <w:name w:val="heading 8"/>
    <w:basedOn w:val="Normal"/>
    <w:next w:val="Normal"/>
    <w:link w:val="Heading8Char"/>
    <w:uiPriority w:val="9"/>
    <w:unhideWhenUsed/>
    <w:qFormat/>
    <w:rsid w:val="002048E1"/>
    <w:pPr>
      <w:keepNext/>
      <w:keepLines/>
      <w:numPr>
        <w:ilvl w:val="7"/>
        <w:numId w:val="13"/>
      </w:numPr>
      <w:spacing w:before="200" w:after="0" w:line="240" w:lineRule="auto"/>
      <w:outlineLvl w:val="7"/>
    </w:pPr>
    <w:rPr>
      <w:rFonts w:ascii="Arial" w:hAnsi="Arial"/>
      <w:b/>
      <w:i/>
      <w:sz w:val="24"/>
    </w:rPr>
  </w:style>
  <w:style w:type="paragraph" w:styleId="Heading9">
    <w:name w:val="heading 9"/>
    <w:basedOn w:val="Normal"/>
    <w:next w:val="Normal"/>
    <w:link w:val="Heading9Char"/>
    <w:uiPriority w:val="9"/>
    <w:unhideWhenUsed/>
    <w:qFormat/>
    <w:rsid w:val="002048E1"/>
    <w:pPr>
      <w:keepNext/>
      <w:keepLines/>
      <w:numPr>
        <w:ilvl w:val="8"/>
        <w:numId w:val="13"/>
      </w:numPr>
      <w:spacing w:before="200" w:after="0" w:line="240" w:lineRule="auto"/>
      <w:outlineLvl w:val="8"/>
    </w:pPr>
    <w:rPr>
      <w:rFonts w:ascii="Arial" w:eastAsia="Times New Roman" w:hAnsi="Arial"/>
      <w:b/>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F017EC"/>
    <w:rPr>
      <w:rFonts w:ascii="Calibri" w:eastAsiaTheme="majorEastAsia" w:hAnsi="Calibri" w:cs="Calibri"/>
      <w:b/>
      <w:bCs/>
      <w:color w:val="0070C0"/>
      <w:sz w:val="32"/>
      <w:szCs w:val="32"/>
      <w:lang w:bidi="en-US"/>
    </w:rPr>
  </w:style>
  <w:style w:type="character" w:customStyle="1" w:styleId="Heading2Char">
    <w:name w:val="Heading 2 Char"/>
    <w:basedOn w:val="DefaultParagraphFont"/>
    <w:link w:val="Heading2"/>
    <w:uiPriority w:val="9"/>
    <w:rsid w:val="00F017EC"/>
    <w:rPr>
      <w:rFonts w:ascii="Calibri" w:eastAsiaTheme="majorEastAsia" w:hAnsi="Calibri" w:cs="Calibri"/>
      <w:b/>
      <w:bCs/>
      <w:sz w:val="28"/>
      <w:szCs w:val="28"/>
    </w:rPr>
  </w:style>
  <w:style w:type="character" w:customStyle="1" w:styleId="Heading3Char">
    <w:name w:val="Heading 3 Char"/>
    <w:basedOn w:val="DefaultParagraphFont"/>
    <w:link w:val="Heading3"/>
    <w:uiPriority w:val="9"/>
    <w:rsid w:val="00AF3739"/>
    <w:rPr>
      <w:rFonts w:ascii="Calibri" w:eastAsia="Times New Roman" w:hAnsi="Calibri" w:cs="Calibri"/>
      <w:b/>
      <w:bCs/>
      <w:noProof/>
      <w:color w:val="4F81BD" w:themeColor="accent1"/>
      <w:sz w:val="24"/>
      <w:szCs w:val="24"/>
    </w:rPr>
  </w:style>
  <w:style w:type="paragraph" w:styleId="ListParagraph">
    <w:name w:val="List Paragraph"/>
    <w:aliases w:val="3,POCG Table Text,Issue Action POC,List Paragraph1,Dot pt,F5 List Paragraph,List Paragraph Char Char Char,Indicator Text,Colorful List - Accent 11,Numbered Para 1,Bullet Points,List Paragraph2,MAIN CONTENT,Normal numbered"/>
    <w:basedOn w:val="Normal"/>
    <w:link w:val="ListParagraphChar"/>
    <w:uiPriority w:val="34"/>
    <w:qFormat/>
    <w:rsid w:val="00173387"/>
    <w:pPr>
      <w:ind w:left="720"/>
      <w:contextualSpacing/>
    </w:pPr>
  </w:style>
  <w:style w:type="paragraph" w:styleId="BodyText">
    <w:name w:val="Body Text"/>
    <w:link w:val="BodyTextChar"/>
    <w:qFormat/>
    <w:rsid w:val="001879BA"/>
    <w:pPr>
      <w:spacing w:before="120" w:after="0" w:line="240" w:lineRule="auto"/>
      <w:jc w:val="both"/>
    </w:pPr>
    <w:rPr>
      <w:rFonts w:ascii="Cambria" w:eastAsia="Times New Roman" w:hAnsi="Cambria" w:cs="Times New Roman"/>
      <w:bCs/>
      <w:lang w:bidi="en-US"/>
    </w:rPr>
  </w:style>
  <w:style w:type="character" w:customStyle="1" w:styleId="BodyTextChar">
    <w:name w:val="Body Text Char"/>
    <w:basedOn w:val="DefaultParagraphFont"/>
    <w:link w:val="BodyText"/>
    <w:rsid w:val="001879BA"/>
    <w:rPr>
      <w:rFonts w:ascii="Cambria" w:eastAsia="Times New Roman" w:hAnsi="Cambria" w:cs="Times New Roman"/>
      <w:bCs/>
      <w:lang w:bidi="en-US"/>
    </w:rPr>
  </w:style>
  <w:style w:type="paragraph" w:customStyle="1" w:styleId="TableCaption">
    <w:name w:val="Table Caption"/>
    <w:next w:val="BodyText"/>
    <w:qFormat/>
    <w:rsid w:val="001879BA"/>
    <w:pPr>
      <w:jc w:val="center"/>
    </w:pPr>
    <w:rPr>
      <w:rFonts w:ascii="Cambria" w:eastAsia="Times New Roman" w:hAnsi="Cambria" w:cs="Times New Roman"/>
      <w:b/>
      <w:sz w:val="20"/>
      <w:szCs w:val="20"/>
      <w:lang w:bidi="en-US"/>
    </w:rPr>
  </w:style>
  <w:style w:type="paragraph" w:customStyle="1" w:styleId="Figurecaption">
    <w:name w:val="Figure caption"/>
    <w:rsid w:val="000C7F8F"/>
    <w:rPr>
      <w:rFonts w:ascii="Calibri" w:eastAsia="Times New Roman" w:hAnsi="Calibri" w:cs="Times New Roman"/>
      <w:b/>
      <w:sz w:val="20"/>
      <w:szCs w:val="24"/>
      <w:lang w:bidi="en-US"/>
    </w:rPr>
  </w:style>
  <w:style w:type="paragraph" w:customStyle="1" w:styleId="Bullet">
    <w:name w:val="Bullet"/>
    <w:basedOn w:val="Normal"/>
    <w:rsid w:val="000C1312"/>
    <w:pPr>
      <w:numPr>
        <w:ilvl w:val="1"/>
        <w:numId w:val="4"/>
      </w:numPr>
      <w:tabs>
        <w:tab w:val="num" w:pos="720"/>
      </w:tabs>
      <w:ind w:left="720"/>
    </w:pPr>
  </w:style>
  <w:style w:type="paragraph" w:customStyle="1" w:styleId="OrderedList">
    <w:name w:val="Ordered List"/>
    <w:link w:val="OrderedListChar"/>
    <w:qFormat/>
    <w:rsid w:val="00A60E3E"/>
    <w:pPr>
      <w:spacing w:before="120" w:after="0" w:line="240" w:lineRule="auto"/>
    </w:pPr>
    <w:rPr>
      <w:rFonts w:ascii="Cambria" w:hAnsi="Cambria" w:cs="Times New Roman"/>
      <w:lang w:bidi="en-US"/>
      <w14:scene3d>
        <w14:camera w14:prst="orthographicFront"/>
        <w14:lightRig w14:rig="threePt" w14:dir="t">
          <w14:rot w14:lat="0" w14:lon="0" w14:rev="0"/>
        </w14:lightRig>
      </w14:scene3d>
    </w:rPr>
  </w:style>
  <w:style w:type="paragraph" w:customStyle="1" w:styleId="UnorderedList">
    <w:name w:val="Unordered List"/>
    <w:link w:val="UnorderedListChar"/>
    <w:qFormat/>
    <w:rsid w:val="007A6F7E"/>
    <w:pPr>
      <w:numPr>
        <w:numId w:val="3"/>
      </w:numPr>
      <w:spacing w:after="0"/>
    </w:pPr>
    <w:rPr>
      <w:rFonts w:ascii="Cambria" w:eastAsia="Times New Roman" w:hAnsi="Cambria" w:cs="Times New Roman"/>
      <w:lang w:bidi="en-US"/>
    </w:rPr>
  </w:style>
  <w:style w:type="character" w:customStyle="1" w:styleId="OrderedListChar">
    <w:name w:val="Ordered List Char"/>
    <w:basedOn w:val="BodyTextChar"/>
    <w:link w:val="OrderedList"/>
    <w:rsid w:val="00A60E3E"/>
    <w:rPr>
      <w:rFonts w:ascii="Cambria" w:eastAsia="Times New Roman" w:hAnsi="Cambria" w:cs="Times New Roman"/>
      <w:bCs w:val="0"/>
      <w:lang w:bidi="en-US"/>
      <w14:scene3d>
        <w14:camera w14:prst="orthographicFront"/>
        <w14:lightRig w14:rig="threePt" w14:dir="t">
          <w14:rot w14:lat="0" w14:lon="0" w14:rev="0"/>
        </w14:lightRig>
      </w14:scene3d>
    </w:rPr>
  </w:style>
  <w:style w:type="paragraph" w:customStyle="1" w:styleId="UnorderedListIndent">
    <w:name w:val="Unordered List Indent"/>
    <w:link w:val="UnorderedListIndentChar"/>
    <w:qFormat/>
    <w:rsid w:val="00B30173"/>
    <w:pPr>
      <w:numPr>
        <w:ilvl w:val="1"/>
        <w:numId w:val="3"/>
      </w:numPr>
      <w:spacing w:after="0" w:line="240" w:lineRule="auto"/>
    </w:pPr>
    <w:rPr>
      <w:rFonts w:ascii="Cambria" w:eastAsia="Times New Roman" w:hAnsi="Cambria" w:cs="Times New Roman"/>
      <w:lang w:bidi="en-US"/>
    </w:rPr>
  </w:style>
  <w:style w:type="character" w:customStyle="1" w:styleId="UnorderedListChar">
    <w:name w:val="Unordered List Char"/>
    <w:basedOn w:val="BodyTextChar"/>
    <w:link w:val="UnorderedList"/>
    <w:rsid w:val="007A6F7E"/>
    <w:rPr>
      <w:rFonts w:ascii="Cambria" w:eastAsia="Times New Roman" w:hAnsi="Cambria" w:cs="Times New Roman"/>
      <w:bCs w:val="0"/>
      <w:lang w:bidi="en-US"/>
    </w:rPr>
  </w:style>
  <w:style w:type="paragraph" w:styleId="Header">
    <w:name w:val="header"/>
    <w:basedOn w:val="Normal"/>
    <w:link w:val="HeaderChar"/>
    <w:uiPriority w:val="99"/>
    <w:unhideWhenUsed/>
    <w:rsid w:val="001E7708"/>
    <w:pPr>
      <w:pBdr>
        <w:bottom w:val="single" w:sz="4" w:space="1" w:color="auto"/>
      </w:pBdr>
      <w:tabs>
        <w:tab w:val="center" w:pos="4680"/>
        <w:tab w:val="right" w:pos="9360"/>
      </w:tabs>
      <w:spacing w:after="0" w:line="240" w:lineRule="auto"/>
    </w:pPr>
  </w:style>
  <w:style w:type="character" w:customStyle="1" w:styleId="UnorderedListIndentChar">
    <w:name w:val="Unordered List Indent Char"/>
    <w:basedOn w:val="UnorderedListChar"/>
    <w:link w:val="UnorderedListIndent"/>
    <w:rsid w:val="00B30173"/>
    <w:rPr>
      <w:rFonts w:ascii="Cambria" w:eastAsia="Times New Roman" w:hAnsi="Cambria" w:cs="Times New Roman"/>
      <w:bCs w:val="0"/>
      <w:lang w:bidi="en-US"/>
    </w:rPr>
  </w:style>
  <w:style w:type="character" w:customStyle="1" w:styleId="HeaderChar">
    <w:name w:val="Header Char"/>
    <w:basedOn w:val="DefaultParagraphFont"/>
    <w:link w:val="Header"/>
    <w:uiPriority w:val="99"/>
    <w:rsid w:val="001E7708"/>
    <w:rPr>
      <w:rFonts w:ascii="Calibri" w:eastAsia="Calibri" w:hAnsi="Calibri" w:cs="Times New Roman"/>
    </w:rPr>
  </w:style>
  <w:style w:type="paragraph" w:styleId="Footer">
    <w:name w:val="footer"/>
    <w:link w:val="FooterChar"/>
    <w:uiPriority w:val="99"/>
    <w:unhideWhenUsed/>
    <w:rsid w:val="002016C6"/>
    <w:pPr>
      <w:tabs>
        <w:tab w:val="center" w:pos="4680"/>
        <w:tab w:val="right" w:pos="9360"/>
      </w:tabs>
      <w:spacing w:after="0" w:line="240" w:lineRule="auto"/>
    </w:pPr>
    <w:rPr>
      <w:rFonts w:ascii="Calibri" w:eastAsia="Calibri" w:hAnsi="Calibri" w:cs="Times New Roman"/>
      <w:sz w:val="20"/>
    </w:rPr>
  </w:style>
  <w:style w:type="character" w:customStyle="1" w:styleId="FooterChar">
    <w:name w:val="Footer Char"/>
    <w:basedOn w:val="DefaultParagraphFont"/>
    <w:link w:val="Footer"/>
    <w:uiPriority w:val="99"/>
    <w:rsid w:val="002016C6"/>
    <w:rPr>
      <w:rFonts w:ascii="Calibri" w:eastAsia="Calibri" w:hAnsi="Calibri" w:cs="Times New Roman"/>
      <w:sz w:val="20"/>
    </w:rPr>
  </w:style>
  <w:style w:type="character" w:styleId="PageNumber">
    <w:name w:val="page number"/>
    <w:basedOn w:val="DefaultParagraphFont"/>
    <w:rsid w:val="002F2D66"/>
  </w:style>
  <w:style w:type="character" w:customStyle="1" w:styleId="Heading4Char">
    <w:name w:val="Heading 4 Char"/>
    <w:basedOn w:val="DefaultParagraphFont"/>
    <w:link w:val="Heading4"/>
    <w:uiPriority w:val="99"/>
    <w:rsid w:val="00863D8C"/>
    <w:rPr>
      <w:rFonts w:eastAsia="Calibri" w:cstheme="minorHAnsi"/>
      <w:b/>
      <w:bCs/>
      <w:noProof/>
      <w:sz w:val="24"/>
      <w:szCs w:val="24"/>
    </w:rPr>
  </w:style>
  <w:style w:type="character" w:customStyle="1" w:styleId="Heading5Char">
    <w:name w:val="Heading 5 Char"/>
    <w:basedOn w:val="DefaultParagraphFont"/>
    <w:link w:val="Heading5"/>
    <w:uiPriority w:val="9"/>
    <w:rsid w:val="001E7371"/>
    <w:rPr>
      <w:rFonts w:eastAsia="Times New Roman" w:cs="Times New Roman"/>
      <w:b/>
      <w:sz w:val="20"/>
    </w:rPr>
  </w:style>
  <w:style w:type="character" w:customStyle="1" w:styleId="Heading6Char">
    <w:name w:val="Heading 6 Char"/>
    <w:basedOn w:val="DefaultParagraphFont"/>
    <w:link w:val="Heading6"/>
    <w:uiPriority w:val="9"/>
    <w:rsid w:val="002048E1"/>
    <w:rPr>
      <w:rFonts w:ascii="Arial Bold" w:eastAsia="Times New Roman" w:hAnsi="Arial Bold" w:cs="Times New Roman"/>
      <w:b/>
      <w:iCs/>
      <w:caps/>
      <w:sz w:val="26"/>
    </w:rPr>
  </w:style>
  <w:style w:type="character" w:customStyle="1" w:styleId="Heading7Char">
    <w:name w:val="Heading 7 Char"/>
    <w:basedOn w:val="DefaultParagraphFont"/>
    <w:link w:val="Heading7"/>
    <w:uiPriority w:val="9"/>
    <w:rsid w:val="002048E1"/>
    <w:rPr>
      <w:rFonts w:ascii="Arial" w:eastAsia="Times New Roman" w:hAnsi="Arial" w:cs="Times New Roman"/>
      <w:b/>
      <w:iCs/>
      <w:sz w:val="24"/>
    </w:rPr>
  </w:style>
  <w:style w:type="character" w:customStyle="1" w:styleId="Heading8Char">
    <w:name w:val="Heading 8 Char"/>
    <w:basedOn w:val="DefaultParagraphFont"/>
    <w:link w:val="Heading8"/>
    <w:uiPriority w:val="9"/>
    <w:rsid w:val="002048E1"/>
    <w:rPr>
      <w:rFonts w:ascii="Arial" w:eastAsia="Calibri" w:hAnsi="Arial" w:cs="Times New Roman"/>
      <w:b/>
      <w:i/>
      <w:sz w:val="24"/>
    </w:rPr>
  </w:style>
  <w:style w:type="character" w:customStyle="1" w:styleId="Heading9Char">
    <w:name w:val="Heading 9 Char"/>
    <w:basedOn w:val="DefaultParagraphFont"/>
    <w:link w:val="Heading9"/>
    <w:uiPriority w:val="9"/>
    <w:rsid w:val="002048E1"/>
    <w:rPr>
      <w:rFonts w:ascii="Arial" w:eastAsia="Times New Roman" w:hAnsi="Arial" w:cs="Times New Roman"/>
      <w:b/>
      <w:i/>
      <w:iCs/>
      <w:sz w:val="20"/>
      <w:szCs w:val="20"/>
    </w:rPr>
  </w:style>
  <w:style w:type="paragraph" w:styleId="TOCHeading">
    <w:name w:val="TOC Heading"/>
    <w:next w:val="Normal"/>
    <w:uiPriority w:val="39"/>
    <w:unhideWhenUsed/>
    <w:qFormat/>
    <w:rsid w:val="002048E1"/>
    <w:pPr>
      <w:spacing w:before="480" w:after="0"/>
    </w:pPr>
    <w:rPr>
      <w:rFonts w:ascii="Arial" w:eastAsia="Times New Roman" w:hAnsi="Arial" w:cs="Times New Roman"/>
      <w:bCs/>
      <w:i/>
      <w:sz w:val="32"/>
      <w:szCs w:val="28"/>
      <w:lang w:eastAsia="ja-JP"/>
    </w:rPr>
  </w:style>
  <w:style w:type="paragraph" w:styleId="ListNumber">
    <w:name w:val="List Number"/>
    <w:basedOn w:val="Normal"/>
    <w:uiPriority w:val="99"/>
    <w:semiHidden/>
    <w:unhideWhenUsed/>
    <w:rsid w:val="002048E1"/>
    <w:pPr>
      <w:numPr>
        <w:numId w:val="5"/>
      </w:numPr>
      <w:spacing w:before="120" w:after="120" w:line="240" w:lineRule="auto"/>
      <w:contextualSpacing/>
    </w:pPr>
    <w:rPr>
      <w:rFonts w:ascii="Times New Roman" w:hAnsi="Times New Roman"/>
      <w:sz w:val="24"/>
    </w:rPr>
  </w:style>
  <w:style w:type="paragraph" w:styleId="BalloonText">
    <w:name w:val="Balloon Text"/>
    <w:basedOn w:val="Normal"/>
    <w:link w:val="BalloonTextChar"/>
    <w:uiPriority w:val="99"/>
    <w:semiHidden/>
    <w:unhideWhenUsed/>
    <w:rsid w:val="002048E1"/>
    <w:pPr>
      <w:spacing w:before="120" w:after="0" w:line="240" w:lineRule="auto"/>
    </w:pPr>
    <w:rPr>
      <w:rFonts w:ascii="Tahoma" w:hAnsi="Tahoma"/>
      <w:sz w:val="16"/>
      <w:szCs w:val="16"/>
    </w:rPr>
  </w:style>
  <w:style w:type="character" w:customStyle="1" w:styleId="BalloonTextChar">
    <w:name w:val="Balloon Text Char"/>
    <w:basedOn w:val="DefaultParagraphFont"/>
    <w:link w:val="BalloonText"/>
    <w:uiPriority w:val="99"/>
    <w:semiHidden/>
    <w:rsid w:val="002048E1"/>
    <w:rPr>
      <w:rFonts w:ascii="Tahoma" w:eastAsia="Calibri" w:hAnsi="Tahoma" w:cs="Times New Roman"/>
      <w:sz w:val="16"/>
      <w:szCs w:val="16"/>
    </w:rPr>
  </w:style>
  <w:style w:type="numbering" w:customStyle="1" w:styleId="Headings">
    <w:name w:val="Headings"/>
    <w:uiPriority w:val="99"/>
    <w:rsid w:val="002048E1"/>
    <w:pPr>
      <w:numPr>
        <w:numId w:val="6"/>
      </w:numPr>
    </w:pPr>
  </w:style>
  <w:style w:type="paragraph" w:styleId="TOC1">
    <w:name w:val="toc 1"/>
    <w:next w:val="BodyText"/>
    <w:autoRedefine/>
    <w:uiPriority w:val="39"/>
    <w:unhideWhenUsed/>
    <w:qFormat/>
    <w:rsid w:val="00C07E4D"/>
    <w:pPr>
      <w:tabs>
        <w:tab w:val="left" w:pos="440"/>
        <w:tab w:val="right" w:leader="dot" w:pos="9350"/>
      </w:tabs>
      <w:spacing w:before="120" w:after="120"/>
    </w:pPr>
    <w:rPr>
      <w:rFonts w:eastAsia="Calibri" w:cstheme="minorHAnsi"/>
      <w:b/>
      <w:bCs/>
      <w:caps/>
      <w:color w:val="4F81BD" w:themeColor="accent1"/>
      <w:sz w:val="20"/>
      <w:szCs w:val="20"/>
      <w:lang w:bidi="en-US"/>
    </w:rPr>
  </w:style>
  <w:style w:type="paragraph" w:styleId="TOC2">
    <w:name w:val="toc 2"/>
    <w:basedOn w:val="Normal"/>
    <w:next w:val="Normal"/>
    <w:autoRedefine/>
    <w:uiPriority w:val="39"/>
    <w:unhideWhenUsed/>
    <w:qFormat/>
    <w:rsid w:val="00310C3C"/>
    <w:pPr>
      <w:tabs>
        <w:tab w:val="left" w:pos="880"/>
        <w:tab w:val="right" w:leader="dot" w:pos="9350"/>
      </w:tabs>
      <w:spacing w:after="0"/>
      <w:ind w:left="220"/>
    </w:pPr>
    <w:rPr>
      <w:rFonts w:asciiTheme="minorHAnsi" w:hAnsiTheme="minorHAnsi" w:cstheme="minorHAnsi"/>
      <w:smallCaps/>
      <w:sz w:val="20"/>
      <w:szCs w:val="20"/>
    </w:rPr>
  </w:style>
  <w:style w:type="paragraph" w:styleId="TOC3">
    <w:name w:val="toc 3"/>
    <w:basedOn w:val="Normal"/>
    <w:next w:val="Normal"/>
    <w:autoRedefine/>
    <w:uiPriority w:val="39"/>
    <w:unhideWhenUsed/>
    <w:qFormat/>
    <w:rsid w:val="00E9530E"/>
    <w:pPr>
      <w:spacing w:after="0"/>
      <w:ind w:left="440"/>
    </w:pPr>
    <w:rPr>
      <w:rFonts w:asciiTheme="minorHAnsi" w:hAnsiTheme="minorHAnsi" w:cstheme="minorHAnsi"/>
      <w:i/>
      <w:iCs/>
      <w:sz w:val="20"/>
      <w:szCs w:val="20"/>
    </w:rPr>
  </w:style>
  <w:style w:type="character" w:styleId="Hyperlink">
    <w:name w:val="Hyperlink"/>
    <w:uiPriority w:val="99"/>
    <w:unhideWhenUsed/>
    <w:rsid w:val="005D453E"/>
    <w:rPr>
      <w:rFonts w:asciiTheme="minorHAnsi" w:hAnsiTheme="minorHAnsi" w:cstheme="minorHAnsi"/>
      <w:noProof/>
      <w:color w:val="0000FF"/>
      <w:u w:val="single"/>
    </w:rPr>
  </w:style>
  <w:style w:type="paragraph" w:styleId="TOC4">
    <w:name w:val="toc 4"/>
    <w:basedOn w:val="Normal"/>
    <w:next w:val="Normal"/>
    <w:autoRedefine/>
    <w:uiPriority w:val="39"/>
    <w:unhideWhenUsed/>
    <w:rsid w:val="002048E1"/>
    <w:pPr>
      <w:spacing w:after="0"/>
      <w:ind w:left="660"/>
    </w:pPr>
    <w:rPr>
      <w:rFonts w:asciiTheme="minorHAnsi" w:hAnsiTheme="minorHAnsi" w:cstheme="minorHAnsi"/>
      <w:sz w:val="18"/>
      <w:szCs w:val="18"/>
    </w:rPr>
  </w:style>
  <w:style w:type="paragraph" w:styleId="TOC5">
    <w:name w:val="toc 5"/>
    <w:basedOn w:val="Normal"/>
    <w:next w:val="Normal"/>
    <w:autoRedefine/>
    <w:uiPriority w:val="39"/>
    <w:unhideWhenUsed/>
    <w:rsid w:val="002048E1"/>
    <w:pPr>
      <w:spacing w:after="0"/>
      <w:ind w:left="880"/>
    </w:pPr>
    <w:rPr>
      <w:rFonts w:asciiTheme="minorHAnsi" w:hAnsiTheme="minorHAnsi" w:cstheme="minorHAnsi"/>
      <w:sz w:val="18"/>
      <w:szCs w:val="18"/>
    </w:rPr>
  </w:style>
  <w:style w:type="paragraph" w:styleId="TOC7">
    <w:name w:val="toc 7"/>
    <w:basedOn w:val="Normal"/>
    <w:next w:val="Normal"/>
    <w:autoRedefine/>
    <w:uiPriority w:val="39"/>
    <w:unhideWhenUsed/>
    <w:rsid w:val="002048E1"/>
    <w:pPr>
      <w:spacing w:after="0"/>
      <w:ind w:left="1320"/>
    </w:pPr>
    <w:rPr>
      <w:rFonts w:asciiTheme="minorHAnsi" w:hAnsiTheme="minorHAnsi" w:cstheme="minorHAnsi"/>
      <w:sz w:val="18"/>
      <w:szCs w:val="18"/>
    </w:rPr>
  </w:style>
  <w:style w:type="paragraph" w:styleId="TOC8">
    <w:name w:val="toc 8"/>
    <w:basedOn w:val="Normal"/>
    <w:next w:val="Normal"/>
    <w:autoRedefine/>
    <w:uiPriority w:val="39"/>
    <w:unhideWhenUsed/>
    <w:rsid w:val="002048E1"/>
    <w:pPr>
      <w:spacing w:after="0"/>
      <w:ind w:left="1540"/>
    </w:pPr>
    <w:rPr>
      <w:rFonts w:asciiTheme="minorHAnsi" w:hAnsiTheme="minorHAnsi" w:cstheme="minorHAnsi"/>
      <w:sz w:val="18"/>
      <w:szCs w:val="18"/>
    </w:rPr>
  </w:style>
  <w:style w:type="paragraph" w:styleId="TOC9">
    <w:name w:val="toc 9"/>
    <w:basedOn w:val="Normal"/>
    <w:next w:val="Normal"/>
    <w:autoRedefine/>
    <w:uiPriority w:val="39"/>
    <w:unhideWhenUsed/>
    <w:rsid w:val="002048E1"/>
    <w:pPr>
      <w:spacing w:after="0"/>
      <w:ind w:left="1760"/>
    </w:pPr>
    <w:rPr>
      <w:rFonts w:asciiTheme="minorHAnsi" w:hAnsiTheme="minorHAnsi" w:cstheme="minorHAnsi"/>
      <w:sz w:val="18"/>
      <w:szCs w:val="18"/>
    </w:rPr>
  </w:style>
  <w:style w:type="paragraph" w:styleId="Quote">
    <w:name w:val="Quote"/>
    <w:basedOn w:val="Normal"/>
    <w:next w:val="Normal"/>
    <w:link w:val="QuoteChar"/>
    <w:uiPriority w:val="29"/>
    <w:qFormat/>
    <w:rsid w:val="002048E1"/>
    <w:pPr>
      <w:spacing w:before="120" w:after="120" w:line="240" w:lineRule="auto"/>
    </w:pPr>
    <w:rPr>
      <w:i/>
      <w:iCs/>
      <w:color w:val="000000"/>
      <w:sz w:val="20"/>
      <w:szCs w:val="20"/>
    </w:rPr>
  </w:style>
  <w:style w:type="character" w:customStyle="1" w:styleId="QuoteChar">
    <w:name w:val="Quote Char"/>
    <w:basedOn w:val="DefaultParagraphFont"/>
    <w:link w:val="Quote"/>
    <w:uiPriority w:val="29"/>
    <w:rsid w:val="002048E1"/>
    <w:rPr>
      <w:rFonts w:ascii="Calibri" w:eastAsia="Calibri" w:hAnsi="Calibri" w:cs="Times New Roman"/>
      <w:i/>
      <w:iCs/>
      <w:color w:val="000000"/>
      <w:sz w:val="20"/>
      <w:szCs w:val="20"/>
    </w:rPr>
  </w:style>
  <w:style w:type="paragraph" w:styleId="Index8">
    <w:name w:val="index 8"/>
    <w:basedOn w:val="Normal"/>
    <w:next w:val="Normal"/>
    <w:autoRedefine/>
    <w:uiPriority w:val="99"/>
    <w:unhideWhenUsed/>
    <w:rsid w:val="002048E1"/>
    <w:pPr>
      <w:spacing w:after="0" w:line="240" w:lineRule="auto"/>
      <w:ind w:left="1920" w:hanging="240"/>
    </w:pPr>
    <w:rPr>
      <w:rFonts w:asciiTheme="minorHAnsi" w:hAnsiTheme="minorHAnsi" w:cstheme="minorHAnsi"/>
      <w:sz w:val="20"/>
      <w:szCs w:val="20"/>
    </w:rPr>
  </w:style>
  <w:style w:type="paragraph" w:styleId="Title">
    <w:name w:val="Title"/>
    <w:basedOn w:val="Normal"/>
    <w:next w:val="Normal"/>
    <w:link w:val="TitleChar"/>
    <w:uiPriority w:val="10"/>
    <w:qFormat/>
    <w:rsid w:val="002E294B"/>
    <w:pPr>
      <w:spacing w:before="120" w:after="120" w:line="240" w:lineRule="auto"/>
      <w:contextualSpacing/>
      <w:jc w:val="center"/>
    </w:pPr>
    <w:rPr>
      <w:rFonts w:asciiTheme="minorHAnsi" w:eastAsia="Times New Roman" w:hAnsiTheme="minorHAnsi" w:cstheme="minorHAnsi"/>
      <w:b/>
      <w:caps/>
      <w:color w:val="0070C0"/>
      <w:spacing w:val="5"/>
      <w:kern w:val="28"/>
      <w:sz w:val="32"/>
      <w:szCs w:val="32"/>
    </w:rPr>
  </w:style>
  <w:style w:type="character" w:customStyle="1" w:styleId="TitleChar">
    <w:name w:val="Title Char"/>
    <w:basedOn w:val="DefaultParagraphFont"/>
    <w:link w:val="Title"/>
    <w:uiPriority w:val="10"/>
    <w:rsid w:val="002E294B"/>
    <w:rPr>
      <w:rFonts w:eastAsia="Times New Roman" w:cstheme="minorHAnsi"/>
      <w:b/>
      <w:caps/>
      <w:color w:val="0070C0"/>
      <w:spacing w:val="5"/>
      <w:kern w:val="28"/>
      <w:sz w:val="32"/>
      <w:szCs w:val="32"/>
    </w:rPr>
  </w:style>
  <w:style w:type="paragraph" w:styleId="TableofFigures">
    <w:name w:val="table of figures"/>
    <w:basedOn w:val="Normal"/>
    <w:next w:val="Normal"/>
    <w:uiPriority w:val="99"/>
    <w:unhideWhenUsed/>
    <w:rsid w:val="00E9530E"/>
    <w:pPr>
      <w:tabs>
        <w:tab w:val="right" w:leader="dot" w:pos="9350"/>
      </w:tabs>
      <w:spacing w:after="120" w:line="240" w:lineRule="auto"/>
    </w:pPr>
    <w:rPr>
      <w:rFonts w:asciiTheme="minorHAnsi" w:hAnsiTheme="minorHAnsi" w:cstheme="minorHAnsi"/>
      <w:noProof/>
      <w:sz w:val="20"/>
      <w:szCs w:val="20"/>
    </w:rPr>
  </w:style>
  <w:style w:type="paragraph" w:customStyle="1" w:styleId="FigureCaption0">
    <w:name w:val="Figure Caption"/>
    <w:qFormat/>
    <w:rsid w:val="001879BA"/>
    <w:pPr>
      <w:spacing w:before="120" w:after="120" w:line="240" w:lineRule="auto"/>
      <w:jc w:val="center"/>
    </w:pPr>
    <w:rPr>
      <w:rFonts w:ascii="Cambria" w:eastAsia="Times New Roman" w:hAnsi="Cambria" w:cstheme="minorHAnsi"/>
      <w:b/>
      <w:sz w:val="20"/>
      <w:szCs w:val="20"/>
      <w:lang w:bidi="en-US"/>
    </w:rPr>
  </w:style>
  <w:style w:type="paragraph" w:customStyle="1" w:styleId="TableText">
    <w:name w:val="Table Text"/>
    <w:basedOn w:val="Normal"/>
    <w:link w:val="TableTextChar"/>
    <w:qFormat/>
    <w:rsid w:val="00D246B0"/>
    <w:pPr>
      <w:spacing w:after="120" w:line="240" w:lineRule="auto"/>
    </w:pPr>
    <w:rPr>
      <w:rFonts w:asciiTheme="majorHAnsi" w:hAnsiTheme="majorHAnsi" w:cstheme="minorHAnsi"/>
      <w:sz w:val="20"/>
      <w:szCs w:val="20"/>
    </w:rPr>
  </w:style>
  <w:style w:type="paragraph" w:customStyle="1" w:styleId="ColumnHeading">
    <w:name w:val="Column Heading"/>
    <w:qFormat/>
    <w:rsid w:val="002048E1"/>
    <w:pPr>
      <w:spacing w:after="0" w:line="240" w:lineRule="auto"/>
      <w:jc w:val="center"/>
    </w:pPr>
    <w:rPr>
      <w:rFonts w:ascii="Arial" w:eastAsia="Calibri" w:hAnsi="Arial" w:cs="Times New Roman"/>
      <w:b/>
    </w:rPr>
  </w:style>
  <w:style w:type="paragraph" w:customStyle="1" w:styleId="TableColumnSubheading">
    <w:name w:val="Table Column Subheading"/>
    <w:qFormat/>
    <w:rsid w:val="00B34BB0"/>
    <w:pPr>
      <w:spacing w:after="0" w:line="240" w:lineRule="auto"/>
    </w:pPr>
    <w:rPr>
      <w:rFonts w:ascii="Cambria" w:eastAsia="Calibri" w:hAnsi="Cambria" w:cs="Times New Roman"/>
      <w:b/>
      <w:sz w:val="20"/>
      <w:szCs w:val="20"/>
      <w:lang w:bidi="en-US"/>
    </w:rPr>
  </w:style>
  <w:style w:type="paragraph" w:styleId="Caption">
    <w:name w:val="caption"/>
    <w:basedOn w:val="Normal"/>
    <w:next w:val="Normal"/>
    <w:link w:val="CaptionChar"/>
    <w:uiPriority w:val="35"/>
    <w:unhideWhenUsed/>
    <w:qFormat/>
    <w:rsid w:val="002048E1"/>
    <w:pPr>
      <w:spacing w:before="120" w:after="120" w:line="240" w:lineRule="auto"/>
      <w:jc w:val="center"/>
    </w:pPr>
    <w:rPr>
      <w:rFonts w:ascii="Arial" w:hAnsi="Arial" w:cs="Arial"/>
      <w:b/>
      <w:bCs/>
      <w:sz w:val="20"/>
      <w:szCs w:val="20"/>
    </w:rPr>
  </w:style>
  <w:style w:type="paragraph" w:customStyle="1" w:styleId="Figure">
    <w:name w:val="Figure"/>
    <w:basedOn w:val="Caption"/>
    <w:link w:val="FigureChar"/>
    <w:qFormat/>
    <w:rsid w:val="002048E1"/>
    <w:rPr>
      <w:sz w:val="24"/>
      <w:szCs w:val="24"/>
    </w:rPr>
  </w:style>
  <w:style w:type="table" w:styleId="TableGrid">
    <w:name w:val="Table Grid"/>
    <w:basedOn w:val="TableNormal"/>
    <w:uiPriority w:val="59"/>
    <w:rsid w:val="002048E1"/>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aptionChar">
    <w:name w:val="Caption Char"/>
    <w:link w:val="Caption"/>
    <w:uiPriority w:val="35"/>
    <w:rsid w:val="002048E1"/>
    <w:rPr>
      <w:rFonts w:ascii="Arial" w:eastAsia="Calibri" w:hAnsi="Arial" w:cs="Arial"/>
      <w:b/>
      <w:bCs/>
      <w:sz w:val="20"/>
      <w:szCs w:val="20"/>
    </w:rPr>
  </w:style>
  <w:style w:type="character" w:customStyle="1" w:styleId="FigureChar">
    <w:name w:val="Figure Char"/>
    <w:link w:val="Figure"/>
    <w:rsid w:val="002048E1"/>
    <w:rPr>
      <w:rFonts w:ascii="Arial" w:eastAsia="Calibri" w:hAnsi="Arial" w:cs="Arial"/>
      <w:b/>
      <w:bCs/>
      <w:sz w:val="24"/>
      <w:szCs w:val="24"/>
    </w:rPr>
  </w:style>
  <w:style w:type="paragraph" w:styleId="NoSpacing">
    <w:name w:val="No Spacing"/>
    <w:uiPriority w:val="1"/>
    <w:qFormat/>
    <w:rsid w:val="002048E1"/>
    <w:pPr>
      <w:spacing w:after="0" w:line="240" w:lineRule="auto"/>
    </w:pPr>
    <w:rPr>
      <w:rFonts w:ascii="Times New Roman" w:eastAsia="Calibri" w:hAnsi="Times New Roman" w:cs="Times New Roman"/>
      <w:sz w:val="24"/>
    </w:rPr>
  </w:style>
  <w:style w:type="paragraph" w:customStyle="1" w:styleId="BulletedListBRDreqs">
    <w:name w:val="Bulleted List BRD reqs"/>
    <w:basedOn w:val="Normal"/>
    <w:uiPriority w:val="99"/>
    <w:qFormat/>
    <w:rsid w:val="002048E1"/>
    <w:pPr>
      <w:numPr>
        <w:numId w:val="7"/>
      </w:numPr>
      <w:spacing w:before="60" w:after="60" w:line="240" w:lineRule="auto"/>
    </w:pPr>
    <w:rPr>
      <w:rFonts w:ascii="Times New Roman" w:eastAsia="Times New Roman" w:hAnsi="Times New Roman"/>
      <w:sz w:val="24"/>
      <w:szCs w:val="24"/>
    </w:rPr>
  </w:style>
  <w:style w:type="character" w:styleId="CommentReference">
    <w:name w:val="annotation reference"/>
    <w:uiPriority w:val="99"/>
    <w:unhideWhenUsed/>
    <w:rsid w:val="002048E1"/>
    <w:rPr>
      <w:sz w:val="16"/>
      <w:szCs w:val="16"/>
    </w:rPr>
  </w:style>
  <w:style w:type="paragraph" w:styleId="CommentText">
    <w:name w:val="annotation text"/>
    <w:basedOn w:val="Normal"/>
    <w:link w:val="CommentTextChar"/>
    <w:uiPriority w:val="99"/>
    <w:unhideWhenUsed/>
    <w:rsid w:val="002048E1"/>
    <w:pPr>
      <w:spacing w:before="120" w:after="120" w:line="240" w:lineRule="auto"/>
    </w:pPr>
    <w:rPr>
      <w:rFonts w:ascii="Times New Roman" w:hAnsi="Times New Roman"/>
      <w:sz w:val="20"/>
      <w:szCs w:val="20"/>
    </w:rPr>
  </w:style>
  <w:style w:type="character" w:customStyle="1" w:styleId="CommentTextChar">
    <w:name w:val="Comment Text Char"/>
    <w:basedOn w:val="DefaultParagraphFont"/>
    <w:link w:val="CommentText"/>
    <w:uiPriority w:val="99"/>
    <w:rsid w:val="002048E1"/>
    <w:rPr>
      <w:rFonts w:ascii="Times New Roman" w:eastAsia="Calibri"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2048E1"/>
    <w:rPr>
      <w:b/>
      <w:bCs/>
    </w:rPr>
  </w:style>
  <w:style w:type="character" w:customStyle="1" w:styleId="CommentSubjectChar">
    <w:name w:val="Comment Subject Char"/>
    <w:basedOn w:val="CommentTextChar"/>
    <w:link w:val="CommentSubject"/>
    <w:uiPriority w:val="99"/>
    <w:semiHidden/>
    <w:rsid w:val="002048E1"/>
    <w:rPr>
      <w:rFonts w:ascii="Times New Roman" w:eastAsia="Calibri" w:hAnsi="Times New Roman" w:cs="Times New Roman"/>
      <w:b/>
      <w:bCs/>
      <w:sz w:val="20"/>
      <w:szCs w:val="20"/>
    </w:rPr>
  </w:style>
  <w:style w:type="paragraph" w:styleId="Revision">
    <w:name w:val="Revision"/>
    <w:hidden/>
    <w:uiPriority w:val="99"/>
    <w:semiHidden/>
    <w:rsid w:val="002048E1"/>
    <w:pPr>
      <w:spacing w:after="0" w:line="240" w:lineRule="auto"/>
    </w:pPr>
    <w:rPr>
      <w:rFonts w:ascii="Times New Roman" w:eastAsia="Calibri" w:hAnsi="Times New Roman" w:cs="Times New Roman"/>
      <w:sz w:val="24"/>
    </w:rPr>
  </w:style>
  <w:style w:type="paragraph" w:customStyle="1" w:styleId="HeaderRomanNumbral">
    <w:name w:val="Header Roman Numbral"/>
    <w:basedOn w:val="Heading1"/>
    <w:link w:val="HeaderRomanNumbralChar"/>
    <w:qFormat/>
    <w:rsid w:val="002048E1"/>
    <w:pPr>
      <w:numPr>
        <w:numId w:val="8"/>
      </w:numPr>
      <w:spacing w:before="240" w:after="240" w:line="240" w:lineRule="auto"/>
    </w:pPr>
    <w:rPr>
      <w:rFonts w:ascii="Arial" w:eastAsia="Times New Roman" w:hAnsi="Arial" w:cs="Arial"/>
      <w:bCs w:val="0"/>
      <w:caps/>
      <w:snapToGrid w:val="0"/>
      <w:color w:val="auto"/>
      <w:w w:val="0"/>
      <w:sz w:val="28"/>
      <w:szCs w:val="26"/>
      <w:lang w:bidi="ar-SA"/>
    </w:rPr>
  </w:style>
  <w:style w:type="character" w:customStyle="1" w:styleId="HeaderRomanNumbralChar">
    <w:name w:val="Header Roman Numbral Char"/>
    <w:link w:val="HeaderRomanNumbral"/>
    <w:rsid w:val="002048E1"/>
    <w:rPr>
      <w:rFonts w:ascii="Arial" w:eastAsia="Times New Roman" w:hAnsi="Arial" w:cs="Arial"/>
      <w:b/>
      <w:caps/>
      <w:snapToGrid w:val="0"/>
      <w:w w:val="0"/>
      <w:sz w:val="28"/>
      <w:szCs w:val="26"/>
    </w:rPr>
  </w:style>
  <w:style w:type="paragraph" w:customStyle="1" w:styleId="Head1">
    <w:name w:val="Head 1"/>
    <w:basedOn w:val="Heading1"/>
    <w:link w:val="Head1Char"/>
    <w:qFormat/>
    <w:rsid w:val="002048E1"/>
    <w:pPr>
      <w:numPr>
        <w:numId w:val="10"/>
      </w:numPr>
      <w:spacing w:before="240" w:after="240" w:line="240" w:lineRule="auto"/>
    </w:pPr>
    <w:rPr>
      <w:rFonts w:ascii="Arial" w:eastAsia="Times New Roman" w:hAnsi="Arial" w:cs="Arial"/>
      <w:bCs w:val="0"/>
      <w:caps/>
      <w:snapToGrid w:val="0"/>
      <w:color w:val="auto"/>
      <w:w w:val="0"/>
      <w:sz w:val="26"/>
      <w:szCs w:val="26"/>
      <w:lang w:bidi="ar-SA"/>
    </w:rPr>
  </w:style>
  <w:style w:type="paragraph" w:customStyle="1" w:styleId="Head2">
    <w:name w:val="Head 2"/>
    <w:basedOn w:val="Heading2"/>
    <w:link w:val="Head2Char"/>
    <w:qFormat/>
    <w:rsid w:val="002048E1"/>
    <w:pPr>
      <w:keepNext/>
      <w:numPr>
        <w:ilvl w:val="0"/>
        <w:numId w:val="0"/>
      </w:numPr>
      <w:tabs>
        <w:tab w:val="left" w:pos="720"/>
      </w:tabs>
      <w:spacing w:line="240" w:lineRule="auto"/>
    </w:pPr>
    <w:rPr>
      <w:rFonts w:ascii="Arial Bold" w:eastAsia="Times New Roman" w:hAnsi="Arial Bold" w:cs="Times New Roman"/>
      <w:noProof/>
      <w:sz w:val="24"/>
    </w:rPr>
  </w:style>
  <w:style w:type="character" w:customStyle="1" w:styleId="Head1Char">
    <w:name w:val="Head 1 Char"/>
    <w:link w:val="Head1"/>
    <w:rsid w:val="002048E1"/>
    <w:rPr>
      <w:rFonts w:ascii="Arial" w:eastAsia="Times New Roman" w:hAnsi="Arial" w:cs="Arial"/>
      <w:b/>
      <w:caps/>
      <w:snapToGrid w:val="0"/>
      <w:w w:val="0"/>
      <w:sz w:val="26"/>
      <w:szCs w:val="26"/>
    </w:rPr>
  </w:style>
  <w:style w:type="numbering" w:customStyle="1" w:styleId="Style2">
    <w:name w:val="Style2"/>
    <w:uiPriority w:val="99"/>
    <w:rsid w:val="002048E1"/>
    <w:pPr>
      <w:numPr>
        <w:numId w:val="11"/>
      </w:numPr>
    </w:pPr>
  </w:style>
  <w:style w:type="character" w:customStyle="1" w:styleId="Head2Char">
    <w:name w:val="Head 2 Char"/>
    <w:link w:val="Head2"/>
    <w:rsid w:val="002048E1"/>
    <w:rPr>
      <w:rFonts w:ascii="Arial Bold" w:eastAsia="Times New Roman" w:hAnsi="Arial Bold" w:cs="Times New Roman"/>
      <w:b/>
      <w:bCs/>
      <w:noProof/>
      <w:sz w:val="24"/>
      <w:szCs w:val="26"/>
    </w:rPr>
  </w:style>
  <w:style w:type="numbering" w:customStyle="1" w:styleId="Style3">
    <w:name w:val="Style3"/>
    <w:uiPriority w:val="99"/>
    <w:rsid w:val="002048E1"/>
    <w:pPr>
      <w:numPr>
        <w:numId w:val="12"/>
      </w:numPr>
    </w:pPr>
  </w:style>
  <w:style w:type="paragraph" w:customStyle="1" w:styleId="HeadRoman">
    <w:name w:val="Head Roman"/>
    <w:basedOn w:val="Heading1"/>
    <w:link w:val="HeadRomanChar"/>
    <w:qFormat/>
    <w:rsid w:val="002048E1"/>
    <w:pPr>
      <w:numPr>
        <w:numId w:val="14"/>
      </w:numPr>
      <w:spacing w:before="240" w:after="240" w:line="240" w:lineRule="auto"/>
    </w:pPr>
    <w:rPr>
      <w:rFonts w:ascii="Arial" w:eastAsia="Times New Roman" w:hAnsi="Arial" w:cs="Arial"/>
      <w:bCs w:val="0"/>
      <w:caps/>
      <w:snapToGrid w:val="0"/>
      <w:color w:val="auto"/>
      <w:w w:val="0"/>
      <w:sz w:val="26"/>
      <w:szCs w:val="26"/>
      <w:lang w:bidi="ar-SA"/>
    </w:rPr>
  </w:style>
  <w:style w:type="character" w:customStyle="1" w:styleId="HeadRomanChar">
    <w:name w:val="Head Roman Char"/>
    <w:link w:val="HeadRoman"/>
    <w:rsid w:val="002048E1"/>
    <w:rPr>
      <w:rFonts w:ascii="Arial" w:eastAsia="Times New Roman" w:hAnsi="Arial" w:cs="Arial"/>
      <w:b/>
      <w:caps/>
      <w:snapToGrid w:val="0"/>
      <w:w w:val="0"/>
      <w:sz w:val="26"/>
      <w:szCs w:val="26"/>
    </w:rPr>
  </w:style>
  <w:style w:type="paragraph" w:styleId="Index1">
    <w:name w:val="index 1"/>
    <w:basedOn w:val="Normal"/>
    <w:next w:val="Normal"/>
    <w:autoRedefine/>
    <w:uiPriority w:val="99"/>
    <w:unhideWhenUsed/>
    <w:rsid w:val="00EE1955"/>
    <w:pPr>
      <w:tabs>
        <w:tab w:val="right" w:leader="dot" w:pos="4310"/>
      </w:tabs>
      <w:spacing w:after="0" w:line="240" w:lineRule="auto"/>
      <w:ind w:left="240" w:hanging="240"/>
    </w:pPr>
    <w:rPr>
      <w:rFonts w:asciiTheme="minorHAnsi" w:hAnsiTheme="minorHAnsi" w:cstheme="minorHAnsi"/>
      <w:sz w:val="20"/>
      <w:szCs w:val="20"/>
    </w:rPr>
  </w:style>
  <w:style w:type="paragraph" w:styleId="Index2">
    <w:name w:val="index 2"/>
    <w:basedOn w:val="Normal"/>
    <w:next w:val="Normal"/>
    <w:autoRedefine/>
    <w:uiPriority w:val="99"/>
    <w:unhideWhenUsed/>
    <w:rsid w:val="002048E1"/>
    <w:pPr>
      <w:spacing w:after="0" w:line="240" w:lineRule="auto"/>
      <w:ind w:left="480" w:hanging="240"/>
    </w:pPr>
    <w:rPr>
      <w:rFonts w:asciiTheme="minorHAnsi" w:hAnsiTheme="minorHAnsi" w:cstheme="minorHAnsi"/>
      <w:sz w:val="20"/>
      <w:szCs w:val="20"/>
    </w:rPr>
  </w:style>
  <w:style w:type="paragraph" w:customStyle="1" w:styleId="Tableheader">
    <w:name w:val="Table header"/>
    <w:link w:val="TableheaderChar"/>
    <w:qFormat/>
    <w:rsid w:val="000E443B"/>
    <w:pPr>
      <w:spacing w:after="0" w:line="240" w:lineRule="auto"/>
      <w:jc w:val="center"/>
    </w:pPr>
    <w:rPr>
      <w:rFonts w:asciiTheme="majorHAnsi" w:eastAsia="Calibri" w:hAnsiTheme="majorHAnsi" w:cstheme="minorHAnsi"/>
      <w:b/>
      <w:sz w:val="20"/>
      <w:szCs w:val="20"/>
    </w:rPr>
  </w:style>
  <w:style w:type="character" w:customStyle="1" w:styleId="TableheaderChar">
    <w:name w:val="Table header Char"/>
    <w:link w:val="Tableheader"/>
    <w:rsid w:val="000E443B"/>
    <w:rPr>
      <w:rFonts w:asciiTheme="majorHAnsi" w:eastAsia="Calibri" w:hAnsiTheme="majorHAnsi" w:cstheme="minorHAnsi"/>
      <w:b/>
      <w:sz w:val="20"/>
      <w:szCs w:val="20"/>
    </w:rPr>
  </w:style>
  <w:style w:type="paragraph" w:styleId="TOC6">
    <w:name w:val="toc 6"/>
    <w:basedOn w:val="Normal"/>
    <w:next w:val="Normal"/>
    <w:autoRedefine/>
    <w:uiPriority w:val="39"/>
    <w:unhideWhenUsed/>
    <w:rsid w:val="002048E1"/>
    <w:pPr>
      <w:spacing w:after="0"/>
      <w:ind w:left="1100"/>
    </w:pPr>
    <w:rPr>
      <w:rFonts w:asciiTheme="minorHAnsi" w:hAnsiTheme="minorHAnsi" w:cstheme="minorHAnsi"/>
      <w:sz w:val="18"/>
      <w:szCs w:val="18"/>
    </w:rPr>
  </w:style>
  <w:style w:type="paragraph" w:customStyle="1" w:styleId="NoteBox">
    <w:name w:val="Note Box"/>
    <w:link w:val="NoteBoxChar"/>
    <w:qFormat/>
    <w:rsid w:val="00054D90"/>
    <w:pPr>
      <w:spacing w:after="0" w:line="240" w:lineRule="auto"/>
    </w:pPr>
    <w:rPr>
      <w:rFonts w:eastAsia="Times New Roman" w:cstheme="minorHAnsi"/>
      <w:bCs/>
      <w:color w:val="000000" w:themeColor="text1"/>
      <w:sz w:val="20"/>
      <w:szCs w:val="20"/>
      <w:lang w:bidi="en-US"/>
    </w:rPr>
  </w:style>
  <w:style w:type="character" w:customStyle="1" w:styleId="NoteBoxChar">
    <w:name w:val="Note Box Char"/>
    <w:basedOn w:val="BodyTextChar"/>
    <w:link w:val="NoteBox"/>
    <w:rsid w:val="00054D90"/>
    <w:rPr>
      <w:rFonts w:ascii="Cambria" w:eastAsia="Times New Roman" w:hAnsi="Cambria" w:cstheme="minorHAnsi"/>
      <w:bCs/>
      <w:color w:val="000000" w:themeColor="text1"/>
      <w:sz w:val="20"/>
      <w:szCs w:val="20"/>
      <w:lang w:bidi="en-US"/>
    </w:rPr>
  </w:style>
  <w:style w:type="paragraph" w:styleId="Index3">
    <w:name w:val="index 3"/>
    <w:basedOn w:val="Normal"/>
    <w:next w:val="Normal"/>
    <w:autoRedefine/>
    <w:uiPriority w:val="99"/>
    <w:unhideWhenUsed/>
    <w:rsid w:val="002048E1"/>
    <w:pPr>
      <w:spacing w:after="0" w:line="240" w:lineRule="auto"/>
      <w:ind w:left="720" w:hanging="240"/>
    </w:pPr>
    <w:rPr>
      <w:rFonts w:asciiTheme="minorHAnsi" w:hAnsiTheme="minorHAnsi" w:cstheme="minorHAnsi"/>
      <w:sz w:val="20"/>
      <w:szCs w:val="20"/>
    </w:rPr>
  </w:style>
  <w:style w:type="paragraph" w:styleId="Index4">
    <w:name w:val="index 4"/>
    <w:basedOn w:val="Normal"/>
    <w:next w:val="Normal"/>
    <w:autoRedefine/>
    <w:uiPriority w:val="99"/>
    <w:unhideWhenUsed/>
    <w:rsid w:val="002048E1"/>
    <w:pPr>
      <w:spacing w:after="0" w:line="240" w:lineRule="auto"/>
      <w:ind w:left="960" w:hanging="240"/>
    </w:pPr>
    <w:rPr>
      <w:rFonts w:asciiTheme="minorHAnsi" w:hAnsiTheme="minorHAnsi" w:cstheme="minorHAnsi"/>
      <w:sz w:val="20"/>
      <w:szCs w:val="20"/>
    </w:rPr>
  </w:style>
  <w:style w:type="paragraph" w:styleId="Index5">
    <w:name w:val="index 5"/>
    <w:basedOn w:val="Normal"/>
    <w:next w:val="Normal"/>
    <w:autoRedefine/>
    <w:uiPriority w:val="99"/>
    <w:unhideWhenUsed/>
    <w:rsid w:val="002048E1"/>
    <w:pPr>
      <w:spacing w:after="0" w:line="240" w:lineRule="auto"/>
      <w:ind w:left="1200" w:hanging="240"/>
    </w:pPr>
    <w:rPr>
      <w:rFonts w:asciiTheme="minorHAnsi" w:hAnsiTheme="minorHAnsi" w:cstheme="minorHAnsi"/>
      <w:sz w:val="20"/>
      <w:szCs w:val="20"/>
    </w:rPr>
  </w:style>
  <w:style w:type="paragraph" w:styleId="Index6">
    <w:name w:val="index 6"/>
    <w:basedOn w:val="Normal"/>
    <w:next w:val="Normal"/>
    <w:autoRedefine/>
    <w:uiPriority w:val="99"/>
    <w:unhideWhenUsed/>
    <w:rsid w:val="002048E1"/>
    <w:pPr>
      <w:spacing w:after="0" w:line="240" w:lineRule="auto"/>
      <w:ind w:left="1440" w:hanging="240"/>
    </w:pPr>
    <w:rPr>
      <w:rFonts w:asciiTheme="minorHAnsi" w:hAnsiTheme="minorHAnsi" w:cstheme="minorHAnsi"/>
      <w:sz w:val="20"/>
      <w:szCs w:val="20"/>
    </w:rPr>
  </w:style>
  <w:style w:type="paragraph" w:styleId="Index7">
    <w:name w:val="index 7"/>
    <w:basedOn w:val="Normal"/>
    <w:next w:val="Normal"/>
    <w:autoRedefine/>
    <w:uiPriority w:val="99"/>
    <w:unhideWhenUsed/>
    <w:rsid w:val="002048E1"/>
    <w:pPr>
      <w:spacing w:after="0" w:line="240" w:lineRule="auto"/>
      <w:ind w:left="1680" w:hanging="240"/>
    </w:pPr>
    <w:rPr>
      <w:rFonts w:asciiTheme="minorHAnsi" w:hAnsiTheme="minorHAnsi" w:cstheme="minorHAnsi"/>
      <w:sz w:val="20"/>
      <w:szCs w:val="20"/>
    </w:rPr>
  </w:style>
  <w:style w:type="paragraph" w:styleId="Index9">
    <w:name w:val="index 9"/>
    <w:basedOn w:val="Normal"/>
    <w:next w:val="Normal"/>
    <w:autoRedefine/>
    <w:uiPriority w:val="99"/>
    <w:unhideWhenUsed/>
    <w:rsid w:val="002048E1"/>
    <w:pPr>
      <w:spacing w:after="0" w:line="240" w:lineRule="auto"/>
      <w:ind w:left="2160" w:hanging="240"/>
    </w:pPr>
    <w:rPr>
      <w:rFonts w:asciiTheme="minorHAnsi" w:hAnsiTheme="minorHAnsi" w:cstheme="minorHAnsi"/>
      <w:sz w:val="20"/>
      <w:szCs w:val="20"/>
    </w:rPr>
  </w:style>
  <w:style w:type="paragraph" w:styleId="IndexHeading">
    <w:name w:val="index heading"/>
    <w:basedOn w:val="Normal"/>
    <w:next w:val="Index1"/>
    <w:uiPriority w:val="99"/>
    <w:unhideWhenUsed/>
    <w:rsid w:val="002048E1"/>
    <w:pPr>
      <w:spacing w:before="120" w:after="120" w:line="240" w:lineRule="auto"/>
    </w:pPr>
    <w:rPr>
      <w:rFonts w:asciiTheme="minorHAnsi" w:hAnsiTheme="minorHAnsi" w:cstheme="minorHAnsi"/>
      <w:b/>
      <w:bCs/>
      <w:i/>
      <w:iCs/>
      <w:sz w:val="20"/>
      <w:szCs w:val="20"/>
    </w:rPr>
  </w:style>
  <w:style w:type="paragraph" w:customStyle="1" w:styleId="Appendix">
    <w:name w:val="Appendix"/>
    <w:basedOn w:val="Heading1"/>
    <w:link w:val="AppendixChar"/>
    <w:qFormat/>
    <w:rsid w:val="00BB2248"/>
    <w:pPr>
      <w:numPr>
        <w:numId w:val="15"/>
      </w:numPr>
    </w:pPr>
    <w:rPr>
      <w:rFonts w:eastAsia="Times New Roman"/>
    </w:rPr>
  </w:style>
  <w:style w:type="character" w:customStyle="1" w:styleId="AppendixChar">
    <w:name w:val="Appendix Char"/>
    <w:basedOn w:val="Heading1Char"/>
    <w:link w:val="Appendix"/>
    <w:rsid w:val="00BB2248"/>
    <w:rPr>
      <w:rFonts w:ascii="Calibri" w:eastAsia="Times New Roman" w:hAnsi="Calibri" w:cs="Calibri"/>
      <w:b/>
      <w:bCs/>
      <w:color w:val="0070C0"/>
      <w:sz w:val="32"/>
      <w:szCs w:val="32"/>
      <w:lang w:bidi="en-US"/>
    </w:rPr>
  </w:style>
  <w:style w:type="character" w:customStyle="1" w:styleId="CrossRef">
    <w:name w:val="Cross Ref"/>
    <w:uiPriority w:val="1"/>
    <w:qFormat/>
    <w:rsid w:val="00217240"/>
    <w:rPr>
      <w:b/>
      <w:color w:val="0070C0"/>
    </w:rPr>
  </w:style>
  <w:style w:type="paragraph" w:customStyle="1" w:styleId="TitlePageHUD">
    <w:name w:val="Title Page HUD"/>
    <w:link w:val="TitlePageHUDChar"/>
    <w:qFormat/>
    <w:rsid w:val="0033329F"/>
    <w:pPr>
      <w:jc w:val="center"/>
    </w:pPr>
    <w:rPr>
      <w:rFonts w:eastAsia="Calibri" w:cstheme="minorHAnsi"/>
      <w:b/>
      <w:noProof/>
      <w:sz w:val="40"/>
      <w:szCs w:val="40"/>
    </w:rPr>
  </w:style>
  <w:style w:type="paragraph" w:customStyle="1" w:styleId="Titlepagepreparedby">
    <w:name w:val="Title page prepared by"/>
    <w:link w:val="TitlepagepreparedbyChar"/>
    <w:qFormat/>
    <w:rsid w:val="0033329F"/>
    <w:pPr>
      <w:spacing w:after="0" w:line="240" w:lineRule="auto"/>
      <w:jc w:val="center"/>
    </w:pPr>
    <w:rPr>
      <w:rFonts w:eastAsia="Times New Roman" w:cstheme="minorHAnsi"/>
      <w:sz w:val="28"/>
      <w:szCs w:val="20"/>
    </w:rPr>
  </w:style>
  <w:style w:type="character" w:customStyle="1" w:styleId="TitlePageHUDChar">
    <w:name w:val="Title Page HUD Char"/>
    <w:basedOn w:val="DefaultParagraphFont"/>
    <w:link w:val="TitlePageHUD"/>
    <w:rsid w:val="0033329F"/>
    <w:rPr>
      <w:rFonts w:eastAsia="Calibri" w:cstheme="minorHAnsi"/>
      <w:b/>
      <w:noProof/>
      <w:sz w:val="40"/>
      <w:szCs w:val="40"/>
    </w:rPr>
  </w:style>
  <w:style w:type="paragraph" w:customStyle="1" w:styleId="TitlePageHECM">
    <w:name w:val="Title Page HECM"/>
    <w:link w:val="TitlePageHECMChar"/>
    <w:qFormat/>
    <w:rsid w:val="0033329F"/>
    <w:pPr>
      <w:jc w:val="center"/>
    </w:pPr>
    <w:rPr>
      <w:rFonts w:eastAsia="Calibri" w:cstheme="minorHAnsi"/>
      <w:b/>
      <w:sz w:val="40"/>
      <w:szCs w:val="40"/>
    </w:rPr>
  </w:style>
  <w:style w:type="character" w:customStyle="1" w:styleId="TitlepagepreparedbyChar">
    <w:name w:val="Title page prepared by Char"/>
    <w:basedOn w:val="DefaultParagraphFont"/>
    <w:link w:val="Titlepagepreparedby"/>
    <w:rsid w:val="0033329F"/>
    <w:rPr>
      <w:rFonts w:eastAsia="Times New Roman" w:cstheme="minorHAnsi"/>
      <w:sz w:val="28"/>
      <w:szCs w:val="20"/>
    </w:rPr>
  </w:style>
  <w:style w:type="paragraph" w:customStyle="1" w:styleId="TitlePageTitle1">
    <w:name w:val="Title Page Title 1"/>
    <w:link w:val="TitlePageTitle1Char"/>
    <w:qFormat/>
    <w:rsid w:val="0033329F"/>
    <w:pPr>
      <w:jc w:val="center"/>
    </w:pPr>
    <w:rPr>
      <w:rFonts w:eastAsia="Calibri" w:cstheme="minorHAnsi"/>
      <w:b/>
      <w:sz w:val="48"/>
      <w:szCs w:val="48"/>
    </w:rPr>
  </w:style>
  <w:style w:type="character" w:customStyle="1" w:styleId="TitlePageHECMChar">
    <w:name w:val="Title Page HECM Char"/>
    <w:basedOn w:val="DefaultParagraphFont"/>
    <w:link w:val="TitlePageHECM"/>
    <w:rsid w:val="0033329F"/>
    <w:rPr>
      <w:rFonts w:eastAsia="Calibri" w:cstheme="minorHAnsi"/>
      <w:b/>
      <w:sz w:val="40"/>
      <w:szCs w:val="40"/>
    </w:rPr>
  </w:style>
  <w:style w:type="paragraph" w:customStyle="1" w:styleId="TitlePageTitle2">
    <w:name w:val="Title Page Title 2"/>
    <w:link w:val="TitlePageTitle2Char"/>
    <w:qFormat/>
    <w:rsid w:val="0033329F"/>
    <w:pPr>
      <w:jc w:val="center"/>
    </w:pPr>
    <w:rPr>
      <w:rFonts w:eastAsia="Calibri" w:cstheme="minorHAnsi"/>
      <w:b/>
      <w:sz w:val="32"/>
      <w:szCs w:val="32"/>
    </w:rPr>
  </w:style>
  <w:style w:type="character" w:customStyle="1" w:styleId="TitlePageTitle1Char">
    <w:name w:val="Title Page Title 1 Char"/>
    <w:basedOn w:val="DefaultParagraphFont"/>
    <w:link w:val="TitlePageTitle1"/>
    <w:rsid w:val="0033329F"/>
    <w:rPr>
      <w:rFonts w:eastAsia="Calibri" w:cstheme="minorHAnsi"/>
      <w:b/>
      <w:sz w:val="48"/>
      <w:szCs w:val="48"/>
    </w:rPr>
  </w:style>
  <w:style w:type="paragraph" w:customStyle="1" w:styleId="TitlePageproprietary">
    <w:name w:val="Title Page proprietary"/>
    <w:link w:val="TitlePageproprietaryChar"/>
    <w:qFormat/>
    <w:rsid w:val="00ED324D"/>
    <w:pPr>
      <w:jc w:val="center"/>
    </w:pPr>
    <w:rPr>
      <w:rFonts w:eastAsia="Times New Roman" w:cstheme="minorHAnsi"/>
      <w:sz w:val="20"/>
      <w:szCs w:val="20"/>
    </w:rPr>
  </w:style>
  <w:style w:type="character" w:customStyle="1" w:styleId="TitlePageTitle2Char">
    <w:name w:val="Title Page Title 2 Char"/>
    <w:basedOn w:val="DefaultParagraphFont"/>
    <w:link w:val="TitlePageTitle2"/>
    <w:rsid w:val="0033329F"/>
    <w:rPr>
      <w:rFonts w:eastAsia="Calibri" w:cstheme="minorHAnsi"/>
      <w:b/>
      <w:sz w:val="32"/>
      <w:szCs w:val="32"/>
    </w:rPr>
  </w:style>
  <w:style w:type="character" w:customStyle="1" w:styleId="TitlePageproprietaryChar">
    <w:name w:val="Title Page proprietary Char"/>
    <w:basedOn w:val="DefaultParagraphFont"/>
    <w:link w:val="TitlePageproprietary"/>
    <w:rsid w:val="00ED324D"/>
    <w:rPr>
      <w:rFonts w:eastAsia="Times New Roman" w:cstheme="minorHAnsi"/>
      <w:sz w:val="20"/>
      <w:szCs w:val="20"/>
    </w:rPr>
  </w:style>
  <w:style w:type="character" w:customStyle="1" w:styleId="ctl00maincontenttreeview101">
    <w:name w:val="ctl00_maincontent_treeview1_01"/>
    <w:basedOn w:val="DefaultParagraphFont"/>
    <w:rsid w:val="008E08E5"/>
    <w:rPr>
      <w:rFonts w:ascii="Arial" w:hAnsi="Arial" w:cs="Arial" w:hint="default"/>
      <w:strike w:val="0"/>
      <w:dstrike w:val="0"/>
      <w:color w:val="000097"/>
      <w:sz w:val="16"/>
      <w:szCs w:val="16"/>
      <w:u w:val="none"/>
      <w:effect w:val="none"/>
    </w:rPr>
  </w:style>
  <w:style w:type="paragraph" w:styleId="ListBullet">
    <w:name w:val="List Bullet"/>
    <w:basedOn w:val="Normal"/>
    <w:uiPriority w:val="99"/>
    <w:rsid w:val="00582099"/>
    <w:pPr>
      <w:numPr>
        <w:numId w:val="17"/>
      </w:numPr>
      <w:spacing w:after="120" w:line="240" w:lineRule="auto"/>
      <w:contextualSpacing/>
      <w:jc w:val="both"/>
    </w:pPr>
    <w:rPr>
      <w:rFonts w:ascii="Times New Roman" w:eastAsia="Times New Roman" w:hAnsi="Times New Roman"/>
      <w:sz w:val="24"/>
      <w:szCs w:val="20"/>
    </w:rPr>
  </w:style>
  <w:style w:type="paragraph" w:customStyle="1" w:styleId="TableTitle">
    <w:name w:val="Table Title"/>
    <w:basedOn w:val="Caption"/>
    <w:uiPriority w:val="99"/>
    <w:qFormat/>
    <w:rsid w:val="00582099"/>
    <w:pPr>
      <w:keepNext/>
      <w:spacing w:before="240" w:after="240" w:line="276" w:lineRule="auto"/>
    </w:pPr>
    <w:rPr>
      <w:rFonts w:ascii="Calibri" w:eastAsia="Times New Roman" w:hAnsi="Calibri" w:cs="Times New Roman"/>
      <w:sz w:val="22"/>
    </w:rPr>
  </w:style>
  <w:style w:type="paragraph" w:customStyle="1" w:styleId="FigureTitle">
    <w:name w:val="Figure Title"/>
    <w:basedOn w:val="Caption"/>
    <w:link w:val="FigureTitleChar"/>
    <w:uiPriority w:val="99"/>
    <w:qFormat/>
    <w:rsid w:val="00582099"/>
    <w:pPr>
      <w:keepNext/>
      <w:spacing w:before="240" w:after="240" w:line="276" w:lineRule="auto"/>
    </w:pPr>
    <w:rPr>
      <w:rFonts w:ascii="Calibri" w:eastAsia="Times New Roman" w:hAnsi="Calibri" w:cs="Times New Roman"/>
    </w:rPr>
  </w:style>
  <w:style w:type="character" w:customStyle="1" w:styleId="FigureTitleChar">
    <w:name w:val="Figure Title Char"/>
    <w:basedOn w:val="CaptionChar"/>
    <w:link w:val="FigureTitle"/>
    <w:uiPriority w:val="99"/>
    <w:locked/>
    <w:rsid w:val="00582099"/>
    <w:rPr>
      <w:rFonts w:ascii="Calibri" w:eastAsia="Times New Roman" w:hAnsi="Calibri" w:cs="Times New Roman"/>
      <w:b/>
      <w:bCs/>
      <w:sz w:val="20"/>
      <w:szCs w:val="20"/>
    </w:rPr>
  </w:style>
  <w:style w:type="character" w:styleId="Strong">
    <w:name w:val="Strong"/>
    <w:basedOn w:val="DefaultParagraphFont"/>
    <w:uiPriority w:val="22"/>
    <w:qFormat/>
    <w:rsid w:val="00A900A4"/>
    <w:rPr>
      <w:rFonts w:ascii="Lucida Sans" w:hAnsi="Lucida Sans" w:hint="default"/>
      <w:b/>
      <w:bCs/>
    </w:rPr>
  </w:style>
  <w:style w:type="paragraph" w:styleId="NormalWeb">
    <w:name w:val="Normal (Web)"/>
    <w:basedOn w:val="Normal"/>
    <w:uiPriority w:val="99"/>
    <w:unhideWhenUsed/>
    <w:rsid w:val="00A900A4"/>
    <w:pPr>
      <w:spacing w:before="100" w:beforeAutospacing="1" w:after="100" w:afterAutospacing="1" w:line="240" w:lineRule="auto"/>
    </w:pPr>
    <w:rPr>
      <w:rFonts w:ascii="Verdana" w:eastAsia="Times New Roman" w:hAnsi="Verdana"/>
      <w:sz w:val="18"/>
      <w:szCs w:val="18"/>
    </w:rPr>
  </w:style>
  <w:style w:type="paragraph" w:customStyle="1" w:styleId="hudpagepad">
    <w:name w:val="hudpagepad"/>
    <w:basedOn w:val="Normal"/>
    <w:rsid w:val="00A900A4"/>
    <w:pPr>
      <w:spacing w:before="100" w:beforeAutospacing="1" w:after="100" w:afterAutospacing="1" w:line="240" w:lineRule="auto"/>
    </w:pPr>
    <w:rPr>
      <w:rFonts w:ascii="Verdana" w:eastAsia="Times New Roman" w:hAnsi="Verdana"/>
      <w:sz w:val="18"/>
      <w:szCs w:val="18"/>
    </w:rPr>
  </w:style>
  <w:style w:type="character" w:customStyle="1" w:styleId="body1">
    <w:name w:val="body1"/>
    <w:basedOn w:val="DefaultParagraphFont"/>
    <w:rsid w:val="00E462F6"/>
  </w:style>
  <w:style w:type="paragraph" w:styleId="HTMLPreformatted">
    <w:name w:val="HTML Preformatted"/>
    <w:basedOn w:val="Normal"/>
    <w:link w:val="HTMLPreformattedChar"/>
    <w:uiPriority w:val="99"/>
    <w:unhideWhenUsed/>
    <w:rsid w:val="00B317B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rPr>
  </w:style>
  <w:style w:type="character" w:customStyle="1" w:styleId="HTMLPreformattedChar">
    <w:name w:val="HTML Preformatted Char"/>
    <w:basedOn w:val="DefaultParagraphFont"/>
    <w:link w:val="HTMLPreformatted"/>
    <w:uiPriority w:val="99"/>
    <w:rsid w:val="00B317BC"/>
    <w:rPr>
      <w:rFonts w:ascii="Courier New" w:eastAsia="Times New Roman" w:hAnsi="Courier New" w:cs="Courier New"/>
      <w:sz w:val="20"/>
      <w:szCs w:val="20"/>
    </w:rPr>
  </w:style>
  <w:style w:type="paragraph" w:customStyle="1" w:styleId="ColumnSubheading">
    <w:name w:val="Column Subheading"/>
    <w:qFormat/>
    <w:rsid w:val="00172395"/>
    <w:pPr>
      <w:spacing w:after="0" w:line="240" w:lineRule="auto"/>
    </w:pPr>
    <w:rPr>
      <w:rFonts w:ascii="Arial" w:eastAsia="Calibri" w:hAnsi="Arial" w:cs="Times New Roman"/>
      <w:b/>
    </w:rPr>
  </w:style>
  <w:style w:type="table" w:customStyle="1" w:styleId="TableGrid1">
    <w:name w:val="Table Grid1"/>
    <w:basedOn w:val="TableNormal"/>
    <w:next w:val="TableGrid"/>
    <w:uiPriority w:val="59"/>
    <w:rsid w:val="00172395"/>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11">
    <w:name w:val="Style11"/>
    <w:uiPriority w:val="99"/>
    <w:rsid w:val="00172395"/>
    <w:pPr>
      <w:numPr>
        <w:numId w:val="18"/>
      </w:numPr>
    </w:pPr>
  </w:style>
  <w:style w:type="numbering" w:customStyle="1" w:styleId="Style21">
    <w:name w:val="Style21"/>
    <w:uiPriority w:val="99"/>
    <w:rsid w:val="00172395"/>
    <w:pPr>
      <w:numPr>
        <w:numId w:val="19"/>
      </w:numPr>
    </w:pPr>
  </w:style>
  <w:style w:type="numbering" w:customStyle="1" w:styleId="Style31">
    <w:name w:val="Style31"/>
    <w:uiPriority w:val="99"/>
    <w:rsid w:val="00172395"/>
    <w:pPr>
      <w:numPr>
        <w:numId w:val="20"/>
      </w:numPr>
    </w:pPr>
  </w:style>
  <w:style w:type="numbering" w:customStyle="1" w:styleId="Headings2">
    <w:name w:val="Headings2"/>
    <w:uiPriority w:val="99"/>
    <w:rsid w:val="00BA2B86"/>
    <w:pPr>
      <w:numPr>
        <w:numId w:val="2"/>
      </w:numPr>
    </w:pPr>
  </w:style>
  <w:style w:type="table" w:customStyle="1" w:styleId="TableGrid2">
    <w:name w:val="Table Grid2"/>
    <w:basedOn w:val="TableNormal"/>
    <w:next w:val="TableGrid"/>
    <w:uiPriority w:val="59"/>
    <w:rsid w:val="00BA2B86"/>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12">
    <w:name w:val="Style12"/>
    <w:uiPriority w:val="99"/>
    <w:rsid w:val="00BA2B86"/>
    <w:pPr>
      <w:numPr>
        <w:numId w:val="7"/>
      </w:numPr>
    </w:pPr>
  </w:style>
  <w:style w:type="numbering" w:customStyle="1" w:styleId="Style22">
    <w:name w:val="Style22"/>
    <w:uiPriority w:val="99"/>
    <w:rsid w:val="00BA2B86"/>
    <w:pPr>
      <w:numPr>
        <w:numId w:val="9"/>
      </w:numPr>
    </w:pPr>
  </w:style>
  <w:style w:type="numbering" w:customStyle="1" w:styleId="Style32">
    <w:name w:val="Style32"/>
    <w:uiPriority w:val="99"/>
    <w:rsid w:val="00BA2B86"/>
    <w:pPr>
      <w:numPr>
        <w:numId w:val="10"/>
      </w:numPr>
    </w:pPr>
  </w:style>
  <w:style w:type="paragraph" w:styleId="PlainText">
    <w:name w:val="Plain Text"/>
    <w:basedOn w:val="Normal"/>
    <w:link w:val="PlainTextChar"/>
    <w:uiPriority w:val="99"/>
    <w:unhideWhenUsed/>
    <w:rsid w:val="004C752E"/>
    <w:pPr>
      <w:spacing w:after="0" w:line="240" w:lineRule="auto"/>
    </w:pPr>
    <w:rPr>
      <w:rFonts w:eastAsiaTheme="minorHAnsi" w:cstheme="minorBidi"/>
      <w:szCs w:val="21"/>
    </w:rPr>
  </w:style>
  <w:style w:type="character" w:customStyle="1" w:styleId="PlainTextChar">
    <w:name w:val="Plain Text Char"/>
    <w:basedOn w:val="DefaultParagraphFont"/>
    <w:link w:val="PlainText"/>
    <w:uiPriority w:val="99"/>
    <w:rsid w:val="004C752E"/>
    <w:rPr>
      <w:rFonts w:ascii="Calibri" w:hAnsi="Calibri"/>
      <w:szCs w:val="21"/>
    </w:rPr>
  </w:style>
  <w:style w:type="character" w:customStyle="1" w:styleId="TableTextChar">
    <w:name w:val="Table Text Char"/>
    <w:basedOn w:val="DefaultParagraphFont"/>
    <w:link w:val="TableText"/>
    <w:rsid w:val="00D246B0"/>
    <w:rPr>
      <w:rFonts w:asciiTheme="majorHAnsi" w:eastAsia="Calibri" w:hAnsiTheme="majorHAnsi" w:cstheme="minorHAnsi"/>
      <w:sz w:val="20"/>
      <w:szCs w:val="20"/>
    </w:rPr>
  </w:style>
  <w:style w:type="table" w:customStyle="1" w:styleId="TableGrid3">
    <w:name w:val="Table Grid3"/>
    <w:basedOn w:val="TableNormal"/>
    <w:next w:val="TableGrid"/>
    <w:uiPriority w:val="59"/>
    <w:rsid w:val="002B73E4"/>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59"/>
    <w:rsid w:val="002B73E4"/>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59"/>
    <w:rsid w:val="002B73E4"/>
    <w:pPr>
      <w:spacing w:after="0" w:line="240" w:lineRule="auto"/>
    </w:pPr>
    <w:rPr>
      <w:rFonts w:ascii="Calibri" w:eastAsia="Calibri" w:hAnsi="Calibri"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DocumentMap">
    <w:name w:val="Document Map"/>
    <w:basedOn w:val="Normal"/>
    <w:link w:val="DocumentMapChar"/>
    <w:uiPriority w:val="99"/>
    <w:semiHidden/>
    <w:unhideWhenUsed/>
    <w:rsid w:val="006C7316"/>
    <w:rPr>
      <w:rFonts w:ascii="Tahoma" w:hAnsi="Tahoma" w:cs="Tahoma"/>
      <w:sz w:val="16"/>
      <w:szCs w:val="16"/>
    </w:rPr>
  </w:style>
  <w:style w:type="character" w:customStyle="1" w:styleId="DocumentMapChar">
    <w:name w:val="Document Map Char"/>
    <w:basedOn w:val="DefaultParagraphFont"/>
    <w:link w:val="DocumentMap"/>
    <w:uiPriority w:val="99"/>
    <w:semiHidden/>
    <w:rsid w:val="006C7316"/>
    <w:rPr>
      <w:rFonts w:ascii="Tahoma" w:eastAsia="Calibri" w:hAnsi="Tahoma" w:cs="Tahoma"/>
      <w:sz w:val="16"/>
      <w:szCs w:val="16"/>
    </w:rPr>
  </w:style>
  <w:style w:type="numbering" w:customStyle="1" w:styleId="Style1114">
    <w:name w:val="Style1114"/>
    <w:uiPriority w:val="99"/>
    <w:rsid w:val="00EA4BAC"/>
    <w:pPr>
      <w:numPr>
        <w:numId w:val="35"/>
      </w:numPr>
    </w:pPr>
  </w:style>
  <w:style w:type="paragraph" w:customStyle="1" w:styleId="Chapterbreak">
    <w:name w:val="Chapter break"/>
    <w:link w:val="ChapterbreakChar"/>
    <w:qFormat/>
    <w:rsid w:val="00A46B1C"/>
    <w:pPr>
      <w:jc w:val="center"/>
    </w:pPr>
    <w:rPr>
      <w:rFonts w:ascii="Calibri" w:eastAsiaTheme="majorEastAsia" w:hAnsi="Calibri" w:cs="Calibri"/>
      <w:b/>
      <w:bCs/>
      <w:caps/>
      <w:color w:val="0070C0"/>
      <w:sz w:val="48"/>
      <w:szCs w:val="48"/>
      <w:lang w:bidi="en-US"/>
    </w:rPr>
  </w:style>
  <w:style w:type="character" w:customStyle="1" w:styleId="ChapterbreakChar">
    <w:name w:val="Chapter break Char"/>
    <w:basedOn w:val="Heading1Char"/>
    <w:link w:val="Chapterbreak"/>
    <w:rsid w:val="00A46B1C"/>
    <w:rPr>
      <w:rFonts w:ascii="Calibri" w:eastAsiaTheme="majorEastAsia" w:hAnsi="Calibri" w:cs="Calibri"/>
      <w:b/>
      <w:bCs/>
      <w:caps/>
      <w:color w:val="0070C0"/>
      <w:sz w:val="48"/>
      <w:szCs w:val="48"/>
      <w:lang w:bidi="en-US"/>
    </w:rPr>
  </w:style>
  <w:style w:type="character" w:customStyle="1" w:styleId="text161">
    <w:name w:val="text161"/>
    <w:basedOn w:val="DefaultParagraphFont"/>
    <w:rsid w:val="002B27E5"/>
    <w:rPr>
      <w:rFonts w:ascii="Verdana" w:hAnsi="Verdana" w:hint="default"/>
      <w:b/>
      <w:bCs/>
      <w:sz w:val="32"/>
      <w:szCs w:val="32"/>
    </w:rPr>
  </w:style>
  <w:style w:type="paragraph" w:customStyle="1" w:styleId="Sstep">
    <w:name w:val="S step"/>
    <w:basedOn w:val="OrderedList"/>
    <w:link w:val="SstepChar"/>
    <w:qFormat/>
    <w:rsid w:val="00F40FB2"/>
    <w:pPr>
      <w:numPr>
        <w:numId w:val="24"/>
      </w:numPr>
      <w:tabs>
        <w:tab w:val="left" w:pos="900"/>
      </w:tabs>
    </w:pPr>
  </w:style>
  <w:style w:type="paragraph" w:customStyle="1" w:styleId="regularnumbers">
    <w:name w:val="regular numbers"/>
    <w:basedOn w:val="BodyText"/>
    <w:link w:val="regularnumbersChar"/>
    <w:qFormat/>
    <w:rsid w:val="00D84B81"/>
    <w:pPr>
      <w:numPr>
        <w:numId w:val="43"/>
      </w:numPr>
    </w:pPr>
  </w:style>
  <w:style w:type="character" w:customStyle="1" w:styleId="SstepChar">
    <w:name w:val="S step Char"/>
    <w:basedOn w:val="OrderedListChar"/>
    <w:link w:val="Sstep"/>
    <w:rsid w:val="00F40FB2"/>
    <w:rPr>
      <w:rFonts w:ascii="Cambria" w:eastAsia="Times New Roman" w:hAnsi="Cambria" w:cs="Times New Roman"/>
      <w:bCs w:val="0"/>
      <w:lang w:bidi="en-US"/>
      <w14:scene3d>
        <w14:camera w14:prst="orthographicFront"/>
        <w14:lightRig w14:rig="threePt" w14:dir="t">
          <w14:rot w14:lat="0" w14:lon="0" w14:rev="0"/>
        </w14:lightRig>
      </w14:scene3d>
    </w:rPr>
  </w:style>
  <w:style w:type="character" w:customStyle="1" w:styleId="regularnumbersChar">
    <w:name w:val="regular numbers Char"/>
    <w:basedOn w:val="BodyTextChar"/>
    <w:link w:val="regularnumbers"/>
    <w:rsid w:val="00D84B81"/>
    <w:rPr>
      <w:rFonts w:ascii="Cambria" w:eastAsia="Times New Roman" w:hAnsi="Cambria" w:cs="Times New Roman"/>
      <w:bCs/>
      <w:lang w:bidi="en-US"/>
    </w:rPr>
  </w:style>
  <w:style w:type="character" w:customStyle="1" w:styleId="st">
    <w:name w:val="st"/>
    <w:basedOn w:val="DefaultParagraphFont"/>
    <w:rsid w:val="00887D6B"/>
  </w:style>
  <w:style w:type="paragraph" w:customStyle="1" w:styleId="Index">
    <w:name w:val="Index"/>
    <w:basedOn w:val="Title"/>
    <w:link w:val="IndexChar"/>
    <w:qFormat/>
    <w:rsid w:val="00386863"/>
  </w:style>
  <w:style w:type="character" w:customStyle="1" w:styleId="IndexChar">
    <w:name w:val="Index Char"/>
    <w:basedOn w:val="TitleChar"/>
    <w:link w:val="Index"/>
    <w:rsid w:val="00386863"/>
    <w:rPr>
      <w:rFonts w:eastAsia="Times New Roman" w:cstheme="minorHAnsi"/>
      <w:b/>
      <w:caps/>
      <w:color w:val="0070C0"/>
      <w:spacing w:val="5"/>
      <w:kern w:val="28"/>
      <w:sz w:val="32"/>
      <w:szCs w:val="32"/>
    </w:rPr>
  </w:style>
  <w:style w:type="character" w:customStyle="1" w:styleId="Style3Char">
    <w:name w:val="Style3 Char"/>
    <w:basedOn w:val="Heading3Char"/>
    <w:rsid w:val="00BC1D53"/>
    <w:rPr>
      <w:rFonts w:ascii="Cambria" w:eastAsia="Times New Roman" w:hAnsi="Cambria" w:cs="Calibri"/>
      <w:b/>
      <w:bCs/>
      <w:noProof/>
      <w:color w:val="000000"/>
      <w:sz w:val="24"/>
      <w:szCs w:val="24"/>
      <w:lang w:val="x-none" w:eastAsia="x-none"/>
    </w:rPr>
  </w:style>
  <w:style w:type="paragraph" w:customStyle="1" w:styleId="actionitems">
    <w:name w:val="actionitems"/>
    <w:basedOn w:val="Normal"/>
    <w:rsid w:val="00ED2607"/>
    <w:pPr>
      <w:spacing w:before="60" w:after="60" w:line="240" w:lineRule="auto"/>
      <w:ind w:left="630" w:hanging="360"/>
    </w:pPr>
    <w:rPr>
      <w:rFonts w:ascii="Arial" w:eastAsiaTheme="minorHAnsi" w:hAnsi="Arial" w:cs="Arial"/>
      <w:sz w:val="19"/>
      <w:szCs w:val="19"/>
    </w:rPr>
  </w:style>
  <w:style w:type="character" w:styleId="FollowedHyperlink">
    <w:name w:val="FollowedHyperlink"/>
    <w:basedOn w:val="DefaultParagraphFont"/>
    <w:uiPriority w:val="99"/>
    <w:semiHidden/>
    <w:unhideWhenUsed/>
    <w:rsid w:val="00EE28E1"/>
    <w:rPr>
      <w:color w:val="800080" w:themeColor="followedHyperlink"/>
      <w:u w:val="single"/>
    </w:rPr>
  </w:style>
  <w:style w:type="character" w:customStyle="1" w:styleId="ListParagraphChar">
    <w:name w:val="List Paragraph Char"/>
    <w:aliases w:val="3 Char,POCG Table Text Char,Issue Action POC Char,List Paragraph1 Char,Dot pt Char,F5 List Paragraph Char,List Paragraph Char Char Char Char,Indicator Text Char,Colorful List - Accent 11 Char,Numbered Para 1 Char,Bullet Points Char"/>
    <w:basedOn w:val="DefaultParagraphFont"/>
    <w:link w:val="ListParagraph"/>
    <w:uiPriority w:val="34"/>
    <w:locked/>
    <w:rsid w:val="00890A76"/>
    <w:rPr>
      <w:rFonts w:ascii="Calibri" w:eastAsia="Calibri" w:hAnsi="Calibri" w:cs="Times New Roman"/>
    </w:rPr>
  </w:style>
  <w:style w:type="character" w:styleId="IntenseEmphasis">
    <w:name w:val="Intense Emphasis"/>
    <w:basedOn w:val="DefaultParagraphFont"/>
    <w:uiPriority w:val="21"/>
    <w:qFormat/>
    <w:rsid w:val="00890A76"/>
    <w:rPr>
      <w:i/>
      <w:iCs/>
      <w:color w:val="4F81BD" w:themeColor="accent1"/>
    </w:rPr>
  </w:style>
  <w:style w:type="character" w:styleId="UnresolvedMention">
    <w:name w:val="Unresolved Mention"/>
    <w:basedOn w:val="DefaultParagraphFont"/>
    <w:uiPriority w:val="99"/>
    <w:semiHidden/>
    <w:unhideWhenUsed/>
    <w:rsid w:val="0020413C"/>
    <w:rPr>
      <w:color w:val="605E5C"/>
      <w:shd w:val="clear" w:color="auto" w:fill="E1DFDD"/>
    </w:rPr>
  </w:style>
  <w:style w:type="character" w:styleId="Emphasis">
    <w:name w:val="Emphasis"/>
    <w:basedOn w:val="DefaultParagraphFont"/>
    <w:uiPriority w:val="20"/>
    <w:qFormat/>
    <w:rsid w:val="00223097"/>
    <w:rPr>
      <w:b/>
      <w:bCs/>
      <w:i w:val="0"/>
      <w:iCs w:val="0"/>
    </w:rPr>
  </w:style>
  <w:style w:type="character" w:customStyle="1" w:styleId="st1">
    <w:name w:val="st1"/>
    <w:basedOn w:val="DefaultParagraphFont"/>
    <w:rsid w:val="00223097"/>
  </w:style>
  <w:style w:type="paragraph" w:customStyle="1" w:styleId="Bullet1">
    <w:name w:val="Bullet 1"/>
    <w:basedOn w:val="ListParagraph"/>
    <w:qFormat/>
    <w:rsid w:val="00310829"/>
    <w:pPr>
      <w:numPr>
        <w:numId w:val="106"/>
      </w:numPr>
      <w:spacing w:after="60" w:line="240" w:lineRule="auto"/>
      <w:ind w:left="360"/>
      <w:contextualSpacing w:val="0"/>
      <w:jc w:val="both"/>
    </w:pPr>
    <w:rPr>
      <w:rFonts w:asciiTheme="minorHAnsi" w:eastAsiaTheme="minorEastAsia" w:hAnsiTheme="minorHAnsi" w:cstheme="minorBidi"/>
    </w:rPr>
  </w:style>
  <w:style w:type="paragraph" w:customStyle="1" w:styleId="Default">
    <w:name w:val="Default"/>
    <w:rsid w:val="00B24D00"/>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ui-provider">
    <w:name w:val="ui-provider"/>
    <w:basedOn w:val="DefaultParagraphFont"/>
    <w:rsid w:val="00645A7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652403">
      <w:bodyDiv w:val="1"/>
      <w:marLeft w:val="0"/>
      <w:marRight w:val="0"/>
      <w:marTop w:val="0"/>
      <w:marBottom w:val="0"/>
      <w:divBdr>
        <w:top w:val="none" w:sz="0" w:space="0" w:color="auto"/>
        <w:left w:val="none" w:sz="0" w:space="0" w:color="auto"/>
        <w:bottom w:val="none" w:sz="0" w:space="0" w:color="auto"/>
        <w:right w:val="none" w:sz="0" w:space="0" w:color="auto"/>
      </w:divBdr>
    </w:div>
    <w:div w:id="10643402">
      <w:bodyDiv w:val="1"/>
      <w:marLeft w:val="0"/>
      <w:marRight w:val="0"/>
      <w:marTop w:val="0"/>
      <w:marBottom w:val="0"/>
      <w:divBdr>
        <w:top w:val="none" w:sz="0" w:space="0" w:color="auto"/>
        <w:left w:val="none" w:sz="0" w:space="0" w:color="auto"/>
        <w:bottom w:val="none" w:sz="0" w:space="0" w:color="auto"/>
        <w:right w:val="none" w:sz="0" w:space="0" w:color="auto"/>
      </w:divBdr>
    </w:div>
    <w:div w:id="11149031">
      <w:bodyDiv w:val="1"/>
      <w:marLeft w:val="0"/>
      <w:marRight w:val="0"/>
      <w:marTop w:val="0"/>
      <w:marBottom w:val="0"/>
      <w:divBdr>
        <w:top w:val="none" w:sz="0" w:space="0" w:color="auto"/>
        <w:left w:val="none" w:sz="0" w:space="0" w:color="auto"/>
        <w:bottom w:val="none" w:sz="0" w:space="0" w:color="auto"/>
        <w:right w:val="none" w:sz="0" w:space="0" w:color="auto"/>
      </w:divBdr>
      <w:divsChild>
        <w:div w:id="528908270">
          <w:marLeft w:val="0"/>
          <w:marRight w:val="0"/>
          <w:marTop w:val="0"/>
          <w:marBottom w:val="0"/>
          <w:divBdr>
            <w:top w:val="none" w:sz="0" w:space="0" w:color="auto"/>
            <w:left w:val="none" w:sz="0" w:space="0" w:color="auto"/>
            <w:bottom w:val="none" w:sz="0" w:space="0" w:color="auto"/>
            <w:right w:val="none" w:sz="0" w:space="0" w:color="auto"/>
          </w:divBdr>
          <w:divsChild>
            <w:div w:id="270868437">
              <w:marLeft w:val="0"/>
              <w:marRight w:val="0"/>
              <w:marTop w:val="0"/>
              <w:marBottom w:val="0"/>
              <w:divBdr>
                <w:top w:val="none" w:sz="0" w:space="0" w:color="auto"/>
                <w:left w:val="none" w:sz="0" w:space="0" w:color="auto"/>
                <w:bottom w:val="none" w:sz="0" w:space="0" w:color="auto"/>
                <w:right w:val="none" w:sz="0" w:space="0" w:color="auto"/>
              </w:divBdr>
              <w:divsChild>
                <w:div w:id="31614526">
                  <w:marLeft w:val="0"/>
                  <w:marRight w:val="0"/>
                  <w:marTop w:val="0"/>
                  <w:marBottom w:val="0"/>
                  <w:divBdr>
                    <w:top w:val="none" w:sz="0" w:space="0" w:color="auto"/>
                    <w:left w:val="none" w:sz="0" w:space="0" w:color="auto"/>
                    <w:bottom w:val="none" w:sz="0" w:space="0" w:color="auto"/>
                    <w:right w:val="none" w:sz="0" w:space="0" w:color="auto"/>
                  </w:divBdr>
                  <w:divsChild>
                    <w:div w:id="1727606466">
                      <w:marLeft w:val="0"/>
                      <w:marRight w:val="0"/>
                      <w:marTop w:val="0"/>
                      <w:marBottom w:val="0"/>
                      <w:divBdr>
                        <w:top w:val="none" w:sz="0" w:space="0" w:color="auto"/>
                        <w:left w:val="none" w:sz="0" w:space="0" w:color="auto"/>
                        <w:bottom w:val="none" w:sz="0" w:space="0" w:color="auto"/>
                        <w:right w:val="none" w:sz="0" w:space="0" w:color="auto"/>
                      </w:divBdr>
                      <w:divsChild>
                        <w:div w:id="490562866">
                          <w:marLeft w:val="0"/>
                          <w:marRight w:val="0"/>
                          <w:marTop w:val="0"/>
                          <w:marBottom w:val="0"/>
                          <w:divBdr>
                            <w:top w:val="none" w:sz="0" w:space="0" w:color="auto"/>
                            <w:left w:val="none" w:sz="0" w:space="0" w:color="auto"/>
                            <w:bottom w:val="none" w:sz="0" w:space="0" w:color="auto"/>
                            <w:right w:val="none" w:sz="0" w:space="0" w:color="auto"/>
                          </w:divBdr>
                          <w:divsChild>
                            <w:div w:id="1045641831">
                              <w:marLeft w:val="0"/>
                              <w:marRight w:val="0"/>
                              <w:marTop w:val="0"/>
                              <w:marBottom w:val="0"/>
                              <w:divBdr>
                                <w:top w:val="none" w:sz="0" w:space="0" w:color="auto"/>
                                <w:left w:val="none" w:sz="0" w:space="0" w:color="auto"/>
                                <w:bottom w:val="none" w:sz="0" w:space="0" w:color="auto"/>
                                <w:right w:val="none" w:sz="0" w:space="0" w:color="auto"/>
                              </w:divBdr>
                            </w:div>
                          </w:divsChild>
                        </w:div>
                        <w:div w:id="1392466517">
                          <w:marLeft w:val="0"/>
                          <w:marRight w:val="0"/>
                          <w:marTop w:val="0"/>
                          <w:marBottom w:val="0"/>
                          <w:divBdr>
                            <w:top w:val="none" w:sz="0" w:space="0" w:color="auto"/>
                            <w:left w:val="none" w:sz="0" w:space="0" w:color="auto"/>
                            <w:bottom w:val="none" w:sz="0" w:space="0" w:color="auto"/>
                            <w:right w:val="none" w:sz="0" w:space="0" w:color="auto"/>
                          </w:divBdr>
                          <w:divsChild>
                            <w:div w:id="1737049181">
                              <w:marLeft w:val="0"/>
                              <w:marRight w:val="0"/>
                              <w:marTop w:val="0"/>
                              <w:marBottom w:val="0"/>
                              <w:divBdr>
                                <w:top w:val="none" w:sz="0" w:space="0" w:color="auto"/>
                                <w:left w:val="none" w:sz="0" w:space="0" w:color="auto"/>
                                <w:bottom w:val="none" w:sz="0" w:space="0" w:color="auto"/>
                                <w:right w:val="none" w:sz="0" w:space="0" w:color="auto"/>
                              </w:divBdr>
                            </w:div>
                          </w:divsChild>
                        </w:div>
                        <w:div w:id="1969315073">
                          <w:marLeft w:val="0"/>
                          <w:marRight w:val="0"/>
                          <w:marTop w:val="0"/>
                          <w:marBottom w:val="0"/>
                          <w:divBdr>
                            <w:top w:val="none" w:sz="0" w:space="0" w:color="auto"/>
                            <w:left w:val="none" w:sz="0" w:space="0" w:color="auto"/>
                            <w:bottom w:val="none" w:sz="0" w:space="0" w:color="auto"/>
                            <w:right w:val="none" w:sz="0" w:space="0" w:color="auto"/>
                          </w:divBdr>
                          <w:divsChild>
                            <w:div w:id="584146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8557189">
      <w:bodyDiv w:val="1"/>
      <w:marLeft w:val="0"/>
      <w:marRight w:val="0"/>
      <w:marTop w:val="0"/>
      <w:marBottom w:val="0"/>
      <w:divBdr>
        <w:top w:val="none" w:sz="0" w:space="0" w:color="auto"/>
        <w:left w:val="none" w:sz="0" w:space="0" w:color="auto"/>
        <w:bottom w:val="none" w:sz="0" w:space="0" w:color="auto"/>
        <w:right w:val="none" w:sz="0" w:space="0" w:color="auto"/>
      </w:divBdr>
    </w:div>
    <w:div w:id="36590664">
      <w:bodyDiv w:val="1"/>
      <w:marLeft w:val="0"/>
      <w:marRight w:val="0"/>
      <w:marTop w:val="0"/>
      <w:marBottom w:val="0"/>
      <w:divBdr>
        <w:top w:val="none" w:sz="0" w:space="0" w:color="auto"/>
        <w:left w:val="none" w:sz="0" w:space="0" w:color="auto"/>
        <w:bottom w:val="none" w:sz="0" w:space="0" w:color="auto"/>
        <w:right w:val="none" w:sz="0" w:space="0" w:color="auto"/>
      </w:divBdr>
    </w:div>
    <w:div w:id="42095717">
      <w:bodyDiv w:val="1"/>
      <w:marLeft w:val="0"/>
      <w:marRight w:val="0"/>
      <w:marTop w:val="0"/>
      <w:marBottom w:val="0"/>
      <w:divBdr>
        <w:top w:val="none" w:sz="0" w:space="0" w:color="auto"/>
        <w:left w:val="none" w:sz="0" w:space="0" w:color="auto"/>
        <w:bottom w:val="none" w:sz="0" w:space="0" w:color="auto"/>
        <w:right w:val="none" w:sz="0" w:space="0" w:color="auto"/>
      </w:divBdr>
    </w:div>
    <w:div w:id="44767801">
      <w:bodyDiv w:val="1"/>
      <w:marLeft w:val="0"/>
      <w:marRight w:val="0"/>
      <w:marTop w:val="0"/>
      <w:marBottom w:val="0"/>
      <w:divBdr>
        <w:top w:val="none" w:sz="0" w:space="0" w:color="auto"/>
        <w:left w:val="none" w:sz="0" w:space="0" w:color="auto"/>
        <w:bottom w:val="none" w:sz="0" w:space="0" w:color="auto"/>
        <w:right w:val="none" w:sz="0" w:space="0" w:color="auto"/>
      </w:divBdr>
    </w:div>
    <w:div w:id="52315358">
      <w:bodyDiv w:val="1"/>
      <w:marLeft w:val="0"/>
      <w:marRight w:val="0"/>
      <w:marTop w:val="0"/>
      <w:marBottom w:val="0"/>
      <w:divBdr>
        <w:top w:val="none" w:sz="0" w:space="0" w:color="auto"/>
        <w:left w:val="none" w:sz="0" w:space="0" w:color="auto"/>
        <w:bottom w:val="none" w:sz="0" w:space="0" w:color="auto"/>
        <w:right w:val="none" w:sz="0" w:space="0" w:color="auto"/>
      </w:divBdr>
    </w:div>
    <w:div w:id="53238102">
      <w:bodyDiv w:val="1"/>
      <w:marLeft w:val="0"/>
      <w:marRight w:val="0"/>
      <w:marTop w:val="0"/>
      <w:marBottom w:val="0"/>
      <w:divBdr>
        <w:top w:val="none" w:sz="0" w:space="0" w:color="auto"/>
        <w:left w:val="none" w:sz="0" w:space="0" w:color="auto"/>
        <w:bottom w:val="none" w:sz="0" w:space="0" w:color="auto"/>
        <w:right w:val="none" w:sz="0" w:space="0" w:color="auto"/>
      </w:divBdr>
    </w:div>
    <w:div w:id="58334874">
      <w:bodyDiv w:val="1"/>
      <w:marLeft w:val="0"/>
      <w:marRight w:val="0"/>
      <w:marTop w:val="0"/>
      <w:marBottom w:val="0"/>
      <w:divBdr>
        <w:top w:val="none" w:sz="0" w:space="0" w:color="auto"/>
        <w:left w:val="none" w:sz="0" w:space="0" w:color="auto"/>
        <w:bottom w:val="none" w:sz="0" w:space="0" w:color="auto"/>
        <w:right w:val="none" w:sz="0" w:space="0" w:color="auto"/>
      </w:divBdr>
    </w:div>
    <w:div w:id="74669042">
      <w:bodyDiv w:val="1"/>
      <w:marLeft w:val="0"/>
      <w:marRight w:val="0"/>
      <w:marTop w:val="0"/>
      <w:marBottom w:val="0"/>
      <w:divBdr>
        <w:top w:val="none" w:sz="0" w:space="0" w:color="auto"/>
        <w:left w:val="none" w:sz="0" w:space="0" w:color="auto"/>
        <w:bottom w:val="none" w:sz="0" w:space="0" w:color="auto"/>
        <w:right w:val="none" w:sz="0" w:space="0" w:color="auto"/>
      </w:divBdr>
    </w:div>
    <w:div w:id="85619075">
      <w:bodyDiv w:val="1"/>
      <w:marLeft w:val="0"/>
      <w:marRight w:val="0"/>
      <w:marTop w:val="0"/>
      <w:marBottom w:val="0"/>
      <w:divBdr>
        <w:top w:val="none" w:sz="0" w:space="0" w:color="auto"/>
        <w:left w:val="none" w:sz="0" w:space="0" w:color="auto"/>
        <w:bottom w:val="none" w:sz="0" w:space="0" w:color="auto"/>
        <w:right w:val="none" w:sz="0" w:space="0" w:color="auto"/>
      </w:divBdr>
    </w:div>
    <w:div w:id="86654516">
      <w:bodyDiv w:val="1"/>
      <w:marLeft w:val="0"/>
      <w:marRight w:val="0"/>
      <w:marTop w:val="0"/>
      <w:marBottom w:val="0"/>
      <w:divBdr>
        <w:top w:val="none" w:sz="0" w:space="0" w:color="auto"/>
        <w:left w:val="none" w:sz="0" w:space="0" w:color="auto"/>
        <w:bottom w:val="none" w:sz="0" w:space="0" w:color="auto"/>
        <w:right w:val="none" w:sz="0" w:space="0" w:color="auto"/>
      </w:divBdr>
    </w:div>
    <w:div w:id="99566628">
      <w:bodyDiv w:val="1"/>
      <w:marLeft w:val="0"/>
      <w:marRight w:val="0"/>
      <w:marTop w:val="0"/>
      <w:marBottom w:val="0"/>
      <w:divBdr>
        <w:top w:val="none" w:sz="0" w:space="0" w:color="auto"/>
        <w:left w:val="none" w:sz="0" w:space="0" w:color="auto"/>
        <w:bottom w:val="none" w:sz="0" w:space="0" w:color="auto"/>
        <w:right w:val="none" w:sz="0" w:space="0" w:color="auto"/>
      </w:divBdr>
    </w:div>
    <w:div w:id="106587764">
      <w:bodyDiv w:val="1"/>
      <w:marLeft w:val="0"/>
      <w:marRight w:val="0"/>
      <w:marTop w:val="0"/>
      <w:marBottom w:val="0"/>
      <w:divBdr>
        <w:top w:val="none" w:sz="0" w:space="0" w:color="auto"/>
        <w:left w:val="none" w:sz="0" w:space="0" w:color="auto"/>
        <w:bottom w:val="none" w:sz="0" w:space="0" w:color="auto"/>
        <w:right w:val="none" w:sz="0" w:space="0" w:color="auto"/>
      </w:divBdr>
    </w:div>
    <w:div w:id="130444121">
      <w:bodyDiv w:val="1"/>
      <w:marLeft w:val="0"/>
      <w:marRight w:val="0"/>
      <w:marTop w:val="0"/>
      <w:marBottom w:val="0"/>
      <w:divBdr>
        <w:top w:val="none" w:sz="0" w:space="0" w:color="auto"/>
        <w:left w:val="none" w:sz="0" w:space="0" w:color="auto"/>
        <w:bottom w:val="none" w:sz="0" w:space="0" w:color="auto"/>
        <w:right w:val="none" w:sz="0" w:space="0" w:color="auto"/>
      </w:divBdr>
    </w:div>
    <w:div w:id="133111458">
      <w:bodyDiv w:val="1"/>
      <w:marLeft w:val="0"/>
      <w:marRight w:val="0"/>
      <w:marTop w:val="0"/>
      <w:marBottom w:val="0"/>
      <w:divBdr>
        <w:top w:val="none" w:sz="0" w:space="0" w:color="auto"/>
        <w:left w:val="none" w:sz="0" w:space="0" w:color="auto"/>
        <w:bottom w:val="none" w:sz="0" w:space="0" w:color="auto"/>
        <w:right w:val="none" w:sz="0" w:space="0" w:color="auto"/>
      </w:divBdr>
    </w:div>
    <w:div w:id="139855637">
      <w:bodyDiv w:val="1"/>
      <w:marLeft w:val="0"/>
      <w:marRight w:val="0"/>
      <w:marTop w:val="0"/>
      <w:marBottom w:val="0"/>
      <w:divBdr>
        <w:top w:val="none" w:sz="0" w:space="0" w:color="auto"/>
        <w:left w:val="none" w:sz="0" w:space="0" w:color="auto"/>
        <w:bottom w:val="none" w:sz="0" w:space="0" w:color="auto"/>
        <w:right w:val="none" w:sz="0" w:space="0" w:color="auto"/>
      </w:divBdr>
    </w:div>
    <w:div w:id="147868053">
      <w:bodyDiv w:val="1"/>
      <w:marLeft w:val="0"/>
      <w:marRight w:val="0"/>
      <w:marTop w:val="0"/>
      <w:marBottom w:val="0"/>
      <w:divBdr>
        <w:top w:val="none" w:sz="0" w:space="0" w:color="auto"/>
        <w:left w:val="none" w:sz="0" w:space="0" w:color="auto"/>
        <w:bottom w:val="none" w:sz="0" w:space="0" w:color="auto"/>
        <w:right w:val="none" w:sz="0" w:space="0" w:color="auto"/>
      </w:divBdr>
    </w:div>
    <w:div w:id="151265713">
      <w:bodyDiv w:val="1"/>
      <w:marLeft w:val="0"/>
      <w:marRight w:val="0"/>
      <w:marTop w:val="0"/>
      <w:marBottom w:val="0"/>
      <w:divBdr>
        <w:top w:val="none" w:sz="0" w:space="0" w:color="auto"/>
        <w:left w:val="none" w:sz="0" w:space="0" w:color="auto"/>
        <w:bottom w:val="none" w:sz="0" w:space="0" w:color="auto"/>
        <w:right w:val="none" w:sz="0" w:space="0" w:color="auto"/>
      </w:divBdr>
    </w:div>
    <w:div w:id="170607300">
      <w:bodyDiv w:val="1"/>
      <w:marLeft w:val="0"/>
      <w:marRight w:val="0"/>
      <w:marTop w:val="0"/>
      <w:marBottom w:val="0"/>
      <w:divBdr>
        <w:top w:val="none" w:sz="0" w:space="0" w:color="auto"/>
        <w:left w:val="none" w:sz="0" w:space="0" w:color="auto"/>
        <w:bottom w:val="none" w:sz="0" w:space="0" w:color="auto"/>
        <w:right w:val="none" w:sz="0" w:space="0" w:color="auto"/>
      </w:divBdr>
    </w:div>
    <w:div w:id="173303950">
      <w:bodyDiv w:val="1"/>
      <w:marLeft w:val="0"/>
      <w:marRight w:val="0"/>
      <w:marTop w:val="0"/>
      <w:marBottom w:val="0"/>
      <w:divBdr>
        <w:top w:val="none" w:sz="0" w:space="0" w:color="auto"/>
        <w:left w:val="none" w:sz="0" w:space="0" w:color="auto"/>
        <w:bottom w:val="none" w:sz="0" w:space="0" w:color="auto"/>
        <w:right w:val="none" w:sz="0" w:space="0" w:color="auto"/>
      </w:divBdr>
    </w:div>
    <w:div w:id="218593953">
      <w:bodyDiv w:val="1"/>
      <w:marLeft w:val="0"/>
      <w:marRight w:val="0"/>
      <w:marTop w:val="0"/>
      <w:marBottom w:val="0"/>
      <w:divBdr>
        <w:top w:val="none" w:sz="0" w:space="0" w:color="auto"/>
        <w:left w:val="none" w:sz="0" w:space="0" w:color="auto"/>
        <w:bottom w:val="none" w:sz="0" w:space="0" w:color="auto"/>
        <w:right w:val="none" w:sz="0" w:space="0" w:color="auto"/>
      </w:divBdr>
    </w:div>
    <w:div w:id="218900284">
      <w:bodyDiv w:val="1"/>
      <w:marLeft w:val="0"/>
      <w:marRight w:val="0"/>
      <w:marTop w:val="0"/>
      <w:marBottom w:val="0"/>
      <w:divBdr>
        <w:top w:val="none" w:sz="0" w:space="0" w:color="auto"/>
        <w:left w:val="none" w:sz="0" w:space="0" w:color="auto"/>
        <w:bottom w:val="none" w:sz="0" w:space="0" w:color="auto"/>
        <w:right w:val="none" w:sz="0" w:space="0" w:color="auto"/>
      </w:divBdr>
      <w:divsChild>
        <w:div w:id="872425071">
          <w:marLeft w:val="0"/>
          <w:marRight w:val="0"/>
          <w:marTop w:val="0"/>
          <w:marBottom w:val="0"/>
          <w:divBdr>
            <w:top w:val="none" w:sz="0" w:space="0" w:color="auto"/>
            <w:left w:val="none" w:sz="0" w:space="0" w:color="auto"/>
            <w:bottom w:val="none" w:sz="0" w:space="0" w:color="auto"/>
            <w:right w:val="none" w:sz="0" w:space="0" w:color="auto"/>
          </w:divBdr>
          <w:divsChild>
            <w:div w:id="490869058">
              <w:marLeft w:val="0"/>
              <w:marRight w:val="0"/>
              <w:marTop w:val="0"/>
              <w:marBottom w:val="0"/>
              <w:divBdr>
                <w:top w:val="none" w:sz="0" w:space="0" w:color="auto"/>
                <w:left w:val="none" w:sz="0" w:space="0" w:color="auto"/>
                <w:bottom w:val="none" w:sz="0" w:space="0" w:color="auto"/>
                <w:right w:val="none" w:sz="0" w:space="0" w:color="auto"/>
              </w:divBdr>
              <w:divsChild>
                <w:div w:id="450133749">
                  <w:marLeft w:val="0"/>
                  <w:marRight w:val="0"/>
                  <w:marTop w:val="0"/>
                  <w:marBottom w:val="0"/>
                  <w:divBdr>
                    <w:top w:val="none" w:sz="0" w:space="0" w:color="auto"/>
                    <w:left w:val="none" w:sz="0" w:space="0" w:color="auto"/>
                    <w:bottom w:val="none" w:sz="0" w:space="0" w:color="auto"/>
                    <w:right w:val="none" w:sz="0" w:space="0" w:color="auto"/>
                  </w:divBdr>
                  <w:divsChild>
                    <w:div w:id="209729880">
                      <w:marLeft w:val="0"/>
                      <w:marRight w:val="0"/>
                      <w:marTop w:val="0"/>
                      <w:marBottom w:val="0"/>
                      <w:divBdr>
                        <w:top w:val="none" w:sz="0" w:space="0" w:color="auto"/>
                        <w:left w:val="none" w:sz="0" w:space="0" w:color="auto"/>
                        <w:bottom w:val="none" w:sz="0" w:space="0" w:color="auto"/>
                        <w:right w:val="none" w:sz="0" w:space="0" w:color="auto"/>
                      </w:divBdr>
                      <w:divsChild>
                        <w:div w:id="648902767">
                          <w:marLeft w:val="0"/>
                          <w:marRight w:val="0"/>
                          <w:marTop w:val="0"/>
                          <w:marBottom w:val="0"/>
                          <w:divBdr>
                            <w:top w:val="none" w:sz="0" w:space="0" w:color="auto"/>
                            <w:left w:val="none" w:sz="0" w:space="0" w:color="auto"/>
                            <w:bottom w:val="none" w:sz="0" w:space="0" w:color="auto"/>
                            <w:right w:val="none" w:sz="0" w:space="0" w:color="auto"/>
                          </w:divBdr>
                          <w:divsChild>
                            <w:div w:id="1308243059">
                              <w:marLeft w:val="0"/>
                              <w:marRight w:val="0"/>
                              <w:marTop w:val="0"/>
                              <w:marBottom w:val="0"/>
                              <w:divBdr>
                                <w:top w:val="none" w:sz="0" w:space="0" w:color="auto"/>
                                <w:left w:val="none" w:sz="0" w:space="0" w:color="auto"/>
                                <w:bottom w:val="none" w:sz="0" w:space="0" w:color="auto"/>
                                <w:right w:val="none" w:sz="0" w:space="0" w:color="auto"/>
                              </w:divBdr>
                            </w:div>
                          </w:divsChild>
                        </w:div>
                        <w:div w:id="1644389930">
                          <w:marLeft w:val="0"/>
                          <w:marRight w:val="0"/>
                          <w:marTop w:val="0"/>
                          <w:marBottom w:val="0"/>
                          <w:divBdr>
                            <w:top w:val="none" w:sz="0" w:space="0" w:color="auto"/>
                            <w:left w:val="none" w:sz="0" w:space="0" w:color="auto"/>
                            <w:bottom w:val="none" w:sz="0" w:space="0" w:color="auto"/>
                            <w:right w:val="none" w:sz="0" w:space="0" w:color="auto"/>
                          </w:divBdr>
                          <w:divsChild>
                            <w:div w:id="12007816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21449766">
      <w:bodyDiv w:val="1"/>
      <w:marLeft w:val="0"/>
      <w:marRight w:val="0"/>
      <w:marTop w:val="0"/>
      <w:marBottom w:val="0"/>
      <w:divBdr>
        <w:top w:val="none" w:sz="0" w:space="0" w:color="auto"/>
        <w:left w:val="none" w:sz="0" w:space="0" w:color="auto"/>
        <w:bottom w:val="none" w:sz="0" w:space="0" w:color="auto"/>
        <w:right w:val="none" w:sz="0" w:space="0" w:color="auto"/>
      </w:divBdr>
      <w:divsChild>
        <w:div w:id="1720205720">
          <w:marLeft w:val="0"/>
          <w:marRight w:val="0"/>
          <w:marTop w:val="0"/>
          <w:marBottom w:val="0"/>
          <w:divBdr>
            <w:top w:val="none" w:sz="0" w:space="0" w:color="auto"/>
            <w:left w:val="none" w:sz="0" w:space="0" w:color="auto"/>
            <w:bottom w:val="none" w:sz="0" w:space="0" w:color="auto"/>
            <w:right w:val="none" w:sz="0" w:space="0" w:color="auto"/>
          </w:divBdr>
          <w:divsChild>
            <w:div w:id="965694021">
              <w:marLeft w:val="0"/>
              <w:marRight w:val="0"/>
              <w:marTop w:val="0"/>
              <w:marBottom w:val="0"/>
              <w:divBdr>
                <w:top w:val="none" w:sz="0" w:space="0" w:color="auto"/>
                <w:left w:val="none" w:sz="0" w:space="0" w:color="auto"/>
                <w:bottom w:val="none" w:sz="0" w:space="0" w:color="auto"/>
                <w:right w:val="none" w:sz="0" w:space="0" w:color="auto"/>
              </w:divBdr>
              <w:divsChild>
                <w:div w:id="175924933">
                  <w:marLeft w:val="0"/>
                  <w:marRight w:val="0"/>
                  <w:marTop w:val="0"/>
                  <w:marBottom w:val="0"/>
                  <w:divBdr>
                    <w:top w:val="none" w:sz="0" w:space="0" w:color="auto"/>
                    <w:left w:val="none" w:sz="0" w:space="0" w:color="auto"/>
                    <w:bottom w:val="none" w:sz="0" w:space="0" w:color="auto"/>
                    <w:right w:val="none" w:sz="0" w:space="0" w:color="auto"/>
                  </w:divBdr>
                  <w:divsChild>
                    <w:div w:id="215548477">
                      <w:marLeft w:val="0"/>
                      <w:marRight w:val="0"/>
                      <w:marTop w:val="0"/>
                      <w:marBottom w:val="0"/>
                      <w:divBdr>
                        <w:top w:val="none" w:sz="0" w:space="0" w:color="auto"/>
                        <w:left w:val="none" w:sz="0" w:space="0" w:color="auto"/>
                        <w:bottom w:val="none" w:sz="0" w:space="0" w:color="auto"/>
                        <w:right w:val="none" w:sz="0" w:space="0" w:color="auto"/>
                      </w:divBdr>
                      <w:divsChild>
                        <w:div w:id="219680371">
                          <w:marLeft w:val="0"/>
                          <w:marRight w:val="0"/>
                          <w:marTop w:val="0"/>
                          <w:marBottom w:val="0"/>
                          <w:divBdr>
                            <w:top w:val="none" w:sz="0" w:space="0" w:color="auto"/>
                            <w:left w:val="none" w:sz="0" w:space="0" w:color="auto"/>
                            <w:bottom w:val="none" w:sz="0" w:space="0" w:color="auto"/>
                            <w:right w:val="none" w:sz="0" w:space="0" w:color="auto"/>
                          </w:divBdr>
                          <w:divsChild>
                            <w:div w:id="687945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26694893">
      <w:bodyDiv w:val="1"/>
      <w:marLeft w:val="0"/>
      <w:marRight w:val="0"/>
      <w:marTop w:val="0"/>
      <w:marBottom w:val="0"/>
      <w:divBdr>
        <w:top w:val="none" w:sz="0" w:space="0" w:color="auto"/>
        <w:left w:val="none" w:sz="0" w:space="0" w:color="auto"/>
        <w:bottom w:val="none" w:sz="0" w:space="0" w:color="auto"/>
        <w:right w:val="none" w:sz="0" w:space="0" w:color="auto"/>
      </w:divBdr>
    </w:div>
    <w:div w:id="228001677">
      <w:bodyDiv w:val="1"/>
      <w:marLeft w:val="0"/>
      <w:marRight w:val="0"/>
      <w:marTop w:val="0"/>
      <w:marBottom w:val="0"/>
      <w:divBdr>
        <w:top w:val="none" w:sz="0" w:space="0" w:color="auto"/>
        <w:left w:val="none" w:sz="0" w:space="0" w:color="auto"/>
        <w:bottom w:val="none" w:sz="0" w:space="0" w:color="auto"/>
        <w:right w:val="none" w:sz="0" w:space="0" w:color="auto"/>
      </w:divBdr>
    </w:div>
    <w:div w:id="236866941">
      <w:bodyDiv w:val="1"/>
      <w:marLeft w:val="0"/>
      <w:marRight w:val="0"/>
      <w:marTop w:val="0"/>
      <w:marBottom w:val="0"/>
      <w:divBdr>
        <w:top w:val="none" w:sz="0" w:space="0" w:color="auto"/>
        <w:left w:val="none" w:sz="0" w:space="0" w:color="auto"/>
        <w:bottom w:val="none" w:sz="0" w:space="0" w:color="auto"/>
        <w:right w:val="none" w:sz="0" w:space="0" w:color="auto"/>
      </w:divBdr>
    </w:div>
    <w:div w:id="247155358">
      <w:bodyDiv w:val="1"/>
      <w:marLeft w:val="0"/>
      <w:marRight w:val="0"/>
      <w:marTop w:val="0"/>
      <w:marBottom w:val="0"/>
      <w:divBdr>
        <w:top w:val="none" w:sz="0" w:space="0" w:color="auto"/>
        <w:left w:val="none" w:sz="0" w:space="0" w:color="auto"/>
        <w:bottom w:val="none" w:sz="0" w:space="0" w:color="auto"/>
        <w:right w:val="none" w:sz="0" w:space="0" w:color="auto"/>
      </w:divBdr>
    </w:div>
    <w:div w:id="281763133">
      <w:bodyDiv w:val="1"/>
      <w:marLeft w:val="0"/>
      <w:marRight w:val="0"/>
      <w:marTop w:val="0"/>
      <w:marBottom w:val="0"/>
      <w:divBdr>
        <w:top w:val="none" w:sz="0" w:space="0" w:color="auto"/>
        <w:left w:val="none" w:sz="0" w:space="0" w:color="auto"/>
        <w:bottom w:val="none" w:sz="0" w:space="0" w:color="auto"/>
        <w:right w:val="none" w:sz="0" w:space="0" w:color="auto"/>
      </w:divBdr>
    </w:div>
    <w:div w:id="283855580">
      <w:bodyDiv w:val="1"/>
      <w:marLeft w:val="0"/>
      <w:marRight w:val="0"/>
      <w:marTop w:val="0"/>
      <w:marBottom w:val="0"/>
      <w:divBdr>
        <w:top w:val="none" w:sz="0" w:space="0" w:color="auto"/>
        <w:left w:val="none" w:sz="0" w:space="0" w:color="auto"/>
        <w:bottom w:val="none" w:sz="0" w:space="0" w:color="auto"/>
        <w:right w:val="none" w:sz="0" w:space="0" w:color="auto"/>
      </w:divBdr>
    </w:div>
    <w:div w:id="295523730">
      <w:bodyDiv w:val="1"/>
      <w:marLeft w:val="0"/>
      <w:marRight w:val="0"/>
      <w:marTop w:val="0"/>
      <w:marBottom w:val="0"/>
      <w:divBdr>
        <w:top w:val="none" w:sz="0" w:space="0" w:color="auto"/>
        <w:left w:val="none" w:sz="0" w:space="0" w:color="auto"/>
        <w:bottom w:val="none" w:sz="0" w:space="0" w:color="auto"/>
        <w:right w:val="none" w:sz="0" w:space="0" w:color="auto"/>
      </w:divBdr>
    </w:div>
    <w:div w:id="308096630">
      <w:bodyDiv w:val="1"/>
      <w:marLeft w:val="0"/>
      <w:marRight w:val="0"/>
      <w:marTop w:val="0"/>
      <w:marBottom w:val="0"/>
      <w:divBdr>
        <w:top w:val="none" w:sz="0" w:space="0" w:color="auto"/>
        <w:left w:val="none" w:sz="0" w:space="0" w:color="auto"/>
        <w:bottom w:val="none" w:sz="0" w:space="0" w:color="auto"/>
        <w:right w:val="none" w:sz="0" w:space="0" w:color="auto"/>
      </w:divBdr>
    </w:div>
    <w:div w:id="323356262">
      <w:bodyDiv w:val="1"/>
      <w:marLeft w:val="0"/>
      <w:marRight w:val="0"/>
      <w:marTop w:val="0"/>
      <w:marBottom w:val="0"/>
      <w:divBdr>
        <w:top w:val="none" w:sz="0" w:space="0" w:color="auto"/>
        <w:left w:val="none" w:sz="0" w:space="0" w:color="auto"/>
        <w:bottom w:val="none" w:sz="0" w:space="0" w:color="auto"/>
        <w:right w:val="none" w:sz="0" w:space="0" w:color="auto"/>
      </w:divBdr>
    </w:div>
    <w:div w:id="325787078">
      <w:bodyDiv w:val="1"/>
      <w:marLeft w:val="0"/>
      <w:marRight w:val="0"/>
      <w:marTop w:val="0"/>
      <w:marBottom w:val="0"/>
      <w:divBdr>
        <w:top w:val="none" w:sz="0" w:space="0" w:color="auto"/>
        <w:left w:val="none" w:sz="0" w:space="0" w:color="auto"/>
        <w:bottom w:val="none" w:sz="0" w:space="0" w:color="auto"/>
        <w:right w:val="none" w:sz="0" w:space="0" w:color="auto"/>
      </w:divBdr>
    </w:div>
    <w:div w:id="341400811">
      <w:bodyDiv w:val="1"/>
      <w:marLeft w:val="0"/>
      <w:marRight w:val="0"/>
      <w:marTop w:val="0"/>
      <w:marBottom w:val="0"/>
      <w:divBdr>
        <w:top w:val="none" w:sz="0" w:space="0" w:color="auto"/>
        <w:left w:val="none" w:sz="0" w:space="0" w:color="auto"/>
        <w:bottom w:val="none" w:sz="0" w:space="0" w:color="auto"/>
        <w:right w:val="none" w:sz="0" w:space="0" w:color="auto"/>
      </w:divBdr>
    </w:div>
    <w:div w:id="345136430">
      <w:bodyDiv w:val="1"/>
      <w:marLeft w:val="0"/>
      <w:marRight w:val="0"/>
      <w:marTop w:val="0"/>
      <w:marBottom w:val="0"/>
      <w:divBdr>
        <w:top w:val="none" w:sz="0" w:space="0" w:color="auto"/>
        <w:left w:val="none" w:sz="0" w:space="0" w:color="auto"/>
        <w:bottom w:val="none" w:sz="0" w:space="0" w:color="auto"/>
        <w:right w:val="none" w:sz="0" w:space="0" w:color="auto"/>
      </w:divBdr>
    </w:div>
    <w:div w:id="356545690">
      <w:bodyDiv w:val="1"/>
      <w:marLeft w:val="0"/>
      <w:marRight w:val="0"/>
      <w:marTop w:val="0"/>
      <w:marBottom w:val="0"/>
      <w:divBdr>
        <w:top w:val="none" w:sz="0" w:space="0" w:color="auto"/>
        <w:left w:val="none" w:sz="0" w:space="0" w:color="auto"/>
        <w:bottom w:val="none" w:sz="0" w:space="0" w:color="auto"/>
        <w:right w:val="none" w:sz="0" w:space="0" w:color="auto"/>
      </w:divBdr>
    </w:div>
    <w:div w:id="359822882">
      <w:bodyDiv w:val="1"/>
      <w:marLeft w:val="0"/>
      <w:marRight w:val="0"/>
      <w:marTop w:val="0"/>
      <w:marBottom w:val="0"/>
      <w:divBdr>
        <w:top w:val="none" w:sz="0" w:space="0" w:color="auto"/>
        <w:left w:val="none" w:sz="0" w:space="0" w:color="auto"/>
        <w:bottom w:val="none" w:sz="0" w:space="0" w:color="auto"/>
        <w:right w:val="none" w:sz="0" w:space="0" w:color="auto"/>
      </w:divBdr>
    </w:div>
    <w:div w:id="364406147">
      <w:bodyDiv w:val="1"/>
      <w:marLeft w:val="0"/>
      <w:marRight w:val="0"/>
      <w:marTop w:val="0"/>
      <w:marBottom w:val="0"/>
      <w:divBdr>
        <w:top w:val="none" w:sz="0" w:space="0" w:color="auto"/>
        <w:left w:val="none" w:sz="0" w:space="0" w:color="auto"/>
        <w:bottom w:val="none" w:sz="0" w:space="0" w:color="auto"/>
        <w:right w:val="none" w:sz="0" w:space="0" w:color="auto"/>
      </w:divBdr>
    </w:div>
    <w:div w:id="379981789">
      <w:bodyDiv w:val="1"/>
      <w:marLeft w:val="0"/>
      <w:marRight w:val="0"/>
      <w:marTop w:val="0"/>
      <w:marBottom w:val="0"/>
      <w:divBdr>
        <w:top w:val="none" w:sz="0" w:space="0" w:color="auto"/>
        <w:left w:val="none" w:sz="0" w:space="0" w:color="auto"/>
        <w:bottom w:val="none" w:sz="0" w:space="0" w:color="auto"/>
        <w:right w:val="none" w:sz="0" w:space="0" w:color="auto"/>
      </w:divBdr>
    </w:div>
    <w:div w:id="388387792">
      <w:bodyDiv w:val="1"/>
      <w:marLeft w:val="0"/>
      <w:marRight w:val="0"/>
      <w:marTop w:val="0"/>
      <w:marBottom w:val="0"/>
      <w:divBdr>
        <w:top w:val="none" w:sz="0" w:space="0" w:color="auto"/>
        <w:left w:val="none" w:sz="0" w:space="0" w:color="auto"/>
        <w:bottom w:val="none" w:sz="0" w:space="0" w:color="auto"/>
        <w:right w:val="none" w:sz="0" w:space="0" w:color="auto"/>
      </w:divBdr>
    </w:div>
    <w:div w:id="400952660">
      <w:bodyDiv w:val="1"/>
      <w:marLeft w:val="0"/>
      <w:marRight w:val="0"/>
      <w:marTop w:val="0"/>
      <w:marBottom w:val="0"/>
      <w:divBdr>
        <w:top w:val="none" w:sz="0" w:space="0" w:color="auto"/>
        <w:left w:val="none" w:sz="0" w:space="0" w:color="auto"/>
        <w:bottom w:val="none" w:sz="0" w:space="0" w:color="auto"/>
        <w:right w:val="none" w:sz="0" w:space="0" w:color="auto"/>
      </w:divBdr>
    </w:div>
    <w:div w:id="428502262">
      <w:bodyDiv w:val="1"/>
      <w:marLeft w:val="0"/>
      <w:marRight w:val="0"/>
      <w:marTop w:val="0"/>
      <w:marBottom w:val="0"/>
      <w:divBdr>
        <w:top w:val="none" w:sz="0" w:space="0" w:color="auto"/>
        <w:left w:val="none" w:sz="0" w:space="0" w:color="auto"/>
        <w:bottom w:val="none" w:sz="0" w:space="0" w:color="auto"/>
        <w:right w:val="none" w:sz="0" w:space="0" w:color="auto"/>
      </w:divBdr>
    </w:div>
    <w:div w:id="432896079">
      <w:bodyDiv w:val="1"/>
      <w:marLeft w:val="0"/>
      <w:marRight w:val="0"/>
      <w:marTop w:val="0"/>
      <w:marBottom w:val="0"/>
      <w:divBdr>
        <w:top w:val="none" w:sz="0" w:space="0" w:color="auto"/>
        <w:left w:val="none" w:sz="0" w:space="0" w:color="auto"/>
        <w:bottom w:val="none" w:sz="0" w:space="0" w:color="auto"/>
        <w:right w:val="none" w:sz="0" w:space="0" w:color="auto"/>
      </w:divBdr>
    </w:div>
    <w:div w:id="438717092">
      <w:bodyDiv w:val="1"/>
      <w:marLeft w:val="0"/>
      <w:marRight w:val="0"/>
      <w:marTop w:val="0"/>
      <w:marBottom w:val="0"/>
      <w:divBdr>
        <w:top w:val="none" w:sz="0" w:space="0" w:color="auto"/>
        <w:left w:val="none" w:sz="0" w:space="0" w:color="auto"/>
        <w:bottom w:val="none" w:sz="0" w:space="0" w:color="auto"/>
        <w:right w:val="none" w:sz="0" w:space="0" w:color="auto"/>
      </w:divBdr>
    </w:div>
    <w:div w:id="443966999">
      <w:bodyDiv w:val="1"/>
      <w:marLeft w:val="0"/>
      <w:marRight w:val="0"/>
      <w:marTop w:val="0"/>
      <w:marBottom w:val="0"/>
      <w:divBdr>
        <w:top w:val="none" w:sz="0" w:space="0" w:color="auto"/>
        <w:left w:val="none" w:sz="0" w:space="0" w:color="auto"/>
        <w:bottom w:val="none" w:sz="0" w:space="0" w:color="auto"/>
        <w:right w:val="none" w:sz="0" w:space="0" w:color="auto"/>
      </w:divBdr>
    </w:div>
    <w:div w:id="447361865">
      <w:bodyDiv w:val="1"/>
      <w:marLeft w:val="0"/>
      <w:marRight w:val="0"/>
      <w:marTop w:val="0"/>
      <w:marBottom w:val="0"/>
      <w:divBdr>
        <w:top w:val="none" w:sz="0" w:space="0" w:color="auto"/>
        <w:left w:val="none" w:sz="0" w:space="0" w:color="auto"/>
        <w:bottom w:val="none" w:sz="0" w:space="0" w:color="auto"/>
        <w:right w:val="none" w:sz="0" w:space="0" w:color="auto"/>
      </w:divBdr>
    </w:div>
    <w:div w:id="447895086">
      <w:bodyDiv w:val="1"/>
      <w:marLeft w:val="0"/>
      <w:marRight w:val="0"/>
      <w:marTop w:val="0"/>
      <w:marBottom w:val="0"/>
      <w:divBdr>
        <w:top w:val="none" w:sz="0" w:space="0" w:color="auto"/>
        <w:left w:val="none" w:sz="0" w:space="0" w:color="auto"/>
        <w:bottom w:val="none" w:sz="0" w:space="0" w:color="auto"/>
        <w:right w:val="none" w:sz="0" w:space="0" w:color="auto"/>
      </w:divBdr>
    </w:div>
    <w:div w:id="473832358">
      <w:bodyDiv w:val="1"/>
      <w:marLeft w:val="0"/>
      <w:marRight w:val="0"/>
      <w:marTop w:val="0"/>
      <w:marBottom w:val="0"/>
      <w:divBdr>
        <w:top w:val="none" w:sz="0" w:space="0" w:color="auto"/>
        <w:left w:val="none" w:sz="0" w:space="0" w:color="auto"/>
        <w:bottom w:val="none" w:sz="0" w:space="0" w:color="auto"/>
        <w:right w:val="none" w:sz="0" w:space="0" w:color="auto"/>
      </w:divBdr>
      <w:divsChild>
        <w:div w:id="1741756321">
          <w:marLeft w:val="0"/>
          <w:marRight w:val="0"/>
          <w:marTop w:val="0"/>
          <w:marBottom w:val="0"/>
          <w:divBdr>
            <w:top w:val="none" w:sz="0" w:space="0" w:color="auto"/>
            <w:left w:val="none" w:sz="0" w:space="0" w:color="auto"/>
            <w:bottom w:val="none" w:sz="0" w:space="0" w:color="auto"/>
            <w:right w:val="none" w:sz="0" w:space="0" w:color="auto"/>
          </w:divBdr>
          <w:divsChild>
            <w:div w:id="2092387393">
              <w:marLeft w:val="0"/>
              <w:marRight w:val="0"/>
              <w:marTop w:val="0"/>
              <w:marBottom w:val="0"/>
              <w:divBdr>
                <w:top w:val="none" w:sz="0" w:space="0" w:color="auto"/>
                <w:left w:val="none" w:sz="0" w:space="0" w:color="auto"/>
                <w:bottom w:val="none" w:sz="0" w:space="0" w:color="auto"/>
                <w:right w:val="none" w:sz="0" w:space="0" w:color="auto"/>
              </w:divBdr>
              <w:divsChild>
                <w:div w:id="1122311433">
                  <w:marLeft w:val="0"/>
                  <w:marRight w:val="0"/>
                  <w:marTop w:val="0"/>
                  <w:marBottom w:val="0"/>
                  <w:divBdr>
                    <w:top w:val="none" w:sz="0" w:space="0" w:color="auto"/>
                    <w:left w:val="none" w:sz="0" w:space="0" w:color="auto"/>
                    <w:bottom w:val="none" w:sz="0" w:space="0" w:color="auto"/>
                    <w:right w:val="none" w:sz="0" w:space="0" w:color="auto"/>
                  </w:divBdr>
                  <w:divsChild>
                    <w:div w:id="3269076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80274919">
      <w:bodyDiv w:val="1"/>
      <w:marLeft w:val="0"/>
      <w:marRight w:val="0"/>
      <w:marTop w:val="0"/>
      <w:marBottom w:val="0"/>
      <w:divBdr>
        <w:top w:val="none" w:sz="0" w:space="0" w:color="auto"/>
        <w:left w:val="none" w:sz="0" w:space="0" w:color="auto"/>
        <w:bottom w:val="none" w:sz="0" w:space="0" w:color="auto"/>
        <w:right w:val="none" w:sz="0" w:space="0" w:color="auto"/>
      </w:divBdr>
    </w:div>
    <w:div w:id="494151606">
      <w:bodyDiv w:val="1"/>
      <w:marLeft w:val="0"/>
      <w:marRight w:val="0"/>
      <w:marTop w:val="0"/>
      <w:marBottom w:val="0"/>
      <w:divBdr>
        <w:top w:val="none" w:sz="0" w:space="0" w:color="auto"/>
        <w:left w:val="none" w:sz="0" w:space="0" w:color="auto"/>
        <w:bottom w:val="none" w:sz="0" w:space="0" w:color="auto"/>
        <w:right w:val="none" w:sz="0" w:space="0" w:color="auto"/>
      </w:divBdr>
    </w:div>
    <w:div w:id="497968395">
      <w:bodyDiv w:val="1"/>
      <w:marLeft w:val="0"/>
      <w:marRight w:val="0"/>
      <w:marTop w:val="0"/>
      <w:marBottom w:val="0"/>
      <w:divBdr>
        <w:top w:val="none" w:sz="0" w:space="0" w:color="auto"/>
        <w:left w:val="none" w:sz="0" w:space="0" w:color="auto"/>
        <w:bottom w:val="none" w:sz="0" w:space="0" w:color="auto"/>
        <w:right w:val="none" w:sz="0" w:space="0" w:color="auto"/>
      </w:divBdr>
    </w:div>
    <w:div w:id="505708262">
      <w:bodyDiv w:val="1"/>
      <w:marLeft w:val="0"/>
      <w:marRight w:val="0"/>
      <w:marTop w:val="0"/>
      <w:marBottom w:val="0"/>
      <w:divBdr>
        <w:top w:val="none" w:sz="0" w:space="0" w:color="auto"/>
        <w:left w:val="none" w:sz="0" w:space="0" w:color="auto"/>
        <w:bottom w:val="none" w:sz="0" w:space="0" w:color="auto"/>
        <w:right w:val="none" w:sz="0" w:space="0" w:color="auto"/>
      </w:divBdr>
    </w:div>
    <w:div w:id="506285203">
      <w:bodyDiv w:val="1"/>
      <w:marLeft w:val="0"/>
      <w:marRight w:val="0"/>
      <w:marTop w:val="0"/>
      <w:marBottom w:val="0"/>
      <w:divBdr>
        <w:top w:val="none" w:sz="0" w:space="0" w:color="auto"/>
        <w:left w:val="none" w:sz="0" w:space="0" w:color="auto"/>
        <w:bottom w:val="none" w:sz="0" w:space="0" w:color="auto"/>
        <w:right w:val="none" w:sz="0" w:space="0" w:color="auto"/>
      </w:divBdr>
    </w:div>
    <w:div w:id="527648530">
      <w:bodyDiv w:val="1"/>
      <w:marLeft w:val="0"/>
      <w:marRight w:val="0"/>
      <w:marTop w:val="0"/>
      <w:marBottom w:val="0"/>
      <w:divBdr>
        <w:top w:val="none" w:sz="0" w:space="0" w:color="auto"/>
        <w:left w:val="none" w:sz="0" w:space="0" w:color="auto"/>
        <w:bottom w:val="none" w:sz="0" w:space="0" w:color="auto"/>
        <w:right w:val="none" w:sz="0" w:space="0" w:color="auto"/>
      </w:divBdr>
    </w:div>
    <w:div w:id="547911075">
      <w:bodyDiv w:val="1"/>
      <w:marLeft w:val="0"/>
      <w:marRight w:val="0"/>
      <w:marTop w:val="0"/>
      <w:marBottom w:val="0"/>
      <w:divBdr>
        <w:top w:val="none" w:sz="0" w:space="0" w:color="auto"/>
        <w:left w:val="none" w:sz="0" w:space="0" w:color="auto"/>
        <w:bottom w:val="none" w:sz="0" w:space="0" w:color="auto"/>
        <w:right w:val="none" w:sz="0" w:space="0" w:color="auto"/>
      </w:divBdr>
    </w:div>
    <w:div w:id="554241027">
      <w:bodyDiv w:val="1"/>
      <w:marLeft w:val="0"/>
      <w:marRight w:val="0"/>
      <w:marTop w:val="0"/>
      <w:marBottom w:val="0"/>
      <w:divBdr>
        <w:top w:val="none" w:sz="0" w:space="0" w:color="auto"/>
        <w:left w:val="none" w:sz="0" w:space="0" w:color="auto"/>
        <w:bottom w:val="none" w:sz="0" w:space="0" w:color="auto"/>
        <w:right w:val="none" w:sz="0" w:space="0" w:color="auto"/>
      </w:divBdr>
    </w:div>
    <w:div w:id="581062522">
      <w:bodyDiv w:val="1"/>
      <w:marLeft w:val="0"/>
      <w:marRight w:val="0"/>
      <w:marTop w:val="0"/>
      <w:marBottom w:val="0"/>
      <w:divBdr>
        <w:top w:val="none" w:sz="0" w:space="0" w:color="auto"/>
        <w:left w:val="none" w:sz="0" w:space="0" w:color="auto"/>
        <w:bottom w:val="none" w:sz="0" w:space="0" w:color="auto"/>
        <w:right w:val="none" w:sz="0" w:space="0" w:color="auto"/>
      </w:divBdr>
    </w:div>
    <w:div w:id="593901998">
      <w:bodyDiv w:val="1"/>
      <w:marLeft w:val="0"/>
      <w:marRight w:val="0"/>
      <w:marTop w:val="0"/>
      <w:marBottom w:val="0"/>
      <w:divBdr>
        <w:top w:val="none" w:sz="0" w:space="0" w:color="auto"/>
        <w:left w:val="none" w:sz="0" w:space="0" w:color="auto"/>
        <w:bottom w:val="none" w:sz="0" w:space="0" w:color="auto"/>
        <w:right w:val="none" w:sz="0" w:space="0" w:color="auto"/>
      </w:divBdr>
    </w:div>
    <w:div w:id="603076131">
      <w:bodyDiv w:val="1"/>
      <w:marLeft w:val="0"/>
      <w:marRight w:val="0"/>
      <w:marTop w:val="0"/>
      <w:marBottom w:val="0"/>
      <w:divBdr>
        <w:top w:val="none" w:sz="0" w:space="0" w:color="auto"/>
        <w:left w:val="none" w:sz="0" w:space="0" w:color="auto"/>
        <w:bottom w:val="none" w:sz="0" w:space="0" w:color="auto"/>
        <w:right w:val="none" w:sz="0" w:space="0" w:color="auto"/>
      </w:divBdr>
    </w:div>
    <w:div w:id="608120175">
      <w:bodyDiv w:val="1"/>
      <w:marLeft w:val="0"/>
      <w:marRight w:val="0"/>
      <w:marTop w:val="0"/>
      <w:marBottom w:val="0"/>
      <w:divBdr>
        <w:top w:val="none" w:sz="0" w:space="0" w:color="auto"/>
        <w:left w:val="none" w:sz="0" w:space="0" w:color="auto"/>
        <w:bottom w:val="none" w:sz="0" w:space="0" w:color="auto"/>
        <w:right w:val="none" w:sz="0" w:space="0" w:color="auto"/>
      </w:divBdr>
    </w:div>
    <w:div w:id="610665747">
      <w:bodyDiv w:val="1"/>
      <w:marLeft w:val="0"/>
      <w:marRight w:val="0"/>
      <w:marTop w:val="0"/>
      <w:marBottom w:val="0"/>
      <w:divBdr>
        <w:top w:val="none" w:sz="0" w:space="0" w:color="auto"/>
        <w:left w:val="none" w:sz="0" w:space="0" w:color="auto"/>
        <w:bottom w:val="none" w:sz="0" w:space="0" w:color="auto"/>
        <w:right w:val="none" w:sz="0" w:space="0" w:color="auto"/>
      </w:divBdr>
    </w:div>
    <w:div w:id="623120599">
      <w:bodyDiv w:val="1"/>
      <w:marLeft w:val="0"/>
      <w:marRight w:val="0"/>
      <w:marTop w:val="0"/>
      <w:marBottom w:val="0"/>
      <w:divBdr>
        <w:top w:val="none" w:sz="0" w:space="0" w:color="auto"/>
        <w:left w:val="none" w:sz="0" w:space="0" w:color="auto"/>
        <w:bottom w:val="none" w:sz="0" w:space="0" w:color="auto"/>
        <w:right w:val="none" w:sz="0" w:space="0" w:color="auto"/>
      </w:divBdr>
    </w:div>
    <w:div w:id="624115615">
      <w:bodyDiv w:val="1"/>
      <w:marLeft w:val="0"/>
      <w:marRight w:val="0"/>
      <w:marTop w:val="0"/>
      <w:marBottom w:val="0"/>
      <w:divBdr>
        <w:top w:val="none" w:sz="0" w:space="0" w:color="auto"/>
        <w:left w:val="none" w:sz="0" w:space="0" w:color="auto"/>
        <w:bottom w:val="none" w:sz="0" w:space="0" w:color="auto"/>
        <w:right w:val="none" w:sz="0" w:space="0" w:color="auto"/>
      </w:divBdr>
    </w:div>
    <w:div w:id="639119615">
      <w:bodyDiv w:val="1"/>
      <w:marLeft w:val="0"/>
      <w:marRight w:val="0"/>
      <w:marTop w:val="0"/>
      <w:marBottom w:val="0"/>
      <w:divBdr>
        <w:top w:val="none" w:sz="0" w:space="0" w:color="auto"/>
        <w:left w:val="none" w:sz="0" w:space="0" w:color="auto"/>
        <w:bottom w:val="none" w:sz="0" w:space="0" w:color="auto"/>
        <w:right w:val="none" w:sz="0" w:space="0" w:color="auto"/>
      </w:divBdr>
    </w:div>
    <w:div w:id="644091225">
      <w:bodyDiv w:val="1"/>
      <w:marLeft w:val="0"/>
      <w:marRight w:val="0"/>
      <w:marTop w:val="0"/>
      <w:marBottom w:val="0"/>
      <w:divBdr>
        <w:top w:val="none" w:sz="0" w:space="0" w:color="auto"/>
        <w:left w:val="none" w:sz="0" w:space="0" w:color="auto"/>
        <w:bottom w:val="none" w:sz="0" w:space="0" w:color="auto"/>
        <w:right w:val="none" w:sz="0" w:space="0" w:color="auto"/>
      </w:divBdr>
    </w:div>
    <w:div w:id="656566844">
      <w:bodyDiv w:val="1"/>
      <w:marLeft w:val="0"/>
      <w:marRight w:val="0"/>
      <w:marTop w:val="0"/>
      <w:marBottom w:val="0"/>
      <w:divBdr>
        <w:top w:val="none" w:sz="0" w:space="0" w:color="auto"/>
        <w:left w:val="none" w:sz="0" w:space="0" w:color="auto"/>
        <w:bottom w:val="none" w:sz="0" w:space="0" w:color="auto"/>
        <w:right w:val="none" w:sz="0" w:space="0" w:color="auto"/>
      </w:divBdr>
    </w:div>
    <w:div w:id="669018737">
      <w:bodyDiv w:val="1"/>
      <w:marLeft w:val="0"/>
      <w:marRight w:val="0"/>
      <w:marTop w:val="0"/>
      <w:marBottom w:val="0"/>
      <w:divBdr>
        <w:top w:val="none" w:sz="0" w:space="0" w:color="auto"/>
        <w:left w:val="none" w:sz="0" w:space="0" w:color="auto"/>
        <w:bottom w:val="none" w:sz="0" w:space="0" w:color="auto"/>
        <w:right w:val="none" w:sz="0" w:space="0" w:color="auto"/>
      </w:divBdr>
    </w:div>
    <w:div w:id="682324706">
      <w:bodyDiv w:val="1"/>
      <w:marLeft w:val="0"/>
      <w:marRight w:val="0"/>
      <w:marTop w:val="0"/>
      <w:marBottom w:val="0"/>
      <w:divBdr>
        <w:top w:val="none" w:sz="0" w:space="0" w:color="auto"/>
        <w:left w:val="none" w:sz="0" w:space="0" w:color="auto"/>
        <w:bottom w:val="none" w:sz="0" w:space="0" w:color="auto"/>
        <w:right w:val="none" w:sz="0" w:space="0" w:color="auto"/>
      </w:divBdr>
      <w:divsChild>
        <w:div w:id="907685785">
          <w:marLeft w:val="0"/>
          <w:marRight w:val="0"/>
          <w:marTop w:val="0"/>
          <w:marBottom w:val="0"/>
          <w:divBdr>
            <w:top w:val="none" w:sz="0" w:space="0" w:color="auto"/>
            <w:left w:val="none" w:sz="0" w:space="0" w:color="auto"/>
            <w:bottom w:val="none" w:sz="0" w:space="0" w:color="auto"/>
            <w:right w:val="none" w:sz="0" w:space="0" w:color="auto"/>
          </w:divBdr>
          <w:divsChild>
            <w:div w:id="820852872">
              <w:marLeft w:val="0"/>
              <w:marRight w:val="0"/>
              <w:marTop w:val="0"/>
              <w:marBottom w:val="0"/>
              <w:divBdr>
                <w:top w:val="none" w:sz="0" w:space="0" w:color="auto"/>
                <w:left w:val="none" w:sz="0" w:space="0" w:color="auto"/>
                <w:bottom w:val="none" w:sz="0" w:space="0" w:color="auto"/>
                <w:right w:val="none" w:sz="0" w:space="0" w:color="auto"/>
              </w:divBdr>
              <w:divsChild>
                <w:div w:id="1650548650">
                  <w:marLeft w:val="0"/>
                  <w:marRight w:val="0"/>
                  <w:marTop w:val="0"/>
                  <w:marBottom w:val="0"/>
                  <w:divBdr>
                    <w:top w:val="none" w:sz="0" w:space="0" w:color="auto"/>
                    <w:left w:val="none" w:sz="0" w:space="0" w:color="auto"/>
                    <w:bottom w:val="none" w:sz="0" w:space="0" w:color="auto"/>
                    <w:right w:val="none" w:sz="0" w:space="0" w:color="auto"/>
                  </w:divBdr>
                  <w:divsChild>
                    <w:div w:id="767432588">
                      <w:marLeft w:val="0"/>
                      <w:marRight w:val="0"/>
                      <w:marTop w:val="0"/>
                      <w:marBottom w:val="0"/>
                      <w:divBdr>
                        <w:top w:val="none" w:sz="0" w:space="0" w:color="auto"/>
                        <w:left w:val="none" w:sz="0" w:space="0" w:color="auto"/>
                        <w:bottom w:val="none" w:sz="0" w:space="0" w:color="auto"/>
                        <w:right w:val="none" w:sz="0" w:space="0" w:color="auto"/>
                      </w:divBdr>
                      <w:divsChild>
                        <w:div w:id="1916936966">
                          <w:marLeft w:val="0"/>
                          <w:marRight w:val="0"/>
                          <w:marTop w:val="0"/>
                          <w:marBottom w:val="0"/>
                          <w:divBdr>
                            <w:top w:val="none" w:sz="0" w:space="0" w:color="auto"/>
                            <w:left w:val="none" w:sz="0" w:space="0" w:color="auto"/>
                            <w:bottom w:val="none" w:sz="0" w:space="0" w:color="auto"/>
                            <w:right w:val="none" w:sz="0" w:space="0" w:color="auto"/>
                          </w:divBdr>
                          <w:divsChild>
                            <w:div w:id="448359657">
                              <w:marLeft w:val="0"/>
                              <w:marRight w:val="0"/>
                              <w:marTop w:val="0"/>
                              <w:marBottom w:val="0"/>
                              <w:divBdr>
                                <w:top w:val="inset" w:sz="2" w:space="2" w:color="660000"/>
                                <w:left w:val="inset" w:sz="2" w:space="2" w:color="660000"/>
                                <w:bottom w:val="inset" w:sz="2" w:space="2" w:color="660000"/>
                                <w:right w:val="inset" w:sz="2" w:space="2" w:color="660000"/>
                              </w:divBdr>
                              <w:divsChild>
                                <w:div w:id="30611969">
                                  <w:marLeft w:val="0"/>
                                  <w:marRight w:val="0"/>
                                  <w:marTop w:val="0"/>
                                  <w:marBottom w:val="0"/>
                                  <w:divBdr>
                                    <w:top w:val="none" w:sz="0" w:space="0" w:color="auto"/>
                                    <w:left w:val="none" w:sz="0" w:space="0" w:color="auto"/>
                                    <w:bottom w:val="none" w:sz="0" w:space="0" w:color="auto"/>
                                    <w:right w:val="none" w:sz="0" w:space="0" w:color="auto"/>
                                  </w:divBdr>
                                  <w:divsChild>
                                    <w:div w:id="82996158">
                                      <w:marLeft w:val="0"/>
                                      <w:marRight w:val="0"/>
                                      <w:marTop w:val="0"/>
                                      <w:marBottom w:val="0"/>
                                      <w:divBdr>
                                        <w:top w:val="none" w:sz="0" w:space="0" w:color="auto"/>
                                        <w:left w:val="single" w:sz="6" w:space="0" w:color="3F4E7C"/>
                                        <w:bottom w:val="none" w:sz="0" w:space="0" w:color="auto"/>
                                        <w:right w:val="single" w:sz="6" w:space="0" w:color="3F4E7C"/>
                                      </w:divBdr>
                                      <w:divsChild>
                                        <w:div w:id="1309628779">
                                          <w:marLeft w:val="0"/>
                                          <w:marRight w:val="0"/>
                                          <w:marTop w:val="0"/>
                                          <w:marBottom w:val="0"/>
                                          <w:divBdr>
                                            <w:top w:val="none" w:sz="0" w:space="0" w:color="auto"/>
                                            <w:left w:val="none" w:sz="0" w:space="0" w:color="auto"/>
                                            <w:bottom w:val="none" w:sz="0" w:space="0" w:color="auto"/>
                                            <w:right w:val="none" w:sz="0" w:space="0" w:color="auto"/>
                                          </w:divBdr>
                                          <w:divsChild>
                                            <w:div w:id="1895387743">
                                              <w:marLeft w:val="0"/>
                                              <w:marRight w:val="0"/>
                                              <w:marTop w:val="0"/>
                                              <w:marBottom w:val="0"/>
                                              <w:divBdr>
                                                <w:top w:val="none" w:sz="0" w:space="0" w:color="auto"/>
                                                <w:left w:val="none" w:sz="0" w:space="0" w:color="auto"/>
                                                <w:bottom w:val="none" w:sz="0" w:space="0" w:color="auto"/>
                                                <w:right w:val="none" w:sz="0" w:space="0" w:color="auto"/>
                                              </w:divBdr>
                                            </w:div>
                                          </w:divsChild>
                                        </w:div>
                                        <w:div w:id="1667051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689070619">
      <w:bodyDiv w:val="1"/>
      <w:marLeft w:val="0"/>
      <w:marRight w:val="0"/>
      <w:marTop w:val="0"/>
      <w:marBottom w:val="0"/>
      <w:divBdr>
        <w:top w:val="none" w:sz="0" w:space="0" w:color="auto"/>
        <w:left w:val="none" w:sz="0" w:space="0" w:color="auto"/>
        <w:bottom w:val="none" w:sz="0" w:space="0" w:color="auto"/>
        <w:right w:val="none" w:sz="0" w:space="0" w:color="auto"/>
      </w:divBdr>
    </w:div>
    <w:div w:id="700671947">
      <w:bodyDiv w:val="1"/>
      <w:marLeft w:val="0"/>
      <w:marRight w:val="0"/>
      <w:marTop w:val="0"/>
      <w:marBottom w:val="0"/>
      <w:divBdr>
        <w:top w:val="none" w:sz="0" w:space="0" w:color="auto"/>
        <w:left w:val="none" w:sz="0" w:space="0" w:color="auto"/>
        <w:bottom w:val="none" w:sz="0" w:space="0" w:color="auto"/>
        <w:right w:val="none" w:sz="0" w:space="0" w:color="auto"/>
      </w:divBdr>
    </w:div>
    <w:div w:id="713964689">
      <w:bodyDiv w:val="1"/>
      <w:marLeft w:val="0"/>
      <w:marRight w:val="0"/>
      <w:marTop w:val="0"/>
      <w:marBottom w:val="0"/>
      <w:divBdr>
        <w:top w:val="none" w:sz="0" w:space="0" w:color="auto"/>
        <w:left w:val="none" w:sz="0" w:space="0" w:color="auto"/>
        <w:bottom w:val="none" w:sz="0" w:space="0" w:color="auto"/>
        <w:right w:val="none" w:sz="0" w:space="0" w:color="auto"/>
      </w:divBdr>
    </w:div>
    <w:div w:id="718437999">
      <w:bodyDiv w:val="1"/>
      <w:marLeft w:val="0"/>
      <w:marRight w:val="0"/>
      <w:marTop w:val="0"/>
      <w:marBottom w:val="0"/>
      <w:divBdr>
        <w:top w:val="none" w:sz="0" w:space="0" w:color="auto"/>
        <w:left w:val="none" w:sz="0" w:space="0" w:color="auto"/>
        <w:bottom w:val="none" w:sz="0" w:space="0" w:color="auto"/>
        <w:right w:val="none" w:sz="0" w:space="0" w:color="auto"/>
      </w:divBdr>
    </w:div>
    <w:div w:id="726949406">
      <w:bodyDiv w:val="1"/>
      <w:marLeft w:val="0"/>
      <w:marRight w:val="0"/>
      <w:marTop w:val="0"/>
      <w:marBottom w:val="0"/>
      <w:divBdr>
        <w:top w:val="none" w:sz="0" w:space="0" w:color="auto"/>
        <w:left w:val="none" w:sz="0" w:space="0" w:color="auto"/>
        <w:bottom w:val="none" w:sz="0" w:space="0" w:color="auto"/>
        <w:right w:val="none" w:sz="0" w:space="0" w:color="auto"/>
      </w:divBdr>
    </w:div>
    <w:div w:id="732697030">
      <w:bodyDiv w:val="1"/>
      <w:marLeft w:val="0"/>
      <w:marRight w:val="0"/>
      <w:marTop w:val="0"/>
      <w:marBottom w:val="0"/>
      <w:divBdr>
        <w:top w:val="none" w:sz="0" w:space="0" w:color="auto"/>
        <w:left w:val="none" w:sz="0" w:space="0" w:color="auto"/>
        <w:bottom w:val="none" w:sz="0" w:space="0" w:color="auto"/>
        <w:right w:val="none" w:sz="0" w:space="0" w:color="auto"/>
      </w:divBdr>
    </w:div>
    <w:div w:id="744568593">
      <w:bodyDiv w:val="1"/>
      <w:marLeft w:val="0"/>
      <w:marRight w:val="0"/>
      <w:marTop w:val="0"/>
      <w:marBottom w:val="0"/>
      <w:divBdr>
        <w:top w:val="none" w:sz="0" w:space="0" w:color="auto"/>
        <w:left w:val="none" w:sz="0" w:space="0" w:color="auto"/>
        <w:bottom w:val="none" w:sz="0" w:space="0" w:color="auto"/>
        <w:right w:val="none" w:sz="0" w:space="0" w:color="auto"/>
      </w:divBdr>
    </w:div>
    <w:div w:id="750926913">
      <w:bodyDiv w:val="1"/>
      <w:marLeft w:val="0"/>
      <w:marRight w:val="0"/>
      <w:marTop w:val="0"/>
      <w:marBottom w:val="0"/>
      <w:divBdr>
        <w:top w:val="none" w:sz="0" w:space="0" w:color="auto"/>
        <w:left w:val="none" w:sz="0" w:space="0" w:color="auto"/>
        <w:bottom w:val="none" w:sz="0" w:space="0" w:color="auto"/>
        <w:right w:val="none" w:sz="0" w:space="0" w:color="auto"/>
      </w:divBdr>
    </w:div>
    <w:div w:id="777871667">
      <w:bodyDiv w:val="1"/>
      <w:marLeft w:val="0"/>
      <w:marRight w:val="0"/>
      <w:marTop w:val="0"/>
      <w:marBottom w:val="0"/>
      <w:divBdr>
        <w:top w:val="none" w:sz="0" w:space="0" w:color="auto"/>
        <w:left w:val="none" w:sz="0" w:space="0" w:color="auto"/>
        <w:bottom w:val="none" w:sz="0" w:space="0" w:color="auto"/>
        <w:right w:val="none" w:sz="0" w:space="0" w:color="auto"/>
      </w:divBdr>
    </w:div>
    <w:div w:id="782192117">
      <w:bodyDiv w:val="1"/>
      <w:marLeft w:val="0"/>
      <w:marRight w:val="0"/>
      <w:marTop w:val="0"/>
      <w:marBottom w:val="0"/>
      <w:divBdr>
        <w:top w:val="none" w:sz="0" w:space="0" w:color="auto"/>
        <w:left w:val="none" w:sz="0" w:space="0" w:color="auto"/>
        <w:bottom w:val="none" w:sz="0" w:space="0" w:color="auto"/>
        <w:right w:val="none" w:sz="0" w:space="0" w:color="auto"/>
      </w:divBdr>
    </w:div>
    <w:div w:id="783424076">
      <w:bodyDiv w:val="1"/>
      <w:marLeft w:val="0"/>
      <w:marRight w:val="0"/>
      <w:marTop w:val="0"/>
      <w:marBottom w:val="0"/>
      <w:divBdr>
        <w:top w:val="none" w:sz="0" w:space="0" w:color="auto"/>
        <w:left w:val="none" w:sz="0" w:space="0" w:color="auto"/>
        <w:bottom w:val="none" w:sz="0" w:space="0" w:color="auto"/>
        <w:right w:val="none" w:sz="0" w:space="0" w:color="auto"/>
      </w:divBdr>
    </w:div>
    <w:div w:id="786779991">
      <w:bodyDiv w:val="1"/>
      <w:marLeft w:val="0"/>
      <w:marRight w:val="0"/>
      <w:marTop w:val="0"/>
      <w:marBottom w:val="0"/>
      <w:divBdr>
        <w:top w:val="none" w:sz="0" w:space="0" w:color="auto"/>
        <w:left w:val="none" w:sz="0" w:space="0" w:color="auto"/>
        <w:bottom w:val="none" w:sz="0" w:space="0" w:color="auto"/>
        <w:right w:val="none" w:sz="0" w:space="0" w:color="auto"/>
      </w:divBdr>
    </w:div>
    <w:div w:id="788399212">
      <w:bodyDiv w:val="1"/>
      <w:marLeft w:val="0"/>
      <w:marRight w:val="0"/>
      <w:marTop w:val="0"/>
      <w:marBottom w:val="0"/>
      <w:divBdr>
        <w:top w:val="none" w:sz="0" w:space="0" w:color="auto"/>
        <w:left w:val="none" w:sz="0" w:space="0" w:color="auto"/>
        <w:bottom w:val="none" w:sz="0" w:space="0" w:color="auto"/>
        <w:right w:val="none" w:sz="0" w:space="0" w:color="auto"/>
      </w:divBdr>
    </w:div>
    <w:div w:id="789786282">
      <w:bodyDiv w:val="1"/>
      <w:marLeft w:val="0"/>
      <w:marRight w:val="0"/>
      <w:marTop w:val="0"/>
      <w:marBottom w:val="0"/>
      <w:divBdr>
        <w:top w:val="none" w:sz="0" w:space="0" w:color="auto"/>
        <w:left w:val="none" w:sz="0" w:space="0" w:color="auto"/>
        <w:bottom w:val="none" w:sz="0" w:space="0" w:color="auto"/>
        <w:right w:val="none" w:sz="0" w:space="0" w:color="auto"/>
      </w:divBdr>
      <w:divsChild>
        <w:div w:id="1104768252">
          <w:marLeft w:val="0"/>
          <w:marRight w:val="0"/>
          <w:marTop w:val="0"/>
          <w:marBottom w:val="0"/>
          <w:divBdr>
            <w:top w:val="none" w:sz="0" w:space="0" w:color="auto"/>
            <w:left w:val="none" w:sz="0" w:space="0" w:color="auto"/>
            <w:bottom w:val="none" w:sz="0" w:space="0" w:color="auto"/>
            <w:right w:val="none" w:sz="0" w:space="0" w:color="auto"/>
          </w:divBdr>
          <w:divsChild>
            <w:div w:id="1223251056">
              <w:marLeft w:val="0"/>
              <w:marRight w:val="0"/>
              <w:marTop w:val="0"/>
              <w:marBottom w:val="0"/>
              <w:divBdr>
                <w:top w:val="none" w:sz="0" w:space="0" w:color="auto"/>
                <w:left w:val="none" w:sz="0" w:space="0" w:color="auto"/>
                <w:bottom w:val="none" w:sz="0" w:space="0" w:color="auto"/>
                <w:right w:val="none" w:sz="0" w:space="0" w:color="auto"/>
              </w:divBdr>
              <w:divsChild>
                <w:div w:id="40902847">
                  <w:marLeft w:val="0"/>
                  <w:marRight w:val="0"/>
                  <w:marTop w:val="0"/>
                  <w:marBottom w:val="0"/>
                  <w:divBdr>
                    <w:top w:val="none" w:sz="0" w:space="0" w:color="auto"/>
                    <w:left w:val="none" w:sz="0" w:space="0" w:color="auto"/>
                    <w:bottom w:val="none" w:sz="0" w:space="0" w:color="auto"/>
                    <w:right w:val="none" w:sz="0" w:space="0" w:color="auto"/>
                  </w:divBdr>
                  <w:divsChild>
                    <w:div w:id="724448202">
                      <w:marLeft w:val="0"/>
                      <w:marRight w:val="0"/>
                      <w:marTop w:val="0"/>
                      <w:marBottom w:val="0"/>
                      <w:divBdr>
                        <w:top w:val="none" w:sz="0" w:space="0" w:color="auto"/>
                        <w:left w:val="none" w:sz="0" w:space="0" w:color="auto"/>
                        <w:bottom w:val="none" w:sz="0" w:space="0" w:color="auto"/>
                        <w:right w:val="none" w:sz="0" w:space="0" w:color="auto"/>
                      </w:divBdr>
                      <w:divsChild>
                        <w:div w:id="1466704302">
                          <w:marLeft w:val="0"/>
                          <w:marRight w:val="0"/>
                          <w:marTop w:val="0"/>
                          <w:marBottom w:val="0"/>
                          <w:divBdr>
                            <w:top w:val="none" w:sz="0" w:space="0" w:color="auto"/>
                            <w:left w:val="none" w:sz="0" w:space="0" w:color="auto"/>
                            <w:bottom w:val="none" w:sz="0" w:space="0" w:color="auto"/>
                            <w:right w:val="none" w:sz="0" w:space="0" w:color="auto"/>
                          </w:divBdr>
                          <w:divsChild>
                            <w:div w:id="745347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45947111">
      <w:bodyDiv w:val="1"/>
      <w:marLeft w:val="0"/>
      <w:marRight w:val="0"/>
      <w:marTop w:val="0"/>
      <w:marBottom w:val="0"/>
      <w:divBdr>
        <w:top w:val="none" w:sz="0" w:space="0" w:color="auto"/>
        <w:left w:val="none" w:sz="0" w:space="0" w:color="auto"/>
        <w:bottom w:val="none" w:sz="0" w:space="0" w:color="auto"/>
        <w:right w:val="none" w:sz="0" w:space="0" w:color="auto"/>
      </w:divBdr>
    </w:div>
    <w:div w:id="870266871">
      <w:bodyDiv w:val="1"/>
      <w:marLeft w:val="0"/>
      <w:marRight w:val="0"/>
      <w:marTop w:val="0"/>
      <w:marBottom w:val="0"/>
      <w:divBdr>
        <w:top w:val="none" w:sz="0" w:space="0" w:color="auto"/>
        <w:left w:val="none" w:sz="0" w:space="0" w:color="auto"/>
        <w:bottom w:val="none" w:sz="0" w:space="0" w:color="auto"/>
        <w:right w:val="none" w:sz="0" w:space="0" w:color="auto"/>
      </w:divBdr>
    </w:div>
    <w:div w:id="873612357">
      <w:bodyDiv w:val="1"/>
      <w:marLeft w:val="0"/>
      <w:marRight w:val="0"/>
      <w:marTop w:val="0"/>
      <w:marBottom w:val="0"/>
      <w:divBdr>
        <w:top w:val="none" w:sz="0" w:space="0" w:color="auto"/>
        <w:left w:val="none" w:sz="0" w:space="0" w:color="auto"/>
        <w:bottom w:val="none" w:sz="0" w:space="0" w:color="auto"/>
        <w:right w:val="none" w:sz="0" w:space="0" w:color="auto"/>
      </w:divBdr>
    </w:div>
    <w:div w:id="887834343">
      <w:bodyDiv w:val="1"/>
      <w:marLeft w:val="0"/>
      <w:marRight w:val="0"/>
      <w:marTop w:val="0"/>
      <w:marBottom w:val="0"/>
      <w:divBdr>
        <w:top w:val="none" w:sz="0" w:space="0" w:color="auto"/>
        <w:left w:val="none" w:sz="0" w:space="0" w:color="auto"/>
        <w:bottom w:val="none" w:sz="0" w:space="0" w:color="auto"/>
        <w:right w:val="none" w:sz="0" w:space="0" w:color="auto"/>
      </w:divBdr>
    </w:div>
    <w:div w:id="897396721">
      <w:bodyDiv w:val="1"/>
      <w:marLeft w:val="0"/>
      <w:marRight w:val="0"/>
      <w:marTop w:val="0"/>
      <w:marBottom w:val="0"/>
      <w:divBdr>
        <w:top w:val="none" w:sz="0" w:space="0" w:color="auto"/>
        <w:left w:val="none" w:sz="0" w:space="0" w:color="auto"/>
        <w:bottom w:val="none" w:sz="0" w:space="0" w:color="auto"/>
        <w:right w:val="none" w:sz="0" w:space="0" w:color="auto"/>
      </w:divBdr>
    </w:div>
    <w:div w:id="902061940">
      <w:bodyDiv w:val="1"/>
      <w:marLeft w:val="0"/>
      <w:marRight w:val="0"/>
      <w:marTop w:val="0"/>
      <w:marBottom w:val="0"/>
      <w:divBdr>
        <w:top w:val="none" w:sz="0" w:space="0" w:color="auto"/>
        <w:left w:val="none" w:sz="0" w:space="0" w:color="auto"/>
        <w:bottom w:val="none" w:sz="0" w:space="0" w:color="auto"/>
        <w:right w:val="none" w:sz="0" w:space="0" w:color="auto"/>
      </w:divBdr>
    </w:div>
    <w:div w:id="910896226">
      <w:bodyDiv w:val="1"/>
      <w:marLeft w:val="0"/>
      <w:marRight w:val="0"/>
      <w:marTop w:val="0"/>
      <w:marBottom w:val="0"/>
      <w:divBdr>
        <w:top w:val="none" w:sz="0" w:space="0" w:color="auto"/>
        <w:left w:val="none" w:sz="0" w:space="0" w:color="auto"/>
        <w:bottom w:val="none" w:sz="0" w:space="0" w:color="auto"/>
        <w:right w:val="none" w:sz="0" w:space="0" w:color="auto"/>
      </w:divBdr>
    </w:div>
    <w:div w:id="938021316">
      <w:bodyDiv w:val="1"/>
      <w:marLeft w:val="0"/>
      <w:marRight w:val="0"/>
      <w:marTop w:val="0"/>
      <w:marBottom w:val="0"/>
      <w:divBdr>
        <w:top w:val="none" w:sz="0" w:space="0" w:color="auto"/>
        <w:left w:val="none" w:sz="0" w:space="0" w:color="auto"/>
        <w:bottom w:val="none" w:sz="0" w:space="0" w:color="auto"/>
        <w:right w:val="none" w:sz="0" w:space="0" w:color="auto"/>
      </w:divBdr>
    </w:div>
    <w:div w:id="948315968">
      <w:bodyDiv w:val="1"/>
      <w:marLeft w:val="0"/>
      <w:marRight w:val="0"/>
      <w:marTop w:val="0"/>
      <w:marBottom w:val="0"/>
      <w:divBdr>
        <w:top w:val="none" w:sz="0" w:space="0" w:color="auto"/>
        <w:left w:val="none" w:sz="0" w:space="0" w:color="auto"/>
        <w:bottom w:val="none" w:sz="0" w:space="0" w:color="auto"/>
        <w:right w:val="none" w:sz="0" w:space="0" w:color="auto"/>
      </w:divBdr>
    </w:div>
    <w:div w:id="967468149">
      <w:bodyDiv w:val="1"/>
      <w:marLeft w:val="0"/>
      <w:marRight w:val="0"/>
      <w:marTop w:val="0"/>
      <w:marBottom w:val="0"/>
      <w:divBdr>
        <w:top w:val="none" w:sz="0" w:space="0" w:color="auto"/>
        <w:left w:val="none" w:sz="0" w:space="0" w:color="auto"/>
        <w:bottom w:val="none" w:sz="0" w:space="0" w:color="auto"/>
        <w:right w:val="none" w:sz="0" w:space="0" w:color="auto"/>
      </w:divBdr>
    </w:div>
    <w:div w:id="973561311">
      <w:bodyDiv w:val="1"/>
      <w:marLeft w:val="0"/>
      <w:marRight w:val="0"/>
      <w:marTop w:val="0"/>
      <w:marBottom w:val="0"/>
      <w:divBdr>
        <w:top w:val="none" w:sz="0" w:space="0" w:color="auto"/>
        <w:left w:val="none" w:sz="0" w:space="0" w:color="auto"/>
        <w:bottom w:val="none" w:sz="0" w:space="0" w:color="auto"/>
        <w:right w:val="none" w:sz="0" w:space="0" w:color="auto"/>
      </w:divBdr>
      <w:divsChild>
        <w:div w:id="1066416417">
          <w:marLeft w:val="0"/>
          <w:marRight w:val="0"/>
          <w:marTop w:val="0"/>
          <w:marBottom w:val="0"/>
          <w:divBdr>
            <w:top w:val="none" w:sz="0" w:space="0" w:color="auto"/>
            <w:left w:val="none" w:sz="0" w:space="0" w:color="auto"/>
            <w:bottom w:val="none" w:sz="0" w:space="0" w:color="auto"/>
            <w:right w:val="none" w:sz="0" w:space="0" w:color="auto"/>
          </w:divBdr>
          <w:divsChild>
            <w:div w:id="724450356">
              <w:marLeft w:val="0"/>
              <w:marRight w:val="0"/>
              <w:marTop w:val="0"/>
              <w:marBottom w:val="0"/>
              <w:divBdr>
                <w:top w:val="none" w:sz="0" w:space="0" w:color="auto"/>
                <w:left w:val="none" w:sz="0" w:space="0" w:color="auto"/>
                <w:bottom w:val="none" w:sz="0" w:space="0" w:color="auto"/>
                <w:right w:val="none" w:sz="0" w:space="0" w:color="auto"/>
              </w:divBdr>
              <w:divsChild>
                <w:div w:id="1425806672">
                  <w:marLeft w:val="0"/>
                  <w:marRight w:val="0"/>
                  <w:marTop w:val="0"/>
                  <w:marBottom w:val="0"/>
                  <w:divBdr>
                    <w:top w:val="none" w:sz="0" w:space="0" w:color="auto"/>
                    <w:left w:val="none" w:sz="0" w:space="0" w:color="auto"/>
                    <w:bottom w:val="none" w:sz="0" w:space="0" w:color="auto"/>
                    <w:right w:val="none" w:sz="0" w:space="0" w:color="auto"/>
                  </w:divBdr>
                  <w:divsChild>
                    <w:div w:id="6449191">
                      <w:marLeft w:val="0"/>
                      <w:marRight w:val="0"/>
                      <w:marTop w:val="0"/>
                      <w:marBottom w:val="0"/>
                      <w:divBdr>
                        <w:top w:val="none" w:sz="0" w:space="0" w:color="auto"/>
                        <w:left w:val="none" w:sz="0" w:space="0" w:color="auto"/>
                        <w:bottom w:val="none" w:sz="0" w:space="0" w:color="auto"/>
                        <w:right w:val="none" w:sz="0" w:space="0" w:color="auto"/>
                      </w:divBdr>
                      <w:divsChild>
                        <w:div w:id="228003535">
                          <w:marLeft w:val="0"/>
                          <w:marRight w:val="0"/>
                          <w:marTop w:val="0"/>
                          <w:marBottom w:val="0"/>
                          <w:divBdr>
                            <w:top w:val="none" w:sz="0" w:space="0" w:color="auto"/>
                            <w:left w:val="none" w:sz="0" w:space="0" w:color="auto"/>
                            <w:bottom w:val="none" w:sz="0" w:space="0" w:color="auto"/>
                            <w:right w:val="none" w:sz="0" w:space="0" w:color="auto"/>
                          </w:divBdr>
                          <w:divsChild>
                            <w:div w:id="10757111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81234029">
      <w:bodyDiv w:val="1"/>
      <w:marLeft w:val="0"/>
      <w:marRight w:val="0"/>
      <w:marTop w:val="0"/>
      <w:marBottom w:val="0"/>
      <w:divBdr>
        <w:top w:val="none" w:sz="0" w:space="0" w:color="auto"/>
        <w:left w:val="none" w:sz="0" w:space="0" w:color="auto"/>
        <w:bottom w:val="none" w:sz="0" w:space="0" w:color="auto"/>
        <w:right w:val="none" w:sz="0" w:space="0" w:color="auto"/>
      </w:divBdr>
    </w:div>
    <w:div w:id="991711215">
      <w:bodyDiv w:val="1"/>
      <w:marLeft w:val="0"/>
      <w:marRight w:val="0"/>
      <w:marTop w:val="0"/>
      <w:marBottom w:val="0"/>
      <w:divBdr>
        <w:top w:val="none" w:sz="0" w:space="0" w:color="auto"/>
        <w:left w:val="none" w:sz="0" w:space="0" w:color="auto"/>
        <w:bottom w:val="none" w:sz="0" w:space="0" w:color="auto"/>
        <w:right w:val="none" w:sz="0" w:space="0" w:color="auto"/>
      </w:divBdr>
    </w:div>
    <w:div w:id="996808124">
      <w:bodyDiv w:val="1"/>
      <w:marLeft w:val="0"/>
      <w:marRight w:val="0"/>
      <w:marTop w:val="0"/>
      <w:marBottom w:val="0"/>
      <w:divBdr>
        <w:top w:val="none" w:sz="0" w:space="0" w:color="auto"/>
        <w:left w:val="none" w:sz="0" w:space="0" w:color="auto"/>
        <w:bottom w:val="none" w:sz="0" w:space="0" w:color="auto"/>
        <w:right w:val="none" w:sz="0" w:space="0" w:color="auto"/>
      </w:divBdr>
    </w:div>
    <w:div w:id="1001667183">
      <w:bodyDiv w:val="1"/>
      <w:marLeft w:val="0"/>
      <w:marRight w:val="0"/>
      <w:marTop w:val="0"/>
      <w:marBottom w:val="0"/>
      <w:divBdr>
        <w:top w:val="none" w:sz="0" w:space="0" w:color="auto"/>
        <w:left w:val="none" w:sz="0" w:space="0" w:color="auto"/>
        <w:bottom w:val="none" w:sz="0" w:space="0" w:color="auto"/>
        <w:right w:val="none" w:sz="0" w:space="0" w:color="auto"/>
      </w:divBdr>
    </w:div>
    <w:div w:id="1001739733">
      <w:bodyDiv w:val="1"/>
      <w:marLeft w:val="0"/>
      <w:marRight w:val="0"/>
      <w:marTop w:val="0"/>
      <w:marBottom w:val="0"/>
      <w:divBdr>
        <w:top w:val="none" w:sz="0" w:space="0" w:color="auto"/>
        <w:left w:val="none" w:sz="0" w:space="0" w:color="auto"/>
        <w:bottom w:val="none" w:sz="0" w:space="0" w:color="auto"/>
        <w:right w:val="none" w:sz="0" w:space="0" w:color="auto"/>
      </w:divBdr>
    </w:div>
    <w:div w:id="1004937414">
      <w:bodyDiv w:val="1"/>
      <w:marLeft w:val="0"/>
      <w:marRight w:val="0"/>
      <w:marTop w:val="0"/>
      <w:marBottom w:val="0"/>
      <w:divBdr>
        <w:top w:val="none" w:sz="0" w:space="0" w:color="auto"/>
        <w:left w:val="none" w:sz="0" w:space="0" w:color="auto"/>
        <w:bottom w:val="none" w:sz="0" w:space="0" w:color="auto"/>
        <w:right w:val="none" w:sz="0" w:space="0" w:color="auto"/>
      </w:divBdr>
    </w:div>
    <w:div w:id="1018509137">
      <w:bodyDiv w:val="1"/>
      <w:marLeft w:val="0"/>
      <w:marRight w:val="0"/>
      <w:marTop w:val="0"/>
      <w:marBottom w:val="0"/>
      <w:divBdr>
        <w:top w:val="none" w:sz="0" w:space="0" w:color="auto"/>
        <w:left w:val="none" w:sz="0" w:space="0" w:color="auto"/>
        <w:bottom w:val="none" w:sz="0" w:space="0" w:color="auto"/>
        <w:right w:val="none" w:sz="0" w:space="0" w:color="auto"/>
      </w:divBdr>
    </w:div>
    <w:div w:id="1021009978">
      <w:bodyDiv w:val="1"/>
      <w:marLeft w:val="0"/>
      <w:marRight w:val="0"/>
      <w:marTop w:val="0"/>
      <w:marBottom w:val="0"/>
      <w:divBdr>
        <w:top w:val="none" w:sz="0" w:space="0" w:color="auto"/>
        <w:left w:val="none" w:sz="0" w:space="0" w:color="auto"/>
        <w:bottom w:val="none" w:sz="0" w:space="0" w:color="auto"/>
        <w:right w:val="none" w:sz="0" w:space="0" w:color="auto"/>
      </w:divBdr>
    </w:div>
    <w:div w:id="1032416286">
      <w:bodyDiv w:val="1"/>
      <w:marLeft w:val="0"/>
      <w:marRight w:val="0"/>
      <w:marTop w:val="0"/>
      <w:marBottom w:val="0"/>
      <w:divBdr>
        <w:top w:val="none" w:sz="0" w:space="0" w:color="auto"/>
        <w:left w:val="none" w:sz="0" w:space="0" w:color="auto"/>
        <w:bottom w:val="none" w:sz="0" w:space="0" w:color="auto"/>
        <w:right w:val="none" w:sz="0" w:space="0" w:color="auto"/>
      </w:divBdr>
    </w:div>
    <w:div w:id="1042905421">
      <w:bodyDiv w:val="1"/>
      <w:marLeft w:val="0"/>
      <w:marRight w:val="0"/>
      <w:marTop w:val="0"/>
      <w:marBottom w:val="0"/>
      <w:divBdr>
        <w:top w:val="none" w:sz="0" w:space="0" w:color="auto"/>
        <w:left w:val="none" w:sz="0" w:space="0" w:color="auto"/>
        <w:bottom w:val="none" w:sz="0" w:space="0" w:color="auto"/>
        <w:right w:val="none" w:sz="0" w:space="0" w:color="auto"/>
      </w:divBdr>
    </w:div>
    <w:div w:id="1068572652">
      <w:bodyDiv w:val="1"/>
      <w:marLeft w:val="0"/>
      <w:marRight w:val="0"/>
      <w:marTop w:val="0"/>
      <w:marBottom w:val="0"/>
      <w:divBdr>
        <w:top w:val="none" w:sz="0" w:space="0" w:color="auto"/>
        <w:left w:val="none" w:sz="0" w:space="0" w:color="auto"/>
        <w:bottom w:val="none" w:sz="0" w:space="0" w:color="auto"/>
        <w:right w:val="none" w:sz="0" w:space="0" w:color="auto"/>
      </w:divBdr>
      <w:divsChild>
        <w:div w:id="470905389">
          <w:marLeft w:val="0"/>
          <w:marRight w:val="0"/>
          <w:marTop w:val="0"/>
          <w:marBottom w:val="0"/>
          <w:divBdr>
            <w:top w:val="none" w:sz="0" w:space="0" w:color="auto"/>
            <w:left w:val="none" w:sz="0" w:space="0" w:color="auto"/>
            <w:bottom w:val="none" w:sz="0" w:space="0" w:color="auto"/>
            <w:right w:val="none" w:sz="0" w:space="0" w:color="auto"/>
          </w:divBdr>
          <w:divsChild>
            <w:div w:id="1357732108">
              <w:marLeft w:val="0"/>
              <w:marRight w:val="0"/>
              <w:marTop w:val="0"/>
              <w:marBottom w:val="0"/>
              <w:divBdr>
                <w:top w:val="none" w:sz="0" w:space="0" w:color="auto"/>
                <w:left w:val="none" w:sz="0" w:space="0" w:color="auto"/>
                <w:bottom w:val="none" w:sz="0" w:space="0" w:color="auto"/>
                <w:right w:val="none" w:sz="0" w:space="0" w:color="auto"/>
              </w:divBdr>
              <w:divsChild>
                <w:div w:id="763693305">
                  <w:marLeft w:val="0"/>
                  <w:marRight w:val="0"/>
                  <w:marTop w:val="0"/>
                  <w:marBottom w:val="0"/>
                  <w:divBdr>
                    <w:top w:val="none" w:sz="0" w:space="0" w:color="auto"/>
                    <w:left w:val="none" w:sz="0" w:space="0" w:color="auto"/>
                    <w:bottom w:val="none" w:sz="0" w:space="0" w:color="auto"/>
                    <w:right w:val="none" w:sz="0" w:space="0" w:color="auto"/>
                  </w:divBdr>
                  <w:divsChild>
                    <w:div w:id="86310973">
                      <w:marLeft w:val="0"/>
                      <w:marRight w:val="0"/>
                      <w:marTop w:val="0"/>
                      <w:marBottom w:val="0"/>
                      <w:divBdr>
                        <w:top w:val="none" w:sz="0" w:space="0" w:color="auto"/>
                        <w:left w:val="none" w:sz="0" w:space="0" w:color="auto"/>
                        <w:bottom w:val="none" w:sz="0" w:space="0" w:color="auto"/>
                        <w:right w:val="none" w:sz="0" w:space="0" w:color="auto"/>
                      </w:divBdr>
                      <w:divsChild>
                        <w:div w:id="955329305">
                          <w:marLeft w:val="0"/>
                          <w:marRight w:val="0"/>
                          <w:marTop w:val="0"/>
                          <w:marBottom w:val="0"/>
                          <w:divBdr>
                            <w:top w:val="none" w:sz="0" w:space="0" w:color="auto"/>
                            <w:left w:val="none" w:sz="0" w:space="0" w:color="auto"/>
                            <w:bottom w:val="none" w:sz="0" w:space="0" w:color="auto"/>
                            <w:right w:val="none" w:sz="0" w:space="0" w:color="auto"/>
                          </w:divBdr>
                          <w:divsChild>
                            <w:div w:id="268587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75052942">
      <w:bodyDiv w:val="1"/>
      <w:marLeft w:val="0"/>
      <w:marRight w:val="0"/>
      <w:marTop w:val="0"/>
      <w:marBottom w:val="0"/>
      <w:divBdr>
        <w:top w:val="none" w:sz="0" w:space="0" w:color="auto"/>
        <w:left w:val="none" w:sz="0" w:space="0" w:color="auto"/>
        <w:bottom w:val="none" w:sz="0" w:space="0" w:color="auto"/>
        <w:right w:val="none" w:sz="0" w:space="0" w:color="auto"/>
      </w:divBdr>
    </w:div>
    <w:div w:id="1078746041">
      <w:bodyDiv w:val="1"/>
      <w:marLeft w:val="0"/>
      <w:marRight w:val="0"/>
      <w:marTop w:val="0"/>
      <w:marBottom w:val="0"/>
      <w:divBdr>
        <w:top w:val="none" w:sz="0" w:space="0" w:color="auto"/>
        <w:left w:val="none" w:sz="0" w:space="0" w:color="auto"/>
        <w:bottom w:val="none" w:sz="0" w:space="0" w:color="auto"/>
        <w:right w:val="none" w:sz="0" w:space="0" w:color="auto"/>
      </w:divBdr>
    </w:div>
    <w:div w:id="1084718505">
      <w:bodyDiv w:val="1"/>
      <w:marLeft w:val="0"/>
      <w:marRight w:val="0"/>
      <w:marTop w:val="0"/>
      <w:marBottom w:val="0"/>
      <w:divBdr>
        <w:top w:val="none" w:sz="0" w:space="0" w:color="auto"/>
        <w:left w:val="none" w:sz="0" w:space="0" w:color="auto"/>
        <w:bottom w:val="none" w:sz="0" w:space="0" w:color="auto"/>
        <w:right w:val="none" w:sz="0" w:space="0" w:color="auto"/>
      </w:divBdr>
    </w:div>
    <w:div w:id="1108505427">
      <w:bodyDiv w:val="1"/>
      <w:marLeft w:val="0"/>
      <w:marRight w:val="0"/>
      <w:marTop w:val="0"/>
      <w:marBottom w:val="0"/>
      <w:divBdr>
        <w:top w:val="none" w:sz="0" w:space="0" w:color="auto"/>
        <w:left w:val="none" w:sz="0" w:space="0" w:color="auto"/>
        <w:bottom w:val="none" w:sz="0" w:space="0" w:color="auto"/>
        <w:right w:val="none" w:sz="0" w:space="0" w:color="auto"/>
      </w:divBdr>
    </w:div>
    <w:div w:id="1111707393">
      <w:bodyDiv w:val="1"/>
      <w:marLeft w:val="0"/>
      <w:marRight w:val="0"/>
      <w:marTop w:val="0"/>
      <w:marBottom w:val="0"/>
      <w:divBdr>
        <w:top w:val="none" w:sz="0" w:space="0" w:color="auto"/>
        <w:left w:val="none" w:sz="0" w:space="0" w:color="auto"/>
        <w:bottom w:val="none" w:sz="0" w:space="0" w:color="auto"/>
        <w:right w:val="none" w:sz="0" w:space="0" w:color="auto"/>
      </w:divBdr>
    </w:div>
    <w:div w:id="1132362063">
      <w:bodyDiv w:val="1"/>
      <w:marLeft w:val="0"/>
      <w:marRight w:val="0"/>
      <w:marTop w:val="0"/>
      <w:marBottom w:val="0"/>
      <w:divBdr>
        <w:top w:val="none" w:sz="0" w:space="0" w:color="auto"/>
        <w:left w:val="none" w:sz="0" w:space="0" w:color="auto"/>
        <w:bottom w:val="none" w:sz="0" w:space="0" w:color="auto"/>
        <w:right w:val="none" w:sz="0" w:space="0" w:color="auto"/>
      </w:divBdr>
      <w:divsChild>
        <w:div w:id="1418599981">
          <w:marLeft w:val="0"/>
          <w:marRight w:val="0"/>
          <w:marTop w:val="0"/>
          <w:marBottom w:val="0"/>
          <w:divBdr>
            <w:top w:val="none" w:sz="0" w:space="0" w:color="auto"/>
            <w:left w:val="none" w:sz="0" w:space="0" w:color="auto"/>
            <w:bottom w:val="none" w:sz="0" w:space="0" w:color="auto"/>
            <w:right w:val="none" w:sz="0" w:space="0" w:color="auto"/>
          </w:divBdr>
          <w:divsChild>
            <w:div w:id="1047267393">
              <w:marLeft w:val="0"/>
              <w:marRight w:val="0"/>
              <w:marTop w:val="0"/>
              <w:marBottom w:val="0"/>
              <w:divBdr>
                <w:top w:val="none" w:sz="0" w:space="0" w:color="auto"/>
                <w:left w:val="none" w:sz="0" w:space="0" w:color="auto"/>
                <w:bottom w:val="none" w:sz="0" w:space="0" w:color="auto"/>
                <w:right w:val="none" w:sz="0" w:space="0" w:color="auto"/>
              </w:divBdr>
              <w:divsChild>
                <w:div w:id="1992632171">
                  <w:marLeft w:val="0"/>
                  <w:marRight w:val="0"/>
                  <w:marTop w:val="0"/>
                  <w:marBottom w:val="0"/>
                  <w:divBdr>
                    <w:top w:val="none" w:sz="0" w:space="0" w:color="auto"/>
                    <w:left w:val="none" w:sz="0" w:space="0" w:color="auto"/>
                    <w:bottom w:val="none" w:sz="0" w:space="0" w:color="auto"/>
                    <w:right w:val="none" w:sz="0" w:space="0" w:color="auto"/>
                  </w:divBdr>
                  <w:divsChild>
                    <w:div w:id="10550129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35489092">
      <w:bodyDiv w:val="1"/>
      <w:marLeft w:val="0"/>
      <w:marRight w:val="0"/>
      <w:marTop w:val="0"/>
      <w:marBottom w:val="0"/>
      <w:divBdr>
        <w:top w:val="none" w:sz="0" w:space="0" w:color="auto"/>
        <w:left w:val="none" w:sz="0" w:space="0" w:color="auto"/>
        <w:bottom w:val="none" w:sz="0" w:space="0" w:color="auto"/>
        <w:right w:val="none" w:sz="0" w:space="0" w:color="auto"/>
      </w:divBdr>
    </w:div>
    <w:div w:id="1146162183">
      <w:bodyDiv w:val="1"/>
      <w:marLeft w:val="0"/>
      <w:marRight w:val="0"/>
      <w:marTop w:val="0"/>
      <w:marBottom w:val="0"/>
      <w:divBdr>
        <w:top w:val="none" w:sz="0" w:space="0" w:color="auto"/>
        <w:left w:val="none" w:sz="0" w:space="0" w:color="auto"/>
        <w:bottom w:val="none" w:sz="0" w:space="0" w:color="auto"/>
        <w:right w:val="none" w:sz="0" w:space="0" w:color="auto"/>
      </w:divBdr>
    </w:div>
    <w:div w:id="1151825839">
      <w:bodyDiv w:val="1"/>
      <w:marLeft w:val="0"/>
      <w:marRight w:val="0"/>
      <w:marTop w:val="0"/>
      <w:marBottom w:val="0"/>
      <w:divBdr>
        <w:top w:val="none" w:sz="0" w:space="0" w:color="auto"/>
        <w:left w:val="none" w:sz="0" w:space="0" w:color="auto"/>
        <w:bottom w:val="none" w:sz="0" w:space="0" w:color="auto"/>
        <w:right w:val="none" w:sz="0" w:space="0" w:color="auto"/>
      </w:divBdr>
    </w:div>
    <w:div w:id="1162088379">
      <w:bodyDiv w:val="1"/>
      <w:marLeft w:val="0"/>
      <w:marRight w:val="0"/>
      <w:marTop w:val="0"/>
      <w:marBottom w:val="0"/>
      <w:divBdr>
        <w:top w:val="none" w:sz="0" w:space="0" w:color="auto"/>
        <w:left w:val="none" w:sz="0" w:space="0" w:color="auto"/>
        <w:bottom w:val="none" w:sz="0" w:space="0" w:color="auto"/>
        <w:right w:val="none" w:sz="0" w:space="0" w:color="auto"/>
      </w:divBdr>
    </w:div>
    <w:div w:id="1176462735">
      <w:bodyDiv w:val="1"/>
      <w:marLeft w:val="0"/>
      <w:marRight w:val="0"/>
      <w:marTop w:val="0"/>
      <w:marBottom w:val="0"/>
      <w:divBdr>
        <w:top w:val="none" w:sz="0" w:space="0" w:color="auto"/>
        <w:left w:val="none" w:sz="0" w:space="0" w:color="auto"/>
        <w:bottom w:val="none" w:sz="0" w:space="0" w:color="auto"/>
        <w:right w:val="none" w:sz="0" w:space="0" w:color="auto"/>
      </w:divBdr>
    </w:div>
    <w:div w:id="1209225676">
      <w:bodyDiv w:val="1"/>
      <w:marLeft w:val="0"/>
      <w:marRight w:val="0"/>
      <w:marTop w:val="0"/>
      <w:marBottom w:val="0"/>
      <w:divBdr>
        <w:top w:val="none" w:sz="0" w:space="0" w:color="auto"/>
        <w:left w:val="none" w:sz="0" w:space="0" w:color="auto"/>
        <w:bottom w:val="none" w:sz="0" w:space="0" w:color="auto"/>
        <w:right w:val="none" w:sz="0" w:space="0" w:color="auto"/>
      </w:divBdr>
    </w:div>
    <w:div w:id="1219435999">
      <w:bodyDiv w:val="1"/>
      <w:marLeft w:val="0"/>
      <w:marRight w:val="0"/>
      <w:marTop w:val="0"/>
      <w:marBottom w:val="0"/>
      <w:divBdr>
        <w:top w:val="none" w:sz="0" w:space="0" w:color="auto"/>
        <w:left w:val="none" w:sz="0" w:space="0" w:color="auto"/>
        <w:bottom w:val="none" w:sz="0" w:space="0" w:color="auto"/>
        <w:right w:val="none" w:sz="0" w:space="0" w:color="auto"/>
      </w:divBdr>
    </w:div>
    <w:div w:id="1220247038">
      <w:bodyDiv w:val="1"/>
      <w:marLeft w:val="0"/>
      <w:marRight w:val="0"/>
      <w:marTop w:val="0"/>
      <w:marBottom w:val="0"/>
      <w:divBdr>
        <w:top w:val="none" w:sz="0" w:space="0" w:color="auto"/>
        <w:left w:val="none" w:sz="0" w:space="0" w:color="auto"/>
        <w:bottom w:val="none" w:sz="0" w:space="0" w:color="auto"/>
        <w:right w:val="none" w:sz="0" w:space="0" w:color="auto"/>
      </w:divBdr>
    </w:div>
    <w:div w:id="1229271895">
      <w:bodyDiv w:val="1"/>
      <w:marLeft w:val="0"/>
      <w:marRight w:val="0"/>
      <w:marTop w:val="0"/>
      <w:marBottom w:val="0"/>
      <w:divBdr>
        <w:top w:val="none" w:sz="0" w:space="0" w:color="auto"/>
        <w:left w:val="none" w:sz="0" w:space="0" w:color="auto"/>
        <w:bottom w:val="none" w:sz="0" w:space="0" w:color="auto"/>
        <w:right w:val="none" w:sz="0" w:space="0" w:color="auto"/>
      </w:divBdr>
    </w:div>
    <w:div w:id="1236164862">
      <w:bodyDiv w:val="1"/>
      <w:marLeft w:val="0"/>
      <w:marRight w:val="0"/>
      <w:marTop w:val="0"/>
      <w:marBottom w:val="0"/>
      <w:divBdr>
        <w:top w:val="none" w:sz="0" w:space="0" w:color="auto"/>
        <w:left w:val="none" w:sz="0" w:space="0" w:color="auto"/>
        <w:bottom w:val="none" w:sz="0" w:space="0" w:color="auto"/>
        <w:right w:val="none" w:sz="0" w:space="0" w:color="auto"/>
      </w:divBdr>
      <w:divsChild>
        <w:div w:id="900794881">
          <w:marLeft w:val="0"/>
          <w:marRight w:val="0"/>
          <w:marTop w:val="0"/>
          <w:marBottom w:val="0"/>
          <w:divBdr>
            <w:top w:val="none" w:sz="0" w:space="0" w:color="auto"/>
            <w:left w:val="none" w:sz="0" w:space="0" w:color="auto"/>
            <w:bottom w:val="none" w:sz="0" w:space="0" w:color="auto"/>
            <w:right w:val="none" w:sz="0" w:space="0" w:color="auto"/>
          </w:divBdr>
          <w:divsChild>
            <w:div w:id="718162159">
              <w:marLeft w:val="0"/>
              <w:marRight w:val="0"/>
              <w:marTop w:val="0"/>
              <w:marBottom w:val="0"/>
              <w:divBdr>
                <w:top w:val="none" w:sz="0" w:space="0" w:color="auto"/>
                <w:left w:val="none" w:sz="0" w:space="0" w:color="auto"/>
                <w:bottom w:val="none" w:sz="0" w:space="0" w:color="auto"/>
                <w:right w:val="none" w:sz="0" w:space="0" w:color="auto"/>
              </w:divBdr>
              <w:divsChild>
                <w:div w:id="1399937258">
                  <w:marLeft w:val="0"/>
                  <w:marRight w:val="0"/>
                  <w:marTop w:val="0"/>
                  <w:marBottom w:val="0"/>
                  <w:divBdr>
                    <w:top w:val="none" w:sz="0" w:space="0" w:color="auto"/>
                    <w:left w:val="none" w:sz="0" w:space="0" w:color="auto"/>
                    <w:bottom w:val="none" w:sz="0" w:space="0" w:color="auto"/>
                    <w:right w:val="none" w:sz="0" w:space="0" w:color="auto"/>
                  </w:divBdr>
                  <w:divsChild>
                    <w:div w:id="109133731">
                      <w:marLeft w:val="0"/>
                      <w:marRight w:val="0"/>
                      <w:marTop w:val="0"/>
                      <w:marBottom w:val="0"/>
                      <w:divBdr>
                        <w:top w:val="none" w:sz="0" w:space="0" w:color="auto"/>
                        <w:left w:val="none" w:sz="0" w:space="0" w:color="auto"/>
                        <w:bottom w:val="none" w:sz="0" w:space="0" w:color="auto"/>
                        <w:right w:val="none" w:sz="0" w:space="0" w:color="auto"/>
                      </w:divBdr>
                      <w:divsChild>
                        <w:div w:id="302514382">
                          <w:marLeft w:val="0"/>
                          <w:marRight w:val="0"/>
                          <w:marTop w:val="0"/>
                          <w:marBottom w:val="0"/>
                          <w:divBdr>
                            <w:top w:val="none" w:sz="0" w:space="0" w:color="auto"/>
                            <w:left w:val="none" w:sz="0" w:space="0" w:color="auto"/>
                            <w:bottom w:val="none" w:sz="0" w:space="0" w:color="auto"/>
                            <w:right w:val="none" w:sz="0" w:space="0" w:color="auto"/>
                          </w:divBdr>
                          <w:divsChild>
                            <w:div w:id="1678340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55748175">
      <w:bodyDiv w:val="1"/>
      <w:marLeft w:val="0"/>
      <w:marRight w:val="0"/>
      <w:marTop w:val="0"/>
      <w:marBottom w:val="0"/>
      <w:divBdr>
        <w:top w:val="none" w:sz="0" w:space="0" w:color="auto"/>
        <w:left w:val="none" w:sz="0" w:space="0" w:color="auto"/>
        <w:bottom w:val="none" w:sz="0" w:space="0" w:color="auto"/>
        <w:right w:val="none" w:sz="0" w:space="0" w:color="auto"/>
      </w:divBdr>
    </w:div>
    <w:div w:id="1256406574">
      <w:bodyDiv w:val="1"/>
      <w:marLeft w:val="0"/>
      <w:marRight w:val="0"/>
      <w:marTop w:val="0"/>
      <w:marBottom w:val="0"/>
      <w:divBdr>
        <w:top w:val="none" w:sz="0" w:space="0" w:color="auto"/>
        <w:left w:val="none" w:sz="0" w:space="0" w:color="auto"/>
        <w:bottom w:val="none" w:sz="0" w:space="0" w:color="auto"/>
        <w:right w:val="none" w:sz="0" w:space="0" w:color="auto"/>
      </w:divBdr>
      <w:divsChild>
        <w:div w:id="575474881">
          <w:marLeft w:val="0"/>
          <w:marRight w:val="0"/>
          <w:marTop w:val="0"/>
          <w:marBottom w:val="0"/>
          <w:divBdr>
            <w:top w:val="none" w:sz="0" w:space="0" w:color="auto"/>
            <w:left w:val="none" w:sz="0" w:space="0" w:color="auto"/>
            <w:bottom w:val="none" w:sz="0" w:space="0" w:color="auto"/>
            <w:right w:val="none" w:sz="0" w:space="0" w:color="auto"/>
          </w:divBdr>
          <w:divsChild>
            <w:div w:id="712770972">
              <w:marLeft w:val="0"/>
              <w:marRight w:val="0"/>
              <w:marTop w:val="0"/>
              <w:marBottom w:val="0"/>
              <w:divBdr>
                <w:top w:val="none" w:sz="0" w:space="0" w:color="auto"/>
                <w:left w:val="none" w:sz="0" w:space="0" w:color="auto"/>
                <w:bottom w:val="none" w:sz="0" w:space="0" w:color="auto"/>
                <w:right w:val="none" w:sz="0" w:space="0" w:color="auto"/>
              </w:divBdr>
              <w:divsChild>
                <w:div w:id="2002929637">
                  <w:marLeft w:val="0"/>
                  <w:marRight w:val="0"/>
                  <w:marTop w:val="0"/>
                  <w:marBottom w:val="0"/>
                  <w:divBdr>
                    <w:top w:val="none" w:sz="0" w:space="0" w:color="auto"/>
                    <w:left w:val="none" w:sz="0" w:space="0" w:color="auto"/>
                    <w:bottom w:val="none" w:sz="0" w:space="0" w:color="auto"/>
                    <w:right w:val="none" w:sz="0" w:space="0" w:color="auto"/>
                  </w:divBdr>
                  <w:divsChild>
                    <w:div w:id="2076392355">
                      <w:marLeft w:val="0"/>
                      <w:marRight w:val="0"/>
                      <w:marTop w:val="0"/>
                      <w:marBottom w:val="0"/>
                      <w:divBdr>
                        <w:top w:val="none" w:sz="0" w:space="0" w:color="auto"/>
                        <w:left w:val="none" w:sz="0" w:space="0" w:color="auto"/>
                        <w:bottom w:val="none" w:sz="0" w:space="0" w:color="auto"/>
                        <w:right w:val="none" w:sz="0" w:space="0" w:color="auto"/>
                      </w:divBdr>
                      <w:divsChild>
                        <w:div w:id="731006731">
                          <w:marLeft w:val="0"/>
                          <w:marRight w:val="0"/>
                          <w:marTop w:val="0"/>
                          <w:marBottom w:val="0"/>
                          <w:divBdr>
                            <w:top w:val="none" w:sz="0" w:space="0" w:color="auto"/>
                            <w:left w:val="none" w:sz="0" w:space="0" w:color="auto"/>
                            <w:bottom w:val="none" w:sz="0" w:space="0" w:color="auto"/>
                            <w:right w:val="none" w:sz="0" w:space="0" w:color="auto"/>
                          </w:divBdr>
                          <w:divsChild>
                            <w:div w:id="20874550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59411098">
      <w:bodyDiv w:val="1"/>
      <w:marLeft w:val="0"/>
      <w:marRight w:val="0"/>
      <w:marTop w:val="0"/>
      <w:marBottom w:val="0"/>
      <w:divBdr>
        <w:top w:val="none" w:sz="0" w:space="0" w:color="auto"/>
        <w:left w:val="none" w:sz="0" w:space="0" w:color="auto"/>
        <w:bottom w:val="none" w:sz="0" w:space="0" w:color="auto"/>
        <w:right w:val="none" w:sz="0" w:space="0" w:color="auto"/>
      </w:divBdr>
    </w:div>
    <w:div w:id="1329555789">
      <w:bodyDiv w:val="1"/>
      <w:marLeft w:val="0"/>
      <w:marRight w:val="0"/>
      <w:marTop w:val="0"/>
      <w:marBottom w:val="0"/>
      <w:divBdr>
        <w:top w:val="none" w:sz="0" w:space="0" w:color="auto"/>
        <w:left w:val="none" w:sz="0" w:space="0" w:color="auto"/>
        <w:bottom w:val="none" w:sz="0" w:space="0" w:color="auto"/>
        <w:right w:val="none" w:sz="0" w:space="0" w:color="auto"/>
      </w:divBdr>
    </w:div>
    <w:div w:id="1331249509">
      <w:bodyDiv w:val="1"/>
      <w:marLeft w:val="0"/>
      <w:marRight w:val="0"/>
      <w:marTop w:val="0"/>
      <w:marBottom w:val="0"/>
      <w:divBdr>
        <w:top w:val="none" w:sz="0" w:space="0" w:color="auto"/>
        <w:left w:val="none" w:sz="0" w:space="0" w:color="auto"/>
        <w:bottom w:val="none" w:sz="0" w:space="0" w:color="auto"/>
        <w:right w:val="none" w:sz="0" w:space="0" w:color="auto"/>
      </w:divBdr>
    </w:div>
    <w:div w:id="1336491298">
      <w:bodyDiv w:val="1"/>
      <w:marLeft w:val="0"/>
      <w:marRight w:val="0"/>
      <w:marTop w:val="0"/>
      <w:marBottom w:val="0"/>
      <w:divBdr>
        <w:top w:val="none" w:sz="0" w:space="0" w:color="auto"/>
        <w:left w:val="none" w:sz="0" w:space="0" w:color="auto"/>
        <w:bottom w:val="none" w:sz="0" w:space="0" w:color="auto"/>
        <w:right w:val="none" w:sz="0" w:space="0" w:color="auto"/>
      </w:divBdr>
    </w:div>
    <w:div w:id="1339775596">
      <w:bodyDiv w:val="1"/>
      <w:marLeft w:val="0"/>
      <w:marRight w:val="0"/>
      <w:marTop w:val="0"/>
      <w:marBottom w:val="0"/>
      <w:divBdr>
        <w:top w:val="none" w:sz="0" w:space="0" w:color="auto"/>
        <w:left w:val="none" w:sz="0" w:space="0" w:color="auto"/>
        <w:bottom w:val="none" w:sz="0" w:space="0" w:color="auto"/>
        <w:right w:val="none" w:sz="0" w:space="0" w:color="auto"/>
      </w:divBdr>
    </w:div>
    <w:div w:id="1343243554">
      <w:bodyDiv w:val="1"/>
      <w:marLeft w:val="0"/>
      <w:marRight w:val="0"/>
      <w:marTop w:val="0"/>
      <w:marBottom w:val="0"/>
      <w:divBdr>
        <w:top w:val="none" w:sz="0" w:space="0" w:color="auto"/>
        <w:left w:val="none" w:sz="0" w:space="0" w:color="auto"/>
        <w:bottom w:val="none" w:sz="0" w:space="0" w:color="auto"/>
        <w:right w:val="none" w:sz="0" w:space="0" w:color="auto"/>
      </w:divBdr>
    </w:div>
    <w:div w:id="1344625582">
      <w:bodyDiv w:val="1"/>
      <w:marLeft w:val="0"/>
      <w:marRight w:val="0"/>
      <w:marTop w:val="0"/>
      <w:marBottom w:val="0"/>
      <w:divBdr>
        <w:top w:val="none" w:sz="0" w:space="0" w:color="auto"/>
        <w:left w:val="none" w:sz="0" w:space="0" w:color="auto"/>
        <w:bottom w:val="none" w:sz="0" w:space="0" w:color="auto"/>
        <w:right w:val="none" w:sz="0" w:space="0" w:color="auto"/>
      </w:divBdr>
    </w:div>
    <w:div w:id="1351418651">
      <w:bodyDiv w:val="1"/>
      <w:marLeft w:val="0"/>
      <w:marRight w:val="0"/>
      <w:marTop w:val="0"/>
      <w:marBottom w:val="0"/>
      <w:divBdr>
        <w:top w:val="none" w:sz="0" w:space="0" w:color="auto"/>
        <w:left w:val="none" w:sz="0" w:space="0" w:color="auto"/>
        <w:bottom w:val="none" w:sz="0" w:space="0" w:color="auto"/>
        <w:right w:val="none" w:sz="0" w:space="0" w:color="auto"/>
      </w:divBdr>
    </w:div>
    <w:div w:id="1355420875">
      <w:bodyDiv w:val="1"/>
      <w:marLeft w:val="0"/>
      <w:marRight w:val="0"/>
      <w:marTop w:val="0"/>
      <w:marBottom w:val="0"/>
      <w:divBdr>
        <w:top w:val="none" w:sz="0" w:space="0" w:color="auto"/>
        <w:left w:val="none" w:sz="0" w:space="0" w:color="auto"/>
        <w:bottom w:val="none" w:sz="0" w:space="0" w:color="auto"/>
        <w:right w:val="none" w:sz="0" w:space="0" w:color="auto"/>
      </w:divBdr>
    </w:div>
    <w:div w:id="1373726880">
      <w:bodyDiv w:val="1"/>
      <w:marLeft w:val="0"/>
      <w:marRight w:val="0"/>
      <w:marTop w:val="0"/>
      <w:marBottom w:val="0"/>
      <w:divBdr>
        <w:top w:val="none" w:sz="0" w:space="0" w:color="auto"/>
        <w:left w:val="none" w:sz="0" w:space="0" w:color="auto"/>
        <w:bottom w:val="none" w:sz="0" w:space="0" w:color="auto"/>
        <w:right w:val="none" w:sz="0" w:space="0" w:color="auto"/>
      </w:divBdr>
    </w:div>
    <w:div w:id="1392651906">
      <w:bodyDiv w:val="1"/>
      <w:marLeft w:val="0"/>
      <w:marRight w:val="0"/>
      <w:marTop w:val="0"/>
      <w:marBottom w:val="0"/>
      <w:divBdr>
        <w:top w:val="none" w:sz="0" w:space="0" w:color="auto"/>
        <w:left w:val="none" w:sz="0" w:space="0" w:color="auto"/>
        <w:bottom w:val="none" w:sz="0" w:space="0" w:color="auto"/>
        <w:right w:val="none" w:sz="0" w:space="0" w:color="auto"/>
      </w:divBdr>
    </w:div>
    <w:div w:id="1400404177">
      <w:bodyDiv w:val="1"/>
      <w:marLeft w:val="0"/>
      <w:marRight w:val="0"/>
      <w:marTop w:val="0"/>
      <w:marBottom w:val="0"/>
      <w:divBdr>
        <w:top w:val="none" w:sz="0" w:space="0" w:color="auto"/>
        <w:left w:val="none" w:sz="0" w:space="0" w:color="auto"/>
        <w:bottom w:val="none" w:sz="0" w:space="0" w:color="auto"/>
        <w:right w:val="none" w:sz="0" w:space="0" w:color="auto"/>
      </w:divBdr>
    </w:div>
    <w:div w:id="1420565722">
      <w:bodyDiv w:val="1"/>
      <w:marLeft w:val="0"/>
      <w:marRight w:val="0"/>
      <w:marTop w:val="0"/>
      <w:marBottom w:val="0"/>
      <w:divBdr>
        <w:top w:val="none" w:sz="0" w:space="0" w:color="auto"/>
        <w:left w:val="none" w:sz="0" w:space="0" w:color="auto"/>
        <w:bottom w:val="none" w:sz="0" w:space="0" w:color="auto"/>
        <w:right w:val="none" w:sz="0" w:space="0" w:color="auto"/>
      </w:divBdr>
    </w:div>
    <w:div w:id="1422799238">
      <w:bodyDiv w:val="1"/>
      <w:marLeft w:val="0"/>
      <w:marRight w:val="0"/>
      <w:marTop w:val="0"/>
      <w:marBottom w:val="0"/>
      <w:divBdr>
        <w:top w:val="none" w:sz="0" w:space="0" w:color="auto"/>
        <w:left w:val="none" w:sz="0" w:space="0" w:color="auto"/>
        <w:bottom w:val="none" w:sz="0" w:space="0" w:color="auto"/>
        <w:right w:val="none" w:sz="0" w:space="0" w:color="auto"/>
      </w:divBdr>
    </w:div>
    <w:div w:id="1423986497">
      <w:bodyDiv w:val="1"/>
      <w:marLeft w:val="0"/>
      <w:marRight w:val="0"/>
      <w:marTop w:val="0"/>
      <w:marBottom w:val="0"/>
      <w:divBdr>
        <w:top w:val="none" w:sz="0" w:space="0" w:color="auto"/>
        <w:left w:val="none" w:sz="0" w:space="0" w:color="auto"/>
        <w:bottom w:val="none" w:sz="0" w:space="0" w:color="auto"/>
        <w:right w:val="none" w:sz="0" w:space="0" w:color="auto"/>
      </w:divBdr>
    </w:div>
    <w:div w:id="1439640168">
      <w:bodyDiv w:val="1"/>
      <w:marLeft w:val="0"/>
      <w:marRight w:val="0"/>
      <w:marTop w:val="0"/>
      <w:marBottom w:val="0"/>
      <w:divBdr>
        <w:top w:val="none" w:sz="0" w:space="0" w:color="auto"/>
        <w:left w:val="none" w:sz="0" w:space="0" w:color="auto"/>
        <w:bottom w:val="none" w:sz="0" w:space="0" w:color="auto"/>
        <w:right w:val="none" w:sz="0" w:space="0" w:color="auto"/>
      </w:divBdr>
    </w:div>
    <w:div w:id="1446343354">
      <w:bodyDiv w:val="1"/>
      <w:marLeft w:val="0"/>
      <w:marRight w:val="0"/>
      <w:marTop w:val="0"/>
      <w:marBottom w:val="0"/>
      <w:divBdr>
        <w:top w:val="none" w:sz="0" w:space="0" w:color="auto"/>
        <w:left w:val="none" w:sz="0" w:space="0" w:color="auto"/>
        <w:bottom w:val="none" w:sz="0" w:space="0" w:color="auto"/>
        <w:right w:val="none" w:sz="0" w:space="0" w:color="auto"/>
      </w:divBdr>
    </w:div>
    <w:div w:id="1470586504">
      <w:bodyDiv w:val="1"/>
      <w:marLeft w:val="0"/>
      <w:marRight w:val="0"/>
      <w:marTop w:val="0"/>
      <w:marBottom w:val="0"/>
      <w:divBdr>
        <w:top w:val="none" w:sz="0" w:space="0" w:color="auto"/>
        <w:left w:val="none" w:sz="0" w:space="0" w:color="auto"/>
        <w:bottom w:val="none" w:sz="0" w:space="0" w:color="auto"/>
        <w:right w:val="none" w:sz="0" w:space="0" w:color="auto"/>
      </w:divBdr>
    </w:div>
    <w:div w:id="1502819082">
      <w:bodyDiv w:val="1"/>
      <w:marLeft w:val="0"/>
      <w:marRight w:val="0"/>
      <w:marTop w:val="0"/>
      <w:marBottom w:val="0"/>
      <w:divBdr>
        <w:top w:val="none" w:sz="0" w:space="0" w:color="auto"/>
        <w:left w:val="none" w:sz="0" w:space="0" w:color="auto"/>
        <w:bottom w:val="none" w:sz="0" w:space="0" w:color="auto"/>
        <w:right w:val="none" w:sz="0" w:space="0" w:color="auto"/>
      </w:divBdr>
    </w:div>
    <w:div w:id="1509100183">
      <w:bodyDiv w:val="1"/>
      <w:marLeft w:val="0"/>
      <w:marRight w:val="0"/>
      <w:marTop w:val="0"/>
      <w:marBottom w:val="0"/>
      <w:divBdr>
        <w:top w:val="none" w:sz="0" w:space="0" w:color="auto"/>
        <w:left w:val="none" w:sz="0" w:space="0" w:color="auto"/>
        <w:bottom w:val="none" w:sz="0" w:space="0" w:color="auto"/>
        <w:right w:val="none" w:sz="0" w:space="0" w:color="auto"/>
      </w:divBdr>
    </w:div>
    <w:div w:id="1521164484">
      <w:bodyDiv w:val="1"/>
      <w:marLeft w:val="0"/>
      <w:marRight w:val="0"/>
      <w:marTop w:val="0"/>
      <w:marBottom w:val="0"/>
      <w:divBdr>
        <w:top w:val="none" w:sz="0" w:space="0" w:color="auto"/>
        <w:left w:val="none" w:sz="0" w:space="0" w:color="auto"/>
        <w:bottom w:val="none" w:sz="0" w:space="0" w:color="auto"/>
        <w:right w:val="none" w:sz="0" w:space="0" w:color="auto"/>
      </w:divBdr>
    </w:div>
    <w:div w:id="1528829584">
      <w:bodyDiv w:val="1"/>
      <w:marLeft w:val="0"/>
      <w:marRight w:val="0"/>
      <w:marTop w:val="0"/>
      <w:marBottom w:val="0"/>
      <w:divBdr>
        <w:top w:val="none" w:sz="0" w:space="0" w:color="auto"/>
        <w:left w:val="none" w:sz="0" w:space="0" w:color="auto"/>
        <w:bottom w:val="none" w:sz="0" w:space="0" w:color="auto"/>
        <w:right w:val="none" w:sz="0" w:space="0" w:color="auto"/>
      </w:divBdr>
    </w:div>
    <w:div w:id="1529876597">
      <w:bodyDiv w:val="1"/>
      <w:marLeft w:val="0"/>
      <w:marRight w:val="0"/>
      <w:marTop w:val="0"/>
      <w:marBottom w:val="0"/>
      <w:divBdr>
        <w:top w:val="none" w:sz="0" w:space="0" w:color="auto"/>
        <w:left w:val="none" w:sz="0" w:space="0" w:color="auto"/>
        <w:bottom w:val="none" w:sz="0" w:space="0" w:color="auto"/>
        <w:right w:val="none" w:sz="0" w:space="0" w:color="auto"/>
      </w:divBdr>
    </w:div>
    <w:div w:id="1530680496">
      <w:bodyDiv w:val="1"/>
      <w:marLeft w:val="0"/>
      <w:marRight w:val="0"/>
      <w:marTop w:val="0"/>
      <w:marBottom w:val="0"/>
      <w:divBdr>
        <w:top w:val="none" w:sz="0" w:space="0" w:color="auto"/>
        <w:left w:val="none" w:sz="0" w:space="0" w:color="auto"/>
        <w:bottom w:val="none" w:sz="0" w:space="0" w:color="auto"/>
        <w:right w:val="none" w:sz="0" w:space="0" w:color="auto"/>
      </w:divBdr>
    </w:div>
    <w:div w:id="1539125844">
      <w:bodyDiv w:val="1"/>
      <w:marLeft w:val="0"/>
      <w:marRight w:val="0"/>
      <w:marTop w:val="0"/>
      <w:marBottom w:val="0"/>
      <w:divBdr>
        <w:top w:val="none" w:sz="0" w:space="0" w:color="auto"/>
        <w:left w:val="none" w:sz="0" w:space="0" w:color="auto"/>
        <w:bottom w:val="none" w:sz="0" w:space="0" w:color="auto"/>
        <w:right w:val="none" w:sz="0" w:space="0" w:color="auto"/>
      </w:divBdr>
    </w:div>
    <w:div w:id="1541355632">
      <w:bodyDiv w:val="1"/>
      <w:marLeft w:val="0"/>
      <w:marRight w:val="0"/>
      <w:marTop w:val="0"/>
      <w:marBottom w:val="0"/>
      <w:divBdr>
        <w:top w:val="none" w:sz="0" w:space="0" w:color="auto"/>
        <w:left w:val="none" w:sz="0" w:space="0" w:color="auto"/>
        <w:bottom w:val="none" w:sz="0" w:space="0" w:color="auto"/>
        <w:right w:val="none" w:sz="0" w:space="0" w:color="auto"/>
      </w:divBdr>
    </w:div>
    <w:div w:id="1572813248">
      <w:bodyDiv w:val="1"/>
      <w:marLeft w:val="0"/>
      <w:marRight w:val="0"/>
      <w:marTop w:val="0"/>
      <w:marBottom w:val="0"/>
      <w:divBdr>
        <w:top w:val="none" w:sz="0" w:space="0" w:color="auto"/>
        <w:left w:val="none" w:sz="0" w:space="0" w:color="auto"/>
        <w:bottom w:val="none" w:sz="0" w:space="0" w:color="auto"/>
        <w:right w:val="none" w:sz="0" w:space="0" w:color="auto"/>
      </w:divBdr>
    </w:div>
    <w:div w:id="1573850631">
      <w:bodyDiv w:val="1"/>
      <w:marLeft w:val="0"/>
      <w:marRight w:val="0"/>
      <w:marTop w:val="0"/>
      <w:marBottom w:val="0"/>
      <w:divBdr>
        <w:top w:val="none" w:sz="0" w:space="0" w:color="auto"/>
        <w:left w:val="none" w:sz="0" w:space="0" w:color="auto"/>
        <w:bottom w:val="none" w:sz="0" w:space="0" w:color="auto"/>
        <w:right w:val="none" w:sz="0" w:space="0" w:color="auto"/>
      </w:divBdr>
    </w:div>
    <w:div w:id="1588419264">
      <w:bodyDiv w:val="1"/>
      <w:marLeft w:val="0"/>
      <w:marRight w:val="0"/>
      <w:marTop w:val="0"/>
      <w:marBottom w:val="0"/>
      <w:divBdr>
        <w:top w:val="none" w:sz="0" w:space="0" w:color="auto"/>
        <w:left w:val="none" w:sz="0" w:space="0" w:color="auto"/>
        <w:bottom w:val="none" w:sz="0" w:space="0" w:color="auto"/>
        <w:right w:val="none" w:sz="0" w:space="0" w:color="auto"/>
      </w:divBdr>
    </w:div>
    <w:div w:id="1618683619">
      <w:bodyDiv w:val="1"/>
      <w:marLeft w:val="0"/>
      <w:marRight w:val="0"/>
      <w:marTop w:val="0"/>
      <w:marBottom w:val="0"/>
      <w:divBdr>
        <w:top w:val="none" w:sz="0" w:space="0" w:color="auto"/>
        <w:left w:val="none" w:sz="0" w:space="0" w:color="auto"/>
        <w:bottom w:val="none" w:sz="0" w:space="0" w:color="auto"/>
        <w:right w:val="none" w:sz="0" w:space="0" w:color="auto"/>
      </w:divBdr>
    </w:div>
    <w:div w:id="1620529743">
      <w:bodyDiv w:val="1"/>
      <w:marLeft w:val="0"/>
      <w:marRight w:val="0"/>
      <w:marTop w:val="0"/>
      <w:marBottom w:val="0"/>
      <w:divBdr>
        <w:top w:val="none" w:sz="0" w:space="0" w:color="auto"/>
        <w:left w:val="none" w:sz="0" w:space="0" w:color="auto"/>
        <w:bottom w:val="none" w:sz="0" w:space="0" w:color="auto"/>
        <w:right w:val="none" w:sz="0" w:space="0" w:color="auto"/>
      </w:divBdr>
    </w:div>
    <w:div w:id="1621106872">
      <w:bodyDiv w:val="1"/>
      <w:marLeft w:val="0"/>
      <w:marRight w:val="0"/>
      <w:marTop w:val="0"/>
      <w:marBottom w:val="0"/>
      <w:divBdr>
        <w:top w:val="none" w:sz="0" w:space="0" w:color="auto"/>
        <w:left w:val="none" w:sz="0" w:space="0" w:color="auto"/>
        <w:bottom w:val="none" w:sz="0" w:space="0" w:color="auto"/>
        <w:right w:val="none" w:sz="0" w:space="0" w:color="auto"/>
      </w:divBdr>
    </w:div>
    <w:div w:id="1625888239">
      <w:bodyDiv w:val="1"/>
      <w:marLeft w:val="0"/>
      <w:marRight w:val="0"/>
      <w:marTop w:val="0"/>
      <w:marBottom w:val="0"/>
      <w:divBdr>
        <w:top w:val="none" w:sz="0" w:space="0" w:color="auto"/>
        <w:left w:val="none" w:sz="0" w:space="0" w:color="auto"/>
        <w:bottom w:val="none" w:sz="0" w:space="0" w:color="auto"/>
        <w:right w:val="none" w:sz="0" w:space="0" w:color="auto"/>
      </w:divBdr>
    </w:div>
    <w:div w:id="1651473592">
      <w:bodyDiv w:val="1"/>
      <w:marLeft w:val="0"/>
      <w:marRight w:val="0"/>
      <w:marTop w:val="0"/>
      <w:marBottom w:val="0"/>
      <w:divBdr>
        <w:top w:val="none" w:sz="0" w:space="0" w:color="auto"/>
        <w:left w:val="none" w:sz="0" w:space="0" w:color="auto"/>
        <w:bottom w:val="none" w:sz="0" w:space="0" w:color="auto"/>
        <w:right w:val="none" w:sz="0" w:space="0" w:color="auto"/>
      </w:divBdr>
    </w:div>
    <w:div w:id="1658876499">
      <w:bodyDiv w:val="1"/>
      <w:marLeft w:val="0"/>
      <w:marRight w:val="0"/>
      <w:marTop w:val="0"/>
      <w:marBottom w:val="0"/>
      <w:divBdr>
        <w:top w:val="none" w:sz="0" w:space="0" w:color="auto"/>
        <w:left w:val="none" w:sz="0" w:space="0" w:color="auto"/>
        <w:bottom w:val="none" w:sz="0" w:space="0" w:color="auto"/>
        <w:right w:val="none" w:sz="0" w:space="0" w:color="auto"/>
      </w:divBdr>
    </w:div>
    <w:div w:id="1685132852">
      <w:bodyDiv w:val="1"/>
      <w:marLeft w:val="0"/>
      <w:marRight w:val="0"/>
      <w:marTop w:val="0"/>
      <w:marBottom w:val="0"/>
      <w:divBdr>
        <w:top w:val="none" w:sz="0" w:space="0" w:color="auto"/>
        <w:left w:val="none" w:sz="0" w:space="0" w:color="auto"/>
        <w:bottom w:val="none" w:sz="0" w:space="0" w:color="auto"/>
        <w:right w:val="none" w:sz="0" w:space="0" w:color="auto"/>
      </w:divBdr>
    </w:div>
    <w:div w:id="1692565491">
      <w:bodyDiv w:val="1"/>
      <w:marLeft w:val="0"/>
      <w:marRight w:val="0"/>
      <w:marTop w:val="0"/>
      <w:marBottom w:val="0"/>
      <w:divBdr>
        <w:top w:val="none" w:sz="0" w:space="0" w:color="auto"/>
        <w:left w:val="none" w:sz="0" w:space="0" w:color="auto"/>
        <w:bottom w:val="none" w:sz="0" w:space="0" w:color="auto"/>
        <w:right w:val="none" w:sz="0" w:space="0" w:color="auto"/>
      </w:divBdr>
    </w:div>
    <w:div w:id="1718629719">
      <w:bodyDiv w:val="1"/>
      <w:marLeft w:val="0"/>
      <w:marRight w:val="0"/>
      <w:marTop w:val="0"/>
      <w:marBottom w:val="0"/>
      <w:divBdr>
        <w:top w:val="none" w:sz="0" w:space="0" w:color="auto"/>
        <w:left w:val="none" w:sz="0" w:space="0" w:color="auto"/>
        <w:bottom w:val="none" w:sz="0" w:space="0" w:color="auto"/>
        <w:right w:val="none" w:sz="0" w:space="0" w:color="auto"/>
      </w:divBdr>
      <w:divsChild>
        <w:div w:id="1782918360">
          <w:marLeft w:val="0"/>
          <w:marRight w:val="0"/>
          <w:marTop w:val="0"/>
          <w:marBottom w:val="0"/>
          <w:divBdr>
            <w:top w:val="none" w:sz="0" w:space="0" w:color="auto"/>
            <w:left w:val="none" w:sz="0" w:space="0" w:color="auto"/>
            <w:bottom w:val="none" w:sz="0" w:space="0" w:color="auto"/>
            <w:right w:val="none" w:sz="0" w:space="0" w:color="auto"/>
          </w:divBdr>
          <w:divsChild>
            <w:div w:id="1652634054">
              <w:marLeft w:val="0"/>
              <w:marRight w:val="0"/>
              <w:marTop w:val="0"/>
              <w:marBottom w:val="0"/>
              <w:divBdr>
                <w:top w:val="none" w:sz="0" w:space="0" w:color="auto"/>
                <w:left w:val="none" w:sz="0" w:space="0" w:color="auto"/>
                <w:bottom w:val="none" w:sz="0" w:space="0" w:color="auto"/>
                <w:right w:val="none" w:sz="0" w:space="0" w:color="auto"/>
              </w:divBdr>
              <w:divsChild>
                <w:div w:id="182592373">
                  <w:marLeft w:val="0"/>
                  <w:marRight w:val="0"/>
                  <w:marTop w:val="0"/>
                  <w:marBottom w:val="0"/>
                  <w:divBdr>
                    <w:top w:val="none" w:sz="0" w:space="0" w:color="auto"/>
                    <w:left w:val="none" w:sz="0" w:space="0" w:color="auto"/>
                    <w:bottom w:val="none" w:sz="0" w:space="0" w:color="auto"/>
                    <w:right w:val="none" w:sz="0" w:space="0" w:color="auto"/>
                  </w:divBdr>
                  <w:divsChild>
                    <w:div w:id="1632980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24670109">
      <w:bodyDiv w:val="1"/>
      <w:marLeft w:val="0"/>
      <w:marRight w:val="0"/>
      <w:marTop w:val="0"/>
      <w:marBottom w:val="0"/>
      <w:divBdr>
        <w:top w:val="none" w:sz="0" w:space="0" w:color="auto"/>
        <w:left w:val="none" w:sz="0" w:space="0" w:color="auto"/>
        <w:bottom w:val="none" w:sz="0" w:space="0" w:color="auto"/>
        <w:right w:val="none" w:sz="0" w:space="0" w:color="auto"/>
      </w:divBdr>
    </w:div>
    <w:div w:id="1727532284">
      <w:bodyDiv w:val="1"/>
      <w:marLeft w:val="0"/>
      <w:marRight w:val="0"/>
      <w:marTop w:val="0"/>
      <w:marBottom w:val="0"/>
      <w:divBdr>
        <w:top w:val="none" w:sz="0" w:space="0" w:color="auto"/>
        <w:left w:val="none" w:sz="0" w:space="0" w:color="auto"/>
        <w:bottom w:val="none" w:sz="0" w:space="0" w:color="auto"/>
        <w:right w:val="none" w:sz="0" w:space="0" w:color="auto"/>
      </w:divBdr>
      <w:divsChild>
        <w:div w:id="1487936587">
          <w:marLeft w:val="0"/>
          <w:marRight w:val="0"/>
          <w:marTop w:val="0"/>
          <w:marBottom w:val="0"/>
          <w:divBdr>
            <w:top w:val="none" w:sz="0" w:space="0" w:color="auto"/>
            <w:left w:val="none" w:sz="0" w:space="0" w:color="auto"/>
            <w:bottom w:val="none" w:sz="0" w:space="0" w:color="auto"/>
            <w:right w:val="none" w:sz="0" w:space="0" w:color="auto"/>
          </w:divBdr>
          <w:divsChild>
            <w:div w:id="2016303367">
              <w:marLeft w:val="0"/>
              <w:marRight w:val="0"/>
              <w:marTop w:val="0"/>
              <w:marBottom w:val="0"/>
              <w:divBdr>
                <w:top w:val="none" w:sz="0" w:space="0" w:color="auto"/>
                <w:left w:val="none" w:sz="0" w:space="0" w:color="auto"/>
                <w:bottom w:val="none" w:sz="0" w:space="0" w:color="auto"/>
                <w:right w:val="none" w:sz="0" w:space="0" w:color="auto"/>
              </w:divBdr>
              <w:divsChild>
                <w:div w:id="895121806">
                  <w:marLeft w:val="0"/>
                  <w:marRight w:val="0"/>
                  <w:marTop w:val="0"/>
                  <w:marBottom w:val="0"/>
                  <w:divBdr>
                    <w:top w:val="none" w:sz="0" w:space="0" w:color="auto"/>
                    <w:left w:val="none" w:sz="0" w:space="0" w:color="auto"/>
                    <w:bottom w:val="none" w:sz="0" w:space="0" w:color="auto"/>
                    <w:right w:val="none" w:sz="0" w:space="0" w:color="auto"/>
                  </w:divBdr>
                  <w:divsChild>
                    <w:div w:id="16586318">
                      <w:marLeft w:val="0"/>
                      <w:marRight w:val="0"/>
                      <w:marTop w:val="0"/>
                      <w:marBottom w:val="0"/>
                      <w:divBdr>
                        <w:top w:val="none" w:sz="0" w:space="0" w:color="auto"/>
                        <w:left w:val="none" w:sz="0" w:space="0" w:color="auto"/>
                        <w:bottom w:val="none" w:sz="0" w:space="0" w:color="auto"/>
                        <w:right w:val="none" w:sz="0" w:space="0" w:color="auto"/>
                      </w:divBdr>
                      <w:divsChild>
                        <w:div w:id="1404185689">
                          <w:marLeft w:val="0"/>
                          <w:marRight w:val="0"/>
                          <w:marTop w:val="0"/>
                          <w:marBottom w:val="0"/>
                          <w:divBdr>
                            <w:top w:val="none" w:sz="0" w:space="0" w:color="auto"/>
                            <w:left w:val="none" w:sz="0" w:space="0" w:color="auto"/>
                            <w:bottom w:val="none" w:sz="0" w:space="0" w:color="auto"/>
                            <w:right w:val="none" w:sz="0" w:space="0" w:color="auto"/>
                          </w:divBdr>
                          <w:divsChild>
                            <w:div w:id="18751918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61562590">
      <w:bodyDiv w:val="1"/>
      <w:marLeft w:val="0"/>
      <w:marRight w:val="0"/>
      <w:marTop w:val="0"/>
      <w:marBottom w:val="0"/>
      <w:divBdr>
        <w:top w:val="none" w:sz="0" w:space="0" w:color="auto"/>
        <w:left w:val="none" w:sz="0" w:space="0" w:color="auto"/>
        <w:bottom w:val="none" w:sz="0" w:space="0" w:color="auto"/>
        <w:right w:val="none" w:sz="0" w:space="0" w:color="auto"/>
      </w:divBdr>
      <w:divsChild>
        <w:div w:id="2024936659">
          <w:marLeft w:val="0"/>
          <w:marRight w:val="0"/>
          <w:marTop w:val="0"/>
          <w:marBottom w:val="0"/>
          <w:divBdr>
            <w:top w:val="none" w:sz="0" w:space="0" w:color="auto"/>
            <w:left w:val="none" w:sz="0" w:space="0" w:color="auto"/>
            <w:bottom w:val="none" w:sz="0" w:space="0" w:color="auto"/>
            <w:right w:val="none" w:sz="0" w:space="0" w:color="auto"/>
          </w:divBdr>
          <w:divsChild>
            <w:div w:id="704329061">
              <w:marLeft w:val="0"/>
              <w:marRight w:val="0"/>
              <w:marTop w:val="0"/>
              <w:marBottom w:val="0"/>
              <w:divBdr>
                <w:top w:val="none" w:sz="0" w:space="0" w:color="auto"/>
                <w:left w:val="none" w:sz="0" w:space="0" w:color="auto"/>
                <w:bottom w:val="none" w:sz="0" w:space="0" w:color="auto"/>
                <w:right w:val="none" w:sz="0" w:space="0" w:color="auto"/>
              </w:divBdr>
              <w:divsChild>
                <w:div w:id="1230768773">
                  <w:marLeft w:val="0"/>
                  <w:marRight w:val="0"/>
                  <w:marTop w:val="0"/>
                  <w:marBottom w:val="0"/>
                  <w:divBdr>
                    <w:top w:val="none" w:sz="0" w:space="0" w:color="auto"/>
                    <w:left w:val="none" w:sz="0" w:space="0" w:color="auto"/>
                    <w:bottom w:val="none" w:sz="0" w:space="0" w:color="auto"/>
                    <w:right w:val="none" w:sz="0" w:space="0" w:color="auto"/>
                  </w:divBdr>
                  <w:divsChild>
                    <w:div w:id="913273198">
                      <w:marLeft w:val="0"/>
                      <w:marRight w:val="0"/>
                      <w:marTop w:val="0"/>
                      <w:marBottom w:val="0"/>
                      <w:divBdr>
                        <w:top w:val="none" w:sz="0" w:space="0" w:color="auto"/>
                        <w:left w:val="none" w:sz="0" w:space="0" w:color="auto"/>
                        <w:bottom w:val="none" w:sz="0" w:space="0" w:color="auto"/>
                        <w:right w:val="none" w:sz="0" w:space="0" w:color="auto"/>
                      </w:divBdr>
                      <w:divsChild>
                        <w:div w:id="718476341">
                          <w:marLeft w:val="0"/>
                          <w:marRight w:val="0"/>
                          <w:marTop w:val="0"/>
                          <w:marBottom w:val="0"/>
                          <w:divBdr>
                            <w:top w:val="none" w:sz="0" w:space="0" w:color="auto"/>
                            <w:left w:val="none" w:sz="0" w:space="0" w:color="auto"/>
                            <w:bottom w:val="none" w:sz="0" w:space="0" w:color="auto"/>
                            <w:right w:val="none" w:sz="0" w:space="0" w:color="auto"/>
                          </w:divBdr>
                          <w:divsChild>
                            <w:div w:id="132431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74353667">
      <w:bodyDiv w:val="1"/>
      <w:marLeft w:val="0"/>
      <w:marRight w:val="0"/>
      <w:marTop w:val="0"/>
      <w:marBottom w:val="0"/>
      <w:divBdr>
        <w:top w:val="none" w:sz="0" w:space="0" w:color="auto"/>
        <w:left w:val="none" w:sz="0" w:space="0" w:color="auto"/>
        <w:bottom w:val="none" w:sz="0" w:space="0" w:color="auto"/>
        <w:right w:val="none" w:sz="0" w:space="0" w:color="auto"/>
      </w:divBdr>
    </w:div>
    <w:div w:id="1776633480">
      <w:bodyDiv w:val="1"/>
      <w:marLeft w:val="0"/>
      <w:marRight w:val="0"/>
      <w:marTop w:val="0"/>
      <w:marBottom w:val="0"/>
      <w:divBdr>
        <w:top w:val="none" w:sz="0" w:space="0" w:color="auto"/>
        <w:left w:val="none" w:sz="0" w:space="0" w:color="auto"/>
        <w:bottom w:val="none" w:sz="0" w:space="0" w:color="auto"/>
        <w:right w:val="none" w:sz="0" w:space="0" w:color="auto"/>
      </w:divBdr>
    </w:div>
    <w:div w:id="1781299376">
      <w:bodyDiv w:val="1"/>
      <w:marLeft w:val="0"/>
      <w:marRight w:val="0"/>
      <w:marTop w:val="0"/>
      <w:marBottom w:val="0"/>
      <w:divBdr>
        <w:top w:val="none" w:sz="0" w:space="0" w:color="auto"/>
        <w:left w:val="none" w:sz="0" w:space="0" w:color="auto"/>
        <w:bottom w:val="none" w:sz="0" w:space="0" w:color="auto"/>
        <w:right w:val="none" w:sz="0" w:space="0" w:color="auto"/>
      </w:divBdr>
    </w:div>
    <w:div w:id="1781484097">
      <w:bodyDiv w:val="1"/>
      <w:marLeft w:val="0"/>
      <w:marRight w:val="0"/>
      <w:marTop w:val="0"/>
      <w:marBottom w:val="0"/>
      <w:divBdr>
        <w:top w:val="none" w:sz="0" w:space="0" w:color="auto"/>
        <w:left w:val="none" w:sz="0" w:space="0" w:color="auto"/>
        <w:bottom w:val="none" w:sz="0" w:space="0" w:color="auto"/>
        <w:right w:val="none" w:sz="0" w:space="0" w:color="auto"/>
      </w:divBdr>
    </w:div>
    <w:div w:id="1805073710">
      <w:bodyDiv w:val="1"/>
      <w:marLeft w:val="0"/>
      <w:marRight w:val="0"/>
      <w:marTop w:val="0"/>
      <w:marBottom w:val="0"/>
      <w:divBdr>
        <w:top w:val="none" w:sz="0" w:space="0" w:color="auto"/>
        <w:left w:val="none" w:sz="0" w:space="0" w:color="auto"/>
        <w:bottom w:val="none" w:sz="0" w:space="0" w:color="auto"/>
        <w:right w:val="none" w:sz="0" w:space="0" w:color="auto"/>
      </w:divBdr>
    </w:div>
    <w:div w:id="1813281580">
      <w:bodyDiv w:val="1"/>
      <w:marLeft w:val="0"/>
      <w:marRight w:val="0"/>
      <w:marTop w:val="0"/>
      <w:marBottom w:val="0"/>
      <w:divBdr>
        <w:top w:val="none" w:sz="0" w:space="0" w:color="auto"/>
        <w:left w:val="none" w:sz="0" w:space="0" w:color="auto"/>
        <w:bottom w:val="none" w:sz="0" w:space="0" w:color="auto"/>
        <w:right w:val="none" w:sz="0" w:space="0" w:color="auto"/>
      </w:divBdr>
    </w:div>
    <w:div w:id="1830974121">
      <w:bodyDiv w:val="1"/>
      <w:marLeft w:val="0"/>
      <w:marRight w:val="0"/>
      <w:marTop w:val="0"/>
      <w:marBottom w:val="0"/>
      <w:divBdr>
        <w:top w:val="none" w:sz="0" w:space="0" w:color="auto"/>
        <w:left w:val="none" w:sz="0" w:space="0" w:color="auto"/>
        <w:bottom w:val="none" w:sz="0" w:space="0" w:color="auto"/>
        <w:right w:val="none" w:sz="0" w:space="0" w:color="auto"/>
      </w:divBdr>
    </w:div>
    <w:div w:id="1831405743">
      <w:bodyDiv w:val="1"/>
      <w:marLeft w:val="0"/>
      <w:marRight w:val="0"/>
      <w:marTop w:val="0"/>
      <w:marBottom w:val="0"/>
      <w:divBdr>
        <w:top w:val="none" w:sz="0" w:space="0" w:color="auto"/>
        <w:left w:val="none" w:sz="0" w:space="0" w:color="auto"/>
        <w:bottom w:val="none" w:sz="0" w:space="0" w:color="auto"/>
        <w:right w:val="none" w:sz="0" w:space="0" w:color="auto"/>
      </w:divBdr>
    </w:div>
    <w:div w:id="1834104926">
      <w:bodyDiv w:val="1"/>
      <w:marLeft w:val="0"/>
      <w:marRight w:val="0"/>
      <w:marTop w:val="0"/>
      <w:marBottom w:val="0"/>
      <w:divBdr>
        <w:top w:val="none" w:sz="0" w:space="0" w:color="auto"/>
        <w:left w:val="none" w:sz="0" w:space="0" w:color="auto"/>
        <w:bottom w:val="none" w:sz="0" w:space="0" w:color="auto"/>
        <w:right w:val="none" w:sz="0" w:space="0" w:color="auto"/>
      </w:divBdr>
    </w:div>
    <w:div w:id="1835760331">
      <w:bodyDiv w:val="1"/>
      <w:marLeft w:val="0"/>
      <w:marRight w:val="0"/>
      <w:marTop w:val="0"/>
      <w:marBottom w:val="0"/>
      <w:divBdr>
        <w:top w:val="none" w:sz="0" w:space="0" w:color="auto"/>
        <w:left w:val="none" w:sz="0" w:space="0" w:color="auto"/>
        <w:bottom w:val="none" w:sz="0" w:space="0" w:color="auto"/>
        <w:right w:val="none" w:sz="0" w:space="0" w:color="auto"/>
      </w:divBdr>
    </w:div>
    <w:div w:id="1870020689">
      <w:bodyDiv w:val="1"/>
      <w:marLeft w:val="0"/>
      <w:marRight w:val="0"/>
      <w:marTop w:val="0"/>
      <w:marBottom w:val="0"/>
      <w:divBdr>
        <w:top w:val="none" w:sz="0" w:space="0" w:color="auto"/>
        <w:left w:val="none" w:sz="0" w:space="0" w:color="auto"/>
        <w:bottom w:val="none" w:sz="0" w:space="0" w:color="auto"/>
        <w:right w:val="none" w:sz="0" w:space="0" w:color="auto"/>
      </w:divBdr>
    </w:div>
    <w:div w:id="1887715201">
      <w:bodyDiv w:val="1"/>
      <w:marLeft w:val="0"/>
      <w:marRight w:val="0"/>
      <w:marTop w:val="0"/>
      <w:marBottom w:val="0"/>
      <w:divBdr>
        <w:top w:val="none" w:sz="0" w:space="0" w:color="auto"/>
        <w:left w:val="none" w:sz="0" w:space="0" w:color="auto"/>
        <w:bottom w:val="none" w:sz="0" w:space="0" w:color="auto"/>
        <w:right w:val="none" w:sz="0" w:space="0" w:color="auto"/>
      </w:divBdr>
      <w:divsChild>
        <w:div w:id="1525560899">
          <w:marLeft w:val="0"/>
          <w:marRight w:val="0"/>
          <w:marTop w:val="0"/>
          <w:marBottom w:val="0"/>
          <w:divBdr>
            <w:top w:val="none" w:sz="0" w:space="0" w:color="auto"/>
            <w:left w:val="none" w:sz="0" w:space="0" w:color="auto"/>
            <w:bottom w:val="none" w:sz="0" w:space="0" w:color="auto"/>
            <w:right w:val="none" w:sz="0" w:space="0" w:color="auto"/>
          </w:divBdr>
          <w:divsChild>
            <w:div w:id="179709674">
              <w:marLeft w:val="0"/>
              <w:marRight w:val="0"/>
              <w:marTop w:val="0"/>
              <w:marBottom w:val="0"/>
              <w:divBdr>
                <w:top w:val="none" w:sz="0" w:space="0" w:color="auto"/>
                <w:left w:val="none" w:sz="0" w:space="0" w:color="auto"/>
                <w:bottom w:val="none" w:sz="0" w:space="0" w:color="auto"/>
                <w:right w:val="none" w:sz="0" w:space="0" w:color="auto"/>
              </w:divBdr>
            </w:div>
            <w:div w:id="947271375">
              <w:marLeft w:val="0"/>
              <w:marRight w:val="0"/>
              <w:marTop w:val="0"/>
              <w:marBottom w:val="0"/>
              <w:divBdr>
                <w:top w:val="none" w:sz="0" w:space="0" w:color="auto"/>
                <w:left w:val="none" w:sz="0" w:space="0" w:color="auto"/>
                <w:bottom w:val="none" w:sz="0" w:space="0" w:color="auto"/>
                <w:right w:val="none" w:sz="0" w:space="0" w:color="auto"/>
              </w:divBdr>
            </w:div>
            <w:div w:id="967473073">
              <w:blockQuote w:val="1"/>
              <w:marLeft w:val="720"/>
              <w:marRight w:val="720"/>
              <w:marTop w:val="100"/>
              <w:marBottom w:val="100"/>
              <w:divBdr>
                <w:top w:val="none" w:sz="0" w:space="0" w:color="auto"/>
                <w:left w:val="none" w:sz="0" w:space="0" w:color="auto"/>
                <w:bottom w:val="none" w:sz="0" w:space="0" w:color="auto"/>
                <w:right w:val="none" w:sz="0" w:space="0" w:color="auto"/>
              </w:divBdr>
            </w:div>
            <w:div w:id="1415854513">
              <w:marLeft w:val="0"/>
              <w:marRight w:val="0"/>
              <w:marTop w:val="0"/>
              <w:marBottom w:val="0"/>
              <w:divBdr>
                <w:top w:val="none" w:sz="0" w:space="0" w:color="auto"/>
                <w:left w:val="none" w:sz="0" w:space="0" w:color="auto"/>
                <w:bottom w:val="none" w:sz="0" w:space="0" w:color="auto"/>
                <w:right w:val="none" w:sz="0" w:space="0" w:color="auto"/>
              </w:divBdr>
            </w:div>
            <w:div w:id="1866014227">
              <w:blockQuote w:val="1"/>
              <w:marLeft w:val="720"/>
              <w:marRight w:val="720"/>
              <w:marTop w:val="100"/>
              <w:marBottom w:val="100"/>
              <w:divBdr>
                <w:top w:val="none" w:sz="0" w:space="0" w:color="auto"/>
                <w:left w:val="none" w:sz="0" w:space="0" w:color="auto"/>
                <w:bottom w:val="none" w:sz="0" w:space="0" w:color="auto"/>
                <w:right w:val="none" w:sz="0" w:space="0" w:color="auto"/>
              </w:divBdr>
            </w:div>
            <w:div w:id="19586765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1475336">
      <w:bodyDiv w:val="1"/>
      <w:marLeft w:val="0"/>
      <w:marRight w:val="0"/>
      <w:marTop w:val="0"/>
      <w:marBottom w:val="0"/>
      <w:divBdr>
        <w:top w:val="none" w:sz="0" w:space="0" w:color="auto"/>
        <w:left w:val="none" w:sz="0" w:space="0" w:color="auto"/>
        <w:bottom w:val="none" w:sz="0" w:space="0" w:color="auto"/>
        <w:right w:val="none" w:sz="0" w:space="0" w:color="auto"/>
      </w:divBdr>
    </w:div>
    <w:div w:id="1903446640">
      <w:bodyDiv w:val="1"/>
      <w:marLeft w:val="0"/>
      <w:marRight w:val="0"/>
      <w:marTop w:val="0"/>
      <w:marBottom w:val="0"/>
      <w:divBdr>
        <w:top w:val="none" w:sz="0" w:space="0" w:color="auto"/>
        <w:left w:val="none" w:sz="0" w:space="0" w:color="auto"/>
        <w:bottom w:val="none" w:sz="0" w:space="0" w:color="auto"/>
        <w:right w:val="none" w:sz="0" w:space="0" w:color="auto"/>
      </w:divBdr>
    </w:div>
    <w:div w:id="1904370625">
      <w:bodyDiv w:val="1"/>
      <w:marLeft w:val="0"/>
      <w:marRight w:val="0"/>
      <w:marTop w:val="0"/>
      <w:marBottom w:val="0"/>
      <w:divBdr>
        <w:top w:val="none" w:sz="0" w:space="0" w:color="auto"/>
        <w:left w:val="none" w:sz="0" w:space="0" w:color="auto"/>
        <w:bottom w:val="none" w:sz="0" w:space="0" w:color="auto"/>
        <w:right w:val="none" w:sz="0" w:space="0" w:color="auto"/>
      </w:divBdr>
    </w:div>
    <w:div w:id="1907911116">
      <w:bodyDiv w:val="1"/>
      <w:marLeft w:val="0"/>
      <w:marRight w:val="0"/>
      <w:marTop w:val="0"/>
      <w:marBottom w:val="0"/>
      <w:divBdr>
        <w:top w:val="none" w:sz="0" w:space="0" w:color="auto"/>
        <w:left w:val="none" w:sz="0" w:space="0" w:color="auto"/>
        <w:bottom w:val="none" w:sz="0" w:space="0" w:color="auto"/>
        <w:right w:val="none" w:sz="0" w:space="0" w:color="auto"/>
      </w:divBdr>
    </w:div>
    <w:div w:id="1947425486">
      <w:bodyDiv w:val="1"/>
      <w:marLeft w:val="0"/>
      <w:marRight w:val="0"/>
      <w:marTop w:val="0"/>
      <w:marBottom w:val="0"/>
      <w:divBdr>
        <w:top w:val="none" w:sz="0" w:space="0" w:color="auto"/>
        <w:left w:val="none" w:sz="0" w:space="0" w:color="auto"/>
        <w:bottom w:val="none" w:sz="0" w:space="0" w:color="auto"/>
        <w:right w:val="none" w:sz="0" w:space="0" w:color="auto"/>
      </w:divBdr>
    </w:div>
    <w:div w:id="1957515881">
      <w:bodyDiv w:val="1"/>
      <w:marLeft w:val="0"/>
      <w:marRight w:val="0"/>
      <w:marTop w:val="0"/>
      <w:marBottom w:val="0"/>
      <w:divBdr>
        <w:top w:val="none" w:sz="0" w:space="0" w:color="auto"/>
        <w:left w:val="none" w:sz="0" w:space="0" w:color="auto"/>
        <w:bottom w:val="none" w:sz="0" w:space="0" w:color="auto"/>
        <w:right w:val="none" w:sz="0" w:space="0" w:color="auto"/>
      </w:divBdr>
    </w:div>
    <w:div w:id="1958413187">
      <w:bodyDiv w:val="1"/>
      <w:marLeft w:val="0"/>
      <w:marRight w:val="0"/>
      <w:marTop w:val="0"/>
      <w:marBottom w:val="0"/>
      <w:divBdr>
        <w:top w:val="none" w:sz="0" w:space="0" w:color="auto"/>
        <w:left w:val="none" w:sz="0" w:space="0" w:color="auto"/>
        <w:bottom w:val="none" w:sz="0" w:space="0" w:color="auto"/>
        <w:right w:val="none" w:sz="0" w:space="0" w:color="auto"/>
      </w:divBdr>
    </w:div>
    <w:div w:id="1960800023">
      <w:bodyDiv w:val="1"/>
      <w:marLeft w:val="0"/>
      <w:marRight w:val="0"/>
      <w:marTop w:val="0"/>
      <w:marBottom w:val="0"/>
      <w:divBdr>
        <w:top w:val="none" w:sz="0" w:space="0" w:color="auto"/>
        <w:left w:val="none" w:sz="0" w:space="0" w:color="auto"/>
        <w:bottom w:val="none" w:sz="0" w:space="0" w:color="auto"/>
        <w:right w:val="none" w:sz="0" w:space="0" w:color="auto"/>
      </w:divBdr>
    </w:div>
    <w:div w:id="1967158838">
      <w:bodyDiv w:val="1"/>
      <w:marLeft w:val="0"/>
      <w:marRight w:val="0"/>
      <w:marTop w:val="0"/>
      <w:marBottom w:val="0"/>
      <w:divBdr>
        <w:top w:val="none" w:sz="0" w:space="0" w:color="auto"/>
        <w:left w:val="none" w:sz="0" w:space="0" w:color="auto"/>
        <w:bottom w:val="none" w:sz="0" w:space="0" w:color="auto"/>
        <w:right w:val="none" w:sz="0" w:space="0" w:color="auto"/>
      </w:divBdr>
    </w:div>
    <w:div w:id="1971587408">
      <w:bodyDiv w:val="1"/>
      <w:marLeft w:val="0"/>
      <w:marRight w:val="0"/>
      <w:marTop w:val="0"/>
      <w:marBottom w:val="0"/>
      <w:divBdr>
        <w:top w:val="none" w:sz="0" w:space="0" w:color="auto"/>
        <w:left w:val="none" w:sz="0" w:space="0" w:color="auto"/>
        <w:bottom w:val="none" w:sz="0" w:space="0" w:color="auto"/>
        <w:right w:val="none" w:sz="0" w:space="0" w:color="auto"/>
      </w:divBdr>
    </w:div>
    <w:div w:id="1977024903">
      <w:bodyDiv w:val="1"/>
      <w:marLeft w:val="0"/>
      <w:marRight w:val="0"/>
      <w:marTop w:val="0"/>
      <w:marBottom w:val="0"/>
      <w:divBdr>
        <w:top w:val="none" w:sz="0" w:space="0" w:color="auto"/>
        <w:left w:val="none" w:sz="0" w:space="0" w:color="auto"/>
        <w:bottom w:val="none" w:sz="0" w:space="0" w:color="auto"/>
        <w:right w:val="none" w:sz="0" w:space="0" w:color="auto"/>
      </w:divBdr>
    </w:div>
    <w:div w:id="1981761262">
      <w:bodyDiv w:val="1"/>
      <w:marLeft w:val="0"/>
      <w:marRight w:val="0"/>
      <w:marTop w:val="0"/>
      <w:marBottom w:val="0"/>
      <w:divBdr>
        <w:top w:val="none" w:sz="0" w:space="0" w:color="auto"/>
        <w:left w:val="none" w:sz="0" w:space="0" w:color="auto"/>
        <w:bottom w:val="none" w:sz="0" w:space="0" w:color="auto"/>
        <w:right w:val="none" w:sz="0" w:space="0" w:color="auto"/>
      </w:divBdr>
    </w:div>
    <w:div w:id="1985892521">
      <w:bodyDiv w:val="1"/>
      <w:marLeft w:val="0"/>
      <w:marRight w:val="0"/>
      <w:marTop w:val="0"/>
      <w:marBottom w:val="0"/>
      <w:divBdr>
        <w:top w:val="none" w:sz="0" w:space="0" w:color="auto"/>
        <w:left w:val="none" w:sz="0" w:space="0" w:color="auto"/>
        <w:bottom w:val="none" w:sz="0" w:space="0" w:color="auto"/>
        <w:right w:val="none" w:sz="0" w:space="0" w:color="auto"/>
      </w:divBdr>
    </w:div>
    <w:div w:id="1992098519">
      <w:bodyDiv w:val="1"/>
      <w:marLeft w:val="0"/>
      <w:marRight w:val="0"/>
      <w:marTop w:val="0"/>
      <w:marBottom w:val="0"/>
      <w:divBdr>
        <w:top w:val="none" w:sz="0" w:space="0" w:color="auto"/>
        <w:left w:val="none" w:sz="0" w:space="0" w:color="auto"/>
        <w:bottom w:val="none" w:sz="0" w:space="0" w:color="auto"/>
        <w:right w:val="none" w:sz="0" w:space="0" w:color="auto"/>
      </w:divBdr>
      <w:divsChild>
        <w:div w:id="899512331">
          <w:marLeft w:val="0"/>
          <w:marRight w:val="0"/>
          <w:marTop w:val="0"/>
          <w:marBottom w:val="0"/>
          <w:divBdr>
            <w:top w:val="none" w:sz="0" w:space="0" w:color="auto"/>
            <w:left w:val="none" w:sz="0" w:space="0" w:color="auto"/>
            <w:bottom w:val="none" w:sz="0" w:space="0" w:color="auto"/>
            <w:right w:val="none" w:sz="0" w:space="0" w:color="auto"/>
          </w:divBdr>
          <w:divsChild>
            <w:div w:id="1386178638">
              <w:marLeft w:val="0"/>
              <w:marRight w:val="0"/>
              <w:marTop w:val="0"/>
              <w:marBottom w:val="0"/>
              <w:divBdr>
                <w:top w:val="none" w:sz="0" w:space="0" w:color="auto"/>
                <w:left w:val="none" w:sz="0" w:space="0" w:color="auto"/>
                <w:bottom w:val="none" w:sz="0" w:space="0" w:color="auto"/>
                <w:right w:val="none" w:sz="0" w:space="0" w:color="auto"/>
              </w:divBdr>
              <w:divsChild>
                <w:div w:id="1482698577">
                  <w:marLeft w:val="0"/>
                  <w:marRight w:val="0"/>
                  <w:marTop w:val="0"/>
                  <w:marBottom w:val="0"/>
                  <w:divBdr>
                    <w:top w:val="none" w:sz="0" w:space="0" w:color="auto"/>
                    <w:left w:val="none" w:sz="0" w:space="0" w:color="auto"/>
                    <w:bottom w:val="none" w:sz="0" w:space="0" w:color="auto"/>
                    <w:right w:val="none" w:sz="0" w:space="0" w:color="auto"/>
                  </w:divBdr>
                  <w:divsChild>
                    <w:div w:id="2074355443">
                      <w:marLeft w:val="0"/>
                      <w:marRight w:val="0"/>
                      <w:marTop w:val="0"/>
                      <w:marBottom w:val="0"/>
                      <w:divBdr>
                        <w:top w:val="none" w:sz="0" w:space="0" w:color="auto"/>
                        <w:left w:val="none" w:sz="0" w:space="0" w:color="auto"/>
                        <w:bottom w:val="none" w:sz="0" w:space="0" w:color="auto"/>
                        <w:right w:val="none" w:sz="0" w:space="0" w:color="auto"/>
                      </w:divBdr>
                      <w:divsChild>
                        <w:div w:id="798916042">
                          <w:marLeft w:val="0"/>
                          <w:marRight w:val="0"/>
                          <w:marTop w:val="0"/>
                          <w:marBottom w:val="0"/>
                          <w:divBdr>
                            <w:top w:val="none" w:sz="0" w:space="0" w:color="auto"/>
                            <w:left w:val="none" w:sz="0" w:space="0" w:color="auto"/>
                            <w:bottom w:val="none" w:sz="0" w:space="0" w:color="auto"/>
                            <w:right w:val="none" w:sz="0" w:space="0" w:color="auto"/>
                          </w:divBdr>
                          <w:divsChild>
                            <w:div w:id="234440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07053601">
      <w:bodyDiv w:val="1"/>
      <w:marLeft w:val="0"/>
      <w:marRight w:val="0"/>
      <w:marTop w:val="0"/>
      <w:marBottom w:val="0"/>
      <w:divBdr>
        <w:top w:val="none" w:sz="0" w:space="0" w:color="auto"/>
        <w:left w:val="none" w:sz="0" w:space="0" w:color="auto"/>
        <w:bottom w:val="none" w:sz="0" w:space="0" w:color="auto"/>
        <w:right w:val="none" w:sz="0" w:space="0" w:color="auto"/>
      </w:divBdr>
    </w:div>
    <w:div w:id="2026709834">
      <w:bodyDiv w:val="1"/>
      <w:marLeft w:val="0"/>
      <w:marRight w:val="0"/>
      <w:marTop w:val="0"/>
      <w:marBottom w:val="0"/>
      <w:divBdr>
        <w:top w:val="none" w:sz="0" w:space="0" w:color="auto"/>
        <w:left w:val="none" w:sz="0" w:space="0" w:color="auto"/>
        <w:bottom w:val="none" w:sz="0" w:space="0" w:color="auto"/>
        <w:right w:val="none" w:sz="0" w:space="0" w:color="auto"/>
      </w:divBdr>
    </w:div>
    <w:div w:id="2034960839">
      <w:bodyDiv w:val="1"/>
      <w:marLeft w:val="0"/>
      <w:marRight w:val="0"/>
      <w:marTop w:val="0"/>
      <w:marBottom w:val="0"/>
      <w:divBdr>
        <w:top w:val="none" w:sz="0" w:space="0" w:color="auto"/>
        <w:left w:val="none" w:sz="0" w:space="0" w:color="auto"/>
        <w:bottom w:val="none" w:sz="0" w:space="0" w:color="auto"/>
        <w:right w:val="none" w:sz="0" w:space="0" w:color="auto"/>
      </w:divBdr>
    </w:div>
    <w:div w:id="2062291668">
      <w:bodyDiv w:val="1"/>
      <w:marLeft w:val="0"/>
      <w:marRight w:val="0"/>
      <w:marTop w:val="0"/>
      <w:marBottom w:val="0"/>
      <w:divBdr>
        <w:top w:val="none" w:sz="0" w:space="0" w:color="auto"/>
        <w:left w:val="none" w:sz="0" w:space="0" w:color="auto"/>
        <w:bottom w:val="none" w:sz="0" w:space="0" w:color="auto"/>
        <w:right w:val="none" w:sz="0" w:space="0" w:color="auto"/>
      </w:divBdr>
    </w:div>
    <w:div w:id="2099672728">
      <w:bodyDiv w:val="1"/>
      <w:marLeft w:val="0"/>
      <w:marRight w:val="0"/>
      <w:marTop w:val="0"/>
      <w:marBottom w:val="0"/>
      <w:divBdr>
        <w:top w:val="none" w:sz="0" w:space="0" w:color="auto"/>
        <w:left w:val="none" w:sz="0" w:space="0" w:color="auto"/>
        <w:bottom w:val="none" w:sz="0" w:space="0" w:color="auto"/>
        <w:right w:val="none" w:sz="0" w:space="0" w:color="auto"/>
      </w:divBdr>
    </w:div>
    <w:div w:id="211019779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74.png"/><Relationship Id="rId299" Type="http://schemas.openxmlformats.org/officeDocument/2006/relationships/image" Target="media/image254.png"/><Relationship Id="rId21" Type="http://schemas.openxmlformats.org/officeDocument/2006/relationships/footer" Target="footer4.xml"/><Relationship Id="rId63" Type="http://schemas.openxmlformats.org/officeDocument/2006/relationships/header" Target="header13.xml"/><Relationship Id="rId159" Type="http://schemas.openxmlformats.org/officeDocument/2006/relationships/image" Target="media/image116.png"/><Relationship Id="rId324" Type="http://schemas.openxmlformats.org/officeDocument/2006/relationships/image" Target="media/image279.png"/><Relationship Id="rId366" Type="http://schemas.openxmlformats.org/officeDocument/2006/relationships/image" Target="media/image318.png"/><Relationship Id="rId531" Type="http://schemas.openxmlformats.org/officeDocument/2006/relationships/image" Target="media/image478.png"/><Relationship Id="rId573" Type="http://schemas.openxmlformats.org/officeDocument/2006/relationships/image" Target="media/image518.png"/><Relationship Id="rId629" Type="http://schemas.openxmlformats.org/officeDocument/2006/relationships/footer" Target="footer13.xml"/><Relationship Id="rId170" Type="http://schemas.openxmlformats.org/officeDocument/2006/relationships/image" Target="media/image127.png"/><Relationship Id="rId226" Type="http://schemas.openxmlformats.org/officeDocument/2006/relationships/image" Target="media/image181.png"/><Relationship Id="rId433" Type="http://schemas.openxmlformats.org/officeDocument/2006/relationships/image" Target="media/image383.png"/><Relationship Id="rId268" Type="http://schemas.openxmlformats.org/officeDocument/2006/relationships/image" Target="media/image223.png"/><Relationship Id="rId475" Type="http://schemas.openxmlformats.org/officeDocument/2006/relationships/image" Target="media/image425.png"/><Relationship Id="rId640" Type="http://schemas.openxmlformats.org/officeDocument/2006/relationships/header" Target="header66.xml"/><Relationship Id="rId32" Type="http://schemas.openxmlformats.org/officeDocument/2006/relationships/oleObject" Target="embeddings/Microsoft_Visio_2003-2010_Drawing.vsd"/><Relationship Id="rId74" Type="http://schemas.openxmlformats.org/officeDocument/2006/relationships/image" Target="media/image36.png"/><Relationship Id="rId128" Type="http://schemas.openxmlformats.org/officeDocument/2006/relationships/image" Target="media/image85.png"/><Relationship Id="rId335" Type="http://schemas.openxmlformats.org/officeDocument/2006/relationships/image" Target="media/image287.png"/><Relationship Id="rId377" Type="http://schemas.openxmlformats.org/officeDocument/2006/relationships/image" Target="media/image329.png"/><Relationship Id="rId500" Type="http://schemas.openxmlformats.org/officeDocument/2006/relationships/image" Target="media/image447.png"/><Relationship Id="rId542" Type="http://schemas.openxmlformats.org/officeDocument/2006/relationships/image" Target="media/image489.png"/><Relationship Id="rId584" Type="http://schemas.openxmlformats.org/officeDocument/2006/relationships/image" Target="media/image526.png"/><Relationship Id="rId5" Type="http://schemas.openxmlformats.org/officeDocument/2006/relationships/customXml" Target="../customXml/item5.xml"/><Relationship Id="rId181" Type="http://schemas.openxmlformats.org/officeDocument/2006/relationships/image" Target="media/image138.png"/><Relationship Id="rId237" Type="http://schemas.openxmlformats.org/officeDocument/2006/relationships/image" Target="media/image192.png"/><Relationship Id="rId402" Type="http://schemas.openxmlformats.org/officeDocument/2006/relationships/image" Target="media/image354.png"/><Relationship Id="rId279" Type="http://schemas.openxmlformats.org/officeDocument/2006/relationships/image" Target="media/image234.png"/><Relationship Id="rId444" Type="http://schemas.openxmlformats.org/officeDocument/2006/relationships/image" Target="media/image394.png"/><Relationship Id="rId486" Type="http://schemas.openxmlformats.org/officeDocument/2006/relationships/image" Target="media/image433.png"/><Relationship Id="rId651" Type="http://schemas.openxmlformats.org/officeDocument/2006/relationships/header" Target="header77.xml"/><Relationship Id="rId43" Type="http://schemas.openxmlformats.org/officeDocument/2006/relationships/image" Target="media/image13.png"/><Relationship Id="rId139" Type="http://schemas.openxmlformats.org/officeDocument/2006/relationships/image" Target="media/image96.png"/><Relationship Id="rId290" Type="http://schemas.openxmlformats.org/officeDocument/2006/relationships/image" Target="media/image245.png"/><Relationship Id="rId304" Type="http://schemas.openxmlformats.org/officeDocument/2006/relationships/image" Target="media/image259.png"/><Relationship Id="rId346" Type="http://schemas.openxmlformats.org/officeDocument/2006/relationships/image" Target="media/image298.png"/><Relationship Id="rId388" Type="http://schemas.openxmlformats.org/officeDocument/2006/relationships/image" Target="media/image340.png"/><Relationship Id="rId511" Type="http://schemas.openxmlformats.org/officeDocument/2006/relationships/image" Target="media/image458.png"/><Relationship Id="rId553" Type="http://schemas.openxmlformats.org/officeDocument/2006/relationships/image" Target="media/image498.png"/><Relationship Id="rId609" Type="http://schemas.openxmlformats.org/officeDocument/2006/relationships/package" Target="embeddings/Microsoft_Excel_Worksheet.xlsx"/><Relationship Id="rId85" Type="http://schemas.openxmlformats.org/officeDocument/2006/relationships/image" Target="media/image43.png"/><Relationship Id="rId150" Type="http://schemas.openxmlformats.org/officeDocument/2006/relationships/image" Target="media/image107.png"/><Relationship Id="rId192" Type="http://schemas.openxmlformats.org/officeDocument/2006/relationships/image" Target="media/image149.png"/><Relationship Id="rId206" Type="http://schemas.openxmlformats.org/officeDocument/2006/relationships/image" Target="media/image163.png"/><Relationship Id="rId413" Type="http://schemas.openxmlformats.org/officeDocument/2006/relationships/image" Target="media/image363.png"/><Relationship Id="rId595" Type="http://schemas.openxmlformats.org/officeDocument/2006/relationships/header" Target="header31.xml"/><Relationship Id="rId248" Type="http://schemas.openxmlformats.org/officeDocument/2006/relationships/image" Target="media/image203.png"/><Relationship Id="rId455" Type="http://schemas.openxmlformats.org/officeDocument/2006/relationships/image" Target="media/image405.png"/><Relationship Id="rId497" Type="http://schemas.openxmlformats.org/officeDocument/2006/relationships/image" Target="media/image444.png"/><Relationship Id="rId620" Type="http://schemas.openxmlformats.org/officeDocument/2006/relationships/header" Target="header49.xml"/><Relationship Id="rId12" Type="http://schemas.openxmlformats.org/officeDocument/2006/relationships/image" Target="media/image1.png"/><Relationship Id="rId108" Type="http://schemas.openxmlformats.org/officeDocument/2006/relationships/image" Target="media/image65.png"/><Relationship Id="rId315" Type="http://schemas.openxmlformats.org/officeDocument/2006/relationships/image" Target="media/image270.png"/><Relationship Id="rId357" Type="http://schemas.openxmlformats.org/officeDocument/2006/relationships/image" Target="media/image309.png"/><Relationship Id="rId522" Type="http://schemas.openxmlformats.org/officeDocument/2006/relationships/image" Target="media/image469.png"/><Relationship Id="rId54" Type="http://schemas.openxmlformats.org/officeDocument/2006/relationships/image" Target="media/image24.png"/><Relationship Id="rId96" Type="http://schemas.openxmlformats.org/officeDocument/2006/relationships/image" Target="media/image53.png"/><Relationship Id="rId161" Type="http://schemas.openxmlformats.org/officeDocument/2006/relationships/image" Target="media/image118.png"/><Relationship Id="rId217" Type="http://schemas.openxmlformats.org/officeDocument/2006/relationships/image" Target="media/image172.png"/><Relationship Id="rId399" Type="http://schemas.openxmlformats.org/officeDocument/2006/relationships/image" Target="media/image351.png"/><Relationship Id="rId564" Type="http://schemas.openxmlformats.org/officeDocument/2006/relationships/image" Target="media/image509.png"/><Relationship Id="rId259" Type="http://schemas.openxmlformats.org/officeDocument/2006/relationships/image" Target="media/image214.png"/><Relationship Id="rId424" Type="http://schemas.openxmlformats.org/officeDocument/2006/relationships/image" Target="media/image374.png"/><Relationship Id="rId466" Type="http://schemas.openxmlformats.org/officeDocument/2006/relationships/image" Target="media/image416.png"/><Relationship Id="rId631" Type="http://schemas.openxmlformats.org/officeDocument/2006/relationships/header" Target="header58.xml"/><Relationship Id="rId23" Type="http://schemas.openxmlformats.org/officeDocument/2006/relationships/hyperlink" Target="http://get.adobe.com/reader/" TargetMode="External"/><Relationship Id="rId119" Type="http://schemas.openxmlformats.org/officeDocument/2006/relationships/image" Target="media/image76.png"/><Relationship Id="rId270" Type="http://schemas.openxmlformats.org/officeDocument/2006/relationships/image" Target="media/image225.png"/><Relationship Id="rId326" Type="http://schemas.openxmlformats.org/officeDocument/2006/relationships/image" Target="media/image281.png"/><Relationship Id="rId533" Type="http://schemas.openxmlformats.org/officeDocument/2006/relationships/image" Target="media/image480.png"/><Relationship Id="rId65" Type="http://schemas.openxmlformats.org/officeDocument/2006/relationships/image" Target="media/image28.png"/><Relationship Id="rId130" Type="http://schemas.openxmlformats.org/officeDocument/2006/relationships/image" Target="media/image87.png"/><Relationship Id="rId368" Type="http://schemas.openxmlformats.org/officeDocument/2006/relationships/image" Target="media/image320.png"/><Relationship Id="rId575" Type="http://schemas.openxmlformats.org/officeDocument/2006/relationships/image" Target="media/image520.png"/><Relationship Id="rId172" Type="http://schemas.openxmlformats.org/officeDocument/2006/relationships/image" Target="media/image129.png"/><Relationship Id="rId228" Type="http://schemas.openxmlformats.org/officeDocument/2006/relationships/image" Target="media/image183.png"/><Relationship Id="rId435" Type="http://schemas.openxmlformats.org/officeDocument/2006/relationships/image" Target="media/image385.png"/><Relationship Id="rId477" Type="http://schemas.openxmlformats.org/officeDocument/2006/relationships/image" Target="media/image427.png"/><Relationship Id="rId600" Type="http://schemas.openxmlformats.org/officeDocument/2006/relationships/header" Target="header32.xml"/><Relationship Id="rId642" Type="http://schemas.openxmlformats.org/officeDocument/2006/relationships/header" Target="header68.xml"/><Relationship Id="rId281" Type="http://schemas.openxmlformats.org/officeDocument/2006/relationships/image" Target="media/image236.png"/><Relationship Id="rId337" Type="http://schemas.openxmlformats.org/officeDocument/2006/relationships/image" Target="media/image289.png"/><Relationship Id="rId502" Type="http://schemas.openxmlformats.org/officeDocument/2006/relationships/image" Target="media/image449.png"/><Relationship Id="rId34" Type="http://schemas.openxmlformats.org/officeDocument/2006/relationships/image" Target="media/image5.png"/><Relationship Id="rId76" Type="http://schemas.openxmlformats.org/officeDocument/2006/relationships/header" Target="header14.xml"/><Relationship Id="rId141" Type="http://schemas.openxmlformats.org/officeDocument/2006/relationships/image" Target="media/image98.png"/><Relationship Id="rId379" Type="http://schemas.openxmlformats.org/officeDocument/2006/relationships/image" Target="media/image331.png"/><Relationship Id="rId544" Type="http://schemas.openxmlformats.org/officeDocument/2006/relationships/image" Target="media/image491.png"/><Relationship Id="rId586" Type="http://schemas.openxmlformats.org/officeDocument/2006/relationships/image" Target="media/image527.png"/><Relationship Id="rId7" Type="http://schemas.openxmlformats.org/officeDocument/2006/relationships/styles" Target="styles.xml"/><Relationship Id="rId183" Type="http://schemas.openxmlformats.org/officeDocument/2006/relationships/image" Target="media/image140.png"/><Relationship Id="rId239" Type="http://schemas.openxmlformats.org/officeDocument/2006/relationships/image" Target="media/image194.png"/><Relationship Id="rId390" Type="http://schemas.openxmlformats.org/officeDocument/2006/relationships/image" Target="media/image342.png"/><Relationship Id="rId404" Type="http://schemas.openxmlformats.org/officeDocument/2006/relationships/image" Target="media/image356.png"/><Relationship Id="rId446" Type="http://schemas.openxmlformats.org/officeDocument/2006/relationships/image" Target="media/image396.png"/><Relationship Id="rId611" Type="http://schemas.openxmlformats.org/officeDocument/2006/relationships/header" Target="header41.xml"/><Relationship Id="rId653" Type="http://schemas.openxmlformats.org/officeDocument/2006/relationships/header" Target="header79.xml"/><Relationship Id="rId250" Type="http://schemas.openxmlformats.org/officeDocument/2006/relationships/image" Target="media/image205.png"/><Relationship Id="rId292" Type="http://schemas.openxmlformats.org/officeDocument/2006/relationships/image" Target="media/image247.png"/><Relationship Id="rId306" Type="http://schemas.openxmlformats.org/officeDocument/2006/relationships/image" Target="media/image261.png"/><Relationship Id="rId488" Type="http://schemas.openxmlformats.org/officeDocument/2006/relationships/image" Target="media/image435.png"/><Relationship Id="rId45" Type="http://schemas.openxmlformats.org/officeDocument/2006/relationships/image" Target="media/image15.png"/><Relationship Id="rId87" Type="http://schemas.openxmlformats.org/officeDocument/2006/relationships/image" Target="media/image45.png"/><Relationship Id="rId110" Type="http://schemas.openxmlformats.org/officeDocument/2006/relationships/image" Target="media/image67.png"/><Relationship Id="rId348" Type="http://schemas.openxmlformats.org/officeDocument/2006/relationships/image" Target="media/image300.png"/><Relationship Id="rId513" Type="http://schemas.openxmlformats.org/officeDocument/2006/relationships/image" Target="media/image460.png"/><Relationship Id="rId555" Type="http://schemas.openxmlformats.org/officeDocument/2006/relationships/image" Target="media/image500.png"/><Relationship Id="rId597" Type="http://schemas.openxmlformats.org/officeDocument/2006/relationships/oleObject" Target="embeddings/Microsoft_Visio_2003-2010_Drawing1.vsd"/><Relationship Id="rId152" Type="http://schemas.openxmlformats.org/officeDocument/2006/relationships/image" Target="media/image109.png"/><Relationship Id="rId194" Type="http://schemas.openxmlformats.org/officeDocument/2006/relationships/image" Target="media/image151.png"/><Relationship Id="rId208" Type="http://schemas.openxmlformats.org/officeDocument/2006/relationships/footer" Target="footer8.xml"/><Relationship Id="rId415" Type="http://schemas.openxmlformats.org/officeDocument/2006/relationships/image" Target="media/image365.png"/><Relationship Id="rId457" Type="http://schemas.openxmlformats.org/officeDocument/2006/relationships/image" Target="media/image407.png"/><Relationship Id="rId622" Type="http://schemas.openxmlformats.org/officeDocument/2006/relationships/header" Target="header51.xml"/><Relationship Id="rId261" Type="http://schemas.openxmlformats.org/officeDocument/2006/relationships/image" Target="media/image216.png"/><Relationship Id="rId499" Type="http://schemas.openxmlformats.org/officeDocument/2006/relationships/image" Target="media/image446.png"/><Relationship Id="rId14" Type="http://schemas.openxmlformats.org/officeDocument/2006/relationships/header" Target="header1.xml"/><Relationship Id="rId56" Type="http://schemas.openxmlformats.org/officeDocument/2006/relationships/image" Target="media/image26.png"/><Relationship Id="rId317" Type="http://schemas.openxmlformats.org/officeDocument/2006/relationships/image" Target="media/image272.png"/><Relationship Id="rId359" Type="http://schemas.openxmlformats.org/officeDocument/2006/relationships/image" Target="media/image311.png"/><Relationship Id="rId524" Type="http://schemas.openxmlformats.org/officeDocument/2006/relationships/image" Target="media/image471.png"/><Relationship Id="rId566" Type="http://schemas.openxmlformats.org/officeDocument/2006/relationships/image" Target="media/image511.png"/><Relationship Id="rId98" Type="http://schemas.openxmlformats.org/officeDocument/2006/relationships/image" Target="media/image55.png"/><Relationship Id="rId121" Type="http://schemas.openxmlformats.org/officeDocument/2006/relationships/image" Target="media/image78.png"/><Relationship Id="rId163" Type="http://schemas.openxmlformats.org/officeDocument/2006/relationships/image" Target="media/image120.png"/><Relationship Id="rId219" Type="http://schemas.openxmlformats.org/officeDocument/2006/relationships/image" Target="media/image174.png"/><Relationship Id="rId370" Type="http://schemas.openxmlformats.org/officeDocument/2006/relationships/image" Target="media/image322.png"/><Relationship Id="rId426" Type="http://schemas.openxmlformats.org/officeDocument/2006/relationships/image" Target="media/image376.png"/><Relationship Id="rId633" Type="http://schemas.openxmlformats.org/officeDocument/2006/relationships/header" Target="header60.xml"/><Relationship Id="rId230" Type="http://schemas.openxmlformats.org/officeDocument/2006/relationships/image" Target="media/image185.png"/><Relationship Id="rId468" Type="http://schemas.openxmlformats.org/officeDocument/2006/relationships/image" Target="media/image418.png"/><Relationship Id="rId25" Type="http://schemas.openxmlformats.org/officeDocument/2006/relationships/footer" Target="footer5.xml"/><Relationship Id="rId67" Type="http://schemas.openxmlformats.org/officeDocument/2006/relationships/hyperlink" Target="https://www.hud.gov/program_offices/housing/comp/hecm_hermit" TargetMode="External"/><Relationship Id="rId272" Type="http://schemas.openxmlformats.org/officeDocument/2006/relationships/image" Target="media/image227.png"/><Relationship Id="rId328" Type="http://schemas.openxmlformats.org/officeDocument/2006/relationships/image" Target="media/image283.png"/><Relationship Id="rId535" Type="http://schemas.openxmlformats.org/officeDocument/2006/relationships/image" Target="media/image482.png"/><Relationship Id="rId577" Type="http://schemas.openxmlformats.org/officeDocument/2006/relationships/image" Target="media/image522.png"/><Relationship Id="rId132" Type="http://schemas.openxmlformats.org/officeDocument/2006/relationships/image" Target="media/image89.png"/><Relationship Id="rId174" Type="http://schemas.openxmlformats.org/officeDocument/2006/relationships/image" Target="media/image131.png"/><Relationship Id="rId381" Type="http://schemas.openxmlformats.org/officeDocument/2006/relationships/image" Target="media/image333.png"/><Relationship Id="rId602" Type="http://schemas.openxmlformats.org/officeDocument/2006/relationships/header" Target="header34.xml"/><Relationship Id="rId241" Type="http://schemas.openxmlformats.org/officeDocument/2006/relationships/image" Target="media/image196.png"/><Relationship Id="rId437" Type="http://schemas.openxmlformats.org/officeDocument/2006/relationships/image" Target="media/image387.png"/><Relationship Id="rId479" Type="http://schemas.openxmlformats.org/officeDocument/2006/relationships/image" Target="media/image429.png"/><Relationship Id="rId644" Type="http://schemas.openxmlformats.org/officeDocument/2006/relationships/header" Target="header70.xml"/><Relationship Id="rId36" Type="http://schemas.openxmlformats.org/officeDocument/2006/relationships/hyperlink" Target="http://www.hermitsp.com" TargetMode="External"/><Relationship Id="rId283" Type="http://schemas.openxmlformats.org/officeDocument/2006/relationships/image" Target="media/image238.png"/><Relationship Id="rId339" Type="http://schemas.openxmlformats.org/officeDocument/2006/relationships/image" Target="media/image291.png"/><Relationship Id="rId490" Type="http://schemas.openxmlformats.org/officeDocument/2006/relationships/image" Target="media/image437.png"/><Relationship Id="rId504" Type="http://schemas.openxmlformats.org/officeDocument/2006/relationships/image" Target="media/image451.png"/><Relationship Id="rId546" Type="http://schemas.openxmlformats.org/officeDocument/2006/relationships/image" Target="media/image493.png"/><Relationship Id="rId78" Type="http://schemas.openxmlformats.org/officeDocument/2006/relationships/header" Target="header16.xml"/><Relationship Id="rId101" Type="http://schemas.openxmlformats.org/officeDocument/2006/relationships/image" Target="media/image58.png"/><Relationship Id="rId143" Type="http://schemas.openxmlformats.org/officeDocument/2006/relationships/image" Target="media/image100.png"/><Relationship Id="rId185" Type="http://schemas.openxmlformats.org/officeDocument/2006/relationships/image" Target="media/image142.png"/><Relationship Id="rId350" Type="http://schemas.openxmlformats.org/officeDocument/2006/relationships/image" Target="media/image302.png"/><Relationship Id="rId406" Type="http://schemas.openxmlformats.org/officeDocument/2006/relationships/header" Target="header22.xml"/><Relationship Id="rId588" Type="http://schemas.openxmlformats.org/officeDocument/2006/relationships/image" Target="media/image529.png"/><Relationship Id="rId9" Type="http://schemas.openxmlformats.org/officeDocument/2006/relationships/webSettings" Target="webSettings.xml"/><Relationship Id="rId210" Type="http://schemas.openxmlformats.org/officeDocument/2006/relationships/image" Target="media/image165.png"/><Relationship Id="rId392" Type="http://schemas.openxmlformats.org/officeDocument/2006/relationships/image" Target="media/image344.png"/><Relationship Id="rId448" Type="http://schemas.openxmlformats.org/officeDocument/2006/relationships/image" Target="media/image398.png"/><Relationship Id="rId613" Type="http://schemas.openxmlformats.org/officeDocument/2006/relationships/header" Target="header43.xml"/><Relationship Id="rId655" Type="http://schemas.openxmlformats.org/officeDocument/2006/relationships/header" Target="header81.xml"/><Relationship Id="rId252" Type="http://schemas.openxmlformats.org/officeDocument/2006/relationships/image" Target="media/image207.png"/><Relationship Id="rId294" Type="http://schemas.openxmlformats.org/officeDocument/2006/relationships/image" Target="media/image249.png"/><Relationship Id="rId308" Type="http://schemas.openxmlformats.org/officeDocument/2006/relationships/image" Target="media/image263.png"/><Relationship Id="rId515" Type="http://schemas.openxmlformats.org/officeDocument/2006/relationships/image" Target="media/image462.png"/><Relationship Id="rId47" Type="http://schemas.openxmlformats.org/officeDocument/2006/relationships/image" Target="media/image17.png"/><Relationship Id="rId89" Type="http://schemas.openxmlformats.org/officeDocument/2006/relationships/image" Target="media/image47.png"/><Relationship Id="rId112" Type="http://schemas.openxmlformats.org/officeDocument/2006/relationships/image" Target="media/image69.png"/><Relationship Id="rId154" Type="http://schemas.openxmlformats.org/officeDocument/2006/relationships/image" Target="media/image111.png"/><Relationship Id="rId361" Type="http://schemas.openxmlformats.org/officeDocument/2006/relationships/image" Target="media/image313.png"/><Relationship Id="rId557" Type="http://schemas.openxmlformats.org/officeDocument/2006/relationships/image" Target="media/image502.png"/><Relationship Id="rId599" Type="http://schemas.openxmlformats.org/officeDocument/2006/relationships/oleObject" Target="embeddings/Microsoft_Visio_2003-2010_Drawing2.vsd"/><Relationship Id="rId196" Type="http://schemas.openxmlformats.org/officeDocument/2006/relationships/image" Target="media/image153.png"/><Relationship Id="rId417" Type="http://schemas.openxmlformats.org/officeDocument/2006/relationships/image" Target="media/image367.png"/><Relationship Id="rId459" Type="http://schemas.openxmlformats.org/officeDocument/2006/relationships/image" Target="media/image409.png"/><Relationship Id="rId624" Type="http://schemas.openxmlformats.org/officeDocument/2006/relationships/header" Target="header53.xml"/><Relationship Id="rId16" Type="http://schemas.openxmlformats.org/officeDocument/2006/relationships/header" Target="header2.xml"/><Relationship Id="rId221" Type="http://schemas.openxmlformats.org/officeDocument/2006/relationships/image" Target="media/image176.png"/><Relationship Id="rId263" Type="http://schemas.openxmlformats.org/officeDocument/2006/relationships/image" Target="media/image218.png"/><Relationship Id="rId319" Type="http://schemas.openxmlformats.org/officeDocument/2006/relationships/image" Target="media/image274.png"/><Relationship Id="rId470" Type="http://schemas.openxmlformats.org/officeDocument/2006/relationships/image" Target="media/image420.png"/><Relationship Id="rId526" Type="http://schemas.openxmlformats.org/officeDocument/2006/relationships/image" Target="media/image473.png"/><Relationship Id="rId58" Type="http://schemas.openxmlformats.org/officeDocument/2006/relationships/header" Target="header9.xml"/><Relationship Id="rId123" Type="http://schemas.openxmlformats.org/officeDocument/2006/relationships/image" Target="media/image80.png"/><Relationship Id="rId330" Type="http://schemas.openxmlformats.org/officeDocument/2006/relationships/image" Target="media/image285.png"/><Relationship Id="rId568" Type="http://schemas.openxmlformats.org/officeDocument/2006/relationships/image" Target="media/image513.png"/><Relationship Id="rId165" Type="http://schemas.openxmlformats.org/officeDocument/2006/relationships/image" Target="media/image122.png"/><Relationship Id="rId372" Type="http://schemas.openxmlformats.org/officeDocument/2006/relationships/image" Target="media/image324.png"/><Relationship Id="rId428" Type="http://schemas.openxmlformats.org/officeDocument/2006/relationships/image" Target="media/image378.png"/><Relationship Id="rId635" Type="http://schemas.openxmlformats.org/officeDocument/2006/relationships/header" Target="header62.xml"/><Relationship Id="rId232" Type="http://schemas.openxmlformats.org/officeDocument/2006/relationships/image" Target="media/image187.png"/><Relationship Id="rId274" Type="http://schemas.openxmlformats.org/officeDocument/2006/relationships/image" Target="media/image229.png"/><Relationship Id="rId481" Type="http://schemas.openxmlformats.org/officeDocument/2006/relationships/header" Target="header24.xml"/><Relationship Id="rId27" Type="http://schemas.openxmlformats.org/officeDocument/2006/relationships/header" Target="header7.xml"/><Relationship Id="rId69" Type="http://schemas.openxmlformats.org/officeDocument/2006/relationships/image" Target="media/image31.png"/><Relationship Id="rId134" Type="http://schemas.openxmlformats.org/officeDocument/2006/relationships/image" Target="media/image91.png"/><Relationship Id="rId537" Type="http://schemas.openxmlformats.org/officeDocument/2006/relationships/image" Target="media/image484.png"/><Relationship Id="rId579" Type="http://schemas.openxmlformats.org/officeDocument/2006/relationships/hyperlink" Target="javascript:__doPostBack('ctl00$ctl00$MainContent$cphMaintenance$gvSearchResults','Sort$TaxAuthorityNo')" TargetMode="External"/><Relationship Id="rId80" Type="http://schemas.openxmlformats.org/officeDocument/2006/relationships/image" Target="media/image38.png"/><Relationship Id="rId176" Type="http://schemas.openxmlformats.org/officeDocument/2006/relationships/image" Target="media/image133.png"/><Relationship Id="rId341" Type="http://schemas.openxmlformats.org/officeDocument/2006/relationships/image" Target="media/image293.png"/><Relationship Id="rId383" Type="http://schemas.openxmlformats.org/officeDocument/2006/relationships/image" Target="media/image335.png"/><Relationship Id="rId439" Type="http://schemas.openxmlformats.org/officeDocument/2006/relationships/image" Target="media/image389.png"/><Relationship Id="rId590" Type="http://schemas.openxmlformats.org/officeDocument/2006/relationships/footer" Target="footer10.xml"/><Relationship Id="rId604" Type="http://schemas.openxmlformats.org/officeDocument/2006/relationships/header" Target="header36.xml"/><Relationship Id="rId646" Type="http://schemas.openxmlformats.org/officeDocument/2006/relationships/header" Target="header72.xml"/><Relationship Id="rId201" Type="http://schemas.openxmlformats.org/officeDocument/2006/relationships/image" Target="media/image158.png"/><Relationship Id="rId243" Type="http://schemas.openxmlformats.org/officeDocument/2006/relationships/image" Target="media/image198.png"/><Relationship Id="rId285" Type="http://schemas.openxmlformats.org/officeDocument/2006/relationships/image" Target="media/image240.png"/><Relationship Id="rId450" Type="http://schemas.openxmlformats.org/officeDocument/2006/relationships/image" Target="media/image400.png"/><Relationship Id="rId506" Type="http://schemas.openxmlformats.org/officeDocument/2006/relationships/image" Target="media/image453.png"/><Relationship Id="rId38" Type="http://schemas.openxmlformats.org/officeDocument/2006/relationships/image" Target="media/image8.png"/><Relationship Id="rId103" Type="http://schemas.openxmlformats.org/officeDocument/2006/relationships/image" Target="media/image60.png"/><Relationship Id="rId310" Type="http://schemas.openxmlformats.org/officeDocument/2006/relationships/image" Target="media/image265.png"/><Relationship Id="rId492" Type="http://schemas.openxmlformats.org/officeDocument/2006/relationships/image" Target="media/image439.png"/><Relationship Id="rId548" Type="http://schemas.openxmlformats.org/officeDocument/2006/relationships/image" Target="media/image495.png"/><Relationship Id="rId91" Type="http://schemas.openxmlformats.org/officeDocument/2006/relationships/image" Target="media/image49.png"/><Relationship Id="rId145" Type="http://schemas.openxmlformats.org/officeDocument/2006/relationships/image" Target="media/image102.png"/><Relationship Id="rId187" Type="http://schemas.openxmlformats.org/officeDocument/2006/relationships/image" Target="media/image144.png"/><Relationship Id="rId352" Type="http://schemas.openxmlformats.org/officeDocument/2006/relationships/image" Target="media/image304.png"/><Relationship Id="rId394" Type="http://schemas.openxmlformats.org/officeDocument/2006/relationships/image" Target="media/image346.png"/><Relationship Id="rId408" Type="http://schemas.openxmlformats.org/officeDocument/2006/relationships/image" Target="media/image358.png"/><Relationship Id="rId615" Type="http://schemas.openxmlformats.org/officeDocument/2006/relationships/header" Target="header45.xml"/><Relationship Id="rId212" Type="http://schemas.openxmlformats.org/officeDocument/2006/relationships/image" Target="media/image167.png"/><Relationship Id="rId254" Type="http://schemas.openxmlformats.org/officeDocument/2006/relationships/image" Target="media/image209.png"/><Relationship Id="rId657" Type="http://schemas.openxmlformats.org/officeDocument/2006/relationships/header" Target="header83.xml"/><Relationship Id="rId49" Type="http://schemas.openxmlformats.org/officeDocument/2006/relationships/image" Target="media/image19.png"/><Relationship Id="rId114" Type="http://schemas.openxmlformats.org/officeDocument/2006/relationships/image" Target="media/image71.png"/><Relationship Id="rId296" Type="http://schemas.openxmlformats.org/officeDocument/2006/relationships/image" Target="media/image251.png"/><Relationship Id="rId461" Type="http://schemas.openxmlformats.org/officeDocument/2006/relationships/image" Target="media/image411.png"/><Relationship Id="rId517" Type="http://schemas.openxmlformats.org/officeDocument/2006/relationships/image" Target="media/image464.png"/><Relationship Id="rId559" Type="http://schemas.openxmlformats.org/officeDocument/2006/relationships/image" Target="media/image504.png"/><Relationship Id="rId60" Type="http://schemas.openxmlformats.org/officeDocument/2006/relationships/footer" Target="footer6.xml"/><Relationship Id="rId81" Type="http://schemas.openxmlformats.org/officeDocument/2006/relationships/image" Target="media/image39.png"/><Relationship Id="rId135" Type="http://schemas.openxmlformats.org/officeDocument/2006/relationships/image" Target="media/image92.png"/><Relationship Id="rId156" Type="http://schemas.openxmlformats.org/officeDocument/2006/relationships/image" Target="media/image113.png"/><Relationship Id="rId177" Type="http://schemas.openxmlformats.org/officeDocument/2006/relationships/image" Target="media/image134.png"/><Relationship Id="rId198" Type="http://schemas.openxmlformats.org/officeDocument/2006/relationships/image" Target="media/image155.png"/><Relationship Id="rId321" Type="http://schemas.openxmlformats.org/officeDocument/2006/relationships/image" Target="media/image276.png"/><Relationship Id="rId342" Type="http://schemas.openxmlformats.org/officeDocument/2006/relationships/image" Target="media/image294.png"/><Relationship Id="rId363" Type="http://schemas.openxmlformats.org/officeDocument/2006/relationships/image" Target="media/image315.png"/><Relationship Id="rId384" Type="http://schemas.openxmlformats.org/officeDocument/2006/relationships/image" Target="media/image336.png"/><Relationship Id="rId419" Type="http://schemas.openxmlformats.org/officeDocument/2006/relationships/image" Target="media/image369.png"/><Relationship Id="rId570" Type="http://schemas.openxmlformats.org/officeDocument/2006/relationships/image" Target="media/image515.png"/><Relationship Id="rId591" Type="http://schemas.openxmlformats.org/officeDocument/2006/relationships/header" Target="header27.xml"/><Relationship Id="rId605" Type="http://schemas.openxmlformats.org/officeDocument/2006/relationships/header" Target="header37.xml"/><Relationship Id="rId626" Type="http://schemas.openxmlformats.org/officeDocument/2006/relationships/footer" Target="footer12.xml"/><Relationship Id="rId202" Type="http://schemas.openxmlformats.org/officeDocument/2006/relationships/image" Target="media/image159.png"/><Relationship Id="rId223" Type="http://schemas.openxmlformats.org/officeDocument/2006/relationships/image" Target="media/image178.png"/><Relationship Id="rId244" Type="http://schemas.openxmlformats.org/officeDocument/2006/relationships/image" Target="media/image199.png"/><Relationship Id="rId430" Type="http://schemas.openxmlformats.org/officeDocument/2006/relationships/image" Target="media/image380.png"/><Relationship Id="rId647" Type="http://schemas.openxmlformats.org/officeDocument/2006/relationships/header" Target="header73.xml"/><Relationship Id="rId18" Type="http://schemas.openxmlformats.org/officeDocument/2006/relationships/header" Target="header4.xml"/><Relationship Id="rId39" Type="http://schemas.openxmlformats.org/officeDocument/2006/relationships/image" Target="media/image9.png"/><Relationship Id="rId265" Type="http://schemas.openxmlformats.org/officeDocument/2006/relationships/image" Target="media/image220.png"/><Relationship Id="rId286" Type="http://schemas.openxmlformats.org/officeDocument/2006/relationships/image" Target="media/image241.png"/><Relationship Id="rId451" Type="http://schemas.openxmlformats.org/officeDocument/2006/relationships/image" Target="media/image401.png"/><Relationship Id="rId472" Type="http://schemas.openxmlformats.org/officeDocument/2006/relationships/image" Target="media/image422.png"/><Relationship Id="rId493" Type="http://schemas.openxmlformats.org/officeDocument/2006/relationships/image" Target="media/image440.png"/><Relationship Id="rId507" Type="http://schemas.openxmlformats.org/officeDocument/2006/relationships/image" Target="media/image454.png"/><Relationship Id="rId528" Type="http://schemas.openxmlformats.org/officeDocument/2006/relationships/image" Target="media/image475.png"/><Relationship Id="rId549" Type="http://schemas.openxmlformats.org/officeDocument/2006/relationships/image" Target="media/image496.png"/><Relationship Id="rId50" Type="http://schemas.openxmlformats.org/officeDocument/2006/relationships/image" Target="media/image20.png"/><Relationship Id="rId104" Type="http://schemas.openxmlformats.org/officeDocument/2006/relationships/image" Target="media/image61.png"/><Relationship Id="rId125" Type="http://schemas.openxmlformats.org/officeDocument/2006/relationships/image" Target="media/image82.png"/><Relationship Id="rId146" Type="http://schemas.openxmlformats.org/officeDocument/2006/relationships/image" Target="media/image103.png"/><Relationship Id="rId167" Type="http://schemas.openxmlformats.org/officeDocument/2006/relationships/image" Target="media/image124.png"/><Relationship Id="rId188" Type="http://schemas.openxmlformats.org/officeDocument/2006/relationships/image" Target="media/image145.png"/><Relationship Id="rId311" Type="http://schemas.openxmlformats.org/officeDocument/2006/relationships/image" Target="media/image266.png"/><Relationship Id="rId332" Type="http://schemas.openxmlformats.org/officeDocument/2006/relationships/header" Target="header18.xml"/><Relationship Id="rId353" Type="http://schemas.openxmlformats.org/officeDocument/2006/relationships/image" Target="media/image305.png"/><Relationship Id="rId374" Type="http://schemas.openxmlformats.org/officeDocument/2006/relationships/image" Target="media/image326.png"/><Relationship Id="rId395" Type="http://schemas.openxmlformats.org/officeDocument/2006/relationships/image" Target="media/image347.png"/><Relationship Id="rId409" Type="http://schemas.openxmlformats.org/officeDocument/2006/relationships/image" Target="media/image359.png"/><Relationship Id="rId560" Type="http://schemas.openxmlformats.org/officeDocument/2006/relationships/image" Target="media/image505.png"/><Relationship Id="rId581" Type="http://schemas.openxmlformats.org/officeDocument/2006/relationships/hyperlink" Target="javascript:__doPostBack('ctl00$ctl00$MainContent$cphMaintenance$gvSearchResults','Sort$County')" TargetMode="External"/><Relationship Id="rId71" Type="http://schemas.openxmlformats.org/officeDocument/2006/relationships/image" Target="media/image33.png"/><Relationship Id="rId92" Type="http://schemas.openxmlformats.org/officeDocument/2006/relationships/hyperlink" Target="javascript:__doPostBack('ctl00$ctl00$MainContent$ContentPlaceHolder1$Trans$gvTransactions','Sort$is_corp_adv_borr_recoverable')" TargetMode="External"/><Relationship Id="rId213" Type="http://schemas.openxmlformats.org/officeDocument/2006/relationships/image" Target="media/image168.png"/><Relationship Id="rId234" Type="http://schemas.openxmlformats.org/officeDocument/2006/relationships/image" Target="media/image189.png"/><Relationship Id="rId420" Type="http://schemas.openxmlformats.org/officeDocument/2006/relationships/image" Target="media/image370.png"/><Relationship Id="rId616" Type="http://schemas.openxmlformats.org/officeDocument/2006/relationships/header" Target="header46.xml"/><Relationship Id="rId637" Type="http://schemas.openxmlformats.org/officeDocument/2006/relationships/header" Target="header64.xml"/><Relationship Id="rId658" Type="http://schemas.openxmlformats.org/officeDocument/2006/relationships/header" Target="header84.xml"/><Relationship Id="rId2" Type="http://schemas.openxmlformats.org/officeDocument/2006/relationships/customXml" Target="../customXml/item2.xml"/><Relationship Id="rId29" Type="http://schemas.openxmlformats.org/officeDocument/2006/relationships/hyperlink" Target="mailto:accountingsupport@hermitsp.com" TargetMode="External"/><Relationship Id="rId255" Type="http://schemas.openxmlformats.org/officeDocument/2006/relationships/image" Target="media/image210.png"/><Relationship Id="rId276" Type="http://schemas.openxmlformats.org/officeDocument/2006/relationships/image" Target="media/image231.png"/><Relationship Id="rId297" Type="http://schemas.openxmlformats.org/officeDocument/2006/relationships/image" Target="media/image252.png"/><Relationship Id="rId441" Type="http://schemas.openxmlformats.org/officeDocument/2006/relationships/image" Target="media/image391.png"/><Relationship Id="rId462" Type="http://schemas.openxmlformats.org/officeDocument/2006/relationships/image" Target="media/image412.png"/><Relationship Id="rId483" Type="http://schemas.openxmlformats.org/officeDocument/2006/relationships/image" Target="media/image430.png"/><Relationship Id="rId518" Type="http://schemas.openxmlformats.org/officeDocument/2006/relationships/image" Target="media/image465.png"/><Relationship Id="rId539" Type="http://schemas.openxmlformats.org/officeDocument/2006/relationships/image" Target="media/image486.png"/><Relationship Id="rId40" Type="http://schemas.openxmlformats.org/officeDocument/2006/relationships/image" Target="media/image10.png"/><Relationship Id="rId115" Type="http://schemas.openxmlformats.org/officeDocument/2006/relationships/image" Target="media/image72.png"/><Relationship Id="rId136" Type="http://schemas.openxmlformats.org/officeDocument/2006/relationships/image" Target="media/image93.png"/><Relationship Id="rId157" Type="http://schemas.openxmlformats.org/officeDocument/2006/relationships/image" Target="media/image114.png"/><Relationship Id="rId178" Type="http://schemas.openxmlformats.org/officeDocument/2006/relationships/image" Target="media/image135.png"/><Relationship Id="rId301" Type="http://schemas.openxmlformats.org/officeDocument/2006/relationships/image" Target="media/image256.png"/><Relationship Id="rId322" Type="http://schemas.openxmlformats.org/officeDocument/2006/relationships/image" Target="media/image277.png"/><Relationship Id="rId343" Type="http://schemas.openxmlformats.org/officeDocument/2006/relationships/image" Target="media/image295.png"/><Relationship Id="rId364" Type="http://schemas.openxmlformats.org/officeDocument/2006/relationships/image" Target="media/image316.png"/><Relationship Id="rId550" Type="http://schemas.openxmlformats.org/officeDocument/2006/relationships/image" Target="media/image497.png"/><Relationship Id="rId61" Type="http://schemas.openxmlformats.org/officeDocument/2006/relationships/header" Target="header11.xml"/><Relationship Id="rId82" Type="http://schemas.openxmlformats.org/officeDocument/2006/relationships/image" Target="media/image40.png"/><Relationship Id="rId199" Type="http://schemas.openxmlformats.org/officeDocument/2006/relationships/image" Target="media/image156.png"/><Relationship Id="rId203" Type="http://schemas.openxmlformats.org/officeDocument/2006/relationships/image" Target="media/image160.png"/><Relationship Id="rId385" Type="http://schemas.openxmlformats.org/officeDocument/2006/relationships/image" Target="media/image337.png"/><Relationship Id="rId571" Type="http://schemas.openxmlformats.org/officeDocument/2006/relationships/image" Target="media/image516.png"/><Relationship Id="rId592" Type="http://schemas.openxmlformats.org/officeDocument/2006/relationships/header" Target="header28.xml"/><Relationship Id="rId606" Type="http://schemas.openxmlformats.org/officeDocument/2006/relationships/header" Target="header38.xml"/><Relationship Id="rId627" Type="http://schemas.openxmlformats.org/officeDocument/2006/relationships/header" Target="header55.xml"/><Relationship Id="rId648" Type="http://schemas.openxmlformats.org/officeDocument/2006/relationships/header" Target="header74.xml"/><Relationship Id="rId19" Type="http://schemas.openxmlformats.org/officeDocument/2006/relationships/footer" Target="footer3.xml"/><Relationship Id="rId224" Type="http://schemas.openxmlformats.org/officeDocument/2006/relationships/image" Target="media/image179.png"/><Relationship Id="rId245" Type="http://schemas.openxmlformats.org/officeDocument/2006/relationships/image" Target="media/image200.png"/><Relationship Id="rId266" Type="http://schemas.openxmlformats.org/officeDocument/2006/relationships/image" Target="media/image221.png"/><Relationship Id="rId287" Type="http://schemas.openxmlformats.org/officeDocument/2006/relationships/image" Target="media/image242.png"/><Relationship Id="rId410" Type="http://schemas.openxmlformats.org/officeDocument/2006/relationships/image" Target="media/image360.png"/><Relationship Id="rId431" Type="http://schemas.openxmlformats.org/officeDocument/2006/relationships/image" Target="media/image381.png"/><Relationship Id="rId452" Type="http://schemas.openxmlformats.org/officeDocument/2006/relationships/image" Target="media/image402.png"/><Relationship Id="rId473" Type="http://schemas.openxmlformats.org/officeDocument/2006/relationships/image" Target="media/image423.png"/><Relationship Id="rId494" Type="http://schemas.openxmlformats.org/officeDocument/2006/relationships/image" Target="media/image441.png"/><Relationship Id="rId508" Type="http://schemas.openxmlformats.org/officeDocument/2006/relationships/image" Target="media/image455.png"/><Relationship Id="rId529" Type="http://schemas.openxmlformats.org/officeDocument/2006/relationships/image" Target="media/image476.png"/><Relationship Id="rId30" Type="http://schemas.openxmlformats.org/officeDocument/2006/relationships/hyperlink" Target="mailto:servicingsupport@hermitsp.com" TargetMode="External"/><Relationship Id="rId105" Type="http://schemas.openxmlformats.org/officeDocument/2006/relationships/image" Target="media/image62.png"/><Relationship Id="rId126" Type="http://schemas.openxmlformats.org/officeDocument/2006/relationships/image" Target="media/image83.png"/><Relationship Id="rId147" Type="http://schemas.openxmlformats.org/officeDocument/2006/relationships/image" Target="media/image104.png"/><Relationship Id="rId168" Type="http://schemas.openxmlformats.org/officeDocument/2006/relationships/image" Target="media/image125.png"/><Relationship Id="rId312" Type="http://schemas.openxmlformats.org/officeDocument/2006/relationships/image" Target="media/image267.png"/><Relationship Id="rId333" Type="http://schemas.openxmlformats.org/officeDocument/2006/relationships/header" Target="header19.xml"/><Relationship Id="rId354" Type="http://schemas.openxmlformats.org/officeDocument/2006/relationships/image" Target="media/image306.png"/><Relationship Id="rId540" Type="http://schemas.openxmlformats.org/officeDocument/2006/relationships/image" Target="media/image487.png"/><Relationship Id="rId51" Type="http://schemas.openxmlformats.org/officeDocument/2006/relationships/image" Target="media/image21.png"/><Relationship Id="rId72" Type="http://schemas.openxmlformats.org/officeDocument/2006/relationships/image" Target="media/image34.png"/><Relationship Id="rId93" Type="http://schemas.openxmlformats.org/officeDocument/2006/relationships/image" Target="media/image50.png"/><Relationship Id="rId189" Type="http://schemas.openxmlformats.org/officeDocument/2006/relationships/image" Target="media/image146.png"/><Relationship Id="rId375" Type="http://schemas.openxmlformats.org/officeDocument/2006/relationships/image" Target="media/image327.png"/><Relationship Id="rId396" Type="http://schemas.openxmlformats.org/officeDocument/2006/relationships/image" Target="media/image348.png"/><Relationship Id="rId561" Type="http://schemas.openxmlformats.org/officeDocument/2006/relationships/image" Target="media/image506.png"/><Relationship Id="rId582" Type="http://schemas.openxmlformats.org/officeDocument/2006/relationships/image" Target="media/image524.png"/><Relationship Id="rId617" Type="http://schemas.openxmlformats.org/officeDocument/2006/relationships/footer" Target="footer11.xml"/><Relationship Id="rId638" Type="http://schemas.openxmlformats.org/officeDocument/2006/relationships/footer" Target="footer14.xml"/><Relationship Id="rId659" Type="http://schemas.openxmlformats.org/officeDocument/2006/relationships/fontTable" Target="fontTable.xml"/><Relationship Id="rId3" Type="http://schemas.openxmlformats.org/officeDocument/2006/relationships/customXml" Target="../customXml/item3.xml"/><Relationship Id="rId214" Type="http://schemas.openxmlformats.org/officeDocument/2006/relationships/image" Target="media/image169.png"/><Relationship Id="rId235" Type="http://schemas.openxmlformats.org/officeDocument/2006/relationships/image" Target="media/image190.png"/><Relationship Id="rId256" Type="http://schemas.openxmlformats.org/officeDocument/2006/relationships/image" Target="media/image211.png"/><Relationship Id="rId277" Type="http://schemas.openxmlformats.org/officeDocument/2006/relationships/image" Target="media/image232.png"/><Relationship Id="rId298" Type="http://schemas.openxmlformats.org/officeDocument/2006/relationships/image" Target="media/image253.png"/><Relationship Id="rId400" Type="http://schemas.openxmlformats.org/officeDocument/2006/relationships/image" Target="media/image352.png"/><Relationship Id="rId421" Type="http://schemas.openxmlformats.org/officeDocument/2006/relationships/image" Target="media/image371.png"/><Relationship Id="rId442" Type="http://schemas.openxmlformats.org/officeDocument/2006/relationships/image" Target="media/image392.png"/><Relationship Id="rId463" Type="http://schemas.openxmlformats.org/officeDocument/2006/relationships/image" Target="media/image413.png"/><Relationship Id="rId484" Type="http://schemas.openxmlformats.org/officeDocument/2006/relationships/image" Target="media/image431.png"/><Relationship Id="rId519" Type="http://schemas.openxmlformats.org/officeDocument/2006/relationships/image" Target="media/image466.png"/><Relationship Id="rId116" Type="http://schemas.openxmlformats.org/officeDocument/2006/relationships/image" Target="media/image73.png"/><Relationship Id="rId137" Type="http://schemas.openxmlformats.org/officeDocument/2006/relationships/image" Target="media/image94.png"/><Relationship Id="rId158" Type="http://schemas.openxmlformats.org/officeDocument/2006/relationships/image" Target="media/image115.png"/><Relationship Id="rId302" Type="http://schemas.openxmlformats.org/officeDocument/2006/relationships/image" Target="media/image257.png"/><Relationship Id="rId323" Type="http://schemas.openxmlformats.org/officeDocument/2006/relationships/image" Target="media/image278.png"/><Relationship Id="rId344" Type="http://schemas.openxmlformats.org/officeDocument/2006/relationships/image" Target="media/image296.png"/><Relationship Id="rId530" Type="http://schemas.openxmlformats.org/officeDocument/2006/relationships/image" Target="media/image477.png"/><Relationship Id="rId20" Type="http://schemas.openxmlformats.org/officeDocument/2006/relationships/header" Target="header5.xml"/><Relationship Id="rId41" Type="http://schemas.openxmlformats.org/officeDocument/2006/relationships/image" Target="media/image11.png"/><Relationship Id="rId62" Type="http://schemas.openxmlformats.org/officeDocument/2006/relationships/header" Target="header12.xml"/><Relationship Id="rId83" Type="http://schemas.openxmlformats.org/officeDocument/2006/relationships/image" Target="media/image41.png"/><Relationship Id="rId179" Type="http://schemas.openxmlformats.org/officeDocument/2006/relationships/image" Target="media/image136.png"/><Relationship Id="rId365" Type="http://schemas.openxmlformats.org/officeDocument/2006/relationships/image" Target="media/image317.png"/><Relationship Id="rId386" Type="http://schemas.openxmlformats.org/officeDocument/2006/relationships/image" Target="media/image338.png"/><Relationship Id="rId551" Type="http://schemas.openxmlformats.org/officeDocument/2006/relationships/header" Target="header25.xml"/><Relationship Id="rId572" Type="http://schemas.openxmlformats.org/officeDocument/2006/relationships/image" Target="media/image517.png"/><Relationship Id="rId593" Type="http://schemas.openxmlformats.org/officeDocument/2006/relationships/header" Target="header29.xml"/><Relationship Id="rId607" Type="http://schemas.openxmlformats.org/officeDocument/2006/relationships/header" Target="header39.xml"/><Relationship Id="rId628" Type="http://schemas.openxmlformats.org/officeDocument/2006/relationships/header" Target="header56.xml"/><Relationship Id="rId649" Type="http://schemas.openxmlformats.org/officeDocument/2006/relationships/header" Target="header75.xml"/><Relationship Id="rId190" Type="http://schemas.openxmlformats.org/officeDocument/2006/relationships/image" Target="media/image147.png"/><Relationship Id="rId204" Type="http://schemas.openxmlformats.org/officeDocument/2006/relationships/image" Target="media/image161.png"/><Relationship Id="rId225" Type="http://schemas.openxmlformats.org/officeDocument/2006/relationships/image" Target="media/image180.png"/><Relationship Id="rId246" Type="http://schemas.openxmlformats.org/officeDocument/2006/relationships/image" Target="media/image201.png"/><Relationship Id="rId267" Type="http://schemas.openxmlformats.org/officeDocument/2006/relationships/image" Target="media/image222.png"/><Relationship Id="rId288" Type="http://schemas.openxmlformats.org/officeDocument/2006/relationships/image" Target="media/image243.png"/><Relationship Id="rId411" Type="http://schemas.openxmlformats.org/officeDocument/2006/relationships/image" Target="media/image361.png"/><Relationship Id="rId432" Type="http://schemas.openxmlformats.org/officeDocument/2006/relationships/image" Target="media/image382.png"/><Relationship Id="rId453" Type="http://schemas.openxmlformats.org/officeDocument/2006/relationships/image" Target="media/image403.png"/><Relationship Id="rId474" Type="http://schemas.openxmlformats.org/officeDocument/2006/relationships/image" Target="media/image424.png"/><Relationship Id="rId509" Type="http://schemas.openxmlformats.org/officeDocument/2006/relationships/image" Target="media/image456.png"/><Relationship Id="rId660" Type="http://schemas.openxmlformats.org/officeDocument/2006/relationships/theme" Target="theme/theme1.xml"/><Relationship Id="rId106" Type="http://schemas.openxmlformats.org/officeDocument/2006/relationships/image" Target="media/image63.png"/><Relationship Id="rId127" Type="http://schemas.openxmlformats.org/officeDocument/2006/relationships/image" Target="media/image84.png"/><Relationship Id="rId313" Type="http://schemas.openxmlformats.org/officeDocument/2006/relationships/image" Target="media/image268.png"/><Relationship Id="rId495" Type="http://schemas.openxmlformats.org/officeDocument/2006/relationships/image" Target="media/image442.png"/><Relationship Id="rId10" Type="http://schemas.openxmlformats.org/officeDocument/2006/relationships/footnotes" Target="footnotes.xml"/><Relationship Id="rId31" Type="http://schemas.openxmlformats.org/officeDocument/2006/relationships/image" Target="media/image3.emf"/><Relationship Id="rId52" Type="http://schemas.openxmlformats.org/officeDocument/2006/relationships/image" Target="media/image22.png"/><Relationship Id="rId73" Type="http://schemas.openxmlformats.org/officeDocument/2006/relationships/image" Target="media/image35.png"/><Relationship Id="rId94" Type="http://schemas.openxmlformats.org/officeDocument/2006/relationships/image" Target="media/image51.png"/><Relationship Id="rId148" Type="http://schemas.openxmlformats.org/officeDocument/2006/relationships/image" Target="media/image105.png"/><Relationship Id="rId169" Type="http://schemas.openxmlformats.org/officeDocument/2006/relationships/image" Target="media/image126.png"/><Relationship Id="rId334" Type="http://schemas.openxmlformats.org/officeDocument/2006/relationships/header" Target="header20.xml"/><Relationship Id="rId355" Type="http://schemas.openxmlformats.org/officeDocument/2006/relationships/image" Target="media/image307.png"/><Relationship Id="rId376" Type="http://schemas.openxmlformats.org/officeDocument/2006/relationships/image" Target="media/image328.png"/><Relationship Id="rId397" Type="http://schemas.openxmlformats.org/officeDocument/2006/relationships/image" Target="media/image349.png"/><Relationship Id="rId520" Type="http://schemas.openxmlformats.org/officeDocument/2006/relationships/image" Target="media/image467.png"/><Relationship Id="rId541" Type="http://schemas.openxmlformats.org/officeDocument/2006/relationships/image" Target="media/image488.png"/><Relationship Id="rId562" Type="http://schemas.openxmlformats.org/officeDocument/2006/relationships/image" Target="media/image507.png"/><Relationship Id="rId583" Type="http://schemas.openxmlformats.org/officeDocument/2006/relationships/image" Target="media/image525.png"/><Relationship Id="rId618" Type="http://schemas.openxmlformats.org/officeDocument/2006/relationships/header" Target="header47.xml"/><Relationship Id="rId639" Type="http://schemas.openxmlformats.org/officeDocument/2006/relationships/header" Target="header65.xml"/><Relationship Id="rId4" Type="http://schemas.openxmlformats.org/officeDocument/2006/relationships/customXml" Target="../customXml/item4.xml"/><Relationship Id="rId180" Type="http://schemas.openxmlformats.org/officeDocument/2006/relationships/image" Target="media/image137.png"/><Relationship Id="rId215" Type="http://schemas.openxmlformats.org/officeDocument/2006/relationships/image" Target="media/image170.png"/><Relationship Id="rId236" Type="http://schemas.openxmlformats.org/officeDocument/2006/relationships/image" Target="media/image191.png"/><Relationship Id="rId257" Type="http://schemas.openxmlformats.org/officeDocument/2006/relationships/image" Target="media/image212.png"/><Relationship Id="rId278" Type="http://schemas.openxmlformats.org/officeDocument/2006/relationships/image" Target="media/image233.png"/><Relationship Id="rId401" Type="http://schemas.openxmlformats.org/officeDocument/2006/relationships/image" Target="media/image353.png"/><Relationship Id="rId422" Type="http://schemas.openxmlformats.org/officeDocument/2006/relationships/image" Target="media/image372.png"/><Relationship Id="rId443" Type="http://schemas.openxmlformats.org/officeDocument/2006/relationships/image" Target="media/image393.png"/><Relationship Id="rId464" Type="http://schemas.openxmlformats.org/officeDocument/2006/relationships/image" Target="media/image414.png"/><Relationship Id="rId650" Type="http://schemas.openxmlformats.org/officeDocument/2006/relationships/header" Target="header76.xml"/><Relationship Id="rId303" Type="http://schemas.openxmlformats.org/officeDocument/2006/relationships/image" Target="media/image258.png"/><Relationship Id="rId485" Type="http://schemas.openxmlformats.org/officeDocument/2006/relationships/image" Target="media/image432.png"/><Relationship Id="rId42" Type="http://schemas.openxmlformats.org/officeDocument/2006/relationships/image" Target="media/image12.png"/><Relationship Id="rId84" Type="http://schemas.openxmlformats.org/officeDocument/2006/relationships/image" Target="media/image42.png"/><Relationship Id="rId138" Type="http://schemas.openxmlformats.org/officeDocument/2006/relationships/image" Target="media/image95.png"/><Relationship Id="rId345" Type="http://schemas.openxmlformats.org/officeDocument/2006/relationships/image" Target="media/image297.png"/><Relationship Id="rId387" Type="http://schemas.openxmlformats.org/officeDocument/2006/relationships/image" Target="media/image339.png"/><Relationship Id="rId510" Type="http://schemas.openxmlformats.org/officeDocument/2006/relationships/image" Target="media/image457.png"/><Relationship Id="rId552" Type="http://schemas.openxmlformats.org/officeDocument/2006/relationships/header" Target="header26.xml"/><Relationship Id="rId594" Type="http://schemas.openxmlformats.org/officeDocument/2006/relationships/header" Target="header30.xml"/><Relationship Id="rId608" Type="http://schemas.openxmlformats.org/officeDocument/2006/relationships/image" Target="media/image533.emf"/><Relationship Id="rId191" Type="http://schemas.openxmlformats.org/officeDocument/2006/relationships/image" Target="media/image148.png"/><Relationship Id="rId205" Type="http://schemas.openxmlformats.org/officeDocument/2006/relationships/image" Target="media/image162.png"/><Relationship Id="rId247" Type="http://schemas.openxmlformats.org/officeDocument/2006/relationships/image" Target="media/image202.png"/><Relationship Id="rId412" Type="http://schemas.openxmlformats.org/officeDocument/2006/relationships/image" Target="media/image362.png"/><Relationship Id="rId107" Type="http://schemas.openxmlformats.org/officeDocument/2006/relationships/image" Target="media/image64.png"/><Relationship Id="rId289" Type="http://schemas.openxmlformats.org/officeDocument/2006/relationships/image" Target="media/image244.png"/><Relationship Id="rId454" Type="http://schemas.openxmlformats.org/officeDocument/2006/relationships/image" Target="media/image404.png"/><Relationship Id="rId496" Type="http://schemas.openxmlformats.org/officeDocument/2006/relationships/image" Target="media/image443.png"/><Relationship Id="rId11" Type="http://schemas.openxmlformats.org/officeDocument/2006/relationships/endnotes" Target="endnotes.xml"/><Relationship Id="rId53" Type="http://schemas.openxmlformats.org/officeDocument/2006/relationships/image" Target="media/image23.png"/><Relationship Id="rId149" Type="http://schemas.openxmlformats.org/officeDocument/2006/relationships/image" Target="media/image106.png"/><Relationship Id="rId314" Type="http://schemas.openxmlformats.org/officeDocument/2006/relationships/image" Target="media/image269.png"/><Relationship Id="rId356" Type="http://schemas.openxmlformats.org/officeDocument/2006/relationships/image" Target="media/image308.png"/><Relationship Id="rId398" Type="http://schemas.openxmlformats.org/officeDocument/2006/relationships/image" Target="media/image350.png"/><Relationship Id="rId521" Type="http://schemas.openxmlformats.org/officeDocument/2006/relationships/image" Target="media/image468.png"/><Relationship Id="rId563" Type="http://schemas.openxmlformats.org/officeDocument/2006/relationships/image" Target="media/image508.png"/><Relationship Id="rId619" Type="http://schemas.openxmlformats.org/officeDocument/2006/relationships/header" Target="header48.xml"/><Relationship Id="rId95" Type="http://schemas.openxmlformats.org/officeDocument/2006/relationships/image" Target="media/image52.png"/><Relationship Id="rId160" Type="http://schemas.openxmlformats.org/officeDocument/2006/relationships/image" Target="media/image117.png"/><Relationship Id="rId216" Type="http://schemas.openxmlformats.org/officeDocument/2006/relationships/image" Target="media/image171.png"/><Relationship Id="rId423" Type="http://schemas.openxmlformats.org/officeDocument/2006/relationships/image" Target="media/image373.png"/><Relationship Id="rId258" Type="http://schemas.openxmlformats.org/officeDocument/2006/relationships/image" Target="media/image213.png"/><Relationship Id="rId465" Type="http://schemas.openxmlformats.org/officeDocument/2006/relationships/image" Target="media/image415.png"/><Relationship Id="rId630" Type="http://schemas.openxmlformats.org/officeDocument/2006/relationships/header" Target="header57.xml"/><Relationship Id="rId22" Type="http://schemas.openxmlformats.org/officeDocument/2006/relationships/image" Target="media/image2.jpeg"/><Relationship Id="rId64" Type="http://schemas.openxmlformats.org/officeDocument/2006/relationships/image" Target="media/image27.png"/><Relationship Id="rId118" Type="http://schemas.openxmlformats.org/officeDocument/2006/relationships/image" Target="media/image75.png"/><Relationship Id="rId325" Type="http://schemas.openxmlformats.org/officeDocument/2006/relationships/image" Target="media/image280.png"/><Relationship Id="rId367" Type="http://schemas.openxmlformats.org/officeDocument/2006/relationships/image" Target="media/image319.png"/><Relationship Id="rId532" Type="http://schemas.openxmlformats.org/officeDocument/2006/relationships/image" Target="media/image479.png"/><Relationship Id="rId574" Type="http://schemas.openxmlformats.org/officeDocument/2006/relationships/image" Target="media/image519.png"/><Relationship Id="rId171" Type="http://schemas.openxmlformats.org/officeDocument/2006/relationships/image" Target="media/image128.png"/><Relationship Id="rId227" Type="http://schemas.openxmlformats.org/officeDocument/2006/relationships/image" Target="media/image182.png"/><Relationship Id="rId269" Type="http://schemas.openxmlformats.org/officeDocument/2006/relationships/image" Target="media/image224.png"/><Relationship Id="rId434" Type="http://schemas.openxmlformats.org/officeDocument/2006/relationships/image" Target="media/image384.png"/><Relationship Id="rId476" Type="http://schemas.openxmlformats.org/officeDocument/2006/relationships/image" Target="media/image426.png"/><Relationship Id="rId641" Type="http://schemas.openxmlformats.org/officeDocument/2006/relationships/header" Target="header67.xml"/><Relationship Id="rId33" Type="http://schemas.openxmlformats.org/officeDocument/2006/relationships/image" Target="media/image4.png"/><Relationship Id="rId129" Type="http://schemas.openxmlformats.org/officeDocument/2006/relationships/image" Target="media/image86.png"/><Relationship Id="rId280" Type="http://schemas.openxmlformats.org/officeDocument/2006/relationships/image" Target="media/image235.png"/><Relationship Id="rId336" Type="http://schemas.openxmlformats.org/officeDocument/2006/relationships/image" Target="media/image288.png"/><Relationship Id="rId501" Type="http://schemas.openxmlformats.org/officeDocument/2006/relationships/image" Target="media/image448.png"/><Relationship Id="rId543" Type="http://schemas.openxmlformats.org/officeDocument/2006/relationships/image" Target="media/image490.png"/><Relationship Id="rId75" Type="http://schemas.openxmlformats.org/officeDocument/2006/relationships/image" Target="media/image37.png"/><Relationship Id="rId140" Type="http://schemas.openxmlformats.org/officeDocument/2006/relationships/image" Target="media/image97.png"/><Relationship Id="rId182" Type="http://schemas.openxmlformats.org/officeDocument/2006/relationships/image" Target="media/image139.png"/><Relationship Id="rId378" Type="http://schemas.openxmlformats.org/officeDocument/2006/relationships/image" Target="media/image330.png"/><Relationship Id="rId403" Type="http://schemas.openxmlformats.org/officeDocument/2006/relationships/image" Target="media/image355.png"/><Relationship Id="rId585" Type="http://schemas.openxmlformats.org/officeDocument/2006/relationships/hyperlink" Target="javascript:__doPostBack('ctl00$ctl00$MainContent$cphMaintenance$gvSearchResults','Sort$VendorTypeDesc')" TargetMode="External"/><Relationship Id="rId6" Type="http://schemas.openxmlformats.org/officeDocument/2006/relationships/numbering" Target="numbering.xml"/><Relationship Id="rId238" Type="http://schemas.openxmlformats.org/officeDocument/2006/relationships/image" Target="media/image193.png"/><Relationship Id="rId445" Type="http://schemas.openxmlformats.org/officeDocument/2006/relationships/image" Target="media/image395.png"/><Relationship Id="rId487" Type="http://schemas.openxmlformats.org/officeDocument/2006/relationships/image" Target="media/image434.png"/><Relationship Id="rId610" Type="http://schemas.openxmlformats.org/officeDocument/2006/relationships/header" Target="header40.xml"/><Relationship Id="rId652" Type="http://schemas.openxmlformats.org/officeDocument/2006/relationships/header" Target="header78.xml"/><Relationship Id="rId291" Type="http://schemas.openxmlformats.org/officeDocument/2006/relationships/image" Target="media/image246.png"/><Relationship Id="rId305" Type="http://schemas.openxmlformats.org/officeDocument/2006/relationships/image" Target="media/image260.png"/><Relationship Id="rId347" Type="http://schemas.openxmlformats.org/officeDocument/2006/relationships/image" Target="media/image299.png"/><Relationship Id="rId512" Type="http://schemas.openxmlformats.org/officeDocument/2006/relationships/image" Target="media/image459.png"/><Relationship Id="rId44" Type="http://schemas.openxmlformats.org/officeDocument/2006/relationships/image" Target="media/image14.png"/><Relationship Id="rId86" Type="http://schemas.openxmlformats.org/officeDocument/2006/relationships/image" Target="media/image44.png"/><Relationship Id="rId151" Type="http://schemas.openxmlformats.org/officeDocument/2006/relationships/image" Target="media/image108.png"/><Relationship Id="rId389" Type="http://schemas.openxmlformats.org/officeDocument/2006/relationships/image" Target="media/image341.png"/><Relationship Id="rId554" Type="http://schemas.openxmlformats.org/officeDocument/2006/relationships/image" Target="media/image499.png"/><Relationship Id="rId596" Type="http://schemas.openxmlformats.org/officeDocument/2006/relationships/image" Target="media/image531.emf"/><Relationship Id="rId193" Type="http://schemas.openxmlformats.org/officeDocument/2006/relationships/image" Target="media/image150.png"/><Relationship Id="rId207" Type="http://schemas.openxmlformats.org/officeDocument/2006/relationships/header" Target="header17.xml"/><Relationship Id="rId249" Type="http://schemas.openxmlformats.org/officeDocument/2006/relationships/image" Target="media/image204.png"/><Relationship Id="rId414" Type="http://schemas.openxmlformats.org/officeDocument/2006/relationships/image" Target="media/image364.png"/><Relationship Id="rId456" Type="http://schemas.openxmlformats.org/officeDocument/2006/relationships/image" Target="media/image406.png"/><Relationship Id="rId498" Type="http://schemas.openxmlformats.org/officeDocument/2006/relationships/image" Target="media/image445.png"/><Relationship Id="rId621" Type="http://schemas.openxmlformats.org/officeDocument/2006/relationships/header" Target="header50.xml"/><Relationship Id="rId13" Type="http://schemas.openxmlformats.org/officeDocument/2006/relationships/footer" Target="footer1.xml"/><Relationship Id="rId109" Type="http://schemas.openxmlformats.org/officeDocument/2006/relationships/image" Target="media/image66.png"/><Relationship Id="rId260" Type="http://schemas.openxmlformats.org/officeDocument/2006/relationships/image" Target="media/image215.png"/><Relationship Id="rId316" Type="http://schemas.openxmlformats.org/officeDocument/2006/relationships/image" Target="media/image271.png"/><Relationship Id="rId523" Type="http://schemas.openxmlformats.org/officeDocument/2006/relationships/image" Target="media/image470.png"/><Relationship Id="rId55" Type="http://schemas.openxmlformats.org/officeDocument/2006/relationships/image" Target="media/image25.png"/><Relationship Id="rId97" Type="http://schemas.openxmlformats.org/officeDocument/2006/relationships/image" Target="media/image54.png"/><Relationship Id="rId120" Type="http://schemas.openxmlformats.org/officeDocument/2006/relationships/image" Target="media/image77.png"/><Relationship Id="rId358" Type="http://schemas.openxmlformats.org/officeDocument/2006/relationships/image" Target="media/image310.png"/><Relationship Id="rId565" Type="http://schemas.openxmlformats.org/officeDocument/2006/relationships/image" Target="media/image510.png"/><Relationship Id="rId162" Type="http://schemas.openxmlformats.org/officeDocument/2006/relationships/image" Target="media/image119.png"/><Relationship Id="rId218" Type="http://schemas.openxmlformats.org/officeDocument/2006/relationships/image" Target="media/image173.png"/><Relationship Id="rId425" Type="http://schemas.openxmlformats.org/officeDocument/2006/relationships/image" Target="media/image375.png"/><Relationship Id="rId467" Type="http://schemas.openxmlformats.org/officeDocument/2006/relationships/image" Target="media/image417.png"/><Relationship Id="rId632" Type="http://schemas.openxmlformats.org/officeDocument/2006/relationships/header" Target="header59.xml"/><Relationship Id="rId271" Type="http://schemas.openxmlformats.org/officeDocument/2006/relationships/image" Target="media/image226.png"/><Relationship Id="rId24" Type="http://schemas.openxmlformats.org/officeDocument/2006/relationships/hyperlink" Target="https://support.microsoft.com/en-us/help/273711/how-to-obtain-the-latest-excel-viewer" TargetMode="External"/><Relationship Id="rId66" Type="http://schemas.openxmlformats.org/officeDocument/2006/relationships/image" Target="media/image29.png"/><Relationship Id="rId131" Type="http://schemas.openxmlformats.org/officeDocument/2006/relationships/image" Target="media/image88.png"/><Relationship Id="rId327" Type="http://schemas.openxmlformats.org/officeDocument/2006/relationships/image" Target="media/image282.png"/><Relationship Id="rId369" Type="http://schemas.openxmlformats.org/officeDocument/2006/relationships/image" Target="media/image321.png"/><Relationship Id="rId534" Type="http://schemas.openxmlformats.org/officeDocument/2006/relationships/image" Target="media/image481.png"/><Relationship Id="rId576" Type="http://schemas.openxmlformats.org/officeDocument/2006/relationships/image" Target="media/image521.png"/><Relationship Id="rId173" Type="http://schemas.openxmlformats.org/officeDocument/2006/relationships/image" Target="media/image130.png"/><Relationship Id="rId229" Type="http://schemas.openxmlformats.org/officeDocument/2006/relationships/image" Target="media/image184.png"/><Relationship Id="rId380" Type="http://schemas.openxmlformats.org/officeDocument/2006/relationships/image" Target="media/image332.png"/><Relationship Id="rId436" Type="http://schemas.openxmlformats.org/officeDocument/2006/relationships/image" Target="media/image386.png"/><Relationship Id="rId601" Type="http://schemas.openxmlformats.org/officeDocument/2006/relationships/header" Target="header33.xml"/><Relationship Id="rId643" Type="http://schemas.openxmlformats.org/officeDocument/2006/relationships/header" Target="header69.xml"/><Relationship Id="rId240" Type="http://schemas.openxmlformats.org/officeDocument/2006/relationships/image" Target="media/image195.png"/><Relationship Id="rId478" Type="http://schemas.openxmlformats.org/officeDocument/2006/relationships/image" Target="media/image428.png"/><Relationship Id="rId35" Type="http://schemas.openxmlformats.org/officeDocument/2006/relationships/image" Target="media/image6.png"/><Relationship Id="rId77" Type="http://schemas.openxmlformats.org/officeDocument/2006/relationships/header" Target="header15.xml"/><Relationship Id="rId100" Type="http://schemas.openxmlformats.org/officeDocument/2006/relationships/image" Target="media/image57.png"/><Relationship Id="rId282" Type="http://schemas.openxmlformats.org/officeDocument/2006/relationships/image" Target="media/image237.png"/><Relationship Id="rId338" Type="http://schemas.openxmlformats.org/officeDocument/2006/relationships/image" Target="media/image290.png"/><Relationship Id="rId503" Type="http://schemas.openxmlformats.org/officeDocument/2006/relationships/image" Target="media/image450.png"/><Relationship Id="rId545" Type="http://schemas.openxmlformats.org/officeDocument/2006/relationships/image" Target="media/image492.png"/><Relationship Id="rId587" Type="http://schemas.openxmlformats.org/officeDocument/2006/relationships/image" Target="media/image528.png"/><Relationship Id="rId8" Type="http://schemas.openxmlformats.org/officeDocument/2006/relationships/settings" Target="settings.xml"/><Relationship Id="rId142" Type="http://schemas.openxmlformats.org/officeDocument/2006/relationships/image" Target="media/image99.png"/><Relationship Id="rId184" Type="http://schemas.openxmlformats.org/officeDocument/2006/relationships/image" Target="media/image141.png"/><Relationship Id="rId391" Type="http://schemas.openxmlformats.org/officeDocument/2006/relationships/image" Target="media/image343.png"/><Relationship Id="rId405" Type="http://schemas.openxmlformats.org/officeDocument/2006/relationships/header" Target="header21.xml"/><Relationship Id="rId447" Type="http://schemas.openxmlformats.org/officeDocument/2006/relationships/image" Target="media/image397.png"/><Relationship Id="rId612" Type="http://schemas.openxmlformats.org/officeDocument/2006/relationships/header" Target="header42.xml"/><Relationship Id="rId251" Type="http://schemas.openxmlformats.org/officeDocument/2006/relationships/image" Target="media/image206.png"/><Relationship Id="rId489" Type="http://schemas.openxmlformats.org/officeDocument/2006/relationships/image" Target="media/image436.png"/><Relationship Id="rId654" Type="http://schemas.openxmlformats.org/officeDocument/2006/relationships/header" Target="header80.xml"/><Relationship Id="rId46" Type="http://schemas.openxmlformats.org/officeDocument/2006/relationships/image" Target="media/image16.png"/><Relationship Id="rId293" Type="http://schemas.openxmlformats.org/officeDocument/2006/relationships/image" Target="media/image248.png"/><Relationship Id="rId307" Type="http://schemas.openxmlformats.org/officeDocument/2006/relationships/image" Target="media/image262.png"/><Relationship Id="rId349" Type="http://schemas.openxmlformats.org/officeDocument/2006/relationships/image" Target="media/image301.png"/><Relationship Id="rId514" Type="http://schemas.openxmlformats.org/officeDocument/2006/relationships/image" Target="media/image461.png"/><Relationship Id="rId556" Type="http://schemas.openxmlformats.org/officeDocument/2006/relationships/image" Target="media/image501.png"/><Relationship Id="rId88" Type="http://schemas.openxmlformats.org/officeDocument/2006/relationships/image" Target="media/image46.png"/><Relationship Id="rId111" Type="http://schemas.openxmlformats.org/officeDocument/2006/relationships/image" Target="media/image68.png"/><Relationship Id="rId153" Type="http://schemas.openxmlformats.org/officeDocument/2006/relationships/image" Target="media/image110.png"/><Relationship Id="rId195" Type="http://schemas.openxmlformats.org/officeDocument/2006/relationships/image" Target="media/image152.png"/><Relationship Id="rId209" Type="http://schemas.openxmlformats.org/officeDocument/2006/relationships/image" Target="media/image164.png"/><Relationship Id="rId360" Type="http://schemas.openxmlformats.org/officeDocument/2006/relationships/image" Target="media/image312.png"/><Relationship Id="rId416" Type="http://schemas.openxmlformats.org/officeDocument/2006/relationships/image" Target="media/image366.png"/><Relationship Id="rId598" Type="http://schemas.openxmlformats.org/officeDocument/2006/relationships/image" Target="media/image532.emf"/><Relationship Id="rId220" Type="http://schemas.openxmlformats.org/officeDocument/2006/relationships/image" Target="media/image175.png"/><Relationship Id="rId458" Type="http://schemas.openxmlformats.org/officeDocument/2006/relationships/image" Target="media/image408.png"/><Relationship Id="rId623" Type="http://schemas.openxmlformats.org/officeDocument/2006/relationships/header" Target="header52.xml"/><Relationship Id="rId15" Type="http://schemas.openxmlformats.org/officeDocument/2006/relationships/footer" Target="footer2.xml"/><Relationship Id="rId57" Type="http://schemas.openxmlformats.org/officeDocument/2006/relationships/header" Target="header8.xml"/><Relationship Id="rId262" Type="http://schemas.openxmlformats.org/officeDocument/2006/relationships/image" Target="media/image217.png"/><Relationship Id="rId318" Type="http://schemas.openxmlformats.org/officeDocument/2006/relationships/image" Target="media/image273.png"/><Relationship Id="rId525" Type="http://schemas.openxmlformats.org/officeDocument/2006/relationships/image" Target="media/image472.png"/><Relationship Id="rId567" Type="http://schemas.openxmlformats.org/officeDocument/2006/relationships/image" Target="media/image512.png"/><Relationship Id="rId99" Type="http://schemas.openxmlformats.org/officeDocument/2006/relationships/image" Target="media/image56.png"/><Relationship Id="rId122" Type="http://schemas.openxmlformats.org/officeDocument/2006/relationships/image" Target="media/image79.png"/><Relationship Id="rId164" Type="http://schemas.openxmlformats.org/officeDocument/2006/relationships/image" Target="media/image121.png"/><Relationship Id="rId371" Type="http://schemas.openxmlformats.org/officeDocument/2006/relationships/image" Target="media/image323.png"/><Relationship Id="rId427" Type="http://schemas.openxmlformats.org/officeDocument/2006/relationships/image" Target="media/image377.png"/><Relationship Id="rId469" Type="http://schemas.openxmlformats.org/officeDocument/2006/relationships/image" Target="media/image419.png"/><Relationship Id="rId634" Type="http://schemas.openxmlformats.org/officeDocument/2006/relationships/header" Target="header61.xml"/><Relationship Id="rId26" Type="http://schemas.openxmlformats.org/officeDocument/2006/relationships/header" Target="header6.xml"/><Relationship Id="rId231" Type="http://schemas.openxmlformats.org/officeDocument/2006/relationships/image" Target="media/image186.png"/><Relationship Id="rId273" Type="http://schemas.openxmlformats.org/officeDocument/2006/relationships/image" Target="media/image228.png"/><Relationship Id="rId329" Type="http://schemas.openxmlformats.org/officeDocument/2006/relationships/image" Target="media/image284.png"/><Relationship Id="rId480" Type="http://schemas.openxmlformats.org/officeDocument/2006/relationships/header" Target="header23.xml"/><Relationship Id="rId536" Type="http://schemas.openxmlformats.org/officeDocument/2006/relationships/image" Target="media/image483.png"/><Relationship Id="rId68" Type="http://schemas.openxmlformats.org/officeDocument/2006/relationships/image" Target="media/image30.png"/><Relationship Id="rId133" Type="http://schemas.openxmlformats.org/officeDocument/2006/relationships/image" Target="media/image90.png"/><Relationship Id="rId175" Type="http://schemas.openxmlformats.org/officeDocument/2006/relationships/image" Target="media/image132.png"/><Relationship Id="rId340" Type="http://schemas.openxmlformats.org/officeDocument/2006/relationships/image" Target="media/image292.png"/><Relationship Id="rId578" Type="http://schemas.openxmlformats.org/officeDocument/2006/relationships/image" Target="media/image523.png"/><Relationship Id="rId200" Type="http://schemas.openxmlformats.org/officeDocument/2006/relationships/image" Target="media/image157.png"/><Relationship Id="rId382" Type="http://schemas.openxmlformats.org/officeDocument/2006/relationships/image" Target="media/image334.png"/><Relationship Id="rId438" Type="http://schemas.openxmlformats.org/officeDocument/2006/relationships/image" Target="media/image388.png"/><Relationship Id="rId603" Type="http://schemas.openxmlformats.org/officeDocument/2006/relationships/header" Target="header35.xml"/><Relationship Id="rId645" Type="http://schemas.openxmlformats.org/officeDocument/2006/relationships/header" Target="header71.xml"/><Relationship Id="rId242" Type="http://schemas.openxmlformats.org/officeDocument/2006/relationships/image" Target="media/image197.png"/><Relationship Id="rId284" Type="http://schemas.openxmlformats.org/officeDocument/2006/relationships/image" Target="media/image239.png"/><Relationship Id="rId491" Type="http://schemas.openxmlformats.org/officeDocument/2006/relationships/image" Target="media/image438.png"/><Relationship Id="rId505" Type="http://schemas.openxmlformats.org/officeDocument/2006/relationships/image" Target="media/image452.png"/><Relationship Id="rId37" Type="http://schemas.openxmlformats.org/officeDocument/2006/relationships/image" Target="media/image7.png"/><Relationship Id="rId79" Type="http://schemas.openxmlformats.org/officeDocument/2006/relationships/footer" Target="footer7.xml"/><Relationship Id="rId102" Type="http://schemas.openxmlformats.org/officeDocument/2006/relationships/image" Target="media/image59.png"/><Relationship Id="rId144" Type="http://schemas.openxmlformats.org/officeDocument/2006/relationships/image" Target="media/image101.png"/><Relationship Id="rId547" Type="http://schemas.openxmlformats.org/officeDocument/2006/relationships/image" Target="media/image494.png"/><Relationship Id="rId589" Type="http://schemas.openxmlformats.org/officeDocument/2006/relationships/image" Target="media/image530.png"/><Relationship Id="rId90" Type="http://schemas.openxmlformats.org/officeDocument/2006/relationships/image" Target="media/image48.png"/><Relationship Id="rId186" Type="http://schemas.openxmlformats.org/officeDocument/2006/relationships/image" Target="media/image143.png"/><Relationship Id="rId351" Type="http://schemas.openxmlformats.org/officeDocument/2006/relationships/image" Target="media/image303.png"/><Relationship Id="rId393" Type="http://schemas.openxmlformats.org/officeDocument/2006/relationships/image" Target="media/image345.png"/><Relationship Id="rId407" Type="http://schemas.openxmlformats.org/officeDocument/2006/relationships/image" Target="media/image357.png"/><Relationship Id="rId449" Type="http://schemas.openxmlformats.org/officeDocument/2006/relationships/image" Target="media/image399.png"/><Relationship Id="rId614" Type="http://schemas.openxmlformats.org/officeDocument/2006/relationships/header" Target="header44.xml"/><Relationship Id="rId656" Type="http://schemas.openxmlformats.org/officeDocument/2006/relationships/header" Target="header82.xml"/><Relationship Id="rId211" Type="http://schemas.openxmlformats.org/officeDocument/2006/relationships/image" Target="media/image166.png"/><Relationship Id="rId253" Type="http://schemas.openxmlformats.org/officeDocument/2006/relationships/image" Target="media/image208.png"/><Relationship Id="rId295" Type="http://schemas.openxmlformats.org/officeDocument/2006/relationships/image" Target="media/image250.png"/><Relationship Id="rId309" Type="http://schemas.openxmlformats.org/officeDocument/2006/relationships/image" Target="media/image264.png"/><Relationship Id="rId460" Type="http://schemas.openxmlformats.org/officeDocument/2006/relationships/image" Target="media/image410.png"/><Relationship Id="rId516" Type="http://schemas.openxmlformats.org/officeDocument/2006/relationships/image" Target="media/image463.png"/><Relationship Id="rId48" Type="http://schemas.openxmlformats.org/officeDocument/2006/relationships/image" Target="media/image18.png"/><Relationship Id="rId113" Type="http://schemas.openxmlformats.org/officeDocument/2006/relationships/image" Target="media/image70.png"/><Relationship Id="rId320" Type="http://schemas.openxmlformats.org/officeDocument/2006/relationships/image" Target="media/image275.png"/><Relationship Id="rId558" Type="http://schemas.openxmlformats.org/officeDocument/2006/relationships/image" Target="media/image503.png"/><Relationship Id="rId155" Type="http://schemas.openxmlformats.org/officeDocument/2006/relationships/image" Target="media/image112.png"/><Relationship Id="rId197" Type="http://schemas.openxmlformats.org/officeDocument/2006/relationships/image" Target="media/image154.png"/><Relationship Id="rId362" Type="http://schemas.openxmlformats.org/officeDocument/2006/relationships/image" Target="media/image314.png"/><Relationship Id="rId418" Type="http://schemas.openxmlformats.org/officeDocument/2006/relationships/image" Target="media/image368.png"/><Relationship Id="rId625" Type="http://schemas.openxmlformats.org/officeDocument/2006/relationships/header" Target="header54.xml"/><Relationship Id="rId222" Type="http://schemas.openxmlformats.org/officeDocument/2006/relationships/image" Target="media/image177.png"/><Relationship Id="rId264" Type="http://schemas.openxmlformats.org/officeDocument/2006/relationships/image" Target="media/image219.png"/><Relationship Id="rId471" Type="http://schemas.openxmlformats.org/officeDocument/2006/relationships/image" Target="media/image421.png"/><Relationship Id="rId17" Type="http://schemas.openxmlformats.org/officeDocument/2006/relationships/header" Target="header3.xml"/><Relationship Id="rId59" Type="http://schemas.openxmlformats.org/officeDocument/2006/relationships/header" Target="header10.xml"/><Relationship Id="rId124" Type="http://schemas.openxmlformats.org/officeDocument/2006/relationships/image" Target="media/image81.png"/><Relationship Id="rId527" Type="http://schemas.openxmlformats.org/officeDocument/2006/relationships/image" Target="media/image474.png"/><Relationship Id="rId569" Type="http://schemas.openxmlformats.org/officeDocument/2006/relationships/image" Target="media/image514.png"/><Relationship Id="rId70" Type="http://schemas.openxmlformats.org/officeDocument/2006/relationships/image" Target="media/image32.png"/><Relationship Id="rId166" Type="http://schemas.openxmlformats.org/officeDocument/2006/relationships/image" Target="media/image123.png"/><Relationship Id="rId331" Type="http://schemas.openxmlformats.org/officeDocument/2006/relationships/image" Target="media/image286.png"/><Relationship Id="rId373" Type="http://schemas.openxmlformats.org/officeDocument/2006/relationships/image" Target="media/image325.png"/><Relationship Id="rId429" Type="http://schemas.openxmlformats.org/officeDocument/2006/relationships/image" Target="media/image379.png"/><Relationship Id="rId580" Type="http://schemas.openxmlformats.org/officeDocument/2006/relationships/hyperlink" Target="javascript:__doPostBack('ctl00$ctl00$MainContent$cphMaintenance$gvSearchResults','Sort$AuthPayee')" TargetMode="External"/><Relationship Id="rId636" Type="http://schemas.openxmlformats.org/officeDocument/2006/relationships/header" Target="header63.xml"/><Relationship Id="rId1" Type="http://schemas.openxmlformats.org/officeDocument/2006/relationships/customXml" Target="../customXml/item1.xml"/><Relationship Id="rId233" Type="http://schemas.openxmlformats.org/officeDocument/2006/relationships/image" Target="media/image188.png"/><Relationship Id="rId440" Type="http://schemas.openxmlformats.org/officeDocument/2006/relationships/image" Target="media/image390.png"/><Relationship Id="rId28" Type="http://schemas.openxmlformats.org/officeDocument/2006/relationships/hyperlink" Target="mailto:servicingsupport@hermitsp.com" TargetMode="External"/><Relationship Id="rId275" Type="http://schemas.openxmlformats.org/officeDocument/2006/relationships/image" Target="media/image230.png"/><Relationship Id="rId300" Type="http://schemas.openxmlformats.org/officeDocument/2006/relationships/image" Target="media/image255.png"/><Relationship Id="rId482" Type="http://schemas.openxmlformats.org/officeDocument/2006/relationships/footer" Target="footer9.xml"/><Relationship Id="rId538" Type="http://schemas.openxmlformats.org/officeDocument/2006/relationships/image" Target="media/image48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_dlc_DocId xmlns="4b1460ee-7fd3-4b6a-a6e4-425bd7cb2633">HUDHSNG-245748501-65</_dlc_DocId>
    <_dlc_DocIdUrl xmlns="4b1460ee-7fd3-4b6a-a6e4-425bd7cb2633">
      <Url>http://sharepoint.hud.gov/sites/HSNG/DASFB/OST/_layouts/15/DocIdRedir.aspx?ID=HUDHSNG-245748501-65</Url>
      <Description>HUDHSNG-245748501-65</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93E03C3919AC34B8AB72FA72253EDAF" ma:contentTypeVersion="1" ma:contentTypeDescription="Create a new document." ma:contentTypeScope="" ma:versionID="d3cbbc7a62f550823791ebea1a905aa4">
  <xsd:schema xmlns:xsd="http://www.w3.org/2001/XMLSchema" xmlns:xs="http://www.w3.org/2001/XMLSchema" xmlns:p="http://schemas.microsoft.com/office/2006/metadata/properties" xmlns:ns2="4b1460ee-7fd3-4b6a-a6e4-425bd7cb2633" targetNamespace="http://schemas.microsoft.com/office/2006/metadata/properties" ma:root="true" ma:fieldsID="6ef61cdaac7210d497809a0d9b98a294" ns2:_="">
    <xsd:import namespace="4b1460ee-7fd3-4b6a-a6e4-425bd7cb2633"/>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1460ee-7fd3-4b6a-a6e4-425bd7cb263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C61B493-5197-43C4-9FA4-0339AD4338DF}">
  <ds:schemaRefs>
    <ds:schemaRef ds:uri="http://schemas.microsoft.com/sharepoint/v3/contenttype/forms"/>
  </ds:schemaRefs>
</ds:datastoreItem>
</file>

<file path=customXml/itemProps2.xml><?xml version="1.0" encoding="utf-8"?>
<ds:datastoreItem xmlns:ds="http://schemas.openxmlformats.org/officeDocument/2006/customXml" ds:itemID="{EEB46606-50AD-4AEF-B1D5-D91EE2777869}">
  <ds:schemaRefs>
    <ds:schemaRef ds:uri="http://schemas.microsoft.com/office/2006/metadata/properties"/>
    <ds:schemaRef ds:uri="4b1460ee-7fd3-4b6a-a6e4-425bd7cb2633"/>
  </ds:schemaRefs>
</ds:datastoreItem>
</file>

<file path=customXml/itemProps3.xml><?xml version="1.0" encoding="utf-8"?>
<ds:datastoreItem xmlns:ds="http://schemas.openxmlformats.org/officeDocument/2006/customXml" ds:itemID="{EBF746D0-D4EA-44BC-AD2E-D968AB96FB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1460ee-7fd3-4b6a-a6e4-425bd7cb26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612FE3A-8B1A-468F-BE4A-6B43F4A369DF}">
  <ds:schemaRefs>
    <ds:schemaRef ds:uri="http://schemas.openxmlformats.org/officeDocument/2006/bibliography"/>
  </ds:schemaRefs>
</ds:datastoreItem>
</file>

<file path=customXml/itemProps5.xml><?xml version="1.0" encoding="utf-8"?>
<ds:datastoreItem xmlns:ds="http://schemas.openxmlformats.org/officeDocument/2006/customXml" ds:itemID="{716B5DBE-F948-4037-A011-1AB3C062FD7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171628</Words>
  <Characters>978283</Characters>
  <Application>Microsoft Office Word</Application>
  <DocSecurity>0</DocSecurity>
  <Lines>8152</Lines>
  <Paragraphs>2295</Paragraphs>
  <ScaleCrop>false</ScaleCrop>
  <HeadingPairs>
    <vt:vector size="2" baseType="variant">
      <vt:variant>
        <vt:lpstr>Title</vt:lpstr>
      </vt:variant>
      <vt:variant>
        <vt:i4>1</vt:i4>
      </vt:variant>
    </vt:vector>
  </HeadingPairs>
  <TitlesOfParts>
    <vt:vector size="1" baseType="lpstr">
      <vt:lpstr/>
    </vt:vector>
  </TitlesOfParts>
  <Company>QSSI</Company>
  <LinksUpToDate>false</LinksUpToDate>
  <CharactersWithSpaces>1147616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Jay McClendon</dc:creator>
  <cp:keywords/>
  <cp:lastModifiedBy>Howard, Brenton E</cp:lastModifiedBy>
  <cp:revision>2</cp:revision>
  <cp:lastPrinted>2017-09-11T18:30:00Z</cp:lastPrinted>
  <dcterms:created xsi:type="dcterms:W3CDTF">2026-05-26T14:49:00Z</dcterms:created>
  <dcterms:modified xsi:type="dcterms:W3CDTF">2026-05-26T14:49:00Z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0x010100093E03C3919AC34B8AB72FA72253EDAF</vt:lpwstr>
  </property>
  <property fmtid="{D5CDD505-2E9C-101B-9397-08002B2CF9AE}" pid="3" name="Order">
    <vt:r8>341400</vt:r8>
  </property>
  <property fmtid="{D5CDD505-2E9C-101B-9397-08002B2CF9AE}" pid="4" name="xd_ProgID">
    <vt:lpwstr/>
  </property>
  <property fmtid="{D5CDD505-2E9C-101B-9397-08002B2CF9AE}" pid="5" name="TemplateUrl">
    <vt:lpwstr/>
  </property>
  <property fmtid="{D5CDD505-2E9C-101B-9397-08002B2CF9AE}" pid="6" name="_dlc_DocIdItemGuid">
    <vt:lpwstr>e34a44cc-6f97-493d-9a1e-a241f24a0c7f</vt:lpwstr>
  </property>
</Properties>
</file>